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heme/themeOverride2.xml" ContentType="application/vnd.openxmlformats-officedocument.themeOverr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theme/themeOverride7.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drawings/drawing2.xml" ContentType="application/vnd.openxmlformats-officedocument.drawingml.chartshapes+xml"/>
  <Override PartName="/ppt/charts/chart30.xml" ContentType="application/vnd.openxmlformats-officedocument.drawingml.chart+xml"/>
  <Override PartName="/ppt/drawings/drawing3.xml" ContentType="application/vnd.openxmlformats-officedocument.drawingml.chartshapes+xml"/>
  <Override PartName="/ppt/charts/chart31.xml" ContentType="application/vnd.openxmlformats-officedocument.drawingml.chart+xml"/>
  <Override PartName="/ppt/drawings/drawing4.xml" ContentType="application/vnd.openxmlformats-officedocument.drawingml.chartshapes+xml"/>
  <Override PartName="/ppt/charts/chart32.xml" ContentType="application/vnd.openxmlformats-officedocument.drawingml.chart+xml"/>
  <Override PartName="/ppt/drawings/drawing5.xml" ContentType="application/vnd.openxmlformats-officedocument.drawingml.chartshapes+xml"/>
  <Override PartName="/ppt/charts/chart33.xml" ContentType="application/vnd.openxmlformats-officedocument.drawingml.chart+xml"/>
  <Override PartName="/ppt/charts/chart34.xml" ContentType="application/vnd.openxmlformats-officedocument.drawingml.chart+xml"/>
  <Override PartName="/ppt/drawings/drawing6.xml" ContentType="application/vnd.openxmlformats-officedocument.drawingml.chartshapes+xml"/>
  <Override PartName="/ppt/charts/chart35.xml" ContentType="application/vnd.openxmlformats-officedocument.drawingml.chart+xml"/>
  <Override PartName="/ppt/drawings/drawing7.xml" ContentType="application/vnd.openxmlformats-officedocument.drawingml.chartshapes+xml"/>
  <Override PartName="/ppt/charts/chart36.xml" ContentType="application/vnd.openxmlformats-officedocument.drawingml.chart+xml"/>
  <Override PartName="/ppt/drawings/drawing8.xml" ContentType="application/vnd.openxmlformats-officedocument.drawingml.chartshapes+xml"/>
  <Override PartName="/ppt/charts/chart37.xml" ContentType="application/vnd.openxmlformats-officedocument.drawingml.chart+xml"/>
  <Override PartName="/ppt/drawings/drawing9.xml" ContentType="application/vnd.openxmlformats-officedocument.drawingml.chartshapes+xml"/>
  <Override PartName="/ppt/charts/chart38.xml" ContentType="application/vnd.openxmlformats-officedocument.drawingml.chart+xml"/>
  <Override PartName="/ppt/drawings/drawing10.xml" ContentType="application/vnd.openxmlformats-officedocument.drawingml.chartshapes+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theme/themeOverride8.xml" ContentType="application/vnd.openxmlformats-officedocument.themeOverride+xml"/>
  <Override PartName="/ppt/charts/chart42.xml" ContentType="application/vnd.openxmlformats-officedocument.drawingml.chart+xml"/>
  <Override PartName="/ppt/theme/themeOverride9.xml" ContentType="application/vnd.openxmlformats-officedocument.themeOverride+xml"/>
  <Override PartName="/ppt/charts/chart43.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 id="2147483897" r:id="rId2"/>
  </p:sldMasterIdLst>
  <p:notesMasterIdLst>
    <p:notesMasterId r:id="rId64"/>
  </p:notesMasterIdLst>
  <p:sldIdLst>
    <p:sldId id="719" r:id="rId3"/>
    <p:sldId id="763" r:id="rId4"/>
    <p:sldId id="720" r:id="rId5"/>
    <p:sldId id="783" r:id="rId6"/>
    <p:sldId id="762" r:id="rId7"/>
    <p:sldId id="784" r:id="rId8"/>
    <p:sldId id="836" r:id="rId9"/>
    <p:sldId id="764" r:id="rId10"/>
    <p:sldId id="759" r:id="rId11"/>
    <p:sldId id="761" r:id="rId12"/>
    <p:sldId id="785" r:id="rId13"/>
    <p:sldId id="782" r:id="rId14"/>
    <p:sldId id="768" r:id="rId15"/>
    <p:sldId id="781" r:id="rId16"/>
    <p:sldId id="769" r:id="rId17"/>
    <p:sldId id="766" r:id="rId18"/>
    <p:sldId id="835" r:id="rId19"/>
    <p:sldId id="771" r:id="rId20"/>
    <p:sldId id="837" r:id="rId21"/>
    <p:sldId id="786" r:id="rId22"/>
    <p:sldId id="772" r:id="rId23"/>
    <p:sldId id="778" r:id="rId24"/>
    <p:sldId id="773" r:id="rId25"/>
    <p:sldId id="767" r:id="rId26"/>
    <p:sldId id="803" r:id="rId27"/>
    <p:sldId id="779" r:id="rId28"/>
    <p:sldId id="787" r:id="rId29"/>
    <p:sldId id="838" r:id="rId30"/>
    <p:sldId id="788" r:id="rId31"/>
    <p:sldId id="789" r:id="rId32"/>
    <p:sldId id="804" r:id="rId33"/>
    <p:sldId id="805" r:id="rId34"/>
    <p:sldId id="806" r:id="rId35"/>
    <p:sldId id="811" r:id="rId36"/>
    <p:sldId id="791" r:id="rId37"/>
    <p:sldId id="807" r:id="rId38"/>
    <p:sldId id="812" r:id="rId39"/>
    <p:sldId id="808" r:id="rId40"/>
    <p:sldId id="809" r:id="rId41"/>
    <p:sldId id="793" r:id="rId42"/>
    <p:sldId id="815" r:id="rId43"/>
    <p:sldId id="816" r:id="rId44"/>
    <p:sldId id="817" r:id="rId45"/>
    <p:sldId id="794" r:id="rId46"/>
    <p:sldId id="818" r:id="rId47"/>
    <p:sldId id="819" r:id="rId48"/>
    <p:sldId id="820" r:id="rId49"/>
    <p:sldId id="821" r:id="rId50"/>
    <p:sldId id="822" r:id="rId51"/>
    <p:sldId id="823" r:id="rId52"/>
    <p:sldId id="833" r:id="rId53"/>
    <p:sldId id="795" r:id="rId54"/>
    <p:sldId id="824" r:id="rId55"/>
    <p:sldId id="825" r:id="rId56"/>
    <p:sldId id="834" r:id="rId57"/>
    <p:sldId id="826" r:id="rId58"/>
    <p:sldId id="829" r:id="rId59"/>
    <p:sldId id="840" r:id="rId60"/>
    <p:sldId id="839" r:id="rId61"/>
    <p:sldId id="827" r:id="rId62"/>
    <p:sldId id="693" r:id="rId63"/>
  </p:sldIdLst>
  <p:sldSz cx="9906000" cy="6858000" type="A4"/>
  <p:notesSz cx="6858000" cy="9144000"/>
  <p:defaultTextStyle>
    <a:defPPr>
      <a:defRPr lang="en-US"/>
    </a:defPPr>
    <a:lvl1pPr algn="l" defTabSz="956212" rtl="0" fontAlgn="base">
      <a:spcBef>
        <a:spcPct val="0"/>
      </a:spcBef>
      <a:spcAft>
        <a:spcPct val="0"/>
      </a:spcAft>
      <a:defRPr sz="1900" kern="1200">
        <a:solidFill>
          <a:schemeClr val="tx1"/>
        </a:solidFill>
        <a:latin typeface="Calibri" charset="0"/>
        <a:ea typeface="ＭＳ Ｐゴシック" charset="0"/>
        <a:cs typeface="ＭＳ Ｐゴシック" charset="0"/>
      </a:defRPr>
    </a:lvl1pPr>
    <a:lvl2pPr marL="477690" indent="-238427" algn="l" defTabSz="956212" rtl="0" fontAlgn="base">
      <a:spcBef>
        <a:spcPct val="0"/>
      </a:spcBef>
      <a:spcAft>
        <a:spcPct val="0"/>
      </a:spcAft>
      <a:defRPr sz="1900" kern="1200">
        <a:solidFill>
          <a:schemeClr val="tx1"/>
        </a:solidFill>
        <a:latin typeface="Calibri" charset="0"/>
        <a:ea typeface="ＭＳ Ｐゴシック" charset="0"/>
        <a:cs typeface="ＭＳ Ｐゴシック" charset="0"/>
      </a:defRPr>
    </a:lvl2pPr>
    <a:lvl3pPr marL="956212" indent="-477690" algn="l" defTabSz="956212" rtl="0" fontAlgn="base">
      <a:spcBef>
        <a:spcPct val="0"/>
      </a:spcBef>
      <a:spcAft>
        <a:spcPct val="0"/>
      </a:spcAft>
      <a:defRPr sz="1900" kern="1200">
        <a:solidFill>
          <a:schemeClr val="tx1"/>
        </a:solidFill>
        <a:latin typeface="Calibri" charset="0"/>
        <a:ea typeface="ＭＳ Ｐゴシック" charset="0"/>
        <a:cs typeface="ＭＳ Ｐゴシック" charset="0"/>
      </a:defRPr>
    </a:lvl3pPr>
    <a:lvl4pPr marL="1434736" indent="-716955" algn="l" defTabSz="956212" rtl="0" fontAlgn="base">
      <a:spcBef>
        <a:spcPct val="0"/>
      </a:spcBef>
      <a:spcAft>
        <a:spcPct val="0"/>
      </a:spcAft>
      <a:defRPr sz="1900" kern="1200">
        <a:solidFill>
          <a:schemeClr val="tx1"/>
        </a:solidFill>
        <a:latin typeface="Calibri" charset="0"/>
        <a:ea typeface="ＭＳ Ｐゴシック" charset="0"/>
        <a:cs typeface="ＭＳ Ｐゴシック" charset="0"/>
      </a:defRPr>
    </a:lvl4pPr>
    <a:lvl5pPr marL="1913256" indent="-956212" algn="l" defTabSz="956212" rtl="0" fontAlgn="base">
      <a:spcBef>
        <a:spcPct val="0"/>
      </a:spcBef>
      <a:spcAft>
        <a:spcPct val="0"/>
      </a:spcAft>
      <a:defRPr sz="1900" kern="1200">
        <a:solidFill>
          <a:schemeClr val="tx1"/>
        </a:solidFill>
        <a:latin typeface="Calibri" charset="0"/>
        <a:ea typeface="ＭＳ Ｐゴシック" charset="0"/>
        <a:cs typeface="ＭＳ Ｐゴシック" charset="0"/>
      </a:defRPr>
    </a:lvl5pPr>
    <a:lvl6pPr marL="1196301" algn="l" defTabSz="239258" rtl="0" eaLnBrk="1" latinLnBrk="0" hangingPunct="1">
      <a:defRPr sz="1900" kern="1200">
        <a:solidFill>
          <a:schemeClr val="tx1"/>
        </a:solidFill>
        <a:latin typeface="Calibri" charset="0"/>
        <a:ea typeface="ＭＳ Ｐゴシック" charset="0"/>
        <a:cs typeface="ＭＳ Ｐゴシック" charset="0"/>
      </a:defRPr>
    </a:lvl6pPr>
    <a:lvl7pPr marL="1435563" algn="l" defTabSz="239258" rtl="0" eaLnBrk="1" latinLnBrk="0" hangingPunct="1">
      <a:defRPr sz="1900" kern="1200">
        <a:solidFill>
          <a:schemeClr val="tx1"/>
        </a:solidFill>
        <a:latin typeface="Calibri" charset="0"/>
        <a:ea typeface="ＭＳ Ｐゴシック" charset="0"/>
        <a:cs typeface="ＭＳ Ｐゴシック" charset="0"/>
      </a:defRPr>
    </a:lvl7pPr>
    <a:lvl8pPr marL="1674830" algn="l" defTabSz="239258" rtl="0" eaLnBrk="1" latinLnBrk="0" hangingPunct="1">
      <a:defRPr sz="1900" kern="1200">
        <a:solidFill>
          <a:schemeClr val="tx1"/>
        </a:solidFill>
        <a:latin typeface="Calibri" charset="0"/>
        <a:ea typeface="ＭＳ Ｐゴシック" charset="0"/>
        <a:cs typeface="ＭＳ Ｐゴシック" charset="0"/>
      </a:defRPr>
    </a:lvl8pPr>
    <a:lvl9pPr marL="1914087" algn="l" defTabSz="239258" rtl="0" eaLnBrk="1" latinLnBrk="0" hangingPunct="1">
      <a:defRPr sz="1900"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EBB882EB-3901-034C-B01A-6F302EECC050}">
          <p14:sldIdLst>
            <p14:sldId id="719"/>
            <p14:sldId id="763"/>
            <p14:sldId id="720"/>
            <p14:sldId id="783"/>
            <p14:sldId id="762"/>
            <p14:sldId id="784"/>
            <p14:sldId id="836"/>
            <p14:sldId id="764"/>
            <p14:sldId id="759"/>
            <p14:sldId id="761"/>
            <p14:sldId id="785"/>
            <p14:sldId id="782"/>
            <p14:sldId id="768"/>
            <p14:sldId id="781"/>
            <p14:sldId id="769"/>
            <p14:sldId id="766"/>
            <p14:sldId id="835"/>
            <p14:sldId id="771"/>
            <p14:sldId id="837"/>
            <p14:sldId id="786"/>
            <p14:sldId id="772"/>
            <p14:sldId id="778"/>
            <p14:sldId id="773"/>
            <p14:sldId id="767"/>
            <p14:sldId id="803"/>
            <p14:sldId id="779"/>
            <p14:sldId id="787"/>
            <p14:sldId id="838"/>
            <p14:sldId id="788"/>
            <p14:sldId id="789"/>
            <p14:sldId id="804"/>
            <p14:sldId id="805"/>
            <p14:sldId id="806"/>
            <p14:sldId id="811"/>
            <p14:sldId id="791"/>
            <p14:sldId id="807"/>
            <p14:sldId id="812"/>
            <p14:sldId id="808"/>
            <p14:sldId id="809"/>
            <p14:sldId id="793"/>
            <p14:sldId id="815"/>
            <p14:sldId id="816"/>
            <p14:sldId id="817"/>
            <p14:sldId id="794"/>
            <p14:sldId id="818"/>
            <p14:sldId id="819"/>
            <p14:sldId id="820"/>
            <p14:sldId id="821"/>
            <p14:sldId id="822"/>
            <p14:sldId id="823"/>
            <p14:sldId id="833"/>
            <p14:sldId id="795"/>
            <p14:sldId id="824"/>
            <p14:sldId id="825"/>
            <p14:sldId id="834"/>
            <p14:sldId id="826"/>
            <p14:sldId id="829"/>
            <p14:sldId id="840"/>
            <p14:sldId id="839"/>
            <p14:sldId id="827"/>
            <p14:sldId id="693"/>
          </p14:sldIdLst>
        </p14:section>
      </p14:sectionLst>
    </p:ext>
    <p:ext uri="{EFAFB233-063F-42B5-8137-9DF3F51BA10A}">
      <p15:sldGuideLst xmlns:p15="http://schemas.microsoft.com/office/powerpoint/2012/main">
        <p15:guide id="1" orient="horz" pos="8639">
          <p15:clr>
            <a:srgbClr val="A4A3A4"/>
          </p15:clr>
        </p15:guide>
        <p15:guide id="2" pos="11519">
          <p15:clr>
            <a:srgbClr val="A4A3A4"/>
          </p15:clr>
        </p15:guide>
        <p15:guide id="3" orient="horz" pos="4320">
          <p15:clr>
            <a:srgbClr val="A4A3A4"/>
          </p15:clr>
        </p15:guide>
        <p15:guide id="4" pos="62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H" initials="m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6B74"/>
    <a:srgbClr val="5A5A59"/>
    <a:srgbClr val="F9C31B"/>
    <a:srgbClr val="DF6621"/>
    <a:srgbClr val="88C8B4"/>
    <a:srgbClr val="D43455"/>
    <a:srgbClr val="445C98"/>
    <a:srgbClr val="81BB3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26" autoAdjust="0"/>
    <p:restoredTop sz="94660"/>
  </p:normalViewPr>
  <p:slideViewPr>
    <p:cSldViewPr snapToGrid="0" snapToObjects="1">
      <p:cViewPr varScale="1">
        <p:scale>
          <a:sx n="92" d="100"/>
          <a:sy n="92" d="100"/>
        </p:scale>
        <p:origin x="1312" y="192"/>
      </p:cViewPr>
      <p:guideLst>
        <p:guide orient="horz" pos="8639"/>
        <p:guide pos="11519"/>
        <p:guide orient="horz" pos="4320"/>
        <p:guide pos="6239"/>
      </p:guideLst>
    </p:cSldViewPr>
  </p:slideViewPr>
  <p:notesTextViewPr>
    <p:cViewPr>
      <p:scale>
        <a:sx n="100" d="100"/>
        <a:sy n="100" d="100"/>
      </p:scale>
      <p:origin x="0" y="0"/>
    </p:cViewPr>
  </p:notesTextViewPr>
  <p:sorterViewPr>
    <p:cViewPr>
      <p:scale>
        <a:sx n="163" d="100"/>
        <a:sy n="163" d="100"/>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7.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8.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9.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689113770525904E-2"/>
          <c:y val="3.9639639639639603E-2"/>
          <c:w val="0.87014241450865704"/>
          <c:h val="0.78480357522877298"/>
        </c:manualLayout>
      </c:layout>
      <c:barChart>
        <c:barDir val="col"/>
        <c:grouping val="stacked"/>
        <c:varyColors val="0"/>
        <c:ser>
          <c:idx val="0"/>
          <c:order val="0"/>
          <c:tx>
            <c:strRef>
              <c:f>Sheet1!$B$1</c:f>
              <c:strCache>
                <c:ptCount val="1"/>
                <c:pt idx="0">
                  <c:v>Series 1</c:v>
                </c:pt>
              </c:strCache>
            </c:strRef>
          </c:tx>
          <c:invertIfNegative val="0"/>
          <c:cat>
            <c:strRef>
              <c:f>Sheet1!$A$2:$A$5</c:f>
              <c:strCache>
                <c:ptCount val="4"/>
                <c:pt idx="0">
                  <c:v>2000</c:v>
                </c:pt>
                <c:pt idx="1">
                  <c:v>Other</c:v>
                </c:pt>
                <c:pt idx="2">
                  <c:v>Contribution of Innovative Medicines</c:v>
                </c:pt>
                <c:pt idx="3">
                  <c:v>2009</c:v>
                </c:pt>
              </c:strCache>
            </c:strRef>
          </c:cat>
          <c:val>
            <c:numRef>
              <c:f>Sheet1!$B$2:$B$5</c:f>
              <c:numCache>
                <c:formatCode>General</c:formatCode>
                <c:ptCount val="4"/>
              </c:numCache>
            </c:numRef>
          </c:val>
          <c:extLst>
            <c:ext xmlns:c16="http://schemas.microsoft.com/office/drawing/2014/chart" uri="{C3380CC4-5D6E-409C-BE32-E72D297353CC}">
              <c16:uniqueId val="{00000000-0271-E843-9D99-1CEDABF50BDB}"/>
            </c:ext>
          </c:extLst>
        </c:ser>
        <c:ser>
          <c:idx val="1"/>
          <c:order val="1"/>
          <c:tx>
            <c:strRef>
              <c:f>Sheet1!$C$1</c:f>
              <c:strCache>
                <c:ptCount val="1"/>
                <c:pt idx="0">
                  <c:v>Series 2</c:v>
                </c:pt>
              </c:strCache>
            </c:strRef>
          </c:tx>
          <c:spPr>
            <a:solidFill>
              <a:srgbClr val="858274"/>
            </a:solidFill>
          </c:spPr>
          <c:invertIfNegative val="0"/>
          <c:dPt>
            <c:idx val="1"/>
            <c:invertIfNegative val="0"/>
            <c:bubble3D val="0"/>
            <c:spPr>
              <a:noFill/>
            </c:spPr>
            <c:extLst>
              <c:ext xmlns:c16="http://schemas.microsoft.com/office/drawing/2014/chart" uri="{C3380CC4-5D6E-409C-BE32-E72D297353CC}">
                <c16:uniqueId val="{00000002-0271-E843-9D99-1CEDABF50BDB}"/>
              </c:ext>
            </c:extLst>
          </c:dPt>
          <c:dPt>
            <c:idx val="2"/>
            <c:invertIfNegative val="0"/>
            <c:bubble3D val="0"/>
            <c:spPr>
              <a:noFill/>
            </c:spPr>
            <c:extLst>
              <c:ext xmlns:c16="http://schemas.microsoft.com/office/drawing/2014/chart" uri="{C3380CC4-5D6E-409C-BE32-E72D297353CC}">
                <c16:uniqueId val="{00000004-0271-E843-9D99-1CEDABF50BDB}"/>
              </c:ext>
            </c:extLst>
          </c:dPt>
          <c:cat>
            <c:strRef>
              <c:f>Sheet1!$A$2:$A$5</c:f>
              <c:strCache>
                <c:ptCount val="4"/>
                <c:pt idx="0">
                  <c:v>2000</c:v>
                </c:pt>
                <c:pt idx="1">
                  <c:v>Other</c:v>
                </c:pt>
                <c:pt idx="2">
                  <c:v>Contribution of Innovative Medicines</c:v>
                </c:pt>
                <c:pt idx="3">
                  <c:v>2009</c:v>
                </c:pt>
              </c:strCache>
            </c:strRef>
          </c:cat>
          <c:val>
            <c:numRef>
              <c:f>Sheet1!$C$2:$C$5</c:f>
              <c:numCache>
                <c:formatCode>General</c:formatCode>
                <c:ptCount val="4"/>
                <c:pt idx="0">
                  <c:v>74.3</c:v>
                </c:pt>
                <c:pt idx="1">
                  <c:v>74.3</c:v>
                </c:pt>
                <c:pt idx="2">
                  <c:v>74.77</c:v>
                </c:pt>
              </c:numCache>
            </c:numRef>
          </c:val>
          <c:extLst>
            <c:ext xmlns:c16="http://schemas.microsoft.com/office/drawing/2014/chart" uri="{C3380CC4-5D6E-409C-BE32-E72D297353CC}">
              <c16:uniqueId val="{00000005-0271-E843-9D99-1CEDABF50BDB}"/>
            </c:ext>
          </c:extLst>
        </c:ser>
        <c:ser>
          <c:idx val="2"/>
          <c:order val="2"/>
          <c:tx>
            <c:strRef>
              <c:f>Sheet1!$D$1</c:f>
              <c:strCache>
                <c:ptCount val="1"/>
                <c:pt idx="0">
                  <c:v>Series 3</c:v>
                </c:pt>
              </c:strCache>
            </c:strRef>
          </c:tx>
          <c:invertIfNegative val="0"/>
          <c:dPt>
            <c:idx val="1"/>
            <c:invertIfNegative val="0"/>
            <c:bubble3D val="0"/>
            <c:spPr>
              <a:solidFill>
                <a:schemeClr val="accent3"/>
              </a:solidFill>
            </c:spPr>
            <c:extLst>
              <c:ext xmlns:c16="http://schemas.microsoft.com/office/drawing/2014/chart" uri="{C3380CC4-5D6E-409C-BE32-E72D297353CC}">
                <c16:uniqueId val="{00000007-0271-E843-9D99-1CEDABF50BDB}"/>
              </c:ext>
            </c:extLst>
          </c:dPt>
          <c:dPt>
            <c:idx val="2"/>
            <c:invertIfNegative val="0"/>
            <c:bubble3D val="0"/>
            <c:spPr>
              <a:solidFill>
                <a:schemeClr val="accent1"/>
              </a:solidFill>
            </c:spPr>
            <c:extLst>
              <c:ext xmlns:c16="http://schemas.microsoft.com/office/drawing/2014/chart" uri="{C3380CC4-5D6E-409C-BE32-E72D297353CC}">
                <c16:uniqueId val="{00000009-0271-E843-9D99-1CEDABF50BDB}"/>
              </c:ext>
            </c:extLst>
          </c:dPt>
          <c:dPt>
            <c:idx val="3"/>
            <c:invertIfNegative val="0"/>
            <c:bubble3D val="0"/>
            <c:spPr>
              <a:solidFill>
                <a:srgbClr val="858274"/>
              </a:solidFill>
            </c:spPr>
            <c:extLst>
              <c:ext xmlns:c16="http://schemas.microsoft.com/office/drawing/2014/chart" uri="{C3380CC4-5D6E-409C-BE32-E72D297353CC}">
                <c16:uniqueId val="{0000000B-0271-E843-9D99-1CEDABF50BDB}"/>
              </c:ext>
            </c:extLst>
          </c:dPt>
          <c:dLbls>
            <c:dLbl>
              <c:idx val="1"/>
              <c:tx>
                <c:rich>
                  <a:bodyPr/>
                  <a:lstStyle/>
                  <a:p>
                    <a:r>
                      <a:rPr lang="en-US" sz="2000" dirty="0">
                        <a:solidFill>
                          <a:schemeClr val="bg1"/>
                        </a:solidFill>
                      </a:rPr>
                      <a:t>27%</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71-E843-9D99-1CEDABF50BDB}"/>
                </c:ext>
              </c:extLst>
            </c:dLbl>
            <c:dLbl>
              <c:idx val="2"/>
              <c:tx>
                <c:rich>
                  <a:bodyPr/>
                  <a:lstStyle/>
                  <a:p>
                    <a:r>
                      <a:rPr lang="en-US" sz="2000"/>
                      <a:t>73%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71-E843-9D99-1CEDABF50BDB}"/>
                </c:ext>
              </c:extLst>
            </c:dLbl>
            <c:dLbl>
              <c:idx val="3"/>
              <c:delete val="1"/>
              <c:extLst>
                <c:ext xmlns:c15="http://schemas.microsoft.com/office/drawing/2012/chart" uri="{CE6537A1-D6FC-4f65-9D91-7224C49458BB}"/>
                <c:ext xmlns:c16="http://schemas.microsoft.com/office/drawing/2014/chart" uri="{C3380CC4-5D6E-409C-BE32-E72D297353CC}">
                  <c16:uniqueId val="{0000000B-0271-E843-9D99-1CEDABF50BDB}"/>
                </c:ext>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2000</c:v>
                </c:pt>
                <c:pt idx="1">
                  <c:v>Other</c:v>
                </c:pt>
                <c:pt idx="2">
                  <c:v>Contribution of Innovative Medicines</c:v>
                </c:pt>
                <c:pt idx="3">
                  <c:v>2009</c:v>
                </c:pt>
              </c:strCache>
            </c:strRef>
          </c:cat>
          <c:val>
            <c:numRef>
              <c:f>Sheet1!$D$2:$D$5</c:f>
              <c:numCache>
                <c:formatCode>General</c:formatCode>
                <c:ptCount val="4"/>
                <c:pt idx="1">
                  <c:v>0.47</c:v>
                </c:pt>
                <c:pt idx="2">
                  <c:v>1.27</c:v>
                </c:pt>
                <c:pt idx="3">
                  <c:v>76.040000000000006</c:v>
                </c:pt>
              </c:numCache>
            </c:numRef>
          </c:val>
          <c:extLst>
            <c:ext xmlns:c16="http://schemas.microsoft.com/office/drawing/2014/chart" uri="{C3380CC4-5D6E-409C-BE32-E72D297353CC}">
              <c16:uniqueId val="{0000000C-0271-E843-9D99-1CEDABF50BDB}"/>
            </c:ext>
          </c:extLst>
        </c:ser>
        <c:dLbls>
          <c:showLegendKey val="0"/>
          <c:showVal val="0"/>
          <c:showCatName val="0"/>
          <c:showSerName val="0"/>
          <c:showPercent val="0"/>
          <c:showBubbleSize val="0"/>
        </c:dLbls>
        <c:gapWidth val="110"/>
        <c:overlap val="100"/>
        <c:axId val="-2120770872"/>
        <c:axId val="-2119764536"/>
      </c:barChart>
      <c:catAx>
        <c:axId val="-2120770872"/>
        <c:scaling>
          <c:orientation val="minMax"/>
        </c:scaling>
        <c:delete val="0"/>
        <c:axPos val="b"/>
        <c:numFmt formatCode="General" sourceLinked="0"/>
        <c:majorTickMark val="out"/>
        <c:minorTickMark val="none"/>
        <c:tickLblPos val="nextTo"/>
        <c:spPr>
          <a:ln>
            <a:solidFill>
              <a:schemeClr val="tx1"/>
            </a:solidFill>
          </a:ln>
        </c:spPr>
        <c:txPr>
          <a:bodyPr/>
          <a:lstStyle/>
          <a:p>
            <a:pPr>
              <a:defRPr sz="1100">
                <a:solidFill>
                  <a:schemeClr val="tx1">
                    <a:lumMod val="50000"/>
                    <a:lumOff val="50000"/>
                  </a:schemeClr>
                </a:solidFill>
              </a:defRPr>
            </a:pPr>
            <a:endParaRPr lang="en-US"/>
          </a:p>
        </c:txPr>
        <c:crossAx val="-2119764536"/>
        <c:crosses val="autoZero"/>
        <c:auto val="1"/>
        <c:lblAlgn val="ctr"/>
        <c:lblOffset val="100"/>
        <c:noMultiLvlLbl val="0"/>
      </c:catAx>
      <c:valAx>
        <c:axId val="-2119764536"/>
        <c:scaling>
          <c:orientation val="minMax"/>
          <c:max val="77"/>
          <c:min val="72"/>
        </c:scaling>
        <c:delete val="0"/>
        <c:axPos val="l"/>
        <c:numFmt formatCode="#,##0.0" sourceLinked="0"/>
        <c:majorTickMark val="out"/>
        <c:minorTickMark val="none"/>
        <c:tickLblPos val="nextTo"/>
        <c:spPr>
          <a:ln>
            <a:solidFill>
              <a:schemeClr val="tx1"/>
            </a:solidFill>
          </a:ln>
        </c:spPr>
        <c:txPr>
          <a:bodyPr/>
          <a:lstStyle/>
          <a:p>
            <a:pPr>
              <a:defRPr sz="1200">
                <a:solidFill>
                  <a:srgbClr val="7F7F7F"/>
                </a:solidFill>
              </a:defRPr>
            </a:pPr>
            <a:endParaRPr lang="en-US"/>
          </a:p>
        </c:txPr>
        <c:crossAx val="-2120770872"/>
        <c:crosses val="autoZero"/>
        <c:crossBetween val="between"/>
        <c:majorUnit val="0.5"/>
      </c:valAx>
    </c:plotArea>
    <c:plotVisOnly val="1"/>
    <c:dispBlanksAs val="gap"/>
    <c:showDLblsOverMax val="0"/>
  </c:chart>
  <c:txPr>
    <a:bodyPr/>
    <a:lstStyle/>
    <a:p>
      <a:pPr>
        <a:defRPr sz="105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956816269139005E-2"/>
          <c:y val="0"/>
          <c:w val="0.84288311751280598"/>
          <c:h val="1"/>
        </c:manualLayout>
      </c:layout>
      <c:pieChart>
        <c:varyColors val="1"/>
        <c:ser>
          <c:idx val="0"/>
          <c:order val="0"/>
          <c:tx>
            <c:strRef>
              <c:f>Sheet1!$B$1</c:f>
              <c:strCache>
                <c:ptCount val="1"/>
                <c:pt idx="0">
                  <c:v>Cancer Spens, 2009</c:v>
                </c:pt>
              </c:strCache>
            </c:strRef>
          </c:tx>
          <c:dPt>
            <c:idx val="0"/>
            <c:bubble3D val="0"/>
            <c:spPr>
              <a:solidFill>
                <a:srgbClr val="F58023"/>
              </a:solidFill>
              <a:ln w="19050">
                <a:solidFill>
                  <a:schemeClr val="lt1"/>
                </a:solidFill>
              </a:ln>
              <a:effectLst/>
            </c:spPr>
            <c:extLst>
              <c:ext xmlns:c16="http://schemas.microsoft.com/office/drawing/2014/chart" uri="{C3380CC4-5D6E-409C-BE32-E72D297353CC}">
                <c16:uniqueId val="{00000001-9816-194F-93F8-ED2950A983AE}"/>
              </c:ext>
            </c:extLst>
          </c:dPt>
          <c:dPt>
            <c:idx val="1"/>
            <c:bubble3D val="0"/>
            <c:spPr>
              <a:solidFill>
                <a:srgbClr val="006672"/>
              </a:solidFill>
              <a:ln w="19050">
                <a:solidFill>
                  <a:schemeClr val="lt1"/>
                </a:solidFill>
              </a:ln>
              <a:effectLst/>
            </c:spPr>
            <c:extLst>
              <c:ext xmlns:c16="http://schemas.microsoft.com/office/drawing/2014/chart" uri="{C3380CC4-5D6E-409C-BE32-E72D297353CC}">
                <c16:uniqueId val="{00000003-9816-194F-93F8-ED2950A983AE}"/>
              </c:ext>
            </c:extLst>
          </c:dPt>
          <c:dLbls>
            <c:dLbl>
              <c:idx val="0"/>
              <c:layout>
                <c:manualLayout>
                  <c:x val="0.14074800081733599"/>
                  <c:y val="-3.13095014064622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16-194F-93F8-ED2950A983A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Medicines</c:v>
                </c:pt>
                <c:pt idx="1">
                  <c:v>Other</c:v>
                </c:pt>
              </c:strCache>
            </c:strRef>
          </c:cat>
          <c:val>
            <c:numRef>
              <c:f>Sheet1!$B$2:$B$3</c:f>
              <c:numCache>
                <c:formatCode>0%</c:formatCode>
                <c:ptCount val="2"/>
                <c:pt idx="0">
                  <c:v>0.01</c:v>
                </c:pt>
                <c:pt idx="1">
                  <c:v>0.99</c:v>
                </c:pt>
              </c:numCache>
            </c:numRef>
          </c:val>
          <c:extLst>
            <c:ext xmlns:c16="http://schemas.microsoft.com/office/drawing/2014/chart" uri="{C3380CC4-5D6E-409C-BE32-E72D297353CC}">
              <c16:uniqueId val="{00000004-9816-194F-93F8-ED2950A983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6711792604899"/>
          <c:y val="7.2674821897262903E-2"/>
          <c:w val="0.84152380342701105"/>
          <c:h val="0.66026668541432298"/>
        </c:manualLayout>
      </c:layout>
      <c:barChart>
        <c:barDir val="col"/>
        <c:grouping val="clustered"/>
        <c:varyColors val="0"/>
        <c:ser>
          <c:idx val="0"/>
          <c:order val="0"/>
          <c:tx>
            <c:strRef>
              <c:f>Sheet1!$A$2</c:f>
              <c:strCache>
                <c:ptCount val="1"/>
                <c:pt idx="0">
                  <c:v>Series 1</c:v>
                </c:pt>
              </c:strCache>
            </c:strRef>
          </c:tx>
          <c:spPr>
            <a:solidFill>
              <a:schemeClr val="accent3">
                <a:lumMod val="75000"/>
              </a:schemeClr>
            </a:solidFill>
            <a:ln>
              <a:noFill/>
            </a:ln>
            <a:effectLst/>
          </c:spPr>
          <c:invertIfNegative val="0"/>
          <c:dPt>
            <c:idx val="0"/>
            <c:invertIfNegative val="0"/>
            <c:bubble3D val="0"/>
            <c:extLst>
              <c:ext xmlns:c16="http://schemas.microsoft.com/office/drawing/2014/chart" uri="{C3380CC4-5D6E-409C-BE32-E72D297353CC}">
                <c16:uniqueId val="{00000000-72BC-5C48-9C95-06805EECDAD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72BC-5C48-9C95-06805EECDAD8}"/>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Automobiles &amp; Parts</c:v>
                </c:pt>
                <c:pt idx="1">
                  <c:v>Pharmaceuticals &amp; Biotechnology</c:v>
                </c:pt>
                <c:pt idx="2">
                  <c:v>Technology Hardware &amp;…</c:v>
                </c:pt>
                <c:pt idx="3">
                  <c:v>Aerospace &amp; Defence</c:v>
                </c:pt>
                <c:pt idx="4">
                  <c:v>Electronic &amp; Electrical Equipment</c:v>
                </c:pt>
                <c:pt idx="5">
                  <c:v>Industrial Engineering</c:v>
                </c:pt>
                <c:pt idx="6">
                  <c:v>Software &amp; Computer Services</c:v>
                </c:pt>
              </c:strCache>
            </c:strRef>
          </c:cat>
          <c:val>
            <c:numRef>
              <c:f>Sheet1!$B$2:$H$2</c:f>
              <c:numCache>
                <c:formatCode>0%</c:formatCode>
                <c:ptCount val="7"/>
                <c:pt idx="0">
                  <c:v>0.26364399664149102</c:v>
                </c:pt>
                <c:pt idx="1">
                  <c:v>0.18555835432408799</c:v>
                </c:pt>
                <c:pt idx="2">
                  <c:v>8.9000839630566597E-2</c:v>
                </c:pt>
                <c:pt idx="3">
                  <c:v>5.7094878253563797E-2</c:v>
                </c:pt>
                <c:pt idx="4">
                  <c:v>5.1217464315701199E-2</c:v>
                </c:pt>
                <c:pt idx="5">
                  <c:v>5.0377833753146001E-2</c:v>
                </c:pt>
                <c:pt idx="6">
                  <c:v>3.9462636439963901E-2</c:v>
                </c:pt>
              </c:numCache>
            </c:numRef>
          </c:val>
          <c:extLst>
            <c:ext xmlns:c16="http://schemas.microsoft.com/office/drawing/2014/chart" uri="{C3380CC4-5D6E-409C-BE32-E72D297353CC}">
              <c16:uniqueId val="{00000003-72BC-5C48-9C95-06805EECDAD8}"/>
            </c:ext>
          </c:extLst>
        </c:ser>
        <c:dLbls>
          <c:dLblPos val="outEnd"/>
          <c:showLegendKey val="0"/>
          <c:showVal val="1"/>
          <c:showCatName val="0"/>
          <c:showSerName val="0"/>
          <c:showPercent val="0"/>
          <c:showBubbleSize val="0"/>
        </c:dLbls>
        <c:gapWidth val="60"/>
        <c:axId val="-2134362152"/>
        <c:axId val="-2138803480"/>
      </c:barChart>
      <c:catAx>
        <c:axId val="-21343621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1260000" spcFirstLastPara="1" vertOverflow="ellipsis" wrap="square" anchor="ctr" anchorCtr="1"/>
          <a:lstStyle/>
          <a:p>
            <a:pPr>
              <a:defRPr sz="600" b="0" i="0" u="none" strike="noStrike" kern="1200" baseline="0">
                <a:solidFill>
                  <a:schemeClr val="bg1"/>
                </a:solidFill>
                <a:latin typeface="+mn-lt"/>
                <a:ea typeface="+mn-ea"/>
                <a:cs typeface="+mn-cs"/>
              </a:defRPr>
            </a:pPr>
            <a:endParaRPr lang="en-US"/>
          </a:p>
        </c:txPr>
        <c:crossAx val="-2138803480"/>
        <c:crosses val="autoZero"/>
        <c:auto val="1"/>
        <c:lblAlgn val="ctr"/>
        <c:lblOffset val="100"/>
        <c:noMultiLvlLbl val="0"/>
      </c:catAx>
      <c:valAx>
        <c:axId val="-2138803480"/>
        <c:scaling>
          <c:orientation val="minMax"/>
          <c:max val="0.3"/>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rgbClr val="7F7F7F"/>
                </a:solidFill>
                <a:latin typeface="+mn-lt"/>
                <a:ea typeface="+mn-ea"/>
                <a:cs typeface="+mn-cs"/>
              </a:defRPr>
            </a:pPr>
            <a:endParaRPr lang="en-US"/>
          </a:p>
        </c:txPr>
        <c:crossAx val="-213436215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6578114651601"/>
          <c:y val="5.2726687440807003E-2"/>
          <c:w val="0.61790026246719199"/>
          <c:h val="0.91201698143883803"/>
        </c:manualLayout>
      </c:layout>
      <c:barChart>
        <c:barDir val="bar"/>
        <c:grouping val="clustered"/>
        <c:varyColors val="0"/>
        <c:ser>
          <c:idx val="0"/>
          <c:order val="0"/>
          <c:tx>
            <c:strRef>
              <c:f>Sheet1!$B$1</c:f>
              <c:strCache>
                <c:ptCount val="1"/>
                <c:pt idx="0">
                  <c:v>Series 1</c:v>
                </c:pt>
              </c:strCache>
            </c:strRef>
          </c:tx>
          <c:spPr>
            <a:solidFill>
              <a:schemeClr val="accent3">
                <a:lumMod val="7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74D-2C45-B4EA-2D789D7E93A5}"/>
              </c:ext>
            </c:extLst>
          </c:dPt>
          <c:dLbls>
            <c:numFmt formatCode="#,##0\ [$€-40C]"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F7F7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Pharmaceuticals</c:v>
                </c:pt>
                <c:pt idx="1">
                  <c:v>Chemicals &amp; Chemical Products</c:v>
                </c:pt>
                <c:pt idx="2">
                  <c:v>Motor Vehicles &amp; (Semi)-Trailers</c:v>
                </c:pt>
                <c:pt idx="3">
                  <c:v>Computer, Electronic, &amp; Optical Products</c:v>
                </c:pt>
                <c:pt idx="4">
                  <c:v>Machinery &amp; Equipment</c:v>
                </c:pt>
                <c:pt idx="5">
                  <c:v>Paper &amp; Paper Products</c:v>
                </c:pt>
                <c:pt idx="6">
                  <c:v>Electrical Equipment</c:v>
                </c:pt>
                <c:pt idx="7">
                  <c:v>Basic Metals</c:v>
                </c:pt>
                <c:pt idx="8">
                  <c:v>Repair &amp; Installation of Machinery</c:v>
                </c:pt>
                <c:pt idx="9">
                  <c:v>Food Products</c:v>
                </c:pt>
                <c:pt idx="10">
                  <c:v>Textiles</c:v>
                </c:pt>
                <c:pt idx="11">
                  <c:v>Furniture</c:v>
                </c:pt>
                <c:pt idx="12">
                  <c:v>Wearing Apparel</c:v>
                </c:pt>
              </c:strCache>
            </c:strRef>
          </c:cat>
          <c:val>
            <c:numRef>
              <c:f>Sheet1!$B$2:$B$14</c:f>
              <c:numCache>
                <c:formatCode>0</c:formatCode>
                <c:ptCount val="13"/>
                <c:pt idx="0">
                  <c:v>146.69999999999999</c:v>
                </c:pt>
                <c:pt idx="1">
                  <c:v>80.599999999999994</c:v>
                </c:pt>
                <c:pt idx="2">
                  <c:v>66</c:v>
                </c:pt>
                <c:pt idx="3">
                  <c:v>62</c:v>
                </c:pt>
                <c:pt idx="4">
                  <c:v>57</c:v>
                </c:pt>
                <c:pt idx="5">
                  <c:v>55</c:v>
                </c:pt>
                <c:pt idx="6">
                  <c:v>51.3</c:v>
                </c:pt>
                <c:pt idx="7">
                  <c:v>49.9</c:v>
                </c:pt>
                <c:pt idx="8">
                  <c:v>47.7</c:v>
                </c:pt>
                <c:pt idx="9">
                  <c:v>44.5</c:v>
                </c:pt>
                <c:pt idx="10">
                  <c:v>35.700000000000003</c:v>
                </c:pt>
                <c:pt idx="11">
                  <c:v>31.9</c:v>
                </c:pt>
                <c:pt idx="12">
                  <c:v>29.6</c:v>
                </c:pt>
              </c:numCache>
            </c:numRef>
          </c:val>
          <c:extLst>
            <c:ext xmlns:c16="http://schemas.microsoft.com/office/drawing/2014/chart" uri="{C3380CC4-5D6E-409C-BE32-E72D297353CC}">
              <c16:uniqueId val="{00000002-874D-2C45-B4EA-2D789D7E93A5}"/>
            </c:ext>
          </c:extLst>
        </c:ser>
        <c:dLbls>
          <c:showLegendKey val="0"/>
          <c:showVal val="0"/>
          <c:showCatName val="0"/>
          <c:showSerName val="0"/>
          <c:showPercent val="0"/>
          <c:showBubbleSize val="0"/>
        </c:dLbls>
        <c:gapWidth val="60"/>
        <c:axId val="-2127894536"/>
        <c:axId val="-2127891096"/>
      </c:barChart>
      <c:catAx>
        <c:axId val="-212789453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127891096"/>
        <c:crosses val="autoZero"/>
        <c:auto val="1"/>
        <c:lblAlgn val="ctr"/>
        <c:lblOffset val="100"/>
        <c:noMultiLvlLbl val="0"/>
      </c:catAx>
      <c:valAx>
        <c:axId val="-2127891096"/>
        <c:scaling>
          <c:orientation val="minMax"/>
        </c:scaling>
        <c:delete val="1"/>
        <c:axPos val="t"/>
        <c:numFmt formatCode="0" sourceLinked="1"/>
        <c:majorTickMark val="none"/>
        <c:minorTickMark val="none"/>
        <c:tickLblPos val="nextTo"/>
        <c:crossAx val="-212789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68017312007801"/>
          <c:y val="0.14709415466450601"/>
          <c:w val="0.85491573583605596"/>
          <c:h val="0.75862767451721402"/>
        </c:manualLayout>
      </c:layout>
      <c:barChart>
        <c:barDir val="col"/>
        <c:grouping val="stacked"/>
        <c:varyColors val="0"/>
        <c:ser>
          <c:idx val="0"/>
          <c:order val="0"/>
          <c:tx>
            <c:strRef>
              <c:f>Sheet1!$A$2</c:f>
              <c:strCache>
                <c:ptCount val="1"/>
                <c:pt idx="0">
                  <c:v>Series 1</c:v>
                </c:pt>
              </c:strCache>
            </c:strRef>
          </c:tx>
          <c:spPr>
            <a:solidFill>
              <a:srgbClr val="008898">
                <a:lumMod val="75000"/>
              </a:srgbClr>
            </a:solidFill>
            <a:ln>
              <a:noFill/>
            </a:ln>
            <a:effectLst/>
          </c:spPr>
          <c:invertIfNegative val="0"/>
          <c:dPt>
            <c:idx val="9"/>
            <c:invertIfNegative val="0"/>
            <c:bubble3D val="0"/>
            <c:spPr>
              <a:solidFill>
                <a:srgbClr val="008898">
                  <a:lumMod val="75000"/>
                </a:srgbClr>
              </a:solidFill>
              <a:ln>
                <a:noFill/>
              </a:ln>
              <a:effectLst/>
            </c:spPr>
            <c:extLst>
              <c:ext xmlns:c16="http://schemas.microsoft.com/office/drawing/2014/chart" uri="{C3380CC4-5D6E-409C-BE32-E72D297353CC}">
                <c16:uniqueId val="{00000001-3202-AF45-9FBA-95C1D8D125C0}"/>
              </c:ext>
            </c:extLst>
          </c:dPt>
          <c:dPt>
            <c:idx val="10"/>
            <c:invertIfNegative val="0"/>
            <c:bubble3D val="0"/>
            <c:spPr>
              <a:solidFill>
                <a:srgbClr val="F5841F"/>
              </a:solidFill>
              <a:ln>
                <a:noFill/>
              </a:ln>
              <a:effectLst/>
            </c:spPr>
            <c:extLst>
              <c:ext xmlns:c16="http://schemas.microsoft.com/office/drawing/2014/chart" uri="{C3380CC4-5D6E-409C-BE32-E72D297353CC}">
                <c16:uniqueId val="{00000003-3202-AF45-9FBA-95C1D8D125C0}"/>
              </c:ext>
            </c:extLst>
          </c:dPt>
          <c:dPt>
            <c:idx val="11"/>
            <c:invertIfNegative val="0"/>
            <c:bubble3D val="0"/>
            <c:spPr>
              <a:solidFill>
                <a:srgbClr val="F5841F"/>
              </a:solidFill>
              <a:ln>
                <a:noFill/>
              </a:ln>
              <a:effectLst/>
            </c:spPr>
            <c:extLst>
              <c:ext xmlns:c16="http://schemas.microsoft.com/office/drawing/2014/chart" uri="{C3380CC4-5D6E-409C-BE32-E72D297353CC}">
                <c16:uniqueId val="{00000005-3202-AF45-9FBA-95C1D8D125C0}"/>
              </c:ext>
            </c:extLst>
          </c:dPt>
          <c:dPt>
            <c:idx val="12"/>
            <c:invertIfNegative val="0"/>
            <c:bubble3D val="0"/>
            <c:spPr>
              <a:solidFill>
                <a:srgbClr val="F5841F"/>
              </a:solidFill>
              <a:ln>
                <a:noFill/>
              </a:ln>
              <a:effectLst/>
            </c:spPr>
            <c:extLst>
              <c:ext xmlns:c16="http://schemas.microsoft.com/office/drawing/2014/chart" uri="{C3380CC4-5D6E-409C-BE32-E72D297353CC}">
                <c16:uniqueId val="{00000007-3202-AF45-9FBA-95C1D8D125C0}"/>
              </c:ext>
            </c:extLst>
          </c:dPt>
          <c:dPt>
            <c:idx val="13"/>
            <c:invertIfNegative val="0"/>
            <c:bubble3D val="0"/>
            <c:spPr>
              <a:solidFill>
                <a:srgbClr val="F5841F"/>
              </a:solidFill>
              <a:ln>
                <a:noFill/>
              </a:ln>
              <a:effectLst/>
            </c:spPr>
            <c:extLst>
              <c:ext xmlns:c16="http://schemas.microsoft.com/office/drawing/2014/chart" uri="{C3380CC4-5D6E-409C-BE32-E72D297353CC}">
                <c16:uniqueId val="{00000009-3202-AF45-9FBA-95C1D8D125C0}"/>
              </c:ext>
            </c:extLst>
          </c:dPt>
          <c:dPt>
            <c:idx val="14"/>
            <c:invertIfNegative val="0"/>
            <c:bubble3D val="0"/>
            <c:spPr>
              <a:solidFill>
                <a:srgbClr val="F5841F"/>
              </a:solidFill>
              <a:ln>
                <a:noFill/>
              </a:ln>
              <a:effectLst/>
            </c:spPr>
            <c:extLst>
              <c:ext xmlns:c16="http://schemas.microsoft.com/office/drawing/2014/chart" uri="{C3380CC4-5D6E-409C-BE32-E72D297353CC}">
                <c16:uniqueId val="{0000000B-3202-AF45-9FBA-95C1D8D125C0}"/>
              </c:ext>
            </c:extLst>
          </c:dPt>
          <c:dLbls>
            <c:delete val="1"/>
          </c:dLbls>
          <c:cat>
            <c:numRef>
              <c:f>Sheet1!$B$1:$P$1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Sheet1!$B$2:$P$2</c:f>
              <c:numCache>
                <c:formatCode>"$"#,##0_);[Red]\("$"#,##0\)</c:formatCode>
                <c:ptCount val="15"/>
                <c:pt idx="0">
                  <c:v>108.2</c:v>
                </c:pt>
                <c:pt idx="1">
                  <c:v>119.9</c:v>
                </c:pt>
                <c:pt idx="2">
                  <c:v>129.30000000000001</c:v>
                </c:pt>
                <c:pt idx="3">
                  <c:v>127.6</c:v>
                </c:pt>
                <c:pt idx="4">
                  <c:v>128.80000000000001</c:v>
                </c:pt>
                <c:pt idx="5">
                  <c:v>136</c:v>
                </c:pt>
                <c:pt idx="6">
                  <c:v>135</c:v>
                </c:pt>
                <c:pt idx="7">
                  <c:v>137.30000000000001</c:v>
                </c:pt>
                <c:pt idx="8">
                  <c:v>141.6</c:v>
                </c:pt>
                <c:pt idx="9">
                  <c:v>140.80000000000001</c:v>
                </c:pt>
                <c:pt idx="10">
                  <c:v>143.80000000000001</c:v>
                </c:pt>
                <c:pt idx="11">
                  <c:v>147.4</c:v>
                </c:pt>
                <c:pt idx="12">
                  <c:v>151.5</c:v>
                </c:pt>
                <c:pt idx="13">
                  <c:v>155.4</c:v>
                </c:pt>
                <c:pt idx="14">
                  <c:v>159.80000000000001</c:v>
                </c:pt>
              </c:numCache>
            </c:numRef>
          </c:val>
          <c:extLst>
            <c:ext xmlns:c16="http://schemas.microsoft.com/office/drawing/2014/chart" uri="{C3380CC4-5D6E-409C-BE32-E72D297353CC}">
              <c16:uniqueId val="{0000000C-3202-AF45-9FBA-95C1D8D125C0}"/>
            </c:ext>
          </c:extLst>
        </c:ser>
        <c:ser>
          <c:idx val="1"/>
          <c:order val="1"/>
          <c:tx>
            <c:strRef>
              <c:f>Sheet1!$A$3</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F7F7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Sheet1!$B$3:$P$3</c:f>
              <c:numCache>
                <c:formatCode>"$"#,##0_);[Red]\("$"#,##0\)</c:formatCode>
                <c:ptCount val="15"/>
                <c:pt idx="0">
                  <c:v>108.2</c:v>
                </c:pt>
                <c:pt idx="1">
                  <c:v>119.9</c:v>
                </c:pt>
                <c:pt idx="2">
                  <c:v>129.30000000000001</c:v>
                </c:pt>
                <c:pt idx="3">
                  <c:v>127.6</c:v>
                </c:pt>
                <c:pt idx="4">
                  <c:v>128.80000000000001</c:v>
                </c:pt>
                <c:pt idx="5">
                  <c:v>136</c:v>
                </c:pt>
                <c:pt idx="6">
                  <c:v>135</c:v>
                </c:pt>
                <c:pt idx="7">
                  <c:v>137.30000000000001</c:v>
                </c:pt>
                <c:pt idx="8">
                  <c:v>141.6</c:v>
                </c:pt>
                <c:pt idx="9">
                  <c:v>140.80000000000001</c:v>
                </c:pt>
                <c:pt idx="10">
                  <c:v>143.80000000000001</c:v>
                </c:pt>
                <c:pt idx="11">
                  <c:v>147.4</c:v>
                </c:pt>
                <c:pt idx="12">
                  <c:v>151.5</c:v>
                </c:pt>
                <c:pt idx="13">
                  <c:v>155.4</c:v>
                </c:pt>
                <c:pt idx="14">
                  <c:v>159.80000000000001</c:v>
                </c:pt>
              </c:numCache>
            </c:numRef>
          </c:val>
          <c:extLst>
            <c:ext xmlns:c16="http://schemas.microsoft.com/office/drawing/2014/chart" uri="{C3380CC4-5D6E-409C-BE32-E72D297353CC}">
              <c16:uniqueId val="{0000000D-3202-AF45-9FBA-95C1D8D125C0}"/>
            </c:ext>
          </c:extLst>
        </c:ser>
        <c:dLbls>
          <c:showLegendKey val="0"/>
          <c:showVal val="1"/>
          <c:showCatName val="0"/>
          <c:showSerName val="0"/>
          <c:showPercent val="0"/>
          <c:showBubbleSize val="0"/>
        </c:dLbls>
        <c:gapWidth val="60"/>
        <c:overlap val="100"/>
        <c:axId val="-2128872280"/>
        <c:axId val="-2122382456"/>
      </c:barChart>
      <c:catAx>
        <c:axId val="-2128872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22382456"/>
        <c:crosses val="autoZero"/>
        <c:auto val="1"/>
        <c:lblAlgn val="ctr"/>
        <c:lblOffset val="100"/>
        <c:noMultiLvlLbl val="0"/>
      </c:catAx>
      <c:valAx>
        <c:axId val="-2122382456"/>
        <c:scaling>
          <c:orientation val="minMax"/>
          <c:max val="200"/>
        </c:scaling>
        <c:delete val="0"/>
        <c:axPos val="l"/>
        <c:title>
          <c:tx>
            <c:rich>
              <a:bodyPr rot="-5400000" spcFirstLastPara="1" vertOverflow="ellipsis" vert="horz" wrap="square" anchor="ctr" anchorCtr="1"/>
              <a:lstStyle/>
              <a:p>
                <a:pPr>
                  <a:defRPr sz="1200" b="1" i="0" u="none" strike="noStrike" kern="1200" baseline="0">
                    <a:solidFill>
                      <a:srgbClr val="7F7F7F"/>
                    </a:solidFill>
                    <a:latin typeface="+mn-lt"/>
                    <a:ea typeface="+mn-ea"/>
                    <a:cs typeface="+mn-cs"/>
                  </a:defRPr>
                </a:pPr>
                <a:r>
                  <a:rPr lang="en-US" sz="1200" dirty="0">
                    <a:solidFill>
                      <a:srgbClr val="7F7F7F"/>
                    </a:solidFill>
                  </a:rPr>
                  <a:t>R&amp;D</a:t>
                </a:r>
                <a:r>
                  <a:rPr lang="en-US" sz="1200" baseline="0" dirty="0">
                    <a:solidFill>
                      <a:srgbClr val="7F7F7F"/>
                    </a:solidFill>
                  </a:rPr>
                  <a:t> Investment (USD B)</a:t>
                </a:r>
                <a:endParaRPr lang="en-US" sz="1200" dirty="0">
                  <a:solidFill>
                    <a:srgbClr val="7F7F7F"/>
                  </a:solidFill>
                </a:endParaRPr>
              </a:p>
            </c:rich>
          </c:tx>
          <c:layout>
            <c:manualLayout>
              <c:xMode val="edge"/>
              <c:yMode val="edge"/>
              <c:x val="4.0257182868879998E-2"/>
              <c:y val="0.29574810887613801"/>
            </c:manualLayout>
          </c:layout>
          <c:overlay val="0"/>
          <c:spPr>
            <a:noFill/>
            <a:ln>
              <a:noFill/>
            </a:ln>
            <a:effectLst/>
          </c:spPr>
        </c:title>
        <c:numFmt formatCode="&quot;$&quot;#,##0_);[Red]\(&quot;$&quot;#,##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rgbClr val="7F7F7F"/>
                </a:solidFill>
                <a:latin typeface="+mn-lt"/>
                <a:ea typeface="+mn-ea"/>
                <a:cs typeface="+mn-cs"/>
              </a:defRPr>
            </a:pPr>
            <a:endParaRPr lang="en-US"/>
          </a:p>
        </c:txPr>
        <c:crossAx val="-2128872280"/>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7F7F7F"/>
                </a:solidFill>
              </a:defRPr>
            </a:pPr>
            <a:r>
              <a:rPr lang="en-US" dirty="0">
                <a:solidFill>
                  <a:srgbClr val="7F7F7F"/>
                </a:solidFill>
              </a:rPr>
              <a:t>CNS</a:t>
            </a:r>
            <a:r>
              <a:rPr lang="en-US" baseline="0" dirty="0">
                <a:solidFill>
                  <a:srgbClr val="7F7F7F"/>
                </a:solidFill>
              </a:rPr>
              <a:t> Disorders</a:t>
            </a:r>
            <a:endParaRPr lang="en-US" dirty="0">
              <a:solidFill>
                <a:srgbClr val="7F7F7F"/>
              </a:solidFill>
            </a:endParaRPr>
          </a:p>
        </c:rich>
      </c:tx>
      <c:layout>
        <c:manualLayout>
          <c:xMode val="edge"/>
          <c:yMode val="edge"/>
          <c:x val="0.31975704364388102"/>
          <c:y val="0.55174145300284905"/>
        </c:manualLayout>
      </c:layout>
      <c:overlay val="0"/>
    </c:title>
    <c:autoTitleDeleted val="0"/>
    <c:plotArea>
      <c:layout>
        <c:manualLayout>
          <c:layoutTarget val="inner"/>
          <c:xMode val="edge"/>
          <c:yMode val="edge"/>
          <c:x val="0.29353877778552001"/>
          <c:y val="7.2167593101524097E-2"/>
          <c:w val="0.245248182472766"/>
          <c:h val="0.46539941015536002"/>
        </c:manualLayout>
      </c:layout>
      <c:doughnutChart>
        <c:varyColors val="1"/>
        <c:ser>
          <c:idx val="0"/>
          <c:order val="0"/>
          <c:tx>
            <c:strRef>
              <c:f>Sheet1!$C$1</c:f>
              <c:strCache>
                <c:ptCount val="1"/>
                <c:pt idx="0">
                  <c:v>CNS</c:v>
                </c:pt>
              </c:strCache>
            </c:strRef>
          </c:tx>
          <c:spPr>
            <a:solidFill>
              <a:srgbClr val="2B7DC7"/>
            </a:solidFill>
            <a:ln>
              <a:solidFill>
                <a:srgbClr val="FFFFFF"/>
              </a:solidFill>
            </a:ln>
          </c:spPr>
          <c:dPt>
            <c:idx val="0"/>
            <c:bubble3D val="0"/>
            <c:spPr>
              <a:solidFill>
                <a:srgbClr val="006672"/>
              </a:solidFill>
              <a:ln>
                <a:solidFill>
                  <a:srgbClr val="FFFFFF"/>
                </a:solidFill>
              </a:ln>
            </c:spPr>
            <c:extLst>
              <c:ext xmlns:c16="http://schemas.microsoft.com/office/drawing/2014/chart" uri="{C3380CC4-5D6E-409C-BE32-E72D297353CC}">
                <c16:uniqueId val="{00000001-AAEA-5F4F-AEBA-7C227E9548F9}"/>
              </c:ext>
            </c:extLst>
          </c:dPt>
          <c:dPt>
            <c:idx val="1"/>
            <c:bubble3D val="0"/>
            <c:spPr>
              <a:solidFill>
                <a:srgbClr val="F5841F"/>
              </a:solidFill>
              <a:ln>
                <a:solidFill>
                  <a:srgbClr val="FFFFFF"/>
                </a:solidFill>
              </a:ln>
            </c:spPr>
            <c:extLst>
              <c:ext xmlns:c16="http://schemas.microsoft.com/office/drawing/2014/chart" uri="{C3380CC4-5D6E-409C-BE32-E72D297353CC}">
                <c16:uniqueId val="{00000003-AAEA-5F4F-AEBA-7C227E9548F9}"/>
              </c:ext>
            </c:extLst>
          </c:dPt>
          <c:dPt>
            <c:idx val="2"/>
            <c:bubble3D val="0"/>
            <c:spPr>
              <a:solidFill>
                <a:srgbClr val="C7D13C"/>
              </a:solidFill>
              <a:ln>
                <a:solidFill>
                  <a:srgbClr val="FFFFFF"/>
                </a:solidFill>
              </a:ln>
            </c:spPr>
            <c:extLst>
              <c:ext xmlns:c16="http://schemas.microsoft.com/office/drawing/2014/chart" uri="{C3380CC4-5D6E-409C-BE32-E72D297353CC}">
                <c16:uniqueId val="{00000005-AAEA-5F4F-AEBA-7C227E9548F9}"/>
              </c:ext>
            </c:extLst>
          </c:dPt>
          <c:cat>
            <c:strRef>
              <c:f>Sheet1!$A$2:$A$4</c:f>
              <c:strCache>
                <c:ptCount val="3"/>
                <c:pt idx="0">
                  <c:v>Biopharmaceutical R&amp;D Investment</c:v>
                </c:pt>
                <c:pt idx="1">
                  <c:v>Government R&amp;D Investment</c:v>
                </c:pt>
                <c:pt idx="2">
                  <c:v>Charitable R&amp;D Investment</c:v>
                </c:pt>
              </c:strCache>
            </c:strRef>
          </c:cat>
          <c:val>
            <c:numRef>
              <c:f>Sheet1!$C$2:$C$4</c:f>
              <c:numCache>
                <c:formatCode>General</c:formatCode>
                <c:ptCount val="3"/>
                <c:pt idx="0">
                  <c:v>534.17162471395761</c:v>
                </c:pt>
                <c:pt idx="1">
                  <c:v>201</c:v>
                </c:pt>
                <c:pt idx="2">
                  <c:v>117.479</c:v>
                </c:pt>
              </c:numCache>
            </c:numRef>
          </c:val>
          <c:extLst>
            <c:ext xmlns:c16="http://schemas.microsoft.com/office/drawing/2014/chart" uri="{C3380CC4-5D6E-409C-BE32-E72D297353CC}">
              <c16:uniqueId val="{00000006-AAEA-5F4F-AEBA-7C227E9548F9}"/>
            </c:ext>
          </c:extLst>
        </c:ser>
        <c:dLbls>
          <c:showLegendKey val="0"/>
          <c:showVal val="0"/>
          <c:showCatName val="0"/>
          <c:showSerName val="0"/>
          <c:showPercent val="0"/>
          <c:showBubbleSize val="0"/>
          <c:showLeaderLines val="1"/>
        </c:dLbls>
        <c:firstSliceAng val="0"/>
        <c:holeSize val="50"/>
      </c:doughnutChart>
      <c:spPr>
        <a:noFill/>
      </c:spPr>
    </c:plotArea>
    <c:plotVisOnly val="1"/>
    <c:dispBlanksAs val="gap"/>
    <c:showDLblsOverMax val="0"/>
  </c:chart>
  <c:txPr>
    <a:bodyPr/>
    <a:lstStyle/>
    <a:p>
      <a:pPr>
        <a:defRPr sz="14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7F7F7F"/>
                </a:solidFill>
              </a:defRPr>
            </a:pPr>
            <a:r>
              <a:rPr lang="en-US" dirty="0">
                <a:solidFill>
                  <a:srgbClr val="7F7F7F"/>
                </a:solidFill>
              </a:rPr>
              <a:t>Respiratory Disorders</a:t>
            </a:r>
          </a:p>
        </c:rich>
      </c:tx>
      <c:layout>
        <c:manualLayout>
          <c:xMode val="edge"/>
          <c:yMode val="edge"/>
          <c:x val="0.29320837107750902"/>
          <c:y val="0.56190152886474898"/>
        </c:manualLayout>
      </c:layout>
      <c:overlay val="0"/>
    </c:title>
    <c:autoTitleDeleted val="0"/>
    <c:plotArea>
      <c:layout>
        <c:manualLayout>
          <c:layoutTarget val="inner"/>
          <c:xMode val="edge"/>
          <c:yMode val="edge"/>
          <c:x val="0.29353877778552001"/>
          <c:y val="7.2167593101524097E-2"/>
          <c:w val="0.245248182472766"/>
          <c:h val="0.46539941015536002"/>
        </c:manualLayout>
      </c:layout>
      <c:doughnutChart>
        <c:varyColors val="1"/>
        <c:ser>
          <c:idx val="0"/>
          <c:order val="0"/>
          <c:tx>
            <c:strRef>
              <c:f>Sheet1!$B$1</c:f>
              <c:strCache>
                <c:ptCount val="1"/>
                <c:pt idx="0">
                  <c:v>Respiratory</c:v>
                </c:pt>
              </c:strCache>
            </c:strRef>
          </c:tx>
          <c:spPr>
            <a:solidFill>
              <a:srgbClr val="2B7DC7"/>
            </a:solidFill>
            <a:ln>
              <a:solidFill>
                <a:srgbClr val="FFFFFF"/>
              </a:solidFill>
            </a:ln>
          </c:spPr>
          <c:dPt>
            <c:idx val="0"/>
            <c:bubble3D val="0"/>
            <c:spPr>
              <a:solidFill>
                <a:srgbClr val="008898">
                  <a:lumMod val="75000"/>
                </a:srgbClr>
              </a:solidFill>
              <a:ln>
                <a:solidFill>
                  <a:srgbClr val="FFFFFF"/>
                </a:solidFill>
              </a:ln>
            </c:spPr>
            <c:extLst>
              <c:ext xmlns:c16="http://schemas.microsoft.com/office/drawing/2014/chart" uri="{C3380CC4-5D6E-409C-BE32-E72D297353CC}">
                <c16:uniqueId val="{00000001-EF16-324F-88F9-5C2F7C68B211}"/>
              </c:ext>
            </c:extLst>
          </c:dPt>
          <c:dPt>
            <c:idx val="1"/>
            <c:bubble3D val="0"/>
            <c:spPr>
              <a:solidFill>
                <a:srgbClr val="F5841F"/>
              </a:solidFill>
              <a:ln>
                <a:solidFill>
                  <a:srgbClr val="FFFFFF"/>
                </a:solidFill>
              </a:ln>
            </c:spPr>
            <c:extLst>
              <c:ext xmlns:c16="http://schemas.microsoft.com/office/drawing/2014/chart" uri="{C3380CC4-5D6E-409C-BE32-E72D297353CC}">
                <c16:uniqueId val="{00000003-EF16-324F-88F9-5C2F7C68B211}"/>
              </c:ext>
            </c:extLst>
          </c:dPt>
          <c:dPt>
            <c:idx val="2"/>
            <c:bubble3D val="0"/>
            <c:spPr>
              <a:solidFill>
                <a:srgbClr val="C7D13C"/>
              </a:solidFill>
              <a:ln>
                <a:solidFill>
                  <a:srgbClr val="FFFFFF"/>
                </a:solidFill>
              </a:ln>
            </c:spPr>
            <c:extLst>
              <c:ext xmlns:c16="http://schemas.microsoft.com/office/drawing/2014/chart" uri="{C3380CC4-5D6E-409C-BE32-E72D297353CC}">
                <c16:uniqueId val="{00000005-EF16-324F-88F9-5C2F7C68B211}"/>
              </c:ext>
            </c:extLst>
          </c:dPt>
          <c:cat>
            <c:strRef>
              <c:f>Sheet1!$A$2:$A$4</c:f>
              <c:strCache>
                <c:ptCount val="3"/>
                <c:pt idx="0">
                  <c:v>Biopharmaceutical R&amp;D Investment</c:v>
                </c:pt>
                <c:pt idx="1">
                  <c:v>Government R&amp;D Investment</c:v>
                </c:pt>
                <c:pt idx="2">
                  <c:v>Charitable R&amp;D Investment</c:v>
                </c:pt>
              </c:strCache>
            </c:strRef>
          </c:cat>
          <c:val>
            <c:numRef>
              <c:f>Sheet1!$B$2:$B$4</c:f>
              <c:numCache>
                <c:formatCode>General</c:formatCode>
                <c:ptCount val="3"/>
                <c:pt idx="0">
                  <c:v>413.86270022883298</c:v>
                </c:pt>
                <c:pt idx="1">
                  <c:v>39</c:v>
                </c:pt>
                <c:pt idx="2">
                  <c:v>36.813000000000002</c:v>
                </c:pt>
              </c:numCache>
            </c:numRef>
          </c:val>
          <c:extLst>
            <c:ext xmlns:c16="http://schemas.microsoft.com/office/drawing/2014/chart" uri="{C3380CC4-5D6E-409C-BE32-E72D297353CC}">
              <c16:uniqueId val="{00000006-EF16-324F-88F9-5C2F7C68B211}"/>
            </c:ext>
          </c:extLst>
        </c:ser>
        <c:dLbls>
          <c:showLegendKey val="0"/>
          <c:showVal val="0"/>
          <c:showCatName val="0"/>
          <c:showSerName val="0"/>
          <c:showPercent val="0"/>
          <c:showBubbleSize val="0"/>
          <c:showLeaderLines val="1"/>
        </c:dLbls>
        <c:firstSliceAng val="0"/>
        <c:holeSize val="50"/>
      </c:doughnutChart>
      <c:spPr>
        <a:noFill/>
      </c:spPr>
    </c:plotArea>
    <c:legend>
      <c:legendPos val="r"/>
      <c:layout>
        <c:manualLayout>
          <c:xMode val="edge"/>
          <c:yMode val="edge"/>
          <c:x val="0.62780154693052803"/>
          <c:y val="0.436259790739771"/>
          <c:w val="0.21985726894757601"/>
          <c:h val="0.50830379533500503"/>
        </c:manualLayout>
      </c:layout>
      <c:overlay val="0"/>
      <c:spPr>
        <a:ln w="28575">
          <a:solidFill>
            <a:srgbClr val="F5841F"/>
          </a:solidFill>
        </a:ln>
      </c:spPr>
      <c:txPr>
        <a:bodyPr/>
        <a:lstStyle/>
        <a:p>
          <a:pPr>
            <a:defRPr sz="1400" b="0"/>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7F7F7F"/>
                </a:solidFill>
              </a:defRPr>
            </a:pPr>
            <a:r>
              <a:rPr lang="en-US" dirty="0">
                <a:solidFill>
                  <a:srgbClr val="7F7F7F"/>
                </a:solidFill>
              </a:rPr>
              <a:t>Cancer</a:t>
            </a:r>
          </a:p>
        </c:rich>
      </c:tx>
      <c:layout>
        <c:manualLayout>
          <c:xMode val="edge"/>
          <c:yMode val="edge"/>
          <c:x val="0.35663019998606399"/>
          <c:y val="0.56190152886474898"/>
        </c:manualLayout>
      </c:layout>
      <c:overlay val="0"/>
    </c:title>
    <c:autoTitleDeleted val="0"/>
    <c:plotArea>
      <c:layout>
        <c:manualLayout>
          <c:layoutTarget val="inner"/>
          <c:xMode val="edge"/>
          <c:yMode val="edge"/>
          <c:x val="0.29353877778552001"/>
          <c:y val="7.2167593101524097E-2"/>
          <c:w val="0.245248182472766"/>
          <c:h val="0.46539941015536002"/>
        </c:manualLayout>
      </c:layout>
      <c:doughnutChart>
        <c:varyColors val="1"/>
        <c:ser>
          <c:idx val="0"/>
          <c:order val="0"/>
          <c:tx>
            <c:strRef>
              <c:f>Sheet1!$D$1</c:f>
              <c:strCache>
                <c:ptCount val="1"/>
                <c:pt idx="0">
                  <c:v>Cancer</c:v>
                </c:pt>
              </c:strCache>
            </c:strRef>
          </c:tx>
          <c:spPr>
            <a:solidFill>
              <a:srgbClr val="2B7DC7"/>
            </a:solidFill>
            <a:ln>
              <a:solidFill>
                <a:srgbClr val="FFFFFF"/>
              </a:solidFill>
            </a:ln>
          </c:spPr>
          <c:dPt>
            <c:idx val="0"/>
            <c:bubble3D val="0"/>
            <c:spPr>
              <a:solidFill>
                <a:srgbClr val="006672"/>
              </a:solidFill>
              <a:ln>
                <a:solidFill>
                  <a:srgbClr val="FFFFFF"/>
                </a:solidFill>
              </a:ln>
            </c:spPr>
            <c:extLst>
              <c:ext xmlns:c16="http://schemas.microsoft.com/office/drawing/2014/chart" uri="{C3380CC4-5D6E-409C-BE32-E72D297353CC}">
                <c16:uniqueId val="{00000001-6353-6545-86B8-2E9A56BD2BD5}"/>
              </c:ext>
            </c:extLst>
          </c:dPt>
          <c:dPt>
            <c:idx val="1"/>
            <c:bubble3D val="0"/>
            <c:spPr>
              <a:solidFill>
                <a:srgbClr val="F5841F"/>
              </a:solidFill>
              <a:ln>
                <a:solidFill>
                  <a:srgbClr val="FFFFFF"/>
                </a:solidFill>
              </a:ln>
            </c:spPr>
            <c:extLst>
              <c:ext xmlns:c16="http://schemas.microsoft.com/office/drawing/2014/chart" uri="{C3380CC4-5D6E-409C-BE32-E72D297353CC}">
                <c16:uniqueId val="{00000003-6353-6545-86B8-2E9A56BD2BD5}"/>
              </c:ext>
            </c:extLst>
          </c:dPt>
          <c:dPt>
            <c:idx val="2"/>
            <c:bubble3D val="0"/>
            <c:spPr>
              <a:solidFill>
                <a:srgbClr val="C7D13C"/>
              </a:solidFill>
              <a:ln>
                <a:solidFill>
                  <a:srgbClr val="FFFFFF"/>
                </a:solidFill>
              </a:ln>
            </c:spPr>
            <c:extLst>
              <c:ext xmlns:c16="http://schemas.microsoft.com/office/drawing/2014/chart" uri="{C3380CC4-5D6E-409C-BE32-E72D297353CC}">
                <c16:uniqueId val="{00000005-6353-6545-86B8-2E9A56BD2BD5}"/>
              </c:ext>
            </c:extLst>
          </c:dPt>
          <c:cat>
            <c:strRef>
              <c:f>Sheet1!$A$2:$A$4</c:f>
              <c:strCache>
                <c:ptCount val="3"/>
                <c:pt idx="0">
                  <c:v>Biopharmaceutical R&amp;D Investment</c:v>
                </c:pt>
                <c:pt idx="1">
                  <c:v>Government R&amp;D Investment</c:v>
                </c:pt>
                <c:pt idx="2">
                  <c:v>Charitable R&amp;D Investment</c:v>
                </c:pt>
              </c:strCache>
            </c:strRef>
          </c:cat>
          <c:val>
            <c:numRef>
              <c:f>Sheet1!$D$2:$D$4</c:f>
              <c:numCache>
                <c:formatCode>General</c:formatCode>
                <c:ptCount val="3"/>
                <c:pt idx="0">
                  <c:v>649.66819221967967</c:v>
                </c:pt>
                <c:pt idx="1">
                  <c:v>116.6451932597187</c:v>
                </c:pt>
                <c:pt idx="2">
                  <c:v>509.02800000000002</c:v>
                </c:pt>
              </c:numCache>
            </c:numRef>
          </c:val>
          <c:extLst>
            <c:ext xmlns:c16="http://schemas.microsoft.com/office/drawing/2014/chart" uri="{C3380CC4-5D6E-409C-BE32-E72D297353CC}">
              <c16:uniqueId val="{00000006-6353-6545-86B8-2E9A56BD2BD5}"/>
            </c:ext>
          </c:extLst>
        </c:ser>
        <c:dLbls>
          <c:showLegendKey val="0"/>
          <c:showVal val="0"/>
          <c:showCatName val="0"/>
          <c:showSerName val="0"/>
          <c:showPercent val="0"/>
          <c:showBubbleSize val="0"/>
          <c:showLeaderLines val="1"/>
        </c:dLbls>
        <c:firstSliceAng val="0"/>
        <c:holeSize val="50"/>
      </c:doughnutChart>
      <c:spPr>
        <a:noFill/>
      </c:spPr>
    </c:plotArea>
    <c:plotVisOnly val="1"/>
    <c:dispBlanksAs val="gap"/>
    <c:showDLblsOverMax val="0"/>
  </c:chart>
  <c:txPr>
    <a:bodyPr/>
    <a:lstStyle/>
    <a:p>
      <a:pPr>
        <a:defRPr sz="14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7F7F7F"/>
                </a:solidFill>
              </a:defRPr>
            </a:pPr>
            <a:r>
              <a:rPr lang="en-US" dirty="0">
                <a:solidFill>
                  <a:srgbClr val="7F7F7F"/>
                </a:solidFill>
              </a:rPr>
              <a:t>Blood Disorders</a:t>
            </a:r>
          </a:p>
        </c:rich>
      </c:tx>
      <c:layout>
        <c:manualLayout>
          <c:xMode val="edge"/>
          <c:yMode val="edge"/>
          <c:x val="0.31680719113650602"/>
          <c:y val="0.55174145300284905"/>
        </c:manualLayout>
      </c:layout>
      <c:overlay val="0"/>
    </c:title>
    <c:autoTitleDeleted val="0"/>
    <c:plotArea>
      <c:layout>
        <c:manualLayout>
          <c:layoutTarget val="inner"/>
          <c:xMode val="edge"/>
          <c:yMode val="edge"/>
          <c:x val="0.29353877778552001"/>
          <c:y val="7.2167593101524097E-2"/>
          <c:w val="0.245248182472766"/>
          <c:h val="0.46539941015536002"/>
        </c:manualLayout>
      </c:layout>
      <c:doughnutChart>
        <c:varyColors val="1"/>
        <c:ser>
          <c:idx val="0"/>
          <c:order val="0"/>
          <c:tx>
            <c:strRef>
              <c:f>Sheet1!$E$1</c:f>
              <c:strCache>
                <c:ptCount val="1"/>
                <c:pt idx="0">
                  <c:v>Blood Disorders</c:v>
                </c:pt>
              </c:strCache>
            </c:strRef>
          </c:tx>
          <c:spPr>
            <a:solidFill>
              <a:srgbClr val="2B7DC7"/>
            </a:solidFill>
            <a:ln>
              <a:solidFill>
                <a:srgbClr val="FFFFFF"/>
              </a:solidFill>
            </a:ln>
          </c:spPr>
          <c:dPt>
            <c:idx val="0"/>
            <c:bubble3D val="0"/>
            <c:spPr>
              <a:solidFill>
                <a:srgbClr val="008898">
                  <a:lumMod val="75000"/>
                </a:srgbClr>
              </a:solidFill>
              <a:ln>
                <a:solidFill>
                  <a:srgbClr val="FFFFFF"/>
                </a:solidFill>
              </a:ln>
            </c:spPr>
            <c:extLst>
              <c:ext xmlns:c16="http://schemas.microsoft.com/office/drawing/2014/chart" uri="{C3380CC4-5D6E-409C-BE32-E72D297353CC}">
                <c16:uniqueId val="{00000001-026A-304B-BD06-C2C119388ED1}"/>
              </c:ext>
            </c:extLst>
          </c:dPt>
          <c:dPt>
            <c:idx val="1"/>
            <c:bubble3D val="0"/>
            <c:spPr>
              <a:solidFill>
                <a:srgbClr val="F5841F"/>
              </a:solidFill>
              <a:ln>
                <a:solidFill>
                  <a:srgbClr val="FFFFFF"/>
                </a:solidFill>
              </a:ln>
            </c:spPr>
            <c:extLst>
              <c:ext xmlns:c16="http://schemas.microsoft.com/office/drawing/2014/chart" uri="{C3380CC4-5D6E-409C-BE32-E72D297353CC}">
                <c16:uniqueId val="{00000003-026A-304B-BD06-C2C119388ED1}"/>
              </c:ext>
            </c:extLst>
          </c:dPt>
          <c:dPt>
            <c:idx val="2"/>
            <c:bubble3D val="0"/>
            <c:spPr>
              <a:solidFill>
                <a:srgbClr val="C7D13C"/>
              </a:solidFill>
              <a:ln>
                <a:solidFill>
                  <a:srgbClr val="FFFFFF"/>
                </a:solidFill>
              </a:ln>
            </c:spPr>
            <c:extLst>
              <c:ext xmlns:c16="http://schemas.microsoft.com/office/drawing/2014/chart" uri="{C3380CC4-5D6E-409C-BE32-E72D297353CC}">
                <c16:uniqueId val="{00000005-026A-304B-BD06-C2C119388ED1}"/>
              </c:ext>
            </c:extLst>
          </c:dPt>
          <c:cat>
            <c:strRef>
              <c:f>Sheet1!$A$2:$A$4</c:f>
              <c:strCache>
                <c:ptCount val="3"/>
                <c:pt idx="0">
                  <c:v>Biopharmaceutical R&amp;D Investment</c:v>
                </c:pt>
                <c:pt idx="1">
                  <c:v>Government R&amp;D Investment</c:v>
                </c:pt>
                <c:pt idx="2">
                  <c:v>Charitable R&amp;D Investment</c:v>
                </c:pt>
              </c:strCache>
            </c:strRef>
          </c:cat>
          <c:val>
            <c:numRef>
              <c:f>Sheet1!$E$2:$E$4</c:f>
              <c:numCache>
                <c:formatCode>General</c:formatCode>
                <c:ptCount val="3"/>
                <c:pt idx="0">
                  <c:v>91.434782608695656</c:v>
                </c:pt>
                <c:pt idx="1">
                  <c:v>40</c:v>
                </c:pt>
                <c:pt idx="2">
                  <c:v>27.067</c:v>
                </c:pt>
              </c:numCache>
            </c:numRef>
          </c:val>
          <c:extLst>
            <c:ext xmlns:c16="http://schemas.microsoft.com/office/drawing/2014/chart" uri="{C3380CC4-5D6E-409C-BE32-E72D297353CC}">
              <c16:uniqueId val="{00000006-026A-304B-BD06-C2C119388ED1}"/>
            </c:ext>
          </c:extLst>
        </c:ser>
        <c:dLbls>
          <c:showLegendKey val="0"/>
          <c:showVal val="0"/>
          <c:showCatName val="0"/>
          <c:showSerName val="0"/>
          <c:showPercent val="0"/>
          <c:showBubbleSize val="0"/>
          <c:showLeaderLines val="1"/>
        </c:dLbls>
        <c:firstSliceAng val="0"/>
        <c:holeSize val="50"/>
      </c:doughnutChart>
      <c:spPr>
        <a:noFill/>
      </c:spPr>
    </c:plotArea>
    <c:plotVisOnly val="1"/>
    <c:dispBlanksAs val="gap"/>
    <c:showDLblsOverMax val="0"/>
  </c:chart>
  <c:txPr>
    <a:bodyPr/>
    <a:lstStyle/>
    <a:p>
      <a:pPr>
        <a:defRPr sz="14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87016459391199"/>
          <c:y val="2.1403762749023E-2"/>
          <c:w val="0.81575112468362099"/>
          <c:h val="0.85501241710581899"/>
        </c:manualLayout>
      </c:layout>
      <c:bubbleChart>
        <c:varyColors val="0"/>
        <c:ser>
          <c:idx val="0"/>
          <c:order val="0"/>
          <c:tx>
            <c:strRef>
              <c:f>Sheet1!$A$2</c:f>
              <c:strCache>
                <c:ptCount val="1"/>
                <c:pt idx="0">
                  <c:v>Cardiovascular diseases (e.g. CHF, stroke, hypertension)</c:v>
                </c:pt>
              </c:strCache>
            </c:strRef>
          </c:tx>
          <c:spPr>
            <a:solidFill>
              <a:srgbClr val="F58023"/>
            </a:solidFill>
            <a:ln w="9525">
              <a:solidFill>
                <a:srgbClr val="008898">
                  <a:lumMod val="75000"/>
                </a:srgbClr>
              </a:solidFill>
            </a:ln>
          </c:spPr>
          <c:invertIfNegative val="0"/>
          <c:dLbls>
            <c:dLbl>
              <c:idx val="0"/>
              <c:layout>
                <c:manualLayout>
                  <c:x val="-0.28260369907032601"/>
                  <c:y val="-8.71391039258138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355-0547-A8AB-19378C4CF2F9}"/>
                </c:ext>
              </c:extLst>
            </c:dLbl>
            <c:spPr>
              <a:noFill/>
              <a:ln>
                <a:noFill/>
              </a:ln>
              <a:effectLst/>
            </c:spPr>
            <c:txPr>
              <a:bodyPr wrap="square" lIns="38100" tIns="19050" rIns="38100" bIns="19050" anchor="ctr">
                <a:spAutoFit/>
              </a:bodyPr>
              <a:lstStyle/>
              <a:p>
                <a:pPr>
                  <a:defRPr sz="800" b="1">
                    <a:solidFill>
                      <a:schemeClr val="tx1"/>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Sheet1!$B$2</c:f>
              <c:numCache>
                <c:formatCode>0%</c:formatCode>
                <c:ptCount val="1"/>
                <c:pt idx="0">
                  <c:v>0.14399999999999999</c:v>
                </c:pt>
              </c:numCache>
            </c:numRef>
          </c:xVal>
          <c:yVal>
            <c:numRef>
              <c:f>Sheet1!$C$2</c:f>
              <c:numCache>
                <c:formatCode>0%</c:formatCode>
                <c:ptCount val="1"/>
                <c:pt idx="0">
                  <c:v>0.42</c:v>
                </c:pt>
              </c:numCache>
            </c:numRef>
          </c:yVal>
          <c:bubbleSize>
            <c:numRef>
              <c:f>Sheet1!$D$2</c:f>
              <c:numCache>
                <c:formatCode>0%</c:formatCode>
                <c:ptCount val="1"/>
                <c:pt idx="0">
                  <c:v>0.42</c:v>
                </c:pt>
              </c:numCache>
            </c:numRef>
          </c:bubbleSize>
          <c:bubble3D val="0"/>
          <c:extLst>
            <c:ext xmlns:c16="http://schemas.microsoft.com/office/drawing/2014/chart" uri="{C3380CC4-5D6E-409C-BE32-E72D297353CC}">
              <c16:uniqueId val="{00000001-2355-0547-A8AB-19378C4CF2F9}"/>
            </c:ext>
          </c:extLst>
        </c:ser>
        <c:ser>
          <c:idx val="1"/>
          <c:order val="1"/>
          <c:tx>
            <c:strRef>
              <c:f>Sheet1!$A$3</c:f>
              <c:strCache>
                <c:ptCount val="1"/>
                <c:pt idx="0">
                  <c:v>Malignant neoplasms</c:v>
                </c:pt>
              </c:strCache>
            </c:strRef>
          </c:tx>
          <c:spPr>
            <a:solidFill>
              <a:srgbClr val="F58023"/>
            </a:solidFill>
            <a:ln w="9525">
              <a:solidFill>
                <a:srgbClr val="006672"/>
              </a:solidFill>
            </a:ln>
          </c:spPr>
          <c:invertIfNegative val="0"/>
          <c:dLbls>
            <c:dLbl>
              <c:idx val="0"/>
              <c:layout>
                <c:manualLayout>
                  <c:x val="-0.252550347094464"/>
                  <c:y val="-6.87747235725860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355-0547-A8AB-19378C4CF2F9}"/>
                </c:ext>
              </c:extLst>
            </c:dLbl>
            <c:spPr>
              <a:noFill/>
              <a:ln>
                <a:noFill/>
              </a:ln>
              <a:effectLst/>
            </c:spPr>
            <c:txPr>
              <a:bodyPr wrap="square" lIns="38100" tIns="19050" rIns="38100" bIns="19050" anchor="ctr">
                <a:spAutoFit/>
              </a:bodyPr>
              <a:lstStyle/>
              <a:p>
                <a:pPr>
                  <a:defRPr sz="800" b="1">
                    <a:solidFill>
                      <a:srgbClr val="000000"/>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Sheet1!$B$3</c:f>
              <c:numCache>
                <c:formatCode>0%</c:formatCode>
                <c:ptCount val="1"/>
                <c:pt idx="0">
                  <c:v>0.14000000000000001</c:v>
                </c:pt>
              </c:numCache>
            </c:numRef>
          </c:xVal>
          <c:yVal>
            <c:numRef>
              <c:f>Sheet1!$C$3</c:f>
              <c:numCache>
                <c:formatCode>0%</c:formatCode>
                <c:ptCount val="1"/>
                <c:pt idx="0">
                  <c:v>0.27</c:v>
                </c:pt>
              </c:numCache>
            </c:numRef>
          </c:yVal>
          <c:bubbleSize>
            <c:numRef>
              <c:f>Sheet1!$D$3</c:f>
              <c:numCache>
                <c:formatCode>0%</c:formatCode>
                <c:ptCount val="1"/>
                <c:pt idx="0">
                  <c:v>0.27</c:v>
                </c:pt>
              </c:numCache>
            </c:numRef>
          </c:bubbleSize>
          <c:bubble3D val="0"/>
          <c:extLst>
            <c:ext xmlns:c16="http://schemas.microsoft.com/office/drawing/2014/chart" uri="{C3380CC4-5D6E-409C-BE32-E72D297353CC}">
              <c16:uniqueId val="{00000003-2355-0547-A8AB-19378C4CF2F9}"/>
            </c:ext>
          </c:extLst>
        </c:ser>
        <c:ser>
          <c:idx val="2"/>
          <c:order val="2"/>
          <c:tx>
            <c:strRef>
              <c:f>Sheet1!$A$4</c:f>
              <c:strCache>
                <c:ptCount val="1"/>
                <c:pt idx="0">
                  <c:v>Infectious and parasitic diseases</c:v>
                </c:pt>
              </c:strCache>
            </c:strRef>
          </c:tx>
          <c:spPr>
            <a:solidFill>
              <a:srgbClr val="F58023"/>
            </a:solidFill>
            <a:ln w="9525">
              <a:solidFill>
                <a:srgbClr val="000000"/>
              </a:solidFill>
            </a:ln>
          </c:spPr>
          <c:invertIfNegative val="0"/>
          <c:dLbls>
            <c:dLbl>
              <c:idx val="0"/>
              <c:layout>
                <c:manualLayout>
                  <c:x val="5.4601761228443403E-3"/>
                  <c:y val="-2.972360662881120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355-0547-A8AB-19378C4CF2F9}"/>
                </c:ext>
              </c:extLst>
            </c:dLbl>
            <c:spPr>
              <a:noFill/>
              <a:ln>
                <a:noFill/>
              </a:ln>
              <a:effectLst/>
            </c:spPr>
            <c:txPr>
              <a:bodyPr wrap="square" lIns="38100" tIns="19050" rIns="38100" bIns="19050" anchor="ctr">
                <a:spAutoFit/>
              </a:bodyPr>
              <a:lstStyle/>
              <a:p>
                <a:pPr>
                  <a:defRPr sz="800" b="1">
                    <a:solidFill>
                      <a:schemeClr val="tx1"/>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Sheet1!$B$4</c:f>
              <c:numCache>
                <c:formatCode>0%</c:formatCode>
                <c:ptCount val="1"/>
                <c:pt idx="0">
                  <c:v>0.13100000000000001</c:v>
                </c:pt>
              </c:numCache>
            </c:numRef>
          </c:xVal>
          <c:yVal>
            <c:numRef>
              <c:f>Sheet1!$C$4</c:f>
              <c:numCache>
                <c:formatCode>0%</c:formatCode>
                <c:ptCount val="1"/>
                <c:pt idx="0">
                  <c:v>1.2999999999999999E-2</c:v>
                </c:pt>
              </c:numCache>
            </c:numRef>
          </c:yVal>
          <c:bubbleSize>
            <c:numRef>
              <c:f>Sheet1!$D$4</c:f>
              <c:numCache>
                <c:formatCode>0%</c:formatCode>
                <c:ptCount val="1"/>
                <c:pt idx="0">
                  <c:v>1.2999999999999999E-2</c:v>
                </c:pt>
              </c:numCache>
            </c:numRef>
          </c:bubbleSize>
          <c:bubble3D val="0"/>
          <c:extLst>
            <c:ext xmlns:c16="http://schemas.microsoft.com/office/drawing/2014/chart" uri="{C3380CC4-5D6E-409C-BE32-E72D297353CC}">
              <c16:uniqueId val="{00000005-2355-0547-A8AB-19378C4CF2F9}"/>
            </c:ext>
          </c:extLst>
        </c:ser>
        <c:ser>
          <c:idx val="3"/>
          <c:order val="3"/>
          <c:tx>
            <c:strRef>
              <c:f>Sheet1!$A$5</c:f>
              <c:strCache>
                <c:ptCount val="1"/>
                <c:pt idx="0">
                  <c:v>Neuropsychiatric conditions</c:v>
                </c:pt>
              </c:strCache>
            </c:strRef>
          </c:tx>
          <c:spPr>
            <a:solidFill>
              <a:srgbClr val="F58023"/>
            </a:solidFill>
            <a:ln w="9525">
              <a:solidFill>
                <a:srgbClr val="000000"/>
              </a:solidFill>
            </a:ln>
          </c:spPr>
          <c:invertIfNegative val="0"/>
          <c:dLbls>
            <c:dLbl>
              <c:idx val="0"/>
              <c:layout>
                <c:manualLayout>
                  <c:x val="-7.0962665881718096E-2"/>
                  <c:y val="-6.21493593147868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2355-0547-A8AB-19378C4CF2F9}"/>
                </c:ext>
              </c:extLst>
            </c:dLbl>
            <c:spPr>
              <a:noFill/>
              <a:ln>
                <a:noFill/>
              </a:ln>
              <a:effectLst/>
            </c:spPr>
            <c:txPr>
              <a:bodyPr wrap="square" lIns="38100" tIns="19050" rIns="38100" bIns="19050" anchor="ctr">
                <a:spAutoFit/>
              </a:bodyPr>
              <a:lstStyle/>
              <a:p>
                <a:pPr>
                  <a:defRPr sz="800" b="1">
                    <a:solidFill>
                      <a:srgbClr val="000000"/>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Sheet1!$B$5</c:f>
              <c:numCache>
                <c:formatCode>0%</c:formatCode>
                <c:ptCount val="1"/>
                <c:pt idx="0">
                  <c:v>0.127</c:v>
                </c:pt>
              </c:numCache>
            </c:numRef>
          </c:xVal>
          <c:yVal>
            <c:numRef>
              <c:f>Sheet1!$C$5</c:f>
              <c:numCache>
                <c:formatCode>0%</c:formatCode>
                <c:ptCount val="1"/>
                <c:pt idx="0">
                  <c:v>4.8000000000000001E-2</c:v>
                </c:pt>
              </c:numCache>
            </c:numRef>
          </c:yVal>
          <c:bubbleSize>
            <c:numRef>
              <c:f>Sheet1!$D$5</c:f>
              <c:numCache>
                <c:formatCode>0%</c:formatCode>
                <c:ptCount val="1"/>
                <c:pt idx="0">
                  <c:v>4.8000000000000001E-2</c:v>
                </c:pt>
              </c:numCache>
            </c:numRef>
          </c:bubbleSize>
          <c:bubble3D val="0"/>
          <c:extLst>
            <c:ext xmlns:c16="http://schemas.microsoft.com/office/drawing/2014/chart" uri="{C3380CC4-5D6E-409C-BE32-E72D297353CC}">
              <c16:uniqueId val="{00000007-2355-0547-A8AB-19378C4CF2F9}"/>
            </c:ext>
          </c:extLst>
        </c:ser>
        <c:ser>
          <c:idx val="4"/>
          <c:order val="4"/>
          <c:tx>
            <c:strRef>
              <c:f>Sheet1!$A$6</c:f>
              <c:strCache>
                <c:ptCount val="1"/>
                <c:pt idx="0">
                  <c:v>Blood and endocrine disorders</c:v>
                </c:pt>
              </c:strCache>
            </c:strRef>
          </c:tx>
          <c:spPr>
            <a:solidFill>
              <a:srgbClr val="F58023"/>
            </a:solidFill>
            <a:ln w="9525">
              <a:solidFill>
                <a:srgbClr val="000000"/>
              </a:solidFill>
            </a:ln>
          </c:spPr>
          <c:invertIfNegative val="0"/>
          <c:dLbls>
            <c:dLbl>
              <c:idx val="0"/>
              <c:layout>
                <c:manualLayout>
                  <c:x val="-0.124585203718694"/>
                  <c:y val="-5.1340775086128297E-2"/>
                </c:manualLayout>
              </c:layout>
              <c:spPr>
                <a:noFill/>
                <a:ln>
                  <a:noFill/>
                </a:ln>
                <a:effectLst/>
              </c:spPr>
              <c:txPr>
                <a:bodyPr wrap="square" lIns="38100" tIns="19050" rIns="38100" bIns="19050" anchor="ctr">
                  <a:noAutofit/>
                </a:bodyPr>
                <a:lstStyle/>
                <a:p>
                  <a:pPr>
                    <a:defRPr sz="800" b="1">
                      <a:solidFill>
                        <a:schemeClr val="tx1"/>
                      </a:solidFill>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15613707165109034"/>
                      <c:h val="6.537853023680161E-2"/>
                    </c:manualLayout>
                  </c15:layout>
                </c:ext>
                <c:ext xmlns:c16="http://schemas.microsoft.com/office/drawing/2014/chart" uri="{C3380CC4-5D6E-409C-BE32-E72D297353CC}">
                  <c16:uniqueId val="{00000008-2355-0547-A8AB-19378C4CF2F9}"/>
                </c:ext>
              </c:extLst>
            </c:dLbl>
            <c:spPr>
              <a:noFill/>
              <a:ln>
                <a:noFill/>
              </a:ln>
              <a:effectLst/>
            </c:spPr>
            <c:txPr>
              <a:bodyPr wrap="square" lIns="38100" tIns="19050" rIns="38100" bIns="19050" anchor="ctr">
                <a:spAutoFit/>
              </a:bodyPr>
              <a:lstStyle/>
              <a:p>
                <a:pPr>
                  <a:defRPr sz="800" b="1">
                    <a:solidFill>
                      <a:schemeClr val="tx1"/>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Sheet1!$B$6</c:f>
              <c:numCache>
                <c:formatCode>0%</c:formatCode>
                <c:ptCount val="1"/>
                <c:pt idx="0">
                  <c:v>0.113</c:v>
                </c:pt>
              </c:numCache>
            </c:numRef>
          </c:xVal>
          <c:yVal>
            <c:numRef>
              <c:f>Sheet1!$C$6</c:f>
              <c:numCache>
                <c:formatCode>0%</c:formatCode>
                <c:ptCount val="1"/>
                <c:pt idx="0">
                  <c:v>7.0000000000000001E-3</c:v>
                </c:pt>
              </c:numCache>
            </c:numRef>
          </c:yVal>
          <c:bubbleSize>
            <c:numRef>
              <c:f>Sheet1!$D$6</c:f>
              <c:numCache>
                <c:formatCode>0%</c:formatCode>
                <c:ptCount val="1"/>
                <c:pt idx="0">
                  <c:v>7.0000000000000001E-3</c:v>
                </c:pt>
              </c:numCache>
            </c:numRef>
          </c:bubbleSize>
          <c:bubble3D val="0"/>
          <c:extLst>
            <c:ext xmlns:c16="http://schemas.microsoft.com/office/drawing/2014/chart" uri="{C3380CC4-5D6E-409C-BE32-E72D297353CC}">
              <c16:uniqueId val="{00000009-2355-0547-A8AB-19378C4CF2F9}"/>
            </c:ext>
          </c:extLst>
        </c:ser>
        <c:ser>
          <c:idx val="5"/>
          <c:order val="5"/>
          <c:tx>
            <c:strRef>
              <c:f>Sheet1!$A$7</c:f>
              <c:strCache>
                <c:ptCount val="1"/>
                <c:pt idx="0">
                  <c:v>Diabetes mellitus</c:v>
                </c:pt>
              </c:strCache>
            </c:strRef>
          </c:tx>
          <c:spPr>
            <a:solidFill>
              <a:srgbClr val="F58023"/>
            </a:solidFill>
            <a:ln w="9525">
              <a:solidFill>
                <a:srgbClr val="000000"/>
              </a:solidFill>
            </a:ln>
          </c:spPr>
          <c:invertIfNegative val="0"/>
          <c:dLbls>
            <c:dLbl>
              <c:idx val="0"/>
              <c:layout>
                <c:manualLayout>
                  <c:x val="-8.2757131994014799E-2"/>
                  <c:y val="-7.29579435434454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2355-0547-A8AB-19378C4CF2F9}"/>
                </c:ext>
              </c:extLst>
            </c:dLbl>
            <c:spPr>
              <a:noFill/>
              <a:ln>
                <a:noFill/>
              </a:ln>
              <a:effectLst/>
            </c:spPr>
            <c:txPr>
              <a:bodyPr wrap="square" lIns="38100" tIns="19050" rIns="38100" bIns="19050" anchor="ctr">
                <a:spAutoFit/>
              </a:bodyPr>
              <a:lstStyle/>
              <a:p>
                <a:pPr>
                  <a:defRPr sz="800" b="1">
                    <a:solidFill>
                      <a:srgbClr val="000000"/>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Sheet1!$B$7</c:f>
              <c:numCache>
                <c:formatCode>0%</c:formatCode>
                <c:ptCount val="1"/>
                <c:pt idx="0">
                  <c:v>8.7999999999999995E-2</c:v>
                </c:pt>
              </c:numCache>
            </c:numRef>
          </c:xVal>
          <c:yVal>
            <c:numRef>
              <c:f>Sheet1!$C$7</c:f>
              <c:numCache>
                <c:formatCode>0%</c:formatCode>
                <c:ptCount val="1"/>
                <c:pt idx="0">
                  <c:v>2.3E-2</c:v>
                </c:pt>
              </c:numCache>
            </c:numRef>
          </c:yVal>
          <c:bubbleSize>
            <c:numRef>
              <c:f>Sheet1!$D$7</c:f>
              <c:numCache>
                <c:formatCode>0%</c:formatCode>
                <c:ptCount val="1"/>
                <c:pt idx="0">
                  <c:v>2.3E-2</c:v>
                </c:pt>
              </c:numCache>
            </c:numRef>
          </c:bubbleSize>
          <c:bubble3D val="0"/>
          <c:extLst>
            <c:ext xmlns:c16="http://schemas.microsoft.com/office/drawing/2014/chart" uri="{C3380CC4-5D6E-409C-BE32-E72D297353CC}">
              <c16:uniqueId val="{0000000B-2355-0547-A8AB-19378C4CF2F9}"/>
            </c:ext>
          </c:extLst>
        </c:ser>
        <c:ser>
          <c:idx val="6"/>
          <c:order val="6"/>
          <c:tx>
            <c:strRef>
              <c:f>Sheet1!$A$8</c:f>
              <c:strCache>
                <c:ptCount val="1"/>
                <c:pt idx="0">
                  <c:v>Musculoskeletal diseases</c:v>
                </c:pt>
              </c:strCache>
            </c:strRef>
          </c:tx>
          <c:spPr>
            <a:solidFill>
              <a:srgbClr val="F58023"/>
            </a:solidFill>
            <a:ln w="9525">
              <a:solidFill>
                <a:srgbClr val="000000"/>
              </a:solidFill>
            </a:ln>
          </c:spPr>
          <c:invertIfNegative val="0"/>
          <c:dLbls>
            <c:dLbl>
              <c:idx val="0"/>
              <c:layout>
                <c:manualLayout>
                  <c:x val="-3.3420045625137999E-2"/>
                  <c:y val="-5.1340775086128401E-2"/>
                </c:manualLayout>
              </c:layout>
              <c:spPr>
                <a:noFill/>
                <a:ln>
                  <a:noFill/>
                </a:ln>
                <a:effectLst/>
              </c:spPr>
              <c:txPr>
                <a:bodyPr wrap="square" lIns="38100" tIns="19050" rIns="38100" bIns="19050" anchor="ctr">
                  <a:noAutofit/>
                </a:bodyPr>
                <a:lstStyle/>
                <a:p>
                  <a:pPr>
                    <a:defRPr sz="800" b="1">
                      <a:solidFill>
                        <a:schemeClr val="tx1"/>
                      </a:solidFill>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1196962003581328"/>
                      <c:h val="7.3484968408295548E-2"/>
                    </c:manualLayout>
                  </c15:layout>
                </c:ext>
                <c:ext xmlns:c16="http://schemas.microsoft.com/office/drawing/2014/chart" uri="{C3380CC4-5D6E-409C-BE32-E72D297353CC}">
                  <c16:uniqueId val="{0000000C-2355-0547-A8AB-19378C4CF2F9}"/>
                </c:ext>
              </c:extLst>
            </c:dLbl>
            <c:spPr>
              <a:noFill/>
              <a:ln>
                <a:noFill/>
              </a:ln>
              <a:effectLst/>
            </c:spPr>
            <c:txPr>
              <a:bodyPr wrap="square" lIns="38100" tIns="19050" rIns="38100" bIns="19050" anchor="ctr">
                <a:spAutoFit/>
              </a:bodyPr>
              <a:lstStyle/>
              <a:p>
                <a:pPr>
                  <a:defRPr sz="800" b="1">
                    <a:solidFill>
                      <a:schemeClr val="tx1"/>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Sheet1!$B$8</c:f>
              <c:numCache>
                <c:formatCode>0%</c:formatCode>
                <c:ptCount val="1"/>
                <c:pt idx="0">
                  <c:v>0.06</c:v>
                </c:pt>
              </c:numCache>
            </c:numRef>
          </c:xVal>
          <c:yVal>
            <c:numRef>
              <c:f>Sheet1!$C$8</c:f>
              <c:numCache>
                <c:formatCode>0%</c:formatCode>
                <c:ptCount val="1"/>
                <c:pt idx="0">
                  <c:v>5.0000000000000001E-3</c:v>
                </c:pt>
              </c:numCache>
            </c:numRef>
          </c:yVal>
          <c:bubbleSize>
            <c:numRef>
              <c:f>Sheet1!$D$8</c:f>
              <c:numCache>
                <c:formatCode>0%</c:formatCode>
                <c:ptCount val="1"/>
                <c:pt idx="0">
                  <c:v>5.0000000000000001E-3</c:v>
                </c:pt>
              </c:numCache>
            </c:numRef>
          </c:bubbleSize>
          <c:bubble3D val="0"/>
          <c:extLst>
            <c:ext xmlns:c16="http://schemas.microsoft.com/office/drawing/2014/chart" uri="{C3380CC4-5D6E-409C-BE32-E72D297353CC}">
              <c16:uniqueId val="{0000000D-2355-0547-A8AB-19378C4CF2F9}"/>
            </c:ext>
          </c:extLst>
        </c:ser>
        <c:ser>
          <c:idx val="7"/>
          <c:order val="7"/>
          <c:tx>
            <c:strRef>
              <c:f>Sheet1!$A$9</c:f>
              <c:strCache>
                <c:ptCount val="1"/>
                <c:pt idx="0">
                  <c:v>Genitourinary diseases</c:v>
                </c:pt>
              </c:strCache>
            </c:strRef>
          </c:tx>
          <c:spPr>
            <a:solidFill>
              <a:srgbClr val="F58023"/>
            </a:solidFill>
            <a:ln w="9525">
              <a:solidFill>
                <a:srgbClr val="000000"/>
              </a:solidFill>
            </a:ln>
          </c:spPr>
          <c:invertIfNegative val="0"/>
          <c:dLbls>
            <c:dLbl>
              <c:idx val="0"/>
              <c:layout>
                <c:manualLayout>
                  <c:x val="-5.03996492260897E-2"/>
                  <c:y val="-5.6744960816754501E-2"/>
                </c:manualLayout>
              </c:layout>
              <c:spPr>
                <a:noFill/>
                <a:ln>
                  <a:noFill/>
                </a:ln>
                <a:effectLst/>
              </c:spPr>
              <c:txPr>
                <a:bodyPr wrap="square" lIns="38100" tIns="19050" rIns="38100" bIns="19050" anchor="ctr">
                  <a:noAutofit/>
                </a:bodyPr>
                <a:lstStyle/>
                <a:p>
                  <a:pPr>
                    <a:defRPr sz="800" b="1">
                      <a:solidFill>
                        <a:srgbClr val="000000"/>
                      </a:solidFill>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9.2671400887973099E-2"/>
                      <c:h val="5.9974238122472309E-2"/>
                    </c:manualLayout>
                  </c15:layout>
                </c:ext>
                <c:ext xmlns:c16="http://schemas.microsoft.com/office/drawing/2014/chart" uri="{C3380CC4-5D6E-409C-BE32-E72D297353CC}">
                  <c16:uniqueId val="{0000000E-2355-0547-A8AB-19378C4CF2F9}"/>
                </c:ext>
              </c:extLst>
            </c:dLbl>
            <c:spPr>
              <a:noFill/>
              <a:ln>
                <a:noFill/>
              </a:ln>
              <a:effectLst/>
            </c:spPr>
            <c:txPr>
              <a:bodyPr wrap="square" lIns="38100" tIns="19050" rIns="38100" bIns="19050" anchor="ctr">
                <a:spAutoFit/>
              </a:bodyPr>
              <a:lstStyle/>
              <a:p>
                <a:pPr>
                  <a:defRPr sz="800" b="1">
                    <a:solidFill>
                      <a:srgbClr val="000000"/>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Sheet1!$B$9</c:f>
              <c:numCache>
                <c:formatCode>0%</c:formatCode>
                <c:ptCount val="1"/>
                <c:pt idx="0">
                  <c:v>4.3999999999999997E-2</c:v>
                </c:pt>
              </c:numCache>
            </c:numRef>
          </c:xVal>
          <c:yVal>
            <c:numRef>
              <c:f>Sheet1!$C$9</c:f>
              <c:numCache>
                <c:formatCode>0%</c:formatCode>
                <c:ptCount val="1"/>
                <c:pt idx="0">
                  <c:v>1.6E-2</c:v>
                </c:pt>
              </c:numCache>
            </c:numRef>
          </c:yVal>
          <c:bubbleSize>
            <c:numRef>
              <c:f>Sheet1!$D$9</c:f>
              <c:numCache>
                <c:formatCode>0%</c:formatCode>
                <c:ptCount val="1"/>
                <c:pt idx="0">
                  <c:v>1.6E-2</c:v>
                </c:pt>
              </c:numCache>
            </c:numRef>
          </c:bubbleSize>
          <c:bubble3D val="0"/>
          <c:extLst>
            <c:ext xmlns:c16="http://schemas.microsoft.com/office/drawing/2014/chart" uri="{C3380CC4-5D6E-409C-BE32-E72D297353CC}">
              <c16:uniqueId val="{0000000F-2355-0547-A8AB-19378C4CF2F9}"/>
            </c:ext>
          </c:extLst>
        </c:ser>
        <c:ser>
          <c:idx val="8"/>
          <c:order val="8"/>
          <c:tx>
            <c:strRef>
              <c:f>Sheet1!$A$10</c:f>
              <c:strCache>
                <c:ptCount val="1"/>
                <c:pt idx="0">
                  <c:v>Respiratory infections</c:v>
                </c:pt>
              </c:strCache>
            </c:strRef>
          </c:tx>
          <c:spPr>
            <a:solidFill>
              <a:srgbClr val="F58023"/>
            </a:solidFill>
            <a:ln w="9525">
              <a:solidFill>
                <a:srgbClr val="000000"/>
              </a:solidFill>
            </a:ln>
          </c:spPr>
          <c:invertIfNegative val="0"/>
          <c:dLbls>
            <c:dLbl>
              <c:idx val="0"/>
              <c:layout>
                <c:manualLayout>
                  <c:x val="-7.9214806093163594E-3"/>
                  <c:y val="-7.66577559677003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2355-0547-A8AB-19378C4CF2F9}"/>
                </c:ext>
              </c:extLst>
            </c:dLbl>
            <c:spPr>
              <a:noFill/>
              <a:ln>
                <a:noFill/>
              </a:ln>
              <a:effectLst/>
            </c:spPr>
            <c:txPr>
              <a:bodyPr wrap="square" lIns="38100" tIns="19050" rIns="38100" bIns="19050" anchor="ctr">
                <a:spAutoFit/>
              </a:bodyPr>
              <a:lstStyle/>
              <a:p>
                <a:pPr>
                  <a:defRPr sz="800" b="1">
                    <a:solidFill>
                      <a:schemeClr val="tx1"/>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Sheet1!$B$10</c:f>
              <c:numCache>
                <c:formatCode>0%</c:formatCode>
                <c:ptCount val="1"/>
                <c:pt idx="0">
                  <c:v>3.5999999999999997E-2</c:v>
                </c:pt>
              </c:numCache>
            </c:numRef>
          </c:xVal>
          <c:yVal>
            <c:numRef>
              <c:f>Sheet1!$C$10</c:f>
              <c:numCache>
                <c:formatCode>0%</c:formatCode>
                <c:ptCount val="1"/>
                <c:pt idx="0">
                  <c:v>3.1E-2</c:v>
                </c:pt>
              </c:numCache>
            </c:numRef>
          </c:yVal>
          <c:bubbleSize>
            <c:numRef>
              <c:f>Sheet1!$D$10</c:f>
              <c:numCache>
                <c:formatCode>0%</c:formatCode>
                <c:ptCount val="1"/>
                <c:pt idx="0">
                  <c:v>3.1E-2</c:v>
                </c:pt>
              </c:numCache>
            </c:numRef>
          </c:bubbleSize>
          <c:bubble3D val="0"/>
          <c:extLst>
            <c:ext xmlns:c16="http://schemas.microsoft.com/office/drawing/2014/chart" uri="{C3380CC4-5D6E-409C-BE32-E72D297353CC}">
              <c16:uniqueId val="{00000011-2355-0547-A8AB-19378C4CF2F9}"/>
            </c:ext>
          </c:extLst>
        </c:ser>
        <c:ser>
          <c:idx val="9"/>
          <c:order val="9"/>
          <c:tx>
            <c:strRef>
              <c:f>Sheet1!$A$11</c:f>
              <c:strCache>
                <c:ptCount val="1"/>
                <c:pt idx="0">
                  <c:v>Respiratory diseases</c:v>
                </c:pt>
              </c:strCache>
            </c:strRef>
          </c:tx>
          <c:spPr>
            <a:solidFill>
              <a:srgbClr val="F58023"/>
            </a:solidFill>
            <a:ln w="9525">
              <a:solidFill>
                <a:srgbClr val="000000"/>
              </a:solidFill>
            </a:ln>
          </c:spPr>
          <c:invertIfNegative val="0"/>
          <c:dLbls>
            <c:dLbl>
              <c:idx val="0"/>
              <c:layout>
                <c:manualLayout>
                  <c:x val="-1.7934849265337199E-3"/>
                  <c:y val="-9.447128150659750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2355-0547-A8AB-19378C4CF2F9}"/>
                </c:ext>
              </c:extLst>
            </c:dLbl>
            <c:spPr>
              <a:noFill/>
              <a:ln>
                <a:noFill/>
              </a:ln>
              <a:effectLst/>
            </c:spPr>
            <c:txPr>
              <a:bodyPr wrap="square" lIns="38100" tIns="19050" rIns="38100" bIns="19050" anchor="ctr">
                <a:spAutoFit/>
              </a:bodyPr>
              <a:lstStyle/>
              <a:p>
                <a:pPr>
                  <a:defRPr sz="800" b="1">
                    <a:solidFill>
                      <a:srgbClr val="000000"/>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Sheet1!$B$11</c:f>
              <c:numCache>
                <c:formatCode>0%</c:formatCode>
                <c:ptCount val="1"/>
                <c:pt idx="0">
                  <c:v>2.1000000000000001E-2</c:v>
                </c:pt>
              </c:numCache>
            </c:numRef>
          </c:xVal>
          <c:yVal>
            <c:numRef>
              <c:f>Sheet1!$C$11</c:f>
              <c:numCache>
                <c:formatCode>0%</c:formatCode>
                <c:ptCount val="1"/>
                <c:pt idx="0">
                  <c:v>4.9000000000000002E-2</c:v>
                </c:pt>
              </c:numCache>
            </c:numRef>
          </c:yVal>
          <c:bubbleSize>
            <c:numRef>
              <c:f>Sheet1!$D$11</c:f>
              <c:numCache>
                <c:formatCode>0%</c:formatCode>
                <c:ptCount val="1"/>
                <c:pt idx="0">
                  <c:v>4.9000000000000002E-2</c:v>
                </c:pt>
              </c:numCache>
            </c:numRef>
          </c:bubbleSize>
          <c:bubble3D val="0"/>
          <c:extLst>
            <c:ext xmlns:c16="http://schemas.microsoft.com/office/drawing/2014/chart" uri="{C3380CC4-5D6E-409C-BE32-E72D297353CC}">
              <c16:uniqueId val="{00000013-2355-0547-A8AB-19378C4CF2F9}"/>
            </c:ext>
          </c:extLst>
        </c:ser>
        <c:ser>
          <c:idx val="10"/>
          <c:order val="10"/>
          <c:tx>
            <c:strRef>
              <c:f>Sheet1!$A$12</c:f>
              <c:strCache>
                <c:ptCount val="1"/>
                <c:pt idx="0">
                  <c:v>Maternal conditions</c:v>
                </c:pt>
              </c:strCache>
            </c:strRef>
          </c:tx>
          <c:spPr>
            <a:solidFill>
              <a:srgbClr val="663300"/>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FFFFFF"/>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Sheet1!$B$12</c:f>
              <c:numCache>
                <c:formatCode>0%</c:formatCode>
                <c:ptCount val="1"/>
                <c:pt idx="0">
                  <c:v>2.1000000000000001E-2</c:v>
                </c:pt>
              </c:numCache>
            </c:numRef>
          </c:xVal>
          <c:yVal>
            <c:numRef>
              <c:f>Sheet1!$C$12</c:f>
              <c:numCache>
                <c:formatCode>0%</c:formatCode>
                <c:ptCount val="1"/>
                <c:pt idx="0">
                  <c:v>0</c:v>
                </c:pt>
              </c:numCache>
            </c:numRef>
          </c:yVal>
          <c:bubbleSize>
            <c:numRef>
              <c:f>Sheet1!$D$12</c:f>
              <c:numCache>
                <c:formatCode>0%</c:formatCode>
                <c:ptCount val="1"/>
                <c:pt idx="0">
                  <c:v>0</c:v>
                </c:pt>
              </c:numCache>
            </c:numRef>
          </c:bubbleSize>
          <c:bubble3D val="0"/>
          <c:extLst>
            <c:ext xmlns:c16="http://schemas.microsoft.com/office/drawing/2014/chart" uri="{C3380CC4-5D6E-409C-BE32-E72D297353CC}">
              <c16:uniqueId val="{00000014-2355-0547-A8AB-19378C4CF2F9}"/>
            </c:ext>
          </c:extLst>
        </c:ser>
        <c:ser>
          <c:idx val="11"/>
          <c:order val="11"/>
          <c:tx>
            <c:strRef>
              <c:f>Sheet1!$A$13</c:f>
              <c:strCache>
                <c:ptCount val="1"/>
                <c:pt idx="0">
                  <c:v>Sense organ diseases</c:v>
                </c:pt>
              </c:strCache>
            </c:strRef>
          </c:tx>
          <c:spPr>
            <a:solidFill>
              <a:srgbClr val="6666FF"/>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000000"/>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Sheet1!$B$13</c:f>
              <c:numCache>
                <c:formatCode>0%</c:formatCode>
                <c:ptCount val="1"/>
                <c:pt idx="0">
                  <c:v>2.1000000000000001E-2</c:v>
                </c:pt>
              </c:numCache>
            </c:numRef>
          </c:xVal>
          <c:yVal>
            <c:numRef>
              <c:f>Sheet1!$C$13</c:f>
              <c:numCache>
                <c:formatCode>0%</c:formatCode>
                <c:ptCount val="1"/>
                <c:pt idx="0">
                  <c:v>0</c:v>
                </c:pt>
              </c:numCache>
            </c:numRef>
          </c:yVal>
          <c:bubbleSize>
            <c:numRef>
              <c:f>Sheet1!$D$13</c:f>
              <c:numCache>
                <c:formatCode>0%</c:formatCode>
                <c:ptCount val="1"/>
                <c:pt idx="0">
                  <c:v>0</c:v>
                </c:pt>
              </c:numCache>
            </c:numRef>
          </c:bubbleSize>
          <c:bubble3D val="0"/>
          <c:extLst>
            <c:ext xmlns:c16="http://schemas.microsoft.com/office/drawing/2014/chart" uri="{C3380CC4-5D6E-409C-BE32-E72D297353CC}">
              <c16:uniqueId val="{00000015-2355-0547-A8AB-19378C4CF2F9}"/>
            </c:ext>
          </c:extLst>
        </c:ser>
        <c:ser>
          <c:idx val="12"/>
          <c:order val="12"/>
          <c:tx>
            <c:strRef>
              <c:f>Sheet1!$A$14</c:f>
              <c:strCache>
                <c:ptCount val="1"/>
                <c:pt idx="0">
                  <c:v>Digestive diseases</c:v>
                </c:pt>
              </c:strCache>
            </c:strRef>
          </c:tx>
          <c:spPr>
            <a:solidFill>
              <a:srgbClr val="F58023"/>
            </a:solidFill>
            <a:ln w="9525">
              <a:solidFill>
                <a:srgbClr val="000000"/>
              </a:solidFill>
            </a:ln>
          </c:spPr>
          <c:invertIfNegative val="0"/>
          <c:dLbls>
            <c:dLbl>
              <c:idx val="0"/>
              <c:layout>
                <c:manualLayout>
                  <c:x val="-0.113613829813329"/>
                  <c:y val="-9.7370769332897594E-2"/>
                </c:manualLayout>
              </c:layout>
              <c:spPr>
                <a:noFill/>
                <a:ln>
                  <a:noFill/>
                </a:ln>
                <a:effectLst/>
              </c:spPr>
              <c:txPr>
                <a:bodyPr wrap="square" lIns="38100" tIns="19050" rIns="38100" bIns="19050" anchor="ctr">
                  <a:noAutofit/>
                </a:bodyPr>
                <a:lstStyle/>
                <a:p>
                  <a:pPr>
                    <a:defRPr sz="800" b="1">
                      <a:solidFill>
                        <a:schemeClr val="tx1"/>
                      </a:solidFill>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10219626168224299"/>
                      <c:h val="6.267638417963696E-2"/>
                    </c:manualLayout>
                  </c15:layout>
                </c:ext>
                <c:ext xmlns:c16="http://schemas.microsoft.com/office/drawing/2014/chart" uri="{C3380CC4-5D6E-409C-BE32-E72D297353CC}">
                  <c16:uniqueId val="{00000016-2355-0547-A8AB-19378C4CF2F9}"/>
                </c:ext>
              </c:extLst>
            </c:dLbl>
            <c:spPr>
              <a:noFill/>
              <a:ln>
                <a:noFill/>
              </a:ln>
              <a:effectLst/>
            </c:spPr>
            <c:txPr>
              <a:bodyPr wrap="square" lIns="38100" tIns="19050" rIns="38100" bIns="19050" anchor="ctr">
                <a:spAutoFit/>
              </a:bodyPr>
              <a:lstStyle/>
              <a:p>
                <a:pPr>
                  <a:defRPr sz="800" b="1">
                    <a:solidFill>
                      <a:schemeClr val="tx1"/>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Sheet1!$B$14</c:f>
              <c:numCache>
                <c:formatCode>0%</c:formatCode>
                <c:ptCount val="1"/>
                <c:pt idx="0">
                  <c:v>1.9E-2</c:v>
                </c:pt>
              </c:numCache>
            </c:numRef>
          </c:xVal>
          <c:yVal>
            <c:numRef>
              <c:f>Sheet1!$C$14</c:f>
              <c:numCache>
                <c:formatCode>0%</c:formatCode>
                <c:ptCount val="1"/>
                <c:pt idx="0">
                  <c:v>4.8000000000000001E-2</c:v>
                </c:pt>
              </c:numCache>
            </c:numRef>
          </c:yVal>
          <c:bubbleSize>
            <c:numRef>
              <c:f>Sheet1!$D$14</c:f>
              <c:numCache>
                <c:formatCode>0%</c:formatCode>
                <c:ptCount val="1"/>
                <c:pt idx="0">
                  <c:v>4.8000000000000001E-2</c:v>
                </c:pt>
              </c:numCache>
            </c:numRef>
          </c:bubbleSize>
          <c:bubble3D val="0"/>
          <c:extLst>
            <c:ext xmlns:c16="http://schemas.microsoft.com/office/drawing/2014/chart" uri="{C3380CC4-5D6E-409C-BE32-E72D297353CC}">
              <c16:uniqueId val="{00000017-2355-0547-A8AB-19378C4CF2F9}"/>
            </c:ext>
          </c:extLst>
        </c:ser>
        <c:ser>
          <c:idx val="13"/>
          <c:order val="13"/>
          <c:tx>
            <c:strRef>
              <c:f>Sheet1!$A$15</c:f>
              <c:strCache>
                <c:ptCount val="1"/>
                <c:pt idx="0">
                  <c:v>Skin diseases</c:v>
                </c:pt>
              </c:strCache>
            </c:strRef>
          </c:tx>
          <c:spPr>
            <a:solidFill>
              <a:srgbClr val="F58023"/>
            </a:solidFill>
            <a:ln w="9525">
              <a:solidFill>
                <a:srgbClr val="000000"/>
              </a:solidFill>
            </a:ln>
          </c:spPr>
          <c:invertIfNegative val="0"/>
          <c:dLbls>
            <c:dLbl>
              <c:idx val="0"/>
              <c:layout>
                <c:manualLayout>
                  <c:x val="-1.41088380307602E-2"/>
                  <c:y val="-1.533478525811260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2355-0547-A8AB-19378C4CF2F9}"/>
                </c:ext>
              </c:extLst>
            </c:dLbl>
            <c:spPr>
              <a:noFill/>
              <a:ln>
                <a:noFill/>
              </a:ln>
              <a:effectLst/>
            </c:spPr>
            <c:txPr>
              <a:bodyPr wrap="square" lIns="38100" tIns="19050" rIns="38100" bIns="19050" anchor="ctr">
                <a:spAutoFit/>
              </a:bodyPr>
              <a:lstStyle/>
              <a:p>
                <a:pPr>
                  <a:defRPr sz="800" b="1">
                    <a:solidFill>
                      <a:srgbClr val="000000"/>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Sheet1!$B$15</c:f>
              <c:numCache>
                <c:formatCode>0%</c:formatCode>
                <c:ptCount val="1"/>
                <c:pt idx="0">
                  <c:v>1.2999999999999999E-2</c:v>
                </c:pt>
              </c:numCache>
            </c:numRef>
          </c:xVal>
          <c:yVal>
            <c:numRef>
              <c:f>Sheet1!$C$15</c:f>
              <c:numCache>
                <c:formatCode>0%</c:formatCode>
                <c:ptCount val="1"/>
                <c:pt idx="0">
                  <c:v>2E-3</c:v>
                </c:pt>
              </c:numCache>
            </c:numRef>
          </c:yVal>
          <c:bubbleSize>
            <c:numRef>
              <c:f>Sheet1!$D$15</c:f>
              <c:numCache>
                <c:formatCode>0%</c:formatCode>
                <c:ptCount val="1"/>
                <c:pt idx="0">
                  <c:v>2E-3</c:v>
                </c:pt>
              </c:numCache>
            </c:numRef>
          </c:bubbleSize>
          <c:bubble3D val="0"/>
          <c:extLst>
            <c:ext xmlns:c16="http://schemas.microsoft.com/office/drawing/2014/chart" uri="{C3380CC4-5D6E-409C-BE32-E72D297353CC}">
              <c16:uniqueId val="{00000019-2355-0547-A8AB-19378C4CF2F9}"/>
            </c:ext>
          </c:extLst>
        </c:ser>
        <c:ser>
          <c:idx val="14"/>
          <c:order val="14"/>
          <c:tx>
            <c:strRef>
              <c:f>Sheet1!$A$16</c:f>
              <c:strCache>
                <c:ptCount val="1"/>
                <c:pt idx="0">
                  <c:v>Congenital anomalies</c:v>
                </c:pt>
              </c:strCache>
            </c:strRef>
          </c:tx>
          <c:spPr>
            <a:solidFill>
              <a:srgbClr val="F58023"/>
            </a:solidFill>
            <a:ln w="9525">
              <a:solidFill>
                <a:srgbClr val="000000"/>
              </a:solidFill>
            </a:ln>
          </c:spPr>
          <c:invertIfNegative val="0"/>
          <c:dLbls>
            <c:dLbl>
              <c:idx val="0"/>
              <c:layout>
                <c:manualLayout>
                  <c:x val="-7.4146858979076302E-2"/>
                  <c:y val="8.343907873415290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2355-0547-A8AB-19378C4CF2F9}"/>
                </c:ext>
              </c:extLst>
            </c:dLbl>
            <c:spPr>
              <a:noFill/>
              <a:ln>
                <a:noFill/>
              </a:ln>
              <a:effectLst/>
            </c:spPr>
            <c:txPr>
              <a:bodyPr wrap="square" lIns="38100" tIns="19050" rIns="38100" bIns="19050" anchor="ctr">
                <a:spAutoFit/>
              </a:bodyPr>
              <a:lstStyle/>
              <a:p>
                <a:pPr>
                  <a:defRPr sz="800" b="1">
                    <a:solidFill>
                      <a:schemeClr val="tx1"/>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Sheet1!$B$16</c:f>
              <c:numCache>
                <c:formatCode>0%</c:formatCode>
                <c:ptCount val="1"/>
                <c:pt idx="0">
                  <c:v>0.01</c:v>
                </c:pt>
              </c:numCache>
            </c:numRef>
          </c:xVal>
          <c:yVal>
            <c:numRef>
              <c:f>Sheet1!$C$16</c:f>
              <c:numCache>
                <c:formatCode>0%</c:formatCode>
                <c:ptCount val="1"/>
                <c:pt idx="0">
                  <c:v>3.0000000000000001E-3</c:v>
                </c:pt>
              </c:numCache>
            </c:numRef>
          </c:yVal>
          <c:bubbleSize>
            <c:numRef>
              <c:f>Sheet1!$D$16</c:f>
              <c:numCache>
                <c:formatCode>0%</c:formatCode>
                <c:ptCount val="1"/>
                <c:pt idx="0">
                  <c:v>3.0000000000000001E-3</c:v>
                </c:pt>
              </c:numCache>
            </c:numRef>
          </c:bubbleSize>
          <c:bubble3D val="0"/>
          <c:extLst>
            <c:ext xmlns:c16="http://schemas.microsoft.com/office/drawing/2014/chart" uri="{C3380CC4-5D6E-409C-BE32-E72D297353CC}">
              <c16:uniqueId val="{0000001B-2355-0547-A8AB-19378C4CF2F9}"/>
            </c:ext>
          </c:extLst>
        </c:ser>
        <c:ser>
          <c:idx val="15"/>
          <c:order val="15"/>
          <c:tx>
            <c:strRef>
              <c:f>Sheet1!$A$17</c:f>
              <c:strCache>
                <c:ptCount val="1"/>
                <c:pt idx="0">
                  <c:v>Perinatal conditions</c:v>
                </c:pt>
              </c:strCache>
            </c:strRef>
          </c:tx>
          <c:spPr>
            <a:solidFill>
              <a:srgbClr val="F58023"/>
            </a:solidFill>
            <a:ln w="9525">
              <a:solidFill>
                <a:srgbClr val="000000"/>
              </a:solidFill>
            </a:ln>
          </c:spPr>
          <c:invertIfNegative val="0"/>
          <c:dLbls>
            <c:dLbl>
              <c:idx val="0"/>
              <c:layout>
                <c:manualLayout>
                  <c:x val="-4.8196519243505799E-2"/>
                  <c:y val="-4.5435202963084002E-2"/>
                </c:manualLayout>
              </c:layout>
              <c:spPr>
                <a:noFill/>
                <a:ln>
                  <a:noFill/>
                </a:ln>
                <a:effectLst/>
              </c:spPr>
              <c:txPr>
                <a:bodyPr wrap="square" lIns="38100" tIns="19050" rIns="38100" bIns="19050" anchor="ctr">
                  <a:noAutofit/>
                </a:bodyPr>
                <a:lstStyle/>
                <a:p>
                  <a:pPr>
                    <a:defRPr sz="800" b="1">
                      <a:solidFill>
                        <a:schemeClr val="tx1"/>
                      </a:solidFill>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9.4182181666544004E-2"/>
                      <c:h val="6.1870634012827323E-2"/>
                    </c:manualLayout>
                  </c15:layout>
                </c:ext>
                <c:ext xmlns:c16="http://schemas.microsoft.com/office/drawing/2014/chart" uri="{C3380CC4-5D6E-409C-BE32-E72D297353CC}">
                  <c16:uniqueId val="{0000001C-2355-0547-A8AB-19378C4CF2F9}"/>
                </c:ext>
              </c:extLst>
            </c:dLbl>
            <c:spPr>
              <a:noFill/>
              <a:ln>
                <a:noFill/>
              </a:ln>
              <a:effectLst/>
            </c:spPr>
            <c:txPr>
              <a:bodyPr wrap="square" lIns="38100" tIns="19050" rIns="38100" bIns="19050" anchor="ctr">
                <a:spAutoFit/>
              </a:bodyPr>
              <a:lstStyle/>
              <a:p>
                <a:pPr>
                  <a:defRPr sz="800" b="1">
                    <a:solidFill>
                      <a:schemeClr val="tx1"/>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Sheet1!$B$17</c:f>
              <c:numCache>
                <c:formatCode>0%</c:formatCode>
                <c:ptCount val="1"/>
                <c:pt idx="0">
                  <c:v>4.0000000000000001E-3</c:v>
                </c:pt>
              </c:numCache>
            </c:numRef>
          </c:xVal>
          <c:yVal>
            <c:numRef>
              <c:f>Sheet1!$C$17</c:f>
              <c:numCache>
                <c:formatCode>0%</c:formatCode>
                <c:ptCount val="1"/>
                <c:pt idx="0">
                  <c:v>3.0000000000000001E-3</c:v>
                </c:pt>
              </c:numCache>
            </c:numRef>
          </c:yVal>
          <c:bubbleSize>
            <c:numRef>
              <c:f>Sheet1!$D$17</c:f>
              <c:numCache>
                <c:formatCode>0%</c:formatCode>
                <c:ptCount val="1"/>
                <c:pt idx="0">
                  <c:v>3.0000000000000001E-3</c:v>
                </c:pt>
              </c:numCache>
            </c:numRef>
          </c:bubbleSize>
          <c:bubble3D val="0"/>
          <c:extLst>
            <c:ext xmlns:c16="http://schemas.microsoft.com/office/drawing/2014/chart" uri="{C3380CC4-5D6E-409C-BE32-E72D297353CC}">
              <c16:uniqueId val="{0000001D-2355-0547-A8AB-19378C4CF2F9}"/>
            </c:ext>
          </c:extLst>
        </c:ser>
        <c:ser>
          <c:idx val="16"/>
          <c:order val="16"/>
          <c:tx>
            <c:strRef>
              <c:f>Sheet1!$A$18</c:f>
              <c:strCache>
                <c:ptCount val="1"/>
              </c:strCache>
            </c:strRef>
          </c:tx>
          <c:spPr>
            <a:solidFill>
              <a:srgbClr val="000000"/>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FFFFFF"/>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Sheet1!$B$18</c:f>
              <c:numCache>
                <c:formatCode>0%</c:formatCode>
                <c:ptCount val="1"/>
              </c:numCache>
            </c:numRef>
          </c:xVal>
          <c:yVal>
            <c:numRef>
              <c:f>Sheet1!$C$18</c:f>
              <c:numCache>
                <c:formatCode>0%</c:formatCode>
                <c:ptCount val="1"/>
              </c:numCache>
            </c:numRef>
          </c:yVal>
          <c:bubbleSize>
            <c:numRef>
              <c:f>Sheet1!$D$18</c:f>
              <c:numCache>
                <c:formatCode>0%</c:formatCode>
                <c:ptCount val="1"/>
              </c:numCache>
            </c:numRef>
          </c:bubbleSize>
          <c:bubble3D val="0"/>
          <c:extLst>
            <c:ext xmlns:c16="http://schemas.microsoft.com/office/drawing/2014/chart" uri="{C3380CC4-5D6E-409C-BE32-E72D297353CC}">
              <c16:uniqueId val="{0000001E-2355-0547-A8AB-19378C4CF2F9}"/>
            </c:ext>
          </c:extLst>
        </c:ser>
        <c:ser>
          <c:idx val="17"/>
          <c:order val="17"/>
          <c:tx>
            <c:strRef>
              <c:f>Sheet1!$A$19</c:f>
              <c:strCache>
                <c:ptCount val="1"/>
              </c:strCache>
            </c:strRef>
          </c:tx>
          <c:spPr>
            <a:solidFill>
              <a:srgbClr val="FF9933"/>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000000"/>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Sheet1!$B$19</c:f>
              <c:numCache>
                <c:formatCode>0%</c:formatCode>
                <c:ptCount val="1"/>
              </c:numCache>
            </c:numRef>
          </c:xVal>
          <c:yVal>
            <c:numRef>
              <c:f>Sheet1!$C$19</c:f>
              <c:numCache>
                <c:formatCode>0%</c:formatCode>
                <c:ptCount val="1"/>
              </c:numCache>
            </c:numRef>
          </c:yVal>
          <c:bubbleSize>
            <c:numRef>
              <c:f>Sheet1!$D$19</c:f>
              <c:numCache>
                <c:formatCode>0%</c:formatCode>
                <c:ptCount val="1"/>
              </c:numCache>
            </c:numRef>
          </c:bubbleSize>
          <c:bubble3D val="0"/>
          <c:extLst>
            <c:ext xmlns:c16="http://schemas.microsoft.com/office/drawing/2014/chart" uri="{C3380CC4-5D6E-409C-BE32-E72D297353CC}">
              <c16:uniqueId val="{0000001F-2355-0547-A8AB-19378C4CF2F9}"/>
            </c:ext>
          </c:extLst>
        </c:ser>
        <c:ser>
          <c:idx val="18"/>
          <c:order val="18"/>
          <c:tx>
            <c:strRef>
              <c:f>Sheet1!$A$20</c:f>
              <c:strCache>
                <c:ptCount val="1"/>
              </c:strCache>
            </c:strRef>
          </c:tx>
          <c:spPr>
            <a:solidFill>
              <a:srgbClr val="003300"/>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FFFFFF"/>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Sheet1!$B$20</c:f>
              <c:numCache>
                <c:formatCode>0%</c:formatCode>
                <c:ptCount val="1"/>
              </c:numCache>
            </c:numRef>
          </c:xVal>
          <c:yVal>
            <c:numRef>
              <c:f>Sheet1!$C$20</c:f>
              <c:numCache>
                <c:formatCode>0%</c:formatCode>
                <c:ptCount val="1"/>
              </c:numCache>
            </c:numRef>
          </c:yVal>
          <c:bubbleSize>
            <c:numRef>
              <c:f>Sheet1!$D$20</c:f>
              <c:numCache>
                <c:formatCode>0%</c:formatCode>
                <c:ptCount val="1"/>
              </c:numCache>
            </c:numRef>
          </c:bubbleSize>
          <c:bubble3D val="0"/>
          <c:extLst>
            <c:ext xmlns:c16="http://schemas.microsoft.com/office/drawing/2014/chart" uri="{C3380CC4-5D6E-409C-BE32-E72D297353CC}">
              <c16:uniqueId val="{00000020-2355-0547-A8AB-19378C4CF2F9}"/>
            </c:ext>
          </c:extLst>
        </c:ser>
        <c:ser>
          <c:idx val="19"/>
          <c:order val="19"/>
          <c:tx>
            <c:strRef>
              <c:f>Sheet1!$A$21</c:f>
              <c:strCache>
                <c:ptCount val="1"/>
              </c:strCache>
            </c:strRef>
          </c:tx>
          <c:spPr>
            <a:solidFill>
              <a:srgbClr val="FF99FF"/>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000000"/>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Sheet1!$B$21</c:f>
              <c:numCache>
                <c:formatCode>#,##0</c:formatCode>
                <c:ptCount val="1"/>
              </c:numCache>
            </c:numRef>
          </c:xVal>
          <c:yVal>
            <c:numRef>
              <c:f>Sheet1!$C$21</c:f>
              <c:numCache>
                <c:formatCode>#,##0</c:formatCode>
                <c:ptCount val="1"/>
              </c:numCache>
            </c:numRef>
          </c:yVal>
          <c:bubbleSize>
            <c:numRef>
              <c:f>Sheet1!$D$21</c:f>
              <c:numCache>
                <c:formatCode>#,##0</c:formatCode>
                <c:ptCount val="1"/>
              </c:numCache>
            </c:numRef>
          </c:bubbleSize>
          <c:bubble3D val="0"/>
          <c:extLst>
            <c:ext xmlns:c16="http://schemas.microsoft.com/office/drawing/2014/chart" uri="{C3380CC4-5D6E-409C-BE32-E72D297353CC}">
              <c16:uniqueId val="{00000021-2355-0547-A8AB-19378C4CF2F9}"/>
            </c:ext>
          </c:extLst>
        </c:ser>
        <c:ser>
          <c:idx val="20"/>
          <c:order val="20"/>
          <c:tx>
            <c:strRef>
              <c:f>Sheet1!$A$22</c:f>
              <c:strCache>
                <c:ptCount val="1"/>
              </c:strCache>
            </c:strRef>
          </c:tx>
          <c:spPr>
            <a:solidFill>
              <a:srgbClr val="2B7DC7"/>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FFFFFF"/>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Sheet1!$B$22</c:f>
              <c:numCache>
                <c:formatCode>#,##0</c:formatCode>
                <c:ptCount val="1"/>
              </c:numCache>
            </c:numRef>
          </c:xVal>
          <c:yVal>
            <c:numRef>
              <c:f>Sheet1!$C$22</c:f>
              <c:numCache>
                <c:formatCode>#,##0</c:formatCode>
                <c:ptCount val="1"/>
              </c:numCache>
            </c:numRef>
          </c:yVal>
          <c:bubbleSize>
            <c:numRef>
              <c:f>Sheet1!$D$22</c:f>
              <c:numCache>
                <c:formatCode>#,##0</c:formatCode>
                <c:ptCount val="1"/>
              </c:numCache>
            </c:numRef>
          </c:bubbleSize>
          <c:bubble3D val="0"/>
          <c:extLst>
            <c:ext xmlns:c16="http://schemas.microsoft.com/office/drawing/2014/chart" uri="{C3380CC4-5D6E-409C-BE32-E72D297353CC}">
              <c16:uniqueId val="{00000022-2355-0547-A8AB-19378C4CF2F9}"/>
            </c:ext>
          </c:extLst>
        </c:ser>
        <c:ser>
          <c:idx val="21"/>
          <c:order val="21"/>
          <c:tx>
            <c:strRef>
              <c:f>Sheet1!$A$23</c:f>
              <c:strCache>
                <c:ptCount val="1"/>
              </c:strCache>
            </c:strRef>
          </c:tx>
          <c:spPr>
            <a:solidFill>
              <a:srgbClr val="2B7DC7"/>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000000"/>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Sheet1!$B$23</c:f>
              <c:numCache>
                <c:formatCode>#,##0</c:formatCode>
                <c:ptCount val="1"/>
              </c:numCache>
            </c:numRef>
          </c:xVal>
          <c:yVal>
            <c:numRef>
              <c:f>Sheet1!$C$23</c:f>
              <c:numCache>
                <c:formatCode>#,##0</c:formatCode>
                <c:ptCount val="1"/>
              </c:numCache>
            </c:numRef>
          </c:yVal>
          <c:bubbleSize>
            <c:numRef>
              <c:f>Sheet1!$D$23</c:f>
              <c:numCache>
                <c:formatCode>#,##0</c:formatCode>
                <c:ptCount val="1"/>
              </c:numCache>
            </c:numRef>
          </c:bubbleSize>
          <c:bubble3D val="0"/>
          <c:extLst>
            <c:ext xmlns:c16="http://schemas.microsoft.com/office/drawing/2014/chart" uri="{C3380CC4-5D6E-409C-BE32-E72D297353CC}">
              <c16:uniqueId val="{00000023-2355-0547-A8AB-19378C4CF2F9}"/>
            </c:ext>
          </c:extLst>
        </c:ser>
        <c:ser>
          <c:idx val="22"/>
          <c:order val="22"/>
          <c:tx>
            <c:strRef>
              <c:f>Sheet1!$A$24</c:f>
              <c:strCache>
                <c:ptCount val="1"/>
              </c:strCache>
            </c:strRef>
          </c:tx>
          <c:spPr>
            <a:solidFill>
              <a:srgbClr val="2B7DC7"/>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FFFFFF"/>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Sheet1!$B$24</c:f>
              <c:numCache>
                <c:formatCode>#,##0</c:formatCode>
                <c:ptCount val="1"/>
              </c:numCache>
            </c:numRef>
          </c:xVal>
          <c:yVal>
            <c:numRef>
              <c:f>Sheet1!$C$24</c:f>
              <c:numCache>
                <c:formatCode>#,##0</c:formatCode>
                <c:ptCount val="1"/>
              </c:numCache>
            </c:numRef>
          </c:yVal>
          <c:bubbleSize>
            <c:numRef>
              <c:f>Sheet1!$D$24</c:f>
              <c:numCache>
                <c:formatCode>#,##0</c:formatCode>
                <c:ptCount val="1"/>
              </c:numCache>
            </c:numRef>
          </c:bubbleSize>
          <c:bubble3D val="0"/>
          <c:extLst>
            <c:ext xmlns:c16="http://schemas.microsoft.com/office/drawing/2014/chart" uri="{C3380CC4-5D6E-409C-BE32-E72D297353CC}">
              <c16:uniqueId val="{00000024-2355-0547-A8AB-19378C4CF2F9}"/>
            </c:ext>
          </c:extLst>
        </c:ser>
        <c:ser>
          <c:idx val="23"/>
          <c:order val="23"/>
          <c:tx>
            <c:strRef>
              <c:f>Sheet1!$A$25</c:f>
              <c:strCache>
                <c:ptCount val="1"/>
              </c:strCache>
            </c:strRef>
          </c:tx>
          <c:spPr>
            <a:solidFill>
              <a:srgbClr val="2B7DC7"/>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000000"/>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Sheet1!$B$25</c:f>
              <c:numCache>
                <c:formatCode>#,##0</c:formatCode>
                <c:ptCount val="1"/>
              </c:numCache>
            </c:numRef>
          </c:xVal>
          <c:yVal>
            <c:numRef>
              <c:f>Sheet1!$C$25</c:f>
              <c:numCache>
                <c:formatCode>#,##0</c:formatCode>
                <c:ptCount val="1"/>
              </c:numCache>
            </c:numRef>
          </c:yVal>
          <c:bubbleSize>
            <c:numRef>
              <c:f>Sheet1!$D$25</c:f>
              <c:numCache>
                <c:formatCode>#,##0</c:formatCode>
                <c:ptCount val="1"/>
              </c:numCache>
            </c:numRef>
          </c:bubbleSize>
          <c:bubble3D val="0"/>
          <c:extLst>
            <c:ext xmlns:c16="http://schemas.microsoft.com/office/drawing/2014/chart" uri="{C3380CC4-5D6E-409C-BE32-E72D297353CC}">
              <c16:uniqueId val="{00000025-2355-0547-A8AB-19378C4CF2F9}"/>
            </c:ext>
          </c:extLst>
        </c:ser>
        <c:ser>
          <c:idx val="24"/>
          <c:order val="24"/>
          <c:tx>
            <c:strRef>
              <c:f>Sheet1!$A$26</c:f>
              <c:strCache>
                <c:ptCount val="1"/>
              </c:strCache>
            </c:strRef>
          </c:tx>
          <c:spPr>
            <a:solidFill>
              <a:srgbClr val="2B7DC7"/>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FFFFFF"/>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Sheet1!$B$26</c:f>
              <c:numCache>
                <c:formatCode>#,##0</c:formatCode>
                <c:ptCount val="1"/>
              </c:numCache>
            </c:numRef>
          </c:xVal>
          <c:yVal>
            <c:numRef>
              <c:f>Sheet1!$C$26</c:f>
              <c:numCache>
                <c:formatCode>#,##0</c:formatCode>
                <c:ptCount val="1"/>
              </c:numCache>
            </c:numRef>
          </c:yVal>
          <c:bubbleSize>
            <c:numRef>
              <c:f>Sheet1!$D$26</c:f>
              <c:numCache>
                <c:formatCode>#,##0</c:formatCode>
                <c:ptCount val="1"/>
              </c:numCache>
            </c:numRef>
          </c:bubbleSize>
          <c:bubble3D val="0"/>
          <c:extLst>
            <c:ext xmlns:c16="http://schemas.microsoft.com/office/drawing/2014/chart" uri="{C3380CC4-5D6E-409C-BE32-E72D297353CC}">
              <c16:uniqueId val="{00000026-2355-0547-A8AB-19378C4CF2F9}"/>
            </c:ext>
          </c:extLst>
        </c:ser>
        <c:ser>
          <c:idx val="25"/>
          <c:order val="25"/>
          <c:tx>
            <c:strRef>
              <c:f>Sheet1!$A$27</c:f>
              <c:strCache>
                <c:ptCount val="1"/>
              </c:strCache>
            </c:strRef>
          </c:tx>
          <c:spPr>
            <a:solidFill>
              <a:srgbClr val="2B7DC7"/>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000000"/>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Sheet1!$B$27</c:f>
              <c:numCache>
                <c:formatCode>#,##0</c:formatCode>
                <c:ptCount val="1"/>
              </c:numCache>
            </c:numRef>
          </c:xVal>
          <c:yVal>
            <c:numRef>
              <c:f>Sheet1!$C$27</c:f>
              <c:numCache>
                <c:formatCode>#,##0</c:formatCode>
                <c:ptCount val="1"/>
              </c:numCache>
            </c:numRef>
          </c:yVal>
          <c:bubbleSize>
            <c:numRef>
              <c:f>Sheet1!$D$27</c:f>
              <c:numCache>
                <c:formatCode>#,##0</c:formatCode>
                <c:ptCount val="1"/>
              </c:numCache>
            </c:numRef>
          </c:bubbleSize>
          <c:bubble3D val="0"/>
          <c:extLst>
            <c:ext xmlns:c16="http://schemas.microsoft.com/office/drawing/2014/chart" uri="{C3380CC4-5D6E-409C-BE32-E72D297353CC}">
              <c16:uniqueId val="{00000027-2355-0547-A8AB-19378C4CF2F9}"/>
            </c:ext>
          </c:extLst>
        </c:ser>
        <c:ser>
          <c:idx val="26"/>
          <c:order val="26"/>
          <c:tx>
            <c:strRef>
              <c:f>Sheet1!$A$28</c:f>
              <c:strCache>
                <c:ptCount val="1"/>
              </c:strCache>
            </c:strRef>
          </c:tx>
          <c:spPr>
            <a:solidFill>
              <a:srgbClr val="2B7DC7"/>
            </a:solidFill>
            <a:ln w="9525">
              <a:solidFill>
                <a:srgbClr val="000000"/>
              </a:solidFill>
            </a:ln>
          </c:spPr>
          <c:invertIfNegative val="0"/>
          <c:dLbls>
            <c:spPr>
              <a:noFill/>
              <a:ln>
                <a:noFill/>
              </a:ln>
              <a:effectLst/>
            </c:spPr>
            <c:txPr>
              <a:bodyPr wrap="square" lIns="38100" tIns="19050" rIns="38100" bIns="19050" anchor="ctr">
                <a:spAutoFit/>
              </a:bodyPr>
              <a:lstStyle/>
              <a:p>
                <a:pPr>
                  <a:defRPr sz="800" b="1">
                    <a:solidFill>
                      <a:srgbClr val="FFFFFF"/>
                    </a:solidFill>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Sheet1!$B$28</c:f>
              <c:numCache>
                <c:formatCode>#,##0</c:formatCode>
                <c:ptCount val="1"/>
              </c:numCache>
            </c:numRef>
          </c:xVal>
          <c:yVal>
            <c:numRef>
              <c:f>Sheet1!$C$28</c:f>
              <c:numCache>
                <c:formatCode>#,##0</c:formatCode>
                <c:ptCount val="1"/>
              </c:numCache>
            </c:numRef>
          </c:yVal>
          <c:bubbleSize>
            <c:numRef>
              <c:f>Sheet1!$D$28</c:f>
              <c:numCache>
                <c:formatCode>#,##0</c:formatCode>
                <c:ptCount val="1"/>
              </c:numCache>
            </c:numRef>
          </c:bubbleSize>
          <c:bubble3D val="0"/>
          <c:extLst>
            <c:ext xmlns:c16="http://schemas.microsoft.com/office/drawing/2014/chart" uri="{C3380CC4-5D6E-409C-BE32-E72D297353CC}">
              <c16:uniqueId val="{00000028-2355-0547-A8AB-19378C4CF2F9}"/>
            </c:ext>
          </c:extLst>
        </c:ser>
        <c:dLbls>
          <c:showLegendKey val="0"/>
          <c:showVal val="1"/>
          <c:showCatName val="0"/>
          <c:showSerName val="0"/>
          <c:showPercent val="0"/>
          <c:showBubbleSize val="0"/>
        </c:dLbls>
        <c:bubbleScale val="100"/>
        <c:showNegBubbles val="0"/>
        <c:axId val="-2128926104"/>
        <c:axId val="-2128920104"/>
      </c:bubbleChart>
      <c:valAx>
        <c:axId val="-2128926104"/>
        <c:scaling>
          <c:orientation val="minMax"/>
          <c:min val="0"/>
        </c:scaling>
        <c:delete val="0"/>
        <c:axPos val="b"/>
        <c:title>
          <c:tx>
            <c:rich>
              <a:bodyPr/>
              <a:lstStyle/>
              <a:p>
                <a:pPr>
                  <a:defRPr>
                    <a:solidFill>
                      <a:srgbClr val="7F7F7F"/>
                    </a:solidFill>
                  </a:defRPr>
                </a:pPr>
                <a:r>
                  <a:rPr lang="en-US" dirty="0">
                    <a:solidFill>
                      <a:srgbClr val="7F7F7F"/>
                    </a:solidFill>
                  </a:rPr>
                  <a:t>Share of EMA Approvals 1995-2009</a:t>
                </a:r>
              </a:p>
            </c:rich>
          </c:tx>
          <c:overlay val="0"/>
        </c:title>
        <c:numFmt formatCode="0%" sourceLinked="1"/>
        <c:majorTickMark val="cross"/>
        <c:minorTickMark val="none"/>
        <c:tickLblPos val="low"/>
        <c:spPr>
          <a:ln>
            <a:solidFill>
              <a:schemeClr val="tx1"/>
            </a:solidFill>
          </a:ln>
        </c:spPr>
        <c:txPr>
          <a:bodyPr/>
          <a:lstStyle/>
          <a:p>
            <a:pPr>
              <a:defRPr sz="1200" b="0">
                <a:solidFill>
                  <a:schemeClr val="tx1">
                    <a:lumMod val="50000"/>
                    <a:lumOff val="50000"/>
                  </a:schemeClr>
                </a:solidFill>
              </a:defRPr>
            </a:pPr>
            <a:endParaRPr lang="en-US"/>
          </a:p>
        </c:txPr>
        <c:crossAx val="-2128920104"/>
        <c:crosses val="autoZero"/>
        <c:crossBetween val="midCat"/>
      </c:valAx>
      <c:valAx>
        <c:axId val="-2128920104"/>
        <c:scaling>
          <c:orientation val="minMax"/>
          <c:min val="0"/>
        </c:scaling>
        <c:delete val="0"/>
        <c:axPos val="l"/>
        <c:title>
          <c:tx>
            <c:rich>
              <a:bodyPr rot="-5400000" vert="horz"/>
              <a:lstStyle/>
              <a:p>
                <a:pPr>
                  <a:defRPr>
                    <a:solidFill>
                      <a:schemeClr val="tx1">
                        <a:lumMod val="50000"/>
                        <a:lumOff val="50000"/>
                      </a:schemeClr>
                    </a:solidFill>
                  </a:defRPr>
                </a:pPr>
                <a:r>
                  <a:rPr lang="en-US" dirty="0">
                    <a:solidFill>
                      <a:schemeClr val="tx1">
                        <a:lumMod val="50000"/>
                        <a:lumOff val="50000"/>
                      </a:schemeClr>
                    </a:solidFill>
                  </a:rPr>
                  <a:t>Share of Mortality per 100 000 EU-25 (2004)</a:t>
                </a:r>
              </a:p>
            </c:rich>
          </c:tx>
          <c:layout>
            <c:manualLayout>
              <c:xMode val="edge"/>
              <c:yMode val="edge"/>
              <c:x val="2.6434370937277699E-2"/>
              <c:y val="5.3673769693751101E-2"/>
            </c:manualLayout>
          </c:layout>
          <c:overlay val="0"/>
        </c:title>
        <c:numFmt formatCode="0%" sourceLinked="1"/>
        <c:majorTickMark val="cross"/>
        <c:minorTickMark val="none"/>
        <c:tickLblPos val="low"/>
        <c:spPr>
          <a:ln>
            <a:solidFill>
              <a:schemeClr val="tx1"/>
            </a:solidFill>
          </a:ln>
        </c:spPr>
        <c:txPr>
          <a:bodyPr/>
          <a:lstStyle/>
          <a:p>
            <a:pPr>
              <a:defRPr sz="1200" b="0">
                <a:solidFill>
                  <a:srgbClr val="7F7F7F"/>
                </a:solidFill>
              </a:defRPr>
            </a:pPr>
            <a:endParaRPr lang="en-US"/>
          </a:p>
        </c:txPr>
        <c:crossAx val="-2128926104"/>
        <c:crosses val="autoZero"/>
        <c:crossBetween val="midCat"/>
      </c:valAx>
      <c:spPr>
        <a:noFill/>
        <a:ln w="9525">
          <a:noFill/>
        </a:ln>
      </c:spPr>
    </c:plotArea>
    <c:plotVisOnly val="1"/>
    <c:dispBlanksAs val="gap"/>
    <c:showDLblsOverMax val="0"/>
  </c:chart>
  <c:txPr>
    <a:bodyPr/>
    <a:lstStyle/>
    <a:p>
      <a:pPr>
        <a:defRPr sz="1400" b="1"/>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46232564938899"/>
          <c:y val="0.23474563013630301"/>
          <c:w val="0.61655542364263305"/>
          <c:h val="0.571634476794465"/>
        </c:manualLayout>
      </c:layout>
      <c:lineChart>
        <c:grouping val="standard"/>
        <c:varyColors val="0"/>
        <c:ser>
          <c:idx val="0"/>
          <c:order val="0"/>
          <c:tx>
            <c:strRef>
              <c:f>Sheet1!$A$2</c:f>
              <c:strCache>
                <c:ptCount val="1"/>
                <c:pt idx="0">
                  <c:v>Japan</c:v>
                </c:pt>
              </c:strCache>
            </c:strRef>
          </c:tx>
          <c:spPr>
            <a:ln>
              <a:solidFill>
                <a:srgbClr val="F58023"/>
              </a:solidFill>
            </a:ln>
          </c:spPr>
          <c:marker>
            <c:symbol val="none"/>
          </c:marker>
          <c:dLbls>
            <c:dLbl>
              <c:idx val="10"/>
              <c:layout>
                <c:manualLayout>
                  <c:x val="-1.3936895699233801E-2"/>
                  <c:y val="-3.15930336561453E-3"/>
                </c:manualLayout>
              </c:layout>
              <c:spPr>
                <a:noFill/>
                <a:ln>
                  <a:noFill/>
                </a:ln>
                <a:effectLst/>
              </c:spPr>
              <c:txPr>
                <a:bodyPr wrap="square" lIns="38100" tIns="19050" rIns="38100" bIns="19050" anchor="ctr">
                  <a:spAutoFit/>
                </a:bodyPr>
                <a:lstStyle/>
                <a:p>
                  <a:pPr>
                    <a:defRPr b="1">
                      <a:solidFill>
                        <a:srgbClr val="F5802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15-5E4F-9268-EADF32E1E7E0}"/>
                </c:ext>
              </c:extLst>
            </c:dLbl>
            <c:dLbl>
              <c:idx val="13"/>
              <c:layout>
                <c:manualLayout>
                  <c:x val="2.49673918823562E-2"/>
                  <c:y val="-1.5679097247392901E-2"/>
                </c:manualLayout>
              </c:layout>
              <c:spPr>
                <a:noFill/>
                <a:ln>
                  <a:noFill/>
                </a:ln>
                <a:effectLst/>
              </c:spPr>
              <c:txPr>
                <a:bodyPr wrap="square" lIns="38100" tIns="19050" rIns="38100" bIns="19050" anchor="ctr">
                  <a:spAutoFit/>
                </a:bodyPr>
                <a:lstStyle/>
                <a:p>
                  <a:pPr>
                    <a:defRPr b="1">
                      <a:solidFill>
                        <a:srgbClr val="F5802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15-5E4F-9268-EADF32E1E7E0}"/>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Sheet1!$B$1:$L$1</c:f>
              <c:numCache>
                <c:formatCode>General</c:formatCode>
                <c:ptCount val="11"/>
                <c:pt idx="0">
                  <c:v>1980</c:v>
                </c:pt>
                <c:pt idx="2">
                  <c:v>1990</c:v>
                </c:pt>
                <c:pt idx="4">
                  <c:v>2000</c:v>
                </c:pt>
                <c:pt idx="6">
                  <c:v>2010</c:v>
                </c:pt>
                <c:pt idx="8">
                  <c:v>2020</c:v>
                </c:pt>
                <c:pt idx="10">
                  <c:v>2030</c:v>
                </c:pt>
              </c:numCache>
            </c:numRef>
          </c:cat>
          <c:val>
            <c:numRef>
              <c:f>Sheet1!$B$2:$L$2</c:f>
              <c:numCache>
                <c:formatCode>0%</c:formatCode>
                <c:ptCount val="11"/>
                <c:pt idx="0">
                  <c:v>1.386457E-2</c:v>
                </c:pt>
                <c:pt idx="1">
                  <c:v>1.833127E-2</c:v>
                </c:pt>
                <c:pt idx="2">
                  <c:v>2.3961880000000001E-2</c:v>
                </c:pt>
                <c:pt idx="3">
                  <c:v>3.093071E-2</c:v>
                </c:pt>
                <c:pt idx="4">
                  <c:v>3.8258210000000001E-2</c:v>
                </c:pt>
                <c:pt idx="5">
                  <c:v>4.977028E-2</c:v>
                </c:pt>
                <c:pt idx="6">
                  <c:v>6.4041299999999995E-2</c:v>
                </c:pt>
                <c:pt idx="7">
                  <c:v>7.9980019999999999E-2</c:v>
                </c:pt>
                <c:pt idx="8">
                  <c:v>9.4490240000000003E-2</c:v>
                </c:pt>
                <c:pt idx="9">
                  <c:v>0.11096449999999999</c:v>
                </c:pt>
                <c:pt idx="10">
                  <c:v>0.1347246</c:v>
                </c:pt>
              </c:numCache>
            </c:numRef>
          </c:val>
          <c:smooth val="0"/>
          <c:extLst>
            <c:ext xmlns:c16="http://schemas.microsoft.com/office/drawing/2014/chart" uri="{C3380CC4-5D6E-409C-BE32-E72D297353CC}">
              <c16:uniqueId val="{00000002-E315-5E4F-9268-EADF32E1E7E0}"/>
            </c:ext>
          </c:extLst>
        </c:ser>
        <c:ser>
          <c:idx val="1"/>
          <c:order val="1"/>
          <c:tx>
            <c:strRef>
              <c:f>Sheet1!$A$3</c:f>
              <c:strCache>
                <c:ptCount val="1"/>
                <c:pt idx="0">
                  <c:v>USA</c:v>
                </c:pt>
              </c:strCache>
            </c:strRef>
          </c:tx>
          <c:spPr>
            <a:ln>
              <a:solidFill>
                <a:srgbClr val="78A22F"/>
              </a:solidFill>
            </a:ln>
          </c:spPr>
          <c:marker>
            <c:symbol val="none"/>
          </c:marker>
          <c:dLbls>
            <c:dLbl>
              <c:idx val="10"/>
              <c:layout>
                <c:manualLayout>
                  <c:x val="-1.3083279011366101E-2"/>
                  <c:y val="-6.65984016052854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15-5E4F-9268-EADF32E1E7E0}"/>
                </c:ext>
              </c:extLst>
            </c:dLbl>
            <c:dLbl>
              <c:idx val="13"/>
              <c:layout>
                <c:manualLayout>
                  <c:x val="2.9062601013465701E-2"/>
                  <c:y val="-8.83706379383767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15-5E4F-9268-EADF32E1E7E0}"/>
                </c:ext>
              </c:extLst>
            </c:dLbl>
            <c:spPr>
              <a:noFill/>
              <a:ln>
                <a:noFill/>
              </a:ln>
              <a:effectLst/>
            </c:spPr>
            <c:txPr>
              <a:bodyPr wrap="square" lIns="38100" tIns="19050" rIns="38100" bIns="19050" anchor="ctr">
                <a:spAutoFit/>
              </a:bodyPr>
              <a:lstStyle/>
              <a:p>
                <a:pPr>
                  <a:defRPr b="1">
                    <a:solidFill>
                      <a:srgbClr val="78A22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Sheet1!$B$1:$L$1</c:f>
              <c:numCache>
                <c:formatCode>General</c:formatCode>
                <c:ptCount val="11"/>
                <c:pt idx="0">
                  <c:v>1980</c:v>
                </c:pt>
                <c:pt idx="2">
                  <c:v>1990</c:v>
                </c:pt>
                <c:pt idx="4">
                  <c:v>2000</c:v>
                </c:pt>
                <c:pt idx="6">
                  <c:v>2010</c:v>
                </c:pt>
                <c:pt idx="8">
                  <c:v>2020</c:v>
                </c:pt>
                <c:pt idx="10">
                  <c:v>2030</c:v>
                </c:pt>
              </c:numCache>
            </c:numRef>
          </c:cat>
          <c:val>
            <c:numRef>
              <c:f>Sheet1!$B$3:$L$3</c:f>
              <c:numCache>
                <c:formatCode>0%</c:formatCode>
                <c:ptCount val="11"/>
                <c:pt idx="0">
                  <c:v>2.3003269999999999E-2</c:v>
                </c:pt>
                <c:pt idx="1">
                  <c:v>2.5414260000000001E-2</c:v>
                </c:pt>
                <c:pt idx="2">
                  <c:v>2.8027469999999999E-2</c:v>
                </c:pt>
                <c:pt idx="3">
                  <c:v>3.077732E-2</c:v>
                </c:pt>
                <c:pt idx="4">
                  <c:v>3.2771950000000001E-2</c:v>
                </c:pt>
                <c:pt idx="5">
                  <c:v>3.4869419999999998E-2</c:v>
                </c:pt>
                <c:pt idx="6">
                  <c:v>3.6534879999999999E-2</c:v>
                </c:pt>
                <c:pt idx="7">
                  <c:v>3.7646829999999999E-2</c:v>
                </c:pt>
                <c:pt idx="8">
                  <c:v>3.9421060000000001E-2</c:v>
                </c:pt>
                <c:pt idx="9">
                  <c:v>4.4600750000000002E-2</c:v>
                </c:pt>
                <c:pt idx="10">
                  <c:v>5.4284079999999998E-2</c:v>
                </c:pt>
              </c:numCache>
            </c:numRef>
          </c:val>
          <c:smooth val="0"/>
          <c:extLst>
            <c:ext xmlns:c16="http://schemas.microsoft.com/office/drawing/2014/chart" uri="{C3380CC4-5D6E-409C-BE32-E72D297353CC}">
              <c16:uniqueId val="{00000005-E315-5E4F-9268-EADF32E1E7E0}"/>
            </c:ext>
          </c:extLst>
        </c:ser>
        <c:ser>
          <c:idx val="2"/>
          <c:order val="2"/>
          <c:tx>
            <c:strRef>
              <c:f>Sheet1!$A$4</c:f>
              <c:strCache>
                <c:ptCount val="1"/>
                <c:pt idx="0">
                  <c:v>EU</c:v>
                </c:pt>
              </c:strCache>
            </c:strRef>
          </c:tx>
          <c:spPr>
            <a:ln>
              <a:solidFill>
                <a:srgbClr val="2B7DC7"/>
              </a:solidFill>
            </a:ln>
          </c:spPr>
          <c:marker>
            <c:symbol val="none"/>
          </c:marker>
          <c:dLbls>
            <c:dLbl>
              <c:idx val="10"/>
              <c:layout>
                <c:manualLayout>
                  <c:x val="-1.56126611709366E-2"/>
                  <c:y val="-1.0160376955442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15-5E4F-9268-EADF32E1E7E0}"/>
                </c:ext>
              </c:extLst>
            </c:dLbl>
            <c:dLbl>
              <c:idx val="13"/>
              <c:layout>
                <c:manualLayout>
                  <c:x val="2.7386835541762598E-2"/>
                  <c:y val="-2.2839210973493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15-5E4F-9268-EADF32E1E7E0}"/>
                </c:ext>
              </c:extLst>
            </c:dLbl>
            <c:spPr>
              <a:noFill/>
              <a:ln>
                <a:noFill/>
              </a:ln>
              <a:effectLst/>
            </c:spPr>
            <c:txPr>
              <a:bodyPr wrap="square" lIns="38100" tIns="19050" rIns="38100" bIns="19050" anchor="ctr">
                <a:spAutoFit/>
              </a:bodyPr>
              <a:lstStyle/>
              <a:p>
                <a:pPr>
                  <a:defRPr b="1">
                    <a:solidFill>
                      <a:srgbClr val="2B7DC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Sheet1!$B$1:$L$1</c:f>
              <c:numCache>
                <c:formatCode>General</c:formatCode>
                <c:ptCount val="11"/>
                <c:pt idx="0">
                  <c:v>1980</c:v>
                </c:pt>
                <c:pt idx="2">
                  <c:v>1990</c:v>
                </c:pt>
                <c:pt idx="4">
                  <c:v>2000</c:v>
                </c:pt>
                <c:pt idx="6">
                  <c:v>2010</c:v>
                </c:pt>
                <c:pt idx="8">
                  <c:v>2020</c:v>
                </c:pt>
                <c:pt idx="10">
                  <c:v>2030</c:v>
                </c:pt>
              </c:numCache>
            </c:numRef>
          </c:cat>
          <c:val>
            <c:numRef>
              <c:f>Sheet1!$B$4:$L$4</c:f>
              <c:numCache>
                <c:formatCode>0%</c:formatCode>
                <c:ptCount val="11"/>
                <c:pt idx="0">
                  <c:v>2.2599939999999999E-2</c:v>
                </c:pt>
                <c:pt idx="1">
                  <c:v>2.6847599999999999E-2</c:v>
                </c:pt>
                <c:pt idx="2">
                  <c:v>3.1371549999999998E-2</c:v>
                </c:pt>
                <c:pt idx="3">
                  <c:v>3.5275019999999997E-2</c:v>
                </c:pt>
                <c:pt idx="4">
                  <c:v>3.3999750000000002E-2</c:v>
                </c:pt>
                <c:pt idx="5">
                  <c:v>4.062006E-2</c:v>
                </c:pt>
                <c:pt idx="6">
                  <c:v>4.745067E-2</c:v>
                </c:pt>
                <c:pt idx="7">
                  <c:v>5.2751550000000001E-2</c:v>
                </c:pt>
                <c:pt idx="8">
                  <c:v>5.8216619999999997E-2</c:v>
                </c:pt>
                <c:pt idx="9">
                  <c:v>6.2091720000000003E-2</c:v>
                </c:pt>
                <c:pt idx="10">
                  <c:v>7.1015900000000007E-2</c:v>
                </c:pt>
              </c:numCache>
            </c:numRef>
          </c:val>
          <c:smooth val="0"/>
          <c:extLst>
            <c:ext xmlns:c16="http://schemas.microsoft.com/office/drawing/2014/chart" uri="{C3380CC4-5D6E-409C-BE32-E72D297353CC}">
              <c16:uniqueId val="{00000008-E315-5E4F-9268-EADF32E1E7E0}"/>
            </c:ext>
          </c:extLst>
        </c:ser>
        <c:ser>
          <c:idx val="3"/>
          <c:order val="3"/>
          <c:tx>
            <c:strRef>
              <c:f>Sheet1!$A$5</c:f>
              <c:strCache>
                <c:ptCount val="1"/>
                <c:pt idx="0">
                  <c:v>World</c:v>
                </c:pt>
              </c:strCache>
            </c:strRef>
          </c:tx>
          <c:spPr>
            <a:ln>
              <a:solidFill>
                <a:srgbClr val="322C5E"/>
              </a:solidFill>
            </a:ln>
          </c:spPr>
          <c:marker>
            <c:symbol val="none"/>
          </c:marker>
          <c:dLbls>
            <c:dLbl>
              <c:idx val="10"/>
              <c:layout>
                <c:manualLayout>
                  <c:x val="-1.8142043330507202E-2"/>
                  <c:y val="-3.159303365614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15-5E4F-9268-EADF32E1E7E0}"/>
                </c:ext>
              </c:extLst>
            </c:dLbl>
            <c:dLbl>
              <c:idx val="14"/>
              <c:layout>
                <c:manualLayout>
                  <c:x val="-1.56126611709366E-2"/>
                  <c:y val="7.34230701912754E-3"/>
                </c:manualLayout>
              </c:layout>
              <c:tx>
                <c:rich>
                  <a:bodyPr/>
                  <a:lstStyle/>
                  <a:p>
                    <a:fld id="{9B3AD96A-3F96-403A-93E6-A1B371AD3A4F}" type="VALUE">
                      <a:rPr lang="en-US" b="1">
                        <a:solidFill>
                          <a:srgbClr val="322C5E"/>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315-5E4F-9268-EADF32E1E7E0}"/>
                </c:ext>
              </c:extLst>
            </c:dLbl>
            <c:spPr>
              <a:noFill/>
              <a:ln>
                <a:noFill/>
              </a:ln>
              <a:effectLst/>
            </c:spPr>
            <c:txPr>
              <a:bodyPr wrap="square" lIns="38100" tIns="19050" rIns="38100" bIns="19050" anchor="ctr">
                <a:spAutoFit/>
              </a:bodyPr>
              <a:lstStyle/>
              <a:p>
                <a:pPr>
                  <a:defRPr b="1">
                    <a:solidFill>
                      <a:srgbClr val="322C5E"/>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Sheet1!$B$1:$L$1</c:f>
              <c:numCache>
                <c:formatCode>General</c:formatCode>
                <c:ptCount val="11"/>
                <c:pt idx="0">
                  <c:v>1980</c:v>
                </c:pt>
                <c:pt idx="2">
                  <c:v>1990</c:v>
                </c:pt>
                <c:pt idx="4">
                  <c:v>2000</c:v>
                </c:pt>
                <c:pt idx="6">
                  <c:v>2010</c:v>
                </c:pt>
                <c:pt idx="8">
                  <c:v>2020</c:v>
                </c:pt>
                <c:pt idx="10">
                  <c:v>2030</c:v>
                </c:pt>
              </c:numCache>
            </c:numRef>
          </c:cat>
          <c:val>
            <c:numRef>
              <c:f>Sheet1!$B$5:$L$5</c:f>
              <c:numCache>
                <c:formatCode>0%</c:formatCode>
                <c:ptCount val="11"/>
                <c:pt idx="0">
                  <c:v>8.4504750000000007E-3</c:v>
                </c:pt>
                <c:pt idx="1">
                  <c:v>9.527921E-3</c:v>
                </c:pt>
                <c:pt idx="2">
                  <c:v>1.073152E-2</c:v>
                </c:pt>
                <c:pt idx="3">
                  <c:v>1.1675690000000001E-2</c:v>
                </c:pt>
                <c:pt idx="4">
                  <c:v>1.190986E-2</c:v>
                </c:pt>
                <c:pt idx="5">
                  <c:v>1.358525E-2</c:v>
                </c:pt>
                <c:pt idx="6">
                  <c:v>1.5666010000000001E-2</c:v>
                </c:pt>
                <c:pt idx="7">
                  <c:v>1.7013799999999999E-2</c:v>
                </c:pt>
                <c:pt idx="8">
                  <c:v>1.852786E-2</c:v>
                </c:pt>
                <c:pt idx="9">
                  <c:v>1.984965E-2</c:v>
                </c:pt>
                <c:pt idx="10">
                  <c:v>2.2834779999999999E-2</c:v>
                </c:pt>
              </c:numCache>
            </c:numRef>
          </c:val>
          <c:smooth val="0"/>
          <c:extLst>
            <c:ext xmlns:c16="http://schemas.microsoft.com/office/drawing/2014/chart" uri="{C3380CC4-5D6E-409C-BE32-E72D297353CC}">
              <c16:uniqueId val="{0000000B-E315-5E4F-9268-EADF32E1E7E0}"/>
            </c:ext>
          </c:extLst>
        </c:ser>
        <c:dLbls>
          <c:showLegendKey val="0"/>
          <c:showVal val="0"/>
          <c:showCatName val="0"/>
          <c:showSerName val="0"/>
          <c:showPercent val="0"/>
          <c:showBubbleSize val="0"/>
        </c:dLbls>
        <c:smooth val="0"/>
        <c:axId val="-2123903128"/>
        <c:axId val="-2120327144"/>
      </c:lineChart>
      <c:catAx>
        <c:axId val="-2123903128"/>
        <c:scaling>
          <c:orientation val="minMax"/>
        </c:scaling>
        <c:delete val="0"/>
        <c:axPos val="b"/>
        <c:majorGridlines/>
        <c:numFmt formatCode="General" sourceLinked="0"/>
        <c:majorTickMark val="out"/>
        <c:minorTickMark val="none"/>
        <c:tickLblPos val="nextTo"/>
        <c:spPr>
          <a:ln>
            <a:solidFill>
              <a:schemeClr val="tx1"/>
            </a:solidFill>
          </a:ln>
        </c:spPr>
        <c:txPr>
          <a:bodyPr/>
          <a:lstStyle/>
          <a:p>
            <a:pPr>
              <a:defRPr>
                <a:solidFill>
                  <a:srgbClr val="7F7F7F"/>
                </a:solidFill>
              </a:defRPr>
            </a:pPr>
            <a:endParaRPr lang="en-US"/>
          </a:p>
        </c:txPr>
        <c:crossAx val="-2120327144"/>
        <c:crosses val="autoZero"/>
        <c:auto val="1"/>
        <c:lblAlgn val="ctr"/>
        <c:lblOffset val="100"/>
        <c:noMultiLvlLbl val="0"/>
      </c:catAx>
      <c:valAx>
        <c:axId val="-2120327144"/>
        <c:scaling>
          <c:orientation val="minMax"/>
          <c:max val="0.25"/>
          <c:min val="0"/>
        </c:scaling>
        <c:delete val="0"/>
        <c:axPos val="l"/>
        <c:majorGridlines/>
        <c:numFmt formatCode="0%" sourceLinked="0"/>
        <c:majorTickMark val="cross"/>
        <c:minorTickMark val="none"/>
        <c:tickLblPos val="nextTo"/>
        <c:spPr>
          <a:ln>
            <a:solidFill>
              <a:schemeClr val="accent2"/>
            </a:solidFill>
          </a:ln>
        </c:spPr>
        <c:txPr>
          <a:bodyPr/>
          <a:lstStyle/>
          <a:p>
            <a:pPr>
              <a:defRPr sz="1200">
                <a:solidFill>
                  <a:srgbClr val="7F7F7F"/>
                </a:solidFill>
              </a:defRPr>
            </a:pPr>
            <a:endParaRPr lang="en-US"/>
          </a:p>
        </c:txPr>
        <c:crossAx val="-2123903128"/>
        <c:crosses val="autoZero"/>
        <c:crossBetween val="midCat"/>
        <c:majorUnit val="0.05"/>
      </c:valAx>
      <c:spPr>
        <a:noFill/>
      </c:spPr>
    </c:plotArea>
    <c:legend>
      <c:legendPos val="r"/>
      <c:layout>
        <c:manualLayout>
          <c:xMode val="edge"/>
          <c:yMode val="edge"/>
          <c:x val="0.21003889871099099"/>
          <c:y val="0.112244135831994"/>
          <c:w val="0.61894041193876403"/>
          <c:h val="0.13819463214647201"/>
        </c:manualLayout>
      </c:layout>
      <c:overlay val="0"/>
      <c:txPr>
        <a:bodyPr/>
        <a:lstStyle/>
        <a:p>
          <a:pPr>
            <a:defRPr sz="1100"/>
          </a:pPr>
          <a:endParaRPr lang="en-US"/>
        </a:p>
      </c:txPr>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173365958"/>
          <c:y val="2.0809247424869701E-2"/>
          <c:w val="0.88167250399300501"/>
          <c:h val="0.82404482532796097"/>
        </c:manualLayout>
      </c:layout>
      <c:barChart>
        <c:barDir val="col"/>
        <c:grouping val="clustered"/>
        <c:varyColors val="0"/>
        <c:ser>
          <c:idx val="0"/>
          <c:order val="0"/>
          <c:tx>
            <c:strRef>
              <c:f>Sheet1!$A$2</c:f>
              <c:strCache>
                <c:ptCount val="1"/>
                <c:pt idx="0">
                  <c:v>Series 1</c:v>
                </c:pt>
              </c:strCache>
            </c:strRef>
          </c:tx>
          <c:spPr>
            <a:solidFill>
              <a:srgbClr val="006672"/>
            </a:solidFill>
            <a:ln>
              <a:noFill/>
            </a:ln>
            <a:effectLst/>
          </c:spPr>
          <c:invertIfNegative val="0"/>
          <c:dPt>
            <c:idx val="0"/>
            <c:invertIfNegative val="0"/>
            <c:bubble3D val="0"/>
            <c:extLst>
              <c:ext xmlns:c16="http://schemas.microsoft.com/office/drawing/2014/chart" uri="{C3380CC4-5D6E-409C-BE32-E72D297353CC}">
                <c16:uniqueId val="{00000000-707C-F24B-B5A9-233F3401C699}"/>
              </c:ext>
            </c:extLst>
          </c:dPt>
          <c:dPt>
            <c:idx val="1"/>
            <c:invertIfNegative val="0"/>
            <c:bubble3D val="0"/>
            <c:extLst>
              <c:ext xmlns:c16="http://schemas.microsoft.com/office/drawing/2014/chart" uri="{C3380CC4-5D6E-409C-BE32-E72D297353CC}">
                <c16:uniqueId val="{00000001-707C-F24B-B5A9-233F3401C699}"/>
              </c:ext>
            </c:extLst>
          </c:dPt>
          <c:dPt>
            <c:idx val="2"/>
            <c:invertIfNegative val="0"/>
            <c:bubble3D val="0"/>
            <c:extLst>
              <c:ext xmlns:c16="http://schemas.microsoft.com/office/drawing/2014/chart" uri="{C3380CC4-5D6E-409C-BE32-E72D297353CC}">
                <c16:uniqueId val="{00000002-707C-F24B-B5A9-233F3401C699}"/>
              </c:ext>
            </c:extLst>
          </c:dPt>
          <c:dPt>
            <c:idx val="3"/>
            <c:invertIfNegative val="0"/>
            <c:bubble3D val="0"/>
            <c:extLst>
              <c:ext xmlns:c16="http://schemas.microsoft.com/office/drawing/2014/chart" uri="{C3380CC4-5D6E-409C-BE32-E72D297353CC}">
                <c16:uniqueId val="{00000003-707C-F24B-B5A9-233F3401C699}"/>
              </c:ext>
            </c:extLst>
          </c:dPt>
          <c:cat>
            <c:strRef>
              <c:f>Sheet1!$B$1:$E$1</c:f>
              <c:strCache>
                <c:ptCount val="4"/>
                <c:pt idx="0">
                  <c:v>1st generation (2001-2010) Interferon and Ribavarin</c:v>
                </c:pt>
                <c:pt idx="1">
                  <c:v>2nd generation (2011-2013) Protease Inhibitors</c:v>
                </c:pt>
                <c:pt idx="2">
                  <c:v>3rd generation (2013-2014) Polymerase Inhibitors</c:v>
                </c:pt>
                <c:pt idx="3">
                  <c:v>4th generation (2014-2015) Combination Therapies</c:v>
                </c:pt>
              </c:strCache>
            </c:strRef>
          </c:cat>
          <c:val>
            <c:numRef>
              <c:f>Sheet1!$B$2:$E$2</c:f>
              <c:numCache>
                <c:formatCode>0%</c:formatCode>
                <c:ptCount val="4"/>
                <c:pt idx="0">
                  <c:v>0.41</c:v>
                </c:pt>
                <c:pt idx="1">
                  <c:v>0.71499999999999997</c:v>
                </c:pt>
                <c:pt idx="2">
                  <c:v>0.9</c:v>
                </c:pt>
                <c:pt idx="3">
                  <c:v>0.95</c:v>
                </c:pt>
              </c:numCache>
            </c:numRef>
          </c:val>
          <c:extLst>
            <c:ext xmlns:c16="http://schemas.microsoft.com/office/drawing/2014/chart" uri="{C3380CC4-5D6E-409C-BE32-E72D297353CC}">
              <c16:uniqueId val="{00000004-707C-F24B-B5A9-233F3401C699}"/>
            </c:ext>
          </c:extLst>
        </c:ser>
        <c:dLbls>
          <c:showLegendKey val="0"/>
          <c:showVal val="0"/>
          <c:showCatName val="0"/>
          <c:showSerName val="0"/>
          <c:showPercent val="0"/>
          <c:showBubbleSize val="0"/>
        </c:dLbls>
        <c:gapWidth val="42"/>
        <c:axId val="-2117438536"/>
        <c:axId val="-2144100040"/>
      </c:barChart>
      <c:catAx>
        <c:axId val="-21174385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144100040"/>
        <c:crosses val="autoZero"/>
        <c:auto val="1"/>
        <c:lblAlgn val="ctr"/>
        <c:lblOffset val="100"/>
        <c:noMultiLvlLbl val="0"/>
      </c:catAx>
      <c:valAx>
        <c:axId val="-214410004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b="1" dirty="0"/>
                  <a:t>Cure Rate</a:t>
                </a:r>
              </a:p>
            </c:rich>
          </c:tx>
          <c:layout>
            <c:manualLayout>
              <c:xMode val="edge"/>
              <c:yMode val="edge"/>
              <c:x val="1.3491136932327299E-2"/>
              <c:y val="0.29459367664140301"/>
            </c:manualLayout>
          </c:layout>
          <c:overlay val="0"/>
          <c:spPr>
            <a:noFill/>
            <a:ln>
              <a:noFill/>
            </a:ln>
            <a:effectLst/>
          </c:spPr>
        </c:title>
        <c:numFmt formatCode="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17438536"/>
        <c:crosses val="autoZero"/>
        <c:crossBetween val="between"/>
        <c:majorUnit val="0.25"/>
        <c:minorUnit val="0.1"/>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99180572899301"/>
          <c:y val="0.187465931317536"/>
          <c:w val="0.65196677387662105"/>
          <c:h val="0.64022633808863205"/>
        </c:manualLayout>
      </c:layout>
      <c:lineChart>
        <c:grouping val="standard"/>
        <c:varyColors val="0"/>
        <c:ser>
          <c:idx val="0"/>
          <c:order val="0"/>
          <c:tx>
            <c:strRef>
              <c:f>Sheet1!$A$2</c:f>
              <c:strCache>
                <c:ptCount val="1"/>
                <c:pt idx="0">
                  <c:v>Heart disease</c:v>
                </c:pt>
              </c:strCache>
            </c:strRef>
          </c:tx>
          <c:spPr>
            <a:ln>
              <a:solidFill>
                <a:srgbClr val="322C5E"/>
              </a:solidFill>
            </a:ln>
          </c:spPr>
          <c:marker>
            <c:symbol val="none"/>
          </c:marker>
          <c:dLbls>
            <c:dLbl>
              <c:idx val="13"/>
              <c:layout>
                <c:manualLayout>
                  <c:x val="-1.29733405112022E-2"/>
                  <c:y val="-1.2178530545217E-2"/>
                </c:manualLayout>
              </c:layout>
              <c:spPr>
                <a:noFill/>
                <a:ln>
                  <a:noFill/>
                </a:ln>
                <a:effectLst/>
              </c:spPr>
              <c:txPr>
                <a:bodyPr wrap="square" lIns="38100" tIns="19050" rIns="38100" bIns="19050" anchor="ctr">
                  <a:spAutoFit/>
                </a:bodyPr>
                <a:lstStyle/>
                <a:p>
                  <a:pPr>
                    <a:defRPr b="1">
                      <a:solidFill>
                        <a:srgbClr val="F5802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0C-FD4E-99E4-78C17E24AF26}"/>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Sheet1!$B$1:$F$1</c:f>
              <c:strCache>
                <c:ptCount val="5"/>
                <c:pt idx="0">
                  <c:v>18-44 Years</c:v>
                </c:pt>
                <c:pt idx="1">
                  <c:v>45-64 Years</c:v>
                </c:pt>
                <c:pt idx="2">
                  <c:v>65-74 Years</c:v>
                </c:pt>
                <c:pt idx="3">
                  <c:v>75-84 Years</c:v>
                </c:pt>
                <c:pt idx="4">
                  <c:v>85+ Years</c:v>
                </c:pt>
              </c:strCache>
            </c:strRef>
          </c:cat>
          <c:val>
            <c:numRef>
              <c:f>Sheet1!$B$2:$F$2</c:f>
              <c:numCache>
                <c:formatCode>0%</c:formatCode>
                <c:ptCount val="5"/>
                <c:pt idx="0">
                  <c:v>3.9E-2</c:v>
                </c:pt>
                <c:pt idx="1">
                  <c:v>0.121</c:v>
                </c:pt>
                <c:pt idx="2">
                  <c:v>0.249</c:v>
                </c:pt>
                <c:pt idx="3">
                  <c:v>0.33700000000000002</c:v>
                </c:pt>
                <c:pt idx="4">
                  <c:v>0.40600000000000003</c:v>
                </c:pt>
              </c:numCache>
            </c:numRef>
          </c:val>
          <c:smooth val="0"/>
          <c:extLst>
            <c:ext xmlns:c16="http://schemas.microsoft.com/office/drawing/2014/chart" uri="{C3380CC4-5D6E-409C-BE32-E72D297353CC}">
              <c16:uniqueId val="{00000001-6A0C-FD4E-99E4-78C17E24AF26}"/>
            </c:ext>
          </c:extLst>
        </c:ser>
        <c:ser>
          <c:idx val="1"/>
          <c:order val="1"/>
          <c:tx>
            <c:strRef>
              <c:f>Sheet1!$A$3</c:f>
              <c:strCache>
                <c:ptCount val="1"/>
                <c:pt idx="0">
                  <c:v>Coronary heart disease</c:v>
                </c:pt>
              </c:strCache>
            </c:strRef>
          </c:tx>
          <c:spPr>
            <a:ln>
              <a:solidFill>
                <a:srgbClr val="00A8CB"/>
              </a:solidFill>
            </a:ln>
          </c:spPr>
          <c:marker>
            <c:symbol val="none"/>
          </c:marker>
          <c:dLbls>
            <c:dLbl>
              <c:idx val="13"/>
              <c:layout>
                <c:manualLayout>
                  <c:x val="-1.6466277858804401E-2"/>
                  <c:y val="-8.83710616058649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0C-FD4E-99E4-78C17E24AF26}"/>
                </c:ext>
              </c:extLst>
            </c:dLbl>
            <c:spPr>
              <a:noFill/>
              <a:ln>
                <a:noFill/>
              </a:ln>
              <a:effectLst/>
            </c:spPr>
            <c:txPr>
              <a:bodyPr wrap="square" lIns="38100" tIns="19050" rIns="38100" bIns="19050" anchor="ctr">
                <a:spAutoFit/>
              </a:bodyPr>
              <a:lstStyle/>
              <a:p>
                <a:pPr>
                  <a:defRPr b="1">
                    <a:solidFill>
                      <a:srgbClr val="78A22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Sheet1!$B$1:$F$1</c:f>
              <c:strCache>
                <c:ptCount val="5"/>
                <c:pt idx="0">
                  <c:v>18-44 Years</c:v>
                </c:pt>
                <c:pt idx="1">
                  <c:v>45-64 Years</c:v>
                </c:pt>
                <c:pt idx="2">
                  <c:v>65-74 Years</c:v>
                </c:pt>
                <c:pt idx="3">
                  <c:v>75-84 Years</c:v>
                </c:pt>
                <c:pt idx="4">
                  <c:v>85+ Years</c:v>
                </c:pt>
              </c:strCache>
            </c:strRef>
          </c:cat>
          <c:val>
            <c:numRef>
              <c:f>Sheet1!$B$3:$F$3</c:f>
              <c:numCache>
                <c:formatCode>0%</c:formatCode>
                <c:ptCount val="5"/>
                <c:pt idx="0">
                  <c:v>0.01</c:v>
                </c:pt>
                <c:pt idx="1">
                  <c:v>6.7000000000000004E-2</c:v>
                </c:pt>
                <c:pt idx="2">
                  <c:v>0.16</c:v>
                </c:pt>
                <c:pt idx="3">
                  <c:v>0.223</c:v>
                </c:pt>
                <c:pt idx="4">
                  <c:v>0.27800000000000002</c:v>
                </c:pt>
              </c:numCache>
            </c:numRef>
          </c:val>
          <c:smooth val="0"/>
          <c:extLst>
            <c:ext xmlns:c16="http://schemas.microsoft.com/office/drawing/2014/chart" uri="{C3380CC4-5D6E-409C-BE32-E72D297353CC}">
              <c16:uniqueId val="{00000003-6A0C-FD4E-99E4-78C17E24AF26}"/>
            </c:ext>
          </c:extLst>
        </c:ser>
        <c:ser>
          <c:idx val="2"/>
          <c:order val="2"/>
          <c:tx>
            <c:strRef>
              <c:f>Sheet1!$A$4</c:f>
              <c:strCache>
                <c:ptCount val="1"/>
                <c:pt idx="0">
                  <c:v>Cancer, all</c:v>
                </c:pt>
              </c:strCache>
            </c:strRef>
          </c:tx>
          <c:spPr>
            <a:ln>
              <a:solidFill>
                <a:srgbClr val="41813A"/>
              </a:solidFill>
            </a:ln>
          </c:spPr>
          <c:marker>
            <c:symbol val="none"/>
          </c:marker>
          <c:dLbls>
            <c:dLbl>
              <c:idx val="13"/>
              <c:layout>
                <c:manualLayout>
                  <c:x val="-1.56126611709367E-2"/>
                  <c:y val="-8.837106160586390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0C-FD4E-99E4-78C17E24AF26}"/>
                </c:ext>
              </c:extLst>
            </c:dLbl>
            <c:spPr>
              <a:noFill/>
              <a:ln>
                <a:noFill/>
              </a:ln>
              <a:effectLst/>
            </c:spPr>
            <c:txPr>
              <a:bodyPr wrap="square" lIns="38100" tIns="19050" rIns="38100" bIns="19050" anchor="ctr">
                <a:spAutoFit/>
              </a:bodyPr>
              <a:lstStyle/>
              <a:p>
                <a:pPr>
                  <a:defRPr b="1">
                    <a:solidFill>
                      <a:srgbClr val="2B7DC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Sheet1!$B$1:$F$1</c:f>
              <c:strCache>
                <c:ptCount val="5"/>
                <c:pt idx="0">
                  <c:v>18-44 Years</c:v>
                </c:pt>
                <c:pt idx="1">
                  <c:v>45-64 Years</c:v>
                </c:pt>
                <c:pt idx="2">
                  <c:v>65-74 Years</c:v>
                </c:pt>
                <c:pt idx="3">
                  <c:v>75-84 Years</c:v>
                </c:pt>
                <c:pt idx="4">
                  <c:v>85+ Years</c:v>
                </c:pt>
              </c:strCache>
            </c:strRef>
          </c:cat>
          <c:val>
            <c:numRef>
              <c:f>Sheet1!$B$4:$F$4</c:f>
              <c:numCache>
                <c:formatCode>0%</c:formatCode>
                <c:ptCount val="5"/>
                <c:pt idx="0">
                  <c:v>1.9E-2</c:v>
                </c:pt>
                <c:pt idx="1">
                  <c:v>9.4E-2</c:v>
                </c:pt>
                <c:pt idx="2">
                  <c:v>0.20699999999999999</c:v>
                </c:pt>
                <c:pt idx="3">
                  <c:v>0.27400000000000002</c:v>
                </c:pt>
                <c:pt idx="4">
                  <c:v>0.28999999999999998</c:v>
                </c:pt>
              </c:numCache>
            </c:numRef>
          </c:val>
          <c:smooth val="0"/>
          <c:extLst>
            <c:ext xmlns:c16="http://schemas.microsoft.com/office/drawing/2014/chart" uri="{C3380CC4-5D6E-409C-BE32-E72D297353CC}">
              <c16:uniqueId val="{00000005-6A0C-FD4E-99E4-78C17E24AF26}"/>
            </c:ext>
          </c:extLst>
        </c:ser>
        <c:ser>
          <c:idx val="3"/>
          <c:order val="3"/>
          <c:tx>
            <c:strRef>
              <c:f>Sheet1!$A$5</c:f>
              <c:strCache>
                <c:ptCount val="1"/>
                <c:pt idx="0">
                  <c:v>Diabetes</c:v>
                </c:pt>
              </c:strCache>
            </c:strRef>
          </c:tx>
          <c:spPr>
            <a:ln>
              <a:solidFill>
                <a:srgbClr val="C7D13C"/>
              </a:solidFill>
            </a:ln>
          </c:spPr>
          <c:marker>
            <c:symbol val="none"/>
          </c:marker>
          <c:cat>
            <c:strRef>
              <c:f>Sheet1!$B$1:$F$1</c:f>
              <c:strCache>
                <c:ptCount val="5"/>
                <c:pt idx="0">
                  <c:v>18-44 Years</c:v>
                </c:pt>
                <c:pt idx="1">
                  <c:v>45-64 Years</c:v>
                </c:pt>
                <c:pt idx="2">
                  <c:v>65-74 Years</c:v>
                </c:pt>
                <c:pt idx="3">
                  <c:v>75-84 Years</c:v>
                </c:pt>
                <c:pt idx="4">
                  <c:v>85+ Years</c:v>
                </c:pt>
              </c:strCache>
            </c:strRef>
          </c:cat>
          <c:val>
            <c:numRef>
              <c:f>Sheet1!$B$5:$F$5</c:f>
              <c:numCache>
                <c:formatCode>0%</c:formatCode>
                <c:ptCount val="5"/>
                <c:pt idx="0">
                  <c:v>2.5000000000000001E-2</c:v>
                </c:pt>
                <c:pt idx="1">
                  <c:v>0.123</c:v>
                </c:pt>
                <c:pt idx="2">
                  <c:v>0.21</c:v>
                </c:pt>
                <c:pt idx="3">
                  <c:v>0.20899999999999999</c:v>
                </c:pt>
                <c:pt idx="4">
                  <c:v>0.17</c:v>
                </c:pt>
              </c:numCache>
            </c:numRef>
          </c:val>
          <c:smooth val="0"/>
          <c:extLst>
            <c:ext xmlns:c16="http://schemas.microsoft.com/office/drawing/2014/chart" uri="{C3380CC4-5D6E-409C-BE32-E72D297353CC}">
              <c16:uniqueId val="{00000006-6A0C-FD4E-99E4-78C17E24AF26}"/>
            </c:ext>
          </c:extLst>
        </c:ser>
        <c:dLbls>
          <c:showLegendKey val="0"/>
          <c:showVal val="0"/>
          <c:showCatName val="0"/>
          <c:showSerName val="0"/>
          <c:showPercent val="0"/>
          <c:showBubbleSize val="0"/>
        </c:dLbls>
        <c:smooth val="0"/>
        <c:axId val="-2120245976"/>
        <c:axId val="-2123847752"/>
      </c:lineChart>
      <c:catAx>
        <c:axId val="-2120245976"/>
        <c:scaling>
          <c:orientation val="minMax"/>
        </c:scaling>
        <c:delete val="0"/>
        <c:axPos val="b"/>
        <c:majorGridlines/>
        <c:numFmt formatCode="General" sourceLinked="0"/>
        <c:majorTickMark val="out"/>
        <c:minorTickMark val="none"/>
        <c:tickLblPos val="nextTo"/>
        <c:spPr>
          <a:ln>
            <a:solidFill>
              <a:schemeClr val="tx1"/>
            </a:solidFill>
          </a:ln>
        </c:spPr>
        <c:txPr>
          <a:bodyPr/>
          <a:lstStyle/>
          <a:p>
            <a:pPr>
              <a:defRPr sz="1100">
                <a:solidFill>
                  <a:srgbClr val="7F7F7F"/>
                </a:solidFill>
              </a:defRPr>
            </a:pPr>
            <a:endParaRPr lang="en-US"/>
          </a:p>
        </c:txPr>
        <c:crossAx val="-2123847752"/>
        <c:crosses val="autoZero"/>
        <c:auto val="1"/>
        <c:lblAlgn val="ctr"/>
        <c:lblOffset val="100"/>
        <c:noMultiLvlLbl val="0"/>
      </c:catAx>
      <c:valAx>
        <c:axId val="-2123847752"/>
        <c:scaling>
          <c:orientation val="minMax"/>
          <c:max val="0.5"/>
          <c:min val="0"/>
        </c:scaling>
        <c:delete val="0"/>
        <c:axPos val="l"/>
        <c:majorGridlines/>
        <c:numFmt formatCode="0%" sourceLinked="0"/>
        <c:majorTickMark val="cross"/>
        <c:minorTickMark val="none"/>
        <c:tickLblPos val="nextTo"/>
        <c:spPr>
          <a:ln>
            <a:solidFill>
              <a:schemeClr val="accent2"/>
            </a:solidFill>
          </a:ln>
        </c:spPr>
        <c:txPr>
          <a:bodyPr/>
          <a:lstStyle/>
          <a:p>
            <a:pPr>
              <a:defRPr sz="1200">
                <a:solidFill>
                  <a:srgbClr val="7F7F7F"/>
                </a:solidFill>
              </a:defRPr>
            </a:pPr>
            <a:endParaRPr lang="en-US"/>
          </a:p>
        </c:txPr>
        <c:crossAx val="-2120245976"/>
        <c:crosses val="autoZero"/>
        <c:crossBetween val="between"/>
        <c:majorUnit val="0.1"/>
      </c:valAx>
      <c:spPr>
        <a:noFill/>
      </c:spPr>
    </c:plotArea>
    <c:legend>
      <c:legendPos val="r"/>
      <c:layout>
        <c:manualLayout>
          <c:xMode val="edge"/>
          <c:yMode val="edge"/>
          <c:x val="0.15001247762144099"/>
          <c:y val="5.5709923145359601E-2"/>
          <c:w val="0.72604779655960205"/>
          <c:h val="0.117348694370837"/>
        </c:manualLayout>
      </c:layout>
      <c:overlay val="0"/>
      <c:txPr>
        <a:bodyPr/>
        <a:lstStyle/>
        <a:p>
          <a:pPr>
            <a:defRPr sz="1100"/>
          </a:pPr>
          <a:endParaRPr lang="en-US"/>
        </a:p>
      </c:txPr>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9850744966101"/>
          <c:y val="0"/>
          <c:w val="0.50862913232912899"/>
          <c:h val="0.88031051456120901"/>
        </c:manualLayout>
      </c:layout>
      <c:doughnutChart>
        <c:varyColors val="1"/>
        <c:ser>
          <c:idx val="0"/>
          <c:order val="0"/>
          <c:tx>
            <c:strRef>
              <c:f>Sheet1!$B$1</c:f>
              <c:strCache>
                <c:ptCount val="1"/>
                <c:pt idx="0">
                  <c:v>Sales</c:v>
                </c:pt>
              </c:strCache>
            </c:strRef>
          </c:tx>
          <c:spPr>
            <a:solidFill>
              <a:srgbClr val="F58023"/>
            </a:solidFill>
          </c:spPr>
          <c:dPt>
            <c:idx val="0"/>
            <c:bubble3D val="0"/>
            <c:spPr>
              <a:solidFill>
                <a:srgbClr val="006672"/>
              </a:solidFill>
              <a:ln w="19050">
                <a:solidFill>
                  <a:schemeClr val="lt1"/>
                </a:solidFill>
              </a:ln>
              <a:effectLst/>
            </c:spPr>
            <c:extLst>
              <c:ext xmlns:c16="http://schemas.microsoft.com/office/drawing/2014/chart" uri="{C3380CC4-5D6E-409C-BE32-E72D297353CC}">
                <c16:uniqueId val="{00000001-1403-A841-93CB-CC9962BFC9A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3-A841-93CB-CC9962BFC9AA}"/>
              </c:ext>
            </c:extLst>
          </c:dPt>
          <c:dPt>
            <c:idx val="2"/>
            <c:bubble3D val="0"/>
            <c:spPr>
              <a:solidFill>
                <a:srgbClr val="F58023"/>
              </a:solidFill>
              <a:ln w="19050">
                <a:solidFill>
                  <a:schemeClr val="lt1"/>
                </a:solidFill>
              </a:ln>
              <a:effectLst/>
            </c:spPr>
            <c:extLst>
              <c:ext xmlns:c16="http://schemas.microsoft.com/office/drawing/2014/chart" uri="{C3380CC4-5D6E-409C-BE32-E72D297353CC}">
                <c16:uniqueId val="{00000005-1403-A841-93CB-CC9962BFC9AA}"/>
              </c:ext>
            </c:extLst>
          </c:dPt>
          <c:dPt>
            <c:idx val="3"/>
            <c:bubble3D val="0"/>
            <c:spPr>
              <a:solidFill>
                <a:srgbClr val="F58023"/>
              </a:solidFill>
              <a:ln w="19050">
                <a:solidFill>
                  <a:schemeClr val="lt1"/>
                </a:solidFill>
              </a:ln>
              <a:effectLst/>
            </c:spPr>
            <c:extLst>
              <c:ext xmlns:c16="http://schemas.microsoft.com/office/drawing/2014/chart" uri="{C3380CC4-5D6E-409C-BE32-E72D297353CC}">
                <c16:uniqueId val="{00000007-1403-A841-93CB-CC9962BFC9AA}"/>
              </c:ext>
            </c:extLst>
          </c:dPt>
          <c:dPt>
            <c:idx val="4"/>
            <c:bubble3D val="0"/>
            <c:spPr>
              <a:solidFill>
                <a:srgbClr val="F58023"/>
              </a:solidFill>
              <a:ln w="19050">
                <a:solidFill>
                  <a:schemeClr val="lt1"/>
                </a:solidFill>
              </a:ln>
              <a:effectLst/>
            </c:spPr>
            <c:extLst>
              <c:ext xmlns:c16="http://schemas.microsoft.com/office/drawing/2014/chart" uri="{C3380CC4-5D6E-409C-BE32-E72D297353CC}">
                <c16:uniqueId val="{00000009-1403-A841-93CB-CC9962BFC9AA}"/>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403-A841-93CB-CC9962BFC9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Chronic Diseases</c:v>
                </c:pt>
                <c:pt idx="1">
                  <c:v>Other</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A-1403-A841-93CB-CC9962BFC9AA}"/>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9.1730039954639506E-2"/>
          <c:y val="0.85632074621936205"/>
          <c:w val="0.73517022186441205"/>
          <c:h val="0.143679059271195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16030884489"/>
          <c:y val="1.91033933258343E-2"/>
          <c:w val="0.65442868791886499"/>
          <c:h val="0.73627184176362903"/>
        </c:manualLayout>
      </c:layout>
      <c:barChart>
        <c:barDir val="bar"/>
        <c:grouping val="percentStacked"/>
        <c:varyColors val="0"/>
        <c:ser>
          <c:idx val="0"/>
          <c:order val="0"/>
          <c:tx>
            <c:strRef>
              <c:f>Sheet1!$A$2</c:f>
              <c:strCache>
                <c:ptCount val="1"/>
                <c:pt idx="0">
                  <c:v>Pharmaceutical Spend</c:v>
                </c:pt>
              </c:strCache>
            </c:strRef>
          </c:tx>
          <c:spPr>
            <a:solidFill>
              <a:srgbClr val="F58023"/>
            </a:solidFill>
            <a:ln>
              <a:noFill/>
            </a:ln>
            <a:effectLst/>
          </c:spPr>
          <c:invertIfNegative val="0"/>
          <c:dPt>
            <c:idx val="0"/>
            <c:invertIfNegative val="0"/>
            <c:bubble3D val="0"/>
            <c:extLst>
              <c:ext xmlns:c16="http://schemas.microsoft.com/office/drawing/2014/chart" uri="{C3380CC4-5D6E-409C-BE32-E72D297353CC}">
                <c16:uniqueId val="{00000000-22A6-3744-A149-C2FF21B7283A}"/>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United Kingdom</c:v>
                </c:pt>
                <c:pt idx="1">
                  <c:v>United States</c:v>
                </c:pt>
                <c:pt idx="2">
                  <c:v>Germany</c:v>
                </c:pt>
                <c:pt idx="3">
                  <c:v>France</c:v>
                </c:pt>
                <c:pt idx="4">
                  <c:v>Australia</c:v>
                </c:pt>
                <c:pt idx="5">
                  <c:v>Canada</c:v>
                </c:pt>
                <c:pt idx="6">
                  <c:v>Italy</c:v>
                </c:pt>
                <c:pt idx="7">
                  <c:v>Spain</c:v>
                </c:pt>
                <c:pt idx="8">
                  <c:v>Korea</c:v>
                </c:pt>
                <c:pt idx="9">
                  <c:v>Japan</c:v>
                </c:pt>
              </c:strCache>
            </c:strRef>
          </c:cat>
          <c:val>
            <c:numRef>
              <c:f>Sheet1!$B$2:$K$2</c:f>
              <c:numCache>
                <c:formatCode>0%</c:formatCode>
                <c:ptCount val="10"/>
                <c:pt idx="0">
                  <c:v>0.123</c:v>
                </c:pt>
                <c:pt idx="1">
                  <c:v>0.14000000000000001</c:v>
                </c:pt>
                <c:pt idx="2">
                  <c:v>0.14075299999999999</c:v>
                </c:pt>
                <c:pt idx="3">
                  <c:v>0.150866</c:v>
                </c:pt>
                <c:pt idx="4">
                  <c:v>0.152587</c:v>
                </c:pt>
                <c:pt idx="5">
                  <c:v>0.17499000000000001</c:v>
                </c:pt>
                <c:pt idx="6">
                  <c:v>0.185812</c:v>
                </c:pt>
                <c:pt idx="7">
                  <c:v>0.188027</c:v>
                </c:pt>
                <c:pt idx="8">
                  <c:v>0.20643300000000001</c:v>
                </c:pt>
                <c:pt idx="9">
                  <c:v>0.21050199999999999</c:v>
                </c:pt>
              </c:numCache>
            </c:numRef>
          </c:val>
          <c:extLst>
            <c:ext xmlns:c16="http://schemas.microsoft.com/office/drawing/2014/chart" uri="{C3380CC4-5D6E-409C-BE32-E72D297353CC}">
              <c16:uniqueId val="{00000001-22A6-3744-A149-C2FF21B7283A}"/>
            </c:ext>
          </c:extLst>
        </c:ser>
        <c:ser>
          <c:idx val="1"/>
          <c:order val="1"/>
          <c:tx>
            <c:strRef>
              <c:f>Sheet1!$A$3</c:f>
              <c:strCache>
                <c:ptCount val="1"/>
                <c:pt idx="0">
                  <c:v>Other Healthcare Spend</c:v>
                </c:pt>
              </c:strCache>
            </c:strRef>
          </c:tx>
          <c:spPr>
            <a:solidFill>
              <a:srgbClr val="006672">
                <a:alpha val="5000"/>
              </a:srgbClr>
            </a:solidFill>
            <a:ln>
              <a:noFill/>
            </a:ln>
            <a:effectLst/>
          </c:spPr>
          <c:invertIfNegative val="0"/>
          <c:dLbls>
            <c:delete val="1"/>
          </c:dLbls>
          <c:cat>
            <c:strRef>
              <c:f>Sheet1!$B$1:$K$1</c:f>
              <c:strCache>
                <c:ptCount val="10"/>
                <c:pt idx="0">
                  <c:v>United Kingdom</c:v>
                </c:pt>
                <c:pt idx="1">
                  <c:v>United States</c:v>
                </c:pt>
                <c:pt idx="2">
                  <c:v>Germany</c:v>
                </c:pt>
                <c:pt idx="3">
                  <c:v>France</c:v>
                </c:pt>
                <c:pt idx="4">
                  <c:v>Australia</c:v>
                </c:pt>
                <c:pt idx="5">
                  <c:v>Canada</c:v>
                </c:pt>
                <c:pt idx="6">
                  <c:v>Italy</c:v>
                </c:pt>
                <c:pt idx="7">
                  <c:v>Spain</c:v>
                </c:pt>
                <c:pt idx="8">
                  <c:v>Korea</c:v>
                </c:pt>
                <c:pt idx="9">
                  <c:v>Japan</c:v>
                </c:pt>
              </c:strCache>
            </c:strRef>
          </c:cat>
          <c:val>
            <c:numRef>
              <c:f>Sheet1!$B$3:$K$3</c:f>
              <c:numCache>
                <c:formatCode>0%</c:formatCode>
                <c:ptCount val="10"/>
                <c:pt idx="0">
                  <c:v>0.877</c:v>
                </c:pt>
                <c:pt idx="1">
                  <c:v>0.86</c:v>
                </c:pt>
                <c:pt idx="2">
                  <c:v>0.85924699999999998</c:v>
                </c:pt>
                <c:pt idx="3">
                  <c:v>0.84913400000000006</c:v>
                </c:pt>
                <c:pt idx="4">
                  <c:v>0.84741299999999997</c:v>
                </c:pt>
                <c:pt idx="5">
                  <c:v>0.82501000000000002</c:v>
                </c:pt>
                <c:pt idx="6">
                  <c:v>0.81418800000000002</c:v>
                </c:pt>
                <c:pt idx="7">
                  <c:v>0.81197299999999994</c:v>
                </c:pt>
                <c:pt idx="8">
                  <c:v>0.79356700000000002</c:v>
                </c:pt>
                <c:pt idx="9">
                  <c:v>0.78949800000000003</c:v>
                </c:pt>
              </c:numCache>
            </c:numRef>
          </c:val>
          <c:extLst>
            <c:ext xmlns:c16="http://schemas.microsoft.com/office/drawing/2014/chart" uri="{C3380CC4-5D6E-409C-BE32-E72D297353CC}">
              <c16:uniqueId val="{00000002-22A6-3744-A149-C2FF21B7283A}"/>
            </c:ext>
          </c:extLst>
        </c:ser>
        <c:dLbls>
          <c:showLegendKey val="0"/>
          <c:showVal val="1"/>
          <c:showCatName val="0"/>
          <c:showSerName val="0"/>
          <c:showPercent val="0"/>
          <c:showBubbleSize val="0"/>
        </c:dLbls>
        <c:gapWidth val="60"/>
        <c:overlap val="100"/>
        <c:axId val="-2119232488"/>
        <c:axId val="-2119229000"/>
      </c:barChart>
      <c:catAx>
        <c:axId val="-211923248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2119229000"/>
        <c:crosses val="autoZero"/>
        <c:auto val="1"/>
        <c:lblAlgn val="ctr"/>
        <c:lblOffset val="100"/>
        <c:noMultiLvlLbl val="0"/>
      </c:catAx>
      <c:valAx>
        <c:axId val="-2119229000"/>
        <c:scaling>
          <c:orientation val="minMax"/>
          <c:max val="1"/>
        </c:scaling>
        <c:delete val="0"/>
        <c:axPos val="b"/>
        <c:title>
          <c:tx>
            <c:rich>
              <a:bodyPr rot="0" spcFirstLastPara="1" vertOverflow="ellipsis" vert="horz" wrap="square" anchor="ctr" anchorCtr="1"/>
              <a:lstStyle/>
              <a:p>
                <a:pPr>
                  <a:defRPr sz="1200" b="1" i="0" u="none" strike="noStrike" kern="1200" baseline="0">
                    <a:solidFill>
                      <a:srgbClr val="7F7F7F"/>
                    </a:solidFill>
                    <a:latin typeface="+mn-lt"/>
                    <a:ea typeface="+mn-ea"/>
                    <a:cs typeface="+mn-cs"/>
                  </a:defRPr>
                </a:pPr>
                <a:r>
                  <a:rPr lang="en-US" dirty="0">
                    <a:solidFill>
                      <a:srgbClr val="7F7F7F"/>
                    </a:solidFill>
                  </a:rPr>
                  <a:t>Pharmaceutical Spend as a </a:t>
                </a:r>
                <a:r>
                  <a:rPr lang="en-US" baseline="0" dirty="0">
                    <a:solidFill>
                      <a:srgbClr val="7F7F7F"/>
                    </a:solidFill>
                  </a:rPr>
                  <a:t>Percent of </a:t>
                </a:r>
                <a:r>
                  <a:rPr lang="en-US" dirty="0">
                    <a:solidFill>
                      <a:srgbClr val="7F7F7F"/>
                    </a:solidFill>
                  </a:rPr>
                  <a:t>Total</a:t>
                </a:r>
                <a:r>
                  <a:rPr lang="en-US" baseline="0" dirty="0">
                    <a:solidFill>
                      <a:srgbClr val="7F7F7F"/>
                    </a:solidFill>
                  </a:rPr>
                  <a:t> Healthcare Spending*, 2012</a:t>
                </a:r>
                <a:endParaRPr lang="en-US" dirty="0">
                  <a:solidFill>
                    <a:srgbClr val="7F7F7F"/>
                  </a:solidFill>
                </a:endParaRPr>
              </a:p>
            </c:rich>
          </c:tx>
          <c:layout>
            <c:manualLayout>
              <c:xMode val="edge"/>
              <c:yMode val="edge"/>
              <c:x val="0.18573834824045099"/>
              <c:y val="0.83223791899497701"/>
            </c:manualLayout>
          </c:layout>
          <c:overlay val="0"/>
          <c:spPr>
            <a:noFill/>
            <a:ln>
              <a:noFill/>
            </a:ln>
            <a:effectLst/>
          </c:spPr>
        </c:title>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rgbClr val="7F7F7F"/>
                </a:solidFill>
                <a:latin typeface="+mn-lt"/>
                <a:ea typeface="+mn-ea"/>
                <a:cs typeface="+mn-cs"/>
              </a:defRPr>
            </a:pPr>
            <a:endParaRPr lang="en-US"/>
          </a:p>
        </c:txPr>
        <c:crossAx val="-2119232488"/>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90569726165799E-3"/>
          <c:y val="9.6450928199190197E-2"/>
          <c:w val="0.29021497001154201"/>
          <c:h val="0.59007652212487505"/>
        </c:manualLayout>
      </c:layout>
      <c:doughnutChart>
        <c:varyColors val="1"/>
        <c:ser>
          <c:idx val="0"/>
          <c:order val="0"/>
          <c:tx>
            <c:strRef>
              <c:f>Sheet1!$B$1</c:f>
              <c:strCache>
                <c:ptCount val="1"/>
                <c:pt idx="0">
                  <c:v>Sales</c:v>
                </c:pt>
              </c:strCache>
            </c:strRef>
          </c:tx>
          <c:dPt>
            <c:idx val="0"/>
            <c:bubble3D val="0"/>
            <c:spPr>
              <a:solidFill>
                <a:srgbClr val="006672"/>
              </a:solidFill>
              <a:ln w="19050">
                <a:solidFill>
                  <a:schemeClr val="lt1"/>
                </a:solidFill>
              </a:ln>
              <a:effectLst/>
            </c:spPr>
            <c:extLst>
              <c:ext xmlns:c16="http://schemas.microsoft.com/office/drawing/2014/chart" uri="{C3380CC4-5D6E-409C-BE32-E72D297353CC}">
                <c16:uniqueId val="{00000001-B560-E145-A206-59BB38B114C5}"/>
              </c:ext>
            </c:extLst>
          </c:dPt>
          <c:dPt>
            <c:idx val="1"/>
            <c:bubble3D val="0"/>
            <c:spPr>
              <a:solidFill>
                <a:srgbClr val="2B7DC7"/>
              </a:solidFill>
              <a:ln w="19050">
                <a:solidFill>
                  <a:schemeClr val="lt1"/>
                </a:solidFill>
              </a:ln>
              <a:effectLst/>
            </c:spPr>
            <c:extLst>
              <c:ext xmlns:c16="http://schemas.microsoft.com/office/drawing/2014/chart" uri="{C3380CC4-5D6E-409C-BE32-E72D297353CC}">
                <c16:uniqueId val="{00000003-B560-E145-A206-59BB38B114C5}"/>
              </c:ext>
            </c:extLst>
          </c:dPt>
          <c:dPt>
            <c:idx val="2"/>
            <c:bubble3D val="0"/>
            <c:spPr>
              <a:solidFill>
                <a:srgbClr val="7BB1E2"/>
              </a:solidFill>
              <a:ln w="19050">
                <a:solidFill>
                  <a:schemeClr val="lt1"/>
                </a:solidFill>
              </a:ln>
              <a:effectLst/>
            </c:spPr>
            <c:extLst>
              <c:ext xmlns:c16="http://schemas.microsoft.com/office/drawing/2014/chart" uri="{C3380CC4-5D6E-409C-BE32-E72D297353CC}">
                <c16:uniqueId val="{00000005-B560-E145-A206-59BB38B114C5}"/>
              </c:ext>
            </c:extLst>
          </c:dPt>
          <c:dPt>
            <c:idx val="3"/>
            <c:bubble3D val="0"/>
            <c:spPr>
              <a:solidFill>
                <a:srgbClr val="CDCDCD"/>
              </a:solidFill>
              <a:ln w="19050">
                <a:solidFill>
                  <a:schemeClr val="lt1"/>
                </a:solidFill>
              </a:ln>
              <a:effectLst/>
            </c:spPr>
            <c:extLst>
              <c:ext xmlns:c16="http://schemas.microsoft.com/office/drawing/2014/chart" uri="{C3380CC4-5D6E-409C-BE32-E72D297353CC}">
                <c16:uniqueId val="{00000007-B560-E145-A206-59BB38B114C5}"/>
              </c:ext>
            </c:extLst>
          </c:dPt>
          <c:dPt>
            <c:idx val="4"/>
            <c:bubble3D val="0"/>
            <c:spPr>
              <a:solidFill>
                <a:srgbClr val="F58023"/>
              </a:solidFill>
              <a:ln w="19050">
                <a:solidFill>
                  <a:schemeClr val="lt1"/>
                </a:solidFill>
              </a:ln>
              <a:effectLst/>
            </c:spPr>
            <c:extLst>
              <c:ext xmlns:c16="http://schemas.microsoft.com/office/drawing/2014/chart" uri="{C3380CC4-5D6E-409C-BE32-E72D297353CC}">
                <c16:uniqueId val="{00000009-B560-E145-A206-59BB38B114C5}"/>
              </c:ext>
            </c:extLst>
          </c:dPt>
          <c:cat>
            <c:strRef>
              <c:f>Sheet1!$A$2:$A$6</c:f>
              <c:strCache>
                <c:ptCount val="5"/>
                <c:pt idx="0">
                  <c:v>Hospitalization</c:v>
                </c:pt>
                <c:pt idx="1">
                  <c:v>Care</c:v>
                </c:pt>
                <c:pt idx="2">
                  <c:v>Indirect Costs</c:v>
                </c:pt>
                <c:pt idx="3">
                  <c:v>Other Costs</c:v>
                </c:pt>
                <c:pt idx="4">
                  <c:v>Medication</c:v>
                </c:pt>
              </c:strCache>
            </c:strRef>
          </c:cat>
          <c:val>
            <c:numRef>
              <c:f>Sheet1!$B$2:$B$6</c:f>
              <c:numCache>
                <c:formatCode>0%</c:formatCode>
                <c:ptCount val="5"/>
                <c:pt idx="0">
                  <c:v>0.3</c:v>
                </c:pt>
                <c:pt idx="1">
                  <c:v>0.21</c:v>
                </c:pt>
                <c:pt idx="2">
                  <c:v>0.22</c:v>
                </c:pt>
                <c:pt idx="3">
                  <c:v>0.14000000000000001</c:v>
                </c:pt>
                <c:pt idx="4">
                  <c:v>0.14000000000000001</c:v>
                </c:pt>
              </c:numCache>
            </c:numRef>
          </c:val>
          <c:extLst>
            <c:ext xmlns:c16="http://schemas.microsoft.com/office/drawing/2014/chart" uri="{C3380CC4-5D6E-409C-BE32-E72D297353CC}">
              <c16:uniqueId val="{0000000A-B560-E145-A206-59BB38B114C5}"/>
            </c:ext>
          </c:extLst>
        </c:ser>
        <c:dLbls>
          <c:showLegendKey val="0"/>
          <c:showVal val="0"/>
          <c:showCatName val="0"/>
          <c:showSerName val="0"/>
          <c:showPercent val="0"/>
          <c:showBubbleSize val="0"/>
          <c:showLeaderLines val="1"/>
        </c:dLbls>
        <c:firstSliceAng val="0"/>
        <c:holeSize val="40"/>
      </c:doughnutChart>
      <c:spPr>
        <a:noFill/>
        <a:ln>
          <a:noFill/>
        </a:ln>
        <a:effectLst/>
      </c:spPr>
    </c:plotArea>
    <c:legend>
      <c:legendPos val="b"/>
      <c:layout>
        <c:manualLayout>
          <c:xMode val="edge"/>
          <c:yMode val="edge"/>
          <c:x val="0.43782206509104998"/>
          <c:y val="0.32362021915847"/>
          <c:w val="0.38002216680520901"/>
          <c:h val="0.5545542921156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53196623489403E-2"/>
          <c:y val="7.7464788732394402E-2"/>
          <c:w val="0.29021497001154201"/>
          <c:h val="0.59007652212487505"/>
        </c:manualLayout>
      </c:layout>
      <c:doughnutChart>
        <c:varyColors val="1"/>
        <c:ser>
          <c:idx val="0"/>
          <c:order val="0"/>
          <c:tx>
            <c:strRef>
              <c:f>Sheet1!$B$1</c:f>
              <c:strCache>
                <c:ptCount val="1"/>
                <c:pt idx="0">
                  <c:v>Sales</c:v>
                </c:pt>
              </c:strCache>
            </c:strRef>
          </c:tx>
          <c:dPt>
            <c:idx val="0"/>
            <c:bubble3D val="0"/>
            <c:spPr>
              <a:solidFill>
                <a:srgbClr val="006672"/>
              </a:solidFill>
              <a:ln w="19050">
                <a:solidFill>
                  <a:schemeClr val="lt1"/>
                </a:solidFill>
              </a:ln>
              <a:effectLst/>
            </c:spPr>
            <c:extLst>
              <c:ext xmlns:c16="http://schemas.microsoft.com/office/drawing/2014/chart" uri="{C3380CC4-5D6E-409C-BE32-E72D297353CC}">
                <c16:uniqueId val="{00000001-6166-F74F-B6F1-D97E2DBBE51A}"/>
              </c:ext>
            </c:extLst>
          </c:dPt>
          <c:dPt>
            <c:idx val="1"/>
            <c:bubble3D val="0"/>
            <c:spPr>
              <a:solidFill>
                <a:srgbClr val="2B7DC7"/>
              </a:solidFill>
              <a:ln w="19050">
                <a:solidFill>
                  <a:schemeClr val="lt1"/>
                </a:solidFill>
              </a:ln>
              <a:effectLst/>
            </c:spPr>
            <c:extLst>
              <c:ext xmlns:c16="http://schemas.microsoft.com/office/drawing/2014/chart" uri="{C3380CC4-5D6E-409C-BE32-E72D297353CC}">
                <c16:uniqueId val="{00000003-6166-F74F-B6F1-D97E2DBBE51A}"/>
              </c:ext>
            </c:extLst>
          </c:dPt>
          <c:dPt>
            <c:idx val="2"/>
            <c:bubble3D val="0"/>
            <c:spPr>
              <a:solidFill>
                <a:srgbClr val="7BB1E2"/>
              </a:solidFill>
              <a:ln w="19050">
                <a:solidFill>
                  <a:schemeClr val="lt1"/>
                </a:solidFill>
              </a:ln>
              <a:effectLst/>
            </c:spPr>
            <c:extLst>
              <c:ext xmlns:c16="http://schemas.microsoft.com/office/drawing/2014/chart" uri="{C3380CC4-5D6E-409C-BE32-E72D297353CC}">
                <c16:uniqueId val="{00000005-6166-F74F-B6F1-D97E2DBBE51A}"/>
              </c:ext>
            </c:extLst>
          </c:dPt>
          <c:dPt>
            <c:idx val="3"/>
            <c:bubble3D val="0"/>
            <c:spPr>
              <a:solidFill>
                <a:srgbClr val="CDCDCD"/>
              </a:solidFill>
              <a:ln w="19050">
                <a:solidFill>
                  <a:schemeClr val="lt1"/>
                </a:solidFill>
              </a:ln>
              <a:effectLst/>
            </c:spPr>
            <c:extLst>
              <c:ext xmlns:c16="http://schemas.microsoft.com/office/drawing/2014/chart" uri="{C3380CC4-5D6E-409C-BE32-E72D297353CC}">
                <c16:uniqueId val="{00000007-6166-F74F-B6F1-D97E2DBBE51A}"/>
              </c:ext>
            </c:extLst>
          </c:dPt>
          <c:dPt>
            <c:idx val="4"/>
            <c:bubble3D val="0"/>
            <c:spPr>
              <a:solidFill>
                <a:srgbClr val="F58023"/>
              </a:solidFill>
              <a:ln w="19050">
                <a:solidFill>
                  <a:schemeClr val="lt1"/>
                </a:solidFill>
              </a:ln>
              <a:effectLst/>
            </c:spPr>
            <c:extLst>
              <c:ext xmlns:c16="http://schemas.microsoft.com/office/drawing/2014/chart" uri="{C3380CC4-5D6E-409C-BE32-E72D297353CC}">
                <c16:uniqueId val="{00000009-6166-F74F-B6F1-D97E2DBBE51A}"/>
              </c:ext>
            </c:extLst>
          </c:dPt>
          <c:cat>
            <c:strRef>
              <c:f>Sheet1!$A$2:$A$6</c:f>
              <c:strCache>
                <c:ptCount val="5"/>
                <c:pt idx="0">
                  <c:v>Hospitalization</c:v>
                </c:pt>
                <c:pt idx="1">
                  <c:v>Care</c:v>
                </c:pt>
                <c:pt idx="2">
                  <c:v>Indirect Costs</c:v>
                </c:pt>
                <c:pt idx="3">
                  <c:v>Other Costs</c:v>
                </c:pt>
                <c:pt idx="4">
                  <c:v>Medication</c:v>
                </c:pt>
              </c:strCache>
            </c:strRef>
          </c:cat>
          <c:val>
            <c:numRef>
              <c:f>Sheet1!$B$2:$B$6</c:f>
              <c:numCache>
                <c:formatCode>0%</c:formatCode>
                <c:ptCount val="5"/>
                <c:pt idx="0">
                  <c:v>0.22</c:v>
                </c:pt>
                <c:pt idx="1">
                  <c:v>0.08</c:v>
                </c:pt>
                <c:pt idx="2">
                  <c:v>0.35</c:v>
                </c:pt>
                <c:pt idx="3">
                  <c:v>0.2</c:v>
                </c:pt>
                <c:pt idx="4">
                  <c:v>0.15</c:v>
                </c:pt>
              </c:numCache>
            </c:numRef>
          </c:val>
          <c:extLst>
            <c:ext xmlns:c16="http://schemas.microsoft.com/office/drawing/2014/chart" uri="{C3380CC4-5D6E-409C-BE32-E72D297353CC}">
              <c16:uniqueId val="{0000000A-6166-F74F-B6F1-D97E2DBBE51A}"/>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53196623489403E-2"/>
          <c:y val="7.7464788732394402E-2"/>
          <c:w val="0.29021497001154201"/>
          <c:h val="0.59007652212487505"/>
        </c:manualLayout>
      </c:layout>
      <c:doughnutChart>
        <c:varyColors val="1"/>
        <c:ser>
          <c:idx val="0"/>
          <c:order val="0"/>
          <c:tx>
            <c:strRef>
              <c:f>Sheet1!$B$1</c:f>
              <c:strCache>
                <c:ptCount val="1"/>
                <c:pt idx="0">
                  <c:v>Sales</c:v>
                </c:pt>
              </c:strCache>
            </c:strRef>
          </c:tx>
          <c:dPt>
            <c:idx val="0"/>
            <c:bubble3D val="0"/>
            <c:spPr>
              <a:solidFill>
                <a:srgbClr val="006672"/>
              </a:solidFill>
              <a:ln w="19050">
                <a:solidFill>
                  <a:schemeClr val="lt1"/>
                </a:solidFill>
              </a:ln>
              <a:effectLst/>
            </c:spPr>
            <c:extLst>
              <c:ext xmlns:c16="http://schemas.microsoft.com/office/drawing/2014/chart" uri="{C3380CC4-5D6E-409C-BE32-E72D297353CC}">
                <c16:uniqueId val="{00000001-090B-274C-84CB-772BD078F580}"/>
              </c:ext>
            </c:extLst>
          </c:dPt>
          <c:dPt>
            <c:idx val="1"/>
            <c:bubble3D val="0"/>
            <c:spPr>
              <a:solidFill>
                <a:srgbClr val="2B7DC7"/>
              </a:solidFill>
              <a:ln w="19050">
                <a:solidFill>
                  <a:schemeClr val="lt1"/>
                </a:solidFill>
              </a:ln>
              <a:effectLst/>
            </c:spPr>
            <c:extLst>
              <c:ext xmlns:c16="http://schemas.microsoft.com/office/drawing/2014/chart" uri="{C3380CC4-5D6E-409C-BE32-E72D297353CC}">
                <c16:uniqueId val="{00000003-090B-274C-84CB-772BD078F580}"/>
              </c:ext>
            </c:extLst>
          </c:dPt>
          <c:dPt>
            <c:idx val="2"/>
            <c:bubble3D val="0"/>
            <c:spPr>
              <a:solidFill>
                <a:srgbClr val="7BB1E2"/>
              </a:solidFill>
              <a:ln w="19050">
                <a:solidFill>
                  <a:schemeClr val="lt1"/>
                </a:solidFill>
              </a:ln>
              <a:effectLst/>
            </c:spPr>
            <c:extLst>
              <c:ext xmlns:c16="http://schemas.microsoft.com/office/drawing/2014/chart" uri="{C3380CC4-5D6E-409C-BE32-E72D297353CC}">
                <c16:uniqueId val="{00000005-090B-274C-84CB-772BD078F580}"/>
              </c:ext>
            </c:extLst>
          </c:dPt>
          <c:dPt>
            <c:idx val="3"/>
            <c:bubble3D val="0"/>
            <c:spPr>
              <a:solidFill>
                <a:srgbClr val="CDCDCD"/>
              </a:solidFill>
              <a:ln w="19050">
                <a:solidFill>
                  <a:schemeClr val="lt1"/>
                </a:solidFill>
              </a:ln>
              <a:effectLst/>
            </c:spPr>
            <c:extLst>
              <c:ext xmlns:c16="http://schemas.microsoft.com/office/drawing/2014/chart" uri="{C3380CC4-5D6E-409C-BE32-E72D297353CC}">
                <c16:uniqueId val="{00000007-090B-274C-84CB-772BD078F580}"/>
              </c:ext>
            </c:extLst>
          </c:dPt>
          <c:dPt>
            <c:idx val="4"/>
            <c:bubble3D val="0"/>
            <c:spPr>
              <a:solidFill>
                <a:srgbClr val="F58023"/>
              </a:solidFill>
              <a:ln w="19050">
                <a:solidFill>
                  <a:schemeClr val="lt1"/>
                </a:solidFill>
              </a:ln>
              <a:effectLst/>
            </c:spPr>
            <c:extLst>
              <c:ext xmlns:c16="http://schemas.microsoft.com/office/drawing/2014/chart" uri="{C3380CC4-5D6E-409C-BE32-E72D297353CC}">
                <c16:uniqueId val="{00000009-090B-274C-84CB-772BD078F580}"/>
              </c:ext>
            </c:extLst>
          </c:dPt>
          <c:cat>
            <c:strRef>
              <c:f>Sheet1!$A$2:$A$6</c:f>
              <c:strCache>
                <c:ptCount val="5"/>
                <c:pt idx="0">
                  <c:v>Hospitalization</c:v>
                </c:pt>
                <c:pt idx="1">
                  <c:v>Care</c:v>
                </c:pt>
                <c:pt idx="2">
                  <c:v>Indirect Costs</c:v>
                </c:pt>
                <c:pt idx="3">
                  <c:v>Other Costs</c:v>
                </c:pt>
                <c:pt idx="4">
                  <c:v>Medication</c:v>
                </c:pt>
              </c:strCache>
            </c:strRef>
          </c:cat>
          <c:val>
            <c:numRef>
              <c:f>Sheet1!$B$2:$B$6</c:f>
              <c:numCache>
                <c:formatCode>0%</c:formatCode>
                <c:ptCount val="5"/>
                <c:pt idx="0">
                  <c:v>0.64</c:v>
                </c:pt>
                <c:pt idx="1">
                  <c:v>0.06</c:v>
                </c:pt>
                <c:pt idx="2">
                  <c:v>0.18</c:v>
                </c:pt>
                <c:pt idx="3">
                  <c:v>0.06</c:v>
                </c:pt>
                <c:pt idx="4">
                  <c:v>0.05</c:v>
                </c:pt>
              </c:numCache>
            </c:numRef>
          </c:val>
          <c:extLst>
            <c:ext xmlns:c16="http://schemas.microsoft.com/office/drawing/2014/chart" uri="{C3380CC4-5D6E-409C-BE32-E72D297353CC}">
              <c16:uniqueId val="{0000000A-090B-274C-84CB-772BD078F580}"/>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53196623489403E-2"/>
          <c:y val="7.7464788732394402E-2"/>
          <c:w val="0.29021497001154201"/>
          <c:h val="0.59007652212487505"/>
        </c:manualLayout>
      </c:layout>
      <c:doughnutChart>
        <c:varyColors val="1"/>
        <c:ser>
          <c:idx val="0"/>
          <c:order val="0"/>
          <c:tx>
            <c:strRef>
              <c:f>Sheet1!$B$1</c:f>
              <c:strCache>
                <c:ptCount val="1"/>
                <c:pt idx="0">
                  <c:v>Sales</c:v>
                </c:pt>
              </c:strCache>
            </c:strRef>
          </c:tx>
          <c:dPt>
            <c:idx val="0"/>
            <c:bubble3D val="0"/>
            <c:spPr>
              <a:solidFill>
                <a:srgbClr val="006672"/>
              </a:solidFill>
              <a:ln w="19050">
                <a:solidFill>
                  <a:schemeClr val="lt1"/>
                </a:solidFill>
              </a:ln>
              <a:effectLst/>
            </c:spPr>
            <c:extLst>
              <c:ext xmlns:c16="http://schemas.microsoft.com/office/drawing/2014/chart" uri="{C3380CC4-5D6E-409C-BE32-E72D297353CC}">
                <c16:uniqueId val="{00000001-0B05-F94F-9355-68BFDE759247}"/>
              </c:ext>
            </c:extLst>
          </c:dPt>
          <c:dPt>
            <c:idx val="1"/>
            <c:bubble3D val="0"/>
            <c:spPr>
              <a:solidFill>
                <a:srgbClr val="2B7DC7"/>
              </a:solidFill>
              <a:ln w="19050">
                <a:solidFill>
                  <a:schemeClr val="lt1"/>
                </a:solidFill>
              </a:ln>
              <a:effectLst/>
            </c:spPr>
            <c:extLst>
              <c:ext xmlns:c16="http://schemas.microsoft.com/office/drawing/2014/chart" uri="{C3380CC4-5D6E-409C-BE32-E72D297353CC}">
                <c16:uniqueId val="{00000003-0B05-F94F-9355-68BFDE759247}"/>
              </c:ext>
            </c:extLst>
          </c:dPt>
          <c:dPt>
            <c:idx val="2"/>
            <c:bubble3D val="0"/>
            <c:spPr>
              <a:solidFill>
                <a:srgbClr val="7BB1E2"/>
              </a:solidFill>
              <a:ln w="19050">
                <a:solidFill>
                  <a:schemeClr val="lt1"/>
                </a:solidFill>
              </a:ln>
              <a:effectLst/>
            </c:spPr>
            <c:extLst>
              <c:ext xmlns:c16="http://schemas.microsoft.com/office/drawing/2014/chart" uri="{C3380CC4-5D6E-409C-BE32-E72D297353CC}">
                <c16:uniqueId val="{00000005-0B05-F94F-9355-68BFDE759247}"/>
              </c:ext>
            </c:extLst>
          </c:dPt>
          <c:dPt>
            <c:idx val="3"/>
            <c:bubble3D val="0"/>
            <c:spPr>
              <a:solidFill>
                <a:srgbClr val="CDCDCD"/>
              </a:solidFill>
              <a:ln w="19050">
                <a:solidFill>
                  <a:schemeClr val="lt1"/>
                </a:solidFill>
              </a:ln>
              <a:effectLst/>
            </c:spPr>
            <c:extLst>
              <c:ext xmlns:c16="http://schemas.microsoft.com/office/drawing/2014/chart" uri="{C3380CC4-5D6E-409C-BE32-E72D297353CC}">
                <c16:uniqueId val="{00000007-0B05-F94F-9355-68BFDE759247}"/>
              </c:ext>
            </c:extLst>
          </c:dPt>
          <c:dPt>
            <c:idx val="4"/>
            <c:bubble3D val="0"/>
            <c:spPr>
              <a:solidFill>
                <a:srgbClr val="F58023"/>
              </a:solidFill>
              <a:ln w="19050">
                <a:solidFill>
                  <a:schemeClr val="lt1"/>
                </a:solidFill>
              </a:ln>
              <a:effectLst/>
            </c:spPr>
            <c:extLst>
              <c:ext xmlns:c16="http://schemas.microsoft.com/office/drawing/2014/chart" uri="{C3380CC4-5D6E-409C-BE32-E72D297353CC}">
                <c16:uniqueId val="{00000009-0B05-F94F-9355-68BFDE759247}"/>
              </c:ext>
            </c:extLst>
          </c:dPt>
          <c:cat>
            <c:strRef>
              <c:f>Sheet1!$A$2:$A$6</c:f>
              <c:strCache>
                <c:ptCount val="5"/>
                <c:pt idx="0">
                  <c:v>Hospitalization</c:v>
                </c:pt>
                <c:pt idx="1">
                  <c:v>Care</c:v>
                </c:pt>
                <c:pt idx="2">
                  <c:v>Indirect Costs</c:v>
                </c:pt>
                <c:pt idx="3">
                  <c:v>Other Costs</c:v>
                </c:pt>
                <c:pt idx="4">
                  <c:v>Medication</c:v>
                </c:pt>
              </c:strCache>
            </c:strRef>
          </c:cat>
          <c:val>
            <c:numRef>
              <c:f>Sheet1!$B$2:$B$6</c:f>
              <c:numCache>
                <c:formatCode>0%</c:formatCode>
                <c:ptCount val="5"/>
                <c:pt idx="0">
                  <c:v>0.11</c:v>
                </c:pt>
                <c:pt idx="1">
                  <c:v>0.09</c:v>
                </c:pt>
                <c:pt idx="2">
                  <c:v>0.76</c:v>
                </c:pt>
                <c:pt idx="3">
                  <c:v>0.01</c:v>
                </c:pt>
                <c:pt idx="4">
                  <c:v>0.03</c:v>
                </c:pt>
              </c:numCache>
            </c:numRef>
          </c:val>
          <c:extLst>
            <c:ext xmlns:c16="http://schemas.microsoft.com/office/drawing/2014/chart" uri="{C3380CC4-5D6E-409C-BE32-E72D297353CC}">
              <c16:uniqueId val="{0000000A-0B05-F94F-9355-68BFDE759247}"/>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642425794337"/>
          <c:y val="5.7793869516310499E-2"/>
          <c:w val="0.64233681155709199"/>
          <c:h val="0.66026668541432298"/>
        </c:manualLayout>
      </c:layout>
      <c:barChart>
        <c:barDir val="col"/>
        <c:grouping val="percentStacked"/>
        <c:varyColors val="0"/>
        <c:ser>
          <c:idx val="0"/>
          <c:order val="0"/>
          <c:tx>
            <c:strRef>
              <c:f>Sheet1!$A$2</c:f>
              <c:strCache>
                <c:ptCount val="1"/>
                <c:pt idx="0">
                  <c:v>Drugs</c:v>
                </c:pt>
              </c:strCache>
            </c:strRef>
          </c:tx>
          <c:spPr>
            <a:solidFill>
              <a:srgbClr val="F58023"/>
            </a:solidFill>
            <a:ln>
              <a:noFill/>
            </a:ln>
            <a:effectLst/>
          </c:spPr>
          <c:invertIfNegative val="0"/>
          <c:dPt>
            <c:idx val="0"/>
            <c:invertIfNegative val="0"/>
            <c:bubble3D val="0"/>
            <c:extLst>
              <c:ext xmlns:c16="http://schemas.microsoft.com/office/drawing/2014/chart" uri="{C3380CC4-5D6E-409C-BE32-E72D297353CC}">
                <c16:uniqueId val="{00000000-F598-334F-80CC-E1B7E3AB05F1}"/>
              </c:ext>
            </c:extLst>
          </c:dPt>
          <c:dPt>
            <c:idx val="1"/>
            <c:invertIfNegative val="0"/>
            <c:bubble3D val="0"/>
            <c:extLst>
              <c:ext xmlns:c16="http://schemas.microsoft.com/office/drawing/2014/chart" uri="{C3380CC4-5D6E-409C-BE32-E72D297353CC}">
                <c16:uniqueId val="{00000001-F598-334F-80CC-E1B7E3AB05F1}"/>
              </c:ext>
            </c:extLst>
          </c:dPt>
          <c:dLbls>
            <c:numFmt formatCode="#,##0\ [$€-40C]"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Average EU</c:v>
                </c:pt>
                <c:pt idx="1">
                  <c:v>Frace</c:v>
                </c:pt>
                <c:pt idx="2">
                  <c:v>Spain</c:v>
                </c:pt>
                <c:pt idx="3">
                  <c:v>Italy</c:v>
                </c:pt>
                <c:pt idx="4">
                  <c:v>United Kingdom</c:v>
                </c:pt>
                <c:pt idx="5">
                  <c:v>Germany</c:v>
                </c:pt>
              </c:strCache>
            </c:strRef>
          </c:cat>
          <c:val>
            <c:numRef>
              <c:f>Sheet1!$B$2:$G$2</c:f>
              <c:numCache>
                <c:formatCode>#,##0</c:formatCode>
                <c:ptCount val="6"/>
                <c:pt idx="0">
                  <c:v>13604</c:v>
                </c:pt>
                <c:pt idx="1">
                  <c:v>3025</c:v>
                </c:pt>
                <c:pt idx="2">
                  <c:v>1515</c:v>
                </c:pt>
                <c:pt idx="3">
                  <c:v>1664</c:v>
                </c:pt>
                <c:pt idx="4">
                  <c:v>1054</c:v>
                </c:pt>
                <c:pt idx="5">
                  <c:v>2705</c:v>
                </c:pt>
              </c:numCache>
            </c:numRef>
          </c:val>
          <c:extLst>
            <c:ext xmlns:c16="http://schemas.microsoft.com/office/drawing/2014/chart" uri="{C3380CC4-5D6E-409C-BE32-E72D297353CC}">
              <c16:uniqueId val="{00000002-F598-334F-80CC-E1B7E3AB05F1}"/>
            </c:ext>
          </c:extLst>
        </c:ser>
        <c:ser>
          <c:idx val="1"/>
          <c:order val="1"/>
          <c:tx>
            <c:strRef>
              <c:f>Sheet1!$A$3</c:f>
              <c:strCache>
                <c:ptCount val="1"/>
                <c:pt idx="0">
                  <c:v>Inpatient Care</c:v>
                </c:pt>
              </c:strCache>
            </c:strRef>
          </c:tx>
          <c:spPr>
            <a:solidFill>
              <a:srgbClr val="006672"/>
            </a:solidFill>
            <a:ln>
              <a:noFill/>
            </a:ln>
            <a:effectLst/>
          </c:spPr>
          <c:invertIfNegative val="0"/>
          <c:dLbls>
            <c:numFmt formatCode="#,##0\ [$€-407]"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Average EU</c:v>
                </c:pt>
                <c:pt idx="1">
                  <c:v>Frace</c:v>
                </c:pt>
                <c:pt idx="2">
                  <c:v>Spain</c:v>
                </c:pt>
                <c:pt idx="3">
                  <c:v>Italy</c:v>
                </c:pt>
                <c:pt idx="4">
                  <c:v>United Kingdom</c:v>
                </c:pt>
                <c:pt idx="5">
                  <c:v>Germany</c:v>
                </c:pt>
              </c:strCache>
            </c:strRef>
          </c:cat>
          <c:val>
            <c:numRef>
              <c:f>Sheet1!$B$3:$G$3</c:f>
              <c:numCache>
                <c:formatCode>#,##0</c:formatCode>
                <c:ptCount val="6"/>
                <c:pt idx="0">
                  <c:v>28357</c:v>
                </c:pt>
                <c:pt idx="1">
                  <c:v>3716</c:v>
                </c:pt>
                <c:pt idx="2">
                  <c:v>1275</c:v>
                </c:pt>
                <c:pt idx="3">
                  <c:v>4136</c:v>
                </c:pt>
                <c:pt idx="4">
                  <c:v>2916</c:v>
                </c:pt>
                <c:pt idx="5">
                  <c:v>9760</c:v>
                </c:pt>
              </c:numCache>
            </c:numRef>
          </c:val>
          <c:extLst>
            <c:ext xmlns:c16="http://schemas.microsoft.com/office/drawing/2014/chart" uri="{C3380CC4-5D6E-409C-BE32-E72D297353CC}">
              <c16:uniqueId val="{00000003-F598-334F-80CC-E1B7E3AB05F1}"/>
            </c:ext>
          </c:extLst>
        </c:ser>
        <c:ser>
          <c:idx val="2"/>
          <c:order val="2"/>
          <c:tx>
            <c:strRef>
              <c:f>Sheet1!$A$4</c:f>
              <c:strCache>
                <c:ptCount val="1"/>
                <c:pt idx="0">
                  <c:v>Outpatient Care</c:v>
                </c:pt>
              </c:strCache>
            </c:strRef>
          </c:tx>
          <c:spPr>
            <a:solidFill>
              <a:srgbClr val="00A8CB"/>
            </a:solidFill>
            <a:ln>
              <a:noFill/>
            </a:ln>
            <a:effectLst/>
          </c:spPr>
          <c:invertIfNegative val="0"/>
          <c:dLbls>
            <c:numFmt formatCode="#,##0\ [$€-407]"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Average EU</c:v>
                </c:pt>
                <c:pt idx="1">
                  <c:v>Frace</c:v>
                </c:pt>
                <c:pt idx="2">
                  <c:v>Spain</c:v>
                </c:pt>
                <c:pt idx="3">
                  <c:v>Italy</c:v>
                </c:pt>
                <c:pt idx="4">
                  <c:v>United Kingdom</c:v>
                </c:pt>
                <c:pt idx="5">
                  <c:v>Germany</c:v>
                </c:pt>
              </c:strCache>
            </c:strRef>
          </c:cat>
          <c:val>
            <c:numRef>
              <c:f>Sheet1!$B$4:$G$4</c:f>
              <c:numCache>
                <c:formatCode>#,##0</c:formatCode>
                <c:ptCount val="6"/>
                <c:pt idx="0">
                  <c:v>5419</c:v>
                </c:pt>
                <c:pt idx="1">
                  <c:v>176</c:v>
                </c:pt>
                <c:pt idx="2">
                  <c:v>340</c:v>
                </c:pt>
                <c:pt idx="3">
                  <c:v>452</c:v>
                </c:pt>
                <c:pt idx="4">
                  <c:v>1072</c:v>
                </c:pt>
                <c:pt idx="5">
                  <c:v>1689</c:v>
                </c:pt>
              </c:numCache>
            </c:numRef>
          </c:val>
          <c:extLst>
            <c:ext xmlns:c16="http://schemas.microsoft.com/office/drawing/2014/chart" uri="{C3380CC4-5D6E-409C-BE32-E72D297353CC}">
              <c16:uniqueId val="{00000004-F598-334F-80CC-E1B7E3AB05F1}"/>
            </c:ext>
          </c:extLst>
        </c:ser>
        <c:ser>
          <c:idx val="3"/>
          <c:order val="3"/>
          <c:tx>
            <c:strRef>
              <c:f>Sheet1!$A$5</c:f>
              <c:strCache>
                <c:ptCount val="1"/>
                <c:pt idx="0">
                  <c:v>Primary Care</c:v>
                </c:pt>
              </c:strCache>
            </c:strRef>
          </c:tx>
          <c:spPr>
            <a:solidFill>
              <a:srgbClr val="41813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F598-334F-80CC-E1B7E3AB05F1}"/>
                </c:ext>
              </c:extLst>
            </c:dLbl>
            <c:numFmt formatCode="#,##0\ [$€-40C]"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Average EU</c:v>
                </c:pt>
                <c:pt idx="1">
                  <c:v>Frace</c:v>
                </c:pt>
                <c:pt idx="2">
                  <c:v>Spain</c:v>
                </c:pt>
                <c:pt idx="3">
                  <c:v>Italy</c:v>
                </c:pt>
                <c:pt idx="4">
                  <c:v>United Kingdom</c:v>
                </c:pt>
                <c:pt idx="5">
                  <c:v>Germany</c:v>
                </c:pt>
              </c:strCache>
            </c:strRef>
          </c:cat>
          <c:val>
            <c:numRef>
              <c:f>Sheet1!$B$5:$G$5</c:f>
              <c:numCache>
                <c:formatCode>General</c:formatCode>
                <c:ptCount val="6"/>
                <c:pt idx="0">
                  <c:v>2954</c:v>
                </c:pt>
                <c:pt idx="1">
                  <c:v>114</c:v>
                </c:pt>
                <c:pt idx="2">
                  <c:v>776</c:v>
                </c:pt>
                <c:pt idx="3">
                  <c:v>487</c:v>
                </c:pt>
                <c:pt idx="4">
                  <c:v>153</c:v>
                </c:pt>
                <c:pt idx="5">
                  <c:v>710</c:v>
                </c:pt>
              </c:numCache>
            </c:numRef>
          </c:val>
          <c:extLst>
            <c:ext xmlns:c16="http://schemas.microsoft.com/office/drawing/2014/chart" uri="{C3380CC4-5D6E-409C-BE32-E72D297353CC}">
              <c16:uniqueId val="{00000006-F598-334F-80CC-E1B7E3AB05F1}"/>
            </c:ext>
          </c:extLst>
        </c:ser>
        <c:ser>
          <c:idx val="4"/>
          <c:order val="4"/>
          <c:tx>
            <c:strRef>
              <c:f>Sheet1!$A$6</c:f>
              <c:strCache>
                <c:ptCount val="1"/>
                <c:pt idx="0">
                  <c:v>Accident &amp; Emergency</c:v>
                </c:pt>
              </c:strCache>
            </c:strRef>
          </c:tx>
          <c:spPr>
            <a:solidFill>
              <a:srgbClr val="C7D13C"/>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F598-334F-80CC-E1B7E3AB05F1}"/>
                </c:ext>
              </c:extLst>
            </c:dLbl>
            <c:dLbl>
              <c:idx val="1"/>
              <c:delete val="1"/>
              <c:extLst>
                <c:ext xmlns:c15="http://schemas.microsoft.com/office/drawing/2012/chart" uri="{CE6537A1-D6FC-4f65-9D91-7224C49458BB}"/>
                <c:ext xmlns:c16="http://schemas.microsoft.com/office/drawing/2014/chart" uri="{C3380CC4-5D6E-409C-BE32-E72D297353CC}">
                  <c16:uniqueId val="{00000008-F598-334F-80CC-E1B7E3AB05F1}"/>
                </c:ext>
              </c:extLst>
            </c:dLbl>
            <c:dLbl>
              <c:idx val="2"/>
              <c:numFmt formatCode="#,##0\ [$€-407]"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F598-334F-80CC-E1B7E3AB05F1}"/>
                </c:ext>
              </c:extLst>
            </c:dLbl>
            <c:dLbl>
              <c:idx val="3"/>
              <c:layout>
                <c:manualLayout>
                  <c:x val="5.4200542005420098E-3"/>
                  <c:y val="-1.1904761904761901E-2"/>
                </c:manualLayout>
              </c:layout>
              <c:numFmt formatCode="#,##0\ [$€-407]"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598-334F-80CC-E1B7E3AB05F1}"/>
                </c:ext>
              </c:extLst>
            </c:dLbl>
            <c:dLbl>
              <c:idx val="4"/>
              <c:delete val="1"/>
              <c:extLst>
                <c:ext xmlns:c15="http://schemas.microsoft.com/office/drawing/2012/chart" uri="{CE6537A1-D6FC-4f65-9D91-7224C49458BB}"/>
                <c:ext xmlns:c16="http://schemas.microsoft.com/office/drawing/2014/chart" uri="{C3380CC4-5D6E-409C-BE32-E72D297353CC}">
                  <c16:uniqueId val="{0000000B-F598-334F-80CC-E1B7E3AB05F1}"/>
                </c:ext>
              </c:extLst>
            </c:dLbl>
            <c:dLbl>
              <c:idx val="5"/>
              <c:delete val="1"/>
              <c:extLst>
                <c:ext xmlns:c15="http://schemas.microsoft.com/office/drawing/2012/chart" uri="{CE6537A1-D6FC-4f65-9D91-7224C49458BB}"/>
                <c:ext xmlns:c16="http://schemas.microsoft.com/office/drawing/2014/chart" uri="{C3380CC4-5D6E-409C-BE32-E72D297353CC}">
                  <c16:uniqueId val="{0000000C-F598-334F-80CC-E1B7E3AB05F1}"/>
                </c:ext>
              </c:extLst>
            </c:dLbl>
            <c:numFmt formatCode="#,##0\ [$€-407]"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Average EU</c:v>
                </c:pt>
                <c:pt idx="1">
                  <c:v>Frace</c:v>
                </c:pt>
                <c:pt idx="2">
                  <c:v>Spain</c:v>
                </c:pt>
                <c:pt idx="3">
                  <c:v>Italy</c:v>
                </c:pt>
                <c:pt idx="4">
                  <c:v>United Kingdom</c:v>
                </c:pt>
                <c:pt idx="5">
                  <c:v>Germany</c:v>
                </c:pt>
              </c:strCache>
            </c:strRef>
          </c:cat>
          <c:val>
            <c:numRef>
              <c:f>Sheet1!$B$6:$G$6</c:f>
              <c:numCache>
                <c:formatCode>#,##0</c:formatCode>
                <c:ptCount val="6"/>
                <c:pt idx="0">
                  <c:v>659</c:v>
                </c:pt>
                <c:pt idx="1">
                  <c:v>19</c:v>
                </c:pt>
                <c:pt idx="2">
                  <c:v>208</c:v>
                </c:pt>
                <c:pt idx="3">
                  <c:v>115</c:v>
                </c:pt>
                <c:pt idx="4">
                  <c:v>44</c:v>
                </c:pt>
                <c:pt idx="5">
                  <c:v>29</c:v>
                </c:pt>
              </c:numCache>
            </c:numRef>
          </c:val>
          <c:extLst>
            <c:ext xmlns:c16="http://schemas.microsoft.com/office/drawing/2014/chart" uri="{C3380CC4-5D6E-409C-BE32-E72D297353CC}">
              <c16:uniqueId val="{0000000D-F598-334F-80CC-E1B7E3AB05F1}"/>
            </c:ext>
          </c:extLst>
        </c:ser>
        <c:dLbls>
          <c:showLegendKey val="0"/>
          <c:showVal val="1"/>
          <c:showCatName val="0"/>
          <c:showSerName val="0"/>
          <c:showPercent val="0"/>
          <c:showBubbleSize val="0"/>
        </c:dLbls>
        <c:gapWidth val="60"/>
        <c:overlap val="100"/>
        <c:axId val="-2136000088"/>
        <c:axId val="-2136007336"/>
      </c:barChart>
      <c:catAx>
        <c:axId val="-2136000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1260000" spcFirstLastPara="1" vertOverflow="ellipsis" wrap="square" anchor="ctr" anchorCtr="1"/>
          <a:lstStyle/>
          <a:p>
            <a:pPr>
              <a:defRPr sz="600" b="0" i="0" u="none" strike="noStrike" kern="1200" baseline="0">
                <a:noFill/>
                <a:latin typeface="+mn-lt"/>
                <a:ea typeface="+mn-ea"/>
                <a:cs typeface="+mn-cs"/>
              </a:defRPr>
            </a:pPr>
            <a:endParaRPr lang="en-US"/>
          </a:p>
        </c:txPr>
        <c:crossAx val="-2136007336"/>
        <c:crosses val="autoZero"/>
        <c:auto val="1"/>
        <c:lblAlgn val="ctr"/>
        <c:lblOffset val="100"/>
        <c:noMultiLvlLbl val="0"/>
      </c:catAx>
      <c:valAx>
        <c:axId val="-2136007336"/>
        <c:scaling>
          <c:orientation val="minMax"/>
        </c:scaling>
        <c:delete val="0"/>
        <c:axPos val="l"/>
        <c:title>
          <c:tx>
            <c:rich>
              <a:bodyPr rot="-5400000" spcFirstLastPara="1" vertOverflow="ellipsis" vert="horz" wrap="square" anchor="ctr" anchorCtr="1"/>
              <a:lstStyle/>
              <a:p>
                <a:pPr>
                  <a:defRPr sz="1200" b="0" i="0" u="none" strike="noStrike" kern="1200" baseline="0">
                    <a:solidFill>
                      <a:srgbClr val="7F7F7F"/>
                    </a:solidFill>
                    <a:latin typeface="+mn-lt"/>
                    <a:ea typeface="+mn-ea"/>
                    <a:cs typeface="+mn-cs"/>
                  </a:defRPr>
                </a:pPr>
                <a:r>
                  <a:rPr lang="en-US" dirty="0">
                    <a:solidFill>
                      <a:srgbClr val="7F7F7F"/>
                    </a:solidFill>
                  </a:rPr>
                  <a:t>Total Cancer-Related Healthcare Costs</a:t>
                </a:r>
              </a:p>
            </c:rich>
          </c:tx>
          <c:overlay val="0"/>
          <c:spPr>
            <a:noFill/>
            <a:ln>
              <a:noFill/>
            </a:ln>
            <a:effectLst/>
          </c:sp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6000088"/>
        <c:crosses val="autoZero"/>
        <c:crossBetween val="between"/>
        <c:majorUnit val="0.25"/>
      </c:valAx>
      <c:spPr>
        <a:noFill/>
        <a:ln>
          <a:noFill/>
        </a:ln>
        <a:effectLst/>
      </c:spPr>
    </c:plotArea>
    <c:legend>
      <c:legendPos val="r"/>
      <c:layout>
        <c:manualLayout>
          <c:xMode val="edge"/>
          <c:yMode val="edge"/>
          <c:x val="0.77172129398459399"/>
          <c:y val="0.24050665541807301"/>
          <c:w val="0.188983313061477"/>
          <c:h val="0.2868438320209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640201600014"/>
          <c:y val="5.1196149085551701E-2"/>
          <c:w val="0.67221286179279005"/>
          <c:h val="0.79762255229063495"/>
        </c:manualLayout>
      </c:layout>
      <c:lineChart>
        <c:grouping val="standard"/>
        <c:varyColors val="0"/>
        <c:ser>
          <c:idx val="0"/>
          <c:order val="0"/>
          <c:tx>
            <c:strRef>
              <c:f>Sheet1!$A$2</c:f>
              <c:strCache>
                <c:ptCount val="1"/>
                <c:pt idx="0">
                  <c:v>Series 1</c:v>
                </c:pt>
              </c:strCache>
            </c:strRef>
          </c:tx>
          <c:spPr>
            <a:ln w="28575" cap="rnd">
              <a:noFill/>
              <a:round/>
            </a:ln>
            <a:effectLst/>
          </c:spPr>
          <c:marker>
            <c:symbol val="square"/>
            <c:size val="10"/>
            <c:spPr>
              <a:noFill/>
              <a:ln w="9525">
                <a:noFill/>
              </a:ln>
              <a:effectLst/>
            </c:spPr>
          </c:marker>
          <c:cat>
            <c:numRef>
              <c:f>Sheet1!$B$1:$C$1</c:f>
              <c:numCache>
                <c:formatCode>@</c:formatCode>
                <c:ptCount val="2"/>
                <c:pt idx="0">
                  <c:v>2000</c:v>
                </c:pt>
                <c:pt idx="1">
                  <c:v>2013</c:v>
                </c:pt>
              </c:numCache>
            </c:numRef>
          </c:cat>
          <c:val>
            <c:numRef>
              <c:f>Sheet1!$B$2:$C$2</c:f>
              <c:numCache>
                <c:formatCode>#,##0</c:formatCode>
                <c:ptCount val="2"/>
                <c:pt idx="0">
                  <c:v>71</c:v>
                </c:pt>
                <c:pt idx="1">
                  <c:v>139</c:v>
                </c:pt>
              </c:numCache>
            </c:numRef>
          </c:val>
          <c:smooth val="0"/>
          <c:extLst>
            <c:ext xmlns:c16="http://schemas.microsoft.com/office/drawing/2014/chart" uri="{C3380CC4-5D6E-409C-BE32-E72D297353CC}">
              <c16:uniqueId val="{00000000-F065-9F46-9F23-7C77F843B765}"/>
            </c:ext>
          </c:extLst>
        </c:ser>
        <c:dLbls>
          <c:showLegendKey val="0"/>
          <c:showVal val="0"/>
          <c:showCatName val="0"/>
          <c:showSerName val="0"/>
          <c:showPercent val="0"/>
          <c:showBubbleSize val="0"/>
        </c:dLbls>
        <c:marker val="1"/>
        <c:smooth val="0"/>
        <c:axId val="-2127150360"/>
        <c:axId val="-2127144968"/>
      </c:lineChart>
      <c:catAx>
        <c:axId val="-2127150360"/>
        <c:scaling>
          <c:orientation val="minMax"/>
        </c:scaling>
        <c:delete val="0"/>
        <c:axPos val="b"/>
        <c:numFmt formatCode="@"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27144968"/>
        <c:crosses val="autoZero"/>
        <c:auto val="1"/>
        <c:lblAlgn val="ctr"/>
        <c:lblOffset val="100"/>
        <c:noMultiLvlLbl val="0"/>
      </c:catAx>
      <c:valAx>
        <c:axId val="-2127144968"/>
        <c:scaling>
          <c:orientation val="minMax"/>
          <c:max val="140"/>
          <c:min val="70"/>
        </c:scaling>
        <c:delete val="0"/>
        <c:axPos val="l"/>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27150360"/>
        <c:crosses val="autoZero"/>
        <c:crossBetween val="midCat"/>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0183727034098"/>
          <c:y val="0.136546310691356"/>
          <c:w val="0.50361973135711002"/>
          <c:h val="0.649414498571529"/>
        </c:manualLayout>
      </c:layout>
      <c:lineChart>
        <c:grouping val="standard"/>
        <c:varyColors val="0"/>
        <c:ser>
          <c:idx val="0"/>
          <c:order val="0"/>
          <c:tx>
            <c:strRef>
              <c:f>Sheet1!$A$2</c:f>
              <c:strCache>
                <c:ptCount val="1"/>
                <c:pt idx="0">
                  <c:v>Series 1</c:v>
                </c:pt>
              </c:strCache>
            </c:strRef>
          </c:tx>
          <c:spPr>
            <a:ln w="28575" cap="rnd">
              <a:noFill/>
              <a:round/>
            </a:ln>
            <a:effectLst/>
          </c:spPr>
          <c:marker>
            <c:symbol val="square"/>
            <c:size val="10"/>
            <c:spPr>
              <a:noFill/>
              <a:ln w="9525">
                <a:noFill/>
              </a:ln>
              <a:effectLst/>
            </c:spPr>
          </c:marker>
          <c:cat>
            <c:numRef>
              <c:f>Sheet1!$B$1:$C$1</c:f>
              <c:numCache>
                <c:formatCode>@</c:formatCode>
                <c:ptCount val="2"/>
                <c:pt idx="0">
                  <c:v>2000</c:v>
                </c:pt>
                <c:pt idx="1">
                  <c:v>2013</c:v>
                </c:pt>
              </c:numCache>
            </c:numRef>
          </c:cat>
          <c:val>
            <c:numRef>
              <c:f>Sheet1!$B$2:$C$2</c:f>
              <c:numCache>
                <c:formatCode>#,##0</c:formatCode>
                <c:ptCount val="2"/>
                <c:pt idx="0">
                  <c:v>71</c:v>
                </c:pt>
                <c:pt idx="1">
                  <c:v>139</c:v>
                </c:pt>
              </c:numCache>
            </c:numRef>
          </c:val>
          <c:smooth val="0"/>
          <c:extLst>
            <c:ext xmlns:c16="http://schemas.microsoft.com/office/drawing/2014/chart" uri="{C3380CC4-5D6E-409C-BE32-E72D297353CC}">
              <c16:uniqueId val="{00000000-E8D2-9443-BF37-4D0844D19B4F}"/>
            </c:ext>
          </c:extLst>
        </c:ser>
        <c:dLbls>
          <c:showLegendKey val="0"/>
          <c:showVal val="0"/>
          <c:showCatName val="0"/>
          <c:showSerName val="0"/>
          <c:showPercent val="0"/>
          <c:showBubbleSize val="0"/>
        </c:dLbls>
        <c:marker val="1"/>
        <c:smooth val="0"/>
        <c:axId val="-2127170520"/>
        <c:axId val="-2127164984"/>
      </c:lineChart>
      <c:catAx>
        <c:axId val="-2127170520"/>
        <c:scaling>
          <c:orientation val="minMax"/>
        </c:scaling>
        <c:delete val="0"/>
        <c:axPos val="b"/>
        <c:numFmt formatCode="@"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27164984"/>
        <c:crosses val="autoZero"/>
        <c:auto val="1"/>
        <c:lblAlgn val="ctr"/>
        <c:lblOffset val="100"/>
        <c:noMultiLvlLbl val="0"/>
      </c:catAx>
      <c:valAx>
        <c:axId val="-2127164984"/>
        <c:scaling>
          <c:orientation val="minMax"/>
          <c:max val="140"/>
          <c:min val="20"/>
        </c:scaling>
        <c:delete val="0"/>
        <c:axPos val="l"/>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27170520"/>
        <c:crosses val="autoZero"/>
        <c:crossBetween val="midCat"/>
        <c:majorUnit val="40"/>
      </c:valAx>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643428717751699E-2"/>
          <c:y val="0.33712728797570302"/>
          <c:w val="0.52634935876917799"/>
          <c:h val="0.532920419393073"/>
        </c:manualLayout>
      </c:layout>
      <c:lineChart>
        <c:grouping val="standard"/>
        <c:varyColors val="0"/>
        <c:ser>
          <c:idx val="0"/>
          <c:order val="0"/>
          <c:tx>
            <c:strRef>
              <c:f>Sheet1!$B$1</c:f>
              <c:strCache>
                <c:ptCount val="1"/>
                <c:pt idx="0">
                  <c:v>USA</c:v>
                </c:pt>
              </c:strCache>
            </c:strRef>
          </c:tx>
          <c:spPr>
            <a:ln w="28575" cap="rnd">
              <a:solidFill>
                <a:srgbClr val="41813A"/>
              </a:solidFill>
              <a:round/>
            </a:ln>
            <a:effectLst/>
          </c:spPr>
          <c:marker>
            <c:symbol val="square"/>
            <c:size val="6"/>
            <c:spPr>
              <a:solidFill>
                <a:srgbClr val="41813A"/>
              </a:solidFill>
              <a:ln w="9525">
                <a:solidFill>
                  <a:srgbClr val="41813A"/>
                </a:solidFill>
              </a:ln>
              <a:effectLst/>
            </c:spPr>
          </c:marker>
          <c:cat>
            <c:numRef>
              <c:f>Sheet1!$A$2:$A$24</c:f>
              <c:numCache>
                <c:formatCode>General</c:formatCode>
                <c:ptCount val="23"/>
                <c:pt idx="2">
                  <c:v>1993</c:v>
                </c:pt>
                <c:pt idx="7">
                  <c:v>1998</c:v>
                </c:pt>
                <c:pt idx="12">
                  <c:v>2003</c:v>
                </c:pt>
                <c:pt idx="17">
                  <c:v>2008</c:v>
                </c:pt>
                <c:pt idx="22">
                  <c:v>2013</c:v>
                </c:pt>
              </c:numCache>
            </c:numRef>
          </c:cat>
          <c:val>
            <c:numRef>
              <c:f>Sheet1!$B$2:$B$24</c:f>
              <c:numCache>
                <c:formatCode>General</c:formatCode>
                <c:ptCount val="23"/>
                <c:pt idx="0">
                  <c:v>11</c:v>
                </c:pt>
                <c:pt idx="1">
                  <c:v>12.2</c:v>
                </c:pt>
                <c:pt idx="2">
                  <c:v>13.4</c:v>
                </c:pt>
                <c:pt idx="3">
                  <c:v>14.9</c:v>
                </c:pt>
                <c:pt idx="4">
                  <c:v>15.1</c:v>
                </c:pt>
                <c:pt idx="5">
                  <c:v>10.7</c:v>
                </c:pt>
                <c:pt idx="6">
                  <c:v>5.6</c:v>
                </c:pt>
                <c:pt idx="7">
                  <c:v>4.5</c:v>
                </c:pt>
                <c:pt idx="8">
                  <c:v>4.9000000000000004</c:v>
                </c:pt>
                <c:pt idx="9">
                  <c:v>4.5999999999999996</c:v>
                </c:pt>
                <c:pt idx="10">
                  <c:v>4.5</c:v>
                </c:pt>
                <c:pt idx="11">
                  <c:v>4.3</c:v>
                </c:pt>
                <c:pt idx="12">
                  <c:v>4.2</c:v>
                </c:pt>
                <c:pt idx="13">
                  <c:v>3.9</c:v>
                </c:pt>
                <c:pt idx="14">
                  <c:v>3.7</c:v>
                </c:pt>
                <c:pt idx="15">
                  <c:v>3.5</c:v>
                </c:pt>
                <c:pt idx="16">
                  <c:v>3.3</c:v>
                </c:pt>
                <c:pt idx="17">
                  <c:v>2.9</c:v>
                </c:pt>
                <c:pt idx="18">
                  <c:v>2.6</c:v>
                </c:pt>
                <c:pt idx="19">
                  <c:v>2.2999999999999998</c:v>
                </c:pt>
                <c:pt idx="20">
                  <c:v>2.1</c:v>
                </c:pt>
                <c:pt idx="21">
                  <c:v>1.9</c:v>
                </c:pt>
                <c:pt idx="22">
                  <c:v>1.8</c:v>
                </c:pt>
              </c:numCache>
            </c:numRef>
          </c:val>
          <c:smooth val="0"/>
          <c:extLst>
            <c:ext xmlns:c16="http://schemas.microsoft.com/office/drawing/2014/chart" uri="{C3380CC4-5D6E-409C-BE32-E72D297353CC}">
              <c16:uniqueId val="{00000000-C9C7-4643-A006-015F6C35115F}"/>
            </c:ext>
          </c:extLst>
        </c:ser>
        <c:ser>
          <c:idx val="1"/>
          <c:order val="1"/>
          <c:tx>
            <c:strRef>
              <c:f>Sheet1!$C$1</c:f>
              <c:strCache>
                <c:ptCount val="1"/>
                <c:pt idx="0">
                  <c:v>Spain</c:v>
                </c:pt>
              </c:strCache>
            </c:strRef>
          </c:tx>
          <c:spPr>
            <a:ln w="28575" cap="rnd">
              <a:solidFill>
                <a:srgbClr val="78A22F"/>
              </a:solidFill>
              <a:round/>
            </a:ln>
            <a:effectLst/>
          </c:spPr>
          <c:marker>
            <c:symbol val="circle"/>
            <c:size val="5"/>
            <c:spPr>
              <a:solidFill>
                <a:srgbClr val="78A22F"/>
              </a:solidFill>
              <a:ln w="9525">
                <a:solidFill>
                  <a:srgbClr val="78A22F"/>
                </a:solidFill>
              </a:ln>
              <a:effectLst/>
            </c:spPr>
          </c:marker>
          <c:cat>
            <c:numRef>
              <c:f>Sheet1!$A$2:$A$24</c:f>
              <c:numCache>
                <c:formatCode>General</c:formatCode>
                <c:ptCount val="23"/>
                <c:pt idx="2">
                  <c:v>1993</c:v>
                </c:pt>
                <c:pt idx="7">
                  <c:v>1998</c:v>
                </c:pt>
                <c:pt idx="12">
                  <c:v>2003</c:v>
                </c:pt>
                <c:pt idx="17">
                  <c:v>2008</c:v>
                </c:pt>
                <c:pt idx="22">
                  <c:v>2013</c:v>
                </c:pt>
              </c:numCache>
            </c:numRef>
          </c:cat>
          <c:val>
            <c:numRef>
              <c:f>Sheet1!$C$2:$C$24</c:f>
              <c:numCache>
                <c:formatCode>General</c:formatCode>
                <c:ptCount val="23"/>
                <c:pt idx="0">
                  <c:v>6.7</c:v>
                </c:pt>
                <c:pt idx="1">
                  <c:v>8.7000000000000011</c:v>
                </c:pt>
                <c:pt idx="2">
                  <c:v>10.6</c:v>
                </c:pt>
                <c:pt idx="3">
                  <c:v>12.6</c:v>
                </c:pt>
                <c:pt idx="4">
                  <c:v>14.5</c:v>
                </c:pt>
                <c:pt idx="5">
                  <c:v>14</c:v>
                </c:pt>
                <c:pt idx="6">
                  <c:v>7.2</c:v>
                </c:pt>
                <c:pt idx="7">
                  <c:v>4.4000000000000004</c:v>
                </c:pt>
                <c:pt idx="8">
                  <c:v>4.2</c:v>
                </c:pt>
                <c:pt idx="9">
                  <c:v>3.9</c:v>
                </c:pt>
                <c:pt idx="10">
                  <c:v>3.6</c:v>
                </c:pt>
                <c:pt idx="11">
                  <c:v>3.5</c:v>
                </c:pt>
                <c:pt idx="12">
                  <c:v>3.4</c:v>
                </c:pt>
                <c:pt idx="13">
                  <c:v>3.1</c:v>
                </c:pt>
                <c:pt idx="14">
                  <c:v>2.9</c:v>
                </c:pt>
                <c:pt idx="15">
                  <c:v>2.5</c:v>
                </c:pt>
                <c:pt idx="16">
                  <c:v>2.4</c:v>
                </c:pt>
                <c:pt idx="17">
                  <c:v>2.2000000000000002</c:v>
                </c:pt>
                <c:pt idx="18">
                  <c:v>1.9</c:v>
                </c:pt>
                <c:pt idx="19">
                  <c:v>1.8</c:v>
                </c:pt>
                <c:pt idx="20">
                  <c:v>1.6</c:v>
                </c:pt>
                <c:pt idx="21">
                  <c:v>1.5</c:v>
                </c:pt>
                <c:pt idx="22">
                  <c:v>1.2</c:v>
                </c:pt>
              </c:numCache>
            </c:numRef>
          </c:val>
          <c:smooth val="0"/>
          <c:extLst>
            <c:ext xmlns:c16="http://schemas.microsoft.com/office/drawing/2014/chart" uri="{C3380CC4-5D6E-409C-BE32-E72D297353CC}">
              <c16:uniqueId val="{00000001-C9C7-4643-A006-015F6C35115F}"/>
            </c:ext>
          </c:extLst>
        </c:ser>
        <c:ser>
          <c:idx val="2"/>
          <c:order val="2"/>
          <c:tx>
            <c:strRef>
              <c:f>Sheet1!$D$1</c:f>
              <c:strCache>
                <c:ptCount val="1"/>
                <c:pt idx="0">
                  <c:v>Italy</c:v>
                </c:pt>
              </c:strCache>
            </c:strRef>
          </c:tx>
          <c:spPr>
            <a:ln w="28575" cap="rnd">
              <a:solidFill>
                <a:srgbClr val="C7D13C"/>
              </a:solidFill>
              <a:round/>
            </a:ln>
            <a:effectLst/>
          </c:spPr>
          <c:marker>
            <c:symbol val="circle"/>
            <c:size val="5"/>
            <c:spPr>
              <a:solidFill>
                <a:srgbClr val="C7D13C"/>
              </a:solidFill>
              <a:ln w="9525">
                <a:solidFill>
                  <a:srgbClr val="C7D13C"/>
                </a:solidFill>
              </a:ln>
              <a:effectLst/>
            </c:spPr>
          </c:marker>
          <c:cat>
            <c:numRef>
              <c:f>Sheet1!$A$2:$A$24</c:f>
              <c:numCache>
                <c:formatCode>General</c:formatCode>
                <c:ptCount val="23"/>
                <c:pt idx="2">
                  <c:v>1993</c:v>
                </c:pt>
                <c:pt idx="7">
                  <c:v>1998</c:v>
                </c:pt>
                <c:pt idx="12">
                  <c:v>2003</c:v>
                </c:pt>
                <c:pt idx="17">
                  <c:v>2008</c:v>
                </c:pt>
                <c:pt idx="22">
                  <c:v>2013</c:v>
                </c:pt>
              </c:numCache>
            </c:numRef>
          </c:cat>
          <c:val>
            <c:numRef>
              <c:f>Sheet1!$D$2:$D$24</c:f>
              <c:numCache>
                <c:formatCode>General</c:formatCode>
                <c:ptCount val="23"/>
                <c:pt idx="0">
                  <c:v>4.5</c:v>
                </c:pt>
                <c:pt idx="1">
                  <c:v>5.7</c:v>
                </c:pt>
                <c:pt idx="2">
                  <c:v>6.7</c:v>
                </c:pt>
                <c:pt idx="3">
                  <c:v>7.7</c:v>
                </c:pt>
                <c:pt idx="4">
                  <c:v>8.3000000000000007</c:v>
                </c:pt>
                <c:pt idx="5">
                  <c:v>7.6</c:v>
                </c:pt>
                <c:pt idx="6">
                  <c:v>3.9</c:v>
                </c:pt>
                <c:pt idx="7">
                  <c:v>2.1</c:v>
                </c:pt>
                <c:pt idx="8">
                  <c:v>1.6</c:v>
                </c:pt>
                <c:pt idx="9">
                  <c:v>1.6</c:v>
                </c:pt>
                <c:pt idx="10">
                  <c:v>1.5</c:v>
                </c:pt>
                <c:pt idx="11">
                  <c:v>1.4</c:v>
                </c:pt>
                <c:pt idx="12">
                  <c:v>1.9</c:v>
                </c:pt>
                <c:pt idx="13">
                  <c:v>1.739338235294118</c:v>
                </c:pt>
                <c:pt idx="14">
                  <c:v>1.794110023041475</c:v>
                </c:pt>
                <c:pt idx="15">
                  <c:v>1.3</c:v>
                </c:pt>
                <c:pt idx="16">
                  <c:v>1.4</c:v>
                </c:pt>
                <c:pt idx="17">
                  <c:v>1.3</c:v>
                </c:pt>
                <c:pt idx="18">
                  <c:v>1.2</c:v>
                </c:pt>
                <c:pt idx="19">
                  <c:v>1.1000000000000001</c:v>
                </c:pt>
                <c:pt idx="20">
                  <c:v>1.1000000000000001</c:v>
                </c:pt>
                <c:pt idx="21">
                  <c:v>1.1000000000000001</c:v>
                </c:pt>
              </c:numCache>
            </c:numRef>
          </c:val>
          <c:smooth val="0"/>
          <c:extLst>
            <c:ext xmlns:c16="http://schemas.microsoft.com/office/drawing/2014/chart" uri="{C3380CC4-5D6E-409C-BE32-E72D297353CC}">
              <c16:uniqueId val="{00000002-C9C7-4643-A006-015F6C35115F}"/>
            </c:ext>
          </c:extLst>
        </c:ser>
        <c:ser>
          <c:idx val="3"/>
          <c:order val="3"/>
          <c:tx>
            <c:strRef>
              <c:f>Sheet1!$E$1</c:f>
              <c:strCache>
                <c:ptCount val="1"/>
                <c:pt idx="0">
                  <c:v>France</c:v>
                </c:pt>
              </c:strCache>
            </c:strRef>
          </c:tx>
          <c:spPr>
            <a:ln w="28575" cap="rnd">
              <a:solidFill>
                <a:srgbClr val="2B7DC7">
                  <a:lumMod val="75000"/>
                </a:srgbClr>
              </a:solidFill>
              <a:round/>
            </a:ln>
            <a:effectLst/>
          </c:spPr>
          <c:marker>
            <c:symbol val="circle"/>
            <c:size val="5"/>
            <c:spPr>
              <a:solidFill>
                <a:srgbClr val="2B7DC7">
                  <a:lumMod val="75000"/>
                </a:srgbClr>
              </a:solidFill>
              <a:ln w="9525">
                <a:solidFill>
                  <a:srgbClr val="2B7DC7">
                    <a:lumMod val="75000"/>
                  </a:srgbClr>
                </a:solidFill>
              </a:ln>
              <a:effectLst/>
            </c:spPr>
          </c:marker>
          <c:cat>
            <c:numRef>
              <c:f>Sheet1!$A$2:$A$24</c:f>
              <c:numCache>
                <c:formatCode>General</c:formatCode>
                <c:ptCount val="23"/>
                <c:pt idx="2">
                  <c:v>1993</c:v>
                </c:pt>
                <c:pt idx="7">
                  <c:v>1998</c:v>
                </c:pt>
                <c:pt idx="12">
                  <c:v>2003</c:v>
                </c:pt>
                <c:pt idx="17">
                  <c:v>2008</c:v>
                </c:pt>
                <c:pt idx="22">
                  <c:v>2013</c:v>
                </c:pt>
              </c:numCache>
            </c:numRef>
          </c:cat>
          <c:val>
            <c:numRef>
              <c:f>Sheet1!$E$2:$E$24</c:f>
              <c:numCache>
                <c:formatCode>General</c:formatCode>
                <c:ptCount val="23"/>
                <c:pt idx="0">
                  <c:v>6</c:v>
                </c:pt>
                <c:pt idx="1">
                  <c:v>7</c:v>
                </c:pt>
                <c:pt idx="2">
                  <c:v>7.6</c:v>
                </c:pt>
                <c:pt idx="3">
                  <c:v>8.1</c:v>
                </c:pt>
                <c:pt idx="4">
                  <c:v>7.8</c:v>
                </c:pt>
                <c:pt idx="5">
                  <c:v>5.7</c:v>
                </c:pt>
                <c:pt idx="6">
                  <c:v>2.1</c:v>
                </c:pt>
                <c:pt idx="7">
                  <c:v>1.6</c:v>
                </c:pt>
                <c:pt idx="8">
                  <c:v>1.5</c:v>
                </c:pt>
                <c:pt idx="9">
                  <c:v>1.6</c:v>
                </c:pt>
                <c:pt idx="10">
                  <c:v>1.6</c:v>
                </c:pt>
                <c:pt idx="11">
                  <c:v>1.5</c:v>
                </c:pt>
                <c:pt idx="12">
                  <c:v>1.4</c:v>
                </c:pt>
                <c:pt idx="13">
                  <c:v>1.4</c:v>
                </c:pt>
                <c:pt idx="14">
                  <c:v>1.2</c:v>
                </c:pt>
                <c:pt idx="15">
                  <c:v>1.1000000000000001</c:v>
                </c:pt>
                <c:pt idx="16">
                  <c:v>1</c:v>
                </c:pt>
                <c:pt idx="17">
                  <c:v>0.9</c:v>
                </c:pt>
                <c:pt idx="18">
                  <c:v>0.7</c:v>
                </c:pt>
                <c:pt idx="19">
                  <c:v>0.6</c:v>
                </c:pt>
                <c:pt idx="20">
                  <c:v>0.5</c:v>
                </c:pt>
              </c:numCache>
            </c:numRef>
          </c:val>
          <c:smooth val="0"/>
          <c:extLst>
            <c:ext xmlns:c16="http://schemas.microsoft.com/office/drawing/2014/chart" uri="{C3380CC4-5D6E-409C-BE32-E72D297353CC}">
              <c16:uniqueId val="{00000003-C9C7-4643-A006-015F6C35115F}"/>
            </c:ext>
          </c:extLst>
        </c:ser>
        <c:ser>
          <c:idx val="4"/>
          <c:order val="4"/>
          <c:tx>
            <c:strRef>
              <c:f>Sheet1!$F$1</c:f>
              <c:strCache>
                <c:ptCount val="1"/>
                <c:pt idx="0">
                  <c:v>Canada</c:v>
                </c:pt>
              </c:strCache>
            </c:strRef>
          </c:tx>
          <c:spPr>
            <a:ln w="28575" cap="rnd">
              <a:solidFill>
                <a:srgbClr val="2B7DC7"/>
              </a:solidFill>
              <a:round/>
            </a:ln>
            <a:effectLst/>
          </c:spPr>
          <c:marker>
            <c:symbol val="circle"/>
            <c:size val="5"/>
            <c:spPr>
              <a:solidFill>
                <a:srgbClr val="2B7DC7"/>
              </a:solidFill>
              <a:ln w="9525">
                <a:solidFill>
                  <a:srgbClr val="2B7DC7"/>
                </a:solidFill>
              </a:ln>
              <a:effectLst/>
            </c:spPr>
          </c:marker>
          <c:cat>
            <c:numRef>
              <c:f>Sheet1!$A$2:$A$24</c:f>
              <c:numCache>
                <c:formatCode>General</c:formatCode>
                <c:ptCount val="23"/>
                <c:pt idx="2">
                  <c:v>1993</c:v>
                </c:pt>
                <c:pt idx="7">
                  <c:v>1998</c:v>
                </c:pt>
                <c:pt idx="12">
                  <c:v>2003</c:v>
                </c:pt>
                <c:pt idx="17">
                  <c:v>2008</c:v>
                </c:pt>
                <c:pt idx="22">
                  <c:v>2013</c:v>
                </c:pt>
              </c:numCache>
            </c:numRef>
          </c:cat>
          <c:val>
            <c:numRef>
              <c:f>Sheet1!$F$2:$F$24</c:f>
              <c:numCache>
                <c:formatCode>General</c:formatCode>
                <c:ptCount val="23"/>
                <c:pt idx="0">
                  <c:v>3.9</c:v>
                </c:pt>
                <c:pt idx="1">
                  <c:v>4.3</c:v>
                </c:pt>
                <c:pt idx="2">
                  <c:v>4.8</c:v>
                </c:pt>
                <c:pt idx="3">
                  <c:v>4.9000000000000004</c:v>
                </c:pt>
                <c:pt idx="4">
                  <c:v>5.2</c:v>
                </c:pt>
                <c:pt idx="5">
                  <c:v>3.9</c:v>
                </c:pt>
                <c:pt idx="6">
                  <c:v>1.8</c:v>
                </c:pt>
                <c:pt idx="7">
                  <c:v>1.4</c:v>
                </c:pt>
                <c:pt idx="8">
                  <c:v>1.2</c:v>
                </c:pt>
                <c:pt idx="9">
                  <c:v>1.4</c:v>
                </c:pt>
                <c:pt idx="10">
                  <c:v>1.2</c:v>
                </c:pt>
                <c:pt idx="11">
                  <c:v>1.1000000000000001</c:v>
                </c:pt>
                <c:pt idx="12">
                  <c:v>1.2</c:v>
                </c:pt>
                <c:pt idx="13">
                  <c:v>1.1000000000000001</c:v>
                </c:pt>
                <c:pt idx="14">
                  <c:v>1.2</c:v>
                </c:pt>
                <c:pt idx="15">
                  <c:v>1.1000000000000001</c:v>
                </c:pt>
                <c:pt idx="16">
                  <c:v>1.1000000000000001</c:v>
                </c:pt>
                <c:pt idx="17">
                  <c:v>1</c:v>
                </c:pt>
                <c:pt idx="18">
                  <c:v>0.8</c:v>
                </c:pt>
                <c:pt idx="19">
                  <c:v>0.8</c:v>
                </c:pt>
                <c:pt idx="20">
                  <c:v>0.7</c:v>
                </c:pt>
              </c:numCache>
            </c:numRef>
          </c:val>
          <c:smooth val="0"/>
          <c:extLst>
            <c:ext xmlns:c16="http://schemas.microsoft.com/office/drawing/2014/chart" uri="{C3380CC4-5D6E-409C-BE32-E72D297353CC}">
              <c16:uniqueId val="{00000004-C9C7-4643-A006-015F6C35115F}"/>
            </c:ext>
          </c:extLst>
        </c:ser>
        <c:ser>
          <c:idx val="5"/>
          <c:order val="5"/>
          <c:tx>
            <c:strRef>
              <c:f>Sheet1!$G$1</c:f>
              <c:strCache>
                <c:ptCount val="1"/>
                <c:pt idx="0">
                  <c:v>Australia</c:v>
                </c:pt>
              </c:strCache>
            </c:strRef>
          </c:tx>
          <c:spPr>
            <a:ln w="28575" cap="rnd">
              <a:solidFill>
                <a:srgbClr val="2B7DC7">
                  <a:lumMod val="60000"/>
                  <a:lumOff val="40000"/>
                </a:srgbClr>
              </a:solidFill>
              <a:round/>
            </a:ln>
            <a:effectLst/>
          </c:spPr>
          <c:marker>
            <c:symbol val="circle"/>
            <c:size val="5"/>
            <c:spPr>
              <a:solidFill>
                <a:srgbClr val="2B7DC7">
                  <a:lumMod val="60000"/>
                  <a:lumOff val="40000"/>
                </a:srgbClr>
              </a:solidFill>
              <a:ln w="9525">
                <a:solidFill>
                  <a:srgbClr val="2B7DC7">
                    <a:lumMod val="60000"/>
                    <a:lumOff val="40000"/>
                  </a:srgbClr>
                </a:solidFill>
              </a:ln>
              <a:effectLst/>
            </c:spPr>
          </c:marker>
          <c:cat>
            <c:numRef>
              <c:f>Sheet1!$A$2:$A$24</c:f>
              <c:numCache>
                <c:formatCode>General</c:formatCode>
                <c:ptCount val="23"/>
                <c:pt idx="2">
                  <c:v>1993</c:v>
                </c:pt>
                <c:pt idx="7">
                  <c:v>1998</c:v>
                </c:pt>
                <c:pt idx="12">
                  <c:v>2003</c:v>
                </c:pt>
                <c:pt idx="17">
                  <c:v>2008</c:v>
                </c:pt>
                <c:pt idx="22">
                  <c:v>2013</c:v>
                </c:pt>
              </c:numCache>
            </c:numRef>
          </c:cat>
          <c:val>
            <c:numRef>
              <c:f>Sheet1!$G$2:$G$24</c:f>
              <c:numCache>
                <c:formatCode>General</c:formatCode>
                <c:ptCount val="23"/>
                <c:pt idx="0">
                  <c:v>2.2999999999999998</c:v>
                </c:pt>
                <c:pt idx="1">
                  <c:v>2.5</c:v>
                </c:pt>
                <c:pt idx="2">
                  <c:v>3.1</c:v>
                </c:pt>
                <c:pt idx="3">
                  <c:v>2.6</c:v>
                </c:pt>
                <c:pt idx="4">
                  <c:v>2.6</c:v>
                </c:pt>
                <c:pt idx="5">
                  <c:v>2.5</c:v>
                </c:pt>
                <c:pt idx="6">
                  <c:v>1.1000000000000001</c:v>
                </c:pt>
                <c:pt idx="7">
                  <c:v>0.7</c:v>
                </c:pt>
                <c:pt idx="8">
                  <c:v>0.6</c:v>
                </c:pt>
                <c:pt idx="9">
                  <c:v>0.6</c:v>
                </c:pt>
                <c:pt idx="10">
                  <c:v>0.6</c:v>
                </c:pt>
                <c:pt idx="11">
                  <c:v>0.5</c:v>
                </c:pt>
                <c:pt idx="12">
                  <c:v>0.5</c:v>
                </c:pt>
                <c:pt idx="13">
                  <c:v>0.5</c:v>
                </c:pt>
                <c:pt idx="14">
                  <c:v>0.47435897435897401</c:v>
                </c:pt>
                <c:pt idx="15">
                  <c:v>0.4</c:v>
                </c:pt>
                <c:pt idx="16">
                  <c:v>0.4</c:v>
                </c:pt>
                <c:pt idx="17">
                  <c:v>0.3</c:v>
                </c:pt>
                <c:pt idx="18">
                  <c:v>0.3</c:v>
                </c:pt>
                <c:pt idx="19">
                  <c:v>0.3</c:v>
                </c:pt>
                <c:pt idx="20">
                  <c:v>0.3</c:v>
                </c:pt>
              </c:numCache>
            </c:numRef>
          </c:val>
          <c:smooth val="0"/>
          <c:extLst>
            <c:ext xmlns:c16="http://schemas.microsoft.com/office/drawing/2014/chart" uri="{C3380CC4-5D6E-409C-BE32-E72D297353CC}">
              <c16:uniqueId val="{00000005-C9C7-4643-A006-015F6C35115F}"/>
            </c:ext>
          </c:extLst>
        </c:ser>
        <c:ser>
          <c:idx val="6"/>
          <c:order val="6"/>
          <c:tx>
            <c:strRef>
              <c:f>Sheet1!$H$1</c:f>
              <c:strCache>
                <c:ptCount val="1"/>
                <c:pt idx="0">
                  <c:v>Germany</c:v>
                </c:pt>
              </c:strCache>
            </c:strRef>
          </c:tx>
          <c:spPr>
            <a:ln w="28575" cap="rnd">
              <a:solidFill>
                <a:srgbClr val="F58023"/>
              </a:solidFill>
              <a:round/>
            </a:ln>
            <a:effectLst/>
          </c:spPr>
          <c:marker>
            <c:symbol val="circle"/>
            <c:size val="5"/>
            <c:spPr>
              <a:solidFill>
                <a:srgbClr val="F58023"/>
              </a:solidFill>
              <a:ln w="9525">
                <a:solidFill>
                  <a:srgbClr val="F58023"/>
                </a:solidFill>
              </a:ln>
              <a:effectLst/>
            </c:spPr>
          </c:marker>
          <c:cat>
            <c:numRef>
              <c:f>Sheet1!$A$2:$A$24</c:f>
              <c:numCache>
                <c:formatCode>General</c:formatCode>
                <c:ptCount val="23"/>
                <c:pt idx="2">
                  <c:v>1993</c:v>
                </c:pt>
                <c:pt idx="7">
                  <c:v>1998</c:v>
                </c:pt>
                <c:pt idx="12">
                  <c:v>2003</c:v>
                </c:pt>
                <c:pt idx="17">
                  <c:v>2008</c:v>
                </c:pt>
                <c:pt idx="22">
                  <c:v>2013</c:v>
                </c:pt>
              </c:numCache>
            </c:numRef>
          </c:cat>
          <c:val>
            <c:numRef>
              <c:f>Sheet1!$H$2:$H$24</c:f>
              <c:numCache>
                <c:formatCode>General</c:formatCode>
                <c:ptCount val="23"/>
                <c:pt idx="0">
                  <c:v>1.9</c:v>
                </c:pt>
                <c:pt idx="1">
                  <c:v>2</c:v>
                </c:pt>
                <c:pt idx="2">
                  <c:v>2.2999999999999998</c:v>
                </c:pt>
                <c:pt idx="3">
                  <c:v>2.2999999999999998</c:v>
                </c:pt>
                <c:pt idx="4">
                  <c:v>2.2000000000000002</c:v>
                </c:pt>
                <c:pt idx="5">
                  <c:v>1.7</c:v>
                </c:pt>
                <c:pt idx="6">
                  <c:v>0.9</c:v>
                </c:pt>
                <c:pt idx="7">
                  <c:v>0.6</c:v>
                </c:pt>
                <c:pt idx="8">
                  <c:v>0.6</c:v>
                </c:pt>
                <c:pt idx="9">
                  <c:v>0.6</c:v>
                </c:pt>
                <c:pt idx="10">
                  <c:v>0.5</c:v>
                </c:pt>
                <c:pt idx="11">
                  <c:v>0.5</c:v>
                </c:pt>
                <c:pt idx="12">
                  <c:v>0.5</c:v>
                </c:pt>
                <c:pt idx="13">
                  <c:v>0.5</c:v>
                </c:pt>
                <c:pt idx="14">
                  <c:v>0.5</c:v>
                </c:pt>
                <c:pt idx="15">
                  <c:v>0.5</c:v>
                </c:pt>
                <c:pt idx="16">
                  <c:v>0.4</c:v>
                </c:pt>
                <c:pt idx="17">
                  <c:v>0.4</c:v>
                </c:pt>
                <c:pt idx="18">
                  <c:v>0.4</c:v>
                </c:pt>
                <c:pt idx="19">
                  <c:v>0.4</c:v>
                </c:pt>
                <c:pt idx="20">
                  <c:v>0.4</c:v>
                </c:pt>
              </c:numCache>
            </c:numRef>
          </c:val>
          <c:smooth val="0"/>
          <c:extLst>
            <c:ext xmlns:c16="http://schemas.microsoft.com/office/drawing/2014/chart" uri="{C3380CC4-5D6E-409C-BE32-E72D297353CC}">
              <c16:uniqueId val="{00000006-C9C7-4643-A006-015F6C35115F}"/>
            </c:ext>
          </c:extLst>
        </c:ser>
        <c:ser>
          <c:idx val="7"/>
          <c:order val="7"/>
          <c:tx>
            <c:strRef>
              <c:f>Sheet1!$I$1</c:f>
              <c:strCache>
                <c:ptCount val="1"/>
                <c:pt idx="0">
                  <c:v>United Kingdom</c:v>
                </c:pt>
              </c:strCache>
            </c:strRef>
          </c:tx>
          <c:spPr>
            <a:ln w="28575" cap="rnd">
              <a:solidFill>
                <a:srgbClr val="FFCC99"/>
              </a:solidFill>
              <a:round/>
            </a:ln>
            <a:effectLst/>
          </c:spPr>
          <c:marker>
            <c:symbol val="circle"/>
            <c:size val="5"/>
            <c:spPr>
              <a:solidFill>
                <a:srgbClr val="FFCC99"/>
              </a:solidFill>
              <a:ln w="9525">
                <a:solidFill>
                  <a:srgbClr val="FFCC99"/>
                </a:solidFill>
              </a:ln>
              <a:effectLst/>
            </c:spPr>
          </c:marker>
          <c:cat>
            <c:numRef>
              <c:f>Sheet1!$A$2:$A$24</c:f>
              <c:numCache>
                <c:formatCode>General</c:formatCode>
                <c:ptCount val="23"/>
                <c:pt idx="2">
                  <c:v>1993</c:v>
                </c:pt>
                <c:pt idx="7">
                  <c:v>1998</c:v>
                </c:pt>
                <c:pt idx="12">
                  <c:v>2003</c:v>
                </c:pt>
                <c:pt idx="17">
                  <c:v>2008</c:v>
                </c:pt>
                <c:pt idx="22">
                  <c:v>2013</c:v>
                </c:pt>
              </c:numCache>
            </c:numRef>
          </c:cat>
          <c:val>
            <c:numRef>
              <c:f>Sheet1!$I$2:$I$24</c:f>
              <c:numCache>
                <c:formatCode>General</c:formatCode>
                <c:ptCount val="23"/>
                <c:pt idx="0">
                  <c:v>0.9</c:v>
                </c:pt>
                <c:pt idx="1">
                  <c:v>1</c:v>
                </c:pt>
                <c:pt idx="2">
                  <c:v>1</c:v>
                </c:pt>
                <c:pt idx="3">
                  <c:v>1.1000000000000001</c:v>
                </c:pt>
                <c:pt idx="4">
                  <c:v>1.1000000000000001</c:v>
                </c:pt>
                <c:pt idx="5">
                  <c:v>0.9</c:v>
                </c:pt>
                <c:pt idx="6">
                  <c:v>0.5</c:v>
                </c:pt>
                <c:pt idx="7">
                  <c:v>0.3</c:v>
                </c:pt>
                <c:pt idx="8">
                  <c:v>0.3</c:v>
                </c:pt>
                <c:pt idx="9">
                  <c:v>0.3</c:v>
                </c:pt>
                <c:pt idx="10">
                  <c:v>0.3</c:v>
                </c:pt>
                <c:pt idx="11">
                  <c:v>0.4</c:v>
                </c:pt>
                <c:pt idx="12">
                  <c:v>0.4</c:v>
                </c:pt>
                <c:pt idx="13">
                  <c:v>0.3</c:v>
                </c:pt>
                <c:pt idx="14">
                  <c:v>0.4</c:v>
                </c:pt>
                <c:pt idx="15">
                  <c:v>0.4</c:v>
                </c:pt>
                <c:pt idx="16">
                  <c:v>0.4</c:v>
                </c:pt>
                <c:pt idx="17">
                  <c:v>0.4</c:v>
                </c:pt>
                <c:pt idx="18">
                  <c:v>0.4</c:v>
                </c:pt>
                <c:pt idx="19">
                  <c:v>0.4</c:v>
                </c:pt>
                <c:pt idx="20">
                  <c:v>0.3</c:v>
                </c:pt>
                <c:pt idx="21">
                  <c:v>0.3</c:v>
                </c:pt>
                <c:pt idx="22">
                  <c:v>0.3</c:v>
                </c:pt>
              </c:numCache>
            </c:numRef>
          </c:val>
          <c:smooth val="0"/>
          <c:extLst>
            <c:ext xmlns:c16="http://schemas.microsoft.com/office/drawing/2014/chart" uri="{C3380CC4-5D6E-409C-BE32-E72D297353CC}">
              <c16:uniqueId val="{00000007-C9C7-4643-A006-015F6C35115F}"/>
            </c:ext>
          </c:extLst>
        </c:ser>
        <c:dLbls>
          <c:showLegendKey val="0"/>
          <c:showVal val="0"/>
          <c:showCatName val="0"/>
          <c:showSerName val="0"/>
          <c:showPercent val="0"/>
          <c:showBubbleSize val="0"/>
        </c:dLbls>
        <c:marker val="1"/>
        <c:smooth val="0"/>
        <c:axId val="-2118496824"/>
        <c:axId val="-2118500616"/>
      </c:lineChart>
      <c:catAx>
        <c:axId val="-2118496824"/>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18500616"/>
        <c:crosses val="autoZero"/>
        <c:auto val="1"/>
        <c:lblAlgn val="ctr"/>
        <c:lblOffset val="100"/>
        <c:noMultiLvlLbl val="0"/>
      </c:catAx>
      <c:valAx>
        <c:axId val="-211850061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dirty="0"/>
                  <a:t>ASDR per 100,000</a:t>
                </a:r>
              </a:p>
            </c:rich>
          </c:tx>
          <c:overlay val="0"/>
          <c:spPr>
            <a:noFill/>
            <a:ln>
              <a:noFill/>
            </a:ln>
            <a:effectLst/>
          </c:spPr>
        </c:title>
        <c:numFmt formatCode="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18496824"/>
        <c:crosses val="autoZero"/>
        <c:crossBetween val="midCat"/>
      </c:valAx>
      <c:spPr>
        <a:noFill/>
        <a:ln>
          <a:noFill/>
        </a:ln>
        <a:effectLst/>
      </c:spPr>
    </c:plotArea>
    <c:legend>
      <c:legendPos val="r"/>
      <c:layout>
        <c:manualLayout>
          <c:xMode val="edge"/>
          <c:yMode val="edge"/>
          <c:x val="0.68104261357574203"/>
          <c:y val="0.39678149902611998"/>
          <c:w val="0.15635576040799801"/>
          <c:h val="0.4744769309120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0183727034098"/>
          <c:y val="0.136546310691356"/>
          <c:w val="0.50361973135711002"/>
          <c:h val="0.649414498571529"/>
        </c:manualLayout>
      </c:layout>
      <c:lineChart>
        <c:grouping val="standard"/>
        <c:varyColors val="0"/>
        <c:ser>
          <c:idx val="0"/>
          <c:order val="0"/>
          <c:tx>
            <c:strRef>
              <c:f>Sheet1!$A$2</c:f>
              <c:strCache>
                <c:ptCount val="1"/>
                <c:pt idx="0">
                  <c:v>Series 1</c:v>
                </c:pt>
              </c:strCache>
            </c:strRef>
          </c:tx>
          <c:spPr>
            <a:ln w="28575" cap="rnd">
              <a:noFill/>
              <a:round/>
            </a:ln>
            <a:effectLst/>
          </c:spPr>
          <c:marker>
            <c:symbol val="square"/>
            <c:size val="10"/>
            <c:spPr>
              <a:noFill/>
              <a:ln w="9525">
                <a:noFill/>
              </a:ln>
              <a:effectLst/>
            </c:spPr>
          </c:marker>
          <c:cat>
            <c:numRef>
              <c:f>Sheet1!$B$1:$C$1</c:f>
              <c:numCache>
                <c:formatCode>@</c:formatCode>
                <c:ptCount val="2"/>
                <c:pt idx="0">
                  <c:v>2000</c:v>
                </c:pt>
                <c:pt idx="1">
                  <c:v>2013</c:v>
                </c:pt>
              </c:numCache>
            </c:numRef>
          </c:cat>
          <c:val>
            <c:numRef>
              <c:f>Sheet1!$B$2:$C$2</c:f>
              <c:numCache>
                <c:formatCode>#,##0</c:formatCode>
                <c:ptCount val="2"/>
                <c:pt idx="0">
                  <c:v>71</c:v>
                </c:pt>
                <c:pt idx="1">
                  <c:v>139</c:v>
                </c:pt>
              </c:numCache>
            </c:numRef>
          </c:val>
          <c:smooth val="0"/>
          <c:extLst>
            <c:ext xmlns:c16="http://schemas.microsoft.com/office/drawing/2014/chart" uri="{C3380CC4-5D6E-409C-BE32-E72D297353CC}">
              <c16:uniqueId val="{00000000-0FD3-E440-AA58-2F6CF29C6206}"/>
            </c:ext>
          </c:extLst>
        </c:ser>
        <c:dLbls>
          <c:showLegendKey val="0"/>
          <c:showVal val="0"/>
          <c:showCatName val="0"/>
          <c:showSerName val="0"/>
          <c:showPercent val="0"/>
          <c:showBubbleSize val="0"/>
        </c:dLbls>
        <c:marker val="1"/>
        <c:smooth val="0"/>
        <c:axId val="-2133062328"/>
        <c:axId val="-2133056952"/>
      </c:lineChart>
      <c:catAx>
        <c:axId val="-2133062328"/>
        <c:scaling>
          <c:orientation val="minMax"/>
        </c:scaling>
        <c:delete val="0"/>
        <c:axPos val="b"/>
        <c:numFmt formatCode="@"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33056952"/>
        <c:crosses val="autoZero"/>
        <c:auto val="1"/>
        <c:lblAlgn val="ctr"/>
        <c:lblOffset val="100"/>
        <c:noMultiLvlLbl val="0"/>
      </c:catAx>
      <c:valAx>
        <c:axId val="-2133056952"/>
        <c:scaling>
          <c:orientation val="minMax"/>
          <c:max val="140"/>
          <c:min val="70"/>
        </c:scaling>
        <c:delete val="0"/>
        <c:axPos val="l"/>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33062328"/>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0183727034098"/>
          <c:y val="0.136546310691356"/>
          <c:w val="0.50361973135711002"/>
          <c:h val="0.649414498571529"/>
        </c:manualLayout>
      </c:layout>
      <c:lineChart>
        <c:grouping val="standard"/>
        <c:varyColors val="0"/>
        <c:ser>
          <c:idx val="0"/>
          <c:order val="0"/>
          <c:tx>
            <c:strRef>
              <c:f>Sheet1!$A$2</c:f>
              <c:strCache>
                <c:ptCount val="1"/>
                <c:pt idx="0">
                  <c:v>Series 1</c:v>
                </c:pt>
              </c:strCache>
            </c:strRef>
          </c:tx>
          <c:spPr>
            <a:ln w="28575" cap="rnd">
              <a:noFill/>
              <a:round/>
            </a:ln>
            <a:effectLst/>
          </c:spPr>
          <c:marker>
            <c:symbol val="square"/>
            <c:size val="10"/>
            <c:spPr>
              <a:noFill/>
              <a:ln w="9525">
                <a:noFill/>
              </a:ln>
              <a:effectLst/>
            </c:spPr>
          </c:marker>
          <c:cat>
            <c:numRef>
              <c:f>Sheet1!$B$1:$C$1</c:f>
              <c:numCache>
                <c:formatCode>@</c:formatCode>
                <c:ptCount val="2"/>
                <c:pt idx="0">
                  <c:v>2000</c:v>
                </c:pt>
                <c:pt idx="1">
                  <c:v>2013</c:v>
                </c:pt>
              </c:numCache>
            </c:numRef>
          </c:cat>
          <c:val>
            <c:numRef>
              <c:f>Sheet1!$B$2:$C$2</c:f>
              <c:numCache>
                <c:formatCode>#,##0</c:formatCode>
                <c:ptCount val="2"/>
                <c:pt idx="0">
                  <c:v>71</c:v>
                </c:pt>
                <c:pt idx="1">
                  <c:v>139</c:v>
                </c:pt>
              </c:numCache>
            </c:numRef>
          </c:val>
          <c:smooth val="0"/>
          <c:extLst>
            <c:ext xmlns:c16="http://schemas.microsoft.com/office/drawing/2014/chart" uri="{C3380CC4-5D6E-409C-BE32-E72D297353CC}">
              <c16:uniqueId val="{00000000-C3A6-3441-A0C8-759EE09B07DC}"/>
            </c:ext>
          </c:extLst>
        </c:ser>
        <c:dLbls>
          <c:showLegendKey val="0"/>
          <c:showVal val="0"/>
          <c:showCatName val="0"/>
          <c:showSerName val="0"/>
          <c:showPercent val="0"/>
          <c:showBubbleSize val="0"/>
        </c:dLbls>
        <c:marker val="1"/>
        <c:smooth val="0"/>
        <c:axId val="-2117653032"/>
        <c:axId val="-2117647496"/>
      </c:lineChart>
      <c:catAx>
        <c:axId val="-2117653032"/>
        <c:scaling>
          <c:orientation val="minMax"/>
        </c:scaling>
        <c:delete val="0"/>
        <c:axPos val="b"/>
        <c:numFmt formatCode="@"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17647496"/>
        <c:crosses val="autoZero"/>
        <c:auto val="1"/>
        <c:lblAlgn val="ctr"/>
        <c:lblOffset val="100"/>
        <c:noMultiLvlLbl val="0"/>
      </c:catAx>
      <c:valAx>
        <c:axId val="-2117647496"/>
        <c:scaling>
          <c:orientation val="minMax"/>
          <c:max val="140"/>
          <c:min val="70"/>
        </c:scaling>
        <c:delete val="0"/>
        <c:axPos val="l"/>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17653032"/>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0183727034098"/>
          <c:y val="0.136546310691356"/>
          <c:w val="0.50361973135711002"/>
          <c:h val="0.649414498571529"/>
        </c:manualLayout>
      </c:layout>
      <c:lineChart>
        <c:grouping val="standard"/>
        <c:varyColors val="0"/>
        <c:ser>
          <c:idx val="0"/>
          <c:order val="0"/>
          <c:tx>
            <c:strRef>
              <c:f>Sheet1!$A$2</c:f>
              <c:strCache>
                <c:ptCount val="1"/>
                <c:pt idx="0">
                  <c:v>Series 1</c:v>
                </c:pt>
              </c:strCache>
            </c:strRef>
          </c:tx>
          <c:spPr>
            <a:ln w="28575" cap="rnd">
              <a:noFill/>
              <a:round/>
            </a:ln>
            <a:effectLst/>
          </c:spPr>
          <c:marker>
            <c:symbol val="square"/>
            <c:size val="10"/>
            <c:spPr>
              <a:noFill/>
              <a:ln w="9525">
                <a:noFill/>
              </a:ln>
              <a:effectLst/>
            </c:spPr>
          </c:marker>
          <c:cat>
            <c:strRef>
              <c:f>Sheet1!$B$1:$C$1</c:f>
              <c:strCache>
                <c:ptCount val="2"/>
                <c:pt idx="0">
                  <c:v>2000</c:v>
                </c:pt>
                <c:pt idx="1">
                  <c:v>2012</c:v>
                </c:pt>
              </c:strCache>
            </c:strRef>
          </c:cat>
          <c:val>
            <c:numRef>
              <c:f>Sheet1!$B$2:$C$2</c:f>
              <c:numCache>
                <c:formatCode>#,##0</c:formatCode>
                <c:ptCount val="2"/>
                <c:pt idx="0">
                  <c:v>71</c:v>
                </c:pt>
                <c:pt idx="1">
                  <c:v>139</c:v>
                </c:pt>
              </c:numCache>
            </c:numRef>
          </c:val>
          <c:smooth val="0"/>
          <c:extLst>
            <c:ext xmlns:c16="http://schemas.microsoft.com/office/drawing/2014/chart" uri="{C3380CC4-5D6E-409C-BE32-E72D297353CC}">
              <c16:uniqueId val="{00000000-DCBF-4046-B7CD-47CE381836B2}"/>
            </c:ext>
          </c:extLst>
        </c:ser>
        <c:dLbls>
          <c:showLegendKey val="0"/>
          <c:showVal val="0"/>
          <c:showCatName val="0"/>
          <c:showSerName val="0"/>
          <c:showPercent val="0"/>
          <c:showBubbleSize val="0"/>
        </c:dLbls>
        <c:marker val="1"/>
        <c:smooth val="0"/>
        <c:axId val="-2117621432"/>
        <c:axId val="-2117615944"/>
      </c:lineChart>
      <c:catAx>
        <c:axId val="-2117621432"/>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17615944"/>
        <c:crosses val="autoZero"/>
        <c:auto val="1"/>
        <c:lblAlgn val="ctr"/>
        <c:lblOffset val="100"/>
        <c:noMultiLvlLbl val="0"/>
      </c:catAx>
      <c:valAx>
        <c:axId val="-2117615944"/>
        <c:scaling>
          <c:orientation val="minMax"/>
          <c:max val="140"/>
          <c:min val="60"/>
        </c:scaling>
        <c:delete val="0"/>
        <c:axPos val="l"/>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17621432"/>
        <c:crosses val="autoZero"/>
        <c:crossBetween val="midCat"/>
        <c:majorUnit val="20"/>
      </c:valAx>
      <c:spPr>
        <a:noFill/>
        <a:ln w="12700">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0183727034098"/>
          <c:y val="0.136546310691356"/>
          <c:w val="0.50361973135711002"/>
          <c:h val="0.649414498571529"/>
        </c:manualLayout>
      </c:layout>
      <c:lineChart>
        <c:grouping val="standard"/>
        <c:varyColors val="0"/>
        <c:ser>
          <c:idx val="0"/>
          <c:order val="0"/>
          <c:tx>
            <c:strRef>
              <c:f>Sheet1!$A$2</c:f>
              <c:strCache>
                <c:ptCount val="1"/>
                <c:pt idx="0">
                  <c:v>Series 1</c:v>
                </c:pt>
              </c:strCache>
            </c:strRef>
          </c:tx>
          <c:spPr>
            <a:ln w="28575" cap="rnd">
              <a:noFill/>
              <a:round/>
            </a:ln>
            <a:effectLst/>
          </c:spPr>
          <c:marker>
            <c:symbol val="square"/>
            <c:size val="10"/>
            <c:spPr>
              <a:noFill/>
              <a:ln w="9525">
                <a:noFill/>
              </a:ln>
              <a:effectLst/>
            </c:spPr>
          </c:marker>
          <c:cat>
            <c:strRef>
              <c:f>Sheet1!$B$1:$C$1</c:f>
              <c:strCache>
                <c:ptCount val="2"/>
                <c:pt idx="0">
                  <c:v>2000</c:v>
                </c:pt>
                <c:pt idx="1">
                  <c:v>2012</c:v>
                </c:pt>
              </c:strCache>
            </c:strRef>
          </c:cat>
          <c:val>
            <c:numRef>
              <c:f>Sheet1!$B$2:$C$2</c:f>
              <c:numCache>
                <c:formatCode>#,##0</c:formatCode>
                <c:ptCount val="2"/>
                <c:pt idx="0">
                  <c:v>71</c:v>
                </c:pt>
                <c:pt idx="1">
                  <c:v>139</c:v>
                </c:pt>
              </c:numCache>
            </c:numRef>
          </c:val>
          <c:smooth val="0"/>
          <c:extLst>
            <c:ext xmlns:c16="http://schemas.microsoft.com/office/drawing/2014/chart" uri="{C3380CC4-5D6E-409C-BE32-E72D297353CC}">
              <c16:uniqueId val="{00000000-E2D7-CB4F-9F41-54493BDDD1B0}"/>
            </c:ext>
          </c:extLst>
        </c:ser>
        <c:dLbls>
          <c:showLegendKey val="0"/>
          <c:showVal val="0"/>
          <c:showCatName val="0"/>
          <c:showSerName val="0"/>
          <c:showPercent val="0"/>
          <c:showBubbleSize val="0"/>
        </c:dLbls>
        <c:marker val="1"/>
        <c:smooth val="0"/>
        <c:axId val="-2117582824"/>
        <c:axId val="-2117577336"/>
      </c:lineChart>
      <c:catAx>
        <c:axId val="-2117582824"/>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17577336"/>
        <c:crosses val="autoZero"/>
        <c:auto val="1"/>
        <c:lblAlgn val="ctr"/>
        <c:lblOffset val="100"/>
        <c:noMultiLvlLbl val="0"/>
      </c:catAx>
      <c:valAx>
        <c:axId val="-2117577336"/>
        <c:scaling>
          <c:orientation val="minMax"/>
          <c:max val="140"/>
          <c:min val="40"/>
        </c:scaling>
        <c:delete val="0"/>
        <c:axPos val="l"/>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17582824"/>
        <c:crosses val="autoZero"/>
        <c:crossBetween val="midCat"/>
        <c:majorUnit val="20"/>
      </c:valAx>
      <c:spPr>
        <a:noFill/>
        <a:ln w="25400">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0183727034098"/>
          <c:y val="0.136546310691356"/>
          <c:w val="0.50361973135711002"/>
          <c:h val="0.649414498571529"/>
        </c:manualLayout>
      </c:layout>
      <c:lineChart>
        <c:grouping val="standard"/>
        <c:varyColors val="0"/>
        <c:ser>
          <c:idx val="0"/>
          <c:order val="0"/>
          <c:tx>
            <c:strRef>
              <c:f>Sheet1!$A$2</c:f>
              <c:strCache>
                <c:ptCount val="1"/>
                <c:pt idx="0">
                  <c:v>Series 1</c:v>
                </c:pt>
              </c:strCache>
            </c:strRef>
          </c:tx>
          <c:spPr>
            <a:ln w="28575" cap="rnd">
              <a:noFill/>
              <a:round/>
            </a:ln>
            <a:effectLst/>
          </c:spPr>
          <c:marker>
            <c:symbol val="square"/>
            <c:size val="10"/>
            <c:spPr>
              <a:noFill/>
              <a:ln w="9525">
                <a:noFill/>
              </a:ln>
              <a:effectLst/>
            </c:spPr>
          </c:marker>
          <c:cat>
            <c:strRef>
              <c:f>Sheet1!$B$1:$C$1</c:f>
              <c:strCache>
                <c:ptCount val="2"/>
                <c:pt idx="0">
                  <c:v>2000</c:v>
                </c:pt>
                <c:pt idx="1">
                  <c:v>2012</c:v>
                </c:pt>
              </c:strCache>
            </c:strRef>
          </c:cat>
          <c:val>
            <c:numRef>
              <c:f>Sheet1!$B$2:$C$2</c:f>
              <c:numCache>
                <c:formatCode>#,##0</c:formatCode>
                <c:ptCount val="2"/>
                <c:pt idx="0">
                  <c:v>71</c:v>
                </c:pt>
                <c:pt idx="1">
                  <c:v>139</c:v>
                </c:pt>
              </c:numCache>
            </c:numRef>
          </c:val>
          <c:smooth val="0"/>
          <c:extLst>
            <c:ext xmlns:c16="http://schemas.microsoft.com/office/drawing/2014/chart" uri="{C3380CC4-5D6E-409C-BE32-E72D297353CC}">
              <c16:uniqueId val="{00000000-BD40-BA48-B17E-D2C4BA77842D}"/>
            </c:ext>
          </c:extLst>
        </c:ser>
        <c:dLbls>
          <c:showLegendKey val="0"/>
          <c:showVal val="0"/>
          <c:showCatName val="0"/>
          <c:showSerName val="0"/>
          <c:showPercent val="0"/>
          <c:showBubbleSize val="0"/>
        </c:dLbls>
        <c:marker val="1"/>
        <c:smooth val="0"/>
        <c:axId val="-2118571768"/>
        <c:axId val="-2118419720"/>
      </c:lineChart>
      <c:catAx>
        <c:axId val="-211857176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18419720"/>
        <c:crosses val="autoZero"/>
        <c:auto val="1"/>
        <c:lblAlgn val="ctr"/>
        <c:lblOffset val="100"/>
        <c:noMultiLvlLbl val="0"/>
      </c:catAx>
      <c:valAx>
        <c:axId val="-2118419720"/>
        <c:scaling>
          <c:orientation val="minMax"/>
          <c:max val="140"/>
          <c:min val="70"/>
        </c:scaling>
        <c:delete val="0"/>
        <c:axPos val="l"/>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18571768"/>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0183727034098"/>
          <c:y val="0.136546310691356"/>
          <c:w val="0.50361973135711002"/>
          <c:h val="0.649414498571529"/>
        </c:manualLayout>
      </c:layout>
      <c:lineChart>
        <c:grouping val="standard"/>
        <c:varyColors val="0"/>
        <c:ser>
          <c:idx val="0"/>
          <c:order val="0"/>
          <c:tx>
            <c:strRef>
              <c:f>Sheet1!$A$2</c:f>
              <c:strCache>
                <c:ptCount val="1"/>
                <c:pt idx="0">
                  <c:v>Series 1</c:v>
                </c:pt>
              </c:strCache>
            </c:strRef>
          </c:tx>
          <c:spPr>
            <a:ln w="28575" cap="rnd">
              <a:noFill/>
              <a:round/>
            </a:ln>
            <a:effectLst/>
          </c:spPr>
          <c:marker>
            <c:symbol val="square"/>
            <c:size val="10"/>
            <c:spPr>
              <a:noFill/>
              <a:ln w="9525">
                <a:noFill/>
              </a:ln>
              <a:effectLst/>
            </c:spPr>
          </c:marker>
          <c:cat>
            <c:strRef>
              <c:f>Sheet1!$B$1:$C$1</c:f>
              <c:strCache>
                <c:ptCount val="2"/>
                <c:pt idx="0">
                  <c:v>2000</c:v>
                </c:pt>
                <c:pt idx="1">
                  <c:v>2010</c:v>
                </c:pt>
              </c:strCache>
            </c:strRef>
          </c:cat>
          <c:val>
            <c:numRef>
              <c:f>Sheet1!$B$2:$C$2</c:f>
              <c:numCache>
                <c:formatCode>#,##0</c:formatCode>
                <c:ptCount val="2"/>
                <c:pt idx="0">
                  <c:v>71</c:v>
                </c:pt>
                <c:pt idx="1">
                  <c:v>139</c:v>
                </c:pt>
              </c:numCache>
            </c:numRef>
          </c:val>
          <c:smooth val="0"/>
          <c:extLst>
            <c:ext xmlns:c16="http://schemas.microsoft.com/office/drawing/2014/chart" uri="{C3380CC4-5D6E-409C-BE32-E72D297353CC}">
              <c16:uniqueId val="{00000000-D68F-FC49-9CD7-95821F8F511F}"/>
            </c:ext>
          </c:extLst>
        </c:ser>
        <c:dLbls>
          <c:showLegendKey val="0"/>
          <c:showVal val="0"/>
          <c:showCatName val="0"/>
          <c:showSerName val="0"/>
          <c:showPercent val="0"/>
          <c:showBubbleSize val="0"/>
        </c:dLbls>
        <c:marker val="1"/>
        <c:smooth val="0"/>
        <c:axId val="-2133211432"/>
        <c:axId val="-2133205944"/>
      </c:lineChart>
      <c:catAx>
        <c:axId val="-2133211432"/>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33205944"/>
        <c:crosses val="autoZero"/>
        <c:auto val="1"/>
        <c:lblAlgn val="ctr"/>
        <c:lblOffset val="100"/>
        <c:noMultiLvlLbl val="0"/>
      </c:catAx>
      <c:valAx>
        <c:axId val="-2133205944"/>
        <c:scaling>
          <c:orientation val="minMax"/>
          <c:max val="140"/>
          <c:min val="70"/>
        </c:scaling>
        <c:delete val="0"/>
        <c:axPos val="l"/>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33211432"/>
        <c:crosses val="autoZero"/>
        <c:crossBetween val="midCat"/>
        <c:majorUnit val="10"/>
      </c:valAx>
      <c:spPr>
        <a:noFill/>
        <a:ln w="19050">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0183727034098"/>
          <c:y val="0.136546310691356"/>
          <c:w val="0.50361973135711002"/>
          <c:h val="0.649414498571529"/>
        </c:manualLayout>
      </c:layout>
      <c:lineChart>
        <c:grouping val="standard"/>
        <c:varyColors val="0"/>
        <c:ser>
          <c:idx val="0"/>
          <c:order val="0"/>
          <c:tx>
            <c:strRef>
              <c:f>Sheet1!$A$2</c:f>
              <c:strCache>
                <c:ptCount val="1"/>
                <c:pt idx="0">
                  <c:v>Series 1</c:v>
                </c:pt>
              </c:strCache>
            </c:strRef>
          </c:tx>
          <c:spPr>
            <a:ln w="28575" cap="rnd">
              <a:noFill/>
              <a:round/>
            </a:ln>
            <a:effectLst/>
          </c:spPr>
          <c:marker>
            <c:symbol val="square"/>
            <c:size val="10"/>
            <c:spPr>
              <a:noFill/>
              <a:ln w="9525">
                <a:noFill/>
              </a:ln>
              <a:effectLst/>
            </c:spPr>
          </c:marker>
          <c:cat>
            <c:numRef>
              <c:f>Sheet1!$B$1:$C$1</c:f>
              <c:numCache>
                <c:formatCode>@</c:formatCode>
                <c:ptCount val="2"/>
                <c:pt idx="0">
                  <c:v>2000</c:v>
                </c:pt>
                <c:pt idx="1">
                  <c:v>2013</c:v>
                </c:pt>
              </c:numCache>
            </c:numRef>
          </c:cat>
          <c:val>
            <c:numRef>
              <c:f>Sheet1!$B$2:$C$2</c:f>
              <c:numCache>
                <c:formatCode>#,##0</c:formatCode>
                <c:ptCount val="2"/>
                <c:pt idx="0">
                  <c:v>71</c:v>
                </c:pt>
                <c:pt idx="1">
                  <c:v>139</c:v>
                </c:pt>
              </c:numCache>
            </c:numRef>
          </c:val>
          <c:smooth val="0"/>
          <c:extLst>
            <c:ext xmlns:c16="http://schemas.microsoft.com/office/drawing/2014/chart" uri="{C3380CC4-5D6E-409C-BE32-E72D297353CC}">
              <c16:uniqueId val="{00000000-FA5F-B14F-A31B-8817ED1B2F31}"/>
            </c:ext>
          </c:extLst>
        </c:ser>
        <c:dLbls>
          <c:showLegendKey val="0"/>
          <c:showVal val="0"/>
          <c:showCatName val="0"/>
          <c:showSerName val="0"/>
          <c:showPercent val="0"/>
          <c:showBubbleSize val="0"/>
        </c:dLbls>
        <c:marker val="1"/>
        <c:smooth val="0"/>
        <c:axId val="-2133273304"/>
        <c:axId val="-2133267768"/>
      </c:lineChart>
      <c:catAx>
        <c:axId val="-2133273304"/>
        <c:scaling>
          <c:orientation val="minMax"/>
        </c:scaling>
        <c:delete val="0"/>
        <c:axPos val="b"/>
        <c:numFmt formatCode="@"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33267768"/>
        <c:crosses val="autoZero"/>
        <c:auto val="1"/>
        <c:lblAlgn val="ctr"/>
        <c:lblOffset val="100"/>
        <c:noMultiLvlLbl val="0"/>
      </c:catAx>
      <c:valAx>
        <c:axId val="-2133267768"/>
        <c:scaling>
          <c:orientation val="minMax"/>
          <c:max val="140"/>
          <c:min val="70"/>
        </c:scaling>
        <c:delete val="0"/>
        <c:axPos val="l"/>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33273304"/>
        <c:crosses val="autoZero"/>
        <c:crossBetween val="midCat"/>
        <c:majorUnit val="10"/>
      </c:valAx>
      <c:spPr>
        <a:noFill/>
        <a:ln w="19050">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0183727034098"/>
          <c:y val="0.136546310691356"/>
          <c:w val="0.50361973135711002"/>
          <c:h val="0.649414498571529"/>
        </c:manualLayout>
      </c:layout>
      <c:lineChart>
        <c:grouping val="standard"/>
        <c:varyColors val="0"/>
        <c:ser>
          <c:idx val="0"/>
          <c:order val="0"/>
          <c:tx>
            <c:strRef>
              <c:f>Sheet1!$A$2</c:f>
              <c:strCache>
                <c:ptCount val="1"/>
                <c:pt idx="0">
                  <c:v>Series 1</c:v>
                </c:pt>
              </c:strCache>
            </c:strRef>
          </c:tx>
          <c:spPr>
            <a:ln w="28575" cap="rnd">
              <a:noFill/>
              <a:round/>
            </a:ln>
            <a:effectLst/>
          </c:spPr>
          <c:marker>
            <c:symbol val="square"/>
            <c:size val="10"/>
            <c:spPr>
              <a:noFill/>
              <a:ln w="9525">
                <a:noFill/>
              </a:ln>
              <a:effectLst/>
            </c:spPr>
          </c:marker>
          <c:cat>
            <c:numRef>
              <c:f>Sheet1!$B$1:$C$1</c:f>
              <c:numCache>
                <c:formatCode>@</c:formatCode>
                <c:ptCount val="2"/>
                <c:pt idx="0">
                  <c:v>2000</c:v>
                </c:pt>
                <c:pt idx="1">
                  <c:v>2013</c:v>
                </c:pt>
              </c:numCache>
            </c:numRef>
          </c:cat>
          <c:val>
            <c:numRef>
              <c:f>Sheet1!$B$2:$C$2</c:f>
              <c:numCache>
                <c:formatCode>#,##0</c:formatCode>
                <c:ptCount val="2"/>
                <c:pt idx="0">
                  <c:v>71</c:v>
                </c:pt>
                <c:pt idx="1">
                  <c:v>139</c:v>
                </c:pt>
              </c:numCache>
            </c:numRef>
          </c:val>
          <c:smooth val="0"/>
          <c:extLst>
            <c:ext xmlns:c16="http://schemas.microsoft.com/office/drawing/2014/chart" uri="{C3380CC4-5D6E-409C-BE32-E72D297353CC}">
              <c16:uniqueId val="{00000000-8A2C-AB4F-A7BB-77A341897DCC}"/>
            </c:ext>
          </c:extLst>
        </c:ser>
        <c:dLbls>
          <c:showLegendKey val="0"/>
          <c:showVal val="0"/>
          <c:showCatName val="0"/>
          <c:showSerName val="0"/>
          <c:showPercent val="0"/>
          <c:showBubbleSize val="0"/>
        </c:dLbls>
        <c:marker val="1"/>
        <c:smooth val="0"/>
        <c:axId val="-2121953528"/>
        <c:axId val="-2122054040"/>
      </c:lineChart>
      <c:catAx>
        <c:axId val="-2121953528"/>
        <c:scaling>
          <c:orientation val="minMax"/>
        </c:scaling>
        <c:delete val="0"/>
        <c:axPos val="b"/>
        <c:numFmt formatCode="@"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22054040"/>
        <c:crosses val="autoZero"/>
        <c:auto val="1"/>
        <c:lblAlgn val="ctr"/>
        <c:lblOffset val="100"/>
        <c:noMultiLvlLbl val="0"/>
      </c:catAx>
      <c:valAx>
        <c:axId val="-2122054040"/>
        <c:scaling>
          <c:orientation val="minMax"/>
          <c:max val="140"/>
          <c:min val="70"/>
        </c:scaling>
        <c:delete val="0"/>
        <c:axPos val="l"/>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21953528"/>
        <c:crosses val="autoZero"/>
        <c:crossBetween val="midCat"/>
        <c:majorUnit val="10"/>
      </c:valAx>
      <c:spPr>
        <a:noFill/>
        <a:ln w="25400">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0183727034098"/>
          <c:y val="0.136546310691356"/>
          <c:w val="0.50361973135711002"/>
          <c:h val="0.649414498571529"/>
        </c:manualLayout>
      </c:layout>
      <c:lineChart>
        <c:grouping val="standard"/>
        <c:varyColors val="0"/>
        <c:ser>
          <c:idx val="0"/>
          <c:order val="0"/>
          <c:tx>
            <c:strRef>
              <c:f>Sheet1!$A$2</c:f>
              <c:strCache>
                <c:ptCount val="1"/>
                <c:pt idx="0">
                  <c:v>Series 1</c:v>
                </c:pt>
              </c:strCache>
            </c:strRef>
          </c:tx>
          <c:spPr>
            <a:ln w="28575" cap="rnd">
              <a:noFill/>
              <a:round/>
            </a:ln>
            <a:effectLst/>
          </c:spPr>
          <c:marker>
            <c:symbol val="square"/>
            <c:size val="10"/>
            <c:spPr>
              <a:noFill/>
              <a:ln w="9525">
                <a:noFill/>
              </a:ln>
              <a:effectLst/>
            </c:spPr>
          </c:marker>
          <c:cat>
            <c:numRef>
              <c:f>Sheet1!$B$1:$C$1</c:f>
              <c:numCache>
                <c:formatCode>@</c:formatCode>
                <c:ptCount val="2"/>
                <c:pt idx="0">
                  <c:v>2000</c:v>
                </c:pt>
                <c:pt idx="1">
                  <c:v>2013</c:v>
                </c:pt>
              </c:numCache>
            </c:numRef>
          </c:cat>
          <c:val>
            <c:numRef>
              <c:f>Sheet1!$B$2:$C$2</c:f>
              <c:numCache>
                <c:formatCode>#,##0</c:formatCode>
                <c:ptCount val="2"/>
                <c:pt idx="0">
                  <c:v>71</c:v>
                </c:pt>
                <c:pt idx="1">
                  <c:v>139</c:v>
                </c:pt>
              </c:numCache>
            </c:numRef>
          </c:val>
          <c:smooth val="0"/>
          <c:extLst>
            <c:ext xmlns:c16="http://schemas.microsoft.com/office/drawing/2014/chart" uri="{C3380CC4-5D6E-409C-BE32-E72D297353CC}">
              <c16:uniqueId val="{00000000-26E1-5C4B-957C-6A6140CDC75B}"/>
            </c:ext>
          </c:extLst>
        </c:ser>
        <c:dLbls>
          <c:showLegendKey val="0"/>
          <c:showVal val="0"/>
          <c:showCatName val="0"/>
          <c:showSerName val="0"/>
          <c:showPercent val="0"/>
          <c:showBubbleSize val="0"/>
        </c:dLbls>
        <c:marker val="1"/>
        <c:smooth val="0"/>
        <c:axId val="-2119000728"/>
        <c:axId val="-2118995192"/>
      </c:lineChart>
      <c:catAx>
        <c:axId val="-2119000728"/>
        <c:scaling>
          <c:orientation val="minMax"/>
        </c:scaling>
        <c:delete val="0"/>
        <c:axPos val="b"/>
        <c:numFmt formatCode="@"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18995192"/>
        <c:crosses val="autoZero"/>
        <c:auto val="1"/>
        <c:lblAlgn val="ctr"/>
        <c:lblOffset val="100"/>
        <c:noMultiLvlLbl val="0"/>
      </c:catAx>
      <c:valAx>
        <c:axId val="-2118995192"/>
        <c:scaling>
          <c:orientation val="minMax"/>
          <c:max val="140"/>
          <c:min val="70"/>
        </c:scaling>
        <c:delete val="0"/>
        <c:axPos val="l"/>
        <c:numFmt formatCode="#,##0"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19000728"/>
        <c:crosses val="autoZero"/>
        <c:crossBetween val="midCat"/>
        <c:majorUnit val="10"/>
      </c:valAx>
      <c:spPr>
        <a:noFill/>
        <a:ln w="25400">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02038807649"/>
          <c:y val="1.99554743157105E-2"/>
          <c:w val="0.646262029746281"/>
          <c:h val="0.87455239970003695"/>
        </c:manualLayout>
      </c:layout>
      <c:barChart>
        <c:barDir val="col"/>
        <c:grouping val="clustered"/>
        <c:varyColors val="0"/>
        <c:ser>
          <c:idx val="0"/>
          <c:order val="0"/>
          <c:tx>
            <c:strRef>
              <c:f>Sheet1!$A$2</c:f>
              <c:strCache>
                <c:ptCount val="1"/>
                <c:pt idx="0">
                  <c:v>Series 1</c:v>
                </c:pt>
              </c:strCache>
            </c:strRef>
          </c:tx>
          <c:spPr>
            <a:solidFill>
              <a:srgbClr val="F58023"/>
            </a:solidFill>
            <a:ln>
              <a:noFill/>
            </a:ln>
            <a:effectLst/>
          </c:spPr>
          <c:invertIfNegative val="0"/>
          <c:dPt>
            <c:idx val="0"/>
            <c:invertIfNegative val="0"/>
            <c:bubble3D val="0"/>
            <c:extLst>
              <c:ext xmlns:c16="http://schemas.microsoft.com/office/drawing/2014/chart" uri="{C3380CC4-5D6E-409C-BE32-E72D297353CC}">
                <c16:uniqueId val="{00000000-6D05-A841-9DAC-E6991E41B1B6}"/>
              </c:ext>
            </c:extLst>
          </c:dPt>
          <c:dLbls>
            <c:numFmt formatCode="[$£-809]#,##0" sourceLinked="0"/>
            <c:spPr>
              <a:noFill/>
              <a:ln>
                <a:noFill/>
              </a:ln>
              <a:effectLst/>
            </c:spPr>
            <c:txPr>
              <a:bodyPr rot="0" spcFirstLastPara="1" vertOverflow="ellipsis" vert="horz" wrap="square" anchor="ctr" anchorCtr="1"/>
              <a:lstStyle/>
              <a:p>
                <a:pPr>
                  <a:defRPr sz="1200" b="1" i="0" u="none" strike="noStrike" kern="1200" baseline="0">
                    <a:solidFill>
                      <a:srgbClr val="7F7F7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2012</c:v>
                </c:pt>
                <c:pt idx="1">
                  <c:v>2015</c:v>
                </c:pt>
              </c:strCache>
            </c:strRef>
          </c:cat>
          <c:val>
            <c:numRef>
              <c:f>Sheet1!$B$2:$C$2</c:f>
              <c:numCache>
                <c:formatCode>_-[$£-809]* #,##0_-;\-[$£-809]* #,##0_-;_-[$£-809]* "-"??_-;_-@_-</c:formatCode>
                <c:ptCount val="2"/>
                <c:pt idx="0">
                  <c:v>169.46</c:v>
                </c:pt>
                <c:pt idx="1">
                  <c:v>15.38</c:v>
                </c:pt>
              </c:numCache>
            </c:numRef>
          </c:val>
          <c:extLst>
            <c:ext xmlns:c16="http://schemas.microsoft.com/office/drawing/2014/chart" uri="{C3380CC4-5D6E-409C-BE32-E72D297353CC}">
              <c16:uniqueId val="{00000001-6D05-A841-9DAC-E6991E41B1B6}"/>
            </c:ext>
          </c:extLst>
        </c:ser>
        <c:dLbls>
          <c:dLblPos val="outEnd"/>
          <c:showLegendKey val="0"/>
          <c:showVal val="1"/>
          <c:showCatName val="0"/>
          <c:showSerName val="0"/>
          <c:showPercent val="0"/>
          <c:showBubbleSize val="0"/>
        </c:dLbls>
        <c:gapWidth val="60"/>
        <c:axId val="-2133292824"/>
        <c:axId val="-2133310952"/>
      </c:barChart>
      <c:catAx>
        <c:axId val="-2133292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rgbClr val="7F7F7F"/>
                </a:solidFill>
                <a:latin typeface="+mn-lt"/>
                <a:ea typeface="+mn-ea"/>
                <a:cs typeface="+mn-cs"/>
              </a:defRPr>
            </a:pPr>
            <a:endParaRPr lang="en-US"/>
          </a:p>
        </c:txPr>
        <c:crossAx val="-2133310952"/>
        <c:crosses val="autoZero"/>
        <c:auto val="1"/>
        <c:lblAlgn val="ctr"/>
        <c:lblOffset val="100"/>
        <c:noMultiLvlLbl val="0"/>
      </c:catAx>
      <c:valAx>
        <c:axId val="-2133310952"/>
        <c:scaling>
          <c:orientation val="minMax"/>
          <c:min val="0"/>
        </c:scaling>
        <c:delete val="1"/>
        <c:axPos val="l"/>
        <c:numFmt formatCode="[$£-809]#,##0" sourceLinked="0"/>
        <c:majorTickMark val="cross"/>
        <c:minorTickMark val="none"/>
        <c:tickLblPos val="nextTo"/>
        <c:crossAx val="-21332928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60414982756598"/>
          <c:y val="0.231002526642233"/>
          <c:w val="0.34529713725879102"/>
          <c:h val="0.58746082222636897"/>
        </c:manualLayout>
      </c:layout>
      <c:pieChart>
        <c:varyColors val="1"/>
        <c:ser>
          <c:idx val="0"/>
          <c:order val="0"/>
          <c:tx>
            <c:strRef>
              <c:f>Sheet1!$B$1</c:f>
              <c:strCache>
                <c:ptCount val="1"/>
                <c:pt idx="0">
                  <c:v>%</c:v>
                </c:pt>
              </c:strCache>
            </c:strRef>
          </c:tx>
          <c:spPr>
            <a:ln>
              <a:solidFill>
                <a:schemeClr val="tx1"/>
              </a:solidFill>
            </a:ln>
          </c:spPr>
          <c:dPt>
            <c:idx val="0"/>
            <c:bubble3D val="0"/>
            <c:spPr>
              <a:solidFill>
                <a:schemeClr val="accent1"/>
              </a:solidFill>
              <a:ln>
                <a:solidFill>
                  <a:schemeClr val="tx1"/>
                </a:solidFill>
              </a:ln>
            </c:spPr>
            <c:extLst>
              <c:ext xmlns:c16="http://schemas.microsoft.com/office/drawing/2014/chart" uri="{C3380CC4-5D6E-409C-BE32-E72D297353CC}">
                <c16:uniqueId val="{00000001-2DBD-A249-B739-9E8FE785AA7D}"/>
              </c:ext>
            </c:extLst>
          </c:dPt>
          <c:dPt>
            <c:idx val="1"/>
            <c:bubble3D val="0"/>
            <c:spPr>
              <a:solidFill>
                <a:srgbClr val="322C5E"/>
              </a:solidFill>
              <a:ln>
                <a:solidFill>
                  <a:schemeClr val="tx1"/>
                </a:solidFill>
              </a:ln>
            </c:spPr>
            <c:extLst>
              <c:ext xmlns:c16="http://schemas.microsoft.com/office/drawing/2014/chart" uri="{C3380CC4-5D6E-409C-BE32-E72D297353CC}">
                <c16:uniqueId val="{00000003-2DBD-A249-B739-9E8FE785AA7D}"/>
              </c:ext>
            </c:extLst>
          </c:dPt>
          <c:dPt>
            <c:idx val="2"/>
            <c:bubble3D val="0"/>
            <c:spPr>
              <a:solidFill>
                <a:srgbClr val="FFCC99"/>
              </a:solidFill>
              <a:ln>
                <a:solidFill>
                  <a:schemeClr val="tx1"/>
                </a:solidFill>
              </a:ln>
            </c:spPr>
            <c:extLst>
              <c:ext xmlns:c16="http://schemas.microsoft.com/office/drawing/2014/chart" uri="{C3380CC4-5D6E-409C-BE32-E72D297353CC}">
                <c16:uniqueId val="{00000005-2DBD-A249-B739-9E8FE785AA7D}"/>
              </c:ext>
            </c:extLst>
          </c:dPt>
          <c:dPt>
            <c:idx val="3"/>
            <c:bubble3D val="0"/>
            <c:spPr>
              <a:solidFill>
                <a:schemeClr val="bg2"/>
              </a:solidFill>
              <a:ln>
                <a:solidFill>
                  <a:schemeClr val="tx1"/>
                </a:solidFill>
              </a:ln>
            </c:spPr>
            <c:extLst>
              <c:ext xmlns:c16="http://schemas.microsoft.com/office/drawing/2014/chart" uri="{C3380CC4-5D6E-409C-BE32-E72D297353CC}">
                <c16:uniqueId val="{00000007-2DBD-A249-B739-9E8FE785AA7D}"/>
              </c:ext>
            </c:extLst>
          </c:dPt>
          <c:dPt>
            <c:idx val="4"/>
            <c:bubble3D val="0"/>
            <c:spPr>
              <a:solidFill>
                <a:schemeClr val="bg1"/>
              </a:solidFill>
              <a:ln>
                <a:solidFill>
                  <a:schemeClr val="tx1"/>
                </a:solidFill>
              </a:ln>
            </c:spPr>
            <c:extLst>
              <c:ext xmlns:c16="http://schemas.microsoft.com/office/drawing/2014/chart" uri="{C3380CC4-5D6E-409C-BE32-E72D297353CC}">
                <c16:uniqueId val="{00000009-2DBD-A249-B739-9E8FE785AA7D}"/>
              </c:ext>
            </c:extLst>
          </c:dPt>
          <c:dPt>
            <c:idx val="5"/>
            <c:bubble3D val="0"/>
            <c:spPr>
              <a:solidFill>
                <a:srgbClr val="993366"/>
              </a:solidFill>
              <a:ln>
                <a:solidFill>
                  <a:schemeClr val="tx1"/>
                </a:solidFill>
              </a:ln>
            </c:spPr>
            <c:extLst>
              <c:ext xmlns:c16="http://schemas.microsoft.com/office/drawing/2014/chart" uri="{C3380CC4-5D6E-409C-BE32-E72D297353CC}">
                <c16:uniqueId val="{0000000B-2DBD-A249-B739-9E8FE785AA7D}"/>
              </c:ext>
            </c:extLst>
          </c:dPt>
          <c:dPt>
            <c:idx val="6"/>
            <c:bubble3D val="0"/>
            <c:spPr>
              <a:solidFill>
                <a:schemeClr val="accent1">
                  <a:lumMod val="40000"/>
                  <a:lumOff val="60000"/>
                </a:schemeClr>
              </a:solidFill>
              <a:ln>
                <a:solidFill>
                  <a:schemeClr val="tx1"/>
                </a:solidFill>
              </a:ln>
            </c:spPr>
            <c:extLst>
              <c:ext xmlns:c16="http://schemas.microsoft.com/office/drawing/2014/chart" uri="{C3380CC4-5D6E-409C-BE32-E72D297353CC}">
                <c16:uniqueId val="{0000000D-2DBD-A249-B739-9E8FE785AA7D}"/>
              </c:ext>
            </c:extLst>
          </c:dPt>
          <c:dPt>
            <c:idx val="7"/>
            <c:bubble3D val="0"/>
            <c:spPr>
              <a:solidFill>
                <a:srgbClr val="18887B"/>
              </a:solidFill>
              <a:ln>
                <a:solidFill>
                  <a:schemeClr val="tx1"/>
                </a:solidFill>
              </a:ln>
            </c:spPr>
            <c:extLst>
              <c:ext xmlns:c16="http://schemas.microsoft.com/office/drawing/2014/chart" uri="{C3380CC4-5D6E-409C-BE32-E72D297353CC}">
                <c16:uniqueId val="{0000000F-2DBD-A249-B739-9E8FE785AA7D}"/>
              </c:ext>
            </c:extLst>
          </c:dPt>
          <c:dPt>
            <c:idx val="8"/>
            <c:bubble3D val="0"/>
            <c:spPr>
              <a:solidFill>
                <a:srgbClr val="FFFF99"/>
              </a:solidFill>
              <a:ln>
                <a:solidFill>
                  <a:schemeClr val="tx1"/>
                </a:solidFill>
              </a:ln>
            </c:spPr>
            <c:extLst>
              <c:ext xmlns:c16="http://schemas.microsoft.com/office/drawing/2014/chart" uri="{C3380CC4-5D6E-409C-BE32-E72D297353CC}">
                <c16:uniqueId val="{00000011-2DBD-A249-B739-9E8FE785AA7D}"/>
              </c:ext>
            </c:extLst>
          </c:dPt>
          <c:dPt>
            <c:idx val="9"/>
            <c:bubble3D val="0"/>
            <c:spPr>
              <a:solidFill>
                <a:srgbClr val="5717B5"/>
              </a:solidFill>
              <a:ln>
                <a:solidFill>
                  <a:schemeClr val="tx1"/>
                </a:solidFill>
              </a:ln>
            </c:spPr>
            <c:extLst>
              <c:ext xmlns:c16="http://schemas.microsoft.com/office/drawing/2014/chart" uri="{C3380CC4-5D6E-409C-BE32-E72D297353CC}">
                <c16:uniqueId val="{00000013-2DBD-A249-B739-9E8FE785AA7D}"/>
              </c:ext>
            </c:extLst>
          </c:dPt>
          <c:dPt>
            <c:idx val="10"/>
            <c:bubble3D val="0"/>
            <c:spPr>
              <a:solidFill>
                <a:srgbClr val="99FF99"/>
              </a:solidFill>
              <a:ln>
                <a:solidFill>
                  <a:schemeClr val="tx1"/>
                </a:solidFill>
              </a:ln>
            </c:spPr>
            <c:extLst>
              <c:ext xmlns:c16="http://schemas.microsoft.com/office/drawing/2014/chart" uri="{C3380CC4-5D6E-409C-BE32-E72D297353CC}">
                <c16:uniqueId val="{00000015-2DBD-A249-B739-9E8FE785AA7D}"/>
              </c:ext>
            </c:extLst>
          </c:dPt>
          <c:dPt>
            <c:idx val="11"/>
            <c:bubble3D val="0"/>
            <c:spPr>
              <a:solidFill>
                <a:srgbClr val="663300"/>
              </a:solidFill>
              <a:ln>
                <a:solidFill>
                  <a:schemeClr val="tx1"/>
                </a:solidFill>
              </a:ln>
            </c:spPr>
            <c:extLst>
              <c:ext xmlns:c16="http://schemas.microsoft.com/office/drawing/2014/chart" uri="{C3380CC4-5D6E-409C-BE32-E72D297353CC}">
                <c16:uniqueId val="{00000017-2DBD-A249-B739-9E8FE785AA7D}"/>
              </c:ext>
            </c:extLst>
          </c:dPt>
          <c:dPt>
            <c:idx val="12"/>
            <c:bubble3D val="0"/>
            <c:spPr>
              <a:noFill/>
              <a:ln>
                <a:solidFill>
                  <a:schemeClr val="tx1"/>
                </a:solidFill>
              </a:ln>
            </c:spPr>
            <c:extLst>
              <c:ext xmlns:c16="http://schemas.microsoft.com/office/drawing/2014/chart" uri="{C3380CC4-5D6E-409C-BE32-E72D297353CC}">
                <c16:uniqueId val="{00000019-2DBD-A249-B739-9E8FE785AA7D}"/>
              </c:ext>
            </c:extLst>
          </c:dPt>
          <c:dLbls>
            <c:dLbl>
              <c:idx val="0"/>
              <c:spPr/>
              <c:txPr>
                <a:bodyPr/>
                <a:lstStyle/>
                <a:p>
                  <a:pPr>
                    <a:defRPr b="1">
                      <a:solidFill>
                        <a:schemeClr val="bg1"/>
                      </a:solidFill>
                    </a:defRPr>
                  </a:pPr>
                  <a:endParaRPr lang="en-US"/>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BD-A249-B739-9E8FE785AA7D}"/>
                </c:ext>
              </c:extLst>
            </c:dLbl>
            <c:dLbl>
              <c:idx val="1"/>
              <c:spPr/>
              <c:txPr>
                <a:bodyPr/>
                <a:lstStyle/>
                <a:p>
                  <a:pPr>
                    <a:defRPr b="1">
                      <a:solidFill>
                        <a:schemeClr val="bg1"/>
                      </a:solidFill>
                    </a:defRPr>
                  </a:pPr>
                  <a:endParaRPr lang="en-US"/>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BD-A249-B739-9E8FE785AA7D}"/>
                </c:ext>
              </c:extLst>
            </c:dLbl>
            <c:dLbl>
              <c:idx val="12"/>
              <c:layout>
                <c:manualLayout>
                  <c:x val="-0.121758043718054"/>
                  <c:y val="-0.18818312699088999"/>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BD-A249-B739-9E8FE785AA7D}"/>
                </c:ext>
              </c:extLst>
            </c:dLbl>
            <c:spPr>
              <a:noFill/>
              <a:ln>
                <a:noFill/>
              </a:ln>
              <a:effectLst/>
            </c:spPr>
            <c:txPr>
              <a:bodyPr/>
              <a:lstStyle/>
              <a:p>
                <a:pPr>
                  <a:defRPr b="1"/>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Sheet1!$A$2:$A$14</c:f>
              <c:strCache>
                <c:ptCount val="13"/>
                <c:pt idx="0">
                  <c:v>KRAS</c:v>
                </c:pt>
                <c:pt idx="1">
                  <c:v>EGFR</c:v>
                </c:pt>
                <c:pt idx="2">
                  <c:v>ALK</c:v>
                </c:pt>
                <c:pt idx="3">
                  <c:v>HER2</c:v>
                </c:pt>
                <c:pt idx="4">
                  <c:v>ROS1</c:v>
                </c:pt>
                <c:pt idx="5">
                  <c:v>BRAF</c:v>
                </c:pt>
                <c:pt idx="6">
                  <c:v>RET</c:v>
                </c:pt>
                <c:pt idx="7">
                  <c:v>MEK</c:v>
                </c:pt>
                <c:pt idx="8">
                  <c:v>PI3K</c:v>
                </c:pt>
                <c:pt idx="9">
                  <c:v>MET</c:v>
                </c:pt>
                <c:pt idx="10">
                  <c:v>NRAS</c:v>
                </c:pt>
                <c:pt idx="11">
                  <c:v>AKT1</c:v>
                </c:pt>
                <c:pt idx="12">
                  <c:v>Undefined</c:v>
                </c:pt>
              </c:strCache>
            </c:strRef>
          </c:cat>
          <c:val>
            <c:numRef>
              <c:f>Sheet1!$B$2:$B$14</c:f>
              <c:numCache>
                <c:formatCode>General</c:formatCode>
                <c:ptCount val="13"/>
                <c:pt idx="0">
                  <c:v>32</c:v>
                </c:pt>
                <c:pt idx="1">
                  <c:v>23</c:v>
                </c:pt>
                <c:pt idx="2">
                  <c:v>3</c:v>
                </c:pt>
                <c:pt idx="3">
                  <c:v>3</c:v>
                </c:pt>
                <c:pt idx="4">
                  <c:v>2</c:v>
                </c:pt>
                <c:pt idx="5">
                  <c:v>1</c:v>
                </c:pt>
                <c:pt idx="6">
                  <c:v>1</c:v>
                </c:pt>
                <c:pt idx="7">
                  <c:v>0.5</c:v>
                </c:pt>
                <c:pt idx="8">
                  <c:v>0.5</c:v>
                </c:pt>
                <c:pt idx="9">
                  <c:v>0.5</c:v>
                </c:pt>
                <c:pt idx="10">
                  <c:v>0.5</c:v>
                </c:pt>
                <c:pt idx="11">
                  <c:v>0.5</c:v>
                </c:pt>
                <c:pt idx="12">
                  <c:v>32.5</c:v>
                </c:pt>
              </c:numCache>
            </c:numRef>
          </c:val>
          <c:extLst>
            <c:ext xmlns:c16="http://schemas.microsoft.com/office/drawing/2014/chart" uri="{C3380CC4-5D6E-409C-BE32-E72D297353CC}">
              <c16:uniqueId val="{0000001A-2DBD-A249-B739-9E8FE785AA7D}"/>
            </c:ext>
          </c:extLst>
        </c:ser>
        <c:dLbls>
          <c:showLegendKey val="0"/>
          <c:showVal val="0"/>
          <c:showCatName val="0"/>
          <c:showSerName val="0"/>
          <c:showPercent val="0"/>
          <c:showBubbleSize val="0"/>
          <c:showLeaderLines val="1"/>
        </c:dLbls>
        <c:firstSliceAng val="200"/>
      </c:pieChart>
    </c:plotArea>
    <c:legend>
      <c:legendPos val="r"/>
      <c:legendEntry>
        <c:idx val="0"/>
        <c:delete val="1"/>
      </c:legendEntry>
      <c:legendEntry>
        <c:idx val="1"/>
        <c:delete val="1"/>
      </c:legendEntry>
      <c:legendEntry>
        <c:idx val="12"/>
        <c:delete val="1"/>
      </c:legendEntry>
      <c:layout>
        <c:manualLayout>
          <c:xMode val="edge"/>
          <c:yMode val="edge"/>
          <c:x val="0.65422582761591896"/>
          <c:y val="0.17885269599907899"/>
          <c:w val="0.15218763556576401"/>
          <c:h val="0.627191277796601"/>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02038807649"/>
          <c:y val="1.1674688353383001E-2"/>
          <c:w val="0.646262029746281"/>
          <c:h val="0.90014308218095396"/>
        </c:manualLayout>
      </c:layout>
      <c:barChart>
        <c:barDir val="col"/>
        <c:grouping val="clustered"/>
        <c:varyColors val="0"/>
        <c:ser>
          <c:idx val="0"/>
          <c:order val="0"/>
          <c:tx>
            <c:strRef>
              <c:f>Sheet1!$A$2</c:f>
              <c:strCache>
                <c:ptCount val="1"/>
                <c:pt idx="0">
                  <c:v>Series 1</c:v>
                </c:pt>
              </c:strCache>
            </c:strRef>
          </c:tx>
          <c:spPr>
            <a:solidFill>
              <a:srgbClr val="006672"/>
            </a:solidFill>
            <a:ln>
              <a:noFill/>
            </a:ln>
            <a:effectLst/>
          </c:spPr>
          <c:invertIfNegative val="0"/>
          <c:dPt>
            <c:idx val="0"/>
            <c:invertIfNegative val="0"/>
            <c:bubble3D val="0"/>
            <c:extLst>
              <c:ext xmlns:c16="http://schemas.microsoft.com/office/drawing/2014/chart" uri="{C3380CC4-5D6E-409C-BE32-E72D297353CC}">
                <c16:uniqueId val="{00000000-A150-E64A-953B-1EDF935E1309}"/>
              </c:ext>
            </c:extLst>
          </c:dPt>
          <c:dLbls>
            <c:numFmt formatCode="[$£-809]#,##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2012</c:v>
                </c:pt>
                <c:pt idx="1">
                  <c:v>2015</c:v>
                </c:pt>
              </c:strCache>
            </c:strRef>
          </c:cat>
          <c:val>
            <c:numRef>
              <c:f>Sheet1!$B$2:$C$2</c:f>
              <c:numCache>
                <c:formatCode>_-[$£-809]* #,##0_-;\-[$£-809]* #,##0_-;_-[$£-809]* "-"??_-;_-@_-</c:formatCode>
                <c:ptCount val="2"/>
                <c:pt idx="0">
                  <c:v>3079</c:v>
                </c:pt>
                <c:pt idx="1">
                  <c:v>2520</c:v>
                </c:pt>
              </c:numCache>
            </c:numRef>
          </c:val>
          <c:extLst>
            <c:ext xmlns:c16="http://schemas.microsoft.com/office/drawing/2014/chart" uri="{C3380CC4-5D6E-409C-BE32-E72D297353CC}">
              <c16:uniqueId val="{00000001-A150-E64A-953B-1EDF935E1309}"/>
            </c:ext>
          </c:extLst>
        </c:ser>
        <c:dLbls>
          <c:dLblPos val="outEnd"/>
          <c:showLegendKey val="0"/>
          <c:showVal val="1"/>
          <c:showCatName val="0"/>
          <c:showSerName val="0"/>
          <c:showPercent val="0"/>
          <c:showBubbleSize val="0"/>
        </c:dLbls>
        <c:gapWidth val="60"/>
        <c:axId val="-2133328600"/>
        <c:axId val="-2133319160"/>
      </c:barChart>
      <c:catAx>
        <c:axId val="-2133328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rgbClr val="7F7F7F"/>
                </a:solidFill>
                <a:latin typeface="+mn-lt"/>
                <a:ea typeface="+mn-ea"/>
                <a:cs typeface="+mn-cs"/>
              </a:defRPr>
            </a:pPr>
            <a:endParaRPr lang="en-US"/>
          </a:p>
        </c:txPr>
        <c:crossAx val="-2133319160"/>
        <c:crosses val="autoZero"/>
        <c:auto val="1"/>
        <c:lblAlgn val="ctr"/>
        <c:lblOffset val="100"/>
        <c:noMultiLvlLbl val="0"/>
      </c:catAx>
      <c:valAx>
        <c:axId val="-2133319160"/>
        <c:scaling>
          <c:orientation val="minMax"/>
        </c:scaling>
        <c:delete val="1"/>
        <c:axPos val="l"/>
        <c:numFmt formatCode="[$£-809]#,##0" sourceLinked="0"/>
        <c:majorTickMark val="cross"/>
        <c:minorTickMark val="none"/>
        <c:tickLblPos val="nextTo"/>
        <c:crossAx val="-2133328600"/>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37518657993801"/>
          <c:y val="0.39630425737852398"/>
          <c:w val="0.78162481342006196"/>
          <c:h val="0.47140303664573602"/>
        </c:manualLayout>
      </c:layout>
      <c:barChart>
        <c:barDir val="col"/>
        <c:grouping val="clustered"/>
        <c:varyColors val="0"/>
        <c:ser>
          <c:idx val="0"/>
          <c:order val="0"/>
          <c:tx>
            <c:strRef>
              <c:f>Sheet1!$B$1</c:f>
              <c:strCache>
                <c:ptCount val="1"/>
                <c:pt idx="0">
                  <c:v>HGH</c:v>
                </c:pt>
              </c:strCache>
            </c:strRef>
          </c:tx>
          <c:spPr>
            <a:solidFill>
              <a:srgbClr val="F5841F"/>
            </a:solidFill>
            <a:ln>
              <a:noFill/>
            </a:ln>
          </c:spPr>
          <c:invertIfNegative val="0"/>
          <c:dLbls>
            <c:spPr>
              <a:noFill/>
              <a:ln>
                <a:noFill/>
              </a:ln>
              <a:effectLst/>
            </c:spPr>
            <c:txPr>
              <a:bodyPr wrap="square" lIns="38100" tIns="19050" rIns="38100" bIns="19050" anchor="ctr">
                <a:spAutoFit/>
              </a:bodyPr>
              <a:lstStyle/>
              <a:p>
                <a:pPr>
                  <a:defRPr sz="12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EU Average</c:v>
                </c:pt>
                <c:pt idx="1">
                  <c:v>UK</c:v>
                </c:pt>
                <c:pt idx="2">
                  <c:v>France</c:v>
                </c:pt>
                <c:pt idx="3">
                  <c:v>Italy</c:v>
                </c:pt>
                <c:pt idx="4">
                  <c:v>Germany</c:v>
                </c:pt>
                <c:pt idx="5">
                  <c:v>Spain</c:v>
                </c:pt>
              </c:strCache>
            </c:strRef>
          </c:cat>
          <c:val>
            <c:numRef>
              <c:f>Sheet1!$B$2:$B$7</c:f>
              <c:numCache>
                <c:formatCode>0%</c:formatCode>
                <c:ptCount val="6"/>
                <c:pt idx="0">
                  <c:v>-0.17333333333333301</c:v>
                </c:pt>
                <c:pt idx="1">
                  <c:v>-0.16</c:v>
                </c:pt>
                <c:pt idx="2">
                  <c:v>-0.09</c:v>
                </c:pt>
                <c:pt idx="3">
                  <c:v>-0.09</c:v>
                </c:pt>
                <c:pt idx="4">
                  <c:v>0.06</c:v>
                </c:pt>
                <c:pt idx="5">
                  <c:v>-0.19</c:v>
                </c:pt>
              </c:numCache>
            </c:numRef>
          </c:val>
          <c:extLst>
            <c:ext xmlns:c16="http://schemas.microsoft.com/office/drawing/2014/chart" uri="{C3380CC4-5D6E-409C-BE32-E72D297353CC}">
              <c16:uniqueId val="{00000000-A2D3-694F-84F2-0F134FD93652}"/>
            </c:ext>
          </c:extLst>
        </c:ser>
        <c:ser>
          <c:idx val="1"/>
          <c:order val="1"/>
          <c:tx>
            <c:strRef>
              <c:f>Sheet1!$C$1</c:f>
              <c:strCache>
                <c:ptCount val="1"/>
                <c:pt idx="0">
                  <c:v>EPO</c:v>
                </c:pt>
              </c:strCache>
            </c:strRef>
          </c:tx>
          <c:spPr>
            <a:solidFill>
              <a:srgbClr val="78A22F"/>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EU Average</c:v>
                </c:pt>
                <c:pt idx="1">
                  <c:v>UK</c:v>
                </c:pt>
                <c:pt idx="2">
                  <c:v>France</c:v>
                </c:pt>
                <c:pt idx="3">
                  <c:v>Italy</c:v>
                </c:pt>
                <c:pt idx="4">
                  <c:v>Germany</c:v>
                </c:pt>
                <c:pt idx="5">
                  <c:v>Spain</c:v>
                </c:pt>
              </c:strCache>
            </c:strRef>
          </c:cat>
          <c:val>
            <c:numRef>
              <c:f>Sheet1!$C$2:$C$7</c:f>
              <c:numCache>
                <c:formatCode>0%</c:formatCode>
                <c:ptCount val="6"/>
                <c:pt idx="0">
                  <c:v>-0.35666666666666702</c:v>
                </c:pt>
                <c:pt idx="1">
                  <c:v>-0.25</c:v>
                </c:pt>
                <c:pt idx="2">
                  <c:v>-0.33</c:v>
                </c:pt>
                <c:pt idx="3">
                  <c:v>-0.12</c:v>
                </c:pt>
                <c:pt idx="4">
                  <c:v>-0.55000000000000004</c:v>
                </c:pt>
                <c:pt idx="5">
                  <c:v>-0.22</c:v>
                </c:pt>
              </c:numCache>
            </c:numRef>
          </c:val>
          <c:extLst>
            <c:ext xmlns:c16="http://schemas.microsoft.com/office/drawing/2014/chart" uri="{C3380CC4-5D6E-409C-BE32-E72D297353CC}">
              <c16:uniqueId val="{00000001-A2D3-694F-84F2-0F134FD93652}"/>
            </c:ext>
          </c:extLst>
        </c:ser>
        <c:ser>
          <c:idx val="2"/>
          <c:order val="2"/>
          <c:tx>
            <c:strRef>
              <c:f>Sheet1!$D$1</c:f>
              <c:strCache>
                <c:ptCount val="1"/>
                <c:pt idx="0">
                  <c:v>G-CSF</c:v>
                </c:pt>
              </c:strCache>
            </c:strRef>
          </c:tx>
          <c:spPr>
            <a:solidFill>
              <a:srgbClr val="006672"/>
            </a:solidFill>
          </c:spPr>
          <c:invertIfNegative val="0"/>
          <c:dLbls>
            <c:spPr>
              <a:noFill/>
              <a:ln>
                <a:noFill/>
              </a:ln>
              <a:effectLst/>
            </c:spPr>
            <c:txPr>
              <a:bodyPr wrap="square" lIns="38100" tIns="19050" rIns="38100" bIns="19050" anchor="ctr">
                <a:spAutoFit/>
              </a:bodyPr>
              <a:lstStyle/>
              <a:p>
                <a:pPr>
                  <a:defRPr sz="12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EU Average</c:v>
                </c:pt>
                <c:pt idx="1">
                  <c:v>UK</c:v>
                </c:pt>
                <c:pt idx="2">
                  <c:v>France</c:v>
                </c:pt>
                <c:pt idx="3">
                  <c:v>Italy</c:v>
                </c:pt>
                <c:pt idx="4">
                  <c:v>Germany</c:v>
                </c:pt>
                <c:pt idx="5">
                  <c:v>Spain</c:v>
                </c:pt>
              </c:strCache>
            </c:strRef>
          </c:cat>
          <c:val>
            <c:numRef>
              <c:f>Sheet1!$D$2:$D$7</c:f>
              <c:numCache>
                <c:formatCode>0%</c:formatCode>
                <c:ptCount val="6"/>
                <c:pt idx="0">
                  <c:v>-0.38571428571428601</c:v>
                </c:pt>
                <c:pt idx="1">
                  <c:v>-0.14000000000000001</c:v>
                </c:pt>
                <c:pt idx="2">
                  <c:v>-0.22</c:v>
                </c:pt>
                <c:pt idx="3">
                  <c:v>-0.25</c:v>
                </c:pt>
                <c:pt idx="4">
                  <c:v>-0.28000000000000003</c:v>
                </c:pt>
                <c:pt idx="5">
                  <c:v>-0.4</c:v>
                </c:pt>
              </c:numCache>
            </c:numRef>
          </c:val>
          <c:extLst>
            <c:ext xmlns:c16="http://schemas.microsoft.com/office/drawing/2014/chart" uri="{C3380CC4-5D6E-409C-BE32-E72D297353CC}">
              <c16:uniqueId val="{00000002-A2D3-694F-84F2-0F134FD93652}"/>
            </c:ext>
          </c:extLst>
        </c:ser>
        <c:dLbls>
          <c:showLegendKey val="0"/>
          <c:showVal val="0"/>
          <c:showCatName val="0"/>
          <c:showSerName val="0"/>
          <c:showPercent val="0"/>
          <c:showBubbleSize val="0"/>
        </c:dLbls>
        <c:gapWidth val="60"/>
        <c:axId val="-2133496296"/>
        <c:axId val="-2133492984"/>
      </c:barChart>
      <c:catAx>
        <c:axId val="-2133496296"/>
        <c:scaling>
          <c:orientation val="minMax"/>
        </c:scaling>
        <c:delete val="0"/>
        <c:axPos val="b"/>
        <c:numFmt formatCode="General" sourceLinked="1"/>
        <c:majorTickMark val="none"/>
        <c:minorTickMark val="none"/>
        <c:tickLblPos val="low"/>
        <c:spPr>
          <a:ln>
            <a:solidFill>
              <a:schemeClr val="tx1"/>
            </a:solidFill>
          </a:ln>
        </c:spPr>
        <c:txPr>
          <a:bodyPr/>
          <a:lstStyle/>
          <a:p>
            <a:pPr>
              <a:defRPr sz="1100"/>
            </a:pPr>
            <a:endParaRPr lang="en-US"/>
          </a:p>
        </c:txPr>
        <c:crossAx val="-2133492984"/>
        <c:crosses val="autoZero"/>
        <c:auto val="1"/>
        <c:lblAlgn val="ctr"/>
        <c:lblOffset val="100"/>
        <c:noMultiLvlLbl val="0"/>
      </c:catAx>
      <c:valAx>
        <c:axId val="-2133492984"/>
        <c:scaling>
          <c:orientation val="minMax"/>
          <c:min val="-0.5"/>
        </c:scaling>
        <c:delete val="0"/>
        <c:axPos val="l"/>
        <c:numFmt formatCode="0%" sourceLinked="0"/>
        <c:majorTickMark val="cross"/>
        <c:minorTickMark val="none"/>
        <c:tickLblPos val="nextTo"/>
        <c:spPr>
          <a:ln>
            <a:solidFill>
              <a:schemeClr val="tx1"/>
            </a:solidFill>
          </a:ln>
        </c:spPr>
        <c:txPr>
          <a:bodyPr/>
          <a:lstStyle/>
          <a:p>
            <a:pPr>
              <a:defRPr sz="1200"/>
            </a:pPr>
            <a:endParaRPr lang="en-US"/>
          </a:p>
        </c:txPr>
        <c:crossAx val="-2133496296"/>
        <c:crosses val="autoZero"/>
        <c:crossBetween val="between"/>
        <c:majorUnit val="0.1"/>
      </c:valAx>
      <c:spPr>
        <a:noFill/>
      </c:spPr>
    </c:plotArea>
    <c:legend>
      <c:legendPos val="r"/>
      <c:layout>
        <c:manualLayout>
          <c:xMode val="edge"/>
          <c:yMode val="edge"/>
          <c:x val="0.22630905511811"/>
          <c:y val="0.344936209824377"/>
          <c:w val="0.35433610617221201"/>
          <c:h val="0.14231297044591701"/>
        </c:manualLayout>
      </c:layout>
      <c:overlay val="0"/>
    </c:legend>
    <c:plotVisOnly val="1"/>
    <c:dispBlanksAs val="gap"/>
    <c:showDLblsOverMax val="0"/>
  </c:chart>
  <c:txPr>
    <a:bodyPr/>
    <a:lstStyle/>
    <a:p>
      <a:pPr>
        <a:defRPr sz="14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13074146981601"/>
          <c:y val="0"/>
          <c:w val="0.69858038960726199"/>
          <c:h val="0.81766541983748198"/>
        </c:manualLayout>
      </c:layout>
      <c:barChart>
        <c:barDir val="bar"/>
        <c:grouping val="stacked"/>
        <c:varyColors val="0"/>
        <c:ser>
          <c:idx val="0"/>
          <c:order val="0"/>
          <c:tx>
            <c:strRef>
              <c:f>Sheet1!$B$1</c:f>
              <c:strCache>
                <c:ptCount val="1"/>
                <c:pt idx="0">
                  <c:v>Volume</c:v>
                </c:pt>
              </c:strCache>
            </c:strRef>
          </c:tx>
          <c:spPr>
            <a:solidFill>
              <a:srgbClr val="008898">
                <a:lumMod val="75000"/>
              </a:srgbClr>
            </a:solidFill>
            <a:ln>
              <a:noFill/>
            </a:ln>
          </c:spPr>
          <c:invertIfNegative val="0"/>
          <c:dPt>
            <c:idx val="4"/>
            <c:invertIfNegative val="0"/>
            <c:bubble3D val="0"/>
            <c:extLst>
              <c:ext xmlns:c16="http://schemas.microsoft.com/office/drawing/2014/chart" uri="{C3380CC4-5D6E-409C-BE32-E72D297353CC}">
                <c16:uniqueId val="{00000000-599C-E448-AA23-64E6638EE258}"/>
              </c:ext>
            </c:extLst>
          </c:dPt>
          <c:dPt>
            <c:idx val="7"/>
            <c:invertIfNegative val="0"/>
            <c:bubble3D val="0"/>
            <c:extLst>
              <c:ext xmlns:c16="http://schemas.microsoft.com/office/drawing/2014/chart" uri="{C3380CC4-5D6E-409C-BE32-E72D297353CC}">
                <c16:uniqueId val="{00000001-599C-E448-AA23-64E6638EE258}"/>
              </c:ext>
            </c:extLst>
          </c:dPt>
          <c:dLbls>
            <c:spPr>
              <a:noFill/>
              <a:ln>
                <a:noFill/>
              </a:ln>
              <a:effectLst/>
            </c:spPr>
            <c:txPr>
              <a:bodyPr wrap="square" lIns="38100" tIns="19050" rIns="38100" bIns="19050" anchor="ctr">
                <a:spAutoFit/>
              </a:bodyPr>
              <a:lstStyle/>
              <a:p>
                <a:pPr>
                  <a:defRPr sz="12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Italy </c:v>
                </c:pt>
                <c:pt idx="1">
                  <c:v>France </c:v>
                </c:pt>
                <c:pt idx="2">
                  <c:v>Turkey </c:v>
                </c:pt>
                <c:pt idx="3">
                  <c:v>Japan </c:v>
                </c:pt>
                <c:pt idx="4">
                  <c:v>Australia </c:v>
                </c:pt>
                <c:pt idx="5">
                  <c:v>UK </c:v>
                </c:pt>
                <c:pt idx="6">
                  <c:v>Canada </c:v>
                </c:pt>
                <c:pt idx="7">
                  <c:v>Korea </c:v>
                </c:pt>
                <c:pt idx="8">
                  <c:v>Mexico </c:v>
                </c:pt>
                <c:pt idx="9">
                  <c:v>Germany </c:v>
                </c:pt>
                <c:pt idx="10">
                  <c:v>US </c:v>
                </c:pt>
              </c:strCache>
            </c:strRef>
          </c:cat>
          <c:val>
            <c:numRef>
              <c:f>Sheet1!$B$2:$B$12</c:f>
              <c:numCache>
                <c:formatCode>0%</c:formatCode>
                <c:ptCount val="11"/>
                <c:pt idx="0">
                  <c:v>0.54661147863811799</c:v>
                </c:pt>
                <c:pt idx="1">
                  <c:v>0.61986995185167604</c:v>
                </c:pt>
                <c:pt idx="2">
                  <c:v>0.63664207738195</c:v>
                </c:pt>
                <c:pt idx="3">
                  <c:v>0.66147904282404801</c:v>
                </c:pt>
                <c:pt idx="4">
                  <c:v>0.66203700292626599</c:v>
                </c:pt>
                <c:pt idx="5">
                  <c:v>0.73888111100661402</c:v>
                </c:pt>
                <c:pt idx="6">
                  <c:v>0.75295582510641401</c:v>
                </c:pt>
                <c:pt idx="7">
                  <c:v>0.75411646654627296</c:v>
                </c:pt>
                <c:pt idx="8">
                  <c:v>0.77307517643892398</c:v>
                </c:pt>
                <c:pt idx="9">
                  <c:v>0.79191575248465595</c:v>
                </c:pt>
              </c:numCache>
            </c:numRef>
          </c:val>
          <c:extLst>
            <c:ext xmlns:c16="http://schemas.microsoft.com/office/drawing/2014/chart" uri="{C3380CC4-5D6E-409C-BE32-E72D297353CC}">
              <c16:uniqueId val="{00000002-599C-E448-AA23-64E6638EE258}"/>
            </c:ext>
          </c:extLst>
        </c:ser>
        <c:ser>
          <c:idx val="1"/>
          <c:order val="1"/>
          <c:tx>
            <c:strRef>
              <c:f>Sheet1!$C$1</c:f>
              <c:strCache>
                <c:ptCount val="1"/>
                <c:pt idx="0">
                  <c:v>Column1</c:v>
                </c:pt>
              </c:strCache>
            </c:strRef>
          </c:tx>
          <c:spPr>
            <a:solidFill>
              <a:srgbClr val="F58023"/>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Italy </c:v>
                </c:pt>
                <c:pt idx="1">
                  <c:v>France </c:v>
                </c:pt>
                <c:pt idx="2">
                  <c:v>Turkey </c:v>
                </c:pt>
                <c:pt idx="3">
                  <c:v>Japan </c:v>
                </c:pt>
                <c:pt idx="4">
                  <c:v>Australia </c:v>
                </c:pt>
                <c:pt idx="5">
                  <c:v>UK </c:v>
                </c:pt>
                <c:pt idx="6">
                  <c:v>Canada </c:v>
                </c:pt>
                <c:pt idx="7">
                  <c:v>Korea </c:v>
                </c:pt>
                <c:pt idx="8">
                  <c:v>Mexico </c:v>
                </c:pt>
                <c:pt idx="9">
                  <c:v>Germany </c:v>
                </c:pt>
                <c:pt idx="10">
                  <c:v>US </c:v>
                </c:pt>
              </c:strCache>
            </c:strRef>
          </c:cat>
          <c:val>
            <c:numRef>
              <c:f>Sheet1!$C$2:$C$12</c:f>
              <c:numCache>
                <c:formatCode>General</c:formatCode>
                <c:ptCount val="11"/>
                <c:pt idx="10" formatCode="0%">
                  <c:v>0.87</c:v>
                </c:pt>
              </c:numCache>
            </c:numRef>
          </c:val>
          <c:extLst>
            <c:ext xmlns:c16="http://schemas.microsoft.com/office/drawing/2014/chart" uri="{C3380CC4-5D6E-409C-BE32-E72D297353CC}">
              <c16:uniqueId val="{00000003-599C-E448-AA23-64E6638EE258}"/>
            </c:ext>
          </c:extLst>
        </c:ser>
        <c:dLbls>
          <c:showLegendKey val="0"/>
          <c:showVal val="0"/>
          <c:showCatName val="0"/>
          <c:showSerName val="0"/>
          <c:showPercent val="0"/>
          <c:showBubbleSize val="0"/>
        </c:dLbls>
        <c:gapWidth val="60"/>
        <c:overlap val="100"/>
        <c:axId val="-2133470888"/>
        <c:axId val="-2133467624"/>
      </c:barChart>
      <c:catAx>
        <c:axId val="-2133470888"/>
        <c:scaling>
          <c:orientation val="minMax"/>
        </c:scaling>
        <c:delete val="0"/>
        <c:axPos val="l"/>
        <c:numFmt formatCode="General" sourceLinked="1"/>
        <c:majorTickMark val="none"/>
        <c:minorTickMark val="none"/>
        <c:tickLblPos val="nextTo"/>
        <c:spPr>
          <a:ln>
            <a:solidFill>
              <a:schemeClr val="tx1"/>
            </a:solidFill>
          </a:ln>
        </c:spPr>
        <c:txPr>
          <a:bodyPr/>
          <a:lstStyle/>
          <a:p>
            <a:pPr>
              <a:defRPr sz="1200">
                <a:solidFill>
                  <a:srgbClr val="7F7F7F"/>
                </a:solidFill>
              </a:defRPr>
            </a:pPr>
            <a:endParaRPr lang="en-US"/>
          </a:p>
        </c:txPr>
        <c:crossAx val="-2133467624"/>
        <c:crosses val="autoZero"/>
        <c:auto val="1"/>
        <c:lblAlgn val="ctr"/>
        <c:lblOffset val="100"/>
        <c:noMultiLvlLbl val="0"/>
      </c:catAx>
      <c:valAx>
        <c:axId val="-2133467624"/>
        <c:scaling>
          <c:orientation val="minMax"/>
        </c:scaling>
        <c:delete val="0"/>
        <c:axPos val="b"/>
        <c:numFmt formatCode="0%" sourceLinked="1"/>
        <c:majorTickMark val="cross"/>
        <c:minorTickMark val="none"/>
        <c:tickLblPos val="nextTo"/>
        <c:spPr>
          <a:ln>
            <a:solidFill>
              <a:schemeClr val="tx1"/>
            </a:solidFill>
          </a:ln>
        </c:spPr>
        <c:txPr>
          <a:bodyPr/>
          <a:lstStyle/>
          <a:p>
            <a:pPr>
              <a:defRPr>
                <a:solidFill>
                  <a:srgbClr val="7F7F7F"/>
                </a:solidFill>
              </a:defRPr>
            </a:pPr>
            <a:endParaRPr lang="en-US"/>
          </a:p>
        </c:txPr>
        <c:crossAx val="-2133470888"/>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274340581037"/>
          <c:y val="1.99554743157105E-2"/>
          <c:w val="0.68954310347883696"/>
          <c:h val="0.80014763779527598"/>
        </c:manualLayout>
      </c:layout>
      <c:barChart>
        <c:barDir val="col"/>
        <c:grouping val="stacked"/>
        <c:varyColors val="0"/>
        <c:ser>
          <c:idx val="0"/>
          <c:order val="0"/>
          <c:tx>
            <c:strRef>
              <c:f>Sheet1!$A$2</c:f>
              <c:strCache>
                <c:ptCount val="1"/>
                <c:pt idx="0">
                  <c:v>Hospital Care</c:v>
                </c:pt>
              </c:strCache>
            </c:strRef>
          </c:tx>
          <c:spPr>
            <a:solidFill>
              <a:srgbClr val="0066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Control Group</c:v>
                </c:pt>
                <c:pt idx="1">
                  <c:v>Group Enrolled in the Program</c:v>
                </c:pt>
              </c:strCache>
            </c:strRef>
          </c:cat>
          <c:val>
            <c:numRef>
              <c:f>Sheet1!$B$2:$C$2</c:f>
              <c:numCache>
                <c:formatCode>_([$€-2]\ * #,##0_);_([$€-2]\ * \(#,##0\);_([$€-2]\ * "-"??_);_(@_)</c:formatCode>
                <c:ptCount val="2"/>
                <c:pt idx="0">
                  <c:v>4393</c:v>
                </c:pt>
                <c:pt idx="1">
                  <c:v>2761</c:v>
                </c:pt>
              </c:numCache>
            </c:numRef>
          </c:val>
          <c:extLst>
            <c:ext xmlns:c16="http://schemas.microsoft.com/office/drawing/2014/chart" uri="{C3380CC4-5D6E-409C-BE32-E72D297353CC}">
              <c16:uniqueId val="{00000000-D07D-3742-B19F-7D2B24BACC35}"/>
            </c:ext>
          </c:extLst>
        </c:ser>
        <c:ser>
          <c:idx val="1"/>
          <c:order val="1"/>
          <c:tx>
            <c:strRef>
              <c:f>Sheet1!$A$3</c:f>
              <c:strCache>
                <c:ptCount val="1"/>
                <c:pt idx="0">
                  <c:v>Primary Healthcare</c:v>
                </c:pt>
              </c:strCache>
            </c:strRef>
          </c:tx>
          <c:spPr>
            <a:solidFill>
              <a:srgbClr val="00A8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Control Group</c:v>
                </c:pt>
                <c:pt idx="1">
                  <c:v>Group Enrolled in the Program</c:v>
                </c:pt>
              </c:strCache>
            </c:strRef>
          </c:cat>
          <c:val>
            <c:numRef>
              <c:f>Sheet1!$B$3:$C$3</c:f>
              <c:numCache>
                <c:formatCode>_([$€-2]\ * #,##0_);_([$€-2]\ * \(#,##0\);_([$€-2]\ * "-"??_);_(@_)</c:formatCode>
                <c:ptCount val="2"/>
                <c:pt idx="0">
                  <c:v>1764</c:v>
                </c:pt>
                <c:pt idx="1">
                  <c:v>1257</c:v>
                </c:pt>
              </c:numCache>
            </c:numRef>
          </c:val>
          <c:extLst>
            <c:ext xmlns:c16="http://schemas.microsoft.com/office/drawing/2014/chart" uri="{C3380CC4-5D6E-409C-BE32-E72D297353CC}">
              <c16:uniqueId val="{00000001-D07D-3742-B19F-7D2B24BACC35}"/>
            </c:ext>
          </c:extLst>
        </c:ser>
        <c:ser>
          <c:idx val="2"/>
          <c:order val="2"/>
          <c:tx>
            <c:strRef>
              <c:f>Sheet1!$A$4</c:f>
              <c:strCache>
                <c:ptCount val="1"/>
                <c:pt idx="0">
                  <c:v>Medication</c:v>
                </c:pt>
              </c:strCache>
            </c:strRef>
          </c:tx>
          <c:spPr>
            <a:solidFill>
              <a:srgbClr val="F580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Control Group</c:v>
                </c:pt>
                <c:pt idx="1">
                  <c:v>Group Enrolled in the Program</c:v>
                </c:pt>
              </c:strCache>
            </c:strRef>
          </c:cat>
          <c:val>
            <c:numRef>
              <c:f>Sheet1!$B$4:$C$4</c:f>
              <c:numCache>
                <c:formatCode>_([$€-2]\ * #,##0_);_([$€-2]\ * \(#,##0\);_([$€-2]\ * "-"??_);_(@_)</c:formatCode>
                <c:ptCount val="2"/>
                <c:pt idx="0">
                  <c:v>481</c:v>
                </c:pt>
                <c:pt idx="1">
                  <c:v>453</c:v>
                </c:pt>
              </c:numCache>
            </c:numRef>
          </c:val>
          <c:extLst>
            <c:ext xmlns:c16="http://schemas.microsoft.com/office/drawing/2014/chart" uri="{C3380CC4-5D6E-409C-BE32-E72D297353CC}">
              <c16:uniqueId val="{00000002-D07D-3742-B19F-7D2B24BACC35}"/>
            </c:ext>
          </c:extLst>
        </c:ser>
        <c:ser>
          <c:idx val="3"/>
          <c:order val="3"/>
          <c:tx>
            <c:strRef>
              <c:f>Sheet1!$A$5</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Control Group</c:v>
                </c:pt>
                <c:pt idx="1">
                  <c:v>Group Enrolled in the Program</c:v>
                </c:pt>
              </c:strCache>
            </c:strRef>
          </c:cat>
          <c:val>
            <c:numRef>
              <c:f>Sheet1!$B$5:$C$5</c:f>
              <c:numCache>
                <c:formatCode>_([$€-2]\ * #,##0_);_([$€-2]\ * \(#,##0\);_([$€-2]\ * "-"??_);_(@_)</c:formatCode>
                <c:ptCount val="2"/>
                <c:pt idx="0">
                  <c:v>6638</c:v>
                </c:pt>
                <c:pt idx="1">
                  <c:v>4471</c:v>
                </c:pt>
              </c:numCache>
            </c:numRef>
          </c:val>
          <c:extLst>
            <c:ext xmlns:c16="http://schemas.microsoft.com/office/drawing/2014/chart" uri="{C3380CC4-5D6E-409C-BE32-E72D297353CC}">
              <c16:uniqueId val="{00000003-D07D-3742-B19F-7D2B24BACC35}"/>
            </c:ext>
          </c:extLst>
        </c:ser>
        <c:dLbls>
          <c:dLblPos val="ctr"/>
          <c:showLegendKey val="0"/>
          <c:showVal val="1"/>
          <c:showCatName val="0"/>
          <c:showSerName val="0"/>
          <c:showPercent val="0"/>
          <c:showBubbleSize val="0"/>
        </c:dLbls>
        <c:gapWidth val="60"/>
        <c:overlap val="100"/>
        <c:axId val="-2133611640"/>
        <c:axId val="-2133608024"/>
      </c:barChart>
      <c:catAx>
        <c:axId val="-21336116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3608024"/>
        <c:crosses val="autoZero"/>
        <c:auto val="1"/>
        <c:lblAlgn val="ctr"/>
        <c:lblOffset val="100"/>
        <c:noMultiLvlLbl val="0"/>
      </c:catAx>
      <c:valAx>
        <c:axId val="-2133608024"/>
        <c:scaling>
          <c:orientation val="minMax"/>
          <c:max val="8000"/>
        </c:scaling>
        <c:delete val="0"/>
        <c:axPos val="l"/>
        <c:numFmt formatCode="#,##0\ [$€-407]"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3611640"/>
        <c:crosses val="autoZero"/>
        <c:crossBetween val="between"/>
      </c:valAx>
      <c:spPr>
        <a:noFill/>
        <a:ln>
          <a:noFill/>
        </a:ln>
        <a:effectLst/>
      </c:spPr>
    </c:plotArea>
    <c:legend>
      <c:legendPos val="r"/>
      <c:legendEntry>
        <c:idx val="0"/>
        <c:delete val="1"/>
      </c:legendEntry>
      <c:layout>
        <c:manualLayout>
          <c:xMode val="edge"/>
          <c:yMode val="edge"/>
          <c:x val="0.48375071345767301"/>
          <c:y val="5.2225112485939203E-2"/>
          <c:w val="0.40285560325726699"/>
          <c:h val="0.1667707161604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60414982756598"/>
          <c:y val="0.231002526642233"/>
          <c:w val="0.34529713725879102"/>
          <c:h val="0.58746082222636897"/>
        </c:manualLayout>
      </c:layout>
      <c:pieChart>
        <c:varyColors val="1"/>
        <c:ser>
          <c:idx val="0"/>
          <c:order val="0"/>
          <c:tx>
            <c:strRef>
              <c:f>Sheet1!$B$1</c:f>
              <c:strCache>
                <c:ptCount val="1"/>
                <c:pt idx="0">
                  <c:v>Sales</c:v>
                </c:pt>
              </c:strCache>
            </c:strRef>
          </c:tx>
          <c:spPr>
            <a:ln>
              <a:solidFill>
                <a:schemeClr val="tx1"/>
              </a:solidFill>
            </a:ln>
          </c:spPr>
          <c:dPt>
            <c:idx val="0"/>
            <c:bubble3D val="0"/>
            <c:spPr>
              <a:solidFill>
                <a:schemeClr val="accent1"/>
              </a:solidFill>
              <a:ln>
                <a:solidFill>
                  <a:schemeClr val="tx1"/>
                </a:solidFill>
              </a:ln>
            </c:spPr>
            <c:extLst>
              <c:ext xmlns:c16="http://schemas.microsoft.com/office/drawing/2014/chart" uri="{C3380CC4-5D6E-409C-BE32-E72D297353CC}">
                <c16:uniqueId val="{00000001-4230-FE40-A824-70B3C6CF734B}"/>
              </c:ext>
            </c:extLst>
          </c:dPt>
          <c:dPt>
            <c:idx val="1"/>
            <c:bubble3D val="0"/>
            <c:spPr>
              <a:solidFill>
                <a:srgbClr val="322C5E"/>
              </a:solidFill>
              <a:ln>
                <a:solidFill>
                  <a:schemeClr val="tx1"/>
                </a:solidFill>
              </a:ln>
            </c:spPr>
            <c:extLst>
              <c:ext xmlns:c16="http://schemas.microsoft.com/office/drawing/2014/chart" uri="{C3380CC4-5D6E-409C-BE32-E72D297353CC}">
                <c16:uniqueId val="{00000003-4230-FE40-A824-70B3C6CF734B}"/>
              </c:ext>
            </c:extLst>
          </c:dPt>
          <c:dPt>
            <c:idx val="2"/>
            <c:bubble3D val="0"/>
            <c:spPr>
              <a:solidFill>
                <a:srgbClr val="FFCC99"/>
              </a:solidFill>
              <a:ln>
                <a:solidFill>
                  <a:schemeClr val="tx1"/>
                </a:solidFill>
              </a:ln>
            </c:spPr>
            <c:extLst>
              <c:ext xmlns:c16="http://schemas.microsoft.com/office/drawing/2014/chart" uri="{C3380CC4-5D6E-409C-BE32-E72D297353CC}">
                <c16:uniqueId val="{00000005-4230-FE40-A824-70B3C6CF734B}"/>
              </c:ext>
            </c:extLst>
          </c:dPt>
          <c:dPt>
            <c:idx val="3"/>
            <c:bubble3D val="0"/>
            <c:spPr>
              <a:solidFill>
                <a:schemeClr val="bg2"/>
              </a:solidFill>
              <a:ln>
                <a:solidFill>
                  <a:schemeClr val="tx1"/>
                </a:solidFill>
              </a:ln>
            </c:spPr>
            <c:extLst>
              <c:ext xmlns:c16="http://schemas.microsoft.com/office/drawing/2014/chart" uri="{C3380CC4-5D6E-409C-BE32-E72D297353CC}">
                <c16:uniqueId val="{00000007-4230-FE40-A824-70B3C6CF734B}"/>
              </c:ext>
            </c:extLst>
          </c:dPt>
          <c:dPt>
            <c:idx val="4"/>
            <c:bubble3D val="0"/>
            <c:spPr>
              <a:solidFill>
                <a:schemeClr val="bg1"/>
              </a:solidFill>
              <a:ln>
                <a:solidFill>
                  <a:schemeClr val="tx1"/>
                </a:solidFill>
              </a:ln>
            </c:spPr>
            <c:extLst>
              <c:ext xmlns:c16="http://schemas.microsoft.com/office/drawing/2014/chart" uri="{C3380CC4-5D6E-409C-BE32-E72D297353CC}">
                <c16:uniqueId val="{00000009-4230-FE40-A824-70B3C6CF734B}"/>
              </c:ext>
            </c:extLst>
          </c:dPt>
          <c:dPt>
            <c:idx val="5"/>
            <c:bubble3D val="0"/>
            <c:spPr>
              <a:solidFill>
                <a:srgbClr val="993366"/>
              </a:solidFill>
              <a:ln>
                <a:solidFill>
                  <a:schemeClr val="tx1"/>
                </a:solidFill>
              </a:ln>
            </c:spPr>
            <c:extLst>
              <c:ext xmlns:c16="http://schemas.microsoft.com/office/drawing/2014/chart" uri="{C3380CC4-5D6E-409C-BE32-E72D297353CC}">
                <c16:uniqueId val="{0000000B-4230-FE40-A824-70B3C6CF734B}"/>
              </c:ext>
            </c:extLst>
          </c:dPt>
          <c:dPt>
            <c:idx val="6"/>
            <c:bubble3D val="0"/>
            <c:spPr>
              <a:solidFill>
                <a:schemeClr val="accent1">
                  <a:lumMod val="40000"/>
                  <a:lumOff val="60000"/>
                </a:schemeClr>
              </a:solidFill>
              <a:ln>
                <a:solidFill>
                  <a:schemeClr val="tx1"/>
                </a:solidFill>
              </a:ln>
            </c:spPr>
            <c:extLst>
              <c:ext xmlns:c16="http://schemas.microsoft.com/office/drawing/2014/chart" uri="{C3380CC4-5D6E-409C-BE32-E72D297353CC}">
                <c16:uniqueId val="{0000000D-4230-FE40-A824-70B3C6CF734B}"/>
              </c:ext>
            </c:extLst>
          </c:dPt>
          <c:dPt>
            <c:idx val="7"/>
            <c:bubble3D val="0"/>
            <c:spPr>
              <a:solidFill>
                <a:srgbClr val="18887B"/>
              </a:solidFill>
              <a:ln>
                <a:solidFill>
                  <a:schemeClr val="tx1"/>
                </a:solidFill>
              </a:ln>
            </c:spPr>
            <c:extLst>
              <c:ext xmlns:c16="http://schemas.microsoft.com/office/drawing/2014/chart" uri="{C3380CC4-5D6E-409C-BE32-E72D297353CC}">
                <c16:uniqueId val="{0000000F-4230-FE40-A824-70B3C6CF734B}"/>
              </c:ext>
            </c:extLst>
          </c:dPt>
          <c:dPt>
            <c:idx val="8"/>
            <c:bubble3D val="0"/>
            <c:spPr>
              <a:solidFill>
                <a:srgbClr val="FFFF99"/>
              </a:solidFill>
              <a:ln>
                <a:solidFill>
                  <a:schemeClr val="tx1"/>
                </a:solidFill>
              </a:ln>
            </c:spPr>
            <c:extLst>
              <c:ext xmlns:c16="http://schemas.microsoft.com/office/drawing/2014/chart" uri="{C3380CC4-5D6E-409C-BE32-E72D297353CC}">
                <c16:uniqueId val="{00000011-4230-FE40-A824-70B3C6CF734B}"/>
              </c:ext>
            </c:extLst>
          </c:dPt>
          <c:dPt>
            <c:idx val="9"/>
            <c:bubble3D val="0"/>
            <c:spPr>
              <a:solidFill>
                <a:srgbClr val="5717B5"/>
              </a:solidFill>
              <a:ln>
                <a:solidFill>
                  <a:schemeClr val="tx1"/>
                </a:solidFill>
              </a:ln>
            </c:spPr>
            <c:extLst>
              <c:ext xmlns:c16="http://schemas.microsoft.com/office/drawing/2014/chart" uri="{C3380CC4-5D6E-409C-BE32-E72D297353CC}">
                <c16:uniqueId val="{00000013-4230-FE40-A824-70B3C6CF734B}"/>
              </c:ext>
            </c:extLst>
          </c:dPt>
          <c:dPt>
            <c:idx val="10"/>
            <c:bubble3D val="0"/>
            <c:spPr>
              <a:solidFill>
                <a:srgbClr val="99FF99"/>
              </a:solidFill>
              <a:ln>
                <a:solidFill>
                  <a:schemeClr val="tx1"/>
                </a:solidFill>
              </a:ln>
            </c:spPr>
            <c:extLst>
              <c:ext xmlns:c16="http://schemas.microsoft.com/office/drawing/2014/chart" uri="{C3380CC4-5D6E-409C-BE32-E72D297353CC}">
                <c16:uniqueId val="{00000015-4230-FE40-A824-70B3C6CF734B}"/>
              </c:ext>
            </c:extLst>
          </c:dPt>
          <c:dPt>
            <c:idx val="11"/>
            <c:bubble3D val="0"/>
            <c:spPr>
              <a:solidFill>
                <a:srgbClr val="663300"/>
              </a:solidFill>
              <a:ln>
                <a:solidFill>
                  <a:schemeClr val="tx1"/>
                </a:solidFill>
              </a:ln>
            </c:spPr>
            <c:extLst>
              <c:ext xmlns:c16="http://schemas.microsoft.com/office/drawing/2014/chart" uri="{C3380CC4-5D6E-409C-BE32-E72D297353CC}">
                <c16:uniqueId val="{00000017-4230-FE40-A824-70B3C6CF734B}"/>
              </c:ext>
            </c:extLst>
          </c:dPt>
          <c:dPt>
            <c:idx val="12"/>
            <c:bubble3D val="0"/>
            <c:spPr>
              <a:noFill/>
              <a:ln>
                <a:solidFill>
                  <a:schemeClr val="tx1"/>
                </a:solidFill>
              </a:ln>
            </c:spPr>
            <c:extLst>
              <c:ext xmlns:c16="http://schemas.microsoft.com/office/drawing/2014/chart" uri="{C3380CC4-5D6E-409C-BE32-E72D297353CC}">
                <c16:uniqueId val="{00000019-4230-FE40-A824-70B3C6CF734B}"/>
              </c:ext>
            </c:extLst>
          </c:dPt>
          <c:dLbls>
            <c:dLbl>
              <c:idx val="0"/>
              <c:spPr/>
              <c:txPr>
                <a:bodyPr/>
                <a:lstStyle/>
                <a:p>
                  <a:pPr>
                    <a:defRPr b="1">
                      <a:solidFill>
                        <a:schemeClr val="bg1"/>
                      </a:solidFill>
                    </a:defRPr>
                  </a:pPr>
                  <a:endParaRPr lang="en-US"/>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30-FE40-A824-70B3C6CF734B}"/>
                </c:ext>
              </c:extLst>
            </c:dLbl>
            <c:dLbl>
              <c:idx val="1"/>
              <c:spPr/>
              <c:txPr>
                <a:bodyPr/>
                <a:lstStyle/>
                <a:p>
                  <a:pPr>
                    <a:defRPr b="1">
                      <a:solidFill>
                        <a:schemeClr val="bg1"/>
                      </a:solidFill>
                    </a:defRPr>
                  </a:pPr>
                  <a:endParaRPr lang="en-US"/>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30-FE40-A824-70B3C6CF734B}"/>
                </c:ext>
              </c:extLst>
            </c:dLbl>
            <c:dLbl>
              <c:idx val="2"/>
              <c:layout>
                <c:manualLayout>
                  <c:x val="-1.42205651523997E-2"/>
                  <c:y val="-8.7145918135713898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30-FE40-A824-70B3C6CF734B}"/>
                </c:ext>
              </c:extLst>
            </c:dLbl>
            <c:dLbl>
              <c:idx val="3"/>
              <c:layout>
                <c:manualLayout>
                  <c:x val="-1.81609890315465E-2"/>
                  <c:y val="-1.8075831599396199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30-FE40-A824-70B3C6CF734B}"/>
                </c:ext>
              </c:extLst>
            </c:dLbl>
            <c:dLbl>
              <c:idx val="8"/>
              <c:layout>
                <c:manualLayout>
                  <c:x val="5.6874342149153302E-3"/>
                  <c:y val="2.1778901628003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230-FE40-A824-70B3C6CF734B}"/>
                </c:ext>
              </c:extLst>
            </c:dLbl>
            <c:dLbl>
              <c:idx val="12"/>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230-FE40-A824-70B3C6CF734B}"/>
                </c:ext>
              </c:extLst>
            </c:dLbl>
            <c:spPr>
              <a:noFill/>
              <a:ln>
                <a:noFill/>
              </a:ln>
              <a:effectLst/>
            </c:spPr>
            <c:txPr>
              <a:bodyPr/>
              <a:lstStyle/>
              <a:p>
                <a:pPr>
                  <a:defRPr b="1"/>
                </a:pPr>
                <a:endParaRPr lang="en-US"/>
              </a:p>
            </c:txPr>
            <c:dLblPos val="bestFit"/>
            <c:showLegendKey val="0"/>
            <c:showVal val="0"/>
            <c:showCatName val="1"/>
            <c:showSerName val="0"/>
            <c:showPercent val="0"/>
            <c:showBubbleSize val="0"/>
            <c:showLeaderLines val="0"/>
            <c:extLst>
              <c:ext xmlns:c15="http://schemas.microsoft.com/office/drawing/2012/chart" uri="{CE6537A1-D6FC-4f65-9D91-7224C49458BB}"/>
            </c:extLst>
          </c:dLbls>
          <c:cat>
            <c:strRef>
              <c:f>Sheet1!$A$2:$A$14</c:f>
              <c:strCache>
                <c:ptCount val="13"/>
                <c:pt idx="0">
                  <c:v>KRAS</c:v>
                </c:pt>
                <c:pt idx="12">
                  <c:v>Undefined</c:v>
                </c:pt>
              </c:strCache>
            </c:strRef>
          </c:cat>
          <c:val>
            <c:numRef>
              <c:f>Sheet1!$B$2:$B$14</c:f>
              <c:numCache>
                <c:formatCode>General</c:formatCode>
                <c:ptCount val="13"/>
                <c:pt idx="0">
                  <c:v>32</c:v>
                </c:pt>
                <c:pt idx="12">
                  <c:v>68</c:v>
                </c:pt>
              </c:numCache>
            </c:numRef>
          </c:val>
          <c:extLst>
            <c:ext xmlns:c16="http://schemas.microsoft.com/office/drawing/2014/chart" uri="{C3380CC4-5D6E-409C-BE32-E72D297353CC}">
              <c16:uniqueId val="{0000001A-4230-FE40-A824-70B3C6CF734B}"/>
            </c:ext>
          </c:extLst>
        </c:ser>
        <c:dLbls>
          <c:showLegendKey val="0"/>
          <c:showVal val="0"/>
          <c:showCatName val="0"/>
          <c:showSerName val="0"/>
          <c:showPercent val="0"/>
          <c:showBubbleSize val="0"/>
          <c:showLeaderLines val="0"/>
        </c:dLbls>
        <c:firstSliceAng val="200"/>
      </c:pieChart>
    </c:plotArea>
    <c:plotVisOnly val="1"/>
    <c:dispBlanksAs val="gap"/>
    <c:showDLblsOverMax val="0"/>
  </c:chart>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60414982756598"/>
          <c:y val="0.231002526642233"/>
          <c:w val="0.34529713725879102"/>
          <c:h val="0.58746082222636897"/>
        </c:manualLayout>
      </c:layout>
      <c:pieChart>
        <c:varyColors val="1"/>
        <c:ser>
          <c:idx val="0"/>
          <c:order val="0"/>
          <c:tx>
            <c:strRef>
              <c:f>Sheet1!$B$1</c:f>
              <c:strCache>
                <c:ptCount val="1"/>
                <c:pt idx="0">
                  <c:v>Sales</c:v>
                </c:pt>
              </c:strCache>
            </c:strRef>
          </c:tx>
          <c:spPr>
            <a:ln>
              <a:solidFill>
                <a:schemeClr val="tx1"/>
              </a:solidFill>
            </a:ln>
          </c:spPr>
          <c:dPt>
            <c:idx val="0"/>
            <c:bubble3D val="0"/>
            <c:spPr>
              <a:solidFill>
                <a:schemeClr val="accent1"/>
              </a:solidFill>
              <a:ln>
                <a:solidFill>
                  <a:schemeClr val="tx1"/>
                </a:solidFill>
              </a:ln>
            </c:spPr>
            <c:extLst>
              <c:ext xmlns:c16="http://schemas.microsoft.com/office/drawing/2014/chart" uri="{C3380CC4-5D6E-409C-BE32-E72D297353CC}">
                <c16:uniqueId val="{00000001-A52A-814D-A7AF-1F6C4BA3E4BF}"/>
              </c:ext>
            </c:extLst>
          </c:dPt>
          <c:dPt>
            <c:idx val="1"/>
            <c:bubble3D val="0"/>
            <c:spPr>
              <a:solidFill>
                <a:srgbClr val="322C5E"/>
              </a:solidFill>
              <a:ln>
                <a:solidFill>
                  <a:schemeClr val="tx1"/>
                </a:solidFill>
              </a:ln>
            </c:spPr>
            <c:extLst>
              <c:ext xmlns:c16="http://schemas.microsoft.com/office/drawing/2014/chart" uri="{C3380CC4-5D6E-409C-BE32-E72D297353CC}">
                <c16:uniqueId val="{00000003-A52A-814D-A7AF-1F6C4BA3E4BF}"/>
              </c:ext>
            </c:extLst>
          </c:dPt>
          <c:dPt>
            <c:idx val="2"/>
            <c:bubble3D val="0"/>
            <c:spPr>
              <a:solidFill>
                <a:srgbClr val="FFCC99"/>
              </a:solidFill>
              <a:ln>
                <a:solidFill>
                  <a:schemeClr val="tx1"/>
                </a:solidFill>
              </a:ln>
            </c:spPr>
            <c:extLst>
              <c:ext xmlns:c16="http://schemas.microsoft.com/office/drawing/2014/chart" uri="{C3380CC4-5D6E-409C-BE32-E72D297353CC}">
                <c16:uniqueId val="{00000005-A52A-814D-A7AF-1F6C4BA3E4BF}"/>
              </c:ext>
            </c:extLst>
          </c:dPt>
          <c:dPt>
            <c:idx val="3"/>
            <c:bubble3D val="0"/>
            <c:spPr>
              <a:solidFill>
                <a:schemeClr val="bg2"/>
              </a:solidFill>
              <a:ln>
                <a:solidFill>
                  <a:schemeClr val="tx1"/>
                </a:solidFill>
              </a:ln>
            </c:spPr>
            <c:extLst>
              <c:ext xmlns:c16="http://schemas.microsoft.com/office/drawing/2014/chart" uri="{C3380CC4-5D6E-409C-BE32-E72D297353CC}">
                <c16:uniqueId val="{00000007-A52A-814D-A7AF-1F6C4BA3E4BF}"/>
              </c:ext>
            </c:extLst>
          </c:dPt>
          <c:dPt>
            <c:idx val="4"/>
            <c:bubble3D val="0"/>
            <c:spPr>
              <a:solidFill>
                <a:schemeClr val="bg1"/>
              </a:solidFill>
              <a:ln>
                <a:solidFill>
                  <a:schemeClr val="tx1"/>
                </a:solidFill>
              </a:ln>
            </c:spPr>
            <c:extLst>
              <c:ext xmlns:c16="http://schemas.microsoft.com/office/drawing/2014/chart" uri="{C3380CC4-5D6E-409C-BE32-E72D297353CC}">
                <c16:uniqueId val="{00000009-A52A-814D-A7AF-1F6C4BA3E4BF}"/>
              </c:ext>
            </c:extLst>
          </c:dPt>
          <c:dPt>
            <c:idx val="5"/>
            <c:bubble3D val="0"/>
            <c:spPr>
              <a:solidFill>
                <a:srgbClr val="993366"/>
              </a:solidFill>
              <a:ln>
                <a:solidFill>
                  <a:schemeClr val="tx1"/>
                </a:solidFill>
              </a:ln>
            </c:spPr>
            <c:extLst>
              <c:ext xmlns:c16="http://schemas.microsoft.com/office/drawing/2014/chart" uri="{C3380CC4-5D6E-409C-BE32-E72D297353CC}">
                <c16:uniqueId val="{0000000B-A52A-814D-A7AF-1F6C4BA3E4BF}"/>
              </c:ext>
            </c:extLst>
          </c:dPt>
          <c:dPt>
            <c:idx val="6"/>
            <c:bubble3D val="0"/>
            <c:spPr>
              <a:solidFill>
                <a:schemeClr val="accent1">
                  <a:lumMod val="40000"/>
                  <a:lumOff val="60000"/>
                </a:schemeClr>
              </a:solidFill>
              <a:ln>
                <a:solidFill>
                  <a:schemeClr val="tx1"/>
                </a:solidFill>
              </a:ln>
            </c:spPr>
            <c:extLst>
              <c:ext xmlns:c16="http://schemas.microsoft.com/office/drawing/2014/chart" uri="{C3380CC4-5D6E-409C-BE32-E72D297353CC}">
                <c16:uniqueId val="{0000000D-A52A-814D-A7AF-1F6C4BA3E4BF}"/>
              </c:ext>
            </c:extLst>
          </c:dPt>
          <c:dPt>
            <c:idx val="7"/>
            <c:bubble3D val="0"/>
            <c:spPr>
              <a:solidFill>
                <a:srgbClr val="18887B"/>
              </a:solidFill>
              <a:ln>
                <a:solidFill>
                  <a:schemeClr val="tx1"/>
                </a:solidFill>
              </a:ln>
            </c:spPr>
            <c:extLst>
              <c:ext xmlns:c16="http://schemas.microsoft.com/office/drawing/2014/chart" uri="{C3380CC4-5D6E-409C-BE32-E72D297353CC}">
                <c16:uniqueId val="{0000000F-A52A-814D-A7AF-1F6C4BA3E4BF}"/>
              </c:ext>
            </c:extLst>
          </c:dPt>
          <c:dPt>
            <c:idx val="8"/>
            <c:bubble3D val="0"/>
            <c:spPr>
              <a:solidFill>
                <a:srgbClr val="FFFF99"/>
              </a:solidFill>
              <a:ln>
                <a:solidFill>
                  <a:schemeClr val="tx1"/>
                </a:solidFill>
              </a:ln>
            </c:spPr>
            <c:extLst>
              <c:ext xmlns:c16="http://schemas.microsoft.com/office/drawing/2014/chart" uri="{C3380CC4-5D6E-409C-BE32-E72D297353CC}">
                <c16:uniqueId val="{00000011-A52A-814D-A7AF-1F6C4BA3E4BF}"/>
              </c:ext>
            </c:extLst>
          </c:dPt>
          <c:dPt>
            <c:idx val="9"/>
            <c:bubble3D val="0"/>
            <c:spPr>
              <a:solidFill>
                <a:srgbClr val="5717B5"/>
              </a:solidFill>
              <a:ln>
                <a:solidFill>
                  <a:schemeClr val="tx1"/>
                </a:solidFill>
              </a:ln>
            </c:spPr>
            <c:extLst>
              <c:ext xmlns:c16="http://schemas.microsoft.com/office/drawing/2014/chart" uri="{C3380CC4-5D6E-409C-BE32-E72D297353CC}">
                <c16:uniqueId val="{00000013-A52A-814D-A7AF-1F6C4BA3E4BF}"/>
              </c:ext>
            </c:extLst>
          </c:dPt>
          <c:dPt>
            <c:idx val="10"/>
            <c:bubble3D val="0"/>
            <c:spPr>
              <a:solidFill>
                <a:srgbClr val="99FF99"/>
              </a:solidFill>
              <a:ln>
                <a:solidFill>
                  <a:schemeClr val="tx1"/>
                </a:solidFill>
              </a:ln>
            </c:spPr>
            <c:extLst>
              <c:ext xmlns:c16="http://schemas.microsoft.com/office/drawing/2014/chart" uri="{C3380CC4-5D6E-409C-BE32-E72D297353CC}">
                <c16:uniqueId val="{00000015-A52A-814D-A7AF-1F6C4BA3E4BF}"/>
              </c:ext>
            </c:extLst>
          </c:dPt>
          <c:dPt>
            <c:idx val="11"/>
            <c:bubble3D val="0"/>
            <c:spPr>
              <a:solidFill>
                <a:srgbClr val="663300"/>
              </a:solidFill>
              <a:ln>
                <a:solidFill>
                  <a:schemeClr val="tx1"/>
                </a:solidFill>
              </a:ln>
            </c:spPr>
            <c:extLst>
              <c:ext xmlns:c16="http://schemas.microsoft.com/office/drawing/2014/chart" uri="{C3380CC4-5D6E-409C-BE32-E72D297353CC}">
                <c16:uniqueId val="{00000017-A52A-814D-A7AF-1F6C4BA3E4BF}"/>
              </c:ext>
            </c:extLst>
          </c:dPt>
          <c:dPt>
            <c:idx val="12"/>
            <c:bubble3D val="0"/>
            <c:spPr>
              <a:noFill/>
              <a:ln>
                <a:solidFill>
                  <a:schemeClr val="tx1"/>
                </a:solidFill>
              </a:ln>
            </c:spPr>
            <c:extLst>
              <c:ext xmlns:c16="http://schemas.microsoft.com/office/drawing/2014/chart" uri="{C3380CC4-5D6E-409C-BE32-E72D297353CC}">
                <c16:uniqueId val="{00000019-A52A-814D-A7AF-1F6C4BA3E4BF}"/>
              </c:ext>
            </c:extLst>
          </c:dPt>
          <c:dLbls>
            <c:dLbl>
              <c:idx val="0"/>
              <c:spPr/>
              <c:txPr>
                <a:bodyPr/>
                <a:lstStyle/>
                <a:p>
                  <a:pPr>
                    <a:defRPr b="1">
                      <a:solidFill>
                        <a:schemeClr val="bg1"/>
                      </a:solidFill>
                    </a:defRPr>
                  </a:pPr>
                  <a:endParaRPr lang="en-US"/>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2A-814D-A7AF-1F6C4BA3E4BF}"/>
                </c:ext>
              </c:extLst>
            </c:dLbl>
            <c:dLbl>
              <c:idx val="1"/>
              <c:spPr/>
              <c:txPr>
                <a:bodyPr/>
                <a:lstStyle/>
                <a:p>
                  <a:pPr>
                    <a:defRPr b="1">
                      <a:solidFill>
                        <a:schemeClr val="bg1"/>
                      </a:solidFill>
                    </a:defRPr>
                  </a:pPr>
                  <a:endParaRPr lang="en-US"/>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2A-814D-A7AF-1F6C4BA3E4BF}"/>
                </c:ext>
              </c:extLst>
            </c:dLbl>
            <c:dLbl>
              <c:idx val="2"/>
              <c:layout>
                <c:manualLayout>
                  <c:x val="-1.42205651523997E-2"/>
                  <c:y val="-8.7145918135713898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2A-814D-A7AF-1F6C4BA3E4BF}"/>
                </c:ext>
              </c:extLst>
            </c:dLbl>
            <c:dLbl>
              <c:idx val="3"/>
              <c:layout>
                <c:manualLayout>
                  <c:x val="-1.81609890315465E-2"/>
                  <c:y val="-1.8075831599396199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2A-814D-A7AF-1F6C4BA3E4BF}"/>
                </c:ext>
              </c:extLst>
            </c:dLbl>
            <c:dLbl>
              <c:idx val="8"/>
              <c:layout>
                <c:manualLayout>
                  <c:x val="5.6874342149153302E-3"/>
                  <c:y val="2.1778901628003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52A-814D-A7AF-1F6C4BA3E4BF}"/>
                </c:ext>
              </c:extLst>
            </c:dLbl>
            <c:dLbl>
              <c:idx val="12"/>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52A-814D-A7AF-1F6C4BA3E4BF}"/>
                </c:ext>
              </c:extLst>
            </c:dLbl>
            <c:spPr>
              <a:noFill/>
              <a:ln>
                <a:noFill/>
              </a:ln>
              <a:effectLst/>
            </c:spPr>
            <c:txPr>
              <a:bodyPr/>
              <a:lstStyle/>
              <a:p>
                <a:pPr>
                  <a:defRPr b="1"/>
                </a:pPr>
                <a:endParaRPr lang="en-US"/>
              </a:p>
            </c:txPr>
            <c:dLblPos val="bestFit"/>
            <c:showLegendKey val="0"/>
            <c:showVal val="0"/>
            <c:showCatName val="1"/>
            <c:showSerName val="0"/>
            <c:showPercent val="0"/>
            <c:showBubbleSize val="0"/>
            <c:showLeaderLines val="0"/>
            <c:extLst>
              <c:ext xmlns:c15="http://schemas.microsoft.com/office/drawing/2012/chart" uri="{CE6537A1-D6FC-4f65-9D91-7224C49458BB}"/>
            </c:extLst>
          </c:dLbls>
          <c:cat>
            <c:strRef>
              <c:f>Sheet1!$A$2:$A$14</c:f>
              <c:strCache>
                <c:ptCount val="13"/>
                <c:pt idx="0">
                  <c:v>KRAS</c:v>
                </c:pt>
                <c:pt idx="1">
                  <c:v>EGFR</c:v>
                </c:pt>
                <c:pt idx="2">
                  <c:v>ALK</c:v>
                </c:pt>
                <c:pt idx="3">
                  <c:v>HER2</c:v>
                </c:pt>
                <c:pt idx="8">
                  <c:v>PI3K</c:v>
                </c:pt>
                <c:pt idx="12">
                  <c:v>Undefined</c:v>
                </c:pt>
              </c:strCache>
            </c:strRef>
          </c:cat>
          <c:val>
            <c:numRef>
              <c:f>Sheet1!$B$2:$B$14</c:f>
              <c:numCache>
                <c:formatCode>General</c:formatCode>
                <c:ptCount val="13"/>
                <c:pt idx="0">
                  <c:v>32</c:v>
                </c:pt>
                <c:pt idx="1">
                  <c:v>23</c:v>
                </c:pt>
                <c:pt idx="2">
                  <c:v>3</c:v>
                </c:pt>
                <c:pt idx="3">
                  <c:v>3</c:v>
                </c:pt>
                <c:pt idx="8">
                  <c:v>0.5</c:v>
                </c:pt>
                <c:pt idx="12">
                  <c:v>38.5</c:v>
                </c:pt>
              </c:numCache>
            </c:numRef>
          </c:val>
          <c:extLst>
            <c:ext xmlns:c16="http://schemas.microsoft.com/office/drawing/2014/chart" uri="{C3380CC4-5D6E-409C-BE32-E72D297353CC}">
              <c16:uniqueId val="{0000001A-A52A-814D-A7AF-1F6C4BA3E4BF}"/>
            </c:ext>
          </c:extLst>
        </c:ser>
        <c:dLbls>
          <c:showLegendKey val="0"/>
          <c:showVal val="0"/>
          <c:showCatName val="0"/>
          <c:showSerName val="0"/>
          <c:showPercent val="0"/>
          <c:showBubbleSize val="0"/>
          <c:showLeaderLines val="0"/>
        </c:dLbls>
        <c:firstSliceAng val="200"/>
      </c:pieChart>
    </c:plotArea>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32321600825502E-2"/>
          <c:y val="0.15898434570678699"/>
          <c:w val="0.94036767839917501"/>
          <c:h val="0.57395716160479904"/>
        </c:manualLayout>
      </c:layout>
      <c:barChart>
        <c:barDir val="col"/>
        <c:grouping val="clustered"/>
        <c:varyColors val="0"/>
        <c:ser>
          <c:idx val="0"/>
          <c:order val="0"/>
          <c:tx>
            <c:strRef>
              <c:f>Sheet1!$A$2</c:f>
              <c:strCache>
                <c:ptCount val="1"/>
                <c:pt idx="0">
                  <c:v>Series 1</c:v>
                </c:pt>
              </c:strCache>
            </c:strRef>
          </c:tx>
          <c:spPr>
            <a:solidFill>
              <a:schemeClr val="accent1"/>
            </a:solidFill>
            <a:ln>
              <a:solidFill>
                <a:srgbClr val="F5841F"/>
              </a:solid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Cancers</c:v>
                </c:pt>
                <c:pt idx="1">
                  <c:v>Neurological
Disorders</c:v>
                </c:pt>
                <c:pt idx="2">
                  <c:v>Infectious
Diseases</c:v>
                </c:pt>
                <c:pt idx="3">
                  <c:v>Immunological
Disorders</c:v>
                </c:pt>
                <c:pt idx="4">
                  <c:v>Cardiovascular
Disorders</c:v>
                </c:pt>
                <c:pt idx="5">
                  <c:v>Mental Health
Disorders</c:v>
                </c:pt>
                <c:pt idx="6">
                  <c:v>Diabetes</c:v>
                </c:pt>
                <c:pt idx="7">
                  <c:v>HIV/AIDS</c:v>
                </c:pt>
              </c:strCache>
            </c:strRef>
          </c:cat>
          <c:val>
            <c:numRef>
              <c:f>Sheet1!$B$2:$I$2</c:f>
              <c:numCache>
                <c:formatCode>#,##0</c:formatCode>
                <c:ptCount val="8"/>
                <c:pt idx="0">
                  <c:v>1813</c:v>
                </c:pt>
                <c:pt idx="1">
                  <c:v>1329</c:v>
                </c:pt>
                <c:pt idx="2">
                  <c:v>1256</c:v>
                </c:pt>
                <c:pt idx="3">
                  <c:v>1120</c:v>
                </c:pt>
                <c:pt idx="4">
                  <c:v>599</c:v>
                </c:pt>
                <c:pt idx="5" formatCode="General">
                  <c:v>511</c:v>
                </c:pt>
                <c:pt idx="6">
                  <c:v>475</c:v>
                </c:pt>
                <c:pt idx="7">
                  <c:v>159</c:v>
                </c:pt>
              </c:numCache>
            </c:numRef>
          </c:val>
          <c:extLst>
            <c:ext xmlns:c16="http://schemas.microsoft.com/office/drawing/2014/chart" uri="{C3380CC4-5D6E-409C-BE32-E72D297353CC}">
              <c16:uniqueId val="{00000000-3C6F-8C44-8A3D-9835A1B76B33}"/>
            </c:ext>
          </c:extLst>
        </c:ser>
        <c:dLbls>
          <c:dLblPos val="outEnd"/>
          <c:showLegendKey val="0"/>
          <c:showVal val="1"/>
          <c:showCatName val="0"/>
          <c:showSerName val="0"/>
          <c:showPercent val="0"/>
          <c:showBubbleSize val="0"/>
        </c:dLbls>
        <c:gapWidth val="60"/>
        <c:axId val="-2122563384"/>
        <c:axId val="-2122577192"/>
      </c:barChart>
      <c:catAx>
        <c:axId val="-21225633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a:lstStyle/>
          <a:p>
            <a:pPr>
              <a:defRPr/>
            </a:pPr>
            <a:endParaRPr lang="en-US"/>
          </a:p>
        </c:txPr>
        <c:crossAx val="-2122577192"/>
        <c:crosses val="autoZero"/>
        <c:auto val="1"/>
        <c:lblAlgn val="ctr"/>
        <c:lblOffset val="100"/>
        <c:tickLblSkip val="1"/>
        <c:noMultiLvlLbl val="0"/>
      </c:catAx>
      <c:valAx>
        <c:axId val="-2122577192"/>
        <c:scaling>
          <c:orientation val="minMax"/>
        </c:scaling>
        <c:delete val="0"/>
        <c:axPos val="l"/>
        <c:numFmt formatCode="#,##0" sourceLinked="1"/>
        <c:majorTickMark val="cross"/>
        <c:minorTickMark val="none"/>
        <c:tickLblPos val="nextTo"/>
        <c:spPr>
          <a:noFill/>
          <a:ln>
            <a:solidFill>
              <a:schemeClr val="tx1"/>
            </a:solidFill>
          </a:ln>
          <a:effectLst/>
        </c:spPr>
        <c:txPr>
          <a:bodyPr rot="-60000000" vert="horz"/>
          <a:lstStyle/>
          <a:p>
            <a:pPr>
              <a:defRPr/>
            </a:pPr>
            <a:endParaRPr lang="en-US"/>
          </a:p>
        </c:txPr>
        <c:crossAx val="-2122563384"/>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sz="1200">
          <a:solidFill>
            <a:schemeClr val="tx1">
              <a:lumMod val="50000"/>
              <a:lumOff val="50000"/>
            </a:schemeClr>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42220380347201"/>
          <c:y val="8.7555774278215204E-2"/>
          <c:w val="0.75526718699636197"/>
          <c:h val="0.78526668541432298"/>
        </c:manualLayout>
      </c:layout>
      <c:barChart>
        <c:barDir val="col"/>
        <c:grouping val="clustered"/>
        <c:varyColors val="0"/>
        <c:ser>
          <c:idx val="0"/>
          <c:order val="0"/>
          <c:tx>
            <c:strRef>
              <c:f>Sheet1!$A$2</c:f>
              <c:strCache>
                <c:ptCount val="1"/>
                <c:pt idx="0">
                  <c:v>Series 1</c:v>
                </c:pt>
              </c:strCache>
            </c:strRef>
          </c:tx>
          <c:spPr>
            <a:solidFill>
              <a:srgbClr val="F58023"/>
            </a:solidFill>
            <a:ln>
              <a:noFill/>
            </a:ln>
            <a:effectLst/>
          </c:spPr>
          <c:invertIfNegative val="0"/>
          <c:dPt>
            <c:idx val="1"/>
            <c:invertIfNegative val="0"/>
            <c:bubble3D val="0"/>
            <c:spPr>
              <a:solidFill>
                <a:srgbClr val="006672"/>
              </a:solidFill>
              <a:ln>
                <a:noFill/>
              </a:ln>
              <a:effectLst/>
            </c:spPr>
            <c:extLst>
              <c:ext xmlns:c16="http://schemas.microsoft.com/office/drawing/2014/chart" uri="{C3380CC4-5D6E-409C-BE32-E72D297353CC}">
                <c16:uniqueId val="{00000001-062A-3544-B423-AE3E19C88DAE}"/>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Cost of New Medicines</c:v>
                </c:pt>
                <c:pt idx="1">
                  <c:v>Hospitalization</c:v>
                </c:pt>
              </c:strCache>
            </c:strRef>
          </c:cat>
          <c:val>
            <c:numRef>
              <c:f>Sheet1!$B$2:$C$2</c:f>
              <c:numCache>
                <c:formatCode>#,##0</c:formatCode>
                <c:ptCount val="2"/>
                <c:pt idx="0">
                  <c:v>24</c:v>
                </c:pt>
                <c:pt idx="1">
                  <c:v>-89</c:v>
                </c:pt>
              </c:numCache>
            </c:numRef>
          </c:val>
          <c:extLst>
            <c:ext xmlns:c16="http://schemas.microsoft.com/office/drawing/2014/chart" uri="{C3380CC4-5D6E-409C-BE32-E72D297353CC}">
              <c16:uniqueId val="{00000002-062A-3544-B423-AE3E19C88DAE}"/>
            </c:ext>
          </c:extLst>
        </c:ser>
        <c:dLbls>
          <c:dLblPos val="outEnd"/>
          <c:showLegendKey val="0"/>
          <c:showVal val="1"/>
          <c:showCatName val="0"/>
          <c:showSerName val="0"/>
          <c:showPercent val="0"/>
          <c:showBubbleSize val="0"/>
        </c:dLbls>
        <c:gapWidth val="60"/>
        <c:axId val="-2132239624"/>
        <c:axId val="-2119056744"/>
      </c:barChart>
      <c:catAx>
        <c:axId val="-213223962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19056744"/>
        <c:crosses val="autoZero"/>
        <c:auto val="1"/>
        <c:lblAlgn val="ctr"/>
        <c:lblOffset val="100"/>
        <c:noMultiLvlLbl val="0"/>
      </c:catAx>
      <c:valAx>
        <c:axId val="-2119056744"/>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dirty="0"/>
                  <a:t>$ per</a:t>
                </a:r>
                <a:r>
                  <a:rPr lang="en-US" baseline="0" dirty="0"/>
                  <a:t> Capita</a:t>
                </a:r>
                <a:endParaRPr lang="en-US" dirty="0"/>
              </a:p>
            </c:rich>
          </c:tx>
          <c:overlay val="0"/>
          <c:spPr>
            <a:noFill/>
            <a:ln>
              <a:noFill/>
            </a:ln>
            <a:effectLst/>
          </c:spPr>
        </c:title>
        <c:numFmt formatCode="&quot;$&quot;#,##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22396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956816269139005E-2"/>
          <c:y val="0"/>
          <c:w val="0.84288311751280598"/>
          <c:h val="1"/>
        </c:manualLayout>
      </c:layout>
      <c:pieChart>
        <c:varyColors val="1"/>
        <c:ser>
          <c:idx val="0"/>
          <c:order val="0"/>
          <c:tx>
            <c:strRef>
              <c:f>Sheet1!$B$1</c:f>
              <c:strCache>
                <c:ptCount val="1"/>
                <c:pt idx="0">
                  <c:v>Cancer Spens, 2009</c:v>
                </c:pt>
              </c:strCache>
            </c:strRef>
          </c:tx>
          <c:dPt>
            <c:idx val="0"/>
            <c:bubble3D val="0"/>
            <c:spPr>
              <a:solidFill>
                <a:srgbClr val="F58023"/>
              </a:solidFill>
              <a:ln w="19050">
                <a:solidFill>
                  <a:schemeClr val="lt1"/>
                </a:solidFill>
              </a:ln>
              <a:effectLst/>
            </c:spPr>
            <c:extLst>
              <c:ext xmlns:c16="http://schemas.microsoft.com/office/drawing/2014/chart" uri="{C3380CC4-5D6E-409C-BE32-E72D297353CC}">
                <c16:uniqueId val="{00000001-92DB-4D4B-8690-3C246875F0CD}"/>
              </c:ext>
            </c:extLst>
          </c:dPt>
          <c:dPt>
            <c:idx val="1"/>
            <c:bubble3D val="0"/>
            <c:spPr>
              <a:solidFill>
                <a:srgbClr val="006672"/>
              </a:solidFill>
              <a:ln w="19050">
                <a:solidFill>
                  <a:schemeClr val="lt1"/>
                </a:solidFill>
              </a:ln>
              <a:effectLst/>
            </c:spPr>
            <c:extLst>
              <c:ext xmlns:c16="http://schemas.microsoft.com/office/drawing/2014/chart" uri="{C3380CC4-5D6E-409C-BE32-E72D297353CC}">
                <c16:uniqueId val="{00000003-92DB-4D4B-8690-3C246875F0C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Medicines</c:v>
                </c:pt>
                <c:pt idx="1">
                  <c:v>Other</c:v>
                </c:pt>
              </c:strCache>
            </c:strRef>
          </c:cat>
          <c:val>
            <c:numRef>
              <c:f>Sheet1!$B$2:$B$3</c:f>
              <c:numCache>
                <c:formatCode>0%</c:formatCode>
                <c:ptCount val="2"/>
                <c:pt idx="0">
                  <c:v>0.26677648350786398</c:v>
                </c:pt>
                <c:pt idx="1">
                  <c:v>0.73322351649213602</c:v>
                </c:pt>
              </c:numCache>
            </c:numRef>
          </c:val>
          <c:extLst>
            <c:ext xmlns:c16="http://schemas.microsoft.com/office/drawing/2014/chart" uri="{C3380CC4-5D6E-409C-BE32-E72D297353CC}">
              <c16:uniqueId val="{00000004-92DB-4D4B-8690-3C246875F0C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0.35451</cdr:x>
      <cdr:y>0.03007</cdr:y>
    </cdr:from>
    <cdr:to>
      <cdr:x>0.70244</cdr:x>
      <cdr:y>0.11077</cdr:y>
    </cdr:to>
    <cdr:sp macro="" textlink="">
      <cdr:nvSpPr>
        <cdr:cNvPr id="2" name="Rounded Rectangle 1"/>
        <cdr:cNvSpPr/>
      </cdr:nvSpPr>
      <cdr:spPr>
        <a:xfrm xmlns:a="http://schemas.openxmlformats.org/drawingml/2006/main">
          <a:off x="2130239" y="126946"/>
          <a:ext cx="2090772" cy="340770"/>
        </a:xfrm>
        <a:prstGeom xmlns:a="http://schemas.openxmlformats.org/drawingml/2006/main" prst="roundRect">
          <a:avLst/>
        </a:prstGeom>
        <a:solidFill xmlns:a="http://schemas.openxmlformats.org/drawingml/2006/main">
          <a:srgbClr val="006672"/>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Increase of 1.74 years</a:t>
          </a:r>
        </a:p>
      </cdr:txBody>
    </cdr:sp>
  </cdr:relSizeAnchor>
</c:userShapes>
</file>

<file path=ppt/drawings/drawing10.xml><?xml version="1.0" encoding="utf-8"?>
<c:userShapes xmlns:c="http://schemas.openxmlformats.org/drawingml/2006/chart">
  <cdr:relSizeAnchor xmlns:cdr="http://schemas.openxmlformats.org/drawingml/2006/chartDrawing">
    <cdr:from>
      <cdr:x>0.35837</cdr:x>
      <cdr:y>0.32446</cdr:y>
    </cdr:from>
    <cdr:to>
      <cdr:x>0.84734</cdr:x>
      <cdr:y>0.50938</cdr:y>
    </cdr:to>
    <cdr:sp macro="" textlink="">
      <cdr:nvSpPr>
        <cdr:cNvPr id="4" name="Freeform 3"/>
        <cdr:cNvSpPr/>
      </cdr:nvSpPr>
      <cdr:spPr>
        <a:xfrm xmlns:a="http://schemas.openxmlformats.org/drawingml/2006/main">
          <a:off x="464234" y="434514"/>
          <a:ext cx="633413" cy="247650"/>
        </a:xfrm>
        <a:custGeom xmlns:a="http://schemas.openxmlformats.org/drawingml/2006/main">
          <a:avLst/>
          <a:gdLst>
            <a:gd name="connsiteX0" fmla="*/ 0 w 633413"/>
            <a:gd name="connsiteY0" fmla="*/ 247650 h 247650"/>
            <a:gd name="connsiteX1" fmla="*/ 145257 w 633413"/>
            <a:gd name="connsiteY1" fmla="*/ 159544 h 247650"/>
            <a:gd name="connsiteX2" fmla="*/ 276225 w 633413"/>
            <a:gd name="connsiteY2" fmla="*/ 150019 h 247650"/>
            <a:gd name="connsiteX3" fmla="*/ 383382 w 633413"/>
            <a:gd name="connsiteY3" fmla="*/ 59531 h 247650"/>
            <a:gd name="connsiteX4" fmla="*/ 445294 w 633413"/>
            <a:gd name="connsiteY4" fmla="*/ 64294 h 247650"/>
            <a:gd name="connsiteX5" fmla="*/ 540544 w 633413"/>
            <a:gd name="connsiteY5" fmla="*/ 0 h 247650"/>
            <a:gd name="connsiteX6" fmla="*/ 633413 w 633413"/>
            <a:gd name="connsiteY6"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413" h="247650">
              <a:moveTo>
                <a:pt x="0" y="247650"/>
              </a:moveTo>
              <a:lnTo>
                <a:pt x="145257" y="159544"/>
              </a:lnTo>
              <a:lnTo>
                <a:pt x="276225" y="150019"/>
              </a:lnTo>
              <a:lnTo>
                <a:pt x="383382" y="59531"/>
              </a:lnTo>
              <a:lnTo>
                <a:pt x="445294" y="64294"/>
              </a:lnTo>
              <a:lnTo>
                <a:pt x="540544" y="0"/>
              </a:lnTo>
              <a:lnTo>
                <a:pt x="633413" y="0"/>
              </a:lnTo>
            </a:path>
          </a:pathLst>
        </a:custGeom>
        <a:noFill xmlns:a="http://schemas.openxmlformats.org/drawingml/2006/main"/>
        <a:ln xmlns:a="http://schemas.openxmlformats.org/drawingml/2006/main" w="19050">
          <a:solidFill>
            <a:srgbClr val="00A8C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0.35653</cdr:x>
      <cdr:y>0.50227</cdr:y>
    </cdr:from>
    <cdr:to>
      <cdr:x>0.83815</cdr:x>
      <cdr:y>0.57517</cdr:y>
    </cdr:to>
    <cdr:sp macro="" textlink="">
      <cdr:nvSpPr>
        <cdr:cNvPr id="5" name="Freeform 4"/>
        <cdr:cNvSpPr/>
      </cdr:nvSpPr>
      <cdr:spPr>
        <a:xfrm xmlns:a="http://schemas.openxmlformats.org/drawingml/2006/main">
          <a:off x="461853" y="672639"/>
          <a:ext cx="623888" cy="97631"/>
        </a:xfrm>
        <a:custGeom xmlns:a="http://schemas.openxmlformats.org/drawingml/2006/main">
          <a:avLst/>
          <a:gdLst>
            <a:gd name="connsiteX0" fmla="*/ 0 w 623888"/>
            <a:gd name="connsiteY0" fmla="*/ 23812 h 97631"/>
            <a:gd name="connsiteX1" fmla="*/ 109538 w 623888"/>
            <a:gd name="connsiteY1" fmla="*/ 0 h 97631"/>
            <a:gd name="connsiteX2" fmla="*/ 147638 w 623888"/>
            <a:gd name="connsiteY2" fmla="*/ 38100 h 97631"/>
            <a:gd name="connsiteX3" fmla="*/ 207169 w 623888"/>
            <a:gd name="connsiteY3" fmla="*/ 21431 h 97631"/>
            <a:gd name="connsiteX4" fmla="*/ 242888 w 623888"/>
            <a:gd name="connsiteY4" fmla="*/ 57150 h 97631"/>
            <a:gd name="connsiteX5" fmla="*/ 345281 w 623888"/>
            <a:gd name="connsiteY5" fmla="*/ 35719 h 97631"/>
            <a:gd name="connsiteX6" fmla="*/ 416719 w 623888"/>
            <a:gd name="connsiteY6" fmla="*/ 69056 h 97631"/>
            <a:gd name="connsiteX7" fmla="*/ 507206 w 623888"/>
            <a:gd name="connsiteY7" fmla="*/ 45244 h 97631"/>
            <a:gd name="connsiteX8" fmla="*/ 623888 w 623888"/>
            <a:gd name="connsiteY8" fmla="*/ 97631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888" h="97631">
              <a:moveTo>
                <a:pt x="0" y="23812"/>
              </a:moveTo>
              <a:lnTo>
                <a:pt x="109538" y="0"/>
              </a:lnTo>
              <a:lnTo>
                <a:pt x="147638" y="38100"/>
              </a:lnTo>
              <a:lnTo>
                <a:pt x="207169" y="21431"/>
              </a:lnTo>
              <a:lnTo>
                <a:pt x="242888" y="57150"/>
              </a:lnTo>
              <a:lnTo>
                <a:pt x="345281" y="35719"/>
              </a:lnTo>
              <a:lnTo>
                <a:pt x="416719" y="69056"/>
              </a:lnTo>
              <a:lnTo>
                <a:pt x="507206" y="45244"/>
              </a:lnTo>
              <a:lnTo>
                <a:pt x="623888" y="97631"/>
              </a:lnTo>
            </a:path>
          </a:pathLst>
        </a:custGeom>
        <a:noFill xmlns:a="http://schemas.openxmlformats.org/drawingml/2006/main"/>
        <a:ln xmlns:a="http://schemas.openxmlformats.org/drawingml/2006/main" w="19050">
          <a:solidFill>
            <a:srgbClr val="F5802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0.3511</cdr:x>
      <cdr:y>0.19083</cdr:y>
    </cdr:from>
    <cdr:to>
      <cdr:x>0.81434</cdr:x>
      <cdr:y>0.33486</cdr:y>
    </cdr:to>
    <cdr:sp macro="" textlink="">
      <cdr:nvSpPr>
        <cdr:cNvPr id="2" name="Freeform 1"/>
        <cdr:cNvSpPr/>
      </cdr:nvSpPr>
      <cdr:spPr>
        <a:xfrm xmlns:a="http://schemas.openxmlformats.org/drawingml/2006/main">
          <a:off x="454819" y="255560"/>
          <a:ext cx="600075" cy="192881"/>
        </a:xfrm>
        <a:custGeom xmlns:a="http://schemas.openxmlformats.org/drawingml/2006/main">
          <a:avLst/>
          <a:gdLst>
            <a:gd name="connsiteX0" fmla="*/ 0 w 600075"/>
            <a:gd name="connsiteY0" fmla="*/ 192881 h 192881"/>
            <a:gd name="connsiteX1" fmla="*/ 211931 w 600075"/>
            <a:gd name="connsiteY1" fmla="*/ 154781 h 192881"/>
            <a:gd name="connsiteX2" fmla="*/ 361950 w 600075"/>
            <a:gd name="connsiteY2" fmla="*/ 88106 h 192881"/>
            <a:gd name="connsiteX3" fmla="*/ 419100 w 600075"/>
            <a:gd name="connsiteY3" fmla="*/ 90487 h 192881"/>
            <a:gd name="connsiteX4" fmla="*/ 600075 w 600075"/>
            <a:gd name="connsiteY4" fmla="*/ 0 h 19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92881">
              <a:moveTo>
                <a:pt x="0" y="192881"/>
              </a:moveTo>
              <a:lnTo>
                <a:pt x="211931" y="154781"/>
              </a:lnTo>
              <a:lnTo>
                <a:pt x="361950" y="88106"/>
              </a:lnTo>
              <a:lnTo>
                <a:pt x="419100" y="90487"/>
              </a:lnTo>
              <a:lnTo>
                <a:pt x="600075" y="0"/>
              </a:lnTo>
            </a:path>
          </a:pathLst>
        </a:custGeom>
        <a:noFill xmlns:a="http://schemas.openxmlformats.org/drawingml/2006/main"/>
        <a:ln xmlns:a="http://schemas.openxmlformats.org/drawingml/2006/main" w="19050">
          <a:solidFill>
            <a:srgbClr val="00A8C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0.35662</cdr:x>
      <cdr:y>0.33664</cdr:y>
    </cdr:from>
    <cdr:to>
      <cdr:x>0.81066</cdr:x>
      <cdr:y>0.41487</cdr:y>
    </cdr:to>
    <cdr:sp macro="" textlink="">
      <cdr:nvSpPr>
        <cdr:cNvPr id="3" name="Freeform 2"/>
        <cdr:cNvSpPr/>
      </cdr:nvSpPr>
      <cdr:spPr>
        <a:xfrm xmlns:a="http://schemas.openxmlformats.org/drawingml/2006/main">
          <a:off x="461963" y="450822"/>
          <a:ext cx="588168" cy="104775"/>
        </a:xfrm>
        <a:custGeom xmlns:a="http://schemas.openxmlformats.org/drawingml/2006/main">
          <a:avLst/>
          <a:gdLst>
            <a:gd name="connsiteX0" fmla="*/ 0 w 588168"/>
            <a:gd name="connsiteY0" fmla="*/ 9525 h 104775"/>
            <a:gd name="connsiteX1" fmla="*/ 133350 w 588168"/>
            <a:gd name="connsiteY1" fmla="*/ 0 h 104775"/>
            <a:gd name="connsiteX2" fmla="*/ 228600 w 588168"/>
            <a:gd name="connsiteY2" fmla="*/ 47625 h 104775"/>
            <a:gd name="connsiteX3" fmla="*/ 347662 w 588168"/>
            <a:gd name="connsiteY3" fmla="*/ 76200 h 104775"/>
            <a:gd name="connsiteX4" fmla="*/ 469106 w 588168"/>
            <a:gd name="connsiteY4" fmla="*/ 83344 h 104775"/>
            <a:gd name="connsiteX5" fmla="*/ 528637 w 588168"/>
            <a:gd name="connsiteY5" fmla="*/ 104775 h 104775"/>
            <a:gd name="connsiteX6" fmla="*/ 588168 w 588168"/>
            <a:gd name="connsiteY6"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168" h="104775">
              <a:moveTo>
                <a:pt x="0" y="9525"/>
              </a:moveTo>
              <a:lnTo>
                <a:pt x="133350" y="0"/>
              </a:lnTo>
              <a:lnTo>
                <a:pt x="228600" y="47625"/>
              </a:lnTo>
              <a:lnTo>
                <a:pt x="347662" y="76200"/>
              </a:lnTo>
              <a:lnTo>
                <a:pt x="469106" y="83344"/>
              </a:lnTo>
              <a:lnTo>
                <a:pt x="528637" y="104775"/>
              </a:lnTo>
              <a:lnTo>
                <a:pt x="588168" y="104775"/>
              </a:lnTo>
            </a:path>
          </a:pathLst>
        </a:custGeom>
        <a:noFill xmlns:a="http://schemas.openxmlformats.org/drawingml/2006/main"/>
        <a:ln xmlns:a="http://schemas.openxmlformats.org/drawingml/2006/main" w="19050">
          <a:solidFill>
            <a:srgbClr val="F5802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0.36765</cdr:x>
      <cdr:y>0.27618</cdr:y>
    </cdr:from>
    <cdr:to>
      <cdr:x>0.8511</cdr:x>
      <cdr:y>0.50022</cdr:y>
    </cdr:to>
    <cdr:sp macro="" textlink="">
      <cdr:nvSpPr>
        <cdr:cNvPr id="4" name="Freeform 3"/>
        <cdr:cNvSpPr/>
      </cdr:nvSpPr>
      <cdr:spPr>
        <a:xfrm xmlns:a="http://schemas.openxmlformats.org/drawingml/2006/main">
          <a:off x="476250" y="369860"/>
          <a:ext cx="626269" cy="300037"/>
        </a:xfrm>
        <a:custGeom xmlns:a="http://schemas.openxmlformats.org/drawingml/2006/main">
          <a:avLst/>
          <a:gdLst>
            <a:gd name="connsiteX0" fmla="*/ 0 w 626269"/>
            <a:gd name="connsiteY0" fmla="*/ 300037 h 300037"/>
            <a:gd name="connsiteX1" fmla="*/ 185738 w 626269"/>
            <a:gd name="connsiteY1" fmla="*/ 216694 h 300037"/>
            <a:gd name="connsiteX2" fmla="*/ 350044 w 626269"/>
            <a:gd name="connsiteY2" fmla="*/ 142875 h 300037"/>
            <a:gd name="connsiteX3" fmla="*/ 390525 w 626269"/>
            <a:gd name="connsiteY3" fmla="*/ 92869 h 300037"/>
            <a:gd name="connsiteX4" fmla="*/ 447675 w 626269"/>
            <a:gd name="connsiteY4" fmla="*/ 100012 h 300037"/>
            <a:gd name="connsiteX5" fmla="*/ 557213 w 626269"/>
            <a:gd name="connsiteY5" fmla="*/ 0 h 300037"/>
            <a:gd name="connsiteX6" fmla="*/ 626269 w 626269"/>
            <a:gd name="connsiteY6" fmla="*/ 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269" h="300037">
              <a:moveTo>
                <a:pt x="0" y="300037"/>
              </a:moveTo>
              <a:lnTo>
                <a:pt x="185738" y="216694"/>
              </a:lnTo>
              <a:lnTo>
                <a:pt x="350044" y="142875"/>
              </a:lnTo>
              <a:lnTo>
                <a:pt x="390525" y="92869"/>
              </a:lnTo>
              <a:lnTo>
                <a:pt x="447675" y="100012"/>
              </a:lnTo>
              <a:lnTo>
                <a:pt x="557213" y="0"/>
              </a:lnTo>
              <a:lnTo>
                <a:pt x="626269" y="0"/>
              </a:lnTo>
            </a:path>
          </a:pathLst>
        </a:custGeom>
        <a:noFill xmlns:a="http://schemas.openxmlformats.org/drawingml/2006/main"/>
        <a:ln xmlns:a="http://schemas.openxmlformats.org/drawingml/2006/main" w="19050">
          <a:solidFill>
            <a:srgbClr val="00A8C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0.35294</cdr:x>
      <cdr:y>0.49667</cdr:y>
    </cdr:from>
    <cdr:to>
      <cdr:x>0.84007</cdr:x>
      <cdr:y>0.77761</cdr:y>
    </cdr:to>
    <cdr:sp macro="" textlink="">
      <cdr:nvSpPr>
        <cdr:cNvPr id="5" name="Freeform 4"/>
        <cdr:cNvSpPr/>
      </cdr:nvSpPr>
      <cdr:spPr>
        <a:xfrm xmlns:a="http://schemas.openxmlformats.org/drawingml/2006/main">
          <a:off x="457200" y="665135"/>
          <a:ext cx="631031" cy="376237"/>
        </a:xfrm>
        <a:custGeom xmlns:a="http://schemas.openxmlformats.org/drawingml/2006/main">
          <a:avLst/>
          <a:gdLst>
            <a:gd name="connsiteX0" fmla="*/ 0 w 631031"/>
            <a:gd name="connsiteY0" fmla="*/ 0 h 376237"/>
            <a:gd name="connsiteX1" fmla="*/ 135731 w 631031"/>
            <a:gd name="connsiteY1" fmla="*/ 52387 h 376237"/>
            <a:gd name="connsiteX2" fmla="*/ 190500 w 631031"/>
            <a:gd name="connsiteY2" fmla="*/ 52387 h 376237"/>
            <a:gd name="connsiteX3" fmla="*/ 240506 w 631031"/>
            <a:gd name="connsiteY3" fmla="*/ 90487 h 376237"/>
            <a:gd name="connsiteX4" fmla="*/ 295275 w 631031"/>
            <a:gd name="connsiteY4" fmla="*/ 90487 h 376237"/>
            <a:gd name="connsiteX5" fmla="*/ 431006 w 631031"/>
            <a:gd name="connsiteY5" fmla="*/ 235744 h 376237"/>
            <a:gd name="connsiteX6" fmla="*/ 631031 w 631031"/>
            <a:gd name="connsiteY6" fmla="*/ 376237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031" h="376237">
              <a:moveTo>
                <a:pt x="0" y="0"/>
              </a:moveTo>
              <a:lnTo>
                <a:pt x="135731" y="52387"/>
              </a:lnTo>
              <a:lnTo>
                <a:pt x="190500" y="52387"/>
              </a:lnTo>
              <a:lnTo>
                <a:pt x="240506" y="90487"/>
              </a:lnTo>
              <a:lnTo>
                <a:pt x="295275" y="90487"/>
              </a:lnTo>
              <a:lnTo>
                <a:pt x="431006" y="235744"/>
              </a:lnTo>
              <a:lnTo>
                <a:pt x="631031" y="376237"/>
              </a:lnTo>
            </a:path>
          </a:pathLst>
        </a:custGeom>
        <a:noFill xmlns:a="http://schemas.openxmlformats.org/drawingml/2006/main"/>
        <a:ln xmlns:a="http://schemas.openxmlformats.org/drawingml/2006/main" w="19050">
          <a:solidFill>
            <a:srgbClr val="F5802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0.38051</cdr:x>
      <cdr:y>0.19972</cdr:y>
    </cdr:from>
    <cdr:to>
      <cdr:x>0.82353</cdr:x>
      <cdr:y>0.502</cdr:y>
    </cdr:to>
    <cdr:sp macro="" textlink="">
      <cdr:nvSpPr>
        <cdr:cNvPr id="2" name="Freeform 1"/>
        <cdr:cNvSpPr/>
      </cdr:nvSpPr>
      <cdr:spPr>
        <a:xfrm xmlns:a="http://schemas.openxmlformats.org/drawingml/2006/main">
          <a:off x="492919" y="267466"/>
          <a:ext cx="573881" cy="404813"/>
        </a:xfrm>
        <a:custGeom xmlns:a="http://schemas.openxmlformats.org/drawingml/2006/main">
          <a:avLst/>
          <a:gdLst>
            <a:gd name="connsiteX0" fmla="*/ 0 w 573881"/>
            <a:gd name="connsiteY0" fmla="*/ 404813 h 404813"/>
            <a:gd name="connsiteX1" fmla="*/ 92869 w 573881"/>
            <a:gd name="connsiteY1" fmla="*/ 335756 h 404813"/>
            <a:gd name="connsiteX2" fmla="*/ 230981 w 573881"/>
            <a:gd name="connsiteY2" fmla="*/ 242888 h 404813"/>
            <a:gd name="connsiteX3" fmla="*/ 302419 w 573881"/>
            <a:gd name="connsiteY3" fmla="*/ 209550 h 404813"/>
            <a:gd name="connsiteX4" fmla="*/ 357187 w 573881"/>
            <a:gd name="connsiteY4" fmla="*/ 135731 h 404813"/>
            <a:gd name="connsiteX5" fmla="*/ 442912 w 573881"/>
            <a:gd name="connsiteY5" fmla="*/ 123825 h 404813"/>
            <a:gd name="connsiteX6" fmla="*/ 521494 w 573881"/>
            <a:gd name="connsiteY6" fmla="*/ 42863 h 404813"/>
            <a:gd name="connsiteX7" fmla="*/ 573881 w 573881"/>
            <a:gd name="connsiteY7" fmla="*/ 0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881" h="404813">
              <a:moveTo>
                <a:pt x="0" y="404813"/>
              </a:moveTo>
              <a:lnTo>
                <a:pt x="92869" y="335756"/>
              </a:lnTo>
              <a:lnTo>
                <a:pt x="230981" y="242888"/>
              </a:lnTo>
              <a:lnTo>
                <a:pt x="302419" y="209550"/>
              </a:lnTo>
              <a:lnTo>
                <a:pt x="357187" y="135731"/>
              </a:lnTo>
              <a:lnTo>
                <a:pt x="442912" y="123825"/>
              </a:lnTo>
              <a:lnTo>
                <a:pt x="521494" y="42863"/>
              </a:lnTo>
              <a:lnTo>
                <a:pt x="573881" y="0"/>
              </a:lnTo>
            </a:path>
          </a:pathLst>
        </a:custGeom>
        <a:noFill xmlns:a="http://schemas.openxmlformats.org/drawingml/2006/main"/>
        <a:ln xmlns:a="http://schemas.openxmlformats.org/drawingml/2006/main" w="19050">
          <a:solidFill>
            <a:srgbClr val="00A8C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0.38235</cdr:x>
      <cdr:y>0.48422</cdr:y>
    </cdr:from>
    <cdr:to>
      <cdr:x>0.83456</cdr:x>
      <cdr:y>0.77228</cdr:y>
    </cdr:to>
    <cdr:sp macro="" textlink="">
      <cdr:nvSpPr>
        <cdr:cNvPr id="3" name="Freeform 2"/>
        <cdr:cNvSpPr/>
      </cdr:nvSpPr>
      <cdr:spPr>
        <a:xfrm xmlns:a="http://schemas.openxmlformats.org/drawingml/2006/main">
          <a:off x="495300" y="648466"/>
          <a:ext cx="585788" cy="385763"/>
        </a:xfrm>
        <a:custGeom xmlns:a="http://schemas.openxmlformats.org/drawingml/2006/main">
          <a:avLst/>
          <a:gdLst>
            <a:gd name="connsiteX0" fmla="*/ 0 w 585788"/>
            <a:gd name="connsiteY0" fmla="*/ 30956 h 385763"/>
            <a:gd name="connsiteX1" fmla="*/ 54769 w 585788"/>
            <a:gd name="connsiteY1" fmla="*/ 0 h 385763"/>
            <a:gd name="connsiteX2" fmla="*/ 95250 w 585788"/>
            <a:gd name="connsiteY2" fmla="*/ 11906 h 385763"/>
            <a:gd name="connsiteX3" fmla="*/ 116681 w 585788"/>
            <a:gd name="connsiteY3" fmla="*/ 64294 h 385763"/>
            <a:gd name="connsiteX4" fmla="*/ 185738 w 585788"/>
            <a:gd name="connsiteY4" fmla="*/ 85725 h 385763"/>
            <a:gd name="connsiteX5" fmla="*/ 209550 w 585788"/>
            <a:gd name="connsiteY5" fmla="*/ 138113 h 385763"/>
            <a:gd name="connsiteX6" fmla="*/ 350044 w 585788"/>
            <a:gd name="connsiteY6" fmla="*/ 283369 h 385763"/>
            <a:gd name="connsiteX7" fmla="*/ 440531 w 585788"/>
            <a:gd name="connsiteY7" fmla="*/ 326231 h 385763"/>
            <a:gd name="connsiteX8" fmla="*/ 519113 w 585788"/>
            <a:gd name="connsiteY8" fmla="*/ 383381 h 385763"/>
            <a:gd name="connsiteX9" fmla="*/ 585788 w 585788"/>
            <a:gd name="connsiteY9" fmla="*/ 385763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788" h="385763">
              <a:moveTo>
                <a:pt x="0" y="30956"/>
              </a:moveTo>
              <a:lnTo>
                <a:pt x="54769" y="0"/>
              </a:lnTo>
              <a:lnTo>
                <a:pt x="95250" y="11906"/>
              </a:lnTo>
              <a:lnTo>
                <a:pt x="116681" y="64294"/>
              </a:lnTo>
              <a:lnTo>
                <a:pt x="185738" y="85725"/>
              </a:lnTo>
              <a:lnTo>
                <a:pt x="209550" y="138113"/>
              </a:lnTo>
              <a:lnTo>
                <a:pt x="350044" y="283369"/>
              </a:lnTo>
              <a:lnTo>
                <a:pt x="440531" y="326231"/>
              </a:lnTo>
              <a:lnTo>
                <a:pt x="519113" y="383381"/>
              </a:lnTo>
              <a:lnTo>
                <a:pt x="585788" y="385763"/>
              </a:lnTo>
            </a:path>
          </a:pathLst>
        </a:custGeom>
        <a:noFill xmlns:a="http://schemas.openxmlformats.org/drawingml/2006/main"/>
        <a:ln xmlns:a="http://schemas.openxmlformats.org/drawingml/2006/main" w="19050">
          <a:solidFill>
            <a:srgbClr val="F5802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0.35294</cdr:x>
      <cdr:y>0.13571</cdr:y>
    </cdr:from>
    <cdr:to>
      <cdr:x>0.78309</cdr:x>
      <cdr:y>0.45755</cdr:y>
    </cdr:to>
    <cdr:sp macro="" textlink="">
      <cdr:nvSpPr>
        <cdr:cNvPr id="6" name="Freeform 5"/>
        <cdr:cNvSpPr/>
      </cdr:nvSpPr>
      <cdr:spPr>
        <a:xfrm xmlns:a="http://schemas.openxmlformats.org/drawingml/2006/main">
          <a:off x="457200" y="181741"/>
          <a:ext cx="557213" cy="431006"/>
        </a:xfrm>
        <a:custGeom xmlns:a="http://schemas.openxmlformats.org/drawingml/2006/main">
          <a:avLst/>
          <a:gdLst>
            <a:gd name="connsiteX0" fmla="*/ 0 w 557213"/>
            <a:gd name="connsiteY0" fmla="*/ 431006 h 431006"/>
            <a:gd name="connsiteX1" fmla="*/ 178594 w 557213"/>
            <a:gd name="connsiteY1" fmla="*/ 304800 h 431006"/>
            <a:gd name="connsiteX2" fmla="*/ 319088 w 557213"/>
            <a:gd name="connsiteY2" fmla="*/ 169069 h 431006"/>
            <a:gd name="connsiteX3" fmla="*/ 376238 w 557213"/>
            <a:gd name="connsiteY3" fmla="*/ 100013 h 431006"/>
            <a:gd name="connsiteX4" fmla="*/ 438150 w 557213"/>
            <a:gd name="connsiteY4" fmla="*/ 100013 h 431006"/>
            <a:gd name="connsiteX5" fmla="*/ 557213 w 557213"/>
            <a:gd name="connsiteY5" fmla="*/ 0 h 4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3" h="431006">
              <a:moveTo>
                <a:pt x="0" y="431006"/>
              </a:moveTo>
              <a:lnTo>
                <a:pt x="178594" y="304800"/>
              </a:lnTo>
              <a:lnTo>
                <a:pt x="319088" y="169069"/>
              </a:lnTo>
              <a:lnTo>
                <a:pt x="376238" y="100013"/>
              </a:lnTo>
              <a:lnTo>
                <a:pt x="438150" y="100013"/>
              </a:lnTo>
              <a:lnTo>
                <a:pt x="557213" y="0"/>
              </a:lnTo>
            </a:path>
          </a:pathLst>
        </a:custGeom>
        <a:noFill xmlns:a="http://schemas.openxmlformats.org/drawingml/2006/main"/>
        <a:ln xmlns:a="http://schemas.openxmlformats.org/drawingml/2006/main" w="19050">
          <a:solidFill>
            <a:srgbClr val="00A8C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0.36949</cdr:x>
      <cdr:y>0.45755</cdr:y>
    </cdr:from>
    <cdr:to>
      <cdr:x>0.78309</cdr:x>
      <cdr:y>0.73494</cdr:y>
    </cdr:to>
    <cdr:sp macro="" textlink="">
      <cdr:nvSpPr>
        <cdr:cNvPr id="8" name="Freeform 7"/>
        <cdr:cNvSpPr/>
      </cdr:nvSpPr>
      <cdr:spPr>
        <a:xfrm xmlns:a="http://schemas.openxmlformats.org/drawingml/2006/main">
          <a:off x="478631" y="612747"/>
          <a:ext cx="535782" cy="371475"/>
        </a:xfrm>
        <a:custGeom xmlns:a="http://schemas.openxmlformats.org/drawingml/2006/main">
          <a:avLst/>
          <a:gdLst>
            <a:gd name="connsiteX0" fmla="*/ 0 w 535782"/>
            <a:gd name="connsiteY0" fmla="*/ 0 h 371475"/>
            <a:gd name="connsiteX1" fmla="*/ 52388 w 535782"/>
            <a:gd name="connsiteY1" fmla="*/ 23813 h 371475"/>
            <a:gd name="connsiteX2" fmla="*/ 128588 w 535782"/>
            <a:gd name="connsiteY2" fmla="*/ 7144 h 371475"/>
            <a:gd name="connsiteX3" fmla="*/ 257175 w 535782"/>
            <a:gd name="connsiteY3" fmla="*/ 78582 h 371475"/>
            <a:gd name="connsiteX4" fmla="*/ 485775 w 535782"/>
            <a:gd name="connsiteY4" fmla="*/ 371475 h 371475"/>
            <a:gd name="connsiteX5" fmla="*/ 535782 w 535782"/>
            <a:gd name="connsiteY5" fmla="*/ 283369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782" h="371475">
              <a:moveTo>
                <a:pt x="0" y="0"/>
              </a:moveTo>
              <a:lnTo>
                <a:pt x="52388" y="23813"/>
              </a:lnTo>
              <a:lnTo>
                <a:pt x="128588" y="7144"/>
              </a:lnTo>
              <a:lnTo>
                <a:pt x="257175" y="78582"/>
              </a:lnTo>
              <a:lnTo>
                <a:pt x="485775" y="371475"/>
              </a:lnTo>
              <a:lnTo>
                <a:pt x="535782" y="283369"/>
              </a:lnTo>
            </a:path>
          </a:pathLst>
        </a:custGeom>
        <a:noFill xmlns:a="http://schemas.openxmlformats.org/drawingml/2006/main"/>
        <a:ln xmlns:a="http://schemas.openxmlformats.org/drawingml/2006/main" w="19050">
          <a:solidFill>
            <a:srgbClr val="F5802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0.3511</cdr:x>
      <cdr:y>0.13623</cdr:y>
    </cdr:from>
    <cdr:to>
      <cdr:x>0.72794</cdr:x>
      <cdr:y>0.5043</cdr:y>
    </cdr:to>
    <cdr:sp macro="" textlink="">
      <cdr:nvSpPr>
        <cdr:cNvPr id="4" name="Freeform 3"/>
        <cdr:cNvSpPr/>
      </cdr:nvSpPr>
      <cdr:spPr>
        <a:xfrm xmlns:a="http://schemas.openxmlformats.org/drawingml/2006/main">
          <a:off x="454819" y="182433"/>
          <a:ext cx="488156" cy="492919"/>
        </a:xfrm>
        <a:custGeom xmlns:a="http://schemas.openxmlformats.org/drawingml/2006/main">
          <a:avLst/>
          <a:gdLst>
            <a:gd name="connsiteX0" fmla="*/ 0 w 488156"/>
            <a:gd name="connsiteY0" fmla="*/ 492919 h 492919"/>
            <a:gd name="connsiteX1" fmla="*/ 45244 w 488156"/>
            <a:gd name="connsiteY1" fmla="*/ 452437 h 492919"/>
            <a:gd name="connsiteX2" fmla="*/ 321469 w 488156"/>
            <a:gd name="connsiteY2" fmla="*/ 180975 h 492919"/>
            <a:gd name="connsiteX3" fmla="*/ 354806 w 488156"/>
            <a:gd name="connsiteY3" fmla="*/ 111919 h 492919"/>
            <a:gd name="connsiteX4" fmla="*/ 421481 w 488156"/>
            <a:gd name="connsiteY4" fmla="*/ 100012 h 492919"/>
            <a:gd name="connsiteX5" fmla="*/ 488156 w 488156"/>
            <a:gd name="connsiteY5" fmla="*/ 0 h 49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492919">
              <a:moveTo>
                <a:pt x="0" y="492919"/>
              </a:moveTo>
              <a:lnTo>
                <a:pt x="45244" y="452437"/>
              </a:lnTo>
              <a:lnTo>
                <a:pt x="321469" y="180975"/>
              </a:lnTo>
              <a:lnTo>
                <a:pt x="354806" y="111919"/>
              </a:lnTo>
              <a:lnTo>
                <a:pt x="421481" y="100012"/>
              </a:lnTo>
              <a:lnTo>
                <a:pt x="488156" y="0"/>
              </a:lnTo>
            </a:path>
          </a:pathLst>
        </a:custGeom>
        <a:solidFill xmlns:a="http://schemas.openxmlformats.org/drawingml/2006/main">
          <a:srgbClr val="006672"/>
        </a:solidFill>
        <a:ln xmlns:a="http://schemas.openxmlformats.org/drawingml/2006/main" w="19050">
          <a:solidFill>
            <a:srgbClr val="00A8C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0.35478</cdr:x>
      <cdr:y>0.4474</cdr:y>
    </cdr:from>
    <cdr:to>
      <cdr:x>0.77941</cdr:x>
      <cdr:y>0.69633</cdr:y>
    </cdr:to>
    <cdr:sp macro="" textlink="">
      <cdr:nvSpPr>
        <cdr:cNvPr id="5" name="Freeform 4"/>
        <cdr:cNvSpPr/>
      </cdr:nvSpPr>
      <cdr:spPr>
        <a:xfrm xmlns:a="http://schemas.openxmlformats.org/drawingml/2006/main">
          <a:off x="459581" y="599152"/>
          <a:ext cx="550069" cy="333375"/>
        </a:xfrm>
        <a:custGeom xmlns:a="http://schemas.openxmlformats.org/drawingml/2006/main">
          <a:avLst/>
          <a:gdLst>
            <a:gd name="connsiteX0" fmla="*/ 0 w 550069"/>
            <a:gd name="connsiteY0" fmla="*/ 85725 h 333375"/>
            <a:gd name="connsiteX1" fmla="*/ 104775 w 550069"/>
            <a:gd name="connsiteY1" fmla="*/ 61912 h 333375"/>
            <a:gd name="connsiteX2" fmla="*/ 133350 w 550069"/>
            <a:gd name="connsiteY2" fmla="*/ 26193 h 333375"/>
            <a:gd name="connsiteX3" fmla="*/ 216694 w 550069"/>
            <a:gd name="connsiteY3" fmla="*/ 28575 h 333375"/>
            <a:gd name="connsiteX4" fmla="*/ 419100 w 550069"/>
            <a:gd name="connsiteY4" fmla="*/ 0 h 333375"/>
            <a:gd name="connsiteX5" fmla="*/ 550069 w 550069"/>
            <a:gd name="connsiteY5" fmla="*/ 33337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69" h="333375">
              <a:moveTo>
                <a:pt x="0" y="85725"/>
              </a:moveTo>
              <a:lnTo>
                <a:pt x="104775" y="61912"/>
              </a:lnTo>
              <a:lnTo>
                <a:pt x="133350" y="26193"/>
              </a:lnTo>
              <a:lnTo>
                <a:pt x="216694" y="28575"/>
              </a:lnTo>
              <a:lnTo>
                <a:pt x="419100" y="0"/>
              </a:lnTo>
              <a:lnTo>
                <a:pt x="550069" y="333375"/>
              </a:lnTo>
            </a:path>
          </a:pathLst>
        </a:custGeom>
        <a:noFill xmlns:a="http://schemas.openxmlformats.org/drawingml/2006/main"/>
        <a:ln xmlns:a="http://schemas.openxmlformats.org/drawingml/2006/main" w="19050">
          <a:solidFill>
            <a:srgbClr val="F5802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7.xml><?xml version="1.0" encoding="utf-8"?>
<c:userShapes xmlns:c="http://schemas.openxmlformats.org/drawingml/2006/chart">
  <cdr:relSizeAnchor xmlns:cdr="http://schemas.openxmlformats.org/drawingml/2006/chartDrawing">
    <cdr:from>
      <cdr:x>0.37492</cdr:x>
      <cdr:y>0.31925</cdr:y>
    </cdr:from>
    <cdr:to>
      <cdr:x>0.81609</cdr:x>
      <cdr:y>0.51129</cdr:y>
    </cdr:to>
    <cdr:sp macro="" textlink="">
      <cdr:nvSpPr>
        <cdr:cNvPr id="2" name="Freeform 1"/>
        <cdr:cNvSpPr/>
      </cdr:nvSpPr>
      <cdr:spPr>
        <a:xfrm xmlns:a="http://schemas.openxmlformats.org/drawingml/2006/main">
          <a:off x="485666" y="427536"/>
          <a:ext cx="571500" cy="257175"/>
        </a:xfrm>
        <a:custGeom xmlns:a="http://schemas.openxmlformats.org/drawingml/2006/main">
          <a:avLst/>
          <a:gdLst>
            <a:gd name="connsiteX0" fmla="*/ 0 w 571500"/>
            <a:gd name="connsiteY0" fmla="*/ 257175 h 257175"/>
            <a:gd name="connsiteX1" fmla="*/ 111919 w 571500"/>
            <a:gd name="connsiteY1" fmla="*/ 202406 h 257175"/>
            <a:gd name="connsiteX2" fmla="*/ 388144 w 571500"/>
            <a:gd name="connsiteY2" fmla="*/ 97631 h 257175"/>
            <a:gd name="connsiteX3" fmla="*/ 469106 w 571500"/>
            <a:gd name="connsiteY3" fmla="*/ 26194 h 257175"/>
            <a:gd name="connsiteX4" fmla="*/ 533400 w 571500"/>
            <a:gd name="connsiteY4" fmla="*/ 28575 h 257175"/>
            <a:gd name="connsiteX5" fmla="*/ 571500 w 571500"/>
            <a:gd name="connsiteY5"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257175">
              <a:moveTo>
                <a:pt x="0" y="257175"/>
              </a:moveTo>
              <a:lnTo>
                <a:pt x="111919" y="202406"/>
              </a:lnTo>
              <a:lnTo>
                <a:pt x="388144" y="97631"/>
              </a:lnTo>
              <a:lnTo>
                <a:pt x="469106" y="26194"/>
              </a:lnTo>
              <a:lnTo>
                <a:pt x="533400" y="28575"/>
              </a:lnTo>
              <a:lnTo>
                <a:pt x="571500" y="0"/>
              </a:lnTo>
            </a:path>
          </a:pathLst>
        </a:custGeom>
        <a:noFill xmlns:a="http://schemas.openxmlformats.org/drawingml/2006/main"/>
        <a:ln xmlns:a="http://schemas.openxmlformats.org/drawingml/2006/main" w="19050">
          <a:solidFill>
            <a:srgbClr val="00A8C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0.38227</cdr:x>
      <cdr:y>0.44905</cdr:y>
    </cdr:from>
    <cdr:to>
      <cdr:x>0.82345</cdr:x>
      <cdr:y>0.51129</cdr:y>
    </cdr:to>
    <cdr:sp macro="" textlink="">
      <cdr:nvSpPr>
        <cdr:cNvPr id="3" name="Freeform 2"/>
        <cdr:cNvSpPr/>
      </cdr:nvSpPr>
      <cdr:spPr>
        <a:xfrm xmlns:a="http://schemas.openxmlformats.org/drawingml/2006/main">
          <a:off x="495191" y="601367"/>
          <a:ext cx="571500" cy="83344"/>
        </a:xfrm>
        <a:custGeom xmlns:a="http://schemas.openxmlformats.org/drawingml/2006/main">
          <a:avLst/>
          <a:gdLst>
            <a:gd name="connsiteX0" fmla="*/ 0 w 571500"/>
            <a:gd name="connsiteY0" fmla="*/ 83344 h 83344"/>
            <a:gd name="connsiteX1" fmla="*/ 50006 w 571500"/>
            <a:gd name="connsiteY1" fmla="*/ 28575 h 83344"/>
            <a:gd name="connsiteX2" fmla="*/ 111919 w 571500"/>
            <a:gd name="connsiteY2" fmla="*/ 0 h 83344"/>
            <a:gd name="connsiteX3" fmla="*/ 166688 w 571500"/>
            <a:gd name="connsiteY3" fmla="*/ 40481 h 83344"/>
            <a:gd name="connsiteX4" fmla="*/ 223838 w 571500"/>
            <a:gd name="connsiteY4" fmla="*/ 40481 h 83344"/>
            <a:gd name="connsiteX5" fmla="*/ 359569 w 571500"/>
            <a:gd name="connsiteY5" fmla="*/ 59531 h 83344"/>
            <a:gd name="connsiteX6" fmla="*/ 466725 w 571500"/>
            <a:gd name="connsiteY6" fmla="*/ 42863 h 83344"/>
            <a:gd name="connsiteX7" fmla="*/ 509588 w 571500"/>
            <a:gd name="connsiteY7" fmla="*/ 80963 h 83344"/>
            <a:gd name="connsiteX8" fmla="*/ 571500 w 571500"/>
            <a:gd name="connsiteY8" fmla="*/ 76200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83344">
              <a:moveTo>
                <a:pt x="0" y="83344"/>
              </a:moveTo>
              <a:lnTo>
                <a:pt x="50006" y="28575"/>
              </a:lnTo>
              <a:lnTo>
                <a:pt x="111919" y="0"/>
              </a:lnTo>
              <a:lnTo>
                <a:pt x="166688" y="40481"/>
              </a:lnTo>
              <a:lnTo>
                <a:pt x="223838" y="40481"/>
              </a:lnTo>
              <a:lnTo>
                <a:pt x="359569" y="59531"/>
              </a:lnTo>
              <a:lnTo>
                <a:pt x="466725" y="42863"/>
              </a:lnTo>
              <a:lnTo>
                <a:pt x="509588" y="80963"/>
              </a:lnTo>
              <a:lnTo>
                <a:pt x="571500" y="76200"/>
              </a:lnTo>
            </a:path>
          </a:pathLst>
        </a:custGeom>
        <a:noFill xmlns:a="http://schemas.openxmlformats.org/drawingml/2006/main"/>
        <a:ln xmlns:a="http://schemas.openxmlformats.org/drawingml/2006/main" w="19050">
          <a:solidFill>
            <a:srgbClr val="F5802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8.xml><?xml version="1.0" encoding="utf-8"?>
<c:userShapes xmlns:c="http://schemas.openxmlformats.org/drawingml/2006/chart">
  <cdr:relSizeAnchor xmlns:cdr="http://schemas.openxmlformats.org/drawingml/2006/chartDrawing">
    <cdr:from>
      <cdr:x>0.36389</cdr:x>
      <cdr:y>0.21777</cdr:y>
    </cdr:from>
    <cdr:to>
      <cdr:x>0.83631</cdr:x>
      <cdr:y>0.51472</cdr:y>
    </cdr:to>
    <cdr:sp macro="" textlink="">
      <cdr:nvSpPr>
        <cdr:cNvPr id="4" name="Freeform 3"/>
        <cdr:cNvSpPr/>
      </cdr:nvSpPr>
      <cdr:spPr>
        <a:xfrm xmlns:a="http://schemas.openxmlformats.org/drawingml/2006/main">
          <a:off x="471379" y="291639"/>
          <a:ext cx="611981" cy="397669"/>
        </a:xfrm>
        <a:custGeom xmlns:a="http://schemas.openxmlformats.org/drawingml/2006/main">
          <a:avLst/>
          <a:gdLst>
            <a:gd name="connsiteX0" fmla="*/ 0 w 611981"/>
            <a:gd name="connsiteY0" fmla="*/ 397669 h 397669"/>
            <a:gd name="connsiteX1" fmla="*/ 223837 w 611981"/>
            <a:gd name="connsiteY1" fmla="*/ 288131 h 397669"/>
            <a:gd name="connsiteX2" fmla="*/ 240506 w 611981"/>
            <a:gd name="connsiteY2" fmla="*/ 245269 h 397669"/>
            <a:gd name="connsiteX3" fmla="*/ 330993 w 611981"/>
            <a:gd name="connsiteY3" fmla="*/ 219075 h 397669"/>
            <a:gd name="connsiteX4" fmla="*/ 373856 w 611981"/>
            <a:gd name="connsiteY4" fmla="*/ 147637 h 397669"/>
            <a:gd name="connsiteX5" fmla="*/ 423862 w 611981"/>
            <a:gd name="connsiteY5" fmla="*/ 154781 h 397669"/>
            <a:gd name="connsiteX6" fmla="*/ 550068 w 611981"/>
            <a:gd name="connsiteY6" fmla="*/ 19050 h 397669"/>
            <a:gd name="connsiteX7" fmla="*/ 611981 w 611981"/>
            <a:gd name="connsiteY7" fmla="*/ 0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981" h="397669">
              <a:moveTo>
                <a:pt x="0" y="397669"/>
              </a:moveTo>
              <a:lnTo>
                <a:pt x="223837" y="288131"/>
              </a:lnTo>
              <a:lnTo>
                <a:pt x="240506" y="245269"/>
              </a:lnTo>
              <a:lnTo>
                <a:pt x="330993" y="219075"/>
              </a:lnTo>
              <a:lnTo>
                <a:pt x="373856" y="147637"/>
              </a:lnTo>
              <a:lnTo>
                <a:pt x="423862" y="154781"/>
              </a:lnTo>
              <a:lnTo>
                <a:pt x="550068" y="19050"/>
              </a:lnTo>
              <a:lnTo>
                <a:pt x="611981" y="0"/>
              </a:lnTo>
            </a:path>
          </a:pathLst>
        </a:custGeom>
        <a:noFill xmlns:a="http://schemas.openxmlformats.org/drawingml/2006/main"/>
        <a:ln xmlns:a="http://schemas.openxmlformats.org/drawingml/2006/main" w="19050">
          <a:solidFill>
            <a:srgbClr val="00A8C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0.36572</cdr:x>
      <cdr:y>0.52005</cdr:y>
    </cdr:from>
    <cdr:to>
      <cdr:x>0.82712</cdr:x>
      <cdr:y>0.66052</cdr:y>
    </cdr:to>
    <cdr:sp macro="" textlink="">
      <cdr:nvSpPr>
        <cdr:cNvPr id="5" name="Freeform 4"/>
        <cdr:cNvSpPr/>
      </cdr:nvSpPr>
      <cdr:spPr>
        <a:xfrm xmlns:a="http://schemas.openxmlformats.org/drawingml/2006/main">
          <a:off x="473760" y="696451"/>
          <a:ext cx="597694" cy="188119"/>
        </a:xfrm>
        <a:custGeom xmlns:a="http://schemas.openxmlformats.org/drawingml/2006/main">
          <a:avLst/>
          <a:gdLst>
            <a:gd name="connsiteX0" fmla="*/ 0 w 597694"/>
            <a:gd name="connsiteY0" fmla="*/ 0 h 188119"/>
            <a:gd name="connsiteX1" fmla="*/ 76200 w 597694"/>
            <a:gd name="connsiteY1" fmla="*/ 33338 h 188119"/>
            <a:gd name="connsiteX2" fmla="*/ 138112 w 597694"/>
            <a:gd name="connsiteY2" fmla="*/ 33338 h 188119"/>
            <a:gd name="connsiteX3" fmla="*/ 233362 w 597694"/>
            <a:gd name="connsiteY3" fmla="*/ 76200 h 188119"/>
            <a:gd name="connsiteX4" fmla="*/ 335756 w 597694"/>
            <a:gd name="connsiteY4" fmla="*/ 169069 h 188119"/>
            <a:gd name="connsiteX5" fmla="*/ 419100 w 597694"/>
            <a:gd name="connsiteY5" fmla="*/ 188119 h 188119"/>
            <a:gd name="connsiteX6" fmla="*/ 466725 w 597694"/>
            <a:gd name="connsiteY6" fmla="*/ 95250 h 188119"/>
            <a:gd name="connsiteX7" fmla="*/ 528637 w 597694"/>
            <a:gd name="connsiteY7" fmla="*/ 85725 h 188119"/>
            <a:gd name="connsiteX8" fmla="*/ 597694 w 597694"/>
            <a:gd name="connsiteY8" fmla="*/ 147638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188119">
              <a:moveTo>
                <a:pt x="0" y="0"/>
              </a:moveTo>
              <a:lnTo>
                <a:pt x="76200" y="33338"/>
              </a:lnTo>
              <a:lnTo>
                <a:pt x="138112" y="33338"/>
              </a:lnTo>
              <a:lnTo>
                <a:pt x="233362" y="76200"/>
              </a:lnTo>
              <a:lnTo>
                <a:pt x="335756" y="169069"/>
              </a:lnTo>
              <a:lnTo>
                <a:pt x="419100" y="188119"/>
              </a:lnTo>
              <a:lnTo>
                <a:pt x="466725" y="95250"/>
              </a:lnTo>
              <a:lnTo>
                <a:pt x="528637" y="85725"/>
              </a:lnTo>
              <a:lnTo>
                <a:pt x="597694" y="147638"/>
              </a:lnTo>
            </a:path>
          </a:pathLst>
        </a:custGeom>
        <a:noFill xmlns:a="http://schemas.openxmlformats.org/drawingml/2006/main"/>
        <a:ln xmlns:a="http://schemas.openxmlformats.org/drawingml/2006/main" w="12700">
          <a:solidFill>
            <a:srgbClr val="F5802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9.xml><?xml version="1.0" encoding="utf-8"?>
<c:userShapes xmlns:c="http://schemas.openxmlformats.org/drawingml/2006/chart">
  <cdr:relSizeAnchor xmlns:cdr="http://schemas.openxmlformats.org/drawingml/2006/chartDrawing">
    <cdr:from>
      <cdr:x>0.36756</cdr:x>
      <cdr:y>0.27289</cdr:y>
    </cdr:from>
    <cdr:to>
      <cdr:x>0.84734</cdr:x>
      <cdr:y>0.51116</cdr:y>
    </cdr:to>
    <cdr:sp macro="" textlink="">
      <cdr:nvSpPr>
        <cdr:cNvPr id="2" name="Freeform 1"/>
        <cdr:cNvSpPr/>
      </cdr:nvSpPr>
      <cdr:spPr>
        <a:xfrm xmlns:a="http://schemas.openxmlformats.org/drawingml/2006/main">
          <a:off x="476141" y="365458"/>
          <a:ext cx="621506" cy="319087"/>
        </a:xfrm>
        <a:custGeom xmlns:a="http://schemas.openxmlformats.org/drawingml/2006/main">
          <a:avLst/>
          <a:gdLst>
            <a:gd name="connsiteX0" fmla="*/ 0 w 621506"/>
            <a:gd name="connsiteY0" fmla="*/ 319087 h 319087"/>
            <a:gd name="connsiteX1" fmla="*/ 104775 w 621506"/>
            <a:gd name="connsiteY1" fmla="*/ 269081 h 319087"/>
            <a:gd name="connsiteX2" fmla="*/ 266700 w 621506"/>
            <a:gd name="connsiteY2" fmla="*/ 240506 h 319087"/>
            <a:gd name="connsiteX3" fmla="*/ 371475 w 621506"/>
            <a:gd name="connsiteY3" fmla="*/ 145256 h 319087"/>
            <a:gd name="connsiteX4" fmla="*/ 433387 w 621506"/>
            <a:gd name="connsiteY4" fmla="*/ 140493 h 319087"/>
            <a:gd name="connsiteX5" fmla="*/ 564356 w 621506"/>
            <a:gd name="connsiteY5" fmla="*/ 23812 h 319087"/>
            <a:gd name="connsiteX6" fmla="*/ 621506 w 621506"/>
            <a:gd name="connsiteY6" fmla="*/ 0 h 31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506" h="319087">
              <a:moveTo>
                <a:pt x="0" y="319087"/>
              </a:moveTo>
              <a:lnTo>
                <a:pt x="104775" y="269081"/>
              </a:lnTo>
              <a:lnTo>
                <a:pt x="266700" y="240506"/>
              </a:lnTo>
              <a:lnTo>
                <a:pt x="371475" y="145256"/>
              </a:lnTo>
              <a:lnTo>
                <a:pt x="433387" y="140493"/>
              </a:lnTo>
              <a:lnTo>
                <a:pt x="564356" y="23812"/>
              </a:lnTo>
              <a:lnTo>
                <a:pt x="621506" y="0"/>
              </a:lnTo>
            </a:path>
          </a:pathLst>
        </a:custGeom>
        <a:noFill xmlns:a="http://schemas.openxmlformats.org/drawingml/2006/main"/>
        <a:ln xmlns:a="http://schemas.openxmlformats.org/drawingml/2006/main" w="19050">
          <a:solidFill>
            <a:srgbClr val="00A8C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0.36389</cdr:x>
      <cdr:y>0.50227</cdr:y>
    </cdr:from>
    <cdr:to>
      <cdr:x>0.84183</cdr:x>
      <cdr:y>0.71742</cdr:y>
    </cdr:to>
    <cdr:sp macro="" textlink="">
      <cdr:nvSpPr>
        <cdr:cNvPr id="3" name="Freeform 2"/>
        <cdr:cNvSpPr/>
      </cdr:nvSpPr>
      <cdr:spPr>
        <a:xfrm xmlns:a="http://schemas.openxmlformats.org/drawingml/2006/main">
          <a:off x="471378" y="672639"/>
          <a:ext cx="619125" cy="288131"/>
        </a:xfrm>
        <a:custGeom xmlns:a="http://schemas.openxmlformats.org/drawingml/2006/main">
          <a:avLst/>
          <a:gdLst>
            <a:gd name="connsiteX0" fmla="*/ 0 w 619125"/>
            <a:gd name="connsiteY0" fmla="*/ 16669 h 288131"/>
            <a:gd name="connsiteX1" fmla="*/ 119063 w 619125"/>
            <a:gd name="connsiteY1" fmla="*/ 0 h 288131"/>
            <a:gd name="connsiteX2" fmla="*/ 226219 w 619125"/>
            <a:gd name="connsiteY2" fmla="*/ 61912 h 288131"/>
            <a:gd name="connsiteX3" fmla="*/ 285750 w 619125"/>
            <a:gd name="connsiteY3" fmla="*/ 147637 h 288131"/>
            <a:gd name="connsiteX4" fmla="*/ 388144 w 619125"/>
            <a:gd name="connsiteY4" fmla="*/ 154781 h 288131"/>
            <a:gd name="connsiteX5" fmla="*/ 473869 w 619125"/>
            <a:gd name="connsiteY5" fmla="*/ 242887 h 288131"/>
            <a:gd name="connsiteX6" fmla="*/ 619125 w 619125"/>
            <a:gd name="connsiteY6" fmla="*/ 288131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288131">
              <a:moveTo>
                <a:pt x="0" y="16669"/>
              </a:moveTo>
              <a:lnTo>
                <a:pt x="119063" y="0"/>
              </a:lnTo>
              <a:lnTo>
                <a:pt x="226219" y="61912"/>
              </a:lnTo>
              <a:lnTo>
                <a:pt x="285750" y="147637"/>
              </a:lnTo>
              <a:lnTo>
                <a:pt x="388144" y="154781"/>
              </a:lnTo>
              <a:lnTo>
                <a:pt x="473869" y="242887"/>
              </a:lnTo>
              <a:lnTo>
                <a:pt x="619125" y="288131"/>
              </a:lnTo>
            </a:path>
          </a:pathLst>
        </a:custGeom>
        <a:noFill xmlns:a="http://schemas.openxmlformats.org/drawingml/2006/main"/>
        <a:ln xmlns:a="http://schemas.openxmlformats.org/drawingml/2006/main" w="19050">
          <a:solidFill>
            <a:srgbClr val="F5802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fontAlgn="auto">
              <a:spcBef>
                <a:spcPts val="0"/>
              </a:spcBef>
              <a:spcAft>
                <a:spcPts val="0"/>
              </a:spcAft>
              <a:defRPr sz="1200">
                <a:latin typeface="Lato Ligh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828434" fontAlgn="auto">
              <a:spcBef>
                <a:spcPts val="0"/>
              </a:spcBef>
              <a:spcAft>
                <a:spcPts val="0"/>
              </a:spcAft>
              <a:defRPr sz="1200">
                <a:latin typeface="Lato Light"/>
                <a:ea typeface="+mn-ea"/>
                <a:cs typeface="+mn-cs"/>
              </a:defRPr>
            </a:lvl1pPr>
          </a:lstStyle>
          <a:p>
            <a:pPr>
              <a:defRPr/>
            </a:pPr>
            <a:fld id="{1808451A-7A9C-8D45-85AC-5FC8790CE249}" type="datetimeFigureOut">
              <a:rPr lang="en-US"/>
              <a:pPr>
                <a:defRPr/>
              </a:pPr>
              <a:t>10/14/19</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828434" fontAlgn="auto">
              <a:spcBef>
                <a:spcPts val="0"/>
              </a:spcBef>
              <a:spcAft>
                <a:spcPts val="0"/>
              </a:spcAft>
              <a:defRPr sz="1200">
                <a:latin typeface="Lato Ligh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828434" fontAlgn="auto">
              <a:spcBef>
                <a:spcPts val="0"/>
              </a:spcBef>
              <a:spcAft>
                <a:spcPts val="0"/>
              </a:spcAft>
              <a:defRPr sz="1200">
                <a:latin typeface="Lato Light"/>
                <a:ea typeface="+mn-ea"/>
                <a:cs typeface="+mn-cs"/>
              </a:defRPr>
            </a:lvl1pPr>
          </a:lstStyle>
          <a:p>
            <a:pPr>
              <a:defRPr/>
            </a:pPr>
            <a:fld id="{FD330139-8533-9A44-A358-66F44A28F629}" type="slidenum">
              <a:rPr lang="en-US"/>
              <a:pPr>
                <a:defRPr/>
              </a:pPr>
              <a:t>‹#›</a:t>
            </a:fld>
            <a:endParaRPr lang="en-US" dirty="0"/>
          </a:p>
        </p:txBody>
      </p:sp>
    </p:spTree>
    <p:extLst>
      <p:ext uri="{BB962C8B-B14F-4D97-AF65-F5344CB8AC3E}">
        <p14:creationId xmlns:p14="http://schemas.microsoft.com/office/powerpoint/2010/main" val="3156179144"/>
      </p:ext>
    </p:extLst>
  </p:cSld>
  <p:clrMap bg1="lt1" tx1="dk1" bg2="lt2" tx2="dk2" accent1="accent1" accent2="accent2" accent3="accent3" accent4="accent4" accent5="accent5" accent6="accent6" hlink="hlink" folHlink="folHlink"/>
  <p:notesStyle>
    <a:lvl1pPr algn="l" defTabSz="477690" rtl="0" eaLnBrk="0" fontAlgn="base" hangingPunct="0">
      <a:spcBef>
        <a:spcPct val="30000"/>
      </a:spcBef>
      <a:spcAft>
        <a:spcPct val="0"/>
      </a:spcAft>
      <a:defRPr sz="1300" kern="1200">
        <a:solidFill>
          <a:schemeClr val="tx1"/>
        </a:solidFill>
        <a:latin typeface="Lato Light"/>
        <a:ea typeface="ＭＳ Ｐゴシック" charset="0"/>
        <a:cs typeface="ＭＳ Ｐゴシック" charset="0"/>
      </a:defRPr>
    </a:lvl1pPr>
    <a:lvl2pPr marL="477690" algn="l" defTabSz="477690" rtl="0" eaLnBrk="0" fontAlgn="base" hangingPunct="0">
      <a:spcBef>
        <a:spcPct val="30000"/>
      </a:spcBef>
      <a:spcAft>
        <a:spcPct val="0"/>
      </a:spcAft>
      <a:defRPr sz="1300" kern="1200">
        <a:solidFill>
          <a:schemeClr val="tx1"/>
        </a:solidFill>
        <a:latin typeface="Lato Light"/>
        <a:ea typeface="ＭＳ Ｐゴシック" charset="0"/>
        <a:cs typeface="+mn-cs"/>
      </a:defRPr>
    </a:lvl2pPr>
    <a:lvl3pPr marL="956212" algn="l" defTabSz="477690" rtl="0" eaLnBrk="0" fontAlgn="base" hangingPunct="0">
      <a:spcBef>
        <a:spcPct val="30000"/>
      </a:spcBef>
      <a:spcAft>
        <a:spcPct val="0"/>
      </a:spcAft>
      <a:defRPr sz="1300" kern="1200">
        <a:solidFill>
          <a:schemeClr val="tx1"/>
        </a:solidFill>
        <a:latin typeface="Lato Light"/>
        <a:ea typeface="ＭＳ Ｐゴシック" charset="0"/>
        <a:cs typeface="+mn-cs"/>
      </a:defRPr>
    </a:lvl3pPr>
    <a:lvl4pPr marL="1434736" algn="l" defTabSz="477690" rtl="0" eaLnBrk="0" fontAlgn="base" hangingPunct="0">
      <a:spcBef>
        <a:spcPct val="30000"/>
      </a:spcBef>
      <a:spcAft>
        <a:spcPct val="0"/>
      </a:spcAft>
      <a:defRPr sz="1300" kern="1200">
        <a:solidFill>
          <a:schemeClr val="tx1"/>
        </a:solidFill>
        <a:latin typeface="Lato Light"/>
        <a:ea typeface="ＭＳ Ｐゴシック" charset="0"/>
        <a:cs typeface="+mn-cs"/>
      </a:defRPr>
    </a:lvl4pPr>
    <a:lvl5pPr marL="1913256" algn="l" defTabSz="477690" rtl="0" eaLnBrk="0" fontAlgn="base" hangingPunct="0">
      <a:spcBef>
        <a:spcPct val="30000"/>
      </a:spcBef>
      <a:spcAft>
        <a:spcPct val="0"/>
      </a:spcAft>
      <a:defRPr sz="1300" kern="1200">
        <a:solidFill>
          <a:schemeClr val="tx1"/>
        </a:solidFill>
        <a:latin typeface="Lato Light"/>
        <a:ea typeface="ＭＳ Ｐゴシック" charset="0"/>
        <a:cs typeface="+mn-cs"/>
      </a:defRPr>
    </a:lvl5pPr>
    <a:lvl6pPr marL="2392131" algn="l" defTabSz="478425" rtl="0" eaLnBrk="1" latinLnBrk="0" hangingPunct="1">
      <a:defRPr sz="1300" kern="1200">
        <a:solidFill>
          <a:schemeClr val="tx1"/>
        </a:solidFill>
        <a:latin typeface="+mn-lt"/>
        <a:ea typeface="+mn-ea"/>
        <a:cs typeface="+mn-cs"/>
      </a:defRPr>
    </a:lvl6pPr>
    <a:lvl7pPr marL="2870556" algn="l" defTabSz="478425" rtl="0" eaLnBrk="1" latinLnBrk="0" hangingPunct="1">
      <a:defRPr sz="1300" kern="1200">
        <a:solidFill>
          <a:schemeClr val="tx1"/>
        </a:solidFill>
        <a:latin typeface="+mn-lt"/>
        <a:ea typeface="+mn-ea"/>
        <a:cs typeface="+mn-cs"/>
      </a:defRPr>
    </a:lvl7pPr>
    <a:lvl8pPr marL="3348989" algn="l" defTabSz="478425" rtl="0" eaLnBrk="1" latinLnBrk="0" hangingPunct="1">
      <a:defRPr sz="1300" kern="1200">
        <a:solidFill>
          <a:schemeClr val="tx1"/>
        </a:solidFill>
        <a:latin typeface="+mn-lt"/>
        <a:ea typeface="+mn-ea"/>
        <a:cs typeface="+mn-cs"/>
      </a:defRPr>
    </a:lvl8pPr>
    <a:lvl9pPr marL="3827407" algn="l" defTabSz="47842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Lato Light"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chemeClr val="tx1"/>
                </a:solidFill>
                <a:latin typeface="Calibri" charset="0"/>
                <a:ea typeface="ＭＳ Ｐゴシック" charset="0"/>
                <a:cs typeface="ＭＳ Ｐゴシック" charset="0"/>
              </a:defRPr>
            </a:lvl1pPr>
            <a:lvl2pPr marL="742950" indent="-285750" eaLnBrk="0" hangingPunct="0">
              <a:defRPr sz="3600">
                <a:solidFill>
                  <a:schemeClr val="tx1"/>
                </a:solidFill>
                <a:latin typeface="Calibri" charset="0"/>
                <a:ea typeface="ＭＳ Ｐゴシック" charset="0"/>
              </a:defRPr>
            </a:lvl2pPr>
            <a:lvl3pPr marL="1143000" indent="-228600" eaLnBrk="0" hangingPunct="0">
              <a:defRPr sz="3600">
                <a:solidFill>
                  <a:schemeClr val="tx1"/>
                </a:solidFill>
                <a:latin typeface="Calibri" charset="0"/>
                <a:ea typeface="ＭＳ Ｐゴシック" charset="0"/>
              </a:defRPr>
            </a:lvl3pPr>
            <a:lvl4pPr marL="1600200" indent="-228600" eaLnBrk="0" hangingPunct="0">
              <a:defRPr sz="3600">
                <a:solidFill>
                  <a:schemeClr val="tx1"/>
                </a:solidFill>
                <a:latin typeface="Calibri" charset="0"/>
                <a:ea typeface="ＭＳ Ｐゴシック" charset="0"/>
              </a:defRPr>
            </a:lvl4pPr>
            <a:lvl5pPr marL="2057400" indent="-228600" eaLnBrk="0" hangingPunct="0">
              <a:defRPr sz="3600">
                <a:solidFill>
                  <a:schemeClr val="tx1"/>
                </a:solidFill>
                <a:latin typeface="Calibri"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Calibri"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Calibri"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Calibri"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Calibri" charset="0"/>
                <a:ea typeface="ＭＳ Ｐゴシック" charset="0"/>
              </a:defRPr>
            </a:lvl9pPr>
          </a:lstStyle>
          <a:p>
            <a:pPr defTabSz="1827213" eaLnBrk="1" hangingPunct="1"/>
            <a:fld id="{CA3DE0E8-AC05-804B-B86B-58BC67E0AD0C}" type="slidenum">
              <a:rPr lang="en-US" sz="1200">
                <a:solidFill>
                  <a:prstClr val="black"/>
                </a:solidFill>
                <a:latin typeface="Lato Light" charset="0"/>
              </a:rPr>
              <a:pPr defTabSz="1827213" eaLnBrk="1" hangingPunct="1"/>
              <a:t>1</a:t>
            </a:fld>
            <a:endParaRPr lang="en-US" sz="1200">
              <a:solidFill>
                <a:prstClr val="black"/>
              </a:solidFill>
              <a:latin typeface="Lato Light" charset="0"/>
            </a:endParaRPr>
          </a:p>
        </p:txBody>
      </p:sp>
    </p:spTree>
    <p:extLst>
      <p:ext uri="{BB962C8B-B14F-4D97-AF65-F5344CB8AC3E}">
        <p14:creationId xmlns:p14="http://schemas.microsoft.com/office/powerpoint/2010/main" val="140457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Lato Light"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chemeClr val="tx1"/>
                </a:solidFill>
                <a:latin typeface="Calibri" charset="0"/>
                <a:ea typeface="ＭＳ Ｐゴシック" charset="0"/>
                <a:cs typeface="ＭＳ Ｐゴシック" charset="0"/>
              </a:defRPr>
            </a:lvl1pPr>
            <a:lvl2pPr marL="742950" indent="-285750" eaLnBrk="0" hangingPunct="0">
              <a:defRPr sz="3600">
                <a:solidFill>
                  <a:schemeClr val="tx1"/>
                </a:solidFill>
                <a:latin typeface="Calibri" charset="0"/>
                <a:ea typeface="ＭＳ Ｐゴシック" charset="0"/>
              </a:defRPr>
            </a:lvl2pPr>
            <a:lvl3pPr marL="1143000" indent="-228600" eaLnBrk="0" hangingPunct="0">
              <a:defRPr sz="3600">
                <a:solidFill>
                  <a:schemeClr val="tx1"/>
                </a:solidFill>
                <a:latin typeface="Calibri" charset="0"/>
                <a:ea typeface="ＭＳ Ｐゴシック" charset="0"/>
              </a:defRPr>
            </a:lvl3pPr>
            <a:lvl4pPr marL="1600200" indent="-228600" eaLnBrk="0" hangingPunct="0">
              <a:defRPr sz="3600">
                <a:solidFill>
                  <a:schemeClr val="tx1"/>
                </a:solidFill>
                <a:latin typeface="Calibri" charset="0"/>
                <a:ea typeface="ＭＳ Ｐゴシック" charset="0"/>
              </a:defRPr>
            </a:lvl4pPr>
            <a:lvl5pPr marL="2057400" indent="-228600" eaLnBrk="0" hangingPunct="0">
              <a:defRPr sz="3600">
                <a:solidFill>
                  <a:schemeClr val="tx1"/>
                </a:solidFill>
                <a:latin typeface="Calibri"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Calibri"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Calibri"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Calibri"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Calibri" charset="0"/>
                <a:ea typeface="ＭＳ Ｐゴシック" charset="0"/>
              </a:defRPr>
            </a:lvl9pPr>
          </a:lstStyle>
          <a:p>
            <a:pPr defTabSz="1827213" eaLnBrk="1" hangingPunct="1"/>
            <a:fld id="{7AA257A1-2D18-7843-AB5C-9EF75EB5B773}" type="slidenum">
              <a:rPr lang="en-US" sz="1200">
                <a:solidFill>
                  <a:prstClr val="black"/>
                </a:solidFill>
                <a:latin typeface="Lato Light" charset="0"/>
              </a:rPr>
              <a:pPr defTabSz="1827213" eaLnBrk="1" hangingPunct="1"/>
              <a:t>3</a:t>
            </a:fld>
            <a:endParaRPr lang="en-US" sz="1200">
              <a:solidFill>
                <a:prstClr val="black"/>
              </a:solidFill>
              <a:latin typeface="Lato Light" charset="0"/>
            </a:endParaRPr>
          </a:p>
        </p:txBody>
      </p:sp>
    </p:spTree>
    <p:extLst>
      <p:ext uri="{BB962C8B-B14F-4D97-AF65-F5344CB8AC3E}">
        <p14:creationId xmlns:p14="http://schemas.microsoft.com/office/powerpoint/2010/main" val="32571642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Master" Target="../slideMasters/slideMaster1.xml"/><Relationship Id="rId7" Type="http://schemas.openxmlformats.org/officeDocument/2006/relationships/image" Target="../media/image18.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17.emf"/><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20.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3.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6" descr="EFPIA Logo.png"/>
          <p:cNvPicPr>
            <a:picLocks noChangeAspect="1"/>
          </p:cNvPicPr>
          <p:nvPr userDrawn="1"/>
        </p:nvPicPr>
        <p:blipFill>
          <a:blip r:embed="rId2" cstate="print">
            <a:extLst>
              <a:ext uri="{28A0092B-C50C-407E-A947-70E740481C1C}">
                <a14:useLocalDpi xmlns:a14="http://schemas.microsoft.com/office/drawing/2010/main" val="0"/>
              </a:ext>
            </a:extLst>
          </a:blip>
          <a:srcRect t="12077" b="20740"/>
          <a:stretch>
            <a:fillRect/>
          </a:stretch>
        </p:blipFill>
        <p:spPr bwMode="auto">
          <a:xfrm>
            <a:off x="449732" y="126233"/>
            <a:ext cx="3832555" cy="135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3055791" y="4504266"/>
            <a:ext cx="3678061" cy="102235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47854" tIns="23926" rIns="47854" bIns="23926" anchor="ctr"/>
          <a:lstStyle/>
          <a:p>
            <a:pPr algn="ctr" defTabSz="956852" fontAlgn="auto">
              <a:spcBef>
                <a:spcPts val="0"/>
              </a:spcBef>
              <a:spcAft>
                <a:spcPts val="0"/>
              </a:spcAft>
              <a:defRPr/>
            </a:pPr>
            <a:endParaRPr lang="en-US">
              <a:latin typeface="+mn-lt"/>
            </a:endParaRPr>
          </a:p>
        </p:txBody>
      </p:sp>
      <p:sp>
        <p:nvSpPr>
          <p:cNvPr id="10" name="Rectangle 9"/>
          <p:cNvSpPr/>
          <p:nvPr userDrawn="1"/>
        </p:nvSpPr>
        <p:spPr>
          <a:xfrm>
            <a:off x="1788584" y="3293534"/>
            <a:ext cx="1137355"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latin typeface="+mn-lt"/>
            </a:endParaRPr>
          </a:p>
        </p:txBody>
      </p:sp>
      <p:sp>
        <p:nvSpPr>
          <p:cNvPr id="11" name="Rectangle 10"/>
          <p:cNvSpPr/>
          <p:nvPr userDrawn="1"/>
        </p:nvSpPr>
        <p:spPr>
          <a:xfrm>
            <a:off x="4328143" y="3293534"/>
            <a:ext cx="1137355"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latin typeface="+mn-lt"/>
            </a:endParaRPr>
          </a:p>
        </p:txBody>
      </p:sp>
      <p:sp>
        <p:nvSpPr>
          <p:cNvPr id="12" name="Rectangle 11"/>
          <p:cNvSpPr/>
          <p:nvPr userDrawn="1"/>
        </p:nvSpPr>
        <p:spPr>
          <a:xfrm>
            <a:off x="6866276" y="3293534"/>
            <a:ext cx="1137355"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latin typeface="+mn-lt"/>
            </a:endParaRPr>
          </a:p>
        </p:txBody>
      </p:sp>
      <p:sp>
        <p:nvSpPr>
          <p:cNvPr id="13" name="Rectangle 12"/>
          <p:cNvSpPr/>
          <p:nvPr userDrawn="1"/>
        </p:nvSpPr>
        <p:spPr>
          <a:xfrm>
            <a:off x="523108" y="4476775"/>
            <a:ext cx="1137355" cy="1049867"/>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latin typeface="+mn-lt"/>
            </a:endParaRPr>
          </a:p>
        </p:txBody>
      </p:sp>
      <p:sp>
        <p:nvSpPr>
          <p:cNvPr id="14" name="Rectangle 13"/>
          <p:cNvSpPr/>
          <p:nvPr userDrawn="1"/>
        </p:nvSpPr>
        <p:spPr>
          <a:xfrm>
            <a:off x="8164716" y="4476775"/>
            <a:ext cx="1137355" cy="1049867"/>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latin typeface="+mn-lt"/>
            </a:endParaRPr>
          </a:p>
        </p:txBody>
      </p:sp>
      <p:pic>
        <p:nvPicPr>
          <p:cNvPr id="15" name="Picture 14" descr="Bloc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60370" y="3289300"/>
            <a:ext cx="1141942" cy="1054100"/>
          </a:xfrm>
          <a:prstGeom prst="rect">
            <a:avLst/>
          </a:prstGeom>
        </p:spPr>
      </p:pic>
      <p:pic>
        <p:nvPicPr>
          <p:cNvPr id="16" name="Picture 15" descr="Bloc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88583" y="4476775"/>
            <a:ext cx="1137355" cy="1049867"/>
          </a:xfrm>
          <a:prstGeom prst="rect">
            <a:avLst/>
          </a:prstGeom>
        </p:spPr>
      </p:pic>
      <p:pic>
        <p:nvPicPr>
          <p:cNvPr id="17" name="Picture 16" descr="Bloc3.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6268" y="4476774"/>
            <a:ext cx="1137355" cy="1049867"/>
          </a:xfrm>
          <a:prstGeom prst="rect">
            <a:avLst/>
          </a:prstGeom>
        </p:spPr>
      </p:pic>
      <p:pic>
        <p:nvPicPr>
          <p:cNvPr id="18" name="Picture 17" descr="Bloc4.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3108" y="3289303"/>
            <a:ext cx="1137355" cy="1049867"/>
          </a:xfrm>
          <a:prstGeom prst="rect">
            <a:avLst/>
          </a:prstGeom>
        </p:spPr>
      </p:pic>
      <p:pic>
        <p:nvPicPr>
          <p:cNvPr id="19" name="Picture 18" descr="Bloc7.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01085" y="3293535"/>
            <a:ext cx="1132769" cy="1045633"/>
          </a:xfrm>
          <a:prstGeom prst="rect">
            <a:avLst/>
          </a:prstGeom>
        </p:spPr>
      </p:pic>
      <p:pic>
        <p:nvPicPr>
          <p:cNvPr id="20" name="Picture 19" descr="Bloc8.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64716" y="3291418"/>
            <a:ext cx="1137355" cy="1049867"/>
          </a:xfrm>
          <a:prstGeom prst="rect">
            <a:avLst/>
          </a:prstGeom>
        </p:spPr>
      </p:pic>
      <p:sp>
        <p:nvSpPr>
          <p:cNvPr id="22" name="Content Placeholder 21"/>
          <p:cNvSpPr>
            <a:spLocks noGrp="1"/>
          </p:cNvSpPr>
          <p:nvPr>
            <p:ph sz="quarter" idx="10"/>
          </p:nvPr>
        </p:nvSpPr>
        <p:spPr>
          <a:xfrm>
            <a:off x="433965" y="2417392"/>
            <a:ext cx="3731948" cy="734219"/>
          </a:xfrm>
        </p:spPr>
        <p:txBody>
          <a:bodyPr/>
          <a:lstStyle>
            <a:lvl1pPr>
              <a:defRPr lang="en-US" sz="2500" kern="1200" dirty="0" smtClean="0">
                <a:solidFill>
                  <a:srgbClr val="5A5A59"/>
                </a:solidFill>
                <a:latin typeface="+mn-lt"/>
                <a:ea typeface="ＭＳ Ｐゴシック" charset="0"/>
                <a:cs typeface="Lato Regular"/>
              </a:defRPr>
            </a:lvl1pPr>
            <a:lvl2pPr algn="l" defTabSz="956212" rtl="0" eaLnBrk="1" fontAlgn="base" hangingPunct="1">
              <a:spcBef>
                <a:spcPct val="0"/>
              </a:spcBef>
              <a:spcAft>
                <a:spcPct val="0"/>
              </a:spcAft>
              <a:buSzPct val="100000"/>
              <a:buNone/>
              <a:defRPr lang="en-US" sz="2100" kern="1200" dirty="0" smtClean="0">
                <a:solidFill>
                  <a:srgbClr val="5A5A59"/>
                </a:solidFill>
                <a:latin typeface="+mn-lt"/>
                <a:ea typeface="ＭＳ Ｐゴシック" charset="0"/>
                <a:cs typeface="AgfaRotisSansSerif-Bold" charset="0"/>
              </a:defRPr>
            </a:lvl2pPr>
            <a:lvl3pPr>
              <a:defRPr lang="en-US" sz="1900" b="1" kern="1200" baseline="30000" dirty="0" smtClean="0">
                <a:solidFill>
                  <a:srgbClr val="5A5A59"/>
                </a:solidFill>
                <a:latin typeface="AgfaRotisSansSerif-Bold" charset="0"/>
                <a:ea typeface="ＭＳ Ｐゴシック" charset="0"/>
                <a:cs typeface="AgfaRotisSansSerif-Bold" charset="0"/>
              </a:defRPr>
            </a:lvl3pPr>
            <a:lvl4pPr>
              <a:defRPr lang="en-US" sz="1900" b="1" kern="1200" baseline="30000" dirty="0" smtClean="0">
                <a:solidFill>
                  <a:srgbClr val="5A5A59"/>
                </a:solidFill>
                <a:latin typeface="AgfaRotisSansSerif-Bold" charset="0"/>
                <a:ea typeface="ＭＳ Ｐゴシック" charset="0"/>
                <a:cs typeface="AgfaRotisSansSerif-Bold" charset="0"/>
              </a:defRPr>
            </a:lvl4pPr>
            <a:lvl5pPr>
              <a:defRPr lang="en-US" sz="1900" b="1" kern="1200" baseline="30000" dirty="0" smtClean="0">
                <a:solidFill>
                  <a:srgbClr val="5A5A59"/>
                </a:solidFill>
                <a:latin typeface="AgfaRotisSansSerif-Bold" charset="0"/>
                <a:ea typeface="ＭＳ Ｐゴシック" charset="0"/>
                <a:cs typeface="AgfaRotisSansSerif-Bold" charset="0"/>
              </a:defRPr>
            </a:lvl5pPr>
          </a:lstStyle>
          <a:p>
            <a:pPr marL="717786" lvl="0" indent="-239258" algn="l" defTabSz="957043" rtl="0" eaLnBrk="1" fontAlgn="base" hangingPunct="1">
              <a:lnSpc>
                <a:spcPct val="90000"/>
              </a:lnSpc>
              <a:spcBef>
                <a:spcPts val="524"/>
              </a:spcBef>
              <a:spcAft>
                <a:spcPct val="0"/>
              </a:spcAft>
              <a:buFont typeface="Arial" charset="0"/>
              <a:buChar char="•"/>
            </a:pPr>
            <a:r>
              <a:rPr lang="fr-FR"/>
              <a:t>Click to edit Master text styles</a:t>
            </a:r>
          </a:p>
          <a:p>
            <a:pPr marL="717786" lvl="1" indent="-239258" algn="l" defTabSz="957043" rtl="0" eaLnBrk="1" fontAlgn="base" hangingPunct="1">
              <a:lnSpc>
                <a:spcPct val="90000"/>
              </a:lnSpc>
              <a:spcBef>
                <a:spcPts val="524"/>
              </a:spcBef>
              <a:spcAft>
                <a:spcPct val="0"/>
              </a:spcAft>
              <a:buFont typeface="Arial" charset="0"/>
              <a:buChar char="•"/>
            </a:pPr>
            <a:r>
              <a:rPr lang="fr-FR"/>
              <a:t>Second level</a:t>
            </a:r>
          </a:p>
          <a:p>
            <a:pPr marL="717786" lvl="2" indent="-239258" algn="l" defTabSz="957043" rtl="0" eaLnBrk="1" fontAlgn="base" hangingPunct="1">
              <a:lnSpc>
                <a:spcPct val="90000"/>
              </a:lnSpc>
              <a:spcBef>
                <a:spcPts val="524"/>
              </a:spcBef>
              <a:spcAft>
                <a:spcPct val="0"/>
              </a:spcAft>
              <a:buFont typeface="Arial" charset="0"/>
              <a:buChar char="•"/>
            </a:pPr>
            <a:r>
              <a:rPr lang="fr-FR"/>
              <a:t>Third level</a:t>
            </a:r>
          </a:p>
          <a:p>
            <a:pPr marL="717786" lvl="3" indent="-239258" algn="l" defTabSz="957043" rtl="0" eaLnBrk="1" fontAlgn="base" hangingPunct="1">
              <a:lnSpc>
                <a:spcPct val="90000"/>
              </a:lnSpc>
              <a:spcBef>
                <a:spcPts val="524"/>
              </a:spcBef>
              <a:spcAft>
                <a:spcPct val="0"/>
              </a:spcAft>
              <a:buFont typeface="Arial" charset="0"/>
              <a:buChar char="•"/>
            </a:pPr>
            <a:r>
              <a:rPr lang="fr-FR"/>
              <a:t>Fourth level</a:t>
            </a:r>
          </a:p>
          <a:p>
            <a:pPr marL="717786" lvl="4" indent="-239258" algn="l" defTabSz="957043" rtl="0" eaLnBrk="1" fontAlgn="base" hangingPunct="1">
              <a:lnSpc>
                <a:spcPct val="90000"/>
              </a:lnSpc>
              <a:spcBef>
                <a:spcPts val="524"/>
              </a:spcBef>
              <a:spcAft>
                <a:spcPct val="0"/>
              </a:spcAft>
              <a:buFont typeface="Arial" charset="0"/>
              <a:buChar char="•"/>
            </a:pPr>
            <a:r>
              <a:rPr lang="fr-FR"/>
              <a:t>Fifth level</a:t>
            </a:r>
            <a:endParaRPr lang="en-US" dirty="0"/>
          </a:p>
        </p:txBody>
      </p:sp>
      <p:sp>
        <p:nvSpPr>
          <p:cNvPr id="27" name="Content Placeholder 21"/>
          <p:cNvSpPr>
            <a:spLocks noGrp="1"/>
          </p:cNvSpPr>
          <p:nvPr>
            <p:ph sz="quarter" idx="11"/>
          </p:nvPr>
        </p:nvSpPr>
        <p:spPr>
          <a:xfrm>
            <a:off x="3090871" y="4670891"/>
            <a:ext cx="3642975" cy="734219"/>
          </a:xfrm>
        </p:spPr>
        <p:txBody>
          <a:bodyPr/>
          <a:lstStyle>
            <a:lvl1pPr>
              <a:defRPr lang="en-US" sz="2500" kern="1200" dirty="0" smtClean="0">
                <a:solidFill>
                  <a:srgbClr val="5A5A59"/>
                </a:solidFill>
                <a:latin typeface="+mn-lt"/>
                <a:ea typeface="ＭＳ Ｐゴシック" charset="0"/>
                <a:cs typeface="Lato Regular"/>
              </a:defRPr>
            </a:lvl1pPr>
            <a:lvl2pPr algn="l" defTabSz="956212" rtl="0" eaLnBrk="1" fontAlgn="base" hangingPunct="1">
              <a:spcBef>
                <a:spcPct val="0"/>
              </a:spcBef>
              <a:spcAft>
                <a:spcPct val="0"/>
              </a:spcAft>
              <a:buSzPct val="100000"/>
              <a:buNone/>
              <a:defRPr lang="en-US" sz="2100" kern="1200" dirty="0" smtClean="0">
                <a:solidFill>
                  <a:srgbClr val="5A5A59"/>
                </a:solidFill>
                <a:latin typeface="+mn-lt"/>
                <a:ea typeface="ＭＳ Ｐゴシック" charset="0"/>
                <a:cs typeface="AgfaRotisSansSerif-Bold" charset="0"/>
              </a:defRPr>
            </a:lvl2pPr>
            <a:lvl3pPr>
              <a:defRPr lang="en-US" sz="1900" b="1" kern="1200" baseline="30000" dirty="0" smtClean="0">
                <a:solidFill>
                  <a:srgbClr val="5A5A59"/>
                </a:solidFill>
                <a:latin typeface="AgfaRotisSansSerif-Bold" charset="0"/>
                <a:ea typeface="ＭＳ Ｐゴシック" charset="0"/>
                <a:cs typeface="AgfaRotisSansSerif-Bold" charset="0"/>
              </a:defRPr>
            </a:lvl3pPr>
            <a:lvl4pPr>
              <a:defRPr lang="en-US" sz="1900" b="1" kern="1200" baseline="30000" dirty="0" smtClean="0">
                <a:solidFill>
                  <a:srgbClr val="5A5A59"/>
                </a:solidFill>
                <a:latin typeface="AgfaRotisSansSerif-Bold" charset="0"/>
                <a:ea typeface="ＭＳ Ｐゴシック" charset="0"/>
                <a:cs typeface="AgfaRotisSansSerif-Bold" charset="0"/>
              </a:defRPr>
            </a:lvl4pPr>
            <a:lvl5pPr>
              <a:defRPr lang="en-US" sz="1900" b="1" kern="1200" baseline="30000" dirty="0" smtClean="0">
                <a:solidFill>
                  <a:srgbClr val="5A5A59"/>
                </a:solidFill>
                <a:latin typeface="AgfaRotisSansSerif-Bold" charset="0"/>
                <a:ea typeface="ＭＳ Ｐゴシック" charset="0"/>
                <a:cs typeface="AgfaRotisSansSerif-Bold" charset="0"/>
              </a:defRPr>
            </a:lvl5pPr>
          </a:lstStyle>
          <a:p>
            <a:pPr marL="717786" lvl="0" indent="-239258" algn="l" defTabSz="957043" rtl="0" eaLnBrk="1" fontAlgn="base" hangingPunct="1">
              <a:lnSpc>
                <a:spcPct val="90000"/>
              </a:lnSpc>
              <a:spcBef>
                <a:spcPts val="524"/>
              </a:spcBef>
              <a:spcAft>
                <a:spcPct val="0"/>
              </a:spcAft>
              <a:buFont typeface="Arial" charset="0"/>
              <a:buChar char="•"/>
            </a:pPr>
            <a:r>
              <a:rPr lang="fr-FR"/>
              <a:t>Click to edit Master text styles</a:t>
            </a:r>
          </a:p>
          <a:p>
            <a:pPr marL="717786" lvl="1" indent="-239258" algn="l" defTabSz="957043" rtl="0" eaLnBrk="1" fontAlgn="base" hangingPunct="1">
              <a:lnSpc>
                <a:spcPct val="90000"/>
              </a:lnSpc>
              <a:spcBef>
                <a:spcPts val="524"/>
              </a:spcBef>
              <a:spcAft>
                <a:spcPct val="0"/>
              </a:spcAft>
              <a:buFont typeface="Arial" charset="0"/>
              <a:buChar char="•"/>
            </a:pPr>
            <a:r>
              <a:rPr lang="fr-FR"/>
              <a:t>Second level</a:t>
            </a:r>
          </a:p>
          <a:p>
            <a:pPr marL="717786" lvl="2" indent="-239258" algn="l" defTabSz="957043" rtl="0" eaLnBrk="1" fontAlgn="base" hangingPunct="1">
              <a:lnSpc>
                <a:spcPct val="90000"/>
              </a:lnSpc>
              <a:spcBef>
                <a:spcPts val="524"/>
              </a:spcBef>
              <a:spcAft>
                <a:spcPct val="0"/>
              </a:spcAft>
              <a:buFont typeface="Arial" charset="0"/>
              <a:buChar char="•"/>
            </a:pPr>
            <a:r>
              <a:rPr lang="fr-FR"/>
              <a:t>Third level</a:t>
            </a:r>
          </a:p>
          <a:p>
            <a:pPr marL="717786" lvl="3" indent="-239258" algn="l" defTabSz="957043" rtl="0" eaLnBrk="1" fontAlgn="base" hangingPunct="1">
              <a:lnSpc>
                <a:spcPct val="90000"/>
              </a:lnSpc>
              <a:spcBef>
                <a:spcPts val="524"/>
              </a:spcBef>
              <a:spcAft>
                <a:spcPct val="0"/>
              </a:spcAft>
              <a:buFont typeface="Arial" charset="0"/>
              <a:buChar char="•"/>
            </a:pPr>
            <a:r>
              <a:rPr lang="fr-FR"/>
              <a:t>Fourth level</a:t>
            </a:r>
          </a:p>
          <a:p>
            <a:pPr marL="717786" lvl="4" indent="-239258" algn="l" defTabSz="957043" rtl="0" eaLnBrk="1" fontAlgn="base" hangingPunct="1">
              <a:lnSpc>
                <a:spcPct val="90000"/>
              </a:lnSpc>
              <a:spcBef>
                <a:spcPts val="524"/>
              </a:spcBef>
              <a:spcAft>
                <a:spcPct val="0"/>
              </a:spcAft>
              <a:buFont typeface="Arial" charset="0"/>
              <a:buChar char="•"/>
            </a:pPr>
            <a:r>
              <a:rPr lang="fr-FR"/>
              <a:t>Fifth level</a:t>
            </a:r>
            <a:endParaRPr lang="en-US" dirty="0"/>
          </a:p>
        </p:txBody>
      </p:sp>
    </p:spTree>
    <p:extLst>
      <p:ext uri="{BB962C8B-B14F-4D97-AF65-F5344CB8AC3E}">
        <p14:creationId xmlns:p14="http://schemas.microsoft.com/office/powerpoint/2010/main" val="1200441908"/>
      </p:ext>
    </p:extLst>
  </p:cSld>
  <p:clrMapOvr>
    <a:masterClrMapping/>
  </p:clrMapOvr>
  <p:transition spd="slow"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6" descr="EFPIA Logo.png"/>
          <p:cNvPicPr>
            <a:picLocks noChangeAspect="1"/>
          </p:cNvPicPr>
          <p:nvPr userDrawn="1"/>
        </p:nvPicPr>
        <p:blipFill>
          <a:blip r:embed="rId2" cstate="print">
            <a:extLst>
              <a:ext uri="{28A0092B-C50C-407E-A947-70E740481C1C}">
                <a14:useLocalDpi xmlns:a14="http://schemas.microsoft.com/office/drawing/2010/main" val="0"/>
              </a:ext>
            </a:extLst>
          </a:blip>
          <a:srcRect t="12077" b="20740"/>
          <a:stretch>
            <a:fillRect/>
          </a:stretch>
        </p:blipFill>
        <p:spPr bwMode="auto">
          <a:xfrm>
            <a:off x="449732" y="126233"/>
            <a:ext cx="3832555" cy="135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3055791" y="4504266"/>
            <a:ext cx="3678061" cy="102235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47854" tIns="23926" rIns="47854" bIns="23926" anchor="ctr"/>
          <a:lstStyle/>
          <a:p>
            <a:pPr algn="ctr" defTabSz="956852" fontAlgn="auto">
              <a:spcBef>
                <a:spcPts val="0"/>
              </a:spcBef>
              <a:spcAft>
                <a:spcPts val="0"/>
              </a:spcAft>
              <a:defRPr/>
            </a:pPr>
            <a:endParaRPr lang="en-US">
              <a:solidFill>
                <a:prstClr val="white"/>
              </a:solidFill>
              <a:latin typeface="Calibri"/>
            </a:endParaRPr>
          </a:p>
        </p:txBody>
      </p:sp>
      <p:sp>
        <p:nvSpPr>
          <p:cNvPr id="10" name="Rectangle 9"/>
          <p:cNvSpPr/>
          <p:nvPr userDrawn="1"/>
        </p:nvSpPr>
        <p:spPr>
          <a:xfrm>
            <a:off x="1788584" y="3293534"/>
            <a:ext cx="1137355"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solidFill>
                <a:prstClr val="white"/>
              </a:solidFill>
              <a:latin typeface="Calibri"/>
            </a:endParaRPr>
          </a:p>
        </p:txBody>
      </p:sp>
      <p:sp>
        <p:nvSpPr>
          <p:cNvPr id="11" name="Rectangle 10"/>
          <p:cNvSpPr/>
          <p:nvPr userDrawn="1"/>
        </p:nvSpPr>
        <p:spPr>
          <a:xfrm>
            <a:off x="4328143" y="3293534"/>
            <a:ext cx="1137355"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solidFill>
                <a:prstClr val="white"/>
              </a:solidFill>
              <a:latin typeface="Calibri"/>
            </a:endParaRPr>
          </a:p>
        </p:txBody>
      </p:sp>
      <p:sp>
        <p:nvSpPr>
          <p:cNvPr id="12" name="Rectangle 11"/>
          <p:cNvSpPr/>
          <p:nvPr userDrawn="1"/>
        </p:nvSpPr>
        <p:spPr>
          <a:xfrm>
            <a:off x="6866276" y="3293534"/>
            <a:ext cx="1137355"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solidFill>
                <a:prstClr val="white"/>
              </a:solidFill>
              <a:latin typeface="Calibri"/>
            </a:endParaRPr>
          </a:p>
        </p:txBody>
      </p:sp>
      <p:sp>
        <p:nvSpPr>
          <p:cNvPr id="13" name="Rectangle 12"/>
          <p:cNvSpPr/>
          <p:nvPr userDrawn="1"/>
        </p:nvSpPr>
        <p:spPr>
          <a:xfrm>
            <a:off x="523108" y="4476775"/>
            <a:ext cx="1137355" cy="1049867"/>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solidFill>
                <a:prstClr val="white"/>
              </a:solidFill>
              <a:latin typeface="Calibri"/>
            </a:endParaRPr>
          </a:p>
        </p:txBody>
      </p:sp>
      <p:sp>
        <p:nvSpPr>
          <p:cNvPr id="14" name="Rectangle 13"/>
          <p:cNvSpPr/>
          <p:nvPr userDrawn="1"/>
        </p:nvSpPr>
        <p:spPr>
          <a:xfrm>
            <a:off x="8164716" y="4476775"/>
            <a:ext cx="1137355" cy="1049867"/>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solidFill>
                <a:prstClr val="white"/>
              </a:solidFill>
              <a:latin typeface="Calibri"/>
            </a:endParaRPr>
          </a:p>
        </p:txBody>
      </p:sp>
      <p:pic>
        <p:nvPicPr>
          <p:cNvPr id="15" name="Picture 14" descr="Bloc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60370" y="3289300"/>
            <a:ext cx="1141942" cy="1054100"/>
          </a:xfrm>
          <a:prstGeom prst="rect">
            <a:avLst/>
          </a:prstGeom>
        </p:spPr>
      </p:pic>
      <p:pic>
        <p:nvPicPr>
          <p:cNvPr id="16" name="Picture 15" descr="Bloc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88583" y="4476775"/>
            <a:ext cx="1137355" cy="1049867"/>
          </a:xfrm>
          <a:prstGeom prst="rect">
            <a:avLst/>
          </a:prstGeom>
        </p:spPr>
      </p:pic>
      <p:pic>
        <p:nvPicPr>
          <p:cNvPr id="17" name="Picture 16" descr="Bloc3.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6268" y="4476774"/>
            <a:ext cx="1137355" cy="1049867"/>
          </a:xfrm>
          <a:prstGeom prst="rect">
            <a:avLst/>
          </a:prstGeom>
        </p:spPr>
      </p:pic>
      <p:pic>
        <p:nvPicPr>
          <p:cNvPr id="18" name="Picture 17" descr="Bloc4.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3108" y="3289303"/>
            <a:ext cx="1137355" cy="1049867"/>
          </a:xfrm>
          <a:prstGeom prst="rect">
            <a:avLst/>
          </a:prstGeom>
        </p:spPr>
      </p:pic>
      <p:pic>
        <p:nvPicPr>
          <p:cNvPr id="19" name="Picture 18" descr="Bloc7.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01085" y="3293535"/>
            <a:ext cx="1132769" cy="1045633"/>
          </a:xfrm>
          <a:prstGeom prst="rect">
            <a:avLst/>
          </a:prstGeom>
        </p:spPr>
      </p:pic>
      <p:pic>
        <p:nvPicPr>
          <p:cNvPr id="20" name="Picture 19" descr="Bloc8.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64716" y="3291418"/>
            <a:ext cx="1137355" cy="1049867"/>
          </a:xfrm>
          <a:prstGeom prst="rect">
            <a:avLst/>
          </a:prstGeom>
        </p:spPr>
      </p:pic>
      <p:sp>
        <p:nvSpPr>
          <p:cNvPr id="22" name="Content Placeholder 21"/>
          <p:cNvSpPr>
            <a:spLocks noGrp="1"/>
          </p:cNvSpPr>
          <p:nvPr>
            <p:ph sz="quarter" idx="10"/>
          </p:nvPr>
        </p:nvSpPr>
        <p:spPr>
          <a:xfrm>
            <a:off x="433965" y="2417392"/>
            <a:ext cx="3731948" cy="734219"/>
          </a:xfrm>
        </p:spPr>
        <p:txBody>
          <a:bodyPr/>
          <a:lstStyle>
            <a:lvl1pPr>
              <a:defRPr lang="en-US" sz="2500" kern="1200" dirty="0" smtClean="0">
                <a:solidFill>
                  <a:schemeClr val="tx1"/>
                </a:solidFill>
                <a:latin typeface="Lato Regular"/>
                <a:ea typeface="ＭＳ Ｐゴシック" charset="0"/>
                <a:cs typeface="Lato Regular"/>
              </a:defRPr>
            </a:lvl1pPr>
            <a:lvl2pPr algn="l" defTabSz="956212" rtl="0" eaLnBrk="1" fontAlgn="base" hangingPunct="1">
              <a:spcBef>
                <a:spcPct val="0"/>
              </a:spcBef>
              <a:spcAft>
                <a:spcPct val="0"/>
              </a:spcAft>
              <a:buSzPct val="100000"/>
              <a:buNone/>
              <a:defRPr lang="en-US" sz="2100" kern="1200" dirty="0" smtClean="0">
                <a:solidFill>
                  <a:srgbClr val="5A5A59"/>
                </a:solidFill>
                <a:latin typeface="+mn-lt"/>
                <a:ea typeface="ＭＳ Ｐゴシック" charset="0"/>
                <a:cs typeface="AgfaRotisSansSerif-Bold" charset="0"/>
              </a:defRPr>
            </a:lvl2pPr>
            <a:lvl3pPr>
              <a:defRPr lang="en-US" sz="1900" b="1" kern="1200" baseline="30000" dirty="0" smtClean="0">
                <a:solidFill>
                  <a:srgbClr val="006B74"/>
                </a:solidFill>
                <a:latin typeface="AgfaRotisSansSerif-Bold" charset="0"/>
                <a:ea typeface="ＭＳ Ｐゴシック" charset="0"/>
                <a:cs typeface="AgfaRotisSansSerif-Bold" charset="0"/>
              </a:defRPr>
            </a:lvl3pPr>
            <a:lvl4pPr>
              <a:defRPr lang="en-US" sz="1900" b="1" kern="1200" baseline="30000" dirty="0" smtClean="0">
                <a:solidFill>
                  <a:srgbClr val="5A5A59"/>
                </a:solidFill>
                <a:latin typeface="AgfaRotisSansSerif-Bold" charset="0"/>
                <a:ea typeface="ＭＳ Ｐゴシック" charset="0"/>
                <a:cs typeface="AgfaRotisSansSerif-Bold" charset="0"/>
              </a:defRPr>
            </a:lvl4pPr>
            <a:lvl5pPr>
              <a:defRPr lang="en-US" sz="1900" b="1" kern="1200" baseline="30000" dirty="0" smtClean="0">
                <a:solidFill>
                  <a:srgbClr val="5A5A59"/>
                </a:solidFill>
                <a:latin typeface="AgfaRotisSansSerif-Bold" charset="0"/>
                <a:ea typeface="ＭＳ Ｐゴシック" charset="0"/>
                <a:cs typeface="AgfaRotisSansSerif-Bold" charset="0"/>
              </a:defRPr>
            </a:lvl5pPr>
          </a:lstStyle>
          <a:p>
            <a:pPr marL="717786" lvl="1" indent="-239258" algn="l" defTabSz="957043" rtl="0" eaLnBrk="1" fontAlgn="base" hangingPunct="1">
              <a:lnSpc>
                <a:spcPct val="90000"/>
              </a:lnSpc>
              <a:spcBef>
                <a:spcPts val="524"/>
              </a:spcBef>
              <a:spcAft>
                <a:spcPct val="0"/>
              </a:spcAft>
              <a:buFont typeface="Arial" charset="0"/>
              <a:buChar char="•"/>
            </a:pPr>
            <a:r>
              <a:rPr lang="en-US" dirty="0"/>
              <a:t>Click to edit Master text styles</a:t>
            </a:r>
          </a:p>
          <a:p>
            <a:pPr marL="717786" lvl="1" indent="-239258" algn="l" defTabSz="957043" rtl="0" eaLnBrk="1" fontAlgn="base" hangingPunct="1">
              <a:lnSpc>
                <a:spcPct val="90000"/>
              </a:lnSpc>
              <a:spcBef>
                <a:spcPts val="524"/>
              </a:spcBef>
              <a:spcAft>
                <a:spcPct val="0"/>
              </a:spcAft>
              <a:buFont typeface="Arial" charset="0"/>
              <a:buChar char="•"/>
            </a:pP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1"/>
          <p:cNvSpPr>
            <a:spLocks noGrp="1"/>
          </p:cNvSpPr>
          <p:nvPr>
            <p:ph sz="quarter" idx="11"/>
          </p:nvPr>
        </p:nvSpPr>
        <p:spPr>
          <a:xfrm>
            <a:off x="3090871" y="4670891"/>
            <a:ext cx="3642975" cy="734219"/>
          </a:xfrm>
        </p:spPr>
        <p:txBody>
          <a:bodyPr/>
          <a:lstStyle>
            <a:lvl1pPr>
              <a:defRPr lang="en-US" sz="2500" kern="1200" dirty="0" smtClean="0">
                <a:solidFill>
                  <a:schemeClr val="tx1"/>
                </a:solidFill>
                <a:latin typeface="Lato Regular"/>
                <a:ea typeface="ＭＳ Ｐゴシック" charset="0"/>
                <a:cs typeface="Lato Regular"/>
              </a:defRPr>
            </a:lvl1pPr>
            <a:lvl2pPr algn="l" defTabSz="956212" rtl="0" eaLnBrk="1" fontAlgn="base" hangingPunct="1">
              <a:spcBef>
                <a:spcPct val="0"/>
              </a:spcBef>
              <a:spcAft>
                <a:spcPct val="0"/>
              </a:spcAft>
              <a:buSzPct val="100000"/>
              <a:buNone/>
              <a:defRPr lang="en-US" sz="2100" kern="1200" dirty="0" smtClean="0">
                <a:solidFill>
                  <a:srgbClr val="5A5A59"/>
                </a:solidFill>
                <a:latin typeface="+mn-lt"/>
                <a:ea typeface="ＭＳ Ｐゴシック" charset="0"/>
                <a:cs typeface="AgfaRotisSansSerif-Bold" charset="0"/>
              </a:defRPr>
            </a:lvl2pPr>
            <a:lvl3pPr>
              <a:defRPr lang="en-US" sz="1900" b="1" kern="1200" baseline="30000" dirty="0" smtClean="0">
                <a:solidFill>
                  <a:srgbClr val="006B74"/>
                </a:solidFill>
                <a:latin typeface="AgfaRotisSansSerif-Bold" charset="0"/>
                <a:ea typeface="ＭＳ Ｐゴシック" charset="0"/>
                <a:cs typeface="AgfaRotisSansSerif-Bold" charset="0"/>
              </a:defRPr>
            </a:lvl3pPr>
            <a:lvl4pPr>
              <a:defRPr lang="en-US" sz="1900" b="1" kern="1200" baseline="30000" dirty="0" smtClean="0">
                <a:solidFill>
                  <a:srgbClr val="5A5A59"/>
                </a:solidFill>
                <a:latin typeface="AgfaRotisSansSerif-Bold" charset="0"/>
                <a:ea typeface="ＭＳ Ｐゴシック" charset="0"/>
                <a:cs typeface="AgfaRotisSansSerif-Bold" charset="0"/>
              </a:defRPr>
            </a:lvl4pPr>
            <a:lvl5pPr>
              <a:defRPr lang="en-US" sz="1900" b="1" kern="1200" baseline="30000" dirty="0" smtClean="0">
                <a:solidFill>
                  <a:srgbClr val="5A5A59"/>
                </a:solidFill>
                <a:latin typeface="AgfaRotisSansSerif-Bold" charset="0"/>
                <a:ea typeface="ＭＳ Ｐゴシック" charset="0"/>
                <a:cs typeface="AgfaRotisSansSerif-Bold" charset="0"/>
              </a:defRPr>
            </a:lvl5pPr>
          </a:lstStyle>
          <a:p>
            <a:pPr marL="717786" lvl="1" indent="-239258" algn="l" defTabSz="957043" rtl="0" eaLnBrk="1" fontAlgn="base" hangingPunct="1">
              <a:lnSpc>
                <a:spcPct val="90000"/>
              </a:lnSpc>
              <a:spcBef>
                <a:spcPts val="524"/>
              </a:spcBef>
              <a:spcAft>
                <a:spcPct val="0"/>
              </a:spcAft>
              <a:buFont typeface="Arial" charset="0"/>
              <a:buChar char="•"/>
            </a:pPr>
            <a:r>
              <a:rPr lang="en-US" dirty="0"/>
              <a:t>Click to edit Master text styles</a:t>
            </a:r>
          </a:p>
          <a:p>
            <a:pPr marL="717786" lvl="1" indent="-239258" algn="l" defTabSz="957043" rtl="0" eaLnBrk="1" fontAlgn="base" hangingPunct="1">
              <a:lnSpc>
                <a:spcPct val="90000"/>
              </a:lnSpc>
              <a:spcBef>
                <a:spcPts val="524"/>
              </a:spcBef>
              <a:spcAft>
                <a:spcPct val="0"/>
              </a:spcAft>
              <a:buFont typeface="Arial" charset="0"/>
              <a:buChar char="•"/>
            </a:pP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26979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General">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9558" y="6172226"/>
            <a:ext cx="550333" cy="52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userDrawn="1"/>
        </p:nvSpPr>
        <p:spPr>
          <a:xfrm>
            <a:off x="9186188" y="6285710"/>
            <a:ext cx="312310"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8AE48674-A1BC-6B4D-993A-C7704CDB4583}" type="slidenum">
              <a:rPr lang="id-ID" sz="1100" b="1">
                <a:solidFill>
                  <a:prstClr val="white"/>
                </a:solidFill>
                <a:latin typeface="Calibri"/>
                <a:cs typeface="Raleway Light"/>
              </a:rPr>
              <a:pPr algn="ctr" defTabSz="956852" fontAlgn="auto">
                <a:spcBef>
                  <a:spcPts val="0"/>
                </a:spcBef>
                <a:spcAft>
                  <a:spcPts val="0"/>
                </a:spcAft>
                <a:defRPr/>
              </a:pPr>
              <a:t>‹#›</a:t>
            </a:fld>
            <a:endParaRPr lang="id-ID" sz="1100" dirty="0">
              <a:solidFill>
                <a:prstClr val="white"/>
              </a:solidFill>
              <a:latin typeface="Calibri"/>
              <a:cs typeface="Raleway Light"/>
            </a:endParaRPr>
          </a:p>
        </p:txBody>
      </p:sp>
      <p:sp>
        <p:nvSpPr>
          <p:cNvPr id="4" name="TextBox 15"/>
          <p:cNvSpPr txBox="1">
            <a:spLocks noChangeArrowheads="1"/>
          </p:cNvSpPr>
          <p:nvPr userDrawn="1"/>
        </p:nvSpPr>
        <p:spPr bwMode="auto">
          <a:xfrm>
            <a:off x="7604919" y="6365875"/>
            <a:ext cx="1325100" cy="222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Calibri"/>
                <a:cs typeface="AgfaRotisSansSerif-Bold" charset="0"/>
              </a:rPr>
              <a:t>www.efpia.eu</a:t>
            </a:r>
            <a:endParaRPr lang="en-GB" sz="1700" b="1" baseline="30000" dirty="0">
              <a:solidFill>
                <a:srgbClr val="5A5A59"/>
              </a:solidFill>
              <a:latin typeface="Calibri"/>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94091" y="6133333"/>
            <a:ext cx="856456" cy="465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8733968" y="2"/>
            <a:ext cx="1172038"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980836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9558" y="6172226"/>
            <a:ext cx="550333" cy="52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userDrawn="1"/>
        </p:nvSpPr>
        <p:spPr>
          <a:xfrm>
            <a:off x="9186188" y="6285710"/>
            <a:ext cx="312310"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6DBA2FE5-9311-214B-A83C-B8B37B331E4D}" type="slidenum">
              <a:rPr lang="id-ID" sz="1100" b="1">
                <a:solidFill>
                  <a:prstClr val="white"/>
                </a:solidFill>
                <a:latin typeface="Calibri"/>
                <a:cs typeface="Raleway Light"/>
              </a:rPr>
              <a:pPr algn="ctr" defTabSz="956852" fontAlgn="auto">
                <a:spcBef>
                  <a:spcPts val="0"/>
                </a:spcBef>
                <a:spcAft>
                  <a:spcPts val="0"/>
                </a:spcAft>
                <a:defRPr/>
              </a:pPr>
              <a:t>‹#›</a:t>
            </a:fld>
            <a:endParaRPr lang="id-ID" sz="1100" dirty="0">
              <a:solidFill>
                <a:prstClr val="white"/>
              </a:solidFill>
              <a:latin typeface="Calibri"/>
              <a:cs typeface="Raleway Light"/>
            </a:endParaRPr>
          </a:p>
        </p:txBody>
      </p:sp>
      <p:sp>
        <p:nvSpPr>
          <p:cNvPr id="4" name="TextBox 15"/>
          <p:cNvSpPr txBox="1">
            <a:spLocks noChangeArrowheads="1"/>
          </p:cNvSpPr>
          <p:nvPr userDrawn="1"/>
        </p:nvSpPr>
        <p:spPr bwMode="auto">
          <a:xfrm>
            <a:off x="7604919" y="6365875"/>
            <a:ext cx="1325100" cy="222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Calibri"/>
                <a:cs typeface="AgfaRotisSansSerif-Bold" charset="0"/>
              </a:rPr>
              <a:t>www.efpia.eu</a:t>
            </a:r>
            <a:endParaRPr lang="en-GB" sz="1700" b="1" baseline="30000" dirty="0">
              <a:solidFill>
                <a:srgbClr val="5A5A59"/>
              </a:solidFill>
              <a:latin typeface="Calibri"/>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94091" y="6133333"/>
            <a:ext cx="856456" cy="465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8733968" y="2"/>
            <a:ext cx="1172038"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94292" y="1529583"/>
            <a:ext cx="398992" cy="340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6"/>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12718" y="5101432"/>
            <a:ext cx="42822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bwMode="auto">
          <a:xfrm>
            <a:off x="4646024" y="1100958"/>
            <a:ext cx="631164" cy="34131"/>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35861" tIns="17933" rIns="35861" bIns="17933" anchor="ctr"/>
          <a:lstStyle/>
          <a:p>
            <a:pPr algn="ctr" defTabSz="956852" fontAlgn="auto">
              <a:spcBef>
                <a:spcPts val="0"/>
              </a:spcBef>
              <a:spcAft>
                <a:spcPts val="0"/>
              </a:spcAft>
              <a:defRPr/>
            </a:pPr>
            <a:endParaRPr lang="en-US" sz="1400" dirty="0">
              <a:solidFill>
                <a:srgbClr val="77787B"/>
              </a:solidFill>
              <a:latin typeface="Calibri"/>
            </a:endParaRPr>
          </a:p>
        </p:txBody>
      </p:sp>
      <p:sp>
        <p:nvSpPr>
          <p:cNvPr id="14" name="Text Placeholder 13"/>
          <p:cNvSpPr>
            <a:spLocks noGrp="1"/>
          </p:cNvSpPr>
          <p:nvPr>
            <p:ph type="body" sz="quarter" idx="10"/>
          </p:nvPr>
        </p:nvSpPr>
        <p:spPr>
          <a:xfrm>
            <a:off x="894296" y="2049412"/>
            <a:ext cx="7718425" cy="2419350"/>
          </a:xfrm>
        </p:spPr>
        <p:txBody>
          <a:bodyPr/>
          <a:lstStyle>
            <a:lvl1pPr>
              <a:buNone/>
              <a:defRPr lang="en-US" sz="1700" kern="1200" smtClean="0">
                <a:solidFill>
                  <a:schemeClr val="tx1"/>
                </a:solidFill>
                <a:latin typeface="+mn-lt"/>
                <a:ea typeface="ＭＳ Ｐゴシック" charset="0"/>
                <a:cs typeface="Arial"/>
              </a:defRPr>
            </a:lvl1pPr>
            <a:lvl2pPr>
              <a:buNone/>
              <a:defRPr lang="en-US" sz="1700" b="1" kern="1200" dirty="0" smtClean="0">
                <a:solidFill>
                  <a:srgbClr val="006B74"/>
                </a:solidFill>
                <a:latin typeface="+mn-lt"/>
                <a:ea typeface="ＭＳ Ｐゴシック" charset="0"/>
                <a:cs typeface="AgfaRotisSansSerif-Bold"/>
              </a:defRPr>
            </a:lvl2pPr>
            <a:lvl3pPr>
              <a:buNone/>
              <a:defRPr lang="en-US" sz="1700" b="1" kern="1200" dirty="0" smtClean="0">
                <a:solidFill>
                  <a:srgbClr val="006B74"/>
                </a:solidFill>
                <a:latin typeface="+mn-lt"/>
                <a:ea typeface="ＭＳ Ｐゴシック" charset="0"/>
                <a:cs typeface="AgfaRotisSansSerif-Bold"/>
              </a:defRPr>
            </a:lvl3pPr>
            <a:lvl4pPr>
              <a:buNone/>
              <a:defRPr lang="en-US" sz="1700" b="1" kern="1200" dirty="0" smtClean="0">
                <a:solidFill>
                  <a:srgbClr val="006B74"/>
                </a:solidFill>
                <a:latin typeface="+mn-lt"/>
                <a:ea typeface="ＭＳ Ｐゴシック" charset="0"/>
                <a:cs typeface="AgfaRotisSansSerif-Bold"/>
              </a:defRPr>
            </a:lvl4pPr>
            <a:lvl5pPr>
              <a:buNone/>
              <a:defRPr lang="en-US" sz="1700" b="1" kern="1200" dirty="0">
                <a:solidFill>
                  <a:srgbClr val="006B74"/>
                </a:solidFill>
                <a:latin typeface="+mn-lt"/>
                <a:ea typeface="ＭＳ Ｐゴシック" charset="0"/>
                <a:cs typeface="AgfaRotisSansSerif-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1"/>
          </p:nvPr>
        </p:nvSpPr>
        <p:spPr>
          <a:xfrm>
            <a:off x="3898772" y="574523"/>
            <a:ext cx="2364714" cy="735013"/>
          </a:xfrm>
        </p:spPr>
        <p:txBody>
          <a:bodyPr/>
          <a:lstStyle>
            <a:lvl1pPr algn="ctr">
              <a:buNone/>
              <a:defRPr lang="en-US" sz="3500"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904319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Text Slid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9558" y="6172226"/>
            <a:ext cx="550333" cy="52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userDrawn="1"/>
        </p:nvSpPr>
        <p:spPr>
          <a:xfrm>
            <a:off x="9186188" y="6285710"/>
            <a:ext cx="312310"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6DBA2FE5-9311-214B-A83C-B8B37B331E4D}" type="slidenum">
              <a:rPr lang="id-ID" sz="1100" b="1">
                <a:solidFill>
                  <a:prstClr val="white"/>
                </a:solidFill>
                <a:latin typeface="Calibri"/>
                <a:cs typeface="Raleway Light"/>
              </a:rPr>
              <a:pPr algn="ctr" defTabSz="956852" fontAlgn="auto">
                <a:spcBef>
                  <a:spcPts val="0"/>
                </a:spcBef>
                <a:spcAft>
                  <a:spcPts val="0"/>
                </a:spcAft>
                <a:defRPr/>
              </a:pPr>
              <a:t>‹#›</a:t>
            </a:fld>
            <a:endParaRPr lang="id-ID" sz="1100" dirty="0">
              <a:solidFill>
                <a:prstClr val="white"/>
              </a:solidFill>
              <a:latin typeface="Calibri"/>
              <a:cs typeface="Raleway Light"/>
            </a:endParaRPr>
          </a:p>
        </p:txBody>
      </p:sp>
      <p:sp>
        <p:nvSpPr>
          <p:cNvPr id="4" name="TextBox 15"/>
          <p:cNvSpPr txBox="1">
            <a:spLocks noChangeArrowheads="1"/>
          </p:cNvSpPr>
          <p:nvPr userDrawn="1"/>
        </p:nvSpPr>
        <p:spPr bwMode="auto">
          <a:xfrm>
            <a:off x="7604919" y="6365875"/>
            <a:ext cx="1325100" cy="222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Calibri"/>
                <a:cs typeface="AgfaRotisSansSerif-Bold" charset="0"/>
              </a:rPr>
              <a:t>www.efpia.eu</a:t>
            </a:r>
            <a:endParaRPr lang="en-GB" sz="1700" b="1" baseline="30000" dirty="0">
              <a:solidFill>
                <a:srgbClr val="5A5A59"/>
              </a:solidFill>
              <a:latin typeface="Calibri"/>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94091" y="6133333"/>
            <a:ext cx="856456" cy="465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8733968" y="2"/>
            <a:ext cx="1172038"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bwMode="auto">
          <a:xfrm>
            <a:off x="4646024" y="1100958"/>
            <a:ext cx="631164" cy="34131"/>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35861" tIns="17933" rIns="35861" bIns="17933" anchor="ctr"/>
          <a:lstStyle/>
          <a:p>
            <a:pPr algn="ctr" defTabSz="956852" fontAlgn="auto">
              <a:spcBef>
                <a:spcPts val="0"/>
              </a:spcBef>
              <a:spcAft>
                <a:spcPts val="0"/>
              </a:spcAft>
              <a:defRPr/>
            </a:pPr>
            <a:endParaRPr lang="en-US" sz="1400" dirty="0">
              <a:solidFill>
                <a:srgbClr val="77787B"/>
              </a:solidFill>
              <a:latin typeface="Calibri"/>
            </a:endParaRPr>
          </a:p>
        </p:txBody>
      </p:sp>
      <p:sp>
        <p:nvSpPr>
          <p:cNvPr id="14" name="Text Placeholder 13"/>
          <p:cNvSpPr>
            <a:spLocks noGrp="1"/>
          </p:cNvSpPr>
          <p:nvPr>
            <p:ph type="body" sz="quarter" idx="10"/>
          </p:nvPr>
        </p:nvSpPr>
        <p:spPr>
          <a:xfrm>
            <a:off x="894299" y="2049412"/>
            <a:ext cx="2540853" cy="3388570"/>
          </a:xfrm>
        </p:spPr>
        <p:txBody>
          <a:bodyPr/>
          <a:lstStyle>
            <a:lvl1pPr>
              <a:buNone/>
              <a:defRPr lang="en-US" sz="1700" kern="1200" smtClean="0">
                <a:solidFill>
                  <a:schemeClr val="tx1"/>
                </a:solidFill>
                <a:latin typeface="+mn-lt"/>
                <a:ea typeface="ＭＳ Ｐゴシック" charset="0"/>
                <a:cs typeface="Arial"/>
              </a:defRPr>
            </a:lvl1pPr>
            <a:lvl2pPr>
              <a:buNone/>
              <a:defRPr lang="en-US" sz="1700" b="1" kern="1200" dirty="0" smtClean="0">
                <a:solidFill>
                  <a:srgbClr val="006B74"/>
                </a:solidFill>
                <a:latin typeface="+mn-lt"/>
                <a:ea typeface="ＭＳ Ｐゴシック" charset="0"/>
                <a:cs typeface="AgfaRotisSansSerif-Bold"/>
              </a:defRPr>
            </a:lvl2pPr>
            <a:lvl3pPr>
              <a:buNone/>
              <a:defRPr lang="en-US" sz="1100" b="1" kern="1200" dirty="0" smtClean="0">
                <a:solidFill>
                  <a:srgbClr val="006B74"/>
                </a:solidFill>
                <a:latin typeface="AgfaRotisSansSerif-Bold"/>
                <a:ea typeface="ＭＳ Ｐゴシック" charset="0"/>
                <a:cs typeface="AgfaRotisSansSerif-Bold"/>
              </a:defRPr>
            </a:lvl3pPr>
            <a:lvl4pPr>
              <a:buNone/>
              <a:defRPr lang="en-US" sz="1100" b="1" kern="1200" dirty="0" smtClean="0">
                <a:solidFill>
                  <a:srgbClr val="006B74"/>
                </a:solidFill>
                <a:latin typeface="AgfaRotisSansSerif-Bold"/>
                <a:ea typeface="ＭＳ Ｐゴシック" charset="0"/>
                <a:cs typeface="AgfaRotisSansSerif-Bold"/>
              </a:defRPr>
            </a:lvl4pPr>
            <a:lvl5pPr>
              <a:buNone/>
              <a:defRPr lang="en-US" sz="1100" b="1" kern="1200" dirty="0">
                <a:solidFill>
                  <a:srgbClr val="006B74"/>
                </a:solidFill>
                <a:latin typeface="AgfaRotisSansSerif-Bold"/>
                <a:ea typeface="ＭＳ Ｐゴシック" charset="0"/>
                <a:cs typeface="AgfaRotisSansSerif-Bold"/>
              </a:defRPr>
            </a:lvl5pPr>
          </a:lstStyle>
          <a:p>
            <a:pPr lvl="0"/>
            <a:r>
              <a:rPr lang="en-US" dirty="0"/>
              <a:t>Click to edit Master text styles</a:t>
            </a:r>
          </a:p>
          <a:p>
            <a:pPr lvl="1"/>
            <a:r>
              <a:rPr lang="en-US" dirty="0"/>
              <a:t>Second level</a:t>
            </a:r>
          </a:p>
        </p:txBody>
      </p:sp>
      <p:sp>
        <p:nvSpPr>
          <p:cNvPr id="16" name="Text Placeholder 15"/>
          <p:cNvSpPr>
            <a:spLocks noGrp="1"/>
          </p:cNvSpPr>
          <p:nvPr>
            <p:ph type="body" sz="quarter" idx="11"/>
          </p:nvPr>
        </p:nvSpPr>
        <p:spPr>
          <a:xfrm>
            <a:off x="3898772" y="559776"/>
            <a:ext cx="2364714" cy="735013"/>
          </a:xfrm>
        </p:spPr>
        <p:txBody>
          <a:bodyPr/>
          <a:lstStyle>
            <a:lvl1pPr algn="ctr">
              <a:buNone/>
              <a:defRPr lang="en-US" sz="3500"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Text Placeholder 13"/>
          <p:cNvSpPr>
            <a:spLocks noGrp="1"/>
          </p:cNvSpPr>
          <p:nvPr>
            <p:ph type="body" sz="quarter" idx="12"/>
          </p:nvPr>
        </p:nvSpPr>
        <p:spPr>
          <a:xfrm>
            <a:off x="3641737" y="2049412"/>
            <a:ext cx="2540853" cy="3388570"/>
          </a:xfrm>
        </p:spPr>
        <p:txBody>
          <a:bodyPr/>
          <a:lstStyle>
            <a:lvl1pPr>
              <a:buNone/>
              <a:defRPr lang="en-US" sz="1700" kern="1200" smtClean="0">
                <a:solidFill>
                  <a:schemeClr val="tx1"/>
                </a:solidFill>
                <a:latin typeface="+mn-lt"/>
                <a:ea typeface="ＭＳ Ｐゴシック" charset="0"/>
                <a:cs typeface="Arial"/>
              </a:defRPr>
            </a:lvl1pPr>
            <a:lvl2pPr>
              <a:buNone/>
              <a:defRPr lang="en-US" sz="1700" b="1" kern="1200" dirty="0" smtClean="0">
                <a:solidFill>
                  <a:srgbClr val="006B74"/>
                </a:solidFill>
                <a:latin typeface="+mn-lt"/>
                <a:ea typeface="ＭＳ Ｐゴシック" charset="0"/>
                <a:cs typeface="AgfaRotisSansSerif-Bold"/>
              </a:defRPr>
            </a:lvl2pPr>
            <a:lvl3pPr>
              <a:buNone/>
              <a:defRPr lang="en-US" sz="1100" b="1" kern="1200" dirty="0" smtClean="0">
                <a:solidFill>
                  <a:srgbClr val="006B74"/>
                </a:solidFill>
                <a:latin typeface="AgfaRotisSansSerif-Bold"/>
                <a:ea typeface="ＭＳ Ｐゴシック" charset="0"/>
                <a:cs typeface="AgfaRotisSansSerif-Bold"/>
              </a:defRPr>
            </a:lvl3pPr>
            <a:lvl4pPr>
              <a:buNone/>
              <a:defRPr lang="en-US" sz="1100" b="1" kern="1200" dirty="0" smtClean="0">
                <a:solidFill>
                  <a:srgbClr val="006B74"/>
                </a:solidFill>
                <a:latin typeface="AgfaRotisSansSerif-Bold"/>
                <a:ea typeface="ＭＳ Ｐゴシック" charset="0"/>
                <a:cs typeface="AgfaRotisSansSerif-Bold"/>
              </a:defRPr>
            </a:lvl4pPr>
            <a:lvl5pPr>
              <a:buNone/>
              <a:defRPr lang="en-US" sz="1100" b="1" kern="1200" dirty="0">
                <a:solidFill>
                  <a:srgbClr val="006B74"/>
                </a:solidFill>
                <a:latin typeface="AgfaRotisSansSerif-Bold"/>
                <a:ea typeface="ＭＳ Ｐゴシック" charset="0"/>
                <a:cs typeface="AgfaRotisSansSerif-Bold"/>
              </a:defRPr>
            </a:lvl5pPr>
          </a:lstStyle>
          <a:p>
            <a:pPr lvl="0"/>
            <a:r>
              <a:rPr lang="en-US" dirty="0"/>
              <a:t>Click to edit Master text styles</a:t>
            </a:r>
          </a:p>
          <a:p>
            <a:pPr lvl="1"/>
            <a:r>
              <a:rPr lang="en-US" dirty="0"/>
              <a:t>Second level</a:t>
            </a:r>
          </a:p>
        </p:txBody>
      </p:sp>
      <p:sp>
        <p:nvSpPr>
          <p:cNvPr id="15" name="Text Placeholder 13"/>
          <p:cNvSpPr>
            <a:spLocks noGrp="1"/>
          </p:cNvSpPr>
          <p:nvPr>
            <p:ph type="body" sz="quarter" idx="13"/>
          </p:nvPr>
        </p:nvSpPr>
        <p:spPr>
          <a:xfrm>
            <a:off x="6389172" y="2049412"/>
            <a:ext cx="2540853" cy="3388570"/>
          </a:xfrm>
        </p:spPr>
        <p:txBody>
          <a:bodyPr/>
          <a:lstStyle>
            <a:lvl1pPr>
              <a:buNone/>
              <a:defRPr lang="en-US" sz="1700" kern="1200" smtClean="0">
                <a:solidFill>
                  <a:schemeClr val="tx1"/>
                </a:solidFill>
                <a:latin typeface="+mn-lt"/>
                <a:ea typeface="ＭＳ Ｐゴシック" charset="0"/>
                <a:cs typeface="Arial"/>
              </a:defRPr>
            </a:lvl1pPr>
            <a:lvl2pPr>
              <a:buNone/>
              <a:defRPr lang="en-US" sz="1700" b="1" kern="1200" dirty="0" smtClean="0">
                <a:solidFill>
                  <a:srgbClr val="006B74"/>
                </a:solidFill>
                <a:latin typeface="+mn-lt"/>
                <a:ea typeface="ＭＳ Ｐゴシック" charset="0"/>
                <a:cs typeface="AgfaRotisSansSerif-Bold"/>
              </a:defRPr>
            </a:lvl2pPr>
            <a:lvl3pPr>
              <a:buNone/>
              <a:defRPr lang="en-US" sz="1100" b="1" kern="1200" dirty="0" smtClean="0">
                <a:solidFill>
                  <a:srgbClr val="006B74"/>
                </a:solidFill>
                <a:latin typeface="AgfaRotisSansSerif-Bold"/>
                <a:ea typeface="ＭＳ Ｐゴシック" charset="0"/>
                <a:cs typeface="AgfaRotisSansSerif-Bold"/>
              </a:defRPr>
            </a:lvl3pPr>
            <a:lvl4pPr>
              <a:buNone/>
              <a:defRPr lang="en-US" sz="1100" b="1" kern="1200" dirty="0" smtClean="0">
                <a:solidFill>
                  <a:srgbClr val="006B74"/>
                </a:solidFill>
                <a:latin typeface="AgfaRotisSansSerif-Bold"/>
                <a:ea typeface="ＭＳ Ｐゴシック" charset="0"/>
                <a:cs typeface="AgfaRotisSansSerif-Bold"/>
              </a:defRPr>
            </a:lvl4pPr>
            <a:lvl5pPr>
              <a:buNone/>
              <a:defRPr lang="en-US" sz="1100" b="1" kern="1200" dirty="0">
                <a:solidFill>
                  <a:srgbClr val="006B74"/>
                </a:solidFill>
                <a:latin typeface="AgfaRotisSansSerif-Bold"/>
                <a:ea typeface="ＭＳ Ｐゴシック" charset="0"/>
                <a:cs typeface="AgfaRotisSansSerif-Bold"/>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1600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imple Text Slide_bullet point_noquot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9558" y="6172226"/>
            <a:ext cx="550333" cy="52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userDrawn="1"/>
        </p:nvSpPr>
        <p:spPr>
          <a:xfrm>
            <a:off x="9186188" y="6285710"/>
            <a:ext cx="312310"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6DBA2FE5-9311-214B-A83C-B8B37B331E4D}" type="slidenum">
              <a:rPr lang="id-ID" sz="1100" b="1">
                <a:solidFill>
                  <a:prstClr val="white"/>
                </a:solidFill>
                <a:latin typeface="Calibri"/>
                <a:cs typeface="Raleway Light"/>
              </a:rPr>
              <a:pPr algn="ctr" defTabSz="956852" fontAlgn="auto">
                <a:spcBef>
                  <a:spcPts val="0"/>
                </a:spcBef>
                <a:spcAft>
                  <a:spcPts val="0"/>
                </a:spcAft>
                <a:defRPr/>
              </a:pPr>
              <a:t>‹#›</a:t>
            </a:fld>
            <a:endParaRPr lang="id-ID" sz="1100" dirty="0">
              <a:solidFill>
                <a:prstClr val="white"/>
              </a:solidFill>
              <a:latin typeface="Calibri"/>
              <a:cs typeface="Raleway Light"/>
            </a:endParaRPr>
          </a:p>
        </p:txBody>
      </p:sp>
      <p:sp>
        <p:nvSpPr>
          <p:cNvPr id="4" name="TextBox 15"/>
          <p:cNvSpPr txBox="1">
            <a:spLocks noChangeArrowheads="1"/>
          </p:cNvSpPr>
          <p:nvPr userDrawn="1"/>
        </p:nvSpPr>
        <p:spPr bwMode="auto">
          <a:xfrm>
            <a:off x="7604919" y="6365875"/>
            <a:ext cx="1325100" cy="222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Calibri"/>
                <a:cs typeface="AgfaRotisSansSerif-Bold" charset="0"/>
              </a:rPr>
              <a:t>www.efpia.eu</a:t>
            </a:r>
            <a:endParaRPr lang="en-GB" sz="1700" b="1" baseline="30000" dirty="0">
              <a:solidFill>
                <a:srgbClr val="5A5A59"/>
              </a:solidFill>
              <a:latin typeface="Calibri"/>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94091" y="6133333"/>
            <a:ext cx="856456" cy="465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8733968" y="2"/>
            <a:ext cx="1172038"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bwMode="auto">
          <a:xfrm>
            <a:off x="4646024" y="1100958"/>
            <a:ext cx="631164" cy="34131"/>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35861" tIns="17933" rIns="35861" bIns="17933" anchor="ctr"/>
          <a:lstStyle/>
          <a:p>
            <a:pPr algn="ctr" defTabSz="956852" fontAlgn="auto">
              <a:spcBef>
                <a:spcPts val="0"/>
              </a:spcBef>
              <a:spcAft>
                <a:spcPts val="0"/>
              </a:spcAft>
              <a:defRPr/>
            </a:pPr>
            <a:endParaRPr lang="en-US" sz="1400" dirty="0">
              <a:solidFill>
                <a:srgbClr val="77787B"/>
              </a:solidFill>
              <a:latin typeface="Calibri"/>
            </a:endParaRPr>
          </a:p>
        </p:txBody>
      </p:sp>
      <p:sp>
        <p:nvSpPr>
          <p:cNvPr id="14" name="Text Placeholder 13"/>
          <p:cNvSpPr>
            <a:spLocks noGrp="1"/>
          </p:cNvSpPr>
          <p:nvPr>
            <p:ph type="body" sz="quarter" idx="10" hasCustomPrompt="1"/>
          </p:nvPr>
        </p:nvSpPr>
        <p:spPr>
          <a:xfrm>
            <a:off x="894296" y="2049412"/>
            <a:ext cx="7718425" cy="2419350"/>
          </a:xfrm>
        </p:spPr>
        <p:txBody>
          <a:bodyPr/>
          <a:lstStyle>
            <a:lvl1pPr marL="179443" indent="-179443" algn="just" defTabSz="956212" rtl="0" fontAlgn="base">
              <a:lnSpc>
                <a:spcPct val="150000"/>
              </a:lnSpc>
              <a:spcBef>
                <a:spcPct val="0"/>
              </a:spcBef>
              <a:spcAft>
                <a:spcPct val="0"/>
              </a:spcAft>
              <a:buSzPct val="100000"/>
              <a:buBlip>
                <a:blip r:embed="rId5"/>
              </a:buBlip>
              <a:defRPr lang="en-US" sz="1700" b="1" kern="1200" dirty="0" smtClean="0">
                <a:solidFill>
                  <a:srgbClr val="006B74"/>
                </a:solidFill>
                <a:latin typeface="+mn-lt"/>
                <a:ea typeface="ＭＳ Ｐゴシック" charset="0"/>
                <a:cs typeface="AgfaRotisSansSerif-Bold"/>
              </a:defRPr>
            </a:lvl1pPr>
            <a:lvl2pPr>
              <a:lnSpc>
                <a:spcPct val="150000"/>
              </a:lnSpc>
              <a:buFontTx/>
              <a:buBlip>
                <a:blip r:embed="rId6"/>
              </a:buBlip>
              <a:defRPr lang="en-US" sz="1700" kern="1200" dirty="0" smtClean="0">
                <a:solidFill>
                  <a:schemeClr val="tx1"/>
                </a:solidFill>
                <a:latin typeface="+mn-lt"/>
                <a:ea typeface="ＭＳ Ｐゴシック" charset="0"/>
                <a:cs typeface="Arial"/>
              </a:defRPr>
            </a:lvl2pPr>
            <a:lvl3pPr>
              <a:lnSpc>
                <a:spcPct val="150000"/>
              </a:lnSpc>
              <a:buFontTx/>
              <a:buBlip>
                <a:blip r:embed="rId7"/>
              </a:buBlip>
              <a:defRPr lang="en-US" sz="1700" kern="1200" dirty="0" smtClean="0">
                <a:solidFill>
                  <a:schemeClr val="tx1"/>
                </a:solidFill>
                <a:latin typeface="+mn-lt"/>
                <a:ea typeface="ＭＳ Ｐゴシック" charset="0"/>
                <a:cs typeface="Arial"/>
              </a:defRPr>
            </a:lvl3pPr>
            <a:lvl4pPr>
              <a:lnSpc>
                <a:spcPct val="150000"/>
              </a:lnSpc>
              <a:buFontTx/>
              <a:buBlip>
                <a:blip r:embed="rId8"/>
              </a:buBlip>
              <a:defRPr lang="en-US" sz="1700" kern="1200" dirty="0" smtClean="0">
                <a:solidFill>
                  <a:schemeClr val="tx1"/>
                </a:solidFill>
                <a:latin typeface="+mn-lt"/>
                <a:ea typeface="ＭＳ Ｐゴシック" charset="0"/>
                <a:cs typeface="Arial"/>
              </a:defRPr>
            </a:lvl4pPr>
            <a:lvl5pPr>
              <a:lnSpc>
                <a:spcPct val="150000"/>
              </a:lnSpc>
              <a:buNone/>
              <a:defRPr lang="en-US" sz="1700" kern="1200" dirty="0" smtClean="0">
                <a:solidFill>
                  <a:schemeClr val="tx1"/>
                </a:solidFill>
                <a:latin typeface="+mn-lt"/>
                <a:ea typeface="ＭＳ Ｐゴシック" charset="0"/>
                <a:cs typeface="Arial"/>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1"/>
          </p:nvPr>
        </p:nvSpPr>
        <p:spPr>
          <a:xfrm>
            <a:off x="3898772" y="559776"/>
            <a:ext cx="2364714" cy="735013"/>
          </a:xfrm>
        </p:spPr>
        <p:txBody>
          <a:bodyPr/>
          <a:lstStyle>
            <a:lvl1pPr algn="ctr">
              <a:buNone/>
              <a:defRPr lang="en-US" sz="3500"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1674679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imple Text Slide_Tabl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9558" y="6172226"/>
            <a:ext cx="550333" cy="52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userDrawn="1"/>
        </p:nvSpPr>
        <p:spPr>
          <a:xfrm>
            <a:off x="9186188" y="6285710"/>
            <a:ext cx="312310"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6DBA2FE5-9311-214B-A83C-B8B37B331E4D}" type="slidenum">
              <a:rPr lang="id-ID" sz="1100" b="1">
                <a:solidFill>
                  <a:prstClr val="white"/>
                </a:solidFill>
                <a:latin typeface="Calibri"/>
                <a:cs typeface="Raleway Light"/>
              </a:rPr>
              <a:pPr algn="ctr" defTabSz="956852" fontAlgn="auto">
                <a:spcBef>
                  <a:spcPts val="0"/>
                </a:spcBef>
                <a:spcAft>
                  <a:spcPts val="0"/>
                </a:spcAft>
                <a:defRPr/>
              </a:pPr>
              <a:t>‹#›</a:t>
            </a:fld>
            <a:endParaRPr lang="id-ID" sz="1100" dirty="0">
              <a:solidFill>
                <a:prstClr val="white"/>
              </a:solidFill>
              <a:latin typeface="Calibri"/>
              <a:cs typeface="Raleway Light"/>
            </a:endParaRPr>
          </a:p>
        </p:txBody>
      </p:sp>
      <p:sp>
        <p:nvSpPr>
          <p:cNvPr id="4" name="TextBox 15"/>
          <p:cNvSpPr txBox="1">
            <a:spLocks noChangeArrowheads="1"/>
          </p:cNvSpPr>
          <p:nvPr userDrawn="1"/>
        </p:nvSpPr>
        <p:spPr bwMode="auto">
          <a:xfrm>
            <a:off x="7604919" y="6365875"/>
            <a:ext cx="1325100" cy="222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Calibri"/>
                <a:cs typeface="AgfaRotisSansSerif-Bold" charset="0"/>
              </a:rPr>
              <a:t>www.efpia.eu</a:t>
            </a:r>
            <a:endParaRPr lang="en-GB" sz="1700" b="1" baseline="30000" dirty="0">
              <a:solidFill>
                <a:srgbClr val="5A5A59"/>
              </a:solidFill>
              <a:latin typeface="Calibri"/>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94091" y="6133333"/>
            <a:ext cx="856456" cy="465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8733968" y="2"/>
            <a:ext cx="1172038"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bwMode="auto">
          <a:xfrm>
            <a:off x="4646024" y="1100958"/>
            <a:ext cx="631164" cy="34131"/>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35861" tIns="17933" rIns="35861" bIns="17933" anchor="ctr"/>
          <a:lstStyle/>
          <a:p>
            <a:pPr algn="ctr" defTabSz="956852" fontAlgn="auto">
              <a:spcBef>
                <a:spcPts val="0"/>
              </a:spcBef>
              <a:spcAft>
                <a:spcPts val="0"/>
              </a:spcAft>
              <a:defRPr/>
            </a:pPr>
            <a:endParaRPr lang="en-US" sz="1400" dirty="0">
              <a:solidFill>
                <a:srgbClr val="77787B"/>
              </a:solidFill>
              <a:latin typeface="Calibri"/>
            </a:endParaRPr>
          </a:p>
        </p:txBody>
      </p:sp>
      <p:sp>
        <p:nvSpPr>
          <p:cNvPr id="16" name="Text Placeholder 15"/>
          <p:cNvSpPr>
            <a:spLocks noGrp="1"/>
          </p:cNvSpPr>
          <p:nvPr>
            <p:ph type="body" sz="quarter" idx="11"/>
          </p:nvPr>
        </p:nvSpPr>
        <p:spPr>
          <a:xfrm>
            <a:off x="3898772" y="574523"/>
            <a:ext cx="2364714" cy="735013"/>
          </a:xfrm>
        </p:spPr>
        <p:txBody>
          <a:bodyPr/>
          <a:lstStyle>
            <a:lvl1pPr algn="ctr">
              <a:buNone/>
              <a:defRPr lang="en-US" sz="3500"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en-US" dirty="0"/>
              <a:t>Click to edit Master text styles</a:t>
            </a:r>
          </a:p>
        </p:txBody>
      </p:sp>
      <p:sp>
        <p:nvSpPr>
          <p:cNvPr id="11" name="Table Placeholder 10"/>
          <p:cNvSpPr>
            <a:spLocks noGrp="1"/>
          </p:cNvSpPr>
          <p:nvPr>
            <p:ph type="tbl" sz="quarter" idx="12" hasCustomPrompt="1"/>
          </p:nvPr>
        </p:nvSpPr>
        <p:spPr>
          <a:xfrm>
            <a:off x="1517718" y="2020888"/>
            <a:ext cx="7412302" cy="3716338"/>
          </a:xfrm>
        </p:spPr>
        <p:txBody>
          <a:bodyPr/>
          <a:lstStyle>
            <a:lvl1pPr rtl="0" eaLnBrk="1" fontAlgn="ctr" latinLnBrk="0" hangingPunct="1">
              <a:buNone/>
              <a:defRPr lang="en-US" sz="1300" b="0" i="0" u="none" strike="noStrike" smtClean="0">
                <a:latin typeface="+mn-lt"/>
              </a:defRPr>
            </a:lvl1pPr>
          </a:lstStyle>
          <a:p>
            <a:pPr rtl="0" eaLnBrk="1" fontAlgn="ctr" latinLnBrk="0" hangingPunct="1"/>
            <a:r>
              <a:rPr lang="en-US" sz="1300" b="1" i="0" u="none" strike="noStrike" kern="1200" dirty="0">
                <a:solidFill>
                  <a:schemeClr val="bg1"/>
                </a:solidFill>
                <a:latin typeface="Arial"/>
                <a:ea typeface="Calibri"/>
                <a:cs typeface="Arial"/>
              </a:rPr>
              <a:t>Title 1</a:t>
            </a:r>
            <a:endParaRPr lang="en-US" sz="1300" b="0" i="0" u="none" strike="noStrike" kern="1200" dirty="0">
              <a:solidFill>
                <a:schemeClr val="bg1"/>
              </a:solidFill>
              <a:latin typeface="Arial"/>
              <a:ea typeface="Calibri"/>
              <a:cs typeface="Arial"/>
            </a:endParaRPr>
          </a:p>
          <a:p>
            <a:pPr rtl="0" eaLnBrk="1" fontAlgn="auto" latinLnBrk="0" hangingPunct="1"/>
            <a:r>
              <a:rPr lang="en-US" sz="1300" b="1" i="0" u="none" strike="noStrike" kern="1200" dirty="0">
                <a:solidFill>
                  <a:schemeClr val="bg1"/>
                </a:solidFill>
                <a:latin typeface="Arial"/>
                <a:ea typeface="Calibri"/>
                <a:cs typeface="Arial"/>
              </a:rPr>
              <a:t>Title 2</a:t>
            </a:r>
            <a:endParaRPr lang="en-US" sz="1300" b="0" i="0" u="none" strike="noStrike" kern="1200" dirty="0">
              <a:solidFill>
                <a:schemeClr val="bg1"/>
              </a:solidFill>
              <a:latin typeface="Arial"/>
              <a:ea typeface="Calibri"/>
              <a:cs typeface="Arial"/>
            </a:endParaRPr>
          </a:p>
          <a:p>
            <a:pPr rtl="0" eaLnBrk="1" fontAlgn="ctr" latinLnBrk="0" hangingPunct="1"/>
            <a:r>
              <a:rPr lang="en-US" sz="1300" b="1" i="0" u="none" strike="noStrike" kern="1200" dirty="0">
                <a:solidFill>
                  <a:schemeClr val="bg1"/>
                </a:solidFill>
                <a:latin typeface="Arial"/>
                <a:ea typeface="Calibri"/>
                <a:cs typeface="Arial"/>
              </a:rPr>
              <a:t>Title 3</a:t>
            </a:r>
            <a:endParaRPr lang="en-US" sz="1300" b="0" i="0" u="none" strike="noStrike" kern="1200" dirty="0">
              <a:solidFill>
                <a:schemeClr val="bg1"/>
              </a:solidFill>
              <a:latin typeface="Arial"/>
              <a:ea typeface="Calibri"/>
              <a:cs typeface="Arial"/>
            </a:endParaRPr>
          </a:p>
          <a:p>
            <a:pPr rtl="0" eaLnBrk="1" fontAlgn="auto" latinLnBrk="0" hangingPunct="1"/>
            <a:r>
              <a:rPr lang="en-US" sz="1300" b="1" i="0" u="none" strike="noStrike" kern="1200" dirty="0">
                <a:solidFill>
                  <a:schemeClr val="bg1"/>
                </a:solidFill>
                <a:latin typeface="Arial"/>
                <a:ea typeface="Calibri"/>
                <a:cs typeface="Arial"/>
              </a:rPr>
              <a:t>Title 4</a:t>
            </a:r>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endParaRPr lang="en-US" dirty="0"/>
          </a:p>
        </p:txBody>
      </p:sp>
    </p:spTree>
    <p:extLst>
      <p:ext uri="{BB962C8B-B14F-4D97-AF65-F5344CB8AC3E}">
        <p14:creationId xmlns:p14="http://schemas.microsoft.com/office/powerpoint/2010/main" val="2125860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rvices">
    <p:spTree>
      <p:nvGrpSpPr>
        <p:cNvPr id="1" name=""/>
        <p:cNvGrpSpPr/>
        <p:nvPr/>
      </p:nvGrpSpPr>
      <p:grpSpPr>
        <a:xfrm>
          <a:off x="0" y="0"/>
          <a:ext cx="0" cy="0"/>
          <a:chOff x="0" y="0"/>
          <a:chExt cx="0" cy="0"/>
        </a:xfrm>
      </p:grpSpPr>
      <p:pic>
        <p:nvPicPr>
          <p:cNvPr id="3"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9544" y="6172200"/>
            <a:ext cx="550333" cy="52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userDrawn="1"/>
        </p:nvSpPr>
        <p:spPr>
          <a:xfrm>
            <a:off x="9186115" y="6285707"/>
            <a:ext cx="312447" cy="241813"/>
          </a:xfrm>
          <a:prstGeom prst="rect">
            <a:avLst/>
          </a:prstGeom>
          <a:noFill/>
        </p:spPr>
        <p:txBody>
          <a:bodyPr wrap="none" lIns="71834" tIns="35917" rIns="71834" bIns="35917">
            <a:spAutoFit/>
          </a:bodyPr>
          <a:lstStyle/>
          <a:p>
            <a:pPr algn="ctr" defTabSz="957734" fontAlgn="auto">
              <a:spcBef>
                <a:spcPts val="0"/>
              </a:spcBef>
              <a:spcAft>
                <a:spcPts val="0"/>
              </a:spcAft>
              <a:defRPr/>
            </a:pPr>
            <a:fld id="{DB200996-6F2E-1040-9EF6-11AC372B6433}" type="slidenum">
              <a:rPr lang="id-ID" sz="1100" b="1">
                <a:solidFill>
                  <a:schemeClr val="bg1"/>
                </a:solidFill>
                <a:latin typeface="+mn-lt"/>
                <a:ea typeface="+mn-ea"/>
                <a:cs typeface="Raleway Light"/>
              </a:rPr>
              <a:pPr algn="ctr" defTabSz="957734" fontAlgn="auto">
                <a:spcBef>
                  <a:spcPts val="0"/>
                </a:spcBef>
                <a:spcAft>
                  <a:spcPts val="0"/>
                </a:spcAft>
                <a:defRPr/>
              </a:pPr>
              <a:t>‹#›</a:t>
            </a:fld>
            <a:endParaRPr lang="id-ID" sz="1100" dirty="0">
              <a:solidFill>
                <a:schemeClr val="bg1"/>
              </a:solidFill>
              <a:latin typeface="+mn-lt"/>
              <a:ea typeface="+mn-ea"/>
              <a:cs typeface="Raleway Light"/>
            </a:endParaRPr>
          </a:p>
        </p:txBody>
      </p:sp>
      <p:sp>
        <p:nvSpPr>
          <p:cNvPr id="5" name="TextBox 15"/>
          <p:cNvSpPr txBox="1">
            <a:spLocks noChangeArrowheads="1"/>
          </p:cNvSpPr>
          <p:nvPr userDrawn="1"/>
        </p:nvSpPr>
        <p:spPr bwMode="auto">
          <a:xfrm>
            <a:off x="7604919" y="6365875"/>
            <a:ext cx="1325100" cy="222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7896" tIns="23948" rIns="47896" bIns="23948">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7734" eaLnBrk="1" fontAlgn="auto" hangingPunct="1">
              <a:spcBef>
                <a:spcPts val="0"/>
              </a:spcBef>
              <a:spcAft>
                <a:spcPts val="0"/>
              </a:spcAft>
              <a:defRPr/>
            </a:pPr>
            <a:r>
              <a:rPr lang="en-GB" sz="1700" b="1" baseline="30000" dirty="0" err="1">
                <a:solidFill>
                  <a:srgbClr val="006B74"/>
                </a:solidFill>
                <a:latin typeface="+mn-lt"/>
                <a:cs typeface="AgfaRotisSansSerif-Bold" charset="0"/>
              </a:rPr>
              <a:t>www.efpia.eu</a:t>
            </a:r>
            <a:endParaRPr lang="en-GB" sz="1700" b="1" baseline="30000" dirty="0">
              <a:solidFill>
                <a:srgbClr val="5A5A59"/>
              </a:solidFill>
              <a:latin typeface="+mn-lt"/>
              <a:cs typeface="AgfaRotisSansSerif-Bold" charset="0"/>
            </a:endParaRPr>
          </a:p>
        </p:txBody>
      </p:sp>
      <p:pic>
        <p:nvPicPr>
          <p:cNvPr id="6"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94085" y="6133307"/>
            <a:ext cx="856456" cy="465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8733962" y="0"/>
            <a:ext cx="1172038"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Picture Placeholder 8"/>
          <p:cNvSpPr>
            <a:spLocks noGrp="1" noChangeAspect="1"/>
          </p:cNvSpPr>
          <p:nvPr>
            <p:ph type="pic" sz="quarter" idx="10"/>
          </p:nvPr>
        </p:nvSpPr>
        <p:spPr>
          <a:xfrm>
            <a:off x="0" y="1709863"/>
            <a:ext cx="9906000" cy="3158274"/>
          </a:xfrm>
        </p:spPr>
        <p:txBody>
          <a:bodyPr rtlCol="0">
            <a:normAutofit/>
          </a:bodyPr>
          <a:lstStyle>
            <a:lvl1pPr marL="0" indent="0">
              <a:buNone/>
              <a:defRPr sz="1700">
                <a:solidFill>
                  <a:schemeClr val="bg1">
                    <a:lumMod val="75000"/>
                  </a:schemeClr>
                </a:solidFill>
                <a:latin typeface="+mn-lt"/>
              </a:defRPr>
            </a:lvl1pPr>
          </a:lstStyle>
          <a:p>
            <a:pPr lvl="0"/>
            <a:r>
              <a:rPr lang="en-US" noProof="0" dirty="0"/>
              <a:t>Click icon to add picture</a:t>
            </a:r>
          </a:p>
        </p:txBody>
      </p:sp>
    </p:spTree>
    <p:extLst>
      <p:ext uri="{BB962C8B-B14F-4D97-AF65-F5344CB8AC3E}">
        <p14:creationId xmlns:p14="http://schemas.microsoft.com/office/powerpoint/2010/main" val="792291659"/>
      </p:ext>
    </p:extLst>
  </p:cSld>
  <p:clrMapOvr>
    <a:masterClrMapping/>
  </p:clrMapOvr>
  <p:transition spd="slow"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9558" y="6172226"/>
            <a:ext cx="550333" cy="52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userDrawn="1"/>
        </p:nvSpPr>
        <p:spPr>
          <a:xfrm>
            <a:off x="9186188" y="6285710"/>
            <a:ext cx="312310"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6DBA2FE5-9311-214B-A83C-B8B37B331E4D}" type="slidenum">
              <a:rPr lang="id-ID" sz="1100" b="1">
                <a:solidFill>
                  <a:schemeClr val="bg1"/>
                </a:solidFill>
                <a:latin typeface="+mn-lt"/>
                <a:ea typeface="+mn-ea"/>
                <a:cs typeface="Raleway Light"/>
              </a:rPr>
              <a:pPr algn="ctr" defTabSz="956852" fontAlgn="auto">
                <a:spcBef>
                  <a:spcPts val="0"/>
                </a:spcBef>
                <a:spcAft>
                  <a:spcPts val="0"/>
                </a:spcAft>
                <a:defRPr/>
              </a:pPr>
              <a:t>‹#›</a:t>
            </a:fld>
            <a:endParaRPr lang="id-ID" sz="1100" dirty="0">
              <a:solidFill>
                <a:schemeClr val="bg1"/>
              </a:solidFill>
              <a:latin typeface="+mn-lt"/>
              <a:ea typeface="+mn-ea"/>
              <a:cs typeface="Raleway Light"/>
            </a:endParaRPr>
          </a:p>
        </p:txBody>
      </p:sp>
      <p:sp>
        <p:nvSpPr>
          <p:cNvPr id="4" name="TextBox 15"/>
          <p:cNvSpPr txBox="1">
            <a:spLocks noChangeArrowheads="1"/>
          </p:cNvSpPr>
          <p:nvPr userDrawn="1"/>
        </p:nvSpPr>
        <p:spPr bwMode="auto">
          <a:xfrm>
            <a:off x="7604919" y="6365875"/>
            <a:ext cx="1325100" cy="222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mn-lt"/>
                <a:cs typeface="AgfaRotisSansSerif-Bold" charset="0"/>
              </a:rPr>
              <a:t>www.efpia.eu</a:t>
            </a:r>
            <a:endParaRPr lang="en-GB" sz="1700" b="1" baseline="30000" dirty="0">
              <a:solidFill>
                <a:srgbClr val="5A5A59"/>
              </a:solidFill>
              <a:latin typeface="+mn-lt"/>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94091" y="6133333"/>
            <a:ext cx="856456" cy="465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8733968" y="2"/>
            <a:ext cx="1172038"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94292" y="1529583"/>
            <a:ext cx="398992" cy="340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6"/>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12718" y="5101432"/>
            <a:ext cx="42822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bwMode="auto">
          <a:xfrm>
            <a:off x="4646024" y="1100958"/>
            <a:ext cx="631164" cy="34131"/>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35861" tIns="17933" rIns="35861" bIns="17933" anchor="ctr"/>
          <a:lstStyle/>
          <a:p>
            <a:pPr algn="ctr" defTabSz="956852" fontAlgn="auto">
              <a:spcBef>
                <a:spcPts val="0"/>
              </a:spcBef>
              <a:spcAft>
                <a:spcPts val="0"/>
              </a:spcAft>
              <a:defRPr/>
            </a:pPr>
            <a:endParaRPr lang="en-US" sz="1400" dirty="0">
              <a:solidFill>
                <a:schemeClr val="accent2"/>
              </a:solidFill>
              <a:latin typeface="+mn-lt"/>
            </a:endParaRPr>
          </a:p>
        </p:txBody>
      </p:sp>
      <p:sp>
        <p:nvSpPr>
          <p:cNvPr id="14" name="Text Placeholder 13"/>
          <p:cNvSpPr>
            <a:spLocks noGrp="1"/>
          </p:cNvSpPr>
          <p:nvPr>
            <p:ph type="body" sz="quarter" idx="10"/>
          </p:nvPr>
        </p:nvSpPr>
        <p:spPr>
          <a:xfrm>
            <a:off x="894296" y="2049412"/>
            <a:ext cx="7718425" cy="2419350"/>
          </a:xfrm>
        </p:spPr>
        <p:txBody>
          <a:bodyPr/>
          <a:lstStyle>
            <a:lvl1pPr>
              <a:buNone/>
              <a:defRPr lang="en-US" sz="1700" kern="1200" smtClean="0">
                <a:solidFill>
                  <a:schemeClr val="tx1"/>
                </a:solidFill>
                <a:latin typeface="+mn-lt"/>
                <a:ea typeface="ＭＳ Ｐゴシック" charset="0"/>
                <a:cs typeface="Arial"/>
              </a:defRPr>
            </a:lvl1pPr>
            <a:lvl2pPr>
              <a:buNone/>
              <a:defRPr lang="en-US" sz="1700" b="1" kern="1200" dirty="0" smtClean="0">
                <a:solidFill>
                  <a:srgbClr val="006B74"/>
                </a:solidFill>
                <a:latin typeface="+mn-lt"/>
                <a:ea typeface="ＭＳ Ｐゴシック" charset="0"/>
                <a:cs typeface="AgfaRotisSansSerif-Bold"/>
              </a:defRPr>
            </a:lvl2pPr>
            <a:lvl3pPr>
              <a:buNone/>
              <a:defRPr lang="en-US" sz="1700" b="1" kern="1200" dirty="0" smtClean="0">
                <a:solidFill>
                  <a:srgbClr val="006B74"/>
                </a:solidFill>
                <a:latin typeface="+mn-lt"/>
                <a:ea typeface="ＭＳ Ｐゴシック" charset="0"/>
                <a:cs typeface="AgfaRotisSansSerif-Bold"/>
              </a:defRPr>
            </a:lvl3pPr>
            <a:lvl4pPr>
              <a:buNone/>
              <a:defRPr lang="en-US" sz="1700" b="1" kern="1200" dirty="0" smtClean="0">
                <a:solidFill>
                  <a:srgbClr val="006B74"/>
                </a:solidFill>
                <a:latin typeface="+mn-lt"/>
                <a:ea typeface="ＭＳ Ｐゴシック" charset="0"/>
                <a:cs typeface="AgfaRotisSansSerif-Bold"/>
              </a:defRPr>
            </a:lvl4pPr>
            <a:lvl5pPr>
              <a:buNone/>
              <a:defRPr lang="en-US" sz="1700" b="1" kern="1200" dirty="0">
                <a:solidFill>
                  <a:srgbClr val="006B74"/>
                </a:solidFill>
                <a:latin typeface="+mn-lt"/>
                <a:ea typeface="ＭＳ Ｐゴシック" charset="0"/>
                <a:cs typeface="AgfaRotisSansSerif-Bold"/>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16" name="Text Placeholder 15"/>
          <p:cNvSpPr>
            <a:spLocks noGrp="1"/>
          </p:cNvSpPr>
          <p:nvPr>
            <p:ph type="body" sz="quarter" idx="11"/>
          </p:nvPr>
        </p:nvSpPr>
        <p:spPr>
          <a:xfrm>
            <a:off x="3898772" y="574523"/>
            <a:ext cx="2364714" cy="735013"/>
          </a:xfrm>
        </p:spPr>
        <p:txBody>
          <a:bodyPr/>
          <a:lstStyle>
            <a:lvl1pPr algn="ctr">
              <a:buNone/>
              <a:defRPr lang="en-US" sz="3500"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fr-FR"/>
              <a:t>Click to edit Master text styles</a:t>
            </a:r>
          </a:p>
        </p:txBody>
      </p:sp>
    </p:spTree>
    <p:extLst>
      <p:ext uri="{BB962C8B-B14F-4D97-AF65-F5344CB8AC3E}">
        <p14:creationId xmlns:p14="http://schemas.microsoft.com/office/powerpoint/2010/main" val="28123180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s Text Slid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9558" y="6172226"/>
            <a:ext cx="550333" cy="52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userDrawn="1"/>
        </p:nvSpPr>
        <p:spPr>
          <a:xfrm>
            <a:off x="9186188" y="6285710"/>
            <a:ext cx="312310"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6DBA2FE5-9311-214B-A83C-B8B37B331E4D}" type="slidenum">
              <a:rPr lang="id-ID" sz="1100" b="1">
                <a:solidFill>
                  <a:schemeClr val="bg1"/>
                </a:solidFill>
                <a:latin typeface="+mn-lt"/>
                <a:ea typeface="+mn-ea"/>
                <a:cs typeface="Raleway Light"/>
              </a:rPr>
              <a:pPr algn="ctr" defTabSz="956852" fontAlgn="auto">
                <a:spcBef>
                  <a:spcPts val="0"/>
                </a:spcBef>
                <a:spcAft>
                  <a:spcPts val="0"/>
                </a:spcAft>
                <a:defRPr/>
              </a:pPr>
              <a:t>‹#›</a:t>
            </a:fld>
            <a:endParaRPr lang="id-ID" sz="1100" dirty="0">
              <a:solidFill>
                <a:schemeClr val="bg1"/>
              </a:solidFill>
              <a:latin typeface="+mn-lt"/>
              <a:ea typeface="+mn-ea"/>
              <a:cs typeface="Raleway Light"/>
            </a:endParaRPr>
          </a:p>
        </p:txBody>
      </p:sp>
      <p:sp>
        <p:nvSpPr>
          <p:cNvPr id="4" name="TextBox 15"/>
          <p:cNvSpPr txBox="1">
            <a:spLocks noChangeArrowheads="1"/>
          </p:cNvSpPr>
          <p:nvPr userDrawn="1"/>
        </p:nvSpPr>
        <p:spPr bwMode="auto">
          <a:xfrm>
            <a:off x="7604919" y="6365875"/>
            <a:ext cx="1325100" cy="222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mn-lt"/>
                <a:cs typeface="AgfaRotisSansSerif-Bold" charset="0"/>
              </a:rPr>
              <a:t>www.efpia.eu</a:t>
            </a:r>
            <a:endParaRPr lang="en-GB" sz="1700" b="1" baseline="30000" dirty="0">
              <a:solidFill>
                <a:srgbClr val="5A5A59"/>
              </a:solidFill>
              <a:latin typeface="+mn-lt"/>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94091" y="6133333"/>
            <a:ext cx="856456" cy="465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8733968" y="2"/>
            <a:ext cx="1172038"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bwMode="auto">
          <a:xfrm>
            <a:off x="4646024" y="1100958"/>
            <a:ext cx="631164" cy="34131"/>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35861" tIns="17933" rIns="35861" bIns="17933" anchor="ctr"/>
          <a:lstStyle/>
          <a:p>
            <a:pPr algn="ctr" defTabSz="956852" fontAlgn="auto">
              <a:spcBef>
                <a:spcPts val="0"/>
              </a:spcBef>
              <a:spcAft>
                <a:spcPts val="0"/>
              </a:spcAft>
              <a:defRPr/>
            </a:pPr>
            <a:endParaRPr lang="en-US" sz="1400" dirty="0">
              <a:solidFill>
                <a:schemeClr val="accent2"/>
              </a:solidFill>
              <a:latin typeface="+mn-lt"/>
            </a:endParaRPr>
          </a:p>
        </p:txBody>
      </p:sp>
      <p:sp>
        <p:nvSpPr>
          <p:cNvPr id="14" name="Text Placeholder 13"/>
          <p:cNvSpPr>
            <a:spLocks noGrp="1"/>
          </p:cNvSpPr>
          <p:nvPr>
            <p:ph type="body" sz="quarter" idx="10"/>
          </p:nvPr>
        </p:nvSpPr>
        <p:spPr>
          <a:xfrm>
            <a:off x="894299" y="2049412"/>
            <a:ext cx="2540853" cy="3388570"/>
          </a:xfrm>
        </p:spPr>
        <p:txBody>
          <a:bodyPr/>
          <a:lstStyle>
            <a:lvl1pPr>
              <a:buNone/>
              <a:defRPr lang="en-US" sz="1700" kern="1200" smtClean="0">
                <a:solidFill>
                  <a:schemeClr val="tx1"/>
                </a:solidFill>
                <a:latin typeface="+mn-lt"/>
                <a:ea typeface="ＭＳ Ｐゴシック" charset="0"/>
                <a:cs typeface="Arial"/>
              </a:defRPr>
            </a:lvl1pPr>
            <a:lvl2pPr>
              <a:buNone/>
              <a:defRPr lang="en-US" sz="1700" b="1" kern="1200" dirty="0" smtClean="0">
                <a:solidFill>
                  <a:srgbClr val="006B74"/>
                </a:solidFill>
                <a:latin typeface="+mn-lt"/>
                <a:ea typeface="ＭＳ Ｐゴシック" charset="0"/>
                <a:cs typeface="AgfaRotisSansSerif-Bold"/>
              </a:defRPr>
            </a:lvl2pPr>
            <a:lvl3pPr>
              <a:buNone/>
              <a:defRPr lang="en-US" sz="1100" b="1" kern="1200" dirty="0" smtClean="0">
                <a:solidFill>
                  <a:srgbClr val="006B74"/>
                </a:solidFill>
                <a:latin typeface="AgfaRotisSansSerif-Bold"/>
                <a:ea typeface="ＭＳ Ｐゴシック" charset="0"/>
                <a:cs typeface="AgfaRotisSansSerif-Bold"/>
              </a:defRPr>
            </a:lvl3pPr>
            <a:lvl4pPr>
              <a:buNone/>
              <a:defRPr lang="en-US" sz="1100" b="1" kern="1200" dirty="0" smtClean="0">
                <a:solidFill>
                  <a:srgbClr val="006B74"/>
                </a:solidFill>
                <a:latin typeface="AgfaRotisSansSerif-Bold"/>
                <a:ea typeface="ＭＳ Ｐゴシック" charset="0"/>
                <a:cs typeface="AgfaRotisSansSerif-Bold"/>
              </a:defRPr>
            </a:lvl4pPr>
            <a:lvl5pPr>
              <a:buNone/>
              <a:defRPr lang="en-US" sz="1100" b="1" kern="1200" dirty="0">
                <a:solidFill>
                  <a:srgbClr val="006B74"/>
                </a:solidFill>
                <a:latin typeface="AgfaRotisSansSerif-Bold"/>
                <a:ea typeface="ＭＳ Ｐゴシック" charset="0"/>
                <a:cs typeface="AgfaRotisSansSerif-Bold"/>
              </a:defRPr>
            </a:lvl5pPr>
          </a:lstStyle>
          <a:p>
            <a:pPr lvl="0"/>
            <a:r>
              <a:rPr lang="fr-FR"/>
              <a:t>Click to edit Master text styles</a:t>
            </a:r>
          </a:p>
          <a:p>
            <a:pPr lvl="1"/>
            <a:r>
              <a:rPr lang="fr-FR"/>
              <a:t>Second level</a:t>
            </a:r>
          </a:p>
        </p:txBody>
      </p:sp>
      <p:sp>
        <p:nvSpPr>
          <p:cNvPr id="16" name="Text Placeholder 15"/>
          <p:cNvSpPr>
            <a:spLocks noGrp="1"/>
          </p:cNvSpPr>
          <p:nvPr>
            <p:ph type="body" sz="quarter" idx="11"/>
          </p:nvPr>
        </p:nvSpPr>
        <p:spPr>
          <a:xfrm>
            <a:off x="3898772" y="559776"/>
            <a:ext cx="2364714" cy="735013"/>
          </a:xfrm>
        </p:spPr>
        <p:txBody>
          <a:bodyPr/>
          <a:lstStyle>
            <a:lvl1pPr algn="ctr">
              <a:buNone/>
              <a:defRPr lang="en-US" sz="3500"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fr-FR"/>
              <a:t>Click to edit Master text styles</a:t>
            </a:r>
          </a:p>
        </p:txBody>
      </p:sp>
      <p:sp>
        <p:nvSpPr>
          <p:cNvPr id="13" name="Text Placeholder 13"/>
          <p:cNvSpPr>
            <a:spLocks noGrp="1"/>
          </p:cNvSpPr>
          <p:nvPr>
            <p:ph type="body" sz="quarter" idx="12"/>
          </p:nvPr>
        </p:nvSpPr>
        <p:spPr>
          <a:xfrm>
            <a:off x="3641737" y="2049412"/>
            <a:ext cx="2540853" cy="3388570"/>
          </a:xfrm>
        </p:spPr>
        <p:txBody>
          <a:bodyPr/>
          <a:lstStyle>
            <a:lvl1pPr>
              <a:buNone/>
              <a:defRPr lang="en-US" sz="1700" kern="1200" smtClean="0">
                <a:solidFill>
                  <a:schemeClr val="tx1"/>
                </a:solidFill>
                <a:latin typeface="+mn-lt"/>
                <a:ea typeface="ＭＳ Ｐゴシック" charset="0"/>
                <a:cs typeface="Arial"/>
              </a:defRPr>
            </a:lvl1pPr>
            <a:lvl2pPr>
              <a:buNone/>
              <a:defRPr lang="en-US" sz="1700" b="1" kern="1200" dirty="0" smtClean="0">
                <a:solidFill>
                  <a:srgbClr val="006B74"/>
                </a:solidFill>
                <a:latin typeface="+mn-lt"/>
                <a:ea typeface="ＭＳ Ｐゴシック" charset="0"/>
                <a:cs typeface="AgfaRotisSansSerif-Bold"/>
              </a:defRPr>
            </a:lvl2pPr>
            <a:lvl3pPr>
              <a:buNone/>
              <a:defRPr lang="en-US" sz="1100" b="1" kern="1200" dirty="0" smtClean="0">
                <a:solidFill>
                  <a:srgbClr val="006B74"/>
                </a:solidFill>
                <a:latin typeface="AgfaRotisSansSerif-Bold"/>
                <a:ea typeface="ＭＳ Ｐゴシック" charset="0"/>
                <a:cs typeface="AgfaRotisSansSerif-Bold"/>
              </a:defRPr>
            </a:lvl3pPr>
            <a:lvl4pPr>
              <a:buNone/>
              <a:defRPr lang="en-US" sz="1100" b="1" kern="1200" dirty="0" smtClean="0">
                <a:solidFill>
                  <a:srgbClr val="006B74"/>
                </a:solidFill>
                <a:latin typeface="AgfaRotisSansSerif-Bold"/>
                <a:ea typeface="ＭＳ Ｐゴシック" charset="0"/>
                <a:cs typeface="AgfaRotisSansSerif-Bold"/>
              </a:defRPr>
            </a:lvl4pPr>
            <a:lvl5pPr>
              <a:buNone/>
              <a:defRPr lang="en-US" sz="1100" b="1" kern="1200" dirty="0">
                <a:solidFill>
                  <a:srgbClr val="006B74"/>
                </a:solidFill>
                <a:latin typeface="AgfaRotisSansSerif-Bold"/>
                <a:ea typeface="ＭＳ Ｐゴシック" charset="0"/>
                <a:cs typeface="AgfaRotisSansSerif-Bold"/>
              </a:defRPr>
            </a:lvl5pPr>
          </a:lstStyle>
          <a:p>
            <a:pPr lvl="0"/>
            <a:r>
              <a:rPr lang="fr-FR"/>
              <a:t>Click to edit Master text styles</a:t>
            </a:r>
          </a:p>
          <a:p>
            <a:pPr lvl="1"/>
            <a:r>
              <a:rPr lang="fr-FR"/>
              <a:t>Second level</a:t>
            </a:r>
          </a:p>
        </p:txBody>
      </p:sp>
      <p:sp>
        <p:nvSpPr>
          <p:cNvPr id="15" name="Text Placeholder 13"/>
          <p:cNvSpPr>
            <a:spLocks noGrp="1"/>
          </p:cNvSpPr>
          <p:nvPr>
            <p:ph type="body" sz="quarter" idx="13"/>
          </p:nvPr>
        </p:nvSpPr>
        <p:spPr>
          <a:xfrm>
            <a:off x="6389172" y="2049412"/>
            <a:ext cx="2540853" cy="3388570"/>
          </a:xfrm>
        </p:spPr>
        <p:txBody>
          <a:bodyPr/>
          <a:lstStyle>
            <a:lvl1pPr>
              <a:buNone/>
              <a:defRPr lang="en-US" sz="1700" kern="1200" smtClean="0">
                <a:solidFill>
                  <a:schemeClr val="tx1"/>
                </a:solidFill>
                <a:latin typeface="+mn-lt"/>
                <a:ea typeface="ＭＳ Ｐゴシック" charset="0"/>
                <a:cs typeface="Arial"/>
              </a:defRPr>
            </a:lvl1pPr>
            <a:lvl2pPr>
              <a:buNone/>
              <a:defRPr lang="en-US" sz="1700" b="1" kern="1200" dirty="0" smtClean="0">
                <a:solidFill>
                  <a:srgbClr val="006B74"/>
                </a:solidFill>
                <a:latin typeface="+mn-lt"/>
                <a:ea typeface="ＭＳ Ｐゴシック" charset="0"/>
                <a:cs typeface="AgfaRotisSansSerif-Bold"/>
              </a:defRPr>
            </a:lvl2pPr>
            <a:lvl3pPr>
              <a:buNone/>
              <a:defRPr lang="en-US" sz="1100" b="1" kern="1200" dirty="0" smtClean="0">
                <a:solidFill>
                  <a:srgbClr val="006B74"/>
                </a:solidFill>
                <a:latin typeface="AgfaRotisSansSerif-Bold"/>
                <a:ea typeface="ＭＳ Ｐゴシック" charset="0"/>
                <a:cs typeface="AgfaRotisSansSerif-Bold"/>
              </a:defRPr>
            </a:lvl3pPr>
            <a:lvl4pPr>
              <a:buNone/>
              <a:defRPr lang="en-US" sz="1100" b="1" kern="1200" dirty="0" smtClean="0">
                <a:solidFill>
                  <a:srgbClr val="006B74"/>
                </a:solidFill>
                <a:latin typeface="AgfaRotisSansSerif-Bold"/>
                <a:ea typeface="ＭＳ Ｐゴシック" charset="0"/>
                <a:cs typeface="AgfaRotisSansSerif-Bold"/>
              </a:defRPr>
            </a:lvl4pPr>
            <a:lvl5pPr>
              <a:buNone/>
              <a:defRPr lang="en-US" sz="1100" b="1" kern="1200" dirty="0">
                <a:solidFill>
                  <a:srgbClr val="006B74"/>
                </a:solidFill>
                <a:latin typeface="AgfaRotisSansSerif-Bold"/>
                <a:ea typeface="ＭＳ Ｐゴシック" charset="0"/>
                <a:cs typeface="AgfaRotisSansSerif-Bold"/>
              </a:defRPr>
            </a:lvl5pPr>
          </a:lstStyle>
          <a:p>
            <a:pPr lvl="0"/>
            <a:r>
              <a:rPr lang="fr-FR"/>
              <a:t>Click to edit Master text styles</a:t>
            </a:r>
          </a:p>
          <a:p>
            <a:pPr lvl="1"/>
            <a:r>
              <a:rPr lang="fr-FR"/>
              <a:t>Second level</a:t>
            </a:r>
          </a:p>
        </p:txBody>
      </p:sp>
    </p:spTree>
    <p:extLst>
      <p:ext uri="{BB962C8B-B14F-4D97-AF65-F5344CB8AC3E}">
        <p14:creationId xmlns:p14="http://schemas.microsoft.com/office/powerpoint/2010/main" val="28123180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imple Text Slide_bullet point_noquot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9558" y="6172226"/>
            <a:ext cx="550333" cy="52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userDrawn="1"/>
        </p:nvSpPr>
        <p:spPr>
          <a:xfrm>
            <a:off x="9186188" y="6285710"/>
            <a:ext cx="312310"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6DBA2FE5-9311-214B-A83C-B8B37B331E4D}" type="slidenum">
              <a:rPr lang="id-ID" sz="1100" b="1">
                <a:solidFill>
                  <a:schemeClr val="bg1"/>
                </a:solidFill>
                <a:latin typeface="+mn-lt"/>
                <a:ea typeface="+mn-ea"/>
                <a:cs typeface="Raleway Light"/>
              </a:rPr>
              <a:pPr algn="ctr" defTabSz="956852" fontAlgn="auto">
                <a:spcBef>
                  <a:spcPts val="0"/>
                </a:spcBef>
                <a:spcAft>
                  <a:spcPts val="0"/>
                </a:spcAft>
                <a:defRPr/>
              </a:pPr>
              <a:t>‹#›</a:t>
            </a:fld>
            <a:endParaRPr lang="id-ID" sz="1100" dirty="0">
              <a:solidFill>
                <a:schemeClr val="bg1"/>
              </a:solidFill>
              <a:latin typeface="+mn-lt"/>
              <a:ea typeface="+mn-ea"/>
              <a:cs typeface="Raleway Light"/>
            </a:endParaRPr>
          </a:p>
        </p:txBody>
      </p:sp>
      <p:sp>
        <p:nvSpPr>
          <p:cNvPr id="4" name="TextBox 15"/>
          <p:cNvSpPr txBox="1">
            <a:spLocks noChangeArrowheads="1"/>
          </p:cNvSpPr>
          <p:nvPr userDrawn="1"/>
        </p:nvSpPr>
        <p:spPr bwMode="auto">
          <a:xfrm>
            <a:off x="7604919" y="6365875"/>
            <a:ext cx="1325100" cy="222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mn-lt"/>
                <a:cs typeface="AgfaRotisSansSerif-Bold" charset="0"/>
              </a:rPr>
              <a:t>www.efpia.eu</a:t>
            </a:r>
            <a:endParaRPr lang="en-GB" sz="1700" b="1" baseline="30000" dirty="0">
              <a:solidFill>
                <a:srgbClr val="5A5A59"/>
              </a:solidFill>
              <a:latin typeface="+mn-lt"/>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94091" y="6133333"/>
            <a:ext cx="856456" cy="465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8733968" y="2"/>
            <a:ext cx="1172038"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bwMode="auto">
          <a:xfrm>
            <a:off x="4646024" y="1100958"/>
            <a:ext cx="631164" cy="34131"/>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35861" tIns="17933" rIns="35861" bIns="17933" anchor="ctr"/>
          <a:lstStyle/>
          <a:p>
            <a:pPr algn="ctr" defTabSz="956852" fontAlgn="auto">
              <a:spcBef>
                <a:spcPts val="0"/>
              </a:spcBef>
              <a:spcAft>
                <a:spcPts val="0"/>
              </a:spcAft>
              <a:defRPr/>
            </a:pPr>
            <a:endParaRPr lang="en-US" sz="1400" dirty="0">
              <a:solidFill>
                <a:schemeClr val="accent2"/>
              </a:solidFill>
              <a:latin typeface="+mn-lt"/>
            </a:endParaRPr>
          </a:p>
        </p:txBody>
      </p:sp>
      <p:sp>
        <p:nvSpPr>
          <p:cNvPr id="14" name="Text Placeholder 13"/>
          <p:cNvSpPr>
            <a:spLocks noGrp="1"/>
          </p:cNvSpPr>
          <p:nvPr>
            <p:ph type="body" sz="quarter" idx="10" hasCustomPrompt="1"/>
          </p:nvPr>
        </p:nvSpPr>
        <p:spPr>
          <a:xfrm>
            <a:off x="894296" y="2049412"/>
            <a:ext cx="7718425" cy="2419350"/>
          </a:xfrm>
        </p:spPr>
        <p:txBody>
          <a:bodyPr/>
          <a:lstStyle>
            <a:lvl1pPr marL="179443" indent="-179443" algn="just" defTabSz="956212" rtl="0" fontAlgn="base">
              <a:lnSpc>
                <a:spcPct val="150000"/>
              </a:lnSpc>
              <a:spcBef>
                <a:spcPct val="0"/>
              </a:spcBef>
              <a:spcAft>
                <a:spcPct val="0"/>
              </a:spcAft>
              <a:buSzPct val="100000"/>
              <a:buBlip>
                <a:blip r:embed="rId5"/>
              </a:buBlip>
              <a:defRPr lang="en-US" sz="1700" b="1" kern="1200" dirty="0" smtClean="0">
                <a:solidFill>
                  <a:srgbClr val="006B74"/>
                </a:solidFill>
                <a:latin typeface="+mn-lt"/>
                <a:ea typeface="ＭＳ Ｐゴシック" charset="0"/>
                <a:cs typeface="AgfaRotisSansSerif-Bold"/>
              </a:defRPr>
            </a:lvl1pPr>
            <a:lvl2pPr>
              <a:lnSpc>
                <a:spcPct val="150000"/>
              </a:lnSpc>
              <a:buFontTx/>
              <a:buBlip>
                <a:blip r:embed="rId6"/>
              </a:buBlip>
              <a:defRPr lang="en-US" sz="1700" kern="1200" dirty="0" smtClean="0">
                <a:solidFill>
                  <a:schemeClr val="tx1"/>
                </a:solidFill>
                <a:latin typeface="+mn-lt"/>
                <a:ea typeface="ＭＳ Ｐゴシック" charset="0"/>
                <a:cs typeface="Arial"/>
              </a:defRPr>
            </a:lvl2pPr>
            <a:lvl3pPr>
              <a:lnSpc>
                <a:spcPct val="150000"/>
              </a:lnSpc>
              <a:buFontTx/>
              <a:buBlip>
                <a:blip r:embed="rId7"/>
              </a:buBlip>
              <a:defRPr lang="en-US" sz="1700" kern="1200" dirty="0" smtClean="0">
                <a:solidFill>
                  <a:schemeClr val="tx1"/>
                </a:solidFill>
                <a:latin typeface="+mn-lt"/>
                <a:ea typeface="ＭＳ Ｐゴシック" charset="0"/>
                <a:cs typeface="Arial"/>
              </a:defRPr>
            </a:lvl3pPr>
            <a:lvl4pPr>
              <a:lnSpc>
                <a:spcPct val="150000"/>
              </a:lnSpc>
              <a:buFontTx/>
              <a:buBlip>
                <a:blip r:embed="rId8"/>
              </a:buBlip>
              <a:defRPr lang="en-US" sz="1700" kern="1200" dirty="0" smtClean="0">
                <a:solidFill>
                  <a:schemeClr val="tx1"/>
                </a:solidFill>
                <a:latin typeface="+mn-lt"/>
                <a:ea typeface="ＭＳ Ｐゴシック" charset="0"/>
                <a:cs typeface="Arial"/>
              </a:defRPr>
            </a:lvl4pPr>
            <a:lvl5pPr>
              <a:lnSpc>
                <a:spcPct val="150000"/>
              </a:lnSpc>
              <a:buNone/>
              <a:defRPr lang="en-US" sz="1700" kern="1200" dirty="0" smtClean="0">
                <a:solidFill>
                  <a:schemeClr val="tx1"/>
                </a:solidFill>
                <a:latin typeface="+mn-lt"/>
                <a:ea typeface="ＭＳ Ｐゴシック" charset="0"/>
                <a:cs typeface="Arial"/>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1"/>
          </p:nvPr>
        </p:nvSpPr>
        <p:spPr>
          <a:xfrm>
            <a:off x="3898772" y="559776"/>
            <a:ext cx="2364714" cy="735013"/>
          </a:xfrm>
        </p:spPr>
        <p:txBody>
          <a:bodyPr/>
          <a:lstStyle>
            <a:lvl1pPr algn="ctr">
              <a:buNone/>
              <a:defRPr lang="en-US" sz="3500"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fr-FR"/>
              <a:t>Click to edit Master text styles</a:t>
            </a:r>
          </a:p>
        </p:txBody>
      </p:sp>
    </p:spTree>
    <p:extLst>
      <p:ext uri="{BB962C8B-B14F-4D97-AF65-F5344CB8AC3E}">
        <p14:creationId xmlns:p14="http://schemas.microsoft.com/office/powerpoint/2010/main" val="28123180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imple Text Slide_Tabl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9558" y="6172226"/>
            <a:ext cx="550333" cy="52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userDrawn="1"/>
        </p:nvSpPr>
        <p:spPr>
          <a:xfrm>
            <a:off x="9186188" y="6285710"/>
            <a:ext cx="312310" cy="241752"/>
          </a:xfrm>
          <a:prstGeom prst="rect">
            <a:avLst/>
          </a:prstGeom>
          <a:noFill/>
        </p:spPr>
        <p:txBody>
          <a:bodyPr wrap="none" lIns="71766" tIns="35887" rIns="71766" bIns="35887">
            <a:spAutoFit/>
          </a:bodyPr>
          <a:lstStyle/>
          <a:p>
            <a:pPr algn="ctr" defTabSz="956852" fontAlgn="auto">
              <a:spcBef>
                <a:spcPts val="0"/>
              </a:spcBef>
              <a:spcAft>
                <a:spcPts val="0"/>
              </a:spcAft>
              <a:defRPr/>
            </a:pPr>
            <a:fld id="{6DBA2FE5-9311-214B-A83C-B8B37B331E4D}" type="slidenum">
              <a:rPr lang="id-ID" sz="1100" b="1">
                <a:solidFill>
                  <a:schemeClr val="bg1"/>
                </a:solidFill>
                <a:latin typeface="+mn-lt"/>
                <a:ea typeface="+mn-ea"/>
                <a:cs typeface="Raleway Light"/>
              </a:rPr>
              <a:pPr algn="ctr" defTabSz="956852" fontAlgn="auto">
                <a:spcBef>
                  <a:spcPts val="0"/>
                </a:spcBef>
                <a:spcAft>
                  <a:spcPts val="0"/>
                </a:spcAft>
                <a:defRPr/>
              </a:pPr>
              <a:t>‹#›</a:t>
            </a:fld>
            <a:endParaRPr lang="id-ID" sz="1100" dirty="0">
              <a:solidFill>
                <a:schemeClr val="bg1"/>
              </a:solidFill>
              <a:latin typeface="+mn-lt"/>
              <a:ea typeface="+mn-ea"/>
              <a:cs typeface="Raleway Light"/>
            </a:endParaRPr>
          </a:p>
        </p:txBody>
      </p:sp>
      <p:sp>
        <p:nvSpPr>
          <p:cNvPr id="4" name="TextBox 15"/>
          <p:cNvSpPr txBox="1">
            <a:spLocks noChangeArrowheads="1"/>
          </p:cNvSpPr>
          <p:nvPr userDrawn="1"/>
        </p:nvSpPr>
        <p:spPr bwMode="auto">
          <a:xfrm>
            <a:off x="7604919" y="6365875"/>
            <a:ext cx="1325100" cy="222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7854" tIns="23926" rIns="47854" bIns="2392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56852" eaLnBrk="1" fontAlgn="auto" hangingPunct="1">
              <a:spcBef>
                <a:spcPts val="0"/>
              </a:spcBef>
              <a:spcAft>
                <a:spcPts val="0"/>
              </a:spcAft>
              <a:defRPr/>
            </a:pPr>
            <a:r>
              <a:rPr lang="en-GB" sz="1700" b="1" baseline="30000" dirty="0" err="1">
                <a:solidFill>
                  <a:srgbClr val="006B74"/>
                </a:solidFill>
                <a:latin typeface="+mn-lt"/>
                <a:cs typeface="AgfaRotisSansSerif-Bold" charset="0"/>
              </a:rPr>
              <a:t>www.efpia.eu</a:t>
            </a:r>
            <a:endParaRPr lang="en-GB" sz="1700" b="1" baseline="30000" dirty="0">
              <a:solidFill>
                <a:srgbClr val="5A5A59"/>
              </a:solidFill>
              <a:latin typeface="+mn-lt"/>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94091" y="6133333"/>
            <a:ext cx="856456" cy="465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8733968" y="2"/>
            <a:ext cx="1172038"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bwMode="auto">
          <a:xfrm>
            <a:off x="4646024" y="1100958"/>
            <a:ext cx="631164" cy="34131"/>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35861" tIns="17933" rIns="35861" bIns="17933" anchor="ctr"/>
          <a:lstStyle/>
          <a:p>
            <a:pPr algn="ctr" defTabSz="956852" fontAlgn="auto">
              <a:spcBef>
                <a:spcPts val="0"/>
              </a:spcBef>
              <a:spcAft>
                <a:spcPts val="0"/>
              </a:spcAft>
              <a:defRPr/>
            </a:pPr>
            <a:endParaRPr lang="en-US" sz="1400" dirty="0">
              <a:solidFill>
                <a:schemeClr val="accent2"/>
              </a:solidFill>
              <a:latin typeface="+mn-lt"/>
            </a:endParaRPr>
          </a:p>
        </p:txBody>
      </p:sp>
      <p:sp>
        <p:nvSpPr>
          <p:cNvPr id="16" name="Text Placeholder 15"/>
          <p:cNvSpPr>
            <a:spLocks noGrp="1"/>
          </p:cNvSpPr>
          <p:nvPr>
            <p:ph type="body" sz="quarter" idx="11"/>
          </p:nvPr>
        </p:nvSpPr>
        <p:spPr>
          <a:xfrm>
            <a:off x="3898772" y="574523"/>
            <a:ext cx="2364714" cy="735013"/>
          </a:xfrm>
        </p:spPr>
        <p:txBody>
          <a:bodyPr/>
          <a:lstStyle>
            <a:lvl1pPr algn="ctr">
              <a:buNone/>
              <a:defRPr lang="en-US" sz="3500"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fr-FR"/>
              <a:t>Click to edit Master text styles</a:t>
            </a:r>
          </a:p>
        </p:txBody>
      </p:sp>
      <p:sp>
        <p:nvSpPr>
          <p:cNvPr id="11" name="Table Placeholder 10"/>
          <p:cNvSpPr>
            <a:spLocks noGrp="1"/>
          </p:cNvSpPr>
          <p:nvPr>
            <p:ph type="tbl" sz="quarter" idx="12" hasCustomPrompt="1"/>
          </p:nvPr>
        </p:nvSpPr>
        <p:spPr>
          <a:xfrm>
            <a:off x="1517718" y="2020888"/>
            <a:ext cx="7412302" cy="3716338"/>
          </a:xfrm>
        </p:spPr>
        <p:txBody>
          <a:bodyPr/>
          <a:lstStyle>
            <a:lvl1pPr rtl="0" eaLnBrk="1" fontAlgn="ctr" latinLnBrk="0" hangingPunct="1">
              <a:buNone/>
              <a:defRPr lang="en-US" sz="1300" b="0" i="0" u="none" strike="noStrike" smtClean="0">
                <a:latin typeface="+mn-lt"/>
              </a:defRPr>
            </a:lvl1pPr>
          </a:lstStyle>
          <a:p>
            <a:pPr rtl="0" eaLnBrk="1" fontAlgn="ctr" latinLnBrk="0" hangingPunct="1"/>
            <a:r>
              <a:rPr lang="en-US" sz="1300" b="1" i="0" u="none" strike="noStrike" kern="1200" dirty="0">
                <a:solidFill>
                  <a:schemeClr val="bg1"/>
                </a:solidFill>
                <a:latin typeface="Arial"/>
                <a:ea typeface="Calibri"/>
                <a:cs typeface="Arial"/>
              </a:rPr>
              <a:t>Title 1</a:t>
            </a:r>
            <a:endParaRPr lang="en-US" sz="1300" b="0" i="0" u="none" strike="noStrike" kern="1200" dirty="0">
              <a:solidFill>
                <a:schemeClr val="bg1"/>
              </a:solidFill>
              <a:latin typeface="Arial"/>
              <a:ea typeface="Calibri"/>
              <a:cs typeface="Arial"/>
            </a:endParaRPr>
          </a:p>
          <a:p>
            <a:pPr rtl="0" eaLnBrk="1" fontAlgn="auto" latinLnBrk="0" hangingPunct="1"/>
            <a:r>
              <a:rPr lang="en-US" sz="1300" b="1" i="0" u="none" strike="noStrike" kern="1200" dirty="0">
                <a:solidFill>
                  <a:schemeClr val="bg1"/>
                </a:solidFill>
                <a:latin typeface="Arial"/>
                <a:ea typeface="Calibri"/>
                <a:cs typeface="Arial"/>
              </a:rPr>
              <a:t>Title 2</a:t>
            </a:r>
            <a:endParaRPr lang="en-US" sz="1300" b="0" i="0" u="none" strike="noStrike" kern="1200" dirty="0">
              <a:solidFill>
                <a:schemeClr val="bg1"/>
              </a:solidFill>
              <a:latin typeface="Arial"/>
              <a:ea typeface="Calibri"/>
              <a:cs typeface="Arial"/>
            </a:endParaRPr>
          </a:p>
          <a:p>
            <a:pPr rtl="0" eaLnBrk="1" fontAlgn="ctr" latinLnBrk="0" hangingPunct="1"/>
            <a:r>
              <a:rPr lang="en-US" sz="1300" b="1" i="0" u="none" strike="noStrike" kern="1200" dirty="0">
                <a:solidFill>
                  <a:schemeClr val="bg1"/>
                </a:solidFill>
                <a:latin typeface="Arial"/>
                <a:ea typeface="Calibri"/>
                <a:cs typeface="Arial"/>
              </a:rPr>
              <a:t>Title 3</a:t>
            </a:r>
            <a:endParaRPr lang="en-US" sz="1300" b="0" i="0" u="none" strike="noStrike" kern="1200" dirty="0">
              <a:solidFill>
                <a:schemeClr val="bg1"/>
              </a:solidFill>
              <a:latin typeface="Arial"/>
              <a:ea typeface="Calibri"/>
              <a:cs typeface="Arial"/>
            </a:endParaRPr>
          </a:p>
          <a:p>
            <a:pPr rtl="0" eaLnBrk="1" fontAlgn="auto" latinLnBrk="0" hangingPunct="1"/>
            <a:r>
              <a:rPr lang="en-US" sz="1300" b="1" i="0" u="none" strike="noStrike" kern="1200" dirty="0">
                <a:solidFill>
                  <a:schemeClr val="bg1"/>
                </a:solidFill>
                <a:latin typeface="Arial"/>
                <a:ea typeface="Calibri"/>
                <a:cs typeface="Arial"/>
              </a:rPr>
              <a:t>Title 4</a:t>
            </a:r>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Times New Roman"/>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pPr rtl="0" eaLnBrk="1" fontAlgn="ctr" latinLnBrk="0" hangingPunct="1"/>
            <a:endParaRPr lang="en-US" sz="1300" b="0" i="0" u="none" strike="noStrike" kern="1200" dirty="0">
              <a:solidFill>
                <a:schemeClr val="bg1"/>
              </a:solidFill>
              <a:latin typeface="Arial"/>
              <a:ea typeface="Calibri"/>
              <a:cs typeface="Arial"/>
            </a:endParaRPr>
          </a:p>
          <a:p>
            <a:endParaRPr lang="en-US" dirty="0"/>
          </a:p>
        </p:txBody>
      </p:sp>
    </p:spTree>
    <p:extLst>
      <p:ext uri="{BB962C8B-B14F-4D97-AF65-F5344CB8AC3E}">
        <p14:creationId xmlns:p14="http://schemas.microsoft.com/office/powerpoint/2010/main" val="28123180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r>
              <a:rPr lang="fr-BE"/>
              <a:t>Draft v1 - MCP 19-08-2015</a:t>
            </a:r>
          </a:p>
        </p:txBody>
      </p:sp>
      <p:sp>
        <p:nvSpPr>
          <p:cNvPr id="5" name="Slide Number Placeholder 4"/>
          <p:cNvSpPr>
            <a:spLocks noGrp="1"/>
          </p:cNvSpPr>
          <p:nvPr>
            <p:ph type="sldNum" sz="quarter" idx="12"/>
          </p:nvPr>
        </p:nvSpPr>
        <p:spPr/>
        <p:txBody>
          <a:bodyPr/>
          <a:lstStyle/>
          <a:p>
            <a:fld id="{AD743FC1-8537-4D57-A220-3A75A25BA22C}"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amp;G 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66858143"/>
              </p:ext>
            </p:extLst>
          </p:nvPr>
        </p:nvGraphicFramePr>
        <p:xfrm>
          <a:off x="1757" y="1619"/>
          <a:ext cx="1719" cy="1587"/>
        </p:xfrm>
        <a:graphic>
          <a:graphicData uri="http://schemas.openxmlformats.org/presentationml/2006/ole">
            <mc:AlternateContent xmlns:mc="http://schemas.openxmlformats.org/markup-compatibility/2006">
              <mc:Choice xmlns:v="urn:schemas-microsoft-com:vml" Requires="v">
                <p:oleObj spid="_x0000_s2300"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7" y="1619"/>
                        <a:ext cx="1719"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Content Placeholder 2"/>
          <p:cNvSpPr>
            <a:spLocks noGrp="1"/>
          </p:cNvSpPr>
          <p:nvPr>
            <p:ph idx="1"/>
          </p:nvPr>
        </p:nvSpPr>
        <p:spPr>
          <a:xfrm>
            <a:off x="271749" y="1643063"/>
            <a:ext cx="9228673" cy="4483100"/>
          </a:xfrm>
          <a:prstGeom prst="rect">
            <a:avLst/>
          </a:prstGeom>
        </p:spPr>
        <p:txBody>
          <a:bodyPr lIns="0" tIns="0" rIns="0" bIns="0">
            <a:normAutofit/>
          </a:bodyPr>
          <a:lstStyle>
            <a:lvl1pPr marL="378829" indent="-378829">
              <a:defRPr sz="1300"/>
            </a:lvl1pPr>
            <a:lvl2pPr marL="746031" indent="-367202">
              <a:defRPr sz="1200"/>
            </a:lvl2pPr>
            <a:lvl3pPr marL="1123196" indent="-377166">
              <a:defRPr sz="1100"/>
            </a:lvl3pPr>
            <a:lvl4pPr marL="1502025" indent="-378829">
              <a:defRPr sz="1000"/>
            </a:lvl4pPr>
            <a:lvl5pPr marL="1880854" indent="-378829">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pic>
        <p:nvPicPr>
          <p:cNvPr id="7" name="Picture 6" descr="Efpia-PPT_template_254x190,5mm_LAYOUT_V08_P3_graphisme_forMS.png"/>
          <p:cNvPicPr>
            <a:picLocks noChangeAspect="1"/>
          </p:cNvPicPr>
          <p:nvPr userDrawn="1"/>
        </p:nvPicPr>
        <p:blipFill>
          <a:blip r:embed="rId6" cstate="print"/>
          <a:srcRect t="25392" r="19904"/>
          <a:stretch>
            <a:fillRect/>
          </a:stretch>
        </p:blipFill>
        <p:spPr>
          <a:xfrm>
            <a:off x="8151369" y="0"/>
            <a:ext cx="1754645" cy="1567150"/>
          </a:xfrm>
          <a:prstGeom prst="rect">
            <a:avLst/>
          </a:prstGeom>
        </p:spPr>
      </p:pic>
      <p:sp>
        <p:nvSpPr>
          <p:cNvPr id="2" name="Title 1"/>
          <p:cNvSpPr>
            <a:spLocks noGrp="1"/>
          </p:cNvSpPr>
          <p:nvPr>
            <p:ph type="title"/>
          </p:nvPr>
        </p:nvSpPr>
        <p:spPr/>
        <p:txBody>
          <a:bodyPr/>
          <a:lstStyle/>
          <a:p>
            <a:r>
              <a:rPr lang="en-US" dirty="0"/>
              <a:t>Click to edit Master title style</a:t>
            </a:r>
            <a:endParaRPr lang="fr-BE" dirty="0"/>
          </a:p>
        </p:txBody>
      </p:sp>
      <p:pic>
        <p:nvPicPr>
          <p:cNvPr id="8" name="Picture 7" descr="Efpia-PPT_template_254x190,5mm_LAYOUT_V08_P3_footnote_forMS.png"/>
          <p:cNvPicPr>
            <a:picLocks noChangeAspect="1"/>
          </p:cNvPicPr>
          <p:nvPr userDrawn="1"/>
        </p:nvPicPr>
        <p:blipFill>
          <a:blip r:embed="rId7" cstate="print"/>
          <a:srcRect l="92548" t="8467" r="3893" b="26282"/>
          <a:stretch>
            <a:fillRect/>
          </a:stretch>
        </p:blipFill>
        <p:spPr>
          <a:xfrm>
            <a:off x="9165484" y="6525344"/>
            <a:ext cx="78009" cy="72008"/>
          </a:xfrm>
          <a:prstGeom prst="rect">
            <a:avLst/>
          </a:prstGeom>
        </p:spPr>
      </p:pic>
      <p:pic>
        <p:nvPicPr>
          <p:cNvPr id="11" name="Picture 10" descr="Efpia-PPT_template_254x190,5mm_LAYOUT_V08_P3_LOGO_forMS.png"/>
          <p:cNvPicPr>
            <a:picLocks noChangeAspect="1"/>
          </p:cNvPicPr>
          <p:nvPr userDrawn="1"/>
        </p:nvPicPr>
        <p:blipFill>
          <a:blip r:embed="rId8" cstate="print"/>
          <a:stretch>
            <a:fillRect/>
          </a:stretch>
        </p:blipFill>
        <p:spPr>
          <a:xfrm>
            <a:off x="274064" y="6309000"/>
            <a:ext cx="614121" cy="335252"/>
          </a:xfrm>
          <a:prstGeom prst="rect">
            <a:avLst/>
          </a:prstGeom>
        </p:spPr>
      </p:pic>
      <p:sp>
        <p:nvSpPr>
          <p:cNvPr id="10" name="Slide Number Placeholder 5"/>
          <p:cNvSpPr>
            <a:spLocks noGrp="1"/>
          </p:cNvSpPr>
          <p:nvPr>
            <p:ph type="sldNum" sz="quarter" idx="4"/>
          </p:nvPr>
        </p:nvSpPr>
        <p:spPr>
          <a:xfrm>
            <a:off x="9282014" y="6444786"/>
            <a:ext cx="521577" cy="226447"/>
          </a:xfrm>
          <a:prstGeom prst="rect">
            <a:avLst/>
          </a:prstGeom>
        </p:spPr>
        <p:txBody>
          <a:bodyPr vert="horz" lIns="0" tIns="0" rIns="0" bIns="0" rtlCol="0" anchor="ctr" anchorCtr="0"/>
          <a:lstStyle>
            <a:lvl1pPr algn="l">
              <a:defRPr sz="1300" b="1">
                <a:solidFill>
                  <a:srgbClr val="77787B"/>
                </a:solidFill>
                <a:latin typeface="Arial" pitchFamily="34" charset="0"/>
                <a:cs typeface="Arial" pitchFamily="34" charset="0"/>
              </a:defRPr>
            </a:lvl1pPr>
          </a:lstStyle>
          <a:p>
            <a:fld id="{F2B5B6FF-6742-42ED-922D-A405021672AA}" type="slidenum">
              <a:rPr lang="fr-BE" smtClean="0"/>
              <a:pPr/>
              <a:t>‹#›</a:t>
            </a:fld>
            <a:endParaRPr lang="fr-BE" dirty="0"/>
          </a:p>
        </p:txBody>
      </p:sp>
    </p:spTree>
    <p:extLst>
      <p:ext uri="{BB962C8B-B14F-4D97-AF65-F5344CB8AC3E}">
        <p14:creationId xmlns:p14="http://schemas.microsoft.com/office/powerpoint/2010/main" val="68587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amp;G Title and Gre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91307779"/>
              </p:ext>
            </p:extLst>
          </p:nvPr>
        </p:nvGraphicFramePr>
        <p:xfrm>
          <a:off x="1608" y="1619"/>
          <a:ext cx="1587" cy="1587"/>
        </p:xfrm>
        <a:graphic>
          <a:graphicData uri="http://schemas.openxmlformats.org/presentationml/2006/ole">
            <mc:AlternateContent xmlns:mc="http://schemas.openxmlformats.org/markup-compatibility/2006">
              <mc:Choice xmlns:v="urn:schemas-microsoft-com:vml" Requires="v">
                <p:oleObj spid="_x0000_s4348"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 y="1619"/>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 name="Picture 6" descr="Efpia-PPT_template_254x190,5mm_LAYOUT_V08_P3_graphisme_forMS.png"/>
          <p:cNvPicPr>
            <a:picLocks noChangeAspect="1"/>
          </p:cNvPicPr>
          <p:nvPr userDrawn="1"/>
        </p:nvPicPr>
        <p:blipFill>
          <a:blip r:embed="rId6" cstate="print"/>
          <a:srcRect t="25392" r="19904"/>
          <a:stretch>
            <a:fillRect/>
          </a:stretch>
        </p:blipFill>
        <p:spPr>
          <a:xfrm>
            <a:off x="8151369" y="0"/>
            <a:ext cx="1754645" cy="1567150"/>
          </a:xfrm>
          <a:prstGeom prst="rect">
            <a:avLst/>
          </a:prstGeom>
        </p:spPr>
      </p:pic>
      <p:sp>
        <p:nvSpPr>
          <p:cNvPr id="2" name="Title 1"/>
          <p:cNvSpPr>
            <a:spLocks noGrp="1"/>
          </p:cNvSpPr>
          <p:nvPr>
            <p:ph type="title"/>
          </p:nvPr>
        </p:nvSpPr>
        <p:spPr>
          <a:xfrm>
            <a:off x="271749" y="540048"/>
            <a:ext cx="9245599" cy="307777"/>
          </a:xfrm>
        </p:spPr>
        <p:txBody>
          <a:bodyPr/>
          <a:lstStyle/>
          <a:p>
            <a:r>
              <a:rPr lang="en-US" dirty="0"/>
              <a:t>Click to edit Master title style</a:t>
            </a:r>
            <a:endParaRPr lang="fr-BE" dirty="0"/>
          </a:p>
        </p:txBody>
      </p:sp>
      <p:pic>
        <p:nvPicPr>
          <p:cNvPr id="9" name="Picture 8" descr="Efpia-PPT_template_254x190,5mm_LAYOUT_V08_P3_LOGO_forMS.png"/>
          <p:cNvPicPr>
            <a:picLocks noChangeAspect="1"/>
          </p:cNvPicPr>
          <p:nvPr userDrawn="1"/>
        </p:nvPicPr>
        <p:blipFill>
          <a:blip r:embed="rId7" cstate="print"/>
          <a:stretch>
            <a:fillRect/>
          </a:stretch>
        </p:blipFill>
        <p:spPr>
          <a:xfrm>
            <a:off x="274049" y="6309000"/>
            <a:ext cx="614121" cy="335252"/>
          </a:xfrm>
          <a:prstGeom prst="rect">
            <a:avLst/>
          </a:prstGeom>
        </p:spPr>
      </p:pic>
      <p:sp>
        <p:nvSpPr>
          <p:cNvPr id="10" name="Slide Number Placeholder 5"/>
          <p:cNvSpPr>
            <a:spLocks noGrp="1"/>
          </p:cNvSpPr>
          <p:nvPr>
            <p:ph type="sldNum" sz="quarter" idx="4"/>
          </p:nvPr>
        </p:nvSpPr>
        <p:spPr>
          <a:xfrm>
            <a:off x="9282014" y="6444758"/>
            <a:ext cx="521577" cy="226447"/>
          </a:xfrm>
          <a:prstGeom prst="rect">
            <a:avLst/>
          </a:prstGeom>
        </p:spPr>
        <p:txBody>
          <a:bodyPr vert="horz" lIns="0" tIns="0" rIns="0" bIns="0" rtlCol="0" anchor="ctr" anchorCtr="0"/>
          <a:lstStyle>
            <a:lvl1pPr algn="l">
              <a:defRPr sz="1300" b="1">
                <a:solidFill>
                  <a:srgbClr val="77787B"/>
                </a:solidFill>
                <a:latin typeface="Arial" pitchFamily="34" charset="0"/>
                <a:cs typeface="Arial" pitchFamily="34" charset="0"/>
              </a:defRPr>
            </a:lvl1pPr>
          </a:lstStyle>
          <a:p>
            <a:fld id="{F2B5B6FF-6742-42ED-922D-A405021672AA}" type="slidenum">
              <a:rPr lang="fr-BE" smtClean="0"/>
              <a:pPr/>
              <a:t>‹#›</a:t>
            </a:fld>
            <a:endParaRPr lang="fr-BE" dirty="0"/>
          </a:p>
        </p:txBody>
      </p:sp>
    </p:spTree>
    <p:extLst>
      <p:ext uri="{BB962C8B-B14F-4D97-AF65-F5344CB8AC3E}">
        <p14:creationId xmlns:p14="http://schemas.microsoft.com/office/powerpoint/2010/main" val="247482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3" name="Picture 6" descr="EFPIA Logo.png"/>
          <p:cNvPicPr>
            <a:picLocks noChangeAspect="1"/>
          </p:cNvPicPr>
          <p:nvPr userDrawn="1"/>
        </p:nvPicPr>
        <p:blipFill>
          <a:blip r:embed="rId2" cstate="print">
            <a:extLst>
              <a:ext uri="{28A0092B-C50C-407E-A947-70E740481C1C}">
                <a14:useLocalDpi xmlns:a14="http://schemas.microsoft.com/office/drawing/2010/main" val="0"/>
              </a:ext>
            </a:extLst>
          </a:blip>
          <a:srcRect t="12077" b="20740"/>
          <a:stretch>
            <a:fillRect/>
          </a:stretch>
        </p:blipFill>
        <p:spPr bwMode="auto">
          <a:xfrm>
            <a:off x="449732" y="126233"/>
            <a:ext cx="3832555" cy="135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3055791" y="4504266"/>
            <a:ext cx="3678061" cy="102235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47854" tIns="23926" rIns="47854" bIns="23926" anchor="ctr"/>
          <a:lstStyle/>
          <a:p>
            <a:pPr algn="ctr" defTabSz="956852" fontAlgn="auto">
              <a:spcBef>
                <a:spcPts val="0"/>
              </a:spcBef>
              <a:spcAft>
                <a:spcPts val="0"/>
              </a:spcAft>
              <a:defRPr/>
            </a:pPr>
            <a:endParaRPr lang="en-US">
              <a:solidFill>
                <a:prstClr val="white"/>
              </a:solidFill>
              <a:latin typeface="Calibri"/>
            </a:endParaRPr>
          </a:p>
        </p:txBody>
      </p:sp>
      <p:pic>
        <p:nvPicPr>
          <p:cNvPr id="8" name="Picture 7" descr="sta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921703" y="4875741"/>
            <a:ext cx="244210"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1788584" y="3293534"/>
            <a:ext cx="1137355"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solidFill>
                <a:prstClr val="white"/>
              </a:solidFill>
              <a:latin typeface="Calibri"/>
            </a:endParaRPr>
          </a:p>
        </p:txBody>
      </p:sp>
      <p:sp>
        <p:nvSpPr>
          <p:cNvPr id="11" name="Rectangle 10"/>
          <p:cNvSpPr/>
          <p:nvPr userDrawn="1"/>
        </p:nvSpPr>
        <p:spPr>
          <a:xfrm>
            <a:off x="4328143" y="3293534"/>
            <a:ext cx="1137355"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solidFill>
                <a:prstClr val="white"/>
              </a:solidFill>
              <a:latin typeface="Calibri"/>
            </a:endParaRPr>
          </a:p>
        </p:txBody>
      </p:sp>
      <p:sp>
        <p:nvSpPr>
          <p:cNvPr id="12" name="Rectangle 11"/>
          <p:cNvSpPr/>
          <p:nvPr userDrawn="1"/>
        </p:nvSpPr>
        <p:spPr>
          <a:xfrm>
            <a:off x="6866276" y="3293534"/>
            <a:ext cx="1137355"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solidFill>
                <a:prstClr val="white"/>
              </a:solidFill>
              <a:latin typeface="Calibri"/>
            </a:endParaRPr>
          </a:p>
        </p:txBody>
      </p:sp>
      <p:sp>
        <p:nvSpPr>
          <p:cNvPr id="13" name="Rectangle 12"/>
          <p:cNvSpPr/>
          <p:nvPr userDrawn="1"/>
        </p:nvSpPr>
        <p:spPr>
          <a:xfrm>
            <a:off x="523108" y="4476775"/>
            <a:ext cx="1137355" cy="1049867"/>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solidFill>
                <a:prstClr val="white"/>
              </a:solidFill>
              <a:latin typeface="Calibri"/>
            </a:endParaRPr>
          </a:p>
        </p:txBody>
      </p:sp>
      <p:sp>
        <p:nvSpPr>
          <p:cNvPr id="14" name="Rectangle 13"/>
          <p:cNvSpPr/>
          <p:nvPr userDrawn="1"/>
        </p:nvSpPr>
        <p:spPr>
          <a:xfrm>
            <a:off x="8164716" y="4476775"/>
            <a:ext cx="1137355" cy="1049867"/>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lIns="47854" tIns="23926" rIns="47854" bIns="23926" rtlCol="0" anchor="ctr"/>
          <a:lstStyle/>
          <a:p>
            <a:pPr algn="ctr"/>
            <a:endParaRPr lang="en-US">
              <a:solidFill>
                <a:prstClr val="white"/>
              </a:solidFill>
              <a:latin typeface="Calibri"/>
            </a:endParaRPr>
          </a:p>
        </p:txBody>
      </p:sp>
      <p:pic>
        <p:nvPicPr>
          <p:cNvPr id="15" name="Picture 14" descr="Bloc1.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60370" y="3289300"/>
            <a:ext cx="1141942" cy="1054100"/>
          </a:xfrm>
          <a:prstGeom prst="rect">
            <a:avLst/>
          </a:prstGeom>
        </p:spPr>
      </p:pic>
      <p:pic>
        <p:nvPicPr>
          <p:cNvPr id="16" name="Picture 15" descr="Bloc2.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88583" y="4476775"/>
            <a:ext cx="1137355" cy="1049867"/>
          </a:xfrm>
          <a:prstGeom prst="rect">
            <a:avLst/>
          </a:prstGeom>
        </p:spPr>
      </p:pic>
      <p:pic>
        <p:nvPicPr>
          <p:cNvPr id="17" name="Picture 16" descr="Bloc3.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66268" y="4476774"/>
            <a:ext cx="1137355" cy="1049867"/>
          </a:xfrm>
          <a:prstGeom prst="rect">
            <a:avLst/>
          </a:prstGeom>
        </p:spPr>
      </p:pic>
      <p:pic>
        <p:nvPicPr>
          <p:cNvPr id="18" name="Picture 17" descr="Bloc4.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3108" y="3289303"/>
            <a:ext cx="1137355" cy="1049867"/>
          </a:xfrm>
          <a:prstGeom prst="rect">
            <a:avLst/>
          </a:prstGeom>
        </p:spPr>
      </p:pic>
      <p:pic>
        <p:nvPicPr>
          <p:cNvPr id="19" name="Picture 18" descr="Bloc7.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01085" y="3293535"/>
            <a:ext cx="1132769" cy="1045633"/>
          </a:xfrm>
          <a:prstGeom prst="rect">
            <a:avLst/>
          </a:prstGeom>
        </p:spPr>
      </p:pic>
      <p:pic>
        <p:nvPicPr>
          <p:cNvPr id="20" name="Picture 19" descr="Bloc8.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64716" y="3291418"/>
            <a:ext cx="1137355" cy="1049867"/>
          </a:xfrm>
          <a:prstGeom prst="rect">
            <a:avLst/>
          </a:prstGeom>
        </p:spPr>
      </p:pic>
      <p:sp>
        <p:nvSpPr>
          <p:cNvPr id="22" name="Content Placeholder 21"/>
          <p:cNvSpPr>
            <a:spLocks noGrp="1"/>
          </p:cNvSpPr>
          <p:nvPr>
            <p:ph sz="quarter" idx="10"/>
          </p:nvPr>
        </p:nvSpPr>
        <p:spPr>
          <a:xfrm>
            <a:off x="433965" y="2417392"/>
            <a:ext cx="3731948" cy="734219"/>
          </a:xfrm>
        </p:spPr>
        <p:txBody>
          <a:bodyPr/>
          <a:lstStyle>
            <a:lvl1pPr>
              <a:defRPr lang="en-US" sz="2500" kern="1200" dirty="0" smtClean="0">
                <a:solidFill>
                  <a:schemeClr val="tx1"/>
                </a:solidFill>
                <a:latin typeface="Lato Regular"/>
                <a:ea typeface="ＭＳ Ｐゴシック" charset="0"/>
                <a:cs typeface="Lato Regular"/>
              </a:defRPr>
            </a:lvl1pPr>
            <a:lvl2pPr algn="l" defTabSz="956212" rtl="0" eaLnBrk="1" fontAlgn="base" hangingPunct="1">
              <a:spcBef>
                <a:spcPct val="0"/>
              </a:spcBef>
              <a:spcAft>
                <a:spcPct val="0"/>
              </a:spcAft>
              <a:buSzPct val="100000"/>
              <a:buNone/>
              <a:defRPr lang="en-US" sz="2100" kern="1200" dirty="0" smtClean="0">
                <a:solidFill>
                  <a:srgbClr val="5A5A59"/>
                </a:solidFill>
                <a:latin typeface="+mn-lt"/>
                <a:ea typeface="ＭＳ Ｐゴシック" charset="0"/>
                <a:cs typeface="AgfaRotisSansSerif-Bold" charset="0"/>
              </a:defRPr>
            </a:lvl2pPr>
            <a:lvl3pPr>
              <a:defRPr lang="en-US" sz="1900" b="1" kern="1200" baseline="30000" dirty="0" smtClean="0">
                <a:solidFill>
                  <a:srgbClr val="006B74"/>
                </a:solidFill>
                <a:latin typeface="AgfaRotisSansSerif-Bold" charset="0"/>
                <a:ea typeface="ＭＳ Ｐゴシック" charset="0"/>
                <a:cs typeface="AgfaRotisSansSerif-Bold" charset="0"/>
              </a:defRPr>
            </a:lvl3pPr>
            <a:lvl4pPr>
              <a:defRPr lang="en-US" sz="1900" b="1" kern="1200" baseline="30000" dirty="0" smtClean="0">
                <a:solidFill>
                  <a:srgbClr val="5A5A59"/>
                </a:solidFill>
                <a:latin typeface="AgfaRotisSansSerif-Bold" charset="0"/>
                <a:ea typeface="ＭＳ Ｐゴシック" charset="0"/>
                <a:cs typeface="AgfaRotisSansSerif-Bold" charset="0"/>
              </a:defRPr>
            </a:lvl4pPr>
            <a:lvl5pPr>
              <a:defRPr lang="en-US" sz="1900" b="1" kern="1200" baseline="30000" dirty="0" smtClean="0">
                <a:solidFill>
                  <a:srgbClr val="5A5A59"/>
                </a:solidFill>
                <a:latin typeface="AgfaRotisSansSerif-Bold" charset="0"/>
                <a:ea typeface="ＭＳ Ｐゴシック" charset="0"/>
                <a:cs typeface="AgfaRotisSansSerif-Bold" charset="0"/>
              </a:defRPr>
            </a:lvl5pPr>
          </a:lstStyle>
          <a:p>
            <a:pPr marL="717786" lvl="1" indent="-239258" algn="l" defTabSz="957043" rtl="0" eaLnBrk="1" fontAlgn="base" hangingPunct="1">
              <a:lnSpc>
                <a:spcPct val="90000"/>
              </a:lnSpc>
              <a:spcBef>
                <a:spcPts val="524"/>
              </a:spcBef>
              <a:spcAft>
                <a:spcPct val="0"/>
              </a:spcAft>
              <a:buFont typeface="Arial" charset="0"/>
              <a:buChar char="•"/>
            </a:pPr>
            <a:r>
              <a:rPr lang="en-US" dirty="0"/>
              <a:t>Click to edit Master text styles</a:t>
            </a:r>
          </a:p>
          <a:p>
            <a:pPr marL="717786" lvl="1" indent="-239258" algn="l" defTabSz="957043" rtl="0" eaLnBrk="1" fontAlgn="base" hangingPunct="1">
              <a:lnSpc>
                <a:spcPct val="90000"/>
              </a:lnSpc>
              <a:spcBef>
                <a:spcPts val="524"/>
              </a:spcBef>
              <a:spcAft>
                <a:spcPct val="0"/>
              </a:spcAft>
              <a:buFont typeface="Arial" charset="0"/>
              <a:buChar char="•"/>
            </a:pP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1"/>
          <p:cNvSpPr>
            <a:spLocks noGrp="1"/>
          </p:cNvSpPr>
          <p:nvPr>
            <p:ph sz="quarter" idx="11"/>
          </p:nvPr>
        </p:nvSpPr>
        <p:spPr>
          <a:xfrm>
            <a:off x="3713995" y="4670891"/>
            <a:ext cx="3731948" cy="734219"/>
          </a:xfrm>
        </p:spPr>
        <p:txBody>
          <a:bodyPr/>
          <a:lstStyle>
            <a:lvl1pPr>
              <a:defRPr lang="en-US" sz="2500" kern="1200" dirty="0" smtClean="0">
                <a:solidFill>
                  <a:schemeClr val="tx1"/>
                </a:solidFill>
                <a:latin typeface="Lato Regular"/>
                <a:ea typeface="ＭＳ Ｐゴシック" charset="0"/>
                <a:cs typeface="Lato Regular"/>
              </a:defRPr>
            </a:lvl1pPr>
            <a:lvl2pPr algn="l" defTabSz="956212" rtl="0" eaLnBrk="1" fontAlgn="base" hangingPunct="1">
              <a:spcBef>
                <a:spcPct val="0"/>
              </a:spcBef>
              <a:spcAft>
                <a:spcPct val="0"/>
              </a:spcAft>
              <a:buSzPct val="100000"/>
              <a:buNone/>
              <a:defRPr lang="en-US" sz="2100" kern="1200" dirty="0" smtClean="0">
                <a:solidFill>
                  <a:srgbClr val="5A5A59"/>
                </a:solidFill>
                <a:latin typeface="+mn-lt"/>
                <a:ea typeface="ＭＳ Ｐゴシック" charset="0"/>
                <a:cs typeface="AgfaRotisSansSerif-Bold" charset="0"/>
              </a:defRPr>
            </a:lvl2pPr>
            <a:lvl3pPr>
              <a:defRPr lang="en-US" sz="1900" b="1" kern="1200" baseline="30000" dirty="0" smtClean="0">
                <a:solidFill>
                  <a:srgbClr val="006B74"/>
                </a:solidFill>
                <a:latin typeface="AgfaRotisSansSerif-Bold" charset="0"/>
                <a:ea typeface="ＭＳ Ｐゴシック" charset="0"/>
                <a:cs typeface="AgfaRotisSansSerif-Bold" charset="0"/>
              </a:defRPr>
            </a:lvl3pPr>
            <a:lvl4pPr>
              <a:defRPr lang="en-US" sz="1900" b="1" kern="1200" baseline="30000" dirty="0" smtClean="0">
                <a:solidFill>
                  <a:srgbClr val="5A5A59"/>
                </a:solidFill>
                <a:latin typeface="AgfaRotisSansSerif-Bold" charset="0"/>
                <a:ea typeface="ＭＳ Ｐゴシック" charset="0"/>
                <a:cs typeface="AgfaRotisSansSerif-Bold" charset="0"/>
              </a:defRPr>
            </a:lvl4pPr>
            <a:lvl5pPr>
              <a:defRPr lang="en-US" sz="1900" b="1" kern="1200" baseline="30000" dirty="0" smtClean="0">
                <a:solidFill>
                  <a:srgbClr val="5A5A59"/>
                </a:solidFill>
                <a:latin typeface="AgfaRotisSansSerif-Bold" charset="0"/>
                <a:ea typeface="ＭＳ Ｐゴシック" charset="0"/>
                <a:cs typeface="AgfaRotisSansSerif-Bold" charset="0"/>
              </a:defRPr>
            </a:lvl5pPr>
          </a:lstStyle>
          <a:p>
            <a:pPr marL="717786" lvl="1" indent="-239258" algn="l" defTabSz="957043" rtl="0" eaLnBrk="1" fontAlgn="base" hangingPunct="1">
              <a:lnSpc>
                <a:spcPct val="90000"/>
              </a:lnSpc>
              <a:spcBef>
                <a:spcPts val="524"/>
              </a:spcBef>
              <a:spcAft>
                <a:spcPct val="0"/>
              </a:spcAft>
              <a:buFont typeface="Arial" charset="0"/>
              <a:buChar char="•"/>
            </a:pPr>
            <a:r>
              <a:rPr lang="en-US" dirty="0"/>
              <a:t>Click to edit Master text styles</a:t>
            </a:r>
          </a:p>
          <a:p>
            <a:pPr marL="717786" lvl="1" indent="-239258" algn="l" defTabSz="957043" rtl="0" eaLnBrk="1" fontAlgn="base" hangingPunct="1">
              <a:lnSpc>
                <a:spcPct val="90000"/>
              </a:lnSpc>
              <a:spcBef>
                <a:spcPts val="524"/>
              </a:spcBef>
              <a:spcAft>
                <a:spcPct val="0"/>
              </a:spcAft>
              <a:buFont typeface="Arial" charset="0"/>
              <a:buChar char="•"/>
            </a:pP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51515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044" y="365129"/>
            <a:ext cx="8543925"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7854" tIns="23926" rIns="47854" bIns="23926" numCol="1" anchor="ctr" anchorCtr="0" compatLnSpc="1">
            <a:prstTxWarp prst="textNoShape">
              <a:avLst/>
            </a:prstTxWarp>
          </a:bodyPr>
          <a:lstStyle/>
          <a:p>
            <a:pPr lvl="0"/>
            <a:r>
              <a:rPr lang="fr-FR"/>
              <a:t>Click to edit Master title style</a:t>
            </a:r>
            <a:endParaRPr lang="en-US"/>
          </a:p>
        </p:txBody>
      </p:sp>
      <p:sp>
        <p:nvSpPr>
          <p:cNvPr id="1027" name="Text Placeholder 2"/>
          <p:cNvSpPr>
            <a:spLocks noGrp="1"/>
          </p:cNvSpPr>
          <p:nvPr>
            <p:ph type="body" idx="1"/>
          </p:nvPr>
        </p:nvSpPr>
        <p:spPr bwMode="auto">
          <a:xfrm>
            <a:off x="681044" y="1825625"/>
            <a:ext cx="8543925"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7854" tIns="23926" rIns="47854" bIns="23926" numCol="1" anchor="t" anchorCtr="0" compatLnSpc="1">
            <a:prstTxWarp prst="textNoShape">
              <a:avLst/>
            </a:prstTxWarp>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Date Placeholder 3"/>
          <p:cNvSpPr>
            <a:spLocks noGrp="1"/>
          </p:cNvSpPr>
          <p:nvPr>
            <p:ph type="dt" sz="half" idx="2"/>
          </p:nvPr>
        </p:nvSpPr>
        <p:spPr>
          <a:xfrm>
            <a:off x="681038" y="6356376"/>
            <a:ext cx="2228850" cy="365125"/>
          </a:xfrm>
          <a:prstGeom prst="rect">
            <a:avLst/>
          </a:prstGeom>
        </p:spPr>
        <p:txBody>
          <a:bodyPr vert="horz" lIns="47854" tIns="23926" rIns="47854" bIns="23926" rtlCol="0" anchor="ctr"/>
          <a:lstStyle>
            <a:lvl1pPr algn="l" defTabSz="956852" fontAlgn="auto">
              <a:spcBef>
                <a:spcPts val="0"/>
              </a:spcBef>
              <a:spcAft>
                <a:spcPts val="0"/>
              </a:spcAft>
              <a:defRPr sz="1300">
                <a:solidFill>
                  <a:schemeClr val="tx1">
                    <a:tint val="75000"/>
                  </a:schemeClr>
                </a:solidFill>
                <a:latin typeface="Lato Regular"/>
                <a:ea typeface="+mn-ea"/>
                <a:cs typeface="Lato Regular"/>
              </a:defRPr>
            </a:lvl1pPr>
          </a:lstStyle>
          <a:p>
            <a:pPr>
              <a:defRPr/>
            </a:pPr>
            <a:endParaRPr lang="en-US"/>
          </a:p>
        </p:txBody>
      </p:sp>
      <p:sp>
        <p:nvSpPr>
          <p:cNvPr id="5" name="Footer Placeholder 4"/>
          <p:cNvSpPr>
            <a:spLocks noGrp="1"/>
          </p:cNvSpPr>
          <p:nvPr>
            <p:ph type="ftr" sz="quarter" idx="3"/>
          </p:nvPr>
        </p:nvSpPr>
        <p:spPr>
          <a:xfrm>
            <a:off x="3281369" y="6356376"/>
            <a:ext cx="3343275" cy="365125"/>
          </a:xfrm>
          <a:prstGeom prst="rect">
            <a:avLst/>
          </a:prstGeom>
        </p:spPr>
        <p:txBody>
          <a:bodyPr vert="horz" lIns="47854" tIns="23926" rIns="47854" bIns="23926" rtlCol="0" anchor="ctr"/>
          <a:lstStyle>
            <a:lvl1pPr algn="ctr" defTabSz="956852" fontAlgn="auto">
              <a:spcBef>
                <a:spcPts val="0"/>
              </a:spcBef>
              <a:spcAft>
                <a:spcPts val="0"/>
              </a:spcAft>
              <a:defRPr sz="1300">
                <a:solidFill>
                  <a:schemeClr val="tx1">
                    <a:tint val="75000"/>
                  </a:schemeClr>
                </a:solidFill>
                <a:latin typeface="Lato Regular"/>
                <a:ea typeface="+mn-ea"/>
                <a:cs typeface="Lato Regular"/>
              </a:defRPr>
            </a:lvl1pPr>
          </a:lstStyle>
          <a:p>
            <a:pPr>
              <a:defRPr/>
            </a:pPr>
            <a:endParaRPr lang="en-US"/>
          </a:p>
        </p:txBody>
      </p:sp>
      <p:sp>
        <p:nvSpPr>
          <p:cNvPr id="6" name="Slide Number Placeholder 5"/>
          <p:cNvSpPr>
            <a:spLocks noGrp="1"/>
          </p:cNvSpPr>
          <p:nvPr>
            <p:ph type="sldNum" sz="quarter" idx="4"/>
          </p:nvPr>
        </p:nvSpPr>
        <p:spPr>
          <a:xfrm>
            <a:off x="6996113" y="6356376"/>
            <a:ext cx="2228850" cy="365125"/>
          </a:xfrm>
          <a:prstGeom prst="rect">
            <a:avLst/>
          </a:prstGeom>
        </p:spPr>
        <p:txBody>
          <a:bodyPr vert="horz" lIns="47854" tIns="23926" rIns="47854" bIns="23926" rtlCol="0" anchor="ctr"/>
          <a:lstStyle>
            <a:lvl1pPr algn="r" defTabSz="956852" fontAlgn="auto">
              <a:spcBef>
                <a:spcPts val="0"/>
              </a:spcBef>
              <a:spcAft>
                <a:spcPts val="0"/>
              </a:spcAft>
              <a:defRPr sz="1300">
                <a:solidFill>
                  <a:schemeClr val="tx1">
                    <a:tint val="75000"/>
                  </a:schemeClr>
                </a:solidFill>
                <a:latin typeface="Lato Regular"/>
                <a:ea typeface="+mn-ea"/>
                <a:cs typeface="Lato Regular"/>
              </a:defRPr>
            </a:lvl1pPr>
          </a:lstStyle>
          <a:p>
            <a:pPr>
              <a:defRPr/>
            </a:pPr>
            <a:fld id="{4881AE1A-59C4-BB4B-805C-2461C90353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7" r:id="rId4"/>
    <p:sldLayoutId id="2147483879" r:id="rId5"/>
    <p:sldLayoutId id="2147483880" r:id="rId6"/>
    <p:sldLayoutId id="2147483881" r:id="rId7"/>
    <p:sldLayoutId id="2147483882" r:id="rId8"/>
  </p:sldLayoutIdLst>
  <p:hf hdr="0" ftr="0" dt="0"/>
  <p:txStyles>
    <p:titleStyle>
      <a:lvl1pPr algn="l" defTabSz="957043" rtl="0" eaLnBrk="1" fontAlgn="base" hangingPunct="1">
        <a:lnSpc>
          <a:spcPct val="90000"/>
        </a:lnSpc>
        <a:spcBef>
          <a:spcPct val="0"/>
        </a:spcBef>
        <a:spcAft>
          <a:spcPct val="0"/>
        </a:spcAft>
        <a:defRPr sz="4600" kern="1200">
          <a:solidFill>
            <a:schemeClr val="tx1"/>
          </a:solidFill>
          <a:latin typeface="Lato Regular"/>
          <a:ea typeface="ＭＳ Ｐゴシック" charset="0"/>
          <a:cs typeface="Lato Regular"/>
        </a:defRPr>
      </a:lvl1pPr>
      <a:lvl2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2pPr>
      <a:lvl3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3pPr>
      <a:lvl4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4pPr>
      <a:lvl5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5pPr>
      <a:lvl6pPr marL="239258"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6pPr>
      <a:lvl7pPr marL="478519"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7pPr>
      <a:lvl8pPr marL="717786"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8pPr>
      <a:lvl9pPr marL="957043"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9pPr>
    </p:titleStyle>
    <p:bodyStyle>
      <a:lvl1pPr marL="239258" indent="-239258" algn="l" defTabSz="957043" rtl="0" eaLnBrk="1" fontAlgn="base" hangingPunct="1">
        <a:lnSpc>
          <a:spcPct val="90000"/>
        </a:lnSpc>
        <a:spcBef>
          <a:spcPts val="1048"/>
        </a:spcBef>
        <a:spcAft>
          <a:spcPct val="0"/>
        </a:spcAft>
        <a:buFont typeface="Arial" charset="0"/>
        <a:buChar char="•"/>
        <a:defRPr sz="2900" kern="1200">
          <a:solidFill>
            <a:schemeClr val="tx1"/>
          </a:solidFill>
          <a:latin typeface="Lato Regular"/>
          <a:ea typeface="ＭＳ Ｐゴシック" charset="0"/>
          <a:cs typeface="Lato Regular"/>
        </a:defRPr>
      </a:lvl1pPr>
      <a:lvl2pPr marL="717786" indent="-239258" algn="l" defTabSz="957043" rtl="0" eaLnBrk="1" fontAlgn="base" hangingPunct="1">
        <a:lnSpc>
          <a:spcPct val="90000"/>
        </a:lnSpc>
        <a:spcBef>
          <a:spcPts val="524"/>
        </a:spcBef>
        <a:spcAft>
          <a:spcPct val="0"/>
        </a:spcAft>
        <a:buFont typeface="Arial" charset="0"/>
        <a:buChar char="•"/>
        <a:defRPr sz="2500" kern="1200">
          <a:solidFill>
            <a:schemeClr val="tx1"/>
          </a:solidFill>
          <a:latin typeface="Lato Regular"/>
          <a:ea typeface="ＭＳ Ｐゴシック" charset="0"/>
          <a:cs typeface="Lato Regular"/>
        </a:defRPr>
      </a:lvl2pPr>
      <a:lvl3pPr marL="1196301" indent="-239258" algn="l" defTabSz="957043" rtl="0" eaLnBrk="1" fontAlgn="base" hangingPunct="1">
        <a:lnSpc>
          <a:spcPct val="90000"/>
        </a:lnSpc>
        <a:spcBef>
          <a:spcPts val="524"/>
        </a:spcBef>
        <a:spcAft>
          <a:spcPct val="0"/>
        </a:spcAft>
        <a:buFont typeface="Arial" charset="0"/>
        <a:buChar char="•"/>
        <a:defRPr sz="2100" kern="1200">
          <a:solidFill>
            <a:schemeClr val="tx1"/>
          </a:solidFill>
          <a:latin typeface="Lato Regular"/>
          <a:ea typeface="ＭＳ Ｐゴシック" charset="0"/>
          <a:cs typeface="Lato Regular"/>
        </a:defRPr>
      </a:lvl3pPr>
      <a:lvl4pPr marL="1674830" indent="-239258" algn="l" defTabSz="957043" rtl="0" eaLnBrk="1" fontAlgn="base" hangingPunct="1">
        <a:lnSpc>
          <a:spcPct val="90000"/>
        </a:lnSpc>
        <a:spcBef>
          <a:spcPts val="524"/>
        </a:spcBef>
        <a:spcAft>
          <a:spcPct val="0"/>
        </a:spcAft>
        <a:buFont typeface="Arial" charset="0"/>
        <a:buChar char="•"/>
        <a:defRPr sz="1900" kern="1200">
          <a:solidFill>
            <a:schemeClr val="tx1"/>
          </a:solidFill>
          <a:latin typeface="Lato Regular"/>
          <a:ea typeface="ＭＳ Ｐゴシック" charset="0"/>
          <a:cs typeface="Lato Regular"/>
        </a:defRPr>
      </a:lvl4pPr>
      <a:lvl5pPr marL="2153344" indent="-239258" algn="l" defTabSz="957043" rtl="0" eaLnBrk="1" fontAlgn="base" hangingPunct="1">
        <a:lnSpc>
          <a:spcPct val="90000"/>
        </a:lnSpc>
        <a:spcBef>
          <a:spcPts val="524"/>
        </a:spcBef>
        <a:spcAft>
          <a:spcPct val="0"/>
        </a:spcAft>
        <a:buFont typeface="Arial" charset="0"/>
        <a:buChar char="•"/>
        <a:defRPr sz="1900" kern="1200">
          <a:solidFill>
            <a:schemeClr val="tx1"/>
          </a:solidFill>
          <a:latin typeface="Lato Regular"/>
          <a:ea typeface="ＭＳ Ｐゴシック" charset="0"/>
          <a:cs typeface="Lato Regular"/>
        </a:defRPr>
      </a:lvl5pPr>
      <a:lvl6pPr marL="2631872"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0388"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88913"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67432"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043" rtl="0" eaLnBrk="1" latinLnBrk="0" hangingPunct="1">
        <a:defRPr sz="1900" kern="1200">
          <a:solidFill>
            <a:schemeClr val="tx1"/>
          </a:solidFill>
          <a:latin typeface="+mn-lt"/>
          <a:ea typeface="+mn-ea"/>
          <a:cs typeface="+mn-cs"/>
        </a:defRPr>
      </a:lvl1pPr>
      <a:lvl2pPr marL="478519" algn="l" defTabSz="957043" rtl="0" eaLnBrk="1" latinLnBrk="0" hangingPunct="1">
        <a:defRPr sz="1900" kern="1200">
          <a:solidFill>
            <a:schemeClr val="tx1"/>
          </a:solidFill>
          <a:latin typeface="+mn-lt"/>
          <a:ea typeface="+mn-ea"/>
          <a:cs typeface="+mn-cs"/>
        </a:defRPr>
      </a:lvl2pPr>
      <a:lvl3pPr marL="957043" algn="l" defTabSz="957043" rtl="0" eaLnBrk="1" latinLnBrk="0" hangingPunct="1">
        <a:defRPr sz="1900" kern="1200">
          <a:solidFill>
            <a:schemeClr val="tx1"/>
          </a:solidFill>
          <a:latin typeface="+mn-lt"/>
          <a:ea typeface="+mn-ea"/>
          <a:cs typeface="+mn-cs"/>
        </a:defRPr>
      </a:lvl3pPr>
      <a:lvl4pPr marL="1435563" algn="l" defTabSz="957043" rtl="0" eaLnBrk="1" latinLnBrk="0" hangingPunct="1">
        <a:defRPr sz="1900" kern="1200">
          <a:solidFill>
            <a:schemeClr val="tx1"/>
          </a:solidFill>
          <a:latin typeface="+mn-lt"/>
          <a:ea typeface="+mn-ea"/>
          <a:cs typeface="+mn-cs"/>
        </a:defRPr>
      </a:lvl4pPr>
      <a:lvl5pPr marL="1914087" algn="l" defTabSz="957043" rtl="0" eaLnBrk="1" latinLnBrk="0" hangingPunct="1">
        <a:defRPr sz="1900" kern="1200">
          <a:solidFill>
            <a:schemeClr val="tx1"/>
          </a:solidFill>
          <a:latin typeface="+mn-lt"/>
          <a:ea typeface="+mn-ea"/>
          <a:cs typeface="+mn-cs"/>
        </a:defRPr>
      </a:lvl5pPr>
      <a:lvl6pPr marL="2392606" algn="l" defTabSz="957043" rtl="0" eaLnBrk="1" latinLnBrk="0" hangingPunct="1">
        <a:defRPr sz="1900" kern="1200">
          <a:solidFill>
            <a:schemeClr val="tx1"/>
          </a:solidFill>
          <a:latin typeface="+mn-lt"/>
          <a:ea typeface="+mn-ea"/>
          <a:cs typeface="+mn-cs"/>
        </a:defRPr>
      </a:lvl6pPr>
      <a:lvl7pPr marL="2871130" algn="l" defTabSz="957043" rtl="0" eaLnBrk="1" latinLnBrk="0" hangingPunct="1">
        <a:defRPr sz="1900" kern="1200">
          <a:solidFill>
            <a:schemeClr val="tx1"/>
          </a:solidFill>
          <a:latin typeface="+mn-lt"/>
          <a:ea typeface="+mn-ea"/>
          <a:cs typeface="+mn-cs"/>
        </a:defRPr>
      </a:lvl7pPr>
      <a:lvl8pPr marL="3349659" algn="l" defTabSz="957043" rtl="0" eaLnBrk="1" latinLnBrk="0" hangingPunct="1">
        <a:defRPr sz="1900" kern="1200">
          <a:solidFill>
            <a:schemeClr val="tx1"/>
          </a:solidFill>
          <a:latin typeface="+mn-lt"/>
          <a:ea typeface="+mn-ea"/>
          <a:cs typeface="+mn-cs"/>
        </a:defRPr>
      </a:lvl8pPr>
      <a:lvl9pPr marL="3828174" algn="l" defTabSz="95704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044" y="365129"/>
            <a:ext cx="8543925"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7854" tIns="23926" rIns="47854" bIns="2392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1044" y="1825625"/>
            <a:ext cx="8543925"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7854" tIns="23926" rIns="47854" bIns="2392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356376"/>
            <a:ext cx="2228850" cy="365125"/>
          </a:xfrm>
          <a:prstGeom prst="rect">
            <a:avLst/>
          </a:prstGeom>
        </p:spPr>
        <p:txBody>
          <a:bodyPr vert="horz" lIns="47854" tIns="23926" rIns="47854" bIns="23926" rtlCol="0" anchor="ctr"/>
          <a:lstStyle>
            <a:lvl1pPr algn="l" defTabSz="956852" fontAlgn="auto">
              <a:spcBef>
                <a:spcPts val="0"/>
              </a:spcBef>
              <a:spcAft>
                <a:spcPts val="0"/>
              </a:spcAft>
              <a:defRPr sz="1300">
                <a:solidFill>
                  <a:schemeClr val="tx1">
                    <a:tint val="75000"/>
                  </a:schemeClr>
                </a:solidFill>
                <a:latin typeface="Lato Regular"/>
                <a:ea typeface="+mn-ea"/>
                <a:cs typeface="Lato Regular"/>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281369" y="6356376"/>
            <a:ext cx="3343275" cy="365125"/>
          </a:xfrm>
          <a:prstGeom prst="rect">
            <a:avLst/>
          </a:prstGeom>
        </p:spPr>
        <p:txBody>
          <a:bodyPr vert="horz" lIns="47854" tIns="23926" rIns="47854" bIns="23926" rtlCol="0" anchor="ctr"/>
          <a:lstStyle>
            <a:lvl1pPr algn="ctr" defTabSz="956852" fontAlgn="auto">
              <a:spcBef>
                <a:spcPts val="0"/>
              </a:spcBef>
              <a:spcAft>
                <a:spcPts val="0"/>
              </a:spcAft>
              <a:defRPr sz="1300">
                <a:solidFill>
                  <a:schemeClr val="tx1">
                    <a:tint val="75000"/>
                  </a:schemeClr>
                </a:solidFill>
                <a:latin typeface="Lato Regular"/>
                <a:ea typeface="+mn-ea"/>
                <a:cs typeface="Lato Regula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996113" y="6356376"/>
            <a:ext cx="2228850" cy="365125"/>
          </a:xfrm>
          <a:prstGeom prst="rect">
            <a:avLst/>
          </a:prstGeom>
        </p:spPr>
        <p:txBody>
          <a:bodyPr vert="horz" lIns="47854" tIns="23926" rIns="47854" bIns="23926" rtlCol="0" anchor="ctr"/>
          <a:lstStyle>
            <a:lvl1pPr algn="r" defTabSz="956852" fontAlgn="auto">
              <a:spcBef>
                <a:spcPts val="0"/>
              </a:spcBef>
              <a:spcAft>
                <a:spcPts val="0"/>
              </a:spcAft>
              <a:defRPr sz="1300">
                <a:solidFill>
                  <a:schemeClr val="tx1">
                    <a:tint val="75000"/>
                  </a:schemeClr>
                </a:solidFill>
                <a:latin typeface="Lato Regular"/>
                <a:ea typeface="+mn-ea"/>
                <a:cs typeface="Lato Regular"/>
              </a:defRPr>
            </a:lvl1pPr>
          </a:lstStyle>
          <a:p>
            <a:pPr>
              <a:defRPr/>
            </a:pPr>
            <a:fld id="{4881AE1A-59C4-BB4B-805C-2461C90353A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1699876"/>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13" r:id="rId8"/>
  </p:sldLayoutIdLst>
  <p:hf hdr="0" ftr="0" dt="0"/>
  <p:txStyles>
    <p:titleStyle>
      <a:lvl1pPr algn="l" defTabSz="957043" rtl="0" eaLnBrk="1" fontAlgn="base" hangingPunct="1">
        <a:lnSpc>
          <a:spcPct val="90000"/>
        </a:lnSpc>
        <a:spcBef>
          <a:spcPct val="0"/>
        </a:spcBef>
        <a:spcAft>
          <a:spcPct val="0"/>
        </a:spcAft>
        <a:defRPr sz="4600" kern="1200">
          <a:solidFill>
            <a:schemeClr val="tx1"/>
          </a:solidFill>
          <a:latin typeface="Lato Regular"/>
          <a:ea typeface="ＭＳ Ｐゴシック" charset="0"/>
          <a:cs typeface="Lato Regular"/>
        </a:defRPr>
      </a:lvl1pPr>
      <a:lvl2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2pPr>
      <a:lvl3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3pPr>
      <a:lvl4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4pPr>
      <a:lvl5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5pPr>
      <a:lvl6pPr marL="239258"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6pPr>
      <a:lvl7pPr marL="478519"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7pPr>
      <a:lvl8pPr marL="717786"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8pPr>
      <a:lvl9pPr marL="957043"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9pPr>
    </p:titleStyle>
    <p:bodyStyle>
      <a:lvl1pPr marL="239258" indent="-239258" algn="l" defTabSz="957043" rtl="0" eaLnBrk="1" fontAlgn="base" hangingPunct="1">
        <a:lnSpc>
          <a:spcPct val="90000"/>
        </a:lnSpc>
        <a:spcBef>
          <a:spcPts val="1048"/>
        </a:spcBef>
        <a:spcAft>
          <a:spcPct val="0"/>
        </a:spcAft>
        <a:buFont typeface="Arial" charset="0"/>
        <a:buChar char="•"/>
        <a:defRPr sz="2900" kern="1200">
          <a:solidFill>
            <a:schemeClr val="tx1"/>
          </a:solidFill>
          <a:latin typeface="Lato Regular"/>
          <a:ea typeface="ＭＳ Ｐゴシック" charset="0"/>
          <a:cs typeface="Lato Regular"/>
        </a:defRPr>
      </a:lvl1pPr>
      <a:lvl2pPr marL="717786" indent="-239258" algn="l" defTabSz="957043" rtl="0" eaLnBrk="1" fontAlgn="base" hangingPunct="1">
        <a:lnSpc>
          <a:spcPct val="90000"/>
        </a:lnSpc>
        <a:spcBef>
          <a:spcPts val="524"/>
        </a:spcBef>
        <a:spcAft>
          <a:spcPct val="0"/>
        </a:spcAft>
        <a:buFont typeface="Arial" charset="0"/>
        <a:buChar char="•"/>
        <a:defRPr sz="2500" kern="1200">
          <a:solidFill>
            <a:schemeClr val="tx1"/>
          </a:solidFill>
          <a:latin typeface="Lato Regular"/>
          <a:ea typeface="ＭＳ Ｐゴシック" charset="0"/>
          <a:cs typeface="Lato Regular"/>
        </a:defRPr>
      </a:lvl2pPr>
      <a:lvl3pPr marL="1196301" indent="-239258" algn="l" defTabSz="957043" rtl="0" eaLnBrk="1" fontAlgn="base" hangingPunct="1">
        <a:lnSpc>
          <a:spcPct val="90000"/>
        </a:lnSpc>
        <a:spcBef>
          <a:spcPts val="524"/>
        </a:spcBef>
        <a:spcAft>
          <a:spcPct val="0"/>
        </a:spcAft>
        <a:buFont typeface="Arial" charset="0"/>
        <a:buChar char="•"/>
        <a:defRPr sz="2100" kern="1200">
          <a:solidFill>
            <a:schemeClr val="tx1"/>
          </a:solidFill>
          <a:latin typeface="Lato Regular"/>
          <a:ea typeface="ＭＳ Ｐゴシック" charset="0"/>
          <a:cs typeface="Lato Regular"/>
        </a:defRPr>
      </a:lvl3pPr>
      <a:lvl4pPr marL="1674830" indent="-239258" algn="l" defTabSz="957043" rtl="0" eaLnBrk="1" fontAlgn="base" hangingPunct="1">
        <a:lnSpc>
          <a:spcPct val="90000"/>
        </a:lnSpc>
        <a:spcBef>
          <a:spcPts val="524"/>
        </a:spcBef>
        <a:spcAft>
          <a:spcPct val="0"/>
        </a:spcAft>
        <a:buFont typeface="Arial" charset="0"/>
        <a:buChar char="•"/>
        <a:defRPr sz="1900" kern="1200">
          <a:solidFill>
            <a:schemeClr val="tx1"/>
          </a:solidFill>
          <a:latin typeface="Lato Regular"/>
          <a:ea typeface="ＭＳ Ｐゴシック" charset="0"/>
          <a:cs typeface="Lato Regular"/>
        </a:defRPr>
      </a:lvl4pPr>
      <a:lvl5pPr marL="2153344" indent="-239258" algn="l" defTabSz="957043" rtl="0" eaLnBrk="1" fontAlgn="base" hangingPunct="1">
        <a:lnSpc>
          <a:spcPct val="90000"/>
        </a:lnSpc>
        <a:spcBef>
          <a:spcPts val="524"/>
        </a:spcBef>
        <a:spcAft>
          <a:spcPct val="0"/>
        </a:spcAft>
        <a:buFont typeface="Arial" charset="0"/>
        <a:buChar char="•"/>
        <a:defRPr sz="1900" kern="1200">
          <a:solidFill>
            <a:schemeClr val="tx1"/>
          </a:solidFill>
          <a:latin typeface="Lato Regular"/>
          <a:ea typeface="ＭＳ Ｐゴシック" charset="0"/>
          <a:cs typeface="Lato Regular"/>
        </a:defRPr>
      </a:lvl5pPr>
      <a:lvl6pPr marL="2631872"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0388"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88913"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67432"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043" rtl="0" eaLnBrk="1" latinLnBrk="0" hangingPunct="1">
        <a:defRPr sz="1900" kern="1200">
          <a:solidFill>
            <a:schemeClr val="tx1"/>
          </a:solidFill>
          <a:latin typeface="+mn-lt"/>
          <a:ea typeface="+mn-ea"/>
          <a:cs typeface="+mn-cs"/>
        </a:defRPr>
      </a:lvl1pPr>
      <a:lvl2pPr marL="478519" algn="l" defTabSz="957043" rtl="0" eaLnBrk="1" latinLnBrk="0" hangingPunct="1">
        <a:defRPr sz="1900" kern="1200">
          <a:solidFill>
            <a:schemeClr val="tx1"/>
          </a:solidFill>
          <a:latin typeface="+mn-lt"/>
          <a:ea typeface="+mn-ea"/>
          <a:cs typeface="+mn-cs"/>
        </a:defRPr>
      </a:lvl2pPr>
      <a:lvl3pPr marL="957043" algn="l" defTabSz="957043" rtl="0" eaLnBrk="1" latinLnBrk="0" hangingPunct="1">
        <a:defRPr sz="1900" kern="1200">
          <a:solidFill>
            <a:schemeClr val="tx1"/>
          </a:solidFill>
          <a:latin typeface="+mn-lt"/>
          <a:ea typeface="+mn-ea"/>
          <a:cs typeface="+mn-cs"/>
        </a:defRPr>
      </a:lvl3pPr>
      <a:lvl4pPr marL="1435563" algn="l" defTabSz="957043" rtl="0" eaLnBrk="1" latinLnBrk="0" hangingPunct="1">
        <a:defRPr sz="1900" kern="1200">
          <a:solidFill>
            <a:schemeClr val="tx1"/>
          </a:solidFill>
          <a:latin typeface="+mn-lt"/>
          <a:ea typeface="+mn-ea"/>
          <a:cs typeface="+mn-cs"/>
        </a:defRPr>
      </a:lvl4pPr>
      <a:lvl5pPr marL="1914087" algn="l" defTabSz="957043" rtl="0" eaLnBrk="1" latinLnBrk="0" hangingPunct="1">
        <a:defRPr sz="1900" kern="1200">
          <a:solidFill>
            <a:schemeClr val="tx1"/>
          </a:solidFill>
          <a:latin typeface="+mn-lt"/>
          <a:ea typeface="+mn-ea"/>
          <a:cs typeface="+mn-cs"/>
        </a:defRPr>
      </a:lvl5pPr>
      <a:lvl6pPr marL="2392606" algn="l" defTabSz="957043" rtl="0" eaLnBrk="1" latinLnBrk="0" hangingPunct="1">
        <a:defRPr sz="1900" kern="1200">
          <a:solidFill>
            <a:schemeClr val="tx1"/>
          </a:solidFill>
          <a:latin typeface="+mn-lt"/>
          <a:ea typeface="+mn-ea"/>
          <a:cs typeface="+mn-cs"/>
        </a:defRPr>
      </a:lvl6pPr>
      <a:lvl7pPr marL="2871130" algn="l" defTabSz="957043" rtl="0" eaLnBrk="1" latinLnBrk="0" hangingPunct="1">
        <a:defRPr sz="1900" kern="1200">
          <a:solidFill>
            <a:schemeClr val="tx1"/>
          </a:solidFill>
          <a:latin typeface="+mn-lt"/>
          <a:ea typeface="+mn-ea"/>
          <a:cs typeface="+mn-cs"/>
        </a:defRPr>
      </a:lvl7pPr>
      <a:lvl8pPr marL="3349659" algn="l" defTabSz="957043" rtl="0" eaLnBrk="1" latinLnBrk="0" hangingPunct="1">
        <a:defRPr sz="1900" kern="1200">
          <a:solidFill>
            <a:schemeClr val="tx1"/>
          </a:solidFill>
          <a:latin typeface="+mn-lt"/>
          <a:ea typeface="+mn-ea"/>
          <a:cs typeface="+mn-cs"/>
        </a:defRPr>
      </a:lvl8pPr>
      <a:lvl9pPr marL="3828174" algn="l" defTabSz="95704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3.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chart" Target="../charts/chart6.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8.xml"/><Relationship Id="rId7" Type="http://schemas.openxmlformats.org/officeDocument/2006/relationships/slideLayout" Target="../slideLayouts/slideLayout1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4.xml"/><Relationship Id="rId5" Type="http://schemas.openxmlformats.org/officeDocument/2006/relationships/chart" Target="../charts/chart17.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4.xml"/><Relationship Id="rId5" Type="http://schemas.openxmlformats.org/officeDocument/2006/relationships/chart" Target="../charts/chart26.xml"/><Relationship Id="rId4" Type="http://schemas.openxmlformats.org/officeDocument/2006/relationships/chart" Target="../charts/chart25.xml"/></Relationships>
</file>

<file path=ppt/slides/_rels/slide4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chart" Target="../charts/chart34.xml"/><Relationship Id="rId13" Type="http://schemas.openxmlformats.org/officeDocument/2006/relationships/image" Target="../media/image30.GIF"/><Relationship Id="rId18" Type="http://schemas.openxmlformats.org/officeDocument/2006/relationships/image" Target="../media/image35.gif"/><Relationship Id="rId3" Type="http://schemas.openxmlformats.org/officeDocument/2006/relationships/chart" Target="../charts/chart29.xml"/><Relationship Id="rId21" Type="http://schemas.openxmlformats.org/officeDocument/2006/relationships/image" Target="../media/image38.png"/><Relationship Id="rId7" Type="http://schemas.openxmlformats.org/officeDocument/2006/relationships/chart" Target="../charts/chart33.xml"/><Relationship Id="rId12" Type="http://schemas.openxmlformats.org/officeDocument/2006/relationships/chart" Target="../charts/chart38.xml"/><Relationship Id="rId17" Type="http://schemas.openxmlformats.org/officeDocument/2006/relationships/image" Target="../media/image34.gif"/><Relationship Id="rId2" Type="http://schemas.openxmlformats.org/officeDocument/2006/relationships/chart" Target="../charts/chart28.xml"/><Relationship Id="rId16" Type="http://schemas.openxmlformats.org/officeDocument/2006/relationships/image" Target="../media/image33.gif"/><Relationship Id="rId20" Type="http://schemas.openxmlformats.org/officeDocument/2006/relationships/image" Target="../media/image37.GIF"/><Relationship Id="rId1" Type="http://schemas.openxmlformats.org/officeDocument/2006/relationships/slideLayout" Target="../slideLayouts/slideLayout14.xml"/><Relationship Id="rId6" Type="http://schemas.openxmlformats.org/officeDocument/2006/relationships/chart" Target="../charts/chart32.xml"/><Relationship Id="rId11" Type="http://schemas.openxmlformats.org/officeDocument/2006/relationships/chart" Target="../charts/chart37.xml"/><Relationship Id="rId5" Type="http://schemas.openxmlformats.org/officeDocument/2006/relationships/chart" Target="../charts/chart31.xml"/><Relationship Id="rId15" Type="http://schemas.openxmlformats.org/officeDocument/2006/relationships/image" Target="../media/image32.png"/><Relationship Id="rId23" Type="http://schemas.openxmlformats.org/officeDocument/2006/relationships/image" Target="../media/image40.GIF"/><Relationship Id="rId10" Type="http://schemas.openxmlformats.org/officeDocument/2006/relationships/chart" Target="../charts/chart36.xml"/><Relationship Id="rId19" Type="http://schemas.openxmlformats.org/officeDocument/2006/relationships/image" Target="../media/image36.gif"/><Relationship Id="rId4" Type="http://schemas.openxmlformats.org/officeDocument/2006/relationships/chart" Target="../charts/chart30.xml"/><Relationship Id="rId9" Type="http://schemas.openxmlformats.org/officeDocument/2006/relationships/chart" Target="../charts/chart35.xml"/><Relationship Id="rId14" Type="http://schemas.openxmlformats.org/officeDocument/2006/relationships/image" Target="../media/image31.gif"/><Relationship Id="rId22" Type="http://schemas.openxmlformats.org/officeDocument/2006/relationships/image" Target="../media/image39.GIF"/></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slideLayout" Target="../slideLayouts/slideLayout14.xml"/><Relationship Id="rId7" Type="http://schemas.openxmlformats.org/officeDocument/2006/relationships/image" Target="../media/image42.gif"/><Relationship Id="rId12" Type="http://schemas.openxmlformats.org/officeDocument/2006/relationships/image" Target="../media/image34.gi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9.GIF"/><Relationship Id="rId11" Type="http://schemas.openxmlformats.org/officeDocument/2006/relationships/image" Target="../media/image32.png"/><Relationship Id="rId5" Type="http://schemas.openxmlformats.org/officeDocument/2006/relationships/image" Target="../media/image31.gif"/><Relationship Id="rId10" Type="http://schemas.openxmlformats.org/officeDocument/2006/relationships/image" Target="../media/image33.gif"/><Relationship Id="rId4" Type="http://schemas.openxmlformats.org/officeDocument/2006/relationships/image" Target="../media/image41.gif"/><Relationship Id="rId9" Type="http://schemas.openxmlformats.org/officeDocument/2006/relationships/image" Target="../media/image43.gif"/></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9" Type="http://schemas.openxmlformats.org/officeDocument/2006/relationships/image" Target="../media/image50.png"/><Relationship Id="rId21" Type="http://schemas.openxmlformats.org/officeDocument/2006/relationships/tags" Target="../tags/tag34.xml"/><Relationship Id="rId34" Type="http://schemas.openxmlformats.org/officeDocument/2006/relationships/tags" Target="../tags/tag47.xml"/><Relationship Id="rId42" Type="http://schemas.openxmlformats.org/officeDocument/2006/relationships/image" Target="../media/image53.jpeg"/><Relationship Id="rId7" Type="http://schemas.openxmlformats.org/officeDocument/2006/relationships/tags" Target="../tags/tag2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41" Type="http://schemas.openxmlformats.org/officeDocument/2006/relationships/image" Target="../media/image52.jpe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image" Target="../media/image48.png"/><Relationship Id="rId40" Type="http://schemas.openxmlformats.org/officeDocument/2006/relationships/image" Target="../media/image51.jpeg"/><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slideLayout" Target="../slideLayouts/slideLayout15.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 Id="rId8" Type="http://schemas.openxmlformats.org/officeDocument/2006/relationships/tags" Target="../tags/tag21.xml"/><Relationship Id="rId3" Type="http://schemas.openxmlformats.org/officeDocument/2006/relationships/tags" Target="../tags/tag16.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image" Target="../media/image49.emf"/></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 descr="EFPIA Logo.png"/>
          <p:cNvPicPr>
            <a:picLocks noChangeAspect="1"/>
          </p:cNvPicPr>
          <p:nvPr/>
        </p:nvPicPr>
        <p:blipFill>
          <a:blip r:embed="rId3" cstate="print">
            <a:extLst>
              <a:ext uri="{28A0092B-C50C-407E-A947-70E740481C1C}">
                <a14:useLocalDpi xmlns:a14="http://schemas.microsoft.com/office/drawing/2010/main" val="0"/>
              </a:ext>
            </a:extLst>
          </a:blip>
          <a:srcRect t="12077" b="20740"/>
          <a:stretch>
            <a:fillRect/>
          </a:stretch>
        </p:blipFill>
        <p:spPr bwMode="auto">
          <a:xfrm>
            <a:off x="449732" y="126234"/>
            <a:ext cx="3832555" cy="135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15"/>
          <p:cNvSpPr txBox="1">
            <a:spLocks noChangeArrowheads="1"/>
          </p:cNvSpPr>
          <p:nvPr/>
        </p:nvSpPr>
        <p:spPr bwMode="auto">
          <a:xfrm>
            <a:off x="532296" y="2867819"/>
            <a:ext cx="8769791" cy="30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7851" tIns="23925" rIns="47851" bIns="23925">
            <a:spAutoFit/>
          </a:bodyPr>
          <a:lstStyle>
            <a:lvl1pPr eaLnBrk="0" hangingPunct="0">
              <a:defRPr sz="3600">
                <a:solidFill>
                  <a:schemeClr val="tx1"/>
                </a:solidFill>
                <a:latin typeface="Calibri" charset="0"/>
                <a:ea typeface="ＭＳ Ｐゴシック" charset="0"/>
                <a:cs typeface="ＭＳ Ｐゴシック" charset="0"/>
              </a:defRPr>
            </a:lvl1pPr>
            <a:lvl2pPr marL="742950" indent="-285750" eaLnBrk="0" hangingPunct="0">
              <a:defRPr sz="3600">
                <a:solidFill>
                  <a:schemeClr val="tx1"/>
                </a:solidFill>
                <a:latin typeface="Calibri" charset="0"/>
                <a:ea typeface="ＭＳ Ｐゴシック" charset="0"/>
              </a:defRPr>
            </a:lvl2pPr>
            <a:lvl3pPr marL="1143000" indent="-228600" eaLnBrk="0" hangingPunct="0">
              <a:defRPr sz="3600">
                <a:solidFill>
                  <a:schemeClr val="tx1"/>
                </a:solidFill>
                <a:latin typeface="Calibri" charset="0"/>
                <a:ea typeface="ＭＳ Ｐゴシック" charset="0"/>
              </a:defRPr>
            </a:lvl3pPr>
            <a:lvl4pPr marL="1600200" indent="-228600" eaLnBrk="0" hangingPunct="0">
              <a:defRPr sz="3600">
                <a:solidFill>
                  <a:schemeClr val="tx1"/>
                </a:solidFill>
                <a:latin typeface="Calibri" charset="0"/>
                <a:ea typeface="ＭＳ Ｐゴシック" charset="0"/>
              </a:defRPr>
            </a:lvl4pPr>
            <a:lvl5pPr marL="2057400" indent="-228600" eaLnBrk="0" hangingPunct="0">
              <a:defRPr sz="3600">
                <a:solidFill>
                  <a:schemeClr val="tx1"/>
                </a:solidFill>
                <a:latin typeface="Calibri"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Calibri"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Calibri"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Calibri"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Calibri" charset="0"/>
                <a:ea typeface="ＭＳ Ｐゴシック" charset="0"/>
              </a:defRPr>
            </a:lvl9pPr>
          </a:lstStyle>
          <a:p>
            <a:pPr defTabSz="956149" eaLnBrk="1" hangingPunct="1"/>
            <a:r>
              <a:rPr lang="en-GB" sz="2500" b="1" baseline="30000" dirty="0">
                <a:solidFill>
                  <a:srgbClr val="006B74"/>
                </a:solidFill>
                <a:latin typeface="Calibri"/>
                <a:cs typeface="AgfaRotisSansSerif-Bold" charset="0"/>
              </a:rPr>
              <a:t>Author: </a:t>
            </a:r>
            <a:r>
              <a:rPr lang="en-GB" sz="2500" b="1" baseline="30000" dirty="0">
                <a:solidFill>
                  <a:srgbClr val="5A5A59"/>
                </a:solidFill>
                <a:latin typeface="Calibri"/>
                <a:cs typeface="AgfaRotisSansSerif-Bold" charset="0"/>
              </a:rPr>
              <a:t>Andrew Powrie-Smith </a:t>
            </a:r>
            <a:r>
              <a:rPr lang="en-GB" sz="2500" baseline="30000" dirty="0">
                <a:solidFill>
                  <a:srgbClr val="E68133"/>
                </a:solidFill>
                <a:latin typeface="Calibri"/>
                <a:cs typeface="AgfaRotisSansSerif-Bold" charset="0"/>
              </a:rPr>
              <a:t>*</a:t>
            </a:r>
            <a:r>
              <a:rPr lang="en-GB" sz="2500" b="1" baseline="30000" dirty="0">
                <a:solidFill>
                  <a:prstClr val="black"/>
                </a:solidFill>
                <a:latin typeface="Calibri"/>
                <a:cs typeface="AgfaRotisSansSerif-Bold" charset="0"/>
              </a:rPr>
              <a:t> </a:t>
            </a:r>
            <a:r>
              <a:rPr lang="en-GB" sz="2500" b="1" baseline="30000" dirty="0">
                <a:solidFill>
                  <a:srgbClr val="006B74"/>
                </a:solidFill>
                <a:latin typeface="Calibri"/>
                <a:cs typeface="AgfaRotisSansSerif-Bold" charset="0"/>
              </a:rPr>
              <a:t>Date: </a:t>
            </a:r>
            <a:r>
              <a:rPr lang="en-GB" sz="2500" b="1" baseline="30000" dirty="0">
                <a:solidFill>
                  <a:srgbClr val="5A5A59"/>
                </a:solidFill>
                <a:latin typeface="Calibri"/>
                <a:cs typeface="AgfaRotisSansSerif-Bold" charset="0"/>
              </a:rPr>
              <a:t>05/04/2016 </a:t>
            </a:r>
            <a:r>
              <a:rPr lang="en-GB" sz="2500" baseline="30000" dirty="0">
                <a:solidFill>
                  <a:srgbClr val="E68133"/>
                </a:solidFill>
                <a:latin typeface="Calibri"/>
                <a:cs typeface="AgfaRotisSansSerif-Bold" charset="0"/>
              </a:rPr>
              <a:t>*</a:t>
            </a:r>
            <a:r>
              <a:rPr lang="en-GB" sz="2500" b="1" baseline="30000" dirty="0">
                <a:solidFill>
                  <a:prstClr val="black"/>
                </a:solidFill>
                <a:latin typeface="Calibri"/>
                <a:cs typeface="AgfaRotisSansSerif-Bold" charset="0"/>
              </a:rPr>
              <a:t> </a:t>
            </a:r>
            <a:r>
              <a:rPr lang="en-GB" sz="2500" b="1" baseline="30000" dirty="0">
                <a:solidFill>
                  <a:srgbClr val="006B74"/>
                </a:solidFill>
                <a:latin typeface="Calibri"/>
                <a:cs typeface="AgfaRotisSansSerif-Bold" charset="0"/>
              </a:rPr>
              <a:t>Version:</a:t>
            </a:r>
            <a:r>
              <a:rPr lang="en-GB" sz="2500" b="1" baseline="30000" dirty="0">
                <a:solidFill>
                  <a:prstClr val="black"/>
                </a:solidFill>
                <a:latin typeface="Calibri"/>
                <a:cs typeface="AgfaRotisSansSerif-Bold" charset="0"/>
              </a:rPr>
              <a:t> </a:t>
            </a:r>
            <a:r>
              <a:rPr lang="en-GB" sz="2500" b="1" baseline="30000" dirty="0">
                <a:solidFill>
                  <a:srgbClr val="5A5A59"/>
                </a:solidFill>
                <a:latin typeface="Calibri"/>
                <a:cs typeface="AgfaRotisSansSerif-Bold" charset="0"/>
              </a:rPr>
              <a:t>DRAFT</a:t>
            </a:r>
          </a:p>
        </p:txBody>
      </p:sp>
      <p:sp>
        <p:nvSpPr>
          <p:cNvPr id="42" name="TextBox 5"/>
          <p:cNvSpPr txBox="1">
            <a:spLocks noChangeArrowheads="1"/>
          </p:cNvSpPr>
          <p:nvPr/>
        </p:nvSpPr>
        <p:spPr bwMode="auto">
          <a:xfrm>
            <a:off x="535737" y="2387600"/>
            <a:ext cx="7467886" cy="356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7851" tIns="23925" rIns="47851" bIns="23925">
            <a:spAutoFit/>
          </a:bodyPr>
          <a:lstStyle>
            <a:lvl1pPr eaLnBrk="0" hangingPunct="0">
              <a:defRPr sz="3600">
                <a:solidFill>
                  <a:schemeClr val="tx1"/>
                </a:solidFill>
                <a:latin typeface="Calibri" charset="0"/>
                <a:ea typeface="ＭＳ Ｐゴシック" charset="0"/>
                <a:cs typeface="ＭＳ Ｐゴシック" charset="0"/>
              </a:defRPr>
            </a:lvl1pPr>
            <a:lvl2pPr marL="742950" indent="-285750" eaLnBrk="0" hangingPunct="0">
              <a:defRPr sz="3600">
                <a:solidFill>
                  <a:schemeClr val="tx1"/>
                </a:solidFill>
                <a:latin typeface="Calibri" charset="0"/>
                <a:ea typeface="ＭＳ Ｐゴシック" charset="0"/>
              </a:defRPr>
            </a:lvl2pPr>
            <a:lvl3pPr marL="1143000" indent="-228600" eaLnBrk="0" hangingPunct="0">
              <a:defRPr sz="3600">
                <a:solidFill>
                  <a:schemeClr val="tx1"/>
                </a:solidFill>
                <a:latin typeface="Calibri" charset="0"/>
                <a:ea typeface="ＭＳ Ｐゴシック" charset="0"/>
              </a:defRPr>
            </a:lvl3pPr>
            <a:lvl4pPr marL="1600200" indent="-228600" eaLnBrk="0" hangingPunct="0">
              <a:defRPr sz="3600">
                <a:solidFill>
                  <a:schemeClr val="tx1"/>
                </a:solidFill>
                <a:latin typeface="Calibri" charset="0"/>
                <a:ea typeface="ＭＳ Ｐゴシック" charset="0"/>
              </a:defRPr>
            </a:lvl4pPr>
            <a:lvl5pPr marL="2057400" indent="-228600" eaLnBrk="0" hangingPunct="0">
              <a:defRPr sz="3600">
                <a:solidFill>
                  <a:schemeClr val="tx1"/>
                </a:solidFill>
                <a:latin typeface="Calibri"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Calibri"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Calibri"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Calibri"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Calibri" charset="0"/>
                <a:ea typeface="ＭＳ Ｐゴシック" charset="0"/>
              </a:defRPr>
            </a:lvl9pPr>
          </a:lstStyle>
          <a:p>
            <a:pPr defTabSz="956149" eaLnBrk="1" hangingPunct="1">
              <a:buSzPct val="100000"/>
            </a:pPr>
            <a:r>
              <a:rPr lang="en-US" sz="2000" dirty="0">
                <a:solidFill>
                  <a:srgbClr val="5A5A59"/>
                </a:solidFill>
                <a:latin typeface="Calibri"/>
                <a:cs typeface="AgfaRotisSansSerif-Bold" charset="0"/>
              </a:rPr>
              <a:t>From innovation to outcomes; medicines costs in context</a:t>
            </a:r>
          </a:p>
        </p:txBody>
      </p:sp>
      <p:sp>
        <p:nvSpPr>
          <p:cNvPr id="10245" name="TextBox 15"/>
          <p:cNvSpPr txBox="1">
            <a:spLocks noChangeArrowheads="1"/>
          </p:cNvSpPr>
          <p:nvPr/>
        </p:nvSpPr>
        <p:spPr bwMode="auto">
          <a:xfrm>
            <a:off x="8086464" y="6365875"/>
            <a:ext cx="1325100" cy="222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7851" tIns="23925" rIns="47851" bIns="23925">
            <a:spAutoFit/>
          </a:bodyPr>
          <a:lstStyle>
            <a:lvl1pPr eaLnBrk="0" hangingPunct="0">
              <a:defRPr sz="3600">
                <a:solidFill>
                  <a:schemeClr val="tx1"/>
                </a:solidFill>
                <a:latin typeface="Calibri" charset="0"/>
                <a:ea typeface="ＭＳ Ｐゴシック" charset="0"/>
                <a:cs typeface="ＭＳ Ｐゴシック" charset="0"/>
              </a:defRPr>
            </a:lvl1pPr>
            <a:lvl2pPr marL="742950" indent="-285750" eaLnBrk="0" hangingPunct="0">
              <a:defRPr sz="3600">
                <a:solidFill>
                  <a:schemeClr val="tx1"/>
                </a:solidFill>
                <a:latin typeface="Calibri" charset="0"/>
                <a:ea typeface="ＭＳ Ｐゴシック" charset="0"/>
              </a:defRPr>
            </a:lvl2pPr>
            <a:lvl3pPr marL="1143000" indent="-228600" eaLnBrk="0" hangingPunct="0">
              <a:defRPr sz="3600">
                <a:solidFill>
                  <a:schemeClr val="tx1"/>
                </a:solidFill>
                <a:latin typeface="Calibri" charset="0"/>
                <a:ea typeface="ＭＳ Ｐゴシック" charset="0"/>
              </a:defRPr>
            </a:lvl3pPr>
            <a:lvl4pPr marL="1600200" indent="-228600" eaLnBrk="0" hangingPunct="0">
              <a:defRPr sz="3600">
                <a:solidFill>
                  <a:schemeClr val="tx1"/>
                </a:solidFill>
                <a:latin typeface="Calibri" charset="0"/>
                <a:ea typeface="ＭＳ Ｐゴシック" charset="0"/>
              </a:defRPr>
            </a:lvl4pPr>
            <a:lvl5pPr marL="2057400" indent="-228600" eaLnBrk="0" hangingPunct="0">
              <a:defRPr sz="3600">
                <a:solidFill>
                  <a:schemeClr val="tx1"/>
                </a:solidFill>
                <a:latin typeface="Calibri"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Calibri"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Calibri"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Calibri"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Calibri" charset="0"/>
                <a:ea typeface="ＭＳ Ｐゴシック" charset="0"/>
              </a:defRPr>
            </a:lvl9pPr>
          </a:lstStyle>
          <a:p>
            <a:pPr algn="r" defTabSz="956149" eaLnBrk="1" hangingPunct="1"/>
            <a:r>
              <a:rPr lang="en-GB" sz="1700" b="1" baseline="30000">
                <a:solidFill>
                  <a:srgbClr val="006B74"/>
                </a:solidFill>
                <a:latin typeface="Calibri"/>
                <a:cs typeface="AgfaRotisSansSerif-Bold" charset="0"/>
              </a:rPr>
              <a:t>www.efpia.eu</a:t>
            </a:r>
            <a:endParaRPr lang="en-GB" sz="1700" b="1" baseline="30000">
              <a:solidFill>
                <a:srgbClr val="5A5A59"/>
              </a:solidFill>
              <a:latin typeface="Calibri"/>
              <a:cs typeface="AgfaRotisSansSerif-Bold" charset="0"/>
            </a:endParaRPr>
          </a:p>
        </p:txBody>
      </p:sp>
      <p:sp>
        <p:nvSpPr>
          <p:cNvPr id="17" name="TextBox 5"/>
          <p:cNvSpPr txBox="1">
            <a:spLocks noChangeArrowheads="1"/>
          </p:cNvSpPr>
          <p:nvPr/>
        </p:nvSpPr>
        <p:spPr bwMode="auto">
          <a:xfrm>
            <a:off x="4184839" y="4786663"/>
            <a:ext cx="2549015" cy="43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7851" tIns="23925" rIns="47851" bIns="23925">
            <a:spAutoFit/>
          </a:bodyPr>
          <a:lstStyle>
            <a:lvl1pPr eaLnBrk="0" hangingPunct="0">
              <a:defRPr sz="3600">
                <a:solidFill>
                  <a:schemeClr val="tx1"/>
                </a:solidFill>
                <a:latin typeface="Calibri" charset="0"/>
                <a:ea typeface="ＭＳ Ｐゴシック" charset="0"/>
                <a:cs typeface="ＭＳ Ｐゴシック" charset="0"/>
              </a:defRPr>
            </a:lvl1pPr>
            <a:lvl2pPr marL="742950" indent="-285750" eaLnBrk="0" hangingPunct="0">
              <a:defRPr sz="3600">
                <a:solidFill>
                  <a:schemeClr val="tx1"/>
                </a:solidFill>
                <a:latin typeface="Calibri" charset="0"/>
                <a:ea typeface="ＭＳ Ｐゴシック" charset="0"/>
              </a:defRPr>
            </a:lvl2pPr>
            <a:lvl3pPr marL="1143000" indent="-228600" eaLnBrk="0" hangingPunct="0">
              <a:defRPr sz="3600">
                <a:solidFill>
                  <a:schemeClr val="tx1"/>
                </a:solidFill>
                <a:latin typeface="Calibri" charset="0"/>
                <a:ea typeface="ＭＳ Ｐゴシック" charset="0"/>
              </a:defRPr>
            </a:lvl3pPr>
            <a:lvl4pPr marL="1600200" indent="-228600" eaLnBrk="0" hangingPunct="0">
              <a:defRPr sz="3600">
                <a:solidFill>
                  <a:schemeClr val="tx1"/>
                </a:solidFill>
                <a:latin typeface="Calibri" charset="0"/>
                <a:ea typeface="ＭＳ Ｐゴシック" charset="0"/>
              </a:defRPr>
            </a:lvl4pPr>
            <a:lvl5pPr marL="2057400" indent="-228600" eaLnBrk="0" hangingPunct="0">
              <a:defRPr sz="3600">
                <a:solidFill>
                  <a:schemeClr val="tx1"/>
                </a:solidFill>
                <a:latin typeface="Calibri"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Calibri"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Calibri"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Calibri"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Calibri" charset="0"/>
                <a:ea typeface="ＭＳ Ｐゴシック" charset="0"/>
              </a:defRPr>
            </a:lvl9pPr>
          </a:lstStyle>
          <a:p>
            <a:pPr defTabSz="956149" eaLnBrk="1" hangingPunct="1">
              <a:buSzPct val="100000"/>
            </a:pPr>
            <a:r>
              <a:rPr lang="en-US" sz="2500" dirty="0">
                <a:solidFill>
                  <a:srgbClr val="5A5A59"/>
                </a:solidFill>
                <a:latin typeface="Calibri"/>
                <a:cs typeface="AgfaRotisSansSerif-Bold" charset="0"/>
              </a:rPr>
              <a:t>Pricing</a:t>
            </a:r>
          </a:p>
        </p:txBody>
      </p:sp>
      <p:sp>
        <p:nvSpPr>
          <p:cNvPr id="43" name="Rectangle 42"/>
          <p:cNvSpPr/>
          <p:nvPr/>
        </p:nvSpPr>
        <p:spPr>
          <a:xfrm>
            <a:off x="3055791" y="4504266"/>
            <a:ext cx="3678061" cy="102235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47851" tIns="23925" rIns="47851" bIns="23925" anchor="ctr"/>
          <a:lstStyle/>
          <a:p>
            <a:pPr algn="ctr" defTabSz="956789" fontAlgn="auto">
              <a:spcBef>
                <a:spcPts val="0"/>
              </a:spcBef>
              <a:spcAft>
                <a:spcPts val="0"/>
              </a:spcAft>
              <a:defRPr/>
            </a:pPr>
            <a:endParaRPr lang="en-US">
              <a:solidFill>
                <a:prstClr val="white"/>
              </a:solidFill>
              <a:latin typeface="Calibri"/>
            </a:endParaRPr>
          </a:p>
        </p:txBody>
      </p:sp>
      <p:pic>
        <p:nvPicPr>
          <p:cNvPr id="2" name="Picture 1" descr="star.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21703" y="4875741"/>
            <a:ext cx="244210"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788584" y="3293534"/>
            <a:ext cx="1137355"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1" tIns="23925" rIns="47851" bIns="23925" rtlCol="0" anchor="ctr"/>
          <a:lstStyle/>
          <a:p>
            <a:pPr algn="ctr" defTabSz="956149"/>
            <a:endParaRPr lang="en-US">
              <a:solidFill>
                <a:prstClr val="white"/>
              </a:solidFill>
              <a:latin typeface="Calibri"/>
            </a:endParaRPr>
          </a:p>
        </p:txBody>
      </p:sp>
      <p:sp>
        <p:nvSpPr>
          <p:cNvPr id="12" name="Rectangle 11"/>
          <p:cNvSpPr/>
          <p:nvPr/>
        </p:nvSpPr>
        <p:spPr>
          <a:xfrm>
            <a:off x="4328143" y="3293534"/>
            <a:ext cx="1137355"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1" tIns="23925" rIns="47851" bIns="23925" rtlCol="0" anchor="ctr"/>
          <a:lstStyle/>
          <a:p>
            <a:pPr algn="ctr" defTabSz="956149"/>
            <a:endParaRPr lang="en-US">
              <a:solidFill>
                <a:prstClr val="white"/>
              </a:solidFill>
              <a:latin typeface="Calibri"/>
            </a:endParaRPr>
          </a:p>
        </p:txBody>
      </p:sp>
      <p:sp>
        <p:nvSpPr>
          <p:cNvPr id="13" name="Rectangle 12"/>
          <p:cNvSpPr/>
          <p:nvPr/>
        </p:nvSpPr>
        <p:spPr>
          <a:xfrm>
            <a:off x="6866276" y="3293534"/>
            <a:ext cx="1137355" cy="1049867"/>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lIns="47851" tIns="23925" rIns="47851" bIns="23925" rtlCol="0" anchor="ctr"/>
          <a:lstStyle/>
          <a:p>
            <a:pPr algn="ctr" defTabSz="956149"/>
            <a:endParaRPr lang="en-US">
              <a:solidFill>
                <a:prstClr val="white"/>
              </a:solidFill>
              <a:latin typeface="Calibri"/>
            </a:endParaRPr>
          </a:p>
        </p:txBody>
      </p:sp>
      <p:sp>
        <p:nvSpPr>
          <p:cNvPr id="14" name="Rectangle 13"/>
          <p:cNvSpPr/>
          <p:nvPr/>
        </p:nvSpPr>
        <p:spPr>
          <a:xfrm>
            <a:off x="523108" y="4476776"/>
            <a:ext cx="1137355" cy="1049867"/>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lIns="47851" tIns="23925" rIns="47851" bIns="23925" rtlCol="0" anchor="ctr"/>
          <a:lstStyle/>
          <a:p>
            <a:pPr algn="ctr" defTabSz="956149"/>
            <a:endParaRPr lang="en-US">
              <a:solidFill>
                <a:prstClr val="white"/>
              </a:solidFill>
              <a:latin typeface="Calibri"/>
            </a:endParaRPr>
          </a:p>
        </p:txBody>
      </p:sp>
      <p:sp>
        <p:nvSpPr>
          <p:cNvPr id="20" name="Rectangle 19"/>
          <p:cNvSpPr/>
          <p:nvPr/>
        </p:nvSpPr>
        <p:spPr>
          <a:xfrm>
            <a:off x="8164716" y="4476776"/>
            <a:ext cx="1137355" cy="1049867"/>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lIns="47851" tIns="23925" rIns="47851" bIns="23925" rtlCol="0" anchor="ctr"/>
          <a:lstStyle/>
          <a:p>
            <a:pPr algn="ctr" defTabSz="956149"/>
            <a:endParaRPr lang="en-US">
              <a:solidFill>
                <a:prstClr val="white"/>
              </a:solidFill>
              <a:latin typeface="Calibri"/>
            </a:endParaRPr>
          </a:p>
        </p:txBody>
      </p:sp>
      <p:pic>
        <p:nvPicPr>
          <p:cNvPr id="5" name="Picture 4" descr="Bloc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0370" y="3289300"/>
            <a:ext cx="1141942" cy="1054100"/>
          </a:xfrm>
          <a:prstGeom prst="rect">
            <a:avLst/>
          </a:prstGeom>
        </p:spPr>
      </p:pic>
      <p:pic>
        <p:nvPicPr>
          <p:cNvPr id="6" name="Picture 5" descr="Bloc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8583" y="4476776"/>
            <a:ext cx="1137355" cy="1049867"/>
          </a:xfrm>
          <a:prstGeom prst="rect">
            <a:avLst/>
          </a:prstGeom>
        </p:spPr>
      </p:pic>
      <p:pic>
        <p:nvPicPr>
          <p:cNvPr id="7" name="Picture 6" descr="Bloc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6268" y="4476775"/>
            <a:ext cx="1137355" cy="1049867"/>
          </a:xfrm>
          <a:prstGeom prst="rect">
            <a:avLst/>
          </a:prstGeom>
        </p:spPr>
      </p:pic>
      <p:pic>
        <p:nvPicPr>
          <p:cNvPr id="9" name="Picture 8" descr="Bloc4.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108" y="3289303"/>
            <a:ext cx="1137355" cy="1049867"/>
          </a:xfrm>
          <a:prstGeom prst="rect">
            <a:avLst/>
          </a:prstGeom>
        </p:spPr>
      </p:pic>
      <p:pic>
        <p:nvPicPr>
          <p:cNvPr id="10" name="Picture 9" descr="Bloc7.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1085" y="3293535"/>
            <a:ext cx="1132769" cy="1045633"/>
          </a:xfrm>
          <a:prstGeom prst="rect">
            <a:avLst/>
          </a:prstGeom>
        </p:spPr>
      </p:pic>
      <p:pic>
        <p:nvPicPr>
          <p:cNvPr id="11" name="Picture 10" descr="Bloc8.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64716" y="3291418"/>
            <a:ext cx="1137355" cy="1049867"/>
          </a:xfrm>
          <a:prstGeom prst="rect">
            <a:avLst/>
          </a:prstGeom>
        </p:spPr>
      </p:pic>
    </p:spTree>
    <p:extLst>
      <p:ext uri="{BB962C8B-B14F-4D97-AF65-F5344CB8AC3E}">
        <p14:creationId xmlns:p14="http://schemas.microsoft.com/office/powerpoint/2010/main" val="41902622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54811" y="392477"/>
            <a:ext cx="8876841" cy="735013"/>
          </a:xfrm>
        </p:spPr>
        <p:txBody>
          <a:bodyPr/>
          <a:lstStyle/>
          <a:p>
            <a:pPr fontAlgn="auto">
              <a:spcAft>
                <a:spcPts val="0"/>
              </a:spcAft>
            </a:pPr>
            <a:r>
              <a:rPr lang="en-US" sz="2400" b="0" dirty="0"/>
              <a:t>Effective therapeutics and vaccinations have contributed to the </a:t>
            </a:r>
            <a:br>
              <a:rPr lang="en-US" sz="2400" dirty="0"/>
            </a:br>
            <a:r>
              <a:rPr lang="en-US" sz="2400" dirty="0"/>
              <a:t>Fight against communicable diseases</a:t>
            </a:r>
          </a:p>
        </p:txBody>
      </p:sp>
      <p:sp>
        <p:nvSpPr>
          <p:cNvPr id="6" name="D477"/>
          <p:cNvSpPr>
            <a:spLocks/>
          </p:cNvSpPr>
          <p:nvPr/>
        </p:nvSpPr>
        <p:spPr bwMode="gray">
          <a:xfrm>
            <a:off x="457200" y="1809386"/>
            <a:ext cx="2370897" cy="2388385"/>
          </a:xfrm>
          <a:custGeom>
            <a:avLst/>
            <a:gdLst>
              <a:gd name="T0" fmla="*/ 62 w 109"/>
              <a:gd name="T1" fmla="*/ 16 h 103"/>
              <a:gd name="T2" fmla="*/ 54 w 109"/>
              <a:gd name="T3" fmla="*/ 19 h 103"/>
              <a:gd name="T4" fmla="*/ 52 w 109"/>
              <a:gd name="T5" fmla="*/ 23 h 103"/>
              <a:gd name="T6" fmla="*/ 52 w 109"/>
              <a:gd name="T7" fmla="*/ 27 h 103"/>
              <a:gd name="T8" fmla="*/ 54 w 109"/>
              <a:gd name="T9" fmla="*/ 34 h 103"/>
              <a:gd name="T10" fmla="*/ 59 w 109"/>
              <a:gd name="T11" fmla="*/ 38 h 103"/>
              <a:gd name="T12" fmla="*/ 63 w 109"/>
              <a:gd name="T13" fmla="*/ 40 h 103"/>
              <a:gd name="T14" fmla="*/ 66 w 109"/>
              <a:gd name="T15" fmla="*/ 46 h 103"/>
              <a:gd name="T16" fmla="*/ 70 w 109"/>
              <a:gd name="T17" fmla="*/ 53 h 103"/>
              <a:gd name="T18" fmla="*/ 74 w 109"/>
              <a:gd name="T19" fmla="*/ 57 h 103"/>
              <a:gd name="T20" fmla="*/ 79 w 109"/>
              <a:gd name="T21" fmla="*/ 59 h 103"/>
              <a:gd name="T22" fmla="*/ 84 w 109"/>
              <a:gd name="T23" fmla="*/ 59 h 103"/>
              <a:gd name="T24" fmla="*/ 88 w 109"/>
              <a:gd name="T25" fmla="*/ 60 h 103"/>
              <a:gd name="T26" fmla="*/ 86 w 109"/>
              <a:gd name="T27" fmla="*/ 64 h 103"/>
              <a:gd name="T28" fmla="*/ 93 w 109"/>
              <a:gd name="T29" fmla="*/ 67 h 103"/>
              <a:gd name="T30" fmla="*/ 103 w 109"/>
              <a:gd name="T31" fmla="*/ 72 h 103"/>
              <a:gd name="T32" fmla="*/ 109 w 109"/>
              <a:gd name="T33" fmla="*/ 78 h 103"/>
              <a:gd name="T34" fmla="*/ 106 w 109"/>
              <a:gd name="T35" fmla="*/ 81 h 103"/>
              <a:gd name="T36" fmla="*/ 98 w 109"/>
              <a:gd name="T37" fmla="*/ 75 h 103"/>
              <a:gd name="T38" fmla="*/ 92 w 109"/>
              <a:gd name="T39" fmla="*/ 80 h 103"/>
              <a:gd name="T40" fmla="*/ 94 w 109"/>
              <a:gd name="T41" fmla="*/ 85 h 103"/>
              <a:gd name="T42" fmla="*/ 97 w 109"/>
              <a:gd name="T43" fmla="*/ 90 h 103"/>
              <a:gd name="T44" fmla="*/ 92 w 109"/>
              <a:gd name="T45" fmla="*/ 93 h 103"/>
              <a:gd name="T46" fmla="*/ 90 w 109"/>
              <a:gd name="T47" fmla="*/ 98 h 103"/>
              <a:gd name="T48" fmla="*/ 87 w 109"/>
              <a:gd name="T49" fmla="*/ 102 h 103"/>
              <a:gd name="T50" fmla="*/ 84 w 109"/>
              <a:gd name="T51" fmla="*/ 103 h 103"/>
              <a:gd name="T52" fmla="*/ 85 w 109"/>
              <a:gd name="T53" fmla="*/ 95 h 103"/>
              <a:gd name="T54" fmla="*/ 87 w 109"/>
              <a:gd name="T55" fmla="*/ 90 h 103"/>
              <a:gd name="T56" fmla="*/ 84 w 109"/>
              <a:gd name="T57" fmla="*/ 82 h 103"/>
              <a:gd name="T58" fmla="*/ 81 w 109"/>
              <a:gd name="T59" fmla="*/ 80 h 103"/>
              <a:gd name="T60" fmla="*/ 77 w 109"/>
              <a:gd name="T61" fmla="*/ 76 h 103"/>
              <a:gd name="T62" fmla="*/ 72 w 109"/>
              <a:gd name="T63" fmla="*/ 73 h 103"/>
              <a:gd name="T64" fmla="*/ 67 w 109"/>
              <a:gd name="T65" fmla="*/ 68 h 103"/>
              <a:gd name="T66" fmla="*/ 59 w 109"/>
              <a:gd name="T67" fmla="*/ 66 h 103"/>
              <a:gd name="T68" fmla="*/ 50 w 109"/>
              <a:gd name="T69" fmla="*/ 58 h 103"/>
              <a:gd name="T70" fmla="*/ 43 w 109"/>
              <a:gd name="T71" fmla="*/ 53 h 103"/>
              <a:gd name="T72" fmla="*/ 38 w 109"/>
              <a:gd name="T73" fmla="*/ 49 h 103"/>
              <a:gd name="T74" fmla="*/ 33 w 109"/>
              <a:gd name="T75" fmla="*/ 39 h 103"/>
              <a:gd name="T76" fmla="*/ 25 w 109"/>
              <a:gd name="T77" fmla="*/ 32 h 103"/>
              <a:gd name="T78" fmla="*/ 17 w 109"/>
              <a:gd name="T79" fmla="*/ 32 h 103"/>
              <a:gd name="T80" fmla="*/ 14 w 109"/>
              <a:gd name="T81" fmla="*/ 37 h 103"/>
              <a:gd name="T82" fmla="*/ 8 w 109"/>
              <a:gd name="T83" fmla="*/ 37 h 103"/>
              <a:gd name="T84" fmla="*/ 5 w 109"/>
              <a:gd name="T85" fmla="*/ 34 h 103"/>
              <a:gd name="T86" fmla="*/ 2 w 109"/>
              <a:gd name="T87" fmla="*/ 27 h 103"/>
              <a:gd name="T88" fmla="*/ 1 w 109"/>
              <a:gd name="T89" fmla="*/ 23 h 103"/>
              <a:gd name="T90" fmla="*/ 2 w 109"/>
              <a:gd name="T91" fmla="*/ 19 h 103"/>
              <a:gd name="T92" fmla="*/ 2 w 109"/>
              <a:gd name="T93" fmla="*/ 14 h 103"/>
              <a:gd name="T94" fmla="*/ 8 w 109"/>
              <a:gd name="T95" fmla="*/ 14 h 103"/>
              <a:gd name="T96" fmla="*/ 13 w 109"/>
              <a:gd name="T97" fmla="*/ 10 h 103"/>
              <a:gd name="T98" fmla="*/ 19 w 109"/>
              <a:gd name="T99" fmla="*/ 12 h 103"/>
              <a:gd name="T100" fmla="*/ 23 w 109"/>
              <a:gd name="T101" fmla="*/ 10 h 103"/>
              <a:gd name="T102" fmla="*/ 28 w 109"/>
              <a:gd name="T103" fmla="*/ 9 h 103"/>
              <a:gd name="T104" fmla="*/ 32 w 109"/>
              <a:gd name="T105" fmla="*/ 6 h 103"/>
              <a:gd name="T106" fmla="*/ 36 w 109"/>
              <a:gd name="T107" fmla="*/ 3 h 103"/>
              <a:gd name="T108" fmla="*/ 42 w 109"/>
              <a:gd name="T109" fmla="*/ 2 h 103"/>
              <a:gd name="T110" fmla="*/ 49 w 109"/>
              <a:gd name="T111" fmla="*/ 0 h 103"/>
              <a:gd name="T112" fmla="*/ 52 w 109"/>
              <a:gd name="T113" fmla="*/ 4 h 103"/>
              <a:gd name="T114" fmla="*/ 59 w 109"/>
              <a:gd name="T115" fmla="*/ 6 h 103"/>
              <a:gd name="T116" fmla="*/ 64 w 109"/>
              <a:gd name="T117" fmla="*/ 7 h 103"/>
              <a:gd name="T118" fmla="*/ 64 w 109"/>
              <a:gd name="T119" fmla="*/ 10 h 103"/>
              <a:gd name="T120" fmla="*/ 64 w 109"/>
              <a:gd name="T121" fmla="*/ 15 h 103"/>
              <a:gd name="T122" fmla="*/ 67 w 109"/>
              <a:gd name="T123" fmla="*/ 17 h 1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
              <a:gd name="T187" fmla="*/ 0 h 103"/>
              <a:gd name="T188" fmla="*/ 109 w 109"/>
              <a:gd name="T189" fmla="*/ 103 h 1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 h="103">
                <a:moveTo>
                  <a:pt x="65" y="18"/>
                </a:moveTo>
                <a:lnTo>
                  <a:pt x="65" y="17"/>
                </a:lnTo>
                <a:lnTo>
                  <a:pt x="65" y="16"/>
                </a:lnTo>
                <a:lnTo>
                  <a:pt x="64" y="16"/>
                </a:lnTo>
                <a:lnTo>
                  <a:pt x="62" y="16"/>
                </a:lnTo>
                <a:lnTo>
                  <a:pt x="61" y="16"/>
                </a:lnTo>
                <a:lnTo>
                  <a:pt x="60" y="17"/>
                </a:lnTo>
                <a:lnTo>
                  <a:pt x="57" y="18"/>
                </a:lnTo>
                <a:lnTo>
                  <a:pt x="55" y="19"/>
                </a:lnTo>
                <a:lnTo>
                  <a:pt x="54" y="19"/>
                </a:lnTo>
                <a:lnTo>
                  <a:pt x="53" y="19"/>
                </a:lnTo>
                <a:lnTo>
                  <a:pt x="52" y="20"/>
                </a:lnTo>
                <a:lnTo>
                  <a:pt x="51" y="21"/>
                </a:lnTo>
                <a:lnTo>
                  <a:pt x="52" y="22"/>
                </a:lnTo>
                <a:lnTo>
                  <a:pt x="52" y="23"/>
                </a:lnTo>
                <a:lnTo>
                  <a:pt x="53" y="23"/>
                </a:lnTo>
                <a:lnTo>
                  <a:pt x="54" y="24"/>
                </a:lnTo>
                <a:lnTo>
                  <a:pt x="53" y="25"/>
                </a:lnTo>
                <a:lnTo>
                  <a:pt x="52" y="26"/>
                </a:lnTo>
                <a:lnTo>
                  <a:pt x="52" y="27"/>
                </a:lnTo>
                <a:lnTo>
                  <a:pt x="52" y="29"/>
                </a:lnTo>
                <a:lnTo>
                  <a:pt x="52" y="30"/>
                </a:lnTo>
                <a:lnTo>
                  <a:pt x="52" y="31"/>
                </a:lnTo>
                <a:lnTo>
                  <a:pt x="53" y="33"/>
                </a:lnTo>
                <a:lnTo>
                  <a:pt x="54" y="34"/>
                </a:lnTo>
                <a:lnTo>
                  <a:pt x="55" y="35"/>
                </a:lnTo>
                <a:lnTo>
                  <a:pt x="55" y="36"/>
                </a:lnTo>
                <a:lnTo>
                  <a:pt x="57" y="36"/>
                </a:lnTo>
                <a:lnTo>
                  <a:pt x="58" y="37"/>
                </a:lnTo>
                <a:lnTo>
                  <a:pt x="59" y="38"/>
                </a:lnTo>
                <a:lnTo>
                  <a:pt x="60" y="38"/>
                </a:lnTo>
                <a:lnTo>
                  <a:pt x="61" y="39"/>
                </a:lnTo>
                <a:lnTo>
                  <a:pt x="62" y="39"/>
                </a:lnTo>
                <a:lnTo>
                  <a:pt x="62" y="40"/>
                </a:lnTo>
                <a:lnTo>
                  <a:pt x="63" y="40"/>
                </a:lnTo>
                <a:lnTo>
                  <a:pt x="64" y="40"/>
                </a:lnTo>
                <a:lnTo>
                  <a:pt x="64" y="41"/>
                </a:lnTo>
                <a:lnTo>
                  <a:pt x="65" y="42"/>
                </a:lnTo>
                <a:lnTo>
                  <a:pt x="65" y="44"/>
                </a:lnTo>
                <a:lnTo>
                  <a:pt x="66" y="46"/>
                </a:lnTo>
                <a:lnTo>
                  <a:pt x="67" y="47"/>
                </a:lnTo>
                <a:lnTo>
                  <a:pt x="67" y="48"/>
                </a:lnTo>
                <a:lnTo>
                  <a:pt x="68" y="49"/>
                </a:lnTo>
                <a:lnTo>
                  <a:pt x="69" y="51"/>
                </a:lnTo>
                <a:lnTo>
                  <a:pt x="70" y="53"/>
                </a:lnTo>
                <a:lnTo>
                  <a:pt x="71" y="54"/>
                </a:lnTo>
                <a:lnTo>
                  <a:pt x="73" y="55"/>
                </a:lnTo>
                <a:lnTo>
                  <a:pt x="73" y="56"/>
                </a:lnTo>
                <a:lnTo>
                  <a:pt x="74" y="56"/>
                </a:lnTo>
                <a:lnTo>
                  <a:pt x="74" y="57"/>
                </a:lnTo>
                <a:lnTo>
                  <a:pt x="75" y="57"/>
                </a:lnTo>
                <a:lnTo>
                  <a:pt x="76" y="58"/>
                </a:lnTo>
                <a:lnTo>
                  <a:pt x="77" y="58"/>
                </a:lnTo>
                <a:lnTo>
                  <a:pt x="79" y="60"/>
                </a:lnTo>
                <a:lnTo>
                  <a:pt x="79" y="59"/>
                </a:lnTo>
                <a:lnTo>
                  <a:pt x="81" y="59"/>
                </a:lnTo>
                <a:lnTo>
                  <a:pt x="83" y="59"/>
                </a:lnTo>
                <a:lnTo>
                  <a:pt x="84" y="59"/>
                </a:lnTo>
                <a:lnTo>
                  <a:pt x="86" y="59"/>
                </a:lnTo>
                <a:lnTo>
                  <a:pt x="84" y="59"/>
                </a:lnTo>
                <a:lnTo>
                  <a:pt x="85" y="59"/>
                </a:lnTo>
                <a:lnTo>
                  <a:pt x="86" y="58"/>
                </a:lnTo>
                <a:lnTo>
                  <a:pt x="87" y="58"/>
                </a:lnTo>
                <a:lnTo>
                  <a:pt x="87" y="59"/>
                </a:lnTo>
                <a:lnTo>
                  <a:pt x="88" y="60"/>
                </a:lnTo>
                <a:lnTo>
                  <a:pt x="88" y="61"/>
                </a:lnTo>
                <a:lnTo>
                  <a:pt x="86" y="62"/>
                </a:lnTo>
                <a:lnTo>
                  <a:pt x="85" y="63"/>
                </a:lnTo>
                <a:lnTo>
                  <a:pt x="85" y="64"/>
                </a:lnTo>
                <a:lnTo>
                  <a:pt x="86" y="64"/>
                </a:lnTo>
                <a:lnTo>
                  <a:pt x="87" y="64"/>
                </a:lnTo>
                <a:lnTo>
                  <a:pt x="88" y="65"/>
                </a:lnTo>
                <a:lnTo>
                  <a:pt x="89" y="65"/>
                </a:lnTo>
                <a:lnTo>
                  <a:pt x="91" y="66"/>
                </a:lnTo>
                <a:lnTo>
                  <a:pt x="93" y="67"/>
                </a:lnTo>
                <a:lnTo>
                  <a:pt x="95" y="68"/>
                </a:lnTo>
                <a:lnTo>
                  <a:pt x="97" y="69"/>
                </a:lnTo>
                <a:lnTo>
                  <a:pt x="98" y="70"/>
                </a:lnTo>
                <a:lnTo>
                  <a:pt x="100" y="71"/>
                </a:lnTo>
                <a:lnTo>
                  <a:pt x="103" y="72"/>
                </a:lnTo>
                <a:lnTo>
                  <a:pt x="104" y="72"/>
                </a:lnTo>
                <a:lnTo>
                  <a:pt x="105" y="73"/>
                </a:lnTo>
                <a:lnTo>
                  <a:pt x="106" y="75"/>
                </a:lnTo>
                <a:lnTo>
                  <a:pt x="108" y="76"/>
                </a:lnTo>
                <a:lnTo>
                  <a:pt x="109" y="78"/>
                </a:lnTo>
                <a:lnTo>
                  <a:pt x="109" y="79"/>
                </a:lnTo>
                <a:lnTo>
                  <a:pt x="109" y="80"/>
                </a:lnTo>
                <a:lnTo>
                  <a:pt x="108" y="81"/>
                </a:lnTo>
                <a:lnTo>
                  <a:pt x="108" y="82"/>
                </a:lnTo>
                <a:lnTo>
                  <a:pt x="106" y="81"/>
                </a:lnTo>
                <a:lnTo>
                  <a:pt x="105" y="79"/>
                </a:lnTo>
                <a:lnTo>
                  <a:pt x="104" y="78"/>
                </a:lnTo>
                <a:lnTo>
                  <a:pt x="103" y="77"/>
                </a:lnTo>
                <a:lnTo>
                  <a:pt x="100" y="76"/>
                </a:lnTo>
                <a:lnTo>
                  <a:pt x="98" y="75"/>
                </a:lnTo>
                <a:lnTo>
                  <a:pt x="97" y="74"/>
                </a:lnTo>
                <a:lnTo>
                  <a:pt x="96" y="75"/>
                </a:lnTo>
                <a:lnTo>
                  <a:pt x="94" y="77"/>
                </a:lnTo>
                <a:lnTo>
                  <a:pt x="92" y="78"/>
                </a:lnTo>
                <a:lnTo>
                  <a:pt x="92" y="80"/>
                </a:lnTo>
                <a:lnTo>
                  <a:pt x="91" y="81"/>
                </a:lnTo>
                <a:lnTo>
                  <a:pt x="91" y="83"/>
                </a:lnTo>
                <a:lnTo>
                  <a:pt x="92" y="83"/>
                </a:lnTo>
                <a:lnTo>
                  <a:pt x="93" y="84"/>
                </a:lnTo>
                <a:lnTo>
                  <a:pt x="94" y="85"/>
                </a:lnTo>
                <a:lnTo>
                  <a:pt x="96" y="85"/>
                </a:lnTo>
                <a:lnTo>
                  <a:pt x="96" y="86"/>
                </a:lnTo>
                <a:lnTo>
                  <a:pt x="96" y="88"/>
                </a:lnTo>
                <a:lnTo>
                  <a:pt x="97" y="89"/>
                </a:lnTo>
                <a:lnTo>
                  <a:pt x="97" y="90"/>
                </a:lnTo>
                <a:lnTo>
                  <a:pt x="97" y="91"/>
                </a:lnTo>
                <a:lnTo>
                  <a:pt x="96" y="91"/>
                </a:lnTo>
                <a:lnTo>
                  <a:pt x="95" y="91"/>
                </a:lnTo>
                <a:lnTo>
                  <a:pt x="94" y="92"/>
                </a:lnTo>
                <a:lnTo>
                  <a:pt x="92" y="93"/>
                </a:lnTo>
                <a:lnTo>
                  <a:pt x="92" y="94"/>
                </a:lnTo>
                <a:lnTo>
                  <a:pt x="92" y="95"/>
                </a:lnTo>
                <a:lnTo>
                  <a:pt x="92" y="97"/>
                </a:lnTo>
                <a:lnTo>
                  <a:pt x="91" y="98"/>
                </a:lnTo>
                <a:lnTo>
                  <a:pt x="90" y="98"/>
                </a:lnTo>
                <a:lnTo>
                  <a:pt x="89" y="99"/>
                </a:lnTo>
                <a:lnTo>
                  <a:pt x="89" y="100"/>
                </a:lnTo>
                <a:lnTo>
                  <a:pt x="88" y="100"/>
                </a:lnTo>
                <a:lnTo>
                  <a:pt x="88" y="101"/>
                </a:lnTo>
                <a:lnTo>
                  <a:pt x="87" y="102"/>
                </a:lnTo>
                <a:lnTo>
                  <a:pt x="87" y="103"/>
                </a:lnTo>
                <a:lnTo>
                  <a:pt x="85" y="103"/>
                </a:lnTo>
                <a:lnTo>
                  <a:pt x="84" y="103"/>
                </a:lnTo>
                <a:lnTo>
                  <a:pt x="84" y="102"/>
                </a:lnTo>
                <a:lnTo>
                  <a:pt x="84" y="103"/>
                </a:lnTo>
                <a:lnTo>
                  <a:pt x="84" y="101"/>
                </a:lnTo>
                <a:lnTo>
                  <a:pt x="84" y="100"/>
                </a:lnTo>
                <a:lnTo>
                  <a:pt x="84" y="98"/>
                </a:lnTo>
                <a:lnTo>
                  <a:pt x="85" y="96"/>
                </a:lnTo>
                <a:lnTo>
                  <a:pt x="85" y="95"/>
                </a:lnTo>
                <a:lnTo>
                  <a:pt x="86" y="94"/>
                </a:lnTo>
                <a:lnTo>
                  <a:pt x="89" y="93"/>
                </a:lnTo>
                <a:lnTo>
                  <a:pt x="88" y="92"/>
                </a:lnTo>
                <a:lnTo>
                  <a:pt x="88" y="91"/>
                </a:lnTo>
                <a:lnTo>
                  <a:pt x="87" y="90"/>
                </a:lnTo>
                <a:lnTo>
                  <a:pt x="87" y="88"/>
                </a:lnTo>
                <a:lnTo>
                  <a:pt x="87" y="87"/>
                </a:lnTo>
                <a:lnTo>
                  <a:pt x="86" y="85"/>
                </a:lnTo>
                <a:lnTo>
                  <a:pt x="85" y="84"/>
                </a:lnTo>
                <a:lnTo>
                  <a:pt x="84" y="82"/>
                </a:lnTo>
                <a:lnTo>
                  <a:pt x="84" y="81"/>
                </a:lnTo>
                <a:lnTo>
                  <a:pt x="84" y="80"/>
                </a:lnTo>
                <a:lnTo>
                  <a:pt x="83" y="79"/>
                </a:lnTo>
                <a:lnTo>
                  <a:pt x="82" y="79"/>
                </a:lnTo>
                <a:lnTo>
                  <a:pt x="81" y="80"/>
                </a:lnTo>
                <a:lnTo>
                  <a:pt x="80" y="79"/>
                </a:lnTo>
                <a:lnTo>
                  <a:pt x="79" y="79"/>
                </a:lnTo>
                <a:lnTo>
                  <a:pt x="77" y="78"/>
                </a:lnTo>
                <a:lnTo>
                  <a:pt x="77" y="77"/>
                </a:lnTo>
                <a:lnTo>
                  <a:pt x="77" y="76"/>
                </a:lnTo>
                <a:lnTo>
                  <a:pt x="76" y="74"/>
                </a:lnTo>
                <a:lnTo>
                  <a:pt x="76" y="73"/>
                </a:lnTo>
                <a:lnTo>
                  <a:pt x="75" y="73"/>
                </a:lnTo>
                <a:lnTo>
                  <a:pt x="73" y="73"/>
                </a:lnTo>
                <a:lnTo>
                  <a:pt x="72" y="73"/>
                </a:lnTo>
                <a:lnTo>
                  <a:pt x="72" y="72"/>
                </a:lnTo>
                <a:lnTo>
                  <a:pt x="70" y="71"/>
                </a:lnTo>
                <a:lnTo>
                  <a:pt x="69" y="71"/>
                </a:lnTo>
                <a:lnTo>
                  <a:pt x="68" y="69"/>
                </a:lnTo>
                <a:lnTo>
                  <a:pt x="67" y="68"/>
                </a:lnTo>
                <a:lnTo>
                  <a:pt x="66" y="66"/>
                </a:lnTo>
                <a:lnTo>
                  <a:pt x="65" y="66"/>
                </a:lnTo>
                <a:lnTo>
                  <a:pt x="63" y="66"/>
                </a:lnTo>
                <a:lnTo>
                  <a:pt x="60" y="66"/>
                </a:lnTo>
                <a:lnTo>
                  <a:pt x="59" y="66"/>
                </a:lnTo>
                <a:lnTo>
                  <a:pt x="57" y="65"/>
                </a:lnTo>
                <a:lnTo>
                  <a:pt x="55" y="63"/>
                </a:lnTo>
                <a:lnTo>
                  <a:pt x="53" y="61"/>
                </a:lnTo>
                <a:lnTo>
                  <a:pt x="51" y="59"/>
                </a:lnTo>
                <a:lnTo>
                  <a:pt x="50" y="58"/>
                </a:lnTo>
                <a:lnTo>
                  <a:pt x="48" y="57"/>
                </a:lnTo>
                <a:lnTo>
                  <a:pt x="47" y="56"/>
                </a:lnTo>
                <a:lnTo>
                  <a:pt x="46" y="54"/>
                </a:lnTo>
                <a:lnTo>
                  <a:pt x="44" y="53"/>
                </a:lnTo>
                <a:lnTo>
                  <a:pt x="43" y="53"/>
                </a:lnTo>
                <a:lnTo>
                  <a:pt x="42" y="54"/>
                </a:lnTo>
                <a:lnTo>
                  <a:pt x="41" y="53"/>
                </a:lnTo>
                <a:lnTo>
                  <a:pt x="41" y="51"/>
                </a:lnTo>
                <a:lnTo>
                  <a:pt x="39" y="50"/>
                </a:lnTo>
                <a:lnTo>
                  <a:pt x="38" y="49"/>
                </a:lnTo>
                <a:lnTo>
                  <a:pt x="36" y="47"/>
                </a:lnTo>
                <a:lnTo>
                  <a:pt x="36" y="45"/>
                </a:lnTo>
                <a:lnTo>
                  <a:pt x="36" y="44"/>
                </a:lnTo>
                <a:lnTo>
                  <a:pt x="34" y="41"/>
                </a:lnTo>
                <a:lnTo>
                  <a:pt x="33" y="39"/>
                </a:lnTo>
                <a:lnTo>
                  <a:pt x="33" y="37"/>
                </a:lnTo>
                <a:lnTo>
                  <a:pt x="33" y="36"/>
                </a:lnTo>
                <a:lnTo>
                  <a:pt x="30" y="35"/>
                </a:lnTo>
                <a:lnTo>
                  <a:pt x="28" y="34"/>
                </a:lnTo>
                <a:lnTo>
                  <a:pt x="25" y="32"/>
                </a:lnTo>
                <a:lnTo>
                  <a:pt x="23" y="31"/>
                </a:lnTo>
                <a:lnTo>
                  <a:pt x="21" y="31"/>
                </a:lnTo>
                <a:lnTo>
                  <a:pt x="20" y="31"/>
                </a:lnTo>
                <a:lnTo>
                  <a:pt x="18" y="32"/>
                </a:lnTo>
                <a:lnTo>
                  <a:pt x="17" y="32"/>
                </a:lnTo>
                <a:lnTo>
                  <a:pt x="16" y="33"/>
                </a:lnTo>
                <a:lnTo>
                  <a:pt x="16" y="34"/>
                </a:lnTo>
                <a:lnTo>
                  <a:pt x="15" y="35"/>
                </a:lnTo>
                <a:lnTo>
                  <a:pt x="14" y="36"/>
                </a:lnTo>
                <a:lnTo>
                  <a:pt x="14" y="37"/>
                </a:lnTo>
                <a:lnTo>
                  <a:pt x="13" y="37"/>
                </a:lnTo>
                <a:lnTo>
                  <a:pt x="11" y="38"/>
                </a:lnTo>
                <a:lnTo>
                  <a:pt x="10" y="38"/>
                </a:lnTo>
                <a:lnTo>
                  <a:pt x="8" y="38"/>
                </a:lnTo>
                <a:lnTo>
                  <a:pt x="8" y="37"/>
                </a:lnTo>
                <a:lnTo>
                  <a:pt x="8" y="36"/>
                </a:lnTo>
                <a:lnTo>
                  <a:pt x="8" y="35"/>
                </a:lnTo>
                <a:lnTo>
                  <a:pt x="8" y="34"/>
                </a:lnTo>
                <a:lnTo>
                  <a:pt x="7" y="34"/>
                </a:lnTo>
                <a:lnTo>
                  <a:pt x="5" y="34"/>
                </a:lnTo>
                <a:lnTo>
                  <a:pt x="4" y="33"/>
                </a:lnTo>
                <a:lnTo>
                  <a:pt x="3" y="32"/>
                </a:lnTo>
                <a:lnTo>
                  <a:pt x="2" y="30"/>
                </a:lnTo>
                <a:lnTo>
                  <a:pt x="2" y="29"/>
                </a:lnTo>
                <a:lnTo>
                  <a:pt x="2" y="27"/>
                </a:lnTo>
                <a:lnTo>
                  <a:pt x="2" y="26"/>
                </a:lnTo>
                <a:lnTo>
                  <a:pt x="1" y="26"/>
                </a:lnTo>
                <a:lnTo>
                  <a:pt x="1" y="25"/>
                </a:lnTo>
                <a:lnTo>
                  <a:pt x="0" y="24"/>
                </a:lnTo>
                <a:lnTo>
                  <a:pt x="1" y="23"/>
                </a:lnTo>
                <a:lnTo>
                  <a:pt x="2" y="22"/>
                </a:lnTo>
                <a:lnTo>
                  <a:pt x="3" y="22"/>
                </a:lnTo>
                <a:lnTo>
                  <a:pt x="4" y="21"/>
                </a:lnTo>
                <a:lnTo>
                  <a:pt x="3" y="20"/>
                </a:lnTo>
                <a:lnTo>
                  <a:pt x="2" y="19"/>
                </a:lnTo>
                <a:lnTo>
                  <a:pt x="2" y="17"/>
                </a:lnTo>
                <a:lnTo>
                  <a:pt x="1" y="16"/>
                </a:lnTo>
                <a:lnTo>
                  <a:pt x="1" y="15"/>
                </a:lnTo>
                <a:lnTo>
                  <a:pt x="1" y="14"/>
                </a:lnTo>
                <a:lnTo>
                  <a:pt x="2" y="14"/>
                </a:lnTo>
                <a:lnTo>
                  <a:pt x="3" y="14"/>
                </a:lnTo>
                <a:lnTo>
                  <a:pt x="4" y="14"/>
                </a:lnTo>
                <a:lnTo>
                  <a:pt x="6" y="14"/>
                </a:lnTo>
                <a:lnTo>
                  <a:pt x="7" y="14"/>
                </a:lnTo>
                <a:lnTo>
                  <a:pt x="8" y="14"/>
                </a:lnTo>
                <a:lnTo>
                  <a:pt x="9" y="13"/>
                </a:lnTo>
                <a:lnTo>
                  <a:pt x="11" y="13"/>
                </a:lnTo>
                <a:lnTo>
                  <a:pt x="12" y="12"/>
                </a:lnTo>
                <a:lnTo>
                  <a:pt x="13" y="11"/>
                </a:lnTo>
                <a:lnTo>
                  <a:pt x="13" y="10"/>
                </a:lnTo>
                <a:lnTo>
                  <a:pt x="14" y="9"/>
                </a:lnTo>
                <a:lnTo>
                  <a:pt x="16" y="8"/>
                </a:lnTo>
                <a:lnTo>
                  <a:pt x="16" y="9"/>
                </a:lnTo>
                <a:lnTo>
                  <a:pt x="17" y="11"/>
                </a:lnTo>
                <a:lnTo>
                  <a:pt x="19" y="12"/>
                </a:lnTo>
                <a:lnTo>
                  <a:pt x="20" y="13"/>
                </a:lnTo>
                <a:lnTo>
                  <a:pt x="21" y="14"/>
                </a:lnTo>
                <a:lnTo>
                  <a:pt x="21" y="13"/>
                </a:lnTo>
                <a:lnTo>
                  <a:pt x="22" y="12"/>
                </a:lnTo>
                <a:lnTo>
                  <a:pt x="23" y="10"/>
                </a:lnTo>
                <a:lnTo>
                  <a:pt x="24" y="9"/>
                </a:lnTo>
                <a:lnTo>
                  <a:pt x="24" y="7"/>
                </a:lnTo>
                <a:lnTo>
                  <a:pt x="25" y="8"/>
                </a:lnTo>
                <a:lnTo>
                  <a:pt x="26" y="9"/>
                </a:lnTo>
                <a:lnTo>
                  <a:pt x="28" y="9"/>
                </a:lnTo>
                <a:lnTo>
                  <a:pt x="30" y="9"/>
                </a:lnTo>
                <a:lnTo>
                  <a:pt x="32" y="9"/>
                </a:lnTo>
                <a:lnTo>
                  <a:pt x="31" y="8"/>
                </a:lnTo>
                <a:lnTo>
                  <a:pt x="31" y="7"/>
                </a:lnTo>
                <a:lnTo>
                  <a:pt x="32" y="6"/>
                </a:lnTo>
                <a:lnTo>
                  <a:pt x="33" y="6"/>
                </a:lnTo>
                <a:lnTo>
                  <a:pt x="34" y="5"/>
                </a:lnTo>
                <a:lnTo>
                  <a:pt x="34" y="4"/>
                </a:lnTo>
                <a:lnTo>
                  <a:pt x="35" y="3"/>
                </a:lnTo>
                <a:lnTo>
                  <a:pt x="36" y="3"/>
                </a:lnTo>
                <a:lnTo>
                  <a:pt x="37" y="3"/>
                </a:lnTo>
                <a:lnTo>
                  <a:pt x="39" y="3"/>
                </a:lnTo>
                <a:lnTo>
                  <a:pt x="40" y="3"/>
                </a:lnTo>
                <a:lnTo>
                  <a:pt x="41" y="2"/>
                </a:lnTo>
                <a:lnTo>
                  <a:pt x="42" y="2"/>
                </a:lnTo>
                <a:lnTo>
                  <a:pt x="43" y="1"/>
                </a:lnTo>
                <a:lnTo>
                  <a:pt x="45" y="1"/>
                </a:lnTo>
                <a:lnTo>
                  <a:pt x="47" y="1"/>
                </a:lnTo>
                <a:lnTo>
                  <a:pt x="48" y="1"/>
                </a:lnTo>
                <a:lnTo>
                  <a:pt x="49" y="0"/>
                </a:lnTo>
                <a:lnTo>
                  <a:pt x="50" y="0"/>
                </a:lnTo>
                <a:lnTo>
                  <a:pt x="50" y="1"/>
                </a:lnTo>
                <a:lnTo>
                  <a:pt x="51" y="2"/>
                </a:lnTo>
                <a:lnTo>
                  <a:pt x="51" y="4"/>
                </a:lnTo>
                <a:lnTo>
                  <a:pt x="52" y="4"/>
                </a:lnTo>
                <a:lnTo>
                  <a:pt x="53" y="5"/>
                </a:lnTo>
                <a:lnTo>
                  <a:pt x="54" y="5"/>
                </a:lnTo>
                <a:lnTo>
                  <a:pt x="56" y="6"/>
                </a:lnTo>
                <a:lnTo>
                  <a:pt x="57" y="6"/>
                </a:lnTo>
                <a:lnTo>
                  <a:pt x="59" y="6"/>
                </a:lnTo>
                <a:lnTo>
                  <a:pt x="61" y="6"/>
                </a:lnTo>
                <a:lnTo>
                  <a:pt x="62" y="7"/>
                </a:lnTo>
                <a:lnTo>
                  <a:pt x="63" y="7"/>
                </a:lnTo>
                <a:lnTo>
                  <a:pt x="65" y="7"/>
                </a:lnTo>
                <a:lnTo>
                  <a:pt x="64" y="7"/>
                </a:lnTo>
                <a:lnTo>
                  <a:pt x="64" y="8"/>
                </a:lnTo>
                <a:lnTo>
                  <a:pt x="63" y="8"/>
                </a:lnTo>
                <a:lnTo>
                  <a:pt x="62" y="10"/>
                </a:lnTo>
                <a:lnTo>
                  <a:pt x="63" y="10"/>
                </a:lnTo>
                <a:lnTo>
                  <a:pt x="64" y="10"/>
                </a:lnTo>
                <a:lnTo>
                  <a:pt x="63" y="11"/>
                </a:lnTo>
                <a:lnTo>
                  <a:pt x="63" y="13"/>
                </a:lnTo>
                <a:lnTo>
                  <a:pt x="64" y="13"/>
                </a:lnTo>
                <a:lnTo>
                  <a:pt x="64" y="14"/>
                </a:lnTo>
                <a:lnTo>
                  <a:pt x="64" y="15"/>
                </a:lnTo>
                <a:lnTo>
                  <a:pt x="65" y="15"/>
                </a:lnTo>
                <a:lnTo>
                  <a:pt x="66" y="15"/>
                </a:lnTo>
                <a:lnTo>
                  <a:pt x="66" y="16"/>
                </a:lnTo>
                <a:lnTo>
                  <a:pt x="67" y="16"/>
                </a:lnTo>
                <a:lnTo>
                  <a:pt x="67" y="17"/>
                </a:lnTo>
                <a:lnTo>
                  <a:pt x="67" y="18"/>
                </a:lnTo>
                <a:lnTo>
                  <a:pt x="66" y="18"/>
                </a:lnTo>
                <a:lnTo>
                  <a:pt x="65" y="18"/>
                </a:lnTo>
                <a:close/>
              </a:path>
            </a:pathLst>
          </a:custGeom>
          <a:solidFill>
            <a:srgbClr val="006672"/>
          </a:solidFill>
          <a:ln w="6350">
            <a:solidFill>
              <a:schemeClr val="bg1"/>
            </a:solidFill>
            <a:prstDash val="solid"/>
            <a:round/>
            <a:headEnd/>
            <a:tailEnd type="none" w="med" len="med"/>
          </a:ln>
        </p:spPr>
        <p:txBody>
          <a:bodyPr wrap="none" anchor="ctr" anchorCtr="1">
            <a:normAutofit/>
          </a:bodyPr>
          <a:lstStyle/>
          <a:p>
            <a:pPr algn="ctr" fontAlgn="base">
              <a:spcBef>
                <a:spcPct val="0"/>
              </a:spcBef>
              <a:spcAft>
                <a:spcPct val="0"/>
              </a:spcAft>
            </a:pPr>
            <a:endParaRPr lang="en-US" sz="1600" dirty="0">
              <a:solidFill>
                <a:srgbClr val="000000"/>
              </a:solidFill>
            </a:endParaRPr>
          </a:p>
        </p:txBody>
      </p:sp>
      <p:sp>
        <p:nvSpPr>
          <p:cNvPr id="7" name="Rectangle 6"/>
          <p:cNvSpPr/>
          <p:nvPr/>
        </p:nvSpPr>
        <p:spPr>
          <a:xfrm>
            <a:off x="2044700" y="1834786"/>
            <a:ext cx="6604000" cy="923330"/>
          </a:xfrm>
          <a:prstGeom prst="rect">
            <a:avLst/>
          </a:prstGeom>
        </p:spPr>
        <p:txBody>
          <a:bodyPr wrap="square">
            <a:spAutoFit/>
          </a:bodyPr>
          <a:lstStyle/>
          <a:p>
            <a:pPr>
              <a:spcBef>
                <a:spcPct val="20000"/>
              </a:spcBef>
              <a:buClr>
                <a:srgbClr val="2B7DC7"/>
              </a:buClr>
            </a:pPr>
            <a:r>
              <a:rPr lang="en-US" sz="1800" dirty="0">
                <a:solidFill>
                  <a:srgbClr val="7F7F7F"/>
                </a:solidFill>
                <a:latin typeface="+mn-lt"/>
              </a:rPr>
              <a:t>Italy was the first industrialized country to introduce a program for routine vaccination against hepatitis B virus (HBV); this program led to an </a:t>
            </a:r>
            <a:r>
              <a:rPr lang="en-US" sz="1800" b="1" dirty="0">
                <a:solidFill>
                  <a:srgbClr val="7F7F7F"/>
                </a:solidFill>
                <a:latin typeface="+mn-lt"/>
              </a:rPr>
              <a:t>82% decline in the incidence of HBV</a:t>
            </a:r>
            <a:r>
              <a:rPr lang="en-US" sz="1800" dirty="0">
                <a:solidFill>
                  <a:srgbClr val="7F7F7F"/>
                </a:solidFill>
                <a:latin typeface="+mn-lt"/>
              </a:rPr>
              <a:t> from 1991 to 2010.</a:t>
            </a:r>
            <a:r>
              <a:rPr lang="en-US" sz="1800" baseline="30000" dirty="0">
                <a:solidFill>
                  <a:srgbClr val="7F7F7F"/>
                </a:solidFill>
                <a:latin typeface="+mn-lt"/>
              </a:rPr>
              <a:t>2</a:t>
            </a:r>
            <a:endParaRPr lang="en-US" sz="1800" dirty="0">
              <a:solidFill>
                <a:srgbClr val="7F7F7F"/>
              </a:solidFill>
              <a:latin typeface="+mn-lt"/>
            </a:endParaRPr>
          </a:p>
        </p:txBody>
      </p:sp>
      <p:pic>
        <p:nvPicPr>
          <p:cNvPr id="8" name="Picture 7"/>
          <p:cNvPicPr>
            <a:picLocks noChangeAspect="1"/>
          </p:cNvPicPr>
          <p:nvPr/>
        </p:nvPicPr>
        <p:blipFill>
          <a:blip r:embed="rId2"/>
          <a:stretch>
            <a:fillRect/>
          </a:stretch>
        </p:blipFill>
        <p:spPr>
          <a:xfrm>
            <a:off x="1092200" y="1834786"/>
            <a:ext cx="923330" cy="923330"/>
          </a:xfrm>
          <a:prstGeom prst="rect">
            <a:avLst/>
          </a:prstGeom>
        </p:spPr>
      </p:pic>
      <p:sp>
        <p:nvSpPr>
          <p:cNvPr id="9" name="D887"/>
          <p:cNvSpPr>
            <a:spLocks/>
          </p:cNvSpPr>
          <p:nvPr/>
        </p:nvSpPr>
        <p:spPr bwMode="gray">
          <a:xfrm>
            <a:off x="7468902" y="3190776"/>
            <a:ext cx="1751298" cy="2282924"/>
          </a:xfrm>
          <a:custGeom>
            <a:avLst/>
            <a:gdLst>
              <a:gd name="T0" fmla="*/ 10 w 72"/>
              <a:gd name="T1" fmla="*/ 1 h 110"/>
              <a:gd name="T2" fmla="*/ 19 w 72"/>
              <a:gd name="T3" fmla="*/ 1 h 110"/>
              <a:gd name="T4" fmla="*/ 27 w 72"/>
              <a:gd name="T5" fmla="*/ 3 h 110"/>
              <a:gd name="T6" fmla="*/ 20 w 72"/>
              <a:gd name="T7" fmla="*/ 11 h 110"/>
              <a:gd name="T8" fmla="*/ 19 w 72"/>
              <a:gd name="T9" fmla="*/ 14 h 110"/>
              <a:gd name="T10" fmla="*/ 33 w 72"/>
              <a:gd name="T11" fmla="*/ 13 h 110"/>
              <a:gd name="T12" fmla="*/ 38 w 72"/>
              <a:gd name="T13" fmla="*/ 17 h 110"/>
              <a:gd name="T14" fmla="*/ 35 w 72"/>
              <a:gd name="T15" fmla="*/ 24 h 110"/>
              <a:gd name="T16" fmla="*/ 29 w 72"/>
              <a:gd name="T17" fmla="*/ 29 h 110"/>
              <a:gd name="T18" fmla="*/ 26 w 72"/>
              <a:gd name="T19" fmla="*/ 33 h 110"/>
              <a:gd name="T20" fmla="*/ 32 w 72"/>
              <a:gd name="T21" fmla="*/ 34 h 110"/>
              <a:gd name="T22" fmla="*/ 42 w 72"/>
              <a:gd name="T23" fmla="*/ 42 h 110"/>
              <a:gd name="T24" fmla="*/ 46 w 72"/>
              <a:gd name="T25" fmla="*/ 52 h 110"/>
              <a:gd name="T26" fmla="*/ 55 w 72"/>
              <a:gd name="T27" fmla="*/ 61 h 110"/>
              <a:gd name="T28" fmla="*/ 54 w 72"/>
              <a:gd name="T29" fmla="*/ 64 h 110"/>
              <a:gd name="T30" fmla="*/ 59 w 72"/>
              <a:gd name="T31" fmla="*/ 69 h 110"/>
              <a:gd name="T32" fmla="*/ 57 w 72"/>
              <a:gd name="T33" fmla="*/ 75 h 110"/>
              <a:gd name="T34" fmla="*/ 65 w 72"/>
              <a:gd name="T35" fmla="*/ 73 h 110"/>
              <a:gd name="T36" fmla="*/ 71 w 72"/>
              <a:gd name="T37" fmla="*/ 84 h 110"/>
              <a:gd name="T38" fmla="*/ 64 w 72"/>
              <a:gd name="T39" fmla="*/ 88 h 110"/>
              <a:gd name="T40" fmla="*/ 63 w 72"/>
              <a:gd name="T41" fmla="*/ 92 h 110"/>
              <a:gd name="T42" fmla="*/ 65 w 72"/>
              <a:gd name="T43" fmla="*/ 98 h 110"/>
              <a:gd name="T44" fmla="*/ 50 w 72"/>
              <a:gd name="T45" fmla="*/ 101 h 110"/>
              <a:gd name="T46" fmla="*/ 44 w 72"/>
              <a:gd name="T47" fmla="*/ 100 h 110"/>
              <a:gd name="T48" fmla="*/ 35 w 72"/>
              <a:gd name="T49" fmla="*/ 102 h 110"/>
              <a:gd name="T50" fmla="*/ 26 w 72"/>
              <a:gd name="T51" fmla="*/ 102 h 110"/>
              <a:gd name="T52" fmla="*/ 20 w 72"/>
              <a:gd name="T53" fmla="*/ 106 h 110"/>
              <a:gd name="T54" fmla="*/ 12 w 72"/>
              <a:gd name="T55" fmla="*/ 107 h 110"/>
              <a:gd name="T56" fmla="*/ 4 w 72"/>
              <a:gd name="T57" fmla="*/ 110 h 110"/>
              <a:gd name="T58" fmla="*/ 12 w 72"/>
              <a:gd name="T59" fmla="*/ 102 h 110"/>
              <a:gd name="T60" fmla="*/ 26 w 72"/>
              <a:gd name="T61" fmla="*/ 95 h 110"/>
              <a:gd name="T62" fmla="*/ 32 w 72"/>
              <a:gd name="T63" fmla="*/ 89 h 110"/>
              <a:gd name="T64" fmla="*/ 24 w 72"/>
              <a:gd name="T65" fmla="*/ 93 h 110"/>
              <a:gd name="T66" fmla="*/ 17 w 72"/>
              <a:gd name="T67" fmla="*/ 91 h 110"/>
              <a:gd name="T68" fmla="*/ 11 w 72"/>
              <a:gd name="T69" fmla="*/ 90 h 110"/>
              <a:gd name="T70" fmla="*/ 11 w 72"/>
              <a:gd name="T71" fmla="*/ 86 h 110"/>
              <a:gd name="T72" fmla="*/ 19 w 72"/>
              <a:gd name="T73" fmla="*/ 78 h 110"/>
              <a:gd name="T74" fmla="*/ 13 w 72"/>
              <a:gd name="T75" fmla="*/ 75 h 110"/>
              <a:gd name="T76" fmla="*/ 28 w 72"/>
              <a:gd name="T77" fmla="*/ 69 h 110"/>
              <a:gd name="T78" fmla="*/ 29 w 72"/>
              <a:gd name="T79" fmla="*/ 63 h 110"/>
              <a:gd name="T80" fmla="*/ 30 w 72"/>
              <a:gd name="T81" fmla="*/ 57 h 110"/>
              <a:gd name="T82" fmla="*/ 25 w 72"/>
              <a:gd name="T83" fmla="*/ 58 h 110"/>
              <a:gd name="T84" fmla="*/ 24 w 72"/>
              <a:gd name="T85" fmla="*/ 51 h 110"/>
              <a:gd name="T86" fmla="*/ 24 w 72"/>
              <a:gd name="T87" fmla="*/ 48 h 110"/>
              <a:gd name="T88" fmla="*/ 17 w 72"/>
              <a:gd name="T89" fmla="*/ 50 h 110"/>
              <a:gd name="T90" fmla="*/ 11 w 72"/>
              <a:gd name="T91" fmla="*/ 52 h 110"/>
              <a:gd name="T92" fmla="*/ 10 w 72"/>
              <a:gd name="T93" fmla="*/ 46 h 110"/>
              <a:gd name="T94" fmla="*/ 11 w 72"/>
              <a:gd name="T95" fmla="*/ 38 h 110"/>
              <a:gd name="T96" fmla="*/ 10 w 72"/>
              <a:gd name="T97" fmla="*/ 34 h 110"/>
              <a:gd name="T98" fmla="*/ 7 w 72"/>
              <a:gd name="T99" fmla="*/ 35 h 110"/>
              <a:gd name="T100" fmla="*/ 6 w 72"/>
              <a:gd name="T101" fmla="*/ 34 h 110"/>
              <a:gd name="T102" fmla="*/ 5 w 72"/>
              <a:gd name="T103" fmla="*/ 41 h 110"/>
              <a:gd name="T104" fmla="*/ 4 w 72"/>
              <a:gd name="T105" fmla="*/ 40 h 110"/>
              <a:gd name="T106" fmla="*/ 4 w 72"/>
              <a:gd name="T107" fmla="*/ 34 h 110"/>
              <a:gd name="T108" fmla="*/ 7 w 72"/>
              <a:gd name="T109" fmla="*/ 27 h 110"/>
              <a:gd name="T110" fmla="*/ 2 w 72"/>
              <a:gd name="T111" fmla="*/ 28 h 110"/>
              <a:gd name="T112" fmla="*/ 2 w 72"/>
              <a:gd name="T113" fmla="*/ 24 h 110"/>
              <a:gd name="T114" fmla="*/ 5 w 72"/>
              <a:gd name="T115" fmla="*/ 17 h 110"/>
              <a:gd name="T116" fmla="*/ 2 w 72"/>
              <a:gd name="T117" fmla="*/ 15 h 110"/>
              <a:gd name="T118" fmla="*/ 4 w 72"/>
              <a:gd name="T119" fmla="*/ 11 h 110"/>
              <a:gd name="T120" fmla="*/ 6 w 72"/>
              <a:gd name="T121" fmla="*/ 8 h 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110"/>
              <a:gd name="T185" fmla="*/ 72 w 72"/>
              <a:gd name="T186" fmla="*/ 110 h 1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110">
                <a:moveTo>
                  <a:pt x="7" y="5"/>
                </a:moveTo>
                <a:lnTo>
                  <a:pt x="8" y="5"/>
                </a:lnTo>
                <a:lnTo>
                  <a:pt x="9" y="5"/>
                </a:lnTo>
                <a:lnTo>
                  <a:pt x="9" y="4"/>
                </a:lnTo>
                <a:lnTo>
                  <a:pt x="9" y="3"/>
                </a:lnTo>
                <a:lnTo>
                  <a:pt x="9" y="2"/>
                </a:lnTo>
                <a:lnTo>
                  <a:pt x="10" y="1"/>
                </a:lnTo>
                <a:lnTo>
                  <a:pt x="12" y="1"/>
                </a:lnTo>
                <a:lnTo>
                  <a:pt x="12" y="0"/>
                </a:lnTo>
                <a:lnTo>
                  <a:pt x="13" y="1"/>
                </a:lnTo>
                <a:lnTo>
                  <a:pt x="14" y="1"/>
                </a:lnTo>
                <a:lnTo>
                  <a:pt x="16" y="1"/>
                </a:lnTo>
                <a:lnTo>
                  <a:pt x="17" y="1"/>
                </a:lnTo>
                <a:lnTo>
                  <a:pt x="19" y="1"/>
                </a:lnTo>
                <a:lnTo>
                  <a:pt x="20" y="1"/>
                </a:lnTo>
                <a:lnTo>
                  <a:pt x="23" y="0"/>
                </a:lnTo>
                <a:lnTo>
                  <a:pt x="24" y="0"/>
                </a:lnTo>
                <a:lnTo>
                  <a:pt x="25" y="0"/>
                </a:lnTo>
                <a:lnTo>
                  <a:pt x="27" y="0"/>
                </a:lnTo>
                <a:lnTo>
                  <a:pt x="27" y="2"/>
                </a:lnTo>
                <a:lnTo>
                  <a:pt x="27" y="3"/>
                </a:lnTo>
                <a:lnTo>
                  <a:pt x="24" y="5"/>
                </a:lnTo>
                <a:lnTo>
                  <a:pt x="23" y="6"/>
                </a:lnTo>
                <a:lnTo>
                  <a:pt x="20" y="8"/>
                </a:lnTo>
                <a:lnTo>
                  <a:pt x="18" y="10"/>
                </a:lnTo>
                <a:lnTo>
                  <a:pt x="18" y="9"/>
                </a:lnTo>
                <a:lnTo>
                  <a:pt x="18" y="11"/>
                </a:lnTo>
                <a:lnTo>
                  <a:pt x="20" y="11"/>
                </a:lnTo>
                <a:lnTo>
                  <a:pt x="19" y="12"/>
                </a:lnTo>
                <a:lnTo>
                  <a:pt x="16" y="12"/>
                </a:lnTo>
                <a:lnTo>
                  <a:pt x="16" y="13"/>
                </a:lnTo>
                <a:lnTo>
                  <a:pt x="18" y="13"/>
                </a:lnTo>
                <a:lnTo>
                  <a:pt x="18" y="14"/>
                </a:lnTo>
                <a:lnTo>
                  <a:pt x="18" y="15"/>
                </a:lnTo>
                <a:lnTo>
                  <a:pt x="19" y="14"/>
                </a:lnTo>
                <a:lnTo>
                  <a:pt x="21" y="13"/>
                </a:lnTo>
                <a:lnTo>
                  <a:pt x="24" y="12"/>
                </a:lnTo>
                <a:lnTo>
                  <a:pt x="26" y="12"/>
                </a:lnTo>
                <a:lnTo>
                  <a:pt x="28" y="13"/>
                </a:lnTo>
                <a:lnTo>
                  <a:pt x="30" y="12"/>
                </a:lnTo>
                <a:lnTo>
                  <a:pt x="31" y="12"/>
                </a:lnTo>
                <a:lnTo>
                  <a:pt x="33" y="13"/>
                </a:lnTo>
                <a:lnTo>
                  <a:pt x="36" y="12"/>
                </a:lnTo>
                <a:lnTo>
                  <a:pt x="38" y="12"/>
                </a:lnTo>
                <a:lnTo>
                  <a:pt x="38" y="13"/>
                </a:lnTo>
                <a:lnTo>
                  <a:pt x="39" y="14"/>
                </a:lnTo>
                <a:lnTo>
                  <a:pt x="39" y="15"/>
                </a:lnTo>
                <a:lnTo>
                  <a:pt x="39" y="16"/>
                </a:lnTo>
                <a:lnTo>
                  <a:pt x="38" y="17"/>
                </a:lnTo>
                <a:lnTo>
                  <a:pt x="38" y="18"/>
                </a:lnTo>
                <a:lnTo>
                  <a:pt x="37" y="18"/>
                </a:lnTo>
                <a:lnTo>
                  <a:pt x="36" y="20"/>
                </a:lnTo>
                <a:lnTo>
                  <a:pt x="36" y="21"/>
                </a:lnTo>
                <a:lnTo>
                  <a:pt x="35" y="22"/>
                </a:lnTo>
                <a:lnTo>
                  <a:pt x="35" y="23"/>
                </a:lnTo>
                <a:lnTo>
                  <a:pt x="35" y="24"/>
                </a:lnTo>
                <a:lnTo>
                  <a:pt x="34" y="24"/>
                </a:lnTo>
                <a:lnTo>
                  <a:pt x="34" y="25"/>
                </a:lnTo>
                <a:lnTo>
                  <a:pt x="33" y="26"/>
                </a:lnTo>
                <a:lnTo>
                  <a:pt x="33" y="27"/>
                </a:lnTo>
                <a:lnTo>
                  <a:pt x="32" y="28"/>
                </a:lnTo>
                <a:lnTo>
                  <a:pt x="31" y="29"/>
                </a:lnTo>
                <a:lnTo>
                  <a:pt x="29" y="29"/>
                </a:lnTo>
                <a:lnTo>
                  <a:pt x="30" y="30"/>
                </a:lnTo>
                <a:lnTo>
                  <a:pt x="31" y="31"/>
                </a:lnTo>
                <a:lnTo>
                  <a:pt x="32" y="32"/>
                </a:lnTo>
                <a:lnTo>
                  <a:pt x="30" y="32"/>
                </a:lnTo>
                <a:lnTo>
                  <a:pt x="29" y="32"/>
                </a:lnTo>
                <a:lnTo>
                  <a:pt x="27" y="33"/>
                </a:lnTo>
                <a:lnTo>
                  <a:pt x="26" y="33"/>
                </a:lnTo>
                <a:lnTo>
                  <a:pt x="26" y="34"/>
                </a:lnTo>
                <a:lnTo>
                  <a:pt x="26" y="35"/>
                </a:lnTo>
                <a:lnTo>
                  <a:pt x="27" y="35"/>
                </a:lnTo>
                <a:lnTo>
                  <a:pt x="28" y="35"/>
                </a:lnTo>
                <a:lnTo>
                  <a:pt x="30" y="35"/>
                </a:lnTo>
                <a:lnTo>
                  <a:pt x="31" y="34"/>
                </a:lnTo>
                <a:lnTo>
                  <a:pt x="32" y="34"/>
                </a:lnTo>
                <a:lnTo>
                  <a:pt x="34" y="35"/>
                </a:lnTo>
                <a:lnTo>
                  <a:pt x="35" y="36"/>
                </a:lnTo>
                <a:lnTo>
                  <a:pt x="37" y="37"/>
                </a:lnTo>
                <a:lnTo>
                  <a:pt x="38" y="38"/>
                </a:lnTo>
                <a:lnTo>
                  <a:pt x="40" y="40"/>
                </a:lnTo>
                <a:lnTo>
                  <a:pt x="42" y="41"/>
                </a:lnTo>
                <a:lnTo>
                  <a:pt x="42" y="42"/>
                </a:lnTo>
                <a:lnTo>
                  <a:pt x="42" y="43"/>
                </a:lnTo>
                <a:lnTo>
                  <a:pt x="42" y="44"/>
                </a:lnTo>
                <a:lnTo>
                  <a:pt x="42" y="46"/>
                </a:lnTo>
                <a:lnTo>
                  <a:pt x="43" y="47"/>
                </a:lnTo>
                <a:lnTo>
                  <a:pt x="44" y="49"/>
                </a:lnTo>
                <a:lnTo>
                  <a:pt x="45" y="51"/>
                </a:lnTo>
                <a:lnTo>
                  <a:pt x="46" y="52"/>
                </a:lnTo>
                <a:lnTo>
                  <a:pt x="46" y="53"/>
                </a:lnTo>
                <a:lnTo>
                  <a:pt x="49" y="53"/>
                </a:lnTo>
                <a:lnTo>
                  <a:pt x="50" y="54"/>
                </a:lnTo>
                <a:lnTo>
                  <a:pt x="52" y="56"/>
                </a:lnTo>
                <a:lnTo>
                  <a:pt x="53" y="57"/>
                </a:lnTo>
                <a:lnTo>
                  <a:pt x="54" y="59"/>
                </a:lnTo>
                <a:lnTo>
                  <a:pt x="55" y="61"/>
                </a:lnTo>
                <a:lnTo>
                  <a:pt x="56" y="62"/>
                </a:lnTo>
                <a:lnTo>
                  <a:pt x="57" y="63"/>
                </a:lnTo>
                <a:lnTo>
                  <a:pt x="58" y="65"/>
                </a:lnTo>
                <a:lnTo>
                  <a:pt x="57" y="65"/>
                </a:lnTo>
                <a:lnTo>
                  <a:pt x="56" y="65"/>
                </a:lnTo>
                <a:lnTo>
                  <a:pt x="55" y="65"/>
                </a:lnTo>
                <a:lnTo>
                  <a:pt x="54" y="64"/>
                </a:lnTo>
                <a:lnTo>
                  <a:pt x="53" y="64"/>
                </a:lnTo>
                <a:lnTo>
                  <a:pt x="54" y="65"/>
                </a:lnTo>
                <a:lnTo>
                  <a:pt x="55" y="66"/>
                </a:lnTo>
                <a:lnTo>
                  <a:pt x="56" y="66"/>
                </a:lnTo>
                <a:lnTo>
                  <a:pt x="57" y="67"/>
                </a:lnTo>
                <a:lnTo>
                  <a:pt x="58" y="68"/>
                </a:lnTo>
                <a:lnTo>
                  <a:pt x="59" y="69"/>
                </a:lnTo>
                <a:lnTo>
                  <a:pt x="59" y="70"/>
                </a:lnTo>
                <a:lnTo>
                  <a:pt x="59" y="71"/>
                </a:lnTo>
                <a:lnTo>
                  <a:pt x="59" y="72"/>
                </a:lnTo>
                <a:lnTo>
                  <a:pt x="58" y="73"/>
                </a:lnTo>
                <a:lnTo>
                  <a:pt x="57" y="74"/>
                </a:lnTo>
                <a:lnTo>
                  <a:pt x="56" y="75"/>
                </a:lnTo>
                <a:lnTo>
                  <a:pt x="57" y="75"/>
                </a:lnTo>
                <a:lnTo>
                  <a:pt x="58" y="75"/>
                </a:lnTo>
                <a:lnTo>
                  <a:pt x="59" y="75"/>
                </a:lnTo>
                <a:lnTo>
                  <a:pt x="59" y="76"/>
                </a:lnTo>
                <a:lnTo>
                  <a:pt x="60" y="75"/>
                </a:lnTo>
                <a:lnTo>
                  <a:pt x="61" y="74"/>
                </a:lnTo>
                <a:lnTo>
                  <a:pt x="63" y="74"/>
                </a:lnTo>
                <a:lnTo>
                  <a:pt x="65" y="73"/>
                </a:lnTo>
                <a:lnTo>
                  <a:pt x="67" y="74"/>
                </a:lnTo>
                <a:lnTo>
                  <a:pt x="68" y="74"/>
                </a:lnTo>
                <a:lnTo>
                  <a:pt x="70" y="75"/>
                </a:lnTo>
                <a:lnTo>
                  <a:pt x="72" y="77"/>
                </a:lnTo>
                <a:lnTo>
                  <a:pt x="72" y="79"/>
                </a:lnTo>
                <a:lnTo>
                  <a:pt x="72" y="81"/>
                </a:lnTo>
                <a:lnTo>
                  <a:pt x="71" y="84"/>
                </a:lnTo>
                <a:lnTo>
                  <a:pt x="70" y="85"/>
                </a:lnTo>
                <a:lnTo>
                  <a:pt x="68" y="86"/>
                </a:lnTo>
                <a:lnTo>
                  <a:pt x="68" y="87"/>
                </a:lnTo>
                <a:lnTo>
                  <a:pt x="68" y="88"/>
                </a:lnTo>
                <a:lnTo>
                  <a:pt x="66" y="88"/>
                </a:lnTo>
                <a:lnTo>
                  <a:pt x="65" y="88"/>
                </a:lnTo>
                <a:lnTo>
                  <a:pt x="64" y="88"/>
                </a:lnTo>
                <a:lnTo>
                  <a:pt x="63" y="89"/>
                </a:lnTo>
                <a:lnTo>
                  <a:pt x="64" y="89"/>
                </a:lnTo>
                <a:lnTo>
                  <a:pt x="65" y="89"/>
                </a:lnTo>
                <a:lnTo>
                  <a:pt x="64" y="90"/>
                </a:lnTo>
                <a:lnTo>
                  <a:pt x="64" y="91"/>
                </a:lnTo>
                <a:lnTo>
                  <a:pt x="62" y="91"/>
                </a:lnTo>
                <a:lnTo>
                  <a:pt x="63" y="92"/>
                </a:lnTo>
                <a:lnTo>
                  <a:pt x="63" y="94"/>
                </a:lnTo>
                <a:lnTo>
                  <a:pt x="65" y="94"/>
                </a:lnTo>
                <a:lnTo>
                  <a:pt x="67" y="94"/>
                </a:lnTo>
                <a:lnTo>
                  <a:pt x="69" y="94"/>
                </a:lnTo>
                <a:lnTo>
                  <a:pt x="69" y="96"/>
                </a:lnTo>
                <a:lnTo>
                  <a:pt x="67" y="97"/>
                </a:lnTo>
                <a:lnTo>
                  <a:pt x="65" y="98"/>
                </a:lnTo>
                <a:lnTo>
                  <a:pt x="64" y="99"/>
                </a:lnTo>
                <a:lnTo>
                  <a:pt x="62" y="99"/>
                </a:lnTo>
                <a:lnTo>
                  <a:pt x="59" y="100"/>
                </a:lnTo>
                <a:lnTo>
                  <a:pt x="57" y="100"/>
                </a:lnTo>
                <a:lnTo>
                  <a:pt x="55" y="100"/>
                </a:lnTo>
                <a:lnTo>
                  <a:pt x="54" y="100"/>
                </a:lnTo>
                <a:lnTo>
                  <a:pt x="50" y="101"/>
                </a:lnTo>
                <a:lnTo>
                  <a:pt x="49" y="101"/>
                </a:lnTo>
                <a:lnTo>
                  <a:pt x="48" y="100"/>
                </a:lnTo>
                <a:lnTo>
                  <a:pt x="47" y="100"/>
                </a:lnTo>
                <a:lnTo>
                  <a:pt x="46" y="100"/>
                </a:lnTo>
                <a:lnTo>
                  <a:pt x="45" y="100"/>
                </a:lnTo>
                <a:lnTo>
                  <a:pt x="44" y="99"/>
                </a:lnTo>
                <a:lnTo>
                  <a:pt x="44" y="100"/>
                </a:lnTo>
                <a:lnTo>
                  <a:pt x="43" y="101"/>
                </a:lnTo>
                <a:lnTo>
                  <a:pt x="42" y="101"/>
                </a:lnTo>
                <a:lnTo>
                  <a:pt x="40" y="101"/>
                </a:lnTo>
                <a:lnTo>
                  <a:pt x="38" y="101"/>
                </a:lnTo>
                <a:lnTo>
                  <a:pt x="38" y="102"/>
                </a:lnTo>
                <a:lnTo>
                  <a:pt x="37" y="103"/>
                </a:lnTo>
                <a:lnTo>
                  <a:pt x="35" y="102"/>
                </a:lnTo>
                <a:lnTo>
                  <a:pt x="34" y="103"/>
                </a:lnTo>
                <a:lnTo>
                  <a:pt x="33" y="103"/>
                </a:lnTo>
                <a:lnTo>
                  <a:pt x="32" y="102"/>
                </a:lnTo>
                <a:lnTo>
                  <a:pt x="31" y="102"/>
                </a:lnTo>
                <a:lnTo>
                  <a:pt x="30" y="101"/>
                </a:lnTo>
                <a:lnTo>
                  <a:pt x="28" y="102"/>
                </a:lnTo>
                <a:lnTo>
                  <a:pt x="26" y="102"/>
                </a:lnTo>
                <a:lnTo>
                  <a:pt x="25" y="102"/>
                </a:lnTo>
                <a:lnTo>
                  <a:pt x="24" y="102"/>
                </a:lnTo>
                <a:lnTo>
                  <a:pt x="24" y="104"/>
                </a:lnTo>
                <a:lnTo>
                  <a:pt x="23" y="106"/>
                </a:lnTo>
                <a:lnTo>
                  <a:pt x="22" y="107"/>
                </a:lnTo>
                <a:lnTo>
                  <a:pt x="21" y="107"/>
                </a:lnTo>
                <a:lnTo>
                  <a:pt x="20" y="106"/>
                </a:lnTo>
                <a:lnTo>
                  <a:pt x="19" y="106"/>
                </a:lnTo>
                <a:lnTo>
                  <a:pt x="18" y="106"/>
                </a:lnTo>
                <a:lnTo>
                  <a:pt x="17" y="106"/>
                </a:lnTo>
                <a:lnTo>
                  <a:pt x="16" y="106"/>
                </a:lnTo>
                <a:lnTo>
                  <a:pt x="14" y="106"/>
                </a:lnTo>
                <a:lnTo>
                  <a:pt x="13" y="106"/>
                </a:lnTo>
                <a:lnTo>
                  <a:pt x="12" y="107"/>
                </a:lnTo>
                <a:lnTo>
                  <a:pt x="10" y="108"/>
                </a:lnTo>
                <a:lnTo>
                  <a:pt x="9" y="109"/>
                </a:lnTo>
                <a:lnTo>
                  <a:pt x="9" y="110"/>
                </a:lnTo>
                <a:lnTo>
                  <a:pt x="8" y="109"/>
                </a:lnTo>
                <a:lnTo>
                  <a:pt x="7" y="109"/>
                </a:lnTo>
                <a:lnTo>
                  <a:pt x="5" y="109"/>
                </a:lnTo>
                <a:lnTo>
                  <a:pt x="4" y="110"/>
                </a:lnTo>
                <a:lnTo>
                  <a:pt x="4" y="109"/>
                </a:lnTo>
                <a:lnTo>
                  <a:pt x="5" y="108"/>
                </a:lnTo>
                <a:lnTo>
                  <a:pt x="6" y="107"/>
                </a:lnTo>
                <a:lnTo>
                  <a:pt x="8" y="107"/>
                </a:lnTo>
                <a:lnTo>
                  <a:pt x="9" y="105"/>
                </a:lnTo>
                <a:lnTo>
                  <a:pt x="10" y="104"/>
                </a:lnTo>
                <a:lnTo>
                  <a:pt x="12" y="102"/>
                </a:lnTo>
                <a:lnTo>
                  <a:pt x="14" y="100"/>
                </a:lnTo>
                <a:lnTo>
                  <a:pt x="16" y="98"/>
                </a:lnTo>
                <a:lnTo>
                  <a:pt x="17" y="97"/>
                </a:lnTo>
                <a:lnTo>
                  <a:pt x="18" y="96"/>
                </a:lnTo>
                <a:lnTo>
                  <a:pt x="21" y="95"/>
                </a:lnTo>
                <a:lnTo>
                  <a:pt x="23" y="95"/>
                </a:lnTo>
                <a:lnTo>
                  <a:pt x="26" y="95"/>
                </a:lnTo>
                <a:lnTo>
                  <a:pt x="28" y="95"/>
                </a:lnTo>
                <a:lnTo>
                  <a:pt x="29" y="94"/>
                </a:lnTo>
                <a:lnTo>
                  <a:pt x="29" y="93"/>
                </a:lnTo>
                <a:lnTo>
                  <a:pt x="30" y="92"/>
                </a:lnTo>
                <a:lnTo>
                  <a:pt x="32" y="91"/>
                </a:lnTo>
                <a:lnTo>
                  <a:pt x="33" y="90"/>
                </a:lnTo>
                <a:lnTo>
                  <a:pt x="32" y="89"/>
                </a:lnTo>
                <a:lnTo>
                  <a:pt x="31" y="89"/>
                </a:lnTo>
                <a:lnTo>
                  <a:pt x="30" y="90"/>
                </a:lnTo>
                <a:lnTo>
                  <a:pt x="29" y="91"/>
                </a:lnTo>
                <a:lnTo>
                  <a:pt x="28" y="91"/>
                </a:lnTo>
                <a:lnTo>
                  <a:pt x="27" y="92"/>
                </a:lnTo>
                <a:lnTo>
                  <a:pt x="26" y="93"/>
                </a:lnTo>
                <a:lnTo>
                  <a:pt x="24" y="93"/>
                </a:lnTo>
                <a:lnTo>
                  <a:pt x="23" y="93"/>
                </a:lnTo>
                <a:lnTo>
                  <a:pt x="23" y="92"/>
                </a:lnTo>
                <a:lnTo>
                  <a:pt x="21" y="91"/>
                </a:lnTo>
                <a:lnTo>
                  <a:pt x="21" y="90"/>
                </a:lnTo>
                <a:lnTo>
                  <a:pt x="20" y="90"/>
                </a:lnTo>
                <a:lnTo>
                  <a:pt x="19" y="91"/>
                </a:lnTo>
                <a:lnTo>
                  <a:pt x="17" y="91"/>
                </a:lnTo>
                <a:lnTo>
                  <a:pt x="16" y="90"/>
                </a:lnTo>
                <a:lnTo>
                  <a:pt x="16" y="89"/>
                </a:lnTo>
                <a:lnTo>
                  <a:pt x="16" y="88"/>
                </a:lnTo>
                <a:lnTo>
                  <a:pt x="15" y="88"/>
                </a:lnTo>
                <a:lnTo>
                  <a:pt x="13" y="89"/>
                </a:lnTo>
                <a:lnTo>
                  <a:pt x="12" y="90"/>
                </a:lnTo>
                <a:lnTo>
                  <a:pt x="11" y="90"/>
                </a:lnTo>
                <a:lnTo>
                  <a:pt x="10" y="90"/>
                </a:lnTo>
                <a:lnTo>
                  <a:pt x="9" y="90"/>
                </a:lnTo>
                <a:lnTo>
                  <a:pt x="9" y="89"/>
                </a:lnTo>
                <a:lnTo>
                  <a:pt x="8" y="88"/>
                </a:lnTo>
                <a:lnTo>
                  <a:pt x="8" y="87"/>
                </a:lnTo>
                <a:lnTo>
                  <a:pt x="9" y="87"/>
                </a:lnTo>
                <a:lnTo>
                  <a:pt x="11" y="86"/>
                </a:lnTo>
                <a:lnTo>
                  <a:pt x="13" y="85"/>
                </a:lnTo>
                <a:lnTo>
                  <a:pt x="14" y="84"/>
                </a:lnTo>
                <a:lnTo>
                  <a:pt x="16" y="83"/>
                </a:lnTo>
                <a:lnTo>
                  <a:pt x="18" y="82"/>
                </a:lnTo>
                <a:lnTo>
                  <a:pt x="19" y="80"/>
                </a:lnTo>
                <a:lnTo>
                  <a:pt x="20" y="79"/>
                </a:lnTo>
                <a:lnTo>
                  <a:pt x="19" y="78"/>
                </a:lnTo>
                <a:lnTo>
                  <a:pt x="18" y="78"/>
                </a:lnTo>
                <a:lnTo>
                  <a:pt x="18" y="77"/>
                </a:lnTo>
                <a:lnTo>
                  <a:pt x="18" y="75"/>
                </a:lnTo>
                <a:lnTo>
                  <a:pt x="18" y="74"/>
                </a:lnTo>
                <a:lnTo>
                  <a:pt x="16" y="74"/>
                </a:lnTo>
                <a:lnTo>
                  <a:pt x="14" y="75"/>
                </a:lnTo>
                <a:lnTo>
                  <a:pt x="13" y="75"/>
                </a:lnTo>
                <a:lnTo>
                  <a:pt x="15" y="73"/>
                </a:lnTo>
                <a:lnTo>
                  <a:pt x="17" y="72"/>
                </a:lnTo>
                <a:lnTo>
                  <a:pt x="19" y="70"/>
                </a:lnTo>
                <a:lnTo>
                  <a:pt x="21" y="69"/>
                </a:lnTo>
                <a:lnTo>
                  <a:pt x="24" y="69"/>
                </a:lnTo>
                <a:lnTo>
                  <a:pt x="26" y="69"/>
                </a:lnTo>
                <a:lnTo>
                  <a:pt x="28" y="69"/>
                </a:lnTo>
                <a:lnTo>
                  <a:pt x="29" y="68"/>
                </a:lnTo>
                <a:lnTo>
                  <a:pt x="29" y="67"/>
                </a:lnTo>
                <a:lnTo>
                  <a:pt x="28" y="67"/>
                </a:lnTo>
                <a:lnTo>
                  <a:pt x="28" y="66"/>
                </a:lnTo>
                <a:lnTo>
                  <a:pt x="29" y="65"/>
                </a:lnTo>
                <a:lnTo>
                  <a:pt x="30" y="64"/>
                </a:lnTo>
                <a:lnTo>
                  <a:pt x="29" y="63"/>
                </a:lnTo>
                <a:lnTo>
                  <a:pt x="28" y="63"/>
                </a:lnTo>
                <a:lnTo>
                  <a:pt x="29" y="62"/>
                </a:lnTo>
                <a:lnTo>
                  <a:pt x="30" y="61"/>
                </a:lnTo>
                <a:lnTo>
                  <a:pt x="30" y="60"/>
                </a:lnTo>
                <a:lnTo>
                  <a:pt x="30" y="58"/>
                </a:lnTo>
                <a:lnTo>
                  <a:pt x="31" y="58"/>
                </a:lnTo>
                <a:lnTo>
                  <a:pt x="30" y="57"/>
                </a:lnTo>
                <a:lnTo>
                  <a:pt x="29" y="59"/>
                </a:lnTo>
                <a:lnTo>
                  <a:pt x="27" y="59"/>
                </a:lnTo>
                <a:lnTo>
                  <a:pt x="26" y="59"/>
                </a:lnTo>
                <a:lnTo>
                  <a:pt x="26" y="58"/>
                </a:lnTo>
                <a:lnTo>
                  <a:pt x="25" y="58"/>
                </a:lnTo>
                <a:lnTo>
                  <a:pt x="25" y="57"/>
                </a:lnTo>
                <a:lnTo>
                  <a:pt x="25" y="58"/>
                </a:lnTo>
                <a:lnTo>
                  <a:pt x="24" y="57"/>
                </a:lnTo>
                <a:lnTo>
                  <a:pt x="24" y="56"/>
                </a:lnTo>
                <a:lnTo>
                  <a:pt x="23" y="55"/>
                </a:lnTo>
                <a:lnTo>
                  <a:pt x="23" y="54"/>
                </a:lnTo>
                <a:lnTo>
                  <a:pt x="23" y="53"/>
                </a:lnTo>
                <a:lnTo>
                  <a:pt x="24" y="52"/>
                </a:lnTo>
                <a:lnTo>
                  <a:pt x="24" y="51"/>
                </a:lnTo>
                <a:lnTo>
                  <a:pt x="25" y="50"/>
                </a:lnTo>
                <a:lnTo>
                  <a:pt x="26" y="49"/>
                </a:lnTo>
                <a:lnTo>
                  <a:pt x="27" y="49"/>
                </a:lnTo>
                <a:lnTo>
                  <a:pt x="28" y="48"/>
                </a:lnTo>
                <a:lnTo>
                  <a:pt x="26" y="48"/>
                </a:lnTo>
                <a:lnTo>
                  <a:pt x="25" y="48"/>
                </a:lnTo>
                <a:lnTo>
                  <a:pt x="24" y="48"/>
                </a:lnTo>
                <a:lnTo>
                  <a:pt x="23" y="49"/>
                </a:lnTo>
                <a:lnTo>
                  <a:pt x="22" y="49"/>
                </a:lnTo>
                <a:lnTo>
                  <a:pt x="21" y="49"/>
                </a:lnTo>
                <a:lnTo>
                  <a:pt x="21" y="50"/>
                </a:lnTo>
                <a:lnTo>
                  <a:pt x="20" y="50"/>
                </a:lnTo>
                <a:lnTo>
                  <a:pt x="18" y="50"/>
                </a:lnTo>
                <a:lnTo>
                  <a:pt x="17" y="50"/>
                </a:lnTo>
                <a:lnTo>
                  <a:pt x="16" y="50"/>
                </a:lnTo>
                <a:lnTo>
                  <a:pt x="16" y="51"/>
                </a:lnTo>
                <a:lnTo>
                  <a:pt x="15" y="52"/>
                </a:lnTo>
                <a:lnTo>
                  <a:pt x="14" y="51"/>
                </a:lnTo>
                <a:lnTo>
                  <a:pt x="13" y="50"/>
                </a:lnTo>
                <a:lnTo>
                  <a:pt x="11" y="50"/>
                </a:lnTo>
                <a:lnTo>
                  <a:pt x="11" y="52"/>
                </a:lnTo>
                <a:lnTo>
                  <a:pt x="10" y="52"/>
                </a:lnTo>
                <a:lnTo>
                  <a:pt x="9" y="50"/>
                </a:lnTo>
                <a:lnTo>
                  <a:pt x="8" y="49"/>
                </a:lnTo>
                <a:lnTo>
                  <a:pt x="9" y="48"/>
                </a:lnTo>
                <a:lnTo>
                  <a:pt x="10" y="49"/>
                </a:lnTo>
                <a:lnTo>
                  <a:pt x="10" y="47"/>
                </a:lnTo>
                <a:lnTo>
                  <a:pt x="10" y="46"/>
                </a:lnTo>
                <a:lnTo>
                  <a:pt x="11" y="44"/>
                </a:lnTo>
                <a:lnTo>
                  <a:pt x="12" y="43"/>
                </a:lnTo>
                <a:lnTo>
                  <a:pt x="13" y="41"/>
                </a:lnTo>
                <a:lnTo>
                  <a:pt x="13" y="40"/>
                </a:lnTo>
                <a:lnTo>
                  <a:pt x="12" y="39"/>
                </a:lnTo>
                <a:lnTo>
                  <a:pt x="11" y="39"/>
                </a:lnTo>
                <a:lnTo>
                  <a:pt x="11" y="38"/>
                </a:lnTo>
                <a:lnTo>
                  <a:pt x="11" y="37"/>
                </a:lnTo>
                <a:lnTo>
                  <a:pt x="12" y="36"/>
                </a:lnTo>
                <a:lnTo>
                  <a:pt x="12" y="35"/>
                </a:lnTo>
                <a:lnTo>
                  <a:pt x="13" y="35"/>
                </a:lnTo>
                <a:lnTo>
                  <a:pt x="12" y="34"/>
                </a:lnTo>
                <a:lnTo>
                  <a:pt x="11" y="34"/>
                </a:lnTo>
                <a:lnTo>
                  <a:pt x="10" y="34"/>
                </a:lnTo>
                <a:lnTo>
                  <a:pt x="10" y="35"/>
                </a:lnTo>
                <a:lnTo>
                  <a:pt x="10" y="36"/>
                </a:lnTo>
                <a:lnTo>
                  <a:pt x="9" y="35"/>
                </a:lnTo>
                <a:lnTo>
                  <a:pt x="8" y="36"/>
                </a:lnTo>
                <a:lnTo>
                  <a:pt x="7" y="37"/>
                </a:lnTo>
                <a:lnTo>
                  <a:pt x="7" y="36"/>
                </a:lnTo>
                <a:lnTo>
                  <a:pt x="7" y="35"/>
                </a:lnTo>
                <a:lnTo>
                  <a:pt x="8" y="34"/>
                </a:lnTo>
                <a:lnTo>
                  <a:pt x="9" y="33"/>
                </a:lnTo>
                <a:lnTo>
                  <a:pt x="9" y="32"/>
                </a:lnTo>
                <a:lnTo>
                  <a:pt x="8" y="32"/>
                </a:lnTo>
                <a:lnTo>
                  <a:pt x="7" y="33"/>
                </a:lnTo>
                <a:lnTo>
                  <a:pt x="7" y="34"/>
                </a:lnTo>
                <a:lnTo>
                  <a:pt x="6" y="34"/>
                </a:lnTo>
                <a:lnTo>
                  <a:pt x="6" y="35"/>
                </a:lnTo>
                <a:lnTo>
                  <a:pt x="7" y="36"/>
                </a:lnTo>
                <a:lnTo>
                  <a:pt x="7" y="37"/>
                </a:lnTo>
                <a:lnTo>
                  <a:pt x="7" y="38"/>
                </a:lnTo>
                <a:lnTo>
                  <a:pt x="6" y="39"/>
                </a:lnTo>
                <a:lnTo>
                  <a:pt x="6" y="40"/>
                </a:lnTo>
                <a:lnTo>
                  <a:pt x="5" y="41"/>
                </a:lnTo>
                <a:lnTo>
                  <a:pt x="4" y="43"/>
                </a:lnTo>
                <a:lnTo>
                  <a:pt x="4" y="44"/>
                </a:lnTo>
                <a:lnTo>
                  <a:pt x="3" y="44"/>
                </a:lnTo>
                <a:lnTo>
                  <a:pt x="3" y="43"/>
                </a:lnTo>
                <a:lnTo>
                  <a:pt x="3" y="42"/>
                </a:lnTo>
                <a:lnTo>
                  <a:pt x="3" y="41"/>
                </a:lnTo>
                <a:lnTo>
                  <a:pt x="4" y="40"/>
                </a:lnTo>
                <a:lnTo>
                  <a:pt x="5" y="39"/>
                </a:lnTo>
                <a:lnTo>
                  <a:pt x="5" y="38"/>
                </a:lnTo>
                <a:lnTo>
                  <a:pt x="5" y="37"/>
                </a:lnTo>
                <a:lnTo>
                  <a:pt x="4" y="37"/>
                </a:lnTo>
                <a:lnTo>
                  <a:pt x="4" y="36"/>
                </a:lnTo>
                <a:lnTo>
                  <a:pt x="4" y="35"/>
                </a:lnTo>
                <a:lnTo>
                  <a:pt x="4" y="34"/>
                </a:lnTo>
                <a:lnTo>
                  <a:pt x="5" y="33"/>
                </a:lnTo>
                <a:lnTo>
                  <a:pt x="5" y="32"/>
                </a:lnTo>
                <a:lnTo>
                  <a:pt x="5" y="31"/>
                </a:lnTo>
                <a:lnTo>
                  <a:pt x="6" y="30"/>
                </a:lnTo>
                <a:lnTo>
                  <a:pt x="6" y="29"/>
                </a:lnTo>
                <a:lnTo>
                  <a:pt x="7" y="28"/>
                </a:lnTo>
                <a:lnTo>
                  <a:pt x="7" y="27"/>
                </a:lnTo>
                <a:lnTo>
                  <a:pt x="7" y="26"/>
                </a:lnTo>
                <a:lnTo>
                  <a:pt x="6" y="27"/>
                </a:lnTo>
                <a:lnTo>
                  <a:pt x="5" y="28"/>
                </a:lnTo>
                <a:lnTo>
                  <a:pt x="4" y="28"/>
                </a:lnTo>
                <a:lnTo>
                  <a:pt x="4" y="29"/>
                </a:lnTo>
                <a:lnTo>
                  <a:pt x="3" y="28"/>
                </a:lnTo>
                <a:lnTo>
                  <a:pt x="2" y="28"/>
                </a:lnTo>
                <a:lnTo>
                  <a:pt x="1" y="27"/>
                </a:lnTo>
                <a:lnTo>
                  <a:pt x="1" y="26"/>
                </a:lnTo>
                <a:lnTo>
                  <a:pt x="0" y="26"/>
                </a:lnTo>
                <a:lnTo>
                  <a:pt x="0" y="25"/>
                </a:lnTo>
                <a:lnTo>
                  <a:pt x="1" y="25"/>
                </a:lnTo>
                <a:lnTo>
                  <a:pt x="2" y="25"/>
                </a:lnTo>
                <a:lnTo>
                  <a:pt x="2" y="24"/>
                </a:lnTo>
                <a:lnTo>
                  <a:pt x="2" y="23"/>
                </a:lnTo>
                <a:lnTo>
                  <a:pt x="3" y="22"/>
                </a:lnTo>
                <a:lnTo>
                  <a:pt x="3" y="21"/>
                </a:lnTo>
                <a:lnTo>
                  <a:pt x="4" y="20"/>
                </a:lnTo>
                <a:lnTo>
                  <a:pt x="4" y="19"/>
                </a:lnTo>
                <a:lnTo>
                  <a:pt x="5" y="18"/>
                </a:lnTo>
                <a:lnTo>
                  <a:pt x="5" y="17"/>
                </a:lnTo>
                <a:lnTo>
                  <a:pt x="4" y="17"/>
                </a:lnTo>
                <a:lnTo>
                  <a:pt x="5" y="17"/>
                </a:lnTo>
                <a:lnTo>
                  <a:pt x="5" y="16"/>
                </a:lnTo>
                <a:lnTo>
                  <a:pt x="3" y="17"/>
                </a:lnTo>
                <a:lnTo>
                  <a:pt x="2" y="17"/>
                </a:lnTo>
                <a:lnTo>
                  <a:pt x="2" y="16"/>
                </a:lnTo>
                <a:lnTo>
                  <a:pt x="2" y="15"/>
                </a:lnTo>
                <a:lnTo>
                  <a:pt x="3" y="14"/>
                </a:lnTo>
                <a:lnTo>
                  <a:pt x="4" y="14"/>
                </a:lnTo>
                <a:lnTo>
                  <a:pt x="3" y="14"/>
                </a:lnTo>
                <a:lnTo>
                  <a:pt x="3" y="13"/>
                </a:lnTo>
                <a:lnTo>
                  <a:pt x="3" y="12"/>
                </a:lnTo>
                <a:lnTo>
                  <a:pt x="3" y="11"/>
                </a:lnTo>
                <a:lnTo>
                  <a:pt x="4" y="11"/>
                </a:lnTo>
                <a:lnTo>
                  <a:pt x="4" y="10"/>
                </a:lnTo>
                <a:lnTo>
                  <a:pt x="5" y="10"/>
                </a:lnTo>
                <a:lnTo>
                  <a:pt x="6" y="10"/>
                </a:lnTo>
                <a:lnTo>
                  <a:pt x="7" y="9"/>
                </a:lnTo>
                <a:lnTo>
                  <a:pt x="8" y="9"/>
                </a:lnTo>
                <a:lnTo>
                  <a:pt x="7" y="8"/>
                </a:lnTo>
                <a:lnTo>
                  <a:pt x="6" y="8"/>
                </a:lnTo>
                <a:lnTo>
                  <a:pt x="6" y="7"/>
                </a:lnTo>
                <a:lnTo>
                  <a:pt x="7" y="7"/>
                </a:lnTo>
                <a:lnTo>
                  <a:pt x="7" y="6"/>
                </a:lnTo>
                <a:lnTo>
                  <a:pt x="7" y="5"/>
                </a:lnTo>
                <a:close/>
              </a:path>
            </a:pathLst>
          </a:custGeom>
          <a:solidFill>
            <a:srgbClr val="006672"/>
          </a:solidFill>
          <a:ln w="6350">
            <a:solidFill>
              <a:schemeClr val="bg1"/>
            </a:solidFill>
            <a:prstDash val="solid"/>
            <a:round/>
            <a:headEnd/>
            <a:tailEnd type="none" w="med" len="med"/>
          </a:ln>
        </p:spPr>
        <p:txBody>
          <a:bodyPr wrap="none" anchor="ctr" anchorCtr="1">
            <a:normAutofit/>
          </a:bodyPr>
          <a:lstStyle/>
          <a:p>
            <a:pPr algn="ctr" fontAlgn="base">
              <a:spcBef>
                <a:spcPct val="0"/>
              </a:spcBef>
              <a:spcAft>
                <a:spcPct val="0"/>
              </a:spcAft>
            </a:pPr>
            <a:endParaRPr lang="en-US" sz="1600" dirty="0">
              <a:solidFill>
                <a:srgbClr val="000000"/>
              </a:solidFill>
            </a:endParaRPr>
          </a:p>
        </p:txBody>
      </p:sp>
      <p:pic>
        <p:nvPicPr>
          <p:cNvPr id="10" name="Picture 9"/>
          <p:cNvPicPr>
            <a:picLocks noChangeAspect="1"/>
          </p:cNvPicPr>
          <p:nvPr/>
        </p:nvPicPr>
        <p:blipFill>
          <a:blip r:embed="rId3"/>
          <a:stretch>
            <a:fillRect/>
          </a:stretch>
        </p:blipFill>
        <p:spPr>
          <a:xfrm>
            <a:off x="8519484" y="4197771"/>
            <a:ext cx="1005516" cy="1005516"/>
          </a:xfrm>
          <a:prstGeom prst="rect">
            <a:avLst/>
          </a:prstGeom>
        </p:spPr>
      </p:pic>
      <p:sp>
        <p:nvSpPr>
          <p:cNvPr id="11" name="Rectangle 10"/>
          <p:cNvSpPr/>
          <p:nvPr/>
        </p:nvSpPr>
        <p:spPr>
          <a:xfrm>
            <a:off x="2692400" y="4187456"/>
            <a:ext cx="4776502" cy="1015663"/>
          </a:xfrm>
          <a:prstGeom prst="rect">
            <a:avLst/>
          </a:prstGeom>
        </p:spPr>
        <p:txBody>
          <a:bodyPr wrap="square">
            <a:spAutoFit/>
          </a:bodyPr>
          <a:lstStyle/>
          <a:p>
            <a:pPr algn="r">
              <a:spcBef>
                <a:spcPct val="20000"/>
              </a:spcBef>
              <a:buClr>
                <a:srgbClr val="2B7DC7"/>
              </a:buClr>
            </a:pPr>
            <a:r>
              <a:rPr lang="en-US" sz="2000" dirty="0">
                <a:solidFill>
                  <a:srgbClr val="7F7F7F"/>
                </a:solidFill>
                <a:latin typeface="+mn-lt"/>
              </a:rPr>
              <a:t>In England, </a:t>
            </a:r>
            <a:r>
              <a:rPr lang="en-US" sz="2000" b="1" dirty="0">
                <a:solidFill>
                  <a:srgbClr val="7F7F7F"/>
                </a:solidFill>
                <a:latin typeface="+mn-lt"/>
              </a:rPr>
              <a:t>infant deaths declined 79% </a:t>
            </a:r>
            <a:r>
              <a:rPr lang="en-US" sz="2000" dirty="0">
                <a:solidFill>
                  <a:srgbClr val="7F7F7F"/>
                </a:solidFill>
                <a:latin typeface="+mn-lt"/>
              </a:rPr>
              <a:t>from 2012 to 2013 as a result of a maternal pertussis vaccination program.</a:t>
            </a:r>
            <a:r>
              <a:rPr lang="en-US" sz="2000" baseline="30000" dirty="0">
                <a:solidFill>
                  <a:srgbClr val="7F7F7F"/>
                </a:solidFill>
                <a:latin typeface="+mn-lt"/>
              </a:rPr>
              <a:t>1</a:t>
            </a:r>
            <a:endParaRPr lang="en-US" sz="2000" dirty="0">
              <a:solidFill>
                <a:srgbClr val="7F7F7F"/>
              </a:solidFill>
              <a:latin typeface="+mn-lt"/>
            </a:endParaRPr>
          </a:p>
        </p:txBody>
      </p:sp>
      <p:sp>
        <p:nvSpPr>
          <p:cNvPr id="12" name="TextBox 11"/>
          <p:cNvSpPr txBox="1"/>
          <p:nvPr/>
        </p:nvSpPr>
        <p:spPr>
          <a:xfrm>
            <a:off x="1333500" y="6168868"/>
            <a:ext cx="6969125" cy="461665"/>
          </a:xfrm>
          <a:prstGeom prst="rect">
            <a:avLst/>
          </a:prstGeom>
          <a:noFill/>
        </p:spPr>
        <p:txBody>
          <a:bodyPr vert="horz" wrap="square" rtlCol="0" anchor="b">
            <a:spAutoFit/>
          </a:bodyPr>
          <a:lstStyle/>
          <a:p>
            <a:pPr marL="514350" marR="0" lvl="0" indent="-514350" algn="l"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a:t>
            </a:r>
          </a:p>
          <a:p>
            <a:pPr marL="514350" lvl="0" indent="-514350" fontAlgn="auto">
              <a:spcBef>
                <a:spcPts val="0"/>
              </a:spcBef>
              <a:spcAft>
                <a:spcPts val="0"/>
              </a:spcAft>
              <a:tabLst>
                <a:tab pos="457200" algn="r"/>
              </a:tabLst>
              <a:defRPr/>
            </a:pPr>
            <a:r>
              <a:rPr lang="en-US" sz="800" dirty="0">
                <a:latin typeface="Arial" panose="020B0604020202020204" pitchFamily="34" charset="0"/>
              </a:rPr>
              <a:t>	Source:	Health Advances analysis; </a:t>
            </a:r>
            <a:r>
              <a:rPr lang="en-US" sz="800" baseline="30000" dirty="0">
                <a:latin typeface="Arial" panose="020B0604020202020204" pitchFamily="34" charset="0"/>
              </a:rPr>
              <a:t>1</a:t>
            </a:r>
            <a:r>
              <a:rPr lang="en-US" sz="800" dirty="0">
                <a:sym typeface="Wingdings" panose="05000000000000000000" pitchFamily="2" charset="2"/>
              </a:rPr>
              <a:t>Amirthalingam 2014 Effectiveness of maternal pertussis vaccination in England The Lancet. </a:t>
            </a:r>
            <a:r>
              <a:rPr lang="en-US" sz="800" dirty="0" err="1">
                <a:sym typeface="Wingdings" panose="05000000000000000000" pitchFamily="2" charset="2"/>
              </a:rPr>
              <a:t>Boccalini</a:t>
            </a:r>
            <a:r>
              <a:rPr lang="en-US" sz="800" dirty="0">
                <a:sym typeface="Wingdings" panose="05000000000000000000" pitchFamily="2" charset="2"/>
              </a:rPr>
              <a:t> 2013 Economic analysis of the first 20 years of universal hepatitis B vaccination program in Italy Human Vaccines &amp; Immunotherapies, </a:t>
            </a:r>
            <a:endParaRPr lang="en-US" sz="800" dirty="0">
              <a:latin typeface="Arial" panose="020B0604020202020204" pitchFamily="34" charset="0"/>
            </a:endParaRPr>
          </a:p>
        </p:txBody>
      </p:sp>
    </p:spTree>
    <p:extLst>
      <p:ext uri="{BB962C8B-B14F-4D97-AF65-F5344CB8AC3E}">
        <p14:creationId xmlns:p14="http://schemas.microsoft.com/office/powerpoint/2010/main" val="350709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54811" y="354377"/>
            <a:ext cx="8876841" cy="735013"/>
          </a:xfrm>
        </p:spPr>
        <p:txBody>
          <a:bodyPr/>
          <a:lstStyle/>
          <a:p>
            <a:pPr fontAlgn="auto">
              <a:spcAft>
                <a:spcPts val="0"/>
              </a:spcAft>
            </a:pPr>
            <a:r>
              <a:rPr lang="en-US" sz="2400" b="0" dirty="0"/>
              <a:t>Effective therapeutics have transformed HIV/AIDS from a </a:t>
            </a:r>
            <a:br>
              <a:rPr lang="en-US" sz="2400" b="0" dirty="0"/>
            </a:br>
            <a:r>
              <a:rPr lang="en-US" sz="2400" dirty="0"/>
              <a:t>Death sentence to a manageable disease</a:t>
            </a:r>
          </a:p>
        </p:txBody>
      </p:sp>
      <p:graphicFrame>
        <p:nvGraphicFramePr>
          <p:cNvPr id="12" name="Chart 11"/>
          <p:cNvGraphicFramePr/>
          <p:nvPr>
            <p:extLst>
              <p:ext uri="{D42A27DB-BD31-4B8C-83A1-F6EECF244321}">
                <p14:modId xmlns:p14="http://schemas.microsoft.com/office/powerpoint/2010/main" val="3001742680"/>
              </p:ext>
            </p:extLst>
          </p:nvPr>
        </p:nvGraphicFramePr>
        <p:xfrm>
          <a:off x="614934" y="1079195"/>
          <a:ext cx="9372600" cy="522497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10223" y="6171100"/>
            <a:ext cx="8651875" cy="461665"/>
          </a:xfrm>
          <a:prstGeom prst="rect">
            <a:avLst/>
          </a:prstGeom>
          <a:noFill/>
        </p:spPr>
        <p:txBody>
          <a:bodyPr vert="horz"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	Or latest year of available data: Italy (2012), France (2011), Canada (2011), Australia (2011), Germany (2011).</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Note: HIV/AIDS ASDR extrapolated for Italy in 2004-2005 and Australia in 2005. </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Source: Health Advances analysis; WHO Mortality Database (accessed February 2016).</a:t>
            </a:r>
          </a:p>
        </p:txBody>
      </p:sp>
      <p:graphicFrame>
        <p:nvGraphicFramePr>
          <p:cNvPr id="14" name="Table 13"/>
          <p:cNvGraphicFramePr>
            <a:graphicFrameLocks noGrp="1"/>
          </p:cNvGraphicFramePr>
          <p:nvPr>
            <p:extLst>
              <p:ext uri="{D42A27DB-BD31-4B8C-83A1-F6EECF244321}">
                <p14:modId xmlns:p14="http://schemas.microsoft.com/office/powerpoint/2010/main" val="3646399615"/>
              </p:ext>
            </p:extLst>
          </p:nvPr>
        </p:nvGraphicFramePr>
        <p:xfrm>
          <a:off x="6993252" y="2803732"/>
          <a:ext cx="2438400" cy="28381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181885">
                <a:tc>
                  <a:txBody>
                    <a:bodyPr/>
                    <a:lstStyle/>
                    <a:p>
                      <a:pPr algn="ctr"/>
                      <a:r>
                        <a:rPr lang="en-US" sz="1200" b="1" dirty="0">
                          <a:solidFill>
                            <a:srgbClr val="322C5E"/>
                          </a:solidFill>
                          <a:latin typeface="Arial" panose="020B0604020202020204" pitchFamily="34" charset="0"/>
                        </a:rPr>
                        <a:t>Country</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322C5E"/>
                          </a:solidFill>
                          <a:latin typeface="Arial" panose="020B0604020202020204" pitchFamily="34" charset="0"/>
                        </a:rPr>
                        <a:t>Decline in ASDR </a:t>
                      </a:r>
                      <a:br>
                        <a:rPr lang="en-US" sz="1200" b="1" dirty="0">
                          <a:solidFill>
                            <a:srgbClr val="322C5E"/>
                          </a:solidFill>
                          <a:latin typeface="Arial" panose="020B0604020202020204" pitchFamily="34" charset="0"/>
                        </a:rPr>
                      </a:br>
                      <a:r>
                        <a:rPr lang="en-US" sz="1200" b="0" i="1" dirty="0">
                          <a:solidFill>
                            <a:srgbClr val="322C5E"/>
                          </a:solidFill>
                          <a:latin typeface="Arial" panose="020B0604020202020204" pitchFamily="34" charset="0"/>
                        </a:rPr>
                        <a:t>(1995-2013*)</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9050">
                <a:tc>
                  <a:txBody>
                    <a:bodyPr/>
                    <a:lstStyle/>
                    <a:p>
                      <a:pPr algn="l">
                        <a:buFontTx/>
                        <a:buNone/>
                      </a:pPr>
                      <a:r>
                        <a:rPr lang="en-US" sz="1400" dirty="0">
                          <a:solidFill>
                            <a:srgbClr val="000000"/>
                          </a:solidFill>
                          <a:latin typeface="Arial" panose="020B0604020202020204" pitchFamily="34" charset="0"/>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FontTx/>
                        <a:buNone/>
                      </a:pPr>
                      <a:r>
                        <a:rPr lang="en-US" sz="1100" b="1" i="1" dirty="0">
                          <a:solidFill>
                            <a:srgbClr val="000000"/>
                          </a:solidFill>
                          <a:latin typeface="Arial" panose="020B0604020202020204" pitchFamily="34" charset="0"/>
                        </a:rPr>
                        <a:t> -88%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9050">
                <a:tc>
                  <a:txBody>
                    <a:bodyPr/>
                    <a:lstStyle/>
                    <a:p>
                      <a:pPr algn="l">
                        <a:buFontTx/>
                        <a:buNone/>
                      </a:pPr>
                      <a:r>
                        <a:rPr lang="en-US" sz="1400" dirty="0">
                          <a:solidFill>
                            <a:srgbClr val="000000"/>
                          </a:solidFill>
                          <a:latin typeface="Arial" panose="020B0604020202020204" pitchFamily="34" charset="0"/>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FontTx/>
                        <a:buNone/>
                      </a:pPr>
                      <a:r>
                        <a:rPr lang="en-US" sz="1100" b="1" i="1" dirty="0">
                          <a:solidFill>
                            <a:srgbClr val="000000"/>
                          </a:solidFill>
                          <a:latin typeface="Arial" panose="020B0604020202020204" pitchFamily="34" charset="0"/>
                        </a:rPr>
                        <a:t> -92%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9050">
                <a:tc>
                  <a:txBody>
                    <a:bodyPr/>
                    <a:lstStyle/>
                    <a:p>
                      <a:pPr algn="l">
                        <a:buFontTx/>
                        <a:buNone/>
                      </a:pPr>
                      <a:r>
                        <a:rPr lang="en-US" sz="1400" dirty="0">
                          <a:solidFill>
                            <a:srgbClr val="000000"/>
                          </a:solidFill>
                          <a:latin typeface="Arial" panose="020B0604020202020204" pitchFamily="34" charset="0"/>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FontTx/>
                        <a:buNone/>
                      </a:pPr>
                      <a:r>
                        <a:rPr lang="en-US" sz="1100" b="1" i="1" dirty="0">
                          <a:solidFill>
                            <a:srgbClr val="000000"/>
                          </a:solidFill>
                          <a:latin typeface="Arial" panose="020B0604020202020204" pitchFamily="34" charset="0"/>
                        </a:rPr>
                        <a:t> -87%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9050">
                <a:tc>
                  <a:txBody>
                    <a:bodyPr/>
                    <a:lstStyle/>
                    <a:p>
                      <a:pPr algn="l">
                        <a:buFontTx/>
                        <a:buNone/>
                      </a:pPr>
                      <a:r>
                        <a:rPr lang="en-US" sz="1400" dirty="0">
                          <a:solidFill>
                            <a:srgbClr val="000000"/>
                          </a:solidFill>
                          <a:latin typeface="Arial" panose="020B0604020202020204" pitchFamily="34" charset="0"/>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FontTx/>
                        <a:buNone/>
                      </a:pPr>
                      <a:r>
                        <a:rPr lang="en-US" sz="1100" b="1" i="1" dirty="0">
                          <a:solidFill>
                            <a:srgbClr val="000000"/>
                          </a:solidFill>
                          <a:latin typeface="Arial" panose="020B0604020202020204" pitchFamily="34" charset="0"/>
                        </a:rPr>
                        <a:t> -94%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9050">
                <a:tc>
                  <a:txBody>
                    <a:bodyPr/>
                    <a:lstStyle/>
                    <a:p>
                      <a:pPr algn="l">
                        <a:buFontTx/>
                        <a:buNone/>
                      </a:pPr>
                      <a:r>
                        <a:rPr lang="en-US" sz="1400" dirty="0">
                          <a:solidFill>
                            <a:srgbClr val="000000"/>
                          </a:solidFill>
                          <a:latin typeface="Arial" panose="020B0604020202020204" pitchFamily="34" charset="0"/>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FontTx/>
                        <a:buNone/>
                      </a:pPr>
                      <a:r>
                        <a:rPr lang="en-US" sz="1100" b="1" i="1" dirty="0">
                          <a:solidFill>
                            <a:srgbClr val="000000"/>
                          </a:solidFill>
                          <a:latin typeface="Arial" panose="020B0604020202020204" pitchFamily="34" charset="0"/>
                        </a:rPr>
                        <a:t> -87%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9050">
                <a:tc>
                  <a:txBody>
                    <a:bodyPr/>
                    <a:lstStyle/>
                    <a:p>
                      <a:pPr algn="l">
                        <a:buFontTx/>
                        <a:buNone/>
                      </a:pPr>
                      <a:r>
                        <a:rPr lang="en-US" sz="1400" dirty="0">
                          <a:solidFill>
                            <a:srgbClr val="000000"/>
                          </a:solidFill>
                          <a:latin typeface="Arial" panose="020B0604020202020204" pitchFamily="34" charset="0"/>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FontTx/>
                        <a:buNone/>
                      </a:pPr>
                      <a:r>
                        <a:rPr lang="en-US" sz="1100" b="1" i="1" dirty="0">
                          <a:solidFill>
                            <a:srgbClr val="000000"/>
                          </a:solidFill>
                          <a:latin typeface="Arial" panose="020B0604020202020204" pitchFamily="34" charset="0"/>
                        </a:rPr>
                        <a:t> -88%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9050">
                <a:tc>
                  <a:txBody>
                    <a:bodyPr/>
                    <a:lstStyle/>
                    <a:p>
                      <a:pPr algn="l">
                        <a:buFontTx/>
                        <a:buNone/>
                      </a:pPr>
                      <a:r>
                        <a:rPr lang="en-US" sz="1400" dirty="0">
                          <a:solidFill>
                            <a:srgbClr val="000000"/>
                          </a:solidFill>
                          <a:latin typeface="Arial" panose="020B0604020202020204" pitchFamily="34" charset="0"/>
                        </a:rPr>
                        <a:t>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FontTx/>
                        <a:buNone/>
                      </a:pPr>
                      <a:r>
                        <a:rPr lang="en-US" sz="1100" b="1" i="1" dirty="0">
                          <a:solidFill>
                            <a:srgbClr val="000000"/>
                          </a:solidFill>
                          <a:latin typeface="Arial" panose="020B0604020202020204" pitchFamily="34" charset="0"/>
                        </a:rPr>
                        <a:t> -82%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9050">
                <a:tc>
                  <a:txBody>
                    <a:bodyPr/>
                    <a:lstStyle/>
                    <a:p>
                      <a:pPr algn="l">
                        <a:buFontTx/>
                        <a:buNone/>
                      </a:pPr>
                      <a:endParaRPr lang="en-US" sz="1400" dirty="0">
                        <a:solidFill>
                          <a:srgbClr val="000000"/>
                        </a:solidFill>
                        <a:latin typeface="Arial" panose="020B0604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rgbClr val="000000"/>
                          </a:solidFill>
                          <a:latin typeface="Arial" panose="020B0604020202020204" pitchFamily="34" charset="0"/>
                        </a:rPr>
                        <a:t>-73%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5" name="Text Box 3"/>
          <p:cNvSpPr txBox="1">
            <a:spLocks noChangeArrowheads="1"/>
          </p:cNvSpPr>
          <p:nvPr/>
        </p:nvSpPr>
        <p:spPr bwMode="auto">
          <a:xfrm>
            <a:off x="1295442" y="2136997"/>
            <a:ext cx="5511758" cy="595170"/>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b="1" dirty="0">
                <a:solidFill>
                  <a:schemeClr val="accent2"/>
                </a:solidFill>
              </a:rPr>
              <a:t>HIV/</a:t>
            </a:r>
            <a:r>
              <a:rPr lang="en-US" b="1" dirty="0"/>
              <a:t>AIDS</a:t>
            </a:r>
            <a:r>
              <a:rPr lang="en-US" b="1" dirty="0">
                <a:solidFill>
                  <a:schemeClr val="accent2"/>
                </a:solidFill>
              </a:rPr>
              <a:t> Age-Standardized Death Rates (ASDR) </a:t>
            </a:r>
          </a:p>
          <a:p>
            <a:pPr algn="ctr" defTabSz="865188"/>
            <a:r>
              <a:rPr lang="en-US" sz="1400" i="1" dirty="0">
                <a:solidFill>
                  <a:schemeClr val="accent2"/>
                </a:solidFill>
              </a:rPr>
              <a:t>By Country</a:t>
            </a:r>
          </a:p>
        </p:txBody>
      </p:sp>
      <p:sp>
        <p:nvSpPr>
          <p:cNvPr id="16" name="Rounded Rectangular Callout 15"/>
          <p:cNvSpPr/>
          <p:nvPr/>
        </p:nvSpPr>
        <p:spPr>
          <a:xfrm>
            <a:off x="3519442" y="3299032"/>
            <a:ext cx="1282745" cy="697695"/>
          </a:xfrm>
          <a:prstGeom prst="wedgeRoundRectCallout">
            <a:avLst>
              <a:gd name="adj1" fmla="val -135849"/>
              <a:gd name="adj2" fmla="val -62124"/>
              <a:gd name="adj3" fmla="val 16667"/>
            </a:avLst>
          </a:prstGeom>
          <a:noFill/>
          <a:ln w="38100">
            <a:solidFill>
              <a:srgbClr val="F58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50000"/>
                    <a:lumOff val="50000"/>
                  </a:schemeClr>
                </a:solidFill>
              </a:rPr>
              <a:t>HAART combinations introduced</a:t>
            </a:r>
          </a:p>
        </p:txBody>
      </p:sp>
      <p:grpSp>
        <p:nvGrpSpPr>
          <p:cNvPr id="17" name="Group 16"/>
          <p:cNvGrpSpPr/>
          <p:nvPr/>
        </p:nvGrpSpPr>
        <p:grpSpPr>
          <a:xfrm>
            <a:off x="566530" y="1069779"/>
            <a:ext cx="3412581" cy="916004"/>
            <a:chOff x="5077056" y="5131497"/>
            <a:chExt cx="3412581" cy="916004"/>
          </a:xfrm>
        </p:grpSpPr>
        <p:sp>
          <p:nvSpPr>
            <p:cNvPr id="18" name="Rectangle 17"/>
            <p:cNvSpPr/>
            <p:nvPr/>
          </p:nvSpPr>
          <p:spPr>
            <a:xfrm>
              <a:off x="6016064" y="5269929"/>
              <a:ext cx="2473573" cy="576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dirty="0">
                  <a:solidFill>
                    <a:schemeClr val="accent3">
                      <a:lumMod val="75000"/>
                    </a:schemeClr>
                  </a:solidFill>
                  <a:latin typeface="+mj-lt"/>
                </a:rPr>
                <a:t>HIV/AIDS</a:t>
              </a:r>
            </a:p>
          </p:txBody>
        </p:sp>
        <p:sp>
          <p:nvSpPr>
            <p:cNvPr id="19" name="Oval 18"/>
            <p:cNvSpPr/>
            <p:nvPr/>
          </p:nvSpPr>
          <p:spPr>
            <a:xfrm>
              <a:off x="5077056" y="5131497"/>
              <a:ext cx="916004" cy="91600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bwMode="gray">
            <a:xfrm>
              <a:off x="5207911" y="5303105"/>
              <a:ext cx="654292" cy="547387"/>
              <a:chOff x="-1037273" y="2624138"/>
              <a:chExt cx="1113472" cy="931544"/>
            </a:xfrm>
            <a:solidFill>
              <a:schemeClr val="bg1"/>
            </a:solidFill>
          </p:grpSpPr>
          <p:sp>
            <p:nvSpPr>
              <p:cNvPr id="21" name="Hexagon 20"/>
              <p:cNvSpPr/>
              <p:nvPr/>
            </p:nvSpPr>
            <p:spPr bwMode="gray">
              <a:xfrm>
                <a:off x="-804387" y="2810729"/>
                <a:ext cx="647700" cy="558363"/>
              </a:xfrm>
              <a:prstGeom prst="hexagon">
                <a:avLst>
                  <a:gd name="adj" fmla="val 35235"/>
                  <a:gd name="vf" fmla="val 115470"/>
                </a:avLst>
              </a:prstGeom>
              <a:grpFill/>
              <a:ln w="9525" cap="flat" cmpd="sng" algn="ctr">
                <a:solidFill>
                  <a:schemeClr val="bg1"/>
                </a:solidFill>
                <a:prstDash val="solid"/>
              </a:ln>
              <a:effectLst/>
            </p:spPr>
            <p:txBody>
              <a:bodyPr rtlCol="0" anchor="ctr"/>
              <a:lstStyle/>
              <a:p>
                <a:pPr algn="ctr" fontAlgn="base">
                  <a:spcBef>
                    <a:spcPct val="0"/>
                  </a:spcBef>
                  <a:spcAft>
                    <a:spcPct val="0"/>
                  </a:spcAft>
                </a:pPr>
                <a:endParaRPr lang="en-US" sz="1600" kern="0" dirty="0">
                  <a:solidFill>
                    <a:srgbClr val="FFFFFF"/>
                  </a:solidFill>
                </a:endParaRPr>
              </a:p>
            </p:txBody>
          </p:sp>
          <p:cxnSp>
            <p:nvCxnSpPr>
              <p:cNvPr id="22" name="Straight Connector 21"/>
              <p:cNvCxnSpPr>
                <a:stCxn id="23" idx="5"/>
                <a:endCxn id="21" idx="4"/>
              </p:cNvCxnSpPr>
              <p:nvPr/>
            </p:nvCxnSpPr>
            <p:spPr bwMode="gray">
              <a:xfrm>
                <a:off x="-702641" y="2697308"/>
                <a:ext cx="94993" cy="113421"/>
              </a:xfrm>
              <a:prstGeom prst="line">
                <a:avLst/>
              </a:prstGeom>
              <a:grpFill/>
              <a:ln w="9525" cap="flat" cmpd="sng" algn="ctr">
                <a:solidFill>
                  <a:schemeClr val="bg1"/>
                </a:solidFill>
                <a:prstDash val="solid"/>
              </a:ln>
              <a:effectLst/>
            </p:spPr>
          </p:cxnSp>
          <p:sp>
            <p:nvSpPr>
              <p:cNvPr id="23" name="Oval 22"/>
              <p:cNvSpPr/>
              <p:nvPr/>
            </p:nvSpPr>
            <p:spPr bwMode="gray">
              <a:xfrm>
                <a:off x="-775811" y="2624138"/>
                <a:ext cx="85724" cy="85724"/>
              </a:xfrm>
              <a:prstGeom prst="ellipse">
                <a:avLst/>
              </a:prstGeom>
              <a:grpFill/>
              <a:ln w="9525" cap="flat" cmpd="sng" algn="ctr">
                <a:solidFill>
                  <a:schemeClr val="bg1"/>
                </a:solidFill>
                <a:prstDash val="solid"/>
              </a:ln>
              <a:effectLst/>
            </p:spPr>
            <p:txBody>
              <a:bodyPr rtlCol="0" anchor="ctr"/>
              <a:lstStyle/>
              <a:p>
                <a:pPr algn="ctr" fontAlgn="base">
                  <a:spcBef>
                    <a:spcPct val="0"/>
                  </a:spcBef>
                  <a:spcAft>
                    <a:spcPct val="0"/>
                  </a:spcAft>
                </a:pPr>
                <a:endParaRPr lang="en-US" sz="1600" kern="0" dirty="0">
                  <a:solidFill>
                    <a:srgbClr val="FFFFFF"/>
                  </a:solidFill>
                </a:endParaRPr>
              </a:p>
            </p:txBody>
          </p:sp>
          <p:sp>
            <p:nvSpPr>
              <p:cNvPr id="24" name="Oval 23"/>
              <p:cNvSpPr/>
              <p:nvPr/>
            </p:nvSpPr>
            <p:spPr bwMode="gray">
              <a:xfrm>
                <a:off x="-270986" y="2624138"/>
                <a:ext cx="85724" cy="85724"/>
              </a:xfrm>
              <a:prstGeom prst="ellipse">
                <a:avLst/>
              </a:prstGeom>
              <a:grpFill/>
              <a:ln w="9525" cap="flat" cmpd="sng" algn="ctr">
                <a:solidFill>
                  <a:schemeClr val="bg1"/>
                </a:solidFill>
                <a:prstDash val="solid"/>
              </a:ln>
              <a:effectLst/>
            </p:spPr>
            <p:txBody>
              <a:bodyPr rtlCol="0" anchor="ctr"/>
              <a:lstStyle/>
              <a:p>
                <a:pPr algn="ctr" fontAlgn="base">
                  <a:spcBef>
                    <a:spcPct val="0"/>
                  </a:spcBef>
                  <a:spcAft>
                    <a:spcPct val="0"/>
                  </a:spcAft>
                </a:pPr>
                <a:endParaRPr lang="en-US" sz="1600" kern="0" dirty="0">
                  <a:solidFill>
                    <a:srgbClr val="FFFFFF"/>
                  </a:solidFill>
                </a:endParaRPr>
              </a:p>
            </p:txBody>
          </p:sp>
          <p:sp>
            <p:nvSpPr>
              <p:cNvPr id="25" name="Oval 24"/>
              <p:cNvSpPr/>
              <p:nvPr/>
            </p:nvSpPr>
            <p:spPr bwMode="gray">
              <a:xfrm>
                <a:off x="-775811" y="3469958"/>
                <a:ext cx="85724" cy="85724"/>
              </a:xfrm>
              <a:prstGeom prst="ellipse">
                <a:avLst/>
              </a:prstGeom>
              <a:grpFill/>
              <a:ln w="9525" cap="flat" cmpd="sng" algn="ctr">
                <a:solidFill>
                  <a:schemeClr val="bg1"/>
                </a:solidFill>
                <a:prstDash val="solid"/>
              </a:ln>
              <a:effectLst/>
            </p:spPr>
            <p:txBody>
              <a:bodyPr rtlCol="0" anchor="ctr"/>
              <a:lstStyle/>
              <a:p>
                <a:pPr algn="ctr" fontAlgn="base">
                  <a:spcBef>
                    <a:spcPct val="0"/>
                  </a:spcBef>
                  <a:spcAft>
                    <a:spcPct val="0"/>
                  </a:spcAft>
                </a:pPr>
                <a:endParaRPr lang="en-US" sz="1600" kern="0" dirty="0">
                  <a:solidFill>
                    <a:srgbClr val="FFFFFF"/>
                  </a:solidFill>
                </a:endParaRPr>
              </a:p>
            </p:txBody>
          </p:sp>
          <p:sp>
            <p:nvSpPr>
              <p:cNvPr id="26" name="Oval 25"/>
              <p:cNvSpPr/>
              <p:nvPr/>
            </p:nvSpPr>
            <p:spPr bwMode="gray">
              <a:xfrm>
                <a:off x="-270986" y="3469958"/>
                <a:ext cx="85724" cy="85724"/>
              </a:xfrm>
              <a:prstGeom prst="ellipse">
                <a:avLst/>
              </a:prstGeom>
              <a:grpFill/>
              <a:ln w="9525" cap="flat" cmpd="sng" algn="ctr">
                <a:solidFill>
                  <a:schemeClr val="bg1"/>
                </a:solidFill>
                <a:prstDash val="solid"/>
              </a:ln>
              <a:effectLst/>
            </p:spPr>
            <p:txBody>
              <a:bodyPr rtlCol="0" anchor="ctr"/>
              <a:lstStyle/>
              <a:p>
                <a:pPr algn="ctr" fontAlgn="base">
                  <a:spcBef>
                    <a:spcPct val="0"/>
                  </a:spcBef>
                  <a:spcAft>
                    <a:spcPct val="0"/>
                  </a:spcAft>
                </a:pPr>
                <a:endParaRPr lang="en-US" sz="1600" kern="0" dirty="0">
                  <a:solidFill>
                    <a:srgbClr val="FFFFFF"/>
                  </a:solidFill>
                </a:endParaRPr>
              </a:p>
            </p:txBody>
          </p:sp>
          <p:sp>
            <p:nvSpPr>
              <p:cNvPr id="27" name="Oval 26"/>
              <p:cNvSpPr/>
              <p:nvPr/>
            </p:nvSpPr>
            <p:spPr bwMode="gray">
              <a:xfrm>
                <a:off x="-9525" y="3047048"/>
                <a:ext cx="85724" cy="85724"/>
              </a:xfrm>
              <a:prstGeom prst="ellipse">
                <a:avLst/>
              </a:prstGeom>
              <a:grpFill/>
              <a:ln w="9525" cap="flat" cmpd="sng" algn="ctr">
                <a:solidFill>
                  <a:schemeClr val="bg1"/>
                </a:solidFill>
                <a:prstDash val="solid"/>
              </a:ln>
              <a:effectLst/>
            </p:spPr>
            <p:txBody>
              <a:bodyPr rtlCol="0" anchor="ctr"/>
              <a:lstStyle/>
              <a:p>
                <a:pPr algn="ctr" fontAlgn="base">
                  <a:spcBef>
                    <a:spcPct val="0"/>
                  </a:spcBef>
                  <a:spcAft>
                    <a:spcPct val="0"/>
                  </a:spcAft>
                </a:pPr>
                <a:endParaRPr lang="en-US" sz="1600" kern="0" dirty="0">
                  <a:solidFill>
                    <a:srgbClr val="FFFFFF"/>
                  </a:solidFill>
                </a:endParaRPr>
              </a:p>
            </p:txBody>
          </p:sp>
          <p:sp>
            <p:nvSpPr>
              <p:cNvPr id="28" name="Oval 27"/>
              <p:cNvSpPr/>
              <p:nvPr/>
            </p:nvSpPr>
            <p:spPr bwMode="gray">
              <a:xfrm>
                <a:off x="-1037273" y="3047048"/>
                <a:ext cx="85724" cy="85724"/>
              </a:xfrm>
              <a:prstGeom prst="ellipse">
                <a:avLst/>
              </a:prstGeom>
              <a:grpFill/>
              <a:ln w="9525" cap="flat" cmpd="sng" algn="ctr">
                <a:solidFill>
                  <a:schemeClr val="bg1"/>
                </a:solidFill>
                <a:prstDash val="solid"/>
              </a:ln>
              <a:effectLst/>
            </p:spPr>
            <p:txBody>
              <a:bodyPr rtlCol="0" anchor="ctr"/>
              <a:lstStyle/>
              <a:p>
                <a:pPr algn="ctr" fontAlgn="base">
                  <a:spcBef>
                    <a:spcPct val="0"/>
                  </a:spcBef>
                  <a:spcAft>
                    <a:spcPct val="0"/>
                  </a:spcAft>
                </a:pPr>
                <a:endParaRPr lang="en-US" sz="1600" kern="0" dirty="0">
                  <a:solidFill>
                    <a:srgbClr val="FFFFFF"/>
                  </a:solidFill>
                </a:endParaRPr>
              </a:p>
            </p:txBody>
          </p:sp>
          <p:cxnSp>
            <p:nvCxnSpPr>
              <p:cNvPr id="29" name="Straight Connector 28"/>
              <p:cNvCxnSpPr>
                <a:stCxn id="24" idx="3"/>
                <a:endCxn id="21" idx="5"/>
              </p:cNvCxnSpPr>
              <p:nvPr/>
            </p:nvCxnSpPr>
            <p:spPr bwMode="gray">
              <a:xfrm flipH="1">
                <a:off x="-353426" y="2697308"/>
                <a:ext cx="94994" cy="113421"/>
              </a:xfrm>
              <a:prstGeom prst="line">
                <a:avLst/>
              </a:prstGeom>
              <a:grpFill/>
              <a:ln w="9525" cap="flat" cmpd="sng" algn="ctr">
                <a:solidFill>
                  <a:schemeClr val="bg1"/>
                </a:solidFill>
                <a:prstDash val="solid"/>
              </a:ln>
              <a:effectLst/>
            </p:spPr>
          </p:cxnSp>
          <p:cxnSp>
            <p:nvCxnSpPr>
              <p:cNvPr id="30" name="Straight Connector 29"/>
              <p:cNvCxnSpPr>
                <a:stCxn id="21" idx="1"/>
                <a:endCxn id="26" idx="1"/>
              </p:cNvCxnSpPr>
              <p:nvPr/>
            </p:nvCxnSpPr>
            <p:spPr bwMode="gray">
              <a:xfrm>
                <a:off x="-353426" y="3369091"/>
                <a:ext cx="94994" cy="113421"/>
              </a:xfrm>
              <a:prstGeom prst="line">
                <a:avLst/>
              </a:prstGeom>
              <a:grpFill/>
              <a:ln w="9525" cap="flat" cmpd="sng" algn="ctr">
                <a:solidFill>
                  <a:schemeClr val="bg1"/>
                </a:solidFill>
                <a:prstDash val="solid"/>
              </a:ln>
              <a:effectLst/>
            </p:spPr>
          </p:cxnSp>
          <p:cxnSp>
            <p:nvCxnSpPr>
              <p:cNvPr id="31" name="Straight Connector 30"/>
              <p:cNvCxnSpPr>
                <a:stCxn id="21" idx="2"/>
                <a:endCxn id="25" idx="7"/>
              </p:cNvCxnSpPr>
              <p:nvPr/>
            </p:nvCxnSpPr>
            <p:spPr bwMode="gray">
              <a:xfrm flipH="1">
                <a:off x="-702641" y="3369091"/>
                <a:ext cx="94993" cy="113421"/>
              </a:xfrm>
              <a:prstGeom prst="line">
                <a:avLst/>
              </a:prstGeom>
              <a:grpFill/>
              <a:ln w="9525" cap="flat" cmpd="sng" algn="ctr">
                <a:solidFill>
                  <a:schemeClr val="bg1"/>
                </a:solidFill>
                <a:prstDash val="solid"/>
              </a:ln>
              <a:effectLst/>
            </p:spPr>
          </p:cxnSp>
          <p:cxnSp>
            <p:nvCxnSpPr>
              <p:cNvPr id="32" name="Straight Connector 31"/>
              <p:cNvCxnSpPr>
                <a:stCxn id="21" idx="3"/>
                <a:endCxn id="28" idx="6"/>
              </p:cNvCxnSpPr>
              <p:nvPr/>
            </p:nvCxnSpPr>
            <p:spPr bwMode="gray">
              <a:xfrm flipH="1">
                <a:off x="-951549" y="3089910"/>
                <a:ext cx="147162" cy="0"/>
              </a:xfrm>
              <a:prstGeom prst="line">
                <a:avLst/>
              </a:prstGeom>
              <a:grpFill/>
              <a:ln w="9525" cap="flat" cmpd="sng" algn="ctr">
                <a:solidFill>
                  <a:schemeClr val="bg1"/>
                </a:solidFill>
                <a:prstDash val="solid"/>
              </a:ln>
              <a:effectLst/>
            </p:spPr>
          </p:cxnSp>
          <p:cxnSp>
            <p:nvCxnSpPr>
              <p:cNvPr id="33" name="Straight Connector 32"/>
              <p:cNvCxnSpPr>
                <a:stCxn id="27" idx="2"/>
                <a:endCxn id="21" idx="0"/>
              </p:cNvCxnSpPr>
              <p:nvPr/>
            </p:nvCxnSpPr>
            <p:spPr bwMode="gray">
              <a:xfrm flipH="1">
                <a:off x="-156687" y="3089910"/>
                <a:ext cx="147162" cy="0"/>
              </a:xfrm>
              <a:prstGeom prst="line">
                <a:avLst/>
              </a:prstGeom>
              <a:grpFill/>
              <a:ln w="9525" cap="flat" cmpd="sng" algn="ctr">
                <a:solidFill>
                  <a:schemeClr val="bg1"/>
                </a:solidFill>
                <a:prstDash val="solid"/>
              </a:ln>
              <a:effectLst/>
            </p:spPr>
          </p:cxnSp>
        </p:grpSp>
      </p:grpSp>
    </p:spTree>
    <p:extLst>
      <p:ext uri="{BB962C8B-B14F-4D97-AF65-F5344CB8AC3E}">
        <p14:creationId xmlns:p14="http://schemas.microsoft.com/office/powerpoint/2010/main" val="308742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45500" y="381976"/>
            <a:ext cx="8857351" cy="735013"/>
          </a:xfrm>
        </p:spPr>
        <p:txBody>
          <a:bodyPr/>
          <a:lstStyle/>
          <a:p>
            <a:r>
              <a:rPr lang="en-US" sz="2400" b="0" dirty="0"/>
              <a:t>Biopharmaceutical companies around the world have driven</a:t>
            </a:r>
            <a:br>
              <a:rPr lang="en-US" sz="2400" dirty="0"/>
            </a:br>
            <a:r>
              <a:rPr lang="en-US" sz="2400" dirty="0"/>
              <a:t>a decade of advances in medicines</a:t>
            </a:r>
            <a:endParaRPr lang="en-GB" sz="2400" dirty="0"/>
          </a:p>
        </p:txBody>
      </p:sp>
      <p:sp>
        <p:nvSpPr>
          <p:cNvPr id="7" name="AutoShape 11"/>
          <p:cNvSpPr>
            <a:spLocks noChangeArrowheads="1"/>
          </p:cNvSpPr>
          <p:nvPr/>
        </p:nvSpPr>
        <p:spPr bwMode="gray">
          <a:xfrm>
            <a:off x="545500" y="3665916"/>
            <a:ext cx="8857352" cy="779777"/>
          </a:xfrm>
          <a:prstGeom prst="rightArrow">
            <a:avLst>
              <a:gd name="adj1" fmla="val 52403"/>
              <a:gd name="adj2" fmla="val 37433"/>
            </a:avLst>
          </a:prstGeom>
          <a:gradFill flip="none" rotWithShape="1">
            <a:gsLst>
              <a:gs pos="56000">
                <a:schemeClr val="accent1"/>
              </a:gs>
              <a:gs pos="100000">
                <a:srgbClr val="FFFFFF"/>
              </a:gs>
            </a:gsLst>
            <a:lin ang="10320000" scaled="0"/>
            <a:tileRect/>
          </a:gradFill>
          <a:ln w="3175" algn="ctr">
            <a:noFill/>
            <a:miter lim="800000"/>
            <a:headEnd/>
            <a:tailEnd/>
          </a:ln>
          <a:effectLst/>
        </p:spPr>
        <p:txBody>
          <a:bodyPr lIns="96653" tIns="96653" rIns="96653" bIns="96653" anchor="ctr"/>
          <a:lstStyle/>
          <a:p>
            <a:endParaRPr lang="en-US" dirty="0"/>
          </a:p>
        </p:txBody>
      </p:sp>
      <p:grpSp>
        <p:nvGrpSpPr>
          <p:cNvPr id="8" name="Group 7"/>
          <p:cNvGrpSpPr/>
          <p:nvPr/>
        </p:nvGrpSpPr>
        <p:grpSpPr>
          <a:xfrm>
            <a:off x="3169775" y="4164610"/>
            <a:ext cx="211014" cy="1676288"/>
            <a:chOff x="351693" y="3831335"/>
            <a:chExt cx="211014" cy="1676288"/>
          </a:xfrm>
        </p:grpSpPr>
        <p:sp>
          <p:nvSpPr>
            <p:cNvPr id="9" name="Oval 8"/>
            <p:cNvSpPr/>
            <p:nvPr/>
          </p:nvSpPr>
          <p:spPr>
            <a:xfrm>
              <a:off x="351693" y="3831335"/>
              <a:ext cx="211014" cy="211014"/>
            </a:xfrm>
            <a:prstGeom prst="ellipse">
              <a:avLst/>
            </a:prstGeom>
            <a:solidFill>
              <a:srgbClr val="F5841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stCxn id="9" idx="4"/>
            </p:cNvCxnSpPr>
            <p:nvPr/>
          </p:nvCxnSpPr>
          <p:spPr>
            <a:xfrm>
              <a:off x="457200" y="4042349"/>
              <a:ext cx="0" cy="1465274"/>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958126" y="4164610"/>
            <a:ext cx="211014" cy="558309"/>
            <a:chOff x="351693" y="3831335"/>
            <a:chExt cx="211014" cy="558309"/>
          </a:xfrm>
        </p:grpSpPr>
        <p:sp>
          <p:nvSpPr>
            <p:cNvPr id="12" name="Oval 11"/>
            <p:cNvSpPr/>
            <p:nvPr/>
          </p:nvSpPr>
          <p:spPr>
            <a:xfrm>
              <a:off x="351693" y="3831335"/>
              <a:ext cx="211014" cy="211014"/>
            </a:xfrm>
            <a:prstGeom prst="ellipse">
              <a:avLst/>
            </a:prstGeom>
            <a:solidFill>
              <a:srgbClr val="F5841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stCxn id="12" idx="4"/>
            </p:cNvCxnSpPr>
            <p:nvPr/>
          </p:nvCxnSpPr>
          <p:spPr>
            <a:xfrm>
              <a:off x="457200" y="4042349"/>
              <a:ext cx="0" cy="347295"/>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752984" y="4166538"/>
            <a:ext cx="211014" cy="558309"/>
            <a:chOff x="351693" y="3831335"/>
            <a:chExt cx="211014" cy="558309"/>
          </a:xfrm>
        </p:grpSpPr>
        <p:sp>
          <p:nvSpPr>
            <p:cNvPr id="15" name="Oval 14"/>
            <p:cNvSpPr/>
            <p:nvPr/>
          </p:nvSpPr>
          <p:spPr>
            <a:xfrm>
              <a:off x="351693" y="3831335"/>
              <a:ext cx="211014" cy="211014"/>
            </a:xfrm>
            <a:prstGeom prst="ellipse">
              <a:avLst/>
            </a:prstGeom>
            <a:solidFill>
              <a:srgbClr val="F5841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a:stCxn id="15" idx="4"/>
            </p:cNvCxnSpPr>
            <p:nvPr/>
          </p:nvCxnSpPr>
          <p:spPr>
            <a:xfrm>
              <a:off x="457200" y="4042349"/>
              <a:ext cx="0" cy="347295"/>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321028" y="4164610"/>
            <a:ext cx="211014" cy="1676287"/>
            <a:chOff x="351693" y="3831335"/>
            <a:chExt cx="211014" cy="1676287"/>
          </a:xfrm>
        </p:grpSpPr>
        <p:sp>
          <p:nvSpPr>
            <p:cNvPr id="18" name="Oval 17"/>
            <p:cNvSpPr/>
            <p:nvPr/>
          </p:nvSpPr>
          <p:spPr>
            <a:xfrm>
              <a:off x="351693" y="3831335"/>
              <a:ext cx="211014" cy="211014"/>
            </a:xfrm>
            <a:prstGeom prst="ellipse">
              <a:avLst/>
            </a:prstGeom>
            <a:solidFill>
              <a:srgbClr val="F5841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stCxn id="18" idx="4"/>
            </p:cNvCxnSpPr>
            <p:nvPr/>
          </p:nvCxnSpPr>
          <p:spPr>
            <a:xfrm>
              <a:off x="457200" y="4042349"/>
              <a:ext cx="0" cy="1465273"/>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561087" y="4164610"/>
            <a:ext cx="211014" cy="558309"/>
            <a:chOff x="351693" y="3831335"/>
            <a:chExt cx="211014" cy="558309"/>
          </a:xfrm>
        </p:grpSpPr>
        <p:sp>
          <p:nvSpPr>
            <p:cNvPr id="21" name="Oval 20"/>
            <p:cNvSpPr/>
            <p:nvPr/>
          </p:nvSpPr>
          <p:spPr>
            <a:xfrm>
              <a:off x="351693" y="3831335"/>
              <a:ext cx="211014" cy="211014"/>
            </a:xfrm>
            <a:prstGeom prst="ellipse">
              <a:avLst/>
            </a:prstGeom>
            <a:solidFill>
              <a:srgbClr val="F5841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a:stCxn id="21" idx="4"/>
            </p:cNvCxnSpPr>
            <p:nvPr/>
          </p:nvCxnSpPr>
          <p:spPr>
            <a:xfrm>
              <a:off x="457200" y="4042349"/>
              <a:ext cx="0" cy="347295"/>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771405" y="3181801"/>
            <a:ext cx="211014" cy="767522"/>
            <a:chOff x="351693" y="3274827"/>
            <a:chExt cx="211014" cy="767522"/>
          </a:xfrm>
        </p:grpSpPr>
        <p:sp>
          <p:nvSpPr>
            <p:cNvPr id="24" name="Oval 23"/>
            <p:cNvSpPr/>
            <p:nvPr/>
          </p:nvSpPr>
          <p:spPr>
            <a:xfrm>
              <a:off x="351693" y="3831335"/>
              <a:ext cx="211014" cy="211014"/>
            </a:xfrm>
            <a:prstGeom prst="ellipse">
              <a:avLst/>
            </a:prstGeom>
            <a:solidFill>
              <a:srgbClr val="F5841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a:stCxn id="24" idx="0"/>
            </p:cNvCxnSpPr>
            <p:nvPr/>
          </p:nvCxnSpPr>
          <p:spPr>
            <a:xfrm flipV="1">
              <a:off x="457200" y="3274827"/>
              <a:ext cx="0" cy="556508"/>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368364" y="1907682"/>
            <a:ext cx="211014" cy="2032068"/>
            <a:chOff x="351693" y="2010281"/>
            <a:chExt cx="211014" cy="2032068"/>
          </a:xfrm>
        </p:grpSpPr>
        <p:sp>
          <p:nvSpPr>
            <p:cNvPr id="27" name="Oval 26"/>
            <p:cNvSpPr/>
            <p:nvPr/>
          </p:nvSpPr>
          <p:spPr>
            <a:xfrm>
              <a:off x="351693" y="3831335"/>
              <a:ext cx="211014" cy="211014"/>
            </a:xfrm>
            <a:prstGeom prst="ellipse">
              <a:avLst/>
            </a:prstGeom>
            <a:solidFill>
              <a:srgbClr val="F5841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a:stCxn id="27" idx="0"/>
            </p:cNvCxnSpPr>
            <p:nvPr/>
          </p:nvCxnSpPr>
          <p:spPr>
            <a:xfrm flipV="1">
              <a:off x="457200" y="2010281"/>
              <a:ext cx="0" cy="1821054"/>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926902" y="3493455"/>
            <a:ext cx="211014" cy="446295"/>
            <a:chOff x="351693" y="3596054"/>
            <a:chExt cx="211014" cy="446295"/>
          </a:xfrm>
        </p:grpSpPr>
        <p:sp>
          <p:nvSpPr>
            <p:cNvPr id="30" name="Oval 29"/>
            <p:cNvSpPr/>
            <p:nvPr/>
          </p:nvSpPr>
          <p:spPr>
            <a:xfrm>
              <a:off x="351693" y="3831335"/>
              <a:ext cx="211014" cy="211014"/>
            </a:xfrm>
            <a:prstGeom prst="ellipse">
              <a:avLst/>
            </a:prstGeom>
            <a:solidFill>
              <a:srgbClr val="F5841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a:stCxn id="30" idx="0"/>
            </p:cNvCxnSpPr>
            <p:nvPr/>
          </p:nvCxnSpPr>
          <p:spPr>
            <a:xfrm flipV="1">
              <a:off x="457200" y="3596054"/>
              <a:ext cx="0" cy="235281"/>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8726227" y="3493455"/>
            <a:ext cx="211014" cy="446295"/>
            <a:chOff x="351693" y="3596054"/>
            <a:chExt cx="211014" cy="446295"/>
          </a:xfrm>
        </p:grpSpPr>
        <p:sp>
          <p:nvSpPr>
            <p:cNvPr id="33" name="Oval 32"/>
            <p:cNvSpPr/>
            <p:nvPr/>
          </p:nvSpPr>
          <p:spPr>
            <a:xfrm>
              <a:off x="351693" y="3831335"/>
              <a:ext cx="211014" cy="211014"/>
            </a:xfrm>
            <a:prstGeom prst="ellipse">
              <a:avLst/>
            </a:prstGeom>
            <a:solidFill>
              <a:srgbClr val="F5841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33" idx="0"/>
            </p:cNvCxnSpPr>
            <p:nvPr/>
          </p:nvCxnSpPr>
          <p:spPr>
            <a:xfrm flipV="1">
              <a:off x="457200" y="3596054"/>
              <a:ext cx="0" cy="235281"/>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5514719" y="3179268"/>
            <a:ext cx="211014" cy="770055"/>
            <a:chOff x="351693" y="3272294"/>
            <a:chExt cx="211014" cy="770055"/>
          </a:xfrm>
        </p:grpSpPr>
        <p:sp>
          <p:nvSpPr>
            <p:cNvPr id="36" name="Oval 35"/>
            <p:cNvSpPr/>
            <p:nvPr/>
          </p:nvSpPr>
          <p:spPr>
            <a:xfrm>
              <a:off x="351693" y="3831335"/>
              <a:ext cx="211014" cy="211014"/>
            </a:xfrm>
            <a:prstGeom prst="ellipse">
              <a:avLst/>
            </a:prstGeom>
            <a:solidFill>
              <a:srgbClr val="F5841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p:cNvCxnSpPr>
              <a:stCxn id="36" idx="0"/>
            </p:cNvCxnSpPr>
            <p:nvPr/>
          </p:nvCxnSpPr>
          <p:spPr>
            <a:xfrm flipV="1">
              <a:off x="457200" y="3272294"/>
              <a:ext cx="0" cy="559041"/>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147508" y="1739945"/>
            <a:ext cx="211014" cy="2199805"/>
            <a:chOff x="351693" y="1842544"/>
            <a:chExt cx="211014" cy="2199805"/>
          </a:xfrm>
        </p:grpSpPr>
        <p:sp>
          <p:nvSpPr>
            <p:cNvPr id="39" name="Oval 38"/>
            <p:cNvSpPr/>
            <p:nvPr/>
          </p:nvSpPr>
          <p:spPr>
            <a:xfrm>
              <a:off x="351693" y="3831335"/>
              <a:ext cx="211014" cy="211014"/>
            </a:xfrm>
            <a:prstGeom prst="ellipse">
              <a:avLst/>
            </a:prstGeom>
            <a:solidFill>
              <a:srgbClr val="F5841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p:cNvCxnSpPr>
              <a:stCxn id="39" idx="0"/>
            </p:cNvCxnSpPr>
            <p:nvPr/>
          </p:nvCxnSpPr>
          <p:spPr>
            <a:xfrm flipV="1">
              <a:off x="457200" y="1842544"/>
              <a:ext cx="0" cy="1988791"/>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1" name="Rounded Rectangle 40"/>
          <p:cNvSpPr/>
          <p:nvPr/>
        </p:nvSpPr>
        <p:spPr>
          <a:xfrm>
            <a:off x="584135" y="2295741"/>
            <a:ext cx="1784229" cy="1160447"/>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l"/>
            <a:r>
              <a:rPr lang="en-US" sz="1200" b="1" dirty="0">
                <a:solidFill>
                  <a:srgbClr val="006672"/>
                </a:solidFill>
              </a:rPr>
              <a:t>2004</a:t>
            </a:r>
            <a:r>
              <a:rPr lang="en-US" sz="1200" b="1" dirty="0">
                <a:solidFill>
                  <a:srgbClr val="7F7F7F"/>
                </a:solidFill>
              </a:rPr>
              <a:t>:</a:t>
            </a:r>
          </a:p>
          <a:p>
            <a:pPr marL="114300" indent="-114300" algn="l">
              <a:buClr>
                <a:schemeClr val="accent1"/>
              </a:buClr>
              <a:buFont typeface="Wingdings" panose="05000000000000000000" pitchFamily="2" charset="2"/>
              <a:buChar char="§"/>
            </a:pPr>
            <a:r>
              <a:rPr lang="en-US" sz="1200" dirty="0">
                <a:solidFill>
                  <a:srgbClr val="7F7F7F"/>
                </a:solidFill>
              </a:rPr>
              <a:t>First anti-angiogenic medicine for cancer</a:t>
            </a:r>
          </a:p>
          <a:p>
            <a:pPr marL="114300" indent="-114300" algn="l">
              <a:buClr>
                <a:schemeClr val="accent1"/>
              </a:buClr>
              <a:buFont typeface="Wingdings" panose="05000000000000000000" pitchFamily="2" charset="2"/>
              <a:buChar char="§"/>
            </a:pPr>
            <a:r>
              <a:rPr lang="en-US" sz="1200" dirty="0">
                <a:solidFill>
                  <a:srgbClr val="7F7F7F"/>
                </a:solidFill>
              </a:rPr>
              <a:t>New Rx for most common form of lung cancer</a:t>
            </a:r>
          </a:p>
        </p:txBody>
      </p:sp>
      <p:sp>
        <p:nvSpPr>
          <p:cNvPr id="42" name="Rounded Rectangle 41"/>
          <p:cNvSpPr/>
          <p:nvPr/>
        </p:nvSpPr>
        <p:spPr>
          <a:xfrm>
            <a:off x="676535" y="4545842"/>
            <a:ext cx="2330527" cy="762582"/>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l"/>
            <a:r>
              <a:rPr lang="en-US" sz="1200" b="1" dirty="0">
                <a:solidFill>
                  <a:srgbClr val="006672"/>
                </a:solidFill>
              </a:rPr>
              <a:t>2005:</a:t>
            </a:r>
          </a:p>
          <a:p>
            <a:pPr marL="114300" indent="-114300" algn="l">
              <a:buClr>
                <a:schemeClr val="accent1"/>
              </a:buClr>
              <a:buFont typeface="Wingdings" panose="05000000000000000000" pitchFamily="2" charset="2"/>
              <a:buChar char="§"/>
            </a:pPr>
            <a:r>
              <a:rPr lang="en-US" sz="1200" dirty="0">
                <a:solidFill>
                  <a:srgbClr val="7F7F7F"/>
                </a:solidFill>
              </a:rPr>
              <a:t>First new kidney cancer Rx in over a decade</a:t>
            </a:r>
          </a:p>
          <a:p>
            <a:pPr marL="114300" indent="-114300" algn="l">
              <a:buClr>
                <a:schemeClr val="accent1"/>
              </a:buClr>
              <a:buFont typeface="Wingdings" panose="05000000000000000000" pitchFamily="2" charset="2"/>
              <a:buChar char="§"/>
            </a:pPr>
            <a:r>
              <a:rPr lang="en-US" sz="1200" dirty="0">
                <a:solidFill>
                  <a:srgbClr val="7F7F7F"/>
                </a:solidFill>
              </a:rPr>
              <a:t>3 new therapies for diabetes</a:t>
            </a:r>
          </a:p>
        </p:txBody>
      </p:sp>
      <p:sp>
        <p:nvSpPr>
          <p:cNvPr id="43" name="Rounded Rectangle 42"/>
          <p:cNvSpPr/>
          <p:nvPr/>
        </p:nvSpPr>
        <p:spPr>
          <a:xfrm>
            <a:off x="812800" y="1386576"/>
            <a:ext cx="3553781" cy="792468"/>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l"/>
            <a:r>
              <a:rPr lang="en-US" sz="1200" b="1" dirty="0">
                <a:solidFill>
                  <a:schemeClr val="accent3">
                    <a:lumMod val="75000"/>
                  </a:schemeClr>
                </a:solidFill>
              </a:rPr>
              <a:t>2006:</a:t>
            </a:r>
          </a:p>
          <a:p>
            <a:pPr marL="114300" indent="-114300" algn="l">
              <a:buClr>
                <a:schemeClr val="accent1"/>
              </a:buClr>
              <a:buFont typeface="Wingdings" panose="05000000000000000000" pitchFamily="2" charset="2"/>
              <a:buChar char="§"/>
            </a:pPr>
            <a:r>
              <a:rPr lang="en-US" sz="1200" dirty="0">
                <a:solidFill>
                  <a:srgbClr val="7F7F7F"/>
                </a:solidFill>
              </a:rPr>
              <a:t>First vaccine for the prevention of cervical cancer</a:t>
            </a:r>
          </a:p>
          <a:p>
            <a:pPr marL="114300" indent="-114300" algn="l">
              <a:buClr>
                <a:schemeClr val="accent1"/>
              </a:buClr>
              <a:buFont typeface="Wingdings" panose="05000000000000000000" pitchFamily="2" charset="2"/>
              <a:buChar char="§"/>
            </a:pPr>
            <a:r>
              <a:rPr lang="en-US" sz="1200" dirty="0">
                <a:solidFill>
                  <a:srgbClr val="7F7F7F"/>
                </a:solidFill>
              </a:rPr>
              <a:t>First Rx for chronic chest pain in 20 years</a:t>
            </a:r>
          </a:p>
          <a:p>
            <a:pPr marL="114300" indent="-114300" algn="l">
              <a:buClr>
                <a:schemeClr val="accent1"/>
              </a:buClr>
              <a:buFont typeface="Wingdings" panose="05000000000000000000" pitchFamily="2" charset="2"/>
              <a:buChar char="§"/>
            </a:pPr>
            <a:r>
              <a:rPr lang="en-US" sz="1200" dirty="0">
                <a:solidFill>
                  <a:srgbClr val="7F7F7F"/>
                </a:solidFill>
              </a:rPr>
              <a:t>First once-a-day HIV medicine</a:t>
            </a:r>
          </a:p>
        </p:txBody>
      </p:sp>
      <p:sp>
        <p:nvSpPr>
          <p:cNvPr id="44" name="Rounded Rectangle 43"/>
          <p:cNvSpPr/>
          <p:nvPr/>
        </p:nvSpPr>
        <p:spPr>
          <a:xfrm>
            <a:off x="1383184" y="5489452"/>
            <a:ext cx="2439633" cy="816977"/>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l"/>
            <a:r>
              <a:rPr lang="en-US" sz="1200" b="1" dirty="0">
                <a:solidFill>
                  <a:srgbClr val="006672"/>
                </a:solidFill>
              </a:rPr>
              <a:t>2007:</a:t>
            </a:r>
          </a:p>
          <a:p>
            <a:pPr marL="114300" indent="-114300" algn="l">
              <a:buClr>
                <a:schemeClr val="accent1"/>
              </a:buClr>
              <a:buFont typeface="Wingdings" panose="05000000000000000000" pitchFamily="2" charset="2"/>
              <a:buChar char="§"/>
            </a:pPr>
            <a:r>
              <a:rPr lang="en-US" sz="1200" dirty="0">
                <a:solidFill>
                  <a:srgbClr val="7F7F7F"/>
                </a:solidFill>
              </a:rPr>
              <a:t>New class of medicines to treat high blood pressure</a:t>
            </a:r>
          </a:p>
          <a:p>
            <a:pPr marL="114300" indent="-114300" algn="l">
              <a:buClr>
                <a:schemeClr val="accent1"/>
              </a:buClr>
              <a:buFont typeface="Wingdings" panose="05000000000000000000" pitchFamily="2" charset="2"/>
              <a:buChar char="§"/>
            </a:pPr>
            <a:r>
              <a:rPr lang="en-US" sz="1200" dirty="0">
                <a:solidFill>
                  <a:srgbClr val="7F7F7F"/>
                </a:solidFill>
              </a:rPr>
              <a:t>First treatment for fibromyalgia</a:t>
            </a:r>
          </a:p>
        </p:txBody>
      </p:sp>
      <p:sp>
        <p:nvSpPr>
          <p:cNvPr id="45" name="Rounded Rectangle 44"/>
          <p:cNvSpPr/>
          <p:nvPr/>
        </p:nvSpPr>
        <p:spPr>
          <a:xfrm>
            <a:off x="2642247" y="2518681"/>
            <a:ext cx="2178905" cy="986182"/>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l"/>
            <a:r>
              <a:rPr lang="en-US" sz="1200" b="1" dirty="0">
                <a:solidFill>
                  <a:srgbClr val="006672"/>
                </a:solidFill>
              </a:rPr>
              <a:t>2008:</a:t>
            </a:r>
          </a:p>
          <a:p>
            <a:pPr marL="114300" indent="-114300" algn="l">
              <a:buClr>
                <a:schemeClr val="accent1"/>
              </a:buClr>
              <a:buFont typeface="Wingdings" panose="05000000000000000000" pitchFamily="2" charset="2"/>
              <a:buChar char="§"/>
            </a:pPr>
            <a:r>
              <a:rPr lang="en-US" sz="1200" dirty="0">
                <a:solidFill>
                  <a:srgbClr val="7F7F7F"/>
                </a:solidFill>
              </a:rPr>
              <a:t>A new type of treatment for Crohn’s disease</a:t>
            </a:r>
          </a:p>
          <a:p>
            <a:pPr marL="114300" indent="-114300" algn="l">
              <a:buClr>
                <a:schemeClr val="accent1"/>
              </a:buClr>
              <a:buFont typeface="Wingdings" panose="05000000000000000000" pitchFamily="2" charset="2"/>
              <a:buChar char="§"/>
            </a:pPr>
            <a:r>
              <a:rPr lang="en-US" sz="1200" dirty="0">
                <a:solidFill>
                  <a:srgbClr val="7F7F7F"/>
                </a:solidFill>
              </a:rPr>
              <a:t>The first Rx for symptoms of Huntington’s disease</a:t>
            </a:r>
          </a:p>
        </p:txBody>
      </p:sp>
      <p:sp>
        <p:nvSpPr>
          <p:cNvPr id="46" name="Rounded Rectangle 45"/>
          <p:cNvSpPr/>
          <p:nvPr/>
        </p:nvSpPr>
        <p:spPr>
          <a:xfrm>
            <a:off x="3651803" y="4547162"/>
            <a:ext cx="2510498" cy="874149"/>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l"/>
            <a:r>
              <a:rPr lang="en-US" sz="1200" b="1" dirty="0">
                <a:solidFill>
                  <a:srgbClr val="006672"/>
                </a:solidFill>
              </a:rPr>
              <a:t>2009:</a:t>
            </a:r>
          </a:p>
          <a:p>
            <a:pPr marL="114300" indent="-114300" algn="l">
              <a:buClr>
                <a:schemeClr val="accent1"/>
              </a:buClr>
              <a:buFont typeface="Wingdings" panose="05000000000000000000" pitchFamily="2" charset="2"/>
              <a:buChar char="§"/>
            </a:pPr>
            <a:r>
              <a:rPr lang="en-US" sz="1200" dirty="0">
                <a:solidFill>
                  <a:srgbClr val="7F7F7F"/>
                </a:solidFill>
              </a:rPr>
              <a:t>First treatment for peripheral T-cell lymphoma</a:t>
            </a:r>
          </a:p>
          <a:p>
            <a:pPr marL="114300" indent="-114300" algn="l">
              <a:buClr>
                <a:schemeClr val="accent1"/>
              </a:buClr>
              <a:buFont typeface="Wingdings" panose="05000000000000000000" pitchFamily="2" charset="2"/>
              <a:buChar char="§"/>
            </a:pPr>
            <a:r>
              <a:rPr lang="en-US" sz="1200" dirty="0">
                <a:solidFill>
                  <a:srgbClr val="7F7F7F"/>
                </a:solidFill>
              </a:rPr>
              <a:t>First new Rx for gout in 40 years</a:t>
            </a:r>
          </a:p>
        </p:txBody>
      </p:sp>
      <p:sp>
        <p:nvSpPr>
          <p:cNvPr id="47" name="Rounded Rectangle 46"/>
          <p:cNvSpPr/>
          <p:nvPr/>
        </p:nvSpPr>
        <p:spPr>
          <a:xfrm>
            <a:off x="4935667" y="2531767"/>
            <a:ext cx="1431858" cy="971123"/>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l"/>
            <a:r>
              <a:rPr lang="en-US" sz="1200" b="1" dirty="0">
                <a:solidFill>
                  <a:srgbClr val="006672"/>
                </a:solidFill>
              </a:rPr>
              <a:t>2010:</a:t>
            </a:r>
          </a:p>
          <a:p>
            <a:pPr marL="114300" indent="-114300" algn="l">
              <a:buClr>
                <a:schemeClr val="accent1"/>
              </a:buClr>
              <a:buFont typeface="Wingdings" panose="05000000000000000000" pitchFamily="2" charset="2"/>
              <a:buChar char="§"/>
            </a:pPr>
            <a:r>
              <a:rPr lang="en-US" sz="1200" dirty="0">
                <a:solidFill>
                  <a:srgbClr val="7F7F7F"/>
                </a:solidFill>
              </a:rPr>
              <a:t>2 new multiple sclerosis drugs</a:t>
            </a:r>
          </a:p>
          <a:p>
            <a:pPr marL="114300" indent="-114300" algn="l">
              <a:buClr>
                <a:schemeClr val="accent1"/>
              </a:buClr>
              <a:buFont typeface="Wingdings" panose="05000000000000000000" pitchFamily="2" charset="2"/>
              <a:buChar char="§"/>
            </a:pPr>
            <a:r>
              <a:rPr lang="en-US" sz="1200" dirty="0">
                <a:solidFill>
                  <a:srgbClr val="7F7F7F"/>
                </a:solidFill>
              </a:rPr>
              <a:t>First therapeutic cancer vaccine</a:t>
            </a:r>
          </a:p>
        </p:txBody>
      </p:sp>
      <p:sp>
        <p:nvSpPr>
          <p:cNvPr id="48" name="Rounded Rectangle 47"/>
          <p:cNvSpPr/>
          <p:nvPr/>
        </p:nvSpPr>
        <p:spPr>
          <a:xfrm>
            <a:off x="4735756" y="5506022"/>
            <a:ext cx="2079344" cy="816977"/>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l"/>
            <a:r>
              <a:rPr lang="en-US" sz="1200" b="1" dirty="0">
                <a:solidFill>
                  <a:srgbClr val="006672"/>
                </a:solidFill>
              </a:rPr>
              <a:t>2011:</a:t>
            </a:r>
          </a:p>
          <a:p>
            <a:pPr marL="114300" indent="-114300" algn="l">
              <a:buClr>
                <a:schemeClr val="accent1"/>
              </a:buClr>
              <a:buFont typeface="Wingdings" panose="05000000000000000000" pitchFamily="2" charset="2"/>
              <a:buChar char="§"/>
            </a:pPr>
            <a:r>
              <a:rPr lang="en-US" sz="1200" dirty="0">
                <a:solidFill>
                  <a:srgbClr val="7F7F7F"/>
                </a:solidFill>
              </a:rPr>
              <a:t>First lupus drug in 50 years</a:t>
            </a:r>
          </a:p>
          <a:p>
            <a:pPr marL="114300" indent="-114300" algn="l">
              <a:buClr>
                <a:schemeClr val="accent1"/>
              </a:buClr>
              <a:buFont typeface="Wingdings" panose="05000000000000000000" pitchFamily="2" charset="2"/>
              <a:buChar char="§"/>
            </a:pPr>
            <a:r>
              <a:rPr lang="en-US" sz="1200" dirty="0">
                <a:solidFill>
                  <a:srgbClr val="7F7F7F"/>
                </a:solidFill>
              </a:rPr>
              <a:t>2 new personalized medicines</a:t>
            </a:r>
          </a:p>
        </p:txBody>
      </p:sp>
      <p:sp>
        <p:nvSpPr>
          <p:cNvPr id="49" name="Rounded Rectangle 48"/>
          <p:cNvSpPr/>
          <p:nvPr/>
        </p:nvSpPr>
        <p:spPr>
          <a:xfrm>
            <a:off x="5080480" y="1301022"/>
            <a:ext cx="3454392" cy="642200"/>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l"/>
            <a:r>
              <a:rPr lang="en-US" sz="1200" b="1" dirty="0">
                <a:solidFill>
                  <a:srgbClr val="006672"/>
                </a:solidFill>
              </a:rPr>
              <a:t>2012:</a:t>
            </a:r>
          </a:p>
          <a:p>
            <a:pPr marL="114300" indent="-114300" algn="l">
              <a:buClr>
                <a:schemeClr val="accent1"/>
              </a:buClr>
              <a:buFont typeface="Wingdings" panose="05000000000000000000" pitchFamily="2" charset="2"/>
              <a:buChar char="§"/>
            </a:pPr>
            <a:r>
              <a:rPr lang="en-US" sz="1200" dirty="0">
                <a:solidFill>
                  <a:srgbClr val="7F7F7F"/>
                </a:solidFill>
              </a:rPr>
              <a:t>First drug to target root cause of cystic fibrosis</a:t>
            </a:r>
          </a:p>
          <a:p>
            <a:pPr marL="114300" indent="-114300" algn="l">
              <a:buClr>
                <a:schemeClr val="accent1"/>
              </a:buClr>
              <a:buFont typeface="Wingdings" panose="05000000000000000000" pitchFamily="2" charset="2"/>
              <a:buChar char="§"/>
            </a:pPr>
            <a:r>
              <a:rPr lang="en-US" sz="1200" dirty="0">
                <a:solidFill>
                  <a:srgbClr val="7F7F7F"/>
                </a:solidFill>
              </a:rPr>
              <a:t>First drug to treat Cushing’s disease</a:t>
            </a:r>
          </a:p>
        </p:txBody>
      </p:sp>
      <p:sp>
        <p:nvSpPr>
          <p:cNvPr id="50" name="Rounded Rectangle 49"/>
          <p:cNvSpPr/>
          <p:nvPr/>
        </p:nvSpPr>
        <p:spPr>
          <a:xfrm>
            <a:off x="6919677" y="4597240"/>
            <a:ext cx="2360467" cy="1243657"/>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l"/>
            <a:r>
              <a:rPr lang="en-US" sz="1200" b="1" dirty="0">
                <a:solidFill>
                  <a:srgbClr val="006672"/>
                </a:solidFill>
              </a:rPr>
              <a:t>2013:</a:t>
            </a:r>
          </a:p>
          <a:p>
            <a:pPr marL="114300" indent="-114300" algn="l">
              <a:buClr>
                <a:schemeClr val="accent1"/>
              </a:buClr>
              <a:buFont typeface="Wingdings" panose="05000000000000000000" pitchFamily="2" charset="2"/>
              <a:buChar char="§"/>
            </a:pPr>
            <a:r>
              <a:rPr lang="en-US" sz="1200" dirty="0">
                <a:solidFill>
                  <a:srgbClr val="7F7F7F"/>
                </a:solidFill>
              </a:rPr>
              <a:t>2 new personalized medicines to treat the most dangerous forms of skin cancer</a:t>
            </a:r>
          </a:p>
          <a:p>
            <a:pPr marL="114300" indent="-114300" algn="l">
              <a:buClr>
                <a:schemeClr val="accent1"/>
              </a:buClr>
              <a:buFont typeface="Wingdings" panose="05000000000000000000" pitchFamily="2" charset="2"/>
              <a:buChar char="§"/>
            </a:pPr>
            <a:r>
              <a:rPr lang="en-US" sz="1200" dirty="0">
                <a:solidFill>
                  <a:srgbClr val="7F7F7F"/>
                </a:solidFill>
              </a:rPr>
              <a:t>A new oral treatment for multiple sclerosis</a:t>
            </a:r>
          </a:p>
        </p:txBody>
      </p:sp>
      <p:sp>
        <p:nvSpPr>
          <p:cNvPr id="51" name="Rounded Rectangle 50"/>
          <p:cNvSpPr/>
          <p:nvPr/>
        </p:nvSpPr>
        <p:spPr>
          <a:xfrm>
            <a:off x="6765405" y="2059919"/>
            <a:ext cx="2637447" cy="1396270"/>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l"/>
            <a:r>
              <a:rPr lang="en-US" sz="1200" b="1" dirty="0">
                <a:solidFill>
                  <a:srgbClr val="006672"/>
                </a:solidFill>
              </a:rPr>
              <a:t>2014:</a:t>
            </a:r>
          </a:p>
          <a:p>
            <a:pPr marL="114300" indent="-114300" algn="l">
              <a:buClr>
                <a:schemeClr val="accent1"/>
              </a:buClr>
              <a:buFont typeface="Wingdings" panose="05000000000000000000" pitchFamily="2" charset="2"/>
              <a:buChar char="§"/>
            </a:pPr>
            <a:r>
              <a:rPr lang="en-US" sz="1200" dirty="0">
                <a:solidFill>
                  <a:srgbClr val="7F7F7F"/>
                </a:solidFill>
              </a:rPr>
              <a:t>Oral treatments for HepC provide cure rates upwards of 90%</a:t>
            </a:r>
          </a:p>
          <a:p>
            <a:pPr marL="114300" indent="-114300" algn="l">
              <a:buClr>
                <a:schemeClr val="accent1"/>
              </a:buClr>
              <a:buFont typeface="Wingdings" panose="05000000000000000000" pitchFamily="2" charset="2"/>
              <a:buChar char="§"/>
            </a:pPr>
            <a:r>
              <a:rPr lang="en-US" sz="1200" dirty="0">
                <a:solidFill>
                  <a:srgbClr val="7F7F7F"/>
                </a:solidFill>
              </a:rPr>
              <a:t>17 new drugs to treat patients with rare diseases</a:t>
            </a:r>
          </a:p>
          <a:p>
            <a:pPr marL="114300" indent="-114300" algn="l">
              <a:buClr>
                <a:schemeClr val="accent1"/>
              </a:buClr>
              <a:buFont typeface="Wingdings" panose="05000000000000000000" pitchFamily="2" charset="2"/>
              <a:buChar char="§"/>
            </a:pPr>
            <a:r>
              <a:rPr lang="en-US" sz="1200" dirty="0">
                <a:solidFill>
                  <a:srgbClr val="7F7F7F"/>
                </a:solidFill>
              </a:rPr>
              <a:t>7,000 medicines in development around the world</a:t>
            </a:r>
          </a:p>
        </p:txBody>
      </p:sp>
      <p:grpSp>
        <p:nvGrpSpPr>
          <p:cNvPr id="52" name="Group 51"/>
          <p:cNvGrpSpPr/>
          <p:nvPr/>
        </p:nvGrpSpPr>
        <p:grpSpPr>
          <a:xfrm>
            <a:off x="587847" y="3899311"/>
            <a:ext cx="8540750" cy="312987"/>
            <a:chOff x="261939" y="3275014"/>
            <a:chExt cx="8540750" cy="312987"/>
          </a:xfrm>
        </p:grpSpPr>
        <p:sp>
          <p:nvSpPr>
            <p:cNvPr id="53" name="Text Box 12"/>
            <p:cNvSpPr txBox="1">
              <a:spLocks noChangeArrowheads="1"/>
            </p:cNvSpPr>
            <p:nvPr/>
          </p:nvSpPr>
          <p:spPr bwMode="gray">
            <a:xfrm>
              <a:off x="5033964" y="3275014"/>
              <a:ext cx="593725" cy="312987"/>
            </a:xfrm>
            <a:prstGeom prst="rect">
              <a:avLst/>
            </a:prstGeom>
            <a:noFill/>
            <a:ln w="9525">
              <a:noFill/>
              <a:miter lim="800000"/>
              <a:headEnd/>
              <a:tailEnd/>
            </a:ln>
            <a:effectLst/>
          </p:spPr>
          <p:txBody>
            <a:bodyPr lIns="96600" tIns="48300" rIns="96600" bIns="48300" anchor="ctr" anchorCtr="1">
              <a:spAutoFit/>
            </a:bodyPr>
            <a:lstStyle/>
            <a:p>
              <a:pPr defTabSz="966788">
                <a:spcBef>
                  <a:spcPct val="50000"/>
                </a:spcBef>
              </a:pPr>
              <a:r>
                <a:rPr lang="en-US" sz="1400" b="1" dirty="0">
                  <a:solidFill>
                    <a:schemeClr val="bg1"/>
                  </a:solidFill>
                  <a:effectLst>
                    <a:outerShdw blurRad="38100" dist="38100" dir="2700000" algn="tl">
                      <a:srgbClr val="000000">
                        <a:alpha val="43137"/>
                      </a:srgbClr>
                    </a:outerShdw>
                  </a:effectLst>
                </a:rPr>
                <a:t>2010</a:t>
              </a:r>
            </a:p>
          </p:txBody>
        </p:sp>
        <p:sp>
          <p:nvSpPr>
            <p:cNvPr id="54" name="Text Box 13"/>
            <p:cNvSpPr txBox="1">
              <a:spLocks noChangeArrowheads="1"/>
            </p:cNvSpPr>
            <p:nvPr/>
          </p:nvSpPr>
          <p:spPr bwMode="gray">
            <a:xfrm>
              <a:off x="1057276" y="3275014"/>
              <a:ext cx="593725" cy="312987"/>
            </a:xfrm>
            <a:prstGeom prst="rect">
              <a:avLst/>
            </a:prstGeom>
            <a:noFill/>
            <a:ln w="9525">
              <a:noFill/>
              <a:miter lim="800000"/>
              <a:headEnd/>
              <a:tailEnd/>
            </a:ln>
            <a:effectLst/>
          </p:spPr>
          <p:txBody>
            <a:bodyPr lIns="96600" tIns="48300" rIns="96600" bIns="48300" anchor="ctr" anchorCtr="1">
              <a:spAutoFit/>
            </a:bodyPr>
            <a:lstStyle/>
            <a:p>
              <a:pPr defTabSz="966788">
                <a:spcBef>
                  <a:spcPct val="50000"/>
                </a:spcBef>
              </a:pPr>
              <a:r>
                <a:rPr lang="en-US" sz="1400" b="1" dirty="0">
                  <a:solidFill>
                    <a:schemeClr val="bg1"/>
                  </a:solidFill>
                  <a:effectLst>
                    <a:outerShdw blurRad="38100" dist="38100" dir="2700000" algn="tl">
                      <a:srgbClr val="000000">
                        <a:alpha val="43137"/>
                      </a:srgbClr>
                    </a:outerShdw>
                  </a:effectLst>
                </a:rPr>
                <a:t>2005</a:t>
              </a:r>
            </a:p>
          </p:txBody>
        </p:sp>
        <p:sp>
          <p:nvSpPr>
            <p:cNvPr id="55" name="Text Box 14"/>
            <p:cNvSpPr txBox="1">
              <a:spLocks noChangeArrowheads="1"/>
            </p:cNvSpPr>
            <p:nvPr/>
          </p:nvSpPr>
          <p:spPr bwMode="gray">
            <a:xfrm>
              <a:off x="1851026" y="3275014"/>
              <a:ext cx="596900" cy="312987"/>
            </a:xfrm>
            <a:prstGeom prst="rect">
              <a:avLst/>
            </a:prstGeom>
            <a:noFill/>
            <a:ln w="9525">
              <a:noFill/>
              <a:miter lim="800000"/>
              <a:headEnd/>
              <a:tailEnd/>
            </a:ln>
            <a:effectLst/>
          </p:spPr>
          <p:txBody>
            <a:bodyPr lIns="96600" tIns="48300" rIns="96600" bIns="48300" anchor="ctr" anchorCtr="1">
              <a:spAutoFit/>
            </a:bodyPr>
            <a:lstStyle/>
            <a:p>
              <a:pPr defTabSz="966788">
                <a:spcBef>
                  <a:spcPct val="50000"/>
                </a:spcBef>
              </a:pPr>
              <a:r>
                <a:rPr lang="en-US" sz="1400" b="1" dirty="0">
                  <a:solidFill>
                    <a:schemeClr val="bg1"/>
                  </a:solidFill>
                  <a:effectLst>
                    <a:outerShdw blurRad="38100" dist="38100" dir="2700000" algn="tl">
                      <a:srgbClr val="000000">
                        <a:alpha val="43137"/>
                      </a:srgbClr>
                    </a:outerShdw>
                  </a:effectLst>
                </a:rPr>
                <a:t>2006</a:t>
              </a:r>
            </a:p>
          </p:txBody>
        </p:sp>
        <p:sp>
          <p:nvSpPr>
            <p:cNvPr id="56" name="Text Box 15"/>
            <p:cNvSpPr txBox="1">
              <a:spLocks noChangeArrowheads="1"/>
            </p:cNvSpPr>
            <p:nvPr/>
          </p:nvSpPr>
          <p:spPr bwMode="gray">
            <a:xfrm>
              <a:off x="2570164" y="3275014"/>
              <a:ext cx="746125" cy="312987"/>
            </a:xfrm>
            <a:prstGeom prst="rect">
              <a:avLst/>
            </a:prstGeom>
            <a:noFill/>
            <a:ln w="9525">
              <a:noFill/>
              <a:miter lim="800000"/>
              <a:headEnd/>
              <a:tailEnd/>
            </a:ln>
            <a:effectLst/>
          </p:spPr>
          <p:txBody>
            <a:bodyPr lIns="96600" tIns="48300" rIns="96600" bIns="48300" anchor="ctr" anchorCtr="1">
              <a:spAutoFit/>
            </a:bodyPr>
            <a:lstStyle/>
            <a:p>
              <a:pPr defTabSz="966788">
                <a:spcBef>
                  <a:spcPct val="50000"/>
                </a:spcBef>
              </a:pPr>
              <a:r>
                <a:rPr lang="en-US" sz="1400" b="1" dirty="0">
                  <a:solidFill>
                    <a:schemeClr val="bg1"/>
                  </a:solidFill>
                  <a:effectLst>
                    <a:outerShdw blurRad="38100" dist="38100" dir="2700000" algn="tl">
                      <a:srgbClr val="000000">
                        <a:alpha val="43137"/>
                      </a:srgbClr>
                    </a:outerShdw>
                  </a:effectLst>
                </a:rPr>
                <a:t>2007</a:t>
              </a:r>
            </a:p>
          </p:txBody>
        </p:sp>
        <p:sp>
          <p:nvSpPr>
            <p:cNvPr id="57" name="Text Box 16"/>
            <p:cNvSpPr txBox="1">
              <a:spLocks noChangeArrowheads="1"/>
            </p:cNvSpPr>
            <p:nvPr/>
          </p:nvSpPr>
          <p:spPr bwMode="gray">
            <a:xfrm>
              <a:off x="4237039" y="3275014"/>
              <a:ext cx="596900" cy="312987"/>
            </a:xfrm>
            <a:prstGeom prst="rect">
              <a:avLst/>
            </a:prstGeom>
            <a:noFill/>
            <a:ln w="9525">
              <a:noFill/>
              <a:miter lim="800000"/>
              <a:headEnd/>
              <a:tailEnd/>
            </a:ln>
            <a:effectLst/>
          </p:spPr>
          <p:txBody>
            <a:bodyPr lIns="96600" tIns="48300" rIns="96600" bIns="48300" anchor="ctr" anchorCtr="1">
              <a:spAutoFit/>
            </a:bodyPr>
            <a:lstStyle/>
            <a:p>
              <a:pPr defTabSz="966788">
                <a:spcBef>
                  <a:spcPct val="50000"/>
                </a:spcBef>
              </a:pPr>
              <a:r>
                <a:rPr lang="en-US" sz="1400" b="1" dirty="0">
                  <a:solidFill>
                    <a:schemeClr val="bg1"/>
                  </a:solidFill>
                  <a:effectLst>
                    <a:outerShdw blurRad="38100" dist="38100" dir="2700000" algn="tl">
                      <a:srgbClr val="000000">
                        <a:alpha val="43137"/>
                      </a:srgbClr>
                    </a:outerShdw>
                  </a:effectLst>
                </a:rPr>
                <a:t>2009</a:t>
              </a:r>
            </a:p>
          </p:txBody>
        </p:sp>
        <p:sp>
          <p:nvSpPr>
            <p:cNvPr id="58" name="Text Box 17"/>
            <p:cNvSpPr txBox="1">
              <a:spLocks noChangeArrowheads="1"/>
            </p:cNvSpPr>
            <p:nvPr/>
          </p:nvSpPr>
          <p:spPr bwMode="gray">
            <a:xfrm>
              <a:off x="3441701" y="3275014"/>
              <a:ext cx="596900" cy="312987"/>
            </a:xfrm>
            <a:prstGeom prst="rect">
              <a:avLst/>
            </a:prstGeom>
            <a:noFill/>
            <a:ln w="9525">
              <a:noFill/>
              <a:miter lim="800000"/>
              <a:headEnd/>
              <a:tailEnd/>
            </a:ln>
            <a:effectLst/>
          </p:spPr>
          <p:txBody>
            <a:bodyPr lIns="96600" tIns="48300" rIns="96600" bIns="48300" anchor="ctr" anchorCtr="1">
              <a:spAutoFit/>
            </a:bodyPr>
            <a:lstStyle/>
            <a:p>
              <a:pPr defTabSz="966788">
                <a:spcBef>
                  <a:spcPct val="50000"/>
                </a:spcBef>
              </a:pPr>
              <a:r>
                <a:rPr lang="en-US" sz="1400" b="1" dirty="0">
                  <a:solidFill>
                    <a:schemeClr val="bg1"/>
                  </a:solidFill>
                  <a:effectLst>
                    <a:outerShdw blurRad="38100" dist="38100" dir="2700000" algn="tl">
                      <a:srgbClr val="000000">
                        <a:alpha val="43137"/>
                      </a:srgbClr>
                    </a:outerShdw>
                  </a:effectLst>
                </a:rPr>
                <a:t>2008</a:t>
              </a:r>
            </a:p>
          </p:txBody>
        </p:sp>
        <p:sp>
          <p:nvSpPr>
            <p:cNvPr id="59" name="Text Box 18"/>
            <p:cNvSpPr txBox="1">
              <a:spLocks noChangeArrowheads="1"/>
            </p:cNvSpPr>
            <p:nvPr/>
          </p:nvSpPr>
          <p:spPr bwMode="gray">
            <a:xfrm>
              <a:off x="261939" y="3275014"/>
              <a:ext cx="596900" cy="312987"/>
            </a:xfrm>
            <a:prstGeom prst="rect">
              <a:avLst/>
            </a:prstGeom>
            <a:noFill/>
            <a:ln w="9525">
              <a:noFill/>
              <a:miter lim="800000"/>
              <a:headEnd/>
              <a:tailEnd/>
            </a:ln>
            <a:effectLst/>
          </p:spPr>
          <p:txBody>
            <a:bodyPr lIns="96600" tIns="48300" rIns="96600" bIns="48300" anchor="ctr" anchorCtr="1">
              <a:spAutoFit/>
            </a:bodyPr>
            <a:lstStyle/>
            <a:p>
              <a:pPr defTabSz="966788">
                <a:spcBef>
                  <a:spcPct val="50000"/>
                </a:spcBef>
              </a:pPr>
              <a:r>
                <a:rPr lang="en-US" sz="1400" b="1" dirty="0">
                  <a:solidFill>
                    <a:schemeClr val="bg1"/>
                  </a:solidFill>
                  <a:effectLst>
                    <a:outerShdw blurRad="38100" dist="38100" dir="2700000" algn="tl">
                      <a:srgbClr val="000000">
                        <a:alpha val="43137"/>
                      </a:srgbClr>
                    </a:outerShdw>
                  </a:effectLst>
                </a:rPr>
                <a:t>2004</a:t>
              </a:r>
            </a:p>
          </p:txBody>
        </p:sp>
        <p:sp>
          <p:nvSpPr>
            <p:cNvPr id="60" name="Text Box 19"/>
            <p:cNvSpPr txBox="1">
              <a:spLocks noChangeArrowheads="1"/>
            </p:cNvSpPr>
            <p:nvPr/>
          </p:nvSpPr>
          <p:spPr bwMode="gray">
            <a:xfrm>
              <a:off x="5827714" y="3275014"/>
              <a:ext cx="593725" cy="312987"/>
            </a:xfrm>
            <a:prstGeom prst="rect">
              <a:avLst/>
            </a:prstGeom>
            <a:noFill/>
            <a:ln w="9525">
              <a:noFill/>
              <a:miter lim="800000"/>
              <a:headEnd/>
              <a:tailEnd/>
            </a:ln>
            <a:effectLst/>
          </p:spPr>
          <p:txBody>
            <a:bodyPr lIns="96600" tIns="48300" rIns="96600" bIns="48300" anchor="ctr" anchorCtr="1">
              <a:spAutoFit/>
            </a:bodyPr>
            <a:lstStyle/>
            <a:p>
              <a:pPr defTabSz="966788">
                <a:spcBef>
                  <a:spcPct val="50000"/>
                </a:spcBef>
              </a:pPr>
              <a:r>
                <a:rPr lang="en-US" sz="1400" b="1" dirty="0">
                  <a:solidFill>
                    <a:schemeClr val="bg1"/>
                  </a:solidFill>
                  <a:effectLst>
                    <a:outerShdw blurRad="38100" dist="38100" dir="2700000" algn="tl">
                      <a:srgbClr val="000000">
                        <a:alpha val="43137"/>
                      </a:srgbClr>
                    </a:outerShdw>
                  </a:effectLst>
                </a:rPr>
                <a:t>2011</a:t>
              </a:r>
            </a:p>
          </p:txBody>
        </p:sp>
        <p:sp>
          <p:nvSpPr>
            <p:cNvPr id="61" name="Text Box 20"/>
            <p:cNvSpPr txBox="1">
              <a:spLocks noChangeArrowheads="1"/>
            </p:cNvSpPr>
            <p:nvPr/>
          </p:nvSpPr>
          <p:spPr bwMode="gray">
            <a:xfrm>
              <a:off x="6621464" y="3275014"/>
              <a:ext cx="593725" cy="312987"/>
            </a:xfrm>
            <a:prstGeom prst="rect">
              <a:avLst/>
            </a:prstGeom>
            <a:noFill/>
            <a:ln w="9525">
              <a:noFill/>
              <a:miter lim="800000"/>
              <a:headEnd/>
              <a:tailEnd/>
            </a:ln>
            <a:effectLst/>
          </p:spPr>
          <p:txBody>
            <a:bodyPr lIns="96600" tIns="48300" rIns="96600" bIns="48300" anchor="ctr" anchorCtr="1">
              <a:spAutoFit/>
            </a:bodyPr>
            <a:lstStyle/>
            <a:p>
              <a:pPr defTabSz="966788">
                <a:spcBef>
                  <a:spcPct val="50000"/>
                </a:spcBef>
              </a:pPr>
              <a:r>
                <a:rPr lang="en-US" sz="1400" b="1" dirty="0">
                  <a:solidFill>
                    <a:schemeClr val="bg1"/>
                  </a:solidFill>
                  <a:effectLst>
                    <a:outerShdw blurRad="38100" dist="38100" dir="2700000" algn="tl">
                      <a:srgbClr val="000000">
                        <a:alpha val="43137"/>
                      </a:srgbClr>
                    </a:outerShdw>
                  </a:effectLst>
                </a:rPr>
                <a:t>2012</a:t>
              </a:r>
            </a:p>
          </p:txBody>
        </p:sp>
        <p:sp>
          <p:nvSpPr>
            <p:cNvPr id="62" name="Text Box 21"/>
            <p:cNvSpPr txBox="1">
              <a:spLocks noChangeArrowheads="1"/>
            </p:cNvSpPr>
            <p:nvPr/>
          </p:nvSpPr>
          <p:spPr bwMode="gray">
            <a:xfrm>
              <a:off x="7267575" y="3275014"/>
              <a:ext cx="889000" cy="312987"/>
            </a:xfrm>
            <a:prstGeom prst="rect">
              <a:avLst/>
            </a:prstGeom>
            <a:noFill/>
            <a:ln w="9525">
              <a:noFill/>
              <a:miter lim="800000"/>
              <a:headEnd/>
              <a:tailEnd/>
            </a:ln>
            <a:effectLst/>
          </p:spPr>
          <p:txBody>
            <a:bodyPr lIns="96600" tIns="48300" rIns="96600" bIns="48300" anchor="ctr" anchorCtr="1">
              <a:spAutoFit/>
            </a:bodyPr>
            <a:lstStyle/>
            <a:p>
              <a:pPr defTabSz="966788">
                <a:spcBef>
                  <a:spcPct val="50000"/>
                </a:spcBef>
              </a:pPr>
              <a:r>
                <a:rPr lang="en-US" sz="1400" b="1" dirty="0">
                  <a:solidFill>
                    <a:schemeClr val="bg1"/>
                  </a:solidFill>
                  <a:effectLst>
                    <a:outerShdw blurRad="38100" dist="38100" dir="2700000" algn="tl">
                      <a:srgbClr val="000000">
                        <a:alpha val="43137"/>
                      </a:srgbClr>
                    </a:outerShdw>
                  </a:effectLst>
                </a:rPr>
                <a:t>2013</a:t>
              </a:r>
            </a:p>
          </p:txBody>
        </p:sp>
        <p:sp>
          <p:nvSpPr>
            <p:cNvPr id="63" name="Text Box 22"/>
            <p:cNvSpPr txBox="1">
              <a:spLocks noChangeArrowheads="1"/>
            </p:cNvSpPr>
            <p:nvPr/>
          </p:nvSpPr>
          <p:spPr bwMode="gray">
            <a:xfrm>
              <a:off x="8208964" y="3275014"/>
              <a:ext cx="593725" cy="312987"/>
            </a:xfrm>
            <a:prstGeom prst="rect">
              <a:avLst/>
            </a:prstGeom>
            <a:noFill/>
            <a:ln w="9525">
              <a:noFill/>
              <a:miter lim="800000"/>
              <a:headEnd/>
              <a:tailEnd/>
            </a:ln>
            <a:effectLst/>
          </p:spPr>
          <p:txBody>
            <a:bodyPr lIns="96600" tIns="48300" rIns="96600" bIns="48300" anchor="ctr" anchorCtr="1">
              <a:spAutoFit/>
            </a:bodyPr>
            <a:lstStyle/>
            <a:p>
              <a:pPr defTabSz="966788">
                <a:spcBef>
                  <a:spcPct val="50000"/>
                </a:spcBef>
              </a:pPr>
              <a:r>
                <a:rPr lang="en-US" sz="1400" b="1" dirty="0">
                  <a:solidFill>
                    <a:schemeClr val="bg1"/>
                  </a:solidFill>
                  <a:effectLst>
                    <a:outerShdw blurRad="38100" dist="38100" dir="2700000" algn="tl">
                      <a:srgbClr val="000000">
                        <a:alpha val="43137"/>
                      </a:srgbClr>
                    </a:outerShdw>
                  </a:effectLst>
                </a:rPr>
                <a:t>2014</a:t>
              </a:r>
            </a:p>
          </p:txBody>
        </p:sp>
      </p:grpSp>
      <p:sp>
        <p:nvSpPr>
          <p:cNvPr id="64" name="TextBox 63"/>
          <p:cNvSpPr txBox="1"/>
          <p:nvPr/>
        </p:nvSpPr>
        <p:spPr>
          <a:xfrm>
            <a:off x="2240297" y="6385056"/>
            <a:ext cx="5257925" cy="338554"/>
          </a:xfrm>
          <a:prstGeom prst="rect">
            <a:avLst/>
          </a:prstGeom>
          <a:noFill/>
        </p:spPr>
        <p:txBody>
          <a:bodyPr vert="horz" wrap="square" rtlCol="0" anchor="b">
            <a:spAutoFit/>
          </a:bodyPr>
          <a:lstStyle/>
          <a:p>
            <a:pPr marL="514350" marR="0" lvl="0" indent="-514350" algn="l"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Note: 	</a:t>
            </a:r>
            <a:r>
              <a:rPr lang="en-US" sz="800" dirty="0"/>
              <a:t>Dates of innovation provided by the US Food and Drug Administration (FDA).</a:t>
            </a:r>
            <a:endParaRPr lang="en-US" sz="800" dirty="0">
              <a:latin typeface="Arial" panose="020B0604020202020204" pitchFamily="34" charset="0"/>
            </a:endParaRPr>
          </a:p>
          <a:p>
            <a:pPr marL="514350" marR="0" lvl="0" indent="-514350" algn="l"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Source:	Health Advances analysis; PhRMA 2015 Biopharmaceuticals in Perspective.</a:t>
            </a:r>
          </a:p>
        </p:txBody>
      </p:sp>
    </p:spTree>
    <p:extLst>
      <p:ext uri="{BB962C8B-B14F-4D97-AF65-F5344CB8AC3E}">
        <p14:creationId xmlns:p14="http://schemas.microsoft.com/office/powerpoint/2010/main" val="264538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4135" y="519093"/>
            <a:ext cx="8165865" cy="735013"/>
          </a:xfrm>
        </p:spPr>
        <p:txBody>
          <a:bodyPr/>
          <a:lstStyle/>
          <a:p>
            <a:r>
              <a:rPr lang="en-US" sz="1800" b="0" dirty="0"/>
              <a:t>An Improved Understanding of Disease and Personalized Medicines Have Resulted in </a:t>
            </a:r>
            <a:br>
              <a:rPr lang="en-US" sz="1800" b="0" dirty="0"/>
            </a:br>
            <a:r>
              <a:rPr lang="en-US" sz="1800" dirty="0"/>
              <a:t>increased patient survival</a:t>
            </a:r>
            <a:endParaRPr lang="fr-BE" sz="1800" dirty="0"/>
          </a:p>
        </p:txBody>
      </p:sp>
      <p:sp>
        <p:nvSpPr>
          <p:cNvPr id="22" name="Freeform 21"/>
          <p:cNvSpPr/>
          <p:nvPr/>
        </p:nvSpPr>
        <p:spPr>
          <a:xfrm rot="5400000">
            <a:off x="6171078" y="2488628"/>
            <a:ext cx="2420539" cy="4060963"/>
          </a:xfrm>
          <a:custGeom>
            <a:avLst/>
            <a:gdLst>
              <a:gd name="connsiteX0" fmla="*/ 0 w 4202349"/>
              <a:gd name="connsiteY0" fmla="*/ 359924 h 4173166"/>
              <a:gd name="connsiteX1" fmla="*/ 19455 w 4202349"/>
              <a:gd name="connsiteY1" fmla="*/ 1108953 h 4173166"/>
              <a:gd name="connsiteX2" fmla="*/ 4202349 w 4202349"/>
              <a:gd name="connsiteY2" fmla="*/ 4173166 h 4173166"/>
              <a:gd name="connsiteX3" fmla="*/ 4192621 w 4202349"/>
              <a:gd name="connsiteY3" fmla="*/ 0 h 4173166"/>
              <a:gd name="connsiteX4" fmla="*/ 0 w 4202349"/>
              <a:gd name="connsiteY4" fmla="*/ 359924 h 4173166"/>
              <a:gd name="connsiteX0" fmla="*/ 0 w 4202349"/>
              <a:gd name="connsiteY0" fmla="*/ 359924 h 4173166"/>
              <a:gd name="connsiteX1" fmla="*/ 0 w 4202349"/>
              <a:gd name="connsiteY1" fmla="*/ 1108953 h 4173166"/>
              <a:gd name="connsiteX2" fmla="*/ 4202349 w 4202349"/>
              <a:gd name="connsiteY2" fmla="*/ 4173166 h 4173166"/>
              <a:gd name="connsiteX3" fmla="*/ 4192621 w 4202349"/>
              <a:gd name="connsiteY3" fmla="*/ 0 h 4173166"/>
              <a:gd name="connsiteX4" fmla="*/ 0 w 4202349"/>
              <a:gd name="connsiteY4" fmla="*/ 359924 h 4173166"/>
              <a:gd name="connsiteX0" fmla="*/ 0 w 4202349"/>
              <a:gd name="connsiteY0" fmla="*/ 359924 h 4173166"/>
              <a:gd name="connsiteX1" fmla="*/ 0 w 4202349"/>
              <a:gd name="connsiteY1" fmla="*/ 1005569 h 4173166"/>
              <a:gd name="connsiteX2" fmla="*/ 4202349 w 4202349"/>
              <a:gd name="connsiteY2" fmla="*/ 4173166 h 4173166"/>
              <a:gd name="connsiteX3" fmla="*/ 4192621 w 4202349"/>
              <a:gd name="connsiteY3" fmla="*/ 0 h 4173166"/>
              <a:gd name="connsiteX4" fmla="*/ 0 w 4202349"/>
              <a:gd name="connsiteY4" fmla="*/ 359924 h 4173166"/>
              <a:gd name="connsiteX0" fmla="*/ 0 w 4202349"/>
              <a:gd name="connsiteY0" fmla="*/ 359924 h 4173166"/>
              <a:gd name="connsiteX1" fmla="*/ 616151 w 4202349"/>
              <a:gd name="connsiteY1" fmla="*/ 3214222 h 4173166"/>
              <a:gd name="connsiteX2" fmla="*/ 4202349 w 4202349"/>
              <a:gd name="connsiteY2" fmla="*/ 4173166 h 4173166"/>
              <a:gd name="connsiteX3" fmla="*/ 4192621 w 4202349"/>
              <a:gd name="connsiteY3" fmla="*/ 0 h 4173166"/>
              <a:gd name="connsiteX4" fmla="*/ 0 w 4202349"/>
              <a:gd name="connsiteY4" fmla="*/ 359924 h 4173166"/>
              <a:gd name="connsiteX0" fmla="*/ 0 w 4192724"/>
              <a:gd name="connsiteY0" fmla="*/ 359924 h 3492797"/>
              <a:gd name="connsiteX1" fmla="*/ 616151 w 4192724"/>
              <a:gd name="connsiteY1" fmla="*/ 3214222 h 3492797"/>
              <a:gd name="connsiteX2" fmla="*/ 4125330 w 4192724"/>
              <a:gd name="connsiteY2" fmla="*/ 3064140 h 3492797"/>
              <a:gd name="connsiteX3" fmla="*/ 4192621 w 4192724"/>
              <a:gd name="connsiteY3" fmla="*/ 0 h 3492797"/>
              <a:gd name="connsiteX4" fmla="*/ 0 w 4192724"/>
              <a:gd name="connsiteY4" fmla="*/ 359924 h 3492797"/>
              <a:gd name="connsiteX0" fmla="*/ 0 w 4192831"/>
              <a:gd name="connsiteY0" fmla="*/ 359924 h 3712637"/>
              <a:gd name="connsiteX1" fmla="*/ 616151 w 4192831"/>
              <a:gd name="connsiteY1" fmla="*/ 3214222 h 3712637"/>
              <a:gd name="connsiteX2" fmla="*/ 4163844 w 4192831"/>
              <a:gd name="connsiteY2" fmla="*/ 3712637 h 3712637"/>
              <a:gd name="connsiteX3" fmla="*/ 4192621 w 4192831"/>
              <a:gd name="connsiteY3" fmla="*/ 0 h 3712637"/>
              <a:gd name="connsiteX4" fmla="*/ 0 w 4192831"/>
              <a:gd name="connsiteY4" fmla="*/ 359924 h 3712637"/>
              <a:gd name="connsiteX0" fmla="*/ 0 w 4192831"/>
              <a:gd name="connsiteY0" fmla="*/ 359924 h 3712637"/>
              <a:gd name="connsiteX1" fmla="*/ 616151 w 4192831"/>
              <a:gd name="connsiteY1" fmla="*/ 3214222 h 3712637"/>
              <a:gd name="connsiteX2" fmla="*/ 4163844 w 4192831"/>
              <a:gd name="connsiteY2" fmla="*/ 3712637 h 3712637"/>
              <a:gd name="connsiteX3" fmla="*/ 4192621 w 4192831"/>
              <a:gd name="connsiteY3" fmla="*/ 0 h 3712637"/>
              <a:gd name="connsiteX4" fmla="*/ 0 w 4192831"/>
              <a:gd name="connsiteY4" fmla="*/ 359924 h 3712637"/>
              <a:gd name="connsiteX0" fmla="*/ 0 w 4192831"/>
              <a:gd name="connsiteY0" fmla="*/ 359924 h 3712637"/>
              <a:gd name="connsiteX1" fmla="*/ 616151 w 4192831"/>
              <a:gd name="connsiteY1" fmla="*/ 3214222 h 3712637"/>
              <a:gd name="connsiteX2" fmla="*/ 4163844 w 4192831"/>
              <a:gd name="connsiteY2" fmla="*/ 3712637 h 3712637"/>
              <a:gd name="connsiteX3" fmla="*/ 4192621 w 4192831"/>
              <a:gd name="connsiteY3" fmla="*/ 0 h 3712637"/>
              <a:gd name="connsiteX4" fmla="*/ 0 w 4192831"/>
              <a:gd name="connsiteY4" fmla="*/ 359924 h 3712637"/>
              <a:gd name="connsiteX0" fmla="*/ 0 w 4192831"/>
              <a:gd name="connsiteY0" fmla="*/ 359924 h 3712637"/>
              <a:gd name="connsiteX1" fmla="*/ 616151 w 4192831"/>
              <a:gd name="connsiteY1" fmla="*/ 3214222 h 3712637"/>
              <a:gd name="connsiteX2" fmla="*/ 4163844 w 4192831"/>
              <a:gd name="connsiteY2" fmla="*/ 3712637 h 3712637"/>
              <a:gd name="connsiteX3" fmla="*/ 4192621 w 4192831"/>
              <a:gd name="connsiteY3" fmla="*/ 0 h 3712637"/>
              <a:gd name="connsiteX4" fmla="*/ 0 w 4192831"/>
              <a:gd name="connsiteY4" fmla="*/ 359924 h 3712637"/>
              <a:gd name="connsiteX0" fmla="*/ 0 w 3602350"/>
              <a:gd name="connsiteY0" fmla="*/ 0 h 3728655"/>
              <a:gd name="connsiteX1" fmla="*/ 25670 w 3602350"/>
              <a:gd name="connsiteY1" fmla="*/ 3230240 h 3728655"/>
              <a:gd name="connsiteX2" fmla="*/ 3573363 w 3602350"/>
              <a:gd name="connsiteY2" fmla="*/ 3728655 h 3728655"/>
              <a:gd name="connsiteX3" fmla="*/ 3602140 w 3602350"/>
              <a:gd name="connsiteY3" fmla="*/ 16018 h 3728655"/>
              <a:gd name="connsiteX4" fmla="*/ 0 w 3602350"/>
              <a:gd name="connsiteY4" fmla="*/ 0 h 3728655"/>
              <a:gd name="connsiteX0" fmla="*/ 0 w 3602350"/>
              <a:gd name="connsiteY0" fmla="*/ 0 h 3728655"/>
              <a:gd name="connsiteX1" fmla="*/ 25670 w 3602350"/>
              <a:gd name="connsiteY1" fmla="*/ 3249037 h 3728655"/>
              <a:gd name="connsiteX2" fmla="*/ 3573363 w 3602350"/>
              <a:gd name="connsiteY2" fmla="*/ 3728655 h 3728655"/>
              <a:gd name="connsiteX3" fmla="*/ 3602140 w 3602350"/>
              <a:gd name="connsiteY3" fmla="*/ 16018 h 3728655"/>
              <a:gd name="connsiteX4" fmla="*/ 0 w 3602350"/>
              <a:gd name="connsiteY4" fmla="*/ 0 h 3728655"/>
              <a:gd name="connsiteX0" fmla="*/ 0 w 3573363"/>
              <a:gd name="connsiteY0" fmla="*/ 341126 h 4069781"/>
              <a:gd name="connsiteX1" fmla="*/ 25670 w 3573363"/>
              <a:gd name="connsiteY1" fmla="*/ 3590163 h 4069781"/>
              <a:gd name="connsiteX2" fmla="*/ 3573363 w 3573363"/>
              <a:gd name="connsiteY2" fmla="*/ 4069781 h 4069781"/>
              <a:gd name="connsiteX3" fmla="*/ 3037334 w 3573363"/>
              <a:gd name="connsiteY3" fmla="*/ 0 h 4069781"/>
              <a:gd name="connsiteX4" fmla="*/ 0 w 3573363"/>
              <a:gd name="connsiteY4" fmla="*/ 341126 h 4069781"/>
              <a:gd name="connsiteX0" fmla="*/ 0 w 3136926"/>
              <a:gd name="connsiteY0" fmla="*/ 341126 h 3938201"/>
              <a:gd name="connsiteX1" fmla="*/ 25670 w 3136926"/>
              <a:gd name="connsiteY1" fmla="*/ 3590163 h 3938201"/>
              <a:gd name="connsiteX2" fmla="*/ 3136926 w 3136926"/>
              <a:gd name="connsiteY2" fmla="*/ 3938201 h 3938201"/>
              <a:gd name="connsiteX3" fmla="*/ 3037334 w 3136926"/>
              <a:gd name="connsiteY3" fmla="*/ 0 h 3938201"/>
              <a:gd name="connsiteX4" fmla="*/ 0 w 3136926"/>
              <a:gd name="connsiteY4" fmla="*/ 341126 h 3938201"/>
              <a:gd name="connsiteX0" fmla="*/ 0 w 3037655"/>
              <a:gd name="connsiteY0" fmla="*/ 341126 h 4041585"/>
              <a:gd name="connsiteX1" fmla="*/ 25670 w 3037655"/>
              <a:gd name="connsiteY1" fmla="*/ 3590163 h 4041585"/>
              <a:gd name="connsiteX2" fmla="*/ 3021397 w 3037655"/>
              <a:gd name="connsiteY2" fmla="*/ 4041585 h 4041585"/>
              <a:gd name="connsiteX3" fmla="*/ 3037334 w 3037655"/>
              <a:gd name="connsiteY3" fmla="*/ 0 h 4041585"/>
              <a:gd name="connsiteX4" fmla="*/ 0 w 3037655"/>
              <a:gd name="connsiteY4" fmla="*/ 341126 h 4041585"/>
              <a:gd name="connsiteX0" fmla="*/ 0 w 3037655"/>
              <a:gd name="connsiteY0" fmla="*/ 341126 h 4041585"/>
              <a:gd name="connsiteX1" fmla="*/ 25670 w 3037655"/>
              <a:gd name="connsiteY1" fmla="*/ 3590163 h 4041585"/>
              <a:gd name="connsiteX2" fmla="*/ 3021397 w 3037655"/>
              <a:gd name="connsiteY2" fmla="*/ 4041585 h 4041585"/>
              <a:gd name="connsiteX3" fmla="*/ 3037334 w 3037655"/>
              <a:gd name="connsiteY3" fmla="*/ 0 h 4041585"/>
              <a:gd name="connsiteX4" fmla="*/ 0 w 3037655"/>
              <a:gd name="connsiteY4" fmla="*/ 341126 h 4041585"/>
              <a:gd name="connsiteX0" fmla="*/ 0 w 3037655"/>
              <a:gd name="connsiteY0" fmla="*/ 341126 h 4041585"/>
              <a:gd name="connsiteX1" fmla="*/ 25670 w 3037655"/>
              <a:gd name="connsiteY1" fmla="*/ 3590163 h 4041585"/>
              <a:gd name="connsiteX2" fmla="*/ 3021397 w 3037655"/>
              <a:gd name="connsiteY2" fmla="*/ 4041585 h 4041585"/>
              <a:gd name="connsiteX3" fmla="*/ 3037334 w 3037655"/>
              <a:gd name="connsiteY3" fmla="*/ 0 h 4041585"/>
              <a:gd name="connsiteX4" fmla="*/ 0 w 3037655"/>
              <a:gd name="connsiteY4" fmla="*/ 341126 h 4041585"/>
              <a:gd name="connsiteX0" fmla="*/ 0 w 3024212"/>
              <a:gd name="connsiteY0" fmla="*/ 488737 h 4041585"/>
              <a:gd name="connsiteX1" fmla="*/ 12227 w 3024212"/>
              <a:gd name="connsiteY1" fmla="*/ 3590163 h 4041585"/>
              <a:gd name="connsiteX2" fmla="*/ 3007954 w 3024212"/>
              <a:gd name="connsiteY2" fmla="*/ 4041585 h 4041585"/>
              <a:gd name="connsiteX3" fmla="*/ 3023891 w 3024212"/>
              <a:gd name="connsiteY3" fmla="*/ 0 h 4041585"/>
              <a:gd name="connsiteX4" fmla="*/ 0 w 3024212"/>
              <a:gd name="connsiteY4" fmla="*/ 488737 h 4041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212" h="4041585">
                <a:moveTo>
                  <a:pt x="0" y="488737"/>
                </a:moveTo>
                <a:cubicBezTo>
                  <a:pt x="0" y="703952"/>
                  <a:pt x="12227" y="3374948"/>
                  <a:pt x="12227" y="3590163"/>
                </a:cubicBezTo>
                <a:cubicBezTo>
                  <a:pt x="2979068" y="4047656"/>
                  <a:pt x="15455" y="3593490"/>
                  <a:pt x="3007954" y="4041585"/>
                </a:cubicBezTo>
                <a:cubicBezTo>
                  <a:pt x="3004711" y="2650530"/>
                  <a:pt x="3027134" y="1391055"/>
                  <a:pt x="3023891" y="0"/>
                </a:cubicBezTo>
                <a:cubicBezTo>
                  <a:pt x="2011446" y="113709"/>
                  <a:pt x="1012445" y="375028"/>
                  <a:pt x="0" y="488737"/>
                </a:cubicBezTo>
                <a:close/>
              </a:path>
            </a:pathLst>
          </a:custGeom>
          <a:gradFill flip="none" rotWithShape="1">
            <a:gsLst>
              <a:gs pos="0">
                <a:schemeClr val="bg1"/>
              </a:gs>
              <a:gs pos="100000">
                <a:schemeClr val="bg1">
                  <a:lumMod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733370" y="1581751"/>
            <a:ext cx="8438680" cy="646331"/>
          </a:xfrm>
          <a:prstGeom prst="rect">
            <a:avLst/>
          </a:prstGeom>
        </p:spPr>
        <p:txBody>
          <a:bodyPr wrap="square">
            <a:spAutoFit/>
          </a:bodyPr>
          <a:lstStyle/>
          <a:p>
            <a:r>
              <a:rPr lang="en-US" sz="1800" dirty="0">
                <a:solidFill>
                  <a:srgbClr val="7F7F7F"/>
                </a:solidFill>
              </a:rPr>
              <a:t>Advances in personalized medicine</a:t>
            </a:r>
            <a:r>
              <a:rPr lang="en-US" sz="1800" b="1" dirty="0">
                <a:solidFill>
                  <a:srgbClr val="7F7F7F"/>
                </a:solidFill>
              </a:rPr>
              <a:t> </a:t>
            </a:r>
            <a:r>
              <a:rPr lang="en-US" sz="1800" dirty="0">
                <a:solidFill>
                  <a:srgbClr val="7F7F7F"/>
                </a:solidFill>
              </a:rPr>
              <a:t>have</a:t>
            </a:r>
            <a:r>
              <a:rPr lang="en-US" sz="1800" b="1" dirty="0">
                <a:solidFill>
                  <a:srgbClr val="7F7F7F"/>
                </a:solidFill>
              </a:rPr>
              <a:t> </a:t>
            </a:r>
            <a:r>
              <a:rPr lang="en-US" sz="1800" b="1" dirty="0">
                <a:solidFill>
                  <a:schemeClr val="accent3">
                    <a:lumMod val="75000"/>
                  </a:schemeClr>
                </a:solidFill>
              </a:rPr>
              <a:t>improved the outlook for patients with blood cancers in Europe</a:t>
            </a:r>
            <a:r>
              <a:rPr lang="en-US" sz="1800" b="1" baseline="30000" dirty="0">
                <a:solidFill>
                  <a:schemeClr val="accent3">
                    <a:lumMod val="75000"/>
                  </a:schemeClr>
                </a:solidFill>
              </a:rPr>
              <a:t>1</a:t>
            </a:r>
            <a:endParaRPr lang="en-US" sz="1800" b="1" dirty="0">
              <a:solidFill>
                <a:schemeClr val="accent3">
                  <a:lumMod val="75000"/>
                </a:schemeClr>
              </a:solidFill>
            </a:endParaRPr>
          </a:p>
        </p:txBody>
      </p:sp>
      <p:sp>
        <p:nvSpPr>
          <p:cNvPr id="25" name="Rectangle 24"/>
          <p:cNvSpPr/>
          <p:nvPr/>
        </p:nvSpPr>
        <p:spPr>
          <a:xfrm>
            <a:off x="815643" y="4709261"/>
            <a:ext cx="3872244" cy="1169551"/>
          </a:xfrm>
          <a:prstGeom prst="rect">
            <a:avLst/>
          </a:prstGeom>
          <a:noFill/>
          <a:ln w="28575">
            <a:solidFill>
              <a:schemeClr val="accent3">
                <a:lumMod val="75000"/>
              </a:schemeClr>
            </a:solidFill>
          </a:ln>
        </p:spPr>
        <p:txBody>
          <a:bodyPr wrap="square">
            <a:spAutoFit/>
          </a:bodyPr>
          <a:lstStyle/>
          <a:p>
            <a:pPr>
              <a:spcBef>
                <a:spcPct val="20000"/>
              </a:spcBef>
              <a:buClr>
                <a:srgbClr val="2B7DC7"/>
              </a:buClr>
            </a:pPr>
            <a:r>
              <a:rPr lang="en-US" sz="1400" b="1" i="1" dirty="0">
                <a:solidFill>
                  <a:schemeClr val="tx1">
                    <a:lumMod val="50000"/>
                    <a:lumOff val="50000"/>
                  </a:schemeClr>
                </a:solidFill>
                <a:latin typeface="+mn-lt"/>
              </a:rPr>
              <a:t>A greater understanding of the molecular basis of disease has transformed what was once known collectively as “disease of the blood,” into multiple subtypes of leukemia and lymphomas, which can be targeted by personalized medicines</a:t>
            </a:r>
          </a:p>
        </p:txBody>
      </p:sp>
      <p:sp>
        <p:nvSpPr>
          <p:cNvPr id="26" name="AutoShape 11"/>
          <p:cNvSpPr>
            <a:spLocks noChangeArrowheads="1"/>
          </p:cNvSpPr>
          <p:nvPr/>
        </p:nvSpPr>
        <p:spPr bwMode="gray">
          <a:xfrm>
            <a:off x="800753" y="2228082"/>
            <a:ext cx="8712680" cy="1310692"/>
          </a:xfrm>
          <a:prstGeom prst="rightArrow">
            <a:avLst>
              <a:gd name="adj1" fmla="val 66743"/>
              <a:gd name="adj2" fmla="val 37433"/>
            </a:avLst>
          </a:prstGeom>
          <a:solidFill>
            <a:srgbClr val="F5841F"/>
          </a:solidFill>
          <a:ln w="3175" algn="ctr">
            <a:noFill/>
            <a:miter lim="800000"/>
            <a:headEnd/>
            <a:tailEnd/>
          </a:ln>
          <a:effectLst/>
        </p:spPr>
        <p:txBody>
          <a:bodyPr lIns="96653" tIns="96653" rIns="96653" bIns="96653" anchor="t"/>
          <a:lstStyle/>
          <a:p>
            <a:r>
              <a:rPr lang="en-US" b="1" i="1" dirty="0">
                <a:solidFill>
                  <a:schemeClr val="bg1"/>
                </a:solidFill>
              </a:rPr>
              <a:t>Improved Understanding of the Disease</a:t>
            </a:r>
          </a:p>
        </p:txBody>
      </p:sp>
      <p:sp>
        <p:nvSpPr>
          <p:cNvPr id="27" name="Text Box 13"/>
          <p:cNvSpPr txBox="1">
            <a:spLocks noChangeArrowheads="1"/>
          </p:cNvSpPr>
          <p:nvPr/>
        </p:nvSpPr>
        <p:spPr bwMode="gray">
          <a:xfrm>
            <a:off x="2152897" y="2826850"/>
            <a:ext cx="1911292" cy="466875"/>
          </a:xfrm>
          <a:prstGeom prst="rect">
            <a:avLst/>
          </a:prstGeom>
          <a:noFill/>
          <a:ln w="9525">
            <a:noFill/>
            <a:miter lim="800000"/>
            <a:headEnd/>
            <a:tailEnd/>
          </a:ln>
          <a:effectLst/>
        </p:spPr>
        <p:txBody>
          <a:bodyPr wrap="square" lIns="96600" tIns="48300" rIns="96600" bIns="48300" anchor="ctr" anchorCtr="1">
            <a:spAutoFit/>
          </a:bodyPr>
          <a:lstStyle/>
          <a:p>
            <a:pPr defTabSz="966788">
              <a:spcBef>
                <a:spcPct val="50000"/>
              </a:spcBef>
            </a:pPr>
            <a:r>
              <a:rPr lang="en-US" sz="2400" b="1" dirty="0">
                <a:solidFill>
                  <a:schemeClr val="bg1"/>
                </a:solidFill>
              </a:rPr>
              <a:t>50</a:t>
            </a:r>
            <a:r>
              <a:rPr lang="en-US" sz="1200" b="1" dirty="0">
                <a:solidFill>
                  <a:schemeClr val="bg1"/>
                </a:solidFill>
              </a:rPr>
              <a:t> YEARS AGO</a:t>
            </a:r>
          </a:p>
        </p:txBody>
      </p:sp>
      <p:sp>
        <p:nvSpPr>
          <p:cNvPr id="28" name="Text Box 14"/>
          <p:cNvSpPr txBox="1">
            <a:spLocks noChangeArrowheads="1"/>
          </p:cNvSpPr>
          <p:nvPr/>
        </p:nvSpPr>
        <p:spPr bwMode="gray">
          <a:xfrm>
            <a:off x="3620153" y="2826850"/>
            <a:ext cx="1958850" cy="466875"/>
          </a:xfrm>
          <a:prstGeom prst="rect">
            <a:avLst/>
          </a:prstGeom>
          <a:noFill/>
          <a:ln w="9525">
            <a:noFill/>
            <a:miter lim="800000"/>
            <a:headEnd/>
            <a:tailEnd/>
          </a:ln>
          <a:effectLst/>
        </p:spPr>
        <p:txBody>
          <a:bodyPr wrap="square" lIns="96600" tIns="48300" rIns="96600" bIns="48300" anchor="ctr" anchorCtr="1">
            <a:spAutoFit/>
          </a:bodyPr>
          <a:lstStyle/>
          <a:p>
            <a:pPr defTabSz="966788">
              <a:spcBef>
                <a:spcPct val="50000"/>
              </a:spcBef>
            </a:pPr>
            <a:r>
              <a:rPr lang="en-US" sz="2400" b="1" dirty="0">
                <a:solidFill>
                  <a:schemeClr val="bg1"/>
                </a:solidFill>
              </a:rPr>
              <a:t>40</a:t>
            </a:r>
            <a:r>
              <a:rPr lang="en-US" sz="1200" b="1" dirty="0">
                <a:solidFill>
                  <a:schemeClr val="bg1"/>
                </a:solidFill>
              </a:rPr>
              <a:t> YEARS AGO</a:t>
            </a:r>
          </a:p>
        </p:txBody>
      </p:sp>
      <p:sp>
        <p:nvSpPr>
          <p:cNvPr id="29" name="Text Box 15"/>
          <p:cNvSpPr txBox="1">
            <a:spLocks noChangeArrowheads="1"/>
          </p:cNvSpPr>
          <p:nvPr/>
        </p:nvSpPr>
        <p:spPr bwMode="gray">
          <a:xfrm>
            <a:off x="6614083" y="2826850"/>
            <a:ext cx="1935258" cy="466875"/>
          </a:xfrm>
          <a:prstGeom prst="rect">
            <a:avLst/>
          </a:prstGeom>
          <a:noFill/>
          <a:ln w="9525">
            <a:noFill/>
            <a:miter lim="800000"/>
            <a:headEnd/>
            <a:tailEnd/>
          </a:ln>
          <a:effectLst/>
        </p:spPr>
        <p:txBody>
          <a:bodyPr lIns="96600" tIns="48300" rIns="96600" bIns="48300" anchor="ctr" anchorCtr="1">
            <a:spAutoFit/>
          </a:bodyPr>
          <a:lstStyle/>
          <a:p>
            <a:pPr defTabSz="966788">
              <a:spcBef>
                <a:spcPct val="50000"/>
              </a:spcBef>
            </a:pPr>
            <a:r>
              <a:rPr lang="en-US" sz="2400" b="1" dirty="0">
                <a:solidFill>
                  <a:schemeClr val="bg1"/>
                </a:solidFill>
              </a:rPr>
              <a:t>TODAY</a:t>
            </a:r>
          </a:p>
        </p:txBody>
      </p:sp>
      <p:sp>
        <p:nvSpPr>
          <p:cNvPr id="30" name="Text Box 18"/>
          <p:cNvSpPr txBox="1">
            <a:spLocks noChangeArrowheads="1"/>
          </p:cNvSpPr>
          <p:nvPr/>
        </p:nvSpPr>
        <p:spPr bwMode="gray">
          <a:xfrm>
            <a:off x="552353" y="2826850"/>
            <a:ext cx="1912908" cy="466875"/>
          </a:xfrm>
          <a:prstGeom prst="rect">
            <a:avLst/>
          </a:prstGeom>
          <a:noFill/>
          <a:ln w="9525">
            <a:noFill/>
            <a:miter lim="800000"/>
            <a:headEnd/>
            <a:tailEnd/>
          </a:ln>
          <a:effectLst/>
        </p:spPr>
        <p:txBody>
          <a:bodyPr wrap="square" lIns="96600" tIns="48300" rIns="96600" bIns="48300" anchor="ctr" anchorCtr="1">
            <a:spAutoFit/>
          </a:bodyPr>
          <a:lstStyle/>
          <a:p>
            <a:pPr defTabSz="966788">
              <a:spcBef>
                <a:spcPct val="50000"/>
              </a:spcBef>
            </a:pPr>
            <a:r>
              <a:rPr lang="en-US" sz="2400" b="1" dirty="0">
                <a:solidFill>
                  <a:schemeClr val="bg1"/>
                </a:solidFill>
              </a:rPr>
              <a:t>60</a:t>
            </a:r>
            <a:r>
              <a:rPr lang="en-US" sz="1200" b="1" dirty="0">
                <a:solidFill>
                  <a:schemeClr val="bg1"/>
                </a:solidFill>
              </a:rPr>
              <a:t> YEARS AGO</a:t>
            </a:r>
          </a:p>
        </p:txBody>
      </p:sp>
      <p:sp>
        <p:nvSpPr>
          <p:cNvPr id="31" name="TextBox 30"/>
          <p:cNvSpPr txBox="1"/>
          <p:nvPr/>
        </p:nvSpPr>
        <p:spPr>
          <a:xfrm>
            <a:off x="733370" y="3319232"/>
            <a:ext cx="3175000" cy="261610"/>
          </a:xfrm>
          <a:prstGeom prst="rect">
            <a:avLst/>
          </a:prstGeom>
          <a:noFill/>
        </p:spPr>
        <p:txBody>
          <a:bodyPr vert="horz" rtlCol="0">
            <a:spAutoFit/>
          </a:bodyPr>
          <a:lstStyle/>
          <a:p>
            <a:pPr marL="165100" indent="-165100" algn="l">
              <a:spcBef>
                <a:spcPct val="20000"/>
              </a:spcBef>
              <a:buClr>
                <a:srgbClr val="2B7DC7"/>
              </a:buClr>
              <a:buFont typeface="Wingdings" panose="05000000000000000000" pitchFamily="2" charset="2"/>
              <a:buChar char="§"/>
            </a:pPr>
            <a:r>
              <a:rPr lang="en-US" sz="1100" dirty="0">
                <a:latin typeface="Arial" panose="020B0604020202020204" pitchFamily="34" charset="0"/>
              </a:rPr>
              <a:t>“Disease of the Blood”</a:t>
            </a:r>
          </a:p>
        </p:txBody>
      </p:sp>
      <p:sp>
        <p:nvSpPr>
          <p:cNvPr id="32" name="TextBox 31"/>
          <p:cNvSpPr txBox="1"/>
          <p:nvPr/>
        </p:nvSpPr>
        <p:spPr>
          <a:xfrm>
            <a:off x="2411816" y="3319232"/>
            <a:ext cx="3175000" cy="464743"/>
          </a:xfrm>
          <a:prstGeom prst="rect">
            <a:avLst/>
          </a:prstGeom>
          <a:noFill/>
        </p:spPr>
        <p:txBody>
          <a:bodyPr vert="horz" rtlCol="0">
            <a:spAutoFit/>
          </a:bodyPr>
          <a:lstStyle/>
          <a:p>
            <a:pPr marL="165100" indent="-165100" algn="l">
              <a:spcBef>
                <a:spcPct val="20000"/>
              </a:spcBef>
              <a:buClr>
                <a:srgbClr val="2B7DC7"/>
              </a:buClr>
              <a:buFont typeface="Wingdings" panose="05000000000000000000" pitchFamily="2" charset="2"/>
              <a:buChar char="§"/>
            </a:pPr>
            <a:r>
              <a:rPr lang="en-US" sz="1100" dirty="0">
                <a:latin typeface="Arial" panose="020B0604020202020204" pitchFamily="34" charset="0"/>
              </a:rPr>
              <a:t>Leukemia</a:t>
            </a:r>
          </a:p>
          <a:p>
            <a:pPr marL="165100" indent="-165100" algn="l">
              <a:spcBef>
                <a:spcPct val="20000"/>
              </a:spcBef>
              <a:buClr>
                <a:srgbClr val="2B7DC7"/>
              </a:buClr>
              <a:buFont typeface="Wingdings" panose="05000000000000000000" pitchFamily="2" charset="2"/>
              <a:buChar char="§"/>
            </a:pPr>
            <a:r>
              <a:rPr lang="en-US" sz="1100" dirty="0">
                <a:latin typeface="Arial" panose="020B0604020202020204" pitchFamily="34" charset="0"/>
              </a:rPr>
              <a:t>Lymphoma</a:t>
            </a:r>
          </a:p>
        </p:txBody>
      </p:sp>
      <p:sp>
        <p:nvSpPr>
          <p:cNvPr id="33" name="TextBox 32"/>
          <p:cNvSpPr txBox="1"/>
          <p:nvPr/>
        </p:nvSpPr>
        <p:spPr>
          <a:xfrm>
            <a:off x="3836938" y="3319232"/>
            <a:ext cx="1817261" cy="1074140"/>
          </a:xfrm>
          <a:prstGeom prst="rect">
            <a:avLst/>
          </a:prstGeom>
          <a:noFill/>
        </p:spPr>
        <p:txBody>
          <a:bodyPr vert="horz" wrap="square" rtlCol="0">
            <a:spAutoFit/>
          </a:bodyPr>
          <a:lstStyle/>
          <a:p>
            <a:pPr marL="165100" indent="-165100" algn="l">
              <a:spcBef>
                <a:spcPct val="20000"/>
              </a:spcBef>
              <a:buClr>
                <a:srgbClr val="2B7DC7"/>
              </a:buClr>
              <a:buFont typeface="Wingdings" panose="05000000000000000000" pitchFamily="2" charset="2"/>
              <a:buChar char="§"/>
            </a:pPr>
            <a:r>
              <a:rPr lang="en-US" sz="1100" dirty="0">
                <a:latin typeface="Arial" panose="020B0604020202020204" pitchFamily="34" charset="0"/>
              </a:rPr>
              <a:t>Chronic Leukemia</a:t>
            </a:r>
          </a:p>
          <a:p>
            <a:pPr marL="165100" indent="-165100" algn="l">
              <a:spcBef>
                <a:spcPct val="20000"/>
              </a:spcBef>
              <a:buClr>
                <a:srgbClr val="2B7DC7"/>
              </a:buClr>
              <a:buFont typeface="Wingdings" panose="05000000000000000000" pitchFamily="2" charset="2"/>
              <a:buChar char="§"/>
            </a:pPr>
            <a:r>
              <a:rPr lang="en-US" sz="1100" dirty="0">
                <a:latin typeface="Arial" panose="020B0604020202020204" pitchFamily="34" charset="0"/>
              </a:rPr>
              <a:t>Acute Leukemia</a:t>
            </a:r>
          </a:p>
          <a:p>
            <a:pPr marL="165100" indent="-165100" algn="l">
              <a:spcBef>
                <a:spcPct val="20000"/>
              </a:spcBef>
              <a:buClr>
                <a:srgbClr val="2B7DC7"/>
              </a:buClr>
              <a:buFont typeface="Wingdings" panose="05000000000000000000" pitchFamily="2" charset="2"/>
              <a:buChar char="§"/>
            </a:pPr>
            <a:r>
              <a:rPr lang="en-US" sz="1100" dirty="0">
                <a:latin typeface="Arial" panose="020B0604020202020204" pitchFamily="34" charset="0"/>
              </a:rPr>
              <a:t>Pre-leukemia</a:t>
            </a:r>
          </a:p>
          <a:p>
            <a:pPr marL="165100" indent="-165100" algn="l">
              <a:spcBef>
                <a:spcPct val="20000"/>
              </a:spcBef>
              <a:buClr>
                <a:srgbClr val="2B7DC7"/>
              </a:buClr>
              <a:buFont typeface="Wingdings" panose="05000000000000000000" pitchFamily="2" charset="2"/>
              <a:buChar char="§"/>
            </a:pPr>
            <a:r>
              <a:rPr lang="en-US" sz="1100" dirty="0">
                <a:latin typeface="Arial" panose="020B0604020202020204" pitchFamily="34" charset="0"/>
              </a:rPr>
              <a:t>Indolent Lymphoma</a:t>
            </a:r>
          </a:p>
          <a:p>
            <a:pPr marL="165100" indent="-165100" algn="l">
              <a:spcBef>
                <a:spcPct val="20000"/>
              </a:spcBef>
              <a:buClr>
                <a:srgbClr val="2B7DC7"/>
              </a:buClr>
              <a:buFont typeface="Wingdings" panose="05000000000000000000" pitchFamily="2" charset="2"/>
              <a:buChar char="§"/>
            </a:pPr>
            <a:r>
              <a:rPr lang="en-US" sz="1100" dirty="0">
                <a:latin typeface="Arial" panose="020B0604020202020204" pitchFamily="34" charset="0"/>
              </a:rPr>
              <a:t>Aggressive Lymphoma</a:t>
            </a:r>
          </a:p>
        </p:txBody>
      </p:sp>
      <p:sp>
        <p:nvSpPr>
          <p:cNvPr id="34" name="TextBox 33"/>
          <p:cNvSpPr txBox="1"/>
          <p:nvPr/>
        </p:nvSpPr>
        <p:spPr>
          <a:xfrm>
            <a:off x="1612899" y="6359368"/>
            <a:ext cx="5740401" cy="461665"/>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	Medicines in phases I through III for the treatment of all types of leukemia and lymphoma. </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Source:	Health Advances analysis; </a:t>
            </a:r>
            <a:r>
              <a:rPr lang="en-US" sz="800" baseline="30000" dirty="0">
                <a:latin typeface="Arial" panose="020B0604020202020204" pitchFamily="34" charset="0"/>
              </a:rPr>
              <a:t>1</a:t>
            </a:r>
            <a:r>
              <a:rPr lang="en-US" sz="800" dirty="0"/>
              <a:t>PhRMA 2015 Value of Personalized Medicine; </a:t>
            </a:r>
            <a:r>
              <a:rPr lang="en-US" sz="800" baseline="30000" dirty="0"/>
              <a:t>2</a:t>
            </a:r>
            <a:r>
              <a:rPr lang="en-US" sz="800" dirty="0"/>
              <a:t>PharmaProjects</a:t>
            </a:r>
            <a:r>
              <a:rPr lang="en-US" sz="800" dirty="0">
                <a:latin typeface="Arial" panose="020B0604020202020204" pitchFamily="34" charset="0"/>
              </a:rPr>
              <a:t> (accessed February 2016)</a:t>
            </a:r>
            <a:r>
              <a:rPr lang="en-US" sz="800" dirty="0"/>
              <a:t>; </a:t>
            </a:r>
            <a:r>
              <a:rPr lang="en-US" sz="800" baseline="30000" dirty="0"/>
              <a:t>3</a:t>
            </a:r>
            <a:r>
              <a:rPr lang="en-US" sz="800" dirty="0"/>
              <a:t>Cancer Survival in Europe Eurocare 5 Database 2000-2007. </a:t>
            </a:r>
            <a:endParaRPr lang="en-US" sz="800" dirty="0">
              <a:latin typeface="Arial" panose="020B0604020202020204" pitchFamily="34" charset="0"/>
            </a:endParaRPr>
          </a:p>
        </p:txBody>
      </p:sp>
      <p:sp>
        <p:nvSpPr>
          <p:cNvPr id="35" name="TextBox 34"/>
          <p:cNvSpPr txBox="1"/>
          <p:nvPr/>
        </p:nvSpPr>
        <p:spPr>
          <a:xfrm>
            <a:off x="5682309" y="3319232"/>
            <a:ext cx="3089656" cy="498598"/>
          </a:xfrm>
          <a:prstGeom prst="rect">
            <a:avLst/>
          </a:prstGeom>
          <a:noFill/>
        </p:spPr>
        <p:txBody>
          <a:bodyPr vert="horz" wrap="square" rtlCol="0">
            <a:spAutoFit/>
          </a:bodyPr>
          <a:lstStyle/>
          <a:p>
            <a:pPr marL="165100" indent="-165100" algn="l">
              <a:spcBef>
                <a:spcPct val="20000"/>
              </a:spcBef>
              <a:buClr>
                <a:srgbClr val="2B7DC7"/>
              </a:buClr>
              <a:buFont typeface="Wingdings" panose="05000000000000000000" pitchFamily="2" charset="2"/>
              <a:buChar char="§"/>
            </a:pPr>
            <a:r>
              <a:rPr lang="en-US" sz="1200" b="1" dirty="0">
                <a:latin typeface="Arial" panose="020B0604020202020204" pitchFamily="34" charset="0"/>
              </a:rPr>
              <a:t>~40 </a:t>
            </a:r>
            <a:r>
              <a:rPr lang="en-US" sz="1200" dirty="0">
                <a:latin typeface="Arial" panose="020B0604020202020204" pitchFamily="34" charset="0"/>
              </a:rPr>
              <a:t>unique </a:t>
            </a:r>
            <a:r>
              <a:rPr lang="en-US" sz="1200" b="1" dirty="0">
                <a:latin typeface="Arial" panose="020B0604020202020204" pitchFamily="34" charset="0"/>
              </a:rPr>
              <a:t>Leukemia types </a:t>
            </a:r>
            <a:r>
              <a:rPr lang="en-US" sz="1200" dirty="0">
                <a:latin typeface="Arial" panose="020B0604020202020204" pitchFamily="34" charset="0"/>
              </a:rPr>
              <a:t>identified</a:t>
            </a:r>
          </a:p>
          <a:p>
            <a:pPr marL="165100" indent="-165100" algn="l">
              <a:spcBef>
                <a:spcPct val="20000"/>
              </a:spcBef>
              <a:buClr>
                <a:srgbClr val="2B7DC7"/>
              </a:buClr>
              <a:buFont typeface="Wingdings" panose="05000000000000000000" pitchFamily="2" charset="2"/>
              <a:buChar char="§"/>
            </a:pPr>
            <a:r>
              <a:rPr lang="en-US" sz="1200" b="1" dirty="0">
                <a:latin typeface="Arial" panose="020B0604020202020204" pitchFamily="34" charset="0"/>
              </a:rPr>
              <a:t>~50 </a:t>
            </a:r>
            <a:r>
              <a:rPr lang="en-US" sz="1200" dirty="0">
                <a:latin typeface="Arial" panose="020B0604020202020204" pitchFamily="34" charset="0"/>
              </a:rPr>
              <a:t>unique </a:t>
            </a:r>
            <a:r>
              <a:rPr lang="en-US" sz="1200" b="1" dirty="0">
                <a:latin typeface="Arial" panose="020B0604020202020204" pitchFamily="34" charset="0"/>
              </a:rPr>
              <a:t>Lymphoma types </a:t>
            </a:r>
            <a:r>
              <a:rPr lang="en-US" sz="1200" dirty="0">
                <a:latin typeface="Arial" panose="020B0604020202020204" pitchFamily="34" charset="0"/>
              </a:rPr>
              <a:t>identified</a:t>
            </a:r>
          </a:p>
        </p:txBody>
      </p:sp>
      <p:sp>
        <p:nvSpPr>
          <p:cNvPr id="37" name="Rectangle 36"/>
          <p:cNvSpPr/>
          <p:nvPr/>
        </p:nvSpPr>
        <p:spPr>
          <a:xfrm>
            <a:off x="5967991" y="4095364"/>
            <a:ext cx="2826714" cy="738664"/>
          </a:xfrm>
          <a:prstGeom prst="rect">
            <a:avLst/>
          </a:prstGeom>
        </p:spPr>
        <p:txBody>
          <a:bodyPr wrap="square">
            <a:spAutoFit/>
          </a:bodyPr>
          <a:lstStyle/>
          <a:p>
            <a:r>
              <a:rPr lang="en-US" sz="1400" b="1" dirty="0">
                <a:latin typeface="Arial" panose="020B0604020202020204" pitchFamily="34" charset="0"/>
              </a:rPr>
              <a:t>Today, 230 medicines* </a:t>
            </a:r>
            <a:r>
              <a:rPr lang="en-US" sz="1400" b="1" baseline="30000" dirty="0">
                <a:latin typeface="Arial" panose="020B0604020202020204" pitchFamily="34" charset="0"/>
              </a:rPr>
              <a:t>2</a:t>
            </a:r>
            <a:endParaRPr lang="en-US" sz="1400" b="1" dirty="0">
              <a:latin typeface="Arial" panose="020B0604020202020204" pitchFamily="34" charset="0"/>
            </a:endParaRPr>
          </a:p>
          <a:p>
            <a:r>
              <a:rPr lang="en-US" sz="1400" dirty="0">
                <a:latin typeface="Arial" panose="020B0604020202020204" pitchFamily="34" charset="0"/>
              </a:rPr>
              <a:t>are in development for blood cancers in Europe</a:t>
            </a:r>
            <a:endParaRPr lang="en-US" sz="1400" dirty="0"/>
          </a:p>
        </p:txBody>
      </p:sp>
      <p:sp>
        <p:nvSpPr>
          <p:cNvPr id="38" name="Rectangle 37"/>
          <p:cNvSpPr/>
          <p:nvPr/>
        </p:nvSpPr>
        <p:spPr>
          <a:xfrm>
            <a:off x="7499083" y="5370036"/>
            <a:ext cx="2100516" cy="738664"/>
          </a:xfrm>
          <a:prstGeom prst="rect">
            <a:avLst/>
          </a:prstGeom>
        </p:spPr>
        <p:txBody>
          <a:bodyPr wrap="square">
            <a:spAutoFit/>
          </a:bodyPr>
          <a:lstStyle/>
          <a:p>
            <a:r>
              <a:rPr lang="en-US" sz="1400" dirty="0">
                <a:latin typeface="Arial" panose="020B0604020202020204" pitchFamily="34" charset="0"/>
              </a:rPr>
              <a:t>Hodgkin’s Lymphoma</a:t>
            </a:r>
          </a:p>
          <a:p>
            <a:r>
              <a:rPr lang="en-US" sz="1400" dirty="0">
                <a:latin typeface="Arial" panose="020B0604020202020204" pitchFamily="34" charset="0"/>
              </a:rPr>
              <a:t>5 year survival rates have</a:t>
            </a:r>
            <a:r>
              <a:rPr lang="en-US" sz="1400" b="1" dirty="0">
                <a:latin typeface="Arial" panose="020B0604020202020204" pitchFamily="34" charset="0"/>
              </a:rPr>
              <a:t> grown to 80%</a:t>
            </a:r>
            <a:r>
              <a:rPr lang="en-US" sz="1400" b="1" baseline="30000" dirty="0">
                <a:latin typeface="Arial" panose="020B0604020202020204" pitchFamily="34" charset="0"/>
              </a:rPr>
              <a:t>3</a:t>
            </a:r>
            <a:endParaRPr lang="en-US" sz="1400" dirty="0"/>
          </a:p>
        </p:txBody>
      </p:sp>
      <p:sp>
        <p:nvSpPr>
          <p:cNvPr id="39" name="Rectangle 38"/>
          <p:cNvSpPr/>
          <p:nvPr/>
        </p:nvSpPr>
        <p:spPr>
          <a:xfrm>
            <a:off x="5232400" y="5370036"/>
            <a:ext cx="2354405" cy="738664"/>
          </a:xfrm>
          <a:prstGeom prst="rect">
            <a:avLst/>
          </a:prstGeom>
        </p:spPr>
        <p:txBody>
          <a:bodyPr wrap="square">
            <a:spAutoFit/>
          </a:bodyPr>
          <a:lstStyle/>
          <a:p>
            <a:r>
              <a:rPr lang="en-US" sz="1400" dirty="0">
                <a:latin typeface="Arial" panose="020B0604020202020204" pitchFamily="34" charset="0"/>
              </a:rPr>
              <a:t>Chronic Lymphocytic Leukemia 5 year survival rates have</a:t>
            </a:r>
            <a:r>
              <a:rPr lang="en-US" sz="1400" b="1" dirty="0">
                <a:latin typeface="Arial" panose="020B0604020202020204" pitchFamily="34" charset="0"/>
              </a:rPr>
              <a:t> grown to 70%</a:t>
            </a:r>
            <a:r>
              <a:rPr lang="en-US" sz="1400" b="1" baseline="30000" dirty="0">
                <a:latin typeface="Arial" panose="020B0604020202020204" pitchFamily="34" charset="0"/>
              </a:rPr>
              <a:t>3</a:t>
            </a:r>
            <a:endParaRPr lang="en-US" sz="1400" dirty="0"/>
          </a:p>
        </p:txBody>
      </p:sp>
      <p:sp>
        <p:nvSpPr>
          <p:cNvPr id="40" name="Right Arrow 39"/>
          <p:cNvSpPr/>
          <p:nvPr/>
        </p:nvSpPr>
        <p:spPr>
          <a:xfrm rot="5400000">
            <a:off x="6300837" y="4628052"/>
            <a:ext cx="379475" cy="1004137"/>
          </a:xfrm>
          <a:prstGeom prst="rightArrow">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Arrow 40"/>
          <p:cNvSpPr/>
          <p:nvPr/>
        </p:nvSpPr>
        <p:spPr>
          <a:xfrm rot="5400000">
            <a:off x="8344140" y="4628052"/>
            <a:ext cx="379475" cy="1004137"/>
          </a:xfrm>
          <a:prstGeom prst="rightArrow">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118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0851" y="534376"/>
            <a:ext cx="8149978" cy="735013"/>
          </a:xfrm>
        </p:spPr>
        <p:txBody>
          <a:bodyPr/>
          <a:lstStyle/>
          <a:p>
            <a:r>
              <a:rPr lang="en-US" sz="1600" b="0" dirty="0"/>
              <a:t>Disease Diagnosis enables a targeted approach to </a:t>
            </a:r>
            <a:r>
              <a:rPr lang="en-US" sz="1600" b="0" dirty="0" err="1"/>
              <a:t>personalised</a:t>
            </a:r>
            <a:r>
              <a:rPr lang="en-US" sz="1600" b="0" dirty="0"/>
              <a:t> medicines  that has Resulted in </a:t>
            </a:r>
            <a:br>
              <a:rPr lang="en-US" sz="1600" b="0" dirty="0"/>
            </a:br>
            <a:r>
              <a:rPr lang="en-US" sz="1600" dirty="0"/>
              <a:t>decreased death rates from cancer</a:t>
            </a:r>
            <a:endParaRPr lang="en-GB" sz="1600" dirty="0"/>
          </a:p>
        </p:txBody>
      </p:sp>
      <p:sp>
        <p:nvSpPr>
          <p:cNvPr id="5" name="TextBox 4"/>
          <p:cNvSpPr txBox="1"/>
          <p:nvPr/>
        </p:nvSpPr>
        <p:spPr>
          <a:xfrm>
            <a:off x="1903763" y="6049647"/>
            <a:ext cx="4950661" cy="707886"/>
          </a:xfrm>
          <a:prstGeom prst="rect">
            <a:avLst/>
          </a:prstGeom>
          <a:noFill/>
        </p:spPr>
        <p:txBody>
          <a:bodyPr vert="horz" wrap="square" rtlCol="0" anchor="b">
            <a:spAutoFit/>
          </a:bodyPr>
          <a:lstStyle/>
          <a:p>
            <a:pPr marL="514350" indent="-514350" algn="l" fontAlgn="auto">
              <a:spcBef>
                <a:spcPts val="0"/>
              </a:spcBef>
              <a:spcAft>
                <a:spcPts val="0"/>
              </a:spcAft>
              <a:tabLst>
                <a:tab pos="457200" algn="r"/>
              </a:tabLst>
            </a:pPr>
            <a:r>
              <a:rPr lang="en-US" sz="800" dirty="0">
                <a:latin typeface="Arial" panose="020B0604020202020204" pitchFamily="34" charset="0"/>
              </a:rPr>
              <a:t>	Note:	WHO Mortality Database age-standardized death rates per 100,000 for </a:t>
            </a:r>
            <a:r>
              <a:rPr lang="en-US" sz="800" dirty="0"/>
              <a:t>malignant neoplasm of trachea, bronchus and lung</a:t>
            </a:r>
            <a:r>
              <a:rPr lang="en-US" sz="800" dirty="0">
                <a:latin typeface="Arial" panose="020B0604020202020204" pitchFamily="34" charset="0"/>
              </a:rPr>
              <a:t>. </a:t>
            </a:r>
          </a:p>
          <a:p>
            <a:pPr marL="514350" indent="-514350" algn="l" fontAlgn="auto">
              <a:spcBef>
                <a:spcPts val="0"/>
              </a:spcBef>
              <a:spcAft>
                <a:spcPts val="0"/>
              </a:spcAft>
              <a:tabLst>
                <a:tab pos="457200" algn="r"/>
              </a:tabLst>
            </a:pPr>
            <a:r>
              <a:rPr lang="en-US" sz="800" dirty="0">
                <a:latin typeface="Arial" panose="020B0604020202020204" pitchFamily="34" charset="0"/>
              </a:rPr>
              <a:t>	Source:	Health Advances analysis; </a:t>
            </a:r>
            <a:r>
              <a:rPr lang="en-US" sz="800" baseline="30000" dirty="0">
                <a:latin typeface="Arial" panose="020B0604020202020204" pitchFamily="34" charset="0"/>
              </a:rPr>
              <a:t>1</a:t>
            </a:r>
            <a:r>
              <a:rPr lang="en-US" sz="800" dirty="0">
                <a:latin typeface="Arial"/>
              </a:rPr>
              <a:t>WHO Mortality Database (accessed February 2016); </a:t>
            </a:r>
            <a:r>
              <a:rPr lang="en-US" sz="800" baseline="30000" dirty="0">
                <a:latin typeface="Arial"/>
              </a:rPr>
              <a:t>2</a:t>
            </a:r>
            <a:r>
              <a:rPr lang="en-US" sz="800" dirty="0"/>
              <a:t>My Cancer Genome website – Molecular Profiling of Lung Cancer; </a:t>
            </a:r>
            <a:r>
              <a:rPr lang="en-US" sz="800" baseline="30000" dirty="0"/>
              <a:t>3</a:t>
            </a:r>
            <a:r>
              <a:rPr lang="en-US" sz="800" dirty="0"/>
              <a:t>Pao 2012 Chipping away at the lung cancer genome</a:t>
            </a:r>
            <a:r>
              <a:rPr lang="en-US" sz="800" i="1" dirty="0"/>
              <a:t> </a:t>
            </a:r>
            <a:r>
              <a:rPr lang="en-US" sz="800" dirty="0"/>
              <a:t>Nat Med.</a:t>
            </a:r>
            <a:endParaRPr lang="en-US" sz="800" dirty="0">
              <a:latin typeface="Arial" panose="020B0604020202020204" pitchFamily="34" charset="0"/>
            </a:endParaRPr>
          </a:p>
        </p:txBody>
      </p:sp>
      <p:graphicFrame>
        <p:nvGraphicFramePr>
          <p:cNvPr id="6" name="Chart 5"/>
          <p:cNvGraphicFramePr/>
          <p:nvPr>
            <p:extLst/>
          </p:nvPr>
        </p:nvGraphicFramePr>
        <p:xfrm>
          <a:off x="5301606" y="3507324"/>
          <a:ext cx="4183855" cy="20323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nvPr>
        </p:nvGraphicFramePr>
        <p:xfrm>
          <a:off x="1100831" y="3530218"/>
          <a:ext cx="4183855" cy="20323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p:nvPr>
            <p:extLst/>
          </p:nvPr>
        </p:nvGraphicFramePr>
        <p:xfrm>
          <a:off x="3191139" y="3507324"/>
          <a:ext cx="4183855" cy="2032382"/>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p:cNvSpPr/>
          <p:nvPr/>
        </p:nvSpPr>
        <p:spPr>
          <a:xfrm>
            <a:off x="2785211" y="5596005"/>
            <a:ext cx="3612143" cy="276999"/>
          </a:xfrm>
          <a:prstGeom prst="rect">
            <a:avLst/>
          </a:prstGeom>
        </p:spPr>
        <p:txBody>
          <a:bodyPr wrap="none">
            <a:spAutoFit/>
          </a:bodyPr>
          <a:lstStyle/>
          <a:p>
            <a:pPr defTabSz="865188"/>
            <a:r>
              <a:rPr lang="en-US" sz="1200" i="1" dirty="0"/>
              <a:t>Identified Mutations/Rearrangements over Time</a:t>
            </a:r>
            <a:r>
              <a:rPr lang="en-US" sz="1200" i="1" baseline="30000" dirty="0"/>
              <a:t>2,3</a:t>
            </a:r>
            <a:r>
              <a:rPr lang="en-US" sz="1200" i="1" dirty="0"/>
              <a:t> </a:t>
            </a:r>
            <a:endParaRPr lang="en-US" sz="1400" b="1" dirty="0"/>
          </a:p>
        </p:txBody>
      </p:sp>
      <p:sp>
        <p:nvSpPr>
          <p:cNvPr id="11" name="Text Box 6"/>
          <p:cNvSpPr txBox="1">
            <a:spLocks noChangeArrowheads="1"/>
          </p:cNvSpPr>
          <p:nvPr/>
        </p:nvSpPr>
        <p:spPr bwMode="auto">
          <a:xfrm>
            <a:off x="764738" y="1272089"/>
            <a:ext cx="8506262" cy="672114"/>
          </a:xfrm>
          <a:prstGeom prst="rect">
            <a:avLst/>
          </a:prstGeom>
          <a:solidFill>
            <a:srgbClr val="F5841F"/>
          </a:solidFill>
          <a:ln w="9525" algn="ctr">
            <a:noFill/>
            <a:miter lim="800000"/>
            <a:headEnd/>
            <a:tailEnd/>
          </a:ln>
          <a:effectLst/>
        </p:spPr>
        <p:txBody>
          <a:bodyPr wrap="square" lIns="43247" tIns="43247" rIns="43247" bIns="43247" anchor="ctr">
            <a:spAutoFit/>
          </a:bodyPr>
          <a:lstStyle/>
          <a:p>
            <a:pPr algn="ctr" defTabSz="865188"/>
            <a:r>
              <a:rPr lang="en-US" sz="1400" i="1" dirty="0">
                <a:solidFill>
                  <a:schemeClr val="bg1"/>
                </a:solidFill>
                <a:latin typeface="+mn-lt"/>
              </a:rPr>
              <a:t>The evolution of molecular characterization and targeted therapeutics has led to a </a:t>
            </a:r>
            <a:r>
              <a:rPr lang="en-US" b="1" dirty="0">
                <a:solidFill>
                  <a:schemeClr val="bg1"/>
                </a:solidFill>
                <a:latin typeface="+mn-lt"/>
                <a:ea typeface="+mn-ea"/>
              </a:rPr>
              <a:t>decrease in the average lung cancer death rate in the United Kingdom by 37%</a:t>
            </a:r>
            <a:r>
              <a:rPr lang="en-US" sz="1400" b="1" dirty="0">
                <a:solidFill>
                  <a:schemeClr val="bg1"/>
                </a:solidFill>
                <a:latin typeface="+mn-lt"/>
                <a:ea typeface="+mn-ea"/>
              </a:rPr>
              <a:t> </a:t>
            </a:r>
            <a:r>
              <a:rPr lang="en-US" sz="1400" i="1" dirty="0">
                <a:solidFill>
                  <a:schemeClr val="bg1"/>
                </a:solidFill>
                <a:latin typeface="+mn-lt"/>
                <a:ea typeface="+mn-ea"/>
              </a:rPr>
              <a:t>since 1980</a:t>
            </a:r>
          </a:p>
        </p:txBody>
      </p:sp>
      <p:sp>
        <p:nvSpPr>
          <p:cNvPr id="12" name="AutoShape 3"/>
          <p:cNvSpPr>
            <a:spLocks noChangeArrowheads="1"/>
          </p:cNvSpPr>
          <p:nvPr>
            <p:custDataLst>
              <p:tags r:id="rId1"/>
            </p:custDataLst>
          </p:nvPr>
        </p:nvSpPr>
        <p:spPr bwMode="auto">
          <a:xfrm>
            <a:off x="6167023" y="4311121"/>
            <a:ext cx="467284" cy="642165"/>
          </a:xfrm>
          <a:prstGeom prst="rightArrow">
            <a:avLst>
              <a:gd name="adj1" fmla="val 49815"/>
              <a:gd name="adj2" fmla="val 56250"/>
            </a:avLst>
          </a:prstGeom>
          <a:gradFill flip="none" rotWithShape="1">
            <a:gsLst>
              <a:gs pos="0">
                <a:schemeClr val="accent1">
                  <a:lumMod val="20000"/>
                  <a:lumOff val="80000"/>
                </a:schemeClr>
              </a:gs>
              <a:gs pos="100000">
                <a:schemeClr val="accent1"/>
              </a:gs>
            </a:gsLst>
            <a:lin ang="0" scaled="1"/>
            <a:tileRect/>
          </a:gradFill>
          <a:ln w="9525" algn="ctr">
            <a:noFill/>
            <a:miter lim="800000"/>
            <a:headEnd/>
            <a:tailEnd/>
          </a:ln>
          <a:effectLst/>
        </p:spPr>
        <p:txBody>
          <a:bodyPr wrap="none" lIns="45720" rIns="45720" anchor="ctr"/>
          <a:lstStyle/>
          <a:p>
            <a:pPr algn="ctr" defTabSz="865188"/>
            <a:endParaRPr lang="en-US" sz="1600" dirty="0">
              <a:solidFill>
                <a:srgbClr val="000000"/>
              </a:solidFill>
              <a:latin typeface="Arial" charset="0"/>
              <a:ea typeface="+mn-ea"/>
            </a:endParaRPr>
          </a:p>
        </p:txBody>
      </p:sp>
      <p:sp>
        <p:nvSpPr>
          <p:cNvPr id="13" name="AutoShape 3"/>
          <p:cNvSpPr>
            <a:spLocks noChangeArrowheads="1"/>
          </p:cNvSpPr>
          <p:nvPr>
            <p:custDataLst>
              <p:tags r:id="rId2"/>
            </p:custDataLst>
          </p:nvPr>
        </p:nvSpPr>
        <p:spPr bwMode="auto">
          <a:xfrm>
            <a:off x="4022810" y="4254129"/>
            <a:ext cx="467284" cy="642165"/>
          </a:xfrm>
          <a:prstGeom prst="rightArrow">
            <a:avLst>
              <a:gd name="adj1" fmla="val 49815"/>
              <a:gd name="adj2" fmla="val 56250"/>
            </a:avLst>
          </a:prstGeom>
          <a:gradFill flip="none" rotWithShape="1">
            <a:gsLst>
              <a:gs pos="0">
                <a:schemeClr val="accent1">
                  <a:lumMod val="20000"/>
                  <a:lumOff val="80000"/>
                </a:schemeClr>
              </a:gs>
              <a:gs pos="100000">
                <a:schemeClr val="accent1"/>
              </a:gs>
            </a:gsLst>
            <a:lin ang="0" scaled="1"/>
            <a:tileRect/>
          </a:gradFill>
          <a:ln w="9525" algn="ctr">
            <a:noFill/>
            <a:miter lim="800000"/>
            <a:headEnd/>
            <a:tailEnd/>
          </a:ln>
          <a:effectLst/>
        </p:spPr>
        <p:txBody>
          <a:bodyPr wrap="none" lIns="45720" rIns="45720" anchor="ctr"/>
          <a:lstStyle/>
          <a:p>
            <a:pPr algn="ctr" defTabSz="865188"/>
            <a:endParaRPr lang="en-US" sz="1600" dirty="0">
              <a:solidFill>
                <a:srgbClr val="000000"/>
              </a:solidFill>
              <a:latin typeface="Arial" charset="0"/>
              <a:ea typeface="+mn-ea"/>
            </a:endParaRPr>
          </a:p>
        </p:txBody>
      </p:sp>
      <p:sp>
        <p:nvSpPr>
          <p:cNvPr id="14" name="Text Box 7"/>
          <p:cNvSpPr txBox="1">
            <a:spLocks noChangeArrowheads="1"/>
          </p:cNvSpPr>
          <p:nvPr/>
        </p:nvSpPr>
        <p:spPr bwMode="auto">
          <a:xfrm>
            <a:off x="2962717" y="3302905"/>
            <a:ext cx="1579463" cy="303895"/>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sz="1600" b="1" dirty="0">
                <a:solidFill>
                  <a:srgbClr val="322C5E"/>
                </a:solidFill>
                <a:latin typeface="Arial" charset="0"/>
                <a:ea typeface="+mn-ea"/>
              </a:rPr>
              <a:t>2000</a:t>
            </a:r>
          </a:p>
        </p:txBody>
      </p:sp>
      <p:sp>
        <p:nvSpPr>
          <p:cNvPr id="15" name="AutoShape 3"/>
          <p:cNvSpPr>
            <a:spLocks noChangeArrowheads="1"/>
          </p:cNvSpPr>
          <p:nvPr>
            <p:custDataLst>
              <p:tags r:id="rId3"/>
            </p:custDataLst>
          </p:nvPr>
        </p:nvSpPr>
        <p:spPr bwMode="auto">
          <a:xfrm>
            <a:off x="1903763" y="4218708"/>
            <a:ext cx="467284" cy="642165"/>
          </a:xfrm>
          <a:prstGeom prst="rightArrow">
            <a:avLst>
              <a:gd name="adj1" fmla="val 49815"/>
              <a:gd name="adj2" fmla="val 56250"/>
            </a:avLst>
          </a:prstGeom>
          <a:gradFill flip="none" rotWithShape="1">
            <a:gsLst>
              <a:gs pos="0">
                <a:schemeClr val="accent1">
                  <a:lumMod val="20000"/>
                  <a:lumOff val="80000"/>
                </a:schemeClr>
              </a:gs>
              <a:gs pos="100000">
                <a:schemeClr val="accent1"/>
              </a:gs>
            </a:gsLst>
            <a:lin ang="0" scaled="1"/>
            <a:tileRect/>
          </a:gradFill>
          <a:ln w="9525" algn="ctr">
            <a:noFill/>
            <a:miter lim="800000"/>
            <a:headEnd/>
            <a:tailEnd/>
          </a:ln>
          <a:effectLst/>
        </p:spPr>
        <p:txBody>
          <a:bodyPr wrap="none" lIns="45720" rIns="45720" anchor="ctr"/>
          <a:lstStyle/>
          <a:p>
            <a:pPr algn="ctr" defTabSz="865188"/>
            <a:endParaRPr lang="en-US" sz="1600" dirty="0">
              <a:solidFill>
                <a:srgbClr val="000000"/>
              </a:solidFill>
              <a:latin typeface="Arial" charset="0"/>
              <a:ea typeface="+mn-ea"/>
            </a:endParaRPr>
          </a:p>
        </p:txBody>
      </p:sp>
      <p:sp>
        <p:nvSpPr>
          <p:cNvPr id="16" name="Text Box 7"/>
          <p:cNvSpPr txBox="1">
            <a:spLocks noChangeArrowheads="1"/>
          </p:cNvSpPr>
          <p:nvPr/>
        </p:nvSpPr>
        <p:spPr bwMode="auto">
          <a:xfrm>
            <a:off x="845253" y="3302905"/>
            <a:ext cx="1579463" cy="303895"/>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sz="1600" b="1" dirty="0">
                <a:solidFill>
                  <a:srgbClr val="322C5E"/>
                </a:solidFill>
                <a:latin typeface="Arial" charset="0"/>
                <a:ea typeface="+mn-ea"/>
              </a:rPr>
              <a:t>1980</a:t>
            </a:r>
          </a:p>
        </p:txBody>
      </p:sp>
      <p:sp>
        <p:nvSpPr>
          <p:cNvPr id="17" name="Oval 16"/>
          <p:cNvSpPr/>
          <p:nvPr/>
        </p:nvSpPr>
        <p:spPr>
          <a:xfrm>
            <a:off x="510851" y="3980404"/>
            <a:ext cx="1201634" cy="119077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sz="1000" b="1" i="0" u="none" strike="noStrike" kern="1200" baseline="0">
                <a:solidFill>
                  <a:srgbClr val="000000"/>
                </a:solidFill>
                <a:latin typeface="+mn-lt"/>
                <a:ea typeface="+mn-ea"/>
                <a:cs typeface="+mn-cs"/>
              </a:defRPr>
            </a:pPr>
            <a:r>
              <a:rPr lang="en-US" sz="1000" b="1" dirty="0">
                <a:solidFill>
                  <a:srgbClr val="000000"/>
                </a:solidFill>
              </a:rPr>
              <a:t>Adenocarcinoma</a:t>
            </a:r>
          </a:p>
        </p:txBody>
      </p:sp>
      <p:sp>
        <p:nvSpPr>
          <p:cNvPr id="18" name="Text Box 7"/>
          <p:cNvSpPr txBox="1">
            <a:spLocks noChangeArrowheads="1"/>
          </p:cNvSpPr>
          <p:nvPr/>
        </p:nvSpPr>
        <p:spPr bwMode="auto">
          <a:xfrm>
            <a:off x="7176709" y="3288073"/>
            <a:ext cx="1579463" cy="333560"/>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sz="1600" b="1" dirty="0">
                <a:solidFill>
                  <a:srgbClr val="322C5E"/>
                </a:solidFill>
                <a:latin typeface="Arial" charset="0"/>
                <a:ea typeface="+mn-ea"/>
              </a:rPr>
              <a:t>2012</a:t>
            </a:r>
          </a:p>
        </p:txBody>
      </p:sp>
      <p:sp>
        <p:nvSpPr>
          <p:cNvPr id="19" name="Text Box 7"/>
          <p:cNvSpPr txBox="1">
            <a:spLocks noChangeArrowheads="1"/>
          </p:cNvSpPr>
          <p:nvPr/>
        </p:nvSpPr>
        <p:spPr bwMode="auto">
          <a:xfrm>
            <a:off x="5066242" y="3302905"/>
            <a:ext cx="1579463" cy="303895"/>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sz="1600" b="1" dirty="0">
                <a:solidFill>
                  <a:srgbClr val="322C5E"/>
                </a:solidFill>
                <a:latin typeface="Arial" charset="0"/>
                <a:ea typeface="+mn-ea"/>
              </a:rPr>
              <a:t>2007</a:t>
            </a:r>
          </a:p>
        </p:txBody>
      </p:sp>
      <p:grpSp>
        <p:nvGrpSpPr>
          <p:cNvPr id="20" name="Group 19"/>
          <p:cNvGrpSpPr/>
          <p:nvPr/>
        </p:nvGrpSpPr>
        <p:grpSpPr>
          <a:xfrm>
            <a:off x="7772400" y="2540103"/>
            <a:ext cx="503482" cy="524046"/>
            <a:chOff x="7143790" y="2470738"/>
            <a:chExt cx="503482" cy="524046"/>
          </a:xfrm>
          <a:solidFill>
            <a:srgbClr val="F5841F"/>
          </a:solidFill>
        </p:grpSpPr>
        <p:grpSp>
          <p:nvGrpSpPr>
            <p:cNvPr id="21" name="Group 229"/>
            <p:cNvGrpSpPr>
              <a:grpSpLocks/>
            </p:cNvGrpSpPr>
            <p:nvPr/>
          </p:nvGrpSpPr>
          <p:grpSpPr bwMode="auto">
            <a:xfrm>
              <a:off x="7247163" y="2470738"/>
              <a:ext cx="315974" cy="379831"/>
              <a:chOff x="3499" y="1420"/>
              <a:chExt cx="460" cy="549"/>
            </a:xfrm>
            <a:grpFill/>
          </p:grpSpPr>
          <p:sp>
            <p:nvSpPr>
              <p:cNvPr id="26" name="Freeform 230"/>
              <p:cNvSpPr>
                <a:spLocks/>
              </p:cNvSpPr>
              <p:nvPr/>
            </p:nvSpPr>
            <p:spPr bwMode="gray">
              <a:xfrm>
                <a:off x="3499"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27" name="Freeform 231"/>
              <p:cNvSpPr>
                <a:spLocks/>
              </p:cNvSpPr>
              <p:nvPr/>
            </p:nvSpPr>
            <p:spPr bwMode="gray">
              <a:xfrm>
                <a:off x="3772"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grpSp>
        <p:grpSp>
          <p:nvGrpSpPr>
            <p:cNvPr id="22" name="Group 237"/>
            <p:cNvGrpSpPr>
              <a:grpSpLocks/>
            </p:cNvGrpSpPr>
            <p:nvPr/>
          </p:nvGrpSpPr>
          <p:grpSpPr bwMode="auto">
            <a:xfrm>
              <a:off x="7143790" y="2614953"/>
              <a:ext cx="503482" cy="379831"/>
              <a:chOff x="3349" y="1763"/>
              <a:chExt cx="733" cy="549"/>
            </a:xfrm>
            <a:grpFill/>
          </p:grpSpPr>
          <p:sp>
            <p:nvSpPr>
              <p:cNvPr id="23" name="Freeform 238"/>
              <p:cNvSpPr>
                <a:spLocks/>
              </p:cNvSpPr>
              <p:nvPr/>
            </p:nvSpPr>
            <p:spPr bwMode="gray">
              <a:xfrm>
                <a:off x="3349"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24" name="Freeform 239"/>
              <p:cNvSpPr>
                <a:spLocks/>
              </p:cNvSpPr>
              <p:nvPr/>
            </p:nvSpPr>
            <p:spPr bwMode="gray">
              <a:xfrm>
                <a:off x="3622"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25" name="Freeform 240"/>
              <p:cNvSpPr>
                <a:spLocks/>
              </p:cNvSpPr>
              <p:nvPr/>
            </p:nvSpPr>
            <p:spPr bwMode="gray">
              <a:xfrm>
                <a:off x="3895"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grpSp>
      </p:grpSp>
      <p:grpSp>
        <p:nvGrpSpPr>
          <p:cNvPr id="28" name="Group 27"/>
          <p:cNvGrpSpPr/>
          <p:nvPr/>
        </p:nvGrpSpPr>
        <p:grpSpPr>
          <a:xfrm>
            <a:off x="5600169" y="2540103"/>
            <a:ext cx="878518" cy="524046"/>
            <a:chOff x="2824011" y="2436209"/>
            <a:chExt cx="878518" cy="524046"/>
          </a:xfrm>
          <a:solidFill>
            <a:srgbClr val="F5841F"/>
          </a:solidFill>
        </p:grpSpPr>
        <p:grpSp>
          <p:nvGrpSpPr>
            <p:cNvPr id="29" name="Group 229"/>
            <p:cNvGrpSpPr>
              <a:grpSpLocks/>
            </p:cNvGrpSpPr>
            <p:nvPr/>
          </p:nvGrpSpPr>
          <p:grpSpPr bwMode="auto">
            <a:xfrm>
              <a:off x="2927379" y="2436209"/>
              <a:ext cx="691020" cy="379831"/>
              <a:chOff x="3499" y="1420"/>
              <a:chExt cx="1006" cy="549"/>
            </a:xfrm>
            <a:grpFill/>
          </p:grpSpPr>
          <p:sp>
            <p:nvSpPr>
              <p:cNvPr id="36" name="Freeform 230"/>
              <p:cNvSpPr>
                <a:spLocks/>
              </p:cNvSpPr>
              <p:nvPr/>
            </p:nvSpPr>
            <p:spPr bwMode="gray">
              <a:xfrm>
                <a:off x="3499"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37" name="Freeform 231"/>
              <p:cNvSpPr>
                <a:spLocks/>
              </p:cNvSpPr>
              <p:nvPr/>
            </p:nvSpPr>
            <p:spPr bwMode="gray">
              <a:xfrm>
                <a:off x="3772"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38" name="Freeform 232"/>
              <p:cNvSpPr>
                <a:spLocks/>
              </p:cNvSpPr>
              <p:nvPr/>
            </p:nvSpPr>
            <p:spPr bwMode="gray">
              <a:xfrm>
                <a:off x="4045"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39" name="Freeform 233"/>
              <p:cNvSpPr>
                <a:spLocks/>
              </p:cNvSpPr>
              <p:nvPr/>
            </p:nvSpPr>
            <p:spPr bwMode="gray">
              <a:xfrm>
                <a:off x="4318"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grpSp>
        <p:grpSp>
          <p:nvGrpSpPr>
            <p:cNvPr id="30" name="Group 237"/>
            <p:cNvGrpSpPr>
              <a:grpSpLocks/>
            </p:cNvGrpSpPr>
            <p:nvPr/>
          </p:nvGrpSpPr>
          <p:grpSpPr bwMode="auto">
            <a:xfrm>
              <a:off x="2824011" y="2580424"/>
              <a:ext cx="878518" cy="379831"/>
              <a:chOff x="3349" y="1763"/>
              <a:chExt cx="1279" cy="549"/>
            </a:xfrm>
            <a:grpFill/>
          </p:grpSpPr>
          <p:sp>
            <p:nvSpPr>
              <p:cNvPr id="31" name="Freeform 238"/>
              <p:cNvSpPr>
                <a:spLocks/>
              </p:cNvSpPr>
              <p:nvPr/>
            </p:nvSpPr>
            <p:spPr bwMode="gray">
              <a:xfrm>
                <a:off x="3349"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32" name="Freeform 239"/>
              <p:cNvSpPr>
                <a:spLocks/>
              </p:cNvSpPr>
              <p:nvPr/>
            </p:nvSpPr>
            <p:spPr bwMode="gray">
              <a:xfrm>
                <a:off x="3622"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33" name="Freeform 240"/>
              <p:cNvSpPr>
                <a:spLocks/>
              </p:cNvSpPr>
              <p:nvPr/>
            </p:nvSpPr>
            <p:spPr bwMode="gray">
              <a:xfrm>
                <a:off x="3895"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34" name="Freeform 241"/>
              <p:cNvSpPr>
                <a:spLocks/>
              </p:cNvSpPr>
              <p:nvPr/>
            </p:nvSpPr>
            <p:spPr bwMode="gray">
              <a:xfrm>
                <a:off x="4168"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35" name="Freeform 242"/>
              <p:cNvSpPr>
                <a:spLocks/>
              </p:cNvSpPr>
              <p:nvPr/>
            </p:nvSpPr>
            <p:spPr bwMode="gray">
              <a:xfrm>
                <a:off x="4441"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grpSp>
      </p:grpSp>
      <p:grpSp>
        <p:nvGrpSpPr>
          <p:cNvPr id="40" name="Group 39"/>
          <p:cNvGrpSpPr/>
          <p:nvPr/>
        </p:nvGrpSpPr>
        <p:grpSpPr>
          <a:xfrm>
            <a:off x="3490576" y="2437045"/>
            <a:ext cx="878518" cy="690604"/>
            <a:chOff x="4869074" y="2280822"/>
            <a:chExt cx="878518" cy="690604"/>
          </a:xfrm>
          <a:solidFill>
            <a:srgbClr val="F5841F"/>
          </a:solidFill>
        </p:grpSpPr>
        <p:grpSp>
          <p:nvGrpSpPr>
            <p:cNvPr id="41" name="Group 222"/>
            <p:cNvGrpSpPr>
              <a:grpSpLocks/>
            </p:cNvGrpSpPr>
            <p:nvPr/>
          </p:nvGrpSpPr>
          <p:grpSpPr bwMode="auto">
            <a:xfrm>
              <a:off x="5081890" y="2280822"/>
              <a:ext cx="506706" cy="379832"/>
              <a:chOff x="4116" y="1621"/>
              <a:chExt cx="500" cy="374"/>
            </a:xfrm>
            <a:grpFill/>
          </p:grpSpPr>
          <p:sp>
            <p:nvSpPr>
              <p:cNvPr id="53" name="Freeform 223"/>
              <p:cNvSpPr>
                <a:spLocks/>
              </p:cNvSpPr>
              <p:nvPr/>
            </p:nvSpPr>
            <p:spPr bwMode="gray">
              <a:xfrm>
                <a:off x="4116"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54" name="Freeform 224"/>
              <p:cNvSpPr>
                <a:spLocks/>
              </p:cNvSpPr>
              <p:nvPr/>
            </p:nvSpPr>
            <p:spPr bwMode="gray">
              <a:xfrm>
                <a:off x="4302"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55" name="Freeform 225"/>
              <p:cNvSpPr>
                <a:spLocks/>
              </p:cNvSpPr>
              <p:nvPr/>
            </p:nvSpPr>
            <p:spPr bwMode="gray">
              <a:xfrm>
                <a:off x="4488"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grpSp>
        <p:grpSp>
          <p:nvGrpSpPr>
            <p:cNvPr id="42" name="Group 229"/>
            <p:cNvGrpSpPr>
              <a:grpSpLocks/>
            </p:cNvGrpSpPr>
            <p:nvPr/>
          </p:nvGrpSpPr>
          <p:grpSpPr bwMode="auto">
            <a:xfrm>
              <a:off x="4972444" y="2447379"/>
              <a:ext cx="691021" cy="379832"/>
              <a:chOff x="3499" y="1420"/>
              <a:chExt cx="1006" cy="549"/>
            </a:xfrm>
            <a:grpFill/>
          </p:grpSpPr>
          <p:sp>
            <p:nvSpPr>
              <p:cNvPr id="49" name="Freeform 230"/>
              <p:cNvSpPr>
                <a:spLocks/>
              </p:cNvSpPr>
              <p:nvPr/>
            </p:nvSpPr>
            <p:spPr bwMode="gray">
              <a:xfrm>
                <a:off x="3499"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50" name="Freeform 231"/>
              <p:cNvSpPr>
                <a:spLocks/>
              </p:cNvSpPr>
              <p:nvPr/>
            </p:nvSpPr>
            <p:spPr bwMode="gray">
              <a:xfrm>
                <a:off x="3772"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51" name="Freeform 232"/>
              <p:cNvSpPr>
                <a:spLocks/>
              </p:cNvSpPr>
              <p:nvPr/>
            </p:nvSpPr>
            <p:spPr bwMode="gray">
              <a:xfrm>
                <a:off x="4045"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52" name="Freeform 233"/>
              <p:cNvSpPr>
                <a:spLocks/>
              </p:cNvSpPr>
              <p:nvPr/>
            </p:nvSpPr>
            <p:spPr bwMode="gray">
              <a:xfrm>
                <a:off x="4318"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grpSp>
        <p:grpSp>
          <p:nvGrpSpPr>
            <p:cNvPr id="43" name="Group 237"/>
            <p:cNvGrpSpPr>
              <a:grpSpLocks/>
            </p:cNvGrpSpPr>
            <p:nvPr/>
          </p:nvGrpSpPr>
          <p:grpSpPr bwMode="auto">
            <a:xfrm>
              <a:off x="4869074" y="2591594"/>
              <a:ext cx="878518" cy="379832"/>
              <a:chOff x="3349" y="1763"/>
              <a:chExt cx="1279" cy="549"/>
            </a:xfrm>
            <a:grpFill/>
          </p:grpSpPr>
          <p:sp>
            <p:nvSpPr>
              <p:cNvPr id="44" name="Freeform 238"/>
              <p:cNvSpPr>
                <a:spLocks/>
              </p:cNvSpPr>
              <p:nvPr/>
            </p:nvSpPr>
            <p:spPr bwMode="gray">
              <a:xfrm>
                <a:off x="3349"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45" name="Freeform 239"/>
              <p:cNvSpPr>
                <a:spLocks/>
              </p:cNvSpPr>
              <p:nvPr/>
            </p:nvSpPr>
            <p:spPr bwMode="gray">
              <a:xfrm>
                <a:off x="3622"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46" name="Freeform 240"/>
              <p:cNvSpPr>
                <a:spLocks/>
              </p:cNvSpPr>
              <p:nvPr/>
            </p:nvSpPr>
            <p:spPr bwMode="gray">
              <a:xfrm>
                <a:off x="3895"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47" name="Freeform 241"/>
              <p:cNvSpPr>
                <a:spLocks/>
              </p:cNvSpPr>
              <p:nvPr/>
            </p:nvSpPr>
            <p:spPr bwMode="gray">
              <a:xfrm>
                <a:off x="4168"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48" name="Freeform 242"/>
              <p:cNvSpPr>
                <a:spLocks/>
              </p:cNvSpPr>
              <p:nvPr/>
            </p:nvSpPr>
            <p:spPr bwMode="gray">
              <a:xfrm>
                <a:off x="4441"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grpSp>
      </p:grpSp>
      <p:grpSp>
        <p:nvGrpSpPr>
          <p:cNvPr id="56" name="Group 55"/>
          <p:cNvGrpSpPr/>
          <p:nvPr/>
        </p:nvGrpSpPr>
        <p:grpSpPr>
          <a:xfrm>
            <a:off x="896828" y="2437045"/>
            <a:ext cx="1441072" cy="690604"/>
            <a:chOff x="268218" y="2325065"/>
            <a:chExt cx="1441072" cy="690604"/>
          </a:xfrm>
          <a:solidFill>
            <a:srgbClr val="F5841F"/>
          </a:solidFill>
        </p:grpSpPr>
        <p:grpSp>
          <p:nvGrpSpPr>
            <p:cNvPr id="57" name="Group 222"/>
            <p:cNvGrpSpPr>
              <a:grpSpLocks/>
            </p:cNvGrpSpPr>
            <p:nvPr/>
          </p:nvGrpSpPr>
          <p:grpSpPr bwMode="auto">
            <a:xfrm>
              <a:off x="481034" y="2325065"/>
              <a:ext cx="1071176" cy="379832"/>
              <a:chOff x="4116" y="1621"/>
              <a:chExt cx="1057" cy="374"/>
            </a:xfrm>
            <a:grpFill/>
          </p:grpSpPr>
          <p:sp>
            <p:nvSpPr>
              <p:cNvPr id="75" name="Freeform 223"/>
              <p:cNvSpPr>
                <a:spLocks/>
              </p:cNvSpPr>
              <p:nvPr/>
            </p:nvSpPr>
            <p:spPr bwMode="gray">
              <a:xfrm>
                <a:off x="4116"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76" name="Freeform 224"/>
              <p:cNvSpPr>
                <a:spLocks/>
              </p:cNvSpPr>
              <p:nvPr/>
            </p:nvSpPr>
            <p:spPr bwMode="gray">
              <a:xfrm>
                <a:off x="4302"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77" name="Freeform 225"/>
              <p:cNvSpPr>
                <a:spLocks/>
              </p:cNvSpPr>
              <p:nvPr/>
            </p:nvSpPr>
            <p:spPr bwMode="gray">
              <a:xfrm>
                <a:off x="4488"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78" name="Freeform 226"/>
              <p:cNvSpPr>
                <a:spLocks/>
              </p:cNvSpPr>
              <p:nvPr/>
            </p:nvSpPr>
            <p:spPr bwMode="gray">
              <a:xfrm>
                <a:off x="4674" y="1621"/>
                <a:ext cx="128"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79" name="Freeform 227"/>
              <p:cNvSpPr>
                <a:spLocks/>
              </p:cNvSpPr>
              <p:nvPr/>
            </p:nvSpPr>
            <p:spPr bwMode="gray">
              <a:xfrm>
                <a:off x="4860" y="1621"/>
                <a:ext cx="127"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80" name="Freeform 228"/>
              <p:cNvSpPr>
                <a:spLocks/>
              </p:cNvSpPr>
              <p:nvPr/>
            </p:nvSpPr>
            <p:spPr bwMode="gray">
              <a:xfrm>
                <a:off x="5046" y="1621"/>
                <a:ext cx="127" cy="37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grpSp>
        <p:grpSp>
          <p:nvGrpSpPr>
            <p:cNvPr id="58" name="Group 229"/>
            <p:cNvGrpSpPr>
              <a:grpSpLocks/>
            </p:cNvGrpSpPr>
            <p:nvPr/>
          </p:nvGrpSpPr>
          <p:grpSpPr bwMode="auto">
            <a:xfrm>
              <a:off x="371587" y="2491622"/>
              <a:ext cx="1253590" cy="379832"/>
              <a:chOff x="3499" y="1420"/>
              <a:chExt cx="1825" cy="549"/>
            </a:xfrm>
            <a:grpFill/>
          </p:grpSpPr>
          <p:sp>
            <p:nvSpPr>
              <p:cNvPr id="68" name="Freeform 230"/>
              <p:cNvSpPr>
                <a:spLocks/>
              </p:cNvSpPr>
              <p:nvPr/>
            </p:nvSpPr>
            <p:spPr bwMode="gray">
              <a:xfrm>
                <a:off x="3499"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69" name="Freeform 231"/>
              <p:cNvSpPr>
                <a:spLocks/>
              </p:cNvSpPr>
              <p:nvPr/>
            </p:nvSpPr>
            <p:spPr bwMode="gray">
              <a:xfrm>
                <a:off x="3772"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70" name="Freeform 232"/>
              <p:cNvSpPr>
                <a:spLocks/>
              </p:cNvSpPr>
              <p:nvPr/>
            </p:nvSpPr>
            <p:spPr bwMode="gray">
              <a:xfrm>
                <a:off x="4045"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71" name="Freeform 233"/>
              <p:cNvSpPr>
                <a:spLocks/>
              </p:cNvSpPr>
              <p:nvPr/>
            </p:nvSpPr>
            <p:spPr bwMode="gray">
              <a:xfrm>
                <a:off x="4318"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72" name="Freeform 234"/>
              <p:cNvSpPr>
                <a:spLocks/>
              </p:cNvSpPr>
              <p:nvPr/>
            </p:nvSpPr>
            <p:spPr bwMode="gray">
              <a:xfrm>
                <a:off x="4591"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73" name="Freeform 235"/>
              <p:cNvSpPr>
                <a:spLocks/>
              </p:cNvSpPr>
              <p:nvPr/>
            </p:nvSpPr>
            <p:spPr bwMode="gray">
              <a:xfrm>
                <a:off x="4864"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74" name="Freeform 236"/>
              <p:cNvSpPr>
                <a:spLocks/>
              </p:cNvSpPr>
              <p:nvPr/>
            </p:nvSpPr>
            <p:spPr bwMode="gray">
              <a:xfrm>
                <a:off x="5137" y="1420"/>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grpSp>
        <p:grpSp>
          <p:nvGrpSpPr>
            <p:cNvPr id="59" name="Group 237"/>
            <p:cNvGrpSpPr>
              <a:grpSpLocks/>
            </p:cNvGrpSpPr>
            <p:nvPr/>
          </p:nvGrpSpPr>
          <p:grpSpPr bwMode="auto">
            <a:xfrm>
              <a:off x="268218" y="2635837"/>
              <a:ext cx="1441072" cy="379832"/>
              <a:chOff x="3349" y="1763"/>
              <a:chExt cx="2098" cy="549"/>
            </a:xfrm>
            <a:grpFill/>
          </p:grpSpPr>
          <p:sp>
            <p:nvSpPr>
              <p:cNvPr id="60" name="Freeform 238"/>
              <p:cNvSpPr>
                <a:spLocks/>
              </p:cNvSpPr>
              <p:nvPr/>
            </p:nvSpPr>
            <p:spPr bwMode="gray">
              <a:xfrm>
                <a:off x="3349"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61" name="Freeform 239"/>
              <p:cNvSpPr>
                <a:spLocks/>
              </p:cNvSpPr>
              <p:nvPr/>
            </p:nvSpPr>
            <p:spPr bwMode="gray">
              <a:xfrm>
                <a:off x="3622"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62" name="Freeform 240"/>
              <p:cNvSpPr>
                <a:spLocks/>
              </p:cNvSpPr>
              <p:nvPr/>
            </p:nvSpPr>
            <p:spPr bwMode="gray">
              <a:xfrm>
                <a:off x="3895"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63" name="Freeform 241"/>
              <p:cNvSpPr>
                <a:spLocks/>
              </p:cNvSpPr>
              <p:nvPr/>
            </p:nvSpPr>
            <p:spPr bwMode="gray">
              <a:xfrm>
                <a:off x="4168"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64" name="Freeform 242"/>
              <p:cNvSpPr>
                <a:spLocks/>
              </p:cNvSpPr>
              <p:nvPr/>
            </p:nvSpPr>
            <p:spPr bwMode="gray">
              <a:xfrm>
                <a:off x="4441"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65" name="Freeform 243"/>
              <p:cNvSpPr>
                <a:spLocks/>
              </p:cNvSpPr>
              <p:nvPr/>
            </p:nvSpPr>
            <p:spPr bwMode="gray">
              <a:xfrm>
                <a:off x="4714"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66" name="Freeform 244"/>
              <p:cNvSpPr>
                <a:spLocks/>
              </p:cNvSpPr>
              <p:nvPr/>
            </p:nvSpPr>
            <p:spPr bwMode="gray">
              <a:xfrm>
                <a:off x="4987"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sp>
            <p:nvSpPr>
              <p:cNvPr id="67" name="Freeform 245"/>
              <p:cNvSpPr>
                <a:spLocks/>
              </p:cNvSpPr>
              <p:nvPr/>
            </p:nvSpPr>
            <p:spPr bwMode="gray">
              <a:xfrm>
                <a:off x="5260" y="1763"/>
                <a:ext cx="187" cy="549"/>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grpFill/>
              <a:ln w="9525">
                <a:noFill/>
                <a:round/>
                <a:headEnd/>
                <a:tailEnd/>
              </a:ln>
            </p:spPr>
            <p:txBody>
              <a:bodyPr/>
              <a:lstStyle/>
              <a:p>
                <a:endParaRPr lang="en-US" dirty="0"/>
              </a:p>
            </p:txBody>
          </p:sp>
        </p:grpSp>
      </p:grpSp>
      <p:sp>
        <p:nvSpPr>
          <p:cNvPr id="81" name="Rectangle 80"/>
          <p:cNvSpPr/>
          <p:nvPr/>
        </p:nvSpPr>
        <p:spPr>
          <a:xfrm>
            <a:off x="2341195" y="2578918"/>
            <a:ext cx="1011975" cy="461665"/>
          </a:xfrm>
          <a:prstGeom prst="rect">
            <a:avLst/>
          </a:prstGeom>
        </p:spPr>
        <p:txBody>
          <a:bodyPr wrap="square">
            <a:spAutoFit/>
          </a:bodyPr>
          <a:lstStyle/>
          <a:p>
            <a:r>
              <a:rPr lang="en-US" sz="1200" b="1" i="1" dirty="0"/>
              <a:t>45.1 deaths per 100,000</a:t>
            </a:r>
          </a:p>
        </p:txBody>
      </p:sp>
      <p:sp>
        <p:nvSpPr>
          <p:cNvPr id="82" name="Rectangle 81"/>
          <p:cNvSpPr/>
          <p:nvPr/>
        </p:nvSpPr>
        <p:spPr>
          <a:xfrm>
            <a:off x="4350929" y="2578918"/>
            <a:ext cx="1085342" cy="461665"/>
          </a:xfrm>
          <a:prstGeom prst="rect">
            <a:avLst/>
          </a:prstGeom>
        </p:spPr>
        <p:txBody>
          <a:bodyPr wrap="square">
            <a:spAutoFit/>
          </a:bodyPr>
          <a:lstStyle/>
          <a:p>
            <a:r>
              <a:rPr lang="en-US" sz="1200" b="1" i="1" dirty="0"/>
              <a:t>32.6 deaths per 100,000</a:t>
            </a:r>
          </a:p>
        </p:txBody>
      </p:sp>
      <p:sp>
        <p:nvSpPr>
          <p:cNvPr id="83" name="Rectangle 82"/>
          <p:cNvSpPr/>
          <p:nvPr/>
        </p:nvSpPr>
        <p:spPr>
          <a:xfrm>
            <a:off x="6424622" y="2515418"/>
            <a:ext cx="1058412" cy="461665"/>
          </a:xfrm>
          <a:prstGeom prst="rect">
            <a:avLst/>
          </a:prstGeom>
        </p:spPr>
        <p:txBody>
          <a:bodyPr wrap="square">
            <a:spAutoFit/>
          </a:bodyPr>
          <a:lstStyle/>
          <a:p>
            <a:r>
              <a:rPr lang="en-US" sz="1200" b="1" i="1" dirty="0"/>
              <a:t>30.5 deaths per 100,000</a:t>
            </a:r>
          </a:p>
        </p:txBody>
      </p:sp>
      <p:sp>
        <p:nvSpPr>
          <p:cNvPr id="84" name="Rectangle 83"/>
          <p:cNvSpPr/>
          <p:nvPr/>
        </p:nvSpPr>
        <p:spPr>
          <a:xfrm>
            <a:off x="8255761" y="2515418"/>
            <a:ext cx="1128483" cy="461665"/>
          </a:xfrm>
          <a:prstGeom prst="rect">
            <a:avLst/>
          </a:prstGeom>
        </p:spPr>
        <p:txBody>
          <a:bodyPr wrap="square">
            <a:spAutoFit/>
          </a:bodyPr>
          <a:lstStyle/>
          <a:p>
            <a:r>
              <a:rPr lang="en-US" sz="1200" b="1" i="1" dirty="0"/>
              <a:t>28.4 deaths per 100,000</a:t>
            </a:r>
          </a:p>
        </p:txBody>
      </p:sp>
      <p:sp>
        <p:nvSpPr>
          <p:cNvPr id="85" name="Rectangle 84"/>
          <p:cNvSpPr/>
          <p:nvPr/>
        </p:nvSpPr>
        <p:spPr>
          <a:xfrm>
            <a:off x="1971263" y="2021701"/>
            <a:ext cx="5203392" cy="276999"/>
          </a:xfrm>
          <a:prstGeom prst="rect">
            <a:avLst/>
          </a:prstGeom>
        </p:spPr>
        <p:txBody>
          <a:bodyPr wrap="none">
            <a:spAutoFit/>
          </a:bodyPr>
          <a:lstStyle/>
          <a:p>
            <a:pPr defTabSz="865188"/>
            <a:r>
              <a:rPr lang="en-US" sz="1200" dirty="0"/>
              <a:t>Age-standardized death rates per 100,000 world standard population over time</a:t>
            </a:r>
            <a:r>
              <a:rPr lang="en-US" sz="1200" baseline="30000" dirty="0"/>
              <a:t>1</a:t>
            </a:r>
            <a:r>
              <a:rPr lang="en-US" sz="1200" dirty="0"/>
              <a:t> </a:t>
            </a:r>
            <a:endParaRPr lang="en-US" sz="1400" b="1" dirty="0"/>
          </a:p>
        </p:txBody>
      </p:sp>
      <p:sp>
        <p:nvSpPr>
          <p:cNvPr id="86" name="Rectangle 85"/>
          <p:cNvSpPr/>
          <p:nvPr/>
        </p:nvSpPr>
        <p:spPr>
          <a:xfrm>
            <a:off x="545892" y="5217750"/>
            <a:ext cx="1085342" cy="276999"/>
          </a:xfrm>
          <a:prstGeom prst="rect">
            <a:avLst/>
          </a:prstGeom>
        </p:spPr>
        <p:txBody>
          <a:bodyPr wrap="square">
            <a:spAutoFit/>
          </a:bodyPr>
          <a:lstStyle/>
          <a:p>
            <a:r>
              <a:rPr lang="en-US" sz="1200" b="1" i="1" dirty="0"/>
              <a:t>0 identified</a:t>
            </a:r>
          </a:p>
        </p:txBody>
      </p:sp>
      <p:sp>
        <p:nvSpPr>
          <p:cNvPr id="87" name="Rectangle 86"/>
          <p:cNvSpPr/>
          <p:nvPr/>
        </p:nvSpPr>
        <p:spPr>
          <a:xfrm>
            <a:off x="2758554" y="5230939"/>
            <a:ext cx="1085342" cy="276999"/>
          </a:xfrm>
          <a:prstGeom prst="rect">
            <a:avLst/>
          </a:prstGeom>
        </p:spPr>
        <p:txBody>
          <a:bodyPr wrap="square">
            <a:spAutoFit/>
          </a:bodyPr>
          <a:lstStyle/>
          <a:p>
            <a:r>
              <a:rPr lang="en-US" sz="1200" b="1" i="1" dirty="0"/>
              <a:t>1 identified</a:t>
            </a:r>
          </a:p>
        </p:txBody>
      </p:sp>
      <p:sp>
        <p:nvSpPr>
          <p:cNvPr id="88" name="Rectangle 87"/>
          <p:cNvSpPr/>
          <p:nvPr/>
        </p:nvSpPr>
        <p:spPr>
          <a:xfrm>
            <a:off x="4848229" y="5215489"/>
            <a:ext cx="1085342" cy="276999"/>
          </a:xfrm>
          <a:prstGeom prst="rect">
            <a:avLst/>
          </a:prstGeom>
        </p:spPr>
        <p:txBody>
          <a:bodyPr wrap="square">
            <a:spAutoFit/>
          </a:bodyPr>
          <a:lstStyle/>
          <a:p>
            <a:r>
              <a:rPr lang="en-US" sz="1200" b="1" i="1" dirty="0"/>
              <a:t>5 identified</a:t>
            </a:r>
          </a:p>
        </p:txBody>
      </p:sp>
      <p:sp>
        <p:nvSpPr>
          <p:cNvPr id="89" name="Rectangle 88"/>
          <p:cNvSpPr/>
          <p:nvPr/>
        </p:nvSpPr>
        <p:spPr>
          <a:xfrm>
            <a:off x="6854424" y="5229734"/>
            <a:ext cx="1085342" cy="276999"/>
          </a:xfrm>
          <a:prstGeom prst="rect">
            <a:avLst/>
          </a:prstGeom>
        </p:spPr>
        <p:txBody>
          <a:bodyPr wrap="square">
            <a:spAutoFit/>
          </a:bodyPr>
          <a:lstStyle/>
          <a:p>
            <a:r>
              <a:rPr lang="en-US" sz="1200" b="1" i="1" dirty="0"/>
              <a:t>12 identified</a:t>
            </a:r>
          </a:p>
        </p:txBody>
      </p:sp>
    </p:spTree>
    <p:extLst>
      <p:ext uri="{BB962C8B-B14F-4D97-AF65-F5344CB8AC3E}">
        <p14:creationId xmlns:p14="http://schemas.microsoft.com/office/powerpoint/2010/main" val="123697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P spid="12" grpId="0" animBg="1"/>
      <p:bldP spid="13" grpId="0" animBg="1"/>
      <p:bldP spid="14" grpId="0"/>
      <p:bldP spid="15"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54813" y="252777"/>
            <a:ext cx="8876840" cy="735013"/>
          </a:xfrm>
        </p:spPr>
        <p:txBody>
          <a:bodyPr/>
          <a:lstStyle/>
          <a:p>
            <a:r>
              <a:rPr lang="en-US" sz="2400" b="0" i="1" dirty="0"/>
              <a:t>Biopharmaceutical Companies Have Made</a:t>
            </a:r>
            <a:br>
              <a:rPr lang="en-US" sz="2800" dirty="0"/>
            </a:br>
            <a:r>
              <a:rPr lang="en-US" sz="2800" dirty="0"/>
              <a:t>continued advances against rare diseases</a:t>
            </a:r>
            <a:endParaRPr lang="fr-BE" sz="2800" dirty="0"/>
          </a:p>
        </p:txBody>
      </p:sp>
      <p:sp>
        <p:nvSpPr>
          <p:cNvPr id="32" name="Rounded Rectangle 31"/>
          <p:cNvSpPr/>
          <p:nvPr/>
        </p:nvSpPr>
        <p:spPr>
          <a:xfrm>
            <a:off x="2444067" y="5341124"/>
            <a:ext cx="4408265" cy="668965"/>
          </a:xfrm>
          <a:prstGeom prst="roundRect">
            <a:avLst/>
          </a:prstGeom>
          <a:solidFill>
            <a:srgbClr val="CDCD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TextBox 32"/>
          <p:cNvSpPr txBox="1"/>
          <p:nvPr/>
        </p:nvSpPr>
        <p:spPr>
          <a:xfrm>
            <a:off x="1807496" y="6359130"/>
            <a:ext cx="5944603" cy="461665"/>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Arial" panose="020B0604020202020204" pitchFamily="34" charset="0"/>
              </a:rPr>
              <a:t>	Source: Health Advances analysis; </a:t>
            </a:r>
            <a:r>
              <a:rPr lang="en-US" sz="800" baseline="30000" dirty="0">
                <a:solidFill>
                  <a:srgbClr val="7F7F7F"/>
                </a:solidFill>
                <a:latin typeface="Arial" panose="020B0604020202020204" pitchFamily="34" charset="0"/>
              </a:rPr>
              <a:t>1</a:t>
            </a:r>
            <a:r>
              <a:rPr lang="en-US" sz="800" dirty="0">
                <a:solidFill>
                  <a:srgbClr val="7F7F7F"/>
                </a:solidFill>
                <a:latin typeface="Arial" panose="020B0604020202020204" pitchFamily="34" charset="0"/>
              </a:rPr>
              <a:t>PhRMA 2013 Rare Diseases Report</a:t>
            </a:r>
          </a:p>
          <a:p>
            <a:pPr marL="514350" indent="-514350" algn="ctr" fontAlgn="auto">
              <a:spcBef>
                <a:spcPts val="0"/>
              </a:spcBef>
              <a:spcAft>
                <a:spcPts val="0"/>
              </a:spcAft>
              <a:tabLst>
                <a:tab pos="457200" algn="r"/>
              </a:tabLst>
              <a:defRPr/>
            </a:pPr>
            <a:r>
              <a:rPr lang="en-US" sz="800" dirty="0">
                <a:solidFill>
                  <a:srgbClr val="7F7F7F"/>
                </a:solidFill>
              </a:rPr>
              <a:t>Source: Alexis </a:t>
            </a:r>
            <a:r>
              <a:rPr lang="en-US" sz="800" dirty="0" err="1">
                <a:solidFill>
                  <a:srgbClr val="7F7F7F"/>
                </a:solidFill>
              </a:rPr>
              <a:t>Schimmings</a:t>
            </a:r>
            <a:r>
              <a:rPr lang="en-US" sz="800" dirty="0">
                <a:solidFill>
                  <a:srgbClr val="7F7F7F"/>
                </a:solidFill>
              </a:rPr>
              <a:t>, New active substances launch plummet , Scrip Intelligence Unit. Available at : http://</a:t>
            </a:r>
            <a:r>
              <a:rPr lang="en-US" sz="800" dirty="0" err="1">
                <a:solidFill>
                  <a:srgbClr val="7F7F7F"/>
                </a:solidFill>
              </a:rPr>
              <a:t>www.scripintelligence.com</a:t>
            </a:r>
            <a:r>
              <a:rPr lang="en-US" sz="800" dirty="0">
                <a:solidFill>
                  <a:srgbClr val="7F7F7F"/>
                </a:solidFill>
              </a:rPr>
              <a:t>/home/New-Active-Substance-Launches-Plummet-363577</a:t>
            </a:r>
          </a:p>
        </p:txBody>
      </p:sp>
      <p:sp>
        <p:nvSpPr>
          <p:cNvPr id="34" name="Rectangle 33"/>
          <p:cNvSpPr/>
          <p:nvPr/>
        </p:nvSpPr>
        <p:spPr>
          <a:xfrm>
            <a:off x="394900" y="2570797"/>
            <a:ext cx="3543300" cy="677108"/>
          </a:xfrm>
          <a:prstGeom prst="rect">
            <a:avLst/>
          </a:prstGeom>
        </p:spPr>
        <p:txBody>
          <a:bodyPr wrap="square">
            <a:spAutoFit/>
          </a:bodyPr>
          <a:lstStyle/>
          <a:p>
            <a:pPr algn="ctr"/>
            <a:r>
              <a:rPr lang="en-US" dirty="0">
                <a:solidFill>
                  <a:schemeClr val="tx1">
                    <a:lumMod val="50000"/>
                    <a:lumOff val="50000"/>
                  </a:schemeClr>
                </a:solidFill>
              </a:rPr>
              <a:t>There are approximately 7,000 different rare diseases worldwide</a:t>
            </a:r>
          </a:p>
        </p:txBody>
      </p:sp>
      <p:sp>
        <p:nvSpPr>
          <p:cNvPr id="35" name="Rounded Rectangle 34"/>
          <p:cNvSpPr/>
          <p:nvPr/>
        </p:nvSpPr>
        <p:spPr>
          <a:xfrm>
            <a:off x="1981200" y="5164725"/>
            <a:ext cx="2895600" cy="668965"/>
          </a:xfrm>
          <a:prstGeom prst="roundRect">
            <a:avLst/>
          </a:pr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Rare Disease</a:t>
            </a:r>
          </a:p>
        </p:txBody>
      </p:sp>
      <p:sp>
        <p:nvSpPr>
          <p:cNvPr id="36" name="Rounded Rectangle 35"/>
          <p:cNvSpPr/>
          <p:nvPr/>
        </p:nvSpPr>
        <p:spPr>
          <a:xfrm>
            <a:off x="4419600" y="5517524"/>
            <a:ext cx="2895600" cy="668965"/>
          </a:xfrm>
          <a:prstGeom prst="roundRect">
            <a:avLst/>
          </a:prstGeom>
          <a:solidFill>
            <a:srgbClr val="F5802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Big Impact</a:t>
            </a:r>
          </a:p>
        </p:txBody>
      </p:sp>
      <p:grpSp>
        <p:nvGrpSpPr>
          <p:cNvPr id="37" name="Group 36"/>
          <p:cNvGrpSpPr/>
          <p:nvPr/>
        </p:nvGrpSpPr>
        <p:grpSpPr>
          <a:xfrm>
            <a:off x="1546074" y="1528387"/>
            <a:ext cx="1034367" cy="958220"/>
            <a:chOff x="-609600" y="3039159"/>
            <a:chExt cx="1600200" cy="1533668"/>
          </a:xfrm>
        </p:grpSpPr>
        <p:sp>
          <p:nvSpPr>
            <p:cNvPr id="38" name="Oval 37"/>
            <p:cNvSpPr/>
            <p:nvPr/>
          </p:nvSpPr>
          <p:spPr>
            <a:xfrm>
              <a:off x="-609600" y="3039159"/>
              <a:ext cx="1600200" cy="153366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410627" y="3039159"/>
              <a:ext cx="1202254" cy="153366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89930" y="3039159"/>
              <a:ext cx="560860" cy="153366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a:off x="190500" y="3039159"/>
              <a:ext cx="0" cy="1533668"/>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5256" y="3263759"/>
              <a:ext cx="1131512"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9600" y="3805993"/>
              <a:ext cx="16002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5256" y="4348227"/>
              <a:ext cx="1131512"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396100" y="4252533"/>
            <a:ext cx="3566300" cy="584776"/>
          </a:xfrm>
          <a:prstGeom prst="rect">
            <a:avLst/>
          </a:prstGeom>
        </p:spPr>
        <p:txBody>
          <a:bodyPr wrap="square">
            <a:spAutoFit/>
          </a:bodyPr>
          <a:lstStyle/>
          <a:p>
            <a:pPr algn="ctr"/>
            <a:r>
              <a:rPr lang="en-US" sz="1600" dirty="0">
                <a:solidFill>
                  <a:srgbClr val="7F7F7F"/>
                </a:solidFill>
              </a:rPr>
              <a:t>1 in 10 individuals in the USA and Europe are living with a rare disease</a:t>
            </a:r>
            <a:r>
              <a:rPr lang="en-US" sz="1600" baseline="30000" dirty="0">
                <a:solidFill>
                  <a:srgbClr val="7F7F7F"/>
                </a:solidFill>
              </a:rPr>
              <a:t>1</a:t>
            </a:r>
            <a:endParaRPr lang="en-US" sz="1600" dirty="0">
              <a:solidFill>
                <a:srgbClr val="7F7F7F"/>
              </a:solidFill>
            </a:endParaRPr>
          </a:p>
        </p:txBody>
      </p:sp>
      <p:grpSp>
        <p:nvGrpSpPr>
          <p:cNvPr id="47" name="Group 46"/>
          <p:cNvGrpSpPr/>
          <p:nvPr/>
        </p:nvGrpSpPr>
        <p:grpSpPr>
          <a:xfrm>
            <a:off x="693320" y="3444894"/>
            <a:ext cx="2971860" cy="781067"/>
            <a:chOff x="609540" y="3444894"/>
            <a:chExt cx="2971860" cy="781067"/>
          </a:xfrm>
        </p:grpSpPr>
        <p:sp>
          <p:nvSpPr>
            <p:cNvPr id="48" name="Freeform 11"/>
            <p:cNvSpPr>
              <a:spLocks/>
            </p:cNvSpPr>
            <p:nvPr/>
          </p:nvSpPr>
          <p:spPr bwMode="gray">
            <a:xfrm flipH="1">
              <a:off x="609540" y="3444894"/>
              <a:ext cx="262745" cy="781067"/>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solidFill>
              <a:srgbClr val="F58023"/>
            </a:solidFill>
            <a:ln w="9525">
              <a:noFill/>
              <a:round/>
              <a:headEnd/>
              <a:tailEnd/>
            </a:ln>
          </p:spPr>
          <p:txBody>
            <a:bodyPr/>
            <a:lstStyle/>
            <a:p>
              <a:endParaRPr lang="en-US" dirty="0"/>
            </a:p>
          </p:txBody>
        </p:sp>
        <p:sp>
          <p:nvSpPr>
            <p:cNvPr id="49" name="Freeform 11"/>
            <p:cNvSpPr>
              <a:spLocks/>
            </p:cNvSpPr>
            <p:nvPr/>
          </p:nvSpPr>
          <p:spPr bwMode="gray">
            <a:xfrm flipH="1">
              <a:off x="948179" y="3444894"/>
              <a:ext cx="262745" cy="781067"/>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solidFill>
              <a:srgbClr val="006672"/>
            </a:solidFill>
            <a:ln w="9525">
              <a:noFill/>
              <a:round/>
              <a:headEnd/>
              <a:tailEnd/>
            </a:ln>
          </p:spPr>
          <p:txBody>
            <a:bodyPr/>
            <a:lstStyle/>
            <a:p>
              <a:endParaRPr lang="en-US" dirty="0"/>
            </a:p>
          </p:txBody>
        </p:sp>
        <p:sp>
          <p:nvSpPr>
            <p:cNvPr id="50" name="Freeform 11"/>
            <p:cNvSpPr>
              <a:spLocks/>
            </p:cNvSpPr>
            <p:nvPr/>
          </p:nvSpPr>
          <p:spPr bwMode="gray">
            <a:xfrm flipH="1">
              <a:off x="1964096" y="3444894"/>
              <a:ext cx="262745" cy="781067"/>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solidFill>
              <a:srgbClr val="006672"/>
            </a:solidFill>
            <a:ln w="9525">
              <a:noFill/>
              <a:round/>
              <a:headEnd/>
              <a:tailEnd/>
            </a:ln>
          </p:spPr>
          <p:txBody>
            <a:bodyPr/>
            <a:lstStyle/>
            <a:p>
              <a:endParaRPr lang="en-US" dirty="0"/>
            </a:p>
          </p:txBody>
        </p:sp>
        <p:sp>
          <p:nvSpPr>
            <p:cNvPr id="51" name="Freeform 11"/>
            <p:cNvSpPr>
              <a:spLocks/>
            </p:cNvSpPr>
            <p:nvPr/>
          </p:nvSpPr>
          <p:spPr bwMode="gray">
            <a:xfrm flipH="1">
              <a:off x="1286818" y="3444894"/>
              <a:ext cx="262745" cy="781067"/>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solidFill>
              <a:srgbClr val="006672"/>
            </a:solidFill>
            <a:ln w="9525">
              <a:noFill/>
              <a:round/>
              <a:headEnd/>
              <a:tailEnd/>
            </a:ln>
          </p:spPr>
          <p:txBody>
            <a:bodyPr/>
            <a:lstStyle/>
            <a:p>
              <a:endParaRPr lang="en-US" dirty="0"/>
            </a:p>
          </p:txBody>
        </p:sp>
        <p:sp>
          <p:nvSpPr>
            <p:cNvPr id="52" name="Freeform 11"/>
            <p:cNvSpPr>
              <a:spLocks/>
            </p:cNvSpPr>
            <p:nvPr/>
          </p:nvSpPr>
          <p:spPr bwMode="gray">
            <a:xfrm flipH="1">
              <a:off x="1625457" y="3444894"/>
              <a:ext cx="262745" cy="781067"/>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solidFill>
              <a:srgbClr val="006672"/>
            </a:solidFill>
            <a:ln w="9525">
              <a:noFill/>
              <a:round/>
              <a:headEnd/>
              <a:tailEnd/>
            </a:ln>
          </p:spPr>
          <p:txBody>
            <a:bodyPr/>
            <a:lstStyle/>
            <a:p>
              <a:endParaRPr lang="en-US" dirty="0"/>
            </a:p>
          </p:txBody>
        </p:sp>
        <p:sp>
          <p:nvSpPr>
            <p:cNvPr id="53" name="Freeform 11"/>
            <p:cNvSpPr>
              <a:spLocks/>
            </p:cNvSpPr>
            <p:nvPr/>
          </p:nvSpPr>
          <p:spPr bwMode="gray">
            <a:xfrm flipH="1">
              <a:off x="2302735" y="3444894"/>
              <a:ext cx="262745" cy="781067"/>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solidFill>
              <a:srgbClr val="006672"/>
            </a:solidFill>
            <a:ln w="9525">
              <a:noFill/>
              <a:round/>
              <a:headEnd/>
              <a:tailEnd/>
            </a:ln>
          </p:spPr>
          <p:txBody>
            <a:bodyPr/>
            <a:lstStyle/>
            <a:p>
              <a:endParaRPr lang="en-US" dirty="0"/>
            </a:p>
          </p:txBody>
        </p:sp>
        <p:sp>
          <p:nvSpPr>
            <p:cNvPr id="54" name="Freeform 11"/>
            <p:cNvSpPr>
              <a:spLocks/>
            </p:cNvSpPr>
            <p:nvPr/>
          </p:nvSpPr>
          <p:spPr bwMode="gray">
            <a:xfrm flipH="1">
              <a:off x="2641374" y="3444894"/>
              <a:ext cx="262745" cy="781067"/>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solidFill>
              <a:srgbClr val="006672"/>
            </a:solidFill>
            <a:ln w="9525">
              <a:noFill/>
              <a:round/>
              <a:headEnd/>
              <a:tailEnd/>
            </a:ln>
          </p:spPr>
          <p:txBody>
            <a:bodyPr/>
            <a:lstStyle/>
            <a:p>
              <a:endParaRPr lang="en-US" dirty="0"/>
            </a:p>
          </p:txBody>
        </p:sp>
        <p:sp>
          <p:nvSpPr>
            <p:cNvPr id="55" name="Freeform 11"/>
            <p:cNvSpPr>
              <a:spLocks/>
            </p:cNvSpPr>
            <p:nvPr/>
          </p:nvSpPr>
          <p:spPr bwMode="gray">
            <a:xfrm flipH="1">
              <a:off x="3318655" y="3444894"/>
              <a:ext cx="262745" cy="781067"/>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solidFill>
              <a:srgbClr val="006672"/>
            </a:solidFill>
            <a:ln w="9525">
              <a:noFill/>
              <a:round/>
              <a:headEnd/>
              <a:tailEnd/>
            </a:ln>
          </p:spPr>
          <p:txBody>
            <a:bodyPr/>
            <a:lstStyle/>
            <a:p>
              <a:endParaRPr lang="en-US" dirty="0"/>
            </a:p>
          </p:txBody>
        </p:sp>
        <p:sp>
          <p:nvSpPr>
            <p:cNvPr id="56" name="Freeform 11"/>
            <p:cNvSpPr>
              <a:spLocks/>
            </p:cNvSpPr>
            <p:nvPr/>
          </p:nvSpPr>
          <p:spPr bwMode="gray">
            <a:xfrm flipH="1">
              <a:off x="2980013" y="3444894"/>
              <a:ext cx="262745" cy="781067"/>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solidFill>
              <a:srgbClr val="006672"/>
            </a:solidFill>
            <a:ln w="9525">
              <a:noFill/>
              <a:round/>
              <a:headEnd/>
              <a:tailEnd/>
            </a:ln>
          </p:spPr>
          <p:txBody>
            <a:bodyPr/>
            <a:lstStyle/>
            <a:p>
              <a:endParaRPr lang="en-US" dirty="0"/>
            </a:p>
          </p:txBody>
        </p:sp>
      </p:grpSp>
      <p:pic>
        <p:nvPicPr>
          <p:cNvPr id="29" name="Picture 28" descr="Screen Shot 2016-03-23 at 12.24.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556" y="2039605"/>
            <a:ext cx="4600222" cy="3213307"/>
          </a:xfrm>
          <a:prstGeom prst="rect">
            <a:avLst/>
          </a:prstGeom>
        </p:spPr>
      </p:pic>
      <p:sp>
        <p:nvSpPr>
          <p:cNvPr id="2" name="Rectangle 1"/>
          <p:cNvSpPr/>
          <p:nvPr/>
        </p:nvSpPr>
        <p:spPr>
          <a:xfrm>
            <a:off x="5202295" y="1561821"/>
            <a:ext cx="4346223" cy="461665"/>
          </a:xfrm>
          <a:prstGeom prst="rect">
            <a:avLst/>
          </a:prstGeom>
        </p:spPr>
        <p:txBody>
          <a:bodyPr wrap="square">
            <a:spAutoFit/>
          </a:bodyPr>
          <a:lstStyle/>
          <a:p>
            <a:pPr marL="0" indent="0" algn="ctr">
              <a:buNone/>
            </a:pPr>
            <a:r>
              <a:rPr lang="en-US" sz="1200" dirty="0">
                <a:solidFill>
                  <a:schemeClr val="tx1">
                    <a:lumMod val="50000"/>
                    <a:lumOff val="50000"/>
                  </a:schemeClr>
                </a:solidFill>
              </a:rPr>
              <a:t>Percentage of New Active Substances launched with orphan drug status 2012-2015</a:t>
            </a:r>
          </a:p>
        </p:txBody>
      </p:sp>
    </p:spTree>
    <p:extLst>
      <p:ext uri="{BB962C8B-B14F-4D97-AF65-F5344CB8AC3E}">
        <p14:creationId xmlns:p14="http://schemas.microsoft.com/office/powerpoint/2010/main" val="2254307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p:cNvGraphicFramePr/>
          <p:nvPr>
            <p:extLst>
              <p:ext uri="{D42A27DB-BD31-4B8C-83A1-F6EECF244321}">
                <p14:modId xmlns:p14="http://schemas.microsoft.com/office/powerpoint/2010/main" val="1091991918"/>
              </p:ext>
            </p:extLst>
          </p:nvPr>
        </p:nvGraphicFramePr>
        <p:xfrm>
          <a:off x="543162" y="1191372"/>
          <a:ext cx="8734044" cy="4267200"/>
        </p:xfrm>
        <a:graphic>
          <a:graphicData uri="http://schemas.openxmlformats.org/drawingml/2006/chart">
            <c:chart xmlns:c="http://schemas.openxmlformats.org/drawingml/2006/chart" xmlns:r="http://schemas.openxmlformats.org/officeDocument/2006/relationships" r:id="rId2"/>
          </a:graphicData>
        </a:graphic>
      </p:graphicFrame>
      <p:grpSp>
        <p:nvGrpSpPr>
          <p:cNvPr id="37" name="Group 36"/>
          <p:cNvGrpSpPr>
            <a:grpSpLocks/>
          </p:cNvGrpSpPr>
          <p:nvPr/>
        </p:nvGrpSpPr>
        <p:grpSpPr bwMode="auto">
          <a:xfrm>
            <a:off x="543162" y="351632"/>
            <a:ext cx="8700394" cy="783431"/>
            <a:chOff x="5988388" y="42941"/>
            <a:chExt cx="12359700" cy="2088243"/>
          </a:xfrm>
        </p:grpSpPr>
        <p:sp>
          <p:nvSpPr>
            <p:cNvPr id="38" name="TextBox 37"/>
            <p:cNvSpPr txBox="1"/>
            <p:nvPr/>
          </p:nvSpPr>
          <p:spPr>
            <a:xfrm>
              <a:off x="5988388" y="42941"/>
              <a:ext cx="12359700" cy="1825360"/>
            </a:xfrm>
            <a:prstGeom prst="rect">
              <a:avLst/>
            </a:prstGeom>
            <a:noFill/>
          </p:spPr>
          <p:txBody>
            <a:bodyPr lIns="68584" tIns="34292" rIns="68584" bIns="34292">
              <a:spAutoFit/>
            </a:bodyPr>
            <a:lstStyle/>
            <a:p>
              <a:pPr algn="ctr" defTabSz="957734" fontAlgn="auto">
                <a:spcBef>
                  <a:spcPts val="0"/>
                </a:spcBef>
                <a:spcAft>
                  <a:spcPts val="0"/>
                </a:spcAft>
                <a:defRPr/>
              </a:pPr>
              <a:r>
                <a:rPr lang="en-US" sz="2000" b="1" dirty="0">
                  <a:solidFill>
                    <a:srgbClr val="006672"/>
                  </a:solidFill>
                </a:rPr>
                <a:t>Today more than 7000 medicines</a:t>
              </a:r>
            </a:p>
            <a:p>
              <a:pPr algn="ctr" defTabSz="957734" fontAlgn="auto">
                <a:spcBef>
                  <a:spcPts val="0"/>
                </a:spcBef>
                <a:spcAft>
                  <a:spcPts val="0"/>
                </a:spcAft>
                <a:defRPr/>
              </a:pPr>
              <a:r>
                <a:rPr lang="en-US" sz="2000" dirty="0">
                  <a:solidFill>
                    <a:srgbClr val="006672"/>
                  </a:solidFill>
                </a:rPr>
                <a:t>Are in Development Around the World Targeting Areas of High Unmet Need</a:t>
              </a:r>
              <a:endParaRPr lang="en-GB" sz="2000" b="1" dirty="0">
                <a:solidFill>
                  <a:srgbClr val="006672"/>
                </a:solidFill>
                <a:cs typeface="AgfaRotisSansSerif-Bold"/>
              </a:endParaRPr>
            </a:p>
          </p:txBody>
        </p:sp>
        <p:sp>
          <p:nvSpPr>
            <p:cNvPr id="39" name="Rectangle 38"/>
            <p:cNvSpPr/>
            <p:nvPr/>
          </p:nvSpPr>
          <p:spPr>
            <a:xfrm>
              <a:off x="11412689" y="2040208"/>
              <a:ext cx="1553428" cy="90976"/>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anchor="ctr"/>
            <a:lstStyle/>
            <a:p>
              <a:pPr algn="ctr" defTabSz="957734" fontAlgn="auto">
                <a:spcBef>
                  <a:spcPts val="0"/>
                </a:spcBef>
                <a:spcAft>
                  <a:spcPts val="0"/>
                </a:spcAft>
                <a:defRPr/>
              </a:pPr>
              <a:endParaRPr lang="en-GB" sz="1400">
                <a:solidFill>
                  <a:schemeClr val="accent2"/>
                </a:solidFill>
              </a:endParaRPr>
            </a:p>
          </p:txBody>
        </p:sp>
      </p:grpSp>
      <p:sp>
        <p:nvSpPr>
          <p:cNvPr id="40" name="TextBox 39"/>
          <p:cNvSpPr txBox="1"/>
          <p:nvPr/>
        </p:nvSpPr>
        <p:spPr>
          <a:xfrm>
            <a:off x="3259243" y="1869752"/>
            <a:ext cx="4530661" cy="369332"/>
          </a:xfrm>
          <a:prstGeom prst="rect">
            <a:avLst/>
          </a:prstGeom>
          <a:noFill/>
        </p:spPr>
        <p:txBody>
          <a:bodyPr vert="horz" wrap="square" rtlCol="0">
            <a:spAutoFit/>
          </a:bodyPr>
          <a:lstStyle/>
          <a:p>
            <a:pPr>
              <a:spcBef>
                <a:spcPct val="20000"/>
              </a:spcBef>
              <a:buClr>
                <a:srgbClr val="2B7DC7"/>
              </a:buClr>
            </a:pPr>
            <a:r>
              <a:rPr lang="en-US" sz="1800" b="1" dirty="0">
                <a:solidFill>
                  <a:srgbClr val="7F7F7F"/>
                </a:solidFill>
                <a:latin typeface="Arial" panose="020B0604020202020204" pitchFamily="34" charset="0"/>
              </a:rPr>
              <a:t>Medicines in Development Worldwide</a:t>
            </a:r>
          </a:p>
        </p:txBody>
      </p:sp>
      <p:sp>
        <p:nvSpPr>
          <p:cNvPr id="44" name="TextBox 43"/>
          <p:cNvSpPr txBox="1"/>
          <p:nvPr/>
        </p:nvSpPr>
        <p:spPr>
          <a:xfrm>
            <a:off x="2755901" y="6247758"/>
            <a:ext cx="4297404" cy="461665"/>
          </a:xfrm>
          <a:prstGeom prst="rect">
            <a:avLst/>
          </a:prstGeom>
          <a:noFill/>
        </p:spPr>
        <p:txBody>
          <a:bodyPr vert="horz" wrap="square" rtlCol="0" anchor="b">
            <a:spAutoFit/>
          </a:bodyPr>
          <a:lstStyle/>
          <a:p>
            <a:pPr marL="514350" marR="0" lvl="0" indent="-514350" algn="l"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Note:	Defined as single products which are counted exactly once regardless of the number of indications pursued.	</a:t>
            </a:r>
          </a:p>
          <a:p>
            <a:pPr marL="514350" marR="0" lvl="0" indent="-514350" algn="l"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Source:	Health Advances analysis; Adis R&amp;D Insight Database.</a:t>
            </a:r>
          </a:p>
        </p:txBody>
      </p:sp>
      <p:sp>
        <p:nvSpPr>
          <p:cNvPr id="45" name="TextBox 44"/>
          <p:cNvSpPr txBox="1"/>
          <p:nvPr/>
        </p:nvSpPr>
        <p:spPr>
          <a:xfrm>
            <a:off x="1790293" y="5053216"/>
            <a:ext cx="2534153" cy="646331"/>
          </a:xfrm>
          <a:prstGeom prst="rect">
            <a:avLst/>
          </a:prstGeom>
          <a:noFill/>
        </p:spPr>
        <p:txBody>
          <a:bodyPr vert="horz" wrap="square" rtlCol="0">
            <a:spAutoFit/>
          </a:bodyPr>
          <a:lstStyle/>
          <a:p>
            <a:pPr>
              <a:spcBef>
                <a:spcPct val="20000"/>
              </a:spcBef>
              <a:buClr>
                <a:srgbClr val="2B7DC7"/>
              </a:buClr>
            </a:pPr>
            <a:r>
              <a:rPr lang="en-US" sz="1200" dirty="0">
                <a:latin typeface="Arial" panose="020B0604020202020204" pitchFamily="34" charset="0"/>
              </a:rPr>
              <a:t>Biopharmaceutical companies are </a:t>
            </a:r>
            <a:r>
              <a:rPr lang="en-US" sz="1200" b="1" dirty="0">
                <a:solidFill>
                  <a:schemeClr val="accent3">
                    <a:lumMod val="75000"/>
                  </a:schemeClr>
                </a:solidFill>
                <a:latin typeface="Arial" panose="020B0604020202020204" pitchFamily="34" charset="0"/>
              </a:rPr>
              <a:t>focusing on areas of high unmet need</a:t>
            </a:r>
          </a:p>
        </p:txBody>
      </p:sp>
      <p:sp>
        <p:nvSpPr>
          <p:cNvPr id="46" name="TextBox 45"/>
          <p:cNvSpPr txBox="1"/>
          <p:nvPr/>
        </p:nvSpPr>
        <p:spPr>
          <a:xfrm>
            <a:off x="5811748" y="5053216"/>
            <a:ext cx="1978156" cy="830997"/>
          </a:xfrm>
          <a:prstGeom prst="rect">
            <a:avLst/>
          </a:prstGeom>
          <a:noFill/>
        </p:spPr>
        <p:txBody>
          <a:bodyPr vert="horz" wrap="square" rtlCol="0">
            <a:spAutoFit/>
          </a:bodyPr>
          <a:lstStyle/>
          <a:p>
            <a:pPr>
              <a:spcBef>
                <a:spcPct val="20000"/>
              </a:spcBef>
              <a:buClr>
                <a:srgbClr val="2B7DC7"/>
              </a:buClr>
            </a:pPr>
            <a:r>
              <a:rPr lang="en-US" sz="1200" dirty="0">
                <a:latin typeface="Arial" panose="020B0604020202020204" pitchFamily="34" charset="0"/>
              </a:rPr>
              <a:t>Biopharmaceutical companies have made </a:t>
            </a:r>
            <a:r>
              <a:rPr lang="en-US" sz="1200" b="1" dirty="0">
                <a:solidFill>
                  <a:srgbClr val="006672"/>
                </a:solidFill>
                <a:latin typeface="Arial" panose="020B0604020202020204" pitchFamily="34" charset="0"/>
              </a:rPr>
              <a:t>significant gains in key disease areas</a:t>
            </a:r>
          </a:p>
        </p:txBody>
      </p:sp>
      <p:sp>
        <p:nvSpPr>
          <p:cNvPr id="47" name="Left Brace 46"/>
          <p:cNvSpPr/>
          <p:nvPr/>
        </p:nvSpPr>
        <p:spPr>
          <a:xfrm rot="16200000">
            <a:off x="2964006" y="2899115"/>
            <a:ext cx="296802" cy="3947598"/>
          </a:xfrm>
          <a:prstGeom prst="leftBrace">
            <a:avLst>
              <a:gd name="adj1" fmla="val 46844"/>
              <a:gd name="adj2" fmla="val 47683"/>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TextBox 47"/>
          <p:cNvSpPr txBox="1"/>
          <p:nvPr/>
        </p:nvSpPr>
        <p:spPr>
          <a:xfrm>
            <a:off x="7633624" y="5053216"/>
            <a:ext cx="1877093" cy="1200329"/>
          </a:xfrm>
          <a:prstGeom prst="rect">
            <a:avLst/>
          </a:prstGeom>
          <a:noFill/>
        </p:spPr>
        <p:txBody>
          <a:bodyPr vert="horz" wrap="square" rtlCol="0">
            <a:spAutoFit/>
          </a:bodyPr>
          <a:lstStyle/>
          <a:p>
            <a:pPr>
              <a:spcBef>
                <a:spcPct val="20000"/>
              </a:spcBef>
              <a:buClr>
                <a:srgbClr val="2B7DC7"/>
              </a:buClr>
            </a:pPr>
            <a:r>
              <a:rPr lang="en-US" sz="1200" dirty="0">
                <a:latin typeface="Arial" panose="020B0604020202020204" pitchFamily="34" charset="0"/>
              </a:rPr>
              <a:t>HIV/AIDS is now a manageable, chronic disease, thanks to prior </a:t>
            </a:r>
            <a:r>
              <a:rPr lang="en-US" sz="1200" b="1" dirty="0">
                <a:solidFill>
                  <a:srgbClr val="006672"/>
                </a:solidFill>
                <a:latin typeface="Arial" panose="020B0604020202020204" pitchFamily="34" charset="0"/>
              </a:rPr>
              <a:t>advances in </a:t>
            </a:r>
            <a:r>
              <a:rPr lang="en-US" sz="1200" b="1" dirty="0">
                <a:solidFill>
                  <a:srgbClr val="006672"/>
                </a:solidFill>
              </a:rPr>
              <a:t>biopharmaceutical research</a:t>
            </a:r>
            <a:endParaRPr lang="en-US" sz="1200" b="1" dirty="0">
              <a:solidFill>
                <a:srgbClr val="006672"/>
              </a:solidFill>
              <a:latin typeface="Arial" panose="020B0604020202020204" pitchFamily="34" charset="0"/>
            </a:endParaRPr>
          </a:p>
        </p:txBody>
      </p:sp>
      <p:sp>
        <p:nvSpPr>
          <p:cNvPr id="49" name="Left Brace 48"/>
          <p:cNvSpPr/>
          <p:nvPr/>
        </p:nvSpPr>
        <p:spPr>
          <a:xfrm rot="16200000">
            <a:off x="6499906" y="3440043"/>
            <a:ext cx="296802" cy="2859913"/>
          </a:xfrm>
          <a:prstGeom prst="leftBrace">
            <a:avLst>
              <a:gd name="adj1" fmla="val 55731"/>
              <a:gd name="adj2" fmla="val 52229"/>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Left Brace 49"/>
          <p:cNvSpPr/>
          <p:nvPr/>
        </p:nvSpPr>
        <p:spPr>
          <a:xfrm rot="16200000">
            <a:off x="8596857" y="4334391"/>
            <a:ext cx="260249" cy="1033148"/>
          </a:xfrm>
          <a:prstGeom prst="leftBrace">
            <a:avLst>
              <a:gd name="adj1" fmla="val 40919"/>
              <a:gd name="adj2" fmla="val 48855"/>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099509567"/>
      </p:ext>
    </p:extLst>
  </p:cSld>
  <p:clrMapOvr>
    <a:masterClrMapping/>
  </p:clrMapOvr>
  <p:transition spd="slow" advClick="0" advTm="3000">
    <p:wip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1"/>
          <p:cNvSpPr txBox="1">
            <a:spLocks/>
          </p:cNvSpPr>
          <p:nvPr/>
        </p:nvSpPr>
        <p:spPr bwMode="auto">
          <a:xfrm>
            <a:off x="351380" y="235864"/>
            <a:ext cx="8668613" cy="103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7854" tIns="23926" rIns="47854" bIns="23926" numCol="1" rtlCol="0" anchor="t" anchorCtr="0" compatLnSpc="1">
            <a:prstTxWarp prst="textNoShape">
              <a:avLst/>
            </a:prstTxWarp>
            <a:normAutofit/>
          </a:bodyPr>
          <a:lstStyle>
            <a:lvl1pPr marL="0" indent="0" algn="l" defTabSz="957043" rtl="0" eaLnBrk="1" fontAlgn="base" hangingPunct="1">
              <a:lnSpc>
                <a:spcPct val="90000"/>
              </a:lnSpc>
              <a:spcBef>
                <a:spcPts val="1048"/>
              </a:spcBef>
              <a:spcAft>
                <a:spcPct val="0"/>
              </a:spcAft>
              <a:buFont typeface="Arial" charset="0"/>
              <a:buNone/>
              <a:defRPr sz="1700" kern="1200">
                <a:solidFill>
                  <a:schemeClr val="bg1">
                    <a:lumMod val="75000"/>
                  </a:schemeClr>
                </a:solidFill>
                <a:latin typeface="+mn-lt"/>
                <a:ea typeface="ＭＳ Ｐゴシック" charset="0"/>
                <a:cs typeface="Lato Regular"/>
              </a:defRPr>
            </a:lvl1pPr>
            <a:lvl2pPr marL="717786" indent="-239258" algn="l" defTabSz="957043" rtl="0" eaLnBrk="1" fontAlgn="base" hangingPunct="1">
              <a:lnSpc>
                <a:spcPct val="90000"/>
              </a:lnSpc>
              <a:spcBef>
                <a:spcPts val="524"/>
              </a:spcBef>
              <a:spcAft>
                <a:spcPct val="0"/>
              </a:spcAft>
              <a:buFont typeface="Arial" charset="0"/>
              <a:buChar char="•"/>
              <a:defRPr sz="2500" kern="1200">
                <a:solidFill>
                  <a:schemeClr val="tx1"/>
                </a:solidFill>
                <a:latin typeface="Lato Regular"/>
                <a:ea typeface="ＭＳ Ｐゴシック" charset="0"/>
                <a:cs typeface="Lato Regular"/>
              </a:defRPr>
            </a:lvl2pPr>
            <a:lvl3pPr marL="1196301" indent="-239258" algn="l" defTabSz="957043" rtl="0" eaLnBrk="1" fontAlgn="base" hangingPunct="1">
              <a:lnSpc>
                <a:spcPct val="90000"/>
              </a:lnSpc>
              <a:spcBef>
                <a:spcPts val="524"/>
              </a:spcBef>
              <a:spcAft>
                <a:spcPct val="0"/>
              </a:spcAft>
              <a:buFont typeface="Arial" charset="0"/>
              <a:buChar char="•"/>
              <a:defRPr sz="2100" kern="1200">
                <a:solidFill>
                  <a:schemeClr val="tx1"/>
                </a:solidFill>
                <a:latin typeface="Lato Regular"/>
                <a:ea typeface="ＭＳ Ｐゴシック" charset="0"/>
                <a:cs typeface="Lato Regular"/>
              </a:defRPr>
            </a:lvl3pPr>
            <a:lvl4pPr marL="1674830" indent="-239258" algn="l" defTabSz="957043" rtl="0" eaLnBrk="1" fontAlgn="base" hangingPunct="1">
              <a:lnSpc>
                <a:spcPct val="90000"/>
              </a:lnSpc>
              <a:spcBef>
                <a:spcPts val="524"/>
              </a:spcBef>
              <a:spcAft>
                <a:spcPct val="0"/>
              </a:spcAft>
              <a:buFont typeface="Arial" charset="0"/>
              <a:buChar char="•"/>
              <a:defRPr sz="1900" kern="1200">
                <a:solidFill>
                  <a:schemeClr val="tx1"/>
                </a:solidFill>
                <a:latin typeface="Lato Regular"/>
                <a:ea typeface="ＭＳ Ｐゴシック" charset="0"/>
                <a:cs typeface="Lato Regular"/>
              </a:defRPr>
            </a:lvl4pPr>
            <a:lvl5pPr marL="2153344" indent="-239258" algn="l" defTabSz="957043" rtl="0" eaLnBrk="1" fontAlgn="base" hangingPunct="1">
              <a:lnSpc>
                <a:spcPct val="90000"/>
              </a:lnSpc>
              <a:spcBef>
                <a:spcPts val="524"/>
              </a:spcBef>
              <a:spcAft>
                <a:spcPct val="0"/>
              </a:spcAft>
              <a:buFont typeface="Arial" charset="0"/>
              <a:buChar char="•"/>
              <a:defRPr sz="1900" kern="1200">
                <a:solidFill>
                  <a:schemeClr val="tx1"/>
                </a:solidFill>
                <a:latin typeface="Lato Regular"/>
                <a:ea typeface="ＭＳ Ｐゴシック" charset="0"/>
                <a:cs typeface="Lato Regular"/>
              </a:defRPr>
            </a:lvl5pPr>
            <a:lvl6pPr marL="2631872"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0388"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88913"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67432"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en-US" sz="2400" dirty="0">
                <a:solidFill>
                  <a:schemeClr val="accent3"/>
                </a:solidFill>
              </a:rPr>
              <a:t>Pharmaceutical R&amp;D pipeline is growing significantly : there are </a:t>
            </a:r>
            <a:r>
              <a:rPr lang="en-US" sz="2400" b="1" dirty="0">
                <a:solidFill>
                  <a:schemeClr val="accent3"/>
                </a:solidFill>
              </a:rPr>
              <a:t>more medicines in development today than ever before  </a:t>
            </a:r>
          </a:p>
        </p:txBody>
      </p:sp>
      <p:pic>
        <p:nvPicPr>
          <p:cNvPr id="5" name="Picture 4" descr="Screen Shot 2016-03-09 at 14.33.35.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2959" y="1270000"/>
            <a:ext cx="4144289" cy="4304099"/>
          </a:xfrm>
          <a:prstGeom prst="rect">
            <a:avLst/>
          </a:prstGeom>
        </p:spPr>
      </p:pic>
      <p:pic>
        <p:nvPicPr>
          <p:cNvPr id="6" name="Picture 5" descr="Screen Shot 2016-03-09 at 14.37.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707" y="1375833"/>
            <a:ext cx="3842286" cy="4459295"/>
          </a:xfrm>
          <a:prstGeom prst="rect">
            <a:avLst/>
          </a:prstGeom>
        </p:spPr>
      </p:pic>
      <p:sp>
        <p:nvSpPr>
          <p:cNvPr id="9" name="Text Placeholder 3"/>
          <p:cNvSpPr txBox="1">
            <a:spLocks/>
          </p:cNvSpPr>
          <p:nvPr/>
        </p:nvSpPr>
        <p:spPr>
          <a:xfrm>
            <a:off x="1366346" y="6472963"/>
            <a:ext cx="6349484" cy="427764"/>
          </a:xfrm>
          <a:prstGeom prst="rect">
            <a:avLst/>
          </a:prstGeom>
        </p:spPr>
        <p:txBody>
          <a:bodyPr/>
          <a:lstStyle>
            <a:lvl1pPr marL="239258" indent="-239258" algn="l" defTabSz="957043" rtl="0" eaLnBrk="1" fontAlgn="base" hangingPunct="1">
              <a:lnSpc>
                <a:spcPct val="90000"/>
              </a:lnSpc>
              <a:spcBef>
                <a:spcPts val="1048"/>
              </a:spcBef>
              <a:spcAft>
                <a:spcPct val="0"/>
              </a:spcAft>
              <a:buFont typeface="Arial" charset="0"/>
              <a:buChar char="•"/>
              <a:defRPr sz="2900" kern="1200">
                <a:solidFill>
                  <a:schemeClr val="tx1"/>
                </a:solidFill>
                <a:latin typeface="Lato Regular"/>
                <a:ea typeface="ＭＳ Ｐゴシック" charset="0"/>
                <a:cs typeface="Lato Regular"/>
              </a:defRPr>
            </a:lvl1pPr>
            <a:lvl2pPr marL="717786" indent="-239258" algn="l" defTabSz="957043" rtl="0" eaLnBrk="1" fontAlgn="base" hangingPunct="1">
              <a:lnSpc>
                <a:spcPct val="90000"/>
              </a:lnSpc>
              <a:spcBef>
                <a:spcPts val="524"/>
              </a:spcBef>
              <a:spcAft>
                <a:spcPct val="0"/>
              </a:spcAft>
              <a:buFont typeface="Arial" charset="0"/>
              <a:buChar char="•"/>
              <a:defRPr sz="2500" kern="1200">
                <a:solidFill>
                  <a:schemeClr val="tx1"/>
                </a:solidFill>
                <a:latin typeface="Lato Regular"/>
                <a:ea typeface="ＭＳ Ｐゴシック" charset="0"/>
                <a:cs typeface="Lato Regular"/>
              </a:defRPr>
            </a:lvl2pPr>
            <a:lvl3pPr marL="1196301" indent="-239258" algn="l" defTabSz="957043" rtl="0" eaLnBrk="1" fontAlgn="base" hangingPunct="1">
              <a:lnSpc>
                <a:spcPct val="90000"/>
              </a:lnSpc>
              <a:spcBef>
                <a:spcPts val="524"/>
              </a:spcBef>
              <a:spcAft>
                <a:spcPct val="0"/>
              </a:spcAft>
              <a:buFont typeface="Arial" charset="0"/>
              <a:buChar char="•"/>
              <a:defRPr sz="2100" kern="1200">
                <a:solidFill>
                  <a:schemeClr val="tx1"/>
                </a:solidFill>
                <a:latin typeface="Lato Regular"/>
                <a:ea typeface="ＭＳ Ｐゴシック" charset="0"/>
                <a:cs typeface="Lato Regular"/>
              </a:defRPr>
            </a:lvl3pPr>
            <a:lvl4pPr marL="1674830" indent="-239258" algn="l" defTabSz="957043" rtl="0" eaLnBrk="1" fontAlgn="base" hangingPunct="1">
              <a:lnSpc>
                <a:spcPct val="90000"/>
              </a:lnSpc>
              <a:spcBef>
                <a:spcPts val="524"/>
              </a:spcBef>
              <a:spcAft>
                <a:spcPct val="0"/>
              </a:spcAft>
              <a:buFont typeface="Arial" charset="0"/>
              <a:buChar char="•"/>
              <a:defRPr sz="1900" kern="1200">
                <a:solidFill>
                  <a:schemeClr val="tx1"/>
                </a:solidFill>
                <a:latin typeface="Lato Regular"/>
                <a:ea typeface="ＭＳ Ｐゴシック" charset="0"/>
                <a:cs typeface="Lato Regular"/>
              </a:defRPr>
            </a:lvl4pPr>
            <a:lvl5pPr marL="2153344" indent="-239258" algn="l" defTabSz="957043" rtl="0" eaLnBrk="1" fontAlgn="base" hangingPunct="1">
              <a:lnSpc>
                <a:spcPct val="90000"/>
              </a:lnSpc>
              <a:spcBef>
                <a:spcPts val="524"/>
              </a:spcBef>
              <a:spcAft>
                <a:spcPct val="0"/>
              </a:spcAft>
              <a:buFont typeface="Arial" charset="0"/>
              <a:buChar char="•"/>
              <a:defRPr sz="1900" kern="1200">
                <a:solidFill>
                  <a:schemeClr val="tx1"/>
                </a:solidFill>
                <a:latin typeface="Lato Regular"/>
                <a:ea typeface="ＭＳ Ｐゴシック" charset="0"/>
                <a:cs typeface="Lato Regular"/>
              </a:defRPr>
            </a:lvl5pPr>
            <a:lvl6pPr marL="2631872"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0388"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88913"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67432"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en-US" sz="900" dirty="0"/>
              <a:t>Script’s article. </a:t>
            </a:r>
            <a:r>
              <a:rPr lang="en-US" sz="900" dirty="0" err="1"/>
              <a:t>Pharma’s</a:t>
            </a:r>
            <a:r>
              <a:rPr lang="en-US" sz="900" dirty="0"/>
              <a:t> Unstoppable R and D Machine: Pipeline Gets Bigger than Ever, 25 February 2016</a:t>
            </a:r>
          </a:p>
        </p:txBody>
      </p:sp>
    </p:spTree>
    <p:extLst>
      <p:ext uri="{BB962C8B-B14F-4D97-AF65-F5344CB8AC3E}">
        <p14:creationId xmlns:p14="http://schemas.microsoft.com/office/powerpoint/2010/main" val="2889285054"/>
      </p:ext>
    </p:extLst>
  </p:cSld>
  <p:clrMapOvr>
    <a:masterClrMapping/>
  </p:clrMapOvr>
  <p:transition spd="slow"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2485" y="201977"/>
            <a:ext cx="8547421" cy="735013"/>
          </a:xfrm>
        </p:spPr>
        <p:txBody>
          <a:bodyPr/>
          <a:lstStyle/>
          <a:p>
            <a:r>
              <a:rPr lang="en-US" sz="2000" dirty="0">
                <a:solidFill>
                  <a:schemeClr val="accent3">
                    <a:lumMod val="75000"/>
                  </a:schemeClr>
                </a:solidFill>
              </a:rPr>
              <a:t>Medicines often demonstrate </a:t>
            </a:r>
            <a:br>
              <a:rPr lang="en-US" sz="2000" i="1" dirty="0">
                <a:solidFill>
                  <a:schemeClr val="accent3">
                    <a:lumMod val="75000"/>
                  </a:schemeClr>
                </a:solidFill>
              </a:rPr>
            </a:br>
            <a:r>
              <a:rPr lang="en-US" sz="2400" dirty="0">
                <a:solidFill>
                  <a:schemeClr val="accent3">
                    <a:lumMod val="75000"/>
                  </a:schemeClr>
                </a:solidFill>
              </a:rPr>
              <a:t>Far greater benefits than understood at time of approval</a:t>
            </a:r>
          </a:p>
        </p:txBody>
      </p:sp>
      <p:sp>
        <p:nvSpPr>
          <p:cNvPr id="5" name="Freeform 4"/>
          <p:cNvSpPr/>
          <p:nvPr/>
        </p:nvSpPr>
        <p:spPr>
          <a:xfrm>
            <a:off x="507380" y="2810108"/>
            <a:ext cx="8734193" cy="2999678"/>
          </a:xfrm>
          <a:custGeom>
            <a:avLst/>
            <a:gdLst>
              <a:gd name="connsiteX0" fmla="*/ 0 w 8062332"/>
              <a:gd name="connsiteY0" fmla="*/ 2999678 h 2999678"/>
              <a:gd name="connsiteX1" fmla="*/ 8062332 w 8062332"/>
              <a:gd name="connsiteY1" fmla="*/ 2999678 h 2999678"/>
              <a:gd name="connsiteX2" fmla="*/ 8062332 w 8062332"/>
              <a:gd name="connsiteY2" fmla="*/ 0 h 2999678"/>
              <a:gd name="connsiteX3" fmla="*/ 7538225 w 8062332"/>
              <a:gd name="connsiteY3" fmla="*/ 401444 h 2999678"/>
              <a:gd name="connsiteX4" fmla="*/ 7058722 w 8062332"/>
              <a:gd name="connsiteY4" fmla="*/ 724829 h 2999678"/>
              <a:gd name="connsiteX5" fmla="*/ 6713034 w 8062332"/>
              <a:gd name="connsiteY5" fmla="*/ 970156 h 2999678"/>
              <a:gd name="connsiteX6" fmla="*/ 6311590 w 8062332"/>
              <a:gd name="connsiteY6" fmla="*/ 1237786 h 2999678"/>
              <a:gd name="connsiteX7" fmla="*/ 5943600 w 8062332"/>
              <a:gd name="connsiteY7" fmla="*/ 1438508 h 2999678"/>
              <a:gd name="connsiteX8" fmla="*/ 5274527 w 8062332"/>
              <a:gd name="connsiteY8" fmla="*/ 1728439 h 2999678"/>
              <a:gd name="connsiteX9" fmla="*/ 4538547 w 8062332"/>
              <a:gd name="connsiteY9" fmla="*/ 2040673 h 2999678"/>
              <a:gd name="connsiteX10" fmla="*/ 3802566 w 8062332"/>
              <a:gd name="connsiteY10" fmla="*/ 2252547 h 2999678"/>
              <a:gd name="connsiteX11" fmla="*/ 2943922 w 8062332"/>
              <a:gd name="connsiteY11" fmla="*/ 2475571 h 2999678"/>
              <a:gd name="connsiteX12" fmla="*/ 2364059 w 8062332"/>
              <a:gd name="connsiteY12" fmla="*/ 2587083 h 2999678"/>
              <a:gd name="connsiteX13" fmla="*/ 1204332 w 8062332"/>
              <a:gd name="connsiteY13" fmla="*/ 2798956 h 2999678"/>
              <a:gd name="connsiteX14" fmla="*/ 0 w 8062332"/>
              <a:gd name="connsiteY14" fmla="*/ 2999678 h 299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62332" h="2999678">
                <a:moveTo>
                  <a:pt x="0" y="2999678"/>
                </a:moveTo>
                <a:lnTo>
                  <a:pt x="8062332" y="2999678"/>
                </a:lnTo>
                <a:lnTo>
                  <a:pt x="8062332" y="0"/>
                </a:lnTo>
                <a:lnTo>
                  <a:pt x="7538225" y="401444"/>
                </a:lnTo>
                <a:lnTo>
                  <a:pt x="7058722" y="724829"/>
                </a:lnTo>
                <a:lnTo>
                  <a:pt x="6713034" y="970156"/>
                </a:lnTo>
                <a:lnTo>
                  <a:pt x="6311590" y="1237786"/>
                </a:lnTo>
                <a:lnTo>
                  <a:pt x="5943600" y="1438508"/>
                </a:lnTo>
                <a:lnTo>
                  <a:pt x="5274527" y="1728439"/>
                </a:lnTo>
                <a:lnTo>
                  <a:pt x="4538547" y="2040673"/>
                </a:lnTo>
                <a:lnTo>
                  <a:pt x="3802566" y="2252547"/>
                </a:lnTo>
                <a:lnTo>
                  <a:pt x="2943922" y="2475571"/>
                </a:lnTo>
                <a:lnTo>
                  <a:pt x="2364059" y="2587083"/>
                </a:lnTo>
                <a:lnTo>
                  <a:pt x="1204332" y="2798956"/>
                </a:lnTo>
                <a:lnTo>
                  <a:pt x="0" y="2999678"/>
                </a:lnTo>
                <a:close/>
              </a:path>
            </a:pathLst>
          </a:custGeom>
          <a:gradFill flip="none" rotWithShape="1">
            <a:gsLst>
              <a:gs pos="0">
                <a:schemeClr val="accent1">
                  <a:lumMod val="5000"/>
                  <a:lumOff val="95000"/>
                </a:schemeClr>
              </a:gs>
              <a:gs pos="100000">
                <a:srgbClr val="CDCDCD"/>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6" name="Freeform 5"/>
          <p:cNvSpPr/>
          <p:nvPr/>
        </p:nvSpPr>
        <p:spPr>
          <a:xfrm>
            <a:off x="465117" y="2709474"/>
            <a:ext cx="8937660" cy="3086824"/>
          </a:xfrm>
          <a:custGeom>
            <a:avLst/>
            <a:gdLst>
              <a:gd name="connsiteX0" fmla="*/ 0 w 8250148"/>
              <a:gd name="connsiteY0" fmla="*/ 1304818 h 1304818"/>
              <a:gd name="connsiteX1" fmla="*/ 4787757 w 8250148"/>
              <a:gd name="connsiteY1" fmla="*/ 863029 h 1304818"/>
              <a:gd name="connsiteX2" fmla="*/ 8250148 w 8250148"/>
              <a:gd name="connsiteY2" fmla="*/ 0 h 1304818"/>
            </a:gdLst>
            <a:ahLst/>
            <a:cxnLst>
              <a:cxn ang="0">
                <a:pos x="connsiteX0" y="connsiteY0"/>
              </a:cxn>
              <a:cxn ang="0">
                <a:pos x="connsiteX1" y="connsiteY1"/>
              </a:cxn>
              <a:cxn ang="0">
                <a:pos x="connsiteX2" y="connsiteY2"/>
              </a:cxn>
            </a:cxnLst>
            <a:rect l="l" t="t" r="r" b="b"/>
            <a:pathLst>
              <a:path w="8250148" h="1304818">
                <a:moveTo>
                  <a:pt x="0" y="1304818"/>
                </a:moveTo>
                <a:cubicBezTo>
                  <a:pt x="1706366" y="1192658"/>
                  <a:pt x="3412732" y="1080499"/>
                  <a:pt x="4787757" y="863029"/>
                </a:cubicBezTo>
                <a:cubicBezTo>
                  <a:pt x="6162782" y="645559"/>
                  <a:pt x="7206465" y="322779"/>
                  <a:pt x="8250148" y="0"/>
                </a:cubicBezTo>
              </a:path>
            </a:pathLst>
          </a:custGeom>
          <a:ln w="76200">
            <a:solidFill>
              <a:srgbClr val="78A22F"/>
            </a:solidFill>
            <a:headEnd type="non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50000"/>
                  <a:lumOff val="50000"/>
                </a:schemeClr>
              </a:solidFill>
            </a:endParaRPr>
          </a:p>
        </p:txBody>
      </p:sp>
      <p:cxnSp>
        <p:nvCxnSpPr>
          <p:cNvPr id="7" name="Straight Connector 6"/>
          <p:cNvCxnSpPr>
            <a:stCxn id="12" idx="2"/>
            <a:endCxn id="14" idx="0"/>
          </p:cNvCxnSpPr>
          <p:nvPr/>
        </p:nvCxnSpPr>
        <p:spPr>
          <a:xfrm flipH="1">
            <a:off x="1553118" y="5330519"/>
            <a:ext cx="1" cy="236191"/>
          </a:xfrm>
          <a:prstGeom prst="line">
            <a:avLst/>
          </a:prstGeom>
          <a:ln w="28575">
            <a:solidFill>
              <a:srgbClr val="00667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8" idx="2"/>
            <a:endCxn id="19" idx="0"/>
          </p:cNvCxnSpPr>
          <p:nvPr/>
        </p:nvCxnSpPr>
        <p:spPr>
          <a:xfrm flipH="1">
            <a:off x="4733393" y="3904542"/>
            <a:ext cx="1" cy="1052526"/>
          </a:xfrm>
          <a:prstGeom prst="line">
            <a:avLst/>
          </a:prstGeom>
          <a:ln w="28575">
            <a:solidFill>
              <a:srgbClr val="00667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36963" y="6232656"/>
            <a:ext cx="6113462" cy="338554"/>
          </a:xfrm>
          <a:prstGeom prst="rect">
            <a:avLst/>
          </a:prstGeom>
          <a:noFill/>
        </p:spPr>
        <p:txBody>
          <a:bodyPr vert="horz" wrap="square" rtlCol="0" anchor="b">
            <a:spAutoFit/>
          </a:bodyPr>
          <a:lstStyle/>
          <a:p>
            <a:pPr marL="514350" indent="-514350" algn="l" fontAlgn="auto">
              <a:spcBef>
                <a:spcPts val="0"/>
              </a:spcBef>
              <a:spcAft>
                <a:spcPts val="0"/>
              </a:spcAft>
              <a:tabLst>
                <a:tab pos="457200" algn="r"/>
              </a:tabLst>
            </a:pPr>
            <a:r>
              <a:rPr lang="en-US" sz="800" dirty="0">
                <a:solidFill>
                  <a:schemeClr val="tx1">
                    <a:lumMod val="50000"/>
                    <a:lumOff val="50000"/>
                  </a:schemeClr>
                </a:solidFill>
                <a:latin typeface="+mn-lt"/>
              </a:rPr>
              <a:t>	Note:	Representation of the change in clinical value over time in the US as additional data and evidence became available for Bortezomib.</a:t>
            </a:r>
          </a:p>
          <a:p>
            <a:pPr marL="514350" indent="-514350" algn="l" fontAlgn="auto">
              <a:spcBef>
                <a:spcPts val="0"/>
              </a:spcBef>
              <a:spcAft>
                <a:spcPts val="0"/>
              </a:spcAft>
              <a:tabLst>
                <a:tab pos="457200" algn="r"/>
              </a:tabLst>
            </a:pPr>
            <a:r>
              <a:rPr lang="en-US" sz="800" dirty="0">
                <a:solidFill>
                  <a:schemeClr val="tx1">
                    <a:lumMod val="50000"/>
                    <a:lumOff val="50000"/>
                  </a:schemeClr>
                </a:solidFill>
                <a:latin typeface="+mn-lt"/>
              </a:rPr>
              <a:t>	Source:	Health Advances analysis; Boston Healthcare Assoc. 2015 The Value of Innovation in Oncology. </a:t>
            </a:r>
          </a:p>
        </p:txBody>
      </p:sp>
      <p:sp>
        <p:nvSpPr>
          <p:cNvPr id="11" name="TextBox 10"/>
          <p:cNvSpPr txBox="1"/>
          <p:nvPr/>
        </p:nvSpPr>
        <p:spPr>
          <a:xfrm>
            <a:off x="422621" y="1263024"/>
            <a:ext cx="8818952" cy="1594283"/>
          </a:xfrm>
          <a:prstGeom prst="rect">
            <a:avLst/>
          </a:prstGeom>
          <a:noFill/>
        </p:spPr>
        <p:txBody>
          <a:bodyPr vert="horz" wrap="square" rtlCol="0">
            <a:spAutoFit/>
          </a:bodyPr>
          <a:lstStyle/>
          <a:p>
            <a:pPr marL="165100" indent="-165100">
              <a:spcBef>
                <a:spcPct val="20000"/>
              </a:spcBef>
              <a:buClr>
                <a:srgbClr val="2B7DC7"/>
              </a:buClr>
            </a:pPr>
            <a:r>
              <a:rPr lang="en-US" sz="1600" dirty="0">
                <a:solidFill>
                  <a:schemeClr val="accent1"/>
                </a:solidFill>
                <a:latin typeface="+mn-lt"/>
              </a:rPr>
              <a:t>Oncology therapeutics demonstrate </a:t>
            </a:r>
            <a:r>
              <a:rPr lang="en-US" sz="1600" b="1" dirty="0">
                <a:solidFill>
                  <a:schemeClr val="accent1"/>
                </a:solidFill>
                <a:latin typeface="+mn-lt"/>
              </a:rPr>
              <a:t>increasing clinical value over time</a:t>
            </a:r>
            <a:r>
              <a:rPr lang="en-US" sz="1600" dirty="0">
                <a:solidFill>
                  <a:schemeClr val="accent1"/>
                </a:solidFill>
                <a:latin typeface="+mn-lt"/>
              </a:rPr>
              <a:t> long after initial approval</a:t>
            </a:r>
          </a:p>
          <a:p>
            <a:pPr marL="165100" indent="-165100" algn="l">
              <a:spcBef>
                <a:spcPct val="20000"/>
              </a:spcBef>
              <a:buClr>
                <a:srgbClr val="2B7DC7"/>
              </a:buClr>
              <a:buFont typeface="Wingdings" panose="05000000000000000000" pitchFamily="2" charset="2"/>
              <a:buChar char="§"/>
            </a:pPr>
            <a:endParaRPr lang="en-US" sz="1200" dirty="0">
              <a:solidFill>
                <a:schemeClr val="tx1">
                  <a:lumMod val="50000"/>
                  <a:lumOff val="50000"/>
                </a:schemeClr>
              </a:solidFill>
              <a:latin typeface="+mn-lt"/>
            </a:endParaRPr>
          </a:p>
          <a:p>
            <a:pPr marL="165100" indent="-165100" algn="l">
              <a:spcBef>
                <a:spcPct val="20000"/>
              </a:spcBef>
              <a:buClr>
                <a:srgbClr val="2B7DC7"/>
              </a:buClr>
              <a:buFont typeface="Wingdings" panose="05000000000000000000" pitchFamily="2" charset="2"/>
              <a:buChar char="§"/>
            </a:pPr>
            <a:r>
              <a:rPr lang="en-US" sz="1400" dirty="0">
                <a:solidFill>
                  <a:schemeClr val="accent3">
                    <a:lumMod val="75000"/>
                  </a:schemeClr>
                </a:solidFill>
                <a:latin typeface="+mn-lt"/>
              </a:rPr>
              <a:t>Use in earlier lines of treatment and earlier in stages of the disease</a:t>
            </a:r>
          </a:p>
          <a:p>
            <a:pPr marL="165100" indent="-165100" algn="l">
              <a:spcBef>
                <a:spcPct val="20000"/>
              </a:spcBef>
              <a:buClr>
                <a:srgbClr val="2B7DC7"/>
              </a:buClr>
              <a:buFont typeface="Wingdings" panose="05000000000000000000" pitchFamily="2" charset="2"/>
              <a:buChar char="§"/>
            </a:pPr>
            <a:r>
              <a:rPr lang="en-US" sz="1400" dirty="0">
                <a:solidFill>
                  <a:schemeClr val="accent3">
                    <a:lumMod val="75000"/>
                  </a:schemeClr>
                </a:solidFill>
                <a:latin typeface="+mn-lt"/>
              </a:rPr>
              <a:t>Use in additional disease indications</a:t>
            </a:r>
          </a:p>
          <a:p>
            <a:pPr marL="165100" indent="-165100" algn="l">
              <a:spcBef>
                <a:spcPct val="20000"/>
              </a:spcBef>
              <a:buClr>
                <a:srgbClr val="2B7DC7"/>
              </a:buClr>
              <a:buFont typeface="Wingdings" panose="05000000000000000000" pitchFamily="2" charset="2"/>
              <a:buChar char="§"/>
            </a:pPr>
            <a:r>
              <a:rPr lang="en-US" sz="1400" dirty="0">
                <a:solidFill>
                  <a:schemeClr val="accent3">
                    <a:lumMod val="75000"/>
                  </a:schemeClr>
                </a:solidFill>
                <a:latin typeface="+mn-lt"/>
              </a:rPr>
              <a:t>Use in combination with other agents</a:t>
            </a:r>
          </a:p>
          <a:p>
            <a:pPr marL="165100" indent="-165100" algn="l">
              <a:spcBef>
                <a:spcPct val="20000"/>
              </a:spcBef>
              <a:buClr>
                <a:srgbClr val="2B7DC7"/>
              </a:buClr>
              <a:buFont typeface="Wingdings" panose="05000000000000000000" pitchFamily="2" charset="2"/>
              <a:buChar char="§"/>
            </a:pPr>
            <a:r>
              <a:rPr lang="en-US" sz="1400" dirty="0">
                <a:solidFill>
                  <a:schemeClr val="accent3">
                    <a:lumMod val="75000"/>
                  </a:schemeClr>
                </a:solidFill>
                <a:latin typeface="+mn-lt"/>
              </a:rPr>
              <a:t>Use in combination with specific biomarkers</a:t>
            </a:r>
          </a:p>
        </p:txBody>
      </p:sp>
      <p:sp>
        <p:nvSpPr>
          <p:cNvPr id="12" name="Rounded Rectangle 11"/>
          <p:cNvSpPr/>
          <p:nvPr/>
        </p:nvSpPr>
        <p:spPr>
          <a:xfrm>
            <a:off x="302486" y="4690438"/>
            <a:ext cx="2501266" cy="640080"/>
          </a:xfrm>
          <a:prstGeom prst="roundRect">
            <a:avLst/>
          </a:prstGeom>
          <a:solidFill>
            <a:schemeClr val="bg1"/>
          </a:solidFill>
          <a:ln w="28575">
            <a:solidFill>
              <a:srgbClr val="00667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r>
              <a:rPr lang="en-US" sz="1200" b="1" dirty="0">
                <a:solidFill>
                  <a:schemeClr val="tx1">
                    <a:lumMod val="50000"/>
                    <a:lumOff val="50000"/>
                  </a:schemeClr>
                </a:solidFill>
              </a:rPr>
              <a:t>Year 1: Initial Approval </a:t>
            </a:r>
            <a:br>
              <a:rPr lang="en-US" sz="1200" b="1" dirty="0">
                <a:solidFill>
                  <a:schemeClr val="tx1">
                    <a:lumMod val="50000"/>
                    <a:lumOff val="50000"/>
                  </a:schemeClr>
                </a:solidFill>
              </a:rPr>
            </a:br>
            <a:r>
              <a:rPr lang="en-US" sz="1200" i="1" dirty="0">
                <a:solidFill>
                  <a:schemeClr val="tx1">
                    <a:lumMod val="50000"/>
                    <a:lumOff val="50000"/>
                  </a:schemeClr>
                </a:solidFill>
              </a:rPr>
              <a:t>Multiple Myeloma (MM) – </a:t>
            </a:r>
            <a:br>
              <a:rPr lang="en-US" sz="1200" i="1" dirty="0">
                <a:solidFill>
                  <a:schemeClr val="tx1">
                    <a:lumMod val="50000"/>
                    <a:lumOff val="50000"/>
                  </a:schemeClr>
                </a:solidFill>
              </a:rPr>
            </a:br>
            <a:r>
              <a:rPr lang="en-US" sz="1200" i="1" dirty="0">
                <a:solidFill>
                  <a:schemeClr val="tx1">
                    <a:lumMod val="50000"/>
                    <a:lumOff val="50000"/>
                  </a:schemeClr>
                </a:solidFill>
              </a:rPr>
              <a:t>Third Line</a:t>
            </a:r>
          </a:p>
        </p:txBody>
      </p:sp>
      <p:sp>
        <p:nvSpPr>
          <p:cNvPr id="13" name="Text Box 14"/>
          <p:cNvSpPr txBox="1">
            <a:spLocks noChangeArrowheads="1"/>
          </p:cNvSpPr>
          <p:nvPr/>
        </p:nvSpPr>
        <p:spPr bwMode="gray">
          <a:xfrm>
            <a:off x="3482759" y="5766602"/>
            <a:ext cx="4166845" cy="312987"/>
          </a:xfrm>
          <a:prstGeom prst="rect">
            <a:avLst/>
          </a:prstGeom>
          <a:noFill/>
          <a:ln w="9525">
            <a:noFill/>
            <a:miter lim="800000"/>
            <a:headEnd/>
            <a:tailEnd/>
          </a:ln>
          <a:effectLst/>
        </p:spPr>
        <p:txBody>
          <a:bodyPr wrap="square" lIns="96600" tIns="48300" rIns="96600" bIns="48300" anchor="ctr" anchorCtr="1">
            <a:spAutoFit/>
          </a:bodyPr>
          <a:lstStyle/>
          <a:p>
            <a:pPr defTabSz="966788">
              <a:spcBef>
                <a:spcPct val="50000"/>
              </a:spcBef>
            </a:pPr>
            <a:r>
              <a:rPr lang="en-US" sz="1400" b="1" dirty="0">
                <a:solidFill>
                  <a:schemeClr val="tx1">
                    <a:lumMod val="50000"/>
                    <a:lumOff val="50000"/>
                  </a:schemeClr>
                </a:solidFill>
                <a:latin typeface="+mn-lt"/>
              </a:rPr>
              <a:t>Added Clinical Value Over Time</a:t>
            </a:r>
          </a:p>
        </p:txBody>
      </p:sp>
      <p:sp>
        <p:nvSpPr>
          <p:cNvPr id="14" name="Oval 13"/>
          <p:cNvSpPr/>
          <p:nvPr/>
        </p:nvSpPr>
        <p:spPr>
          <a:xfrm>
            <a:off x="1475442" y="5566709"/>
            <a:ext cx="155352" cy="143402"/>
          </a:xfrm>
          <a:prstGeom prst="ellipse">
            <a:avLst/>
          </a:prstGeom>
          <a:solidFill>
            <a:schemeClr val="bg1"/>
          </a:solidFill>
          <a:ln w="28575">
            <a:solidFill>
              <a:srgbClr val="00A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lumOff val="50000"/>
                </a:schemeClr>
              </a:solidFill>
            </a:endParaRPr>
          </a:p>
        </p:txBody>
      </p:sp>
      <p:sp>
        <p:nvSpPr>
          <p:cNvPr id="15" name="Rounded Rectangle 14"/>
          <p:cNvSpPr/>
          <p:nvPr/>
        </p:nvSpPr>
        <p:spPr>
          <a:xfrm>
            <a:off x="1892623" y="3977450"/>
            <a:ext cx="2501266" cy="640080"/>
          </a:xfrm>
          <a:prstGeom prst="roundRect">
            <a:avLst/>
          </a:prstGeom>
          <a:solidFill>
            <a:schemeClr val="bg1"/>
          </a:solidFill>
          <a:ln w="28575">
            <a:solidFill>
              <a:srgbClr val="00667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r>
              <a:rPr lang="en-US" sz="1200" b="1" dirty="0">
                <a:solidFill>
                  <a:schemeClr val="tx1">
                    <a:lumMod val="50000"/>
                    <a:lumOff val="50000"/>
                  </a:schemeClr>
                </a:solidFill>
              </a:rPr>
              <a:t>Year 3: Approved for Use Earlier in Line of Treatment</a:t>
            </a:r>
          </a:p>
          <a:p>
            <a:r>
              <a:rPr lang="en-US" sz="1200" i="1" dirty="0">
                <a:solidFill>
                  <a:schemeClr val="tx1">
                    <a:lumMod val="50000"/>
                    <a:lumOff val="50000"/>
                  </a:schemeClr>
                </a:solidFill>
              </a:rPr>
              <a:t>MM – Second Line</a:t>
            </a:r>
          </a:p>
        </p:txBody>
      </p:sp>
      <p:cxnSp>
        <p:nvCxnSpPr>
          <p:cNvPr id="16" name="Straight Connector 15"/>
          <p:cNvCxnSpPr>
            <a:stCxn id="15" idx="2"/>
            <a:endCxn id="17" idx="0"/>
          </p:cNvCxnSpPr>
          <p:nvPr/>
        </p:nvCxnSpPr>
        <p:spPr>
          <a:xfrm flipH="1">
            <a:off x="3143255" y="4617531"/>
            <a:ext cx="1" cy="704351"/>
          </a:xfrm>
          <a:prstGeom prst="line">
            <a:avLst/>
          </a:prstGeom>
          <a:ln w="28575">
            <a:solidFill>
              <a:srgbClr val="00667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065579" y="5321881"/>
            <a:ext cx="155352" cy="143402"/>
          </a:xfrm>
          <a:prstGeom prst="ellipse">
            <a:avLst/>
          </a:prstGeom>
          <a:solidFill>
            <a:schemeClr val="bg1"/>
          </a:solidFill>
          <a:ln w="28575">
            <a:solidFill>
              <a:srgbClr val="00A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lumOff val="50000"/>
                </a:schemeClr>
              </a:solidFill>
            </a:endParaRPr>
          </a:p>
        </p:txBody>
      </p:sp>
      <p:sp>
        <p:nvSpPr>
          <p:cNvPr id="18" name="Rounded Rectangle 17"/>
          <p:cNvSpPr/>
          <p:nvPr/>
        </p:nvSpPr>
        <p:spPr>
          <a:xfrm>
            <a:off x="3482760" y="3264462"/>
            <a:ext cx="2501266" cy="640080"/>
          </a:xfrm>
          <a:prstGeom prst="roundRect">
            <a:avLst/>
          </a:prstGeom>
          <a:solidFill>
            <a:schemeClr val="bg1"/>
          </a:solidFill>
          <a:ln w="28575">
            <a:solidFill>
              <a:srgbClr val="00667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r>
              <a:rPr lang="en-US" sz="1200" b="1" dirty="0">
                <a:solidFill>
                  <a:schemeClr val="tx1">
                    <a:lumMod val="50000"/>
                    <a:lumOff val="50000"/>
                  </a:schemeClr>
                </a:solidFill>
              </a:rPr>
              <a:t>Year 4: Additional Indication</a:t>
            </a:r>
          </a:p>
          <a:p>
            <a:r>
              <a:rPr lang="en-US" sz="1200" i="1" dirty="0">
                <a:solidFill>
                  <a:schemeClr val="tx1">
                    <a:lumMod val="50000"/>
                    <a:lumOff val="50000"/>
                  </a:schemeClr>
                </a:solidFill>
              </a:rPr>
              <a:t>Mantle Cell Lymphoma (MCL) – Second Line</a:t>
            </a:r>
          </a:p>
        </p:txBody>
      </p:sp>
      <p:sp>
        <p:nvSpPr>
          <p:cNvPr id="19" name="Oval 18"/>
          <p:cNvSpPr/>
          <p:nvPr/>
        </p:nvSpPr>
        <p:spPr>
          <a:xfrm>
            <a:off x="4655716" y="4957068"/>
            <a:ext cx="155352" cy="143402"/>
          </a:xfrm>
          <a:prstGeom prst="ellipse">
            <a:avLst/>
          </a:prstGeom>
          <a:solidFill>
            <a:schemeClr val="bg1"/>
          </a:solidFill>
          <a:ln w="28575">
            <a:solidFill>
              <a:srgbClr val="00A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lumOff val="50000"/>
                </a:schemeClr>
              </a:solidFill>
            </a:endParaRPr>
          </a:p>
        </p:txBody>
      </p:sp>
      <p:sp>
        <p:nvSpPr>
          <p:cNvPr id="20" name="Rounded Rectangle 19"/>
          <p:cNvSpPr/>
          <p:nvPr/>
        </p:nvSpPr>
        <p:spPr>
          <a:xfrm>
            <a:off x="5072897" y="2551474"/>
            <a:ext cx="2501266" cy="640080"/>
          </a:xfrm>
          <a:prstGeom prst="roundRect">
            <a:avLst/>
          </a:prstGeom>
          <a:solidFill>
            <a:schemeClr val="bg1"/>
          </a:solidFill>
          <a:ln w="28575">
            <a:solidFill>
              <a:srgbClr val="00667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r>
              <a:rPr lang="en-US" sz="1200" b="1" dirty="0">
                <a:solidFill>
                  <a:schemeClr val="tx1">
                    <a:lumMod val="50000"/>
                    <a:lumOff val="50000"/>
                  </a:schemeClr>
                </a:solidFill>
              </a:rPr>
              <a:t>Year 6: Approved for Use Earlier in Line of Treatment</a:t>
            </a:r>
          </a:p>
          <a:p>
            <a:r>
              <a:rPr lang="en-US" sz="1200" i="1" dirty="0">
                <a:solidFill>
                  <a:schemeClr val="tx1">
                    <a:lumMod val="50000"/>
                    <a:lumOff val="50000"/>
                  </a:schemeClr>
                </a:solidFill>
              </a:rPr>
              <a:t>MM – First Line</a:t>
            </a:r>
          </a:p>
        </p:txBody>
      </p:sp>
      <p:sp>
        <p:nvSpPr>
          <p:cNvPr id="21" name="Rounded Rectangle 20"/>
          <p:cNvSpPr/>
          <p:nvPr/>
        </p:nvSpPr>
        <p:spPr>
          <a:xfrm>
            <a:off x="6663035" y="1838486"/>
            <a:ext cx="2501266" cy="640080"/>
          </a:xfrm>
          <a:prstGeom prst="roundRect">
            <a:avLst/>
          </a:prstGeom>
          <a:solidFill>
            <a:schemeClr val="bg1"/>
          </a:solidFill>
          <a:ln w="28575">
            <a:solidFill>
              <a:srgbClr val="00667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r>
              <a:rPr lang="en-US" sz="1200" b="1" dirty="0">
                <a:solidFill>
                  <a:schemeClr val="tx1">
                    <a:lumMod val="50000"/>
                    <a:lumOff val="50000"/>
                  </a:schemeClr>
                </a:solidFill>
              </a:rPr>
              <a:t>Year 11: Approved for Use Earlier in Line of Treatment</a:t>
            </a:r>
          </a:p>
          <a:p>
            <a:r>
              <a:rPr lang="en-US" sz="1200" i="1" dirty="0">
                <a:solidFill>
                  <a:schemeClr val="tx1">
                    <a:lumMod val="50000"/>
                    <a:lumOff val="50000"/>
                  </a:schemeClr>
                </a:solidFill>
              </a:rPr>
              <a:t>MCL – First Line</a:t>
            </a:r>
          </a:p>
        </p:txBody>
      </p:sp>
      <p:cxnSp>
        <p:nvCxnSpPr>
          <p:cNvPr id="22" name="Straight Connector 21"/>
          <p:cNvCxnSpPr>
            <a:stCxn id="20" idx="2"/>
            <a:endCxn id="23" idx="0"/>
          </p:cNvCxnSpPr>
          <p:nvPr/>
        </p:nvCxnSpPr>
        <p:spPr>
          <a:xfrm flipH="1">
            <a:off x="6323530" y="3191554"/>
            <a:ext cx="1" cy="1234780"/>
          </a:xfrm>
          <a:prstGeom prst="line">
            <a:avLst/>
          </a:prstGeom>
          <a:ln w="28575">
            <a:solidFill>
              <a:srgbClr val="00667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245853" y="4426334"/>
            <a:ext cx="155352" cy="143402"/>
          </a:xfrm>
          <a:prstGeom prst="ellipse">
            <a:avLst/>
          </a:prstGeom>
          <a:solidFill>
            <a:schemeClr val="bg1"/>
          </a:solidFill>
          <a:ln w="28575">
            <a:solidFill>
              <a:srgbClr val="00A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lumOff val="50000"/>
                </a:schemeClr>
              </a:solidFill>
            </a:endParaRPr>
          </a:p>
        </p:txBody>
      </p:sp>
      <p:cxnSp>
        <p:nvCxnSpPr>
          <p:cNvPr id="24" name="Straight Connector 23"/>
          <p:cNvCxnSpPr>
            <a:stCxn id="21" idx="2"/>
            <a:endCxn id="25" idx="0"/>
          </p:cNvCxnSpPr>
          <p:nvPr/>
        </p:nvCxnSpPr>
        <p:spPr>
          <a:xfrm flipH="1">
            <a:off x="7913667" y="2478567"/>
            <a:ext cx="1" cy="1128999"/>
          </a:xfrm>
          <a:prstGeom prst="line">
            <a:avLst/>
          </a:prstGeom>
          <a:ln w="28575">
            <a:solidFill>
              <a:srgbClr val="00667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835991" y="3607565"/>
            <a:ext cx="155352" cy="143402"/>
          </a:xfrm>
          <a:prstGeom prst="ellipse">
            <a:avLst/>
          </a:prstGeom>
          <a:solidFill>
            <a:schemeClr val="bg1"/>
          </a:solidFill>
          <a:ln w="28575">
            <a:solidFill>
              <a:srgbClr val="00A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lumOff val="50000"/>
                </a:schemeClr>
              </a:solidFill>
            </a:endParaRPr>
          </a:p>
        </p:txBody>
      </p:sp>
      <p:sp>
        <p:nvSpPr>
          <p:cNvPr id="26" name="Text Box 14"/>
          <p:cNvSpPr txBox="1">
            <a:spLocks noChangeArrowheads="1"/>
          </p:cNvSpPr>
          <p:nvPr/>
        </p:nvSpPr>
        <p:spPr bwMode="gray">
          <a:xfrm>
            <a:off x="6618510" y="4589897"/>
            <a:ext cx="2231397" cy="713096"/>
          </a:xfrm>
          <a:prstGeom prst="rect">
            <a:avLst/>
          </a:prstGeom>
          <a:noFill/>
          <a:ln w="9525">
            <a:noFill/>
            <a:miter lim="800000"/>
            <a:headEnd/>
            <a:tailEnd/>
          </a:ln>
          <a:effectLst/>
        </p:spPr>
        <p:txBody>
          <a:bodyPr wrap="square" lIns="96600" tIns="48300" rIns="96600" bIns="48300" anchor="ctr" anchorCtr="1">
            <a:spAutoFit/>
          </a:bodyPr>
          <a:lstStyle/>
          <a:p>
            <a:pPr algn="r" defTabSz="966788">
              <a:spcBef>
                <a:spcPct val="50000"/>
              </a:spcBef>
            </a:pPr>
            <a:r>
              <a:rPr lang="en-US" sz="2000" b="1" i="1" dirty="0">
                <a:solidFill>
                  <a:schemeClr val="accent1"/>
                </a:solidFill>
                <a:latin typeface="+mn-lt"/>
              </a:rPr>
              <a:t>Additional Patients Benefiting</a:t>
            </a:r>
          </a:p>
        </p:txBody>
      </p:sp>
    </p:spTree>
    <p:extLst>
      <p:ext uri="{BB962C8B-B14F-4D97-AF65-F5344CB8AC3E}">
        <p14:creationId xmlns:p14="http://schemas.microsoft.com/office/powerpoint/2010/main" val="378203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2485" y="201977"/>
            <a:ext cx="8547421" cy="735013"/>
          </a:xfrm>
        </p:spPr>
        <p:txBody>
          <a:bodyPr/>
          <a:lstStyle/>
          <a:p>
            <a:r>
              <a:rPr lang="en-US" sz="2000" dirty="0">
                <a:solidFill>
                  <a:schemeClr val="accent3">
                    <a:lumMod val="75000"/>
                  </a:schemeClr>
                </a:solidFill>
              </a:rPr>
              <a:t>Medicines often demonstrate </a:t>
            </a:r>
            <a:br>
              <a:rPr lang="en-US" sz="2000" i="1" dirty="0">
                <a:solidFill>
                  <a:schemeClr val="accent3">
                    <a:lumMod val="75000"/>
                  </a:schemeClr>
                </a:solidFill>
              </a:rPr>
            </a:br>
            <a:r>
              <a:rPr lang="en-US" sz="2400" dirty="0">
                <a:solidFill>
                  <a:schemeClr val="accent3">
                    <a:lumMod val="75000"/>
                  </a:schemeClr>
                </a:solidFill>
              </a:rPr>
              <a:t>Far greater benefits than understood at time of approval</a:t>
            </a:r>
          </a:p>
        </p:txBody>
      </p:sp>
      <p:sp>
        <p:nvSpPr>
          <p:cNvPr id="33" name="Rectangle 32"/>
          <p:cNvSpPr/>
          <p:nvPr/>
        </p:nvSpPr>
        <p:spPr>
          <a:xfrm>
            <a:off x="808005" y="1843146"/>
            <a:ext cx="2684727" cy="5514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algn="ctr" defTabSz="1828800" fontAlgn="auto">
              <a:spcBef>
                <a:spcPts val="0"/>
              </a:spcBef>
              <a:spcAft>
                <a:spcPts val="0"/>
              </a:spcAft>
            </a:pPr>
            <a:r>
              <a:rPr lang="en-GB" dirty="0">
                <a:solidFill>
                  <a:srgbClr val="FFFFFF"/>
                </a:solidFill>
                <a:latin typeface="Arial"/>
              </a:rPr>
              <a:t>Metastatic use  </a:t>
            </a:r>
          </a:p>
        </p:txBody>
      </p:sp>
      <p:sp>
        <p:nvSpPr>
          <p:cNvPr id="34" name="Rectangle 33"/>
          <p:cNvSpPr/>
          <p:nvPr/>
        </p:nvSpPr>
        <p:spPr>
          <a:xfrm>
            <a:off x="3492732" y="1843146"/>
            <a:ext cx="4861532" cy="55144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algn="ctr" defTabSz="1828800" fontAlgn="auto">
              <a:spcBef>
                <a:spcPts val="0"/>
              </a:spcBef>
              <a:spcAft>
                <a:spcPts val="0"/>
              </a:spcAft>
            </a:pPr>
            <a:r>
              <a:rPr lang="en-GB" dirty="0">
                <a:solidFill>
                  <a:srgbClr val="FFFFFF"/>
                </a:solidFill>
                <a:latin typeface="Arial"/>
              </a:rPr>
              <a:t>Adjuvant use  </a:t>
            </a:r>
          </a:p>
        </p:txBody>
      </p:sp>
      <p:sp>
        <p:nvSpPr>
          <p:cNvPr id="35" name="Rectangle 34"/>
          <p:cNvSpPr/>
          <p:nvPr/>
        </p:nvSpPr>
        <p:spPr>
          <a:xfrm>
            <a:off x="808005" y="4708203"/>
            <a:ext cx="2684727" cy="852640"/>
          </a:xfrm>
          <a:prstGeom prst="rect">
            <a:avLst/>
          </a:prstGeom>
          <a:solidFill>
            <a:srgbClr val="006672"/>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defTabSz="1828800" fontAlgn="auto">
              <a:spcBef>
                <a:spcPts val="0"/>
              </a:spcBef>
              <a:spcAft>
                <a:spcPts val="0"/>
              </a:spcAft>
            </a:pPr>
            <a:r>
              <a:rPr lang="en-GB" sz="1200" dirty="0">
                <a:solidFill>
                  <a:srgbClr val="FFFFFF"/>
                </a:solidFill>
                <a:latin typeface="Arial"/>
              </a:rPr>
              <a:t>Early assessment can show relatively poor value for money but such ‘static assessments do not reflect value over the lifecycle</a:t>
            </a:r>
          </a:p>
        </p:txBody>
      </p:sp>
      <p:sp>
        <p:nvSpPr>
          <p:cNvPr id="36" name="Rectangle 35"/>
          <p:cNvSpPr/>
          <p:nvPr/>
        </p:nvSpPr>
        <p:spPr>
          <a:xfrm>
            <a:off x="3491735" y="4708203"/>
            <a:ext cx="4862529" cy="852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defTabSz="1828800" fontAlgn="auto">
              <a:spcBef>
                <a:spcPts val="0"/>
              </a:spcBef>
              <a:spcAft>
                <a:spcPts val="0"/>
              </a:spcAft>
            </a:pPr>
            <a:r>
              <a:rPr lang="en-GB" sz="1200" dirty="0">
                <a:solidFill>
                  <a:srgbClr val="FFFFFF"/>
                </a:solidFill>
                <a:latin typeface="Arial"/>
              </a:rPr>
              <a:t>Often prices that were seen as high when initially assessed are seen as highly cost effective by the time a medicine is in adjuvant use. Important to consider value over the lifecycle</a:t>
            </a:r>
          </a:p>
        </p:txBody>
      </p:sp>
      <p:sp>
        <p:nvSpPr>
          <p:cNvPr id="37" name="Content Placeholder 5"/>
          <p:cNvSpPr txBox="1">
            <a:spLocks/>
          </p:cNvSpPr>
          <p:nvPr/>
        </p:nvSpPr>
        <p:spPr>
          <a:xfrm>
            <a:off x="808005" y="2404976"/>
            <a:ext cx="2683730" cy="2508027"/>
          </a:xfrm>
          <a:prstGeom prst="rect">
            <a:avLst/>
          </a:prstGeom>
        </p:spPr>
        <p:txBody>
          <a:bodyPr lIns="182880" tIns="91440" rIns="182880" bIns="91440"/>
          <a:lstStyle>
            <a:lvl1pPr marL="342900" marR="0" indent="-342900" algn="l" defTabSz="914400" rtl="0" eaLnBrk="1" fontAlgn="auto" latinLnBrk="0" hangingPunct="1">
              <a:lnSpc>
                <a:spcPct val="100000"/>
              </a:lnSpc>
              <a:spcBef>
                <a:spcPct val="20000"/>
              </a:spcBef>
              <a:spcAft>
                <a:spcPts val="0"/>
              </a:spcAft>
              <a:buClr>
                <a:srgbClr val="F5841F"/>
              </a:buClr>
              <a:buSzTx/>
              <a:buFont typeface="Wingdings 2" pitchFamily="18" charset="2"/>
              <a:buChar char=""/>
              <a:tabLst/>
              <a:defRPr sz="2400" kern="1200">
                <a:solidFill>
                  <a:schemeClr val="tx1"/>
                </a:solidFill>
                <a:latin typeface="Arial" pitchFamily="34" charset="0"/>
                <a:ea typeface="+mn-ea"/>
                <a:cs typeface="Arial" pitchFamily="34" charset="0"/>
              </a:defRPr>
            </a:lvl1pPr>
            <a:lvl2pPr marL="742950" marR="0" indent="-285750" algn="l" defTabSz="914400" rtl="0" eaLnBrk="1" fontAlgn="auto" latinLnBrk="0" hangingPunct="1">
              <a:lnSpc>
                <a:spcPct val="100000"/>
              </a:lnSpc>
              <a:spcBef>
                <a:spcPct val="20000"/>
              </a:spcBef>
              <a:spcAft>
                <a:spcPts val="0"/>
              </a:spcAft>
              <a:buClr>
                <a:srgbClr val="008898"/>
              </a:buClr>
              <a:buSzTx/>
              <a:buFont typeface="Wingdings 2" pitchFamily="18" charset="2"/>
              <a:buChar char=""/>
              <a:tabLst/>
              <a:defRPr sz="2000" kern="1200">
                <a:solidFill>
                  <a:schemeClr val="tx1"/>
                </a:solidFill>
                <a:latin typeface="Arial" pitchFamily="34" charset="0"/>
                <a:ea typeface="+mn-ea"/>
                <a:cs typeface="Arial" pitchFamily="34" charset="0"/>
              </a:defRPr>
            </a:lvl2pPr>
            <a:lvl3pPr marL="1143000" marR="0" indent="-228600" algn="l" defTabSz="914400" rtl="0" eaLnBrk="1" fontAlgn="auto" latinLnBrk="0" hangingPunct="1">
              <a:lnSpc>
                <a:spcPct val="100000"/>
              </a:lnSpc>
              <a:spcBef>
                <a:spcPct val="20000"/>
              </a:spcBef>
              <a:spcAft>
                <a:spcPts val="0"/>
              </a:spcAft>
              <a:buClr>
                <a:srgbClr val="9ACA3C"/>
              </a:buClr>
              <a:buSzTx/>
              <a:buFont typeface="Wingdings 2" pitchFamily="18" charset="2"/>
              <a:buChar char=""/>
              <a:tabLst/>
              <a:defRPr sz="1800" kern="1200">
                <a:solidFill>
                  <a:schemeClr val="tx1"/>
                </a:solidFill>
                <a:latin typeface="Arial" pitchFamily="34" charset="0"/>
                <a:ea typeface="+mn-ea"/>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A40E67"/>
              </a:buClr>
              <a:buSzTx/>
              <a:buFont typeface="Wingdings 2" pitchFamily="18" charset="2"/>
              <a:buChar char=""/>
              <a:tabLst/>
              <a:defRPr sz="16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
                <a:srgbClr val="DDB10A"/>
              </a:buClr>
              <a:buSzTx/>
              <a:buFont typeface="Wingdings 2" pitchFamily="18" charset="2"/>
              <a:buChar char=""/>
              <a:tabLst/>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solidFill>
                  <a:srgbClr val="000000">
                    <a:lumMod val="65000"/>
                    <a:lumOff val="35000"/>
                  </a:srgbClr>
                </a:solidFill>
                <a:latin typeface="+mn-lt"/>
              </a:rPr>
              <a:t>Oncology medicines typically launched only in metastatic setting. i.e. very sick patients that have failed on other therapies with poor prognosis </a:t>
            </a:r>
          </a:p>
          <a:p>
            <a:pPr marL="0" indent="0">
              <a:buNone/>
            </a:pPr>
            <a:endParaRPr lang="en-GB" sz="1400" dirty="0">
              <a:solidFill>
                <a:srgbClr val="000000">
                  <a:lumMod val="65000"/>
                  <a:lumOff val="35000"/>
                </a:srgbClr>
              </a:solidFill>
              <a:latin typeface="+mn-lt"/>
            </a:endParaRPr>
          </a:p>
          <a:p>
            <a:pPr marL="0" indent="0">
              <a:buNone/>
            </a:pPr>
            <a:r>
              <a:rPr lang="en-GB" sz="1400" dirty="0">
                <a:solidFill>
                  <a:srgbClr val="000000">
                    <a:lumMod val="65000"/>
                    <a:lumOff val="35000"/>
                  </a:srgbClr>
                </a:solidFill>
                <a:latin typeface="+mn-lt"/>
              </a:rPr>
              <a:t>Measured ‘outcomes’ for such patients by definition will be relatively poorer </a:t>
            </a:r>
          </a:p>
        </p:txBody>
      </p:sp>
      <p:sp>
        <p:nvSpPr>
          <p:cNvPr id="38" name="Content Placeholder 5"/>
          <p:cNvSpPr txBox="1">
            <a:spLocks/>
          </p:cNvSpPr>
          <p:nvPr/>
        </p:nvSpPr>
        <p:spPr>
          <a:xfrm>
            <a:off x="3491736" y="2404976"/>
            <a:ext cx="4862528" cy="2303227"/>
          </a:xfrm>
          <a:prstGeom prst="rect">
            <a:avLst/>
          </a:prstGeom>
        </p:spPr>
        <p:txBody>
          <a:bodyPr lIns="182880" tIns="91440" rIns="182880" bIns="91440"/>
          <a:lstStyle>
            <a:lvl1pPr marL="342900" marR="0" indent="-342900" algn="l" defTabSz="914400" rtl="0" eaLnBrk="1" fontAlgn="auto" latinLnBrk="0" hangingPunct="1">
              <a:lnSpc>
                <a:spcPct val="100000"/>
              </a:lnSpc>
              <a:spcBef>
                <a:spcPct val="20000"/>
              </a:spcBef>
              <a:spcAft>
                <a:spcPts val="0"/>
              </a:spcAft>
              <a:buClr>
                <a:srgbClr val="F5841F"/>
              </a:buClr>
              <a:buSzTx/>
              <a:buFont typeface="Wingdings 2" pitchFamily="18" charset="2"/>
              <a:buChar char=""/>
              <a:tabLst/>
              <a:defRPr sz="2400" kern="1200">
                <a:solidFill>
                  <a:schemeClr val="tx1"/>
                </a:solidFill>
                <a:latin typeface="Arial" pitchFamily="34" charset="0"/>
                <a:ea typeface="+mn-ea"/>
                <a:cs typeface="Arial" pitchFamily="34" charset="0"/>
              </a:defRPr>
            </a:lvl1pPr>
            <a:lvl2pPr marL="742950" marR="0" indent="-285750" algn="l" defTabSz="914400" rtl="0" eaLnBrk="1" fontAlgn="auto" latinLnBrk="0" hangingPunct="1">
              <a:lnSpc>
                <a:spcPct val="100000"/>
              </a:lnSpc>
              <a:spcBef>
                <a:spcPct val="20000"/>
              </a:spcBef>
              <a:spcAft>
                <a:spcPts val="0"/>
              </a:spcAft>
              <a:buClr>
                <a:srgbClr val="008898"/>
              </a:buClr>
              <a:buSzTx/>
              <a:buFont typeface="Wingdings 2" pitchFamily="18" charset="2"/>
              <a:buChar char=""/>
              <a:tabLst/>
              <a:defRPr sz="2000" kern="1200">
                <a:solidFill>
                  <a:schemeClr val="tx1"/>
                </a:solidFill>
                <a:latin typeface="Arial" pitchFamily="34" charset="0"/>
                <a:ea typeface="+mn-ea"/>
                <a:cs typeface="Arial" pitchFamily="34" charset="0"/>
              </a:defRPr>
            </a:lvl2pPr>
            <a:lvl3pPr marL="1143000" marR="0" indent="-228600" algn="l" defTabSz="914400" rtl="0" eaLnBrk="1" fontAlgn="auto" latinLnBrk="0" hangingPunct="1">
              <a:lnSpc>
                <a:spcPct val="100000"/>
              </a:lnSpc>
              <a:spcBef>
                <a:spcPct val="20000"/>
              </a:spcBef>
              <a:spcAft>
                <a:spcPts val="0"/>
              </a:spcAft>
              <a:buClr>
                <a:srgbClr val="9ACA3C"/>
              </a:buClr>
              <a:buSzTx/>
              <a:buFont typeface="Wingdings 2" pitchFamily="18" charset="2"/>
              <a:buChar char=""/>
              <a:tabLst/>
              <a:defRPr sz="1800" kern="1200">
                <a:solidFill>
                  <a:schemeClr val="tx1"/>
                </a:solidFill>
                <a:latin typeface="Arial" pitchFamily="34" charset="0"/>
                <a:ea typeface="+mn-ea"/>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A40E67"/>
              </a:buClr>
              <a:buSzTx/>
              <a:buFont typeface="Wingdings 2" pitchFamily="18" charset="2"/>
              <a:buChar char=""/>
              <a:tabLst/>
              <a:defRPr sz="16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
                <a:srgbClr val="DDB10A"/>
              </a:buClr>
              <a:buSzTx/>
              <a:buFont typeface="Wingdings 2" pitchFamily="18" charset="2"/>
              <a:buChar char=""/>
              <a:tabLst/>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solidFill>
                  <a:srgbClr val="000000">
                    <a:lumMod val="65000"/>
                    <a:lumOff val="35000"/>
                  </a:srgbClr>
                </a:solidFill>
                <a:latin typeface="+mn-lt"/>
              </a:rPr>
              <a:t>Once an oncology medicine is more established it can be used in an adjuvant setting (i.e. patients with a better prognosis – before tumours have spread)</a:t>
            </a:r>
          </a:p>
          <a:p>
            <a:pPr marL="0" indent="0">
              <a:buNone/>
            </a:pPr>
            <a:endParaRPr lang="en-GB" sz="1400" dirty="0">
              <a:solidFill>
                <a:srgbClr val="000000">
                  <a:lumMod val="65000"/>
                  <a:lumOff val="35000"/>
                </a:srgbClr>
              </a:solidFill>
              <a:latin typeface="+mn-lt"/>
            </a:endParaRPr>
          </a:p>
          <a:p>
            <a:pPr marL="0" indent="0">
              <a:buNone/>
            </a:pPr>
            <a:endParaRPr lang="en-GB" sz="1400" dirty="0">
              <a:solidFill>
                <a:srgbClr val="000000">
                  <a:lumMod val="65000"/>
                  <a:lumOff val="35000"/>
                </a:srgbClr>
              </a:solidFill>
              <a:latin typeface="+mn-lt"/>
            </a:endParaRPr>
          </a:p>
          <a:p>
            <a:pPr marL="0" indent="0">
              <a:buNone/>
            </a:pPr>
            <a:endParaRPr lang="en-GB" sz="1400" dirty="0">
              <a:solidFill>
                <a:srgbClr val="000000">
                  <a:lumMod val="65000"/>
                  <a:lumOff val="35000"/>
                </a:srgbClr>
              </a:solidFill>
              <a:latin typeface="+mn-lt"/>
            </a:endParaRPr>
          </a:p>
          <a:p>
            <a:pPr marL="0" indent="0">
              <a:buNone/>
            </a:pPr>
            <a:r>
              <a:rPr lang="en-GB" sz="1400" dirty="0">
                <a:solidFill>
                  <a:srgbClr val="000000">
                    <a:lumMod val="65000"/>
                    <a:lumOff val="35000"/>
                  </a:srgbClr>
                </a:solidFill>
                <a:latin typeface="+mn-lt"/>
              </a:rPr>
              <a:t>Measured outcomes, by definition for such patients often better than patients whose cancer is more advanced  </a:t>
            </a:r>
          </a:p>
        </p:txBody>
      </p:sp>
      <p:sp>
        <p:nvSpPr>
          <p:cNvPr id="39" name="Title 1"/>
          <p:cNvSpPr txBox="1">
            <a:spLocks/>
          </p:cNvSpPr>
          <p:nvPr/>
        </p:nvSpPr>
        <p:spPr>
          <a:xfrm>
            <a:off x="821235" y="1238761"/>
            <a:ext cx="7546259" cy="763146"/>
          </a:xfrm>
          <a:prstGeom prst="rect">
            <a:avLst/>
          </a:prstGeom>
        </p:spPr>
        <p:txBody>
          <a:bodyPr/>
          <a:lstStyle>
            <a:lvl1pPr algn="l" defTabSz="957043" rtl="0" eaLnBrk="1" fontAlgn="base" hangingPunct="1">
              <a:lnSpc>
                <a:spcPct val="90000"/>
              </a:lnSpc>
              <a:spcBef>
                <a:spcPct val="0"/>
              </a:spcBef>
              <a:spcAft>
                <a:spcPct val="0"/>
              </a:spcAft>
              <a:defRPr sz="4600" kern="1200">
                <a:solidFill>
                  <a:schemeClr val="tx1"/>
                </a:solidFill>
                <a:latin typeface="Lato Regular"/>
                <a:ea typeface="ＭＳ Ｐゴシック" charset="0"/>
                <a:cs typeface="Lato Regular"/>
              </a:defRPr>
            </a:lvl1pPr>
            <a:lvl2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2pPr>
            <a:lvl3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3pPr>
            <a:lvl4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4pPr>
            <a:lvl5pPr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5pPr>
            <a:lvl6pPr marL="239258"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6pPr>
            <a:lvl7pPr marL="478519"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7pPr>
            <a:lvl8pPr marL="717786"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8pPr>
            <a:lvl9pPr marL="957043" algn="l" defTabSz="957043" rtl="0" eaLnBrk="1" fontAlgn="base" hangingPunct="1">
              <a:lnSpc>
                <a:spcPct val="90000"/>
              </a:lnSpc>
              <a:spcBef>
                <a:spcPct val="0"/>
              </a:spcBef>
              <a:spcAft>
                <a:spcPct val="0"/>
              </a:spcAft>
              <a:defRPr sz="4600">
                <a:solidFill>
                  <a:schemeClr val="tx1"/>
                </a:solidFill>
                <a:latin typeface="Lato Regular" charset="0"/>
                <a:ea typeface="ＭＳ Ｐゴシック" charset="0"/>
              </a:defRPr>
            </a:lvl9pPr>
          </a:lstStyle>
          <a:p>
            <a:r>
              <a:rPr lang="en-GB" sz="1400" dirty="0">
                <a:solidFill>
                  <a:schemeClr val="accent1"/>
                </a:solidFill>
                <a:latin typeface="+mn-lt"/>
              </a:rPr>
              <a:t>Many cancer medicines provide years of extra life but media attention is often focused on soon after launch and/or in late stage patients before it has had the chance to prove long-term value </a:t>
            </a:r>
            <a:br>
              <a:rPr lang="en-GB" sz="1400" dirty="0">
                <a:solidFill>
                  <a:schemeClr val="accent1"/>
                </a:solidFill>
                <a:latin typeface="+mn-lt"/>
              </a:rPr>
            </a:br>
            <a:endParaRPr lang="en-GB" sz="1400" dirty="0">
              <a:solidFill>
                <a:schemeClr val="accent1"/>
              </a:solidFill>
              <a:latin typeface="+mn-lt"/>
            </a:endParaRPr>
          </a:p>
        </p:txBody>
      </p:sp>
    </p:spTree>
    <p:extLst>
      <p:ext uri="{BB962C8B-B14F-4D97-AF65-F5344CB8AC3E}">
        <p14:creationId xmlns:p14="http://schemas.microsoft.com/office/powerpoint/2010/main" val="354008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4812" y="1231915"/>
            <a:ext cx="8876841" cy="4383487"/>
          </a:xfrm>
        </p:spPr>
        <p:txBody>
          <a:bodyPr/>
          <a:lstStyle/>
          <a:p>
            <a:pPr marL="0" indent="0" defTabSz="956086">
              <a:buClr>
                <a:schemeClr val="accent1"/>
              </a:buClr>
              <a:buNone/>
            </a:pPr>
            <a:endParaRPr lang="en-US" sz="1200" dirty="0">
              <a:solidFill>
                <a:schemeClr val="bg1">
                  <a:lumMod val="50000"/>
                </a:schemeClr>
              </a:solidFill>
              <a:cs typeface="Arial" charset="0"/>
            </a:endParaRPr>
          </a:p>
          <a:p>
            <a:r>
              <a:rPr lang="en-US" sz="1200" dirty="0">
                <a:solidFill>
                  <a:schemeClr val="tx1">
                    <a:lumMod val="50000"/>
                    <a:lumOff val="50000"/>
                  </a:schemeClr>
                </a:solidFill>
              </a:rPr>
              <a:t>The </a:t>
            </a:r>
            <a:r>
              <a:rPr lang="en-US" sz="1200" i="1" dirty="0">
                <a:solidFill>
                  <a:schemeClr val="accent3">
                    <a:lumMod val="75000"/>
                  </a:schemeClr>
                </a:solidFill>
              </a:rPr>
              <a:t>Medicines Costs in Context</a:t>
            </a:r>
            <a:r>
              <a:rPr lang="en-US" sz="1200" dirty="0">
                <a:solidFill>
                  <a:schemeClr val="tx1">
                    <a:lumMod val="50000"/>
                    <a:lumOff val="50000"/>
                  </a:schemeClr>
                </a:solidFill>
              </a:rPr>
              <a:t> slide deck has been developed to support members in communicating and engaging stakeholders on issues around price and value of medicines in an evidence based way.  The deck can be used in conjunction with the EFPIA narrative on price.</a:t>
            </a:r>
          </a:p>
          <a:p>
            <a:pPr marL="0" indent="0">
              <a:buNone/>
            </a:pPr>
            <a:endParaRPr lang="en-US" sz="1200" dirty="0">
              <a:solidFill>
                <a:schemeClr val="tx1">
                  <a:lumMod val="50000"/>
                  <a:lumOff val="50000"/>
                </a:schemeClr>
              </a:solidFill>
            </a:endParaRPr>
          </a:p>
          <a:p>
            <a:r>
              <a:rPr lang="en-US" sz="1200" dirty="0">
                <a:solidFill>
                  <a:schemeClr val="tx1">
                    <a:lumMod val="50000"/>
                    <a:lumOff val="50000"/>
                  </a:schemeClr>
                </a:solidFill>
              </a:rPr>
              <a:t>The deck seeks to put the price of medicines and spending on medicines in the context of their impact on patients, on healthcare systems and on society.  It does this through the following sections:</a:t>
            </a:r>
          </a:p>
          <a:p>
            <a:pPr marL="0" indent="0">
              <a:buNone/>
            </a:pPr>
            <a:endParaRPr lang="en-US" sz="1200" dirty="0">
              <a:solidFill>
                <a:schemeClr val="tx1">
                  <a:lumMod val="50000"/>
                  <a:lumOff val="50000"/>
                </a:schemeClr>
              </a:solidFill>
            </a:endParaRPr>
          </a:p>
          <a:p>
            <a:pPr lvl="1">
              <a:buClr>
                <a:schemeClr val="accent3">
                  <a:lumMod val="75000"/>
                </a:schemeClr>
              </a:buClr>
              <a:buFont typeface="+mj-lt"/>
              <a:buAutoNum type="arabicPeriod"/>
            </a:pPr>
            <a:r>
              <a:rPr lang="en-US" sz="1200" b="1" dirty="0">
                <a:solidFill>
                  <a:schemeClr val="tx1">
                    <a:lumMod val="50000"/>
                    <a:lumOff val="50000"/>
                  </a:schemeClr>
                </a:solidFill>
              </a:rPr>
              <a:t>The value of medicines to patients, healthcare systems, economies and society </a:t>
            </a:r>
          </a:p>
          <a:p>
            <a:pPr lvl="1">
              <a:buClr>
                <a:schemeClr val="accent3">
                  <a:lumMod val="75000"/>
                </a:schemeClr>
              </a:buClr>
              <a:buFont typeface="+mj-lt"/>
              <a:buAutoNum type="arabicPeriod"/>
            </a:pPr>
            <a:r>
              <a:rPr lang="en-US" sz="1200" b="1" dirty="0">
                <a:solidFill>
                  <a:schemeClr val="tx1">
                    <a:lumMod val="50000"/>
                    <a:lumOff val="50000"/>
                  </a:schemeClr>
                </a:solidFill>
              </a:rPr>
              <a:t>Putting spending on medicines in Europe In context; separating fact from fiction</a:t>
            </a:r>
          </a:p>
          <a:p>
            <a:pPr lvl="1">
              <a:buClr>
                <a:schemeClr val="accent3">
                  <a:lumMod val="75000"/>
                </a:schemeClr>
              </a:buClr>
              <a:buFont typeface="+mj-lt"/>
              <a:buAutoNum type="arabicPeriod"/>
            </a:pPr>
            <a:r>
              <a:rPr lang="en-US" sz="1200" b="1" dirty="0">
                <a:solidFill>
                  <a:schemeClr val="tx1">
                    <a:lumMod val="50000"/>
                    <a:lumOff val="50000"/>
                  </a:schemeClr>
                </a:solidFill>
              </a:rPr>
              <a:t>Examining the challenges in delivering innovative treatments</a:t>
            </a:r>
          </a:p>
          <a:p>
            <a:pPr lvl="1">
              <a:buClr>
                <a:schemeClr val="accent3">
                  <a:lumMod val="75000"/>
                </a:schemeClr>
              </a:buClr>
              <a:buFont typeface="+mj-lt"/>
              <a:buAutoNum type="arabicPeriod"/>
            </a:pPr>
            <a:r>
              <a:rPr lang="en-US" sz="1200" b="1" dirty="0">
                <a:solidFill>
                  <a:schemeClr val="tx1">
                    <a:lumMod val="50000"/>
                    <a:lumOff val="50000"/>
                  </a:schemeClr>
                </a:solidFill>
              </a:rPr>
              <a:t>Working with governments and healthcare systems in Europe to find solutions to Europe’s healthcare challenges.</a:t>
            </a:r>
          </a:p>
          <a:p>
            <a:pPr lvl="1">
              <a:buClr>
                <a:schemeClr val="accent3">
                  <a:lumMod val="75000"/>
                </a:schemeClr>
              </a:buClr>
              <a:buFont typeface="+mj-lt"/>
              <a:buAutoNum type="arabicPeriod"/>
            </a:pPr>
            <a:endParaRPr lang="en-US" sz="1200" b="1" dirty="0">
              <a:solidFill>
                <a:schemeClr val="tx1">
                  <a:lumMod val="50000"/>
                  <a:lumOff val="50000"/>
                </a:schemeClr>
              </a:solidFill>
            </a:endParaRPr>
          </a:p>
          <a:p>
            <a:pPr marL="478528" lvl="1" indent="0" algn="ctr">
              <a:buNone/>
            </a:pPr>
            <a:r>
              <a:rPr lang="en-US" sz="1200" b="1" dirty="0">
                <a:solidFill>
                  <a:schemeClr val="tx1">
                    <a:lumMod val="50000"/>
                    <a:lumOff val="50000"/>
                  </a:schemeClr>
                </a:solidFill>
              </a:rPr>
              <a:t>The deck is designed as a communications tool to support engagement on price, value and affordability.  The main deck contains evidence to support the narrative. Additional technical evidence is available through the Health &amp; Growth evidence compendium. </a:t>
            </a:r>
          </a:p>
          <a:p>
            <a:pPr defTabSz="956086"/>
            <a:endParaRPr lang="en-US" sz="1200" dirty="0">
              <a:solidFill>
                <a:schemeClr val="bg1">
                  <a:lumMod val="50000"/>
                </a:schemeClr>
              </a:solidFill>
              <a:cs typeface="Arial" charset="0"/>
            </a:endParaRPr>
          </a:p>
          <a:p>
            <a:pPr defTabSz="956086"/>
            <a:endParaRPr lang="en-US" sz="1200" dirty="0">
              <a:solidFill>
                <a:schemeClr val="bg1">
                  <a:lumMod val="50000"/>
                </a:schemeClr>
              </a:solidFill>
              <a:cs typeface="Arial" charset="0"/>
            </a:endParaRPr>
          </a:p>
          <a:p>
            <a:pPr marL="478528" lvl="1" indent="0" defTabSz="956086">
              <a:buNone/>
            </a:pPr>
            <a:endParaRPr lang="en-US" sz="1200" b="1" dirty="0">
              <a:solidFill>
                <a:srgbClr val="5A5A59"/>
              </a:solidFill>
              <a:cs typeface="Arial" charset="0"/>
            </a:endParaRPr>
          </a:p>
          <a:p>
            <a:pPr defTabSz="956086"/>
            <a:endParaRPr lang="en-US" sz="1200" dirty="0">
              <a:solidFill>
                <a:srgbClr val="5A5A59"/>
              </a:solidFill>
              <a:cs typeface="Arial" charset="0"/>
            </a:endParaRPr>
          </a:p>
          <a:p>
            <a:pPr defTabSz="956086"/>
            <a:endParaRPr lang="en-US" sz="1200" dirty="0">
              <a:solidFill>
                <a:srgbClr val="5A5A59"/>
              </a:solidFill>
              <a:cs typeface="Arial" charset="0"/>
            </a:endParaRPr>
          </a:p>
          <a:p>
            <a:pPr marL="0" indent="0">
              <a:lnSpc>
                <a:spcPct val="120000"/>
              </a:lnSpc>
              <a:spcAft>
                <a:spcPts val="314"/>
              </a:spcAft>
              <a:buNone/>
            </a:pPr>
            <a:endParaRPr lang="en-US" sz="1400" dirty="0">
              <a:solidFill>
                <a:schemeClr val="bg1">
                  <a:lumMod val="50000"/>
                </a:schemeClr>
              </a:solidFill>
            </a:endParaRPr>
          </a:p>
          <a:p>
            <a:pPr marL="0" indent="0">
              <a:lnSpc>
                <a:spcPct val="120000"/>
              </a:lnSpc>
              <a:spcAft>
                <a:spcPts val="314"/>
              </a:spcAft>
              <a:buNone/>
            </a:pPr>
            <a:endParaRPr lang="en-US" sz="1400" dirty="0">
              <a:solidFill>
                <a:schemeClr val="bg1">
                  <a:lumMod val="50000"/>
                </a:schemeClr>
              </a:solidFill>
            </a:endParaRPr>
          </a:p>
          <a:p>
            <a:pPr>
              <a:lnSpc>
                <a:spcPct val="120000"/>
              </a:lnSpc>
              <a:spcAft>
                <a:spcPts val="314"/>
              </a:spcAft>
            </a:pPr>
            <a:endParaRPr lang="en-US" sz="1400" dirty="0">
              <a:solidFill>
                <a:schemeClr val="bg1">
                  <a:lumMod val="50000"/>
                </a:schemeClr>
              </a:solidFill>
            </a:endParaRPr>
          </a:p>
          <a:p>
            <a:pPr>
              <a:lnSpc>
                <a:spcPct val="120000"/>
              </a:lnSpc>
              <a:spcAft>
                <a:spcPts val="314"/>
              </a:spcAft>
            </a:pPr>
            <a:endParaRPr lang="en-US" sz="1400" dirty="0">
              <a:solidFill>
                <a:schemeClr val="bg1">
                  <a:lumMod val="50000"/>
                </a:schemeClr>
              </a:solidFill>
            </a:endParaRPr>
          </a:p>
          <a:p>
            <a:pPr>
              <a:lnSpc>
                <a:spcPct val="120000"/>
              </a:lnSpc>
              <a:spcAft>
                <a:spcPts val="314"/>
              </a:spcAft>
            </a:pPr>
            <a:endParaRPr lang="en-US" sz="1400" dirty="0">
              <a:solidFill>
                <a:schemeClr val="bg1">
                  <a:lumMod val="50000"/>
                </a:schemeClr>
              </a:solidFill>
            </a:endParaRPr>
          </a:p>
          <a:p>
            <a:pPr marL="0" indent="0">
              <a:lnSpc>
                <a:spcPct val="120000"/>
              </a:lnSpc>
              <a:spcAft>
                <a:spcPts val="314"/>
              </a:spcAft>
              <a:buNone/>
            </a:pPr>
            <a:endParaRPr lang="en-GB" sz="1400" dirty="0">
              <a:solidFill>
                <a:schemeClr val="bg1">
                  <a:lumMod val="50000"/>
                </a:schemeClr>
              </a:solidFill>
            </a:endParaRPr>
          </a:p>
          <a:p>
            <a:pPr marL="0" indent="0">
              <a:lnSpc>
                <a:spcPct val="120000"/>
              </a:lnSpc>
              <a:spcAft>
                <a:spcPts val="314"/>
              </a:spcAft>
              <a:buNone/>
            </a:pPr>
            <a:endParaRPr lang="en-GB" sz="1400" dirty="0">
              <a:solidFill>
                <a:schemeClr val="bg1">
                  <a:lumMod val="50000"/>
                </a:schemeClr>
              </a:solidFill>
            </a:endParaRPr>
          </a:p>
        </p:txBody>
      </p:sp>
      <p:sp>
        <p:nvSpPr>
          <p:cNvPr id="3" name="Text Placeholder 2"/>
          <p:cNvSpPr>
            <a:spLocks noGrp="1"/>
          </p:cNvSpPr>
          <p:nvPr>
            <p:ph type="body" sz="quarter" idx="11"/>
          </p:nvPr>
        </p:nvSpPr>
        <p:spPr>
          <a:xfrm>
            <a:off x="554813" y="557577"/>
            <a:ext cx="8876840" cy="735013"/>
          </a:xfrm>
        </p:spPr>
        <p:txBody>
          <a:bodyPr/>
          <a:lstStyle/>
          <a:p>
            <a:r>
              <a:rPr lang="fr-BE" dirty="0"/>
              <a:t>About this deck</a:t>
            </a:r>
          </a:p>
        </p:txBody>
      </p:sp>
    </p:spTree>
    <p:extLst>
      <p:ext uri="{BB962C8B-B14F-4D97-AF65-F5344CB8AC3E}">
        <p14:creationId xmlns:p14="http://schemas.microsoft.com/office/powerpoint/2010/main" val="707076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5000"/>
          </a:blip>
          <a:stretch>
            <a:fillRect/>
          </a:stretch>
        </p:blipFill>
        <p:spPr>
          <a:xfrm>
            <a:off x="1173078" y="-1001889"/>
            <a:ext cx="8732922" cy="7929494"/>
          </a:xfrm>
          <a:prstGeom prst="rect">
            <a:avLst/>
          </a:prstGeom>
        </p:spPr>
      </p:pic>
      <p:sp>
        <p:nvSpPr>
          <p:cNvPr id="2" name="Text Placeholder 1"/>
          <p:cNvSpPr>
            <a:spLocks noGrp="1"/>
          </p:cNvSpPr>
          <p:nvPr>
            <p:ph type="body" sz="quarter" idx="10"/>
          </p:nvPr>
        </p:nvSpPr>
        <p:spPr>
          <a:xfrm>
            <a:off x="393700" y="2133615"/>
            <a:ext cx="9283700" cy="2458695"/>
          </a:xfrm>
        </p:spPr>
        <p:txBody>
          <a:bodyPr/>
          <a:lstStyle/>
          <a:p>
            <a:pPr marL="0" indent="0" algn="ctr">
              <a:spcBef>
                <a:spcPct val="20000"/>
              </a:spcBef>
              <a:buClr>
                <a:srgbClr val="2B7DC7"/>
              </a:buClr>
              <a:buNone/>
            </a:pPr>
            <a:r>
              <a:rPr lang="en-US" sz="2800" b="0" dirty="0">
                <a:solidFill>
                  <a:srgbClr val="F5841F"/>
                </a:solidFill>
              </a:rPr>
              <a:t>Innovative medicines can put healthcare systems on a more sustainable path by reducing costs in other parts of the healthcare system such as </a:t>
            </a:r>
            <a:r>
              <a:rPr lang="en-US" sz="2800" b="0" dirty="0" err="1">
                <a:solidFill>
                  <a:srgbClr val="F5841F"/>
                </a:solidFill>
              </a:rPr>
              <a:t>hospitalisations</a:t>
            </a:r>
            <a:r>
              <a:rPr lang="en-US" sz="2800" b="0" dirty="0">
                <a:solidFill>
                  <a:srgbClr val="F5841F"/>
                </a:solidFill>
              </a:rPr>
              <a:t> and clinicians time</a:t>
            </a:r>
          </a:p>
          <a:p>
            <a:pPr marL="0" indent="0" algn="ctr">
              <a:spcBef>
                <a:spcPct val="20000"/>
              </a:spcBef>
              <a:buClr>
                <a:srgbClr val="2B7DC7"/>
              </a:buClr>
              <a:buNone/>
            </a:pPr>
            <a:r>
              <a:rPr lang="en-US" sz="2800" b="0" dirty="0">
                <a:solidFill>
                  <a:srgbClr val="F5841F"/>
                </a:solidFill>
                <a:cs typeface="Times New Roman" panose="02020603050405020304" pitchFamily="18" charset="0"/>
              </a:rPr>
              <a:t>.</a:t>
            </a:r>
          </a:p>
          <a:p>
            <a:pPr marL="478528" lvl="1" indent="0" algn="ctr" defTabSz="956086">
              <a:buNone/>
            </a:pPr>
            <a:endParaRPr lang="en-US" sz="2800" dirty="0">
              <a:solidFill>
                <a:srgbClr val="F5841F"/>
              </a:solidFill>
              <a:cs typeface="Arial" charset="0"/>
            </a:endParaRPr>
          </a:p>
          <a:p>
            <a:pPr algn="ctr" defTabSz="956086"/>
            <a:endParaRPr lang="en-US" sz="2800" b="0" dirty="0">
              <a:solidFill>
                <a:srgbClr val="F5841F"/>
              </a:solidFill>
              <a:cs typeface="Arial" charset="0"/>
            </a:endParaRPr>
          </a:p>
          <a:p>
            <a:pPr algn="ctr" defTabSz="956086"/>
            <a:endParaRPr lang="en-US" sz="2800" b="0" dirty="0">
              <a:solidFill>
                <a:srgbClr val="F5841F"/>
              </a:solidFill>
              <a:cs typeface="Arial" charset="0"/>
            </a:endParaRPr>
          </a:p>
          <a:p>
            <a:pPr marL="0" indent="0" algn="ctr">
              <a:lnSpc>
                <a:spcPct val="120000"/>
              </a:lnSpc>
              <a:spcAft>
                <a:spcPts val="314"/>
              </a:spcAft>
              <a:buNone/>
            </a:pPr>
            <a:endParaRPr lang="en-US" sz="2800" b="0" dirty="0">
              <a:solidFill>
                <a:srgbClr val="F5841F"/>
              </a:solidFill>
            </a:endParaRPr>
          </a:p>
          <a:p>
            <a:pPr marL="0" indent="0" algn="ctr">
              <a:lnSpc>
                <a:spcPct val="120000"/>
              </a:lnSpc>
              <a:spcAft>
                <a:spcPts val="314"/>
              </a:spcAft>
              <a:buNone/>
            </a:pPr>
            <a:endParaRPr lang="en-US" sz="2800" b="0" dirty="0">
              <a:solidFill>
                <a:srgbClr val="F5841F"/>
              </a:solidFill>
            </a:endParaRPr>
          </a:p>
          <a:p>
            <a:pPr algn="ctr">
              <a:lnSpc>
                <a:spcPct val="120000"/>
              </a:lnSpc>
              <a:spcAft>
                <a:spcPts val="314"/>
              </a:spcAft>
            </a:pPr>
            <a:endParaRPr lang="en-US" sz="2800" b="0" dirty="0">
              <a:solidFill>
                <a:srgbClr val="F5841F"/>
              </a:solidFill>
            </a:endParaRPr>
          </a:p>
          <a:p>
            <a:pPr algn="ctr">
              <a:lnSpc>
                <a:spcPct val="120000"/>
              </a:lnSpc>
              <a:spcAft>
                <a:spcPts val="314"/>
              </a:spcAft>
            </a:pPr>
            <a:endParaRPr lang="en-US" sz="2800" b="0" dirty="0">
              <a:solidFill>
                <a:srgbClr val="F5841F"/>
              </a:solidFill>
            </a:endParaRPr>
          </a:p>
          <a:p>
            <a:pPr algn="ctr">
              <a:lnSpc>
                <a:spcPct val="120000"/>
              </a:lnSpc>
              <a:spcAft>
                <a:spcPts val="314"/>
              </a:spcAft>
            </a:pPr>
            <a:endParaRPr lang="en-US" sz="2800" b="0" dirty="0">
              <a:solidFill>
                <a:srgbClr val="F5841F"/>
              </a:solidFill>
            </a:endParaRPr>
          </a:p>
          <a:p>
            <a:pPr marL="0" indent="0" algn="ctr">
              <a:lnSpc>
                <a:spcPct val="120000"/>
              </a:lnSpc>
              <a:spcAft>
                <a:spcPts val="314"/>
              </a:spcAft>
              <a:buNone/>
            </a:pPr>
            <a:endParaRPr lang="en-GB" sz="2800" b="0" dirty="0">
              <a:solidFill>
                <a:srgbClr val="F5841F"/>
              </a:solidFill>
            </a:endParaRPr>
          </a:p>
          <a:p>
            <a:pPr marL="0" indent="0" algn="ctr">
              <a:lnSpc>
                <a:spcPct val="120000"/>
              </a:lnSpc>
              <a:spcAft>
                <a:spcPts val="314"/>
              </a:spcAft>
              <a:buNone/>
            </a:pPr>
            <a:endParaRPr lang="en-GB" sz="2800" b="0" dirty="0">
              <a:solidFill>
                <a:srgbClr val="F5841F"/>
              </a:solidFill>
            </a:endParaRPr>
          </a:p>
        </p:txBody>
      </p:sp>
      <p:sp>
        <p:nvSpPr>
          <p:cNvPr id="3" name="Text Placeholder 2"/>
          <p:cNvSpPr>
            <a:spLocks noGrp="1"/>
          </p:cNvSpPr>
          <p:nvPr>
            <p:ph type="body" sz="quarter" idx="11"/>
          </p:nvPr>
        </p:nvSpPr>
        <p:spPr>
          <a:xfrm>
            <a:off x="554813" y="557577"/>
            <a:ext cx="8876840" cy="735013"/>
          </a:xfrm>
        </p:spPr>
        <p:txBody>
          <a:bodyPr/>
          <a:lstStyle/>
          <a:p>
            <a:r>
              <a:rPr lang="fr-BE" dirty="0"/>
              <a:t>Value to healthcare systems</a:t>
            </a:r>
          </a:p>
        </p:txBody>
      </p:sp>
    </p:spTree>
    <p:extLst>
      <p:ext uri="{BB962C8B-B14F-4D97-AF65-F5344CB8AC3E}">
        <p14:creationId xmlns:p14="http://schemas.microsoft.com/office/powerpoint/2010/main" val="2747409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1431" y="430577"/>
            <a:ext cx="8660467" cy="735013"/>
          </a:xfrm>
        </p:spPr>
        <p:txBody>
          <a:bodyPr/>
          <a:lstStyle/>
          <a:p>
            <a:r>
              <a:rPr lang="en-US" sz="1800" b="0" dirty="0"/>
              <a:t>Medicine use yields </a:t>
            </a:r>
            <a:br>
              <a:rPr lang="en-US" sz="1800" b="0" dirty="0"/>
            </a:br>
            <a:r>
              <a:rPr lang="en-US" sz="2000" dirty="0"/>
              <a:t>Significant health gains and savings in other parts of the healthcare systems </a:t>
            </a:r>
            <a:endParaRPr lang="fr-BE" sz="2000" dirty="0"/>
          </a:p>
        </p:txBody>
      </p:sp>
      <p:grpSp>
        <p:nvGrpSpPr>
          <p:cNvPr id="139" name="Group 138"/>
          <p:cNvGrpSpPr/>
          <p:nvPr/>
        </p:nvGrpSpPr>
        <p:grpSpPr>
          <a:xfrm>
            <a:off x="1001064" y="1609341"/>
            <a:ext cx="916004" cy="916004"/>
            <a:chOff x="-1395002" y="1459683"/>
            <a:chExt cx="916004" cy="916004"/>
          </a:xfrm>
        </p:grpSpPr>
        <p:sp>
          <p:nvSpPr>
            <p:cNvPr id="140" name="Oval 139"/>
            <p:cNvSpPr/>
            <p:nvPr/>
          </p:nvSpPr>
          <p:spPr>
            <a:xfrm>
              <a:off x="-1395002" y="1459683"/>
              <a:ext cx="916004" cy="916004"/>
            </a:xfrm>
            <a:prstGeom prst="ellipse">
              <a:avLst/>
            </a:pr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p:cNvGrpSpPr>
              <a:grpSpLocks noChangeAspect="1"/>
            </p:cNvGrpSpPr>
            <p:nvPr/>
          </p:nvGrpSpPr>
          <p:grpSpPr bwMode="gray">
            <a:xfrm rot="17100000">
              <a:off x="-1252448" y="1736038"/>
              <a:ext cx="630896" cy="363295"/>
              <a:chOff x="6065838" y="2530475"/>
              <a:chExt cx="815975" cy="457200"/>
            </a:xfrm>
          </p:grpSpPr>
          <p:sp>
            <p:nvSpPr>
              <p:cNvPr id="142" name="Freeform 13"/>
              <p:cNvSpPr>
                <a:spLocks/>
              </p:cNvSpPr>
              <p:nvPr/>
            </p:nvSpPr>
            <p:spPr bwMode="gray">
              <a:xfrm>
                <a:off x="6065838" y="2530475"/>
                <a:ext cx="815975" cy="457200"/>
              </a:xfrm>
              <a:custGeom>
                <a:avLst/>
                <a:gdLst/>
                <a:ahLst/>
                <a:cxnLst>
                  <a:cxn ang="0">
                    <a:pos x="845" y="200"/>
                  </a:cxn>
                  <a:cxn ang="0">
                    <a:pos x="875" y="185"/>
                  </a:cxn>
                  <a:cxn ang="0">
                    <a:pos x="789" y="0"/>
                  </a:cxn>
                  <a:cxn ang="0">
                    <a:pos x="758" y="13"/>
                  </a:cxn>
                  <a:cxn ang="0">
                    <a:pos x="791" y="83"/>
                  </a:cxn>
                  <a:cxn ang="0">
                    <a:pos x="698" y="125"/>
                  </a:cxn>
                  <a:cxn ang="0">
                    <a:pos x="665" y="50"/>
                  </a:cxn>
                  <a:cxn ang="0">
                    <a:pos x="143" y="291"/>
                  </a:cxn>
                  <a:cxn ang="0">
                    <a:pos x="178" y="366"/>
                  </a:cxn>
                  <a:cxn ang="0">
                    <a:pos x="0" y="462"/>
                  </a:cxn>
                  <a:cxn ang="0">
                    <a:pos x="191" y="396"/>
                  </a:cxn>
                  <a:cxn ang="0">
                    <a:pos x="234" y="488"/>
                  </a:cxn>
                  <a:cxn ang="0">
                    <a:pos x="755" y="247"/>
                  </a:cxn>
                  <a:cxn ang="0">
                    <a:pos x="713" y="155"/>
                  </a:cxn>
                  <a:cxn ang="0">
                    <a:pos x="804" y="114"/>
                  </a:cxn>
                  <a:cxn ang="0">
                    <a:pos x="845" y="200"/>
                  </a:cxn>
                </a:cxnLst>
                <a:rect l="0" t="0" r="r" b="b"/>
                <a:pathLst>
                  <a:path w="875" h="488">
                    <a:moveTo>
                      <a:pt x="845" y="200"/>
                    </a:moveTo>
                    <a:lnTo>
                      <a:pt x="875" y="185"/>
                    </a:lnTo>
                    <a:lnTo>
                      <a:pt x="789" y="0"/>
                    </a:lnTo>
                    <a:lnTo>
                      <a:pt x="758" y="13"/>
                    </a:lnTo>
                    <a:lnTo>
                      <a:pt x="791" y="83"/>
                    </a:lnTo>
                    <a:lnTo>
                      <a:pt x="698" y="125"/>
                    </a:lnTo>
                    <a:lnTo>
                      <a:pt x="665" y="50"/>
                    </a:lnTo>
                    <a:lnTo>
                      <a:pt x="143" y="291"/>
                    </a:lnTo>
                    <a:lnTo>
                      <a:pt x="178" y="366"/>
                    </a:lnTo>
                    <a:lnTo>
                      <a:pt x="0" y="462"/>
                    </a:lnTo>
                    <a:lnTo>
                      <a:pt x="191" y="396"/>
                    </a:lnTo>
                    <a:lnTo>
                      <a:pt x="234" y="488"/>
                    </a:lnTo>
                    <a:lnTo>
                      <a:pt x="755" y="247"/>
                    </a:lnTo>
                    <a:lnTo>
                      <a:pt x="713" y="155"/>
                    </a:lnTo>
                    <a:lnTo>
                      <a:pt x="804" y="114"/>
                    </a:lnTo>
                    <a:lnTo>
                      <a:pt x="845" y="200"/>
                    </a:lnTo>
                    <a:close/>
                  </a:path>
                </a:pathLst>
              </a:custGeom>
              <a:solidFill>
                <a:schemeClr val="bg1"/>
              </a:solidFill>
              <a:ln w="9525">
                <a:solidFill>
                  <a:schemeClr val="accent3"/>
                </a:solidFill>
                <a:round/>
                <a:headEnd/>
                <a:tailEnd/>
              </a:ln>
            </p:spPr>
            <p:txBody>
              <a:bodyPr/>
              <a:lstStyle/>
              <a:p>
                <a:endParaRPr lang="en-US" dirty="0">
                  <a:latin typeface="+mn-lt"/>
                </a:endParaRPr>
              </a:p>
            </p:txBody>
          </p:sp>
          <p:sp>
            <p:nvSpPr>
              <p:cNvPr id="143" name="Freeform 14"/>
              <p:cNvSpPr>
                <a:spLocks/>
              </p:cNvSpPr>
              <p:nvPr/>
            </p:nvSpPr>
            <p:spPr bwMode="gray">
              <a:xfrm>
                <a:off x="6242051" y="2620963"/>
                <a:ext cx="488950" cy="325438"/>
              </a:xfrm>
              <a:custGeom>
                <a:avLst/>
                <a:gdLst/>
                <a:ahLst/>
                <a:cxnLst>
                  <a:cxn ang="0">
                    <a:pos x="460" y="0"/>
                  </a:cxn>
                  <a:cxn ang="0">
                    <a:pos x="502" y="144"/>
                  </a:cxn>
                  <a:cxn ang="0">
                    <a:pos x="462" y="60"/>
                  </a:cxn>
                  <a:cxn ang="0">
                    <a:pos x="450" y="56"/>
                  </a:cxn>
                  <a:cxn ang="0">
                    <a:pos x="439" y="60"/>
                  </a:cxn>
                  <a:cxn ang="0">
                    <a:pos x="434" y="72"/>
                  </a:cxn>
                  <a:cxn ang="0">
                    <a:pos x="435" y="79"/>
                  </a:cxn>
                  <a:cxn ang="0">
                    <a:pos x="426" y="180"/>
                  </a:cxn>
                  <a:cxn ang="0">
                    <a:pos x="386" y="95"/>
                  </a:cxn>
                  <a:cxn ang="0">
                    <a:pos x="374" y="90"/>
                  </a:cxn>
                  <a:cxn ang="0">
                    <a:pos x="363" y="96"/>
                  </a:cxn>
                  <a:cxn ang="0">
                    <a:pos x="358" y="107"/>
                  </a:cxn>
                  <a:cxn ang="0">
                    <a:pos x="396" y="194"/>
                  </a:cxn>
                  <a:cxn ang="0">
                    <a:pos x="314" y="135"/>
                  </a:cxn>
                  <a:cxn ang="0">
                    <a:pos x="304" y="127"/>
                  </a:cxn>
                  <a:cxn ang="0">
                    <a:pos x="293" y="127"/>
                  </a:cxn>
                  <a:cxn ang="0">
                    <a:pos x="285" y="136"/>
                  </a:cxn>
                  <a:cxn ang="0">
                    <a:pos x="285" y="149"/>
                  </a:cxn>
                  <a:cxn ang="0">
                    <a:pos x="320" y="228"/>
                  </a:cxn>
                  <a:cxn ang="0">
                    <a:pos x="238" y="171"/>
                  </a:cxn>
                  <a:cxn ang="0">
                    <a:pos x="229" y="161"/>
                  </a:cxn>
                  <a:cxn ang="0">
                    <a:pos x="217" y="161"/>
                  </a:cxn>
                  <a:cxn ang="0">
                    <a:pos x="208" y="171"/>
                  </a:cxn>
                  <a:cxn ang="0">
                    <a:pos x="208" y="185"/>
                  </a:cxn>
                  <a:cxn ang="0">
                    <a:pos x="245" y="264"/>
                  </a:cxn>
                  <a:cxn ang="0">
                    <a:pos x="162" y="205"/>
                  </a:cxn>
                  <a:cxn ang="0">
                    <a:pos x="153" y="197"/>
                  </a:cxn>
                  <a:cxn ang="0">
                    <a:pos x="140" y="197"/>
                  </a:cxn>
                  <a:cxn ang="0">
                    <a:pos x="132" y="206"/>
                  </a:cxn>
                  <a:cxn ang="0">
                    <a:pos x="132" y="219"/>
                  </a:cxn>
                  <a:cxn ang="0">
                    <a:pos x="123" y="320"/>
                  </a:cxn>
                  <a:cxn ang="0">
                    <a:pos x="83" y="235"/>
                  </a:cxn>
                  <a:cxn ang="0">
                    <a:pos x="71" y="231"/>
                  </a:cxn>
                  <a:cxn ang="0">
                    <a:pos x="60" y="236"/>
                  </a:cxn>
                  <a:cxn ang="0">
                    <a:pos x="55" y="248"/>
                  </a:cxn>
                  <a:cxn ang="0">
                    <a:pos x="93" y="334"/>
                  </a:cxn>
                  <a:cxn ang="0">
                    <a:pos x="0" y="212"/>
                  </a:cxn>
                </a:cxnLst>
                <a:rect l="0" t="0" r="r" b="b"/>
                <a:pathLst>
                  <a:path w="523" h="348">
                    <a:moveTo>
                      <a:pt x="0" y="212"/>
                    </a:moveTo>
                    <a:lnTo>
                      <a:pt x="460" y="0"/>
                    </a:lnTo>
                    <a:lnTo>
                      <a:pt x="523" y="135"/>
                    </a:lnTo>
                    <a:lnTo>
                      <a:pt x="502" y="144"/>
                    </a:lnTo>
                    <a:lnTo>
                      <a:pt x="467" y="65"/>
                    </a:lnTo>
                    <a:lnTo>
                      <a:pt x="462" y="60"/>
                    </a:lnTo>
                    <a:lnTo>
                      <a:pt x="457" y="57"/>
                    </a:lnTo>
                    <a:lnTo>
                      <a:pt x="450" y="56"/>
                    </a:lnTo>
                    <a:lnTo>
                      <a:pt x="444" y="57"/>
                    </a:lnTo>
                    <a:lnTo>
                      <a:pt x="439" y="60"/>
                    </a:lnTo>
                    <a:lnTo>
                      <a:pt x="435" y="66"/>
                    </a:lnTo>
                    <a:lnTo>
                      <a:pt x="434" y="72"/>
                    </a:lnTo>
                    <a:lnTo>
                      <a:pt x="435" y="79"/>
                    </a:lnTo>
                    <a:lnTo>
                      <a:pt x="435" y="79"/>
                    </a:lnTo>
                    <a:lnTo>
                      <a:pt x="472" y="159"/>
                    </a:lnTo>
                    <a:lnTo>
                      <a:pt x="426" y="180"/>
                    </a:lnTo>
                    <a:lnTo>
                      <a:pt x="391" y="100"/>
                    </a:lnTo>
                    <a:lnTo>
                      <a:pt x="386" y="95"/>
                    </a:lnTo>
                    <a:lnTo>
                      <a:pt x="380" y="91"/>
                    </a:lnTo>
                    <a:lnTo>
                      <a:pt x="374" y="90"/>
                    </a:lnTo>
                    <a:lnTo>
                      <a:pt x="367" y="92"/>
                    </a:lnTo>
                    <a:lnTo>
                      <a:pt x="363" y="96"/>
                    </a:lnTo>
                    <a:lnTo>
                      <a:pt x="359" y="102"/>
                    </a:lnTo>
                    <a:lnTo>
                      <a:pt x="358" y="107"/>
                    </a:lnTo>
                    <a:lnTo>
                      <a:pt x="359" y="114"/>
                    </a:lnTo>
                    <a:lnTo>
                      <a:pt x="396" y="194"/>
                    </a:lnTo>
                    <a:lnTo>
                      <a:pt x="350" y="214"/>
                    </a:lnTo>
                    <a:lnTo>
                      <a:pt x="314" y="135"/>
                    </a:lnTo>
                    <a:lnTo>
                      <a:pt x="310" y="130"/>
                    </a:lnTo>
                    <a:lnTo>
                      <a:pt x="304" y="127"/>
                    </a:lnTo>
                    <a:lnTo>
                      <a:pt x="298" y="126"/>
                    </a:lnTo>
                    <a:lnTo>
                      <a:pt x="293" y="127"/>
                    </a:lnTo>
                    <a:lnTo>
                      <a:pt x="288" y="130"/>
                    </a:lnTo>
                    <a:lnTo>
                      <a:pt x="285" y="136"/>
                    </a:lnTo>
                    <a:lnTo>
                      <a:pt x="283" y="142"/>
                    </a:lnTo>
                    <a:lnTo>
                      <a:pt x="285" y="149"/>
                    </a:lnTo>
                    <a:lnTo>
                      <a:pt x="285" y="149"/>
                    </a:lnTo>
                    <a:lnTo>
                      <a:pt x="320" y="228"/>
                    </a:lnTo>
                    <a:lnTo>
                      <a:pt x="275" y="250"/>
                    </a:lnTo>
                    <a:lnTo>
                      <a:pt x="238" y="171"/>
                    </a:lnTo>
                    <a:lnTo>
                      <a:pt x="235" y="165"/>
                    </a:lnTo>
                    <a:lnTo>
                      <a:pt x="229" y="161"/>
                    </a:lnTo>
                    <a:lnTo>
                      <a:pt x="223" y="160"/>
                    </a:lnTo>
                    <a:lnTo>
                      <a:pt x="217" y="161"/>
                    </a:lnTo>
                    <a:lnTo>
                      <a:pt x="212" y="166"/>
                    </a:lnTo>
                    <a:lnTo>
                      <a:pt x="208" y="171"/>
                    </a:lnTo>
                    <a:lnTo>
                      <a:pt x="207" y="178"/>
                    </a:lnTo>
                    <a:lnTo>
                      <a:pt x="208" y="185"/>
                    </a:lnTo>
                    <a:lnTo>
                      <a:pt x="208" y="185"/>
                    </a:lnTo>
                    <a:lnTo>
                      <a:pt x="245" y="264"/>
                    </a:lnTo>
                    <a:lnTo>
                      <a:pt x="199" y="285"/>
                    </a:lnTo>
                    <a:lnTo>
                      <a:pt x="162" y="205"/>
                    </a:lnTo>
                    <a:lnTo>
                      <a:pt x="159" y="201"/>
                    </a:lnTo>
                    <a:lnTo>
                      <a:pt x="153" y="197"/>
                    </a:lnTo>
                    <a:lnTo>
                      <a:pt x="147" y="196"/>
                    </a:lnTo>
                    <a:lnTo>
                      <a:pt x="140" y="197"/>
                    </a:lnTo>
                    <a:lnTo>
                      <a:pt x="136" y="201"/>
                    </a:lnTo>
                    <a:lnTo>
                      <a:pt x="132" y="206"/>
                    </a:lnTo>
                    <a:lnTo>
                      <a:pt x="131" y="212"/>
                    </a:lnTo>
                    <a:lnTo>
                      <a:pt x="132" y="219"/>
                    </a:lnTo>
                    <a:lnTo>
                      <a:pt x="169" y="299"/>
                    </a:lnTo>
                    <a:lnTo>
                      <a:pt x="123" y="320"/>
                    </a:lnTo>
                    <a:lnTo>
                      <a:pt x="86" y="240"/>
                    </a:lnTo>
                    <a:lnTo>
                      <a:pt x="83" y="235"/>
                    </a:lnTo>
                    <a:lnTo>
                      <a:pt x="77" y="232"/>
                    </a:lnTo>
                    <a:lnTo>
                      <a:pt x="71" y="231"/>
                    </a:lnTo>
                    <a:lnTo>
                      <a:pt x="64" y="232"/>
                    </a:lnTo>
                    <a:lnTo>
                      <a:pt x="60" y="236"/>
                    </a:lnTo>
                    <a:lnTo>
                      <a:pt x="56" y="241"/>
                    </a:lnTo>
                    <a:lnTo>
                      <a:pt x="55" y="248"/>
                    </a:lnTo>
                    <a:lnTo>
                      <a:pt x="56" y="255"/>
                    </a:lnTo>
                    <a:lnTo>
                      <a:pt x="93" y="334"/>
                    </a:lnTo>
                    <a:lnTo>
                      <a:pt x="62" y="348"/>
                    </a:lnTo>
                    <a:lnTo>
                      <a:pt x="0" y="212"/>
                    </a:lnTo>
                    <a:close/>
                  </a:path>
                </a:pathLst>
              </a:cu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endParaRPr>
              </a:p>
            </p:txBody>
          </p:sp>
        </p:grpSp>
      </p:grpSp>
      <p:sp>
        <p:nvSpPr>
          <p:cNvPr id="144" name="TextBox 143"/>
          <p:cNvSpPr txBox="1"/>
          <p:nvPr/>
        </p:nvSpPr>
        <p:spPr>
          <a:xfrm>
            <a:off x="197389" y="2615949"/>
            <a:ext cx="4038600" cy="584775"/>
          </a:xfrm>
          <a:prstGeom prst="rect">
            <a:avLst/>
          </a:prstGeom>
          <a:noFill/>
        </p:spPr>
        <p:txBody>
          <a:bodyPr vert="horz" wrap="square" rtlCol="0">
            <a:spAutoFit/>
          </a:bodyPr>
          <a:lstStyle/>
          <a:p>
            <a:pPr>
              <a:spcBef>
                <a:spcPct val="20000"/>
              </a:spcBef>
              <a:buClr>
                <a:srgbClr val="2B7DC7"/>
              </a:buClr>
            </a:pPr>
            <a:r>
              <a:rPr lang="en-US" sz="3200" dirty="0">
                <a:solidFill>
                  <a:schemeClr val="accent1"/>
                </a:solidFill>
                <a:latin typeface="+mn-lt"/>
              </a:rPr>
              <a:t>1.6-2.1 million</a:t>
            </a:r>
          </a:p>
        </p:txBody>
      </p:sp>
      <p:sp>
        <p:nvSpPr>
          <p:cNvPr id="145" name="Rectangle 144"/>
          <p:cNvSpPr/>
          <p:nvPr/>
        </p:nvSpPr>
        <p:spPr>
          <a:xfrm>
            <a:off x="221432" y="3113394"/>
            <a:ext cx="3736515" cy="830997"/>
          </a:xfrm>
          <a:prstGeom prst="rect">
            <a:avLst/>
          </a:prstGeom>
        </p:spPr>
        <p:txBody>
          <a:bodyPr wrap="square">
            <a:spAutoFit/>
          </a:bodyPr>
          <a:lstStyle/>
          <a:p>
            <a:r>
              <a:rPr lang="en-US" sz="1600" dirty="0">
                <a:solidFill>
                  <a:schemeClr val="accent3">
                    <a:lumMod val="75000"/>
                  </a:schemeClr>
                </a:solidFill>
                <a:latin typeface="+mn-lt"/>
              </a:rPr>
              <a:t>The number of influenza cases averted with the current use of seasonal influenza vaccination in Europe.</a:t>
            </a:r>
            <a:r>
              <a:rPr lang="en-US" sz="1600" baseline="30000" dirty="0">
                <a:solidFill>
                  <a:schemeClr val="accent3">
                    <a:lumMod val="75000"/>
                  </a:schemeClr>
                </a:solidFill>
                <a:latin typeface="+mn-lt"/>
              </a:rPr>
              <a:t>1</a:t>
            </a:r>
            <a:r>
              <a:rPr lang="en-US" sz="1600" dirty="0">
                <a:solidFill>
                  <a:schemeClr val="accent3">
                    <a:lumMod val="75000"/>
                  </a:schemeClr>
                </a:solidFill>
                <a:latin typeface="+mn-lt"/>
              </a:rPr>
              <a:t> </a:t>
            </a:r>
          </a:p>
        </p:txBody>
      </p:sp>
      <p:sp>
        <p:nvSpPr>
          <p:cNvPr id="146" name="TextBox 145"/>
          <p:cNvSpPr txBox="1"/>
          <p:nvPr/>
        </p:nvSpPr>
        <p:spPr>
          <a:xfrm>
            <a:off x="177578" y="4569350"/>
            <a:ext cx="4002023" cy="1077218"/>
          </a:xfrm>
          <a:prstGeom prst="rect">
            <a:avLst/>
          </a:prstGeom>
          <a:noFill/>
        </p:spPr>
        <p:txBody>
          <a:bodyPr vert="horz" wrap="square" rtlCol="0">
            <a:spAutoFit/>
          </a:bodyPr>
          <a:lstStyle/>
          <a:p>
            <a:pPr>
              <a:spcBef>
                <a:spcPct val="20000"/>
              </a:spcBef>
              <a:buClr>
                <a:srgbClr val="2B7DC7"/>
              </a:buClr>
            </a:pPr>
            <a:r>
              <a:rPr lang="en-US" sz="1600" dirty="0">
                <a:solidFill>
                  <a:schemeClr val="accent3">
                    <a:lumMod val="75000"/>
                  </a:schemeClr>
                </a:solidFill>
                <a:latin typeface="+mn-lt"/>
              </a:rPr>
              <a:t>Total influenza-related costs saved annually from averted GP visits, hospitalizations, and lost days of work as a result of the current use of seasonal influenza vaccination in Europe.</a:t>
            </a:r>
            <a:r>
              <a:rPr lang="en-US" sz="1600" baseline="30000" dirty="0">
                <a:solidFill>
                  <a:schemeClr val="accent3">
                    <a:lumMod val="75000"/>
                  </a:schemeClr>
                </a:solidFill>
                <a:latin typeface="+mn-lt"/>
              </a:rPr>
              <a:t>1</a:t>
            </a:r>
            <a:endParaRPr lang="en-US" sz="1600" dirty="0">
              <a:solidFill>
                <a:schemeClr val="accent3">
                  <a:lumMod val="75000"/>
                </a:schemeClr>
              </a:solidFill>
              <a:latin typeface="+mn-lt"/>
            </a:endParaRPr>
          </a:p>
        </p:txBody>
      </p:sp>
      <p:cxnSp>
        <p:nvCxnSpPr>
          <p:cNvPr id="147" name="Straight Connector 146"/>
          <p:cNvCxnSpPr/>
          <p:nvPr/>
        </p:nvCxnSpPr>
        <p:spPr>
          <a:xfrm>
            <a:off x="4267200" y="1373948"/>
            <a:ext cx="0" cy="4267200"/>
          </a:xfrm>
          <a:prstGeom prst="line">
            <a:avLst/>
          </a:prstGeom>
          <a:ln w="12700">
            <a:solidFill>
              <a:srgbClr val="F5841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1417864" y="6121957"/>
            <a:ext cx="6532335" cy="584776"/>
          </a:xfrm>
          <a:prstGeom prst="rect">
            <a:avLst/>
          </a:prstGeom>
          <a:noFill/>
        </p:spPr>
        <p:txBody>
          <a:bodyPr vert="horz" wrap="square" rtlCol="0" anchor="b">
            <a:spAutoFit/>
          </a:bodyPr>
          <a:lstStyle/>
          <a:p>
            <a:pPr marL="514350" indent="-514350" algn="l" fontAlgn="auto">
              <a:spcBef>
                <a:spcPts val="0"/>
              </a:spcBef>
              <a:spcAft>
                <a:spcPts val="0"/>
              </a:spcAft>
              <a:tabLst>
                <a:tab pos="457200" algn="r"/>
              </a:tabLst>
              <a:defRPr/>
            </a:pPr>
            <a:r>
              <a:rPr lang="en-US" sz="800" dirty="0">
                <a:latin typeface="+mn-lt"/>
              </a:rPr>
              <a:t>	*	Countries included: EU5, Australia, Austria, Belgium, Canada, Czech Republic, Finland, Hungary, Japan, Korea, New Zealand, Norway, Poland, Slovak Republic, Spain, Switzerland, Turkey, USA.	</a:t>
            </a:r>
          </a:p>
          <a:p>
            <a:pPr marL="514350" marR="0" lvl="0" indent="-514350" algn="l" eaLnBrk="1" fontAlgn="auto" latinLnBrk="0" hangingPunct="1">
              <a:lnSpc>
                <a:spcPct val="100000"/>
              </a:lnSpc>
              <a:spcBef>
                <a:spcPts val="0"/>
              </a:spcBef>
              <a:spcAft>
                <a:spcPts val="0"/>
              </a:spcAft>
              <a:buClrTx/>
              <a:buSzTx/>
              <a:buNone/>
              <a:tabLst>
                <a:tab pos="457200" algn="r"/>
              </a:tabLst>
              <a:defRPr/>
            </a:pPr>
            <a:r>
              <a:rPr lang="en-US" sz="800" dirty="0">
                <a:latin typeface="+mn-lt"/>
              </a:rPr>
              <a:t>	Source:	Health Advances analysis; </a:t>
            </a:r>
            <a:r>
              <a:rPr lang="en-US" sz="800" baseline="30000" dirty="0">
                <a:latin typeface="+mn-lt"/>
              </a:rPr>
              <a:t>1</a:t>
            </a:r>
            <a:r>
              <a:rPr lang="en-US" sz="800" dirty="0">
                <a:latin typeface="+mn-lt"/>
              </a:rPr>
              <a:t>Preaud 2014 Annual public health and economic benefits of seasonal influenza vaccination; </a:t>
            </a:r>
            <a:r>
              <a:rPr lang="en-US" sz="800" baseline="30000" dirty="0">
                <a:latin typeface="+mn-lt"/>
              </a:rPr>
              <a:t>2</a:t>
            </a:r>
            <a:r>
              <a:rPr lang="en-US" sz="800" dirty="0">
                <a:latin typeface="+mn-lt"/>
              </a:rPr>
              <a:t>Lichtenberg 2009 Have newer CV drugs reduced hospitalization in 20 OECD countries Health Econ.</a:t>
            </a:r>
          </a:p>
        </p:txBody>
      </p:sp>
      <p:sp>
        <p:nvSpPr>
          <p:cNvPr id="149" name="TextBox 148"/>
          <p:cNvSpPr txBox="1"/>
          <p:nvPr/>
        </p:nvSpPr>
        <p:spPr>
          <a:xfrm>
            <a:off x="182544" y="4049134"/>
            <a:ext cx="4038600" cy="584775"/>
          </a:xfrm>
          <a:prstGeom prst="rect">
            <a:avLst/>
          </a:prstGeom>
          <a:noFill/>
        </p:spPr>
        <p:txBody>
          <a:bodyPr vert="horz" wrap="square" rtlCol="0">
            <a:spAutoFit/>
          </a:bodyPr>
          <a:lstStyle/>
          <a:p>
            <a:pPr>
              <a:spcBef>
                <a:spcPct val="20000"/>
              </a:spcBef>
              <a:buClr>
                <a:srgbClr val="2B7DC7"/>
              </a:buClr>
            </a:pPr>
            <a:r>
              <a:rPr lang="en-US" sz="3200" dirty="0">
                <a:solidFill>
                  <a:srgbClr val="F5841F"/>
                </a:solidFill>
                <a:latin typeface="+mn-lt"/>
              </a:rPr>
              <a:t>€250-330 million</a:t>
            </a:r>
          </a:p>
        </p:txBody>
      </p:sp>
      <p:sp>
        <p:nvSpPr>
          <p:cNvPr id="150" name="TextBox 149"/>
          <p:cNvSpPr txBox="1"/>
          <p:nvPr/>
        </p:nvSpPr>
        <p:spPr>
          <a:xfrm>
            <a:off x="5430169" y="4322743"/>
            <a:ext cx="3552277" cy="1323439"/>
          </a:xfrm>
          <a:prstGeom prst="rect">
            <a:avLst/>
          </a:prstGeom>
          <a:noFill/>
        </p:spPr>
        <p:txBody>
          <a:bodyPr vert="horz" wrap="square" rtlCol="0">
            <a:spAutoFit/>
          </a:bodyPr>
          <a:lstStyle/>
          <a:p>
            <a:pPr>
              <a:spcBef>
                <a:spcPct val="20000"/>
              </a:spcBef>
              <a:buClr>
                <a:srgbClr val="2B7DC7"/>
              </a:buClr>
            </a:pPr>
            <a:r>
              <a:rPr lang="en-US" sz="1600" dirty="0">
                <a:solidFill>
                  <a:srgbClr val="F58023"/>
                </a:solidFill>
                <a:latin typeface="+mn-lt"/>
              </a:rPr>
              <a:t>Per capita expenditure on cardiovascular hospitalizations would have been </a:t>
            </a:r>
            <a:r>
              <a:rPr lang="en-US" sz="1600" b="1" dirty="0">
                <a:solidFill>
                  <a:srgbClr val="F58023"/>
                </a:solidFill>
                <a:latin typeface="+mn-lt"/>
              </a:rPr>
              <a:t>$89 (70%) higher </a:t>
            </a:r>
            <a:r>
              <a:rPr lang="en-US" sz="1600" dirty="0">
                <a:solidFill>
                  <a:srgbClr val="F58023"/>
                </a:solidFill>
                <a:latin typeface="+mn-lt"/>
              </a:rPr>
              <a:t>in 2004 had new cardiovascular medicines not been introduced in the period 1995–2004.</a:t>
            </a:r>
            <a:r>
              <a:rPr lang="en-US" sz="1600" baseline="30000" dirty="0">
                <a:solidFill>
                  <a:srgbClr val="F58023"/>
                </a:solidFill>
                <a:latin typeface="+mn-lt"/>
              </a:rPr>
              <a:t>2</a:t>
            </a:r>
            <a:endParaRPr lang="en-US" sz="1600" dirty="0">
              <a:solidFill>
                <a:srgbClr val="F58023"/>
              </a:solidFill>
              <a:latin typeface="+mn-lt"/>
            </a:endParaRPr>
          </a:p>
        </p:txBody>
      </p:sp>
      <p:sp>
        <p:nvSpPr>
          <p:cNvPr id="151" name="Text Box 3"/>
          <p:cNvSpPr txBox="1">
            <a:spLocks noChangeArrowheads="1"/>
          </p:cNvSpPr>
          <p:nvPr/>
        </p:nvSpPr>
        <p:spPr bwMode="auto">
          <a:xfrm>
            <a:off x="5053624" y="1559329"/>
            <a:ext cx="3828275" cy="733669"/>
          </a:xfrm>
          <a:prstGeom prst="rect">
            <a:avLst/>
          </a:prstGeom>
          <a:noFill/>
          <a:ln w="9525" algn="ctr">
            <a:noFill/>
            <a:miter lim="800000"/>
            <a:headEnd/>
            <a:tailEnd/>
          </a:ln>
          <a:effectLst/>
        </p:spPr>
        <p:txBody>
          <a:bodyPr wrap="square" lIns="43247" tIns="43247" rIns="43247" bIns="43247" anchor="ctr">
            <a:spAutoFit/>
          </a:bodyPr>
          <a:lstStyle/>
          <a:p>
            <a:pPr algn="r" defTabSz="865188"/>
            <a:r>
              <a:rPr lang="en-US" sz="1400" dirty="0">
                <a:solidFill>
                  <a:schemeClr val="tx1">
                    <a:lumMod val="50000"/>
                    <a:lumOff val="50000"/>
                  </a:schemeClr>
                </a:solidFill>
                <a:latin typeface="+mn-lt"/>
              </a:rPr>
              <a:t>New Cardiovascular Medicines Led to Direct Savings on Hospitalizations in 20 OECD Countries*, 1995-2004</a:t>
            </a:r>
          </a:p>
        </p:txBody>
      </p:sp>
      <p:graphicFrame>
        <p:nvGraphicFramePr>
          <p:cNvPr id="152" name="Chart 151"/>
          <p:cNvGraphicFramePr/>
          <p:nvPr>
            <p:extLst>
              <p:ext uri="{D42A27DB-BD31-4B8C-83A1-F6EECF244321}">
                <p14:modId xmlns:p14="http://schemas.microsoft.com/office/powerpoint/2010/main" val="3019816908"/>
              </p:ext>
            </p:extLst>
          </p:nvPr>
        </p:nvGraphicFramePr>
        <p:xfrm>
          <a:off x="4800600" y="2111557"/>
          <a:ext cx="4181846" cy="2054539"/>
        </p:xfrm>
        <a:graphic>
          <a:graphicData uri="http://schemas.openxmlformats.org/drawingml/2006/chart">
            <c:chart xmlns:c="http://schemas.openxmlformats.org/drawingml/2006/chart" xmlns:r="http://schemas.openxmlformats.org/officeDocument/2006/relationships" r:id="rId2"/>
          </a:graphicData>
        </a:graphic>
      </p:graphicFrame>
      <p:grpSp>
        <p:nvGrpSpPr>
          <p:cNvPr id="153" name="Group 152"/>
          <p:cNvGrpSpPr/>
          <p:nvPr/>
        </p:nvGrpSpPr>
        <p:grpSpPr>
          <a:xfrm>
            <a:off x="4437831" y="4452359"/>
            <a:ext cx="916004" cy="916004"/>
            <a:chOff x="228600" y="4679712"/>
            <a:chExt cx="1219200" cy="1219200"/>
          </a:xfrm>
        </p:grpSpPr>
        <p:sp>
          <p:nvSpPr>
            <p:cNvPr id="154" name="Oval 153"/>
            <p:cNvSpPr/>
            <p:nvPr/>
          </p:nvSpPr>
          <p:spPr>
            <a:xfrm>
              <a:off x="228600" y="4679712"/>
              <a:ext cx="1219200" cy="1219200"/>
            </a:xfrm>
            <a:prstGeom prst="ellipse">
              <a:avLst/>
            </a:prstGeom>
            <a:solidFill>
              <a:srgbClr val="F5802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Freeform 35"/>
            <p:cNvSpPr>
              <a:spLocks noEditPoints="1"/>
            </p:cNvSpPr>
            <p:nvPr/>
          </p:nvSpPr>
          <p:spPr bwMode="auto">
            <a:xfrm>
              <a:off x="330200" y="4895438"/>
              <a:ext cx="1014413" cy="838200"/>
            </a:xfrm>
            <a:custGeom>
              <a:avLst/>
              <a:gdLst>
                <a:gd name="T0" fmla="*/ 502 w 623"/>
                <a:gd name="T1" fmla="*/ 281 h 514"/>
                <a:gd name="T2" fmla="*/ 422 w 623"/>
                <a:gd name="T3" fmla="*/ 281 h 514"/>
                <a:gd name="T4" fmla="*/ 410 w 623"/>
                <a:gd name="T5" fmla="*/ 300 h 514"/>
                <a:gd name="T6" fmla="*/ 402 w 623"/>
                <a:gd name="T7" fmla="*/ 304 h 514"/>
                <a:gd name="T8" fmla="*/ 396 w 623"/>
                <a:gd name="T9" fmla="*/ 298 h 514"/>
                <a:gd name="T10" fmla="*/ 384 w 623"/>
                <a:gd name="T11" fmla="*/ 248 h 514"/>
                <a:gd name="T12" fmla="*/ 375 w 623"/>
                <a:gd name="T13" fmla="*/ 275 h 514"/>
                <a:gd name="T14" fmla="*/ 367 w 623"/>
                <a:gd name="T15" fmla="*/ 281 h 514"/>
                <a:gd name="T16" fmla="*/ 353 w 623"/>
                <a:gd name="T17" fmla="*/ 281 h 514"/>
                <a:gd name="T18" fmla="*/ 333 w 623"/>
                <a:gd name="T19" fmla="*/ 364 h 514"/>
                <a:gd name="T20" fmla="*/ 325 w 623"/>
                <a:gd name="T21" fmla="*/ 370 h 514"/>
                <a:gd name="T22" fmla="*/ 325 w 623"/>
                <a:gd name="T23" fmla="*/ 370 h 514"/>
                <a:gd name="T24" fmla="*/ 318 w 623"/>
                <a:gd name="T25" fmla="*/ 363 h 514"/>
                <a:gd name="T26" fmla="*/ 300 w 623"/>
                <a:gd name="T27" fmla="*/ 219 h 514"/>
                <a:gd name="T28" fmla="*/ 289 w 623"/>
                <a:gd name="T29" fmla="*/ 274 h 514"/>
                <a:gd name="T30" fmla="*/ 281 w 623"/>
                <a:gd name="T31" fmla="*/ 281 h 514"/>
                <a:gd name="T32" fmla="*/ 256 w 623"/>
                <a:gd name="T33" fmla="*/ 281 h 514"/>
                <a:gd name="T34" fmla="*/ 238 w 623"/>
                <a:gd name="T35" fmla="*/ 318 h 514"/>
                <a:gd name="T36" fmla="*/ 230 w 623"/>
                <a:gd name="T37" fmla="*/ 322 h 514"/>
                <a:gd name="T38" fmla="*/ 224 w 623"/>
                <a:gd name="T39" fmla="*/ 316 h 514"/>
                <a:gd name="T40" fmla="*/ 212 w 623"/>
                <a:gd name="T41" fmla="*/ 239 h 514"/>
                <a:gd name="T42" fmla="*/ 199 w 623"/>
                <a:gd name="T43" fmla="*/ 274 h 514"/>
                <a:gd name="T44" fmla="*/ 192 w 623"/>
                <a:gd name="T45" fmla="*/ 279 h 514"/>
                <a:gd name="T46" fmla="*/ 115 w 623"/>
                <a:gd name="T47" fmla="*/ 279 h 514"/>
                <a:gd name="T48" fmla="*/ 108 w 623"/>
                <a:gd name="T49" fmla="*/ 272 h 514"/>
                <a:gd name="T50" fmla="*/ 115 w 623"/>
                <a:gd name="T51" fmla="*/ 264 h 514"/>
                <a:gd name="T52" fmla="*/ 186 w 623"/>
                <a:gd name="T53" fmla="*/ 264 h 514"/>
                <a:gd name="T54" fmla="*/ 208 w 623"/>
                <a:gd name="T55" fmla="*/ 204 h 514"/>
                <a:gd name="T56" fmla="*/ 216 w 623"/>
                <a:gd name="T57" fmla="*/ 199 h 514"/>
                <a:gd name="T58" fmla="*/ 223 w 623"/>
                <a:gd name="T59" fmla="*/ 205 h 514"/>
                <a:gd name="T60" fmla="*/ 235 w 623"/>
                <a:gd name="T61" fmla="*/ 288 h 514"/>
                <a:gd name="T62" fmla="*/ 244 w 623"/>
                <a:gd name="T63" fmla="*/ 269 h 514"/>
                <a:gd name="T64" fmla="*/ 251 w 623"/>
                <a:gd name="T65" fmla="*/ 265 h 514"/>
                <a:gd name="T66" fmla="*/ 275 w 623"/>
                <a:gd name="T67" fmla="*/ 265 h 514"/>
                <a:gd name="T68" fmla="*/ 295 w 623"/>
                <a:gd name="T69" fmla="*/ 169 h 514"/>
                <a:gd name="T70" fmla="*/ 303 w 623"/>
                <a:gd name="T71" fmla="*/ 163 h 514"/>
                <a:gd name="T72" fmla="*/ 310 w 623"/>
                <a:gd name="T73" fmla="*/ 170 h 514"/>
                <a:gd name="T74" fmla="*/ 328 w 623"/>
                <a:gd name="T75" fmla="*/ 317 h 514"/>
                <a:gd name="T76" fmla="*/ 339 w 623"/>
                <a:gd name="T77" fmla="*/ 271 h 514"/>
                <a:gd name="T78" fmla="*/ 346 w 623"/>
                <a:gd name="T79" fmla="*/ 265 h 514"/>
                <a:gd name="T80" fmla="*/ 362 w 623"/>
                <a:gd name="T81" fmla="*/ 265 h 514"/>
                <a:gd name="T82" fmla="*/ 377 w 623"/>
                <a:gd name="T83" fmla="*/ 217 h 514"/>
                <a:gd name="T84" fmla="*/ 385 w 623"/>
                <a:gd name="T85" fmla="*/ 212 h 514"/>
                <a:gd name="T86" fmla="*/ 392 w 623"/>
                <a:gd name="T87" fmla="*/ 218 h 514"/>
                <a:gd name="T88" fmla="*/ 406 w 623"/>
                <a:gd name="T89" fmla="*/ 276 h 514"/>
                <a:gd name="T90" fmla="*/ 410 w 623"/>
                <a:gd name="T91" fmla="*/ 269 h 514"/>
                <a:gd name="T92" fmla="*/ 417 w 623"/>
                <a:gd name="T93" fmla="*/ 265 h 514"/>
                <a:gd name="T94" fmla="*/ 502 w 623"/>
                <a:gd name="T95" fmla="*/ 265 h 514"/>
                <a:gd name="T96" fmla="*/ 510 w 623"/>
                <a:gd name="T97" fmla="*/ 273 h 514"/>
                <a:gd name="T98" fmla="*/ 502 w 623"/>
                <a:gd name="T99" fmla="*/ 281 h 514"/>
                <a:gd name="T100" fmla="*/ 512 w 623"/>
                <a:gd name="T101" fmla="*/ 78 h 514"/>
                <a:gd name="T102" fmla="*/ 312 w 623"/>
                <a:gd name="T103" fmla="*/ 110 h 514"/>
                <a:gd name="T104" fmla="*/ 111 w 623"/>
                <a:gd name="T105" fmla="*/ 78 h 514"/>
                <a:gd name="T106" fmla="*/ 90 w 623"/>
                <a:gd name="T107" fmla="*/ 287 h 514"/>
                <a:gd name="T108" fmla="*/ 312 w 623"/>
                <a:gd name="T109" fmla="*/ 514 h 514"/>
                <a:gd name="T110" fmla="*/ 312 w 623"/>
                <a:gd name="T111" fmla="*/ 514 h 514"/>
                <a:gd name="T112" fmla="*/ 312 w 623"/>
                <a:gd name="T113" fmla="*/ 514 h 514"/>
                <a:gd name="T114" fmla="*/ 312 w 623"/>
                <a:gd name="T115" fmla="*/ 514 h 514"/>
                <a:gd name="T116" fmla="*/ 312 w 623"/>
                <a:gd name="T117" fmla="*/ 514 h 514"/>
                <a:gd name="T118" fmla="*/ 533 w 623"/>
                <a:gd name="T119" fmla="*/ 287 h 514"/>
                <a:gd name="T120" fmla="*/ 512 w 623"/>
                <a:gd name="T121" fmla="*/ 7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3" h="514">
                  <a:moveTo>
                    <a:pt x="502" y="281"/>
                  </a:moveTo>
                  <a:cubicBezTo>
                    <a:pt x="422" y="281"/>
                    <a:pt x="422" y="281"/>
                    <a:pt x="422" y="281"/>
                  </a:cubicBezTo>
                  <a:cubicBezTo>
                    <a:pt x="410" y="300"/>
                    <a:pt x="410" y="300"/>
                    <a:pt x="410" y="300"/>
                  </a:cubicBezTo>
                  <a:cubicBezTo>
                    <a:pt x="408" y="303"/>
                    <a:pt x="405" y="304"/>
                    <a:pt x="402" y="304"/>
                  </a:cubicBezTo>
                  <a:cubicBezTo>
                    <a:pt x="399" y="303"/>
                    <a:pt x="396" y="301"/>
                    <a:pt x="396" y="298"/>
                  </a:cubicBezTo>
                  <a:cubicBezTo>
                    <a:pt x="384" y="248"/>
                    <a:pt x="384" y="248"/>
                    <a:pt x="384" y="248"/>
                  </a:cubicBezTo>
                  <a:cubicBezTo>
                    <a:pt x="375" y="275"/>
                    <a:pt x="375" y="275"/>
                    <a:pt x="375" y="275"/>
                  </a:cubicBezTo>
                  <a:cubicBezTo>
                    <a:pt x="374" y="278"/>
                    <a:pt x="371" y="281"/>
                    <a:pt x="367" y="281"/>
                  </a:cubicBezTo>
                  <a:cubicBezTo>
                    <a:pt x="353" y="281"/>
                    <a:pt x="353" y="281"/>
                    <a:pt x="353" y="281"/>
                  </a:cubicBezTo>
                  <a:cubicBezTo>
                    <a:pt x="333" y="364"/>
                    <a:pt x="333" y="364"/>
                    <a:pt x="333" y="364"/>
                  </a:cubicBezTo>
                  <a:cubicBezTo>
                    <a:pt x="332" y="368"/>
                    <a:pt x="329" y="370"/>
                    <a:pt x="325" y="370"/>
                  </a:cubicBezTo>
                  <a:cubicBezTo>
                    <a:pt x="325" y="370"/>
                    <a:pt x="325" y="370"/>
                    <a:pt x="325" y="370"/>
                  </a:cubicBezTo>
                  <a:cubicBezTo>
                    <a:pt x="321" y="370"/>
                    <a:pt x="318" y="367"/>
                    <a:pt x="318" y="363"/>
                  </a:cubicBezTo>
                  <a:cubicBezTo>
                    <a:pt x="300" y="219"/>
                    <a:pt x="300" y="219"/>
                    <a:pt x="300" y="219"/>
                  </a:cubicBezTo>
                  <a:cubicBezTo>
                    <a:pt x="289" y="274"/>
                    <a:pt x="289" y="274"/>
                    <a:pt x="289" y="274"/>
                  </a:cubicBezTo>
                  <a:cubicBezTo>
                    <a:pt x="288" y="278"/>
                    <a:pt x="285" y="281"/>
                    <a:pt x="281" y="281"/>
                  </a:cubicBezTo>
                  <a:cubicBezTo>
                    <a:pt x="256" y="281"/>
                    <a:pt x="256" y="281"/>
                    <a:pt x="256" y="281"/>
                  </a:cubicBezTo>
                  <a:cubicBezTo>
                    <a:pt x="238" y="318"/>
                    <a:pt x="238" y="318"/>
                    <a:pt x="238" y="318"/>
                  </a:cubicBezTo>
                  <a:cubicBezTo>
                    <a:pt x="237" y="321"/>
                    <a:pt x="234" y="323"/>
                    <a:pt x="230" y="322"/>
                  </a:cubicBezTo>
                  <a:cubicBezTo>
                    <a:pt x="227" y="322"/>
                    <a:pt x="224" y="319"/>
                    <a:pt x="224" y="316"/>
                  </a:cubicBezTo>
                  <a:cubicBezTo>
                    <a:pt x="212" y="239"/>
                    <a:pt x="212" y="239"/>
                    <a:pt x="212" y="239"/>
                  </a:cubicBezTo>
                  <a:cubicBezTo>
                    <a:pt x="199" y="274"/>
                    <a:pt x="199" y="274"/>
                    <a:pt x="199" y="274"/>
                  </a:cubicBezTo>
                  <a:cubicBezTo>
                    <a:pt x="198" y="277"/>
                    <a:pt x="195" y="279"/>
                    <a:pt x="192" y="279"/>
                  </a:cubicBezTo>
                  <a:cubicBezTo>
                    <a:pt x="115" y="279"/>
                    <a:pt x="115" y="279"/>
                    <a:pt x="115" y="279"/>
                  </a:cubicBezTo>
                  <a:cubicBezTo>
                    <a:pt x="111" y="279"/>
                    <a:pt x="108" y="276"/>
                    <a:pt x="108" y="272"/>
                  </a:cubicBezTo>
                  <a:cubicBezTo>
                    <a:pt x="108" y="267"/>
                    <a:pt x="111" y="264"/>
                    <a:pt x="115" y="264"/>
                  </a:cubicBezTo>
                  <a:cubicBezTo>
                    <a:pt x="186" y="264"/>
                    <a:pt x="186" y="264"/>
                    <a:pt x="186" y="264"/>
                  </a:cubicBezTo>
                  <a:cubicBezTo>
                    <a:pt x="208" y="204"/>
                    <a:pt x="208" y="204"/>
                    <a:pt x="208" y="204"/>
                  </a:cubicBezTo>
                  <a:cubicBezTo>
                    <a:pt x="209" y="201"/>
                    <a:pt x="212" y="199"/>
                    <a:pt x="216" y="199"/>
                  </a:cubicBezTo>
                  <a:cubicBezTo>
                    <a:pt x="219" y="199"/>
                    <a:pt x="222" y="202"/>
                    <a:pt x="223" y="205"/>
                  </a:cubicBezTo>
                  <a:cubicBezTo>
                    <a:pt x="235" y="288"/>
                    <a:pt x="235" y="288"/>
                    <a:pt x="235" y="288"/>
                  </a:cubicBezTo>
                  <a:cubicBezTo>
                    <a:pt x="244" y="269"/>
                    <a:pt x="244" y="269"/>
                    <a:pt x="244" y="269"/>
                  </a:cubicBezTo>
                  <a:cubicBezTo>
                    <a:pt x="245" y="267"/>
                    <a:pt x="248" y="265"/>
                    <a:pt x="251" y="265"/>
                  </a:cubicBezTo>
                  <a:cubicBezTo>
                    <a:pt x="275" y="265"/>
                    <a:pt x="275" y="265"/>
                    <a:pt x="275" y="265"/>
                  </a:cubicBezTo>
                  <a:cubicBezTo>
                    <a:pt x="295" y="169"/>
                    <a:pt x="295" y="169"/>
                    <a:pt x="295" y="169"/>
                  </a:cubicBezTo>
                  <a:cubicBezTo>
                    <a:pt x="295" y="165"/>
                    <a:pt x="299" y="163"/>
                    <a:pt x="303" y="163"/>
                  </a:cubicBezTo>
                  <a:cubicBezTo>
                    <a:pt x="306" y="163"/>
                    <a:pt x="310" y="166"/>
                    <a:pt x="310" y="170"/>
                  </a:cubicBezTo>
                  <a:cubicBezTo>
                    <a:pt x="328" y="317"/>
                    <a:pt x="328" y="317"/>
                    <a:pt x="328" y="317"/>
                  </a:cubicBezTo>
                  <a:cubicBezTo>
                    <a:pt x="339" y="271"/>
                    <a:pt x="339" y="271"/>
                    <a:pt x="339" y="271"/>
                  </a:cubicBezTo>
                  <a:cubicBezTo>
                    <a:pt x="340" y="268"/>
                    <a:pt x="343" y="265"/>
                    <a:pt x="346" y="265"/>
                  </a:cubicBezTo>
                  <a:cubicBezTo>
                    <a:pt x="362" y="265"/>
                    <a:pt x="362" y="265"/>
                    <a:pt x="362" y="265"/>
                  </a:cubicBezTo>
                  <a:cubicBezTo>
                    <a:pt x="377" y="217"/>
                    <a:pt x="377" y="217"/>
                    <a:pt x="377" y="217"/>
                  </a:cubicBezTo>
                  <a:cubicBezTo>
                    <a:pt x="378" y="214"/>
                    <a:pt x="381" y="211"/>
                    <a:pt x="385" y="212"/>
                  </a:cubicBezTo>
                  <a:cubicBezTo>
                    <a:pt x="388" y="212"/>
                    <a:pt x="391" y="214"/>
                    <a:pt x="392" y="218"/>
                  </a:cubicBezTo>
                  <a:cubicBezTo>
                    <a:pt x="406" y="276"/>
                    <a:pt x="406" y="276"/>
                    <a:pt x="406" y="276"/>
                  </a:cubicBezTo>
                  <a:cubicBezTo>
                    <a:pt x="410" y="269"/>
                    <a:pt x="410" y="269"/>
                    <a:pt x="410" y="269"/>
                  </a:cubicBezTo>
                  <a:cubicBezTo>
                    <a:pt x="412" y="266"/>
                    <a:pt x="414" y="265"/>
                    <a:pt x="417" y="265"/>
                  </a:cubicBezTo>
                  <a:cubicBezTo>
                    <a:pt x="502" y="265"/>
                    <a:pt x="502" y="265"/>
                    <a:pt x="502" y="265"/>
                  </a:cubicBezTo>
                  <a:cubicBezTo>
                    <a:pt x="506" y="265"/>
                    <a:pt x="510" y="268"/>
                    <a:pt x="510" y="273"/>
                  </a:cubicBezTo>
                  <a:cubicBezTo>
                    <a:pt x="510" y="277"/>
                    <a:pt x="506" y="281"/>
                    <a:pt x="502" y="281"/>
                  </a:cubicBezTo>
                  <a:moveTo>
                    <a:pt x="512" y="78"/>
                  </a:moveTo>
                  <a:cubicBezTo>
                    <a:pt x="403" y="0"/>
                    <a:pt x="313" y="109"/>
                    <a:pt x="312" y="110"/>
                  </a:cubicBezTo>
                  <a:cubicBezTo>
                    <a:pt x="311" y="109"/>
                    <a:pt x="220" y="0"/>
                    <a:pt x="111" y="78"/>
                  </a:cubicBezTo>
                  <a:cubicBezTo>
                    <a:pt x="0" y="156"/>
                    <a:pt x="71" y="268"/>
                    <a:pt x="90" y="287"/>
                  </a:cubicBezTo>
                  <a:cubicBezTo>
                    <a:pt x="108" y="305"/>
                    <a:pt x="310" y="512"/>
                    <a:pt x="312" y="514"/>
                  </a:cubicBezTo>
                  <a:cubicBezTo>
                    <a:pt x="312" y="514"/>
                    <a:pt x="312" y="514"/>
                    <a:pt x="312" y="514"/>
                  </a:cubicBezTo>
                  <a:cubicBezTo>
                    <a:pt x="312" y="514"/>
                    <a:pt x="312" y="514"/>
                    <a:pt x="312" y="514"/>
                  </a:cubicBezTo>
                  <a:cubicBezTo>
                    <a:pt x="312" y="514"/>
                    <a:pt x="312" y="514"/>
                    <a:pt x="312" y="514"/>
                  </a:cubicBezTo>
                  <a:cubicBezTo>
                    <a:pt x="312" y="514"/>
                    <a:pt x="312" y="514"/>
                    <a:pt x="312" y="514"/>
                  </a:cubicBezTo>
                  <a:cubicBezTo>
                    <a:pt x="314" y="512"/>
                    <a:pt x="515" y="305"/>
                    <a:pt x="533" y="287"/>
                  </a:cubicBezTo>
                  <a:cubicBezTo>
                    <a:pt x="552" y="268"/>
                    <a:pt x="623" y="156"/>
                    <a:pt x="512" y="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271" name="Group 156"/>
          <p:cNvGrpSpPr>
            <a:grpSpLocks noChangeAspect="1"/>
          </p:cNvGrpSpPr>
          <p:nvPr/>
        </p:nvGrpSpPr>
        <p:grpSpPr bwMode="auto">
          <a:xfrm>
            <a:off x="2048233" y="1508008"/>
            <a:ext cx="802345" cy="1018719"/>
            <a:chOff x="748" y="91"/>
            <a:chExt cx="2323" cy="2950"/>
          </a:xfrm>
          <a:solidFill>
            <a:srgbClr val="006672"/>
          </a:solidFill>
        </p:grpSpPr>
        <p:sp>
          <p:nvSpPr>
            <p:cNvPr id="272" name="Czech_Republic"/>
            <p:cNvSpPr>
              <a:spLocks noChangeAspect="1"/>
            </p:cNvSpPr>
            <p:nvPr/>
          </p:nvSpPr>
          <p:spPr bwMode="auto">
            <a:xfrm>
              <a:off x="2038" y="1778"/>
              <a:ext cx="326" cy="211"/>
            </a:xfrm>
            <a:custGeom>
              <a:avLst/>
              <a:gdLst/>
              <a:ahLst/>
              <a:cxnLst>
                <a:cxn ang="0">
                  <a:pos x="0" y="5528"/>
                </a:cxn>
                <a:cxn ang="0">
                  <a:pos x="439" y="6936"/>
                </a:cxn>
                <a:cxn ang="0">
                  <a:pos x="1004" y="8343"/>
                </a:cxn>
                <a:cxn ang="0">
                  <a:pos x="1507" y="10755"/>
                </a:cxn>
                <a:cxn ang="0">
                  <a:pos x="2762" y="12464"/>
                </a:cxn>
                <a:cxn ang="0">
                  <a:pos x="3704" y="14072"/>
                </a:cxn>
                <a:cxn ang="0">
                  <a:pos x="4708" y="15379"/>
                </a:cxn>
                <a:cxn ang="0">
                  <a:pos x="5650" y="16183"/>
                </a:cxn>
                <a:cxn ang="0">
                  <a:pos x="6717" y="16183"/>
                </a:cxn>
                <a:cxn ang="0">
                  <a:pos x="7470" y="15178"/>
                </a:cxn>
                <a:cxn ang="0">
                  <a:pos x="7910" y="13670"/>
                </a:cxn>
                <a:cxn ang="0">
                  <a:pos x="8663" y="13771"/>
                </a:cxn>
                <a:cxn ang="0">
                  <a:pos x="9479" y="13771"/>
                </a:cxn>
                <a:cxn ang="0">
                  <a:pos x="10483" y="14977"/>
                </a:cxn>
                <a:cxn ang="0">
                  <a:pos x="12178" y="14575"/>
                </a:cxn>
                <a:cxn ang="0">
                  <a:pos x="13308" y="12665"/>
                </a:cxn>
                <a:cxn ang="0">
                  <a:pos x="14438" y="10856"/>
                </a:cxn>
                <a:cxn ang="0">
                  <a:pos x="16384" y="8745"/>
                </a:cxn>
                <a:cxn ang="0">
                  <a:pos x="15756" y="7539"/>
                </a:cxn>
                <a:cxn ang="0">
                  <a:pos x="14940" y="6332"/>
                </a:cxn>
                <a:cxn ang="0">
                  <a:pos x="14250" y="6031"/>
                </a:cxn>
                <a:cxn ang="0">
                  <a:pos x="14187" y="4825"/>
                </a:cxn>
                <a:cxn ang="0">
                  <a:pos x="13245" y="4724"/>
                </a:cxn>
                <a:cxn ang="0">
                  <a:pos x="12492" y="4322"/>
                </a:cxn>
                <a:cxn ang="0">
                  <a:pos x="12178" y="4523"/>
                </a:cxn>
                <a:cxn ang="0">
                  <a:pos x="12053" y="5227"/>
                </a:cxn>
                <a:cxn ang="0">
                  <a:pos x="11488" y="5528"/>
                </a:cxn>
                <a:cxn ang="0">
                  <a:pos x="10546" y="4121"/>
                </a:cxn>
                <a:cxn ang="0">
                  <a:pos x="10734" y="3317"/>
                </a:cxn>
                <a:cxn ang="0">
                  <a:pos x="10672" y="2915"/>
                </a:cxn>
                <a:cxn ang="0">
                  <a:pos x="9730" y="2010"/>
                </a:cxn>
                <a:cxn ang="0">
                  <a:pos x="8726" y="1709"/>
                </a:cxn>
                <a:cxn ang="0">
                  <a:pos x="8161" y="1206"/>
                </a:cxn>
                <a:cxn ang="0">
                  <a:pos x="7407" y="1206"/>
                </a:cxn>
                <a:cxn ang="0">
                  <a:pos x="6780" y="1709"/>
                </a:cxn>
                <a:cxn ang="0">
                  <a:pos x="6466" y="1709"/>
                </a:cxn>
                <a:cxn ang="0">
                  <a:pos x="5901" y="101"/>
                </a:cxn>
                <a:cxn ang="0">
                  <a:pos x="5399" y="804"/>
                </a:cxn>
                <a:cxn ang="0">
                  <a:pos x="4771" y="2010"/>
                </a:cxn>
                <a:cxn ang="0">
                  <a:pos x="3641" y="2814"/>
                </a:cxn>
                <a:cxn ang="0">
                  <a:pos x="2950" y="4021"/>
                </a:cxn>
                <a:cxn ang="0">
                  <a:pos x="2197" y="4523"/>
                </a:cxn>
                <a:cxn ang="0">
                  <a:pos x="1444" y="4925"/>
                </a:cxn>
                <a:cxn ang="0">
                  <a:pos x="1130" y="5227"/>
                </a:cxn>
                <a:cxn ang="0">
                  <a:pos x="879" y="6332"/>
                </a:cxn>
                <a:cxn ang="0">
                  <a:pos x="628" y="5930"/>
                </a:cxn>
              </a:cxnLst>
              <a:rect l="0" t="0" r="r" b="b"/>
              <a:pathLst>
                <a:path w="16384" h="16384">
                  <a:moveTo>
                    <a:pt x="126" y="5227"/>
                  </a:moveTo>
                  <a:lnTo>
                    <a:pt x="0" y="5528"/>
                  </a:lnTo>
                  <a:lnTo>
                    <a:pt x="0" y="6131"/>
                  </a:lnTo>
                  <a:lnTo>
                    <a:pt x="439" y="6936"/>
                  </a:lnTo>
                  <a:lnTo>
                    <a:pt x="942" y="7338"/>
                  </a:lnTo>
                  <a:lnTo>
                    <a:pt x="1004" y="8343"/>
                  </a:lnTo>
                  <a:lnTo>
                    <a:pt x="1004" y="9750"/>
                  </a:lnTo>
                  <a:lnTo>
                    <a:pt x="1507" y="10755"/>
                  </a:lnTo>
                  <a:lnTo>
                    <a:pt x="2134" y="11559"/>
                  </a:lnTo>
                  <a:lnTo>
                    <a:pt x="2762" y="12464"/>
                  </a:lnTo>
                  <a:lnTo>
                    <a:pt x="3264" y="13369"/>
                  </a:lnTo>
                  <a:lnTo>
                    <a:pt x="3704" y="14072"/>
                  </a:lnTo>
                  <a:lnTo>
                    <a:pt x="4457" y="14876"/>
                  </a:lnTo>
                  <a:lnTo>
                    <a:pt x="4708" y="15379"/>
                  </a:lnTo>
                  <a:lnTo>
                    <a:pt x="5273" y="15781"/>
                  </a:lnTo>
                  <a:lnTo>
                    <a:pt x="5650" y="16183"/>
                  </a:lnTo>
                  <a:lnTo>
                    <a:pt x="6152" y="16384"/>
                  </a:lnTo>
                  <a:lnTo>
                    <a:pt x="6717" y="16183"/>
                  </a:lnTo>
                  <a:lnTo>
                    <a:pt x="7031" y="15781"/>
                  </a:lnTo>
                  <a:lnTo>
                    <a:pt x="7470" y="15178"/>
                  </a:lnTo>
                  <a:lnTo>
                    <a:pt x="7658" y="14474"/>
                  </a:lnTo>
                  <a:lnTo>
                    <a:pt x="7910" y="13670"/>
                  </a:lnTo>
                  <a:lnTo>
                    <a:pt x="8412" y="13771"/>
                  </a:lnTo>
                  <a:lnTo>
                    <a:pt x="8663" y="13771"/>
                  </a:lnTo>
                  <a:lnTo>
                    <a:pt x="9039" y="13771"/>
                  </a:lnTo>
                  <a:lnTo>
                    <a:pt x="9479" y="13771"/>
                  </a:lnTo>
                  <a:lnTo>
                    <a:pt x="9793" y="14072"/>
                  </a:lnTo>
                  <a:lnTo>
                    <a:pt x="10483" y="14977"/>
                  </a:lnTo>
                  <a:lnTo>
                    <a:pt x="11237" y="14776"/>
                  </a:lnTo>
                  <a:lnTo>
                    <a:pt x="12178" y="14575"/>
                  </a:lnTo>
                  <a:lnTo>
                    <a:pt x="12429" y="15077"/>
                  </a:lnTo>
                  <a:lnTo>
                    <a:pt x="13308" y="12665"/>
                  </a:lnTo>
                  <a:lnTo>
                    <a:pt x="14187" y="11760"/>
                  </a:lnTo>
                  <a:lnTo>
                    <a:pt x="14438" y="10856"/>
                  </a:lnTo>
                  <a:lnTo>
                    <a:pt x="15631" y="10052"/>
                  </a:lnTo>
                  <a:lnTo>
                    <a:pt x="16384" y="8745"/>
                  </a:lnTo>
                  <a:lnTo>
                    <a:pt x="16321" y="8745"/>
                  </a:lnTo>
                  <a:lnTo>
                    <a:pt x="15756" y="7539"/>
                  </a:lnTo>
                  <a:lnTo>
                    <a:pt x="15317" y="6533"/>
                  </a:lnTo>
                  <a:lnTo>
                    <a:pt x="14940" y="6332"/>
                  </a:lnTo>
                  <a:lnTo>
                    <a:pt x="14689" y="6433"/>
                  </a:lnTo>
                  <a:lnTo>
                    <a:pt x="14250" y="6031"/>
                  </a:lnTo>
                  <a:lnTo>
                    <a:pt x="14187" y="5327"/>
                  </a:lnTo>
                  <a:lnTo>
                    <a:pt x="14187" y="4825"/>
                  </a:lnTo>
                  <a:lnTo>
                    <a:pt x="13810" y="4724"/>
                  </a:lnTo>
                  <a:lnTo>
                    <a:pt x="13245" y="4724"/>
                  </a:lnTo>
                  <a:lnTo>
                    <a:pt x="12931" y="4423"/>
                  </a:lnTo>
                  <a:lnTo>
                    <a:pt x="12492" y="4322"/>
                  </a:lnTo>
                  <a:lnTo>
                    <a:pt x="12178" y="4121"/>
                  </a:lnTo>
                  <a:lnTo>
                    <a:pt x="12178" y="4523"/>
                  </a:lnTo>
                  <a:lnTo>
                    <a:pt x="12304" y="5126"/>
                  </a:lnTo>
                  <a:lnTo>
                    <a:pt x="12053" y="5227"/>
                  </a:lnTo>
                  <a:lnTo>
                    <a:pt x="11802" y="5629"/>
                  </a:lnTo>
                  <a:lnTo>
                    <a:pt x="11488" y="5528"/>
                  </a:lnTo>
                  <a:lnTo>
                    <a:pt x="10985" y="4825"/>
                  </a:lnTo>
                  <a:lnTo>
                    <a:pt x="10546" y="4121"/>
                  </a:lnTo>
                  <a:lnTo>
                    <a:pt x="10672" y="3920"/>
                  </a:lnTo>
                  <a:lnTo>
                    <a:pt x="10734" y="3317"/>
                  </a:lnTo>
                  <a:lnTo>
                    <a:pt x="10734" y="3116"/>
                  </a:lnTo>
                  <a:lnTo>
                    <a:pt x="10672" y="2915"/>
                  </a:lnTo>
                  <a:lnTo>
                    <a:pt x="10169" y="2915"/>
                  </a:lnTo>
                  <a:lnTo>
                    <a:pt x="9730" y="2010"/>
                  </a:lnTo>
                  <a:lnTo>
                    <a:pt x="9228" y="2010"/>
                  </a:lnTo>
                  <a:lnTo>
                    <a:pt x="8726" y="1709"/>
                  </a:lnTo>
                  <a:lnTo>
                    <a:pt x="8474" y="1910"/>
                  </a:lnTo>
                  <a:lnTo>
                    <a:pt x="8161" y="1206"/>
                  </a:lnTo>
                  <a:lnTo>
                    <a:pt x="7721" y="804"/>
                  </a:lnTo>
                  <a:lnTo>
                    <a:pt x="7407" y="1206"/>
                  </a:lnTo>
                  <a:lnTo>
                    <a:pt x="7156" y="2010"/>
                  </a:lnTo>
                  <a:lnTo>
                    <a:pt x="6780" y="1709"/>
                  </a:lnTo>
                  <a:lnTo>
                    <a:pt x="6780" y="1608"/>
                  </a:lnTo>
                  <a:lnTo>
                    <a:pt x="6466" y="1709"/>
                  </a:lnTo>
                  <a:lnTo>
                    <a:pt x="6152" y="1106"/>
                  </a:lnTo>
                  <a:lnTo>
                    <a:pt x="5901" y="101"/>
                  </a:lnTo>
                  <a:lnTo>
                    <a:pt x="5461" y="0"/>
                  </a:lnTo>
                  <a:lnTo>
                    <a:pt x="5399" y="804"/>
                  </a:lnTo>
                  <a:lnTo>
                    <a:pt x="5273" y="1709"/>
                  </a:lnTo>
                  <a:lnTo>
                    <a:pt x="4771" y="2010"/>
                  </a:lnTo>
                  <a:lnTo>
                    <a:pt x="4143" y="2412"/>
                  </a:lnTo>
                  <a:lnTo>
                    <a:pt x="3641" y="2814"/>
                  </a:lnTo>
                  <a:lnTo>
                    <a:pt x="3390" y="3619"/>
                  </a:lnTo>
                  <a:lnTo>
                    <a:pt x="2950" y="4021"/>
                  </a:lnTo>
                  <a:lnTo>
                    <a:pt x="2637" y="4322"/>
                  </a:lnTo>
                  <a:lnTo>
                    <a:pt x="2197" y="4523"/>
                  </a:lnTo>
                  <a:lnTo>
                    <a:pt x="1758" y="4724"/>
                  </a:lnTo>
                  <a:lnTo>
                    <a:pt x="1444" y="4925"/>
                  </a:lnTo>
                  <a:lnTo>
                    <a:pt x="1255" y="5126"/>
                  </a:lnTo>
                  <a:lnTo>
                    <a:pt x="1130" y="5227"/>
                  </a:lnTo>
                  <a:lnTo>
                    <a:pt x="1004" y="5729"/>
                  </a:lnTo>
                  <a:lnTo>
                    <a:pt x="879" y="6332"/>
                  </a:lnTo>
                  <a:lnTo>
                    <a:pt x="753" y="6332"/>
                  </a:lnTo>
                  <a:lnTo>
                    <a:pt x="628" y="5930"/>
                  </a:lnTo>
                  <a:lnTo>
                    <a:pt x="126" y="522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73" name="Slovak_Republic"/>
            <p:cNvSpPr>
              <a:spLocks noChangeAspect="1"/>
            </p:cNvSpPr>
            <p:nvPr/>
          </p:nvSpPr>
          <p:spPr bwMode="auto">
            <a:xfrm>
              <a:off x="2285" y="1888"/>
              <a:ext cx="276" cy="161"/>
            </a:xfrm>
            <a:custGeom>
              <a:avLst/>
              <a:gdLst/>
              <a:ahLst/>
              <a:cxnLst>
                <a:cxn ang="0">
                  <a:pos x="148" y="8985"/>
                </a:cxn>
                <a:cxn ang="0">
                  <a:pos x="593" y="12552"/>
                </a:cxn>
                <a:cxn ang="0">
                  <a:pos x="1038" y="14006"/>
                </a:cxn>
                <a:cxn ang="0">
                  <a:pos x="1853" y="14666"/>
                </a:cxn>
                <a:cxn ang="0">
                  <a:pos x="2965" y="16120"/>
                </a:cxn>
                <a:cxn ang="0">
                  <a:pos x="3855" y="16252"/>
                </a:cxn>
                <a:cxn ang="0">
                  <a:pos x="4745" y="16120"/>
                </a:cxn>
                <a:cxn ang="0">
                  <a:pos x="5412" y="15855"/>
                </a:cxn>
                <a:cxn ang="0">
                  <a:pos x="5708" y="15063"/>
                </a:cxn>
                <a:cxn ang="0">
                  <a:pos x="6895" y="13213"/>
                </a:cxn>
                <a:cxn ang="0">
                  <a:pos x="8600" y="11495"/>
                </a:cxn>
                <a:cxn ang="0">
                  <a:pos x="10157" y="10967"/>
                </a:cxn>
                <a:cxn ang="0">
                  <a:pos x="10972" y="9381"/>
                </a:cxn>
                <a:cxn ang="0">
                  <a:pos x="12751" y="8324"/>
                </a:cxn>
                <a:cxn ang="0">
                  <a:pos x="14234" y="8192"/>
                </a:cxn>
                <a:cxn ang="0">
                  <a:pos x="15865" y="8456"/>
                </a:cxn>
                <a:cxn ang="0">
                  <a:pos x="15865" y="7135"/>
                </a:cxn>
                <a:cxn ang="0">
                  <a:pos x="16087" y="5153"/>
                </a:cxn>
                <a:cxn ang="0">
                  <a:pos x="16384" y="2907"/>
                </a:cxn>
                <a:cxn ang="0">
                  <a:pos x="15865" y="2114"/>
                </a:cxn>
                <a:cxn ang="0">
                  <a:pos x="14679" y="529"/>
                </a:cxn>
                <a:cxn ang="0">
                  <a:pos x="13344" y="0"/>
                </a:cxn>
                <a:cxn ang="0">
                  <a:pos x="12232" y="925"/>
                </a:cxn>
                <a:cxn ang="0">
                  <a:pos x="11269" y="925"/>
                </a:cxn>
                <a:cxn ang="0">
                  <a:pos x="9786" y="2378"/>
                </a:cxn>
                <a:cxn ang="0">
                  <a:pos x="8896" y="2643"/>
                </a:cxn>
                <a:cxn ang="0">
                  <a:pos x="7858" y="925"/>
                </a:cxn>
                <a:cxn ang="0">
                  <a:pos x="6820" y="925"/>
                </a:cxn>
                <a:cxn ang="0">
                  <a:pos x="5412" y="529"/>
                </a:cxn>
                <a:cxn ang="0">
                  <a:pos x="3707" y="1982"/>
                </a:cxn>
                <a:cxn ang="0">
                  <a:pos x="2150" y="4228"/>
                </a:cxn>
                <a:cxn ang="0">
                  <a:pos x="0" y="8588"/>
                </a:cxn>
              </a:cxnLst>
              <a:rect l="0" t="0" r="r" b="b"/>
              <a:pathLst>
                <a:path w="16384" h="16384">
                  <a:moveTo>
                    <a:pt x="0" y="8588"/>
                  </a:moveTo>
                  <a:lnTo>
                    <a:pt x="148" y="8985"/>
                  </a:lnTo>
                  <a:lnTo>
                    <a:pt x="148" y="10438"/>
                  </a:lnTo>
                  <a:lnTo>
                    <a:pt x="593" y="12552"/>
                  </a:lnTo>
                  <a:lnTo>
                    <a:pt x="1038" y="13741"/>
                  </a:lnTo>
                  <a:lnTo>
                    <a:pt x="1038" y="14006"/>
                  </a:lnTo>
                  <a:lnTo>
                    <a:pt x="1334" y="14270"/>
                  </a:lnTo>
                  <a:lnTo>
                    <a:pt x="1853" y="14666"/>
                  </a:lnTo>
                  <a:lnTo>
                    <a:pt x="2372" y="15327"/>
                  </a:lnTo>
                  <a:lnTo>
                    <a:pt x="2965" y="16120"/>
                  </a:lnTo>
                  <a:lnTo>
                    <a:pt x="3262" y="16384"/>
                  </a:lnTo>
                  <a:lnTo>
                    <a:pt x="3855" y="16252"/>
                  </a:lnTo>
                  <a:lnTo>
                    <a:pt x="4300" y="16120"/>
                  </a:lnTo>
                  <a:lnTo>
                    <a:pt x="4745" y="16120"/>
                  </a:lnTo>
                  <a:lnTo>
                    <a:pt x="5115" y="16120"/>
                  </a:lnTo>
                  <a:lnTo>
                    <a:pt x="5412" y="15855"/>
                  </a:lnTo>
                  <a:lnTo>
                    <a:pt x="5634" y="15195"/>
                  </a:lnTo>
                  <a:lnTo>
                    <a:pt x="5708" y="15063"/>
                  </a:lnTo>
                  <a:lnTo>
                    <a:pt x="6079" y="13741"/>
                  </a:lnTo>
                  <a:lnTo>
                    <a:pt x="6895" y="13213"/>
                  </a:lnTo>
                  <a:lnTo>
                    <a:pt x="7710" y="12552"/>
                  </a:lnTo>
                  <a:lnTo>
                    <a:pt x="8600" y="11495"/>
                  </a:lnTo>
                  <a:lnTo>
                    <a:pt x="9489" y="11892"/>
                  </a:lnTo>
                  <a:lnTo>
                    <a:pt x="10157" y="10967"/>
                  </a:lnTo>
                  <a:lnTo>
                    <a:pt x="10750" y="10570"/>
                  </a:lnTo>
                  <a:lnTo>
                    <a:pt x="10972" y="9381"/>
                  </a:lnTo>
                  <a:lnTo>
                    <a:pt x="11713" y="8324"/>
                  </a:lnTo>
                  <a:lnTo>
                    <a:pt x="12751" y="8324"/>
                  </a:lnTo>
                  <a:lnTo>
                    <a:pt x="13344" y="7796"/>
                  </a:lnTo>
                  <a:lnTo>
                    <a:pt x="14234" y="8192"/>
                  </a:lnTo>
                  <a:lnTo>
                    <a:pt x="15198" y="8985"/>
                  </a:lnTo>
                  <a:lnTo>
                    <a:pt x="15865" y="8456"/>
                  </a:lnTo>
                  <a:lnTo>
                    <a:pt x="15865" y="7928"/>
                  </a:lnTo>
                  <a:lnTo>
                    <a:pt x="15865" y="7135"/>
                  </a:lnTo>
                  <a:lnTo>
                    <a:pt x="16013" y="6078"/>
                  </a:lnTo>
                  <a:lnTo>
                    <a:pt x="16087" y="5153"/>
                  </a:lnTo>
                  <a:lnTo>
                    <a:pt x="16310" y="3964"/>
                  </a:lnTo>
                  <a:lnTo>
                    <a:pt x="16384" y="2907"/>
                  </a:lnTo>
                  <a:lnTo>
                    <a:pt x="16384" y="2378"/>
                  </a:lnTo>
                  <a:lnTo>
                    <a:pt x="15865" y="2114"/>
                  </a:lnTo>
                  <a:lnTo>
                    <a:pt x="15198" y="1453"/>
                  </a:lnTo>
                  <a:lnTo>
                    <a:pt x="14679" y="529"/>
                  </a:lnTo>
                  <a:lnTo>
                    <a:pt x="14086" y="0"/>
                  </a:lnTo>
                  <a:lnTo>
                    <a:pt x="13344" y="0"/>
                  </a:lnTo>
                  <a:lnTo>
                    <a:pt x="12751" y="396"/>
                  </a:lnTo>
                  <a:lnTo>
                    <a:pt x="12232" y="925"/>
                  </a:lnTo>
                  <a:lnTo>
                    <a:pt x="11862" y="1586"/>
                  </a:lnTo>
                  <a:lnTo>
                    <a:pt x="11269" y="925"/>
                  </a:lnTo>
                  <a:lnTo>
                    <a:pt x="10157" y="1321"/>
                  </a:lnTo>
                  <a:lnTo>
                    <a:pt x="9786" y="2378"/>
                  </a:lnTo>
                  <a:lnTo>
                    <a:pt x="9267" y="2907"/>
                  </a:lnTo>
                  <a:lnTo>
                    <a:pt x="8896" y="2643"/>
                  </a:lnTo>
                  <a:lnTo>
                    <a:pt x="8377" y="1850"/>
                  </a:lnTo>
                  <a:lnTo>
                    <a:pt x="7858" y="925"/>
                  </a:lnTo>
                  <a:lnTo>
                    <a:pt x="7414" y="396"/>
                  </a:lnTo>
                  <a:lnTo>
                    <a:pt x="6820" y="925"/>
                  </a:lnTo>
                  <a:lnTo>
                    <a:pt x="6302" y="1321"/>
                  </a:lnTo>
                  <a:lnTo>
                    <a:pt x="5412" y="529"/>
                  </a:lnTo>
                  <a:lnTo>
                    <a:pt x="4671" y="264"/>
                  </a:lnTo>
                  <a:lnTo>
                    <a:pt x="3707" y="1982"/>
                  </a:lnTo>
                  <a:lnTo>
                    <a:pt x="2298" y="2907"/>
                  </a:lnTo>
                  <a:lnTo>
                    <a:pt x="2150" y="4228"/>
                  </a:lnTo>
                  <a:lnTo>
                    <a:pt x="964" y="5417"/>
                  </a:lnTo>
                  <a:lnTo>
                    <a:pt x="0" y="858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74" name="Andorra"/>
            <p:cNvSpPr>
              <a:spLocks noChangeAspect="1"/>
            </p:cNvSpPr>
            <p:nvPr/>
          </p:nvSpPr>
          <p:spPr bwMode="auto">
            <a:xfrm>
              <a:off x="1436" y="2442"/>
              <a:ext cx="20" cy="18"/>
            </a:xfrm>
            <a:custGeom>
              <a:avLst/>
              <a:gdLst/>
              <a:ahLst/>
              <a:cxnLst>
                <a:cxn ang="0">
                  <a:pos x="0" y="0"/>
                </a:cxn>
                <a:cxn ang="0">
                  <a:pos x="5120" y="2341"/>
                </a:cxn>
                <a:cxn ang="0">
                  <a:pos x="12288" y="3511"/>
                </a:cxn>
                <a:cxn ang="0">
                  <a:pos x="15360" y="9362"/>
                </a:cxn>
                <a:cxn ang="0">
                  <a:pos x="16384" y="14043"/>
                </a:cxn>
                <a:cxn ang="0">
                  <a:pos x="12288" y="16384"/>
                </a:cxn>
                <a:cxn ang="0">
                  <a:pos x="7168" y="14043"/>
                </a:cxn>
                <a:cxn ang="0">
                  <a:pos x="5120" y="8192"/>
                </a:cxn>
                <a:cxn ang="0">
                  <a:pos x="0" y="0"/>
                </a:cxn>
              </a:cxnLst>
              <a:rect l="0" t="0" r="r" b="b"/>
              <a:pathLst>
                <a:path w="16384" h="16384">
                  <a:moveTo>
                    <a:pt x="0" y="0"/>
                  </a:moveTo>
                  <a:lnTo>
                    <a:pt x="5120" y="2341"/>
                  </a:lnTo>
                  <a:lnTo>
                    <a:pt x="12288" y="3511"/>
                  </a:lnTo>
                  <a:lnTo>
                    <a:pt x="15360" y="9362"/>
                  </a:lnTo>
                  <a:lnTo>
                    <a:pt x="16384" y="14043"/>
                  </a:lnTo>
                  <a:lnTo>
                    <a:pt x="12288" y="16384"/>
                  </a:lnTo>
                  <a:lnTo>
                    <a:pt x="7168" y="14043"/>
                  </a:lnTo>
                  <a:lnTo>
                    <a:pt x="5120" y="8192"/>
                  </a:lnTo>
                  <a:lnTo>
                    <a:pt x="0"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75" name="Austria"/>
            <p:cNvSpPr>
              <a:spLocks noChangeAspect="1"/>
            </p:cNvSpPr>
            <p:nvPr/>
          </p:nvSpPr>
          <p:spPr bwMode="auto">
            <a:xfrm>
              <a:off x="1910" y="1954"/>
              <a:ext cx="395" cy="212"/>
            </a:xfrm>
            <a:custGeom>
              <a:avLst/>
              <a:gdLst/>
              <a:ahLst/>
              <a:cxnLst>
                <a:cxn ang="0">
                  <a:pos x="2178" y="13986"/>
                </a:cxn>
                <a:cxn ang="0">
                  <a:pos x="2489" y="14286"/>
                </a:cxn>
                <a:cxn ang="0">
                  <a:pos x="3318" y="13886"/>
                </a:cxn>
                <a:cxn ang="0">
                  <a:pos x="3992" y="13187"/>
                </a:cxn>
                <a:cxn ang="0">
                  <a:pos x="5185" y="12887"/>
                </a:cxn>
                <a:cxn ang="0">
                  <a:pos x="5703" y="12688"/>
                </a:cxn>
                <a:cxn ang="0">
                  <a:pos x="5911" y="14286"/>
                </a:cxn>
                <a:cxn ang="0">
                  <a:pos x="6533" y="15085"/>
                </a:cxn>
                <a:cxn ang="0">
                  <a:pos x="7725" y="15685"/>
                </a:cxn>
                <a:cxn ang="0">
                  <a:pos x="8710" y="16084"/>
                </a:cxn>
                <a:cxn ang="0">
                  <a:pos x="9385" y="16084"/>
                </a:cxn>
                <a:cxn ang="0">
                  <a:pos x="10370" y="16384"/>
                </a:cxn>
                <a:cxn ang="0">
                  <a:pos x="10992" y="16284"/>
                </a:cxn>
                <a:cxn ang="0">
                  <a:pos x="11510" y="15085"/>
                </a:cxn>
                <a:cxn ang="0">
                  <a:pos x="12444" y="14786"/>
                </a:cxn>
                <a:cxn ang="0">
                  <a:pos x="12910" y="14686"/>
                </a:cxn>
                <a:cxn ang="0">
                  <a:pos x="13325" y="14286"/>
                </a:cxn>
                <a:cxn ang="0">
                  <a:pos x="13895" y="14386"/>
                </a:cxn>
                <a:cxn ang="0">
                  <a:pos x="14310" y="13287"/>
                </a:cxn>
                <a:cxn ang="0">
                  <a:pos x="15140" y="12288"/>
                </a:cxn>
                <a:cxn ang="0">
                  <a:pos x="15140" y="10290"/>
                </a:cxn>
                <a:cxn ang="0">
                  <a:pos x="15191" y="7892"/>
                </a:cxn>
                <a:cxn ang="0">
                  <a:pos x="16384" y="7093"/>
                </a:cxn>
                <a:cxn ang="0">
                  <a:pos x="16280" y="5295"/>
                </a:cxn>
                <a:cxn ang="0">
                  <a:pos x="15658" y="1698"/>
                </a:cxn>
                <a:cxn ang="0">
                  <a:pos x="13947" y="1299"/>
                </a:cxn>
                <a:cxn ang="0">
                  <a:pos x="12755" y="100"/>
                </a:cxn>
                <a:cxn ang="0">
                  <a:pos x="11821" y="0"/>
                </a:cxn>
                <a:cxn ang="0">
                  <a:pos x="11095" y="2098"/>
                </a:cxn>
                <a:cxn ang="0">
                  <a:pos x="9955" y="2498"/>
                </a:cxn>
                <a:cxn ang="0">
                  <a:pos x="9125" y="2398"/>
                </a:cxn>
                <a:cxn ang="0">
                  <a:pos x="8296" y="3596"/>
                </a:cxn>
                <a:cxn ang="0">
                  <a:pos x="7311" y="5095"/>
                </a:cxn>
                <a:cxn ang="0">
                  <a:pos x="7466" y="8492"/>
                </a:cxn>
                <a:cxn ang="0">
                  <a:pos x="7051" y="8791"/>
                </a:cxn>
                <a:cxn ang="0">
                  <a:pos x="6014" y="8492"/>
                </a:cxn>
                <a:cxn ang="0">
                  <a:pos x="4977" y="9091"/>
                </a:cxn>
                <a:cxn ang="0">
                  <a:pos x="3785" y="10290"/>
                </a:cxn>
                <a:cxn ang="0">
                  <a:pos x="2281" y="9491"/>
                </a:cxn>
                <a:cxn ang="0">
                  <a:pos x="1659" y="10690"/>
                </a:cxn>
                <a:cxn ang="0">
                  <a:pos x="726" y="9291"/>
                </a:cxn>
                <a:cxn ang="0">
                  <a:pos x="259" y="10390"/>
                </a:cxn>
                <a:cxn ang="0">
                  <a:pos x="104" y="12088"/>
                </a:cxn>
                <a:cxn ang="0">
                  <a:pos x="933" y="13587"/>
                </a:cxn>
                <a:cxn ang="0">
                  <a:pos x="1867" y="13587"/>
                </a:cxn>
              </a:cxnLst>
              <a:rect l="0" t="0" r="r" b="b"/>
              <a:pathLst>
                <a:path w="16384" h="16384">
                  <a:moveTo>
                    <a:pt x="1918" y="13886"/>
                  </a:moveTo>
                  <a:lnTo>
                    <a:pt x="2074" y="13986"/>
                  </a:lnTo>
                  <a:lnTo>
                    <a:pt x="2178" y="13986"/>
                  </a:lnTo>
                  <a:lnTo>
                    <a:pt x="2281" y="14086"/>
                  </a:lnTo>
                  <a:lnTo>
                    <a:pt x="2333" y="14086"/>
                  </a:lnTo>
                  <a:lnTo>
                    <a:pt x="2489" y="14286"/>
                  </a:lnTo>
                  <a:lnTo>
                    <a:pt x="2592" y="14086"/>
                  </a:lnTo>
                  <a:lnTo>
                    <a:pt x="2955" y="13986"/>
                  </a:lnTo>
                  <a:lnTo>
                    <a:pt x="3318" y="13886"/>
                  </a:lnTo>
                  <a:lnTo>
                    <a:pt x="3526" y="13587"/>
                  </a:lnTo>
                  <a:lnTo>
                    <a:pt x="3785" y="13287"/>
                  </a:lnTo>
                  <a:lnTo>
                    <a:pt x="3992" y="13187"/>
                  </a:lnTo>
                  <a:lnTo>
                    <a:pt x="4407" y="13087"/>
                  </a:lnTo>
                  <a:lnTo>
                    <a:pt x="4770" y="13087"/>
                  </a:lnTo>
                  <a:lnTo>
                    <a:pt x="5185" y="12887"/>
                  </a:lnTo>
                  <a:lnTo>
                    <a:pt x="5392" y="12688"/>
                  </a:lnTo>
                  <a:lnTo>
                    <a:pt x="5600" y="12488"/>
                  </a:lnTo>
                  <a:lnTo>
                    <a:pt x="5703" y="12688"/>
                  </a:lnTo>
                  <a:lnTo>
                    <a:pt x="5703" y="13087"/>
                  </a:lnTo>
                  <a:lnTo>
                    <a:pt x="5807" y="13687"/>
                  </a:lnTo>
                  <a:lnTo>
                    <a:pt x="5911" y="14286"/>
                  </a:lnTo>
                  <a:lnTo>
                    <a:pt x="6066" y="14686"/>
                  </a:lnTo>
                  <a:lnTo>
                    <a:pt x="6429" y="14885"/>
                  </a:lnTo>
                  <a:lnTo>
                    <a:pt x="6533" y="15085"/>
                  </a:lnTo>
                  <a:lnTo>
                    <a:pt x="6948" y="15485"/>
                  </a:lnTo>
                  <a:lnTo>
                    <a:pt x="7311" y="15585"/>
                  </a:lnTo>
                  <a:lnTo>
                    <a:pt x="7725" y="15685"/>
                  </a:lnTo>
                  <a:lnTo>
                    <a:pt x="8192" y="15884"/>
                  </a:lnTo>
                  <a:lnTo>
                    <a:pt x="8555" y="15984"/>
                  </a:lnTo>
                  <a:lnTo>
                    <a:pt x="8710" y="16084"/>
                  </a:lnTo>
                  <a:lnTo>
                    <a:pt x="9022" y="16284"/>
                  </a:lnTo>
                  <a:lnTo>
                    <a:pt x="9125" y="16284"/>
                  </a:lnTo>
                  <a:lnTo>
                    <a:pt x="9385" y="16084"/>
                  </a:lnTo>
                  <a:lnTo>
                    <a:pt x="9747" y="16084"/>
                  </a:lnTo>
                  <a:lnTo>
                    <a:pt x="10059" y="16284"/>
                  </a:lnTo>
                  <a:lnTo>
                    <a:pt x="10370" y="16384"/>
                  </a:lnTo>
                  <a:lnTo>
                    <a:pt x="10629" y="16384"/>
                  </a:lnTo>
                  <a:lnTo>
                    <a:pt x="10888" y="16384"/>
                  </a:lnTo>
                  <a:lnTo>
                    <a:pt x="10992" y="16284"/>
                  </a:lnTo>
                  <a:lnTo>
                    <a:pt x="11251" y="15884"/>
                  </a:lnTo>
                  <a:lnTo>
                    <a:pt x="11407" y="15485"/>
                  </a:lnTo>
                  <a:lnTo>
                    <a:pt x="11510" y="15085"/>
                  </a:lnTo>
                  <a:lnTo>
                    <a:pt x="11873" y="14786"/>
                  </a:lnTo>
                  <a:lnTo>
                    <a:pt x="12081" y="14686"/>
                  </a:lnTo>
                  <a:lnTo>
                    <a:pt x="12444" y="14786"/>
                  </a:lnTo>
                  <a:lnTo>
                    <a:pt x="12651" y="14885"/>
                  </a:lnTo>
                  <a:lnTo>
                    <a:pt x="12858" y="15085"/>
                  </a:lnTo>
                  <a:lnTo>
                    <a:pt x="12910" y="14686"/>
                  </a:lnTo>
                  <a:lnTo>
                    <a:pt x="13066" y="14286"/>
                  </a:lnTo>
                  <a:lnTo>
                    <a:pt x="13169" y="14286"/>
                  </a:lnTo>
                  <a:lnTo>
                    <a:pt x="13325" y="14286"/>
                  </a:lnTo>
                  <a:lnTo>
                    <a:pt x="13584" y="14286"/>
                  </a:lnTo>
                  <a:lnTo>
                    <a:pt x="13792" y="14386"/>
                  </a:lnTo>
                  <a:lnTo>
                    <a:pt x="13895" y="14386"/>
                  </a:lnTo>
                  <a:lnTo>
                    <a:pt x="13947" y="14086"/>
                  </a:lnTo>
                  <a:lnTo>
                    <a:pt x="13947" y="13687"/>
                  </a:lnTo>
                  <a:lnTo>
                    <a:pt x="14310" y="13287"/>
                  </a:lnTo>
                  <a:lnTo>
                    <a:pt x="14362" y="13087"/>
                  </a:lnTo>
                  <a:lnTo>
                    <a:pt x="14621" y="12388"/>
                  </a:lnTo>
                  <a:lnTo>
                    <a:pt x="15140" y="12288"/>
                  </a:lnTo>
                  <a:lnTo>
                    <a:pt x="14984" y="11289"/>
                  </a:lnTo>
                  <a:lnTo>
                    <a:pt x="14984" y="10490"/>
                  </a:lnTo>
                  <a:lnTo>
                    <a:pt x="15140" y="10290"/>
                  </a:lnTo>
                  <a:lnTo>
                    <a:pt x="15347" y="9091"/>
                  </a:lnTo>
                  <a:lnTo>
                    <a:pt x="15036" y="8492"/>
                  </a:lnTo>
                  <a:lnTo>
                    <a:pt x="15191" y="7892"/>
                  </a:lnTo>
                  <a:lnTo>
                    <a:pt x="15606" y="7692"/>
                  </a:lnTo>
                  <a:lnTo>
                    <a:pt x="16177" y="7692"/>
                  </a:lnTo>
                  <a:lnTo>
                    <a:pt x="16384" y="7093"/>
                  </a:lnTo>
                  <a:lnTo>
                    <a:pt x="16280" y="6094"/>
                  </a:lnTo>
                  <a:lnTo>
                    <a:pt x="16280" y="5495"/>
                  </a:lnTo>
                  <a:lnTo>
                    <a:pt x="16280" y="5295"/>
                  </a:lnTo>
                  <a:lnTo>
                    <a:pt x="15969" y="4396"/>
                  </a:lnTo>
                  <a:lnTo>
                    <a:pt x="15658" y="2797"/>
                  </a:lnTo>
                  <a:lnTo>
                    <a:pt x="15658" y="1698"/>
                  </a:lnTo>
                  <a:lnTo>
                    <a:pt x="15347" y="899"/>
                  </a:lnTo>
                  <a:lnTo>
                    <a:pt x="14569" y="1099"/>
                  </a:lnTo>
                  <a:lnTo>
                    <a:pt x="13947" y="1299"/>
                  </a:lnTo>
                  <a:lnTo>
                    <a:pt x="13377" y="400"/>
                  </a:lnTo>
                  <a:lnTo>
                    <a:pt x="13118" y="100"/>
                  </a:lnTo>
                  <a:lnTo>
                    <a:pt x="12755" y="100"/>
                  </a:lnTo>
                  <a:lnTo>
                    <a:pt x="12444" y="100"/>
                  </a:lnTo>
                  <a:lnTo>
                    <a:pt x="12236" y="100"/>
                  </a:lnTo>
                  <a:lnTo>
                    <a:pt x="11821" y="0"/>
                  </a:lnTo>
                  <a:lnTo>
                    <a:pt x="11614" y="799"/>
                  </a:lnTo>
                  <a:lnTo>
                    <a:pt x="11458" y="1499"/>
                  </a:lnTo>
                  <a:lnTo>
                    <a:pt x="11095" y="2098"/>
                  </a:lnTo>
                  <a:lnTo>
                    <a:pt x="10836" y="2498"/>
                  </a:lnTo>
                  <a:lnTo>
                    <a:pt x="10370" y="2697"/>
                  </a:lnTo>
                  <a:lnTo>
                    <a:pt x="9955" y="2498"/>
                  </a:lnTo>
                  <a:lnTo>
                    <a:pt x="9644" y="2098"/>
                  </a:lnTo>
                  <a:lnTo>
                    <a:pt x="9177" y="1698"/>
                  </a:lnTo>
                  <a:lnTo>
                    <a:pt x="9125" y="2398"/>
                  </a:lnTo>
                  <a:lnTo>
                    <a:pt x="8814" y="2697"/>
                  </a:lnTo>
                  <a:lnTo>
                    <a:pt x="8399" y="2897"/>
                  </a:lnTo>
                  <a:lnTo>
                    <a:pt x="8296" y="3596"/>
                  </a:lnTo>
                  <a:lnTo>
                    <a:pt x="8192" y="4396"/>
                  </a:lnTo>
                  <a:lnTo>
                    <a:pt x="7777" y="4695"/>
                  </a:lnTo>
                  <a:lnTo>
                    <a:pt x="7311" y="5095"/>
                  </a:lnTo>
                  <a:lnTo>
                    <a:pt x="7103" y="5994"/>
                  </a:lnTo>
                  <a:lnTo>
                    <a:pt x="7155" y="7193"/>
                  </a:lnTo>
                  <a:lnTo>
                    <a:pt x="7466" y="8492"/>
                  </a:lnTo>
                  <a:lnTo>
                    <a:pt x="7466" y="9091"/>
                  </a:lnTo>
                  <a:lnTo>
                    <a:pt x="7155" y="9491"/>
                  </a:lnTo>
                  <a:lnTo>
                    <a:pt x="7051" y="8791"/>
                  </a:lnTo>
                  <a:lnTo>
                    <a:pt x="6688" y="8791"/>
                  </a:lnTo>
                  <a:lnTo>
                    <a:pt x="6429" y="8791"/>
                  </a:lnTo>
                  <a:lnTo>
                    <a:pt x="6014" y="8492"/>
                  </a:lnTo>
                  <a:lnTo>
                    <a:pt x="5807" y="8891"/>
                  </a:lnTo>
                  <a:lnTo>
                    <a:pt x="5444" y="9091"/>
                  </a:lnTo>
                  <a:lnTo>
                    <a:pt x="4977" y="9091"/>
                  </a:lnTo>
                  <a:lnTo>
                    <a:pt x="4563" y="9191"/>
                  </a:lnTo>
                  <a:lnTo>
                    <a:pt x="4148" y="9691"/>
                  </a:lnTo>
                  <a:lnTo>
                    <a:pt x="3785" y="10290"/>
                  </a:lnTo>
                  <a:lnTo>
                    <a:pt x="3215" y="10090"/>
                  </a:lnTo>
                  <a:lnTo>
                    <a:pt x="2696" y="9591"/>
                  </a:lnTo>
                  <a:lnTo>
                    <a:pt x="2281" y="9491"/>
                  </a:lnTo>
                  <a:lnTo>
                    <a:pt x="1970" y="9990"/>
                  </a:lnTo>
                  <a:lnTo>
                    <a:pt x="1867" y="10490"/>
                  </a:lnTo>
                  <a:lnTo>
                    <a:pt x="1659" y="10690"/>
                  </a:lnTo>
                  <a:lnTo>
                    <a:pt x="1296" y="10290"/>
                  </a:lnTo>
                  <a:lnTo>
                    <a:pt x="1089" y="9591"/>
                  </a:lnTo>
                  <a:lnTo>
                    <a:pt x="726" y="9291"/>
                  </a:lnTo>
                  <a:lnTo>
                    <a:pt x="311" y="9491"/>
                  </a:lnTo>
                  <a:lnTo>
                    <a:pt x="0" y="9691"/>
                  </a:lnTo>
                  <a:lnTo>
                    <a:pt x="259" y="10390"/>
                  </a:lnTo>
                  <a:lnTo>
                    <a:pt x="104" y="11089"/>
                  </a:lnTo>
                  <a:lnTo>
                    <a:pt x="52" y="11888"/>
                  </a:lnTo>
                  <a:lnTo>
                    <a:pt x="104" y="12088"/>
                  </a:lnTo>
                  <a:lnTo>
                    <a:pt x="311" y="12788"/>
                  </a:lnTo>
                  <a:lnTo>
                    <a:pt x="518" y="13187"/>
                  </a:lnTo>
                  <a:lnTo>
                    <a:pt x="933" y="13587"/>
                  </a:lnTo>
                  <a:lnTo>
                    <a:pt x="1348" y="13687"/>
                  </a:lnTo>
                  <a:lnTo>
                    <a:pt x="1659" y="13287"/>
                  </a:lnTo>
                  <a:lnTo>
                    <a:pt x="1867" y="13587"/>
                  </a:lnTo>
                  <a:lnTo>
                    <a:pt x="1918" y="1388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76" name="Belgium"/>
            <p:cNvSpPr>
              <a:spLocks noChangeAspect="1"/>
            </p:cNvSpPr>
            <p:nvPr/>
          </p:nvSpPr>
          <p:spPr bwMode="auto">
            <a:xfrm>
              <a:off x="1600" y="1735"/>
              <a:ext cx="161" cy="158"/>
            </a:xfrm>
            <a:custGeom>
              <a:avLst/>
              <a:gdLst/>
              <a:ahLst/>
              <a:cxnLst>
                <a:cxn ang="0">
                  <a:pos x="15368" y="6580"/>
                </a:cxn>
                <a:cxn ang="0">
                  <a:pos x="13844" y="5909"/>
                </a:cxn>
                <a:cxn ang="0">
                  <a:pos x="13971" y="3760"/>
                </a:cxn>
                <a:cxn ang="0">
                  <a:pos x="13336" y="2149"/>
                </a:cxn>
                <a:cxn ang="0">
                  <a:pos x="11812" y="1343"/>
                </a:cxn>
                <a:cxn ang="0">
                  <a:pos x="11431" y="671"/>
                </a:cxn>
                <a:cxn ang="0">
                  <a:pos x="10669" y="0"/>
                </a:cxn>
                <a:cxn ang="0">
                  <a:pos x="8637" y="134"/>
                </a:cxn>
                <a:cxn ang="0">
                  <a:pos x="5842" y="1209"/>
                </a:cxn>
                <a:cxn ang="0">
                  <a:pos x="4318" y="537"/>
                </a:cxn>
                <a:cxn ang="0">
                  <a:pos x="4064" y="134"/>
                </a:cxn>
                <a:cxn ang="0">
                  <a:pos x="3302" y="134"/>
                </a:cxn>
                <a:cxn ang="0">
                  <a:pos x="1270" y="1074"/>
                </a:cxn>
                <a:cxn ang="0">
                  <a:pos x="127" y="1880"/>
                </a:cxn>
                <a:cxn ang="0">
                  <a:pos x="0" y="3492"/>
                </a:cxn>
                <a:cxn ang="0">
                  <a:pos x="1143" y="5103"/>
                </a:cxn>
                <a:cxn ang="0">
                  <a:pos x="2286" y="6178"/>
                </a:cxn>
                <a:cxn ang="0">
                  <a:pos x="3556" y="7521"/>
                </a:cxn>
                <a:cxn ang="0">
                  <a:pos x="4191" y="8058"/>
                </a:cxn>
                <a:cxn ang="0">
                  <a:pos x="5715" y="9132"/>
                </a:cxn>
                <a:cxn ang="0">
                  <a:pos x="6350" y="10475"/>
                </a:cxn>
                <a:cxn ang="0">
                  <a:pos x="7239" y="12624"/>
                </a:cxn>
                <a:cxn ang="0">
                  <a:pos x="8637" y="11952"/>
                </a:cxn>
                <a:cxn ang="0">
                  <a:pos x="9907" y="11415"/>
                </a:cxn>
                <a:cxn ang="0">
                  <a:pos x="9780" y="13161"/>
                </a:cxn>
                <a:cxn ang="0">
                  <a:pos x="9907" y="14101"/>
                </a:cxn>
                <a:cxn ang="0">
                  <a:pos x="9780" y="14638"/>
                </a:cxn>
                <a:cxn ang="0">
                  <a:pos x="11431" y="16115"/>
                </a:cxn>
                <a:cxn ang="0">
                  <a:pos x="13209" y="16384"/>
                </a:cxn>
                <a:cxn ang="0">
                  <a:pos x="13336" y="14772"/>
                </a:cxn>
                <a:cxn ang="0">
                  <a:pos x="13717" y="12355"/>
                </a:cxn>
                <a:cxn ang="0">
                  <a:pos x="15241" y="11549"/>
                </a:cxn>
                <a:cxn ang="0">
                  <a:pos x="16384" y="9938"/>
                </a:cxn>
                <a:cxn ang="0">
                  <a:pos x="15876" y="8326"/>
                </a:cxn>
                <a:cxn ang="0">
                  <a:pos x="15876" y="7252"/>
                </a:cxn>
              </a:cxnLst>
              <a:rect l="0" t="0" r="r" b="b"/>
              <a:pathLst>
                <a:path w="16384" h="16384">
                  <a:moveTo>
                    <a:pt x="15495" y="6580"/>
                  </a:moveTo>
                  <a:lnTo>
                    <a:pt x="15368" y="6580"/>
                  </a:lnTo>
                  <a:lnTo>
                    <a:pt x="14479" y="6446"/>
                  </a:lnTo>
                  <a:lnTo>
                    <a:pt x="13844" y="5909"/>
                  </a:lnTo>
                  <a:lnTo>
                    <a:pt x="13717" y="4835"/>
                  </a:lnTo>
                  <a:lnTo>
                    <a:pt x="13971" y="3760"/>
                  </a:lnTo>
                  <a:lnTo>
                    <a:pt x="13971" y="2686"/>
                  </a:lnTo>
                  <a:lnTo>
                    <a:pt x="13336" y="2149"/>
                  </a:lnTo>
                  <a:lnTo>
                    <a:pt x="12447" y="1880"/>
                  </a:lnTo>
                  <a:lnTo>
                    <a:pt x="11812" y="1343"/>
                  </a:lnTo>
                  <a:lnTo>
                    <a:pt x="11685" y="671"/>
                  </a:lnTo>
                  <a:lnTo>
                    <a:pt x="11431" y="671"/>
                  </a:lnTo>
                  <a:lnTo>
                    <a:pt x="10923" y="134"/>
                  </a:lnTo>
                  <a:lnTo>
                    <a:pt x="10669" y="0"/>
                  </a:lnTo>
                  <a:lnTo>
                    <a:pt x="9653" y="0"/>
                  </a:lnTo>
                  <a:lnTo>
                    <a:pt x="8637" y="134"/>
                  </a:lnTo>
                  <a:lnTo>
                    <a:pt x="7112" y="1074"/>
                  </a:lnTo>
                  <a:lnTo>
                    <a:pt x="5842" y="1209"/>
                  </a:lnTo>
                  <a:lnTo>
                    <a:pt x="5334" y="1343"/>
                  </a:lnTo>
                  <a:lnTo>
                    <a:pt x="4318" y="537"/>
                  </a:lnTo>
                  <a:lnTo>
                    <a:pt x="4064" y="269"/>
                  </a:lnTo>
                  <a:lnTo>
                    <a:pt x="4064" y="134"/>
                  </a:lnTo>
                  <a:lnTo>
                    <a:pt x="3810" y="134"/>
                  </a:lnTo>
                  <a:lnTo>
                    <a:pt x="3302" y="134"/>
                  </a:lnTo>
                  <a:lnTo>
                    <a:pt x="2540" y="537"/>
                  </a:lnTo>
                  <a:lnTo>
                    <a:pt x="1270" y="1074"/>
                  </a:lnTo>
                  <a:lnTo>
                    <a:pt x="254" y="1612"/>
                  </a:lnTo>
                  <a:lnTo>
                    <a:pt x="127" y="1880"/>
                  </a:lnTo>
                  <a:lnTo>
                    <a:pt x="127" y="2417"/>
                  </a:lnTo>
                  <a:lnTo>
                    <a:pt x="0" y="3492"/>
                  </a:lnTo>
                  <a:lnTo>
                    <a:pt x="127" y="4432"/>
                  </a:lnTo>
                  <a:lnTo>
                    <a:pt x="1143" y="5103"/>
                  </a:lnTo>
                  <a:lnTo>
                    <a:pt x="2032" y="5103"/>
                  </a:lnTo>
                  <a:lnTo>
                    <a:pt x="2286" y="6178"/>
                  </a:lnTo>
                  <a:lnTo>
                    <a:pt x="2667" y="7118"/>
                  </a:lnTo>
                  <a:lnTo>
                    <a:pt x="3556" y="7521"/>
                  </a:lnTo>
                  <a:lnTo>
                    <a:pt x="4064" y="7789"/>
                  </a:lnTo>
                  <a:lnTo>
                    <a:pt x="4191" y="8058"/>
                  </a:lnTo>
                  <a:lnTo>
                    <a:pt x="4699" y="8595"/>
                  </a:lnTo>
                  <a:lnTo>
                    <a:pt x="5715" y="9132"/>
                  </a:lnTo>
                  <a:lnTo>
                    <a:pt x="6223" y="9669"/>
                  </a:lnTo>
                  <a:lnTo>
                    <a:pt x="6350" y="10475"/>
                  </a:lnTo>
                  <a:lnTo>
                    <a:pt x="6350" y="12087"/>
                  </a:lnTo>
                  <a:lnTo>
                    <a:pt x="7239" y="12624"/>
                  </a:lnTo>
                  <a:lnTo>
                    <a:pt x="8256" y="12624"/>
                  </a:lnTo>
                  <a:lnTo>
                    <a:pt x="8637" y="11952"/>
                  </a:lnTo>
                  <a:lnTo>
                    <a:pt x="9272" y="11281"/>
                  </a:lnTo>
                  <a:lnTo>
                    <a:pt x="9907" y="11415"/>
                  </a:lnTo>
                  <a:lnTo>
                    <a:pt x="9780" y="11952"/>
                  </a:lnTo>
                  <a:lnTo>
                    <a:pt x="9780" y="13161"/>
                  </a:lnTo>
                  <a:lnTo>
                    <a:pt x="9653" y="13698"/>
                  </a:lnTo>
                  <a:lnTo>
                    <a:pt x="9907" y="14101"/>
                  </a:lnTo>
                  <a:lnTo>
                    <a:pt x="10161" y="14101"/>
                  </a:lnTo>
                  <a:lnTo>
                    <a:pt x="9780" y="14638"/>
                  </a:lnTo>
                  <a:lnTo>
                    <a:pt x="10796" y="15310"/>
                  </a:lnTo>
                  <a:lnTo>
                    <a:pt x="11431" y="16115"/>
                  </a:lnTo>
                  <a:lnTo>
                    <a:pt x="12447" y="16384"/>
                  </a:lnTo>
                  <a:lnTo>
                    <a:pt x="13209" y="16384"/>
                  </a:lnTo>
                  <a:lnTo>
                    <a:pt x="13336" y="16384"/>
                  </a:lnTo>
                  <a:lnTo>
                    <a:pt x="13336" y="14772"/>
                  </a:lnTo>
                  <a:lnTo>
                    <a:pt x="12955" y="13564"/>
                  </a:lnTo>
                  <a:lnTo>
                    <a:pt x="13717" y="12355"/>
                  </a:lnTo>
                  <a:lnTo>
                    <a:pt x="14733" y="11549"/>
                  </a:lnTo>
                  <a:lnTo>
                    <a:pt x="15241" y="11549"/>
                  </a:lnTo>
                  <a:lnTo>
                    <a:pt x="15368" y="11549"/>
                  </a:lnTo>
                  <a:lnTo>
                    <a:pt x="16384" y="9938"/>
                  </a:lnTo>
                  <a:lnTo>
                    <a:pt x="16384" y="9266"/>
                  </a:lnTo>
                  <a:lnTo>
                    <a:pt x="15876" y="8326"/>
                  </a:lnTo>
                  <a:lnTo>
                    <a:pt x="15876" y="7521"/>
                  </a:lnTo>
                  <a:lnTo>
                    <a:pt x="15876" y="7252"/>
                  </a:lnTo>
                  <a:lnTo>
                    <a:pt x="15495" y="658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77" name="Bulgaria"/>
            <p:cNvSpPr>
              <a:spLocks noChangeAspect="1"/>
            </p:cNvSpPr>
            <p:nvPr/>
          </p:nvSpPr>
          <p:spPr bwMode="auto">
            <a:xfrm>
              <a:off x="2620" y="2274"/>
              <a:ext cx="346" cy="265"/>
            </a:xfrm>
            <a:custGeom>
              <a:avLst/>
              <a:gdLst/>
              <a:ahLst/>
              <a:cxnLst>
                <a:cxn ang="0">
                  <a:pos x="2898" y="16384"/>
                </a:cxn>
                <a:cxn ang="0">
                  <a:pos x="4259" y="15825"/>
                </a:cxn>
                <a:cxn ang="0">
                  <a:pos x="6270" y="14865"/>
                </a:cxn>
                <a:cxn ang="0">
                  <a:pos x="7394" y="14466"/>
                </a:cxn>
                <a:cxn ang="0">
                  <a:pos x="8813" y="15105"/>
                </a:cxn>
                <a:cxn ang="0">
                  <a:pos x="10765" y="14786"/>
                </a:cxn>
                <a:cxn ang="0">
                  <a:pos x="11238" y="12468"/>
                </a:cxn>
                <a:cxn ang="0">
                  <a:pos x="11948" y="11988"/>
                </a:cxn>
                <a:cxn ang="0">
                  <a:pos x="12835" y="11269"/>
                </a:cxn>
                <a:cxn ang="0">
                  <a:pos x="14728" y="10949"/>
                </a:cxn>
                <a:cxn ang="0">
                  <a:pos x="16207" y="10310"/>
                </a:cxn>
                <a:cxn ang="0">
                  <a:pos x="15674" y="9431"/>
                </a:cxn>
                <a:cxn ang="0">
                  <a:pos x="15142" y="8472"/>
                </a:cxn>
                <a:cxn ang="0">
                  <a:pos x="14550" y="7992"/>
                </a:cxn>
                <a:cxn ang="0">
                  <a:pos x="14669" y="7353"/>
                </a:cxn>
                <a:cxn ang="0">
                  <a:pos x="14964" y="6554"/>
                </a:cxn>
                <a:cxn ang="0">
                  <a:pos x="15142" y="5195"/>
                </a:cxn>
                <a:cxn ang="0">
                  <a:pos x="15438" y="3197"/>
                </a:cxn>
                <a:cxn ang="0">
                  <a:pos x="16384" y="1678"/>
                </a:cxn>
                <a:cxn ang="0">
                  <a:pos x="15497" y="1039"/>
                </a:cxn>
                <a:cxn ang="0">
                  <a:pos x="13013" y="320"/>
                </a:cxn>
                <a:cxn ang="0">
                  <a:pos x="11711" y="160"/>
                </a:cxn>
                <a:cxn ang="0">
                  <a:pos x="9582" y="1998"/>
                </a:cxn>
                <a:cxn ang="0">
                  <a:pos x="8103" y="3517"/>
                </a:cxn>
                <a:cxn ang="0">
                  <a:pos x="5974" y="3517"/>
                </a:cxn>
                <a:cxn ang="0">
                  <a:pos x="2366" y="3996"/>
                </a:cxn>
                <a:cxn ang="0">
                  <a:pos x="1065" y="3596"/>
                </a:cxn>
                <a:cxn ang="0">
                  <a:pos x="710" y="2398"/>
                </a:cxn>
                <a:cxn ang="0">
                  <a:pos x="0" y="4556"/>
                </a:cxn>
                <a:cxn ang="0">
                  <a:pos x="769" y="6793"/>
                </a:cxn>
                <a:cxn ang="0">
                  <a:pos x="1065" y="8711"/>
                </a:cxn>
                <a:cxn ang="0">
                  <a:pos x="828" y="12228"/>
                </a:cxn>
                <a:cxn ang="0">
                  <a:pos x="2662" y="15185"/>
                </a:cxn>
              </a:cxnLst>
              <a:rect l="0" t="0" r="r" b="b"/>
              <a:pathLst>
                <a:path w="16384" h="16384">
                  <a:moveTo>
                    <a:pt x="2839" y="16384"/>
                  </a:moveTo>
                  <a:lnTo>
                    <a:pt x="2898" y="16384"/>
                  </a:lnTo>
                  <a:lnTo>
                    <a:pt x="3431" y="16304"/>
                  </a:lnTo>
                  <a:lnTo>
                    <a:pt x="4259" y="15825"/>
                  </a:lnTo>
                  <a:lnTo>
                    <a:pt x="5323" y="15505"/>
                  </a:lnTo>
                  <a:lnTo>
                    <a:pt x="6270" y="14865"/>
                  </a:lnTo>
                  <a:lnTo>
                    <a:pt x="6743" y="14546"/>
                  </a:lnTo>
                  <a:lnTo>
                    <a:pt x="7394" y="14466"/>
                  </a:lnTo>
                  <a:lnTo>
                    <a:pt x="7926" y="14865"/>
                  </a:lnTo>
                  <a:lnTo>
                    <a:pt x="8813" y="15105"/>
                  </a:lnTo>
                  <a:lnTo>
                    <a:pt x="9819" y="15345"/>
                  </a:lnTo>
                  <a:lnTo>
                    <a:pt x="10765" y="14786"/>
                  </a:lnTo>
                  <a:lnTo>
                    <a:pt x="11356" y="13826"/>
                  </a:lnTo>
                  <a:lnTo>
                    <a:pt x="11238" y="12468"/>
                  </a:lnTo>
                  <a:lnTo>
                    <a:pt x="11830" y="12228"/>
                  </a:lnTo>
                  <a:lnTo>
                    <a:pt x="11948" y="11988"/>
                  </a:lnTo>
                  <a:lnTo>
                    <a:pt x="12184" y="11669"/>
                  </a:lnTo>
                  <a:lnTo>
                    <a:pt x="12835" y="11269"/>
                  </a:lnTo>
                  <a:lnTo>
                    <a:pt x="13781" y="10550"/>
                  </a:lnTo>
                  <a:lnTo>
                    <a:pt x="14728" y="10949"/>
                  </a:lnTo>
                  <a:lnTo>
                    <a:pt x="15852" y="10390"/>
                  </a:lnTo>
                  <a:lnTo>
                    <a:pt x="16207" y="10310"/>
                  </a:lnTo>
                  <a:lnTo>
                    <a:pt x="16088" y="9910"/>
                  </a:lnTo>
                  <a:lnTo>
                    <a:pt x="15674" y="9431"/>
                  </a:lnTo>
                  <a:lnTo>
                    <a:pt x="15438" y="9111"/>
                  </a:lnTo>
                  <a:lnTo>
                    <a:pt x="15142" y="8472"/>
                  </a:lnTo>
                  <a:lnTo>
                    <a:pt x="14905" y="8072"/>
                  </a:lnTo>
                  <a:lnTo>
                    <a:pt x="14550" y="7992"/>
                  </a:lnTo>
                  <a:lnTo>
                    <a:pt x="14432" y="7752"/>
                  </a:lnTo>
                  <a:lnTo>
                    <a:pt x="14669" y="7353"/>
                  </a:lnTo>
                  <a:lnTo>
                    <a:pt x="14787" y="7033"/>
                  </a:lnTo>
                  <a:lnTo>
                    <a:pt x="14964" y="6554"/>
                  </a:lnTo>
                  <a:lnTo>
                    <a:pt x="15260" y="6234"/>
                  </a:lnTo>
                  <a:lnTo>
                    <a:pt x="15142" y="5195"/>
                  </a:lnTo>
                  <a:lnTo>
                    <a:pt x="15024" y="4236"/>
                  </a:lnTo>
                  <a:lnTo>
                    <a:pt x="15438" y="3197"/>
                  </a:lnTo>
                  <a:lnTo>
                    <a:pt x="16325" y="2558"/>
                  </a:lnTo>
                  <a:lnTo>
                    <a:pt x="16384" y="1678"/>
                  </a:lnTo>
                  <a:lnTo>
                    <a:pt x="16384" y="639"/>
                  </a:lnTo>
                  <a:lnTo>
                    <a:pt x="15497" y="1039"/>
                  </a:lnTo>
                  <a:lnTo>
                    <a:pt x="14432" y="400"/>
                  </a:lnTo>
                  <a:lnTo>
                    <a:pt x="13013" y="320"/>
                  </a:lnTo>
                  <a:lnTo>
                    <a:pt x="12599" y="0"/>
                  </a:lnTo>
                  <a:lnTo>
                    <a:pt x="11711" y="160"/>
                  </a:lnTo>
                  <a:lnTo>
                    <a:pt x="10528" y="1039"/>
                  </a:lnTo>
                  <a:lnTo>
                    <a:pt x="9582" y="1998"/>
                  </a:lnTo>
                  <a:lnTo>
                    <a:pt x="8872" y="3037"/>
                  </a:lnTo>
                  <a:lnTo>
                    <a:pt x="8103" y="3517"/>
                  </a:lnTo>
                  <a:lnTo>
                    <a:pt x="6920" y="3596"/>
                  </a:lnTo>
                  <a:lnTo>
                    <a:pt x="5974" y="3517"/>
                  </a:lnTo>
                  <a:lnTo>
                    <a:pt x="4022" y="3916"/>
                  </a:lnTo>
                  <a:lnTo>
                    <a:pt x="2366" y="3996"/>
                  </a:lnTo>
                  <a:lnTo>
                    <a:pt x="1715" y="4156"/>
                  </a:lnTo>
                  <a:lnTo>
                    <a:pt x="1065" y="3596"/>
                  </a:lnTo>
                  <a:lnTo>
                    <a:pt x="1301" y="2637"/>
                  </a:lnTo>
                  <a:lnTo>
                    <a:pt x="710" y="2398"/>
                  </a:lnTo>
                  <a:lnTo>
                    <a:pt x="0" y="3197"/>
                  </a:lnTo>
                  <a:lnTo>
                    <a:pt x="0" y="4556"/>
                  </a:lnTo>
                  <a:lnTo>
                    <a:pt x="237" y="5914"/>
                  </a:lnTo>
                  <a:lnTo>
                    <a:pt x="769" y="6793"/>
                  </a:lnTo>
                  <a:lnTo>
                    <a:pt x="1538" y="7832"/>
                  </a:lnTo>
                  <a:lnTo>
                    <a:pt x="1065" y="8711"/>
                  </a:lnTo>
                  <a:lnTo>
                    <a:pt x="710" y="10550"/>
                  </a:lnTo>
                  <a:lnTo>
                    <a:pt x="828" y="12228"/>
                  </a:lnTo>
                  <a:lnTo>
                    <a:pt x="2129" y="13267"/>
                  </a:lnTo>
                  <a:lnTo>
                    <a:pt x="2662" y="15185"/>
                  </a:lnTo>
                  <a:lnTo>
                    <a:pt x="2839"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78" name="Denmark"/>
            <p:cNvGrpSpPr>
              <a:grpSpLocks noChangeAspect="1"/>
            </p:cNvGrpSpPr>
            <p:nvPr/>
          </p:nvGrpSpPr>
          <p:grpSpPr bwMode="auto">
            <a:xfrm>
              <a:off x="1875" y="1228"/>
              <a:ext cx="298" cy="264"/>
              <a:chOff x="-3000" y="-90890"/>
              <a:chExt cx="18564" cy="204"/>
            </a:xfrm>
            <a:grpFill/>
          </p:grpSpPr>
          <p:sp>
            <p:nvSpPr>
              <p:cNvPr id="379" name="Drawing 10"/>
              <p:cNvSpPr>
                <a:spLocks noChangeAspect="1"/>
              </p:cNvSpPr>
              <p:nvPr/>
            </p:nvSpPr>
            <p:spPr bwMode="auto">
              <a:xfrm>
                <a:off x="14550" y="-90733"/>
                <a:ext cx="1014" cy="16"/>
              </a:xfrm>
              <a:custGeom>
                <a:avLst/>
                <a:gdLst/>
                <a:ahLst/>
                <a:cxnLst>
                  <a:cxn ang="0">
                    <a:pos x="16384" y="16384"/>
                  </a:cxn>
                  <a:cxn ang="0">
                    <a:pos x="16384" y="15360"/>
                  </a:cxn>
                  <a:cxn ang="0">
                    <a:pos x="15124" y="7168"/>
                  </a:cxn>
                  <a:cxn ang="0">
                    <a:pos x="6302" y="1024"/>
                  </a:cxn>
                  <a:cxn ang="0">
                    <a:pos x="1260" y="0"/>
                  </a:cxn>
                  <a:cxn ang="0">
                    <a:pos x="0" y="7168"/>
                  </a:cxn>
                  <a:cxn ang="0">
                    <a:pos x="0" y="11264"/>
                  </a:cxn>
                  <a:cxn ang="0">
                    <a:pos x="3781" y="15360"/>
                  </a:cxn>
                  <a:cxn ang="0">
                    <a:pos x="8822" y="16384"/>
                  </a:cxn>
                  <a:cxn ang="0">
                    <a:pos x="15124" y="16384"/>
                  </a:cxn>
                  <a:cxn ang="0">
                    <a:pos x="16384" y="16384"/>
                  </a:cxn>
                </a:cxnLst>
                <a:rect l="0" t="0" r="r" b="b"/>
                <a:pathLst>
                  <a:path w="16384" h="16384">
                    <a:moveTo>
                      <a:pt x="16384" y="16384"/>
                    </a:moveTo>
                    <a:lnTo>
                      <a:pt x="16384" y="15360"/>
                    </a:lnTo>
                    <a:lnTo>
                      <a:pt x="15124" y="7168"/>
                    </a:lnTo>
                    <a:lnTo>
                      <a:pt x="6302" y="1024"/>
                    </a:lnTo>
                    <a:lnTo>
                      <a:pt x="1260" y="0"/>
                    </a:lnTo>
                    <a:lnTo>
                      <a:pt x="0" y="7168"/>
                    </a:lnTo>
                    <a:lnTo>
                      <a:pt x="0" y="11264"/>
                    </a:lnTo>
                    <a:lnTo>
                      <a:pt x="3781" y="15360"/>
                    </a:lnTo>
                    <a:lnTo>
                      <a:pt x="8822" y="16384"/>
                    </a:lnTo>
                    <a:lnTo>
                      <a:pt x="15124" y="16384"/>
                    </a:lnTo>
                    <a:lnTo>
                      <a:pt x="1638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80" name="Drawing 11"/>
              <p:cNvSpPr>
                <a:spLocks noChangeAspect="1"/>
              </p:cNvSpPr>
              <p:nvPr/>
            </p:nvSpPr>
            <p:spPr bwMode="auto">
              <a:xfrm>
                <a:off x="4644" y="-90788"/>
                <a:ext cx="4836" cy="75"/>
              </a:xfrm>
              <a:custGeom>
                <a:avLst/>
                <a:gdLst/>
                <a:ahLst/>
                <a:cxnLst>
                  <a:cxn ang="0">
                    <a:pos x="5285" y="2403"/>
                  </a:cxn>
                  <a:cxn ang="0">
                    <a:pos x="7135" y="2403"/>
                  </a:cxn>
                  <a:cxn ang="0">
                    <a:pos x="8192" y="2621"/>
                  </a:cxn>
                  <a:cxn ang="0">
                    <a:pos x="7399" y="3932"/>
                  </a:cxn>
                  <a:cxn ang="0">
                    <a:pos x="7135" y="4806"/>
                  </a:cxn>
                  <a:cxn ang="0">
                    <a:pos x="7928" y="5243"/>
                  </a:cxn>
                  <a:cxn ang="0">
                    <a:pos x="7928" y="6117"/>
                  </a:cxn>
                  <a:cxn ang="0">
                    <a:pos x="8456" y="5680"/>
                  </a:cxn>
                  <a:cxn ang="0">
                    <a:pos x="9249" y="4369"/>
                  </a:cxn>
                  <a:cxn ang="0">
                    <a:pos x="9249" y="3277"/>
                  </a:cxn>
                  <a:cxn ang="0">
                    <a:pos x="10042" y="4369"/>
                  </a:cxn>
                  <a:cxn ang="0">
                    <a:pos x="10306" y="5680"/>
                  </a:cxn>
                  <a:cxn ang="0">
                    <a:pos x="9513" y="6117"/>
                  </a:cxn>
                  <a:cxn ang="0">
                    <a:pos x="10306" y="6117"/>
                  </a:cxn>
                  <a:cxn ang="0">
                    <a:pos x="10570" y="4806"/>
                  </a:cxn>
                  <a:cxn ang="0">
                    <a:pos x="10570" y="3495"/>
                  </a:cxn>
                  <a:cxn ang="0">
                    <a:pos x="10042" y="2621"/>
                  </a:cxn>
                  <a:cxn ang="0">
                    <a:pos x="9249" y="2185"/>
                  </a:cxn>
                  <a:cxn ang="0">
                    <a:pos x="10306" y="655"/>
                  </a:cxn>
                  <a:cxn ang="0">
                    <a:pos x="12156" y="437"/>
                  </a:cxn>
                  <a:cxn ang="0">
                    <a:pos x="13477" y="0"/>
                  </a:cxn>
                  <a:cxn ang="0">
                    <a:pos x="14534" y="2403"/>
                  </a:cxn>
                  <a:cxn ang="0">
                    <a:pos x="15327" y="3495"/>
                  </a:cxn>
                  <a:cxn ang="0">
                    <a:pos x="15591" y="4806"/>
                  </a:cxn>
                  <a:cxn ang="0">
                    <a:pos x="15855" y="6117"/>
                  </a:cxn>
                  <a:cxn ang="0">
                    <a:pos x="15591" y="6772"/>
                  </a:cxn>
                  <a:cxn ang="0">
                    <a:pos x="14270" y="7427"/>
                  </a:cxn>
                  <a:cxn ang="0">
                    <a:pos x="12684" y="8520"/>
                  </a:cxn>
                  <a:cxn ang="0">
                    <a:pos x="12156" y="10049"/>
                  </a:cxn>
                  <a:cxn ang="0">
                    <a:pos x="13741" y="10486"/>
                  </a:cxn>
                  <a:cxn ang="0">
                    <a:pos x="14270" y="11796"/>
                  </a:cxn>
                  <a:cxn ang="0">
                    <a:pos x="12684" y="12889"/>
                  </a:cxn>
                  <a:cxn ang="0">
                    <a:pos x="11627" y="13107"/>
                  </a:cxn>
                  <a:cxn ang="0">
                    <a:pos x="11627" y="14636"/>
                  </a:cxn>
                  <a:cxn ang="0">
                    <a:pos x="11363" y="15510"/>
                  </a:cxn>
                  <a:cxn ang="0">
                    <a:pos x="10306" y="16384"/>
                  </a:cxn>
                  <a:cxn ang="0">
                    <a:pos x="9249" y="15729"/>
                  </a:cxn>
                  <a:cxn ang="0">
                    <a:pos x="7399" y="15510"/>
                  </a:cxn>
                  <a:cxn ang="0">
                    <a:pos x="7399" y="14636"/>
                  </a:cxn>
                  <a:cxn ang="0">
                    <a:pos x="7928" y="13763"/>
                  </a:cxn>
                  <a:cxn ang="0">
                    <a:pos x="6078" y="13107"/>
                  </a:cxn>
                  <a:cxn ang="0">
                    <a:pos x="3964" y="13107"/>
                  </a:cxn>
                  <a:cxn ang="0">
                    <a:pos x="3171" y="12233"/>
                  </a:cxn>
                  <a:cxn ang="0">
                    <a:pos x="2643" y="11796"/>
                  </a:cxn>
                  <a:cxn ang="0">
                    <a:pos x="2114" y="10923"/>
                  </a:cxn>
                  <a:cxn ang="0">
                    <a:pos x="2643" y="9175"/>
                  </a:cxn>
                  <a:cxn ang="0">
                    <a:pos x="2643" y="7646"/>
                  </a:cxn>
                  <a:cxn ang="0">
                    <a:pos x="1850" y="6991"/>
                  </a:cxn>
                  <a:cxn ang="0">
                    <a:pos x="1057" y="6554"/>
                  </a:cxn>
                  <a:cxn ang="0">
                    <a:pos x="0" y="6117"/>
                  </a:cxn>
                  <a:cxn ang="0">
                    <a:pos x="793" y="5680"/>
                  </a:cxn>
                  <a:cxn ang="0">
                    <a:pos x="2643" y="5680"/>
                  </a:cxn>
                  <a:cxn ang="0">
                    <a:pos x="3964" y="5243"/>
                  </a:cxn>
                  <a:cxn ang="0">
                    <a:pos x="4757" y="4151"/>
                  </a:cxn>
                  <a:cxn ang="0">
                    <a:pos x="5814" y="3277"/>
                  </a:cxn>
                  <a:cxn ang="0">
                    <a:pos x="4228" y="2185"/>
                  </a:cxn>
                </a:cxnLst>
                <a:rect l="0" t="0" r="r" b="b"/>
                <a:pathLst>
                  <a:path w="16384" h="16384">
                    <a:moveTo>
                      <a:pt x="4228" y="2185"/>
                    </a:moveTo>
                    <a:lnTo>
                      <a:pt x="4757" y="2403"/>
                    </a:lnTo>
                    <a:lnTo>
                      <a:pt x="5021" y="2403"/>
                    </a:lnTo>
                    <a:lnTo>
                      <a:pt x="5285" y="2403"/>
                    </a:lnTo>
                    <a:lnTo>
                      <a:pt x="5814" y="2403"/>
                    </a:lnTo>
                    <a:lnTo>
                      <a:pt x="6078" y="2403"/>
                    </a:lnTo>
                    <a:lnTo>
                      <a:pt x="6342" y="2403"/>
                    </a:lnTo>
                    <a:lnTo>
                      <a:pt x="7135" y="2403"/>
                    </a:lnTo>
                    <a:lnTo>
                      <a:pt x="7399" y="2403"/>
                    </a:lnTo>
                    <a:lnTo>
                      <a:pt x="8192" y="2185"/>
                    </a:lnTo>
                    <a:lnTo>
                      <a:pt x="8192" y="2403"/>
                    </a:lnTo>
                    <a:lnTo>
                      <a:pt x="8192" y="2621"/>
                    </a:lnTo>
                    <a:lnTo>
                      <a:pt x="8192" y="3058"/>
                    </a:lnTo>
                    <a:lnTo>
                      <a:pt x="7928" y="3277"/>
                    </a:lnTo>
                    <a:lnTo>
                      <a:pt x="7399" y="3277"/>
                    </a:lnTo>
                    <a:lnTo>
                      <a:pt x="7399" y="3932"/>
                    </a:lnTo>
                    <a:lnTo>
                      <a:pt x="7399" y="4151"/>
                    </a:lnTo>
                    <a:lnTo>
                      <a:pt x="7399" y="4369"/>
                    </a:lnTo>
                    <a:lnTo>
                      <a:pt x="7135" y="4369"/>
                    </a:lnTo>
                    <a:lnTo>
                      <a:pt x="7135" y="4806"/>
                    </a:lnTo>
                    <a:lnTo>
                      <a:pt x="7135" y="5024"/>
                    </a:lnTo>
                    <a:lnTo>
                      <a:pt x="7399" y="4806"/>
                    </a:lnTo>
                    <a:lnTo>
                      <a:pt x="7928" y="4806"/>
                    </a:lnTo>
                    <a:lnTo>
                      <a:pt x="7928" y="5243"/>
                    </a:lnTo>
                    <a:lnTo>
                      <a:pt x="7928" y="5680"/>
                    </a:lnTo>
                    <a:lnTo>
                      <a:pt x="7399" y="5898"/>
                    </a:lnTo>
                    <a:lnTo>
                      <a:pt x="7928" y="5898"/>
                    </a:lnTo>
                    <a:lnTo>
                      <a:pt x="7928" y="6117"/>
                    </a:lnTo>
                    <a:lnTo>
                      <a:pt x="7928" y="6554"/>
                    </a:lnTo>
                    <a:lnTo>
                      <a:pt x="8192" y="6554"/>
                    </a:lnTo>
                    <a:lnTo>
                      <a:pt x="8456" y="5898"/>
                    </a:lnTo>
                    <a:lnTo>
                      <a:pt x="8456" y="5680"/>
                    </a:lnTo>
                    <a:lnTo>
                      <a:pt x="8456" y="5243"/>
                    </a:lnTo>
                    <a:lnTo>
                      <a:pt x="8985" y="5024"/>
                    </a:lnTo>
                    <a:lnTo>
                      <a:pt x="8985" y="4806"/>
                    </a:lnTo>
                    <a:lnTo>
                      <a:pt x="9249" y="4369"/>
                    </a:lnTo>
                    <a:lnTo>
                      <a:pt x="9249" y="4151"/>
                    </a:lnTo>
                    <a:lnTo>
                      <a:pt x="9249" y="3932"/>
                    </a:lnTo>
                    <a:lnTo>
                      <a:pt x="9249" y="3495"/>
                    </a:lnTo>
                    <a:lnTo>
                      <a:pt x="9249" y="3277"/>
                    </a:lnTo>
                    <a:lnTo>
                      <a:pt x="9513" y="3277"/>
                    </a:lnTo>
                    <a:lnTo>
                      <a:pt x="9513" y="3495"/>
                    </a:lnTo>
                    <a:lnTo>
                      <a:pt x="10042" y="4151"/>
                    </a:lnTo>
                    <a:lnTo>
                      <a:pt x="10042" y="4369"/>
                    </a:lnTo>
                    <a:lnTo>
                      <a:pt x="10042" y="4806"/>
                    </a:lnTo>
                    <a:lnTo>
                      <a:pt x="10306" y="5024"/>
                    </a:lnTo>
                    <a:lnTo>
                      <a:pt x="10306" y="5243"/>
                    </a:lnTo>
                    <a:lnTo>
                      <a:pt x="10306" y="5680"/>
                    </a:lnTo>
                    <a:lnTo>
                      <a:pt x="10042" y="5680"/>
                    </a:lnTo>
                    <a:lnTo>
                      <a:pt x="10042" y="5898"/>
                    </a:lnTo>
                    <a:lnTo>
                      <a:pt x="9513" y="5898"/>
                    </a:lnTo>
                    <a:lnTo>
                      <a:pt x="9513" y="6117"/>
                    </a:lnTo>
                    <a:lnTo>
                      <a:pt x="10042" y="6117"/>
                    </a:lnTo>
                    <a:lnTo>
                      <a:pt x="10042" y="6554"/>
                    </a:lnTo>
                    <a:lnTo>
                      <a:pt x="10306" y="6554"/>
                    </a:lnTo>
                    <a:lnTo>
                      <a:pt x="10306" y="6117"/>
                    </a:lnTo>
                    <a:lnTo>
                      <a:pt x="10306" y="5680"/>
                    </a:lnTo>
                    <a:lnTo>
                      <a:pt x="10570" y="5680"/>
                    </a:lnTo>
                    <a:lnTo>
                      <a:pt x="10570" y="5243"/>
                    </a:lnTo>
                    <a:lnTo>
                      <a:pt x="10570" y="4806"/>
                    </a:lnTo>
                    <a:lnTo>
                      <a:pt x="10570" y="4369"/>
                    </a:lnTo>
                    <a:lnTo>
                      <a:pt x="10570" y="4151"/>
                    </a:lnTo>
                    <a:lnTo>
                      <a:pt x="10570" y="3932"/>
                    </a:lnTo>
                    <a:lnTo>
                      <a:pt x="10570" y="3495"/>
                    </a:lnTo>
                    <a:lnTo>
                      <a:pt x="10570" y="3277"/>
                    </a:lnTo>
                    <a:lnTo>
                      <a:pt x="10306" y="3058"/>
                    </a:lnTo>
                    <a:lnTo>
                      <a:pt x="10306" y="2621"/>
                    </a:lnTo>
                    <a:lnTo>
                      <a:pt x="10042" y="2621"/>
                    </a:lnTo>
                    <a:lnTo>
                      <a:pt x="10042" y="2403"/>
                    </a:lnTo>
                    <a:lnTo>
                      <a:pt x="9513" y="2403"/>
                    </a:lnTo>
                    <a:lnTo>
                      <a:pt x="9249" y="2403"/>
                    </a:lnTo>
                    <a:lnTo>
                      <a:pt x="9249" y="2185"/>
                    </a:lnTo>
                    <a:lnTo>
                      <a:pt x="9249" y="1748"/>
                    </a:lnTo>
                    <a:lnTo>
                      <a:pt x="10042" y="1311"/>
                    </a:lnTo>
                    <a:lnTo>
                      <a:pt x="10306" y="874"/>
                    </a:lnTo>
                    <a:lnTo>
                      <a:pt x="10306" y="655"/>
                    </a:lnTo>
                    <a:lnTo>
                      <a:pt x="11099" y="655"/>
                    </a:lnTo>
                    <a:lnTo>
                      <a:pt x="11363" y="655"/>
                    </a:lnTo>
                    <a:lnTo>
                      <a:pt x="11363" y="437"/>
                    </a:lnTo>
                    <a:lnTo>
                      <a:pt x="12156" y="437"/>
                    </a:lnTo>
                    <a:lnTo>
                      <a:pt x="12156" y="0"/>
                    </a:lnTo>
                    <a:lnTo>
                      <a:pt x="12684" y="0"/>
                    </a:lnTo>
                    <a:lnTo>
                      <a:pt x="13213" y="0"/>
                    </a:lnTo>
                    <a:lnTo>
                      <a:pt x="13477" y="0"/>
                    </a:lnTo>
                    <a:lnTo>
                      <a:pt x="14270" y="874"/>
                    </a:lnTo>
                    <a:lnTo>
                      <a:pt x="14270" y="1529"/>
                    </a:lnTo>
                    <a:lnTo>
                      <a:pt x="14534" y="1748"/>
                    </a:lnTo>
                    <a:lnTo>
                      <a:pt x="14534" y="2403"/>
                    </a:lnTo>
                    <a:lnTo>
                      <a:pt x="14798" y="3058"/>
                    </a:lnTo>
                    <a:lnTo>
                      <a:pt x="15327" y="3058"/>
                    </a:lnTo>
                    <a:lnTo>
                      <a:pt x="15327" y="3277"/>
                    </a:lnTo>
                    <a:lnTo>
                      <a:pt x="15327" y="3495"/>
                    </a:lnTo>
                    <a:lnTo>
                      <a:pt x="15327" y="4151"/>
                    </a:lnTo>
                    <a:lnTo>
                      <a:pt x="15327" y="4369"/>
                    </a:lnTo>
                    <a:lnTo>
                      <a:pt x="15591" y="4369"/>
                    </a:lnTo>
                    <a:lnTo>
                      <a:pt x="15591" y="4806"/>
                    </a:lnTo>
                    <a:lnTo>
                      <a:pt x="15591" y="5024"/>
                    </a:lnTo>
                    <a:lnTo>
                      <a:pt x="15591" y="5243"/>
                    </a:lnTo>
                    <a:lnTo>
                      <a:pt x="15591" y="5680"/>
                    </a:lnTo>
                    <a:lnTo>
                      <a:pt x="15855" y="6117"/>
                    </a:lnTo>
                    <a:lnTo>
                      <a:pt x="15855" y="6554"/>
                    </a:lnTo>
                    <a:lnTo>
                      <a:pt x="16384" y="6772"/>
                    </a:lnTo>
                    <a:lnTo>
                      <a:pt x="15855" y="6772"/>
                    </a:lnTo>
                    <a:lnTo>
                      <a:pt x="15591" y="6772"/>
                    </a:lnTo>
                    <a:lnTo>
                      <a:pt x="15327" y="6772"/>
                    </a:lnTo>
                    <a:lnTo>
                      <a:pt x="14798" y="6772"/>
                    </a:lnTo>
                    <a:lnTo>
                      <a:pt x="14534" y="7427"/>
                    </a:lnTo>
                    <a:lnTo>
                      <a:pt x="14270" y="7427"/>
                    </a:lnTo>
                    <a:lnTo>
                      <a:pt x="13741" y="7427"/>
                    </a:lnTo>
                    <a:lnTo>
                      <a:pt x="13477" y="7427"/>
                    </a:lnTo>
                    <a:lnTo>
                      <a:pt x="12684" y="8301"/>
                    </a:lnTo>
                    <a:lnTo>
                      <a:pt x="12684" y="8520"/>
                    </a:lnTo>
                    <a:lnTo>
                      <a:pt x="12420" y="8738"/>
                    </a:lnTo>
                    <a:lnTo>
                      <a:pt x="12420" y="9175"/>
                    </a:lnTo>
                    <a:lnTo>
                      <a:pt x="12156" y="9612"/>
                    </a:lnTo>
                    <a:lnTo>
                      <a:pt x="12156" y="10049"/>
                    </a:lnTo>
                    <a:lnTo>
                      <a:pt x="12420" y="10049"/>
                    </a:lnTo>
                    <a:lnTo>
                      <a:pt x="13213" y="10049"/>
                    </a:lnTo>
                    <a:lnTo>
                      <a:pt x="13477" y="10267"/>
                    </a:lnTo>
                    <a:lnTo>
                      <a:pt x="13741" y="10486"/>
                    </a:lnTo>
                    <a:lnTo>
                      <a:pt x="13741" y="10923"/>
                    </a:lnTo>
                    <a:lnTo>
                      <a:pt x="14270" y="11141"/>
                    </a:lnTo>
                    <a:lnTo>
                      <a:pt x="14270" y="11360"/>
                    </a:lnTo>
                    <a:lnTo>
                      <a:pt x="14270" y="11796"/>
                    </a:lnTo>
                    <a:lnTo>
                      <a:pt x="14270" y="12233"/>
                    </a:lnTo>
                    <a:lnTo>
                      <a:pt x="14270" y="12670"/>
                    </a:lnTo>
                    <a:lnTo>
                      <a:pt x="13741" y="12670"/>
                    </a:lnTo>
                    <a:lnTo>
                      <a:pt x="12684" y="12889"/>
                    </a:lnTo>
                    <a:lnTo>
                      <a:pt x="12684" y="12670"/>
                    </a:lnTo>
                    <a:lnTo>
                      <a:pt x="12420" y="12670"/>
                    </a:lnTo>
                    <a:lnTo>
                      <a:pt x="12156" y="12889"/>
                    </a:lnTo>
                    <a:lnTo>
                      <a:pt x="11627" y="13107"/>
                    </a:lnTo>
                    <a:lnTo>
                      <a:pt x="11363" y="13544"/>
                    </a:lnTo>
                    <a:lnTo>
                      <a:pt x="11363" y="13763"/>
                    </a:lnTo>
                    <a:lnTo>
                      <a:pt x="11363" y="13981"/>
                    </a:lnTo>
                    <a:lnTo>
                      <a:pt x="11627" y="14636"/>
                    </a:lnTo>
                    <a:lnTo>
                      <a:pt x="11627" y="14855"/>
                    </a:lnTo>
                    <a:lnTo>
                      <a:pt x="11363" y="14855"/>
                    </a:lnTo>
                    <a:lnTo>
                      <a:pt x="11363" y="15292"/>
                    </a:lnTo>
                    <a:lnTo>
                      <a:pt x="11363" y="15510"/>
                    </a:lnTo>
                    <a:lnTo>
                      <a:pt x="11363" y="16166"/>
                    </a:lnTo>
                    <a:lnTo>
                      <a:pt x="11099" y="16166"/>
                    </a:lnTo>
                    <a:lnTo>
                      <a:pt x="10570" y="16384"/>
                    </a:lnTo>
                    <a:lnTo>
                      <a:pt x="10306" y="16384"/>
                    </a:lnTo>
                    <a:lnTo>
                      <a:pt x="10306" y="16166"/>
                    </a:lnTo>
                    <a:lnTo>
                      <a:pt x="10042" y="16166"/>
                    </a:lnTo>
                    <a:lnTo>
                      <a:pt x="10042" y="15729"/>
                    </a:lnTo>
                    <a:lnTo>
                      <a:pt x="9249" y="15729"/>
                    </a:lnTo>
                    <a:lnTo>
                      <a:pt x="8985" y="15729"/>
                    </a:lnTo>
                    <a:lnTo>
                      <a:pt x="8192" y="15510"/>
                    </a:lnTo>
                    <a:lnTo>
                      <a:pt x="7928" y="15510"/>
                    </a:lnTo>
                    <a:lnTo>
                      <a:pt x="7399" y="15510"/>
                    </a:lnTo>
                    <a:lnTo>
                      <a:pt x="6871" y="14855"/>
                    </a:lnTo>
                    <a:lnTo>
                      <a:pt x="7135" y="14855"/>
                    </a:lnTo>
                    <a:lnTo>
                      <a:pt x="7399" y="14855"/>
                    </a:lnTo>
                    <a:lnTo>
                      <a:pt x="7399" y="14636"/>
                    </a:lnTo>
                    <a:lnTo>
                      <a:pt x="7399" y="14418"/>
                    </a:lnTo>
                    <a:lnTo>
                      <a:pt x="7399" y="13981"/>
                    </a:lnTo>
                    <a:lnTo>
                      <a:pt x="7928" y="13981"/>
                    </a:lnTo>
                    <a:lnTo>
                      <a:pt x="7928" y="13763"/>
                    </a:lnTo>
                    <a:lnTo>
                      <a:pt x="7399" y="13763"/>
                    </a:lnTo>
                    <a:lnTo>
                      <a:pt x="7135" y="13544"/>
                    </a:lnTo>
                    <a:lnTo>
                      <a:pt x="6342" y="13107"/>
                    </a:lnTo>
                    <a:lnTo>
                      <a:pt x="6078" y="13107"/>
                    </a:lnTo>
                    <a:lnTo>
                      <a:pt x="5285" y="13107"/>
                    </a:lnTo>
                    <a:lnTo>
                      <a:pt x="4757" y="13107"/>
                    </a:lnTo>
                    <a:lnTo>
                      <a:pt x="4228" y="13107"/>
                    </a:lnTo>
                    <a:lnTo>
                      <a:pt x="3964" y="13107"/>
                    </a:lnTo>
                    <a:lnTo>
                      <a:pt x="3700" y="13107"/>
                    </a:lnTo>
                    <a:lnTo>
                      <a:pt x="3171" y="13107"/>
                    </a:lnTo>
                    <a:lnTo>
                      <a:pt x="3171" y="12670"/>
                    </a:lnTo>
                    <a:lnTo>
                      <a:pt x="3171" y="12233"/>
                    </a:lnTo>
                    <a:lnTo>
                      <a:pt x="3171" y="12015"/>
                    </a:lnTo>
                    <a:lnTo>
                      <a:pt x="2907" y="12015"/>
                    </a:lnTo>
                    <a:lnTo>
                      <a:pt x="2643" y="12015"/>
                    </a:lnTo>
                    <a:lnTo>
                      <a:pt x="2643" y="11796"/>
                    </a:lnTo>
                    <a:lnTo>
                      <a:pt x="2114" y="11796"/>
                    </a:lnTo>
                    <a:lnTo>
                      <a:pt x="1850" y="11141"/>
                    </a:lnTo>
                    <a:lnTo>
                      <a:pt x="1850" y="10923"/>
                    </a:lnTo>
                    <a:lnTo>
                      <a:pt x="2114" y="10923"/>
                    </a:lnTo>
                    <a:lnTo>
                      <a:pt x="2643" y="10049"/>
                    </a:lnTo>
                    <a:lnTo>
                      <a:pt x="2643" y="9612"/>
                    </a:lnTo>
                    <a:lnTo>
                      <a:pt x="2643" y="9393"/>
                    </a:lnTo>
                    <a:lnTo>
                      <a:pt x="2643" y="9175"/>
                    </a:lnTo>
                    <a:lnTo>
                      <a:pt x="2643" y="8738"/>
                    </a:lnTo>
                    <a:lnTo>
                      <a:pt x="2643" y="8520"/>
                    </a:lnTo>
                    <a:lnTo>
                      <a:pt x="2643" y="8301"/>
                    </a:lnTo>
                    <a:lnTo>
                      <a:pt x="2643" y="7646"/>
                    </a:lnTo>
                    <a:lnTo>
                      <a:pt x="2114" y="7646"/>
                    </a:lnTo>
                    <a:lnTo>
                      <a:pt x="2114" y="7427"/>
                    </a:lnTo>
                    <a:lnTo>
                      <a:pt x="2114" y="6991"/>
                    </a:lnTo>
                    <a:lnTo>
                      <a:pt x="1850" y="6991"/>
                    </a:lnTo>
                    <a:lnTo>
                      <a:pt x="1057" y="6991"/>
                    </a:lnTo>
                    <a:lnTo>
                      <a:pt x="793" y="6991"/>
                    </a:lnTo>
                    <a:lnTo>
                      <a:pt x="793" y="6772"/>
                    </a:lnTo>
                    <a:lnTo>
                      <a:pt x="1057" y="6554"/>
                    </a:lnTo>
                    <a:lnTo>
                      <a:pt x="1057" y="6117"/>
                    </a:lnTo>
                    <a:lnTo>
                      <a:pt x="793" y="6117"/>
                    </a:lnTo>
                    <a:lnTo>
                      <a:pt x="529" y="6117"/>
                    </a:lnTo>
                    <a:lnTo>
                      <a:pt x="0" y="6117"/>
                    </a:lnTo>
                    <a:lnTo>
                      <a:pt x="0" y="5898"/>
                    </a:lnTo>
                    <a:lnTo>
                      <a:pt x="529" y="5898"/>
                    </a:lnTo>
                    <a:lnTo>
                      <a:pt x="529" y="5680"/>
                    </a:lnTo>
                    <a:lnTo>
                      <a:pt x="793" y="5680"/>
                    </a:lnTo>
                    <a:lnTo>
                      <a:pt x="1057" y="5680"/>
                    </a:lnTo>
                    <a:lnTo>
                      <a:pt x="1586" y="5680"/>
                    </a:lnTo>
                    <a:lnTo>
                      <a:pt x="1850" y="5680"/>
                    </a:lnTo>
                    <a:lnTo>
                      <a:pt x="2643" y="5680"/>
                    </a:lnTo>
                    <a:lnTo>
                      <a:pt x="2907" y="5680"/>
                    </a:lnTo>
                    <a:lnTo>
                      <a:pt x="3171" y="5680"/>
                    </a:lnTo>
                    <a:lnTo>
                      <a:pt x="3700" y="5243"/>
                    </a:lnTo>
                    <a:lnTo>
                      <a:pt x="3964" y="5243"/>
                    </a:lnTo>
                    <a:lnTo>
                      <a:pt x="4228" y="5243"/>
                    </a:lnTo>
                    <a:lnTo>
                      <a:pt x="4228" y="4369"/>
                    </a:lnTo>
                    <a:lnTo>
                      <a:pt x="4228" y="4151"/>
                    </a:lnTo>
                    <a:lnTo>
                      <a:pt x="4757" y="4151"/>
                    </a:lnTo>
                    <a:lnTo>
                      <a:pt x="5021" y="4151"/>
                    </a:lnTo>
                    <a:lnTo>
                      <a:pt x="5285" y="4151"/>
                    </a:lnTo>
                    <a:lnTo>
                      <a:pt x="5814" y="3932"/>
                    </a:lnTo>
                    <a:lnTo>
                      <a:pt x="5814" y="3277"/>
                    </a:lnTo>
                    <a:lnTo>
                      <a:pt x="5814" y="3058"/>
                    </a:lnTo>
                    <a:lnTo>
                      <a:pt x="5285" y="2621"/>
                    </a:lnTo>
                    <a:lnTo>
                      <a:pt x="4757" y="2403"/>
                    </a:lnTo>
                    <a:lnTo>
                      <a:pt x="4228" y="218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81" name="Drawing 12"/>
              <p:cNvSpPr>
                <a:spLocks noChangeAspect="1"/>
              </p:cNvSpPr>
              <p:nvPr/>
            </p:nvSpPr>
            <p:spPr bwMode="auto">
              <a:xfrm>
                <a:off x="6828" y="-90712"/>
                <a:ext cx="1092" cy="26"/>
              </a:xfrm>
              <a:custGeom>
                <a:avLst/>
                <a:gdLst/>
                <a:ahLst/>
                <a:cxnLst>
                  <a:cxn ang="0">
                    <a:pos x="3511" y="0"/>
                  </a:cxn>
                  <a:cxn ang="0">
                    <a:pos x="4681" y="0"/>
                  </a:cxn>
                  <a:cxn ang="0">
                    <a:pos x="7022" y="0"/>
                  </a:cxn>
                  <a:cxn ang="0">
                    <a:pos x="8192" y="1260"/>
                  </a:cxn>
                  <a:cxn ang="0">
                    <a:pos x="9362" y="2521"/>
                  </a:cxn>
                  <a:cxn ang="0">
                    <a:pos x="11703" y="2521"/>
                  </a:cxn>
                  <a:cxn ang="0">
                    <a:pos x="12873" y="3781"/>
                  </a:cxn>
                  <a:cxn ang="0">
                    <a:pos x="14043" y="3781"/>
                  </a:cxn>
                  <a:cxn ang="0">
                    <a:pos x="16384" y="3781"/>
                  </a:cxn>
                  <a:cxn ang="0">
                    <a:pos x="16384" y="4411"/>
                  </a:cxn>
                  <a:cxn ang="0">
                    <a:pos x="16384" y="6932"/>
                  </a:cxn>
                  <a:cxn ang="0">
                    <a:pos x="14043" y="7562"/>
                  </a:cxn>
                  <a:cxn ang="0">
                    <a:pos x="12873" y="8822"/>
                  </a:cxn>
                  <a:cxn ang="0">
                    <a:pos x="11703" y="9452"/>
                  </a:cxn>
                  <a:cxn ang="0">
                    <a:pos x="11703" y="10082"/>
                  </a:cxn>
                  <a:cxn ang="0">
                    <a:pos x="11703" y="11343"/>
                  </a:cxn>
                  <a:cxn ang="0">
                    <a:pos x="11703" y="12603"/>
                  </a:cxn>
                  <a:cxn ang="0">
                    <a:pos x="11703" y="13863"/>
                  </a:cxn>
                  <a:cxn ang="0">
                    <a:pos x="11703" y="14494"/>
                  </a:cxn>
                  <a:cxn ang="0">
                    <a:pos x="11703" y="16384"/>
                  </a:cxn>
                  <a:cxn ang="0">
                    <a:pos x="9362" y="16384"/>
                  </a:cxn>
                  <a:cxn ang="0">
                    <a:pos x="8192" y="15124"/>
                  </a:cxn>
                  <a:cxn ang="0">
                    <a:pos x="8192" y="14494"/>
                  </a:cxn>
                  <a:cxn ang="0">
                    <a:pos x="8192" y="13863"/>
                  </a:cxn>
                  <a:cxn ang="0">
                    <a:pos x="8192" y="11973"/>
                  </a:cxn>
                  <a:cxn ang="0">
                    <a:pos x="8192" y="11343"/>
                  </a:cxn>
                  <a:cxn ang="0">
                    <a:pos x="8192" y="10082"/>
                  </a:cxn>
                  <a:cxn ang="0">
                    <a:pos x="8192" y="9452"/>
                  </a:cxn>
                  <a:cxn ang="0">
                    <a:pos x="8192" y="8822"/>
                  </a:cxn>
                  <a:cxn ang="0">
                    <a:pos x="7022" y="8822"/>
                  </a:cxn>
                  <a:cxn ang="0">
                    <a:pos x="4681" y="7562"/>
                  </a:cxn>
                  <a:cxn ang="0">
                    <a:pos x="4681" y="6932"/>
                  </a:cxn>
                  <a:cxn ang="0">
                    <a:pos x="4681" y="6302"/>
                  </a:cxn>
                  <a:cxn ang="0">
                    <a:pos x="4681" y="4411"/>
                  </a:cxn>
                  <a:cxn ang="0">
                    <a:pos x="3511" y="4411"/>
                  </a:cxn>
                  <a:cxn ang="0">
                    <a:pos x="2341" y="2521"/>
                  </a:cxn>
                  <a:cxn ang="0">
                    <a:pos x="0" y="1260"/>
                  </a:cxn>
                  <a:cxn ang="0">
                    <a:pos x="0" y="0"/>
                  </a:cxn>
                  <a:cxn ang="0">
                    <a:pos x="2341" y="0"/>
                  </a:cxn>
                  <a:cxn ang="0">
                    <a:pos x="3511" y="0"/>
                  </a:cxn>
                </a:cxnLst>
                <a:rect l="0" t="0" r="r" b="b"/>
                <a:pathLst>
                  <a:path w="16384" h="16384">
                    <a:moveTo>
                      <a:pt x="3511" y="0"/>
                    </a:moveTo>
                    <a:lnTo>
                      <a:pt x="4681" y="0"/>
                    </a:lnTo>
                    <a:lnTo>
                      <a:pt x="7022" y="0"/>
                    </a:lnTo>
                    <a:lnTo>
                      <a:pt x="8192" y="1260"/>
                    </a:lnTo>
                    <a:lnTo>
                      <a:pt x="9362" y="2521"/>
                    </a:lnTo>
                    <a:lnTo>
                      <a:pt x="11703" y="2521"/>
                    </a:lnTo>
                    <a:lnTo>
                      <a:pt x="12873" y="3781"/>
                    </a:lnTo>
                    <a:lnTo>
                      <a:pt x="14043" y="3781"/>
                    </a:lnTo>
                    <a:lnTo>
                      <a:pt x="16384" y="3781"/>
                    </a:lnTo>
                    <a:lnTo>
                      <a:pt x="16384" y="4411"/>
                    </a:lnTo>
                    <a:lnTo>
                      <a:pt x="16384" y="6932"/>
                    </a:lnTo>
                    <a:lnTo>
                      <a:pt x="14043" y="7562"/>
                    </a:lnTo>
                    <a:lnTo>
                      <a:pt x="12873" y="8822"/>
                    </a:lnTo>
                    <a:lnTo>
                      <a:pt x="11703" y="9452"/>
                    </a:lnTo>
                    <a:lnTo>
                      <a:pt x="11703" y="10082"/>
                    </a:lnTo>
                    <a:lnTo>
                      <a:pt x="11703" y="11343"/>
                    </a:lnTo>
                    <a:lnTo>
                      <a:pt x="11703" y="12603"/>
                    </a:lnTo>
                    <a:lnTo>
                      <a:pt x="11703" y="13863"/>
                    </a:lnTo>
                    <a:lnTo>
                      <a:pt x="11703" y="14494"/>
                    </a:lnTo>
                    <a:lnTo>
                      <a:pt x="11703" y="16384"/>
                    </a:lnTo>
                    <a:lnTo>
                      <a:pt x="9362" y="16384"/>
                    </a:lnTo>
                    <a:lnTo>
                      <a:pt x="8192" y="15124"/>
                    </a:lnTo>
                    <a:lnTo>
                      <a:pt x="8192" y="14494"/>
                    </a:lnTo>
                    <a:lnTo>
                      <a:pt x="8192" y="13863"/>
                    </a:lnTo>
                    <a:lnTo>
                      <a:pt x="8192" y="11973"/>
                    </a:lnTo>
                    <a:lnTo>
                      <a:pt x="8192" y="11343"/>
                    </a:lnTo>
                    <a:lnTo>
                      <a:pt x="8192" y="10082"/>
                    </a:lnTo>
                    <a:lnTo>
                      <a:pt x="8192" y="9452"/>
                    </a:lnTo>
                    <a:lnTo>
                      <a:pt x="8192" y="8822"/>
                    </a:lnTo>
                    <a:lnTo>
                      <a:pt x="7022" y="8822"/>
                    </a:lnTo>
                    <a:lnTo>
                      <a:pt x="4681" y="7562"/>
                    </a:lnTo>
                    <a:lnTo>
                      <a:pt x="4681" y="6932"/>
                    </a:lnTo>
                    <a:lnTo>
                      <a:pt x="4681" y="6302"/>
                    </a:lnTo>
                    <a:lnTo>
                      <a:pt x="4681" y="4411"/>
                    </a:lnTo>
                    <a:lnTo>
                      <a:pt x="3511" y="4411"/>
                    </a:lnTo>
                    <a:lnTo>
                      <a:pt x="2341" y="2521"/>
                    </a:lnTo>
                    <a:lnTo>
                      <a:pt x="0" y="1260"/>
                    </a:lnTo>
                    <a:lnTo>
                      <a:pt x="0" y="0"/>
                    </a:lnTo>
                    <a:lnTo>
                      <a:pt x="2341" y="0"/>
                    </a:lnTo>
                    <a:lnTo>
                      <a:pt x="3511"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82" name="Drawing 13"/>
              <p:cNvSpPr>
                <a:spLocks noChangeAspect="1"/>
              </p:cNvSpPr>
              <p:nvPr/>
            </p:nvSpPr>
            <p:spPr bwMode="auto">
              <a:xfrm>
                <a:off x="4878" y="-90712"/>
                <a:ext cx="2184" cy="22"/>
              </a:xfrm>
              <a:custGeom>
                <a:avLst/>
                <a:gdLst/>
                <a:ahLst/>
                <a:cxnLst>
                  <a:cxn ang="0">
                    <a:pos x="5266" y="1489"/>
                  </a:cxn>
                  <a:cxn ang="0">
                    <a:pos x="6437" y="2979"/>
                  </a:cxn>
                  <a:cxn ang="0">
                    <a:pos x="7607" y="2979"/>
                  </a:cxn>
                  <a:cxn ang="0">
                    <a:pos x="8777" y="4468"/>
                  </a:cxn>
                  <a:cxn ang="0">
                    <a:pos x="9362" y="5213"/>
                  </a:cxn>
                  <a:cxn ang="0">
                    <a:pos x="9947" y="5213"/>
                  </a:cxn>
                  <a:cxn ang="0">
                    <a:pos x="11118" y="4468"/>
                  </a:cxn>
                  <a:cxn ang="0">
                    <a:pos x="11703" y="2979"/>
                  </a:cxn>
                  <a:cxn ang="0">
                    <a:pos x="13458" y="2979"/>
                  </a:cxn>
                  <a:cxn ang="0">
                    <a:pos x="13458" y="5213"/>
                  </a:cxn>
                  <a:cxn ang="0">
                    <a:pos x="14043" y="5958"/>
                  </a:cxn>
                  <a:cxn ang="0">
                    <a:pos x="14629" y="8192"/>
                  </a:cxn>
                  <a:cxn ang="0">
                    <a:pos x="15799" y="8937"/>
                  </a:cxn>
                  <a:cxn ang="0">
                    <a:pos x="15799" y="11171"/>
                  </a:cxn>
                  <a:cxn ang="0">
                    <a:pos x="15799" y="13405"/>
                  </a:cxn>
                  <a:cxn ang="0">
                    <a:pos x="16384" y="14150"/>
                  </a:cxn>
                  <a:cxn ang="0">
                    <a:pos x="14629" y="14895"/>
                  </a:cxn>
                  <a:cxn ang="0">
                    <a:pos x="13458" y="14895"/>
                  </a:cxn>
                  <a:cxn ang="0">
                    <a:pos x="11118" y="14150"/>
                  </a:cxn>
                  <a:cxn ang="0">
                    <a:pos x="9947" y="14895"/>
                  </a:cxn>
                  <a:cxn ang="0">
                    <a:pos x="7607" y="14895"/>
                  </a:cxn>
                  <a:cxn ang="0">
                    <a:pos x="6437" y="14150"/>
                  </a:cxn>
                  <a:cxn ang="0">
                    <a:pos x="4681" y="11171"/>
                  </a:cxn>
                  <a:cxn ang="0">
                    <a:pos x="2341" y="10426"/>
                  </a:cxn>
                  <a:cxn ang="0">
                    <a:pos x="1755" y="8937"/>
                  </a:cxn>
                  <a:cxn ang="0">
                    <a:pos x="0" y="8192"/>
                  </a:cxn>
                  <a:cxn ang="0">
                    <a:pos x="585" y="7447"/>
                  </a:cxn>
                  <a:cxn ang="0">
                    <a:pos x="2341" y="4468"/>
                  </a:cxn>
                  <a:cxn ang="0">
                    <a:pos x="585" y="4468"/>
                  </a:cxn>
                  <a:cxn ang="0">
                    <a:pos x="0" y="2234"/>
                  </a:cxn>
                  <a:cxn ang="0">
                    <a:pos x="1755" y="0"/>
                  </a:cxn>
                  <a:cxn ang="0">
                    <a:pos x="2926" y="0"/>
                  </a:cxn>
                  <a:cxn ang="0">
                    <a:pos x="4681" y="1489"/>
                  </a:cxn>
                </a:cxnLst>
                <a:rect l="0" t="0" r="r" b="b"/>
                <a:pathLst>
                  <a:path w="16384" h="16384">
                    <a:moveTo>
                      <a:pt x="5266" y="0"/>
                    </a:moveTo>
                    <a:lnTo>
                      <a:pt x="5266" y="1489"/>
                    </a:lnTo>
                    <a:lnTo>
                      <a:pt x="6437" y="1489"/>
                    </a:lnTo>
                    <a:lnTo>
                      <a:pt x="6437" y="2979"/>
                    </a:lnTo>
                    <a:lnTo>
                      <a:pt x="7022" y="2979"/>
                    </a:lnTo>
                    <a:lnTo>
                      <a:pt x="7607" y="2979"/>
                    </a:lnTo>
                    <a:lnTo>
                      <a:pt x="7607" y="4468"/>
                    </a:lnTo>
                    <a:lnTo>
                      <a:pt x="8777" y="4468"/>
                    </a:lnTo>
                    <a:lnTo>
                      <a:pt x="8777" y="5213"/>
                    </a:lnTo>
                    <a:lnTo>
                      <a:pt x="9362" y="5213"/>
                    </a:lnTo>
                    <a:lnTo>
                      <a:pt x="9947" y="5958"/>
                    </a:lnTo>
                    <a:lnTo>
                      <a:pt x="9947" y="5213"/>
                    </a:lnTo>
                    <a:lnTo>
                      <a:pt x="9947" y="4468"/>
                    </a:lnTo>
                    <a:lnTo>
                      <a:pt x="11118" y="4468"/>
                    </a:lnTo>
                    <a:lnTo>
                      <a:pt x="11703" y="4468"/>
                    </a:lnTo>
                    <a:lnTo>
                      <a:pt x="11703" y="2979"/>
                    </a:lnTo>
                    <a:lnTo>
                      <a:pt x="12288" y="2979"/>
                    </a:lnTo>
                    <a:lnTo>
                      <a:pt x="13458" y="2979"/>
                    </a:lnTo>
                    <a:lnTo>
                      <a:pt x="13458" y="4468"/>
                    </a:lnTo>
                    <a:lnTo>
                      <a:pt x="13458" y="5213"/>
                    </a:lnTo>
                    <a:lnTo>
                      <a:pt x="14043" y="5213"/>
                    </a:lnTo>
                    <a:lnTo>
                      <a:pt x="14043" y="5958"/>
                    </a:lnTo>
                    <a:lnTo>
                      <a:pt x="14629" y="7447"/>
                    </a:lnTo>
                    <a:lnTo>
                      <a:pt x="14629" y="8192"/>
                    </a:lnTo>
                    <a:lnTo>
                      <a:pt x="14629" y="8937"/>
                    </a:lnTo>
                    <a:lnTo>
                      <a:pt x="15799" y="8937"/>
                    </a:lnTo>
                    <a:lnTo>
                      <a:pt x="15799" y="10426"/>
                    </a:lnTo>
                    <a:lnTo>
                      <a:pt x="15799" y="11171"/>
                    </a:lnTo>
                    <a:lnTo>
                      <a:pt x="15799" y="11916"/>
                    </a:lnTo>
                    <a:lnTo>
                      <a:pt x="15799" y="13405"/>
                    </a:lnTo>
                    <a:lnTo>
                      <a:pt x="15799" y="14150"/>
                    </a:lnTo>
                    <a:lnTo>
                      <a:pt x="16384" y="14150"/>
                    </a:lnTo>
                    <a:lnTo>
                      <a:pt x="15799" y="14895"/>
                    </a:lnTo>
                    <a:lnTo>
                      <a:pt x="14629" y="14895"/>
                    </a:lnTo>
                    <a:lnTo>
                      <a:pt x="14043" y="14895"/>
                    </a:lnTo>
                    <a:lnTo>
                      <a:pt x="13458" y="14895"/>
                    </a:lnTo>
                    <a:lnTo>
                      <a:pt x="11703" y="14150"/>
                    </a:lnTo>
                    <a:lnTo>
                      <a:pt x="11118" y="14150"/>
                    </a:lnTo>
                    <a:lnTo>
                      <a:pt x="11118" y="14895"/>
                    </a:lnTo>
                    <a:lnTo>
                      <a:pt x="9947" y="14895"/>
                    </a:lnTo>
                    <a:lnTo>
                      <a:pt x="8777" y="16384"/>
                    </a:lnTo>
                    <a:lnTo>
                      <a:pt x="7607" y="14895"/>
                    </a:lnTo>
                    <a:lnTo>
                      <a:pt x="7022" y="14150"/>
                    </a:lnTo>
                    <a:lnTo>
                      <a:pt x="6437" y="14150"/>
                    </a:lnTo>
                    <a:lnTo>
                      <a:pt x="5266" y="11916"/>
                    </a:lnTo>
                    <a:lnTo>
                      <a:pt x="4681" y="11171"/>
                    </a:lnTo>
                    <a:lnTo>
                      <a:pt x="4096" y="11171"/>
                    </a:lnTo>
                    <a:lnTo>
                      <a:pt x="2341" y="10426"/>
                    </a:lnTo>
                    <a:lnTo>
                      <a:pt x="1755" y="10426"/>
                    </a:lnTo>
                    <a:lnTo>
                      <a:pt x="1755" y="8937"/>
                    </a:lnTo>
                    <a:lnTo>
                      <a:pt x="585" y="8937"/>
                    </a:lnTo>
                    <a:lnTo>
                      <a:pt x="0" y="8192"/>
                    </a:lnTo>
                    <a:lnTo>
                      <a:pt x="0" y="7447"/>
                    </a:lnTo>
                    <a:lnTo>
                      <a:pt x="585" y="7447"/>
                    </a:lnTo>
                    <a:lnTo>
                      <a:pt x="2341" y="5213"/>
                    </a:lnTo>
                    <a:lnTo>
                      <a:pt x="2341" y="4468"/>
                    </a:lnTo>
                    <a:lnTo>
                      <a:pt x="1755" y="4468"/>
                    </a:lnTo>
                    <a:lnTo>
                      <a:pt x="585" y="4468"/>
                    </a:lnTo>
                    <a:lnTo>
                      <a:pt x="0" y="2979"/>
                    </a:lnTo>
                    <a:lnTo>
                      <a:pt x="0" y="2234"/>
                    </a:lnTo>
                    <a:lnTo>
                      <a:pt x="585" y="1489"/>
                    </a:lnTo>
                    <a:lnTo>
                      <a:pt x="1755" y="0"/>
                    </a:lnTo>
                    <a:lnTo>
                      <a:pt x="2341" y="0"/>
                    </a:lnTo>
                    <a:lnTo>
                      <a:pt x="2926" y="0"/>
                    </a:lnTo>
                    <a:lnTo>
                      <a:pt x="4096" y="1489"/>
                    </a:lnTo>
                    <a:lnTo>
                      <a:pt x="4681" y="1489"/>
                    </a:lnTo>
                    <a:lnTo>
                      <a:pt x="5266"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83" name="Drawing 14"/>
              <p:cNvSpPr>
                <a:spLocks noChangeAspect="1"/>
              </p:cNvSpPr>
              <p:nvPr/>
            </p:nvSpPr>
            <p:spPr bwMode="auto">
              <a:xfrm>
                <a:off x="1446" y="-90756"/>
                <a:ext cx="3042" cy="39"/>
              </a:xfrm>
              <a:custGeom>
                <a:avLst/>
                <a:gdLst/>
                <a:ahLst/>
                <a:cxnLst>
                  <a:cxn ang="0">
                    <a:pos x="5461" y="1680"/>
                  </a:cxn>
                  <a:cxn ang="0">
                    <a:pos x="6302" y="1260"/>
                  </a:cxn>
                  <a:cxn ang="0">
                    <a:pos x="7142" y="1260"/>
                  </a:cxn>
                  <a:cxn ang="0">
                    <a:pos x="8402" y="1260"/>
                  </a:cxn>
                  <a:cxn ang="0">
                    <a:pos x="8822" y="1680"/>
                  </a:cxn>
                  <a:cxn ang="0">
                    <a:pos x="10082" y="1680"/>
                  </a:cxn>
                  <a:cxn ang="0">
                    <a:pos x="10503" y="2941"/>
                  </a:cxn>
                  <a:cxn ang="0">
                    <a:pos x="11763" y="2941"/>
                  </a:cxn>
                  <a:cxn ang="0">
                    <a:pos x="11763" y="1680"/>
                  </a:cxn>
                  <a:cxn ang="0">
                    <a:pos x="11763" y="840"/>
                  </a:cxn>
                  <a:cxn ang="0">
                    <a:pos x="12183" y="840"/>
                  </a:cxn>
                  <a:cxn ang="0">
                    <a:pos x="13023" y="1260"/>
                  </a:cxn>
                  <a:cxn ang="0">
                    <a:pos x="13443" y="2941"/>
                  </a:cxn>
                  <a:cxn ang="0">
                    <a:pos x="14704" y="4201"/>
                  </a:cxn>
                  <a:cxn ang="0">
                    <a:pos x="13863" y="4621"/>
                  </a:cxn>
                  <a:cxn ang="0">
                    <a:pos x="13863" y="5881"/>
                  </a:cxn>
                  <a:cxn ang="0">
                    <a:pos x="14704" y="7562"/>
                  </a:cxn>
                  <a:cxn ang="0">
                    <a:pos x="15124" y="8402"/>
                  </a:cxn>
                  <a:cxn ang="0">
                    <a:pos x="16384" y="9662"/>
                  </a:cxn>
                  <a:cxn ang="0">
                    <a:pos x="15544" y="10082"/>
                  </a:cxn>
                  <a:cxn ang="0">
                    <a:pos x="15544" y="11763"/>
                  </a:cxn>
                  <a:cxn ang="0">
                    <a:pos x="15124" y="15124"/>
                  </a:cxn>
                  <a:cxn ang="0">
                    <a:pos x="13443" y="15124"/>
                  </a:cxn>
                  <a:cxn ang="0">
                    <a:pos x="13023" y="15964"/>
                  </a:cxn>
                  <a:cxn ang="0">
                    <a:pos x="11763" y="16384"/>
                  </a:cxn>
                  <a:cxn ang="0">
                    <a:pos x="10503" y="16384"/>
                  </a:cxn>
                  <a:cxn ang="0">
                    <a:pos x="9662" y="15964"/>
                  </a:cxn>
                  <a:cxn ang="0">
                    <a:pos x="7982" y="14704"/>
                  </a:cxn>
                  <a:cxn ang="0">
                    <a:pos x="6722" y="14704"/>
                  </a:cxn>
                  <a:cxn ang="0">
                    <a:pos x="5461" y="15124"/>
                  </a:cxn>
                  <a:cxn ang="0">
                    <a:pos x="5041" y="14283"/>
                  </a:cxn>
                  <a:cxn ang="0">
                    <a:pos x="5461" y="13023"/>
                  </a:cxn>
                  <a:cxn ang="0">
                    <a:pos x="5461" y="13023"/>
                  </a:cxn>
                  <a:cxn ang="0">
                    <a:pos x="4621" y="12603"/>
                  </a:cxn>
                  <a:cxn ang="0">
                    <a:pos x="3361" y="11763"/>
                  </a:cxn>
                  <a:cxn ang="0">
                    <a:pos x="2101" y="10923"/>
                  </a:cxn>
                  <a:cxn ang="0">
                    <a:pos x="1680" y="9242"/>
                  </a:cxn>
                  <a:cxn ang="0">
                    <a:pos x="420" y="7982"/>
                  </a:cxn>
                  <a:cxn ang="0">
                    <a:pos x="1260" y="6722"/>
                  </a:cxn>
                  <a:cxn ang="0">
                    <a:pos x="0" y="5041"/>
                  </a:cxn>
                  <a:cxn ang="0">
                    <a:pos x="420" y="4621"/>
                  </a:cxn>
                  <a:cxn ang="0">
                    <a:pos x="0" y="3361"/>
                  </a:cxn>
                  <a:cxn ang="0">
                    <a:pos x="420" y="2941"/>
                  </a:cxn>
                  <a:cxn ang="0">
                    <a:pos x="1680" y="2941"/>
                  </a:cxn>
                  <a:cxn ang="0">
                    <a:pos x="2941" y="3361"/>
                  </a:cxn>
                  <a:cxn ang="0">
                    <a:pos x="4621" y="2521"/>
                  </a:cxn>
                </a:cxnLst>
                <a:rect l="0" t="0" r="r" b="b"/>
                <a:pathLst>
                  <a:path w="16384" h="16384">
                    <a:moveTo>
                      <a:pt x="4621" y="2521"/>
                    </a:moveTo>
                    <a:lnTo>
                      <a:pt x="5461" y="1680"/>
                    </a:lnTo>
                    <a:lnTo>
                      <a:pt x="6302" y="1680"/>
                    </a:lnTo>
                    <a:lnTo>
                      <a:pt x="6302" y="1260"/>
                    </a:lnTo>
                    <a:lnTo>
                      <a:pt x="6722" y="1260"/>
                    </a:lnTo>
                    <a:lnTo>
                      <a:pt x="7142" y="1260"/>
                    </a:lnTo>
                    <a:lnTo>
                      <a:pt x="7982" y="1260"/>
                    </a:lnTo>
                    <a:lnTo>
                      <a:pt x="8402" y="1260"/>
                    </a:lnTo>
                    <a:lnTo>
                      <a:pt x="8822" y="1260"/>
                    </a:lnTo>
                    <a:lnTo>
                      <a:pt x="8822" y="1680"/>
                    </a:lnTo>
                    <a:lnTo>
                      <a:pt x="9662" y="1680"/>
                    </a:lnTo>
                    <a:lnTo>
                      <a:pt x="10082" y="1680"/>
                    </a:lnTo>
                    <a:lnTo>
                      <a:pt x="10503" y="2521"/>
                    </a:lnTo>
                    <a:lnTo>
                      <a:pt x="10503" y="2941"/>
                    </a:lnTo>
                    <a:lnTo>
                      <a:pt x="11343" y="2941"/>
                    </a:lnTo>
                    <a:lnTo>
                      <a:pt x="11763" y="2941"/>
                    </a:lnTo>
                    <a:lnTo>
                      <a:pt x="11763" y="2521"/>
                    </a:lnTo>
                    <a:lnTo>
                      <a:pt x="11763" y="1680"/>
                    </a:lnTo>
                    <a:lnTo>
                      <a:pt x="11763" y="1260"/>
                    </a:lnTo>
                    <a:lnTo>
                      <a:pt x="11763" y="840"/>
                    </a:lnTo>
                    <a:lnTo>
                      <a:pt x="12183" y="0"/>
                    </a:lnTo>
                    <a:lnTo>
                      <a:pt x="12183" y="840"/>
                    </a:lnTo>
                    <a:lnTo>
                      <a:pt x="13023" y="840"/>
                    </a:lnTo>
                    <a:lnTo>
                      <a:pt x="13023" y="1260"/>
                    </a:lnTo>
                    <a:lnTo>
                      <a:pt x="13443" y="2521"/>
                    </a:lnTo>
                    <a:lnTo>
                      <a:pt x="13443" y="2941"/>
                    </a:lnTo>
                    <a:lnTo>
                      <a:pt x="13863" y="3361"/>
                    </a:lnTo>
                    <a:lnTo>
                      <a:pt x="14704" y="4201"/>
                    </a:lnTo>
                    <a:lnTo>
                      <a:pt x="14704" y="4621"/>
                    </a:lnTo>
                    <a:lnTo>
                      <a:pt x="13863" y="4621"/>
                    </a:lnTo>
                    <a:lnTo>
                      <a:pt x="13863" y="5041"/>
                    </a:lnTo>
                    <a:lnTo>
                      <a:pt x="13863" y="5881"/>
                    </a:lnTo>
                    <a:lnTo>
                      <a:pt x="13863" y="6302"/>
                    </a:lnTo>
                    <a:lnTo>
                      <a:pt x="14704" y="7562"/>
                    </a:lnTo>
                    <a:lnTo>
                      <a:pt x="14704" y="8402"/>
                    </a:lnTo>
                    <a:lnTo>
                      <a:pt x="15124" y="8402"/>
                    </a:lnTo>
                    <a:lnTo>
                      <a:pt x="15124" y="9242"/>
                    </a:lnTo>
                    <a:lnTo>
                      <a:pt x="16384" y="9662"/>
                    </a:lnTo>
                    <a:lnTo>
                      <a:pt x="15544" y="9662"/>
                    </a:lnTo>
                    <a:lnTo>
                      <a:pt x="15544" y="10082"/>
                    </a:lnTo>
                    <a:lnTo>
                      <a:pt x="15544" y="10923"/>
                    </a:lnTo>
                    <a:lnTo>
                      <a:pt x="15544" y="11763"/>
                    </a:lnTo>
                    <a:lnTo>
                      <a:pt x="15124" y="14704"/>
                    </a:lnTo>
                    <a:lnTo>
                      <a:pt x="15124" y="15124"/>
                    </a:lnTo>
                    <a:lnTo>
                      <a:pt x="14704" y="15124"/>
                    </a:lnTo>
                    <a:lnTo>
                      <a:pt x="13443" y="15124"/>
                    </a:lnTo>
                    <a:lnTo>
                      <a:pt x="13023" y="15124"/>
                    </a:lnTo>
                    <a:lnTo>
                      <a:pt x="13023" y="15964"/>
                    </a:lnTo>
                    <a:lnTo>
                      <a:pt x="12183" y="16384"/>
                    </a:lnTo>
                    <a:lnTo>
                      <a:pt x="11763" y="16384"/>
                    </a:lnTo>
                    <a:lnTo>
                      <a:pt x="11343" y="16384"/>
                    </a:lnTo>
                    <a:lnTo>
                      <a:pt x="10503" y="16384"/>
                    </a:lnTo>
                    <a:lnTo>
                      <a:pt x="10082" y="15964"/>
                    </a:lnTo>
                    <a:lnTo>
                      <a:pt x="9662" y="15964"/>
                    </a:lnTo>
                    <a:lnTo>
                      <a:pt x="8822" y="15964"/>
                    </a:lnTo>
                    <a:lnTo>
                      <a:pt x="7982" y="14704"/>
                    </a:lnTo>
                    <a:lnTo>
                      <a:pt x="7142" y="14704"/>
                    </a:lnTo>
                    <a:lnTo>
                      <a:pt x="6722" y="14704"/>
                    </a:lnTo>
                    <a:lnTo>
                      <a:pt x="6302" y="15124"/>
                    </a:lnTo>
                    <a:lnTo>
                      <a:pt x="5461" y="15124"/>
                    </a:lnTo>
                    <a:lnTo>
                      <a:pt x="5041" y="15124"/>
                    </a:lnTo>
                    <a:lnTo>
                      <a:pt x="5041" y="14283"/>
                    </a:lnTo>
                    <a:lnTo>
                      <a:pt x="5461" y="13443"/>
                    </a:lnTo>
                    <a:lnTo>
                      <a:pt x="5461" y="13023"/>
                    </a:lnTo>
                    <a:lnTo>
                      <a:pt x="6302" y="13023"/>
                    </a:lnTo>
                    <a:lnTo>
                      <a:pt x="5461" y="13023"/>
                    </a:lnTo>
                    <a:lnTo>
                      <a:pt x="5041" y="13023"/>
                    </a:lnTo>
                    <a:lnTo>
                      <a:pt x="4621" y="12603"/>
                    </a:lnTo>
                    <a:lnTo>
                      <a:pt x="3781" y="11763"/>
                    </a:lnTo>
                    <a:lnTo>
                      <a:pt x="3361" y="11763"/>
                    </a:lnTo>
                    <a:lnTo>
                      <a:pt x="2101" y="11343"/>
                    </a:lnTo>
                    <a:lnTo>
                      <a:pt x="2101" y="10923"/>
                    </a:lnTo>
                    <a:lnTo>
                      <a:pt x="2101" y="10082"/>
                    </a:lnTo>
                    <a:lnTo>
                      <a:pt x="1680" y="9242"/>
                    </a:lnTo>
                    <a:lnTo>
                      <a:pt x="1260" y="8402"/>
                    </a:lnTo>
                    <a:lnTo>
                      <a:pt x="420" y="7982"/>
                    </a:lnTo>
                    <a:lnTo>
                      <a:pt x="1260" y="7562"/>
                    </a:lnTo>
                    <a:lnTo>
                      <a:pt x="1260" y="6722"/>
                    </a:lnTo>
                    <a:lnTo>
                      <a:pt x="1260" y="6302"/>
                    </a:lnTo>
                    <a:lnTo>
                      <a:pt x="0" y="5041"/>
                    </a:lnTo>
                    <a:lnTo>
                      <a:pt x="420" y="5041"/>
                    </a:lnTo>
                    <a:lnTo>
                      <a:pt x="420" y="4621"/>
                    </a:lnTo>
                    <a:lnTo>
                      <a:pt x="0" y="4201"/>
                    </a:lnTo>
                    <a:lnTo>
                      <a:pt x="0" y="3361"/>
                    </a:lnTo>
                    <a:lnTo>
                      <a:pt x="0" y="2941"/>
                    </a:lnTo>
                    <a:lnTo>
                      <a:pt x="420" y="2941"/>
                    </a:lnTo>
                    <a:lnTo>
                      <a:pt x="1260" y="2941"/>
                    </a:lnTo>
                    <a:lnTo>
                      <a:pt x="1680" y="2941"/>
                    </a:lnTo>
                    <a:lnTo>
                      <a:pt x="2101" y="3361"/>
                    </a:lnTo>
                    <a:lnTo>
                      <a:pt x="2941" y="3361"/>
                    </a:lnTo>
                    <a:lnTo>
                      <a:pt x="3781" y="2941"/>
                    </a:lnTo>
                    <a:lnTo>
                      <a:pt x="4621" y="252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84" name="Drawing 15"/>
              <p:cNvSpPr>
                <a:spLocks noChangeAspect="1"/>
              </p:cNvSpPr>
              <p:nvPr/>
            </p:nvSpPr>
            <p:spPr bwMode="auto">
              <a:xfrm>
                <a:off x="3864" y="-90725"/>
                <a:ext cx="936" cy="28"/>
              </a:xfrm>
              <a:custGeom>
                <a:avLst/>
                <a:gdLst/>
                <a:ahLst/>
                <a:cxnLst>
                  <a:cxn ang="0">
                    <a:pos x="10923" y="4096"/>
                  </a:cxn>
                  <a:cxn ang="0">
                    <a:pos x="10923" y="2926"/>
                  </a:cxn>
                  <a:cxn ang="0">
                    <a:pos x="10923" y="2341"/>
                  </a:cxn>
                  <a:cxn ang="0">
                    <a:pos x="10923" y="585"/>
                  </a:cxn>
                  <a:cxn ang="0">
                    <a:pos x="12288" y="585"/>
                  </a:cxn>
                  <a:cxn ang="0">
                    <a:pos x="12288" y="0"/>
                  </a:cxn>
                  <a:cxn ang="0">
                    <a:pos x="13653" y="0"/>
                  </a:cxn>
                  <a:cxn ang="0">
                    <a:pos x="16384" y="585"/>
                  </a:cxn>
                  <a:cxn ang="0">
                    <a:pos x="16384" y="1755"/>
                  </a:cxn>
                  <a:cxn ang="0">
                    <a:pos x="16384" y="4096"/>
                  </a:cxn>
                  <a:cxn ang="0">
                    <a:pos x="16384" y="4681"/>
                  </a:cxn>
                  <a:cxn ang="0">
                    <a:pos x="16384" y="5266"/>
                  </a:cxn>
                  <a:cxn ang="0">
                    <a:pos x="13653" y="6437"/>
                  </a:cxn>
                  <a:cxn ang="0">
                    <a:pos x="12288" y="7022"/>
                  </a:cxn>
                  <a:cxn ang="0">
                    <a:pos x="12288" y="7607"/>
                  </a:cxn>
                  <a:cxn ang="0">
                    <a:pos x="10923" y="8777"/>
                  </a:cxn>
                  <a:cxn ang="0">
                    <a:pos x="10923" y="9362"/>
                  </a:cxn>
                  <a:cxn ang="0">
                    <a:pos x="10923" y="9947"/>
                  </a:cxn>
                  <a:cxn ang="0">
                    <a:pos x="10923" y="11703"/>
                  </a:cxn>
                  <a:cxn ang="0">
                    <a:pos x="8192" y="12288"/>
                  </a:cxn>
                  <a:cxn ang="0">
                    <a:pos x="8192" y="13458"/>
                  </a:cxn>
                  <a:cxn ang="0">
                    <a:pos x="6827" y="14043"/>
                  </a:cxn>
                  <a:cxn ang="0">
                    <a:pos x="5461" y="16384"/>
                  </a:cxn>
                  <a:cxn ang="0">
                    <a:pos x="2731" y="16384"/>
                  </a:cxn>
                  <a:cxn ang="0">
                    <a:pos x="2731" y="15799"/>
                  </a:cxn>
                  <a:cxn ang="0">
                    <a:pos x="2731" y="14629"/>
                  </a:cxn>
                  <a:cxn ang="0">
                    <a:pos x="2731" y="14043"/>
                  </a:cxn>
                  <a:cxn ang="0">
                    <a:pos x="2731" y="13458"/>
                  </a:cxn>
                  <a:cxn ang="0">
                    <a:pos x="1365" y="13458"/>
                  </a:cxn>
                  <a:cxn ang="0">
                    <a:pos x="1365" y="12288"/>
                  </a:cxn>
                  <a:cxn ang="0">
                    <a:pos x="0" y="11703"/>
                  </a:cxn>
                  <a:cxn ang="0">
                    <a:pos x="0" y="11118"/>
                  </a:cxn>
                  <a:cxn ang="0">
                    <a:pos x="1365" y="11118"/>
                  </a:cxn>
                  <a:cxn ang="0">
                    <a:pos x="2731" y="9947"/>
                  </a:cxn>
                  <a:cxn ang="0">
                    <a:pos x="2731" y="9362"/>
                  </a:cxn>
                  <a:cxn ang="0">
                    <a:pos x="2731" y="8777"/>
                  </a:cxn>
                  <a:cxn ang="0">
                    <a:pos x="2731" y="7607"/>
                  </a:cxn>
                  <a:cxn ang="0">
                    <a:pos x="2731" y="7022"/>
                  </a:cxn>
                  <a:cxn ang="0">
                    <a:pos x="6827" y="5266"/>
                  </a:cxn>
                  <a:cxn ang="0">
                    <a:pos x="6827" y="4681"/>
                  </a:cxn>
                  <a:cxn ang="0">
                    <a:pos x="8192" y="4096"/>
                  </a:cxn>
                  <a:cxn ang="0">
                    <a:pos x="10923" y="4096"/>
                  </a:cxn>
                </a:cxnLst>
                <a:rect l="0" t="0" r="r" b="b"/>
                <a:pathLst>
                  <a:path w="16384" h="16384">
                    <a:moveTo>
                      <a:pt x="10923" y="4096"/>
                    </a:moveTo>
                    <a:lnTo>
                      <a:pt x="10923" y="2926"/>
                    </a:lnTo>
                    <a:lnTo>
                      <a:pt x="10923" y="2341"/>
                    </a:lnTo>
                    <a:lnTo>
                      <a:pt x="10923" y="585"/>
                    </a:lnTo>
                    <a:lnTo>
                      <a:pt x="12288" y="585"/>
                    </a:lnTo>
                    <a:lnTo>
                      <a:pt x="12288" y="0"/>
                    </a:lnTo>
                    <a:lnTo>
                      <a:pt x="13653" y="0"/>
                    </a:lnTo>
                    <a:lnTo>
                      <a:pt x="16384" y="585"/>
                    </a:lnTo>
                    <a:lnTo>
                      <a:pt x="16384" y="1755"/>
                    </a:lnTo>
                    <a:lnTo>
                      <a:pt x="16384" y="4096"/>
                    </a:lnTo>
                    <a:lnTo>
                      <a:pt x="16384" y="4681"/>
                    </a:lnTo>
                    <a:lnTo>
                      <a:pt x="16384" y="5266"/>
                    </a:lnTo>
                    <a:lnTo>
                      <a:pt x="13653" y="6437"/>
                    </a:lnTo>
                    <a:lnTo>
                      <a:pt x="12288" y="7022"/>
                    </a:lnTo>
                    <a:lnTo>
                      <a:pt x="12288" y="7607"/>
                    </a:lnTo>
                    <a:lnTo>
                      <a:pt x="10923" y="8777"/>
                    </a:lnTo>
                    <a:lnTo>
                      <a:pt x="10923" y="9362"/>
                    </a:lnTo>
                    <a:lnTo>
                      <a:pt x="10923" y="9947"/>
                    </a:lnTo>
                    <a:lnTo>
                      <a:pt x="10923" y="11703"/>
                    </a:lnTo>
                    <a:lnTo>
                      <a:pt x="8192" y="12288"/>
                    </a:lnTo>
                    <a:lnTo>
                      <a:pt x="8192" y="13458"/>
                    </a:lnTo>
                    <a:lnTo>
                      <a:pt x="6827" y="14043"/>
                    </a:lnTo>
                    <a:lnTo>
                      <a:pt x="5461" y="16384"/>
                    </a:lnTo>
                    <a:lnTo>
                      <a:pt x="2731" y="16384"/>
                    </a:lnTo>
                    <a:lnTo>
                      <a:pt x="2731" y="15799"/>
                    </a:lnTo>
                    <a:lnTo>
                      <a:pt x="2731" y="14629"/>
                    </a:lnTo>
                    <a:lnTo>
                      <a:pt x="2731" y="14043"/>
                    </a:lnTo>
                    <a:lnTo>
                      <a:pt x="2731" y="13458"/>
                    </a:lnTo>
                    <a:lnTo>
                      <a:pt x="1365" y="13458"/>
                    </a:lnTo>
                    <a:lnTo>
                      <a:pt x="1365" y="12288"/>
                    </a:lnTo>
                    <a:lnTo>
                      <a:pt x="0" y="11703"/>
                    </a:lnTo>
                    <a:lnTo>
                      <a:pt x="0" y="11118"/>
                    </a:lnTo>
                    <a:lnTo>
                      <a:pt x="1365" y="11118"/>
                    </a:lnTo>
                    <a:lnTo>
                      <a:pt x="2731" y="9947"/>
                    </a:lnTo>
                    <a:lnTo>
                      <a:pt x="2731" y="9362"/>
                    </a:lnTo>
                    <a:lnTo>
                      <a:pt x="2731" y="8777"/>
                    </a:lnTo>
                    <a:lnTo>
                      <a:pt x="2731" y="7607"/>
                    </a:lnTo>
                    <a:lnTo>
                      <a:pt x="2731" y="7022"/>
                    </a:lnTo>
                    <a:lnTo>
                      <a:pt x="6827" y="5266"/>
                    </a:lnTo>
                    <a:lnTo>
                      <a:pt x="6827" y="4681"/>
                    </a:lnTo>
                    <a:lnTo>
                      <a:pt x="8192" y="4096"/>
                    </a:lnTo>
                    <a:lnTo>
                      <a:pt x="10923" y="409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85" name="Drawing 16"/>
              <p:cNvSpPr>
                <a:spLocks noChangeAspect="1"/>
              </p:cNvSpPr>
              <p:nvPr/>
            </p:nvSpPr>
            <p:spPr bwMode="auto">
              <a:xfrm>
                <a:off x="-3000" y="-90890"/>
                <a:ext cx="7488" cy="184"/>
              </a:xfrm>
              <a:custGeom>
                <a:avLst/>
                <a:gdLst/>
                <a:ahLst/>
                <a:cxnLst>
                  <a:cxn ang="0">
                    <a:pos x="2901" y="15405"/>
                  </a:cxn>
                  <a:cxn ang="0">
                    <a:pos x="2901" y="14069"/>
                  </a:cxn>
                  <a:cxn ang="0">
                    <a:pos x="2389" y="12822"/>
                  </a:cxn>
                  <a:cxn ang="0">
                    <a:pos x="853" y="11932"/>
                  </a:cxn>
                  <a:cxn ang="0">
                    <a:pos x="0" y="12110"/>
                  </a:cxn>
                  <a:cxn ang="0">
                    <a:pos x="341" y="11130"/>
                  </a:cxn>
                  <a:cxn ang="0">
                    <a:pos x="171" y="9706"/>
                  </a:cxn>
                  <a:cxn ang="0">
                    <a:pos x="0" y="8014"/>
                  </a:cxn>
                  <a:cxn ang="0">
                    <a:pos x="853" y="6500"/>
                  </a:cxn>
                  <a:cxn ang="0">
                    <a:pos x="2048" y="4363"/>
                  </a:cxn>
                  <a:cxn ang="0">
                    <a:pos x="3584" y="3295"/>
                  </a:cxn>
                  <a:cxn ang="0">
                    <a:pos x="6827" y="3027"/>
                  </a:cxn>
                  <a:cxn ang="0">
                    <a:pos x="9045" y="2493"/>
                  </a:cxn>
                  <a:cxn ang="0">
                    <a:pos x="10240" y="1247"/>
                  </a:cxn>
                  <a:cxn ang="0">
                    <a:pos x="12288" y="534"/>
                  </a:cxn>
                  <a:cxn ang="0">
                    <a:pos x="13995" y="0"/>
                  </a:cxn>
                  <a:cxn ang="0">
                    <a:pos x="13824" y="445"/>
                  </a:cxn>
                  <a:cxn ang="0">
                    <a:pos x="13824" y="1514"/>
                  </a:cxn>
                  <a:cxn ang="0">
                    <a:pos x="13995" y="2671"/>
                  </a:cxn>
                  <a:cxn ang="0">
                    <a:pos x="13141" y="3651"/>
                  </a:cxn>
                  <a:cxn ang="0">
                    <a:pos x="12629" y="4452"/>
                  </a:cxn>
                  <a:cxn ang="0">
                    <a:pos x="12629" y="5165"/>
                  </a:cxn>
                  <a:cxn ang="0">
                    <a:pos x="12629" y="5165"/>
                  </a:cxn>
                  <a:cxn ang="0">
                    <a:pos x="11605" y="5877"/>
                  </a:cxn>
                  <a:cxn ang="0">
                    <a:pos x="12459" y="6055"/>
                  </a:cxn>
                  <a:cxn ang="0">
                    <a:pos x="11947" y="6589"/>
                  </a:cxn>
                  <a:cxn ang="0">
                    <a:pos x="12288" y="7213"/>
                  </a:cxn>
                  <a:cxn ang="0">
                    <a:pos x="13312" y="6856"/>
                  </a:cxn>
                  <a:cxn ang="0">
                    <a:pos x="14507" y="6945"/>
                  </a:cxn>
                  <a:cxn ang="0">
                    <a:pos x="16043" y="7123"/>
                  </a:cxn>
                  <a:cxn ang="0">
                    <a:pos x="16043" y="8192"/>
                  </a:cxn>
                  <a:cxn ang="0">
                    <a:pos x="14507" y="8904"/>
                  </a:cxn>
                  <a:cxn ang="0">
                    <a:pos x="13824" y="9082"/>
                  </a:cxn>
                  <a:cxn ang="0">
                    <a:pos x="13312" y="8548"/>
                  </a:cxn>
                  <a:cxn ang="0">
                    <a:pos x="12459" y="9261"/>
                  </a:cxn>
                  <a:cxn ang="0">
                    <a:pos x="11947" y="10418"/>
                  </a:cxn>
                  <a:cxn ang="0">
                    <a:pos x="10240" y="10507"/>
                  </a:cxn>
                  <a:cxn ang="0">
                    <a:pos x="10581" y="11398"/>
                  </a:cxn>
                  <a:cxn ang="0">
                    <a:pos x="8533" y="11398"/>
                  </a:cxn>
                  <a:cxn ang="0">
                    <a:pos x="9216" y="12110"/>
                  </a:cxn>
                  <a:cxn ang="0">
                    <a:pos x="8363" y="12644"/>
                  </a:cxn>
                  <a:cxn ang="0">
                    <a:pos x="8363" y="13000"/>
                  </a:cxn>
                  <a:cxn ang="0">
                    <a:pos x="8363" y="13980"/>
                  </a:cxn>
                  <a:cxn ang="0">
                    <a:pos x="8533" y="14247"/>
                  </a:cxn>
                  <a:cxn ang="0">
                    <a:pos x="7509" y="14603"/>
                  </a:cxn>
                  <a:cxn ang="0">
                    <a:pos x="7509" y="15405"/>
                  </a:cxn>
                  <a:cxn ang="0">
                    <a:pos x="8533" y="15672"/>
                  </a:cxn>
                  <a:cxn ang="0">
                    <a:pos x="8875" y="16117"/>
                  </a:cxn>
                  <a:cxn ang="0">
                    <a:pos x="8192" y="16028"/>
                  </a:cxn>
                  <a:cxn ang="0">
                    <a:pos x="7680" y="16117"/>
                  </a:cxn>
                  <a:cxn ang="0">
                    <a:pos x="6315" y="16384"/>
                  </a:cxn>
                  <a:cxn ang="0">
                    <a:pos x="3755" y="16028"/>
                  </a:cxn>
                </a:cxnLst>
                <a:rect l="0" t="0" r="r" b="b"/>
                <a:pathLst>
                  <a:path w="16384" h="16384">
                    <a:moveTo>
                      <a:pt x="2901" y="16028"/>
                    </a:moveTo>
                    <a:lnTo>
                      <a:pt x="2901" y="15405"/>
                    </a:lnTo>
                    <a:lnTo>
                      <a:pt x="2901" y="14692"/>
                    </a:lnTo>
                    <a:lnTo>
                      <a:pt x="2901" y="14069"/>
                    </a:lnTo>
                    <a:lnTo>
                      <a:pt x="2901" y="13357"/>
                    </a:lnTo>
                    <a:lnTo>
                      <a:pt x="2389" y="12822"/>
                    </a:lnTo>
                    <a:lnTo>
                      <a:pt x="1707" y="12466"/>
                    </a:lnTo>
                    <a:lnTo>
                      <a:pt x="853" y="11932"/>
                    </a:lnTo>
                    <a:lnTo>
                      <a:pt x="341" y="12199"/>
                    </a:lnTo>
                    <a:lnTo>
                      <a:pt x="0" y="12110"/>
                    </a:lnTo>
                    <a:lnTo>
                      <a:pt x="0" y="11843"/>
                    </a:lnTo>
                    <a:lnTo>
                      <a:pt x="341" y="11130"/>
                    </a:lnTo>
                    <a:lnTo>
                      <a:pt x="341" y="10329"/>
                    </a:lnTo>
                    <a:lnTo>
                      <a:pt x="171" y="9706"/>
                    </a:lnTo>
                    <a:lnTo>
                      <a:pt x="0" y="8904"/>
                    </a:lnTo>
                    <a:lnTo>
                      <a:pt x="0" y="8014"/>
                    </a:lnTo>
                    <a:lnTo>
                      <a:pt x="171" y="7302"/>
                    </a:lnTo>
                    <a:lnTo>
                      <a:pt x="853" y="6500"/>
                    </a:lnTo>
                    <a:lnTo>
                      <a:pt x="1024" y="5788"/>
                    </a:lnTo>
                    <a:lnTo>
                      <a:pt x="2048" y="4363"/>
                    </a:lnTo>
                    <a:lnTo>
                      <a:pt x="2389" y="3740"/>
                    </a:lnTo>
                    <a:lnTo>
                      <a:pt x="3584" y="3295"/>
                    </a:lnTo>
                    <a:lnTo>
                      <a:pt x="5120" y="3027"/>
                    </a:lnTo>
                    <a:lnTo>
                      <a:pt x="6827" y="3027"/>
                    </a:lnTo>
                    <a:lnTo>
                      <a:pt x="7851" y="2938"/>
                    </a:lnTo>
                    <a:lnTo>
                      <a:pt x="9045" y="2493"/>
                    </a:lnTo>
                    <a:lnTo>
                      <a:pt x="9557" y="1870"/>
                    </a:lnTo>
                    <a:lnTo>
                      <a:pt x="10240" y="1247"/>
                    </a:lnTo>
                    <a:lnTo>
                      <a:pt x="11093" y="801"/>
                    </a:lnTo>
                    <a:lnTo>
                      <a:pt x="12288" y="534"/>
                    </a:lnTo>
                    <a:lnTo>
                      <a:pt x="13312" y="356"/>
                    </a:lnTo>
                    <a:lnTo>
                      <a:pt x="13995" y="0"/>
                    </a:lnTo>
                    <a:lnTo>
                      <a:pt x="14336" y="89"/>
                    </a:lnTo>
                    <a:lnTo>
                      <a:pt x="13824" y="445"/>
                    </a:lnTo>
                    <a:lnTo>
                      <a:pt x="13653" y="1069"/>
                    </a:lnTo>
                    <a:lnTo>
                      <a:pt x="13824" y="1514"/>
                    </a:lnTo>
                    <a:lnTo>
                      <a:pt x="14336" y="2226"/>
                    </a:lnTo>
                    <a:lnTo>
                      <a:pt x="13995" y="2671"/>
                    </a:lnTo>
                    <a:lnTo>
                      <a:pt x="13312" y="3295"/>
                    </a:lnTo>
                    <a:lnTo>
                      <a:pt x="13141" y="3651"/>
                    </a:lnTo>
                    <a:lnTo>
                      <a:pt x="12971" y="4096"/>
                    </a:lnTo>
                    <a:lnTo>
                      <a:pt x="12629" y="4452"/>
                    </a:lnTo>
                    <a:lnTo>
                      <a:pt x="12629" y="4986"/>
                    </a:lnTo>
                    <a:lnTo>
                      <a:pt x="12629" y="5165"/>
                    </a:lnTo>
                    <a:lnTo>
                      <a:pt x="12459" y="5165"/>
                    </a:lnTo>
                    <a:lnTo>
                      <a:pt x="12629" y="5165"/>
                    </a:lnTo>
                    <a:lnTo>
                      <a:pt x="12459" y="5788"/>
                    </a:lnTo>
                    <a:lnTo>
                      <a:pt x="11605" y="5877"/>
                    </a:lnTo>
                    <a:lnTo>
                      <a:pt x="11605" y="6144"/>
                    </a:lnTo>
                    <a:lnTo>
                      <a:pt x="12459" y="6055"/>
                    </a:lnTo>
                    <a:lnTo>
                      <a:pt x="12629" y="6144"/>
                    </a:lnTo>
                    <a:lnTo>
                      <a:pt x="11947" y="6589"/>
                    </a:lnTo>
                    <a:lnTo>
                      <a:pt x="11947" y="6945"/>
                    </a:lnTo>
                    <a:lnTo>
                      <a:pt x="12288" y="7213"/>
                    </a:lnTo>
                    <a:lnTo>
                      <a:pt x="12629" y="6856"/>
                    </a:lnTo>
                    <a:lnTo>
                      <a:pt x="13312" y="6856"/>
                    </a:lnTo>
                    <a:lnTo>
                      <a:pt x="13824" y="7213"/>
                    </a:lnTo>
                    <a:lnTo>
                      <a:pt x="14507" y="6945"/>
                    </a:lnTo>
                    <a:lnTo>
                      <a:pt x="15701" y="6945"/>
                    </a:lnTo>
                    <a:lnTo>
                      <a:pt x="16043" y="7123"/>
                    </a:lnTo>
                    <a:lnTo>
                      <a:pt x="16384" y="7569"/>
                    </a:lnTo>
                    <a:lnTo>
                      <a:pt x="16043" y="8192"/>
                    </a:lnTo>
                    <a:lnTo>
                      <a:pt x="15189" y="8726"/>
                    </a:lnTo>
                    <a:lnTo>
                      <a:pt x="14507" y="8904"/>
                    </a:lnTo>
                    <a:lnTo>
                      <a:pt x="14507" y="8726"/>
                    </a:lnTo>
                    <a:lnTo>
                      <a:pt x="13824" y="9082"/>
                    </a:lnTo>
                    <a:lnTo>
                      <a:pt x="13312" y="8726"/>
                    </a:lnTo>
                    <a:lnTo>
                      <a:pt x="13312" y="8548"/>
                    </a:lnTo>
                    <a:lnTo>
                      <a:pt x="12971" y="8637"/>
                    </a:lnTo>
                    <a:lnTo>
                      <a:pt x="12459" y="9261"/>
                    </a:lnTo>
                    <a:lnTo>
                      <a:pt x="12629" y="10062"/>
                    </a:lnTo>
                    <a:lnTo>
                      <a:pt x="11947" y="10418"/>
                    </a:lnTo>
                    <a:lnTo>
                      <a:pt x="10581" y="10329"/>
                    </a:lnTo>
                    <a:lnTo>
                      <a:pt x="10240" y="10507"/>
                    </a:lnTo>
                    <a:lnTo>
                      <a:pt x="10581" y="11041"/>
                    </a:lnTo>
                    <a:lnTo>
                      <a:pt x="10581" y="11398"/>
                    </a:lnTo>
                    <a:lnTo>
                      <a:pt x="9216" y="11219"/>
                    </a:lnTo>
                    <a:lnTo>
                      <a:pt x="8533" y="11398"/>
                    </a:lnTo>
                    <a:lnTo>
                      <a:pt x="9216" y="11843"/>
                    </a:lnTo>
                    <a:lnTo>
                      <a:pt x="9216" y="12110"/>
                    </a:lnTo>
                    <a:lnTo>
                      <a:pt x="8875" y="12288"/>
                    </a:lnTo>
                    <a:lnTo>
                      <a:pt x="8363" y="12644"/>
                    </a:lnTo>
                    <a:lnTo>
                      <a:pt x="8533" y="12822"/>
                    </a:lnTo>
                    <a:lnTo>
                      <a:pt x="8363" y="13000"/>
                    </a:lnTo>
                    <a:lnTo>
                      <a:pt x="8192" y="13535"/>
                    </a:lnTo>
                    <a:lnTo>
                      <a:pt x="8363" y="13980"/>
                    </a:lnTo>
                    <a:lnTo>
                      <a:pt x="8533" y="13980"/>
                    </a:lnTo>
                    <a:lnTo>
                      <a:pt x="8533" y="14247"/>
                    </a:lnTo>
                    <a:lnTo>
                      <a:pt x="7851" y="14336"/>
                    </a:lnTo>
                    <a:lnTo>
                      <a:pt x="7509" y="14603"/>
                    </a:lnTo>
                    <a:lnTo>
                      <a:pt x="7509" y="15048"/>
                    </a:lnTo>
                    <a:lnTo>
                      <a:pt x="7509" y="15405"/>
                    </a:lnTo>
                    <a:lnTo>
                      <a:pt x="8192" y="15405"/>
                    </a:lnTo>
                    <a:lnTo>
                      <a:pt x="8533" y="15672"/>
                    </a:lnTo>
                    <a:lnTo>
                      <a:pt x="8875" y="15850"/>
                    </a:lnTo>
                    <a:lnTo>
                      <a:pt x="8875" y="16117"/>
                    </a:lnTo>
                    <a:lnTo>
                      <a:pt x="8363" y="16117"/>
                    </a:lnTo>
                    <a:lnTo>
                      <a:pt x="8192" y="16028"/>
                    </a:lnTo>
                    <a:lnTo>
                      <a:pt x="7851" y="16028"/>
                    </a:lnTo>
                    <a:lnTo>
                      <a:pt x="7680" y="16117"/>
                    </a:lnTo>
                    <a:lnTo>
                      <a:pt x="7168" y="16206"/>
                    </a:lnTo>
                    <a:lnTo>
                      <a:pt x="6315" y="16384"/>
                    </a:lnTo>
                    <a:lnTo>
                      <a:pt x="5120" y="16206"/>
                    </a:lnTo>
                    <a:lnTo>
                      <a:pt x="3755" y="16028"/>
                    </a:lnTo>
                    <a:lnTo>
                      <a:pt x="2901" y="1602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279" name="Finland"/>
            <p:cNvGrpSpPr>
              <a:grpSpLocks noChangeAspect="1"/>
            </p:cNvGrpSpPr>
            <p:nvPr/>
          </p:nvGrpSpPr>
          <p:grpSpPr bwMode="auto">
            <a:xfrm>
              <a:off x="2291" y="168"/>
              <a:ext cx="432" cy="853"/>
              <a:chOff x="-974" y="-3504"/>
              <a:chExt cx="19665" cy="659"/>
            </a:xfrm>
            <a:grpFill/>
          </p:grpSpPr>
          <p:sp>
            <p:nvSpPr>
              <p:cNvPr id="375" name="Drawing 18"/>
              <p:cNvSpPr>
                <a:spLocks noChangeAspect="1"/>
              </p:cNvSpPr>
              <p:nvPr/>
            </p:nvSpPr>
            <p:spPr bwMode="auto">
              <a:xfrm>
                <a:off x="-974" y="-3504"/>
                <a:ext cx="19665" cy="657"/>
              </a:xfrm>
              <a:custGeom>
                <a:avLst/>
                <a:gdLst/>
                <a:ahLst/>
                <a:cxnLst>
                  <a:cxn ang="0">
                    <a:pos x="12157" y="14763"/>
                  </a:cxn>
                  <a:cxn ang="0">
                    <a:pos x="10828" y="15062"/>
                  </a:cxn>
                  <a:cxn ang="0">
                    <a:pos x="10210" y="15287"/>
                  </a:cxn>
                  <a:cxn ang="0">
                    <a:pos x="9356" y="15536"/>
                  </a:cxn>
                  <a:cxn ang="0">
                    <a:pos x="8406" y="15935"/>
                  </a:cxn>
                  <a:cxn ang="0">
                    <a:pos x="7218" y="16184"/>
                  </a:cxn>
                  <a:cxn ang="0">
                    <a:pos x="6506" y="16384"/>
                  </a:cxn>
                  <a:cxn ang="0">
                    <a:pos x="6459" y="16035"/>
                  </a:cxn>
                  <a:cxn ang="0">
                    <a:pos x="5699" y="15761"/>
                  </a:cxn>
                  <a:cxn ang="0">
                    <a:pos x="4701" y="15436"/>
                  </a:cxn>
                  <a:cxn ang="0">
                    <a:pos x="3942" y="15162"/>
                  </a:cxn>
                  <a:cxn ang="0">
                    <a:pos x="3657" y="14838"/>
                  </a:cxn>
                  <a:cxn ang="0">
                    <a:pos x="3752" y="14264"/>
                  </a:cxn>
                  <a:cxn ang="0">
                    <a:pos x="3847" y="13840"/>
                  </a:cxn>
                  <a:cxn ang="0">
                    <a:pos x="3562" y="13466"/>
                  </a:cxn>
                  <a:cxn ang="0">
                    <a:pos x="2992" y="12569"/>
                  </a:cxn>
                  <a:cxn ang="0">
                    <a:pos x="2707" y="11870"/>
                  </a:cxn>
                  <a:cxn ang="0">
                    <a:pos x="3467" y="11471"/>
                  </a:cxn>
                  <a:cxn ang="0">
                    <a:pos x="3847" y="11147"/>
                  </a:cxn>
                  <a:cxn ang="0">
                    <a:pos x="4749" y="10499"/>
                  </a:cxn>
                  <a:cxn ang="0">
                    <a:pos x="5841" y="9401"/>
                  </a:cxn>
                  <a:cxn ang="0">
                    <a:pos x="6649" y="8354"/>
                  </a:cxn>
                  <a:cxn ang="0">
                    <a:pos x="7456" y="8080"/>
                  </a:cxn>
                  <a:cxn ang="0">
                    <a:pos x="7076" y="7506"/>
                  </a:cxn>
                  <a:cxn ang="0">
                    <a:pos x="6269" y="7082"/>
                  </a:cxn>
                  <a:cxn ang="0">
                    <a:pos x="5509" y="6783"/>
                  </a:cxn>
                  <a:cxn ang="0">
                    <a:pos x="4986" y="6584"/>
                  </a:cxn>
                  <a:cxn ang="0">
                    <a:pos x="4701" y="5486"/>
                  </a:cxn>
                  <a:cxn ang="0">
                    <a:pos x="4037" y="4613"/>
                  </a:cxn>
                  <a:cxn ang="0">
                    <a:pos x="3752" y="3691"/>
                  </a:cxn>
                  <a:cxn ang="0">
                    <a:pos x="2090" y="2918"/>
                  </a:cxn>
                  <a:cxn ang="0">
                    <a:pos x="237" y="2294"/>
                  </a:cxn>
                  <a:cxn ang="0">
                    <a:pos x="380" y="2095"/>
                  </a:cxn>
                  <a:cxn ang="0">
                    <a:pos x="1187" y="1870"/>
                  </a:cxn>
                  <a:cxn ang="0">
                    <a:pos x="2327" y="2494"/>
                  </a:cxn>
                  <a:cxn ang="0">
                    <a:pos x="3609" y="2319"/>
                  </a:cxn>
                  <a:cxn ang="0">
                    <a:pos x="4796" y="2369"/>
                  </a:cxn>
                  <a:cxn ang="0">
                    <a:pos x="5509" y="1621"/>
                  </a:cxn>
                  <a:cxn ang="0">
                    <a:pos x="5366" y="798"/>
                  </a:cxn>
                  <a:cxn ang="0">
                    <a:pos x="6411" y="299"/>
                  </a:cxn>
                  <a:cxn ang="0">
                    <a:pos x="7456" y="25"/>
                  </a:cxn>
                  <a:cxn ang="0">
                    <a:pos x="8548" y="324"/>
                  </a:cxn>
                  <a:cxn ang="0">
                    <a:pos x="9118" y="798"/>
                  </a:cxn>
                  <a:cxn ang="0">
                    <a:pos x="9118" y="1372"/>
                  </a:cxn>
                  <a:cxn ang="0">
                    <a:pos x="8786" y="1721"/>
                  </a:cxn>
                  <a:cxn ang="0">
                    <a:pos x="8928" y="2419"/>
                  </a:cxn>
                  <a:cxn ang="0">
                    <a:pos x="10400" y="2918"/>
                  </a:cxn>
                  <a:cxn ang="0">
                    <a:pos x="10875" y="3890"/>
                  </a:cxn>
                  <a:cxn ang="0">
                    <a:pos x="11350" y="5162"/>
                  </a:cxn>
                  <a:cxn ang="0">
                    <a:pos x="12537" y="6160"/>
                  </a:cxn>
                  <a:cxn ang="0">
                    <a:pos x="12490" y="6958"/>
                  </a:cxn>
                  <a:cxn ang="0">
                    <a:pos x="13440" y="7855"/>
                  </a:cxn>
                  <a:cxn ang="0">
                    <a:pos x="14199" y="9102"/>
                  </a:cxn>
                  <a:cxn ang="0">
                    <a:pos x="15529" y="9875"/>
                  </a:cxn>
                  <a:cxn ang="0">
                    <a:pos x="16147" y="10175"/>
                  </a:cxn>
                  <a:cxn ang="0">
                    <a:pos x="16099" y="11496"/>
                  </a:cxn>
                  <a:cxn ang="0">
                    <a:pos x="14057" y="13741"/>
                  </a:cxn>
                </a:cxnLst>
                <a:rect l="0" t="0" r="r" b="b"/>
                <a:pathLst>
                  <a:path w="16384" h="16384">
                    <a:moveTo>
                      <a:pt x="12870" y="14638"/>
                    </a:moveTo>
                    <a:lnTo>
                      <a:pt x="12775" y="14588"/>
                    </a:lnTo>
                    <a:lnTo>
                      <a:pt x="12727" y="14688"/>
                    </a:lnTo>
                    <a:lnTo>
                      <a:pt x="12680" y="14763"/>
                    </a:lnTo>
                    <a:lnTo>
                      <a:pt x="12490" y="14738"/>
                    </a:lnTo>
                    <a:lnTo>
                      <a:pt x="12157" y="14763"/>
                    </a:lnTo>
                    <a:lnTo>
                      <a:pt x="11920" y="14738"/>
                    </a:lnTo>
                    <a:lnTo>
                      <a:pt x="11635" y="14838"/>
                    </a:lnTo>
                    <a:lnTo>
                      <a:pt x="11398" y="14938"/>
                    </a:lnTo>
                    <a:lnTo>
                      <a:pt x="11160" y="14963"/>
                    </a:lnTo>
                    <a:lnTo>
                      <a:pt x="10970" y="14987"/>
                    </a:lnTo>
                    <a:lnTo>
                      <a:pt x="10828" y="15062"/>
                    </a:lnTo>
                    <a:lnTo>
                      <a:pt x="10685" y="15087"/>
                    </a:lnTo>
                    <a:lnTo>
                      <a:pt x="10448" y="15062"/>
                    </a:lnTo>
                    <a:lnTo>
                      <a:pt x="10400" y="15037"/>
                    </a:lnTo>
                    <a:lnTo>
                      <a:pt x="10495" y="15162"/>
                    </a:lnTo>
                    <a:lnTo>
                      <a:pt x="10400" y="15237"/>
                    </a:lnTo>
                    <a:lnTo>
                      <a:pt x="10210" y="15287"/>
                    </a:lnTo>
                    <a:lnTo>
                      <a:pt x="10068" y="15337"/>
                    </a:lnTo>
                    <a:lnTo>
                      <a:pt x="9878" y="15187"/>
                    </a:lnTo>
                    <a:lnTo>
                      <a:pt x="9830" y="15337"/>
                    </a:lnTo>
                    <a:lnTo>
                      <a:pt x="9735" y="15436"/>
                    </a:lnTo>
                    <a:lnTo>
                      <a:pt x="9498" y="15461"/>
                    </a:lnTo>
                    <a:lnTo>
                      <a:pt x="9356" y="15536"/>
                    </a:lnTo>
                    <a:lnTo>
                      <a:pt x="9166" y="15636"/>
                    </a:lnTo>
                    <a:lnTo>
                      <a:pt x="8976" y="15586"/>
                    </a:lnTo>
                    <a:lnTo>
                      <a:pt x="8786" y="15636"/>
                    </a:lnTo>
                    <a:lnTo>
                      <a:pt x="8596" y="15736"/>
                    </a:lnTo>
                    <a:lnTo>
                      <a:pt x="8501" y="15835"/>
                    </a:lnTo>
                    <a:lnTo>
                      <a:pt x="8406" y="15935"/>
                    </a:lnTo>
                    <a:lnTo>
                      <a:pt x="8311" y="15935"/>
                    </a:lnTo>
                    <a:lnTo>
                      <a:pt x="8168" y="15860"/>
                    </a:lnTo>
                    <a:lnTo>
                      <a:pt x="7978" y="15935"/>
                    </a:lnTo>
                    <a:lnTo>
                      <a:pt x="7788" y="15935"/>
                    </a:lnTo>
                    <a:lnTo>
                      <a:pt x="7408" y="16085"/>
                    </a:lnTo>
                    <a:lnTo>
                      <a:pt x="7218" y="16184"/>
                    </a:lnTo>
                    <a:lnTo>
                      <a:pt x="7076" y="16160"/>
                    </a:lnTo>
                    <a:lnTo>
                      <a:pt x="7028" y="16035"/>
                    </a:lnTo>
                    <a:lnTo>
                      <a:pt x="6981" y="15985"/>
                    </a:lnTo>
                    <a:lnTo>
                      <a:pt x="6886" y="16160"/>
                    </a:lnTo>
                    <a:lnTo>
                      <a:pt x="6791" y="16284"/>
                    </a:lnTo>
                    <a:lnTo>
                      <a:pt x="6506" y="16384"/>
                    </a:lnTo>
                    <a:lnTo>
                      <a:pt x="6411" y="16384"/>
                    </a:lnTo>
                    <a:lnTo>
                      <a:pt x="6649" y="16259"/>
                    </a:lnTo>
                    <a:lnTo>
                      <a:pt x="6696" y="16160"/>
                    </a:lnTo>
                    <a:lnTo>
                      <a:pt x="6601" y="16160"/>
                    </a:lnTo>
                    <a:lnTo>
                      <a:pt x="6459" y="16135"/>
                    </a:lnTo>
                    <a:lnTo>
                      <a:pt x="6459" y="16035"/>
                    </a:lnTo>
                    <a:lnTo>
                      <a:pt x="6411" y="15985"/>
                    </a:lnTo>
                    <a:lnTo>
                      <a:pt x="6316" y="15935"/>
                    </a:lnTo>
                    <a:lnTo>
                      <a:pt x="6126" y="15860"/>
                    </a:lnTo>
                    <a:lnTo>
                      <a:pt x="6126" y="15661"/>
                    </a:lnTo>
                    <a:lnTo>
                      <a:pt x="6079" y="15586"/>
                    </a:lnTo>
                    <a:lnTo>
                      <a:pt x="5699" y="15761"/>
                    </a:lnTo>
                    <a:lnTo>
                      <a:pt x="5651" y="15736"/>
                    </a:lnTo>
                    <a:lnTo>
                      <a:pt x="5509" y="15686"/>
                    </a:lnTo>
                    <a:lnTo>
                      <a:pt x="5509" y="15586"/>
                    </a:lnTo>
                    <a:lnTo>
                      <a:pt x="5461" y="15536"/>
                    </a:lnTo>
                    <a:lnTo>
                      <a:pt x="4986" y="15486"/>
                    </a:lnTo>
                    <a:lnTo>
                      <a:pt x="4701" y="15436"/>
                    </a:lnTo>
                    <a:lnTo>
                      <a:pt x="4512" y="15362"/>
                    </a:lnTo>
                    <a:lnTo>
                      <a:pt x="4369" y="15287"/>
                    </a:lnTo>
                    <a:lnTo>
                      <a:pt x="4227" y="15262"/>
                    </a:lnTo>
                    <a:lnTo>
                      <a:pt x="3847" y="15287"/>
                    </a:lnTo>
                    <a:lnTo>
                      <a:pt x="3799" y="15187"/>
                    </a:lnTo>
                    <a:lnTo>
                      <a:pt x="3942" y="15162"/>
                    </a:lnTo>
                    <a:lnTo>
                      <a:pt x="3942" y="15087"/>
                    </a:lnTo>
                    <a:lnTo>
                      <a:pt x="3847" y="15087"/>
                    </a:lnTo>
                    <a:lnTo>
                      <a:pt x="3752" y="15062"/>
                    </a:lnTo>
                    <a:lnTo>
                      <a:pt x="3657" y="14987"/>
                    </a:lnTo>
                    <a:lnTo>
                      <a:pt x="3752" y="14938"/>
                    </a:lnTo>
                    <a:lnTo>
                      <a:pt x="3657" y="14838"/>
                    </a:lnTo>
                    <a:lnTo>
                      <a:pt x="3562" y="14763"/>
                    </a:lnTo>
                    <a:lnTo>
                      <a:pt x="3609" y="14588"/>
                    </a:lnTo>
                    <a:lnTo>
                      <a:pt x="3657" y="14588"/>
                    </a:lnTo>
                    <a:lnTo>
                      <a:pt x="3752" y="14539"/>
                    </a:lnTo>
                    <a:lnTo>
                      <a:pt x="3799" y="14389"/>
                    </a:lnTo>
                    <a:lnTo>
                      <a:pt x="3752" y="14264"/>
                    </a:lnTo>
                    <a:lnTo>
                      <a:pt x="3752" y="14189"/>
                    </a:lnTo>
                    <a:lnTo>
                      <a:pt x="3657" y="14090"/>
                    </a:lnTo>
                    <a:lnTo>
                      <a:pt x="3657" y="13990"/>
                    </a:lnTo>
                    <a:lnTo>
                      <a:pt x="3609" y="13890"/>
                    </a:lnTo>
                    <a:lnTo>
                      <a:pt x="3657" y="13840"/>
                    </a:lnTo>
                    <a:lnTo>
                      <a:pt x="3847" y="13840"/>
                    </a:lnTo>
                    <a:lnTo>
                      <a:pt x="3989" y="13890"/>
                    </a:lnTo>
                    <a:lnTo>
                      <a:pt x="3942" y="13865"/>
                    </a:lnTo>
                    <a:lnTo>
                      <a:pt x="3799" y="13790"/>
                    </a:lnTo>
                    <a:lnTo>
                      <a:pt x="3657" y="13666"/>
                    </a:lnTo>
                    <a:lnTo>
                      <a:pt x="3609" y="13541"/>
                    </a:lnTo>
                    <a:lnTo>
                      <a:pt x="3562" y="13466"/>
                    </a:lnTo>
                    <a:lnTo>
                      <a:pt x="3467" y="13342"/>
                    </a:lnTo>
                    <a:lnTo>
                      <a:pt x="3229" y="13242"/>
                    </a:lnTo>
                    <a:lnTo>
                      <a:pt x="3087" y="13092"/>
                    </a:lnTo>
                    <a:lnTo>
                      <a:pt x="3087" y="12893"/>
                    </a:lnTo>
                    <a:lnTo>
                      <a:pt x="3087" y="12743"/>
                    </a:lnTo>
                    <a:lnTo>
                      <a:pt x="2992" y="12569"/>
                    </a:lnTo>
                    <a:lnTo>
                      <a:pt x="2849" y="12494"/>
                    </a:lnTo>
                    <a:lnTo>
                      <a:pt x="2802" y="12394"/>
                    </a:lnTo>
                    <a:lnTo>
                      <a:pt x="2707" y="12269"/>
                    </a:lnTo>
                    <a:lnTo>
                      <a:pt x="2659" y="12145"/>
                    </a:lnTo>
                    <a:lnTo>
                      <a:pt x="2707" y="11970"/>
                    </a:lnTo>
                    <a:lnTo>
                      <a:pt x="2707" y="11870"/>
                    </a:lnTo>
                    <a:lnTo>
                      <a:pt x="2802" y="11771"/>
                    </a:lnTo>
                    <a:lnTo>
                      <a:pt x="2849" y="11746"/>
                    </a:lnTo>
                    <a:lnTo>
                      <a:pt x="3039" y="11746"/>
                    </a:lnTo>
                    <a:lnTo>
                      <a:pt x="3087" y="11596"/>
                    </a:lnTo>
                    <a:lnTo>
                      <a:pt x="3039" y="11546"/>
                    </a:lnTo>
                    <a:lnTo>
                      <a:pt x="3467" y="11471"/>
                    </a:lnTo>
                    <a:lnTo>
                      <a:pt x="3562" y="11446"/>
                    </a:lnTo>
                    <a:lnTo>
                      <a:pt x="3277" y="11347"/>
                    </a:lnTo>
                    <a:lnTo>
                      <a:pt x="3372" y="11272"/>
                    </a:lnTo>
                    <a:lnTo>
                      <a:pt x="3419" y="11147"/>
                    </a:lnTo>
                    <a:lnTo>
                      <a:pt x="3657" y="11172"/>
                    </a:lnTo>
                    <a:lnTo>
                      <a:pt x="3847" y="11147"/>
                    </a:lnTo>
                    <a:lnTo>
                      <a:pt x="4132" y="11097"/>
                    </a:lnTo>
                    <a:lnTo>
                      <a:pt x="4227" y="10973"/>
                    </a:lnTo>
                    <a:lnTo>
                      <a:pt x="4369" y="10898"/>
                    </a:lnTo>
                    <a:lnTo>
                      <a:pt x="4417" y="10773"/>
                    </a:lnTo>
                    <a:lnTo>
                      <a:pt x="4701" y="10648"/>
                    </a:lnTo>
                    <a:lnTo>
                      <a:pt x="4749" y="10499"/>
                    </a:lnTo>
                    <a:lnTo>
                      <a:pt x="4939" y="10299"/>
                    </a:lnTo>
                    <a:lnTo>
                      <a:pt x="5081" y="10100"/>
                    </a:lnTo>
                    <a:lnTo>
                      <a:pt x="5176" y="9975"/>
                    </a:lnTo>
                    <a:lnTo>
                      <a:pt x="5319" y="9776"/>
                    </a:lnTo>
                    <a:lnTo>
                      <a:pt x="5556" y="9651"/>
                    </a:lnTo>
                    <a:lnTo>
                      <a:pt x="5841" y="9401"/>
                    </a:lnTo>
                    <a:lnTo>
                      <a:pt x="5936" y="9202"/>
                    </a:lnTo>
                    <a:lnTo>
                      <a:pt x="6126" y="9052"/>
                    </a:lnTo>
                    <a:lnTo>
                      <a:pt x="6411" y="8853"/>
                    </a:lnTo>
                    <a:lnTo>
                      <a:pt x="6459" y="8579"/>
                    </a:lnTo>
                    <a:lnTo>
                      <a:pt x="6459" y="8379"/>
                    </a:lnTo>
                    <a:lnTo>
                      <a:pt x="6649" y="8354"/>
                    </a:lnTo>
                    <a:lnTo>
                      <a:pt x="6839" y="8279"/>
                    </a:lnTo>
                    <a:lnTo>
                      <a:pt x="7076" y="8204"/>
                    </a:lnTo>
                    <a:lnTo>
                      <a:pt x="7361" y="8279"/>
                    </a:lnTo>
                    <a:lnTo>
                      <a:pt x="7218" y="8180"/>
                    </a:lnTo>
                    <a:lnTo>
                      <a:pt x="7266" y="8080"/>
                    </a:lnTo>
                    <a:lnTo>
                      <a:pt x="7456" y="8080"/>
                    </a:lnTo>
                    <a:lnTo>
                      <a:pt x="7266" y="7955"/>
                    </a:lnTo>
                    <a:lnTo>
                      <a:pt x="7171" y="7855"/>
                    </a:lnTo>
                    <a:lnTo>
                      <a:pt x="7171" y="7781"/>
                    </a:lnTo>
                    <a:lnTo>
                      <a:pt x="7076" y="7681"/>
                    </a:lnTo>
                    <a:lnTo>
                      <a:pt x="7076" y="7606"/>
                    </a:lnTo>
                    <a:lnTo>
                      <a:pt x="7076" y="7506"/>
                    </a:lnTo>
                    <a:lnTo>
                      <a:pt x="7028" y="7456"/>
                    </a:lnTo>
                    <a:lnTo>
                      <a:pt x="6886" y="7357"/>
                    </a:lnTo>
                    <a:lnTo>
                      <a:pt x="6791" y="7257"/>
                    </a:lnTo>
                    <a:lnTo>
                      <a:pt x="6649" y="7182"/>
                    </a:lnTo>
                    <a:lnTo>
                      <a:pt x="6459" y="7107"/>
                    </a:lnTo>
                    <a:lnTo>
                      <a:pt x="6269" y="7082"/>
                    </a:lnTo>
                    <a:lnTo>
                      <a:pt x="6079" y="7007"/>
                    </a:lnTo>
                    <a:lnTo>
                      <a:pt x="5889" y="6883"/>
                    </a:lnTo>
                    <a:lnTo>
                      <a:pt x="5841" y="6808"/>
                    </a:lnTo>
                    <a:lnTo>
                      <a:pt x="5746" y="6908"/>
                    </a:lnTo>
                    <a:lnTo>
                      <a:pt x="5556" y="6883"/>
                    </a:lnTo>
                    <a:lnTo>
                      <a:pt x="5509" y="6783"/>
                    </a:lnTo>
                    <a:lnTo>
                      <a:pt x="5366" y="6783"/>
                    </a:lnTo>
                    <a:lnTo>
                      <a:pt x="5319" y="6783"/>
                    </a:lnTo>
                    <a:lnTo>
                      <a:pt x="5319" y="6758"/>
                    </a:lnTo>
                    <a:lnTo>
                      <a:pt x="5271" y="6758"/>
                    </a:lnTo>
                    <a:lnTo>
                      <a:pt x="5176" y="6708"/>
                    </a:lnTo>
                    <a:lnTo>
                      <a:pt x="4986" y="6584"/>
                    </a:lnTo>
                    <a:lnTo>
                      <a:pt x="4749" y="6359"/>
                    </a:lnTo>
                    <a:lnTo>
                      <a:pt x="4559" y="6110"/>
                    </a:lnTo>
                    <a:lnTo>
                      <a:pt x="4607" y="5910"/>
                    </a:lnTo>
                    <a:lnTo>
                      <a:pt x="4749" y="5761"/>
                    </a:lnTo>
                    <a:lnTo>
                      <a:pt x="4749" y="5661"/>
                    </a:lnTo>
                    <a:lnTo>
                      <a:pt x="4701" y="5486"/>
                    </a:lnTo>
                    <a:lnTo>
                      <a:pt x="4559" y="5362"/>
                    </a:lnTo>
                    <a:lnTo>
                      <a:pt x="4322" y="5212"/>
                    </a:lnTo>
                    <a:lnTo>
                      <a:pt x="4132" y="5012"/>
                    </a:lnTo>
                    <a:lnTo>
                      <a:pt x="3989" y="4863"/>
                    </a:lnTo>
                    <a:lnTo>
                      <a:pt x="4037" y="4713"/>
                    </a:lnTo>
                    <a:lnTo>
                      <a:pt x="4037" y="4613"/>
                    </a:lnTo>
                    <a:lnTo>
                      <a:pt x="3989" y="4464"/>
                    </a:lnTo>
                    <a:lnTo>
                      <a:pt x="3847" y="4389"/>
                    </a:lnTo>
                    <a:lnTo>
                      <a:pt x="3799" y="4264"/>
                    </a:lnTo>
                    <a:lnTo>
                      <a:pt x="3752" y="4015"/>
                    </a:lnTo>
                    <a:lnTo>
                      <a:pt x="3657" y="3865"/>
                    </a:lnTo>
                    <a:lnTo>
                      <a:pt x="3752" y="3691"/>
                    </a:lnTo>
                    <a:lnTo>
                      <a:pt x="3657" y="3616"/>
                    </a:lnTo>
                    <a:lnTo>
                      <a:pt x="3419" y="3466"/>
                    </a:lnTo>
                    <a:lnTo>
                      <a:pt x="3182" y="3292"/>
                    </a:lnTo>
                    <a:lnTo>
                      <a:pt x="2849" y="3092"/>
                    </a:lnTo>
                    <a:lnTo>
                      <a:pt x="2469" y="2968"/>
                    </a:lnTo>
                    <a:lnTo>
                      <a:pt x="2090" y="2918"/>
                    </a:lnTo>
                    <a:lnTo>
                      <a:pt x="1710" y="2893"/>
                    </a:lnTo>
                    <a:lnTo>
                      <a:pt x="1330" y="2718"/>
                    </a:lnTo>
                    <a:lnTo>
                      <a:pt x="997" y="2618"/>
                    </a:lnTo>
                    <a:lnTo>
                      <a:pt x="760" y="2494"/>
                    </a:lnTo>
                    <a:lnTo>
                      <a:pt x="427" y="2369"/>
                    </a:lnTo>
                    <a:lnTo>
                      <a:pt x="237" y="2294"/>
                    </a:lnTo>
                    <a:lnTo>
                      <a:pt x="142" y="2219"/>
                    </a:lnTo>
                    <a:lnTo>
                      <a:pt x="47" y="2170"/>
                    </a:lnTo>
                    <a:lnTo>
                      <a:pt x="0" y="2170"/>
                    </a:lnTo>
                    <a:lnTo>
                      <a:pt x="47" y="2095"/>
                    </a:lnTo>
                    <a:lnTo>
                      <a:pt x="190" y="2070"/>
                    </a:lnTo>
                    <a:lnTo>
                      <a:pt x="380" y="2095"/>
                    </a:lnTo>
                    <a:lnTo>
                      <a:pt x="570" y="2020"/>
                    </a:lnTo>
                    <a:lnTo>
                      <a:pt x="427" y="1920"/>
                    </a:lnTo>
                    <a:lnTo>
                      <a:pt x="380" y="1796"/>
                    </a:lnTo>
                    <a:lnTo>
                      <a:pt x="617" y="1721"/>
                    </a:lnTo>
                    <a:lnTo>
                      <a:pt x="950" y="1771"/>
                    </a:lnTo>
                    <a:lnTo>
                      <a:pt x="1187" y="1870"/>
                    </a:lnTo>
                    <a:lnTo>
                      <a:pt x="1330" y="1970"/>
                    </a:lnTo>
                    <a:lnTo>
                      <a:pt x="1662" y="2120"/>
                    </a:lnTo>
                    <a:lnTo>
                      <a:pt x="1900" y="2269"/>
                    </a:lnTo>
                    <a:lnTo>
                      <a:pt x="2042" y="2419"/>
                    </a:lnTo>
                    <a:lnTo>
                      <a:pt x="2137" y="2494"/>
                    </a:lnTo>
                    <a:lnTo>
                      <a:pt x="2327" y="2494"/>
                    </a:lnTo>
                    <a:lnTo>
                      <a:pt x="2659" y="2519"/>
                    </a:lnTo>
                    <a:lnTo>
                      <a:pt x="2992" y="2569"/>
                    </a:lnTo>
                    <a:lnTo>
                      <a:pt x="3229" y="2519"/>
                    </a:lnTo>
                    <a:lnTo>
                      <a:pt x="3372" y="2494"/>
                    </a:lnTo>
                    <a:lnTo>
                      <a:pt x="3467" y="2419"/>
                    </a:lnTo>
                    <a:lnTo>
                      <a:pt x="3609" y="2319"/>
                    </a:lnTo>
                    <a:lnTo>
                      <a:pt x="3799" y="2195"/>
                    </a:lnTo>
                    <a:lnTo>
                      <a:pt x="3989" y="2269"/>
                    </a:lnTo>
                    <a:lnTo>
                      <a:pt x="4179" y="2369"/>
                    </a:lnTo>
                    <a:lnTo>
                      <a:pt x="4322" y="2419"/>
                    </a:lnTo>
                    <a:lnTo>
                      <a:pt x="4512" y="2469"/>
                    </a:lnTo>
                    <a:lnTo>
                      <a:pt x="4796" y="2369"/>
                    </a:lnTo>
                    <a:lnTo>
                      <a:pt x="4986" y="2219"/>
                    </a:lnTo>
                    <a:lnTo>
                      <a:pt x="5129" y="2095"/>
                    </a:lnTo>
                    <a:lnTo>
                      <a:pt x="5319" y="1970"/>
                    </a:lnTo>
                    <a:lnTo>
                      <a:pt x="5556" y="1870"/>
                    </a:lnTo>
                    <a:lnTo>
                      <a:pt x="5556" y="1721"/>
                    </a:lnTo>
                    <a:lnTo>
                      <a:pt x="5509" y="1621"/>
                    </a:lnTo>
                    <a:lnTo>
                      <a:pt x="5461" y="1496"/>
                    </a:lnTo>
                    <a:lnTo>
                      <a:pt x="5366" y="1372"/>
                    </a:lnTo>
                    <a:lnTo>
                      <a:pt x="5366" y="1222"/>
                    </a:lnTo>
                    <a:lnTo>
                      <a:pt x="5366" y="1097"/>
                    </a:lnTo>
                    <a:lnTo>
                      <a:pt x="5319" y="973"/>
                    </a:lnTo>
                    <a:lnTo>
                      <a:pt x="5366" y="798"/>
                    </a:lnTo>
                    <a:lnTo>
                      <a:pt x="5461" y="623"/>
                    </a:lnTo>
                    <a:lnTo>
                      <a:pt x="5651" y="499"/>
                    </a:lnTo>
                    <a:lnTo>
                      <a:pt x="5841" y="399"/>
                    </a:lnTo>
                    <a:lnTo>
                      <a:pt x="6079" y="374"/>
                    </a:lnTo>
                    <a:lnTo>
                      <a:pt x="6316" y="324"/>
                    </a:lnTo>
                    <a:lnTo>
                      <a:pt x="6411" y="299"/>
                    </a:lnTo>
                    <a:lnTo>
                      <a:pt x="6506" y="274"/>
                    </a:lnTo>
                    <a:lnTo>
                      <a:pt x="6696" y="175"/>
                    </a:lnTo>
                    <a:lnTo>
                      <a:pt x="6981" y="75"/>
                    </a:lnTo>
                    <a:lnTo>
                      <a:pt x="7171" y="25"/>
                    </a:lnTo>
                    <a:lnTo>
                      <a:pt x="7408" y="0"/>
                    </a:lnTo>
                    <a:lnTo>
                      <a:pt x="7456" y="25"/>
                    </a:lnTo>
                    <a:lnTo>
                      <a:pt x="7598" y="75"/>
                    </a:lnTo>
                    <a:lnTo>
                      <a:pt x="7788" y="200"/>
                    </a:lnTo>
                    <a:lnTo>
                      <a:pt x="7978" y="274"/>
                    </a:lnTo>
                    <a:lnTo>
                      <a:pt x="8216" y="274"/>
                    </a:lnTo>
                    <a:lnTo>
                      <a:pt x="8358" y="274"/>
                    </a:lnTo>
                    <a:lnTo>
                      <a:pt x="8548" y="324"/>
                    </a:lnTo>
                    <a:lnTo>
                      <a:pt x="8596" y="324"/>
                    </a:lnTo>
                    <a:lnTo>
                      <a:pt x="8738" y="399"/>
                    </a:lnTo>
                    <a:lnTo>
                      <a:pt x="8928" y="499"/>
                    </a:lnTo>
                    <a:lnTo>
                      <a:pt x="9071" y="623"/>
                    </a:lnTo>
                    <a:lnTo>
                      <a:pt x="9071" y="698"/>
                    </a:lnTo>
                    <a:lnTo>
                      <a:pt x="9118" y="798"/>
                    </a:lnTo>
                    <a:lnTo>
                      <a:pt x="9071" y="823"/>
                    </a:lnTo>
                    <a:lnTo>
                      <a:pt x="8928" y="973"/>
                    </a:lnTo>
                    <a:lnTo>
                      <a:pt x="8881" y="1072"/>
                    </a:lnTo>
                    <a:lnTo>
                      <a:pt x="8786" y="1197"/>
                    </a:lnTo>
                    <a:lnTo>
                      <a:pt x="8881" y="1297"/>
                    </a:lnTo>
                    <a:lnTo>
                      <a:pt x="9118" y="1372"/>
                    </a:lnTo>
                    <a:lnTo>
                      <a:pt x="8976" y="1397"/>
                    </a:lnTo>
                    <a:lnTo>
                      <a:pt x="8881" y="1496"/>
                    </a:lnTo>
                    <a:lnTo>
                      <a:pt x="8738" y="1621"/>
                    </a:lnTo>
                    <a:lnTo>
                      <a:pt x="8596" y="1696"/>
                    </a:lnTo>
                    <a:lnTo>
                      <a:pt x="8691" y="1696"/>
                    </a:lnTo>
                    <a:lnTo>
                      <a:pt x="8786" y="1721"/>
                    </a:lnTo>
                    <a:lnTo>
                      <a:pt x="8881" y="1721"/>
                    </a:lnTo>
                    <a:lnTo>
                      <a:pt x="8881" y="1771"/>
                    </a:lnTo>
                    <a:lnTo>
                      <a:pt x="8786" y="1920"/>
                    </a:lnTo>
                    <a:lnTo>
                      <a:pt x="8738" y="2095"/>
                    </a:lnTo>
                    <a:lnTo>
                      <a:pt x="8786" y="2195"/>
                    </a:lnTo>
                    <a:lnTo>
                      <a:pt x="8928" y="2419"/>
                    </a:lnTo>
                    <a:lnTo>
                      <a:pt x="9118" y="2618"/>
                    </a:lnTo>
                    <a:lnTo>
                      <a:pt x="9261" y="2668"/>
                    </a:lnTo>
                    <a:lnTo>
                      <a:pt x="9498" y="2718"/>
                    </a:lnTo>
                    <a:lnTo>
                      <a:pt x="9735" y="2718"/>
                    </a:lnTo>
                    <a:lnTo>
                      <a:pt x="10068" y="2768"/>
                    </a:lnTo>
                    <a:lnTo>
                      <a:pt x="10400" y="2918"/>
                    </a:lnTo>
                    <a:lnTo>
                      <a:pt x="10638" y="3092"/>
                    </a:lnTo>
                    <a:lnTo>
                      <a:pt x="10970" y="3217"/>
                    </a:lnTo>
                    <a:lnTo>
                      <a:pt x="11065" y="3392"/>
                    </a:lnTo>
                    <a:lnTo>
                      <a:pt x="11065" y="3466"/>
                    </a:lnTo>
                    <a:lnTo>
                      <a:pt x="11018" y="3616"/>
                    </a:lnTo>
                    <a:lnTo>
                      <a:pt x="10875" y="3890"/>
                    </a:lnTo>
                    <a:lnTo>
                      <a:pt x="10828" y="4165"/>
                    </a:lnTo>
                    <a:lnTo>
                      <a:pt x="10780" y="4389"/>
                    </a:lnTo>
                    <a:lnTo>
                      <a:pt x="10685" y="4564"/>
                    </a:lnTo>
                    <a:lnTo>
                      <a:pt x="10828" y="4788"/>
                    </a:lnTo>
                    <a:lnTo>
                      <a:pt x="11160" y="4988"/>
                    </a:lnTo>
                    <a:lnTo>
                      <a:pt x="11350" y="5162"/>
                    </a:lnTo>
                    <a:lnTo>
                      <a:pt x="11540" y="5362"/>
                    </a:lnTo>
                    <a:lnTo>
                      <a:pt x="11730" y="5461"/>
                    </a:lnTo>
                    <a:lnTo>
                      <a:pt x="11967" y="5586"/>
                    </a:lnTo>
                    <a:lnTo>
                      <a:pt x="12205" y="5786"/>
                    </a:lnTo>
                    <a:lnTo>
                      <a:pt x="12395" y="5960"/>
                    </a:lnTo>
                    <a:lnTo>
                      <a:pt x="12537" y="6160"/>
                    </a:lnTo>
                    <a:lnTo>
                      <a:pt x="12585" y="6284"/>
                    </a:lnTo>
                    <a:lnTo>
                      <a:pt x="12680" y="6309"/>
                    </a:lnTo>
                    <a:lnTo>
                      <a:pt x="12585" y="6359"/>
                    </a:lnTo>
                    <a:lnTo>
                      <a:pt x="12395" y="6484"/>
                    </a:lnTo>
                    <a:lnTo>
                      <a:pt x="12490" y="6783"/>
                    </a:lnTo>
                    <a:lnTo>
                      <a:pt x="12490" y="6958"/>
                    </a:lnTo>
                    <a:lnTo>
                      <a:pt x="12585" y="7082"/>
                    </a:lnTo>
                    <a:lnTo>
                      <a:pt x="12727" y="7282"/>
                    </a:lnTo>
                    <a:lnTo>
                      <a:pt x="12680" y="7406"/>
                    </a:lnTo>
                    <a:lnTo>
                      <a:pt x="12775" y="7681"/>
                    </a:lnTo>
                    <a:lnTo>
                      <a:pt x="13155" y="7681"/>
                    </a:lnTo>
                    <a:lnTo>
                      <a:pt x="13440" y="7855"/>
                    </a:lnTo>
                    <a:lnTo>
                      <a:pt x="13487" y="8105"/>
                    </a:lnTo>
                    <a:lnTo>
                      <a:pt x="13725" y="8279"/>
                    </a:lnTo>
                    <a:lnTo>
                      <a:pt x="14247" y="8404"/>
                    </a:lnTo>
                    <a:lnTo>
                      <a:pt x="14389" y="8653"/>
                    </a:lnTo>
                    <a:lnTo>
                      <a:pt x="14294" y="8878"/>
                    </a:lnTo>
                    <a:lnTo>
                      <a:pt x="14199" y="9102"/>
                    </a:lnTo>
                    <a:lnTo>
                      <a:pt x="14199" y="9302"/>
                    </a:lnTo>
                    <a:lnTo>
                      <a:pt x="14437" y="9551"/>
                    </a:lnTo>
                    <a:lnTo>
                      <a:pt x="14674" y="9676"/>
                    </a:lnTo>
                    <a:lnTo>
                      <a:pt x="15007" y="9751"/>
                    </a:lnTo>
                    <a:lnTo>
                      <a:pt x="15244" y="9776"/>
                    </a:lnTo>
                    <a:lnTo>
                      <a:pt x="15529" y="9875"/>
                    </a:lnTo>
                    <a:lnTo>
                      <a:pt x="15719" y="10000"/>
                    </a:lnTo>
                    <a:lnTo>
                      <a:pt x="15767" y="10075"/>
                    </a:lnTo>
                    <a:lnTo>
                      <a:pt x="15909" y="10100"/>
                    </a:lnTo>
                    <a:lnTo>
                      <a:pt x="15957" y="10199"/>
                    </a:lnTo>
                    <a:lnTo>
                      <a:pt x="16099" y="10249"/>
                    </a:lnTo>
                    <a:lnTo>
                      <a:pt x="16147" y="10175"/>
                    </a:lnTo>
                    <a:lnTo>
                      <a:pt x="16194" y="10249"/>
                    </a:lnTo>
                    <a:lnTo>
                      <a:pt x="16289" y="10449"/>
                    </a:lnTo>
                    <a:lnTo>
                      <a:pt x="16384" y="10673"/>
                    </a:lnTo>
                    <a:lnTo>
                      <a:pt x="16337" y="10898"/>
                    </a:lnTo>
                    <a:lnTo>
                      <a:pt x="16194" y="11197"/>
                    </a:lnTo>
                    <a:lnTo>
                      <a:pt x="16099" y="11496"/>
                    </a:lnTo>
                    <a:lnTo>
                      <a:pt x="15814" y="11870"/>
                    </a:lnTo>
                    <a:lnTo>
                      <a:pt x="15529" y="12194"/>
                    </a:lnTo>
                    <a:lnTo>
                      <a:pt x="15244" y="12593"/>
                    </a:lnTo>
                    <a:lnTo>
                      <a:pt x="14864" y="12968"/>
                    </a:lnTo>
                    <a:lnTo>
                      <a:pt x="14579" y="13292"/>
                    </a:lnTo>
                    <a:lnTo>
                      <a:pt x="14057" y="13741"/>
                    </a:lnTo>
                    <a:lnTo>
                      <a:pt x="13630" y="14140"/>
                    </a:lnTo>
                    <a:lnTo>
                      <a:pt x="13155" y="14389"/>
                    </a:lnTo>
                    <a:lnTo>
                      <a:pt x="12870" y="1463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76" name="Drawing 19"/>
              <p:cNvSpPr>
                <a:spLocks noChangeAspect="1"/>
              </p:cNvSpPr>
              <p:nvPr/>
            </p:nvSpPr>
            <p:spPr bwMode="auto">
              <a:xfrm>
                <a:off x="907" y="-2871"/>
                <a:ext cx="855" cy="26"/>
              </a:xfrm>
              <a:custGeom>
                <a:avLst/>
                <a:gdLst/>
                <a:ahLst/>
                <a:cxnLst>
                  <a:cxn ang="0">
                    <a:pos x="12015" y="1260"/>
                  </a:cxn>
                  <a:cxn ang="0">
                    <a:pos x="7646" y="1260"/>
                  </a:cxn>
                  <a:cxn ang="0">
                    <a:pos x="4369" y="0"/>
                  </a:cxn>
                  <a:cxn ang="0">
                    <a:pos x="2185" y="1890"/>
                  </a:cxn>
                  <a:cxn ang="0">
                    <a:pos x="4369" y="3781"/>
                  </a:cxn>
                  <a:cxn ang="0">
                    <a:pos x="4369" y="6302"/>
                  </a:cxn>
                  <a:cxn ang="0">
                    <a:pos x="0" y="5041"/>
                  </a:cxn>
                  <a:cxn ang="0">
                    <a:pos x="0" y="8822"/>
                  </a:cxn>
                  <a:cxn ang="0">
                    <a:pos x="2185" y="11973"/>
                  </a:cxn>
                  <a:cxn ang="0">
                    <a:pos x="4369" y="11973"/>
                  </a:cxn>
                  <a:cxn ang="0">
                    <a:pos x="10923" y="12603"/>
                  </a:cxn>
                  <a:cxn ang="0">
                    <a:pos x="15292" y="16384"/>
                  </a:cxn>
                  <a:cxn ang="0">
                    <a:pos x="16384" y="12603"/>
                  </a:cxn>
                  <a:cxn ang="0">
                    <a:pos x="12015" y="11973"/>
                  </a:cxn>
                  <a:cxn ang="0">
                    <a:pos x="10923" y="9452"/>
                  </a:cxn>
                  <a:cxn ang="0">
                    <a:pos x="13107" y="7562"/>
                  </a:cxn>
                  <a:cxn ang="0">
                    <a:pos x="15292" y="5041"/>
                  </a:cxn>
                  <a:cxn ang="0">
                    <a:pos x="15292" y="3781"/>
                  </a:cxn>
                  <a:cxn ang="0">
                    <a:pos x="13107" y="2521"/>
                  </a:cxn>
                  <a:cxn ang="0">
                    <a:pos x="12015" y="1890"/>
                  </a:cxn>
                  <a:cxn ang="0">
                    <a:pos x="12015" y="1260"/>
                  </a:cxn>
                </a:cxnLst>
                <a:rect l="0" t="0" r="r" b="b"/>
                <a:pathLst>
                  <a:path w="16384" h="16384">
                    <a:moveTo>
                      <a:pt x="12015" y="1260"/>
                    </a:moveTo>
                    <a:lnTo>
                      <a:pt x="7646" y="1260"/>
                    </a:lnTo>
                    <a:lnTo>
                      <a:pt x="4369" y="0"/>
                    </a:lnTo>
                    <a:lnTo>
                      <a:pt x="2185" y="1890"/>
                    </a:lnTo>
                    <a:lnTo>
                      <a:pt x="4369" y="3781"/>
                    </a:lnTo>
                    <a:lnTo>
                      <a:pt x="4369" y="6302"/>
                    </a:lnTo>
                    <a:lnTo>
                      <a:pt x="0" y="5041"/>
                    </a:lnTo>
                    <a:lnTo>
                      <a:pt x="0" y="8822"/>
                    </a:lnTo>
                    <a:lnTo>
                      <a:pt x="2185" y="11973"/>
                    </a:lnTo>
                    <a:lnTo>
                      <a:pt x="4369" y="11973"/>
                    </a:lnTo>
                    <a:lnTo>
                      <a:pt x="10923" y="12603"/>
                    </a:lnTo>
                    <a:lnTo>
                      <a:pt x="15292" y="16384"/>
                    </a:lnTo>
                    <a:lnTo>
                      <a:pt x="16384" y="12603"/>
                    </a:lnTo>
                    <a:lnTo>
                      <a:pt x="12015" y="11973"/>
                    </a:lnTo>
                    <a:lnTo>
                      <a:pt x="10923" y="9452"/>
                    </a:lnTo>
                    <a:lnTo>
                      <a:pt x="13107" y="7562"/>
                    </a:lnTo>
                    <a:lnTo>
                      <a:pt x="15292" y="5041"/>
                    </a:lnTo>
                    <a:lnTo>
                      <a:pt x="15292" y="3781"/>
                    </a:lnTo>
                    <a:lnTo>
                      <a:pt x="13107" y="2521"/>
                    </a:lnTo>
                    <a:lnTo>
                      <a:pt x="12015" y="1890"/>
                    </a:lnTo>
                    <a:lnTo>
                      <a:pt x="12015" y="126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77" name="Drawing 20"/>
              <p:cNvSpPr>
                <a:spLocks noChangeAspect="1"/>
              </p:cNvSpPr>
              <p:nvPr/>
            </p:nvSpPr>
            <p:spPr bwMode="auto">
              <a:xfrm>
                <a:off x="4327" y="-2867"/>
                <a:ext cx="399" cy="8"/>
              </a:xfrm>
              <a:custGeom>
                <a:avLst/>
                <a:gdLst/>
                <a:ahLst/>
                <a:cxnLst>
                  <a:cxn ang="0">
                    <a:pos x="16384" y="6144"/>
                  </a:cxn>
                  <a:cxn ang="0">
                    <a:pos x="9362" y="0"/>
                  </a:cxn>
                  <a:cxn ang="0">
                    <a:pos x="7022" y="0"/>
                  </a:cxn>
                  <a:cxn ang="0">
                    <a:pos x="4681" y="4096"/>
                  </a:cxn>
                  <a:cxn ang="0">
                    <a:pos x="0" y="12288"/>
                  </a:cxn>
                  <a:cxn ang="0">
                    <a:pos x="7022" y="16384"/>
                  </a:cxn>
                  <a:cxn ang="0">
                    <a:pos x="16384" y="16384"/>
                  </a:cxn>
                  <a:cxn ang="0">
                    <a:pos x="16384" y="6144"/>
                  </a:cxn>
                </a:cxnLst>
                <a:rect l="0" t="0" r="r" b="b"/>
                <a:pathLst>
                  <a:path w="16384" h="16384">
                    <a:moveTo>
                      <a:pt x="16384" y="6144"/>
                    </a:moveTo>
                    <a:lnTo>
                      <a:pt x="9362" y="0"/>
                    </a:lnTo>
                    <a:lnTo>
                      <a:pt x="7022" y="0"/>
                    </a:lnTo>
                    <a:lnTo>
                      <a:pt x="4681" y="4096"/>
                    </a:lnTo>
                    <a:lnTo>
                      <a:pt x="0" y="12288"/>
                    </a:lnTo>
                    <a:lnTo>
                      <a:pt x="7022" y="16384"/>
                    </a:lnTo>
                    <a:lnTo>
                      <a:pt x="16384" y="16384"/>
                    </a:lnTo>
                    <a:lnTo>
                      <a:pt x="16384" y="614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78" name="Drawing 21"/>
              <p:cNvSpPr>
                <a:spLocks noChangeAspect="1"/>
              </p:cNvSpPr>
              <p:nvPr/>
            </p:nvSpPr>
            <p:spPr bwMode="auto">
              <a:xfrm>
                <a:off x="5581" y="-2873"/>
                <a:ext cx="684" cy="16"/>
              </a:xfrm>
              <a:custGeom>
                <a:avLst/>
                <a:gdLst/>
                <a:ahLst/>
                <a:cxnLst>
                  <a:cxn ang="0">
                    <a:pos x="12288" y="16384"/>
                  </a:cxn>
                  <a:cxn ang="0">
                    <a:pos x="16384" y="13312"/>
                  </a:cxn>
                  <a:cxn ang="0">
                    <a:pos x="16384" y="8192"/>
                  </a:cxn>
                  <a:cxn ang="0">
                    <a:pos x="16384" y="2048"/>
                  </a:cxn>
                  <a:cxn ang="0">
                    <a:pos x="16384" y="0"/>
                  </a:cxn>
                  <a:cxn ang="0">
                    <a:pos x="13653" y="1024"/>
                  </a:cxn>
                  <a:cxn ang="0">
                    <a:pos x="10923" y="4096"/>
                  </a:cxn>
                  <a:cxn ang="0">
                    <a:pos x="2731" y="6144"/>
                  </a:cxn>
                  <a:cxn ang="0">
                    <a:pos x="5461" y="10240"/>
                  </a:cxn>
                  <a:cxn ang="0">
                    <a:pos x="1365" y="13312"/>
                  </a:cxn>
                  <a:cxn ang="0">
                    <a:pos x="0" y="16384"/>
                  </a:cxn>
                  <a:cxn ang="0">
                    <a:pos x="2731" y="16384"/>
                  </a:cxn>
                  <a:cxn ang="0">
                    <a:pos x="6827" y="14336"/>
                  </a:cxn>
                  <a:cxn ang="0">
                    <a:pos x="10923" y="16384"/>
                  </a:cxn>
                  <a:cxn ang="0">
                    <a:pos x="12288" y="16384"/>
                  </a:cxn>
                </a:cxnLst>
                <a:rect l="0" t="0" r="r" b="b"/>
                <a:pathLst>
                  <a:path w="16384" h="16384">
                    <a:moveTo>
                      <a:pt x="12288" y="16384"/>
                    </a:moveTo>
                    <a:lnTo>
                      <a:pt x="16384" y="13312"/>
                    </a:lnTo>
                    <a:lnTo>
                      <a:pt x="16384" y="8192"/>
                    </a:lnTo>
                    <a:lnTo>
                      <a:pt x="16384" y="2048"/>
                    </a:lnTo>
                    <a:lnTo>
                      <a:pt x="16384" y="0"/>
                    </a:lnTo>
                    <a:lnTo>
                      <a:pt x="13653" y="1024"/>
                    </a:lnTo>
                    <a:lnTo>
                      <a:pt x="10923" y="4096"/>
                    </a:lnTo>
                    <a:lnTo>
                      <a:pt x="2731" y="6144"/>
                    </a:lnTo>
                    <a:lnTo>
                      <a:pt x="5461" y="10240"/>
                    </a:lnTo>
                    <a:lnTo>
                      <a:pt x="1365" y="13312"/>
                    </a:lnTo>
                    <a:lnTo>
                      <a:pt x="0" y="16384"/>
                    </a:lnTo>
                    <a:lnTo>
                      <a:pt x="2731" y="16384"/>
                    </a:lnTo>
                    <a:lnTo>
                      <a:pt x="6827" y="14336"/>
                    </a:lnTo>
                    <a:lnTo>
                      <a:pt x="10923" y="16384"/>
                    </a:lnTo>
                    <a:lnTo>
                      <a:pt x="12288"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280" name="France"/>
            <p:cNvGrpSpPr>
              <a:grpSpLocks noChangeAspect="1"/>
            </p:cNvGrpSpPr>
            <p:nvPr/>
          </p:nvGrpSpPr>
          <p:grpSpPr bwMode="auto">
            <a:xfrm>
              <a:off x="1200" y="1754"/>
              <a:ext cx="700" cy="830"/>
              <a:chOff x="-693" y="-40304"/>
              <a:chExt cx="19040" cy="642"/>
            </a:xfrm>
            <a:grpFill/>
          </p:grpSpPr>
          <p:sp>
            <p:nvSpPr>
              <p:cNvPr id="373" name="Drawing 23"/>
              <p:cNvSpPr>
                <a:spLocks noChangeAspect="1"/>
              </p:cNvSpPr>
              <p:nvPr/>
            </p:nvSpPr>
            <p:spPr bwMode="auto">
              <a:xfrm>
                <a:off x="-693" y="-40304"/>
                <a:ext cx="17476" cy="555"/>
              </a:xfrm>
              <a:custGeom>
                <a:avLst/>
                <a:gdLst/>
                <a:ahLst/>
                <a:cxnLst>
                  <a:cxn ang="0">
                    <a:pos x="14535" y="14613"/>
                  </a:cxn>
                  <a:cxn ang="0">
                    <a:pos x="13770" y="15233"/>
                  </a:cxn>
                  <a:cxn ang="0">
                    <a:pos x="13037" y="15469"/>
                  </a:cxn>
                  <a:cxn ang="0">
                    <a:pos x="12240" y="15203"/>
                  </a:cxn>
                  <a:cxn ang="0">
                    <a:pos x="11539" y="14819"/>
                  </a:cxn>
                  <a:cxn ang="0">
                    <a:pos x="11284" y="14878"/>
                  </a:cxn>
                  <a:cxn ang="0">
                    <a:pos x="10328" y="14524"/>
                  </a:cxn>
                  <a:cxn ang="0">
                    <a:pos x="9371" y="14760"/>
                  </a:cxn>
                  <a:cxn ang="0">
                    <a:pos x="8670" y="15676"/>
                  </a:cxn>
                  <a:cxn ang="0">
                    <a:pos x="6949" y="16295"/>
                  </a:cxn>
                  <a:cxn ang="0">
                    <a:pos x="6024" y="15705"/>
                  </a:cxn>
                  <a:cxn ang="0">
                    <a:pos x="4781" y="15469"/>
                  </a:cxn>
                  <a:cxn ang="0">
                    <a:pos x="2837" y="14495"/>
                  </a:cxn>
                  <a:cxn ang="0">
                    <a:pos x="1849" y="13580"/>
                  </a:cxn>
                  <a:cxn ang="0">
                    <a:pos x="3124" y="11867"/>
                  </a:cxn>
                  <a:cxn ang="0">
                    <a:pos x="3570" y="10362"/>
                  </a:cxn>
                  <a:cxn ang="0">
                    <a:pos x="4112" y="10037"/>
                  </a:cxn>
                  <a:cxn ang="0">
                    <a:pos x="3857" y="8561"/>
                  </a:cxn>
                  <a:cxn ang="0">
                    <a:pos x="2964" y="7439"/>
                  </a:cxn>
                  <a:cxn ang="0">
                    <a:pos x="3443" y="6436"/>
                  </a:cxn>
                  <a:cxn ang="0">
                    <a:pos x="2582" y="5727"/>
                  </a:cxn>
                  <a:cxn ang="0">
                    <a:pos x="1689" y="5402"/>
                  </a:cxn>
                  <a:cxn ang="0">
                    <a:pos x="574" y="4694"/>
                  </a:cxn>
                  <a:cxn ang="0">
                    <a:pos x="383" y="4133"/>
                  </a:cxn>
                  <a:cxn ang="0">
                    <a:pos x="510" y="3720"/>
                  </a:cxn>
                  <a:cxn ang="0">
                    <a:pos x="765" y="3188"/>
                  </a:cxn>
                  <a:cxn ang="0">
                    <a:pos x="1721" y="3129"/>
                  </a:cxn>
                  <a:cxn ang="0">
                    <a:pos x="2678" y="3542"/>
                  </a:cxn>
                  <a:cxn ang="0">
                    <a:pos x="3634" y="3720"/>
                  </a:cxn>
                  <a:cxn ang="0">
                    <a:pos x="4271" y="3720"/>
                  </a:cxn>
                  <a:cxn ang="0">
                    <a:pos x="4112" y="2244"/>
                  </a:cxn>
                  <a:cxn ang="0">
                    <a:pos x="4973" y="2007"/>
                  </a:cxn>
                  <a:cxn ang="0">
                    <a:pos x="5546" y="2716"/>
                  </a:cxn>
                  <a:cxn ang="0">
                    <a:pos x="7044" y="2775"/>
                  </a:cxn>
                  <a:cxn ang="0">
                    <a:pos x="7268" y="2066"/>
                  </a:cxn>
                  <a:cxn ang="0">
                    <a:pos x="8606" y="1269"/>
                  </a:cxn>
                  <a:cxn ang="0">
                    <a:pos x="9850" y="89"/>
                  </a:cxn>
                  <a:cxn ang="0">
                    <a:pos x="10232" y="561"/>
                  </a:cxn>
                  <a:cxn ang="0">
                    <a:pos x="11220" y="1299"/>
                  </a:cxn>
                  <a:cxn ang="0">
                    <a:pos x="11794" y="2244"/>
                  </a:cxn>
                  <a:cxn ang="0">
                    <a:pos x="12655" y="2214"/>
                  </a:cxn>
                  <a:cxn ang="0">
                    <a:pos x="12910" y="2952"/>
                  </a:cxn>
                  <a:cxn ang="0">
                    <a:pos x="14153" y="3306"/>
                  </a:cxn>
                  <a:cxn ang="0">
                    <a:pos x="15173" y="4074"/>
                  </a:cxn>
                  <a:cxn ang="0">
                    <a:pos x="16097" y="5048"/>
                  </a:cxn>
                  <a:cxn ang="0">
                    <a:pos x="15491" y="6790"/>
                  </a:cxn>
                  <a:cxn ang="0">
                    <a:pos x="14790" y="7203"/>
                  </a:cxn>
                  <a:cxn ang="0">
                    <a:pos x="14153" y="8030"/>
                  </a:cxn>
                  <a:cxn ang="0">
                    <a:pos x="13579" y="8797"/>
                  </a:cxn>
                  <a:cxn ang="0">
                    <a:pos x="13388" y="9742"/>
                  </a:cxn>
                  <a:cxn ang="0">
                    <a:pos x="14344" y="9329"/>
                  </a:cxn>
                  <a:cxn ang="0">
                    <a:pos x="14567" y="10155"/>
                  </a:cxn>
                  <a:cxn ang="0">
                    <a:pos x="14312" y="10568"/>
                  </a:cxn>
                  <a:cxn ang="0">
                    <a:pos x="14312" y="11631"/>
                  </a:cxn>
                  <a:cxn ang="0">
                    <a:pos x="14344" y="12281"/>
                  </a:cxn>
                  <a:cxn ang="0">
                    <a:pos x="14695" y="13520"/>
                  </a:cxn>
                  <a:cxn ang="0">
                    <a:pos x="15077" y="14140"/>
                  </a:cxn>
                </a:cxnLst>
                <a:rect l="0" t="0" r="r" b="b"/>
                <a:pathLst>
                  <a:path w="16384" h="16384">
                    <a:moveTo>
                      <a:pt x="15077" y="14229"/>
                    </a:moveTo>
                    <a:lnTo>
                      <a:pt x="15077" y="14288"/>
                    </a:lnTo>
                    <a:lnTo>
                      <a:pt x="14918" y="14347"/>
                    </a:lnTo>
                    <a:lnTo>
                      <a:pt x="14726" y="14406"/>
                    </a:lnTo>
                    <a:lnTo>
                      <a:pt x="14567" y="14495"/>
                    </a:lnTo>
                    <a:lnTo>
                      <a:pt x="14535" y="14613"/>
                    </a:lnTo>
                    <a:lnTo>
                      <a:pt x="14344" y="14701"/>
                    </a:lnTo>
                    <a:lnTo>
                      <a:pt x="14185" y="14819"/>
                    </a:lnTo>
                    <a:lnTo>
                      <a:pt x="14025" y="14937"/>
                    </a:lnTo>
                    <a:lnTo>
                      <a:pt x="13898" y="15056"/>
                    </a:lnTo>
                    <a:lnTo>
                      <a:pt x="13802" y="15085"/>
                    </a:lnTo>
                    <a:lnTo>
                      <a:pt x="13770" y="15233"/>
                    </a:lnTo>
                    <a:lnTo>
                      <a:pt x="13675" y="15292"/>
                    </a:lnTo>
                    <a:lnTo>
                      <a:pt x="13515" y="15351"/>
                    </a:lnTo>
                    <a:lnTo>
                      <a:pt x="13292" y="15410"/>
                    </a:lnTo>
                    <a:lnTo>
                      <a:pt x="13165" y="15439"/>
                    </a:lnTo>
                    <a:lnTo>
                      <a:pt x="13037" y="15528"/>
                    </a:lnTo>
                    <a:lnTo>
                      <a:pt x="13037" y="15469"/>
                    </a:lnTo>
                    <a:lnTo>
                      <a:pt x="12814" y="15439"/>
                    </a:lnTo>
                    <a:lnTo>
                      <a:pt x="12655" y="15439"/>
                    </a:lnTo>
                    <a:lnTo>
                      <a:pt x="12559" y="15351"/>
                    </a:lnTo>
                    <a:lnTo>
                      <a:pt x="12495" y="15321"/>
                    </a:lnTo>
                    <a:lnTo>
                      <a:pt x="12400" y="15203"/>
                    </a:lnTo>
                    <a:lnTo>
                      <a:pt x="12240" y="15203"/>
                    </a:lnTo>
                    <a:lnTo>
                      <a:pt x="12113" y="15174"/>
                    </a:lnTo>
                    <a:lnTo>
                      <a:pt x="12017" y="15115"/>
                    </a:lnTo>
                    <a:lnTo>
                      <a:pt x="11985" y="14997"/>
                    </a:lnTo>
                    <a:lnTo>
                      <a:pt x="11858" y="14937"/>
                    </a:lnTo>
                    <a:lnTo>
                      <a:pt x="11635" y="14878"/>
                    </a:lnTo>
                    <a:lnTo>
                      <a:pt x="11539" y="14819"/>
                    </a:lnTo>
                    <a:lnTo>
                      <a:pt x="11475" y="14760"/>
                    </a:lnTo>
                    <a:lnTo>
                      <a:pt x="11603" y="14849"/>
                    </a:lnTo>
                    <a:lnTo>
                      <a:pt x="11539" y="14849"/>
                    </a:lnTo>
                    <a:lnTo>
                      <a:pt x="11507" y="14819"/>
                    </a:lnTo>
                    <a:lnTo>
                      <a:pt x="11348" y="14819"/>
                    </a:lnTo>
                    <a:lnTo>
                      <a:pt x="11284" y="14878"/>
                    </a:lnTo>
                    <a:lnTo>
                      <a:pt x="11093" y="14878"/>
                    </a:lnTo>
                    <a:lnTo>
                      <a:pt x="10870" y="14760"/>
                    </a:lnTo>
                    <a:lnTo>
                      <a:pt x="10774" y="14701"/>
                    </a:lnTo>
                    <a:lnTo>
                      <a:pt x="10742" y="14642"/>
                    </a:lnTo>
                    <a:lnTo>
                      <a:pt x="10519" y="14583"/>
                    </a:lnTo>
                    <a:lnTo>
                      <a:pt x="10328" y="14524"/>
                    </a:lnTo>
                    <a:lnTo>
                      <a:pt x="10264" y="14406"/>
                    </a:lnTo>
                    <a:lnTo>
                      <a:pt x="10105" y="14406"/>
                    </a:lnTo>
                    <a:lnTo>
                      <a:pt x="9850" y="14524"/>
                    </a:lnTo>
                    <a:lnTo>
                      <a:pt x="9722" y="14642"/>
                    </a:lnTo>
                    <a:lnTo>
                      <a:pt x="9626" y="14701"/>
                    </a:lnTo>
                    <a:lnTo>
                      <a:pt x="9371" y="14760"/>
                    </a:lnTo>
                    <a:lnTo>
                      <a:pt x="9212" y="14849"/>
                    </a:lnTo>
                    <a:lnTo>
                      <a:pt x="8861" y="14937"/>
                    </a:lnTo>
                    <a:lnTo>
                      <a:pt x="8670" y="15203"/>
                    </a:lnTo>
                    <a:lnTo>
                      <a:pt x="8575" y="15557"/>
                    </a:lnTo>
                    <a:lnTo>
                      <a:pt x="8575" y="15587"/>
                    </a:lnTo>
                    <a:lnTo>
                      <a:pt x="8670" y="15676"/>
                    </a:lnTo>
                    <a:lnTo>
                      <a:pt x="8606" y="16384"/>
                    </a:lnTo>
                    <a:lnTo>
                      <a:pt x="8447" y="16354"/>
                    </a:lnTo>
                    <a:lnTo>
                      <a:pt x="8064" y="16295"/>
                    </a:lnTo>
                    <a:lnTo>
                      <a:pt x="7714" y="16354"/>
                    </a:lnTo>
                    <a:lnTo>
                      <a:pt x="7331" y="16295"/>
                    </a:lnTo>
                    <a:lnTo>
                      <a:pt x="6949" y="16295"/>
                    </a:lnTo>
                    <a:lnTo>
                      <a:pt x="6758" y="16177"/>
                    </a:lnTo>
                    <a:lnTo>
                      <a:pt x="6662" y="16148"/>
                    </a:lnTo>
                    <a:lnTo>
                      <a:pt x="6503" y="15941"/>
                    </a:lnTo>
                    <a:lnTo>
                      <a:pt x="6407" y="15794"/>
                    </a:lnTo>
                    <a:lnTo>
                      <a:pt x="6184" y="15764"/>
                    </a:lnTo>
                    <a:lnTo>
                      <a:pt x="6024" y="15705"/>
                    </a:lnTo>
                    <a:lnTo>
                      <a:pt x="5897" y="15587"/>
                    </a:lnTo>
                    <a:lnTo>
                      <a:pt x="5674" y="15410"/>
                    </a:lnTo>
                    <a:lnTo>
                      <a:pt x="5483" y="15321"/>
                    </a:lnTo>
                    <a:lnTo>
                      <a:pt x="5259" y="15321"/>
                    </a:lnTo>
                    <a:lnTo>
                      <a:pt x="4973" y="15469"/>
                    </a:lnTo>
                    <a:lnTo>
                      <a:pt x="4781" y="15469"/>
                    </a:lnTo>
                    <a:lnTo>
                      <a:pt x="4399" y="15351"/>
                    </a:lnTo>
                    <a:lnTo>
                      <a:pt x="3984" y="15174"/>
                    </a:lnTo>
                    <a:lnTo>
                      <a:pt x="3602" y="14997"/>
                    </a:lnTo>
                    <a:lnTo>
                      <a:pt x="3251" y="14878"/>
                    </a:lnTo>
                    <a:lnTo>
                      <a:pt x="3092" y="14701"/>
                    </a:lnTo>
                    <a:lnTo>
                      <a:pt x="2837" y="14495"/>
                    </a:lnTo>
                    <a:lnTo>
                      <a:pt x="2550" y="14377"/>
                    </a:lnTo>
                    <a:lnTo>
                      <a:pt x="2327" y="14229"/>
                    </a:lnTo>
                    <a:lnTo>
                      <a:pt x="2199" y="14052"/>
                    </a:lnTo>
                    <a:lnTo>
                      <a:pt x="2040" y="13875"/>
                    </a:lnTo>
                    <a:lnTo>
                      <a:pt x="1849" y="13698"/>
                    </a:lnTo>
                    <a:lnTo>
                      <a:pt x="1849" y="13580"/>
                    </a:lnTo>
                    <a:lnTo>
                      <a:pt x="2104" y="13639"/>
                    </a:lnTo>
                    <a:lnTo>
                      <a:pt x="2423" y="13520"/>
                    </a:lnTo>
                    <a:lnTo>
                      <a:pt x="2582" y="13284"/>
                    </a:lnTo>
                    <a:lnTo>
                      <a:pt x="2709" y="12871"/>
                    </a:lnTo>
                    <a:lnTo>
                      <a:pt x="2933" y="12399"/>
                    </a:lnTo>
                    <a:lnTo>
                      <a:pt x="3124" y="11867"/>
                    </a:lnTo>
                    <a:lnTo>
                      <a:pt x="3379" y="11454"/>
                    </a:lnTo>
                    <a:lnTo>
                      <a:pt x="3474" y="11395"/>
                    </a:lnTo>
                    <a:lnTo>
                      <a:pt x="3315" y="11188"/>
                    </a:lnTo>
                    <a:lnTo>
                      <a:pt x="3315" y="11159"/>
                    </a:lnTo>
                    <a:lnTo>
                      <a:pt x="3443" y="10805"/>
                    </a:lnTo>
                    <a:lnTo>
                      <a:pt x="3570" y="10362"/>
                    </a:lnTo>
                    <a:lnTo>
                      <a:pt x="3698" y="9978"/>
                    </a:lnTo>
                    <a:lnTo>
                      <a:pt x="3761" y="9771"/>
                    </a:lnTo>
                    <a:lnTo>
                      <a:pt x="3953" y="10037"/>
                    </a:lnTo>
                    <a:lnTo>
                      <a:pt x="4080" y="10244"/>
                    </a:lnTo>
                    <a:lnTo>
                      <a:pt x="4112" y="10362"/>
                    </a:lnTo>
                    <a:lnTo>
                      <a:pt x="4112" y="10037"/>
                    </a:lnTo>
                    <a:lnTo>
                      <a:pt x="3953" y="9771"/>
                    </a:lnTo>
                    <a:lnTo>
                      <a:pt x="3729" y="9565"/>
                    </a:lnTo>
                    <a:lnTo>
                      <a:pt x="3698" y="9299"/>
                    </a:lnTo>
                    <a:lnTo>
                      <a:pt x="3857" y="9063"/>
                    </a:lnTo>
                    <a:lnTo>
                      <a:pt x="3953" y="8738"/>
                    </a:lnTo>
                    <a:lnTo>
                      <a:pt x="3857" y="8561"/>
                    </a:lnTo>
                    <a:lnTo>
                      <a:pt x="3889" y="8325"/>
                    </a:lnTo>
                    <a:lnTo>
                      <a:pt x="3857" y="8325"/>
                    </a:lnTo>
                    <a:lnTo>
                      <a:pt x="3634" y="8236"/>
                    </a:lnTo>
                    <a:lnTo>
                      <a:pt x="3347" y="8000"/>
                    </a:lnTo>
                    <a:lnTo>
                      <a:pt x="3092" y="7764"/>
                    </a:lnTo>
                    <a:lnTo>
                      <a:pt x="2964" y="7439"/>
                    </a:lnTo>
                    <a:lnTo>
                      <a:pt x="2837" y="7144"/>
                    </a:lnTo>
                    <a:lnTo>
                      <a:pt x="2933" y="6849"/>
                    </a:lnTo>
                    <a:lnTo>
                      <a:pt x="2964" y="6613"/>
                    </a:lnTo>
                    <a:lnTo>
                      <a:pt x="2933" y="6436"/>
                    </a:lnTo>
                    <a:lnTo>
                      <a:pt x="3219" y="6436"/>
                    </a:lnTo>
                    <a:lnTo>
                      <a:pt x="3443" y="6436"/>
                    </a:lnTo>
                    <a:lnTo>
                      <a:pt x="3188" y="6258"/>
                    </a:lnTo>
                    <a:lnTo>
                      <a:pt x="2805" y="6229"/>
                    </a:lnTo>
                    <a:lnTo>
                      <a:pt x="2486" y="6140"/>
                    </a:lnTo>
                    <a:lnTo>
                      <a:pt x="2582" y="5963"/>
                    </a:lnTo>
                    <a:lnTo>
                      <a:pt x="2614" y="5786"/>
                    </a:lnTo>
                    <a:lnTo>
                      <a:pt x="2582" y="5727"/>
                    </a:lnTo>
                    <a:lnTo>
                      <a:pt x="2168" y="5638"/>
                    </a:lnTo>
                    <a:lnTo>
                      <a:pt x="2295" y="5609"/>
                    </a:lnTo>
                    <a:lnTo>
                      <a:pt x="2104" y="5491"/>
                    </a:lnTo>
                    <a:lnTo>
                      <a:pt x="1817" y="5520"/>
                    </a:lnTo>
                    <a:lnTo>
                      <a:pt x="1689" y="5491"/>
                    </a:lnTo>
                    <a:lnTo>
                      <a:pt x="1689" y="5402"/>
                    </a:lnTo>
                    <a:lnTo>
                      <a:pt x="1658" y="5314"/>
                    </a:lnTo>
                    <a:lnTo>
                      <a:pt x="1466" y="5137"/>
                    </a:lnTo>
                    <a:lnTo>
                      <a:pt x="1275" y="5019"/>
                    </a:lnTo>
                    <a:lnTo>
                      <a:pt x="924" y="4812"/>
                    </a:lnTo>
                    <a:lnTo>
                      <a:pt x="797" y="4723"/>
                    </a:lnTo>
                    <a:lnTo>
                      <a:pt x="574" y="4694"/>
                    </a:lnTo>
                    <a:lnTo>
                      <a:pt x="287" y="4782"/>
                    </a:lnTo>
                    <a:lnTo>
                      <a:pt x="191" y="4546"/>
                    </a:lnTo>
                    <a:lnTo>
                      <a:pt x="64" y="4340"/>
                    </a:lnTo>
                    <a:lnTo>
                      <a:pt x="0" y="4221"/>
                    </a:lnTo>
                    <a:lnTo>
                      <a:pt x="159" y="4192"/>
                    </a:lnTo>
                    <a:lnTo>
                      <a:pt x="383" y="4133"/>
                    </a:lnTo>
                    <a:lnTo>
                      <a:pt x="383" y="4015"/>
                    </a:lnTo>
                    <a:lnTo>
                      <a:pt x="159" y="4015"/>
                    </a:lnTo>
                    <a:lnTo>
                      <a:pt x="159" y="3897"/>
                    </a:lnTo>
                    <a:lnTo>
                      <a:pt x="287" y="3779"/>
                    </a:lnTo>
                    <a:lnTo>
                      <a:pt x="414" y="3779"/>
                    </a:lnTo>
                    <a:lnTo>
                      <a:pt x="510" y="3720"/>
                    </a:lnTo>
                    <a:lnTo>
                      <a:pt x="255" y="3661"/>
                    </a:lnTo>
                    <a:lnTo>
                      <a:pt x="0" y="3631"/>
                    </a:lnTo>
                    <a:lnTo>
                      <a:pt x="32" y="3513"/>
                    </a:lnTo>
                    <a:lnTo>
                      <a:pt x="159" y="3306"/>
                    </a:lnTo>
                    <a:lnTo>
                      <a:pt x="446" y="3247"/>
                    </a:lnTo>
                    <a:lnTo>
                      <a:pt x="765" y="3188"/>
                    </a:lnTo>
                    <a:lnTo>
                      <a:pt x="893" y="3188"/>
                    </a:lnTo>
                    <a:lnTo>
                      <a:pt x="1148" y="3188"/>
                    </a:lnTo>
                    <a:lnTo>
                      <a:pt x="1307" y="3247"/>
                    </a:lnTo>
                    <a:lnTo>
                      <a:pt x="1466" y="3247"/>
                    </a:lnTo>
                    <a:lnTo>
                      <a:pt x="1689" y="3247"/>
                    </a:lnTo>
                    <a:lnTo>
                      <a:pt x="1721" y="3129"/>
                    </a:lnTo>
                    <a:lnTo>
                      <a:pt x="1849" y="3070"/>
                    </a:lnTo>
                    <a:lnTo>
                      <a:pt x="1976" y="3129"/>
                    </a:lnTo>
                    <a:lnTo>
                      <a:pt x="2104" y="3129"/>
                    </a:lnTo>
                    <a:lnTo>
                      <a:pt x="2359" y="3159"/>
                    </a:lnTo>
                    <a:lnTo>
                      <a:pt x="2486" y="3306"/>
                    </a:lnTo>
                    <a:lnTo>
                      <a:pt x="2678" y="3542"/>
                    </a:lnTo>
                    <a:lnTo>
                      <a:pt x="2837" y="3749"/>
                    </a:lnTo>
                    <a:lnTo>
                      <a:pt x="3092" y="3720"/>
                    </a:lnTo>
                    <a:lnTo>
                      <a:pt x="3315" y="3720"/>
                    </a:lnTo>
                    <a:lnTo>
                      <a:pt x="3347" y="3749"/>
                    </a:lnTo>
                    <a:lnTo>
                      <a:pt x="3474" y="3779"/>
                    </a:lnTo>
                    <a:lnTo>
                      <a:pt x="3634" y="3720"/>
                    </a:lnTo>
                    <a:lnTo>
                      <a:pt x="3857" y="3720"/>
                    </a:lnTo>
                    <a:lnTo>
                      <a:pt x="3953" y="3779"/>
                    </a:lnTo>
                    <a:lnTo>
                      <a:pt x="4016" y="3867"/>
                    </a:lnTo>
                    <a:lnTo>
                      <a:pt x="4271" y="3897"/>
                    </a:lnTo>
                    <a:lnTo>
                      <a:pt x="4399" y="3838"/>
                    </a:lnTo>
                    <a:lnTo>
                      <a:pt x="4271" y="3720"/>
                    </a:lnTo>
                    <a:lnTo>
                      <a:pt x="4239" y="3424"/>
                    </a:lnTo>
                    <a:lnTo>
                      <a:pt x="4271" y="3159"/>
                    </a:lnTo>
                    <a:lnTo>
                      <a:pt x="4271" y="2923"/>
                    </a:lnTo>
                    <a:lnTo>
                      <a:pt x="4271" y="2598"/>
                    </a:lnTo>
                    <a:lnTo>
                      <a:pt x="4144" y="2450"/>
                    </a:lnTo>
                    <a:lnTo>
                      <a:pt x="4112" y="2244"/>
                    </a:lnTo>
                    <a:lnTo>
                      <a:pt x="4144" y="1978"/>
                    </a:lnTo>
                    <a:lnTo>
                      <a:pt x="4208" y="1830"/>
                    </a:lnTo>
                    <a:lnTo>
                      <a:pt x="4367" y="1889"/>
                    </a:lnTo>
                    <a:lnTo>
                      <a:pt x="4718" y="1948"/>
                    </a:lnTo>
                    <a:lnTo>
                      <a:pt x="4877" y="1978"/>
                    </a:lnTo>
                    <a:lnTo>
                      <a:pt x="4973" y="2007"/>
                    </a:lnTo>
                    <a:lnTo>
                      <a:pt x="4909" y="2096"/>
                    </a:lnTo>
                    <a:lnTo>
                      <a:pt x="4877" y="2214"/>
                    </a:lnTo>
                    <a:lnTo>
                      <a:pt x="4973" y="2362"/>
                    </a:lnTo>
                    <a:lnTo>
                      <a:pt x="5100" y="2598"/>
                    </a:lnTo>
                    <a:lnTo>
                      <a:pt x="5228" y="2598"/>
                    </a:lnTo>
                    <a:lnTo>
                      <a:pt x="5546" y="2716"/>
                    </a:lnTo>
                    <a:lnTo>
                      <a:pt x="5865" y="2893"/>
                    </a:lnTo>
                    <a:lnTo>
                      <a:pt x="6120" y="2923"/>
                    </a:lnTo>
                    <a:lnTo>
                      <a:pt x="6311" y="2893"/>
                    </a:lnTo>
                    <a:lnTo>
                      <a:pt x="6566" y="2775"/>
                    </a:lnTo>
                    <a:lnTo>
                      <a:pt x="6885" y="2775"/>
                    </a:lnTo>
                    <a:lnTo>
                      <a:pt x="7044" y="2775"/>
                    </a:lnTo>
                    <a:lnTo>
                      <a:pt x="7140" y="2716"/>
                    </a:lnTo>
                    <a:lnTo>
                      <a:pt x="6949" y="2657"/>
                    </a:lnTo>
                    <a:lnTo>
                      <a:pt x="6662" y="2598"/>
                    </a:lnTo>
                    <a:lnTo>
                      <a:pt x="6662" y="2480"/>
                    </a:lnTo>
                    <a:lnTo>
                      <a:pt x="6885" y="2214"/>
                    </a:lnTo>
                    <a:lnTo>
                      <a:pt x="7268" y="2066"/>
                    </a:lnTo>
                    <a:lnTo>
                      <a:pt x="7586" y="2007"/>
                    </a:lnTo>
                    <a:lnTo>
                      <a:pt x="8033" y="1948"/>
                    </a:lnTo>
                    <a:lnTo>
                      <a:pt x="8320" y="1742"/>
                    </a:lnTo>
                    <a:lnTo>
                      <a:pt x="8670" y="1506"/>
                    </a:lnTo>
                    <a:lnTo>
                      <a:pt x="8702" y="1387"/>
                    </a:lnTo>
                    <a:lnTo>
                      <a:pt x="8606" y="1269"/>
                    </a:lnTo>
                    <a:lnTo>
                      <a:pt x="8734" y="945"/>
                    </a:lnTo>
                    <a:lnTo>
                      <a:pt x="8830" y="590"/>
                    </a:lnTo>
                    <a:lnTo>
                      <a:pt x="9053" y="207"/>
                    </a:lnTo>
                    <a:lnTo>
                      <a:pt x="9340" y="118"/>
                    </a:lnTo>
                    <a:lnTo>
                      <a:pt x="9626" y="89"/>
                    </a:lnTo>
                    <a:lnTo>
                      <a:pt x="9850" y="89"/>
                    </a:lnTo>
                    <a:lnTo>
                      <a:pt x="10073" y="59"/>
                    </a:lnTo>
                    <a:lnTo>
                      <a:pt x="10136" y="59"/>
                    </a:lnTo>
                    <a:lnTo>
                      <a:pt x="10232" y="0"/>
                    </a:lnTo>
                    <a:lnTo>
                      <a:pt x="10232" y="118"/>
                    </a:lnTo>
                    <a:lnTo>
                      <a:pt x="10200" y="354"/>
                    </a:lnTo>
                    <a:lnTo>
                      <a:pt x="10232" y="561"/>
                    </a:lnTo>
                    <a:lnTo>
                      <a:pt x="10487" y="708"/>
                    </a:lnTo>
                    <a:lnTo>
                      <a:pt x="10710" y="708"/>
                    </a:lnTo>
                    <a:lnTo>
                      <a:pt x="10774" y="945"/>
                    </a:lnTo>
                    <a:lnTo>
                      <a:pt x="10870" y="1151"/>
                    </a:lnTo>
                    <a:lnTo>
                      <a:pt x="11093" y="1240"/>
                    </a:lnTo>
                    <a:lnTo>
                      <a:pt x="11220" y="1299"/>
                    </a:lnTo>
                    <a:lnTo>
                      <a:pt x="11252" y="1358"/>
                    </a:lnTo>
                    <a:lnTo>
                      <a:pt x="11380" y="1476"/>
                    </a:lnTo>
                    <a:lnTo>
                      <a:pt x="11635" y="1594"/>
                    </a:lnTo>
                    <a:lnTo>
                      <a:pt x="11762" y="1712"/>
                    </a:lnTo>
                    <a:lnTo>
                      <a:pt x="11794" y="1889"/>
                    </a:lnTo>
                    <a:lnTo>
                      <a:pt x="11794" y="2244"/>
                    </a:lnTo>
                    <a:lnTo>
                      <a:pt x="12017" y="2362"/>
                    </a:lnTo>
                    <a:lnTo>
                      <a:pt x="12272" y="2362"/>
                    </a:lnTo>
                    <a:lnTo>
                      <a:pt x="12368" y="2214"/>
                    </a:lnTo>
                    <a:lnTo>
                      <a:pt x="12527" y="2066"/>
                    </a:lnTo>
                    <a:lnTo>
                      <a:pt x="12686" y="2096"/>
                    </a:lnTo>
                    <a:lnTo>
                      <a:pt x="12655" y="2214"/>
                    </a:lnTo>
                    <a:lnTo>
                      <a:pt x="12655" y="2480"/>
                    </a:lnTo>
                    <a:lnTo>
                      <a:pt x="12623" y="2598"/>
                    </a:lnTo>
                    <a:lnTo>
                      <a:pt x="12686" y="2686"/>
                    </a:lnTo>
                    <a:lnTo>
                      <a:pt x="12750" y="2686"/>
                    </a:lnTo>
                    <a:lnTo>
                      <a:pt x="12655" y="2804"/>
                    </a:lnTo>
                    <a:lnTo>
                      <a:pt x="12910" y="2952"/>
                    </a:lnTo>
                    <a:lnTo>
                      <a:pt x="13069" y="3129"/>
                    </a:lnTo>
                    <a:lnTo>
                      <a:pt x="13324" y="3188"/>
                    </a:lnTo>
                    <a:lnTo>
                      <a:pt x="13515" y="3188"/>
                    </a:lnTo>
                    <a:lnTo>
                      <a:pt x="13898" y="3306"/>
                    </a:lnTo>
                    <a:lnTo>
                      <a:pt x="14025" y="3306"/>
                    </a:lnTo>
                    <a:lnTo>
                      <a:pt x="14153" y="3306"/>
                    </a:lnTo>
                    <a:lnTo>
                      <a:pt x="14312" y="3424"/>
                    </a:lnTo>
                    <a:lnTo>
                      <a:pt x="14440" y="3602"/>
                    </a:lnTo>
                    <a:lnTo>
                      <a:pt x="14567" y="3749"/>
                    </a:lnTo>
                    <a:lnTo>
                      <a:pt x="14695" y="3985"/>
                    </a:lnTo>
                    <a:lnTo>
                      <a:pt x="14950" y="4015"/>
                    </a:lnTo>
                    <a:lnTo>
                      <a:pt x="15173" y="4074"/>
                    </a:lnTo>
                    <a:lnTo>
                      <a:pt x="15460" y="4192"/>
                    </a:lnTo>
                    <a:lnTo>
                      <a:pt x="15715" y="4251"/>
                    </a:lnTo>
                    <a:lnTo>
                      <a:pt x="16065" y="4369"/>
                    </a:lnTo>
                    <a:lnTo>
                      <a:pt x="16384" y="4546"/>
                    </a:lnTo>
                    <a:lnTo>
                      <a:pt x="16320" y="4812"/>
                    </a:lnTo>
                    <a:lnTo>
                      <a:pt x="16097" y="5048"/>
                    </a:lnTo>
                    <a:lnTo>
                      <a:pt x="15842" y="5314"/>
                    </a:lnTo>
                    <a:lnTo>
                      <a:pt x="15810" y="5609"/>
                    </a:lnTo>
                    <a:lnTo>
                      <a:pt x="15683" y="5904"/>
                    </a:lnTo>
                    <a:lnTo>
                      <a:pt x="15555" y="6140"/>
                    </a:lnTo>
                    <a:lnTo>
                      <a:pt x="15491" y="6495"/>
                    </a:lnTo>
                    <a:lnTo>
                      <a:pt x="15491" y="6790"/>
                    </a:lnTo>
                    <a:lnTo>
                      <a:pt x="15491" y="7026"/>
                    </a:lnTo>
                    <a:lnTo>
                      <a:pt x="15555" y="7085"/>
                    </a:lnTo>
                    <a:lnTo>
                      <a:pt x="15364" y="7203"/>
                    </a:lnTo>
                    <a:lnTo>
                      <a:pt x="15205" y="7292"/>
                    </a:lnTo>
                    <a:lnTo>
                      <a:pt x="14950" y="7262"/>
                    </a:lnTo>
                    <a:lnTo>
                      <a:pt x="14790" y="7203"/>
                    </a:lnTo>
                    <a:lnTo>
                      <a:pt x="14663" y="7380"/>
                    </a:lnTo>
                    <a:lnTo>
                      <a:pt x="14726" y="7498"/>
                    </a:lnTo>
                    <a:lnTo>
                      <a:pt x="14726" y="7557"/>
                    </a:lnTo>
                    <a:lnTo>
                      <a:pt x="14535" y="7675"/>
                    </a:lnTo>
                    <a:lnTo>
                      <a:pt x="14280" y="7971"/>
                    </a:lnTo>
                    <a:lnTo>
                      <a:pt x="14153" y="8030"/>
                    </a:lnTo>
                    <a:lnTo>
                      <a:pt x="13961" y="8236"/>
                    </a:lnTo>
                    <a:lnTo>
                      <a:pt x="13930" y="8354"/>
                    </a:lnTo>
                    <a:lnTo>
                      <a:pt x="13898" y="8472"/>
                    </a:lnTo>
                    <a:lnTo>
                      <a:pt x="13834" y="8561"/>
                    </a:lnTo>
                    <a:lnTo>
                      <a:pt x="13675" y="8620"/>
                    </a:lnTo>
                    <a:lnTo>
                      <a:pt x="13579" y="8797"/>
                    </a:lnTo>
                    <a:lnTo>
                      <a:pt x="13451" y="8856"/>
                    </a:lnTo>
                    <a:lnTo>
                      <a:pt x="13420" y="8974"/>
                    </a:lnTo>
                    <a:lnTo>
                      <a:pt x="13324" y="9151"/>
                    </a:lnTo>
                    <a:lnTo>
                      <a:pt x="13324" y="9388"/>
                    </a:lnTo>
                    <a:lnTo>
                      <a:pt x="13292" y="9653"/>
                    </a:lnTo>
                    <a:lnTo>
                      <a:pt x="13388" y="9742"/>
                    </a:lnTo>
                    <a:lnTo>
                      <a:pt x="13547" y="9653"/>
                    </a:lnTo>
                    <a:lnTo>
                      <a:pt x="13675" y="9447"/>
                    </a:lnTo>
                    <a:lnTo>
                      <a:pt x="13834" y="9270"/>
                    </a:lnTo>
                    <a:lnTo>
                      <a:pt x="14025" y="9270"/>
                    </a:lnTo>
                    <a:lnTo>
                      <a:pt x="14280" y="9299"/>
                    </a:lnTo>
                    <a:lnTo>
                      <a:pt x="14344" y="9329"/>
                    </a:lnTo>
                    <a:lnTo>
                      <a:pt x="14312" y="9506"/>
                    </a:lnTo>
                    <a:lnTo>
                      <a:pt x="14312" y="9742"/>
                    </a:lnTo>
                    <a:lnTo>
                      <a:pt x="14344" y="9889"/>
                    </a:lnTo>
                    <a:lnTo>
                      <a:pt x="14344" y="10008"/>
                    </a:lnTo>
                    <a:lnTo>
                      <a:pt x="14535" y="10037"/>
                    </a:lnTo>
                    <a:lnTo>
                      <a:pt x="14567" y="10155"/>
                    </a:lnTo>
                    <a:lnTo>
                      <a:pt x="14567" y="10332"/>
                    </a:lnTo>
                    <a:lnTo>
                      <a:pt x="14535" y="10332"/>
                    </a:lnTo>
                    <a:lnTo>
                      <a:pt x="14440" y="10332"/>
                    </a:lnTo>
                    <a:lnTo>
                      <a:pt x="14312" y="10332"/>
                    </a:lnTo>
                    <a:lnTo>
                      <a:pt x="14312" y="10450"/>
                    </a:lnTo>
                    <a:lnTo>
                      <a:pt x="14312" y="10568"/>
                    </a:lnTo>
                    <a:lnTo>
                      <a:pt x="14408" y="10746"/>
                    </a:lnTo>
                    <a:lnTo>
                      <a:pt x="14471" y="11041"/>
                    </a:lnTo>
                    <a:lnTo>
                      <a:pt x="14535" y="11218"/>
                    </a:lnTo>
                    <a:lnTo>
                      <a:pt x="14567" y="11425"/>
                    </a:lnTo>
                    <a:lnTo>
                      <a:pt x="14440" y="11513"/>
                    </a:lnTo>
                    <a:lnTo>
                      <a:pt x="14312" y="11631"/>
                    </a:lnTo>
                    <a:lnTo>
                      <a:pt x="14153" y="11779"/>
                    </a:lnTo>
                    <a:lnTo>
                      <a:pt x="14089" y="11985"/>
                    </a:lnTo>
                    <a:lnTo>
                      <a:pt x="14089" y="12103"/>
                    </a:lnTo>
                    <a:lnTo>
                      <a:pt x="14153" y="12222"/>
                    </a:lnTo>
                    <a:lnTo>
                      <a:pt x="14216" y="12222"/>
                    </a:lnTo>
                    <a:lnTo>
                      <a:pt x="14344" y="12281"/>
                    </a:lnTo>
                    <a:lnTo>
                      <a:pt x="14344" y="12487"/>
                    </a:lnTo>
                    <a:lnTo>
                      <a:pt x="14280" y="12723"/>
                    </a:lnTo>
                    <a:lnTo>
                      <a:pt x="14280" y="12960"/>
                    </a:lnTo>
                    <a:lnTo>
                      <a:pt x="14312" y="13225"/>
                    </a:lnTo>
                    <a:lnTo>
                      <a:pt x="14471" y="13461"/>
                    </a:lnTo>
                    <a:lnTo>
                      <a:pt x="14695" y="13520"/>
                    </a:lnTo>
                    <a:lnTo>
                      <a:pt x="14918" y="13550"/>
                    </a:lnTo>
                    <a:lnTo>
                      <a:pt x="15077" y="13580"/>
                    </a:lnTo>
                    <a:lnTo>
                      <a:pt x="15109" y="13698"/>
                    </a:lnTo>
                    <a:lnTo>
                      <a:pt x="15173" y="13786"/>
                    </a:lnTo>
                    <a:lnTo>
                      <a:pt x="15173" y="13993"/>
                    </a:lnTo>
                    <a:lnTo>
                      <a:pt x="15077" y="14140"/>
                    </a:lnTo>
                    <a:lnTo>
                      <a:pt x="15077" y="1422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74" name="Drawing 24"/>
              <p:cNvSpPr>
                <a:spLocks noChangeAspect="1"/>
              </p:cNvSpPr>
              <p:nvPr/>
            </p:nvSpPr>
            <p:spPr bwMode="auto">
              <a:xfrm>
                <a:off x="16851" y="-39766"/>
                <a:ext cx="1496" cy="104"/>
              </a:xfrm>
              <a:custGeom>
                <a:avLst/>
                <a:gdLst/>
                <a:ahLst/>
                <a:cxnLst>
                  <a:cxn ang="0">
                    <a:pos x="13405" y="0"/>
                  </a:cxn>
                  <a:cxn ang="0">
                    <a:pos x="14895" y="158"/>
                  </a:cxn>
                  <a:cxn ang="0">
                    <a:pos x="14895" y="1575"/>
                  </a:cxn>
                  <a:cxn ang="0">
                    <a:pos x="14895" y="3151"/>
                  </a:cxn>
                  <a:cxn ang="0">
                    <a:pos x="14895" y="4096"/>
                  </a:cxn>
                  <a:cxn ang="0">
                    <a:pos x="15267" y="5829"/>
                  </a:cxn>
                  <a:cxn ang="0">
                    <a:pos x="16384" y="7877"/>
                  </a:cxn>
                  <a:cxn ang="0">
                    <a:pos x="15639" y="9452"/>
                  </a:cxn>
                  <a:cxn ang="0">
                    <a:pos x="14150" y="10713"/>
                  </a:cxn>
                  <a:cxn ang="0">
                    <a:pos x="13777" y="11973"/>
                  </a:cxn>
                  <a:cxn ang="0">
                    <a:pos x="12660" y="12761"/>
                  </a:cxn>
                  <a:cxn ang="0">
                    <a:pos x="12288" y="13863"/>
                  </a:cxn>
                  <a:cxn ang="0">
                    <a:pos x="11171" y="14494"/>
                  </a:cxn>
                  <a:cxn ang="0">
                    <a:pos x="10799" y="14651"/>
                  </a:cxn>
                  <a:cxn ang="0">
                    <a:pos x="9681" y="15439"/>
                  </a:cxn>
                  <a:cxn ang="0">
                    <a:pos x="9681" y="16384"/>
                  </a:cxn>
                  <a:cxn ang="0">
                    <a:pos x="8192" y="15281"/>
                  </a:cxn>
                  <a:cxn ang="0">
                    <a:pos x="6330" y="15124"/>
                  </a:cxn>
                  <a:cxn ang="0">
                    <a:pos x="4468" y="14494"/>
                  </a:cxn>
                  <a:cxn ang="0">
                    <a:pos x="3351" y="13548"/>
                  </a:cxn>
                  <a:cxn ang="0">
                    <a:pos x="3724" y="12603"/>
                  </a:cxn>
                  <a:cxn ang="0">
                    <a:pos x="1862" y="12130"/>
                  </a:cxn>
                  <a:cxn ang="0">
                    <a:pos x="1489" y="11343"/>
                  </a:cxn>
                  <a:cxn ang="0">
                    <a:pos x="1489" y="10240"/>
                  </a:cxn>
                  <a:cxn ang="0">
                    <a:pos x="1489" y="9137"/>
                  </a:cxn>
                  <a:cxn ang="0">
                    <a:pos x="1489" y="8507"/>
                  </a:cxn>
                  <a:cxn ang="0">
                    <a:pos x="372" y="7719"/>
                  </a:cxn>
                  <a:cxn ang="0">
                    <a:pos x="0" y="7089"/>
                  </a:cxn>
                  <a:cxn ang="0">
                    <a:pos x="372" y="6459"/>
                  </a:cxn>
                  <a:cxn ang="0">
                    <a:pos x="372" y="5829"/>
                  </a:cxn>
                  <a:cxn ang="0">
                    <a:pos x="372" y="5671"/>
                  </a:cxn>
                  <a:cxn ang="0">
                    <a:pos x="745" y="5356"/>
                  </a:cxn>
                  <a:cxn ang="0">
                    <a:pos x="745" y="5199"/>
                  </a:cxn>
                  <a:cxn ang="0">
                    <a:pos x="1489" y="4569"/>
                  </a:cxn>
                  <a:cxn ang="0">
                    <a:pos x="2234" y="3938"/>
                  </a:cxn>
                  <a:cxn ang="0">
                    <a:pos x="3351" y="3938"/>
                  </a:cxn>
                  <a:cxn ang="0">
                    <a:pos x="5213" y="3781"/>
                  </a:cxn>
                  <a:cxn ang="0">
                    <a:pos x="7447" y="3308"/>
                  </a:cxn>
                  <a:cxn ang="0">
                    <a:pos x="8937" y="2678"/>
                  </a:cxn>
                  <a:cxn ang="0">
                    <a:pos x="11916" y="2521"/>
                  </a:cxn>
                  <a:cxn ang="0">
                    <a:pos x="12660" y="1890"/>
                  </a:cxn>
                  <a:cxn ang="0">
                    <a:pos x="12660" y="945"/>
                  </a:cxn>
                  <a:cxn ang="0">
                    <a:pos x="13405" y="315"/>
                  </a:cxn>
                  <a:cxn ang="0">
                    <a:pos x="13405" y="0"/>
                  </a:cxn>
                </a:cxnLst>
                <a:rect l="0" t="0" r="r" b="b"/>
                <a:pathLst>
                  <a:path w="16384" h="16384">
                    <a:moveTo>
                      <a:pt x="13405" y="0"/>
                    </a:moveTo>
                    <a:lnTo>
                      <a:pt x="14895" y="158"/>
                    </a:lnTo>
                    <a:lnTo>
                      <a:pt x="14895" y="1575"/>
                    </a:lnTo>
                    <a:lnTo>
                      <a:pt x="14895" y="3151"/>
                    </a:lnTo>
                    <a:lnTo>
                      <a:pt x="14895" y="4096"/>
                    </a:lnTo>
                    <a:lnTo>
                      <a:pt x="15267" y="5829"/>
                    </a:lnTo>
                    <a:lnTo>
                      <a:pt x="16384" y="7877"/>
                    </a:lnTo>
                    <a:lnTo>
                      <a:pt x="15639" y="9452"/>
                    </a:lnTo>
                    <a:lnTo>
                      <a:pt x="14150" y="10713"/>
                    </a:lnTo>
                    <a:lnTo>
                      <a:pt x="13777" y="11973"/>
                    </a:lnTo>
                    <a:lnTo>
                      <a:pt x="12660" y="12761"/>
                    </a:lnTo>
                    <a:lnTo>
                      <a:pt x="12288" y="13863"/>
                    </a:lnTo>
                    <a:lnTo>
                      <a:pt x="11171" y="14494"/>
                    </a:lnTo>
                    <a:lnTo>
                      <a:pt x="10799" y="14651"/>
                    </a:lnTo>
                    <a:lnTo>
                      <a:pt x="9681" y="15439"/>
                    </a:lnTo>
                    <a:lnTo>
                      <a:pt x="9681" y="16384"/>
                    </a:lnTo>
                    <a:lnTo>
                      <a:pt x="8192" y="15281"/>
                    </a:lnTo>
                    <a:lnTo>
                      <a:pt x="6330" y="15124"/>
                    </a:lnTo>
                    <a:lnTo>
                      <a:pt x="4468" y="14494"/>
                    </a:lnTo>
                    <a:lnTo>
                      <a:pt x="3351" y="13548"/>
                    </a:lnTo>
                    <a:lnTo>
                      <a:pt x="3724" y="12603"/>
                    </a:lnTo>
                    <a:lnTo>
                      <a:pt x="1862" y="12130"/>
                    </a:lnTo>
                    <a:lnTo>
                      <a:pt x="1489" y="11343"/>
                    </a:lnTo>
                    <a:lnTo>
                      <a:pt x="1489" y="10240"/>
                    </a:lnTo>
                    <a:lnTo>
                      <a:pt x="1489" y="9137"/>
                    </a:lnTo>
                    <a:lnTo>
                      <a:pt x="1489" y="8507"/>
                    </a:lnTo>
                    <a:lnTo>
                      <a:pt x="372" y="7719"/>
                    </a:lnTo>
                    <a:lnTo>
                      <a:pt x="0" y="7089"/>
                    </a:lnTo>
                    <a:lnTo>
                      <a:pt x="372" y="6459"/>
                    </a:lnTo>
                    <a:lnTo>
                      <a:pt x="372" y="5829"/>
                    </a:lnTo>
                    <a:lnTo>
                      <a:pt x="372" y="5671"/>
                    </a:lnTo>
                    <a:lnTo>
                      <a:pt x="745" y="5356"/>
                    </a:lnTo>
                    <a:lnTo>
                      <a:pt x="745" y="5199"/>
                    </a:lnTo>
                    <a:lnTo>
                      <a:pt x="1489" y="4569"/>
                    </a:lnTo>
                    <a:lnTo>
                      <a:pt x="2234" y="3938"/>
                    </a:lnTo>
                    <a:lnTo>
                      <a:pt x="3351" y="3938"/>
                    </a:lnTo>
                    <a:lnTo>
                      <a:pt x="5213" y="3781"/>
                    </a:lnTo>
                    <a:lnTo>
                      <a:pt x="7447" y="3308"/>
                    </a:lnTo>
                    <a:lnTo>
                      <a:pt x="8937" y="2678"/>
                    </a:lnTo>
                    <a:lnTo>
                      <a:pt x="11916" y="2521"/>
                    </a:lnTo>
                    <a:lnTo>
                      <a:pt x="12660" y="1890"/>
                    </a:lnTo>
                    <a:lnTo>
                      <a:pt x="12660" y="945"/>
                    </a:lnTo>
                    <a:lnTo>
                      <a:pt x="13405" y="315"/>
                    </a:lnTo>
                    <a:lnTo>
                      <a:pt x="13405"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281" name="Germany"/>
            <p:cNvGrpSpPr>
              <a:grpSpLocks noChangeAspect="1"/>
            </p:cNvGrpSpPr>
            <p:nvPr/>
          </p:nvGrpSpPr>
          <p:grpSpPr bwMode="auto">
            <a:xfrm>
              <a:off x="1748" y="1458"/>
              <a:ext cx="430" cy="635"/>
              <a:chOff x="-637" y="-44450"/>
              <a:chExt cx="17888" cy="490"/>
            </a:xfrm>
            <a:grpFill/>
          </p:grpSpPr>
          <p:sp>
            <p:nvSpPr>
              <p:cNvPr id="371" name="Drawing 26"/>
              <p:cNvSpPr>
                <a:spLocks noChangeAspect="1"/>
              </p:cNvSpPr>
              <p:nvPr/>
            </p:nvSpPr>
            <p:spPr bwMode="auto">
              <a:xfrm>
                <a:off x="-637" y="-44450"/>
                <a:ext cx="17888" cy="490"/>
              </a:xfrm>
              <a:custGeom>
                <a:avLst/>
                <a:gdLst/>
                <a:ahLst/>
                <a:cxnLst>
                  <a:cxn ang="0">
                    <a:pos x="524" y="9463"/>
                  </a:cxn>
                  <a:cxn ang="0">
                    <a:pos x="333" y="10165"/>
                  </a:cxn>
                  <a:cxn ang="0">
                    <a:pos x="476" y="11235"/>
                  </a:cxn>
                  <a:cxn ang="0">
                    <a:pos x="1095" y="12138"/>
                  </a:cxn>
                  <a:cxn ang="0">
                    <a:pos x="3143" y="12572"/>
                  </a:cxn>
                  <a:cxn ang="0">
                    <a:pos x="2762" y="13977"/>
                  </a:cxn>
                  <a:cxn ang="0">
                    <a:pos x="2286" y="15582"/>
                  </a:cxn>
                  <a:cxn ang="0">
                    <a:pos x="3429" y="15749"/>
                  </a:cxn>
                  <a:cxn ang="0">
                    <a:pos x="5525" y="15849"/>
                  </a:cxn>
                  <a:cxn ang="0">
                    <a:pos x="7192" y="16016"/>
                  </a:cxn>
                  <a:cxn ang="0">
                    <a:pos x="8287" y="15983"/>
                  </a:cxn>
                  <a:cxn ang="0">
                    <a:pos x="10383" y="15882"/>
                  </a:cxn>
                  <a:cxn ang="0">
                    <a:pos x="12097" y="15749"/>
                  </a:cxn>
                  <a:cxn ang="0">
                    <a:pos x="13050" y="15648"/>
                  </a:cxn>
                  <a:cxn ang="0">
                    <a:pos x="13717" y="14277"/>
                  </a:cxn>
                  <a:cxn ang="0">
                    <a:pos x="14622" y="13375"/>
                  </a:cxn>
                  <a:cxn ang="0">
                    <a:pos x="12669" y="12104"/>
                  </a:cxn>
                  <a:cxn ang="0">
                    <a:pos x="11383" y="10566"/>
                  </a:cxn>
                  <a:cxn ang="0">
                    <a:pos x="11716" y="10365"/>
                  </a:cxn>
                  <a:cxn ang="0">
                    <a:pos x="12383" y="9830"/>
                  </a:cxn>
                  <a:cxn ang="0">
                    <a:pos x="13812" y="9195"/>
                  </a:cxn>
                  <a:cxn ang="0">
                    <a:pos x="15193" y="8259"/>
                  </a:cxn>
                  <a:cxn ang="0">
                    <a:pos x="16193" y="8827"/>
                  </a:cxn>
                  <a:cxn ang="0">
                    <a:pos x="16384" y="7690"/>
                  </a:cxn>
                  <a:cxn ang="0">
                    <a:pos x="15765" y="6788"/>
                  </a:cxn>
                  <a:cxn ang="0">
                    <a:pos x="15527" y="5350"/>
                  </a:cxn>
                  <a:cxn ang="0">
                    <a:pos x="14955" y="4481"/>
                  </a:cxn>
                  <a:cxn ang="0">
                    <a:pos x="15241" y="3176"/>
                  </a:cxn>
                  <a:cxn ang="0">
                    <a:pos x="14622" y="2541"/>
                  </a:cxn>
                  <a:cxn ang="0">
                    <a:pos x="14003" y="1939"/>
                  </a:cxn>
                  <a:cxn ang="0">
                    <a:pos x="13241" y="1672"/>
                  </a:cxn>
                  <a:cxn ang="0">
                    <a:pos x="12288" y="1304"/>
                  </a:cxn>
                  <a:cxn ang="0">
                    <a:pos x="12336" y="1137"/>
                  </a:cxn>
                  <a:cxn ang="0">
                    <a:pos x="11335" y="1739"/>
                  </a:cxn>
                  <a:cxn ang="0">
                    <a:pos x="10288" y="1939"/>
                  </a:cxn>
                  <a:cxn ang="0">
                    <a:pos x="9716" y="2140"/>
                  </a:cxn>
                  <a:cxn ang="0">
                    <a:pos x="9097" y="1839"/>
                  </a:cxn>
                  <a:cxn ang="0">
                    <a:pos x="9240" y="1304"/>
                  </a:cxn>
                  <a:cxn ang="0">
                    <a:pos x="8001" y="1271"/>
                  </a:cxn>
                  <a:cxn ang="0">
                    <a:pos x="7716" y="802"/>
                  </a:cxn>
                  <a:cxn ang="0">
                    <a:pos x="7144" y="234"/>
                  </a:cxn>
                  <a:cxn ang="0">
                    <a:pos x="6858" y="134"/>
                  </a:cxn>
                  <a:cxn ang="0">
                    <a:pos x="5668" y="0"/>
                  </a:cxn>
                  <a:cxn ang="0">
                    <a:pos x="6049" y="769"/>
                  </a:cxn>
                  <a:cxn ang="0">
                    <a:pos x="5525" y="1304"/>
                  </a:cxn>
                  <a:cxn ang="0">
                    <a:pos x="6049" y="1739"/>
                  </a:cxn>
                  <a:cxn ang="0">
                    <a:pos x="6239" y="2274"/>
                  </a:cxn>
                  <a:cxn ang="0">
                    <a:pos x="5334" y="2474"/>
                  </a:cxn>
                  <a:cxn ang="0">
                    <a:pos x="5430" y="3477"/>
                  </a:cxn>
                  <a:cxn ang="0">
                    <a:pos x="4572" y="3176"/>
                  </a:cxn>
                  <a:cxn ang="0">
                    <a:pos x="3048" y="2675"/>
                  </a:cxn>
                  <a:cxn ang="0">
                    <a:pos x="2810" y="3210"/>
                  </a:cxn>
                  <a:cxn ang="0">
                    <a:pos x="3334" y="3678"/>
                  </a:cxn>
                  <a:cxn ang="0">
                    <a:pos x="2429" y="4079"/>
                  </a:cxn>
                  <a:cxn ang="0">
                    <a:pos x="1810" y="5049"/>
                  </a:cxn>
                  <a:cxn ang="0">
                    <a:pos x="1715" y="5885"/>
                  </a:cxn>
                  <a:cxn ang="0">
                    <a:pos x="476" y="6253"/>
                  </a:cxn>
                  <a:cxn ang="0">
                    <a:pos x="381" y="7624"/>
                  </a:cxn>
                  <a:cxn ang="0">
                    <a:pos x="191" y="8660"/>
                  </a:cxn>
                </a:cxnLst>
                <a:rect l="0" t="0" r="r" b="b"/>
                <a:pathLst>
                  <a:path w="16384" h="16384">
                    <a:moveTo>
                      <a:pt x="191" y="8794"/>
                    </a:moveTo>
                    <a:lnTo>
                      <a:pt x="333" y="8961"/>
                    </a:lnTo>
                    <a:lnTo>
                      <a:pt x="333" y="9028"/>
                    </a:lnTo>
                    <a:lnTo>
                      <a:pt x="333" y="9229"/>
                    </a:lnTo>
                    <a:lnTo>
                      <a:pt x="524" y="9463"/>
                    </a:lnTo>
                    <a:lnTo>
                      <a:pt x="524" y="9630"/>
                    </a:lnTo>
                    <a:lnTo>
                      <a:pt x="143" y="10031"/>
                    </a:lnTo>
                    <a:lnTo>
                      <a:pt x="95" y="10031"/>
                    </a:lnTo>
                    <a:lnTo>
                      <a:pt x="0" y="9998"/>
                    </a:lnTo>
                    <a:lnTo>
                      <a:pt x="333" y="10165"/>
                    </a:lnTo>
                    <a:lnTo>
                      <a:pt x="286" y="10365"/>
                    </a:lnTo>
                    <a:lnTo>
                      <a:pt x="286" y="10533"/>
                    </a:lnTo>
                    <a:lnTo>
                      <a:pt x="381" y="10700"/>
                    </a:lnTo>
                    <a:lnTo>
                      <a:pt x="476" y="10934"/>
                    </a:lnTo>
                    <a:lnTo>
                      <a:pt x="476" y="11235"/>
                    </a:lnTo>
                    <a:lnTo>
                      <a:pt x="286" y="11368"/>
                    </a:lnTo>
                    <a:lnTo>
                      <a:pt x="524" y="11502"/>
                    </a:lnTo>
                    <a:lnTo>
                      <a:pt x="714" y="11703"/>
                    </a:lnTo>
                    <a:lnTo>
                      <a:pt x="905" y="11870"/>
                    </a:lnTo>
                    <a:lnTo>
                      <a:pt x="1095" y="12138"/>
                    </a:lnTo>
                    <a:lnTo>
                      <a:pt x="1476" y="12171"/>
                    </a:lnTo>
                    <a:lnTo>
                      <a:pt x="1810" y="12238"/>
                    </a:lnTo>
                    <a:lnTo>
                      <a:pt x="2239" y="12372"/>
                    </a:lnTo>
                    <a:lnTo>
                      <a:pt x="2620" y="12438"/>
                    </a:lnTo>
                    <a:lnTo>
                      <a:pt x="3143" y="12572"/>
                    </a:lnTo>
                    <a:lnTo>
                      <a:pt x="3620" y="12773"/>
                    </a:lnTo>
                    <a:lnTo>
                      <a:pt x="3524" y="13074"/>
                    </a:lnTo>
                    <a:lnTo>
                      <a:pt x="3191" y="13341"/>
                    </a:lnTo>
                    <a:lnTo>
                      <a:pt x="2810" y="13642"/>
                    </a:lnTo>
                    <a:lnTo>
                      <a:pt x="2762" y="13977"/>
                    </a:lnTo>
                    <a:lnTo>
                      <a:pt x="2572" y="14311"/>
                    </a:lnTo>
                    <a:lnTo>
                      <a:pt x="2381" y="14578"/>
                    </a:lnTo>
                    <a:lnTo>
                      <a:pt x="2286" y="14980"/>
                    </a:lnTo>
                    <a:lnTo>
                      <a:pt x="2286" y="15314"/>
                    </a:lnTo>
                    <a:lnTo>
                      <a:pt x="2286" y="15582"/>
                    </a:lnTo>
                    <a:lnTo>
                      <a:pt x="2381" y="15648"/>
                    </a:lnTo>
                    <a:lnTo>
                      <a:pt x="2429" y="15648"/>
                    </a:lnTo>
                    <a:lnTo>
                      <a:pt x="2620" y="15849"/>
                    </a:lnTo>
                    <a:lnTo>
                      <a:pt x="2953" y="15782"/>
                    </a:lnTo>
                    <a:lnTo>
                      <a:pt x="3429" y="15749"/>
                    </a:lnTo>
                    <a:lnTo>
                      <a:pt x="3905" y="15749"/>
                    </a:lnTo>
                    <a:lnTo>
                      <a:pt x="4477" y="15715"/>
                    </a:lnTo>
                    <a:lnTo>
                      <a:pt x="4858" y="15648"/>
                    </a:lnTo>
                    <a:lnTo>
                      <a:pt x="5144" y="15715"/>
                    </a:lnTo>
                    <a:lnTo>
                      <a:pt x="5525" y="15849"/>
                    </a:lnTo>
                    <a:lnTo>
                      <a:pt x="6001" y="15983"/>
                    </a:lnTo>
                    <a:lnTo>
                      <a:pt x="6192" y="16050"/>
                    </a:lnTo>
                    <a:lnTo>
                      <a:pt x="6477" y="15983"/>
                    </a:lnTo>
                    <a:lnTo>
                      <a:pt x="6858" y="15916"/>
                    </a:lnTo>
                    <a:lnTo>
                      <a:pt x="7192" y="16016"/>
                    </a:lnTo>
                    <a:lnTo>
                      <a:pt x="7382" y="16250"/>
                    </a:lnTo>
                    <a:lnTo>
                      <a:pt x="7716" y="16384"/>
                    </a:lnTo>
                    <a:lnTo>
                      <a:pt x="7906" y="16317"/>
                    </a:lnTo>
                    <a:lnTo>
                      <a:pt x="8001" y="16150"/>
                    </a:lnTo>
                    <a:lnTo>
                      <a:pt x="8287" y="15983"/>
                    </a:lnTo>
                    <a:lnTo>
                      <a:pt x="8668" y="16016"/>
                    </a:lnTo>
                    <a:lnTo>
                      <a:pt x="9145" y="16183"/>
                    </a:lnTo>
                    <a:lnTo>
                      <a:pt x="9668" y="16250"/>
                    </a:lnTo>
                    <a:lnTo>
                      <a:pt x="10002" y="16050"/>
                    </a:lnTo>
                    <a:lnTo>
                      <a:pt x="10383" y="15882"/>
                    </a:lnTo>
                    <a:lnTo>
                      <a:pt x="10764" y="15849"/>
                    </a:lnTo>
                    <a:lnTo>
                      <a:pt x="11193" y="15849"/>
                    </a:lnTo>
                    <a:lnTo>
                      <a:pt x="11526" y="15782"/>
                    </a:lnTo>
                    <a:lnTo>
                      <a:pt x="11716" y="15648"/>
                    </a:lnTo>
                    <a:lnTo>
                      <a:pt x="12097" y="15749"/>
                    </a:lnTo>
                    <a:lnTo>
                      <a:pt x="12336" y="15749"/>
                    </a:lnTo>
                    <a:lnTo>
                      <a:pt x="12669" y="15749"/>
                    </a:lnTo>
                    <a:lnTo>
                      <a:pt x="12764" y="15983"/>
                    </a:lnTo>
                    <a:lnTo>
                      <a:pt x="13050" y="15849"/>
                    </a:lnTo>
                    <a:lnTo>
                      <a:pt x="13050" y="15648"/>
                    </a:lnTo>
                    <a:lnTo>
                      <a:pt x="12764" y="15214"/>
                    </a:lnTo>
                    <a:lnTo>
                      <a:pt x="12717" y="14812"/>
                    </a:lnTo>
                    <a:lnTo>
                      <a:pt x="12907" y="14512"/>
                    </a:lnTo>
                    <a:lnTo>
                      <a:pt x="13336" y="14378"/>
                    </a:lnTo>
                    <a:lnTo>
                      <a:pt x="13717" y="14277"/>
                    </a:lnTo>
                    <a:lnTo>
                      <a:pt x="13812" y="14010"/>
                    </a:lnTo>
                    <a:lnTo>
                      <a:pt x="13907" y="13776"/>
                    </a:lnTo>
                    <a:lnTo>
                      <a:pt x="14288" y="13709"/>
                    </a:lnTo>
                    <a:lnTo>
                      <a:pt x="14574" y="13609"/>
                    </a:lnTo>
                    <a:lnTo>
                      <a:pt x="14622" y="13375"/>
                    </a:lnTo>
                    <a:lnTo>
                      <a:pt x="14431" y="13208"/>
                    </a:lnTo>
                    <a:lnTo>
                      <a:pt x="13860" y="12940"/>
                    </a:lnTo>
                    <a:lnTo>
                      <a:pt x="13526" y="12706"/>
                    </a:lnTo>
                    <a:lnTo>
                      <a:pt x="13145" y="12405"/>
                    </a:lnTo>
                    <a:lnTo>
                      <a:pt x="12669" y="12104"/>
                    </a:lnTo>
                    <a:lnTo>
                      <a:pt x="12193" y="11837"/>
                    </a:lnTo>
                    <a:lnTo>
                      <a:pt x="11812" y="11502"/>
                    </a:lnTo>
                    <a:lnTo>
                      <a:pt x="11812" y="11034"/>
                    </a:lnTo>
                    <a:lnTo>
                      <a:pt x="11764" y="10700"/>
                    </a:lnTo>
                    <a:lnTo>
                      <a:pt x="11383" y="10566"/>
                    </a:lnTo>
                    <a:lnTo>
                      <a:pt x="11050" y="10299"/>
                    </a:lnTo>
                    <a:lnTo>
                      <a:pt x="11050" y="10098"/>
                    </a:lnTo>
                    <a:lnTo>
                      <a:pt x="11526" y="10232"/>
                    </a:lnTo>
                    <a:lnTo>
                      <a:pt x="11621" y="10365"/>
                    </a:lnTo>
                    <a:lnTo>
                      <a:pt x="11716" y="10365"/>
                    </a:lnTo>
                    <a:lnTo>
                      <a:pt x="11812" y="10165"/>
                    </a:lnTo>
                    <a:lnTo>
                      <a:pt x="11907" y="9998"/>
                    </a:lnTo>
                    <a:lnTo>
                      <a:pt x="12002" y="9964"/>
                    </a:lnTo>
                    <a:lnTo>
                      <a:pt x="12145" y="9897"/>
                    </a:lnTo>
                    <a:lnTo>
                      <a:pt x="12383" y="9830"/>
                    </a:lnTo>
                    <a:lnTo>
                      <a:pt x="12717" y="9764"/>
                    </a:lnTo>
                    <a:lnTo>
                      <a:pt x="13050" y="9697"/>
                    </a:lnTo>
                    <a:lnTo>
                      <a:pt x="13288" y="9596"/>
                    </a:lnTo>
                    <a:lnTo>
                      <a:pt x="13622" y="9463"/>
                    </a:lnTo>
                    <a:lnTo>
                      <a:pt x="13812" y="9195"/>
                    </a:lnTo>
                    <a:lnTo>
                      <a:pt x="14193" y="9061"/>
                    </a:lnTo>
                    <a:lnTo>
                      <a:pt x="14669" y="8928"/>
                    </a:lnTo>
                    <a:lnTo>
                      <a:pt x="15050" y="8827"/>
                    </a:lnTo>
                    <a:lnTo>
                      <a:pt x="15146" y="8526"/>
                    </a:lnTo>
                    <a:lnTo>
                      <a:pt x="15193" y="8259"/>
                    </a:lnTo>
                    <a:lnTo>
                      <a:pt x="15527" y="8292"/>
                    </a:lnTo>
                    <a:lnTo>
                      <a:pt x="15717" y="8627"/>
                    </a:lnTo>
                    <a:lnTo>
                      <a:pt x="15955" y="8827"/>
                    </a:lnTo>
                    <a:lnTo>
                      <a:pt x="16193" y="8794"/>
                    </a:lnTo>
                    <a:lnTo>
                      <a:pt x="16193" y="8827"/>
                    </a:lnTo>
                    <a:lnTo>
                      <a:pt x="16193" y="8794"/>
                    </a:lnTo>
                    <a:lnTo>
                      <a:pt x="16336" y="8627"/>
                    </a:lnTo>
                    <a:lnTo>
                      <a:pt x="16384" y="8159"/>
                    </a:lnTo>
                    <a:lnTo>
                      <a:pt x="16384" y="7858"/>
                    </a:lnTo>
                    <a:lnTo>
                      <a:pt x="16384" y="7690"/>
                    </a:lnTo>
                    <a:lnTo>
                      <a:pt x="16384" y="7557"/>
                    </a:lnTo>
                    <a:lnTo>
                      <a:pt x="16289" y="7490"/>
                    </a:lnTo>
                    <a:lnTo>
                      <a:pt x="16098" y="7323"/>
                    </a:lnTo>
                    <a:lnTo>
                      <a:pt x="15812" y="7089"/>
                    </a:lnTo>
                    <a:lnTo>
                      <a:pt x="15765" y="6788"/>
                    </a:lnTo>
                    <a:lnTo>
                      <a:pt x="15765" y="6520"/>
                    </a:lnTo>
                    <a:lnTo>
                      <a:pt x="15765" y="6286"/>
                    </a:lnTo>
                    <a:lnTo>
                      <a:pt x="15717" y="5885"/>
                    </a:lnTo>
                    <a:lnTo>
                      <a:pt x="15574" y="5684"/>
                    </a:lnTo>
                    <a:lnTo>
                      <a:pt x="15527" y="5350"/>
                    </a:lnTo>
                    <a:lnTo>
                      <a:pt x="15527" y="5082"/>
                    </a:lnTo>
                    <a:lnTo>
                      <a:pt x="15384" y="4882"/>
                    </a:lnTo>
                    <a:lnTo>
                      <a:pt x="15146" y="4748"/>
                    </a:lnTo>
                    <a:lnTo>
                      <a:pt x="14955" y="4614"/>
                    </a:lnTo>
                    <a:lnTo>
                      <a:pt x="14955" y="4481"/>
                    </a:lnTo>
                    <a:lnTo>
                      <a:pt x="15050" y="4146"/>
                    </a:lnTo>
                    <a:lnTo>
                      <a:pt x="15193" y="3845"/>
                    </a:lnTo>
                    <a:lnTo>
                      <a:pt x="15241" y="3578"/>
                    </a:lnTo>
                    <a:lnTo>
                      <a:pt x="15241" y="3344"/>
                    </a:lnTo>
                    <a:lnTo>
                      <a:pt x="15241" y="3176"/>
                    </a:lnTo>
                    <a:lnTo>
                      <a:pt x="15146" y="3009"/>
                    </a:lnTo>
                    <a:lnTo>
                      <a:pt x="14955" y="2775"/>
                    </a:lnTo>
                    <a:lnTo>
                      <a:pt x="14860" y="2508"/>
                    </a:lnTo>
                    <a:lnTo>
                      <a:pt x="14860" y="2541"/>
                    </a:lnTo>
                    <a:lnTo>
                      <a:pt x="14622" y="2541"/>
                    </a:lnTo>
                    <a:lnTo>
                      <a:pt x="14431" y="2474"/>
                    </a:lnTo>
                    <a:lnTo>
                      <a:pt x="14193" y="2407"/>
                    </a:lnTo>
                    <a:lnTo>
                      <a:pt x="14098" y="2240"/>
                    </a:lnTo>
                    <a:lnTo>
                      <a:pt x="14098" y="2107"/>
                    </a:lnTo>
                    <a:lnTo>
                      <a:pt x="14003" y="1939"/>
                    </a:lnTo>
                    <a:lnTo>
                      <a:pt x="13812" y="1806"/>
                    </a:lnTo>
                    <a:lnTo>
                      <a:pt x="13717" y="1806"/>
                    </a:lnTo>
                    <a:lnTo>
                      <a:pt x="13526" y="1806"/>
                    </a:lnTo>
                    <a:lnTo>
                      <a:pt x="13336" y="1705"/>
                    </a:lnTo>
                    <a:lnTo>
                      <a:pt x="13241" y="1672"/>
                    </a:lnTo>
                    <a:lnTo>
                      <a:pt x="13145" y="1538"/>
                    </a:lnTo>
                    <a:lnTo>
                      <a:pt x="12907" y="1404"/>
                    </a:lnTo>
                    <a:lnTo>
                      <a:pt x="12717" y="1271"/>
                    </a:lnTo>
                    <a:lnTo>
                      <a:pt x="12526" y="1271"/>
                    </a:lnTo>
                    <a:lnTo>
                      <a:pt x="12288" y="1304"/>
                    </a:lnTo>
                    <a:lnTo>
                      <a:pt x="12002" y="1404"/>
                    </a:lnTo>
                    <a:lnTo>
                      <a:pt x="11812" y="1538"/>
                    </a:lnTo>
                    <a:lnTo>
                      <a:pt x="11907" y="1404"/>
                    </a:lnTo>
                    <a:lnTo>
                      <a:pt x="12097" y="1271"/>
                    </a:lnTo>
                    <a:lnTo>
                      <a:pt x="12336" y="1137"/>
                    </a:lnTo>
                    <a:lnTo>
                      <a:pt x="12145" y="1070"/>
                    </a:lnTo>
                    <a:lnTo>
                      <a:pt x="11907" y="1137"/>
                    </a:lnTo>
                    <a:lnTo>
                      <a:pt x="11621" y="1337"/>
                    </a:lnTo>
                    <a:lnTo>
                      <a:pt x="11431" y="1538"/>
                    </a:lnTo>
                    <a:lnTo>
                      <a:pt x="11335" y="1739"/>
                    </a:lnTo>
                    <a:lnTo>
                      <a:pt x="11193" y="1806"/>
                    </a:lnTo>
                    <a:lnTo>
                      <a:pt x="11193" y="1672"/>
                    </a:lnTo>
                    <a:lnTo>
                      <a:pt x="10954" y="1705"/>
                    </a:lnTo>
                    <a:lnTo>
                      <a:pt x="10573" y="1739"/>
                    </a:lnTo>
                    <a:lnTo>
                      <a:pt x="10288" y="1939"/>
                    </a:lnTo>
                    <a:lnTo>
                      <a:pt x="10192" y="2006"/>
                    </a:lnTo>
                    <a:lnTo>
                      <a:pt x="10097" y="2073"/>
                    </a:lnTo>
                    <a:lnTo>
                      <a:pt x="10192" y="2140"/>
                    </a:lnTo>
                    <a:lnTo>
                      <a:pt x="9907" y="2140"/>
                    </a:lnTo>
                    <a:lnTo>
                      <a:pt x="9716" y="2140"/>
                    </a:lnTo>
                    <a:lnTo>
                      <a:pt x="9526" y="2073"/>
                    </a:lnTo>
                    <a:lnTo>
                      <a:pt x="9287" y="2207"/>
                    </a:lnTo>
                    <a:lnTo>
                      <a:pt x="9097" y="2274"/>
                    </a:lnTo>
                    <a:lnTo>
                      <a:pt x="8954" y="2006"/>
                    </a:lnTo>
                    <a:lnTo>
                      <a:pt x="9097" y="1839"/>
                    </a:lnTo>
                    <a:lnTo>
                      <a:pt x="9335" y="1705"/>
                    </a:lnTo>
                    <a:lnTo>
                      <a:pt x="9478" y="1538"/>
                    </a:lnTo>
                    <a:lnTo>
                      <a:pt x="9526" y="1337"/>
                    </a:lnTo>
                    <a:lnTo>
                      <a:pt x="9335" y="1271"/>
                    </a:lnTo>
                    <a:lnTo>
                      <a:pt x="9240" y="1304"/>
                    </a:lnTo>
                    <a:lnTo>
                      <a:pt x="8859" y="1404"/>
                    </a:lnTo>
                    <a:lnTo>
                      <a:pt x="8668" y="1404"/>
                    </a:lnTo>
                    <a:lnTo>
                      <a:pt x="8525" y="1204"/>
                    </a:lnTo>
                    <a:lnTo>
                      <a:pt x="8144" y="1137"/>
                    </a:lnTo>
                    <a:lnTo>
                      <a:pt x="8001" y="1271"/>
                    </a:lnTo>
                    <a:lnTo>
                      <a:pt x="7906" y="1271"/>
                    </a:lnTo>
                    <a:lnTo>
                      <a:pt x="7811" y="1070"/>
                    </a:lnTo>
                    <a:lnTo>
                      <a:pt x="7620" y="1070"/>
                    </a:lnTo>
                    <a:lnTo>
                      <a:pt x="7525" y="1003"/>
                    </a:lnTo>
                    <a:lnTo>
                      <a:pt x="7716" y="802"/>
                    </a:lnTo>
                    <a:lnTo>
                      <a:pt x="7716" y="602"/>
                    </a:lnTo>
                    <a:lnTo>
                      <a:pt x="7620" y="502"/>
                    </a:lnTo>
                    <a:lnTo>
                      <a:pt x="7573" y="368"/>
                    </a:lnTo>
                    <a:lnTo>
                      <a:pt x="7382" y="334"/>
                    </a:lnTo>
                    <a:lnTo>
                      <a:pt x="7144" y="234"/>
                    </a:lnTo>
                    <a:lnTo>
                      <a:pt x="6858" y="234"/>
                    </a:lnTo>
                    <a:lnTo>
                      <a:pt x="6858" y="201"/>
                    </a:lnTo>
                    <a:lnTo>
                      <a:pt x="6858" y="100"/>
                    </a:lnTo>
                    <a:lnTo>
                      <a:pt x="7001" y="100"/>
                    </a:lnTo>
                    <a:lnTo>
                      <a:pt x="6858" y="134"/>
                    </a:lnTo>
                    <a:lnTo>
                      <a:pt x="6620" y="201"/>
                    </a:lnTo>
                    <a:lnTo>
                      <a:pt x="6287" y="134"/>
                    </a:lnTo>
                    <a:lnTo>
                      <a:pt x="5906" y="67"/>
                    </a:lnTo>
                    <a:lnTo>
                      <a:pt x="5668" y="67"/>
                    </a:lnTo>
                    <a:lnTo>
                      <a:pt x="5668" y="0"/>
                    </a:lnTo>
                    <a:lnTo>
                      <a:pt x="5668" y="134"/>
                    </a:lnTo>
                    <a:lnTo>
                      <a:pt x="5668" y="267"/>
                    </a:lnTo>
                    <a:lnTo>
                      <a:pt x="5715" y="401"/>
                    </a:lnTo>
                    <a:lnTo>
                      <a:pt x="5906" y="635"/>
                    </a:lnTo>
                    <a:lnTo>
                      <a:pt x="6049" y="769"/>
                    </a:lnTo>
                    <a:lnTo>
                      <a:pt x="6096" y="936"/>
                    </a:lnTo>
                    <a:lnTo>
                      <a:pt x="5906" y="1037"/>
                    </a:lnTo>
                    <a:lnTo>
                      <a:pt x="5715" y="1070"/>
                    </a:lnTo>
                    <a:lnTo>
                      <a:pt x="5668" y="1170"/>
                    </a:lnTo>
                    <a:lnTo>
                      <a:pt x="5525" y="1304"/>
                    </a:lnTo>
                    <a:lnTo>
                      <a:pt x="5715" y="1304"/>
                    </a:lnTo>
                    <a:lnTo>
                      <a:pt x="5858" y="1404"/>
                    </a:lnTo>
                    <a:lnTo>
                      <a:pt x="5811" y="1538"/>
                    </a:lnTo>
                    <a:lnTo>
                      <a:pt x="5906" y="1672"/>
                    </a:lnTo>
                    <a:lnTo>
                      <a:pt x="6049" y="1739"/>
                    </a:lnTo>
                    <a:lnTo>
                      <a:pt x="6001" y="1872"/>
                    </a:lnTo>
                    <a:lnTo>
                      <a:pt x="5858" y="1872"/>
                    </a:lnTo>
                    <a:lnTo>
                      <a:pt x="5858" y="2073"/>
                    </a:lnTo>
                    <a:lnTo>
                      <a:pt x="6049" y="2207"/>
                    </a:lnTo>
                    <a:lnTo>
                      <a:pt x="6239" y="2274"/>
                    </a:lnTo>
                    <a:lnTo>
                      <a:pt x="6192" y="2341"/>
                    </a:lnTo>
                    <a:lnTo>
                      <a:pt x="5906" y="2341"/>
                    </a:lnTo>
                    <a:lnTo>
                      <a:pt x="5668" y="2341"/>
                    </a:lnTo>
                    <a:lnTo>
                      <a:pt x="5477" y="2341"/>
                    </a:lnTo>
                    <a:lnTo>
                      <a:pt x="5334" y="2474"/>
                    </a:lnTo>
                    <a:lnTo>
                      <a:pt x="5287" y="2608"/>
                    </a:lnTo>
                    <a:lnTo>
                      <a:pt x="5239" y="2809"/>
                    </a:lnTo>
                    <a:lnTo>
                      <a:pt x="5239" y="3009"/>
                    </a:lnTo>
                    <a:lnTo>
                      <a:pt x="5334" y="3277"/>
                    </a:lnTo>
                    <a:lnTo>
                      <a:pt x="5430" y="3477"/>
                    </a:lnTo>
                    <a:lnTo>
                      <a:pt x="5239" y="3310"/>
                    </a:lnTo>
                    <a:lnTo>
                      <a:pt x="5096" y="3009"/>
                    </a:lnTo>
                    <a:lnTo>
                      <a:pt x="4858" y="2942"/>
                    </a:lnTo>
                    <a:lnTo>
                      <a:pt x="4763" y="3176"/>
                    </a:lnTo>
                    <a:lnTo>
                      <a:pt x="4572" y="3176"/>
                    </a:lnTo>
                    <a:lnTo>
                      <a:pt x="4572" y="2909"/>
                    </a:lnTo>
                    <a:lnTo>
                      <a:pt x="4382" y="2675"/>
                    </a:lnTo>
                    <a:lnTo>
                      <a:pt x="3905" y="2608"/>
                    </a:lnTo>
                    <a:lnTo>
                      <a:pt x="3382" y="2608"/>
                    </a:lnTo>
                    <a:lnTo>
                      <a:pt x="3048" y="2675"/>
                    </a:lnTo>
                    <a:lnTo>
                      <a:pt x="2953" y="2876"/>
                    </a:lnTo>
                    <a:lnTo>
                      <a:pt x="2810" y="2942"/>
                    </a:lnTo>
                    <a:lnTo>
                      <a:pt x="2667" y="3076"/>
                    </a:lnTo>
                    <a:lnTo>
                      <a:pt x="2667" y="3176"/>
                    </a:lnTo>
                    <a:lnTo>
                      <a:pt x="2810" y="3210"/>
                    </a:lnTo>
                    <a:lnTo>
                      <a:pt x="3048" y="3277"/>
                    </a:lnTo>
                    <a:lnTo>
                      <a:pt x="3191" y="3344"/>
                    </a:lnTo>
                    <a:lnTo>
                      <a:pt x="3334" y="3444"/>
                    </a:lnTo>
                    <a:lnTo>
                      <a:pt x="3382" y="3678"/>
                    </a:lnTo>
                    <a:lnTo>
                      <a:pt x="3334" y="3678"/>
                    </a:lnTo>
                    <a:lnTo>
                      <a:pt x="3191" y="3444"/>
                    </a:lnTo>
                    <a:lnTo>
                      <a:pt x="2667" y="3477"/>
                    </a:lnTo>
                    <a:lnTo>
                      <a:pt x="2667" y="3611"/>
                    </a:lnTo>
                    <a:lnTo>
                      <a:pt x="2572" y="3812"/>
                    </a:lnTo>
                    <a:lnTo>
                      <a:pt x="2429" y="4079"/>
                    </a:lnTo>
                    <a:lnTo>
                      <a:pt x="2381" y="4347"/>
                    </a:lnTo>
                    <a:lnTo>
                      <a:pt x="2239" y="4547"/>
                    </a:lnTo>
                    <a:lnTo>
                      <a:pt x="1905" y="4748"/>
                    </a:lnTo>
                    <a:lnTo>
                      <a:pt x="1715" y="4781"/>
                    </a:lnTo>
                    <a:lnTo>
                      <a:pt x="1810" y="5049"/>
                    </a:lnTo>
                    <a:lnTo>
                      <a:pt x="2191" y="5183"/>
                    </a:lnTo>
                    <a:lnTo>
                      <a:pt x="2381" y="5216"/>
                    </a:lnTo>
                    <a:lnTo>
                      <a:pt x="2286" y="5550"/>
                    </a:lnTo>
                    <a:lnTo>
                      <a:pt x="2048" y="5751"/>
                    </a:lnTo>
                    <a:lnTo>
                      <a:pt x="1715" y="5885"/>
                    </a:lnTo>
                    <a:lnTo>
                      <a:pt x="1619" y="6152"/>
                    </a:lnTo>
                    <a:lnTo>
                      <a:pt x="1476" y="6420"/>
                    </a:lnTo>
                    <a:lnTo>
                      <a:pt x="1143" y="6420"/>
                    </a:lnTo>
                    <a:lnTo>
                      <a:pt x="762" y="6286"/>
                    </a:lnTo>
                    <a:lnTo>
                      <a:pt x="476" y="6253"/>
                    </a:lnTo>
                    <a:lnTo>
                      <a:pt x="381" y="6487"/>
                    </a:lnTo>
                    <a:lnTo>
                      <a:pt x="476" y="6821"/>
                    </a:lnTo>
                    <a:lnTo>
                      <a:pt x="476" y="7089"/>
                    </a:lnTo>
                    <a:lnTo>
                      <a:pt x="381" y="7423"/>
                    </a:lnTo>
                    <a:lnTo>
                      <a:pt x="381" y="7624"/>
                    </a:lnTo>
                    <a:lnTo>
                      <a:pt x="333" y="7858"/>
                    </a:lnTo>
                    <a:lnTo>
                      <a:pt x="143" y="8025"/>
                    </a:lnTo>
                    <a:lnTo>
                      <a:pt x="95" y="8225"/>
                    </a:lnTo>
                    <a:lnTo>
                      <a:pt x="143" y="8426"/>
                    </a:lnTo>
                    <a:lnTo>
                      <a:pt x="191" y="8660"/>
                    </a:lnTo>
                    <a:lnTo>
                      <a:pt x="191" y="879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72" name="Drawing 27"/>
              <p:cNvSpPr>
                <a:spLocks noChangeAspect="1"/>
              </p:cNvSpPr>
              <p:nvPr/>
            </p:nvSpPr>
            <p:spPr bwMode="auto">
              <a:xfrm>
                <a:off x="13611" y="-44431"/>
                <a:ext cx="936" cy="25"/>
              </a:xfrm>
              <a:custGeom>
                <a:avLst/>
                <a:gdLst/>
                <a:ahLst/>
                <a:cxnLst>
                  <a:cxn ang="0">
                    <a:pos x="14564" y="8520"/>
                  </a:cxn>
                  <a:cxn ang="0">
                    <a:pos x="14564" y="9830"/>
                  </a:cxn>
                  <a:cxn ang="0">
                    <a:pos x="15474" y="11141"/>
                  </a:cxn>
                  <a:cxn ang="0">
                    <a:pos x="16384" y="13763"/>
                  </a:cxn>
                  <a:cxn ang="0">
                    <a:pos x="16384" y="15729"/>
                  </a:cxn>
                  <a:cxn ang="0">
                    <a:pos x="14564" y="13763"/>
                  </a:cxn>
                  <a:cxn ang="0">
                    <a:pos x="10923" y="15073"/>
                  </a:cxn>
                  <a:cxn ang="0">
                    <a:pos x="8192" y="16384"/>
                  </a:cxn>
                  <a:cxn ang="0">
                    <a:pos x="3641" y="15729"/>
                  </a:cxn>
                  <a:cxn ang="0">
                    <a:pos x="0" y="13107"/>
                  </a:cxn>
                  <a:cxn ang="0">
                    <a:pos x="910" y="11141"/>
                  </a:cxn>
                  <a:cxn ang="0">
                    <a:pos x="1820" y="9830"/>
                  </a:cxn>
                  <a:cxn ang="0">
                    <a:pos x="0" y="5898"/>
                  </a:cxn>
                  <a:cxn ang="0">
                    <a:pos x="1820" y="5243"/>
                  </a:cxn>
                  <a:cxn ang="0">
                    <a:pos x="7282" y="7209"/>
                  </a:cxn>
                  <a:cxn ang="0">
                    <a:pos x="10923" y="7864"/>
                  </a:cxn>
                  <a:cxn ang="0">
                    <a:pos x="9102" y="5898"/>
                  </a:cxn>
                  <a:cxn ang="0">
                    <a:pos x="5461" y="3277"/>
                  </a:cxn>
                  <a:cxn ang="0">
                    <a:pos x="3641" y="1966"/>
                  </a:cxn>
                  <a:cxn ang="0">
                    <a:pos x="4551" y="0"/>
                  </a:cxn>
                  <a:cxn ang="0">
                    <a:pos x="8192" y="655"/>
                  </a:cxn>
                  <a:cxn ang="0">
                    <a:pos x="8192" y="2621"/>
                  </a:cxn>
                  <a:cxn ang="0">
                    <a:pos x="12743" y="2621"/>
                  </a:cxn>
                  <a:cxn ang="0">
                    <a:pos x="15474" y="4588"/>
                  </a:cxn>
                  <a:cxn ang="0">
                    <a:pos x="15474" y="7209"/>
                  </a:cxn>
                  <a:cxn ang="0">
                    <a:pos x="14564" y="8520"/>
                  </a:cxn>
                </a:cxnLst>
                <a:rect l="0" t="0" r="r" b="b"/>
                <a:pathLst>
                  <a:path w="16384" h="16384">
                    <a:moveTo>
                      <a:pt x="14564" y="8520"/>
                    </a:moveTo>
                    <a:lnTo>
                      <a:pt x="14564" y="9830"/>
                    </a:lnTo>
                    <a:lnTo>
                      <a:pt x="15474" y="11141"/>
                    </a:lnTo>
                    <a:lnTo>
                      <a:pt x="16384" y="13763"/>
                    </a:lnTo>
                    <a:lnTo>
                      <a:pt x="16384" y="15729"/>
                    </a:lnTo>
                    <a:lnTo>
                      <a:pt x="14564" y="13763"/>
                    </a:lnTo>
                    <a:lnTo>
                      <a:pt x="10923" y="15073"/>
                    </a:lnTo>
                    <a:lnTo>
                      <a:pt x="8192" y="16384"/>
                    </a:lnTo>
                    <a:lnTo>
                      <a:pt x="3641" y="15729"/>
                    </a:lnTo>
                    <a:lnTo>
                      <a:pt x="0" y="13107"/>
                    </a:lnTo>
                    <a:lnTo>
                      <a:pt x="910" y="11141"/>
                    </a:lnTo>
                    <a:lnTo>
                      <a:pt x="1820" y="9830"/>
                    </a:lnTo>
                    <a:lnTo>
                      <a:pt x="0" y="5898"/>
                    </a:lnTo>
                    <a:lnTo>
                      <a:pt x="1820" y="5243"/>
                    </a:lnTo>
                    <a:lnTo>
                      <a:pt x="7282" y="7209"/>
                    </a:lnTo>
                    <a:lnTo>
                      <a:pt x="10923" y="7864"/>
                    </a:lnTo>
                    <a:lnTo>
                      <a:pt x="9102" y="5898"/>
                    </a:lnTo>
                    <a:lnTo>
                      <a:pt x="5461" y="3277"/>
                    </a:lnTo>
                    <a:lnTo>
                      <a:pt x="3641" y="1966"/>
                    </a:lnTo>
                    <a:lnTo>
                      <a:pt x="4551" y="0"/>
                    </a:lnTo>
                    <a:lnTo>
                      <a:pt x="8192" y="655"/>
                    </a:lnTo>
                    <a:lnTo>
                      <a:pt x="8192" y="2621"/>
                    </a:lnTo>
                    <a:lnTo>
                      <a:pt x="12743" y="2621"/>
                    </a:lnTo>
                    <a:lnTo>
                      <a:pt x="15474" y="4588"/>
                    </a:lnTo>
                    <a:lnTo>
                      <a:pt x="15474" y="7209"/>
                    </a:lnTo>
                    <a:lnTo>
                      <a:pt x="14564" y="852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282" name="Greece"/>
            <p:cNvGrpSpPr>
              <a:grpSpLocks noChangeAspect="1"/>
            </p:cNvGrpSpPr>
            <p:nvPr/>
          </p:nvGrpSpPr>
          <p:grpSpPr bwMode="auto">
            <a:xfrm>
              <a:off x="2501" y="2472"/>
              <a:ext cx="570" cy="569"/>
              <a:chOff x="-1384" y="-84327"/>
              <a:chExt cx="20520" cy="440"/>
            </a:xfrm>
            <a:grpFill/>
          </p:grpSpPr>
          <p:sp>
            <p:nvSpPr>
              <p:cNvPr id="358" name="Drawing 29"/>
              <p:cNvSpPr>
                <a:spLocks noChangeAspect="1"/>
              </p:cNvSpPr>
              <p:nvPr/>
            </p:nvSpPr>
            <p:spPr bwMode="auto">
              <a:xfrm>
                <a:off x="-304" y="-84327"/>
                <a:ext cx="12780" cy="276"/>
              </a:xfrm>
              <a:custGeom>
                <a:avLst/>
                <a:gdLst/>
                <a:ahLst/>
                <a:cxnLst>
                  <a:cxn ang="0">
                    <a:pos x="173" y="10507"/>
                  </a:cxn>
                  <a:cxn ang="0">
                    <a:pos x="981" y="11635"/>
                  </a:cxn>
                  <a:cxn ang="0">
                    <a:pos x="2019" y="12407"/>
                  </a:cxn>
                  <a:cxn ang="0">
                    <a:pos x="2538" y="13238"/>
                  </a:cxn>
                  <a:cxn ang="0">
                    <a:pos x="2769" y="14188"/>
                  </a:cxn>
                  <a:cxn ang="0">
                    <a:pos x="3692" y="14959"/>
                  </a:cxn>
                  <a:cxn ang="0">
                    <a:pos x="4673" y="14959"/>
                  </a:cxn>
                  <a:cxn ang="0">
                    <a:pos x="6865" y="14544"/>
                  </a:cxn>
                  <a:cxn ang="0">
                    <a:pos x="8077" y="14662"/>
                  </a:cxn>
                  <a:cxn ang="0">
                    <a:pos x="9000" y="15375"/>
                  </a:cxn>
                  <a:cxn ang="0">
                    <a:pos x="9750" y="15672"/>
                  </a:cxn>
                  <a:cxn ang="0">
                    <a:pos x="11826" y="16384"/>
                  </a:cxn>
                  <a:cxn ang="0">
                    <a:pos x="11596" y="14900"/>
                  </a:cxn>
                  <a:cxn ang="0">
                    <a:pos x="10788" y="14188"/>
                  </a:cxn>
                  <a:cxn ang="0">
                    <a:pos x="9519" y="13594"/>
                  </a:cxn>
                  <a:cxn ang="0">
                    <a:pos x="8307" y="13000"/>
                  </a:cxn>
                  <a:cxn ang="0">
                    <a:pos x="6981" y="12347"/>
                  </a:cxn>
                  <a:cxn ang="0">
                    <a:pos x="8019" y="12110"/>
                  </a:cxn>
                  <a:cxn ang="0">
                    <a:pos x="7788" y="11219"/>
                  </a:cxn>
                  <a:cxn ang="0">
                    <a:pos x="8538" y="10982"/>
                  </a:cxn>
                  <a:cxn ang="0">
                    <a:pos x="8942" y="11219"/>
                  </a:cxn>
                  <a:cxn ang="0">
                    <a:pos x="8019" y="9973"/>
                  </a:cxn>
                  <a:cxn ang="0">
                    <a:pos x="6692" y="8548"/>
                  </a:cxn>
                  <a:cxn ang="0">
                    <a:pos x="6461" y="6352"/>
                  </a:cxn>
                  <a:cxn ang="0">
                    <a:pos x="6981" y="6411"/>
                  </a:cxn>
                  <a:cxn ang="0">
                    <a:pos x="8307" y="7183"/>
                  </a:cxn>
                  <a:cxn ang="0">
                    <a:pos x="9519" y="8014"/>
                  </a:cxn>
                  <a:cxn ang="0">
                    <a:pos x="9000" y="7064"/>
                  </a:cxn>
                  <a:cxn ang="0">
                    <a:pos x="10384" y="8014"/>
                  </a:cxn>
                  <a:cxn ang="0">
                    <a:pos x="9692" y="6470"/>
                  </a:cxn>
                  <a:cxn ang="0">
                    <a:pos x="10903" y="6827"/>
                  </a:cxn>
                  <a:cxn ang="0">
                    <a:pos x="10673" y="6411"/>
                  </a:cxn>
                  <a:cxn ang="0">
                    <a:pos x="9634" y="5996"/>
                  </a:cxn>
                  <a:cxn ang="0">
                    <a:pos x="10615" y="4749"/>
                  </a:cxn>
                  <a:cxn ang="0">
                    <a:pos x="11942" y="4215"/>
                  </a:cxn>
                  <a:cxn ang="0">
                    <a:pos x="13096" y="3621"/>
                  </a:cxn>
                  <a:cxn ang="0">
                    <a:pos x="14999" y="3799"/>
                  </a:cxn>
                  <a:cxn ang="0">
                    <a:pos x="15922" y="2434"/>
                  </a:cxn>
                  <a:cxn ang="0">
                    <a:pos x="16326" y="534"/>
                  </a:cxn>
                  <a:cxn ang="0">
                    <a:pos x="15057" y="178"/>
                  </a:cxn>
                  <a:cxn ang="0">
                    <a:pos x="13673" y="2315"/>
                  </a:cxn>
                  <a:cxn ang="0">
                    <a:pos x="11307" y="1662"/>
                  </a:cxn>
                  <a:cxn ang="0">
                    <a:pos x="9288" y="2434"/>
                  </a:cxn>
                  <a:cxn ang="0">
                    <a:pos x="6923" y="3087"/>
                  </a:cxn>
                  <a:cxn ang="0">
                    <a:pos x="5942" y="4037"/>
                  </a:cxn>
                  <a:cxn ang="0">
                    <a:pos x="3519" y="5224"/>
                  </a:cxn>
                  <a:cxn ang="0">
                    <a:pos x="1846" y="5699"/>
                  </a:cxn>
                  <a:cxn ang="0">
                    <a:pos x="1558" y="7658"/>
                  </a:cxn>
                  <a:cxn ang="0">
                    <a:pos x="635" y="9676"/>
                  </a:cxn>
                  <a:cxn ang="0">
                    <a:pos x="0" y="10388"/>
                  </a:cxn>
                </a:cxnLst>
                <a:rect l="0" t="0" r="r" b="b"/>
                <a:pathLst>
                  <a:path w="16384" h="16384">
                    <a:moveTo>
                      <a:pt x="0" y="10388"/>
                    </a:moveTo>
                    <a:lnTo>
                      <a:pt x="58" y="10388"/>
                    </a:lnTo>
                    <a:lnTo>
                      <a:pt x="173" y="10507"/>
                    </a:lnTo>
                    <a:lnTo>
                      <a:pt x="288" y="10982"/>
                    </a:lnTo>
                    <a:lnTo>
                      <a:pt x="462" y="11338"/>
                    </a:lnTo>
                    <a:lnTo>
                      <a:pt x="981" y="11635"/>
                    </a:lnTo>
                    <a:lnTo>
                      <a:pt x="1615" y="12407"/>
                    </a:lnTo>
                    <a:lnTo>
                      <a:pt x="1904" y="12882"/>
                    </a:lnTo>
                    <a:lnTo>
                      <a:pt x="2019" y="12407"/>
                    </a:lnTo>
                    <a:lnTo>
                      <a:pt x="2769" y="12644"/>
                    </a:lnTo>
                    <a:lnTo>
                      <a:pt x="3000" y="13060"/>
                    </a:lnTo>
                    <a:lnTo>
                      <a:pt x="2538" y="13238"/>
                    </a:lnTo>
                    <a:lnTo>
                      <a:pt x="2019" y="13238"/>
                    </a:lnTo>
                    <a:lnTo>
                      <a:pt x="2365" y="13713"/>
                    </a:lnTo>
                    <a:lnTo>
                      <a:pt x="2769" y="14188"/>
                    </a:lnTo>
                    <a:lnTo>
                      <a:pt x="3058" y="14781"/>
                    </a:lnTo>
                    <a:lnTo>
                      <a:pt x="3404" y="15137"/>
                    </a:lnTo>
                    <a:lnTo>
                      <a:pt x="3692" y="14959"/>
                    </a:lnTo>
                    <a:lnTo>
                      <a:pt x="3750" y="14722"/>
                    </a:lnTo>
                    <a:lnTo>
                      <a:pt x="3923" y="14722"/>
                    </a:lnTo>
                    <a:lnTo>
                      <a:pt x="4673" y="14959"/>
                    </a:lnTo>
                    <a:lnTo>
                      <a:pt x="5538" y="14662"/>
                    </a:lnTo>
                    <a:lnTo>
                      <a:pt x="6231" y="14722"/>
                    </a:lnTo>
                    <a:lnTo>
                      <a:pt x="6865" y="14544"/>
                    </a:lnTo>
                    <a:lnTo>
                      <a:pt x="7384" y="14662"/>
                    </a:lnTo>
                    <a:lnTo>
                      <a:pt x="7615" y="14306"/>
                    </a:lnTo>
                    <a:lnTo>
                      <a:pt x="8077" y="14662"/>
                    </a:lnTo>
                    <a:lnTo>
                      <a:pt x="8480" y="14900"/>
                    </a:lnTo>
                    <a:lnTo>
                      <a:pt x="9057" y="14900"/>
                    </a:lnTo>
                    <a:lnTo>
                      <a:pt x="9000" y="15375"/>
                    </a:lnTo>
                    <a:lnTo>
                      <a:pt x="8538" y="15612"/>
                    </a:lnTo>
                    <a:lnTo>
                      <a:pt x="9000" y="15731"/>
                    </a:lnTo>
                    <a:lnTo>
                      <a:pt x="9750" y="15672"/>
                    </a:lnTo>
                    <a:lnTo>
                      <a:pt x="10442" y="15434"/>
                    </a:lnTo>
                    <a:lnTo>
                      <a:pt x="11077" y="15968"/>
                    </a:lnTo>
                    <a:lnTo>
                      <a:pt x="11826" y="16384"/>
                    </a:lnTo>
                    <a:lnTo>
                      <a:pt x="11769" y="15968"/>
                    </a:lnTo>
                    <a:lnTo>
                      <a:pt x="11711" y="15434"/>
                    </a:lnTo>
                    <a:lnTo>
                      <a:pt x="11596" y="14900"/>
                    </a:lnTo>
                    <a:lnTo>
                      <a:pt x="11480" y="14425"/>
                    </a:lnTo>
                    <a:lnTo>
                      <a:pt x="11077" y="14188"/>
                    </a:lnTo>
                    <a:lnTo>
                      <a:pt x="10788" y="14188"/>
                    </a:lnTo>
                    <a:lnTo>
                      <a:pt x="10327" y="13950"/>
                    </a:lnTo>
                    <a:lnTo>
                      <a:pt x="9923" y="13594"/>
                    </a:lnTo>
                    <a:lnTo>
                      <a:pt x="9519" y="13594"/>
                    </a:lnTo>
                    <a:lnTo>
                      <a:pt x="9230" y="13060"/>
                    </a:lnTo>
                    <a:lnTo>
                      <a:pt x="8769" y="13119"/>
                    </a:lnTo>
                    <a:lnTo>
                      <a:pt x="8307" y="13000"/>
                    </a:lnTo>
                    <a:lnTo>
                      <a:pt x="7846" y="12882"/>
                    </a:lnTo>
                    <a:lnTo>
                      <a:pt x="7211" y="12644"/>
                    </a:lnTo>
                    <a:lnTo>
                      <a:pt x="6981" y="12347"/>
                    </a:lnTo>
                    <a:lnTo>
                      <a:pt x="7442" y="12169"/>
                    </a:lnTo>
                    <a:lnTo>
                      <a:pt x="7788" y="12169"/>
                    </a:lnTo>
                    <a:lnTo>
                      <a:pt x="8019" y="12110"/>
                    </a:lnTo>
                    <a:lnTo>
                      <a:pt x="8134" y="11872"/>
                    </a:lnTo>
                    <a:lnTo>
                      <a:pt x="8077" y="11694"/>
                    </a:lnTo>
                    <a:lnTo>
                      <a:pt x="7788" y="11219"/>
                    </a:lnTo>
                    <a:lnTo>
                      <a:pt x="7846" y="10745"/>
                    </a:lnTo>
                    <a:lnTo>
                      <a:pt x="8307" y="10745"/>
                    </a:lnTo>
                    <a:lnTo>
                      <a:pt x="8538" y="10982"/>
                    </a:lnTo>
                    <a:lnTo>
                      <a:pt x="8480" y="11398"/>
                    </a:lnTo>
                    <a:lnTo>
                      <a:pt x="8711" y="11398"/>
                    </a:lnTo>
                    <a:lnTo>
                      <a:pt x="8942" y="11219"/>
                    </a:lnTo>
                    <a:lnTo>
                      <a:pt x="8769" y="10863"/>
                    </a:lnTo>
                    <a:lnTo>
                      <a:pt x="8480" y="10388"/>
                    </a:lnTo>
                    <a:lnTo>
                      <a:pt x="8019" y="9973"/>
                    </a:lnTo>
                    <a:lnTo>
                      <a:pt x="7442" y="9557"/>
                    </a:lnTo>
                    <a:lnTo>
                      <a:pt x="7096" y="8845"/>
                    </a:lnTo>
                    <a:lnTo>
                      <a:pt x="6692" y="8548"/>
                    </a:lnTo>
                    <a:lnTo>
                      <a:pt x="6519" y="7836"/>
                    </a:lnTo>
                    <a:lnTo>
                      <a:pt x="6461" y="7123"/>
                    </a:lnTo>
                    <a:lnTo>
                      <a:pt x="6461" y="6352"/>
                    </a:lnTo>
                    <a:lnTo>
                      <a:pt x="6865" y="6174"/>
                    </a:lnTo>
                    <a:lnTo>
                      <a:pt x="7096" y="5996"/>
                    </a:lnTo>
                    <a:lnTo>
                      <a:pt x="6981" y="6411"/>
                    </a:lnTo>
                    <a:lnTo>
                      <a:pt x="7096" y="6589"/>
                    </a:lnTo>
                    <a:lnTo>
                      <a:pt x="7788" y="6886"/>
                    </a:lnTo>
                    <a:lnTo>
                      <a:pt x="8307" y="7183"/>
                    </a:lnTo>
                    <a:lnTo>
                      <a:pt x="8711" y="7836"/>
                    </a:lnTo>
                    <a:lnTo>
                      <a:pt x="9288" y="8251"/>
                    </a:lnTo>
                    <a:lnTo>
                      <a:pt x="9519" y="8014"/>
                    </a:lnTo>
                    <a:lnTo>
                      <a:pt x="9000" y="7658"/>
                    </a:lnTo>
                    <a:lnTo>
                      <a:pt x="8769" y="7123"/>
                    </a:lnTo>
                    <a:lnTo>
                      <a:pt x="9000" y="7064"/>
                    </a:lnTo>
                    <a:lnTo>
                      <a:pt x="9519" y="7123"/>
                    </a:lnTo>
                    <a:lnTo>
                      <a:pt x="9923" y="7598"/>
                    </a:lnTo>
                    <a:lnTo>
                      <a:pt x="10384" y="8014"/>
                    </a:lnTo>
                    <a:lnTo>
                      <a:pt x="10153" y="7361"/>
                    </a:lnTo>
                    <a:lnTo>
                      <a:pt x="9634" y="7064"/>
                    </a:lnTo>
                    <a:lnTo>
                      <a:pt x="9692" y="6470"/>
                    </a:lnTo>
                    <a:lnTo>
                      <a:pt x="9980" y="6470"/>
                    </a:lnTo>
                    <a:lnTo>
                      <a:pt x="10557" y="6589"/>
                    </a:lnTo>
                    <a:lnTo>
                      <a:pt x="10903" y="6827"/>
                    </a:lnTo>
                    <a:lnTo>
                      <a:pt x="11134" y="6945"/>
                    </a:lnTo>
                    <a:lnTo>
                      <a:pt x="11019" y="6649"/>
                    </a:lnTo>
                    <a:lnTo>
                      <a:pt x="10673" y="6411"/>
                    </a:lnTo>
                    <a:lnTo>
                      <a:pt x="10384" y="6174"/>
                    </a:lnTo>
                    <a:lnTo>
                      <a:pt x="9980" y="6114"/>
                    </a:lnTo>
                    <a:lnTo>
                      <a:pt x="9634" y="5996"/>
                    </a:lnTo>
                    <a:lnTo>
                      <a:pt x="9173" y="5699"/>
                    </a:lnTo>
                    <a:lnTo>
                      <a:pt x="9865" y="5046"/>
                    </a:lnTo>
                    <a:lnTo>
                      <a:pt x="10615" y="4749"/>
                    </a:lnTo>
                    <a:lnTo>
                      <a:pt x="11019" y="4096"/>
                    </a:lnTo>
                    <a:lnTo>
                      <a:pt x="11596" y="4215"/>
                    </a:lnTo>
                    <a:lnTo>
                      <a:pt x="11942" y="4215"/>
                    </a:lnTo>
                    <a:lnTo>
                      <a:pt x="12230" y="4037"/>
                    </a:lnTo>
                    <a:lnTo>
                      <a:pt x="12634" y="3621"/>
                    </a:lnTo>
                    <a:lnTo>
                      <a:pt x="13096" y="3621"/>
                    </a:lnTo>
                    <a:lnTo>
                      <a:pt x="13442" y="3621"/>
                    </a:lnTo>
                    <a:lnTo>
                      <a:pt x="14249" y="3740"/>
                    </a:lnTo>
                    <a:lnTo>
                      <a:pt x="14999" y="3799"/>
                    </a:lnTo>
                    <a:lnTo>
                      <a:pt x="15519" y="4096"/>
                    </a:lnTo>
                    <a:lnTo>
                      <a:pt x="15922" y="3324"/>
                    </a:lnTo>
                    <a:lnTo>
                      <a:pt x="15922" y="2434"/>
                    </a:lnTo>
                    <a:lnTo>
                      <a:pt x="15922" y="1662"/>
                    </a:lnTo>
                    <a:lnTo>
                      <a:pt x="16384" y="1187"/>
                    </a:lnTo>
                    <a:lnTo>
                      <a:pt x="16326" y="534"/>
                    </a:lnTo>
                    <a:lnTo>
                      <a:pt x="15749" y="237"/>
                    </a:lnTo>
                    <a:lnTo>
                      <a:pt x="15634" y="0"/>
                    </a:lnTo>
                    <a:lnTo>
                      <a:pt x="15057" y="178"/>
                    </a:lnTo>
                    <a:lnTo>
                      <a:pt x="15173" y="1187"/>
                    </a:lnTo>
                    <a:lnTo>
                      <a:pt x="14596" y="1900"/>
                    </a:lnTo>
                    <a:lnTo>
                      <a:pt x="13673" y="2315"/>
                    </a:lnTo>
                    <a:lnTo>
                      <a:pt x="12692" y="2137"/>
                    </a:lnTo>
                    <a:lnTo>
                      <a:pt x="11826" y="1959"/>
                    </a:lnTo>
                    <a:lnTo>
                      <a:pt x="11307" y="1662"/>
                    </a:lnTo>
                    <a:lnTo>
                      <a:pt x="10673" y="1722"/>
                    </a:lnTo>
                    <a:lnTo>
                      <a:pt x="10211" y="1959"/>
                    </a:lnTo>
                    <a:lnTo>
                      <a:pt x="9288" y="2434"/>
                    </a:lnTo>
                    <a:lnTo>
                      <a:pt x="8250" y="2671"/>
                    </a:lnTo>
                    <a:lnTo>
                      <a:pt x="7442" y="3027"/>
                    </a:lnTo>
                    <a:lnTo>
                      <a:pt x="6923" y="3087"/>
                    </a:lnTo>
                    <a:lnTo>
                      <a:pt x="6865" y="3087"/>
                    </a:lnTo>
                    <a:lnTo>
                      <a:pt x="6519" y="3265"/>
                    </a:lnTo>
                    <a:lnTo>
                      <a:pt x="5942" y="4037"/>
                    </a:lnTo>
                    <a:lnTo>
                      <a:pt x="4846" y="4215"/>
                    </a:lnTo>
                    <a:lnTo>
                      <a:pt x="4096" y="4690"/>
                    </a:lnTo>
                    <a:lnTo>
                      <a:pt x="3519" y="5224"/>
                    </a:lnTo>
                    <a:lnTo>
                      <a:pt x="2596" y="5461"/>
                    </a:lnTo>
                    <a:lnTo>
                      <a:pt x="2077" y="5639"/>
                    </a:lnTo>
                    <a:lnTo>
                      <a:pt x="1846" y="5699"/>
                    </a:lnTo>
                    <a:lnTo>
                      <a:pt x="2019" y="6233"/>
                    </a:lnTo>
                    <a:lnTo>
                      <a:pt x="2077" y="6945"/>
                    </a:lnTo>
                    <a:lnTo>
                      <a:pt x="1558" y="7658"/>
                    </a:lnTo>
                    <a:lnTo>
                      <a:pt x="1154" y="8608"/>
                    </a:lnTo>
                    <a:lnTo>
                      <a:pt x="692" y="9023"/>
                    </a:lnTo>
                    <a:lnTo>
                      <a:pt x="635" y="9676"/>
                    </a:lnTo>
                    <a:lnTo>
                      <a:pt x="462" y="10032"/>
                    </a:lnTo>
                    <a:lnTo>
                      <a:pt x="58" y="10448"/>
                    </a:lnTo>
                    <a:lnTo>
                      <a:pt x="0" y="1038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59" name="Drawing 30"/>
              <p:cNvSpPr>
                <a:spLocks noChangeAspect="1"/>
              </p:cNvSpPr>
              <p:nvPr/>
            </p:nvSpPr>
            <p:spPr bwMode="auto">
              <a:xfrm>
                <a:off x="8561" y="-84251"/>
                <a:ext cx="675" cy="15"/>
              </a:xfrm>
              <a:custGeom>
                <a:avLst/>
                <a:gdLst/>
                <a:ahLst/>
                <a:cxnLst>
                  <a:cxn ang="0">
                    <a:pos x="12015" y="13107"/>
                  </a:cxn>
                  <a:cxn ang="0">
                    <a:pos x="16384" y="9830"/>
                  </a:cxn>
                  <a:cxn ang="0">
                    <a:pos x="13107" y="8738"/>
                  </a:cxn>
                  <a:cxn ang="0">
                    <a:pos x="12015" y="1092"/>
                  </a:cxn>
                  <a:cxn ang="0">
                    <a:pos x="7646" y="0"/>
                  </a:cxn>
                  <a:cxn ang="0">
                    <a:pos x="0" y="9830"/>
                  </a:cxn>
                  <a:cxn ang="0">
                    <a:pos x="2185" y="13107"/>
                  </a:cxn>
                  <a:cxn ang="0">
                    <a:pos x="8738" y="16384"/>
                  </a:cxn>
                  <a:cxn ang="0">
                    <a:pos x="12015" y="13107"/>
                  </a:cxn>
                </a:cxnLst>
                <a:rect l="0" t="0" r="r" b="b"/>
                <a:pathLst>
                  <a:path w="16384" h="16384">
                    <a:moveTo>
                      <a:pt x="12015" y="13107"/>
                    </a:moveTo>
                    <a:lnTo>
                      <a:pt x="16384" y="9830"/>
                    </a:lnTo>
                    <a:lnTo>
                      <a:pt x="13107" y="8738"/>
                    </a:lnTo>
                    <a:lnTo>
                      <a:pt x="12015" y="1092"/>
                    </a:lnTo>
                    <a:lnTo>
                      <a:pt x="7646" y="0"/>
                    </a:lnTo>
                    <a:lnTo>
                      <a:pt x="0" y="9830"/>
                    </a:lnTo>
                    <a:lnTo>
                      <a:pt x="2185" y="13107"/>
                    </a:lnTo>
                    <a:lnTo>
                      <a:pt x="8738" y="16384"/>
                    </a:lnTo>
                    <a:lnTo>
                      <a:pt x="12015" y="1310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60" name="Drawing 31"/>
              <p:cNvSpPr>
                <a:spLocks noChangeAspect="1"/>
              </p:cNvSpPr>
              <p:nvPr/>
            </p:nvSpPr>
            <p:spPr bwMode="auto">
              <a:xfrm>
                <a:off x="10091" y="-84204"/>
                <a:ext cx="720" cy="13"/>
              </a:xfrm>
              <a:custGeom>
                <a:avLst/>
                <a:gdLst/>
                <a:ahLst/>
                <a:cxnLst>
                  <a:cxn ang="0">
                    <a:pos x="16384" y="2521"/>
                  </a:cxn>
                  <a:cxn ang="0">
                    <a:pos x="14336" y="15124"/>
                  </a:cxn>
                  <a:cxn ang="0">
                    <a:pos x="13312" y="5041"/>
                  </a:cxn>
                  <a:cxn ang="0">
                    <a:pos x="13312" y="0"/>
                  </a:cxn>
                  <a:cxn ang="0">
                    <a:pos x="8192" y="0"/>
                  </a:cxn>
                  <a:cxn ang="0">
                    <a:pos x="1024" y="2521"/>
                  </a:cxn>
                  <a:cxn ang="0">
                    <a:pos x="0" y="15124"/>
                  </a:cxn>
                  <a:cxn ang="0">
                    <a:pos x="4096" y="16384"/>
                  </a:cxn>
                  <a:cxn ang="0">
                    <a:pos x="5120" y="11343"/>
                  </a:cxn>
                  <a:cxn ang="0">
                    <a:pos x="8192" y="11343"/>
                  </a:cxn>
                  <a:cxn ang="0">
                    <a:pos x="12288" y="12603"/>
                  </a:cxn>
                  <a:cxn ang="0">
                    <a:pos x="13312" y="11343"/>
                  </a:cxn>
                  <a:cxn ang="0">
                    <a:pos x="16384" y="2521"/>
                  </a:cxn>
                </a:cxnLst>
                <a:rect l="0" t="0" r="r" b="b"/>
                <a:pathLst>
                  <a:path w="16384" h="16384">
                    <a:moveTo>
                      <a:pt x="16384" y="2521"/>
                    </a:moveTo>
                    <a:lnTo>
                      <a:pt x="14336" y="15124"/>
                    </a:lnTo>
                    <a:lnTo>
                      <a:pt x="13312" y="5041"/>
                    </a:lnTo>
                    <a:lnTo>
                      <a:pt x="13312" y="0"/>
                    </a:lnTo>
                    <a:lnTo>
                      <a:pt x="8192" y="0"/>
                    </a:lnTo>
                    <a:lnTo>
                      <a:pt x="1024" y="2521"/>
                    </a:lnTo>
                    <a:lnTo>
                      <a:pt x="0" y="15124"/>
                    </a:lnTo>
                    <a:lnTo>
                      <a:pt x="4096" y="16384"/>
                    </a:lnTo>
                    <a:lnTo>
                      <a:pt x="5120" y="11343"/>
                    </a:lnTo>
                    <a:lnTo>
                      <a:pt x="8192" y="11343"/>
                    </a:lnTo>
                    <a:lnTo>
                      <a:pt x="12288" y="12603"/>
                    </a:lnTo>
                    <a:lnTo>
                      <a:pt x="13312" y="11343"/>
                    </a:lnTo>
                    <a:lnTo>
                      <a:pt x="16384" y="252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61" name="Drawing 32"/>
              <p:cNvSpPr>
                <a:spLocks noChangeAspect="1"/>
              </p:cNvSpPr>
              <p:nvPr/>
            </p:nvSpPr>
            <p:spPr bwMode="auto">
              <a:xfrm>
                <a:off x="12251" y="-84182"/>
                <a:ext cx="1710" cy="28"/>
              </a:xfrm>
              <a:custGeom>
                <a:avLst/>
                <a:gdLst/>
                <a:ahLst/>
                <a:cxnLst>
                  <a:cxn ang="0">
                    <a:pos x="14228" y="13458"/>
                  </a:cxn>
                  <a:cxn ang="0">
                    <a:pos x="16384" y="13458"/>
                  </a:cxn>
                  <a:cxn ang="0">
                    <a:pos x="13797" y="8192"/>
                  </a:cxn>
                  <a:cxn ang="0">
                    <a:pos x="10779" y="3511"/>
                  </a:cxn>
                  <a:cxn ang="0">
                    <a:pos x="8623" y="0"/>
                  </a:cxn>
                  <a:cxn ang="0">
                    <a:pos x="6036" y="3511"/>
                  </a:cxn>
                  <a:cxn ang="0">
                    <a:pos x="3449" y="5851"/>
                  </a:cxn>
                  <a:cxn ang="0">
                    <a:pos x="431" y="8777"/>
                  </a:cxn>
                  <a:cxn ang="0">
                    <a:pos x="0" y="13458"/>
                  </a:cxn>
                  <a:cxn ang="0">
                    <a:pos x="2587" y="13458"/>
                  </a:cxn>
                  <a:cxn ang="0">
                    <a:pos x="5174" y="10533"/>
                  </a:cxn>
                  <a:cxn ang="0">
                    <a:pos x="7330" y="9362"/>
                  </a:cxn>
                  <a:cxn ang="0">
                    <a:pos x="6036" y="15799"/>
                  </a:cxn>
                  <a:cxn ang="0">
                    <a:pos x="9485" y="16384"/>
                  </a:cxn>
                  <a:cxn ang="0">
                    <a:pos x="12504" y="13458"/>
                  </a:cxn>
                  <a:cxn ang="0">
                    <a:pos x="12504" y="11703"/>
                  </a:cxn>
                  <a:cxn ang="0">
                    <a:pos x="14228" y="13458"/>
                  </a:cxn>
                </a:cxnLst>
                <a:rect l="0" t="0" r="r" b="b"/>
                <a:pathLst>
                  <a:path w="16384" h="16384">
                    <a:moveTo>
                      <a:pt x="14228" y="13458"/>
                    </a:moveTo>
                    <a:lnTo>
                      <a:pt x="16384" y="13458"/>
                    </a:lnTo>
                    <a:lnTo>
                      <a:pt x="13797" y="8192"/>
                    </a:lnTo>
                    <a:lnTo>
                      <a:pt x="10779" y="3511"/>
                    </a:lnTo>
                    <a:lnTo>
                      <a:pt x="8623" y="0"/>
                    </a:lnTo>
                    <a:lnTo>
                      <a:pt x="6036" y="3511"/>
                    </a:lnTo>
                    <a:lnTo>
                      <a:pt x="3449" y="5851"/>
                    </a:lnTo>
                    <a:lnTo>
                      <a:pt x="431" y="8777"/>
                    </a:lnTo>
                    <a:lnTo>
                      <a:pt x="0" y="13458"/>
                    </a:lnTo>
                    <a:lnTo>
                      <a:pt x="2587" y="13458"/>
                    </a:lnTo>
                    <a:lnTo>
                      <a:pt x="5174" y="10533"/>
                    </a:lnTo>
                    <a:lnTo>
                      <a:pt x="7330" y="9362"/>
                    </a:lnTo>
                    <a:lnTo>
                      <a:pt x="6036" y="15799"/>
                    </a:lnTo>
                    <a:lnTo>
                      <a:pt x="9485" y="16384"/>
                    </a:lnTo>
                    <a:lnTo>
                      <a:pt x="12504" y="13458"/>
                    </a:lnTo>
                    <a:lnTo>
                      <a:pt x="12504" y="11703"/>
                    </a:lnTo>
                    <a:lnTo>
                      <a:pt x="14228" y="1345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62" name="Drawing 33"/>
              <p:cNvSpPr>
                <a:spLocks noChangeAspect="1"/>
              </p:cNvSpPr>
              <p:nvPr/>
            </p:nvSpPr>
            <p:spPr bwMode="auto">
              <a:xfrm>
                <a:off x="12521" y="-84127"/>
                <a:ext cx="675" cy="24"/>
              </a:xfrm>
              <a:custGeom>
                <a:avLst/>
                <a:gdLst/>
                <a:ahLst/>
                <a:cxnLst>
                  <a:cxn ang="0">
                    <a:pos x="10923" y="16384"/>
                  </a:cxn>
                  <a:cxn ang="0">
                    <a:pos x="13107" y="15701"/>
                  </a:cxn>
                  <a:cxn ang="0">
                    <a:pos x="16384" y="13653"/>
                  </a:cxn>
                  <a:cxn ang="0">
                    <a:pos x="16384" y="7509"/>
                  </a:cxn>
                  <a:cxn ang="0">
                    <a:pos x="15292" y="2048"/>
                  </a:cxn>
                  <a:cxn ang="0">
                    <a:pos x="12015" y="0"/>
                  </a:cxn>
                  <a:cxn ang="0">
                    <a:pos x="0" y="0"/>
                  </a:cxn>
                  <a:cxn ang="0">
                    <a:pos x="2185" y="5461"/>
                  </a:cxn>
                  <a:cxn ang="0">
                    <a:pos x="8738" y="8875"/>
                  </a:cxn>
                  <a:cxn ang="0">
                    <a:pos x="6554" y="13653"/>
                  </a:cxn>
                  <a:cxn ang="0">
                    <a:pos x="6554" y="16384"/>
                  </a:cxn>
                  <a:cxn ang="0">
                    <a:pos x="10923" y="16384"/>
                  </a:cxn>
                </a:cxnLst>
                <a:rect l="0" t="0" r="r" b="b"/>
                <a:pathLst>
                  <a:path w="16384" h="16384">
                    <a:moveTo>
                      <a:pt x="10923" y="16384"/>
                    </a:moveTo>
                    <a:lnTo>
                      <a:pt x="13107" y="15701"/>
                    </a:lnTo>
                    <a:lnTo>
                      <a:pt x="16384" y="13653"/>
                    </a:lnTo>
                    <a:lnTo>
                      <a:pt x="16384" y="7509"/>
                    </a:lnTo>
                    <a:lnTo>
                      <a:pt x="15292" y="2048"/>
                    </a:lnTo>
                    <a:lnTo>
                      <a:pt x="12015" y="0"/>
                    </a:lnTo>
                    <a:lnTo>
                      <a:pt x="0" y="0"/>
                    </a:lnTo>
                    <a:lnTo>
                      <a:pt x="2185" y="5461"/>
                    </a:lnTo>
                    <a:lnTo>
                      <a:pt x="8738" y="8875"/>
                    </a:lnTo>
                    <a:lnTo>
                      <a:pt x="6554" y="13653"/>
                    </a:lnTo>
                    <a:lnTo>
                      <a:pt x="6554" y="16384"/>
                    </a:lnTo>
                    <a:lnTo>
                      <a:pt x="10923"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63" name="Drawing 34"/>
              <p:cNvSpPr>
                <a:spLocks noChangeAspect="1"/>
              </p:cNvSpPr>
              <p:nvPr/>
            </p:nvSpPr>
            <p:spPr bwMode="auto">
              <a:xfrm>
                <a:off x="18101" y="-84018"/>
                <a:ext cx="1035" cy="39"/>
              </a:xfrm>
              <a:custGeom>
                <a:avLst/>
                <a:gdLst/>
                <a:ahLst/>
                <a:cxnLst>
                  <a:cxn ang="0">
                    <a:pos x="12822" y="11343"/>
                  </a:cxn>
                  <a:cxn ang="0">
                    <a:pos x="14247" y="10082"/>
                  </a:cxn>
                  <a:cxn ang="0">
                    <a:pos x="15672" y="7982"/>
                  </a:cxn>
                  <a:cxn ang="0">
                    <a:pos x="16384" y="4621"/>
                  </a:cxn>
                  <a:cxn ang="0">
                    <a:pos x="16384" y="0"/>
                  </a:cxn>
                  <a:cxn ang="0">
                    <a:pos x="13535" y="1260"/>
                  </a:cxn>
                  <a:cxn ang="0">
                    <a:pos x="7836" y="4201"/>
                  </a:cxn>
                  <a:cxn ang="0">
                    <a:pos x="2849" y="7982"/>
                  </a:cxn>
                  <a:cxn ang="0">
                    <a:pos x="0" y="9662"/>
                  </a:cxn>
                  <a:cxn ang="0">
                    <a:pos x="0" y="11763"/>
                  </a:cxn>
                  <a:cxn ang="0">
                    <a:pos x="2137" y="16384"/>
                  </a:cxn>
                  <a:cxn ang="0">
                    <a:pos x="7123" y="14283"/>
                  </a:cxn>
                  <a:cxn ang="0">
                    <a:pos x="12822" y="11343"/>
                  </a:cxn>
                </a:cxnLst>
                <a:rect l="0" t="0" r="r" b="b"/>
                <a:pathLst>
                  <a:path w="16384" h="16384">
                    <a:moveTo>
                      <a:pt x="12822" y="11343"/>
                    </a:moveTo>
                    <a:lnTo>
                      <a:pt x="14247" y="10082"/>
                    </a:lnTo>
                    <a:lnTo>
                      <a:pt x="15672" y="7982"/>
                    </a:lnTo>
                    <a:lnTo>
                      <a:pt x="16384" y="4621"/>
                    </a:lnTo>
                    <a:lnTo>
                      <a:pt x="16384" y="0"/>
                    </a:lnTo>
                    <a:lnTo>
                      <a:pt x="13535" y="1260"/>
                    </a:lnTo>
                    <a:lnTo>
                      <a:pt x="7836" y="4201"/>
                    </a:lnTo>
                    <a:lnTo>
                      <a:pt x="2849" y="7982"/>
                    </a:lnTo>
                    <a:lnTo>
                      <a:pt x="0" y="9662"/>
                    </a:lnTo>
                    <a:lnTo>
                      <a:pt x="0" y="11763"/>
                    </a:lnTo>
                    <a:lnTo>
                      <a:pt x="2137" y="16384"/>
                    </a:lnTo>
                    <a:lnTo>
                      <a:pt x="7123" y="14283"/>
                    </a:lnTo>
                    <a:lnTo>
                      <a:pt x="12822" y="1134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64" name="Drawing 35"/>
              <p:cNvSpPr>
                <a:spLocks noChangeAspect="1"/>
              </p:cNvSpPr>
              <p:nvPr/>
            </p:nvSpPr>
            <p:spPr bwMode="auto">
              <a:xfrm>
                <a:off x="8921" y="-83924"/>
                <a:ext cx="6435" cy="37"/>
              </a:xfrm>
              <a:custGeom>
                <a:avLst/>
                <a:gdLst/>
                <a:ahLst/>
                <a:cxnLst>
                  <a:cxn ang="0">
                    <a:pos x="8708" y="2214"/>
                  </a:cxn>
                  <a:cxn ang="0">
                    <a:pos x="7791" y="1771"/>
                  </a:cxn>
                  <a:cxn ang="0">
                    <a:pos x="6760" y="2657"/>
                  </a:cxn>
                  <a:cxn ang="0">
                    <a:pos x="5843" y="4428"/>
                  </a:cxn>
                  <a:cxn ang="0">
                    <a:pos x="4812" y="5757"/>
                  </a:cxn>
                  <a:cxn ang="0">
                    <a:pos x="3895" y="3985"/>
                  </a:cxn>
                  <a:cxn ang="0">
                    <a:pos x="3208" y="3985"/>
                  </a:cxn>
                  <a:cxn ang="0">
                    <a:pos x="3437" y="1771"/>
                  </a:cxn>
                  <a:cxn ang="0">
                    <a:pos x="2979" y="0"/>
                  </a:cxn>
                  <a:cxn ang="0">
                    <a:pos x="2291" y="2657"/>
                  </a:cxn>
                  <a:cxn ang="0">
                    <a:pos x="1146" y="886"/>
                  </a:cxn>
                  <a:cxn ang="0">
                    <a:pos x="687" y="886"/>
                  </a:cxn>
                  <a:cxn ang="0">
                    <a:pos x="687" y="3985"/>
                  </a:cxn>
                  <a:cxn ang="0">
                    <a:pos x="0" y="3985"/>
                  </a:cxn>
                  <a:cxn ang="0">
                    <a:pos x="0" y="7528"/>
                  </a:cxn>
                  <a:cxn ang="0">
                    <a:pos x="0" y="12842"/>
                  </a:cxn>
                  <a:cxn ang="0">
                    <a:pos x="458" y="12399"/>
                  </a:cxn>
                  <a:cxn ang="0">
                    <a:pos x="1604" y="11513"/>
                  </a:cxn>
                  <a:cxn ang="0">
                    <a:pos x="2521" y="10627"/>
                  </a:cxn>
                  <a:cxn ang="0">
                    <a:pos x="3895" y="9742"/>
                  </a:cxn>
                  <a:cxn ang="0">
                    <a:pos x="4812" y="10627"/>
                  </a:cxn>
                  <a:cxn ang="0">
                    <a:pos x="5500" y="10627"/>
                  </a:cxn>
                  <a:cxn ang="0">
                    <a:pos x="6187" y="11513"/>
                  </a:cxn>
                  <a:cxn ang="0">
                    <a:pos x="7104" y="12842"/>
                  </a:cxn>
                  <a:cxn ang="0">
                    <a:pos x="7791" y="16384"/>
                  </a:cxn>
                  <a:cxn ang="0">
                    <a:pos x="9510" y="14613"/>
                  </a:cxn>
                  <a:cxn ang="0">
                    <a:pos x="10541" y="12399"/>
                  </a:cxn>
                  <a:cxn ang="0">
                    <a:pos x="11686" y="12399"/>
                  </a:cxn>
                  <a:cxn ang="0">
                    <a:pos x="12374" y="10627"/>
                  </a:cxn>
                  <a:cxn ang="0">
                    <a:pos x="13634" y="9742"/>
                  </a:cxn>
                  <a:cxn ang="0">
                    <a:pos x="14551" y="7971"/>
                  </a:cxn>
                  <a:cxn ang="0">
                    <a:pos x="15582" y="9299"/>
                  </a:cxn>
                  <a:cxn ang="0">
                    <a:pos x="16384" y="2214"/>
                  </a:cxn>
                  <a:cxn ang="0">
                    <a:pos x="16040" y="443"/>
                  </a:cxn>
                  <a:cxn ang="0">
                    <a:pos x="15467" y="2214"/>
                  </a:cxn>
                  <a:cxn ang="0">
                    <a:pos x="14895" y="3542"/>
                  </a:cxn>
                  <a:cxn ang="0">
                    <a:pos x="14093" y="5314"/>
                  </a:cxn>
                  <a:cxn ang="0">
                    <a:pos x="13176" y="4428"/>
                  </a:cxn>
                  <a:cxn ang="0">
                    <a:pos x="12603" y="1771"/>
                  </a:cxn>
                  <a:cxn ang="0">
                    <a:pos x="11343" y="2657"/>
                  </a:cxn>
                  <a:cxn ang="0">
                    <a:pos x="10541" y="3542"/>
                  </a:cxn>
                  <a:cxn ang="0">
                    <a:pos x="9510" y="3985"/>
                  </a:cxn>
                  <a:cxn ang="0">
                    <a:pos x="8708" y="3542"/>
                  </a:cxn>
                  <a:cxn ang="0">
                    <a:pos x="8708" y="2214"/>
                  </a:cxn>
                </a:cxnLst>
                <a:rect l="0" t="0" r="r" b="b"/>
                <a:pathLst>
                  <a:path w="16384" h="16384">
                    <a:moveTo>
                      <a:pt x="8708" y="2214"/>
                    </a:moveTo>
                    <a:lnTo>
                      <a:pt x="7791" y="1771"/>
                    </a:lnTo>
                    <a:lnTo>
                      <a:pt x="6760" y="2657"/>
                    </a:lnTo>
                    <a:lnTo>
                      <a:pt x="5843" y="4428"/>
                    </a:lnTo>
                    <a:lnTo>
                      <a:pt x="4812" y="5757"/>
                    </a:lnTo>
                    <a:lnTo>
                      <a:pt x="3895" y="3985"/>
                    </a:lnTo>
                    <a:lnTo>
                      <a:pt x="3208" y="3985"/>
                    </a:lnTo>
                    <a:lnTo>
                      <a:pt x="3437" y="1771"/>
                    </a:lnTo>
                    <a:lnTo>
                      <a:pt x="2979" y="0"/>
                    </a:lnTo>
                    <a:lnTo>
                      <a:pt x="2291" y="2657"/>
                    </a:lnTo>
                    <a:lnTo>
                      <a:pt x="1146" y="886"/>
                    </a:lnTo>
                    <a:lnTo>
                      <a:pt x="687" y="886"/>
                    </a:lnTo>
                    <a:lnTo>
                      <a:pt x="687" y="3985"/>
                    </a:lnTo>
                    <a:lnTo>
                      <a:pt x="0" y="3985"/>
                    </a:lnTo>
                    <a:lnTo>
                      <a:pt x="0" y="7528"/>
                    </a:lnTo>
                    <a:lnTo>
                      <a:pt x="0" y="12842"/>
                    </a:lnTo>
                    <a:lnTo>
                      <a:pt x="458" y="12399"/>
                    </a:lnTo>
                    <a:lnTo>
                      <a:pt x="1604" y="11513"/>
                    </a:lnTo>
                    <a:lnTo>
                      <a:pt x="2521" y="10627"/>
                    </a:lnTo>
                    <a:lnTo>
                      <a:pt x="3895" y="9742"/>
                    </a:lnTo>
                    <a:lnTo>
                      <a:pt x="4812" y="10627"/>
                    </a:lnTo>
                    <a:lnTo>
                      <a:pt x="5500" y="10627"/>
                    </a:lnTo>
                    <a:lnTo>
                      <a:pt x="6187" y="11513"/>
                    </a:lnTo>
                    <a:lnTo>
                      <a:pt x="7104" y="12842"/>
                    </a:lnTo>
                    <a:lnTo>
                      <a:pt x="7791" y="16384"/>
                    </a:lnTo>
                    <a:lnTo>
                      <a:pt x="9510" y="14613"/>
                    </a:lnTo>
                    <a:lnTo>
                      <a:pt x="10541" y="12399"/>
                    </a:lnTo>
                    <a:lnTo>
                      <a:pt x="11686" y="12399"/>
                    </a:lnTo>
                    <a:lnTo>
                      <a:pt x="12374" y="10627"/>
                    </a:lnTo>
                    <a:lnTo>
                      <a:pt x="13634" y="9742"/>
                    </a:lnTo>
                    <a:lnTo>
                      <a:pt x="14551" y="7971"/>
                    </a:lnTo>
                    <a:lnTo>
                      <a:pt x="15582" y="9299"/>
                    </a:lnTo>
                    <a:lnTo>
                      <a:pt x="16384" y="2214"/>
                    </a:lnTo>
                    <a:lnTo>
                      <a:pt x="16040" y="443"/>
                    </a:lnTo>
                    <a:lnTo>
                      <a:pt x="15467" y="2214"/>
                    </a:lnTo>
                    <a:lnTo>
                      <a:pt x="14895" y="3542"/>
                    </a:lnTo>
                    <a:lnTo>
                      <a:pt x="14093" y="5314"/>
                    </a:lnTo>
                    <a:lnTo>
                      <a:pt x="13176" y="4428"/>
                    </a:lnTo>
                    <a:lnTo>
                      <a:pt x="12603" y="1771"/>
                    </a:lnTo>
                    <a:lnTo>
                      <a:pt x="11343" y="2657"/>
                    </a:lnTo>
                    <a:lnTo>
                      <a:pt x="10541" y="3542"/>
                    </a:lnTo>
                    <a:lnTo>
                      <a:pt x="9510" y="3985"/>
                    </a:lnTo>
                    <a:lnTo>
                      <a:pt x="8708" y="3542"/>
                    </a:lnTo>
                    <a:lnTo>
                      <a:pt x="8708" y="221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65" name="Drawing 36"/>
              <p:cNvSpPr>
                <a:spLocks noChangeAspect="1"/>
              </p:cNvSpPr>
              <p:nvPr/>
            </p:nvSpPr>
            <p:spPr bwMode="auto">
              <a:xfrm>
                <a:off x="10316" y="-84075"/>
                <a:ext cx="765" cy="17"/>
              </a:xfrm>
              <a:custGeom>
                <a:avLst/>
                <a:gdLst/>
                <a:ahLst/>
                <a:cxnLst>
                  <a:cxn ang="0">
                    <a:pos x="14456" y="16384"/>
                  </a:cxn>
                  <a:cxn ang="0">
                    <a:pos x="16384" y="12529"/>
                  </a:cxn>
                  <a:cxn ang="0">
                    <a:pos x="15420" y="6746"/>
                  </a:cxn>
                  <a:cxn ang="0">
                    <a:pos x="12529" y="3855"/>
                  </a:cxn>
                  <a:cxn ang="0">
                    <a:pos x="6746" y="0"/>
                  </a:cxn>
                  <a:cxn ang="0">
                    <a:pos x="0" y="0"/>
                  </a:cxn>
                  <a:cxn ang="0">
                    <a:pos x="0" y="3855"/>
                  </a:cxn>
                  <a:cxn ang="0">
                    <a:pos x="4819" y="7710"/>
                  </a:cxn>
                  <a:cxn ang="0">
                    <a:pos x="8674" y="12529"/>
                  </a:cxn>
                  <a:cxn ang="0">
                    <a:pos x="11565" y="16384"/>
                  </a:cxn>
                  <a:cxn ang="0">
                    <a:pos x="14456" y="16384"/>
                  </a:cxn>
                </a:cxnLst>
                <a:rect l="0" t="0" r="r" b="b"/>
                <a:pathLst>
                  <a:path w="16384" h="16384">
                    <a:moveTo>
                      <a:pt x="14456" y="16384"/>
                    </a:moveTo>
                    <a:lnTo>
                      <a:pt x="16384" y="12529"/>
                    </a:lnTo>
                    <a:lnTo>
                      <a:pt x="15420" y="6746"/>
                    </a:lnTo>
                    <a:lnTo>
                      <a:pt x="12529" y="3855"/>
                    </a:lnTo>
                    <a:lnTo>
                      <a:pt x="6746" y="0"/>
                    </a:lnTo>
                    <a:lnTo>
                      <a:pt x="0" y="0"/>
                    </a:lnTo>
                    <a:lnTo>
                      <a:pt x="0" y="3855"/>
                    </a:lnTo>
                    <a:lnTo>
                      <a:pt x="4819" y="7710"/>
                    </a:lnTo>
                    <a:lnTo>
                      <a:pt x="8674" y="12529"/>
                    </a:lnTo>
                    <a:lnTo>
                      <a:pt x="11565" y="16384"/>
                    </a:lnTo>
                    <a:lnTo>
                      <a:pt x="14456"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66" name="Drawing 37"/>
              <p:cNvSpPr>
                <a:spLocks noChangeAspect="1"/>
              </p:cNvSpPr>
              <p:nvPr/>
            </p:nvSpPr>
            <p:spPr bwMode="auto">
              <a:xfrm>
                <a:off x="12251" y="-84032"/>
                <a:ext cx="450" cy="16"/>
              </a:xfrm>
              <a:custGeom>
                <a:avLst/>
                <a:gdLst/>
                <a:ahLst/>
                <a:cxnLst>
                  <a:cxn ang="0">
                    <a:pos x="6554" y="16384"/>
                  </a:cxn>
                  <a:cxn ang="0">
                    <a:pos x="16384" y="14336"/>
                  </a:cxn>
                  <a:cxn ang="0">
                    <a:pos x="14746" y="5120"/>
                  </a:cxn>
                  <a:cxn ang="0">
                    <a:pos x="14746" y="0"/>
                  </a:cxn>
                  <a:cxn ang="0">
                    <a:pos x="8192" y="0"/>
                  </a:cxn>
                  <a:cxn ang="0">
                    <a:pos x="6554" y="1024"/>
                  </a:cxn>
                  <a:cxn ang="0">
                    <a:pos x="0" y="8192"/>
                  </a:cxn>
                  <a:cxn ang="0">
                    <a:pos x="1638" y="14336"/>
                  </a:cxn>
                  <a:cxn ang="0">
                    <a:pos x="6554" y="16384"/>
                  </a:cxn>
                </a:cxnLst>
                <a:rect l="0" t="0" r="r" b="b"/>
                <a:pathLst>
                  <a:path w="16384" h="16384">
                    <a:moveTo>
                      <a:pt x="6554" y="16384"/>
                    </a:moveTo>
                    <a:lnTo>
                      <a:pt x="16384" y="14336"/>
                    </a:lnTo>
                    <a:lnTo>
                      <a:pt x="14746" y="5120"/>
                    </a:lnTo>
                    <a:lnTo>
                      <a:pt x="14746" y="0"/>
                    </a:lnTo>
                    <a:lnTo>
                      <a:pt x="8192" y="0"/>
                    </a:lnTo>
                    <a:lnTo>
                      <a:pt x="6554" y="1024"/>
                    </a:lnTo>
                    <a:lnTo>
                      <a:pt x="0" y="8192"/>
                    </a:lnTo>
                    <a:lnTo>
                      <a:pt x="1638" y="14336"/>
                    </a:lnTo>
                    <a:lnTo>
                      <a:pt x="655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67" name="Drawing 38"/>
              <p:cNvSpPr>
                <a:spLocks noChangeAspect="1"/>
              </p:cNvSpPr>
              <p:nvPr/>
            </p:nvSpPr>
            <p:spPr bwMode="auto">
              <a:xfrm>
                <a:off x="2441" y="-84076"/>
                <a:ext cx="5355" cy="114"/>
              </a:xfrm>
              <a:custGeom>
                <a:avLst/>
                <a:gdLst/>
                <a:ahLst/>
                <a:cxnLst>
                  <a:cxn ang="0">
                    <a:pos x="5507" y="0"/>
                  </a:cxn>
                  <a:cxn ang="0">
                    <a:pos x="4819" y="144"/>
                  </a:cxn>
                  <a:cxn ang="0">
                    <a:pos x="3855" y="575"/>
                  </a:cxn>
                  <a:cxn ang="0">
                    <a:pos x="2203" y="1868"/>
                  </a:cxn>
                  <a:cxn ang="0">
                    <a:pos x="1377" y="1725"/>
                  </a:cxn>
                  <a:cxn ang="0">
                    <a:pos x="275" y="4312"/>
                  </a:cxn>
                  <a:cxn ang="0">
                    <a:pos x="0" y="5461"/>
                  </a:cxn>
                  <a:cxn ang="0">
                    <a:pos x="964" y="7042"/>
                  </a:cxn>
                  <a:cxn ang="0">
                    <a:pos x="3029" y="7761"/>
                  </a:cxn>
                  <a:cxn ang="0">
                    <a:pos x="4130" y="9342"/>
                  </a:cxn>
                  <a:cxn ang="0">
                    <a:pos x="3717" y="11498"/>
                  </a:cxn>
                  <a:cxn ang="0">
                    <a:pos x="4268" y="13222"/>
                  </a:cxn>
                  <a:cxn ang="0">
                    <a:pos x="5232" y="13941"/>
                  </a:cxn>
                  <a:cxn ang="0">
                    <a:pos x="6058" y="14084"/>
                  </a:cxn>
                  <a:cxn ang="0">
                    <a:pos x="6333" y="12647"/>
                  </a:cxn>
                  <a:cxn ang="0">
                    <a:pos x="7022" y="11498"/>
                  </a:cxn>
                  <a:cxn ang="0">
                    <a:pos x="7572" y="12360"/>
                  </a:cxn>
                  <a:cxn ang="0">
                    <a:pos x="8674" y="12935"/>
                  </a:cxn>
                  <a:cxn ang="0">
                    <a:pos x="9638" y="15091"/>
                  </a:cxn>
                  <a:cxn ang="0">
                    <a:pos x="9913" y="16384"/>
                  </a:cxn>
                  <a:cxn ang="0">
                    <a:pos x="10464" y="16384"/>
                  </a:cxn>
                  <a:cxn ang="0">
                    <a:pos x="10739" y="15665"/>
                  </a:cxn>
                  <a:cxn ang="0">
                    <a:pos x="10739" y="13797"/>
                  </a:cxn>
                  <a:cxn ang="0">
                    <a:pos x="11841" y="13222"/>
                  </a:cxn>
                  <a:cxn ang="0">
                    <a:pos x="12667" y="14372"/>
                  </a:cxn>
                  <a:cxn ang="0">
                    <a:pos x="13768" y="15091"/>
                  </a:cxn>
                  <a:cxn ang="0">
                    <a:pos x="15145" y="15522"/>
                  </a:cxn>
                  <a:cxn ang="0">
                    <a:pos x="14594" y="13510"/>
                  </a:cxn>
                  <a:cxn ang="0">
                    <a:pos x="14319" y="12647"/>
                  </a:cxn>
                  <a:cxn ang="0">
                    <a:pos x="14043" y="11498"/>
                  </a:cxn>
                  <a:cxn ang="0">
                    <a:pos x="12942" y="8911"/>
                  </a:cxn>
                  <a:cxn ang="0">
                    <a:pos x="11841" y="7761"/>
                  </a:cxn>
                  <a:cxn ang="0">
                    <a:pos x="11290" y="6324"/>
                  </a:cxn>
                  <a:cxn ang="0">
                    <a:pos x="11841" y="6467"/>
                  </a:cxn>
                  <a:cxn ang="0">
                    <a:pos x="12667" y="6899"/>
                  </a:cxn>
                  <a:cxn ang="0">
                    <a:pos x="13768" y="7473"/>
                  </a:cxn>
                  <a:cxn ang="0">
                    <a:pos x="14043" y="8192"/>
                  </a:cxn>
                  <a:cxn ang="0">
                    <a:pos x="14732" y="7761"/>
                  </a:cxn>
                  <a:cxn ang="0">
                    <a:pos x="15420" y="6899"/>
                  </a:cxn>
                  <a:cxn ang="0">
                    <a:pos x="16384" y="6611"/>
                  </a:cxn>
                  <a:cxn ang="0">
                    <a:pos x="15971" y="5749"/>
                  </a:cxn>
                  <a:cxn ang="0">
                    <a:pos x="15283" y="5461"/>
                  </a:cxn>
                  <a:cxn ang="0">
                    <a:pos x="14319" y="4886"/>
                  </a:cxn>
                  <a:cxn ang="0">
                    <a:pos x="13630" y="3737"/>
                  </a:cxn>
                  <a:cxn ang="0">
                    <a:pos x="13217" y="3162"/>
                  </a:cxn>
                  <a:cxn ang="0">
                    <a:pos x="13080" y="2012"/>
                  </a:cxn>
                  <a:cxn ang="0">
                    <a:pos x="11978" y="1725"/>
                  </a:cxn>
                  <a:cxn ang="0">
                    <a:pos x="8674" y="1150"/>
                  </a:cxn>
                  <a:cxn ang="0">
                    <a:pos x="7159" y="719"/>
                  </a:cxn>
                  <a:cxn ang="0">
                    <a:pos x="6471" y="862"/>
                  </a:cxn>
                  <a:cxn ang="0">
                    <a:pos x="5920" y="287"/>
                  </a:cxn>
                  <a:cxn ang="0">
                    <a:pos x="5507" y="0"/>
                  </a:cxn>
                </a:cxnLst>
                <a:rect l="0" t="0" r="r" b="b"/>
                <a:pathLst>
                  <a:path w="16384" h="16384">
                    <a:moveTo>
                      <a:pt x="5507" y="0"/>
                    </a:moveTo>
                    <a:lnTo>
                      <a:pt x="4819" y="144"/>
                    </a:lnTo>
                    <a:lnTo>
                      <a:pt x="3855" y="575"/>
                    </a:lnTo>
                    <a:lnTo>
                      <a:pt x="2203" y="1868"/>
                    </a:lnTo>
                    <a:lnTo>
                      <a:pt x="1377" y="1725"/>
                    </a:lnTo>
                    <a:lnTo>
                      <a:pt x="275" y="4312"/>
                    </a:lnTo>
                    <a:lnTo>
                      <a:pt x="0" y="5461"/>
                    </a:lnTo>
                    <a:lnTo>
                      <a:pt x="964" y="7042"/>
                    </a:lnTo>
                    <a:lnTo>
                      <a:pt x="3029" y="7761"/>
                    </a:lnTo>
                    <a:lnTo>
                      <a:pt x="4130" y="9342"/>
                    </a:lnTo>
                    <a:lnTo>
                      <a:pt x="3717" y="11498"/>
                    </a:lnTo>
                    <a:lnTo>
                      <a:pt x="4268" y="13222"/>
                    </a:lnTo>
                    <a:lnTo>
                      <a:pt x="5232" y="13941"/>
                    </a:lnTo>
                    <a:lnTo>
                      <a:pt x="6058" y="14084"/>
                    </a:lnTo>
                    <a:lnTo>
                      <a:pt x="6333" y="12647"/>
                    </a:lnTo>
                    <a:lnTo>
                      <a:pt x="7022" y="11498"/>
                    </a:lnTo>
                    <a:lnTo>
                      <a:pt x="7572" y="12360"/>
                    </a:lnTo>
                    <a:lnTo>
                      <a:pt x="8674" y="12935"/>
                    </a:lnTo>
                    <a:lnTo>
                      <a:pt x="9638" y="15091"/>
                    </a:lnTo>
                    <a:lnTo>
                      <a:pt x="9913" y="16384"/>
                    </a:lnTo>
                    <a:lnTo>
                      <a:pt x="10464" y="16384"/>
                    </a:lnTo>
                    <a:lnTo>
                      <a:pt x="10739" y="15665"/>
                    </a:lnTo>
                    <a:lnTo>
                      <a:pt x="10739" y="13797"/>
                    </a:lnTo>
                    <a:lnTo>
                      <a:pt x="11841" y="13222"/>
                    </a:lnTo>
                    <a:lnTo>
                      <a:pt x="12667" y="14372"/>
                    </a:lnTo>
                    <a:lnTo>
                      <a:pt x="13768" y="15091"/>
                    </a:lnTo>
                    <a:lnTo>
                      <a:pt x="15145" y="15522"/>
                    </a:lnTo>
                    <a:lnTo>
                      <a:pt x="14594" y="13510"/>
                    </a:lnTo>
                    <a:lnTo>
                      <a:pt x="14319" y="12647"/>
                    </a:lnTo>
                    <a:lnTo>
                      <a:pt x="14043" y="11498"/>
                    </a:lnTo>
                    <a:lnTo>
                      <a:pt x="12942" y="8911"/>
                    </a:lnTo>
                    <a:lnTo>
                      <a:pt x="11841" y="7761"/>
                    </a:lnTo>
                    <a:lnTo>
                      <a:pt x="11290" y="6324"/>
                    </a:lnTo>
                    <a:lnTo>
                      <a:pt x="11841" y="6467"/>
                    </a:lnTo>
                    <a:lnTo>
                      <a:pt x="12667" y="6899"/>
                    </a:lnTo>
                    <a:lnTo>
                      <a:pt x="13768" y="7473"/>
                    </a:lnTo>
                    <a:lnTo>
                      <a:pt x="14043" y="8192"/>
                    </a:lnTo>
                    <a:lnTo>
                      <a:pt x="14732" y="7761"/>
                    </a:lnTo>
                    <a:lnTo>
                      <a:pt x="15420" y="6899"/>
                    </a:lnTo>
                    <a:lnTo>
                      <a:pt x="16384" y="6611"/>
                    </a:lnTo>
                    <a:lnTo>
                      <a:pt x="15971" y="5749"/>
                    </a:lnTo>
                    <a:lnTo>
                      <a:pt x="15283" y="5461"/>
                    </a:lnTo>
                    <a:lnTo>
                      <a:pt x="14319" y="4886"/>
                    </a:lnTo>
                    <a:lnTo>
                      <a:pt x="13630" y="3737"/>
                    </a:lnTo>
                    <a:lnTo>
                      <a:pt x="13217" y="3162"/>
                    </a:lnTo>
                    <a:lnTo>
                      <a:pt x="13080" y="2012"/>
                    </a:lnTo>
                    <a:lnTo>
                      <a:pt x="11978" y="1725"/>
                    </a:lnTo>
                    <a:lnTo>
                      <a:pt x="8674" y="1150"/>
                    </a:lnTo>
                    <a:lnTo>
                      <a:pt x="7159" y="719"/>
                    </a:lnTo>
                    <a:lnTo>
                      <a:pt x="6471" y="862"/>
                    </a:lnTo>
                    <a:lnTo>
                      <a:pt x="5920" y="287"/>
                    </a:lnTo>
                    <a:lnTo>
                      <a:pt x="5507"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68" name="Drawing 39"/>
              <p:cNvSpPr>
                <a:spLocks noChangeAspect="1"/>
              </p:cNvSpPr>
              <p:nvPr/>
            </p:nvSpPr>
            <p:spPr bwMode="auto">
              <a:xfrm>
                <a:off x="596" y="-84074"/>
                <a:ext cx="945" cy="22"/>
              </a:xfrm>
              <a:custGeom>
                <a:avLst/>
                <a:gdLst/>
                <a:ahLst/>
                <a:cxnLst>
                  <a:cxn ang="0">
                    <a:pos x="15604" y="16384"/>
                  </a:cxn>
                  <a:cxn ang="0">
                    <a:pos x="16384" y="10426"/>
                  </a:cxn>
                  <a:cxn ang="0">
                    <a:pos x="10142" y="7447"/>
                  </a:cxn>
                  <a:cxn ang="0">
                    <a:pos x="8582" y="0"/>
                  </a:cxn>
                  <a:cxn ang="0">
                    <a:pos x="3901" y="2979"/>
                  </a:cxn>
                  <a:cxn ang="0">
                    <a:pos x="0" y="8192"/>
                  </a:cxn>
                  <a:cxn ang="0">
                    <a:pos x="0" y="8937"/>
                  </a:cxn>
                  <a:cxn ang="0">
                    <a:pos x="3121" y="11171"/>
                  </a:cxn>
                  <a:cxn ang="0">
                    <a:pos x="6242" y="14150"/>
                  </a:cxn>
                  <a:cxn ang="0">
                    <a:pos x="11703" y="14150"/>
                  </a:cxn>
                  <a:cxn ang="0">
                    <a:pos x="15604" y="16384"/>
                  </a:cxn>
                </a:cxnLst>
                <a:rect l="0" t="0" r="r" b="b"/>
                <a:pathLst>
                  <a:path w="16384" h="16384">
                    <a:moveTo>
                      <a:pt x="15604" y="16384"/>
                    </a:moveTo>
                    <a:lnTo>
                      <a:pt x="16384" y="10426"/>
                    </a:lnTo>
                    <a:lnTo>
                      <a:pt x="10142" y="7447"/>
                    </a:lnTo>
                    <a:lnTo>
                      <a:pt x="8582" y="0"/>
                    </a:lnTo>
                    <a:lnTo>
                      <a:pt x="3901" y="2979"/>
                    </a:lnTo>
                    <a:lnTo>
                      <a:pt x="0" y="8192"/>
                    </a:lnTo>
                    <a:lnTo>
                      <a:pt x="0" y="8937"/>
                    </a:lnTo>
                    <a:lnTo>
                      <a:pt x="3121" y="11171"/>
                    </a:lnTo>
                    <a:lnTo>
                      <a:pt x="6242" y="14150"/>
                    </a:lnTo>
                    <a:lnTo>
                      <a:pt x="11703" y="14150"/>
                    </a:lnTo>
                    <a:lnTo>
                      <a:pt x="1560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69" name="Drawing 40"/>
              <p:cNvSpPr>
                <a:spLocks noChangeAspect="1"/>
              </p:cNvSpPr>
              <p:nvPr/>
            </p:nvSpPr>
            <p:spPr bwMode="auto">
              <a:xfrm>
                <a:off x="6131" y="-84130"/>
                <a:ext cx="3960" cy="58"/>
              </a:xfrm>
              <a:custGeom>
                <a:avLst/>
                <a:gdLst/>
                <a:ahLst/>
                <a:cxnLst>
                  <a:cxn ang="0">
                    <a:pos x="15825" y="14124"/>
                  </a:cxn>
                  <a:cxn ang="0">
                    <a:pos x="16384" y="14689"/>
                  </a:cxn>
                  <a:cxn ang="0">
                    <a:pos x="16012" y="12429"/>
                  </a:cxn>
                  <a:cxn ang="0">
                    <a:pos x="14150" y="12429"/>
                  </a:cxn>
                  <a:cxn ang="0">
                    <a:pos x="13033" y="12147"/>
                  </a:cxn>
                  <a:cxn ang="0">
                    <a:pos x="11916" y="8757"/>
                  </a:cxn>
                  <a:cxn ang="0">
                    <a:pos x="11543" y="6497"/>
                  </a:cxn>
                  <a:cxn ang="0">
                    <a:pos x="10612" y="5367"/>
                  </a:cxn>
                  <a:cxn ang="0">
                    <a:pos x="7820" y="5085"/>
                  </a:cxn>
                  <a:cxn ang="0">
                    <a:pos x="6144" y="4237"/>
                  </a:cxn>
                  <a:cxn ang="0">
                    <a:pos x="4468" y="2825"/>
                  </a:cxn>
                  <a:cxn ang="0">
                    <a:pos x="3165" y="1130"/>
                  </a:cxn>
                  <a:cxn ang="0">
                    <a:pos x="2607" y="0"/>
                  </a:cxn>
                  <a:cxn ang="0">
                    <a:pos x="1676" y="565"/>
                  </a:cxn>
                  <a:cxn ang="0">
                    <a:pos x="372" y="2825"/>
                  </a:cxn>
                  <a:cxn ang="0">
                    <a:pos x="0" y="4237"/>
                  </a:cxn>
                  <a:cxn ang="0">
                    <a:pos x="186" y="4237"/>
                  </a:cxn>
                  <a:cxn ang="0">
                    <a:pos x="1489" y="3955"/>
                  </a:cxn>
                  <a:cxn ang="0">
                    <a:pos x="2607" y="5085"/>
                  </a:cxn>
                  <a:cxn ang="0">
                    <a:pos x="3724" y="6215"/>
                  </a:cxn>
                  <a:cxn ang="0">
                    <a:pos x="5399" y="7627"/>
                  </a:cxn>
                  <a:cxn ang="0">
                    <a:pos x="5958" y="9604"/>
                  </a:cxn>
                  <a:cxn ang="0">
                    <a:pos x="7447" y="10169"/>
                  </a:cxn>
                  <a:cxn ang="0">
                    <a:pos x="9309" y="10169"/>
                  </a:cxn>
                  <a:cxn ang="0">
                    <a:pos x="10054" y="10734"/>
                  </a:cxn>
                  <a:cxn ang="0">
                    <a:pos x="11357" y="11864"/>
                  </a:cxn>
                  <a:cxn ang="0">
                    <a:pos x="12102" y="13277"/>
                  </a:cxn>
                  <a:cxn ang="0">
                    <a:pos x="12847" y="15537"/>
                  </a:cxn>
                  <a:cxn ang="0">
                    <a:pos x="13777" y="16384"/>
                  </a:cxn>
                  <a:cxn ang="0">
                    <a:pos x="14895" y="16384"/>
                  </a:cxn>
                  <a:cxn ang="0">
                    <a:pos x="15825" y="16384"/>
                  </a:cxn>
                  <a:cxn ang="0">
                    <a:pos x="16012" y="16384"/>
                  </a:cxn>
                  <a:cxn ang="0">
                    <a:pos x="16012" y="15537"/>
                  </a:cxn>
                  <a:cxn ang="0">
                    <a:pos x="15825" y="14124"/>
                  </a:cxn>
                </a:cxnLst>
                <a:rect l="0" t="0" r="r" b="b"/>
                <a:pathLst>
                  <a:path w="16384" h="16384">
                    <a:moveTo>
                      <a:pt x="15825" y="14124"/>
                    </a:moveTo>
                    <a:lnTo>
                      <a:pt x="16384" y="14689"/>
                    </a:lnTo>
                    <a:lnTo>
                      <a:pt x="16012" y="12429"/>
                    </a:lnTo>
                    <a:lnTo>
                      <a:pt x="14150" y="12429"/>
                    </a:lnTo>
                    <a:lnTo>
                      <a:pt x="13033" y="12147"/>
                    </a:lnTo>
                    <a:lnTo>
                      <a:pt x="11916" y="8757"/>
                    </a:lnTo>
                    <a:lnTo>
                      <a:pt x="11543" y="6497"/>
                    </a:lnTo>
                    <a:lnTo>
                      <a:pt x="10612" y="5367"/>
                    </a:lnTo>
                    <a:lnTo>
                      <a:pt x="7820" y="5085"/>
                    </a:lnTo>
                    <a:lnTo>
                      <a:pt x="6144" y="4237"/>
                    </a:lnTo>
                    <a:lnTo>
                      <a:pt x="4468" y="2825"/>
                    </a:lnTo>
                    <a:lnTo>
                      <a:pt x="3165" y="1130"/>
                    </a:lnTo>
                    <a:lnTo>
                      <a:pt x="2607" y="0"/>
                    </a:lnTo>
                    <a:lnTo>
                      <a:pt x="1676" y="565"/>
                    </a:lnTo>
                    <a:lnTo>
                      <a:pt x="372" y="2825"/>
                    </a:lnTo>
                    <a:lnTo>
                      <a:pt x="0" y="4237"/>
                    </a:lnTo>
                    <a:lnTo>
                      <a:pt x="186" y="4237"/>
                    </a:lnTo>
                    <a:lnTo>
                      <a:pt x="1489" y="3955"/>
                    </a:lnTo>
                    <a:lnTo>
                      <a:pt x="2607" y="5085"/>
                    </a:lnTo>
                    <a:lnTo>
                      <a:pt x="3724" y="6215"/>
                    </a:lnTo>
                    <a:lnTo>
                      <a:pt x="5399" y="7627"/>
                    </a:lnTo>
                    <a:lnTo>
                      <a:pt x="5958" y="9604"/>
                    </a:lnTo>
                    <a:lnTo>
                      <a:pt x="7447" y="10169"/>
                    </a:lnTo>
                    <a:lnTo>
                      <a:pt x="9309" y="10169"/>
                    </a:lnTo>
                    <a:lnTo>
                      <a:pt x="10054" y="10734"/>
                    </a:lnTo>
                    <a:lnTo>
                      <a:pt x="11357" y="11864"/>
                    </a:lnTo>
                    <a:lnTo>
                      <a:pt x="12102" y="13277"/>
                    </a:lnTo>
                    <a:lnTo>
                      <a:pt x="12847" y="15537"/>
                    </a:lnTo>
                    <a:lnTo>
                      <a:pt x="13777" y="16384"/>
                    </a:lnTo>
                    <a:lnTo>
                      <a:pt x="14895" y="16384"/>
                    </a:lnTo>
                    <a:lnTo>
                      <a:pt x="15825" y="16384"/>
                    </a:lnTo>
                    <a:lnTo>
                      <a:pt x="16012" y="16384"/>
                    </a:lnTo>
                    <a:lnTo>
                      <a:pt x="16012" y="15537"/>
                    </a:lnTo>
                    <a:lnTo>
                      <a:pt x="15825" y="1412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70" name="Drawing 41"/>
              <p:cNvSpPr>
                <a:spLocks noChangeAspect="1"/>
              </p:cNvSpPr>
              <p:nvPr/>
            </p:nvSpPr>
            <p:spPr bwMode="auto">
              <a:xfrm>
                <a:off x="-1384" y="-84155"/>
                <a:ext cx="945" cy="24"/>
              </a:xfrm>
              <a:custGeom>
                <a:avLst/>
                <a:gdLst/>
                <a:ahLst/>
                <a:cxnLst>
                  <a:cxn ang="0">
                    <a:pos x="16384" y="15701"/>
                  </a:cxn>
                  <a:cxn ang="0">
                    <a:pos x="16384" y="12971"/>
                  </a:cxn>
                  <a:cxn ang="0">
                    <a:pos x="12483" y="8192"/>
                  </a:cxn>
                  <a:cxn ang="0">
                    <a:pos x="8582" y="2731"/>
                  </a:cxn>
                  <a:cxn ang="0">
                    <a:pos x="3901" y="0"/>
                  </a:cxn>
                  <a:cxn ang="0">
                    <a:pos x="0" y="2048"/>
                  </a:cxn>
                  <a:cxn ang="0">
                    <a:pos x="3901" y="8192"/>
                  </a:cxn>
                  <a:cxn ang="0">
                    <a:pos x="7022" y="12971"/>
                  </a:cxn>
                  <a:cxn ang="0">
                    <a:pos x="12483" y="16384"/>
                  </a:cxn>
                  <a:cxn ang="0">
                    <a:pos x="16384" y="15701"/>
                  </a:cxn>
                </a:cxnLst>
                <a:rect l="0" t="0" r="r" b="b"/>
                <a:pathLst>
                  <a:path w="16384" h="16384">
                    <a:moveTo>
                      <a:pt x="16384" y="15701"/>
                    </a:moveTo>
                    <a:lnTo>
                      <a:pt x="16384" y="12971"/>
                    </a:lnTo>
                    <a:lnTo>
                      <a:pt x="12483" y="8192"/>
                    </a:lnTo>
                    <a:lnTo>
                      <a:pt x="8582" y="2731"/>
                    </a:lnTo>
                    <a:lnTo>
                      <a:pt x="3901" y="0"/>
                    </a:lnTo>
                    <a:lnTo>
                      <a:pt x="0" y="2048"/>
                    </a:lnTo>
                    <a:lnTo>
                      <a:pt x="3901" y="8192"/>
                    </a:lnTo>
                    <a:lnTo>
                      <a:pt x="7022" y="12971"/>
                    </a:lnTo>
                    <a:lnTo>
                      <a:pt x="12483" y="16384"/>
                    </a:lnTo>
                    <a:lnTo>
                      <a:pt x="16384" y="1570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83" name="Hungary"/>
            <p:cNvSpPr>
              <a:spLocks noChangeAspect="1"/>
            </p:cNvSpPr>
            <p:nvPr/>
          </p:nvSpPr>
          <p:spPr bwMode="auto">
            <a:xfrm>
              <a:off x="2255" y="1964"/>
              <a:ext cx="340" cy="248"/>
            </a:xfrm>
            <a:custGeom>
              <a:avLst/>
              <a:gdLst/>
              <a:ahLst/>
              <a:cxnLst>
                <a:cxn ang="0">
                  <a:pos x="13794" y="772"/>
                </a:cxn>
                <a:cxn ang="0">
                  <a:pos x="12288" y="0"/>
                </a:cxn>
                <a:cxn ang="0">
                  <a:pos x="10963" y="343"/>
                </a:cxn>
                <a:cxn ang="0">
                  <a:pos x="10180" y="1801"/>
                </a:cxn>
                <a:cxn ang="0">
                  <a:pos x="9156" y="2659"/>
                </a:cxn>
                <a:cxn ang="0">
                  <a:pos x="7710" y="3088"/>
                </a:cxn>
                <a:cxn ang="0">
                  <a:pos x="6385" y="3860"/>
                </a:cxn>
                <a:cxn ang="0">
                  <a:pos x="6024" y="4804"/>
                </a:cxn>
                <a:cxn ang="0">
                  <a:pos x="5602" y="5404"/>
                </a:cxn>
                <a:cxn ang="0">
                  <a:pos x="4939" y="5404"/>
                </a:cxn>
                <a:cxn ang="0">
                  <a:pos x="4096" y="5576"/>
                </a:cxn>
                <a:cxn ang="0">
                  <a:pos x="3373" y="4889"/>
                </a:cxn>
                <a:cxn ang="0">
                  <a:pos x="2530" y="4203"/>
                </a:cxn>
                <a:cxn ang="0">
                  <a:pos x="2289" y="4546"/>
                </a:cxn>
                <a:cxn ang="0">
                  <a:pos x="2168" y="5919"/>
                </a:cxn>
                <a:cxn ang="0">
                  <a:pos x="1024" y="6090"/>
                </a:cxn>
                <a:cxn ang="0">
                  <a:pos x="1205" y="7120"/>
                </a:cxn>
                <a:cxn ang="0">
                  <a:pos x="783" y="8321"/>
                </a:cxn>
                <a:cxn ang="0">
                  <a:pos x="964" y="9865"/>
                </a:cxn>
                <a:cxn ang="0">
                  <a:pos x="60" y="10551"/>
                </a:cxn>
                <a:cxn ang="0">
                  <a:pos x="301" y="10723"/>
                </a:cxn>
                <a:cxn ang="0">
                  <a:pos x="964" y="11923"/>
                </a:cxn>
                <a:cxn ang="0">
                  <a:pos x="1928" y="13124"/>
                </a:cxn>
                <a:cxn ang="0">
                  <a:pos x="3132" y="14497"/>
                </a:cxn>
                <a:cxn ang="0">
                  <a:pos x="4337" y="15784"/>
                </a:cxn>
                <a:cxn ang="0">
                  <a:pos x="5843" y="16212"/>
                </a:cxn>
                <a:cxn ang="0">
                  <a:pos x="6987" y="15183"/>
                </a:cxn>
                <a:cxn ang="0">
                  <a:pos x="7951" y="14668"/>
                </a:cxn>
                <a:cxn ang="0">
                  <a:pos x="9276" y="13725"/>
                </a:cxn>
                <a:cxn ang="0">
                  <a:pos x="10421" y="13124"/>
                </a:cxn>
                <a:cxn ang="0">
                  <a:pos x="10842" y="13639"/>
                </a:cxn>
                <a:cxn ang="0">
                  <a:pos x="11324" y="13296"/>
                </a:cxn>
                <a:cxn ang="0">
                  <a:pos x="12288" y="12695"/>
                </a:cxn>
                <a:cxn ang="0">
                  <a:pos x="13131" y="10894"/>
                </a:cxn>
                <a:cxn ang="0">
                  <a:pos x="13734" y="8921"/>
                </a:cxn>
                <a:cxn ang="0">
                  <a:pos x="14336" y="6948"/>
                </a:cxn>
                <a:cxn ang="0">
                  <a:pos x="14577" y="5490"/>
                </a:cxn>
                <a:cxn ang="0">
                  <a:pos x="14999" y="4117"/>
                </a:cxn>
                <a:cxn ang="0">
                  <a:pos x="15902" y="3517"/>
                </a:cxn>
                <a:cxn ang="0">
                  <a:pos x="16384" y="2488"/>
                </a:cxn>
                <a:cxn ang="0">
                  <a:pos x="15661" y="1372"/>
                </a:cxn>
                <a:cxn ang="0">
                  <a:pos x="14336" y="429"/>
                </a:cxn>
              </a:cxnLst>
              <a:rect l="0" t="0" r="r" b="b"/>
              <a:pathLst>
                <a:path w="16384" h="16384">
                  <a:moveTo>
                    <a:pt x="14336" y="429"/>
                  </a:moveTo>
                  <a:lnTo>
                    <a:pt x="13794" y="772"/>
                  </a:lnTo>
                  <a:lnTo>
                    <a:pt x="13011" y="257"/>
                  </a:lnTo>
                  <a:lnTo>
                    <a:pt x="12288" y="0"/>
                  </a:lnTo>
                  <a:lnTo>
                    <a:pt x="11806" y="343"/>
                  </a:lnTo>
                  <a:lnTo>
                    <a:pt x="10963" y="343"/>
                  </a:lnTo>
                  <a:lnTo>
                    <a:pt x="10360" y="1029"/>
                  </a:lnTo>
                  <a:lnTo>
                    <a:pt x="10180" y="1801"/>
                  </a:lnTo>
                  <a:lnTo>
                    <a:pt x="9698" y="2059"/>
                  </a:lnTo>
                  <a:lnTo>
                    <a:pt x="9156" y="2659"/>
                  </a:lnTo>
                  <a:lnTo>
                    <a:pt x="8433" y="2402"/>
                  </a:lnTo>
                  <a:lnTo>
                    <a:pt x="7710" y="3088"/>
                  </a:lnTo>
                  <a:lnTo>
                    <a:pt x="7048" y="3517"/>
                  </a:lnTo>
                  <a:lnTo>
                    <a:pt x="6385" y="3860"/>
                  </a:lnTo>
                  <a:lnTo>
                    <a:pt x="6084" y="4718"/>
                  </a:lnTo>
                  <a:lnTo>
                    <a:pt x="6024" y="4804"/>
                  </a:lnTo>
                  <a:lnTo>
                    <a:pt x="5843" y="5233"/>
                  </a:lnTo>
                  <a:lnTo>
                    <a:pt x="5602" y="5404"/>
                  </a:lnTo>
                  <a:lnTo>
                    <a:pt x="5301" y="5404"/>
                  </a:lnTo>
                  <a:lnTo>
                    <a:pt x="4939" y="5404"/>
                  </a:lnTo>
                  <a:lnTo>
                    <a:pt x="4578" y="5490"/>
                  </a:lnTo>
                  <a:lnTo>
                    <a:pt x="4096" y="5576"/>
                  </a:lnTo>
                  <a:lnTo>
                    <a:pt x="3855" y="5404"/>
                  </a:lnTo>
                  <a:lnTo>
                    <a:pt x="3373" y="4889"/>
                  </a:lnTo>
                  <a:lnTo>
                    <a:pt x="2952" y="4461"/>
                  </a:lnTo>
                  <a:lnTo>
                    <a:pt x="2530" y="4203"/>
                  </a:lnTo>
                  <a:lnTo>
                    <a:pt x="2289" y="4032"/>
                  </a:lnTo>
                  <a:lnTo>
                    <a:pt x="2289" y="4546"/>
                  </a:lnTo>
                  <a:lnTo>
                    <a:pt x="2409" y="5404"/>
                  </a:lnTo>
                  <a:lnTo>
                    <a:pt x="2168" y="5919"/>
                  </a:lnTo>
                  <a:lnTo>
                    <a:pt x="1506" y="5919"/>
                  </a:lnTo>
                  <a:lnTo>
                    <a:pt x="1024" y="6090"/>
                  </a:lnTo>
                  <a:lnTo>
                    <a:pt x="843" y="6605"/>
                  </a:lnTo>
                  <a:lnTo>
                    <a:pt x="1205" y="7120"/>
                  </a:lnTo>
                  <a:lnTo>
                    <a:pt x="964" y="8149"/>
                  </a:lnTo>
                  <a:lnTo>
                    <a:pt x="783" y="8321"/>
                  </a:lnTo>
                  <a:lnTo>
                    <a:pt x="783" y="9007"/>
                  </a:lnTo>
                  <a:lnTo>
                    <a:pt x="964" y="9865"/>
                  </a:lnTo>
                  <a:lnTo>
                    <a:pt x="361" y="9950"/>
                  </a:lnTo>
                  <a:lnTo>
                    <a:pt x="60" y="10551"/>
                  </a:lnTo>
                  <a:lnTo>
                    <a:pt x="0" y="10723"/>
                  </a:lnTo>
                  <a:lnTo>
                    <a:pt x="301" y="10723"/>
                  </a:lnTo>
                  <a:lnTo>
                    <a:pt x="602" y="10980"/>
                  </a:lnTo>
                  <a:lnTo>
                    <a:pt x="964" y="11923"/>
                  </a:lnTo>
                  <a:lnTo>
                    <a:pt x="1446" y="12781"/>
                  </a:lnTo>
                  <a:lnTo>
                    <a:pt x="1928" y="13124"/>
                  </a:lnTo>
                  <a:lnTo>
                    <a:pt x="2470" y="14154"/>
                  </a:lnTo>
                  <a:lnTo>
                    <a:pt x="3132" y="14497"/>
                  </a:lnTo>
                  <a:lnTo>
                    <a:pt x="3735" y="15526"/>
                  </a:lnTo>
                  <a:lnTo>
                    <a:pt x="4337" y="15784"/>
                  </a:lnTo>
                  <a:lnTo>
                    <a:pt x="5060" y="16384"/>
                  </a:lnTo>
                  <a:lnTo>
                    <a:pt x="5843" y="16212"/>
                  </a:lnTo>
                  <a:lnTo>
                    <a:pt x="6385" y="15869"/>
                  </a:lnTo>
                  <a:lnTo>
                    <a:pt x="6987" y="15183"/>
                  </a:lnTo>
                  <a:lnTo>
                    <a:pt x="7590" y="15097"/>
                  </a:lnTo>
                  <a:lnTo>
                    <a:pt x="7951" y="14668"/>
                  </a:lnTo>
                  <a:lnTo>
                    <a:pt x="8553" y="14497"/>
                  </a:lnTo>
                  <a:lnTo>
                    <a:pt x="9276" y="13725"/>
                  </a:lnTo>
                  <a:lnTo>
                    <a:pt x="9879" y="13639"/>
                  </a:lnTo>
                  <a:lnTo>
                    <a:pt x="10421" y="13124"/>
                  </a:lnTo>
                  <a:lnTo>
                    <a:pt x="10662" y="13639"/>
                  </a:lnTo>
                  <a:lnTo>
                    <a:pt x="10842" y="13639"/>
                  </a:lnTo>
                  <a:lnTo>
                    <a:pt x="10903" y="13467"/>
                  </a:lnTo>
                  <a:lnTo>
                    <a:pt x="11324" y="13296"/>
                  </a:lnTo>
                  <a:lnTo>
                    <a:pt x="11806" y="13039"/>
                  </a:lnTo>
                  <a:lnTo>
                    <a:pt x="12288" y="12695"/>
                  </a:lnTo>
                  <a:lnTo>
                    <a:pt x="12890" y="12095"/>
                  </a:lnTo>
                  <a:lnTo>
                    <a:pt x="13131" y="10894"/>
                  </a:lnTo>
                  <a:lnTo>
                    <a:pt x="13493" y="10036"/>
                  </a:lnTo>
                  <a:lnTo>
                    <a:pt x="13734" y="8921"/>
                  </a:lnTo>
                  <a:lnTo>
                    <a:pt x="13854" y="7978"/>
                  </a:lnTo>
                  <a:lnTo>
                    <a:pt x="14336" y="6948"/>
                  </a:lnTo>
                  <a:lnTo>
                    <a:pt x="14336" y="6176"/>
                  </a:lnTo>
                  <a:lnTo>
                    <a:pt x="14577" y="5490"/>
                  </a:lnTo>
                  <a:lnTo>
                    <a:pt x="14577" y="4889"/>
                  </a:lnTo>
                  <a:lnTo>
                    <a:pt x="14999" y="4117"/>
                  </a:lnTo>
                  <a:lnTo>
                    <a:pt x="15541" y="3689"/>
                  </a:lnTo>
                  <a:lnTo>
                    <a:pt x="15902" y="3517"/>
                  </a:lnTo>
                  <a:lnTo>
                    <a:pt x="16203" y="3002"/>
                  </a:lnTo>
                  <a:lnTo>
                    <a:pt x="16384" y="2488"/>
                  </a:lnTo>
                  <a:lnTo>
                    <a:pt x="16023" y="1801"/>
                  </a:lnTo>
                  <a:lnTo>
                    <a:pt x="15661" y="1372"/>
                  </a:lnTo>
                  <a:lnTo>
                    <a:pt x="15059" y="772"/>
                  </a:lnTo>
                  <a:lnTo>
                    <a:pt x="14336" y="42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84" name="Ireland"/>
            <p:cNvSpPr>
              <a:spLocks noChangeAspect="1"/>
            </p:cNvSpPr>
            <p:nvPr/>
          </p:nvSpPr>
          <p:spPr bwMode="auto">
            <a:xfrm>
              <a:off x="1010" y="1319"/>
              <a:ext cx="230" cy="282"/>
            </a:xfrm>
            <a:custGeom>
              <a:avLst/>
              <a:gdLst/>
              <a:ahLst/>
              <a:cxnLst>
                <a:cxn ang="0">
                  <a:pos x="13713" y="827"/>
                </a:cxn>
                <a:cxn ang="0">
                  <a:pos x="13267" y="225"/>
                </a:cxn>
                <a:cxn ang="0">
                  <a:pos x="11487" y="526"/>
                </a:cxn>
                <a:cxn ang="0">
                  <a:pos x="10863" y="1353"/>
                </a:cxn>
                <a:cxn ang="0">
                  <a:pos x="9617" y="1954"/>
                </a:cxn>
                <a:cxn ang="0">
                  <a:pos x="10685" y="2405"/>
                </a:cxn>
                <a:cxn ang="0">
                  <a:pos x="10507" y="3232"/>
                </a:cxn>
                <a:cxn ang="0">
                  <a:pos x="9439" y="3908"/>
                </a:cxn>
                <a:cxn ang="0">
                  <a:pos x="7569" y="3758"/>
                </a:cxn>
                <a:cxn ang="0">
                  <a:pos x="5699" y="3157"/>
                </a:cxn>
                <a:cxn ang="0">
                  <a:pos x="4808" y="4209"/>
                </a:cxn>
                <a:cxn ang="0">
                  <a:pos x="5699" y="5111"/>
                </a:cxn>
                <a:cxn ang="0">
                  <a:pos x="4274" y="6012"/>
                </a:cxn>
                <a:cxn ang="0">
                  <a:pos x="4007" y="7140"/>
                </a:cxn>
                <a:cxn ang="0">
                  <a:pos x="4719" y="7967"/>
                </a:cxn>
                <a:cxn ang="0">
                  <a:pos x="6589" y="8718"/>
                </a:cxn>
                <a:cxn ang="0">
                  <a:pos x="4719" y="9545"/>
                </a:cxn>
                <a:cxn ang="0">
                  <a:pos x="3206" y="10822"/>
                </a:cxn>
                <a:cxn ang="0">
                  <a:pos x="3027" y="10973"/>
                </a:cxn>
                <a:cxn ang="0">
                  <a:pos x="4363" y="11123"/>
                </a:cxn>
                <a:cxn ang="0">
                  <a:pos x="6144" y="10522"/>
                </a:cxn>
                <a:cxn ang="0">
                  <a:pos x="6411" y="11349"/>
                </a:cxn>
                <a:cxn ang="0">
                  <a:pos x="4363" y="11349"/>
                </a:cxn>
                <a:cxn ang="0">
                  <a:pos x="2315" y="12250"/>
                </a:cxn>
                <a:cxn ang="0">
                  <a:pos x="1069" y="12175"/>
                </a:cxn>
                <a:cxn ang="0">
                  <a:pos x="1781" y="12927"/>
                </a:cxn>
                <a:cxn ang="0">
                  <a:pos x="0" y="13979"/>
                </a:cxn>
                <a:cxn ang="0">
                  <a:pos x="534" y="14430"/>
                </a:cxn>
                <a:cxn ang="0">
                  <a:pos x="1959" y="14731"/>
                </a:cxn>
                <a:cxn ang="0">
                  <a:pos x="356" y="15182"/>
                </a:cxn>
                <a:cxn ang="0">
                  <a:pos x="2137" y="15182"/>
                </a:cxn>
                <a:cxn ang="0">
                  <a:pos x="1781" y="15557"/>
                </a:cxn>
                <a:cxn ang="0">
                  <a:pos x="1870" y="15933"/>
                </a:cxn>
                <a:cxn ang="0">
                  <a:pos x="2938" y="16234"/>
                </a:cxn>
                <a:cxn ang="0">
                  <a:pos x="3651" y="16234"/>
                </a:cxn>
                <a:cxn ang="0">
                  <a:pos x="5521" y="16159"/>
                </a:cxn>
                <a:cxn ang="0">
                  <a:pos x="6411" y="15257"/>
                </a:cxn>
                <a:cxn ang="0">
                  <a:pos x="6767" y="15858"/>
                </a:cxn>
                <a:cxn ang="0">
                  <a:pos x="8192" y="15482"/>
                </a:cxn>
                <a:cxn ang="0">
                  <a:pos x="9261" y="14881"/>
                </a:cxn>
                <a:cxn ang="0">
                  <a:pos x="11487" y="14881"/>
                </a:cxn>
                <a:cxn ang="0">
                  <a:pos x="13267" y="15031"/>
                </a:cxn>
                <a:cxn ang="0">
                  <a:pos x="14336" y="12927"/>
                </a:cxn>
                <a:cxn ang="0">
                  <a:pos x="15137" y="11950"/>
                </a:cxn>
                <a:cxn ang="0">
                  <a:pos x="15405" y="10221"/>
                </a:cxn>
                <a:cxn ang="0">
                  <a:pos x="16028" y="9169"/>
                </a:cxn>
                <a:cxn ang="0">
                  <a:pos x="15672" y="7365"/>
                </a:cxn>
                <a:cxn ang="0">
                  <a:pos x="16384" y="6839"/>
                </a:cxn>
                <a:cxn ang="0">
                  <a:pos x="16384" y="5862"/>
                </a:cxn>
                <a:cxn ang="0">
                  <a:pos x="15137" y="4660"/>
                </a:cxn>
                <a:cxn ang="0">
                  <a:pos x="12644" y="5411"/>
                </a:cxn>
                <a:cxn ang="0">
                  <a:pos x="12110" y="3006"/>
                </a:cxn>
                <a:cxn ang="0">
                  <a:pos x="13624" y="1503"/>
                </a:cxn>
              </a:cxnLst>
              <a:rect l="0" t="0" r="r" b="b"/>
              <a:pathLst>
                <a:path w="16384" h="16384">
                  <a:moveTo>
                    <a:pt x="13624" y="1428"/>
                  </a:moveTo>
                  <a:lnTo>
                    <a:pt x="13624" y="1202"/>
                  </a:lnTo>
                  <a:lnTo>
                    <a:pt x="13713" y="1202"/>
                  </a:lnTo>
                  <a:lnTo>
                    <a:pt x="13713" y="827"/>
                  </a:lnTo>
                  <a:lnTo>
                    <a:pt x="13980" y="225"/>
                  </a:lnTo>
                  <a:lnTo>
                    <a:pt x="13891" y="150"/>
                  </a:lnTo>
                  <a:lnTo>
                    <a:pt x="13535" y="0"/>
                  </a:lnTo>
                  <a:lnTo>
                    <a:pt x="13267" y="225"/>
                  </a:lnTo>
                  <a:lnTo>
                    <a:pt x="12911" y="225"/>
                  </a:lnTo>
                  <a:lnTo>
                    <a:pt x="12822" y="0"/>
                  </a:lnTo>
                  <a:lnTo>
                    <a:pt x="12110" y="225"/>
                  </a:lnTo>
                  <a:lnTo>
                    <a:pt x="11487" y="526"/>
                  </a:lnTo>
                  <a:lnTo>
                    <a:pt x="11219" y="526"/>
                  </a:lnTo>
                  <a:lnTo>
                    <a:pt x="10863" y="1052"/>
                  </a:lnTo>
                  <a:lnTo>
                    <a:pt x="11041" y="1202"/>
                  </a:lnTo>
                  <a:lnTo>
                    <a:pt x="10863" y="1353"/>
                  </a:lnTo>
                  <a:lnTo>
                    <a:pt x="10329" y="1653"/>
                  </a:lnTo>
                  <a:lnTo>
                    <a:pt x="9706" y="1804"/>
                  </a:lnTo>
                  <a:lnTo>
                    <a:pt x="9617" y="1804"/>
                  </a:lnTo>
                  <a:lnTo>
                    <a:pt x="9617" y="1954"/>
                  </a:lnTo>
                  <a:lnTo>
                    <a:pt x="9617" y="2255"/>
                  </a:lnTo>
                  <a:lnTo>
                    <a:pt x="10062" y="2330"/>
                  </a:lnTo>
                  <a:lnTo>
                    <a:pt x="10329" y="2555"/>
                  </a:lnTo>
                  <a:lnTo>
                    <a:pt x="10685" y="2405"/>
                  </a:lnTo>
                  <a:lnTo>
                    <a:pt x="11130" y="2630"/>
                  </a:lnTo>
                  <a:lnTo>
                    <a:pt x="11130" y="2856"/>
                  </a:lnTo>
                  <a:lnTo>
                    <a:pt x="10774" y="3157"/>
                  </a:lnTo>
                  <a:lnTo>
                    <a:pt x="10507" y="3232"/>
                  </a:lnTo>
                  <a:lnTo>
                    <a:pt x="10062" y="3307"/>
                  </a:lnTo>
                  <a:lnTo>
                    <a:pt x="9617" y="3532"/>
                  </a:lnTo>
                  <a:lnTo>
                    <a:pt x="9617" y="3758"/>
                  </a:lnTo>
                  <a:lnTo>
                    <a:pt x="9439" y="3908"/>
                  </a:lnTo>
                  <a:lnTo>
                    <a:pt x="9439" y="4058"/>
                  </a:lnTo>
                  <a:lnTo>
                    <a:pt x="8637" y="3833"/>
                  </a:lnTo>
                  <a:lnTo>
                    <a:pt x="8014" y="3758"/>
                  </a:lnTo>
                  <a:lnTo>
                    <a:pt x="7569" y="3758"/>
                  </a:lnTo>
                  <a:lnTo>
                    <a:pt x="7480" y="3307"/>
                  </a:lnTo>
                  <a:lnTo>
                    <a:pt x="6856" y="3157"/>
                  </a:lnTo>
                  <a:lnTo>
                    <a:pt x="6144" y="2931"/>
                  </a:lnTo>
                  <a:lnTo>
                    <a:pt x="5699" y="3157"/>
                  </a:lnTo>
                  <a:lnTo>
                    <a:pt x="5165" y="3607"/>
                  </a:lnTo>
                  <a:lnTo>
                    <a:pt x="5165" y="3908"/>
                  </a:lnTo>
                  <a:lnTo>
                    <a:pt x="5075" y="4434"/>
                  </a:lnTo>
                  <a:lnTo>
                    <a:pt x="4808" y="4209"/>
                  </a:lnTo>
                  <a:lnTo>
                    <a:pt x="4274" y="4134"/>
                  </a:lnTo>
                  <a:lnTo>
                    <a:pt x="4452" y="4660"/>
                  </a:lnTo>
                  <a:lnTo>
                    <a:pt x="5343" y="5035"/>
                  </a:lnTo>
                  <a:lnTo>
                    <a:pt x="5699" y="5111"/>
                  </a:lnTo>
                  <a:lnTo>
                    <a:pt x="5699" y="5411"/>
                  </a:lnTo>
                  <a:lnTo>
                    <a:pt x="5075" y="5562"/>
                  </a:lnTo>
                  <a:lnTo>
                    <a:pt x="4630" y="5637"/>
                  </a:lnTo>
                  <a:lnTo>
                    <a:pt x="4274" y="6012"/>
                  </a:lnTo>
                  <a:lnTo>
                    <a:pt x="3740" y="6163"/>
                  </a:lnTo>
                  <a:lnTo>
                    <a:pt x="3562" y="6539"/>
                  </a:lnTo>
                  <a:lnTo>
                    <a:pt x="3740" y="6914"/>
                  </a:lnTo>
                  <a:lnTo>
                    <a:pt x="4007" y="7140"/>
                  </a:lnTo>
                  <a:lnTo>
                    <a:pt x="4007" y="7365"/>
                  </a:lnTo>
                  <a:lnTo>
                    <a:pt x="4363" y="7516"/>
                  </a:lnTo>
                  <a:lnTo>
                    <a:pt x="4719" y="7516"/>
                  </a:lnTo>
                  <a:lnTo>
                    <a:pt x="4719" y="7967"/>
                  </a:lnTo>
                  <a:lnTo>
                    <a:pt x="5165" y="8117"/>
                  </a:lnTo>
                  <a:lnTo>
                    <a:pt x="6055" y="8342"/>
                  </a:lnTo>
                  <a:lnTo>
                    <a:pt x="6500" y="8417"/>
                  </a:lnTo>
                  <a:lnTo>
                    <a:pt x="6589" y="8718"/>
                  </a:lnTo>
                  <a:lnTo>
                    <a:pt x="6233" y="8868"/>
                  </a:lnTo>
                  <a:lnTo>
                    <a:pt x="5432" y="8944"/>
                  </a:lnTo>
                  <a:lnTo>
                    <a:pt x="4986" y="9244"/>
                  </a:lnTo>
                  <a:lnTo>
                    <a:pt x="4719" y="9545"/>
                  </a:lnTo>
                  <a:lnTo>
                    <a:pt x="4452" y="9921"/>
                  </a:lnTo>
                  <a:lnTo>
                    <a:pt x="4096" y="10372"/>
                  </a:lnTo>
                  <a:lnTo>
                    <a:pt x="3651" y="10672"/>
                  </a:lnTo>
                  <a:lnTo>
                    <a:pt x="3206" y="10822"/>
                  </a:lnTo>
                  <a:lnTo>
                    <a:pt x="3027" y="10822"/>
                  </a:lnTo>
                  <a:lnTo>
                    <a:pt x="3027" y="10973"/>
                  </a:lnTo>
                  <a:lnTo>
                    <a:pt x="2938" y="10973"/>
                  </a:lnTo>
                  <a:lnTo>
                    <a:pt x="3027" y="10973"/>
                  </a:lnTo>
                  <a:lnTo>
                    <a:pt x="3384" y="11048"/>
                  </a:lnTo>
                  <a:lnTo>
                    <a:pt x="3562" y="10973"/>
                  </a:lnTo>
                  <a:lnTo>
                    <a:pt x="3740" y="11048"/>
                  </a:lnTo>
                  <a:lnTo>
                    <a:pt x="4363" y="11123"/>
                  </a:lnTo>
                  <a:lnTo>
                    <a:pt x="4986" y="11123"/>
                  </a:lnTo>
                  <a:lnTo>
                    <a:pt x="5521" y="10973"/>
                  </a:lnTo>
                  <a:lnTo>
                    <a:pt x="5877" y="10672"/>
                  </a:lnTo>
                  <a:lnTo>
                    <a:pt x="6144" y="10522"/>
                  </a:lnTo>
                  <a:lnTo>
                    <a:pt x="6144" y="10672"/>
                  </a:lnTo>
                  <a:lnTo>
                    <a:pt x="6055" y="10973"/>
                  </a:lnTo>
                  <a:lnTo>
                    <a:pt x="5877" y="11123"/>
                  </a:lnTo>
                  <a:lnTo>
                    <a:pt x="6411" y="11349"/>
                  </a:lnTo>
                  <a:lnTo>
                    <a:pt x="6411" y="11424"/>
                  </a:lnTo>
                  <a:lnTo>
                    <a:pt x="5877" y="11424"/>
                  </a:lnTo>
                  <a:lnTo>
                    <a:pt x="5075" y="11349"/>
                  </a:lnTo>
                  <a:lnTo>
                    <a:pt x="4363" y="11349"/>
                  </a:lnTo>
                  <a:lnTo>
                    <a:pt x="3384" y="11273"/>
                  </a:lnTo>
                  <a:lnTo>
                    <a:pt x="3027" y="11574"/>
                  </a:lnTo>
                  <a:lnTo>
                    <a:pt x="2493" y="11950"/>
                  </a:lnTo>
                  <a:lnTo>
                    <a:pt x="2315" y="12250"/>
                  </a:lnTo>
                  <a:lnTo>
                    <a:pt x="2137" y="12326"/>
                  </a:lnTo>
                  <a:lnTo>
                    <a:pt x="1781" y="12250"/>
                  </a:lnTo>
                  <a:lnTo>
                    <a:pt x="1425" y="12250"/>
                  </a:lnTo>
                  <a:lnTo>
                    <a:pt x="1069" y="12175"/>
                  </a:lnTo>
                  <a:lnTo>
                    <a:pt x="534" y="12250"/>
                  </a:lnTo>
                  <a:lnTo>
                    <a:pt x="178" y="12626"/>
                  </a:lnTo>
                  <a:lnTo>
                    <a:pt x="890" y="12852"/>
                  </a:lnTo>
                  <a:lnTo>
                    <a:pt x="1781" y="12927"/>
                  </a:lnTo>
                  <a:lnTo>
                    <a:pt x="1781" y="13152"/>
                  </a:lnTo>
                  <a:lnTo>
                    <a:pt x="890" y="13378"/>
                  </a:lnTo>
                  <a:lnTo>
                    <a:pt x="178" y="13678"/>
                  </a:lnTo>
                  <a:lnTo>
                    <a:pt x="0" y="13979"/>
                  </a:lnTo>
                  <a:lnTo>
                    <a:pt x="445" y="14054"/>
                  </a:lnTo>
                  <a:lnTo>
                    <a:pt x="534" y="14355"/>
                  </a:lnTo>
                  <a:lnTo>
                    <a:pt x="445" y="14355"/>
                  </a:lnTo>
                  <a:lnTo>
                    <a:pt x="534" y="14430"/>
                  </a:lnTo>
                  <a:lnTo>
                    <a:pt x="890" y="14430"/>
                  </a:lnTo>
                  <a:lnTo>
                    <a:pt x="1514" y="14430"/>
                  </a:lnTo>
                  <a:lnTo>
                    <a:pt x="2137" y="14355"/>
                  </a:lnTo>
                  <a:lnTo>
                    <a:pt x="1959" y="14731"/>
                  </a:lnTo>
                  <a:lnTo>
                    <a:pt x="1425" y="14731"/>
                  </a:lnTo>
                  <a:lnTo>
                    <a:pt x="801" y="14956"/>
                  </a:lnTo>
                  <a:lnTo>
                    <a:pt x="445" y="15182"/>
                  </a:lnTo>
                  <a:lnTo>
                    <a:pt x="356" y="15182"/>
                  </a:lnTo>
                  <a:lnTo>
                    <a:pt x="534" y="15257"/>
                  </a:lnTo>
                  <a:lnTo>
                    <a:pt x="1247" y="15182"/>
                  </a:lnTo>
                  <a:lnTo>
                    <a:pt x="1603" y="15257"/>
                  </a:lnTo>
                  <a:lnTo>
                    <a:pt x="2137" y="15182"/>
                  </a:lnTo>
                  <a:lnTo>
                    <a:pt x="2226" y="15182"/>
                  </a:lnTo>
                  <a:lnTo>
                    <a:pt x="2315" y="15332"/>
                  </a:lnTo>
                  <a:lnTo>
                    <a:pt x="2137" y="15632"/>
                  </a:lnTo>
                  <a:lnTo>
                    <a:pt x="1781" y="15557"/>
                  </a:lnTo>
                  <a:lnTo>
                    <a:pt x="1247" y="15632"/>
                  </a:lnTo>
                  <a:lnTo>
                    <a:pt x="1247" y="15858"/>
                  </a:lnTo>
                  <a:lnTo>
                    <a:pt x="1247" y="16083"/>
                  </a:lnTo>
                  <a:lnTo>
                    <a:pt x="1870" y="15933"/>
                  </a:lnTo>
                  <a:lnTo>
                    <a:pt x="2315" y="16083"/>
                  </a:lnTo>
                  <a:lnTo>
                    <a:pt x="2582" y="16159"/>
                  </a:lnTo>
                  <a:lnTo>
                    <a:pt x="2849" y="16384"/>
                  </a:lnTo>
                  <a:lnTo>
                    <a:pt x="2938" y="16234"/>
                  </a:lnTo>
                  <a:lnTo>
                    <a:pt x="2938" y="16384"/>
                  </a:lnTo>
                  <a:lnTo>
                    <a:pt x="3027" y="16234"/>
                  </a:lnTo>
                  <a:lnTo>
                    <a:pt x="3295" y="16159"/>
                  </a:lnTo>
                  <a:lnTo>
                    <a:pt x="3651" y="16234"/>
                  </a:lnTo>
                  <a:lnTo>
                    <a:pt x="4096" y="16234"/>
                  </a:lnTo>
                  <a:lnTo>
                    <a:pt x="4452" y="16234"/>
                  </a:lnTo>
                  <a:lnTo>
                    <a:pt x="5075" y="16159"/>
                  </a:lnTo>
                  <a:lnTo>
                    <a:pt x="5521" y="16159"/>
                  </a:lnTo>
                  <a:lnTo>
                    <a:pt x="5699" y="16083"/>
                  </a:lnTo>
                  <a:lnTo>
                    <a:pt x="6055" y="15933"/>
                  </a:lnTo>
                  <a:lnTo>
                    <a:pt x="6233" y="15632"/>
                  </a:lnTo>
                  <a:lnTo>
                    <a:pt x="6411" y="15257"/>
                  </a:lnTo>
                  <a:lnTo>
                    <a:pt x="6500" y="15332"/>
                  </a:lnTo>
                  <a:lnTo>
                    <a:pt x="6500" y="15632"/>
                  </a:lnTo>
                  <a:lnTo>
                    <a:pt x="6589" y="15783"/>
                  </a:lnTo>
                  <a:lnTo>
                    <a:pt x="6767" y="15858"/>
                  </a:lnTo>
                  <a:lnTo>
                    <a:pt x="7213" y="15783"/>
                  </a:lnTo>
                  <a:lnTo>
                    <a:pt x="7658" y="15632"/>
                  </a:lnTo>
                  <a:lnTo>
                    <a:pt x="7925" y="15332"/>
                  </a:lnTo>
                  <a:lnTo>
                    <a:pt x="8192" y="15482"/>
                  </a:lnTo>
                  <a:lnTo>
                    <a:pt x="8548" y="15557"/>
                  </a:lnTo>
                  <a:lnTo>
                    <a:pt x="8726" y="15332"/>
                  </a:lnTo>
                  <a:lnTo>
                    <a:pt x="8993" y="15031"/>
                  </a:lnTo>
                  <a:lnTo>
                    <a:pt x="9261" y="14881"/>
                  </a:lnTo>
                  <a:lnTo>
                    <a:pt x="9973" y="14881"/>
                  </a:lnTo>
                  <a:lnTo>
                    <a:pt x="10774" y="14956"/>
                  </a:lnTo>
                  <a:lnTo>
                    <a:pt x="11130" y="14881"/>
                  </a:lnTo>
                  <a:lnTo>
                    <a:pt x="11487" y="14881"/>
                  </a:lnTo>
                  <a:lnTo>
                    <a:pt x="12199" y="15031"/>
                  </a:lnTo>
                  <a:lnTo>
                    <a:pt x="12555" y="15257"/>
                  </a:lnTo>
                  <a:lnTo>
                    <a:pt x="13000" y="15332"/>
                  </a:lnTo>
                  <a:lnTo>
                    <a:pt x="13267" y="15031"/>
                  </a:lnTo>
                  <a:lnTo>
                    <a:pt x="13267" y="14580"/>
                  </a:lnTo>
                  <a:lnTo>
                    <a:pt x="13535" y="14280"/>
                  </a:lnTo>
                  <a:lnTo>
                    <a:pt x="13980" y="13678"/>
                  </a:lnTo>
                  <a:lnTo>
                    <a:pt x="14336" y="12927"/>
                  </a:lnTo>
                  <a:lnTo>
                    <a:pt x="14425" y="12927"/>
                  </a:lnTo>
                  <a:lnTo>
                    <a:pt x="14781" y="12476"/>
                  </a:lnTo>
                  <a:lnTo>
                    <a:pt x="15137" y="12025"/>
                  </a:lnTo>
                  <a:lnTo>
                    <a:pt x="15137" y="11950"/>
                  </a:lnTo>
                  <a:lnTo>
                    <a:pt x="15315" y="11273"/>
                  </a:lnTo>
                  <a:lnTo>
                    <a:pt x="15315" y="10973"/>
                  </a:lnTo>
                  <a:lnTo>
                    <a:pt x="15315" y="10522"/>
                  </a:lnTo>
                  <a:lnTo>
                    <a:pt x="15405" y="10221"/>
                  </a:lnTo>
                  <a:lnTo>
                    <a:pt x="15405" y="9921"/>
                  </a:lnTo>
                  <a:lnTo>
                    <a:pt x="15672" y="9921"/>
                  </a:lnTo>
                  <a:lnTo>
                    <a:pt x="15761" y="9620"/>
                  </a:lnTo>
                  <a:lnTo>
                    <a:pt x="16028" y="9169"/>
                  </a:lnTo>
                  <a:lnTo>
                    <a:pt x="15850" y="8718"/>
                  </a:lnTo>
                  <a:lnTo>
                    <a:pt x="15761" y="8042"/>
                  </a:lnTo>
                  <a:lnTo>
                    <a:pt x="15761" y="7666"/>
                  </a:lnTo>
                  <a:lnTo>
                    <a:pt x="15672" y="7365"/>
                  </a:lnTo>
                  <a:lnTo>
                    <a:pt x="15850" y="6914"/>
                  </a:lnTo>
                  <a:lnTo>
                    <a:pt x="16028" y="6914"/>
                  </a:lnTo>
                  <a:lnTo>
                    <a:pt x="16384" y="6914"/>
                  </a:lnTo>
                  <a:lnTo>
                    <a:pt x="16384" y="6839"/>
                  </a:lnTo>
                  <a:lnTo>
                    <a:pt x="16206" y="6839"/>
                  </a:lnTo>
                  <a:lnTo>
                    <a:pt x="16206" y="6539"/>
                  </a:lnTo>
                  <a:lnTo>
                    <a:pt x="16384" y="6012"/>
                  </a:lnTo>
                  <a:lnTo>
                    <a:pt x="16384" y="5862"/>
                  </a:lnTo>
                  <a:lnTo>
                    <a:pt x="16384" y="5411"/>
                  </a:lnTo>
                  <a:lnTo>
                    <a:pt x="16117" y="4960"/>
                  </a:lnTo>
                  <a:lnTo>
                    <a:pt x="15850" y="4509"/>
                  </a:lnTo>
                  <a:lnTo>
                    <a:pt x="15137" y="4660"/>
                  </a:lnTo>
                  <a:lnTo>
                    <a:pt x="14425" y="4509"/>
                  </a:lnTo>
                  <a:lnTo>
                    <a:pt x="14069" y="4509"/>
                  </a:lnTo>
                  <a:lnTo>
                    <a:pt x="13535" y="5035"/>
                  </a:lnTo>
                  <a:lnTo>
                    <a:pt x="12644" y="5411"/>
                  </a:lnTo>
                  <a:lnTo>
                    <a:pt x="12110" y="5035"/>
                  </a:lnTo>
                  <a:lnTo>
                    <a:pt x="11932" y="4058"/>
                  </a:lnTo>
                  <a:lnTo>
                    <a:pt x="11219" y="3307"/>
                  </a:lnTo>
                  <a:lnTo>
                    <a:pt x="12110" y="3006"/>
                  </a:lnTo>
                  <a:lnTo>
                    <a:pt x="12199" y="2405"/>
                  </a:lnTo>
                  <a:lnTo>
                    <a:pt x="12822" y="2405"/>
                  </a:lnTo>
                  <a:lnTo>
                    <a:pt x="13267" y="2029"/>
                  </a:lnTo>
                  <a:lnTo>
                    <a:pt x="13624" y="1503"/>
                  </a:lnTo>
                  <a:lnTo>
                    <a:pt x="13624" y="142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85" name="Italy"/>
            <p:cNvGrpSpPr>
              <a:grpSpLocks noChangeAspect="1"/>
            </p:cNvGrpSpPr>
            <p:nvPr/>
          </p:nvGrpSpPr>
          <p:grpSpPr bwMode="auto">
            <a:xfrm>
              <a:off x="1753" y="2116"/>
              <a:ext cx="675" cy="849"/>
              <a:chOff x="181" y="-48805"/>
              <a:chExt cx="18900" cy="656"/>
            </a:xfrm>
            <a:grpFill/>
          </p:grpSpPr>
          <p:sp>
            <p:nvSpPr>
              <p:cNvPr id="355" name="Drawing 45"/>
              <p:cNvSpPr>
                <a:spLocks noChangeAspect="1"/>
              </p:cNvSpPr>
              <p:nvPr/>
            </p:nvSpPr>
            <p:spPr bwMode="auto">
              <a:xfrm>
                <a:off x="181" y="-48805"/>
                <a:ext cx="18900" cy="578"/>
              </a:xfrm>
              <a:custGeom>
                <a:avLst/>
                <a:gdLst/>
                <a:ahLst/>
                <a:cxnLst>
                  <a:cxn ang="0">
                    <a:pos x="9436" y="2494"/>
                  </a:cxn>
                  <a:cxn ang="0">
                    <a:pos x="9042" y="2098"/>
                  </a:cxn>
                  <a:cxn ang="0">
                    <a:pos x="8981" y="1559"/>
                  </a:cxn>
                  <a:cxn ang="0">
                    <a:pos x="9072" y="1105"/>
                  </a:cxn>
                  <a:cxn ang="0">
                    <a:pos x="8101" y="879"/>
                  </a:cxn>
                  <a:cxn ang="0">
                    <a:pos x="7221" y="340"/>
                  </a:cxn>
                  <a:cxn ang="0">
                    <a:pos x="6614" y="170"/>
                  </a:cxn>
                  <a:cxn ang="0">
                    <a:pos x="5552" y="425"/>
                  </a:cxn>
                  <a:cxn ang="0">
                    <a:pos x="5037" y="425"/>
                  </a:cxn>
                  <a:cxn ang="0">
                    <a:pos x="4551" y="850"/>
                  </a:cxn>
                  <a:cxn ang="0">
                    <a:pos x="4066" y="1304"/>
                  </a:cxn>
                  <a:cxn ang="0">
                    <a:pos x="3155" y="1757"/>
                  </a:cxn>
                  <a:cxn ang="0">
                    <a:pos x="2367" y="1247"/>
                  </a:cxn>
                  <a:cxn ang="0">
                    <a:pos x="1669" y="1814"/>
                  </a:cxn>
                  <a:cxn ang="0">
                    <a:pos x="667" y="1984"/>
                  </a:cxn>
                  <a:cxn ang="0">
                    <a:pos x="212" y="2098"/>
                  </a:cxn>
                  <a:cxn ang="0">
                    <a:pos x="334" y="3118"/>
                  </a:cxn>
                  <a:cxn ang="0">
                    <a:pos x="121" y="3798"/>
                  </a:cxn>
                  <a:cxn ang="0">
                    <a:pos x="364" y="4989"/>
                  </a:cxn>
                  <a:cxn ang="0">
                    <a:pos x="1032" y="5499"/>
                  </a:cxn>
                  <a:cxn ang="0">
                    <a:pos x="1790" y="5613"/>
                  </a:cxn>
                  <a:cxn ang="0">
                    <a:pos x="2397" y="4876"/>
                  </a:cxn>
                  <a:cxn ang="0">
                    <a:pos x="3853" y="5272"/>
                  </a:cxn>
                  <a:cxn ang="0">
                    <a:pos x="4946" y="6860"/>
                  </a:cxn>
                  <a:cxn ang="0">
                    <a:pos x="5765" y="8107"/>
                  </a:cxn>
                  <a:cxn ang="0">
                    <a:pos x="6614" y="8844"/>
                  </a:cxn>
                  <a:cxn ang="0">
                    <a:pos x="8222" y="10290"/>
                  </a:cxn>
                  <a:cxn ang="0">
                    <a:pos x="9679" y="10715"/>
                  </a:cxn>
                  <a:cxn ang="0">
                    <a:pos x="10407" y="11622"/>
                  </a:cxn>
                  <a:cxn ang="0">
                    <a:pos x="11256" y="12075"/>
                  </a:cxn>
                  <a:cxn ang="0">
                    <a:pos x="12076" y="12472"/>
                  </a:cxn>
                  <a:cxn ang="0">
                    <a:pos x="12561" y="13238"/>
                  </a:cxn>
                  <a:cxn ang="0">
                    <a:pos x="13168" y="14570"/>
                  </a:cxn>
                  <a:cxn ang="0">
                    <a:pos x="12500" y="15845"/>
                  </a:cxn>
                  <a:cxn ang="0">
                    <a:pos x="13077" y="16299"/>
                  </a:cxn>
                  <a:cxn ang="0">
                    <a:pos x="13562" y="15534"/>
                  </a:cxn>
                  <a:cxn ang="0">
                    <a:pos x="13896" y="14627"/>
                  </a:cxn>
                  <a:cxn ang="0">
                    <a:pos x="14503" y="13918"/>
                  </a:cxn>
                  <a:cxn ang="0">
                    <a:pos x="13896" y="13153"/>
                  </a:cxn>
                  <a:cxn ang="0">
                    <a:pos x="13896" y="11990"/>
                  </a:cxn>
                  <a:cxn ang="0">
                    <a:pos x="15595" y="12075"/>
                  </a:cxn>
                  <a:cxn ang="0">
                    <a:pos x="16384" y="12217"/>
                  </a:cxn>
                  <a:cxn ang="0">
                    <a:pos x="15231" y="11083"/>
                  </a:cxn>
                  <a:cxn ang="0">
                    <a:pos x="13350" y="10318"/>
                  </a:cxn>
                  <a:cxn ang="0">
                    <a:pos x="12470" y="9836"/>
                  </a:cxn>
                  <a:cxn ang="0">
                    <a:pos x="12500" y="9127"/>
                  </a:cxn>
                  <a:cxn ang="0">
                    <a:pos x="11833" y="9241"/>
                  </a:cxn>
                  <a:cxn ang="0">
                    <a:pos x="11044" y="9042"/>
                  </a:cxn>
                  <a:cxn ang="0">
                    <a:pos x="10498" y="8674"/>
                  </a:cxn>
                  <a:cxn ang="0">
                    <a:pos x="9557" y="7313"/>
                  </a:cxn>
                  <a:cxn ang="0">
                    <a:pos x="8981" y="6208"/>
                  </a:cxn>
                  <a:cxn ang="0">
                    <a:pos x="8435" y="5896"/>
                  </a:cxn>
                  <a:cxn ang="0">
                    <a:pos x="7464" y="5102"/>
                  </a:cxn>
                  <a:cxn ang="0">
                    <a:pos x="7585" y="3968"/>
                  </a:cxn>
                  <a:cxn ang="0">
                    <a:pos x="7342" y="3061"/>
                  </a:cxn>
                  <a:cxn ang="0">
                    <a:pos x="8071" y="2778"/>
                  </a:cxn>
                  <a:cxn ang="0">
                    <a:pos x="9224" y="2579"/>
                  </a:cxn>
                </a:cxnLst>
                <a:rect l="0" t="0" r="r" b="b"/>
                <a:pathLst>
                  <a:path w="16384" h="16384">
                    <a:moveTo>
                      <a:pt x="9163" y="2806"/>
                    </a:moveTo>
                    <a:lnTo>
                      <a:pt x="9284" y="2806"/>
                    </a:lnTo>
                    <a:lnTo>
                      <a:pt x="9406" y="2778"/>
                    </a:lnTo>
                    <a:lnTo>
                      <a:pt x="9466" y="2721"/>
                    </a:lnTo>
                    <a:lnTo>
                      <a:pt x="9527" y="2608"/>
                    </a:lnTo>
                    <a:lnTo>
                      <a:pt x="9436" y="2494"/>
                    </a:lnTo>
                    <a:lnTo>
                      <a:pt x="9345" y="2466"/>
                    </a:lnTo>
                    <a:lnTo>
                      <a:pt x="9315" y="2353"/>
                    </a:lnTo>
                    <a:lnTo>
                      <a:pt x="9224" y="2324"/>
                    </a:lnTo>
                    <a:lnTo>
                      <a:pt x="9102" y="2268"/>
                    </a:lnTo>
                    <a:lnTo>
                      <a:pt x="9072" y="2239"/>
                    </a:lnTo>
                    <a:lnTo>
                      <a:pt x="9042" y="2098"/>
                    </a:lnTo>
                    <a:lnTo>
                      <a:pt x="9042" y="2041"/>
                    </a:lnTo>
                    <a:lnTo>
                      <a:pt x="8981" y="2013"/>
                    </a:lnTo>
                    <a:lnTo>
                      <a:pt x="8951" y="1899"/>
                    </a:lnTo>
                    <a:lnTo>
                      <a:pt x="8951" y="1701"/>
                    </a:lnTo>
                    <a:lnTo>
                      <a:pt x="8981" y="1587"/>
                    </a:lnTo>
                    <a:lnTo>
                      <a:pt x="8981" y="1559"/>
                    </a:lnTo>
                    <a:lnTo>
                      <a:pt x="8859" y="1587"/>
                    </a:lnTo>
                    <a:lnTo>
                      <a:pt x="8829" y="1559"/>
                    </a:lnTo>
                    <a:lnTo>
                      <a:pt x="8829" y="1446"/>
                    </a:lnTo>
                    <a:lnTo>
                      <a:pt x="8920" y="1304"/>
                    </a:lnTo>
                    <a:lnTo>
                      <a:pt x="8981" y="1191"/>
                    </a:lnTo>
                    <a:lnTo>
                      <a:pt x="9072" y="1105"/>
                    </a:lnTo>
                    <a:lnTo>
                      <a:pt x="9102" y="1077"/>
                    </a:lnTo>
                    <a:lnTo>
                      <a:pt x="8920" y="1020"/>
                    </a:lnTo>
                    <a:lnTo>
                      <a:pt x="8829" y="992"/>
                    </a:lnTo>
                    <a:lnTo>
                      <a:pt x="8617" y="964"/>
                    </a:lnTo>
                    <a:lnTo>
                      <a:pt x="8344" y="907"/>
                    </a:lnTo>
                    <a:lnTo>
                      <a:pt x="8101" y="879"/>
                    </a:lnTo>
                    <a:lnTo>
                      <a:pt x="7889" y="850"/>
                    </a:lnTo>
                    <a:lnTo>
                      <a:pt x="7646" y="737"/>
                    </a:lnTo>
                    <a:lnTo>
                      <a:pt x="7585" y="680"/>
                    </a:lnTo>
                    <a:lnTo>
                      <a:pt x="7373" y="624"/>
                    </a:lnTo>
                    <a:lnTo>
                      <a:pt x="7282" y="510"/>
                    </a:lnTo>
                    <a:lnTo>
                      <a:pt x="7221" y="340"/>
                    </a:lnTo>
                    <a:lnTo>
                      <a:pt x="7160" y="170"/>
                    </a:lnTo>
                    <a:lnTo>
                      <a:pt x="7160" y="57"/>
                    </a:lnTo>
                    <a:lnTo>
                      <a:pt x="7100" y="0"/>
                    </a:lnTo>
                    <a:lnTo>
                      <a:pt x="6978" y="57"/>
                    </a:lnTo>
                    <a:lnTo>
                      <a:pt x="6857" y="113"/>
                    </a:lnTo>
                    <a:lnTo>
                      <a:pt x="6614" y="170"/>
                    </a:lnTo>
                    <a:lnTo>
                      <a:pt x="6402" y="170"/>
                    </a:lnTo>
                    <a:lnTo>
                      <a:pt x="6159" y="198"/>
                    </a:lnTo>
                    <a:lnTo>
                      <a:pt x="6038" y="227"/>
                    </a:lnTo>
                    <a:lnTo>
                      <a:pt x="5886" y="312"/>
                    </a:lnTo>
                    <a:lnTo>
                      <a:pt x="5765" y="397"/>
                    </a:lnTo>
                    <a:lnTo>
                      <a:pt x="5552" y="425"/>
                    </a:lnTo>
                    <a:lnTo>
                      <a:pt x="5340" y="454"/>
                    </a:lnTo>
                    <a:lnTo>
                      <a:pt x="5279" y="510"/>
                    </a:lnTo>
                    <a:lnTo>
                      <a:pt x="5188" y="454"/>
                    </a:lnTo>
                    <a:lnTo>
                      <a:pt x="5158" y="454"/>
                    </a:lnTo>
                    <a:lnTo>
                      <a:pt x="5097" y="425"/>
                    </a:lnTo>
                    <a:lnTo>
                      <a:pt x="5037" y="425"/>
                    </a:lnTo>
                    <a:lnTo>
                      <a:pt x="4946" y="397"/>
                    </a:lnTo>
                    <a:lnTo>
                      <a:pt x="4915" y="510"/>
                    </a:lnTo>
                    <a:lnTo>
                      <a:pt x="4855" y="624"/>
                    </a:lnTo>
                    <a:lnTo>
                      <a:pt x="4915" y="765"/>
                    </a:lnTo>
                    <a:lnTo>
                      <a:pt x="4794" y="850"/>
                    </a:lnTo>
                    <a:lnTo>
                      <a:pt x="4551" y="850"/>
                    </a:lnTo>
                    <a:lnTo>
                      <a:pt x="4490" y="992"/>
                    </a:lnTo>
                    <a:lnTo>
                      <a:pt x="4490" y="1191"/>
                    </a:lnTo>
                    <a:lnTo>
                      <a:pt x="4581" y="1304"/>
                    </a:lnTo>
                    <a:lnTo>
                      <a:pt x="4551" y="1417"/>
                    </a:lnTo>
                    <a:lnTo>
                      <a:pt x="4339" y="1361"/>
                    </a:lnTo>
                    <a:lnTo>
                      <a:pt x="4066" y="1304"/>
                    </a:lnTo>
                    <a:lnTo>
                      <a:pt x="3762" y="1247"/>
                    </a:lnTo>
                    <a:lnTo>
                      <a:pt x="3641" y="1134"/>
                    </a:lnTo>
                    <a:lnTo>
                      <a:pt x="3489" y="1077"/>
                    </a:lnTo>
                    <a:lnTo>
                      <a:pt x="3398" y="1304"/>
                    </a:lnTo>
                    <a:lnTo>
                      <a:pt x="3277" y="1474"/>
                    </a:lnTo>
                    <a:lnTo>
                      <a:pt x="3155" y="1757"/>
                    </a:lnTo>
                    <a:lnTo>
                      <a:pt x="3095" y="1928"/>
                    </a:lnTo>
                    <a:lnTo>
                      <a:pt x="3004" y="2041"/>
                    </a:lnTo>
                    <a:lnTo>
                      <a:pt x="2882" y="1928"/>
                    </a:lnTo>
                    <a:lnTo>
                      <a:pt x="2731" y="1757"/>
                    </a:lnTo>
                    <a:lnTo>
                      <a:pt x="2488" y="1559"/>
                    </a:lnTo>
                    <a:lnTo>
                      <a:pt x="2367" y="1247"/>
                    </a:lnTo>
                    <a:lnTo>
                      <a:pt x="2367" y="1105"/>
                    </a:lnTo>
                    <a:lnTo>
                      <a:pt x="2063" y="1219"/>
                    </a:lnTo>
                    <a:lnTo>
                      <a:pt x="1942" y="1417"/>
                    </a:lnTo>
                    <a:lnTo>
                      <a:pt x="1911" y="1587"/>
                    </a:lnTo>
                    <a:lnTo>
                      <a:pt x="1820" y="1701"/>
                    </a:lnTo>
                    <a:lnTo>
                      <a:pt x="1669" y="1814"/>
                    </a:lnTo>
                    <a:lnTo>
                      <a:pt x="1547" y="1899"/>
                    </a:lnTo>
                    <a:lnTo>
                      <a:pt x="1274" y="1871"/>
                    </a:lnTo>
                    <a:lnTo>
                      <a:pt x="1153" y="1899"/>
                    </a:lnTo>
                    <a:lnTo>
                      <a:pt x="1062" y="1899"/>
                    </a:lnTo>
                    <a:lnTo>
                      <a:pt x="850" y="1928"/>
                    </a:lnTo>
                    <a:lnTo>
                      <a:pt x="667" y="1984"/>
                    </a:lnTo>
                    <a:lnTo>
                      <a:pt x="485" y="1984"/>
                    </a:lnTo>
                    <a:lnTo>
                      <a:pt x="455" y="1984"/>
                    </a:lnTo>
                    <a:lnTo>
                      <a:pt x="425" y="1984"/>
                    </a:lnTo>
                    <a:lnTo>
                      <a:pt x="334" y="1984"/>
                    </a:lnTo>
                    <a:lnTo>
                      <a:pt x="212" y="1984"/>
                    </a:lnTo>
                    <a:lnTo>
                      <a:pt x="212" y="2098"/>
                    </a:lnTo>
                    <a:lnTo>
                      <a:pt x="212" y="2211"/>
                    </a:lnTo>
                    <a:lnTo>
                      <a:pt x="303" y="2381"/>
                    </a:lnTo>
                    <a:lnTo>
                      <a:pt x="364" y="2665"/>
                    </a:lnTo>
                    <a:lnTo>
                      <a:pt x="425" y="2835"/>
                    </a:lnTo>
                    <a:lnTo>
                      <a:pt x="455" y="3033"/>
                    </a:lnTo>
                    <a:lnTo>
                      <a:pt x="334" y="3118"/>
                    </a:lnTo>
                    <a:lnTo>
                      <a:pt x="212" y="3231"/>
                    </a:lnTo>
                    <a:lnTo>
                      <a:pt x="61" y="3373"/>
                    </a:lnTo>
                    <a:lnTo>
                      <a:pt x="0" y="3572"/>
                    </a:lnTo>
                    <a:lnTo>
                      <a:pt x="0" y="3685"/>
                    </a:lnTo>
                    <a:lnTo>
                      <a:pt x="61" y="3798"/>
                    </a:lnTo>
                    <a:lnTo>
                      <a:pt x="121" y="3798"/>
                    </a:lnTo>
                    <a:lnTo>
                      <a:pt x="243" y="3855"/>
                    </a:lnTo>
                    <a:lnTo>
                      <a:pt x="243" y="4053"/>
                    </a:lnTo>
                    <a:lnTo>
                      <a:pt x="182" y="4280"/>
                    </a:lnTo>
                    <a:lnTo>
                      <a:pt x="182" y="4507"/>
                    </a:lnTo>
                    <a:lnTo>
                      <a:pt x="212" y="4762"/>
                    </a:lnTo>
                    <a:lnTo>
                      <a:pt x="364" y="4989"/>
                    </a:lnTo>
                    <a:lnTo>
                      <a:pt x="576" y="5046"/>
                    </a:lnTo>
                    <a:lnTo>
                      <a:pt x="789" y="5074"/>
                    </a:lnTo>
                    <a:lnTo>
                      <a:pt x="941" y="5102"/>
                    </a:lnTo>
                    <a:lnTo>
                      <a:pt x="971" y="5216"/>
                    </a:lnTo>
                    <a:lnTo>
                      <a:pt x="1032" y="5301"/>
                    </a:lnTo>
                    <a:lnTo>
                      <a:pt x="1032" y="5499"/>
                    </a:lnTo>
                    <a:lnTo>
                      <a:pt x="941" y="5641"/>
                    </a:lnTo>
                    <a:lnTo>
                      <a:pt x="941" y="5726"/>
                    </a:lnTo>
                    <a:lnTo>
                      <a:pt x="1183" y="5754"/>
                    </a:lnTo>
                    <a:lnTo>
                      <a:pt x="1396" y="5754"/>
                    </a:lnTo>
                    <a:lnTo>
                      <a:pt x="1669" y="5641"/>
                    </a:lnTo>
                    <a:lnTo>
                      <a:pt x="1790" y="5613"/>
                    </a:lnTo>
                    <a:lnTo>
                      <a:pt x="1820" y="5414"/>
                    </a:lnTo>
                    <a:lnTo>
                      <a:pt x="1942" y="5301"/>
                    </a:lnTo>
                    <a:lnTo>
                      <a:pt x="2063" y="5102"/>
                    </a:lnTo>
                    <a:lnTo>
                      <a:pt x="2185" y="5074"/>
                    </a:lnTo>
                    <a:lnTo>
                      <a:pt x="2276" y="4932"/>
                    </a:lnTo>
                    <a:lnTo>
                      <a:pt x="2397" y="4876"/>
                    </a:lnTo>
                    <a:lnTo>
                      <a:pt x="2488" y="4847"/>
                    </a:lnTo>
                    <a:lnTo>
                      <a:pt x="2731" y="4762"/>
                    </a:lnTo>
                    <a:lnTo>
                      <a:pt x="2913" y="4762"/>
                    </a:lnTo>
                    <a:lnTo>
                      <a:pt x="3125" y="4847"/>
                    </a:lnTo>
                    <a:lnTo>
                      <a:pt x="3368" y="4961"/>
                    </a:lnTo>
                    <a:lnTo>
                      <a:pt x="3853" y="5272"/>
                    </a:lnTo>
                    <a:lnTo>
                      <a:pt x="4096" y="5414"/>
                    </a:lnTo>
                    <a:lnTo>
                      <a:pt x="4551" y="5613"/>
                    </a:lnTo>
                    <a:lnTo>
                      <a:pt x="4581" y="5726"/>
                    </a:lnTo>
                    <a:lnTo>
                      <a:pt x="4612" y="6009"/>
                    </a:lnTo>
                    <a:lnTo>
                      <a:pt x="4733" y="6406"/>
                    </a:lnTo>
                    <a:lnTo>
                      <a:pt x="4946" y="6860"/>
                    </a:lnTo>
                    <a:lnTo>
                      <a:pt x="5037" y="7115"/>
                    </a:lnTo>
                    <a:lnTo>
                      <a:pt x="4976" y="7313"/>
                    </a:lnTo>
                    <a:lnTo>
                      <a:pt x="5067" y="7370"/>
                    </a:lnTo>
                    <a:lnTo>
                      <a:pt x="5340" y="7653"/>
                    </a:lnTo>
                    <a:lnTo>
                      <a:pt x="5522" y="7795"/>
                    </a:lnTo>
                    <a:lnTo>
                      <a:pt x="5765" y="8107"/>
                    </a:lnTo>
                    <a:lnTo>
                      <a:pt x="5795" y="8277"/>
                    </a:lnTo>
                    <a:lnTo>
                      <a:pt x="5825" y="8475"/>
                    </a:lnTo>
                    <a:lnTo>
                      <a:pt x="6038" y="8390"/>
                    </a:lnTo>
                    <a:lnTo>
                      <a:pt x="6190" y="8390"/>
                    </a:lnTo>
                    <a:lnTo>
                      <a:pt x="6432" y="8589"/>
                    </a:lnTo>
                    <a:lnTo>
                      <a:pt x="6614" y="8844"/>
                    </a:lnTo>
                    <a:lnTo>
                      <a:pt x="6796" y="9071"/>
                    </a:lnTo>
                    <a:lnTo>
                      <a:pt x="7039" y="9127"/>
                    </a:lnTo>
                    <a:lnTo>
                      <a:pt x="7160" y="9297"/>
                    </a:lnTo>
                    <a:lnTo>
                      <a:pt x="7494" y="9694"/>
                    </a:lnTo>
                    <a:lnTo>
                      <a:pt x="7828" y="10034"/>
                    </a:lnTo>
                    <a:lnTo>
                      <a:pt x="8222" y="10290"/>
                    </a:lnTo>
                    <a:lnTo>
                      <a:pt x="8465" y="10516"/>
                    </a:lnTo>
                    <a:lnTo>
                      <a:pt x="8617" y="10488"/>
                    </a:lnTo>
                    <a:lnTo>
                      <a:pt x="9072" y="10488"/>
                    </a:lnTo>
                    <a:lnTo>
                      <a:pt x="9315" y="10488"/>
                    </a:lnTo>
                    <a:lnTo>
                      <a:pt x="9466" y="10516"/>
                    </a:lnTo>
                    <a:lnTo>
                      <a:pt x="9679" y="10715"/>
                    </a:lnTo>
                    <a:lnTo>
                      <a:pt x="9830" y="10942"/>
                    </a:lnTo>
                    <a:lnTo>
                      <a:pt x="9952" y="11197"/>
                    </a:lnTo>
                    <a:lnTo>
                      <a:pt x="10194" y="11282"/>
                    </a:lnTo>
                    <a:lnTo>
                      <a:pt x="10407" y="11338"/>
                    </a:lnTo>
                    <a:lnTo>
                      <a:pt x="10437" y="11423"/>
                    </a:lnTo>
                    <a:lnTo>
                      <a:pt x="10407" y="11622"/>
                    </a:lnTo>
                    <a:lnTo>
                      <a:pt x="10650" y="11565"/>
                    </a:lnTo>
                    <a:lnTo>
                      <a:pt x="10892" y="11537"/>
                    </a:lnTo>
                    <a:lnTo>
                      <a:pt x="11044" y="11537"/>
                    </a:lnTo>
                    <a:lnTo>
                      <a:pt x="11165" y="11679"/>
                    </a:lnTo>
                    <a:lnTo>
                      <a:pt x="11256" y="11962"/>
                    </a:lnTo>
                    <a:lnTo>
                      <a:pt x="11256" y="12075"/>
                    </a:lnTo>
                    <a:lnTo>
                      <a:pt x="11226" y="12132"/>
                    </a:lnTo>
                    <a:lnTo>
                      <a:pt x="11378" y="12331"/>
                    </a:lnTo>
                    <a:lnTo>
                      <a:pt x="11651" y="12444"/>
                    </a:lnTo>
                    <a:lnTo>
                      <a:pt x="11833" y="12557"/>
                    </a:lnTo>
                    <a:lnTo>
                      <a:pt x="11954" y="12699"/>
                    </a:lnTo>
                    <a:lnTo>
                      <a:pt x="12076" y="12472"/>
                    </a:lnTo>
                    <a:lnTo>
                      <a:pt x="12227" y="12472"/>
                    </a:lnTo>
                    <a:lnTo>
                      <a:pt x="12258" y="12557"/>
                    </a:lnTo>
                    <a:lnTo>
                      <a:pt x="12349" y="12671"/>
                    </a:lnTo>
                    <a:lnTo>
                      <a:pt x="12440" y="12756"/>
                    </a:lnTo>
                    <a:lnTo>
                      <a:pt x="12440" y="12926"/>
                    </a:lnTo>
                    <a:lnTo>
                      <a:pt x="12561" y="13238"/>
                    </a:lnTo>
                    <a:lnTo>
                      <a:pt x="12713" y="13493"/>
                    </a:lnTo>
                    <a:lnTo>
                      <a:pt x="12864" y="13719"/>
                    </a:lnTo>
                    <a:lnTo>
                      <a:pt x="12925" y="13918"/>
                    </a:lnTo>
                    <a:lnTo>
                      <a:pt x="12986" y="14173"/>
                    </a:lnTo>
                    <a:lnTo>
                      <a:pt x="13077" y="14343"/>
                    </a:lnTo>
                    <a:lnTo>
                      <a:pt x="13168" y="14570"/>
                    </a:lnTo>
                    <a:lnTo>
                      <a:pt x="13229" y="14712"/>
                    </a:lnTo>
                    <a:lnTo>
                      <a:pt x="12864" y="14910"/>
                    </a:lnTo>
                    <a:lnTo>
                      <a:pt x="12682" y="15052"/>
                    </a:lnTo>
                    <a:lnTo>
                      <a:pt x="12804" y="15307"/>
                    </a:lnTo>
                    <a:lnTo>
                      <a:pt x="12622" y="15590"/>
                    </a:lnTo>
                    <a:lnTo>
                      <a:pt x="12500" y="15845"/>
                    </a:lnTo>
                    <a:lnTo>
                      <a:pt x="12561" y="16157"/>
                    </a:lnTo>
                    <a:lnTo>
                      <a:pt x="12622" y="16327"/>
                    </a:lnTo>
                    <a:lnTo>
                      <a:pt x="12682" y="16299"/>
                    </a:lnTo>
                    <a:lnTo>
                      <a:pt x="12622" y="16327"/>
                    </a:lnTo>
                    <a:lnTo>
                      <a:pt x="12834" y="16384"/>
                    </a:lnTo>
                    <a:lnTo>
                      <a:pt x="13077" y="16299"/>
                    </a:lnTo>
                    <a:lnTo>
                      <a:pt x="13168" y="16271"/>
                    </a:lnTo>
                    <a:lnTo>
                      <a:pt x="13198" y="16101"/>
                    </a:lnTo>
                    <a:lnTo>
                      <a:pt x="13229" y="15959"/>
                    </a:lnTo>
                    <a:lnTo>
                      <a:pt x="13320" y="15817"/>
                    </a:lnTo>
                    <a:lnTo>
                      <a:pt x="13411" y="15704"/>
                    </a:lnTo>
                    <a:lnTo>
                      <a:pt x="13562" y="15534"/>
                    </a:lnTo>
                    <a:lnTo>
                      <a:pt x="13775" y="15477"/>
                    </a:lnTo>
                    <a:lnTo>
                      <a:pt x="13805" y="15307"/>
                    </a:lnTo>
                    <a:lnTo>
                      <a:pt x="13805" y="15023"/>
                    </a:lnTo>
                    <a:lnTo>
                      <a:pt x="13805" y="14825"/>
                    </a:lnTo>
                    <a:lnTo>
                      <a:pt x="13805" y="14740"/>
                    </a:lnTo>
                    <a:lnTo>
                      <a:pt x="13896" y="14627"/>
                    </a:lnTo>
                    <a:lnTo>
                      <a:pt x="14078" y="14570"/>
                    </a:lnTo>
                    <a:lnTo>
                      <a:pt x="14321" y="14400"/>
                    </a:lnTo>
                    <a:lnTo>
                      <a:pt x="14503" y="14371"/>
                    </a:lnTo>
                    <a:lnTo>
                      <a:pt x="14533" y="14286"/>
                    </a:lnTo>
                    <a:lnTo>
                      <a:pt x="14503" y="14145"/>
                    </a:lnTo>
                    <a:lnTo>
                      <a:pt x="14503" y="13918"/>
                    </a:lnTo>
                    <a:lnTo>
                      <a:pt x="14442" y="13833"/>
                    </a:lnTo>
                    <a:lnTo>
                      <a:pt x="14442" y="13578"/>
                    </a:lnTo>
                    <a:lnTo>
                      <a:pt x="14412" y="13549"/>
                    </a:lnTo>
                    <a:lnTo>
                      <a:pt x="14290" y="13436"/>
                    </a:lnTo>
                    <a:lnTo>
                      <a:pt x="14017" y="13323"/>
                    </a:lnTo>
                    <a:lnTo>
                      <a:pt x="13896" y="13153"/>
                    </a:lnTo>
                    <a:lnTo>
                      <a:pt x="13684" y="13096"/>
                    </a:lnTo>
                    <a:lnTo>
                      <a:pt x="13593" y="13039"/>
                    </a:lnTo>
                    <a:lnTo>
                      <a:pt x="13593" y="12784"/>
                    </a:lnTo>
                    <a:lnTo>
                      <a:pt x="13653" y="12529"/>
                    </a:lnTo>
                    <a:lnTo>
                      <a:pt x="13684" y="12302"/>
                    </a:lnTo>
                    <a:lnTo>
                      <a:pt x="13896" y="11990"/>
                    </a:lnTo>
                    <a:lnTo>
                      <a:pt x="14169" y="11650"/>
                    </a:lnTo>
                    <a:lnTo>
                      <a:pt x="14442" y="11622"/>
                    </a:lnTo>
                    <a:lnTo>
                      <a:pt x="14624" y="11679"/>
                    </a:lnTo>
                    <a:lnTo>
                      <a:pt x="14897" y="11877"/>
                    </a:lnTo>
                    <a:lnTo>
                      <a:pt x="15261" y="11905"/>
                    </a:lnTo>
                    <a:lnTo>
                      <a:pt x="15595" y="12075"/>
                    </a:lnTo>
                    <a:lnTo>
                      <a:pt x="15717" y="12302"/>
                    </a:lnTo>
                    <a:lnTo>
                      <a:pt x="15899" y="12557"/>
                    </a:lnTo>
                    <a:lnTo>
                      <a:pt x="16202" y="12671"/>
                    </a:lnTo>
                    <a:lnTo>
                      <a:pt x="16202" y="12642"/>
                    </a:lnTo>
                    <a:lnTo>
                      <a:pt x="16263" y="12444"/>
                    </a:lnTo>
                    <a:lnTo>
                      <a:pt x="16384" y="12217"/>
                    </a:lnTo>
                    <a:lnTo>
                      <a:pt x="16263" y="12019"/>
                    </a:lnTo>
                    <a:lnTo>
                      <a:pt x="16111" y="11849"/>
                    </a:lnTo>
                    <a:lnTo>
                      <a:pt x="15838" y="11565"/>
                    </a:lnTo>
                    <a:lnTo>
                      <a:pt x="15625" y="11338"/>
                    </a:lnTo>
                    <a:lnTo>
                      <a:pt x="15504" y="11168"/>
                    </a:lnTo>
                    <a:lnTo>
                      <a:pt x="15231" y="11083"/>
                    </a:lnTo>
                    <a:lnTo>
                      <a:pt x="14806" y="10970"/>
                    </a:lnTo>
                    <a:lnTo>
                      <a:pt x="14533" y="10885"/>
                    </a:lnTo>
                    <a:lnTo>
                      <a:pt x="14321" y="10658"/>
                    </a:lnTo>
                    <a:lnTo>
                      <a:pt x="14017" y="10516"/>
                    </a:lnTo>
                    <a:lnTo>
                      <a:pt x="13684" y="10431"/>
                    </a:lnTo>
                    <a:lnTo>
                      <a:pt x="13350" y="10318"/>
                    </a:lnTo>
                    <a:lnTo>
                      <a:pt x="13047" y="10205"/>
                    </a:lnTo>
                    <a:lnTo>
                      <a:pt x="12834" y="10091"/>
                    </a:lnTo>
                    <a:lnTo>
                      <a:pt x="12682" y="10063"/>
                    </a:lnTo>
                    <a:lnTo>
                      <a:pt x="12561" y="10063"/>
                    </a:lnTo>
                    <a:lnTo>
                      <a:pt x="12470" y="9949"/>
                    </a:lnTo>
                    <a:lnTo>
                      <a:pt x="12470" y="9836"/>
                    </a:lnTo>
                    <a:lnTo>
                      <a:pt x="12622" y="9638"/>
                    </a:lnTo>
                    <a:lnTo>
                      <a:pt x="12804" y="9524"/>
                    </a:lnTo>
                    <a:lnTo>
                      <a:pt x="12834" y="9297"/>
                    </a:lnTo>
                    <a:lnTo>
                      <a:pt x="12743" y="9241"/>
                    </a:lnTo>
                    <a:lnTo>
                      <a:pt x="12622" y="9071"/>
                    </a:lnTo>
                    <a:lnTo>
                      <a:pt x="12500" y="9127"/>
                    </a:lnTo>
                    <a:lnTo>
                      <a:pt x="12379" y="9156"/>
                    </a:lnTo>
                    <a:lnTo>
                      <a:pt x="12258" y="9184"/>
                    </a:lnTo>
                    <a:lnTo>
                      <a:pt x="12470" y="9127"/>
                    </a:lnTo>
                    <a:lnTo>
                      <a:pt x="12318" y="9184"/>
                    </a:lnTo>
                    <a:lnTo>
                      <a:pt x="12076" y="9241"/>
                    </a:lnTo>
                    <a:lnTo>
                      <a:pt x="11833" y="9241"/>
                    </a:lnTo>
                    <a:lnTo>
                      <a:pt x="11499" y="9241"/>
                    </a:lnTo>
                    <a:lnTo>
                      <a:pt x="11499" y="9269"/>
                    </a:lnTo>
                    <a:lnTo>
                      <a:pt x="11499" y="9297"/>
                    </a:lnTo>
                    <a:lnTo>
                      <a:pt x="11499" y="9411"/>
                    </a:lnTo>
                    <a:lnTo>
                      <a:pt x="11135" y="9127"/>
                    </a:lnTo>
                    <a:lnTo>
                      <a:pt x="11044" y="9042"/>
                    </a:lnTo>
                    <a:lnTo>
                      <a:pt x="10892" y="8957"/>
                    </a:lnTo>
                    <a:lnTo>
                      <a:pt x="10801" y="8929"/>
                    </a:lnTo>
                    <a:lnTo>
                      <a:pt x="10771" y="8929"/>
                    </a:lnTo>
                    <a:lnTo>
                      <a:pt x="10680" y="8731"/>
                    </a:lnTo>
                    <a:lnTo>
                      <a:pt x="10559" y="8731"/>
                    </a:lnTo>
                    <a:lnTo>
                      <a:pt x="10498" y="8674"/>
                    </a:lnTo>
                    <a:lnTo>
                      <a:pt x="10255" y="8447"/>
                    </a:lnTo>
                    <a:lnTo>
                      <a:pt x="10043" y="8277"/>
                    </a:lnTo>
                    <a:lnTo>
                      <a:pt x="9921" y="8107"/>
                    </a:lnTo>
                    <a:lnTo>
                      <a:pt x="9709" y="7767"/>
                    </a:lnTo>
                    <a:lnTo>
                      <a:pt x="9588" y="7540"/>
                    </a:lnTo>
                    <a:lnTo>
                      <a:pt x="9557" y="7313"/>
                    </a:lnTo>
                    <a:lnTo>
                      <a:pt x="9436" y="7200"/>
                    </a:lnTo>
                    <a:lnTo>
                      <a:pt x="9345" y="6888"/>
                    </a:lnTo>
                    <a:lnTo>
                      <a:pt x="9284" y="6633"/>
                    </a:lnTo>
                    <a:lnTo>
                      <a:pt x="9193" y="6520"/>
                    </a:lnTo>
                    <a:lnTo>
                      <a:pt x="9072" y="6293"/>
                    </a:lnTo>
                    <a:lnTo>
                      <a:pt x="8981" y="6208"/>
                    </a:lnTo>
                    <a:lnTo>
                      <a:pt x="8829" y="6208"/>
                    </a:lnTo>
                    <a:lnTo>
                      <a:pt x="8799" y="6179"/>
                    </a:lnTo>
                    <a:lnTo>
                      <a:pt x="8799" y="6123"/>
                    </a:lnTo>
                    <a:lnTo>
                      <a:pt x="8677" y="6066"/>
                    </a:lnTo>
                    <a:lnTo>
                      <a:pt x="8556" y="5981"/>
                    </a:lnTo>
                    <a:lnTo>
                      <a:pt x="8435" y="5896"/>
                    </a:lnTo>
                    <a:lnTo>
                      <a:pt x="8253" y="5754"/>
                    </a:lnTo>
                    <a:lnTo>
                      <a:pt x="8071" y="5669"/>
                    </a:lnTo>
                    <a:lnTo>
                      <a:pt x="7858" y="5556"/>
                    </a:lnTo>
                    <a:lnTo>
                      <a:pt x="7737" y="5499"/>
                    </a:lnTo>
                    <a:lnTo>
                      <a:pt x="7616" y="5329"/>
                    </a:lnTo>
                    <a:lnTo>
                      <a:pt x="7464" y="5102"/>
                    </a:lnTo>
                    <a:lnTo>
                      <a:pt x="7373" y="4876"/>
                    </a:lnTo>
                    <a:lnTo>
                      <a:pt x="7373" y="4649"/>
                    </a:lnTo>
                    <a:lnTo>
                      <a:pt x="7373" y="4479"/>
                    </a:lnTo>
                    <a:lnTo>
                      <a:pt x="7403" y="4252"/>
                    </a:lnTo>
                    <a:lnTo>
                      <a:pt x="7403" y="4082"/>
                    </a:lnTo>
                    <a:lnTo>
                      <a:pt x="7585" y="3968"/>
                    </a:lnTo>
                    <a:lnTo>
                      <a:pt x="7616" y="3798"/>
                    </a:lnTo>
                    <a:lnTo>
                      <a:pt x="7525" y="3628"/>
                    </a:lnTo>
                    <a:lnTo>
                      <a:pt x="7373" y="3600"/>
                    </a:lnTo>
                    <a:lnTo>
                      <a:pt x="7342" y="3458"/>
                    </a:lnTo>
                    <a:lnTo>
                      <a:pt x="7282" y="3260"/>
                    </a:lnTo>
                    <a:lnTo>
                      <a:pt x="7342" y="3061"/>
                    </a:lnTo>
                    <a:lnTo>
                      <a:pt x="7464" y="3005"/>
                    </a:lnTo>
                    <a:lnTo>
                      <a:pt x="7616" y="2891"/>
                    </a:lnTo>
                    <a:lnTo>
                      <a:pt x="7707" y="2891"/>
                    </a:lnTo>
                    <a:lnTo>
                      <a:pt x="7737" y="2920"/>
                    </a:lnTo>
                    <a:lnTo>
                      <a:pt x="7828" y="2891"/>
                    </a:lnTo>
                    <a:lnTo>
                      <a:pt x="8071" y="2778"/>
                    </a:lnTo>
                    <a:lnTo>
                      <a:pt x="8435" y="2579"/>
                    </a:lnTo>
                    <a:lnTo>
                      <a:pt x="8617" y="2466"/>
                    </a:lnTo>
                    <a:lnTo>
                      <a:pt x="8829" y="2551"/>
                    </a:lnTo>
                    <a:lnTo>
                      <a:pt x="9042" y="2438"/>
                    </a:lnTo>
                    <a:lnTo>
                      <a:pt x="9224" y="2438"/>
                    </a:lnTo>
                    <a:lnTo>
                      <a:pt x="9224" y="2579"/>
                    </a:lnTo>
                    <a:lnTo>
                      <a:pt x="9193" y="2693"/>
                    </a:lnTo>
                    <a:lnTo>
                      <a:pt x="9163" y="2721"/>
                    </a:lnTo>
                    <a:lnTo>
                      <a:pt x="9163" y="280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56" name="Drawing 46"/>
              <p:cNvSpPr>
                <a:spLocks noChangeAspect="1"/>
              </p:cNvSpPr>
              <p:nvPr/>
            </p:nvSpPr>
            <p:spPr bwMode="auto">
              <a:xfrm>
                <a:off x="9071" y="-48251"/>
                <a:ext cx="5390" cy="102"/>
              </a:xfrm>
              <a:custGeom>
                <a:avLst/>
                <a:gdLst/>
                <a:ahLst/>
                <a:cxnLst>
                  <a:cxn ang="0">
                    <a:pos x="16384" y="0"/>
                  </a:cxn>
                  <a:cxn ang="0">
                    <a:pos x="16171" y="161"/>
                  </a:cxn>
                  <a:cxn ang="0">
                    <a:pos x="16171" y="1928"/>
                  </a:cxn>
                  <a:cxn ang="0">
                    <a:pos x="15533" y="3373"/>
                  </a:cxn>
                  <a:cxn ang="0">
                    <a:pos x="14895" y="5140"/>
                  </a:cxn>
                  <a:cxn ang="0">
                    <a:pos x="14256" y="7389"/>
                  </a:cxn>
                  <a:cxn ang="0">
                    <a:pos x="14043" y="8995"/>
                  </a:cxn>
                  <a:cxn ang="0">
                    <a:pos x="13831" y="9798"/>
                  </a:cxn>
                  <a:cxn ang="0">
                    <a:pos x="14256" y="10280"/>
                  </a:cxn>
                  <a:cxn ang="0">
                    <a:pos x="14469" y="11083"/>
                  </a:cxn>
                  <a:cxn ang="0">
                    <a:pos x="14682" y="11886"/>
                  </a:cxn>
                  <a:cxn ang="0">
                    <a:pos x="15001" y="12850"/>
                  </a:cxn>
                  <a:cxn ang="0">
                    <a:pos x="14682" y="13653"/>
                  </a:cxn>
                  <a:cxn ang="0">
                    <a:pos x="14469" y="15099"/>
                  </a:cxn>
                  <a:cxn ang="0">
                    <a:pos x="14256" y="16223"/>
                  </a:cxn>
                  <a:cxn ang="0">
                    <a:pos x="13724" y="16384"/>
                  </a:cxn>
                  <a:cxn ang="0">
                    <a:pos x="12873" y="16223"/>
                  </a:cxn>
                  <a:cxn ang="0">
                    <a:pos x="11703" y="16063"/>
                  </a:cxn>
                  <a:cxn ang="0">
                    <a:pos x="10639" y="14778"/>
                  </a:cxn>
                  <a:cxn ang="0">
                    <a:pos x="9788" y="13171"/>
                  </a:cxn>
                  <a:cxn ang="0">
                    <a:pos x="8298" y="12529"/>
                  </a:cxn>
                  <a:cxn ang="0">
                    <a:pos x="7447" y="12529"/>
                  </a:cxn>
                  <a:cxn ang="0">
                    <a:pos x="6596" y="11886"/>
                  </a:cxn>
                  <a:cxn ang="0">
                    <a:pos x="5958" y="10923"/>
                  </a:cxn>
                  <a:cxn ang="0">
                    <a:pos x="4788" y="9959"/>
                  </a:cxn>
                  <a:cxn ang="0">
                    <a:pos x="3617" y="8674"/>
                  </a:cxn>
                  <a:cxn ang="0">
                    <a:pos x="2553" y="8031"/>
                  </a:cxn>
                  <a:cxn ang="0">
                    <a:pos x="1489" y="7710"/>
                  </a:cxn>
                  <a:cxn ang="0">
                    <a:pos x="851" y="7389"/>
                  </a:cxn>
                  <a:cxn ang="0">
                    <a:pos x="213" y="6425"/>
                  </a:cxn>
                  <a:cxn ang="0">
                    <a:pos x="0" y="4498"/>
                  </a:cxn>
                  <a:cxn ang="0">
                    <a:pos x="106" y="3213"/>
                  </a:cxn>
                  <a:cxn ang="0">
                    <a:pos x="426" y="2731"/>
                  </a:cxn>
                  <a:cxn ang="0">
                    <a:pos x="532" y="2088"/>
                  </a:cxn>
                  <a:cxn ang="0">
                    <a:pos x="958" y="1928"/>
                  </a:cxn>
                  <a:cxn ang="0">
                    <a:pos x="1383" y="2088"/>
                  </a:cxn>
                  <a:cxn ang="0">
                    <a:pos x="1809" y="2731"/>
                  </a:cxn>
                  <a:cxn ang="0">
                    <a:pos x="2341" y="2731"/>
                  </a:cxn>
                  <a:cxn ang="0">
                    <a:pos x="3085" y="1928"/>
                  </a:cxn>
                  <a:cxn ang="0">
                    <a:pos x="3936" y="1285"/>
                  </a:cxn>
                  <a:cxn ang="0">
                    <a:pos x="4362" y="1606"/>
                  </a:cxn>
                  <a:cxn ang="0">
                    <a:pos x="4894" y="2088"/>
                  </a:cxn>
                  <a:cxn ang="0">
                    <a:pos x="5213" y="2249"/>
                  </a:cxn>
                  <a:cxn ang="0">
                    <a:pos x="5958" y="2731"/>
                  </a:cxn>
                  <a:cxn ang="0">
                    <a:pos x="6383" y="3855"/>
                  </a:cxn>
                  <a:cxn ang="0">
                    <a:pos x="7022" y="3534"/>
                  </a:cxn>
                  <a:cxn ang="0">
                    <a:pos x="7766" y="3213"/>
                  </a:cxn>
                  <a:cxn ang="0">
                    <a:pos x="8724" y="2891"/>
                  </a:cxn>
                  <a:cxn ang="0">
                    <a:pos x="9469" y="2891"/>
                  </a:cxn>
                  <a:cxn ang="0">
                    <a:pos x="10001" y="2731"/>
                  </a:cxn>
                  <a:cxn ang="0">
                    <a:pos x="10745" y="2731"/>
                  </a:cxn>
                  <a:cxn ang="0">
                    <a:pos x="11490" y="2249"/>
                  </a:cxn>
                  <a:cxn ang="0">
                    <a:pos x="12341" y="1446"/>
                  </a:cxn>
                  <a:cxn ang="0">
                    <a:pos x="13618" y="1446"/>
                  </a:cxn>
                  <a:cxn ang="0">
                    <a:pos x="14043" y="1446"/>
                  </a:cxn>
                  <a:cxn ang="0">
                    <a:pos x="14575" y="643"/>
                  </a:cxn>
                  <a:cxn ang="0">
                    <a:pos x="14895" y="643"/>
                  </a:cxn>
                  <a:cxn ang="0">
                    <a:pos x="15746" y="321"/>
                  </a:cxn>
                  <a:cxn ang="0">
                    <a:pos x="16384" y="0"/>
                  </a:cxn>
                </a:cxnLst>
                <a:rect l="0" t="0" r="r" b="b"/>
                <a:pathLst>
                  <a:path w="16384" h="16384">
                    <a:moveTo>
                      <a:pt x="16384" y="0"/>
                    </a:moveTo>
                    <a:lnTo>
                      <a:pt x="16171" y="161"/>
                    </a:lnTo>
                    <a:lnTo>
                      <a:pt x="16171" y="1928"/>
                    </a:lnTo>
                    <a:lnTo>
                      <a:pt x="15533" y="3373"/>
                    </a:lnTo>
                    <a:lnTo>
                      <a:pt x="14895" y="5140"/>
                    </a:lnTo>
                    <a:lnTo>
                      <a:pt x="14256" y="7389"/>
                    </a:lnTo>
                    <a:lnTo>
                      <a:pt x="14043" y="8995"/>
                    </a:lnTo>
                    <a:lnTo>
                      <a:pt x="13831" y="9798"/>
                    </a:lnTo>
                    <a:lnTo>
                      <a:pt x="14256" y="10280"/>
                    </a:lnTo>
                    <a:lnTo>
                      <a:pt x="14469" y="11083"/>
                    </a:lnTo>
                    <a:lnTo>
                      <a:pt x="14682" y="11886"/>
                    </a:lnTo>
                    <a:lnTo>
                      <a:pt x="15001" y="12850"/>
                    </a:lnTo>
                    <a:lnTo>
                      <a:pt x="14682" y="13653"/>
                    </a:lnTo>
                    <a:lnTo>
                      <a:pt x="14469" y="15099"/>
                    </a:lnTo>
                    <a:lnTo>
                      <a:pt x="14256" y="16223"/>
                    </a:lnTo>
                    <a:lnTo>
                      <a:pt x="13724" y="16384"/>
                    </a:lnTo>
                    <a:lnTo>
                      <a:pt x="12873" y="16223"/>
                    </a:lnTo>
                    <a:lnTo>
                      <a:pt x="11703" y="16063"/>
                    </a:lnTo>
                    <a:lnTo>
                      <a:pt x="10639" y="14778"/>
                    </a:lnTo>
                    <a:lnTo>
                      <a:pt x="9788" y="13171"/>
                    </a:lnTo>
                    <a:lnTo>
                      <a:pt x="8298" y="12529"/>
                    </a:lnTo>
                    <a:lnTo>
                      <a:pt x="7447" y="12529"/>
                    </a:lnTo>
                    <a:lnTo>
                      <a:pt x="6596" y="11886"/>
                    </a:lnTo>
                    <a:lnTo>
                      <a:pt x="5958" y="10923"/>
                    </a:lnTo>
                    <a:lnTo>
                      <a:pt x="4788" y="9959"/>
                    </a:lnTo>
                    <a:lnTo>
                      <a:pt x="3617" y="8674"/>
                    </a:lnTo>
                    <a:lnTo>
                      <a:pt x="2553" y="8031"/>
                    </a:lnTo>
                    <a:lnTo>
                      <a:pt x="1489" y="7710"/>
                    </a:lnTo>
                    <a:lnTo>
                      <a:pt x="851" y="7389"/>
                    </a:lnTo>
                    <a:lnTo>
                      <a:pt x="213" y="6425"/>
                    </a:lnTo>
                    <a:lnTo>
                      <a:pt x="0" y="4498"/>
                    </a:lnTo>
                    <a:lnTo>
                      <a:pt x="106" y="3213"/>
                    </a:lnTo>
                    <a:lnTo>
                      <a:pt x="426" y="2731"/>
                    </a:lnTo>
                    <a:lnTo>
                      <a:pt x="532" y="2088"/>
                    </a:lnTo>
                    <a:lnTo>
                      <a:pt x="958" y="1928"/>
                    </a:lnTo>
                    <a:lnTo>
                      <a:pt x="1383" y="2088"/>
                    </a:lnTo>
                    <a:lnTo>
                      <a:pt x="1809" y="2731"/>
                    </a:lnTo>
                    <a:lnTo>
                      <a:pt x="2341" y="2731"/>
                    </a:lnTo>
                    <a:lnTo>
                      <a:pt x="3085" y="1928"/>
                    </a:lnTo>
                    <a:lnTo>
                      <a:pt x="3936" y="1285"/>
                    </a:lnTo>
                    <a:lnTo>
                      <a:pt x="4362" y="1606"/>
                    </a:lnTo>
                    <a:lnTo>
                      <a:pt x="4894" y="2088"/>
                    </a:lnTo>
                    <a:lnTo>
                      <a:pt x="5213" y="2249"/>
                    </a:lnTo>
                    <a:lnTo>
                      <a:pt x="5958" y="2731"/>
                    </a:lnTo>
                    <a:lnTo>
                      <a:pt x="6383" y="3855"/>
                    </a:lnTo>
                    <a:lnTo>
                      <a:pt x="7022" y="3534"/>
                    </a:lnTo>
                    <a:lnTo>
                      <a:pt x="7766" y="3213"/>
                    </a:lnTo>
                    <a:lnTo>
                      <a:pt x="8724" y="2891"/>
                    </a:lnTo>
                    <a:lnTo>
                      <a:pt x="9469" y="2891"/>
                    </a:lnTo>
                    <a:lnTo>
                      <a:pt x="10001" y="2731"/>
                    </a:lnTo>
                    <a:lnTo>
                      <a:pt x="10745" y="2731"/>
                    </a:lnTo>
                    <a:lnTo>
                      <a:pt x="11490" y="2249"/>
                    </a:lnTo>
                    <a:lnTo>
                      <a:pt x="12341" y="1446"/>
                    </a:lnTo>
                    <a:lnTo>
                      <a:pt x="13618" y="1446"/>
                    </a:lnTo>
                    <a:lnTo>
                      <a:pt x="14043" y="1446"/>
                    </a:lnTo>
                    <a:lnTo>
                      <a:pt x="14575" y="643"/>
                    </a:lnTo>
                    <a:lnTo>
                      <a:pt x="14895" y="643"/>
                    </a:lnTo>
                    <a:lnTo>
                      <a:pt x="15746" y="321"/>
                    </a:lnTo>
                    <a:lnTo>
                      <a:pt x="1638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57" name="Drawing 47"/>
              <p:cNvSpPr>
                <a:spLocks noChangeAspect="1"/>
              </p:cNvSpPr>
              <p:nvPr/>
            </p:nvSpPr>
            <p:spPr bwMode="auto">
              <a:xfrm>
                <a:off x="1966" y="-48439"/>
                <a:ext cx="2485" cy="152"/>
              </a:xfrm>
              <a:custGeom>
                <a:avLst/>
                <a:gdLst/>
                <a:ahLst/>
                <a:cxnLst>
                  <a:cxn ang="0">
                    <a:pos x="11077" y="108"/>
                  </a:cxn>
                  <a:cxn ang="0">
                    <a:pos x="12692" y="431"/>
                  </a:cxn>
                  <a:cxn ang="0">
                    <a:pos x="13615" y="970"/>
                  </a:cxn>
                  <a:cxn ang="0">
                    <a:pos x="14076" y="1401"/>
                  </a:cxn>
                  <a:cxn ang="0">
                    <a:pos x="14769" y="2156"/>
                  </a:cxn>
                  <a:cxn ang="0">
                    <a:pos x="15922" y="4096"/>
                  </a:cxn>
                  <a:cxn ang="0">
                    <a:pos x="15922" y="5821"/>
                  </a:cxn>
                  <a:cxn ang="0">
                    <a:pos x="15692" y="7437"/>
                  </a:cxn>
                  <a:cxn ang="0">
                    <a:pos x="15692" y="9162"/>
                  </a:cxn>
                  <a:cxn ang="0">
                    <a:pos x="15461" y="11641"/>
                  </a:cxn>
                  <a:cxn ang="0">
                    <a:pos x="14999" y="13043"/>
                  </a:cxn>
                  <a:cxn ang="0">
                    <a:pos x="14076" y="14228"/>
                  </a:cxn>
                  <a:cxn ang="0">
                    <a:pos x="11769" y="14444"/>
                  </a:cxn>
                  <a:cxn ang="0">
                    <a:pos x="9230" y="14659"/>
                  </a:cxn>
                  <a:cxn ang="0">
                    <a:pos x="6692" y="16061"/>
                  </a:cxn>
                  <a:cxn ang="0">
                    <a:pos x="4846" y="16384"/>
                  </a:cxn>
                  <a:cxn ang="0">
                    <a:pos x="3461" y="15522"/>
                  </a:cxn>
                  <a:cxn ang="0">
                    <a:pos x="2538" y="14875"/>
                  </a:cxn>
                  <a:cxn ang="0">
                    <a:pos x="1615" y="13474"/>
                  </a:cxn>
                  <a:cxn ang="0">
                    <a:pos x="1154" y="12180"/>
                  </a:cxn>
                  <a:cxn ang="0">
                    <a:pos x="1615" y="11210"/>
                  </a:cxn>
                  <a:cxn ang="0">
                    <a:pos x="1846" y="10132"/>
                  </a:cxn>
                  <a:cxn ang="0">
                    <a:pos x="3000" y="9270"/>
                  </a:cxn>
                  <a:cxn ang="0">
                    <a:pos x="2077" y="8192"/>
                  </a:cxn>
                  <a:cxn ang="0">
                    <a:pos x="2538" y="6467"/>
                  </a:cxn>
                  <a:cxn ang="0">
                    <a:pos x="1846" y="4851"/>
                  </a:cxn>
                  <a:cxn ang="0">
                    <a:pos x="231" y="4743"/>
                  </a:cxn>
                  <a:cxn ang="0">
                    <a:pos x="0" y="3665"/>
                  </a:cxn>
                  <a:cxn ang="0">
                    <a:pos x="0" y="2587"/>
                  </a:cxn>
                  <a:cxn ang="0">
                    <a:pos x="231" y="1940"/>
                  </a:cxn>
                  <a:cxn ang="0">
                    <a:pos x="1846" y="2803"/>
                  </a:cxn>
                  <a:cxn ang="0">
                    <a:pos x="5307" y="2156"/>
                  </a:cxn>
                  <a:cxn ang="0">
                    <a:pos x="8077" y="970"/>
                  </a:cxn>
                  <a:cxn ang="0">
                    <a:pos x="9923" y="431"/>
                  </a:cxn>
                </a:cxnLst>
                <a:rect l="0" t="0" r="r" b="b"/>
                <a:pathLst>
                  <a:path w="16384" h="16384">
                    <a:moveTo>
                      <a:pt x="10384" y="0"/>
                    </a:moveTo>
                    <a:lnTo>
                      <a:pt x="11077" y="108"/>
                    </a:lnTo>
                    <a:lnTo>
                      <a:pt x="11769" y="216"/>
                    </a:lnTo>
                    <a:lnTo>
                      <a:pt x="12692" y="431"/>
                    </a:lnTo>
                    <a:lnTo>
                      <a:pt x="12923" y="647"/>
                    </a:lnTo>
                    <a:lnTo>
                      <a:pt x="13615" y="970"/>
                    </a:lnTo>
                    <a:lnTo>
                      <a:pt x="13846" y="1078"/>
                    </a:lnTo>
                    <a:lnTo>
                      <a:pt x="14076" y="1401"/>
                    </a:lnTo>
                    <a:lnTo>
                      <a:pt x="14538" y="1725"/>
                    </a:lnTo>
                    <a:lnTo>
                      <a:pt x="14769" y="2156"/>
                    </a:lnTo>
                    <a:lnTo>
                      <a:pt x="14999" y="2803"/>
                    </a:lnTo>
                    <a:lnTo>
                      <a:pt x="15922" y="4096"/>
                    </a:lnTo>
                    <a:lnTo>
                      <a:pt x="16384" y="5605"/>
                    </a:lnTo>
                    <a:lnTo>
                      <a:pt x="15922" y="5821"/>
                    </a:lnTo>
                    <a:lnTo>
                      <a:pt x="15922" y="6683"/>
                    </a:lnTo>
                    <a:lnTo>
                      <a:pt x="15692" y="7437"/>
                    </a:lnTo>
                    <a:lnTo>
                      <a:pt x="15692" y="7976"/>
                    </a:lnTo>
                    <a:lnTo>
                      <a:pt x="15692" y="9162"/>
                    </a:lnTo>
                    <a:lnTo>
                      <a:pt x="15461" y="10456"/>
                    </a:lnTo>
                    <a:lnTo>
                      <a:pt x="15461" y="11641"/>
                    </a:lnTo>
                    <a:lnTo>
                      <a:pt x="14999" y="12504"/>
                    </a:lnTo>
                    <a:lnTo>
                      <a:pt x="14999" y="13043"/>
                    </a:lnTo>
                    <a:lnTo>
                      <a:pt x="14538" y="13797"/>
                    </a:lnTo>
                    <a:lnTo>
                      <a:pt x="14076" y="14228"/>
                    </a:lnTo>
                    <a:lnTo>
                      <a:pt x="12923" y="14659"/>
                    </a:lnTo>
                    <a:lnTo>
                      <a:pt x="11769" y="14444"/>
                    </a:lnTo>
                    <a:lnTo>
                      <a:pt x="10384" y="14228"/>
                    </a:lnTo>
                    <a:lnTo>
                      <a:pt x="9230" y="14659"/>
                    </a:lnTo>
                    <a:lnTo>
                      <a:pt x="8307" y="15629"/>
                    </a:lnTo>
                    <a:lnTo>
                      <a:pt x="6692" y="16061"/>
                    </a:lnTo>
                    <a:lnTo>
                      <a:pt x="5769" y="16168"/>
                    </a:lnTo>
                    <a:lnTo>
                      <a:pt x="4846" y="16384"/>
                    </a:lnTo>
                    <a:lnTo>
                      <a:pt x="3923" y="15737"/>
                    </a:lnTo>
                    <a:lnTo>
                      <a:pt x="3461" y="15522"/>
                    </a:lnTo>
                    <a:lnTo>
                      <a:pt x="3461" y="15306"/>
                    </a:lnTo>
                    <a:lnTo>
                      <a:pt x="2538" y="14875"/>
                    </a:lnTo>
                    <a:lnTo>
                      <a:pt x="1846" y="14336"/>
                    </a:lnTo>
                    <a:lnTo>
                      <a:pt x="1615" y="13474"/>
                    </a:lnTo>
                    <a:lnTo>
                      <a:pt x="1615" y="12935"/>
                    </a:lnTo>
                    <a:lnTo>
                      <a:pt x="1154" y="12180"/>
                    </a:lnTo>
                    <a:lnTo>
                      <a:pt x="1615" y="11318"/>
                    </a:lnTo>
                    <a:lnTo>
                      <a:pt x="1615" y="11210"/>
                    </a:lnTo>
                    <a:lnTo>
                      <a:pt x="1846" y="10563"/>
                    </a:lnTo>
                    <a:lnTo>
                      <a:pt x="1846" y="10132"/>
                    </a:lnTo>
                    <a:lnTo>
                      <a:pt x="2769" y="9917"/>
                    </a:lnTo>
                    <a:lnTo>
                      <a:pt x="3000" y="9270"/>
                    </a:lnTo>
                    <a:lnTo>
                      <a:pt x="2538" y="9054"/>
                    </a:lnTo>
                    <a:lnTo>
                      <a:pt x="2077" y="8192"/>
                    </a:lnTo>
                    <a:lnTo>
                      <a:pt x="2538" y="7330"/>
                    </a:lnTo>
                    <a:lnTo>
                      <a:pt x="2538" y="6467"/>
                    </a:lnTo>
                    <a:lnTo>
                      <a:pt x="2077" y="5605"/>
                    </a:lnTo>
                    <a:lnTo>
                      <a:pt x="1846" y="4851"/>
                    </a:lnTo>
                    <a:lnTo>
                      <a:pt x="1154" y="4743"/>
                    </a:lnTo>
                    <a:lnTo>
                      <a:pt x="231" y="4743"/>
                    </a:lnTo>
                    <a:lnTo>
                      <a:pt x="0" y="4096"/>
                    </a:lnTo>
                    <a:lnTo>
                      <a:pt x="0" y="3665"/>
                    </a:lnTo>
                    <a:lnTo>
                      <a:pt x="0" y="3126"/>
                    </a:lnTo>
                    <a:lnTo>
                      <a:pt x="0" y="2587"/>
                    </a:lnTo>
                    <a:lnTo>
                      <a:pt x="0" y="2156"/>
                    </a:lnTo>
                    <a:lnTo>
                      <a:pt x="231" y="1940"/>
                    </a:lnTo>
                    <a:lnTo>
                      <a:pt x="923" y="2587"/>
                    </a:lnTo>
                    <a:lnTo>
                      <a:pt x="1846" y="2803"/>
                    </a:lnTo>
                    <a:lnTo>
                      <a:pt x="3923" y="2695"/>
                    </a:lnTo>
                    <a:lnTo>
                      <a:pt x="5307" y="2156"/>
                    </a:lnTo>
                    <a:lnTo>
                      <a:pt x="6692" y="1509"/>
                    </a:lnTo>
                    <a:lnTo>
                      <a:pt x="8077" y="970"/>
                    </a:lnTo>
                    <a:lnTo>
                      <a:pt x="9230" y="862"/>
                    </a:lnTo>
                    <a:lnTo>
                      <a:pt x="9923" y="431"/>
                    </a:lnTo>
                    <a:lnTo>
                      <a:pt x="1038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86" name="Luxembourg"/>
            <p:cNvSpPr>
              <a:spLocks noChangeAspect="1"/>
            </p:cNvSpPr>
            <p:nvPr/>
          </p:nvSpPr>
          <p:spPr bwMode="auto">
            <a:xfrm>
              <a:off x="1728" y="1847"/>
              <a:ext cx="32" cy="51"/>
            </a:xfrm>
            <a:custGeom>
              <a:avLst/>
              <a:gdLst/>
              <a:ahLst/>
              <a:cxnLst>
                <a:cxn ang="0">
                  <a:pos x="11343" y="0"/>
                </a:cxn>
                <a:cxn ang="0">
                  <a:pos x="8822" y="0"/>
                </a:cxn>
                <a:cxn ang="0">
                  <a:pos x="3781" y="2458"/>
                </a:cxn>
                <a:cxn ang="0">
                  <a:pos x="0" y="6144"/>
                </a:cxn>
                <a:cxn ang="0">
                  <a:pos x="1890" y="9830"/>
                </a:cxn>
                <a:cxn ang="0">
                  <a:pos x="1890" y="14746"/>
                </a:cxn>
                <a:cxn ang="0">
                  <a:pos x="8822" y="16384"/>
                </a:cxn>
                <a:cxn ang="0">
                  <a:pos x="11343" y="16384"/>
                </a:cxn>
                <a:cxn ang="0">
                  <a:pos x="13863" y="16384"/>
                </a:cxn>
                <a:cxn ang="0">
                  <a:pos x="16384" y="14746"/>
                </a:cxn>
                <a:cxn ang="0">
                  <a:pos x="16384" y="11059"/>
                </a:cxn>
                <a:cxn ang="0">
                  <a:pos x="15124" y="8192"/>
                </a:cxn>
                <a:cxn ang="0">
                  <a:pos x="13863" y="6144"/>
                </a:cxn>
                <a:cxn ang="0">
                  <a:pos x="13863" y="4096"/>
                </a:cxn>
                <a:cxn ang="0">
                  <a:pos x="14494" y="1638"/>
                </a:cxn>
                <a:cxn ang="0">
                  <a:pos x="11343" y="0"/>
                </a:cxn>
              </a:cxnLst>
              <a:rect l="0" t="0" r="r" b="b"/>
              <a:pathLst>
                <a:path w="16384" h="16384">
                  <a:moveTo>
                    <a:pt x="11343" y="0"/>
                  </a:moveTo>
                  <a:lnTo>
                    <a:pt x="8822" y="0"/>
                  </a:lnTo>
                  <a:lnTo>
                    <a:pt x="3781" y="2458"/>
                  </a:lnTo>
                  <a:lnTo>
                    <a:pt x="0" y="6144"/>
                  </a:lnTo>
                  <a:lnTo>
                    <a:pt x="1890" y="9830"/>
                  </a:lnTo>
                  <a:lnTo>
                    <a:pt x="1890" y="14746"/>
                  </a:lnTo>
                  <a:lnTo>
                    <a:pt x="8822" y="16384"/>
                  </a:lnTo>
                  <a:lnTo>
                    <a:pt x="11343" y="16384"/>
                  </a:lnTo>
                  <a:lnTo>
                    <a:pt x="13863" y="16384"/>
                  </a:lnTo>
                  <a:lnTo>
                    <a:pt x="16384" y="14746"/>
                  </a:lnTo>
                  <a:lnTo>
                    <a:pt x="16384" y="11059"/>
                  </a:lnTo>
                  <a:lnTo>
                    <a:pt x="15124" y="8192"/>
                  </a:lnTo>
                  <a:lnTo>
                    <a:pt x="13863" y="6144"/>
                  </a:lnTo>
                  <a:lnTo>
                    <a:pt x="13863" y="4096"/>
                  </a:lnTo>
                  <a:lnTo>
                    <a:pt x="14494" y="1638"/>
                  </a:lnTo>
                  <a:lnTo>
                    <a:pt x="11343"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87" name="Malta"/>
            <p:cNvSpPr>
              <a:spLocks noChangeAspect="1"/>
            </p:cNvSpPr>
            <p:nvPr/>
          </p:nvSpPr>
          <p:spPr bwMode="auto">
            <a:xfrm>
              <a:off x="2191" y="3024"/>
              <a:ext cx="14" cy="13"/>
            </a:xfrm>
            <a:custGeom>
              <a:avLst/>
              <a:gdLst/>
              <a:ahLst/>
              <a:cxnLst>
                <a:cxn ang="0">
                  <a:pos x="0" y="3277"/>
                </a:cxn>
                <a:cxn ang="0">
                  <a:pos x="0" y="0"/>
                </a:cxn>
                <a:cxn ang="0">
                  <a:pos x="4468" y="0"/>
                </a:cxn>
                <a:cxn ang="0">
                  <a:pos x="10426" y="3277"/>
                </a:cxn>
                <a:cxn ang="0">
                  <a:pos x="11916" y="9830"/>
                </a:cxn>
                <a:cxn ang="0">
                  <a:pos x="16384" y="13107"/>
                </a:cxn>
                <a:cxn ang="0">
                  <a:pos x="16384" y="16384"/>
                </a:cxn>
                <a:cxn ang="0">
                  <a:pos x="5958" y="14746"/>
                </a:cxn>
                <a:cxn ang="0">
                  <a:pos x="0" y="6554"/>
                </a:cxn>
                <a:cxn ang="0">
                  <a:pos x="0" y="3277"/>
                </a:cxn>
              </a:cxnLst>
              <a:rect l="0" t="0" r="r" b="b"/>
              <a:pathLst>
                <a:path w="16384" h="16384">
                  <a:moveTo>
                    <a:pt x="0" y="3277"/>
                  </a:moveTo>
                  <a:lnTo>
                    <a:pt x="0" y="0"/>
                  </a:lnTo>
                  <a:lnTo>
                    <a:pt x="4468" y="0"/>
                  </a:lnTo>
                  <a:lnTo>
                    <a:pt x="10426" y="3277"/>
                  </a:lnTo>
                  <a:lnTo>
                    <a:pt x="11916" y="9830"/>
                  </a:lnTo>
                  <a:lnTo>
                    <a:pt x="16384" y="13107"/>
                  </a:lnTo>
                  <a:lnTo>
                    <a:pt x="16384" y="16384"/>
                  </a:lnTo>
                  <a:lnTo>
                    <a:pt x="5958" y="14746"/>
                  </a:lnTo>
                  <a:lnTo>
                    <a:pt x="0" y="6554"/>
                  </a:lnTo>
                  <a:lnTo>
                    <a:pt x="0" y="327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88" name="Netherlands"/>
            <p:cNvGrpSpPr>
              <a:grpSpLocks noChangeAspect="1"/>
            </p:cNvGrpSpPr>
            <p:nvPr/>
          </p:nvGrpSpPr>
          <p:grpSpPr bwMode="auto">
            <a:xfrm>
              <a:off x="1640" y="1578"/>
              <a:ext cx="178" cy="221"/>
              <a:chOff x="-5328" y="-140854"/>
              <a:chExt cx="22152" cy="171"/>
            </a:xfrm>
            <a:grpFill/>
          </p:grpSpPr>
          <p:sp>
            <p:nvSpPr>
              <p:cNvPr id="350" name="Drawing 51"/>
              <p:cNvSpPr>
                <a:spLocks noChangeAspect="1"/>
              </p:cNvSpPr>
              <p:nvPr/>
            </p:nvSpPr>
            <p:spPr bwMode="auto">
              <a:xfrm>
                <a:off x="3564" y="-140847"/>
                <a:ext cx="2028" cy="20"/>
              </a:xfrm>
              <a:custGeom>
                <a:avLst/>
                <a:gdLst/>
                <a:ahLst/>
                <a:cxnLst>
                  <a:cxn ang="0">
                    <a:pos x="13863" y="2458"/>
                  </a:cxn>
                  <a:cxn ang="0">
                    <a:pos x="16384" y="0"/>
                  </a:cxn>
                  <a:cxn ang="0">
                    <a:pos x="15124" y="819"/>
                  </a:cxn>
                  <a:cxn ang="0">
                    <a:pos x="11343" y="5734"/>
                  </a:cxn>
                  <a:cxn ang="0">
                    <a:pos x="3781" y="10650"/>
                  </a:cxn>
                  <a:cxn ang="0">
                    <a:pos x="0" y="16384"/>
                  </a:cxn>
                  <a:cxn ang="0">
                    <a:pos x="6302" y="13107"/>
                  </a:cxn>
                  <a:cxn ang="0">
                    <a:pos x="10082" y="7373"/>
                  </a:cxn>
                  <a:cxn ang="0">
                    <a:pos x="13863" y="2458"/>
                  </a:cxn>
                </a:cxnLst>
                <a:rect l="0" t="0" r="r" b="b"/>
                <a:pathLst>
                  <a:path w="16384" h="16384">
                    <a:moveTo>
                      <a:pt x="13863" y="2458"/>
                    </a:moveTo>
                    <a:lnTo>
                      <a:pt x="16384" y="0"/>
                    </a:lnTo>
                    <a:lnTo>
                      <a:pt x="15124" y="819"/>
                    </a:lnTo>
                    <a:lnTo>
                      <a:pt x="11343" y="5734"/>
                    </a:lnTo>
                    <a:lnTo>
                      <a:pt x="3781" y="10650"/>
                    </a:lnTo>
                    <a:lnTo>
                      <a:pt x="0" y="16384"/>
                    </a:lnTo>
                    <a:lnTo>
                      <a:pt x="6302" y="13107"/>
                    </a:lnTo>
                    <a:lnTo>
                      <a:pt x="10082" y="7373"/>
                    </a:lnTo>
                    <a:lnTo>
                      <a:pt x="13863" y="245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51" name="Drawing 52"/>
              <p:cNvSpPr>
                <a:spLocks noChangeAspect="1"/>
              </p:cNvSpPr>
              <p:nvPr/>
            </p:nvSpPr>
            <p:spPr bwMode="auto">
              <a:xfrm>
                <a:off x="-5328" y="-140854"/>
                <a:ext cx="22152" cy="171"/>
              </a:xfrm>
              <a:custGeom>
                <a:avLst/>
                <a:gdLst/>
                <a:ahLst/>
                <a:cxnLst>
                  <a:cxn ang="0">
                    <a:pos x="8884" y="15905"/>
                  </a:cxn>
                  <a:cxn ang="0">
                    <a:pos x="8423" y="13222"/>
                  </a:cxn>
                  <a:cxn ang="0">
                    <a:pos x="6692" y="12168"/>
                  </a:cxn>
                  <a:cxn ang="0">
                    <a:pos x="4154" y="11785"/>
                  </a:cxn>
                  <a:cxn ang="0">
                    <a:pos x="231" y="12072"/>
                  </a:cxn>
                  <a:cxn ang="0">
                    <a:pos x="692" y="11689"/>
                  </a:cxn>
                  <a:cxn ang="0">
                    <a:pos x="3231" y="11881"/>
                  </a:cxn>
                  <a:cxn ang="0">
                    <a:pos x="1961" y="11689"/>
                  </a:cxn>
                  <a:cxn ang="0">
                    <a:pos x="3461" y="10731"/>
                  </a:cxn>
                  <a:cxn ang="0">
                    <a:pos x="6000" y="9869"/>
                  </a:cxn>
                  <a:cxn ang="0">
                    <a:pos x="3692" y="9773"/>
                  </a:cxn>
                  <a:cxn ang="0">
                    <a:pos x="3461" y="8336"/>
                  </a:cxn>
                  <a:cxn ang="0">
                    <a:pos x="4384" y="7665"/>
                  </a:cxn>
                  <a:cxn ang="0">
                    <a:pos x="6231" y="4120"/>
                  </a:cxn>
                  <a:cxn ang="0">
                    <a:pos x="7846" y="3066"/>
                  </a:cxn>
                  <a:cxn ang="0">
                    <a:pos x="8077" y="3641"/>
                  </a:cxn>
                  <a:cxn ang="0">
                    <a:pos x="8307" y="4024"/>
                  </a:cxn>
                  <a:cxn ang="0">
                    <a:pos x="7846" y="4120"/>
                  </a:cxn>
                  <a:cxn ang="0">
                    <a:pos x="7384" y="4599"/>
                  </a:cxn>
                  <a:cxn ang="0">
                    <a:pos x="7384" y="5174"/>
                  </a:cxn>
                  <a:cxn ang="0">
                    <a:pos x="7384" y="5653"/>
                  </a:cxn>
                  <a:cxn ang="0">
                    <a:pos x="7500" y="6132"/>
                  </a:cxn>
                  <a:cxn ang="0">
                    <a:pos x="7846" y="6419"/>
                  </a:cxn>
                  <a:cxn ang="0">
                    <a:pos x="8307" y="6707"/>
                  </a:cxn>
                  <a:cxn ang="0">
                    <a:pos x="8884" y="6803"/>
                  </a:cxn>
                  <a:cxn ang="0">
                    <a:pos x="9000" y="6419"/>
                  </a:cxn>
                  <a:cxn ang="0">
                    <a:pos x="8884" y="6036"/>
                  </a:cxn>
                  <a:cxn ang="0">
                    <a:pos x="8769" y="5653"/>
                  </a:cxn>
                  <a:cxn ang="0">
                    <a:pos x="8769" y="5270"/>
                  </a:cxn>
                  <a:cxn ang="0">
                    <a:pos x="9230" y="5174"/>
                  </a:cxn>
                  <a:cxn ang="0">
                    <a:pos x="9461" y="4886"/>
                  </a:cxn>
                  <a:cxn ang="0">
                    <a:pos x="9692" y="4407"/>
                  </a:cxn>
                  <a:cxn ang="0">
                    <a:pos x="9807" y="3833"/>
                  </a:cxn>
                  <a:cxn ang="0">
                    <a:pos x="9923" y="3449"/>
                  </a:cxn>
                  <a:cxn ang="0">
                    <a:pos x="9923" y="3258"/>
                  </a:cxn>
                  <a:cxn ang="0">
                    <a:pos x="9461" y="3066"/>
                  </a:cxn>
                  <a:cxn ang="0">
                    <a:pos x="9230" y="2683"/>
                  </a:cxn>
                  <a:cxn ang="0">
                    <a:pos x="9230" y="2300"/>
                  </a:cxn>
                  <a:cxn ang="0">
                    <a:pos x="9230" y="1820"/>
                  </a:cxn>
                  <a:cxn ang="0">
                    <a:pos x="9461" y="1437"/>
                  </a:cxn>
                  <a:cxn ang="0">
                    <a:pos x="9807" y="958"/>
                  </a:cxn>
                  <a:cxn ang="0">
                    <a:pos x="10153" y="671"/>
                  </a:cxn>
                  <a:cxn ang="0">
                    <a:pos x="10730" y="383"/>
                  </a:cxn>
                  <a:cxn ang="0">
                    <a:pos x="11307" y="192"/>
                  </a:cxn>
                  <a:cxn ang="0">
                    <a:pos x="12000" y="192"/>
                  </a:cxn>
                  <a:cxn ang="0">
                    <a:pos x="12576" y="192"/>
                  </a:cxn>
                  <a:cxn ang="0">
                    <a:pos x="12923" y="383"/>
                  </a:cxn>
                  <a:cxn ang="0">
                    <a:pos x="13499" y="287"/>
                  </a:cxn>
                  <a:cxn ang="0">
                    <a:pos x="13961" y="0"/>
                  </a:cxn>
                  <a:cxn ang="0">
                    <a:pos x="14538" y="0"/>
                  </a:cxn>
                  <a:cxn ang="0">
                    <a:pos x="15230" y="192"/>
                  </a:cxn>
                  <a:cxn ang="0">
                    <a:pos x="15692" y="383"/>
                  </a:cxn>
                  <a:cxn ang="0">
                    <a:pos x="15922" y="671"/>
                  </a:cxn>
                  <a:cxn ang="0">
                    <a:pos x="16269" y="958"/>
                  </a:cxn>
                  <a:cxn ang="0">
                    <a:pos x="16384" y="1533"/>
                  </a:cxn>
                  <a:cxn ang="0">
                    <a:pos x="15346" y="4216"/>
                  </a:cxn>
                  <a:cxn ang="0">
                    <a:pos x="15230" y="6036"/>
                  </a:cxn>
                  <a:cxn ang="0">
                    <a:pos x="14076" y="8048"/>
                  </a:cxn>
                  <a:cxn ang="0">
                    <a:pos x="11769" y="9198"/>
                  </a:cxn>
                  <a:cxn ang="0">
                    <a:pos x="11077" y="11498"/>
                  </a:cxn>
                  <a:cxn ang="0">
                    <a:pos x="10269" y="14180"/>
                  </a:cxn>
                  <a:cxn ang="0">
                    <a:pos x="10384" y="16384"/>
                  </a:cxn>
                </a:cxnLst>
                <a:rect l="0" t="0" r="r" b="b"/>
                <a:pathLst>
                  <a:path w="16384" h="16384">
                    <a:moveTo>
                      <a:pt x="10384" y="16384"/>
                    </a:moveTo>
                    <a:lnTo>
                      <a:pt x="10269" y="16384"/>
                    </a:lnTo>
                    <a:lnTo>
                      <a:pt x="9461" y="16288"/>
                    </a:lnTo>
                    <a:lnTo>
                      <a:pt x="8884" y="15905"/>
                    </a:lnTo>
                    <a:lnTo>
                      <a:pt x="8769" y="15138"/>
                    </a:lnTo>
                    <a:lnTo>
                      <a:pt x="9000" y="14372"/>
                    </a:lnTo>
                    <a:lnTo>
                      <a:pt x="9000" y="13605"/>
                    </a:lnTo>
                    <a:lnTo>
                      <a:pt x="8423" y="13222"/>
                    </a:lnTo>
                    <a:lnTo>
                      <a:pt x="7615" y="13031"/>
                    </a:lnTo>
                    <a:lnTo>
                      <a:pt x="7038" y="12647"/>
                    </a:lnTo>
                    <a:lnTo>
                      <a:pt x="6923" y="12168"/>
                    </a:lnTo>
                    <a:lnTo>
                      <a:pt x="6692" y="12168"/>
                    </a:lnTo>
                    <a:lnTo>
                      <a:pt x="6231" y="11785"/>
                    </a:lnTo>
                    <a:lnTo>
                      <a:pt x="6000" y="11689"/>
                    </a:lnTo>
                    <a:lnTo>
                      <a:pt x="5077" y="11689"/>
                    </a:lnTo>
                    <a:lnTo>
                      <a:pt x="4154" y="11785"/>
                    </a:lnTo>
                    <a:lnTo>
                      <a:pt x="2769" y="12456"/>
                    </a:lnTo>
                    <a:lnTo>
                      <a:pt x="1615" y="12551"/>
                    </a:lnTo>
                    <a:lnTo>
                      <a:pt x="1154" y="12647"/>
                    </a:lnTo>
                    <a:lnTo>
                      <a:pt x="231" y="12072"/>
                    </a:lnTo>
                    <a:lnTo>
                      <a:pt x="0" y="11881"/>
                    </a:lnTo>
                    <a:lnTo>
                      <a:pt x="0" y="11785"/>
                    </a:lnTo>
                    <a:lnTo>
                      <a:pt x="115" y="11689"/>
                    </a:lnTo>
                    <a:lnTo>
                      <a:pt x="692" y="11689"/>
                    </a:lnTo>
                    <a:lnTo>
                      <a:pt x="1154" y="12168"/>
                    </a:lnTo>
                    <a:lnTo>
                      <a:pt x="1500" y="12264"/>
                    </a:lnTo>
                    <a:lnTo>
                      <a:pt x="2308" y="11881"/>
                    </a:lnTo>
                    <a:lnTo>
                      <a:pt x="3231" y="11881"/>
                    </a:lnTo>
                    <a:lnTo>
                      <a:pt x="3461" y="12072"/>
                    </a:lnTo>
                    <a:lnTo>
                      <a:pt x="3231" y="11785"/>
                    </a:lnTo>
                    <a:lnTo>
                      <a:pt x="2769" y="11689"/>
                    </a:lnTo>
                    <a:lnTo>
                      <a:pt x="1961" y="11689"/>
                    </a:lnTo>
                    <a:lnTo>
                      <a:pt x="1500" y="11498"/>
                    </a:lnTo>
                    <a:lnTo>
                      <a:pt x="1846" y="11018"/>
                    </a:lnTo>
                    <a:lnTo>
                      <a:pt x="2423" y="11018"/>
                    </a:lnTo>
                    <a:lnTo>
                      <a:pt x="3461" y="10731"/>
                    </a:lnTo>
                    <a:lnTo>
                      <a:pt x="4384" y="10539"/>
                    </a:lnTo>
                    <a:lnTo>
                      <a:pt x="5769" y="10348"/>
                    </a:lnTo>
                    <a:lnTo>
                      <a:pt x="6231" y="10156"/>
                    </a:lnTo>
                    <a:lnTo>
                      <a:pt x="6000" y="9869"/>
                    </a:lnTo>
                    <a:lnTo>
                      <a:pt x="5307" y="9965"/>
                    </a:lnTo>
                    <a:lnTo>
                      <a:pt x="5077" y="10156"/>
                    </a:lnTo>
                    <a:lnTo>
                      <a:pt x="4269" y="9965"/>
                    </a:lnTo>
                    <a:lnTo>
                      <a:pt x="3692" y="9773"/>
                    </a:lnTo>
                    <a:lnTo>
                      <a:pt x="3346" y="9198"/>
                    </a:lnTo>
                    <a:lnTo>
                      <a:pt x="3346" y="8719"/>
                    </a:lnTo>
                    <a:lnTo>
                      <a:pt x="3461" y="8432"/>
                    </a:lnTo>
                    <a:lnTo>
                      <a:pt x="3461" y="8336"/>
                    </a:lnTo>
                    <a:lnTo>
                      <a:pt x="3692" y="8048"/>
                    </a:lnTo>
                    <a:lnTo>
                      <a:pt x="3808" y="8240"/>
                    </a:lnTo>
                    <a:lnTo>
                      <a:pt x="3923" y="7857"/>
                    </a:lnTo>
                    <a:lnTo>
                      <a:pt x="4384" y="7665"/>
                    </a:lnTo>
                    <a:lnTo>
                      <a:pt x="4731" y="7282"/>
                    </a:lnTo>
                    <a:lnTo>
                      <a:pt x="5538" y="6707"/>
                    </a:lnTo>
                    <a:lnTo>
                      <a:pt x="5769" y="5557"/>
                    </a:lnTo>
                    <a:lnTo>
                      <a:pt x="6231" y="4120"/>
                    </a:lnTo>
                    <a:lnTo>
                      <a:pt x="6923" y="2970"/>
                    </a:lnTo>
                    <a:lnTo>
                      <a:pt x="7615" y="2874"/>
                    </a:lnTo>
                    <a:lnTo>
                      <a:pt x="7615" y="2970"/>
                    </a:lnTo>
                    <a:lnTo>
                      <a:pt x="7846" y="3066"/>
                    </a:lnTo>
                    <a:lnTo>
                      <a:pt x="7846" y="3258"/>
                    </a:lnTo>
                    <a:lnTo>
                      <a:pt x="7846" y="3353"/>
                    </a:lnTo>
                    <a:lnTo>
                      <a:pt x="7961" y="3449"/>
                    </a:lnTo>
                    <a:lnTo>
                      <a:pt x="8077" y="3641"/>
                    </a:lnTo>
                    <a:lnTo>
                      <a:pt x="8307" y="3641"/>
                    </a:lnTo>
                    <a:lnTo>
                      <a:pt x="8307" y="3737"/>
                    </a:lnTo>
                    <a:lnTo>
                      <a:pt x="8307" y="3833"/>
                    </a:lnTo>
                    <a:lnTo>
                      <a:pt x="8307" y="4024"/>
                    </a:lnTo>
                    <a:lnTo>
                      <a:pt x="8307" y="4120"/>
                    </a:lnTo>
                    <a:lnTo>
                      <a:pt x="8077" y="4120"/>
                    </a:lnTo>
                    <a:lnTo>
                      <a:pt x="7961" y="4120"/>
                    </a:lnTo>
                    <a:lnTo>
                      <a:pt x="7846" y="4120"/>
                    </a:lnTo>
                    <a:lnTo>
                      <a:pt x="7615" y="4216"/>
                    </a:lnTo>
                    <a:lnTo>
                      <a:pt x="7500" y="4407"/>
                    </a:lnTo>
                    <a:lnTo>
                      <a:pt x="7500" y="4503"/>
                    </a:lnTo>
                    <a:lnTo>
                      <a:pt x="7384" y="4599"/>
                    </a:lnTo>
                    <a:lnTo>
                      <a:pt x="7384" y="4791"/>
                    </a:lnTo>
                    <a:lnTo>
                      <a:pt x="7384" y="4886"/>
                    </a:lnTo>
                    <a:lnTo>
                      <a:pt x="7384" y="4982"/>
                    </a:lnTo>
                    <a:lnTo>
                      <a:pt x="7384" y="5174"/>
                    </a:lnTo>
                    <a:lnTo>
                      <a:pt x="7384" y="5270"/>
                    </a:lnTo>
                    <a:lnTo>
                      <a:pt x="7384" y="5366"/>
                    </a:lnTo>
                    <a:lnTo>
                      <a:pt x="7384" y="5557"/>
                    </a:lnTo>
                    <a:lnTo>
                      <a:pt x="7384" y="5653"/>
                    </a:lnTo>
                    <a:lnTo>
                      <a:pt x="7384" y="5749"/>
                    </a:lnTo>
                    <a:lnTo>
                      <a:pt x="7384" y="5940"/>
                    </a:lnTo>
                    <a:lnTo>
                      <a:pt x="7384" y="6036"/>
                    </a:lnTo>
                    <a:lnTo>
                      <a:pt x="7500" y="6132"/>
                    </a:lnTo>
                    <a:lnTo>
                      <a:pt x="7500" y="6324"/>
                    </a:lnTo>
                    <a:lnTo>
                      <a:pt x="7615" y="6324"/>
                    </a:lnTo>
                    <a:lnTo>
                      <a:pt x="7615" y="6419"/>
                    </a:lnTo>
                    <a:lnTo>
                      <a:pt x="7846" y="6419"/>
                    </a:lnTo>
                    <a:lnTo>
                      <a:pt x="7961" y="6419"/>
                    </a:lnTo>
                    <a:lnTo>
                      <a:pt x="8077" y="6515"/>
                    </a:lnTo>
                    <a:lnTo>
                      <a:pt x="8307" y="6515"/>
                    </a:lnTo>
                    <a:lnTo>
                      <a:pt x="8307" y="6707"/>
                    </a:lnTo>
                    <a:lnTo>
                      <a:pt x="8423" y="6707"/>
                    </a:lnTo>
                    <a:lnTo>
                      <a:pt x="8538" y="6707"/>
                    </a:lnTo>
                    <a:lnTo>
                      <a:pt x="8769" y="6803"/>
                    </a:lnTo>
                    <a:lnTo>
                      <a:pt x="8884" y="6803"/>
                    </a:lnTo>
                    <a:lnTo>
                      <a:pt x="8884" y="6707"/>
                    </a:lnTo>
                    <a:lnTo>
                      <a:pt x="9000" y="6707"/>
                    </a:lnTo>
                    <a:lnTo>
                      <a:pt x="9000" y="6515"/>
                    </a:lnTo>
                    <a:lnTo>
                      <a:pt x="9000" y="6419"/>
                    </a:lnTo>
                    <a:lnTo>
                      <a:pt x="9000" y="6324"/>
                    </a:lnTo>
                    <a:lnTo>
                      <a:pt x="9000" y="6132"/>
                    </a:lnTo>
                    <a:lnTo>
                      <a:pt x="8884" y="6132"/>
                    </a:lnTo>
                    <a:lnTo>
                      <a:pt x="8884" y="6036"/>
                    </a:lnTo>
                    <a:lnTo>
                      <a:pt x="8884" y="5940"/>
                    </a:lnTo>
                    <a:lnTo>
                      <a:pt x="8884" y="5749"/>
                    </a:lnTo>
                    <a:lnTo>
                      <a:pt x="8769" y="5749"/>
                    </a:lnTo>
                    <a:lnTo>
                      <a:pt x="8769" y="5653"/>
                    </a:lnTo>
                    <a:lnTo>
                      <a:pt x="8538" y="5557"/>
                    </a:lnTo>
                    <a:lnTo>
                      <a:pt x="8538" y="5366"/>
                    </a:lnTo>
                    <a:lnTo>
                      <a:pt x="8538" y="5270"/>
                    </a:lnTo>
                    <a:lnTo>
                      <a:pt x="8769" y="5270"/>
                    </a:lnTo>
                    <a:lnTo>
                      <a:pt x="8884" y="5270"/>
                    </a:lnTo>
                    <a:lnTo>
                      <a:pt x="9000" y="5270"/>
                    </a:lnTo>
                    <a:lnTo>
                      <a:pt x="9000" y="5174"/>
                    </a:lnTo>
                    <a:lnTo>
                      <a:pt x="9230" y="5174"/>
                    </a:lnTo>
                    <a:lnTo>
                      <a:pt x="9230" y="4982"/>
                    </a:lnTo>
                    <a:lnTo>
                      <a:pt x="9346" y="4982"/>
                    </a:lnTo>
                    <a:lnTo>
                      <a:pt x="9346" y="4886"/>
                    </a:lnTo>
                    <a:lnTo>
                      <a:pt x="9461" y="4886"/>
                    </a:lnTo>
                    <a:lnTo>
                      <a:pt x="9461" y="4791"/>
                    </a:lnTo>
                    <a:lnTo>
                      <a:pt x="9461" y="4599"/>
                    </a:lnTo>
                    <a:lnTo>
                      <a:pt x="9461" y="4503"/>
                    </a:lnTo>
                    <a:lnTo>
                      <a:pt x="9692" y="4407"/>
                    </a:lnTo>
                    <a:lnTo>
                      <a:pt x="9692" y="4216"/>
                    </a:lnTo>
                    <a:lnTo>
                      <a:pt x="9692" y="4120"/>
                    </a:lnTo>
                    <a:lnTo>
                      <a:pt x="9692" y="4024"/>
                    </a:lnTo>
                    <a:lnTo>
                      <a:pt x="9807" y="3833"/>
                    </a:lnTo>
                    <a:lnTo>
                      <a:pt x="9807" y="3737"/>
                    </a:lnTo>
                    <a:lnTo>
                      <a:pt x="9807" y="3641"/>
                    </a:lnTo>
                    <a:lnTo>
                      <a:pt x="9923" y="3641"/>
                    </a:lnTo>
                    <a:lnTo>
                      <a:pt x="9923" y="3449"/>
                    </a:lnTo>
                    <a:lnTo>
                      <a:pt x="9923" y="3353"/>
                    </a:lnTo>
                    <a:lnTo>
                      <a:pt x="10153" y="3353"/>
                    </a:lnTo>
                    <a:lnTo>
                      <a:pt x="10153" y="3258"/>
                    </a:lnTo>
                    <a:lnTo>
                      <a:pt x="9923" y="3258"/>
                    </a:lnTo>
                    <a:lnTo>
                      <a:pt x="9807" y="3258"/>
                    </a:lnTo>
                    <a:lnTo>
                      <a:pt x="9807" y="3066"/>
                    </a:lnTo>
                    <a:lnTo>
                      <a:pt x="9692" y="3066"/>
                    </a:lnTo>
                    <a:lnTo>
                      <a:pt x="9461" y="3066"/>
                    </a:lnTo>
                    <a:lnTo>
                      <a:pt x="9346" y="3066"/>
                    </a:lnTo>
                    <a:lnTo>
                      <a:pt x="9346" y="2970"/>
                    </a:lnTo>
                    <a:lnTo>
                      <a:pt x="9230" y="2874"/>
                    </a:lnTo>
                    <a:lnTo>
                      <a:pt x="9230" y="2683"/>
                    </a:lnTo>
                    <a:lnTo>
                      <a:pt x="9346" y="2587"/>
                    </a:lnTo>
                    <a:lnTo>
                      <a:pt x="9346" y="2491"/>
                    </a:lnTo>
                    <a:lnTo>
                      <a:pt x="9346" y="2300"/>
                    </a:lnTo>
                    <a:lnTo>
                      <a:pt x="9230" y="2300"/>
                    </a:lnTo>
                    <a:lnTo>
                      <a:pt x="9230" y="2204"/>
                    </a:lnTo>
                    <a:lnTo>
                      <a:pt x="9230" y="2108"/>
                    </a:lnTo>
                    <a:lnTo>
                      <a:pt x="9230" y="1916"/>
                    </a:lnTo>
                    <a:lnTo>
                      <a:pt x="9230" y="1820"/>
                    </a:lnTo>
                    <a:lnTo>
                      <a:pt x="9346" y="1725"/>
                    </a:lnTo>
                    <a:lnTo>
                      <a:pt x="9346" y="1533"/>
                    </a:lnTo>
                    <a:lnTo>
                      <a:pt x="9346" y="1437"/>
                    </a:lnTo>
                    <a:lnTo>
                      <a:pt x="9461" y="1437"/>
                    </a:lnTo>
                    <a:lnTo>
                      <a:pt x="9461" y="1341"/>
                    </a:lnTo>
                    <a:lnTo>
                      <a:pt x="9692" y="1150"/>
                    </a:lnTo>
                    <a:lnTo>
                      <a:pt x="9692" y="1054"/>
                    </a:lnTo>
                    <a:lnTo>
                      <a:pt x="9807" y="958"/>
                    </a:lnTo>
                    <a:lnTo>
                      <a:pt x="9923" y="958"/>
                    </a:lnTo>
                    <a:lnTo>
                      <a:pt x="9923" y="767"/>
                    </a:lnTo>
                    <a:lnTo>
                      <a:pt x="10153" y="767"/>
                    </a:lnTo>
                    <a:lnTo>
                      <a:pt x="10153" y="671"/>
                    </a:lnTo>
                    <a:lnTo>
                      <a:pt x="10269" y="671"/>
                    </a:lnTo>
                    <a:lnTo>
                      <a:pt x="10384" y="575"/>
                    </a:lnTo>
                    <a:lnTo>
                      <a:pt x="10615" y="575"/>
                    </a:lnTo>
                    <a:lnTo>
                      <a:pt x="10730" y="383"/>
                    </a:lnTo>
                    <a:lnTo>
                      <a:pt x="10846" y="383"/>
                    </a:lnTo>
                    <a:lnTo>
                      <a:pt x="11077" y="287"/>
                    </a:lnTo>
                    <a:lnTo>
                      <a:pt x="11192" y="287"/>
                    </a:lnTo>
                    <a:lnTo>
                      <a:pt x="11307" y="192"/>
                    </a:lnTo>
                    <a:lnTo>
                      <a:pt x="11538" y="192"/>
                    </a:lnTo>
                    <a:lnTo>
                      <a:pt x="11653" y="192"/>
                    </a:lnTo>
                    <a:lnTo>
                      <a:pt x="11769" y="192"/>
                    </a:lnTo>
                    <a:lnTo>
                      <a:pt x="12000" y="192"/>
                    </a:lnTo>
                    <a:lnTo>
                      <a:pt x="12115" y="192"/>
                    </a:lnTo>
                    <a:lnTo>
                      <a:pt x="12230" y="192"/>
                    </a:lnTo>
                    <a:lnTo>
                      <a:pt x="12461" y="192"/>
                    </a:lnTo>
                    <a:lnTo>
                      <a:pt x="12576" y="192"/>
                    </a:lnTo>
                    <a:lnTo>
                      <a:pt x="12576" y="287"/>
                    </a:lnTo>
                    <a:lnTo>
                      <a:pt x="12692" y="287"/>
                    </a:lnTo>
                    <a:lnTo>
                      <a:pt x="12923" y="287"/>
                    </a:lnTo>
                    <a:lnTo>
                      <a:pt x="12923" y="383"/>
                    </a:lnTo>
                    <a:lnTo>
                      <a:pt x="13038" y="383"/>
                    </a:lnTo>
                    <a:lnTo>
                      <a:pt x="13153" y="383"/>
                    </a:lnTo>
                    <a:lnTo>
                      <a:pt x="13384" y="287"/>
                    </a:lnTo>
                    <a:lnTo>
                      <a:pt x="13499" y="287"/>
                    </a:lnTo>
                    <a:lnTo>
                      <a:pt x="13499" y="192"/>
                    </a:lnTo>
                    <a:lnTo>
                      <a:pt x="13615" y="192"/>
                    </a:lnTo>
                    <a:lnTo>
                      <a:pt x="13846" y="192"/>
                    </a:lnTo>
                    <a:lnTo>
                      <a:pt x="13961" y="0"/>
                    </a:lnTo>
                    <a:lnTo>
                      <a:pt x="14076" y="0"/>
                    </a:lnTo>
                    <a:lnTo>
                      <a:pt x="14307" y="0"/>
                    </a:lnTo>
                    <a:lnTo>
                      <a:pt x="14423" y="0"/>
                    </a:lnTo>
                    <a:lnTo>
                      <a:pt x="14538" y="0"/>
                    </a:lnTo>
                    <a:lnTo>
                      <a:pt x="14769" y="0"/>
                    </a:lnTo>
                    <a:lnTo>
                      <a:pt x="14884" y="0"/>
                    </a:lnTo>
                    <a:lnTo>
                      <a:pt x="14999" y="0"/>
                    </a:lnTo>
                    <a:lnTo>
                      <a:pt x="15230" y="192"/>
                    </a:lnTo>
                    <a:lnTo>
                      <a:pt x="15346" y="192"/>
                    </a:lnTo>
                    <a:lnTo>
                      <a:pt x="15461" y="287"/>
                    </a:lnTo>
                    <a:lnTo>
                      <a:pt x="15692" y="287"/>
                    </a:lnTo>
                    <a:lnTo>
                      <a:pt x="15692" y="383"/>
                    </a:lnTo>
                    <a:lnTo>
                      <a:pt x="15807" y="383"/>
                    </a:lnTo>
                    <a:lnTo>
                      <a:pt x="15807" y="575"/>
                    </a:lnTo>
                    <a:lnTo>
                      <a:pt x="15922" y="575"/>
                    </a:lnTo>
                    <a:lnTo>
                      <a:pt x="15922" y="671"/>
                    </a:lnTo>
                    <a:lnTo>
                      <a:pt x="16153" y="671"/>
                    </a:lnTo>
                    <a:lnTo>
                      <a:pt x="16153" y="767"/>
                    </a:lnTo>
                    <a:lnTo>
                      <a:pt x="16269" y="767"/>
                    </a:lnTo>
                    <a:lnTo>
                      <a:pt x="16269" y="958"/>
                    </a:lnTo>
                    <a:lnTo>
                      <a:pt x="16269" y="1054"/>
                    </a:lnTo>
                    <a:lnTo>
                      <a:pt x="16384" y="1054"/>
                    </a:lnTo>
                    <a:lnTo>
                      <a:pt x="16384" y="1150"/>
                    </a:lnTo>
                    <a:lnTo>
                      <a:pt x="16384" y="1533"/>
                    </a:lnTo>
                    <a:lnTo>
                      <a:pt x="16153" y="2108"/>
                    </a:lnTo>
                    <a:lnTo>
                      <a:pt x="15807" y="2874"/>
                    </a:lnTo>
                    <a:lnTo>
                      <a:pt x="15692" y="3641"/>
                    </a:lnTo>
                    <a:lnTo>
                      <a:pt x="15346" y="4216"/>
                    </a:lnTo>
                    <a:lnTo>
                      <a:pt x="14538" y="4791"/>
                    </a:lnTo>
                    <a:lnTo>
                      <a:pt x="14076" y="4886"/>
                    </a:lnTo>
                    <a:lnTo>
                      <a:pt x="14307" y="5653"/>
                    </a:lnTo>
                    <a:lnTo>
                      <a:pt x="15230" y="6036"/>
                    </a:lnTo>
                    <a:lnTo>
                      <a:pt x="15692" y="6132"/>
                    </a:lnTo>
                    <a:lnTo>
                      <a:pt x="15461" y="7090"/>
                    </a:lnTo>
                    <a:lnTo>
                      <a:pt x="14884" y="7665"/>
                    </a:lnTo>
                    <a:lnTo>
                      <a:pt x="14076" y="8048"/>
                    </a:lnTo>
                    <a:lnTo>
                      <a:pt x="13846" y="8815"/>
                    </a:lnTo>
                    <a:lnTo>
                      <a:pt x="13499" y="9581"/>
                    </a:lnTo>
                    <a:lnTo>
                      <a:pt x="12692" y="9581"/>
                    </a:lnTo>
                    <a:lnTo>
                      <a:pt x="11769" y="9198"/>
                    </a:lnTo>
                    <a:lnTo>
                      <a:pt x="11077" y="9102"/>
                    </a:lnTo>
                    <a:lnTo>
                      <a:pt x="10846" y="9773"/>
                    </a:lnTo>
                    <a:lnTo>
                      <a:pt x="11077" y="10731"/>
                    </a:lnTo>
                    <a:lnTo>
                      <a:pt x="11077" y="11498"/>
                    </a:lnTo>
                    <a:lnTo>
                      <a:pt x="10846" y="12456"/>
                    </a:lnTo>
                    <a:lnTo>
                      <a:pt x="10846" y="13031"/>
                    </a:lnTo>
                    <a:lnTo>
                      <a:pt x="10730" y="13701"/>
                    </a:lnTo>
                    <a:lnTo>
                      <a:pt x="10269" y="14180"/>
                    </a:lnTo>
                    <a:lnTo>
                      <a:pt x="10153" y="14755"/>
                    </a:lnTo>
                    <a:lnTo>
                      <a:pt x="10269" y="15330"/>
                    </a:lnTo>
                    <a:lnTo>
                      <a:pt x="10384" y="16001"/>
                    </a:lnTo>
                    <a:lnTo>
                      <a:pt x="1038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52" name="Drawing 53"/>
              <p:cNvSpPr>
                <a:spLocks noChangeAspect="1"/>
              </p:cNvSpPr>
              <p:nvPr/>
            </p:nvSpPr>
            <p:spPr bwMode="auto">
              <a:xfrm>
                <a:off x="-2052" y="-140756"/>
                <a:ext cx="1716" cy="8"/>
              </a:xfrm>
              <a:custGeom>
                <a:avLst/>
                <a:gdLst/>
                <a:ahLst/>
                <a:cxnLst>
                  <a:cxn ang="0">
                    <a:pos x="1489" y="2048"/>
                  </a:cxn>
                  <a:cxn ang="0">
                    <a:pos x="0" y="0"/>
                  </a:cxn>
                  <a:cxn ang="0">
                    <a:pos x="7447" y="0"/>
                  </a:cxn>
                  <a:cxn ang="0">
                    <a:pos x="11916" y="8192"/>
                  </a:cxn>
                  <a:cxn ang="0">
                    <a:pos x="16384" y="12288"/>
                  </a:cxn>
                  <a:cxn ang="0">
                    <a:pos x="16384" y="16384"/>
                  </a:cxn>
                  <a:cxn ang="0">
                    <a:pos x="13405" y="16384"/>
                  </a:cxn>
                  <a:cxn ang="0">
                    <a:pos x="7447" y="10240"/>
                  </a:cxn>
                  <a:cxn ang="0">
                    <a:pos x="1489" y="2048"/>
                  </a:cxn>
                </a:cxnLst>
                <a:rect l="0" t="0" r="r" b="b"/>
                <a:pathLst>
                  <a:path w="16384" h="16384">
                    <a:moveTo>
                      <a:pt x="1489" y="2048"/>
                    </a:moveTo>
                    <a:lnTo>
                      <a:pt x="0" y="0"/>
                    </a:lnTo>
                    <a:lnTo>
                      <a:pt x="7447" y="0"/>
                    </a:lnTo>
                    <a:lnTo>
                      <a:pt x="11916" y="8192"/>
                    </a:lnTo>
                    <a:lnTo>
                      <a:pt x="16384" y="12288"/>
                    </a:lnTo>
                    <a:lnTo>
                      <a:pt x="16384" y="16384"/>
                    </a:lnTo>
                    <a:lnTo>
                      <a:pt x="13405" y="16384"/>
                    </a:lnTo>
                    <a:lnTo>
                      <a:pt x="7447" y="10240"/>
                    </a:lnTo>
                    <a:lnTo>
                      <a:pt x="1489" y="204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53" name="Drawing 54"/>
              <p:cNvSpPr>
                <a:spLocks noChangeAspect="1"/>
              </p:cNvSpPr>
              <p:nvPr/>
            </p:nvSpPr>
            <p:spPr bwMode="auto">
              <a:xfrm>
                <a:off x="-3300" y="-140752"/>
                <a:ext cx="1716" cy="5"/>
              </a:xfrm>
              <a:custGeom>
                <a:avLst/>
                <a:gdLst/>
                <a:ahLst/>
                <a:cxnLst>
                  <a:cxn ang="0">
                    <a:pos x="0" y="3277"/>
                  </a:cxn>
                  <a:cxn ang="0">
                    <a:pos x="1489" y="0"/>
                  </a:cxn>
                  <a:cxn ang="0">
                    <a:pos x="5958" y="0"/>
                  </a:cxn>
                  <a:cxn ang="0">
                    <a:pos x="10426" y="3277"/>
                  </a:cxn>
                  <a:cxn ang="0">
                    <a:pos x="13405" y="6554"/>
                  </a:cxn>
                  <a:cxn ang="0">
                    <a:pos x="16384" y="16384"/>
                  </a:cxn>
                  <a:cxn ang="0">
                    <a:pos x="11916" y="16384"/>
                  </a:cxn>
                  <a:cxn ang="0">
                    <a:pos x="5958" y="3277"/>
                  </a:cxn>
                  <a:cxn ang="0">
                    <a:pos x="0" y="3277"/>
                  </a:cxn>
                </a:cxnLst>
                <a:rect l="0" t="0" r="r" b="b"/>
                <a:pathLst>
                  <a:path w="16384" h="16384">
                    <a:moveTo>
                      <a:pt x="0" y="3277"/>
                    </a:moveTo>
                    <a:lnTo>
                      <a:pt x="1489" y="0"/>
                    </a:lnTo>
                    <a:lnTo>
                      <a:pt x="5958" y="0"/>
                    </a:lnTo>
                    <a:lnTo>
                      <a:pt x="10426" y="3277"/>
                    </a:lnTo>
                    <a:lnTo>
                      <a:pt x="13405" y="6554"/>
                    </a:lnTo>
                    <a:lnTo>
                      <a:pt x="16384" y="16384"/>
                    </a:lnTo>
                    <a:lnTo>
                      <a:pt x="11916" y="16384"/>
                    </a:lnTo>
                    <a:lnTo>
                      <a:pt x="5958" y="3277"/>
                    </a:lnTo>
                    <a:lnTo>
                      <a:pt x="0" y="327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54" name="Drawing 55"/>
              <p:cNvSpPr>
                <a:spLocks noChangeAspect="1"/>
              </p:cNvSpPr>
              <p:nvPr/>
            </p:nvSpPr>
            <p:spPr bwMode="auto">
              <a:xfrm>
                <a:off x="-4704" y="-140742"/>
                <a:ext cx="780" cy="7"/>
              </a:xfrm>
              <a:custGeom>
                <a:avLst/>
                <a:gdLst/>
                <a:ahLst/>
                <a:cxnLst>
                  <a:cxn ang="0">
                    <a:pos x="6554" y="0"/>
                  </a:cxn>
                  <a:cxn ang="0">
                    <a:pos x="0" y="9362"/>
                  </a:cxn>
                  <a:cxn ang="0">
                    <a:pos x="0" y="14043"/>
                  </a:cxn>
                  <a:cxn ang="0">
                    <a:pos x="6554" y="16384"/>
                  </a:cxn>
                  <a:cxn ang="0">
                    <a:pos x="16384" y="9362"/>
                  </a:cxn>
                  <a:cxn ang="0">
                    <a:pos x="16384" y="4681"/>
                  </a:cxn>
                  <a:cxn ang="0">
                    <a:pos x="6554" y="0"/>
                  </a:cxn>
                </a:cxnLst>
                <a:rect l="0" t="0" r="r" b="b"/>
                <a:pathLst>
                  <a:path w="16384" h="16384">
                    <a:moveTo>
                      <a:pt x="6554" y="0"/>
                    </a:moveTo>
                    <a:lnTo>
                      <a:pt x="0" y="9362"/>
                    </a:lnTo>
                    <a:lnTo>
                      <a:pt x="0" y="14043"/>
                    </a:lnTo>
                    <a:lnTo>
                      <a:pt x="6554" y="16384"/>
                    </a:lnTo>
                    <a:lnTo>
                      <a:pt x="16384" y="9362"/>
                    </a:lnTo>
                    <a:lnTo>
                      <a:pt x="16384" y="4681"/>
                    </a:lnTo>
                    <a:lnTo>
                      <a:pt x="655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289" name="Norway"/>
            <p:cNvGrpSpPr>
              <a:grpSpLocks noChangeAspect="1"/>
            </p:cNvGrpSpPr>
            <p:nvPr/>
          </p:nvGrpSpPr>
          <p:grpSpPr bwMode="auto">
            <a:xfrm>
              <a:off x="1776" y="91"/>
              <a:ext cx="795" cy="1107"/>
              <a:chOff x="-1949" y="-1536"/>
              <a:chExt cx="19716" cy="856"/>
            </a:xfrm>
            <a:grpFill/>
          </p:grpSpPr>
          <p:sp>
            <p:nvSpPr>
              <p:cNvPr id="328" name="Drawing 57"/>
              <p:cNvSpPr>
                <a:spLocks noChangeAspect="1"/>
              </p:cNvSpPr>
              <p:nvPr/>
            </p:nvSpPr>
            <p:spPr bwMode="auto">
              <a:xfrm>
                <a:off x="-1825" y="-1536"/>
                <a:ext cx="19592" cy="856"/>
              </a:xfrm>
              <a:custGeom>
                <a:avLst/>
                <a:gdLst/>
                <a:ahLst/>
                <a:cxnLst>
                  <a:cxn ang="0">
                    <a:pos x="4174" y="14164"/>
                  </a:cxn>
                  <a:cxn ang="0">
                    <a:pos x="4018" y="14948"/>
                  </a:cxn>
                  <a:cxn ang="0">
                    <a:pos x="1996" y="16212"/>
                  </a:cxn>
                  <a:cxn ang="0">
                    <a:pos x="285" y="15082"/>
                  </a:cxn>
                  <a:cxn ang="0">
                    <a:pos x="518" y="14604"/>
                  </a:cxn>
                  <a:cxn ang="0">
                    <a:pos x="752" y="14145"/>
                  </a:cxn>
                  <a:cxn ang="0">
                    <a:pos x="1322" y="13322"/>
                  </a:cxn>
                  <a:cxn ang="0">
                    <a:pos x="389" y="13628"/>
                  </a:cxn>
                  <a:cxn ang="0">
                    <a:pos x="26" y="12862"/>
                  </a:cxn>
                  <a:cxn ang="0">
                    <a:pos x="1218" y="12537"/>
                  </a:cxn>
                  <a:cxn ang="0">
                    <a:pos x="1867" y="12097"/>
                  </a:cxn>
                  <a:cxn ang="0">
                    <a:pos x="285" y="12479"/>
                  </a:cxn>
                  <a:cxn ang="0">
                    <a:pos x="518" y="11561"/>
                  </a:cxn>
                  <a:cxn ang="0">
                    <a:pos x="596" y="11484"/>
                  </a:cxn>
                  <a:cxn ang="0">
                    <a:pos x="1063" y="11312"/>
                  </a:cxn>
                  <a:cxn ang="0">
                    <a:pos x="1374" y="10814"/>
                  </a:cxn>
                  <a:cxn ang="0">
                    <a:pos x="1970" y="10565"/>
                  </a:cxn>
                  <a:cxn ang="0">
                    <a:pos x="2592" y="10049"/>
                  </a:cxn>
                  <a:cxn ang="0">
                    <a:pos x="3215" y="9723"/>
                  </a:cxn>
                  <a:cxn ang="0">
                    <a:pos x="4018" y="9723"/>
                  </a:cxn>
                  <a:cxn ang="0">
                    <a:pos x="5055" y="9264"/>
                  </a:cxn>
                  <a:cxn ang="0">
                    <a:pos x="4148" y="9092"/>
                  </a:cxn>
                  <a:cxn ang="0">
                    <a:pos x="5081" y="8269"/>
                  </a:cxn>
                  <a:cxn ang="0">
                    <a:pos x="5729" y="7656"/>
                  </a:cxn>
                  <a:cxn ang="0">
                    <a:pos x="5911" y="7254"/>
                  </a:cxn>
                  <a:cxn ang="0">
                    <a:pos x="5937" y="6737"/>
                  </a:cxn>
                  <a:cxn ang="0">
                    <a:pos x="6429" y="5991"/>
                  </a:cxn>
                  <a:cxn ang="0">
                    <a:pos x="7051" y="5225"/>
                  </a:cxn>
                  <a:cxn ang="0">
                    <a:pos x="7492" y="4747"/>
                  </a:cxn>
                  <a:cxn ang="0">
                    <a:pos x="8011" y="4230"/>
                  </a:cxn>
                  <a:cxn ang="0">
                    <a:pos x="8710" y="3847"/>
                  </a:cxn>
                  <a:cxn ang="0">
                    <a:pos x="8736" y="3388"/>
                  </a:cxn>
                  <a:cxn ang="0">
                    <a:pos x="9047" y="2660"/>
                  </a:cxn>
                  <a:cxn ang="0">
                    <a:pos x="9333" y="2373"/>
                  </a:cxn>
                  <a:cxn ang="0">
                    <a:pos x="9851" y="2048"/>
                  </a:cxn>
                  <a:cxn ang="0">
                    <a:pos x="10240" y="2546"/>
                  </a:cxn>
                  <a:cxn ang="0">
                    <a:pos x="10784" y="1684"/>
                  </a:cxn>
                  <a:cxn ang="0">
                    <a:pos x="11070" y="1512"/>
                  </a:cxn>
                  <a:cxn ang="0">
                    <a:pos x="11821" y="1512"/>
                  </a:cxn>
                  <a:cxn ang="0">
                    <a:pos x="12469" y="708"/>
                  </a:cxn>
                  <a:cxn ang="0">
                    <a:pos x="13143" y="459"/>
                  </a:cxn>
                  <a:cxn ang="0">
                    <a:pos x="13092" y="1091"/>
                  </a:cxn>
                  <a:cxn ang="0">
                    <a:pos x="13688" y="689"/>
                  </a:cxn>
                  <a:cxn ang="0">
                    <a:pos x="14284" y="0"/>
                  </a:cxn>
                  <a:cxn ang="0">
                    <a:pos x="14543" y="670"/>
                  </a:cxn>
                  <a:cxn ang="0">
                    <a:pos x="15269" y="249"/>
                  </a:cxn>
                  <a:cxn ang="0">
                    <a:pos x="15866" y="785"/>
                  </a:cxn>
                  <a:cxn ang="0">
                    <a:pos x="15451" y="1206"/>
                  </a:cxn>
                  <a:cxn ang="0">
                    <a:pos x="16047" y="1359"/>
                  </a:cxn>
                  <a:cxn ang="0">
                    <a:pos x="16358" y="1455"/>
                  </a:cxn>
                  <a:cxn ang="0">
                    <a:pos x="15969" y="1531"/>
                  </a:cxn>
                  <a:cxn ang="0">
                    <a:pos x="15684" y="1914"/>
                  </a:cxn>
                  <a:cxn ang="0">
                    <a:pos x="15451" y="1895"/>
                  </a:cxn>
                  <a:cxn ang="0">
                    <a:pos x="14232" y="1282"/>
                  </a:cxn>
                  <a:cxn ang="0">
                    <a:pos x="13377" y="2756"/>
                  </a:cxn>
                  <a:cxn ang="0">
                    <a:pos x="11484" y="2775"/>
                  </a:cxn>
                  <a:cxn ang="0">
                    <a:pos x="10344" y="2967"/>
                  </a:cxn>
                  <a:cxn ang="0">
                    <a:pos x="9514" y="3541"/>
                  </a:cxn>
                  <a:cxn ang="0">
                    <a:pos x="8322" y="4613"/>
                  </a:cxn>
                  <a:cxn ang="0">
                    <a:pos x="7362" y="6527"/>
                  </a:cxn>
                  <a:cxn ang="0">
                    <a:pos x="6403" y="9034"/>
                  </a:cxn>
                  <a:cxn ang="0">
                    <a:pos x="5470" y="10948"/>
                  </a:cxn>
                  <a:cxn ang="0">
                    <a:pos x="5781" y="13724"/>
                  </a:cxn>
                </a:cxnLst>
                <a:rect l="0" t="0" r="r" b="b"/>
                <a:pathLst>
                  <a:path w="16384" h="16384">
                    <a:moveTo>
                      <a:pt x="4770" y="15140"/>
                    </a:moveTo>
                    <a:lnTo>
                      <a:pt x="4692" y="15025"/>
                    </a:lnTo>
                    <a:lnTo>
                      <a:pt x="4589" y="15063"/>
                    </a:lnTo>
                    <a:lnTo>
                      <a:pt x="4537" y="14987"/>
                    </a:lnTo>
                    <a:lnTo>
                      <a:pt x="4459" y="14948"/>
                    </a:lnTo>
                    <a:lnTo>
                      <a:pt x="4355" y="14948"/>
                    </a:lnTo>
                    <a:lnTo>
                      <a:pt x="4355" y="14910"/>
                    </a:lnTo>
                    <a:lnTo>
                      <a:pt x="4329" y="14834"/>
                    </a:lnTo>
                    <a:lnTo>
                      <a:pt x="4329" y="14719"/>
                    </a:lnTo>
                    <a:lnTo>
                      <a:pt x="4277" y="14489"/>
                    </a:lnTo>
                    <a:lnTo>
                      <a:pt x="4252" y="14374"/>
                    </a:lnTo>
                    <a:lnTo>
                      <a:pt x="4277" y="14298"/>
                    </a:lnTo>
                    <a:lnTo>
                      <a:pt x="4381" y="14259"/>
                    </a:lnTo>
                    <a:lnTo>
                      <a:pt x="4381" y="14183"/>
                    </a:lnTo>
                    <a:lnTo>
                      <a:pt x="4329" y="14145"/>
                    </a:lnTo>
                    <a:lnTo>
                      <a:pt x="4252" y="14164"/>
                    </a:lnTo>
                    <a:lnTo>
                      <a:pt x="4226" y="14183"/>
                    </a:lnTo>
                    <a:lnTo>
                      <a:pt x="4174" y="14164"/>
                    </a:lnTo>
                    <a:lnTo>
                      <a:pt x="4148" y="14221"/>
                    </a:lnTo>
                    <a:lnTo>
                      <a:pt x="4148" y="14298"/>
                    </a:lnTo>
                    <a:lnTo>
                      <a:pt x="4174" y="14393"/>
                    </a:lnTo>
                    <a:lnTo>
                      <a:pt x="4226" y="14489"/>
                    </a:lnTo>
                    <a:lnTo>
                      <a:pt x="4226" y="14566"/>
                    </a:lnTo>
                    <a:lnTo>
                      <a:pt x="4122" y="14566"/>
                    </a:lnTo>
                    <a:lnTo>
                      <a:pt x="4122" y="14489"/>
                    </a:lnTo>
                    <a:lnTo>
                      <a:pt x="4044" y="14393"/>
                    </a:lnTo>
                    <a:lnTo>
                      <a:pt x="4018" y="14374"/>
                    </a:lnTo>
                    <a:lnTo>
                      <a:pt x="4018" y="14413"/>
                    </a:lnTo>
                    <a:lnTo>
                      <a:pt x="4044" y="14489"/>
                    </a:lnTo>
                    <a:lnTo>
                      <a:pt x="4018" y="14547"/>
                    </a:lnTo>
                    <a:lnTo>
                      <a:pt x="3966" y="14566"/>
                    </a:lnTo>
                    <a:lnTo>
                      <a:pt x="4018" y="14681"/>
                    </a:lnTo>
                    <a:lnTo>
                      <a:pt x="4122" y="14757"/>
                    </a:lnTo>
                    <a:lnTo>
                      <a:pt x="4122" y="14872"/>
                    </a:lnTo>
                    <a:lnTo>
                      <a:pt x="4070" y="14929"/>
                    </a:lnTo>
                    <a:lnTo>
                      <a:pt x="4018" y="14948"/>
                    </a:lnTo>
                    <a:lnTo>
                      <a:pt x="3966" y="15025"/>
                    </a:lnTo>
                    <a:lnTo>
                      <a:pt x="3966" y="15102"/>
                    </a:lnTo>
                    <a:lnTo>
                      <a:pt x="3940" y="15178"/>
                    </a:lnTo>
                    <a:lnTo>
                      <a:pt x="3837" y="15216"/>
                    </a:lnTo>
                    <a:lnTo>
                      <a:pt x="3629" y="15216"/>
                    </a:lnTo>
                    <a:lnTo>
                      <a:pt x="3422" y="15102"/>
                    </a:lnTo>
                    <a:lnTo>
                      <a:pt x="3448" y="15216"/>
                    </a:lnTo>
                    <a:lnTo>
                      <a:pt x="3318" y="15331"/>
                    </a:lnTo>
                    <a:lnTo>
                      <a:pt x="3215" y="15408"/>
                    </a:lnTo>
                    <a:lnTo>
                      <a:pt x="3189" y="15484"/>
                    </a:lnTo>
                    <a:lnTo>
                      <a:pt x="3085" y="15542"/>
                    </a:lnTo>
                    <a:lnTo>
                      <a:pt x="3007" y="15676"/>
                    </a:lnTo>
                    <a:lnTo>
                      <a:pt x="2826" y="15752"/>
                    </a:lnTo>
                    <a:lnTo>
                      <a:pt x="2696" y="15867"/>
                    </a:lnTo>
                    <a:lnTo>
                      <a:pt x="2489" y="16059"/>
                    </a:lnTo>
                    <a:lnTo>
                      <a:pt x="2178" y="16212"/>
                    </a:lnTo>
                    <a:lnTo>
                      <a:pt x="2074" y="16059"/>
                    </a:lnTo>
                    <a:lnTo>
                      <a:pt x="1996" y="16212"/>
                    </a:lnTo>
                    <a:lnTo>
                      <a:pt x="1789" y="16327"/>
                    </a:lnTo>
                    <a:lnTo>
                      <a:pt x="1633" y="16384"/>
                    </a:lnTo>
                    <a:lnTo>
                      <a:pt x="1374" y="16288"/>
                    </a:lnTo>
                    <a:lnTo>
                      <a:pt x="1478" y="16212"/>
                    </a:lnTo>
                    <a:lnTo>
                      <a:pt x="1270" y="16173"/>
                    </a:lnTo>
                    <a:lnTo>
                      <a:pt x="1218" y="16288"/>
                    </a:lnTo>
                    <a:lnTo>
                      <a:pt x="1063" y="16212"/>
                    </a:lnTo>
                    <a:lnTo>
                      <a:pt x="959" y="16250"/>
                    </a:lnTo>
                    <a:lnTo>
                      <a:pt x="1011" y="16097"/>
                    </a:lnTo>
                    <a:lnTo>
                      <a:pt x="1037" y="15905"/>
                    </a:lnTo>
                    <a:lnTo>
                      <a:pt x="907" y="16059"/>
                    </a:lnTo>
                    <a:lnTo>
                      <a:pt x="726" y="16001"/>
                    </a:lnTo>
                    <a:lnTo>
                      <a:pt x="518" y="15905"/>
                    </a:lnTo>
                    <a:lnTo>
                      <a:pt x="233" y="15638"/>
                    </a:lnTo>
                    <a:lnTo>
                      <a:pt x="78" y="15446"/>
                    </a:lnTo>
                    <a:lnTo>
                      <a:pt x="181" y="15236"/>
                    </a:lnTo>
                    <a:lnTo>
                      <a:pt x="233" y="15082"/>
                    </a:lnTo>
                    <a:lnTo>
                      <a:pt x="285" y="15082"/>
                    </a:lnTo>
                    <a:lnTo>
                      <a:pt x="311" y="15159"/>
                    </a:lnTo>
                    <a:lnTo>
                      <a:pt x="337" y="15159"/>
                    </a:lnTo>
                    <a:lnTo>
                      <a:pt x="415" y="15159"/>
                    </a:lnTo>
                    <a:lnTo>
                      <a:pt x="493" y="15159"/>
                    </a:lnTo>
                    <a:lnTo>
                      <a:pt x="493" y="15140"/>
                    </a:lnTo>
                    <a:lnTo>
                      <a:pt x="493" y="15102"/>
                    </a:lnTo>
                    <a:lnTo>
                      <a:pt x="493" y="15025"/>
                    </a:lnTo>
                    <a:lnTo>
                      <a:pt x="596" y="14948"/>
                    </a:lnTo>
                    <a:lnTo>
                      <a:pt x="622" y="14910"/>
                    </a:lnTo>
                    <a:lnTo>
                      <a:pt x="726" y="14795"/>
                    </a:lnTo>
                    <a:lnTo>
                      <a:pt x="726" y="14757"/>
                    </a:lnTo>
                    <a:lnTo>
                      <a:pt x="726" y="14681"/>
                    </a:lnTo>
                    <a:lnTo>
                      <a:pt x="648" y="14681"/>
                    </a:lnTo>
                    <a:lnTo>
                      <a:pt x="726" y="14623"/>
                    </a:lnTo>
                    <a:lnTo>
                      <a:pt x="855" y="14489"/>
                    </a:lnTo>
                    <a:lnTo>
                      <a:pt x="830" y="14451"/>
                    </a:lnTo>
                    <a:lnTo>
                      <a:pt x="726" y="14527"/>
                    </a:lnTo>
                    <a:lnTo>
                      <a:pt x="518" y="14604"/>
                    </a:lnTo>
                    <a:lnTo>
                      <a:pt x="415" y="14547"/>
                    </a:lnTo>
                    <a:lnTo>
                      <a:pt x="415" y="14604"/>
                    </a:lnTo>
                    <a:lnTo>
                      <a:pt x="389" y="14681"/>
                    </a:lnTo>
                    <a:lnTo>
                      <a:pt x="285" y="14681"/>
                    </a:lnTo>
                    <a:lnTo>
                      <a:pt x="233" y="14566"/>
                    </a:lnTo>
                    <a:lnTo>
                      <a:pt x="181" y="14642"/>
                    </a:lnTo>
                    <a:lnTo>
                      <a:pt x="26" y="14681"/>
                    </a:lnTo>
                    <a:lnTo>
                      <a:pt x="26" y="14623"/>
                    </a:lnTo>
                    <a:lnTo>
                      <a:pt x="0" y="14566"/>
                    </a:lnTo>
                    <a:lnTo>
                      <a:pt x="0" y="14489"/>
                    </a:lnTo>
                    <a:lnTo>
                      <a:pt x="78" y="14393"/>
                    </a:lnTo>
                    <a:lnTo>
                      <a:pt x="233" y="14259"/>
                    </a:lnTo>
                    <a:lnTo>
                      <a:pt x="311" y="14298"/>
                    </a:lnTo>
                    <a:lnTo>
                      <a:pt x="389" y="14259"/>
                    </a:lnTo>
                    <a:lnTo>
                      <a:pt x="518" y="14298"/>
                    </a:lnTo>
                    <a:lnTo>
                      <a:pt x="544" y="14240"/>
                    </a:lnTo>
                    <a:lnTo>
                      <a:pt x="622" y="14183"/>
                    </a:lnTo>
                    <a:lnTo>
                      <a:pt x="752" y="14145"/>
                    </a:lnTo>
                    <a:lnTo>
                      <a:pt x="933" y="14087"/>
                    </a:lnTo>
                    <a:lnTo>
                      <a:pt x="907" y="14068"/>
                    </a:lnTo>
                    <a:lnTo>
                      <a:pt x="830" y="14106"/>
                    </a:lnTo>
                    <a:lnTo>
                      <a:pt x="752" y="14087"/>
                    </a:lnTo>
                    <a:lnTo>
                      <a:pt x="544" y="14087"/>
                    </a:lnTo>
                    <a:lnTo>
                      <a:pt x="441" y="14030"/>
                    </a:lnTo>
                    <a:lnTo>
                      <a:pt x="518" y="13991"/>
                    </a:lnTo>
                    <a:lnTo>
                      <a:pt x="648" y="13877"/>
                    </a:lnTo>
                    <a:lnTo>
                      <a:pt x="752" y="13762"/>
                    </a:lnTo>
                    <a:lnTo>
                      <a:pt x="933" y="13704"/>
                    </a:lnTo>
                    <a:lnTo>
                      <a:pt x="933" y="13685"/>
                    </a:lnTo>
                    <a:lnTo>
                      <a:pt x="855" y="13628"/>
                    </a:lnTo>
                    <a:lnTo>
                      <a:pt x="1011" y="13494"/>
                    </a:lnTo>
                    <a:lnTo>
                      <a:pt x="1141" y="13341"/>
                    </a:lnTo>
                    <a:lnTo>
                      <a:pt x="1218" y="13379"/>
                    </a:lnTo>
                    <a:lnTo>
                      <a:pt x="1244" y="13494"/>
                    </a:lnTo>
                    <a:lnTo>
                      <a:pt x="1270" y="13417"/>
                    </a:lnTo>
                    <a:lnTo>
                      <a:pt x="1322" y="13322"/>
                    </a:lnTo>
                    <a:lnTo>
                      <a:pt x="1555" y="13245"/>
                    </a:lnTo>
                    <a:lnTo>
                      <a:pt x="1426" y="13226"/>
                    </a:lnTo>
                    <a:lnTo>
                      <a:pt x="1244" y="13245"/>
                    </a:lnTo>
                    <a:lnTo>
                      <a:pt x="1244" y="13188"/>
                    </a:lnTo>
                    <a:lnTo>
                      <a:pt x="1167" y="13149"/>
                    </a:lnTo>
                    <a:lnTo>
                      <a:pt x="1037" y="13226"/>
                    </a:lnTo>
                    <a:lnTo>
                      <a:pt x="855" y="13417"/>
                    </a:lnTo>
                    <a:lnTo>
                      <a:pt x="700" y="13551"/>
                    </a:lnTo>
                    <a:lnTo>
                      <a:pt x="544" y="13628"/>
                    </a:lnTo>
                    <a:lnTo>
                      <a:pt x="544" y="13762"/>
                    </a:lnTo>
                    <a:lnTo>
                      <a:pt x="441" y="13877"/>
                    </a:lnTo>
                    <a:lnTo>
                      <a:pt x="285" y="13934"/>
                    </a:lnTo>
                    <a:lnTo>
                      <a:pt x="207" y="13877"/>
                    </a:lnTo>
                    <a:lnTo>
                      <a:pt x="233" y="13838"/>
                    </a:lnTo>
                    <a:lnTo>
                      <a:pt x="337" y="13781"/>
                    </a:lnTo>
                    <a:lnTo>
                      <a:pt x="493" y="13762"/>
                    </a:lnTo>
                    <a:lnTo>
                      <a:pt x="441" y="13704"/>
                    </a:lnTo>
                    <a:lnTo>
                      <a:pt x="389" y="13628"/>
                    </a:lnTo>
                    <a:lnTo>
                      <a:pt x="389" y="13609"/>
                    </a:lnTo>
                    <a:lnTo>
                      <a:pt x="389" y="13494"/>
                    </a:lnTo>
                    <a:lnTo>
                      <a:pt x="285" y="13570"/>
                    </a:lnTo>
                    <a:lnTo>
                      <a:pt x="181" y="13628"/>
                    </a:lnTo>
                    <a:lnTo>
                      <a:pt x="181" y="13551"/>
                    </a:lnTo>
                    <a:lnTo>
                      <a:pt x="104" y="13475"/>
                    </a:lnTo>
                    <a:lnTo>
                      <a:pt x="78" y="13398"/>
                    </a:lnTo>
                    <a:lnTo>
                      <a:pt x="181" y="13341"/>
                    </a:lnTo>
                    <a:lnTo>
                      <a:pt x="285" y="13302"/>
                    </a:lnTo>
                    <a:lnTo>
                      <a:pt x="311" y="13264"/>
                    </a:lnTo>
                    <a:lnTo>
                      <a:pt x="285" y="13226"/>
                    </a:lnTo>
                    <a:lnTo>
                      <a:pt x="337" y="13149"/>
                    </a:lnTo>
                    <a:lnTo>
                      <a:pt x="544" y="13015"/>
                    </a:lnTo>
                    <a:lnTo>
                      <a:pt x="415" y="13034"/>
                    </a:lnTo>
                    <a:lnTo>
                      <a:pt x="233" y="13111"/>
                    </a:lnTo>
                    <a:lnTo>
                      <a:pt x="130" y="13092"/>
                    </a:lnTo>
                    <a:lnTo>
                      <a:pt x="26" y="12881"/>
                    </a:lnTo>
                    <a:lnTo>
                      <a:pt x="26" y="12862"/>
                    </a:lnTo>
                    <a:lnTo>
                      <a:pt x="78" y="12862"/>
                    </a:lnTo>
                    <a:lnTo>
                      <a:pt x="78" y="12843"/>
                    </a:lnTo>
                    <a:lnTo>
                      <a:pt x="130" y="12881"/>
                    </a:lnTo>
                    <a:lnTo>
                      <a:pt x="285" y="12939"/>
                    </a:lnTo>
                    <a:lnTo>
                      <a:pt x="285" y="12843"/>
                    </a:lnTo>
                    <a:lnTo>
                      <a:pt x="285" y="12786"/>
                    </a:lnTo>
                    <a:lnTo>
                      <a:pt x="233" y="12786"/>
                    </a:lnTo>
                    <a:lnTo>
                      <a:pt x="104" y="12786"/>
                    </a:lnTo>
                    <a:lnTo>
                      <a:pt x="130" y="12652"/>
                    </a:lnTo>
                    <a:lnTo>
                      <a:pt x="181" y="12613"/>
                    </a:lnTo>
                    <a:lnTo>
                      <a:pt x="207" y="12537"/>
                    </a:lnTo>
                    <a:lnTo>
                      <a:pt x="337" y="12575"/>
                    </a:lnTo>
                    <a:lnTo>
                      <a:pt x="493" y="12613"/>
                    </a:lnTo>
                    <a:lnTo>
                      <a:pt x="596" y="12537"/>
                    </a:lnTo>
                    <a:lnTo>
                      <a:pt x="726" y="12556"/>
                    </a:lnTo>
                    <a:lnTo>
                      <a:pt x="855" y="12537"/>
                    </a:lnTo>
                    <a:lnTo>
                      <a:pt x="1037" y="12575"/>
                    </a:lnTo>
                    <a:lnTo>
                      <a:pt x="1218" y="12537"/>
                    </a:lnTo>
                    <a:lnTo>
                      <a:pt x="1348" y="12556"/>
                    </a:lnTo>
                    <a:lnTo>
                      <a:pt x="1478" y="12633"/>
                    </a:lnTo>
                    <a:lnTo>
                      <a:pt x="1530" y="12709"/>
                    </a:lnTo>
                    <a:lnTo>
                      <a:pt x="1530" y="12843"/>
                    </a:lnTo>
                    <a:lnTo>
                      <a:pt x="1685" y="12767"/>
                    </a:lnTo>
                    <a:lnTo>
                      <a:pt x="1737" y="12767"/>
                    </a:lnTo>
                    <a:lnTo>
                      <a:pt x="1633" y="12652"/>
                    </a:lnTo>
                    <a:lnTo>
                      <a:pt x="1659" y="12556"/>
                    </a:lnTo>
                    <a:lnTo>
                      <a:pt x="1892" y="12537"/>
                    </a:lnTo>
                    <a:lnTo>
                      <a:pt x="2152" y="12403"/>
                    </a:lnTo>
                    <a:lnTo>
                      <a:pt x="2048" y="12384"/>
                    </a:lnTo>
                    <a:lnTo>
                      <a:pt x="1970" y="12403"/>
                    </a:lnTo>
                    <a:lnTo>
                      <a:pt x="1867" y="12422"/>
                    </a:lnTo>
                    <a:lnTo>
                      <a:pt x="1892" y="12384"/>
                    </a:lnTo>
                    <a:lnTo>
                      <a:pt x="1944" y="12250"/>
                    </a:lnTo>
                    <a:lnTo>
                      <a:pt x="2074" y="12097"/>
                    </a:lnTo>
                    <a:lnTo>
                      <a:pt x="2074" y="12039"/>
                    </a:lnTo>
                    <a:lnTo>
                      <a:pt x="1867" y="12097"/>
                    </a:lnTo>
                    <a:lnTo>
                      <a:pt x="1841" y="12250"/>
                    </a:lnTo>
                    <a:lnTo>
                      <a:pt x="1789" y="12345"/>
                    </a:lnTo>
                    <a:lnTo>
                      <a:pt x="1633" y="12479"/>
                    </a:lnTo>
                    <a:lnTo>
                      <a:pt x="1581" y="12460"/>
                    </a:lnTo>
                    <a:lnTo>
                      <a:pt x="1555" y="12422"/>
                    </a:lnTo>
                    <a:lnTo>
                      <a:pt x="1478" y="12460"/>
                    </a:lnTo>
                    <a:lnTo>
                      <a:pt x="1322" y="12460"/>
                    </a:lnTo>
                    <a:lnTo>
                      <a:pt x="1244" y="12403"/>
                    </a:lnTo>
                    <a:lnTo>
                      <a:pt x="1270" y="12269"/>
                    </a:lnTo>
                    <a:lnTo>
                      <a:pt x="1270" y="12173"/>
                    </a:lnTo>
                    <a:lnTo>
                      <a:pt x="1141" y="12326"/>
                    </a:lnTo>
                    <a:lnTo>
                      <a:pt x="1063" y="12460"/>
                    </a:lnTo>
                    <a:lnTo>
                      <a:pt x="933" y="12422"/>
                    </a:lnTo>
                    <a:lnTo>
                      <a:pt x="830" y="12384"/>
                    </a:lnTo>
                    <a:lnTo>
                      <a:pt x="726" y="12403"/>
                    </a:lnTo>
                    <a:lnTo>
                      <a:pt x="518" y="12460"/>
                    </a:lnTo>
                    <a:lnTo>
                      <a:pt x="389" y="12479"/>
                    </a:lnTo>
                    <a:lnTo>
                      <a:pt x="285" y="12479"/>
                    </a:lnTo>
                    <a:lnTo>
                      <a:pt x="181" y="12422"/>
                    </a:lnTo>
                    <a:lnTo>
                      <a:pt x="181" y="12345"/>
                    </a:lnTo>
                    <a:lnTo>
                      <a:pt x="130" y="12326"/>
                    </a:lnTo>
                    <a:lnTo>
                      <a:pt x="130" y="12250"/>
                    </a:lnTo>
                    <a:lnTo>
                      <a:pt x="207" y="12192"/>
                    </a:lnTo>
                    <a:lnTo>
                      <a:pt x="181" y="12116"/>
                    </a:lnTo>
                    <a:lnTo>
                      <a:pt x="285" y="12020"/>
                    </a:lnTo>
                    <a:lnTo>
                      <a:pt x="337" y="12001"/>
                    </a:lnTo>
                    <a:lnTo>
                      <a:pt x="337" y="11963"/>
                    </a:lnTo>
                    <a:lnTo>
                      <a:pt x="337" y="11924"/>
                    </a:lnTo>
                    <a:lnTo>
                      <a:pt x="389" y="11848"/>
                    </a:lnTo>
                    <a:lnTo>
                      <a:pt x="285" y="11848"/>
                    </a:lnTo>
                    <a:lnTo>
                      <a:pt x="181" y="11790"/>
                    </a:lnTo>
                    <a:lnTo>
                      <a:pt x="207" y="11714"/>
                    </a:lnTo>
                    <a:lnTo>
                      <a:pt x="233" y="11695"/>
                    </a:lnTo>
                    <a:lnTo>
                      <a:pt x="337" y="11714"/>
                    </a:lnTo>
                    <a:lnTo>
                      <a:pt x="337" y="11637"/>
                    </a:lnTo>
                    <a:lnTo>
                      <a:pt x="518" y="11561"/>
                    </a:lnTo>
                    <a:lnTo>
                      <a:pt x="622" y="11561"/>
                    </a:lnTo>
                    <a:lnTo>
                      <a:pt x="700" y="11618"/>
                    </a:lnTo>
                    <a:lnTo>
                      <a:pt x="804" y="11637"/>
                    </a:lnTo>
                    <a:lnTo>
                      <a:pt x="907" y="11637"/>
                    </a:lnTo>
                    <a:lnTo>
                      <a:pt x="1115" y="11637"/>
                    </a:lnTo>
                    <a:lnTo>
                      <a:pt x="1244" y="11561"/>
                    </a:lnTo>
                    <a:lnTo>
                      <a:pt x="1218" y="11542"/>
                    </a:lnTo>
                    <a:lnTo>
                      <a:pt x="1115" y="11561"/>
                    </a:lnTo>
                    <a:lnTo>
                      <a:pt x="933" y="11561"/>
                    </a:lnTo>
                    <a:lnTo>
                      <a:pt x="907" y="11542"/>
                    </a:lnTo>
                    <a:lnTo>
                      <a:pt x="1011" y="11484"/>
                    </a:lnTo>
                    <a:lnTo>
                      <a:pt x="1115" y="11465"/>
                    </a:lnTo>
                    <a:lnTo>
                      <a:pt x="1037" y="11465"/>
                    </a:lnTo>
                    <a:lnTo>
                      <a:pt x="933" y="11484"/>
                    </a:lnTo>
                    <a:lnTo>
                      <a:pt x="855" y="11484"/>
                    </a:lnTo>
                    <a:lnTo>
                      <a:pt x="752" y="11503"/>
                    </a:lnTo>
                    <a:lnTo>
                      <a:pt x="700" y="11503"/>
                    </a:lnTo>
                    <a:lnTo>
                      <a:pt x="596" y="11484"/>
                    </a:lnTo>
                    <a:lnTo>
                      <a:pt x="493" y="11484"/>
                    </a:lnTo>
                    <a:lnTo>
                      <a:pt x="389" y="11484"/>
                    </a:lnTo>
                    <a:lnTo>
                      <a:pt x="389" y="11427"/>
                    </a:lnTo>
                    <a:lnTo>
                      <a:pt x="415" y="11388"/>
                    </a:lnTo>
                    <a:lnTo>
                      <a:pt x="415" y="11312"/>
                    </a:lnTo>
                    <a:lnTo>
                      <a:pt x="337" y="11235"/>
                    </a:lnTo>
                    <a:lnTo>
                      <a:pt x="415" y="11197"/>
                    </a:lnTo>
                    <a:lnTo>
                      <a:pt x="518" y="11254"/>
                    </a:lnTo>
                    <a:lnTo>
                      <a:pt x="622" y="11331"/>
                    </a:lnTo>
                    <a:lnTo>
                      <a:pt x="622" y="11274"/>
                    </a:lnTo>
                    <a:lnTo>
                      <a:pt x="622" y="11235"/>
                    </a:lnTo>
                    <a:lnTo>
                      <a:pt x="726" y="11235"/>
                    </a:lnTo>
                    <a:lnTo>
                      <a:pt x="804" y="11235"/>
                    </a:lnTo>
                    <a:lnTo>
                      <a:pt x="933" y="11197"/>
                    </a:lnTo>
                    <a:lnTo>
                      <a:pt x="959" y="11312"/>
                    </a:lnTo>
                    <a:lnTo>
                      <a:pt x="1011" y="11331"/>
                    </a:lnTo>
                    <a:lnTo>
                      <a:pt x="1063" y="11388"/>
                    </a:lnTo>
                    <a:lnTo>
                      <a:pt x="1063" y="11312"/>
                    </a:lnTo>
                    <a:lnTo>
                      <a:pt x="1011" y="11235"/>
                    </a:lnTo>
                    <a:lnTo>
                      <a:pt x="1037" y="11197"/>
                    </a:lnTo>
                    <a:lnTo>
                      <a:pt x="1063" y="11159"/>
                    </a:lnTo>
                    <a:lnTo>
                      <a:pt x="1141" y="11082"/>
                    </a:lnTo>
                    <a:lnTo>
                      <a:pt x="1270" y="11006"/>
                    </a:lnTo>
                    <a:lnTo>
                      <a:pt x="1322" y="11082"/>
                    </a:lnTo>
                    <a:lnTo>
                      <a:pt x="1374" y="11235"/>
                    </a:lnTo>
                    <a:lnTo>
                      <a:pt x="1426" y="11197"/>
                    </a:lnTo>
                    <a:lnTo>
                      <a:pt x="1426" y="11120"/>
                    </a:lnTo>
                    <a:lnTo>
                      <a:pt x="1374" y="11044"/>
                    </a:lnTo>
                    <a:lnTo>
                      <a:pt x="1374" y="10967"/>
                    </a:lnTo>
                    <a:lnTo>
                      <a:pt x="1426" y="10929"/>
                    </a:lnTo>
                    <a:lnTo>
                      <a:pt x="1478" y="10872"/>
                    </a:lnTo>
                    <a:lnTo>
                      <a:pt x="1452" y="10872"/>
                    </a:lnTo>
                    <a:lnTo>
                      <a:pt x="1426" y="10891"/>
                    </a:lnTo>
                    <a:lnTo>
                      <a:pt x="1322" y="10891"/>
                    </a:lnTo>
                    <a:lnTo>
                      <a:pt x="1322" y="10852"/>
                    </a:lnTo>
                    <a:lnTo>
                      <a:pt x="1374" y="10814"/>
                    </a:lnTo>
                    <a:lnTo>
                      <a:pt x="1322" y="10795"/>
                    </a:lnTo>
                    <a:lnTo>
                      <a:pt x="1322" y="10776"/>
                    </a:lnTo>
                    <a:lnTo>
                      <a:pt x="1374" y="10719"/>
                    </a:lnTo>
                    <a:lnTo>
                      <a:pt x="1478" y="10738"/>
                    </a:lnTo>
                    <a:lnTo>
                      <a:pt x="1555" y="10699"/>
                    </a:lnTo>
                    <a:lnTo>
                      <a:pt x="1633" y="10699"/>
                    </a:lnTo>
                    <a:lnTo>
                      <a:pt x="1763" y="10719"/>
                    </a:lnTo>
                    <a:lnTo>
                      <a:pt x="1841" y="10719"/>
                    </a:lnTo>
                    <a:lnTo>
                      <a:pt x="1944" y="10738"/>
                    </a:lnTo>
                    <a:lnTo>
                      <a:pt x="2074" y="10738"/>
                    </a:lnTo>
                    <a:lnTo>
                      <a:pt x="2178" y="10795"/>
                    </a:lnTo>
                    <a:lnTo>
                      <a:pt x="2152" y="10719"/>
                    </a:lnTo>
                    <a:lnTo>
                      <a:pt x="2178" y="10699"/>
                    </a:lnTo>
                    <a:lnTo>
                      <a:pt x="2204" y="10642"/>
                    </a:lnTo>
                    <a:lnTo>
                      <a:pt x="2152" y="10623"/>
                    </a:lnTo>
                    <a:lnTo>
                      <a:pt x="2152" y="10585"/>
                    </a:lnTo>
                    <a:lnTo>
                      <a:pt x="2100" y="10546"/>
                    </a:lnTo>
                    <a:lnTo>
                      <a:pt x="1970" y="10565"/>
                    </a:lnTo>
                    <a:lnTo>
                      <a:pt x="1841" y="10546"/>
                    </a:lnTo>
                    <a:lnTo>
                      <a:pt x="1892" y="10489"/>
                    </a:lnTo>
                    <a:lnTo>
                      <a:pt x="1867" y="10431"/>
                    </a:lnTo>
                    <a:lnTo>
                      <a:pt x="1789" y="10412"/>
                    </a:lnTo>
                    <a:lnTo>
                      <a:pt x="1841" y="10336"/>
                    </a:lnTo>
                    <a:lnTo>
                      <a:pt x="1944" y="10278"/>
                    </a:lnTo>
                    <a:lnTo>
                      <a:pt x="2074" y="10317"/>
                    </a:lnTo>
                    <a:lnTo>
                      <a:pt x="2178" y="10355"/>
                    </a:lnTo>
                    <a:lnTo>
                      <a:pt x="2255" y="10240"/>
                    </a:lnTo>
                    <a:lnTo>
                      <a:pt x="2255" y="10163"/>
                    </a:lnTo>
                    <a:lnTo>
                      <a:pt x="2281" y="10106"/>
                    </a:lnTo>
                    <a:lnTo>
                      <a:pt x="2359" y="10087"/>
                    </a:lnTo>
                    <a:lnTo>
                      <a:pt x="2385" y="10049"/>
                    </a:lnTo>
                    <a:lnTo>
                      <a:pt x="2411" y="10049"/>
                    </a:lnTo>
                    <a:lnTo>
                      <a:pt x="2489" y="10049"/>
                    </a:lnTo>
                    <a:lnTo>
                      <a:pt x="2515" y="10029"/>
                    </a:lnTo>
                    <a:lnTo>
                      <a:pt x="2566" y="10049"/>
                    </a:lnTo>
                    <a:lnTo>
                      <a:pt x="2592" y="10049"/>
                    </a:lnTo>
                    <a:lnTo>
                      <a:pt x="2618" y="10029"/>
                    </a:lnTo>
                    <a:lnTo>
                      <a:pt x="2592" y="9972"/>
                    </a:lnTo>
                    <a:lnTo>
                      <a:pt x="2670" y="9934"/>
                    </a:lnTo>
                    <a:lnTo>
                      <a:pt x="2696" y="9934"/>
                    </a:lnTo>
                    <a:lnTo>
                      <a:pt x="2722" y="9972"/>
                    </a:lnTo>
                    <a:lnTo>
                      <a:pt x="2696" y="10010"/>
                    </a:lnTo>
                    <a:lnTo>
                      <a:pt x="2774" y="10029"/>
                    </a:lnTo>
                    <a:lnTo>
                      <a:pt x="2826" y="10010"/>
                    </a:lnTo>
                    <a:lnTo>
                      <a:pt x="2878" y="9972"/>
                    </a:lnTo>
                    <a:lnTo>
                      <a:pt x="2826" y="9895"/>
                    </a:lnTo>
                    <a:lnTo>
                      <a:pt x="2878" y="9895"/>
                    </a:lnTo>
                    <a:lnTo>
                      <a:pt x="2929" y="9895"/>
                    </a:lnTo>
                    <a:lnTo>
                      <a:pt x="2981" y="9857"/>
                    </a:lnTo>
                    <a:lnTo>
                      <a:pt x="2981" y="9800"/>
                    </a:lnTo>
                    <a:lnTo>
                      <a:pt x="3033" y="9742"/>
                    </a:lnTo>
                    <a:lnTo>
                      <a:pt x="3111" y="9742"/>
                    </a:lnTo>
                    <a:lnTo>
                      <a:pt x="3189" y="9723"/>
                    </a:lnTo>
                    <a:lnTo>
                      <a:pt x="3215" y="9723"/>
                    </a:lnTo>
                    <a:lnTo>
                      <a:pt x="3318" y="9666"/>
                    </a:lnTo>
                    <a:lnTo>
                      <a:pt x="3396" y="9647"/>
                    </a:lnTo>
                    <a:lnTo>
                      <a:pt x="3422" y="9723"/>
                    </a:lnTo>
                    <a:lnTo>
                      <a:pt x="3422" y="9800"/>
                    </a:lnTo>
                    <a:lnTo>
                      <a:pt x="3448" y="9876"/>
                    </a:lnTo>
                    <a:lnTo>
                      <a:pt x="3629" y="9800"/>
                    </a:lnTo>
                    <a:lnTo>
                      <a:pt x="3603" y="9742"/>
                    </a:lnTo>
                    <a:lnTo>
                      <a:pt x="3526" y="9704"/>
                    </a:lnTo>
                    <a:lnTo>
                      <a:pt x="3526" y="9666"/>
                    </a:lnTo>
                    <a:lnTo>
                      <a:pt x="3552" y="9647"/>
                    </a:lnTo>
                    <a:lnTo>
                      <a:pt x="3603" y="9628"/>
                    </a:lnTo>
                    <a:lnTo>
                      <a:pt x="3629" y="9570"/>
                    </a:lnTo>
                    <a:lnTo>
                      <a:pt x="3733" y="9570"/>
                    </a:lnTo>
                    <a:lnTo>
                      <a:pt x="3759" y="9513"/>
                    </a:lnTo>
                    <a:lnTo>
                      <a:pt x="3837" y="9513"/>
                    </a:lnTo>
                    <a:lnTo>
                      <a:pt x="3915" y="9570"/>
                    </a:lnTo>
                    <a:lnTo>
                      <a:pt x="3940" y="9647"/>
                    </a:lnTo>
                    <a:lnTo>
                      <a:pt x="4018" y="9723"/>
                    </a:lnTo>
                    <a:lnTo>
                      <a:pt x="4018" y="9781"/>
                    </a:lnTo>
                    <a:lnTo>
                      <a:pt x="4018" y="9800"/>
                    </a:lnTo>
                    <a:lnTo>
                      <a:pt x="4122" y="9819"/>
                    </a:lnTo>
                    <a:lnTo>
                      <a:pt x="4174" y="9819"/>
                    </a:lnTo>
                    <a:lnTo>
                      <a:pt x="4148" y="9742"/>
                    </a:lnTo>
                    <a:lnTo>
                      <a:pt x="4174" y="9723"/>
                    </a:lnTo>
                    <a:lnTo>
                      <a:pt x="4329" y="9723"/>
                    </a:lnTo>
                    <a:lnTo>
                      <a:pt x="4459" y="9704"/>
                    </a:lnTo>
                    <a:lnTo>
                      <a:pt x="4537" y="9647"/>
                    </a:lnTo>
                    <a:lnTo>
                      <a:pt x="4563" y="9628"/>
                    </a:lnTo>
                    <a:lnTo>
                      <a:pt x="4537" y="9589"/>
                    </a:lnTo>
                    <a:lnTo>
                      <a:pt x="4485" y="9551"/>
                    </a:lnTo>
                    <a:lnTo>
                      <a:pt x="4589" y="9474"/>
                    </a:lnTo>
                    <a:lnTo>
                      <a:pt x="4744" y="9398"/>
                    </a:lnTo>
                    <a:lnTo>
                      <a:pt x="4848" y="9398"/>
                    </a:lnTo>
                    <a:lnTo>
                      <a:pt x="4900" y="9360"/>
                    </a:lnTo>
                    <a:lnTo>
                      <a:pt x="5003" y="9321"/>
                    </a:lnTo>
                    <a:lnTo>
                      <a:pt x="5055" y="9264"/>
                    </a:lnTo>
                    <a:lnTo>
                      <a:pt x="5003" y="9206"/>
                    </a:lnTo>
                    <a:lnTo>
                      <a:pt x="4951" y="9283"/>
                    </a:lnTo>
                    <a:lnTo>
                      <a:pt x="4796" y="9340"/>
                    </a:lnTo>
                    <a:lnTo>
                      <a:pt x="4640" y="9398"/>
                    </a:lnTo>
                    <a:lnTo>
                      <a:pt x="4485" y="9474"/>
                    </a:lnTo>
                    <a:lnTo>
                      <a:pt x="4381" y="9513"/>
                    </a:lnTo>
                    <a:lnTo>
                      <a:pt x="4277" y="9589"/>
                    </a:lnTo>
                    <a:lnTo>
                      <a:pt x="4148" y="9647"/>
                    </a:lnTo>
                    <a:lnTo>
                      <a:pt x="4070" y="9628"/>
                    </a:lnTo>
                    <a:lnTo>
                      <a:pt x="3966" y="9494"/>
                    </a:lnTo>
                    <a:lnTo>
                      <a:pt x="4044" y="9398"/>
                    </a:lnTo>
                    <a:lnTo>
                      <a:pt x="4044" y="9340"/>
                    </a:lnTo>
                    <a:lnTo>
                      <a:pt x="3915" y="9398"/>
                    </a:lnTo>
                    <a:lnTo>
                      <a:pt x="3837" y="9340"/>
                    </a:lnTo>
                    <a:lnTo>
                      <a:pt x="3837" y="9245"/>
                    </a:lnTo>
                    <a:lnTo>
                      <a:pt x="4018" y="9187"/>
                    </a:lnTo>
                    <a:lnTo>
                      <a:pt x="4148" y="9130"/>
                    </a:lnTo>
                    <a:lnTo>
                      <a:pt x="4148" y="9092"/>
                    </a:lnTo>
                    <a:lnTo>
                      <a:pt x="4122" y="8977"/>
                    </a:lnTo>
                    <a:lnTo>
                      <a:pt x="4148" y="8938"/>
                    </a:lnTo>
                    <a:lnTo>
                      <a:pt x="4226" y="8881"/>
                    </a:lnTo>
                    <a:lnTo>
                      <a:pt x="4252" y="8804"/>
                    </a:lnTo>
                    <a:lnTo>
                      <a:pt x="4329" y="8747"/>
                    </a:lnTo>
                    <a:lnTo>
                      <a:pt x="4355" y="8671"/>
                    </a:lnTo>
                    <a:lnTo>
                      <a:pt x="4459" y="8632"/>
                    </a:lnTo>
                    <a:lnTo>
                      <a:pt x="4459" y="8575"/>
                    </a:lnTo>
                    <a:lnTo>
                      <a:pt x="4537" y="8556"/>
                    </a:lnTo>
                    <a:lnTo>
                      <a:pt x="4589" y="8498"/>
                    </a:lnTo>
                    <a:lnTo>
                      <a:pt x="4640" y="8441"/>
                    </a:lnTo>
                    <a:lnTo>
                      <a:pt x="4744" y="8364"/>
                    </a:lnTo>
                    <a:lnTo>
                      <a:pt x="4770" y="8364"/>
                    </a:lnTo>
                    <a:lnTo>
                      <a:pt x="4848" y="8422"/>
                    </a:lnTo>
                    <a:lnTo>
                      <a:pt x="4951" y="8479"/>
                    </a:lnTo>
                    <a:lnTo>
                      <a:pt x="5081" y="8441"/>
                    </a:lnTo>
                    <a:lnTo>
                      <a:pt x="5107" y="8364"/>
                    </a:lnTo>
                    <a:lnTo>
                      <a:pt x="5081" y="8269"/>
                    </a:lnTo>
                    <a:lnTo>
                      <a:pt x="5081" y="8192"/>
                    </a:lnTo>
                    <a:lnTo>
                      <a:pt x="5211" y="8115"/>
                    </a:lnTo>
                    <a:lnTo>
                      <a:pt x="5289" y="8115"/>
                    </a:lnTo>
                    <a:lnTo>
                      <a:pt x="5263" y="8096"/>
                    </a:lnTo>
                    <a:lnTo>
                      <a:pt x="5159" y="8135"/>
                    </a:lnTo>
                    <a:lnTo>
                      <a:pt x="5003" y="8173"/>
                    </a:lnTo>
                    <a:lnTo>
                      <a:pt x="5055" y="8096"/>
                    </a:lnTo>
                    <a:lnTo>
                      <a:pt x="5081" y="7962"/>
                    </a:lnTo>
                    <a:lnTo>
                      <a:pt x="5185" y="7943"/>
                    </a:lnTo>
                    <a:lnTo>
                      <a:pt x="5263" y="7886"/>
                    </a:lnTo>
                    <a:lnTo>
                      <a:pt x="5289" y="7809"/>
                    </a:lnTo>
                    <a:lnTo>
                      <a:pt x="5392" y="7713"/>
                    </a:lnTo>
                    <a:lnTo>
                      <a:pt x="5418" y="7713"/>
                    </a:lnTo>
                    <a:lnTo>
                      <a:pt x="5470" y="7733"/>
                    </a:lnTo>
                    <a:lnTo>
                      <a:pt x="5522" y="7675"/>
                    </a:lnTo>
                    <a:lnTo>
                      <a:pt x="5600" y="7675"/>
                    </a:lnTo>
                    <a:lnTo>
                      <a:pt x="5677" y="7713"/>
                    </a:lnTo>
                    <a:lnTo>
                      <a:pt x="5729" y="7656"/>
                    </a:lnTo>
                    <a:lnTo>
                      <a:pt x="5729" y="7580"/>
                    </a:lnTo>
                    <a:lnTo>
                      <a:pt x="5729" y="7522"/>
                    </a:lnTo>
                    <a:lnTo>
                      <a:pt x="5729" y="7484"/>
                    </a:lnTo>
                    <a:lnTo>
                      <a:pt x="5703" y="7446"/>
                    </a:lnTo>
                    <a:lnTo>
                      <a:pt x="5677" y="7522"/>
                    </a:lnTo>
                    <a:lnTo>
                      <a:pt x="5600" y="7560"/>
                    </a:lnTo>
                    <a:lnTo>
                      <a:pt x="5522" y="7522"/>
                    </a:lnTo>
                    <a:lnTo>
                      <a:pt x="5574" y="7426"/>
                    </a:lnTo>
                    <a:lnTo>
                      <a:pt x="5626" y="7407"/>
                    </a:lnTo>
                    <a:lnTo>
                      <a:pt x="5703" y="7350"/>
                    </a:lnTo>
                    <a:lnTo>
                      <a:pt x="5677" y="7273"/>
                    </a:lnTo>
                    <a:lnTo>
                      <a:pt x="5677" y="7197"/>
                    </a:lnTo>
                    <a:lnTo>
                      <a:pt x="5703" y="7216"/>
                    </a:lnTo>
                    <a:lnTo>
                      <a:pt x="5729" y="7331"/>
                    </a:lnTo>
                    <a:lnTo>
                      <a:pt x="5833" y="7350"/>
                    </a:lnTo>
                    <a:lnTo>
                      <a:pt x="5937" y="7426"/>
                    </a:lnTo>
                    <a:lnTo>
                      <a:pt x="5911" y="7331"/>
                    </a:lnTo>
                    <a:lnTo>
                      <a:pt x="5911" y="7254"/>
                    </a:lnTo>
                    <a:lnTo>
                      <a:pt x="5885" y="7216"/>
                    </a:lnTo>
                    <a:lnTo>
                      <a:pt x="5807" y="7197"/>
                    </a:lnTo>
                    <a:lnTo>
                      <a:pt x="5781" y="7101"/>
                    </a:lnTo>
                    <a:lnTo>
                      <a:pt x="5807" y="7101"/>
                    </a:lnTo>
                    <a:lnTo>
                      <a:pt x="5833" y="7044"/>
                    </a:lnTo>
                    <a:lnTo>
                      <a:pt x="5911" y="7063"/>
                    </a:lnTo>
                    <a:lnTo>
                      <a:pt x="5937" y="7063"/>
                    </a:lnTo>
                    <a:lnTo>
                      <a:pt x="5911" y="6967"/>
                    </a:lnTo>
                    <a:lnTo>
                      <a:pt x="5937" y="6910"/>
                    </a:lnTo>
                    <a:lnTo>
                      <a:pt x="6014" y="6871"/>
                    </a:lnTo>
                    <a:lnTo>
                      <a:pt x="5988" y="6833"/>
                    </a:lnTo>
                    <a:lnTo>
                      <a:pt x="5988" y="6756"/>
                    </a:lnTo>
                    <a:lnTo>
                      <a:pt x="6118" y="6795"/>
                    </a:lnTo>
                    <a:lnTo>
                      <a:pt x="6222" y="6814"/>
                    </a:lnTo>
                    <a:lnTo>
                      <a:pt x="6144" y="6718"/>
                    </a:lnTo>
                    <a:lnTo>
                      <a:pt x="6144" y="6603"/>
                    </a:lnTo>
                    <a:lnTo>
                      <a:pt x="6014" y="6661"/>
                    </a:lnTo>
                    <a:lnTo>
                      <a:pt x="5937" y="6737"/>
                    </a:lnTo>
                    <a:lnTo>
                      <a:pt x="5833" y="6737"/>
                    </a:lnTo>
                    <a:lnTo>
                      <a:pt x="5885" y="6642"/>
                    </a:lnTo>
                    <a:lnTo>
                      <a:pt x="5988" y="6603"/>
                    </a:lnTo>
                    <a:lnTo>
                      <a:pt x="6092" y="6527"/>
                    </a:lnTo>
                    <a:lnTo>
                      <a:pt x="6118" y="6450"/>
                    </a:lnTo>
                    <a:lnTo>
                      <a:pt x="6118" y="6412"/>
                    </a:lnTo>
                    <a:lnTo>
                      <a:pt x="6144" y="6374"/>
                    </a:lnTo>
                    <a:lnTo>
                      <a:pt x="6300" y="6355"/>
                    </a:lnTo>
                    <a:lnTo>
                      <a:pt x="6403" y="6335"/>
                    </a:lnTo>
                    <a:lnTo>
                      <a:pt x="6429" y="6259"/>
                    </a:lnTo>
                    <a:lnTo>
                      <a:pt x="6403" y="6221"/>
                    </a:lnTo>
                    <a:lnTo>
                      <a:pt x="6325" y="6278"/>
                    </a:lnTo>
                    <a:lnTo>
                      <a:pt x="6248" y="6201"/>
                    </a:lnTo>
                    <a:lnTo>
                      <a:pt x="6222" y="6067"/>
                    </a:lnTo>
                    <a:lnTo>
                      <a:pt x="6248" y="6067"/>
                    </a:lnTo>
                    <a:lnTo>
                      <a:pt x="6325" y="6106"/>
                    </a:lnTo>
                    <a:lnTo>
                      <a:pt x="6403" y="6048"/>
                    </a:lnTo>
                    <a:lnTo>
                      <a:pt x="6429" y="5991"/>
                    </a:lnTo>
                    <a:lnTo>
                      <a:pt x="6300" y="5991"/>
                    </a:lnTo>
                    <a:lnTo>
                      <a:pt x="6300" y="5914"/>
                    </a:lnTo>
                    <a:lnTo>
                      <a:pt x="6351" y="5876"/>
                    </a:lnTo>
                    <a:lnTo>
                      <a:pt x="6325" y="5819"/>
                    </a:lnTo>
                    <a:lnTo>
                      <a:pt x="6455" y="5819"/>
                    </a:lnTo>
                    <a:lnTo>
                      <a:pt x="6455" y="5723"/>
                    </a:lnTo>
                    <a:lnTo>
                      <a:pt x="6611" y="5723"/>
                    </a:lnTo>
                    <a:lnTo>
                      <a:pt x="6637" y="5665"/>
                    </a:lnTo>
                    <a:lnTo>
                      <a:pt x="6559" y="5589"/>
                    </a:lnTo>
                    <a:lnTo>
                      <a:pt x="6611" y="5532"/>
                    </a:lnTo>
                    <a:lnTo>
                      <a:pt x="6662" y="5493"/>
                    </a:lnTo>
                    <a:lnTo>
                      <a:pt x="6740" y="5493"/>
                    </a:lnTo>
                    <a:lnTo>
                      <a:pt x="6818" y="5455"/>
                    </a:lnTo>
                    <a:lnTo>
                      <a:pt x="6870" y="5455"/>
                    </a:lnTo>
                    <a:lnTo>
                      <a:pt x="6922" y="5378"/>
                    </a:lnTo>
                    <a:lnTo>
                      <a:pt x="6948" y="5302"/>
                    </a:lnTo>
                    <a:lnTo>
                      <a:pt x="7025" y="5283"/>
                    </a:lnTo>
                    <a:lnTo>
                      <a:pt x="7051" y="5225"/>
                    </a:lnTo>
                    <a:lnTo>
                      <a:pt x="7051" y="5149"/>
                    </a:lnTo>
                    <a:lnTo>
                      <a:pt x="6974" y="5149"/>
                    </a:lnTo>
                    <a:lnTo>
                      <a:pt x="6974" y="5072"/>
                    </a:lnTo>
                    <a:lnTo>
                      <a:pt x="7077" y="4996"/>
                    </a:lnTo>
                    <a:lnTo>
                      <a:pt x="7155" y="4881"/>
                    </a:lnTo>
                    <a:lnTo>
                      <a:pt x="7259" y="4804"/>
                    </a:lnTo>
                    <a:lnTo>
                      <a:pt x="7362" y="4766"/>
                    </a:lnTo>
                    <a:lnTo>
                      <a:pt x="7362" y="4823"/>
                    </a:lnTo>
                    <a:lnTo>
                      <a:pt x="7440" y="4881"/>
                    </a:lnTo>
                    <a:lnTo>
                      <a:pt x="7492" y="4881"/>
                    </a:lnTo>
                    <a:lnTo>
                      <a:pt x="7648" y="4900"/>
                    </a:lnTo>
                    <a:lnTo>
                      <a:pt x="7699" y="4842"/>
                    </a:lnTo>
                    <a:lnTo>
                      <a:pt x="7777" y="4804"/>
                    </a:lnTo>
                    <a:lnTo>
                      <a:pt x="7855" y="4728"/>
                    </a:lnTo>
                    <a:lnTo>
                      <a:pt x="7751" y="4766"/>
                    </a:lnTo>
                    <a:lnTo>
                      <a:pt x="7648" y="4804"/>
                    </a:lnTo>
                    <a:lnTo>
                      <a:pt x="7544" y="4766"/>
                    </a:lnTo>
                    <a:lnTo>
                      <a:pt x="7492" y="4747"/>
                    </a:lnTo>
                    <a:lnTo>
                      <a:pt x="7570" y="4747"/>
                    </a:lnTo>
                    <a:lnTo>
                      <a:pt x="7596" y="4728"/>
                    </a:lnTo>
                    <a:lnTo>
                      <a:pt x="7674" y="4613"/>
                    </a:lnTo>
                    <a:lnTo>
                      <a:pt x="7699" y="4594"/>
                    </a:lnTo>
                    <a:lnTo>
                      <a:pt x="7674" y="4536"/>
                    </a:lnTo>
                    <a:lnTo>
                      <a:pt x="7751" y="4517"/>
                    </a:lnTo>
                    <a:lnTo>
                      <a:pt x="7648" y="4460"/>
                    </a:lnTo>
                    <a:lnTo>
                      <a:pt x="7648" y="4383"/>
                    </a:lnTo>
                    <a:lnTo>
                      <a:pt x="7648" y="4307"/>
                    </a:lnTo>
                    <a:lnTo>
                      <a:pt x="7699" y="4268"/>
                    </a:lnTo>
                    <a:lnTo>
                      <a:pt x="7803" y="4230"/>
                    </a:lnTo>
                    <a:lnTo>
                      <a:pt x="7855" y="4211"/>
                    </a:lnTo>
                    <a:lnTo>
                      <a:pt x="7751" y="4192"/>
                    </a:lnTo>
                    <a:lnTo>
                      <a:pt x="7855" y="4153"/>
                    </a:lnTo>
                    <a:lnTo>
                      <a:pt x="7881" y="4058"/>
                    </a:lnTo>
                    <a:lnTo>
                      <a:pt x="7959" y="4039"/>
                    </a:lnTo>
                    <a:lnTo>
                      <a:pt x="7985" y="4115"/>
                    </a:lnTo>
                    <a:lnTo>
                      <a:pt x="8011" y="4230"/>
                    </a:lnTo>
                    <a:lnTo>
                      <a:pt x="8062" y="4345"/>
                    </a:lnTo>
                    <a:lnTo>
                      <a:pt x="8114" y="4307"/>
                    </a:lnTo>
                    <a:lnTo>
                      <a:pt x="8114" y="4230"/>
                    </a:lnTo>
                    <a:lnTo>
                      <a:pt x="8192" y="4268"/>
                    </a:lnTo>
                    <a:lnTo>
                      <a:pt x="8192" y="4153"/>
                    </a:lnTo>
                    <a:lnTo>
                      <a:pt x="8114" y="4058"/>
                    </a:lnTo>
                    <a:lnTo>
                      <a:pt x="8192" y="4058"/>
                    </a:lnTo>
                    <a:lnTo>
                      <a:pt x="8192" y="3981"/>
                    </a:lnTo>
                    <a:lnTo>
                      <a:pt x="8114" y="3905"/>
                    </a:lnTo>
                    <a:lnTo>
                      <a:pt x="8062" y="3847"/>
                    </a:lnTo>
                    <a:lnTo>
                      <a:pt x="8114" y="3809"/>
                    </a:lnTo>
                    <a:lnTo>
                      <a:pt x="8218" y="3751"/>
                    </a:lnTo>
                    <a:lnTo>
                      <a:pt x="8270" y="3732"/>
                    </a:lnTo>
                    <a:lnTo>
                      <a:pt x="8399" y="3751"/>
                    </a:lnTo>
                    <a:lnTo>
                      <a:pt x="8425" y="3771"/>
                    </a:lnTo>
                    <a:lnTo>
                      <a:pt x="8529" y="3771"/>
                    </a:lnTo>
                    <a:lnTo>
                      <a:pt x="8607" y="3809"/>
                    </a:lnTo>
                    <a:lnTo>
                      <a:pt x="8710" y="3847"/>
                    </a:lnTo>
                    <a:lnTo>
                      <a:pt x="8710" y="3732"/>
                    </a:lnTo>
                    <a:lnTo>
                      <a:pt x="8788" y="3675"/>
                    </a:lnTo>
                    <a:lnTo>
                      <a:pt x="8892" y="3675"/>
                    </a:lnTo>
                    <a:lnTo>
                      <a:pt x="8840" y="3598"/>
                    </a:lnTo>
                    <a:lnTo>
                      <a:pt x="8814" y="3579"/>
                    </a:lnTo>
                    <a:lnTo>
                      <a:pt x="8685" y="3656"/>
                    </a:lnTo>
                    <a:lnTo>
                      <a:pt x="8581" y="3598"/>
                    </a:lnTo>
                    <a:lnTo>
                      <a:pt x="8503" y="3579"/>
                    </a:lnTo>
                    <a:lnTo>
                      <a:pt x="8425" y="3617"/>
                    </a:lnTo>
                    <a:lnTo>
                      <a:pt x="8322" y="3675"/>
                    </a:lnTo>
                    <a:lnTo>
                      <a:pt x="8218" y="3617"/>
                    </a:lnTo>
                    <a:lnTo>
                      <a:pt x="8218" y="3579"/>
                    </a:lnTo>
                    <a:lnTo>
                      <a:pt x="8296" y="3541"/>
                    </a:lnTo>
                    <a:lnTo>
                      <a:pt x="8322" y="3464"/>
                    </a:lnTo>
                    <a:lnTo>
                      <a:pt x="8503" y="3426"/>
                    </a:lnTo>
                    <a:lnTo>
                      <a:pt x="8607" y="3445"/>
                    </a:lnTo>
                    <a:lnTo>
                      <a:pt x="8633" y="3369"/>
                    </a:lnTo>
                    <a:lnTo>
                      <a:pt x="8736" y="3388"/>
                    </a:lnTo>
                    <a:lnTo>
                      <a:pt x="8814" y="3369"/>
                    </a:lnTo>
                    <a:lnTo>
                      <a:pt x="8710" y="3292"/>
                    </a:lnTo>
                    <a:lnTo>
                      <a:pt x="8788" y="3292"/>
                    </a:lnTo>
                    <a:lnTo>
                      <a:pt x="8918" y="3311"/>
                    </a:lnTo>
                    <a:lnTo>
                      <a:pt x="8892" y="3235"/>
                    </a:lnTo>
                    <a:lnTo>
                      <a:pt x="8840" y="3196"/>
                    </a:lnTo>
                    <a:lnTo>
                      <a:pt x="8996" y="3158"/>
                    </a:lnTo>
                    <a:lnTo>
                      <a:pt x="8918" y="3120"/>
                    </a:lnTo>
                    <a:lnTo>
                      <a:pt x="8814" y="3139"/>
                    </a:lnTo>
                    <a:lnTo>
                      <a:pt x="8788" y="3082"/>
                    </a:lnTo>
                    <a:lnTo>
                      <a:pt x="8788" y="3005"/>
                    </a:lnTo>
                    <a:lnTo>
                      <a:pt x="8814" y="2928"/>
                    </a:lnTo>
                    <a:lnTo>
                      <a:pt x="8892" y="2909"/>
                    </a:lnTo>
                    <a:lnTo>
                      <a:pt x="8944" y="2852"/>
                    </a:lnTo>
                    <a:lnTo>
                      <a:pt x="9022" y="2833"/>
                    </a:lnTo>
                    <a:lnTo>
                      <a:pt x="9125" y="2775"/>
                    </a:lnTo>
                    <a:lnTo>
                      <a:pt x="9047" y="2737"/>
                    </a:lnTo>
                    <a:lnTo>
                      <a:pt x="9047" y="2660"/>
                    </a:lnTo>
                    <a:lnTo>
                      <a:pt x="9047" y="2603"/>
                    </a:lnTo>
                    <a:lnTo>
                      <a:pt x="9047" y="2546"/>
                    </a:lnTo>
                    <a:lnTo>
                      <a:pt x="9099" y="2469"/>
                    </a:lnTo>
                    <a:lnTo>
                      <a:pt x="9125" y="2431"/>
                    </a:lnTo>
                    <a:lnTo>
                      <a:pt x="9203" y="2469"/>
                    </a:lnTo>
                    <a:lnTo>
                      <a:pt x="9151" y="2584"/>
                    </a:lnTo>
                    <a:lnTo>
                      <a:pt x="9151" y="2622"/>
                    </a:lnTo>
                    <a:lnTo>
                      <a:pt x="9255" y="2584"/>
                    </a:lnTo>
                    <a:lnTo>
                      <a:pt x="9307" y="2680"/>
                    </a:lnTo>
                    <a:lnTo>
                      <a:pt x="9333" y="2622"/>
                    </a:lnTo>
                    <a:lnTo>
                      <a:pt x="9410" y="2680"/>
                    </a:lnTo>
                    <a:lnTo>
                      <a:pt x="9462" y="2622"/>
                    </a:lnTo>
                    <a:lnTo>
                      <a:pt x="9514" y="2603"/>
                    </a:lnTo>
                    <a:lnTo>
                      <a:pt x="9436" y="2546"/>
                    </a:lnTo>
                    <a:lnTo>
                      <a:pt x="9359" y="2507"/>
                    </a:lnTo>
                    <a:lnTo>
                      <a:pt x="9307" y="2431"/>
                    </a:lnTo>
                    <a:lnTo>
                      <a:pt x="9255" y="2373"/>
                    </a:lnTo>
                    <a:lnTo>
                      <a:pt x="9333" y="2373"/>
                    </a:lnTo>
                    <a:lnTo>
                      <a:pt x="9410" y="2354"/>
                    </a:lnTo>
                    <a:lnTo>
                      <a:pt x="9514" y="2431"/>
                    </a:lnTo>
                    <a:lnTo>
                      <a:pt x="9618" y="2527"/>
                    </a:lnTo>
                    <a:lnTo>
                      <a:pt x="9722" y="2584"/>
                    </a:lnTo>
                    <a:lnTo>
                      <a:pt x="9773" y="2622"/>
                    </a:lnTo>
                    <a:lnTo>
                      <a:pt x="9825" y="2699"/>
                    </a:lnTo>
                    <a:lnTo>
                      <a:pt x="9877" y="2699"/>
                    </a:lnTo>
                    <a:lnTo>
                      <a:pt x="9877" y="2622"/>
                    </a:lnTo>
                    <a:lnTo>
                      <a:pt x="9825" y="2527"/>
                    </a:lnTo>
                    <a:lnTo>
                      <a:pt x="9722" y="2507"/>
                    </a:lnTo>
                    <a:lnTo>
                      <a:pt x="9618" y="2393"/>
                    </a:lnTo>
                    <a:lnTo>
                      <a:pt x="9566" y="2316"/>
                    </a:lnTo>
                    <a:lnTo>
                      <a:pt x="9566" y="2239"/>
                    </a:lnTo>
                    <a:lnTo>
                      <a:pt x="9566" y="2220"/>
                    </a:lnTo>
                    <a:lnTo>
                      <a:pt x="9618" y="2144"/>
                    </a:lnTo>
                    <a:lnTo>
                      <a:pt x="9644" y="2067"/>
                    </a:lnTo>
                    <a:lnTo>
                      <a:pt x="9747" y="2067"/>
                    </a:lnTo>
                    <a:lnTo>
                      <a:pt x="9851" y="2048"/>
                    </a:lnTo>
                    <a:lnTo>
                      <a:pt x="9877" y="2048"/>
                    </a:lnTo>
                    <a:lnTo>
                      <a:pt x="9929" y="2048"/>
                    </a:lnTo>
                    <a:lnTo>
                      <a:pt x="9929" y="2125"/>
                    </a:lnTo>
                    <a:lnTo>
                      <a:pt x="9929" y="2201"/>
                    </a:lnTo>
                    <a:lnTo>
                      <a:pt x="9955" y="2316"/>
                    </a:lnTo>
                    <a:lnTo>
                      <a:pt x="9981" y="2431"/>
                    </a:lnTo>
                    <a:lnTo>
                      <a:pt x="9981" y="2278"/>
                    </a:lnTo>
                    <a:lnTo>
                      <a:pt x="10033" y="2086"/>
                    </a:lnTo>
                    <a:lnTo>
                      <a:pt x="10084" y="1971"/>
                    </a:lnTo>
                    <a:lnTo>
                      <a:pt x="10162" y="1857"/>
                    </a:lnTo>
                    <a:lnTo>
                      <a:pt x="10188" y="1857"/>
                    </a:lnTo>
                    <a:lnTo>
                      <a:pt x="10266" y="1837"/>
                    </a:lnTo>
                    <a:lnTo>
                      <a:pt x="10292" y="1991"/>
                    </a:lnTo>
                    <a:lnTo>
                      <a:pt x="10292" y="2125"/>
                    </a:lnTo>
                    <a:lnTo>
                      <a:pt x="10344" y="2297"/>
                    </a:lnTo>
                    <a:lnTo>
                      <a:pt x="10344" y="2373"/>
                    </a:lnTo>
                    <a:lnTo>
                      <a:pt x="10266" y="2469"/>
                    </a:lnTo>
                    <a:lnTo>
                      <a:pt x="10240" y="2546"/>
                    </a:lnTo>
                    <a:lnTo>
                      <a:pt x="10292" y="2469"/>
                    </a:lnTo>
                    <a:lnTo>
                      <a:pt x="10370" y="2316"/>
                    </a:lnTo>
                    <a:lnTo>
                      <a:pt x="10396" y="2239"/>
                    </a:lnTo>
                    <a:lnTo>
                      <a:pt x="10499" y="2201"/>
                    </a:lnTo>
                    <a:lnTo>
                      <a:pt x="10473" y="2144"/>
                    </a:lnTo>
                    <a:lnTo>
                      <a:pt x="10447" y="2048"/>
                    </a:lnTo>
                    <a:lnTo>
                      <a:pt x="10499" y="2010"/>
                    </a:lnTo>
                    <a:lnTo>
                      <a:pt x="10499" y="1914"/>
                    </a:lnTo>
                    <a:lnTo>
                      <a:pt x="10577" y="1837"/>
                    </a:lnTo>
                    <a:lnTo>
                      <a:pt x="10681" y="1818"/>
                    </a:lnTo>
                    <a:lnTo>
                      <a:pt x="10655" y="1895"/>
                    </a:lnTo>
                    <a:lnTo>
                      <a:pt x="10655" y="1933"/>
                    </a:lnTo>
                    <a:lnTo>
                      <a:pt x="10681" y="1971"/>
                    </a:lnTo>
                    <a:lnTo>
                      <a:pt x="10707" y="1895"/>
                    </a:lnTo>
                    <a:lnTo>
                      <a:pt x="10784" y="1895"/>
                    </a:lnTo>
                    <a:lnTo>
                      <a:pt x="10784" y="1818"/>
                    </a:lnTo>
                    <a:lnTo>
                      <a:pt x="10862" y="1818"/>
                    </a:lnTo>
                    <a:lnTo>
                      <a:pt x="10784" y="1684"/>
                    </a:lnTo>
                    <a:lnTo>
                      <a:pt x="10888" y="1703"/>
                    </a:lnTo>
                    <a:lnTo>
                      <a:pt x="10966" y="1761"/>
                    </a:lnTo>
                    <a:lnTo>
                      <a:pt x="11095" y="1857"/>
                    </a:lnTo>
                    <a:lnTo>
                      <a:pt x="11199" y="1971"/>
                    </a:lnTo>
                    <a:lnTo>
                      <a:pt x="11277" y="1991"/>
                    </a:lnTo>
                    <a:lnTo>
                      <a:pt x="11277" y="1895"/>
                    </a:lnTo>
                    <a:lnTo>
                      <a:pt x="11199" y="1818"/>
                    </a:lnTo>
                    <a:lnTo>
                      <a:pt x="11199" y="1742"/>
                    </a:lnTo>
                    <a:lnTo>
                      <a:pt x="11199" y="1665"/>
                    </a:lnTo>
                    <a:lnTo>
                      <a:pt x="11199" y="1589"/>
                    </a:lnTo>
                    <a:lnTo>
                      <a:pt x="11121" y="1589"/>
                    </a:lnTo>
                    <a:lnTo>
                      <a:pt x="11018" y="1550"/>
                    </a:lnTo>
                    <a:lnTo>
                      <a:pt x="10914" y="1531"/>
                    </a:lnTo>
                    <a:lnTo>
                      <a:pt x="10914" y="1474"/>
                    </a:lnTo>
                    <a:lnTo>
                      <a:pt x="10888" y="1359"/>
                    </a:lnTo>
                    <a:lnTo>
                      <a:pt x="10966" y="1378"/>
                    </a:lnTo>
                    <a:lnTo>
                      <a:pt x="10992" y="1455"/>
                    </a:lnTo>
                    <a:lnTo>
                      <a:pt x="11070" y="1512"/>
                    </a:lnTo>
                    <a:lnTo>
                      <a:pt x="11070" y="1378"/>
                    </a:lnTo>
                    <a:lnTo>
                      <a:pt x="11095" y="1321"/>
                    </a:lnTo>
                    <a:lnTo>
                      <a:pt x="11121" y="1378"/>
                    </a:lnTo>
                    <a:lnTo>
                      <a:pt x="11199" y="1321"/>
                    </a:lnTo>
                    <a:lnTo>
                      <a:pt x="11225" y="1397"/>
                    </a:lnTo>
                    <a:lnTo>
                      <a:pt x="11277" y="1378"/>
                    </a:lnTo>
                    <a:lnTo>
                      <a:pt x="11303" y="1436"/>
                    </a:lnTo>
                    <a:lnTo>
                      <a:pt x="11303" y="1474"/>
                    </a:lnTo>
                    <a:lnTo>
                      <a:pt x="11407" y="1512"/>
                    </a:lnTo>
                    <a:lnTo>
                      <a:pt x="11433" y="1474"/>
                    </a:lnTo>
                    <a:lnTo>
                      <a:pt x="11407" y="1397"/>
                    </a:lnTo>
                    <a:lnTo>
                      <a:pt x="11510" y="1397"/>
                    </a:lnTo>
                    <a:lnTo>
                      <a:pt x="11614" y="1378"/>
                    </a:lnTo>
                    <a:lnTo>
                      <a:pt x="11692" y="1397"/>
                    </a:lnTo>
                    <a:lnTo>
                      <a:pt x="11718" y="1397"/>
                    </a:lnTo>
                    <a:lnTo>
                      <a:pt x="11692" y="1455"/>
                    </a:lnTo>
                    <a:lnTo>
                      <a:pt x="11692" y="1474"/>
                    </a:lnTo>
                    <a:lnTo>
                      <a:pt x="11821" y="1512"/>
                    </a:lnTo>
                    <a:lnTo>
                      <a:pt x="11744" y="1531"/>
                    </a:lnTo>
                    <a:lnTo>
                      <a:pt x="11795" y="1608"/>
                    </a:lnTo>
                    <a:lnTo>
                      <a:pt x="11847" y="1627"/>
                    </a:lnTo>
                    <a:lnTo>
                      <a:pt x="11925" y="1627"/>
                    </a:lnTo>
                    <a:lnTo>
                      <a:pt x="11925" y="1512"/>
                    </a:lnTo>
                    <a:lnTo>
                      <a:pt x="11925" y="1436"/>
                    </a:lnTo>
                    <a:lnTo>
                      <a:pt x="11899" y="1378"/>
                    </a:lnTo>
                    <a:lnTo>
                      <a:pt x="11899" y="1321"/>
                    </a:lnTo>
                    <a:lnTo>
                      <a:pt x="11925" y="1302"/>
                    </a:lnTo>
                    <a:lnTo>
                      <a:pt x="12003" y="1225"/>
                    </a:lnTo>
                    <a:lnTo>
                      <a:pt x="12029" y="1129"/>
                    </a:lnTo>
                    <a:lnTo>
                      <a:pt x="12132" y="1014"/>
                    </a:lnTo>
                    <a:lnTo>
                      <a:pt x="12314" y="995"/>
                    </a:lnTo>
                    <a:lnTo>
                      <a:pt x="12418" y="995"/>
                    </a:lnTo>
                    <a:lnTo>
                      <a:pt x="12340" y="900"/>
                    </a:lnTo>
                    <a:lnTo>
                      <a:pt x="12366" y="823"/>
                    </a:lnTo>
                    <a:lnTo>
                      <a:pt x="12521" y="746"/>
                    </a:lnTo>
                    <a:lnTo>
                      <a:pt x="12469" y="708"/>
                    </a:lnTo>
                    <a:lnTo>
                      <a:pt x="12418" y="670"/>
                    </a:lnTo>
                    <a:lnTo>
                      <a:pt x="12314" y="593"/>
                    </a:lnTo>
                    <a:lnTo>
                      <a:pt x="12340" y="593"/>
                    </a:lnTo>
                    <a:lnTo>
                      <a:pt x="12469" y="593"/>
                    </a:lnTo>
                    <a:lnTo>
                      <a:pt x="12469" y="536"/>
                    </a:lnTo>
                    <a:lnTo>
                      <a:pt x="12444" y="440"/>
                    </a:lnTo>
                    <a:lnTo>
                      <a:pt x="12521" y="402"/>
                    </a:lnTo>
                    <a:lnTo>
                      <a:pt x="12547" y="459"/>
                    </a:lnTo>
                    <a:lnTo>
                      <a:pt x="12651" y="364"/>
                    </a:lnTo>
                    <a:lnTo>
                      <a:pt x="12651" y="402"/>
                    </a:lnTo>
                    <a:lnTo>
                      <a:pt x="12729" y="440"/>
                    </a:lnTo>
                    <a:lnTo>
                      <a:pt x="12781" y="459"/>
                    </a:lnTo>
                    <a:lnTo>
                      <a:pt x="12832" y="555"/>
                    </a:lnTo>
                    <a:lnTo>
                      <a:pt x="12884" y="536"/>
                    </a:lnTo>
                    <a:lnTo>
                      <a:pt x="12962" y="479"/>
                    </a:lnTo>
                    <a:lnTo>
                      <a:pt x="13040" y="440"/>
                    </a:lnTo>
                    <a:lnTo>
                      <a:pt x="13066" y="440"/>
                    </a:lnTo>
                    <a:lnTo>
                      <a:pt x="13143" y="459"/>
                    </a:lnTo>
                    <a:lnTo>
                      <a:pt x="13092" y="555"/>
                    </a:lnTo>
                    <a:lnTo>
                      <a:pt x="13066" y="612"/>
                    </a:lnTo>
                    <a:lnTo>
                      <a:pt x="12962" y="689"/>
                    </a:lnTo>
                    <a:lnTo>
                      <a:pt x="12936" y="785"/>
                    </a:lnTo>
                    <a:lnTo>
                      <a:pt x="12884" y="861"/>
                    </a:lnTo>
                    <a:lnTo>
                      <a:pt x="12884" y="919"/>
                    </a:lnTo>
                    <a:lnTo>
                      <a:pt x="12884" y="976"/>
                    </a:lnTo>
                    <a:lnTo>
                      <a:pt x="12884" y="1072"/>
                    </a:lnTo>
                    <a:lnTo>
                      <a:pt x="12884" y="1129"/>
                    </a:lnTo>
                    <a:lnTo>
                      <a:pt x="12936" y="1148"/>
                    </a:lnTo>
                    <a:lnTo>
                      <a:pt x="12858" y="1168"/>
                    </a:lnTo>
                    <a:lnTo>
                      <a:pt x="12832" y="1244"/>
                    </a:lnTo>
                    <a:lnTo>
                      <a:pt x="12832" y="1321"/>
                    </a:lnTo>
                    <a:lnTo>
                      <a:pt x="12858" y="1436"/>
                    </a:lnTo>
                    <a:lnTo>
                      <a:pt x="12962" y="1378"/>
                    </a:lnTo>
                    <a:lnTo>
                      <a:pt x="12988" y="1302"/>
                    </a:lnTo>
                    <a:lnTo>
                      <a:pt x="13066" y="1206"/>
                    </a:lnTo>
                    <a:lnTo>
                      <a:pt x="13092" y="1091"/>
                    </a:lnTo>
                    <a:lnTo>
                      <a:pt x="13040" y="1168"/>
                    </a:lnTo>
                    <a:lnTo>
                      <a:pt x="13066" y="1014"/>
                    </a:lnTo>
                    <a:lnTo>
                      <a:pt x="13143" y="938"/>
                    </a:lnTo>
                    <a:lnTo>
                      <a:pt x="13169" y="842"/>
                    </a:lnTo>
                    <a:lnTo>
                      <a:pt x="13195" y="785"/>
                    </a:lnTo>
                    <a:lnTo>
                      <a:pt x="13247" y="766"/>
                    </a:lnTo>
                    <a:lnTo>
                      <a:pt x="13299" y="632"/>
                    </a:lnTo>
                    <a:lnTo>
                      <a:pt x="13351" y="517"/>
                    </a:lnTo>
                    <a:lnTo>
                      <a:pt x="13403" y="402"/>
                    </a:lnTo>
                    <a:lnTo>
                      <a:pt x="13455" y="325"/>
                    </a:lnTo>
                    <a:lnTo>
                      <a:pt x="13506" y="287"/>
                    </a:lnTo>
                    <a:lnTo>
                      <a:pt x="13558" y="306"/>
                    </a:lnTo>
                    <a:lnTo>
                      <a:pt x="13610" y="383"/>
                    </a:lnTo>
                    <a:lnTo>
                      <a:pt x="13610" y="440"/>
                    </a:lnTo>
                    <a:lnTo>
                      <a:pt x="13610" y="517"/>
                    </a:lnTo>
                    <a:lnTo>
                      <a:pt x="13558" y="593"/>
                    </a:lnTo>
                    <a:lnTo>
                      <a:pt x="13584" y="612"/>
                    </a:lnTo>
                    <a:lnTo>
                      <a:pt x="13688" y="689"/>
                    </a:lnTo>
                    <a:lnTo>
                      <a:pt x="13662" y="823"/>
                    </a:lnTo>
                    <a:lnTo>
                      <a:pt x="13688" y="919"/>
                    </a:lnTo>
                    <a:lnTo>
                      <a:pt x="13766" y="861"/>
                    </a:lnTo>
                    <a:lnTo>
                      <a:pt x="13792" y="785"/>
                    </a:lnTo>
                    <a:lnTo>
                      <a:pt x="13921" y="785"/>
                    </a:lnTo>
                    <a:lnTo>
                      <a:pt x="13895" y="670"/>
                    </a:lnTo>
                    <a:lnTo>
                      <a:pt x="13895" y="612"/>
                    </a:lnTo>
                    <a:lnTo>
                      <a:pt x="13973" y="593"/>
                    </a:lnTo>
                    <a:lnTo>
                      <a:pt x="13921" y="517"/>
                    </a:lnTo>
                    <a:lnTo>
                      <a:pt x="13973" y="459"/>
                    </a:lnTo>
                    <a:lnTo>
                      <a:pt x="13999" y="383"/>
                    </a:lnTo>
                    <a:lnTo>
                      <a:pt x="14025" y="287"/>
                    </a:lnTo>
                    <a:lnTo>
                      <a:pt x="14025" y="211"/>
                    </a:lnTo>
                    <a:lnTo>
                      <a:pt x="14025" y="153"/>
                    </a:lnTo>
                    <a:lnTo>
                      <a:pt x="14025" y="19"/>
                    </a:lnTo>
                    <a:lnTo>
                      <a:pt x="14077" y="57"/>
                    </a:lnTo>
                    <a:lnTo>
                      <a:pt x="14129" y="96"/>
                    </a:lnTo>
                    <a:lnTo>
                      <a:pt x="14284" y="0"/>
                    </a:lnTo>
                    <a:lnTo>
                      <a:pt x="14310" y="0"/>
                    </a:lnTo>
                    <a:lnTo>
                      <a:pt x="14414" y="19"/>
                    </a:lnTo>
                    <a:lnTo>
                      <a:pt x="14414" y="96"/>
                    </a:lnTo>
                    <a:lnTo>
                      <a:pt x="14517" y="77"/>
                    </a:lnTo>
                    <a:lnTo>
                      <a:pt x="14543" y="172"/>
                    </a:lnTo>
                    <a:lnTo>
                      <a:pt x="14517" y="306"/>
                    </a:lnTo>
                    <a:lnTo>
                      <a:pt x="14310" y="306"/>
                    </a:lnTo>
                    <a:lnTo>
                      <a:pt x="14284" y="383"/>
                    </a:lnTo>
                    <a:lnTo>
                      <a:pt x="14388" y="440"/>
                    </a:lnTo>
                    <a:lnTo>
                      <a:pt x="14284" y="536"/>
                    </a:lnTo>
                    <a:lnTo>
                      <a:pt x="14336" y="536"/>
                    </a:lnTo>
                    <a:lnTo>
                      <a:pt x="14492" y="440"/>
                    </a:lnTo>
                    <a:lnTo>
                      <a:pt x="14543" y="479"/>
                    </a:lnTo>
                    <a:lnTo>
                      <a:pt x="14492" y="593"/>
                    </a:lnTo>
                    <a:lnTo>
                      <a:pt x="14414" y="689"/>
                    </a:lnTo>
                    <a:lnTo>
                      <a:pt x="14440" y="708"/>
                    </a:lnTo>
                    <a:lnTo>
                      <a:pt x="14492" y="670"/>
                    </a:lnTo>
                    <a:lnTo>
                      <a:pt x="14543" y="670"/>
                    </a:lnTo>
                    <a:lnTo>
                      <a:pt x="14621" y="689"/>
                    </a:lnTo>
                    <a:lnTo>
                      <a:pt x="14647" y="708"/>
                    </a:lnTo>
                    <a:lnTo>
                      <a:pt x="14751" y="632"/>
                    </a:lnTo>
                    <a:lnTo>
                      <a:pt x="14725" y="536"/>
                    </a:lnTo>
                    <a:lnTo>
                      <a:pt x="14699" y="402"/>
                    </a:lnTo>
                    <a:lnTo>
                      <a:pt x="14647" y="306"/>
                    </a:lnTo>
                    <a:lnTo>
                      <a:pt x="14725" y="211"/>
                    </a:lnTo>
                    <a:lnTo>
                      <a:pt x="14803" y="172"/>
                    </a:lnTo>
                    <a:lnTo>
                      <a:pt x="14854" y="172"/>
                    </a:lnTo>
                    <a:lnTo>
                      <a:pt x="14958" y="153"/>
                    </a:lnTo>
                    <a:lnTo>
                      <a:pt x="15010" y="172"/>
                    </a:lnTo>
                    <a:lnTo>
                      <a:pt x="15036" y="211"/>
                    </a:lnTo>
                    <a:lnTo>
                      <a:pt x="15062" y="287"/>
                    </a:lnTo>
                    <a:lnTo>
                      <a:pt x="15062" y="306"/>
                    </a:lnTo>
                    <a:lnTo>
                      <a:pt x="15062" y="325"/>
                    </a:lnTo>
                    <a:lnTo>
                      <a:pt x="15114" y="325"/>
                    </a:lnTo>
                    <a:lnTo>
                      <a:pt x="15166" y="306"/>
                    </a:lnTo>
                    <a:lnTo>
                      <a:pt x="15269" y="249"/>
                    </a:lnTo>
                    <a:lnTo>
                      <a:pt x="15321" y="287"/>
                    </a:lnTo>
                    <a:lnTo>
                      <a:pt x="15321" y="325"/>
                    </a:lnTo>
                    <a:lnTo>
                      <a:pt x="15373" y="306"/>
                    </a:lnTo>
                    <a:lnTo>
                      <a:pt x="15425" y="230"/>
                    </a:lnTo>
                    <a:lnTo>
                      <a:pt x="15529" y="287"/>
                    </a:lnTo>
                    <a:lnTo>
                      <a:pt x="15632" y="306"/>
                    </a:lnTo>
                    <a:lnTo>
                      <a:pt x="15684" y="325"/>
                    </a:lnTo>
                    <a:lnTo>
                      <a:pt x="15580" y="383"/>
                    </a:lnTo>
                    <a:lnTo>
                      <a:pt x="15684" y="383"/>
                    </a:lnTo>
                    <a:lnTo>
                      <a:pt x="15866" y="364"/>
                    </a:lnTo>
                    <a:lnTo>
                      <a:pt x="15891" y="402"/>
                    </a:lnTo>
                    <a:lnTo>
                      <a:pt x="15969" y="440"/>
                    </a:lnTo>
                    <a:lnTo>
                      <a:pt x="16099" y="459"/>
                    </a:lnTo>
                    <a:lnTo>
                      <a:pt x="16151" y="555"/>
                    </a:lnTo>
                    <a:lnTo>
                      <a:pt x="16099" y="612"/>
                    </a:lnTo>
                    <a:lnTo>
                      <a:pt x="15995" y="670"/>
                    </a:lnTo>
                    <a:lnTo>
                      <a:pt x="15943" y="708"/>
                    </a:lnTo>
                    <a:lnTo>
                      <a:pt x="15866" y="785"/>
                    </a:lnTo>
                    <a:lnTo>
                      <a:pt x="15788" y="842"/>
                    </a:lnTo>
                    <a:lnTo>
                      <a:pt x="15684" y="938"/>
                    </a:lnTo>
                    <a:lnTo>
                      <a:pt x="15554" y="976"/>
                    </a:lnTo>
                    <a:lnTo>
                      <a:pt x="15425" y="976"/>
                    </a:lnTo>
                    <a:lnTo>
                      <a:pt x="15347" y="976"/>
                    </a:lnTo>
                    <a:lnTo>
                      <a:pt x="15243" y="938"/>
                    </a:lnTo>
                    <a:lnTo>
                      <a:pt x="15166" y="976"/>
                    </a:lnTo>
                    <a:lnTo>
                      <a:pt x="15062" y="938"/>
                    </a:lnTo>
                    <a:lnTo>
                      <a:pt x="14932" y="938"/>
                    </a:lnTo>
                    <a:lnTo>
                      <a:pt x="14932" y="976"/>
                    </a:lnTo>
                    <a:lnTo>
                      <a:pt x="14932" y="1014"/>
                    </a:lnTo>
                    <a:lnTo>
                      <a:pt x="14958" y="1053"/>
                    </a:lnTo>
                    <a:lnTo>
                      <a:pt x="15140" y="1053"/>
                    </a:lnTo>
                    <a:lnTo>
                      <a:pt x="15166" y="1072"/>
                    </a:lnTo>
                    <a:lnTo>
                      <a:pt x="15243" y="1091"/>
                    </a:lnTo>
                    <a:lnTo>
                      <a:pt x="15425" y="1129"/>
                    </a:lnTo>
                    <a:lnTo>
                      <a:pt x="15477" y="1168"/>
                    </a:lnTo>
                    <a:lnTo>
                      <a:pt x="15451" y="1206"/>
                    </a:lnTo>
                    <a:lnTo>
                      <a:pt x="15658" y="1148"/>
                    </a:lnTo>
                    <a:lnTo>
                      <a:pt x="15736" y="1206"/>
                    </a:lnTo>
                    <a:lnTo>
                      <a:pt x="15762" y="1225"/>
                    </a:lnTo>
                    <a:lnTo>
                      <a:pt x="15736" y="1282"/>
                    </a:lnTo>
                    <a:lnTo>
                      <a:pt x="15658" y="1302"/>
                    </a:lnTo>
                    <a:lnTo>
                      <a:pt x="15632" y="1378"/>
                    </a:lnTo>
                    <a:lnTo>
                      <a:pt x="15580" y="1455"/>
                    </a:lnTo>
                    <a:lnTo>
                      <a:pt x="15684" y="1397"/>
                    </a:lnTo>
                    <a:lnTo>
                      <a:pt x="15762" y="1378"/>
                    </a:lnTo>
                    <a:lnTo>
                      <a:pt x="15788" y="1378"/>
                    </a:lnTo>
                    <a:lnTo>
                      <a:pt x="15840" y="1359"/>
                    </a:lnTo>
                    <a:lnTo>
                      <a:pt x="15840" y="1378"/>
                    </a:lnTo>
                    <a:lnTo>
                      <a:pt x="15891" y="1436"/>
                    </a:lnTo>
                    <a:lnTo>
                      <a:pt x="15891" y="1397"/>
                    </a:lnTo>
                    <a:lnTo>
                      <a:pt x="15866" y="1302"/>
                    </a:lnTo>
                    <a:lnTo>
                      <a:pt x="15943" y="1359"/>
                    </a:lnTo>
                    <a:lnTo>
                      <a:pt x="15969" y="1359"/>
                    </a:lnTo>
                    <a:lnTo>
                      <a:pt x="16047" y="1359"/>
                    </a:lnTo>
                    <a:lnTo>
                      <a:pt x="16047" y="1378"/>
                    </a:lnTo>
                    <a:lnTo>
                      <a:pt x="16099" y="1378"/>
                    </a:lnTo>
                    <a:lnTo>
                      <a:pt x="16073" y="1282"/>
                    </a:lnTo>
                    <a:lnTo>
                      <a:pt x="16073" y="1225"/>
                    </a:lnTo>
                    <a:lnTo>
                      <a:pt x="16151" y="1206"/>
                    </a:lnTo>
                    <a:lnTo>
                      <a:pt x="16203" y="1225"/>
                    </a:lnTo>
                    <a:lnTo>
                      <a:pt x="16280" y="1206"/>
                    </a:lnTo>
                    <a:lnTo>
                      <a:pt x="16306" y="1206"/>
                    </a:lnTo>
                    <a:lnTo>
                      <a:pt x="16358" y="1225"/>
                    </a:lnTo>
                    <a:lnTo>
                      <a:pt x="16358" y="1244"/>
                    </a:lnTo>
                    <a:lnTo>
                      <a:pt x="16358" y="1282"/>
                    </a:lnTo>
                    <a:lnTo>
                      <a:pt x="16384" y="1302"/>
                    </a:lnTo>
                    <a:lnTo>
                      <a:pt x="16384" y="1321"/>
                    </a:lnTo>
                    <a:lnTo>
                      <a:pt x="16384" y="1359"/>
                    </a:lnTo>
                    <a:lnTo>
                      <a:pt x="16384" y="1378"/>
                    </a:lnTo>
                    <a:lnTo>
                      <a:pt x="16358" y="1397"/>
                    </a:lnTo>
                    <a:lnTo>
                      <a:pt x="16358" y="1436"/>
                    </a:lnTo>
                    <a:lnTo>
                      <a:pt x="16358" y="1455"/>
                    </a:lnTo>
                    <a:lnTo>
                      <a:pt x="16306" y="1474"/>
                    </a:lnTo>
                    <a:lnTo>
                      <a:pt x="16280" y="1474"/>
                    </a:lnTo>
                    <a:lnTo>
                      <a:pt x="16280" y="1512"/>
                    </a:lnTo>
                    <a:lnTo>
                      <a:pt x="16254" y="1512"/>
                    </a:lnTo>
                    <a:lnTo>
                      <a:pt x="16203" y="1512"/>
                    </a:lnTo>
                    <a:lnTo>
                      <a:pt x="16177" y="1512"/>
                    </a:lnTo>
                    <a:lnTo>
                      <a:pt x="16177" y="1474"/>
                    </a:lnTo>
                    <a:lnTo>
                      <a:pt x="16151" y="1474"/>
                    </a:lnTo>
                    <a:lnTo>
                      <a:pt x="16099" y="1474"/>
                    </a:lnTo>
                    <a:lnTo>
                      <a:pt x="16099" y="1455"/>
                    </a:lnTo>
                    <a:lnTo>
                      <a:pt x="16073" y="1455"/>
                    </a:lnTo>
                    <a:lnTo>
                      <a:pt x="16047" y="1455"/>
                    </a:lnTo>
                    <a:lnTo>
                      <a:pt x="15995" y="1436"/>
                    </a:lnTo>
                    <a:lnTo>
                      <a:pt x="15969" y="1436"/>
                    </a:lnTo>
                    <a:lnTo>
                      <a:pt x="15969" y="1455"/>
                    </a:lnTo>
                    <a:lnTo>
                      <a:pt x="15969" y="1474"/>
                    </a:lnTo>
                    <a:lnTo>
                      <a:pt x="15969" y="1512"/>
                    </a:lnTo>
                    <a:lnTo>
                      <a:pt x="15969" y="1531"/>
                    </a:lnTo>
                    <a:lnTo>
                      <a:pt x="15969" y="1550"/>
                    </a:lnTo>
                    <a:lnTo>
                      <a:pt x="15969" y="1589"/>
                    </a:lnTo>
                    <a:lnTo>
                      <a:pt x="15995" y="1589"/>
                    </a:lnTo>
                    <a:lnTo>
                      <a:pt x="15995" y="1608"/>
                    </a:lnTo>
                    <a:lnTo>
                      <a:pt x="15995" y="1627"/>
                    </a:lnTo>
                    <a:lnTo>
                      <a:pt x="15995" y="1665"/>
                    </a:lnTo>
                    <a:lnTo>
                      <a:pt x="15969" y="1684"/>
                    </a:lnTo>
                    <a:lnTo>
                      <a:pt x="15969" y="1703"/>
                    </a:lnTo>
                    <a:lnTo>
                      <a:pt x="15943" y="1703"/>
                    </a:lnTo>
                    <a:lnTo>
                      <a:pt x="15943" y="1742"/>
                    </a:lnTo>
                    <a:lnTo>
                      <a:pt x="15891" y="1761"/>
                    </a:lnTo>
                    <a:lnTo>
                      <a:pt x="15866" y="1780"/>
                    </a:lnTo>
                    <a:lnTo>
                      <a:pt x="15840" y="1818"/>
                    </a:lnTo>
                    <a:lnTo>
                      <a:pt x="15788" y="1837"/>
                    </a:lnTo>
                    <a:lnTo>
                      <a:pt x="15762" y="1857"/>
                    </a:lnTo>
                    <a:lnTo>
                      <a:pt x="15736" y="1895"/>
                    </a:lnTo>
                    <a:lnTo>
                      <a:pt x="15684" y="1895"/>
                    </a:lnTo>
                    <a:lnTo>
                      <a:pt x="15684" y="1914"/>
                    </a:lnTo>
                    <a:lnTo>
                      <a:pt x="15658" y="1914"/>
                    </a:lnTo>
                    <a:lnTo>
                      <a:pt x="15658" y="1933"/>
                    </a:lnTo>
                    <a:lnTo>
                      <a:pt x="15632" y="1971"/>
                    </a:lnTo>
                    <a:lnTo>
                      <a:pt x="15632" y="1991"/>
                    </a:lnTo>
                    <a:lnTo>
                      <a:pt x="15632" y="2010"/>
                    </a:lnTo>
                    <a:lnTo>
                      <a:pt x="15658" y="2048"/>
                    </a:lnTo>
                    <a:lnTo>
                      <a:pt x="15658" y="2067"/>
                    </a:lnTo>
                    <a:lnTo>
                      <a:pt x="15658" y="2086"/>
                    </a:lnTo>
                    <a:lnTo>
                      <a:pt x="15632" y="2086"/>
                    </a:lnTo>
                    <a:lnTo>
                      <a:pt x="15632" y="2125"/>
                    </a:lnTo>
                    <a:lnTo>
                      <a:pt x="15632" y="2144"/>
                    </a:lnTo>
                    <a:lnTo>
                      <a:pt x="15580" y="2144"/>
                    </a:lnTo>
                    <a:lnTo>
                      <a:pt x="15580" y="2163"/>
                    </a:lnTo>
                    <a:lnTo>
                      <a:pt x="15554" y="2201"/>
                    </a:lnTo>
                    <a:lnTo>
                      <a:pt x="15425" y="2144"/>
                    </a:lnTo>
                    <a:lnTo>
                      <a:pt x="15373" y="2067"/>
                    </a:lnTo>
                    <a:lnTo>
                      <a:pt x="15425" y="1971"/>
                    </a:lnTo>
                    <a:lnTo>
                      <a:pt x="15451" y="1895"/>
                    </a:lnTo>
                    <a:lnTo>
                      <a:pt x="15529" y="1780"/>
                    </a:lnTo>
                    <a:lnTo>
                      <a:pt x="15554" y="1761"/>
                    </a:lnTo>
                    <a:lnTo>
                      <a:pt x="15529" y="1684"/>
                    </a:lnTo>
                    <a:lnTo>
                      <a:pt x="15529" y="1627"/>
                    </a:lnTo>
                    <a:lnTo>
                      <a:pt x="15451" y="1531"/>
                    </a:lnTo>
                    <a:lnTo>
                      <a:pt x="15347" y="1455"/>
                    </a:lnTo>
                    <a:lnTo>
                      <a:pt x="15269" y="1397"/>
                    </a:lnTo>
                    <a:lnTo>
                      <a:pt x="15243" y="1397"/>
                    </a:lnTo>
                    <a:lnTo>
                      <a:pt x="15140" y="1359"/>
                    </a:lnTo>
                    <a:lnTo>
                      <a:pt x="15062" y="1359"/>
                    </a:lnTo>
                    <a:lnTo>
                      <a:pt x="14932" y="1359"/>
                    </a:lnTo>
                    <a:lnTo>
                      <a:pt x="14829" y="1302"/>
                    </a:lnTo>
                    <a:lnTo>
                      <a:pt x="14725" y="1206"/>
                    </a:lnTo>
                    <a:lnTo>
                      <a:pt x="14647" y="1168"/>
                    </a:lnTo>
                    <a:lnTo>
                      <a:pt x="14621" y="1148"/>
                    </a:lnTo>
                    <a:lnTo>
                      <a:pt x="14492" y="1168"/>
                    </a:lnTo>
                    <a:lnTo>
                      <a:pt x="14388" y="1206"/>
                    </a:lnTo>
                    <a:lnTo>
                      <a:pt x="14232" y="1282"/>
                    </a:lnTo>
                    <a:lnTo>
                      <a:pt x="14129" y="1359"/>
                    </a:lnTo>
                    <a:lnTo>
                      <a:pt x="14077" y="1378"/>
                    </a:lnTo>
                    <a:lnTo>
                      <a:pt x="14025" y="1397"/>
                    </a:lnTo>
                    <a:lnTo>
                      <a:pt x="13895" y="1436"/>
                    </a:lnTo>
                    <a:lnTo>
                      <a:pt x="13766" y="1455"/>
                    </a:lnTo>
                    <a:lnTo>
                      <a:pt x="13662" y="1531"/>
                    </a:lnTo>
                    <a:lnTo>
                      <a:pt x="13558" y="1627"/>
                    </a:lnTo>
                    <a:lnTo>
                      <a:pt x="13506" y="1761"/>
                    </a:lnTo>
                    <a:lnTo>
                      <a:pt x="13481" y="1895"/>
                    </a:lnTo>
                    <a:lnTo>
                      <a:pt x="13506" y="1991"/>
                    </a:lnTo>
                    <a:lnTo>
                      <a:pt x="13506" y="2086"/>
                    </a:lnTo>
                    <a:lnTo>
                      <a:pt x="13506" y="2201"/>
                    </a:lnTo>
                    <a:lnTo>
                      <a:pt x="13558" y="2297"/>
                    </a:lnTo>
                    <a:lnTo>
                      <a:pt x="13584" y="2393"/>
                    </a:lnTo>
                    <a:lnTo>
                      <a:pt x="13610" y="2469"/>
                    </a:lnTo>
                    <a:lnTo>
                      <a:pt x="13610" y="2584"/>
                    </a:lnTo>
                    <a:lnTo>
                      <a:pt x="13481" y="2660"/>
                    </a:lnTo>
                    <a:lnTo>
                      <a:pt x="13377" y="2756"/>
                    </a:lnTo>
                    <a:lnTo>
                      <a:pt x="13299" y="2852"/>
                    </a:lnTo>
                    <a:lnTo>
                      <a:pt x="13195" y="2967"/>
                    </a:lnTo>
                    <a:lnTo>
                      <a:pt x="13040" y="3043"/>
                    </a:lnTo>
                    <a:lnTo>
                      <a:pt x="12936" y="3005"/>
                    </a:lnTo>
                    <a:lnTo>
                      <a:pt x="12858" y="2967"/>
                    </a:lnTo>
                    <a:lnTo>
                      <a:pt x="12755" y="2890"/>
                    </a:lnTo>
                    <a:lnTo>
                      <a:pt x="12651" y="2833"/>
                    </a:lnTo>
                    <a:lnTo>
                      <a:pt x="12547" y="2928"/>
                    </a:lnTo>
                    <a:lnTo>
                      <a:pt x="12469" y="3005"/>
                    </a:lnTo>
                    <a:lnTo>
                      <a:pt x="12418" y="3062"/>
                    </a:lnTo>
                    <a:lnTo>
                      <a:pt x="12340" y="3082"/>
                    </a:lnTo>
                    <a:lnTo>
                      <a:pt x="12210" y="3120"/>
                    </a:lnTo>
                    <a:lnTo>
                      <a:pt x="12029" y="3082"/>
                    </a:lnTo>
                    <a:lnTo>
                      <a:pt x="11847" y="3062"/>
                    </a:lnTo>
                    <a:lnTo>
                      <a:pt x="11744" y="3062"/>
                    </a:lnTo>
                    <a:lnTo>
                      <a:pt x="11692" y="3005"/>
                    </a:lnTo>
                    <a:lnTo>
                      <a:pt x="11614" y="2890"/>
                    </a:lnTo>
                    <a:lnTo>
                      <a:pt x="11484" y="2775"/>
                    </a:lnTo>
                    <a:lnTo>
                      <a:pt x="11303" y="2660"/>
                    </a:lnTo>
                    <a:lnTo>
                      <a:pt x="11225" y="2584"/>
                    </a:lnTo>
                    <a:lnTo>
                      <a:pt x="11095" y="2507"/>
                    </a:lnTo>
                    <a:lnTo>
                      <a:pt x="10914" y="2469"/>
                    </a:lnTo>
                    <a:lnTo>
                      <a:pt x="10784" y="2527"/>
                    </a:lnTo>
                    <a:lnTo>
                      <a:pt x="10810" y="2622"/>
                    </a:lnTo>
                    <a:lnTo>
                      <a:pt x="10888" y="2699"/>
                    </a:lnTo>
                    <a:lnTo>
                      <a:pt x="10784" y="2756"/>
                    </a:lnTo>
                    <a:lnTo>
                      <a:pt x="10681" y="2737"/>
                    </a:lnTo>
                    <a:lnTo>
                      <a:pt x="10603" y="2756"/>
                    </a:lnTo>
                    <a:lnTo>
                      <a:pt x="10577" y="2814"/>
                    </a:lnTo>
                    <a:lnTo>
                      <a:pt x="10551" y="2833"/>
                    </a:lnTo>
                    <a:lnTo>
                      <a:pt x="10473" y="2833"/>
                    </a:lnTo>
                    <a:lnTo>
                      <a:pt x="10396" y="2833"/>
                    </a:lnTo>
                    <a:lnTo>
                      <a:pt x="10344" y="2833"/>
                    </a:lnTo>
                    <a:lnTo>
                      <a:pt x="10266" y="2852"/>
                    </a:lnTo>
                    <a:lnTo>
                      <a:pt x="10292" y="2928"/>
                    </a:lnTo>
                    <a:lnTo>
                      <a:pt x="10344" y="2967"/>
                    </a:lnTo>
                    <a:lnTo>
                      <a:pt x="10370" y="3043"/>
                    </a:lnTo>
                    <a:lnTo>
                      <a:pt x="10370" y="3120"/>
                    </a:lnTo>
                    <a:lnTo>
                      <a:pt x="10344" y="3158"/>
                    </a:lnTo>
                    <a:lnTo>
                      <a:pt x="10292" y="3292"/>
                    </a:lnTo>
                    <a:lnTo>
                      <a:pt x="10266" y="3369"/>
                    </a:lnTo>
                    <a:lnTo>
                      <a:pt x="10266" y="3464"/>
                    </a:lnTo>
                    <a:lnTo>
                      <a:pt x="10370" y="3503"/>
                    </a:lnTo>
                    <a:lnTo>
                      <a:pt x="10396" y="3522"/>
                    </a:lnTo>
                    <a:lnTo>
                      <a:pt x="10344" y="3598"/>
                    </a:lnTo>
                    <a:lnTo>
                      <a:pt x="10266" y="3617"/>
                    </a:lnTo>
                    <a:lnTo>
                      <a:pt x="10240" y="3617"/>
                    </a:lnTo>
                    <a:lnTo>
                      <a:pt x="10162" y="3598"/>
                    </a:lnTo>
                    <a:lnTo>
                      <a:pt x="10059" y="3598"/>
                    </a:lnTo>
                    <a:lnTo>
                      <a:pt x="9981" y="3579"/>
                    </a:lnTo>
                    <a:lnTo>
                      <a:pt x="9851" y="3541"/>
                    </a:lnTo>
                    <a:lnTo>
                      <a:pt x="9747" y="3522"/>
                    </a:lnTo>
                    <a:lnTo>
                      <a:pt x="9644" y="3522"/>
                    </a:lnTo>
                    <a:lnTo>
                      <a:pt x="9514" y="3541"/>
                    </a:lnTo>
                    <a:lnTo>
                      <a:pt x="9410" y="3522"/>
                    </a:lnTo>
                    <a:lnTo>
                      <a:pt x="9307" y="3541"/>
                    </a:lnTo>
                    <a:lnTo>
                      <a:pt x="9229" y="3579"/>
                    </a:lnTo>
                    <a:lnTo>
                      <a:pt x="9203" y="3675"/>
                    </a:lnTo>
                    <a:lnTo>
                      <a:pt x="9229" y="3771"/>
                    </a:lnTo>
                    <a:lnTo>
                      <a:pt x="9229" y="3847"/>
                    </a:lnTo>
                    <a:lnTo>
                      <a:pt x="9229" y="3924"/>
                    </a:lnTo>
                    <a:lnTo>
                      <a:pt x="9203" y="4115"/>
                    </a:lnTo>
                    <a:lnTo>
                      <a:pt x="9099" y="4230"/>
                    </a:lnTo>
                    <a:lnTo>
                      <a:pt x="9047" y="4230"/>
                    </a:lnTo>
                    <a:lnTo>
                      <a:pt x="8918" y="4134"/>
                    </a:lnTo>
                    <a:lnTo>
                      <a:pt x="8788" y="4077"/>
                    </a:lnTo>
                    <a:lnTo>
                      <a:pt x="8633" y="4115"/>
                    </a:lnTo>
                    <a:lnTo>
                      <a:pt x="8581" y="4192"/>
                    </a:lnTo>
                    <a:lnTo>
                      <a:pt x="8477" y="4287"/>
                    </a:lnTo>
                    <a:lnTo>
                      <a:pt x="8373" y="4383"/>
                    </a:lnTo>
                    <a:lnTo>
                      <a:pt x="8322" y="4517"/>
                    </a:lnTo>
                    <a:lnTo>
                      <a:pt x="8322" y="4613"/>
                    </a:lnTo>
                    <a:lnTo>
                      <a:pt x="8270" y="4728"/>
                    </a:lnTo>
                    <a:lnTo>
                      <a:pt x="8114" y="4881"/>
                    </a:lnTo>
                    <a:lnTo>
                      <a:pt x="8088" y="4976"/>
                    </a:lnTo>
                    <a:lnTo>
                      <a:pt x="8166" y="5072"/>
                    </a:lnTo>
                    <a:lnTo>
                      <a:pt x="8270" y="5149"/>
                    </a:lnTo>
                    <a:lnTo>
                      <a:pt x="8296" y="5283"/>
                    </a:lnTo>
                    <a:lnTo>
                      <a:pt x="8270" y="5359"/>
                    </a:lnTo>
                    <a:lnTo>
                      <a:pt x="8192" y="5455"/>
                    </a:lnTo>
                    <a:lnTo>
                      <a:pt x="8062" y="5589"/>
                    </a:lnTo>
                    <a:lnTo>
                      <a:pt x="7985" y="5685"/>
                    </a:lnTo>
                    <a:lnTo>
                      <a:pt x="7855" y="5838"/>
                    </a:lnTo>
                    <a:lnTo>
                      <a:pt x="7699" y="5972"/>
                    </a:lnTo>
                    <a:lnTo>
                      <a:pt x="7648" y="6125"/>
                    </a:lnTo>
                    <a:lnTo>
                      <a:pt x="7648" y="6297"/>
                    </a:lnTo>
                    <a:lnTo>
                      <a:pt x="7596" y="6374"/>
                    </a:lnTo>
                    <a:lnTo>
                      <a:pt x="7570" y="6412"/>
                    </a:lnTo>
                    <a:lnTo>
                      <a:pt x="7544" y="6450"/>
                    </a:lnTo>
                    <a:lnTo>
                      <a:pt x="7362" y="6527"/>
                    </a:lnTo>
                    <a:lnTo>
                      <a:pt x="7259" y="6527"/>
                    </a:lnTo>
                    <a:lnTo>
                      <a:pt x="7155" y="6584"/>
                    </a:lnTo>
                    <a:lnTo>
                      <a:pt x="7181" y="6718"/>
                    </a:lnTo>
                    <a:lnTo>
                      <a:pt x="7181" y="6910"/>
                    </a:lnTo>
                    <a:lnTo>
                      <a:pt x="7181" y="7178"/>
                    </a:lnTo>
                    <a:lnTo>
                      <a:pt x="7077" y="7637"/>
                    </a:lnTo>
                    <a:lnTo>
                      <a:pt x="7051" y="7733"/>
                    </a:lnTo>
                    <a:lnTo>
                      <a:pt x="6922" y="7981"/>
                    </a:lnTo>
                    <a:lnTo>
                      <a:pt x="6740" y="8192"/>
                    </a:lnTo>
                    <a:lnTo>
                      <a:pt x="6662" y="8288"/>
                    </a:lnTo>
                    <a:lnTo>
                      <a:pt x="6662" y="8364"/>
                    </a:lnTo>
                    <a:lnTo>
                      <a:pt x="6870" y="8517"/>
                    </a:lnTo>
                    <a:lnTo>
                      <a:pt x="6948" y="8632"/>
                    </a:lnTo>
                    <a:lnTo>
                      <a:pt x="6948" y="8824"/>
                    </a:lnTo>
                    <a:lnTo>
                      <a:pt x="6948" y="8938"/>
                    </a:lnTo>
                    <a:lnTo>
                      <a:pt x="6818" y="9053"/>
                    </a:lnTo>
                    <a:lnTo>
                      <a:pt x="6637" y="9053"/>
                    </a:lnTo>
                    <a:lnTo>
                      <a:pt x="6403" y="9034"/>
                    </a:lnTo>
                    <a:lnTo>
                      <a:pt x="6118" y="9092"/>
                    </a:lnTo>
                    <a:lnTo>
                      <a:pt x="5911" y="9187"/>
                    </a:lnTo>
                    <a:lnTo>
                      <a:pt x="5781" y="9340"/>
                    </a:lnTo>
                    <a:lnTo>
                      <a:pt x="5600" y="9494"/>
                    </a:lnTo>
                    <a:lnTo>
                      <a:pt x="5522" y="9647"/>
                    </a:lnTo>
                    <a:lnTo>
                      <a:pt x="5470" y="9857"/>
                    </a:lnTo>
                    <a:lnTo>
                      <a:pt x="5496" y="10029"/>
                    </a:lnTo>
                    <a:lnTo>
                      <a:pt x="5600" y="10163"/>
                    </a:lnTo>
                    <a:lnTo>
                      <a:pt x="5626" y="10202"/>
                    </a:lnTo>
                    <a:lnTo>
                      <a:pt x="5574" y="10317"/>
                    </a:lnTo>
                    <a:lnTo>
                      <a:pt x="5574" y="10336"/>
                    </a:lnTo>
                    <a:lnTo>
                      <a:pt x="5522" y="10431"/>
                    </a:lnTo>
                    <a:lnTo>
                      <a:pt x="5496" y="10546"/>
                    </a:lnTo>
                    <a:lnTo>
                      <a:pt x="5496" y="10623"/>
                    </a:lnTo>
                    <a:lnTo>
                      <a:pt x="5496" y="10642"/>
                    </a:lnTo>
                    <a:lnTo>
                      <a:pt x="5496" y="10738"/>
                    </a:lnTo>
                    <a:lnTo>
                      <a:pt x="5470" y="10814"/>
                    </a:lnTo>
                    <a:lnTo>
                      <a:pt x="5470" y="10948"/>
                    </a:lnTo>
                    <a:lnTo>
                      <a:pt x="5496" y="10967"/>
                    </a:lnTo>
                    <a:lnTo>
                      <a:pt x="5574" y="11159"/>
                    </a:lnTo>
                    <a:lnTo>
                      <a:pt x="5574" y="11350"/>
                    </a:lnTo>
                    <a:lnTo>
                      <a:pt x="5522" y="11580"/>
                    </a:lnTo>
                    <a:lnTo>
                      <a:pt x="5574" y="11809"/>
                    </a:lnTo>
                    <a:lnTo>
                      <a:pt x="5677" y="11963"/>
                    </a:lnTo>
                    <a:lnTo>
                      <a:pt x="5988" y="12116"/>
                    </a:lnTo>
                    <a:lnTo>
                      <a:pt x="6014" y="12345"/>
                    </a:lnTo>
                    <a:lnTo>
                      <a:pt x="5937" y="12556"/>
                    </a:lnTo>
                    <a:lnTo>
                      <a:pt x="5781" y="12690"/>
                    </a:lnTo>
                    <a:lnTo>
                      <a:pt x="5574" y="12728"/>
                    </a:lnTo>
                    <a:lnTo>
                      <a:pt x="5522" y="12805"/>
                    </a:lnTo>
                    <a:lnTo>
                      <a:pt x="5677" y="12939"/>
                    </a:lnTo>
                    <a:lnTo>
                      <a:pt x="5781" y="13226"/>
                    </a:lnTo>
                    <a:lnTo>
                      <a:pt x="5807" y="13322"/>
                    </a:lnTo>
                    <a:lnTo>
                      <a:pt x="5781" y="13456"/>
                    </a:lnTo>
                    <a:lnTo>
                      <a:pt x="5703" y="13647"/>
                    </a:lnTo>
                    <a:lnTo>
                      <a:pt x="5781" y="13724"/>
                    </a:lnTo>
                    <a:lnTo>
                      <a:pt x="5729" y="13915"/>
                    </a:lnTo>
                    <a:lnTo>
                      <a:pt x="5626" y="14030"/>
                    </a:lnTo>
                    <a:lnTo>
                      <a:pt x="5418" y="14106"/>
                    </a:lnTo>
                    <a:lnTo>
                      <a:pt x="5263" y="14164"/>
                    </a:lnTo>
                    <a:lnTo>
                      <a:pt x="5263" y="14298"/>
                    </a:lnTo>
                    <a:lnTo>
                      <a:pt x="5159" y="14451"/>
                    </a:lnTo>
                    <a:lnTo>
                      <a:pt x="5081" y="14547"/>
                    </a:lnTo>
                    <a:lnTo>
                      <a:pt x="5081" y="14719"/>
                    </a:lnTo>
                    <a:lnTo>
                      <a:pt x="5159" y="14872"/>
                    </a:lnTo>
                    <a:lnTo>
                      <a:pt x="5003" y="15312"/>
                    </a:lnTo>
                    <a:lnTo>
                      <a:pt x="4900" y="15389"/>
                    </a:lnTo>
                    <a:lnTo>
                      <a:pt x="4848" y="15293"/>
                    </a:lnTo>
                    <a:lnTo>
                      <a:pt x="4796" y="15446"/>
                    </a:lnTo>
                    <a:lnTo>
                      <a:pt x="4796" y="15178"/>
                    </a:lnTo>
                    <a:lnTo>
                      <a:pt x="4770" y="1514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29" name="Drawing 58"/>
              <p:cNvSpPr>
                <a:spLocks noChangeAspect="1"/>
              </p:cNvSpPr>
              <p:nvPr/>
            </p:nvSpPr>
            <p:spPr bwMode="auto">
              <a:xfrm>
                <a:off x="6390" y="-1373"/>
                <a:ext cx="1612" cy="49"/>
              </a:xfrm>
              <a:custGeom>
                <a:avLst/>
                <a:gdLst/>
                <a:ahLst/>
                <a:cxnLst>
                  <a:cxn ang="0">
                    <a:pos x="10082" y="334"/>
                  </a:cxn>
                  <a:cxn ang="0">
                    <a:pos x="11028" y="1337"/>
                  </a:cxn>
                  <a:cxn ang="0">
                    <a:pos x="11028" y="3344"/>
                  </a:cxn>
                  <a:cxn ang="0">
                    <a:pos x="11973" y="4347"/>
                  </a:cxn>
                  <a:cxn ang="0">
                    <a:pos x="10713" y="7356"/>
                  </a:cxn>
                  <a:cxn ang="0">
                    <a:pos x="11973" y="6687"/>
                  </a:cxn>
                  <a:cxn ang="0">
                    <a:pos x="13548" y="4012"/>
                  </a:cxn>
                  <a:cxn ang="0">
                    <a:pos x="13863" y="1672"/>
                  </a:cxn>
                  <a:cxn ang="0">
                    <a:pos x="16069" y="3344"/>
                  </a:cxn>
                  <a:cxn ang="0">
                    <a:pos x="16069" y="6687"/>
                  </a:cxn>
                  <a:cxn ang="0">
                    <a:pos x="14494" y="8025"/>
                  </a:cxn>
                  <a:cxn ang="0">
                    <a:pos x="12603" y="10700"/>
                  </a:cxn>
                  <a:cxn ang="0">
                    <a:pos x="11973" y="9697"/>
                  </a:cxn>
                  <a:cxn ang="0">
                    <a:pos x="10713" y="11368"/>
                  </a:cxn>
                  <a:cxn ang="0">
                    <a:pos x="9767" y="13375"/>
                  </a:cxn>
                  <a:cxn ang="0">
                    <a:pos x="8822" y="11034"/>
                  </a:cxn>
                  <a:cxn ang="0">
                    <a:pos x="8192" y="12037"/>
                  </a:cxn>
                  <a:cxn ang="0">
                    <a:pos x="5671" y="15047"/>
                  </a:cxn>
                  <a:cxn ang="0">
                    <a:pos x="4411" y="14712"/>
                  </a:cxn>
                  <a:cxn ang="0">
                    <a:pos x="3466" y="14043"/>
                  </a:cxn>
                  <a:cxn ang="0">
                    <a:pos x="1260" y="16050"/>
                  </a:cxn>
                  <a:cxn ang="0">
                    <a:pos x="0" y="16050"/>
                  </a:cxn>
                  <a:cxn ang="0">
                    <a:pos x="0" y="13709"/>
                  </a:cxn>
                  <a:cxn ang="0">
                    <a:pos x="1260" y="12372"/>
                  </a:cxn>
                  <a:cxn ang="0">
                    <a:pos x="3466" y="11368"/>
                  </a:cxn>
                  <a:cxn ang="0">
                    <a:pos x="4726" y="11034"/>
                  </a:cxn>
                  <a:cxn ang="0">
                    <a:pos x="5986" y="10700"/>
                  </a:cxn>
                  <a:cxn ang="0">
                    <a:pos x="6932" y="8694"/>
                  </a:cxn>
                  <a:cxn ang="0">
                    <a:pos x="8192" y="7356"/>
                  </a:cxn>
                  <a:cxn ang="0">
                    <a:pos x="8507" y="5350"/>
                  </a:cxn>
                  <a:cxn ang="0">
                    <a:pos x="8822" y="4012"/>
                  </a:cxn>
                  <a:cxn ang="0">
                    <a:pos x="8822" y="2006"/>
                  </a:cxn>
                  <a:cxn ang="0">
                    <a:pos x="9767" y="334"/>
                  </a:cxn>
                </a:cxnLst>
                <a:rect l="0" t="0" r="r" b="b"/>
                <a:pathLst>
                  <a:path w="16384" h="16384">
                    <a:moveTo>
                      <a:pt x="9767" y="334"/>
                    </a:moveTo>
                    <a:lnTo>
                      <a:pt x="10082" y="334"/>
                    </a:lnTo>
                    <a:lnTo>
                      <a:pt x="10713" y="0"/>
                    </a:lnTo>
                    <a:lnTo>
                      <a:pt x="11028" y="1337"/>
                    </a:lnTo>
                    <a:lnTo>
                      <a:pt x="11343" y="2006"/>
                    </a:lnTo>
                    <a:lnTo>
                      <a:pt x="11028" y="3344"/>
                    </a:lnTo>
                    <a:lnTo>
                      <a:pt x="11343" y="3009"/>
                    </a:lnTo>
                    <a:lnTo>
                      <a:pt x="11973" y="4347"/>
                    </a:lnTo>
                    <a:lnTo>
                      <a:pt x="11343" y="6019"/>
                    </a:lnTo>
                    <a:lnTo>
                      <a:pt x="10713" y="7356"/>
                    </a:lnTo>
                    <a:lnTo>
                      <a:pt x="11028" y="7022"/>
                    </a:lnTo>
                    <a:lnTo>
                      <a:pt x="11973" y="6687"/>
                    </a:lnTo>
                    <a:lnTo>
                      <a:pt x="12603" y="4347"/>
                    </a:lnTo>
                    <a:lnTo>
                      <a:pt x="13548" y="4012"/>
                    </a:lnTo>
                    <a:lnTo>
                      <a:pt x="13548" y="3009"/>
                    </a:lnTo>
                    <a:lnTo>
                      <a:pt x="13863" y="1672"/>
                    </a:lnTo>
                    <a:lnTo>
                      <a:pt x="15124" y="2006"/>
                    </a:lnTo>
                    <a:lnTo>
                      <a:pt x="16069" y="3344"/>
                    </a:lnTo>
                    <a:lnTo>
                      <a:pt x="16384" y="5350"/>
                    </a:lnTo>
                    <a:lnTo>
                      <a:pt x="16069" y="6687"/>
                    </a:lnTo>
                    <a:lnTo>
                      <a:pt x="15754" y="7356"/>
                    </a:lnTo>
                    <a:lnTo>
                      <a:pt x="14494" y="8025"/>
                    </a:lnTo>
                    <a:lnTo>
                      <a:pt x="13233" y="9362"/>
                    </a:lnTo>
                    <a:lnTo>
                      <a:pt x="12603" y="10700"/>
                    </a:lnTo>
                    <a:lnTo>
                      <a:pt x="11973" y="9362"/>
                    </a:lnTo>
                    <a:lnTo>
                      <a:pt x="11973" y="9697"/>
                    </a:lnTo>
                    <a:lnTo>
                      <a:pt x="11028" y="10700"/>
                    </a:lnTo>
                    <a:lnTo>
                      <a:pt x="10713" y="11368"/>
                    </a:lnTo>
                    <a:lnTo>
                      <a:pt x="10713" y="12372"/>
                    </a:lnTo>
                    <a:lnTo>
                      <a:pt x="9767" y="13375"/>
                    </a:lnTo>
                    <a:lnTo>
                      <a:pt x="9452" y="12372"/>
                    </a:lnTo>
                    <a:lnTo>
                      <a:pt x="8822" y="11034"/>
                    </a:lnTo>
                    <a:lnTo>
                      <a:pt x="9452" y="10031"/>
                    </a:lnTo>
                    <a:lnTo>
                      <a:pt x="8192" y="12037"/>
                    </a:lnTo>
                    <a:lnTo>
                      <a:pt x="6932" y="13709"/>
                    </a:lnTo>
                    <a:lnTo>
                      <a:pt x="5671" y="15047"/>
                    </a:lnTo>
                    <a:lnTo>
                      <a:pt x="4411" y="15381"/>
                    </a:lnTo>
                    <a:lnTo>
                      <a:pt x="4411" y="14712"/>
                    </a:lnTo>
                    <a:lnTo>
                      <a:pt x="4411" y="14043"/>
                    </a:lnTo>
                    <a:lnTo>
                      <a:pt x="3466" y="14043"/>
                    </a:lnTo>
                    <a:lnTo>
                      <a:pt x="2521" y="15381"/>
                    </a:lnTo>
                    <a:lnTo>
                      <a:pt x="1260" y="16050"/>
                    </a:lnTo>
                    <a:lnTo>
                      <a:pt x="630" y="16384"/>
                    </a:lnTo>
                    <a:lnTo>
                      <a:pt x="0" y="16050"/>
                    </a:lnTo>
                    <a:lnTo>
                      <a:pt x="0" y="14712"/>
                    </a:lnTo>
                    <a:lnTo>
                      <a:pt x="0" y="13709"/>
                    </a:lnTo>
                    <a:lnTo>
                      <a:pt x="945" y="13709"/>
                    </a:lnTo>
                    <a:lnTo>
                      <a:pt x="1260" y="12372"/>
                    </a:lnTo>
                    <a:lnTo>
                      <a:pt x="2206" y="12372"/>
                    </a:lnTo>
                    <a:lnTo>
                      <a:pt x="3466" y="11368"/>
                    </a:lnTo>
                    <a:lnTo>
                      <a:pt x="3781" y="12037"/>
                    </a:lnTo>
                    <a:lnTo>
                      <a:pt x="4726" y="11034"/>
                    </a:lnTo>
                    <a:lnTo>
                      <a:pt x="5041" y="10700"/>
                    </a:lnTo>
                    <a:lnTo>
                      <a:pt x="5986" y="10700"/>
                    </a:lnTo>
                    <a:lnTo>
                      <a:pt x="7247" y="9697"/>
                    </a:lnTo>
                    <a:lnTo>
                      <a:pt x="6932" y="8694"/>
                    </a:lnTo>
                    <a:lnTo>
                      <a:pt x="7247" y="8359"/>
                    </a:lnTo>
                    <a:lnTo>
                      <a:pt x="8192" y="7356"/>
                    </a:lnTo>
                    <a:lnTo>
                      <a:pt x="8507" y="6687"/>
                    </a:lnTo>
                    <a:lnTo>
                      <a:pt x="8507" y="5350"/>
                    </a:lnTo>
                    <a:lnTo>
                      <a:pt x="8822" y="4681"/>
                    </a:lnTo>
                    <a:lnTo>
                      <a:pt x="8822" y="4012"/>
                    </a:lnTo>
                    <a:lnTo>
                      <a:pt x="8822" y="3009"/>
                    </a:lnTo>
                    <a:lnTo>
                      <a:pt x="8822" y="2006"/>
                    </a:lnTo>
                    <a:lnTo>
                      <a:pt x="9452" y="669"/>
                    </a:lnTo>
                    <a:lnTo>
                      <a:pt x="9767" y="33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30" name="Drawing 59"/>
              <p:cNvSpPr>
                <a:spLocks noChangeAspect="1"/>
              </p:cNvSpPr>
              <p:nvPr/>
            </p:nvSpPr>
            <p:spPr bwMode="auto">
              <a:xfrm>
                <a:off x="6483" y="-1373"/>
                <a:ext cx="651" cy="24"/>
              </a:xfrm>
              <a:custGeom>
                <a:avLst/>
                <a:gdLst/>
                <a:ahLst/>
                <a:cxnLst>
                  <a:cxn ang="0">
                    <a:pos x="780" y="12288"/>
                  </a:cxn>
                  <a:cxn ang="0">
                    <a:pos x="2341" y="11605"/>
                  </a:cxn>
                  <a:cxn ang="0">
                    <a:pos x="780" y="10923"/>
                  </a:cxn>
                  <a:cxn ang="0">
                    <a:pos x="780" y="9557"/>
                  </a:cxn>
                  <a:cxn ang="0">
                    <a:pos x="780" y="8875"/>
                  </a:cxn>
                  <a:cxn ang="0">
                    <a:pos x="3121" y="9557"/>
                  </a:cxn>
                  <a:cxn ang="0">
                    <a:pos x="3121" y="8192"/>
                  </a:cxn>
                  <a:cxn ang="0">
                    <a:pos x="5461" y="8875"/>
                  </a:cxn>
                  <a:cxn ang="0">
                    <a:pos x="6242" y="6827"/>
                  </a:cxn>
                  <a:cxn ang="0">
                    <a:pos x="7022" y="3413"/>
                  </a:cxn>
                  <a:cxn ang="0">
                    <a:pos x="8582" y="6144"/>
                  </a:cxn>
                  <a:cxn ang="0">
                    <a:pos x="11703" y="6144"/>
                  </a:cxn>
                  <a:cxn ang="0">
                    <a:pos x="11703" y="3413"/>
                  </a:cxn>
                  <a:cxn ang="0">
                    <a:pos x="11703" y="0"/>
                  </a:cxn>
                  <a:cxn ang="0">
                    <a:pos x="11703" y="683"/>
                  </a:cxn>
                  <a:cxn ang="0">
                    <a:pos x="13263" y="2731"/>
                  </a:cxn>
                  <a:cxn ang="0">
                    <a:pos x="14824" y="4096"/>
                  </a:cxn>
                  <a:cxn ang="0">
                    <a:pos x="15604" y="6144"/>
                  </a:cxn>
                  <a:cxn ang="0">
                    <a:pos x="15604" y="8875"/>
                  </a:cxn>
                  <a:cxn ang="0">
                    <a:pos x="15604" y="10923"/>
                  </a:cxn>
                  <a:cxn ang="0">
                    <a:pos x="16384" y="13653"/>
                  </a:cxn>
                  <a:cxn ang="0">
                    <a:pos x="13263" y="13653"/>
                  </a:cxn>
                  <a:cxn ang="0">
                    <a:pos x="11703" y="15019"/>
                  </a:cxn>
                  <a:cxn ang="0">
                    <a:pos x="9362" y="16384"/>
                  </a:cxn>
                  <a:cxn ang="0">
                    <a:pos x="8582" y="14336"/>
                  </a:cxn>
                  <a:cxn ang="0">
                    <a:pos x="10142" y="12288"/>
                  </a:cxn>
                  <a:cxn ang="0">
                    <a:pos x="11703" y="9557"/>
                  </a:cxn>
                  <a:cxn ang="0">
                    <a:pos x="9362" y="12288"/>
                  </a:cxn>
                  <a:cxn ang="0">
                    <a:pos x="7022" y="12288"/>
                  </a:cxn>
                  <a:cxn ang="0">
                    <a:pos x="5461" y="13653"/>
                  </a:cxn>
                  <a:cxn ang="0">
                    <a:pos x="3901" y="14336"/>
                  </a:cxn>
                  <a:cxn ang="0">
                    <a:pos x="780" y="16384"/>
                  </a:cxn>
                  <a:cxn ang="0">
                    <a:pos x="0" y="14336"/>
                  </a:cxn>
                  <a:cxn ang="0">
                    <a:pos x="0" y="12288"/>
                  </a:cxn>
                  <a:cxn ang="0">
                    <a:pos x="780" y="12288"/>
                  </a:cxn>
                </a:cxnLst>
                <a:rect l="0" t="0" r="r" b="b"/>
                <a:pathLst>
                  <a:path w="16384" h="16384">
                    <a:moveTo>
                      <a:pt x="780" y="12288"/>
                    </a:moveTo>
                    <a:lnTo>
                      <a:pt x="2341" y="11605"/>
                    </a:lnTo>
                    <a:lnTo>
                      <a:pt x="780" y="10923"/>
                    </a:lnTo>
                    <a:lnTo>
                      <a:pt x="780" y="9557"/>
                    </a:lnTo>
                    <a:lnTo>
                      <a:pt x="780" y="8875"/>
                    </a:lnTo>
                    <a:lnTo>
                      <a:pt x="3121" y="9557"/>
                    </a:lnTo>
                    <a:lnTo>
                      <a:pt x="3121" y="8192"/>
                    </a:lnTo>
                    <a:lnTo>
                      <a:pt x="5461" y="8875"/>
                    </a:lnTo>
                    <a:lnTo>
                      <a:pt x="6242" y="6827"/>
                    </a:lnTo>
                    <a:lnTo>
                      <a:pt x="7022" y="3413"/>
                    </a:lnTo>
                    <a:lnTo>
                      <a:pt x="8582" y="6144"/>
                    </a:lnTo>
                    <a:lnTo>
                      <a:pt x="11703" y="6144"/>
                    </a:lnTo>
                    <a:lnTo>
                      <a:pt x="11703" y="3413"/>
                    </a:lnTo>
                    <a:lnTo>
                      <a:pt x="11703" y="0"/>
                    </a:lnTo>
                    <a:lnTo>
                      <a:pt x="11703" y="683"/>
                    </a:lnTo>
                    <a:lnTo>
                      <a:pt x="13263" y="2731"/>
                    </a:lnTo>
                    <a:lnTo>
                      <a:pt x="14824" y="4096"/>
                    </a:lnTo>
                    <a:lnTo>
                      <a:pt x="15604" y="6144"/>
                    </a:lnTo>
                    <a:lnTo>
                      <a:pt x="15604" y="8875"/>
                    </a:lnTo>
                    <a:lnTo>
                      <a:pt x="15604" y="10923"/>
                    </a:lnTo>
                    <a:lnTo>
                      <a:pt x="16384" y="13653"/>
                    </a:lnTo>
                    <a:lnTo>
                      <a:pt x="13263" y="13653"/>
                    </a:lnTo>
                    <a:lnTo>
                      <a:pt x="11703" y="15019"/>
                    </a:lnTo>
                    <a:lnTo>
                      <a:pt x="9362" y="16384"/>
                    </a:lnTo>
                    <a:lnTo>
                      <a:pt x="8582" y="14336"/>
                    </a:lnTo>
                    <a:lnTo>
                      <a:pt x="10142" y="12288"/>
                    </a:lnTo>
                    <a:lnTo>
                      <a:pt x="11703" y="9557"/>
                    </a:lnTo>
                    <a:lnTo>
                      <a:pt x="9362" y="12288"/>
                    </a:lnTo>
                    <a:lnTo>
                      <a:pt x="7022" y="12288"/>
                    </a:lnTo>
                    <a:lnTo>
                      <a:pt x="5461" y="13653"/>
                    </a:lnTo>
                    <a:lnTo>
                      <a:pt x="3901" y="14336"/>
                    </a:lnTo>
                    <a:lnTo>
                      <a:pt x="780" y="16384"/>
                    </a:lnTo>
                    <a:lnTo>
                      <a:pt x="0" y="14336"/>
                    </a:lnTo>
                    <a:lnTo>
                      <a:pt x="0" y="12288"/>
                    </a:lnTo>
                    <a:lnTo>
                      <a:pt x="780" y="1228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31" name="Drawing 60"/>
              <p:cNvSpPr>
                <a:spLocks noChangeAspect="1"/>
              </p:cNvSpPr>
              <p:nvPr/>
            </p:nvSpPr>
            <p:spPr bwMode="auto">
              <a:xfrm>
                <a:off x="7258" y="-1395"/>
                <a:ext cx="434" cy="20"/>
              </a:xfrm>
              <a:custGeom>
                <a:avLst/>
                <a:gdLst/>
                <a:ahLst/>
                <a:cxnLst>
                  <a:cxn ang="0">
                    <a:pos x="7022" y="5734"/>
                  </a:cxn>
                  <a:cxn ang="0">
                    <a:pos x="8192" y="5734"/>
                  </a:cxn>
                  <a:cxn ang="0">
                    <a:pos x="8192" y="4915"/>
                  </a:cxn>
                  <a:cxn ang="0">
                    <a:pos x="8192" y="2458"/>
                  </a:cxn>
                  <a:cxn ang="0">
                    <a:pos x="9362" y="0"/>
                  </a:cxn>
                  <a:cxn ang="0">
                    <a:pos x="11703" y="0"/>
                  </a:cxn>
                  <a:cxn ang="0">
                    <a:pos x="14043" y="0"/>
                  </a:cxn>
                  <a:cxn ang="0">
                    <a:pos x="16384" y="1638"/>
                  </a:cxn>
                  <a:cxn ang="0">
                    <a:pos x="14043" y="3277"/>
                  </a:cxn>
                  <a:cxn ang="0">
                    <a:pos x="14043" y="8192"/>
                  </a:cxn>
                  <a:cxn ang="0">
                    <a:pos x="12873" y="9830"/>
                  </a:cxn>
                  <a:cxn ang="0">
                    <a:pos x="11703" y="12288"/>
                  </a:cxn>
                  <a:cxn ang="0">
                    <a:pos x="9362" y="14746"/>
                  </a:cxn>
                  <a:cxn ang="0">
                    <a:pos x="7022" y="15565"/>
                  </a:cxn>
                  <a:cxn ang="0">
                    <a:pos x="3511" y="16384"/>
                  </a:cxn>
                  <a:cxn ang="0">
                    <a:pos x="0" y="16384"/>
                  </a:cxn>
                  <a:cxn ang="0">
                    <a:pos x="0" y="14746"/>
                  </a:cxn>
                  <a:cxn ang="0">
                    <a:pos x="0" y="9830"/>
                  </a:cxn>
                  <a:cxn ang="0">
                    <a:pos x="3511" y="9011"/>
                  </a:cxn>
                  <a:cxn ang="0">
                    <a:pos x="4681" y="8192"/>
                  </a:cxn>
                  <a:cxn ang="0">
                    <a:pos x="7022" y="5734"/>
                  </a:cxn>
                </a:cxnLst>
                <a:rect l="0" t="0" r="r" b="b"/>
                <a:pathLst>
                  <a:path w="16384" h="16384">
                    <a:moveTo>
                      <a:pt x="7022" y="5734"/>
                    </a:moveTo>
                    <a:lnTo>
                      <a:pt x="8192" y="5734"/>
                    </a:lnTo>
                    <a:lnTo>
                      <a:pt x="8192" y="4915"/>
                    </a:lnTo>
                    <a:lnTo>
                      <a:pt x="8192" y="2458"/>
                    </a:lnTo>
                    <a:lnTo>
                      <a:pt x="9362" y="0"/>
                    </a:lnTo>
                    <a:lnTo>
                      <a:pt x="11703" y="0"/>
                    </a:lnTo>
                    <a:lnTo>
                      <a:pt x="14043" y="0"/>
                    </a:lnTo>
                    <a:lnTo>
                      <a:pt x="16384" y="1638"/>
                    </a:lnTo>
                    <a:lnTo>
                      <a:pt x="14043" y="3277"/>
                    </a:lnTo>
                    <a:lnTo>
                      <a:pt x="14043" y="8192"/>
                    </a:lnTo>
                    <a:lnTo>
                      <a:pt x="12873" y="9830"/>
                    </a:lnTo>
                    <a:lnTo>
                      <a:pt x="11703" y="12288"/>
                    </a:lnTo>
                    <a:lnTo>
                      <a:pt x="9362" y="14746"/>
                    </a:lnTo>
                    <a:lnTo>
                      <a:pt x="7022" y="15565"/>
                    </a:lnTo>
                    <a:lnTo>
                      <a:pt x="3511" y="16384"/>
                    </a:lnTo>
                    <a:lnTo>
                      <a:pt x="0" y="16384"/>
                    </a:lnTo>
                    <a:lnTo>
                      <a:pt x="0" y="14746"/>
                    </a:lnTo>
                    <a:lnTo>
                      <a:pt x="0" y="9830"/>
                    </a:lnTo>
                    <a:lnTo>
                      <a:pt x="3511" y="9011"/>
                    </a:lnTo>
                    <a:lnTo>
                      <a:pt x="4681" y="8192"/>
                    </a:lnTo>
                    <a:lnTo>
                      <a:pt x="7022" y="573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32" name="Drawing 61"/>
              <p:cNvSpPr>
                <a:spLocks noChangeAspect="1"/>
              </p:cNvSpPr>
              <p:nvPr/>
            </p:nvSpPr>
            <p:spPr bwMode="auto">
              <a:xfrm>
                <a:off x="6762" y="-1308"/>
                <a:ext cx="434" cy="15"/>
              </a:xfrm>
              <a:custGeom>
                <a:avLst/>
                <a:gdLst/>
                <a:ahLst/>
                <a:cxnLst>
                  <a:cxn ang="0">
                    <a:pos x="4681" y="8738"/>
                  </a:cxn>
                  <a:cxn ang="0">
                    <a:pos x="4681" y="7646"/>
                  </a:cxn>
                  <a:cxn ang="0">
                    <a:pos x="3511" y="5461"/>
                  </a:cxn>
                  <a:cxn ang="0">
                    <a:pos x="3511" y="3277"/>
                  </a:cxn>
                  <a:cxn ang="0">
                    <a:pos x="7022" y="4369"/>
                  </a:cxn>
                  <a:cxn ang="0">
                    <a:pos x="9362" y="4369"/>
                  </a:cxn>
                  <a:cxn ang="0">
                    <a:pos x="12873" y="3277"/>
                  </a:cxn>
                  <a:cxn ang="0">
                    <a:pos x="16384" y="0"/>
                  </a:cxn>
                  <a:cxn ang="0">
                    <a:pos x="16384" y="3277"/>
                  </a:cxn>
                  <a:cxn ang="0">
                    <a:pos x="16384" y="7646"/>
                  </a:cxn>
                  <a:cxn ang="0">
                    <a:pos x="12873" y="8738"/>
                  </a:cxn>
                  <a:cxn ang="0">
                    <a:pos x="9362" y="13107"/>
                  </a:cxn>
                  <a:cxn ang="0">
                    <a:pos x="4681" y="16384"/>
                  </a:cxn>
                  <a:cxn ang="0">
                    <a:pos x="2341" y="16384"/>
                  </a:cxn>
                  <a:cxn ang="0">
                    <a:pos x="0" y="14199"/>
                  </a:cxn>
                  <a:cxn ang="0">
                    <a:pos x="2341" y="13107"/>
                  </a:cxn>
                  <a:cxn ang="0">
                    <a:pos x="3511" y="9830"/>
                  </a:cxn>
                  <a:cxn ang="0">
                    <a:pos x="7022" y="9830"/>
                  </a:cxn>
                  <a:cxn ang="0">
                    <a:pos x="4681" y="8738"/>
                  </a:cxn>
                </a:cxnLst>
                <a:rect l="0" t="0" r="r" b="b"/>
                <a:pathLst>
                  <a:path w="16384" h="16384">
                    <a:moveTo>
                      <a:pt x="4681" y="8738"/>
                    </a:moveTo>
                    <a:lnTo>
                      <a:pt x="4681" y="7646"/>
                    </a:lnTo>
                    <a:lnTo>
                      <a:pt x="3511" y="5461"/>
                    </a:lnTo>
                    <a:lnTo>
                      <a:pt x="3511" y="3277"/>
                    </a:lnTo>
                    <a:lnTo>
                      <a:pt x="7022" y="4369"/>
                    </a:lnTo>
                    <a:lnTo>
                      <a:pt x="9362" y="4369"/>
                    </a:lnTo>
                    <a:lnTo>
                      <a:pt x="12873" y="3277"/>
                    </a:lnTo>
                    <a:lnTo>
                      <a:pt x="16384" y="0"/>
                    </a:lnTo>
                    <a:lnTo>
                      <a:pt x="16384" y="3277"/>
                    </a:lnTo>
                    <a:lnTo>
                      <a:pt x="16384" y="7646"/>
                    </a:lnTo>
                    <a:lnTo>
                      <a:pt x="12873" y="8738"/>
                    </a:lnTo>
                    <a:lnTo>
                      <a:pt x="9362" y="13107"/>
                    </a:lnTo>
                    <a:lnTo>
                      <a:pt x="4681" y="16384"/>
                    </a:lnTo>
                    <a:lnTo>
                      <a:pt x="2341" y="16384"/>
                    </a:lnTo>
                    <a:lnTo>
                      <a:pt x="0" y="14199"/>
                    </a:lnTo>
                    <a:lnTo>
                      <a:pt x="2341" y="13107"/>
                    </a:lnTo>
                    <a:lnTo>
                      <a:pt x="3511" y="9830"/>
                    </a:lnTo>
                    <a:lnTo>
                      <a:pt x="7022" y="9830"/>
                    </a:lnTo>
                    <a:lnTo>
                      <a:pt x="4681" y="873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33" name="Drawing 62"/>
              <p:cNvSpPr>
                <a:spLocks noChangeAspect="1"/>
              </p:cNvSpPr>
              <p:nvPr/>
            </p:nvSpPr>
            <p:spPr bwMode="auto">
              <a:xfrm>
                <a:off x="8126" y="-1413"/>
                <a:ext cx="806" cy="33"/>
              </a:xfrm>
              <a:custGeom>
                <a:avLst/>
                <a:gdLst/>
                <a:ahLst/>
                <a:cxnLst>
                  <a:cxn ang="0">
                    <a:pos x="1890" y="11916"/>
                  </a:cxn>
                  <a:cxn ang="0">
                    <a:pos x="1260" y="10923"/>
                  </a:cxn>
                  <a:cxn ang="0">
                    <a:pos x="0" y="10426"/>
                  </a:cxn>
                  <a:cxn ang="0">
                    <a:pos x="1890" y="10923"/>
                  </a:cxn>
                  <a:cxn ang="0">
                    <a:pos x="2521" y="9930"/>
                  </a:cxn>
                  <a:cxn ang="0">
                    <a:pos x="2521" y="8937"/>
                  </a:cxn>
                  <a:cxn ang="0">
                    <a:pos x="1260" y="8440"/>
                  </a:cxn>
                  <a:cxn ang="0">
                    <a:pos x="2521" y="7944"/>
                  </a:cxn>
                  <a:cxn ang="0">
                    <a:pos x="1890" y="6951"/>
                  </a:cxn>
                  <a:cxn ang="0">
                    <a:pos x="1890" y="6454"/>
                  </a:cxn>
                  <a:cxn ang="0">
                    <a:pos x="3781" y="4965"/>
                  </a:cxn>
                  <a:cxn ang="0">
                    <a:pos x="5041" y="6454"/>
                  </a:cxn>
                  <a:cxn ang="0">
                    <a:pos x="6932" y="4468"/>
                  </a:cxn>
                  <a:cxn ang="0">
                    <a:pos x="5041" y="2979"/>
                  </a:cxn>
                  <a:cxn ang="0">
                    <a:pos x="6302" y="2979"/>
                  </a:cxn>
                  <a:cxn ang="0">
                    <a:pos x="6932" y="2482"/>
                  </a:cxn>
                  <a:cxn ang="0">
                    <a:pos x="8822" y="2979"/>
                  </a:cxn>
                  <a:cxn ang="0">
                    <a:pos x="9452" y="2482"/>
                  </a:cxn>
                  <a:cxn ang="0">
                    <a:pos x="8822" y="0"/>
                  </a:cxn>
                  <a:cxn ang="0">
                    <a:pos x="10082" y="1986"/>
                  </a:cxn>
                  <a:cxn ang="0">
                    <a:pos x="10082" y="0"/>
                  </a:cxn>
                  <a:cxn ang="0">
                    <a:pos x="11343" y="0"/>
                  </a:cxn>
                  <a:cxn ang="0">
                    <a:pos x="12603" y="0"/>
                  </a:cxn>
                  <a:cxn ang="0">
                    <a:pos x="13863" y="1986"/>
                  </a:cxn>
                  <a:cxn ang="0">
                    <a:pos x="14494" y="2482"/>
                  </a:cxn>
                  <a:cxn ang="0">
                    <a:pos x="15124" y="2979"/>
                  </a:cxn>
                  <a:cxn ang="0">
                    <a:pos x="15124" y="3972"/>
                  </a:cxn>
                  <a:cxn ang="0">
                    <a:pos x="16384" y="5958"/>
                  </a:cxn>
                  <a:cxn ang="0">
                    <a:pos x="15124" y="7944"/>
                  </a:cxn>
                  <a:cxn ang="0">
                    <a:pos x="15124" y="9930"/>
                  </a:cxn>
                  <a:cxn ang="0">
                    <a:pos x="15124" y="11916"/>
                  </a:cxn>
                  <a:cxn ang="0">
                    <a:pos x="13863" y="12412"/>
                  </a:cxn>
                  <a:cxn ang="0">
                    <a:pos x="11343" y="12412"/>
                  </a:cxn>
                  <a:cxn ang="0">
                    <a:pos x="11343" y="10923"/>
                  </a:cxn>
                  <a:cxn ang="0">
                    <a:pos x="9452" y="11916"/>
                  </a:cxn>
                  <a:cxn ang="0">
                    <a:pos x="7562" y="14895"/>
                  </a:cxn>
                  <a:cxn ang="0">
                    <a:pos x="5041" y="14895"/>
                  </a:cxn>
                  <a:cxn ang="0">
                    <a:pos x="3781" y="15888"/>
                  </a:cxn>
                  <a:cxn ang="0">
                    <a:pos x="1890" y="16384"/>
                  </a:cxn>
                  <a:cxn ang="0">
                    <a:pos x="0" y="14895"/>
                  </a:cxn>
                  <a:cxn ang="0">
                    <a:pos x="1890" y="14398"/>
                  </a:cxn>
                  <a:cxn ang="0">
                    <a:pos x="2521" y="13902"/>
                  </a:cxn>
                  <a:cxn ang="0">
                    <a:pos x="3781" y="12412"/>
                  </a:cxn>
                  <a:cxn ang="0">
                    <a:pos x="2521" y="12412"/>
                  </a:cxn>
                  <a:cxn ang="0">
                    <a:pos x="1890" y="11916"/>
                  </a:cxn>
                </a:cxnLst>
                <a:rect l="0" t="0" r="r" b="b"/>
                <a:pathLst>
                  <a:path w="16384" h="16384">
                    <a:moveTo>
                      <a:pt x="1890" y="11916"/>
                    </a:moveTo>
                    <a:lnTo>
                      <a:pt x="1260" y="10923"/>
                    </a:lnTo>
                    <a:lnTo>
                      <a:pt x="0" y="10426"/>
                    </a:lnTo>
                    <a:lnTo>
                      <a:pt x="1890" y="10923"/>
                    </a:lnTo>
                    <a:lnTo>
                      <a:pt x="2521" y="9930"/>
                    </a:lnTo>
                    <a:lnTo>
                      <a:pt x="2521" y="8937"/>
                    </a:lnTo>
                    <a:lnTo>
                      <a:pt x="1260" y="8440"/>
                    </a:lnTo>
                    <a:lnTo>
                      <a:pt x="2521" y="7944"/>
                    </a:lnTo>
                    <a:lnTo>
                      <a:pt x="1890" y="6951"/>
                    </a:lnTo>
                    <a:lnTo>
                      <a:pt x="1890" y="6454"/>
                    </a:lnTo>
                    <a:lnTo>
                      <a:pt x="3781" y="4965"/>
                    </a:lnTo>
                    <a:lnTo>
                      <a:pt x="5041" y="6454"/>
                    </a:lnTo>
                    <a:lnTo>
                      <a:pt x="6932" y="4468"/>
                    </a:lnTo>
                    <a:lnTo>
                      <a:pt x="5041" y="2979"/>
                    </a:lnTo>
                    <a:lnTo>
                      <a:pt x="6302" y="2979"/>
                    </a:lnTo>
                    <a:lnTo>
                      <a:pt x="6932" y="2482"/>
                    </a:lnTo>
                    <a:lnTo>
                      <a:pt x="8822" y="2979"/>
                    </a:lnTo>
                    <a:lnTo>
                      <a:pt x="9452" y="2482"/>
                    </a:lnTo>
                    <a:lnTo>
                      <a:pt x="8822" y="0"/>
                    </a:lnTo>
                    <a:lnTo>
                      <a:pt x="10082" y="1986"/>
                    </a:lnTo>
                    <a:lnTo>
                      <a:pt x="10082" y="0"/>
                    </a:lnTo>
                    <a:lnTo>
                      <a:pt x="11343" y="0"/>
                    </a:lnTo>
                    <a:lnTo>
                      <a:pt x="12603" y="0"/>
                    </a:lnTo>
                    <a:lnTo>
                      <a:pt x="13863" y="1986"/>
                    </a:lnTo>
                    <a:lnTo>
                      <a:pt x="14494" y="2482"/>
                    </a:lnTo>
                    <a:lnTo>
                      <a:pt x="15124" y="2979"/>
                    </a:lnTo>
                    <a:lnTo>
                      <a:pt x="15124" y="3972"/>
                    </a:lnTo>
                    <a:lnTo>
                      <a:pt x="16384" y="5958"/>
                    </a:lnTo>
                    <a:lnTo>
                      <a:pt x="15124" y="7944"/>
                    </a:lnTo>
                    <a:lnTo>
                      <a:pt x="15124" y="9930"/>
                    </a:lnTo>
                    <a:lnTo>
                      <a:pt x="15124" y="11916"/>
                    </a:lnTo>
                    <a:lnTo>
                      <a:pt x="13863" y="12412"/>
                    </a:lnTo>
                    <a:lnTo>
                      <a:pt x="11343" y="12412"/>
                    </a:lnTo>
                    <a:lnTo>
                      <a:pt x="11343" y="10923"/>
                    </a:lnTo>
                    <a:lnTo>
                      <a:pt x="9452" y="11916"/>
                    </a:lnTo>
                    <a:lnTo>
                      <a:pt x="7562" y="14895"/>
                    </a:lnTo>
                    <a:lnTo>
                      <a:pt x="5041" y="14895"/>
                    </a:lnTo>
                    <a:lnTo>
                      <a:pt x="3781" y="15888"/>
                    </a:lnTo>
                    <a:lnTo>
                      <a:pt x="1890" y="16384"/>
                    </a:lnTo>
                    <a:lnTo>
                      <a:pt x="0" y="14895"/>
                    </a:lnTo>
                    <a:lnTo>
                      <a:pt x="1890" y="14398"/>
                    </a:lnTo>
                    <a:lnTo>
                      <a:pt x="2521" y="13902"/>
                    </a:lnTo>
                    <a:lnTo>
                      <a:pt x="3781" y="12412"/>
                    </a:lnTo>
                    <a:lnTo>
                      <a:pt x="2521" y="12412"/>
                    </a:lnTo>
                    <a:lnTo>
                      <a:pt x="1890" y="1191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34" name="Drawing 63"/>
              <p:cNvSpPr>
                <a:spLocks noChangeAspect="1"/>
              </p:cNvSpPr>
              <p:nvPr/>
            </p:nvSpPr>
            <p:spPr bwMode="auto">
              <a:xfrm>
                <a:off x="8963" y="-1433"/>
                <a:ext cx="620" cy="20"/>
              </a:xfrm>
              <a:custGeom>
                <a:avLst/>
                <a:gdLst/>
                <a:ahLst/>
                <a:cxnLst>
                  <a:cxn ang="0">
                    <a:pos x="3277" y="8192"/>
                  </a:cxn>
                  <a:cxn ang="0">
                    <a:pos x="4096" y="8192"/>
                  </a:cxn>
                  <a:cxn ang="0">
                    <a:pos x="5734" y="8192"/>
                  </a:cxn>
                  <a:cxn ang="0">
                    <a:pos x="6554" y="8192"/>
                  </a:cxn>
                  <a:cxn ang="0">
                    <a:pos x="7373" y="7373"/>
                  </a:cxn>
                  <a:cxn ang="0">
                    <a:pos x="7373" y="4096"/>
                  </a:cxn>
                  <a:cxn ang="0">
                    <a:pos x="9830" y="6554"/>
                  </a:cxn>
                  <a:cxn ang="0">
                    <a:pos x="10650" y="6554"/>
                  </a:cxn>
                  <a:cxn ang="0">
                    <a:pos x="12288" y="3277"/>
                  </a:cxn>
                  <a:cxn ang="0">
                    <a:pos x="10650" y="0"/>
                  </a:cxn>
                  <a:cxn ang="0">
                    <a:pos x="13926" y="1638"/>
                  </a:cxn>
                  <a:cxn ang="0">
                    <a:pos x="16384" y="4096"/>
                  </a:cxn>
                  <a:cxn ang="0">
                    <a:pos x="15565" y="6554"/>
                  </a:cxn>
                  <a:cxn ang="0">
                    <a:pos x="13926" y="9830"/>
                  </a:cxn>
                  <a:cxn ang="0">
                    <a:pos x="13926" y="13107"/>
                  </a:cxn>
                  <a:cxn ang="0">
                    <a:pos x="12288" y="13926"/>
                  </a:cxn>
                  <a:cxn ang="0">
                    <a:pos x="9011" y="14746"/>
                  </a:cxn>
                  <a:cxn ang="0">
                    <a:pos x="5734" y="16384"/>
                  </a:cxn>
                  <a:cxn ang="0">
                    <a:pos x="3277" y="16384"/>
                  </a:cxn>
                  <a:cxn ang="0">
                    <a:pos x="0" y="14746"/>
                  </a:cxn>
                  <a:cxn ang="0">
                    <a:pos x="819" y="13926"/>
                  </a:cxn>
                  <a:cxn ang="0">
                    <a:pos x="3277" y="13926"/>
                  </a:cxn>
                  <a:cxn ang="0">
                    <a:pos x="3277" y="11469"/>
                  </a:cxn>
                  <a:cxn ang="0">
                    <a:pos x="3277" y="10650"/>
                  </a:cxn>
                  <a:cxn ang="0">
                    <a:pos x="3277" y="8192"/>
                  </a:cxn>
                </a:cxnLst>
                <a:rect l="0" t="0" r="r" b="b"/>
                <a:pathLst>
                  <a:path w="16384" h="16384">
                    <a:moveTo>
                      <a:pt x="3277" y="8192"/>
                    </a:moveTo>
                    <a:lnTo>
                      <a:pt x="4096" y="8192"/>
                    </a:lnTo>
                    <a:lnTo>
                      <a:pt x="5734" y="8192"/>
                    </a:lnTo>
                    <a:lnTo>
                      <a:pt x="6554" y="8192"/>
                    </a:lnTo>
                    <a:lnTo>
                      <a:pt x="7373" y="7373"/>
                    </a:lnTo>
                    <a:lnTo>
                      <a:pt x="7373" y="4096"/>
                    </a:lnTo>
                    <a:lnTo>
                      <a:pt x="9830" y="6554"/>
                    </a:lnTo>
                    <a:lnTo>
                      <a:pt x="10650" y="6554"/>
                    </a:lnTo>
                    <a:lnTo>
                      <a:pt x="12288" y="3277"/>
                    </a:lnTo>
                    <a:lnTo>
                      <a:pt x="10650" y="0"/>
                    </a:lnTo>
                    <a:lnTo>
                      <a:pt x="13926" y="1638"/>
                    </a:lnTo>
                    <a:lnTo>
                      <a:pt x="16384" y="4096"/>
                    </a:lnTo>
                    <a:lnTo>
                      <a:pt x="15565" y="6554"/>
                    </a:lnTo>
                    <a:lnTo>
                      <a:pt x="13926" y="9830"/>
                    </a:lnTo>
                    <a:lnTo>
                      <a:pt x="13926" y="13107"/>
                    </a:lnTo>
                    <a:lnTo>
                      <a:pt x="12288" y="13926"/>
                    </a:lnTo>
                    <a:lnTo>
                      <a:pt x="9011" y="14746"/>
                    </a:lnTo>
                    <a:lnTo>
                      <a:pt x="5734" y="16384"/>
                    </a:lnTo>
                    <a:lnTo>
                      <a:pt x="3277" y="16384"/>
                    </a:lnTo>
                    <a:lnTo>
                      <a:pt x="0" y="14746"/>
                    </a:lnTo>
                    <a:lnTo>
                      <a:pt x="819" y="13926"/>
                    </a:lnTo>
                    <a:lnTo>
                      <a:pt x="3277" y="13926"/>
                    </a:lnTo>
                    <a:lnTo>
                      <a:pt x="3277" y="11469"/>
                    </a:lnTo>
                    <a:lnTo>
                      <a:pt x="3277" y="10650"/>
                    </a:lnTo>
                    <a:lnTo>
                      <a:pt x="3277" y="819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35" name="Drawing 64"/>
              <p:cNvSpPr>
                <a:spLocks noChangeAspect="1"/>
              </p:cNvSpPr>
              <p:nvPr/>
            </p:nvSpPr>
            <p:spPr bwMode="auto">
              <a:xfrm>
                <a:off x="9335" y="-1447"/>
                <a:ext cx="620" cy="16"/>
              </a:xfrm>
              <a:custGeom>
                <a:avLst/>
                <a:gdLst/>
                <a:ahLst/>
                <a:cxnLst>
                  <a:cxn ang="0">
                    <a:pos x="3277" y="3072"/>
                  </a:cxn>
                  <a:cxn ang="0">
                    <a:pos x="2458" y="6144"/>
                  </a:cxn>
                  <a:cxn ang="0">
                    <a:pos x="819" y="4096"/>
                  </a:cxn>
                  <a:cxn ang="0">
                    <a:pos x="0" y="2048"/>
                  </a:cxn>
                  <a:cxn ang="0">
                    <a:pos x="0" y="0"/>
                  </a:cxn>
                  <a:cxn ang="0">
                    <a:pos x="2458" y="2048"/>
                  </a:cxn>
                  <a:cxn ang="0">
                    <a:pos x="5734" y="0"/>
                  </a:cxn>
                  <a:cxn ang="0">
                    <a:pos x="7373" y="2048"/>
                  </a:cxn>
                  <a:cxn ang="0">
                    <a:pos x="7373" y="3072"/>
                  </a:cxn>
                  <a:cxn ang="0">
                    <a:pos x="9011" y="4096"/>
                  </a:cxn>
                  <a:cxn ang="0">
                    <a:pos x="7373" y="7168"/>
                  </a:cxn>
                  <a:cxn ang="0">
                    <a:pos x="9011" y="7168"/>
                  </a:cxn>
                  <a:cxn ang="0">
                    <a:pos x="9830" y="4096"/>
                  </a:cxn>
                  <a:cxn ang="0">
                    <a:pos x="12288" y="3072"/>
                  </a:cxn>
                  <a:cxn ang="0">
                    <a:pos x="13107" y="4096"/>
                  </a:cxn>
                  <a:cxn ang="0">
                    <a:pos x="16384" y="4096"/>
                  </a:cxn>
                  <a:cxn ang="0">
                    <a:pos x="15565" y="7168"/>
                  </a:cxn>
                  <a:cxn ang="0">
                    <a:pos x="13926" y="11264"/>
                  </a:cxn>
                  <a:cxn ang="0">
                    <a:pos x="13107" y="14336"/>
                  </a:cxn>
                  <a:cxn ang="0">
                    <a:pos x="10650" y="16384"/>
                  </a:cxn>
                  <a:cxn ang="0">
                    <a:pos x="9011" y="15360"/>
                  </a:cxn>
                  <a:cxn ang="0">
                    <a:pos x="6554" y="12288"/>
                  </a:cxn>
                  <a:cxn ang="0">
                    <a:pos x="3277" y="11264"/>
                  </a:cxn>
                  <a:cxn ang="0">
                    <a:pos x="2458" y="8192"/>
                  </a:cxn>
                  <a:cxn ang="0">
                    <a:pos x="3277" y="10240"/>
                  </a:cxn>
                  <a:cxn ang="0">
                    <a:pos x="3277" y="6144"/>
                  </a:cxn>
                  <a:cxn ang="0">
                    <a:pos x="4096" y="4096"/>
                  </a:cxn>
                  <a:cxn ang="0">
                    <a:pos x="3277" y="3072"/>
                  </a:cxn>
                </a:cxnLst>
                <a:rect l="0" t="0" r="r" b="b"/>
                <a:pathLst>
                  <a:path w="16384" h="16384">
                    <a:moveTo>
                      <a:pt x="3277" y="3072"/>
                    </a:moveTo>
                    <a:lnTo>
                      <a:pt x="2458" y="6144"/>
                    </a:lnTo>
                    <a:lnTo>
                      <a:pt x="819" y="4096"/>
                    </a:lnTo>
                    <a:lnTo>
                      <a:pt x="0" y="2048"/>
                    </a:lnTo>
                    <a:lnTo>
                      <a:pt x="0" y="0"/>
                    </a:lnTo>
                    <a:lnTo>
                      <a:pt x="2458" y="2048"/>
                    </a:lnTo>
                    <a:lnTo>
                      <a:pt x="5734" y="0"/>
                    </a:lnTo>
                    <a:lnTo>
                      <a:pt x="7373" y="2048"/>
                    </a:lnTo>
                    <a:lnTo>
                      <a:pt x="7373" y="3072"/>
                    </a:lnTo>
                    <a:lnTo>
                      <a:pt x="9011" y="4096"/>
                    </a:lnTo>
                    <a:lnTo>
                      <a:pt x="7373" y="7168"/>
                    </a:lnTo>
                    <a:lnTo>
                      <a:pt x="9011" y="7168"/>
                    </a:lnTo>
                    <a:lnTo>
                      <a:pt x="9830" y="4096"/>
                    </a:lnTo>
                    <a:lnTo>
                      <a:pt x="12288" y="3072"/>
                    </a:lnTo>
                    <a:lnTo>
                      <a:pt x="13107" y="4096"/>
                    </a:lnTo>
                    <a:lnTo>
                      <a:pt x="16384" y="4096"/>
                    </a:lnTo>
                    <a:lnTo>
                      <a:pt x="15565" y="7168"/>
                    </a:lnTo>
                    <a:lnTo>
                      <a:pt x="13926" y="11264"/>
                    </a:lnTo>
                    <a:lnTo>
                      <a:pt x="13107" y="14336"/>
                    </a:lnTo>
                    <a:lnTo>
                      <a:pt x="10650" y="16384"/>
                    </a:lnTo>
                    <a:lnTo>
                      <a:pt x="9011" y="15360"/>
                    </a:lnTo>
                    <a:lnTo>
                      <a:pt x="6554" y="12288"/>
                    </a:lnTo>
                    <a:lnTo>
                      <a:pt x="3277" y="11264"/>
                    </a:lnTo>
                    <a:lnTo>
                      <a:pt x="2458" y="8192"/>
                    </a:lnTo>
                    <a:lnTo>
                      <a:pt x="3277" y="10240"/>
                    </a:lnTo>
                    <a:lnTo>
                      <a:pt x="3277" y="6144"/>
                    </a:lnTo>
                    <a:lnTo>
                      <a:pt x="4096" y="4096"/>
                    </a:lnTo>
                    <a:lnTo>
                      <a:pt x="3277" y="307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36" name="Drawing 65"/>
              <p:cNvSpPr>
                <a:spLocks noChangeAspect="1"/>
              </p:cNvSpPr>
              <p:nvPr/>
            </p:nvSpPr>
            <p:spPr bwMode="auto">
              <a:xfrm>
                <a:off x="9862" y="-1459"/>
                <a:ext cx="372" cy="14"/>
              </a:xfrm>
              <a:custGeom>
                <a:avLst/>
                <a:gdLst/>
                <a:ahLst/>
                <a:cxnLst>
                  <a:cxn ang="0">
                    <a:pos x="9557" y="7022"/>
                  </a:cxn>
                  <a:cxn ang="0">
                    <a:pos x="9557" y="4681"/>
                  </a:cxn>
                  <a:cxn ang="0">
                    <a:pos x="10923" y="7022"/>
                  </a:cxn>
                  <a:cxn ang="0">
                    <a:pos x="13653" y="7022"/>
                  </a:cxn>
                  <a:cxn ang="0">
                    <a:pos x="15019" y="9362"/>
                  </a:cxn>
                  <a:cxn ang="0">
                    <a:pos x="16384" y="11703"/>
                  </a:cxn>
                  <a:cxn ang="0">
                    <a:pos x="15019" y="16384"/>
                  </a:cxn>
                  <a:cxn ang="0">
                    <a:pos x="10923" y="14043"/>
                  </a:cxn>
                  <a:cxn ang="0">
                    <a:pos x="8192" y="12873"/>
                  </a:cxn>
                  <a:cxn ang="0">
                    <a:pos x="5461" y="11703"/>
                  </a:cxn>
                  <a:cxn ang="0">
                    <a:pos x="4096" y="4681"/>
                  </a:cxn>
                  <a:cxn ang="0">
                    <a:pos x="0" y="2341"/>
                  </a:cxn>
                  <a:cxn ang="0">
                    <a:pos x="2731" y="0"/>
                  </a:cxn>
                  <a:cxn ang="0">
                    <a:pos x="4096" y="2341"/>
                  </a:cxn>
                  <a:cxn ang="0">
                    <a:pos x="5461" y="3511"/>
                  </a:cxn>
                  <a:cxn ang="0">
                    <a:pos x="8192" y="8192"/>
                  </a:cxn>
                  <a:cxn ang="0">
                    <a:pos x="9557" y="7022"/>
                  </a:cxn>
                </a:cxnLst>
                <a:rect l="0" t="0" r="r" b="b"/>
                <a:pathLst>
                  <a:path w="16384" h="16384">
                    <a:moveTo>
                      <a:pt x="9557" y="7022"/>
                    </a:moveTo>
                    <a:lnTo>
                      <a:pt x="9557" y="4681"/>
                    </a:lnTo>
                    <a:lnTo>
                      <a:pt x="10923" y="7022"/>
                    </a:lnTo>
                    <a:lnTo>
                      <a:pt x="13653" y="7022"/>
                    </a:lnTo>
                    <a:lnTo>
                      <a:pt x="15019" y="9362"/>
                    </a:lnTo>
                    <a:lnTo>
                      <a:pt x="16384" y="11703"/>
                    </a:lnTo>
                    <a:lnTo>
                      <a:pt x="15019" y="16384"/>
                    </a:lnTo>
                    <a:lnTo>
                      <a:pt x="10923" y="14043"/>
                    </a:lnTo>
                    <a:lnTo>
                      <a:pt x="8192" y="12873"/>
                    </a:lnTo>
                    <a:lnTo>
                      <a:pt x="5461" y="11703"/>
                    </a:lnTo>
                    <a:lnTo>
                      <a:pt x="4096" y="4681"/>
                    </a:lnTo>
                    <a:lnTo>
                      <a:pt x="0" y="2341"/>
                    </a:lnTo>
                    <a:lnTo>
                      <a:pt x="2731" y="0"/>
                    </a:lnTo>
                    <a:lnTo>
                      <a:pt x="4096" y="2341"/>
                    </a:lnTo>
                    <a:lnTo>
                      <a:pt x="5461" y="3511"/>
                    </a:lnTo>
                    <a:lnTo>
                      <a:pt x="8192" y="8192"/>
                    </a:lnTo>
                    <a:lnTo>
                      <a:pt x="9557" y="702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37" name="Drawing 66"/>
              <p:cNvSpPr>
                <a:spLocks noChangeAspect="1"/>
              </p:cNvSpPr>
              <p:nvPr/>
            </p:nvSpPr>
            <p:spPr bwMode="auto">
              <a:xfrm>
                <a:off x="10544" y="-1460"/>
                <a:ext cx="186" cy="12"/>
              </a:xfrm>
              <a:custGeom>
                <a:avLst/>
                <a:gdLst/>
                <a:ahLst/>
                <a:cxnLst>
                  <a:cxn ang="0">
                    <a:pos x="10923" y="1365"/>
                  </a:cxn>
                  <a:cxn ang="0">
                    <a:pos x="13653" y="0"/>
                  </a:cxn>
                  <a:cxn ang="0">
                    <a:pos x="13653" y="1365"/>
                  </a:cxn>
                  <a:cxn ang="0">
                    <a:pos x="16384" y="4096"/>
                  </a:cxn>
                  <a:cxn ang="0">
                    <a:pos x="13653" y="6827"/>
                  </a:cxn>
                  <a:cxn ang="0">
                    <a:pos x="16384" y="15019"/>
                  </a:cxn>
                  <a:cxn ang="0">
                    <a:pos x="13653" y="16384"/>
                  </a:cxn>
                  <a:cxn ang="0">
                    <a:pos x="10923" y="16384"/>
                  </a:cxn>
                  <a:cxn ang="0">
                    <a:pos x="5461" y="10923"/>
                  </a:cxn>
                  <a:cxn ang="0">
                    <a:pos x="5461" y="15019"/>
                  </a:cxn>
                  <a:cxn ang="0">
                    <a:pos x="0" y="12288"/>
                  </a:cxn>
                  <a:cxn ang="0">
                    <a:pos x="0" y="6827"/>
                  </a:cxn>
                  <a:cxn ang="0">
                    <a:pos x="0" y="4096"/>
                  </a:cxn>
                  <a:cxn ang="0">
                    <a:pos x="10923" y="1365"/>
                  </a:cxn>
                </a:cxnLst>
                <a:rect l="0" t="0" r="r" b="b"/>
                <a:pathLst>
                  <a:path w="16384" h="16384">
                    <a:moveTo>
                      <a:pt x="10923" y="1365"/>
                    </a:moveTo>
                    <a:lnTo>
                      <a:pt x="13653" y="0"/>
                    </a:lnTo>
                    <a:lnTo>
                      <a:pt x="13653" y="1365"/>
                    </a:lnTo>
                    <a:lnTo>
                      <a:pt x="16384" y="4096"/>
                    </a:lnTo>
                    <a:lnTo>
                      <a:pt x="13653" y="6827"/>
                    </a:lnTo>
                    <a:lnTo>
                      <a:pt x="16384" y="15019"/>
                    </a:lnTo>
                    <a:lnTo>
                      <a:pt x="13653" y="16384"/>
                    </a:lnTo>
                    <a:lnTo>
                      <a:pt x="10923" y="16384"/>
                    </a:lnTo>
                    <a:lnTo>
                      <a:pt x="5461" y="10923"/>
                    </a:lnTo>
                    <a:lnTo>
                      <a:pt x="5461" y="15019"/>
                    </a:lnTo>
                    <a:lnTo>
                      <a:pt x="0" y="12288"/>
                    </a:lnTo>
                    <a:lnTo>
                      <a:pt x="0" y="6827"/>
                    </a:lnTo>
                    <a:lnTo>
                      <a:pt x="0" y="4096"/>
                    </a:lnTo>
                    <a:lnTo>
                      <a:pt x="10923" y="136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38" name="Drawing 67"/>
              <p:cNvSpPr>
                <a:spLocks noChangeAspect="1"/>
              </p:cNvSpPr>
              <p:nvPr/>
            </p:nvSpPr>
            <p:spPr bwMode="auto">
              <a:xfrm>
                <a:off x="11815" y="-1473"/>
                <a:ext cx="341" cy="8"/>
              </a:xfrm>
              <a:custGeom>
                <a:avLst/>
                <a:gdLst/>
                <a:ahLst/>
                <a:cxnLst>
                  <a:cxn ang="0">
                    <a:pos x="10426" y="16384"/>
                  </a:cxn>
                  <a:cxn ang="0">
                    <a:pos x="5958" y="12288"/>
                  </a:cxn>
                  <a:cxn ang="0">
                    <a:pos x="0" y="10240"/>
                  </a:cxn>
                  <a:cxn ang="0">
                    <a:pos x="0" y="4096"/>
                  </a:cxn>
                  <a:cxn ang="0">
                    <a:pos x="0" y="0"/>
                  </a:cxn>
                  <a:cxn ang="0">
                    <a:pos x="4468" y="0"/>
                  </a:cxn>
                  <a:cxn ang="0">
                    <a:pos x="7447" y="2048"/>
                  </a:cxn>
                  <a:cxn ang="0">
                    <a:pos x="10426" y="2048"/>
                  </a:cxn>
                  <a:cxn ang="0">
                    <a:pos x="11916" y="2048"/>
                  </a:cxn>
                  <a:cxn ang="0">
                    <a:pos x="16384" y="4096"/>
                  </a:cxn>
                  <a:cxn ang="0">
                    <a:pos x="16384" y="12288"/>
                  </a:cxn>
                  <a:cxn ang="0">
                    <a:pos x="11916" y="16384"/>
                  </a:cxn>
                  <a:cxn ang="0">
                    <a:pos x="10426" y="16384"/>
                  </a:cxn>
                </a:cxnLst>
                <a:rect l="0" t="0" r="r" b="b"/>
                <a:pathLst>
                  <a:path w="16384" h="16384">
                    <a:moveTo>
                      <a:pt x="10426" y="16384"/>
                    </a:moveTo>
                    <a:lnTo>
                      <a:pt x="5958" y="12288"/>
                    </a:lnTo>
                    <a:lnTo>
                      <a:pt x="0" y="10240"/>
                    </a:lnTo>
                    <a:lnTo>
                      <a:pt x="0" y="4096"/>
                    </a:lnTo>
                    <a:lnTo>
                      <a:pt x="0" y="0"/>
                    </a:lnTo>
                    <a:lnTo>
                      <a:pt x="4468" y="0"/>
                    </a:lnTo>
                    <a:lnTo>
                      <a:pt x="7447" y="2048"/>
                    </a:lnTo>
                    <a:lnTo>
                      <a:pt x="10426" y="2048"/>
                    </a:lnTo>
                    <a:lnTo>
                      <a:pt x="11916" y="2048"/>
                    </a:lnTo>
                    <a:lnTo>
                      <a:pt x="16384" y="4096"/>
                    </a:lnTo>
                    <a:lnTo>
                      <a:pt x="16384" y="12288"/>
                    </a:lnTo>
                    <a:lnTo>
                      <a:pt x="11916" y="16384"/>
                    </a:lnTo>
                    <a:lnTo>
                      <a:pt x="10426"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39" name="Drawing 68"/>
              <p:cNvSpPr>
                <a:spLocks noChangeAspect="1"/>
              </p:cNvSpPr>
              <p:nvPr/>
            </p:nvSpPr>
            <p:spPr bwMode="auto">
              <a:xfrm>
                <a:off x="11474" y="-1496"/>
                <a:ext cx="682" cy="19"/>
              </a:xfrm>
              <a:custGeom>
                <a:avLst/>
                <a:gdLst/>
                <a:ahLst/>
                <a:cxnLst>
                  <a:cxn ang="0">
                    <a:pos x="4468" y="6036"/>
                  </a:cxn>
                  <a:cxn ang="0">
                    <a:pos x="5213" y="4312"/>
                  </a:cxn>
                  <a:cxn ang="0">
                    <a:pos x="5213" y="3449"/>
                  </a:cxn>
                  <a:cxn ang="0">
                    <a:pos x="5958" y="3449"/>
                  </a:cxn>
                  <a:cxn ang="0">
                    <a:pos x="7447" y="2587"/>
                  </a:cxn>
                  <a:cxn ang="0">
                    <a:pos x="7447" y="3449"/>
                  </a:cxn>
                  <a:cxn ang="0">
                    <a:pos x="8192" y="6036"/>
                  </a:cxn>
                  <a:cxn ang="0">
                    <a:pos x="8937" y="4312"/>
                  </a:cxn>
                  <a:cxn ang="0">
                    <a:pos x="11171" y="4312"/>
                  </a:cxn>
                  <a:cxn ang="0">
                    <a:pos x="11171" y="2587"/>
                  </a:cxn>
                  <a:cxn ang="0">
                    <a:pos x="10426" y="862"/>
                  </a:cxn>
                  <a:cxn ang="0">
                    <a:pos x="11916" y="0"/>
                  </a:cxn>
                  <a:cxn ang="0">
                    <a:pos x="13405" y="2587"/>
                  </a:cxn>
                  <a:cxn ang="0">
                    <a:pos x="14895" y="3449"/>
                  </a:cxn>
                  <a:cxn ang="0">
                    <a:pos x="16384" y="4312"/>
                  </a:cxn>
                  <a:cxn ang="0">
                    <a:pos x="16384" y="6899"/>
                  </a:cxn>
                  <a:cxn ang="0">
                    <a:pos x="14895" y="6899"/>
                  </a:cxn>
                  <a:cxn ang="0">
                    <a:pos x="14895" y="9485"/>
                  </a:cxn>
                  <a:cxn ang="0">
                    <a:pos x="14150" y="11210"/>
                  </a:cxn>
                  <a:cxn ang="0">
                    <a:pos x="11171" y="10348"/>
                  </a:cxn>
                  <a:cxn ang="0">
                    <a:pos x="10426" y="12935"/>
                  </a:cxn>
                  <a:cxn ang="0">
                    <a:pos x="8937" y="12935"/>
                  </a:cxn>
                  <a:cxn ang="0">
                    <a:pos x="7447" y="11210"/>
                  </a:cxn>
                  <a:cxn ang="0">
                    <a:pos x="5213" y="13797"/>
                  </a:cxn>
                  <a:cxn ang="0">
                    <a:pos x="4468" y="11210"/>
                  </a:cxn>
                  <a:cxn ang="0">
                    <a:pos x="4468" y="16384"/>
                  </a:cxn>
                  <a:cxn ang="0">
                    <a:pos x="2234" y="10348"/>
                  </a:cxn>
                  <a:cxn ang="0">
                    <a:pos x="2234" y="9485"/>
                  </a:cxn>
                  <a:cxn ang="0">
                    <a:pos x="0" y="9485"/>
                  </a:cxn>
                  <a:cxn ang="0">
                    <a:pos x="0" y="7761"/>
                  </a:cxn>
                  <a:cxn ang="0">
                    <a:pos x="1489" y="6899"/>
                  </a:cxn>
                  <a:cxn ang="0">
                    <a:pos x="4468" y="6899"/>
                  </a:cxn>
                  <a:cxn ang="0">
                    <a:pos x="4468" y="6036"/>
                  </a:cxn>
                </a:cxnLst>
                <a:rect l="0" t="0" r="r" b="b"/>
                <a:pathLst>
                  <a:path w="16384" h="16384">
                    <a:moveTo>
                      <a:pt x="4468" y="6036"/>
                    </a:moveTo>
                    <a:lnTo>
                      <a:pt x="5213" y="4312"/>
                    </a:lnTo>
                    <a:lnTo>
                      <a:pt x="5213" y="3449"/>
                    </a:lnTo>
                    <a:lnTo>
                      <a:pt x="5958" y="3449"/>
                    </a:lnTo>
                    <a:lnTo>
                      <a:pt x="7447" y="2587"/>
                    </a:lnTo>
                    <a:lnTo>
                      <a:pt x="7447" y="3449"/>
                    </a:lnTo>
                    <a:lnTo>
                      <a:pt x="8192" y="6036"/>
                    </a:lnTo>
                    <a:lnTo>
                      <a:pt x="8937" y="4312"/>
                    </a:lnTo>
                    <a:lnTo>
                      <a:pt x="11171" y="4312"/>
                    </a:lnTo>
                    <a:lnTo>
                      <a:pt x="11171" y="2587"/>
                    </a:lnTo>
                    <a:lnTo>
                      <a:pt x="10426" y="862"/>
                    </a:lnTo>
                    <a:lnTo>
                      <a:pt x="11916" y="0"/>
                    </a:lnTo>
                    <a:lnTo>
                      <a:pt x="13405" y="2587"/>
                    </a:lnTo>
                    <a:lnTo>
                      <a:pt x="14895" y="3449"/>
                    </a:lnTo>
                    <a:lnTo>
                      <a:pt x="16384" y="4312"/>
                    </a:lnTo>
                    <a:lnTo>
                      <a:pt x="16384" y="6899"/>
                    </a:lnTo>
                    <a:lnTo>
                      <a:pt x="14895" y="6899"/>
                    </a:lnTo>
                    <a:lnTo>
                      <a:pt x="14895" y="9485"/>
                    </a:lnTo>
                    <a:lnTo>
                      <a:pt x="14150" y="11210"/>
                    </a:lnTo>
                    <a:lnTo>
                      <a:pt x="11171" y="10348"/>
                    </a:lnTo>
                    <a:lnTo>
                      <a:pt x="10426" y="12935"/>
                    </a:lnTo>
                    <a:lnTo>
                      <a:pt x="8937" y="12935"/>
                    </a:lnTo>
                    <a:lnTo>
                      <a:pt x="7447" y="11210"/>
                    </a:lnTo>
                    <a:lnTo>
                      <a:pt x="5213" y="13797"/>
                    </a:lnTo>
                    <a:lnTo>
                      <a:pt x="4468" y="11210"/>
                    </a:lnTo>
                    <a:lnTo>
                      <a:pt x="4468" y="16384"/>
                    </a:lnTo>
                    <a:lnTo>
                      <a:pt x="2234" y="10348"/>
                    </a:lnTo>
                    <a:lnTo>
                      <a:pt x="2234" y="9485"/>
                    </a:lnTo>
                    <a:lnTo>
                      <a:pt x="0" y="9485"/>
                    </a:lnTo>
                    <a:lnTo>
                      <a:pt x="0" y="7761"/>
                    </a:lnTo>
                    <a:lnTo>
                      <a:pt x="1489" y="6899"/>
                    </a:lnTo>
                    <a:lnTo>
                      <a:pt x="4468" y="6899"/>
                    </a:lnTo>
                    <a:lnTo>
                      <a:pt x="4468" y="603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40" name="Drawing 69"/>
              <p:cNvSpPr>
                <a:spLocks noChangeAspect="1"/>
              </p:cNvSpPr>
              <p:nvPr/>
            </p:nvSpPr>
            <p:spPr bwMode="auto">
              <a:xfrm>
                <a:off x="12094" y="-1488"/>
                <a:ext cx="434" cy="17"/>
              </a:xfrm>
              <a:custGeom>
                <a:avLst/>
                <a:gdLst/>
                <a:ahLst/>
                <a:cxnLst>
                  <a:cxn ang="0">
                    <a:pos x="12873" y="14456"/>
                  </a:cxn>
                  <a:cxn ang="0">
                    <a:pos x="11703" y="12529"/>
                  </a:cxn>
                  <a:cxn ang="0">
                    <a:pos x="11703" y="15420"/>
                  </a:cxn>
                  <a:cxn ang="0">
                    <a:pos x="9362" y="16384"/>
                  </a:cxn>
                  <a:cxn ang="0">
                    <a:pos x="8192" y="16384"/>
                  </a:cxn>
                  <a:cxn ang="0">
                    <a:pos x="4681" y="16384"/>
                  </a:cxn>
                  <a:cxn ang="0">
                    <a:pos x="3511" y="14456"/>
                  </a:cxn>
                  <a:cxn ang="0">
                    <a:pos x="2341" y="12529"/>
                  </a:cxn>
                  <a:cxn ang="0">
                    <a:pos x="2341" y="10601"/>
                  </a:cxn>
                  <a:cxn ang="0">
                    <a:pos x="0" y="8674"/>
                  </a:cxn>
                  <a:cxn ang="0">
                    <a:pos x="0" y="7710"/>
                  </a:cxn>
                  <a:cxn ang="0">
                    <a:pos x="2341" y="4819"/>
                  </a:cxn>
                  <a:cxn ang="0">
                    <a:pos x="4681" y="6746"/>
                  </a:cxn>
                  <a:cxn ang="0">
                    <a:pos x="4681" y="2891"/>
                  </a:cxn>
                  <a:cxn ang="0">
                    <a:pos x="7022" y="2891"/>
                  </a:cxn>
                  <a:cxn ang="0">
                    <a:pos x="9362" y="2891"/>
                  </a:cxn>
                  <a:cxn ang="0">
                    <a:pos x="11703" y="0"/>
                  </a:cxn>
                  <a:cxn ang="0">
                    <a:pos x="12873" y="964"/>
                  </a:cxn>
                  <a:cxn ang="0">
                    <a:pos x="16384" y="3855"/>
                  </a:cxn>
                  <a:cxn ang="0">
                    <a:pos x="16384" y="6746"/>
                  </a:cxn>
                  <a:cxn ang="0">
                    <a:pos x="16384" y="10601"/>
                  </a:cxn>
                  <a:cxn ang="0">
                    <a:pos x="12873" y="14456"/>
                  </a:cxn>
                </a:cxnLst>
                <a:rect l="0" t="0" r="r" b="b"/>
                <a:pathLst>
                  <a:path w="16384" h="16384">
                    <a:moveTo>
                      <a:pt x="12873" y="14456"/>
                    </a:moveTo>
                    <a:lnTo>
                      <a:pt x="11703" y="12529"/>
                    </a:lnTo>
                    <a:lnTo>
                      <a:pt x="11703" y="15420"/>
                    </a:lnTo>
                    <a:lnTo>
                      <a:pt x="9362" y="16384"/>
                    </a:lnTo>
                    <a:lnTo>
                      <a:pt x="8192" y="16384"/>
                    </a:lnTo>
                    <a:lnTo>
                      <a:pt x="4681" y="16384"/>
                    </a:lnTo>
                    <a:lnTo>
                      <a:pt x="3511" y="14456"/>
                    </a:lnTo>
                    <a:lnTo>
                      <a:pt x="2341" y="12529"/>
                    </a:lnTo>
                    <a:lnTo>
                      <a:pt x="2341" y="10601"/>
                    </a:lnTo>
                    <a:lnTo>
                      <a:pt x="0" y="8674"/>
                    </a:lnTo>
                    <a:lnTo>
                      <a:pt x="0" y="7710"/>
                    </a:lnTo>
                    <a:lnTo>
                      <a:pt x="2341" y="4819"/>
                    </a:lnTo>
                    <a:lnTo>
                      <a:pt x="4681" y="6746"/>
                    </a:lnTo>
                    <a:lnTo>
                      <a:pt x="4681" y="2891"/>
                    </a:lnTo>
                    <a:lnTo>
                      <a:pt x="7022" y="2891"/>
                    </a:lnTo>
                    <a:lnTo>
                      <a:pt x="9362" y="2891"/>
                    </a:lnTo>
                    <a:lnTo>
                      <a:pt x="11703" y="0"/>
                    </a:lnTo>
                    <a:lnTo>
                      <a:pt x="12873" y="964"/>
                    </a:lnTo>
                    <a:lnTo>
                      <a:pt x="16384" y="3855"/>
                    </a:lnTo>
                    <a:lnTo>
                      <a:pt x="16384" y="6746"/>
                    </a:lnTo>
                    <a:lnTo>
                      <a:pt x="16384" y="10601"/>
                    </a:lnTo>
                    <a:lnTo>
                      <a:pt x="12873" y="1445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41" name="Drawing 70"/>
              <p:cNvSpPr>
                <a:spLocks noChangeAspect="1"/>
              </p:cNvSpPr>
              <p:nvPr/>
            </p:nvSpPr>
            <p:spPr bwMode="auto">
              <a:xfrm>
                <a:off x="12528" y="-1499"/>
                <a:ext cx="279" cy="14"/>
              </a:xfrm>
              <a:custGeom>
                <a:avLst/>
                <a:gdLst/>
                <a:ahLst/>
                <a:cxnLst>
                  <a:cxn ang="0">
                    <a:pos x="14564" y="14043"/>
                  </a:cxn>
                  <a:cxn ang="0">
                    <a:pos x="9102" y="16384"/>
                  </a:cxn>
                  <a:cxn ang="0">
                    <a:pos x="9102" y="12873"/>
                  </a:cxn>
                  <a:cxn ang="0">
                    <a:pos x="3641" y="8192"/>
                  </a:cxn>
                  <a:cxn ang="0">
                    <a:pos x="0" y="2341"/>
                  </a:cxn>
                  <a:cxn ang="0">
                    <a:pos x="1820" y="0"/>
                  </a:cxn>
                  <a:cxn ang="0">
                    <a:pos x="3641" y="3511"/>
                  </a:cxn>
                  <a:cxn ang="0">
                    <a:pos x="7282" y="2341"/>
                  </a:cxn>
                  <a:cxn ang="0">
                    <a:pos x="14564" y="3511"/>
                  </a:cxn>
                  <a:cxn ang="0">
                    <a:pos x="16384" y="8192"/>
                  </a:cxn>
                  <a:cxn ang="0">
                    <a:pos x="16384" y="9362"/>
                  </a:cxn>
                  <a:cxn ang="0">
                    <a:pos x="16384" y="11703"/>
                  </a:cxn>
                  <a:cxn ang="0">
                    <a:pos x="16384" y="12873"/>
                  </a:cxn>
                  <a:cxn ang="0">
                    <a:pos x="14564" y="14043"/>
                  </a:cxn>
                </a:cxnLst>
                <a:rect l="0" t="0" r="r" b="b"/>
                <a:pathLst>
                  <a:path w="16384" h="16384">
                    <a:moveTo>
                      <a:pt x="14564" y="14043"/>
                    </a:moveTo>
                    <a:lnTo>
                      <a:pt x="9102" y="16384"/>
                    </a:lnTo>
                    <a:lnTo>
                      <a:pt x="9102" y="12873"/>
                    </a:lnTo>
                    <a:lnTo>
                      <a:pt x="3641" y="8192"/>
                    </a:lnTo>
                    <a:lnTo>
                      <a:pt x="0" y="2341"/>
                    </a:lnTo>
                    <a:lnTo>
                      <a:pt x="1820" y="0"/>
                    </a:lnTo>
                    <a:lnTo>
                      <a:pt x="3641" y="3511"/>
                    </a:lnTo>
                    <a:lnTo>
                      <a:pt x="7282" y="2341"/>
                    </a:lnTo>
                    <a:lnTo>
                      <a:pt x="14564" y="3511"/>
                    </a:lnTo>
                    <a:lnTo>
                      <a:pt x="16384" y="8192"/>
                    </a:lnTo>
                    <a:lnTo>
                      <a:pt x="16384" y="9362"/>
                    </a:lnTo>
                    <a:lnTo>
                      <a:pt x="16384" y="11703"/>
                    </a:lnTo>
                    <a:lnTo>
                      <a:pt x="16384" y="12873"/>
                    </a:lnTo>
                    <a:lnTo>
                      <a:pt x="14564" y="1404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42" name="Drawing 71"/>
              <p:cNvSpPr>
                <a:spLocks noChangeAspect="1"/>
              </p:cNvSpPr>
              <p:nvPr/>
            </p:nvSpPr>
            <p:spPr bwMode="auto">
              <a:xfrm>
                <a:off x="13458" y="-1529"/>
                <a:ext cx="496" cy="12"/>
              </a:xfrm>
              <a:custGeom>
                <a:avLst/>
                <a:gdLst/>
                <a:ahLst/>
                <a:cxnLst>
                  <a:cxn ang="0">
                    <a:pos x="11264" y="2731"/>
                  </a:cxn>
                  <a:cxn ang="0">
                    <a:pos x="14336" y="5461"/>
                  </a:cxn>
                  <a:cxn ang="0">
                    <a:pos x="14336" y="6827"/>
                  </a:cxn>
                  <a:cxn ang="0">
                    <a:pos x="15360" y="8192"/>
                  </a:cxn>
                  <a:cxn ang="0">
                    <a:pos x="16384" y="10923"/>
                  </a:cxn>
                  <a:cxn ang="0">
                    <a:pos x="16384" y="12288"/>
                  </a:cxn>
                  <a:cxn ang="0">
                    <a:pos x="15360" y="12288"/>
                  </a:cxn>
                  <a:cxn ang="0">
                    <a:pos x="12288" y="12288"/>
                  </a:cxn>
                  <a:cxn ang="0">
                    <a:pos x="11264" y="13653"/>
                  </a:cxn>
                  <a:cxn ang="0">
                    <a:pos x="11264" y="16384"/>
                  </a:cxn>
                  <a:cxn ang="0">
                    <a:pos x="8192" y="13653"/>
                  </a:cxn>
                  <a:cxn ang="0">
                    <a:pos x="7168" y="16384"/>
                  </a:cxn>
                  <a:cxn ang="0">
                    <a:pos x="6144" y="16384"/>
                  </a:cxn>
                  <a:cxn ang="0">
                    <a:pos x="4096" y="16384"/>
                  </a:cxn>
                  <a:cxn ang="0">
                    <a:pos x="3072" y="13653"/>
                  </a:cxn>
                  <a:cxn ang="0">
                    <a:pos x="6144" y="10923"/>
                  </a:cxn>
                  <a:cxn ang="0">
                    <a:pos x="7168" y="8192"/>
                  </a:cxn>
                  <a:cxn ang="0">
                    <a:pos x="3072" y="8192"/>
                  </a:cxn>
                  <a:cxn ang="0">
                    <a:pos x="0" y="10923"/>
                  </a:cxn>
                  <a:cxn ang="0">
                    <a:pos x="0" y="6827"/>
                  </a:cxn>
                  <a:cxn ang="0">
                    <a:pos x="4096" y="5461"/>
                  </a:cxn>
                  <a:cxn ang="0">
                    <a:pos x="7168" y="6827"/>
                  </a:cxn>
                  <a:cxn ang="0">
                    <a:pos x="7168" y="2731"/>
                  </a:cxn>
                  <a:cxn ang="0">
                    <a:pos x="7168" y="0"/>
                  </a:cxn>
                  <a:cxn ang="0">
                    <a:pos x="10240" y="2731"/>
                  </a:cxn>
                  <a:cxn ang="0">
                    <a:pos x="11264" y="2731"/>
                  </a:cxn>
                </a:cxnLst>
                <a:rect l="0" t="0" r="r" b="b"/>
                <a:pathLst>
                  <a:path w="16384" h="16384">
                    <a:moveTo>
                      <a:pt x="11264" y="2731"/>
                    </a:moveTo>
                    <a:lnTo>
                      <a:pt x="14336" y="5461"/>
                    </a:lnTo>
                    <a:lnTo>
                      <a:pt x="14336" y="6827"/>
                    </a:lnTo>
                    <a:lnTo>
                      <a:pt x="15360" y="8192"/>
                    </a:lnTo>
                    <a:lnTo>
                      <a:pt x="16384" y="10923"/>
                    </a:lnTo>
                    <a:lnTo>
                      <a:pt x="16384" y="12288"/>
                    </a:lnTo>
                    <a:lnTo>
                      <a:pt x="15360" y="12288"/>
                    </a:lnTo>
                    <a:lnTo>
                      <a:pt x="12288" y="12288"/>
                    </a:lnTo>
                    <a:lnTo>
                      <a:pt x="11264" y="13653"/>
                    </a:lnTo>
                    <a:lnTo>
                      <a:pt x="11264" y="16384"/>
                    </a:lnTo>
                    <a:lnTo>
                      <a:pt x="8192" y="13653"/>
                    </a:lnTo>
                    <a:lnTo>
                      <a:pt x="7168" y="16384"/>
                    </a:lnTo>
                    <a:lnTo>
                      <a:pt x="6144" y="16384"/>
                    </a:lnTo>
                    <a:lnTo>
                      <a:pt x="4096" y="16384"/>
                    </a:lnTo>
                    <a:lnTo>
                      <a:pt x="3072" y="13653"/>
                    </a:lnTo>
                    <a:lnTo>
                      <a:pt x="6144" y="10923"/>
                    </a:lnTo>
                    <a:lnTo>
                      <a:pt x="7168" y="8192"/>
                    </a:lnTo>
                    <a:lnTo>
                      <a:pt x="3072" y="8192"/>
                    </a:lnTo>
                    <a:lnTo>
                      <a:pt x="0" y="10923"/>
                    </a:lnTo>
                    <a:lnTo>
                      <a:pt x="0" y="6827"/>
                    </a:lnTo>
                    <a:lnTo>
                      <a:pt x="4096" y="5461"/>
                    </a:lnTo>
                    <a:lnTo>
                      <a:pt x="7168" y="6827"/>
                    </a:lnTo>
                    <a:lnTo>
                      <a:pt x="7168" y="2731"/>
                    </a:lnTo>
                    <a:lnTo>
                      <a:pt x="7168" y="0"/>
                    </a:lnTo>
                    <a:lnTo>
                      <a:pt x="10240" y="2731"/>
                    </a:lnTo>
                    <a:lnTo>
                      <a:pt x="11264" y="273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43" name="Drawing 72"/>
              <p:cNvSpPr>
                <a:spLocks noChangeAspect="1"/>
              </p:cNvSpPr>
              <p:nvPr/>
            </p:nvSpPr>
            <p:spPr bwMode="auto">
              <a:xfrm>
                <a:off x="1678" y="-1043"/>
                <a:ext cx="682" cy="14"/>
              </a:xfrm>
              <a:custGeom>
                <a:avLst/>
                <a:gdLst/>
                <a:ahLst/>
                <a:cxnLst>
                  <a:cxn ang="0">
                    <a:pos x="0" y="9362"/>
                  </a:cxn>
                  <a:cxn ang="0">
                    <a:pos x="2234" y="9362"/>
                  </a:cxn>
                  <a:cxn ang="0">
                    <a:pos x="2234" y="7022"/>
                  </a:cxn>
                  <a:cxn ang="0">
                    <a:pos x="4468" y="8192"/>
                  </a:cxn>
                  <a:cxn ang="0">
                    <a:pos x="5958" y="4681"/>
                  </a:cxn>
                  <a:cxn ang="0">
                    <a:pos x="5958" y="3511"/>
                  </a:cxn>
                  <a:cxn ang="0">
                    <a:pos x="8192" y="2341"/>
                  </a:cxn>
                  <a:cxn ang="0">
                    <a:pos x="11171" y="0"/>
                  </a:cxn>
                  <a:cxn ang="0">
                    <a:pos x="14150" y="0"/>
                  </a:cxn>
                  <a:cxn ang="0">
                    <a:pos x="13405" y="3511"/>
                  </a:cxn>
                  <a:cxn ang="0">
                    <a:pos x="14895" y="4681"/>
                  </a:cxn>
                  <a:cxn ang="0">
                    <a:pos x="16384" y="9362"/>
                  </a:cxn>
                  <a:cxn ang="0">
                    <a:pos x="11916" y="11703"/>
                  </a:cxn>
                  <a:cxn ang="0">
                    <a:pos x="7447" y="12873"/>
                  </a:cxn>
                  <a:cxn ang="0">
                    <a:pos x="2979" y="16384"/>
                  </a:cxn>
                  <a:cxn ang="0">
                    <a:pos x="1489" y="12873"/>
                  </a:cxn>
                  <a:cxn ang="0">
                    <a:pos x="0" y="9362"/>
                  </a:cxn>
                </a:cxnLst>
                <a:rect l="0" t="0" r="r" b="b"/>
                <a:pathLst>
                  <a:path w="16384" h="16384">
                    <a:moveTo>
                      <a:pt x="0" y="9362"/>
                    </a:moveTo>
                    <a:lnTo>
                      <a:pt x="2234" y="9362"/>
                    </a:lnTo>
                    <a:lnTo>
                      <a:pt x="2234" y="7022"/>
                    </a:lnTo>
                    <a:lnTo>
                      <a:pt x="4468" y="8192"/>
                    </a:lnTo>
                    <a:lnTo>
                      <a:pt x="5958" y="4681"/>
                    </a:lnTo>
                    <a:lnTo>
                      <a:pt x="5958" y="3511"/>
                    </a:lnTo>
                    <a:lnTo>
                      <a:pt x="8192" y="2341"/>
                    </a:lnTo>
                    <a:lnTo>
                      <a:pt x="11171" y="0"/>
                    </a:lnTo>
                    <a:lnTo>
                      <a:pt x="14150" y="0"/>
                    </a:lnTo>
                    <a:lnTo>
                      <a:pt x="13405" y="3511"/>
                    </a:lnTo>
                    <a:lnTo>
                      <a:pt x="14895" y="4681"/>
                    </a:lnTo>
                    <a:lnTo>
                      <a:pt x="16384" y="9362"/>
                    </a:lnTo>
                    <a:lnTo>
                      <a:pt x="11916" y="11703"/>
                    </a:lnTo>
                    <a:lnTo>
                      <a:pt x="7447" y="12873"/>
                    </a:lnTo>
                    <a:lnTo>
                      <a:pt x="2979" y="16384"/>
                    </a:lnTo>
                    <a:lnTo>
                      <a:pt x="1489" y="12873"/>
                    </a:lnTo>
                    <a:lnTo>
                      <a:pt x="0" y="936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44" name="Drawing 73"/>
              <p:cNvSpPr>
                <a:spLocks noChangeAspect="1"/>
              </p:cNvSpPr>
              <p:nvPr/>
            </p:nvSpPr>
            <p:spPr bwMode="auto">
              <a:xfrm>
                <a:off x="-1949" y="-888"/>
                <a:ext cx="155" cy="9"/>
              </a:xfrm>
              <a:custGeom>
                <a:avLst/>
                <a:gdLst/>
                <a:ahLst/>
                <a:cxnLst>
                  <a:cxn ang="0">
                    <a:pos x="16384" y="1820"/>
                  </a:cxn>
                  <a:cxn ang="0">
                    <a:pos x="16384" y="0"/>
                  </a:cxn>
                  <a:cxn ang="0">
                    <a:pos x="13107" y="1820"/>
                  </a:cxn>
                  <a:cxn ang="0">
                    <a:pos x="9830" y="5461"/>
                  </a:cxn>
                  <a:cxn ang="0">
                    <a:pos x="3277" y="7282"/>
                  </a:cxn>
                  <a:cxn ang="0">
                    <a:pos x="0" y="9102"/>
                  </a:cxn>
                  <a:cxn ang="0">
                    <a:pos x="0" y="12743"/>
                  </a:cxn>
                  <a:cxn ang="0">
                    <a:pos x="0" y="16384"/>
                  </a:cxn>
                  <a:cxn ang="0">
                    <a:pos x="3277" y="16384"/>
                  </a:cxn>
                  <a:cxn ang="0">
                    <a:pos x="9830" y="16384"/>
                  </a:cxn>
                  <a:cxn ang="0">
                    <a:pos x="13107" y="12743"/>
                  </a:cxn>
                  <a:cxn ang="0">
                    <a:pos x="16384" y="7282"/>
                  </a:cxn>
                  <a:cxn ang="0">
                    <a:pos x="16384" y="1820"/>
                  </a:cxn>
                </a:cxnLst>
                <a:rect l="0" t="0" r="r" b="b"/>
                <a:pathLst>
                  <a:path w="16384" h="16384">
                    <a:moveTo>
                      <a:pt x="16384" y="1820"/>
                    </a:moveTo>
                    <a:lnTo>
                      <a:pt x="16384" y="0"/>
                    </a:lnTo>
                    <a:lnTo>
                      <a:pt x="13107" y="1820"/>
                    </a:lnTo>
                    <a:lnTo>
                      <a:pt x="9830" y="5461"/>
                    </a:lnTo>
                    <a:lnTo>
                      <a:pt x="3277" y="7282"/>
                    </a:lnTo>
                    <a:lnTo>
                      <a:pt x="0" y="9102"/>
                    </a:lnTo>
                    <a:lnTo>
                      <a:pt x="0" y="12743"/>
                    </a:lnTo>
                    <a:lnTo>
                      <a:pt x="0" y="16384"/>
                    </a:lnTo>
                    <a:lnTo>
                      <a:pt x="3277" y="16384"/>
                    </a:lnTo>
                    <a:lnTo>
                      <a:pt x="9830" y="16384"/>
                    </a:lnTo>
                    <a:lnTo>
                      <a:pt x="13107" y="12743"/>
                    </a:lnTo>
                    <a:lnTo>
                      <a:pt x="16384" y="7282"/>
                    </a:lnTo>
                    <a:lnTo>
                      <a:pt x="16384" y="182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45" name="Drawing 74"/>
              <p:cNvSpPr>
                <a:spLocks noChangeAspect="1"/>
              </p:cNvSpPr>
              <p:nvPr/>
            </p:nvSpPr>
            <p:spPr bwMode="auto">
              <a:xfrm>
                <a:off x="-1825" y="-864"/>
                <a:ext cx="93" cy="7"/>
              </a:xfrm>
              <a:custGeom>
                <a:avLst/>
                <a:gdLst/>
                <a:ahLst/>
                <a:cxnLst>
                  <a:cxn ang="0">
                    <a:pos x="0" y="16384"/>
                  </a:cxn>
                  <a:cxn ang="0">
                    <a:pos x="16384" y="0"/>
                  </a:cxn>
                  <a:cxn ang="0">
                    <a:pos x="5461" y="0"/>
                  </a:cxn>
                  <a:cxn ang="0">
                    <a:pos x="0" y="2341"/>
                  </a:cxn>
                  <a:cxn ang="0">
                    <a:pos x="0" y="9362"/>
                  </a:cxn>
                  <a:cxn ang="0">
                    <a:pos x="0" y="16384"/>
                  </a:cxn>
                </a:cxnLst>
                <a:rect l="0" t="0" r="r" b="b"/>
                <a:pathLst>
                  <a:path w="16384" h="16384">
                    <a:moveTo>
                      <a:pt x="0" y="16384"/>
                    </a:moveTo>
                    <a:lnTo>
                      <a:pt x="16384" y="0"/>
                    </a:lnTo>
                    <a:lnTo>
                      <a:pt x="5461" y="0"/>
                    </a:lnTo>
                    <a:lnTo>
                      <a:pt x="0" y="2341"/>
                    </a:lnTo>
                    <a:lnTo>
                      <a:pt x="0" y="9362"/>
                    </a:lnTo>
                    <a:lnTo>
                      <a:pt x="0"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46" name="Drawing 75"/>
              <p:cNvSpPr>
                <a:spLocks noChangeAspect="1"/>
              </p:cNvSpPr>
              <p:nvPr/>
            </p:nvSpPr>
            <p:spPr bwMode="auto">
              <a:xfrm>
                <a:off x="-802" y="-965"/>
                <a:ext cx="217" cy="10"/>
              </a:xfrm>
              <a:custGeom>
                <a:avLst/>
                <a:gdLst/>
                <a:ahLst/>
                <a:cxnLst>
                  <a:cxn ang="0">
                    <a:pos x="7022" y="16384"/>
                  </a:cxn>
                  <a:cxn ang="0">
                    <a:pos x="7022" y="14746"/>
                  </a:cxn>
                  <a:cxn ang="0">
                    <a:pos x="14043" y="8192"/>
                  </a:cxn>
                  <a:cxn ang="0">
                    <a:pos x="16384" y="6554"/>
                  </a:cxn>
                  <a:cxn ang="0">
                    <a:pos x="14043" y="1638"/>
                  </a:cxn>
                  <a:cxn ang="0">
                    <a:pos x="7022" y="0"/>
                  </a:cxn>
                  <a:cxn ang="0">
                    <a:pos x="4681" y="1638"/>
                  </a:cxn>
                  <a:cxn ang="0">
                    <a:pos x="0" y="8192"/>
                  </a:cxn>
                  <a:cxn ang="0">
                    <a:pos x="0" y="13107"/>
                  </a:cxn>
                  <a:cxn ang="0">
                    <a:pos x="0" y="16384"/>
                  </a:cxn>
                  <a:cxn ang="0">
                    <a:pos x="4681" y="16384"/>
                  </a:cxn>
                  <a:cxn ang="0">
                    <a:pos x="7022" y="16384"/>
                  </a:cxn>
                </a:cxnLst>
                <a:rect l="0" t="0" r="r" b="b"/>
                <a:pathLst>
                  <a:path w="16384" h="16384">
                    <a:moveTo>
                      <a:pt x="7022" y="16384"/>
                    </a:moveTo>
                    <a:lnTo>
                      <a:pt x="7022" y="14746"/>
                    </a:lnTo>
                    <a:lnTo>
                      <a:pt x="14043" y="8192"/>
                    </a:lnTo>
                    <a:lnTo>
                      <a:pt x="16384" y="6554"/>
                    </a:lnTo>
                    <a:lnTo>
                      <a:pt x="14043" y="1638"/>
                    </a:lnTo>
                    <a:lnTo>
                      <a:pt x="7022" y="0"/>
                    </a:lnTo>
                    <a:lnTo>
                      <a:pt x="4681" y="1638"/>
                    </a:lnTo>
                    <a:lnTo>
                      <a:pt x="0" y="8192"/>
                    </a:lnTo>
                    <a:lnTo>
                      <a:pt x="0" y="13107"/>
                    </a:lnTo>
                    <a:lnTo>
                      <a:pt x="0" y="16384"/>
                    </a:lnTo>
                    <a:lnTo>
                      <a:pt x="4681" y="16384"/>
                    </a:lnTo>
                    <a:lnTo>
                      <a:pt x="7022"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47" name="Drawing 76"/>
              <p:cNvSpPr>
                <a:spLocks noChangeAspect="1"/>
              </p:cNvSpPr>
              <p:nvPr/>
            </p:nvSpPr>
            <p:spPr bwMode="auto">
              <a:xfrm>
                <a:off x="-1608" y="-935"/>
                <a:ext cx="155" cy="8"/>
              </a:xfrm>
              <a:custGeom>
                <a:avLst/>
                <a:gdLst/>
                <a:ahLst/>
                <a:cxnLst>
                  <a:cxn ang="0">
                    <a:pos x="0" y="16384"/>
                  </a:cxn>
                  <a:cxn ang="0">
                    <a:pos x="3277" y="12288"/>
                  </a:cxn>
                  <a:cxn ang="0">
                    <a:pos x="16384" y="8192"/>
                  </a:cxn>
                  <a:cxn ang="0">
                    <a:pos x="16384" y="6144"/>
                  </a:cxn>
                  <a:cxn ang="0">
                    <a:pos x="6554" y="4096"/>
                  </a:cxn>
                  <a:cxn ang="0">
                    <a:pos x="3277" y="0"/>
                  </a:cxn>
                  <a:cxn ang="0">
                    <a:pos x="3277" y="8192"/>
                  </a:cxn>
                  <a:cxn ang="0">
                    <a:pos x="0" y="16384"/>
                  </a:cxn>
                </a:cxnLst>
                <a:rect l="0" t="0" r="r" b="b"/>
                <a:pathLst>
                  <a:path w="16384" h="16384">
                    <a:moveTo>
                      <a:pt x="0" y="16384"/>
                    </a:moveTo>
                    <a:lnTo>
                      <a:pt x="3277" y="12288"/>
                    </a:lnTo>
                    <a:lnTo>
                      <a:pt x="16384" y="8192"/>
                    </a:lnTo>
                    <a:lnTo>
                      <a:pt x="16384" y="6144"/>
                    </a:lnTo>
                    <a:lnTo>
                      <a:pt x="6554" y="4096"/>
                    </a:lnTo>
                    <a:lnTo>
                      <a:pt x="3277" y="0"/>
                    </a:lnTo>
                    <a:lnTo>
                      <a:pt x="3277" y="8192"/>
                    </a:lnTo>
                    <a:lnTo>
                      <a:pt x="0"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48" name="Drawing 77"/>
              <p:cNvSpPr>
                <a:spLocks noChangeAspect="1"/>
              </p:cNvSpPr>
              <p:nvPr/>
            </p:nvSpPr>
            <p:spPr bwMode="auto">
              <a:xfrm>
                <a:off x="-1701" y="-811"/>
                <a:ext cx="155" cy="15"/>
              </a:xfrm>
              <a:custGeom>
                <a:avLst/>
                <a:gdLst/>
                <a:ahLst/>
                <a:cxnLst>
                  <a:cxn ang="0">
                    <a:pos x="13107" y="16384"/>
                  </a:cxn>
                  <a:cxn ang="0">
                    <a:pos x="16384" y="13107"/>
                  </a:cxn>
                  <a:cxn ang="0">
                    <a:pos x="16384" y="8738"/>
                  </a:cxn>
                  <a:cxn ang="0">
                    <a:pos x="16384" y="6554"/>
                  </a:cxn>
                  <a:cxn ang="0">
                    <a:pos x="13107" y="3277"/>
                  </a:cxn>
                  <a:cxn ang="0">
                    <a:pos x="9830" y="0"/>
                  </a:cxn>
                  <a:cxn ang="0">
                    <a:pos x="3277" y="2185"/>
                  </a:cxn>
                  <a:cxn ang="0">
                    <a:pos x="0" y="4369"/>
                  </a:cxn>
                  <a:cxn ang="0">
                    <a:pos x="0" y="8738"/>
                  </a:cxn>
                  <a:cxn ang="0">
                    <a:pos x="0" y="12015"/>
                  </a:cxn>
                  <a:cxn ang="0">
                    <a:pos x="3277" y="13107"/>
                  </a:cxn>
                  <a:cxn ang="0">
                    <a:pos x="13107" y="16384"/>
                  </a:cxn>
                </a:cxnLst>
                <a:rect l="0" t="0" r="r" b="b"/>
                <a:pathLst>
                  <a:path w="16384" h="16384">
                    <a:moveTo>
                      <a:pt x="13107" y="16384"/>
                    </a:moveTo>
                    <a:lnTo>
                      <a:pt x="16384" y="13107"/>
                    </a:lnTo>
                    <a:lnTo>
                      <a:pt x="16384" y="8738"/>
                    </a:lnTo>
                    <a:lnTo>
                      <a:pt x="16384" y="6554"/>
                    </a:lnTo>
                    <a:lnTo>
                      <a:pt x="13107" y="3277"/>
                    </a:lnTo>
                    <a:lnTo>
                      <a:pt x="9830" y="0"/>
                    </a:lnTo>
                    <a:lnTo>
                      <a:pt x="3277" y="2185"/>
                    </a:lnTo>
                    <a:lnTo>
                      <a:pt x="0" y="4369"/>
                    </a:lnTo>
                    <a:lnTo>
                      <a:pt x="0" y="8738"/>
                    </a:lnTo>
                    <a:lnTo>
                      <a:pt x="0" y="12015"/>
                    </a:lnTo>
                    <a:lnTo>
                      <a:pt x="3277" y="13107"/>
                    </a:lnTo>
                    <a:lnTo>
                      <a:pt x="13107"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49" name="Drawing 78"/>
              <p:cNvSpPr>
                <a:spLocks noChangeAspect="1"/>
              </p:cNvSpPr>
              <p:nvPr/>
            </p:nvSpPr>
            <p:spPr bwMode="auto">
              <a:xfrm>
                <a:off x="-1949" y="-772"/>
                <a:ext cx="124" cy="12"/>
              </a:xfrm>
              <a:custGeom>
                <a:avLst/>
                <a:gdLst/>
                <a:ahLst/>
                <a:cxnLst>
                  <a:cxn ang="0">
                    <a:pos x="12288" y="16384"/>
                  </a:cxn>
                  <a:cxn ang="0">
                    <a:pos x="16384" y="12288"/>
                  </a:cxn>
                  <a:cxn ang="0">
                    <a:pos x="16384" y="6827"/>
                  </a:cxn>
                  <a:cxn ang="0">
                    <a:pos x="16384" y="1365"/>
                  </a:cxn>
                  <a:cxn ang="0">
                    <a:pos x="12288" y="0"/>
                  </a:cxn>
                  <a:cxn ang="0">
                    <a:pos x="4096" y="1365"/>
                  </a:cxn>
                  <a:cxn ang="0">
                    <a:pos x="4096" y="6827"/>
                  </a:cxn>
                  <a:cxn ang="0">
                    <a:pos x="0" y="15019"/>
                  </a:cxn>
                  <a:cxn ang="0">
                    <a:pos x="0" y="16384"/>
                  </a:cxn>
                  <a:cxn ang="0">
                    <a:pos x="12288" y="16384"/>
                  </a:cxn>
                </a:cxnLst>
                <a:rect l="0" t="0" r="r" b="b"/>
                <a:pathLst>
                  <a:path w="16384" h="16384">
                    <a:moveTo>
                      <a:pt x="12288" y="16384"/>
                    </a:moveTo>
                    <a:lnTo>
                      <a:pt x="16384" y="12288"/>
                    </a:lnTo>
                    <a:lnTo>
                      <a:pt x="16384" y="6827"/>
                    </a:lnTo>
                    <a:lnTo>
                      <a:pt x="16384" y="1365"/>
                    </a:lnTo>
                    <a:lnTo>
                      <a:pt x="12288" y="0"/>
                    </a:lnTo>
                    <a:lnTo>
                      <a:pt x="4096" y="1365"/>
                    </a:lnTo>
                    <a:lnTo>
                      <a:pt x="4096" y="6827"/>
                    </a:lnTo>
                    <a:lnTo>
                      <a:pt x="0" y="15019"/>
                    </a:lnTo>
                    <a:lnTo>
                      <a:pt x="0" y="16384"/>
                    </a:lnTo>
                    <a:lnTo>
                      <a:pt x="12288"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90" name="Poland"/>
            <p:cNvSpPr>
              <a:spLocks noChangeAspect="1"/>
            </p:cNvSpPr>
            <p:nvPr/>
          </p:nvSpPr>
          <p:spPr bwMode="auto">
            <a:xfrm>
              <a:off x="2138" y="1456"/>
              <a:ext cx="485" cy="461"/>
            </a:xfrm>
            <a:custGeom>
              <a:avLst/>
              <a:gdLst/>
              <a:ahLst/>
              <a:cxnLst>
                <a:cxn ang="0">
                  <a:pos x="464" y="3866"/>
                </a:cxn>
                <a:cxn ang="0">
                  <a:pos x="296" y="3314"/>
                </a:cxn>
                <a:cxn ang="0">
                  <a:pos x="676" y="2991"/>
                </a:cxn>
                <a:cxn ang="0">
                  <a:pos x="1013" y="2669"/>
                </a:cxn>
                <a:cxn ang="0">
                  <a:pos x="2196" y="2209"/>
                </a:cxn>
                <a:cxn ang="0">
                  <a:pos x="3040" y="1657"/>
                </a:cxn>
                <a:cxn ang="0">
                  <a:pos x="3969" y="828"/>
                </a:cxn>
                <a:cxn ang="0">
                  <a:pos x="4983" y="276"/>
                </a:cxn>
                <a:cxn ang="0">
                  <a:pos x="6038" y="0"/>
                </a:cxn>
                <a:cxn ang="0">
                  <a:pos x="6841" y="414"/>
                </a:cxn>
                <a:cxn ang="0">
                  <a:pos x="6418" y="414"/>
                </a:cxn>
                <a:cxn ang="0">
                  <a:pos x="6503" y="920"/>
                </a:cxn>
                <a:cxn ang="0">
                  <a:pos x="6925" y="1565"/>
                </a:cxn>
                <a:cxn ang="0">
                  <a:pos x="7516" y="1289"/>
                </a:cxn>
                <a:cxn ang="0">
                  <a:pos x="8530" y="1105"/>
                </a:cxn>
                <a:cxn ang="0">
                  <a:pos x="9754" y="1197"/>
                </a:cxn>
                <a:cxn ang="0">
                  <a:pos x="11148" y="1105"/>
                </a:cxn>
                <a:cxn ang="0">
                  <a:pos x="12288" y="736"/>
                </a:cxn>
                <a:cxn ang="0">
                  <a:pos x="13344" y="736"/>
                </a:cxn>
                <a:cxn ang="0">
                  <a:pos x="14188" y="1887"/>
                </a:cxn>
                <a:cxn ang="0">
                  <a:pos x="14779" y="3406"/>
                </a:cxn>
                <a:cxn ang="0">
                  <a:pos x="15159" y="5155"/>
                </a:cxn>
                <a:cxn ang="0">
                  <a:pos x="14315" y="6535"/>
                </a:cxn>
                <a:cxn ang="0">
                  <a:pos x="14991" y="7732"/>
                </a:cxn>
                <a:cxn ang="0">
                  <a:pos x="15286" y="9020"/>
                </a:cxn>
                <a:cxn ang="0">
                  <a:pos x="15708" y="9987"/>
                </a:cxn>
                <a:cxn ang="0">
                  <a:pos x="16173" y="10861"/>
                </a:cxn>
                <a:cxn ang="0">
                  <a:pos x="15877" y="12426"/>
                </a:cxn>
                <a:cxn ang="0">
                  <a:pos x="14822" y="14405"/>
                </a:cxn>
                <a:cxn ang="0">
                  <a:pos x="14779" y="16062"/>
                </a:cxn>
                <a:cxn ang="0">
                  <a:pos x="14019" y="16108"/>
                </a:cxn>
                <a:cxn ang="0">
                  <a:pos x="13006" y="15372"/>
                </a:cxn>
                <a:cxn ang="0">
                  <a:pos x="11950" y="15694"/>
                </a:cxn>
                <a:cxn ang="0">
                  <a:pos x="10768" y="15832"/>
                </a:cxn>
                <a:cxn ang="0">
                  <a:pos x="10050" y="16292"/>
                </a:cxn>
                <a:cxn ang="0">
                  <a:pos x="9205" y="15510"/>
                </a:cxn>
                <a:cxn ang="0">
                  <a:pos x="8065" y="15556"/>
                </a:cxn>
                <a:cxn ang="0">
                  <a:pos x="6925" y="14451"/>
                </a:cxn>
                <a:cxn ang="0">
                  <a:pos x="6207" y="14221"/>
                </a:cxn>
                <a:cxn ang="0">
                  <a:pos x="5912" y="13623"/>
                </a:cxn>
                <a:cxn ang="0">
                  <a:pos x="5025" y="13439"/>
                </a:cxn>
                <a:cxn ang="0">
                  <a:pos x="4898" y="13807"/>
                </a:cxn>
                <a:cxn ang="0">
                  <a:pos x="4349" y="13991"/>
                </a:cxn>
                <a:cxn ang="0">
                  <a:pos x="3800" y="13254"/>
                </a:cxn>
                <a:cxn ang="0">
                  <a:pos x="3800" y="12794"/>
                </a:cxn>
                <a:cxn ang="0">
                  <a:pos x="2829" y="12380"/>
                </a:cxn>
                <a:cxn ang="0">
                  <a:pos x="2111" y="12012"/>
                </a:cxn>
                <a:cxn ang="0">
                  <a:pos x="1436" y="12380"/>
                </a:cxn>
                <a:cxn ang="0">
                  <a:pos x="1309" y="11966"/>
                </a:cxn>
                <a:cxn ang="0">
                  <a:pos x="1351" y="10677"/>
                </a:cxn>
                <a:cxn ang="0">
                  <a:pos x="1098" y="10171"/>
                </a:cxn>
                <a:cxn ang="0">
                  <a:pos x="802" y="9066"/>
                </a:cxn>
                <a:cxn ang="0">
                  <a:pos x="633" y="7916"/>
                </a:cxn>
                <a:cxn ang="0">
                  <a:pos x="464" y="6811"/>
                </a:cxn>
                <a:cxn ang="0">
                  <a:pos x="84" y="6259"/>
                </a:cxn>
                <a:cxn ang="0">
                  <a:pos x="338" y="5016"/>
                </a:cxn>
                <a:cxn ang="0">
                  <a:pos x="253" y="4234"/>
                </a:cxn>
                <a:cxn ang="0">
                  <a:pos x="0" y="3590"/>
                </a:cxn>
              </a:cxnLst>
              <a:rect l="0" t="0" r="r" b="b"/>
              <a:pathLst>
                <a:path w="16384" h="16384">
                  <a:moveTo>
                    <a:pt x="0" y="3590"/>
                  </a:moveTo>
                  <a:lnTo>
                    <a:pt x="296" y="3728"/>
                  </a:lnTo>
                  <a:lnTo>
                    <a:pt x="464" y="3866"/>
                  </a:lnTo>
                  <a:lnTo>
                    <a:pt x="591" y="3682"/>
                  </a:lnTo>
                  <a:lnTo>
                    <a:pt x="591" y="3406"/>
                  </a:lnTo>
                  <a:lnTo>
                    <a:pt x="296" y="3314"/>
                  </a:lnTo>
                  <a:lnTo>
                    <a:pt x="169" y="3314"/>
                  </a:lnTo>
                  <a:lnTo>
                    <a:pt x="422" y="3130"/>
                  </a:lnTo>
                  <a:lnTo>
                    <a:pt x="676" y="2991"/>
                  </a:lnTo>
                  <a:lnTo>
                    <a:pt x="676" y="3037"/>
                  </a:lnTo>
                  <a:lnTo>
                    <a:pt x="845" y="2945"/>
                  </a:lnTo>
                  <a:lnTo>
                    <a:pt x="1013" y="2669"/>
                  </a:lnTo>
                  <a:lnTo>
                    <a:pt x="1351" y="2439"/>
                  </a:lnTo>
                  <a:lnTo>
                    <a:pt x="1858" y="2301"/>
                  </a:lnTo>
                  <a:lnTo>
                    <a:pt x="2196" y="2209"/>
                  </a:lnTo>
                  <a:lnTo>
                    <a:pt x="2449" y="2071"/>
                  </a:lnTo>
                  <a:lnTo>
                    <a:pt x="2703" y="1933"/>
                  </a:lnTo>
                  <a:lnTo>
                    <a:pt x="3040" y="1657"/>
                  </a:lnTo>
                  <a:lnTo>
                    <a:pt x="3336" y="1335"/>
                  </a:lnTo>
                  <a:lnTo>
                    <a:pt x="3547" y="1012"/>
                  </a:lnTo>
                  <a:lnTo>
                    <a:pt x="3969" y="828"/>
                  </a:lnTo>
                  <a:lnTo>
                    <a:pt x="4223" y="598"/>
                  </a:lnTo>
                  <a:lnTo>
                    <a:pt x="4560" y="414"/>
                  </a:lnTo>
                  <a:lnTo>
                    <a:pt x="4983" y="276"/>
                  </a:lnTo>
                  <a:lnTo>
                    <a:pt x="5363" y="184"/>
                  </a:lnTo>
                  <a:lnTo>
                    <a:pt x="5701" y="46"/>
                  </a:lnTo>
                  <a:lnTo>
                    <a:pt x="6038" y="0"/>
                  </a:lnTo>
                  <a:lnTo>
                    <a:pt x="6376" y="92"/>
                  </a:lnTo>
                  <a:lnTo>
                    <a:pt x="6587" y="184"/>
                  </a:lnTo>
                  <a:lnTo>
                    <a:pt x="6841" y="414"/>
                  </a:lnTo>
                  <a:lnTo>
                    <a:pt x="6841" y="598"/>
                  </a:lnTo>
                  <a:lnTo>
                    <a:pt x="6587" y="552"/>
                  </a:lnTo>
                  <a:lnTo>
                    <a:pt x="6418" y="414"/>
                  </a:lnTo>
                  <a:lnTo>
                    <a:pt x="6334" y="276"/>
                  </a:lnTo>
                  <a:lnTo>
                    <a:pt x="6376" y="552"/>
                  </a:lnTo>
                  <a:lnTo>
                    <a:pt x="6503" y="920"/>
                  </a:lnTo>
                  <a:lnTo>
                    <a:pt x="6672" y="1289"/>
                  </a:lnTo>
                  <a:lnTo>
                    <a:pt x="6756" y="1519"/>
                  </a:lnTo>
                  <a:lnTo>
                    <a:pt x="6925" y="1565"/>
                  </a:lnTo>
                  <a:lnTo>
                    <a:pt x="7010" y="1473"/>
                  </a:lnTo>
                  <a:lnTo>
                    <a:pt x="7094" y="1335"/>
                  </a:lnTo>
                  <a:lnTo>
                    <a:pt x="7516" y="1289"/>
                  </a:lnTo>
                  <a:lnTo>
                    <a:pt x="7854" y="1151"/>
                  </a:lnTo>
                  <a:lnTo>
                    <a:pt x="8108" y="966"/>
                  </a:lnTo>
                  <a:lnTo>
                    <a:pt x="8530" y="1105"/>
                  </a:lnTo>
                  <a:lnTo>
                    <a:pt x="8952" y="1105"/>
                  </a:lnTo>
                  <a:lnTo>
                    <a:pt x="9374" y="1151"/>
                  </a:lnTo>
                  <a:lnTo>
                    <a:pt x="9754" y="1197"/>
                  </a:lnTo>
                  <a:lnTo>
                    <a:pt x="10261" y="1197"/>
                  </a:lnTo>
                  <a:lnTo>
                    <a:pt x="10768" y="1151"/>
                  </a:lnTo>
                  <a:lnTo>
                    <a:pt x="11148" y="1105"/>
                  </a:lnTo>
                  <a:lnTo>
                    <a:pt x="11612" y="1012"/>
                  </a:lnTo>
                  <a:lnTo>
                    <a:pt x="11992" y="828"/>
                  </a:lnTo>
                  <a:lnTo>
                    <a:pt x="12288" y="736"/>
                  </a:lnTo>
                  <a:lnTo>
                    <a:pt x="12626" y="598"/>
                  </a:lnTo>
                  <a:lnTo>
                    <a:pt x="12921" y="552"/>
                  </a:lnTo>
                  <a:lnTo>
                    <a:pt x="13344" y="736"/>
                  </a:lnTo>
                  <a:lnTo>
                    <a:pt x="13935" y="1012"/>
                  </a:lnTo>
                  <a:lnTo>
                    <a:pt x="14104" y="1381"/>
                  </a:lnTo>
                  <a:lnTo>
                    <a:pt x="14188" y="1887"/>
                  </a:lnTo>
                  <a:lnTo>
                    <a:pt x="14357" y="2439"/>
                  </a:lnTo>
                  <a:lnTo>
                    <a:pt x="14484" y="2761"/>
                  </a:lnTo>
                  <a:lnTo>
                    <a:pt x="14779" y="3406"/>
                  </a:lnTo>
                  <a:lnTo>
                    <a:pt x="15033" y="4096"/>
                  </a:lnTo>
                  <a:lnTo>
                    <a:pt x="15117" y="4602"/>
                  </a:lnTo>
                  <a:lnTo>
                    <a:pt x="15159" y="5155"/>
                  </a:lnTo>
                  <a:lnTo>
                    <a:pt x="14948" y="5753"/>
                  </a:lnTo>
                  <a:lnTo>
                    <a:pt x="14526" y="6121"/>
                  </a:lnTo>
                  <a:lnTo>
                    <a:pt x="14315" y="6535"/>
                  </a:lnTo>
                  <a:lnTo>
                    <a:pt x="14484" y="6903"/>
                  </a:lnTo>
                  <a:lnTo>
                    <a:pt x="14991" y="7272"/>
                  </a:lnTo>
                  <a:lnTo>
                    <a:pt x="14991" y="7732"/>
                  </a:lnTo>
                  <a:lnTo>
                    <a:pt x="15033" y="8192"/>
                  </a:lnTo>
                  <a:lnTo>
                    <a:pt x="15117" y="8652"/>
                  </a:lnTo>
                  <a:lnTo>
                    <a:pt x="15286" y="9020"/>
                  </a:lnTo>
                  <a:lnTo>
                    <a:pt x="15371" y="9435"/>
                  </a:lnTo>
                  <a:lnTo>
                    <a:pt x="15624" y="9849"/>
                  </a:lnTo>
                  <a:lnTo>
                    <a:pt x="15708" y="9987"/>
                  </a:lnTo>
                  <a:lnTo>
                    <a:pt x="15793" y="10125"/>
                  </a:lnTo>
                  <a:lnTo>
                    <a:pt x="16131" y="10493"/>
                  </a:lnTo>
                  <a:lnTo>
                    <a:pt x="16173" y="10861"/>
                  </a:lnTo>
                  <a:lnTo>
                    <a:pt x="16384" y="11322"/>
                  </a:lnTo>
                  <a:lnTo>
                    <a:pt x="16342" y="11828"/>
                  </a:lnTo>
                  <a:lnTo>
                    <a:pt x="15877" y="12426"/>
                  </a:lnTo>
                  <a:lnTo>
                    <a:pt x="15371" y="12978"/>
                  </a:lnTo>
                  <a:lnTo>
                    <a:pt x="14991" y="13715"/>
                  </a:lnTo>
                  <a:lnTo>
                    <a:pt x="14822" y="14405"/>
                  </a:lnTo>
                  <a:lnTo>
                    <a:pt x="14653" y="15141"/>
                  </a:lnTo>
                  <a:lnTo>
                    <a:pt x="14653" y="15648"/>
                  </a:lnTo>
                  <a:lnTo>
                    <a:pt x="14779" y="16062"/>
                  </a:lnTo>
                  <a:lnTo>
                    <a:pt x="14484" y="16200"/>
                  </a:lnTo>
                  <a:lnTo>
                    <a:pt x="14315" y="16200"/>
                  </a:lnTo>
                  <a:lnTo>
                    <a:pt x="14019" y="16108"/>
                  </a:lnTo>
                  <a:lnTo>
                    <a:pt x="13639" y="15878"/>
                  </a:lnTo>
                  <a:lnTo>
                    <a:pt x="13344" y="15556"/>
                  </a:lnTo>
                  <a:lnTo>
                    <a:pt x="13006" y="15372"/>
                  </a:lnTo>
                  <a:lnTo>
                    <a:pt x="12584" y="15372"/>
                  </a:lnTo>
                  <a:lnTo>
                    <a:pt x="12246" y="15510"/>
                  </a:lnTo>
                  <a:lnTo>
                    <a:pt x="11950" y="15694"/>
                  </a:lnTo>
                  <a:lnTo>
                    <a:pt x="11739" y="15924"/>
                  </a:lnTo>
                  <a:lnTo>
                    <a:pt x="11401" y="15694"/>
                  </a:lnTo>
                  <a:lnTo>
                    <a:pt x="10768" y="15832"/>
                  </a:lnTo>
                  <a:lnTo>
                    <a:pt x="10557" y="16200"/>
                  </a:lnTo>
                  <a:lnTo>
                    <a:pt x="10261" y="16384"/>
                  </a:lnTo>
                  <a:lnTo>
                    <a:pt x="10050" y="16292"/>
                  </a:lnTo>
                  <a:lnTo>
                    <a:pt x="9754" y="16016"/>
                  </a:lnTo>
                  <a:lnTo>
                    <a:pt x="9459" y="15694"/>
                  </a:lnTo>
                  <a:lnTo>
                    <a:pt x="9205" y="15510"/>
                  </a:lnTo>
                  <a:lnTo>
                    <a:pt x="8868" y="15694"/>
                  </a:lnTo>
                  <a:lnTo>
                    <a:pt x="8572" y="15832"/>
                  </a:lnTo>
                  <a:lnTo>
                    <a:pt x="8065" y="15556"/>
                  </a:lnTo>
                  <a:lnTo>
                    <a:pt x="7601" y="15464"/>
                  </a:lnTo>
                  <a:lnTo>
                    <a:pt x="7221" y="14911"/>
                  </a:lnTo>
                  <a:lnTo>
                    <a:pt x="6925" y="14451"/>
                  </a:lnTo>
                  <a:lnTo>
                    <a:pt x="6672" y="14359"/>
                  </a:lnTo>
                  <a:lnTo>
                    <a:pt x="6503" y="14405"/>
                  </a:lnTo>
                  <a:lnTo>
                    <a:pt x="6207" y="14221"/>
                  </a:lnTo>
                  <a:lnTo>
                    <a:pt x="6165" y="13899"/>
                  </a:lnTo>
                  <a:lnTo>
                    <a:pt x="6165" y="13669"/>
                  </a:lnTo>
                  <a:lnTo>
                    <a:pt x="5912" y="13623"/>
                  </a:lnTo>
                  <a:lnTo>
                    <a:pt x="5532" y="13623"/>
                  </a:lnTo>
                  <a:lnTo>
                    <a:pt x="5321" y="13485"/>
                  </a:lnTo>
                  <a:lnTo>
                    <a:pt x="5025" y="13439"/>
                  </a:lnTo>
                  <a:lnTo>
                    <a:pt x="4814" y="13347"/>
                  </a:lnTo>
                  <a:lnTo>
                    <a:pt x="4814" y="13531"/>
                  </a:lnTo>
                  <a:lnTo>
                    <a:pt x="4898" y="13807"/>
                  </a:lnTo>
                  <a:lnTo>
                    <a:pt x="4729" y="13853"/>
                  </a:lnTo>
                  <a:lnTo>
                    <a:pt x="4560" y="14037"/>
                  </a:lnTo>
                  <a:lnTo>
                    <a:pt x="4349" y="13991"/>
                  </a:lnTo>
                  <a:lnTo>
                    <a:pt x="4012" y="13669"/>
                  </a:lnTo>
                  <a:lnTo>
                    <a:pt x="3716" y="13347"/>
                  </a:lnTo>
                  <a:lnTo>
                    <a:pt x="3800" y="13254"/>
                  </a:lnTo>
                  <a:lnTo>
                    <a:pt x="3843" y="12978"/>
                  </a:lnTo>
                  <a:lnTo>
                    <a:pt x="3843" y="12886"/>
                  </a:lnTo>
                  <a:lnTo>
                    <a:pt x="3800" y="12794"/>
                  </a:lnTo>
                  <a:lnTo>
                    <a:pt x="3463" y="12794"/>
                  </a:lnTo>
                  <a:lnTo>
                    <a:pt x="3167" y="12380"/>
                  </a:lnTo>
                  <a:lnTo>
                    <a:pt x="2829" y="12380"/>
                  </a:lnTo>
                  <a:lnTo>
                    <a:pt x="2491" y="12242"/>
                  </a:lnTo>
                  <a:lnTo>
                    <a:pt x="2322" y="12334"/>
                  </a:lnTo>
                  <a:lnTo>
                    <a:pt x="2111" y="12012"/>
                  </a:lnTo>
                  <a:lnTo>
                    <a:pt x="1816" y="11828"/>
                  </a:lnTo>
                  <a:lnTo>
                    <a:pt x="1605" y="12012"/>
                  </a:lnTo>
                  <a:lnTo>
                    <a:pt x="1436" y="12380"/>
                  </a:lnTo>
                  <a:lnTo>
                    <a:pt x="1182" y="12242"/>
                  </a:lnTo>
                  <a:lnTo>
                    <a:pt x="1182" y="12196"/>
                  </a:lnTo>
                  <a:lnTo>
                    <a:pt x="1309" y="11966"/>
                  </a:lnTo>
                  <a:lnTo>
                    <a:pt x="1351" y="11322"/>
                  </a:lnTo>
                  <a:lnTo>
                    <a:pt x="1351" y="10907"/>
                  </a:lnTo>
                  <a:lnTo>
                    <a:pt x="1351" y="10677"/>
                  </a:lnTo>
                  <a:lnTo>
                    <a:pt x="1351" y="10493"/>
                  </a:lnTo>
                  <a:lnTo>
                    <a:pt x="1267" y="10401"/>
                  </a:lnTo>
                  <a:lnTo>
                    <a:pt x="1098" y="10171"/>
                  </a:lnTo>
                  <a:lnTo>
                    <a:pt x="845" y="9849"/>
                  </a:lnTo>
                  <a:lnTo>
                    <a:pt x="802" y="9435"/>
                  </a:lnTo>
                  <a:lnTo>
                    <a:pt x="802" y="9066"/>
                  </a:lnTo>
                  <a:lnTo>
                    <a:pt x="802" y="8744"/>
                  </a:lnTo>
                  <a:lnTo>
                    <a:pt x="760" y="8192"/>
                  </a:lnTo>
                  <a:lnTo>
                    <a:pt x="633" y="7916"/>
                  </a:lnTo>
                  <a:lnTo>
                    <a:pt x="591" y="7456"/>
                  </a:lnTo>
                  <a:lnTo>
                    <a:pt x="591" y="7087"/>
                  </a:lnTo>
                  <a:lnTo>
                    <a:pt x="464" y="6811"/>
                  </a:lnTo>
                  <a:lnTo>
                    <a:pt x="253" y="6627"/>
                  </a:lnTo>
                  <a:lnTo>
                    <a:pt x="84" y="6443"/>
                  </a:lnTo>
                  <a:lnTo>
                    <a:pt x="84" y="6259"/>
                  </a:lnTo>
                  <a:lnTo>
                    <a:pt x="169" y="5799"/>
                  </a:lnTo>
                  <a:lnTo>
                    <a:pt x="296" y="5385"/>
                  </a:lnTo>
                  <a:lnTo>
                    <a:pt x="338" y="5016"/>
                  </a:lnTo>
                  <a:lnTo>
                    <a:pt x="338" y="4694"/>
                  </a:lnTo>
                  <a:lnTo>
                    <a:pt x="338" y="4464"/>
                  </a:lnTo>
                  <a:lnTo>
                    <a:pt x="253" y="4234"/>
                  </a:lnTo>
                  <a:lnTo>
                    <a:pt x="84" y="3912"/>
                  </a:lnTo>
                  <a:lnTo>
                    <a:pt x="0" y="3544"/>
                  </a:lnTo>
                  <a:lnTo>
                    <a:pt x="0" y="359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91" name="Portugal"/>
            <p:cNvSpPr>
              <a:spLocks noChangeAspect="1"/>
            </p:cNvSpPr>
            <p:nvPr/>
          </p:nvSpPr>
          <p:spPr bwMode="auto">
            <a:xfrm>
              <a:off x="748" y="2367"/>
              <a:ext cx="250" cy="399"/>
            </a:xfrm>
            <a:custGeom>
              <a:avLst/>
              <a:gdLst/>
              <a:ahLst/>
              <a:cxnLst>
                <a:cxn ang="0">
                  <a:pos x="7127" y="958"/>
                </a:cxn>
                <a:cxn ang="0">
                  <a:pos x="6881" y="2447"/>
                </a:cxn>
                <a:cxn ang="0">
                  <a:pos x="6472" y="3245"/>
                </a:cxn>
                <a:cxn ang="0">
                  <a:pos x="5734" y="4256"/>
                </a:cxn>
                <a:cxn ang="0">
                  <a:pos x="4833" y="5319"/>
                </a:cxn>
                <a:cxn ang="0">
                  <a:pos x="4096" y="6383"/>
                </a:cxn>
                <a:cxn ang="0">
                  <a:pos x="3195" y="7128"/>
                </a:cxn>
                <a:cxn ang="0">
                  <a:pos x="1802" y="7926"/>
                </a:cxn>
                <a:cxn ang="0">
                  <a:pos x="1229" y="8564"/>
                </a:cxn>
                <a:cxn ang="0">
                  <a:pos x="655" y="9362"/>
                </a:cxn>
                <a:cxn ang="0">
                  <a:pos x="328" y="9788"/>
                </a:cxn>
                <a:cxn ang="0">
                  <a:pos x="1147" y="10692"/>
                </a:cxn>
                <a:cxn ang="0">
                  <a:pos x="1802" y="10958"/>
                </a:cxn>
                <a:cxn ang="0">
                  <a:pos x="2867" y="11065"/>
                </a:cxn>
                <a:cxn ang="0">
                  <a:pos x="2458" y="11384"/>
                </a:cxn>
                <a:cxn ang="0">
                  <a:pos x="2212" y="12128"/>
                </a:cxn>
                <a:cxn ang="0">
                  <a:pos x="1802" y="12980"/>
                </a:cxn>
                <a:cxn ang="0">
                  <a:pos x="1475" y="13405"/>
                </a:cxn>
                <a:cxn ang="0">
                  <a:pos x="1229" y="14043"/>
                </a:cxn>
                <a:cxn ang="0">
                  <a:pos x="246" y="14895"/>
                </a:cxn>
                <a:cxn ang="0">
                  <a:pos x="164" y="15586"/>
                </a:cxn>
                <a:cxn ang="0">
                  <a:pos x="1884" y="15799"/>
                </a:cxn>
                <a:cxn ang="0">
                  <a:pos x="3441" y="16224"/>
                </a:cxn>
                <a:cxn ang="0">
                  <a:pos x="4915" y="16384"/>
                </a:cxn>
                <a:cxn ang="0">
                  <a:pos x="6062" y="16224"/>
                </a:cxn>
                <a:cxn ang="0">
                  <a:pos x="6226" y="15852"/>
                </a:cxn>
                <a:cxn ang="0">
                  <a:pos x="6472" y="14895"/>
                </a:cxn>
                <a:cxn ang="0">
                  <a:pos x="8438" y="14150"/>
                </a:cxn>
                <a:cxn ang="0">
                  <a:pos x="9093" y="13246"/>
                </a:cxn>
                <a:cxn ang="0">
                  <a:pos x="8520" y="12022"/>
                </a:cxn>
                <a:cxn ang="0">
                  <a:pos x="9667" y="10905"/>
                </a:cxn>
                <a:cxn ang="0">
                  <a:pos x="9994" y="10267"/>
                </a:cxn>
                <a:cxn ang="0">
                  <a:pos x="9748" y="9841"/>
                </a:cxn>
                <a:cxn ang="0">
                  <a:pos x="9503" y="8511"/>
                </a:cxn>
                <a:cxn ang="0">
                  <a:pos x="11059" y="8352"/>
                </a:cxn>
                <a:cxn ang="0">
                  <a:pos x="12124" y="7500"/>
                </a:cxn>
                <a:cxn ang="0">
                  <a:pos x="12042" y="6596"/>
                </a:cxn>
                <a:cxn ang="0">
                  <a:pos x="13107" y="5373"/>
                </a:cxn>
                <a:cxn ang="0">
                  <a:pos x="13681" y="4362"/>
                </a:cxn>
                <a:cxn ang="0">
                  <a:pos x="15565" y="3617"/>
                </a:cxn>
                <a:cxn ang="0">
                  <a:pos x="16384" y="2660"/>
                </a:cxn>
                <a:cxn ang="0">
                  <a:pos x="15892" y="1755"/>
                </a:cxn>
                <a:cxn ang="0">
                  <a:pos x="13763" y="1170"/>
                </a:cxn>
                <a:cxn ang="0">
                  <a:pos x="11715" y="1117"/>
                </a:cxn>
                <a:cxn ang="0">
                  <a:pos x="10322" y="904"/>
                </a:cxn>
                <a:cxn ang="0">
                  <a:pos x="10076" y="213"/>
                </a:cxn>
                <a:cxn ang="0">
                  <a:pos x="9093" y="0"/>
                </a:cxn>
                <a:cxn ang="0">
                  <a:pos x="7209" y="426"/>
                </a:cxn>
              </a:cxnLst>
              <a:rect l="0" t="0" r="r" b="b"/>
              <a:pathLst>
                <a:path w="16384" h="16384">
                  <a:moveTo>
                    <a:pt x="7209" y="426"/>
                  </a:moveTo>
                  <a:lnTo>
                    <a:pt x="7127" y="958"/>
                  </a:lnTo>
                  <a:lnTo>
                    <a:pt x="7045" y="1809"/>
                  </a:lnTo>
                  <a:lnTo>
                    <a:pt x="6881" y="2447"/>
                  </a:lnTo>
                  <a:lnTo>
                    <a:pt x="6717" y="2873"/>
                  </a:lnTo>
                  <a:lnTo>
                    <a:pt x="6472" y="3245"/>
                  </a:lnTo>
                  <a:lnTo>
                    <a:pt x="6144" y="3724"/>
                  </a:lnTo>
                  <a:lnTo>
                    <a:pt x="5734" y="4256"/>
                  </a:lnTo>
                  <a:lnTo>
                    <a:pt x="5407" y="4575"/>
                  </a:lnTo>
                  <a:lnTo>
                    <a:pt x="4833" y="5319"/>
                  </a:lnTo>
                  <a:lnTo>
                    <a:pt x="4424" y="5958"/>
                  </a:lnTo>
                  <a:lnTo>
                    <a:pt x="4096" y="6383"/>
                  </a:lnTo>
                  <a:lnTo>
                    <a:pt x="3523" y="6809"/>
                  </a:lnTo>
                  <a:lnTo>
                    <a:pt x="3195" y="7128"/>
                  </a:lnTo>
                  <a:lnTo>
                    <a:pt x="2540" y="7554"/>
                  </a:lnTo>
                  <a:lnTo>
                    <a:pt x="1802" y="7926"/>
                  </a:lnTo>
                  <a:lnTo>
                    <a:pt x="1311" y="8192"/>
                  </a:lnTo>
                  <a:lnTo>
                    <a:pt x="1229" y="8564"/>
                  </a:lnTo>
                  <a:lnTo>
                    <a:pt x="983" y="9043"/>
                  </a:lnTo>
                  <a:lnTo>
                    <a:pt x="655" y="9362"/>
                  </a:lnTo>
                  <a:lnTo>
                    <a:pt x="328" y="9628"/>
                  </a:lnTo>
                  <a:lnTo>
                    <a:pt x="328" y="9788"/>
                  </a:lnTo>
                  <a:lnTo>
                    <a:pt x="901" y="10107"/>
                  </a:lnTo>
                  <a:lnTo>
                    <a:pt x="1147" y="10692"/>
                  </a:lnTo>
                  <a:lnTo>
                    <a:pt x="1229" y="10958"/>
                  </a:lnTo>
                  <a:lnTo>
                    <a:pt x="1802" y="10958"/>
                  </a:lnTo>
                  <a:lnTo>
                    <a:pt x="2458" y="10958"/>
                  </a:lnTo>
                  <a:lnTo>
                    <a:pt x="2867" y="11065"/>
                  </a:lnTo>
                  <a:lnTo>
                    <a:pt x="2785" y="11277"/>
                  </a:lnTo>
                  <a:lnTo>
                    <a:pt x="2458" y="11384"/>
                  </a:lnTo>
                  <a:lnTo>
                    <a:pt x="2458" y="11596"/>
                  </a:lnTo>
                  <a:lnTo>
                    <a:pt x="2212" y="12128"/>
                  </a:lnTo>
                  <a:lnTo>
                    <a:pt x="1802" y="12607"/>
                  </a:lnTo>
                  <a:lnTo>
                    <a:pt x="1802" y="12980"/>
                  </a:lnTo>
                  <a:lnTo>
                    <a:pt x="1556" y="13299"/>
                  </a:lnTo>
                  <a:lnTo>
                    <a:pt x="1475" y="13405"/>
                  </a:lnTo>
                  <a:lnTo>
                    <a:pt x="1475" y="13618"/>
                  </a:lnTo>
                  <a:lnTo>
                    <a:pt x="1229" y="14043"/>
                  </a:lnTo>
                  <a:lnTo>
                    <a:pt x="901" y="14363"/>
                  </a:lnTo>
                  <a:lnTo>
                    <a:pt x="246" y="14895"/>
                  </a:lnTo>
                  <a:lnTo>
                    <a:pt x="0" y="15373"/>
                  </a:lnTo>
                  <a:lnTo>
                    <a:pt x="164" y="15586"/>
                  </a:lnTo>
                  <a:lnTo>
                    <a:pt x="983" y="15639"/>
                  </a:lnTo>
                  <a:lnTo>
                    <a:pt x="1884" y="15799"/>
                  </a:lnTo>
                  <a:lnTo>
                    <a:pt x="2785" y="16012"/>
                  </a:lnTo>
                  <a:lnTo>
                    <a:pt x="3441" y="16224"/>
                  </a:lnTo>
                  <a:lnTo>
                    <a:pt x="4178" y="16384"/>
                  </a:lnTo>
                  <a:lnTo>
                    <a:pt x="4915" y="16384"/>
                  </a:lnTo>
                  <a:lnTo>
                    <a:pt x="5489" y="16224"/>
                  </a:lnTo>
                  <a:lnTo>
                    <a:pt x="6062" y="16224"/>
                  </a:lnTo>
                  <a:lnTo>
                    <a:pt x="6226" y="16224"/>
                  </a:lnTo>
                  <a:lnTo>
                    <a:pt x="6226" y="15852"/>
                  </a:lnTo>
                  <a:lnTo>
                    <a:pt x="6226" y="15373"/>
                  </a:lnTo>
                  <a:lnTo>
                    <a:pt x="6472" y="14895"/>
                  </a:lnTo>
                  <a:lnTo>
                    <a:pt x="7209" y="14469"/>
                  </a:lnTo>
                  <a:lnTo>
                    <a:pt x="8438" y="14150"/>
                  </a:lnTo>
                  <a:lnTo>
                    <a:pt x="9093" y="13831"/>
                  </a:lnTo>
                  <a:lnTo>
                    <a:pt x="9093" y="13246"/>
                  </a:lnTo>
                  <a:lnTo>
                    <a:pt x="8520" y="12660"/>
                  </a:lnTo>
                  <a:lnTo>
                    <a:pt x="8520" y="12022"/>
                  </a:lnTo>
                  <a:lnTo>
                    <a:pt x="8847" y="11384"/>
                  </a:lnTo>
                  <a:lnTo>
                    <a:pt x="9667" y="10905"/>
                  </a:lnTo>
                  <a:lnTo>
                    <a:pt x="10076" y="10533"/>
                  </a:lnTo>
                  <a:lnTo>
                    <a:pt x="9994" y="10267"/>
                  </a:lnTo>
                  <a:lnTo>
                    <a:pt x="9994" y="10213"/>
                  </a:lnTo>
                  <a:lnTo>
                    <a:pt x="9748" y="9841"/>
                  </a:lnTo>
                  <a:lnTo>
                    <a:pt x="9503" y="9256"/>
                  </a:lnTo>
                  <a:lnTo>
                    <a:pt x="9503" y="8511"/>
                  </a:lnTo>
                  <a:lnTo>
                    <a:pt x="10322" y="8352"/>
                  </a:lnTo>
                  <a:lnTo>
                    <a:pt x="11059" y="8352"/>
                  </a:lnTo>
                  <a:lnTo>
                    <a:pt x="11960" y="7926"/>
                  </a:lnTo>
                  <a:lnTo>
                    <a:pt x="12124" y="7500"/>
                  </a:lnTo>
                  <a:lnTo>
                    <a:pt x="11960" y="6915"/>
                  </a:lnTo>
                  <a:lnTo>
                    <a:pt x="12042" y="6596"/>
                  </a:lnTo>
                  <a:lnTo>
                    <a:pt x="12698" y="6011"/>
                  </a:lnTo>
                  <a:lnTo>
                    <a:pt x="13107" y="5373"/>
                  </a:lnTo>
                  <a:lnTo>
                    <a:pt x="13435" y="4788"/>
                  </a:lnTo>
                  <a:lnTo>
                    <a:pt x="13681" y="4362"/>
                  </a:lnTo>
                  <a:lnTo>
                    <a:pt x="14582" y="4043"/>
                  </a:lnTo>
                  <a:lnTo>
                    <a:pt x="15565" y="3617"/>
                  </a:lnTo>
                  <a:lnTo>
                    <a:pt x="16302" y="3085"/>
                  </a:lnTo>
                  <a:lnTo>
                    <a:pt x="16384" y="2660"/>
                  </a:lnTo>
                  <a:lnTo>
                    <a:pt x="16056" y="2234"/>
                  </a:lnTo>
                  <a:lnTo>
                    <a:pt x="15892" y="1755"/>
                  </a:lnTo>
                  <a:lnTo>
                    <a:pt x="14909" y="1383"/>
                  </a:lnTo>
                  <a:lnTo>
                    <a:pt x="13763" y="1170"/>
                  </a:lnTo>
                  <a:lnTo>
                    <a:pt x="12780" y="1330"/>
                  </a:lnTo>
                  <a:lnTo>
                    <a:pt x="11715" y="1117"/>
                  </a:lnTo>
                  <a:lnTo>
                    <a:pt x="11141" y="958"/>
                  </a:lnTo>
                  <a:lnTo>
                    <a:pt x="10322" y="904"/>
                  </a:lnTo>
                  <a:lnTo>
                    <a:pt x="9830" y="532"/>
                  </a:lnTo>
                  <a:lnTo>
                    <a:pt x="10076" y="213"/>
                  </a:lnTo>
                  <a:lnTo>
                    <a:pt x="10076" y="53"/>
                  </a:lnTo>
                  <a:lnTo>
                    <a:pt x="9093" y="0"/>
                  </a:lnTo>
                  <a:lnTo>
                    <a:pt x="8028" y="53"/>
                  </a:lnTo>
                  <a:lnTo>
                    <a:pt x="7209" y="42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92" name="Romania"/>
            <p:cNvSpPr>
              <a:spLocks noChangeAspect="1"/>
            </p:cNvSpPr>
            <p:nvPr/>
          </p:nvSpPr>
          <p:spPr bwMode="auto">
            <a:xfrm>
              <a:off x="2476" y="1944"/>
              <a:ext cx="522" cy="397"/>
            </a:xfrm>
            <a:custGeom>
              <a:avLst/>
              <a:gdLst/>
              <a:ahLst/>
              <a:cxnLst>
                <a:cxn ang="0">
                  <a:pos x="157" y="9233"/>
                </a:cxn>
                <a:cxn ang="0">
                  <a:pos x="747" y="8966"/>
                </a:cxn>
                <a:cxn ang="0">
                  <a:pos x="1454" y="8379"/>
                </a:cxn>
                <a:cxn ang="0">
                  <a:pos x="1847" y="7098"/>
                </a:cxn>
                <a:cxn ang="0">
                  <a:pos x="2082" y="5817"/>
                </a:cxn>
                <a:cxn ang="0">
                  <a:pos x="2397" y="4696"/>
                </a:cxn>
                <a:cxn ang="0">
                  <a:pos x="2554" y="3896"/>
                </a:cxn>
                <a:cxn ang="0">
                  <a:pos x="3183" y="3149"/>
                </a:cxn>
                <a:cxn ang="0">
                  <a:pos x="3615" y="2722"/>
                </a:cxn>
                <a:cxn ang="0">
                  <a:pos x="3890" y="2295"/>
                </a:cxn>
                <a:cxn ang="0">
                  <a:pos x="4911" y="2188"/>
                </a:cxn>
                <a:cxn ang="0">
                  <a:pos x="6090" y="1868"/>
                </a:cxn>
                <a:cxn ang="0">
                  <a:pos x="6876" y="1975"/>
                </a:cxn>
                <a:cxn ang="0">
                  <a:pos x="7583" y="1548"/>
                </a:cxn>
                <a:cxn ang="0">
                  <a:pos x="8526" y="1121"/>
                </a:cxn>
                <a:cxn ang="0">
                  <a:pos x="9430" y="53"/>
                </a:cxn>
                <a:cxn ang="0">
                  <a:pos x="10255" y="267"/>
                </a:cxn>
                <a:cxn ang="0">
                  <a:pos x="11041" y="1227"/>
                </a:cxn>
                <a:cxn ang="0">
                  <a:pos x="11669" y="2615"/>
                </a:cxn>
                <a:cxn ang="0">
                  <a:pos x="12730" y="4216"/>
                </a:cxn>
                <a:cxn ang="0">
                  <a:pos x="13201" y="6137"/>
                </a:cxn>
                <a:cxn ang="0">
                  <a:pos x="13398" y="7418"/>
                </a:cxn>
                <a:cxn ang="0">
                  <a:pos x="13634" y="8379"/>
                </a:cxn>
                <a:cxn ang="0">
                  <a:pos x="13869" y="8539"/>
                </a:cxn>
                <a:cxn ang="0">
                  <a:pos x="14419" y="9126"/>
                </a:cxn>
                <a:cxn ang="0">
                  <a:pos x="14970" y="8539"/>
                </a:cxn>
                <a:cxn ang="0">
                  <a:pos x="15677" y="8112"/>
                </a:cxn>
                <a:cxn ang="0">
                  <a:pos x="16070" y="8112"/>
                </a:cxn>
                <a:cxn ang="0">
                  <a:pos x="16305" y="8592"/>
                </a:cxn>
                <a:cxn ang="0">
                  <a:pos x="16384" y="9606"/>
                </a:cxn>
                <a:cxn ang="0">
                  <a:pos x="15913" y="10407"/>
                </a:cxn>
                <a:cxn ang="0">
                  <a:pos x="15520" y="11314"/>
                </a:cxn>
                <a:cxn ang="0">
                  <a:pos x="15205" y="11367"/>
                </a:cxn>
                <a:cxn ang="0">
                  <a:pos x="15441" y="10460"/>
                </a:cxn>
                <a:cxn ang="0">
                  <a:pos x="15362" y="9820"/>
                </a:cxn>
                <a:cxn ang="0">
                  <a:pos x="15127" y="10407"/>
                </a:cxn>
                <a:cxn ang="0">
                  <a:pos x="15127" y="11528"/>
                </a:cxn>
                <a:cxn ang="0">
                  <a:pos x="15087" y="12381"/>
                </a:cxn>
                <a:cxn ang="0">
                  <a:pos x="15245" y="13235"/>
                </a:cxn>
                <a:cxn ang="0">
                  <a:pos x="15402" y="14036"/>
                </a:cxn>
                <a:cxn ang="0">
                  <a:pos x="14105" y="13876"/>
                </a:cxn>
                <a:cxn ang="0">
                  <a:pos x="12887" y="13609"/>
                </a:cxn>
                <a:cxn ang="0">
                  <a:pos x="11512" y="14303"/>
                </a:cxn>
                <a:cxn ang="0">
                  <a:pos x="10412" y="15637"/>
                </a:cxn>
                <a:cxn ang="0">
                  <a:pos x="9115" y="16010"/>
                </a:cxn>
                <a:cxn ang="0">
                  <a:pos x="7190" y="16224"/>
                </a:cxn>
                <a:cxn ang="0">
                  <a:pos x="5658" y="16384"/>
                </a:cxn>
                <a:cxn ang="0">
                  <a:pos x="5383" y="15370"/>
                </a:cxn>
                <a:cxn ang="0">
                  <a:pos x="4676" y="15210"/>
                </a:cxn>
                <a:cxn ang="0">
                  <a:pos x="4597" y="14036"/>
                </a:cxn>
                <a:cxn ang="0">
                  <a:pos x="4047" y="14036"/>
                </a:cxn>
                <a:cxn ang="0">
                  <a:pos x="3104" y="13716"/>
                </a:cxn>
                <a:cxn ang="0">
                  <a:pos x="2475" y="12648"/>
                </a:cxn>
                <a:cxn ang="0">
                  <a:pos x="2082" y="12008"/>
                </a:cxn>
                <a:cxn ang="0">
                  <a:pos x="1414" y="11474"/>
                </a:cxn>
                <a:cxn ang="0">
                  <a:pos x="982" y="10193"/>
                </a:cxn>
                <a:cxn ang="0">
                  <a:pos x="157" y="9446"/>
                </a:cxn>
                <a:cxn ang="0">
                  <a:pos x="118" y="9339"/>
                </a:cxn>
              </a:cxnLst>
              <a:rect l="0" t="0" r="r" b="b"/>
              <a:pathLst>
                <a:path w="16384" h="16384">
                  <a:moveTo>
                    <a:pt x="118" y="9339"/>
                  </a:moveTo>
                  <a:lnTo>
                    <a:pt x="157" y="9233"/>
                  </a:lnTo>
                  <a:lnTo>
                    <a:pt x="432" y="9126"/>
                  </a:lnTo>
                  <a:lnTo>
                    <a:pt x="747" y="8966"/>
                  </a:lnTo>
                  <a:lnTo>
                    <a:pt x="1061" y="8752"/>
                  </a:lnTo>
                  <a:lnTo>
                    <a:pt x="1454" y="8379"/>
                  </a:lnTo>
                  <a:lnTo>
                    <a:pt x="1611" y="7632"/>
                  </a:lnTo>
                  <a:lnTo>
                    <a:pt x="1847" y="7098"/>
                  </a:lnTo>
                  <a:lnTo>
                    <a:pt x="2004" y="6404"/>
                  </a:lnTo>
                  <a:lnTo>
                    <a:pt x="2082" y="5817"/>
                  </a:lnTo>
                  <a:lnTo>
                    <a:pt x="2397" y="5177"/>
                  </a:lnTo>
                  <a:lnTo>
                    <a:pt x="2397" y="4696"/>
                  </a:lnTo>
                  <a:lnTo>
                    <a:pt x="2554" y="4269"/>
                  </a:lnTo>
                  <a:lnTo>
                    <a:pt x="2554" y="3896"/>
                  </a:lnTo>
                  <a:lnTo>
                    <a:pt x="2829" y="3416"/>
                  </a:lnTo>
                  <a:lnTo>
                    <a:pt x="3183" y="3149"/>
                  </a:lnTo>
                  <a:lnTo>
                    <a:pt x="3418" y="3042"/>
                  </a:lnTo>
                  <a:lnTo>
                    <a:pt x="3615" y="2722"/>
                  </a:lnTo>
                  <a:lnTo>
                    <a:pt x="3733" y="2402"/>
                  </a:lnTo>
                  <a:lnTo>
                    <a:pt x="3890" y="2295"/>
                  </a:lnTo>
                  <a:lnTo>
                    <a:pt x="4400" y="2135"/>
                  </a:lnTo>
                  <a:lnTo>
                    <a:pt x="4911" y="2188"/>
                  </a:lnTo>
                  <a:lnTo>
                    <a:pt x="5658" y="2081"/>
                  </a:lnTo>
                  <a:lnTo>
                    <a:pt x="6090" y="1868"/>
                  </a:lnTo>
                  <a:lnTo>
                    <a:pt x="6483" y="1708"/>
                  </a:lnTo>
                  <a:lnTo>
                    <a:pt x="6876" y="1975"/>
                  </a:lnTo>
                  <a:lnTo>
                    <a:pt x="7190" y="2188"/>
                  </a:lnTo>
                  <a:lnTo>
                    <a:pt x="7583" y="1548"/>
                  </a:lnTo>
                  <a:lnTo>
                    <a:pt x="8054" y="1281"/>
                  </a:lnTo>
                  <a:lnTo>
                    <a:pt x="8526" y="1121"/>
                  </a:lnTo>
                  <a:lnTo>
                    <a:pt x="8919" y="694"/>
                  </a:lnTo>
                  <a:lnTo>
                    <a:pt x="9430" y="53"/>
                  </a:lnTo>
                  <a:lnTo>
                    <a:pt x="9783" y="0"/>
                  </a:lnTo>
                  <a:lnTo>
                    <a:pt x="10255" y="267"/>
                  </a:lnTo>
                  <a:lnTo>
                    <a:pt x="10726" y="694"/>
                  </a:lnTo>
                  <a:lnTo>
                    <a:pt x="11041" y="1227"/>
                  </a:lnTo>
                  <a:lnTo>
                    <a:pt x="11198" y="1868"/>
                  </a:lnTo>
                  <a:lnTo>
                    <a:pt x="11669" y="2615"/>
                  </a:lnTo>
                  <a:lnTo>
                    <a:pt x="12259" y="3416"/>
                  </a:lnTo>
                  <a:lnTo>
                    <a:pt x="12730" y="4216"/>
                  </a:lnTo>
                  <a:lnTo>
                    <a:pt x="13044" y="5337"/>
                  </a:lnTo>
                  <a:lnTo>
                    <a:pt x="13201" y="6137"/>
                  </a:lnTo>
                  <a:lnTo>
                    <a:pt x="13201" y="6884"/>
                  </a:lnTo>
                  <a:lnTo>
                    <a:pt x="13398" y="7418"/>
                  </a:lnTo>
                  <a:lnTo>
                    <a:pt x="13516" y="7845"/>
                  </a:lnTo>
                  <a:lnTo>
                    <a:pt x="13634" y="8379"/>
                  </a:lnTo>
                  <a:lnTo>
                    <a:pt x="13634" y="8699"/>
                  </a:lnTo>
                  <a:lnTo>
                    <a:pt x="13869" y="8539"/>
                  </a:lnTo>
                  <a:lnTo>
                    <a:pt x="14144" y="8806"/>
                  </a:lnTo>
                  <a:lnTo>
                    <a:pt x="14419" y="9126"/>
                  </a:lnTo>
                  <a:lnTo>
                    <a:pt x="14734" y="9019"/>
                  </a:lnTo>
                  <a:lnTo>
                    <a:pt x="14970" y="8539"/>
                  </a:lnTo>
                  <a:lnTo>
                    <a:pt x="15402" y="8325"/>
                  </a:lnTo>
                  <a:lnTo>
                    <a:pt x="15677" y="8112"/>
                  </a:lnTo>
                  <a:lnTo>
                    <a:pt x="15913" y="8059"/>
                  </a:lnTo>
                  <a:lnTo>
                    <a:pt x="16070" y="8112"/>
                  </a:lnTo>
                  <a:lnTo>
                    <a:pt x="16227" y="8379"/>
                  </a:lnTo>
                  <a:lnTo>
                    <a:pt x="16305" y="8592"/>
                  </a:lnTo>
                  <a:lnTo>
                    <a:pt x="16345" y="9126"/>
                  </a:lnTo>
                  <a:lnTo>
                    <a:pt x="16384" y="9606"/>
                  </a:lnTo>
                  <a:lnTo>
                    <a:pt x="16227" y="10193"/>
                  </a:lnTo>
                  <a:lnTo>
                    <a:pt x="15913" y="10407"/>
                  </a:lnTo>
                  <a:lnTo>
                    <a:pt x="15677" y="10727"/>
                  </a:lnTo>
                  <a:lnTo>
                    <a:pt x="15520" y="11314"/>
                  </a:lnTo>
                  <a:lnTo>
                    <a:pt x="15362" y="11688"/>
                  </a:lnTo>
                  <a:lnTo>
                    <a:pt x="15205" y="11367"/>
                  </a:lnTo>
                  <a:lnTo>
                    <a:pt x="15362" y="11047"/>
                  </a:lnTo>
                  <a:lnTo>
                    <a:pt x="15441" y="10460"/>
                  </a:lnTo>
                  <a:lnTo>
                    <a:pt x="15402" y="10193"/>
                  </a:lnTo>
                  <a:lnTo>
                    <a:pt x="15362" y="9820"/>
                  </a:lnTo>
                  <a:lnTo>
                    <a:pt x="15127" y="9873"/>
                  </a:lnTo>
                  <a:lnTo>
                    <a:pt x="15127" y="10407"/>
                  </a:lnTo>
                  <a:lnTo>
                    <a:pt x="15205" y="10940"/>
                  </a:lnTo>
                  <a:lnTo>
                    <a:pt x="15127" y="11528"/>
                  </a:lnTo>
                  <a:lnTo>
                    <a:pt x="15127" y="12008"/>
                  </a:lnTo>
                  <a:lnTo>
                    <a:pt x="15087" y="12381"/>
                  </a:lnTo>
                  <a:lnTo>
                    <a:pt x="15127" y="12755"/>
                  </a:lnTo>
                  <a:lnTo>
                    <a:pt x="15245" y="13235"/>
                  </a:lnTo>
                  <a:lnTo>
                    <a:pt x="15245" y="13609"/>
                  </a:lnTo>
                  <a:lnTo>
                    <a:pt x="15402" y="14036"/>
                  </a:lnTo>
                  <a:lnTo>
                    <a:pt x="14812" y="14303"/>
                  </a:lnTo>
                  <a:lnTo>
                    <a:pt x="14105" y="13876"/>
                  </a:lnTo>
                  <a:lnTo>
                    <a:pt x="13162" y="13822"/>
                  </a:lnTo>
                  <a:lnTo>
                    <a:pt x="12887" y="13609"/>
                  </a:lnTo>
                  <a:lnTo>
                    <a:pt x="12298" y="13716"/>
                  </a:lnTo>
                  <a:lnTo>
                    <a:pt x="11512" y="14303"/>
                  </a:lnTo>
                  <a:lnTo>
                    <a:pt x="10883" y="14943"/>
                  </a:lnTo>
                  <a:lnTo>
                    <a:pt x="10412" y="15637"/>
                  </a:lnTo>
                  <a:lnTo>
                    <a:pt x="9901" y="15957"/>
                  </a:lnTo>
                  <a:lnTo>
                    <a:pt x="9115" y="16010"/>
                  </a:lnTo>
                  <a:lnTo>
                    <a:pt x="8487" y="15957"/>
                  </a:lnTo>
                  <a:lnTo>
                    <a:pt x="7190" y="16224"/>
                  </a:lnTo>
                  <a:lnTo>
                    <a:pt x="6090" y="16277"/>
                  </a:lnTo>
                  <a:lnTo>
                    <a:pt x="5658" y="16384"/>
                  </a:lnTo>
                  <a:lnTo>
                    <a:pt x="5226" y="16010"/>
                  </a:lnTo>
                  <a:lnTo>
                    <a:pt x="5383" y="15370"/>
                  </a:lnTo>
                  <a:lnTo>
                    <a:pt x="4990" y="15210"/>
                  </a:lnTo>
                  <a:lnTo>
                    <a:pt x="4676" y="15210"/>
                  </a:lnTo>
                  <a:lnTo>
                    <a:pt x="4361" y="14516"/>
                  </a:lnTo>
                  <a:lnTo>
                    <a:pt x="4597" y="14036"/>
                  </a:lnTo>
                  <a:lnTo>
                    <a:pt x="4361" y="13609"/>
                  </a:lnTo>
                  <a:lnTo>
                    <a:pt x="4047" y="14036"/>
                  </a:lnTo>
                  <a:lnTo>
                    <a:pt x="3615" y="13876"/>
                  </a:lnTo>
                  <a:lnTo>
                    <a:pt x="3104" y="13716"/>
                  </a:lnTo>
                  <a:lnTo>
                    <a:pt x="2554" y="13289"/>
                  </a:lnTo>
                  <a:lnTo>
                    <a:pt x="2475" y="12648"/>
                  </a:lnTo>
                  <a:lnTo>
                    <a:pt x="2357" y="12221"/>
                  </a:lnTo>
                  <a:lnTo>
                    <a:pt x="2082" y="12008"/>
                  </a:lnTo>
                  <a:lnTo>
                    <a:pt x="1729" y="11954"/>
                  </a:lnTo>
                  <a:lnTo>
                    <a:pt x="1414" y="11474"/>
                  </a:lnTo>
                  <a:lnTo>
                    <a:pt x="1218" y="10674"/>
                  </a:lnTo>
                  <a:lnTo>
                    <a:pt x="982" y="10193"/>
                  </a:lnTo>
                  <a:lnTo>
                    <a:pt x="629" y="9766"/>
                  </a:lnTo>
                  <a:lnTo>
                    <a:pt x="157" y="9446"/>
                  </a:lnTo>
                  <a:lnTo>
                    <a:pt x="0" y="9393"/>
                  </a:lnTo>
                  <a:lnTo>
                    <a:pt x="118" y="933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93" name="Spain"/>
            <p:cNvGrpSpPr>
              <a:grpSpLocks noChangeAspect="1"/>
            </p:cNvGrpSpPr>
            <p:nvPr/>
          </p:nvGrpSpPr>
          <p:grpSpPr bwMode="auto">
            <a:xfrm>
              <a:off x="843" y="2243"/>
              <a:ext cx="738" cy="638"/>
              <a:chOff x="-1528" y="-68004"/>
              <a:chExt cx="20094" cy="493"/>
            </a:xfrm>
            <a:grpFill/>
          </p:grpSpPr>
          <p:sp>
            <p:nvSpPr>
              <p:cNvPr id="324" name="Drawing 83"/>
              <p:cNvSpPr>
                <a:spLocks noChangeAspect="1"/>
              </p:cNvSpPr>
              <p:nvPr/>
            </p:nvSpPr>
            <p:spPr bwMode="auto">
              <a:xfrm>
                <a:off x="-1528" y="-68004"/>
                <a:ext cx="19142" cy="493"/>
              </a:xfrm>
              <a:custGeom>
                <a:avLst/>
                <a:gdLst/>
                <a:ahLst/>
                <a:cxnLst>
                  <a:cxn ang="0">
                    <a:pos x="553" y="2725"/>
                  </a:cxn>
                  <a:cxn ang="0">
                    <a:pos x="524" y="2127"/>
                  </a:cxn>
                  <a:cxn ang="0">
                    <a:pos x="582" y="1363"/>
                  </a:cxn>
                  <a:cxn ang="0">
                    <a:pos x="873" y="432"/>
                  </a:cxn>
                  <a:cxn ang="0">
                    <a:pos x="1862" y="199"/>
                  </a:cxn>
                  <a:cxn ang="0">
                    <a:pos x="2852" y="133"/>
                  </a:cxn>
                  <a:cxn ang="0">
                    <a:pos x="4540" y="931"/>
                  </a:cxn>
                  <a:cxn ang="0">
                    <a:pos x="5762" y="1329"/>
                  </a:cxn>
                  <a:cxn ang="0">
                    <a:pos x="7334" y="1928"/>
                  </a:cxn>
                  <a:cxn ang="0">
                    <a:pos x="8585" y="2326"/>
                  </a:cxn>
                  <a:cxn ang="0">
                    <a:pos x="10011" y="2725"/>
                  </a:cxn>
                  <a:cxn ang="0">
                    <a:pos x="10447" y="3456"/>
                  </a:cxn>
                  <a:cxn ang="0">
                    <a:pos x="11291" y="4187"/>
                  </a:cxn>
                  <a:cxn ang="0">
                    <a:pos x="12688" y="4852"/>
                  </a:cxn>
                  <a:cxn ang="0">
                    <a:pos x="13503" y="4786"/>
                  </a:cxn>
                  <a:cxn ang="0">
                    <a:pos x="14027" y="5517"/>
                  </a:cxn>
                  <a:cxn ang="0">
                    <a:pos x="14405" y="5616"/>
                  </a:cxn>
                  <a:cxn ang="0">
                    <a:pos x="15365" y="5849"/>
                  </a:cxn>
                  <a:cxn ang="0">
                    <a:pos x="16355" y="6015"/>
                  </a:cxn>
                  <a:cxn ang="0">
                    <a:pos x="16151" y="6580"/>
                  </a:cxn>
                  <a:cxn ang="0">
                    <a:pos x="14958" y="7710"/>
                  </a:cxn>
                  <a:cxn ang="0">
                    <a:pos x="13037" y="8408"/>
                  </a:cxn>
                  <a:cxn ang="0">
                    <a:pos x="12048" y="9571"/>
                  </a:cxn>
                  <a:cxn ang="0">
                    <a:pos x="10942" y="10901"/>
                  </a:cxn>
                  <a:cxn ang="0">
                    <a:pos x="10680" y="11465"/>
                  </a:cxn>
                  <a:cxn ang="0">
                    <a:pos x="10884" y="12363"/>
                  </a:cxn>
                  <a:cxn ang="0">
                    <a:pos x="11117" y="13027"/>
                  </a:cxn>
                  <a:cxn ang="0">
                    <a:pos x="10098" y="13825"/>
                  </a:cxn>
                  <a:cxn ang="0">
                    <a:pos x="9545" y="14689"/>
                  </a:cxn>
                  <a:cxn ang="0">
                    <a:pos x="8730" y="14889"/>
                  </a:cxn>
                  <a:cxn ang="0">
                    <a:pos x="7857" y="15819"/>
                  </a:cxn>
                  <a:cxn ang="0">
                    <a:pos x="6984" y="16018"/>
                  </a:cxn>
                  <a:cxn ang="0">
                    <a:pos x="5413" y="15819"/>
                  </a:cxn>
                  <a:cxn ang="0">
                    <a:pos x="4074" y="15553"/>
                  </a:cxn>
                  <a:cxn ang="0">
                    <a:pos x="2765" y="16085"/>
                  </a:cxn>
                  <a:cxn ang="0">
                    <a:pos x="2386" y="16384"/>
                  </a:cxn>
                  <a:cxn ang="0">
                    <a:pos x="1571" y="15852"/>
                  </a:cxn>
                  <a:cxn ang="0">
                    <a:pos x="1251" y="14756"/>
                  </a:cxn>
                  <a:cxn ang="0">
                    <a:pos x="902" y="13725"/>
                  </a:cxn>
                  <a:cxn ang="0">
                    <a:pos x="0" y="13327"/>
                  </a:cxn>
                  <a:cxn ang="0">
                    <a:pos x="349" y="12230"/>
                  </a:cxn>
                  <a:cxn ang="0">
                    <a:pos x="815" y="11100"/>
                  </a:cxn>
                  <a:cxn ang="0">
                    <a:pos x="1368" y="9771"/>
                  </a:cxn>
                  <a:cxn ang="0">
                    <a:pos x="1164" y="8973"/>
                  </a:cxn>
                  <a:cxn ang="0">
                    <a:pos x="2037" y="8142"/>
                  </a:cxn>
                  <a:cxn ang="0">
                    <a:pos x="2299" y="6946"/>
                  </a:cxn>
                  <a:cxn ang="0">
                    <a:pos x="2968" y="5716"/>
                  </a:cxn>
                  <a:cxn ang="0">
                    <a:pos x="3492" y="4586"/>
                  </a:cxn>
                  <a:cxn ang="0">
                    <a:pos x="2328" y="4021"/>
                  </a:cxn>
                  <a:cxn ang="0">
                    <a:pos x="1280" y="3523"/>
                  </a:cxn>
                  <a:cxn ang="0">
                    <a:pos x="640" y="3224"/>
                  </a:cxn>
                </a:cxnLst>
                <a:rect l="0" t="0" r="r" b="b"/>
                <a:pathLst>
                  <a:path w="16384" h="16384">
                    <a:moveTo>
                      <a:pt x="349" y="3456"/>
                    </a:moveTo>
                    <a:lnTo>
                      <a:pt x="320" y="3257"/>
                    </a:lnTo>
                    <a:lnTo>
                      <a:pt x="407" y="3057"/>
                    </a:lnTo>
                    <a:lnTo>
                      <a:pt x="553" y="2725"/>
                    </a:lnTo>
                    <a:lnTo>
                      <a:pt x="786" y="2526"/>
                    </a:lnTo>
                    <a:lnTo>
                      <a:pt x="553" y="2526"/>
                    </a:lnTo>
                    <a:lnTo>
                      <a:pt x="698" y="2293"/>
                    </a:lnTo>
                    <a:lnTo>
                      <a:pt x="524" y="2127"/>
                    </a:lnTo>
                    <a:lnTo>
                      <a:pt x="757" y="1795"/>
                    </a:lnTo>
                    <a:lnTo>
                      <a:pt x="640" y="1761"/>
                    </a:lnTo>
                    <a:lnTo>
                      <a:pt x="524" y="1595"/>
                    </a:lnTo>
                    <a:lnTo>
                      <a:pt x="582" y="1363"/>
                    </a:lnTo>
                    <a:lnTo>
                      <a:pt x="466" y="1196"/>
                    </a:lnTo>
                    <a:lnTo>
                      <a:pt x="320" y="931"/>
                    </a:lnTo>
                    <a:lnTo>
                      <a:pt x="553" y="565"/>
                    </a:lnTo>
                    <a:lnTo>
                      <a:pt x="873" y="432"/>
                    </a:lnTo>
                    <a:lnTo>
                      <a:pt x="1135" y="432"/>
                    </a:lnTo>
                    <a:lnTo>
                      <a:pt x="1601" y="565"/>
                    </a:lnTo>
                    <a:lnTo>
                      <a:pt x="1833" y="399"/>
                    </a:lnTo>
                    <a:lnTo>
                      <a:pt x="1862" y="199"/>
                    </a:lnTo>
                    <a:lnTo>
                      <a:pt x="2066" y="0"/>
                    </a:lnTo>
                    <a:lnTo>
                      <a:pt x="2415" y="0"/>
                    </a:lnTo>
                    <a:lnTo>
                      <a:pt x="2648" y="0"/>
                    </a:lnTo>
                    <a:lnTo>
                      <a:pt x="2852" y="133"/>
                    </a:lnTo>
                    <a:lnTo>
                      <a:pt x="3143" y="432"/>
                    </a:lnTo>
                    <a:lnTo>
                      <a:pt x="3579" y="665"/>
                    </a:lnTo>
                    <a:lnTo>
                      <a:pt x="4045" y="798"/>
                    </a:lnTo>
                    <a:lnTo>
                      <a:pt x="4540" y="931"/>
                    </a:lnTo>
                    <a:lnTo>
                      <a:pt x="4831" y="831"/>
                    </a:lnTo>
                    <a:lnTo>
                      <a:pt x="5093" y="964"/>
                    </a:lnTo>
                    <a:lnTo>
                      <a:pt x="5471" y="1230"/>
                    </a:lnTo>
                    <a:lnTo>
                      <a:pt x="5762" y="1329"/>
                    </a:lnTo>
                    <a:lnTo>
                      <a:pt x="5995" y="1495"/>
                    </a:lnTo>
                    <a:lnTo>
                      <a:pt x="6490" y="1728"/>
                    </a:lnTo>
                    <a:lnTo>
                      <a:pt x="6868" y="1894"/>
                    </a:lnTo>
                    <a:lnTo>
                      <a:pt x="7334" y="1928"/>
                    </a:lnTo>
                    <a:lnTo>
                      <a:pt x="7654" y="1928"/>
                    </a:lnTo>
                    <a:lnTo>
                      <a:pt x="7916" y="2127"/>
                    </a:lnTo>
                    <a:lnTo>
                      <a:pt x="8352" y="2293"/>
                    </a:lnTo>
                    <a:lnTo>
                      <a:pt x="8585" y="2326"/>
                    </a:lnTo>
                    <a:lnTo>
                      <a:pt x="9050" y="2426"/>
                    </a:lnTo>
                    <a:lnTo>
                      <a:pt x="9371" y="2659"/>
                    </a:lnTo>
                    <a:lnTo>
                      <a:pt x="9778" y="2725"/>
                    </a:lnTo>
                    <a:lnTo>
                      <a:pt x="10011" y="2725"/>
                    </a:lnTo>
                    <a:lnTo>
                      <a:pt x="10011" y="2858"/>
                    </a:lnTo>
                    <a:lnTo>
                      <a:pt x="10185" y="3057"/>
                    </a:lnTo>
                    <a:lnTo>
                      <a:pt x="10331" y="3257"/>
                    </a:lnTo>
                    <a:lnTo>
                      <a:pt x="10447" y="3456"/>
                    </a:lnTo>
                    <a:lnTo>
                      <a:pt x="10651" y="3622"/>
                    </a:lnTo>
                    <a:lnTo>
                      <a:pt x="10913" y="3755"/>
                    </a:lnTo>
                    <a:lnTo>
                      <a:pt x="11146" y="3988"/>
                    </a:lnTo>
                    <a:lnTo>
                      <a:pt x="11291" y="4187"/>
                    </a:lnTo>
                    <a:lnTo>
                      <a:pt x="11611" y="4320"/>
                    </a:lnTo>
                    <a:lnTo>
                      <a:pt x="11961" y="4520"/>
                    </a:lnTo>
                    <a:lnTo>
                      <a:pt x="12339" y="4719"/>
                    </a:lnTo>
                    <a:lnTo>
                      <a:pt x="12688" y="4852"/>
                    </a:lnTo>
                    <a:lnTo>
                      <a:pt x="12863" y="4852"/>
                    </a:lnTo>
                    <a:lnTo>
                      <a:pt x="13125" y="4686"/>
                    </a:lnTo>
                    <a:lnTo>
                      <a:pt x="13328" y="4686"/>
                    </a:lnTo>
                    <a:lnTo>
                      <a:pt x="13503" y="4786"/>
                    </a:lnTo>
                    <a:lnTo>
                      <a:pt x="13707" y="4985"/>
                    </a:lnTo>
                    <a:lnTo>
                      <a:pt x="13823" y="5118"/>
                    </a:lnTo>
                    <a:lnTo>
                      <a:pt x="13969" y="5351"/>
                    </a:lnTo>
                    <a:lnTo>
                      <a:pt x="14027" y="5517"/>
                    </a:lnTo>
                    <a:lnTo>
                      <a:pt x="14172" y="5583"/>
                    </a:lnTo>
                    <a:lnTo>
                      <a:pt x="14289" y="5517"/>
                    </a:lnTo>
                    <a:lnTo>
                      <a:pt x="14260" y="5384"/>
                    </a:lnTo>
                    <a:lnTo>
                      <a:pt x="14405" y="5616"/>
                    </a:lnTo>
                    <a:lnTo>
                      <a:pt x="14492" y="5650"/>
                    </a:lnTo>
                    <a:lnTo>
                      <a:pt x="14667" y="5783"/>
                    </a:lnTo>
                    <a:lnTo>
                      <a:pt x="15016" y="5783"/>
                    </a:lnTo>
                    <a:lnTo>
                      <a:pt x="15365" y="5849"/>
                    </a:lnTo>
                    <a:lnTo>
                      <a:pt x="15686" y="5783"/>
                    </a:lnTo>
                    <a:lnTo>
                      <a:pt x="16035" y="5849"/>
                    </a:lnTo>
                    <a:lnTo>
                      <a:pt x="16180" y="5882"/>
                    </a:lnTo>
                    <a:lnTo>
                      <a:pt x="16355" y="6015"/>
                    </a:lnTo>
                    <a:lnTo>
                      <a:pt x="16355" y="6048"/>
                    </a:lnTo>
                    <a:lnTo>
                      <a:pt x="16384" y="6248"/>
                    </a:lnTo>
                    <a:lnTo>
                      <a:pt x="16151" y="6314"/>
                    </a:lnTo>
                    <a:lnTo>
                      <a:pt x="16151" y="6580"/>
                    </a:lnTo>
                    <a:lnTo>
                      <a:pt x="16238" y="6846"/>
                    </a:lnTo>
                    <a:lnTo>
                      <a:pt x="15947" y="7178"/>
                    </a:lnTo>
                    <a:lnTo>
                      <a:pt x="15482" y="7444"/>
                    </a:lnTo>
                    <a:lnTo>
                      <a:pt x="14958" y="7710"/>
                    </a:lnTo>
                    <a:lnTo>
                      <a:pt x="14551" y="8009"/>
                    </a:lnTo>
                    <a:lnTo>
                      <a:pt x="14143" y="8109"/>
                    </a:lnTo>
                    <a:lnTo>
                      <a:pt x="13561" y="8275"/>
                    </a:lnTo>
                    <a:lnTo>
                      <a:pt x="13037" y="8408"/>
                    </a:lnTo>
                    <a:lnTo>
                      <a:pt x="12688" y="8774"/>
                    </a:lnTo>
                    <a:lnTo>
                      <a:pt x="12659" y="8940"/>
                    </a:lnTo>
                    <a:lnTo>
                      <a:pt x="12426" y="9172"/>
                    </a:lnTo>
                    <a:lnTo>
                      <a:pt x="12048" y="9571"/>
                    </a:lnTo>
                    <a:lnTo>
                      <a:pt x="11815" y="9904"/>
                    </a:lnTo>
                    <a:lnTo>
                      <a:pt x="11524" y="10269"/>
                    </a:lnTo>
                    <a:lnTo>
                      <a:pt x="11233" y="10568"/>
                    </a:lnTo>
                    <a:lnTo>
                      <a:pt x="10942" y="10901"/>
                    </a:lnTo>
                    <a:lnTo>
                      <a:pt x="10797" y="11233"/>
                    </a:lnTo>
                    <a:lnTo>
                      <a:pt x="10709" y="11366"/>
                    </a:lnTo>
                    <a:lnTo>
                      <a:pt x="10680" y="11432"/>
                    </a:lnTo>
                    <a:lnTo>
                      <a:pt x="10680" y="11465"/>
                    </a:lnTo>
                    <a:lnTo>
                      <a:pt x="10767" y="11632"/>
                    </a:lnTo>
                    <a:lnTo>
                      <a:pt x="10767" y="11964"/>
                    </a:lnTo>
                    <a:lnTo>
                      <a:pt x="10797" y="12163"/>
                    </a:lnTo>
                    <a:lnTo>
                      <a:pt x="10884" y="12363"/>
                    </a:lnTo>
                    <a:lnTo>
                      <a:pt x="11000" y="12496"/>
                    </a:lnTo>
                    <a:lnTo>
                      <a:pt x="11175" y="12562"/>
                    </a:lnTo>
                    <a:lnTo>
                      <a:pt x="11262" y="12762"/>
                    </a:lnTo>
                    <a:lnTo>
                      <a:pt x="11117" y="13027"/>
                    </a:lnTo>
                    <a:lnTo>
                      <a:pt x="10709" y="13227"/>
                    </a:lnTo>
                    <a:lnTo>
                      <a:pt x="10447" y="13360"/>
                    </a:lnTo>
                    <a:lnTo>
                      <a:pt x="10244" y="13559"/>
                    </a:lnTo>
                    <a:lnTo>
                      <a:pt x="10098" y="13825"/>
                    </a:lnTo>
                    <a:lnTo>
                      <a:pt x="9953" y="13991"/>
                    </a:lnTo>
                    <a:lnTo>
                      <a:pt x="9836" y="14257"/>
                    </a:lnTo>
                    <a:lnTo>
                      <a:pt x="9662" y="14490"/>
                    </a:lnTo>
                    <a:lnTo>
                      <a:pt x="9545" y="14689"/>
                    </a:lnTo>
                    <a:lnTo>
                      <a:pt x="9603" y="14889"/>
                    </a:lnTo>
                    <a:lnTo>
                      <a:pt x="9312" y="14922"/>
                    </a:lnTo>
                    <a:lnTo>
                      <a:pt x="9050" y="14889"/>
                    </a:lnTo>
                    <a:lnTo>
                      <a:pt x="8730" y="14889"/>
                    </a:lnTo>
                    <a:lnTo>
                      <a:pt x="8468" y="15055"/>
                    </a:lnTo>
                    <a:lnTo>
                      <a:pt x="8119" y="15287"/>
                    </a:lnTo>
                    <a:lnTo>
                      <a:pt x="8003" y="15553"/>
                    </a:lnTo>
                    <a:lnTo>
                      <a:pt x="7857" y="15819"/>
                    </a:lnTo>
                    <a:lnTo>
                      <a:pt x="7683" y="16018"/>
                    </a:lnTo>
                    <a:lnTo>
                      <a:pt x="7508" y="16218"/>
                    </a:lnTo>
                    <a:lnTo>
                      <a:pt x="7304" y="16151"/>
                    </a:lnTo>
                    <a:lnTo>
                      <a:pt x="6984" y="16018"/>
                    </a:lnTo>
                    <a:lnTo>
                      <a:pt x="6577" y="16118"/>
                    </a:lnTo>
                    <a:lnTo>
                      <a:pt x="6228" y="16018"/>
                    </a:lnTo>
                    <a:lnTo>
                      <a:pt x="5820" y="15819"/>
                    </a:lnTo>
                    <a:lnTo>
                      <a:pt x="5413" y="15819"/>
                    </a:lnTo>
                    <a:lnTo>
                      <a:pt x="5064" y="15686"/>
                    </a:lnTo>
                    <a:lnTo>
                      <a:pt x="4598" y="15586"/>
                    </a:lnTo>
                    <a:lnTo>
                      <a:pt x="4307" y="15586"/>
                    </a:lnTo>
                    <a:lnTo>
                      <a:pt x="4074" y="15553"/>
                    </a:lnTo>
                    <a:lnTo>
                      <a:pt x="3696" y="15852"/>
                    </a:lnTo>
                    <a:lnTo>
                      <a:pt x="3376" y="15819"/>
                    </a:lnTo>
                    <a:lnTo>
                      <a:pt x="3027" y="15852"/>
                    </a:lnTo>
                    <a:lnTo>
                      <a:pt x="2765" y="16085"/>
                    </a:lnTo>
                    <a:lnTo>
                      <a:pt x="2648" y="16218"/>
                    </a:lnTo>
                    <a:lnTo>
                      <a:pt x="2503" y="16351"/>
                    </a:lnTo>
                    <a:lnTo>
                      <a:pt x="2415" y="16351"/>
                    </a:lnTo>
                    <a:lnTo>
                      <a:pt x="2386" y="16384"/>
                    </a:lnTo>
                    <a:lnTo>
                      <a:pt x="2270" y="16384"/>
                    </a:lnTo>
                    <a:lnTo>
                      <a:pt x="2095" y="16351"/>
                    </a:lnTo>
                    <a:lnTo>
                      <a:pt x="1833" y="16151"/>
                    </a:lnTo>
                    <a:lnTo>
                      <a:pt x="1571" y="15852"/>
                    </a:lnTo>
                    <a:lnTo>
                      <a:pt x="1455" y="15487"/>
                    </a:lnTo>
                    <a:lnTo>
                      <a:pt x="1368" y="15287"/>
                    </a:lnTo>
                    <a:lnTo>
                      <a:pt x="1397" y="15021"/>
                    </a:lnTo>
                    <a:lnTo>
                      <a:pt x="1251" y="14756"/>
                    </a:lnTo>
                    <a:lnTo>
                      <a:pt x="1280" y="14490"/>
                    </a:lnTo>
                    <a:lnTo>
                      <a:pt x="1251" y="14157"/>
                    </a:lnTo>
                    <a:lnTo>
                      <a:pt x="1106" y="13892"/>
                    </a:lnTo>
                    <a:lnTo>
                      <a:pt x="902" y="13725"/>
                    </a:lnTo>
                    <a:lnTo>
                      <a:pt x="757" y="13559"/>
                    </a:lnTo>
                    <a:lnTo>
                      <a:pt x="553" y="13459"/>
                    </a:lnTo>
                    <a:lnTo>
                      <a:pt x="349" y="13360"/>
                    </a:lnTo>
                    <a:lnTo>
                      <a:pt x="0" y="13327"/>
                    </a:lnTo>
                    <a:lnTo>
                      <a:pt x="0" y="13094"/>
                    </a:lnTo>
                    <a:lnTo>
                      <a:pt x="0" y="12795"/>
                    </a:lnTo>
                    <a:lnTo>
                      <a:pt x="87" y="12496"/>
                    </a:lnTo>
                    <a:lnTo>
                      <a:pt x="349" y="12230"/>
                    </a:lnTo>
                    <a:lnTo>
                      <a:pt x="786" y="12030"/>
                    </a:lnTo>
                    <a:lnTo>
                      <a:pt x="1019" y="11831"/>
                    </a:lnTo>
                    <a:lnTo>
                      <a:pt x="1019" y="11465"/>
                    </a:lnTo>
                    <a:lnTo>
                      <a:pt x="815" y="11100"/>
                    </a:lnTo>
                    <a:lnTo>
                      <a:pt x="815" y="10701"/>
                    </a:lnTo>
                    <a:lnTo>
                      <a:pt x="931" y="10302"/>
                    </a:lnTo>
                    <a:lnTo>
                      <a:pt x="1222" y="10003"/>
                    </a:lnTo>
                    <a:lnTo>
                      <a:pt x="1368" y="9771"/>
                    </a:lnTo>
                    <a:lnTo>
                      <a:pt x="1339" y="9604"/>
                    </a:lnTo>
                    <a:lnTo>
                      <a:pt x="1339" y="9571"/>
                    </a:lnTo>
                    <a:lnTo>
                      <a:pt x="1251" y="9339"/>
                    </a:lnTo>
                    <a:lnTo>
                      <a:pt x="1164" y="8973"/>
                    </a:lnTo>
                    <a:lnTo>
                      <a:pt x="1164" y="8508"/>
                    </a:lnTo>
                    <a:lnTo>
                      <a:pt x="1455" y="8408"/>
                    </a:lnTo>
                    <a:lnTo>
                      <a:pt x="1717" y="8408"/>
                    </a:lnTo>
                    <a:lnTo>
                      <a:pt x="2037" y="8142"/>
                    </a:lnTo>
                    <a:lnTo>
                      <a:pt x="2095" y="7876"/>
                    </a:lnTo>
                    <a:lnTo>
                      <a:pt x="2037" y="7511"/>
                    </a:lnTo>
                    <a:lnTo>
                      <a:pt x="2066" y="7311"/>
                    </a:lnTo>
                    <a:lnTo>
                      <a:pt x="2299" y="6946"/>
                    </a:lnTo>
                    <a:lnTo>
                      <a:pt x="2445" y="6547"/>
                    </a:lnTo>
                    <a:lnTo>
                      <a:pt x="2561" y="6181"/>
                    </a:lnTo>
                    <a:lnTo>
                      <a:pt x="2648" y="5916"/>
                    </a:lnTo>
                    <a:lnTo>
                      <a:pt x="2968" y="5716"/>
                    </a:lnTo>
                    <a:lnTo>
                      <a:pt x="3318" y="5450"/>
                    </a:lnTo>
                    <a:lnTo>
                      <a:pt x="3579" y="5118"/>
                    </a:lnTo>
                    <a:lnTo>
                      <a:pt x="3609" y="4852"/>
                    </a:lnTo>
                    <a:lnTo>
                      <a:pt x="3492" y="4586"/>
                    </a:lnTo>
                    <a:lnTo>
                      <a:pt x="3434" y="4287"/>
                    </a:lnTo>
                    <a:lnTo>
                      <a:pt x="3085" y="4054"/>
                    </a:lnTo>
                    <a:lnTo>
                      <a:pt x="2677" y="3922"/>
                    </a:lnTo>
                    <a:lnTo>
                      <a:pt x="2328" y="4021"/>
                    </a:lnTo>
                    <a:lnTo>
                      <a:pt x="1950" y="3888"/>
                    </a:lnTo>
                    <a:lnTo>
                      <a:pt x="1746" y="3789"/>
                    </a:lnTo>
                    <a:lnTo>
                      <a:pt x="1455" y="3755"/>
                    </a:lnTo>
                    <a:lnTo>
                      <a:pt x="1280" y="3523"/>
                    </a:lnTo>
                    <a:lnTo>
                      <a:pt x="1368" y="3323"/>
                    </a:lnTo>
                    <a:lnTo>
                      <a:pt x="1368" y="3224"/>
                    </a:lnTo>
                    <a:lnTo>
                      <a:pt x="1019" y="3190"/>
                    </a:lnTo>
                    <a:lnTo>
                      <a:pt x="640" y="3224"/>
                    </a:lnTo>
                    <a:lnTo>
                      <a:pt x="349" y="345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25" name="Drawing 84"/>
              <p:cNvSpPr>
                <a:spLocks noChangeAspect="1"/>
              </p:cNvSpPr>
              <p:nvPr/>
            </p:nvSpPr>
            <p:spPr bwMode="auto">
              <a:xfrm>
                <a:off x="13398" y="-67631"/>
                <a:ext cx="544" cy="15"/>
              </a:xfrm>
              <a:custGeom>
                <a:avLst/>
                <a:gdLst/>
                <a:ahLst/>
                <a:cxnLst>
                  <a:cxn ang="0">
                    <a:pos x="13312" y="0"/>
                  </a:cxn>
                  <a:cxn ang="0">
                    <a:pos x="15360" y="1092"/>
                  </a:cxn>
                  <a:cxn ang="0">
                    <a:pos x="15360" y="0"/>
                  </a:cxn>
                  <a:cxn ang="0">
                    <a:pos x="16384" y="7646"/>
                  </a:cxn>
                  <a:cxn ang="0">
                    <a:pos x="11264" y="13107"/>
                  </a:cxn>
                  <a:cxn ang="0">
                    <a:pos x="7168" y="16384"/>
                  </a:cxn>
                  <a:cxn ang="0">
                    <a:pos x="0" y="9830"/>
                  </a:cxn>
                  <a:cxn ang="0">
                    <a:pos x="4096" y="4369"/>
                  </a:cxn>
                  <a:cxn ang="0">
                    <a:pos x="13312" y="0"/>
                  </a:cxn>
                </a:cxnLst>
                <a:rect l="0" t="0" r="r" b="b"/>
                <a:pathLst>
                  <a:path w="16384" h="16384">
                    <a:moveTo>
                      <a:pt x="13312" y="0"/>
                    </a:moveTo>
                    <a:lnTo>
                      <a:pt x="15360" y="1092"/>
                    </a:lnTo>
                    <a:lnTo>
                      <a:pt x="15360" y="0"/>
                    </a:lnTo>
                    <a:lnTo>
                      <a:pt x="16384" y="7646"/>
                    </a:lnTo>
                    <a:lnTo>
                      <a:pt x="11264" y="13107"/>
                    </a:lnTo>
                    <a:lnTo>
                      <a:pt x="7168" y="16384"/>
                    </a:lnTo>
                    <a:lnTo>
                      <a:pt x="0" y="9830"/>
                    </a:lnTo>
                    <a:lnTo>
                      <a:pt x="4096" y="4369"/>
                    </a:lnTo>
                    <a:lnTo>
                      <a:pt x="13312"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26" name="Drawing 85"/>
              <p:cNvSpPr>
                <a:spLocks noChangeAspect="1"/>
              </p:cNvSpPr>
              <p:nvPr/>
            </p:nvSpPr>
            <p:spPr bwMode="auto">
              <a:xfrm>
                <a:off x="15472" y="-67675"/>
                <a:ext cx="1632" cy="43"/>
              </a:xfrm>
              <a:custGeom>
                <a:avLst/>
                <a:gdLst/>
                <a:ahLst/>
                <a:cxnLst>
                  <a:cxn ang="0">
                    <a:pos x="13653" y="381"/>
                  </a:cxn>
                  <a:cxn ang="0">
                    <a:pos x="13653" y="1524"/>
                  </a:cxn>
                  <a:cxn ang="0">
                    <a:pos x="12971" y="3429"/>
                  </a:cxn>
                  <a:cxn ang="0">
                    <a:pos x="12971" y="4953"/>
                  </a:cxn>
                  <a:cxn ang="0">
                    <a:pos x="15701" y="5715"/>
                  </a:cxn>
                  <a:cxn ang="0">
                    <a:pos x="16384" y="8001"/>
                  </a:cxn>
                  <a:cxn ang="0">
                    <a:pos x="14677" y="12574"/>
                  </a:cxn>
                  <a:cxn ang="0">
                    <a:pos x="10923" y="16384"/>
                  </a:cxn>
                  <a:cxn ang="0">
                    <a:pos x="9216" y="14860"/>
                  </a:cxn>
                  <a:cxn ang="0">
                    <a:pos x="6485" y="12193"/>
                  </a:cxn>
                  <a:cxn ang="0">
                    <a:pos x="5461" y="9526"/>
                  </a:cxn>
                  <a:cxn ang="0">
                    <a:pos x="3413" y="9526"/>
                  </a:cxn>
                  <a:cxn ang="0">
                    <a:pos x="1365" y="10288"/>
                  </a:cxn>
                  <a:cxn ang="0">
                    <a:pos x="0" y="7620"/>
                  </a:cxn>
                  <a:cxn ang="0">
                    <a:pos x="3413" y="4191"/>
                  </a:cxn>
                  <a:cxn ang="0">
                    <a:pos x="8192" y="1905"/>
                  </a:cxn>
                  <a:cxn ang="0">
                    <a:pos x="11947" y="1143"/>
                  </a:cxn>
                  <a:cxn ang="0">
                    <a:pos x="13653" y="0"/>
                  </a:cxn>
                  <a:cxn ang="0">
                    <a:pos x="14336" y="0"/>
                  </a:cxn>
                  <a:cxn ang="0">
                    <a:pos x="13653" y="381"/>
                  </a:cxn>
                </a:cxnLst>
                <a:rect l="0" t="0" r="r" b="b"/>
                <a:pathLst>
                  <a:path w="16384" h="16384">
                    <a:moveTo>
                      <a:pt x="13653" y="381"/>
                    </a:moveTo>
                    <a:lnTo>
                      <a:pt x="13653" y="1524"/>
                    </a:lnTo>
                    <a:lnTo>
                      <a:pt x="12971" y="3429"/>
                    </a:lnTo>
                    <a:lnTo>
                      <a:pt x="12971" y="4953"/>
                    </a:lnTo>
                    <a:lnTo>
                      <a:pt x="15701" y="5715"/>
                    </a:lnTo>
                    <a:lnTo>
                      <a:pt x="16384" y="8001"/>
                    </a:lnTo>
                    <a:lnTo>
                      <a:pt x="14677" y="12574"/>
                    </a:lnTo>
                    <a:lnTo>
                      <a:pt x="10923" y="16384"/>
                    </a:lnTo>
                    <a:lnTo>
                      <a:pt x="9216" y="14860"/>
                    </a:lnTo>
                    <a:lnTo>
                      <a:pt x="6485" y="12193"/>
                    </a:lnTo>
                    <a:lnTo>
                      <a:pt x="5461" y="9526"/>
                    </a:lnTo>
                    <a:lnTo>
                      <a:pt x="3413" y="9526"/>
                    </a:lnTo>
                    <a:lnTo>
                      <a:pt x="1365" y="10288"/>
                    </a:lnTo>
                    <a:lnTo>
                      <a:pt x="0" y="7620"/>
                    </a:lnTo>
                    <a:lnTo>
                      <a:pt x="3413" y="4191"/>
                    </a:lnTo>
                    <a:lnTo>
                      <a:pt x="8192" y="1905"/>
                    </a:lnTo>
                    <a:lnTo>
                      <a:pt x="11947" y="1143"/>
                    </a:lnTo>
                    <a:lnTo>
                      <a:pt x="13653" y="0"/>
                    </a:lnTo>
                    <a:lnTo>
                      <a:pt x="14336" y="0"/>
                    </a:lnTo>
                    <a:lnTo>
                      <a:pt x="13653" y="38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27" name="Drawing 86"/>
              <p:cNvSpPr>
                <a:spLocks noChangeAspect="1"/>
              </p:cNvSpPr>
              <p:nvPr/>
            </p:nvSpPr>
            <p:spPr bwMode="auto">
              <a:xfrm>
                <a:off x="17920" y="-67676"/>
                <a:ext cx="646" cy="14"/>
              </a:xfrm>
              <a:custGeom>
                <a:avLst/>
                <a:gdLst/>
                <a:ahLst/>
                <a:cxnLst>
                  <a:cxn ang="0">
                    <a:pos x="15522" y="4681"/>
                  </a:cxn>
                  <a:cxn ang="0">
                    <a:pos x="16384" y="4681"/>
                  </a:cxn>
                  <a:cxn ang="0">
                    <a:pos x="16384" y="7022"/>
                  </a:cxn>
                  <a:cxn ang="0">
                    <a:pos x="16384" y="14043"/>
                  </a:cxn>
                  <a:cxn ang="0">
                    <a:pos x="16384" y="16384"/>
                  </a:cxn>
                  <a:cxn ang="0">
                    <a:pos x="12072" y="16384"/>
                  </a:cxn>
                  <a:cxn ang="0">
                    <a:pos x="5174" y="11703"/>
                  </a:cxn>
                  <a:cxn ang="0">
                    <a:pos x="0" y="4681"/>
                  </a:cxn>
                  <a:cxn ang="0">
                    <a:pos x="3449" y="0"/>
                  </a:cxn>
                  <a:cxn ang="0">
                    <a:pos x="10348" y="1170"/>
                  </a:cxn>
                  <a:cxn ang="0">
                    <a:pos x="12935" y="2341"/>
                  </a:cxn>
                  <a:cxn ang="0">
                    <a:pos x="15522" y="4681"/>
                  </a:cxn>
                </a:cxnLst>
                <a:rect l="0" t="0" r="r" b="b"/>
                <a:pathLst>
                  <a:path w="16384" h="16384">
                    <a:moveTo>
                      <a:pt x="15522" y="4681"/>
                    </a:moveTo>
                    <a:lnTo>
                      <a:pt x="16384" y="4681"/>
                    </a:lnTo>
                    <a:lnTo>
                      <a:pt x="16384" y="7022"/>
                    </a:lnTo>
                    <a:lnTo>
                      <a:pt x="16384" y="14043"/>
                    </a:lnTo>
                    <a:lnTo>
                      <a:pt x="16384" y="16384"/>
                    </a:lnTo>
                    <a:lnTo>
                      <a:pt x="12072" y="16384"/>
                    </a:lnTo>
                    <a:lnTo>
                      <a:pt x="5174" y="11703"/>
                    </a:lnTo>
                    <a:lnTo>
                      <a:pt x="0" y="4681"/>
                    </a:lnTo>
                    <a:lnTo>
                      <a:pt x="3449" y="0"/>
                    </a:lnTo>
                    <a:lnTo>
                      <a:pt x="10348" y="1170"/>
                    </a:lnTo>
                    <a:lnTo>
                      <a:pt x="12935" y="2341"/>
                    </a:lnTo>
                    <a:lnTo>
                      <a:pt x="15522" y="468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294" name="Sweden"/>
            <p:cNvGrpSpPr>
              <a:grpSpLocks noChangeAspect="1"/>
            </p:cNvGrpSpPr>
            <p:nvPr/>
          </p:nvGrpSpPr>
          <p:grpSpPr bwMode="auto">
            <a:xfrm>
              <a:off x="2006" y="281"/>
              <a:ext cx="424" cy="1144"/>
              <a:chOff x="-4490" y="-4436"/>
              <a:chExt cx="21018" cy="884"/>
            </a:xfrm>
            <a:grpFill/>
          </p:grpSpPr>
          <p:sp>
            <p:nvSpPr>
              <p:cNvPr id="321" name="Drawing 88"/>
              <p:cNvSpPr>
                <a:spLocks noChangeAspect="1"/>
              </p:cNvSpPr>
              <p:nvPr/>
            </p:nvSpPr>
            <p:spPr bwMode="auto">
              <a:xfrm>
                <a:off x="-4490" y="-4436"/>
                <a:ext cx="21018" cy="884"/>
              </a:xfrm>
              <a:custGeom>
                <a:avLst/>
                <a:gdLst/>
                <a:ahLst/>
                <a:cxnLst>
                  <a:cxn ang="0">
                    <a:pos x="15659" y="2372"/>
                  </a:cxn>
                  <a:cxn ang="0">
                    <a:pos x="14837" y="1372"/>
                  </a:cxn>
                  <a:cxn ang="0">
                    <a:pos x="12759" y="537"/>
                  </a:cxn>
                  <a:cxn ang="0">
                    <a:pos x="10971" y="19"/>
                  </a:cxn>
                  <a:cxn ang="0">
                    <a:pos x="10584" y="334"/>
                  </a:cxn>
                  <a:cxn ang="0">
                    <a:pos x="10246" y="760"/>
                  </a:cxn>
                  <a:cxn ang="0">
                    <a:pos x="8506" y="741"/>
                  </a:cxn>
                  <a:cxn ang="0">
                    <a:pos x="7685" y="1223"/>
                  </a:cxn>
                  <a:cxn ang="0">
                    <a:pos x="6380" y="2094"/>
                  </a:cxn>
                  <a:cxn ang="0">
                    <a:pos x="5655" y="3058"/>
                  </a:cxn>
                  <a:cxn ang="0">
                    <a:pos x="4688" y="3781"/>
                  </a:cxn>
                  <a:cxn ang="0">
                    <a:pos x="4108" y="5523"/>
                  </a:cxn>
                  <a:cxn ang="0">
                    <a:pos x="2078" y="6320"/>
                  </a:cxn>
                  <a:cxn ang="0">
                    <a:pos x="1595" y="7377"/>
                  </a:cxn>
                  <a:cxn ang="0">
                    <a:pos x="1692" y="8266"/>
                  </a:cxn>
                  <a:cxn ang="0">
                    <a:pos x="1595" y="9675"/>
                  </a:cxn>
                  <a:cxn ang="0">
                    <a:pos x="1402" y="10935"/>
                  </a:cxn>
                  <a:cxn ang="0">
                    <a:pos x="338" y="12084"/>
                  </a:cxn>
                  <a:cxn ang="0">
                    <a:pos x="48" y="12492"/>
                  </a:cxn>
                  <a:cxn ang="0">
                    <a:pos x="532" y="12825"/>
                  </a:cxn>
                  <a:cxn ang="0">
                    <a:pos x="628" y="13122"/>
                  </a:cxn>
                  <a:cxn ang="0">
                    <a:pos x="1160" y="13826"/>
                  </a:cxn>
                  <a:cxn ang="0">
                    <a:pos x="2562" y="14846"/>
                  </a:cxn>
                  <a:cxn ang="0">
                    <a:pos x="2320" y="15346"/>
                  </a:cxn>
                  <a:cxn ang="0">
                    <a:pos x="2851" y="16199"/>
                  </a:cxn>
                  <a:cxn ang="0">
                    <a:pos x="4978" y="16273"/>
                  </a:cxn>
                  <a:cxn ang="0">
                    <a:pos x="6718" y="15383"/>
                  </a:cxn>
                  <a:cxn ang="0">
                    <a:pos x="8313" y="14086"/>
                  </a:cxn>
                  <a:cxn ang="0">
                    <a:pos x="8313" y="13196"/>
                  </a:cxn>
                  <a:cxn ang="0">
                    <a:pos x="8554" y="12714"/>
                  </a:cxn>
                  <a:cxn ang="0">
                    <a:pos x="8264" y="12418"/>
                  </a:cxn>
                  <a:cxn ang="0">
                    <a:pos x="8941" y="12232"/>
                  </a:cxn>
                  <a:cxn ang="0">
                    <a:pos x="10053" y="12010"/>
                  </a:cxn>
                  <a:cxn ang="0">
                    <a:pos x="11213" y="11454"/>
                  </a:cxn>
                  <a:cxn ang="0">
                    <a:pos x="9038" y="11491"/>
                  </a:cxn>
                  <a:cxn ang="0">
                    <a:pos x="8748" y="11269"/>
                  </a:cxn>
                  <a:cxn ang="0">
                    <a:pos x="10004" y="11435"/>
                  </a:cxn>
                  <a:cxn ang="0">
                    <a:pos x="11454" y="10787"/>
                  </a:cxn>
                  <a:cxn ang="0">
                    <a:pos x="10198" y="10249"/>
                  </a:cxn>
                  <a:cxn ang="0">
                    <a:pos x="9231" y="10120"/>
                  </a:cxn>
                  <a:cxn ang="0">
                    <a:pos x="7781" y="10527"/>
                  </a:cxn>
                  <a:cxn ang="0">
                    <a:pos x="8893" y="9804"/>
                  </a:cxn>
                  <a:cxn ang="0">
                    <a:pos x="8506" y="8915"/>
                  </a:cxn>
                  <a:cxn ang="0">
                    <a:pos x="8844" y="8377"/>
                  </a:cxn>
                  <a:cxn ang="0">
                    <a:pos x="9134" y="7784"/>
                  </a:cxn>
                  <a:cxn ang="0">
                    <a:pos x="9279" y="7302"/>
                  </a:cxn>
                  <a:cxn ang="0">
                    <a:pos x="10053" y="7191"/>
                  </a:cxn>
                  <a:cxn ang="0">
                    <a:pos x="10294" y="6913"/>
                  </a:cxn>
                  <a:cxn ang="0">
                    <a:pos x="11454" y="6413"/>
                  </a:cxn>
                  <a:cxn ang="0">
                    <a:pos x="12614" y="6116"/>
                  </a:cxn>
                  <a:cxn ang="0">
                    <a:pos x="13339" y="5560"/>
                  </a:cxn>
                  <a:cxn ang="0">
                    <a:pos x="13871" y="5282"/>
                  </a:cxn>
                  <a:cxn ang="0">
                    <a:pos x="13146" y="4893"/>
                  </a:cxn>
                  <a:cxn ang="0">
                    <a:pos x="13581" y="4467"/>
                  </a:cxn>
                  <a:cxn ang="0">
                    <a:pos x="13581" y="4077"/>
                  </a:cxn>
                  <a:cxn ang="0">
                    <a:pos x="13919" y="3855"/>
                  </a:cxn>
                  <a:cxn ang="0">
                    <a:pos x="14161" y="3744"/>
                  </a:cxn>
                  <a:cxn ang="0">
                    <a:pos x="14644" y="3633"/>
                  </a:cxn>
                  <a:cxn ang="0">
                    <a:pos x="15466" y="3521"/>
                  </a:cxn>
                </a:cxnLst>
                <a:rect l="0" t="0" r="r" b="b"/>
                <a:pathLst>
                  <a:path w="16384" h="16384">
                    <a:moveTo>
                      <a:pt x="16287" y="3373"/>
                    </a:moveTo>
                    <a:lnTo>
                      <a:pt x="16094" y="3281"/>
                    </a:lnTo>
                    <a:lnTo>
                      <a:pt x="15852" y="3114"/>
                    </a:lnTo>
                    <a:lnTo>
                      <a:pt x="15659" y="2928"/>
                    </a:lnTo>
                    <a:lnTo>
                      <a:pt x="15707" y="2780"/>
                    </a:lnTo>
                    <a:lnTo>
                      <a:pt x="15852" y="2669"/>
                    </a:lnTo>
                    <a:lnTo>
                      <a:pt x="15852" y="2595"/>
                    </a:lnTo>
                    <a:lnTo>
                      <a:pt x="15804" y="2465"/>
                    </a:lnTo>
                    <a:lnTo>
                      <a:pt x="15659" y="2372"/>
                    </a:lnTo>
                    <a:lnTo>
                      <a:pt x="15417" y="2261"/>
                    </a:lnTo>
                    <a:lnTo>
                      <a:pt x="15224" y="2113"/>
                    </a:lnTo>
                    <a:lnTo>
                      <a:pt x="15079" y="2002"/>
                    </a:lnTo>
                    <a:lnTo>
                      <a:pt x="15127" y="1890"/>
                    </a:lnTo>
                    <a:lnTo>
                      <a:pt x="15127" y="1816"/>
                    </a:lnTo>
                    <a:lnTo>
                      <a:pt x="15079" y="1705"/>
                    </a:lnTo>
                    <a:lnTo>
                      <a:pt x="14934" y="1650"/>
                    </a:lnTo>
                    <a:lnTo>
                      <a:pt x="14886" y="1557"/>
                    </a:lnTo>
                    <a:lnTo>
                      <a:pt x="14837" y="1372"/>
                    </a:lnTo>
                    <a:lnTo>
                      <a:pt x="14741" y="1260"/>
                    </a:lnTo>
                    <a:lnTo>
                      <a:pt x="14837" y="1131"/>
                    </a:lnTo>
                    <a:lnTo>
                      <a:pt x="14741" y="1075"/>
                    </a:lnTo>
                    <a:lnTo>
                      <a:pt x="14499" y="964"/>
                    </a:lnTo>
                    <a:lnTo>
                      <a:pt x="14257" y="834"/>
                    </a:lnTo>
                    <a:lnTo>
                      <a:pt x="13919" y="686"/>
                    </a:lnTo>
                    <a:lnTo>
                      <a:pt x="13533" y="593"/>
                    </a:lnTo>
                    <a:lnTo>
                      <a:pt x="13146" y="556"/>
                    </a:lnTo>
                    <a:lnTo>
                      <a:pt x="12759" y="537"/>
                    </a:lnTo>
                    <a:lnTo>
                      <a:pt x="12373" y="408"/>
                    </a:lnTo>
                    <a:lnTo>
                      <a:pt x="12034" y="334"/>
                    </a:lnTo>
                    <a:lnTo>
                      <a:pt x="11793" y="241"/>
                    </a:lnTo>
                    <a:lnTo>
                      <a:pt x="11454" y="148"/>
                    </a:lnTo>
                    <a:lnTo>
                      <a:pt x="11261" y="93"/>
                    </a:lnTo>
                    <a:lnTo>
                      <a:pt x="11164" y="37"/>
                    </a:lnTo>
                    <a:lnTo>
                      <a:pt x="11068" y="0"/>
                    </a:lnTo>
                    <a:lnTo>
                      <a:pt x="11019" y="0"/>
                    </a:lnTo>
                    <a:lnTo>
                      <a:pt x="10971" y="19"/>
                    </a:lnTo>
                    <a:lnTo>
                      <a:pt x="10826" y="19"/>
                    </a:lnTo>
                    <a:lnTo>
                      <a:pt x="10681" y="19"/>
                    </a:lnTo>
                    <a:lnTo>
                      <a:pt x="10584" y="19"/>
                    </a:lnTo>
                    <a:lnTo>
                      <a:pt x="10439" y="37"/>
                    </a:lnTo>
                    <a:lnTo>
                      <a:pt x="10488" y="111"/>
                    </a:lnTo>
                    <a:lnTo>
                      <a:pt x="10584" y="148"/>
                    </a:lnTo>
                    <a:lnTo>
                      <a:pt x="10633" y="222"/>
                    </a:lnTo>
                    <a:lnTo>
                      <a:pt x="10633" y="297"/>
                    </a:lnTo>
                    <a:lnTo>
                      <a:pt x="10584" y="334"/>
                    </a:lnTo>
                    <a:lnTo>
                      <a:pt x="10488" y="463"/>
                    </a:lnTo>
                    <a:lnTo>
                      <a:pt x="10439" y="537"/>
                    </a:lnTo>
                    <a:lnTo>
                      <a:pt x="10439" y="630"/>
                    </a:lnTo>
                    <a:lnTo>
                      <a:pt x="10633" y="667"/>
                    </a:lnTo>
                    <a:lnTo>
                      <a:pt x="10681" y="686"/>
                    </a:lnTo>
                    <a:lnTo>
                      <a:pt x="10584" y="760"/>
                    </a:lnTo>
                    <a:lnTo>
                      <a:pt x="10439" y="778"/>
                    </a:lnTo>
                    <a:lnTo>
                      <a:pt x="10391" y="778"/>
                    </a:lnTo>
                    <a:lnTo>
                      <a:pt x="10246" y="760"/>
                    </a:lnTo>
                    <a:lnTo>
                      <a:pt x="10053" y="760"/>
                    </a:lnTo>
                    <a:lnTo>
                      <a:pt x="9908" y="741"/>
                    </a:lnTo>
                    <a:lnTo>
                      <a:pt x="9666" y="704"/>
                    </a:lnTo>
                    <a:lnTo>
                      <a:pt x="9473" y="686"/>
                    </a:lnTo>
                    <a:lnTo>
                      <a:pt x="9279" y="686"/>
                    </a:lnTo>
                    <a:lnTo>
                      <a:pt x="9038" y="704"/>
                    </a:lnTo>
                    <a:lnTo>
                      <a:pt x="8844" y="686"/>
                    </a:lnTo>
                    <a:lnTo>
                      <a:pt x="8651" y="704"/>
                    </a:lnTo>
                    <a:lnTo>
                      <a:pt x="8506" y="741"/>
                    </a:lnTo>
                    <a:lnTo>
                      <a:pt x="8458" y="834"/>
                    </a:lnTo>
                    <a:lnTo>
                      <a:pt x="8506" y="927"/>
                    </a:lnTo>
                    <a:lnTo>
                      <a:pt x="8506" y="1001"/>
                    </a:lnTo>
                    <a:lnTo>
                      <a:pt x="8506" y="1075"/>
                    </a:lnTo>
                    <a:lnTo>
                      <a:pt x="8458" y="1260"/>
                    </a:lnTo>
                    <a:lnTo>
                      <a:pt x="8264" y="1372"/>
                    </a:lnTo>
                    <a:lnTo>
                      <a:pt x="8168" y="1372"/>
                    </a:lnTo>
                    <a:lnTo>
                      <a:pt x="7926" y="1279"/>
                    </a:lnTo>
                    <a:lnTo>
                      <a:pt x="7685" y="1223"/>
                    </a:lnTo>
                    <a:lnTo>
                      <a:pt x="7395" y="1260"/>
                    </a:lnTo>
                    <a:lnTo>
                      <a:pt x="7298" y="1334"/>
                    </a:lnTo>
                    <a:lnTo>
                      <a:pt x="7105" y="1427"/>
                    </a:lnTo>
                    <a:lnTo>
                      <a:pt x="6911" y="1520"/>
                    </a:lnTo>
                    <a:lnTo>
                      <a:pt x="6815" y="1650"/>
                    </a:lnTo>
                    <a:lnTo>
                      <a:pt x="6815" y="1742"/>
                    </a:lnTo>
                    <a:lnTo>
                      <a:pt x="6718" y="1853"/>
                    </a:lnTo>
                    <a:lnTo>
                      <a:pt x="6428" y="2002"/>
                    </a:lnTo>
                    <a:lnTo>
                      <a:pt x="6380" y="2094"/>
                    </a:lnTo>
                    <a:lnTo>
                      <a:pt x="6525" y="2187"/>
                    </a:lnTo>
                    <a:lnTo>
                      <a:pt x="6718" y="2261"/>
                    </a:lnTo>
                    <a:lnTo>
                      <a:pt x="6766" y="2391"/>
                    </a:lnTo>
                    <a:lnTo>
                      <a:pt x="6718" y="2465"/>
                    </a:lnTo>
                    <a:lnTo>
                      <a:pt x="6573" y="2558"/>
                    </a:lnTo>
                    <a:lnTo>
                      <a:pt x="6331" y="2687"/>
                    </a:lnTo>
                    <a:lnTo>
                      <a:pt x="6186" y="2780"/>
                    </a:lnTo>
                    <a:lnTo>
                      <a:pt x="5945" y="2928"/>
                    </a:lnTo>
                    <a:lnTo>
                      <a:pt x="5655" y="3058"/>
                    </a:lnTo>
                    <a:lnTo>
                      <a:pt x="5558" y="3206"/>
                    </a:lnTo>
                    <a:lnTo>
                      <a:pt x="5558" y="3373"/>
                    </a:lnTo>
                    <a:lnTo>
                      <a:pt x="5461" y="3447"/>
                    </a:lnTo>
                    <a:lnTo>
                      <a:pt x="5413" y="3484"/>
                    </a:lnTo>
                    <a:lnTo>
                      <a:pt x="5365" y="3521"/>
                    </a:lnTo>
                    <a:lnTo>
                      <a:pt x="5026" y="3596"/>
                    </a:lnTo>
                    <a:lnTo>
                      <a:pt x="4833" y="3596"/>
                    </a:lnTo>
                    <a:lnTo>
                      <a:pt x="4640" y="3651"/>
                    </a:lnTo>
                    <a:lnTo>
                      <a:pt x="4688" y="3781"/>
                    </a:lnTo>
                    <a:lnTo>
                      <a:pt x="4688" y="3966"/>
                    </a:lnTo>
                    <a:lnTo>
                      <a:pt x="4688" y="4226"/>
                    </a:lnTo>
                    <a:lnTo>
                      <a:pt x="4495" y="4671"/>
                    </a:lnTo>
                    <a:lnTo>
                      <a:pt x="4446" y="4763"/>
                    </a:lnTo>
                    <a:lnTo>
                      <a:pt x="4205" y="5004"/>
                    </a:lnTo>
                    <a:lnTo>
                      <a:pt x="3866" y="5208"/>
                    </a:lnTo>
                    <a:lnTo>
                      <a:pt x="3721" y="5301"/>
                    </a:lnTo>
                    <a:lnTo>
                      <a:pt x="3721" y="5375"/>
                    </a:lnTo>
                    <a:lnTo>
                      <a:pt x="4108" y="5523"/>
                    </a:lnTo>
                    <a:lnTo>
                      <a:pt x="4253" y="5634"/>
                    </a:lnTo>
                    <a:lnTo>
                      <a:pt x="4253" y="5820"/>
                    </a:lnTo>
                    <a:lnTo>
                      <a:pt x="4253" y="5931"/>
                    </a:lnTo>
                    <a:lnTo>
                      <a:pt x="4011" y="6042"/>
                    </a:lnTo>
                    <a:lnTo>
                      <a:pt x="3673" y="6042"/>
                    </a:lnTo>
                    <a:lnTo>
                      <a:pt x="3238" y="6024"/>
                    </a:lnTo>
                    <a:lnTo>
                      <a:pt x="2707" y="6079"/>
                    </a:lnTo>
                    <a:lnTo>
                      <a:pt x="2320" y="6172"/>
                    </a:lnTo>
                    <a:lnTo>
                      <a:pt x="2078" y="6320"/>
                    </a:lnTo>
                    <a:lnTo>
                      <a:pt x="1740" y="6468"/>
                    </a:lnTo>
                    <a:lnTo>
                      <a:pt x="1595" y="6617"/>
                    </a:lnTo>
                    <a:lnTo>
                      <a:pt x="1498" y="6820"/>
                    </a:lnTo>
                    <a:lnTo>
                      <a:pt x="1547" y="6987"/>
                    </a:lnTo>
                    <a:lnTo>
                      <a:pt x="1740" y="7117"/>
                    </a:lnTo>
                    <a:lnTo>
                      <a:pt x="1788" y="7154"/>
                    </a:lnTo>
                    <a:lnTo>
                      <a:pt x="1692" y="7265"/>
                    </a:lnTo>
                    <a:lnTo>
                      <a:pt x="1692" y="7284"/>
                    </a:lnTo>
                    <a:lnTo>
                      <a:pt x="1595" y="7377"/>
                    </a:lnTo>
                    <a:lnTo>
                      <a:pt x="1547" y="7488"/>
                    </a:lnTo>
                    <a:lnTo>
                      <a:pt x="1547" y="7562"/>
                    </a:lnTo>
                    <a:lnTo>
                      <a:pt x="1547" y="7580"/>
                    </a:lnTo>
                    <a:lnTo>
                      <a:pt x="1547" y="7673"/>
                    </a:lnTo>
                    <a:lnTo>
                      <a:pt x="1498" y="7747"/>
                    </a:lnTo>
                    <a:lnTo>
                      <a:pt x="1498" y="7877"/>
                    </a:lnTo>
                    <a:lnTo>
                      <a:pt x="1547" y="7895"/>
                    </a:lnTo>
                    <a:lnTo>
                      <a:pt x="1692" y="8081"/>
                    </a:lnTo>
                    <a:lnTo>
                      <a:pt x="1692" y="8266"/>
                    </a:lnTo>
                    <a:lnTo>
                      <a:pt x="1595" y="8489"/>
                    </a:lnTo>
                    <a:lnTo>
                      <a:pt x="1692" y="8711"/>
                    </a:lnTo>
                    <a:lnTo>
                      <a:pt x="1885" y="8859"/>
                    </a:lnTo>
                    <a:lnTo>
                      <a:pt x="2465" y="9007"/>
                    </a:lnTo>
                    <a:lnTo>
                      <a:pt x="2513" y="9230"/>
                    </a:lnTo>
                    <a:lnTo>
                      <a:pt x="2368" y="9434"/>
                    </a:lnTo>
                    <a:lnTo>
                      <a:pt x="2078" y="9564"/>
                    </a:lnTo>
                    <a:lnTo>
                      <a:pt x="1692" y="9601"/>
                    </a:lnTo>
                    <a:lnTo>
                      <a:pt x="1595" y="9675"/>
                    </a:lnTo>
                    <a:lnTo>
                      <a:pt x="1885" y="9804"/>
                    </a:lnTo>
                    <a:lnTo>
                      <a:pt x="2078" y="10082"/>
                    </a:lnTo>
                    <a:lnTo>
                      <a:pt x="2127" y="10175"/>
                    </a:lnTo>
                    <a:lnTo>
                      <a:pt x="2078" y="10305"/>
                    </a:lnTo>
                    <a:lnTo>
                      <a:pt x="1933" y="10490"/>
                    </a:lnTo>
                    <a:lnTo>
                      <a:pt x="2078" y="10564"/>
                    </a:lnTo>
                    <a:lnTo>
                      <a:pt x="1982" y="10750"/>
                    </a:lnTo>
                    <a:lnTo>
                      <a:pt x="1788" y="10861"/>
                    </a:lnTo>
                    <a:lnTo>
                      <a:pt x="1402" y="10935"/>
                    </a:lnTo>
                    <a:lnTo>
                      <a:pt x="1112" y="10991"/>
                    </a:lnTo>
                    <a:lnTo>
                      <a:pt x="1112" y="11120"/>
                    </a:lnTo>
                    <a:lnTo>
                      <a:pt x="918" y="11269"/>
                    </a:lnTo>
                    <a:lnTo>
                      <a:pt x="773" y="11361"/>
                    </a:lnTo>
                    <a:lnTo>
                      <a:pt x="773" y="11528"/>
                    </a:lnTo>
                    <a:lnTo>
                      <a:pt x="918" y="11676"/>
                    </a:lnTo>
                    <a:lnTo>
                      <a:pt x="628" y="12103"/>
                    </a:lnTo>
                    <a:lnTo>
                      <a:pt x="435" y="12177"/>
                    </a:lnTo>
                    <a:lnTo>
                      <a:pt x="338" y="12084"/>
                    </a:lnTo>
                    <a:lnTo>
                      <a:pt x="242" y="12232"/>
                    </a:lnTo>
                    <a:lnTo>
                      <a:pt x="242" y="11973"/>
                    </a:lnTo>
                    <a:lnTo>
                      <a:pt x="193" y="11936"/>
                    </a:lnTo>
                    <a:lnTo>
                      <a:pt x="145" y="11954"/>
                    </a:lnTo>
                    <a:lnTo>
                      <a:pt x="0" y="12047"/>
                    </a:lnTo>
                    <a:lnTo>
                      <a:pt x="0" y="12177"/>
                    </a:lnTo>
                    <a:lnTo>
                      <a:pt x="0" y="12269"/>
                    </a:lnTo>
                    <a:lnTo>
                      <a:pt x="48" y="12381"/>
                    </a:lnTo>
                    <a:lnTo>
                      <a:pt x="48" y="12492"/>
                    </a:lnTo>
                    <a:lnTo>
                      <a:pt x="145" y="12547"/>
                    </a:lnTo>
                    <a:lnTo>
                      <a:pt x="145" y="12640"/>
                    </a:lnTo>
                    <a:lnTo>
                      <a:pt x="193" y="12696"/>
                    </a:lnTo>
                    <a:lnTo>
                      <a:pt x="338" y="12714"/>
                    </a:lnTo>
                    <a:lnTo>
                      <a:pt x="338" y="12770"/>
                    </a:lnTo>
                    <a:lnTo>
                      <a:pt x="387" y="12863"/>
                    </a:lnTo>
                    <a:lnTo>
                      <a:pt x="338" y="12900"/>
                    </a:lnTo>
                    <a:lnTo>
                      <a:pt x="387" y="12863"/>
                    </a:lnTo>
                    <a:lnTo>
                      <a:pt x="532" y="12825"/>
                    </a:lnTo>
                    <a:lnTo>
                      <a:pt x="580" y="12751"/>
                    </a:lnTo>
                    <a:lnTo>
                      <a:pt x="628" y="12788"/>
                    </a:lnTo>
                    <a:lnTo>
                      <a:pt x="580" y="12863"/>
                    </a:lnTo>
                    <a:lnTo>
                      <a:pt x="580" y="12900"/>
                    </a:lnTo>
                    <a:lnTo>
                      <a:pt x="725" y="12900"/>
                    </a:lnTo>
                    <a:lnTo>
                      <a:pt x="773" y="12918"/>
                    </a:lnTo>
                    <a:lnTo>
                      <a:pt x="628" y="12974"/>
                    </a:lnTo>
                    <a:lnTo>
                      <a:pt x="435" y="13066"/>
                    </a:lnTo>
                    <a:lnTo>
                      <a:pt x="628" y="13122"/>
                    </a:lnTo>
                    <a:lnTo>
                      <a:pt x="918" y="13141"/>
                    </a:lnTo>
                    <a:lnTo>
                      <a:pt x="967" y="13270"/>
                    </a:lnTo>
                    <a:lnTo>
                      <a:pt x="918" y="13344"/>
                    </a:lnTo>
                    <a:lnTo>
                      <a:pt x="822" y="13437"/>
                    </a:lnTo>
                    <a:lnTo>
                      <a:pt x="1160" y="13419"/>
                    </a:lnTo>
                    <a:lnTo>
                      <a:pt x="1208" y="13567"/>
                    </a:lnTo>
                    <a:lnTo>
                      <a:pt x="1015" y="13660"/>
                    </a:lnTo>
                    <a:lnTo>
                      <a:pt x="1112" y="13752"/>
                    </a:lnTo>
                    <a:lnTo>
                      <a:pt x="1160" y="13826"/>
                    </a:lnTo>
                    <a:lnTo>
                      <a:pt x="1112" y="13975"/>
                    </a:lnTo>
                    <a:lnTo>
                      <a:pt x="1208" y="13956"/>
                    </a:lnTo>
                    <a:lnTo>
                      <a:pt x="1353" y="13975"/>
                    </a:lnTo>
                    <a:lnTo>
                      <a:pt x="1498" y="14123"/>
                    </a:lnTo>
                    <a:lnTo>
                      <a:pt x="1547" y="14271"/>
                    </a:lnTo>
                    <a:lnTo>
                      <a:pt x="1740" y="14494"/>
                    </a:lnTo>
                    <a:lnTo>
                      <a:pt x="2078" y="14623"/>
                    </a:lnTo>
                    <a:lnTo>
                      <a:pt x="2175" y="14753"/>
                    </a:lnTo>
                    <a:lnTo>
                      <a:pt x="2562" y="14846"/>
                    </a:lnTo>
                    <a:lnTo>
                      <a:pt x="2755" y="14975"/>
                    </a:lnTo>
                    <a:lnTo>
                      <a:pt x="2755" y="15068"/>
                    </a:lnTo>
                    <a:lnTo>
                      <a:pt x="2562" y="15124"/>
                    </a:lnTo>
                    <a:lnTo>
                      <a:pt x="2368" y="15087"/>
                    </a:lnTo>
                    <a:lnTo>
                      <a:pt x="2320" y="15142"/>
                    </a:lnTo>
                    <a:lnTo>
                      <a:pt x="2465" y="15216"/>
                    </a:lnTo>
                    <a:lnTo>
                      <a:pt x="2513" y="15290"/>
                    </a:lnTo>
                    <a:lnTo>
                      <a:pt x="2562" y="15346"/>
                    </a:lnTo>
                    <a:lnTo>
                      <a:pt x="2320" y="15346"/>
                    </a:lnTo>
                    <a:lnTo>
                      <a:pt x="2127" y="15290"/>
                    </a:lnTo>
                    <a:lnTo>
                      <a:pt x="2127" y="15365"/>
                    </a:lnTo>
                    <a:lnTo>
                      <a:pt x="2272" y="15494"/>
                    </a:lnTo>
                    <a:lnTo>
                      <a:pt x="2368" y="15606"/>
                    </a:lnTo>
                    <a:lnTo>
                      <a:pt x="2562" y="15791"/>
                    </a:lnTo>
                    <a:lnTo>
                      <a:pt x="2851" y="15939"/>
                    </a:lnTo>
                    <a:lnTo>
                      <a:pt x="2900" y="16050"/>
                    </a:lnTo>
                    <a:lnTo>
                      <a:pt x="2851" y="16106"/>
                    </a:lnTo>
                    <a:lnTo>
                      <a:pt x="2851" y="16199"/>
                    </a:lnTo>
                    <a:lnTo>
                      <a:pt x="2755" y="16254"/>
                    </a:lnTo>
                    <a:lnTo>
                      <a:pt x="2707" y="16273"/>
                    </a:lnTo>
                    <a:lnTo>
                      <a:pt x="2658" y="16328"/>
                    </a:lnTo>
                    <a:lnTo>
                      <a:pt x="3093" y="16328"/>
                    </a:lnTo>
                    <a:lnTo>
                      <a:pt x="3431" y="16384"/>
                    </a:lnTo>
                    <a:lnTo>
                      <a:pt x="4011" y="16273"/>
                    </a:lnTo>
                    <a:lnTo>
                      <a:pt x="4495" y="16273"/>
                    </a:lnTo>
                    <a:lnTo>
                      <a:pt x="4785" y="16328"/>
                    </a:lnTo>
                    <a:lnTo>
                      <a:pt x="4978" y="16273"/>
                    </a:lnTo>
                    <a:lnTo>
                      <a:pt x="5075" y="16106"/>
                    </a:lnTo>
                    <a:lnTo>
                      <a:pt x="4978" y="15828"/>
                    </a:lnTo>
                    <a:lnTo>
                      <a:pt x="5075" y="15661"/>
                    </a:lnTo>
                    <a:lnTo>
                      <a:pt x="5268" y="15531"/>
                    </a:lnTo>
                    <a:lnTo>
                      <a:pt x="5558" y="15569"/>
                    </a:lnTo>
                    <a:lnTo>
                      <a:pt x="5655" y="15439"/>
                    </a:lnTo>
                    <a:lnTo>
                      <a:pt x="5993" y="15346"/>
                    </a:lnTo>
                    <a:lnTo>
                      <a:pt x="6380" y="15346"/>
                    </a:lnTo>
                    <a:lnTo>
                      <a:pt x="6718" y="15383"/>
                    </a:lnTo>
                    <a:lnTo>
                      <a:pt x="7008" y="15346"/>
                    </a:lnTo>
                    <a:lnTo>
                      <a:pt x="7346" y="15383"/>
                    </a:lnTo>
                    <a:lnTo>
                      <a:pt x="7733" y="15383"/>
                    </a:lnTo>
                    <a:lnTo>
                      <a:pt x="7781" y="15142"/>
                    </a:lnTo>
                    <a:lnTo>
                      <a:pt x="8071" y="14864"/>
                    </a:lnTo>
                    <a:lnTo>
                      <a:pt x="8313" y="14642"/>
                    </a:lnTo>
                    <a:lnTo>
                      <a:pt x="8313" y="14401"/>
                    </a:lnTo>
                    <a:lnTo>
                      <a:pt x="8361" y="14253"/>
                    </a:lnTo>
                    <a:lnTo>
                      <a:pt x="8313" y="14086"/>
                    </a:lnTo>
                    <a:lnTo>
                      <a:pt x="8458" y="13938"/>
                    </a:lnTo>
                    <a:lnTo>
                      <a:pt x="8554" y="13808"/>
                    </a:lnTo>
                    <a:lnTo>
                      <a:pt x="8554" y="13678"/>
                    </a:lnTo>
                    <a:lnTo>
                      <a:pt x="8361" y="13604"/>
                    </a:lnTo>
                    <a:lnTo>
                      <a:pt x="8554" y="13493"/>
                    </a:lnTo>
                    <a:lnTo>
                      <a:pt x="8506" y="13382"/>
                    </a:lnTo>
                    <a:lnTo>
                      <a:pt x="8361" y="13307"/>
                    </a:lnTo>
                    <a:lnTo>
                      <a:pt x="8313" y="13233"/>
                    </a:lnTo>
                    <a:lnTo>
                      <a:pt x="8313" y="13196"/>
                    </a:lnTo>
                    <a:lnTo>
                      <a:pt x="8506" y="13233"/>
                    </a:lnTo>
                    <a:lnTo>
                      <a:pt x="8651" y="13215"/>
                    </a:lnTo>
                    <a:lnTo>
                      <a:pt x="8554" y="13141"/>
                    </a:lnTo>
                    <a:lnTo>
                      <a:pt x="8554" y="13085"/>
                    </a:lnTo>
                    <a:lnTo>
                      <a:pt x="8651" y="13011"/>
                    </a:lnTo>
                    <a:lnTo>
                      <a:pt x="8651" y="12974"/>
                    </a:lnTo>
                    <a:lnTo>
                      <a:pt x="8651" y="12900"/>
                    </a:lnTo>
                    <a:lnTo>
                      <a:pt x="8651" y="12770"/>
                    </a:lnTo>
                    <a:lnTo>
                      <a:pt x="8554" y="12714"/>
                    </a:lnTo>
                    <a:lnTo>
                      <a:pt x="8361" y="12640"/>
                    </a:lnTo>
                    <a:lnTo>
                      <a:pt x="8071" y="12603"/>
                    </a:lnTo>
                    <a:lnTo>
                      <a:pt x="8168" y="12566"/>
                    </a:lnTo>
                    <a:lnTo>
                      <a:pt x="8458" y="12622"/>
                    </a:lnTo>
                    <a:lnTo>
                      <a:pt x="8699" y="12603"/>
                    </a:lnTo>
                    <a:lnTo>
                      <a:pt x="8748" y="12529"/>
                    </a:lnTo>
                    <a:lnTo>
                      <a:pt x="8554" y="12473"/>
                    </a:lnTo>
                    <a:lnTo>
                      <a:pt x="8458" y="12455"/>
                    </a:lnTo>
                    <a:lnTo>
                      <a:pt x="8264" y="12418"/>
                    </a:lnTo>
                    <a:lnTo>
                      <a:pt x="8071" y="12418"/>
                    </a:lnTo>
                    <a:lnTo>
                      <a:pt x="7781" y="12418"/>
                    </a:lnTo>
                    <a:lnTo>
                      <a:pt x="7733" y="12399"/>
                    </a:lnTo>
                    <a:lnTo>
                      <a:pt x="7685" y="12399"/>
                    </a:lnTo>
                    <a:lnTo>
                      <a:pt x="7733" y="12381"/>
                    </a:lnTo>
                    <a:lnTo>
                      <a:pt x="8313" y="12325"/>
                    </a:lnTo>
                    <a:lnTo>
                      <a:pt x="8699" y="12381"/>
                    </a:lnTo>
                    <a:lnTo>
                      <a:pt x="8893" y="12325"/>
                    </a:lnTo>
                    <a:lnTo>
                      <a:pt x="8941" y="12232"/>
                    </a:lnTo>
                    <a:lnTo>
                      <a:pt x="9086" y="12195"/>
                    </a:lnTo>
                    <a:lnTo>
                      <a:pt x="9279" y="12195"/>
                    </a:lnTo>
                    <a:lnTo>
                      <a:pt x="9473" y="12158"/>
                    </a:lnTo>
                    <a:lnTo>
                      <a:pt x="9618" y="12084"/>
                    </a:lnTo>
                    <a:lnTo>
                      <a:pt x="9714" y="11973"/>
                    </a:lnTo>
                    <a:lnTo>
                      <a:pt x="9714" y="11862"/>
                    </a:lnTo>
                    <a:lnTo>
                      <a:pt x="9908" y="11880"/>
                    </a:lnTo>
                    <a:lnTo>
                      <a:pt x="10004" y="12010"/>
                    </a:lnTo>
                    <a:lnTo>
                      <a:pt x="10053" y="12010"/>
                    </a:lnTo>
                    <a:lnTo>
                      <a:pt x="10294" y="11973"/>
                    </a:lnTo>
                    <a:lnTo>
                      <a:pt x="10439" y="11825"/>
                    </a:lnTo>
                    <a:lnTo>
                      <a:pt x="10826" y="11676"/>
                    </a:lnTo>
                    <a:lnTo>
                      <a:pt x="10778" y="11602"/>
                    </a:lnTo>
                    <a:lnTo>
                      <a:pt x="10681" y="11565"/>
                    </a:lnTo>
                    <a:lnTo>
                      <a:pt x="10874" y="11602"/>
                    </a:lnTo>
                    <a:lnTo>
                      <a:pt x="11019" y="11584"/>
                    </a:lnTo>
                    <a:lnTo>
                      <a:pt x="11019" y="11528"/>
                    </a:lnTo>
                    <a:lnTo>
                      <a:pt x="11213" y="11454"/>
                    </a:lnTo>
                    <a:lnTo>
                      <a:pt x="11164" y="11417"/>
                    </a:lnTo>
                    <a:lnTo>
                      <a:pt x="11019" y="11435"/>
                    </a:lnTo>
                    <a:lnTo>
                      <a:pt x="10681" y="11491"/>
                    </a:lnTo>
                    <a:lnTo>
                      <a:pt x="10198" y="11528"/>
                    </a:lnTo>
                    <a:lnTo>
                      <a:pt x="9714" y="11584"/>
                    </a:lnTo>
                    <a:lnTo>
                      <a:pt x="9424" y="11565"/>
                    </a:lnTo>
                    <a:lnTo>
                      <a:pt x="9279" y="11602"/>
                    </a:lnTo>
                    <a:lnTo>
                      <a:pt x="9231" y="11528"/>
                    </a:lnTo>
                    <a:lnTo>
                      <a:pt x="9038" y="11491"/>
                    </a:lnTo>
                    <a:lnTo>
                      <a:pt x="8699" y="11435"/>
                    </a:lnTo>
                    <a:lnTo>
                      <a:pt x="8313" y="11380"/>
                    </a:lnTo>
                    <a:lnTo>
                      <a:pt x="7926" y="11417"/>
                    </a:lnTo>
                    <a:lnTo>
                      <a:pt x="7781" y="11380"/>
                    </a:lnTo>
                    <a:lnTo>
                      <a:pt x="7926" y="11343"/>
                    </a:lnTo>
                    <a:lnTo>
                      <a:pt x="8071" y="11269"/>
                    </a:lnTo>
                    <a:lnTo>
                      <a:pt x="8264" y="11287"/>
                    </a:lnTo>
                    <a:lnTo>
                      <a:pt x="8458" y="11269"/>
                    </a:lnTo>
                    <a:lnTo>
                      <a:pt x="8748" y="11269"/>
                    </a:lnTo>
                    <a:lnTo>
                      <a:pt x="8844" y="11269"/>
                    </a:lnTo>
                    <a:lnTo>
                      <a:pt x="9086" y="11361"/>
                    </a:lnTo>
                    <a:lnTo>
                      <a:pt x="9279" y="11306"/>
                    </a:lnTo>
                    <a:lnTo>
                      <a:pt x="9279" y="11269"/>
                    </a:lnTo>
                    <a:lnTo>
                      <a:pt x="9473" y="11306"/>
                    </a:lnTo>
                    <a:lnTo>
                      <a:pt x="9666" y="11361"/>
                    </a:lnTo>
                    <a:lnTo>
                      <a:pt x="9714" y="11287"/>
                    </a:lnTo>
                    <a:lnTo>
                      <a:pt x="9859" y="11306"/>
                    </a:lnTo>
                    <a:lnTo>
                      <a:pt x="10004" y="11435"/>
                    </a:lnTo>
                    <a:lnTo>
                      <a:pt x="10198" y="11454"/>
                    </a:lnTo>
                    <a:lnTo>
                      <a:pt x="10391" y="11417"/>
                    </a:lnTo>
                    <a:lnTo>
                      <a:pt x="10826" y="11287"/>
                    </a:lnTo>
                    <a:lnTo>
                      <a:pt x="11019" y="11232"/>
                    </a:lnTo>
                    <a:lnTo>
                      <a:pt x="11164" y="11139"/>
                    </a:lnTo>
                    <a:lnTo>
                      <a:pt x="11261" y="11046"/>
                    </a:lnTo>
                    <a:lnTo>
                      <a:pt x="11406" y="10972"/>
                    </a:lnTo>
                    <a:lnTo>
                      <a:pt x="11406" y="10861"/>
                    </a:lnTo>
                    <a:lnTo>
                      <a:pt x="11454" y="10787"/>
                    </a:lnTo>
                    <a:lnTo>
                      <a:pt x="11406" y="10713"/>
                    </a:lnTo>
                    <a:lnTo>
                      <a:pt x="11261" y="10620"/>
                    </a:lnTo>
                    <a:lnTo>
                      <a:pt x="10874" y="10546"/>
                    </a:lnTo>
                    <a:lnTo>
                      <a:pt x="10778" y="10416"/>
                    </a:lnTo>
                    <a:lnTo>
                      <a:pt x="10633" y="10398"/>
                    </a:lnTo>
                    <a:lnTo>
                      <a:pt x="10826" y="10379"/>
                    </a:lnTo>
                    <a:lnTo>
                      <a:pt x="10826" y="10342"/>
                    </a:lnTo>
                    <a:lnTo>
                      <a:pt x="10439" y="10305"/>
                    </a:lnTo>
                    <a:lnTo>
                      <a:pt x="10198" y="10249"/>
                    </a:lnTo>
                    <a:lnTo>
                      <a:pt x="10198" y="10157"/>
                    </a:lnTo>
                    <a:lnTo>
                      <a:pt x="10004" y="10045"/>
                    </a:lnTo>
                    <a:lnTo>
                      <a:pt x="9811" y="10045"/>
                    </a:lnTo>
                    <a:lnTo>
                      <a:pt x="9618" y="10082"/>
                    </a:lnTo>
                    <a:lnTo>
                      <a:pt x="9424" y="10027"/>
                    </a:lnTo>
                    <a:lnTo>
                      <a:pt x="9424" y="9971"/>
                    </a:lnTo>
                    <a:lnTo>
                      <a:pt x="9279" y="9971"/>
                    </a:lnTo>
                    <a:lnTo>
                      <a:pt x="9279" y="10008"/>
                    </a:lnTo>
                    <a:lnTo>
                      <a:pt x="9231" y="10120"/>
                    </a:lnTo>
                    <a:lnTo>
                      <a:pt x="9134" y="10231"/>
                    </a:lnTo>
                    <a:lnTo>
                      <a:pt x="8941" y="10342"/>
                    </a:lnTo>
                    <a:lnTo>
                      <a:pt x="8699" y="10416"/>
                    </a:lnTo>
                    <a:lnTo>
                      <a:pt x="8506" y="10490"/>
                    </a:lnTo>
                    <a:lnTo>
                      <a:pt x="8313" y="10564"/>
                    </a:lnTo>
                    <a:lnTo>
                      <a:pt x="8071" y="10564"/>
                    </a:lnTo>
                    <a:lnTo>
                      <a:pt x="7781" y="10620"/>
                    </a:lnTo>
                    <a:lnTo>
                      <a:pt x="7540" y="10601"/>
                    </a:lnTo>
                    <a:lnTo>
                      <a:pt x="7781" y="10527"/>
                    </a:lnTo>
                    <a:lnTo>
                      <a:pt x="8120" y="10490"/>
                    </a:lnTo>
                    <a:lnTo>
                      <a:pt x="8313" y="10398"/>
                    </a:lnTo>
                    <a:lnTo>
                      <a:pt x="8554" y="10323"/>
                    </a:lnTo>
                    <a:lnTo>
                      <a:pt x="8748" y="10249"/>
                    </a:lnTo>
                    <a:lnTo>
                      <a:pt x="9038" y="10157"/>
                    </a:lnTo>
                    <a:lnTo>
                      <a:pt x="9086" y="10045"/>
                    </a:lnTo>
                    <a:lnTo>
                      <a:pt x="9038" y="9897"/>
                    </a:lnTo>
                    <a:lnTo>
                      <a:pt x="8844" y="9897"/>
                    </a:lnTo>
                    <a:lnTo>
                      <a:pt x="8893" y="9804"/>
                    </a:lnTo>
                    <a:lnTo>
                      <a:pt x="8893" y="9712"/>
                    </a:lnTo>
                    <a:lnTo>
                      <a:pt x="8748" y="9601"/>
                    </a:lnTo>
                    <a:lnTo>
                      <a:pt x="8699" y="9489"/>
                    </a:lnTo>
                    <a:lnTo>
                      <a:pt x="8651" y="9341"/>
                    </a:lnTo>
                    <a:lnTo>
                      <a:pt x="8651" y="9211"/>
                    </a:lnTo>
                    <a:lnTo>
                      <a:pt x="8651" y="9137"/>
                    </a:lnTo>
                    <a:lnTo>
                      <a:pt x="8554" y="9063"/>
                    </a:lnTo>
                    <a:lnTo>
                      <a:pt x="8554" y="8989"/>
                    </a:lnTo>
                    <a:lnTo>
                      <a:pt x="8506" y="8915"/>
                    </a:lnTo>
                    <a:lnTo>
                      <a:pt x="8554" y="8841"/>
                    </a:lnTo>
                    <a:lnTo>
                      <a:pt x="8651" y="8748"/>
                    </a:lnTo>
                    <a:lnTo>
                      <a:pt x="8554" y="8692"/>
                    </a:lnTo>
                    <a:lnTo>
                      <a:pt x="8844" y="8748"/>
                    </a:lnTo>
                    <a:lnTo>
                      <a:pt x="8941" y="8767"/>
                    </a:lnTo>
                    <a:lnTo>
                      <a:pt x="8941" y="8674"/>
                    </a:lnTo>
                    <a:lnTo>
                      <a:pt x="8893" y="8563"/>
                    </a:lnTo>
                    <a:lnTo>
                      <a:pt x="8844" y="8451"/>
                    </a:lnTo>
                    <a:lnTo>
                      <a:pt x="8844" y="8377"/>
                    </a:lnTo>
                    <a:lnTo>
                      <a:pt x="8893" y="8248"/>
                    </a:lnTo>
                    <a:lnTo>
                      <a:pt x="8941" y="8118"/>
                    </a:lnTo>
                    <a:lnTo>
                      <a:pt x="9038" y="8044"/>
                    </a:lnTo>
                    <a:lnTo>
                      <a:pt x="8748" y="7970"/>
                    </a:lnTo>
                    <a:lnTo>
                      <a:pt x="8699" y="7877"/>
                    </a:lnTo>
                    <a:lnTo>
                      <a:pt x="8699" y="7729"/>
                    </a:lnTo>
                    <a:lnTo>
                      <a:pt x="8893" y="7747"/>
                    </a:lnTo>
                    <a:lnTo>
                      <a:pt x="9086" y="7821"/>
                    </a:lnTo>
                    <a:lnTo>
                      <a:pt x="9134" y="7784"/>
                    </a:lnTo>
                    <a:lnTo>
                      <a:pt x="9231" y="7747"/>
                    </a:lnTo>
                    <a:lnTo>
                      <a:pt x="9328" y="7655"/>
                    </a:lnTo>
                    <a:lnTo>
                      <a:pt x="9328" y="7636"/>
                    </a:lnTo>
                    <a:lnTo>
                      <a:pt x="9328" y="7599"/>
                    </a:lnTo>
                    <a:lnTo>
                      <a:pt x="9328" y="7525"/>
                    </a:lnTo>
                    <a:lnTo>
                      <a:pt x="9328" y="7432"/>
                    </a:lnTo>
                    <a:lnTo>
                      <a:pt x="9231" y="7339"/>
                    </a:lnTo>
                    <a:lnTo>
                      <a:pt x="9231" y="7265"/>
                    </a:lnTo>
                    <a:lnTo>
                      <a:pt x="9279" y="7302"/>
                    </a:lnTo>
                    <a:lnTo>
                      <a:pt x="9328" y="7358"/>
                    </a:lnTo>
                    <a:lnTo>
                      <a:pt x="9473" y="7377"/>
                    </a:lnTo>
                    <a:lnTo>
                      <a:pt x="9521" y="7414"/>
                    </a:lnTo>
                    <a:lnTo>
                      <a:pt x="9666" y="7414"/>
                    </a:lnTo>
                    <a:lnTo>
                      <a:pt x="9714" y="7302"/>
                    </a:lnTo>
                    <a:lnTo>
                      <a:pt x="9908" y="7339"/>
                    </a:lnTo>
                    <a:lnTo>
                      <a:pt x="9908" y="7265"/>
                    </a:lnTo>
                    <a:lnTo>
                      <a:pt x="10004" y="7228"/>
                    </a:lnTo>
                    <a:lnTo>
                      <a:pt x="10053" y="7191"/>
                    </a:lnTo>
                    <a:lnTo>
                      <a:pt x="9908" y="7154"/>
                    </a:lnTo>
                    <a:lnTo>
                      <a:pt x="9811" y="7154"/>
                    </a:lnTo>
                    <a:lnTo>
                      <a:pt x="9714" y="7154"/>
                    </a:lnTo>
                    <a:lnTo>
                      <a:pt x="9908" y="7154"/>
                    </a:lnTo>
                    <a:lnTo>
                      <a:pt x="10053" y="7136"/>
                    </a:lnTo>
                    <a:lnTo>
                      <a:pt x="10101" y="7080"/>
                    </a:lnTo>
                    <a:lnTo>
                      <a:pt x="10101" y="7043"/>
                    </a:lnTo>
                    <a:lnTo>
                      <a:pt x="10294" y="6987"/>
                    </a:lnTo>
                    <a:lnTo>
                      <a:pt x="10294" y="6913"/>
                    </a:lnTo>
                    <a:lnTo>
                      <a:pt x="10439" y="6895"/>
                    </a:lnTo>
                    <a:lnTo>
                      <a:pt x="10439" y="6765"/>
                    </a:lnTo>
                    <a:lnTo>
                      <a:pt x="10584" y="6746"/>
                    </a:lnTo>
                    <a:lnTo>
                      <a:pt x="10826" y="6746"/>
                    </a:lnTo>
                    <a:lnTo>
                      <a:pt x="10874" y="6709"/>
                    </a:lnTo>
                    <a:lnTo>
                      <a:pt x="11068" y="6672"/>
                    </a:lnTo>
                    <a:lnTo>
                      <a:pt x="11164" y="6542"/>
                    </a:lnTo>
                    <a:lnTo>
                      <a:pt x="11358" y="6487"/>
                    </a:lnTo>
                    <a:lnTo>
                      <a:pt x="11454" y="6413"/>
                    </a:lnTo>
                    <a:lnTo>
                      <a:pt x="11648" y="6487"/>
                    </a:lnTo>
                    <a:lnTo>
                      <a:pt x="11793" y="6450"/>
                    </a:lnTo>
                    <a:lnTo>
                      <a:pt x="11841" y="6394"/>
                    </a:lnTo>
                    <a:lnTo>
                      <a:pt x="11938" y="6302"/>
                    </a:lnTo>
                    <a:lnTo>
                      <a:pt x="12131" y="6246"/>
                    </a:lnTo>
                    <a:lnTo>
                      <a:pt x="12324" y="6246"/>
                    </a:lnTo>
                    <a:lnTo>
                      <a:pt x="12373" y="6190"/>
                    </a:lnTo>
                    <a:lnTo>
                      <a:pt x="12518" y="6172"/>
                    </a:lnTo>
                    <a:lnTo>
                      <a:pt x="12614" y="6116"/>
                    </a:lnTo>
                    <a:lnTo>
                      <a:pt x="12711" y="6079"/>
                    </a:lnTo>
                    <a:lnTo>
                      <a:pt x="12759" y="6042"/>
                    </a:lnTo>
                    <a:lnTo>
                      <a:pt x="12904" y="6005"/>
                    </a:lnTo>
                    <a:lnTo>
                      <a:pt x="12953" y="5949"/>
                    </a:lnTo>
                    <a:lnTo>
                      <a:pt x="13001" y="5857"/>
                    </a:lnTo>
                    <a:lnTo>
                      <a:pt x="13098" y="5746"/>
                    </a:lnTo>
                    <a:lnTo>
                      <a:pt x="13146" y="5671"/>
                    </a:lnTo>
                    <a:lnTo>
                      <a:pt x="13339" y="5597"/>
                    </a:lnTo>
                    <a:lnTo>
                      <a:pt x="13339" y="5560"/>
                    </a:lnTo>
                    <a:lnTo>
                      <a:pt x="13388" y="5486"/>
                    </a:lnTo>
                    <a:lnTo>
                      <a:pt x="13484" y="5430"/>
                    </a:lnTo>
                    <a:lnTo>
                      <a:pt x="13533" y="5356"/>
                    </a:lnTo>
                    <a:lnTo>
                      <a:pt x="13581" y="5301"/>
                    </a:lnTo>
                    <a:lnTo>
                      <a:pt x="13677" y="5356"/>
                    </a:lnTo>
                    <a:lnTo>
                      <a:pt x="13677" y="5449"/>
                    </a:lnTo>
                    <a:lnTo>
                      <a:pt x="13726" y="5412"/>
                    </a:lnTo>
                    <a:lnTo>
                      <a:pt x="13871" y="5338"/>
                    </a:lnTo>
                    <a:lnTo>
                      <a:pt x="13871" y="5282"/>
                    </a:lnTo>
                    <a:lnTo>
                      <a:pt x="13726" y="5227"/>
                    </a:lnTo>
                    <a:lnTo>
                      <a:pt x="13726" y="5190"/>
                    </a:lnTo>
                    <a:lnTo>
                      <a:pt x="13581" y="5152"/>
                    </a:lnTo>
                    <a:lnTo>
                      <a:pt x="13388" y="5115"/>
                    </a:lnTo>
                    <a:lnTo>
                      <a:pt x="13339" y="5060"/>
                    </a:lnTo>
                    <a:lnTo>
                      <a:pt x="13291" y="5004"/>
                    </a:lnTo>
                    <a:lnTo>
                      <a:pt x="13291" y="4986"/>
                    </a:lnTo>
                    <a:lnTo>
                      <a:pt x="13291" y="4911"/>
                    </a:lnTo>
                    <a:lnTo>
                      <a:pt x="13146" y="4893"/>
                    </a:lnTo>
                    <a:lnTo>
                      <a:pt x="13146" y="4837"/>
                    </a:lnTo>
                    <a:lnTo>
                      <a:pt x="13194" y="4819"/>
                    </a:lnTo>
                    <a:lnTo>
                      <a:pt x="13194" y="4745"/>
                    </a:lnTo>
                    <a:lnTo>
                      <a:pt x="13339" y="4708"/>
                    </a:lnTo>
                    <a:lnTo>
                      <a:pt x="13388" y="4689"/>
                    </a:lnTo>
                    <a:lnTo>
                      <a:pt x="13484" y="4633"/>
                    </a:lnTo>
                    <a:lnTo>
                      <a:pt x="13484" y="4596"/>
                    </a:lnTo>
                    <a:lnTo>
                      <a:pt x="13533" y="4522"/>
                    </a:lnTo>
                    <a:lnTo>
                      <a:pt x="13581" y="4467"/>
                    </a:lnTo>
                    <a:lnTo>
                      <a:pt x="13581" y="4393"/>
                    </a:lnTo>
                    <a:lnTo>
                      <a:pt x="13484" y="4374"/>
                    </a:lnTo>
                    <a:lnTo>
                      <a:pt x="13388" y="4318"/>
                    </a:lnTo>
                    <a:lnTo>
                      <a:pt x="13291" y="4244"/>
                    </a:lnTo>
                    <a:lnTo>
                      <a:pt x="13339" y="4226"/>
                    </a:lnTo>
                    <a:lnTo>
                      <a:pt x="13484" y="4189"/>
                    </a:lnTo>
                    <a:lnTo>
                      <a:pt x="13533" y="4152"/>
                    </a:lnTo>
                    <a:lnTo>
                      <a:pt x="13533" y="4096"/>
                    </a:lnTo>
                    <a:lnTo>
                      <a:pt x="13581" y="4077"/>
                    </a:lnTo>
                    <a:lnTo>
                      <a:pt x="13726" y="4096"/>
                    </a:lnTo>
                    <a:lnTo>
                      <a:pt x="13871" y="4096"/>
                    </a:lnTo>
                    <a:lnTo>
                      <a:pt x="13919" y="4096"/>
                    </a:lnTo>
                    <a:lnTo>
                      <a:pt x="13919" y="4022"/>
                    </a:lnTo>
                    <a:lnTo>
                      <a:pt x="13774" y="4003"/>
                    </a:lnTo>
                    <a:lnTo>
                      <a:pt x="13871" y="3966"/>
                    </a:lnTo>
                    <a:lnTo>
                      <a:pt x="14064" y="3966"/>
                    </a:lnTo>
                    <a:lnTo>
                      <a:pt x="14064" y="3929"/>
                    </a:lnTo>
                    <a:lnTo>
                      <a:pt x="13919" y="3855"/>
                    </a:lnTo>
                    <a:lnTo>
                      <a:pt x="13726" y="3799"/>
                    </a:lnTo>
                    <a:lnTo>
                      <a:pt x="13726" y="3744"/>
                    </a:lnTo>
                    <a:lnTo>
                      <a:pt x="13871" y="3799"/>
                    </a:lnTo>
                    <a:lnTo>
                      <a:pt x="14064" y="3818"/>
                    </a:lnTo>
                    <a:lnTo>
                      <a:pt x="14161" y="3874"/>
                    </a:lnTo>
                    <a:lnTo>
                      <a:pt x="14257" y="3874"/>
                    </a:lnTo>
                    <a:lnTo>
                      <a:pt x="14257" y="3818"/>
                    </a:lnTo>
                    <a:lnTo>
                      <a:pt x="14161" y="3725"/>
                    </a:lnTo>
                    <a:lnTo>
                      <a:pt x="14161" y="3744"/>
                    </a:lnTo>
                    <a:lnTo>
                      <a:pt x="14257" y="3725"/>
                    </a:lnTo>
                    <a:lnTo>
                      <a:pt x="14257" y="3633"/>
                    </a:lnTo>
                    <a:lnTo>
                      <a:pt x="14257" y="3559"/>
                    </a:lnTo>
                    <a:lnTo>
                      <a:pt x="14306" y="3521"/>
                    </a:lnTo>
                    <a:lnTo>
                      <a:pt x="14354" y="3521"/>
                    </a:lnTo>
                    <a:lnTo>
                      <a:pt x="14451" y="3521"/>
                    </a:lnTo>
                    <a:lnTo>
                      <a:pt x="14451" y="3577"/>
                    </a:lnTo>
                    <a:lnTo>
                      <a:pt x="14499" y="3633"/>
                    </a:lnTo>
                    <a:lnTo>
                      <a:pt x="14644" y="3633"/>
                    </a:lnTo>
                    <a:lnTo>
                      <a:pt x="14644" y="3559"/>
                    </a:lnTo>
                    <a:lnTo>
                      <a:pt x="14692" y="3503"/>
                    </a:lnTo>
                    <a:lnTo>
                      <a:pt x="14837" y="3521"/>
                    </a:lnTo>
                    <a:lnTo>
                      <a:pt x="14886" y="3577"/>
                    </a:lnTo>
                    <a:lnTo>
                      <a:pt x="15031" y="3633"/>
                    </a:lnTo>
                    <a:lnTo>
                      <a:pt x="15079" y="3596"/>
                    </a:lnTo>
                    <a:lnTo>
                      <a:pt x="15224" y="3651"/>
                    </a:lnTo>
                    <a:lnTo>
                      <a:pt x="15272" y="3521"/>
                    </a:lnTo>
                    <a:lnTo>
                      <a:pt x="15466" y="3521"/>
                    </a:lnTo>
                    <a:lnTo>
                      <a:pt x="15707" y="3503"/>
                    </a:lnTo>
                    <a:lnTo>
                      <a:pt x="15852" y="3484"/>
                    </a:lnTo>
                    <a:lnTo>
                      <a:pt x="16094" y="3521"/>
                    </a:lnTo>
                    <a:lnTo>
                      <a:pt x="16239" y="3577"/>
                    </a:lnTo>
                    <a:lnTo>
                      <a:pt x="16287" y="3503"/>
                    </a:lnTo>
                    <a:lnTo>
                      <a:pt x="16384" y="3484"/>
                    </a:lnTo>
                    <a:lnTo>
                      <a:pt x="16287" y="337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22" name="Drawing 89"/>
              <p:cNvSpPr>
                <a:spLocks noChangeAspect="1"/>
              </p:cNvSpPr>
              <p:nvPr/>
            </p:nvSpPr>
            <p:spPr bwMode="auto">
              <a:xfrm>
                <a:off x="6236" y="-3686"/>
                <a:ext cx="1178" cy="72"/>
              </a:xfrm>
              <a:custGeom>
                <a:avLst/>
                <a:gdLst/>
                <a:ahLst/>
                <a:cxnLst>
                  <a:cxn ang="0">
                    <a:pos x="0" y="16384"/>
                  </a:cxn>
                  <a:cxn ang="0">
                    <a:pos x="1725" y="16156"/>
                  </a:cxn>
                  <a:cxn ang="0">
                    <a:pos x="5174" y="15019"/>
                  </a:cxn>
                  <a:cxn ang="0">
                    <a:pos x="6036" y="13198"/>
                  </a:cxn>
                  <a:cxn ang="0">
                    <a:pos x="6899" y="10468"/>
                  </a:cxn>
                  <a:cxn ang="0">
                    <a:pos x="10348" y="7964"/>
                  </a:cxn>
                  <a:cxn ang="0">
                    <a:pos x="12935" y="5916"/>
                  </a:cxn>
                  <a:cxn ang="0">
                    <a:pos x="13797" y="3413"/>
                  </a:cxn>
                  <a:cxn ang="0">
                    <a:pos x="15522" y="1365"/>
                  </a:cxn>
                  <a:cxn ang="0">
                    <a:pos x="16384" y="683"/>
                  </a:cxn>
                  <a:cxn ang="0">
                    <a:pos x="16384" y="0"/>
                  </a:cxn>
                  <a:cxn ang="0">
                    <a:pos x="13797" y="683"/>
                  </a:cxn>
                  <a:cxn ang="0">
                    <a:pos x="12935" y="1820"/>
                  </a:cxn>
                  <a:cxn ang="0">
                    <a:pos x="12072" y="3186"/>
                  </a:cxn>
                  <a:cxn ang="0">
                    <a:pos x="8623" y="6372"/>
                  </a:cxn>
                  <a:cxn ang="0">
                    <a:pos x="6036" y="7964"/>
                  </a:cxn>
                  <a:cxn ang="0">
                    <a:pos x="2587" y="10695"/>
                  </a:cxn>
                  <a:cxn ang="0">
                    <a:pos x="1725" y="12743"/>
                  </a:cxn>
                  <a:cxn ang="0">
                    <a:pos x="0" y="14336"/>
                  </a:cxn>
                  <a:cxn ang="0">
                    <a:pos x="0" y="15474"/>
                  </a:cxn>
                  <a:cxn ang="0">
                    <a:pos x="0" y="16384"/>
                  </a:cxn>
                </a:cxnLst>
                <a:rect l="0" t="0" r="r" b="b"/>
                <a:pathLst>
                  <a:path w="16384" h="16384">
                    <a:moveTo>
                      <a:pt x="0" y="16384"/>
                    </a:moveTo>
                    <a:lnTo>
                      <a:pt x="1725" y="16156"/>
                    </a:lnTo>
                    <a:lnTo>
                      <a:pt x="5174" y="15019"/>
                    </a:lnTo>
                    <a:lnTo>
                      <a:pt x="6036" y="13198"/>
                    </a:lnTo>
                    <a:lnTo>
                      <a:pt x="6899" y="10468"/>
                    </a:lnTo>
                    <a:lnTo>
                      <a:pt x="10348" y="7964"/>
                    </a:lnTo>
                    <a:lnTo>
                      <a:pt x="12935" y="5916"/>
                    </a:lnTo>
                    <a:lnTo>
                      <a:pt x="13797" y="3413"/>
                    </a:lnTo>
                    <a:lnTo>
                      <a:pt x="15522" y="1365"/>
                    </a:lnTo>
                    <a:lnTo>
                      <a:pt x="16384" y="683"/>
                    </a:lnTo>
                    <a:lnTo>
                      <a:pt x="16384" y="0"/>
                    </a:lnTo>
                    <a:lnTo>
                      <a:pt x="13797" y="683"/>
                    </a:lnTo>
                    <a:lnTo>
                      <a:pt x="12935" y="1820"/>
                    </a:lnTo>
                    <a:lnTo>
                      <a:pt x="12072" y="3186"/>
                    </a:lnTo>
                    <a:lnTo>
                      <a:pt x="8623" y="6372"/>
                    </a:lnTo>
                    <a:lnTo>
                      <a:pt x="6036" y="7964"/>
                    </a:lnTo>
                    <a:lnTo>
                      <a:pt x="2587" y="10695"/>
                    </a:lnTo>
                    <a:lnTo>
                      <a:pt x="1725" y="12743"/>
                    </a:lnTo>
                    <a:lnTo>
                      <a:pt x="0" y="14336"/>
                    </a:lnTo>
                    <a:lnTo>
                      <a:pt x="0" y="15474"/>
                    </a:lnTo>
                    <a:lnTo>
                      <a:pt x="0"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23" name="Drawing 90"/>
              <p:cNvSpPr>
                <a:spLocks noChangeAspect="1"/>
              </p:cNvSpPr>
              <p:nvPr/>
            </p:nvSpPr>
            <p:spPr bwMode="auto">
              <a:xfrm>
                <a:off x="9646" y="-3727"/>
                <a:ext cx="1550" cy="65"/>
              </a:xfrm>
              <a:custGeom>
                <a:avLst/>
                <a:gdLst/>
                <a:ahLst/>
                <a:cxnLst>
                  <a:cxn ang="0">
                    <a:pos x="1966" y="16384"/>
                  </a:cxn>
                  <a:cxn ang="0">
                    <a:pos x="4588" y="15376"/>
                  </a:cxn>
                  <a:cxn ang="0">
                    <a:pos x="5243" y="14115"/>
                  </a:cxn>
                  <a:cxn ang="0">
                    <a:pos x="7209" y="12855"/>
                  </a:cxn>
                  <a:cxn ang="0">
                    <a:pos x="10486" y="11343"/>
                  </a:cxn>
                  <a:cxn ang="0">
                    <a:pos x="12452" y="10335"/>
                  </a:cxn>
                  <a:cxn ang="0">
                    <a:pos x="12452" y="9830"/>
                  </a:cxn>
                  <a:cxn ang="0">
                    <a:pos x="13763" y="9074"/>
                  </a:cxn>
                  <a:cxn ang="0">
                    <a:pos x="15729" y="8318"/>
                  </a:cxn>
                  <a:cxn ang="0">
                    <a:pos x="15073" y="6806"/>
                  </a:cxn>
                  <a:cxn ang="0">
                    <a:pos x="13763" y="3277"/>
                  </a:cxn>
                  <a:cxn ang="0">
                    <a:pos x="15073" y="2773"/>
                  </a:cxn>
                  <a:cxn ang="0">
                    <a:pos x="16384" y="2016"/>
                  </a:cxn>
                  <a:cxn ang="0">
                    <a:pos x="16384" y="1260"/>
                  </a:cxn>
                  <a:cxn ang="0">
                    <a:pos x="16384" y="252"/>
                  </a:cxn>
                  <a:cxn ang="0">
                    <a:pos x="13763" y="0"/>
                  </a:cxn>
                  <a:cxn ang="0">
                    <a:pos x="12452" y="1008"/>
                  </a:cxn>
                  <a:cxn ang="0">
                    <a:pos x="8520" y="252"/>
                  </a:cxn>
                  <a:cxn ang="0">
                    <a:pos x="7209" y="1764"/>
                  </a:cxn>
                  <a:cxn ang="0">
                    <a:pos x="1966" y="4285"/>
                  </a:cxn>
                  <a:cxn ang="0">
                    <a:pos x="0" y="6302"/>
                  </a:cxn>
                  <a:cxn ang="0">
                    <a:pos x="0" y="8066"/>
                  </a:cxn>
                  <a:cxn ang="0">
                    <a:pos x="655" y="9326"/>
                  </a:cxn>
                  <a:cxn ang="0">
                    <a:pos x="0" y="10839"/>
                  </a:cxn>
                  <a:cxn ang="0">
                    <a:pos x="0" y="12099"/>
                  </a:cxn>
                  <a:cxn ang="0">
                    <a:pos x="1966" y="12855"/>
                  </a:cxn>
                  <a:cxn ang="0">
                    <a:pos x="1966" y="14115"/>
                  </a:cxn>
                  <a:cxn ang="0">
                    <a:pos x="1966" y="13863"/>
                  </a:cxn>
                  <a:cxn ang="0">
                    <a:pos x="3277" y="13863"/>
                  </a:cxn>
                  <a:cxn ang="0">
                    <a:pos x="3277" y="14872"/>
                  </a:cxn>
                  <a:cxn ang="0">
                    <a:pos x="1966" y="15880"/>
                  </a:cxn>
                  <a:cxn ang="0">
                    <a:pos x="1966" y="16384"/>
                  </a:cxn>
                </a:cxnLst>
                <a:rect l="0" t="0" r="r" b="b"/>
                <a:pathLst>
                  <a:path w="16384" h="16384">
                    <a:moveTo>
                      <a:pt x="1966" y="16384"/>
                    </a:moveTo>
                    <a:lnTo>
                      <a:pt x="4588" y="15376"/>
                    </a:lnTo>
                    <a:lnTo>
                      <a:pt x="5243" y="14115"/>
                    </a:lnTo>
                    <a:lnTo>
                      <a:pt x="7209" y="12855"/>
                    </a:lnTo>
                    <a:lnTo>
                      <a:pt x="10486" y="11343"/>
                    </a:lnTo>
                    <a:lnTo>
                      <a:pt x="12452" y="10335"/>
                    </a:lnTo>
                    <a:lnTo>
                      <a:pt x="12452" y="9830"/>
                    </a:lnTo>
                    <a:lnTo>
                      <a:pt x="13763" y="9074"/>
                    </a:lnTo>
                    <a:lnTo>
                      <a:pt x="15729" y="8318"/>
                    </a:lnTo>
                    <a:lnTo>
                      <a:pt x="15073" y="6806"/>
                    </a:lnTo>
                    <a:lnTo>
                      <a:pt x="13763" y="3277"/>
                    </a:lnTo>
                    <a:lnTo>
                      <a:pt x="15073" y="2773"/>
                    </a:lnTo>
                    <a:lnTo>
                      <a:pt x="16384" y="2016"/>
                    </a:lnTo>
                    <a:lnTo>
                      <a:pt x="16384" y="1260"/>
                    </a:lnTo>
                    <a:lnTo>
                      <a:pt x="16384" y="252"/>
                    </a:lnTo>
                    <a:lnTo>
                      <a:pt x="13763" y="0"/>
                    </a:lnTo>
                    <a:lnTo>
                      <a:pt x="12452" y="1008"/>
                    </a:lnTo>
                    <a:lnTo>
                      <a:pt x="8520" y="252"/>
                    </a:lnTo>
                    <a:lnTo>
                      <a:pt x="7209" y="1764"/>
                    </a:lnTo>
                    <a:lnTo>
                      <a:pt x="1966" y="4285"/>
                    </a:lnTo>
                    <a:lnTo>
                      <a:pt x="0" y="6302"/>
                    </a:lnTo>
                    <a:lnTo>
                      <a:pt x="0" y="8066"/>
                    </a:lnTo>
                    <a:lnTo>
                      <a:pt x="655" y="9326"/>
                    </a:lnTo>
                    <a:lnTo>
                      <a:pt x="0" y="10839"/>
                    </a:lnTo>
                    <a:lnTo>
                      <a:pt x="0" y="12099"/>
                    </a:lnTo>
                    <a:lnTo>
                      <a:pt x="1966" y="12855"/>
                    </a:lnTo>
                    <a:lnTo>
                      <a:pt x="1966" y="14115"/>
                    </a:lnTo>
                    <a:lnTo>
                      <a:pt x="1966" y="13863"/>
                    </a:lnTo>
                    <a:lnTo>
                      <a:pt x="3277" y="13863"/>
                    </a:lnTo>
                    <a:lnTo>
                      <a:pt x="3277" y="14872"/>
                    </a:lnTo>
                    <a:lnTo>
                      <a:pt x="1966" y="15880"/>
                    </a:lnTo>
                    <a:lnTo>
                      <a:pt x="1966"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95" name="Switzerland"/>
            <p:cNvSpPr>
              <a:spLocks noChangeAspect="1"/>
            </p:cNvSpPr>
            <p:nvPr/>
          </p:nvSpPr>
          <p:spPr bwMode="auto">
            <a:xfrm>
              <a:off x="1721" y="2064"/>
              <a:ext cx="235" cy="145"/>
            </a:xfrm>
            <a:custGeom>
              <a:avLst/>
              <a:gdLst/>
              <a:ahLst/>
              <a:cxnLst>
                <a:cxn ang="0">
                  <a:pos x="16297" y="8485"/>
                </a:cxn>
                <a:cxn ang="0">
                  <a:pos x="16297" y="9801"/>
                </a:cxn>
                <a:cxn ang="0">
                  <a:pos x="15251" y="10240"/>
                </a:cxn>
                <a:cxn ang="0">
                  <a:pos x="15077" y="11995"/>
                </a:cxn>
                <a:cxn ang="0">
                  <a:pos x="15251" y="13166"/>
                </a:cxn>
                <a:cxn ang="0">
                  <a:pos x="13857" y="12581"/>
                </a:cxn>
                <a:cxn ang="0">
                  <a:pos x="12637" y="11703"/>
                </a:cxn>
                <a:cxn ang="0">
                  <a:pos x="11939" y="12581"/>
                </a:cxn>
                <a:cxn ang="0">
                  <a:pos x="11242" y="14921"/>
                </a:cxn>
                <a:cxn ang="0">
                  <a:pos x="10806" y="16384"/>
                </a:cxn>
                <a:cxn ang="0">
                  <a:pos x="10022" y="14921"/>
                </a:cxn>
                <a:cxn ang="0">
                  <a:pos x="8976" y="12288"/>
                </a:cxn>
                <a:cxn ang="0">
                  <a:pos x="8105" y="12142"/>
                </a:cxn>
                <a:cxn ang="0">
                  <a:pos x="7669" y="14043"/>
                </a:cxn>
                <a:cxn ang="0">
                  <a:pos x="6972" y="15214"/>
                </a:cxn>
                <a:cxn ang="0">
                  <a:pos x="5839" y="15506"/>
                </a:cxn>
                <a:cxn ang="0">
                  <a:pos x="5229" y="15653"/>
                </a:cxn>
                <a:cxn ang="0">
                  <a:pos x="4096" y="16091"/>
                </a:cxn>
                <a:cxn ang="0">
                  <a:pos x="3486" y="16091"/>
                </a:cxn>
                <a:cxn ang="0">
                  <a:pos x="3399" y="14629"/>
                </a:cxn>
                <a:cxn ang="0">
                  <a:pos x="2876" y="13897"/>
                </a:cxn>
                <a:cxn ang="0">
                  <a:pos x="2789" y="11995"/>
                </a:cxn>
                <a:cxn ang="0">
                  <a:pos x="2702" y="10971"/>
                </a:cxn>
                <a:cxn ang="0">
                  <a:pos x="1482" y="10825"/>
                </a:cxn>
                <a:cxn ang="0">
                  <a:pos x="697" y="12727"/>
                </a:cxn>
                <a:cxn ang="0">
                  <a:pos x="0" y="12727"/>
                </a:cxn>
                <a:cxn ang="0">
                  <a:pos x="87" y="10240"/>
                </a:cxn>
                <a:cxn ang="0">
                  <a:pos x="436" y="8777"/>
                </a:cxn>
                <a:cxn ang="0">
                  <a:pos x="1046" y="7607"/>
                </a:cxn>
                <a:cxn ang="0">
                  <a:pos x="1656" y="6875"/>
                </a:cxn>
                <a:cxn ang="0">
                  <a:pos x="1830" y="5705"/>
                </a:cxn>
                <a:cxn ang="0">
                  <a:pos x="2702" y="4389"/>
                </a:cxn>
                <a:cxn ang="0">
                  <a:pos x="3922" y="2341"/>
                </a:cxn>
                <a:cxn ang="0">
                  <a:pos x="3747" y="1463"/>
                </a:cxn>
                <a:cxn ang="0">
                  <a:pos x="4532" y="878"/>
                </a:cxn>
                <a:cxn ang="0">
                  <a:pos x="5665" y="585"/>
                </a:cxn>
                <a:cxn ang="0">
                  <a:pos x="6275" y="0"/>
                </a:cxn>
                <a:cxn ang="0">
                  <a:pos x="7233" y="585"/>
                </a:cxn>
                <a:cxn ang="0">
                  <a:pos x="8976" y="439"/>
                </a:cxn>
                <a:cxn ang="0">
                  <a:pos x="10719" y="0"/>
                </a:cxn>
                <a:cxn ang="0">
                  <a:pos x="11939" y="878"/>
                </a:cxn>
                <a:cxn ang="0">
                  <a:pos x="13159" y="1755"/>
                </a:cxn>
                <a:cxn ang="0">
                  <a:pos x="13334" y="3803"/>
                </a:cxn>
                <a:cxn ang="0">
                  <a:pos x="13334" y="5266"/>
                </a:cxn>
                <a:cxn ang="0">
                  <a:pos x="14031" y="6875"/>
                </a:cxn>
                <a:cxn ang="0">
                  <a:pos x="15425" y="7607"/>
                </a:cxn>
                <a:cxn ang="0">
                  <a:pos x="16297" y="7461"/>
                </a:cxn>
              </a:cxnLst>
              <a:rect l="0" t="0" r="r" b="b"/>
              <a:pathLst>
                <a:path w="16384" h="16384">
                  <a:moveTo>
                    <a:pt x="16384" y="7899"/>
                  </a:moveTo>
                  <a:lnTo>
                    <a:pt x="16297" y="8485"/>
                  </a:lnTo>
                  <a:lnTo>
                    <a:pt x="16123" y="9070"/>
                  </a:lnTo>
                  <a:lnTo>
                    <a:pt x="16297" y="9801"/>
                  </a:lnTo>
                  <a:lnTo>
                    <a:pt x="15948" y="10240"/>
                  </a:lnTo>
                  <a:lnTo>
                    <a:pt x="15251" y="10240"/>
                  </a:lnTo>
                  <a:lnTo>
                    <a:pt x="15077" y="10971"/>
                  </a:lnTo>
                  <a:lnTo>
                    <a:pt x="15077" y="11995"/>
                  </a:lnTo>
                  <a:lnTo>
                    <a:pt x="15338" y="12581"/>
                  </a:lnTo>
                  <a:lnTo>
                    <a:pt x="15251" y="13166"/>
                  </a:lnTo>
                  <a:lnTo>
                    <a:pt x="14641" y="12873"/>
                  </a:lnTo>
                  <a:lnTo>
                    <a:pt x="13857" y="12581"/>
                  </a:lnTo>
                  <a:lnTo>
                    <a:pt x="12985" y="12288"/>
                  </a:lnTo>
                  <a:lnTo>
                    <a:pt x="12637" y="11703"/>
                  </a:lnTo>
                  <a:lnTo>
                    <a:pt x="12201" y="11410"/>
                  </a:lnTo>
                  <a:lnTo>
                    <a:pt x="11939" y="12581"/>
                  </a:lnTo>
                  <a:lnTo>
                    <a:pt x="11591" y="13458"/>
                  </a:lnTo>
                  <a:lnTo>
                    <a:pt x="11242" y="14921"/>
                  </a:lnTo>
                  <a:lnTo>
                    <a:pt x="11068" y="15799"/>
                  </a:lnTo>
                  <a:lnTo>
                    <a:pt x="10806" y="16384"/>
                  </a:lnTo>
                  <a:lnTo>
                    <a:pt x="10458" y="15799"/>
                  </a:lnTo>
                  <a:lnTo>
                    <a:pt x="10022" y="14921"/>
                  </a:lnTo>
                  <a:lnTo>
                    <a:pt x="9325" y="13897"/>
                  </a:lnTo>
                  <a:lnTo>
                    <a:pt x="8976" y="12288"/>
                  </a:lnTo>
                  <a:lnTo>
                    <a:pt x="8976" y="11557"/>
                  </a:lnTo>
                  <a:lnTo>
                    <a:pt x="8105" y="12142"/>
                  </a:lnTo>
                  <a:lnTo>
                    <a:pt x="7756" y="13166"/>
                  </a:lnTo>
                  <a:lnTo>
                    <a:pt x="7669" y="14043"/>
                  </a:lnTo>
                  <a:lnTo>
                    <a:pt x="7408" y="14629"/>
                  </a:lnTo>
                  <a:lnTo>
                    <a:pt x="6972" y="15214"/>
                  </a:lnTo>
                  <a:lnTo>
                    <a:pt x="6623" y="15653"/>
                  </a:lnTo>
                  <a:lnTo>
                    <a:pt x="5839" y="15506"/>
                  </a:lnTo>
                  <a:lnTo>
                    <a:pt x="5490" y="15653"/>
                  </a:lnTo>
                  <a:lnTo>
                    <a:pt x="5229" y="15653"/>
                  </a:lnTo>
                  <a:lnTo>
                    <a:pt x="4619" y="15799"/>
                  </a:lnTo>
                  <a:lnTo>
                    <a:pt x="4096" y="16091"/>
                  </a:lnTo>
                  <a:lnTo>
                    <a:pt x="3573" y="16091"/>
                  </a:lnTo>
                  <a:lnTo>
                    <a:pt x="3486" y="16091"/>
                  </a:lnTo>
                  <a:lnTo>
                    <a:pt x="3486" y="15214"/>
                  </a:lnTo>
                  <a:lnTo>
                    <a:pt x="3399" y="14629"/>
                  </a:lnTo>
                  <a:lnTo>
                    <a:pt x="2876" y="14482"/>
                  </a:lnTo>
                  <a:lnTo>
                    <a:pt x="2876" y="13897"/>
                  </a:lnTo>
                  <a:lnTo>
                    <a:pt x="2789" y="13166"/>
                  </a:lnTo>
                  <a:lnTo>
                    <a:pt x="2789" y="11995"/>
                  </a:lnTo>
                  <a:lnTo>
                    <a:pt x="2876" y="11118"/>
                  </a:lnTo>
                  <a:lnTo>
                    <a:pt x="2702" y="10971"/>
                  </a:lnTo>
                  <a:lnTo>
                    <a:pt x="2004" y="10825"/>
                  </a:lnTo>
                  <a:lnTo>
                    <a:pt x="1482" y="10825"/>
                  </a:lnTo>
                  <a:lnTo>
                    <a:pt x="1046" y="11703"/>
                  </a:lnTo>
                  <a:lnTo>
                    <a:pt x="697" y="12727"/>
                  </a:lnTo>
                  <a:lnTo>
                    <a:pt x="261" y="13166"/>
                  </a:lnTo>
                  <a:lnTo>
                    <a:pt x="0" y="12727"/>
                  </a:lnTo>
                  <a:lnTo>
                    <a:pt x="87" y="11410"/>
                  </a:lnTo>
                  <a:lnTo>
                    <a:pt x="87" y="10240"/>
                  </a:lnTo>
                  <a:lnTo>
                    <a:pt x="349" y="9362"/>
                  </a:lnTo>
                  <a:lnTo>
                    <a:pt x="436" y="8777"/>
                  </a:lnTo>
                  <a:lnTo>
                    <a:pt x="784" y="8485"/>
                  </a:lnTo>
                  <a:lnTo>
                    <a:pt x="1046" y="7607"/>
                  </a:lnTo>
                  <a:lnTo>
                    <a:pt x="1482" y="7314"/>
                  </a:lnTo>
                  <a:lnTo>
                    <a:pt x="1656" y="6875"/>
                  </a:lnTo>
                  <a:lnTo>
                    <a:pt x="1743" y="6290"/>
                  </a:lnTo>
                  <a:lnTo>
                    <a:pt x="1830" y="5705"/>
                  </a:lnTo>
                  <a:lnTo>
                    <a:pt x="2353" y="4681"/>
                  </a:lnTo>
                  <a:lnTo>
                    <a:pt x="2702" y="4389"/>
                  </a:lnTo>
                  <a:lnTo>
                    <a:pt x="3399" y="2926"/>
                  </a:lnTo>
                  <a:lnTo>
                    <a:pt x="3922" y="2341"/>
                  </a:lnTo>
                  <a:lnTo>
                    <a:pt x="3922" y="2048"/>
                  </a:lnTo>
                  <a:lnTo>
                    <a:pt x="3747" y="1463"/>
                  </a:lnTo>
                  <a:lnTo>
                    <a:pt x="4096" y="585"/>
                  </a:lnTo>
                  <a:lnTo>
                    <a:pt x="4532" y="878"/>
                  </a:lnTo>
                  <a:lnTo>
                    <a:pt x="5229" y="1024"/>
                  </a:lnTo>
                  <a:lnTo>
                    <a:pt x="5665" y="585"/>
                  </a:lnTo>
                  <a:lnTo>
                    <a:pt x="6188" y="0"/>
                  </a:lnTo>
                  <a:lnTo>
                    <a:pt x="6275" y="0"/>
                  </a:lnTo>
                  <a:lnTo>
                    <a:pt x="6623" y="878"/>
                  </a:lnTo>
                  <a:lnTo>
                    <a:pt x="7233" y="585"/>
                  </a:lnTo>
                  <a:lnTo>
                    <a:pt x="8105" y="439"/>
                  </a:lnTo>
                  <a:lnTo>
                    <a:pt x="8976" y="439"/>
                  </a:lnTo>
                  <a:lnTo>
                    <a:pt x="10022" y="293"/>
                  </a:lnTo>
                  <a:lnTo>
                    <a:pt x="10719" y="0"/>
                  </a:lnTo>
                  <a:lnTo>
                    <a:pt x="11242" y="293"/>
                  </a:lnTo>
                  <a:lnTo>
                    <a:pt x="11939" y="878"/>
                  </a:lnTo>
                  <a:lnTo>
                    <a:pt x="12811" y="1463"/>
                  </a:lnTo>
                  <a:lnTo>
                    <a:pt x="13159" y="1755"/>
                  </a:lnTo>
                  <a:lnTo>
                    <a:pt x="13595" y="2779"/>
                  </a:lnTo>
                  <a:lnTo>
                    <a:pt x="13334" y="3803"/>
                  </a:lnTo>
                  <a:lnTo>
                    <a:pt x="13247" y="4974"/>
                  </a:lnTo>
                  <a:lnTo>
                    <a:pt x="13334" y="5266"/>
                  </a:lnTo>
                  <a:lnTo>
                    <a:pt x="13682" y="6290"/>
                  </a:lnTo>
                  <a:lnTo>
                    <a:pt x="14031" y="6875"/>
                  </a:lnTo>
                  <a:lnTo>
                    <a:pt x="14728" y="7461"/>
                  </a:lnTo>
                  <a:lnTo>
                    <a:pt x="15425" y="7607"/>
                  </a:lnTo>
                  <a:lnTo>
                    <a:pt x="15948" y="7022"/>
                  </a:lnTo>
                  <a:lnTo>
                    <a:pt x="16297" y="7461"/>
                  </a:lnTo>
                  <a:lnTo>
                    <a:pt x="16384" y="789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96" name="United_Kingdom"/>
            <p:cNvGrpSpPr>
              <a:grpSpLocks noChangeAspect="1"/>
            </p:cNvGrpSpPr>
            <p:nvPr/>
          </p:nvGrpSpPr>
          <p:grpSpPr bwMode="auto">
            <a:xfrm>
              <a:off x="1168" y="937"/>
              <a:ext cx="403" cy="839"/>
              <a:chOff x="-2092" y="-21955"/>
              <a:chExt cx="20026" cy="162"/>
            </a:xfrm>
            <a:grpFill/>
          </p:grpSpPr>
          <p:sp>
            <p:nvSpPr>
              <p:cNvPr id="306" name="Drawing 93"/>
              <p:cNvSpPr>
                <a:spLocks noChangeAspect="1"/>
              </p:cNvSpPr>
              <p:nvPr/>
            </p:nvSpPr>
            <p:spPr bwMode="auto">
              <a:xfrm>
                <a:off x="15950" y="-21955"/>
                <a:ext cx="1178" cy="12"/>
              </a:xfrm>
              <a:custGeom>
                <a:avLst/>
                <a:gdLst/>
                <a:ahLst/>
                <a:cxnLst>
                  <a:cxn ang="0">
                    <a:pos x="12935" y="683"/>
                  </a:cxn>
                  <a:cxn ang="0">
                    <a:pos x="11210" y="0"/>
                  </a:cxn>
                  <a:cxn ang="0">
                    <a:pos x="11210" y="683"/>
                  </a:cxn>
                  <a:cxn ang="0">
                    <a:pos x="10348" y="1365"/>
                  </a:cxn>
                  <a:cxn ang="0">
                    <a:pos x="6899" y="2048"/>
                  </a:cxn>
                  <a:cxn ang="0">
                    <a:pos x="6036" y="2731"/>
                  </a:cxn>
                  <a:cxn ang="0">
                    <a:pos x="6036" y="3755"/>
                  </a:cxn>
                  <a:cxn ang="0">
                    <a:pos x="6036" y="5461"/>
                  </a:cxn>
                  <a:cxn ang="0">
                    <a:pos x="6899" y="6827"/>
                  </a:cxn>
                  <a:cxn ang="0">
                    <a:pos x="4312" y="7509"/>
                  </a:cxn>
                  <a:cxn ang="0">
                    <a:pos x="0" y="8192"/>
                  </a:cxn>
                  <a:cxn ang="0">
                    <a:pos x="862" y="9557"/>
                  </a:cxn>
                  <a:cxn ang="0">
                    <a:pos x="3449" y="10581"/>
                  </a:cxn>
                  <a:cxn ang="0">
                    <a:pos x="6899" y="9557"/>
                  </a:cxn>
                  <a:cxn ang="0">
                    <a:pos x="7761" y="10581"/>
                  </a:cxn>
                  <a:cxn ang="0">
                    <a:pos x="6899" y="12288"/>
                  </a:cxn>
                  <a:cxn ang="0">
                    <a:pos x="4312" y="14336"/>
                  </a:cxn>
                  <a:cxn ang="0">
                    <a:pos x="3449" y="16384"/>
                  </a:cxn>
                  <a:cxn ang="0">
                    <a:pos x="4312" y="16384"/>
                  </a:cxn>
                  <a:cxn ang="0">
                    <a:pos x="7761" y="15019"/>
                  </a:cxn>
                  <a:cxn ang="0">
                    <a:pos x="10348" y="14336"/>
                  </a:cxn>
                  <a:cxn ang="0">
                    <a:pos x="11210" y="12288"/>
                  </a:cxn>
                  <a:cxn ang="0">
                    <a:pos x="11210" y="11605"/>
                  </a:cxn>
                  <a:cxn ang="0">
                    <a:pos x="12935" y="10923"/>
                  </a:cxn>
                  <a:cxn ang="0">
                    <a:pos x="12935" y="9557"/>
                  </a:cxn>
                  <a:cxn ang="0">
                    <a:pos x="12935" y="8875"/>
                  </a:cxn>
                  <a:cxn ang="0">
                    <a:pos x="13797" y="8192"/>
                  </a:cxn>
                  <a:cxn ang="0">
                    <a:pos x="13797" y="7851"/>
                  </a:cxn>
                  <a:cxn ang="0">
                    <a:pos x="14659" y="6485"/>
                  </a:cxn>
                  <a:cxn ang="0">
                    <a:pos x="16384" y="5461"/>
                  </a:cxn>
                  <a:cxn ang="0">
                    <a:pos x="14659" y="5120"/>
                  </a:cxn>
                  <a:cxn ang="0">
                    <a:pos x="12935" y="4779"/>
                  </a:cxn>
                  <a:cxn ang="0">
                    <a:pos x="11210" y="4096"/>
                  </a:cxn>
                  <a:cxn ang="0">
                    <a:pos x="11210" y="3413"/>
                  </a:cxn>
                  <a:cxn ang="0">
                    <a:pos x="11210" y="1365"/>
                  </a:cxn>
                  <a:cxn ang="0">
                    <a:pos x="12935" y="683"/>
                  </a:cxn>
                </a:cxnLst>
                <a:rect l="0" t="0" r="r" b="b"/>
                <a:pathLst>
                  <a:path w="16384" h="16384">
                    <a:moveTo>
                      <a:pt x="12935" y="683"/>
                    </a:moveTo>
                    <a:lnTo>
                      <a:pt x="11210" y="0"/>
                    </a:lnTo>
                    <a:lnTo>
                      <a:pt x="11210" y="683"/>
                    </a:lnTo>
                    <a:lnTo>
                      <a:pt x="10348" y="1365"/>
                    </a:lnTo>
                    <a:lnTo>
                      <a:pt x="6899" y="2048"/>
                    </a:lnTo>
                    <a:lnTo>
                      <a:pt x="6036" y="2731"/>
                    </a:lnTo>
                    <a:lnTo>
                      <a:pt x="6036" y="3755"/>
                    </a:lnTo>
                    <a:lnTo>
                      <a:pt x="6036" y="5461"/>
                    </a:lnTo>
                    <a:lnTo>
                      <a:pt x="6899" y="6827"/>
                    </a:lnTo>
                    <a:lnTo>
                      <a:pt x="4312" y="7509"/>
                    </a:lnTo>
                    <a:lnTo>
                      <a:pt x="0" y="8192"/>
                    </a:lnTo>
                    <a:lnTo>
                      <a:pt x="862" y="9557"/>
                    </a:lnTo>
                    <a:lnTo>
                      <a:pt x="3449" y="10581"/>
                    </a:lnTo>
                    <a:lnTo>
                      <a:pt x="6899" y="9557"/>
                    </a:lnTo>
                    <a:lnTo>
                      <a:pt x="7761" y="10581"/>
                    </a:lnTo>
                    <a:lnTo>
                      <a:pt x="6899" y="12288"/>
                    </a:lnTo>
                    <a:lnTo>
                      <a:pt x="4312" y="14336"/>
                    </a:lnTo>
                    <a:lnTo>
                      <a:pt x="3449" y="16384"/>
                    </a:lnTo>
                    <a:lnTo>
                      <a:pt x="4312" y="16384"/>
                    </a:lnTo>
                    <a:lnTo>
                      <a:pt x="7761" y="15019"/>
                    </a:lnTo>
                    <a:lnTo>
                      <a:pt x="10348" y="14336"/>
                    </a:lnTo>
                    <a:lnTo>
                      <a:pt x="11210" y="12288"/>
                    </a:lnTo>
                    <a:lnTo>
                      <a:pt x="11210" y="11605"/>
                    </a:lnTo>
                    <a:lnTo>
                      <a:pt x="12935" y="10923"/>
                    </a:lnTo>
                    <a:lnTo>
                      <a:pt x="12935" y="9557"/>
                    </a:lnTo>
                    <a:lnTo>
                      <a:pt x="12935" y="8875"/>
                    </a:lnTo>
                    <a:lnTo>
                      <a:pt x="13797" y="8192"/>
                    </a:lnTo>
                    <a:lnTo>
                      <a:pt x="13797" y="7851"/>
                    </a:lnTo>
                    <a:lnTo>
                      <a:pt x="14659" y="6485"/>
                    </a:lnTo>
                    <a:lnTo>
                      <a:pt x="16384" y="5461"/>
                    </a:lnTo>
                    <a:lnTo>
                      <a:pt x="14659" y="5120"/>
                    </a:lnTo>
                    <a:lnTo>
                      <a:pt x="12935" y="4779"/>
                    </a:lnTo>
                    <a:lnTo>
                      <a:pt x="11210" y="4096"/>
                    </a:lnTo>
                    <a:lnTo>
                      <a:pt x="11210" y="3413"/>
                    </a:lnTo>
                    <a:lnTo>
                      <a:pt x="11210" y="1365"/>
                    </a:lnTo>
                    <a:lnTo>
                      <a:pt x="12935" y="68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07" name="Drawing 94"/>
              <p:cNvSpPr>
                <a:spLocks noChangeAspect="1"/>
              </p:cNvSpPr>
              <p:nvPr/>
            </p:nvSpPr>
            <p:spPr bwMode="auto">
              <a:xfrm>
                <a:off x="3550" y="-21928"/>
                <a:ext cx="2232" cy="9"/>
              </a:xfrm>
              <a:custGeom>
                <a:avLst/>
                <a:gdLst/>
                <a:ahLst/>
                <a:cxnLst>
                  <a:cxn ang="0">
                    <a:pos x="16384" y="0"/>
                  </a:cxn>
                  <a:cxn ang="0">
                    <a:pos x="15929" y="0"/>
                  </a:cxn>
                  <a:cxn ang="0">
                    <a:pos x="14564" y="0"/>
                  </a:cxn>
                  <a:cxn ang="0">
                    <a:pos x="11378" y="1328"/>
                  </a:cxn>
                  <a:cxn ang="0">
                    <a:pos x="9102" y="2214"/>
                  </a:cxn>
                  <a:cxn ang="0">
                    <a:pos x="6827" y="3100"/>
                  </a:cxn>
                  <a:cxn ang="0">
                    <a:pos x="6827" y="3985"/>
                  </a:cxn>
                  <a:cxn ang="0">
                    <a:pos x="6827" y="5757"/>
                  </a:cxn>
                  <a:cxn ang="0">
                    <a:pos x="5006" y="5757"/>
                  </a:cxn>
                  <a:cxn ang="0">
                    <a:pos x="3641" y="3985"/>
                  </a:cxn>
                  <a:cxn ang="0">
                    <a:pos x="1820" y="6642"/>
                  </a:cxn>
                  <a:cxn ang="0">
                    <a:pos x="1365" y="8413"/>
                  </a:cxn>
                  <a:cxn ang="0">
                    <a:pos x="1365" y="10185"/>
                  </a:cxn>
                  <a:cxn ang="0">
                    <a:pos x="1365" y="11070"/>
                  </a:cxn>
                  <a:cxn ang="0">
                    <a:pos x="1820" y="12842"/>
                  </a:cxn>
                  <a:cxn ang="0">
                    <a:pos x="455" y="14170"/>
                  </a:cxn>
                  <a:cxn ang="0">
                    <a:pos x="0" y="14613"/>
                  </a:cxn>
                  <a:cxn ang="0">
                    <a:pos x="0" y="16384"/>
                  </a:cxn>
                  <a:cxn ang="0">
                    <a:pos x="1820" y="16384"/>
                  </a:cxn>
                  <a:cxn ang="0">
                    <a:pos x="3186" y="15941"/>
                  </a:cxn>
                  <a:cxn ang="0">
                    <a:pos x="3641" y="14613"/>
                  </a:cxn>
                  <a:cxn ang="0">
                    <a:pos x="5006" y="14170"/>
                  </a:cxn>
                  <a:cxn ang="0">
                    <a:pos x="5916" y="12842"/>
                  </a:cxn>
                  <a:cxn ang="0">
                    <a:pos x="7737" y="13727"/>
                  </a:cxn>
                  <a:cxn ang="0">
                    <a:pos x="9102" y="12842"/>
                  </a:cxn>
                  <a:cxn ang="0">
                    <a:pos x="10468" y="12399"/>
                  </a:cxn>
                  <a:cxn ang="0">
                    <a:pos x="10923" y="10627"/>
                  </a:cxn>
                  <a:cxn ang="0">
                    <a:pos x="11378" y="10627"/>
                  </a:cxn>
                  <a:cxn ang="0">
                    <a:pos x="10468" y="10185"/>
                  </a:cxn>
                  <a:cxn ang="0">
                    <a:pos x="10923" y="8413"/>
                  </a:cxn>
                  <a:cxn ang="0">
                    <a:pos x="11378" y="7528"/>
                  </a:cxn>
                  <a:cxn ang="0">
                    <a:pos x="12288" y="7085"/>
                  </a:cxn>
                  <a:cxn ang="0">
                    <a:pos x="14108" y="7528"/>
                  </a:cxn>
                  <a:cxn ang="0">
                    <a:pos x="15019" y="6642"/>
                  </a:cxn>
                  <a:cxn ang="0">
                    <a:pos x="14564" y="6642"/>
                  </a:cxn>
                  <a:cxn ang="0">
                    <a:pos x="14108" y="5314"/>
                  </a:cxn>
                  <a:cxn ang="0">
                    <a:pos x="14564" y="3985"/>
                  </a:cxn>
                  <a:cxn ang="0">
                    <a:pos x="15019" y="2214"/>
                  </a:cxn>
                  <a:cxn ang="0">
                    <a:pos x="15929" y="1328"/>
                  </a:cxn>
                  <a:cxn ang="0">
                    <a:pos x="16384" y="0"/>
                  </a:cxn>
                </a:cxnLst>
                <a:rect l="0" t="0" r="r" b="b"/>
                <a:pathLst>
                  <a:path w="16384" h="16384">
                    <a:moveTo>
                      <a:pt x="16384" y="0"/>
                    </a:moveTo>
                    <a:lnTo>
                      <a:pt x="15929" y="0"/>
                    </a:lnTo>
                    <a:lnTo>
                      <a:pt x="14564" y="0"/>
                    </a:lnTo>
                    <a:lnTo>
                      <a:pt x="11378" y="1328"/>
                    </a:lnTo>
                    <a:lnTo>
                      <a:pt x="9102" y="2214"/>
                    </a:lnTo>
                    <a:lnTo>
                      <a:pt x="6827" y="3100"/>
                    </a:lnTo>
                    <a:lnTo>
                      <a:pt x="6827" y="3985"/>
                    </a:lnTo>
                    <a:lnTo>
                      <a:pt x="6827" y="5757"/>
                    </a:lnTo>
                    <a:lnTo>
                      <a:pt x="5006" y="5757"/>
                    </a:lnTo>
                    <a:lnTo>
                      <a:pt x="3641" y="3985"/>
                    </a:lnTo>
                    <a:lnTo>
                      <a:pt x="1820" y="6642"/>
                    </a:lnTo>
                    <a:lnTo>
                      <a:pt x="1365" y="8413"/>
                    </a:lnTo>
                    <a:lnTo>
                      <a:pt x="1365" y="10185"/>
                    </a:lnTo>
                    <a:lnTo>
                      <a:pt x="1365" y="11070"/>
                    </a:lnTo>
                    <a:lnTo>
                      <a:pt x="1820" y="12842"/>
                    </a:lnTo>
                    <a:lnTo>
                      <a:pt x="455" y="14170"/>
                    </a:lnTo>
                    <a:lnTo>
                      <a:pt x="0" y="14613"/>
                    </a:lnTo>
                    <a:lnTo>
                      <a:pt x="0" y="16384"/>
                    </a:lnTo>
                    <a:lnTo>
                      <a:pt x="1820" y="16384"/>
                    </a:lnTo>
                    <a:lnTo>
                      <a:pt x="3186" y="15941"/>
                    </a:lnTo>
                    <a:lnTo>
                      <a:pt x="3641" y="14613"/>
                    </a:lnTo>
                    <a:lnTo>
                      <a:pt x="5006" y="14170"/>
                    </a:lnTo>
                    <a:lnTo>
                      <a:pt x="5916" y="12842"/>
                    </a:lnTo>
                    <a:lnTo>
                      <a:pt x="7737" y="13727"/>
                    </a:lnTo>
                    <a:lnTo>
                      <a:pt x="9102" y="12842"/>
                    </a:lnTo>
                    <a:lnTo>
                      <a:pt x="10468" y="12399"/>
                    </a:lnTo>
                    <a:lnTo>
                      <a:pt x="10923" y="10627"/>
                    </a:lnTo>
                    <a:lnTo>
                      <a:pt x="11378" y="10627"/>
                    </a:lnTo>
                    <a:lnTo>
                      <a:pt x="10468" y="10185"/>
                    </a:lnTo>
                    <a:lnTo>
                      <a:pt x="10923" y="8413"/>
                    </a:lnTo>
                    <a:lnTo>
                      <a:pt x="11378" y="7528"/>
                    </a:lnTo>
                    <a:lnTo>
                      <a:pt x="12288" y="7085"/>
                    </a:lnTo>
                    <a:lnTo>
                      <a:pt x="14108" y="7528"/>
                    </a:lnTo>
                    <a:lnTo>
                      <a:pt x="15019" y="6642"/>
                    </a:lnTo>
                    <a:lnTo>
                      <a:pt x="14564" y="6642"/>
                    </a:lnTo>
                    <a:lnTo>
                      <a:pt x="14108" y="5314"/>
                    </a:lnTo>
                    <a:lnTo>
                      <a:pt x="14564" y="3985"/>
                    </a:lnTo>
                    <a:lnTo>
                      <a:pt x="15019" y="2214"/>
                    </a:lnTo>
                    <a:lnTo>
                      <a:pt x="15929" y="1328"/>
                    </a:lnTo>
                    <a:lnTo>
                      <a:pt x="1638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08" name="Drawing 95"/>
              <p:cNvSpPr>
                <a:spLocks noChangeAspect="1"/>
              </p:cNvSpPr>
              <p:nvPr/>
            </p:nvSpPr>
            <p:spPr bwMode="auto">
              <a:xfrm>
                <a:off x="2372" y="-21918"/>
                <a:ext cx="930" cy="2"/>
              </a:xfrm>
              <a:custGeom>
                <a:avLst/>
                <a:gdLst/>
                <a:ahLst/>
                <a:cxnLst>
                  <a:cxn ang="0">
                    <a:pos x="15292" y="6554"/>
                  </a:cxn>
                  <a:cxn ang="0">
                    <a:pos x="16384" y="6554"/>
                  </a:cxn>
                  <a:cxn ang="0">
                    <a:pos x="16384" y="4915"/>
                  </a:cxn>
                  <a:cxn ang="0">
                    <a:pos x="13107" y="3277"/>
                  </a:cxn>
                  <a:cxn ang="0">
                    <a:pos x="7646" y="3277"/>
                  </a:cxn>
                  <a:cxn ang="0">
                    <a:pos x="4369" y="0"/>
                  </a:cxn>
                  <a:cxn ang="0">
                    <a:pos x="2185" y="0"/>
                  </a:cxn>
                  <a:cxn ang="0">
                    <a:pos x="0" y="4915"/>
                  </a:cxn>
                  <a:cxn ang="0">
                    <a:pos x="3277" y="6554"/>
                  </a:cxn>
                  <a:cxn ang="0">
                    <a:pos x="3277" y="11469"/>
                  </a:cxn>
                  <a:cxn ang="0">
                    <a:pos x="4369" y="13107"/>
                  </a:cxn>
                  <a:cxn ang="0">
                    <a:pos x="7646" y="16384"/>
                  </a:cxn>
                  <a:cxn ang="0">
                    <a:pos x="10923" y="16384"/>
                  </a:cxn>
                  <a:cxn ang="0">
                    <a:pos x="12015" y="16384"/>
                  </a:cxn>
                  <a:cxn ang="0">
                    <a:pos x="12015" y="13107"/>
                  </a:cxn>
                  <a:cxn ang="0">
                    <a:pos x="13107" y="9830"/>
                  </a:cxn>
                  <a:cxn ang="0">
                    <a:pos x="15292" y="6554"/>
                  </a:cxn>
                </a:cxnLst>
                <a:rect l="0" t="0" r="r" b="b"/>
                <a:pathLst>
                  <a:path w="16384" h="16384">
                    <a:moveTo>
                      <a:pt x="15292" y="6554"/>
                    </a:moveTo>
                    <a:lnTo>
                      <a:pt x="16384" y="6554"/>
                    </a:lnTo>
                    <a:lnTo>
                      <a:pt x="16384" y="4915"/>
                    </a:lnTo>
                    <a:lnTo>
                      <a:pt x="13107" y="3277"/>
                    </a:lnTo>
                    <a:lnTo>
                      <a:pt x="7646" y="3277"/>
                    </a:lnTo>
                    <a:lnTo>
                      <a:pt x="4369" y="0"/>
                    </a:lnTo>
                    <a:lnTo>
                      <a:pt x="2185" y="0"/>
                    </a:lnTo>
                    <a:lnTo>
                      <a:pt x="0" y="4915"/>
                    </a:lnTo>
                    <a:lnTo>
                      <a:pt x="3277" y="6554"/>
                    </a:lnTo>
                    <a:lnTo>
                      <a:pt x="3277" y="11469"/>
                    </a:lnTo>
                    <a:lnTo>
                      <a:pt x="4369" y="13107"/>
                    </a:lnTo>
                    <a:lnTo>
                      <a:pt x="7646" y="16384"/>
                    </a:lnTo>
                    <a:lnTo>
                      <a:pt x="10923" y="16384"/>
                    </a:lnTo>
                    <a:lnTo>
                      <a:pt x="12015" y="16384"/>
                    </a:lnTo>
                    <a:lnTo>
                      <a:pt x="12015" y="13107"/>
                    </a:lnTo>
                    <a:lnTo>
                      <a:pt x="13107" y="9830"/>
                    </a:lnTo>
                    <a:lnTo>
                      <a:pt x="15292" y="655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09" name="Drawing 96"/>
              <p:cNvSpPr>
                <a:spLocks noChangeAspect="1"/>
              </p:cNvSpPr>
              <p:nvPr/>
            </p:nvSpPr>
            <p:spPr bwMode="auto">
              <a:xfrm>
                <a:off x="11796" y="-21934"/>
                <a:ext cx="1178" cy="4"/>
              </a:xfrm>
              <a:custGeom>
                <a:avLst/>
                <a:gdLst/>
                <a:ahLst/>
                <a:cxnLst>
                  <a:cxn ang="0">
                    <a:pos x="16384" y="14564"/>
                  </a:cxn>
                  <a:cxn ang="0">
                    <a:pos x="16384" y="13653"/>
                  </a:cxn>
                  <a:cxn ang="0">
                    <a:pos x="15522" y="12743"/>
                  </a:cxn>
                  <a:cxn ang="0">
                    <a:pos x="12935" y="10923"/>
                  </a:cxn>
                  <a:cxn ang="0">
                    <a:pos x="10348" y="10012"/>
                  </a:cxn>
                  <a:cxn ang="0">
                    <a:pos x="6899" y="10012"/>
                  </a:cxn>
                  <a:cxn ang="0">
                    <a:pos x="6899" y="7282"/>
                  </a:cxn>
                  <a:cxn ang="0">
                    <a:pos x="6899" y="3641"/>
                  </a:cxn>
                  <a:cxn ang="0">
                    <a:pos x="6036" y="0"/>
                  </a:cxn>
                  <a:cxn ang="0">
                    <a:pos x="3449" y="0"/>
                  </a:cxn>
                  <a:cxn ang="0">
                    <a:pos x="1725" y="5461"/>
                  </a:cxn>
                  <a:cxn ang="0">
                    <a:pos x="0" y="9102"/>
                  </a:cxn>
                  <a:cxn ang="0">
                    <a:pos x="2587" y="10923"/>
                  </a:cxn>
                  <a:cxn ang="0">
                    <a:pos x="6036" y="12743"/>
                  </a:cxn>
                  <a:cxn ang="0">
                    <a:pos x="9485" y="12743"/>
                  </a:cxn>
                  <a:cxn ang="0">
                    <a:pos x="12072" y="13653"/>
                  </a:cxn>
                  <a:cxn ang="0">
                    <a:pos x="12935" y="14564"/>
                  </a:cxn>
                  <a:cxn ang="0">
                    <a:pos x="13797" y="16384"/>
                  </a:cxn>
                  <a:cxn ang="0">
                    <a:pos x="16384" y="14564"/>
                  </a:cxn>
                </a:cxnLst>
                <a:rect l="0" t="0" r="r" b="b"/>
                <a:pathLst>
                  <a:path w="16384" h="16384">
                    <a:moveTo>
                      <a:pt x="16384" y="14564"/>
                    </a:moveTo>
                    <a:lnTo>
                      <a:pt x="16384" y="13653"/>
                    </a:lnTo>
                    <a:lnTo>
                      <a:pt x="15522" y="12743"/>
                    </a:lnTo>
                    <a:lnTo>
                      <a:pt x="12935" y="10923"/>
                    </a:lnTo>
                    <a:lnTo>
                      <a:pt x="10348" y="10012"/>
                    </a:lnTo>
                    <a:lnTo>
                      <a:pt x="6899" y="10012"/>
                    </a:lnTo>
                    <a:lnTo>
                      <a:pt x="6899" y="7282"/>
                    </a:lnTo>
                    <a:lnTo>
                      <a:pt x="6899" y="3641"/>
                    </a:lnTo>
                    <a:lnTo>
                      <a:pt x="6036" y="0"/>
                    </a:lnTo>
                    <a:lnTo>
                      <a:pt x="3449" y="0"/>
                    </a:lnTo>
                    <a:lnTo>
                      <a:pt x="1725" y="5461"/>
                    </a:lnTo>
                    <a:lnTo>
                      <a:pt x="0" y="9102"/>
                    </a:lnTo>
                    <a:lnTo>
                      <a:pt x="2587" y="10923"/>
                    </a:lnTo>
                    <a:lnTo>
                      <a:pt x="6036" y="12743"/>
                    </a:lnTo>
                    <a:lnTo>
                      <a:pt x="9485" y="12743"/>
                    </a:lnTo>
                    <a:lnTo>
                      <a:pt x="12072" y="13653"/>
                    </a:lnTo>
                    <a:lnTo>
                      <a:pt x="12935" y="14564"/>
                    </a:lnTo>
                    <a:lnTo>
                      <a:pt x="13797" y="16384"/>
                    </a:lnTo>
                    <a:lnTo>
                      <a:pt x="16384" y="1456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10" name="Drawing 97"/>
              <p:cNvSpPr>
                <a:spLocks noChangeAspect="1"/>
              </p:cNvSpPr>
              <p:nvPr/>
            </p:nvSpPr>
            <p:spPr bwMode="auto">
              <a:xfrm>
                <a:off x="11548" y="-21930"/>
                <a:ext cx="434" cy="1"/>
              </a:xfrm>
              <a:custGeom>
                <a:avLst/>
                <a:gdLst/>
                <a:ahLst/>
                <a:cxnLst>
                  <a:cxn ang="0">
                    <a:pos x="16384" y="11703"/>
                  </a:cxn>
                  <a:cxn ang="0">
                    <a:pos x="16384" y="9362"/>
                  </a:cxn>
                  <a:cxn ang="0">
                    <a:pos x="14043" y="2341"/>
                  </a:cxn>
                  <a:cxn ang="0">
                    <a:pos x="9362" y="0"/>
                  </a:cxn>
                  <a:cxn ang="0">
                    <a:pos x="4681" y="0"/>
                  </a:cxn>
                  <a:cxn ang="0">
                    <a:pos x="0" y="7022"/>
                  </a:cxn>
                  <a:cxn ang="0">
                    <a:pos x="4681" y="16384"/>
                  </a:cxn>
                  <a:cxn ang="0">
                    <a:pos x="14043" y="16384"/>
                  </a:cxn>
                  <a:cxn ang="0">
                    <a:pos x="16384" y="11703"/>
                  </a:cxn>
                </a:cxnLst>
                <a:rect l="0" t="0" r="r" b="b"/>
                <a:pathLst>
                  <a:path w="16384" h="16384">
                    <a:moveTo>
                      <a:pt x="16384" y="11703"/>
                    </a:moveTo>
                    <a:lnTo>
                      <a:pt x="16384" y="9362"/>
                    </a:lnTo>
                    <a:lnTo>
                      <a:pt x="14043" y="2341"/>
                    </a:lnTo>
                    <a:lnTo>
                      <a:pt x="9362" y="0"/>
                    </a:lnTo>
                    <a:lnTo>
                      <a:pt x="4681" y="0"/>
                    </a:lnTo>
                    <a:lnTo>
                      <a:pt x="0" y="7022"/>
                    </a:lnTo>
                    <a:lnTo>
                      <a:pt x="4681" y="16384"/>
                    </a:lnTo>
                    <a:lnTo>
                      <a:pt x="14043" y="16384"/>
                    </a:lnTo>
                    <a:lnTo>
                      <a:pt x="16384" y="1170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11" name="Drawing 98"/>
              <p:cNvSpPr>
                <a:spLocks noChangeAspect="1"/>
              </p:cNvSpPr>
              <p:nvPr/>
            </p:nvSpPr>
            <p:spPr bwMode="auto">
              <a:xfrm>
                <a:off x="-1100" y="-21927"/>
                <a:ext cx="19034" cy="134"/>
              </a:xfrm>
              <a:custGeom>
                <a:avLst/>
                <a:gdLst/>
                <a:ahLst/>
                <a:cxnLst>
                  <a:cxn ang="0">
                    <a:pos x="7151" y="1098"/>
                  </a:cxn>
                  <a:cxn ang="0">
                    <a:pos x="6084" y="1587"/>
                  </a:cxn>
                  <a:cxn ang="0">
                    <a:pos x="5710" y="1983"/>
                  </a:cxn>
                  <a:cxn ang="0">
                    <a:pos x="6137" y="2319"/>
                  </a:cxn>
                  <a:cxn ang="0">
                    <a:pos x="5550" y="2776"/>
                  </a:cxn>
                  <a:cxn ang="0">
                    <a:pos x="4643" y="3265"/>
                  </a:cxn>
                  <a:cxn ang="0">
                    <a:pos x="5123" y="3814"/>
                  </a:cxn>
                  <a:cxn ang="0">
                    <a:pos x="5977" y="3753"/>
                  </a:cxn>
                  <a:cxn ang="0">
                    <a:pos x="5017" y="4668"/>
                  </a:cxn>
                  <a:cxn ang="0">
                    <a:pos x="4483" y="5522"/>
                  </a:cxn>
                  <a:cxn ang="0">
                    <a:pos x="5070" y="5400"/>
                  </a:cxn>
                  <a:cxn ang="0">
                    <a:pos x="5550" y="4638"/>
                  </a:cxn>
                  <a:cxn ang="0">
                    <a:pos x="5550" y="5034"/>
                  </a:cxn>
                  <a:cxn ang="0">
                    <a:pos x="6084" y="5004"/>
                  </a:cxn>
                  <a:cxn ang="0">
                    <a:pos x="6084" y="5370"/>
                  </a:cxn>
                  <a:cxn ang="0">
                    <a:pos x="5123" y="6804"/>
                  </a:cxn>
                  <a:cxn ang="0">
                    <a:pos x="5283" y="7170"/>
                  </a:cxn>
                  <a:cxn ang="0">
                    <a:pos x="6724" y="7414"/>
                  </a:cxn>
                  <a:cxn ang="0">
                    <a:pos x="8432" y="7322"/>
                  </a:cxn>
                  <a:cxn ang="0">
                    <a:pos x="7365" y="8177"/>
                  </a:cxn>
                  <a:cxn ang="0">
                    <a:pos x="7792" y="9001"/>
                  </a:cxn>
                  <a:cxn ang="0">
                    <a:pos x="8005" y="9641"/>
                  </a:cxn>
                  <a:cxn ang="0">
                    <a:pos x="7578" y="10526"/>
                  </a:cxn>
                  <a:cxn ang="0">
                    <a:pos x="4856" y="11014"/>
                  </a:cxn>
                  <a:cxn ang="0">
                    <a:pos x="4696" y="12296"/>
                  </a:cxn>
                  <a:cxn ang="0">
                    <a:pos x="2348" y="13089"/>
                  </a:cxn>
                  <a:cxn ang="0">
                    <a:pos x="3843" y="13272"/>
                  </a:cxn>
                  <a:cxn ang="0">
                    <a:pos x="5283" y="14065"/>
                  </a:cxn>
                  <a:cxn ang="0">
                    <a:pos x="7418" y="13821"/>
                  </a:cxn>
                  <a:cxn ang="0">
                    <a:pos x="4483" y="14431"/>
                  </a:cxn>
                  <a:cxn ang="0">
                    <a:pos x="961" y="15835"/>
                  </a:cxn>
                  <a:cxn ang="0">
                    <a:pos x="961" y="16262"/>
                  </a:cxn>
                  <a:cxn ang="0">
                    <a:pos x="2989" y="15957"/>
                  </a:cxn>
                  <a:cxn ang="0">
                    <a:pos x="4696" y="15835"/>
                  </a:cxn>
                  <a:cxn ang="0">
                    <a:pos x="6618" y="15835"/>
                  </a:cxn>
                  <a:cxn ang="0">
                    <a:pos x="8272" y="15865"/>
                  </a:cxn>
                  <a:cxn ang="0">
                    <a:pos x="10140" y="15865"/>
                  </a:cxn>
                  <a:cxn ang="0">
                    <a:pos x="14036" y="15957"/>
                  </a:cxn>
                  <a:cxn ang="0">
                    <a:pos x="13769" y="14889"/>
                  </a:cxn>
                  <a:cxn ang="0">
                    <a:pos x="14623" y="14248"/>
                  </a:cxn>
                  <a:cxn ang="0">
                    <a:pos x="16224" y="13302"/>
                  </a:cxn>
                  <a:cxn ang="0">
                    <a:pos x="14036" y="12204"/>
                  </a:cxn>
                  <a:cxn ang="0">
                    <a:pos x="13876" y="11624"/>
                  </a:cxn>
                  <a:cxn ang="0">
                    <a:pos x="13022" y="10282"/>
                  </a:cxn>
                  <a:cxn ang="0">
                    <a:pos x="13769" y="10099"/>
                  </a:cxn>
                  <a:cxn ang="0">
                    <a:pos x="12061" y="8390"/>
                  </a:cxn>
                  <a:cxn ang="0">
                    <a:pos x="11528" y="6346"/>
                  </a:cxn>
                  <a:cxn ang="0">
                    <a:pos x="9553" y="5400"/>
                  </a:cxn>
                  <a:cxn ang="0">
                    <a:pos x="10247" y="4851"/>
                  </a:cxn>
                  <a:cxn ang="0">
                    <a:pos x="11261" y="3936"/>
                  </a:cxn>
                  <a:cxn ang="0">
                    <a:pos x="12168" y="3051"/>
                  </a:cxn>
                  <a:cxn ang="0">
                    <a:pos x="11314" y="2166"/>
                  </a:cxn>
                  <a:cxn ang="0">
                    <a:pos x="8752" y="1953"/>
                  </a:cxn>
                  <a:cxn ang="0">
                    <a:pos x="8966" y="1464"/>
                  </a:cxn>
                  <a:cxn ang="0">
                    <a:pos x="10620" y="214"/>
                  </a:cxn>
                  <a:cxn ang="0">
                    <a:pos x="8646" y="31"/>
                  </a:cxn>
                  <a:cxn ang="0">
                    <a:pos x="7258" y="580"/>
                  </a:cxn>
                </a:cxnLst>
                <a:rect l="0" t="0" r="r" b="b"/>
                <a:pathLst>
                  <a:path w="16384" h="16384">
                    <a:moveTo>
                      <a:pt x="7205" y="519"/>
                    </a:moveTo>
                    <a:lnTo>
                      <a:pt x="7205" y="580"/>
                    </a:lnTo>
                    <a:lnTo>
                      <a:pt x="7151" y="641"/>
                    </a:lnTo>
                    <a:lnTo>
                      <a:pt x="7151" y="763"/>
                    </a:lnTo>
                    <a:lnTo>
                      <a:pt x="7151" y="824"/>
                    </a:lnTo>
                    <a:lnTo>
                      <a:pt x="6938" y="824"/>
                    </a:lnTo>
                    <a:lnTo>
                      <a:pt x="6938" y="946"/>
                    </a:lnTo>
                    <a:lnTo>
                      <a:pt x="7045" y="1007"/>
                    </a:lnTo>
                    <a:lnTo>
                      <a:pt x="7151" y="1098"/>
                    </a:lnTo>
                    <a:lnTo>
                      <a:pt x="6938" y="1129"/>
                    </a:lnTo>
                    <a:lnTo>
                      <a:pt x="6778" y="1190"/>
                    </a:lnTo>
                    <a:lnTo>
                      <a:pt x="6618" y="1190"/>
                    </a:lnTo>
                    <a:lnTo>
                      <a:pt x="6511" y="1251"/>
                    </a:lnTo>
                    <a:lnTo>
                      <a:pt x="6297" y="1220"/>
                    </a:lnTo>
                    <a:lnTo>
                      <a:pt x="6137" y="1251"/>
                    </a:lnTo>
                    <a:lnTo>
                      <a:pt x="6137" y="1434"/>
                    </a:lnTo>
                    <a:lnTo>
                      <a:pt x="6084" y="1464"/>
                    </a:lnTo>
                    <a:lnTo>
                      <a:pt x="6084" y="1587"/>
                    </a:lnTo>
                    <a:lnTo>
                      <a:pt x="5977" y="1678"/>
                    </a:lnTo>
                    <a:lnTo>
                      <a:pt x="6084" y="1709"/>
                    </a:lnTo>
                    <a:lnTo>
                      <a:pt x="6137" y="1800"/>
                    </a:lnTo>
                    <a:lnTo>
                      <a:pt x="6084" y="1800"/>
                    </a:lnTo>
                    <a:lnTo>
                      <a:pt x="5924" y="1739"/>
                    </a:lnTo>
                    <a:lnTo>
                      <a:pt x="5764" y="1800"/>
                    </a:lnTo>
                    <a:lnTo>
                      <a:pt x="5764" y="1831"/>
                    </a:lnTo>
                    <a:lnTo>
                      <a:pt x="5764" y="1861"/>
                    </a:lnTo>
                    <a:lnTo>
                      <a:pt x="5710" y="1983"/>
                    </a:lnTo>
                    <a:lnTo>
                      <a:pt x="5710" y="2075"/>
                    </a:lnTo>
                    <a:lnTo>
                      <a:pt x="5924" y="2105"/>
                    </a:lnTo>
                    <a:lnTo>
                      <a:pt x="6137" y="2105"/>
                    </a:lnTo>
                    <a:lnTo>
                      <a:pt x="6297" y="2105"/>
                    </a:lnTo>
                    <a:lnTo>
                      <a:pt x="6191" y="2197"/>
                    </a:lnTo>
                    <a:lnTo>
                      <a:pt x="5977" y="2227"/>
                    </a:lnTo>
                    <a:lnTo>
                      <a:pt x="6084" y="2227"/>
                    </a:lnTo>
                    <a:lnTo>
                      <a:pt x="6191" y="2288"/>
                    </a:lnTo>
                    <a:lnTo>
                      <a:pt x="6137" y="2319"/>
                    </a:lnTo>
                    <a:lnTo>
                      <a:pt x="5924" y="2441"/>
                    </a:lnTo>
                    <a:lnTo>
                      <a:pt x="5924" y="2471"/>
                    </a:lnTo>
                    <a:lnTo>
                      <a:pt x="5870" y="2471"/>
                    </a:lnTo>
                    <a:lnTo>
                      <a:pt x="5870" y="2563"/>
                    </a:lnTo>
                    <a:lnTo>
                      <a:pt x="5870" y="2654"/>
                    </a:lnTo>
                    <a:lnTo>
                      <a:pt x="5764" y="2654"/>
                    </a:lnTo>
                    <a:lnTo>
                      <a:pt x="5657" y="2685"/>
                    </a:lnTo>
                    <a:lnTo>
                      <a:pt x="5550" y="2715"/>
                    </a:lnTo>
                    <a:lnTo>
                      <a:pt x="5550" y="2776"/>
                    </a:lnTo>
                    <a:lnTo>
                      <a:pt x="5444" y="2837"/>
                    </a:lnTo>
                    <a:lnTo>
                      <a:pt x="5283" y="2959"/>
                    </a:lnTo>
                    <a:lnTo>
                      <a:pt x="5283" y="3021"/>
                    </a:lnTo>
                    <a:lnTo>
                      <a:pt x="5283" y="3082"/>
                    </a:lnTo>
                    <a:lnTo>
                      <a:pt x="5230" y="3204"/>
                    </a:lnTo>
                    <a:lnTo>
                      <a:pt x="5123" y="3204"/>
                    </a:lnTo>
                    <a:lnTo>
                      <a:pt x="5017" y="3204"/>
                    </a:lnTo>
                    <a:lnTo>
                      <a:pt x="4803" y="3204"/>
                    </a:lnTo>
                    <a:lnTo>
                      <a:pt x="4643" y="3265"/>
                    </a:lnTo>
                    <a:lnTo>
                      <a:pt x="4643" y="3326"/>
                    </a:lnTo>
                    <a:lnTo>
                      <a:pt x="4856" y="3387"/>
                    </a:lnTo>
                    <a:lnTo>
                      <a:pt x="4856" y="3417"/>
                    </a:lnTo>
                    <a:lnTo>
                      <a:pt x="4910" y="3417"/>
                    </a:lnTo>
                    <a:lnTo>
                      <a:pt x="4910" y="3448"/>
                    </a:lnTo>
                    <a:lnTo>
                      <a:pt x="4856" y="3570"/>
                    </a:lnTo>
                    <a:lnTo>
                      <a:pt x="5017" y="3661"/>
                    </a:lnTo>
                    <a:lnTo>
                      <a:pt x="5123" y="3783"/>
                    </a:lnTo>
                    <a:lnTo>
                      <a:pt x="5123" y="3814"/>
                    </a:lnTo>
                    <a:lnTo>
                      <a:pt x="5230" y="3814"/>
                    </a:lnTo>
                    <a:lnTo>
                      <a:pt x="5337" y="3783"/>
                    </a:lnTo>
                    <a:lnTo>
                      <a:pt x="5550" y="3753"/>
                    </a:lnTo>
                    <a:lnTo>
                      <a:pt x="5710" y="3661"/>
                    </a:lnTo>
                    <a:lnTo>
                      <a:pt x="5870" y="3661"/>
                    </a:lnTo>
                    <a:lnTo>
                      <a:pt x="5924" y="3631"/>
                    </a:lnTo>
                    <a:lnTo>
                      <a:pt x="5977" y="3631"/>
                    </a:lnTo>
                    <a:lnTo>
                      <a:pt x="5977" y="3661"/>
                    </a:lnTo>
                    <a:lnTo>
                      <a:pt x="5977" y="3753"/>
                    </a:lnTo>
                    <a:lnTo>
                      <a:pt x="5764" y="3905"/>
                    </a:lnTo>
                    <a:lnTo>
                      <a:pt x="5657" y="4027"/>
                    </a:lnTo>
                    <a:lnTo>
                      <a:pt x="5497" y="4149"/>
                    </a:lnTo>
                    <a:lnTo>
                      <a:pt x="5337" y="4241"/>
                    </a:lnTo>
                    <a:lnTo>
                      <a:pt x="5283" y="4271"/>
                    </a:lnTo>
                    <a:lnTo>
                      <a:pt x="5230" y="4424"/>
                    </a:lnTo>
                    <a:lnTo>
                      <a:pt x="5123" y="4516"/>
                    </a:lnTo>
                    <a:lnTo>
                      <a:pt x="5070" y="4607"/>
                    </a:lnTo>
                    <a:lnTo>
                      <a:pt x="5017" y="4668"/>
                    </a:lnTo>
                    <a:lnTo>
                      <a:pt x="4856" y="4790"/>
                    </a:lnTo>
                    <a:lnTo>
                      <a:pt x="4803" y="4882"/>
                    </a:lnTo>
                    <a:lnTo>
                      <a:pt x="4803" y="5004"/>
                    </a:lnTo>
                    <a:lnTo>
                      <a:pt x="4696" y="5034"/>
                    </a:lnTo>
                    <a:lnTo>
                      <a:pt x="4910" y="5034"/>
                    </a:lnTo>
                    <a:lnTo>
                      <a:pt x="5017" y="5126"/>
                    </a:lnTo>
                    <a:lnTo>
                      <a:pt x="4910" y="5248"/>
                    </a:lnTo>
                    <a:lnTo>
                      <a:pt x="4696" y="5370"/>
                    </a:lnTo>
                    <a:lnTo>
                      <a:pt x="4483" y="5522"/>
                    </a:lnTo>
                    <a:lnTo>
                      <a:pt x="4376" y="5705"/>
                    </a:lnTo>
                    <a:lnTo>
                      <a:pt x="4216" y="5827"/>
                    </a:lnTo>
                    <a:lnTo>
                      <a:pt x="4056" y="5980"/>
                    </a:lnTo>
                    <a:lnTo>
                      <a:pt x="4056" y="6011"/>
                    </a:lnTo>
                    <a:lnTo>
                      <a:pt x="4269" y="6072"/>
                    </a:lnTo>
                    <a:lnTo>
                      <a:pt x="4430" y="5980"/>
                    </a:lnTo>
                    <a:lnTo>
                      <a:pt x="4643" y="5736"/>
                    </a:lnTo>
                    <a:lnTo>
                      <a:pt x="4910" y="5522"/>
                    </a:lnTo>
                    <a:lnTo>
                      <a:pt x="5070" y="5400"/>
                    </a:lnTo>
                    <a:lnTo>
                      <a:pt x="5230" y="5278"/>
                    </a:lnTo>
                    <a:lnTo>
                      <a:pt x="5230" y="5217"/>
                    </a:lnTo>
                    <a:lnTo>
                      <a:pt x="5283" y="5126"/>
                    </a:lnTo>
                    <a:lnTo>
                      <a:pt x="5283" y="5004"/>
                    </a:lnTo>
                    <a:lnTo>
                      <a:pt x="5283" y="4851"/>
                    </a:lnTo>
                    <a:lnTo>
                      <a:pt x="5283" y="4760"/>
                    </a:lnTo>
                    <a:lnTo>
                      <a:pt x="5337" y="4760"/>
                    </a:lnTo>
                    <a:lnTo>
                      <a:pt x="5444" y="4729"/>
                    </a:lnTo>
                    <a:lnTo>
                      <a:pt x="5550" y="4638"/>
                    </a:lnTo>
                    <a:lnTo>
                      <a:pt x="5870" y="4485"/>
                    </a:lnTo>
                    <a:lnTo>
                      <a:pt x="5924" y="4485"/>
                    </a:lnTo>
                    <a:lnTo>
                      <a:pt x="5870" y="4607"/>
                    </a:lnTo>
                    <a:lnTo>
                      <a:pt x="5710" y="4760"/>
                    </a:lnTo>
                    <a:lnTo>
                      <a:pt x="5497" y="4912"/>
                    </a:lnTo>
                    <a:lnTo>
                      <a:pt x="5444" y="5034"/>
                    </a:lnTo>
                    <a:lnTo>
                      <a:pt x="5444" y="5126"/>
                    </a:lnTo>
                    <a:lnTo>
                      <a:pt x="5497" y="5034"/>
                    </a:lnTo>
                    <a:lnTo>
                      <a:pt x="5550" y="5034"/>
                    </a:lnTo>
                    <a:lnTo>
                      <a:pt x="5657" y="5034"/>
                    </a:lnTo>
                    <a:lnTo>
                      <a:pt x="5710" y="4973"/>
                    </a:lnTo>
                    <a:lnTo>
                      <a:pt x="5764" y="4973"/>
                    </a:lnTo>
                    <a:lnTo>
                      <a:pt x="5870" y="5004"/>
                    </a:lnTo>
                    <a:lnTo>
                      <a:pt x="5924" y="5034"/>
                    </a:lnTo>
                    <a:lnTo>
                      <a:pt x="5977" y="5095"/>
                    </a:lnTo>
                    <a:lnTo>
                      <a:pt x="5977" y="5034"/>
                    </a:lnTo>
                    <a:lnTo>
                      <a:pt x="6084" y="5034"/>
                    </a:lnTo>
                    <a:lnTo>
                      <a:pt x="6084" y="5004"/>
                    </a:lnTo>
                    <a:lnTo>
                      <a:pt x="6137" y="4790"/>
                    </a:lnTo>
                    <a:lnTo>
                      <a:pt x="6191" y="4851"/>
                    </a:lnTo>
                    <a:lnTo>
                      <a:pt x="6404" y="4912"/>
                    </a:lnTo>
                    <a:lnTo>
                      <a:pt x="6564" y="5034"/>
                    </a:lnTo>
                    <a:lnTo>
                      <a:pt x="6564" y="5095"/>
                    </a:lnTo>
                    <a:lnTo>
                      <a:pt x="6351" y="5095"/>
                    </a:lnTo>
                    <a:lnTo>
                      <a:pt x="6191" y="5156"/>
                    </a:lnTo>
                    <a:lnTo>
                      <a:pt x="6137" y="5248"/>
                    </a:lnTo>
                    <a:lnTo>
                      <a:pt x="6084" y="5370"/>
                    </a:lnTo>
                    <a:lnTo>
                      <a:pt x="6084" y="5461"/>
                    </a:lnTo>
                    <a:lnTo>
                      <a:pt x="5977" y="5522"/>
                    </a:lnTo>
                    <a:lnTo>
                      <a:pt x="6084" y="5644"/>
                    </a:lnTo>
                    <a:lnTo>
                      <a:pt x="6191" y="5766"/>
                    </a:lnTo>
                    <a:lnTo>
                      <a:pt x="6191" y="5980"/>
                    </a:lnTo>
                    <a:lnTo>
                      <a:pt x="5924" y="6133"/>
                    </a:lnTo>
                    <a:lnTo>
                      <a:pt x="5657" y="6377"/>
                    </a:lnTo>
                    <a:lnTo>
                      <a:pt x="5337" y="6621"/>
                    </a:lnTo>
                    <a:lnTo>
                      <a:pt x="5123" y="6804"/>
                    </a:lnTo>
                    <a:lnTo>
                      <a:pt x="5123" y="6956"/>
                    </a:lnTo>
                    <a:lnTo>
                      <a:pt x="4910" y="6834"/>
                    </a:lnTo>
                    <a:lnTo>
                      <a:pt x="4856" y="6926"/>
                    </a:lnTo>
                    <a:lnTo>
                      <a:pt x="4856" y="7170"/>
                    </a:lnTo>
                    <a:lnTo>
                      <a:pt x="4910" y="7444"/>
                    </a:lnTo>
                    <a:lnTo>
                      <a:pt x="5017" y="7536"/>
                    </a:lnTo>
                    <a:lnTo>
                      <a:pt x="5123" y="7536"/>
                    </a:lnTo>
                    <a:lnTo>
                      <a:pt x="5230" y="7231"/>
                    </a:lnTo>
                    <a:lnTo>
                      <a:pt x="5283" y="7170"/>
                    </a:lnTo>
                    <a:lnTo>
                      <a:pt x="5337" y="7170"/>
                    </a:lnTo>
                    <a:lnTo>
                      <a:pt x="5550" y="7292"/>
                    </a:lnTo>
                    <a:lnTo>
                      <a:pt x="5870" y="7475"/>
                    </a:lnTo>
                    <a:lnTo>
                      <a:pt x="5977" y="7567"/>
                    </a:lnTo>
                    <a:lnTo>
                      <a:pt x="6137" y="7444"/>
                    </a:lnTo>
                    <a:lnTo>
                      <a:pt x="6191" y="7292"/>
                    </a:lnTo>
                    <a:lnTo>
                      <a:pt x="6351" y="7292"/>
                    </a:lnTo>
                    <a:lnTo>
                      <a:pt x="6564" y="7353"/>
                    </a:lnTo>
                    <a:lnTo>
                      <a:pt x="6724" y="7414"/>
                    </a:lnTo>
                    <a:lnTo>
                      <a:pt x="6991" y="7444"/>
                    </a:lnTo>
                    <a:lnTo>
                      <a:pt x="7205" y="7414"/>
                    </a:lnTo>
                    <a:lnTo>
                      <a:pt x="7365" y="7353"/>
                    </a:lnTo>
                    <a:lnTo>
                      <a:pt x="7418" y="7353"/>
                    </a:lnTo>
                    <a:lnTo>
                      <a:pt x="7578" y="7353"/>
                    </a:lnTo>
                    <a:lnTo>
                      <a:pt x="7685" y="7292"/>
                    </a:lnTo>
                    <a:lnTo>
                      <a:pt x="8005" y="7231"/>
                    </a:lnTo>
                    <a:lnTo>
                      <a:pt x="8112" y="7292"/>
                    </a:lnTo>
                    <a:lnTo>
                      <a:pt x="8432" y="7322"/>
                    </a:lnTo>
                    <a:lnTo>
                      <a:pt x="8646" y="7353"/>
                    </a:lnTo>
                    <a:lnTo>
                      <a:pt x="8486" y="7444"/>
                    </a:lnTo>
                    <a:lnTo>
                      <a:pt x="8325" y="7414"/>
                    </a:lnTo>
                    <a:lnTo>
                      <a:pt x="8272" y="7444"/>
                    </a:lnTo>
                    <a:lnTo>
                      <a:pt x="8059" y="7536"/>
                    </a:lnTo>
                    <a:lnTo>
                      <a:pt x="7845" y="7689"/>
                    </a:lnTo>
                    <a:lnTo>
                      <a:pt x="7632" y="7841"/>
                    </a:lnTo>
                    <a:lnTo>
                      <a:pt x="7418" y="8024"/>
                    </a:lnTo>
                    <a:lnTo>
                      <a:pt x="7365" y="8177"/>
                    </a:lnTo>
                    <a:lnTo>
                      <a:pt x="7365" y="8299"/>
                    </a:lnTo>
                    <a:lnTo>
                      <a:pt x="7418" y="8451"/>
                    </a:lnTo>
                    <a:lnTo>
                      <a:pt x="7472" y="8543"/>
                    </a:lnTo>
                    <a:lnTo>
                      <a:pt x="7578" y="8695"/>
                    </a:lnTo>
                    <a:lnTo>
                      <a:pt x="7578" y="8756"/>
                    </a:lnTo>
                    <a:lnTo>
                      <a:pt x="7685" y="8665"/>
                    </a:lnTo>
                    <a:lnTo>
                      <a:pt x="7685" y="8695"/>
                    </a:lnTo>
                    <a:lnTo>
                      <a:pt x="7792" y="8817"/>
                    </a:lnTo>
                    <a:lnTo>
                      <a:pt x="7792" y="9001"/>
                    </a:lnTo>
                    <a:lnTo>
                      <a:pt x="8005" y="8940"/>
                    </a:lnTo>
                    <a:lnTo>
                      <a:pt x="8325" y="8940"/>
                    </a:lnTo>
                    <a:lnTo>
                      <a:pt x="8646" y="8787"/>
                    </a:lnTo>
                    <a:lnTo>
                      <a:pt x="8752" y="8878"/>
                    </a:lnTo>
                    <a:lnTo>
                      <a:pt x="8646" y="8940"/>
                    </a:lnTo>
                    <a:lnTo>
                      <a:pt x="8539" y="9123"/>
                    </a:lnTo>
                    <a:lnTo>
                      <a:pt x="8432" y="9306"/>
                    </a:lnTo>
                    <a:lnTo>
                      <a:pt x="8219" y="9397"/>
                    </a:lnTo>
                    <a:lnTo>
                      <a:pt x="8005" y="9641"/>
                    </a:lnTo>
                    <a:lnTo>
                      <a:pt x="8112" y="9672"/>
                    </a:lnTo>
                    <a:lnTo>
                      <a:pt x="8272" y="9733"/>
                    </a:lnTo>
                    <a:lnTo>
                      <a:pt x="8059" y="9885"/>
                    </a:lnTo>
                    <a:lnTo>
                      <a:pt x="7845" y="10038"/>
                    </a:lnTo>
                    <a:lnTo>
                      <a:pt x="7792" y="10160"/>
                    </a:lnTo>
                    <a:lnTo>
                      <a:pt x="7845" y="10282"/>
                    </a:lnTo>
                    <a:lnTo>
                      <a:pt x="8005" y="10373"/>
                    </a:lnTo>
                    <a:lnTo>
                      <a:pt x="7845" y="10404"/>
                    </a:lnTo>
                    <a:lnTo>
                      <a:pt x="7578" y="10526"/>
                    </a:lnTo>
                    <a:lnTo>
                      <a:pt x="7258" y="10496"/>
                    </a:lnTo>
                    <a:lnTo>
                      <a:pt x="6831" y="10465"/>
                    </a:lnTo>
                    <a:lnTo>
                      <a:pt x="6191" y="10373"/>
                    </a:lnTo>
                    <a:lnTo>
                      <a:pt x="5710" y="10465"/>
                    </a:lnTo>
                    <a:lnTo>
                      <a:pt x="5123" y="10648"/>
                    </a:lnTo>
                    <a:lnTo>
                      <a:pt x="4643" y="10862"/>
                    </a:lnTo>
                    <a:lnTo>
                      <a:pt x="4163" y="11075"/>
                    </a:lnTo>
                    <a:lnTo>
                      <a:pt x="4269" y="11136"/>
                    </a:lnTo>
                    <a:lnTo>
                      <a:pt x="4856" y="11014"/>
                    </a:lnTo>
                    <a:lnTo>
                      <a:pt x="5283" y="10984"/>
                    </a:lnTo>
                    <a:lnTo>
                      <a:pt x="5283" y="11197"/>
                    </a:lnTo>
                    <a:lnTo>
                      <a:pt x="5123" y="11441"/>
                    </a:lnTo>
                    <a:lnTo>
                      <a:pt x="5123" y="11624"/>
                    </a:lnTo>
                    <a:lnTo>
                      <a:pt x="5123" y="11716"/>
                    </a:lnTo>
                    <a:lnTo>
                      <a:pt x="5283" y="11838"/>
                    </a:lnTo>
                    <a:lnTo>
                      <a:pt x="5070" y="11991"/>
                    </a:lnTo>
                    <a:lnTo>
                      <a:pt x="5017" y="12052"/>
                    </a:lnTo>
                    <a:lnTo>
                      <a:pt x="4696" y="12296"/>
                    </a:lnTo>
                    <a:lnTo>
                      <a:pt x="4376" y="12357"/>
                    </a:lnTo>
                    <a:lnTo>
                      <a:pt x="3949" y="12479"/>
                    </a:lnTo>
                    <a:lnTo>
                      <a:pt x="3522" y="12570"/>
                    </a:lnTo>
                    <a:lnTo>
                      <a:pt x="2989" y="12662"/>
                    </a:lnTo>
                    <a:lnTo>
                      <a:pt x="2562" y="12723"/>
                    </a:lnTo>
                    <a:lnTo>
                      <a:pt x="2241" y="12784"/>
                    </a:lnTo>
                    <a:lnTo>
                      <a:pt x="2295" y="12845"/>
                    </a:lnTo>
                    <a:lnTo>
                      <a:pt x="2295" y="12967"/>
                    </a:lnTo>
                    <a:lnTo>
                      <a:pt x="2348" y="13089"/>
                    </a:lnTo>
                    <a:lnTo>
                      <a:pt x="2455" y="13211"/>
                    </a:lnTo>
                    <a:lnTo>
                      <a:pt x="2508" y="13272"/>
                    </a:lnTo>
                    <a:lnTo>
                      <a:pt x="2508" y="13302"/>
                    </a:lnTo>
                    <a:lnTo>
                      <a:pt x="2722" y="13333"/>
                    </a:lnTo>
                    <a:lnTo>
                      <a:pt x="2989" y="13333"/>
                    </a:lnTo>
                    <a:lnTo>
                      <a:pt x="3362" y="13180"/>
                    </a:lnTo>
                    <a:lnTo>
                      <a:pt x="3736" y="13150"/>
                    </a:lnTo>
                    <a:lnTo>
                      <a:pt x="3843" y="13180"/>
                    </a:lnTo>
                    <a:lnTo>
                      <a:pt x="3843" y="13272"/>
                    </a:lnTo>
                    <a:lnTo>
                      <a:pt x="3843" y="13455"/>
                    </a:lnTo>
                    <a:lnTo>
                      <a:pt x="3949" y="13577"/>
                    </a:lnTo>
                    <a:lnTo>
                      <a:pt x="4376" y="13638"/>
                    </a:lnTo>
                    <a:lnTo>
                      <a:pt x="4696" y="13547"/>
                    </a:lnTo>
                    <a:lnTo>
                      <a:pt x="4803" y="13547"/>
                    </a:lnTo>
                    <a:lnTo>
                      <a:pt x="4910" y="13577"/>
                    </a:lnTo>
                    <a:lnTo>
                      <a:pt x="5017" y="13699"/>
                    </a:lnTo>
                    <a:lnTo>
                      <a:pt x="5123" y="13913"/>
                    </a:lnTo>
                    <a:lnTo>
                      <a:pt x="5283" y="14065"/>
                    </a:lnTo>
                    <a:lnTo>
                      <a:pt x="5497" y="14157"/>
                    </a:lnTo>
                    <a:lnTo>
                      <a:pt x="5764" y="14187"/>
                    </a:lnTo>
                    <a:lnTo>
                      <a:pt x="6084" y="14126"/>
                    </a:lnTo>
                    <a:lnTo>
                      <a:pt x="6297" y="14004"/>
                    </a:lnTo>
                    <a:lnTo>
                      <a:pt x="6564" y="13913"/>
                    </a:lnTo>
                    <a:lnTo>
                      <a:pt x="6778" y="13882"/>
                    </a:lnTo>
                    <a:lnTo>
                      <a:pt x="7205" y="13760"/>
                    </a:lnTo>
                    <a:lnTo>
                      <a:pt x="7418" y="13669"/>
                    </a:lnTo>
                    <a:lnTo>
                      <a:pt x="7418" y="13821"/>
                    </a:lnTo>
                    <a:lnTo>
                      <a:pt x="7205" y="14004"/>
                    </a:lnTo>
                    <a:lnTo>
                      <a:pt x="6778" y="14187"/>
                    </a:lnTo>
                    <a:lnTo>
                      <a:pt x="6404" y="14370"/>
                    </a:lnTo>
                    <a:lnTo>
                      <a:pt x="6297" y="14492"/>
                    </a:lnTo>
                    <a:lnTo>
                      <a:pt x="6137" y="14553"/>
                    </a:lnTo>
                    <a:lnTo>
                      <a:pt x="5977" y="14614"/>
                    </a:lnTo>
                    <a:lnTo>
                      <a:pt x="5657" y="14553"/>
                    </a:lnTo>
                    <a:lnTo>
                      <a:pt x="5070" y="14492"/>
                    </a:lnTo>
                    <a:lnTo>
                      <a:pt x="4483" y="14431"/>
                    </a:lnTo>
                    <a:lnTo>
                      <a:pt x="3949" y="14431"/>
                    </a:lnTo>
                    <a:lnTo>
                      <a:pt x="3949" y="14492"/>
                    </a:lnTo>
                    <a:lnTo>
                      <a:pt x="3629" y="14645"/>
                    </a:lnTo>
                    <a:lnTo>
                      <a:pt x="3202" y="14736"/>
                    </a:lnTo>
                    <a:lnTo>
                      <a:pt x="2882" y="15011"/>
                    </a:lnTo>
                    <a:lnTo>
                      <a:pt x="2295" y="15255"/>
                    </a:lnTo>
                    <a:lnTo>
                      <a:pt x="1708" y="15499"/>
                    </a:lnTo>
                    <a:lnTo>
                      <a:pt x="1281" y="15652"/>
                    </a:lnTo>
                    <a:lnTo>
                      <a:pt x="961" y="15835"/>
                    </a:lnTo>
                    <a:lnTo>
                      <a:pt x="587" y="15896"/>
                    </a:lnTo>
                    <a:lnTo>
                      <a:pt x="320" y="15987"/>
                    </a:lnTo>
                    <a:lnTo>
                      <a:pt x="107" y="16140"/>
                    </a:lnTo>
                    <a:lnTo>
                      <a:pt x="0" y="16231"/>
                    </a:lnTo>
                    <a:lnTo>
                      <a:pt x="213" y="16109"/>
                    </a:lnTo>
                    <a:lnTo>
                      <a:pt x="374" y="16079"/>
                    </a:lnTo>
                    <a:lnTo>
                      <a:pt x="587" y="16140"/>
                    </a:lnTo>
                    <a:lnTo>
                      <a:pt x="747" y="16262"/>
                    </a:lnTo>
                    <a:lnTo>
                      <a:pt x="961" y="16262"/>
                    </a:lnTo>
                    <a:lnTo>
                      <a:pt x="854" y="16262"/>
                    </a:lnTo>
                    <a:lnTo>
                      <a:pt x="1014" y="16384"/>
                    </a:lnTo>
                    <a:lnTo>
                      <a:pt x="1174" y="16323"/>
                    </a:lnTo>
                    <a:lnTo>
                      <a:pt x="1388" y="16109"/>
                    </a:lnTo>
                    <a:lnTo>
                      <a:pt x="1815" y="16018"/>
                    </a:lnTo>
                    <a:lnTo>
                      <a:pt x="2135" y="15835"/>
                    </a:lnTo>
                    <a:lnTo>
                      <a:pt x="2455" y="15865"/>
                    </a:lnTo>
                    <a:lnTo>
                      <a:pt x="2775" y="15896"/>
                    </a:lnTo>
                    <a:lnTo>
                      <a:pt x="2989" y="15957"/>
                    </a:lnTo>
                    <a:lnTo>
                      <a:pt x="3309" y="15957"/>
                    </a:lnTo>
                    <a:lnTo>
                      <a:pt x="3522" y="16018"/>
                    </a:lnTo>
                    <a:lnTo>
                      <a:pt x="3736" y="16109"/>
                    </a:lnTo>
                    <a:lnTo>
                      <a:pt x="3949" y="16231"/>
                    </a:lnTo>
                    <a:lnTo>
                      <a:pt x="4056" y="16262"/>
                    </a:lnTo>
                    <a:lnTo>
                      <a:pt x="4216" y="16262"/>
                    </a:lnTo>
                    <a:lnTo>
                      <a:pt x="4269" y="16201"/>
                    </a:lnTo>
                    <a:lnTo>
                      <a:pt x="4483" y="16109"/>
                    </a:lnTo>
                    <a:lnTo>
                      <a:pt x="4696" y="15835"/>
                    </a:lnTo>
                    <a:lnTo>
                      <a:pt x="4856" y="15621"/>
                    </a:lnTo>
                    <a:lnTo>
                      <a:pt x="5017" y="15591"/>
                    </a:lnTo>
                    <a:lnTo>
                      <a:pt x="5070" y="15621"/>
                    </a:lnTo>
                    <a:lnTo>
                      <a:pt x="5283" y="15652"/>
                    </a:lnTo>
                    <a:lnTo>
                      <a:pt x="5710" y="15591"/>
                    </a:lnTo>
                    <a:lnTo>
                      <a:pt x="6137" y="15591"/>
                    </a:lnTo>
                    <a:lnTo>
                      <a:pt x="6351" y="15530"/>
                    </a:lnTo>
                    <a:lnTo>
                      <a:pt x="6511" y="15652"/>
                    </a:lnTo>
                    <a:lnTo>
                      <a:pt x="6618" y="15835"/>
                    </a:lnTo>
                    <a:lnTo>
                      <a:pt x="6724" y="15957"/>
                    </a:lnTo>
                    <a:lnTo>
                      <a:pt x="6778" y="16018"/>
                    </a:lnTo>
                    <a:lnTo>
                      <a:pt x="6831" y="16018"/>
                    </a:lnTo>
                    <a:lnTo>
                      <a:pt x="6991" y="15957"/>
                    </a:lnTo>
                    <a:lnTo>
                      <a:pt x="7365" y="15896"/>
                    </a:lnTo>
                    <a:lnTo>
                      <a:pt x="7685" y="16018"/>
                    </a:lnTo>
                    <a:lnTo>
                      <a:pt x="7898" y="15987"/>
                    </a:lnTo>
                    <a:lnTo>
                      <a:pt x="7845" y="15835"/>
                    </a:lnTo>
                    <a:lnTo>
                      <a:pt x="8272" y="15865"/>
                    </a:lnTo>
                    <a:lnTo>
                      <a:pt x="8752" y="15896"/>
                    </a:lnTo>
                    <a:lnTo>
                      <a:pt x="8912" y="15865"/>
                    </a:lnTo>
                    <a:lnTo>
                      <a:pt x="9179" y="15835"/>
                    </a:lnTo>
                    <a:lnTo>
                      <a:pt x="9286" y="15713"/>
                    </a:lnTo>
                    <a:lnTo>
                      <a:pt x="9339" y="15591"/>
                    </a:lnTo>
                    <a:lnTo>
                      <a:pt x="9500" y="15713"/>
                    </a:lnTo>
                    <a:lnTo>
                      <a:pt x="9766" y="15774"/>
                    </a:lnTo>
                    <a:lnTo>
                      <a:pt x="10033" y="15774"/>
                    </a:lnTo>
                    <a:lnTo>
                      <a:pt x="10140" y="15865"/>
                    </a:lnTo>
                    <a:lnTo>
                      <a:pt x="10353" y="15987"/>
                    </a:lnTo>
                    <a:lnTo>
                      <a:pt x="10674" y="15987"/>
                    </a:lnTo>
                    <a:lnTo>
                      <a:pt x="11474" y="15957"/>
                    </a:lnTo>
                    <a:lnTo>
                      <a:pt x="11741" y="15987"/>
                    </a:lnTo>
                    <a:lnTo>
                      <a:pt x="12168" y="16079"/>
                    </a:lnTo>
                    <a:lnTo>
                      <a:pt x="12595" y="16079"/>
                    </a:lnTo>
                    <a:lnTo>
                      <a:pt x="13342" y="16018"/>
                    </a:lnTo>
                    <a:lnTo>
                      <a:pt x="13769" y="15987"/>
                    </a:lnTo>
                    <a:lnTo>
                      <a:pt x="14036" y="15957"/>
                    </a:lnTo>
                    <a:lnTo>
                      <a:pt x="14089" y="15865"/>
                    </a:lnTo>
                    <a:lnTo>
                      <a:pt x="14623" y="15743"/>
                    </a:lnTo>
                    <a:lnTo>
                      <a:pt x="15050" y="15591"/>
                    </a:lnTo>
                    <a:lnTo>
                      <a:pt x="15157" y="15347"/>
                    </a:lnTo>
                    <a:lnTo>
                      <a:pt x="15103" y="15255"/>
                    </a:lnTo>
                    <a:lnTo>
                      <a:pt x="14623" y="15164"/>
                    </a:lnTo>
                    <a:lnTo>
                      <a:pt x="14196" y="15164"/>
                    </a:lnTo>
                    <a:lnTo>
                      <a:pt x="13769" y="15103"/>
                    </a:lnTo>
                    <a:lnTo>
                      <a:pt x="13769" y="14889"/>
                    </a:lnTo>
                    <a:lnTo>
                      <a:pt x="13609" y="14767"/>
                    </a:lnTo>
                    <a:lnTo>
                      <a:pt x="13769" y="14736"/>
                    </a:lnTo>
                    <a:lnTo>
                      <a:pt x="14036" y="14736"/>
                    </a:lnTo>
                    <a:lnTo>
                      <a:pt x="14089" y="14614"/>
                    </a:lnTo>
                    <a:lnTo>
                      <a:pt x="14303" y="14492"/>
                    </a:lnTo>
                    <a:lnTo>
                      <a:pt x="14249" y="14401"/>
                    </a:lnTo>
                    <a:lnTo>
                      <a:pt x="14089" y="14370"/>
                    </a:lnTo>
                    <a:lnTo>
                      <a:pt x="14303" y="14279"/>
                    </a:lnTo>
                    <a:lnTo>
                      <a:pt x="14623" y="14248"/>
                    </a:lnTo>
                    <a:lnTo>
                      <a:pt x="14730" y="14309"/>
                    </a:lnTo>
                    <a:lnTo>
                      <a:pt x="15050" y="14279"/>
                    </a:lnTo>
                    <a:lnTo>
                      <a:pt x="15157" y="14157"/>
                    </a:lnTo>
                    <a:lnTo>
                      <a:pt x="15103" y="14065"/>
                    </a:lnTo>
                    <a:lnTo>
                      <a:pt x="15103" y="13943"/>
                    </a:lnTo>
                    <a:lnTo>
                      <a:pt x="15317" y="14004"/>
                    </a:lnTo>
                    <a:lnTo>
                      <a:pt x="15583" y="13943"/>
                    </a:lnTo>
                    <a:lnTo>
                      <a:pt x="15957" y="13760"/>
                    </a:lnTo>
                    <a:lnTo>
                      <a:pt x="16224" y="13302"/>
                    </a:lnTo>
                    <a:lnTo>
                      <a:pt x="16384" y="12967"/>
                    </a:lnTo>
                    <a:lnTo>
                      <a:pt x="16331" y="12601"/>
                    </a:lnTo>
                    <a:lnTo>
                      <a:pt x="16117" y="12326"/>
                    </a:lnTo>
                    <a:lnTo>
                      <a:pt x="15797" y="12113"/>
                    </a:lnTo>
                    <a:lnTo>
                      <a:pt x="15530" y="12052"/>
                    </a:lnTo>
                    <a:lnTo>
                      <a:pt x="15050" y="11991"/>
                    </a:lnTo>
                    <a:lnTo>
                      <a:pt x="14623" y="12052"/>
                    </a:lnTo>
                    <a:lnTo>
                      <a:pt x="14249" y="11991"/>
                    </a:lnTo>
                    <a:lnTo>
                      <a:pt x="14036" y="12204"/>
                    </a:lnTo>
                    <a:lnTo>
                      <a:pt x="13822" y="12296"/>
                    </a:lnTo>
                    <a:lnTo>
                      <a:pt x="13662" y="12174"/>
                    </a:lnTo>
                    <a:lnTo>
                      <a:pt x="13449" y="12113"/>
                    </a:lnTo>
                    <a:lnTo>
                      <a:pt x="13235" y="12082"/>
                    </a:lnTo>
                    <a:lnTo>
                      <a:pt x="13182" y="12082"/>
                    </a:lnTo>
                    <a:lnTo>
                      <a:pt x="13395" y="11868"/>
                    </a:lnTo>
                    <a:lnTo>
                      <a:pt x="13609" y="11807"/>
                    </a:lnTo>
                    <a:lnTo>
                      <a:pt x="13769" y="11716"/>
                    </a:lnTo>
                    <a:lnTo>
                      <a:pt x="13876" y="11624"/>
                    </a:lnTo>
                    <a:lnTo>
                      <a:pt x="14036" y="11502"/>
                    </a:lnTo>
                    <a:lnTo>
                      <a:pt x="14089" y="11319"/>
                    </a:lnTo>
                    <a:lnTo>
                      <a:pt x="13982" y="11136"/>
                    </a:lnTo>
                    <a:lnTo>
                      <a:pt x="13822" y="10984"/>
                    </a:lnTo>
                    <a:lnTo>
                      <a:pt x="13662" y="10862"/>
                    </a:lnTo>
                    <a:lnTo>
                      <a:pt x="13609" y="10709"/>
                    </a:lnTo>
                    <a:lnTo>
                      <a:pt x="13395" y="10618"/>
                    </a:lnTo>
                    <a:lnTo>
                      <a:pt x="13182" y="10496"/>
                    </a:lnTo>
                    <a:lnTo>
                      <a:pt x="13022" y="10282"/>
                    </a:lnTo>
                    <a:lnTo>
                      <a:pt x="13182" y="10251"/>
                    </a:lnTo>
                    <a:lnTo>
                      <a:pt x="13342" y="10404"/>
                    </a:lnTo>
                    <a:lnTo>
                      <a:pt x="13449" y="10526"/>
                    </a:lnTo>
                    <a:lnTo>
                      <a:pt x="13555" y="10526"/>
                    </a:lnTo>
                    <a:lnTo>
                      <a:pt x="13662" y="10587"/>
                    </a:lnTo>
                    <a:lnTo>
                      <a:pt x="13876" y="10618"/>
                    </a:lnTo>
                    <a:lnTo>
                      <a:pt x="13982" y="10587"/>
                    </a:lnTo>
                    <a:lnTo>
                      <a:pt x="13982" y="10251"/>
                    </a:lnTo>
                    <a:lnTo>
                      <a:pt x="13769" y="10099"/>
                    </a:lnTo>
                    <a:lnTo>
                      <a:pt x="13449" y="9794"/>
                    </a:lnTo>
                    <a:lnTo>
                      <a:pt x="13449" y="9489"/>
                    </a:lnTo>
                    <a:lnTo>
                      <a:pt x="13342" y="9245"/>
                    </a:lnTo>
                    <a:lnTo>
                      <a:pt x="13235" y="9245"/>
                    </a:lnTo>
                    <a:lnTo>
                      <a:pt x="13182" y="9001"/>
                    </a:lnTo>
                    <a:lnTo>
                      <a:pt x="12968" y="8695"/>
                    </a:lnTo>
                    <a:lnTo>
                      <a:pt x="12595" y="8543"/>
                    </a:lnTo>
                    <a:lnTo>
                      <a:pt x="12115" y="8451"/>
                    </a:lnTo>
                    <a:lnTo>
                      <a:pt x="12061" y="8390"/>
                    </a:lnTo>
                    <a:lnTo>
                      <a:pt x="11954" y="8085"/>
                    </a:lnTo>
                    <a:lnTo>
                      <a:pt x="11848" y="7811"/>
                    </a:lnTo>
                    <a:lnTo>
                      <a:pt x="11688" y="7536"/>
                    </a:lnTo>
                    <a:lnTo>
                      <a:pt x="11688" y="7292"/>
                    </a:lnTo>
                    <a:lnTo>
                      <a:pt x="11688" y="7078"/>
                    </a:lnTo>
                    <a:lnTo>
                      <a:pt x="11741" y="6926"/>
                    </a:lnTo>
                    <a:lnTo>
                      <a:pt x="11741" y="6804"/>
                    </a:lnTo>
                    <a:lnTo>
                      <a:pt x="11848" y="6499"/>
                    </a:lnTo>
                    <a:lnTo>
                      <a:pt x="11528" y="6346"/>
                    </a:lnTo>
                    <a:lnTo>
                      <a:pt x="11261" y="6072"/>
                    </a:lnTo>
                    <a:lnTo>
                      <a:pt x="11101" y="5827"/>
                    </a:lnTo>
                    <a:lnTo>
                      <a:pt x="10887" y="5644"/>
                    </a:lnTo>
                    <a:lnTo>
                      <a:pt x="10567" y="5522"/>
                    </a:lnTo>
                    <a:lnTo>
                      <a:pt x="10353" y="5400"/>
                    </a:lnTo>
                    <a:lnTo>
                      <a:pt x="10140" y="5370"/>
                    </a:lnTo>
                    <a:lnTo>
                      <a:pt x="10033" y="5370"/>
                    </a:lnTo>
                    <a:lnTo>
                      <a:pt x="9926" y="5370"/>
                    </a:lnTo>
                    <a:lnTo>
                      <a:pt x="9553" y="5400"/>
                    </a:lnTo>
                    <a:lnTo>
                      <a:pt x="9286" y="5370"/>
                    </a:lnTo>
                    <a:lnTo>
                      <a:pt x="9073" y="5278"/>
                    </a:lnTo>
                    <a:lnTo>
                      <a:pt x="9073" y="5248"/>
                    </a:lnTo>
                    <a:lnTo>
                      <a:pt x="9179" y="5095"/>
                    </a:lnTo>
                    <a:lnTo>
                      <a:pt x="9393" y="5004"/>
                    </a:lnTo>
                    <a:lnTo>
                      <a:pt x="9713" y="5004"/>
                    </a:lnTo>
                    <a:lnTo>
                      <a:pt x="10033" y="5004"/>
                    </a:lnTo>
                    <a:lnTo>
                      <a:pt x="10407" y="4973"/>
                    </a:lnTo>
                    <a:lnTo>
                      <a:pt x="10247" y="4851"/>
                    </a:lnTo>
                    <a:lnTo>
                      <a:pt x="10140" y="4638"/>
                    </a:lnTo>
                    <a:lnTo>
                      <a:pt x="9980" y="4607"/>
                    </a:lnTo>
                    <a:lnTo>
                      <a:pt x="9980" y="4485"/>
                    </a:lnTo>
                    <a:lnTo>
                      <a:pt x="10247" y="4516"/>
                    </a:lnTo>
                    <a:lnTo>
                      <a:pt x="10567" y="4485"/>
                    </a:lnTo>
                    <a:lnTo>
                      <a:pt x="10780" y="4302"/>
                    </a:lnTo>
                    <a:lnTo>
                      <a:pt x="10887" y="4149"/>
                    </a:lnTo>
                    <a:lnTo>
                      <a:pt x="11101" y="4027"/>
                    </a:lnTo>
                    <a:lnTo>
                      <a:pt x="11261" y="3936"/>
                    </a:lnTo>
                    <a:lnTo>
                      <a:pt x="11314" y="3905"/>
                    </a:lnTo>
                    <a:lnTo>
                      <a:pt x="11421" y="3814"/>
                    </a:lnTo>
                    <a:lnTo>
                      <a:pt x="11474" y="3814"/>
                    </a:lnTo>
                    <a:lnTo>
                      <a:pt x="11474" y="3783"/>
                    </a:lnTo>
                    <a:lnTo>
                      <a:pt x="11528" y="3661"/>
                    </a:lnTo>
                    <a:lnTo>
                      <a:pt x="11741" y="3448"/>
                    </a:lnTo>
                    <a:lnTo>
                      <a:pt x="11848" y="3295"/>
                    </a:lnTo>
                    <a:lnTo>
                      <a:pt x="11954" y="3143"/>
                    </a:lnTo>
                    <a:lnTo>
                      <a:pt x="12168" y="3051"/>
                    </a:lnTo>
                    <a:lnTo>
                      <a:pt x="12328" y="2959"/>
                    </a:lnTo>
                    <a:lnTo>
                      <a:pt x="12541" y="2898"/>
                    </a:lnTo>
                    <a:lnTo>
                      <a:pt x="12595" y="2685"/>
                    </a:lnTo>
                    <a:lnTo>
                      <a:pt x="12595" y="2532"/>
                    </a:lnTo>
                    <a:lnTo>
                      <a:pt x="12595" y="2319"/>
                    </a:lnTo>
                    <a:lnTo>
                      <a:pt x="12381" y="2288"/>
                    </a:lnTo>
                    <a:lnTo>
                      <a:pt x="12061" y="2227"/>
                    </a:lnTo>
                    <a:lnTo>
                      <a:pt x="11634" y="2227"/>
                    </a:lnTo>
                    <a:lnTo>
                      <a:pt x="11314" y="2166"/>
                    </a:lnTo>
                    <a:lnTo>
                      <a:pt x="10994" y="2105"/>
                    </a:lnTo>
                    <a:lnTo>
                      <a:pt x="10620" y="2105"/>
                    </a:lnTo>
                    <a:lnTo>
                      <a:pt x="10247" y="1983"/>
                    </a:lnTo>
                    <a:lnTo>
                      <a:pt x="9980" y="1983"/>
                    </a:lnTo>
                    <a:lnTo>
                      <a:pt x="9339" y="2044"/>
                    </a:lnTo>
                    <a:lnTo>
                      <a:pt x="8966" y="2075"/>
                    </a:lnTo>
                    <a:lnTo>
                      <a:pt x="8752" y="2197"/>
                    </a:lnTo>
                    <a:lnTo>
                      <a:pt x="8646" y="2105"/>
                    </a:lnTo>
                    <a:lnTo>
                      <a:pt x="8752" y="1953"/>
                    </a:lnTo>
                    <a:lnTo>
                      <a:pt x="8752" y="1922"/>
                    </a:lnTo>
                    <a:lnTo>
                      <a:pt x="8486" y="1922"/>
                    </a:lnTo>
                    <a:lnTo>
                      <a:pt x="8539" y="1831"/>
                    </a:lnTo>
                    <a:lnTo>
                      <a:pt x="9073" y="1831"/>
                    </a:lnTo>
                    <a:lnTo>
                      <a:pt x="9339" y="1678"/>
                    </a:lnTo>
                    <a:lnTo>
                      <a:pt x="9286" y="1617"/>
                    </a:lnTo>
                    <a:lnTo>
                      <a:pt x="8859" y="1587"/>
                    </a:lnTo>
                    <a:lnTo>
                      <a:pt x="8966" y="1434"/>
                    </a:lnTo>
                    <a:lnTo>
                      <a:pt x="8966" y="1464"/>
                    </a:lnTo>
                    <a:lnTo>
                      <a:pt x="9393" y="1251"/>
                    </a:lnTo>
                    <a:lnTo>
                      <a:pt x="10140" y="1098"/>
                    </a:lnTo>
                    <a:lnTo>
                      <a:pt x="10407" y="885"/>
                    </a:lnTo>
                    <a:lnTo>
                      <a:pt x="10887" y="763"/>
                    </a:lnTo>
                    <a:lnTo>
                      <a:pt x="11047" y="488"/>
                    </a:lnTo>
                    <a:lnTo>
                      <a:pt x="11207" y="275"/>
                    </a:lnTo>
                    <a:lnTo>
                      <a:pt x="10834" y="153"/>
                    </a:lnTo>
                    <a:lnTo>
                      <a:pt x="10674" y="214"/>
                    </a:lnTo>
                    <a:lnTo>
                      <a:pt x="10620" y="214"/>
                    </a:lnTo>
                    <a:lnTo>
                      <a:pt x="10353" y="214"/>
                    </a:lnTo>
                    <a:lnTo>
                      <a:pt x="9926" y="214"/>
                    </a:lnTo>
                    <a:lnTo>
                      <a:pt x="9553" y="153"/>
                    </a:lnTo>
                    <a:lnTo>
                      <a:pt x="9339" y="214"/>
                    </a:lnTo>
                    <a:lnTo>
                      <a:pt x="9073" y="214"/>
                    </a:lnTo>
                    <a:lnTo>
                      <a:pt x="9073" y="153"/>
                    </a:lnTo>
                    <a:lnTo>
                      <a:pt x="8752" y="92"/>
                    </a:lnTo>
                    <a:lnTo>
                      <a:pt x="8699" y="92"/>
                    </a:lnTo>
                    <a:lnTo>
                      <a:pt x="8646" y="31"/>
                    </a:lnTo>
                    <a:lnTo>
                      <a:pt x="8486" y="0"/>
                    </a:lnTo>
                    <a:lnTo>
                      <a:pt x="8325" y="0"/>
                    </a:lnTo>
                    <a:lnTo>
                      <a:pt x="8112" y="0"/>
                    </a:lnTo>
                    <a:lnTo>
                      <a:pt x="7845" y="214"/>
                    </a:lnTo>
                    <a:lnTo>
                      <a:pt x="7685" y="275"/>
                    </a:lnTo>
                    <a:lnTo>
                      <a:pt x="7632" y="458"/>
                    </a:lnTo>
                    <a:lnTo>
                      <a:pt x="7578" y="580"/>
                    </a:lnTo>
                    <a:lnTo>
                      <a:pt x="7472" y="580"/>
                    </a:lnTo>
                    <a:lnTo>
                      <a:pt x="7258" y="580"/>
                    </a:lnTo>
                    <a:lnTo>
                      <a:pt x="7205" y="51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12" name="Drawing 99"/>
              <p:cNvSpPr>
                <a:spLocks noChangeAspect="1"/>
              </p:cNvSpPr>
              <p:nvPr/>
            </p:nvSpPr>
            <p:spPr bwMode="auto">
              <a:xfrm>
                <a:off x="9316" y="-21797"/>
                <a:ext cx="930" cy="2"/>
              </a:xfrm>
              <a:custGeom>
                <a:avLst/>
                <a:gdLst/>
                <a:ahLst/>
                <a:cxnLst>
                  <a:cxn ang="0">
                    <a:pos x="12015" y="4915"/>
                  </a:cxn>
                  <a:cxn ang="0">
                    <a:pos x="10923" y="0"/>
                  </a:cxn>
                  <a:cxn ang="0">
                    <a:pos x="8738" y="0"/>
                  </a:cxn>
                  <a:cxn ang="0">
                    <a:pos x="7646" y="0"/>
                  </a:cxn>
                  <a:cxn ang="0">
                    <a:pos x="6554" y="3277"/>
                  </a:cxn>
                  <a:cxn ang="0">
                    <a:pos x="4369" y="3277"/>
                  </a:cxn>
                  <a:cxn ang="0">
                    <a:pos x="2185" y="4915"/>
                  </a:cxn>
                  <a:cxn ang="0">
                    <a:pos x="0" y="6554"/>
                  </a:cxn>
                  <a:cxn ang="0">
                    <a:pos x="2185" y="11469"/>
                  </a:cxn>
                  <a:cxn ang="0">
                    <a:pos x="7646" y="16384"/>
                  </a:cxn>
                  <a:cxn ang="0">
                    <a:pos x="12015" y="16384"/>
                  </a:cxn>
                  <a:cxn ang="0">
                    <a:pos x="15292" y="11469"/>
                  </a:cxn>
                  <a:cxn ang="0">
                    <a:pos x="16384" y="9830"/>
                  </a:cxn>
                  <a:cxn ang="0">
                    <a:pos x="16384" y="6554"/>
                  </a:cxn>
                  <a:cxn ang="0">
                    <a:pos x="12015" y="4915"/>
                  </a:cxn>
                </a:cxnLst>
                <a:rect l="0" t="0" r="r" b="b"/>
                <a:pathLst>
                  <a:path w="16384" h="16384">
                    <a:moveTo>
                      <a:pt x="12015" y="4915"/>
                    </a:moveTo>
                    <a:lnTo>
                      <a:pt x="10923" y="0"/>
                    </a:lnTo>
                    <a:lnTo>
                      <a:pt x="8738" y="0"/>
                    </a:lnTo>
                    <a:lnTo>
                      <a:pt x="7646" y="0"/>
                    </a:lnTo>
                    <a:lnTo>
                      <a:pt x="6554" y="3277"/>
                    </a:lnTo>
                    <a:lnTo>
                      <a:pt x="4369" y="3277"/>
                    </a:lnTo>
                    <a:lnTo>
                      <a:pt x="2185" y="4915"/>
                    </a:lnTo>
                    <a:lnTo>
                      <a:pt x="0" y="6554"/>
                    </a:lnTo>
                    <a:lnTo>
                      <a:pt x="2185" y="11469"/>
                    </a:lnTo>
                    <a:lnTo>
                      <a:pt x="7646" y="16384"/>
                    </a:lnTo>
                    <a:lnTo>
                      <a:pt x="12015" y="16384"/>
                    </a:lnTo>
                    <a:lnTo>
                      <a:pt x="15292" y="11469"/>
                    </a:lnTo>
                    <a:lnTo>
                      <a:pt x="16384" y="9830"/>
                    </a:lnTo>
                    <a:lnTo>
                      <a:pt x="16384" y="6554"/>
                    </a:lnTo>
                    <a:lnTo>
                      <a:pt x="12015" y="491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13" name="Drawing 100"/>
              <p:cNvSpPr>
                <a:spLocks noChangeAspect="1"/>
              </p:cNvSpPr>
              <p:nvPr/>
            </p:nvSpPr>
            <p:spPr bwMode="auto">
              <a:xfrm>
                <a:off x="4790" y="-21845"/>
                <a:ext cx="558" cy="3"/>
              </a:xfrm>
              <a:custGeom>
                <a:avLst/>
                <a:gdLst/>
                <a:ahLst/>
                <a:cxnLst>
                  <a:cxn ang="0">
                    <a:pos x="9102" y="16384"/>
                  </a:cxn>
                  <a:cxn ang="0">
                    <a:pos x="16384" y="13653"/>
                  </a:cxn>
                  <a:cxn ang="0">
                    <a:pos x="12743" y="5461"/>
                  </a:cxn>
                  <a:cxn ang="0">
                    <a:pos x="7282" y="0"/>
                  </a:cxn>
                  <a:cxn ang="0">
                    <a:pos x="0" y="0"/>
                  </a:cxn>
                  <a:cxn ang="0">
                    <a:pos x="9102" y="16384"/>
                  </a:cxn>
                </a:cxnLst>
                <a:rect l="0" t="0" r="r" b="b"/>
                <a:pathLst>
                  <a:path w="16384" h="16384">
                    <a:moveTo>
                      <a:pt x="9102" y="16384"/>
                    </a:moveTo>
                    <a:lnTo>
                      <a:pt x="16384" y="13653"/>
                    </a:lnTo>
                    <a:lnTo>
                      <a:pt x="12743" y="5461"/>
                    </a:lnTo>
                    <a:lnTo>
                      <a:pt x="7282" y="0"/>
                    </a:lnTo>
                    <a:lnTo>
                      <a:pt x="0" y="0"/>
                    </a:lnTo>
                    <a:lnTo>
                      <a:pt x="9102"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14" name="Drawing 101"/>
              <p:cNvSpPr>
                <a:spLocks noChangeAspect="1"/>
              </p:cNvSpPr>
              <p:nvPr/>
            </p:nvSpPr>
            <p:spPr bwMode="auto">
              <a:xfrm>
                <a:off x="4542" y="-21861"/>
                <a:ext cx="1302" cy="5"/>
              </a:xfrm>
              <a:custGeom>
                <a:avLst/>
                <a:gdLst/>
                <a:ahLst/>
                <a:cxnLst>
                  <a:cxn ang="0">
                    <a:pos x="14824" y="0"/>
                  </a:cxn>
                  <a:cxn ang="0">
                    <a:pos x="13263" y="0"/>
                  </a:cxn>
                  <a:cxn ang="0">
                    <a:pos x="11703" y="3855"/>
                  </a:cxn>
                  <a:cxn ang="0">
                    <a:pos x="7022" y="7710"/>
                  </a:cxn>
                  <a:cxn ang="0">
                    <a:pos x="3121" y="13493"/>
                  </a:cxn>
                  <a:cxn ang="0">
                    <a:pos x="0" y="16384"/>
                  </a:cxn>
                  <a:cxn ang="0">
                    <a:pos x="5461" y="16384"/>
                  </a:cxn>
                  <a:cxn ang="0">
                    <a:pos x="11703" y="15420"/>
                  </a:cxn>
                  <a:cxn ang="0">
                    <a:pos x="14824" y="9638"/>
                  </a:cxn>
                  <a:cxn ang="0">
                    <a:pos x="15604" y="5783"/>
                  </a:cxn>
                  <a:cxn ang="0">
                    <a:pos x="16384" y="1928"/>
                  </a:cxn>
                  <a:cxn ang="0">
                    <a:pos x="14824" y="0"/>
                  </a:cxn>
                </a:cxnLst>
                <a:rect l="0" t="0" r="r" b="b"/>
                <a:pathLst>
                  <a:path w="16384" h="16384">
                    <a:moveTo>
                      <a:pt x="14824" y="0"/>
                    </a:moveTo>
                    <a:lnTo>
                      <a:pt x="13263" y="0"/>
                    </a:lnTo>
                    <a:lnTo>
                      <a:pt x="11703" y="3855"/>
                    </a:lnTo>
                    <a:lnTo>
                      <a:pt x="7022" y="7710"/>
                    </a:lnTo>
                    <a:lnTo>
                      <a:pt x="3121" y="13493"/>
                    </a:lnTo>
                    <a:lnTo>
                      <a:pt x="0" y="16384"/>
                    </a:lnTo>
                    <a:lnTo>
                      <a:pt x="5461" y="16384"/>
                    </a:lnTo>
                    <a:lnTo>
                      <a:pt x="11703" y="15420"/>
                    </a:lnTo>
                    <a:lnTo>
                      <a:pt x="14824" y="9638"/>
                    </a:lnTo>
                    <a:lnTo>
                      <a:pt x="15604" y="5783"/>
                    </a:lnTo>
                    <a:lnTo>
                      <a:pt x="16384" y="1928"/>
                    </a:lnTo>
                    <a:lnTo>
                      <a:pt x="1482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15" name="Drawing 102"/>
              <p:cNvSpPr>
                <a:spLocks noChangeAspect="1"/>
              </p:cNvSpPr>
              <p:nvPr/>
            </p:nvSpPr>
            <p:spPr bwMode="auto">
              <a:xfrm>
                <a:off x="4728" y="-21883"/>
                <a:ext cx="558" cy="4"/>
              </a:xfrm>
              <a:custGeom>
                <a:avLst/>
                <a:gdLst/>
                <a:ahLst/>
                <a:cxnLst>
                  <a:cxn ang="0">
                    <a:pos x="3641" y="0"/>
                  </a:cxn>
                  <a:cxn ang="0">
                    <a:pos x="1820" y="4096"/>
                  </a:cxn>
                  <a:cxn ang="0">
                    <a:pos x="0" y="10240"/>
                  </a:cxn>
                  <a:cxn ang="0">
                    <a:pos x="1820" y="16384"/>
                  </a:cxn>
                  <a:cxn ang="0">
                    <a:pos x="9102" y="16384"/>
                  </a:cxn>
                  <a:cxn ang="0">
                    <a:pos x="10923" y="12288"/>
                  </a:cxn>
                  <a:cxn ang="0">
                    <a:pos x="16384" y="8192"/>
                  </a:cxn>
                  <a:cxn ang="0">
                    <a:pos x="16384" y="1024"/>
                  </a:cxn>
                  <a:cxn ang="0">
                    <a:pos x="14564" y="0"/>
                  </a:cxn>
                  <a:cxn ang="0">
                    <a:pos x="9102" y="0"/>
                  </a:cxn>
                  <a:cxn ang="0">
                    <a:pos x="7282" y="0"/>
                  </a:cxn>
                  <a:cxn ang="0">
                    <a:pos x="3641" y="0"/>
                  </a:cxn>
                </a:cxnLst>
                <a:rect l="0" t="0" r="r" b="b"/>
                <a:pathLst>
                  <a:path w="16384" h="16384">
                    <a:moveTo>
                      <a:pt x="3641" y="0"/>
                    </a:moveTo>
                    <a:lnTo>
                      <a:pt x="1820" y="4096"/>
                    </a:lnTo>
                    <a:lnTo>
                      <a:pt x="0" y="10240"/>
                    </a:lnTo>
                    <a:lnTo>
                      <a:pt x="1820" y="16384"/>
                    </a:lnTo>
                    <a:lnTo>
                      <a:pt x="9102" y="16384"/>
                    </a:lnTo>
                    <a:lnTo>
                      <a:pt x="10923" y="12288"/>
                    </a:lnTo>
                    <a:lnTo>
                      <a:pt x="16384" y="8192"/>
                    </a:lnTo>
                    <a:lnTo>
                      <a:pt x="16384" y="1024"/>
                    </a:lnTo>
                    <a:lnTo>
                      <a:pt x="14564" y="0"/>
                    </a:lnTo>
                    <a:lnTo>
                      <a:pt x="9102" y="0"/>
                    </a:lnTo>
                    <a:lnTo>
                      <a:pt x="7282" y="0"/>
                    </a:lnTo>
                    <a:lnTo>
                      <a:pt x="3641"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16" name="Drawing 103"/>
              <p:cNvSpPr>
                <a:spLocks noChangeAspect="1"/>
              </p:cNvSpPr>
              <p:nvPr/>
            </p:nvSpPr>
            <p:spPr bwMode="auto">
              <a:xfrm>
                <a:off x="2496" y="-21888"/>
                <a:ext cx="868" cy="4"/>
              </a:xfrm>
              <a:custGeom>
                <a:avLst/>
                <a:gdLst/>
                <a:ahLst/>
                <a:cxnLst>
                  <a:cxn ang="0">
                    <a:pos x="15214" y="1820"/>
                  </a:cxn>
                  <a:cxn ang="0">
                    <a:pos x="15214" y="0"/>
                  </a:cxn>
                  <a:cxn ang="0">
                    <a:pos x="15214" y="1820"/>
                  </a:cxn>
                  <a:cxn ang="0">
                    <a:pos x="11703" y="2731"/>
                  </a:cxn>
                  <a:cxn ang="0">
                    <a:pos x="5851" y="2731"/>
                  </a:cxn>
                  <a:cxn ang="0">
                    <a:pos x="0" y="9102"/>
                  </a:cxn>
                  <a:cxn ang="0">
                    <a:pos x="0" y="10012"/>
                  </a:cxn>
                  <a:cxn ang="0">
                    <a:pos x="5851" y="6372"/>
                  </a:cxn>
                  <a:cxn ang="0">
                    <a:pos x="7022" y="9102"/>
                  </a:cxn>
                  <a:cxn ang="0">
                    <a:pos x="7022" y="13653"/>
                  </a:cxn>
                  <a:cxn ang="0">
                    <a:pos x="7022" y="16384"/>
                  </a:cxn>
                  <a:cxn ang="0">
                    <a:pos x="15214" y="13653"/>
                  </a:cxn>
                  <a:cxn ang="0">
                    <a:pos x="16384" y="9102"/>
                  </a:cxn>
                  <a:cxn ang="0">
                    <a:pos x="16384" y="3641"/>
                  </a:cxn>
                  <a:cxn ang="0">
                    <a:pos x="15214" y="1820"/>
                  </a:cxn>
                </a:cxnLst>
                <a:rect l="0" t="0" r="r" b="b"/>
                <a:pathLst>
                  <a:path w="16384" h="16384">
                    <a:moveTo>
                      <a:pt x="15214" y="1820"/>
                    </a:moveTo>
                    <a:lnTo>
                      <a:pt x="15214" y="0"/>
                    </a:lnTo>
                    <a:lnTo>
                      <a:pt x="15214" y="1820"/>
                    </a:lnTo>
                    <a:lnTo>
                      <a:pt x="11703" y="2731"/>
                    </a:lnTo>
                    <a:lnTo>
                      <a:pt x="5851" y="2731"/>
                    </a:lnTo>
                    <a:lnTo>
                      <a:pt x="0" y="9102"/>
                    </a:lnTo>
                    <a:lnTo>
                      <a:pt x="0" y="10012"/>
                    </a:lnTo>
                    <a:lnTo>
                      <a:pt x="5851" y="6372"/>
                    </a:lnTo>
                    <a:lnTo>
                      <a:pt x="7022" y="9102"/>
                    </a:lnTo>
                    <a:lnTo>
                      <a:pt x="7022" y="13653"/>
                    </a:lnTo>
                    <a:lnTo>
                      <a:pt x="7022" y="16384"/>
                    </a:lnTo>
                    <a:lnTo>
                      <a:pt x="15214" y="13653"/>
                    </a:lnTo>
                    <a:lnTo>
                      <a:pt x="16384" y="9102"/>
                    </a:lnTo>
                    <a:lnTo>
                      <a:pt x="16384" y="3641"/>
                    </a:lnTo>
                    <a:lnTo>
                      <a:pt x="15214" y="182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17" name="Drawing 104"/>
              <p:cNvSpPr>
                <a:spLocks noChangeAspect="1"/>
              </p:cNvSpPr>
              <p:nvPr/>
            </p:nvSpPr>
            <p:spPr bwMode="auto">
              <a:xfrm>
                <a:off x="3550" y="-21890"/>
                <a:ext cx="930" cy="4"/>
              </a:xfrm>
              <a:custGeom>
                <a:avLst/>
                <a:gdLst/>
                <a:ahLst/>
                <a:cxnLst>
                  <a:cxn ang="0">
                    <a:pos x="16384" y="964"/>
                  </a:cxn>
                  <a:cxn ang="0">
                    <a:pos x="16384" y="0"/>
                  </a:cxn>
                  <a:cxn ang="0">
                    <a:pos x="14199" y="0"/>
                  </a:cxn>
                  <a:cxn ang="0">
                    <a:pos x="9830" y="3855"/>
                  </a:cxn>
                  <a:cxn ang="0">
                    <a:pos x="7646" y="6746"/>
                  </a:cxn>
                  <a:cxn ang="0">
                    <a:pos x="5461" y="8674"/>
                  </a:cxn>
                  <a:cxn ang="0">
                    <a:pos x="1092" y="12529"/>
                  </a:cxn>
                  <a:cxn ang="0">
                    <a:pos x="0" y="16384"/>
                  </a:cxn>
                  <a:cxn ang="0">
                    <a:pos x="4369" y="15420"/>
                  </a:cxn>
                  <a:cxn ang="0">
                    <a:pos x="5461" y="11565"/>
                  </a:cxn>
                  <a:cxn ang="0">
                    <a:pos x="12015" y="6746"/>
                  </a:cxn>
                  <a:cxn ang="0">
                    <a:pos x="14199" y="2891"/>
                  </a:cxn>
                  <a:cxn ang="0">
                    <a:pos x="16384" y="964"/>
                  </a:cxn>
                </a:cxnLst>
                <a:rect l="0" t="0" r="r" b="b"/>
                <a:pathLst>
                  <a:path w="16384" h="16384">
                    <a:moveTo>
                      <a:pt x="16384" y="964"/>
                    </a:moveTo>
                    <a:lnTo>
                      <a:pt x="16384" y="0"/>
                    </a:lnTo>
                    <a:lnTo>
                      <a:pt x="14199" y="0"/>
                    </a:lnTo>
                    <a:lnTo>
                      <a:pt x="9830" y="3855"/>
                    </a:lnTo>
                    <a:lnTo>
                      <a:pt x="7646" y="6746"/>
                    </a:lnTo>
                    <a:lnTo>
                      <a:pt x="5461" y="8674"/>
                    </a:lnTo>
                    <a:lnTo>
                      <a:pt x="1092" y="12529"/>
                    </a:lnTo>
                    <a:lnTo>
                      <a:pt x="0" y="16384"/>
                    </a:lnTo>
                    <a:lnTo>
                      <a:pt x="4369" y="15420"/>
                    </a:lnTo>
                    <a:lnTo>
                      <a:pt x="5461" y="11565"/>
                    </a:lnTo>
                    <a:lnTo>
                      <a:pt x="12015" y="6746"/>
                    </a:lnTo>
                    <a:lnTo>
                      <a:pt x="14199" y="2891"/>
                    </a:lnTo>
                    <a:lnTo>
                      <a:pt x="16384" y="96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18" name="Drawing 105"/>
              <p:cNvSpPr>
                <a:spLocks noChangeAspect="1"/>
              </p:cNvSpPr>
              <p:nvPr/>
            </p:nvSpPr>
            <p:spPr bwMode="auto">
              <a:xfrm>
                <a:off x="3364" y="-21899"/>
                <a:ext cx="1364" cy="6"/>
              </a:xfrm>
              <a:custGeom>
                <a:avLst/>
                <a:gdLst/>
                <a:ahLst/>
                <a:cxnLst>
                  <a:cxn ang="0">
                    <a:pos x="0" y="12822"/>
                  </a:cxn>
                  <a:cxn ang="0">
                    <a:pos x="0" y="11398"/>
                  </a:cxn>
                  <a:cxn ang="0">
                    <a:pos x="0" y="12822"/>
                  </a:cxn>
                  <a:cxn ang="0">
                    <a:pos x="2234" y="15672"/>
                  </a:cxn>
                  <a:cxn ang="0">
                    <a:pos x="5958" y="16384"/>
                  </a:cxn>
                  <a:cxn ang="0">
                    <a:pos x="10426" y="14247"/>
                  </a:cxn>
                  <a:cxn ang="0">
                    <a:pos x="11171" y="13535"/>
                  </a:cxn>
                  <a:cxn ang="0">
                    <a:pos x="13405" y="14247"/>
                  </a:cxn>
                  <a:cxn ang="0">
                    <a:pos x="16384" y="13535"/>
                  </a:cxn>
                  <a:cxn ang="0">
                    <a:pos x="16384" y="10685"/>
                  </a:cxn>
                  <a:cxn ang="0">
                    <a:pos x="14150" y="8548"/>
                  </a:cxn>
                  <a:cxn ang="0">
                    <a:pos x="13405" y="5699"/>
                  </a:cxn>
                  <a:cxn ang="0">
                    <a:pos x="11171" y="2849"/>
                  </a:cxn>
                  <a:cxn ang="0">
                    <a:pos x="11171" y="2137"/>
                  </a:cxn>
                  <a:cxn ang="0">
                    <a:pos x="10426" y="2137"/>
                  </a:cxn>
                  <a:cxn ang="0">
                    <a:pos x="10426" y="0"/>
                  </a:cxn>
                  <a:cxn ang="0">
                    <a:pos x="7447" y="0"/>
                  </a:cxn>
                  <a:cxn ang="0">
                    <a:pos x="5213" y="1425"/>
                  </a:cxn>
                  <a:cxn ang="0">
                    <a:pos x="5213" y="4274"/>
                  </a:cxn>
                  <a:cxn ang="0">
                    <a:pos x="7447" y="5699"/>
                  </a:cxn>
                  <a:cxn ang="0">
                    <a:pos x="8192" y="7123"/>
                  </a:cxn>
                  <a:cxn ang="0">
                    <a:pos x="7447" y="8548"/>
                  </a:cxn>
                  <a:cxn ang="0">
                    <a:pos x="5958" y="10685"/>
                  </a:cxn>
                  <a:cxn ang="0">
                    <a:pos x="7447" y="11398"/>
                  </a:cxn>
                  <a:cxn ang="0">
                    <a:pos x="5958" y="12822"/>
                  </a:cxn>
                  <a:cxn ang="0">
                    <a:pos x="2979" y="13535"/>
                  </a:cxn>
                  <a:cxn ang="0">
                    <a:pos x="2234" y="12822"/>
                  </a:cxn>
                  <a:cxn ang="0">
                    <a:pos x="0" y="12822"/>
                  </a:cxn>
                </a:cxnLst>
                <a:rect l="0" t="0" r="r" b="b"/>
                <a:pathLst>
                  <a:path w="16384" h="16384">
                    <a:moveTo>
                      <a:pt x="0" y="12822"/>
                    </a:moveTo>
                    <a:lnTo>
                      <a:pt x="0" y="11398"/>
                    </a:lnTo>
                    <a:lnTo>
                      <a:pt x="0" y="12822"/>
                    </a:lnTo>
                    <a:lnTo>
                      <a:pt x="2234" y="15672"/>
                    </a:lnTo>
                    <a:lnTo>
                      <a:pt x="5958" y="16384"/>
                    </a:lnTo>
                    <a:lnTo>
                      <a:pt x="10426" y="14247"/>
                    </a:lnTo>
                    <a:lnTo>
                      <a:pt x="11171" y="13535"/>
                    </a:lnTo>
                    <a:lnTo>
                      <a:pt x="13405" y="14247"/>
                    </a:lnTo>
                    <a:lnTo>
                      <a:pt x="16384" y="13535"/>
                    </a:lnTo>
                    <a:lnTo>
                      <a:pt x="16384" y="10685"/>
                    </a:lnTo>
                    <a:lnTo>
                      <a:pt x="14150" y="8548"/>
                    </a:lnTo>
                    <a:lnTo>
                      <a:pt x="13405" y="5699"/>
                    </a:lnTo>
                    <a:lnTo>
                      <a:pt x="11171" y="2849"/>
                    </a:lnTo>
                    <a:lnTo>
                      <a:pt x="11171" y="2137"/>
                    </a:lnTo>
                    <a:lnTo>
                      <a:pt x="10426" y="2137"/>
                    </a:lnTo>
                    <a:lnTo>
                      <a:pt x="10426" y="0"/>
                    </a:lnTo>
                    <a:lnTo>
                      <a:pt x="7447" y="0"/>
                    </a:lnTo>
                    <a:lnTo>
                      <a:pt x="5213" y="1425"/>
                    </a:lnTo>
                    <a:lnTo>
                      <a:pt x="5213" y="4274"/>
                    </a:lnTo>
                    <a:lnTo>
                      <a:pt x="7447" y="5699"/>
                    </a:lnTo>
                    <a:lnTo>
                      <a:pt x="8192" y="7123"/>
                    </a:lnTo>
                    <a:lnTo>
                      <a:pt x="7447" y="8548"/>
                    </a:lnTo>
                    <a:lnTo>
                      <a:pt x="5958" y="10685"/>
                    </a:lnTo>
                    <a:lnTo>
                      <a:pt x="7447" y="11398"/>
                    </a:lnTo>
                    <a:lnTo>
                      <a:pt x="5958" y="12822"/>
                    </a:lnTo>
                    <a:lnTo>
                      <a:pt x="2979" y="13535"/>
                    </a:lnTo>
                    <a:lnTo>
                      <a:pt x="2234" y="12822"/>
                    </a:lnTo>
                    <a:lnTo>
                      <a:pt x="0" y="1282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19" name="Drawing 106"/>
              <p:cNvSpPr>
                <a:spLocks noChangeAspect="1"/>
              </p:cNvSpPr>
              <p:nvPr/>
            </p:nvSpPr>
            <p:spPr bwMode="auto">
              <a:xfrm>
                <a:off x="3736" y="-21916"/>
                <a:ext cx="1798" cy="10"/>
              </a:xfrm>
              <a:custGeom>
                <a:avLst/>
                <a:gdLst/>
                <a:ahLst/>
                <a:cxnLst>
                  <a:cxn ang="0">
                    <a:pos x="9604" y="0"/>
                  </a:cxn>
                  <a:cxn ang="0">
                    <a:pos x="9039" y="0"/>
                  </a:cxn>
                  <a:cxn ang="0">
                    <a:pos x="7910" y="1524"/>
                  </a:cxn>
                  <a:cxn ang="0">
                    <a:pos x="6780" y="3429"/>
                  </a:cxn>
                  <a:cxn ang="0">
                    <a:pos x="5650" y="4572"/>
                  </a:cxn>
                  <a:cxn ang="0">
                    <a:pos x="4520" y="1905"/>
                  </a:cxn>
                  <a:cxn ang="0">
                    <a:pos x="2825" y="3048"/>
                  </a:cxn>
                  <a:cxn ang="0">
                    <a:pos x="1130" y="3429"/>
                  </a:cxn>
                  <a:cxn ang="0">
                    <a:pos x="0" y="5715"/>
                  </a:cxn>
                  <a:cxn ang="0">
                    <a:pos x="1130" y="6477"/>
                  </a:cxn>
                  <a:cxn ang="0">
                    <a:pos x="3390" y="7239"/>
                  </a:cxn>
                  <a:cxn ang="0">
                    <a:pos x="3390" y="10288"/>
                  </a:cxn>
                  <a:cxn ang="0">
                    <a:pos x="5085" y="11812"/>
                  </a:cxn>
                  <a:cxn ang="0">
                    <a:pos x="4520" y="13336"/>
                  </a:cxn>
                  <a:cxn ang="0">
                    <a:pos x="5650" y="13336"/>
                  </a:cxn>
                  <a:cxn ang="0">
                    <a:pos x="9039" y="13717"/>
                  </a:cxn>
                  <a:cxn ang="0">
                    <a:pos x="11299" y="13717"/>
                  </a:cxn>
                  <a:cxn ang="0">
                    <a:pos x="11299" y="14860"/>
                  </a:cxn>
                  <a:cxn ang="0">
                    <a:pos x="11299" y="16384"/>
                  </a:cxn>
                  <a:cxn ang="0">
                    <a:pos x="13559" y="15622"/>
                  </a:cxn>
                  <a:cxn ang="0">
                    <a:pos x="14689" y="14098"/>
                  </a:cxn>
                  <a:cxn ang="0">
                    <a:pos x="16384" y="12574"/>
                  </a:cxn>
                  <a:cxn ang="0">
                    <a:pos x="14124" y="12193"/>
                  </a:cxn>
                  <a:cxn ang="0">
                    <a:pos x="11864" y="11812"/>
                  </a:cxn>
                  <a:cxn ang="0">
                    <a:pos x="11299" y="10669"/>
                  </a:cxn>
                  <a:cxn ang="0">
                    <a:pos x="11864" y="8001"/>
                  </a:cxn>
                  <a:cxn ang="0">
                    <a:pos x="11864" y="7620"/>
                  </a:cxn>
                  <a:cxn ang="0">
                    <a:pos x="10169" y="5715"/>
                  </a:cxn>
                  <a:cxn ang="0">
                    <a:pos x="11299" y="4191"/>
                  </a:cxn>
                  <a:cxn ang="0">
                    <a:pos x="11299" y="1905"/>
                  </a:cxn>
                  <a:cxn ang="0">
                    <a:pos x="9604" y="381"/>
                  </a:cxn>
                  <a:cxn ang="0">
                    <a:pos x="9604" y="0"/>
                  </a:cxn>
                </a:cxnLst>
                <a:rect l="0" t="0" r="r" b="b"/>
                <a:pathLst>
                  <a:path w="16384" h="16384">
                    <a:moveTo>
                      <a:pt x="9604" y="0"/>
                    </a:moveTo>
                    <a:lnTo>
                      <a:pt x="9039" y="0"/>
                    </a:lnTo>
                    <a:lnTo>
                      <a:pt x="7910" y="1524"/>
                    </a:lnTo>
                    <a:lnTo>
                      <a:pt x="6780" y="3429"/>
                    </a:lnTo>
                    <a:lnTo>
                      <a:pt x="5650" y="4572"/>
                    </a:lnTo>
                    <a:lnTo>
                      <a:pt x="4520" y="1905"/>
                    </a:lnTo>
                    <a:lnTo>
                      <a:pt x="2825" y="3048"/>
                    </a:lnTo>
                    <a:lnTo>
                      <a:pt x="1130" y="3429"/>
                    </a:lnTo>
                    <a:lnTo>
                      <a:pt x="0" y="5715"/>
                    </a:lnTo>
                    <a:lnTo>
                      <a:pt x="1130" y="6477"/>
                    </a:lnTo>
                    <a:lnTo>
                      <a:pt x="3390" y="7239"/>
                    </a:lnTo>
                    <a:lnTo>
                      <a:pt x="3390" y="10288"/>
                    </a:lnTo>
                    <a:lnTo>
                      <a:pt x="5085" y="11812"/>
                    </a:lnTo>
                    <a:lnTo>
                      <a:pt x="4520" y="13336"/>
                    </a:lnTo>
                    <a:lnTo>
                      <a:pt x="5650" y="13336"/>
                    </a:lnTo>
                    <a:lnTo>
                      <a:pt x="9039" y="13717"/>
                    </a:lnTo>
                    <a:lnTo>
                      <a:pt x="11299" y="13717"/>
                    </a:lnTo>
                    <a:lnTo>
                      <a:pt x="11299" y="14860"/>
                    </a:lnTo>
                    <a:lnTo>
                      <a:pt x="11299" y="16384"/>
                    </a:lnTo>
                    <a:lnTo>
                      <a:pt x="13559" y="15622"/>
                    </a:lnTo>
                    <a:lnTo>
                      <a:pt x="14689" y="14098"/>
                    </a:lnTo>
                    <a:lnTo>
                      <a:pt x="16384" y="12574"/>
                    </a:lnTo>
                    <a:lnTo>
                      <a:pt x="14124" y="12193"/>
                    </a:lnTo>
                    <a:lnTo>
                      <a:pt x="11864" y="11812"/>
                    </a:lnTo>
                    <a:lnTo>
                      <a:pt x="11299" y="10669"/>
                    </a:lnTo>
                    <a:lnTo>
                      <a:pt x="11864" y="8001"/>
                    </a:lnTo>
                    <a:lnTo>
                      <a:pt x="11864" y="7620"/>
                    </a:lnTo>
                    <a:lnTo>
                      <a:pt x="10169" y="5715"/>
                    </a:lnTo>
                    <a:lnTo>
                      <a:pt x="11299" y="4191"/>
                    </a:lnTo>
                    <a:lnTo>
                      <a:pt x="11299" y="1905"/>
                    </a:lnTo>
                    <a:lnTo>
                      <a:pt x="9604" y="381"/>
                    </a:lnTo>
                    <a:lnTo>
                      <a:pt x="960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20" name="Drawing 107"/>
              <p:cNvSpPr>
                <a:spLocks noChangeAspect="1"/>
              </p:cNvSpPr>
              <p:nvPr/>
            </p:nvSpPr>
            <p:spPr bwMode="auto">
              <a:xfrm>
                <a:off x="-2092" y="-21882"/>
                <a:ext cx="5456" cy="24"/>
              </a:xfrm>
              <a:custGeom>
                <a:avLst/>
                <a:gdLst/>
                <a:ahLst/>
                <a:cxnLst>
                  <a:cxn ang="0">
                    <a:pos x="10799" y="16384"/>
                  </a:cxn>
                  <a:cxn ang="0">
                    <a:pos x="11543" y="16384"/>
                  </a:cxn>
                  <a:cxn ang="0">
                    <a:pos x="12660" y="15855"/>
                  </a:cxn>
                  <a:cxn ang="0">
                    <a:pos x="13219" y="14798"/>
                  </a:cxn>
                  <a:cxn ang="0">
                    <a:pos x="14708" y="14798"/>
                  </a:cxn>
                  <a:cxn ang="0">
                    <a:pos x="15639" y="14094"/>
                  </a:cxn>
                  <a:cxn ang="0">
                    <a:pos x="15453" y="12332"/>
                  </a:cxn>
                  <a:cxn ang="0">
                    <a:pos x="15453" y="11451"/>
                  </a:cxn>
                  <a:cxn ang="0">
                    <a:pos x="15453" y="11980"/>
                  </a:cxn>
                  <a:cxn ang="0">
                    <a:pos x="16012" y="13037"/>
                  </a:cxn>
                  <a:cxn ang="0">
                    <a:pos x="16384" y="11980"/>
                  </a:cxn>
                  <a:cxn ang="0">
                    <a:pos x="16198" y="10570"/>
                  </a:cxn>
                  <a:cxn ang="0">
                    <a:pos x="15639" y="10042"/>
                  </a:cxn>
                  <a:cxn ang="0">
                    <a:pos x="14150" y="9866"/>
                  </a:cxn>
                  <a:cxn ang="0">
                    <a:pos x="14895" y="8809"/>
                  </a:cxn>
                  <a:cxn ang="0">
                    <a:pos x="15453" y="6695"/>
                  </a:cxn>
                  <a:cxn ang="0">
                    <a:pos x="14708" y="5109"/>
                  </a:cxn>
                  <a:cxn ang="0">
                    <a:pos x="14522" y="3700"/>
                  </a:cxn>
                  <a:cxn ang="0">
                    <a:pos x="13219" y="2995"/>
                  </a:cxn>
                  <a:cxn ang="0">
                    <a:pos x="12660" y="2466"/>
                  </a:cxn>
                  <a:cxn ang="0">
                    <a:pos x="10799" y="2819"/>
                  </a:cxn>
                  <a:cxn ang="0">
                    <a:pos x="9681" y="2819"/>
                  </a:cxn>
                  <a:cxn ang="0">
                    <a:pos x="8751" y="3171"/>
                  </a:cxn>
                  <a:cxn ang="0">
                    <a:pos x="7820" y="3523"/>
                  </a:cxn>
                  <a:cxn ang="0">
                    <a:pos x="7820" y="2995"/>
                  </a:cxn>
                  <a:cxn ang="0">
                    <a:pos x="8564" y="2290"/>
                  </a:cxn>
                  <a:cxn ang="0">
                    <a:pos x="9309" y="1762"/>
                  </a:cxn>
                  <a:cxn ang="0">
                    <a:pos x="8937" y="1057"/>
                  </a:cxn>
                  <a:cxn ang="0">
                    <a:pos x="8564" y="352"/>
                  </a:cxn>
                  <a:cxn ang="0">
                    <a:pos x="7820" y="0"/>
                  </a:cxn>
                  <a:cxn ang="0">
                    <a:pos x="7261" y="0"/>
                  </a:cxn>
                  <a:cxn ang="0">
                    <a:pos x="7261" y="176"/>
                  </a:cxn>
                  <a:cxn ang="0">
                    <a:pos x="7075" y="352"/>
                  </a:cxn>
                  <a:cxn ang="0">
                    <a:pos x="6703" y="705"/>
                  </a:cxn>
                  <a:cxn ang="0">
                    <a:pos x="6330" y="1409"/>
                  </a:cxn>
                  <a:cxn ang="0">
                    <a:pos x="6330" y="2114"/>
                  </a:cxn>
                  <a:cxn ang="0">
                    <a:pos x="5958" y="2995"/>
                  </a:cxn>
                  <a:cxn ang="0">
                    <a:pos x="5585" y="3700"/>
                  </a:cxn>
                  <a:cxn ang="0">
                    <a:pos x="5027" y="3700"/>
                  </a:cxn>
                  <a:cxn ang="0">
                    <a:pos x="5027" y="3876"/>
                  </a:cxn>
                  <a:cxn ang="0">
                    <a:pos x="4282" y="5109"/>
                  </a:cxn>
                  <a:cxn ang="0">
                    <a:pos x="3351" y="5990"/>
                  </a:cxn>
                  <a:cxn ang="0">
                    <a:pos x="2048" y="5990"/>
                  </a:cxn>
                  <a:cxn ang="0">
                    <a:pos x="1862" y="7399"/>
                  </a:cxn>
                  <a:cxn ang="0">
                    <a:pos x="0" y="8104"/>
                  </a:cxn>
                  <a:cxn ang="0">
                    <a:pos x="1489" y="9866"/>
                  </a:cxn>
                  <a:cxn ang="0">
                    <a:pos x="1862" y="12156"/>
                  </a:cxn>
                  <a:cxn ang="0">
                    <a:pos x="2979" y="13037"/>
                  </a:cxn>
                  <a:cxn ang="0">
                    <a:pos x="4841" y="12156"/>
                  </a:cxn>
                  <a:cxn ang="0">
                    <a:pos x="5958" y="10923"/>
                  </a:cxn>
                  <a:cxn ang="0">
                    <a:pos x="6703" y="10923"/>
                  </a:cxn>
                  <a:cxn ang="0">
                    <a:pos x="8192" y="11275"/>
                  </a:cxn>
                  <a:cxn ang="0">
                    <a:pos x="9681" y="10923"/>
                  </a:cxn>
                  <a:cxn ang="0">
                    <a:pos x="10240" y="11980"/>
                  </a:cxn>
                  <a:cxn ang="0">
                    <a:pos x="10799" y="13037"/>
                  </a:cxn>
                  <a:cxn ang="0">
                    <a:pos x="10799" y="14094"/>
                  </a:cxn>
                  <a:cxn ang="0">
                    <a:pos x="10799" y="14446"/>
                  </a:cxn>
                  <a:cxn ang="0">
                    <a:pos x="10426" y="15679"/>
                  </a:cxn>
                  <a:cxn ang="0">
                    <a:pos x="10426" y="16384"/>
                  </a:cxn>
                  <a:cxn ang="0">
                    <a:pos x="10799" y="16384"/>
                  </a:cxn>
                </a:cxnLst>
                <a:rect l="0" t="0" r="r" b="b"/>
                <a:pathLst>
                  <a:path w="16384" h="16384">
                    <a:moveTo>
                      <a:pt x="10799" y="16384"/>
                    </a:moveTo>
                    <a:lnTo>
                      <a:pt x="11543" y="16384"/>
                    </a:lnTo>
                    <a:lnTo>
                      <a:pt x="12660" y="15855"/>
                    </a:lnTo>
                    <a:lnTo>
                      <a:pt x="13219" y="14798"/>
                    </a:lnTo>
                    <a:lnTo>
                      <a:pt x="14708" y="14798"/>
                    </a:lnTo>
                    <a:lnTo>
                      <a:pt x="15639" y="14094"/>
                    </a:lnTo>
                    <a:lnTo>
                      <a:pt x="15453" y="12332"/>
                    </a:lnTo>
                    <a:lnTo>
                      <a:pt x="15453" y="11451"/>
                    </a:lnTo>
                    <a:lnTo>
                      <a:pt x="15453" y="11980"/>
                    </a:lnTo>
                    <a:lnTo>
                      <a:pt x="16012" y="13037"/>
                    </a:lnTo>
                    <a:lnTo>
                      <a:pt x="16384" y="11980"/>
                    </a:lnTo>
                    <a:lnTo>
                      <a:pt x="16198" y="10570"/>
                    </a:lnTo>
                    <a:lnTo>
                      <a:pt x="15639" y="10042"/>
                    </a:lnTo>
                    <a:lnTo>
                      <a:pt x="14150" y="9866"/>
                    </a:lnTo>
                    <a:lnTo>
                      <a:pt x="14895" y="8809"/>
                    </a:lnTo>
                    <a:lnTo>
                      <a:pt x="15453" y="6695"/>
                    </a:lnTo>
                    <a:lnTo>
                      <a:pt x="14708" y="5109"/>
                    </a:lnTo>
                    <a:lnTo>
                      <a:pt x="14522" y="3700"/>
                    </a:lnTo>
                    <a:lnTo>
                      <a:pt x="13219" y="2995"/>
                    </a:lnTo>
                    <a:lnTo>
                      <a:pt x="12660" y="2466"/>
                    </a:lnTo>
                    <a:lnTo>
                      <a:pt x="10799" y="2819"/>
                    </a:lnTo>
                    <a:lnTo>
                      <a:pt x="9681" y="2819"/>
                    </a:lnTo>
                    <a:lnTo>
                      <a:pt x="8751" y="3171"/>
                    </a:lnTo>
                    <a:lnTo>
                      <a:pt x="7820" y="3523"/>
                    </a:lnTo>
                    <a:lnTo>
                      <a:pt x="7820" y="2995"/>
                    </a:lnTo>
                    <a:lnTo>
                      <a:pt x="8564" y="2290"/>
                    </a:lnTo>
                    <a:lnTo>
                      <a:pt x="9309" y="1762"/>
                    </a:lnTo>
                    <a:lnTo>
                      <a:pt x="8937" y="1057"/>
                    </a:lnTo>
                    <a:lnTo>
                      <a:pt x="8564" y="352"/>
                    </a:lnTo>
                    <a:lnTo>
                      <a:pt x="7820" y="0"/>
                    </a:lnTo>
                    <a:lnTo>
                      <a:pt x="7261" y="0"/>
                    </a:lnTo>
                    <a:lnTo>
                      <a:pt x="7261" y="176"/>
                    </a:lnTo>
                    <a:lnTo>
                      <a:pt x="7075" y="352"/>
                    </a:lnTo>
                    <a:lnTo>
                      <a:pt x="6703" y="705"/>
                    </a:lnTo>
                    <a:lnTo>
                      <a:pt x="6330" y="1409"/>
                    </a:lnTo>
                    <a:lnTo>
                      <a:pt x="6330" y="2114"/>
                    </a:lnTo>
                    <a:lnTo>
                      <a:pt x="5958" y="2995"/>
                    </a:lnTo>
                    <a:lnTo>
                      <a:pt x="5585" y="3700"/>
                    </a:lnTo>
                    <a:lnTo>
                      <a:pt x="5027" y="3700"/>
                    </a:lnTo>
                    <a:lnTo>
                      <a:pt x="5027" y="3876"/>
                    </a:lnTo>
                    <a:lnTo>
                      <a:pt x="4282" y="5109"/>
                    </a:lnTo>
                    <a:lnTo>
                      <a:pt x="3351" y="5990"/>
                    </a:lnTo>
                    <a:lnTo>
                      <a:pt x="2048" y="5990"/>
                    </a:lnTo>
                    <a:lnTo>
                      <a:pt x="1862" y="7399"/>
                    </a:lnTo>
                    <a:lnTo>
                      <a:pt x="0" y="8104"/>
                    </a:lnTo>
                    <a:lnTo>
                      <a:pt x="1489" y="9866"/>
                    </a:lnTo>
                    <a:lnTo>
                      <a:pt x="1862" y="12156"/>
                    </a:lnTo>
                    <a:lnTo>
                      <a:pt x="2979" y="13037"/>
                    </a:lnTo>
                    <a:lnTo>
                      <a:pt x="4841" y="12156"/>
                    </a:lnTo>
                    <a:lnTo>
                      <a:pt x="5958" y="10923"/>
                    </a:lnTo>
                    <a:lnTo>
                      <a:pt x="6703" y="10923"/>
                    </a:lnTo>
                    <a:lnTo>
                      <a:pt x="8192" y="11275"/>
                    </a:lnTo>
                    <a:lnTo>
                      <a:pt x="9681" y="10923"/>
                    </a:lnTo>
                    <a:lnTo>
                      <a:pt x="10240" y="11980"/>
                    </a:lnTo>
                    <a:lnTo>
                      <a:pt x="10799" y="13037"/>
                    </a:lnTo>
                    <a:lnTo>
                      <a:pt x="10799" y="14094"/>
                    </a:lnTo>
                    <a:lnTo>
                      <a:pt x="10799" y="14446"/>
                    </a:lnTo>
                    <a:lnTo>
                      <a:pt x="10426" y="15679"/>
                    </a:lnTo>
                    <a:lnTo>
                      <a:pt x="10426" y="16384"/>
                    </a:lnTo>
                    <a:lnTo>
                      <a:pt x="10799"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97" name="Bosnia_and_Herzegovina"/>
            <p:cNvSpPr>
              <a:spLocks noChangeAspect="1"/>
            </p:cNvSpPr>
            <p:nvPr/>
          </p:nvSpPr>
          <p:spPr bwMode="auto">
            <a:xfrm>
              <a:off x="2246" y="2256"/>
              <a:ext cx="219" cy="217"/>
            </a:xfrm>
            <a:custGeom>
              <a:avLst/>
              <a:gdLst/>
              <a:ahLst/>
              <a:cxnLst>
                <a:cxn ang="0">
                  <a:pos x="15050" y="10125"/>
                </a:cxn>
                <a:cxn ang="0">
                  <a:pos x="14288" y="10125"/>
                </a:cxn>
                <a:cxn ang="0">
                  <a:pos x="14288" y="10769"/>
                </a:cxn>
                <a:cxn ang="0">
                  <a:pos x="14574" y="11322"/>
                </a:cxn>
                <a:cxn ang="0">
                  <a:pos x="14098" y="11690"/>
                </a:cxn>
                <a:cxn ang="0">
                  <a:pos x="13622" y="12610"/>
                </a:cxn>
                <a:cxn ang="0">
                  <a:pos x="13622" y="13254"/>
                </a:cxn>
                <a:cxn ang="0">
                  <a:pos x="12860" y="13623"/>
                </a:cxn>
                <a:cxn ang="0">
                  <a:pos x="12860" y="14359"/>
                </a:cxn>
                <a:cxn ang="0">
                  <a:pos x="12955" y="15003"/>
                </a:cxn>
                <a:cxn ang="0">
                  <a:pos x="13145" y="15372"/>
                </a:cxn>
                <a:cxn ang="0">
                  <a:pos x="12193" y="16292"/>
                </a:cxn>
                <a:cxn ang="0">
                  <a:pos x="10192" y="15003"/>
                </a:cxn>
                <a:cxn ang="0">
                  <a:pos x="9145" y="14083"/>
                </a:cxn>
                <a:cxn ang="0">
                  <a:pos x="8764" y="14359"/>
                </a:cxn>
                <a:cxn ang="0">
                  <a:pos x="8668" y="13899"/>
                </a:cxn>
                <a:cxn ang="0">
                  <a:pos x="8478" y="13347"/>
                </a:cxn>
                <a:cxn ang="0">
                  <a:pos x="7430" y="12150"/>
                </a:cxn>
                <a:cxn ang="0">
                  <a:pos x="7239" y="11229"/>
                </a:cxn>
                <a:cxn ang="0">
                  <a:pos x="6954" y="10861"/>
                </a:cxn>
                <a:cxn ang="0">
                  <a:pos x="6287" y="10769"/>
                </a:cxn>
                <a:cxn ang="0">
                  <a:pos x="3810" y="8284"/>
                </a:cxn>
                <a:cxn ang="0">
                  <a:pos x="1048" y="3774"/>
                </a:cxn>
                <a:cxn ang="0">
                  <a:pos x="381" y="3866"/>
                </a:cxn>
                <a:cxn ang="0">
                  <a:pos x="95" y="3314"/>
                </a:cxn>
                <a:cxn ang="0">
                  <a:pos x="0" y="2117"/>
                </a:cxn>
                <a:cxn ang="0">
                  <a:pos x="381" y="1197"/>
                </a:cxn>
                <a:cxn ang="0">
                  <a:pos x="1048" y="736"/>
                </a:cxn>
                <a:cxn ang="0">
                  <a:pos x="2572" y="1381"/>
                </a:cxn>
                <a:cxn ang="0">
                  <a:pos x="2762" y="828"/>
                </a:cxn>
                <a:cxn ang="0">
                  <a:pos x="3239" y="368"/>
                </a:cxn>
                <a:cxn ang="0">
                  <a:pos x="4001" y="184"/>
                </a:cxn>
                <a:cxn ang="0">
                  <a:pos x="4763" y="0"/>
                </a:cxn>
                <a:cxn ang="0">
                  <a:pos x="6001" y="276"/>
                </a:cxn>
                <a:cxn ang="0">
                  <a:pos x="6477" y="0"/>
                </a:cxn>
                <a:cxn ang="0">
                  <a:pos x="7716" y="368"/>
                </a:cxn>
                <a:cxn ang="0">
                  <a:pos x="8192" y="736"/>
                </a:cxn>
                <a:cxn ang="0">
                  <a:pos x="8764" y="920"/>
                </a:cxn>
                <a:cxn ang="0">
                  <a:pos x="9145" y="460"/>
                </a:cxn>
                <a:cxn ang="0">
                  <a:pos x="10192" y="368"/>
                </a:cxn>
                <a:cxn ang="0">
                  <a:pos x="11431" y="368"/>
                </a:cxn>
                <a:cxn ang="0">
                  <a:pos x="13145" y="1841"/>
                </a:cxn>
                <a:cxn ang="0">
                  <a:pos x="14669" y="1289"/>
                </a:cxn>
                <a:cxn ang="0">
                  <a:pos x="14384" y="2301"/>
                </a:cxn>
                <a:cxn ang="0">
                  <a:pos x="14098" y="3222"/>
                </a:cxn>
                <a:cxn ang="0">
                  <a:pos x="14288" y="4418"/>
                </a:cxn>
                <a:cxn ang="0">
                  <a:pos x="14860" y="5615"/>
                </a:cxn>
                <a:cxn ang="0">
                  <a:pos x="15812" y="6443"/>
                </a:cxn>
                <a:cxn ang="0">
                  <a:pos x="16384" y="7087"/>
                </a:cxn>
                <a:cxn ang="0">
                  <a:pos x="16098" y="7364"/>
                </a:cxn>
                <a:cxn ang="0">
                  <a:pos x="15622" y="7640"/>
                </a:cxn>
                <a:cxn ang="0">
                  <a:pos x="14860" y="7272"/>
                </a:cxn>
                <a:cxn ang="0">
                  <a:pos x="14574" y="7456"/>
                </a:cxn>
                <a:cxn ang="0">
                  <a:pos x="15050" y="8100"/>
                </a:cxn>
                <a:cxn ang="0">
                  <a:pos x="15527" y="8652"/>
                </a:cxn>
                <a:cxn ang="0">
                  <a:pos x="15622" y="9112"/>
                </a:cxn>
                <a:cxn ang="0">
                  <a:pos x="15622" y="9665"/>
                </a:cxn>
                <a:cxn ang="0">
                  <a:pos x="15336" y="9941"/>
                </a:cxn>
              </a:cxnLst>
              <a:rect l="0" t="0" r="r" b="b"/>
              <a:pathLst>
                <a:path w="16384" h="16384">
                  <a:moveTo>
                    <a:pt x="15336" y="9941"/>
                  </a:moveTo>
                  <a:lnTo>
                    <a:pt x="15050" y="10125"/>
                  </a:lnTo>
                  <a:lnTo>
                    <a:pt x="14669" y="10125"/>
                  </a:lnTo>
                  <a:lnTo>
                    <a:pt x="14288" y="10125"/>
                  </a:lnTo>
                  <a:lnTo>
                    <a:pt x="14288" y="10309"/>
                  </a:lnTo>
                  <a:lnTo>
                    <a:pt x="14288" y="10769"/>
                  </a:lnTo>
                  <a:lnTo>
                    <a:pt x="14384" y="11137"/>
                  </a:lnTo>
                  <a:lnTo>
                    <a:pt x="14574" y="11322"/>
                  </a:lnTo>
                  <a:lnTo>
                    <a:pt x="14384" y="11690"/>
                  </a:lnTo>
                  <a:lnTo>
                    <a:pt x="14098" y="11690"/>
                  </a:lnTo>
                  <a:lnTo>
                    <a:pt x="13622" y="12058"/>
                  </a:lnTo>
                  <a:lnTo>
                    <a:pt x="13622" y="12610"/>
                  </a:lnTo>
                  <a:lnTo>
                    <a:pt x="13622" y="13070"/>
                  </a:lnTo>
                  <a:lnTo>
                    <a:pt x="13622" y="13254"/>
                  </a:lnTo>
                  <a:lnTo>
                    <a:pt x="13336" y="13531"/>
                  </a:lnTo>
                  <a:lnTo>
                    <a:pt x="12860" y="13623"/>
                  </a:lnTo>
                  <a:lnTo>
                    <a:pt x="12574" y="14083"/>
                  </a:lnTo>
                  <a:lnTo>
                    <a:pt x="12860" y="14359"/>
                  </a:lnTo>
                  <a:lnTo>
                    <a:pt x="12860" y="14635"/>
                  </a:lnTo>
                  <a:lnTo>
                    <a:pt x="12955" y="15003"/>
                  </a:lnTo>
                  <a:lnTo>
                    <a:pt x="13145" y="15187"/>
                  </a:lnTo>
                  <a:lnTo>
                    <a:pt x="13145" y="15372"/>
                  </a:lnTo>
                  <a:lnTo>
                    <a:pt x="12860" y="16384"/>
                  </a:lnTo>
                  <a:lnTo>
                    <a:pt x="12193" y="16292"/>
                  </a:lnTo>
                  <a:lnTo>
                    <a:pt x="11335" y="15648"/>
                  </a:lnTo>
                  <a:lnTo>
                    <a:pt x="10192" y="15003"/>
                  </a:lnTo>
                  <a:lnTo>
                    <a:pt x="9430" y="14175"/>
                  </a:lnTo>
                  <a:lnTo>
                    <a:pt x="9145" y="14083"/>
                  </a:lnTo>
                  <a:lnTo>
                    <a:pt x="9145" y="14267"/>
                  </a:lnTo>
                  <a:lnTo>
                    <a:pt x="8764" y="14359"/>
                  </a:lnTo>
                  <a:lnTo>
                    <a:pt x="8478" y="14267"/>
                  </a:lnTo>
                  <a:lnTo>
                    <a:pt x="8668" y="13899"/>
                  </a:lnTo>
                  <a:lnTo>
                    <a:pt x="8764" y="13623"/>
                  </a:lnTo>
                  <a:lnTo>
                    <a:pt x="8478" y="13347"/>
                  </a:lnTo>
                  <a:lnTo>
                    <a:pt x="8001" y="12886"/>
                  </a:lnTo>
                  <a:lnTo>
                    <a:pt x="7430" y="12150"/>
                  </a:lnTo>
                  <a:lnTo>
                    <a:pt x="7430" y="11690"/>
                  </a:lnTo>
                  <a:lnTo>
                    <a:pt x="7239" y="11229"/>
                  </a:lnTo>
                  <a:lnTo>
                    <a:pt x="7239" y="11045"/>
                  </a:lnTo>
                  <a:lnTo>
                    <a:pt x="6954" y="10861"/>
                  </a:lnTo>
                  <a:lnTo>
                    <a:pt x="6668" y="10861"/>
                  </a:lnTo>
                  <a:lnTo>
                    <a:pt x="6287" y="10769"/>
                  </a:lnTo>
                  <a:lnTo>
                    <a:pt x="5906" y="10309"/>
                  </a:lnTo>
                  <a:lnTo>
                    <a:pt x="3810" y="8284"/>
                  </a:lnTo>
                  <a:lnTo>
                    <a:pt x="2572" y="6811"/>
                  </a:lnTo>
                  <a:lnTo>
                    <a:pt x="1048" y="3774"/>
                  </a:lnTo>
                  <a:lnTo>
                    <a:pt x="762" y="3866"/>
                  </a:lnTo>
                  <a:lnTo>
                    <a:pt x="381" y="3866"/>
                  </a:lnTo>
                  <a:lnTo>
                    <a:pt x="286" y="3682"/>
                  </a:lnTo>
                  <a:lnTo>
                    <a:pt x="95" y="3314"/>
                  </a:lnTo>
                  <a:lnTo>
                    <a:pt x="0" y="2485"/>
                  </a:lnTo>
                  <a:lnTo>
                    <a:pt x="0" y="2117"/>
                  </a:lnTo>
                  <a:lnTo>
                    <a:pt x="95" y="1381"/>
                  </a:lnTo>
                  <a:lnTo>
                    <a:pt x="381" y="1197"/>
                  </a:lnTo>
                  <a:lnTo>
                    <a:pt x="572" y="920"/>
                  </a:lnTo>
                  <a:lnTo>
                    <a:pt x="1048" y="736"/>
                  </a:lnTo>
                  <a:lnTo>
                    <a:pt x="2477" y="2117"/>
                  </a:lnTo>
                  <a:lnTo>
                    <a:pt x="2572" y="1381"/>
                  </a:lnTo>
                  <a:lnTo>
                    <a:pt x="2762" y="1197"/>
                  </a:lnTo>
                  <a:lnTo>
                    <a:pt x="2762" y="828"/>
                  </a:lnTo>
                  <a:lnTo>
                    <a:pt x="2953" y="644"/>
                  </a:lnTo>
                  <a:lnTo>
                    <a:pt x="3239" y="368"/>
                  </a:lnTo>
                  <a:lnTo>
                    <a:pt x="4001" y="644"/>
                  </a:lnTo>
                  <a:lnTo>
                    <a:pt x="4001" y="184"/>
                  </a:lnTo>
                  <a:lnTo>
                    <a:pt x="4287" y="0"/>
                  </a:lnTo>
                  <a:lnTo>
                    <a:pt x="4763" y="0"/>
                  </a:lnTo>
                  <a:lnTo>
                    <a:pt x="5239" y="276"/>
                  </a:lnTo>
                  <a:lnTo>
                    <a:pt x="6001" y="276"/>
                  </a:lnTo>
                  <a:lnTo>
                    <a:pt x="6192" y="0"/>
                  </a:lnTo>
                  <a:lnTo>
                    <a:pt x="6477" y="0"/>
                  </a:lnTo>
                  <a:lnTo>
                    <a:pt x="7239" y="184"/>
                  </a:lnTo>
                  <a:lnTo>
                    <a:pt x="7716" y="368"/>
                  </a:lnTo>
                  <a:lnTo>
                    <a:pt x="8001" y="644"/>
                  </a:lnTo>
                  <a:lnTo>
                    <a:pt x="8192" y="736"/>
                  </a:lnTo>
                  <a:lnTo>
                    <a:pt x="8478" y="920"/>
                  </a:lnTo>
                  <a:lnTo>
                    <a:pt x="8764" y="920"/>
                  </a:lnTo>
                  <a:lnTo>
                    <a:pt x="9145" y="828"/>
                  </a:lnTo>
                  <a:lnTo>
                    <a:pt x="9145" y="460"/>
                  </a:lnTo>
                  <a:lnTo>
                    <a:pt x="9430" y="368"/>
                  </a:lnTo>
                  <a:lnTo>
                    <a:pt x="10192" y="368"/>
                  </a:lnTo>
                  <a:lnTo>
                    <a:pt x="10859" y="276"/>
                  </a:lnTo>
                  <a:lnTo>
                    <a:pt x="11431" y="368"/>
                  </a:lnTo>
                  <a:lnTo>
                    <a:pt x="12097" y="736"/>
                  </a:lnTo>
                  <a:lnTo>
                    <a:pt x="13145" y="1841"/>
                  </a:lnTo>
                  <a:lnTo>
                    <a:pt x="13622" y="1381"/>
                  </a:lnTo>
                  <a:lnTo>
                    <a:pt x="14669" y="1289"/>
                  </a:lnTo>
                  <a:lnTo>
                    <a:pt x="14669" y="1473"/>
                  </a:lnTo>
                  <a:lnTo>
                    <a:pt x="14384" y="2301"/>
                  </a:lnTo>
                  <a:lnTo>
                    <a:pt x="14098" y="2761"/>
                  </a:lnTo>
                  <a:lnTo>
                    <a:pt x="14098" y="3222"/>
                  </a:lnTo>
                  <a:lnTo>
                    <a:pt x="14098" y="3774"/>
                  </a:lnTo>
                  <a:lnTo>
                    <a:pt x="14288" y="4418"/>
                  </a:lnTo>
                  <a:lnTo>
                    <a:pt x="14574" y="4970"/>
                  </a:lnTo>
                  <a:lnTo>
                    <a:pt x="14860" y="5615"/>
                  </a:lnTo>
                  <a:lnTo>
                    <a:pt x="15146" y="5891"/>
                  </a:lnTo>
                  <a:lnTo>
                    <a:pt x="15812" y="6443"/>
                  </a:lnTo>
                  <a:lnTo>
                    <a:pt x="16289" y="6811"/>
                  </a:lnTo>
                  <a:lnTo>
                    <a:pt x="16384" y="7087"/>
                  </a:lnTo>
                  <a:lnTo>
                    <a:pt x="16384" y="7272"/>
                  </a:lnTo>
                  <a:lnTo>
                    <a:pt x="16098" y="7364"/>
                  </a:lnTo>
                  <a:lnTo>
                    <a:pt x="15908" y="7640"/>
                  </a:lnTo>
                  <a:lnTo>
                    <a:pt x="15622" y="7640"/>
                  </a:lnTo>
                  <a:lnTo>
                    <a:pt x="15146" y="7364"/>
                  </a:lnTo>
                  <a:lnTo>
                    <a:pt x="14860" y="7272"/>
                  </a:lnTo>
                  <a:lnTo>
                    <a:pt x="14574" y="7272"/>
                  </a:lnTo>
                  <a:lnTo>
                    <a:pt x="14574" y="7456"/>
                  </a:lnTo>
                  <a:lnTo>
                    <a:pt x="14574" y="7732"/>
                  </a:lnTo>
                  <a:lnTo>
                    <a:pt x="15050" y="8100"/>
                  </a:lnTo>
                  <a:lnTo>
                    <a:pt x="15146" y="8376"/>
                  </a:lnTo>
                  <a:lnTo>
                    <a:pt x="15527" y="8652"/>
                  </a:lnTo>
                  <a:lnTo>
                    <a:pt x="15527" y="8836"/>
                  </a:lnTo>
                  <a:lnTo>
                    <a:pt x="15622" y="9112"/>
                  </a:lnTo>
                  <a:lnTo>
                    <a:pt x="15622" y="9297"/>
                  </a:lnTo>
                  <a:lnTo>
                    <a:pt x="15622" y="9665"/>
                  </a:lnTo>
                  <a:lnTo>
                    <a:pt x="15527" y="9849"/>
                  </a:lnTo>
                  <a:lnTo>
                    <a:pt x="15336" y="994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98" name="Croatia"/>
            <p:cNvSpPr>
              <a:spLocks noChangeAspect="1"/>
            </p:cNvSpPr>
            <p:nvPr/>
          </p:nvSpPr>
          <p:spPr bwMode="auto">
            <a:xfrm>
              <a:off x="2124" y="2153"/>
              <a:ext cx="327" cy="328"/>
            </a:xfrm>
            <a:custGeom>
              <a:avLst/>
              <a:gdLst/>
              <a:ahLst/>
              <a:cxnLst>
                <a:cxn ang="0">
                  <a:pos x="15558" y="5219"/>
                </a:cxn>
                <a:cxn ang="0">
                  <a:pos x="14796" y="6250"/>
                </a:cxn>
                <a:cxn ang="0">
                  <a:pos x="12955" y="5340"/>
                </a:cxn>
                <a:cxn ang="0">
                  <a:pos x="12129" y="5704"/>
                </a:cxn>
                <a:cxn ang="0">
                  <a:pos x="11177" y="5340"/>
                </a:cxn>
                <a:cxn ang="0">
                  <a:pos x="10161" y="5279"/>
                </a:cxn>
                <a:cxn ang="0">
                  <a:pos x="8827" y="5219"/>
                </a:cxn>
                <a:cxn ang="0">
                  <a:pos x="8001" y="5643"/>
                </a:cxn>
                <a:cxn ang="0">
                  <a:pos x="6731" y="5583"/>
                </a:cxn>
                <a:cxn ang="0">
                  <a:pos x="6160" y="6493"/>
                </a:cxn>
                <a:cxn ang="0">
                  <a:pos x="6350" y="7646"/>
                </a:cxn>
                <a:cxn ang="0">
                  <a:pos x="8700" y="10559"/>
                </a:cxn>
                <a:cxn ang="0">
                  <a:pos x="10669" y="12379"/>
                </a:cxn>
                <a:cxn ang="0">
                  <a:pos x="10986" y="13047"/>
                </a:cxn>
                <a:cxn ang="0">
                  <a:pos x="11939" y="14382"/>
                </a:cxn>
                <a:cxn ang="0">
                  <a:pos x="12256" y="14442"/>
                </a:cxn>
                <a:cxn ang="0">
                  <a:pos x="14288" y="15899"/>
                </a:cxn>
                <a:cxn ang="0">
                  <a:pos x="13780" y="15777"/>
                </a:cxn>
                <a:cxn ang="0">
                  <a:pos x="11812" y="15049"/>
                </a:cxn>
                <a:cxn ang="0">
                  <a:pos x="11113" y="14260"/>
                </a:cxn>
                <a:cxn ang="0">
                  <a:pos x="11113" y="14139"/>
                </a:cxn>
                <a:cxn ang="0">
                  <a:pos x="8128" y="12500"/>
                </a:cxn>
                <a:cxn ang="0">
                  <a:pos x="6731" y="11590"/>
                </a:cxn>
                <a:cxn ang="0">
                  <a:pos x="4763" y="9891"/>
                </a:cxn>
                <a:cxn ang="0">
                  <a:pos x="4763" y="8859"/>
                </a:cxn>
                <a:cxn ang="0">
                  <a:pos x="3620" y="6250"/>
                </a:cxn>
                <a:cxn ang="0">
                  <a:pos x="2794" y="5401"/>
                </a:cxn>
                <a:cxn ang="0">
                  <a:pos x="1461" y="7282"/>
                </a:cxn>
                <a:cxn ang="0">
                  <a:pos x="254" y="5765"/>
                </a:cxn>
                <a:cxn ang="0">
                  <a:pos x="254" y="4672"/>
                </a:cxn>
                <a:cxn ang="0">
                  <a:pos x="953" y="4976"/>
                </a:cxn>
                <a:cxn ang="0">
                  <a:pos x="1778" y="4733"/>
                </a:cxn>
                <a:cxn ang="0">
                  <a:pos x="2223" y="4915"/>
                </a:cxn>
                <a:cxn ang="0">
                  <a:pos x="2921" y="4733"/>
                </a:cxn>
                <a:cxn ang="0">
                  <a:pos x="3112" y="4005"/>
                </a:cxn>
                <a:cxn ang="0">
                  <a:pos x="3620" y="4430"/>
                </a:cxn>
                <a:cxn ang="0">
                  <a:pos x="3937" y="4248"/>
                </a:cxn>
                <a:cxn ang="0">
                  <a:pos x="4890" y="4430"/>
                </a:cxn>
                <a:cxn ang="0">
                  <a:pos x="5080" y="3702"/>
                </a:cxn>
                <a:cxn ang="0">
                  <a:pos x="5334" y="3277"/>
                </a:cxn>
                <a:cxn ang="0">
                  <a:pos x="5588" y="2488"/>
                </a:cxn>
                <a:cxn ang="0">
                  <a:pos x="5398" y="1638"/>
                </a:cxn>
                <a:cxn ang="0">
                  <a:pos x="7049" y="728"/>
                </a:cxn>
                <a:cxn ang="0">
                  <a:pos x="7493" y="61"/>
                </a:cxn>
                <a:cxn ang="0">
                  <a:pos x="9208" y="1153"/>
                </a:cxn>
                <a:cxn ang="0">
                  <a:pos x="11812" y="2913"/>
                </a:cxn>
                <a:cxn ang="0">
                  <a:pos x="14415" y="1942"/>
                </a:cxn>
                <a:cxn ang="0">
                  <a:pos x="14923" y="3702"/>
                </a:cxn>
                <a:cxn ang="0">
                  <a:pos x="15558" y="4612"/>
                </a:cxn>
                <a:cxn ang="0">
                  <a:pos x="16193" y="5097"/>
                </a:cxn>
              </a:cxnLst>
              <a:rect l="0" t="0" r="r" b="b"/>
              <a:pathLst>
                <a:path w="16384" h="16384">
                  <a:moveTo>
                    <a:pt x="16193" y="5097"/>
                  </a:moveTo>
                  <a:lnTo>
                    <a:pt x="15876" y="5097"/>
                  </a:lnTo>
                  <a:lnTo>
                    <a:pt x="15685" y="5037"/>
                  </a:lnTo>
                  <a:lnTo>
                    <a:pt x="15558" y="5219"/>
                  </a:lnTo>
                  <a:lnTo>
                    <a:pt x="15368" y="5340"/>
                  </a:lnTo>
                  <a:lnTo>
                    <a:pt x="15368" y="5765"/>
                  </a:lnTo>
                  <a:lnTo>
                    <a:pt x="15241" y="6007"/>
                  </a:lnTo>
                  <a:lnTo>
                    <a:pt x="14796" y="6250"/>
                  </a:lnTo>
                  <a:lnTo>
                    <a:pt x="14225" y="5583"/>
                  </a:lnTo>
                  <a:lnTo>
                    <a:pt x="13780" y="5340"/>
                  </a:lnTo>
                  <a:lnTo>
                    <a:pt x="13399" y="5279"/>
                  </a:lnTo>
                  <a:lnTo>
                    <a:pt x="12955" y="5340"/>
                  </a:lnTo>
                  <a:lnTo>
                    <a:pt x="12447" y="5340"/>
                  </a:lnTo>
                  <a:lnTo>
                    <a:pt x="12256" y="5401"/>
                  </a:lnTo>
                  <a:lnTo>
                    <a:pt x="12256" y="5583"/>
                  </a:lnTo>
                  <a:lnTo>
                    <a:pt x="12129" y="5704"/>
                  </a:lnTo>
                  <a:lnTo>
                    <a:pt x="11812" y="5704"/>
                  </a:lnTo>
                  <a:lnTo>
                    <a:pt x="11621" y="5583"/>
                  </a:lnTo>
                  <a:lnTo>
                    <a:pt x="11431" y="5522"/>
                  </a:lnTo>
                  <a:lnTo>
                    <a:pt x="11177" y="5340"/>
                  </a:lnTo>
                  <a:lnTo>
                    <a:pt x="10923" y="5219"/>
                  </a:lnTo>
                  <a:lnTo>
                    <a:pt x="10351" y="5097"/>
                  </a:lnTo>
                  <a:lnTo>
                    <a:pt x="10288" y="5097"/>
                  </a:lnTo>
                  <a:lnTo>
                    <a:pt x="10161" y="5279"/>
                  </a:lnTo>
                  <a:lnTo>
                    <a:pt x="9653" y="5279"/>
                  </a:lnTo>
                  <a:lnTo>
                    <a:pt x="9335" y="5097"/>
                  </a:lnTo>
                  <a:lnTo>
                    <a:pt x="9018" y="5097"/>
                  </a:lnTo>
                  <a:lnTo>
                    <a:pt x="8827" y="5219"/>
                  </a:lnTo>
                  <a:lnTo>
                    <a:pt x="8827" y="5522"/>
                  </a:lnTo>
                  <a:lnTo>
                    <a:pt x="8319" y="5340"/>
                  </a:lnTo>
                  <a:lnTo>
                    <a:pt x="8128" y="5522"/>
                  </a:lnTo>
                  <a:lnTo>
                    <a:pt x="8001" y="5643"/>
                  </a:lnTo>
                  <a:lnTo>
                    <a:pt x="7874" y="5886"/>
                  </a:lnTo>
                  <a:lnTo>
                    <a:pt x="7811" y="6007"/>
                  </a:lnTo>
                  <a:lnTo>
                    <a:pt x="7684" y="6493"/>
                  </a:lnTo>
                  <a:lnTo>
                    <a:pt x="6731" y="5583"/>
                  </a:lnTo>
                  <a:lnTo>
                    <a:pt x="6541" y="5643"/>
                  </a:lnTo>
                  <a:lnTo>
                    <a:pt x="6350" y="5886"/>
                  </a:lnTo>
                  <a:lnTo>
                    <a:pt x="6160" y="6007"/>
                  </a:lnTo>
                  <a:lnTo>
                    <a:pt x="6160" y="6493"/>
                  </a:lnTo>
                  <a:lnTo>
                    <a:pt x="6160" y="6736"/>
                  </a:lnTo>
                  <a:lnTo>
                    <a:pt x="6160" y="7282"/>
                  </a:lnTo>
                  <a:lnTo>
                    <a:pt x="6223" y="7525"/>
                  </a:lnTo>
                  <a:lnTo>
                    <a:pt x="6350" y="7646"/>
                  </a:lnTo>
                  <a:lnTo>
                    <a:pt x="6541" y="7646"/>
                  </a:lnTo>
                  <a:lnTo>
                    <a:pt x="6731" y="7585"/>
                  </a:lnTo>
                  <a:lnTo>
                    <a:pt x="7811" y="9588"/>
                  </a:lnTo>
                  <a:lnTo>
                    <a:pt x="8700" y="10559"/>
                  </a:lnTo>
                  <a:lnTo>
                    <a:pt x="10097" y="11954"/>
                  </a:lnTo>
                  <a:lnTo>
                    <a:pt x="10288" y="12197"/>
                  </a:lnTo>
                  <a:lnTo>
                    <a:pt x="10478" y="12379"/>
                  </a:lnTo>
                  <a:lnTo>
                    <a:pt x="10669" y="12379"/>
                  </a:lnTo>
                  <a:lnTo>
                    <a:pt x="10923" y="12440"/>
                  </a:lnTo>
                  <a:lnTo>
                    <a:pt x="10923" y="12561"/>
                  </a:lnTo>
                  <a:lnTo>
                    <a:pt x="10986" y="12804"/>
                  </a:lnTo>
                  <a:lnTo>
                    <a:pt x="10986" y="13047"/>
                  </a:lnTo>
                  <a:lnTo>
                    <a:pt x="11431" y="13714"/>
                  </a:lnTo>
                  <a:lnTo>
                    <a:pt x="11748" y="13896"/>
                  </a:lnTo>
                  <a:lnTo>
                    <a:pt x="11939" y="14078"/>
                  </a:lnTo>
                  <a:lnTo>
                    <a:pt x="11939" y="14382"/>
                  </a:lnTo>
                  <a:lnTo>
                    <a:pt x="11812" y="14503"/>
                  </a:lnTo>
                  <a:lnTo>
                    <a:pt x="11939" y="14746"/>
                  </a:lnTo>
                  <a:lnTo>
                    <a:pt x="12256" y="14564"/>
                  </a:lnTo>
                  <a:lnTo>
                    <a:pt x="12256" y="14442"/>
                  </a:lnTo>
                  <a:lnTo>
                    <a:pt x="12447" y="14503"/>
                  </a:lnTo>
                  <a:lnTo>
                    <a:pt x="12955" y="14988"/>
                  </a:lnTo>
                  <a:lnTo>
                    <a:pt x="13717" y="15413"/>
                  </a:lnTo>
                  <a:lnTo>
                    <a:pt x="14288" y="15899"/>
                  </a:lnTo>
                  <a:lnTo>
                    <a:pt x="14606" y="16020"/>
                  </a:lnTo>
                  <a:lnTo>
                    <a:pt x="14733" y="16384"/>
                  </a:lnTo>
                  <a:lnTo>
                    <a:pt x="14288" y="16141"/>
                  </a:lnTo>
                  <a:lnTo>
                    <a:pt x="13780" y="15777"/>
                  </a:lnTo>
                  <a:lnTo>
                    <a:pt x="13272" y="15413"/>
                  </a:lnTo>
                  <a:lnTo>
                    <a:pt x="12764" y="15110"/>
                  </a:lnTo>
                  <a:lnTo>
                    <a:pt x="12256" y="15110"/>
                  </a:lnTo>
                  <a:lnTo>
                    <a:pt x="11812" y="15049"/>
                  </a:lnTo>
                  <a:lnTo>
                    <a:pt x="10986" y="14564"/>
                  </a:lnTo>
                  <a:lnTo>
                    <a:pt x="10288" y="14442"/>
                  </a:lnTo>
                  <a:lnTo>
                    <a:pt x="10478" y="14199"/>
                  </a:lnTo>
                  <a:lnTo>
                    <a:pt x="11113" y="14260"/>
                  </a:lnTo>
                  <a:lnTo>
                    <a:pt x="11431" y="14685"/>
                  </a:lnTo>
                  <a:lnTo>
                    <a:pt x="11748" y="14685"/>
                  </a:lnTo>
                  <a:lnTo>
                    <a:pt x="11621" y="14382"/>
                  </a:lnTo>
                  <a:lnTo>
                    <a:pt x="11113" y="14139"/>
                  </a:lnTo>
                  <a:lnTo>
                    <a:pt x="10351" y="13289"/>
                  </a:lnTo>
                  <a:lnTo>
                    <a:pt x="9653" y="12804"/>
                  </a:lnTo>
                  <a:lnTo>
                    <a:pt x="8700" y="12500"/>
                  </a:lnTo>
                  <a:lnTo>
                    <a:pt x="8128" y="12500"/>
                  </a:lnTo>
                  <a:lnTo>
                    <a:pt x="7366" y="12561"/>
                  </a:lnTo>
                  <a:lnTo>
                    <a:pt x="7176" y="12561"/>
                  </a:lnTo>
                  <a:lnTo>
                    <a:pt x="7049" y="12197"/>
                  </a:lnTo>
                  <a:lnTo>
                    <a:pt x="6731" y="11590"/>
                  </a:lnTo>
                  <a:lnTo>
                    <a:pt x="6160" y="11408"/>
                  </a:lnTo>
                  <a:lnTo>
                    <a:pt x="5906" y="11105"/>
                  </a:lnTo>
                  <a:lnTo>
                    <a:pt x="5398" y="10741"/>
                  </a:lnTo>
                  <a:lnTo>
                    <a:pt x="4763" y="9891"/>
                  </a:lnTo>
                  <a:lnTo>
                    <a:pt x="4699" y="9648"/>
                  </a:lnTo>
                  <a:lnTo>
                    <a:pt x="4890" y="9466"/>
                  </a:lnTo>
                  <a:lnTo>
                    <a:pt x="5398" y="9284"/>
                  </a:lnTo>
                  <a:lnTo>
                    <a:pt x="4763" y="8859"/>
                  </a:lnTo>
                  <a:lnTo>
                    <a:pt x="4255" y="8495"/>
                  </a:lnTo>
                  <a:lnTo>
                    <a:pt x="3874" y="7585"/>
                  </a:lnTo>
                  <a:lnTo>
                    <a:pt x="3874" y="6857"/>
                  </a:lnTo>
                  <a:lnTo>
                    <a:pt x="3620" y="6250"/>
                  </a:lnTo>
                  <a:lnTo>
                    <a:pt x="3429" y="5947"/>
                  </a:lnTo>
                  <a:lnTo>
                    <a:pt x="3239" y="5947"/>
                  </a:lnTo>
                  <a:lnTo>
                    <a:pt x="3112" y="5765"/>
                  </a:lnTo>
                  <a:lnTo>
                    <a:pt x="2794" y="5401"/>
                  </a:lnTo>
                  <a:lnTo>
                    <a:pt x="2223" y="5279"/>
                  </a:lnTo>
                  <a:lnTo>
                    <a:pt x="1969" y="6190"/>
                  </a:lnTo>
                  <a:lnTo>
                    <a:pt x="1651" y="6736"/>
                  </a:lnTo>
                  <a:lnTo>
                    <a:pt x="1461" y="7282"/>
                  </a:lnTo>
                  <a:lnTo>
                    <a:pt x="1143" y="7342"/>
                  </a:lnTo>
                  <a:lnTo>
                    <a:pt x="826" y="7221"/>
                  </a:lnTo>
                  <a:lnTo>
                    <a:pt x="445" y="6250"/>
                  </a:lnTo>
                  <a:lnTo>
                    <a:pt x="254" y="5765"/>
                  </a:lnTo>
                  <a:lnTo>
                    <a:pt x="0" y="5037"/>
                  </a:lnTo>
                  <a:lnTo>
                    <a:pt x="0" y="4672"/>
                  </a:lnTo>
                  <a:lnTo>
                    <a:pt x="127" y="4430"/>
                  </a:lnTo>
                  <a:lnTo>
                    <a:pt x="254" y="4672"/>
                  </a:lnTo>
                  <a:lnTo>
                    <a:pt x="318" y="4915"/>
                  </a:lnTo>
                  <a:lnTo>
                    <a:pt x="572" y="4976"/>
                  </a:lnTo>
                  <a:lnTo>
                    <a:pt x="762" y="4976"/>
                  </a:lnTo>
                  <a:lnTo>
                    <a:pt x="953" y="4976"/>
                  </a:lnTo>
                  <a:lnTo>
                    <a:pt x="1143" y="5097"/>
                  </a:lnTo>
                  <a:lnTo>
                    <a:pt x="1397" y="4976"/>
                  </a:lnTo>
                  <a:lnTo>
                    <a:pt x="1461" y="4855"/>
                  </a:lnTo>
                  <a:lnTo>
                    <a:pt x="1778" y="4733"/>
                  </a:lnTo>
                  <a:lnTo>
                    <a:pt x="1905" y="4915"/>
                  </a:lnTo>
                  <a:lnTo>
                    <a:pt x="2096" y="5037"/>
                  </a:lnTo>
                  <a:lnTo>
                    <a:pt x="2223" y="5037"/>
                  </a:lnTo>
                  <a:lnTo>
                    <a:pt x="2223" y="4915"/>
                  </a:lnTo>
                  <a:lnTo>
                    <a:pt x="2223" y="4733"/>
                  </a:lnTo>
                  <a:lnTo>
                    <a:pt x="2540" y="4672"/>
                  </a:lnTo>
                  <a:lnTo>
                    <a:pt x="2731" y="4855"/>
                  </a:lnTo>
                  <a:lnTo>
                    <a:pt x="2921" y="4733"/>
                  </a:lnTo>
                  <a:lnTo>
                    <a:pt x="3048" y="4612"/>
                  </a:lnTo>
                  <a:lnTo>
                    <a:pt x="3112" y="4369"/>
                  </a:lnTo>
                  <a:lnTo>
                    <a:pt x="3112" y="4248"/>
                  </a:lnTo>
                  <a:lnTo>
                    <a:pt x="3112" y="4005"/>
                  </a:lnTo>
                  <a:lnTo>
                    <a:pt x="3366" y="3884"/>
                  </a:lnTo>
                  <a:lnTo>
                    <a:pt x="3429" y="4005"/>
                  </a:lnTo>
                  <a:lnTo>
                    <a:pt x="3556" y="4248"/>
                  </a:lnTo>
                  <a:lnTo>
                    <a:pt x="3620" y="4430"/>
                  </a:lnTo>
                  <a:lnTo>
                    <a:pt x="3747" y="4672"/>
                  </a:lnTo>
                  <a:lnTo>
                    <a:pt x="3937" y="4672"/>
                  </a:lnTo>
                  <a:lnTo>
                    <a:pt x="3937" y="4430"/>
                  </a:lnTo>
                  <a:lnTo>
                    <a:pt x="3937" y="4248"/>
                  </a:lnTo>
                  <a:lnTo>
                    <a:pt x="4191" y="4248"/>
                  </a:lnTo>
                  <a:lnTo>
                    <a:pt x="4382" y="4308"/>
                  </a:lnTo>
                  <a:lnTo>
                    <a:pt x="4445" y="4612"/>
                  </a:lnTo>
                  <a:lnTo>
                    <a:pt x="4890" y="4430"/>
                  </a:lnTo>
                  <a:lnTo>
                    <a:pt x="4890" y="4126"/>
                  </a:lnTo>
                  <a:lnTo>
                    <a:pt x="4890" y="3884"/>
                  </a:lnTo>
                  <a:lnTo>
                    <a:pt x="5207" y="3884"/>
                  </a:lnTo>
                  <a:lnTo>
                    <a:pt x="5080" y="3702"/>
                  </a:lnTo>
                  <a:lnTo>
                    <a:pt x="4890" y="3702"/>
                  </a:lnTo>
                  <a:lnTo>
                    <a:pt x="4763" y="3580"/>
                  </a:lnTo>
                  <a:lnTo>
                    <a:pt x="5017" y="3398"/>
                  </a:lnTo>
                  <a:lnTo>
                    <a:pt x="5334" y="3277"/>
                  </a:lnTo>
                  <a:lnTo>
                    <a:pt x="5525" y="3095"/>
                  </a:lnTo>
                  <a:lnTo>
                    <a:pt x="5588" y="2913"/>
                  </a:lnTo>
                  <a:lnTo>
                    <a:pt x="5588" y="2670"/>
                  </a:lnTo>
                  <a:lnTo>
                    <a:pt x="5588" y="2488"/>
                  </a:lnTo>
                  <a:lnTo>
                    <a:pt x="5588" y="2306"/>
                  </a:lnTo>
                  <a:lnTo>
                    <a:pt x="5334" y="2002"/>
                  </a:lnTo>
                  <a:lnTo>
                    <a:pt x="5334" y="1760"/>
                  </a:lnTo>
                  <a:lnTo>
                    <a:pt x="5398" y="1638"/>
                  </a:lnTo>
                  <a:lnTo>
                    <a:pt x="6223" y="1092"/>
                  </a:lnTo>
                  <a:lnTo>
                    <a:pt x="6541" y="1092"/>
                  </a:lnTo>
                  <a:lnTo>
                    <a:pt x="6731" y="1032"/>
                  </a:lnTo>
                  <a:lnTo>
                    <a:pt x="7049" y="728"/>
                  </a:lnTo>
                  <a:lnTo>
                    <a:pt x="7049" y="607"/>
                  </a:lnTo>
                  <a:lnTo>
                    <a:pt x="7049" y="364"/>
                  </a:lnTo>
                  <a:lnTo>
                    <a:pt x="7049" y="61"/>
                  </a:lnTo>
                  <a:lnTo>
                    <a:pt x="7493" y="61"/>
                  </a:lnTo>
                  <a:lnTo>
                    <a:pt x="7811" y="0"/>
                  </a:lnTo>
                  <a:lnTo>
                    <a:pt x="8001" y="61"/>
                  </a:lnTo>
                  <a:lnTo>
                    <a:pt x="8700" y="364"/>
                  </a:lnTo>
                  <a:lnTo>
                    <a:pt x="9208" y="1153"/>
                  </a:lnTo>
                  <a:lnTo>
                    <a:pt x="9970" y="1456"/>
                  </a:lnTo>
                  <a:lnTo>
                    <a:pt x="10478" y="2245"/>
                  </a:lnTo>
                  <a:lnTo>
                    <a:pt x="11113" y="2367"/>
                  </a:lnTo>
                  <a:lnTo>
                    <a:pt x="11812" y="2913"/>
                  </a:lnTo>
                  <a:lnTo>
                    <a:pt x="12764" y="2670"/>
                  </a:lnTo>
                  <a:lnTo>
                    <a:pt x="13399" y="2427"/>
                  </a:lnTo>
                  <a:lnTo>
                    <a:pt x="13971" y="2002"/>
                  </a:lnTo>
                  <a:lnTo>
                    <a:pt x="14415" y="1942"/>
                  </a:lnTo>
                  <a:lnTo>
                    <a:pt x="14733" y="2973"/>
                  </a:lnTo>
                  <a:lnTo>
                    <a:pt x="14606" y="3277"/>
                  </a:lnTo>
                  <a:lnTo>
                    <a:pt x="14606" y="3459"/>
                  </a:lnTo>
                  <a:lnTo>
                    <a:pt x="14923" y="3702"/>
                  </a:lnTo>
                  <a:lnTo>
                    <a:pt x="15050" y="3944"/>
                  </a:lnTo>
                  <a:lnTo>
                    <a:pt x="14796" y="4005"/>
                  </a:lnTo>
                  <a:lnTo>
                    <a:pt x="15050" y="4430"/>
                  </a:lnTo>
                  <a:lnTo>
                    <a:pt x="15558" y="4612"/>
                  </a:lnTo>
                  <a:lnTo>
                    <a:pt x="16257" y="4733"/>
                  </a:lnTo>
                  <a:lnTo>
                    <a:pt x="16384" y="4915"/>
                  </a:lnTo>
                  <a:lnTo>
                    <a:pt x="16257" y="5037"/>
                  </a:lnTo>
                  <a:lnTo>
                    <a:pt x="16193" y="509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99" name="Slovenia"/>
            <p:cNvGrpSpPr>
              <a:grpSpLocks noChangeAspect="1"/>
            </p:cNvGrpSpPr>
            <p:nvPr/>
          </p:nvGrpSpPr>
          <p:grpSpPr bwMode="auto">
            <a:xfrm>
              <a:off x="2116" y="2125"/>
              <a:ext cx="217" cy="326"/>
              <a:chOff x="-3928" y="-127470"/>
              <a:chExt cx="17992" cy="126"/>
            </a:xfrm>
            <a:grpFill/>
          </p:grpSpPr>
          <p:sp>
            <p:nvSpPr>
              <p:cNvPr id="301" name="Slovania"/>
              <p:cNvSpPr>
                <a:spLocks noChangeAspect="1"/>
              </p:cNvSpPr>
              <p:nvPr/>
            </p:nvSpPr>
            <p:spPr bwMode="auto">
              <a:xfrm>
                <a:off x="-3928" y="-127470"/>
                <a:ext cx="13936" cy="51"/>
              </a:xfrm>
              <a:custGeom>
                <a:avLst/>
                <a:gdLst/>
                <a:ahLst/>
                <a:cxnLst>
                  <a:cxn ang="0">
                    <a:pos x="14592" y="4482"/>
                  </a:cxn>
                  <a:cxn ang="0">
                    <a:pos x="14592" y="5410"/>
                  </a:cxn>
                  <a:cxn ang="0">
                    <a:pos x="13696" y="6183"/>
                  </a:cxn>
                  <a:cxn ang="0">
                    <a:pos x="11264" y="7574"/>
                  </a:cxn>
                  <a:cxn ang="0">
                    <a:pos x="11008" y="8656"/>
                  </a:cxn>
                  <a:cxn ang="0">
                    <a:pos x="11648" y="9738"/>
                  </a:cxn>
                  <a:cxn ang="0">
                    <a:pos x="11648" y="10820"/>
                  </a:cxn>
                  <a:cxn ang="0">
                    <a:pos x="11008" y="11747"/>
                  </a:cxn>
                  <a:cxn ang="0">
                    <a:pos x="10112" y="12520"/>
                  </a:cxn>
                  <a:cxn ang="0">
                    <a:pos x="10624" y="12829"/>
                  </a:cxn>
                  <a:cxn ang="0">
                    <a:pos x="10368" y="13293"/>
                  </a:cxn>
                  <a:cxn ang="0">
                    <a:pos x="10112" y="14993"/>
                  </a:cxn>
                  <a:cxn ang="0">
                    <a:pos x="9472" y="14684"/>
                  </a:cxn>
                  <a:cxn ang="0">
                    <a:pos x="8448" y="14375"/>
                  </a:cxn>
                  <a:cxn ang="0">
                    <a:pos x="8448" y="15302"/>
                  </a:cxn>
                  <a:cxn ang="0">
                    <a:pos x="7808" y="14993"/>
                  </a:cxn>
                  <a:cxn ang="0">
                    <a:pos x="7424" y="13756"/>
                  </a:cxn>
                  <a:cxn ang="0">
                    <a:pos x="6784" y="13447"/>
                  </a:cxn>
                  <a:cxn ang="0">
                    <a:pos x="6784" y="14684"/>
                  </a:cxn>
                  <a:cxn ang="0">
                    <a:pos x="6400" y="15457"/>
                  </a:cxn>
                  <a:cxn ang="0">
                    <a:pos x="5760" y="15302"/>
                  </a:cxn>
                  <a:cxn ang="0">
                    <a:pos x="5120" y="15920"/>
                  </a:cxn>
                  <a:cxn ang="0">
                    <a:pos x="4736" y="16229"/>
                  </a:cxn>
                  <a:cxn ang="0">
                    <a:pos x="4096" y="15457"/>
                  </a:cxn>
                  <a:cxn ang="0">
                    <a:pos x="3328" y="16075"/>
                  </a:cxn>
                  <a:cxn ang="0">
                    <a:pos x="2688" y="16075"/>
                  </a:cxn>
                  <a:cxn ang="0">
                    <a:pos x="1792" y="16075"/>
                  </a:cxn>
                  <a:cxn ang="0">
                    <a:pos x="1152" y="15457"/>
                  </a:cxn>
                  <a:cxn ang="0">
                    <a:pos x="1408" y="14684"/>
                  </a:cxn>
                  <a:cxn ang="0">
                    <a:pos x="2176" y="14684"/>
                  </a:cxn>
                  <a:cxn ang="0">
                    <a:pos x="2688" y="13756"/>
                  </a:cxn>
                  <a:cxn ang="0">
                    <a:pos x="2048" y="12829"/>
                  </a:cxn>
                  <a:cxn ang="0">
                    <a:pos x="1664" y="12056"/>
                  </a:cxn>
                  <a:cxn ang="0">
                    <a:pos x="1024" y="10820"/>
                  </a:cxn>
                  <a:cxn ang="0">
                    <a:pos x="384" y="9583"/>
                  </a:cxn>
                  <a:cxn ang="0">
                    <a:pos x="768" y="7728"/>
                  </a:cxn>
                  <a:cxn ang="0">
                    <a:pos x="0" y="6955"/>
                  </a:cxn>
                  <a:cxn ang="0">
                    <a:pos x="512" y="5255"/>
                  </a:cxn>
                  <a:cxn ang="0">
                    <a:pos x="1408" y="4637"/>
                  </a:cxn>
                  <a:cxn ang="0">
                    <a:pos x="2688" y="4637"/>
                  </a:cxn>
                  <a:cxn ang="0">
                    <a:pos x="4352" y="4946"/>
                  </a:cxn>
                  <a:cxn ang="0">
                    <a:pos x="5632" y="4946"/>
                  </a:cxn>
                  <a:cxn ang="0">
                    <a:pos x="6144" y="4328"/>
                  </a:cxn>
                  <a:cxn ang="0">
                    <a:pos x="7040" y="2937"/>
                  </a:cxn>
                  <a:cxn ang="0">
                    <a:pos x="8448" y="2164"/>
                  </a:cxn>
                  <a:cxn ang="0">
                    <a:pos x="9728" y="2473"/>
                  </a:cxn>
                  <a:cxn ang="0">
                    <a:pos x="10368" y="2009"/>
                  </a:cxn>
                  <a:cxn ang="0">
                    <a:pos x="11008" y="1391"/>
                  </a:cxn>
                  <a:cxn ang="0">
                    <a:pos x="12032" y="1391"/>
                  </a:cxn>
                  <a:cxn ang="0">
                    <a:pos x="12928" y="1700"/>
                  </a:cxn>
                  <a:cxn ang="0">
                    <a:pos x="12928" y="773"/>
                  </a:cxn>
                  <a:cxn ang="0">
                    <a:pos x="14336" y="155"/>
                  </a:cxn>
                  <a:cxn ang="0">
                    <a:pos x="15616" y="2009"/>
                  </a:cxn>
                  <a:cxn ang="0">
                    <a:pos x="16000" y="3555"/>
                  </a:cxn>
                  <a:cxn ang="0">
                    <a:pos x="14720" y="3555"/>
                  </a:cxn>
                </a:cxnLst>
                <a:rect l="0" t="0" r="r" b="b"/>
                <a:pathLst>
                  <a:path w="16384" h="16384">
                    <a:moveTo>
                      <a:pt x="14592" y="3710"/>
                    </a:moveTo>
                    <a:lnTo>
                      <a:pt x="14592" y="4482"/>
                    </a:lnTo>
                    <a:lnTo>
                      <a:pt x="14592" y="5101"/>
                    </a:lnTo>
                    <a:lnTo>
                      <a:pt x="14592" y="5410"/>
                    </a:lnTo>
                    <a:lnTo>
                      <a:pt x="14080" y="6028"/>
                    </a:lnTo>
                    <a:lnTo>
                      <a:pt x="13696" y="6183"/>
                    </a:lnTo>
                    <a:lnTo>
                      <a:pt x="13056" y="6183"/>
                    </a:lnTo>
                    <a:lnTo>
                      <a:pt x="11264" y="7574"/>
                    </a:lnTo>
                    <a:lnTo>
                      <a:pt x="11008" y="7883"/>
                    </a:lnTo>
                    <a:lnTo>
                      <a:pt x="11008" y="8656"/>
                    </a:lnTo>
                    <a:lnTo>
                      <a:pt x="11648" y="9274"/>
                    </a:lnTo>
                    <a:lnTo>
                      <a:pt x="11648" y="9738"/>
                    </a:lnTo>
                    <a:lnTo>
                      <a:pt x="11648" y="10356"/>
                    </a:lnTo>
                    <a:lnTo>
                      <a:pt x="11648" y="10820"/>
                    </a:lnTo>
                    <a:lnTo>
                      <a:pt x="11648" y="11129"/>
                    </a:lnTo>
                    <a:lnTo>
                      <a:pt x="11008" y="11747"/>
                    </a:lnTo>
                    <a:lnTo>
                      <a:pt x="10368" y="12056"/>
                    </a:lnTo>
                    <a:lnTo>
                      <a:pt x="10112" y="12520"/>
                    </a:lnTo>
                    <a:lnTo>
                      <a:pt x="10112" y="12829"/>
                    </a:lnTo>
                    <a:lnTo>
                      <a:pt x="10624" y="12829"/>
                    </a:lnTo>
                    <a:lnTo>
                      <a:pt x="10752" y="13293"/>
                    </a:lnTo>
                    <a:lnTo>
                      <a:pt x="10368" y="13293"/>
                    </a:lnTo>
                    <a:lnTo>
                      <a:pt x="10112" y="14220"/>
                    </a:lnTo>
                    <a:lnTo>
                      <a:pt x="10112" y="14993"/>
                    </a:lnTo>
                    <a:lnTo>
                      <a:pt x="9728" y="15147"/>
                    </a:lnTo>
                    <a:lnTo>
                      <a:pt x="9472" y="14684"/>
                    </a:lnTo>
                    <a:lnTo>
                      <a:pt x="9088" y="14529"/>
                    </a:lnTo>
                    <a:lnTo>
                      <a:pt x="8448" y="14375"/>
                    </a:lnTo>
                    <a:lnTo>
                      <a:pt x="8448" y="14993"/>
                    </a:lnTo>
                    <a:lnTo>
                      <a:pt x="8448" y="15302"/>
                    </a:lnTo>
                    <a:lnTo>
                      <a:pt x="8064" y="15302"/>
                    </a:lnTo>
                    <a:lnTo>
                      <a:pt x="7808" y="14993"/>
                    </a:lnTo>
                    <a:lnTo>
                      <a:pt x="7680" y="14375"/>
                    </a:lnTo>
                    <a:lnTo>
                      <a:pt x="7424" y="13756"/>
                    </a:lnTo>
                    <a:lnTo>
                      <a:pt x="7296" y="13293"/>
                    </a:lnTo>
                    <a:lnTo>
                      <a:pt x="6784" y="13447"/>
                    </a:lnTo>
                    <a:lnTo>
                      <a:pt x="6656" y="14220"/>
                    </a:lnTo>
                    <a:lnTo>
                      <a:pt x="6784" y="14684"/>
                    </a:lnTo>
                    <a:lnTo>
                      <a:pt x="6656" y="15147"/>
                    </a:lnTo>
                    <a:lnTo>
                      <a:pt x="6400" y="15457"/>
                    </a:lnTo>
                    <a:lnTo>
                      <a:pt x="6144" y="15766"/>
                    </a:lnTo>
                    <a:lnTo>
                      <a:pt x="5760" y="15302"/>
                    </a:lnTo>
                    <a:lnTo>
                      <a:pt x="5120" y="15302"/>
                    </a:lnTo>
                    <a:lnTo>
                      <a:pt x="5120" y="15920"/>
                    </a:lnTo>
                    <a:lnTo>
                      <a:pt x="5120" y="16229"/>
                    </a:lnTo>
                    <a:lnTo>
                      <a:pt x="4736" y="16229"/>
                    </a:lnTo>
                    <a:lnTo>
                      <a:pt x="4352" y="15920"/>
                    </a:lnTo>
                    <a:lnTo>
                      <a:pt x="4096" y="15457"/>
                    </a:lnTo>
                    <a:lnTo>
                      <a:pt x="3712" y="15457"/>
                    </a:lnTo>
                    <a:lnTo>
                      <a:pt x="3328" y="16075"/>
                    </a:lnTo>
                    <a:lnTo>
                      <a:pt x="2816" y="16384"/>
                    </a:lnTo>
                    <a:lnTo>
                      <a:pt x="2688" y="16075"/>
                    </a:lnTo>
                    <a:lnTo>
                      <a:pt x="2048" y="16075"/>
                    </a:lnTo>
                    <a:lnTo>
                      <a:pt x="1792" y="16075"/>
                    </a:lnTo>
                    <a:lnTo>
                      <a:pt x="1408" y="15920"/>
                    </a:lnTo>
                    <a:lnTo>
                      <a:pt x="1152" y="15457"/>
                    </a:lnTo>
                    <a:lnTo>
                      <a:pt x="1024" y="14993"/>
                    </a:lnTo>
                    <a:lnTo>
                      <a:pt x="1408" y="14684"/>
                    </a:lnTo>
                    <a:lnTo>
                      <a:pt x="1792" y="14993"/>
                    </a:lnTo>
                    <a:lnTo>
                      <a:pt x="2176" y="14684"/>
                    </a:lnTo>
                    <a:lnTo>
                      <a:pt x="2688" y="14375"/>
                    </a:lnTo>
                    <a:lnTo>
                      <a:pt x="2688" y="13756"/>
                    </a:lnTo>
                    <a:lnTo>
                      <a:pt x="2432" y="12984"/>
                    </a:lnTo>
                    <a:lnTo>
                      <a:pt x="2048" y="12829"/>
                    </a:lnTo>
                    <a:lnTo>
                      <a:pt x="2048" y="12211"/>
                    </a:lnTo>
                    <a:lnTo>
                      <a:pt x="1664" y="12056"/>
                    </a:lnTo>
                    <a:lnTo>
                      <a:pt x="1152" y="11747"/>
                    </a:lnTo>
                    <a:lnTo>
                      <a:pt x="1024" y="10820"/>
                    </a:lnTo>
                    <a:lnTo>
                      <a:pt x="1024" y="10356"/>
                    </a:lnTo>
                    <a:lnTo>
                      <a:pt x="384" y="9583"/>
                    </a:lnTo>
                    <a:lnTo>
                      <a:pt x="512" y="8656"/>
                    </a:lnTo>
                    <a:lnTo>
                      <a:pt x="768" y="7728"/>
                    </a:lnTo>
                    <a:lnTo>
                      <a:pt x="128" y="7728"/>
                    </a:lnTo>
                    <a:lnTo>
                      <a:pt x="0" y="6955"/>
                    </a:lnTo>
                    <a:lnTo>
                      <a:pt x="128" y="6028"/>
                    </a:lnTo>
                    <a:lnTo>
                      <a:pt x="512" y="5255"/>
                    </a:lnTo>
                    <a:lnTo>
                      <a:pt x="1024" y="4946"/>
                    </a:lnTo>
                    <a:lnTo>
                      <a:pt x="1408" y="4637"/>
                    </a:lnTo>
                    <a:lnTo>
                      <a:pt x="2048" y="4637"/>
                    </a:lnTo>
                    <a:lnTo>
                      <a:pt x="2688" y="4637"/>
                    </a:lnTo>
                    <a:lnTo>
                      <a:pt x="3456" y="4946"/>
                    </a:lnTo>
                    <a:lnTo>
                      <a:pt x="4352" y="4946"/>
                    </a:lnTo>
                    <a:lnTo>
                      <a:pt x="4992" y="5101"/>
                    </a:lnTo>
                    <a:lnTo>
                      <a:pt x="5632" y="4946"/>
                    </a:lnTo>
                    <a:lnTo>
                      <a:pt x="6016" y="4946"/>
                    </a:lnTo>
                    <a:lnTo>
                      <a:pt x="6144" y="4328"/>
                    </a:lnTo>
                    <a:lnTo>
                      <a:pt x="6656" y="3555"/>
                    </a:lnTo>
                    <a:lnTo>
                      <a:pt x="7040" y="2937"/>
                    </a:lnTo>
                    <a:lnTo>
                      <a:pt x="7808" y="2164"/>
                    </a:lnTo>
                    <a:lnTo>
                      <a:pt x="8448" y="2164"/>
                    </a:lnTo>
                    <a:lnTo>
                      <a:pt x="9344" y="2164"/>
                    </a:lnTo>
                    <a:lnTo>
                      <a:pt x="9728" y="2473"/>
                    </a:lnTo>
                    <a:lnTo>
                      <a:pt x="10112" y="2782"/>
                    </a:lnTo>
                    <a:lnTo>
                      <a:pt x="10368" y="2009"/>
                    </a:lnTo>
                    <a:lnTo>
                      <a:pt x="10624" y="1391"/>
                    </a:lnTo>
                    <a:lnTo>
                      <a:pt x="11008" y="1391"/>
                    </a:lnTo>
                    <a:lnTo>
                      <a:pt x="11392" y="1391"/>
                    </a:lnTo>
                    <a:lnTo>
                      <a:pt x="12032" y="1391"/>
                    </a:lnTo>
                    <a:lnTo>
                      <a:pt x="12416" y="1700"/>
                    </a:lnTo>
                    <a:lnTo>
                      <a:pt x="12928" y="1700"/>
                    </a:lnTo>
                    <a:lnTo>
                      <a:pt x="12928" y="1082"/>
                    </a:lnTo>
                    <a:lnTo>
                      <a:pt x="12928" y="773"/>
                    </a:lnTo>
                    <a:lnTo>
                      <a:pt x="13696" y="0"/>
                    </a:lnTo>
                    <a:lnTo>
                      <a:pt x="14336" y="155"/>
                    </a:lnTo>
                    <a:lnTo>
                      <a:pt x="14976" y="464"/>
                    </a:lnTo>
                    <a:lnTo>
                      <a:pt x="15616" y="2009"/>
                    </a:lnTo>
                    <a:lnTo>
                      <a:pt x="16384" y="3710"/>
                    </a:lnTo>
                    <a:lnTo>
                      <a:pt x="16000" y="3555"/>
                    </a:lnTo>
                    <a:lnTo>
                      <a:pt x="15360" y="3710"/>
                    </a:lnTo>
                    <a:lnTo>
                      <a:pt x="14720" y="3555"/>
                    </a:lnTo>
                    <a:lnTo>
                      <a:pt x="14592" y="371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02" name="Drawing 121"/>
              <p:cNvSpPr>
                <a:spLocks noChangeAspect="1"/>
              </p:cNvSpPr>
              <p:nvPr/>
            </p:nvSpPr>
            <p:spPr bwMode="auto">
              <a:xfrm>
                <a:off x="10424" y="-127360"/>
                <a:ext cx="2184" cy="5"/>
              </a:xfrm>
              <a:custGeom>
                <a:avLst/>
                <a:gdLst/>
                <a:ahLst/>
                <a:cxnLst>
                  <a:cxn ang="0">
                    <a:pos x="16384" y="8937"/>
                  </a:cxn>
                  <a:cxn ang="0">
                    <a:pos x="15604" y="10426"/>
                  </a:cxn>
                  <a:cxn ang="0">
                    <a:pos x="14043" y="10426"/>
                  </a:cxn>
                  <a:cxn ang="0">
                    <a:pos x="9362" y="16384"/>
                  </a:cxn>
                  <a:cxn ang="0">
                    <a:pos x="5461" y="16384"/>
                  </a:cxn>
                  <a:cxn ang="0">
                    <a:pos x="2341" y="13405"/>
                  </a:cxn>
                  <a:cxn ang="0">
                    <a:pos x="0" y="8937"/>
                  </a:cxn>
                  <a:cxn ang="0">
                    <a:pos x="0" y="0"/>
                  </a:cxn>
                  <a:cxn ang="0">
                    <a:pos x="3901" y="0"/>
                  </a:cxn>
                  <a:cxn ang="0">
                    <a:pos x="7802" y="0"/>
                  </a:cxn>
                  <a:cxn ang="0">
                    <a:pos x="10142" y="0"/>
                  </a:cxn>
                  <a:cxn ang="0">
                    <a:pos x="12483" y="4468"/>
                  </a:cxn>
                  <a:cxn ang="0">
                    <a:pos x="15604" y="4468"/>
                  </a:cxn>
                  <a:cxn ang="0">
                    <a:pos x="16384" y="8937"/>
                  </a:cxn>
                </a:cxnLst>
                <a:rect l="0" t="0" r="r" b="b"/>
                <a:pathLst>
                  <a:path w="16384" h="16384">
                    <a:moveTo>
                      <a:pt x="16384" y="8937"/>
                    </a:moveTo>
                    <a:lnTo>
                      <a:pt x="15604" y="10426"/>
                    </a:lnTo>
                    <a:lnTo>
                      <a:pt x="14043" y="10426"/>
                    </a:lnTo>
                    <a:lnTo>
                      <a:pt x="9362" y="16384"/>
                    </a:lnTo>
                    <a:lnTo>
                      <a:pt x="5461" y="16384"/>
                    </a:lnTo>
                    <a:lnTo>
                      <a:pt x="2341" y="13405"/>
                    </a:lnTo>
                    <a:lnTo>
                      <a:pt x="0" y="8937"/>
                    </a:lnTo>
                    <a:lnTo>
                      <a:pt x="0" y="0"/>
                    </a:lnTo>
                    <a:lnTo>
                      <a:pt x="3901" y="0"/>
                    </a:lnTo>
                    <a:lnTo>
                      <a:pt x="7802" y="0"/>
                    </a:lnTo>
                    <a:lnTo>
                      <a:pt x="10142" y="0"/>
                    </a:lnTo>
                    <a:lnTo>
                      <a:pt x="12483" y="4468"/>
                    </a:lnTo>
                    <a:lnTo>
                      <a:pt x="15604" y="4468"/>
                    </a:lnTo>
                    <a:lnTo>
                      <a:pt x="16384" y="893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03" name="Drawing 122"/>
              <p:cNvSpPr>
                <a:spLocks noChangeAspect="1"/>
              </p:cNvSpPr>
              <p:nvPr/>
            </p:nvSpPr>
            <p:spPr bwMode="auto">
              <a:xfrm>
                <a:off x="11776" y="-127349"/>
                <a:ext cx="2288" cy="5"/>
              </a:xfrm>
              <a:custGeom>
                <a:avLst/>
                <a:gdLst/>
                <a:ahLst/>
                <a:cxnLst>
                  <a:cxn ang="0">
                    <a:pos x="15604" y="4468"/>
                  </a:cxn>
                  <a:cxn ang="0">
                    <a:pos x="16384" y="8937"/>
                  </a:cxn>
                  <a:cxn ang="0">
                    <a:pos x="15604" y="8937"/>
                  </a:cxn>
                  <a:cxn ang="0">
                    <a:pos x="13263" y="13405"/>
                  </a:cxn>
                  <a:cxn ang="0">
                    <a:pos x="10142" y="13405"/>
                  </a:cxn>
                  <a:cxn ang="0">
                    <a:pos x="6242" y="13405"/>
                  </a:cxn>
                  <a:cxn ang="0">
                    <a:pos x="2341" y="16384"/>
                  </a:cxn>
                  <a:cxn ang="0">
                    <a:pos x="0" y="13405"/>
                  </a:cxn>
                  <a:cxn ang="0">
                    <a:pos x="1560" y="4468"/>
                  </a:cxn>
                  <a:cxn ang="0">
                    <a:pos x="3901" y="4468"/>
                  </a:cxn>
                  <a:cxn ang="0">
                    <a:pos x="6242" y="4468"/>
                  </a:cxn>
                  <a:cxn ang="0">
                    <a:pos x="10142" y="0"/>
                  </a:cxn>
                  <a:cxn ang="0">
                    <a:pos x="13263" y="0"/>
                  </a:cxn>
                  <a:cxn ang="0">
                    <a:pos x="15604" y="4468"/>
                  </a:cxn>
                </a:cxnLst>
                <a:rect l="0" t="0" r="r" b="b"/>
                <a:pathLst>
                  <a:path w="16384" h="16384">
                    <a:moveTo>
                      <a:pt x="15604" y="4468"/>
                    </a:moveTo>
                    <a:lnTo>
                      <a:pt x="16384" y="8937"/>
                    </a:lnTo>
                    <a:lnTo>
                      <a:pt x="15604" y="8937"/>
                    </a:lnTo>
                    <a:lnTo>
                      <a:pt x="13263" y="13405"/>
                    </a:lnTo>
                    <a:lnTo>
                      <a:pt x="10142" y="13405"/>
                    </a:lnTo>
                    <a:lnTo>
                      <a:pt x="6242" y="13405"/>
                    </a:lnTo>
                    <a:lnTo>
                      <a:pt x="2341" y="16384"/>
                    </a:lnTo>
                    <a:lnTo>
                      <a:pt x="0" y="13405"/>
                    </a:lnTo>
                    <a:lnTo>
                      <a:pt x="1560" y="4468"/>
                    </a:lnTo>
                    <a:lnTo>
                      <a:pt x="3901" y="4468"/>
                    </a:lnTo>
                    <a:lnTo>
                      <a:pt x="6242" y="4468"/>
                    </a:lnTo>
                    <a:lnTo>
                      <a:pt x="10142" y="0"/>
                    </a:lnTo>
                    <a:lnTo>
                      <a:pt x="13263" y="0"/>
                    </a:lnTo>
                    <a:lnTo>
                      <a:pt x="15604" y="446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04" name="Drawing 123"/>
              <p:cNvSpPr>
                <a:spLocks noChangeAspect="1"/>
              </p:cNvSpPr>
              <p:nvPr/>
            </p:nvSpPr>
            <p:spPr bwMode="auto">
              <a:xfrm>
                <a:off x="1168" y="-127414"/>
                <a:ext cx="1352" cy="7"/>
              </a:xfrm>
              <a:custGeom>
                <a:avLst/>
                <a:gdLst/>
                <a:ahLst/>
                <a:cxnLst>
                  <a:cxn ang="0">
                    <a:pos x="16384" y="16384"/>
                  </a:cxn>
                  <a:cxn ang="0">
                    <a:pos x="16384" y="16384"/>
                  </a:cxn>
                  <a:cxn ang="0">
                    <a:pos x="11343" y="16384"/>
                  </a:cxn>
                  <a:cxn ang="0">
                    <a:pos x="7562" y="14336"/>
                  </a:cxn>
                  <a:cxn ang="0">
                    <a:pos x="1260" y="14336"/>
                  </a:cxn>
                  <a:cxn ang="0">
                    <a:pos x="0" y="11264"/>
                  </a:cxn>
                  <a:cxn ang="0">
                    <a:pos x="0" y="6144"/>
                  </a:cxn>
                  <a:cxn ang="0">
                    <a:pos x="1260" y="2048"/>
                  </a:cxn>
                  <a:cxn ang="0">
                    <a:pos x="3781" y="0"/>
                  </a:cxn>
                  <a:cxn ang="0">
                    <a:pos x="3781" y="2048"/>
                  </a:cxn>
                  <a:cxn ang="0">
                    <a:pos x="5041" y="5120"/>
                  </a:cxn>
                  <a:cxn ang="0">
                    <a:pos x="5041" y="9216"/>
                  </a:cxn>
                  <a:cxn ang="0">
                    <a:pos x="10082" y="11264"/>
                  </a:cxn>
                  <a:cxn ang="0">
                    <a:pos x="13863" y="14336"/>
                  </a:cxn>
                  <a:cxn ang="0">
                    <a:pos x="16384" y="16384"/>
                  </a:cxn>
                </a:cxnLst>
                <a:rect l="0" t="0" r="r" b="b"/>
                <a:pathLst>
                  <a:path w="16384" h="16384">
                    <a:moveTo>
                      <a:pt x="16384" y="16384"/>
                    </a:moveTo>
                    <a:lnTo>
                      <a:pt x="16384" y="16384"/>
                    </a:lnTo>
                    <a:lnTo>
                      <a:pt x="11343" y="16384"/>
                    </a:lnTo>
                    <a:lnTo>
                      <a:pt x="7562" y="14336"/>
                    </a:lnTo>
                    <a:lnTo>
                      <a:pt x="1260" y="14336"/>
                    </a:lnTo>
                    <a:lnTo>
                      <a:pt x="0" y="11264"/>
                    </a:lnTo>
                    <a:lnTo>
                      <a:pt x="0" y="6144"/>
                    </a:lnTo>
                    <a:lnTo>
                      <a:pt x="1260" y="2048"/>
                    </a:lnTo>
                    <a:lnTo>
                      <a:pt x="3781" y="0"/>
                    </a:lnTo>
                    <a:lnTo>
                      <a:pt x="3781" y="2048"/>
                    </a:lnTo>
                    <a:lnTo>
                      <a:pt x="5041" y="5120"/>
                    </a:lnTo>
                    <a:lnTo>
                      <a:pt x="5041" y="9216"/>
                    </a:lnTo>
                    <a:lnTo>
                      <a:pt x="10082" y="11264"/>
                    </a:lnTo>
                    <a:lnTo>
                      <a:pt x="13863" y="14336"/>
                    </a:lnTo>
                    <a:lnTo>
                      <a:pt x="1638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05" name="Drawing 124"/>
              <p:cNvSpPr>
                <a:spLocks noChangeAspect="1"/>
              </p:cNvSpPr>
              <p:nvPr/>
            </p:nvSpPr>
            <p:spPr bwMode="auto">
              <a:xfrm>
                <a:off x="336" y="-127412"/>
                <a:ext cx="1040" cy="15"/>
              </a:xfrm>
              <a:custGeom>
                <a:avLst/>
                <a:gdLst/>
                <a:ahLst/>
                <a:cxnLst>
                  <a:cxn ang="0">
                    <a:pos x="13107" y="15391"/>
                  </a:cxn>
                  <a:cxn ang="0">
                    <a:pos x="16384" y="16384"/>
                  </a:cxn>
                  <a:cxn ang="0">
                    <a:pos x="13107" y="15888"/>
                  </a:cxn>
                  <a:cxn ang="0">
                    <a:pos x="4915" y="12412"/>
                  </a:cxn>
                  <a:cxn ang="0">
                    <a:pos x="0" y="9930"/>
                  </a:cxn>
                  <a:cxn ang="0">
                    <a:pos x="8192" y="6454"/>
                  </a:cxn>
                  <a:cxn ang="0">
                    <a:pos x="8192" y="4468"/>
                  </a:cxn>
                  <a:cxn ang="0">
                    <a:pos x="3277" y="2482"/>
                  </a:cxn>
                  <a:cxn ang="0">
                    <a:pos x="3277" y="993"/>
                  </a:cxn>
                  <a:cxn ang="0">
                    <a:pos x="0" y="0"/>
                  </a:cxn>
                  <a:cxn ang="0">
                    <a:pos x="4915" y="993"/>
                  </a:cxn>
                  <a:cxn ang="0">
                    <a:pos x="4915" y="2482"/>
                  </a:cxn>
                  <a:cxn ang="0">
                    <a:pos x="8192" y="4468"/>
                  </a:cxn>
                  <a:cxn ang="0">
                    <a:pos x="8192" y="6454"/>
                  </a:cxn>
                  <a:cxn ang="0">
                    <a:pos x="11469" y="9930"/>
                  </a:cxn>
                  <a:cxn ang="0">
                    <a:pos x="11469" y="10923"/>
                  </a:cxn>
                  <a:cxn ang="0">
                    <a:pos x="11469" y="12909"/>
                  </a:cxn>
                  <a:cxn ang="0">
                    <a:pos x="13107" y="15391"/>
                  </a:cxn>
                </a:cxnLst>
                <a:rect l="0" t="0" r="r" b="b"/>
                <a:pathLst>
                  <a:path w="16384" h="16384">
                    <a:moveTo>
                      <a:pt x="13107" y="15391"/>
                    </a:moveTo>
                    <a:lnTo>
                      <a:pt x="16384" y="16384"/>
                    </a:lnTo>
                    <a:lnTo>
                      <a:pt x="13107" y="15888"/>
                    </a:lnTo>
                    <a:lnTo>
                      <a:pt x="4915" y="12412"/>
                    </a:lnTo>
                    <a:lnTo>
                      <a:pt x="0" y="9930"/>
                    </a:lnTo>
                    <a:lnTo>
                      <a:pt x="8192" y="6454"/>
                    </a:lnTo>
                    <a:lnTo>
                      <a:pt x="8192" y="4468"/>
                    </a:lnTo>
                    <a:lnTo>
                      <a:pt x="3277" y="2482"/>
                    </a:lnTo>
                    <a:lnTo>
                      <a:pt x="3277" y="993"/>
                    </a:lnTo>
                    <a:lnTo>
                      <a:pt x="0" y="0"/>
                    </a:lnTo>
                    <a:lnTo>
                      <a:pt x="4915" y="993"/>
                    </a:lnTo>
                    <a:lnTo>
                      <a:pt x="4915" y="2482"/>
                    </a:lnTo>
                    <a:lnTo>
                      <a:pt x="8192" y="4468"/>
                    </a:lnTo>
                    <a:lnTo>
                      <a:pt x="8192" y="6454"/>
                    </a:lnTo>
                    <a:lnTo>
                      <a:pt x="11469" y="9930"/>
                    </a:lnTo>
                    <a:lnTo>
                      <a:pt x="11469" y="10923"/>
                    </a:lnTo>
                    <a:lnTo>
                      <a:pt x="11469" y="12909"/>
                    </a:lnTo>
                    <a:lnTo>
                      <a:pt x="13107" y="1539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300" name="Serbia_and_Montenegro"/>
            <p:cNvSpPr>
              <a:spLocks noChangeAspect="1"/>
            </p:cNvSpPr>
            <p:nvPr/>
          </p:nvSpPr>
          <p:spPr bwMode="auto">
            <a:xfrm>
              <a:off x="2411" y="2161"/>
              <a:ext cx="245" cy="364"/>
            </a:xfrm>
            <a:custGeom>
              <a:avLst/>
              <a:gdLst/>
              <a:ahLst/>
              <a:cxnLst>
                <a:cxn ang="0">
                  <a:pos x="14695" y="13635"/>
                </a:cxn>
                <a:cxn ang="0">
                  <a:pos x="12077" y="14295"/>
                </a:cxn>
                <a:cxn ang="0">
                  <a:pos x="10472" y="14570"/>
                </a:cxn>
                <a:cxn ang="0">
                  <a:pos x="8361" y="16219"/>
                </a:cxn>
                <a:cxn ang="0">
                  <a:pos x="6841" y="14405"/>
                </a:cxn>
                <a:cxn ang="0">
                  <a:pos x="4645" y="13415"/>
                </a:cxn>
                <a:cxn ang="0">
                  <a:pos x="3547" y="15064"/>
                </a:cxn>
                <a:cxn ang="0">
                  <a:pos x="3125" y="16219"/>
                </a:cxn>
                <a:cxn ang="0">
                  <a:pos x="1267" y="14790"/>
                </a:cxn>
                <a:cxn ang="0">
                  <a:pos x="253" y="14130"/>
                </a:cxn>
                <a:cxn ang="0">
                  <a:pos x="422" y="13195"/>
                </a:cxn>
                <a:cxn ang="0">
                  <a:pos x="0" y="12700"/>
                </a:cxn>
                <a:cxn ang="0">
                  <a:pos x="929" y="12206"/>
                </a:cxn>
                <a:cxn ang="0">
                  <a:pos x="929" y="11491"/>
                </a:cxn>
                <a:cxn ang="0">
                  <a:pos x="1942" y="11161"/>
                </a:cxn>
                <a:cxn ang="0">
                  <a:pos x="1689" y="10446"/>
                </a:cxn>
                <a:cxn ang="0">
                  <a:pos x="2365" y="10281"/>
                </a:cxn>
                <a:cxn ang="0">
                  <a:pos x="2787" y="9841"/>
                </a:cxn>
                <a:cxn ang="0">
                  <a:pos x="2787" y="9402"/>
                </a:cxn>
                <a:cxn ang="0">
                  <a:pos x="2027" y="8907"/>
                </a:cxn>
                <a:cxn ang="0">
                  <a:pos x="2196" y="8577"/>
                </a:cxn>
                <a:cxn ang="0">
                  <a:pos x="3040" y="8797"/>
                </a:cxn>
                <a:cxn ang="0">
                  <a:pos x="3463" y="8467"/>
                </a:cxn>
                <a:cxn ang="0">
                  <a:pos x="2449" y="7752"/>
                </a:cxn>
                <a:cxn ang="0">
                  <a:pos x="1689" y="6872"/>
                </a:cxn>
                <a:cxn ang="0">
                  <a:pos x="1520" y="5883"/>
                </a:cxn>
                <a:cxn ang="0">
                  <a:pos x="2027" y="5003"/>
                </a:cxn>
                <a:cxn ang="0">
                  <a:pos x="1267" y="4453"/>
                </a:cxn>
                <a:cxn ang="0">
                  <a:pos x="1942" y="4233"/>
                </a:cxn>
                <a:cxn ang="0">
                  <a:pos x="2449" y="3849"/>
                </a:cxn>
                <a:cxn ang="0">
                  <a:pos x="507" y="3244"/>
                </a:cxn>
                <a:cxn ang="0">
                  <a:pos x="253" y="2749"/>
                </a:cxn>
                <a:cxn ang="0">
                  <a:pos x="0" y="1374"/>
                </a:cxn>
                <a:cxn ang="0">
                  <a:pos x="1689" y="935"/>
                </a:cxn>
                <a:cxn ang="0">
                  <a:pos x="3969" y="0"/>
                </a:cxn>
                <a:cxn ang="0">
                  <a:pos x="5743" y="660"/>
                </a:cxn>
                <a:cxn ang="0">
                  <a:pos x="7601" y="2639"/>
                </a:cxn>
                <a:cxn ang="0">
                  <a:pos x="9459" y="3464"/>
                </a:cxn>
                <a:cxn ang="0">
                  <a:pos x="10979" y="5113"/>
                </a:cxn>
                <a:cxn ang="0">
                  <a:pos x="13597" y="4948"/>
                </a:cxn>
                <a:cxn ang="0">
                  <a:pos x="14273" y="6763"/>
                </a:cxn>
                <a:cxn ang="0">
                  <a:pos x="13935" y="8302"/>
                </a:cxn>
                <a:cxn ang="0">
                  <a:pos x="16384" y="10831"/>
                </a:cxn>
              </a:cxnLst>
              <a:rect l="0" t="0" r="r" b="b"/>
              <a:pathLst>
                <a:path w="16384" h="16384">
                  <a:moveTo>
                    <a:pt x="15033" y="12755"/>
                  </a:moveTo>
                  <a:lnTo>
                    <a:pt x="15286" y="13800"/>
                  </a:lnTo>
                  <a:lnTo>
                    <a:pt x="14695" y="13635"/>
                  </a:lnTo>
                  <a:lnTo>
                    <a:pt x="13090" y="13855"/>
                  </a:lnTo>
                  <a:lnTo>
                    <a:pt x="12837" y="14185"/>
                  </a:lnTo>
                  <a:lnTo>
                    <a:pt x="12077" y="14295"/>
                  </a:lnTo>
                  <a:lnTo>
                    <a:pt x="11317" y="14460"/>
                  </a:lnTo>
                  <a:lnTo>
                    <a:pt x="10895" y="14735"/>
                  </a:lnTo>
                  <a:lnTo>
                    <a:pt x="10472" y="14570"/>
                  </a:lnTo>
                  <a:lnTo>
                    <a:pt x="9459" y="14900"/>
                  </a:lnTo>
                  <a:lnTo>
                    <a:pt x="9121" y="15779"/>
                  </a:lnTo>
                  <a:lnTo>
                    <a:pt x="8361" y="16219"/>
                  </a:lnTo>
                  <a:lnTo>
                    <a:pt x="8361" y="15174"/>
                  </a:lnTo>
                  <a:lnTo>
                    <a:pt x="7685" y="14515"/>
                  </a:lnTo>
                  <a:lnTo>
                    <a:pt x="6841" y="14405"/>
                  </a:lnTo>
                  <a:lnTo>
                    <a:pt x="6334" y="13800"/>
                  </a:lnTo>
                  <a:lnTo>
                    <a:pt x="5236" y="13800"/>
                  </a:lnTo>
                  <a:lnTo>
                    <a:pt x="4645" y="13415"/>
                  </a:lnTo>
                  <a:lnTo>
                    <a:pt x="4223" y="13910"/>
                  </a:lnTo>
                  <a:lnTo>
                    <a:pt x="3885" y="14295"/>
                  </a:lnTo>
                  <a:lnTo>
                    <a:pt x="3547" y="15064"/>
                  </a:lnTo>
                  <a:lnTo>
                    <a:pt x="3885" y="15504"/>
                  </a:lnTo>
                  <a:lnTo>
                    <a:pt x="3547" y="16384"/>
                  </a:lnTo>
                  <a:lnTo>
                    <a:pt x="3125" y="16219"/>
                  </a:lnTo>
                  <a:lnTo>
                    <a:pt x="2787" y="15504"/>
                  </a:lnTo>
                  <a:lnTo>
                    <a:pt x="2027" y="15284"/>
                  </a:lnTo>
                  <a:lnTo>
                    <a:pt x="1267" y="14790"/>
                  </a:lnTo>
                  <a:lnTo>
                    <a:pt x="676" y="14680"/>
                  </a:lnTo>
                  <a:lnTo>
                    <a:pt x="422" y="14460"/>
                  </a:lnTo>
                  <a:lnTo>
                    <a:pt x="253" y="14130"/>
                  </a:lnTo>
                  <a:lnTo>
                    <a:pt x="507" y="13415"/>
                  </a:lnTo>
                  <a:lnTo>
                    <a:pt x="507" y="13305"/>
                  </a:lnTo>
                  <a:lnTo>
                    <a:pt x="422" y="13195"/>
                  </a:lnTo>
                  <a:lnTo>
                    <a:pt x="253" y="13030"/>
                  </a:lnTo>
                  <a:lnTo>
                    <a:pt x="253" y="12920"/>
                  </a:lnTo>
                  <a:lnTo>
                    <a:pt x="0" y="12700"/>
                  </a:lnTo>
                  <a:lnTo>
                    <a:pt x="169" y="12480"/>
                  </a:lnTo>
                  <a:lnTo>
                    <a:pt x="507" y="12370"/>
                  </a:lnTo>
                  <a:lnTo>
                    <a:pt x="929" y="12206"/>
                  </a:lnTo>
                  <a:lnTo>
                    <a:pt x="929" y="12041"/>
                  </a:lnTo>
                  <a:lnTo>
                    <a:pt x="929" y="11766"/>
                  </a:lnTo>
                  <a:lnTo>
                    <a:pt x="929" y="11491"/>
                  </a:lnTo>
                  <a:lnTo>
                    <a:pt x="1351" y="11271"/>
                  </a:lnTo>
                  <a:lnTo>
                    <a:pt x="1689" y="11271"/>
                  </a:lnTo>
                  <a:lnTo>
                    <a:pt x="1942" y="11161"/>
                  </a:lnTo>
                  <a:lnTo>
                    <a:pt x="1942" y="10996"/>
                  </a:lnTo>
                  <a:lnTo>
                    <a:pt x="1774" y="10831"/>
                  </a:lnTo>
                  <a:lnTo>
                    <a:pt x="1689" y="10446"/>
                  </a:lnTo>
                  <a:lnTo>
                    <a:pt x="1689" y="10281"/>
                  </a:lnTo>
                  <a:lnTo>
                    <a:pt x="1942" y="10281"/>
                  </a:lnTo>
                  <a:lnTo>
                    <a:pt x="2365" y="10281"/>
                  </a:lnTo>
                  <a:lnTo>
                    <a:pt x="2618" y="10171"/>
                  </a:lnTo>
                  <a:lnTo>
                    <a:pt x="2787" y="10006"/>
                  </a:lnTo>
                  <a:lnTo>
                    <a:pt x="2787" y="9841"/>
                  </a:lnTo>
                  <a:lnTo>
                    <a:pt x="2787" y="9676"/>
                  </a:lnTo>
                  <a:lnTo>
                    <a:pt x="2787" y="9512"/>
                  </a:lnTo>
                  <a:lnTo>
                    <a:pt x="2787" y="9402"/>
                  </a:lnTo>
                  <a:lnTo>
                    <a:pt x="2449" y="9237"/>
                  </a:lnTo>
                  <a:lnTo>
                    <a:pt x="2365" y="9127"/>
                  </a:lnTo>
                  <a:lnTo>
                    <a:pt x="2027" y="8907"/>
                  </a:lnTo>
                  <a:lnTo>
                    <a:pt x="1942" y="8687"/>
                  </a:lnTo>
                  <a:lnTo>
                    <a:pt x="1942" y="8577"/>
                  </a:lnTo>
                  <a:lnTo>
                    <a:pt x="2196" y="8577"/>
                  </a:lnTo>
                  <a:lnTo>
                    <a:pt x="2449" y="8632"/>
                  </a:lnTo>
                  <a:lnTo>
                    <a:pt x="2787" y="8797"/>
                  </a:lnTo>
                  <a:lnTo>
                    <a:pt x="3040" y="8797"/>
                  </a:lnTo>
                  <a:lnTo>
                    <a:pt x="3125" y="8632"/>
                  </a:lnTo>
                  <a:lnTo>
                    <a:pt x="3463" y="8577"/>
                  </a:lnTo>
                  <a:lnTo>
                    <a:pt x="3463" y="8467"/>
                  </a:lnTo>
                  <a:lnTo>
                    <a:pt x="3463" y="8302"/>
                  </a:lnTo>
                  <a:lnTo>
                    <a:pt x="2871" y="8082"/>
                  </a:lnTo>
                  <a:lnTo>
                    <a:pt x="2449" y="7752"/>
                  </a:lnTo>
                  <a:lnTo>
                    <a:pt x="2196" y="7587"/>
                  </a:lnTo>
                  <a:lnTo>
                    <a:pt x="1942" y="7147"/>
                  </a:lnTo>
                  <a:lnTo>
                    <a:pt x="1689" y="6872"/>
                  </a:lnTo>
                  <a:lnTo>
                    <a:pt x="1520" y="6488"/>
                  </a:lnTo>
                  <a:lnTo>
                    <a:pt x="1520" y="6158"/>
                  </a:lnTo>
                  <a:lnTo>
                    <a:pt x="1520" y="5883"/>
                  </a:lnTo>
                  <a:lnTo>
                    <a:pt x="1774" y="5553"/>
                  </a:lnTo>
                  <a:lnTo>
                    <a:pt x="2027" y="5113"/>
                  </a:lnTo>
                  <a:lnTo>
                    <a:pt x="2027" y="5003"/>
                  </a:lnTo>
                  <a:lnTo>
                    <a:pt x="1267" y="5058"/>
                  </a:lnTo>
                  <a:lnTo>
                    <a:pt x="1098" y="4948"/>
                  </a:lnTo>
                  <a:lnTo>
                    <a:pt x="1267" y="4453"/>
                  </a:lnTo>
                  <a:lnTo>
                    <a:pt x="1520" y="4343"/>
                  </a:lnTo>
                  <a:lnTo>
                    <a:pt x="1689" y="4178"/>
                  </a:lnTo>
                  <a:lnTo>
                    <a:pt x="1942" y="4233"/>
                  </a:lnTo>
                  <a:lnTo>
                    <a:pt x="2365" y="4233"/>
                  </a:lnTo>
                  <a:lnTo>
                    <a:pt x="2618" y="4014"/>
                  </a:lnTo>
                  <a:lnTo>
                    <a:pt x="2449" y="3849"/>
                  </a:lnTo>
                  <a:lnTo>
                    <a:pt x="1520" y="3739"/>
                  </a:lnTo>
                  <a:lnTo>
                    <a:pt x="845" y="3629"/>
                  </a:lnTo>
                  <a:lnTo>
                    <a:pt x="507" y="3244"/>
                  </a:lnTo>
                  <a:lnTo>
                    <a:pt x="845" y="3189"/>
                  </a:lnTo>
                  <a:lnTo>
                    <a:pt x="676" y="2969"/>
                  </a:lnTo>
                  <a:lnTo>
                    <a:pt x="253" y="2749"/>
                  </a:lnTo>
                  <a:lnTo>
                    <a:pt x="253" y="2584"/>
                  </a:lnTo>
                  <a:lnTo>
                    <a:pt x="422" y="2254"/>
                  </a:lnTo>
                  <a:lnTo>
                    <a:pt x="0" y="1374"/>
                  </a:lnTo>
                  <a:lnTo>
                    <a:pt x="253" y="1265"/>
                  </a:lnTo>
                  <a:lnTo>
                    <a:pt x="676" y="1045"/>
                  </a:lnTo>
                  <a:lnTo>
                    <a:pt x="1689" y="935"/>
                  </a:lnTo>
                  <a:lnTo>
                    <a:pt x="2618" y="330"/>
                  </a:lnTo>
                  <a:lnTo>
                    <a:pt x="3294" y="275"/>
                  </a:lnTo>
                  <a:lnTo>
                    <a:pt x="3969" y="0"/>
                  </a:lnTo>
                  <a:lnTo>
                    <a:pt x="4392" y="275"/>
                  </a:lnTo>
                  <a:lnTo>
                    <a:pt x="4814" y="495"/>
                  </a:lnTo>
                  <a:lnTo>
                    <a:pt x="5743" y="660"/>
                  </a:lnTo>
                  <a:lnTo>
                    <a:pt x="6587" y="1210"/>
                  </a:lnTo>
                  <a:lnTo>
                    <a:pt x="7010" y="1759"/>
                  </a:lnTo>
                  <a:lnTo>
                    <a:pt x="7601" y="2639"/>
                  </a:lnTo>
                  <a:lnTo>
                    <a:pt x="8276" y="3189"/>
                  </a:lnTo>
                  <a:lnTo>
                    <a:pt x="8783" y="3244"/>
                  </a:lnTo>
                  <a:lnTo>
                    <a:pt x="9459" y="3464"/>
                  </a:lnTo>
                  <a:lnTo>
                    <a:pt x="9628" y="3904"/>
                  </a:lnTo>
                  <a:lnTo>
                    <a:pt x="9881" y="4618"/>
                  </a:lnTo>
                  <a:lnTo>
                    <a:pt x="10979" y="5113"/>
                  </a:lnTo>
                  <a:lnTo>
                    <a:pt x="12246" y="5278"/>
                  </a:lnTo>
                  <a:lnTo>
                    <a:pt x="13090" y="5388"/>
                  </a:lnTo>
                  <a:lnTo>
                    <a:pt x="13597" y="4948"/>
                  </a:lnTo>
                  <a:lnTo>
                    <a:pt x="14273" y="5388"/>
                  </a:lnTo>
                  <a:lnTo>
                    <a:pt x="13597" y="5993"/>
                  </a:lnTo>
                  <a:lnTo>
                    <a:pt x="14273" y="6763"/>
                  </a:lnTo>
                  <a:lnTo>
                    <a:pt x="15033" y="6818"/>
                  </a:lnTo>
                  <a:lnTo>
                    <a:pt x="13935" y="7312"/>
                  </a:lnTo>
                  <a:lnTo>
                    <a:pt x="13935" y="8302"/>
                  </a:lnTo>
                  <a:lnTo>
                    <a:pt x="14273" y="9402"/>
                  </a:lnTo>
                  <a:lnTo>
                    <a:pt x="15117" y="10006"/>
                  </a:lnTo>
                  <a:lnTo>
                    <a:pt x="16384" y="10831"/>
                  </a:lnTo>
                  <a:lnTo>
                    <a:pt x="15708" y="11436"/>
                  </a:lnTo>
                  <a:lnTo>
                    <a:pt x="15033" y="1275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Tree>
    <p:extLst>
      <p:ext uri="{BB962C8B-B14F-4D97-AF65-F5344CB8AC3E}">
        <p14:creationId xmlns:p14="http://schemas.microsoft.com/office/powerpoint/2010/main" val="1787039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92948" y="417877"/>
            <a:ext cx="8785952" cy="735013"/>
          </a:xfrm>
        </p:spPr>
        <p:txBody>
          <a:bodyPr/>
          <a:lstStyle/>
          <a:p>
            <a:r>
              <a:rPr lang="en-US" sz="2000" b="0" dirty="0"/>
              <a:t>The cost of disease could bankrupt healthcare systems</a:t>
            </a:r>
            <a:br>
              <a:rPr lang="en-US" sz="2000" dirty="0"/>
            </a:br>
            <a:r>
              <a:rPr lang="en-US" sz="2000" dirty="0"/>
              <a:t>Without new medicines</a:t>
            </a:r>
            <a:endParaRPr lang="fr-BE" sz="2000" dirty="0"/>
          </a:p>
        </p:txBody>
      </p:sp>
      <p:sp>
        <p:nvSpPr>
          <p:cNvPr id="7" name="Drawing 26"/>
          <p:cNvSpPr>
            <a:spLocks noChangeAspect="1"/>
          </p:cNvSpPr>
          <p:nvPr/>
        </p:nvSpPr>
        <p:spPr bwMode="auto">
          <a:xfrm>
            <a:off x="6650085" y="1241172"/>
            <a:ext cx="935278" cy="1379367"/>
          </a:xfrm>
          <a:custGeom>
            <a:avLst/>
            <a:gdLst/>
            <a:ahLst/>
            <a:cxnLst>
              <a:cxn ang="0">
                <a:pos x="524" y="9463"/>
              </a:cxn>
              <a:cxn ang="0">
                <a:pos x="333" y="10165"/>
              </a:cxn>
              <a:cxn ang="0">
                <a:pos x="476" y="11235"/>
              </a:cxn>
              <a:cxn ang="0">
                <a:pos x="1095" y="12138"/>
              </a:cxn>
              <a:cxn ang="0">
                <a:pos x="3143" y="12572"/>
              </a:cxn>
              <a:cxn ang="0">
                <a:pos x="2762" y="13977"/>
              </a:cxn>
              <a:cxn ang="0">
                <a:pos x="2286" y="15582"/>
              </a:cxn>
              <a:cxn ang="0">
                <a:pos x="3429" y="15749"/>
              </a:cxn>
              <a:cxn ang="0">
                <a:pos x="5525" y="15849"/>
              </a:cxn>
              <a:cxn ang="0">
                <a:pos x="7192" y="16016"/>
              </a:cxn>
              <a:cxn ang="0">
                <a:pos x="8287" y="15983"/>
              </a:cxn>
              <a:cxn ang="0">
                <a:pos x="10383" y="15882"/>
              </a:cxn>
              <a:cxn ang="0">
                <a:pos x="12097" y="15749"/>
              </a:cxn>
              <a:cxn ang="0">
                <a:pos x="13050" y="15648"/>
              </a:cxn>
              <a:cxn ang="0">
                <a:pos x="13717" y="14277"/>
              </a:cxn>
              <a:cxn ang="0">
                <a:pos x="14622" y="13375"/>
              </a:cxn>
              <a:cxn ang="0">
                <a:pos x="12669" y="12104"/>
              </a:cxn>
              <a:cxn ang="0">
                <a:pos x="11383" y="10566"/>
              </a:cxn>
              <a:cxn ang="0">
                <a:pos x="11716" y="10365"/>
              </a:cxn>
              <a:cxn ang="0">
                <a:pos x="12383" y="9830"/>
              </a:cxn>
              <a:cxn ang="0">
                <a:pos x="13812" y="9195"/>
              </a:cxn>
              <a:cxn ang="0">
                <a:pos x="15193" y="8259"/>
              </a:cxn>
              <a:cxn ang="0">
                <a:pos x="16193" y="8827"/>
              </a:cxn>
              <a:cxn ang="0">
                <a:pos x="16384" y="7690"/>
              </a:cxn>
              <a:cxn ang="0">
                <a:pos x="15765" y="6788"/>
              </a:cxn>
              <a:cxn ang="0">
                <a:pos x="15527" y="5350"/>
              </a:cxn>
              <a:cxn ang="0">
                <a:pos x="14955" y="4481"/>
              </a:cxn>
              <a:cxn ang="0">
                <a:pos x="15241" y="3176"/>
              </a:cxn>
              <a:cxn ang="0">
                <a:pos x="14622" y="2541"/>
              </a:cxn>
              <a:cxn ang="0">
                <a:pos x="14003" y="1939"/>
              </a:cxn>
              <a:cxn ang="0">
                <a:pos x="13241" y="1672"/>
              </a:cxn>
              <a:cxn ang="0">
                <a:pos x="12288" y="1304"/>
              </a:cxn>
              <a:cxn ang="0">
                <a:pos x="12336" y="1137"/>
              </a:cxn>
              <a:cxn ang="0">
                <a:pos x="11335" y="1739"/>
              </a:cxn>
              <a:cxn ang="0">
                <a:pos x="10288" y="1939"/>
              </a:cxn>
              <a:cxn ang="0">
                <a:pos x="9716" y="2140"/>
              </a:cxn>
              <a:cxn ang="0">
                <a:pos x="9097" y="1839"/>
              </a:cxn>
              <a:cxn ang="0">
                <a:pos x="9240" y="1304"/>
              </a:cxn>
              <a:cxn ang="0">
                <a:pos x="8001" y="1271"/>
              </a:cxn>
              <a:cxn ang="0">
                <a:pos x="7716" y="802"/>
              </a:cxn>
              <a:cxn ang="0">
                <a:pos x="7144" y="234"/>
              </a:cxn>
              <a:cxn ang="0">
                <a:pos x="6858" y="134"/>
              </a:cxn>
              <a:cxn ang="0">
                <a:pos x="5668" y="0"/>
              </a:cxn>
              <a:cxn ang="0">
                <a:pos x="6049" y="769"/>
              </a:cxn>
              <a:cxn ang="0">
                <a:pos x="5525" y="1304"/>
              </a:cxn>
              <a:cxn ang="0">
                <a:pos x="6049" y="1739"/>
              </a:cxn>
              <a:cxn ang="0">
                <a:pos x="6239" y="2274"/>
              </a:cxn>
              <a:cxn ang="0">
                <a:pos x="5334" y="2474"/>
              </a:cxn>
              <a:cxn ang="0">
                <a:pos x="5430" y="3477"/>
              </a:cxn>
              <a:cxn ang="0">
                <a:pos x="4572" y="3176"/>
              </a:cxn>
              <a:cxn ang="0">
                <a:pos x="3048" y="2675"/>
              </a:cxn>
              <a:cxn ang="0">
                <a:pos x="2810" y="3210"/>
              </a:cxn>
              <a:cxn ang="0">
                <a:pos x="3334" y="3678"/>
              </a:cxn>
              <a:cxn ang="0">
                <a:pos x="2429" y="4079"/>
              </a:cxn>
              <a:cxn ang="0">
                <a:pos x="1810" y="5049"/>
              </a:cxn>
              <a:cxn ang="0">
                <a:pos x="1715" y="5885"/>
              </a:cxn>
              <a:cxn ang="0">
                <a:pos x="476" y="6253"/>
              </a:cxn>
              <a:cxn ang="0">
                <a:pos x="381" y="7624"/>
              </a:cxn>
              <a:cxn ang="0">
                <a:pos x="191" y="8660"/>
              </a:cxn>
            </a:cxnLst>
            <a:rect l="0" t="0" r="r" b="b"/>
            <a:pathLst>
              <a:path w="16384" h="16384">
                <a:moveTo>
                  <a:pt x="191" y="8794"/>
                </a:moveTo>
                <a:lnTo>
                  <a:pt x="333" y="8961"/>
                </a:lnTo>
                <a:lnTo>
                  <a:pt x="333" y="9028"/>
                </a:lnTo>
                <a:lnTo>
                  <a:pt x="333" y="9229"/>
                </a:lnTo>
                <a:lnTo>
                  <a:pt x="524" y="9463"/>
                </a:lnTo>
                <a:lnTo>
                  <a:pt x="524" y="9630"/>
                </a:lnTo>
                <a:lnTo>
                  <a:pt x="143" y="10031"/>
                </a:lnTo>
                <a:lnTo>
                  <a:pt x="95" y="10031"/>
                </a:lnTo>
                <a:lnTo>
                  <a:pt x="0" y="9998"/>
                </a:lnTo>
                <a:lnTo>
                  <a:pt x="333" y="10165"/>
                </a:lnTo>
                <a:lnTo>
                  <a:pt x="286" y="10365"/>
                </a:lnTo>
                <a:lnTo>
                  <a:pt x="286" y="10533"/>
                </a:lnTo>
                <a:lnTo>
                  <a:pt x="381" y="10700"/>
                </a:lnTo>
                <a:lnTo>
                  <a:pt x="476" y="10934"/>
                </a:lnTo>
                <a:lnTo>
                  <a:pt x="476" y="11235"/>
                </a:lnTo>
                <a:lnTo>
                  <a:pt x="286" y="11368"/>
                </a:lnTo>
                <a:lnTo>
                  <a:pt x="524" y="11502"/>
                </a:lnTo>
                <a:lnTo>
                  <a:pt x="714" y="11703"/>
                </a:lnTo>
                <a:lnTo>
                  <a:pt x="905" y="11870"/>
                </a:lnTo>
                <a:lnTo>
                  <a:pt x="1095" y="12138"/>
                </a:lnTo>
                <a:lnTo>
                  <a:pt x="1476" y="12171"/>
                </a:lnTo>
                <a:lnTo>
                  <a:pt x="1810" y="12238"/>
                </a:lnTo>
                <a:lnTo>
                  <a:pt x="2239" y="12372"/>
                </a:lnTo>
                <a:lnTo>
                  <a:pt x="2620" y="12438"/>
                </a:lnTo>
                <a:lnTo>
                  <a:pt x="3143" y="12572"/>
                </a:lnTo>
                <a:lnTo>
                  <a:pt x="3620" y="12773"/>
                </a:lnTo>
                <a:lnTo>
                  <a:pt x="3524" y="13074"/>
                </a:lnTo>
                <a:lnTo>
                  <a:pt x="3191" y="13341"/>
                </a:lnTo>
                <a:lnTo>
                  <a:pt x="2810" y="13642"/>
                </a:lnTo>
                <a:lnTo>
                  <a:pt x="2762" y="13977"/>
                </a:lnTo>
                <a:lnTo>
                  <a:pt x="2572" y="14311"/>
                </a:lnTo>
                <a:lnTo>
                  <a:pt x="2381" y="14578"/>
                </a:lnTo>
                <a:lnTo>
                  <a:pt x="2286" y="14980"/>
                </a:lnTo>
                <a:lnTo>
                  <a:pt x="2286" y="15314"/>
                </a:lnTo>
                <a:lnTo>
                  <a:pt x="2286" y="15582"/>
                </a:lnTo>
                <a:lnTo>
                  <a:pt x="2381" y="15648"/>
                </a:lnTo>
                <a:lnTo>
                  <a:pt x="2429" y="15648"/>
                </a:lnTo>
                <a:lnTo>
                  <a:pt x="2620" y="15849"/>
                </a:lnTo>
                <a:lnTo>
                  <a:pt x="2953" y="15782"/>
                </a:lnTo>
                <a:lnTo>
                  <a:pt x="3429" y="15749"/>
                </a:lnTo>
                <a:lnTo>
                  <a:pt x="3905" y="15749"/>
                </a:lnTo>
                <a:lnTo>
                  <a:pt x="4477" y="15715"/>
                </a:lnTo>
                <a:lnTo>
                  <a:pt x="4858" y="15648"/>
                </a:lnTo>
                <a:lnTo>
                  <a:pt x="5144" y="15715"/>
                </a:lnTo>
                <a:lnTo>
                  <a:pt x="5525" y="15849"/>
                </a:lnTo>
                <a:lnTo>
                  <a:pt x="6001" y="15983"/>
                </a:lnTo>
                <a:lnTo>
                  <a:pt x="6192" y="16050"/>
                </a:lnTo>
                <a:lnTo>
                  <a:pt x="6477" y="15983"/>
                </a:lnTo>
                <a:lnTo>
                  <a:pt x="6858" y="15916"/>
                </a:lnTo>
                <a:lnTo>
                  <a:pt x="7192" y="16016"/>
                </a:lnTo>
                <a:lnTo>
                  <a:pt x="7382" y="16250"/>
                </a:lnTo>
                <a:lnTo>
                  <a:pt x="7716" y="16384"/>
                </a:lnTo>
                <a:lnTo>
                  <a:pt x="7906" y="16317"/>
                </a:lnTo>
                <a:lnTo>
                  <a:pt x="8001" y="16150"/>
                </a:lnTo>
                <a:lnTo>
                  <a:pt x="8287" y="15983"/>
                </a:lnTo>
                <a:lnTo>
                  <a:pt x="8668" y="16016"/>
                </a:lnTo>
                <a:lnTo>
                  <a:pt x="9145" y="16183"/>
                </a:lnTo>
                <a:lnTo>
                  <a:pt x="9668" y="16250"/>
                </a:lnTo>
                <a:lnTo>
                  <a:pt x="10002" y="16050"/>
                </a:lnTo>
                <a:lnTo>
                  <a:pt x="10383" y="15882"/>
                </a:lnTo>
                <a:lnTo>
                  <a:pt x="10764" y="15849"/>
                </a:lnTo>
                <a:lnTo>
                  <a:pt x="11193" y="15849"/>
                </a:lnTo>
                <a:lnTo>
                  <a:pt x="11526" y="15782"/>
                </a:lnTo>
                <a:lnTo>
                  <a:pt x="11716" y="15648"/>
                </a:lnTo>
                <a:lnTo>
                  <a:pt x="12097" y="15749"/>
                </a:lnTo>
                <a:lnTo>
                  <a:pt x="12336" y="15749"/>
                </a:lnTo>
                <a:lnTo>
                  <a:pt x="12669" y="15749"/>
                </a:lnTo>
                <a:lnTo>
                  <a:pt x="12764" y="15983"/>
                </a:lnTo>
                <a:lnTo>
                  <a:pt x="13050" y="15849"/>
                </a:lnTo>
                <a:lnTo>
                  <a:pt x="13050" y="15648"/>
                </a:lnTo>
                <a:lnTo>
                  <a:pt x="12764" y="15214"/>
                </a:lnTo>
                <a:lnTo>
                  <a:pt x="12717" y="14812"/>
                </a:lnTo>
                <a:lnTo>
                  <a:pt x="12907" y="14512"/>
                </a:lnTo>
                <a:lnTo>
                  <a:pt x="13336" y="14378"/>
                </a:lnTo>
                <a:lnTo>
                  <a:pt x="13717" y="14277"/>
                </a:lnTo>
                <a:lnTo>
                  <a:pt x="13812" y="14010"/>
                </a:lnTo>
                <a:lnTo>
                  <a:pt x="13907" y="13776"/>
                </a:lnTo>
                <a:lnTo>
                  <a:pt x="14288" y="13709"/>
                </a:lnTo>
                <a:lnTo>
                  <a:pt x="14574" y="13609"/>
                </a:lnTo>
                <a:lnTo>
                  <a:pt x="14622" y="13375"/>
                </a:lnTo>
                <a:lnTo>
                  <a:pt x="14431" y="13208"/>
                </a:lnTo>
                <a:lnTo>
                  <a:pt x="13860" y="12940"/>
                </a:lnTo>
                <a:lnTo>
                  <a:pt x="13526" y="12706"/>
                </a:lnTo>
                <a:lnTo>
                  <a:pt x="13145" y="12405"/>
                </a:lnTo>
                <a:lnTo>
                  <a:pt x="12669" y="12104"/>
                </a:lnTo>
                <a:lnTo>
                  <a:pt x="12193" y="11837"/>
                </a:lnTo>
                <a:lnTo>
                  <a:pt x="11812" y="11502"/>
                </a:lnTo>
                <a:lnTo>
                  <a:pt x="11812" y="11034"/>
                </a:lnTo>
                <a:lnTo>
                  <a:pt x="11764" y="10700"/>
                </a:lnTo>
                <a:lnTo>
                  <a:pt x="11383" y="10566"/>
                </a:lnTo>
                <a:lnTo>
                  <a:pt x="11050" y="10299"/>
                </a:lnTo>
                <a:lnTo>
                  <a:pt x="11050" y="10098"/>
                </a:lnTo>
                <a:lnTo>
                  <a:pt x="11526" y="10232"/>
                </a:lnTo>
                <a:lnTo>
                  <a:pt x="11621" y="10365"/>
                </a:lnTo>
                <a:lnTo>
                  <a:pt x="11716" y="10365"/>
                </a:lnTo>
                <a:lnTo>
                  <a:pt x="11812" y="10165"/>
                </a:lnTo>
                <a:lnTo>
                  <a:pt x="11907" y="9998"/>
                </a:lnTo>
                <a:lnTo>
                  <a:pt x="12002" y="9964"/>
                </a:lnTo>
                <a:lnTo>
                  <a:pt x="12145" y="9897"/>
                </a:lnTo>
                <a:lnTo>
                  <a:pt x="12383" y="9830"/>
                </a:lnTo>
                <a:lnTo>
                  <a:pt x="12717" y="9764"/>
                </a:lnTo>
                <a:lnTo>
                  <a:pt x="13050" y="9697"/>
                </a:lnTo>
                <a:lnTo>
                  <a:pt x="13288" y="9596"/>
                </a:lnTo>
                <a:lnTo>
                  <a:pt x="13622" y="9463"/>
                </a:lnTo>
                <a:lnTo>
                  <a:pt x="13812" y="9195"/>
                </a:lnTo>
                <a:lnTo>
                  <a:pt x="14193" y="9061"/>
                </a:lnTo>
                <a:lnTo>
                  <a:pt x="14669" y="8928"/>
                </a:lnTo>
                <a:lnTo>
                  <a:pt x="15050" y="8827"/>
                </a:lnTo>
                <a:lnTo>
                  <a:pt x="15146" y="8526"/>
                </a:lnTo>
                <a:lnTo>
                  <a:pt x="15193" y="8259"/>
                </a:lnTo>
                <a:lnTo>
                  <a:pt x="15527" y="8292"/>
                </a:lnTo>
                <a:lnTo>
                  <a:pt x="15717" y="8627"/>
                </a:lnTo>
                <a:lnTo>
                  <a:pt x="15955" y="8827"/>
                </a:lnTo>
                <a:lnTo>
                  <a:pt x="16193" y="8794"/>
                </a:lnTo>
                <a:lnTo>
                  <a:pt x="16193" y="8827"/>
                </a:lnTo>
                <a:lnTo>
                  <a:pt x="16193" y="8794"/>
                </a:lnTo>
                <a:lnTo>
                  <a:pt x="16336" y="8627"/>
                </a:lnTo>
                <a:lnTo>
                  <a:pt x="16384" y="8159"/>
                </a:lnTo>
                <a:lnTo>
                  <a:pt x="16384" y="7858"/>
                </a:lnTo>
                <a:lnTo>
                  <a:pt x="16384" y="7690"/>
                </a:lnTo>
                <a:lnTo>
                  <a:pt x="16384" y="7557"/>
                </a:lnTo>
                <a:lnTo>
                  <a:pt x="16289" y="7490"/>
                </a:lnTo>
                <a:lnTo>
                  <a:pt x="16098" y="7323"/>
                </a:lnTo>
                <a:lnTo>
                  <a:pt x="15812" y="7089"/>
                </a:lnTo>
                <a:lnTo>
                  <a:pt x="15765" y="6788"/>
                </a:lnTo>
                <a:lnTo>
                  <a:pt x="15765" y="6520"/>
                </a:lnTo>
                <a:lnTo>
                  <a:pt x="15765" y="6286"/>
                </a:lnTo>
                <a:lnTo>
                  <a:pt x="15717" y="5885"/>
                </a:lnTo>
                <a:lnTo>
                  <a:pt x="15574" y="5684"/>
                </a:lnTo>
                <a:lnTo>
                  <a:pt x="15527" y="5350"/>
                </a:lnTo>
                <a:lnTo>
                  <a:pt x="15527" y="5082"/>
                </a:lnTo>
                <a:lnTo>
                  <a:pt x="15384" y="4882"/>
                </a:lnTo>
                <a:lnTo>
                  <a:pt x="15146" y="4748"/>
                </a:lnTo>
                <a:lnTo>
                  <a:pt x="14955" y="4614"/>
                </a:lnTo>
                <a:lnTo>
                  <a:pt x="14955" y="4481"/>
                </a:lnTo>
                <a:lnTo>
                  <a:pt x="15050" y="4146"/>
                </a:lnTo>
                <a:lnTo>
                  <a:pt x="15193" y="3845"/>
                </a:lnTo>
                <a:lnTo>
                  <a:pt x="15241" y="3578"/>
                </a:lnTo>
                <a:lnTo>
                  <a:pt x="15241" y="3344"/>
                </a:lnTo>
                <a:lnTo>
                  <a:pt x="15241" y="3176"/>
                </a:lnTo>
                <a:lnTo>
                  <a:pt x="15146" y="3009"/>
                </a:lnTo>
                <a:lnTo>
                  <a:pt x="14955" y="2775"/>
                </a:lnTo>
                <a:lnTo>
                  <a:pt x="14860" y="2508"/>
                </a:lnTo>
                <a:lnTo>
                  <a:pt x="14860" y="2541"/>
                </a:lnTo>
                <a:lnTo>
                  <a:pt x="14622" y="2541"/>
                </a:lnTo>
                <a:lnTo>
                  <a:pt x="14431" y="2474"/>
                </a:lnTo>
                <a:lnTo>
                  <a:pt x="14193" y="2407"/>
                </a:lnTo>
                <a:lnTo>
                  <a:pt x="14098" y="2240"/>
                </a:lnTo>
                <a:lnTo>
                  <a:pt x="14098" y="2107"/>
                </a:lnTo>
                <a:lnTo>
                  <a:pt x="14003" y="1939"/>
                </a:lnTo>
                <a:lnTo>
                  <a:pt x="13812" y="1806"/>
                </a:lnTo>
                <a:lnTo>
                  <a:pt x="13717" y="1806"/>
                </a:lnTo>
                <a:lnTo>
                  <a:pt x="13526" y="1806"/>
                </a:lnTo>
                <a:lnTo>
                  <a:pt x="13336" y="1705"/>
                </a:lnTo>
                <a:lnTo>
                  <a:pt x="13241" y="1672"/>
                </a:lnTo>
                <a:lnTo>
                  <a:pt x="13145" y="1538"/>
                </a:lnTo>
                <a:lnTo>
                  <a:pt x="12907" y="1404"/>
                </a:lnTo>
                <a:lnTo>
                  <a:pt x="12717" y="1271"/>
                </a:lnTo>
                <a:lnTo>
                  <a:pt x="12526" y="1271"/>
                </a:lnTo>
                <a:lnTo>
                  <a:pt x="12288" y="1304"/>
                </a:lnTo>
                <a:lnTo>
                  <a:pt x="12002" y="1404"/>
                </a:lnTo>
                <a:lnTo>
                  <a:pt x="11812" y="1538"/>
                </a:lnTo>
                <a:lnTo>
                  <a:pt x="11907" y="1404"/>
                </a:lnTo>
                <a:lnTo>
                  <a:pt x="12097" y="1271"/>
                </a:lnTo>
                <a:lnTo>
                  <a:pt x="12336" y="1137"/>
                </a:lnTo>
                <a:lnTo>
                  <a:pt x="12145" y="1070"/>
                </a:lnTo>
                <a:lnTo>
                  <a:pt x="11907" y="1137"/>
                </a:lnTo>
                <a:lnTo>
                  <a:pt x="11621" y="1337"/>
                </a:lnTo>
                <a:lnTo>
                  <a:pt x="11431" y="1538"/>
                </a:lnTo>
                <a:lnTo>
                  <a:pt x="11335" y="1739"/>
                </a:lnTo>
                <a:lnTo>
                  <a:pt x="11193" y="1806"/>
                </a:lnTo>
                <a:lnTo>
                  <a:pt x="11193" y="1672"/>
                </a:lnTo>
                <a:lnTo>
                  <a:pt x="10954" y="1705"/>
                </a:lnTo>
                <a:lnTo>
                  <a:pt x="10573" y="1739"/>
                </a:lnTo>
                <a:lnTo>
                  <a:pt x="10288" y="1939"/>
                </a:lnTo>
                <a:lnTo>
                  <a:pt x="10192" y="2006"/>
                </a:lnTo>
                <a:lnTo>
                  <a:pt x="10097" y="2073"/>
                </a:lnTo>
                <a:lnTo>
                  <a:pt x="10192" y="2140"/>
                </a:lnTo>
                <a:lnTo>
                  <a:pt x="9907" y="2140"/>
                </a:lnTo>
                <a:lnTo>
                  <a:pt x="9716" y="2140"/>
                </a:lnTo>
                <a:lnTo>
                  <a:pt x="9526" y="2073"/>
                </a:lnTo>
                <a:lnTo>
                  <a:pt x="9287" y="2207"/>
                </a:lnTo>
                <a:lnTo>
                  <a:pt x="9097" y="2274"/>
                </a:lnTo>
                <a:lnTo>
                  <a:pt x="8954" y="2006"/>
                </a:lnTo>
                <a:lnTo>
                  <a:pt x="9097" y="1839"/>
                </a:lnTo>
                <a:lnTo>
                  <a:pt x="9335" y="1705"/>
                </a:lnTo>
                <a:lnTo>
                  <a:pt x="9478" y="1538"/>
                </a:lnTo>
                <a:lnTo>
                  <a:pt x="9526" y="1337"/>
                </a:lnTo>
                <a:lnTo>
                  <a:pt x="9335" y="1271"/>
                </a:lnTo>
                <a:lnTo>
                  <a:pt x="9240" y="1304"/>
                </a:lnTo>
                <a:lnTo>
                  <a:pt x="8859" y="1404"/>
                </a:lnTo>
                <a:lnTo>
                  <a:pt x="8668" y="1404"/>
                </a:lnTo>
                <a:lnTo>
                  <a:pt x="8525" y="1204"/>
                </a:lnTo>
                <a:lnTo>
                  <a:pt x="8144" y="1137"/>
                </a:lnTo>
                <a:lnTo>
                  <a:pt x="8001" y="1271"/>
                </a:lnTo>
                <a:lnTo>
                  <a:pt x="7906" y="1271"/>
                </a:lnTo>
                <a:lnTo>
                  <a:pt x="7811" y="1070"/>
                </a:lnTo>
                <a:lnTo>
                  <a:pt x="7620" y="1070"/>
                </a:lnTo>
                <a:lnTo>
                  <a:pt x="7525" y="1003"/>
                </a:lnTo>
                <a:lnTo>
                  <a:pt x="7716" y="802"/>
                </a:lnTo>
                <a:lnTo>
                  <a:pt x="7716" y="602"/>
                </a:lnTo>
                <a:lnTo>
                  <a:pt x="7620" y="502"/>
                </a:lnTo>
                <a:lnTo>
                  <a:pt x="7573" y="368"/>
                </a:lnTo>
                <a:lnTo>
                  <a:pt x="7382" y="334"/>
                </a:lnTo>
                <a:lnTo>
                  <a:pt x="7144" y="234"/>
                </a:lnTo>
                <a:lnTo>
                  <a:pt x="6858" y="234"/>
                </a:lnTo>
                <a:lnTo>
                  <a:pt x="6858" y="201"/>
                </a:lnTo>
                <a:lnTo>
                  <a:pt x="6858" y="100"/>
                </a:lnTo>
                <a:lnTo>
                  <a:pt x="7001" y="100"/>
                </a:lnTo>
                <a:lnTo>
                  <a:pt x="6858" y="134"/>
                </a:lnTo>
                <a:lnTo>
                  <a:pt x="6620" y="201"/>
                </a:lnTo>
                <a:lnTo>
                  <a:pt x="6287" y="134"/>
                </a:lnTo>
                <a:lnTo>
                  <a:pt x="5906" y="67"/>
                </a:lnTo>
                <a:lnTo>
                  <a:pt x="5668" y="67"/>
                </a:lnTo>
                <a:lnTo>
                  <a:pt x="5668" y="0"/>
                </a:lnTo>
                <a:lnTo>
                  <a:pt x="5668" y="134"/>
                </a:lnTo>
                <a:lnTo>
                  <a:pt x="5668" y="267"/>
                </a:lnTo>
                <a:lnTo>
                  <a:pt x="5715" y="401"/>
                </a:lnTo>
                <a:lnTo>
                  <a:pt x="5906" y="635"/>
                </a:lnTo>
                <a:lnTo>
                  <a:pt x="6049" y="769"/>
                </a:lnTo>
                <a:lnTo>
                  <a:pt x="6096" y="936"/>
                </a:lnTo>
                <a:lnTo>
                  <a:pt x="5906" y="1037"/>
                </a:lnTo>
                <a:lnTo>
                  <a:pt x="5715" y="1070"/>
                </a:lnTo>
                <a:lnTo>
                  <a:pt x="5668" y="1170"/>
                </a:lnTo>
                <a:lnTo>
                  <a:pt x="5525" y="1304"/>
                </a:lnTo>
                <a:lnTo>
                  <a:pt x="5715" y="1304"/>
                </a:lnTo>
                <a:lnTo>
                  <a:pt x="5858" y="1404"/>
                </a:lnTo>
                <a:lnTo>
                  <a:pt x="5811" y="1538"/>
                </a:lnTo>
                <a:lnTo>
                  <a:pt x="5906" y="1672"/>
                </a:lnTo>
                <a:lnTo>
                  <a:pt x="6049" y="1739"/>
                </a:lnTo>
                <a:lnTo>
                  <a:pt x="6001" y="1872"/>
                </a:lnTo>
                <a:lnTo>
                  <a:pt x="5858" y="1872"/>
                </a:lnTo>
                <a:lnTo>
                  <a:pt x="5858" y="2073"/>
                </a:lnTo>
                <a:lnTo>
                  <a:pt x="6049" y="2207"/>
                </a:lnTo>
                <a:lnTo>
                  <a:pt x="6239" y="2274"/>
                </a:lnTo>
                <a:lnTo>
                  <a:pt x="6192" y="2341"/>
                </a:lnTo>
                <a:lnTo>
                  <a:pt x="5906" y="2341"/>
                </a:lnTo>
                <a:lnTo>
                  <a:pt x="5668" y="2341"/>
                </a:lnTo>
                <a:lnTo>
                  <a:pt x="5477" y="2341"/>
                </a:lnTo>
                <a:lnTo>
                  <a:pt x="5334" y="2474"/>
                </a:lnTo>
                <a:lnTo>
                  <a:pt x="5287" y="2608"/>
                </a:lnTo>
                <a:lnTo>
                  <a:pt x="5239" y="2809"/>
                </a:lnTo>
                <a:lnTo>
                  <a:pt x="5239" y="3009"/>
                </a:lnTo>
                <a:lnTo>
                  <a:pt x="5334" y="3277"/>
                </a:lnTo>
                <a:lnTo>
                  <a:pt x="5430" y="3477"/>
                </a:lnTo>
                <a:lnTo>
                  <a:pt x="5239" y="3310"/>
                </a:lnTo>
                <a:lnTo>
                  <a:pt x="5096" y="3009"/>
                </a:lnTo>
                <a:lnTo>
                  <a:pt x="4858" y="2942"/>
                </a:lnTo>
                <a:lnTo>
                  <a:pt x="4763" y="3176"/>
                </a:lnTo>
                <a:lnTo>
                  <a:pt x="4572" y="3176"/>
                </a:lnTo>
                <a:lnTo>
                  <a:pt x="4572" y="2909"/>
                </a:lnTo>
                <a:lnTo>
                  <a:pt x="4382" y="2675"/>
                </a:lnTo>
                <a:lnTo>
                  <a:pt x="3905" y="2608"/>
                </a:lnTo>
                <a:lnTo>
                  <a:pt x="3382" y="2608"/>
                </a:lnTo>
                <a:lnTo>
                  <a:pt x="3048" y="2675"/>
                </a:lnTo>
                <a:lnTo>
                  <a:pt x="2953" y="2876"/>
                </a:lnTo>
                <a:lnTo>
                  <a:pt x="2810" y="2942"/>
                </a:lnTo>
                <a:lnTo>
                  <a:pt x="2667" y="3076"/>
                </a:lnTo>
                <a:lnTo>
                  <a:pt x="2667" y="3176"/>
                </a:lnTo>
                <a:lnTo>
                  <a:pt x="2810" y="3210"/>
                </a:lnTo>
                <a:lnTo>
                  <a:pt x="3048" y="3277"/>
                </a:lnTo>
                <a:lnTo>
                  <a:pt x="3191" y="3344"/>
                </a:lnTo>
                <a:lnTo>
                  <a:pt x="3334" y="3444"/>
                </a:lnTo>
                <a:lnTo>
                  <a:pt x="3382" y="3678"/>
                </a:lnTo>
                <a:lnTo>
                  <a:pt x="3334" y="3678"/>
                </a:lnTo>
                <a:lnTo>
                  <a:pt x="3191" y="3444"/>
                </a:lnTo>
                <a:lnTo>
                  <a:pt x="2667" y="3477"/>
                </a:lnTo>
                <a:lnTo>
                  <a:pt x="2667" y="3611"/>
                </a:lnTo>
                <a:lnTo>
                  <a:pt x="2572" y="3812"/>
                </a:lnTo>
                <a:lnTo>
                  <a:pt x="2429" y="4079"/>
                </a:lnTo>
                <a:lnTo>
                  <a:pt x="2381" y="4347"/>
                </a:lnTo>
                <a:lnTo>
                  <a:pt x="2239" y="4547"/>
                </a:lnTo>
                <a:lnTo>
                  <a:pt x="1905" y="4748"/>
                </a:lnTo>
                <a:lnTo>
                  <a:pt x="1715" y="4781"/>
                </a:lnTo>
                <a:lnTo>
                  <a:pt x="1810" y="5049"/>
                </a:lnTo>
                <a:lnTo>
                  <a:pt x="2191" y="5183"/>
                </a:lnTo>
                <a:lnTo>
                  <a:pt x="2381" y="5216"/>
                </a:lnTo>
                <a:lnTo>
                  <a:pt x="2286" y="5550"/>
                </a:lnTo>
                <a:lnTo>
                  <a:pt x="2048" y="5751"/>
                </a:lnTo>
                <a:lnTo>
                  <a:pt x="1715" y="5885"/>
                </a:lnTo>
                <a:lnTo>
                  <a:pt x="1619" y="6152"/>
                </a:lnTo>
                <a:lnTo>
                  <a:pt x="1476" y="6420"/>
                </a:lnTo>
                <a:lnTo>
                  <a:pt x="1143" y="6420"/>
                </a:lnTo>
                <a:lnTo>
                  <a:pt x="762" y="6286"/>
                </a:lnTo>
                <a:lnTo>
                  <a:pt x="476" y="6253"/>
                </a:lnTo>
                <a:lnTo>
                  <a:pt x="381" y="6487"/>
                </a:lnTo>
                <a:lnTo>
                  <a:pt x="476" y="6821"/>
                </a:lnTo>
                <a:lnTo>
                  <a:pt x="476" y="7089"/>
                </a:lnTo>
                <a:lnTo>
                  <a:pt x="381" y="7423"/>
                </a:lnTo>
                <a:lnTo>
                  <a:pt x="381" y="7624"/>
                </a:lnTo>
                <a:lnTo>
                  <a:pt x="333" y="7858"/>
                </a:lnTo>
                <a:lnTo>
                  <a:pt x="143" y="8025"/>
                </a:lnTo>
                <a:lnTo>
                  <a:pt x="95" y="8225"/>
                </a:lnTo>
                <a:lnTo>
                  <a:pt x="143" y="8426"/>
                </a:lnTo>
                <a:lnTo>
                  <a:pt x="191" y="8660"/>
                </a:lnTo>
                <a:lnTo>
                  <a:pt x="191" y="8794"/>
                </a:lnTo>
                <a:close/>
              </a:path>
            </a:pathLst>
          </a:custGeom>
          <a:solidFill>
            <a:schemeClr val="accent1"/>
          </a:solidFill>
          <a:ln w="9525" cap="flat" cmpd="sng">
            <a:solidFill>
              <a:schemeClr val="bg1"/>
            </a:solidFill>
            <a:prstDash val="solid"/>
            <a:round/>
            <a:headEnd type="none" w="med" len="med"/>
            <a:tailEnd type="none" w="med" len="med"/>
          </a:ln>
          <a:effectLst/>
        </p:spPr>
        <p:txBody>
          <a:bodyPr wrap="none" anchor="ctr">
            <a:noAutofit/>
          </a:bodyPr>
          <a:lstStyle/>
          <a:p>
            <a:endParaRPr lang="en-US" dirty="0">
              <a:latin typeface="+mn-lt"/>
            </a:endParaRPr>
          </a:p>
        </p:txBody>
      </p:sp>
      <p:cxnSp>
        <p:nvCxnSpPr>
          <p:cNvPr id="8" name="Straight Connector 7"/>
          <p:cNvCxnSpPr/>
          <p:nvPr/>
        </p:nvCxnSpPr>
        <p:spPr>
          <a:xfrm>
            <a:off x="4989122" y="1224593"/>
            <a:ext cx="0" cy="4693920"/>
          </a:xfrm>
          <a:prstGeom prst="line">
            <a:avLst/>
          </a:prstGeom>
          <a:ln w="127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95522" y="2653072"/>
            <a:ext cx="3412654" cy="646331"/>
          </a:xfrm>
          <a:prstGeom prst="rect">
            <a:avLst/>
          </a:prstGeom>
          <a:noFill/>
        </p:spPr>
        <p:txBody>
          <a:bodyPr vert="horz" wrap="square" rtlCol="0">
            <a:spAutoFit/>
          </a:bodyPr>
          <a:lstStyle/>
          <a:p>
            <a:pPr algn="ctr">
              <a:spcBef>
                <a:spcPct val="20000"/>
              </a:spcBef>
              <a:buClr>
                <a:srgbClr val="2B7DC7"/>
              </a:buClr>
            </a:pPr>
            <a:r>
              <a:rPr lang="en-US" sz="3600" dirty="0">
                <a:solidFill>
                  <a:srgbClr val="006672"/>
                </a:solidFill>
                <a:latin typeface="+mn-lt"/>
                <a:cs typeface="Times New Roman" panose="02020603050405020304" pitchFamily="18" charset="0"/>
              </a:rPr>
              <a:t>€22 billion</a:t>
            </a:r>
          </a:p>
        </p:txBody>
      </p:sp>
      <p:sp>
        <p:nvSpPr>
          <p:cNvPr id="10" name="TextBox 9"/>
          <p:cNvSpPr txBox="1"/>
          <p:nvPr/>
        </p:nvSpPr>
        <p:spPr>
          <a:xfrm>
            <a:off x="5448385" y="3266269"/>
            <a:ext cx="3188070" cy="2754600"/>
          </a:xfrm>
          <a:prstGeom prst="rect">
            <a:avLst/>
          </a:prstGeom>
          <a:noFill/>
        </p:spPr>
        <p:txBody>
          <a:bodyPr vert="horz" wrap="square" rtlCol="0">
            <a:spAutoFit/>
          </a:bodyPr>
          <a:lstStyle/>
          <a:p>
            <a:pPr algn="ctr">
              <a:spcBef>
                <a:spcPts val="1200"/>
              </a:spcBef>
              <a:buClr>
                <a:srgbClr val="2B7DC7"/>
              </a:buClr>
            </a:pPr>
            <a:r>
              <a:rPr lang="en-US" dirty="0">
                <a:solidFill>
                  <a:schemeClr val="tx1">
                    <a:lumMod val="50000"/>
                    <a:lumOff val="50000"/>
                  </a:schemeClr>
                </a:solidFill>
                <a:latin typeface="+mn-lt"/>
              </a:rPr>
              <a:t>savings in Germany by 2040 from the development of new medicine that </a:t>
            </a:r>
            <a:r>
              <a:rPr lang="en-US" b="1" dirty="0">
                <a:solidFill>
                  <a:schemeClr val="accent1"/>
                </a:solidFill>
                <a:latin typeface="+mn-lt"/>
              </a:rPr>
              <a:t>halts the progression</a:t>
            </a:r>
            <a:r>
              <a:rPr lang="en-US" dirty="0">
                <a:solidFill>
                  <a:schemeClr val="accent1"/>
                </a:solidFill>
                <a:latin typeface="+mn-lt"/>
              </a:rPr>
              <a:t> </a:t>
            </a:r>
            <a:r>
              <a:rPr lang="en-US" dirty="0">
                <a:solidFill>
                  <a:schemeClr val="tx1">
                    <a:lumMod val="50000"/>
                    <a:lumOff val="50000"/>
                  </a:schemeClr>
                </a:solidFill>
                <a:latin typeface="+mn-lt"/>
              </a:rPr>
              <a:t>of Parkinson’s Disease (PD)</a:t>
            </a:r>
            <a:r>
              <a:rPr lang="en-US" baseline="30000" dirty="0">
                <a:solidFill>
                  <a:schemeClr val="tx1">
                    <a:lumMod val="50000"/>
                    <a:lumOff val="50000"/>
                  </a:schemeClr>
                </a:solidFill>
                <a:latin typeface="+mn-lt"/>
              </a:rPr>
              <a:t>3</a:t>
            </a:r>
          </a:p>
          <a:p>
            <a:pPr algn="ctr">
              <a:spcBef>
                <a:spcPts val="1200"/>
              </a:spcBef>
              <a:buClr>
                <a:srgbClr val="2B7DC7"/>
              </a:buClr>
            </a:pPr>
            <a:br>
              <a:rPr lang="en-US" sz="1000" dirty="0">
                <a:solidFill>
                  <a:schemeClr val="tx1">
                    <a:lumMod val="50000"/>
                    <a:lumOff val="50000"/>
                  </a:schemeClr>
                </a:solidFill>
                <a:latin typeface="+mn-lt"/>
              </a:rPr>
            </a:br>
            <a:endParaRPr lang="en-US" sz="1000" dirty="0">
              <a:solidFill>
                <a:schemeClr val="tx1">
                  <a:lumMod val="50000"/>
                  <a:lumOff val="50000"/>
                </a:schemeClr>
              </a:solidFill>
              <a:latin typeface="+mn-lt"/>
            </a:endParaRPr>
          </a:p>
          <a:p>
            <a:pPr algn="ctr">
              <a:spcBef>
                <a:spcPts val="1200"/>
              </a:spcBef>
              <a:buClr>
                <a:srgbClr val="2B7DC7"/>
              </a:buClr>
            </a:pPr>
            <a:r>
              <a:rPr lang="en-US" dirty="0">
                <a:solidFill>
                  <a:schemeClr val="tx1">
                    <a:lumMod val="50000"/>
                    <a:lumOff val="50000"/>
                  </a:schemeClr>
                </a:solidFill>
                <a:latin typeface="+mn-lt"/>
              </a:rPr>
              <a:t>savings if medicine </a:t>
            </a:r>
            <a:r>
              <a:rPr lang="en-US" b="1" dirty="0">
                <a:solidFill>
                  <a:srgbClr val="F5841F"/>
                </a:solidFill>
                <a:latin typeface="+mn-lt"/>
              </a:rPr>
              <a:t>slows progression by 20%</a:t>
            </a:r>
            <a:r>
              <a:rPr lang="en-US" baseline="30000" dirty="0">
                <a:solidFill>
                  <a:srgbClr val="F5841F"/>
                </a:solidFill>
                <a:latin typeface="+mn-lt"/>
              </a:rPr>
              <a:t>2</a:t>
            </a:r>
            <a:endParaRPr lang="en-US" dirty="0">
              <a:solidFill>
                <a:srgbClr val="F5841F"/>
              </a:solidFill>
              <a:latin typeface="+mn-lt"/>
            </a:endParaRPr>
          </a:p>
        </p:txBody>
      </p:sp>
      <p:sp>
        <p:nvSpPr>
          <p:cNvPr id="11" name="TextBox 10"/>
          <p:cNvSpPr txBox="1"/>
          <p:nvPr/>
        </p:nvSpPr>
        <p:spPr>
          <a:xfrm>
            <a:off x="1295400" y="6219997"/>
            <a:ext cx="6731000" cy="584776"/>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mn-lt"/>
              </a:rPr>
              <a:t>	</a:t>
            </a:r>
            <a:r>
              <a:rPr lang="en-US" sz="800" baseline="30000" dirty="0">
                <a:latin typeface="+mn-lt"/>
              </a:rPr>
              <a:t>*</a:t>
            </a:r>
            <a:r>
              <a:rPr lang="en-US" sz="800" dirty="0">
                <a:latin typeface="+mn-lt"/>
              </a:rPr>
              <a:t>	Study duration and savings modeled through 2050 for an intervention that would delay the onset of dementia by 5 years and would become available in 2020.Source: Health Advances analysis; </a:t>
            </a:r>
            <a:r>
              <a:rPr lang="en-US" sz="800" baseline="30000" dirty="0">
                <a:latin typeface="+mn-lt"/>
              </a:rPr>
              <a:t>1</a:t>
            </a:r>
            <a:r>
              <a:rPr lang="en-US" sz="800" dirty="0">
                <a:latin typeface="+mn-lt"/>
              </a:rPr>
              <a:t>PhRMA 2016 Prescription Medicines: Costs in Context; </a:t>
            </a:r>
            <a:r>
              <a:rPr lang="en-US" sz="800" baseline="30000" dirty="0">
                <a:latin typeface="+mn-lt"/>
              </a:rPr>
              <a:t>2</a:t>
            </a:r>
            <a:r>
              <a:rPr lang="en-US" sz="800" dirty="0">
                <a:latin typeface="+mn-lt"/>
              </a:rPr>
              <a:t>Alzheimer’s Research UK 2014 Defeat dementia policy report; </a:t>
            </a:r>
            <a:r>
              <a:rPr lang="en-US" sz="800" baseline="30000" dirty="0">
                <a:latin typeface="+mn-lt"/>
              </a:rPr>
              <a:t>3</a:t>
            </a:r>
            <a:r>
              <a:rPr lang="en-US" sz="800" dirty="0">
                <a:latin typeface="+mn-lt"/>
              </a:rPr>
              <a:t>Johnson 2012 Economic value of slowing Parkinson’s Disease in Germany: Modeling progression through Hoehn and Yahr Stages ISPOR 15</a:t>
            </a:r>
            <a:r>
              <a:rPr lang="en-US" sz="800" baseline="30000" dirty="0">
                <a:latin typeface="+mn-lt"/>
              </a:rPr>
              <a:t>th</a:t>
            </a:r>
            <a:r>
              <a:rPr lang="en-US" sz="800" dirty="0">
                <a:latin typeface="+mn-lt"/>
              </a:rPr>
              <a:t> Annual European Congress.</a:t>
            </a:r>
          </a:p>
        </p:txBody>
      </p:sp>
      <p:sp>
        <p:nvSpPr>
          <p:cNvPr id="12" name="TextBox 11"/>
          <p:cNvSpPr txBox="1"/>
          <p:nvPr/>
        </p:nvSpPr>
        <p:spPr>
          <a:xfrm>
            <a:off x="1239462" y="2752961"/>
            <a:ext cx="2967674" cy="830997"/>
          </a:xfrm>
          <a:prstGeom prst="rect">
            <a:avLst/>
          </a:prstGeom>
          <a:noFill/>
        </p:spPr>
        <p:txBody>
          <a:bodyPr vert="horz" wrap="square" rtlCol="0">
            <a:spAutoFit/>
          </a:bodyPr>
          <a:lstStyle/>
          <a:p>
            <a:pPr>
              <a:spcBef>
                <a:spcPct val="20000"/>
              </a:spcBef>
              <a:buClr>
                <a:srgbClr val="2B7DC7"/>
              </a:buClr>
            </a:pPr>
            <a:r>
              <a:rPr lang="en-US" sz="1600" dirty="0">
                <a:solidFill>
                  <a:schemeClr val="accent1"/>
                </a:solidFill>
                <a:latin typeface="+mn-lt"/>
              </a:rPr>
              <a:t>In the UK, a treatment delaying the onset of dementia by 5 years would result in</a:t>
            </a:r>
            <a:r>
              <a:rPr lang="en-US" sz="1600" baseline="30000" dirty="0">
                <a:solidFill>
                  <a:schemeClr val="accent1"/>
                </a:solidFill>
                <a:latin typeface="+mn-lt"/>
              </a:rPr>
              <a:t>* 2</a:t>
            </a:r>
            <a:r>
              <a:rPr lang="en-US" sz="1600" dirty="0">
                <a:solidFill>
                  <a:schemeClr val="accent1"/>
                </a:solidFill>
                <a:latin typeface="+mn-lt"/>
              </a:rPr>
              <a:t>:</a:t>
            </a:r>
          </a:p>
        </p:txBody>
      </p:sp>
      <p:sp>
        <p:nvSpPr>
          <p:cNvPr id="13" name="TextBox 12"/>
          <p:cNvSpPr txBox="1"/>
          <p:nvPr/>
        </p:nvSpPr>
        <p:spPr>
          <a:xfrm>
            <a:off x="1272903" y="3639245"/>
            <a:ext cx="2900075" cy="2246769"/>
          </a:xfrm>
          <a:prstGeom prst="rect">
            <a:avLst/>
          </a:prstGeom>
          <a:noFill/>
        </p:spPr>
        <p:txBody>
          <a:bodyPr vert="horz" wrap="square" rtlCol="0">
            <a:spAutoFit/>
          </a:bodyPr>
          <a:lstStyle/>
          <a:p>
            <a:pPr marL="228600" indent="-228600" algn="l">
              <a:spcBef>
                <a:spcPct val="20000"/>
              </a:spcBef>
              <a:buClr>
                <a:srgbClr val="2B7DC7"/>
              </a:buClr>
              <a:buSzPct val="97000"/>
              <a:buFont typeface="Wingdings" panose="05000000000000000000" pitchFamily="2" charset="2"/>
              <a:buChar char="§"/>
            </a:pPr>
            <a:r>
              <a:rPr lang="en-US" sz="2000" dirty="0">
                <a:solidFill>
                  <a:schemeClr val="accent3">
                    <a:lumMod val="75000"/>
                  </a:schemeClr>
                </a:solidFill>
                <a:latin typeface="+mn-lt"/>
              </a:rPr>
              <a:t>666,000</a:t>
            </a:r>
            <a:r>
              <a:rPr lang="en-US" sz="2000" dirty="0">
                <a:solidFill>
                  <a:schemeClr val="tx1">
                    <a:lumMod val="50000"/>
                    <a:lumOff val="50000"/>
                  </a:schemeClr>
                </a:solidFill>
                <a:latin typeface="+mn-lt"/>
              </a:rPr>
              <a:t> </a:t>
            </a:r>
            <a:r>
              <a:rPr lang="en-US" sz="1800" dirty="0">
                <a:solidFill>
                  <a:schemeClr val="tx1">
                    <a:lumMod val="50000"/>
                    <a:lumOff val="50000"/>
                  </a:schemeClr>
                </a:solidFill>
                <a:latin typeface="+mn-lt"/>
              </a:rPr>
              <a:t>fewer people with dementia</a:t>
            </a:r>
          </a:p>
          <a:p>
            <a:pPr marL="228600" indent="-228600" algn="l">
              <a:spcBef>
                <a:spcPct val="20000"/>
              </a:spcBef>
              <a:buClr>
                <a:srgbClr val="2B7DC7"/>
              </a:buClr>
              <a:buSzPct val="97000"/>
              <a:buFont typeface="Wingdings" panose="05000000000000000000" pitchFamily="2" charset="2"/>
              <a:buChar char="§"/>
            </a:pPr>
            <a:r>
              <a:rPr lang="en-US" sz="2000" dirty="0">
                <a:solidFill>
                  <a:schemeClr val="accent1"/>
                </a:solidFill>
                <a:latin typeface="+mn-lt"/>
              </a:rPr>
              <a:t>566,000</a:t>
            </a:r>
            <a:r>
              <a:rPr lang="en-US" sz="2000" dirty="0">
                <a:solidFill>
                  <a:schemeClr val="tx1">
                    <a:lumMod val="50000"/>
                    <a:lumOff val="50000"/>
                  </a:schemeClr>
                </a:solidFill>
                <a:latin typeface="+mn-lt"/>
              </a:rPr>
              <a:t> </a:t>
            </a:r>
            <a:r>
              <a:rPr lang="en-US" sz="1800" dirty="0">
                <a:solidFill>
                  <a:schemeClr val="tx1">
                    <a:lumMod val="50000"/>
                    <a:lumOff val="50000"/>
                  </a:schemeClr>
                </a:solidFill>
                <a:latin typeface="+mn-lt"/>
              </a:rPr>
              <a:t>fewer informal </a:t>
            </a:r>
            <a:r>
              <a:rPr lang="en-US" sz="1800" dirty="0" err="1">
                <a:solidFill>
                  <a:schemeClr val="tx1">
                    <a:lumMod val="50000"/>
                    <a:lumOff val="50000"/>
                  </a:schemeClr>
                </a:solidFill>
                <a:latin typeface="+mn-lt"/>
              </a:rPr>
              <a:t>carers</a:t>
            </a:r>
            <a:r>
              <a:rPr lang="en-US" sz="1800" dirty="0">
                <a:solidFill>
                  <a:schemeClr val="tx1">
                    <a:lumMod val="50000"/>
                    <a:lumOff val="50000"/>
                  </a:schemeClr>
                </a:solidFill>
                <a:latin typeface="+mn-lt"/>
              </a:rPr>
              <a:t> required</a:t>
            </a:r>
            <a:endParaRPr lang="en-US" sz="2000" dirty="0">
              <a:solidFill>
                <a:schemeClr val="tx1">
                  <a:lumMod val="50000"/>
                  <a:lumOff val="50000"/>
                </a:schemeClr>
              </a:solidFill>
              <a:latin typeface="+mn-lt"/>
            </a:endParaRPr>
          </a:p>
          <a:p>
            <a:pPr marL="228600" indent="-228600" algn="l">
              <a:spcBef>
                <a:spcPct val="20000"/>
              </a:spcBef>
              <a:buClr>
                <a:srgbClr val="2B7DC7"/>
              </a:buClr>
              <a:buSzPct val="97000"/>
              <a:buFont typeface="Wingdings" panose="05000000000000000000" pitchFamily="2" charset="2"/>
              <a:buChar char="§"/>
            </a:pPr>
            <a:r>
              <a:rPr lang="en-US" sz="2000" b="1" dirty="0">
                <a:solidFill>
                  <a:schemeClr val="accent3">
                    <a:lumMod val="75000"/>
                  </a:schemeClr>
                </a:solidFill>
                <a:latin typeface="+mn-lt"/>
              </a:rPr>
              <a:t>£21.2 billion </a:t>
            </a:r>
            <a:r>
              <a:rPr lang="en-US" sz="1800" dirty="0">
                <a:solidFill>
                  <a:schemeClr val="tx1">
                    <a:lumMod val="50000"/>
                    <a:lumOff val="50000"/>
                  </a:schemeClr>
                </a:solidFill>
                <a:latin typeface="+mn-lt"/>
              </a:rPr>
              <a:t>(36%) reduction in the cost of dementia</a:t>
            </a:r>
            <a:endParaRPr lang="en-US" sz="2000" dirty="0">
              <a:solidFill>
                <a:schemeClr val="tx1">
                  <a:lumMod val="50000"/>
                  <a:lumOff val="50000"/>
                </a:schemeClr>
              </a:solidFill>
              <a:latin typeface="+mn-lt"/>
            </a:endParaRPr>
          </a:p>
        </p:txBody>
      </p:sp>
      <p:sp>
        <p:nvSpPr>
          <p:cNvPr id="14" name="D887"/>
          <p:cNvSpPr>
            <a:spLocks noChangeAspect="1"/>
          </p:cNvSpPr>
          <p:nvPr/>
        </p:nvSpPr>
        <p:spPr bwMode="gray">
          <a:xfrm>
            <a:off x="2273335" y="1241172"/>
            <a:ext cx="950010" cy="1479249"/>
          </a:xfrm>
          <a:custGeom>
            <a:avLst/>
            <a:gdLst>
              <a:gd name="T0" fmla="*/ 10 w 72"/>
              <a:gd name="T1" fmla="*/ 1 h 110"/>
              <a:gd name="T2" fmla="*/ 19 w 72"/>
              <a:gd name="T3" fmla="*/ 1 h 110"/>
              <a:gd name="T4" fmla="*/ 27 w 72"/>
              <a:gd name="T5" fmla="*/ 3 h 110"/>
              <a:gd name="T6" fmla="*/ 20 w 72"/>
              <a:gd name="T7" fmla="*/ 11 h 110"/>
              <a:gd name="T8" fmla="*/ 19 w 72"/>
              <a:gd name="T9" fmla="*/ 14 h 110"/>
              <a:gd name="T10" fmla="*/ 33 w 72"/>
              <a:gd name="T11" fmla="*/ 13 h 110"/>
              <a:gd name="T12" fmla="*/ 38 w 72"/>
              <a:gd name="T13" fmla="*/ 17 h 110"/>
              <a:gd name="T14" fmla="*/ 35 w 72"/>
              <a:gd name="T15" fmla="*/ 24 h 110"/>
              <a:gd name="T16" fmla="*/ 29 w 72"/>
              <a:gd name="T17" fmla="*/ 29 h 110"/>
              <a:gd name="T18" fmla="*/ 26 w 72"/>
              <a:gd name="T19" fmla="*/ 33 h 110"/>
              <a:gd name="T20" fmla="*/ 32 w 72"/>
              <a:gd name="T21" fmla="*/ 34 h 110"/>
              <a:gd name="T22" fmla="*/ 42 w 72"/>
              <a:gd name="T23" fmla="*/ 42 h 110"/>
              <a:gd name="T24" fmla="*/ 46 w 72"/>
              <a:gd name="T25" fmla="*/ 52 h 110"/>
              <a:gd name="T26" fmla="*/ 55 w 72"/>
              <a:gd name="T27" fmla="*/ 61 h 110"/>
              <a:gd name="T28" fmla="*/ 54 w 72"/>
              <a:gd name="T29" fmla="*/ 64 h 110"/>
              <a:gd name="T30" fmla="*/ 59 w 72"/>
              <a:gd name="T31" fmla="*/ 69 h 110"/>
              <a:gd name="T32" fmla="*/ 57 w 72"/>
              <a:gd name="T33" fmla="*/ 75 h 110"/>
              <a:gd name="T34" fmla="*/ 65 w 72"/>
              <a:gd name="T35" fmla="*/ 73 h 110"/>
              <a:gd name="T36" fmla="*/ 71 w 72"/>
              <a:gd name="T37" fmla="*/ 84 h 110"/>
              <a:gd name="T38" fmla="*/ 64 w 72"/>
              <a:gd name="T39" fmla="*/ 88 h 110"/>
              <a:gd name="T40" fmla="*/ 63 w 72"/>
              <a:gd name="T41" fmla="*/ 92 h 110"/>
              <a:gd name="T42" fmla="*/ 65 w 72"/>
              <a:gd name="T43" fmla="*/ 98 h 110"/>
              <a:gd name="T44" fmla="*/ 50 w 72"/>
              <a:gd name="T45" fmla="*/ 101 h 110"/>
              <a:gd name="T46" fmla="*/ 44 w 72"/>
              <a:gd name="T47" fmla="*/ 100 h 110"/>
              <a:gd name="T48" fmla="*/ 35 w 72"/>
              <a:gd name="T49" fmla="*/ 102 h 110"/>
              <a:gd name="T50" fmla="*/ 26 w 72"/>
              <a:gd name="T51" fmla="*/ 102 h 110"/>
              <a:gd name="T52" fmla="*/ 20 w 72"/>
              <a:gd name="T53" fmla="*/ 106 h 110"/>
              <a:gd name="T54" fmla="*/ 12 w 72"/>
              <a:gd name="T55" fmla="*/ 107 h 110"/>
              <a:gd name="T56" fmla="*/ 4 w 72"/>
              <a:gd name="T57" fmla="*/ 110 h 110"/>
              <a:gd name="T58" fmla="*/ 12 w 72"/>
              <a:gd name="T59" fmla="*/ 102 h 110"/>
              <a:gd name="T60" fmla="*/ 26 w 72"/>
              <a:gd name="T61" fmla="*/ 95 h 110"/>
              <a:gd name="T62" fmla="*/ 32 w 72"/>
              <a:gd name="T63" fmla="*/ 89 h 110"/>
              <a:gd name="T64" fmla="*/ 24 w 72"/>
              <a:gd name="T65" fmla="*/ 93 h 110"/>
              <a:gd name="T66" fmla="*/ 17 w 72"/>
              <a:gd name="T67" fmla="*/ 91 h 110"/>
              <a:gd name="T68" fmla="*/ 11 w 72"/>
              <a:gd name="T69" fmla="*/ 90 h 110"/>
              <a:gd name="T70" fmla="*/ 11 w 72"/>
              <a:gd name="T71" fmla="*/ 86 h 110"/>
              <a:gd name="T72" fmla="*/ 19 w 72"/>
              <a:gd name="T73" fmla="*/ 78 h 110"/>
              <a:gd name="T74" fmla="*/ 13 w 72"/>
              <a:gd name="T75" fmla="*/ 75 h 110"/>
              <a:gd name="T76" fmla="*/ 28 w 72"/>
              <a:gd name="T77" fmla="*/ 69 h 110"/>
              <a:gd name="T78" fmla="*/ 29 w 72"/>
              <a:gd name="T79" fmla="*/ 63 h 110"/>
              <a:gd name="T80" fmla="*/ 30 w 72"/>
              <a:gd name="T81" fmla="*/ 57 h 110"/>
              <a:gd name="T82" fmla="*/ 25 w 72"/>
              <a:gd name="T83" fmla="*/ 58 h 110"/>
              <a:gd name="T84" fmla="*/ 24 w 72"/>
              <a:gd name="T85" fmla="*/ 51 h 110"/>
              <a:gd name="T86" fmla="*/ 24 w 72"/>
              <a:gd name="T87" fmla="*/ 48 h 110"/>
              <a:gd name="T88" fmla="*/ 17 w 72"/>
              <a:gd name="T89" fmla="*/ 50 h 110"/>
              <a:gd name="T90" fmla="*/ 11 w 72"/>
              <a:gd name="T91" fmla="*/ 52 h 110"/>
              <a:gd name="T92" fmla="*/ 10 w 72"/>
              <a:gd name="T93" fmla="*/ 46 h 110"/>
              <a:gd name="T94" fmla="*/ 11 w 72"/>
              <a:gd name="T95" fmla="*/ 38 h 110"/>
              <a:gd name="T96" fmla="*/ 10 w 72"/>
              <a:gd name="T97" fmla="*/ 34 h 110"/>
              <a:gd name="T98" fmla="*/ 7 w 72"/>
              <a:gd name="T99" fmla="*/ 35 h 110"/>
              <a:gd name="T100" fmla="*/ 6 w 72"/>
              <a:gd name="T101" fmla="*/ 34 h 110"/>
              <a:gd name="T102" fmla="*/ 5 w 72"/>
              <a:gd name="T103" fmla="*/ 41 h 110"/>
              <a:gd name="T104" fmla="*/ 4 w 72"/>
              <a:gd name="T105" fmla="*/ 40 h 110"/>
              <a:gd name="T106" fmla="*/ 4 w 72"/>
              <a:gd name="T107" fmla="*/ 34 h 110"/>
              <a:gd name="T108" fmla="*/ 7 w 72"/>
              <a:gd name="T109" fmla="*/ 27 h 110"/>
              <a:gd name="T110" fmla="*/ 2 w 72"/>
              <a:gd name="T111" fmla="*/ 28 h 110"/>
              <a:gd name="T112" fmla="*/ 2 w 72"/>
              <a:gd name="T113" fmla="*/ 24 h 110"/>
              <a:gd name="T114" fmla="*/ 5 w 72"/>
              <a:gd name="T115" fmla="*/ 17 h 110"/>
              <a:gd name="T116" fmla="*/ 2 w 72"/>
              <a:gd name="T117" fmla="*/ 15 h 110"/>
              <a:gd name="T118" fmla="*/ 4 w 72"/>
              <a:gd name="T119" fmla="*/ 11 h 110"/>
              <a:gd name="T120" fmla="*/ 6 w 72"/>
              <a:gd name="T121" fmla="*/ 8 h 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110"/>
              <a:gd name="T185" fmla="*/ 72 w 72"/>
              <a:gd name="T186" fmla="*/ 110 h 1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110">
                <a:moveTo>
                  <a:pt x="7" y="5"/>
                </a:moveTo>
                <a:lnTo>
                  <a:pt x="8" y="5"/>
                </a:lnTo>
                <a:lnTo>
                  <a:pt x="9" y="5"/>
                </a:lnTo>
                <a:lnTo>
                  <a:pt x="9" y="4"/>
                </a:lnTo>
                <a:lnTo>
                  <a:pt x="9" y="3"/>
                </a:lnTo>
                <a:lnTo>
                  <a:pt x="9" y="2"/>
                </a:lnTo>
                <a:lnTo>
                  <a:pt x="10" y="1"/>
                </a:lnTo>
                <a:lnTo>
                  <a:pt x="12" y="1"/>
                </a:lnTo>
                <a:lnTo>
                  <a:pt x="12" y="0"/>
                </a:lnTo>
                <a:lnTo>
                  <a:pt x="13" y="1"/>
                </a:lnTo>
                <a:lnTo>
                  <a:pt x="14" y="1"/>
                </a:lnTo>
                <a:lnTo>
                  <a:pt x="16" y="1"/>
                </a:lnTo>
                <a:lnTo>
                  <a:pt x="17" y="1"/>
                </a:lnTo>
                <a:lnTo>
                  <a:pt x="19" y="1"/>
                </a:lnTo>
                <a:lnTo>
                  <a:pt x="20" y="1"/>
                </a:lnTo>
                <a:lnTo>
                  <a:pt x="23" y="0"/>
                </a:lnTo>
                <a:lnTo>
                  <a:pt x="24" y="0"/>
                </a:lnTo>
                <a:lnTo>
                  <a:pt x="25" y="0"/>
                </a:lnTo>
                <a:lnTo>
                  <a:pt x="27" y="0"/>
                </a:lnTo>
                <a:lnTo>
                  <a:pt x="27" y="2"/>
                </a:lnTo>
                <a:lnTo>
                  <a:pt x="27" y="3"/>
                </a:lnTo>
                <a:lnTo>
                  <a:pt x="24" y="5"/>
                </a:lnTo>
                <a:lnTo>
                  <a:pt x="23" y="6"/>
                </a:lnTo>
                <a:lnTo>
                  <a:pt x="20" y="8"/>
                </a:lnTo>
                <a:lnTo>
                  <a:pt x="18" y="10"/>
                </a:lnTo>
                <a:lnTo>
                  <a:pt x="18" y="9"/>
                </a:lnTo>
                <a:lnTo>
                  <a:pt x="18" y="11"/>
                </a:lnTo>
                <a:lnTo>
                  <a:pt x="20" y="11"/>
                </a:lnTo>
                <a:lnTo>
                  <a:pt x="19" y="12"/>
                </a:lnTo>
                <a:lnTo>
                  <a:pt x="16" y="12"/>
                </a:lnTo>
                <a:lnTo>
                  <a:pt x="16" y="13"/>
                </a:lnTo>
                <a:lnTo>
                  <a:pt x="18" y="13"/>
                </a:lnTo>
                <a:lnTo>
                  <a:pt x="18" y="14"/>
                </a:lnTo>
                <a:lnTo>
                  <a:pt x="18" y="15"/>
                </a:lnTo>
                <a:lnTo>
                  <a:pt x="19" y="14"/>
                </a:lnTo>
                <a:lnTo>
                  <a:pt x="21" y="13"/>
                </a:lnTo>
                <a:lnTo>
                  <a:pt x="24" y="12"/>
                </a:lnTo>
                <a:lnTo>
                  <a:pt x="26" y="12"/>
                </a:lnTo>
                <a:lnTo>
                  <a:pt x="28" y="13"/>
                </a:lnTo>
                <a:lnTo>
                  <a:pt x="30" y="12"/>
                </a:lnTo>
                <a:lnTo>
                  <a:pt x="31" y="12"/>
                </a:lnTo>
                <a:lnTo>
                  <a:pt x="33" y="13"/>
                </a:lnTo>
                <a:lnTo>
                  <a:pt x="36" y="12"/>
                </a:lnTo>
                <a:lnTo>
                  <a:pt x="38" y="12"/>
                </a:lnTo>
                <a:lnTo>
                  <a:pt x="38" y="13"/>
                </a:lnTo>
                <a:lnTo>
                  <a:pt x="39" y="14"/>
                </a:lnTo>
                <a:lnTo>
                  <a:pt x="39" y="15"/>
                </a:lnTo>
                <a:lnTo>
                  <a:pt x="39" y="16"/>
                </a:lnTo>
                <a:lnTo>
                  <a:pt x="38" y="17"/>
                </a:lnTo>
                <a:lnTo>
                  <a:pt x="38" y="18"/>
                </a:lnTo>
                <a:lnTo>
                  <a:pt x="37" y="18"/>
                </a:lnTo>
                <a:lnTo>
                  <a:pt x="36" y="20"/>
                </a:lnTo>
                <a:lnTo>
                  <a:pt x="36" y="21"/>
                </a:lnTo>
                <a:lnTo>
                  <a:pt x="35" y="22"/>
                </a:lnTo>
                <a:lnTo>
                  <a:pt x="35" y="23"/>
                </a:lnTo>
                <a:lnTo>
                  <a:pt x="35" y="24"/>
                </a:lnTo>
                <a:lnTo>
                  <a:pt x="34" y="24"/>
                </a:lnTo>
                <a:lnTo>
                  <a:pt x="34" y="25"/>
                </a:lnTo>
                <a:lnTo>
                  <a:pt x="33" y="26"/>
                </a:lnTo>
                <a:lnTo>
                  <a:pt x="33" y="27"/>
                </a:lnTo>
                <a:lnTo>
                  <a:pt x="32" y="28"/>
                </a:lnTo>
                <a:lnTo>
                  <a:pt x="31" y="29"/>
                </a:lnTo>
                <a:lnTo>
                  <a:pt x="29" y="29"/>
                </a:lnTo>
                <a:lnTo>
                  <a:pt x="30" y="30"/>
                </a:lnTo>
                <a:lnTo>
                  <a:pt x="31" y="31"/>
                </a:lnTo>
                <a:lnTo>
                  <a:pt x="32" y="32"/>
                </a:lnTo>
                <a:lnTo>
                  <a:pt x="30" y="32"/>
                </a:lnTo>
                <a:lnTo>
                  <a:pt x="29" y="32"/>
                </a:lnTo>
                <a:lnTo>
                  <a:pt x="27" y="33"/>
                </a:lnTo>
                <a:lnTo>
                  <a:pt x="26" y="33"/>
                </a:lnTo>
                <a:lnTo>
                  <a:pt x="26" y="34"/>
                </a:lnTo>
                <a:lnTo>
                  <a:pt x="26" y="35"/>
                </a:lnTo>
                <a:lnTo>
                  <a:pt x="27" y="35"/>
                </a:lnTo>
                <a:lnTo>
                  <a:pt x="28" y="35"/>
                </a:lnTo>
                <a:lnTo>
                  <a:pt x="30" y="35"/>
                </a:lnTo>
                <a:lnTo>
                  <a:pt x="31" y="34"/>
                </a:lnTo>
                <a:lnTo>
                  <a:pt x="32" y="34"/>
                </a:lnTo>
                <a:lnTo>
                  <a:pt x="34" y="35"/>
                </a:lnTo>
                <a:lnTo>
                  <a:pt x="35" y="36"/>
                </a:lnTo>
                <a:lnTo>
                  <a:pt x="37" y="37"/>
                </a:lnTo>
                <a:lnTo>
                  <a:pt x="38" y="38"/>
                </a:lnTo>
                <a:lnTo>
                  <a:pt x="40" y="40"/>
                </a:lnTo>
                <a:lnTo>
                  <a:pt x="42" y="41"/>
                </a:lnTo>
                <a:lnTo>
                  <a:pt x="42" y="42"/>
                </a:lnTo>
                <a:lnTo>
                  <a:pt x="42" y="43"/>
                </a:lnTo>
                <a:lnTo>
                  <a:pt x="42" y="44"/>
                </a:lnTo>
                <a:lnTo>
                  <a:pt x="42" y="46"/>
                </a:lnTo>
                <a:lnTo>
                  <a:pt x="43" y="47"/>
                </a:lnTo>
                <a:lnTo>
                  <a:pt x="44" y="49"/>
                </a:lnTo>
                <a:lnTo>
                  <a:pt x="45" y="51"/>
                </a:lnTo>
                <a:lnTo>
                  <a:pt x="46" y="52"/>
                </a:lnTo>
                <a:lnTo>
                  <a:pt x="46" y="53"/>
                </a:lnTo>
                <a:lnTo>
                  <a:pt x="49" y="53"/>
                </a:lnTo>
                <a:lnTo>
                  <a:pt x="50" y="54"/>
                </a:lnTo>
                <a:lnTo>
                  <a:pt x="52" y="56"/>
                </a:lnTo>
                <a:lnTo>
                  <a:pt x="53" y="57"/>
                </a:lnTo>
                <a:lnTo>
                  <a:pt x="54" y="59"/>
                </a:lnTo>
                <a:lnTo>
                  <a:pt x="55" y="61"/>
                </a:lnTo>
                <a:lnTo>
                  <a:pt x="56" y="62"/>
                </a:lnTo>
                <a:lnTo>
                  <a:pt x="57" y="63"/>
                </a:lnTo>
                <a:lnTo>
                  <a:pt x="58" y="65"/>
                </a:lnTo>
                <a:lnTo>
                  <a:pt x="57" y="65"/>
                </a:lnTo>
                <a:lnTo>
                  <a:pt x="56" y="65"/>
                </a:lnTo>
                <a:lnTo>
                  <a:pt x="55" y="65"/>
                </a:lnTo>
                <a:lnTo>
                  <a:pt x="54" y="64"/>
                </a:lnTo>
                <a:lnTo>
                  <a:pt x="53" y="64"/>
                </a:lnTo>
                <a:lnTo>
                  <a:pt x="54" y="65"/>
                </a:lnTo>
                <a:lnTo>
                  <a:pt x="55" y="66"/>
                </a:lnTo>
                <a:lnTo>
                  <a:pt x="56" y="66"/>
                </a:lnTo>
                <a:lnTo>
                  <a:pt x="57" y="67"/>
                </a:lnTo>
                <a:lnTo>
                  <a:pt x="58" y="68"/>
                </a:lnTo>
                <a:lnTo>
                  <a:pt x="59" y="69"/>
                </a:lnTo>
                <a:lnTo>
                  <a:pt x="59" y="70"/>
                </a:lnTo>
                <a:lnTo>
                  <a:pt x="59" y="71"/>
                </a:lnTo>
                <a:lnTo>
                  <a:pt x="59" y="72"/>
                </a:lnTo>
                <a:lnTo>
                  <a:pt x="58" y="73"/>
                </a:lnTo>
                <a:lnTo>
                  <a:pt x="57" y="74"/>
                </a:lnTo>
                <a:lnTo>
                  <a:pt x="56" y="75"/>
                </a:lnTo>
                <a:lnTo>
                  <a:pt x="57" y="75"/>
                </a:lnTo>
                <a:lnTo>
                  <a:pt x="58" y="75"/>
                </a:lnTo>
                <a:lnTo>
                  <a:pt x="59" y="75"/>
                </a:lnTo>
                <a:lnTo>
                  <a:pt x="59" y="76"/>
                </a:lnTo>
                <a:lnTo>
                  <a:pt x="60" y="75"/>
                </a:lnTo>
                <a:lnTo>
                  <a:pt x="61" y="74"/>
                </a:lnTo>
                <a:lnTo>
                  <a:pt x="63" y="74"/>
                </a:lnTo>
                <a:lnTo>
                  <a:pt x="65" y="73"/>
                </a:lnTo>
                <a:lnTo>
                  <a:pt x="67" y="74"/>
                </a:lnTo>
                <a:lnTo>
                  <a:pt x="68" y="74"/>
                </a:lnTo>
                <a:lnTo>
                  <a:pt x="70" y="75"/>
                </a:lnTo>
                <a:lnTo>
                  <a:pt x="72" y="77"/>
                </a:lnTo>
                <a:lnTo>
                  <a:pt x="72" y="79"/>
                </a:lnTo>
                <a:lnTo>
                  <a:pt x="72" y="81"/>
                </a:lnTo>
                <a:lnTo>
                  <a:pt x="71" y="84"/>
                </a:lnTo>
                <a:lnTo>
                  <a:pt x="70" y="85"/>
                </a:lnTo>
                <a:lnTo>
                  <a:pt x="68" y="86"/>
                </a:lnTo>
                <a:lnTo>
                  <a:pt x="68" y="87"/>
                </a:lnTo>
                <a:lnTo>
                  <a:pt x="68" y="88"/>
                </a:lnTo>
                <a:lnTo>
                  <a:pt x="66" y="88"/>
                </a:lnTo>
                <a:lnTo>
                  <a:pt x="65" y="88"/>
                </a:lnTo>
                <a:lnTo>
                  <a:pt x="64" y="88"/>
                </a:lnTo>
                <a:lnTo>
                  <a:pt x="63" y="89"/>
                </a:lnTo>
                <a:lnTo>
                  <a:pt x="64" y="89"/>
                </a:lnTo>
                <a:lnTo>
                  <a:pt x="65" y="89"/>
                </a:lnTo>
                <a:lnTo>
                  <a:pt x="64" y="90"/>
                </a:lnTo>
                <a:lnTo>
                  <a:pt x="64" y="91"/>
                </a:lnTo>
                <a:lnTo>
                  <a:pt x="62" y="91"/>
                </a:lnTo>
                <a:lnTo>
                  <a:pt x="63" y="92"/>
                </a:lnTo>
                <a:lnTo>
                  <a:pt x="63" y="94"/>
                </a:lnTo>
                <a:lnTo>
                  <a:pt x="65" y="94"/>
                </a:lnTo>
                <a:lnTo>
                  <a:pt x="67" y="94"/>
                </a:lnTo>
                <a:lnTo>
                  <a:pt x="69" y="94"/>
                </a:lnTo>
                <a:lnTo>
                  <a:pt x="69" y="96"/>
                </a:lnTo>
                <a:lnTo>
                  <a:pt x="67" y="97"/>
                </a:lnTo>
                <a:lnTo>
                  <a:pt x="65" y="98"/>
                </a:lnTo>
                <a:lnTo>
                  <a:pt x="64" y="99"/>
                </a:lnTo>
                <a:lnTo>
                  <a:pt x="62" y="99"/>
                </a:lnTo>
                <a:lnTo>
                  <a:pt x="59" y="100"/>
                </a:lnTo>
                <a:lnTo>
                  <a:pt x="57" y="100"/>
                </a:lnTo>
                <a:lnTo>
                  <a:pt x="55" y="100"/>
                </a:lnTo>
                <a:lnTo>
                  <a:pt x="54" y="100"/>
                </a:lnTo>
                <a:lnTo>
                  <a:pt x="50" y="101"/>
                </a:lnTo>
                <a:lnTo>
                  <a:pt x="49" y="101"/>
                </a:lnTo>
                <a:lnTo>
                  <a:pt x="48" y="100"/>
                </a:lnTo>
                <a:lnTo>
                  <a:pt x="47" y="100"/>
                </a:lnTo>
                <a:lnTo>
                  <a:pt x="46" y="100"/>
                </a:lnTo>
                <a:lnTo>
                  <a:pt x="45" y="100"/>
                </a:lnTo>
                <a:lnTo>
                  <a:pt x="44" y="99"/>
                </a:lnTo>
                <a:lnTo>
                  <a:pt x="44" y="100"/>
                </a:lnTo>
                <a:lnTo>
                  <a:pt x="43" y="101"/>
                </a:lnTo>
                <a:lnTo>
                  <a:pt x="42" y="101"/>
                </a:lnTo>
                <a:lnTo>
                  <a:pt x="40" y="101"/>
                </a:lnTo>
                <a:lnTo>
                  <a:pt x="38" y="101"/>
                </a:lnTo>
                <a:lnTo>
                  <a:pt x="38" y="102"/>
                </a:lnTo>
                <a:lnTo>
                  <a:pt x="37" y="103"/>
                </a:lnTo>
                <a:lnTo>
                  <a:pt x="35" y="102"/>
                </a:lnTo>
                <a:lnTo>
                  <a:pt x="34" y="103"/>
                </a:lnTo>
                <a:lnTo>
                  <a:pt x="33" y="103"/>
                </a:lnTo>
                <a:lnTo>
                  <a:pt x="32" y="102"/>
                </a:lnTo>
                <a:lnTo>
                  <a:pt x="31" y="102"/>
                </a:lnTo>
                <a:lnTo>
                  <a:pt x="30" y="101"/>
                </a:lnTo>
                <a:lnTo>
                  <a:pt x="28" y="102"/>
                </a:lnTo>
                <a:lnTo>
                  <a:pt x="26" y="102"/>
                </a:lnTo>
                <a:lnTo>
                  <a:pt x="25" y="102"/>
                </a:lnTo>
                <a:lnTo>
                  <a:pt x="24" y="102"/>
                </a:lnTo>
                <a:lnTo>
                  <a:pt x="24" y="104"/>
                </a:lnTo>
                <a:lnTo>
                  <a:pt x="23" y="106"/>
                </a:lnTo>
                <a:lnTo>
                  <a:pt x="22" y="107"/>
                </a:lnTo>
                <a:lnTo>
                  <a:pt x="21" y="107"/>
                </a:lnTo>
                <a:lnTo>
                  <a:pt x="20" y="106"/>
                </a:lnTo>
                <a:lnTo>
                  <a:pt x="19" y="106"/>
                </a:lnTo>
                <a:lnTo>
                  <a:pt x="18" y="106"/>
                </a:lnTo>
                <a:lnTo>
                  <a:pt x="17" y="106"/>
                </a:lnTo>
                <a:lnTo>
                  <a:pt x="16" y="106"/>
                </a:lnTo>
                <a:lnTo>
                  <a:pt x="14" y="106"/>
                </a:lnTo>
                <a:lnTo>
                  <a:pt x="13" y="106"/>
                </a:lnTo>
                <a:lnTo>
                  <a:pt x="12" y="107"/>
                </a:lnTo>
                <a:lnTo>
                  <a:pt x="10" y="108"/>
                </a:lnTo>
                <a:lnTo>
                  <a:pt x="9" y="109"/>
                </a:lnTo>
                <a:lnTo>
                  <a:pt x="9" y="110"/>
                </a:lnTo>
                <a:lnTo>
                  <a:pt x="8" y="109"/>
                </a:lnTo>
                <a:lnTo>
                  <a:pt x="7" y="109"/>
                </a:lnTo>
                <a:lnTo>
                  <a:pt x="5" y="109"/>
                </a:lnTo>
                <a:lnTo>
                  <a:pt x="4" y="110"/>
                </a:lnTo>
                <a:lnTo>
                  <a:pt x="4" y="109"/>
                </a:lnTo>
                <a:lnTo>
                  <a:pt x="5" y="108"/>
                </a:lnTo>
                <a:lnTo>
                  <a:pt x="6" y="107"/>
                </a:lnTo>
                <a:lnTo>
                  <a:pt x="8" y="107"/>
                </a:lnTo>
                <a:lnTo>
                  <a:pt x="9" y="105"/>
                </a:lnTo>
                <a:lnTo>
                  <a:pt x="10" y="104"/>
                </a:lnTo>
                <a:lnTo>
                  <a:pt x="12" y="102"/>
                </a:lnTo>
                <a:lnTo>
                  <a:pt x="14" y="100"/>
                </a:lnTo>
                <a:lnTo>
                  <a:pt x="16" y="98"/>
                </a:lnTo>
                <a:lnTo>
                  <a:pt x="17" y="97"/>
                </a:lnTo>
                <a:lnTo>
                  <a:pt x="18" y="96"/>
                </a:lnTo>
                <a:lnTo>
                  <a:pt x="21" y="95"/>
                </a:lnTo>
                <a:lnTo>
                  <a:pt x="23" y="95"/>
                </a:lnTo>
                <a:lnTo>
                  <a:pt x="26" y="95"/>
                </a:lnTo>
                <a:lnTo>
                  <a:pt x="28" y="95"/>
                </a:lnTo>
                <a:lnTo>
                  <a:pt x="29" y="94"/>
                </a:lnTo>
                <a:lnTo>
                  <a:pt x="29" y="93"/>
                </a:lnTo>
                <a:lnTo>
                  <a:pt x="30" y="92"/>
                </a:lnTo>
                <a:lnTo>
                  <a:pt x="32" y="91"/>
                </a:lnTo>
                <a:lnTo>
                  <a:pt x="33" y="90"/>
                </a:lnTo>
                <a:lnTo>
                  <a:pt x="32" y="89"/>
                </a:lnTo>
                <a:lnTo>
                  <a:pt x="31" y="89"/>
                </a:lnTo>
                <a:lnTo>
                  <a:pt x="30" y="90"/>
                </a:lnTo>
                <a:lnTo>
                  <a:pt x="29" y="91"/>
                </a:lnTo>
                <a:lnTo>
                  <a:pt x="28" y="91"/>
                </a:lnTo>
                <a:lnTo>
                  <a:pt x="27" y="92"/>
                </a:lnTo>
                <a:lnTo>
                  <a:pt x="26" y="93"/>
                </a:lnTo>
                <a:lnTo>
                  <a:pt x="24" y="93"/>
                </a:lnTo>
                <a:lnTo>
                  <a:pt x="23" y="93"/>
                </a:lnTo>
                <a:lnTo>
                  <a:pt x="23" y="92"/>
                </a:lnTo>
                <a:lnTo>
                  <a:pt x="21" y="91"/>
                </a:lnTo>
                <a:lnTo>
                  <a:pt x="21" y="90"/>
                </a:lnTo>
                <a:lnTo>
                  <a:pt x="20" y="90"/>
                </a:lnTo>
                <a:lnTo>
                  <a:pt x="19" y="91"/>
                </a:lnTo>
                <a:lnTo>
                  <a:pt x="17" y="91"/>
                </a:lnTo>
                <a:lnTo>
                  <a:pt x="16" y="90"/>
                </a:lnTo>
                <a:lnTo>
                  <a:pt x="16" y="89"/>
                </a:lnTo>
                <a:lnTo>
                  <a:pt x="16" y="88"/>
                </a:lnTo>
                <a:lnTo>
                  <a:pt x="15" y="88"/>
                </a:lnTo>
                <a:lnTo>
                  <a:pt x="13" y="89"/>
                </a:lnTo>
                <a:lnTo>
                  <a:pt x="12" y="90"/>
                </a:lnTo>
                <a:lnTo>
                  <a:pt x="11" y="90"/>
                </a:lnTo>
                <a:lnTo>
                  <a:pt x="10" y="90"/>
                </a:lnTo>
                <a:lnTo>
                  <a:pt x="9" y="90"/>
                </a:lnTo>
                <a:lnTo>
                  <a:pt x="9" y="89"/>
                </a:lnTo>
                <a:lnTo>
                  <a:pt x="8" y="88"/>
                </a:lnTo>
                <a:lnTo>
                  <a:pt x="8" y="87"/>
                </a:lnTo>
                <a:lnTo>
                  <a:pt x="9" y="87"/>
                </a:lnTo>
                <a:lnTo>
                  <a:pt x="11" y="86"/>
                </a:lnTo>
                <a:lnTo>
                  <a:pt x="13" y="85"/>
                </a:lnTo>
                <a:lnTo>
                  <a:pt x="14" y="84"/>
                </a:lnTo>
                <a:lnTo>
                  <a:pt x="16" y="83"/>
                </a:lnTo>
                <a:lnTo>
                  <a:pt x="18" y="82"/>
                </a:lnTo>
                <a:lnTo>
                  <a:pt x="19" y="80"/>
                </a:lnTo>
                <a:lnTo>
                  <a:pt x="20" y="79"/>
                </a:lnTo>
                <a:lnTo>
                  <a:pt x="19" y="78"/>
                </a:lnTo>
                <a:lnTo>
                  <a:pt x="18" y="78"/>
                </a:lnTo>
                <a:lnTo>
                  <a:pt x="18" y="77"/>
                </a:lnTo>
                <a:lnTo>
                  <a:pt x="18" y="75"/>
                </a:lnTo>
                <a:lnTo>
                  <a:pt x="18" y="74"/>
                </a:lnTo>
                <a:lnTo>
                  <a:pt x="16" y="74"/>
                </a:lnTo>
                <a:lnTo>
                  <a:pt x="14" y="75"/>
                </a:lnTo>
                <a:lnTo>
                  <a:pt x="13" y="75"/>
                </a:lnTo>
                <a:lnTo>
                  <a:pt x="15" y="73"/>
                </a:lnTo>
                <a:lnTo>
                  <a:pt x="17" y="72"/>
                </a:lnTo>
                <a:lnTo>
                  <a:pt x="19" y="70"/>
                </a:lnTo>
                <a:lnTo>
                  <a:pt x="21" y="69"/>
                </a:lnTo>
                <a:lnTo>
                  <a:pt x="24" y="69"/>
                </a:lnTo>
                <a:lnTo>
                  <a:pt x="26" y="69"/>
                </a:lnTo>
                <a:lnTo>
                  <a:pt x="28" y="69"/>
                </a:lnTo>
                <a:lnTo>
                  <a:pt x="29" y="68"/>
                </a:lnTo>
                <a:lnTo>
                  <a:pt x="29" y="67"/>
                </a:lnTo>
                <a:lnTo>
                  <a:pt x="28" y="67"/>
                </a:lnTo>
                <a:lnTo>
                  <a:pt x="28" y="66"/>
                </a:lnTo>
                <a:lnTo>
                  <a:pt x="29" y="65"/>
                </a:lnTo>
                <a:lnTo>
                  <a:pt x="30" y="64"/>
                </a:lnTo>
                <a:lnTo>
                  <a:pt x="29" y="63"/>
                </a:lnTo>
                <a:lnTo>
                  <a:pt x="28" y="63"/>
                </a:lnTo>
                <a:lnTo>
                  <a:pt x="29" y="62"/>
                </a:lnTo>
                <a:lnTo>
                  <a:pt x="30" y="61"/>
                </a:lnTo>
                <a:lnTo>
                  <a:pt x="30" y="60"/>
                </a:lnTo>
                <a:lnTo>
                  <a:pt x="30" y="58"/>
                </a:lnTo>
                <a:lnTo>
                  <a:pt x="31" y="58"/>
                </a:lnTo>
                <a:lnTo>
                  <a:pt x="30" y="57"/>
                </a:lnTo>
                <a:lnTo>
                  <a:pt x="29" y="59"/>
                </a:lnTo>
                <a:lnTo>
                  <a:pt x="27" y="59"/>
                </a:lnTo>
                <a:lnTo>
                  <a:pt x="26" y="59"/>
                </a:lnTo>
                <a:lnTo>
                  <a:pt x="26" y="58"/>
                </a:lnTo>
                <a:lnTo>
                  <a:pt x="25" y="58"/>
                </a:lnTo>
                <a:lnTo>
                  <a:pt x="25" y="57"/>
                </a:lnTo>
                <a:lnTo>
                  <a:pt x="25" y="58"/>
                </a:lnTo>
                <a:lnTo>
                  <a:pt x="24" y="57"/>
                </a:lnTo>
                <a:lnTo>
                  <a:pt x="24" y="56"/>
                </a:lnTo>
                <a:lnTo>
                  <a:pt x="23" y="55"/>
                </a:lnTo>
                <a:lnTo>
                  <a:pt x="23" y="54"/>
                </a:lnTo>
                <a:lnTo>
                  <a:pt x="23" y="53"/>
                </a:lnTo>
                <a:lnTo>
                  <a:pt x="24" y="52"/>
                </a:lnTo>
                <a:lnTo>
                  <a:pt x="24" y="51"/>
                </a:lnTo>
                <a:lnTo>
                  <a:pt x="25" y="50"/>
                </a:lnTo>
                <a:lnTo>
                  <a:pt x="26" y="49"/>
                </a:lnTo>
                <a:lnTo>
                  <a:pt x="27" y="49"/>
                </a:lnTo>
                <a:lnTo>
                  <a:pt x="28" y="48"/>
                </a:lnTo>
                <a:lnTo>
                  <a:pt x="26" y="48"/>
                </a:lnTo>
                <a:lnTo>
                  <a:pt x="25" y="48"/>
                </a:lnTo>
                <a:lnTo>
                  <a:pt x="24" y="48"/>
                </a:lnTo>
                <a:lnTo>
                  <a:pt x="23" y="49"/>
                </a:lnTo>
                <a:lnTo>
                  <a:pt x="22" y="49"/>
                </a:lnTo>
                <a:lnTo>
                  <a:pt x="21" y="49"/>
                </a:lnTo>
                <a:lnTo>
                  <a:pt x="21" y="50"/>
                </a:lnTo>
                <a:lnTo>
                  <a:pt x="20" y="50"/>
                </a:lnTo>
                <a:lnTo>
                  <a:pt x="18" y="50"/>
                </a:lnTo>
                <a:lnTo>
                  <a:pt x="17" y="50"/>
                </a:lnTo>
                <a:lnTo>
                  <a:pt x="16" y="50"/>
                </a:lnTo>
                <a:lnTo>
                  <a:pt x="16" y="51"/>
                </a:lnTo>
                <a:lnTo>
                  <a:pt x="15" y="52"/>
                </a:lnTo>
                <a:lnTo>
                  <a:pt x="14" y="51"/>
                </a:lnTo>
                <a:lnTo>
                  <a:pt x="13" y="50"/>
                </a:lnTo>
                <a:lnTo>
                  <a:pt x="11" y="50"/>
                </a:lnTo>
                <a:lnTo>
                  <a:pt x="11" y="52"/>
                </a:lnTo>
                <a:lnTo>
                  <a:pt x="10" y="52"/>
                </a:lnTo>
                <a:lnTo>
                  <a:pt x="9" y="50"/>
                </a:lnTo>
                <a:lnTo>
                  <a:pt x="8" y="49"/>
                </a:lnTo>
                <a:lnTo>
                  <a:pt x="9" y="48"/>
                </a:lnTo>
                <a:lnTo>
                  <a:pt x="10" y="49"/>
                </a:lnTo>
                <a:lnTo>
                  <a:pt x="10" y="47"/>
                </a:lnTo>
                <a:lnTo>
                  <a:pt x="10" y="46"/>
                </a:lnTo>
                <a:lnTo>
                  <a:pt x="11" y="44"/>
                </a:lnTo>
                <a:lnTo>
                  <a:pt x="12" y="43"/>
                </a:lnTo>
                <a:lnTo>
                  <a:pt x="13" y="41"/>
                </a:lnTo>
                <a:lnTo>
                  <a:pt x="13" y="40"/>
                </a:lnTo>
                <a:lnTo>
                  <a:pt x="12" y="39"/>
                </a:lnTo>
                <a:lnTo>
                  <a:pt x="11" y="39"/>
                </a:lnTo>
                <a:lnTo>
                  <a:pt x="11" y="38"/>
                </a:lnTo>
                <a:lnTo>
                  <a:pt x="11" y="37"/>
                </a:lnTo>
                <a:lnTo>
                  <a:pt x="12" y="36"/>
                </a:lnTo>
                <a:lnTo>
                  <a:pt x="12" y="35"/>
                </a:lnTo>
                <a:lnTo>
                  <a:pt x="13" y="35"/>
                </a:lnTo>
                <a:lnTo>
                  <a:pt x="12" y="34"/>
                </a:lnTo>
                <a:lnTo>
                  <a:pt x="11" y="34"/>
                </a:lnTo>
                <a:lnTo>
                  <a:pt x="10" y="34"/>
                </a:lnTo>
                <a:lnTo>
                  <a:pt x="10" y="35"/>
                </a:lnTo>
                <a:lnTo>
                  <a:pt x="10" y="36"/>
                </a:lnTo>
                <a:lnTo>
                  <a:pt x="9" y="35"/>
                </a:lnTo>
                <a:lnTo>
                  <a:pt x="8" y="36"/>
                </a:lnTo>
                <a:lnTo>
                  <a:pt x="7" y="37"/>
                </a:lnTo>
                <a:lnTo>
                  <a:pt x="7" y="36"/>
                </a:lnTo>
                <a:lnTo>
                  <a:pt x="7" y="35"/>
                </a:lnTo>
                <a:lnTo>
                  <a:pt x="8" y="34"/>
                </a:lnTo>
                <a:lnTo>
                  <a:pt x="9" y="33"/>
                </a:lnTo>
                <a:lnTo>
                  <a:pt x="9" y="32"/>
                </a:lnTo>
                <a:lnTo>
                  <a:pt x="8" y="32"/>
                </a:lnTo>
                <a:lnTo>
                  <a:pt x="7" y="33"/>
                </a:lnTo>
                <a:lnTo>
                  <a:pt x="7" y="34"/>
                </a:lnTo>
                <a:lnTo>
                  <a:pt x="6" y="34"/>
                </a:lnTo>
                <a:lnTo>
                  <a:pt x="6" y="35"/>
                </a:lnTo>
                <a:lnTo>
                  <a:pt x="7" y="36"/>
                </a:lnTo>
                <a:lnTo>
                  <a:pt x="7" y="37"/>
                </a:lnTo>
                <a:lnTo>
                  <a:pt x="7" y="38"/>
                </a:lnTo>
                <a:lnTo>
                  <a:pt x="6" y="39"/>
                </a:lnTo>
                <a:lnTo>
                  <a:pt x="6" y="40"/>
                </a:lnTo>
                <a:lnTo>
                  <a:pt x="5" y="41"/>
                </a:lnTo>
                <a:lnTo>
                  <a:pt x="4" y="43"/>
                </a:lnTo>
                <a:lnTo>
                  <a:pt x="4" y="44"/>
                </a:lnTo>
                <a:lnTo>
                  <a:pt x="3" y="44"/>
                </a:lnTo>
                <a:lnTo>
                  <a:pt x="3" y="43"/>
                </a:lnTo>
                <a:lnTo>
                  <a:pt x="3" y="42"/>
                </a:lnTo>
                <a:lnTo>
                  <a:pt x="3" y="41"/>
                </a:lnTo>
                <a:lnTo>
                  <a:pt x="4" y="40"/>
                </a:lnTo>
                <a:lnTo>
                  <a:pt x="5" y="39"/>
                </a:lnTo>
                <a:lnTo>
                  <a:pt x="5" y="38"/>
                </a:lnTo>
                <a:lnTo>
                  <a:pt x="5" y="37"/>
                </a:lnTo>
                <a:lnTo>
                  <a:pt x="4" y="37"/>
                </a:lnTo>
                <a:lnTo>
                  <a:pt x="4" y="36"/>
                </a:lnTo>
                <a:lnTo>
                  <a:pt x="4" y="35"/>
                </a:lnTo>
                <a:lnTo>
                  <a:pt x="4" y="34"/>
                </a:lnTo>
                <a:lnTo>
                  <a:pt x="5" y="33"/>
                </a:lnTo>
                <a:lnTo>
                  <a:pt x="5" y="32"/>
                </a:lnTo>
                <a:lnTo>
                  <a:pt x="5" y="31"/>
                </a:lnTo>
                <a:lnTo>
                  <a:pt x="6" y="30"/>
                </a:lnTo>
                <a:lnTo>
                  <a:pt x="6" y="29"/>
                </a:lnTo>
                <a:lnTo>
                  <a:pt x="7" y="28"/>
                </a:lnTo>
                <a:lnTo>
                  <a:pt x="7" y="27"/>
                </a:lnTo>
                <a:lnTo>
                  <a:pt x="7" y="26"/>
                </a:lnTo>
                <a:lnTo>
                  <a:pt x="6" y="27"/>
                </a:lnTo>
                <a:lnTo>
                  <a:pt x="5" y="28"/>
                </a:lnTo>
                <a:lnTo>
                  <a:pt x="4" y="28"/>
                </a:lnTo>
                <a:lnTo>
                  <a:pt x="4" y="29"/>
                </a:lnTo>
                <a:lnTo>
                  <a:pt x="3" y="28"/>
                </a:lnTo>
                <a:lnTo>
                  <a:pt x="2" y="28"/>
                </a:lnTo>
                <a:lnTo>
                  <a:pt x="1" y="27"/>
                </a:lnTo>
                <a:lnTo>
                  <a:pt x="1" y="26"/>
                </a:lnTo>
                <a:lnTo>
                  <a:pt x="0" y="26"/>
                </a:lnTo>
                <a:lnTo>
                  <a:pt x="0" y="25"/>
                </a:lnTo>
                <a:lnTo>
                  <a:pt x="1" y="25"/>
                </a:lnTo>
                <a:lnTo>
                  <a:pt x="2" y="25"/>
                </a:lnTo>
                <a:lnTo>
                  <a:pt x="2" y="24"/>
                </a:lnTo>
                <a:lnTo>
                  <a:pt x="2" y="23"/>
                </a:lnTo>
                <a:lnTo>
                  <a:pt x="3" y="22"/>
                </a:lnTo>
                <a:lnTo>
                  <a:pt x="3" y="21"/>
                </a:lnTo>
                <a:lnTo>
                  <a:pt x="4" y="20"/>
                </a:lnTo>
                <a:lnTo>
                  <a:pt x="4" y="19"/>
                </a:lnTo>
                <a:lnTo>
                  <a:pt x="5" y="18"/>
                </a:lnTo>
                <a:lnTo>
                  <a:pt x="5" y="17"/>
                </a:lnTo>
                <a:lnTo>
                  <a:pt x="4" y="17"/>
                </a:lnTo>
                <a:lnTo>
                  <a:pt x="5" y="17"/>
                </a:lnTo>
                <a:lnTo>
                  <a:pt x="5" y="16"/>
                </a:lnTo>
                <a:lnTo>
                  <a:pt x="3" y="17"/>
                </a:lnTo>
                <a:lnTo>
                  <a:pt x="2" y="17"/>
                </a:lnTo>
                <a:lnTo>
                  <a:pt x="2" y="16"/>
                </a:lnTo>
                <a:lnTo>
                  <a:pt x="2" y="15"/>
                </a:lnTo>
                <a:lnTo>
                  <a:pt x="3" y="14"/>
                </a:lnTo>
                <a:lnTo>
                  <a:pt x="4" y="14"/>
                </a:lnTo>
                <a:lnTo>
                  <a:pt x="3" y="14"/>
                </a:lnTo>
                <a:lnTo>
                  <a:pt x="3" y="13"/>
                </a:lnTo>
                <a:lnTo>
                  <a:pt x="3" y="12"/>
                </a:lnTo>
                <a:lnTo>
                  <a:pt x="3" y="11"/>
                </a:lnTo>
                <a:lnTo>
                  <a:pt x="4" y="11"/>
                </a:lnTo>
                <a:lnTo>
                  <a:pt x="4" y="10"/>
                </a:lnTo>
                <a:lnTo>
                  <a:pt x="5" y="10"/>
                </a:lnTo>
                <a:lnTo>
                  <a:pt x="6" y="10"/>
                </a:lnTo>
                <a:lnTo>
                  <a:pt x="7" y="9"/>
                </a:lnTo>
                <a:lnTo>
                  <a:pt x="8" y="9"/>
                </a:lnTo>
                <a:lnTo>
                  <a:pt x="7" y="8"/>
                </a:lnTo>
                <a:lnTo>
                  <a:pt x="6" y="8"/>
                </a:lnTo>
                <a:lnTo>
                  <a:pt x="6" y="7"/>
                </a:lnTo>
                <a:lnTo>
                  <a:pt x="7" y="7"/>
                </a:lnTo>
                <a:lnTo>
                  <a:pt x="7" y="6"/>
                </a:lnTo>
                <a:lnTo>
                  <a:pt x="7" y="5"/>
                </a:lnTo>
                <a:close/>
              </a:path>
            </a:pathLst>
          </a:custGeom>
          <a:solidFill>
            <a:srgbClr val="006672"/>
          </a:solidFill>
          <a:ln w="6350">
            <a:solidFill>
              <a:schemeClr val="bg1"/>
            </a:solidFill>
            <a:prstDash val="solid"/>
            <a:round/>
            <a:headEnd/>
            <a:tailEnd type="none" w="med" len="med"/>
          </a:ln>
        </p:spPr>
        <p:txBody>
          <a:bodyPr wrap="none" anchor="ctr" anchorCtr="1">
            <a:normAutofit/>
          </a:bodyPr>
          <a:lstStyle/>
          <a:p>
            <a:pPr algn="ctr" fontAlgn="base">
              <a:spcBef>
                <a:spcPct val="0"/>
              </a:spcBef>
              <a:spcAft>
                <a:spcPct val="0"/>
              </a:spcAft>
            </a:pPr>
            <a:endParaRPr lang="en-US" sz="1600" dirty="0">
              <a:solidFill>
                <a:srgbClr val="000000"/>
              </a:solidFill>
              <a:latin typeface="+mn-lt"/>
            </a:endParaRPr>
          </a:p>
        </p:txBody>
      </p:sp>
      <p:sp>
        <p:nvSpPr>
          <p:cNvPr id="21" name="Rectangle 20"/>
          <p:cNvSpPr/>
          <p:nvPr/>
        </p:nvSpPr>
        <p:spPr>
          <a:xfrm>
            <a:off x="5421541" y="4745140"/>
            <a:ext cx="3386634" cy="646331"/>
          </a:xfrm>
          <a:prstGeom prst="rect">
            <a:avLst/>
          </a:prstGeom>
        </p:spPr>
        <p:txBody>
          <a:bodyPr wrap="square">
            <a:spAutoFit/>
          </a:bodyPr>
          <a:lstStyle/>
          <a:p>
            <a:pPr lvl="0" algn="ctr">
              <a:spcBef>
                <a:spcPts val="1200"/>
              </a:spcBef>
              <a:buClr>
                <a:srgbClr val="2B7DC7"/>
              </a:buClr>
            </a:pPr>
            <a:r>
              <a:rPr lang="en-US" sz="3600" dirty="0">
                <a:solidFill>
                  <a:schemeClr val="accent3">
                    <a:lumMod val="75000"/>
                  </a:schemeClr>
                </a:solidFill>
                <a:latin typeface="+mn-lt"/>
              </a:rPr>
              <a:t>€3.9 billion </a:t>
            </a:r>
          </a:p>
        </p:txBody>
      </p:sp>
    </p:spTree>
    <p:extLst>
      <p:ext uri="{BB962C8B-B14F-4D97-AF65-F5344CB8AC3E}">
        <p14:creationId xmlns:p14="http://schemas.microsoft.com/office/powerpoint/2010/main" val="1323356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6733" y="176577"/>
            <a:ext cx="8361667" cy="735013"/>
          </a:xfrm>
        </p:spPr>
        <p:txBody>
          <a:bodyPr/>
          <a:lstStyle/>
          <a:p>
            <a:r>
              <a:rPr lang="en-US" sz="1800" dirty="0"/>
              <a:t>CANCER: </a:t>
            </a:r>
            <a:br>
              <a:rPr lang="en-US" sz="1800" dirty="0"/>
            </a:br>
            <a:r>
              <a:rPr lang="en-US" sz="1800" b="0" dirty="0"/>
              <a:t>The costs of cancer medicines represent a small share of overall cancer treatment costs and a fraction of the total healthcare costs</a:t>
            </a:r>
            <a:endParaRPr lang="fr-BE" sz="1800" dirty="0"/>
          </a:p>
        </p:txBody>
      </p:sp>
      <p:sp>
        <p:nvSpPr>
          <p:cNvPr id="20" name="TextBox 19"/>
          <p:cNvSpPr txBox="1"/>
          <p:nvPr/>
        </p:nvSpPr>
        <p:spPr>
          <a:xfrm>
            <a:off x="1636905" y="6359368"/>
            <a:ext cx="6071996" cy="461665"/>
          </a:xfrm>
          <a:prstGeom prst="rect">
            <a:avLst/>
          </a:prstGeom>
          <a:noFill/>
        </p:spPr>
        <p:txBody>
          <a:bodyPr vert="horz" wrap="square" rtlCol="0" anchor="b">
            <a:spAutoFit/>
          </a:bodyPr>
          <a:lstStyle/>
          <a:p>
            <a:pPr marL="514350" marR="0" lvl="0" indent="-514350" algn="l"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	Other Care includes costs for Primary Care, Outpatient Care, Accident and Emergency costs, and Inpatient Care. </a:t>
            </a:r>
          </a:p>
          <a:p>
            <a:pPr marL="514350" marR="0" lvl="0" indent="-514350" algn="l"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Source:	Health Advances analysis; Reuters and University of Oxford publications; </a:t>
            </a:r>
            <a:r>
              <a:rPr lang="en-US" sz="800" baseline="30000" dirty="0">
                <a:latin typeface="Arial" panose="020B0604020202020204" pitchFamily="34" charset="0"/>
              </a:rPr>
              <a:t>1</a:t>
            </a:r>
            <a:r>
              <a:rPr lang="en-US" sz="800" dirty="0">
                <a:latin typeface="Arial" panose="020B0604020202020204" pitchFamily="34" charset="0"/>
              </a:rPr>
              <a:t>Luengo-Fernandez 2013 Economic burden of cancer across the European Union Lanc Onc.</a:t>
            </a:r>
          </a:p>
        </p:txBody>
      </p:sp>
      <p:sp>
        <p:nvSpPr>
          <p:cNvPr id="21" name="Rectangle 20"/>
          <p:cNvSpPr/>
          <p:nvPr/>
        </p:nvSpPr>
        <p:spPr>
          <a:xfrm>
            <a:off x="426733" y="1699563"/>
            <a:ext cx="1702595" cy="1615827"/>
          </a:xfrm>
          <a:prstGeom prst="rect">
            <a:avLst/>
          </a:prstGeom>
        </p:spPr>
        <p:txBody>
          <a:bodyPr wrap="square">
            <a:spAutoFit/>
          </a:bodyPr>
          <a:lstStyle/>
          <a:p>
            <a:r>
              <a:rPr lang="en-US" sz="1400" dirty="0">
                <a:solidFill>
                  <a:srgbClr val="7F7F7F"/>
                </a:solidFill>
              </a:rPr>
              <a:t>Spending on cancer medicines across the EU represents only</a:t>
            </a:r>
            <a:br>
              <a:rPr lang="en-US" sz="1400" dirty="0"/>
            </a:br>
            <a:r>
              <a:rPr lang="en-US" b="1" dirty="0">
                <a:solidFill>
                  <a:srgbClr val="F58023"/>
                </a:solidFill>
              </a:rPr>
              <a:t>1% of Overall Healthcare Spending…</a:t>
            </a:r>
            <a:endParaRPr lang="en-US" sz="1400" dirty="0"/>
          </a:p>
        </p:txBody>
      </p:sp>
      <p:sp>
        <p:nvSpPr>
          <p:cNvPr id="22" name="Rectangle 21"/>
          <p:cNvSpPr/>
          <p:nvPr/>
        </p:nvSpPr>
        <p:spPr>
          <a:xfrm>
            <a:off x="4416355" y="4995109"/>
            <a:ext cx="1940823" cy="969496"/>
          </a:xfrm>
          <a:prstGeom prst="rect">
            <a:avLst/>
          </a:prstGeom>
        </p:spPr>
        <p:txBody>
          <a:bodyPr wrap="square">
            <a:spAutoFit/>
          </a:bodyPr>
          <a:lstStyle/>
          <a:p>
            <a:r>
              <a:rPr lang="en-US" b="1" dirty="0">
                <a:solidFill>
                  <a:srgbClr val="F58023"/>
                </a:solidFill>
              </a:rPr>
              <a:t>…and only 1/4 of Total Spending on Cancer Care</a:t>
            </a:r>
            <a:r>
              <a:rPr lang="en-US" b="1" baseline="30000" dirty="0">
                <a:solidFill>
                  <a:srgbClr val="F58023"/>
                </a:solidFill>
              </a:rPr>
              <a:t>1</a:t>
            </a:r>
            <a:endParaRPr lang="en-US" sz="1400" b="1" dirty="0">
              <a:solidFill>
                <a:srgbClr val="F58023"/>
              </a:solidFill>
            </a:endParaRPr>
          </a:p>
        </p:txBody>
      </p:sp>
      <p:graphicFrame>
        <p:nvGraphicFramePr>
          <p:cNvPr id="23" name="Chart 22"/>
          <p:cNvGraphicFramePr/>
          <p:nvPr>
            <p:extLst>
              <p:ext uri="{D42A27DB-BD31-4B8C-83A1-F6EECF244321}">
                <p14:modId xmlns:p14="http://schemas.microsoft.com/office/powerpoint/2010/main" val="759946421"/>
              </p:ext>
            </p:extLst>
          </p:nvPr>
        </p:nvGraphicFramePr>
        <p:xfrm>
          <a:off x="6698760" y="3480742"/>
          <a:ext cx="2172425" cy="1999116"/>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p:cNvSpPr txBox="1"/>
          <p:nvPr/>
        </p:nvSpPr>
        <p:spPr>
          <a:xfrm>
            <a:off x="6357178" y="4961547"/>
            <a:ext cx="990600" cy="461665"/>
          </a:xfrm>
          <a:prstGeom prst="rect">
            <a:avLst/>
          </a:prstGeom>
          <a:noFill/>
        </p:spPr>
        <p:txBody>
          <a:bodyPr vert="horz" wrap="square" rtlCol="0">
            <a:spAutoFit/>
          </a:bodyPr>
          <a:lstStyle/>
          <a:p>
            <a:pPr>
              <a:spcBef>
                <a:spcPct val="20000"/>
              </a:spcBef>
              <a:buClr>
                <a:srgbClr val="2B7DC7"/>
              </a:buClr>
            </a:pPr>
            <a:r>
              <a:rPr lang="en-US" sz="1200" b="1" dirty="0">
                <a:solidFill>
                  <a:schemeClr val="accent3">
                    <a:lumMod val="75000"/>
                  </a:schemeClr>
                </a:solidFill>
                <a:latin typeface="Arial" panose="020B0604020202020204" pitchFamily="34" charset="0"/>
              </a:rPr>
              <a:t>Other </a:t>
            </a:r>
            <a:br>
              <a:rPr lang="en-US" sz="1200" b="1" dirty="0">
                <a:solidFill>
                  <a:schemeClr val="accent3">
                    <a:lumMod val="75000"/>
                  </a:schemeClr>
                </a:solidFill>
                <a:latin typeface="Arial" panose="020B0604020202020204" pitchFamily="34" charset="0"/>
              </a:rPr>
            </a:br>
            <a:r>
              <a:rPr lang="en-US" sz="1200" b="1" dirty="0">
                <a:solidFill>
                  <a:schemeClr val="accent3">
                    <a:lumMod val="75000"/>
                  </a:schemeClr>
                </a:solidFill>
                <a:latin typeface="Arial" panose="020B0604020202020204" pitchFamily="34" charset="0"/>
              </a:rPr>
              <a:t>Care*</a:t>
            </a:r>
          </a:p>
        </p:txBody>
      </p:sp>
      <p:sp>
        <p:nvSpPr>
          <p:cNvPr id="25" name="Rectangle 24"/>
          <p:cNvSpPr/>
          <p:nvPr/>
        </p:nvSpPr>
        <p:spPr>
          <a:xfrm>
            <a:off x="6858870" y="5474613"/>
            <a:ext cx="1902393" cy="430887"/>
          </a:xfrm>
          <a:prstGeom prst="rect">
            <a:avLst/>
          </a:prstGeom>
        </p:spPr>
        <p:txBody>
          <a:bodyPr wrap="square">
            <a:spAutoFit/>
          </a:bodyPr>
          <a:lstStyle/>
          <a:p>
            <a:pPr algn="ctr"/>
            <a:r>
              <a:rPr lang="en-US" sz="1050" dirty="0">
                <a:solidFill>
                  <a:srgbClr val="7F7F7F"/>
                </a:solidFill>
              </a:rPr>
              <a:t>Cost of Cancer Treatment in the European Union, 2009</a:t>
            </a:r>
          </a:p>
        </p:txBody>
      </p:sp>
      <p:graphicFrame>
        <p:nvGraphicFramePr>
          <p:cNvPr id="26" name="Chart 25"/>
          <p:cNvGraphicFramePr/>
          <p:nvPr>
            <p:extLst>
              <p:ext uri="{D42A27DB-BD31-4B8C-83A1-F6EECF244321}">
                <p14:modId xmlns:p14="http://schemas.microsoft.com/office/powerpoint/2010/main" val="814291015"/>
              </p:ext>
            </p:extLst>
          </p:nvPr>
        </p:nvGraphicFramePr>
        <p:xfrm>
          <a:off x="2916983" y="2022729"/>
          <a:ext cx="2304127" cy="206599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4303914" y="1736455"/>
            <a:ext cx="1100919" cy="461665"/>
          </a:xfrm>
          <a:prstGeom prst="rect">
            <a:avLst/>
          </a:prstGeom>
          <a:noFill/>
        </p:spPr>
        <p:txBody>
          <a:bodyPr vert="horz" wrap="square" rtlCol="0">
            <a:spAutoFit/>
          </a:bodyPr>
          <a:lstStyle/>
          <a:p>
            <a:pPr>
              <a:spcBef>
                <a:spcPct val="20000"/>
              </a:spcBef>
              <a:buClr>
                <a:srgbClr val="2B7DC7"/>
              </a:buClr>
            </a:pPr>
            <a:r>
              <a:rPr lang="en-US" sz="1200" b="1" dirty="0">
                <a:solidFill>
                  <a:srgbClr val="F58023"/>
                </a:solidFill>
                <a:latin typeface="Arial" panose="020B0604020202020204" pitchFamily="34" charset="0"/>
              </a:rPr>
              <a:t>Cancer Drugs</a:t>
            </a:r>
          </a:p>
        </p:txBody>
      </p:sp>
      <p:sp>
        <p:nvSpPr>
          <p:cNvPr id="28" name="TextBox 27"/>
          <p:cNvSpPr txBox="1"/>
          <p:nvPr/>
        </p:nvSpPr>
        <p:spPr>
          <a:xfrm>
            <a:off x="2477619" y="1699563"/>
            <a:ext cx="990600" cy="646331"/>
          </a:xfrm>
          <a:prstGeom prst="rect">
            <a:avLst/>
          </a:prstGeom>
          <a:noFill/>
        </p:spPr>
        <p:txBody>
          <a:bodyPr vert="horz" wrap="square" rtlCol="0">
            <a:spAutoFit/>
          </a:bodyPr>
          <a:lstStyle/>
          <a:p>
            <a:pPr algn="l">
              <a:spcBef>
                <a:spcPct val="20000"/>
              </a:spcBef>
              <a:buClr>
                <a:srgbClr val="2B7DC7"/>
              </a:buClr>
            </a:pPr>
            <a:r>
              <a:rPr lang="en-US" sz="1200" b="1" dirty="0">
                <a:solidFill>
                  <a:srgbClr val="006672"/>
                </a:solidFill>
                <a:latin typeface="Arial" panose="020B0604020202020204" pitchFamily="34" charset="0"/>
              </a:rPr>
              <a:t>Total Healthcare Spending</a:t>
            </a:r>
          </a:p>
        </p:txBody>
      </p:sp>
      <p:sp>
        <p:nvSpPr>
          <p:cNvPr id="29" name="Rectangle 28"/>
          <p:cNvSpPr/>
          <p:nvPr/>
        </p:nvSpPr>
        <p:spPr>
          <a:xfrm>
            <a:off x="2887334" y="4122857"/>
            <a:ext cx="2517499" cy="415498"/>
          </a:xfrm>
          <a:prstGeom prst="rect">
            <a:avLst/>
          </a:prstGeom>
        </p:spPr>
        <p:txBody>
          <a:bodyPr wrap="square">
            <a:spAutoFit/>
          </a:bodyPr>
          <a:lstStyle/>
          <a:p>
            <a:pPr algn="ctr"/>
            <a:r>
              <a:rPr lang="en-US" sz="1050" dirty="0">
                <a:solidFill>
                  <a:schemeClr val="tx1">
                    <a:lumMod val="50000"/>
                    <a:lumOff val="50000"/>
                  </a:schemeClr>
                </a:solidFill>
              </a:rPr>
              <a:t>Cancer Medicines as a Portion of Total EU Healthcare Spending, 2009</a:t>
            </a:r>
          </a:p>
        </p:txBody>
      </p:sp>
      <p:sp>
        <p:nvSpPr>
          <p:cNvPr id="30" name="TextBox 29"/>
          <p:cNvSpPr txBox="1"/>
          <p:nvPr/>
        </p:nvSpPr>
        <p:spPr>
          <a:xfrm>
            <a:off x="8676600" y="3857892"/>
            <a:ext cx="1146523" cy="461665"/>
          </a:xfrm>
          <a:prstGeom prst="rect">
            <a:avLst/>
          </a:prstGeom>
          <a:noFill/>
        </p:spPr>
        <p:txBody>
          <a:bodyPr vert="horz" wrap="square" rtlCol="0">
            <a:spAutoFit/>
          </a:bodyPr>
          <a:lstStyle/>
          <a:p>
            <a:pPr>
              <a:spcBef>
                <a:spcPct val="20000"/>
              </a:spcBef>
              <a:buClr>
                <a:srgbClr val="2B7DC7"/>
              </a:buClr>
            </a:pPr>
            <a:r>
              <a:rPr lang="en-US" sz="1200" b="1" dirty="0">
                <a:solidFill>
                  <a:srgbClr val="F58023"/>
                </a:solidFill>
                <a:latin typeface="Arial" panose="020B0604020202020204" pitchFamily="34" charset="0"/>
              </a:rPr>
              <a:t>Cancer Drugs</a:t>
            </a:r>
          </a:p>
        </p:txBody>
      </p:sp>
    </p:spTree>
    <p:extLst>
      <p:ext uri="{BB962C8B-B14F-4D97-AF65-F5344CB8AC3E}">
        <p14:creationId xmlns:p14="http://schemas.microsoft.com/office/powerpoint/2010/main" val="1949461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1897" y="430577"/>
            <a:ext cx="8634302" cy="735013"/>
          </a:xfrm>
        </p:spPr>
        <p:txBody>
          <a:bodyPr/>
          <a:lstStyle/>
          <a:p>
            <a:r>
              <a:rPr lang="en-US" sz="1800" b="0" dirty="0"/>
              <a:t>The development of new medicines is shifting</a:t>
            </a:r>
            <a:br>
              <a:rPr lang="en-US" sz="1800" b="0" dirty="0"/>
            </a:br>
            <a:r>
              <a:rPr lang="en-US" sz="2000" dirty="0"/>
              <a:t>The paradigm of treatment towards cure and prevention</a:t>
            </a:r>
            <a:endParaRPr lang="fr-BE" sz="2000" dirty="0"/>
          </a:p>
        </p:txBody>
      </p:sp>
      <p:sp>
        <p:nvSpPr>
          <p:cNvPr id="25" name="Rectangle 24"/>
          <p:cNvSpPr/>
          <p:nvPr/>
        </p:nvSpPr>
        <p:spPr>
          <a:xfrm>
            <a:off x="593283" y="2602177"/>
            <a:ext cx="3352800" cy="830997"/>
          </a:xfrm>
          <a:prstGeom prst="rect">
            <a:avLst/>
          </a:prstGeom>
        </p:spPr>
        <p:txBody>
          <a:bodyPr wrap="square">
            <a:spAutoFit/>
          </a:bodyPr>
          <a:lstStyle/>
          <a:p>
            <a:pPr algn="ctr">
              <a:spcBef>
                <a:spcPct val="20000"/>
              </a:spcBef>
              <a:buClr>
                <a:srgbClr val="2B7DC7"/>
              </a:buClr>
            </a:pPr>
            <a:r>
              <a:rPr lang="en-US" sz="1600" dirty="0">
                <a:solidFill>
                  <a:schemeClr val="accent1"/>
                </a:solidFill>
                <a:latin typeface="+mn-lt"/>
              </a:rPr>
              <a:t>Cardiovascular disease (CVD) causes more than half of all deaths across the European Region.</a:t>
            </a:r>
            <a:r>
              <a:rPr lang="en-US" sz="1600" baseline="30000" dirty="0">
                <a:solidFill>
                  <a:schemeClr val="accent1"/>
                </a:solidFill>
                <a:latin typeface="+mn-lt"/>
              </a:rPr>
              <a:t>1</a:t>
            </a:r>
            <a:endParaRPr lang="en-US" sz="1600" dirty="0">
              <a:solidFill>
                <a:schemeClr val="accent1"/>
              </a:solidFill>
              <a:latin typeface="+mn-lt"/>
            </a:endParaRPr>
          </a:p>
        </p:txBody>
      </p:sp>
      <p:grpSp>
        <p:nvGrpSpPr>
          <p:cNvPr id="26" name="Group 25"/>
          <p:cNvGrpSpPr/>
          <p:nvPr/>
        </p:nvGrpSpPr>
        <p:grpSpPr>
          <a:xfrm>
            <a:off x="1800419" y="1649423"/>
            <a:ext cx="930108" cy="930106"/>
            <a:chOff x="219456" y="2048646"/>
            <a:chExt cx="906843" cy="906843"/>
          </a:xfrm>
        </p:grpSpPr>
        <p:sp>
          <p:nvSpPr>
            <p:cNvPr id="27" name="Oval 26"/>
            <p:cNvSpPr/>
            <p:nvPr/>
          </p:nvSpPr>
          <p:spPr>
            <a:xfrm>
              <a:off x="219456" y="2048646"/>
              <a:ext cx="906843" cy="906843"/>
            </a:xfrm>
            <a:prstGeom prst="ellipse">
              <a:avLst/>
            </a:pr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35"/>
            <p:cNvSpPr>
              <a:spLocks noEditPoints="1"/>
            </p:cNvSpPr>
            <p:nvPr/>
          </p:nvSpPr>
          <p:spPr bwMode="auto">
            <a:xfrm>
              <a:off x="291805" y="2187191"/>
              <a:ext cx="762144" cy="629753"/>
            </a:xfrm>
            <a:custGeom>
              <a:avLst/>
              <a:gdLst>
                <a:gd name="T0" fmla="*/ 502 w 623"/>
                <a:gd name="T1" fmla="*/ 281 h 514"/>
                <a:gd name="T2" fmla="*/ 422 w 623"/>
                <a:gd name="T3" fmla="*/ 281 h 514"/>
                <a:gd name="T4" fmla="*/ 410 w 623"/>
                <a:gd name="T5" fmla="*/ 300 h 514"/>
                <a:gd name="T6" fmla="*/ 402 w 623"/>
                <a:gd name="T7" fmla="*/ 304 h 514"/>
                <a:gd name="T8" fmla="*/ 396 w 623"/>
                <a:gd name="T9" fmla="*/ 298 h 514"/>
                <a:gd name="T10" fmla="*/ 384 w 623"/>
                <a:gd name="T11" fmla="*/ 248 h 514"/>
                <a:gd name="T12" fmla="*/ 375 w 623"/>
                <a:gd name="T13" fmla="*/ 275 h 514"/>
                <a:gd name="T14" fmla="*/ 367 w 623"/>
                <a:gd name="T15" fmla="*/ 281 h 514"/>
                <a:gd name="T16" fmla="*/ 353 w 623"/>
                <a:gd name="T17" fmla="*/ 281 h 514"/>
                <a:gd name="T18" fmla="*/ 333 w 623"/>
                <a:gd name="T19" fmla="*/ 364 h 514"/>
                <a:gd name="T20" fmla="*/ 325 w 623"/>
                <a:gd name="T21" fmla="*/ 370 h 514"/>
                <a:gd name="T22" fmla="*/ 325 w 623"/>
                <a:gd name="T23" fmla="*/ 370 h 514"/>
                <a:gd name="T24" fmla="*/ 318 w 623"/>
                <a:gd name="T25" fmla="*/ 363 h 514"/>
                <a:gd name="T26" fmla="*/ 300 w 623"/>
                <a:gd name="T27" fmla="*/ 219 h 514"/>
                <a:gd name="T28" fmla="*/ 289 w 623"/>
                <a:gd name="T29" fmla="*/ 274 h 514"/>
                <a:gd name="T30" fmla="*/ 281 w 623"/>
                <a:gd name="T31" fmla="*/ 281 h 514"/>
                <a:gd name="T32" fmla="*/ 256 w 623"/>
                <a:gd name="T33" fmla="*/ 281 h 514"/>
                <a:gd name="T34" fmla="*/ 238 w 623"/>
                <a:gd name="T35" fmla="*/ 318 h 514"/>
                <a:gd name="T36" fmla="*/ 230 w 623"/>
                <a:gd name="T37" fmla="*/ 322 h 514"/>
                <a:gd name="T38" fmla="*/ 224 w 623"/>
                <a:gd name="T39" fmla="*/ 316 h 514"/>
                <a:gd name="T40" fmla="*/ 212 w 623"/>
                <a:gd name="T41" fmla="*/ 239 h 514"/>
                <a:gd name="T42" fmla="*/ 199 w 623"/>
                <a:gd name="T43" fmla="*/ 274 h 514"/>
                <a:gd name="T44" fmla="*/ 192 w 623"/>
                <a:gd name="T45" fmla="*/ 279 h 514"/>
                <a:gd name="T46" fmla="*/ 115 w 623"/>
                <a:gd name="T47" fmla="*/ 279 h 514"/>
                <a:gd name="T48" fmla="*/ 108 w 623"/>
                <a:gd name="T49" fmla="*/ 272 h 514"/>
                <a:gd name="T50" fmla="*/ 115 w 623"/>
                <a:gd name="T51" fmla="*/ 264 h 514"/>
                <a:gd name="T52" fmla="*/ 186 w 623"/>
                <a:gd name="T53" fmla="*/ 264 h 514"/>
                <a:gd name="T54" fmla="*/ 208 w 623"/>
                <a:gd name="T55" fmla="*/ 204 h 514"/>
                <a:gd name="T56" fmla="*/ 216 w 623"/>
                <a:gd name="T57" fmla="*/ 199 h 514"/>
                <a:gd name="T58" fmla="*/ 223 w 623"/>
                <a:gd name="T59" fmla="*/ 205 h 514"/>
                <a:gd name="T60" fmla="*/ 235 w 623"/>
                <a:gd name="T61" fmla="*/ 288 h 514"/>
                <a:gd name="T62" fmla="*/ 244 w 623"/>
                <a:gd name="T63" fmla="*/ 269 h 514"/>
                <a:gd name="T64" fmla="*/ 251 w 623"/>
                <a:gd name="T65" fmla="*/ 265 h 514"/>
                <a:gd name="T66" fmla="*/ 275 w 623"/>
                <a:gd name="T67" fmla="*/ 265 h 514"/>
                <a:gd name="T68" fmla="*/ 295 w 623"/>
                <a:gd name="T69" fmla="*/ 169 h 514"/>
                <a:gd name="T70" fmla="*/ 303 w 623"/>
                <a:gd name="T71" fmla="*/ 163 h 514"/>
                <a:gd name="T72" fmla="*/ 310 w 623"/>
                <a:gd name="T73" fmla="*/ 170 h 514"/>
                <a:gd name="T74" fmla="*/ 328 w 623"/>
                <a:gd name="T75" fmla="*/ 317 h 514"/>
                <a:gd name="T76" fmla="*/ 339 w 623"/>
                <a:gd name="T77" fmla="*/ 271 h 514"/>
                <a:gd name="T78" fmla="*/ 346 w 623"/>
                <a:gd name="T79" fmla="*/ 265 h 514"/>
                <a:gd name="T80" fmla="*/ 362 w 623"/>
                <a:gd name="T81" fmla="*/ 265 h 514"/>
                <a:gd name="T82" fmla="*/ 377 w 623"/>
                <a:gd name="T83" fmla="*/ 217 h 514"/>
                <a:gd name="T84" fmla="*/ 385 w 623"/>
                <a:gd name="T85" fmla="*/ 212 h 514"/>
                <a:gd name="T86" fmla="*/ 392 w 623"/>
                <a:gd name="T87" fmla="*/ 218 h 514"/>
                <a:gd name="T88" fmla="*/ 406 w 623"/>
                <a:gd name="T89" fmla="*/ 276 h 514"/>
                <a:gd name="T90" fmla="*/ 410 w 623"/>
                <a:gd name="T91" fmla="*/ 269 h 514"/>
                <a:gd name="T92" fmla="*/ 417 w 623"/>
                <a:gd name="T93" fmla="*/ 265 h 514"/>
                <a:gd name="T94" fmla="*/ 502 w 623"/>
                <a:gd name="T95" fmla="*/ 265 h 514"/>
                <a:gd name="T96" fmla="*/ 510 w 623"/>
                <a:gd name="T97" fmla="*/ 273 h 514"/>
                <a:gd name="T98" fmla="*/ 502 w 623"/>
                <a:gd name="T99" fmla="*/ 281 h 514"/>
                <a:gd name="T100" fmla="*/ 512 w 623"/>
                <a:gd name="T101" fmla="*/ 78 h 514"/>
                <a:gd name="T102" fmla="*/ 312 w 623"/>
                <a:gd name="T103" fmla="*/ 110 h 514"/>
                <a:gd name="T104" fmla="*/ 111 w 623"/>
                <a:gd name="T105" fmla="*/ 78 h 514"/>
                <a:gd name="T106" fmla="*/ 90 w 623"/>
                <a:gd name="T107" fmla="*/ 287 h 514"/>
                <a:gd name="T108" fmla="*/ 312 w 623"/>
                <a:gd name="T109" fmla="*/ 514 h 514"/>
                <a:gd name="T110" fmla="*/ 312 w 623"/>
                <a:gd name="T111" fmla="*/ 514 h 514"/>
                <a:gd name="T112" fmla="*/ 312 w 623"/>
                <a:gd name="T113" fmla="*/ 514 h 514"/>
                <a:gd name="T114" fmla="*/ 312 w 623"/>
                <a:gd name="T115" fmla="*/ 514 h 514"/>
                <a:gd name="T116" fmla="*/ 312 w 623"/>
                <a:gd name="T117" fmla="*/ 514 h 514"/>
                <a:gd name="T118" fmla="*/ 533 w 623"/>
                <a:gd name="T119" fmla="*/ 287 h 514"/>
                <a:gd name="T120" fmla="*/ 512 w 623"/>
                <a:gd name="T121" fmla="*/ 7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3" h="514">
                  <a:moveTo>
                    <a:pt x="502" y="281"/>
                  </a:moveTo>
                  <a:cubicBezTo>
                    <a:pt x="422" y="281"/>
                    <a:pt x="422" y="281"/>
                    <a:pt x="422" y="281"/>
                  </a:cubicBezTo>
                  <a:cubicBezTo>
                    <a:pt x="410" y="300"/>
                    <a:pt x="410" y="300"/>
                    <a:pt x="410" y="300"/>
                  </a:cubicBezTo>
                  <a:cubicBezTo>
                    <a:pt x="408" y="303"/>
                    <a:pt x="405" y="304"/>
                    <a:pt x="402" y="304"/>
                  </a:cubicBezTo>
                  <a:cubicBezTo>
                    <a:pt x="399" y="303"/>
                    <a:pt x="396" y="301"/>
                    <a:pt x="396" y="298"/>
                  </a:cubicBezTo>
                  <a:cubicBezTo>
                    <a:pt x="384" y="248"/>
                    <a:pt x="384" y="248"/>
                    <a:pt x="384" y="248"/>
                  </a:cubicBezTo>
                  <a:cubicBezTo>
                    <a:pt x="375" y="275"/>
                    <a:pt x="375" y="275"/>
                    <a:pt x="375" y="275"/>
                  </a:cubicBezTo>
                  <a:cubicBezTo>
                    <a:pt x="374" y="278"/>
                    <a:pt x="371" y="281"/>
                    <a:pt x="367" y="281"/>
                  </a:cubicBezTo>
                  <a:cubicBezTo>
                    <a:pt x="353" y="281"/>
                    <a:pt x="353" y="281"/>
                    <a:pt x="353" y="281"/>
                  </a:cubicBezTo>
                  <a:cubicBezTo>
                    <a:pt x="333" y="364"/>
                    <a:pt x="333" y="364"/>
                    <a:pt x="333" y="364"/>
                  </a:cubicBezTo>
                  <a:cubicBezTo>
                    <a:pt x="332" y="368"/>
                    <a:pt x="329" y="370"/>
                    <a:pt x="325" y="370"/>
                  </a:cubicBezTo>
                  <a:cubicBezTo>
                    <a:pt x="325" y="370"/>
                    <a:pt x="325" y="370"/>
                    <a:pt x="325" y="370"/>
                  </a:cubicBezTo>
                  <a:cubicBezTo>
                    <a:pt x="321" y="370"/>
                    <a:pt x="318" y="367"/>
                    <a:pt x="318" y="363"/>
                  </a:cubicBezTo>
                  <a:cubicBezTo>
                    <a:pt x="300" y="219"/>
                    <a:pt x="300" y="219"/>
                    <a:pt x="300" y="219"/>
                  </a:cubicBezTo>
                  <a:cubicBezTo>
                    <a:pt x="289" y="274"/>
                    <a:pt x="289" y="274"/>
                    <a:pt x="289" y="274"/>
                  </a:cubicBezTo>
                  <a:cubicBezTo>
                    <a:pt x="288" y="278"/>
                    <a:pt x="285" y="281"/>
                    <a:pt x="281" y="281"/>
                  </a:cubicBezTo>
                  <a:cubicBezTo>
                    <a:pt x="256" y="281"/>
                    <a:pt x="256" y="281"/>
                    <a:pt x="256" y="281"/>
                  </a:cubicBezTo>
                  <a:cubicBezTo>
                    <a:pt x="238" y="318"/>
                    <a:pt x="238" y="318"/>
                    <a:pt x="238" y="318"/>
                  </a:cubicBezTo>
                  <a:cubicBezTo>
                    <a:pt x="237" y="321"/>
                    <a:pt x="234" y="323"/>
                    <a:pt x="230" y="322"/>
                  </a:cubicBezTo>
                  <a:cubicBezTo>
                    <a:pt x="227" y="322"/>
                    <a:pt x="224" y="319"/>
                    <a:pt x="224" y="316"/>
                  </a:cubicBezTo>
                  <a:cubicBezTo>
                    <a:pt x="212" y="239"/>
                    <a:pt x="212" y="239"/>
                    <a:pt x="212" y="239"/>
                  </a:cubicBezTo>
                  <a:cubicBezTo>
                    <a:pt x="199" y="274"/>
                    <a:pt x="199" y="274"/>
                    <a:pt x="199" y="274"/>
                  </a:cubicBezTo>
                  <a:cubicBezTo>
                    <a:pt x="198" y="277"/>
                    <a:pt x="195" y="279"/>
                    <a:pt x="192" y="279"/>
                  </a:cubicBezTo>
                  <a:cubicBezTo>
                    <a:pt x="115" y="279"/>
                    <a:pt x="115" y="279"/>
                    <a:pt x="115" y="279"/>
                  </a:cubicBezTo>
                  <a:cubicBezTo>
                    <a:pt x="111" y="279"/>
                    <a:pt x="108" y="276"/>
                    <a:pt x="108" y="272"/>
                  </a:cubicBezTo>
                  <a:cubicBezTo>
                    <a:pt x="108" y="267"/>
                    <a:pt x="111" y="264"/>
                    <a:pt x="115" y="264"/>
                  </a:cubicBezTo>
                  <a:cubicBezTo>
                    <a:pt x="186" y="264"/>
                    <a:pt x="186" y="264"/>
                    <a:pt x="186" y="264"/>
                  </a:cubicBezTo>
                  <a:cubicBezTo>
                    <a:pt x="208" y="204"/>
                    <a:pt x="208" y="204"/>
                    <a:pt x="208" y="204"/>
                  </a:cubicBezTo>
                  <a:cubicBezTo>
                    <a:pt x="209" y="201"/>
                    <a:pt x="212" y="199"/>
                    <a:pt x="216" y="199"/>
                  </a:cubicBezTo>
                  <a:cubicBezTo>
                    <a:pt x="219" y="199"/>
                    <a:pt x="222" y="202"/>
                    <a:pt x="223" y="205"/>
                  </a:cubicBezTo>
                  <a:cubicBezTo>
                    <a:pt x="235" y="288"/>
                    <a:pt x="235" y="288"/>
                    <a:pt x="235" y="288"/>
                  </a:cubicBezTo>
                  <a:cubicBezTo>
                    <a:pt x="244" y="269"/>
                    <a:pt x="244" y="269"/>
                    <a:pt x="244" y="269"/>
                  </a:cubicBezTo>
                  <a:cubicBezTo>
                    <a:pt x="245" y="267"/>
                    <a:pt x="248" y="265"/>
                    <a:pt x="251" y="265"/>
                  </a:cubicBezTo>
                  <a:cubicBezTo>
                    <a:pt x="275" y="265"/>
                    <a:pt x="275" y="265"/>
                    <a:pt x="275" y="265"/>
                  </a:cubicBezTo>
                  <a:cubicBezTo>
                    <a:pt x="295" y="169"/>
                    <a:pt x="295" y="169"/>
                    <a:pt x="295" y="169"/>
                  </a:cubicBezTo>
                  <a:cubicBezTo>
                    <a:pt x="295" y="165"/>
                    <a:pt x="299" y="163"/>
                    <a:pt x="303" y="163"/>
                  </a:cubicBezTo>
                  <a:cubicBezTo>
                    <a:pt x="306" y="163"/>
                    <a:pt x="310" y="166"/>
                    <a:pt x="310" y="170"/>
                  </a:cubicBezTo>
                  <a:cubicBezTo>
                    <a:pt x="328" y="317"/>
                    <a:pt x="328" y="317"/>
                    <a:pt x="328" y="317"/>
                  </a:cubicBezTo>
                  <a:cubicBezTo>
                    <a:pt x="339" y="271"/>
                    <a:pt x="339" y="271"/>
                    <a:pt x="339" y="271"/>
                  </a:cubicBezTo>
                  <a:cubicBezTo>
                    <a:pt x="340" y="268"/>
                    <a:pt x="343" y="265"/>
                    <a:pt x="346" y="265"/>
                  </a:cubicBezTo>
                  <a:cubicBezTo>
                    <a:pt x="362" y="265"/>
                    <a:pt x="362" y="265"/>
                    <a:pt x="362" y="265"/>
                  </a:cubicBezTo>
                  <a:cubicBezTo>
                    <a:pt x="377" y="217"/>
                    <a:pt x="377" y="217"/>
                    <a:pt x="377" y="217"/>
                  </a:cubicBezTo>
                  <a:cubicBezTo>
                    <a:pt x="378" y="214"/>
                    <a:pt x="381" y="211"/>
                    <a:pt x="385" y="212"/>
                  </a:cubicBezTo>
                  <a:cubicBezTo>
                    <a:pt x="388" y="212"/>
                    <a:pt x="391" y="214"/>
                    <a:pt x="392" y="218"/>
                  </a:cubicBezTo>
                  <a:cubicBezTo>
                    <a:pt x="406" y="276"/>
                    <a:pt x="406" y="276"/>
                    <a:pt x="406" y="276"/>
                  </a:cubicBezTo>
                  <a:cubicBezTo>
                    <a:pt x="410" y="269"/>
                    <a:pt x="410" y="269"/>
                    <a:pt x="410" y="269"/>
                  </a:cubicBezTo>
                  <a:cubicBezTo>
                    <a:pt x="412" y="266"/>
                    <a:pt x="414" y="265"/>
                    <a:pt x="417" y="265"/>
                  </a:cubicBezTo>
                  <a:cubicBezTo>
                    <a:pt x="502" y="265"/>
                    <a:pt x="502" y="265"/>
                    <a:pt x="502" y="265"/>
                  </a:cubicBezTo>
                  <a:cubicBezTo>
                    <a:pt x="506" y="265"/>
                    <a:pt x="510" y="268"/>
                    <a:pt x="510" y="273"/>
                  </a:cubicBezTo>
                  <a:cubicBezTo>
                    <a:pt x="510" y="277"/>
                    <a:pt x="506" y="281"/>
                    <a:pt x="502" y="281"/>
                  </a:cubicBezTo>
                  <a:moveTo>
                    <a:pt x="512" y="78"/>
                  </a:moveTo>
                  <a:cubicBezTo>
                    <a:pt x="403" y="0"/>
                    <a:pt x="313" y="109"/>
                    <a:pt x="312" y="110"/>
                  </a:cubicBezTo>
                  <a:cubicBezTo>
                    <a:pt x="311" y="109"/>
                    <a:pt x="220" y="0"/>
                    <a:pt x="111" y="78"/>
                  </a:cubicBezTo>
                  <a:cubicBezTo>
                    <a:pt x="0" y="156"/>
                    <a:pt x="71" y="268"/>
                    <a:pt x="90" y="287"/>
                  </a:cubicBezTo>
                  <a:cubicBezTo>
                    <a:pt x="108" y="305"/>
                    <a:pt x="310" y="512"/>
                    <a:pt x="312" y="514"/>
                  </a:cubicBezTo>
                  <a:cubicBezTo>
                    <a:pt x="312" y="514"/>
                    <a:pt x="312" y="514"/>
                    <a:pt x="312" y="514"/>
                  </a:cubicBezTo>
                  <a:cubicBezTo>
                    <a:pt x="312" y="514"/>
                    <a:pt x="312" y="514"/>
                    <a:pt x="312" y="514"/>
                  </a:cubicBezTo>
                  <a:cubicBezTo>
                    <a:pt x="312" y="514"/>
                    <a:pt x="312" y="514"/>
                    <a:pt x="312" y="514"/>
                  </a:cubicBezTo>
                  <a:cubicBezTo>
                    <a:pt x="312" y="514"/>
                    <a:pt x="312" y="514"/>
                    <a:pt x="312" y="514"/>
                  </a:cubicBezTo>
                  <a:cubicBezTo>
                    <a:pt x="314" y="512"/>
                    <a:pt x="515" y="305"/>
                    <a:pt x="533" y="287"/>
                  </a:cubicBezTo>
                  <a:cubicBezTo>
                    <a:pt x="552" y="268"/>
                    <a:pt x="623" y="156"/>
                    <a:pt x="512" y="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latin typeface="+mn-lt"/>
              </a:endParaRPr>
            </a:p>
          </p:txBody>
        </p:sp>
      </p:grpSp>
      <p:sp>
        <p:nvSpPr>
          <p:cNvPr id="29" name="TextBox 28"/>
          <p:cNvSpPr txBox="1"/>
          <p:nvPr/>
        </p:nvSpPr>
        <p:spPr>
          <a:xfrm>
            <a:off x="1397001" y="6198157"/>
            <a:ext cx="6413500" cy="584776"/>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chemeClr val="tx1">
                    <a:lumMod val="50000"/>
                    <a:lumOff val="50000"/>
                  </a:schemeClr>
                </a:solidFill>
                <a:latin typeface="+mn-lt"/>
              </a:rPr>
              <a:t>	*	Pharmacological interventions reduced the risk of developing diabetes by 31% in individuals with impaired glucose tolerance. </a:t>
            </a:r>
          </a:p>
          <a:p>
            <a:pPr marL="514350" indent="-514350" algn="ctr" fontAlgn="auto">
              <a:spcBef>
                <a:spcPts val="0"/>
              </a:spcBef>
              <a:spcAft>
                <a:spcPts val="0"/>
              </a:spcAft>
              <a:tabLst>
                <a:tab pos="457200" algn="r"/>
              </a:tabLst>
              <a:defRPr/>
            </a:pPr>
            <a:r>
              <a:rPr lang="en-US" sz="800" dirty="0">
                <a:solidFill>
                  <a:schemeClr val="tx1">
                    <a:lumMod val="50000"/>
                    <a:lumOff val="50000"/>
                  </a:schemeClr>
                </a:solidFill>
                <a:latin typeface="+mn-lt"/>
              </a:rPr>
              <a:t>	Source:	Health Advances analysis; </a:t>
            </a:r>
            <a:r>
              <a:rPr lang="en-US" sz="800" baseline="30000" dirty="0">
                <a:solidFill>
                  <a:schemeClr val="tx1">
                    <a:lumMod val="50000"/>
                    <a:lumOff val="50000"/>
                  </a:schemeClr>
                </a:solidFill>
                <a:latin typeface="+mn-lt"/>
              </a:rPr>
              <a:t>1</a:t>
            </a:r>
            <a:r>
              <a:rPr lang="en-US" sz="800" dirty="0">
                <a:solidFill>
                  <a:schemeClr val="tx1">
                    <a:lumMod val="50000"/>
                    <a:lumOff val="50000"/>
                  </a:schemeClr>
                </a:solidFill>
                <a:latin typeface="+mn-lt"/>
              </a:rPr>
              <a:t>WHO 2006 Gaining Health: The European Strategy for the Prevention and Control of Noncommunicable Diseases; </a:t>
            </a:r>
            <a:r>
              <a:rPr lang="en-US" sz="800" baseline="30000" dirty="0">
                <a:solidFill>
                  <a:schemeClr val="tx1">
                    <a:lumMod val="50000"/>
                    <a:lumOff val="50000"/>
                  </a:schemeClr>
                </a:solidFill>
                <a:latin typeface="+mn-lt"/>
              </a:rPr>
              <a:t>2</a:t>
            </a:r>
            <a:r>
              <a:rPr lang="en-US" sz="800" dirty="0">
                <a:solidFill>
                  <a:schemeClr val="tx1">
                    <a:lumMod val="50000"/>
                    <a:lumOff val="50000"/>
                  </a:schemeClr>
                </a:solidFill>
                <a:latin typeface="+mn-lt"/>
              </a:rPr>
              <a:t>WHO 2005 Preventing Chronic Diseases: A Vital Investment; </a:t>
            </a:r>
            <a:r>
              <a:rPr lang="en-US" sz="800" baseline="30000" dirty="0">
                <a:solidFill>
                  <a:schemeClr val="tx1">
                    <a:lumMod val="50000"/>
                    <a:lumOff val="50000"/>
                  </a:schemeClr>
                </a:solidFill>
                <a:latin typeface="+mn-lt"/>
              </a:rPr>
              <a:t>3</a:t>
            </a:r>
            <a:r>
              <a:rPr lang="en-US" sz="800" dirty="0">
                <a:solidFill>
                  <a:schemeClr val="tx1">
                    <a:lumMod val="50000"/>
                    <a:lumOff val="50000"/>
                  </a:schemeClr>
                </a:solidFill>
                <a:latin typeface="+mn-lt"/>
              </a:rPr>
              <a:t>WHO </a:t>
            </a:r>
            <a:r>
              <a:rPr lang="en-US" sz="800" dirty="0">
                <a:solidFill>
                  <a:schemeClr val="tx1">
                    <a:lumMod val="50000"/>
                    <a:lumOff val="50000"/>
                  </a:schemeClr>
                </a:solidFill>
                <a:latin typeface="+mn-lt"/>
                <a:cs typeface="Times New Roman" panose="02020603050405020304" pitchFamily="18" charset="0"/>
              </a:rPr>
              <a:t>2010 Delivering for diabetes in Europe</a:t>
            </a:r>
            <a:r>
              <a:rPr lang="en-US" sz="800" dirty="0">
                <a:solidFill>
                  <a:schemeClr val="tx1">
                    <a:lumMod val="50000"/>
                    <a:lumOff val="50000"/>
                  </a:schemeClr>
                </a:solidFill>
                <a:latin typeface="+mn-lt"/>
              </a:rPr>
              <a:t>; WHO European Guidelines on Cardiovascular Disease Prevention in Clinical Practice, WHO Diabetes Data and Statistics Webpage.</a:t>
            </a:r>
          </a:p>
        </p:txBody>
      </p:sp>
      <p:sp>
        <p:nvSpPr>
          <p:cNvPr id="30" name="Rectangle 29"/>
          <p:cNvSpPr/>
          <p:nvPr/>
        </p:nvSpPr>
        <p:spPr>
          <a:xfrm>
            <a:off x="4938121" y="3520657"/>
            <a:ext cx="3677863" cy="830997"/>
          </a:xfrm>
          <a:prstGeom prst="rect">
            <a:avLst/>
          </a:prstGeom>
        </p:spPr>
        <p:txBody>
          <a:bodyPr wrap="square">
            <a:spAutoFit/>
          </a:bodyPr>
          <a:lstStyle/>
          <a:p>
            <a:pPr>
              <a:spcBef>
                <a:spcPct val="20000"/>
              </a:spcBef>
              <a:buClr>
                <a:srgbClr val="2B7DC7"/>
              </a:buClr>
            </a:pPr>
            <a:r>
              <a:rPr lang="en-US" sz="1600" dirty="0">
                <a:solidFill>
                  <a:schemeClr val="tx1">
                    <a:lumMod val="50000"/>
                    <a:lumOff val="50000"/>
                  </a:schemeClr>
                </a:solidFill>
                <a:latin typeface="+mn-lt"/>
              </a:rPr>
              <a:t>Pharmacological intervention can </a:t>
            </a:r>
            <a:r>
              <a:rPr lang="en-US" sz="1600" b="1" dirty="0">
                <a:solidFill>
                  <a:srgbClr val="006672"/>
                </a:solidFill>
                <a:latin typeface="+mn-lt"/>
              </a:rPr>
              <a:t>prevent</a:t>
            </a:r>
            <a:r>
              <a:rPr lang="en-US" sz="1600" dirty="0">
                <a:solidFill>
                  <a:schemeClr val="accent1"/>
                </a:solidFill>
                <a:latin typeface="+mn-lt"/>
              </a:rPr>
              <a:t> </a:t>
            </a:r>
            <a:r>
              <a:rPr lang="en-US" sz="1600" dirty="0">
                <a:solidFill>
                  <a:schemeClr val="tx1">
                    <a:lumMod val="50000"/>
                    <a:lumOff val="50000"/>
                  </a:schemeClr>
                </a:solidFill>
                <a:latin typeface="+mn-lt"/>
              </a:rPr>
              <a:t>individuals with impaired glucose tolerance from </a:t>
            </a:r>
            <a:r>
              <a:rPr lang="en-US" sz="1600" b="1" dirty="0">
                <a:solidFill>
                  <a:schemeClr val="accent3">
                    <a:lumMod val="75000"/>
                  </a:schemeClr>
                </a:solidFill>
                <a:latin typeface="+mn-lt"/>
              </a:rPr>
              <a:t>developing diabetes</a:t>
            </a:r>
            <a:r>
              <a:rPr lang="en-US" sz="1600" dirty="0">
                <a:solidFill>
                  <a:schemeClr val="tx1">
                    <a:lumMod val="50000"/>
                    <a:lumOff val="50000"/>
                  </a:schemeClr>
                </a:solidFill>
                <a:latin typeface="+mn-lt"/>
              </a:rPr>
              <a:t>*</a:t>
            </a:r>
            <a:r>
              <a:rPr lang="en-US" sz="1600" baseline="30000" dirty="0">
                <a:solidFill>
                  <a:schemeClr val="tx1">
                    <a:lumMod val="50000"/>
                    <a:lumOff val="50000"/>
                  </a:schemeClr>
                </a:solidFill>
                <a:latin typeface="+mn-lt"/>
              </a:rPr>
              <a:t>1</a:t>
            </a:r>
            <a:endParaRPr lang="en-US" sz="400" dirty="0">
              <a:solidFill>
                <a:schemeClr val="tx1">
                  <a:lumMod val="50000"/>
                  <a:lumOff val="50000"/>
                </a:schemeClr>
              </a:solidFill>
              <a:latin typeface="+mn-lt"/>
            </a:endParaRPr>
          </a:p>
        </p:txBody>
      </p:sp>
      <p:sp>
        <p:nvSpPr>
          <p:cNvPr id="31" name="Rectangle 30"/>
          <p:cNvSpPr/>
          <p:nvPr/>
        </p:nvSpPr>
        <p:spPr>
          <a:xfrm>
            <a:off x="5086749" y="2600848"/>
            <a:ext cx="3568619" cy="738664"/>
          </a:xfrm>
          <a:prstGeom prst="rect">
            <a:avLst/>
          </a:prstGeom>
        </p:spPr>
        <p:txBody>
          <a:bodyPr wrap="square">
            <a:spAutoFit/>
          </a:bodyPr>
          <a:lstStyle/>
          <a:p>
            <a:pPr algn="ctr">
              <a:spcBef>
                <a:spcPct val="20000"/>
              </a:spcBef>
              <a:buClr>
                <a:srgbClr val="2B7DC7"/>
              </a:buClr>
            </a:pPr>
            <a:r>
              <a:rPr lang="en-US" sz="1400" dirty="0">
                <a:solidFill>
                  <a:schemeClr val="accent3">
                    <a:lumMod val="75000"/>
                  </a:schemeClr>
                </a:solidFill>
                <a:latin typeface="+mn-lt"/>
              </a:rPr>
              <a:t>52 million Europeans are living with diabetes today.</a:t>
            </a:r>
            <a:r>
              <a:rPr lang="en-US" sz="1400" baseline="30000" dirty="0">
                <a:solidFill>
                  <a:schemeClr val="accent3">
                    <a:lumMod val="75000"/>
                  </a:schemeClr>
                </a:solidFill>
                <a:latin typeface="+mn-lt"/>
              </a:rPr>
              <a:t>3</a:t>
            </a:r>
            <a:r>
              <a:rPr lang="en-US" sz="1400" dirty="0">
                <a:solidFill>
                  <a:schemeClr val="accent3">
                    <a:lumMod val="75000"/>
                  </a:schemeClr>
                </a:solidFill>
                <a:latin typeface="+mn-lt"/>
              </a:rPr>
              <a:t> Up to 80% of people with diabetes will die of CVD.</a:t>
            </a:r>
            <a:r>
              <a:rPr lang="en-US" sz="1400" baseline="30000" dirty="0">
                <a:solidFill>
                  <a:schemeClr val="accent3">
                    <a:lumMod val="75000"/>
                  </a:schemeClr>
                </a:solidFill>
                <a:latin typeface="+mn-lt"/>
              </a:rPr>
              <a:t>2</a:t>
            </a:r>
            <a:endParaRPr lang="en-US" sz="1400" dirty="0">
              <a:solidFill>
                <a:schemeClr val="accent3">
                  <a:lumMod val="75000"/>
                </a:schemeClr>
              </a:solidFill>
              <a:latin typeface="+mn-lt"/>
            </a:endParaRPr>
          </a:p>
        </p:txBody>
      </p:sp>
      <p:sp>
        <p:nvSpPr>
          <p:cNvPr id="32" name="Rectangle 31"/>
          <p:cNvSpPr/>
          <p:nvPr/>
        </p:nvSpPr>
        <p:spPr>
          <a:xfrm>
            <a:off x="331897" y="3583762"/>
            <a:ext cx="3867150" cy="1754327"/>
          </a:xfrm>
          <a:prstGeom prst="rect">
            <a:avLst/>
          </a:prstGeom>
        </p:spPr>
        <p:txBody>
          <a:bodyPr wrap="square">
            <a:spAutoFit/>
          </a:bodyPr>
          <a:lstStyle/>
          <a:p>
            <a:pPr marL="0" lvl="1">
              <a:spcBef>
                <a:spcPct val="20000"/>
              </a:spcBef>
              <a:buClr>
                <a:srgbClr val="2B7DC7"/>
              </a:buClr>
            </a:pPr>
            <a:r>
              <a:rPr lang="en-US" sz="1800" dirty="0">
                <a:solidFill>
                  <a:srgbClr val="7F7F7F"/>
                </a:solidFill>
                <a:latin typeface="+mn-lt"/>
              </a:rPr>
              <a:t>Combination drug therapy for CVD (such as aspirin, beta blockers, diuretics and statins) prevents serious complications, and has led to a </a:t>
            </a:r>
            <a:r>
              <a:rPr lang="en-US" sz="1800" b="1" dirty="0">
                <a:solidFill>
                  <a:schemeClr val="accent1"/>
                </a:solidFill>
                <a:latin typeface="+mn-lt"/>
              </a:rPr>
              <a:t>75% reduction in myocardial infarction </a:t>
            </a:r>
            <a:r>
              <a:rPr lang="en-US" sz="1800" dirty="0">
                <a:solidFill>
                  <a:srgbClr val="7F7F7F"/>
                </a:solidFill>
                <a:latin typeface="+mn-lt"/>
              </a:rPr>
              <a:t>among high risk individuals</a:t>
            </a:r>
            <a:r>
              <a:rPr lang="en-US" sz="1800" baseline="30000" dirty="0">
                <a:solidFill>
                  <a:srgbClr val="7F7F7F"/>
                </a:solidFill>
                <a:latin typeface="+mn-lt"/>
              </a:rPr>
              <a:t>1 2</a:t>
            </a:r>
            <a:endParaRPr lang="en-US" sz="1800" dirty="0">
              <a:solidFill>
                <a:srgbClr val="7F7F7F"/>
              </a:solidFill>
              <a:latin typeface="+mn-lt"/>
            </a:endParaRPr>
          </a:p>
        </p:txBody>
      </p:sp>
      <p:sp>
        <p:nvSpPr>
          <p:cNvPr id="33" name="Rectangle 32"/>
          <p:cNvSpPr/>
          <p:nvPr/>
        </p:nvSpPr>
        <p:spPr>
          <a:xfrm>
            <a:off x="4938121" y="4707603"/>
            <a:ext cx="3847370" cy="1077218"/>
          </a:xfrm>
          <a:prstGeom prst="rect">
            <a:avLst/>
          </a:prstGeom>
        </p:spPr>
        <p:txBody>
          <a:bodyPr wrap="square">
            <a:spAutoFit/>
          </a:bodyPr>
          <a:lstStyle/>
          <a:p>
            <a:pPr>
              <a:spcBef>
                <a:spcPct val="20000"/>
              </a:spcBef>
              <a:buClr>
                <a:srgbClr val="2B7DC7"/>
              </a:buClr>
            </a:pPr>
            <a:r>
              <a:rPr lang="en-US" sz="1600" dirty="0">
                <a:solidFill>
                  <a:schemeClr val="tx1">
                    <a:lumMod val="50000"/>
                    <a:lumOff val="50000"/>
                  </a:schemeClr>
                </a:solidFill>
                <a:latin typeface="+mn-lt"/>
              </a:rPr>
              <a:t>Diabetic retinopathy is an important cause of vision loss in Europe, however, through screening and treatment, blindness can be prevented in individuals at high risk</a:t>
            </a:r>
            <a:r>
              <a:rPr lang="en-US" sz="1600" baseline="30000" dirty="0">
                <a:solidFill>
                  <a:schemeClr val="tx1">
                    <a:lumMod val="50000"/>
                    <a:lumOff val="50000"/>
                  </a:schemeClr>
                </a:solidFill>
                <a:latin typeface="+mn-lt"/>
              </a:rPr>
              <a:t>1</a:t>
            </a:r>
            <a:endParaRPr lang="en-US" sz="1600" dirty="0">
              <a:solidFill>
                <a:schemeClr val="tx1">
                  <a:lumMod val="50000"/>
                  <a:lumOff val="50000"/>
                </a:schemeClr>
              </a:solidFill>
              <a:latin typeface="+mn-lt"/>
            </a:endParaRPr>
          </a:p>
        </p:txBody>
      </p:sp>
      <p:cxnSp>
        <p:nvCxnSpPr>
          <p:cNvPr id="34" name="Straight Connector 33"/>
          <p:cNvCxnSpPr/>
          <p:nvPr/>
        </p:nvCxnSpPr>
        <p:spPr>
          <a:xfrm>
            <a:off x="4567164" y="1925556"/>
            <a:ext cx="0" cy="3918366"/>
          </a:xfrm>
          <a:prstGeom prst="line">
            <a:avLst/>
          </a:prstGeom>
          <a:ln w="127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4000" y="1208513"/>
            <a:ext cx="8712199" cy="584776"/>
          </a:xfrm>
          <a:prstGeom prst="rect">
            <a:avLst/>
          </a:prstGeom>
        </p:spPr>
        <p:txBody>
          <a:bodyPr wrap="square">
            <a:spAutoFit/>
          </a:bodyPr>
          <a:lstStyle/>
          <a:p>
            <a:pPr algn="ctr"/>
            <a:r>
              <a:rPr lang="en-US" sz="1600" dirty="0">
                <a:solidFill>
                  <a:srgbClr val="006672"/>
                </a:solidFill>
                <a:latin typeface="+mn-lt"/>
              </a:rPr>
              <a:t>Preventative medicines developed for cardiovascular disease and diabetes are helping patients avoid serious complications of their disease</a:t>
            </a:r>
          </a:p>
        </p:txBody>
      </p:sp>
      <p:grpSp>
        <p:nvGrpSpPr>
          <p:cNvPr id="36" name="Group 35"/>
          <p:cNvGrpSpPr/>
          <p:nvPr/>
        </p:nvGrpSpPr>
        <p:grpSpPr>
          <a:xfrm>
            <a:off x="6403802" y="1649423"/>
            <a:ext cx="916004" cy="916004"/>
            <a:chOff x="636951" y="3158738"/>
            <a:chExt cx="916004" cy="916004"/>
          </a:xfrm>
        </p:grpSpPr>
        <p:sp>
          <p:nvSpPr>
            <p:cNvPr id="37" name="Oval 36"/>
            <p:cNvSpPr/>
            <p:nvPr/>
          </p:nvSpPr>
          <p:spPr>
            <a:xfrm>
              <a:off x="636951" y="3158738"/>
              <a:ext cx="916004" cy="91600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38" name="Group 4"/>
            <p:cNvGrpSpPr>
              <a:grpSpLocks noChangeAspect="1"/>
            </p:cNvGrpSpPr>
            <p:nvPr/>
          </p:nvGrpSpPr>
          <p:grpSpPr bwMode="auto">
            <a:xfrm>
              <a:off x="936059" y="3315942"/>
              <a:ext cx="342643" cy="647214"/>
              <a:chOff x="3838" y="926"/>
              <a:chExt cx="540" cy="1020"/>
            </a:xfrm>
            <a:solidFill>
              <a:schemeClr val="bg1"/>
            </a:solidFill>
          </p:grpSpPr>
          <p:sp>
            <p:nvSpPr>
              <p:cNvPr id="39" name="Rectangle 5"/>
              <p:cNvSpPr>
                <a:spLocks noChangeArrowheads="1"/>
              </p:cNvSpPr>
              <p:nvPr/>
            </p:nvSpPr>
            <p:spPr bwMode="auto">
              <a:xfrm>
                <a:off x="3950" y="1071"/>
                <a:ext cx="316" cy="2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sp>
            <p:nvSpPr>
              <p:cNvPr id="40" name="Freeform 6"/>
              <p:cNvSpPr>
                <a:spLocks noEditPoints="1"/>
              </p:cNvSpPr>
              <p:nvPr/>
            </p:nvSpPr>
            <p:spPr bwMode="auto">
              <a:xfrm>
                <a:off x="3838" y="926"/>
                <a:ext cx="540" cy="789"/>
              </a:xfrm>
              <a:custGeom>
                <a:avLst/>
                <a:gdLst>
                  <a:gd name="T0" fmla="*/ 195 w 226"/>
                  <a:gd name="T1" fmla="*/ 17 h 332"/>
                  <a:gd name="T2" fmla="*/ 112 w 226"/>
                  <a:gd name="T3" fmla="*/ 0 h 332"/>
                  <a:gd name="T4" fmla="*/ 33 w 226"/>
                  <a:gd name="T5" fmla="*/ 17 h 332"/>
                  <a:gd name="T6" fmla="*/ 0 w 226"/>
                  <a:gd name="T7" fmla="*/ 72 h 332"/>
                  <a:gd name="T8" fmla="*/ 0 w 226"/>
                  <a:gd name="T9" fmla="*/ 240 h 332"/>
                  <a:gd name="T10" fmla="*/ 113 w 226"/>
                  <a:gd name="T11" fmla="*/ 332 h 332"/>
                  <a:gd name="T12" fmla="*/ 226 w 226"/>
                  <a:gd name="T13" fmla="*/ 240 h 332"/>
                  <a:gd name="T14" fmla="*/ 226 w 226"/>
                  <a:gd name="T15" fmla="*/ 67 h 332"/>
                  <a:gd name="T16" fmla="*/ 195 w 226"/>
                  <a:gd name="T17" fmla="*/ 17 h 332"/>
                  <a:gd name="T18" fmla="*/ 44 w 226"/>
                  <a:gd name="T19" fmla="*/ 286 h 332"/>
                  <a:gd name="T20" fmla="*/ 23 w 226"/>
                  <a:gd name="T21" fmla="*/ 265 h 332"/>
                  <a:gd name="T22" fmla="*/ 44 w 226"/>
                  <a:gd name="T23" fmla="*/ 244 h 332"/>
                  <a:gd name="T24" fmla="*/ 65 w 226"/>
                  <a:gd name="T25" fmla="*/ 265 h 332"/>
                  <a:gd name="T26" fmla="*/ 44 w 226"/>
                  <a:gd name="T27" fmla="*/ 286 h 332"/>
                  <a:gd name="T28" fmla="*/ 113 w 226"/>
                  <a:gd name="T29" fmla="*/ 303 h 332"/>
                  <a:gd name="T30" fmla="*/ 83 w 226"/>
                  <a:gd name="T31" fmla="*/ 274 h 332"/>
                  <a:gd name="T32" fmla="*/ 113 w 226"/>
                  <a:gd name="T33" fmla="*/ 244 h 332"/>
                  <a:gd name="T34" fmla="*/ 142 w 226"/>
                  <a:gd name="T35" fmla="*/ 274 h 332"/>
                  <a:gd name="T36" fmla="*/ 113 w 226"/>
                  <a:gd name="T37" fmla="*/ 303 h 332"/>
                  <a:gd name="T38" fmla="*/ 182 w 226"/>
                  <a:gd name="T39" fmla="*/ 286 h 332"/>
                  <a:gd name="T40" fmla="*/ 161 w 226"/>
                  <a:gd name="T41" fmla="*/ 265 h 332"/>
                  <a:gd name="T42" fmla="*/ 182 w 226"/>
                  <a:gd name="T43" fmla="*/ 244 h 332"/>
                  <a:gd name="T44" fmla="*/ 202 w 226"/>
                  <a:gd name="T45" fmla="*/ 265 h 332"/>
                  <a:gd name="T46" fmla="*/ 182 w 226"/>
                  <a:gd name="T47" fmla="*/ 286 h 332"/>
                  <a:gd name="T48" fmla="*/ 206 w 226"/>
                  <a:gd name="T49" fmla="*/ 156 h 332"/>
                  <a:gd name="T50" fmla="*/ 207 w 226"/>
                  <a:gd name="T51" fmla="*/ 158 h 332"/>
                  <a:gd name="T52" fmla="*/ 206 w 226"/>
                  <a:gd name="T53" fmla="*/ 160 h 332"/>
                  <a:gd name="T54" fmla="*/ 206 w 226"/>
                  <a:gd name="T55" fmla="*/ 160 h 332"/>
                  <a:gd name="T56" fmla="*/ 206 w 226"/>
                  <a:gd name="T57" fmla="*/ 160 h 332"/>
                  <a:gd name="T58" fmla="*/ 113 w 226"/>
                  <a:gd name="T59" fmla="*/ 221 h 332"/>
                  <a:gd name="T60" fmla="*/ 19 w 226"/>
                  <a:gd name="T61" fmla="*/ 160 h 332"/>
                  <a:gd name="T62" fmla="*/ 19 w 226"/>
                  <a:gd name="T63" fmla="*/ 160 h 332"/>
                  <a:gd name="T64" fmla="*/ 19 w 226"/>
                  <a:gd name="T65" fmla="*/ 83 h 332"/>
                  <a:gd name="T66" fmla="*/ 113 w 226"/>
                  <a:gd name="T67" fmla="*/ 22 h 332"/>
                  <a:gd name="T68" fmla="*/ 207 w 226"/>
                  <a:gd name="T69" fmla="*/ 83 h 332"/>
                  <a:gd name="T70" fmla="*/ 206 w 226"/>
                  <a:gd name="T71" fmla="*/ 15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332">
                    <a:moveTo>
                      <a:pt x="195" y="17"/>
                    </a:moveTo>
                    <a:cubicBezTo>
                      <a:pt x="178" y="6"/>
                      <a:pt x="153" y="0"/>
                      <a:pt x="112" y="0"/>
                    </a:cubicBezTo>
                    <a:cubicBezTo>
                      <a:pt x="72" y="0"/>
                      <a:pt x="51" y="7"/>
                      <a:pt x="33" y="17"/>
                    </a:cubicBezTo>
                    <a:cubicBezTo>
                      <a:pt x="15" y="27"/>
                      <a:pt x="0" y="42"/>
                      <a:pt x="0" y="72"/>
                    </a:cubicBezTo>
                    <a:cubicBezTo>
                      <a:pt x="0" y="240"/>
                      <a:pt x="0" y="240"/>
                      <a:pt x="0" y="240"/>
                    </a:cubicBezTo>
                    <a:cubicBezTo>
                      <a:pt x="0" y="291"/>
                      <a:pt x="17" y="332"/>
                      <a:pt x="113" y="332"/>
                    </a:cubicBezTo>
                    <a:cubicBezTo>
                      <a:pt x="212" y="332"/>
                      <a:pt x="226" y="295"/>
                      <a:pt x="226" y="240"/>
                    </a:cubicBezTo>
                    <a:cubicBezTo>
                      <a:pt x="226" y="67"/>
                      <a:pt x="226" y="67"/>
                      <a:pt x="226" y="67"/>
                    </a:cubicBezTo>
                    <a:cubicBezTo>
                      <a:pt x="226" y="36"/>
                      <a:pt x="214" y="28"/>
                      <a:pt x="195" y="17"/>
                    </a:cubicBezTo>
                    <a:close/>
                    <a:moveTo>
                      <a:pt x="44" y="286"/>
                    </a:moveTo>
                    <a:cubicBezTo>
                      <a:pt x="33" y="286"/>
                      <a:pt x="23" y="276"/>
                      <a:pt x="23" y="265"/>
                    </a:cubicBezTo>
                    <a:cubicBezTo>
                      <a:pt x="23" y="253"/>
                      <a:pt x="33" y="244"/>
                      <a:pt x="44" y="244"/>
                    </a:cubicBezTo>
                    <a:cubicBezTo>
                      <a:pt x="56" y="244"/>
                      <a:pt x="65" y="253"/>
                      <a:pt x="65" y="265"/>
                    </a:cubicBezTo>
                    <a:cubicBezTo>
                      <a:pt x="65" y="276"/>
                      <a:pt x="56" y="286"/>
                      <a:pt x="44" y="286"/>
                    </a:cubicBezTo>
                    <a:close/>
                    <a:moveTo>
                      <a:pt x="113" y="303"/>
                    </a:moveTo>
                    <a:cubicBezTo>
                      <a:pt x="97" y="303"/>
                      <a:pt x="83" y="290"/>
                      <a:pt x="83" y="274"/>
                    </a:cubicBezTo>
                    <a:cubicBezTo>
                      <a:pt x="83" y="257"/>
                      <a:pt x="97" y="244"/>
                      <a:pt x="113" y="244"/>
                    </a:cubicBezTo>
                    <a:cubicBezTo>
                      <a:pt x="129" y="244"/>
                      <a:pt x="142" y="257"/>
                      <a:pt x="142" y="274"/>
                    </a:cubicBezTo>
                    <a:cubicBezTo>
                      <a:pt x="142" y="290"/>
                      <a:pt x="129" y="303"/>
                      <a:pt x="113" y="303"/>
                    </a:cubicBezTo>
                    <a:close/>
                    <a:moveTo>
                      <a:pt x="182" y="286"/>
                    </a:moveTo>
                    <a:cubicBezTo>
                      <a:pt x="170" y="286"/>
                      <a:pt x="161" y="276"/>
                      <a:pt x="161" y="265"/>
                    </a:cubicBezTo>
                    <a:cubicBezTo>
                      <a:pt x="161" y="253"/>
                      <a:pt x="170" y="244"/>
                      <a:pt x="182" y="244"/>
                    </a:cubicBezTo>
                    <a:cubicBezTo>
                      <a:pt x="193" y="244"/>
                      <a:pt x="202" y="253"/>
                      <a:pt x="202" y="265"/>
                    </a:cubicBezTo>
                    <a:cubicBezTo>
                      <a:pt x="202" y="276"/>
                      <a:pt x="193" y="286"/>
                      <a:pt x="182" y="286"/>
                    </a:cubicBezTo>
                    <a:close/>
                    <a:moveTo>
                      <a:pt x="206" y="156"/>
                    </a:moveTo>
                    <a:cubicBezTo>
                      <a:pt x="206" y="157"/>
                      <a:pt x="207" y="157"/>
                      <a:pt x="207" y="158"/>
                    </a:cubicBezTo>
                    <a:cubicBezTo>
                      <a:pt x="207" y="159"/>
                      <a:pt x="206" y="159"/>
                      <a:pt x="206" y="160"/>
                    </a:cubicBezTo>
                    <a:cubicBezTo>
                      <a:pt x="206" y="160"/>
                      <a:pt x="206" y="160"/>
                      <a:pt x="206" y="160"/>
                    </a:cubicBezTo>
                    <a:cubicBezTo>
                      <a:pt x="206" y="160"/>
                      <a:pt x="206" y="160"/>
                      <a:pt x="206" y="160"/>
                    </a:cubicBezTo>
                    <a:cubicBezTo>
                      <a:pt x="205" y="194"/>
                      <a:pt x="164" y="221"/>
                      <a:pt x="113" y="221"/>
                    </a:cubicBezTo>
                    <a:cubicBezTo>
                      <a:pt x="62" y="221"/>
                      <a:pt x="21" y="194"/>
                      <a:pt x="19" y="160"/>
                    </a:cubicBezTo>
                    <a:cubicBezTo>
                      <a:pt x="19" y="160"/>
                      <a:pt x="19" y="160"/>
                      <a:pt x="19" y="160"/>
                    </a:cubicBezTo>
                    <a:cubicBezTo>
                      <a:pt x="19" y="160"/>
                      <a:pt x="19" y="84"/>
                      <a:pt x="19" y="83"/>
                    </a:cubicBezTo>
                    <a:cubicBezTo>
                      <a:pt x="19" y="50"/>
                      <a:pt x="61" y="22"/>
                      <a:pt x="113" y="22"/>
                    </a:cubicBezTo>
                    <a:cubicBezTo>
                      <a:pt x="165" y="22"/>
                      <a:pt x="207" y="50"/>
                      <a:pt x="207" y="83"/>
                    </a:cubicBezTo>
                    <a:cubicBezTo>
                      <a:pt x="207" y="84"/>
                      <a:pt x="206" y="156"/>
                      <a:pt x="206" y="1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sp>
            <p:nvSpPr>
              <p:cNvPr id="41" name="Rectangle 7"/>
              <p:cNvSpPr>
                <a:spLocks noChangeArrowheads="1"/>
              </p:cNvSpPr>
              <p:nvPr/>
            </p:nvSpPr>
            <p:spPr bwMode="auto">
              <a:xfrm>
                <a:off x="4072" y="1732"/>
                <a:ext cx="72" cy="2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sp>
            <p:nvSpPr>
              <p:cNvPr id="42" name="Rectangle 8"/>
              <p:cNvSpPr>
                <a:spLocks noChangeArrowheads="1"/>
              </p:cNvSpPr>
              <p:nvPr/>
            </p:nvSpPr>
            <p:spPr bwMode="auto">
              <a:xfrm>
                <a:off x="4082" y="1898"/>
                <a:ext cx="52" cy="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sp>
            <p:nvSpPr>
              <p:cNvPr id="43" name="Rectangle 9"/>
              <p:cNvSpPr>
                <a:spLocks noChangeArrowheads="1"/>
              </p:cNvSpPr>
              <p:nvPr/>
            </p:nvSpPr>
            <p:spPr bwMode="auto">
              <a:xfrm>
                <a:off x="4103" y="1898"/>
                <a:ext cx="10" cy="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grpSp>
      </p:grpSp>
    </p:spTree>
    <p:extLst>
      <p:ext uri="{BB962C8B-B14F-4D97-AF65-F5344CB8AC3E}">
        <p14:creationId xmlns:p14="http://schemas.microsoft.com/office/powerpoint/2010/main" val="178828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5000"/>
          </a:blip>
          <a:stretch>
            <a:fillRect/>
          </a:stretch>
        </p:blipFill>
        <p:spPr>
          <a:xfrm>
            <a:off x="1173078" y="-1001889"/>
            <a:ext cx="8732922" cy="7929494"/>
          </a:xfrm>
          <a:prstGeom prst="rect">
            <a:avLst/>
          </a:prstGeom>
        </p:spPr>
      </p:pic>
      <p:sp>
        <p:nvSpPr>
          <p:cNvPr id="2" name="Text Placeholder 1"/>
          <p:cNvSpPr>
            <a:spLocks noGrp="1"/>
          </p:cNvSpPr>
          <p:nvPr>
            <p:ph type="body" sz="quarter" idx="10"/>
          </p:nvPr>
        </p:nvSpPr>
        <p:spPr>
          <a:xfrm>
            <a:off x="554812" y="2514615"/>
            <a:ext cx="8876841" cy="952485"/>
          </a:xfrm>
        </p:spPr>
        <p:txBody>
          <a:bodyPr/>
          <a:lstStyle/>
          <a:p>
            <a:pPr marL="0" indent="0" algn="ctr">
              <a:buNone/>
            </a:pPr>
            <a:r>
              <a:rPr lang="en-US" sz="2800" dirty="0">
                <a:solidFill>
                  <a:srgbClr val="F5841F"/>
                </a:solidFill>
                <a:cs typeface="Times New Roman" panose="02020603050405020304" pitchFamily="18" charset="0"/>
              </a:rPr>
              <a:t>The biopharmaceutical industry generates essential economic value in terms of job creation, R&amp;D investment, and medications that improve patient productivity</a:t>
            </a:r>
            <a:endParaRPr lang="en-US" sz="2800" dirty="0">
              <a:solidFill>
                <a:srgbClr val="F5841F"/>
              </a:solidFill>
              <a:cs typeface="Arial" charset="0"/>
            </a:endParaRPr>
          </a:p>
          <a:p>
            <a:pPr algn="ctr" defTabSz="956086"/>
            <a:endParaRPr lang="en-US" sz="2800" b="0" dirty="0">
              <a:solidFill>
                <a:srgbClr val="F5841F"/>
              </a:solidFill>
              <a:cs typeface="Arial" charset="0"/>
            </a:endParaRPr>
          </a:p>
          <a:p>
            <a:pPr algn="ctr" defTabSz="956086"/>
            <a:endParaRPr lang="en-US" sz="2800" b="0" dirty="0">
              <a:solidFill>
                <a:srgbClr val="F5841F"/>
              </a:solidFill>
              <a:cs typeface="Arial" charset="0"/>
            </a:endParaRPr>
          </a:p>
          <a:p>
            <a:pPr marL="0" indent="0" algn="ctr">
              <a:lnSpc>
                <a:spcPct val="120000"/>
              </a:lnSpc>
              <a:spcAft>
                <a:spcPts val="314"/>
              </a:spcAft>
              <a:buNone/>
            </a:pPr>
            <a:endParaRPr lang="en-US" sz="2800" b="0" dirty="0">
              <a:solidFill>
                <a:srgbClr val="F5841F"/>
              </a:solidFill>
            </a:endParaRPr>
          </a:p>
          <a:p>
            <a:pPr marL="0" indent="0" algn="ctr">
              <a:lnSpc>
                <a:spcPct val="120000"/>
              </a:lnSpc>
              <a:spcAft>
                <a:spcPts val="314"/>
              </a:spcAft>
              <a:buNone/>
            </a:pPr>
            <a:endParaRPr lang="en-US" sz="2800" b="0" dirty="0">
              <a:solidFill>
                <a:srgbClr val="F5841F"/>
              </a:solidFill>
            </a:endParaRPr>
          </a:p>
          <a:p>
            <a:pPr algn="ctr">
              <a:lnSpc>
                <a:spcPct val="120000"/>
              </a:lnSpc>
              <a:spcAft>
                <a:spcPts val="314"/>
              </a:spcAft>
            </a:pPr>
            <a:endParaRPr lang="en-US" sz="2800" b="0" dirty="0">
              <a:solidFill>
                <a:srgbClr val="F5841F"/>
              </a:solidFill>
            </a:endParaRPr>
          </a:p>
          <a:p>
            <a:pPr algn="ctr">
              <a:lnSpc>
                <a:spcPct val="120000"/>
              </a:lnSpc>
              <a:spcAft>
                <a:spcPts val="314"/>
              </a:spcAft>
            </a:pPr>
            <a:endParaRPr lang="en-US" sz="2800" b="0" dirty="0">
              <a:solidFill>
                <a:srgbClr val="F5841F"/>
              </a:solidFill>
            </a:endParaRPr>
          </a:p>
          <a:p>
            <a:pPr algn="ctr">
              <a:lnSpc>
                <a:spcPct val="120000"/>
              </a:lnSpc>
              <a:spcAft>
                <a:spcPts val="314"/>
              </a:spcAft>
            </a:pPr>
            <a:endParaRPr lang="en-US" sz="2800" b="0" dirty="0">
              <a:solidFill>
                <a:srgbClr val="F5841F"/>
              </a:solidFill>
            </a:endParaRPr>
          </a:p>
          <a:p>
            <a:pPr marL="0" indent="0" algn="ctr">
              <a:lnSpc>
                <a:spcPct val="120000"/>
              </a:lnSpc>
              <a:spcAft>
                <a:spcPts val="314"/>
              </a:spcAft>
              <a:buNone/>
            </a:pPr>
            <a:endParaRPr lang="en-GB" sz="2800" b="0" dirty="0">
              <a:solidFill>
                <a:srgbClr val="F5841F"/>
              </a:solidFill>
            </a:endParaRPr>
          </a:p>
          <a:p>
            <a:pPr marL="0" indent="0" algn="ctr">
              <a:lnSpc>
                <a:spcPct val="120000"/>
              </a:lnSpc>
              <a:spcAft>
                <a:spcPts val="314"/>
              </a:spcAft>
              <a:buNone/>
            </a:pPr>
            <a:endParaRPr lang="en-GB" sz="2800" b="0" dirty="0">
              <a:solidFill>
                <a:srgbClr val="F5841F"/>
              </a:solidFill>
            </a:endParaRPr>
          </a:p>
        </p:txBody>
      </p:sp>
      <p:sp>
        <p:nvSpPr>
          <p:cNvPr id="3" name="Text Placeholder 2"/>
          <p:cNvSpPr>
            <a:spLocks noGrp="1"/>
          </p:cNvSpPr>
          <p:nvPr>
            <p:ph type="body" sz="quarter" idx="11"/>
          </p:nvPr>
        </p:nvSpPr>
        <p:spPr>
          <a:xfrm>
            <a:off x="554813" y="557577"/>
            <a:ext cx="8876840" cy="735013"/>
          </a:xfrm>
        </p:spPr>
        <p:txBody>
          <a:bodyPr/>
          <a:lstStyle/>
          <a:p>
            <a:r>
              <a:rPr lang="fr-BE" dirty="0"/>
              <a:t>Value to the Economy</a:t>
            </a:r>
          </a:p>
        </p:txBody>
      </p:sp>
    </p:spTree>
    <p:extLst>
      <p:ext uri="{BB962C8B-B14F-4D97-AF65-F5344CB8AC3E}">
        <p14:creationId xmlns:p14="http://schemas.microsoft.com/office/powerpoint/2010/main" val="1887568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00100" y="443277"/>
            <a:ext cx="8039100" cy="735013"/>
          </a:xfrm>
        </p:spPr>
        <p:txBody>
          <a:bodyPr/>
          <a:lstStyle/>
          <a:p>
            <a:r>
              <a:rPr lang="fr-BE" sz="2000" b="0" dirty="0"/>
              <a:t>The biopharmaceutical industry makes a significant contribution to the </a:t>
            </a:r>
            <a:r>
              <a:rPr lang="fr-BE" sz="2000" dirty="0"/>
              <a:t>European economy </a:t>
            </a:r>
          </a:p>
        </p:txBody>
      </p:sp>
      <p:pic>
        <p:nvPicPr>
          <p:cNvPr id="5" name="Picture 4"/>
          <p:cNvPicPr>
            <a:picLocks noChangeAspect="1"/>
          </p:cNvPicPr>
          <p:nvPr/>
        </p:nvPicPr>
        <p:blipFill>
          <a:blip r:embed="rId2"/>
          <a:stretch>
            <a:fillRect/>
          </a:stretch>
        </p:blipFill>
        <p:spPr>
          <a:xfrm>
            <a:off x="825500" y="1419590"/>
            <a:ext cx="8216900" cy="4719761"/>
          </a:xfrm>
          <a:prstGeom prst="rect">
            <a:avLst/>
          </a:prstGeom>
        </p:spPr>
      </p:pic>
      <p:sp>
        <p:nvSpPr>
          <p:cNvPr id="2" name="Rectangle 1"/>
          <p:cNvSpPr/>
          <p:nvPr/>
        </p:nvSpPr>
        <p:spPr>
          <a:xfrm>
            <a:off x="8585200" y="5740400"/>
            <a:ext cx="457200" cy="3989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8779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54477" y="265477"/>
            <a:ext cx="8665723" cy="735013"/>
          </a:xfrm>
        </p:spPr>
        <p:txBody>
          <a:bodyPr/>
          <a:lstStyle/>
          <a:p>
            <a:r>
              <a:rPr lang="en-US" sz="2400" b="0" dirty="0"/>
              <a:t>The Biopharmaceutical Sector is the </a:t>
            </a:r>
            <a:br>
              <a:rPr lang="en-US" sz="2400" b="0" dirty="0"/>
            </a:br>
            <a:r>
              <a:rPr lang="en-US" sz="2800" dirty="0"/>
              <a:t>Second largest funder of R&amp;D in Europe</a:t>
            </a:r>
            <a:endParaRPr lang="fr-BE" sz="2800" dirty="0"/>
          </a:p>
        </p:txBody>
      </p:sp>
      <p:graphicFrame>
        <p:nvGraphicFramePr>
          <p:cNvPr id="5" name="Chart 4"/>
          <p:cNvGraphicFramePr/>
          <p:nvPr>
            <p:extLst>
              <p:ext uri="{D42A27DB-BD31-4B8C-83A1-F6EECF244321}">
                <p14:modId xmlns:p14="http://schemas.microsoft.com/office/powerpoint/2010/main" val="315663180"/>
              </p:ext>
            </p:extLst>
          </p:nvPr>
        </p:nvGraphicFramePr>
        <p:xfrm>
          <a:off x="300477" y="2108200"/>
          <a:ext cx="9372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ular Callout 5"/>
          <p:cNvSpPr/>
          <p:nvPr/>
        </p:nvSpPr>
        <p:spPr>
          <a:xfrm>
            <a:off x="4013200" y="2736946"/>
            <a:ext cx="3962400" cy="1029506"/>
          </a:xfrm>
          <a:prstGeom prst="wedgeRoundRectCallout">
            <a:avLst>
              <a:gd name="adj1" fmla="val -65947"/>
              <a:gd name="adj2" fmla="val 52376"/>
              <a:gd name="adj3" fmla="val 16667"/>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rgbClr val="FFFFFF"/>
                </a:solidFill>
              </a:rPr>
              <a:t>The biopharmaceutical sector accounts for the second largest share of all business R&amp;D, representing 19% of all domestic R&amp;D funded by EU businesses.</a:t>
            </a:r>
            <a:endParaRPr lang="en-US" sz="1400" b="1" dirty="0">
              <a:solidFill>
                <a:srgbClr val="FFFF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60769433"/>
              </p:ext>
            </p:extLst>
          </p:nvPr>
        </p:nvGraphicFramePr>
        <p:xfrm>
          <a:off x="1269999" y="5264556"/>
          <a:ext cx="7908929" cy="685800"/>
        </p:xfrm>
        <a:graphic>
          <a:graphicData uri="http://schemas.openxmlformats.org/drawingml/2006/table">
            <a:tbl>
              <a:tblPr firstRow="1" bandRow="1">
                <a:tableStyleId>{5C22544A-7EE6-4342-B048-85BDC9FD1C3A}</a:tableStyleId>
              </a:tblPr>
              <a:tblGrid>
                <a:gridCol w="1129847">
                  <a:extLst>
                    <a:ext uri="{9D8B030D-6E8A-4147-A177-3AD203B41FA5}">
                      <a16:colId xmlns:a16="http://schemas.microsoft.com/office/drawing/2014/main" val="20000"/>
                    </a:ext>
                  </a:extLst>
                </a:gridCol>
                <a:gridCol w="1129847">
                  <a:extLst>
                    <a:ext uri="{9D8B030D-6E8A-4147-A177-3AD203B41FA5}">
                      <a16:colId xmlns:a16="http://schemas.microsoft.com/office/drawing/2014/main" val="20001"/>
                    </a:ext>
                  </a:extLst>
                </a:gridCol>
                <a:gridCol w="1129847">
                  <a:extLst>
                    <a:ext uri="{9D8B030D-6E8A-4147-A177-3AD203B41FA5}">
                      <a16:colId xmlns:a16="http://schemas.microsoft.com/office/drawing/2014/main" val="20002"/>
                    </a:ext>
                  </a:extLst>
                </a:gridCol>
                <a:gridCol w="1129847">
                  <a:extLst>
                    <a:ext uri="{9D8B030D-6E8A-4147-A177-3AD203B41FA5}">
                      <a16:colId xmlns:a16="http://schemas.microsoft.com/office/drawing/2014/main" val="20003"/>
                    </a:ext>
                  </a:extLst>
                </a:gridCol>
                <a:gridCol w="1129847">
                  <a:extLst>
                    <a:ext uri="{9D8B030D-6E8A-4147-A177-3AD203B41FA5}">
                      <a16:colId xmlns:a16="http://schemas.microsoft.com/office/drawing/2014/main" val="20004"/>
                    </a:ext>
                  </a:extLst>
                </a:gridCol>
                <a:gridCol w="1129847">
                  <a:extLst>
                    <a:ext uri="{9D8B030D-6E8A-4147-A177-3AD203B41FA5}">
                      <a16:colId xmlns:a16="http://schemas.microsoft.com/office/drawing/2014/main" val="20005"/>
                    </a:ext>
                  </a:extLst>
                </a:gridCol>
                <a:gridCol w="1129847">
                  <a:extLst>
                    <a:ext uri="{9D8B030D-6E8A-4147-A177-3AD203B41FA5}">
                      <a16:colId xmlns:a16="http://schemas.microsoft.com/office/drawing/2014/main" val="20006"/>
                    </a:ext>
                  </a:extLst>
                </a:gridCol>
              </a:tblGrid>
              <a:tr h="685800">
                <a:tc>
                  <a:txBody>
                    <a:bodyPr/>
                    <a:lstStyle/>
                    <a:p>
                      <a:pPr algn="ctr" fontAlgn="b"/>
                      <a:r>
                        <a:rPr lang="en-US" sz="1050" b="0" i="0" u="none" strike="noStrike" dirty="0">
                          <a:solidFill>
                            <a:srgbClr val="7F7F7F"/>
                          </a:solidFill>
                          <a:effectLst/>
                          <a:latin typeface="Arial" panose="020B0604020202020204" pitchFamily="34" charset="0"/>
                        </a:rPr>
                        <a:t>Automobiles &amp; Parts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dirty="0">
                          <a:solidFill>
                            <a:srgbClr val="7F7F7F"/>
                          </a:solidFill>
                          <a:effectLst/>
                          <a:latin typeface="Arial" panose="020B0604020202020204" pitchFamily="34" charset="0"/>
                        </a:rPr>
                        <a:t>Pharmaceuticals &amp; Biotechnology</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dirty="0">
                          <a:solidFill>
                            <a:srgbClr val="7F7F7F"/>
                          </a:solidFill>
                          <a:effectLst/>
                          <a:latin typeface="Arial" panose="020B0604020202020204" pitchFamily="34" charset="0"/>
                        </a:rPr>
                        <a:t>Technology Hardware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dirty="0">
                          <a:solidFill>
                            <a:srgbClr val="7F7F7F"/>
                          </a:solidFill>
                          <a:effectLst/>
                          <a:latin typeface="Arial" panose="020B0604020202020204" pitchFamily="34" charset="0"/>
                        </a:rPr>
                        <a:t>Aerospace &amp; Defense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dirty="0">
                          <a:solidFill>
                            <a:srgbClr val="7F7F7F"/>
                          </a:solidFill>
                          <a:effectLst/>
                          <a:latin typeface="Arial" panose="020B0604020202020204" pitchFamily="34" charset="0"/>
                        </a:rPr>
                        <a:t>Electronic &amp; Electrical Equipment</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dirty="0">
                          <a:solidFill>
                            <a:srgbClr val="7F7F7F"/>
                          </a:solidFill>
                          <a:effectLst/>
                          <a:latin typeface="Arial" panose="020B0604020202020204" pitchFamily="34" charset="0"/>
                        </a:rPr>
                        <a:t>Industrial Engineering</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dirty="0">
                          <a:solidFill>
                            <a:srgbClr val="7F7F7F"/>
                          </a:solidFill>
                          <a:effectLst/>
                          <a:latin typeface="Arial" panose="020B0604020202020204" pitchFamily="34" charset="0"/>
                        </a:rPr>
                        <a:t>Software &amp; Computer Services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3404303" y="1736256"/>
            <a:ext cx="6116373" cy="384721"/>
          </a:xfrm>
          <a:prstGeom prst="rect">
            <a:avLst/>
          </a:prstGeom>
          <a:noFill/>
        </p:spPr>
        <p:txBody>
          <a:bodyPr vert="horz" wrap="square" rtlCol="0">
            <a:spAutoFit/>
          </a:bodyPr>
          <a:lstStyle/>
          <a:p>
            <a:pPr>
              <a:spcBef>
                <a:spcPct val="20000"/>
              </a:spcBef>
              <a:buClr>
                <a:srgbClr val="2B7DC7"/>
              </a:buClr>
            </a:pPr>
            <a:r>
              <a:rPr lang="en-US" sz="1800" b="1" dirty="0">
                <a:solidFill>
                  <a:srgbClr val="7F7F7F"/>
                </a:solidFill>
                <a:latin typeface="Arial" panose="020B0604020202020204" pitchFamily="34" charset="0"/>
              </a:rPr>
              <a:t>Share of European Business R&amp;D by Industry, </a:t>
            </a:r>
            <a:r>
              <a:rPr lang="en-US" b="1" dirty="0">
                <a:solidFill>
                  <a:srgbClr val="7F7F7F"/>
                </a:solidFill>
                <a:latin typeface="Arial" panose="020B0604020202020204" pitchFamily="34" charset="0"/>
              </a:rPr>
              <a:t>2014*</a:t>
            </a:r>
            <a:endParaRPr lang="en-US" sz="1800" b="1" dirty="0">
              <a:solidFill>
                <a:srgbClr val="7F7F7F"/>
              </a:solidFill>
              <a:latin typeface="Arial" panose="020B0604020202020204" pitchFamily="34" charset="0"/>
            </a:endParaRPr>
          </a:p>
        </p:txBody>
      </p:sp>
      <p:sp>
        <p:nvSpPr>
          <p:cNvPr id="9" name="TextBox 8"/>
          <p:cNvSpPr txBox="1"/>
          <p:nvPr/>
        </p:nvSpPr>
        <p:spPr>
          <a:xfrm>
            <a:off x="1333501" y="6270468"/>
            <a:ext cx="6286500" cy="461665"/>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	</a:t>
            </a:r>
            <a:r>
              <a:rPr lang="en-US" sz="800" dirty="0"/>
              <a:t>The remaining 26% share of business R&amp;D spending is conducted by other industries including chemical sector, the general industrial sector, and the professional, scientific, and technical services sector, among others. </a:t>
            </a:r>
            <a:endParaRPr lang="en-US" sz="800" dirty="0">
              <a:latin typeface="Arial" panose="020B0604020202020204" pitchFamily="34" charset="0"/>
            </a:endParaRP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Source:: Health Advances analysis; European Commission 2015 EU Industrial R&amp;D Investment Scoreboard.</a:t>
            </a:r>
          </a:p>
        </p:txBody>
      </p:sp>
      <p:grpSp>
        <p:nvGrpSpPr>
          <p:cNvPr id="10" name="Group 156"/>
          <p:cNvGrpSpPr>
            <a:grpSpLocks noChangeAspect="1"/>
          </p:cNvGrpSpPr>
          <p:nvPr/>
        </p:nvGrpSpPr>
        <p:grpSpPr bwMode="auto">
          <a:xfrm>
            <a:off x="2566830" y="1456512"/>
            <a:ext cx="970838" cy="1232650"/>
            <a:chOff x="748" y="91"/>
            <a:chExt cx="2323" cy="2950"/>
          </a:xfrm>
          <a:solidFill>
            <a:schemeClr val="accent1"/>
          </a:solidFill>
        </p:grpSpPr>
        <p:sp>
          <p:nvSpPr>
            <p:cNvPr id="11" name="Czech_Republic"/>
            <p:cNvSpPr>
              <a:spLocks noChangeAspect="1"/>
            </p:cNvSpPr>
            <p:nvPr/>
          </p:nvSpPr>
          <p:spPr bwMode="auto">
            <a:xfrm>
              <a:off x="2038" y="1778"/>
              <a:ext cx="326" cy="211"/>
            </a:xfrm>
            <a:custGeom>
              <a:avLst/>
              <a:gdLst/>
              <a:ahLst/>
              <a:cxnLst>
                <a:cxn ang="0">
                  <a:pos x="0" y="5528"/>
                </a:cxn>
                <a:cxn ang="0">
                  <a:pos x="439" y="6936"/>
                </a:cxn>
                <a:cxn ang="0">
                  <a:pos x="1004" y="8343"/>
                </a:cxn>
                <a:cxn ang="0">
                  <a:pos x="1507" y="10755"/>
                </a:cxn>
                <a:cxn ang="0">
                  <a:pos x="2762" y="12464"/>
                </a:cxn>
                <a:cxn ang="0">
                  <a:pos x="3704" y="14072"/>
                </a:cxn>
                <a:cxn ang="0">
                  <a:pos x="4708" y="15379"/>
                </a:cxn>
                <a:cxn ang="0">
                  <a:pos x="5650" y="16183"/>
                </a:cxn>
                <a:cxn ang="0">
                  <a:pos x="6717" y="16183"/>
                </a:cxn>
                <a:cxn ang="0">
                  <a:pos x="7470" y="15178"/>
                </a:cxn>
                <a:cxn ang="0">
                  <a:pos x="7910" y="13670"/>
                </a:cxn>
                <a:cxn ang="0">
                  <a:pos x="8663" y="13771"/>
                </a:cxn>
                <a:cxn ang="0">
                  <a:pos x="9479" y="13771"/>
                </a:cxn>
                <a:cxn ang="0">
                  <a:pos x="10483" y="14977"/>
                </a:cxn>
                <a:cxn ang="0">
                  <a:pos x="12178" y="14575"/>
                </a:cxn>
                <a:cxn ang="0">
                  <a:pos x="13308" y="12665"/>
                </a:cxn>
                <a:cxn ang="0">
                  <a:pos x="14438" y="10856"/>
                </a:cxn>
                <a:cxn ang="0">
                  <a:pos x="16384" y="8745"/>
                </a:cxn>
                <a:cxn ang="0">
                  <a:pos x="15756" y="7539"/>
                </a:cxn>
                <a:cxn ang="0">
                  <a:pos x="14940" y="6332"/>
                </a:cxn>
                <a:cxn ang="0">
                  <a:pos x="14250" y="6031"/>
                </a:cxn>
                <a:cxn ang="0">
                  <a:pos x="14187" y="4825"/>
                </a:cxn>
                <a:cxn ang="0">
                  <a:pos x="13245" y="4724"/>
                </a:cxn>
                <a:cxn ang="0">
                  <a:pos x="12492" y="4322"/>
                </a:cxn>
                <a:cxn ang="0">
                  <a:pos x="12178" y="4523"/>
                </a:cxn>
                <a:cxn ang="0">
                  <a:pos x="12053" y="5227"/>
                </a:cxn>
                <a:cxn ang="0">
                  <a:pos x="11488" y="5528"/>
                </a:cxn>
                <a:cxn ang="0">
                  <a:pos x="10546" y="4121"/>
                </a:cxn>
                <a:cxn ang="0">
                  <a:pos x="10734" y="3317"/>
                </a:cxn>
                <a:cxn ang="0">
                  <a:pos x="10672" y="2915"/>
                </a:cxn>
                <a:cxn ang="0">
                  <a:pos x="9730" y="2010"/>
                </a:cxn>
                <a:cxn ang="0">
                  <a:pos x="8726" y="1709"/>
                </a:cxn>
                <a:cxn ang="0">
                  <a:pos x="8161" y="1206"/>
                </a:cxn>
                <a:cxn ang="0">
                  <a:pos x="7407" y="1206"/>
                </a:cxn>
                <a:cxn ang="0">
                  <a:pos x="6780" y="1709"/>
                </a:cxn>
                <a:cxn ang="0">
                  <a:pos x="6466" y="1709"/>
                </a:cxn>
                <a:cxn ang="0">
                  <a:pos x="5901" y="101"/>
                </a:cxn>
                <a:cxn ang="0">
                  <a:pos x="5399" y="804"/>
                </a:cxn>
                <a:cxn ang="0">
                  <a:pos x="4771" y="2010"/>
                </a:cxn>
                <a:cxn ang="0">
                  <a:pos x="3641" y="2814"/>
                </a:cxn>
                <a:cxn ang="0">
                  <a:pos x="2950" y="4021"/>
                </a:cxn>
                <a:cxn ang="0">
                  <a:pos x="2197" y="4523"/>
                </a:cxn>
                <a:cxn ang="0">
                  <a:pos x="1444" y="4925"/>
                </a:cxn>
                <a:cxn ang="0">
                  <a:pos x="1130" y="5227"/>
                </a:cxn>
                <a:cxn ang="0">
                  <a:pos x="879" y="6332"/>
                </a:cxn>
                <a:cxn ang="0">
                  <a:pos x="628" y="5930"/>
                </a:cxn>
              </a:cxnLst>
              <a:rect l="0" t="0" r="r" b="b"/>
              <a:pathLst>
                <a:path w="16384" h="16384">
                  <a:moveTo>
                    <a:pt x="126" y="5227"/>
                  </a:moveTo>
                  <a:lnTo>
                    <a:pt x="0" y="5528"/>
                  </a:lnTo>
                  <a:lnTo>
                    <a:pt x="0" y="6131"/>
                  </a:lnTo>
                  <a:lnTo>
                    <a:pt x="439" y="6936"/>
                  </a:lnTo>
                  <a:lnTo>
                    <a:pt x="942" y="7338"/>
                  </a:lnTo>
                  <a:lnTo>
                    <a:pt x="1004" y="8343"/>
                  </a:lnTo>
                  <a:lnTo>
                    <a:pt x="1004" y="9750"/>
                  </a:lnTo>
                  <a:lnTo>
                    <a:pt x="1507" y="10755"/>
                  </a:lnTo>
                  <a:lnTo>
                    <a:pt x="2134" y="11559"/>
                  </a:lnTo>
                  <a:lnTo>
                    <a:pt x="2762" y="12464"/>
                  </a:lnTo>
                  <a:lnTo>
                    <a:pt x="3264" y="13369"/>
                  </a:lnTo>
                  <a:lnTo>
                    <a:pt x="3704" y="14072"/>
                  </a:lnTo>
                  <a:lnTo>
                    <a:pt x="4457" y="14876"/>
                  </a:lnTo>
                  <a:lnTo>
                    <a:pt x="4708" y="15379"/>
                  </a:lnTo>
                  <a:lnTo>
                    <a:pt x="5273" y="15781"/>
                  </a:lnTo>
                  <a:lnTo>
                    <a:pt x="5650" y="16183"/>
                  </a:lnTo>
                  <a:lnTo>
                    <a:pt x="6152" y="16384"/>
                  </a:lnTo>
                  <a:lnTo>
                    <a:pt x="6717" y="16183"/>
                  </a:lnTo>
                  <a:lnTo>
                    <a:pt x="7031" y="15781"/>
                  </a:lnTo>
                  <a:lnTo>
                    <a:pt x="7470" y="15178"/>
                  </a:lnTo>
                  <a:lnTo>
                    <a:pt x="7658" y="14474"/>
                  </a:lnTo>
                  <a:lnTo>
                    <a:pt x="7910" y="13670"/>
                  </a:lnTo>
                  <a:lnTo>
                    <a:pt x="8412" y="13771"/>
                  </a:lnTo>
                  <a:lnTo>
                    <a:pt x="8663" y="13771"/>
                  </a:lnTo>
                  <a:lnTo>
                    <a:pt x="9039" y="13771"/>
                  </a:lnTo>
                  <a:lnTo>
                    <a:pt x="9479" y="13771"/>
                  </a:lnTo>
                  <a:lnTo>
                    <a:pt x="9793" y="14072"/>
                  </a:lnTo>
                  <a:lnTo>
                    <a:pt x="10483" y="14977"/>
                  </a:lnTo>
                  <a:lnTo>
                    <a:pt x="11237" y="14776"/>
                  </a:lnTo>
                  <a:lnTo>
                    <a:pt x="12178" y="14575"/>
                  </a:lnTo>
                  <a:lnTo>
                    <a:pt x="12429" y="15077"/>
                  </a:lnTo>
                  <a:lnTo>
                    <a:pt x="13308" y="12665"/>
                  </a:lnTo>
                  <a:lnTo>
                    <a:pt x="14187" y="11760"/>
                  </a:lnTo>
                  <a:lnTo>
                    <a:pt x="14438" y="10856"/>
                  </a:lnTo>
                  <a:lnTo>
                    <a:pt x="15631" y="10052"/>
                  </a:lnTo>
                  <a:lnTo>
                    <a:pt x="16384" y="8745"/>
                  </a:lnTo>
                  <a:lnTo>
                    <a:pt x="16321" y="8745"/>
                  </a:lnTo>
                  <a:lnTo>
                    <a:pt x="15756" y="7539"/>
                  </a:lnTo>
                  <a:lnTo>
                    <a:pt x="15317" y="6533"/>
                  </a:lnTo>
                  <a:lnTo>
                    <a:pt x="14940" y="6332"/>
                  </a:lnTo>
                  <a:lnTo>
                    <a:pt x="14689" y="6433"/>
                  </a:lnTo>
                  <a:lnTo>
                    <a:pt x="14250" y="6031"/>
                  </a:lnTo>
                  <a:lnTo>
                    <a:pt x="14187" y="5327"/>
                  </a:lnTo>
                  <a:lnTo>
                    <a:pt x="14187" y="4825"/>
                  </a:lnTo>
                  <a:lnTo>
                    <a:pt x="13810" y="4724"/>
                  </a:lnTo>
                  <a:lnTo>
                    <a:pt x="13245" y="4724"/>
                  </a:lnTo>
                  <a:lnTo>
                    <a:pt x="12931" y="4423"/>
                  </a:lnTo>
                  <a:lnTo>
                    <a:pt x="12492" y="4322"/>
                  </a:lnTo>
                  <a:lnTo>
                    <a:pt x="12178" y="4121"/>
                  </a:lnTo>
                  <a:lnTo>
                    <a:pt x="12178" y="4523"/>
                  </a:lnTo>
                  <a:lnTo>
                    <a:pt x="12304" y="5126"/>
                  </a:lnTo>
                  <a:lnTo>
                    <a:pt x="12053" y="5227"/>
                  </a:lnTo>
                  <a:lnTo>
                    <a:pt x="11802" y="5629"/>
                  </a:lnTo>
                  <a:lnTo>
                    <a:pt x="11488" y="5528"/>
                  </a:lnTo>
                  <a:lnTo>
                    <a:pt x="10985" y="4825"/>
                  </a:lnTo>
                  <a:lnTo>
                    <a:pt x="10546" y="4121"/>
                  </a:lnTo>
                  <a:lnTo>
                    <a:pt x="10672" y="3920"/>
                  </a:lnTo>
                  <a:lnTo>
                    <a:pt x="10734" y="3317"/>
                  </a:lnTo>
                  <a:lnTo>
                    <a:pt x="10734" y="3116"/>
                  </a:lnTo>
                  <a:lnTo>
                    <a:pt x="10672" y="2915"/>
                  </a:lnTo>
                  <a:lnTo>
                    <a:pt x="10169" y="2915"/>
                  </a:lnTo>
                  <a:lnTo>
                    <a:pt x="9730" y="2010"/>
                  </a:lnTo>
                  <a:lnTo>
                    <a:pt x="9228" y="2010"/>
                  </a:lnTo>
                  <a:lnTo>
                    <a:pt x="8726" y="1709"/>
                  </a:lnTo>
                  <a:lnTo>
                    <a:pt x="8474" y="1910"/>
                  </a:lnTo>
                  <a:lnTo>
                    <a:pt x="8161" y="1206"/>
                  </a:lnTo>
                  <a:lnTo>
                    <a:pt x="7721" y="804"/>
                  </a:lnTo>
                  <a:lnTo>
                    <a:pt x="7407" y="1206"/>
                  </a:lnTo>
                  <a:lnTo>
                    <a:pt x="7156" y="2010"/>
                  </a:lnTo>
                  <a:lnTo>
                    <a:pt x="6780" y="1709"/>
                  </a:lnTo>
                  <a:lnTo>
                    <a:pt x="6780" y="1608"/>
                  </a:lnTo>
                  <a:lnTo>
                    <a:pt x="6466" y="1709"/>
                  </a:lnTo>
                  <a:lnTo>
                    <a:pt x="6152" y="1106"/>
                  </a:lnTo>
                  <a:lnTo>
                    <a:pt x="5901" y="101"/>
                  </a:lnTo>
                  <a:lnTo>
                    <a:pt x="5461" y="0"/>
                  </a:lnTo>
                  <a:lnTo>
                    <a:pt x="5399" y="804"/>
                  </a:lnTo>
                  <a:lnTo>
                    <a:pt x="5273" y="1709"/>
                  </a:lnTo>
                  <a:lnTo>
                    <a:pt x="4771" y="2010"/>
                  </a:lnTo>
                  <a:lnTo>
                    <a:pt x="4143" y="2412"/>
                  </a:lnTo>
                  <a:lnTo>
                    <a:pt x="3641" y="2814"/>
                  </a:lnTo>
                  <a:lnTo>
                    <a:pt x="3390" y="3619"/>
                  </a:lnTo>
                  <a:lnTo>
                    <a:pt x="2950" y="4021"/>
                  </a:lnTo>
                  <a:lnTo>
                    <a:pt x="2637" y="4322"/>
                  </a:lnTo>
                  <a:lnTo>
                    <a:pt x="2197" y="4523"/>
                  </a:lnTo>
                  <a:lnTo>
                    <a:pt x="1758" y="4724"/>
                  </a:lnTo>
                  <a:lnTo>
                    <a:pt x="1444" y="4925"/>
                  </a:lnTo>
                  <a:lnTo>
                    <a:pt x="1255" y="5126"/>
                  </a:lnTo>
                  <a:lnTo>
                    <a:pt x="1130" y="5227"/>
                  </a:lnTo>
                  <a:lnTo>
                    <a:pt x="1004" y="5729"/>
                  </a:lnTo>
                  <a:lnTo>
                    <a:pt x="879" y="6332"/>
                  </a:lnTo>
                  <a:lnTo>
                    <a:pt x="753" y="6332"/>
                  </a:lnTo>
                  <a:lnTo>
                    <a:pt x="628" y="5930"/>
                  </a:lnTo>
                  <a:lnTo>
                    <a:pt x="126" y="522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 name="Slovak_Republic"/>
            <p:cNvSpPr>
              <a:spLocks noChangeAspect="1"/>
            </p:cNvSpPr>
            <p:nvPr/>
          </p:nvSpPr>
          <p:spPr bwMode="auto">
            <a:xfrm>
              <a:off x="2285" y="1888"/>
              <a:ext cx="276" cy="161"/>
            </a:xfrm>
            <a:custGeom>
              <a:avLst/>
              <a:gdLst/>
              <a:ahLst/>
              <a:cxnLst>
                <a:cxn ang="0">
                  <a:pos x="148" y="8985"/>
                </a:cxn>
                <a:cxn ang="0">
                  <a:pos x="593" y="12552"/>
                </a:cxn>
                <a:cxn ang="0">
                  <a:pos x="1038" y="14006"/>
                </a:cxn>
                <a:cxn ang="0">
                  <a:pos x="1853" y="14666"/>
                </a:cxn>
                <a:cxn ang="0">
                  <a:pos x="2965" y="16120"/>
                </a:cxn>
                <a:cxn ang="0">
                  <a:pos x="3855" y="16252"/>
                </a:cxn>
                <a:cxn ang="0">
                  <a:pos x="4745" y="16120"/>
                </a:cxn>
                <a:cxn ang="0">
                  <a:pos x="5412" y="15855"/>
                </a:cxn>
                <a:cxn ang="0">
                  <a:pos x="5708" y="15063"/>
                </a:cxn>
                <a:cxn ang="0">
                  <a:pos x="6895" y="13213"/>
                </a:cxn>
                <a:cxn ang="0">
                  <a:pos x="8600" y="11495"/>
                </a:cxn>
                <a:cxn ang="0">
                  <a:pos x="10157" y="10967"/>
                </a:cxn>
                <a:cxn ang="0">
                  <a:pos x="10972" y="9381"/>
                </a:cxn>
                <a:cxn ang="0">
                  <a:pos x="12751" y="8324"/>
                </a:cxn>
                <a:cxn ang="0">
                  <a:pos x="14234" y="8192"/>
                </a:cxn>
                <a:cxn ang="0">
                  <a:pos x="15865" y="8456"/>
                </a:cxn>
                <a:cxn ang="0">
                  <a:pos x="15865" y="7135"/>
                </a:cxn>
                <a:cxn ang="0">
                  <a:pos x="16087" y="5153"/>
                </a:cxn>
                <a:cxn ang="0">
                  <a:pos x="16384" y="2907"/>
                </a:cxn>
                <a:cxn ang="0">
                  <a:pos x="15865" y="2114"/>
                </a:cxn>
                <a:cxn ang="0">
                  <a:pos x="14679" y="529"/>
                </a:cxn>
                <a:cxn ang="0">
                  <a:pos x="13344" y="0"/>
                </a:cxn>
                <a:cxn ang="0">
                  <a:pos x="12232" y="925"/>
                </a:cxn>
                <a:cxn ang="0">
                  <a:pos x="11269" y="925"/>
                </a:cxn>
                <a:cxn ang="0">
                  <a:pos x="9786" y="2378"/>
                </a:cxn>
                <a:cxn ang="0">
                  <a:pos x="8896" y="2643"/>
                </a:cxn>
                <a:cxn ang="0">
                  <a:pos x="7858" y="925"/>
                </a:cxn>
                <a:cxn ang="0">
                  <a:pos x="6820" y="925"/>
                </a:cxn>
                <a:cxn ang="0">
                  <a:pos x="5412" y="529"/>
                </a:cxn>
                <a:cxn ang="0">
                  <a:pos x="3707" y="1982"/>
                </a:cxn>
                <a:cxn ang="0">
                  <a:pos x="2150" y="4228"/>
                </a:cxn>
                <a:cxn ang="0">
                  <a:pos x="0" y="8588"/>
                </a:cxn>
              </a:cxnLst>
              <a:rect l="0" t="0" r="r" b="b"/>
              <a:pathLst>
                <a:path w="16384" h="16384">
                  <a:moveTo>
                    <a:pt x="0" y="8588"/>
                  </a:moveTo>
                  <a:lnTo>
                    <a:pt x="148" y="8985"/>
                  </a:lnTo>
                  <a:lnTo>
                    <a:pt x="148" y="10438"/>
                  </a:lnTo>
                  <a:lnTo>
                    <a:pt x="593" y="12552"/>
                  </a:lnTo>
                  <a:lnTo>
                    <a:pt x="1038" y="13741"/>
                  </a:lnTo>
                  <a:lnTo>
                    <a:pt x="1038" y="14006"/>
                  </a:lnTo>
                  <a:lnTo>
                    <a:pt x="1334" y="14270"/>
                  </a:lnTo>
                  <a:lnTo>
                    <a:pt x="1853" y="14666"/>
                  </a:lnTo>
                  <a:lnTo>
                    <a:pt x="2372" y="15327"/>
                  </a:lnTo>
                  <a:lnTo>
                    <a:pt x="2965" y="16120"/>
                  </a:lnTo>
                  <a:lnTo>
                    <a:pt x="3262" y="16384"/>
                  </a:lnTo>
                  <a:lnTo>
                    <a:pt x="3855" y="16252"/>
                  </a:lnTo>
                  <a:lnTo>
                    <a:pt x="4300" y="16120"/>
                  </a:lnTo>
                  <a:lnTo>
                    <a:pt x="4745" y="16120"/>
                  </a:lnTo>
                  <a:lnTo>
                    <a:pt x="5115" y="16120"/>
                  </a:lnTo>
                  <a:lnTo>
                    <a:pt x="5412" y="15855"/>
                  </a:lnTo>
                  <a:lnTo>
                    <a:pt x="5634" y="15195"/>
                  </a:lnTo>
                  <a:lnTo>
                    <a:pt x="5708" y="15063"/>
                  </a:lnTo>
                  <a:lnTo>
                    <a:pt x="6079" y="13741"/>
                  </a:lnTo>
                  <a:lnTo>
                    <a:pt x="6895" y="13213"/>
                  </a:lnTo>
                  <a:lnTo>
                    <a:pt x="7710" y="12552"/>
                  </a:lnTo>
                  <a:lnTo>
                    <a:pt x="8600" y="11495"/>
                  </a:lnTo>
                  <a:lnTo>
                    <a:pt x="9489" y="11892"/>
                  </a:lnTo>
                  <a:lnTo>
                    <a:pt x="10157" y="10967"/>
                  </a:lnTo>
                  <a:lnTo>
                    <a:pt x="10750" y="10570"/>
                  </a:lnTo>
                  <a:lnTo>
                    <a:pt x="10972" y="9381"/>
                  </a:lnTo>
                  <a:lnTo>
                    <a:pt x="11713" y="8324"/>
                  </a:lnTo>
                  <a:lnTo>
                    <a:pt x="12751" y="8324"/>
                  </a:lnTo>
                  <a:lnTo>
                    <a:pt x="13344" y="7796"/>
                  </a:lnTo>
                  <a:lnTo>
                    <a:pt x="14234" y="8192"/>
                  </a:lnTo>
                  <a:lnTo>
                    <a:pt x="15198" y="8985"/>
                  </a:lnTo>
                  <a:lnTo>
                    <a:pt x="15865" y="8456"/>
                  </a:lnTo>
                  <a:lnTo>
                    <a:pt x="15865" y="7928"/>
                  </a:lnTo>
                  <a:lnTo>
                    <a:pt x="15865" y="7135"/>
                  </a:lnTo>
                  <a:lnTo>
                    <a:pt x="16013" y="6078"/>
                  </a:lnTo>
                  <a:lnTo>
                    <a:pt x="16087" y="5153"/>
                  </a:lnTo>
                  <a:lnTo>
                    <a:pt x="16310" y="3964"/>
                  </a:lnTo>
                  <a:lnTo>
                    <a:pt x="16384" y="2907"/>
                  </a:lnTo>
                  <a:lnTo>
                    <a:pt x="16384" y="2378"/>
                  </a:lnTo>
                  <a:lnTo>
                    <a:pt x="15865" y="2114"/>
                  </a:lnTo>
                  <a:lnTo>
                    <a:pt x="15198" y="1453"/>
                  </a:lnTo>
                  <a:lnTo>
                    <a:pt x="14679" y="529"/>
                  </a:lnTo>
                  <a:lnTo>
                    <a:pt x="14086" y="0"/>
                  </a:lnTo>
                  <a:lnTo>
                    <a:pt x="13344" y="0"/>
                  </a:lnTo>
                  <a:lnTo>
                    <a:pt x="12751" y="396"/>
                  </a:lnTo>
                  <a:lnTo>
                    <a:pt x="12232" y="925"/>
                  </a:lnTo>
                  <a:lnTo>
                    <a:pt x="11862" y="1586"/>
                  </a:lnTo>
                  <a:lnTo>
                    <a:pt x="11269" y="925"/>
                  </a:lnTo>
                  <a:lnTo>
                    <a:pt x="10157" y="1321"/>
                  </a:lnTo>
                  <a:lnTo>
                    <a:pt x="9786" y="2378"/>
                  </a:lnTo>
                  <a:lnTo>
                    <a:pt x="9267" y="2907"/>
                  </a:lnTo>
                  <a:lnTo>
                    <a:pt x="8896" y="2643"/>
                  </a:lnTo>
                  <a:lnTo>
                    <a:pt x="8377" y="1850"/>
                  </a:lnTo>
                  <a:lnTo>
                    <a:pt x="7858" y="925"/>
                  </a:lnTo>
                  <a:lnTo>
                    <a:pt x="7414" y="396"/>
                  </a:lnTo>
                  <a:lnTo>
                    <a:pt x="6820" y="925"/>
                  </a:lnTo>
                  <a:lnTo>
                    <a:pt x="6302" y="1321"/>
                  </a:lnTo>
                  <a:lnTo>
                    <a:pt x="5412" y="529"/>
                  </a:lnTo>
                  <a:lnTo>
                    <a:pt x="4671" y="264"/>
                  </a:lnTo>
                  <a:lnTo>
                    <a:pt x="3707" y="1982"/>
                  </a:lnTo>
                  <a:lnTo>
                    <a:pt x="2298" y="2907"/>
                  </a:lnTo>
                  <a:lnTo>
                    <a:pt x="2150" y="4228"/>
                  </a:lnTo>
                  <a:lnTo>
                    <a:pt x="964" y="5417"/>
                  </a:lnTo>
                  <a:lnTo>
                    <a:pt x="0" y="858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3" name="Andorra"/>
            <p:cNvSpPr>
              <a:spLocks noChangeAspect="1"/>
            </p:cNvSpPr>
            <p:nvPr/>
          </p:nvSpPr>
          <p:spPr bwMode="auto">
            <a:xfrm>
              <a:off x="1436" y="2442"/>
              <a:ext cx="20" cy="18"/>
            </a:xfrm>
            <a:custGeom>
              <a:avLst/>
              <a:gdLst/>
              <a:ahLst/>
              <a:cxnLst>
                <a:cxn ang="0">
                  <a:pos x="0" y="0"/>
                </a:cxn>
                <a:cxn ang="0">
                  <a:pos x="5120" y="2341"/>
                </a:cxn>
                <a:cxn ang="0">
                  <a:pos x="12288" y="3511"/>
                </a:cxn>
                <a:cxn ang="0">
                  <a:pos x="15360" y="9362"/>
                </a:cxn>
                <a:cxn ang="0">
                  <a:pos x="16384" y="14043"/>
                </a:cxn>
                <a:cxn ang="0">
                  <a:pos x="12288" y="16384"/>
                </a:cxn>
                <a:cxn ang="0">
                  <a:pos x="7168" y="14043"/>
                </a:cxn>
                <a:cxn ang="0">
                  <a:pos x="5120" y="8192"/>
                </a:cxn>
                <a:cxn ang="0">
                  <a:pos x="0" y="0"/>
                </a:cxn>
              </a:cxnLst>
              <a:rect l="0" t="0" r="r" b="b"/>
              <a:pathLst>
                <a:path w="16384" h="16384">
                  <a:moveTo>
                    <a:pt x="0" y="0"/>
                  </a:moveTo>
                  <a:lnTo>
                    <a:pt x="5120" y="2341"/>
                  </a:lnTo>
                  <a:lnTo>
                    <a:pt x="12288" y="3511"/>
                  </a:lnTo>
                  <a:lnTo>
                    <a:pt x="15360" y="9362"/>
                  </a:lnTo>
                  <a:lnTo>
                    <a:pt x="16384" y="14043"/>
                  </a:lnTo>
                  <a:lnTo>
                    <a:pt x="12288" y="16384"/>
                  </a:lnTo>
                  <a:lnTo>
                    <a:pt x="7168" y="14043"/>
                  </a:lnTo>
                  <a:lnTo>
                    <a:pt x="5120" y="8192"/>
                  </a:lnTo>
                  <a:lnTo>
                    <a:pt x="0"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4" name="Austria"/>
            <p:cNvSpPr>
              <a:spLocks noChangeAspect="1"/>
            </p:cNvSpPr>
            <p:nvPr/>
          </p:nvSpPr>
          <p:spPr bwMode="auto">
            <a:xfrm>
              <a:off x="1910" y="1954"/>
              <a:ext cx="395" cy="212"/>
            </a:xfrm>
            <a:custGeom>
              <a:avLst/>
              <a:gdLst/>
              <a:ahLst/>
              <a:cxnLst>
                <a:cxn ang="0">
                  <a:pos x="2178" y="13986"/>
                </a:cxn>
                <a:cxn ang="0">
                  <a:pos x="2489" y="14286"/>
                </a:cxn>
                <a:cxn ang="0">
                  <a:pos x="3318" y="13886"/>
                </a:cxn>
                <a:cxn ang="0">
                  <a:pos x="3992" y="13187"/>
                </a:cxn>
                <a:cxn ang="0">
                  <a:pos x="5185" y="12887"/>
                </a:cxn>
                <a:cxn ang="0">
                  <a:pos x="5703" y="12688"/>
                </a:cxn>
                <a:cxn ang="0">
                  <a:pos x="5911" y="14286"/>
                </a:cxn>
                <a:cxn ang="0">
                  <a:pos x="6533" y="15085"/>
                </a:cxn>
                <a:cxn ang="0">
                  <a:pos x="7725" y="15685"/>
                </a:cxn>
                <a:cxn ang="0">
                  <a:pos x="8710" y="16084"/>
                </a:cxn>
                <a:cxn ang="0">
                  <a:pos x="9385" y="16084"/>
                </a:cxn>
                <a:cxn ang="0">
                  <a:pos x="10370" y="16384"/>
                </a:cxn>
                <a:cxn ang="0">
                  <a:pos x="10992" y="16284"/>
                </a:cxn>
                <a:cxn ang="0">
                  <a:pos x="11510" y="15085"/>
                </a:cxn>
                <a:cxn ang="0">
                  <a:pos x="12444" y="14786"/>
                </a:cxn>
                <a:cxn ang="0">
                  <a:pos x="12910" y="14686"/>
                </a:cxn>
                <a:cxn ang="0">
                  <a:pos x="13325" y="14286"/>
                </a:cxn>
                <a:cxn ang="0">
                  <a:pos x="13895" y="14386"/>
                </a:cxn>
                <a:cxn ang="0">
                  <a:pos x="14310" y="13287"/>
                </a:cxn>
                <a:cxn ang="0">
                  <a:pos x="15140" y="12288"/>
                </a:cxn>
                <a:cxn ang="0">
                  <a:pos x="15140" y="10290"/>
                </a:cxn>
                <a:cxn ang="0">
                  <a:pos x="15191" y="7892"/>
                </a:cxn>
                <a:cxn ang="0">
                  <a:pos x="16384" y="7093"/>
                </a:cxn>
                <a:cxn ang="0">
                  <a:pos x="16280" y="5295"/>
                </a:cxn>
                <a:cxn ang="0">
                  <a:pos x="15658" y="1698"/>
                </a:cxn>
                <a:cxn ang="0">
                  <a:pos x="13947" y="1299"/>
                </a:cxn>
                <a:cxn ang="0">
                  <a:pos x="12755" y="100"/>
                </a:cxn>
                <a:cxn ang="0">
                  <a:pos x="11821" y="0"/>
                </a:cxn>
                <a:cxn ang="0">
                  <a:pos x="11095" y="2098"/>
                </a:cxn>
                <a:cxn ang="0">
                  <a:pos x="9955" y="2498"/>
                </a:cxn>
                <a:cxn ang="0">
                  <a:pos x="9125" y="2398"/>
                </a:cxn>
                <a:cxn ang="0">
                  <a:pos x="8296" y="3596"/>
                </a:cxn>
                <a:cxn ang="0">
                  <a:pos x="7311" y="5095"/>
                </a:cxn>
                <a:cxn ang="0">
                  <a:pos x="7466" y="8492"/>
                </a:cxn>
                <a:cxn ang="0">
                  <a:pos x="7051" y="8791"/>
                </a:cxn>
                <a:cxn ang="0">
                  <a:pos x="6014" y="8492"/>
                </a:cxn>
                <a:cxn ang="0">
                  <a:pos x="4977" y="9091"/>
                </a:cxn>
                <a:cxn ang="0">
                  <a:pos x="3785" y="10290"/>
                </a:cxn>
                <a:cxn ang="0">
                  <a:pos x="2281" y="9491"/>
                </a:cxn>
                <a:cxn ang="0">
                  <a:pos x="1659" y="10690"/>
                </a:cxn>
                <a:cxn ang="0">
                  <a:pos x="726" y="9291"/>
                </a:cxn>
                <a:cxn ang="0">
                  <a:pos x="259" y="10390"/>
                </a:cxn>
                <a:cxn ang="0">
                  <a:pos x="104" y="12088"/>
                </a:cxn>
                <a:cxn ang="0">
                  <a:pos x="933" y="13587"/>
                </a:cxn>
                <a:cxn ang="0">
                  <a:pos x="1867" y="13587"/>
                </a:cxn>
              </a:cxnLst>
              <a:rect l="0" t="0" r="r" b="b"/>
              <a:pathLst>
                <a:path w="16384" h="16384">
                  <a:moveTo>
                    <a:pt x="1918" y="13886"/>
                  </a:moveTo>
                  <a:lnTo>
                    <a:pt x="2074" y="13986"/>
                  </a:lnTo>
                  <a:lnTo>
                    <a:pt x="2178" y="13986"/>
                  </a:lnTo>
                  <a:lnTo>
                    <a:pt x="2281" y="14086"/>
                  </a:lnTo>
                  <a:lnTo>
                    <a:pt x="2333" y="14086"/>
                  </a:lnTo>
                  <a:lnTo>
                    <a:pt x="2489" y="14286"/>
                  </a:lnTo>
                  <a:lnTo>
                    <a:pt x="2592" y="14086"/>
                  </a:lnTo>
                  <a:lnTo>
                    <a:pt x="2955" y="13986"/>
                  </a:lnTo>
                  <a:lnTo>
                    <a:pt x="3318" y="13886"/>
                  </a:lnTo>
                  <a:lnTo>
                    <a:pt x="3526" y="13587"/>
                  </a:lnTo>
                  <a:lnTo>
                    <a:pt x="3785" y="13287"/>
                  </a:lnTo>
                  <a:lnTo>
                    <a:pt x="3992" y="13187"/>
                  </a:lnTo>
                  <a:lnTo>
                    <a:pt x="4407" y="13087"/>
                  </a:lnTo>
                  <a:lnTo>
                    <a:pt x="4770" y="13087"/>
                  </a:lnTo>
                  <a:lnTo>
                    <a:pt x="5185" y="12887"/>
                  </a:lnTo>
                  <a:lnTo>
                    <a:pt x="5392" y="12688"/>
                  </a:lnTo>
                  <a:lnTo>
                    <a:pt x="5600" y="12488"/>
                  </a:lnTo>
                  <a:lnTo>
                    <a:pt x="5703" y="12688"/>
                  </a:lnTo>
                  <a:lnTo>
                    <a:pt x="5703" y="13087"/>
                  </a:lnTo>
                  <a:lnTo>
                    <a:pt x="5807" y="13687"/>
                  </a:lnTo>
                  <a:lnTo>
                    <a:pt x="5911" y="14286"/>
                  </a:lnTo>
                  <a:lnTo>
                    <a:pt x="6066" y="14686"/>
                  </a:lnTo>
                  <a:lnTo>
                    <a:pt x="6429" y="14885"/>
                  </a:lnTo>
                  <a:lnTo>
                    <a:pt x="6533" y="15085"/>
                  </a:lnTo>
                  <a:lnTo>
                    <a:pt x="6948" y="15485"/>
                  </a:lnTo>
                  <a:lnTo>
                    <a:pt x="7311" y="15585"/>
                  </a:lnTo>
                  <a:lnTo>
                    <a:pt x="7725" y="15685"/>
                  </a:lnTo>
                  <a:lnTo>
                    <a:pt x="8192" y="15884"/>
                  </a:lnTo>
                  <a:lnTo>
                    <a:pt x="8555" y="15984"/>
                  </a:lnTo>
                  <a:lnTo>
                    <a:pt x="8710" y="16084"/>
                  </a:lnTo>
                  <a:lnTo>
                    <a:pt x="9022" y="16284"/>
                  </a:lnTo>
                  <a:lnTo>
                    <a:pt x="9125" y="16284"/>
                  </a:lnTo>
                  <a:lnTo>
                    <a:pt x="9385" y="16084"/>
                  </a:lnTo>
                  <a:lnTo>
                    <a:pt x="9747" y="16084"/>
                  </a:lnTo>
                  <a:lnTo>
                    <a:pt x="10059" y="16284"/>
                  </a:lnTo>
                  <a:lnTo>
                    <a:pt x="10370" y="16384"/>
                  </a:lnTo>
                  <a:lnTo>
                    <a:pt x="10629" y="16384"/>
                  </a:lnTo>
                  <a:lnTo>
                    <a:pt x="10888" y="16384"/>
                  </a:lnTo>
                  <a:lnTo>
                    <a:pt x="10992" y="16284"/>
                  </a:lnTo>
                  <a:lnTo>
                    <a:pt x="11251" y="15884"/>
                  </a:lnTo>
                  <a:lnTo>
                    <a:pt x="11407" y="15485"/>
                  </a:lnTo>
                  <a:lnTo>
                    <a:pt x="11510" y="15085"/>
                  </a:lnTo>
                  <a:lnTo>
                    <a:pt x="11873" y="14786"/>
                  </a:lnTo>
                  <a:lnTo>
                    <a:pt x="12081" y="14686"/>
                  </a:lnTo>
                  <a:lnTo>
                    <a:pt x="12444" y="14786"/>
                  </a:lnTo>
                  <a:lnTo>
                    <a:pt x="12651" y="14885"/>
                  </a:lnTo>
                  <a:lnTo>
                    <a:pt x="12858" y="15085"/>
                  </a:lnTo>
                  <a:lnTo>
                    <a:pt x="12910" y="14686"/>
                  </a:lnTo>
                  <a:lnTo>
                    <a:pt x="13066" y="14286"/>
                  </a:lnTo>
                  <a:lnTo>
                    <a:pt x="13169" y="14286"/>
                  </a:lnTo>
                  <a:lnTo>
                    <a:pt x="13325" y="14286"/>
                  </a:lnTo>
                  <a:lnTo>
                    <a:pt x="13584" y="14286"/>
                  </a:lnTo>
                  <a:lnTo>
                    <a:pt x="13792" y="14386"/>
                  </a:lnTo>
                  <a:lnTo>
                    <a:pt x="13895" y="14386"/>
                  </a:lnTo>
                  <a:lnTo>
                    <a:pt x="13947" y="14086"/>
                  </a:lnTo>
                  <a:lnTo>
                    <a:pt x="13947" y="13687"/>
                  </a:lnTo>
                  <a:lnTo>
                    <a:pt x="14310" y="13287"/>
                  </a:lnTo>
                  <a:lnTo>
                    <a:pt x="14362" y="13087"/>
                  </a:lnTo>
                  <a:lnTo>
                    <a:pt x="14621" y="12388"/>
                  </a:lnTo>
                  <a:lnTo>
                    <a:pt x="15140" y="12288"/>
                  </a:lnTo>
                  <a:lnTo>
                    <a:pt x="14984" y="11289"/>
                  </a:lnTo>
                  <a:lnTo>
                    <a:pt x="14984" y="10490"/>
                  </a:lnTo>
                  <a:lnTo>
                    <a:pt x="15140" y="10290"/>
                  </a:lnTo>
                  <a:lnTo>
                    <a:pt x="15347" y="9091"/>
                  </a:lnTo>
                  <a:lnTo>
                    <a:pt x="15036" y="8492"/>
                  </a:lnTo>
                  <a:lnTo>
                    <a:pt x="15191" y="7892"/>
                  </a:lnTo>
                  <a:lnTo>
                    <a:pt x="15606" y="7692"/>
                  </a:lnTo>
                  <a:lnTo>
                    <a:pt x="16177" y="7692"/>
                  </a:lnTo>
                  <a:lnTo>
                    <a:pt x="16384" y="7093"/>
                  </a:lnTo>
                  <a:lnTo>
                    <a:pt x="16280" y="6094"/>
                  </a:lnTo>
                  <a:lnTo>
                    <a:pt x="16280" y="5495"/>
                  </a:lnTo>
                  <a:lnTo>
                    <a:pt x="16280" y="5295"/>
                  </a:lnTo>
                  <a:lnTo>
                    <a:pt x="15969" y="4396"/>
                  </a:lnTo>
                  <a:lnTo>
                    <a:pt x="15658" y="2797"/>
                  </a:lnTo>
                  <a:lnTo>
                    <a:pt x="15658" y="1698"/>
                  </a:lnTo>
                  <a:lnTo>
                    <a:pt x="15347" y="899"/>
                  </a:lnTo>
                  <a:lnTo>
                    <a:pt x="14569" y="1099"/>
                  </a:lnTo>
                  <a:lnTo>
                    <a:pt x="13947" y="1299"/>
                  </a:lnTo>
                  <a:lnTo>
                    <a:pt x="13377" y="400"/>
                  </a:lnTo>
                  <a:lnTo>
                    <a:pt x="13118" y="100"/>
                  </a:lnTo>
                  <a:lnTo>
                    <a:pt x="12755" y="100"/>
                  </a:lnTo>
                  <a:lnTo>
                    <a:pt x="12444" y="100"/>
                  </a:lnTo>
                  <a:lnTo>
                    <a:pt x="12236" y="100"/>
                  </a:lnTo>
                  <a:lnTo>
                    <a:pt x="11821" y="0"/>
                  </a:lnTo>
                  <a:lnTo>
                    <a:pt x="11614" y="799"/>
                  </a:lnTo>
                  <a:lnTo>
                    <a:pt x="11458" y="1499"/>
                  </a:lnTo>
                  <a:lnTo>
                    <a:pt x="11095" y="2098"/>
                  </a:lnTo>
                  <a:lnTo>
                    <a:pt x="10836" y="2498"/>
                  </a:lnTo>
                  <a:lnTo>
                    <a:pt x="10370" y="2697"/>
                  </a:lnTo>
                  <a:lnTo>
                    <a:pt x="9955" y="2498"/>
                  </a:lnTo>
                  <a:lnTo>
                    <a:pt x="9644" y="2098"/>
                  </a:lnTo>
                  <a:lnTo>
                    <a:pt x="9177" y="1698"/>
                  </a:lnTo>
                  <a:lnTo>
                    <a:pt x="9125" y="2398"/>
                  </a:lnTo>
                  <a:lnTo>
                    <a:pt x="8814" y="2697"/>
                  </a:lnTo>
                  <a:lnTo>
                    <a:pt x="8399" y="2897"/>
                  </a:lnTo>
                  <a:lnTo>
                    <a:pt x="8296" y="3596"/>
                  </a:lnTo>
                  <a:lnTo>
                    <a:pt x="8192" y="4396"/>
                  </a:lnTo>
                  <a:lnTo>
                    <a:pt x="7777" y="4695"/>
                  </a:lnTo>
                  <a:lnTo>
                    <a:pt x="7311" y="5095"/>
                  </a:lnTo>
                  <a:lnTo>
                    <a:pt x="7103" y="5994"/>
                  </a:lnTo>
                  <a:lnTo>
                    <a:pt x="7155" y="7193"/>
                  </a:lnTo>
                  <a:lnTo>
                    <a:pt x="7466" y="8492"/>
                  </a:lnTo>
                  <a:lnTo>
                    <a:pt x="7466" y="9091"/>
                  </a:lnTo>
                  <a:lnTo>
                    <a:pt x="7155" y="9491"/>
                  </a:lnTo>
                  <a:lnTo>
                    <a:pt x="7051" y="8791"/>
                  </a:lnTo>
                  <a:lnTo>
                    <a:pt x="6688" y="8791"/>
                  </a:lnTo>
                  <a:lnTo>
                    <a:pt x="6429" y="8791"/>
                  </a:lnTo>
                  <a:lnTo>
                    <a:pt x="6014" y="8492"/>
                  </a:lnTo>
                  <a:lnTo>
                    <a:pt x="5807" y="8891"/>
                  </a:lnTo>
                  <a:lnTo>
                    <a:pt x="5444" y="9091"/>
                  </a:lnTo>
                  <a:lnTo>
                    <a:pt x="4977" y="9091"/>
                  </a:lnTo>
                  <a:lnTo>
                    <a:pt x="4563" y="9191"/>
                  </a:lnTo>
                  <a:lnTo>
                    <a:pt x="4148" y="9691"/>
                  </a:lnTo>
                  <a:lnTo>
                    <a:pt x="3785" y="10290"/>
                  </a:lnTo>
                  <a:lnTo>
                    <a:pt x="3215" y="10090"/>
                  </a:lnTo>
                  <a:lnTo>
                    <a:pt x="2696" y="9591"/>
                  </a:lnTo>
                  <a:lnTo>
                    <a:pt x="2281" y="9491"/>
                  </a:lnTo>
                  <a:lnTo>
                    <a:pt x="1970" y="9990"/>
                  </a:lnTo>
                  <a:lnTo>
                    <a:pt x="1867" y="10490"/>
                  </a:lnTo>
                  <a:lnTo>
                    <a:pt x="1659" y="10690"/>
                  </a:lnTo>
                  <a:lnTo>
                    <a:pt x="1296" y="10290"/>
                  </a:lnTo>
                  <a:lnTo>
                    <a:pt x="1089" y="9591"/>
                  </a:lnTo>
                  <a:lnTo>
                    <a:pt x="726" y="9291"/>
                  </a:lnTo>
                  <a:lnTo>
                    <a:pt x="311" y="9491"/>
                  </a:lnTo>
                  <a:lnTo>
                    <a:pt x="0" y="9691"/>
                  </a:lnTo>
                  <a:lnTo>
                    <a:pt x="259" y="10390"/>
                  </a:lnTo>
                  <a:lnTo>
                    <a:pt x="104" y="11089"/>
                  </a:lnTo>
                  <a:lnTo>
                    <a:pt x="52" y="11888"/>
                  </a:lnTo>
                  <a:lnTo>
                    <a:pt x="104" y="12088"/>
                  </a:lnTo>
                  <a:lnTo>
                    <a:pt x="311" y="12788"/>
                  </a:lnTo>
                  <a:lnTo>
                    <a:pt x="518" y="13187"/>
                  </a:lnTo>
                  <a:lnTo>
                    <a:pt x="933" y="13587"/>
                  </a:lnTo>
                  <a:lnTo>
                    <a:pt x="1348" y="13687"/>
                  </a:lnTo>
                  <a:lnTo>
                    <a:pt x="1659" y="13287"/>
                  </a:lnTo>
                  <a:lnTo>
                    <a:pt x="1867" y="13587"/>
                  </a:lnTo>
                  <a:lnTo>
                    <a:pt x="1918" y="1388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5" name="Belgium"/>
            <p:cNvSpPr>
              <a:spLocks noChangeAspect="1"/>
            </p:cNvSpPr>
            <p:nvPr/>
          </p:nvSpPr>
          <p:spPr bwMode="auto">
            <a:xfrm>
              <a:off x="1600" y="1735"/>
              <a:ext cx="161" cy="158"/>
            </a:xfrm>
            <a:custGeom>
              <a:avLst/>
              <a:gdLst/>
              <a:ahLst/>
              <a:cxnLst>
                <a:cxn ang="0">
                  <a:pos x="15368" y="6580"/>
                </a:cxn>
                <a:cxn ang="0">
                  <a:pos x="13844" y="5909"/>
                </a:cxn>
                <a:cxn ang="0">
                  <a:pos x="13971" y="3760"/>
                </a:cxn>
                <a:cxn ang="0">
                  <a:pos x="13336" y="2149"/>
                </a:cxn>
                <a:cxn ang="0">
                  <a:pos x="11812" y="1343"/>
                </a:cxn>
                <a:cxn ang="0">
                  <a:pos x="11431" y="671"/>
                </a:cxn>
                <a:cxn ang="0">
                  <a:pos x="10669" y="0"/>
                </a:cxn>
                <a:cxn ang="0">
                  <a:pos x="8637" y="134"/>
                </a:cxn>
                <a:cxn ang="0">
                  <a:pos x="5842" y="1209"/>
                </a:cxn>
                <a:cxn ang="0">
                  <a:pos x="4318" y="537"/>
                </a:cxn>
                <a:cxn ang="0">
                  <a:pos x="4064" y="134"/>
                </a:cxn>
                <a:cxn ang="0">
                  <a:pos x="3302" y="134"/>
                </a:cxn>
                <a:cxn ang="0">
                  <a:pos x="1270" y="1074"/>
                </a:cxn>
                <a:cxn ang="0">
                  <a:pos x="127" y="1880"/>
                </a:cxn>
                <a:cxn ang="0">
                  <a:pos x="0" y="3492"/>
                </a:cxn>
                <a:cxn ang="0">
                  <a:pos x="1143" y="5103"/>
                </a:cxn>
                <a:cxn ang="0">
                  <a:pos x="2286" y="6178"/>
                </a:cxn>
                <a:cxn ang="0">
                  <a:pos x="3556" y="7521"/>
                </a:cxn>
                <a:cxn ang="0">
                  <a:pos x="4191" y="8058"/>
                </a:cxn>
                <a:cxn ang="0">
                  <a:pos x="5715" y="9132"/>
                </a:cxn>
                <a:cxn ang="0">
                  <a:pos x="6350" y="10475"/>
                </a:cxn>
                <a:cxn ang="0">
                  <a:pos x="7239" y="12624"/>
                </a:cxn>
                <a:cxn ang="0">
                  <a:pos x="8637" y="11952"/>
                </a:cxn>
                <a:cxn ang="0">
                  <a:pos x="9907" y="11415"/>
                </a:cxn>
                <a:cxn ang="0">
                  <a:pos x="9780" y="13161"/>
                </a:cxn>
                <a:cxn ang="0">
                  <a:pos x="9907" y="14101"/>
                </a:cxn>
                <a:cxn ang="0">
                  <a:pos x="9780" y="14638"/>
                </a:cxn>
                <a:cxn ang="0">
                  <a:pos x="11431" y="16115"/>
                </a:cxn>
                <a:cxn ang="0">
                  <a:pos x="13209" y="16384"/>
                </a:cxn>
                <a:cxn ang="0">
                  <a:pos x="13336" y="14772"/>
                </a:cxn>
                <a:cxn ang="0">
                  <a:pos x="13717" y="12355"/>
                </a:cxn>
                <a:cxn ang="0">
                  <a:pos x="15241" y="11549"/>
                </a:cxn>
                <a:cxn ang="0">
                  <a:pos x="16384" y="9938"/>
                </a:cxn>
                <a:cxn ang="0">
                  <a:pos x="15876" y="8326"/>
                </a:cxn>
                <a:cxn ang="0">
                  <a:pos x="15876" y="7252"/>
                </a:cxn>
              </a:cxnLst>
              <a:rect l="0" t="0" r="r" b="b"/>
              <a:pathLst>
                <a:path w="16384" h="16384">
                  <a:moveTo>
                    <a:pt x="15495" y="6580"/>
                  </a:moveTo>
                  <a:lnTo>
                    <a:pt x="15368" y="6580"/>
                  </a:lnTo>
                  <a:lnTo>
                    <a:pt x="14479" y="6446"/>
                  </a:lnTo>
                  <a:lnTo>
                    <a:pt x="13844" y="5909"/>
                  </a:lnTo>
                  <a:lnTo>
                    <a:pt x="13717" y="4835"/>
                  </a:lnTo>
                  <a:lnTo>
                    <a:pt x="13971" y="3760"/>
                  </a:lnTo>
                  <a:lnTo>
                    <a:pt x="13971" y="2686"/>
                  </a:lnTo>
                  <a:lnTo>
                    <a:pt x="13336" y="2149"/>
                  </a:lnTo>
                  <a:lnTo>
                    <a:pt x="12447" y="1880"/>
                  </a:lnTo>
                  <a:lnTo>
                    <a:pt x="11812" y="1343"/>
                  </a:lnTo>
                  <a:lnTo>
                    <a:pt x="11685" y="671"/>
                  </a:lnTo>
                  <a:lnTo>
                    <a:pt x="11431" y="671"/>
                  </a:lnTo>
                  <a:lnTo>
                    <a:pt x="10923" y="134"/>
                  </a:lnTo>
                  <a:lnTo>
                    <a:pt x="10669" y="0"/>
                  </a:lnTo>
                  <a:lnTo>
                    <a:pt x="9653" y="0"/>
                  </a:lnTo>
                  <a:lnTo>
                    <a:pt x="8637" y="134"/>
                  </a:lnTo>
                  <a:lnTo>
                    <a:pt x="7112" y="1074"/>
                  </a:lnTo>
                  <a:lnTo>
                    <a:pt x="5842" y="1209"/>
                  </a:lnTo>
                  <a:lnTo>
                    <a:pt x="5334" y="1343"/>
                  </a:lnTo>
                  <a:lnTo>
                    <a:pt x="4318" y="537"/>
                  </a:lnTo>
                  <a:lnTo>
                    <a:pt x="4064" y="269"/>
                  </a:lnTo>
                  <a:lnTo>
                    <a:pt x="4064" y="134"/>
                  </a:lnTo>
                  <a:lnTo>
                    <a:pt x="3810" y="134"/>
                  </a:lnTo>
                  <a:lnTo>
                    <a:pt x="3302" y="134"/>
                  </a:lnTo>
                  <a:lnTo>
                    <a:pt x="2540" y="537"/>
                  </a:lnTo>
                  <a:lnTo>
                    <a:pt x="1270" y="1074"/>
                  </a:lnTo>
                  <a:lnTo>
                    <a:pt x="254" y="1612"/>
                  </a:lnTo>
                  <a:lnTo>
                    <a:pt x="127" y="1880"/>
                  </a:lnTo>
                  <a:lnTo>
                    <a:pt x="127" y="2417"/>
                  </a:lnTo>
                  <a:lnTo>
                    <a:pt x="0" y="3492"/>
                  </a:lnTo>
                  <a:lnTo>
                    <a:pt x="127" y="4432"/>
                  </a:lnTo>
                  <a:lnTo>
                    <a:pt x="1143" y="5103"/>
                  </a:lnTo>
                  <a:lnTo>
                    <a:pt x="2032" y="5103"/>
                  </a:lnTo>
                  <a:lnTo>
                    <a:pt x="2286" y="6178"/>
                  </a:lnTo>
                  <a:lnTo>
                    <a:pt x="2667" y="7118"/>
                  </a:lnTo>
                  <a:lnTo>
                    <a:pt x="3556" y="7521"/>
                  </a:lnTo>
                  <a:lnTo>
                    <a:pt x="4064" y="7789"/>
                  </a:lnTo>
                  <a:lnTo>
                    <a:pt x="4191" y="8058"/>
                  </a:lnTo>
                  <a:lnTo>
                    <a:pt x="4699" y="8595"/>
                  </a:lnTo>
                  <a:lnTo>
                    <a:pt x="5715" y="9132"/>
                  </a:lnTo>
                  <a:lnTo>
                    <a:pt x="6223" y="9669"/>
                  </a:lnTo>
                  <a:lnTo>
                    <a:pt x="6350" y="10475"/>
                  </a:lnTo>
                  <a:lnTo>
                    <a:pt x="6350" y="12087"/>
                  </a:lnTo>
                  <a:lnTo>
                    <a:pt x="7239" y="12624"/>
                  </a:lnTo>
                  <a:lnTo>
                    <a:pt x="8256" y="12624"/>
                  </a:lnTo>
                  <a:lnTo>
                    <a:pt x="8637" y="11952"/>
                  </a:lnTo>
                  <a:lnTo>
                    <a:pt x="9272" y="11281"/>
                  </a:lnTo>
                  <a:lnTo>
                    <a:pt x="9907" y="11415"/>
                  </a:lnTo>
                  <a:lnTo>
                    <a:pt x="9780" y="11952"/>
                  </a:lnTo>
                  <a:lnTo>
                    <a:pt x="9780" y="13161"/>
                  </a:lnTo>
                  <a:lnTo>
                    <a:pt x="9653" y="13698"/>
                  </a:lnTo>
                  <a:lnTo>
                    <a:pt x="9907" y="14101"/>
                  </a:lnTo>
                  <a:lnTo>
                    <a:pt x="10161" y="14101"/>
                  </a:lnTo>
                  <a:lnTo>
                    <a:pt x="9780" y="14638"/>
                  </a:lnTo>
                  <a:lnTo>
                    <a:pt x="10796" y="15310"/>
                  </a:lnTo>
                  <a:lnTo>
                    <a:pt x="11431" y="16115"/>
                  </a:lnTo>
                  <a:lnTo>
                    <a:pt x="12447" y="16384"/>
                  </a:lnTo>
                  <a:lnTo>
                    <a:pt x="13209" y="16384"/>
                  </a:lnTo>
                  <a:lnTo>
                    <a:pt x="13336" y="16384"/>
                  </a:lnTo>
                  <a:lnTo>
                    <a:pt x="13336" y="14772"/>
                  </a:lnTo>
                  <a:lnTo>
                    <a:pt x="12955" y="13564"/>
                  </a:lnTo>
                  <a:lnTo>
                    <a:pt x="13717" y="12355"/>
                  </a:lnTo>
                  <a:lnTo>
                    <a:pt x="14733" y="11549"/>
                  </a:lnTo>
                  <a:lnTo>
                    <a:pt x="15241" y="11549"/>
                  </a:lnTo>
                  <a:lnTo>
                    <a:pt x="15368" y="11549"/>
                  </a:lnTo>
                  <a:lnTo>
                    <a:pt x="16384" y="9938"/>
                  </a:lnTo>
                  <a:lnTo>
                    <a:pt x="16384" y="9266"/>
                  </a:lnTo>
                  <a:lnTo>
                    <a:pt x="15876" y="8326"/>
                  </a:lnTo>
                  <a:lnTo>
                    <a:pt x="15876" y="7521"/>
                  </a:lnTo>
                  <a:lnTo>
                    <a:pt x="15876" y="7252"/>
                  </a:lnTo>
                  <a:lnTo>
                    <a:pt x="15495" y="658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6" name="Bulgaria"/>
            <p:cNvSpPr>
              <a:spLocks noChangeAspect="1"/>
            </p:cNvSpPr>
            <p:nvPr/>
          </p:nvSpPr>
          <p:spPr bwMode="auto">
            <a:xfrm>
              <a:off x="2620" y="2274"/>
              <a:ext cx="346" cy="265"/>
            </a:xfrm>
            <a:custGeom>
              <a:avLst/>
              <a:gdLst/>
              <a:ahLst/>
              <a:cxnLst>
                <a:cxn ang="0">
                  <a:pos x="2898" y="16384"/>
                </a:cxn>
                <a:cxn ang="0">
                  <a:pos x="4259" y="15825"/>
                </a:cxn>
                <a:cxn ang="0">
                  <a:pos x="6270" y="14865"/>
                </a:cxn>
                <a:cxn ang="0">
                  <a:pos x="7394" y="14466"/>
                </a:cxn>
                <a:cxn ang="0">
                  <a:pos x="8813" y="15105"/>
                </a:cxn>
                <a:cxn ang="0">
                  <a:pos x="10765" y="14786"/>
                </a:cxn>
                <a:cxn ang="0">
                  <a:pos x="11238" y="12468"/>
                </a:cxn>
                <a:cxn ang="0">
                  <a:pos x="11948" y="11988"/>
                </a:cxn>
                <a:cxn ang="0">
                  <a:pos x="12835" y="11269"/>
                </a:cxn>
                <a:cxn ang="0">
                  <a:pos x="14728" y="10949"/>
                </a:cxn>
                <a:cxn ang="0">
                  <a:pos x="16207" y="10310"/>
                </a:cxn>
                <a:cxn ang="0">
                  <a:pos x="15674" y="9431"/>
                </a:cxn>
                <a:cxn ang="0">
                  <a:pos x="15142" y="8472"/>
                </a:cxn>
                <a:cxn ang="0">
                  <a:pos x="14550" y="7992"/>
                </a:cxn>
                <a:cxn ang="0">
                  <a:pos x="14669" y="7353"/>
                </a:cxn>
                <a:cxn ang="0">
                  <a:pos x="14964" y="6554"/>
                </a:cxn>
                <a:cxn ang="0">
                  <a:pos x="15142" y="5195"/>
                </a:cxn>
                <a:cxn ang="0">
                  <a:pos x="15438" y="3197"/>
                </a:cxn>
                <a:cxn ang="0">
                  <a:pos x="16384" y="1678"/>
                </a:cxn>
                <a:cxn ang="0">
                  <a:pos x="15497" y="1039"/>
                </a:cxn>
                <a:cxn ang="0">
                  <a:pos x="13013" y="320"/>
                </a:cxn>
                <a:cxn ang="0">
                  <a:pos x="11711" y="160"/>
                </a:cxn>
                <a:cxn ang="0">
                  <a:pos x="9582" y="1998"/>
                </a:cxn>
                <a:cxn ang="0">
                  <a:pos x="8103" y="3517"/>
                </a:cxn>
                <a:cxn ang="0">
                  <a:pos x="5974" y="3517"/>
                </a:cxn>
                <a:cxn ang="0">
                  <a:pos x="2366" y="3996"/>
                </a:cxn>
                <a:cxn ang="0">
                  <a:pos x="1065" y="3596"/>
                </a:cxn>
                <a:cxn ang="0">
                  <a:pos x="710" y="2398"/>
                </a:cxn>
                <a:cxn ang="0">
                  <a:pos x="0" y="4556"/>
                </a:cxn>
                <a:cxn ang="0">
                  <a:pos x="769" y="6793"/>
                </a:cxn>
                <a:cxn ang="0">
                  <a:pos x="1065" y="8711"/>
                </a:cxn>
                <a:cxn ang="0">
                  <a:pos x="828" y="12228"/>
                </a:cxn>
                <a:cxn ang="0">
                  <a:pos x="2662" y="15185"/>
                </a:cxn>
              </a:cxnLst>
              <a:rect l="0" t="0" r="r" b="b"/>
              <a:pathLst>
                <a:path w="16384" h="16384">
                  <a:moveTo>
                    <a:pt x="2839" y="16384"/>
                  </a:moveTo>
                  <a:lnTo>
                    <a:pt x="2898" y="16384"/>
                  </a:lnTo>
                  <a:lnTo>
                    <a:pt x="3431" y="16304"/>
                  </a:lnTo>
                  <a:lnTo>
                    <a:pt x="4259" y="15825"/>
                  </a:lnTo>
                  <a:lnTo>
                    <a:pt x="5323" y="15505"/>
                  </a:lnTo>
                  <a:lnTo>
                    <a:pt x="6270" y="14865"/>
                  </a:lnTo>
                  <a:lnTo>
                    <a:pt x="6743" y="14546"/>
                  </a:lnTo>
                  <a:lnTo>
                    <a:pt x="7394" y="14466"/>
                  </a:lnTo>
                  <a:lnTo>
                    <a:pt x="7926" y="14865"/>
                  </a:lnTo>
                  <a:lnTo>
                    <a:pt x="8813" y="15105"/>
                  </a:lnTo>
                  <a:lnTo>
                    <a:pt x="9819" y="15345"/>
                  </a:lnTo>
                  <a:lnTo>
                    <a:pt x="10765" y="14786"/>
                  </a:lnTo>
                  <a:lnTo>
                    <a:pt x="11356" y="13826"/>
                  </a:lnTo>
                  <a:lnTo>
                    <a:pt x="11238" y="12468"/>
                  </a:lnTo>
                  <a:lnTo>
                    <a:pt x="11830" y="12228"/>
                  </a:lnTo>
                  <a:lnTo>
                    <a:pt x="11948" y="11988"/>
                  </a:lnTo>
                  <a:lnTo>
                    <a:pt x="12184" y="11669"/>
                  </a:lnTo>
                  <a:lnTo>
                    <a:pt x="12835" y="11269"/>
                  </a:lnTo>
                  <a:lnTo>
                    <a:pt x="13781" y="10550"/>
                  </a:lnTo>
                  <a:lnTo>
                    <a:pt x="14728" y="10949"/>
                  </a:lnTo>
                  <a:lnTo>
                    <a:pt x="15852" y="10390"/>
                  </a:lnTo>
                  <a:lnTo>
                    <a:pt x="16207" y="10310"/>
                  </a:lnTo>
                  <a:lnTo>
                    <a:pt x="16088" y="9910"/>
                  </a:lnTo>
                  <a:lnTo>
                    <a:pt x="15674" y="9431"/>
                  </a:lnTo>
                  <a:lnTo>
                    <a:pt x="15438" y="9111"/>
                  </a:lnTo>
                  <a:lnTo>
                    <a:pt x="15142" y="8472"/>
                  </a:lnTo>
                  <a:lnTo>
                    <a:pt x="14905" y="8072"/>
                  </a:lnTo>
                  <a:lnTo>
                    <a:pt x="14550" y="7992"/>
                  </a:lnTo>
                  <a:lnTo>
                    <a:pt x="14432" y="7752"/>
                  </a:lnTo>
                  <a:lnTo>
                    <a:pt x="14669" y="7353"/>
                  </a:lnTo>
                  <a:lnTo>
                    <a:pt x="14787" y="7033"/>
                  </a:lnTo>
                  <a:lnTo>
                    <a:pt x="14964" y="6554"/>
                  </a:lnTo>
                  <a:lnTo>
                    <a:pt x="15260" y="6234"/>
                  </a:lnTo>
                  <a:lnTo>
                    <a:pt x="15142" y="5195"/>
                  </a:lnTo>
                  <a:lnTo>
                    <a:pt x="15024" y="4236"/>
                  </a:lnTo>
                  <a:lnTo>
                    <a:pt x="15438" y="3197"/>
                  </a:lnTo>
                  <a:lnTo>
                    <a:pt x="16325" y="2558"/>
                  </a:lnTo>
                  <a:lnTo>
                    <a:pt x="16384" y="1678"/>
                  </a:lnTo>
                  <a:lnTo>
                    <a:pt x="16384" y="639"/>
                  </a:lnTo>
                  <a:lnTo>
                    <a:pt x="15497" y="1039"/>
                  </a:lnTo>
                  <a:lnTo>
                    <a:pt x="14432" y="400"/>
                  </a:lnTo>
                  <a:lnTo>
                    <a:pt x="13013" y="320"/>
                  </a:lnTo>
                  <a:lnTo>
                    <a:pt x="12599" y="0"/>
                  </a:lnTo>
                  <a:lnTo>
                    <a:pt x="11711" y="160"/>
                  </a:lnTo>
                  <a:lnTo>
                    <a:pt x="10528" y="1039"/>
                  </a:lnTo>
                  <a:lnTo>
                    <a:pt x="9582" y="1998"/>
                  </a:lnTo>
                  <a:lnTo>
                    <a:pt x="8872" y="3037"/>
                  </a:lnTo>
                  <a:lnTo>
                    <a:pt x="8103" y="3517"/>
                  </a:lnTo>
                  <a:lnTo>
                    <a:pt x="6920" y="3596"/>
                  </a:lnTo>
                  <a:lnTo>
                    <a:pt x="5974" y="3517"/>
                  </a:lnTo>
                  <a:lnTo>
                    <a:pt x="4022" y="3916"/>
                  </a:lnTo>
                  <a:lnTo>
                    <a:pt x="2366" y="3996"/>
                  </a:lnTo>
                  <a:lnTo>
                    <a:pt x="1715" y="4156"/>
                  </a:lnTo>
                  <a:lnTo>
                    <a:pt x="1065" y="3596"/>
                  </a:lnTo>
                  <a:lnTo>
                    <a:pt x="1301" y="2637"/>
                  </a:lnTo>
                  <a:lnTo>
                    <a:pt x="710" y="2398"/>
                  </a:lnTo>
                  <a:lnTo>
                    <a:pt x="0" y="3197"/>
                  </a:lnTo>
                  <a:lnTo>
                    <a:pt x="0" y="4556"/>
                  </a:lnTo>
                  <a:lnTo>
                    <a:pt x="237" y="5914"/>
                  </a:lnTo>
                  <a:lnTo>
                    <a:pt x="769" y="6793"/>
                  </a:lnTo>
                  <a:lnTo>
                    <a:pt x="1538" y="7832"/>
                  </a:lnTo>
                  <a:lnTo>
                    <a:pt x="1065" y="8711"/>
                  </a:lnTo>
                  <a:lnTo>
                    <a:pt x="710" y="10550"/>
                  </a:lnTo>
                  <a:lnTo>
                    <a:pt x="828" y="12228"/>
                  </a:lnTo>
                  <a:lnTo>
                    <a:pt x="2129" y="13267"/>
                  </a:lnTo>
                  <a:lnTo>
                    <a:pt x="2662" y="15185"/>
                  </a:lnTo>
                  <a:lnTo>
                    <a:pt x="2839"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17" name="Denmark"/>
            <p:cNvGrpSpPr>
              <a:grpSpLocks noChangeAspect="1"/>
            </p:cNvGrpSpPr>
            <p:nvPr/>
          </p:nvGrpSpPr>
          <p:grpSpPr bwMode="auto">
            <a:xfrm>
              <a:off x="1875" y="1228"/>
              <a:ext cx="298" cy="264"/>
              <a:chOff x="-3000" y="-90890"/>
              <a:chExt cx="18564" cy="204"/>
            </a:xfrm>
            <a:grpFill/>
          </p:grpSpPr>
          <p:sp>
            <p:nvSpPr>
              <p:cNvPr id="118" name="Drawing 10"/>
              <p:cNvSpPr>
                <a:spLocks noChangeAspect="1"/>
              </p:cNvSpPr>
              <p:nvPr/>
            </p:nvSpPr>
            <p:spPr bwMode="auto">
              <a:xfrm>
                <a:off x="14550" y="-90733"/>
                <a:ext cx="1014" cy="16"/>
              </a:xfrm>
              <a:custGeom>
                <a:avLst/>
                <a:gdLst/>
                <a:ahLst/>
                <a:cxnLst>
                  <a:cxn ang="0">
                    <a:pos x="16384" y="16384"/>
                  </a:cxn>
                  <a:cxn ang="0">
                    <a:pos x="16384" y="15360"/>
                  </a:cxn>
                  <a:cxn ang="0">
                    <a:pos x="15124" y="7168"/>
                  </a:cxn>
                  <a:cxn ang="0">
                    <a:pos x="6302" y="1024"/>
                  </a:cxn>
                  <a:cxn ang="0">
                    <a:pos x="1260" y="0"/>
                  </a:cxn>
                  <a:cxn ang="0">
                    <a:pos x="0" y="7168"/>
                  </a:cxn>
                  <a:cxn ang="0">
                    <a:pos x="0" y="11264"/>
                  </a:cxn>
                  <a:cxn ang="0">
                    <a:pos x="3781" y="15360"/>
                  </a:cxn>
                  <a:cxn ang="0">
                    <a:pos x="8822" y="16384"/>
                  </a:cxn>
                  <a:cxn ang="0">
                    <a:pos x="15124" y="16384"/>
                  </a:cxn>
                  <a:cxn ang="0">
                    <a:pos x="16384" y="16384"/>
                  </a:cxn>
                </a:cxnLst>
                <a:rect l="0" t="0" r="r" b="b"/>
                <a:pathLst>
                  <a:path w="16384" h="16384">
                    <a:moveTo>
                      <a:pt x="16384" y="16384"/>
                    </a:moveTo>
                    <a:lnTo>
                      <a:pt x="16384" y="15360"/>
                    </a:lnTo>
                    <a:lnTo>
                      <a:pt x="15124" y="7168"/>
                    </a:lnTo>
                    <a:lnTo>
                      <a:pt x="6302" y="1024"/>
                    </a:lnTo>
                    <a:lnTo>
                      <a:pt x="1260" y="0"/>
                    </a:lnTo>
                    <a:lnTo>
                      <a:pt x="0" y="7168"/>
                    </a:lnTo>
                    <a:lnTo>
                      <a:pt x="0" y="11264"/>
                    </a:lnTo>
                    <a:lnTo>
                      <a:pt x="3781" y="15360"/>
                    </a:lnTo>
                    <a:lnTo>
                      <a:pt x="8822" y="16384"/>
                    </a:lnTo>
                    <a:lnTo>
                      <a:pt x="15124" y="16384"/>
                    </a:lnTo>
                    <a:lnTo>
                      <a:pt x="1638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9" name="Drawing 11"/>
              <p:cNvSpPr>
                <a:spLocks noChangeAspect="1"/>
              </p:cNvSpPr>
              <p:nvPr/>
            </p:nvSpPr>
            <p:spPr bwMode="auto">
              <a:xfrm>
                <a:off x="4644" y="-90788"/>
                <a:ext cx="4836" cy="75"/>
              </a:xfrm>
              <a:custGeom>
                <a:avLst/>
                <a:gdLst/>
                <a:ahLst/>
                <a:cxnLst>
                  <a:cxn ang="0">
                    <a:pos x="5285" y="2403"/>
                  </a:cxn>
                  <a:cxn ang="0">
                    <a:pos x="7135" y="2403"/>
                  </a:cxn>
                  <a:cxn ang="0">
                    <a:pos x="8192" y="2621"/>
                  </a:cxn>
                  <a:cxn ang="0">
                    <a:pos x="7399" y="3932"/>
                  </a:cxn>
                  <a:cxn ang="0">
                    <a:pos x="7135" y="4806"/>
                  </a:cxn>
                  <a:cxn ang="0">
                    <a:pos x="7928" y="5243"/>
                  </a:cxn>
                  <a:cxn ang="0">
                    <a:pos x="7928" y="6117"/>
                  </a:cxn>
                  <a:cxn ang="0">
                    <a:pos x="8456" y="5680"/>
                  </a:cxn>
                  <a:cxn ang="0">
                    <a:pos x="9249" y="4369"/>
                  </a:cxn>
                  <a:cxn ang="0">
                    <a:pos x="9249" y="3277"/>
                  </a:cxn>
                  <a:cxn ang="0">
                    <a:pos x="10042" y="4369"/>
                  </a:cxn>
                  <a:cxn ang="0">
                    <a:pos x="10306" y="5680"/>
                  </a:cxn>
                  <a:cxn ang="0">
                    <a:pos x="9513" y="6117"/>
                  </a:cxn>
                  <a:cxn ang="0">
                    <a:pos x="10306" y="6117"/>
                  </a:cxn>
                  <a:cxn ang="0">
                    <a:pos x="10570" y="4806"/>
                  </a:cxn>
                  <a:cxn ang="0">
                    <a:pos x="10570" y="3495"/>
                  </a:cxn>
                  <a:cxn ang="0">
                    <a:pos x="10042" y="2621"/>
                  </a:cxn>
                  <a:cxn ang="0">
                    <a:pos x="9249" y="2185"/>
                  </a:cxn>
                  <a:cxn ang="0">
                    <a:pos x="10306" y="655"/>
                  </a:cxn>
                  <a:cxn ang="0">
                    <a:pos x="12156" y="437"/>
                  </a:cxn>
                  <a:cxn ang="0">
                    <a:pos x="13477" y="0"/>
                  </a:cxn>
                  <a:cxn ang="0">
                    <a:pos x="14534" y="2403"/>
                  </a:cxn>
                  <a:cxn ang="0">
                    <a:pos x="15327" y="3495"/>
                  </a:cxn>
                  <a:cxn ang="0">
                    <a:pos x="15591" y="4806"/>
                  </a:cxn>
                  <a:cxn ang="0">
                    <a:pos x="15855" y="6117"/>
                  </a:cxn>
                  <a:cxn ang="0">
                    <a:pos x="15591" y="6772"/>
                  </a:cxn>
                  <a:cxn ang="0">
                    <a:pos x="14270" y="7427"/>
                  </a:cxn>
                  <a:cxn ang="0">
                    <a:pos x="12684" y="8520"/>
                  </a:cxn>
                  <a:cxn ang="0">
                    <a:pos x="12156" y="10049"/>
                  </a:cxn>
                  <a:cxn ang="0">
                    <a:pos x="13741" y="10486"/>
                  </a:cxn>
                  <a:cxn ang="0">
                    <a:pos x="14270" y="11796"/>
                  </a:cxn>
                  <a:cxn ang="0">
                    <a:pos x="12684" y="12889"/>
                  </a:cxn>
                  <a:cxn ang="0">
                    <a:pos x="11627" y="13107"/>
                  </a:cxn>
                  <a:cxn ang="0">
                    <a:pos x="11627" y="14636"/>
                  </a:cxn>
                  <a:cxn ang="0">
                    <a:pos x="11363" y="15510"/>
                  </a:cxn>
                  <a:cxn ang="0">
                    <a:pos x="10306" y="16384"/>
                  </a:cxn>
                  <a:cxn ang="0">
                    <a:pos x="9249" y="15729"/>
                  </a:cxn>
                  <a:cxn ang="0">
                    <a:pos x="7399" y="15510"/>
                  </a:cxn>
                  <a:cxn ang="0">
                    <a:pos x="7399" y="14636"/>
                  </a:cxn>
                  <a:cxn ang="0">
                    <a:pos x="7928" y="13763"/>
                  </a:cxn>
                  <a:cxn ang="0">
                    <a:pos x="6078" y="13107"/>
                  </a:cxn>
                  <a:cxn ang="0">
                    <a:pos x="3964" y="13107"/>
                  </a:cxn>
                  <a:cxn ang="0">
                    <a:pos x="3171" y="12233"/>
                  </a:cxn>
                  <a:cxn ang="0">
                    <a:pos x="2643" y="11796"/>
                  </a:cxn>
                  <a:cxn ang="0">
                    <a:pos x="2114" y="10923"/>
                  </a:cxn>
                  <a:cxn ang="0">
                    <a:pos x="2643" y="9175"/>
                  </a:cxn>
                  <a:cxn ang="0">
                    <a:pos x="2643" y="7646"/>
                  </a:cxn>
                  <a:cxn ang="0">
                    <a:pos x="1850" y="6991"/>
                  </a:cxn>
                  <a:cxn ang="0">
                    <a:pos x="1057" y="6554"/>
                  </a:cxn>
                  <a:cxn ang="0">
                    <a:pos x="0" y="6117"/>
                  </a:cxn>
                  <a:cxn ang="0">
                    <a:pos x="793" y="5680"/>
                  </a:cxn>
                  <a:cxn ang="0">
                    <a:pos x="2643" y="5680"/>
                  </a:cxn>
                  <a:cxn ang="0">
                    <a:pos x="3964" y="5243"/>
                  </a:cxn>
                  <a:cxn ang="0">
                    <a:pos x="4757" y="4151"/>
                  </a:cxn>
                  <a:cxn ang="0">
                    <a:pos x="5814" y="3277"/>
                  </a:cxn>
                  <a:cxn ang="0">
                    <a:pos x="4228" y="2185"/>
                  </a:cxn>
                </a:cxnLst>
                <a:rect l="0" t="0" r="r" b="b"/>
                <a:pathLst>
                  <a:path w="16384" h="16384">
                    <a:moveTo>
                      <a:pt x="4228" y="2185"/>
                    </a:moveTo>
                    <a:lnTo>
                      <a:pt x="4757" y="2403"/>
                    </a:lnTo>
                    <a:lnTo>
                      <a:pt x="5021" y="2403"/>
                    </a:lnTo>
                    <a:lnTo>
                      <a:pt x="5285" y="2403"/>
                    </a:lnTo>
                    <a:lnTo>
                      <a:pt x="5814" y="2403"/>
                    </a:lnTo>
                    <a:lnTo>
                      <a:pt x="6078" y="2403"/>
                    </a:lnTo>
                    <a:lnTo>
                      <a:pt x="6342" y="2403"/>
                    </a:lnTo>
                    <a:lnTo>
                      <a:pt x="7135" y="2403"/>
                    </a:lnTo>
                    <a:lnTo>
                      <a:pt x="7399" y="2403"/>
                    </a:lnTo>
                    <a:lnTo>
                      <a:pt x="8192" y="2185"/>
                    </a:lnTo>
                    <a:lnTo>
                      <a:pt x="8192" y="2403"/>
                    </a:lnTo>
                    <a:lnTo>
                      <a:pt x="8192" y="2621"/>
                    </a:lnTo>
                    <a:lnTo>
                      <a:pt x="8192" y="3058"/>
                    </a:lnTo>
                    <a:lnTo>
                      <a:pt x="7928" y="3277"/>
                    </a:lnTo>
                    <a:lnTo>
                      <a:pt x="7399" y="3277"/>
                    </a:lnTo>
                    <a:lnTo>
                      <a:pt x="7399" y="3932"/>
                    </a:lnTo>
                    <a:lnTo>
                      <a:pt x="7399" y="4151"/>
                    </a:lnTo>
                    <a:lnTo>
                      <a:pt x="7399" y="4369"/>
                    </a:lnTo>
                    <a:lnTo>
                      <a:pt x="7135" y="4369"/>
                    </a:lnTo>
                    <a:lnTo>
                      <a:pt x="7135" y="4806"/>
                    </a:lnTo>
                    <a:lnTo>
                      <a:pt x="7135" y="5024"/>
                    </a:lnTo>
                    <a:lnTo>
                      <a:pt x="7399" y="4806"/>
                    </a:lnTo>
                    <a:lnTo>
                      <a:pt x="7928" y="4806"/>
                    </a:lnTo>
                    <a:lnTo>
                      <a:pt x="7928" y="5243"/>
                    </a:lnTo>
                    <a:lnTo>
                      <a:pt x="7928" y="5680"/>
                    </a:lnTo>
                    <a:lnTo>
                      <a:pt x="7399" y="5898"/>
                    </a:lnTo>
                    <a:lnTo>
                      <a:pt x="7928" y="5898"/>
                    </a:lnTo>
                    <a:lnTo>
                      <a:pt x="7928" y="6117"/>
                    </a:lnTo>
                    <a:lnTo>
                      <a:pt x="7928" y="6554"/>
                    </a:lnTo>
                    <a:lnTo>
                      <a:pt x="8192" y="6554"/>
                    </a:lnTo>
                    <a:lnTo>
                      <a:pt x="8456" y="5898"/>
                    </a:lnTo>
                    <a:lnTo>
                      <a:pt x="8456" y="5680"/>
                    </a:lnTo>
                    <a:lnTo>
                      <a:pt x="8456" y="5243"/>
                    </a:lnTo>
                    <a:lnTo>
                      <a:pt x="8985" y="5024"/>
                    </a:lnTo>
                    <a:lnTo>
                      <a:pt x="8985" y="4806"/>
                    </a:lnTo>
                    <a:lnTo>
                      <a:pt x="9249" y="4369"/>
                    </a:lnTo>
                    <a:lnTo>
                      <a:pt x="9249" y="4151"/>
                    </a:lnTo>
                    <a:lnTo>
                      <a:pt x="9249" y="3932"/>
                    </a:lnTo>
                    <a:lnTo>
                      <a:pt x="9249" y="3495"/>
                    </a:lnTo>
                    <a:lnTo>
                      <a:pt x="9249" y="3277"/>
                    </a:lnTo>
                    <a:lnTo>
                      <a:pt x="9513" y="3277"/>
                    </a:lnTo>
                    <a:lnTo>
                      <a:pt x="9513" y="3495"/>
                    </a:lnTo>
                    <a:lnTo>
                      <a:pt x="10042" y="4151"/>
                    </a:lnTo>
                    <a:lnTo>
                      <a:pt x="10042" y="4369"/>
                    </a:lnTo>
                    <a:lnTo>
                      <a:pt x="10042" y="4806"/>
                    </a:lnTo>
                    <a:lnTo>
                      <a:pt x="10306" y="5024"/>
                    </a:lnTo>
                    <a:lnTo>
                      <a:pt x="10306" y="5243"/>
                    </a:lnTo>
                    <a:lnTo>
                      <a:pt x="10306" y="5680"/>
                    </a:lnTo>
                    <a:lnTo>
                      <a:pt x="10042" y="5680"/>
                    </a:lnTo>
                    <a:lnTo>
                      <a:pt x="10042" y="5898"/>
                    </a:lnTo>
                    <a:lnTo>
                      <a:pt x="9513" y="5898"/>
                    </a:lnTo>
                    <a:lnTo>
                      <a:pt x="9513" y="6117"/>
                    </a:lnTo>
                    <a:lnTo>
                      <a:pt x="10042" y="6117"/>
                    </a:lnTo>
                    <a:lnTo>
                      <a:pt x="10042" y="6554"/>
                    </a:lnTo>
                    <a:lnTo>
                      <a:pt x="10306" y="6554"/>
                    </a:lnTo>
                    <a:lnTo>
                      <a:pt x="10306" y="6117"/>
                    </a:lnTo>
                    <a:lnTo>
                      <a:pt x="10306" y="5680"/>
                    </a:lnTo>
                    <a:lnTo>
                      <a:pt x="10570" y="5680"/>
                    </a:lnTo>
                    <a:lnTo>
                      <a:pt x="10570" y="5243"/>
                    </a:lnTo>
                    <a:lnTo>
                      <a:pt x="10570" y="4806"/>
                    </a:lnTo>
                    <a:lnTo>
                      <a:pt x="10570" y="4369"/>
                    </a:lnTo>
                    <a:lnTo>
                      <a:pt x="10570" y="4151"/>
                    </a:lnTo>
                    <a:lnTo>
                      <a:pt x="10570" y="3932"/>
                    </a:lnTo>
                    <a:lnTo>
                      <a:pt x="10570" y="3495"/>
                    </a:lnTo>
                    <a:lnTo>
                      <a:pt x="10570" y="3277"/>
                    </a:lnTo>
                    <a:lnTo>
                      <a:pt x="10306" y="3058"/>
                    </a:lnTo>
                    <a:lnTo>
                      <a:pt x="10306" y="2621"/>
                    </a:lnTo>
                    <a:lnTo>
                      <a:pt x="10042" y="2621"/>
                    </a:lnTo>
                    <a:lnTo>
                      <a:pt x="10042" y="2403"/>
                    </a:lnTo>
                    <a:lnTo>
                      <a:pt x="9513" y="2403"/>
                    </a:lnTo>
                    <a:lnTo>
                      <a:pt x="9249" y="2403"/>
                    </a:lnTo>
                    <a:lnTo>
                      <a:pt x="9249" y="2185"/>
                    </a:lnTo>
                    <a:lnTo>
                      <a:pt x="9249" y="1748"/>
                    </a:lnTo>
                    <a:lnTo>
                      <a:pt x="10042" y="1311"/>
                    </a:lnTo>
                    <a:lnTo>
                      <a:pt x="10306" y="874"/>
                    </a:lnTo>
                    <a:lnTo>
                      <a:pt x="10306" y="655"/>
                    </a:lnTo>
                    <a:lnTo>
                      <a:pt x="11099" y="655"/>
                    </a:lnTo>
                    <a:lnTo>
                      <a:pt x="11363" y="655"/>
                    </a:lnTo>
                    <a:lnTo>
                      <a:pt x="11363" y="437"/>
                    </a:lnTo>
                    <a:lnTo>
                      <a:pt x="12156" y="437"/>
                    </a:lnTo>
                    <a:lnTo>
                      <a:pt x="12156" y="0"/>
                    </a:lnTo>
                    <a:lnTo>
                      <a:pt x="12684" y="0"/>
                    </a:lnTo>
                    <a:lnTo>
                      <a:pt x="13213" y="0"/>
                    </a:lnTo>
                    <a:lnTo>
                      <a:pt x="13477" y="0"/>
                    </a:lnTo>
                    <a:lnTo>
                      <a:pt x="14270" y="874"/>
                    </a:lnTo>
                    <a:lnTo>
                      <a:pt x="14270" y="1529"/>
                    </a:lnTo>
                    <a:lnTo>
                      <a:pt x="14534" y="1748"/>
                    </a:lnTo>
                    <a:lnTo>
                      <a:pt x="14534" y="2403"/>
                    </a:lnTo>
                    <a:lnTo>
                      <a:pt x="14798" y="3058"/>
                    </a:lnTo>
                    <a:lnTo>
                      <a:pt x="15327" y="3058"/>
                    </a:lnTo>
                    <a:lnTo>
                      <a:pt x="15327" y="3277"/>
                    </a:lnTo>
                    <a:lnTo>
                      <a:pt x="15327" y="3495"/>
                    </a:lnTo>
                    <a:lnTo>
                      <a:pt x="15327" y="4151"/>
                    </a:lnTo>
                    <a:lnTo>
                      <a:pt x="15327" y="4369"/>
                    </a:lnTo>
                    <a:lnTo>
                      <a:pt x="15591" y="4369"/>
                    </a:lnTo>
                    <a:lnTo>
                      <a:pt x="15591" y="4806"/>
                    </a:lnTo>
                    <a:lnTo>
                      <a:pt x="15591" y="5024"/>
                    </a:lnTo>
                    <a:lnTo>
                      <a:pt x="15591" y="5243"/>
                    </a:lnTo>
                    <a:lnTo>
                      <a:pt x="15591" y="5680"/>
                    </a:lnTo>
                    <a:lnTo>
                      <a:pt x="15855" y="6117"/>
                    </a:lnTo>
                    <a:lnTo>
                      <a:pt x="15855" y="6554"/>
                    </a:lnTo>
                    <a:lnTo>
                      <a:pt x="16384" y="6772"/>
                    </a:lnTo>
                    <a:lnTo>
                      <a:pt x="15855" y="6772"/>
                    </a:lnTo>
                    <a:lnTo>
                      <a:pt x="15591" y="6772"/>
                    </a:lnTo>
                    <a:lnTo>
                      <a:pt x="15327" y="6772"/>
                    </a:lnTo>
                    <a:lnTo>
                      <a:pt x="14798" y="6772"/>
                    </a:lnTo>
                    <a:lnTo>
                      <a:pt x="14534" y="7427"/>
                    </a:lnTo>
                    <a:lnTo>
                      <a:pt x="14270" y="7427"/>
                    </a:lnTo>
                    <a:lnTo>
                      <a:pt x="13741" y="7427"/>
                    </a:lnTo>
                    <a:lnTo>
                      <a:pt x="13477" y="7427"/>
                    </a:lnTo>
                    <a:lnTo>
                      <a:pt x="12684" y="8301"/>
                    </a:lnTo>
                    <a:lnTo>
                      <a:pt x="12684" y="8520"/>
                    </a:lnTo>
                    <a:lnTo>
                      <a:pt x="12420" y="8738"/>
                    </a:lnTo>
                    <a:lnTo>
                      <a:pt x="12420" y="9175"/>
                    </a:lnTo>
                    <a:lnTo>
                      <a:pt x="12156" y="9612"/>
                    </a:lnTo>
                    <a:lnTo>
                      <a:pt x="12156" y="10049"/>
                    </a:lnTo>
                    <a:lnTo>
                      <a:pt x="12420" y="10049"/>
                    </a:lnTo>
                    <a:lnTo>
                      <a:pt x="13213" y="10049"/>
                    </a:lnTo>
                    <a:lnTo>
                      <a:pt x="13477" y="10267"/>
                    </a:lnTo>
                    <a:lnTo>
                      <a:pt x="13741" y="10486"/>
                    </a:lnTo>
                    <a:lnTo>
                      <a:pt x="13741" y="10923"/>
                    </a:lnTo>
                    <a:lnTo>
                      <a:pt x="14270" y="11141"/>
                    </a:lnTo>
                    <a:lnTo>
                      <a:pt x="14270" y="11360"/>
                    </a:lnTo>
                    <a:lnTo>
                      <a:pt x="14270" y="11796"/>
                    </a:lnTo>
                    <a:lnTo>
                      <a:pt x="14270" y="12233"/>
                    </a:lnTo>
                    <a:lnTo>
                      <a:pt x="14270" y="12670"/>
                    </a:lnTo>
                    <a:lnTo>
                      <a:pt x="13741" y="12670"/>
                    </a:lnTo>
                    <a:lnTo>
                      <a:pt x="12684" y="12889"/>
                    </a:lnTo>
                    <a:lnTo>
                      <a:pt x="12684" y="12670"/>
                    </a:lnTo>
                    <a:lnTo>
                      <a:pt x="12420" y="12670"/>
                    </a:lnTo>
                    <a:lnTo>
                      <a:pt x="12156" y="12889"/>
                    </a:lnTo>
                    <a:lnTo>
                      <a:pt x="11627" y="13107"/>
                    </a:lnTo>
                    <a:lnTo>
                      <a:pt x="11363" y="13544"/>
                    </a:lnTo>
                    <a:lnTo>
                      <a:pt x="11363" y="13763"/>
                    </a:lnTo>
                    <a:lnTo>
                      <a:pt x="11363" y="13981"/>
                    </a:lnTo>
                    <a:lnTo>
                      <a:pt x="11627" y="14636"/>
                    </a:lnTo>
                    <a:lnTo>
                      <a:pt x="11627" y="14855"/>
                    </a:lnTo>
                    <a:lnTo>
                      <a:pt x="11363" y="14855"/>
                    </a:lnTo>
                    <a:lnTo>
                      <a:pt x="11363" y="15292"/>
                    </a:lnTo>
                    <a:lnTo>
                      <a:pt x="11363" y="15510"/>
                    </a:lnTo>
                    <a:lnTo>
                      <a:pt x="11363" y="16166"/>
                    </a:lnTo>
                    <a:lnTo>
                      <a:pt x="11099" y="16166"/>
                    </a:lnTo>
                    <a:lnTo>
                      <a:pt x="10570" y="16384"/>
                    </a:lnTo>
                    <a:lnTo>
                      <a:pt x="10306" y="16384"/>
                    </a:lnTo>
                    <a:lnTo>
                      <a:pt x="10306" y="16166"/>
                    </a:lnTo>
                    <a:lnTo>
                      <a:pt x="10042" y="16166"/>
                    </a:lnTo>
                    <a:lnTo>
                      <a:pt x="10042" y="15729"/>
                    </a:lnTo>
                    <a:lnTo>
                      <a:pt x="9249" y="15729"/>
                    </a:lnTo>
                    <a:lnTo>
                      <a:pt x="8985" y="15729"/>
                    </a:lnTo>
                    <a:lnTo>
                      <a:pt x="8192" y="15510"/>
                    </a:lnTo>
                    <a:lnTo>
                      <a:pt x="7928" y="15510"/>
                    </a:lnTo>
                    <a:lnTo>
                      <a:pt x="7399" y="15510"/>
                    </a:lnTo>
                    <a:lnTo>
                      <a:pt x="6871" y="14855"/>
                    </a:lnTo>
                    <a:lnTo>
                      <a:pt x="7135" y="14855"/>
                    </a:lnTo>
                    <a:lnTo>
                      <a:pt x="7399" y="14855"/>
                    </a:lnTo>
                    <a:lnTo>
                      <a:pt x="7399" y="14636"/>
                    </a:lnTo>
                    <a:lnTo>
                      <a:pt x="7399" y="14418"/>
                    </a:lnTo>
                    <a:lnTo>
                      <a:pt x="7399" y="13981"/>
                    </a:lnTo>
                    <a:lnTo>
                      <a:pt x="7928" y="13981"/>
                    </a:lnTo>
                    <a:lnTo>
                      <a:pt x="7928" y="13763"/>
                    </a:lnTo>
                    <a:lnTo>
                      <a:pt x="7399" y="13763"/>
                    </a:lnTo>
                    <a:lnTo>
                      <a:pt x="7135" y="13544"/>
                    </a:lnTo>
                    <a:lnTo>
                      <a:pt x="6342" y="13107"/>
                    </a:lnTo>
                    <a:lnTo>
                      <a:pt x="6078" y="13107"/>
                    </a:lnTo>
                    <a:lnTo>
                      <a:pt x="5285" y="13107"/>
                    </a:lnTo>
                    <a:lnTo>
                      <a:pt x="4757" y="13107"/>
                    </a:lnTo>
                    <a:lnTo>
                      <a:pt x="4228" y="13107"/>
                    </a:lnTo>
                    <a:lnTo>
                      <a:pt x="3964" y="13107"/>
                    </a:lnTo>
                    <a:lnTo>
                      <a:pt x="3700" y="13107"/>
                    </a:lnTo>
                    <a:lnTo>
                      <a:pt x="3171" y="13107"/>
                    </a:lnTo>
                    <a:lnTo>
                      <a:pt x="3171" y="12670"/>
                    </a:lnTo>
                    <a:lnTo>
                      <a:pt x="3171" y="12233"/>
                    </a:lnTo>
                    <a:lnTo>
                      <a:pt x="3171" y="12015"/>
                    </a:lnTo>
                    <a:lnTo>
                      <a:pt x="2907" y="12015"/>
                    </a:lnTo>
                    <a:lnTo>
                      <a:pt x="2643" y="12015"/>
                    </a:lnTo>
                    <a:lnTo>
                      <a:pt x="2643" y="11796"/>
                    </a:lnTo>
                    <a:lnTo>
                      <a:pt x="2114" y="11796"/>
                    </a:lnTo>
                    <a:lnTo>
                      <a:pt x="1850" y="11141"/>
                    </a:lnTo>
                    <a:lnTo>
                      <a:pt x="1850" y="10923"/>
                    </a:lnTo>
                    <a:lnTo>
                      <a:pt x="2114" y="10923"/>
                    </a:lnTo>
                    <a:lnTo>
                      <a:pt x="2643" y="10049"/>
                    </a:lnTo>
                    <a:lnTo>
                      <a:pt x="2643" y="9612"/>
                    </a:lnTo>
                    <a:lnTo>
                      <a:pt x="2643" y="9393"/>
                    </a:lnTo>
                    <a:lnTo>
                      <a:pt x="2643" y="9175"/>
                    </a:lnTo>
                    <a:lnTo>
                      <a:pt x="2643" y="8738"/>
                    </a:lnTo>
                    <a:lnTo>
                      <a:pt x="2643" y="8520"/>
                    </a:lnTo>
                    <a:lnTo>
                      <a:pt x="2643" y="8301"/>
                    </a:lnTo>
                    <a:lnTo>
                      <a:pt x="2643" y="7646"/>
                    </a:lnTo>
                    <a:lnTo>
                      <a:pt x="2114" y="7646"/>
                    </a:lnTo>
                    <a:lnTo>
                      <a:pt x="2114" y="7427"/>
                    </a:lnTo>
                    <a:lnTo>
                      <a:pt x="2114" y="6991"/>
                    </a:lnTo>
                    <a:lnTo>
                      <a:pt x="1850" y="6991"/>
                    </a:lnTo>
                    <a:lnTo>
                      <a:pt x="1057" y="6991"/>
                    </a:lnTo>
                    <a:lnTo>
                      <a:pt x="793" y="6991"/>
                    </a:lnTo>
                    <a:lnTo>
                      <a:pt x="793" y="6772"/>
                    </a:lnTo>
                    <a:lnTo>
                      <a:pt x="1057" y="6554"/>
                    </a:lnTo>
                    <a:lnTo>
                      <a:pt x="1057" y="6117"/>
                    </a:lnTo>
                    <a:lnTo>
                      <a:pt x="793" y="6117"/>
                    </a:lnTo>
                    <a:lnTo>
                      <a:pt x="529" y="6117"/>
                    </a:lnTo>
                    <a:lnTo>
                      <a:pt x="0" y="6117"/>
                    </a:lnTo>
                    <a:lnTo>
                      <a:pt x="0" y="5898"/>
                    </a:lnTo>
                    <a:lnTo>
                      <a:pt x="529" y="5898"/>
                    </a:lnTo>
                    <a:lnTo>
                      <a:pt x="529" y="5680"/>
                    </a:lnTo>
                    <a:lnTo>
                      <a:pt x="793" y="5680"/>
                    </a:lnTo>
                    <a:lnTo>
                      <a:pt x="1057" y="5680"/>
                    </a:lnTo>
                    <a:lnTo>
                      <a:pt x="1586" y="5680"/>
                    </a:lnTo>
                    <a:lnTo>
                      <a:pt x="1850" y="5680"/>
                    </a:lnTo>
                    <a:lnTo>
                      <a:pt x="2643" y="5680"/>
                    </a:lnTo>
                    <a:lnTo>
                      <a:pt x="2907" y="5680"/>
                    </a:lnTo>
                    <a:lnTo>
                      <a:pt x="3171" y="5680"/>
                    </a:lnTo>
                    <a:lnTo>
                      <a:pt x="3700" y="5243"/>
                    </a:lnTo>
                    <a:lnTo>
                      <a:pt x="3964" y="5243"/>
                    </a:lnTo>
                    <a:lnTo>
                      <a:pt x="4228" y="5243"/>
                    </a:lnTo>
                    <a:lnTo>
                      <a:pt x="4228" y="4369"/>
                    </a:lnTo>
                    <a:lnTo>
                      <a:pt x="4228" y="4151"/>
                    </a:lnTo>
                    <a:lnTo>
                      <a:pt x="4757" y="4151"/>
                    </a:lnTo>
                    <a:lnTo>
                      <a:pt x="5021" y="4151"/>
                    </a:lnTo>
                    <a:lnTo>
                      <a:pt x="5285" y="4151"/>
                    </a:lnTo>
                    <a:lnTo>
                      <a:pt x="5814" y="3932"/>
                    </a:lnTo>
                    <a:lnTo>
                      <a:pt x="5814" y="3277"/>
                    </a:lnTo>
                    <a:lnTo>
                      <a:pt x="5814" y="3058"/>
                    </a:lnTo>
                    <a:lnTo>
                      <a:pt x="5285" y="2621"/>
                    </a:lnTo>
                    <a:lnTo>
                      <a:pt x="4757" y="2403"/>
                    </a:lnTo>
                    <a:lnTo>
                      <a:pt x="4228" y="218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0" name="Drawing 12"/>
              <p:cNvSpPr>
                <a:spLocks noChangeAspect="1"/>
              </p:cNvSpPr>
              <p:nvPr/>
            </p:nvSpPr>
            <p:spPr bwMode="auto">
              <a:xfrm>
                <a:off x="6828" y="-90712"/>
                <a:ext cx="1092" cy="26"/>
              </a:xfrm>
              <a:custGeom>
                <a:avLst/>
                <a:gdLst/>
                <a:ahLst/>
                <a:cxnLst>
                  <a:cxn ang="0">
                    <a:pos x="3511" y="0"/>
                  </a:cxn>
                  <a:cxn ang="0">
                    <a:pos x="4681" y="0"/>
                  </a:cxn>
                  <a:cxn ang="0">
                    <a:pos x="7022" y="0"/>
                  </a:cxn>
                  <a:cxn ang="0">
                    <a:pos x="8192" y="1260"/>
                  </a:cxn>
                  <a:cxn ang="0">
                    <a:pos x="9362" y="2521"/>
                  </a:cxn>
                  <a:cxn ang="0">
                    <a:pos x="11703" y="2521"/>
                  </a:cxn>
                  <a:cxn ang="0">
                    <a:pos x="12873" y="3781"/>
                  </a:cxn>
                  <a:cxn ang="0">
                    <a:pos x="14043" y="3781"/>
                  </a:cxn>
                  <a:cxn ang="0">
                    <a:pos x="16384" y="3781"/>
                  </a:cxn>
                  <a:cxn ang="0">
                    <a:pos x="16384" y="4411"/>
                  </a:cxn>
                  <a:cxn ang="0">
                    <a:pos x="16384" y="6932"/>
                  </a:cxn>
                  <a:cxn ang="0">
                    <a:pos x="14043" y="7562"/>
                  </a:cxn>
                  <a:cxn ang="0">
                    <a:pos x="12873" y="8822"/>
                  </a:cxn>
                  <a:cxn ang="0">
                    <a:pos x="11703" y="9452"/>
                  </a:cxn>
                  <a:cxn ang="0">
                    <a:pos x="11703" y="10082"/>
                  </a:cxn>
                  <a:cxn ang="0">
                    <a:pos x="11703" y="11343"/>
                  </a:cxn>
                  <a:cxn ang="0">
                    <a:pos x="11703" y="12603"/>
                  </a:cxn>
                  <a:cxn ang="0">
                    <a:pos x="11703" y="13863"/>
                  </a:cxn>
                  <a:cxn ang="0">
                    <a:pos x="11703" y="14494"/>
                  </a:cxn>
                  <a:cxn ang="0">
                    <a:pos x="11703" y="16384"/>
                  </a:cxn>
                  <a:cxn ang="0">
                    <a:pos x="9362" y="16384"/>
                  </a:cxn>
                  <a:cxn ang="0">
                    <a:pos x="8192" y="15124"/>
                  </a:cxn>
                  <a:cxn ang="0">
                    <a:pos x="8192" y="14494"/>
                  </a:cxn>
                  <a:cxn ang="0">
                    <a:pos x="8192" y="13863"/>
                  </a:cxn>
                  <a:cxn ang="0">
                    <a:pos x="8192" y="11973"/>
                  </a:cxn>
                  <a:cxn ang="0">
                    <a:pos x="8192" y="11343"/>
                  </a:cxn>
                  <a:cxn ang="0">
                    <a:pos x="8192" y="10082"/>
                  </a:cxn>
                  <a:cxn ang="0">
                    <a:pos x="8192" y="9452"/>
                  </a:cxn>
                  <a:cxn ang="0">
                    <a:pos x="8192" y="8822"/>
                  </a:cxn>
                  <a:cxn ang="0">
                    <a:pos x="7022" y="8822"/>
                  </a:cxn>
                  <a:cxn ang="0">
                    <a:pos x="4681" y="7562"/>
                  </a:cxn>
                  <a:cxn ang="0">
                    <a:pos x="4681" y="6932"/>
                  </a:cxn>
                  <a:cxn ang="0">
                    <a:pos x="4681" y="6302"/>
                  </a:cxn>
                  <a:cxn ang="0">
                    <a:pos x="4681" y="4411"/>
                  </a:cxn>
                  <a:cxn ang="0">
                    <a:pos x="3511" y="4411"/>
                  </a:cxn>
                  <a:cxn ang="0">
                    <a:pos x="2341" y="2521"/>
                  </a:cxn>
                  <a:cxn ang="0">
                    <a:pos x="0" y="1260"/>
                  </a:cxn>
                  <a:cxn ang="0">
                    <a:pos x="0" y="0"/>
                  </a:cxn>
                  <a:cxn ang="0">
                    <a:pos x="2341" y="0"/>
                  </a:cxn>
                  <a:cxn ang="0">
                    <a:pos x="3511" y="0"/>
                  </a:cxn>
                </a:cxnLst>
                <a:rect l="0" t="0" r="r" b="b"/>
                <a:pathLst>
                  <a:path w="16384" h="16384">
                    <a:moveTo>
                      <a:pt x="3511" y="0"/>
                    </a:moveTo>
                    <a:lnTo>
                      <a:pt x="4681" y="0"/>
                    </a:lnTo>
                    <a:lnTo>
                      <a:pt x="7022" y="0"/>
                    </a:lnTo>
                    <a:lnTo>
                      <a:pt x="8192" y="1260"/>
                    </a:lnTo>
                    <a:lnTo>
                      <a:pt x="9362" y="2521"/>
                    </a:lnTo>
                    <a:lnTo>
                      <a:pt x="11703" y="2521"/>
                    </a:lnTo>
                    <a:lnTo>
                      <a:pt x="12873" y="3781"/>
                    </a:lnTo>
                    <a:lnTo>
                      <a:pt x="14043" y="3781"/>
                    </a:lnTo>
                    <a:lnTo>
                      <a:pt x="16384" y="3781"/>
                    </a:lnTo>
                    <a:lnTo>
                      <a:pt x="16384" y="4411"/>
                    </a:lnTo>
                    <a:lnTo>
                      <a:pt x="16384" y="6932"/>
                    </a:lnTo>
                    <a:lnTo>
                      <a:pt x="14043" y="7562"/>
                    </a:lnTo>
                    <a:lnTo>
                      <a:pt x="12873" y="8822"/>
                    </a:lnTo>
                    <a:lnTo>
                      <a:pt x="11703" y="9452"/>
                    </a:lnTo>
                    <a:lnTo>
                      <a:pt x="11703" y="10082"/>
                    </a:lnTo>
                    <a:lnTo>
                      <a:pt x="11703" y="11343"/>
                    </a:lnTo>
                    <a:lnTo>
                      <a:pt x="11703" y="12603"/>
                    </a:lnTo>
                    <a:lnTo>
                      <a:pt x="11703" y="13863"/>
                    </a:lnTo>
                    <a:lnTo>
                      <a:pt x="11703" y="14494"/>
                    </a:lnTo>
                    <a:lnTo>
                      <a:pt x="11703" y="16384"/>
                    </a:lnTo>
                    <a:lnTo>
                      <a:pt x="9362" y="16384"/>
                    </a:lnTo>
                    <a:lnTo>
                      <a:pt x="8192" y="15124"/>
                    </a:lnTo>
                    <a:lnTo>
                      <a:pt x="8192" y="14494"/>
                    </a:lnTo>
                    <a:lnTo>
                      <a:pt x="8192" y="13863"/>
                    </a:lnTo>
                    <a:lnTo>
                      <a:pt x="8192" y="11973"/>
                    </a:lnTo>
                    <a:lnTo>
                      <a:pt x="8192" y="11343"/>
                    </a:lnTo>
                    <a:lnTo>
                      <a:pt x="8192" y="10082"/>
                    </a:lnTo>
                    <a:lnTo>
                      <a:pt x="8192" y="9452"/>
                    </a:lnTo>
                    <a:lnTo>
                      <a:pt x="8192" y="8822"/>
                    </a:lnTo>
                    <a:lnTo>
                      <a:pt x="7022" y="8822"/>
                    </a:lnTo>
                    <a:lnTo>
                      <a:pt x="4681" y="7562"/>
                    </a:lnTo>
                    <a:lnTo>
                      <a:pt x="4681" y="6932"/>
                    </a:lnTo>
                    <a:lnTo>
                      <a:pt x="4681" y="6302"/>
                    </a:lnTo>
                    <a:lnTo>
                      <a:pt x="4681" y="4411"/>
                    </a:lnTo>
                    <a:lnTo>
                      <a:pt x="3511" y="4411"/>
                    </a:lnTo>
                    <a:lnTo>
                      <a:pt x="2341" y="2521"/>
                    </a:lnTo>
                    <a:lnTo>
                      <a:pt x="0" y="1260"/>
                    </a:lnTo>
                    <a:lnTo>
                      <a:pt x="0" y="0"/>
                    </a:lnTo>
                    <a:lnTo>
                      <a:pt x="2341" y="0"/>
                    </a:lnTo>
                    <a:lnTo>
                      <a:pt x="3511"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1" name="Drawing 13"/>
              <p:cNvSpPr>
                <a:spLocks noChangeAspect="1"/>
              </p:cNvSpPr>
              <p:nvPr/>
            </p:nvSpPr>
            <p:spPr bwMode="auto">
              <a:xfrm>
                <a:off x="4878" y="-90712"/>
                <a:ext cx="2184" cy="22"/>
              </a:xfrm>
              <a:custGeom>
                <a:avLst/>
                <a:gdLst/>
                <a:ahLst/>
                <a:cxnLst>
                  <a:cxn ang="0">
                    <a:pos x="5266" y="1489"/>
                  </a:cxn>
                  <a:cxn ang="0">
                    <a:pos x="6437" y="2979"/>
                  </a:cxn>
                  <a:cxn ang="0">
                    <a:pos x="7607" y="2979"/>
                  </a:cxn>
                  <a:cxn ang="0">
                    <a:pos x="8777" y="4468"/>
                  </a:cxn>
                  <a:cxn ang="0">
                    <a:pos x="9362" y="5213"/>
                  </a:cxn>
                  <a:cxn ang="0">
                    <a:pos x="9947" y="5213"/>
                  </a:cxn>
                  <a:cxn ang="0">
                    <a:pos x="11118" y="4468"/>
                  </a:cxn>
                  <a:cxn ang="0">
                    <a:pos x="11703" y="2979"/>
                  </a:cxn>
                  <a:cxn ang="0">
                    <a:pos x="13458" y="2979"/>
                  </a:cxn>
                  <a:cxn ang="0">
                    <a:pos x="13458" y="5213"/>
                  </a:cxn>
                  <a:cxn ang="0">
                    <a:pos x="14043" y="5958"/>
                  </a:cxn>
                  <a:cxn ang="0">
                    <a:pos x="14629" y="8192"/>
                  </a:cxn>
                  <a:cxn ang="0">
                    <a:pos x="15799" y="8937"/>
                  </a:cxn>
                  <a:cxn ang="0">
                    <a:pos x="15799" y="11171"/>
                  </a:cxn>
                  <a:cxn ang="0">
                    <a:pos x="15799" y="13405"/>
                  </a:cxn>
                  <a:cxn ang="0">
                    <a:pos x="16384" y="14150"/>
                  </a:cxn>
                  <a:cxn ang="0">
                    <a:pos x="14629" y="14895"/>
                  </a:cxn>
                  <a:cxn ang="0">
                    <a:pos x="13458" y="14895"/>
                  </a:cxn>
                  <a:cxn ang="0">
                    <a:pos x="11118" y="14150"/>
                  </a:cxn>
                  <a:cxn ang="0">
                    <a:pos x="9947" y="14895"/>
                  </a:cxn>
                  <a:cxn ang="0">
                    <a:pos x="7607" y="14895"/>
                  </a:cxn>
                  <a:cxn ang="0">
                    <a:pos x="6437" y="14150"/>
                  </a:cxn>
                  <a:cxn ang="0">
                    <a:pos x="4681" y="11171"/>
                  </a:cxn>
                  <a:cxn ang="0">
                    <a:pos x="2341" y="10426"/>
                  </a:cxn>
                  <a:cxn ang="0">
                    <a:pos x="1755" y="8937"/>
                  </a:cxn>
                  <a:cxn ang="0">
                    <a:pos x="0" y="8192"/>
                  </a:cxn>
                  <a:cxn ang="0">
                    <a:pos x="585" y="7447"/>
                  </a:cxn>
                  <a:cxn ang="0">
                    <a:pos x="2341" y="4468"/>
                  </a:cxn>
                  <a:cxn ang="0">
                    <a:pos x="585" y="4468"/>
                  </a:cxn>
                  <a:cxn ang="0">
                    <a:pos x="0" y="2234"/>
                  </a:cxn>
                  <a:cxn ang="0">
                    <a:pos x="1755" y="0"/>
                  </a:cxn>
                  <a:cxn ang="0">
                    <a:pos x="2926" y="0"/>
                  </a:cxn>
                  <a:cxn ang="0">
                    <a:pos x="4681" y="1489"/>
                  </a:cxn>
                </a:cxnLst>
                <a:rect l="0" t="0" r="r" b="b"/>
                <a:pathLst>
                  <a:path w="16384" h="16384">
                    <a:moveTo>
                      <a:pt x="5266" y="0"/>
                    </a:moveTo>
                    <a:lnTo>
                      <a:pt x="5266" y="1489"/>
                    </a:lnTo>
                    <a:lnTo>
                      <a:pt x="6437" y="1489"/>
                    </a:lnTo>
                    <a:lnTo>
                      <a:pt x="6437" y="2979"/>
                    </a:lnTo>
                    <a:lnTo>
                      <a:pt x="7022" y="2979"/>
                    </a:lnTo>
                    <a:lnTo>
                      <a:pt x="7607" y="2979"/>
                    </a:lnTo>
                    <a:lnTo>
                      <a:pt x="7607" y="4468"/>
                    </a:lnTo>
                    <a:lnTo>
                      <a:pt x="8777" y="4468"/>
                    </a:lnTo>
                    <a:lnTo>
                      <a:pt x="8777" y="5213"/>
                    </a:lnTo>
                    <a:lnTo>
                      <a:pt x="9362" y="5213"/>
                    </a:lnTo>
                    <a:lnTo>
                      <a:pt x="9947" y="5958"/>
                    </a:lnTo>
                    <a:lnTo>
                      <a:pt x="9947" y="5213"/>
                    </a:lnTo>
                    <a:lnTo>
                      <a:pt x="9947" y="4468"/>
                    </a:lnTo>
                    <a:lnTo>
                      <a:pt x="11118" y="4468"/>
                    </a:lnTo>
                    <a:lnTo>
                      <a:pt x="11703" y="4468"/>
                    </a:lnTo>
                    <a:lnTo>
                      <a:pt x="11703" y="2979"/>
                    </a:lnTo>
                    <a:lnTo>
                      <a:pt x="12288" y="2979"/>
                    </a:lnTo>
                    <a:lnTo>
                      <a:pt x="13458" y="2979"/>
                    </a:lnTo>
                    <a:lnTo>
                      <a:pt x="13458" y="4468"/>
                    </a:lnTo>
                    <a:lnTo>
                      <a:pt x="13458" y="5213"/>
                    </a:lnTo>
                    <a:lnTo>
                      <a:pt x="14043" y="5213"/>
                    </a:lnTo>
                    <a:lnTo>
                      <a:pt x="14043" y="5958"/>
                    </a:lnTo>
                    <a:lnTo>
                      <a:pt x="14629" y="7447"/>
                    </a:lnTo>
                    <a:lnTo>
                      <a:pt x="14629" y="8192"/>
                    </a:lnTo>
                    <a:lnTo>
                      <a:pt x="14629" y="8937"/>
                    </a:lnTo>
                    <a:lnTo>
                      <a:pt x="15799" y="8937"/>
                    </a:lnTo>
                    <a:lnTo>
                      <a:pt x="15799" y="10426"/>
                    </a:lnTo>
                    <a:lnTo>
                      <a:pt x="15799" y="11171"/>
                    </a:lnTo>
                    <a:lnTo>
                      <a:pt x="15799" y="11916"/>
                    </a:lnTo>
                    <a:lnTo>
                      <a:pt x="15799" y="13405"/>
                    </a:lnTo>
                    <a:lnTo>
                      <a:pt x="15799" y="14150"/>
                    </a:lnTo>
                    <a:lnTo>
                      <a:pt x="16384" y="14150"/>
                    </a:lnTo>
                    <a:lnTo>
                      <a:pt x="15799" y="14895"/>
                    </a:lnTo>
                    <a:lnTo>
                      <a:pt x="14629" y="14895"/>
                    </a:lnTo>
                    <a:lnTo>
                      <a:pt x="14043" y="14895"/>
                    </a:lnTo>
                    <a:lnTo>
                      <a:pt x="13458" y="14895"/>
                    </a:lnTo>
                    <a:lnTo>
                      <a:pt x="11703" y="14150"/>
                    </a:lnTo>
                    <a:lnTo>
                      <a:pt x="11118" y="14150"/>
                    </a:lnTo>
                    <a:lnTo>
                      <a:pt x="11118" y="14895"/>
                    </a:lnTo>
                    <a:lnTo>
                      <a:pt x="9947" y="14895"/>
                    </a:lnTo>
                    <a:lnTo>
                      <a:pt x="8777" y="16384"/>
                    </a:lnTo>
                    <a:lnTo>
                      <a:pt x="7607" y="14895"/>
                    </a:lnTo>
                    <a:lnTo>
                      <a:pt x="7022" y="14150"/>
                    </a:lnTo>
                    <a:lnTo>
                      <a:pt x="6437" y="14150"/>
                    </a:lnTo>
                    <a:lnTo>
                      <a:pt x="5266" y="11916"/>
                    </a:lnTo>
                    <a:lnTo>
                      <a:pt x="4681" y="11171"/>
                    </a:lnTo>
                    <a:lnTo>
                      <a:pt x="4096" y="11171"/>
                    </a:lnTo>
                    <a:lnTo>
                      <a:pt x="2341" y="10426"/>
                    </a:lnTo>
                    <a:lnTo>
                      <a:pt x="1755" y="10426"/>
                    </a:lnTo>
                    <a:lnTo>
                      <a:pt x="1755" y="8937"/>
                    </a:lnTo>
                    <a:lnTo>
                      <a:pt x="585" y="8937"/>
                    </a:lnTo>
                    <a:lnTo>
                      <a:pt x="0" y="8192"/>
                    </a:lnTo>
                    <a:lnTo>
                      <a:pt x="0" y="7447"/>
                    </a:lnTo>
                    <a:lnTo>
                      <a:pt x="585" y="7447"/>
                    </a:lnTo>
                    <a:lnTo>
                      <a:pt x="2341" y="5213"/>
                    </a:lnTo>
                    <a:lnTo>
                      <a:pt x="2341" y="4468"/>
                    </a:lnTo>
                    <a:lnTo>
                      <a:pt x="1755" y="4468"/>
                    </a:lnTo>
                    <a:lnTo>
                      <a:pt x="585" y="4468"/>
                    </a:lnTo>
                    <a:lnTo>
                      <a:pt x="0" y="2979"/>
                    </a:lnTo>
                    <a:lnTo>
                      <a:pt x="0" y="2234"/>
                    </a:lnTo>
                    <a:lnTo>
                      <a:pt x="585" y="1489"/>
                    </a:lnTo>
                    <a:lnTo>
                      <a:pt x="1755" y="0"/>
                    </a:lnTo>
                    <a:lnTo>
                      <a:pt x="2341" y="0"/>
                    </a:lnTo>
                    <a:lnTo>
                      <a:pt x="2926" y="0"/>
                    </a:lnTo>
                    <a:lnTo>
                      <a:pt x="4096" y="1489"/>
                    </a:lnTo>
                    <a:lnTo>
                      <a:pt x="4681" y="1489"/>
                    </a:lnTo>
                    <a:lnTo>
                      <a:pt x="5266"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2" name="Drawing 14"/>
              <p:cNvSpPr>
                <a:spLocks noChangeAspect="1"/>
              </p:cNvSpPr>
              <p:nvPr/>
            </p:nvSpPr>
            <p:spPr bwMode="auto">
              <a:xfrm>
                <a:off x="1446" y="-90756"/>
                <a:ext cx="3042" cy="39"/>
              </a:xfrm>
              <a:custGeom>
                <a:avLst/>
                <a:gdLst/>
                <a:ahLst/>
                <a:cxnLst>
                  <a:cxn ang="0">
                    <a:pos x="5461" y="1680"/>
                  </a:cxn>
                  <a:cxn ang="0">
                    <a:pos x="6302" y="1260"/>
                  </a:cxn>
                  <a:cxn ang="0">
                    <a:pos x="7142" y="1260"/>
                  </a:cxn>
                  <a:cxn ang="0">
                    <a:pos x="8402" y="1260"/>
                  </a:cxn>
                  <a:cxn ang="0">
                    <a:pos x="8822" y="1680"/>
                  </a:cxn>
                  <a:cxn ang="0">
                    <a:pos x="10082" y="1680"/>
                  </a:cxn>
                  <a:cxn ang="0">
                    <a:pos x="10503" y="2941"/>
                  </a:cxn>
                  <a:cxn ang="0">
                    <a:pos x="11763" y="2941"/>
                  </a:cxn>
                  <a:cxn ang="0">
                    <a:pos x="11763" y="1680"/>
                  </a:cxn>
                  <a:cxn ang="0">
                    <a:pos x="11763" y="840"/>
                  </a:cxn>
                  <a:cxn ang="0">
                    <a:pos x="12183" y="840"/>
                  </a:cxn>
                  <a:cxn ang="0">
                    <a:pos x="13023" y="1260"/>
                  </a:cxn>
                  <a:cxn ang="0">
                    <a:pos x="13443" y="2941"/>
                  </a:cxn>
                  <a:cxn ang="0">
                    <a:pos x="14704" y="4201"/>
                  </a:cxn>
                  <a:cxn ang="0">
                    <a:pos x="13863" y="4621"/>
                  </a:cxn>
                  <a:cxn ang="0">
                    <a:pos x="13863" y="5881"/>
                  </a:cxn>
                  <a:cxn ang="0">
                    <a:pos x="14704" y="7562"/>
                  </a:cxn>
                  <a:cxn ang="0">
                    <a:pos x="15124" y="8402"/>
                  </a:cxn>
                  <a:cxn ang="0">
                    <a:pos x="16384" y="9662"/>
                  </a:cxn>
                  <a:cxn ang="0">
                    <a:pos x="15544" y="10082"/>
                  </a:cxn>
                  <a:cxn ang="0">
                    <a:pos x="15544" y="11763"/>
                  </a:cxn>
                  <a:cxn ang="0">
                    <a:pos x="15124" y="15124"/>
                  </a:cxn>
                  <a:cxn ang="0">
                    <a:pos x="13443" y="15124"/>
                  </a:cxn>
                  <a:cxn ang="0">
                    <a:pos x="13023" y="15964"/>
                  </a:cxn>
                  <a:cxn ang="0">
                    <a:pos x="11763" y="16384"/>
                  </a:cxn>
                  <a:cxn ang="0">
                    <a:pos x="10503" y="16384"/>
                  </a:cxn>
                  <a:cxn ang="0">
                    <a:pos x="9662" y="15964"/>
                  </a:cxn>
                  <a:cxn ang="0">
                    <a:pos x="7982" y="14704"/>
                  </a:cxn>
                  <a:cxn ang="0">
                    <a:pos x="6722" y="14704"/>
                  </a:cxn>
                  <a:cxn ang="0">
                    <a:pos x="5461" y="15124"/>
                  </a:cxn>
                  <a:cxn ang="0">
                    <a:pos x="5041" y="14283"/>
                  </a:cxn>
                  <a:cxn ang="0">
                    <a:pos x="5461" y="13023"/>
                  </a:cxn>
                  <a:cxn ang="0">
                    <a:pos x="5461" y="13023"/>
                  </a:cxn>
                  <a:cxn ang="0">
                    <a:pos x="4621" y="12603"/>
                  </a:cxn>
                  <a:cxn ang="0">
                    <a:pos x="3361" y="11763"/>
                  </a:cxn>
                  <a:cxn ang="0">
                    <a:pos x="2101" y="10923"/>
                  </a:cxn>
                  <a:cxn ang="0">
                    <a:pos x="1680" y="9242"/>
                  </a:cxn>
                  <a:cxn ang="0">
                    <a:pos x="420" y="7982"/>
                  </a:cxn>
                  <a:cxn ang="0">
                    <a:pos x="1260" y="6722"/>
                  </a:cxn>
                  <a:cxn ang="0">
                    <a:pos x="0" y="5041"/>
                  </a:cxn>
                  <a:cxn ang="0">
                    <a:pos x="420" y="4621"/>
                  </a:cxn>
                  <a:cxn ang="0">
                    <a:pos x="0" y="3361"/>
                  </a:cxn>
                  <a:cxn ang="0">
                    <a:pos x="420" y="2941"/>
                  </a:cxn>
                  <a:cxn ang="0">
                    <a:pos x="1680" y="2941"/>
                  </a:cxn>
                  <a:cxn ang="0">
                    <a:pos x="2941" y="3361"/>
                  </a:cxn>
                  <a:cxn ang="0">
                    <a:pos x="4621" y="2521"/>
                  </a:cxn>
                </a:cxnLst>
                <a:rect l="0" t="0" r="r" b="b"/>
                <a:pathLst>
                  <a:path w="16384" h="16384">
                    <a:moveTo>
                      <a:pt x="4621" y="2521"/>
                    </a:moveTo>
                    <a:lnTo>
                      <a:pt x="5461" y="1680"/>
                    </a:lnTo>
                    <a:lnTo>
                      <a:pt x="6302" y="1680"/>
                    </a:lnTo>
                    <a:lnTo>
                      <a:pt x="6302" y="1260"/>
                    </a:lnTo>
                    <a:lnTo>
                      <a:pt x="6722" y="1260"/>
                    </a:lnTo>
                    <a:lnTo>
                      <a:pt x="7142" y="1260"/>
                    </a:lnTo>
                    <a:lnTo>
                      <a:pt x="7982" y="1260"/>
                    </a:lnTo>
                    <a:lnTo>
                      <a:pt x="8402" y="1260"/>
                    </a:lnTo>
                    <a:lnTo>
                      <a:pt x="8822" y="1260"/>
                    </a:lnTo>
                    <a:lnTo>
                      <a:pt x="8822" y="1680"/>
                    </a:lnTo>
                    <a:lnTo>
                      <a:pt x="9662" y="1680"/>
                    </a:lnTo>
                    <a:lnTo>
                      <a:pt x="10082" y="1680"/>
                    </a:lnTo>
                    <a:lnTo>
                      <a:pt x="10503" y="2521"/>
                    </a:lnTo>
                    <a:lnTo>
                      <a:pt x="10503" y="2941"/>
                    </a:lnTo>
                    <a:lnTo>
                      <a:pt x="11343" y="2941"/>
                    </a:lnTo>
                    <a:lnTo>
                      <a:pt x="11763" y="2941"/>
                    </a:lnTo>
                    <a:lnTo>
                      <a:pt x="11763" y="2521"/>
                    </a:lnTo>
                    <a:lnTo>
                      <a:pt x="11763" y="1680"/>
                    </a:lnTo>
                    <a:lnTo>
                      <a:pt x="11763" y="1260"/>
                    </a:lnTo>
                    <a:lnTo>
                      <a:pt x="11763" y="840"/>
                    </a:lnTo>
                    <a:lnTo>
                      <a:pt x="12183" y="0"/>
                    </a:lnTo>
                    <a:lnTo>
                      <a:pt x="12183" y="840"/>
                    </a:lnTo>
                    <a:lnTo>
                      <a:pt x="13023" y="840"/>
                    </a:lnTo>
                    <a:lnTo>
                      <a:pt x="13023" y="1260"/>
                    </a:lnTo>
                    <a:lnTo>
                      <a:pt x="13443" y="2521"/>
                    </a:lnTo>
                    <a:lnTo>
                      <a:pt x="13443" y="2941"/>
                    </a:lnTo>
                    <a:lnTo>
                      <a:pt x="13863" y="3361"/>
                    </a:lnTo>
                    <a:lnTo>
                      <a:pt x="14704" y="4201"/>
                    </a:lnTo>
                    <a:lnTo>
                      <a:pt x="14704" y="4621"/>
                    </a:lnTo>
                    <a:lnTo>
                      <a:pt x="13863" y="4621"/>
                    </a:lnTo>
                    <a:lnTo>
                      <a:pt x="13863" y="5041"/>
                    </a:lnTo>
                    <a:lnTo>
                      <a:pt x="13863" y="5881"/>
                    </a:lnTo>
                    <a:lnTo>
                      <a:pt x="13863" y="6302"/>
                    </a:lnTo>
                    <a:lnTo>
                      <a:pt x="14704" y="7562"/>
                    </a:lnTo>
                    <a:lnTo>
                      <a:pt x="14704" y="8402"/>
                    </a:lnTo>
                    <a:lnTo>
                      <a:pt x="15124" y="8402"/>
                    </a:lnTo>
                    <a:lnTo>
                      <a:pt x="15124" y="9242"/>
                    </a:lnTo>
                    <a:lnTo>
                      <a:pt x="16384" y="9662"/>
                    </a:lnTo>
                    <a:lnTo>
                      <a:pt x="15544" y="9662"/>
                    </a:lnTo>
                    <a:lnTo>
                      <a:pt x="15544" y="10082"/>
                    </a:lnTo>
                    <a:lnTo>
                      <a:pt x="15544" y="10923"/>
                    </a:lnTo>
                    <a:lnTo>
                      <a:pt x="15544" y="11763"/>
                    </a:lnTo>
                    <a:lnTo>
                      <a:pt x="15124" y="14704"/>
                    </a:lnTo>
                    <a:lnTo>
                      <a:pt x="15124" y="15124"/>
                    </a:lnTo>
                    <a:lnTo>
                      <a:pt x="14704" y="15124"/>
                    </a:lnTo>
                    <a:lnTo>
                      <a:pt x="13443" y="15124"/>
                    </a:lnTo>
                    <a:lnTo>
                      <a:pt x="13023" y="15124"/>
                    </a:lnTo>
                    <a:lnTo>
                      <a:pt x="13023" y="15964"/>
                    </a:lnTo>
                    <a:lnTo>
                      <a:pt x="12183" y="16384"/>
                    </a:lnTo>
                    <a:lnTo>
                      <a:pt x="11763" y="16384"/>
                    </a:lnTo>
                    <a:lnTo>
                      <a:pt x="11343" y="16384"/>
                    </a:lnTo>
                    <a:lnTo>
                      <a:pt x="10503" y="16384"/>
                    </a:lnTo>
                    <a:lnTo>
                      <a:pt x="10082" y="15964"/>
                    </a:lnTo>
                    <a:lnTo>
                      <a:pt x="9662" y="15964"/>
                    </a:lnTo>
                    <a:lnTo>
                      <a:pt x="8822" y="15964"/>
                    </a:lnTo>
                    <a:lnTo>
                      <a:pt x="7982" y="14704"/>
                    </a:lnTo>
                    <a:lnTo>
                      <a:pt x="7142" y="14704"/>
                    </a:lnTo>
                    <a:lnTo>
                      <a:pt x="6722" y="14704"/>
                    </a:lnTo>
                    <a:lnTo>
                      <a:pt x="6302" y="15124"/>
                    </a:lnTo>
                    <a:lnTo>
                      <a:pt x="5461" y="15124"/>
                    </a:lnTo>
                    <a:lnTo>
                      <a:pt x="5041" y="15124"/>
                    </a:lnTo>
                    <a:lnTo>
                      <a:pt x="5041" y="14283"/>
                    </a:lnTo>
                    <a:lnTo>
                      <a:pt x="5461" y="13443"/>
                    </a:lnTo>
                    <a:lnTo>
                      <a:pt x="5461" y="13023"/>
                    </a:lnTo>
                    <a:lnTo>
                      <a:pt x="6302" y="13023"/>
                    </a:lnTo>
                    <a:lnTo>
                      <a:pt x="5461" y="13023"/>
                    </a:lnTo>
                    <a:lnTo>
                      <a:pt x="5041" y="13023"/>
                    </a:lnTo>
                    <a:lnTo>
                      <a:pt x="4621" y="12603"/>
                    </a:lnTo>
                    <a:lnTo>
                      <a:pt x="3781" y="11763"/>
                    </a:lnTo>
                    <a:lnTo>
                      <a:pt x="3361" y="11763"/>
                    </a:lnTo>
                    <a:lnTo>
                      <a:pt x="2101" y="11343"/>
                    </a:lnTo>
                    <a:lnTo>
                      <a:pt x="2101" y="10923"/>
                    </a:lnTo>
                    <a:lnTo>
                      <a:pt x="2101" y="10082"/>
                    </a:lnTo>
                    <a:lnTo>
                      <a:pt x="1680" y="9242"/>
                    </a:lnTo>
                    <a:lnTo>
                      <a:pt x="1260" y="8402"/>
                    </a:lnTo>
                    <a:lnTo>
                      <a:pt x="420" y="7982"/>
                    </a:lnTo>
                    <a:lnTo>
                      <a:pt x="1260" y="7562"/>
                    </a:lnTo>
                    <a:lnTo>
                      <a:pt x="1260" y="6722"/>
                    </a:lnTo>
                    <a:lnTo>
                      <a:pt x="1260" y="6302"/>
                    </a:lnTo>
                    <a:lnTo>
                      <a:pt x="0" y="5041"/>
                    </a:lnTo>
                    <a:lnTo>
                      <a:pt x="420" y="5041"/>
                    </a:lnTo>
                    <a:lnTo>
                      <a:pt x="420" y="4621"/>
                    </a:lnTo>
                    <a:lnTo>
                      <a:pt x="0" y="4201"/>
                    </a:lnTo>
                    <a:lnTo>
                      <a:pt x="0" y="3361"/>
                    </a:lnTo>
                    <a:lnTo>
                      <a:pt x="0" y="2941"/>
                    </a:lnTo>
                    <a:lnTo>
                      <a:pt x="420" y="2941"/>
                    </a:lnTo>
                    <a:lnTo>
                      <a:pt x="1260" y="2941"/>
                    </a:lnTo>
                    <a:lnTo>
                      <a:pt x="1680" y="2941"/>
                    </a:lnTo>
                    <a:lnTo>
                      <a:pt x="2101" y="3361"/>
                    </a:lnTo>
                    <a:lnTo>
                      <a:pt x="2941" y="3361"/>
                    </a:lnTo>
                    <a:lnTo>
                      <a:pt x="3781" y="2941"/>
                    </a:lnTo>
                    <a:lnTo>
                      <a:pt x="4621" y="252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3" name="Drawing 15"/>
              <p:cNvSpPr>
                <a:spLocks noChangeAspect="1"/>
              </p:cNvSpPr>
              <p:nvPr/>
            </p:nvSpPr>
            <p:spPr bwMode="auto">
              <a:xfrm>
                <a:off x="3864" y="-90725"/>
                <a:ext cx="936" cy="28"/>
              </a:xfrm>
              <a:custGeom>
                <a:avLst/>
                <a:gdLst/>
                <a:ahLst/>
                <a:cxnLst>
                  <a:cxn ang="0">
                    <a:pos x="10923" y="4096"/>
                  </a:cxn>
                  <a:cxn ang="0">
                    <a:pos x="10923" y="2926"/>
                  </a:cxn>
                  <a:cxn ang="0">
                    <a:pos x="10923" y="2341"/>
                  </a:cxn>
                  <a:cxn ang="0">
                    <a:pos x="10923" y="585"/>
                  </a:cxn>
                  <a:cxn ang="0">
                    <a:pos x="12288" y="585"/>
                  </a:cxn>
                  <a:cxn ang="0">
                    <a:pos x="12288" y="0"/>
                  </a:cxn>
                  <a:cxn ang="0">
                    <a:pos x="13653" y="0"/>
                  </a:cxn>
                  <a:cxn ang="0">
                    <a:pos x="16384" y="585"/>
                  </a:cxn>
                  <a:cxn ang="0">
                    <a:pos x="16384" y="1755"/>
                  </a:cxn>
                  <a:cxn ang="0">
                    <a:pos x="16384" y="4096"/>
                  </a:cxn>
                  <a:cxn ang="0">
                    <a:pos x="16384" y="4681"/>
                  </a:cxn>
                  <a:cxn ang="0">
                    <a:pos x="16384" y="5266"/>
                  </a:cxn>
                  <a:cxn ang="0">
                    <a:pos x="13653" y="6437"/>
                  </a:cxn>
                  <a:cxn ang="0">
                    <a:pos x="12288" y="7022"/>
                  </a:cxn>
                  <a:cxn ang="0">
                    <a:pos x="12288" y="7607"/>
                  </a:cxn>
                  <a:cxn ang="0">
                    <a:pos x="10923" y="8777"/>
                  </a:cxn>
                  <a:cxn ang="0">
                    <a:pos x="10923" y="9362"/>
                  </a:cxn>
                  <a:cxn ang="0">
                    <a:pos x="10923" y="9947"/>
                  </a:cxn>
                  <a:cxn ang="0">
                    <a:pos x="10923" y="11703"/>
                  </a:cxn>
                  <a:cxn ang="0">
                    <a:pos x="8192" y="12288"/>
                  </a:cxn>
                  <a:cxn ang="0">
                    <a:pos x="8192" y="13458"/>
                  </a:cxn>
                  <a:cxn ang="0">
                    <a:pos x="6827" y="14043"/>
                  </a:cxn>
                  <a:cxn ang="0">
                    <a:pos x="5461" y="16384"/>
                  </a:cxn>
                  <a:cxn ang="0">
                    <a:pos x="2731" y="16384"/>
                  </a:cxn>
                  <a:cxn ang="0">
                    <a:pos x="2731" y="15799"/>
                  </a:cxn>
                  <a:cxn ang="0">
                    <a:pos x="2731" y="14629"/>
                  </a:cxn>
                  <a:cxn ang="0">
                    <a:pos x="2731" y="14043"/>
                  </a:cxn>
                  <a:cxn ang="0">
                    <a:pos x="2731" y="13458"/>
                  </a:cxn>
                  <a:cxn ang="0">
                    <a:pos x="1365" y="13458"/>
                  </a:cxn>
                  <a:cxn ang="0">
                    <a:pos x="1365" y="12288"/>
                  </a:cxn>
                  <a:cxn ang="0">
                    <a:pos x="0" y="11703"/>
                  </a:cxn>
                  <a:cxn ang="0">
                    <a:pos x="0" y="11118"/>
                  </a:cxn>
                  <a:cxn ang="0">
                    <a:pos x="1365" y="11118"/>
                  </a:cxn>
                  <a:cxn ang="0">
                    <a:pos x="2731" y="9947"/>
                  </a:cxn>
                  <a:cxn ang="0">
                    <a:pos x="2731" y="9362"/>
                  </a:cxn>
                  <a:cxn ang="0">
                    <a:pos x="2731" y="8777"/>
                  </a:cxn>
                  <a:cxn ang="0">
                    <a:pos x="2731" y="7607"/>
                  </a:cxn>
                  <a:cxn ang="0">
                    <a:pos x="2731" y="7022"/>
                  </a:cxn>
                  <a:cxn ang="0">
                    <a:pos x="6827" y="5266"/>
                  </a:cxn>
                  <a:cxn ang="0">
                    <a:pos x="6827" y="4681"/>
                  </a:cxn>
                  <a:cxn ang="0">
                    <a:pos x="8192" y="4096"/>
                  </a:cxn>
                  <a:cxn ang="0">
                    <a:pos x="10923" y="4096"/>
                  </a:cxn>
                </a:cxnLst>
                <a:rect l="0" t="0" r="r" b="b"/>
                <a:pathLst>
                  <a:path w="16384" h="16384">
                    <a:moveTo>
                      <a:pt x="10923" y="4096"/>
                    </a:moveTo>
                    <a:lnTo>
                      <a:pt x="10923" y="2926"/>
                    </a:lnTo>
                    <a:lnTo>
                      <a:pt x="10923" y="2341"/>
                    </a:lnTo>
                    <a:lnTo>
                      <a:pt x="10923" y="585"/>
                    </a:lnTo>
                    <a:lnTo>
                      <a:pt x="12288" y="585"/>
                    </a:lnTo>
                    <a:lnTo>
                      <a:pt x="12288" y="0"/>
                    </a:lnTo>
                    <a:lnTo>
                      <a:pt x="13653" y="0"/>
                    </a:lnTo>
                    <a:lnTo>
                      <a:pt x="16384" y="585"/>
                    </a:lnTo>
                    <a:lnTo>
                      <a:pt x="16384" y="1755"/>
                    </a:lnTo>
                    <a:lnTo>
                      <a:pt x="16384" y="4096"/>
                    </a:lnTo>
                    <a:lnTo>
                      <a:pt x="16384" y="4681"/>
                    </a:lnTo>
                    <a:lnTo>
                      <a:pt x="16384" y="5266"/>
                    </a:lnTo>
                    <a:lnTo>
                      <a:pt x="13653" y="6437"/>
                    </a:lnTo>
                    <a:lnTo>
                      <a:pt x="12288" y="7022"/>
                    </a:lnTo>
                    <a:lnTo>
                      <a:pt x="12288" y="7607"/>
                    </a:lnTo>
                    <a:lnTo>
                      <a:pt x="10923" y="8777"/>
                    </a:lnTo>
                    <a:lnTo>
                      <a:pt x="10923" y="9362"/>
                    </a:lnTo>
                    <a:lnTo>
                      <a:pt x="10923" y="9947"/>
                    </a:lnTo>
                    <a:lnTo>
                      <a:pt x="10923" y="11703"/>
                    </a:lnTo>
                    <a:lnTo>
                      <a:pt x="8192" y="12288"/>
                    </a:lnTo>
                    <a:lnTo>
                      <a:pt x="8192" y="13458"/>
                    </a:lnTo>
                    <a:lnTo>
                      <a:pt x="6827" y="14043"/>
                    </a:lnTo>
                    <a:lnTo>
                      <a:pt x="5461" y="16384"/>
                    </a:lnTo>
                    <a:lnTo>
                      <a:pt x="2731" y="16384"/>
                    </a:lnTo>
                    <a:lnTo>
                      <a:pt x="2731" y="15799"/>
                    </a:lnTo>
                    <a:lnTo>
                      <a:pt x="2731" y="14629"/>
                    </a:lnTo>
                    <a:lnTo>
                      <a:pt x="2731" y="14043"/>
                    </a:lnTo>
                    <a:lnTo>
                      <a:pt x="2731" y="13458"/>
                    </a:lnTo>
                    <a:lnTo>
                      <a:pt x="1365" y="13458"/>
                    </a:lnTo>
                    <a:lnTo>
                      <a:pt x="1365" y="12288"/>
                    </a:lnTo>
                    <a:lnTo>
                      <a:pt x="0" y="11703"/>
                    </a:lnTo>
                    <a:lnTo>
                      <a:pt x="0" y="11118"/>
                    </a:lnTo>
                    <a:lnTo>
                      <a:pt x="1365" y="11118"/>
                    </a:lnTo>
                    <a:lnTo>
                      <a:pt x="2731" y="9947"/>
                    </a:lnTo>
                    <a:lnTo>
                      <a:pt x="2731" y="9362"/>
                    </a:lnTo>
                    <a:lnTo>
                      <a:pt x="2731" y="8777"/>
                    </a:lnTo>
                    <a:lnTo>
                      <a:pt x="2731" y="7607"/>
                    </a:lnTo>
                    <a:lnTo>
                      <a:pt x="2731" y="7022"/>
                    </a:lnTo>
                    <a:lnTo>
                      <a:pt x="6827" y="5266"/>
                    </a:lnTo>
                    <a:lnTo>
                      <a:pt x="6827" y="4681"/>
                    </a:lnTo>
                    <a:lnTo>
                      <a:pt x="8192" y="4096"/>
                    </a:lnTo>
                    <a:lnTo>
                      <a:pt x="10923" y="409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4" name="Drawing 16"/>
              <p:cNvSpPr>
                <a:spLocks noChangeAspect="1"/>
              </p:cNvSpPr>
              <p:nvPr/>
            </p:nvSpPr>
            <p:spPr bwMode="auto">
              <a:xfrm>
                <a:off x="-3000" y="-90890"/>
                <a:ext cx="7488" cy="184"/>
              </a:xfrm>
              <a:custGeom>
                <a:avLst/>
                <a:gdLst/>
                <a:ahLst/>
                <a:cxnLst>
                  <a:cxn ang="0">
                    <a:pos x="2901" y="15405"/>
                  </a:cxn>
                  <a:cxn ang="0">
                    <a:pos x="2901" y="14069"/>
                  </a:cxn>
                  <a:cxn ang="0">
                    <a:pos x="2389" y="12822"/>
                  </a:cxn>
                  <a:cxn ang="0">
                    <a:pos x="853" y="11932"/>
                  </a:cxn>
                  <a:cxn ang="0">
                    <a:pos x="0" y="12110"/>
                  </a:cxn>
                  <a:cxn ang="0">
                    <a:pos x="341" y="11130"/>
                  </a:cxn>
                  <a:cxn ang="0">
                    <a:pos x="171" y="9706"/>
                  </a:cxn>
                  <a:cxn ang="0">
                    <a:pos x="0" y="8014"/>
                  </a:cxn>
                  <a:cxn ang="0">
                    <a:pos x="853" y="6500"/>
                  </a:cxn>
                  <a:cxn ang="0">
                    <a:pos x="2048" y="4363"/>
                  </a:cxn>
                  <a:cxn ang="0">
                    <a:pos x="3584" y="3295"/>
                  </a:cxn>
                  <a:cxn ang="0">
                    <a:pos x="6827" y="3027"/>
                  </a:cxn>
                  <a:cxn ang="0">
                    <a:pos x="9045" y="2493"/>
                  </a:cxn>
                  <a:cxn ang="0">
                    <a:pos x="10240" y="1247"/>
                  </a:cxn>
                  <a:cxn ang="0">
                    <a:pos x="12288" y="534"/>
                  </a:cxn>
                  <a:cxn ang="0">
                    <a:pos x="13995" y="0"/>
                  </a:cxn>
                  <a:cxn ang="0">
                    <a:pos x="13824" y="445"/>
                  </a:cxn>
                  <a:cxn ang="0">
                    <a:pos x="13824" y="1514"/>
                  </a:cxn>
                  <a:cxn ang="0">
                    <a:pos x="13995" y="2671"/>
                  </a:cxn>
                  <a:cxn ang="0">
                    <a:pos x="13141" y="3651"/>
                  </a:cxn>
                  <a:cxn ang="0">
                    <a:pos x="12629" y="4452"/>
                  </a:cxn>
                  <a:cxn ang="0">
                    <a:pos x="12629" y="5165"/>
                  </a:cxn>
                  <a:cxn ang="0">
                    <a:pos x="12629" y="5165"/>
                  </a:cxn>
                  <a:cxn ang="0">
                    <a:pos x="11605" y="5877"/>
                  </a:cxn>
                  <a:cxn ang="0">
                    <a:pos x="12459" y="6055"/>
                  </a:cxn>
                  <a:cxn ang="0">
                    <a:pos x="11947" y="6589"/>
                  </a:cxn>
                  <a:cxn ang="0">
                    <a:pos x="12288" y="7213"/>
                  </a:cxn>
                  <a:cxn ang="0">
                    <a:pos x="13312" y="6856"/>
                  </a:cxn>
                  <a:cxn ang="0">
                    <a:pos x="14507" y="6945"/>
                  </a:cxn>
                  <a:cxn ang="0">
                    <a:pos x="16043" y="7123"/>
                  </a:cxn>
                  <a:cxn ang="0">
                    <a:pos x="16043" y="8192"/>
                  </a:cxn>
                  <a:cxn ang="0">
                    <a:pos x="14507" y="8904"/>
                  </a:cxn>
                  <a:cxn ang="0">
                    <a:pos x="13824" y="9082"/>
                  </a:cxn>
                  <a:cxn ang="0">
                    <a:pos x="13312" y="8548"/>
                  </a:cxn>
                  <a:cxn ang="0">
                    <a:pos x="12459" y="9261"/>
                  </a:cxn>
                  <a:cxn ang="0">
                    <a:pos x="11947" y="10418"/>
                  </a:cxn>
                  <a:cxn ang="0">
                    <a:pos x="10240" y="10507"/>
                  </a:cxn>
                  <a:cxn ang="0">
                    <a:pos x="10581" y="11398"/>
                  </a:cxn>
                  <a:cxn ang="0">
                    <a:pos x="8533" y="11398"/>
                  </a:cxn>
                  <a:cxn ang="0">
                    <a:pos x="9216" y="12110"/>
                  </a:cxn>
                  <a:cxn ang="0">
                    <a:pos x="8363" y="12644"/>
                  </a:cxn>
                  <a:cxn ang="0">
                    <a:pos x="8363" y="13000"/>
                  </a:cxn>
                  <a:cxn ang="0">
                    <a:pos x="8363" y="13980"/>
                  </a:cxn>
                  <a:cxn ang="0">
                    <a:pos x="8533" y="14247"/>
                  </a:cxn>
                  <a:cxn ang="0">
                    <a:pos x="7509" y="14603"/>
                  </a:cxn>
                  <a:cxn ang="0">
                    <a:pos x="7509" y="15405"/>
                  </a:cxn>
                  <a:cxn ang="0">
                    <a:pos x="8533" y="15672"/>
                  </a:cxn>
                  <a:cxn ang="0">
                    <a:pos x="8875" y="16117"/>
                  </a:cxn>
                  <a:cxn ang="0">
                    <a:pos x="8192" y="16028"/>
                  </a:cxn>
                  <a:cxn ang="0">
                    <a:pos x="7680" y="16117"/>
                  </a:cxn>
                  <a:cxn ang="0">
                    <a:pos x="6315" y="16384"/>
                  </a:cxn>
                  <a:cxn ang="0">
                    <a:pos x="3755" y="16028"/>
                  </a:cxn>
                </a:cxnLst>
                <a:rect l="0" t="0" r="r" b="b"/>
                <a:pathLst>
                  <a:path w="16384" h="16384">
                    <a:moveTo>
                      <a:pt x="2901" y="16028"/>
                    </a:moveTo>
                    <a:lnTo>
                      <a:pt x="2901" y="15405"/>
                    </a:lnTo>
                    <a:lnTo>
                      <a:pt x="2901" y="14692"/>
                    </a:lnTo>
                    <a:lnTo>
                      <a:pt x="2901" y="14069"/>
                    </a:lnTo>
                    <a:lnTo>
                      <a:pt x="2901" y="13357"/>
                    </a:lnTo>
                    <a:lnTo>
                      <a:pt x="2389" y="12822"/>
                    </a:lnTo>
                    <a:lnTo>
                      <a:pt x="1707" y="12466"/>
                    </a:lnTo>
                    <a:lnTo>
                      <a:pt x="853" y="11932"/>
                    </a:lnTo>
                    <a:lnTo>
                      <a:pt x="341" y="12199"/>
                    </a:lnTo>
                    <a:lnTo>
                      <a:pt x="0" y="12110"/>
                    </a:lnTo>
                    <a:lnTo>
                      <a:pt x="0" y="11843"/>
                    </a:lnTo>
                    <a:lnTo>
                      <a:pt x="341" y="11130"/>
                    </a:lnTo>
                    <a:lnTo>
                      <a:pt x="341" y="10329"/>
                    </a:lnTo>
                    <a:lnTo>
                      <a:pt x="171" y="9706"/>
                    </a:lnTo>
                    <a:lnTo>
                      <a:pt x="0" y="8904"/>
                    </a:lnTo>
                    <a:lnTo>
                      <a:pt x="0" y="8014"/>
                    </a:lnTo>
                    <a:lnTo>
                      <a:pt x="171" y="7302"/>
                    </a:lnTo>
                    <a:lnTo>
                      <a:pt x="853" y="6500"/>
                    </a:lnTo>
                    <a:lnTo>
                      <a:pt x="1024" y="5788"/>
                    </a:lnTo>
                    <a:lnTo>
                      <a:pt x="2048" y="4363"/>
                    </a:lnTo>
                    <a:lnTo>
                      <a:pt x="2389" y="3740"/>
                    </a:lnTo>
                    <a:lnTo>
                      <a:pt x="3584" y="3295"/>
                    </a:lnTo>
                    <a:lnTo>
                      <a:pt x="5120" y="3027"/>
                    </a:lnTo>
                    <a:lnTo>
                      <a:pt x="6827" y="3027"/>
                    </a:lnTo>
                    <a:lnTo>
                      <a:pt x="7851" y="2938"/>
                    </a:lnTo>
                    <a:lnTo>
                      <a:pt x="9045" y="2493"/>
                    </a:lnTo>
                    <a:lnTo>
                      <a:pt x="9557" y="1870"/>
                    </a:lnTo>
                    <a:lnTo>
                      <a:pt x="10240" y="1247"/>
                    </a:lnTo>
                    <a:lnTo>
                      <a:pt x="11093" y="801"/>
                    </a:lnTo>
                    <a:lnTo>
                      <a:pt x="12288" y="534"/>
                    </a:lnTo>
                    <a:lnTo>
                      <a:pt x="13312" y="356"/>
                    </a:lnTo>
                    <a:lnTo>
                      <a:pt x="13995" y="0"/>
                    </a:lnTo>
                    <a:lnTo>
                      <a:pt x="14336" y="89"/>
                    </a:lnTo>
                    <a:lnTo>
                      <a:pt x="13824" y="445"/>
                    </a:lnTo>
                    <a:lnTo>
                      <a:pt x="13653" y="1069"/>
                    </a:lnTo>
                    <a:lnTo>
                      <a:pt x="13824" y="1514"/>
                    </a:lnTo>
                    <a:lnTo>
                      <a:pt x="14336" y="2226"/>
                    </a:lnTo>
                    <a:lnTo>
                      <a:pt x="13995" y="2671"/>
                    </a:lnTo>
                    <a:lnTo>
                      <a:pt x="13312" y="3295"/>
                    </a:lnTo>
                    <a:lnTo>
                      <a:pt x="13141" y="3651"/>
                    </a:lnTo>
                    <a:lnTo>
                      <a:pt x="12971" y="4096"/>
                    </a:lnTo>
                    <a:lnTo>
                      <a:pt x="12629" y="4452"/>
                    </a:lnTo>
                    <a:lnTo>
                      <a:pt x="12629" y="4986"/>
                    </a:lnTo>
                    <a:lnTo>
                      <a:pt x="12629" y="5165"/>
                    </a:lnTo>
                    <a:lnTo>
                      <a:pt x="12459" y="5165"/>
                    </a:lnTo>
                    <a:lnTo>
                      <a:pt x="12629" y="5165"/>
                    </a:lnTo>
                    <a:lnTo>
                      <a:pt x="12459" y="5788"/>
                    </a:lnTo>
                    <a:lnTo>
                      <a:pt x="11605" y="5877"/>
                    </a:lnTo>
                    <a:lnTo>
                      <a:pt x="11605" y="6144"/>
                    </a:lnTo>
                    <a:lnTo>
                      <a:pt x="12459" y="6055"/>
                    </a:lnTo>
                    <a:lnTo>
                      <a:pt x="12629" y="6144"/>
                    </a:lnTo>
                    <a:lnTo>
                      <a:pt x="11947" y="6589"/>
                    </a:lnTo>
                    <a:lnTo>
                      <a:pt x="11947" y="6945"/>
                    </a:lnTo>
                    <a:lnTo>
                      <a:pt x="12288" y="7213"/>
                    </a:lnTo>
                    <a:lnTo>
                      <a:pt x="12629" y="6856"/>
                    </a:lnTo>
                    <a:lnTo>
                      <a:pt x="13312" y="6856"/>
                    </a:lnTo>
                    <a:lnTo>
                      <a:pt x="13824" y="7213"/>
                    </a:lnTo>
                    <a:lnTo>
                      <a:pt x="14507" y="6945"/>
                    </a:lnTo>
                    <a:lnTo>
                      <a:pt x="15701" y="6945"/>
                    </a:lnTo>
                    <a:lnTo>
                      <a:pt x="16043" y="7123"/>
                    </a:lnTo>
                    <a:lnTo>
                      <a:pt x="16384" y="7569"/>
                    </a:lnTo>
                    <a:lnTo>
                      <a:pt x="16043" y="8192"/>
                    </a:lnTo>
                    <a:lnTo>
                      <a:pt x="15189" y="8726"/>
                    </a:lnTo>
                    <a:lnTo>
                      <a:pt x="14507" y="8904"/>
                    </a:lnTo>
                    <a:lnTo>
                      <a:pt x="14507" y="8726"/>
                    </a:lnTo>
                    <a:lnTo>
                      <a:pt x="13824" y="9082"/>
                    </a:lnTo>
                    <a:lnTo>
                      <a:pt x="13312" y="8726"/>
                    </a:lnTo>
                    <a:lnTo>
                      <a:pt x="13312" y="8548"/>
                    </a:lnTo>
                    <a:lnTo>
                      <a:pt x="12971" y="8637"/>
                    </a:lnTo>
                    <a:lnTo>
                      <a:pt x="12459" y="9261"/>
                    </a:lnTo>
                    <a:lnTo>
                      <a:pt x="12629" y="10062"/>
                    </a:lnTo>
                    <a:lnTo>
                      <a:pt x="11947" y="10418"/>
                    </a:lnTo>
                    <a:lnTo>
                      <a:pt x="10581" y="10329"/>
                    </a:lnTo>
                    <a:lnTo>
                      <a:pt x="10240" y="10507"/>
                    </a:lnTo>
                    <a:lnTo>
                      <a:pt x="10581" y="11041"/>
                    </a:lnTo>
                    <a:lnTo>
                      <a:pt x="10581" y="11398"/>
                    </a:lnTo>
                    <a:lnTo>
                      <a:pt x="9216" y="11219"/>
                    </a:lnTo>
                    <a:lnTo>
                      <a:pt x="8533" y="11398"/>
                    </a:lnTo>
                    <a:lnTo>
                      <a:pt x="9216" y="11843"/>
                    </a:lnTo>
                    <a:lnTo>
                      <a:pt x="9216" y="12110"/>
                    </a:lnTo>
                    <a:lnTo>
                      <a:pt x="8875" y="12288"/>
                    </a:lnTo>
                    <a:lnTo>
                      <a:pt x="8363" y="12644"/>
                    </a:lnTo>
                    <a:lnTo>
                      <a:pt x="8533" y="12822"/>
                    </a:lnTo>
                    <a:lnTo>
                      <a:pt x="8363" y="13000"/>
                    </a:lnTo>
                    <a:lnTo>
                      <a:pt x="8192" y="13535"/>
                    </a:lnTo>
                    <a:lnTo>
                      <a:pt x="8363" y="13980"/>
                    </a:lnTo>
                    <a:lnTo>
                      <a:pt x="8533" y="13980"/>
                    </a:lnTo>
                    <a:lnTo>
                      <a:pt x="8533" y="14247"/>
                    </a:lnTo>
                    <a:lnTo>
                      <a:pt x="7851" y="14336"/>
                    </a:lnTo>
                    <a:lnTo>
                      <a:pt x="7509" y="14603"/>
                    </a:lnTo>
                    <a:lnTo>
                      <a:pt x="7509" y="15048"/>
                    </a:lnTo>
                    <a:lnTo>
                      <a:pt x="7509" y="15405"/>
                    </a:lnTo>
                    <a:lnTo>
                      <a:pt x="8192" y="15405"/>
                    </a:lnTo>
                    <a:lnTo>
                      <a:pt x="8533" y="15672"/>
                    </a:lnTo>
                    <a:lnTo>
                      <a:pt x="8875" y="15850"/>
                    </a:lnTo>
                    <a:lnTo>
                      <a:pt x="8875" y="16117"/>
                    </a:lnTo>
                    <a:lnTo>
                      <a:pt x="8363" y="16117"/>
                    </a:lnTo>
                    <a:lnTo>
                      <a:pt x="8192" y="16028"/>
                    </a:lnTo>
                    <a:lnTo>
                      <a:pt x="7851" y="16028"/>
                    </a:lnTo>
                    <a:lnTo>
                      <a:pt x="7680" y="16117"/>
                    </a:lnTo>
                    <a:lnTo>
                      <a:pt x="7168" y="16206"/>
                    </a:lnTo>
                    <a:lnTo>
                      <a:pt x="6315" y="16384"/>
                    </a:lnTo>
                    <a:lnTo>
                      <a:pt x="5120" y="16206"/>
                    </a:lnTo>
                    <a:lnTo>
                      <a:pt x="3755" y="16028"/>
                    </a:lnTo>
                    <a:lnTo>
                      <a:pt x="2901" y="1602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8" name="Finland"/>
            <p:cNvGrpSpPr>
              <a:grpSpLocks noChangeAspect="1"/>
            </p:cNvGrpSpPr>
            <p:nvPr/>
          </p:nvGrpSpPr>
          <p:grpSpPr bwMode="auto">
            <a:xfrm>
              <a:off x="2291" y="168"/>
              <a:ext cx="432" cy="853"/>
              <a:chOff x="-974" y="-3504"/>
              <a:chExt cx="19665" cy="659"/>
            </a:xfrm>
            <a:grpFill/>
          </p:grpSpPr>
          <p:sp>
            <p:nvSpPr>
              <p:cNvPr id="114" name="Drawing 18"/>
              <p:cNvSpPr>
                <a:spLocks noChangeAspect="1"/>
              </p:cNvSpPr>
              <p:nvPr/>
            </p:nvSpPr>
            <p:spPr bwMode="auto">
              <a:xfrm>
                <a:off x="-974" y="-3504"/>
                <a:ext cx="19665" cy="657"/>
              </a:xfrm>
              <a:custGeom>
                <a:avLst/>
                <a:gdLst/>
                <a:ahLst/>
                <a:cxnLst>
                  <a:cxn ang="0">
                    <a:pos x="12157" y="14763"/>
                  </a:cxn>
                  <a:cxn ang="0">
                    <a:pos x="10828" y="15062"/>
                  </a:cxn>
                  <a:cxn ang="0">
                    <a:pos x="10210" y="15287"/>
                  </a:cxn>
                  <a:cxn ang="0">
                    <a:pos x="9356" y="15536"/>
                  </a:cxn>
                  <a:cxn ang="0">
                    <a:pos x="8406" y="15935"/>
                  </a:cxn>
                  <a:cxn ang="0">
                    <a:pos x="7218" y="16184"/>
                  </a:cxn>
                  <a:cxn ang="0">
                    <a:pos x="6506" y="16384"/>
                  </a:cxn>
                  <a:cxn ang="0">
                    <a:pos x="6459" y="16035"/>
                  </a:cxn>
                  <a:cxn ang="0">
                    <a:pos x="5699" y="15761"/>
                  </a:cxn>
                  <a:cxn ang="0">
                    <a:pos x="4701" y="15436"/>
                  </a:cxn>
                  <a:cxn ang="0">
                    <a:pos x="3942" y="15162"/>
                  </a:cxn>
                  <a:cxn ang="0">
                    <a:pos x="3657" y="14838"/>
                  </a:cxn>
                  <a:cxn ang="0">
                    <a:pos x="3752" y="14264"/>
                  </a:cxn>
                  <a:cxn ang="0">
                    <a:pos x="3847" y="13840"/>
                  </a:cxn>
                  <a:cxn ang="0">
                    <a:pos x="3562" y="13466"/>
                  </a:cxn>
                  <a:cxn ang="0">
                    <a:pos x="2992" y="12569"/>
                  </a:cxn>
                  <a:cxn ang="0">
                    <a:pos x="2707" y="11870"/>
                  </a:cxn>
                  <a:cxn ang="0">
                    <a:pos x="3467" y="11471"/>
                  </a:cxn>
                  <a:cxn ang="0">
                    <a:pos x="3847" y="11147"/>
                  </a:cxn>
                  <a:cxn ang="0">
                    <a:pos x="4749" y="10499"/>
                  </a:cxn>
                  <a:cxn ang="0">
                    <a:pos x="5841" y="9401"/>
                  </a:cxn>
                  <a:cxn ang="0">
                    <a:pos x="6649" y="8354"/>
                  </a:cxn>
                  <a:cxn ang="0">
                    <a:pos x="7456" y="8080"/>
                  </a:cxn>
                  <a:cxn ang="0">
                    <a:pos x="7076" y="7506"/>
                  </a:cxn>
                  <a:cxn ang="0">
                    <a:pos x="6269" y="7082"/>
                  </a:cxn>
                  <a:cxn ang="0">
                    <a:pos x="5509" y="6783"/>
                  </a:cxn>
                  <a:cxn ang="0">
                    <a:pos x="4986" y="6584"/>
                  </a:cxn>
                  <a:cxn ang="0">
                    <a:pos x="4701" y="5486"/>
                  </a:cxn>
                  <a:cxn ang="0">
                    <a:pos x="4037" y="4613"/>
                  </a:cxn>
                  <a:cxn ang="0">
                    <a:pos x="3752" y="3691"/>
                  </a:cxn>
                  <a:cxn ang="0">
                    <a:pos x="2090" y="2918"/>
                  </a:cxn>
                  <a:cxn ang="0">
                    <a:pos x="237" y="2294"/>
                  </a:cxn>
                  <a:cxn ang="0">
                    <a:pos x="380" y="2095"/>
                  </a:cxn>
                  <a:cxn ang="0">
                    <a:pos x="1187" y="1870"/>
                  </a:cxn>
                  <a:cxn ang="0">
                    <a:pos x="2327" y="2494"/>
                  </a:cxn>
                  <a:cxn ang="0">
                    <a:pos x="3609" y="2319"/>
                  </a:cxn>
                  <a:cxn ang="0">
                    <a:pos x="4796" y="2369"/>
                  </a:cxn>
                  <a:cxn ang="0">
                    <a:pos x="5509" y="1621"/>
                  </a:cxn>
                  <a:cxn ang="0">
                    <a:pos x="5366" y="798"/>
                  </a:cxn>
                  <a:cxn ang="0">
                    <a:pos x="6411" y="299"/>
                  </a:cxn>
                  <a:cxn ang="0">
                    <a:pos x="7456" y="25"/>
                  </a:cxn>
                  <a:cxn ang="0">
                    <a:pos x="8548" y="324"/>
                  </a:cxn>
                  <a:cxn ang="0">
                    <a:pos x="9118" y="798"/>
                  </a:cxn>
                  <a:cxn ang="0">
                    <a:pos x="9118" y="1372"/>
                  </a:cxn>
                  <a:cxn ang="0">
                    <a:pos x="8786" y="1721"/>
                  </a:cxn>
                  <a:cxn ang="0">
                    <a:pos x="8928" y="2419"/>
                  </a:cxn>
                  <a:cxn ang="0">
                    <a:pos x="10400" y="2918"/>
                  </a:cxn>
                  <a:cxn ang="0">
                    <a:pos x="10875" y="3890"/>
                  </a:cxn>
                  <a:cxn ang="0">
                    <a:pos x="11350" y="5162"/>
                  </a:cxn>
                  <a:cxn ang="0">
                    <a:pos x="12537" y="6160"/>
                  </a:cxn>
                  <a:cxn ang="0">
                    <a:pos x="12490" y="6958"/>
                  </a:cxn>
                  <a:cxn ang="0">
                    <a:pos x="13440" y="7855"/>
                  </a:cxn>
                  <a:cxn ang="0">
                    <a:pos x="14199" y="9102"/>
                  </a:cxn>
                  <a:cxn ang="0">
                    <a:pos x="15529" y="9875"/>
                  </a:cxn>
                  <a:cxn ang="0">
                    <a:pos x="16147" y="10175"/>
                  </a:cxn>
                  <a:cxn ang="0">
                    <a:pos x="16099" y="11496"/>
                  </a:cxn>
                  <a:cxn ang="0">
                    <a:pos x="14057" y="13741"/>
                  </a:cxn>
                </a:cxnLst>
                <a:rect l="0" t="0" r="r" b="b"/>
                <a:pathLst>
                  <a:path w="16384" h="16384">
                    <a:moveTo>
                      <a:pt x="12870" y="14638"/>
                    </a:moveTo>
                    <a:lnTo>
                      <a:pt x="12775" y="14588"/>
                    </a:lnTo>
                    <a:lnTo>
                      <a:pt x="12727" y="14688"/>
                    </a:lnTo>
                    <a:lnTo>
                      <a:pt x="12680" y="14763"/>
                    </a:lnTo>
                    <a:lnTo>
                      <a:pt x="12490" y="14738"/>
                    </a:lnTo>
                    <a:lnTo>
                      <a:pt x="12157" y="14763"/>
                    </a:lnTo>
                    <a:lnTo>
                      <a:pt x="11920" y="14738"/>
                    </a:lnTo>
                    <a:lnTo>
                      <a:pt x="11635" y="14838"/>
                    </a:lnTo>
                    <a:lnTo>
                      <a:pt x="11398" y="14938"/>
                    </a:lnTo>
                    <a:lnTo>
                      <a:pt x="11160" y="14963"/>
                    </a:lnTo>
                    <a:lnTo>
                      <a:pt x="10970" y="14987"/>
                    </a:lnTo>
                    <a:lnTo>
                      <a:pt x="10828" y="15062"/>
                    </a:lnTo>
                    <a:lnTo>
                      <a:pt x="10685" y="15087"/>
                    </a:lnTo>
                    <a:lnTo>
                      <a:pt x="10448" y="15062"/>
                    </a:lnTo>
                    <a:lnTo>
                      <a:pt x="10400" y="15037"/>
                    </a:lnTo>
                    <a:lnTo>
                      <a:pt x="10495" y="15162"/>
                    </a:lnTo>
                    <a:lnTo>
                      <a:pt x="10400" y="15237"/>
                    </a:lnTo>
                    <a:lnTo>
                      <a:pt x="10210" y="15287"/>
                    </a:lnTo>
                    <a:lnTo>
                      <a:pt x="10068" y="15337"/>
                    </a:lnTo>
                    <a:lnTo>
                      <a:pt x="9878" y="15187"/>
                    </a:lnTo>
                    <a:lnTo>
                      <a:pt x="9830" y="15337"/>
                    </a:lnTo>
                    <a:lnTo>
                      <a:pt x="9735" y="15436"/>
                    </a:lnTo>
                    <a:lnTo>
                      <a:pt x="9498" y="15461"/>
                    </a:lnTo>
                    <a:lnTo>
                      <a:pt x="9356" y="15536"/>
                    </a:lnTo>
                    <a:lnTo>
                      <a:pt x="9166" y="15636"/>
                    </a:lnTo>
                    <a:lnTo>
                      <a:pt x="8976" y="15586"/>
                    </a:lnTo>
                    <a:lnTo>
                      <a:pt x="8786" y="15636"/>
                    </a:lnTo>
                    <a:lnTo>
                      <a:pt x="8596" y="15736"/>
                    </a:lnTo>
                    <a:lnTo>
                      <a:pt x="8501" y="15835"/>
                    </a:lnTo>
                    <a:lnTo>
                      <a:pt x="8406" y="15935"/>
                    </a:lnTo>
                    <a:lnTo>
                      <a:pt x="8311" y="15935"/>
                    </a:lnTo>
                    <a:lnTo>
                      <a:pt x="8168" y="15860"/>
                    </a:lnTo>
                    <a:lnTo>
                      <a:pt x="7978" y="15935"/>
                    </a:lnTo>
                    <a:lnTo>
                      <a:pt x="7788" y="15935"/>
                    </a:lnTo>
                    <a:lnTo>
                      <a:pt x="7408" y="16085"/>
                    </a:lnTo>
                    <a:lnTo>
                      <a:pt x="7218" y="16184"/>
                    </a:lnTo>
                    <a:lnTo>
                      <a:pt x="7076" y="16160"/>
                    </a:lnTo>
                    <a:lnTo>
                      <a:pt x="7028" y="16035"/>
                    </a:lnTo>
                    <a:lnTo>
                      <a:pt x="6981" y="15985"/>
                    </a:lnTo>
                    <a:lnTo>
                      <a:pt x="6886" y="16160"/>
                    </a:lnTo>
                    <a:lnTo>
                      <a:pt x="6791" y="16284"/>
                    </a:lnTo>
                    <a:lnTo>
                      <a:pt x="6506" y="16384"/>
                    </a:lnTo>
                    <a:lnTo>
                      <a:pt x="6411" y="16384"/>
                    </a:lnTo>
                    <a:lnTo>
                      <a:pt x="6649" y="16259"/>
                    </a:lnTo>
                    <a:lnTo>
                      <a:pt x="6696" y="16160"/>
                    </a:lnTo>
                    <a:lnTo>
                      <a:pt x="6601" y="16160"/>
                    </a:lnTo>
                    <a:lnTo>
                      <a:pt x="6459" y="16135"/>
                    </a:lnTo>
                    <a:lnTo>
                      <a:pt x="6459" y="16035"/>
                    </a:lnTo>
                    <a:lnTo>
                      <a:pt x="6411" y="15985"/>
                    </a:lnTo>
                    <a:lnTo>
                      <a:pt x="6316" y="15935"/>
                    </a:lnTo>
                    <a:lnTo>
                      <a:pt x="6126" y="15860"/>
                    </a:lnTo>
                    <a:lnTo>
                      <a:pt x="6126" y="15661"/>
                    </a:lnTo>
                    <a:lnTo>
                      <a:pt x="6079" y="15586"/>
                    </a:lnTo>
                    <a:lnTo>
                      <a:pt x="5699" y="15761"/>
                    </a:lnTo>
                    <a:lnTo>
                      <a:pt x="5651" y="15736"/>
                    </a:lnTo>
                    <a:lnTo>
                      <a:pt x="5509" y="15686"/>
                    </a:lnTo>
                    <a:lnTo>
                      <a:pt x="5509" y="15586"/>
                    </a:lnTo>
                    <a:lnTo>
                      <a:pt x="5461" y="15536"/>
                    </a:lnTo>
                    <a:lnTo>
                      <a:pt x="4986" y="15486"/>
                    </a:lnTo>
                    <a:lnTo>
                      <a:pt x="4701" y="15436"/>
                    </a:lnTo>
                    <a:lnTo>
                      <a:pt x="4512" y="15362"/>
                    </a:lnTo>
                    <a:lnTo>
                      <a:pt x="4369" y="15287"/>
                    </a:lnTo>
                    <a:lnTo>
                      <a:pt x="4227" y="15262"/>
                    </a:lnTo>
                    <a:lnTo>
                      <a:pt x="3847" y="15287"/>
                    </a:lnTo>
                    <a:lnTo>
                      <a:pt x="3799" y="15187"/>
                    </a:lnTo>
                    <a:lnTo>
                      <a:pt x="3942" y="15162"/>
                    </a:lnTo>
                    <a:lnTo>
                      <a:pt x="3942" y="15087"/>
                    </a:lnTo>
                    <a:lnTo>
                      <a:pt x="3847" y="15087"/>
                    </a:lnTo>
                    <a:lnTo>
                      <a:pt x="3752" y="15062"/>
                    </a:lnTo>
                    <a:lnTo>
                      <a:pt x="3657" y="14987"/>
                    </a:lnTo>
                    <a:lnTo>
                      <a:pt x="3752" y="14938"/>
                    </a:lnTo>
                    <a:lnTo>
                      <a:pt x="3657" y="14838"/>
                    </a:lnTo>
                    <a:lnTo>
                      <a:pt x="3562" y="14763"/>
                    </a:lnTo>
                    <a:lnTo>
                      <a:pt x="3609" y="14588"/>
                    </a:lnTo>
                    <a:lnTo>
                      <a:pt x="3657" y="14588"/>
                    </a:lnTo>
                    <a:lnTo>
                      <a:pt x="3752" y="14539"/>
                    </a:lnTo>
                    <a:lnTo>
                      <a:pt x="3799" y="14389"/>
                    </a:lnTo>
                    <a:lnTo>
                      <a:pt x="3752" y="14264"/>
                    </a:lnTo>
                    <a:lnTo>
                      <a:pt x="3752" y="14189"/>
                    </a:lnTo>
                    <a:lnTo>
                      <a:pt x="3657" y="14090"/>
                    </a:lnTo>
                    <a:lnTo>
                      <a:pt x="3657" y="13990"/>
                    </a:lnTo>
                    <a:lnTo>
                      <a:pt x="3609" y="13890"/>
                    </a:lnTo>
                    <a:lnTo>
                      <a:pt x="3657" y="13840"/>
                    </a:lnTo>
                    <a:lnTo>
                      <a:pt x="3847" y="13840"/>
                    </a:lnTo>
                    <a:lnTo>
                      <a:pt x="3989" y="13890"/>
                    </a:lnTo>
                    <a:lnTo>
                      <a:pt x="3942" y="13865"/>
                    </a:lnTo>
                    <a:lnTo>
                      <a:pt x="3799" y="13790"/>
                    </a:lnTo>
                    <a:lnTo>
                      <a:pt x="3657" y="13666"/>
                    </a:lnTo>
                    <a:lnTo>
                      <a:pt x="3609" y="13541"/>
                    </a:lnTo>
                    <a:lnTo>
                      <a:pt x="3562" y="13466"/>
                    </a:lnTo>
                    <a:lnTo>
                      <a:pt x="3467" y="13342"/>
                    </a:lnTo>
                    <a:lnTo>
                      <a:pt x="3229" y="13242"/>
                    </a:lnTo>
                    <a:lnTo>
                      <a:pt x="3087" y="13092"/>
                    </a:lnTo>
                    <a:lnTo>
                      <a:pt x="3087" y="12893"/>
                    </a:lnTo>
                    <a:lnTo>
                      <a:pt x="3087" y="12743"/>
                    </a:lnTo>
                    <a:lnTo>
                      <a:pt x="2992" y="12569"/>
                    </a:lnTo>
                    <a:lnTo>
                      <a:pt x="2849" y="12494"/>
                    </a:lnTo>
                    <a:lnTo>
                      <a:pt x="2802" y="12394"/>
                    </a:lnTo>
                    <a:lnTo>
                      <a:pt x="2707" y="12269"/>
                    </a:lnTo>
                    <a:lnTo>
                      <a:pt x="2659" y="12145"/>
                    </a:lnTo>
                    <a:lnTo>
                      <a:pt x="2707" y="11970"/>
                    </a:lnTo>
                    <a:lnTo>
                      <a:pt x="2707" y="11870"/>
                    </a:lnTo>
                    <a:lnTo>
                      <a:pt x="2802" y="11771"/>
                    </a:lnTo>
                    <a:lnTo>
                      <a:pt x="2849" y="11746"/>
                    </a:lnTo>
                    <a:lnTo>
                      <a:pt x="3039" y="11746"/>
                    </a:lnTo>
                    <a:lnTo>
                      <a:pt x="3087" y="11596"/>
                    </a:lnTo>
                    <a:lnTo>
                      <a:pt x="3039" y="11546"/>
                    </a:lnTo>
                    <a:lnTo>
                      <a:pt x="3467" y="11471"/>
                    </a:lnTo>
                    <a:lnTo>
                      <a:pt x="3562" y="11446"/>
                    </a:lnTo>
                    <a:lnTo>
                      <a:pt x="3277" y="11347"/>
                    </a:lnTo>
                    <a:lnTo>
                      <a:pt x="3372" y="11272"/>
                    </a:lnTo>
                    <a:lnTo>
                      <a:pt x="3419" y="11147"/>
                    </a:lnTo>
                    <a:lnTo>
                      <a:pt x="3657" y="11172"/>
                    </a:lnTo>
                    <a:lnTo>
                      <a:pt x="3847" y="11147"/>
                    </a:lnTo>
                    <a:lnTo>
                      <a:pt x="4132" y="11097"/>
                    </a:lnTo>
                    <a:lnTo>
                      <a:pt x="4227" y="10973"/>
                    </a:lnTo>
                    <a:lnTo>
                      <a:pt x="4369" y="10898"/>
                    </a:lnTo>
                    <a:lnTo>
                      <a:pt x="4417" y="10773"/>
                    </a:lnTo>
                    <a:lnTo>
                      <a:pt x="4701" y="10648"/>
                    </a:lnTo>
                    <a:lnTo>
                      <a:pt x="4749" y="10499"/>
                    </a:lnTo>
                    <a:lnTo>
                      <a:pt x="4939" y="10299"/>
                    </a:lnTo>
                    <a:lnTo>
                      <a:pt x="5081" y="10100"/>
                    </a:lnTo>
                    <a:lnTo>
                      <a:pt x="5176" y="9975"/>
                    </a:lnTo>
                    <a:lnTo>
                      <a:pt x="5319" y="9776"/>
                    </a:lnTo>
                    <a:lnTo>
                      <a:pt x="5556" y="9651"/>
                    </a:lnTo>
                    <a:lnTo>
                      <a:pt x="5841" y="9401"/>
                    </a:lnTo>
                    <a:lnTo>
                      <a:pt x="5936" y="9202"/>
                    </a:lnTo>
                    <a:lnTo>
                      <a:pt x="6126" y="9052"/>
                    </a:lnTo>
                    <a:lnTo>
                      <a:pt x="6411" y="8853"/>
                    </a:lnTo>
                    <a:lnTo>
                      <a:pt x="6459" y="8579"/>
                    </a:lnTo>
                    <a:lnTo>
                      <a:pt x="6459" y="8379"/>
                    </a:lnTo>
                    <a:lnTo>
                      <a:pt x="6649" y="8354"/>
                    </a:lnTo>
                    <a:lnTo>
                      <a:pt x="6839" y="8279"/>
                    </a:lnTo>
                    <a:lnTo>
                      <a:pt x="7076" y="8204"/>
                    </a:lnTo>
                    <a:lnTo>
                      <a:pt x="7361" y="8279"/>
                    </a:lnTo>
                    <a:lnTo>
                      <a:pt x="7218" y="8180"/>
                    </a:lnTo>
                    <a:lnTo>
                      <a:pt x="7266" y="8080"/>
                    </a:lnTo>
                    <a:lnTo>
                      <a:pt x="7456" y="8080"/>
                    </a:lnTo>
                    <a:lnTo>
                      <a:pt x="7266" y="7955"/>
                    </a:lnTo>
                    <a:lnTo>
                      <a:pt x="7171" y="7855"/>
                    </a:lnTo>
                    <a:lnTo>
                      <a:pt x="7171" y="7781"/>
                    </a:lnTo>
                    <a:lnTo>
                      <a:pt x="7076" y="7681"/>
                    </a:lnTo>
                    <a:lnTo>
                      <a:pt x="7076" y="7606"/>
                    </a:lnTo>
                    <a:lnTo>
                      <a:pt x="7076" y="7506"/>
                    </a:lnTo>
                    <a:lnTo>
                      <a:pt x="7028" y="7456"/>
                    </a:lnTo>
                    <a:lnTo>
                      <a:pt x="6886" y="7357"/>
                    </a:lnTo>
                    <a:lnTo>
                      <a:pt x="6791" y="7257"/>
                    </a:lnTo>
                    <a:lnTo>
                      <a:pt x="6649" y="7182"/>
                    </a:lnTo>
                    <a:lnTo>
                      <a:pt x="6459" y="7107"/>
                    </a:lnTo>
                    <a:lnTo>
                      <a:pt x="6269" y="7082"/>
                    </a:lnTo>
                    <a:lnTo>
                      <a:pt x="6079" y="7007"/>
                    </a:lnTo>
                    <a:lnTo>
                      <a:pt x="5889" y="6883"/>
                    </a:lnTo>
                    <a:lnTo>
                      <a:pt x="5841" y="6808"/>
                    </a:lnTo>
                    <a:lnTo>
                      <a:pt x="5746" y="6908"/>
                    </a:lnTo>
                    <a:lnTo>
                      <a:pt x="5556" y="6883"/>
                    </a:lnTo>
                    <a:lnTo>
                      <a:pt x="5509" y="6783"/>
                    </a:lnTo>
                    <a:lnTo>
                      <a:pt x="5366" y="6783"/>
                    </a:lnTo>
                    <a:lnTo>
                      <a:pt x="5319" y="6783"/>
                    </a:lnTo>
                    <a:lnTo>
                      <a:pt x="5319" y="6758"/>
                    </a:lnTo>
                    <a:lnTo>
                      <a:pt x="5271" y="6758"/>
                    </a:lnTo>
                    <a:lnTo>
                      <a:pt x="5176" y="6708"/>
                    </a:lnTo>
                    <a:lnTo>
                      <a:pt x="4986" y="6584"/>
                    </a:lnTo>
                    <a:lnTo>
                      <a:pt x="4749" y="6359"/>
                    </a:lnTo>
                    <a:lnTo>
                      <a:pt x="4559" y="6110"/>
                    </a:lnTo>
                    <a:lnTo>
                      <a:pt x="4607" y="5910"/>
                    </a:lnTo>
                    <a:lnTo>
                      <a:pt x="4749" y="5761"/>
                    </a:lnTo>
                    <a:lnTo>
                      <a:pt x="4749" y="5661"/>
                    </a:lnTo>
                    <a:lnTo>
                      <a:pt x="4701" y="5486"/>
                    </a:lnTo>
                    <a:lnTo>
                      <a:pt x="4559" y="5362"/>
                    </a:lnTo>
                    <a:lnTo>
                      <a:pt x="4322" y="5212"/>
                    </a:lnTo>
                    <a:lnTo>
                      <a:pt x="4132" y="5012"/>
                    </a:lnTo>
                    <a:lnTo>
                      <a:pt x="3989" y="4863"/>
                    </a:lnTo>
                    <a:lnTo>
                      <a:pt x="4037" y="4713"/>
                    </a:lnTo>
                    <a:lnTo>
                      <a:pt x="4037" y="4613"/>
                    </a:lnTo>
                    <a:lnTo>
                      <a:pt x="3989" y="4464"/>
                    </a:lnTo>
                    <a:lnTo>
                      <a:pt x="3847" y="4389"/>
                    </a:lnTo>
                    <a:lnTo>
                      <a:pt x="3799" y="4264"/>
                    </a:lnTo>
                    <a:lnTo>
                      <a:pt x="3752" y="4015"/>
                    </a:lnTo>
                    <a:lnTo>
                      <a:pt x="3657" y="3865"/>
                    </a:lnTo>
                    <a:lnTo>
                      <a:pt x="3752" y="3691"/>
                    </a:lnTo>
                    <a:lnTo>
                      <a:pt x="3657" y="3616"/>
                    </a:lnTo>
                    <a:lnTo>
                      <a:pt x="3419" y="3466"/>
                    </a:lnTo>
                    <a:lnTo>
                      <a:pt x="3182" y="3292"/>
                    </a:lnTo>
                    <a:lnTo>
                      <a:pt x="2849" y="3092"/>
                    </a:lnTo>
                    <a:lnTo>
                      <a:pt x="2469" y="2968"/>
                    </a:lnTo>
                    <a:lnTo>
                      <a:pt x="2090" y="2918"/>
                    </a:lnTo>
                    <a:lnTo>
                      <a:pt x="1710" y="2893"/>
                    </a:lnTo>
                    <a:lnTo>
                      <a:pt x="1330" y="2718"/>
                    </a:lnTo>
                    <a:lnTo>
                      <a:pt x="997" y="2618"/>
                    </a:lnTo>
                    <a:lnTo>
                      <a:pt x="760" y="2494"/>
                    </a:lnTo>
                    <a:lnTo>
                      <a:pt x="427" y="2369"/>
                    </a:lnTo>
                    <a:lnTo>
                      <a:pt x="237" y="2294"/>
                    </a:lnTo>
                    <a:lnTo>
                      <a:pt x="142" y="2219"/>
                    </a:lnTo>
                    <a:lnTo>
                      <a:pt x="47" y="2170"/>
                    </a:lnTo>
                    <a:lnTo>
                      <a:pt x="0" y="2170"/>
                    </a:lnTo>
                    <a:lnTo>
                      <a:pt x="47" y="2095"/>
                    </a:lnTo>
                    <a:lnTo>
                      <a:pt x="190" y="2070"/>
                    </a:lnTo>
                    <a:lnTo>
                      <a:pt x="380" y="2095"/>
                    </a:lnTo>
                    <a:lnTo>
                      <a:pt x="570" y="2020"/>
                    </a:lnTo>
                    <a:lnTo>
                      <a:pt x="427" y="1920"/>
                    </a:lnTo>
                    <a:lnTo>
                      <a:pt x="380" y="1796"/>
                    </a:lnTo>
                    <a:lnTo>
                      <a:pt x="617" y="1721"/>
                    </a:lnTo>
                    <a:lnTo>
                      <a:pt x="950" y="1771"/>
                    </a:lnTo>
                    <a:lnTo>
                      <a:pt x="1187" y="1870"/>
                    </a:lnTo>
                    <a:lnTo>
                      <a:pt x="1330" y="1970"/>
                    </a:lnTo>
                    <a:lnTo>
                      <a:pt x="1662" y="2120"/>
                    </a:lnTo>
                    <a:lnTo>
                      <a:pt x="1900" y="2269"/>
                    </a:lnTo>
                    <a:lnTo>
                      <a:pt x="2042" y="2419"/>
                    </a:lnTo>
                    <a:lnTo>
                      <a:pt x="2137" y="2494"/>
                    </a:lnTo>
                    <a:lnTo>
                      <a:pt x="2327" y="2494"/>
                    </a:lnTo>
                    <a:lnTo>
                      <a:pt x="2659" y="2519"/>
                    </a:lnTo>
                    <a:lnTo>
                      <a:pt x="2992" y="2569"/>
                    </a:lnTo>
                    <a:lnTo>
                      <a:pt x="3229" y="2519"/>
                    </a:lnTo>
                    <a:lnTo>
                      <a:pt x="3372" y="2494"/>
                    </a:lnTo>
                    <a:lnTo>
                      <a:pt x="3467" y="2419"/>
                    </a:lnTo>
                    <a:lnTo>
                      <a:pt x="3609" y="2319"/>
                    </a:lnTo>
                    <a:lnTo>
                      <a:pt x="3799" y="2195"/>
                    </a:lnTo>
                    <a:lnTo>
                      <a:pt x="3989" y="2269"/>
                    </a:lnTo>
                    <a:lnTo>
                      <a:pt x="4179" y="2369"/>
                    </a:lnTo>
                    <a:lnTo>
                      <a:pt x="4322" y="2419"/>
                    </a:lnTo>
                    <a:lnTo>
                      <a:pt x="4512" y="2469"/>
                    </a:lnTo>
                    <a:lnTo>
                      <a:pt x="4796" y="2369"/>
                    </a:lnTo>
                    <a:lnTo>
                      <a:pt x="4986" y="2219"/>
                    </a:lnTo>
                    <a:lnTo>
                      <a:pt x="5129" y="2095"/>
                    </a:lnTo>
                    <a:lnTo>
                      <a:pt x="5319" y="1970"/>
                    </a:lnTo>
                    <a:lnTo>
                      <a:pt x="5556" y="1870"/>
                    </a:lnTo>
                    <a:lnTo>
                      <a:pt x="5556" y="1721"/>
                    </a:lnTo>
                    <a:lnTo>
                      <a:pt x="5509" y="1621"/>
                    </a:lnTo>
                    <a:lnTo>
                      <a:pt x="5461" y="1496"/>
                    </a:lnTo>
                    <a:lnTo>
                      <a:pt x="5366" y="1372"/>
                    </a:lnTo>
                    <a:lnTo>
                      <a:pt x="5366" y="1222"/>
                    </a:lnTo>
                    <a:lnTo>
                      <a:pt x="5366" y="1097"/>
                    </a:lnTo>
                    <a:lnTo>
                      <a:pt x="5319" y="973"/>
                    </a:lnTo>
                    <a:lnTo>
                      <a:pt x="5366" y="798"/>
                    </a:lnTo>
                    <a:lnTo>
                      <a:pt x="5461" y="623"/>
                    </a:lnTo>
                    <a:lnTo>
                      <a:pt x="5651" y="499"/>
                    </a:lnTo>
                    <a:lnTo>
                      <a:pt x="5841" y="399"/>
                    </a:lnTo>
                    <a:lnTo>
                      <a:pt x="6079" y="374"/>
                    </a:lnTo>
                    <a:lnTo>
                      <a:pt x="6316" y="324"/>
                    </a:lnTo>
                    <a:lnTo>
                      <a:pt x="6411" y="299"/>
                    </a:lnTo>
                    <a:lnTo>
                      <a:pt x="6506" y="274"/>
                    </a:lnTo>
                    <a:lnTo>
                      <a:pt x="6696" y="175"/>
                    </a:lnTo>
                    <a:lnTo>
                      <a:pt x="6981" y="75"/>
                    </a:lnTo>
                    <a:lnTo>
                      <a:pt x="7171" y="25"/>
                    </a:lnTo>
                    <a:lnTo>
                      <a:pt x="7408" y="0"/>
                    </a:lnTo>
                    <a:lnTo>
                      <a:pt x="7456" y="25"/>
                    </a:lnTo>
                    <a:lnTo>
                      <a:pt x="7598" y="75"/>
                    </a:lnTo>
                    <a:lnTo>
                      <a:pt x="7788" y="200"/>
                    </a:lnTo>
                    <a:lnTo>
                      <a:pt x="7978" y="274"/>
                    </a:lnTo>
                    <a:lnTo>
                      <a:pt x="8216" y="274"/>
                    </a:lnTo>
                    <a:lnTo>
                      <a:pt x="8358" y="274"/>
                    </a:lnTo>
                    <a:lnTo>
                      <a:pt x="8548" y="324"/>
                    </a:lnTo>
                    <a:lnTo>
                      <a:pt x="8596" y="324"/>
                    </a:lnTo>
                    <a:lnTo>
                      <a:pt x="8738" y="399"/>
                    </a:lnTo>
                    <a:lnTo>
                      <a:pt x="8928" y="499"/>
                    </a:lnTo>
                    <a:lnTo>
                      <a:pt x="9071" y="623"/>
                    </a:lnTo>
                    <a:lnTo>
                      <a:pt x="9071" y="698"/>
                    </a:lnTo>
                    <a:lnTo>
                      <a:pt x="9118" y="798"/>
                    </a:lnTo>
                    <a:lnTo>
                      <a:pt x="9071" y="823"/>
                    </a:lnTo>
                    <a:lnTo>
                      <a:pt x="8928" y="973"/>
                    </a:lnTo>
                    <a:lnTo>
                      <a:pt x="8881" y="1072"/>
                    </a:lnTo>
                    <a:lnTo>
                      <a:pt x="8786" y="1197"/>
                    </a:lnTo>
                    <a:lnTo>
                      <a:pt x="8881" y="1297"/>
                    </a:lnTo>
                    <a:lnTo>
                      <a:pt x="9118" y="1372"/>
                    </a:lnTo>
                    <a:lnTo>
                      <a:pt x="8976" y="1397"/>
                    </a:lnTo>
                    <a:lnTo>
                      <a:pt x="8881" y="1496"/>
                    </a:lnTo>
                    <a:lnTo>
                      <a:pt x="8738" y="1621"/>
                    </a:lnTo>
                    <a:lnTo>
                      <a:pt x="8596" y="1696"/>
                    </a:lnTo>
                    <a:lnTo>
                      <a:pt x="8691" y="1696"/>
                    </a:lnTo>
                    <a:lnTo>
                      <a:pt x="8786" y="1721"/>
                    </a:lnTo>
                    <a:lnTo>
                      <a:pt x="8881" y="1721"/>
                    </a:lnTo>
                    <a:lnTo>
                      <a:pt x="8881" y="1771"/>
                    </a:lnTo>
                    <a:lnTo>
                      <a:pt x="8786" y="1920"/>
                    </a:lnTo>
                    <a:lnTo>
                      <a:pt x="8738" y="2095"/>
                    </a:lnTo>
                    <a:lnTo>
                      <a:pt x="8786" y="2195"/>
                    </a:lnTo>
                    <a:lnTo>
                      <a:pt x="8928" y="2419"/>
                    </a:lnTo>
                    <a:lnTo>
                      <a:pt x="9118" y="2618"/>
                    </a:lnTo>
                    <a:lnTo>
                      <a:pt x="9261" y="2668"/>
                    </a:lnTo>
                    <a:lnTo>
                      <a:pt x="9498" y="2718"/>
                    </a:lnTo>
                    <a:lnTo>
                      <a:pt x="9735" y="2718"/>
                    </a:lnTo>
                    <a:lnTo>
                      <a:pt x="10068" y="2768"/>
                    </a:lnTo>
                    <a:lnTo>
                      <a:pt x="10400" y="2918"/>
                    </a:lnTo>
                    <a:lnTo>
                      <a:pt x="10638" y="3092"/>
                    </a:lnTo>
                    <a:lnTo>
                      <a:pt x="10970" y="3217"/>
                    </a:lnTo>
                    <a:lnTo>
                      <a:pt x="11065" y="3392"/>
                    </a:lnTo>
                    <a:lnTo>
                      <a:pt x="11065" y="3466"/>
                    </a:lnTo>
                    <a:lnTo>
                      <a:pt x="11018" y="3616"/>
                    </a:lnTo>
                    <a:lnTo>
                      <a:pt x="10875" y="3890"/>
                    </a:lnTo>
                    <a:lnTo>
                      <a:pt x="10828" y="4165"/>
                    </a:lnTo>
                    <a:lnTo>
                      <a:pt x="10780" y="4389"/>
                    </a:lnTo>
                    <a:lnTo>
                      <a:pt x="10685" y="4564"/>
                    </a:lnTo>
                    <a:lnTo>
                      <a:pt x="10828" y="4788"/>
                    </a:lnTo>
                    <a:lnTo>
                      <a:pt x="11160" y="4988"/>
                    </a:lnTo>
                    <a:lnTo>
                      <a:pt x="11350" y="5162"/>
                    </a:lnTo>
                    <a:lnTo>
                      <a:pt x="11540" y="5362"/>
                    </a:lnTo>
                    <a:lnTo>
                      <a:pt x="11730" y="5461"/>
                    </a:lnTo>
                    <a:lnTo>
                      <a:pt x="11967" y="5586"/>
                    </a:lnTo>
                    <a:lnTo>
                      <a:pt x="12205" y="5786"/>
                    </a:lnTo>
                    <a:lnTo>
                      <a:pt x="12395" y="5960"/>
                    </a:lnTo>
                    <a:lnTo>
                      <a:pt x="12537" y="6160"/>
                    </a:lnTo>
                    <a:lnTo>
                      <a:pt x="12585" y="6284"/>
                    </a:lnTo>
                    <a:lnTo>
                      <a:pt x="12680" y="6309"/>
                    </a:lnTo>
                    <a:lnTo>
                      <a:pt x="12585" y="6359"/>
                    </a:lnTo>
                    <a:lnTo>
                      <a:pt x="12395" y="6484"/>
                    </a:lnTo>
                    <a:lnTo>
                      <a:pt x="12490" y="6783"/>
                    </a:lnTo>
                    <a:lnTo>
                      <a:pt x="12490" y="6958"/>
                    </a:lnTo>
                    <a:lnTo>
                      <a:pt x="12585" y="7082"/>
                    </a:lnTo>
                    <a:lnTo>
                      <a:pt x="12727" y="7282"/>
                    </a:lnTo>
                    <a:lnTo>
                      <a:pt x="12680" y="7406"/>
                    </a:lnTo>
                    <a:lnTo>
                      <a:pt x="12775" y="7681"/>
                    </a:lnTo>
                    <a:lnTo>
                      <a:pt x="13155" y="7681"/>
                    </a:lnTo>
                    <a:lnTo>
                      <a:pt x="13440" y="7855"/>
                    </a:lnTo>
                    <a:lnTo>
                      <a:pt x="13487" y="8105"/>
                    </a:lnTo>
                    <a:lnTo>
                      <a:pt x="13725" y="8279"/>
                    </a:lnTo>
                    <a:lnTo>
                      <a:pt x="14247" y="8404"/>
                    </a:lnTo>
                    <a:lnTo>
                      <a:pt x="14389" y="8653"/>
                    </a:lnTo>
                    <a:lnTo>
                      <a:pt x="14294" y="8878"/>
                    </a:lnTo>
                    <a:lnTo>
                      <a:pt x="14199" y="9102"/>
                    </a:lnTo>
                    <a:lnTo>
                      <a:pt x="14199" y="9302"/>
                    </a:lnTo>
                    <a:lnTo>
                      <a:pt x="14437" y="9551"/>
                    </a:lnTo>
                    <a:lnTo>
                      <a:pt x="14674" y="9676"/>
                    </a:lnTo>
                    <a:lnTo>
                      <a:pt x="15007" y="9751"/>
                    </a:lnTo>
                    <a:lnTo>
                      <a:pt x="15244" y="9776"/>
                    </a:lnTo>
                    <a:lnTo>
                      <a:pt x="15529" y="9875"/>
                    </a:lnTo>
                    <a:lnTo>
                      <a:pt x="15719" y="10000"/>
                    </a:lnTo>
                    <a:lnTo>
                      <a:pt x="15767" y="10075"/>
                    </a:lnTo>
                    <a:lnTo>
                      <a:pt x="15909" y="10100"/>
                    </a:lnTo>
                    <a:lnTo>
                      <a:pt x="15957" y="10199"/>
                    </a:lnTo>
                    <a:lnTo>
                      <a:pt x="16099" y="10249"/>
                    </a:lnTo>
                    <a:lnTo>
                      <a:pt x="16147" y="10175"/>
                    </a:lnTo>
                    <a:lnTo>
                      <a:pt x="16194" y="10249"/>
                    </a:lnTo>
                    <a:lnTo>
                      <a:pt x="16289" y="10449"/>
                    </a:lnTo>
                    <a:lnTo>
                      <a:pt x="16384" y="10673"/>
                    </a:lnTo>
                    <a:lnTo>
                      <a:pt x="16337" y="10898"/>
                    </a:lnTo>
                    <a:lnTo>
                      <a:pt x="16194" y="11197"/>
                    </a:lnTo>
                    <a:lnTo>
                      <a:pt x="16099" y="11496"/>
                    </a:lnTo>
                    <a:lnTo>
                      <a:pt x="15814" y="11870"/>
                    </a:lnTo>
                    <a:lnTo>
                      <a:pt x="15529" y="12194"/>
                    </a:lnTo>
                    <a:lnTo>
                      <a:pt x="15244" y="12593"/>
                    </a:lnTo>
                    <a:lnTo>
                      <a:pt x="14864" y="12968"/>
                    </a:lnTo>
                    <a:lnTo>
                      <a:pt x="14579" y="13292"/>
                    </a:lnTo>
                    <a:lnTo>
                      <a:pt x="14057" y="13741"/>
                    </a:lnTo>
                    <a:lnTo>
                      <a:pt x="13630" y="14140"/>
                    </a:lnTo>
                    <a:lnTo>
                      <a:pt x="13155" y="14389"/>
                    </a:lnTo>
                    <a:lnTo>
                      <a:pt x="12870" y="1463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5" name="Drawing 19"/>
              <p:cNvSpPr>
                <a:spLocks noChangeAspect="1"/>
              </p:cNvSpPr>
              <p:nvPr/>
            </p:nvSpPr>
            <p:spPr bwMode="auto">
              <a:xfrm>
                <a:off x="907" y="-2871"/>
                <a:ext cx="855" cy="26"/>
              </a:xfrm>
              <a:custGeom>
                <a:avLst/>
                <a:gdLst/>
                <a:ahLst/>
                <a:cxnLst>
                  <a:cxn ang="0">
                    <a:pos x="12015" y="1260"/>
                  </a:cxn>
                  <a:cxn ang="0">
                    <a:pos x="7646" y="1260"/>
                  </a:cxn>
                  <a:cxn ang="0">
                    <a:pos x="4369" y="0"/>
                  </a:cxn>
                  <a:cxn ang="0">
                    <a:pos x="2185" y="1890"/>
                  </a:cxn>
                  <a:cxn ang="0">
                    <a:pos x="4369" y="3781"/>
                  </a:cxn>
                  <a:cxn ang="0">
                    <a:pos x="4369" y="6302"/>
                  </a:cxn>
                  <a:cxn ang="0">
                    <a:pos x="0" y="5041"/>
                  </a:cxn>
                  <a:cxn ang="0">
                    <a:pos x="0" y="8822"/>
                  </a:cxn>
                  <a:cxn ang="0">
                    <a:pos x="2185" y="11973"/>
                  </a:cxn>
                  <a:cxn ang="0">
                    <a:pos x="4369" y="11973"/>
                  </a:cxn>
                  <a:cxn ang="0">
                    <a:pos x="10923" y="12603"/>
                  </a:cxn>
                  <a:cxn ang="0">
                    <a:pos x="15292" y="16384"/>
                  </a:cxn>
                  <a:cxn ang="0">
                    <a:pos x="16384" y="12603"/>
                  </a:cxn>
                  <a:cxn ang="0">
                    <a:pos x="12015" y="11973"/>
                  </a:cxn>
                  <a:cxn ang="0">
                    <a:pos x="10923" y="9452"/>
                  </a:cxn>
                  <a:cxn ang="0">
                    <a:pos x="13107" y="7562"/>
                  </a:cxn>
                  <a:cxn ang="0">
                    <a:pos x="15292" y="5041"/>
                  </a:cxn>
                  <a:cxn ang="0">
                    <a:pos x="15292" y="3781"/>
                  </a:cxn>
                  <a:cxn ang="0">
                    <a:pos x="13107" y="2521"/>
                  </a:cxn>
                  <a:cxn ang="0">
                    <a:pos x="12015" y="1890"/>
                  </a:cxn>
                  <a:cxn ang="0">
                    <a:pos x="12015" y="1260"/>
                  </a:cxn>
                </a:cxnLst>
                <a:rect l="0" t="0" r="r" b="b"/>
                <a:pathLst>
                  <a:path w="16384" h="16384">
                    <a:moveTo>
                      <a:pt x="12015" y="1260"/>
                    </a:moveTo>
                    <a:lnTo>
                      <a:pt x="7646" y="1260"/>
                    </a:lnTo>
                    <a:lnTo>
                      <a:pt x="4369" y="0"/>
                    </a:lnTo>
                    <a:lnTo>
                      <a:pt x="2185" y="1890"/>
                    </a:lnTo>
                    <a:lnTo>
                      <a:pt x="4369" y="3781"/>
                    </a:lnTo>
                    <a:lnTo>
                      <a:pt x="4369" y="6302"/>
                    </a:lnTo>
                    <a:lnTo>
                      <a:pt x="0" y="5041"/>
                    </a:lnTo>
                    <a:lnTo>
                      <a:pt x="0" y="8822"/>
                    </a:lnTo>
                    <a:lnTo>
                      <a:pt x="2185" y="11973"/>
                    </a:lnTo>
                    <a:lnTo>
                      <a:pt x="4369" y="11973"/>
                    </a:lnTo>
                    <a:lnTo>
                      <a:pt x="10923" y="12603"/>
                    </a:lnTo>
                    <a:lnTo>
                      <a:pt x="15292" y="16384"/>
                    </a:lnTo>
                    <a:lnTo>
                      <a:pt x="16384" y="12603"/>
                    </a:lnTo>
                    <a:lnTo>
                      <a:pt x="12015" y="11973"/>
                    </a:lnTo>
                    <a:lnTo>
                      <a:pt x="10923" y="9452"/>
                    </a:lnTo>
                    <a:lnTo>
                      <a:pt x="13107" y="7562"/>
                    </a:lnTo>
                    <a:lnTo>
                      <a:pt x="15292" y="5041"/>
                    </a:lnTo>
                    <a:lnTo>
                      <a:pt x="15292" y="3781"/>
                    </a:lnTo>
                    <a:lnTo>
                      <a:pt x="13107" y="2521"/>
                    </a:lnTo>
                    <a:lnTo>
                      <a:pt x="12015" y="1890"/>
                    </a:lnTo>
                    <a:lnTo>
                      <a:pt x="12015" y="126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6" name="Drawing 20"/>
              <p:cNvSpPr>
                <a:spLocks noChangeAspect="1"/>
              </p:cNvSpPr>
              <p:nvPr/>
            </p:nvSpPr>
            <p:spPr bwMode="auto">
              <a:xfrm>
                <a:off x="4327" y="-2867"/>
                <a:ext cx="399" cy="8"/>
              </a:xfrm>
              <a:custGeom>
                <a:avLst/>
                <a:gdLst/>
                <a:ahLst/>
                <a:cxnLst>
                  <a:cxn ang="0">
                    <a:pos x="16384" y="6144"/>
                  </a:cxn>
                  <a:cxn ang="0">
                    <a:pos x="9362" y="0"/>
                  </a:cxn>
                  <a:cxn ang="0">
                    <a:pos x="7022" y="0"/>
                  </a:cxn>
                  <a:cxn ang="0">
                    <a:pos x="4681" y="4096"/>
                  </a:cxn>
                  <a:cxn ang="0">
                    <a:pos x="0" y="12288"/>
                  </a:cxn>
                  <a:cxn ang="0">
                    <a:pos x="7022" y="16384"/>
                  </a:cxn>
                  <a:cxn ang="0">
                    <a:pos x="16384" y="16384"/>
                  </a:cxn>
                  <a:cxn ang="0">
                    <a:pos x="16384" y="6144"/>
                  </a:cxn>
                </a:cxnLst>
                <a:rect l="0" t="0" r="r" b="b"/>
                <a:pathLst>
                  <a:path w="16384" h="16384">
                    <a:moveTo>
                      <a:pt x="16384" y="6144"/>
                    </a:moveTo>
                    <a:lnTo>
                      <a:pt x="9362" y="0"/>
                    </a:lnTo>
                    <a:lnTo>
                      <a:pt x="7022" y="0"/>
                    </a:lnTo>
                    <a:lnTo>
                      <a:pt x="4681" y="4096"/>
                    </a:lnTo>
                    <a:lnTo>
                      <a:pt x="0" y="12288"/>
                    </a:lnTo>
                    <a:lnTo>
                      <a:pt x="7022" y="16384"/>
                    </a:lnTo>
                    <a:lnTo>
                      <a:pt x="16384" y="16384"/>
                    </a:lnTo>
                    <a:lnTo>
                      <a:pt x="16384" y="614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7" name="Drawing 21"/>
              <p:cNvSpPr>
                <a:spLocks noChangeAspect="1"/>
              </p:cNvSpPr>
              <p:nvPr/>
            </p:nvSpPr>
            <p:spPr bwMode="auto">
              <a:xfrm>
                <a:off x="5581" y="-2873"/>
                <a:ext cx="684" cy="16"/>
              </a:xfrm>
              <a:custGeom>
                <a:avLst/>
                <a:gdLst/>
                <a:ahLst/>
                <a:cxnLst>
                  <a:cxn ang="0">
                    <a:pos x="12288" y="16384"/>
                  </a:cxn>
                  <a:cxn ang="0">
                    <a:pos x="16384" y="13312"/>
                  </a:cxn>
                  <a:cxn ang="0">
                    <a:pos x="16384" y="8192"/>
                  </a:cxn>
                  <a:cxn ang="0">
                    <a:pos x="16384" y="2048"/>
                  </a:cxn>
                  <a:cxn ang="0">
                    <a:pos x="16384" y="0"/>
                  </a:cxn>
                  <a:cxn ang="0">
                    <a:pos x="13653" y="1024"/>
                  </a:cxn>
                  <a:cxn ang="0">
                    <a:pos x="10923" y="4096"/>
                  </a:cxn>
                  <a:cxn ang="0">
                    <a:pos x="2731" y="6144"/>
                  </a:cxn>
                  <a:cxn ang="0">
                    <a:pos x="5461" y="10240"/>
                  </a:cxn>
                  <a:cxn ang="0">
                    <a:pos x="1365" y="13312"/>
                  </a:cxn>
                  <a:cxn ang="0">
                    <a:pos x="0" y="16384"/>
                  </a:cxn>
                  <a:cxn ang="0">
                    <a:pos x="2731" y="16384"/>
                  </a:cxn>
                  <a:cxn ang="0">
                    <a:pos x="6827" y="14336"/>
                  </a:cxn>
                  <a:cxn ang="0">
                    <a:pos x="10923" y="16384"/>
                  </a:cxn>
                  <a:cxn ang="0">
                    <a:pos x="12288" y="16384"/>
                  </a:cxn>
                </a:cxnLst>
                <a:rect l="0" t="0" r="r" b="b"/>
                <a:pathLst>
                  <a:path w="16384" h="16384">
                    <a:moveTo>
                      <a:pt x="12288" y="16384"/>
                    </a:moveTo>
                    <a:lnTo>
                      <a:pt x="16384" y="13312"/>
                    </a:lnTo>
                    <a:lnTo>
                      <a:pt x="16384" y="8192"/>
                    </a:lnTo>
                    <a:lnTo>
                      <a:pt x="16384" y="2048"/>
                    </a:lnTo>
                    <a:lnTo>
                      <a:pt x="16384" y="0"/>
                    </a:lnTo>
                    <a:lnTo>
                      <a:pt x="13653" y="1024"/>
                    </a:lnTo>
                    <a:lnTo>
                      <a:pt x="10923" y="4096"/>
                    </a:lnTo>
                    <a:lnTo>
                      <a:pt x="2731" y="6144"/>
                    </a:lnTo>
                    <a:lnTo>
                      <a:pt x="5461" y="10240"/>
                    </a:lnTo>
                    <a:lnTo>
                      <a:pt x="1365" y="13312"/>
                    </a:lnTo>
                    <a:lnTo>
                      <a:pt x="0" y="16384"/>
                    </a:lnTo>
                    <a:lnTo>
                      <a:pt x="2731" y="16384"/>
                    </a:lnTo>
                    <a:lnTo>
                      <a:pt x="6827" y="14336"/>
                    </a:lnTo>
                    <a:lnTo>
                      <a:pt x="10923" y="16384"/>
                    </a:lnTo>
                    <a:lnTo>
                      <a:pt x="12288"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9" name="France"/>
            <p:cNvGrpSpPr>
              <a:grpSpLocks noChangeAspect="1"/>
            </p:cNvGrpSpPr>
            <p:nvPr/>
          </p:nvGrpSpPr>
          <p:grpSpPr bwMode="auto">
            <a:xfrm>
              <a:off x="1200" y="1754"/>
              <a:ext cx="700" cy="830"/>
              <a:chOff x="-693" y="-40304"/>
              <a:chExt cx="19040" cy="642"/>
            </a:xfrm>
            <a:grpFill/>
          </p:grpSpPr>
          <p:sp>
            <p:nvSpPr>
              <p:cNvPr id="112" name="Drawing 23"/>
              <p:cNvSpPr>
                <a:spLocks noChangeAspect="1"/>
              </p:cNvSpPr>
              <p:nvPr/>
            </p:nvSpPr>
            <p:spPr bwMode="auto">
              <a:xfrm>
                <a:off x="-693" y="-40304"/>
                <a:ext cx="17476" cy="555"/>
              </a:xfrm>
              <a:custGeom>
                <a:avLst/>
                <a:gdLst/>
                <a:ahLst/>
                <a:cxnLst>
                  <a:cxn ang="0">
                    <a:pos x="14535" y="14613"/>
                  </a:cxn>
                  <a:cxn ang="0">
                    <a:pos x="13770" y="15233"/>
                  </a:cxn>
                  <a:cxn ang="0">
                    <a:pos x="13037" y="15469"/>
                  </a:cxn>
                  <a:cxn ang="0">
                    <a:pos x="12240" y="15203"/>
                  </a:cxn>
                  <a:cxn ang="0">
                    <a:pos x="11539" y="14819"/>
                  </a:cxn>
                  <a:cxn ang="0">
                    <a:pos x="11284" y="14878"/>
                  </a:cxn>
                  <a:cxn ang="0">
                    <a:pos x="10328" y="14524"/>
                  </a:cxn>
                  <a:cxn ang="0">
                    <a:pos x="9371" y="14760"/>
                  </a:cxn>
                  <a:cxn ang="0">
                    <a:pos x="8670" y="15676"/>
                  </a:cxn>
                  <a:cxn ang="0">
                    <a:pos x="6949" y="16295"/>
                  </a:cxn>
                  <a:cxn ang="0">
                    <a:pos x="6024" y="15705"/>
                  </a:cxn>
                  <a:cxn ang="0">
                    <a:pos x="4781" y="15469"/>
                  </a:cxn>
                  <a:cxn ang="0">
                    <a:pos x="2837" y="14495"/>
                  </a:cxn>
                  <a:cxn ang="0">
                    <a:pos x="1849" y="13580"/>
                  </a:cxn>
                  <a:cxn ang="0">
                    <a:pos x="3124" y="11867"/>
                  </a:cxn>
                  <a:cxn ang="0">
                    <a:pos x="3570" y="10362"/>
                  </a:cxn>
                  <a:cxn ang="0">
                    <a:pos x="4112" y="10037"/>
                  </a:cxn>
                  <a:cxn ang="0">
                    <a:pos x="3857" y="8561"/>
                  </a:cxn>
                  <a:cxn ang="0">
                    <a:pos x="2964" y="7439"/>
                  </a:cxn>
                  <a:cxn ang="0">
                    <a:pos x="3443" y="6436"/>
                  </a:cxn>
                  <a:cxn ang="0">
                    <a:pos x="2582" y="5727"/>
                  </a:cxn>
                  <a:cxn ang="0">
                    <a:pos x="1689" y="5402"/>
                  </a:cxn>
                  <a:cxn ang="0">
                    <a:pos x="574" y="4694"/>
                  </a:cxn>
                  <a:cxn ang="0">
                    <a:pos x="383" y="4133"/>
                  </a:cxn>
                  <a:cxn ang="0">
                    <a:pos x="510" y="3720"/>
                  </a:cxn>
                  <a:cxn ang="0">
                    <a:pos x="765" y="3188"/>
                  </a:cxn>
                  <a:cxn ang="0">
                    <a:pos x="1721" y="3129"/>
                  </a:cxn>
                  <a:cxn ang="0">
                    <a:pos x="2678" y="3542"/>
                  </a:cxn>
                  <a:cxn ang="0">
                    <a:pos x="3634" y="3720"/>
                  </a:cxn>
                  <a:cxn ang="0">
                    <a:pos x="4271" y="3720"/>
                  </a:cxn>
                  <a:cxn ang="0">
                    <a:pos x="4112" y="2244"/>
                  </a:cxn>
                  <a:cxn ang="0">
                    <a:pos x="4973" y="2007"/>
                  </a:cxn>
                  <a:cxn ang="0">
                    <a:pos x="5546" y="2716"/>
                  </a:cxn>
                  <a:cxn ang="0">
                    <a:pos x="7044" y="2775"/>
                  </a:cxn>
                  <a:cxn ang="0">
                    <a:pos x="7268" y="2066"/>
                  </a:cxn>
                  <a:cxn ang="0">
                    <a:pos x="8606" y="1269"/>
                  </a:cxn>
                  <a:cxn ang="0">
                    <a:pos x="9850" y="89"/>
                  </a:cxn>
                  <a:cxn ang="0">
                    <a:pos x="10232" y="561"/>
                  </a:cxn>
                  <a:cxn ang="0">
                    <a:pos x="11220" y="1299"/>
                  </a:cxn>
                  <a:cxn ang="0">
                    <a:pos x="11794" y="2244"/>
                  </a:cxn>
                  <a:cxn ang="0">
                    <a:pos x="12655" y="2214"/>
                  </a:cxn>
                  <a:cxn ang="0">
                    <a:pos x="12910" y="2952"/>
                  </a:cxn>
                  <a:cxn ang="0">
                    <a:pos x="14153" y="3306"/>
                  </a:cxn>
                  <a:cxn ang="0">
                    <a:pos x="15173" y="4074"/>
                  </a:cxn>
                  <a:cxn ang="0">
                    <a:pos x="16097" y="5048"/>
                  </a:cxn>
                  <a:cxn ang="0">
                    <a:pos x="15491" y="6790"/>
                  </a:cxn>
                  <a:cxn ang="0">
                    <a:pos x="14790" y="7203"/>
                  </a:cxn>
                  <a:cxn ang="0">
                    <a:pos x="14153" y="8030"/>
                  </a:cxn>
                  <a:cxn ang="0">
                    <a:pos x="13579" y="8797"/>
                  </a:cxn>
                  <a:cxn ang="0">
                    <a:pos x="13388" y="9742"/>
                  </a:cxn>
                  <a:cxn ang="0">
                    <a:pos x="14344" y="9329"/>
                  </a:cxn>
                  <a:cxn ang="0">
                    <a:pos x="14567" y="10155"/>
                  </a:cxn>
                  <a:cxn ang="0">
                    <a:pos x="14312" y="10568"/>
                  </a:cxn>
                  <a:cxn ang="0">
                    <a:pos x="14312" y="11631"/>
                  </a:cxn>
                  <a:cxn ang="0">
                    <a:pos x="14344" y="12281"/>
                  </a:cxn>
                  <a:cxn ang="0">
                    <a:pos x="14695" y="13520"/>
                  </a:cxn>
                  <a:cxn ang="0">
                    <a:pos x="15077" y="14140"/>
                  </a:cxn>
                </a:cxnLst>
                <a:rect l="0" t="0" r="r" b="b"/>
                <a:pathLst>
                  <a:path w="16384" h="16384">
                    <a:moveTo>
                      <a:pt x="15077" y="14229"/>
                    </a:moveTo>
                    <a:lnTo>
                      <a:pt x="15077" y="14288"/>
                    </a:lnTo>
                    <a:lnTo>
                      <a:pt x="14918" y="14347"/>
                    </a:lnTo>
                    <a:lnTo>
                      <a:pt x="14726" y="14406"/>
                    </a:lnTo>
                    <a:lnTo>
                      <a:pt x="14567" y="14495"/>
                    </a:lnTo>
                    <a:lnTo>
                      <a:pt x="14535" y="14613"/>
                    </a:lnTo>
                    <a:lnTo>
                      <a:pt x="14344" y="14701"/>
                    </a:lnTo>
                    <a:lnTo>
                      <a:pt x="14185" y="14819"/>
                    </a:lnTo>
                    <a:lnTo>
                      <a:pt x="14025" y="14937"/>
                    </a:lnTo>
                    <a:lnTo>
                      <a:pt x="13898" y="15056"/>
                    </a:lnTo>
                    <a:lnTo>
                      <a:pt x="13802" y="15085"/>
                    </a:lnTo>
                    <a:lnTo>
                      <a:pt x="13770" y="15233"/>
                    </a:lnTo>
                    <a:lnTo>
                      <a:pt x="13675" y="15292"/>
                    </a:lnTo>
                    <a:lnTo>
                      <a:pt x="13515" y="15351"/>
                    </a:lnTo>
                    <a:lnTo>
                      <a:pt x="13292" y="15410"/>
                    </a:lnTo>
                    <a:lnTo>
                      <a:pt x="13165" y="15439"/>
                    </a:lnTo>
                    <a:lnTo>
                      <a:pt x="13037" y="15528"/>
                    </a:lnTo>
                    <a:lnTo>
                      <a:pt x="13037" y="15469"/>
                    </a:lnTo>
                    <a:lnTo>
                      <a:pt x="12814" y="15439"/>
                    </a:lnTo>
                    <a:lnTo>
                      <a:pt x="12655" y="15439"/>
                    </a:lnTo>
                    <a:lnTo>
                      <a:pt x="12559" y="15351"/>
                    </a:lnTo>
                    <a:lnTo>
                      <a:pt x="12495" y="15321"/>
                    </a:lnTo>
                    <a:lnTo>
                      <a:pt x="12400" y="15203"/>
                    </a:lnTo>
                    <a:lnTo>
                      <a:pt x="12240" y="15203"/>
                    </a:lnTo>
                    <a:lnTo>
                      <a:pt x="12113" y="15174"/>
                    </a:lnTo>
                    <a:lnTo>
                      <a:pt x="12017" y="15115"/>
                    </a:lnTo>
                    <a:lnTo>
                      <a:pt x="11985" y="14997"/>
                    </a:lnTo>
                    <a:lnTo>
                      <a:pt x="11858" y="14937"/>
                    </a:lnTo>
                    <a:lnTo>
                      <a:pt x="11635" y="14878"/>
                    </a:lnTo>
                    <a:lnTo>
                      <a:pt x="11539" y="14819"/>
                    </a:lnTo>
                    <a:lnTo>
                      <a:pt x="11475" y="14760"/>
                    </a:lnTo>
                    <a:lnTo>
                      <a:pt x="11603" y="14849"/>
                    </a:lnTo>
                    <a:lnTo>
                      <a:pt x="11539" y="14849"/>
                    </a:lnTo>
                    <a:lnTo>
                      <a:pt x="11507" y="14819"/>
                    </a:lnTo>
                    <a:lnTo>
                      <a:pt x="11348" y="14819"/>
                    </a:lnTo>
                    <a:lnTo>
                      <a:pt x="11284" y="14878"/>
                    </a:lnTo>
                    <a:lnTo>
                      <a:pt x="11093" y="14878"/>
                    </a:lnTo>
                    <a:lnTo>
                      <a:pt x="10870" y="14760"/>
                    </a:lnTo>
                    <a:lnTo>
                      <a:pt x="10774" y="14701"/>
                    </a:lnTo>
                    <a:lnTo>
                      <a:pt x="10742" y="14642"/>
                    </a:lnTo>
                    <a:lnTo>
                      <a:pt x="10519" y="14583"/>
                    </a:lnTo>
                    <a:lnTo>
                      <a:pt x="10328" y="14524"/>
                    </a:lnTo>
                    <a:lnTo>
                      <a:pt x="10264" y="14406"/>
                    </a:lnTo>
                    <a:lnTo>
                      <a:pt x="10105" y="14406"/>
                    </a:lnTo>
                    <a:lnTo>
                      <a:pt x="9850" y="14524"/>
                    </a:lnTo>
                    <a:lnTo>
                      <a:pt x="9722" y="14642"/>
                    </a:lnTo>
                    <a:lnTo>
                      <a:pt x="9626" y="14701"/>
                    </a:lnTo>
                    <a:lnTo>
                      <a:pt x="9371" y="14760"/>
                    </a:lnTo>
                    <a:lnTo>
                      <a:pt x="9212" y="14849"/>
                    </a:lnTo>
                    <a:lnTo>
                      <a:pt x="8861" y="14937"/>
                    </a:lnTo>
                    <a:lnTo>
                      <a:pt x="8670" y="15203"/>
                    </a:lnTo>
                    <a:lnTo>
                      <a:pt x="8575" y="15557"/>
                    </a:lnTo>
                    <a:lnTo>
                      <a:pt x="8575" y="15587"/>
                    </a:lnTo>
                    <a:lnTo>
                      <a:pt x="8670" y="15676"/>
                    </a:lnTo>
                    <a:lnTo>
                      <a:pt x="8606" y="16384"/>
                    </a:lnTo>
                    <a:lnTo>
                      <a:pt x="8447" y="16354"/>
                    </a:lnTo>
                    <a:lnTo>
                      <a:pt x="8064" y="16295"/>
                    </a:lnTo>
                    <a:lnTo>
                      <a:pt x="7714" y="16354"/>
                    </a:lnTo>
                    <a:lnTo>
                      <a:pt x="7331" y="16295"/>
                    </a:lnTo>
                    <a:lnTo>
                      <a:pt x="6949" y="16295"/>
                    </a:lnTo>
                    <a:lnTo>
                      <a:pt x="6758" y="16177"/>
                    </a:lnTo>
                    <a:lnTo>
                      <a:pt x="6662" y="16148"/>
                    </a:lnTo>
                    <a:lnTo>
                      <a:pt x="6503" y="15941"/>
                    </a:lnTo>
                    <a:lnTo>
                      <a:pt x="6407" y="15794"/>
                    </a:lnTo>
                    <a:lnTo>
                      <a:pt x="6184" y="15764"/>
                    </a:lnTo>
                    <a:lnTo>
                      <a:pt x="6024" y="15705"/>
                    </a:lnTo>
                    <a:lnTo>
                      <a:pt x="5897" y="15587"/>
                    </a:lnTo>
                    <a:lnTo>
                      <a:pt x="5674" y="15410"/>
                    </a:lnTo>
                    <a:lnTo>
                      <a:pt x="5483" y="15321"/>
                    </a:lnTo>
                    <a:lnTo>
                      <a:pt x="5259" y="15321"/>
                    </a:lnTo>
                    <a:lnTo>
                      <a:pt x="4973" y="15469"/>
                    </a:lnTo>
                    <a:lnTo>
                      <a:pt x="4781" y="15469"/>
                    </a:lnTo>
                    <a:lnTo>
                      <a:pt x="4399" y="15351"/>
                    </a:lnTo>
                    <a:lnTo>
                      <a:pt x="3984" y="15174"/>
                    </a:lnTo>
                    <a:lnTo>
                      <a:pt x="3602" y="14997"/>
                    </a:lnTo>
                    <a:lnTo>
                      <a:pt x="3251" y="14878"/>
                    </a:lnTo>
                    <a:lnTo>
                      <a:pt x="3092" y="14701"/>
                    </a:lnTo>
                    <a:lnTo>
                      <a:pt x="2837" y="14495"/>
                    </a:lnTo>
                    <a:lnTo>
                      <a:pt x="2550" y="14377"/>
                    </a:lnTo>
                    <a:lnTo>
                      <a:pt x="2327" y="14229"/>
                    </a:lnTo>
                    <a:lnTo>
                      <a:pt x="2199" y="14052"/>
                    </a:lnTo>
                    <a:lnTo>
                      <a:pt x="2040" y="13875"/>
                    </a:lnTo>
                    <a:lnTo>
                      <a:pt x="1849" y="13698"/>
                    </a:lnTo>
                    <a:lnTo>
                      <a:pt x="1849" y="13580"/>
                    </a:lnTo>
                    <a:lnTo>
                      <a:pt x="2104" y="13639"/>
                    </a:lnTo>
                    <a:lnTo>
                      <a:pt x="2423" y="13520"/>
                    </a:lnTo>
                    <a:lnTo>
                      <a:pt x="2582" y="13284"/>
                    </a:lnTo>
                    <a:lnTo>
                      <a:pt x="2709" y="12871"/>
                    </a:lnTo>
                    <a:lnTo>
                      <a:pt x="2933" y="12399"/>
                    </a:lnTo>
                    <a:lnTo>
                      <a:pt x="3124" y="11867"/>
                    </a:lnTo>
                    <a:lnTo>
                      <a:pt x="3379" y="11454"/>
                    </a:lnTo>
                    <a:lnTo>
                      <a:pt x="3474" y="11395"/>
                    </a:lnTo>
                    <a:lnTo>
                      <a:pt x="3315" y="11188"/>
                    </a:lnTo>
                    <a:lnTo>
                      <a:pt x="3315" y="11159"/>
                    </a:lnTo>
                    <a:lnTo>
                      <a:pt x="3443" y="10805"/>
                    </a:lnTo>
                    <a:lnTo>
                      <a:pt x="3570" y="10362"/>
                    </a:lnTo>
                    <a:lnTo>
                      <a:pt x="3698" y="9978"/>
                    </a:lnTo>
                    <a:lnTo>
                      <a:pt x="3761" y="9771"/>
                    </a:lnTo>
                    <a:lnTo>
                      <a:pt x="3953" y="10037"/>
                    </a:lnTo>
                    <a:lnTo>
                      <a:pt x="4080" y="10244"/>
                    </a:lnTo>
                    <a:lnTo>
                      <a:pt x="4112" y="10362"/>
                    </a:lnTo>
                    <a:lnTo>
                      <a:pt x="4112" y="10037"/>
                    </a:lnTo>
                    <a:lnTo>
                      <a:pt x="3953" y="9771"/>
                    </a:lnTo>
                    <a:lnTo>
                      <a:pt x="3729" y="9565"/>
                    </a:lnTo>
                    <a:lnTo>
                      <a:pt x="3698" y="9299"/>
                    </a:lnTo>
                    <a:lnTo>
                      <a:pt x="3857" y="9063"/>
                    </a:lnTo>
                    <a:lnTo>
                      <a:pt x="3953" y="8738"/>
                    </a:lnTo>
                    <a:lnTo>
                      <a:pt x="3857" y="8561"/>
                    </a:lnTo>
                    <a:lnTo>
                      <a:pt x="3889" y="8325"/>
                    </a:lnTo>
                    <a:lnTo>
                      <a:pt x="3857" y="8325"/>
                    </a:lnTo>
                    <a:lnTo>
                      <a:pt x="3634" y="8236"/>
                    </a:lnTo>
                    <a:lnTo>
                      <a:pt x="3347" y="8000"/>
                    </a:lnTo>
                    <a:lnTo>
                      <a:pt x="3092" y="7764"/>
                    </a:lnTo>
                    <a:lnTo>
                      <a:pt x="2964" y="7439"/>
                    </a:lnTo>
                    <a:lnTo>
                      <a:pt x="2837" y="7144"/>
                    </a:lnTo>
                    <a:lnTo>
                      <a:pt x="2933" y="6849"/>
                    </a:lnTo>
                    <a:lnTo>
                      <a:pt x="2964" y="6613"/>
                    </a:lnTo>
                    <a:lnTo>
                      <a:pt x="2933" y="6436"/>
                    </a:lnTo>
                    <a:lnTo>
                      <a:pt x="3219" y="6436"/>
                    </a:lnTo>
                    <a:lnTo>
                      <a:pt x="3443" y="6436"/>
                    </a:lnTo>
                    <a:lnTo>
                      <a:pt x="3188" y="6258"/>
                    </a:lnTo>
                    <a:lnTo>
                      <a:pt x="2805" y="6229"/>
                    </a:lnTo>
                    <a:lnTo>
                      <a:pt x="2486" y="6140"/>
                    </a:lnTo>
                    <a:lnTo>
                      <a:pt x="2582" y="5963"/>
                    </a:lnTo>
                    <a:lnTo>
                      <a:pt x="2614" y="5786"/>
                    </a:lnTo>
                    <a:lnTo>
                      <a:pt x="2582" y="5727"/>
                    </a:lnTo>
                    <a:lnTo>
                      <a:pt x="2168" y="5638"/>
                    </a:lnTo>
                    <a:lnTo>
                      <a:pt x="2295" y="5609"/>
                    </a:lnTo>
                    <a:lnTo>
                      <a:pt x="2104" y="5491"/>
                    </a:lnTo>
                    <a:lnTo>
                      <a:pt x="1817" y="5520"/>
                    </a:lnTo>
                    <a:lnTo>
                      <a:pt x="1689" y="5491"/>
                    </a:lnTo>
                    <a:lnTo>
                      <a:pt x="1689" y="5402"/>
                    </a:lnTo>
                    <a:lnTo>
                      <a:pt x="1658" y="5314"/>
                    </a:lnTo>
                    <a:lnTo>
                      <a:pt x="1466" y="5137"/>
                    </a:lnTo>
                    <a:lnTo>
                      <a:pt x="1275" y="5019"/>
                    </a:lnTo>
                    <a:lnTo>
                      <a:pt x="924" y="4812"/>
                    </a:lnTo>
                    <a:lnTo>
                      <a:pt x="797" y="4723"/>
                    </a:lnTo>
                    <a:lnTo>
                      <a:pt x="574" y="4694"/>
                    </a:lnTo>
                    <a:lnTo>
                      <a:pt x="287" y="4782"/>
                    </a:lnTo>
                    <a:lnTo>
                      <a:pt x="191" y="4546"/>
                    </a:lnTo>
                    <a:lnTo>
                      <a:pt x="64" y="4340"/>
                    </a:lnTo>
                    <a:lnTo>
                      <a:pt x="0" y="4221"/>
                    </a:lnTo>
                    <a:lnTo>
                      <a:pt x="159" y="4192"/>
                    </a:lnTo>
                    <a:lnTo>
                      <a:pt x="383" y="4133"/>
                    </a:lnTo>
                    <a:lnTo>
                      <a:pt x="383" y="4015"/>
                    </a:lnTo>
                    <a:lnTo>
                      <a:pt x="159" y="4015"/>
                    </a:lnTo>
                    <a:lnTo>
                      <a:pt x="159" y="3897"/>
                    </a:lnTo>
                    <a:lnTo>
                      <a:pt x="287" y="3779"/>
                    </a:lnTo>
                    <a:lnTo>
                      <a:pt x="414" y="3779"/>
                    </a:lnTo>
                    <a:lnTo>
                      <a:pt x="510" y="3720"/>
                    </a:lnTo>
                    <a:lnTo>
                      <a:pt x="255" y="3661"/>
                    </a:lnTo>
                    <a:lnTo>
                      <a:pt x="0" y="3631"/>
                    </a:lnTo>
                    <a:lnTo>
                      <a:pt x="32" y="3513"/>
                    </a:lnTo>
                    <a:lnTo>
                      <a:pt x="159" y="3306"/>
                    </a:lnTo>
                    <a:lnTo>
                      <a:pt x="446" y="3247"/>
                    </a:lnTo>
                    <a:lnTo>
                      <a:pt x="765" y="3188"/>
                    </a:lnTo>
                    <a:lnTo>
                      <a:pt x="893" y="3188"/>
                    </a:lnTo>
                    <a:lnTo>
                      <a:pt x="1148" y="3188"/>
                    </a:lnTo>
                    <a:lnTo>
                      <a:pt x="1307" y="3247"/>
                    </a:lnTo>
                    <a:lnTo>
                      <a:pt x="1466" y="3247"/>
                    </a:lnTo>
                    <a:lnTo>
                      <a:pt x="1689" y="3247"/>
                    </a:lnTo>
                    <a:lnTo>
                      <a:pt x="1721" y="3129"/>
                    </a:lnTo>
                    <a:lnTo>
                      <a:pt x="1849" y="3070"/>
                    </a:lnTo>
                    <a:lnTo>
                      <a:pt x="1976" y="3129"/>
                    </a:lnTo>
                    <a:lnTo>
                      <a:pt x="2104" y="3129"/>
                    </a:lnTo>
                    <a:lnTo>
                      <a:pt x="2359" y="3159"/>
                    </a:lnTo>
                    <a:lnTo>
                      <a:pt x="2486" y="3306"/>
                    </a:lnTo>
                    <a:lnTo>
                      <a:pt x="2678" y="3542"/>
                    </a:lnTo>
                    <a:lnTo>
                      <a:pt x="2837" y="3749"/>
                    </a:lnTo>
                    <a:lnTo>
                      <a:pt x="3092" y="3720"/>
                    </a:lnTo>
                    <a:lnTo>
                      <a:pt x="3315" y="3720"/>
                    </a:lnTo>
                    <a:lnTo>
                      <a:pt x="3347" y="3749"/>
                    </a:lnTo>
                    <a:lnTo>
                      <a:pt x="3474" y="3779"/>
                    </a:lnTo>
                    <a:lnTo>
                      <a:pt x="3634" y="3720"/>
                    </a:lnTo>
                    <a:lnTo>
                      <a:pt x="3857" y="3720"/>
                    </a:lnTo>
                    <a:lnTo>
                      <a:pt x="3953" y="3779"/>
                    </a:lnTo>
                    <a:lnTo>
                      <a:pt x="4016" y="3867"/>
                    </a:lnTo>
                    <a:lnTo>
                      <a:pt x="4271" y="3897"/>
                    </a:lnTo>
                    <a:lnTo>
                      <a:pt x="4399" y="3838"/>
                    </a:lnTo>
                    <a:lnTo>
                      <a:pt x="4271" y="3720"/>
                    </a:lnTo>
                    <a:lnTo>
                      <a:pt x="4239" y="3424"/>
                    </a:lnTo>
                    <a:lnTo>
                      <a:pt x="4271" y="3159"/>
                    </a:lnTo>
                    <a:lnTo>
                      <a:pt x="4271" y="2923"/>
                    </a:lnTo>
                    <a:lnTo>
                      <a:pt x="4271" y="2598"/>
                    </a:lnTo>
                    <a:lnTo>
                      <a:pt x="4144" y="2450"/>
                    </a:lnTo>
                    <a:lnTo>
                      <a:pt x="4112" y="2244"/>
                    </a:lnTo>
                    <a:lnTo>
                      <a:pt x="4144" y="1978"/>
                    </a:lnTo>
                    <a:lnTo>
                      <a:pt x="4208" y="1830"/>
                    </a:lnTo>
                    <a:lnTo>
                      <a:pt x="4367" y="1889"/>
                    </a:lnTo>
                    <a:lnTo>
                      <a:pt x="4718" y="1948"/>
                    </a:lnTo>
                    <a:lnTo>
                      <a:pt x="4877" y="1978"/>
                    </a:lnTo>
                    <a:lnTo>
                      <a:pt x="4973" y="2007"/>
                    </a:lnTo>
                    <a:lnTo>
                      <a:pt x="4909" y="2096"/>
                    </a:lnTo>
                    <a:lnTo>
                      <a:pt x="4877" y="2214"/>
                    </a:lnTo>
                    <a:lnTo>
                      <a:pt x="4973" y="2362"/>
                    </a:lnTo>
                    <a:lnTo>
                      <a:pt x="5100" y="2598"/>
                    </a:lnTo>
                    <a:lnTo>
                      <a:pt x="5228" y="2598"/>
                    </a:lnTo>
                    <a:lnTo>
                      <a:pt x="5546" y="2716"/>
                    </a:lnTo>
                    <a:lnTo>
                      <a:pt x="5865" y="2893"/>
                    </a:lnTo>
                    <a:lnTo>
                      <a:pt x="6120" y="2923"/>
                    </a:lnTo>
                    <a:lnTo>
                      <a:pt x="6311" y="2893"/>
                    </a:lnTo>
                    <a:lnTo>
                      <a:pt x="6566" y="2775"/>
                    </a:lnTo>
                    <a:lnTo>
                      <a:pt x="6885" y="2775"/>
                    </a:lnTo>
                    <a:lnTo>
                      <a:pt x="7044" y="2775"/>
                    </a:lnTo>
                    <a:lnTo>
                      <a:pt x="7140" y="2716"/>
                    </a:lnTo>
                    <a:lnTo>
                      <a:pt x="6949" y="2657"/>
                    </a:lnTo>
                    <a:lnTo>
                      <a:pt x="6662" y="2598"/>
                    </a:lnTo>
                    <a:lnTo>
                      <a:pt x="6662" y="2480"/>
                    </a:lnTo>
                    <a:lnTo>
                      <a:pt x="6885" y="2214"/>
                    </a:lnTo>
                    <a:lnTo>
                      <a:pt x="7268" y="2066"/>
                    </a:lnTo>
                    <a:lnTo>
                      <a:pt x="7586" y="2007"/>
                    </a:lnTo>
                    <a:lnTo>
                      <a:pt x="8033" y="1948"/>
                    </a:lnTo>
                    <a:lnTo>
                      <a:pt x="8320" y="1742"/>
                    </a:lnTo>
                    <a:lnTo>
                      <a:pt x="8670" y="1506"/>
                    </a:lnTo>
                    <a:lnTo>
                      <a:pt x="8702" y="1387"/>
                    </a:lnTo>
                    <a:lnTo>
                      <a:pt x="8606" y="1269"/>
                    </a:lnTo>
                    <a:lnTo>
                      <a:pt x="8734" y="945"/>
                    </a:lnTo>
                    <a:lnTo>
                      <a:pt x="8830" y="590"/>
                    </a:lnTo>
                    <a:lnTo>
                      <a:pt x="9053" y="207"/>
                    </a:lnTo>
                    <a:lnTo>
                      <a:pt x="9340" y="118"/>
                    </a:lnTo>
                    <a:lnTo>
                      <a:pt x="9626" y="89"/>
                    </a:lnTo>
                    <a:lnTo>
                      <a:pt x="9850" y="89"/>
                    </a:lnTo>
                    <a:lnTo>
                      <a:pt x="10073" y="59"/>
                    </a:lnTo>
                    <a:lnTo>
                      <a:pt x="10136" y="59"/>
                    </a:lnTo>
                    <a:lnTo>
                      <a:pt x="10232" y="0"/>
                    </a:lnTo>
                    <a:lnTo>
                      <a:pt x="10232" y="118"/>
                    </a:lnTo>
                    <a:lnTo>
                      <a:pt x="10200" y="354"/>
                    </a:lnTo>
                    <a:lnTo>
                      <a:pt x="10232" y="561"/>
                    </a:lnTo>
                    <a:lnTo>
                      <a:pt x="10487" y="708"/>
                    </a:lnTo>
                    <a:lnTo>
                      <a:pt x="10710" y="708"/>
                    </a:lnTo>
                    <a:lnTo>
                      <a:pt x="10774" y="945"/>
                    </a:lnTo>
                    <a:lnTo>
                      <a:pt x="10870" y="1151"/>
                    </a:lnTo>
                    <a:lnTo>
                      <a:pt x="11093" y="1240"/>
                    </a:lnTo>
                    <a:lnTo>
                      <a:pt x="11220" y="1299"/>
                    </a:lnTo>
                    <a:lnTo>
                      <a:pt x="11252" y="1358"/>
                    </a:lnTo>
                    <a:lnTo>
                      <a:pt x="11380" y="1476"/>
                    </a:lnTo>
                    <a:lnTo>
                      <a:pt x="11635" y="1594"/>
                    </a:lnTo>
                    <a:lnTo>
                      <a:pt x="11762" y="1712"/>
                    </a:lnTo>
                    <a:lnTo>
                      <a:pt x="11794" y="1889"/>
                    </a:lnTo>
                    <a:lnTo>
                      <a:pt x="11794" y="2244"/>
                    </a:lnTo>
                    <a:lnTo>
                      <a:pt x="12017" y="2362"/>
                    </a:lnTo>
                    <a:lnTo>
                      <a:pt x="12272" y="2362"/>
                    </a:lnTo>
                    <a:lnTo>
                      <a:pt x="12368" y="2214"/>
                    </a:lnTo>
                    <a:lnTo>
                      <a:pt x="12527" y="2066"/>
                    </a:lnTo>
                    <a:lnTo>
                      <a:pt x="12686" y="2096"/>
                    </a:lnTo>
                    <a:lnTo>
                      <a:pt x="12655" y="2214"/>
                    </a:lnTo>
                    <a:lnTo>
                      <a:pt x="12655" y="2480"/>
                    </a:lnTo>
                    <a:lnTo>
                      <a:pt x="12623" y="2598"/>
                    </a:lnTo>
                    <a:lnTo>
                      <a:pt x="12686" y="2686"/>
                    </a:lnTo>
                    <a:lnTo>
                      <a:pt x="12750" y="2686"/>
                    </a:lnTo>
                    <a:lnTo>
                      <a:pt x="12655" y="2804"/>
                    </a:lnTo>
                    <a:lnTo>
                      <a:pt x="12910" y="2952"/>
                    </a:lnTo>
                    <a:lnTo>
                      <a:pt x="13069" y="3129"/>
                    </a:lnTo>
                    <a:lnTo>
                      <a:pt x="13324" y="3188"/>
                    </a:lnTo>
                    <a:lnTo>
                      <a:pt x="13515" y="3188"/>
                    </a:lnTo>
                    <a:lnTo>
                      <a:pt x="13898" y="3306"/>
                    </a:lnTo>
                    <a:lnTo>
                      <a:pt x="14025" y="3306"/>
                    </a:lnTo>
                    <a:lnTo>
                      <a:pt x="14153" y="3306"/>
                    </a:lnTo>
                    <a:lnTo>
                      <a:pt x="14312" y="3424"/>
                    </a:lnTo>
                    <a:lnTo>
                      <a:pt x="14440" y="3602"/>
                    </a:lnTo>
                    <a:lnTo>
                      <a:pt x="14567" y="3749"/>
                    </a:lnTo>
                    <a:lnTo>
                      <a:pt x="14695" y="3985"/>
                    </a:lnTo>
                    <a:lnTo>
                      <a:pt x="14950" y="4015"/>
                    </a:lnTo>
                    <a:lnTo>
                      <a:pt x="15173" y="4074"/>
                    </a:lnTo>
                    <a:lnTo>
                      <a:pt x="15460" y="4192"/>
                    </a:lnTo>
                    <a:lnTo>
                      <a:pt x="15715" y="4251"/>
                    </a:lnTo>
                    <a:lnTo>
                      <a:pt x="16065" y="4369"/>
                    </a:lnTo>
                    <a:lnTo>
                      <a:pt x="16384" y="4546"/>
                    </a:lnTo>
                    <a:lnTo>
                      <a:pt x="16320" y="4812"/>
                    </a:lnTo>
                    <a:lnTo>
                      <a:pt x="16097" y="5048"/>
                    </a:lnTo>
                    <a:lnTo>
                      <a:pt x="15842" y="5314"/>
                    </a:lnTo>
                    <a:lnTo>
                      <a:pt x="15810" y="5609"/>
                    </a:lnTo>
                    <a:lnTo>
                      <a:pt x="15683" y="5904"/>
                    </a:lnTo>
                    <a:lnTo>
                      <a:pt x="15555" y="6140"/>
                    </a:lnTo>
                    <a:lnTo>
                      <a:pt x="15491" y="6495"/>
                    </a:lnTo>
                    <a:lnTo>
                      <a:pt x="15491" y="6790"/>
                    </a:lnTo>
                    <a:lnTo>
                      <a:pt x="15491" y="7026"/>
                    </a:lnTo>
                    <a:lnTo>
                      <a:pt x="15555" y="7085"/>
                    </a:lnTo>
                    <a:lnTo>
                      <a:pt x="15364" y="7203"/>
                    </a:lnTo>
                    <a:lnTo>
                      <a:pt x="15205" y="7292"/>
                    </a:lnTo>
                    <a:lnTo>
                      <a:pt x="14950" y="7262"/>
                    </a:lnTo>
                    <a:lnTo>
                      <a:pt x="14790" y="7203"/>
                    </a:lnTo>
                    <a:lnTo>
                      <a:pt x="14663" y="7380"/>
                    </a:lnTo>
                    <a:lnTo>
                      <a:pt x="14726" y="7498"/>
                    </a:lnTo>
                    <a:lnTo>
                      <a:pt x="14726" y="7557"/>
                    </a:lnTo>
                    <a:lnTo>
                      <a:pt x="14535" y="7675"/>
                    </a:lnTo>
                    <a:lnTo>
                      <a:pt x="14280" y="7971"/>
                    </a:lnTo>
                    <a:lnTo>
                      <a:pt x="14153" y="8030"/>
                    </a:lnTo>
                    <a:lnTo>
                      <a:pt x="13961" y="8236"/>
                    </a:lnTo>
                    <a:lnTo>
                      <a:pt x="13930" y="8354"/>
                    </a:lnTo>
                    <a:lnTo>
                      <a:pt x="13898" y="8472"/>
                    </a:lnTo>
                    <a:lnTo>
                      <a:pt x="13834" y="8561"/>
                    </a:lnTo>
                    <a:lnTo>
                      <a:pt x="13675" y="8620"/>
                    </a:lnTo>
                    <a:lnTo>
                      <a:pt x="13579" y="8797"/>
                    </a:lnTo>
                    <a:lnTo>
                      <a:pt x="13451" y="8856"/>
                    </a:lnTo>
                    <a:lnTo>
                      <a:pt x="13420" y="8974"/>
                    </a:lnTo>
                    <a:lnTo>
                      <a:pt x="13324" y="9151"/>
                    </a:lnTo>
                    <a:lnTo>
                      <a:pt x="13324" y="9388"/>
                    </a:lnTo>
                    <a:lnTo>
                      <a:pt x="13292" y="9653"/>
                    </a:lnTo>
                    <a:lnTo>
                      <a:pt x="13388" y="9742"/>
                    </a:lnTo>
                    <a:lnTo>
                      <a:pt x="13547" y="9653"/>
                    </a:lnTo>
                    <a:lnTo>
                      <a:pt x="13675" y="9447"/>
                    </a:lnTo>
                    <a:lnTo>
                      <a:pt x="13834" y="9270"/>
                    </a:lnTo>
                    <a:lnTo>
                      <a:pt x="14025" y="9270"/>
                    </a:lnTo>
                    <a:lnTo>
                      <a:pt x="14280" y="9299"/>
                    </a:lnTo>
                    <a:lnTo>
                      <a:pt x="14344" y="9329"/>
                    </a:lnTo>
                    <a:lnTo>
                      <a:pt x="14312" y="9506"/>
                    </a:lnTo>
                    <a:lnTo>
                      <a:pt x="14312" y="9742"/>
                    </a:lnTo>
                    <a:lnTo>
                      <a:pt x="14344" y="9889"/>
                    </a:lnTo>
                    <a:lnTo>
                      <a:pt x="14344" y="10008"/>
                    </a:lnTo>
                    <a:lnTo>
                      <a:pt x="14535" y="10037"/>
                    </a:lnTo>
                    <a:lnTo>
                      <a:pt x="14567" y="10155"/>
                    </a:lnTo>
                    <a:lnTo>
                      <a:pt x="14567" y="10332"/>
                    </a:lnTo>
                    <a:lnTo>
                      <a:pt x="14535" y="10332"/>
                    </a:lnTo>
                    <a:lnTo>
                      <a:pt x="14440" y="10332"/>
                    </a:lnTo>
                    <a:lnTo>
                      <a:pt x="14312" y="10332"/>
                    </a:lnTo>
                    <a:lnTo>
                      <a:pt x="14312" y="10450"/>
                    </a:lnTo>
                    <a:lnTo>
                      <a:pt x="14312" y="10568"/>
                    </a:lnTo>
                    <a:lnTo>
                      <a:pt x="14408" y="10746"/>
                    </a:lnTo>
                    <a:lnTo>
                      <a:pt x="14471" y="11041"/>
                    </a:lnTo>
                    <a:lnTo>
                      <a:pt x="14535" y="11218"/>
                    </a:lnTo>
                    <a:lnTo>
                      <a:pt x="14567" y="11425"/>
                    </a:lnTo>
                    <a:lnTo>
                      <a:pt x="14440" y="11513"/>
                    </a:lnTo>
                    <a:lnTo>
                      <a:pt x="14312" y="11631"/>
                    </a:lnTo>
                    <a:lnTo>
                      <a:pt x="14153" y="11779"/>
                    </a:lnTo>
                    <a:lnTo>
                      <a:pt x="14089" y="11985"/>
                    </a:lnTo>
                    <a:lnTo>
                      <a:pt x="14089" y="12103"/>
                    </a:lnTo>
                    <a:lnTo>
                      <a:pt x="14153" y="12222"/>
                    </a:lnTo>
                    <a:lnTo>
                      <a:pt x="14216" y="12222"/>
                    </a:lnTo>
                    <a:lnTo>
                      <a:pt x="14344" y="12281"/>
                    </a:lnTo>
                    <a:lnTo>
                      <a:pt x="14344" y="12487"/>
                    </a:lnTo>
                    <a:lnTo>
                      <a:pt x="14280" y="12723"/>
                    </a:lnTo>
                    <a:lnTo>
                      <a:pt x="14280" y="12960"/>
                    </a:lnTo>
                    <a:lnTo>
                      <a:pt x="14312" y="13225"/>
                    </a:lnTo>
                    <a:lnTo>
                      <a:pt x="14471" y="13461"/>
                    </a:lnTo>
                    <a:lnTo>
                      <a:pt x="14695" y="13520"/>
                    </a:lnTo>
                    <a:lnTo>
                      <a:pt x="14918" y="13550"/>
                    </a:lnTo>
                    <a:lnTo>
                      <a:pt x="15077" y="13580"/>
                    </a:lnTo>
                    <a:lnTo>
                      <a:pt x="15109" y="13698"/>
                    </a:lnTo>
                    <a:lnTo>
                      <a:pt x="15173" y="13786"/>
                    </a:lnTo>
                    <a:lnTo>
                      <a:pt x="15173" y="13993"/>
                    </a:lnTo>
                    <a:lnTo>
                      <a:pt x="15077" y="14140"/>
                    </a:lnTo>
                    <a:lnTo>
                      <a:pt x="15077" y="1422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3" name="Drawing 24"/>
              <p:cNvSpPr>
                <a:spLocks noChangeAspect="1"/>
              </p:cNvSpPr>
              <p:nvPr/>
            </p:nvSpPr>
            <p:spPr bwMode="auto">
              <a:xfrm>
                <a:off x="16851" y="-39766"/>
                <a:ext cx="1496" cy="104"/>
              </a:xfrm>
              <a:custGeom>
                <a:avLst/>
                <a:gdLst/>
                <a:ahLst/>
                <a:cxnLst>
                  <a:cxn ang="0">
                    <a:pos x="13405" y="0"/>
                  </a:cxn>
                  <a:cxn ang="0">
                    <a:pos x="14895" y="158"/>
                  </a:cxn>
                  <a:cxn ang="0">
                    <a:pos x="14895" y="1575"/>
                  </a:cxn>
                  <a:cxn ang="0">
                    <a:pos x="14895" y="3151"/>
                  </a:cxn>
                  <a:cxn ang="0">
                    <a:pos x="14895" y="4096"/>
                  </a:cxn>
                  <a:cxn ang="0">
                    <a:pos x="15267" y="5829"/>
                  </a:cxn>
                  <a:cxn ang="0">
                    <a:pos x="16384" y="7877"/>
                  </a:cxn>
                  <a:cxn ang="0">
                    <a:pos x="15639" y="9452"/>
                  </a:cxn>
                  <a:cxn ang="0">
                    <a:pos x="14150" y="10713"/>
                  </a:cxn>
                  <a:cxn ang="0">
                    <a:pos x="13777" y="11973"/>
                  </a:cxn>
                  <a:cxn ang="0">
                    <a:pos x="12660" y="12761"/>
                  </a:cxn>
                  <a:cxn ang="0">
                    <a:pos x="12288" y="13863"/>
                  </a:cxn>
                  <a:cxn ang="0">
                    <a:pos x="11171" y="14494"/>
                  </a:cxn>
                  <a:cxn ang="0">
                    <a:pos x="10799" y="14651"/>
                  </a:cxn>
                  <a:cxn ang="0">
                    <a:pos x="9681" y="15439"/>
                  </a:cxn>
                  <a:cxn ang="0">
                    <a:pos x="9681" y="16384"/>
                  </a:cxn>
                  <a:cxn ang="0">
                    <a:pos x="8192" y="15281"/>
                  </a:cxn>
                  <a:cxn ang="0">
                    <a:pos x="6330" y="15124"/>
                  </a:cxn>
                  <a:cxn ang="0">
                    <a:pos x="4468" y="14494"/>
                  </a:cxn>
                  <a:cxn ang="0">
                    <a:pos x="3351" y="13548"/>
                  </a:cxn>
                  <a:cxn ang="0">
                    <a:pos x="3724" y="12603"/>
                  </a:cxn>
                  <a:cxn ang="0">
                    <a:pos x="1862" y="12130"/>
                  </a:cxn>
                  <a:cxn ang="0">
                    <a:pos x="1489" y="11343"/>
                  </a:cxn>
                  <a:cxn ang="0">
                    <a:pos x="1489" y="10240"/>
                  </a:cxn>
                  <a:cxn ang="0">
                    <a:pos x="1489" y="9137"/>
                  </a:cxn>
                  <a:cxn ang="0">
                    <a:pos x="1489" y="8507"/>
                  </a:cxn>
                  <a:cxn ang="0">
                    <a:pos x="372" y="7719"/>
                  </a:cxn>
                  <a:cxn ang="0">
                    <a:pos x="0" y="7089"/>
                  </a:cxn>
                  <a:cxn ang="0">
                    <a:pos x="372" y="6459"/>
                  </a:cxn>
                  <a:cxn ang="0">
                    <a:pos x="372" y="5829"/>
                  </a:cxn>
                  <a:cxn ang="0">
                    <a:pos x="372" y="5671"/>
                  </a:cxn>
                  <a:cxn ang="0">
                    <a:pos x="745" y="5356"/>
                  </a:cxn>
                  <a:cxn ang="0">
                    <a:pos x="745" y="5199"/>
                  </a:cxn>
                  <a:cxn ang="0">
                    <a:pos x="1489" y="4569"/>
                  </a:cxn>
                  <a:cxn ang="0">
                    <a:pos x="2234" y="3938"/>
                  </a:cxn>
                  <a:cxn ang="0">
                    <a:pos x="3351" y="3938"/>
                  </a:cxn>
                  <a:cxn ang="0">
                    <a:pos x="5213" y="3781"/>
                  </a:cxn>
                  <a:cxn ang="0">
                    <a:pos x="7447" y="3308"/>
                  </a:cxn>
                  <a:cxn ang="0">
                    <a:pos x="8937" y="2678"/>
                  </a:cxn>
                  <a:cxn ang="0">
                    <a:pos x="11916" y="2521"/>
                  </a:cxn>
                  <a:cxn ang="0">
                    <a:pos x="12660" y="1890"/>
                  </a:cxn>
                  <a:cxn ang="0">
                    <a:pos x="12660" y="945"/>
                  </a:cxn>
                  <a:cxn ang="0">
                    <a:pos x="13405" y="315"/>
                  </a:cxn>
                  <a:cxn ang="0">
                    <a:pos x="13405" y="0"/>
                  </a:cxn>
                </a:cxnLst>
                <a:rect l="0" t="0" r="r" b="b"/>
                <a:pathLst>
                  <a:path w="16384" h="16384">
                    <a:moveTo>
                      <a:pt x="13405" y="0"/>
                    </a:moveTo>
                    <a:lnTo>
                      <a:pt x="14895" y="158"/>
                    </a:lnTo>
                    <a:lnTo>
                      <a:pt x="14895" y="1575"/>
                    </a:lnTo>
                    <a:lnTo>
                      <a:pt x="14895" y="3151"/>
                    </a:lnTo>
                    <a:lnTo>
                      <a:pt x="14895" y="4096"/>
                    </a:lnTo>
                    <a:lnTo>
                      <a:pt x="15267" y="5829"/>
                    </a:lnTo>
                    <a:lnTo>
                      <a:pt x="16384" y="7877"/>
                    </a:lnTo>
                    <a:lnTo>
                      <a:pt x="15639" y="9452"/>
                    </a:lnTo>
                    <a:lnTo>
                      <a:pt x="14150" y="10713"/>
                    </a:lnTo>
                    <a:lnTo>
                      <a:pt x="13777" y="11973"/>
                    </a:lnTo>
                    <a:lnTo>
                      <a:pt x="12660" y="12761"/>
                    </a:lnTo>
                    <a:lnTo>
                      <a:pt x="12288" y="13863"/>
                    </a:lnTo>
                    <a:lnTo>
                      <a:pt x="11171" y="14494"/>
                    </a:lnTo>
                    <a:lnTo>
                      <a:pt x="10799" y="14651"/>
                    </a:lnTo>
                    <a:lnTo>
                      <a:pt x="9681" y="15439"/>
                    </a:lnTo>
                    <a:lnTo>
                      <a:pt x="9681" y="16384"/>
                    </a:lnTo>
                    <a:lnTo>
                      <a:pt x="8192" y="15281"/>
                    </a:lnTo>
                    <a:lnTo>
                      <a:pt x="6330" y="15124"/>
                    </a:lnTo>
                    <a:lnTo>
                      <a:pt x="4468" y="14494"/>
                    </a:lnTo>
                    <a:lnTo>
                      <a:pt x="3351" y="13548"/>
                    </a:lnTo>
                    <a:lnTo>
                      <a:pt x="3724" y="12603"/>
                    </a:lnTo>
                    <a:lnTo>
                      <a:pt x="1862" y="12130"/>
                    </a:lnTo>
                    <a:lnTo>
                      <a:pt x="1489" y="11343"/>
                    </a:lnTo>
                    <a:lnTo>
                      <a:pt x="1489" y="10240"/>
                    </a:lnTo>
                    <a:lnTo>
                      <a:pt x="1489" y="9137"/>
                    </a:lnTo>
                    <a:lnTo>
                      <a:pt x="1489" y="8507"/>
                    </a:lnTo>
                    <a:lnTo>
                      <a:pt x="372" y="7719"/>
                    </a:lnTo>
                    <a:lnTo>
                      <a:pt x="0" y="7089"/>
                    </a:lnTo>
                    <a:lnTo>
                      <a:pt x="372" y="6459"/>
                    </a:lnTo>
                    <a:lnTo>
                      <a:pt x="372" y="5829"/>
                    </a:lnTo>
                    <a:lnTo>
                      <a:pt x="372" y="5671"/>
                    </a:lnTo>
                    <a:lnTo>
                      <a:pt x="745" y="5356"/>
                    </a:lnTo>
                    <a:lnTo>
                      <a:pt x="745" y="5199"/>
                    </a:lnTo>
                    <a:lnTo>
                      <a:pt x="1489" y="4569"/>
                    </a:lnTo>
                    <a:lnTo>
                      <a:pt x="2234" y="3938"/>
                    </a:lnTo>
                    <a:lnTo>
                      <a:pt x="3351" y="3938"/>
                    </a:lnTo>
                    <a:lnTo>
                      <a:pt x="5213" y="3781"/>
                    </a:lnTo>
                    <a:lnTo>
                      <a:pt x="7447" y="3308"/>
                    </a:lnTo>
                    <a:lnTo>
                      <a:pt x="8937" y="2678"/>
                    </a:lnTo>
                    <a:lnTo>
                      <a:pt x="11916" y="2521"/>
                    </a:lnTo>
                    <a:lnTo>
                      <a:pt x="12660" y="1890"/>
                    </a:lnTo>
                    <a:lnTo>
                      <a:pt x="12660" y="945"/>
                    </a:lnTo>
                    <a:lnTo>
                      <a:pt x="13405" y="315"/>
                    </a:lnTo>
                    <a:lnTo>
                      <a:pt x="13405"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20" name="Germany"/>
            <p:cNvGrpSpPr>
              <a:grpSpLocks noChangeAspect="1"/>
            </p:cNvGrpSpPr>
            <p:nvPr/>
          </p:nvGrpSpPr>
          <p:grpSpPr bwMode="auto">
            <a:xfrm>
              <a:off x="1748" y="1458"/>
              <a:ext cx="430" cy="635"/>
              <a:chOff x="-637" y="-44450"/>
              <a:chExt cx="17888" cy="490"/>
            </a:xfrm>
            <a:grpFill/>
          </p:grpSpPr>
          <p:sp>
            <p:nvSpPr>
              <p:cNvPr id="110" name="Drawing 26"/>
              <p:cNvSpPr>
                <a:spLocks noChangeAspect="1"/>
              </p:cNvSpPr>
              <p:nvPr/>
            </p:nvSpPr>
            <p:spPr bwMode="auto">
              <a:xfrm>
                <a:off x="-637" y="-44450"/>
                <a:ext cx="17888" cy="490"/>
              </a:xfrm>
              <a:custGeom>
                <a:avLst/>
                <a:gdLst/>
                <a:ahLst/>
                <a:cxnLst>
                  <a:cxn ang="0">
                    <a:pos x="524" y="9463"/>
                  </a:cxn>
                  <a:cxn ang="0">
                    <a:pos x="333" y="10165"/>
                  </a:cxn>
                  <a:cxn ang="0">
                    <a:pos x="476" y="11235"/>
                  </a:cxn>
                  <a:cxn ang="0">
                    <a:pos x="1095" y="12138"/>
                  </a:cxn>
                  <a:cxn ang="0">
                    <a:pos x="3143" y="12572"/>
                  </a:cxn>
                  <a:cxn ang="0">
                    <a:pos x="2762" y="13977"/>
                  </a:cxn>
                  <a:cxn ang="0">
                    <a:pos x="2286" y="15582"/>
                  </a:cxn>
                  <a:cxn ang="0">
                    <a:pos x="3429" y="15749"/>
                  </a:cxn>
                  <a:cxn ang="0">
                    <a:pos x="5525" y="15849"/>
                  </a:cxn>
                  <a:cxn ang="0">
                    <a:pos x="7192" y="16016"/>
                  </a:cxn>
                  <a:cxn ang="0">
                    <a:pos x="8287" y="15983"/>
                  </a:cxn>
                  <a:cxn ang="0">
                    <a:pos x="10383" y="15882"/>
                  </a:cxn>
                  <a:cxn ang="0">
                    <a:pos x="12097" y="15749"/>
                  </a:cxn>
                  <a:cxn ang="0">
                    <a:pos x="13050" y="15648"/>
                  </a:cxn>
                  <a:cxn ang="0">
                    <a:pos x="13717" y="14277"/>
                  </a:cxn>
                  <a:cxn ang="0">
                    <a:pos x="14622" y="13375"/>
                  </a:cxn>
                  <a:cxn ang="0">
                    <a:pos x="12669" y="12104"/>
                  </a:cxn>
                  <a:cxn ang="0">
                    <a:pos x="11383" y="10566"/>
                  </a:cxn>
                  <a:cxn ang="0">
                    <a:pos x="11716" y="10365"/>
                  </a:cxn>
                  <a:cxn ang="0">
                    <a:pos x="12383" y="9830"/>
                  </a:cxn>
                  <a:cxn ang="0">
                    <a:pos x="13812" y="9195"/>
                  </a:cxn>
                  <a:cxn ang="0">
                    <a:pos x="15193" y="8259"/>
                  </a:cxn>
                  <a:cxn ang="0">
                    <a:pos x="16193" y="8827"/>
                  </a:cxn>
                  <a:cxn ang="0">
                    <a:pos x="16384" y="7690"/>
                  </a:cxn>
                  <a:cxn ang="0">
                    <a:pos x="15765" y="6788"/>
                  </a:cxn>
                  <a:cxn ang="0">
                    <a:pos x="15527" y="5350"/>
                  </a:cxn>
                  <a:cxn ang="0">
                    <a:pos x="14955" y="4481"/>
                  </a:cxn>
                  <a:cxn ang="0">
                    <a:pos x="15241" y="3176"/>
                  </a:cxn>
                  <a:cxn ang="0">
                    <a:pos x="14622" y="2541"/>
                  </a:cxn>
                  <a:cxn ang="0">
                    <a:pos x="14003" y="1939"/>
                  </a:cxn>
                  <a:cxn ang="0">
                    <a:pos x="13241" y="1672"/>
                  </a:cxn>
                  <a:cxn ang="0">
                    <a:pos x="12288" y="1304"/>
                  </a:cxn>
                  <a:cxn ang="0">
                    <a:pos x="12336" y="1137"/>
                  </a:cxn>
                  <a:cxn ang="0">
                    <a:pos x="11335" y="1739"/>
                  </a:cxn>
                  <a:cxn ang="0">
                    <a:pos x="10288" y="1939"/>
                  </a:cxn>
                  <a:cxn ang="0">
                    <a:pos x="9716" y="2140"/>
                  </a:cxn>
                  <a:cxn ang="0">
                    <a:pos x="9097" y="1839"/>
                  </a:cxn>
                  <a:cxn ang="0">
                    <a:pos x="9240" y="1304"/>
                  </a:cxn>
                  <a:cxn ang="0">
                    <a:pos x="8001" y="1271"/>
                  </a:cxn>
                  <a:cxn ang="0">
                    <a:pos x="7716" y="802"/>
                  </a:cxn>
                  <a:cxn ang="0">
                    <a:pos x="7144" y="234"/>
                  </a:cxn>
                  <a:cxn ang="0">
                    <a:pos x="6858" y="134"/>
                  </a:cxn>
                  <a:cxn ang="0">
                    <a:pos x="5668" y="0"/>
                  </a:cxn>
                  <a:cxn ang="0">
                    <a:pos x="6049" y="769"/>
                  </a:cxn>
                  <a:cxn ang="0">
                    <a:pos x="5525" y="1304"/>
                  </a:cxn>
                  <a:cxn ang="0">
                    <a:pos x="6049" y="1739"/>
                  </a:cxn>
                  <a:cxn ang="0">
                    <a:pos x="6239" y="2274"/>
                  </a:cxn>
                  <a:cxn ang="0">
                    <a:pos x="5334" y="2474"/>
                  </a:cxn>
                  <a:cxn ang="0">
                    <a:pos x="5430" y="3477"/>
                  </a:cxn>
                  <a:cxn ang="0">
                    <a:pos x="4572" y="3176"/>
                  </a:cxn>
                  <a:cxn ang="0">
                    <a:pos x="3048" y="2675"/>
                  </a:cxn>
                  <a:cxn ang="0">
                    <a:pos x="2810" y="3210"/>
                  </a:cxn>
                  <a:cxn ang="0">
                    <a:pos x="3334" y="3678"/>
                  </a:cxn>
                  <a:cxn ang="0">
                    <a:pos x="2429" y="4079"/>
                  </a:cxn>
                  <a:cxn ang="0">
                    <a:pos x="1810" y="5049"/>
                  </a:cxn>
                  <a:cxn ang="0">
                    <a:pos x="1715" y="5885"/>
                  </a:cxn>
                  <a:cxn ang="0">
                    <a:pos x="476" y="6253"/>
                  </a:cxn>
                  <a:cxn ang="0">
                    <a:pos x="381" y="7624"/>
                  </a:cxn>
                  <a:cxn ang="0">
                    <a:pos x="191" y="8660"/>
                  </a:cxn>
                </a:cxnLst>
                <a:rect l="0" t="0" r="r" b="b"/>
                <a:pathLst>
                  <a:path w="16384" h="16384">
                    <a:moveTo>
                      <a:pt x="191" y="8794"/>
                    </a:moveTo>
                    <a:lnTo>
                      <a:pt x="333" y="8961"/>
                    </a:lnTo>
                    <a:lnTo>
                      <a:pt x="333" y="9028"/>
                    </a:lnTo>
                    <a:lnTo>
                      <a:pt x="333" y="9229"/>
                    </a:lnTo>
                    <a:lnTo>
                      <a:pt x="524" y="9463"/>
                    </a:lnTo>
                    <a:lnTo>
                      <a:pt x="524" y="9630"/>
                    </a:lnTo>
                    <a:lnTo>
                      <a:pt x="143" y="10031"/>
                    </a:lnTo>
                    <a:lnTo>
                      <a:pt x="95" y="10031"/>
                    </a:lnTo>
                    <a:lnTo>
                      <a:pt x="0" y="9998"/>
                    </a:lnTo>
                    <a:lnTo>
                      <a:pt x="333" y="10165"/>
                    </a:lnTo>
                    <a:lnTo>
                      <a:pt x="286" y="10365"/>
                    </a:lnTo>
                    <a:lnTo>
                      <a:pt x="286" y="10533"/>
                    </a:lnTo>
                    <a:lnTo>
                      <a:pt x="381" y="10700"/>
                    </a:lnTo>
                    <a:lnTo>
                      <a:pt x="476" y="10934"/>
                    </a:lnTo>
                    <a:lnTo>
                      <a:pt x="476" y="11235"/>
                    </a:lnTo>
                    <a:lnTo>
                      <a:pt x="286" y="11368"/>
                    </a:lnTo>
                    <a:lnTo>
                      <a:pt x="524" y="11502"/>
                    </a:lnTo>
                    <a:lnTo>
                      <a:pt x="714" y="11703"/>
                    </a:lnTo>
                    <a:lnTo>
                      <a:pt x="905" y="11870"/>
                    </a:lnTo>
                    <a:lnTo>
                      <a:pt x="1095" y="12138"/>
                    </a:lnTo>
                    <a:lnTo>
                      <a:pt x="1476" y="12171"/>
                    </a:lnTo>
                    <a:lnTo>
                      <a:pt x="1810" y="12238"/>
                    </a:lnTo>
                    <a:lnTo>
                      <a:pt x="2239" y="12372"/>
                    </a:lnTo>
                    <a:lnTo>
                      <a:pt x="2620" y="12438"/>
                    </a:lnTo>
                    <a:lnTo>
                      <a:pt x="3143" y="12572"/>
                    </a:lnTo>
                    <a:lnTo>
                      <a:pt x="3620" y="12773"/>
                    </a:lnTo>
                    <a:lnTo>
                      <a:pt x="3524" y="13074"/>
                    </a:lnTo>
                    <a:lnTo>
                      <a:pt x="3191" y="13341"/>
                    </a:lnTo>
                    <a:lnTo>
                      <a:pt x="2810" y="13642"/>
                    </a:lnTo>
                    <a:lnTo>
                      <a:pt x="2762" y="13977"/>
                    </a:lnTo>
                    <a:lnTo>
                      <a:pt x="2572" y="14311"/>
                    </a:lnTo>
                    <a:lnTo>
                      <a:pt x="2381" y="14578"/>
                    </a:lnTo>
                    <a:lnTo>
                      <a:pt x="2286" y="14980"/>
                    </a:lnTo>
                    <a:lnTo>
                      <a:pt x="2286" y="15314"/>
                    </a:lnTo>
                    <a:lnTo>
                      <a:pt x="2286" y="15582"/>
                    </a:lnTo>
                    <a:lnTo>
                      <a:pt x="2381" y="15648"/>
                    </a:lnTo>
                    <a:lnTo>
                      <a:pt x="2429" y="15648"/>
                    </a:lnTo>
                    <a:lnTo>
                      <a:pt x="2620" y="15849"/>
                    </a:lnTo>
                    <a:lnTo>
                      <a:pt x="2953" y="15782"/>
                    </a:lnTo>
                    <a:lnTo>
                      <a:pt x="3429" y="15749"/>
                    </a:lnTo>
                    <a:lnTo>
                      <a:pt x="3905" y="15749"/>
                    </a:lnTo>
                    <a:lnTo>
                      <a:pt x="4477" y="15715"/>
                    </a:lnTo>
                    <a:lnTo>
                      <a:pt x="4858" y="15648"/>
                    </a:lnTo>
                    <a:lnTo>
                      <a:pt x="5144" y="15715"/>
                    </a:lnTo>
                    <a:lnTo>
                      <a:pt x="5525" y="15849"/>
                    </a:lnTo>
                    <a:lnTo>
                      <a:pt x="6001" y="15983"/>
                    </a:lnTo>
                    <a:lnTo>
                      <a:pt x="6192" y="16050"/>
                    </a:lnTo>
                    <a:lnTo>
                      <a:pt x="6477" y="15983"/>
                    </a:lnTo>
                    <a:lnTo>
                      <a:pt x="6858" y="15916"/>
                    </a:lnTo>
                    <a:lnTo>
                      <a:pt x="7192" y="16016"/>
                    </a:lnTo>
                    <a:lnTo>
                      <a:pt x="7382" y="16250"/>
                    </a:lnTo>
                    <a:lnTo>
                      <a:pt x="7716" y="16384"/>
                    </a:lnTo>
                    <a:lnTo>
                      <a:pt x="7906" y="16317"/>
                    </a:lnTo>
                    <a:lnTo>
                      <a:pt x="8001" y="16150"/>
                    </a:lnTo>
                    <a:lnTo>
                      <a:pt x="8287" y="15983"/>
                    </a:lnTo>
                    <a:lnTo>
                      <a:pt x="8668" y="16016"/>
                    </a:lnTo>
                    <a:lnTo>
                      <a:pt x="9145" y="16183"/>
                    </a:lnTo>
                    <a:lnTo>
                      <a:pt x="9668" y="16250"/>
                    </a:lnTo>
                    <a:lnTo>
                      <a:pt x="10002" y="16050"/>
                    </a:lnTo>
                    <a:lnTo>
                      <a:pt x="10383" y="15882"/>
                    </a:lnTo>
                    <a:lnTo>
                      <a:pt x="10764" y="15849"/>
                    </a:lnTo>
                    <a:lnTo>
                      <a:pt x="11193" y="15849"/>
                    </a:lnTo>
                    <a:lnTo>
                      <a:pt x="11526" y="15782"/>
                    </a:lnTo>
                    <a:lnTo>
                      <a:pt x="11716" y="15648"/>
                    </a:lnTo>
                    <a:lnTo>
                      <a:pt x="12097" y="15749"/>
                    </a:lnTo>
                    <a:lnTo>
                      <a:pt x="12336" y="15749"/>
                    </a:lnTo>
                    <a:lnTo>
                      <a:pt x="12669" y="15749"/>
                    </a:lnTo>
                    <a:lnTo>
                      <a:pt x="12764" y="15983"/>
                    </a:lnTo>
                    <a:lnTo>
                      <a:pt x="13050" y="15849"/>
                    </a:lnTo>
                    <a:lnTo>
                      <a:pt x="13050" y="15648"/>
                    </a:lnTo>
                    <a:lnTo>
                      <a:pt x="12764" y="15214"/>
                    </a:lnTo>
                    <a:lnTo>
                      <a:pt x="12717" y="14812"/>
                    </a:lnTo>
                    <a:lnTo>
                      <a:pt x="12907" y="14512"/>
                    </a:lnTo>
                    <a:lnTo>
                      <a:pt x="13336" y="14378"/>
                    </a:lnTo>
                    <a:lnTo>
                      <a:pt x="13717" y="14277"/>
                    </a:lnTo>
                    <a:lnTo>
                      <a:pt x="13812" y="14010"/>
                    </a:lnTo>
                    <a:lnTo>
                      <a:pt x="13907" y="13776"/>
                    </a:lnTo>
                    <a:lnTo>
                      <a:pt x="14288" y="13709"/>
                    </a:lnTo>
                    <a:lnTo>
                      <a:pt x="14574" y="13609"/>
                    </a:lnTo>
                    <a:lnTo>
                      <a:pt x="14622" y="13375"/>
                    </a:lnTo>
                    <a:lnTo>
                      <a:pt x="14431" y="13208"/>
                    </a:lnTo>
                    <a:lnTo>
                      <a:pt x="13860" y="12940"/>
                    </a:lnTo>
                    <a:lnTo>
                      <a:pt x="13526" y="12706"/>
                    </a:lnTo>
                    <a:lnTo>
                      <a:pt x="13145" y="12405"/>
                    </a:lnTo>
                    <a:lnTo>
                      <a:pt x="12669" y="12104"/>
                    </a:lnTo>
                    <a:lnTo>
                      <a:pt x="12193" y="11837"/>
                    </a:lnTo>
                    <a:lnTo>
                      <a:pt x="11812" y="11502"/>
                    </a:lnTo>
                    <a:lnTo>
                      <a:pt x="11812" y="11034"/>
                    </a:lnTo>
                    <a:lnTo>
                      <a:pt x="11764" y="10700"/>
                    </a:lnTo>
                    <a:lnTo>
                      <a:pt x="11383" y="10566"/>
                    </a:lnTo>
                    <a:lnTo>
                      <a:pt x="11050" y="10299"/>
                    </a:lnTo>
                    <a:lnTo>
                      <a:pt x="11050" y="10098"/>
                    </a:lnTo>
                    <a:lnTo>
                      <a:pt x="11526" y="10232"/>
                    </a:lnTo>
                    <a:lnTo>
                      <a:pt x="11621" y="10365"/>
                    </a:lnTo>
                    <a:lnTo>
                      <a:pt x="11716" y="10365"/>
                    </a:lnTo>
                    <a:lnTo>
                      <a:pt x="11812" y="10165"/>
                    </a:lnTo>
                    <a:lnTo>
                      <a:pt x="11907" y="9998"/>
                    </a:lnTo>
                    <a:lnTo>
                      <a:pt x="12002" y="9964"/>
                    </a:lnTo>
                    <a:lnTo>
                      <a:pt x="12145" y="9897"/>
                    </a:lnTo>
                    <a:lnTo>
                      <a:pt x="12383" y="9830"/>
                    </a:lnTo>
                    <a:lnTo>
                      <a:pt x="12717" y="9764"/>
                    </a:lnTo>
                    <a:lnTo>
                      <a:pt x="13050" y="9697"/>
                    </a:lnTo>
                    <a:lnTo>
                      <a:pt x="13288" y="9596"/>
                    </a:lnTo>
                    <a:lnTo>
                      <a:pt x="13622" y="9463"/>
                    </a:lnTo>
                    <a:lnTo>
                      <a:pt x="13812" y="9195"/>
                    </a:lnTo>
                    <a:lnTo>
                      <a:pt x="14193" y="9061"/>
                    </a:lnTo>
                    <a:lnTo>
                      <a:pt x="14669" y="8928"/>
                    </a:lnTo>
                    <a:lnTo>
                      <a:pt x="15050" y="8827"/>
                    </a:lnTo>
                    <a:lnTo>
                      <a:pt x="15146" y="8526"/>
                    </a:lnTo>
                    <a:lnTo>
                      <a:pt x="15193" y="8259"/>
                    </a:lnTo>
                    <a:lnTo>
                      <a:pt x="15527" y="8292"/>
                    </a:lnTo>
                    <a:lnTo>
                      <a:pt x="15717" y="8627"/>
                    </a:lnTo>
                    <a:lnTo>
                      <a:pt x="15955" y="8827"/>
                    </a:lnTo>
                    <a:lnTo>
                      <a:pt x="16193" y="8794"/>
                    </a:lnTo>
                    <a:lnTo>
                      <a:pt x="16193" y="8827"/>
                    </a:lnTo>
                    <a:lnTo>
                      <a:pt x="16193" y="8794"/>
                    </a:lnTo>
                    <a:lnTo>
                      <a:pt x="16336" y="8627"/>
                    </a:lnTo>
                    <a:lnTo>
                      <a:pt x="16384" y="8159"/>
                    </a:lnTo>
                    <a:lnTo>
                      <a:pt x="16384" y="7858"/>
                    </a:lnTo>
                    <a:lnTo>
                      <a:pt x="16384" y="7690"/>
                    </a:lnTo>
                    <a:lnTo>
                      <a:pt x="16384" y="7557"/>
                    </a:lnTo>
                    <a:lnTo>
                      <a:pt x="16289" y="7490"/>
                    </a:lnTo>
                    <a:lnTo>
                      <a:pt x="16098" y="7323"/>
                    </a:lnTo>
                    <a:lnTo>
                      <a:pt x="15812" y="7089"/>
                    </a:lnTo>
                    <a:lnTo>
                      <a:pt x="15765" y="6788"/>
                    </a:lnTo>
                    <a:lnTo>
                      <a:pt x="15765" y="6520"/>
                    </a:lnTo>
                    <a:lnTo>
                      <a:pt x="15765" y="6286"/>
                    </a:lnTo>
                    <a:lnTo>
                      <a:pt x="15717" y="5885"/>
                    </a:lnTo>
                    <a:lnTo>
                      <a:pt x="15574" y="5684"/>
                    </a:lnTo>
                    <a:lnTo>
                      <a:pt x="15527" y="5350"/>
                    </a:lnTo>
                    <a:lnTo>
                      <a:pt x="15527" y="5082"/>
                    </a:lnTo>
                    <a:lnTo>
                      <a:pt x="15384" y="4882"/>
                    </a:lnTo>
                    <a:lnTo>
                      <a:pt x="15146" y="4748"/>
                    </a:lnTo>
                    <a:lnTo>
                      <a:pt x="14955" y="4614"/>
                    </a:lnTo>
                    <a:lnTo>
                      <a:pt x="14955" y="4481"/>
                    </a:lnTo>
                    <a:lnTo>
                      <a:pt x="15050" y="4146"/>
                    </a:lnTo>
                    <a:lnTo>
                      <a:pt x="15193" y="3845"/>
                    </a:lnTo>
                    <a:lnTo>
                      <a:pt x="15241" y="3578"/>
                    </a:lnTo>
                    <a:lnTo>
                      <a:pt x="15241" y="3344"/>
                    </a:lnTo>
                    <a:lnTo>
                      <a:pt x="15241" y="3176"/>
                    </a:lnTo>
                    <a:lnTo>
                      <a:pt x="15146" y="3009"/>
                    </a:lnTo>
                    <a:lnTo>
                      <a:pt x="14955" y="2775"/>
                    </a:lnTo>
                    <a:lnTo>
                      <a:pt x="14860" y="2508"/>
                    </a:lnTo>
                    <a:lnTo>
                      <a:pt x="14860" y="2541"/>
                    </a:lnTo>
                    <a:lnTo>
                      <a:pt x="14622" y="2541"/>
                    </a:lnTo>
                    <a:lnTo>
                      <a:pt x="14431" y="2474"/>
                    </a:lnTo>
                    <a:lnTo>
                      <a:pt x="14193" y="2407"/>
                    </a:lnTo>
                    <a:lnTo>
                      <a:pt x="14098" y="2240"/>
                    </a:lnTo>
                    <a:lnTo>
                      <a:pt x="14098" y="2107"/>
                    </a:lnTo>
                    <a:lnTo>
                      <a:pt x="14003" y="1939"/>
                    </a:lnTo>
                    <a:lnTo>
                      <a:pt x="13812" y="1806"/>
                    </a:lnTo>
                    <a:lnTo>
                      <a:pt x="13717" y="1806"/>
                    </a:lnTo>
                    <a:lnTo>
                      <a:pt x="13526" y="1806"/>
                    </a:lnTo>
                    <a:lnTo>
                      <a:pt x="13336" y="1705"/>
                    </a:lnTo>
                    <a:lnTo>
                      <a:pt x="13241" y="1672"/>
                    </a:lnTo>
                    <a:lnTo>
                      <a:pt x="13145" y="1538"/>
                    </a:lnTo>
                    <a:lnTo>
                      <a:pt x="12907" y="1404"/>
                    </a:lnTo>
                    <a:lnTo>
                      <a:pt x="12717" y="1271"/>
                    </a:lnTo>
                    <a:lnTo>
                      <a:pt x="12526" y="1271"/>
                    </a:lnTo>
                    <a:lnTo>
                      <a:pt x="12288" y="1304"/>
                    </a:lnTo>
                    <a:lnTo>
                      <a:pt x="12002" y="1404"/>
                    </a:lnTo>
                    <a:lnTo>
                      <a:pt x="11812" y="1538"/>
                    </a:lnTo>
                    <a:lnTo>
                      <a:pt x="11907" y="1404"/>
                    </a:lnTo>
                    <a:lnTo>
                      <a:pt x="12097" y="1271"/>
                    </a:lnTo>
                    <a:lnTo>
                      <a:pt x="12336" y="1137"/>
                    </a:lnTo>
                    <a:lnTo>
                      <a:pt x="12145" y="1070"/>
                    </a:lnTo>
                    <a:lnTo>
                      <a:pt x="11907" y="1137"/>
                    </a:lnTo>
                    <a:lnTo>
                      <a:pt x="11621" y="1337"/>
                    </a:lnTo>
                    <a:lnTo>
                      <a:pt x="11431" y="1538"/>
                    </a:lnTo>
                    <a:lnTo>
                      <a:pt x="11335" y="1739"/>
                    </a:lnTo>
                    <a:lnTo>
                      <a:pt x="11193" y="1806"/>
                    </a:lnTo>
                    <a:lnTo>
                      <a:pt x="11193" y="1672"/>
                    </a:lnTo>
                    <a:lnTo>
                      <a:pt x="10954" y="1705"/>
                    </a:lnTo>
                    <a:lnTo>
                      <a:pt x="10573" y="1739"/>
                    </a:lnTo>
                    <a:lnTo>
                      <a:pt x="10288" y="1939"/>
                    </a:lnTo>
                    <a:lnTo>
                      <a:pt x="10192" y="2006"/>
                    </a:lnTo>
                    <a:lnTo>
                      <a:pt x="10097" y="2073"/>
                    </a:lnTo>
                    <a:lnTo>
                      <a:pt x="10192" y="2140"/>
                    </a:lnTo>
                    <a:lnTo>
                      <a:pt x="9907" y="2140"/>
                    </a:lnTo>
                    <a:lnTo>
                      <a:pt x="9716" y="2140"/>
                    </a:lnTo>
                    <a:lnTo>
                      <a:pt x="9526" y="2073"/>
                    </a:lnTo>
                    <a:lnTo>
                      <a:pt x="9287" y="2207"/>
                    </a:lnTo>
                    <a:lnTo>
                      <a:pt x="9097" y="2274"/>
                    </a:lnTo>
                    <a:lnTo>
                      <a:pt x="8954" y="2006"/>
                    </a:lnTo>
                    <a:lnTo>
                      <a:pt x="9097" y="1839"/>
                    </a:lnTo>
                    <a:lnTo>
                      <a:pt x="9335" y="1705"/>
                    </a:lnTo>
                    <a:lnTo>
                      <a:pt x="9478" y="1538"/>
                    </a:lnTo>
                    <a:lnTo>
                      <a:pt x="9526" y="1337"/>
                    </a:lnTo>
                    <a:lnTo>
                      <a:pt x="9335" y="1271"/>
                    </a:lnTo>
                    <a:lnTo>
                      <a:pt x="9240" y="1304"/>
                    </a:lnTo>
                    <a:lnTo>
                      <a:pt x="8859" y="1404"/>
                    </a:lnTo>
                    <a:lnTo>
                      <a:pt x="8668" y="1404"/>
                    </a:lnTo>
                    <a:lnTo>
                      <a:pt x="8525" y="1204"/>
                    </a:lnTo>
                    <a:lnTo>
                      <a:pt x="8144" y="1137"/>
                    </a:lnTo>
                    <a:lnTo>
                      <a:pt x="8001" y="1271"/>
                    </a:lnTo>
                    <a:lnTo>
                      <a:pt x="7906" y="1271"/>
                    </a:lnTo>
                    <a:lnTo>
                      <a:pt x="7811" y="1070"/>
                    </a:lnTo>
                    <a:lnTo>
                      <a:pt x="7620" y="1070"/>
                    </a:lnTo>
                    <a:lnTo>
                      <a:pt x="7525" y="1003"/>
                    </a:lnTo>
                    <a:lnTo>
                      <a:pt x="7716" y="802"/>
                    </a:lnTo>
                    <a:lnTo>
                      <a:pt x="7716" y="602"/>
                    </a:lnTo>
                    <a:lnTo>
                      <a:pt x="7620" y="502"/>
                    </a:lnTo>
                    <a:lnTo>
                      <a:pt x="7573" y="368"/>
                    </a:lnTo>
                    <a:lnTo>
                      <a:pt x="7382" y="334"/>
                    </a:lnTo>
                    <a:lnTo>
                      <a:pt x="7144" y="234"/>
                    </a:lnTo>
                    <a:lnTo>
                      <a:pt x="6858" y="234"/>
                    </a:lnTo>
                    <a:lnTo>
                      <a:pt x="6858" y="201"/>
                    </a:lnTo>
                    <a:lnTo>
                      <a:pt x="6858" y="100"/>
                    </a:lnTo>
                    <a:lnTo>
                      <a:pt x="7001" y="100"/>
                    </a:lnTo>
                    <a:lnTo>
                      <a:pt x="6858" y="134"/>
                    </a:lnTo>
                    <a:lnTo>
                      <a:pt x="6620" y="201"/>
                    </a:lnTo>
                    <a:lnTo>
                      <a:pt x="6287" y="134"/>
                    </a:lnTo>
                    <a:lnTo>
                      <a:pt x="5906" y="67"/>
                    </a:lnTo>
                    <a:lnTo>
                      <a:pt x="5668" y="67"/>
                    </a:lnTo>
                    <a:lnTo>
                      <a:pt x="5668" y="0"/>
                    </a:lnTo>
                    <a:lnTo>
                      <a:pt x="5668" y="134"/>
                    </a:lnTo>
                    <a:lnTo>
                      <a:pt x="5668" y="267"/>
                    </a:lnTo>
                    <a:lnTo>
                      <a:pt x="5715" y="401"/>
                    </a:lnTo>
                    <a:lnTo>
                      <a:pt x="5906" y="635"/>
                    </a:lnTo>
                    <a:lnTo>
                      <a:pt x="6049" y="769"/>
                    </a:lnTo>
                    <a:lnTo>
                      <a:pt x="6096" y="936"/>
                    </a:lnTo>
                    <a:lnTo>
                      <a:pt x="5906" y="1037"/>
                    </a:lnTo>
                    <a:lnTo>
                      <a:pt x="5715" y="1070"/>
                    </a:lnTo>
                    <a:lnTo>
                      <a:pt x="5668" y="1170"/>
                    </a:lnTo>
                    <a:lnTo>
                      <a:pt x="5525" y="1304"/>
                    </a:lnTo>
                    <a:lnTo>
                      <a:pt x="5715" y="1304"/>
                    </a:lnTo>
                    <a:lnTo>
                      <a:pt x="5858" y="1404"/>
                    </a:lnTo>
                    <a:lnTo>
                      <a:pt x="5811" y="1538"/>
                    </a:lnTo>
                    <a:lnTo>
                      <a:pt x="5906" y="1672"/>
                    </a:lnTo>
                    <a:lnTo>
                      <a:pt x="6049" y="1739"/>
                    </a:lnTo>
                    <a:lnTo>
                      <a:pt x="6001" y="1872"/>
                    </a:lnTo>
                    <a:lnTo>
                      <a:pt x="5858" y="1872"/>
                    </a:lnTo>
                    <a:lnTo>
                      <a:pt x="5858" y="2073"/>
                    </a:lnTo>
                    <a:lnTo>
                      <a:pt x="6049" y="2207"/>
                    </a:lnTo>
                    <a:lnTo>
                      <a:pt x="6239" y="2274"/>
                    </a:lnTo>
                    <a:lnTo>
                      <a:pt x="6192" y="2341"/>
                    </a:lnTo>
                    <a:lnTo>
                      <a:pt x="5906" y="2341"/>
                    </a:lnTo>
                    <a:lnTo>
                      <a:pt x="5668" y="2341"/>
                    </a:lnTo>
                    <a:lnTo>
                      <a:pt x="5477" y="2341"/>
                    </a:lnTo>
                    <a:lnTo>
                      <a:pt x="5334" y="2474"/>
                    </a:lnTo>
                    <a:lnTo>
                      <a:pt x="5287" y="2608"/>
                    </a:lnTo>
                    <a:lnTo>
                      <a:pt x="5239" y="2809"/>
                    </a:lnTo>
                    <a:lnTo>
                      <a:pt x="5239" y="3009"/>
                    </a:lnTo>
                    <a:lnTo>
                      <a:pt x="5334" y="3277"/>
                    </a:lnTo>
                    <a:lnTo>
                      <a:pt x="5430" y="3477"/>
                    </a:lnTo>
                    <a:lnTo>
                      <a:pt x="5239" y="3310"/>
                    </a:lnTo>
                    <a:lnTo>
                      <a:pt x="5096" y="3009"/>
                    </a:lnTo>
                    <a:lnTo>
                      <a:pt x="4858" y="2942"/>
                    </a:lnTo>
                    <a:lnTo>
                      <a:pt x="4763" y="3176"/>
                    </a:lnTo>
                    <a:lnTo>
                      <a:pt x="4572" y="3176"/>
                    </a:lnTo>
                    <a:lnTo>
                      <a:pt x="4572" y="2909"/>
                    </a:lnTo>
                    <a:lnTo>
                      <a:pt x="4382" y="2675"/>
                    </a:lnTo>
                    <a:lnTo>
                      <a:pt x="3905" y="2608"/>
                    </a:lnTo>
                    <a:lnTo>
                      <a:pt x="3382" y="2608"/>
                    </a:lnTo>
                    <a:lnTo>
                      <a:pt x="3048" y="2675"/>
                    </a:lnTo>
                    <a:lnTo>
                      <a:pt x="2953" y="2876"/>
                    </a:lnTo>
                    <a:lnTo>
                      <a:pt x="2810" y="2942"/>
                    </a:lnTo>
                    <a:lnTo>
                      <a:pt x="2667" y="3076"/>
                    </a:lnTo>
                    <a:lnTo>
                      <a:pt x="2667" y="3176"/>
                    </a:lnTo>
                    <a:lnTo>
                      <a:pt x="2810" y="3210"/>
                    </a:lnTo>
                    <a:lnTo>
                      <a:pt x="3048" y="3277"/>
                    </a:lnTo>
                    <a:lnTo>
                      <a:pt x="3191" y="3344"/>
                    </a:lnTo>
                    <a:lnTo>
                      <a:pt x="3334" y="3444"/>
                    </a:lnTo>
                    <a:lnTo>
                      <a:pt x="3382" y="3678"/>
                    </a:lnTo>
                    <a:lnTo>
                      <a:pt x="3334" y="3678"/>
                    </a:lnTo>
                    <a:lnTo>
                      <a:pt x="3191" y="3444"/>
                    </a:lnTo>
                    <a:lnTo>
                      <a:pt x="2667" y="3477"/>
                    </a:lnTo>
                    <a:lnTo>
                      <a:pt x="2667" y="3611"/>
                    </a:lnTo>
                    <a:lnTo>
                      <a:pt x="2572" y="3812"/>
                    </a:lnTo>
                    <a:lnTo>
                      <a:pt x="2429" y="4079"/>
                    </a:lnTo>
                    <a:lnTo>
                      <a:pt x="2381" y="4347"/>
                    </a:lnTo>
                    <a:lnTo>
                      <a:pt x="2239" y="4547"/>
                    </a:lnTo>
                    <a:lnTo>
                      <a:pt x="1905" y="4748"/>
                    </a:lnTo>
                    <a:lnTo>
                      <a:pt x="1715" y="4781"/>
                    </a:lnTo>
                    <a:lnTo>
                      <a:pt x="1810" y="5049"/>
                    </a:lnTo>
                    <a:lnTo>
                      <a:pt x="2191" y="5183"/>
                    </a:lnTo>
                    <a:lnTo>
                      <a:pt x="2381" y="5216"/>
                    </a:lnTo>
                    <a:lnTo>
                      <a:pt x="2286" y="5550"/>
                    </a:lnTo>
                    <a:lnTo>
                      <a:pt x="2048" y="5751"/>
                    </a:lnTo>
                    <a:lnTo>
                      <a:pt x="1715" y="5885"/>
                    </a:lnTo>
                    <a:lnTo>
                      <a:pt x="1619" y="6152"/>
                    </a:lnTo>
                    <a:lnTo>
                      <a:pt x="1476" y="6420"/>
                    </a:lnTo>
                    <a:lnTo>
                      <a:pt x="1143" y="6420"/>
                    </a:lnTo>
                    <a:lnTo>
                      <a:pt x="762" y="6286"/>
                    </a:lnTo>
                    <a:lnTo>
                      <a:pt x="476" y="6253"/>
                    </a:lnTo>
                    <a:lnTo>
                      <a:pt x="381" y="6487"/>
                    </a:lnTo>
                    <a:lnTo>
                      <a:pt x="476" y="6821"/>
                    </a:lnTo>
                    <a:lnTo>
                      <a:pt x="476" y="7089"/>
                    </a:lnTo>
                    <a:lnTo>
                      <a:pt x="381" y="7423"/>
                    </a:lnTo>
                    <a:lnTo>
                      <a:pt x="381" y="7624"/>
                    </a:lnTo>
                    <a:lnTo>
                      <a:pt x="333" y="7858"/>
                    </a:lnTo>
                    <a:lnTo>
                      <a:pt x="143" y="8025"/>
                    </a:lnTo>
                    <a:lnTo>
                      <a:pt x="95" y="8225"/>
                    </a:lnTo>
                    <a:lnTo>
                      <a:pt x="143" y="8426"/>
                    </a:lnTo>
                    <a:lnTo>
                      <a:pt x="191" y="8660"/>
                    </a:lnTo>
                    <a:lnTo>
                      <a:pt x="191" y="879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1" name="Drawing 27"/>
              <p:cNvSpPr>
                <a:spLocks noChangeAspect="1"/>
              </p:cNvSpPr>
              <p:nvPr/>
            </p:nvSpPr>
            <p:spPr bwMode="auto">
              <a:xfrm>
                <a:off x="13611" y="-44431"/>
                <a:ext cx="936" cy="25"/>
              </a:xfrm>
              <a:custGeom>
                <a:avLst/>
                <a:gdLst/>
                <a:ahLst/>
                <a:cxnLst>
                  <a:cxn ang="0">
                    <a:pos x="14564" y="8520"/>
                  </a:cxn>
                  <a:cxn ang="0">
                    <a:pos x="14564" y="9830"/>
                  </a:cxn>
                  <a:cxn ang="0">
                    <a:pos x="15474" y="11141"/>
                  </a:cxn>
                  <a:cxn ang="0">
                    <a:pos x="16384" y="13763"/>
                  </a:cxn>
                  <a:cxn ang="0">
                    <a:pos x="16384" y="15729"/>
                  </a:cxn>
                  <a:cxn ang="0">
                    <a:pos x="14564" y="13763"/>
                  </a:cxn>
                  <a:cxn ang="0">
                    <a:pos x="10923" y="15073"/>
                  </a:cxn>
                  <a:cxn ang="0">
                    <a:pos x="8192" y="16384"/>
                  </a:cxn>
                  <a:cxn ang="0">
                    <a:pos x="3641" y="15729"/>
                  </a:cxn>
                  <a:cxn ang="0">
                    <a:pos x="0" y="13107"/>
                  </a:cxn>
                  <a:cxn ang="0">
                    <a:pos x="910" y="11141"/>
                  </a:cxn>
                  <a:cxn ang="0">
                    <a:pos x="1820" y="9830"/>
                  </a:cxn>
                  <a:cxn ang="0">
                    <a:pos x="0" y="5898"/>
                  </a:cxn>
                  <a:cxn ang="0">
                    <a:pos x="1820" y="5243"/>
                  </a:cxn>
                  <a:cxn ang="0">
                    <a:pos x="7282" y="7209"/>
                  </a:cxn>
                  <a:cxn ang="0">
                    <a:pos x="10923" y="7864"/>
                  </a:cxn>
                  <a:cxn ang="0">
                    <a:pos x="9102" y="5898"/>
                  </a:cxn>
                  <a:cxn ang="0">
                    <a:pos x="5461" y="3277"/>
                  </a:cxn>
                  <a:cxn ang="0">
                    <a:pos x="3641" y="1966"/>
                  </a:cxn>
                  <a:cxn ang="0">
                    <a:pos x="4551" y="0"/>
                  </a:cxn>
                  <a:cxn ang="0">
                    <a:pos x="8192" y="655"/>
                  </a:cxn>
                  <a:cxn ang="0">
                    <a:pos x="8192" y="2621"/>
                  </a:cxn>
                  <a:cxn ang="0">
                    <a:pos x="12743" y="2621"/>
                  </a:cxn>
                  <a:cxn ang="0">
                    <a:pos x="15474" y="4588"/>
                  </a:cxn>
                  <a:cxn ang="0">
                    <a:pos x="15474" y="7209"/>
                  </a:cxn>
                  <a:cxn ang="0">
                    <a:pos x="14564" y="8520"/>
                  </a:cxn>
                </a:cxnLst>
                <a:rect l="0" t="0" r="r" b="b"/>
                <a:pathLst>
                  <a:path w="16384" h="16384">
                    <a:moveTo>
                      <a:pt x="14564" y="8520"/>
                    </a:moveTo>
                    <a:lnTo>
                      <a:pt x="14564" y="9830"/>
                    </a:lnTo>
                    <a:lnTo>
                      <a:pt x="15474" y="11141"/>
                    </a:lnTo>
                    <a:lnTo>
                      <a:pt x="16384" y="13763"/>
                    </a:lnTo>
                    <a:lnTo>
                      <a:pt x="16384" y="15729"/>
                    </a:lnTo>
                    <a:lnTo>
                      <a:pt x="14564" y="13763"/>
                    </a:lnTo>
                    <a:lnTo>
                      <a:pt x="10923" y="15073"/>
                    </a:lnTo>
                    <a:lnTo>
                      <a:pt x="8192" y="16384"/>
                    </a:lnTo>
                    <a:lnTo>
                      <a:pt x="3641" y="15729"/>
                    </a:lnTo>
                    <a:lnTo>
                      <a:pt x="0" y="13107"/>
                    </a:lnTo>
                    <a:lnTo>
                      <a:pt x="910" y="11141"/>
                    </a:lnTo>
                    <a:lnTo>
                      <a:pt x="1820" y="9830"/>
                    </a:lnTo>
                    <a:lnTo>
                      <a:pt x="0" y="5898"/>
                    </a:lnTo>
                    <a:lnTo>
                      <a:pt x="1820" y="5243"/>
                    </a:lnTo>
                    <a:lnTo>
                      <a:pt x="7282" y="7209"/>
                    </a:lnTo>
                    <a:lnTo>
                      <a:pt x="10923" y="7864"/>
                    </a:lnTo>
                    <a:lnTo>
                      <a:pt x="9102" y="5898"/>
                    </a:lnTo>
                    <a:lnTo>
                      <a:pt x="5461" y="3277"/>
                    </a:lnTo>
                    <a:lnTo>
                      <a:pt x="3641" y="1966"/>
                    </a:lnTo>
                    <a:lnTo>
                      <a:pt x="4551" y="0"/>
                    </a:lnTo>
                    <a:lnTo>
                      <a:pt x="8192" y="655"/>
                    </a:lnTo>
                    <a:lnTo>
                      <a:pt x="8192" y="2621"/>
                    </a:lnTo>
                    <a:lnTo>
                      <a:pt x="12743" y="2621"/>
                    </a:lnTo>
                    <a:lnTo>
                      <a:pt x="15474" y="4588"/>
                    </a:lnTo>
                    <a:lnTo>
                      <a:pt x="15474" y="7209"/>
                    </a:lnTo>
                    <a:lnTo>
                      <a:pt x="14564" y="852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21" name="Greece"/>
            <p:cNvGrpSpPr>
              <a:grpSpLocks noChangeAspect="1"/>
            </p:cNvGrpSpPr>
            <p:nvPr/>
          </p:nvGrpSpPr>
          <p:grpSpPr bwMode="auto">
            <a:xfrm>
              <a:off x="2501" y="2472"/>
              <a:ext cx="570" cy="569"/>
              <a:chOff x="-1384" y="-84327"/>
              <a:chExt cx="20520" cy="440"/>
            </a:xfrm>
            <a:grpFill/>
          </p:grpSpPr>
          <p:sp>
            <p:nvSpPr>
              <p:cNvPr id="97" name="Drawing 29"/>
              <p:cNvSpPr>
                <a:spLocks noChangeAspect="1"/>
              </p:cNvSpPr>
              <p:nvPr/>
            </p:nvSpPr>
            <p:spPr bwMode="auto">
              <a:xfrm>
                <a:off x="-304" y="-84327"/>
                <a:ext cx="12780" cy="276"/>
              </a:xfrm>
              <a:custGeom>
                <a:avLst/>
                <a:gdLst/>
                <a:ahLst/>
                <a:cxnLst>
                  <a:cxn ang="0">
                    <a:pos x="173" y="10507"/>
                  </a:cxn>
                  <a:cxn ang="0">
                    <a:pos x="981" y="11635"/>
                  </a:cxn>
                  <a:cxn ang="0">
                    <a:pos x="2019" y="12407"/>
                  </a:cxn>
                  <a:cxn ang="0">
                    <a:pos x="2538" y="13238"/>
                  </a:cxn>
                  <a:cxn ang="0">
                    <a:pos x="2769" y="14188"/>
                  </a:cxn>
                  <a:cxn ang="0">
                    <a:pos x="3692" y="14959"/>
                  </a:cxn>
                  <a:cxn ang="0">
                    <a:pos x="4673" y="14959"/>
                  </a:cxn>
                  <a:cxn ang="0">
                    <a:pos x="6865" y="14544"/>
                  </a:cxn>
                  <a:cxn ang="0">
                    <a:pos x="8077" y="14662"/>
                  </a:cxn>
                  <a:cxn ang="0">
                    <a:pos x="9000" y="15375"/>
                  </a:cxn>
                  <a:cxn ang="0">
                    <a:pos x="9750" y="15672"/>
                  </a:cxn>
                  <a:cxn ang="0">
                    <a:pos x="11826" y="16384"/>
                  </a:cxn>
                  <a:cxn ang="0">
                    <a:pos x="11596" y="14900"/>
                  </a:cxn>
                  <a:cxn ang="0">
                    <a:pos x="10788" y="14188"/>
                  </a:cxn>
                  <a:cxn ang="0">
                    <a:pos x="9519" y="13594"/>
                  </a:cxn>
                  <a:cxn ang="0">
                    <a:pos x="8307" y="13000"/>
                  </a:cxn>
                  <a:cxn ang="0">
                    <a:pos x="6981" y="12347"/>
                  </a:cxn>
                  <a:cxn ang="0">
                    <a:pos x="8019" y="12110"/>
                  </a:cxn>
                  <a:cxn ang="0">
                    <a:pos x="7788" y="11219"/>
                  </a:cxn>
                  <a:cxn ang="0">
                    <a:pos x="8538" y="10982"/>
                  </a:cxn>
                  <a:cxn ang="0">
                    <a:pos x="8942" y="11219"/>
                  </a:cxn>
                  <a:cxn ang="0">
                    <a:pos x="8019" y="9973"/>
                  </a:cxn>
                  <a:cxn ang="0">
                    <a:pos x="6692" y="8548"/>
                  </a:cxn>
                  <a:cxn ang="0">
                    <a:pos x="6461" y="6352"/>
                  </a:cxn>
                  <a:cxn ang="0">
                    <a:pos x="6981" y="6411"/>
                  </a:cxn>
                  <a:cxn ang="0">
                    <a:pos x="8307" y="7183"/>
                  </a:cxn>
                  <a:cxn ang="0">
                    <a:pos x="9519" y="8014"/>
                  </a:cxn>
                  <a:cxn ang="0">
                    <a:pos x="9000" y="7064"/>
                  </a:cxn>
                  <a:cxn ang="0">
                    <a:pos x="10384" y="8014"/>
                  </a:cxn>
                  <a:cxn ang="0">
                    <a:pos x="9692" y="6470"/>
                  </a:cxn>
                  <a:cxn ang="0">
                    <a:pos x="10903" y="6827"/>
                  </a:cxn>
                  <a:cxn ang="0">
                    <a:pos x="10673" y="6411"/>
                  </a:cxn>
                  <a:cxn ang="0">
                    <a:pos x="9634" y="5996"/>
                  </a:cxn>
                  <a:cxn ang="0">
                    <a:pos x="10615" y="4749"/>
                  </a:cxn>
                  <a:cxn ang="0">
                    <a:pos x="11942" y="4215"/>
                  </a:cxn>
                  <a:cxn ang="0">
                    <a:pos x="13096" y="3621"/>
                  </a:cxn>
                  <a:cxn ang="0">
                    <a:pos x="14999" y="3799"/>
                  </a:cxn>
                  <a:cxn ang="0">
                    <a:pos x="15922" y="2434"/>
                  </a:cxn>
                  <a:cxn ang="0">
                    <a:pos x="16326" y="534"/>
                  </a:cxn>
                  <a:cxn ang="0">
                    <a:pos x="15057" y="178"/>
                  </a:cxn>
                  <a:cxn ang="0">
                    <a:pos x="13673" y="2315"/>
                  </a:cxn>
                  <a:cxn ang="0">
                    <a:pos x="11307" y="1662"/>
                  </a:cxn>
                  <a:cxn ang="0">
                    <a:pos x="9288" y="2434"/>
                  </a:cxn>
                  <a:cxn ang="0">
                    <a:pos x="6923" y="3087"/>
                  </a:cxn>
                  <a:cxn ang="0">
                    <a:pos x="5942" y="4037"/>
                  </a:cxn>
                  <a:cxn ang="0">
                    <a:pos x="3519" y="5224"/>
                  </a:cxn>
                  <a:cxn ang="0">
                    <a:pos x="1846" y="5699"/>
                  </a:cxn>
                  <a:cxn ang="0">
                    <a:pos x="1558" y="7658"/>
                  </a:cxn>
                  <a:cxn ang="0">
                    <a:pos x="635" y="9676"/>
                  </a:cxn>
                  <a:cxn ang="0">
                    <a:pos x="0" y="10388"/>
                  </a:cxn>
                </a:cxnLst>
                <a:rect l="0" t="0" r="r" b="b"/>
                <a:pathLst>
                  <a:path w="16384" h="16384">
                    <a:moveTo>
                      <a:pt x="0" y="10388"/>
                    </a:moveTo>
                    <a:lnTo>
                      <a:pt x="58" y="10388"/>
                    </a:lnTo>
                    <a:lnTo>
                      <a:pt x="173" y="10507"/>
                    </a:lnTo>
                    <a:lnTo>
                      <a:pt x="288" y="10982"/>
                    </a:lnTo>
                    <a:lnTo>
                      <a:pt x="462" y="11338"/>
                    </a:lnTo>
                    <a:lnTo>
                      <a:pt x="981" y="11635"/>
                    </a:lnTo>
                    <a:lnTo>
                      <a:pt x="1615" y="12407"/>
                    </a:lnTo>
                    <a:lnTo>
                      <a:pt x="1904" y="12882"/>
                    </a:lnTo>
                    <a:lnTo>
                      <a:pt x="2019" y="12407"/>
                    </a:lnTo>
                    <a:lnTo>
                      <a:pt x="2769" y="12644"/>
                    </a:lnTo>
                    <a:lnTo>
                      <a:pt x="3000" y="13060"/>
                    </a:lnTo>
                    <a:lnTo>
                      <a:pt x="2538" y="13238"/>
                    </a:lnTo>
                    <a:lnTo>
                      <a:pt x="2019" y="13238"/>
                    </a:lnTo>
                    <a:lnTo>
                      <a:pt x="2365" y="13713"/>
                    </a:lnTo>
                    <a:lnTo>
                      <a:pt x="2769" y="14188"/>
                    </a:lnTo>
                    <a:lnTo>
                      <a:pt x="3058" y="14781"/>
                    </a:lnTo>
                    <a:lnTo>
                      <a:pt x="3404" y="15137"/>
                    </a:lnTo>
                    <a:lnTo>
                      <a:pt x="3692" y="14959"/>
                    </a:lnTo>
                    <a:lnTo>
                      <a:pt x="3750" y="14722"/>
                    </a:lnTo>
                    <a:lnTo>
                      <a:pt x="3923" y="14722"/>
                    </a:lnTo>
                    <a:lnTo>
                      <a:pt x="4673" y="14959"/>
                    </a:lnTo>
                    <a:lnTo>
                      <a:pt x="5538" y="14662"/>
                    </a:lnTo>
                    <a:lnTo>
                      <a:pt x="6231" y="14722"/>
                    </a:lnTo>
                    <a:lnTo>
                      <a:pt x="6865" y="14544"/>
                    </a:lnTo>
                    <a:lnTo>
                      <a:pt x="7384" y="14662"/>
                    </a:lnTo>
                    <a:lnTo>
                      <a:pt x="7615" y="14306"/>
                    </a:lnTo>
                    <a:lnTo>
                      <a:pt x="8077" y="14662"/>
                    </a:lnTo>
                    <a:lnTo>
                      <a:pt x="8480" y="14900"/>
                    </a:lnTo>
                    <a:lnTo>
                      <a:pt x="9057" y="14900"/>
                    </a:lnTo>
                    <a:lnTo>
                      <a:pt x="9000" y="15375"/>
                    </a:lnTo>
                    <a:lnTo>
                      <a:pt x="8538" y="15612"/>
                    </a:lnTo>
                    <a:lnTo>
                      <a:pt x="9000" y="15731"/>
                    </a:lnTo>
                    <a:lnTo>
                      <a:pt x="9750" y="15672"/>
                    </a:lnTo>
                    <a:lnTo>
                      <a:pt x="10442" y="15434"/>
                    </a:lnTo>
                    <a:lnTo>
                      <a:pt x="11077" y="15968"/>
                    </a:lnTo>
                    <a:lnTo>
                      <a:pt x="11826" y="16384"/>
                    </a:lnTo>
                    <a:lnTo>
                      <a:pt x="11769" y="15968"/>
                    </a:lnTo>
                    <a:lnTo>
                      <a:pt x="11711" y="15434"/>
                    </a:lnTo>
                    <a:lnTo>
                      <a:pt x="11596" y="14900"/>
                    </a:lnTo>
                    <a:lnTo>
                      <a:pt x="11480" y="14425"/>
                    </a:lnTo>
                    <a:lnTo>
                      <a:pt x="11077" y="14188"/>
                    </a:lnTo>
                    <a:lnTo>
                      <a:pt x="10788" y="14188"/>
                    </a:lnTo>
                    <a:lnTo>
                      <a:pt x="10327" y="13950"/>
                    </a:lnTo>
                    <a:lnTo>
                      <a:pt x="9923" y="13594"/>
                    </a:lnTo>
                    <a:lnTo>
                      <a:pt x="9519" y="13594"/>
                    </a:lnTo>
                    <a:lnTo>
                      <a:pt x="9230" y="13060"/>
                    </a:lnTo>
                    <a:lnTo>
                      <a:pt x="8769" y="13119"/>
                    </a:lnTo>
                    <a:lnTo>
                      <a:pt x="8307" y="13000"/>
                    </a:lnTo>
                    <a:lnTo>
                      <a:pt x="7846" y="12882"/>
                    </a:lnTo>
                    <a:lnTo>
                      <a:pt x="7211" y="12644"/>
                    </a:lnTo>
                    <a:lnTo>
                      <a:pt x="6981" y="12347"/>
                    </a:lnTo>
                    <a:lnTo>
                      <a:pt x="7442" y="12169"/>
                    </a:lnTo>
                    <a:lnTo>
                      <a:pt x="7788" y="12169"/>
                    </a:lnTo>
                    <a:lnTo>
                      <a:pt x="8019" y="12110"/>
                    </a:lnTo>
                    <a:lnTo>
                      <a:pt x="8134" y="11872"/>
                    </a:lnTo>
                    <a:lnTo>
                      <a:pt x="8077" y="11694"/>
                    </a:lnTo>
                    <a:lnTo>
                      <a:pt x="7788" y="11219"/>
                    </a:lnTo>
                    <a:lnTo>
                      <a:pt x="7846" y="10745"/>
                    </a:lnTo>
                    <a:lnTo>
                      <a:pt x="8307" y="10745"/>
                    </a:lnTo>
                    <a:lnTo>
                      <a:pt x="8538" y="10982"/>
                    </a:lnTo>
                    <a:lnTo>
                      <a:pt x="8480" y="11398"/>
                    </a:lnTo>
                    <a:lnTo>
                      <a:pt x="8711" y="11398"/>
                    </a:lnTo>
                    <a:lnTo>
                      <a:pt x="8942" y="11219"/>
                    </a:lnTo>
                    <a:lnTo>
                      <a:pt x="8769" y="10863"/>
                    </a:lnTo>
                    <a:lnTo>
                      <a:pt x="8480" y="10388"/>
                    </a:lnTo>
                    <a:lnTo>
                      <a:pt x="8019" y="9973"/>
                    </a:lnTo>
                    <a:lnTo>
                      <a:pt x="7442" y="9557"/>
                    </a:lnTo>
                    <a:lnTo>
                      <a:pt x="7096" y="8845"/>
                    </a:lnTo>
                    <a:lnTo>
                      <a:pt x="6692" y="8548"/>
                    </a:lnTo>
                    <a:lnTo>
                      <a:pt x="6519" y="7836"/>
                    </a:lnTo>
                    <a:lnTo>
                      <a:pt x="6461" y="7123"/>
                    </a:lnTo>
                    <a:lnTo>
                      <a:pt x="6461" y="6352"/>
                    </a:lnTo>
                    <a:lnTo>
                      <a:pt x="6865" y="6174"/>
                    </a:lnTo>
                    <a:lnTo>
                      <a:pt x="7096" y="5996"/>
                    </a:lnTo>
                    <a:lnTo>
                      <a:pt x="6981" y="6411"/>
                    </a:lnTo>
                    <a:lnTo>
                      <a:pt x="7096" y="6589"/>
                    </a:lnTo>
                    <a:lnTo>
                      <a:pt x="7788" y="6886"/>
                    </a:lnTo>
                    <a:lnTo>
                      <a:pt x="8307" y="7183"/>
                    </a:lnTo>
                    <a:lnTo>
                      <a:pt x="8711" y="7836"/>
                    </a:lnTo>
                    <a:lnTo>
                      <a:pt x="9288" y="8251"/>
                    </a:lnTo>
                    <a:lnTo>
                      <a:pt x="9519" y="8014"/>
                    </a:lnTo>
                    <a:lnTo>
                      <a:pt x="9000" y="7658"/>
                    </a:lnTo>
                    <a:lnTo>
                      <a:pt x="8769" y="7123"/>
                    </a:lnTo>
                    <a:lnTo>
                      <a:pt x="9000" y="7064"/>
                    </a:lnTo>
                    <a:lnTo>
                      <a:pt x="9519" y="7123"/>
                    </a:lnTo>
                    <a:lnTo>
                      <a:pt x="9923" y="7598"/>
                    </a:lnTo>
                    <a:lnTo>
                      <a:pt x="10384" y="8014"/>
                    </a:lnTo>
                    <a:lnTo>
                      <a:pt x="10153" y="7361"/>
                    </a:lnTo>
                    <a:lnTo>
                      <a:pt x="9634" y="7064"/>
                    </a:lnTo>
                    <a:lnTo>
                      <a:pt x="9692" y="6470"/>
                    </a:lnTo>
                    <a:lnTo>
                      <a:pt x="9980" y="6470"/>
                    </a:lnTo>
                    <a:lnTo>
                      <a:pt x="10557" y="6589"/>
                    </a:lnTo>
                    <a:lnTo>
                      <a:pt x="10903" y="6827"/>
                    </a:lnTo>
                    <a:lnTo>
                      <a:pt x="11134" y="6945"/>
                    </a:lnTo>
                    <a:lnTo>
                      <a:pt x="11019" y="6649"/>
                    </a:lnTo>
                    <a:lnTo>
                      <a:pt x="10673" y="6411"/>
                    </a:lnTo>
                    <a:lnTo>
                      <a:pt x="10384" y="6174"/>
                    </a:lnTo>
                    <a:lnTo>
                      <a:pt x="9980" y="6114"/>
                    </a:lnTo>
                    <a:lnTo>
                      <a:pt x="9634" y="5996"/>
                    </a:lnTo>
                    <a:lnTo>
                      <a:pt x="9173" y="5699"/>
                    </a:lnTo>
                    <a:lnTo>
                      <a:pt x="9865" y="5046"/>
                    </a:lnTo>
                    <a:lnTo>
                      <a:pt x="10615" y="4749"/>
                    </a:lnTo>
                    <a:lnTo>
                      <a:pt x="11019" y="4096"/>
                    </a:lnTo>
                    <a:lnTo>
                      <a:pt x="11596" y="4215"/>
                    </a:lnTo>
                    <a:lnTo>
                      <a:pt x="11942" y="4215"/>
                    </a:lnTo>
                    <a:lnTo>
                      <a:pt x="12230" y="4037"/>
                    </a:lnTo>
                    <a:lnTo>
                      <a:pt x="12634" y="3621"/>
                    </a:lnTo>
                    <a:lnTo>
                      <a:pt x="13096" y="3621"/>
                    </a:lnTo>
                    <a:lnTo>
                      <a:pt x="13442" y="3621"/>
                    </a:lnTo>
                    <a:lnTo>
                      <a:pt x="14249" y="3740"/>
                    </a:lnTo>
                    <a:lnTo>
                      <a:pt x="14999" y="3799"/>
                    </a:lnTo>
                    <a:lnTo>
                      <a:pt x="15519" y="4096"/>
                    </a:lnTo>
                    <a:lnTo>
                      <a:pt x="15922" y="3324"/>
                    </a:lnTo>
                    <a:lnTo>
                      <a:pt x="15922" y="2434"/>
                    </a:lnTo>
                    <a:lnTo>
                      <a:pt x="15922" y="1662"/>
                    </a:lnTo>
                    <a:lnTo>
                      <a:pt x="16384" y="1187"/>
                    </a:lnTo>
                    <a:lnTo>
                      <a:pt x="16326" y="534"/>
                    </a:lnTo>
                    <a:lnTo>
                      <a:pt x="15749" y="237"/>
                    </a:lnTo>
                    <a:lnTo>
                      <a:pt x="15634" y="0"/>
                    </a:lnTo>
                    <a:lnTo>
                      <a:pt x="15057" y="178"/>
                    </a:lnTo>
                    <a:lnTo>
                      <a:pt x="15173" y="1187"/>
                    </a:lnTo>
                    <a:lnTo>
                      <a:pt x="14596" y="1900"/>
                    </a:lnTo>
                    <a:lnTo>
                      <a:pt x="13673" y="2315"/>
                    </a:lnTo>
                    <a:lnTo>
                      <a:pt x="12692" y="2137"/>
                    </a:lnTo>
                    <a:lnTo>
                      <a:pt x="11826" y="1959"/>
                    </a:lnTo>
                    <a:lnTo>
                      <a:pt x="11307" y="1662"/>
                    </a:lnTo>
                    <a:lnTo>
                      <a:pt x="10673" y="1722"/>
                    </a:lnTo>
                    <a:lnTo>
                      <a:pt x="10211" y="1959"/>
                    </a:lnTo>
                    <a:lnTo>
                      <a:pt x="9288" y="2434"/>
                    </a:lnTo>
                    <a:lnTo>
                      <a:pt x="8250" y="2671"/>
                    </a:lnTo>
                    <a:lnTo>
                      <a:pt x="7442" y="3027"/>
                    </a:lnTo>
                    <a:lnTo>
                      <a:pt x="6923" y="3087"/>
                    </a:lnTo>
                    <a:lnTo>
                      <a:pt x="6865" y="3087"/>
                    </a:lnTo>
                    <a:lnTo>
                      <a:pt x="6519" y="3265"/>
                    </a:lnTo>
                    <a:lnTo>
                      <a:pt x="5942" y="4037"/>
                    </a:lnTo>
                    <a:lnTo>
                      <a:pt x="4846" y="4215"/>
                    </a:lnTo>
                    <a:lnTo>
                      <a:pt x="4096" y="4690"/>
                    </a:lnTo>
                    <a:lnTo>
                      <a:pt x="3519" y="5224"/>
                    </a:lnTo>
                    <a:lnTo>
                      <a:pt x="2596" y="5461"/>
                    </a:lnTo>
                    <a:lnTo>
                      <a:pt x="2077" y="5639"/>
                    </a:lnTo>
                    <a:lnTo>
                      <a:pt x="1846" y="5699"/>
                    </a:lnTo>
                    <a:lnTo>
                      <a:pt x="2019" y="6233"/>
                    </a:lnTo>
                    <a:lnTo>
                      <a:pt x="2077" y="6945"/>
                    </a:lnTo>
                    <a:lnTo>
                      <a:pt x="1558" y="7658"/>
                    </a:lnTo>
                    <a:lnTo>
                      <a:pt x="1154" y="8608"/>
                    </a:lnTo>
                    <a:lnTo>
                      <a:pt x="692" y="9023"/>
                    </a:lnTo>
                    <a:lnTo>
                      <a:pt x="635" y="9676"/>
                    </a:lnTo>
                    <a:lnTo>
                      <a:pt x="462" y="10032"/>
                    </a:lnTo>
                    <a:lnTo>
                      <a:pt x="58" y="10448"/>
                    </a:lnTo>
                    <a:lnTo>
                      <a:pt x="0" y="1038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8" name="Drawing 30"/>
              <p:cNvSpPr>
                <a:spLocks noChangeAspect="1"/>
              </p:cNvSpPr>
              <p:nvPr/>
            </p:nvSpPr>
            <p:spPr bwMode="auto">
              <a:xfrm>
                <a:off x="8561" y="-84251"/>
                <a:ext cx="675" cy="15"/>
              </a:xfrm>
              <a:custGeom>
                <a:avLst/>
                <a:gdLst/>
                <a:ahLst/>
                <a:cxnLst>
                  <a:cxn ang="0">
                    <a:pos x="12015" y="13107"/>
                  </a:cxn>
                  <a:cxn ang="0">
                    <a:pos x="16384" y="9830"/>
                  </a:cxn>
                  <a:cxn ang="0">
                    <a:pos x="13107" y="8738"/>
                  </a:cxn>
                  <a:cxn ang="0">
                    <a:pos x="12015" y="1092"/>
                  </a:cxn>
                  <a:cxn ang="0">
                    <a:pos x="7646" y="0"/>
                  </a:cxn>
                  <a:cxn ang="0">
                    <a:pos x="0" y="9830"/>
                  </a:cxn>
                  <a:cxn ang="0">
                    <a:pos x="2185" y="13107"/>
                  </a:cxn>
                  <a:cxn ang="0">
                    <a:pos x="8738" y="16384"/>
                  </a:cxn>
                  <a:cxn ang="0">
                    <a:pos x="12015" y="13107"/>
                  </a:cxn>
                </a:cxnLst>
                <a:rect l="0" t="0" r="r" b="b"/>
                <a:pathLst>
                  <a:path w="16384" h="16384">
                    <a:moveTo>
                      <a:pt x="12015" y="13107"/>
                    </a:moveTo>
                    <a:lnTo>
                      <a:pt x="16384" y="9830"/>
                    </a:lnTo>
                    <a:lnTo>
                      <a:pt x="13107" y="8738"/>
                    </a:lnTo>
                    <a:lnTo>
                      <a:pt x="12015" y="1092"/>
                    </a:lnTo>
                    <a:lnTo>
                      <a:pt x="7646" y="0"/>
                    </a:lnTo>
                    <a:lnTo>
                      <a:pt x="0" y="9830"/>
                    </a:lnTo>
                    <a:lnTo>
                      <a:pt x="2185" y="13107"/>
                    </a:lnTo>
                    <a:lnTo>
                      <a:pt x="8738" y="16384"/>
                    </a:lnTo>
                    <a:lnTo>
                      <a:pt x="12015" y="1310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9" name="Drawing 31"/>
              <p:cNvSpPr>
                <a:spLocks noChangeAspect="1"/>
              </p:cNvSpPr>
              <p:nvPr/>
            </p:nvSpPr>
            <p:spPr bwMode="auto">
              <a:xfrm>
                <a:off x="10091" y="-84204"/>
                <a:ext cx="720" cy="13"/>
              </a:xfrm>
              <a:custGeom>
                <a:avLst/>
                <a:gdLst/>
                <a:ahLst/>
                <a:cxnLst>
                  <a:cxn ang="0">
                    <a:pos x="16384" y="2521"/>
                  </a:cxn>
                  <a:cxn ang="0">
                    <a:pos x="14336" y="15124"/>
                  </a:cxn>
                  <a:cxn ang="0">
                    <a:pos x="13312" y="5041"/>
                  </a:cxn>
                  <a:cxn ang="0">
                    <a:pos x="13312" y="0"/>
                  </a:cxn>
                  <a:cxn ang="0">
                    <a:pos x="8192" y="0"/>
                  </a:cxn>
                  <a:cxn ang="0">
                    <a:pos x="1024" y="2521"/>
                  </a:cxn>
                  <a:cxn ang="0">
                    <a:pos x="0" y="15124"/>
                  </a:cxn>
                  <a:cxn ang="0">
                    <a:pos x="4096" y="16384"/>
                  </a:cxn>
                  <a:cxn ang="0">
                    <a:pos x="5120" y="11343"/>
                  </a:cxn>
                  <a:cxn ang="0">
                    <a:pos x="8192" y="11343"/>
                  </a:cxn>
                  <a:cxn ang="0">
                    <a:pos x="12288" y="12603"/>
                  </a:cxn>
                  <a:cxn ang="0">
                    <a:pos x="13312" y="11343"/>
                  </a:cxn>
                  <a:cxn ang="0">
                    <a:pos x="16384" y="2521"/>
                  </a:cxn>
                </a:cxnLst>
                <a:rect l="0" t="0" r="r" b="b"/>
                <a:pathLst>
                  <a:path w="16384" h="16384">
                    <a:moveTo>
                      <a:pt x="16384" y="2521"/>
                    </a:moveTo>
                    <a:lnTo>
                      <a:pt x="14336" y="15124"/>
                    </a:lnTo>
                    <a:lnTo>
                      <a:pt x="13312" y="5041"/>
                    </a:lnTo>
                    <a:lnTo>
                      <a:pt x="13312" y="0"/>
                    </a:lnTo>
                    <a:lnTo>
                      <a:pt x="8192" y="0"/>
                    </a:lnTo>
                    <a:lnTo>
                      <a:pt x="1024" y="2521"/>
                    </a:lnTo>
                    <a:lnTo>
                      <a:pt x="0" y="15124"/>
                    </a:lnTo>
                    <a:lnTo>
                      <a:pt x="4096" y="16384"/>
                    </a:lnTo>
                    <a:lnTo>
                      <a:pt x="5120" y="11343"/>
                    </a:lnTo>
                    <a:lnTo>
                      <a:pt x="8192" y="11343"/>
                    </a:lnTo>
                    <a:lnTo>
                      <a:pt x="12288" y="12603"/>
                    </a:lnTo>
                    <a:lnTo>
                      <a:pt x="13312" y="11343"/>
                    </a:lnTo>
                    <a:lnTo>
                      <a:pt x="16384" y="252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0" name="Drawing 32"/>
              <p:cNvSpPr>
                <a:spLocks noChangeAspect="1"/>
              </p:cNvSpPr>
              <p:nvPr/>
            </p:nvSpPr>
            <p:spPr bwMode="auto">
              <a:xfrm>
                <a:off x="12251" y="-84182"/>
                <a:ext cx="1710" cy="28"/>
              </a:xfrm>
              <a:custGeom>
                <a:avLst/>
                <a:gdLst/>
                <a:ahLst/>
                <a:cxnLst>
                  <a:cxn ang="0">
                    <a:pos x="14228" y="13458"/>
                  </a:cxn>
                  <a:cxn ang="0">
                    <a:pos x="16384" y="13458"/>
                  </a:cxn>
                  <a:cxn ang="0">
                    <a:pos x="13797" y="8192"/>
                  </a:cxn>
                  <a:cxn ang="0">
                    <a:pos x="10779" y="3511"/>
                  </a:cxn>
                  <a:cxn ang="0">
                    <a:pos x="8623" y="0"/>
                  </a:cxn>
                  <a:cxn ang="0">
                    <a:pos x="6036" y="3511"/>
                  </a:cxn>
                  <a:cxn ang="0">
                    <a:pos x="3449" y="5851"/>
                  </a:cxn>
                  <a:cxn ang="0">
                    <a:pos x="431" y="8777"/>
                  </a:cxn>
                  <a:cxn ang="0">
                    <a:pos x="0" y="13458"/>
                  </a:cxn>
                  <a:cxn ang="0">
                    <a:pos x="2587" y="13458"/>
                  </a:cxn>
                  <a:cxn ang="0">
                    <a:pos x="5174" y="10533"/>
                  </a:cxn>
                  <a:cxn ang="0">
                    <a:pos x="7330" y="9362"/>
                  </a:cxn>
                  <a:cxn ang="0">
                    <a:pos x="6036" y="15799"/>
                  </a:cxn>
                  <a:cxn ang="0">
                    <a:pos x="9485" y="16384"/>
                  </a:cxn>
                  <a:cxn ang="0">
                    <a:pos x="12504" y="13458"/>
                  </a:cxn>
                  <a:cxn ang="0">
                    <a:pos x="12504" y="11703"/>
                  </a:cxn>
                  <a:cxn ang="0">
                    <a:pos x="14228" y="13458"/>
                  </a:cxn>
                </a:cxnLst>
                <a:rect l="0" t="0" r="r" b="b"/>
                <a:pathLst>
                  <a:path w="16384" h="16384">
                    <a:moveTo>
                      <a:pt x="14228" y="13458"/>
                    </a:moveTo>
                    <a:lnTo>
                      <a:pt x="16384" y="13458"/>
                    </a:lnTo>
                    <a:lnTo>
                      <a:pt x="13797" y="8192"/>
                    </a:lnTo>
                    <a:lnTo>
                      <a:pt x="10779" y="3511"/>
                    </a:lnTo>
                    <a:lnTo>
                      <a:pt x="8623" y="0"/>
                    </a:lnTo>
                    <a:lnTo>
                      <a:pt x="6036" y="3511"/>
                    </a:lnTo>
                    <a:lnTo>
                      <a:pt x="3449" y="5851"/>
                    </a:lnTo>
                    <a:lnTo>
                      <a:pt x="431" y="8777"/>
                    </a:lnTo>
                    <a:lnTo>
                      <a:pt x="0" y="13458"/>
                    </a:lnTo>
                    <a:lnTo>
                      <a:pt x="2587" y="13458"/>
                    </a:lnTo>
                    <a:lnTo>
                      <a:pt x="5174" y="10533"/>
                    </a:lnTo>
                    <a:lnTo>
                      <a:pt x="7330" y="9362"/>
                    </a:lnTo>
                    <a:lnTo>
                      <a:pt x="6036" y="15799"/>
                    </a:lnTo>
                    <a:lnTo>
                      <a:pt x="9485" y="16384"/>
                    </a:lnTo>
                    <a:lnTo>
                      <a:pt x="12504" y="13458"/>
                    </a:lnTo>
                    <a:lnTo>
                      <a:pt x="12504" y="11703"/>
                    </a:lnTo>
                    <a:lnTo>
                      <a:pt x="14228" y="1345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1" name="Drawing 33"/>
              <p:cNvSpPr>
                <a:spLocks noChangeAspect="1"/>
              </p:cNvSpPr>
              <p:nvPr/>
            </p:nvSpPr>
            <p:spPr bwMode="auto">
              <a:xfrm>
                <a:off x="12521" y="-84127"/>
                <a:ext cx="675" cy="24"/>
              </a:xfrm>
              <a:custGeom>
                <a:avLst/>
                <a:gdLst/>
                <a:ahLst/>
                <a:cxnLst>
                  <a:cxn ang="0">
                    <a:pos x="10923" y="16384"/>
                  </a:cxn>
                  <a:cxn ang="0">
                    <a:pos x="13107" y="15701"/>
                  </a:cxn>
                  <a:cxn ang="0">
                    <a:pos x="16384" y="13653"/>
                  </a:cxn>
                  <a:cxn ang="0">
                    <a:pos x="16384" y="7509"/>
                  </a:cxn>
                  <a:cxn ang="0">
                    <a:pos x="15292" y="2048"/>
                  </a:cxn>
                  <a:cxn ang="0">
                    <a:pos x="12015" y="0"/>
                  </a:cxn>
                  <a:cxn ang="0">
                    <a:pos x="0" y="0"/>
                  </a:cxn>
                  <a:cxn ang="0">
                    <a:pos x="2185" y="5461"/>
                  </a:cxn>
                  <a:cxn ang="0">
                    <a:pos x="8738" y="8875"/>
                  </a:cxn>
                  <a:cxn ang="0">
                    <a:pos x="6554" y="13653"/>
                  </a:cxn>
                  <a:cxn ang="0">
                    <a:pos x="6554" y="16384"/>
                  </a:cxn>
                  <a:cxn ang="0">
                    <a:pos x="10923" y="16384"/>
                  </a:cxn>
                </a:cxnLst>
                <a:rect l="0" t="0" r="r" b="b"/>
                <a:pathLst>
                  <a:path w="16384" h="16384">
                    <a:moveTo>
                      <a:pt x="10923" y="16384"/>
                    </a:moveTo>
                    <a:lnTo>
                      <a:pt x="13107" y="15701"/>
                    </a:lnTo>
                    <a:lnTo>
                      <a:pt x="16384" y="13653"/>
                    </a:lnTo>
                    <a:lnTo>
                      <a:pt x="16384" y="7509"/>
                    </a:lnTo>
                    <a:lnTo>
                      <a:pt x="15292" y="2048"/>
                    </a:lnTo>
                    <a:lnTo>
                      <a:pt x="12015" y="0"/>
                    </a:lnTo>
                    <a:lnTo>
                      <a:pt x="0" y="0"/>
                    </a:lnTo>
                    <a:lnTo>
                      <a:pt x="2185" y="5461"/>
                    </a:lnTo>
                    <a:lnTo>
                      <a:pt x="8738" y="8875"/>
                    </a:lnTo>
                    <a:lnTo>
                      <a:pt x="6554" y="13653"/>
                    </a:lnTo>
                    <a:lnTo>
                      <a:pt x="6554" y="16384"/>
                    </a:lnTo>
                    <a:lnTo>
                      <a:pt x="10923"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2" name="Drawing 34"/>
              <p:cNvSpPr>
                <a:spLocks noChangeAspect="1"/>
              </p:cNvSpPr>
              <p:nvPr/>
            </p:nvSpPr>
            <p:spPr bwMode="auto">
              <a:xfrm>
                <a:off x="18101" y="-84018"/>
                <a:ext cx="1035" cy="39"/>
              </a:xfrm>
              <a:custGeom>
                <a:avLst/>
                <a:gdLst/>
                <a:ahLst/>
                <a:cxnLst>
                  <a:cxn ang="0">
                    <a:pos x="12822" y="11343"/>
                  </a:cxn>
                  <a:cxn ang="0">
                    <a:pos x="14247" y="10082"/>
                  </a:cxn>
                  <a:cxn ang="0">
                    <a:pos x="15672" y="7982"/>
                  </a:cxn>
                  <a:cxn ang="0">
                    <a:pos x="16384" y="4621"/>
                  </a:cxn>
                  <a:cxn ang="0">
                    <a:pos x="16384" y="0"/>
                  </a:cxn>
                  <a:cxn ang="0">
                    <a:pos x="13535" y="1260"/>
                  </a:cxn>
                  <a:cxn ang="0">
                    <a:pos x="7836" y="4201"/>
                  </a:cxn>
                  <a:cxn ang="0">
                    <a:pos x="2849" y="7982"/>
                  </a:cxn>
                  <a:cxn ang="0">
                    <a:pos x="0" y="9662"/>
                  </a:cxn>
                  <a:cxn ang="0">
                    <a:pos x="0" y="11763"/>
                  </a:cxn>
                  <a:cxn ang="0">
                    <a:pos x="2137" y="16384"/>
                  </a:cxn>
                  <a:cxn ang="0">
                    <a:pos x="7123" y="14283"/>
                  </a:cxn>
                  <a:cxn ang="0">
                    <a:pos x="12822" y="11343"/>
                  </a:cxn>
                </a:cxnLst>
                <a:rect l="0" t="0" r="r" b="b"/>
                <a:pathLst>
                  <a:path w="16384" h="16384">
                    <a:moveTo>
                      <a:pt x="12822" y="11343"/>
                    </a:moveTo>
                    <a:lnTo>
                      <a:pt x="14247" y="10082"/>
                    </a:lnTo>
                    <a:lnTo>
                      <a:pt x="15672" y="7982"/>
                    </a:lnTo>
                    <a:lnTo>
                      <a:pt x="16384" y="4621"/>
                    </a:lnTo>
                    <a:lnTo>
                      <a:pt x="16384" y="0"/>
                    </a:lnTo>
                    <a:lnTo>
                      <a:pt x="13535" y="1260"/>
                    </a:lnTo>
                    <a:lnTo>
                      <a:pt x="7836" y="4201"/>
                    </a:lnTo>
                    <a:lnTo>
                      <a:pt x="2849" y="7982"/>
                    </a:lnTo>
                    <a:lnTo>
                      <a:pt x="0" y="9662"/>
                    </a:lnTo>
                    <a:lnTo>
                      <a:pt x="0" y="11763"/>
                    </a:lnTo>
                    <a:lnTo>
                      <a:pt x="2137" y="16384"/>
                    </a:lnTo>
                    <a:lnTo>
                      <a:pt x="7123" y="14283"/>
                    </a:lnTo>
                    <a:lnTo>
                      <a:pt x="12822" y="1134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3" name="Drawing 35"/>
              <p:cNvSpPr>
                <a:spLocks noChangeAspect="1"/>
              </p:cNvSpPr>
              <p:nvPr/>
            </p:nvSpPr>
            <p:spPr bwMode="auto">
              <a:xfrm>
                <a:off x="8921" y="-83924"/>
                <a:ext cx="6435" cy="37"/>
              </a:xfrm>
              <a:custGeom>
                <a:avLst/>
                <a:gdLst/>
                <a:ahLst/>
                <a:cxnLst>
                  <a:cxn ang="0">
                    <a:pos x="8708" y="2214"/>
                  </a:cxn>
                  <a:cxn ang="0">
                    <a:pos x="7791" y="1771"/>
                  </a:cxn>
                  <a:cxn ang="0">
                    <a:pos x="6760" y="2657"/>
                  </a:cxn>
                  <a:cxn ang="0">
                    <a:pos x="5843" y="4428"/>
                  </a:cxn>
                  <a:cxn ang="0">
                    <a:pos x="4812" y="5757"/>
                  </a:cxn>
                  <a:cxn ang="0">
                    <a:pos x="3895" y="3985"/>
                  </a:cxn>
                  <a:cxn ang="0">
                    <a:pos x="3208" y="3985"/>
                  </a:cxn>
                  <a:cxn ang="0">
                    <a:pos x="3437" y="1771"/>
                  </a:cxn>
                  <a:cxn ang="0">
                    <a:pos x="2979" y="0"/>
                  </a:cxn>
                  <a:cxn ang="0">
                    <a:pos x="2291" y="2657"/>
                  </a:cxn>
                  <a:cxn ang="0">
                    <a:pos x="1146" y="886"/>
                  </a:cxn>
                  <a:cxn ang="0">
                    <a:pos x="687" y="886"/>
                  </a:cxn>
                  <a:cxn ang="0">
                    <a:pos x="687" y="3985"/>
                  </a:cxn>
                  <a:cxn ang="0">
                    <a:pos x="0" y="3985"/>
                  </a:cxn>
                  <a:cxn ang="0">
                    <a:pos x="0" y="7528"/>
                  </a:cxn>
                  <a:cxn ang="0">
                    <a:pos x="0" y="12842"/>
                  </a:cxn>
                  <a:cxn ang="0">
                    <a:pos x="458" y="12399"/>
                  </a:cxn>
                  <a:cxn ang="0">
                    <a:pos x="1604" y="11513"/>
                  </a:cxn>
                  <a:cxn ang="0">
                    <a:pos x="2521" y="10627"/>
                  </a:cxn>
                  <a:cxn ang="0">
                    <a:pos x="3895" y="9742"/>
                  </a:cxn>
                  <a:cxn ang="0">
                    <a:pos x="4812" y="10627"/>
                  </a:cxn>
                  <a:cxn ang="0">
                    <a:pos x="5500" y="10627"/>
                  </a:cxn>
                  <a:cxn ang="0">
                    <a:pos x="6187" y="11513"/>
                  </a:cxn>
                  <a:cxn ang="0">
                    <a:pos x="7104" y="12842"/>
                  </a:cxn>
                  <a:cxn ang="0">
                    <a:pos x="7791" y="16384"/>
                  </a:cxn>
                  <a:cxn ang="0">
                    <a:pos x="9510" y="14613"/>
                  </a:cxn>
                  <a:cxn ang="0">
                    <a:pos x="10541" y="12399"/>
                  </a:cxn>
                  <a:cxn ang="0">
                    <a:pos x="11686" y="12399"/>
                  </a:cxn>
                  <a:cxn ang="0">
                    <a:pos x="12374" y="10627"/>
                  </a:cxn>
                  <a:cxn ang="0">
                    <a:pos x="13634" y="9742"/>
                  </a:cxn>
                  <a:cxn ang="0">
                    <a:pos x="14551" y="7971"/>
                  </a:cxn>
                  <a:cxn ang="0">
                    <a:pos x="15582" y="9299"/>
                  </a:cxn>
                  <a:cxn ang="0">
                    <a:pos x="16384" y="2214"/>
                  </a:cxn>
                  <a:cxn ang="0">
                    <a:pos x="16040" y="443"/>
                  </a:cxn>
                  <a:cxn ang="0">
                    <a:pos x="15467" y="2214"/>
                  </a:cxn>
                  <a:cxn ang="0">
                    <a:pos x="14895" y="3542"/>
                  </a:cxn>
                  <a:cxn ang="0">
                    <a:pos x="14093" y="5314"/>
                  </a:cxn>
                  <a:cxn ang="0">
                    <a:pos x="13176" y="4428"/>
                  </a:cxn>
                  <a:cxn ang="0">
                    <a:pos x="12603" y="1771"/>
                  </a:cxn>
                  <a:cxn ang="0">
                    <a:pos x="11343" y="2657"/>
                  </a:cxn>
                  <a:cxn ang="0">
                    <a:pos x="10541" y="3542"/>
                  </a:cxn>
                  <a:cxn ang="0">
                    <a:pos x="9510" y="3985"/>
                  </a:cxn>
                  <a:cxn ang="0">
                    <a:pos x="8708" y="3542"/>
                  </a:cxn>
                  <a:cxn ang="0">
                    <a:pos x="8708" y="2214"/>
                  </a:cxn>
                </a:cxnLst>
                <a:rect l="0" t="0" r="r" b="b"/>
                <a:pathLst>
                  <a:path w="16384" h="16384">
                    <a:moveTo>
                      <a:pt x="8708" y="2214"/>
                    </a:moveTo>
                    <a:lnTo>
                      <a:pt x="7791" y="1771"/>
                    </a:lnTo>
                    <a:lnTo>
                      <a:pt x="6760" y="2657"/>
                    </a:lnTo>
                    <a:lnTo>
                      <a:pt x="5843" y="4428"/>
                    </a:lnTo>
                    <a:lnTo>
                      <a:pt x="4812" y="5757"/>
                    </a:lnTo>
                    <a:lnTo>
                      <a:pt x="3895" y="3985"/>
                    </a:lnTo>
                    <a:lnTo>
                      <a:pt x="3208" y="3985"/>
                    </a:lnTo>
                    <a:lnTo>
                      <a:pt x="3437" y="1771"/>
                    </a:lnTo>
                    <a:lnTo>
                      <a:pt x="2979" y="0"/>
                    </a:lnTo>
                    <a:lnTo>
                      <a:pt x="2291" y="2657"/>
                    </a:lnTo>
                    <a:lnTo>
                      <a:pt x="1146" y="886"/>
                    </a:lnTo>
                    <a:lnTo>
                      <a:pt x="687" y="886"/>
                    </a:lnTo>
                    <a:lnTo>
                      <a:pt x="687" y="3985"/>
                    </a:lnTo>
                    <a:lnTo>
                      <a:pt x="0" y="3985"/>
                    </a:lnTo>
                    <a:lnTo>
                      <a:pt x="0" y="7528"/>
                    </a:lnTo>
                    <a:lnTo>
                      <a:pt x="0" y="12842"/>
                    </a:lnTo>
                    <a:lnTo>
                      <a:pt x="458" y="12399"/>
                    </a:lnTo>
                    <a:lnTo>
                      <a:pt x="1604" y="11513"/>
                    </a:lnTo>
                    <a:lnTo>
                      <a:pt x="2521" y="10627"/>
                    </a:lnTo>
                    <a:lnTo>
                      <a:pt x="3895" y="9742"/>
                    </a:lnTo>
                    <a:lnTo>
                      <a:pt x="4812" y="10627"/>
                    </a:lnTo>
                    <a:lnTo>
                      <a:pt x="5500" y="10627"/>
                    </a:lnTo>
                    <a:lnTo>
                      <a:pt x="6187" y="11513"/>
                    </a:lnTo>
                    <a:lnTo>
                      <a:pt x="7104" y="12842"/>
                    </a:lnTo>
                    <a:lnTo>
                      <a:pt x="7791" y="16384"/>
                    </a:lnTo>
                    <a:lnTo>
                      <a:pt x="9510" y="14613"/>
                    </a:lnTo>
                    <a:lnTo>
                      <a:pt x="10541" y="12399"/>
                    </a:lnTo>
                    <a:lnTo>
                      <a:pt x="11686" y="12399"/>
                    </a:lnTo>
                    <a:lnTo>
                      <a:pt x="12374" y="10627"/>
                    </a:lnTo>
                    <a:lnTo>
                      <a:pt x="13634" y="9742"/>
                    </a:lnTo>
                    <a:lnTo>
                      <a:pt x="14551" y="7971"/>
                    </a:lnTo>
                    <a:lnTo>
                      <a:pt x="15582" y="9299"/>
                    </a:lnTo>
                    <a:lnTo>
                      <a:pt x="16384" y="2214"/>
                    </a:lnTo>
                    <a:lnTo>
                      <a:pt x="16040" y="443"/>
                    </a:lnTo>
                    <a:lnTo>
                      <a:pt x="15467" y="2214"/>
                    </a:lnTo>
                    <a:lnTo>
                      <a:pt x="14895" y="3542"/>
                    </a:lnTo>
                    <a:lnTo>
                      <a:pt x="14093" y="5314"/>
                    </a:lnTo>
                    <a:lnTo>
                      <a:pt x="13176" y="4428"/>
                    </a:lnTo>
                    <a:lnTo>
                      <a:pt x="12603" y="1771"/>
                    </a:lnTo>
                    <a:lnTo>
                      <a:pt x="11343" y="2657"/>
                    </a:lnTo>
                    <a:lnTo>
                      <a:pt x="10541" y="3542"/>
                    </a:lnTo>
                    <a:lnTo>
                      <a:pt x="9510" y="3985"/>
                    </a:lnTo>
                    <a:lnTo>
                      <a:pt x="8708" y="3542"/>
                    </a:lnTo>
                    <a:lnTo>
                      <a:pt x="8708" y="221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4" name="Drawing 36"/>
              <p:cNvSpPr>
                <a:spLocks noChangeAspect="1"/>
              </p:cNvSpPr>
              <p:nvPr/>
            </p:nvSpPr>
            <p:spPr bwMode="auto">
              <a:xfrm>
                <a:off x="10316" y="-84075"/>
                <a:ext cx="765" cy="17"/>
              </a:xfrm>
              <a:custGeom>
                <a:avLst/>
                <a:gdLst/>
                <a:ahLst/>
                <a:cxnLst>
                  <a:cxn ang="0">
                    <a:pos x="14456" y="16384"/>
                  </a:cxn>
                  <a:cxn ang="0">
                    <a:pos x="16384" y="12529"/>
                  </a:cxn>
                  <a:cxn ang="0">
                    <a:pos x="15420" y="6746"/>
                  </a:cxn>
                  <a:cxn ang="0">
                    <a:pos x="12529" y="3855"/>
                  </a:cxn>
                  <a:cxn ang="0">
                    <a:pos x="6746" y="0"/>
                  </a:cxn>
                  <a:cxn ang="0">
                    <a:pos x="0" y="0"/>
                  </a:cxn>
                  <a:cxn ang="0">
                    <a:pos x="0" y="3855"/>
                  </a:cxn>
                  <a:cxn ang="0">
                    <a:pos x="4819" y="7710"/>
                  </a:cxn>
                  <a:cxn ang="0">
                    <a:pos x="8674" y="12529"/>
                  </a:cxn>
                  <a:cxn ang="0">
                    <a:pos x="11565" y="16384"/>
                  </a:cxn>
                  <a:cxn ang="0">
                    <a:pos x="14456" y="16384"/>
                  </a:cxn>
                </a:cxnLst>
                <a:rect l="0" t="0" r="r" b="b"/>
                <a:pathLst>
                  <a:path w="16384" h="16384">
                    <a:moveTo>
                      <a:pt x="14456" y="16384"/>
                    </a:moveTo>
                    <a:lnTo>
                      <a:pt x="16384" y="12529"/>
                    </a:lnTo>
                    <a:lnTo>
                      <a:pt x="15420" y="6746"/>
                    </a:lnTo>
                    <a:lnTo>
                      <a:pt x="12529" y="3855"/>
                    </a:lnTo>
                    <a:lnTo>
                      <a:pt x="6746" y="0"/>
                    </a:lnTo>
                    <a:lnTo>
                      <a:pt x="0" y="0"/>
                    </a:lnTo>
                    <a:lnTo>
                      <a:pt x="0" y="3855"/>
                    </a:lnTo>
                    <a:lnTo>
                      <a:pt x="4819" y="7710"/>
                    </a:lnTo>
                    <a:lnTo>
                      <a:pt x="8674" y="12529"/>
                    </a:lnTo>
                    <a:lnTo>
                      <a:pt x="11565" y="16384"/>
                    </a:lnTo>
                    <a:lnTo>
                      <a:pt x="14456"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5" name="Drawing 37"/>
              <p:cNvSpPr>
                <a:spLocks noChangeAspect="1"/>
              </p:cNvSpPr>
              <p:nvPr/>
            </p:nvSpPr>
            <p:spPr bwMode="auto">
              <a:xfrm>
                <a:off x="12251" y="-84032"/>
                <a:ext cx="450" cy="16"/>
              </a:xfrm>
              <a:custGeom>
                <a:avLst/>
                <a:gdLst/>
                <a:ahLst/>
                <a:cxnLst>
                  <a:cxn ang="0">
                    <a:pos x="6554" y="16384"/>
                  </a:cxn>
                  <a:cxn ang="0">
                    <a:pos x="16384" y="14336"/>
                  </a:cxn>
                  <a:cxn ang="0">
                    <a:pos x="14746" y="5120"/>
                  </a:cxn>
                  <a:cxn ang="0">
                    <a:pos x="14746" y="0"/>
                  </a:cxn>
                  <a:cxn ang="0">
                    <a:pos x="8192" y="0"/>
                  </a:cxn>
                  <a:cxn ang="0">
                    <a:pos x="6554" y="1024"/>
                  </a:cxn>
                  <a:cxn ang="0">
                    <a:pos x="0" y="8192"/>
                  </a:cxn>
                  <a:cxn ang="0">
                    <a:pos x="1638" y="14336"/>
                  </a:cxn>
                  <a:cxn ang="0">
                    <a:pos x="6554" y="16384"/>
                  </a:cxn>
                </a:cxnLst>
                <a:rect l="0" t="0" r="r" b="b"/>
                <a:pathLst>
                  <a:path w="16384" h="16384">
                    <a:moveTo>
                      <a:pt x="6554" y="16384"/>
                    </a:moveTo>
                    <a:lnTo>
                      <a:pt x="16384" y="14336"/>
                    </a:lnTo>
                    <a:lnTo>
                      <a:pt x="14746" y="5120"/>
                    </a:lnTo>
                    <a:lnTo>
                      <a:pt x="14746" y="0"/>
                    </a:lnTo>
                    <a:lnTo>
                      <a:pt x="8192" y="0"/>
                    </a:lnTo>
                    <a:lnTo>
                      <a:pt x="6554" y="1024"/>
                    </a:lnTo>
                    <a:lnTo>
                      <a:pt x="0" y="8192"/>
                    </a:lnTo>
                    <a:lnTo>
                      <a:pt x="1638" y="14336"/>
                    </a:lnTo>
                    <a:lnTo>
                      <a:pt x="655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6" name="Drawing 38"/>
              <p:cNvSpPr>
                <a:spLocks noChangeAspect="1"/>
              </p:cNvSpPr>
              <p:nvPr/>
            </p:nvSpPr>
            <p:spPr bwMode="auto">
              <a:xfrm>
                <a:off x="2441" y="-84076"/>
                <a:ext cx="5355" cy="114"/>
              </a:xfrm>
              <a:custGeom>
                <a:avLst/>
                <a:gdLst/>
                <a:ahLst/>
                <a:cxnLst>
                  <a:cxn ang="0">
                    <a:pos x="5507" y="0"/>
                  </a:cxn>
                  <a:cxn ang="0">
                    <a:pos x="4819" y="144"/>
                  </a:cxn>
                  <a:cxn ang="0">
                    <a:pos x="3855" y="575"/>
                  </a:cxn>
                  <a:cxn ang="0">
                    <a:pos x="2203" y="1868"/>
                  </a:cxn>
                  <a:cxn ang="0">
                    <a:pos x="1377" y="1725"/>
                  </a:cxn>
                  <a:cxn ang="0">
                    <a:pos x="275" y="4312"/>
                  </a:cxn>
                  <a:cxn ang="0">
                    <a:pos x="0" y="5461"/>
                  </a:cxn>
                  <a:cxn ang="0">
                    <a:pos x="964" y="7042"/>
                  </a:cxn>
                  <a:cxn ang="0">
                    <a:pos x="3029" y="7761"/>
                  </a:cxn>
                  <a:cxn ang="0">
                    <a:pos x="4130" y="9342"/>
                  </a:cxn>
                  <a:cxn ang="0">
                    <a:pos x="3717" y="11498"/>
                  </a:cxn>
                  <a:cxn ang="0">
                    <a:pos x="4268" y="13222"/>
                  </a:cxn>
                  <a:cxn ang="0">
                    <a:pos x="5232" y="13941"/>
                  </a:cxn>
                  <a:cxn ang="0">
                    <a:pos x="6058" y="14084"/>
                  </a:cxn>
                  <a:cxn ang="0">
                    <a:pos x="6333" y="12647"/>
                  </a:cxn>
                  <a:cxn ang="0">
                    <a:pos x="7022" y="11498"/>
                  </a:cxn>
                  <a:cxn ang="0">
                    <a:pos x="7572" y="12360"/>
                  </a:cxn>
                  <a:cxn ang="0">
                    <a:pos x="8674" y="12935"/>
                  </a:cxn>
                  <a:cxn ang="0">
                    <a:pos x="9638" y="15091"/>
                  </a:cxn>
                  <a:cxn ang="0">
                    <a:pos x="9913" y="16384"/>
                  </a:cxn>
                  <a:cxn ang="0">
                    <a:pos x="10464" y="16384"/>
                  </a:cxn>
                  <a:cxn ang="0">
                    <a:pos x="10739" y="15665"/>
                  </a:cxn>
                  <a:cxn ang="0">
                    <a:pos x="10739" y="13797"/>
                  </a:cxn>
                  <a:cxn ang="0">
                    <a:pos x="11841" y="13222"/>
                  </a:cxn>
                  <a:cxn ang="0">
                    <a:pos x="12667" y="14372"/>
                  </a:cxn>
                  <a:cxn ang="0">
                    <a:pos x="13768" y="15091"/>
                  </a:cxn>
                  <a:cxn ang="0">
                    <a:pos x="15145" y="15522"/>
                  </a:cxn>
                  <a:cxn ang="0">
                    <a:pos x="14594" y="13510"/>
                  </a:cxn>
                  <a:cxn ang="0">
                    <a:pos x="14319" y="12647"/>
                  </a:cxn>
                  <a:cxn ang="0">
                    <a:pos x="14043" y="11498"/>
                  </a:cxn>
                  <a:cxn ang="0">
                    <a:pos x="12942" y="8911"/>
                  </a:cxn>
                  <a:cxn ang="0">
                    <a:pos x="11841" y="7761"/>
                  </a:cxn>
                  <a:cxn ang="0">
                    <a:pos x="11290" y="6324"/>
                  </a:cxn>
                  <a:cxn ang="0">
                    <a:pos x="11841" y="6467"/>
                  </a:cxn>
                  <a:cxn ang="0">
                    <a:pos x="12667" y="6899"/>
                  </a:cxn>
                  <a:cxn ang="0">
                    <a:pos x="13768" y="7473"/>
                  </a:cxn>
                  <a:cxn ang="0">
                    <a:pos x="14043" y="8192"/>
                  </a:cxn>
                  <a:cxn ang="0">
                    <a:pos x="14732" y="7761"/>
                  </a:cxn>
                  <a:cxn ang="0">
                    <a:pos x="15420" y="6899"/>
                  </a:cxn>
                  <a:cxn ang="0">
                    <a:pos x="16384" y="6611"/>
                  </a:cxn>
                  <a:cxn ang="0">
                    <a:pos x="15971" y="5749"/>
                  </a:cxn>
                  <a:cxn ang="0">
                    <a:pos x="15283" y="5461"/>
                  </a:cxn>
                  <a:cxn ang="0">
                    <a:pos x="14319" y="4886"/>
                  </a:cxn>
                  <a:cxn ang="0">
                    <a:pos x="13630" y="3737"/>
                  </a:cxn>
                  <a:cxn ang="0">
                    <a:pos x="13217" y="3162"/>
                  </a:cxn>
                  <a:cxn ang="0">
                    <a:pos x="13080" y="2012"/>
                  </a:cxn>
                  <a:cxn ang="0">
                    <a:pos x="11978" y="1725"/>
                  </a:cxn>
                  <a:cxn ang="0">
                    <a:pos x="8674" y="1150"/>
                  </a:cxn>
                  <a:cxn ang="0">
                    <a:pos x="7159" y="719"/>
                  </a:cxn>
                  <a:cxn ang="0">
                    <a:pos x="6471" y="862"/>
                  </a:cxn>
                  <a:cxn ang="0">
                    <a:pos x="5920" y="287"/>
                  </a:cxn>
                  <a:cxn ang="0">
                    <a:pos x="5507" y="0"/>
                  </a:cxn>
                </a:cxnLst>
                <a:rect l="0" t="0" r="r" b="b"/>
                <a:pathLst>
                  <a:path w="16384" h="16384">
                    <a:moveTo>
                      <a:pt x="5507" y="0"/>
                    </a:moveTo>
                    <a:lnTo>
                      <a:pt x="4819" y="144"/>
                    </a:lnTo>
                    <a:lnTo>
                      <a:pt x="3855" y="575"/>
                    </a:lnTo>
                    <a:lnTo>
                      <a:pt x="2203" y="1868"/>
                    </a:lnTo>
                    <a:lnTo>
                      <a:pt x="1377" y="1725"/>
                    </a:lnTo>
                    <a:lnTo>
                      <a:pt x="275" y="4312"/>
                    </a:lnTo>
                    <a:lnTo>
                      <a:pt x="0" y="5461"/>
                    </a:lnTo>
                    <a:lnTo>
                      <a:pt x="964" y="7042"/>
                    </a:lnTo>
                    <a:lnTo>
                      <a:pt x="3029" y="7761"/>
                    </a:lnTo>
                    <a:lnTo>
                      <a:pt x="4130" y="9342"/>
                    </a:lnTo>
                    <a:lnTo>
                      <a:pt x="3717" y="11498"/>
                    </a:lnTo>
                    <a:lnTo>
                      <a:pt x="4268" y="13222"/>
                    </a:lnTo>
                    <a:lnTo>
                      <a:pt x="5232" y="13941"/>
                    </a:lnTo>
                    <a:lnTo>
                      <a:pt x="6058" y="14084"/>
                    </a:lnTo>
                    <a:lnTo>
                      <a:pt x="6333" y="12647"/>
                    </a:lnTo>
                    <a:lnTo>
                      <a:pt x="7022" y="11498"/>
                    </a:lnTo>
                    <a:lnTo>
                      <a:pt x="7572" y="12360"/>
                    </a:lnTo>
                    <a:lnTo>
                      <a:pt x="8674" y="12935"/>
                    </a:lnTo>
                    <a:lnTo>
                      <a:pt x="9638" y="15091"/>
                    </a:lnTo>
                    <a:lnTo>
                      <a:pt x="9913" y="16384"/>
                    </a:lnTo>
                    <a:lnTo>
                      <a:pt x="10464" y="16384"/>
                    </a:lnTo>
                    <a:lnTo>
                      <a:pt x="10739" y="15665"/>
                    </a:lnTo>
                    <a:lnTo>
                      <a:pt x="10739" y="13797"/>
                    </a:lnTo>
                    <a:lnTo>
                      <a:pt x="11841" y="13222"/>
                    </a:lnTo>
                    <a:lnTo>
                      <a:pt x="12667" y="14372"/>
                    </a:lnTo>
                    <a:lnTo>
                      <a:pt x="13768" y="15091"/>
                    </a:lnTo>
                    <a:lnTo>
                      <a:pt x="15145" y="15522"/>
                    </a:lnTo>
                    <a:lnTo>
                      <a:pt x="14594" y="13510"/>
                    </a:lnTo>
                    <a:lnTo>
                      <a:pt x="14319" y="12647"/>
                    </a:lnTo>
                    <a:lnTo>
                      <a:pt x="14043" y="11498"/>
                    </a:lnTo>
                    <a:lnTo>
                      <a:pt x="12942" y="8911"/>
                    </a:lnTo>
                    <a:lnTo>
                      <a:pt x="11841" y="7761"/>
                    </a:lnTo>
                    <a:lnTo>
                      <a:pt x="11290" y="6324"/>
                    </a:lnTo>
                    <a:lnTo>
                      <a:pt x="11841" y="6467"/>
                    </a:lnTo>
                    <a:lnTo>
                      <a:pt x="12667" y="6899"/>
                    </a:lnTo>
                    <a:lnTo>
                      <a:pt x="13768" y="7473"/>
                    </a:lnTo>
                    <a:lnTo>
                      <a:pt x="14043" y="8192"/>
                    </a:lnTo>
                    <a:lnTo>
                      <a:pt x="14732" y="7761"/>
                    </a:lnTo>
                    <a:lnTo>
                      <a:pt x="15420" y="6899"/>
                    </a:lnTo>
                    <a:lnTo>
                      <a:pt x="16384" y="6611"/>
                    </a:lnTo>
                    <a:lnTo>
                      <a:pt x="15971" y="5749"/>
                    </a:lnTo>
                    <a:lnTo>
                      <a:pt x="15283" y="5461"/>
                    </a:lnTo>
                    <a:lnTo>
                      <a:pt x="14319" y="4886"/>
                    </a:lnTo>
                    <a:lnTo>
                      <a:pt x="13630" y="3737"/>
                    </a:lnTo>
                    <a:lnTo>
                      <a:pt x="13217" y="3162"/>
                    </a:lnTo>
                    <a:lnTo>
                      <a:pt x="13080" y="2012"/>
                    </a:lnTo>
                    <a:lnTo>
                      <a:pt x="11978" y="1725"/>
                    </a:lnTo>
                    <a:lnTo>
                      <a:pt x="8674" y="1150"/>
                    </a:lnTo>
                    <a:lnTo>
                      <a:pt x="7159" y="719"/>
                    </a:lnTo>
                    <a:lnTo>
                      <a:pt x="6471" y="862"/>
                    </a:lnTo>
                    <a:lnTo>
                      <a:pt x="5920" y="287"/>
                    </a:lnTo>
                    <a:lnTo>
                      <a:pt x="5507"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7" name="Drawing 39"/>
              <p:cNvSpPr>
                <a:spLocks noChangeAspect="1"/>
              </p:cNvSpPr>
              <p:nvPr/>
            </p:nvSpPr>
            <p:spPr bwMode="auto">
              <a:xfrm>
                <a:off x="596" y="-84074"/>
                <a:ext cx="945" cy="22"/>
              </a:xfrm>
              <a:custGeom>
                <a:avLst/>
                <a:gdLst/>
                <a:ahLst/>
                <a:cxnLst>
                  <a:cxn ang="0">
                    <a:pos x="15604" y="16384"/>
                  </a:cxn>
                  <a:cxn ang="0">
                    <a:pos x="16384" y="10426"/>
                  </a:cxn>
                  <a:cxn ang="0">
                    <a:pos x="10142" y="7447"/>
                  </a:cxn>
                  <a:cxn ang="0">
                    <a:pos x="8582" y="0"/>
                  </a:cxn>
                  <a:cxn ang="0">
                    <a:pos x="3901" y="2979"/>
                  </a:cxn>
                  <a:cxn ang="0">
                    <a:pos x="0" y="8192"/>
                  </a:cxn>
                  <a:cxn ang="0">
                    <a:pos x="0" y="8937"/>
                  </a:cxn>
                  <a:cxn ang="0">
                    <a:pos x="3121" y="11171"/>
                  </a:cxn>
                  <a:cxn ang="0">
                    <a:pos x="6242" y="14150"/>
                  </a:cxn>
                  <a:cxn ang="0">
                    <a:pos x="11703" y="14150"/>
                  </a:cxn>
                  <a:cxn ang="0">
                    <a:pos x="15604" y="16384"/>
                  </a:cxn>
                </a:cxnLst>
                <a:rect l="0" t="0" r="r" b="b"/>
                <a:pathLst>
                  <a:path w="16384" h="16384">
                    <a:moveTo>
                      <a:pt x="15604" y="16384"/>
                    </a:moveTo>
                    <a:lnTo>
                      <a:pt x="16384" y="10426"/>
                    </a:lnTo>
                    <a:lnTo>
                      <a:pt x="10142" y="7447"/>
                    </a:lnTo>
                    <a:lnTo>
                      <a:pt x="8582" y="0"/>
                    </a:lnTo>
                    <a:lnTo>
                      <a:pt x="3901" y="2979"/>
                    </a:lnTo>
                    <a:lnTo>
                      <a:pt x="0" y="8192"/>
                    </a:lnTo>
                    <a:lnTo>
                      <a:pt x="0" y="8937"/>
                    </a:lnTo>
                    <a:lnTo>
                      <a:pt x="3121" y="11171"/>
                    </a:lnTo>
                    <a:lnTo>
                      <a:pt x="6242" y="14150"/>
                    </a:lnTo>
                    <a:lnTo>
                      <a:pt x="11703" y="14150"/>
                    </a:lnTo>
                    <a:lnTo>
                      <a:pt x="1560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8" name="Drawing 40"/>
              <p:cNvSpPr>
                <a:spLocks noChangeAspect="1"/>
              </p:cNvSpPr>
              <p:nvPr/>
            </p:nvSpPr>
            <p:spPr bwMode="auto">
              <a:xfrm>
                <a:off x="6131" y="-84130"/>
                <a:ext cx="3960" cy="58"/>
              </a:xfrm>
              <a:custGeom>
                <a:avLst/>
                <a:gdLst/>
                <a:ahLst/>
                <a:cxnLst>
                  <a:cxn ang="0">
                    <a:pos x="15825" y="14124"/>
                  </a:cxn>
                  <a:cxn ang="0">
                    <a:pos x="16384" y="14689"/>
                  </a:cxn>
                  <a:cxn ang="0">
                    <a:pos x="16012" y="12429"/>
                  </a:cxn>
                  <a:cxn ang="0">
                    <a:pos x="14150" y="12429"/>
                  </a:cxn>
                  <a:cxn ang="0">
                    <a:pos x="13033" y="12147"/>
                  </a:cxn>
                  <a:cxn ang="0">
                    <a:pos x="11916" y="8757"/>
                  </a:cxn>
                  <a:cxn ang="0">
                    <a:pos x="11543" y="6497"/>
                  </a:cxn>
                  <a:cxn ang="0">
                    <a:pos x="10612" y="5367"/>
                  </a:cxn>
                  <a:cxn ang="0">
                    <a:pos x="7820" y="5085"/>
                  </a:cxn>
                  <a:cxn ang="0">
                    <a:pos x="6144" y="4237"/>
                  </a:cxn>
                  <a:cxn ang="0">
                    <a:pos x="4468" y="2825"/>
                  </a:cxn>
                  <a:cxn ang="0">
                    <a:pos x="3165" y="1130"/>
                  </a:cxn>
                  <a:cxn ang="0">
                    <a:pos x="2607" y="0"/>
                  </a:cxn>
                  <a:cxn ang="0">
                    <a:pos x="1676" y="565"/>
                  </a:cxn>
                  <a:cxn ang="0">
                    <a:pos x="372" y="2825"/>
                  </a:cxn>
                  <a:cxn ang="0">
                    <a:pos x="0" y="4237"/>
                  </a:cxn>
                  <a:cxn ang="0">
                    <a:pos x="186" y="4237"/>
                  </a:cxn>
                  <a:cxn ang="0">
                    <a:pos x="1489" y="3955"/>
                  </a:cxn>
                  <a:cxn ang="0">
                    <a:pos x="2607" y="5085"/>
                  </a:cxn>
                  <a:cxn ang="0">
                    <a:pos x="3724" y="6215"/>
                  </a:cxn>
                  <a:cxn ang="0">
                    <a:pos x="5399" y="7627"/>
                  </a:cxn>
                  <a:cxn ang="0">
                    <a:pos x="5958" y="9604"/>
                  </a:cxn>
                  <a:cxn ang="0">
                    <a:pos x="7447" y="10169"/>
                  </a:cxn>
                  <a:cxn ang="0">
                    <a:pos x="9309" y="10169"/>
                  </a:cxn>
                  <a:cxn ang="0">
                    <a:pos x="10054" y="10734"/>
                  </a:cxn>
                  <a:cxn ang="0">
                    <a:pos x="11357" y="11864"/>
                  </a:cxn>
                  <a:cxn ang="0">
                    <a:pos x="12102" y="13277"/>
                  </a:cxn>
                  <a:cxn ang="0">
                    <a:pos x="12847" y="15537"/>
                  </a:cxn>
                  <a:cxn ang="0">
                    <a:pos x="13777" y="16384"/>
                  </a:cxn>
                  <a:cxn ang="0">
                    <a:pos x="14895" y="16384"/>
                  </a:cxn>
                  <a:cxn ang="0">
                    <a:pos x="15825" y="16384"/>
                  </a:cxn>
                  <a:cxn ang="0">
                    <a:pos x="16012" y="16384"/>
                  </a:cxn>
                  <a:cxn ang="0">
                    <a:pos x="16012" y="15537"/>
                  </a:cxn>
                  <a:cxn ang="0">
                    <a:pos x="15825" y="14124"/>
                  </a:cxn>
                </a:cxnLst>
                <a:rect l="0" t="0" r="r" b="b"/>
                <a:pathLst>
                  <a:path w="16384" h="16384">
                    <a:moveTo>
                      <a:pt x="15825" y="14124"/>
                    </a:moveTo>
                    <a:lnTo>
                      <a:pt x="16384" y="14689"/>
                    </a:lnTo>
                    <a:lnTo>
                      <a:pt x="16012" y="12429"/>
                    </a:lnTo>
                    <a:lnTo>
                      <a:pt x="14150" y="12429"/>
                    </a:lnTo>
                    <a:lnTo>
                      <a:pt x="13033" y="12147"/>
                    </a:lnTo>
                    <a:lnTo>
                      <a:pt x="11916" y="8757"/>
                    </a:lnTo>
                    <a:lnTo>
                      <a:pt x="11543" y="6497"/>
                    </a:lnTo>
                    <a:lnTo>
                      <a:pt x="10612" y="5367"/>
                    </a:lnTo>
                    <a:lnTo>
                      <a:pt x="7820" y="5085"/>
                    </a:lnTo>
                    <a:lnTo>
                      <a:pt x="6144" y="4237"/>
                    </a:lnTo>
                    <a:lnTo>
                      <a:pt x="4468" y="2825"/>
                    </a:lnTo>
                    <a:lnTo>
                      <a:pt x="3165" y="1130"/>
                    </a:lnTo>
                    <a:lnTo>
                      <a:pt x="2607" y="0"/>
                    </a:lnTo>
                    <a:lnTo>
                      <a:pt x="1676" y="565"/>
                    </a:lnTo>
                    <a:lnTo>
                      <a:pt x="372" y="2825"/>
                    </a:lnTo>
                    <a:lnTo>
                      <a:pt x="0" y="4237"/>
                    </a:lnTo>
                    <a:lnTo>
                      <a:pt x="186" y="4237"/>
                    </a:lnTo>
                    <a:lnTo>
                      <a:pt x="1489" y="3955"/>
                    </a:lnTo>
                    <a:lnTo>
                      <a:pt x="2607" y="5085"/>
                    </a:lnTo>
                    <a:lnTo>
                      <a:pt x="3724" y="6215"/>
                    </a:lnTo>
                    <a:lnTo>
                      <a:pt x="5399" y="7627"/>
                    </a:lnTo>
                    <a:lnTo>
                      <a:pt x="5958" y="9604"/>
                    </a:lnTo>
                    <a:lnTo>
                      <a:pt x="7447" y="10169"/>
                    </a:lnTo>
                    <a:lnTo>
                      <a:pt x="9309" y="10169"/>
                    </a:lnTo>
                    <a:lnTo>
                      <a:pt x="10054" y="10734"/>
                    </a:lnTo>
                    <a:lnTo>
                      <a:pt x="11357" y="11864"/>
                    </a:lnTo>
                    <a:lnTo>
                      <a:pt x="12102" y="13277"/>
                    </a:lnTo>
                    <a:lnTo>
                      <a:pt x="12847" y="15537"/>
                    </a:lnTo>
                    <a:lnTo>
                      <a:pt x="13777" y="16384"/>
                    </a:lnTo>
                    <a:lnTo>
                      <a:pt x="14895" y="16384"/>
                    </a:lnTo>
                    <a:lnTo>
                      <a:pt x="15825" y="16384"/>
                    </a:lnTo>
                    <a:lnTo>
                      <a:pt x="16012" y="16384"/>
                    </a:lnTo>
                    <a:lnTo>
                      <a:pt x="16012" y="15537"/>
                    </a:lnTo>
                    <a:lnTo>
                      <a:pt x="15825" y="1412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9" name="Drawing 41"/>
              <p:cNvSpPr>
                <a:spLocks noChangeAspect="1"/>
              </p:cNvSpPr>
              <p:nvPr/>
            </p:nvSpPr>
            <p:spPr bwMode="auto">
              <a:xfrm>
                <a:off x="-1384" y="-84155"/>
                <a:ext cx="945" cy="24"/>
              </a:xfrm>
              <a:custGeom>
                <a:avLst/>
                <a:gdLst/>
                <a:ahLst/>
                <a:cxnLst>
                  <a:cxn ang="0">
                    <a:pos x="16384" y="15701"/>
                  </a:cxn>
                  <a:cxn ang="0">
                    <a:pos x="16384" y="12971"/>
                  </a:cxn>
                  <a:cxn ang="0">
                    <a:pos x="12483" y="8192"/>
                  </a:cxn>
                  <a:cxn ang="0">
                    <a:pos x="8582" y="2731"/>
                  </a:cxn>
                  <a:cxn ang="0">
                    <a:pos x="3901" y="0"/>
                  </a:cxn>
                  <a:cxn ang="0">
                    <a:pos x="0" y="2048"/>
                  </a:cxn>
                  <a:cxn ang="0">
                    <a:pos x="3901" y="8192"/>
                  </a:cxn>
                  <a:cxn ang="0">
                    <a:pos x="7022" y="12971"/>
                  </a:cxn>
                  <a:cxn ang="0">
                    <a:pos x="12483" y="16384"/>
                  </a:cxn>
                  <a:cxn ang="0">
                    <a:pos x="16384" y="15701"/>
                  </a:cxn>
                </a:cxnLst>
                <a:rect l="0" t="0" r="r" b="b"/>
                <a:pathLst>
                  <a:path w="16384" h="16384">
                    <a:moveTo>
                      <a:pt x="16384" y="15701"/>
                    </a:moveTo>
                    <a:lnTo>
                      <a:pt x="16384" y="12971"/>
                    </a:lnTo>
                    <a:lnTo>
                      <a:pt x="12483" y="8192"/>
                    </a:lnTo>
                    <a:lnTo>
                      <a:pt x="8582" y="2731"/>
                    </a:lnTo>
                    <a:lnTo>
                      <a:pt x="3901" y="0"/>
                    </a:lnTo>
                    <a:lnTo>
                      <a:pt x="0" y="2048"/>
                    </a:lnTo>
                    <a:lnTo>
                      <a:pt x="3901" y="8192"/>
                    </a:lnTo>
                    <a:lnTo>
                      <a:pt x="7022" y="12971"/>
                    </a:lnTo>
                    <a:lnTo>
                      <a:pt x="12483" y="16384"/>
                    </a:lnTo>
                    <a:lnTo>
                      <a:pt x="16384" y="1570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2" name="Hungary"/>
            <p:cNvSpPr>
              <a:spLocks noChangeAspect="1"/>
            </p:cNvSpPr>
            <p:nvPr/>
          </p:nvSpPr>
          <p:spPr bwMode="auto">
            <a:xfrm>
              <a:off x="2255" y="1964"/>
              <a:ext cx="340" cy="248"/>
            </a:xfrm>
            <a:custGeom>
              <a:avLst/>
              <a:gdLst/>
              <a:ahLst/>
              <a:cxnLst>
                <a:cxn ang="0">
                  <a:pos x="13794" y="772"/>
                </a:cxn>
                <a:cxn ang="0">
                  <a:pos x="12288" y="0"/>
                </a:cxn>
                <a:cxn ang="0">
                  <a:pos x="10963" y="343"/>
                </a:cxn>
                <a:cxn ang="0">
                  <a:pos x="10180" y="1801"/>
                </a:cxn>
                <a:cxn ang="0">
                  <a:pos x="9156" y="2659"/>
                </a:cxn>
                <a:cxn ang="0">
                  <a:pos x="7710" y="3088"/>
                </a:cxn>
                <a:cxn ang="0">
                  <a:pos x="6385" y="3860"/>
                </a:cxn>
                <a:cxn ang="0">
                  <a:pos x="6024" y="4804"/>
                </a:cxn>
                <a:cxn ang="0">
                  <a:pos x="5602" y="5404"/>
                </a:cxn>
                <a:cxn ang="0">
                  <a:pos x="4939" y="5404"/>
                </a:cxn>
                <a:cxn ang="0">
                  <a:pos x="4096" y="5576"/>
                </a:cxn>
                <a:cxn ang="0">
                  <a:pos x="3373" y="4889"/>
                </a:cxn>
                <a:cxn ang="0">
                  <a:pos x="2530" y="4203"/>
                </a:cxn>
                <a:cxn ang="0">
                  <a:pos x="2289" y="4546"/>
                </a:cxn>
                <a:cxn ang="0">
                  <a:pos x="2168" y="5919"/>
                </a:cxn>
                <a:cxn ang="0">
                  <a:pos x="1024" y="6090"/>
                </a:cxn>
                <a:cxn ang="0">
                  <a:pos x="1205" y="7120"/>
                </a:cxn>
                <a:cxn ang="0">
                  <a:pos x="783" y="8321"/>
                </a:cxn>
                <a:cxn ang="0">
                  <a:pos x="964" y="9865"/>
                </a:cxn>
                <a:cxn ang="0">
                  <a:pos x="60" y="10551"/>
                </a:cxn>
                <a:cxn ang="0">
                  <a:pos x="301" y="10723"/>
                </a:cxn>
                <a:cxn ang="0">
                  <a:pos x="964" y="11923"/>
                </a:cxn>
                <a:cxn ang="0">
                  <a:pos x="1928" y="13124"/>
                </a:cxn>
                <a:cxn ang="0">
                  <a:pos x="3132" y="14497"/>
                </a:cxn>
                <a:cxn ang="0">
                  <a:pos x="4337" y="15784"/>
                </a:cxn>
                <a:cxn ang="0">
                  <a:pos x="5843" y="16212"/>
                </a:cxn>
                <a:cxn ang="0">
                  <a:pos x="6987" y="15183"/>
                </a:cxn>
                <a:cxn ang="0">
                  <a:pos x="7951" y="14668"/>
                </a:cxn>
                <a:cxn ang="0">
                  <a:pos x="9276" y="13725"/>
                </a:cxn>
                <a:cxn ang="0">
                  <a:pos x="10421" y="13124"/>
                </a:cxn>
                <a:cxn ang="0">
                  <a:pos x="10842" y="13639"/>
                </a:cxn>
                <a:cxn ang="0">
                  <a:pos x="11324" y="13296"/>
                </a:cxn>
                <a:cxn ang="0">
                  <a:pos x="12288" y="12695"/>
                </a:cxn>
                <a:cxn ang="0">
                  <a:pos x="13131" y="10894"/>
                </a:cxn>
                <a:cxn ang="0">
                  <a:pos x="13734" y="8921"/>
                </a:cxn>
                <a:cxn ang="0">
                  <a:pos x="14336" y="6948"/>
                </a:cxn>
                <a:cxn ang="0">
                  <a:pos x="14577" y="5490"/>
                </a:cxn>
                <a:cxn ang="0">
                  <a:pos x="14999" y="4117"/>
                </a:cxn>
                <a:cxn ang="0">
                  <a:pos x="15902" y="3517"/>
                </a:cxn>
                <a:cxn ang="0">
                  <a:pos x="16384" y="2488"/>
                </a:cxn>
                <a:cxn ang="0">
                  <a:pos x="15661" y="1372"/>
                </a:cxn>
                <a:cxn ang="0">
                  <a:pos x="14336" y="429"/>
                </a:cxn>
              </a:cxnLst>
              <a:rect l="0" t="0" r="r" b="b"/>
              <a:pathLst>
                <a:path w="16384" h="16384">
                  <a:moveTo>
                    <a:pt x="14336" y="429"/>
                  </a:moveTo>
                  <a:lnTo>
                    <a:pt x="13794" y="772"/>
                  </a:lnTo>
                  <a:lnTo>
                    <a:pt x="13011" y="257"/>
                  </a:lnTo>
                  <a:lnTo>
                    <a:pt x="12288" y="0"/>
                  </a:lnTo>
                  <a:lnTo>
                    <a:pt x="11806" y="343"/>
                  </a:lnTo>
                  <a:lnTo>
                    <a:pt x="10963" y="343"/>
                  </a:lnTo>
                  <a:lnTo>
                    <a:pt x="10360" y="1029"/>
                  </a:lnTo>
                  <a:lnTo>
                    <a:pt x="10180" y="1801"/>
                  </a:lnTo>
                  <a:lnTo>
                    <a:pt x="9698" y="2059"/>
                  </a:lnTo>
                  <a:lnTo>
                    <a:pt x="9156" y="2659"/>
                  </a:lnTo>
                  <a:lnTo>
                    <a:pt x="8433" y="2402"/>
                  </a:lnTo>
                  <a:lnTo>
                    <a:pt x="7710" y="3088"/>
                  </a:lnTo>
                  <a:lnTo>
                    <a:pt x="7048" y="3517"/>
                  </a:lnTo>
                  <a:lnTo>
                    <a:pt x="6385" y="3860"/>
                  </a:lnTo>
                  <a:lnTo>
                    <a:pt x="6084" y="4718"/>
                  </a:lnTo>
                  <a:lnTo>
                    <a:pt x="6024" y="4804"/>
                  </a:lnTo>
                  <a:lnTo>
                    <a:pt x="5843" y="5233"/>
                  </a:lnTo>
                  <a:lnTo>
                    <a:pt x="5602" y="5404"/>
                  </a:lnTo>
                  <a:lnTo>
                    <a:pt x="5301" y="5404"/>
                  </a:lnTo>
                  <a:lnTo>
                    <a:pt x="4939" y="5404"/>
                  </a:lnTo>
                  <a:lnTo>
                    <a:pt x="4578" y="5490"/>
                  </a:lnTo>
                  <a:lnTo>
                    <a:pt x="4096" y="5576"/>
                  </a:lnTo>
                  <a:lnTo>
                    <a:pt x="3855" y="5404"/>
                  </a:lnTo>
                  <a:lnTo>
                    <a:pt x="3373" y="4889"/>
                  </a:lnTo>
                  <a:lnTo>
                    <a:pt x="2952" y="4461"/>
                  </a:lnTo>
                  <a:lnTo>
                    <a:pt x="2530" y="4203"/>
                  </a:lnTo>
                  <a:lnTo>
                    <a:pt x="2289" y="4032"/>
                  </a:lnTo>
                  <a:lnTo>
                    <a:pt x="2289" y="4546"/>
                  </a:lnTo>
                  <a:lnTo>
                    <a:pt x="2409" y="5404"/>
                  </a:lnTo>
                  <a:lnTo>
                    <a:pt x="2168" y="5919"/>
                  </a:lnTo>
                  <a:lnTo>
                    <a:pt x="1506" y="5919"/>
                  </a:lnTo>
                  <a:lnTo>
                    <a:pt x="1024" y="6090"/>
                  </a:lnTo>
                  <a:lnTo>
                    <a:pt x="843" y="6605"/>
                  </a:lnTo>
                  <a:lnTo>
                    <a:pt x="1205" y="7120"/>
                  </a:lnTo>
                  <a:lnTo>
                    <a:pt x="964" y="8149"/>
                  </a:lnTo>
                  <a:lnTo>
                    <a:pt x="783" y="8321"/>
                  </a:lnTo>
                  <a:lnTo>
                    <a:pt x="783" y="9007"/>
                  </a:lnTo>
                  <a:lnTo>
                    <a:pt x="964" y="9865"/>
                  </a:lnTo>
                  <a:lnTo>
                    <a:pt x="361" y="9950"/>
                  </a:lnTo>
                  <a:lnTo>
                    <a:pt x="60" y="10551"/>
                  </a:lnTo>
                  <a:lnTo>
                    <a:pt x="0" y="10723"/>
                  </a:lnTo>
                  <a:lnTo>
                    <a:pt x="301" y="10723"/>
                  </a:lnTo>
                  <a:lnTo>
                    <a:pt x="602" y="10980"/>
                  </a:lnTo>
                  <a:lnTo>
                    <a:pt x="964" y="11923"/>
                  </a:lnTo>
                  <a:lnTo>
                    <a:pt x="1446" y="12781"/>
                  </a:lnTo>
                  <a:lnTo>
                    <a:pt x="1928" y="13124"/>
                  </a:lnTo>
                  <a:lnTo>
                    <a:pt x="2470" y="14154"/>
                  </a:lnTo>
                  <a:lnTo>
                    <a:pt x="3132" y="14497"/>
                  </a:lnTo>
                  <a:lnTo>
                    <a:pt x="3735" y="15526"/>
                  </a:lnTo>
                  <a:lnTo>
                    <a:pt x="4337" y="15784"/>
                  </a:lnTo>
                  <a:lnTo>
                    <a:pt x="5060" y="16384"/>
                  </a:lnTo>
                  <a:lnTo>
                    <a:pt x="5843" y="16212"/>
                  </a:lnTo>
                  <a:lnTo>
                    <a:pt x="6385" y="15869"/>
                  </a:lnTo>
                  <a:lnTo>
                    <a:pt x="6987" y="15183"/>
                  </a:lnTo>
                  <a:lnTo>
                    <a:pt x="7590" y="15097"/>
                  </a:lnTo>
                  <a:lnTo>
                    <a:pt x="7951" y="14668"/>
                  </a:lnTo>
                  <a:lnTo>
                    <a:pt x="8553" y="14497"/>
                  </a:lnTo>
                  <a:lnTo>
                    <a:pt x="9276" y="13725"/>
                  </a:lnTo>
                  <a:lnTo>
                    <a:pt x="9879" y="13639"/>
                  </a:lnTo>
                  <a:lnTo>
                    <a:pt x="10421" y="13124"/>
                  </a:lnTo>
                  <a:lnTo>
                    <a:pt x="10662" y="13639"/>
                  </a:lnTo>
                  <a:lnTo>
                    <a:pt x="10842" y="13639"/>
                  </a:lnTo>
                  <a:lnTo>
                    <a:pt x="10903" y="13467"/>
                  </a:lnTo>
                  <a:lnTo>
                    <a:pt x="11324" y="13296"/>
                  </a:lnTo>
                  <a:lnTo>
                    <a:pt x="11806" y="13039"/>
                  </a:lnTo>
                  <a:lnTo>
                    <a:pt x="12288" y="12695"/>
                  </a:lnTo>
                  <a:lnTo>
                    <a:pt x="12890" y="12095"/>
                  </a:lnTo>
                  <a:lnTo>
                    <a:pt x="13131" y="10894"/>
                  </a:lnTo>
                  <a:lnTo>
                    <a:pt x="13493" y="10036"/>
                  </a:lnTo>
                  <a:lnTo>
                    <a:pt x="13734" y="8921"/>
                  </a:lnTo>
                  <a:lnTo>
                    <a:pt x="13854" y="7978"/>
                  </a:lnTo>
                  <a:lnTo>
                    <a:pt x="14336" y="6948"/>
                  </a:lnTo>
                  <a:lnTo>
                    <a:pt x="14336" y="6176"/>
                  </a:lnTo>
                  <a:lnTo>
                    <a:pt x="14577" y="5490"/>
                  </a:lnTo>
                  <a:lnTo>
                    <a:pt x="14577" y="4889"/>
                  </a:lnTo>
                  <a:lnTo>
                    <a:pt x="14999" y="4117"/>
                  </a:lnTo>
                  <a:lnTo>
                    <a:pt x="15541" y="3689"/>
                  </a:lnTo>
                  <a:lnTo>
                    <a:pt x="15902" y="3517"/>
                  </a:lnTo>
                  <a:lnTo>
                    <a:pt x="16203" y="3002"/>
                  </a:lnTo>
                  <a:lnTo>
                    <a:pt x="16384" y="2488"/>
                  </a:lnTo>
                  <a:lnTo>
                    <a:pt x="16023" y="1801"/>
                  </a:lnTo>
                  <a:lnTo>
                    <a:pt x="15661" y="1372"/>
                  </a:lnTo>
                  <a:lnTo>
                    <a:pt x="15059" y="772"/>
                  </a:lnTo>
                  <a:lnTo>
                    <a:pt x="14336" y="42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3" name="Ireland"/>
            <p:cNvSpPr>
              <a:spLocks noChangeAspect="1"/>
            </p:cNvSpPr>
            <p:nvPr/>
          </p:nvSpPr>
          <p:spPr bwMode="auto">
            <a:xfrm>
              <a:off x="1010" y="1319"/>
              <a:ext cx="230" cy="282"/>
            </a:xfrm>
            <a:custGeom>
              <a:avLst/>
              <a:gdLst/>
              <a:ahLst/>
              <a:cxnLst>
                <a:cxn ang="0">
                  <a:pos x="13713" y="827"/>
                </a:cxn>
                <a:cxn ang="0">
                  <a:pos x="13267" y="225"/>
                </a:cxn>
                <a:cxn ang="0">
                  <a:pos x="11487" y="526"/>
                </a:cxn>
                <a:cxn ang="0">
                  <a:pos x="10863" y="1353"/>
                </a:cxn>
                <a:cxn ang="0">
                  <a:pos x="9617" y="1954"/>
                </a:cxn>
                <a:cxn ang="0">
                  <a:pos x="10685" y="2405"/>
                </a:cxn>
                <a:cxn ang="0">
                  <a:pos x="10507" y="3232"/>
                </a:cxn>
                <a:cxn ang="0">
                  <a:pos x="9439" y="3908"/>
                </a:cxn>
                <a:cxn ang="0">
                  <a:pos x="7569" y="3758"/>
                </a:cxn>
                <a:cxn ang="0">
                  <a:pos x="5699" y="3157"/>
                </a:cxn>
                <a:cxn ang="0">
                  <a:pos x="4808" y="4209"/>
                </a:cxn>
                <a:cxn ang="0">
                  <a:pos x="5699" y="5111"/>
                </a:cxn>
                <a:cxn ang="0">
                  <a:pos x="4274" y="6012"/>
                </a:cxn>
                <a:cxn ang="0">
                  <a:pos x="4007" y="7140"/>
                </a:cxn>
                <a:cxn ang="0">
                  <a:pos x="4719" y="7967"/>
                </a:cxn>
                <a:cxn ang="0">
                  <a:pos x="6589" y="8718"/>
                </a:cxn>
                <a:cxn ang="0">
                  <a:pos x="4719" y="9545"/>
                </a:cxn>
                <a:cxn ang="0">
                  <a:pos x="3206" y="10822"/>
                </a:cxn>
                <a:cxn ang="0">
                  <a:pos x="3027" y="10973"/>
                </a:cxn>
                <a:cxn ang="0">
                  <a:pos x="4363" y="11123"/>
                </a:cxn>
                <a:cxn ang="0">
                  <a:pos x="6144" y="10522"/>
                </a:cxn>
                <a:cxn ang="0">
                  <a:pos x="6411" y="11349"/>
                </a:cxn>
                <a:cxn ang="0">
                  <a:pos x="4363" y="11349"/>
                </a:cxn>
                <a:cxn ang="0">
                  <a:pos x="2315" y="12250"/>
                </a:cxn>
                <a:cxn ang="0">
                  <a:pos x="1069" y="12175"/>
                </a:cxn>
                <a:cxn ang="0">
                  <a:pos x="1781" y="12927"/>
                </a:cxn>
                <a:cxn ang="0">
                  <a:pos x="0" y="13979"/>
                </a:cxn>
                <a:cxn ang="0">
                  <a:pos x="534" y="14430"/>
                </a:cxn>
                <a:cxn ang="0">
                  <a:pos x="1959" y="14731"/>
                </a:cxn>
                <a:cxn ang="0">
                  <a:pos x="356" y="15182"/>
                </a:cxn>
                <a:cxn ang="0">
                  <a:pos x="2137" y="15182"/>
                </a:cxn>
                <a:cxn ang="0">
                  <a:pos x="1781" y="15557"/>
                </a:cxn>
                <a:cxn ang="0">
                  <a:pos x="1870" y="15933"/>
                </a:cxn>
                <a:cxn ang="0">
                  <a:pos x="2938" y="16234"/>
                </a:cxn>
                <a:cxn ang="0">
                  <a:pos x="3651" y="16234"/>
                </a:cxn>
                <a:cxn ang="0">
                  <a:pos x="5521" y="16159"/>
                </a:cxn>
                <a:cxn ang="0">
                  <a:pos x="6411" y="15257"/>
                </a:cxn>
                <a:cxn ang="0">
                  <a:pos x="6767" y="15858"/>
                </a:cxn>
                <a:cxn ang="0">
                  <a:pos x="8192" y="15482"/>
                </a:cxn>
                <a:cxn ang="0">
                  <a:pos x="9261" y="14881"/>
                </a:cxn>
                <a:cxn ang="0">
                  <a:pos x="11487" y="14881"/>
                </a:cxn>
                <a:cxn ang="0">
                  <a:pos x="13267" y="15031"/>
                </a:cxn>
                <a:cxn ang="0">
                  <a:pos x="14336" y="12927"/>
                </a:cxn>
                <a:cxn ang="0">
                  <a:pos x="15137" y="11950"/>
                </a:cxn>
                <a:cxn ang="0">
                  <a:pos x="15405" y="10221"/>
                </a:cxn>
                <a:cxn ang="0">
                  <a:pos x="16028" y="9169"/>
                </a:cxn>
                <a:cxn ang="0">
                  <a:pos x="15672" y="7365"/>
                </a:cxn>
                <a:cxn ang="0">
                  <a:pos x="16384" y="6839"/>
                </a:cxn>
                <a:cxn ang="0">
                  <a:pos x="16384" y="5862"/>
                </a:cxn>
                <a:cxn ang="0">
                  <a:pos x="15137" y="4660"/>
                </a:cxn>
                <a:cxn ang="0">
                  <a:pos x="12644" y="5411"/>
                </a:cxn>
                <a:cxn ang="0">
                  <a:pos x="12110" y="3006"/>
                </a:cxn>
                <a:cxn ang="0">
                  <a:pos x="13624" y="1503"/>
                </a:cxn>
              </a:cxnLst>
              <a:rect l="0" t="0" r="r" b="b"/>
              <a:pathLst>
                <a:path w="16384" h="16384">
                  <a:moveTo>
                    <a:pt x="13624" y="1428"/>
                  </a:moveTo>
                  <a:lnTo>
                    <a:pt x="13624" y="1202"/>
                  </a:lnTo>
                  <a:lnTo>
                    <a:pt x="13713" y="1202"/>
                  </a:lnTo>
                  <a:lnTo>
                    <a:pt x="13713" y="827"/>
                  </a:lnTo>
                  <a:lnTo>
                    <a:pt x="13980" y="225"/>
                  </a:lnTo>
                  <a:lnTo>
                    <a:pt x="13891" y="150"/>
                  </a:lnTo>
                  <a:lnTo>
                    <a:pt x="13535" y="0"/>
                  </a:lnTo>
                  <a:lnTo>
                    <a:pt x="13267" y="225"/>
                  </a:lnTo>
                  <a:lnTo>
                    <a:pt x="12911" y="225"/>
                  </a:lnTo>
                  <a:lnTo>
                    <a:pt x="12822" y="0"/>
                  </a:lnTo>
                  <a:lnTo>
                    <a:pt x="12110" y="225"/>
                  </a:lnTo>
                  <a:lnTo>
                    <a:pt x="11487" y="526"/>
                  </a:lnTo>
                  <a:lnTo>
                    <a:pt x="11219" y="526"/>
                  </a:lnTo>
                  <a:lnTo>
                    <a:pt x="10863" y="1052"/>
                  </a:lnTo>
                  <a:lnTo>
                    <a:pt x="11041" y="1202"/>
                  </a:lnTo>
                  <a:lnTo>
                    <a:pt x="10863" y="1353"/>
                  </a:lnTo>
                  <a:lnTo>
                    <a:pt x="10329" y="1653"/>
                  </a:lnTo>
                  <a:lnTo>
                    <a:pt x="9706" y="1804"/>
                  </a:lnTo>
                  <a:lnTo>
                    <a:pt x="9617" y="1804"/>
                  </a:lnTo>
                  <a:lnTo>
                    <a:pt x="9617" y="1954"/>
                  </a:lnTo>
                  <a:lnTo>
                    <a:pt x="9617" y="2255"/>
                  </a:lnTo>
                  <a:lnTo>
                    <a:pt x="10062" y="2330"/>
                  </a:lnTo>
                  <a:lnTo>
                    <a:pt x="10329" y="2555"/>
                  </a:lnTo>
                  <a:lnTo>
                    <a:pt x="10685" y="2405"/>
                  </a:lnTo>
                  <a:lnTo>
                    <a:pt x="11130" y="2630"/>
                  </a:lnTo>
                  <a:lnTo>
                    <a:pt x="11130" y="2856"/>
                  </a:lnTo>
                  <a:lnTo>
                    <a:pt x="10774" y="3157"/>
                  </a:lnTo>
                  <a:lnTo>
                    <a:pt x="10507" y="3232"/>
                  </a:lnTo>
                  <a:lnTo>
                    <a:pt x="10062" y="3307"/>
                  </a:lnTo>
                  <a:lnTo>
                    <a:pt x="9617" y="3532"/>
                  </a:lnTo>
                  <a:lnTo>
                    <a:pt x="9617" y="3758"/>
                  </a:lnTo>
                  <a:lnTo>
                    <a:pt x="9439" y="3908"/>
                  </a:lnTo>
                  <a:lnTo>
                    <a:pt x="9439" y="4058"/>
                  </a:lnTo>
                  <a:lnTo>
                    <a:pt x="8637" y="3833"/>
                  </a:lnTo>
                  <a:lnTo>
                    <a:pt x="8014" y="3758"/>
                  </a:lnTo>
                  <a:lnTo>
                    <a:pt x="7569" y="3758"/>
                  </a:lnTo>
                  <a:lnTo>
                    <a:pt x="7480" y="3307"/>
                  </a:lnTo>
                  <a:lnTo>
                    <a:pt x="6856" y="3157"/>
                  </a:lnTo>
                  <a:lnTo>
                    <a:pt x="6144" y="2931"/>
                  </a:lnTo>
                  <a:lnTo>
                    <a:pt x="5699" y="3157"/>
                  </a:lnTo>
                  <a:lnTo>
                    <a:pt x="5165" y="3607"/>
                  </a:lnTo>
                  <a:lnTo>
                    <a:pt x="5165" y="3908"/>
                  </a:lnTo>
                  <a:lnTo>
                    <a:pt x="5075" y="4434"/>
                  </a:lnTo>
                  <a:lnTo>
                    <a:pt x="4808" y="4209"/>
                  </a:lnTo>
                  <a:lnTo>
                    <a:pt x="4274" y="4134"/>
                  </a:lnTo>
                  <a:lnTo>
                    <a:pt x="4452" y="4660"/>
                  </a:lnTo>
                  <a:lnTo>
                    <a:pt x="5343" y="5035"/>
                  </a:lnTo>
                  <a:lnTo>
                    <a:pt x="5699" y="5111"/>
                  </a:lnTo>
                  <a:lnTo>
                    <a:pt x="5699" y="5411"/>
                  </a:lnTo>
                  <a:lnTo>
                    <a:pt x="5075" y="5562"/>
                  </a:lnTo>
                  <a:lnTo>
                    <a:pt x="4630" y="5637"/>
                  </a:lnTo>
                  <a:lnTo>
                    <a:pt x="4274" y="6012"/>
                  </a:lnTo>
                  <a:lnTo>
                    <a:pt x="3740" y="6163"/>
                  </a:lnTo>
                  <a:lnTo>
                    <a:pt x="3562" y="6539"/>
                  </a:lnTo>
                  <a:lnTo>
                    <a:pt x="3740" y="6914"/>
                  </a:lnTo>
                  <a:lnTo>
                    <a:pt x="4007" y="7140"/>
                  </a:lnTo>
                  <a:lnTo>
                    <a:pt x="4007" y="7365"/>
                  </a:lnTo>
                  <a:lnTo>
                    <a:pt x="4363" y="7516"/>
                  </a:lnTo>
                  <a:lnTo>
                    <a:pt x="4719" y="7516"/>
                  </a:lnTo>
                  <a:lnTo>
                    <a:pt x="4719" y="7967"/>
                  </a:lnTo>
                  <a:lnTo>
                    <a:pt x="5165" y="8117"/>
                  </a:lnTo>
                  <a:lnTo>
                    <a:pt x="6055" y="8342"/>
                  </a:lnTo>
                  <a:lnTo>
                    <a:pt x="6500" y="8417"/>
                  </a:lnTo>
                  <a:lnTo>
                    <a:pt x="6589" y="8718"/>
                  </a:lnTo>
                  <a:lnTo>
                    <a:pt x="6233" y="8868"/>
                  </a:lnTo>
                  <a:lnTo>
                    <a:pt x="5432" y="8944"/>
                  </a:lnTo>
                  <a:lnTo>
                    <a:pt x="4986" y="9244"/>
                  </a:lnTo>
                  <a:lnTo>
                    <a:pt x="4719" y="9545"/>
                  </a:lnTo>
                  <a:lnTo>
                    <a:pt x="4452" y="9921"/>
                  </a:lnTo>
                  <a:lnTo>
                    <a:pt x="4096" y="10372"/>
                  </a:lnTo>
                  <a:lnTo>
                    <a:pt x="3651" y="10672"/>
                  </a:lnTo>
                  <a:lnTo>
                    <a:pt x="3206" y="10822"/>
                  </a:lnTo>
                  <a:lnTo>
                    <a:pt x="3027" y="10822"/>
                  </a:lnTo>
                  <a:lnTo>
                    <a:pt x="3027" y="10973"/>
                  </a:lnTo>
                  <a:lnTo>
                    <a:pt x="2938" y="10973"/>
                  </a:lnTo>
                  <a:lnTo>
                    <a:pt x="3027" y="10973"/>
                  </a:lnTo>
                  <a:lnTo>
                    <a:pt x="3384" y="11048"/>
                  </a:lnTo>
                  <a:lnTo>
                    <a:pt x="3562" y="10973"/>
                  </a:lnTo>
                  <a:lnTo>
                    <a:pt x="3740" y="11048"/>
                  </a:lnTo>
                  <a:lnTo>
                    <a:pt x="4363" y="11123"/>
                  </a:lnTo>
                  <a:lnTo>
                    <a:pt x="4986" y="11123"/>
                  </a:lnTo>
                  <a:lnTo>
                    <a:pt x="5521" y="10973"/>
                  </a:lnTo>
                  <a:lnTo>
                    <a:pt x="5877" y="10672"/>
                  </a:lnTo>
                  <a:lnTo>
                    <a:pt x="6144" y="10522"/>
                  </a:lnTo>
                  <a:lnTo>
                    <a:pt x="6144" y="10672"/>
                  </a:lnTo>
                  <a:lnTo>
                    <a:pt x="6055" y="10973"/>
                  </a:lnTo>
                  <a:lnTo>
                    <a:pt x="5877" y="11123"/>
                  </a:lnTo>
                  <a:lnTo>
                    <a:pt x="6411" y="11349"/>
                  </a:lnTo>
                  <a:lnTo>
                    <a:pt x="6411" y="11424"/>
                  </a:lnTo>
                  <a:lnTo>
                    <a:pt x="5877" y="11424"/>
                  </a:lnTo>
                  <a:lnTo>
                    <a:pt x="5075" y="11349"/>
                  </a:lnTo>
                  <a:lnTo>
                    <a:pt x="4363" y="11349"/>
                  </a:lnTo>
                  <a:lnTo>
                    <a:pt x="3384" y="11273"/>
                  </a:lnTo>
                  <a:lnTo>
                    <a:pt x="3027" y="11574"/>
                  </a:lnTo>
                  <a:lnTo>
                    <a:pt x="2493" y="11950"/>
                  </a:lnTo>
                  <a:lnTo>
                    <a:pt x="2315" y="12250"/>
                  </a:lnTo>
                  <a:lnTo>
                    <a:pt x="2137" y="12326"/>
                  </a:lnTo>
                  <a:lnTo>
                    <a:pt x="1781" y="12250"/>
                  </a:lnTo>
                  <a:lnTo>
                    <a:pt x="1425" y="12250"/>
                  </a:lnTo>
                  <a:lnTo>
                    <a:pt x="1069" y="12175"/>
                  </a:lnTo>
                  <a:lnTo>
                    <a:pt x="534" y="12250"/>
                  </a:lnTo>
                  <a:lnTo>
                    <a:pt x="178" y="12626"/>
                  </a:lnTo>
                  <a:lnTo>
                    <a:pt x="890" y="12852"/>
                  </a:lnTo>
                  <a:lnTo>
                    <a:pt x="1781" y="12927"/>
                  </a:lnTo>
                  <a:lnTo>
                    <a:pt x="1781" y="13152"/>
                  </a:lnTo>
                  <a:lnTo>
                    <a:pt x="890" y="13378"/>
                  </a:lnTo>
                  <a:lnTo>
                    <a:pt x="178" y="13678"/>
                  </a:lnTo>
                  <a:lnTo>
                    <a:pt x="0" y="13979"/>
                  </a:lnTo>
                  <a:lnTo>
                    <a:pt x="445" y="14054"/>
                  </a:lnTo>
                  <a:lnTo>
                    <a:pt x="534" y="14355"/>
                  </a:lnTo>
                  <a:lnTo>
                    <a:pt x="445" y="14355"/>
                  </a:lnTo>
                  <a:lnTo>
                    <a:pt x="534" y="14430"/>
                  </a:lnTo>
                  <a:lnTo>
                    <a:pt x="890" y="14430"/>
                  </a:lnTo>
                  <a:lnTo>
                    <a:pt x="1514" y="14430"/>
                  </a:lnTo>
                  <a:lnTo>
                    <a:pt x="2137" y="14355"/>
                  </a:lnTo>
                  <a:lnTo>
                    <a:pt x="1959" y="14731"/>
                  </a:lnTo>
                  <a:lnTo>
                    <a:pt x="1425" y="14731"/>
                  </a:lnTo>
                  <a:lnTo>
                    <a:pt x="801" y="14956"/>
                  </a:lnTo>
                  <a:lnTo>
                    <a:pt x="445" y="15182"/>
                  </a:lnTo>
                  <a:lnTo>
                    <a:pt x="356" y="15182"/>
                  </a:lnTo>
                  <a:lnTo>
                    <a:pt x="534" y="15257"/>
                  </a:lnTo>
                  <a:lnTo>
                    <a:pt x="1247" y="15182"/>
                  </a:lnTo>
                  <a:lnTo>
                    <a:pt x="1603" y="15257"/>
                  </a:lnTo>
                  <a:lnTo>
                    <a:pt x="2137" y="15182"/>
                  </a:lnTo>
                  <a:lnTo>
                    <a:pt x="2226" y="15182"/>
                  </a:lnTo>
                  <a:lnTo>
                    <a:pt x="2315" y="15332"/>
                  </a:lnTo>
                  <a:lnTo>
                    <a:pt x="2137" y="15632"/>
                  </a:lnTo>
                  <a:lnTo>
                    <a:pt x="1781" y="15557"/>
                  </a:lnTo>
                  <a:lnTo>
                    <a:pt x="1247" y="15632"/>
                  </a:lnTo>
                  <a:lnTo>
                    <a:pt x="1247" y="15858"/>
                  </a:lnTo>
                  <a:lnTo>
                    <a:pt x="1247" y="16083"/>
                  </a:lnTo>
                  <a:lnTo>
                    <a:pt x="1870" y="15933"/>
                  </a:lnTo>
                  <a:lnTo>
                    <a:pt x="2315" y="16083"/>
                  </a:lnTo>
                  <a:lnTo>
                    <a:pt x="2582" y="16159"/>
                  </a:lnTo>
                  <a:lnTo>
                    <a:pt x="2849" y="16384"/>
                  </a:lnTo>
                  <a:lnTo>
                    <a:pt x="2938" y="16234"/>
                  </a:lnTo>
                  <a:lnTo>
                    <a:pt x="2938" y="16384"/>
                  </a:lnTo>
                  <a:lnTo>
                    <a:pt x="3027" y="16234"/>
                  </a:lnTo>
                  <a:lnTo>
                    <a:pt x="3295" y="16159"/>
                  </a:lnTo>
                  <a:lnTo>
                    <a:pt x="3651" y="16234"/>
                  </a:lnTo>
                  <a:lnTo>
                    <a:pt x="4096" y="16234"/>
                  </a:lnTo>
                  <a:lnTo>
                    <a:pt x="4452" y="16234"/>
                  </a:lnTo>
                  <a:lnTo>
                    <a:pt x="5075" y="16159"/>
                  </a:lnTo>
                  <a:lnTo>
                    <a:pt x="5521" y="16159"/>
                  </a:lnTo>
                  <a:lnTo>
                    <a:pt x="5699" y="16083"/>
                  </a:lnTo>
                  <a:lnTo>
                    <a:pt x="6055" y="15933"/>
                  </a:lnTo>
                  <a:lnTo>
                    <a:pt x="6233" y="15632"/>
                  </a:lnTo>
                  <a:lnTo>
                    <a:pt x="6411" y="15257"/>
                  </a:lnTo>
                  <a:lnTo>
                    <a:pt x="6500" y="15332"/>
                  </a:lnTo>
                  <a:lnTo>
                    <a:pt x="6500" y="15632"/>
                  </a:lnTo>
                  <a:lnTo>
                    <a:pt x="6589" y="15783"/>
                  </a:lnTo>
                  <a:lnTo>
                    <a:pt x="6767" y="15858"/>
                  </a:lnTo>
                  <a:lnTo>
                    <a:pt x="7213" y="15783"/>
                  </a:lnTo>
                  <a:lnTo>
                    <a:pt x="7658" y="15632"/>
                  </a:lnTo>
                  <a:lnTo>
                    <a:pt x="7925" y="15332"/>
                  </a:lnTo>
                  <a:lnTo>
                    <a:pt x="8192" y="15482"/>
                  </a:lnTo>
                  <a:lnTo>
                    <a:pt x="8548" y="15557"/>
                  </a:lnTo>
                  <a:lnTo>
                    <a:pt x="8726" y="15332"/>
                  </a:lnTo>
                  <a:lnTo>
                    <a:pt x="8993" y="15031"/>
                  </a:lnTo>
                  <a:lnTo>
                    <a:pt x="9261" y="14881"/>
                  </a:lnTo>
                  <a:lnTo>
                    <a:pt x="9973" y="14881"/>
                  </a:lnTo>
                  <a:lnTo>
                    <a:pt x="10774" y="14956"/>
                  </a:lnTo>
                  <a:lnTo>
                    <a:pt x="11130" y="14881"/>
                  </a:lnTo>
                  <a:lnTo>
                    <a:pt x="11487" y="14881"/>
                  </a:lnTo>
                  <a:lnTo>
                    <a:pt x="12199" y="15031"/>
                  </a:lnTo>
                  <a:lnTo>
                    <a:pt x="12555" y="15257"/>
                  </a:lnTo>
                  <a:lnTo>
                    <a:pt x="13000" y="15332"/>
                  </a:lnTo>
                  <a:lnTo>
                    <a:pt x="13267" y="15031"/>
                  </a:lnTo>
                  <a:lnTo>
                    <a:pt x="13267" y="14580"/>
                  </a:lnTo>
                  <a:lnTo>
                    <a:pt x="13535" y="14280"/>
                  </a:lnTo>
                  <a:lnTo>
                    <a:pt x="13980" y="13678"/>
                  </a:lnTo>
                  <a:lnTo>
                    <a:pt x="14336" y="12927"/>
                  </a:lnTo>
                  <a:lnTo>
                    <a:pt x="14425" y="12927"/>
                  </a:lnTo>
                  <a:lnTo>
                    <a:pt x="14781" y="12476"/>
                  </a:lnTo>
                  <a:lnTo>
                    <a:pt x="15137" y="12025"/>
                  </a:lnTo>
                  <a:lnTo>
                    <a:pt x="15137" y="11950"/>
                  </a:lnTo>
                  <a:lnTo>
                    <a:pt x="15315" y="11273"/>
                  </a:lnTo>
                  <a:lnTo>
                    <a:pt x="15315" y="10973"/>
                  </a:lnTo>
                  <a:lnTo>
                    <a:pt x="15315" y="10522"/>
                  </a:lnTo>
                  <a:lnTo>
                    <a:pt x="15405" y="10221"/>
                  </a:lnTo>
                  <a:lnTo>
                    <a:pt x="15405" y="9921"/>
                  </a:lnTo>
                  <a:lnTo>
                    <a:pt x="15672" y="9921"/>
                  </a:lnTo>
                  <a:lnTo>
                    <a:pt x="15761" y="9620"/>
                  </a:lnTo>
                  <a:lnTo>
                    <a:pt x="16028" y="9169"/>
                  </a:lnTo>
                  <a:lnTo>
                    <a:pt x="15850" y="8718"/>
                  </a:lnTo>
                  <a:lnTo>
                    <a:pt x="15761" y="8042"/>
                  </a:lnTo>
                  <a:lnTo>
                    <a:pt x="15761" y="7666"/>
                  </a:lnTo>
                  <a:lnTo>
                    <a:pt x="15672" y="7365"/>
                  </a:lnTo>
                  <a:lnTo>
                    <a:pt x="15850" y="6914"/>
                  </a:lnTo>
                  <a:lnTo>
                    <a:pt x="16028" y="6914"/>
                  </a:lnTo>
                  <a:lnTo>
                    <a:pt x="16384" y="6914"/>
                  </a:lnTo>
                  <a:lnTo>
                    <a:pt x="16384" y="6839"/>
                  </a:lnTo>
                  <a:lnTo>
                    <a:pt x="16206" y="6839"/>
                  </a:lnTo>
                  <a:lnTo>
                    <a:pt x="16206" y="6539"/>
                  </a:lnTo>
                  <a:lnTo>
                    <a:pt x="16384" y="6012"/>
                  </a:lnTo>
                  <a:lnTo>
                    <a:pt x="16384" y="5862"/>
                  </a:lnTo>
                  <a:lnTo>
                    <a:pt x="16384" y="5411"/>
                  </a:lnTo>
                  <a:lnTo>
                    <a:pt x="16117" y="4960"/>
                  </a:lnTo>
                  <a:lnTo>
                    <a:pt x="15850" y="4509"/>
                  </a:lnTo>
                  <a:lnTo>
                    <a:pt x="15137" y="4660"/>
                  </a:lnTo>
                  <a:lnTo>
                    <a:pt x="14425" y="4509"/>
                  </a:lnTo>
                  <a:lnTo>
                    <a:pt x="14069" y="4509"/>
                  </a:lnTo>
                  <a:lnTo>
                    <a:pt x="13535" y="5035"/>
                  </a:lnTo>
                  <a:lnTo>
                    <a:pt x="12644" y="5411"/>
                  </a:lnTo>
                  <a:lnTo>
                    <a:pt x="12110" y="5035"/>
                  </a:lnTo>
                  <a:lnTo>
                    <a:pt x="11932" y="4058"/>
                  </a:lnTo>
                  <a:lnTo>
                    <a:pt x="11219" y="3307"/>
                  </a:lnTo>
                  <a:lnTo>
                    <a:pt x="12110" y="3006"/>
                  </a:lnTo>
                  <a:lnTo>
                    <a:pt x="12199" y="2405"/>
                  </a:lnTo>
                  <a:lnTo>
                    <a:pt x="12822" y="2405"/>
                  </a:lnTo>
                  <a:lnTo>
                    <a:pt x="13267" y="2029"/>
                  </a:lnTo>
                  <a:lnTo>
                    <a:pt x="13624" y="1503"/>
                  </a:lnTo>
                  <a:lnTo>
                    <a:pt x="13624" y="142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4" name="Italy"/>
            <p:cNvGrpSpPr>
              <a:grpSpLocks noChangeAspect="1"/>
            </p:cNvGrpSpPr>
            <p:nvPr/>
          </p:nvGrpSpPr>
          <p:grpSpPr bwMode="auto">
            <a:xfrm>
              <a:off x="1753" y="2116"/>
              <a:ext cx="675" cy="849"/>
              <a:chOff x="181" y="-48805"/>
              <a:chExt cx="18900" cy="656"/>
            </a:xfrm>
            <a:grpFill/>
          </p:grpSpPr>
          <p:sp>
            <p:nvSpPr>
              <p:cNvPr id="94" name="Drawing 45"/>
              <p:cNvSpPr>
                <a:spLocks noChangeAspect="1"/>
              </p:cNvSpPr>
              <p:nvPr/>
            </p:nvSpPr>
            <p:spPr bwMode="auto">
              <a:xfrm>
                <a:off x="181" y="-48805"/>
                <a:ext cx="18900" cy="578"/>
              </a:xfrm>
              <a:custGeom>
                <a:avLst/>
                <a:gdLst/>
                <a:ahLst/>
                <a:cxnLst>
                  <a:cxn ang="0">
                    <a:pos x="9436" y="2494"/>
                  </a:cxn>
                  <a:cxn ang="0">
                    <a:pos x="9042" y="2098"/>
                  </a:cxn>
                  <a:cxn ang="0">
                    <a:pos x="8981" y="1559"/>
                  </a:cxn>
                  <a:cxn ang="0">
                    <a:pos x="9072" y="1105"/>
                  </a:cxn>
                  <a:cxn ang="0">
                    <a:pos x="8101" y="879"/>
                  </a:cxn>
                  <a:cxn ang="0">
                    <a:pos x="7221" y="340"/>
                  </a:cxn>
                  <a:cxn ang="0">
                    <a:pos x="6614" y="170"/>
                  </a:cxn>
                  <a:cxn ang="0">
                    <a:pos x="5552" y="425"/>
                  </a:cxn>
                  <a:cxn ang="0">
                    <a:pos x="5037" y="425"/>
                  </a:cxn>
                  <a:cxn ang="0">
                    <a:pos x="4551" y="850"/>
                  </a:cxn>
                  <a:cxn ang="0">
                    <a:pos x="4066" y="1304"/>
                  </a:cxn>
                  <a:cxn ang="0">
                    <a:pos x="3155" y="1757"/>
                  </a:cxn>
                  <a:cxn ang="0">
                    <a:pos x="2367" y="1247"/>
                  </a:cxn>
                  <a:cxn ang="0">
                    <a:pos x="1669" y="1814"/>
                  </a:cxn>
                  <a:cxn ang="0">
                    <a:pos x="667" y="1984"/>
                  </a:cxn>
                  <a:cxn ang="0">
                    <a:pos x="212" y="2098"/>
                  </a:cxn>
                  <a:cxn ang="0">
                    <a:pos x="334" y="3118"/>
                  </a:cxn>
                  <a:cxn ang="0">
                    <a:pos x="121" y="3798"/>
                  </a:cxn>
                  <a:cxn ang="0">
                    <a:pos x="364" y="4989"/>
                  </a:cxn>
                  <a:cxn ang="0">
                    <a:pos x="1032" y="5499"/>
                  </a:cxn>
                  <a:cxn ang="0">
                    <a:pos x="1790" y="5613"/>
                  </a:cxn>
                  <a:cxn ang="0">
                    <a:pos x="2397" y="4876"/>
                  </a:cxn>
                  <a:cxn ang="0">
                    <a:pos x="3853" y="5272"/>
                  </a:cxn>
                  <a:cxn ang="0">
                    <a:pos x="4946" y="6860"/>
                  </a:cxn>
                  <a:cxn ang="0">
                    <a:pos x="5765" y="8107"/>
                  </a:cxn>
                  <a:cxn ang="0">
                    <a:pos x="6614" y="8844"/>
                  </a:cxn>
                  <a:cxn ang="0">
                    <a:pos x="8222" y="10290"/>
                  </a:cxn>
                  <a:cxn ang="0">
                    <a:pos x="9679" y="10715"/>
                  </a:cxn>
                  <a:cxn ang="0">
                    <a:pos x="10407" y="11622"/>
                  </a:cxn>
                  <a:cxn ang="0">
                    <a:pos x="11256" y="12075"/>
                  </a:cxn>
                  <a:cxn ang="0">
                    <a:pos x="12076" y="12472"/>
                  </a:cxn>
                  <a:cxn ang="0">
                    <a:pos x="12561" y="13238"/>
                  </a:cxn>
                  <a:cxn ang="0">
                    <a:pos x="13168" y="14570"/>
                  </a:cxn>
                  <a:cxn ang="0">
                    <a:pos x="12500" y="15845"/>
                  </a:cxn>
                  <a:cxn ang="0">
                    <a:pos x="13077" y="16299"/>
                  </a:cxn>
                  <a:cxn ang="0">
                    <a:pos x="13562" y="15534"/>
                  </a:cxn>
                  <a:cxn ang="0">
                    <a:pos x="13896" y="14627"/>
                  </a:cxn>
                  <a:cxn ang="0">
                    <a:pos x="14503" y="13918"/>
                  </a:cxn>
                  <a:cxn ang="0">
                    <a:pos x="13896" y="13153"/>
                  </a:cxn>
                  <a:cxn ang="0">
                    <a:pos x="13896" y="11990"/>
                  </a:cxn>
                  <a:cxn ang="0">
                    <a:pos x="15595" y="12075"/>
                  </a:cxn>
                  <a:cxn ang="0">
                    <a:pos x="16384" y="12217"/>
                  </a:cxn>
                  <a:cxn ang="0">
                    <a:pos x="15231" y="11083"/>
                  </a:cxn>
                  <a:cxn ang="0">
                    <a:pos x="13350" y="10318"/>
                  </a:cxn>
                  <a:cxn ang="0">
                    <a:pos x="12470" y="9836"/>
                  </a:cxn>
                  <a:cxn ang="0">
                    <a:pos x="12500" y="9127"/>
                  </a:cxn>
                  <a:cxn ang="0">
                    <a:pos x="11833" y="9241"/>
                  </a:cxn>
                  <a:cxn ang="0">
                    <a:pos x="11044" y="9042"/>
                  </a:cxn>
                  <a:cxn ang="0">
                    <a:pos x="10498" y="8674"/>
                  </a:cxn>
                  <a:cxn ang="0">
                    <a:pos x="9557" y="7313"/>
                  </a:cxn>
                  <a:cxn ang="0">
                    <a:pos x="8981" y="6208"/>
                  </a:cxn>
                  <a:cxn ang="0">
                    <a:pos x="8435" y="5896"/>
                  </a:cxn>
                  <a:cxn ang="0">
                    <a:pos x="7464" y="5102"/>
                  </a:cxn>
                  <a:cxn ang="0">
                    <a:pos x="7585" y="3968"/>
                  </a:cxn>
                  <a:cxn ang="0">
                    <a:pos x="7342" y="3061"/>
                  </a:cxn>
                  <a:cxn ang="0">
                    <a:pos x="8071" y="2778"/>
                  </a:cxn>
                  <a:cxn ang="0">
                    <a:pos x="9224" y="2579"/>
                  </a:cxn>
                </a:cxnLst>
                <a:rect l="0" t="0" r="r" b="b"/>
                <a:pathLst>
                  <a:path w="16384" h="16384">
                    <a:moveTo>
                      <a:pt x="9163" y="2806"/>
                    </a:moveTo>
                    <a:lnTo>
                      <a:pt x="9284" y="2806"/>
                    </a:lnTo>
                    <a:lnTo>
                      <a:pt x="9406" y="2778"/>
                    </a:lnTo>
                    <a:lnTo>
                      <a:pt x="9466" y="2721"/>
                    </a:lnTo>
                    <a:lnTo>
                      <a:pt x="9527" y="2608"/>
                    </a:lnTo>
                    <a:lnTo>
                      <a:pt x="9436" y="2494"/>
                    </a:lnTo>
                    <a:lnTo>
                      <a:pt x="9345" y="2466"/>
                    </a:lnTo>
                    <a:lnTo>
                      <a:pt x="9315" y="2353"/>
                    </a:lnTo>
                    <a:lnTo>
                      <a:pt x="9224" y="2324"/>
                    </a:lnTo>
                    <a:lnTo>
                      <a:pt x="9102" y="2268"/>
                    </a:lnTo>
                    <a:lnTo>
                      <a:pt x="9072" y="2239"/>
                    </a:lnTo>
                    <a:lnTo>
                      <a:pt x="9042" y="2098"/>
                    </a:lnTo>
                    <a:lnTo>
                      <a:pt x="9042" y="2041"/>
                    </a:lnTo>
                    <a:lnTo>
                      <a:pt x="8981" y="2013"/>
                    </a:lnTo>
                    <a:lnTo>
                      <a:pt x="8951" y="1899"/>
                    </a:lnTo>
                    <a:lnTo>
                      <a:pt x="8951" y="1701"/>
                    </a:lnTo>
                    <a:lnTo>
                      <a:pt x="8981" y="1587"/>
                    </a:lnTo>
                    <a:lnTo>
                      <a:pt x="8981" y="1559"/>
                    </a:lnTo>
                    <a:lnTo>
                      <a:pt x="8859" y="1587"/>
                    </a:lnTo>
                    <a:lnTo>
                      <a:pt x="8829" y="1559"/>
                    </a:lnTo>
                    <a:lnTo>
                      <a:pt x="8829" y="1446"/>
                    </a:lnTo>
                    <a:lnTo>
                      <a:pt x="8920" y="1304"/>
                    </a:lnTo>
                    <a:lnTo>
                      <a:pt x="8981" y="1191"/>
                    </a:lnTo>
                    <a:lnTo>
                      <a:pt x="9072" y="1105"/>
                    </a:lnTo>
                    <a:lnTo>
                      <a:pt x="9102" y="1077"/>
                    </a:lnTo>
                    <a:lnTo>
                      <a:pt x="8920" y="1020"/>
                    </a:lnTo>
                    <a:lnTo>
                      <a:pt x="8829" y="992"/>
                    </a:lnTo>
                    <a:lnTo>
                      <a:pt x="8617" y="964"/>
                    </a:lnTo>
                    <a:lnTo>
                      <a:pt x="8344" y="907"/>
                    </a:lnTo>
                    <a:lnTo>
                      <a:pt x="8101" y="879"/>
                    </a:lnTo>
                    <a:lnTo>
                      <a:pt x="7889" y="850"/>
                    </a:lnTo>
                    <a:lnTo>
                      <a:pt x="7646" y="737"/>
                    </a:lnTo>
                    <a:lnTo>
                      <a:pt x="7585" y="680"/>
                    </a:lnTo>
                    <a:lnTo>
                      <a:pt x="7373" y="624"/>
                    </a:lnTo>
                    <a:lnTo>
                      <a:pt x="7282" y="510"/>
                    </a:lnTo>
                    <a:lnTo>
                      <a:pt x="7221" y="340"/>
                    </a:lnTo>
                    <a:lnTo>
                      <a:pt x="7160" y="170"/>
                    </a:lnTo>
                    <a:lnTo>
                      <a:pt x="7160" y="57"/>
                    </a:lnTo>
                    <a:lnTo>
                      <a:pt x="7100" y="0"/>
                    </a:lnTo>
                    <a:lnTo>
                      <a:pt x="6978" y="57"/>
                    </a:lnTo>
                    <a:lnTo>
                      <a:pt x="6857" y="113"/>
                    </a:lnTo>
                    <a:lnTo>
                      <a:pt x="6614" y="170"/>
                    </a:lnTo>
                    <a:lnTo>
                      <a:pt x="6402" y="170"/>
                    </a:lnTo>
                    <a:lnTo>
                      <a:pt x="6159" y="198"/>
                    </a:lnTo>
                    <a:lnTo>
                      <a:pt x="6038" y="227"/>
                    </a:lnTo>
                    <a:lnTo>
                      <a:pt x="5886" y="312"/>
                    </a:lnTo>
                    <a:lnTo>
                      <a:pt x="5765" y="397"/>
                    </a:lnTo>
                    <a:lnTo>
                      <a:pt x="5552" y="425"/>
                    </a:lnTo>
                    <a:lnTo>
                      <a:pt x="5340" y="454"/>
                    </a:lnTo>
                    <a:lnTo>
                      <a:pt x="5279" y="510"/>
                    </a:lnTo>
                    <a:lnTo>
                      <a:pt x="5188" y="454"/>
                    </a:lnTo>
                    <a:lnTo>
                      <a:pt x="5158" y="454"/>
                    </a:lnTo>
                    <a:lnTo>
                      <a:pt x="5097" y="425"/>
                    </a:lnTo>
                    <a:lnTo>
                      <a:pt x="5037" y="425"/>
                    </a:lnTo>
                    <a:lnTo>
                      <a:pt x="4946" y="397"/>
                    </a:lnTo>
                    <a:lnTo>
                      <a:pt x="4915" y="510"/>
                    </a:lnTo>
                    <a:lnTo>
                      <a:pt x="4855" y="624"/>
                    </a:lnTo>
                    <a:lnTo>
                      <a:pt x="4915" y="765"/>
                    </a:lnTo>
                    <a:lnTo>
                      <a:pt x="4794" y="850"/>
                    </a:lnTo>
                    <a:lnTo>
                      <a:pt x="4551" y="850"/>
                    </a:lnTo>
                    <a:lnTo>
                      <a:pt x="4490" y="992"/>
                    </a:lnTo>
                    <a:lnTo>
                      <a:pt x="4490" y="1191"/>
                    </a:lnTo>
                    <a:lnTo>
                      <a:pt x="4581" y="1304"/>
                    </a:lnTo>
                    <a:lnTo>
                      <a:pt x="4551" y="1417"/>
                    </a:lnTo>
                    <a:lnTo>
                      <a:pt x="4339" y="1361"/>
                    </a:lnTo>
                    <a:lnTo>
                      <a:pt x="4066" y="1304"/>
                    </a:lnTo>
                    <a:lnTo>
                      <a:pt x="3762" y="1247"/>
                    </a:lnTo>
                    <a:lnTo>
                      <a:pt x="3641" y="1134"/>
                    </a:lnTo>
                    <a:lnTo>
                      <a:pt x="3489" y="1077"/>
                    </a:lnTo>
                    <a:lnTo>
                      <a:pt x="3398" y="1304"/>
                    </a:lnTo>
                    <a:lnTo>
                      <a:pt x="3277" y="1474"/>
                    </a:lnTo>
                    <a:lnTo>
                      <a:pt x="3155" y="1757"/>
                    </a:lnTo>
                    <a:lnTo>
                      <a:pt x="3095" y="1928"/>
                    </a:lnTo>
                    <a:lnTo>
                      <a:pt x="3004" y="2041"/>
                    </a:lnTo>
                    <a:lnTo>
                      <a:pt x="2882" y="1928"/>
                    </a:lnTo>
                    <a:lnTo>
                      <a:pt x="2731" y="1757"/>
                    </a:lnTo>
                    <a:lnTo>
                      <a:pt x="2488" y="1559"/>
                    </a:lnTo>
                    <a:lnTo>
                      <a:pt x="2367" y="1247"/>
                    </a:lnTo>
                    <a:lnTo>
                      <a:pt x="2367" y="1105"/>
                    </a:lnTo>
                    <a:lnTo>
                      <a:pt x="2063" y="1219"/>
                    </a:lnTo>
                    <a:lnTo>
                      <a:pt x="1942" y="1417"/>
                    </a:lnTo>
                    <a:lnTo>
                      <a:pt x="1911" y="1587"/>
                    </a:lnTo>
                    <a:lnTo>
                      <a:pt x="1820" y="1701"/>
                    </a:lnTo>
                    <a:lnTo>
                      <a:pt x="1669" y="1814"/>
                    </a:lnTo>
                    <a:lnTo>
                      <a:pt x="1547" y="1899"/>
                    </a:lnTo>
                    <a:lnTo>
                      <a:pt x="1274" y="1871"/>
                    </a:lnTo>
                    <a:lnTo>
                      <a:pt x="1153" y="1899"/>
                    </a:lnTo>
                    <a:lnTo>
                      <a:pt x="1062" y="1899"/>
                    </a:lnTo>
                    <a:lnTo>
                      <a:pt x="850" y="1928"/>
                    </a:lnTo>
                    <a:lnTo>
                      <a:pt x="667" y="1984"/>
                    </a:lnTo>
                    <a:lnTo>
                      <a:pt x="485" y="1984"/>
                    </a:lnTo>
                    <a:lnTo>
                      <a:pt x="455" y="1984"/>
                    </a:lnTo>
                    <a:lnTo>
                      <a:pt x="425" y="1984"/>
                    </a:lnTo>
                    <a:lnTo>
                      <a:pt x="334" y="1984"/>
                    </a:lnTo>
                    <a:lnTo>
                      <a:pt x="212" y="1984"/>
                    </a:lnTo>
                    <a:lnTo>
                      <a:pt x="212" y="2098"/>
                    </a:lnTo>
                    <a:lnTo>
                      <a:pt x="212" y="2211"/>
                    </a:lnTo>
                    <a:lnTo>
                      <a:pt x="303" y="2381"/>
                    </a:lnTo>
                    <a:lnTo>
                      <a:pt x="364" y="2665"/>
                    </a:lnTo>
                    <a:lnTo>
                      <a:pt x="425" y="2835"/>
                    </a:lnTo>
                    <a:lnTo>
                      <a:pt x="455" y="3033"/>
                    </a:lnTo>
                    <a:lnTo>
                      <a:pt x="334" y="3118"/>
                    </a:lnTo>
                    <a:lnTo>
                      <a:pt x="212" y="3231"/>
                    </a:lnTo>
                    <a:lnTo>
                      <a:pt x="61" y="3373"/>
                    </a:lnTo>
                    <a:lnTo>
                      <a:pt x="0" y="3572"/>
                    </a:lnTo>
                    <a:lnTo>
                      <a:pt x="0" y="3685"/>
                    </a:lnTo>
                    <a:lnTo>
                      <a:pt x="61" y="3798"/>
                    </a:lnTo>
                    <a:lnTo>
                      <a:pt x="121" y="3798"/>
                    </a:lnTo>
                    <a:lnTo>
                      <a:pt x="243" y="3855"/>
                    </a:lnTo>
                    <a:lnTo>
                      <a:pt x="243" y="4053"/>
                    </a:lnTo>
                    <a:lnTo>
                      <a:pt x="182" y="4280"/>
                    </a:lnTo>
                    <a:lnTo>
                      <a:pt x="182" y="4507"/>
                    </a:lnTo>
                    <a:lnTo>
                      <a:pt x="212" y="4762"/>
                    </a:lnTo>
                    <a:lnTo>
                      <a:pt x="364" y="4989"/>
                    </a:lnTo>
                    <a:lnTo>
                      <a:pt x="576" y="5046"/>
                    </a:lnTo>
                    <a:lnTo>
                      <a:pt x="789" y="5074"/>
                    </a:lnTo>
                    <a:lnTo>
                      <a:pt x="941" y="5102"/>
                    </a:lnTo>
                    <a:lnTo>
                      <a:pt x="971" y="5216"/>
                    </a:lnTo>
                    <a:lnTo>
                      <a:pt x="1032" y="5301"/>
                    </a:lnTo>
                    <a:lnTo>
                      <a:pt x="1032" y="5499"/>
                    </a:lnTo>
                    <a:lnTo>
                      <a:pt x="941" y="5641"/>
                    </a:lnTo>
                    <a:lnTo>
                      <a:pt x="941" y="5726"/>
                    </a:lnTo>
                    <a:lnTo>
                      <a:pt x="1183" y="5754"/>
                    </a:lnTo>
                    <a:lnTo>
                      <a:pt x="1396" y="5754"/>
                    </a:lnTo>
                    <a:lnTo>
                      <a:pt x="1669" y="5641"/>
                    </a:lnTo>
                    <a:lnTo>
                      <a:pt x="1790" y="5613"/>
                    </a:lnTo>
                    <a:lnTo>
                      <a:pt x="1820" y="5414"/>
                    </a:lnTo>
                    <a:lnTo>
                      <a:pt x="1942" y="5301"/>
                    </a:lnTo>
                    <a:lnTo>
                      <a:pt x="2063" y="5102"/>
                    </a:lnTo>
                    <a:lnTo>
                      <a:pt x="2185" y="5074"/>
                    </a:lnTo>
                    <a:lnTo>
                      <a:pt x="2276" y="4932"/>
                    </a:lnTo>
                    <a:lnTo>
                      <a:pt x="2397" y="4876"/>
                    </a:lnTo>
                    <a:lnTo>
                      <a:pt x="2488" y="4847"/>
                    </a:lnTo>
                    <a:lnTo>
                      <a:pt x="2731" y="4762"/>
                    </a:lnTo>
                    <a:lnTo>
                      <a:pt x="2913" y="4762"/>
                    </a:lnTo>
                    <a:lnTo>
                      <a:pt x="3125" y="4847"/>
                    </a:lnTo>
                    <a:lnTo>
                      <a:pt x="3368" y="4961"/>
                    </a:lnTo>
                    <a:lnTo>
                      <a:pt x="3853" y="5272"/>
                    </a:lnTo>
                    <a:lnTo>
                      <a:pt x="4096" y="5414"/>
                    </a:lnTo>
                    <a:lnTo>
                      <a:pt x="4551" y="5613"/>
                    </a:lnTo>
                    <a:lnTo>
                      <a:pt x="4581" y="5726"/>
                    </a:lnTo>
                    <a:lnTo>
                      <a:pt x="4612" y="6009"/>
                    </a:lnTo>
                    <a:lnTo>
                      <a:pt x="4733" y="6406"/>
                    </a:lnTo>
                    <a:lnTo>
                      <a:pt x="4946" y="6860"/>
                    </a:lnTo>
                    <a:lnTo>
                      <a:pt x="5037" y="7115"/>
                    </a:lnTo>
                    <a:lnTo>
                      <a:pt x="4976" y="7313"/>
                    </a:lnTo>
                    <a:lnTo>
                      <a:pt x="5067" y="7370"/>
                    </a:lnTo>
                    <a:lnTo>
                      <a:pt x="5340" y="7653"/>
                    </a:lnTo>
                    <a:lnTo>
                      <a:pt x="5522" y="7795"/>
                    </a:lnTo>
                    <a:lnTo>
                      <a:pt x="5765" y="8107"/>
                    </a:lnTo>
                    <a:lnTo>
                      <a:pt x="5795" y="8277"/>
                    </a:lnTo>
                    <a:lnTo>
                      <a:pt x="5825" y="8475"/>
                    </a:lnTo>
                    <a:lnTo>
                      <a:pt x="6038" y="8390"/>
                    </a:lnTo>
                    <a:lnTo>
                      <a:pt x="6190" y="8390"/>
                    </a:lnTo>
                    <a:lnTo>
                      <a:pt x="6432" y="8589"/>
                    </a:lnTo>
                    <a:lnTo>
                      <a:pt x="6614" y="8844"/>
                    </a:lnTo>
                    <a:lnTo>
                      <a:pt x="6796" y="9071"/>
                    </a:lnTo>
                    <a:lnTo>
                      <a:pt x="7039" y="9127"/>
                    </a:lnTo>
                    <a:lnTo>
                      <a:pt x="7160" y="9297"/>
                    </a:lnTo>
                    <a:lnTo>
                      <a:pt x="7494" y="9694"/>
                    </a:lnTo>
                    <a:lnTo>
                      <a:pt x="7828" y="10034"/>
                    </a:lnTo>
                    <a:lnTo>
                      <a:pt x="8222" y="10290"/>
                    </a:lnTo>
                    <a:lnTo>
                      <a:pt x="8465" y="10516"/>
                    </a:lnTo>
                    <a:lnTo>
                      <a:pt x="8617" y="10488"/>
                    </a:lnTo>
                    <a:lnTo>
                      <a:pt x="9072" y="10488"/>
                    </a:lnTo>
                    <a:lnTo>
                      <a:pt x="9315" y="10488"/>
                    </a:lnTo>
                    <a:lnTo>
                      <a:pt x="9466" y="10516"/>
                    </a:lnTo>
                    <a:lnTo>
                      <a:pt x="9679" y="10715"/>
                    </a:lnTo>
                    <a:lnTo>
                      <a:pt x="9830" y="10942"/>
                    </a:lnTo>
                    <a:lnTo>
                      <a:pt x="9952" y="11197"/>
                    </a:lnTo>
                    <a:lnTo>
                      <a:pt x="10194" y="11282"/>
                    </a:lnTo>
                    <a:lnTo>
                      <a:pt x="10407" y="11338"/>
                    </a:lnTo>
                    <a:lnTo>
                      <a:pt x="10437" y="11423"/>
                    </a:lnTo>
                    <a:lnTo>
                      <a:pt x="10407" y="11622"/>
                    </a:lnTo>
                    <a:lnTo>
                      <a:pt x="10650" y="11565"/>
                    </a:lnTo>
                    <a:lnTo>
                      <a:pt x="10892" y="11537"/>
                    </a:lnTo>
                    <a:lnTo>
                      <a:pt x="11044" y="11537"/>
                    </a:lnTo>
                    <a:lnTo>
                      <a:pt x="11165" y="11679"/>
                    </a:lnTo>
                    <a:lnTo>
                      <a:pt x="11256" y="11962"/>
                    </a:lnTo>
                    <a:lnTo>
                      <a:pt x="11256" y="12075"/>
                    </a:lnTo>
                    <a:lnTo>
                      <a:pt x="11226" y="12132"/>
                    </a:lnTo>
                    <a:lnTo>
                      <a:pt x="11378" y="12331"/>
                    </a:lnTo>
                    <a:lnTo>
                      <a:pt x="11651" y="12444"/>
                    </a:lnTo>
                    <a:lnTo>
                      <a:pt x="11833" y="12557"/>
                    </a:lnTo>
                    <a:lnTo>
                      <a:pt x="11954" y="12699"/>
                    </a:lnTo>
                    <a:lnTo>
                      <a:pt x="12076" y="12472"/>
                    </a:lnTo>
                    <a:lnTo>
                      <a:pt x="12227" y="12472"/>
                    </a:lnTo>
                    <a:lnTo>
                      <a:pt x="12258" y="12557"/>
                    </a:lnTo>
                    <a:lnTo>
                      <a:pt x="12349" y="12671"/>
                    </a:lnTo>
                    <a:lnTo>
                      <a:pt x="12440" y="12756"/>
                    </a:lnTo>
                    <a:lnTo>
                      <a:pt x="12440" y="12926"/>
                    </a:lnTo>
                    <a:lnTo>
                      <a:pt x="12561" y="13238"/>
                    </a:lnTo>
                    <a:lnTo>
                      <a:pt x="12713" y="13493"/>
                    </a:lnTo>
                    <a:lnTo>
                      <a:pt x="12864" y="13719"/>
                    </a:lnTo>
                    <a:lnTo>
                      <a:pt x="12925" y="13918"/>
                    </a:lnTo>
                    <a:lnTo>
                      <a:pt x="12986" y="14173"/>
                    </a:lnTo>
                    <a:lnTo>
                      <a:pt x="13077" y="14343"/>
                    </a:lnTo>
                    <a:lnTo>
                      <a:pt x="13168" y="14570"/>
                    </a:lnTo>
                    <a:lnTo>
                      <a:pt x="13229" y="14712"/>
                    </a:lnTo>
                    <a:lnTo>
                      <a:pt x="12864" y="14910"/>
                    </a:lnTo>
                    <a:lnTo>
                      <a:pt x="12682" y="15052"/>
                    </a:lnTo>
                    <a:lnTo>
                      <a:pt x="12804" y="15307"/>
                    </a:lnTo>
                    <a:lnTo>
                      <a:pt x="12622" y="15590"/>
                    </a:lnTo>
                    <a:lnTo>
                      <a:pt x="12500" y="15845"/>
                    </a:lnTo>
                    <a:lnTo>
                      <a:pt x="12561" y="16157"/>
                    </a:lnTo>
                    <a:lnTo>
                      <a:pt x="12622" y="16327"/>
                    </a:lnTo>
                    <a:lnTo>
                      <a:pt x="12682" y="16299"/>
                    </a:lnTo>
                    <a:lnTo>
                      <a:pt x="12622" y="16327"/>
                    </a:lnTo>
                    <a:lnTo>
                      <a:pt x="12834" y="16384"/>
                    </a:lnTo>
                    <a:lnTo>
                      <a:pt x="13077" y="16299"/>
                    </a:lnTo>
                    <a:lnTo>
                      <a:pt x="13168" y="16271"/>
                    </a:lnTo>
                    <a:lnTo>
                      <a:pt x="13198" y="16101"/>
                    </a:lnTo>
                    <a:lnTo>
                      <a:pt x="13229" y="15959"/>
                    </a:lnTo>
                    <a:lnTo>
                      <a:pt x="13320" y="15817"/>
                    </a:lnTo>
                    <a:lnTo>
                      <a:pt x="13411" y="15704"/>
                    </a:lnTo>
                    <a:lnTo>
                      <a:pt x="13562" y="15534"/>
                    </a:lnTo>
                    <a:lnTo>
                      <a:pt x="13775" y="15477"/>
                    </a:lnTo>
                    <a:lnTo>
                      <a:pt x="13805" y="15307"/>
                    </a:lnTo>
                    <a:lnTo>
                      <a:pt x="13805" y="15023"/>
                    </a:lnTo>
                    <a:lnTo>
                      <a:pt x="13805" y="14825"/>
                    </a:lnTo>
                    <a:lnTo>
                      <a:pt x="13805" y="14740"/>
                    </a:lnTo>
                    <a:lnTo>
                      <a:pt x="13896" y="14627"/>
                    </a:lnTo>
                    <a:lnTo>
                      <a:pt x="14078" y="14570"/>
                    </a:lnTo>
                    <a:lnTo>
                      <a:pt x="14321" y="14400"/>
                    </a:lnTo>
                    <a:lnTo>
                      <a:pt x="14503" y="14371"/>
                    </a:lnTo>
                    <a:lnTo>
                      <a:pt x="14533" y="14286"/>
                    </a:lnTo>
                    <a:lnTo>
                      <a:pt x="14503" y="14145"/>
                    </a:lnTo>
                    <a:lnTo>
                      <a:pt x="14503" y="13918"/>
                    </a:lnTo>
                    <a:lnTo>
                      <a:pt x="14442" y="13833"/>
                    </a:lnTo>
                    <a:lnTo>
                      <a:pt x="14442" y="13578"/>
                    </a:lnTo>
                    <a:lnTo>
                      <a:pt x="14412" y="13549"/>
                    </a:lnTo>
                    <a:lnTo>
                      <a:pt x="14290" y="13436"/>
                    </a:lnTo>
                    <a:lnTo>
                      <a:pt x="14017" y="13323"/>
                    </a:lnTo>
                    <a:lnTo>
                      <a:pt x="13896" y="13153"/>
                    </a:lnTo>
                    <a:lnTo>
                      <a:pt x="13684" y="13096"/>
                    </a:lnTo>
                    <a:lnTo>
                      <a:pt x="13593" y="13039"/>
                    </a:lnTo>
                    <a:lnTo>
                      <a:pt x="13593" y="12784"/>
                    </a:lnTo>
                    <a:lnTo>
                      <a:pt x="13653" y="12529"/>
                    </a:lnTo>
                    <a:lnTo>
                      <a:pt x="13684" y="12302"/>
                    </a:lnTo>
                    <a:lnTo>
                      <a:pt x="13896" y="11990"/>
                    </a:lnTo>
                    <a:lnTo>
                      <a:pt x="14169" y="11650"/>
                    </a:lnTo>
                    <a:lnTo>
                      <a:pt x="14442" y="11622"/>
                    </a:lnTo>
                    <a:lnTo>
                      <a:pt x="14624" y="11679"/>
                    </a:lnTo>
                    <a:lnTo>
                      <a:pt x="14897" y="11877"/>
                    </a:lnTo>
                    <a:lnTo>
                      <a:pt x="15261" y="11905"/>
                    </a:lnTo>
                    <a:lnTo>
                      <a:pt x="15595" y="12075"/>
                    </a:lnTo>
                    <a:lnTo>
                      <a:pt x="15717" y="12302"/>
                    </a:lnTo>
                    <a:lnTo>
                      <a:pt x="15899" y="12557"/>
                    </a:lnTo>
                    <a:lnTo>
                      <a:pt x="16202" y="12671"/>
                    </a:lnTo>
                    <a:lnTo>
                      <a:pt x="16202" y="12642"/>
                    </a:lnTo>
                    <a:lnTo>
                      <a:pt x="16263" y="12444"/>
                    </a:lnTo>
                    <a:lnTo>
                      <a:pt x="16384" y="12217"/>
                    </a:lnTo>
                    <a:lnTo>
                      <a:pt x="16263" y="12019"/>
                    </a:lnTo>
                    <a:lnTo>
                      <a:pt x="16111" y="11849"/>
                    </a:lnTo>
                    <a:lnTo>
                      <a:pt x="15838" y="11565"/>
                    </a:lnTo>
                    <a:lnTo>
                      <a:pt x="15625" y="11338"/>
                    </a:lnTo>
                    <a:lnTo>
                      <a:pt x="15504" y="11168"/>
                    </a:lnTo>
                    <a:lnTo>
                      <a:pt x="15231" y="11083"/>
                    </a:lnTo>
                    <a:lnTo>
                      <a:pt x="14806" y="10970"/>
                    </a:lnTo>
                    <a:lnTo>
                      <a:pt x="14533" y="10885"/>
                    </a:lnTo>
                    <a:lnTo>
                      <a:pt x="14321" y="10658"/>
                    </a:lnTo>
                    <a:lnTo>
                      <a:pt x="14017" y="10516"/>
                    </a:lnTo>
                    <a:lnTo>
                      <a:pt x="13684" y="10431"/>
                    </a:lnTo>
                    <a:lnTo>
                      <a:pt x="13350" y="10318"/>
                    </a:lnTo>
                    <a:lnTo>
                      <a:pt x="13047" y="10205"/>
                    </a:lnTo>
                    <a:lnTo>
                      <a:pt x="12834" y="10091"/>
                    </a:lnTo>
                    <a:lnTo>
                      <a:pt x="12682" y="10063"/>
                    </a:lnTo>
                    <a:lnTo>
                      <a:pt x="12561" y="10063"/>
                    </a:lnTo>
                    <a:lnTo>
                      <a:pt x="12470" y="9949"/>
                    </a:lnTo>
                    <a:lnTo>
                      <a:pt x="12470" y="9836"/>
                    </a:lnTo>
                    <a:lnTo>
                      <a:pt x="12622" y="9638"/>
                    </a:lnTo>
                    <a:lnTo>
                      <a:pt x="12804" y="9524"/>
                    </a:lnTo>
                    <a:lnTo>
                      <a:pt x="12834" y="9297"/>
                    </a:lnTo>
                    <a:lnTo>
                      <a:pt x="12743" y="9241"/>
                    </a:lnTo>
                    <a:lnTo>
                      <a:pt x="12622" y="9071"/>
                    </a:lnTo>
                    <a:lnTo>
                      <a:pt x="12500" y="9127"/>
                    </a:lnTo>
                    <a:lnTo>
                      <a:pt x="12379" y="9156"/>
                    </a:lnTo>
                    <a:lnTo>
                      <a:pt x="12258" y="9184"/>
                    </a:lnTo>
                    <a:lnTo>
                      <a:pt x="12470" y="9127"/>
                    </a:lnTo>
                    <a:lnTo>
                      <a:pt x="12318" y="9184"/>
                    </a:lnTo>
                    <a:lnTo>
                      <a:pt x="12076" y="9241"/>
                    </a:lnTo>
                    <a:lnTo>
                      <a:pt x="11833" y="9241"/>
                    </a:lnTo>
                    <a:lnTo>
                      <a:pt x="11499" y="9241"/>
                    </a:lnTo>
                    <a:lnTo>
                      <a:pt x="11499" y="9269"/>
                    </a:lnTo>
                    <a:lnTo>
                      <a:pt x="11499" y="9297"/>
                    </a:lnTo>
                    <a:lnTo>
                      <a:pt x="11499" y="9411"/>
                    </a:lnTo>
                    <a:lnTo>
                      <a:pt x="11135" y="9127"/>
                    </a:lnTo>
                    <a:lnTo>
                      <a:pt x="11044" y="9042"/>
                    </a:lnTo>
                    <a:lnTo>
                      <a:pt x="10892" y="8957"/>
                    </a:lnTo>
                    <a:lnTo>
                      <a:pt x="10801" y="8929"/>
                    </a:lnTo>
                    <a:lnTo>
                      <a:pt x="10771" y="8929"/>
                    </a:lnTo>
                    <a:lnTo>
                      <a:pt x="10680" y="8731"/>
                    </a:lnTo>
                    <a:lnTo>
                      <a:pt x="10559" y="8731"/>
                    </a:lnTo>
                    <a:lnTo>
                      <a:pt x="10498" y="8674"/>
                    </a:lnTo>
                    <a:lnTo>
                      <a:pt x="10255" y="8447"/>
                    </a:lnTo>
                    <a:lnTo>
                      <a:pt x="10043" y="8277"/>
                    </a:lnTo>
                    <a:lnTo>
                      <a:pt x="9921" y="8107"/>
                    </a:lnTo>
                    <a:lnTo>
                      <a:pt x="9709" y="7767"/>
                    </a:lnTo>
                    <a:lnTo>
                      <a:pt x="9588" y="7540"/>
                    </a:lnTo>
                    <a:lnTo>
                      <a:pt x="9557" y="7313"/>
                    </a:lnTo>
                    <a:lnTo>
                      <a:pt x="9436" y="7200"/>
                    </a:lnTo>
                    <a:lnTo>
                      <a:pt x="9345" y="6888"/>
                    </a:lnTo>
                    <a:lnTo>
                      <a:pt x="9284" y="6633"/>
                    </a:lnTo>
                    <a:lnTo>
                      <a:pt x="9193" y="6520"/>
                    </a:lnTo>
                    <a:lnTo>
                      <a:pt x="9072" y="6293"/>
                    </a:lnTo>
                    <a:lnTo>
                      <a:pt x="8981" y="6208"/>
                    </a:lnTo>
                    <a:lnTo>
                      <a:pt x="8829" y="6208"/>
                    </a:lnTo>
                    <a:lnTo>
                      <a:pt x="8799" y="6179"/>
                    </a:lnTo>
                    <a:lnTo>
                      <a:pt x="8799" y="6123"/>
                    </a:lnTo>
                    <a:lnTo>
                      <a:pt x="8677" y="6066"/>
                    </a:lnTo>
                    <a:lnTo>
                      <a:pt x="8556" y="5981"/>
                    </a:lnTo>
                    <a:lnTo>
                      <a:pt x="8435" y="5896"/>
                    </a:lnTo>
                    <a:lnTo>
                      <a:pt x="8253" y="5754"/>
                    </a:lnTo>
                    <a:lnTo>
                      <a:pt x="8071" y="5669"/>
                    </a:lnTo>
                    <a:lnTo>
                      <a:pt x="7858" y="5556"/>
                    </a:lnTo>
                    <a:lnTo>
                      <a:pt x="7737" y="5499"/>
                    </a:lnTo>
                    <a:lnTo>
                      <a:pt x="7616" y="5329"/>
                    </a:lnTo>
                    <a:lnTo>
                      <a:pt x="7464" y="5102"/>
                    </a:lnTo>
                    <a:lnTo>
                      <a:pt x="7373" y="4876"/>
                    </a:lnTo>
                    <a:lnTo>
                      <a:pt x="7373" y="4649"/>
                    </a:lnTo>
                    <a:lnTo>
                      <a:pt x="7373" y="4479"/>
                    </a:lnTo>
                    <a:lnTo>
                      <a:pt x="7403" y="4252"/>
                    </a:lnTo>
                    <a:lnTo>
                      <a:pt x="7403" y="4082"/>
                    </a:lnTo>
                    <a:lnTo>
                      <a:pt x="7585" y="3968"/>
                    </a:lnTo>
                    <a:lnTo>
                      <a:pt x="7616" y="3798"/>
                    </a:lnTo>
                    <a:lnTo>
                      <a:pt x="7525" y="3628"/>
                    </a:lnTo>
                    <a:lnTo>
                      <a:pt x="7373" y="3600"/>
                    </a:lnTo>
                    <a:lnTo>
                      <a:pt x="7342" y="3458"/>
                    </a:lnTo>
                    <a:lnTo>
                      <a:pt x="7282" y="3260"/>
                    </a:lnTo>
                    <a:lnTo>
                      <a:pt x="7342" y="3061"/>
                    </a:lnTo>
                    <a:lnTo>
                      <a:pt x="7464" y="3005"/>
                    </a:lnTo>
                    <a:lnTo>
                      <a:pt x="7616" y="2891"/>
                    </a:lnTo>
                    <a:lnTo>
                      <a:pt x="7707" y="2891"/>
                    </a:lnTo>
                    <a:lnTo>
                      <a:pt x="7737" y="2920"/>
                    </a:lnTo>
                    <a:lnTo>
                      <a:pt x="7828" y="2891"/>
                    </a:lnTo>
                    <a:lnTo>
                      <a:pt x="8071" y="2778"/>
                    </a:lnTo>
                    <a:lnTo>
                      <a:pt x="8435" y="2579"/>
                    </a:lnTo>
                    <a:lnTo>
                      <a:pt x="8617" y="2466"/>
                    </a:lnTo>
                    <a:lnTo>
                      <a:pt x="8829" y="2551"/>
                    </a:lnTo>
                    <a:lnTo>
                      <a:pt x="9042" y="2438"/>
                    </a:lnTo>
                    <a:lnTo>
                      <a:pt x="9224" y="2438"/>
                    </a:lnTo>
                    <a:lnTo>
                      <a:pt x="9224" y="2579"/>
                    </a:lnTo>
                    <a:lnTo>
                      <a:pt x="9193" y="2693"/>
                    </a:lnTo>
                    <a:lnTo>
                      <a:pt x="9163" y="2721"/>
                    </a:lnTo>
                    <a:lnTo>
                      <a:pt x="9163" y="280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5" name="Drawing 46"/>
              <p:cNvSpPr>
                <a:spLocks noChangeAspect="1"/>
              </p:cNvSpPr>
              <p:nvPr/>
            </p:nvSpPr>
            <p:spPr bwMode="auto">
              <a:xfrm>
                <a:off x="9071" y="-48251"/>
                <a:ext cx="5390" cy="102"/>
              </a:xfrm>
              <a:custGeom>
                <a:avLst/>
                <a:gdLst/>
                <a:ahLst/>
                <a:cxnLst>
                  <a:cxn ang="0">
                    <a:pos x="16384" y="0"/>
                  </a:cxn>
                  <a:cxn ang="0">
                    <a:pos x="16171" y="161"/>
                  </a:cxn>
                  <a:cxn ang="0">
                    <a:pos x="16171" y="1928"/>
                  </a:cxn>
                  <a:cxn ang="0">
                    <a:pos x="15533" y="3373"/>
                  </a:cxn>
                  <a:cxn ang="0">
                    <a:pos x="14895" y="5140"/>
                  </a:cxn>
                  <a:cxn ang="0">
                    <a:pos x="14256" y="7389"/>
                  </a:cxn>
                  <a:cxn ang="0">
                    <a:pos x="14043" y="8995"/>
                  </a:cxn>
                  <a:cxn ang="0">
                    <a:pos x="13831" y="9798"/>
                  </a:cxn>
                  <a:cxn ang="0">
                    <a:pos x="14256" y="10280"/>
                  </a:cxn>
                  <a:cxn ang="0">
                    <a:pos x="14469" y="11083"/>
                  </a:cxn>
                  <a:cxn ang="0">
                    <a:pos x="14682" y="11886"/>
                  </a:cxn>
                  <a:cxn ang="0">
                    <a:pos x="15001" y="12850"/>
                  </a:cxn>
                  <a:cxn ang="0">
                    <a:pos x="14682" y="13653"/>
                  </a:cxn>
                  <a:cxn ang="0">
                    <a:pos x="14469" y="15099"/>
                  </a:cxn>
                  <a:cxn ang="0">
                    <a:pos x="14256" y="16223"/>
                  </a:cxn>
                  <a:cxn ang="0">
                    <a:pos x="13724" y="16384"/>
                  </a:cxn>
                  <a:cxn ang="0">
                    <a:pos x="12873" y="16223"/>
                  </a:cxn>
                  <a:cxn ang="0">
                    <a:pos x="11703" y="16063"/>
                  </a:cxn>
                  <a:cxn ang="0">
                    <a:pos x="10639" y="14778"/>
                  </a:cxn>
                  <a:cxn ang="0">
                    <a:pos x="9788" y="13171"/>
                  </a:cxn>
                  <a:cxn ang="0">
                    <a:pos x="8298" y="12529"/>
                  </a:cxn>
                  <a:cxn ang="0">
                    <a:pos x="7447" y="12529"/>
                  </a:cxn>
                  <a:cxn ang="0">
                    <a:pos x="6596" y="11886"/>
                  </a:cxn>
                  <a:cxn ang="0">
                    <a:pos x="5958" y="10923"/>
                  </a:cxn>
                  <a:cxn ang="0">
                    <a:pos x="4788" y="9959"/>
                  </a:cxn>
                  <a:cxn ang="0">
                    <a:pos x="3617" y="8674"/>
                  </a:cxn>
                  <a:cxn ang="0">
                    <a:pos x="2553" y="8031"/>
                  </a:cxn>
                  <a:cxn ang="0">
                    <a:pos x="1489" y="7710"/>
                  </a:cxn>
                  <a:cxn ang="0">
                    <a:pos x="851" y="7389"/>
                  </a:cxn>
                  <a:cxn ang="0">
                    <a:pos x="213" y="6425"/>
                  </a:cxn>
                  <a:cxn ang="0">
                    <a:pos x="0" y="4498"/>
                  </a:cxn>
                  <a:cxn ang="0">
                    <a:pos x="106" y="3213"/>
                  </a:cxn>
                  <a:cxn ang="0">
                    <a:pos x="426" y="2731"/>
                  </a:cxn>
                  <a:cxn ang="0">
                    <a:pos x="532" y="2088"/>
                  </a:cxn>
                  <a:cxn ang="0">
                    <a:pos x="958" y="1928"/>
                  </a:cxn>
                  <a:cxn ang="0">
                    <a:pos x="1383" y="2088"/>
                  </a:cxn>
                  <a:cxn ang="0">
                    <a:pos x="1809" y="2731"/>
                  </a:cxn>
                  <a:cxn ang="0">
                    <a:pos x="2341" y="2731"/>
                  </a:cxn>
                  <a:cxn ang="0">
                    <a:pos x="3085" y="1928"/>
                  </a:cxn>
                  <a:cxn ang="0">
                    <a:pos x="3936" y="1285"/>
                  </a:cxn>
                  <a:cxn ang="0">
                    <a:pos x="4362" y="1606"/>
                  </a:cxn>
                  <a:cxn ang="0">
                    <a:pos x="4894" y="2088"/>
                  </a:cxn>
                  <a:cxn ang="0">
                    <a:pos x="5213" y="2249"/>
                  </a:cxn>
                  <a:cxn ang="0">
                    <a:pos x="5958" y="2731"/>
                  </a:cxn>
                  <a:cxn ang="0">
                    <a:pos x="6383" y="3855"/>
                  </a:cxn>
                  <a:cxn ang="0">
                    <a:pos x="7022" y="3534"/>
                  </a:cxn>
                  <a:cxn ang="0">
                    <a:pos x="7766" y="3213"/>
                  </a:cxn>
                  <a:cxn ang="0">
                    <a:pos x="8724" y="2891"/>
                  </a:cxn>
                  <a:cxn ang="0">
                    <a:pos x="9469" y="2891"/>
                  </a:cxn>
                  <a:cxn ang="0">
                    <a:pos x="10001" y="2731"/>
                  </a:cxn>
                  <a:cxn ang="0">
                    <a:pos x="10745" y="2731"/>
                  </a:cxn>
                  <a:cxn ang="0">
                    <a:pos x="11490" y="2249"/>
                  </a:cxn>
                  <a:cxn ang="0">
                    <a:pos x="12341" y="1446"/>
                  </a:cxn>
                  <a:cxn ang="0">
                    <a:pos x="13618" y="1446"/>
                  </a:cxn>
                  <a:cxn ang="0">
                    <a:pos x="14043" y="1446"/>
                  </a:cxn>
                  <a:cxn ang="0">
                    <a:pos x="14575" y="643"/>
                  </a:cxn>
                  <a:cxn ang="0">
                    <a:pos x="14895" y="643"/>
                  </a:cxn>
                  <a:cxn ang="0">
                    <a:pos x="15746" y="321"/>
                  </a:cxn>
                  <a:cxn ang="0">
                    <a:pos x="16384" y="0"/>
                  </a:cxn>
                </a:cxnLst>
                <a:rect l="0" t="0" r="r" b="b"/>
                <a:pathLst>
                  <a:path w="16384" h="16384">
                    <a:moveTo>
                      <a:pt x="16384" y="0"/>
                    </a:moveTo>
                    <a:lnTo>
                      <a:pt x="16171" y="161"/>
                    </a:lnTo>
                    <a:lnTo>
                      <a:pt x="16171" y="1928"/>
                    </a:lnTo>
                    <a:lnTo>
                      <a:pt x="15533" y="3373"/>
                    </a:lnTo>
                    <a:lnTo>
                      <a:pt x="14895" y="5140"/>
                    </a:lnTo>
                    <a:lnTo>
                      <a:pt x="14256" y="7389"/>
                    </a:lnTo>
                    <a:lnTo>
                      <a:pt x="14043" y="8995"/>
                    </a:lnTo>
                    <a:lnTo>
                      <a:pt x="13831" y="9798"/>
                    </a:lnTo>
                    <a:lnTo>
                      <a:pt x="14256" y="10280"/>
                    </a:lnTo>
                    <a:lnTo>
                      <a:pt x="14469" y="11083"/>
                    </a:lnTo>
                    <a:lnTo>
                      <a:pt x="14682" y="11886"/>
                    </a:lnTo>
                    <a:lnTo>
                      <a:pt x="15001" y="12850"/>
                    </a:lnTo>
                    <a:lnTo>
                      <a:pt x="14682" y="13653"/>
                    </a:lnTo>
                    <a:lnTo>
                      <a:pt x="14469" y="15099"/>
                    </a:lnTo>
                    <a:lnTo>
                      <a:pt x="14256" y="16223"/>
                    </a:lnTo>
                    <a:lnTo>
                      <a:pt x="13724" y="16384"/>
                    </a:lnTo>
                    <a:lnTo>
                      <a:pt x="12873" y="16223"/>
                    </a:lnTo>
                    <a:lnTo>
                      <a:pt x="11703" y="16063"/>
                    </a:lnTo>
                    <a:lnTo>
                      <a:pt x="10639" y="14778"/>
                    </a:lnTo>
                    <a:lnTo>
                      <a:pt x="9788" y="13171"/>
                    </a:lnTo>
                    <a:lnTo>
                      <a:pt x="8298" y="12529"/>
                    </a:lnTo>
                    <a:lnTo>
                      <a:pt x="7447" y="12529"/>
                    </a:lnTo>
                    <a:lnTo>
                      <a:pt x="6596" y="11886"/>
                    </a:lnTo>
                    <a:lnTo>
                      <a:pt x="5958" y="10923"/>
                    </a:lnTo>
                    <a:lnTo>
                      <a:pt x="4788" y="9959"/>
                    </a:lnTo>
                    <a:lnTo>
                      <a:pt x="3617" y="8674"/>
                    </a:lnTo>
                    <a:lnTo>
                      <a:pt x="2553" y="8031"/>
                    </a:lnTo>
                    <a:lnTo>
                      <a:pt x="1489" y="7710"/>
                    </a:lnTo>
                    <a:lnTo>
                      <a:pt x="851" y="7389"/>
                    </a:lnTo>
                    <a:lnTo>
                      <a:pt x="213" y="6425"/>
                    </a:lnTo>
                    <a:lnTo>
                      <a:pt x="0" y="4498"/>
                    </a:lnTo>
                    <a:lnTo>
                      <a:pt x="106" y="3213"/>
                    </a:lnTo>
                    <a:lnTo>
                      <a:pt x="426" y="2731"/>
                    </a:lnTo>
                    <a:lnTo>
                      <a:pt x="532" y="2088"/>
                    </a:lnTo>
                    <a:lnTo>
                      <a:pt x="958" y="1928"/>
                    </a:lnTo>
                    <a:lnTo>
                      <a:pt x="1383" y="2088"/>
                    </a:lnTo>
                    <a:lnTo>
                      <a:pt x="1809" y="2731"/>
                    </a:lnTo>
                    <a:lnTo>
                      <a:pt x="2341" y="2731"/>
                    </a:lnTo>
                    <a:lnTo>
                      <a:pt x="3085" y="1928"/>
                    </a:lnTo>
                    <a:lnTo>
                      <a:pt x="3936" y="1285"/>
                    </a:lnTo>
                    <a:lnTo>
                      <a:pt x="4362" y="1606"/>
                    </a:lnTo>
                    <a:lnTo>
                      <a:pt x="4894" y="2088"/>
                    </a:lnTo>
                    <a:lnTo>
                      <a:pt x="5213" y="2249"/>
                    </a:lnTo>
                    <a:lnTo>
                      <a:pt x="5958" y="2731"/>
                    </a:lnTo>
                    <a:lnTo>
                      <a:pt x="6383" y="3855"/>
                    </a:lnTo>
                    <a:lnTo>
                      <a:pt x="7022" y="3534"/>
                    </a:lnTo>
                    <a:lnTo>
                      <a:pt x="7766" y="3213"/>
                    </a:lnTo>
                    <a:lnTo>
                      <a:pt x="8724" y="2891"/>
                    </a:lnTo>
                    <a:lnTo>
                      <a:pt x="9469" y="2891"/>
                    </a:lnTo>
                    <a:lnTo>
                      <a:pt x="10001" y="2731"/>
                    </a:lnTo>
                    <a:lnTo>
                      <a:pt x="10745" y="2731"/>
                    </a:lnTo>
                    <a:lnTo>
                      <a:pt x="11490" y="2249"/>
                    </a:lnTo>
                    <a:lnTo>
                      <a:pt x="12341" y="1446"/>
                    </a:lnTo>
                    <a:lnTo>
                      <a:pt x="13618" y="1446"/>
                    </a:lnTo>
                    <a:lnTo>
                      <a:pt x="14043" y="1446"/>
                    </a:lnTo>
                    <a:lnTo>
                      <a:pt x="14575" y="643"/>
                    </a:lnTo>
                    <a:lnTo>
                      <a:pt x="14895" y="643"/>
                    </a:lnTo>
                    <a:lnTo>
                      <a:pt x="15746" y="321"/>
                    </a:lnTo>
                    <a:lnTo>
                      <a:pt x="1638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6" name="Drawing 47"/>
              <p:cNvSpPr>
                <a:spLocks noChangeAspect="1"/>
              </p:cNvSpPr>
              <p:nvPr/>
            </p:nvSpPr>
            <p:spPr bwMode="auto">
              <a:xfrm>
                <a:off x="1966" y="-48439"/>
                <a:ext cx="2485" cy="152"/>
              </a:xfrm>
              <a:custGeom>
                <a:avLst/>
                <a:gdLst/>
                <a:ahLst/>
                <a:cxnLst>
                  <a:cxn ang="0">
                    <a:pos x="11077" y="108"/>
                  </a:cxn>
                  <a:cxn ang="0">
                    <a:pos x="12692" y="431"/>
                  </a:cxn>
                  <a:cxn ang="0">
                    <a:pos x="13615" y="970"/>
                  </a:cxn>
                  <a:cxn ang="0">
                    <a:pos x="14076" y="1401"/>
                  </a:cxn>
                  <a:cxn ang="0">
                    <a:pos x="14769" y="2156"/>
                  </a:cxn>
                  <a:cxn ang="0">
                    <a:pos x="15922" y="4096"/>
                  </a:cxn>
                  <a:cxn ang="0">
                    <a:pos x="15922" y="5821"/>
                  </a:cxn>
                  <a:cxn ang="0">
                    <a:pos x="15692" y="7437"/>
                  </a:cxn>
                  <a:cxn ang="0">
                    <a:pos x="15692" y="9162"/>
                  </a:cxn>
                  <a:cxn ang="0">
                    <a:pos x="15461" y="11641"/>
                  </a:cxn>
                  <a:cxn ang="0">
                    <a:pos x="14999" y="13043"/>
                  </a:cxn>
                  <a:cxn ang="0">
                    <a:pos x="14076" y="14228"/>
                  </a:cxn>
                  <a:cxn ang="0">
                    <a:pos x="11769" y="14444"/>
                  </a:cxn>
                  <a:cxn ang="0">
                    <a:pos x="9230" y="14659"/>
                  </a:cxn>
                  <a:cxn ang="0">
                    <a:pos x="6692" y="16061"/>
                  </a:cxn>
                  <a:cxn ang="0">
                    <a:pos x="4846" y="16384"/>
                  </a:cxn>
                  <a:cxn ang="0">
                    <a:pos x="3461" y="15522"/>
                  </a:cxn>
                  <a:cxn ang="0">
                    <a:pos x="2538" y="14875"/>
                  </a:cxn>
                  <a:cxn ang="0">
                    <a:pos x="1615" y="13474"/>
                  </a:cxn>
                  <a:cxn ang="0">
                    <a:pos x="1154" y="12180"/>
                  </a:cxn>
                  <a:cxn ang="0">
                    <a:pos x="1615" y="11210"/>
                  </a:cxn>
                  <a:cxn ang="0">
                    <a:pos x="1846" y="10132"/>
                  </a:cxn>
                  <a:cxn ang="0">
                    <a:pos x="3000" y="9270"/>
                  </a:cxn>
                  <a:cxn ang="0">
                    <a:pos x="2077" y="8192"/>
                  </a:cxn>
                  <a:cxn ang="0">
                    <a:pos x="2538" y="6467"/>
                  </a:cxn>
                  <a:cxn ang="0">
                    <a:pos x="1846" y="4851"/>
                  </a:cxn>
                  <a:cxn ang="0">
                    <a:pos x="231" y="4743"/>
                  </a:cxn>
                  <a:cxn ang="0">
                    <a:pos x="0" y="3665"/>
                  </a:cxn>
                  <a:cxn ang="0">
                    <a:pos x="0" y="2587"/>
                  </a:cxn>
                  <a:cxn ang="0">
                    <a:pos x="231" y="1940"/>
                  </a:cxn>
                  <a:cxn ang="0">
                    <a:pos x="1846" y="2803"/>
                  </a:cxn>
                  <a:cxn ang="0">
                    <a:pos x="5307" y="2156"/>
                  </a:cxn>
                  <a:cxn ang="0">
                    <a:pos x="8077" y="970"/>
                  </a:cxn>
                  <a:cxn ang="0">
                    <a:pos x="9923" y="431"/>
                  </a:cxn>
                </a:cxnLst>
                <a:rect l="0" t="0" r="r" b="b"/>
                <a:pathLst>
                  <a:path w="16384" h="16384">
                    <a:moveTo>
                      <a:pt x="10384" y="0"/>
                    </a:moveTo>
                    <a:lnTo>
                      <a:pt x="11077" y="108"/>
                    </a:lnTo>
                    <a:lnTo>
                      <a:pt x="11769" y="216"/>
                    </a:lnTo>
                    <a:lnTo>
                      <a:pt x="12692" y="431"/>
                    </a:lnTo>
                    <a:lnTo>
                      <a:pt x="12923" y="647"/>
                    </a:lnTo>
                    <a:lnTo>
                      <a:pt x="13615" y="970"/>
                    </a:lnTo>
                    <a:lnTo>
                      <a:pt x="13846" y="1078"/>
                    </a:lnTo>
                    <a:lnTo>
                      <a:pt x="14076" y="1401"/>
                    </a:lnTo>
                    <a:lnTo>
                      <a:pt x="14538" y="1725"/>
                    </a:lnTo>
                    <a:lnTo>
                      <a:pt x="14769" y="2156"/>
                    </a:lnTo>
                    <a:lnTo>
                      <a:pt x="14999" y="2803"/>
                    </a:lnTo>
                    <a:lnTo>
                      <a:pt x="15922" y="4096"/>
                    </a:lnTo>
                    <a:lnTo>
                      <a:pt x="16384" y="5605"/>
                    </a:lnTo>
                    <a:lnTo>
                      <a:pt x="15922" y="5821"/>
                    </a:lnTo>
                    <a:lnTo>
                      <a:pt x="15922" y="6683"/>
                    </a:lnTo>
                    <a:lnTo>
                      <a:pt x="15692" y="7437"/>
                    </a:lnTo>
                    <a:lnTo>
                      <a:pt x="15692" y="7976"/>
                    </a:lnTo>
                    <a:lnTo>
                      <a:pt x="15692" y="9162"/>
                    </a:lnTo>
                    <a:lnTo>
                      <a:pt x="15461" y="10456"/>
                    </a:lnTo>
                    <a:lnTo>
                      <a:pt x="15461" y="11641"/>
                    </a:lnTo>
                    <a:lnTo>
                      <a:pt x="14999" y="12504"/>
                    </a:lnTo>
                    <a:lnTo>
                      <a:pt x="14999" y="13043"/>
                    </a:lnTo>
                    <a:lnTo>
                      <a:pt x="14538" y="13797"/>
                    </a:lnTo>
                    <a:lnTo>
                      <a:pt x="14076" y="14228"/>
                    </a:lnTo>
                    <a:lnTo>
                      <a:pt x="12923" y="14659"/>
                    </a:lnTo>
                    <a:lnTo>
                      <a:pt x="11769" y="14444"/>
                    </a:lnTo>
                    <a:lnTo>
                      <a:pt x="10384" y="14228"/>
                    </a:lnTo>
                    <a:lnTo>
                      <a:pt x="9230" y="14659"/>
                    </a:lnTo>
                    <a:lnTo>
                      <a:pt x="8307" y="15629"/>
                    </a:lnTo>
                    <a:lnTo>
                      <a:pt x="6692" y="16061"/>
                    </a:lnTo>
                    <a:lnTo>
                      <a:pt x="5769" y="16168"/>
                    </a:lnTo>
                    <a:lnTo>
                      <a:pt x="4846" y="16384"/>
                    </a:lnTo>
                    <a:lnTo>
                      <a:pt x="3923" y="15737"/>
                    </a:lnTo>
                    <a:lnTo>
                      <a:pt x="3461" y="15522"/>
                    </a:lnTo>
                    <a:lnTo>
                      <a:pt x="3461" y="15306"/>
                    </a:lnTo>
                    <a:lnTo>
                      <a:pt x="2538" y="14875"/>
                    </a:lnTo>
                    <a:lnTo>
                      <a:pt x="1846" y="14336"/>
                    </a:lnTo>
                    <a:lnTo>
                      <a:pt x="1615" y="13474"/>
                    </a:lnTo>
                    <a:lnTo>
                      <a:pt x="1615" y="12935"/>
                    </a:lnTo>
                    <a:lnTo>
                      <a:pt x="1154" y="12180"/>
                    </a:lnTo>
                    <a:lnTo>
                      <a:pt x="1615" y="11318"/>
                    </a:lnTo>
                    <a:lnTo>
                      <a:pt x="1615" y="11210"/>
                    </a:lnTo>
                    <a:lnTo>
                      <a:pt x="1846" y="10563"/>
                    </a:lnTo>
                    <a:lnTo>
                      <a:pt x="1846" y="10132"/>
                    </a:lnTo>
                    <a:lnTo>
                      <a:pt x="2769" y="9917"/>
                    </a:lnTo>
                    <a:lnTo>
                      <a:pt x="3000" y="9270"/>
                    </a:lnTo>
                    <a:lnTo>
                      <a:pt x="2538" y="9054"/>
                    </a:lnTo>
                    <a:lnTo>
                      <a:pt x="2077" y="8192"/>
                    </a:lnTo>
                    <a:lnTo>
                      <a:pt x="2538" y="7330"/>
                    </a:lnTo>
                    <a:lnTo>
                      <a:pt x="2538" y="6467"/>
                    </a:lnTo>
                    <a:lnTo>
                      <a:pt x="2077" y="5605"/>
                    </a:lnTo>
                    <a:lnTo>
                      <a:pt x="1846" y="4851"/>
                    </a:lnTo>
                    <a:lnTo>
                      <a:pt x="1154" y="4743"/>
                    </a:lnTo>
                    <a:lnTo>
                      <a:pt x="231" y="4743"/>
                    </a:lnTo>
                    <a:lnTo>
                      <a:pt x="0" y="4096"/>
                    </a:lnTo>
                    <a:lnTo>
                      <a:pt x="0" y="3665"/>
                    </a:lnTo>
                    <a:lnTo>
                      <a:pt x="0" y="3126"/>
                    </a:lnTo>
                    <a:lnTo>
                      <a:pt x="0" y="2587"/>
                    </a:lnTo>
                    <a:lnTo>
                      <a:pt x="0" y="2156"/>
                    </a:lnTo>
                    <a:lnTo>
                      <a:pt x="231" y="1940"/>
                    </a:lnTo>
                    <a:lnTo>
                      <a:pt x="923" y="2587"/>
                    </a:lnTo>
                    <a:lnTo>
                      <a:pt x="1846" y="2803"/>
                    </a:lnTo>
                    <a:lnTo>
                      <a:pt x="3923" y="2695"/>
                    </a:lnTo>
                    <a:lnTo>
                      <a:pt x="5307" y="2156"/>
                    </a:lnTo>
                    <a:lnTo>
                      <a:pt x="6692" y="1509"/>
                    </a:lnTo>
                    <a:lnTo>
                      <a:pt x="8077" y="970"/>
                    </a:lnTo>
                    <a:lnTo>
                      <a:pt x="9230" y="862"/>
                    </a:lnTo>
                    <a:lnTo>
                      <a:pt x="9923" y="431"/>
                    </a:lnTo>
                    <a:lnTo>
                      <a:pt x="1038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5" name="Luxembourg"/>
            <p:cNvSpPr>
              <a:spLocks noChangeAspect="1"/>
            </p:cNvSpPr>
            <p:nvPr/>
          </p:nvSpPr>
          <p:spPr bwMode="auto">
            <a:xfrm>
              <a:off x="1728" y="1847"/>
              <a:ext cx="32" cy="51"/>
            </a:xfrm>
            <a:custGeom>
              <a:avLst/>
              <a:gdLst/>
              <a:ahLst/>
              <a:cxnLst>
                <a:cxn ang="0">
                  <a:pos x="11343" y="0"/>
                </a:cxn>
                <a:cxn ang="0">
                  <a:pos x="8822" y="0"/>
                </a:cxn>
                <a:cxn ang="0">
                  <a:pos x="3781" y="2458"/>
                </a:cxn>
                <a:cxn ang="0">
                  <a:pos x="0" y="6144"/>
                </a:cxn>
                <a:cxn ang="0">
                  <a:pos x="1890" y="9830"/>
                </a:cxn>
                <a:cxn ang="0">
                  <a:pos x="1890" y="14746"/>
                </a:cxn>
                <a:cxn ang="0">
                  <a:pos x="8822" y="16384"/>
                </a:cxn>
                <a:cxn ang="0">
                  <a:pos x="11343" y="16384"/>
                </a:cxn>
                <a:cxn ang="0">
                  <a:pos x="13863" y="16384"/>
                </a:cxn>
                <a:cxn ang="0">
                  <a:pos x="16384" y="14746"/>
                </a:cxn>
                <a:cxn ang="0">
                  <a:pos x="16384" y="11059"/>
                </a:cxn>
                <a:cxn ang="0">
                  <a:pos x="15124" y="8192"/>
                </a:cxn>
                <a:cxn ang="0">
                  <a:pos x="13863" y="6144"/>
                </a:cxn>
                <a:cxn ang="0">
                  <a:pos x="13863" y="4096"/>
                </a:cxn>
                <a:cxn ang="0">
                  <a:pos x="14494" y="1638"/>
                </a:cxn>
                <a:cxn ang="0">
                  <a:pos x="11343" y="0"/>
                </a:cxn>
              </a:cxnLst>
              <a:rect l="0" t="0" r="r" b="b"/>
              <a:pathLst>
                <a:path w="16384" h="16384">
                  <a:moveTo>
                    <a:pt x="11343" y="0"/>
                  </a:moveTo>
                  <a:lnTo>
                    <a:pt x="8822" y="0"/>
                  </a:lnTo>
                  <a:lnTo>
                    <a:pt x="3781" y="2458"/>
                  </a:lnTo>
                  <a:lnTo>
                    <a:pt x="0" y="6144"/>
                  </a:lnTo>
                  <a:lnTo>
                    <a:pt x="1890" y="9830"/>
                  </a:lnTo>
                  <a:lnTo>
                    <a:pt x="1890" y="14746"/>
                  </a:lnTo>
                  <a:lnTo>
                    <a:pt x="8822" y="16384"/>
                  </a:lnTo>
                  <a:lnTo>
                    <a:pt x="11343" y="16384"/>
                  </a:lnTo>
                  <a:lnTo>
                    <a:pt x="13863" y="16384"/>
                  </a:lnTo>
                  <a:lnTo>
                    <a:pt x="16384" y="14746"/>
                  </a:lnTo>
                  <a:lnTo>
                    <a:pt x="16384" y="11059"/>
                  </a:lnTo>
                  <a:lnTo>
                    <a:pt x="15124" y="8192"/>
                  </a:lnTo>
                  <a:lnTo>
                    <a:pt x="13863" y="6144"/>
                  </a:lnTo>
                  <a:lnTo>
                    <a:pt x="13863" y="4096"/>
                  </a:lnTo>
                  <a:lnTo>
                    <a:pt x="14494" y="1638"/>
                  </a:lnTo>
                  <a:lnTo>
                    <a:pt x="11343"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6" name="Malta"/>
            <p:cNvSpPr>
              <a:spLocks noChangeAspect="1"/>
            </p:cNvSpPr>
            <p:nvPr/>
          </p:nvSpPr>
          <p:spPr bwMode="auto">
            <a:xfrm>
              <a:off x="2191" y="3024"/>
              <a:ext cx="14" cy="13"/>
            </a:xfrm>
            <a:custGeom>
              <a:avLst/>
              <a:gdLst/>
              <a:ahLst/>
              <a:cxnLst>
                <a:cxn ang="0">
                  <a:pos x="0" y="3277"/>
                </a:cxn>
                <a:cxn ang="0">
                  <a:pos x="0" y="0"/>
                </a:cxn>
                <a:cxn ang="0">
                  <a:pos x="4468" y="0"/>
                </a:cxn>
                <a:cxn ang="0">
                  <a:pos x="10426" y="3277"/>
                </a:cxn>
                <a:cxn ang="0">
                  <a:pos x="11916" y="9830"/>
                </a:cxn>
                <a:cxn ang="0">
                  <a:pos x="16384" y="13107"/>
                </a:cxn>
                <a:cxn ang="0">
                  <a:pos x="16384" y="16384"/>
                </a:cxn>
                <a:cxn ang="0">
                  <a:pos x="5958" y="14746"/>
                </a:cxn>
                <a:cxn ang="0">
                  <a:pos x="0" y="6554"/>
                </a:cxn>
                <a:cxn ang="0">
                  <a:pos x="0" y="3277"/>
                </a:cxn>
              </a:cxnLst>
              <a:rect l="0" t="0" r="r" b="b"/>
              <a:pathLst>
                <a:path w="16384" h="16384">
                  <a:moveTo>
                    <a:pt x="0" y="3277"/>
                  </a:moveTo>
                  <a:lnTo>
                    <a:pt x="0" y="0"/>
                  </a:lnTo>
                  <a:lnTo>
                    <a:pt x="4468" y="0"/>
                  </a:lnTo>
                  <a:lnTo>
                    <a:pt x="10426" y="3277"/>
                  </a:lnTo>
                  <a:lnTo>
                    <a:pt x="11916" y="9830"/>
                  </a:lnTo>
                  <a:lnTo>
                    <a:pt x="16384" y="13107"/>
                  </a:lnTo>
                  <a:lnTo>
                    <a:pt x="16384" y="16384"/>
                  </a:lnTo>
                  <a:lnTo>
                    <a:pt x="5958" y="14746"/>
                  </a:lnTo>
                  <a:lnTo>
                    <a:pt x="0" y="6554"/>
                  </a:lnTo>
                  <a:lnTo>
                    <a:pt x="0" y="327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7" name="Netherlands"/>
            <p:cNvGrpSpPr>
              <a:grpSpLocks noChangeAspect="1"/>
            </p:cNvGrpSpPr>
            <p:nvPr/>
          </p:nvGrpSpPr>
          <p:grpSpPr bwMode="auto">
            <a:xfrm>
              <a:off x="1640" y="1578"/>
              <a:ext cx="178" cy="221"/>
              <a:chOff x="-5328" y="-140854"/>
              <a:chExt cx="22152" cy="171"/>
            </a:xfrm>
            <a:grpFill/>
          </p:grpSpPr>
          <p:sp>
            <p:nvSpPr>
              <p:cNvPr id="89" name="Drawing 51"/>
              <p:cNvSpPr>
                <a:spLocks noChangeAspect="1"/>
              </p:cNvSpPr>
              <p:nvPr/>
            </p:nvSpPr>
            <p:spPr bwMode="auto">
              <a:xfrm>
                <a:off x="3564" y="-140847"/>
                <a:ext cx="2028" cy="20"/>
              </a:xfrm>
              <a:custGeom>
                <a:avLst/>
                <a:gdLst/>
                <a:ahLst/>
                <a:cxnLst>
                  <a:cxn ang="0">
                    <a:pos x="13863" y="2458"/>
                  </a:cxn>
                  <a:cxn ang="0">
                    <a:pos x="16384" y="0"/>
                  </a:cxn>
                  <a:cxn ang="0">
                    <a:pos x="15124" y="819"/>
                  </a:cxn>
                  <a:cxn ang="0">
                    <a:pos x="11343" y="5734"/>
                  </a:cxn>
                  <a:cxn ang="0">
                    <a:pos x="3781" y="10650"/>
                  </a:cxn>
                  <a:cxn ang="0">
                    <a:pos x="0" y="16384"/>
                  </a:cxn>
                  <a:cxn ang="0">
                    <a:pos x="6302" y="13107"/>
                  </a:cxn>
                  <a:cxn ang="0">
                    <a:pos x="10082" y="7373"/>
                  </a:cxn>
                  <a:cxn ang="0">
                    <a:pos x="13863" y="2458"/>
                  </a:cxn>
                </a:cxnLst>
                <a:rect l="0" t="0" r="r" b="b"/>
                <a:pathLst>
                  <a:path w="16384" h="16384">
                    <a:moveTo>
                      <a:pt x="13863" y="2458"/>
                    </a:moveTo>
                    <a:lnTo>
                      <a:pt x="16384" y="0"/>
                    </a:lnTo>
                    <a:lnTo>
                      <a:pt x="15124" y="819"/>
                    </a:lnTo>
                    <a:lnTo>
                      <a:pt x="11343" y="5734"/>
                    </a:lnTo>
                    <a:lnTo>
                      <a:pt x="3781" y="10650"/>
                    </a:lnTo>
                    <a:lnTo>
                      <a:pt x="0" y="16384"/>
                    </a:lnTo>
                    <a:lnTo>
                      <a:pt x="6302" y="13107"/>
                    </a:lnTo>
                    <a:lnTo>
                      <a:pt x="10082" y="7373"/>
                    </a:lnTo>
                    <a:lnTo>
                      <a:pt x="13863" y="245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0" name="Drawing 52"/>
              <p:cNvSpPr>
                <a:spLocks noChangeAspect="1"/>
              </p:cNvSpPr>
              <p:nvPr/>
            </p:nvSpPr>
            <p:spPr bwMode="auto">
              <a:xfrm>
                <a:off x="-5328" y="-140854"/>
                <a:ext cx="22152" cy="171"/>
              </a:xfrm>
              <a:custGeom>
                <a:avLst/>
                <a:gdLst/>
                <a:ahLst/>
                <a:cxnLst>
                  <a:cxn ang="0">
                    <a:pos x="8884" y="15905"/>
                  </a:cxn>
                  <a:cxn ang="0">
                    <a:pos x="8423" y="13222"/>
                  </a:cxn>
                  <a:cxn ang="0">
                    <a:pos x="6692" y="12168"/>
                  </a:cxn>
                  <a:cxn ang="0">
                    <a:pos x="4154" y="11785"/>
                  </a:cxn>
                  <a:cxn ang="0">
                    <a:pos x="231" y="12072"/>
                  </a:cxn>
                  <a:cxn ang="0">
                    <a:pos x="692" y="11689"/>
                  </a:cxn>
                  <a:cxn ang="0">
                    <a:pos x="3231" y="11881"/>
                  </a:cxn>
                  <a:cxn ang="0">
                    <a:pos x="1961" y="11689"/>
                  </a:cxn>
                  <a:cxn ang="0">
                    <a:pos x="3461" y="10731"/>
                  </a:cxn>
                  <a:cxn ang="0">
                    <a:pos x="6000" y="9869"/>
                  </a:cxn>
                  <a:cxn ang="0">
                    <a:pos x="3692" y="9773"/>
                  </a:cxn>
                  <a:cxn ang="0">
                    <a:pos x="3461" y="8336"/>
                  </a:cxn>
                  <a:cxn ang="0">
                    <a:pos x="4384" y="7665"/>
                  </a:cxn>
                  <a:cxn ang="0">
                    <a:pos x="6231" y="4120"/>
                  </a:cxn>
                  <a:cxn ang="0">
                    <a:pos x="7846" y="3066"/>
                  </a:cxn>
                  <a:cxn ang="0">
                    <a:pos x="8077" y="3641"/>
                  </a:cxn>
                  <a:cxn ang="0">
                    <a:pos x="8307" y="4024"/>
                  </a:cxn>
                  <a:cxn ang="0">
                    <a:pos x="7846" y="4120"/>
                  </a:cxn>
                  <a:cxn ang="0">
                    <a:pos x="7384" y="4599"/>
                  </a:cxn>
                  <a:cxn ang="0">
                    <a:pos x="7384" y="5174"/>
                  </a:cxn>
                  <a:cxn ang="0">
                    <a:pos x="7384" y="5653"/>
                  </a:cxn>
                  <a:cxn ang="0">
                    <a:pos x="7500" y="6132"/>
                  </a:cxn>
                  <a:cxn ang="0">
                    <a:pos x="7846" y="6419"/>
                  </a:cxn>
                  <a:cxn ang="0">
                    <a:pos x="8307" y="6707"/>
                  </a:cxn>
                  <a:cxn ang="0">
                    <a:pos x="8884" y="6803"/>
                  </a:cxn>
                  <a:cxn ang="0">
                    <a:pos x="9000" y="6419"/>
                  </a:cxn>
                  <a:cxn ang="0">
                    <a:pos x="8884" y="6036"/>
                  </a:cxn>
                  <a:cxn ang="0">
                    <a:pos x="8769" y="5653"/>
                  </a:cxn>
                  <a:cxn ang="0">
                    <a:pos x="8769" y="5270"/>
                  </a:cxn>
                  <a:cxn ang="0">
                    <a:pos x="9230" y="5174"/>
                  </a:cxn>
                  <a:cxn ang="0">
                    <a:pos x="9461" y="4886"/>
                  </a:cxn>
                  <a:cxn ang="0">
                    <a:pos x="9692" y="4407"/>
                  </a:cxn>
                  <a:cxn ang="0">
                    <a:pos x="9807" y="3833"/>
                  </a:cxn>
                  <a:cxn ang="0">
                    <a:pos x="9923" y="3449"/>
                  </a:cxn>
                  <a:cxn ang="0">
                    <a:pos x="9923" y="3258"/>
                  </a:cxn>
                  <a:cxn ang="0">
                    <a:pos x="9461" y="3066"/>
                  </a:cxn>
                  <a:cxn ang="0">
                    <a:pos x="9230" y="2683"/>
                  </a:cxn>
                  <a:cxn ang="0">
                    <a:pos x="9230" y="2300"/>
                  </a:cxn>
                  <a:cxn ang="0">
                    <a:pos x="9230" y="1820"/>
                  </a:cxn>
                  <a:cxn ang="0">
                    <a:pos x="9461" y="1437"/>
                  </a:cxn>
                  <a:cxn ang="0">
                    <a:pos x="9807" y="958"/>
                  </a:cxn>
                  <a:cxn ang="0">
                    <a:pos x="10153" y="671"/>
                  </a:cxn>
                  <a:cxn ang="0">
                    <a:pos x="10730" y="383"/>
                  </a:cxn>
                  <a:cxn ang="0">
                    <a:pos x="11307" y="192"/>
                  </a:cxn>
                  <a:cxn ang="0">
                    <a:pos x="12000" y="192"/>
                  </a:cxn>
                  <a:cxn ang="0">
                    <a:pos x="12576" y="192"/>
                  </a:cxn>
                  <a:cxn ang="0">
                    <a:pos x="12923" y="383"/>
                  </a:cxn>
                  <a:cxn ang="0">
                    <a:pos x="13499" y="287"/>
                  </a:cxn>
                  <a:cxn ang="0">
                    <a:pos x="13961" y="0"/>
                  </a:cxn>
                  <a:cxn ang="0">
                    <a:pos x="14538" y="0"/>
                  </a:cxn>
                  <a:cxn ang="0">
                    <a:pos x="15230" y="192"/>
                  </a:cxn>
                  <a:cxn ang="0">
                    <a:pos x="15692" y="383"/>
                  </a:cxn>
                  <a:cxn ang="0">
                    <a:pos x="15922" y="671"/>
                  </a:cxn>
                  <a:cxn ang="0">
                    <a:pos x="16269" y="958"/>
                  </a:cxn>
                  <a:cxn ang="0">
                    <a:pos x="16384" y="1533"/>
                  </a:cxn>
                  <a:cxn ang="0">
                    <a:pos x="15346" y="4216"/>
                  </a:cxn>
                  <a:cxn ang="0">
                    <a:pos x="15230" y="6036"/>
                  </a:cxn>
                  <a:cxn ang="0">
                    <a:pos x="14076" y="8048"/>
                  </a:cxn>
                  <a:cxn ang="0">
                    <a:pos x="11769" y="9198"/>
                  </a:cxn>
                  <a:cxn ang="0">
                    <a:pos x="11077" y="11498"/>
                  </a:cxn>
                  <a:cxn ang="0">
                    <a:pos x="10269" y="14180"/>
                  </a:cxn>
                  <a:cxn ang="0">
                    <a:pos x="10384" y="16384"/>
                  </a:cxn>
                </a:cxnLst>
                <a:rect l="0" t="0" r="r" b="b"/>
                <a:pathLst>
                  <a:path w="16384" h="16384">
                    <a:moveTo>
                      <a:pt x="10384" y="16384"/>
                    </a:moveTo>
                    <a:lnTo>
                      <a:pt x="10269" y="16384"/>
                    </a:lnTo>
                    <a:lnTo>
                      <a:pt x="9461" y="16288"/>
                    </a:lnTo>
                    <a:lnTo>
                      <a:pt x="8884" y="15905"/>
                    </a:lnTo>
                    <a:lnTo>
                      <a:pt x="8769" y="15138"/>
                    </a:lnTo>
                    <a:lnTo>
                      <a:pt x="9000" y="14372"/>
                    </a:lnTo>
                    <a:lnTo>
                      <a:pt x="9000" y="13605"/>
                    </a:lnTo>
                    <a:lnTo>
                      <a:pt x="8423" y="13222"/>
                    </a:lnTo>
                    <a:lnTo>
                      <a:pt x="7615" y="13031"/>
                    </a:lnTo>
                    <a:lnTo>
                      <a:pt x="7038" y="12647"/>
                    </a:lnTo>
                    <a:lnTo>
                      <a:pt x="6923" y="12168"/>
                    </a:lnTo>
                    <a:lnTo>
                      <a:pt x="6692" y="12168"/>
                    </a:lnTo>
                    <a:lnTo>
                      <a:pt x="6231" y="11785"/>
                    </a:lnTo>
                    <a:lnTo>
                      <a:pt x="6000" y="11689"/>
                    </a:lnTo>
                    <a:lnTo>
                      <a:pt x="5077" y="11689"/>
                    </a:lnTo>
                    <a:lnTo>
                      <a:pt x="4154" y="11785"/>
                    </a:lnTo>
                    <a:lnTo>
                      <a:pt x="2769" y="12456"/>
                    </a:lnTo>
                    <a:lnTo>
                      <a:pt x="1615" y="12551"/>
                    </a:lnTo>
                    <a:lnTo>
                      <a:pt x="1154" y="12647"/>
                    </a:lnTo>
                    <a:lnTo>
                      <a:pt x="231" y="12072"/>
                    </a:lnTo>
                    <a:lnTo>
                      <a:pt x="0" y="11881"/>
                    </a:lnTo>
                    <a:lnTo>
                      <a:pt x="0" y="11785"/>
                    </a:lnTo>
                    <a:lnTo>
                      <a:pt x="115" y="11689"/>
                    </a:lnTo>
                    <a:lnTo>
                      <a:pt x="692" y="11689"/>
                    </a:lnTo>
                    <a:lnTo>
                      <a:pt x="1154" y="12168"/>
                    </a:lnTo>
                    <a:lnTo>
                      <a:pt x="1500" y="12264"/>
                    </a:lnTo>
                    <a:lnTo>
                      <a:pt x="2308" y="11881"/>
                    </a:lnTo>
                    <a:lnTo>
                      <a:pt x="3231" y="11881"/>
                    </a:lnTo>
                    <a:lnTo>
                      <a:pt x="3461" y="12072"/>
                    </a:lnTo>
                    <a:lnTo>
                      <a:pt x="3231" y="11785"/>
                    </a:lnTo>
                    <a:lnTo>
                      <a:pt x="2769" y="11689"/>
                    </a:lnTo>
                    <a:lnTo>
                      <a:pt x="1961" y="11689"/>
                    </a:lnTo>
                    <a:lnTo>
                      <a:pt x="1500" y="11498"/>
                    </a:lnTo>
                    <a:lnTo>
                      <a:pt x="1846" y="11018"/>
                    </a:lnTo>
                    <a:lnTo>
                      <a:pt x="2423" y="11018"/>
                    </a:lnTo>
                    <a:lnTo>
                      <a:pt x="3461" y="10731"/>
                    </a:lnTo>
                    <a:lnTo>
                      <a:pt x="4384" y="10539"/>
                    </a:lnTo>
                    <a:lnTo>
                      <a:pt x="5769" y="10348"/>
                    </a:lnTo>
                    <a:lnTo>
                      <a:pt x="6231" y="10156"/>
                    </a:lnTo>
                    <a:lnTo>
                      <a:pt x="6000" y="9869"/>
                    </a:lnTo>
                    <a:lnTo>
                      <a:pt x="5307" y="9965"/>
                    </a:lnTo>
                    <a:lnTo>
                      <a:pt x="5077" y="10156"/>
                    </a:lnTo>
                    <a:lnTo>
                      <a:pt x="4269" y="9965"/>
                    </a:lnTo>
                    <a:lnTo>
                      <a:pt x="3692" y="9773"/>
                    </a:lnTo>
                    <a:lnTo>
                      <a:pt x="3346" y="9198"/>
                    </a:lnTo>
                    <a:lnTo>
                      <a:pt x="3346" y="8719"/>
                    </a:lnTo>
                    <a:lnTo>
                      <a:pt x="3461" y="8432"/>
                    </a:lnTo>
                    <a:lnTo>
                      <a:pt x="3461" y="8336"/>
                    </a:lnTo>
                    <a:lnTo>
                      <a:pt x="3692" y="8048"/>
                    </a:lnTo>
                    <a:lnTo>
                      <a:pt x="3808" y="8240"/>
                    </a:lnTo>
                    <a:lnTo>
                      <a:pt x="3923" y="7857"/>
                    </a:lnTo>
                    <a:lnTo>
                      <a:pt x="4384" y="7665"/>
                    </a:lnTo>
                    <a:lnTo>
                      <a:pt x="4731" y="7282"/>
                    </a:lnTo>
                    <a:lnTo>
                      <a:pt x="5538" y="6707"/>
                    </a:lnTo>
                    <a:lnTo>
                      <a:pt x="5769" y="5557"/>
                    </a:lnTo>
                    <a:lnTo>
                      <a:pt x="6231" y="4120"/>
                    </a:lnTo>
                    <a:lnTo>
                      <a:pt x="6923" y="2970"/>
                    </a:lnTo>
                    <a:lnTo>
                      <a:pt x="7615" y="2874"/>
                    </a:lnTo>
                    <a:lnTo>
                      <a:pt x="7615" y="2970"/>
                    </a:lnTo>
                    <a:lnTo>
                      <a:pt x="7846" y="3066"/>
                    </a:lnTo>
                    <a:lnTo>
                      <a:pt x="7846" y="3258"/>
                    </a:lnTo>
                    <a:lnTo>
                      <a:pt x="7846" y="3353"/>
                    </a:lnTo>
                    <a:lnTo>
                      <a:pt x="7961" y="3449"/>
                    </a:lnTo>
                    <a:lnTo>
                      <a:pt x="8077" y="3641"/>
                    </a:lnTo>
                    <a:lnTo>
                      <a:pt x="8307" y="3641"/>
                    </a:lnTo>
                    <a:lnTo>
                      <a:pt x="8307" y="3737"/>
                    </a:lnTo>
                    <a:lnTo>
                      <a:pt x="8307" y="3833"/>
                    </a:lnTo>
                    <a:lnTo>
                      <a:pt x="8307" y="4024"/>
                    </a:lnTo>
                    <a:lnTo>
                      <a:pt x="8307" y="4120"/>
                    </a:lnTo>
                    <a:lnTo>
                      <a:pt x="8077" y="4120"/>
                    </a:lnTo>
                    <a:lnTo>
                      <a:pt x="7961" y="4120"/>
                    </a:lnTo>
                    <a:lnTo>
                      <a:pt x="7846" y="4120"/>
                    </a:lnTo>
                    <a:lnTo>
                      <a:pt x="7615" y="4216"/>
                    </a:lnTo>
                    <a:lnTo>
                      <a:pt x="7500" y="4407"/>
                    </a:lnTo>
                    <a:lnTo>
                      <a:pt x="7500" y="4503"/>
                    </a:lnTo>
                    <a:lnTo>
                      <a:pt x="7384" y="4599"/>
                    </a:lnTo>
                    <a:lnTo>
                      <a:pt x="7384" y="4791"/>
                    </a:lnTo>
                    <a:lnTo>
                      <a:pt x="7384" y="4886"/>
                    </a:lnTo>
                    <a:lnTo>
                      <a:pt x="7384" y="4982"/>
                    </a:lnTo>
                    <a:lnTo>
                      <a:pt x="7384" y="5174"/>
                    </a:lnTo>
                    <a:lnTo>
                      <a:pt x="7384" y="5270"/>
                    </a:lnTo>
                    <a:lnTo>
                      <a:pt x="7384" y="5366"/>
                    </a:lnTo>
                    <a:lnTo>
                      <a:pt x="7384" y="5557"/>
                    </a:lnTo>
                    <a:lnTo>
                      <a:pt x="7384" y="5653"/>
                    </a:lnTo>
                    <a:lnTo>
                      <a:pt x="7384" y="5749"/>
                    </a:lnTo>
                    <a:lnTo>
                      <a:pt x="7384" y="5940"/>
                    </a:lnTo>
                    <a:lnTo>
                      <a:pt x="7384" y="6036"/>
                    </a:lnTo>
                    <a:lnTo>
                      <a:pt x="7500" y="6132"/>
                    </a:lnTo>
                    <a:lnTo>
                      <a:pt x="7500" y="6324"/>
                    </a:lnTo>
                    <a:lnTo>
                      <a:pt x="7615" y="6324"/>
                    </a:lnTo>
                    <a:lnTo>
                      <a:pt x="7615" y="6419"/>
                    </a:lnTo>
                    <a:lnTo>
                      <a:pt x="7846" y="6419"/>
                    </a:lnTo>
                    <a:lnTo>
                      <a:pt x="7961" y="6419"/>
                    </a:lnTo>
                    <a:lnTo>
                      <a:pt x="8077" y="6515"/>
                    </a:lnTo>
                    <a:lnTo>
                      <a:pt x="8307" y="6515"/>
                    </a:lnTo>
                    <a:lnTo>
                      <a:pt x="8307" y="6707"/>
                    </a:lnTo>
                    <a:lnTo>
                      <a:pt x="8423" y="6707"/>
                    </a:lnTo>
                    <a:lnTo>
                      <a:pt x="8538" y="6707"/>
                    </a:lnTo>
                    <a:lnTo>
                      <a:pt x="8769" y="6803"/>
                    </a:lnTo>
                    <a:lnTo>
                      <a:pt x="8884" y="6803"/>
                    </a:lnTo>
                    <a:lnTo>
                      <a:pt x="8884" y="6707"/>
                    </a:lnTo>
                    <a:lnTo>
                      <a:pt x="9000" y="6707"/>
                    </a:lnTo>
                    <a:lnTo>
                      <a:pt x="9000" y="6515"/>
                    </a:lnTo>
                    <a:lnTo>
                      <a:pt x="9000" y="6419"/>
                    </a:lnTo>
                    <a:lnTo>
                      <a:pt x="9000" y="6324"/>
                    </a:lnTo>
                    <a:lnTo>
                      <a:pt x="9000" y="6132"/>
                    </a:lnTo>
                    <a:lnTo>
                      <a:pt x="8884" y="6132"/>
                    </a:lnTo>
                    <a:lnTo>
                      <a:pt x="8884" y="6036"/>
                    </a:lnTo>
                    <a:lnTo>
                      <a:pt x="8884" y="5940"/>
                    </a:lnTo>
                    <a:lnTo>
                      <a:pt x="8884" y="5749"/>
                    </a:lnTo>
                    <a:lnTo>
                      <a:pt x="8769" y="5749"/>
                    </a:lnTo>
                    <a:lnTo>
                      <a:pt x="8769" y="5653"/>
                    </a:lnTo>
                    <a:lnTo>
                      <a:pt x="8538" y="5557"/>
                    </a:lnTo>
                    <a:lnTo>
                      <a:pt x="8538" y="5366"/>
                    </a:lnTo>
                    <a:lnTo>
                      <a:pt x="8538" y="5270"/>
                    </a:lnTo>
                    <a:lnTo>
                      <a:pt x="8769" y="5270"/>
                    </a:lnTo>
                    <a:lnTo>
                      <a:pt x="8884" y="5270"/>
                    </a:lnTo>
                    <a:lnTo>
                      <a:pt x="9000" y="5270"/>
                    </a:lnTo>
                    <a:lnTo>
                      <a:pt x="9000" y="5174"/>
                    </a:lnTo>
                    <a:lnTo>
                      <a:pt x="9230" y="5174"/>
                    </a:lnTo>
                    <a:lnTo>
                      <a:pt x="9230" y="4982"/>
                    </a:lnTo>
                    <a:lnTo>
                      <a:pt x="9346" y="4982"/>
                    </a:lnTo>
                    <a:lnTo>
                      <a:pt x="9346" y="4886"/>
                    </a:lnTo>
                    <a:lnTo>
                      <a:pt x="9461" y="4886"/>
                    </a:lnTo>
                    <a:lnTo>
                      <a:pt x="9461" y="4791"/>
                    </a:lnTo>
                    <a:lnTo>
                      <a:pt x="9461" y="4599"/>
                    </a:lnTo>
                    <a:lnTo>
                      <a:pt x="9461" y="4503"/>
                    </a:lnTo>
                    <a:lnTo>
                      <a:pt x="9692" y="4407"/>
                    </a:lnTo>
                    <a:lnTo>
                      <a:pt x="9692" y="4216"/>
                    </a:lnTo>
                    <a:lnTo>
                      <a:pt x="9692" y="4120"/>
                    </a:lnTo>
                    <a:lnTo>
                      <a:pt x="9692" y="4024"/>
                    </a:lnTo>
                    <a:lnTo>
                      <a:pt x="9807" y="3833"/>
                    </a:lnTo>
                    <a:lnTo>
                      <a:pt x="9807" y="3737"/>
                    </a:lnTo>
                    <a:lnTo>
                      <a:pt x="9807" y="3641"/>
                    </a:lnTo>
                    <a:lnTo>
                      <a:pt x="9923" y="3641"/>
                    </a:lnTo>
                    <a:lnTo>
                      <a:pt x="9923" y="3449"/>
                    </a:lnTo>
                    <a:lnTo>
                      <a:pt x="9923" y="3353"/>
                    </a:lnTo>
                    <a:lnTo>
                      <a:pt x="10153" y="3353"/>
                    </a:lnTo>
                    <a:lnTo>
                      <a:pt x="10153" y="3258"/>
                    </a:lnTo>
                    <a:lnTo>
                      <a:pt x="9923" y="3258"/>
                    </a:lnTo>
                    <a:lnTo>
                      <a:pt x="9807" y="3258"/>
                    </a:lnTo>
                    <a:lnTo>
                      <a:pt x="9807" y="3066"/>
                    </a:lnTo>
                    <a:lnTo>
                      <a:pt x="9692" y="3066"/>
                    </a:lnTo>
                    <a:lnTo>
                      <a:pt x="9461" y="3066"/>
                    </a:lnTo>
                    <a:lnTo>
                      <a:pt x="9346" y="3066"/>
                    </a:lnTo>
                    <a:lnTo>
                      <a:pt x="9346" y="2970"/>
                    </a:lnTo>
                    <a:lnTo>
                      <a:pt x="9230" y="2874"/>
                    </a:lnTo>
                    <a:lnTo>
                      <a:pt x="9230" y="2683"/>
                    </a:lnTo>
                    <a:lnTo>
                      <a:pt x="9346" y="2587"/>
                    </a:lnTo>
                    <a:lnTo>
                      <a:pt x="9346" y="2491"/>
                    </a:lnTo>
                    <a:lnTo>
                      <a:pt x="9346" y="2300"/>
                    </a:lnTo>
                    <a:lnTo>
                      <a:pt x="9230" y="2300"/>
                    </a:lnTo>
                    <a:lnTo>
                      <a:pt x="9230" y="2204"/>
                    </a:lnTo>
                    <a:lnTo>
                      <a:pt x="9230" y="2108"/>
                    </a:lnTo>
                    <a:lnTo>
                      <a:pt x="9230" y="1916"/>
                    </a:lnTo>
                    <a:lnTo>
                      <a:pt x="9230" y="1820"/>
                    </a:lnTo>
                    <a:lnTo>
                      <a:pt x="9346" y="1725"/>
                    </a:lnTo>
                    <a:lnTo>
                      <a:pt x="9346" y="1533"/>
                    </a:lnTo>
                    <a:lnTo>
                      <a:pt x="9346" y="1437"/>
                    </a:lnTo>
                    <a:lnTo>
                      <a:pt x="9461" y="1437"/>
                    </a:lnTo>
                    <a:lnTo>
                      <a:pt x="9461" y="1341"/>
                    </a:lnTo>
                    <a:lnTo>
                      <a:pt x="9692" y="1150"/>
                    </a:lnTo>
                    <a:lnTo>
                      <a:pt x="9692" y="1054"/>
                    </a:lnTo>
                    <a:lnTo>
                      <a:pt x="9807" y="958"/>
                    </a:lnTo>
                    <a:lnTo>
                      <a:pt x="9923" y="958"/>
                    </a:lnTo>
                    <a:lnTo>
                      <a:pt x="9923" y="767"/>
                    </a:lnTo>
                    <a:lnTo>
                      <a:pt x="10153" y="767"/>
                    </a:lnTo>
                    <a:lnTo>
                      <a:pt x="10153" y="671"/>
                    </a:lnTo>
                    <a:lnTo>
                      <a:pt x="10269" y="671"/>
                    </a:lnTo>
                    <a:lnTo>
                      <a:pt x="10384" y="575"/>
                    </a:lnTo>
                    <a:lnTo>
                      <a:pt x="10615" y="575"/>
                    </a:lnTo>
                    <a:lnTo>
                      <a:pt x="10730" y="383"/>
                    </a:lnTo>
                    <a:lnTo>
                      <a:pt x="10846" y="383"/>
                    </a:lnTo>
                    <a:lnTo>
                      <a:pt x="11077" y="287"/>
                    </a:lnTo>
                    <a:lnTo>
                      <a:pt x="11192" y="287"/>
                    </a:lnTo>
                    <a:lnTo>
                      <a:pt x="11307" y="192"/>
                    </a:lnTo>
                    <a:lnTo>
                      <a:pt x="11538" y="192"/>
                    </a:lnTo>
                    <a:lnTo>
                      <a:pt x="11653" y="192"/>
                    </a:lnTo>
                    <a:lnTo>
                      <a:pt x="11769" y="192"/>
                    </a:lnTo>
                    <a:lnTo>
                      <a:pt x="12000" y="192"/>
                    </a:lnTo>
                    <a:lnTo>
                      <a:pt x="12115" y="192"/>
                    </a:lnTo>
                    <a:lnTo>
                      <a:pt x="12230" y="192"/>
                    </a:lnTo>
                    <a:lnTo>
                      <a:pt x="12461" y="192"/>
                    </a:lnTo>
                    <a:lnTo>
                      <a:pt x="12576" y="192"/>
                    </a:lnTo>
                    <a:lnTo>
                      <a:pt x="12576" y="287"/>
                    </a:lnTo>
                    <a:lnTo>
                      <a:pt x="12692" y="287"/>
                    </a:lnTo>
                    <a:lnTo>
                      <a:pt x="12923" y="287"/>
                    </a:lnTo>
                    <a:lnTo>
                      <a:pt x="12923" y="383"/>
                    </a:lnTo>
                    <a:lnTo>
                      <a:pt x="13038" y="383"/>
                    </a:lnTo>
                    <a:lnTo>
                      <a:pt x="13153" y="383"/>
                    </a:lnTo>
                    <a:lnTo>
                      <a:pt x="13384" y="287"/>
                    </a:lnTo>
                    <a:lnTo>
                      <a:pt x="13499" y="287"/>
                    </a:lnTo>
                    <a:lnTo>
                      <a:pt x="13499" y="192"/>
                    </a:lnTo>
                    <a:lnTo>
                      <a:pt x="13615" y="192"/>
                    </a:lnTo>
                    <a:lnTo>
                      <a:pt x="13846" y="192"/>
                    </a:lnTo>
                    <a:lnTo>
                      <a:pt x="13961" y="0"/>
                    </a:lnTo>
                    <a:lnTo>
                      <a:pt x="14076" y="0"/>
                    </a:lnTo>
                    <a:lnTo>
                      <a:pt x="14307" y="0"/>
                    </a:lnTo>
                    <a:lnTo>
                      <a:pt x="14423" y="0"/>
                    </a:lnTo>
                    <a:lnTo>
                      <a:pt x="14538" y="0"/>
                    </a:lnTo>
                    <a:lnTo>
                      <a:pt x="14769" y="0"/>
                    </a:lnTo>
                    <a:lnTo>
                      <a:pt x="14884" y="0"/>
                    </a:lnTo>
                    <a:lnTo>
                      <a:pt x="14999" y="0"/>
                    </a:lnTo>
                    <a:lnTo>
                      <a:pt x="15230" y="192"/>
                    </a:lnTo>
                    <a:lnTo>
                      <a:pt x="15346" y="192"/>
                    </a:lnTo>
                    <a:lnTo>
                      <a:pt x="15461" y="287"/>
                    </a:lnTo>
                    <a:lnTo>
                      <a:pt x="15692" y="287"/>
                    </a:lnTo>
                    <a:lnTo>
                      <a:pt x="15692" y="383"/>
                    </a:lnTo>
                    <a:lnTo>
                      <a:pt x="15807" y="383"/>
                    </a:lnTo>
                    <a:lnTo>
                      <a:pt x="15807" y="575"/>
                    </a:lnTo>
                    <a:lnTo>
                      <a:pt x="15922" y="575"/>
                    </a:lnTo>
                    <a:lnTo>
                      <a:pt x="15922" y="671"/>
                    </a:lnTo>
                    <a:lnTo>
                      <a:pt x="16153" y="671"/>
                    </a:lnTo>
                    <a:lnTo>
                      <a:pt x="16153" y="767"/>
                    </a:lnTo>
                    <a:lnTo>
                      <a:pt x="16269" y="767"/>
                    </a:lnTo>
                    <a:lnTo>
                      <a:pt x="16269" y="958"/>
                    </a:lnTo>
                    <a:lnTo>
                      <a:pt x="16269" y="1054"/>
                    </a:lnTo>
                    <a:lnTo>
                      <a:pt x="16384" y="1054"/>
                    </a:lnTo>
                    <a:lnTo>
                      <a:pt x="16384" y="1150"/>
                    </a:lnTo>
                    <a:lnTo>
                      <a:pt x="16384" y="1533"/>
                    </a:lnTo>
                    <a:lnTo>
                      <a:pt x="16153" y="2108"/>
                    </a:lnTo>
                    <a:lnTo>
                      <a:pt x="15807" y="2874"/>
                    </a:lnTo>
                    <a:lnTo>
                      <a:pt x="15692" y="3641"/>
                    </a:lnTo>
                    <a:lnTo>
                      <a:pt x="15346" y="4216"/>
                    </a:lnTo>
                    <a:lnTo>
                      <a:pt x="14538" y="4791"/>
                    </a:lnTo>
                    <a:lnTo>
                      <a:pt x="14076" y="4886"/>
                    </a:lnTo>
                    <a:lnTo>
                      <a:pt x="14307" y="5653"/>
                    </a:lnTo>
                    <a:lnTo>
                      <a:pt x="15230" y="6036"/>
                    </a:lnTo>
                    <a:lnTo>
                      <a:pt x="15692" y="6132"/>
                    </a:lnTo>
                    <a:lnTo>
                      <a:pt x="15461" y="7090"/>
                    </a:lnTo>
                    <a:lnTo>
                      <a:pt x="14884" y="7665"/>
                    </a:lnTo>
                    <a:lnTo>
                      <a:pt x="14076" y="8048"/>
                    </a:lnTo>
                    <a:lnTo>
                      <a:pt x="13846" y="8815"/>
                    </a:lnTo>
                    <a:lnTo>
                      <a:pt x="13499" y="9581"/>
                    </a:lnTo>
                    <a:lnTo>
                      <a:pt x="12692" y="9581"/>
                    </a:lnTo>
                    <a:lnTo>
                      <a:pt x="11769" y="9198"/>
                    </a:lnTo>
                    <a:lnTo>
                      <a:pt x="11077" y="9102"/>
                    </a:lnTo>
                    <a:lnTo>
                      <a:pt x="10846" y="9773"/>
                    </a:lnTo>
                    <a:lnTo>
                      <a:pt x="11077" y="10731"/>
                    </a:lnTo>
                    <a:lnTo>
                      <a:pt x="11077" y="11498"/>
                    </a:lnTo>
                    <a:lnTo>
                      <a:pt x="10846" y="12456"/>
                    </a:lnTo>
                    <a:lnTo>
                      <a:pt x="10846" y="13031"/>
                    </a:lnTo>
                    <a:lnTo>
                      <a:pt x="10730" y="13701"/>
                    </a:lnTo>
                    <a:lnTo>
                      <a:pt x="10269" y="14180"/>
                    </a:lnTo>
                    <a:lnTo>
                      <a:pt x="10153" y="14755"/>
                    </a:lnTo>
                    <a:lnTo>
                      <a:pt x="10269" y="15330"/>
                    </a:lnTo>
                    <a:lnTo>
                      <a:pt x="10384" y="16001"/>
                    </a:lnTo>
                    <a:lnTo>
                      <a:pt x="1038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1" name="Drawing 53"/>
              <p:cNvSpPr>
                <a:spLocks noChangeAspect="1"/>
              </p:cNvSpPr>
              <p:nvPr/>
            </p:nvSpPr>
            <p:spPr bwMode="auto">
              <a:xfrm>
                <a:off x="-2052" y="-140756"/>
                <a:ext cx="1716" cy="8"/>
              </a:xfrm>
              <a:custGeom>
                <a:avLst/>
                <a:gdLst/>
                <a:ahLst/>
                <a:cxnLst>
                  <a:cxn ang="0">
                    <a:pos x="1489" y="2048"/>
                  </a:cxn>
                  <a:cxn ang="0">
                    <a:pos x="0" y="0"/>
                  </a:cxn>
                  <a:cxn ang="0">
                    <a:pos x="7447" y="0"/>
                  </a:cxn>
                  <a:cxn ang="0">
                    <a:pos x="11916" y="8192"/>
                  </a:cxn>
                  <a:cxn ang="0">
                    <a:pos x="16384" y="12288"/>
                  </a:cxn>
                  <a:cxn ang="0">
                    <a:pos x="16384" y="16384"/>
                  </a:cxn>
                  <a:cxn ang="0">
                    <a:pos x="13405" y="16384"/>
                  </a:cxn>
                  <a:cxn ang="0">
                    <a:pos x="7447" y="10240"/>
                  </a:cxn>
                  <a:cxn ang="0">
                    <a:pos x="1489" y="2048"/>
                  </a:cxn>
                </a:cxnLst>
                <a:rect l="0" t="0" r="r" b="b"/>
                <a:pathLst>
                  <a:path w="16384" h="16384">
                    <a:moveTo>
                      <a:pt x="1489" y="2048"/>
                    </a:moveTo>
                    <a:lnTo>
                      <a:pt x="0" y="0"/>
                    </a:lnTo>
                    <a:lnTo>
                      <a:pt x="7447" y="0"/>
                    </a:lnTo>
                    <a:lnTo>
                      <a:pt x="11916" y="8192"/>
                    </a:lnTo>
                    <a:lnTo>
                      <a:pt x="16384" y="12288"/>
                    </a:lnTo>
                    <a:lnTo>
                      <a:pt x="16384" y="16384"/>
                    </a:lnTo>
                    <a:lnTo>
                      <a:pt x="13405" y="16384"/>
                    </a:lnTo>
                    <a:lnTo>
                      <a:pt x="7447" y="10240"/>
                    </a:lnTo>
                    <a:lnTo>
                      <a:pt x="1489" y="204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2" name="Drawing 54"/>
              <p:cNvSpPr>
                <a:spLocks noChangeAspect="1"/>
              </p:cNvSpPr>
              <p:nvPr/>
            </p:nvSpPr>
            <p:spPr bwMode="auto">
              <a:xfrm>
                <a:off x="-3300" y="-140752"/>
                <a:ext cx="1716" cy="5"/>
              </a:xfrm>
              <a:custGeom>
                <a:avLst/>
                <a:gdLst/>
                <a:ahLst/>
                <a:cxnLst>
                  <a:cxn ang="0">
                    <a:pos x="0" y="3277"/>
                  </a:cxn>
                  <a:cxn ang="0">
                    <a:pos x="1489" y="0"/>
                  </a:cxn>
                  <a:cxn ang="0">
                    <a:pos x="5958" y="0"/>
                  </a:cxn>
                  <a:cxn ang="0">
                    <a:pos x="10426" y="3277"/>
                  </a:cxn>
                  <a:cxn ang="0">
                    <a:pos x="13405" y="6554"/>
                  </a:cxn>
                  <a:cxn ang="0">
                    <a:pos x="16384" y="16384"/>
                  </a:cxn>
                  <a:cxn ang="0">
                    <a:pos x="11916" y="16384"/>
                  </a:cxn>
                  <a:cxn ang="0">
                    <a:pos x="5958" y="3277"/>
                  </a:cxn>
                  <a:cxn ang="0">
                    <a:pos x="0" y="3277"/>
                  </a:cxn>
                </a:cxnLst>
                <a:rect l="0" t="0" r="r" b="b"/>
                <a:pathLst>
                  <a:path w="16384" h="16384">
                    <a:moveTo>
                      <a:pt x="0" y="3277"/>
                    </a:moveTo>
                    <a:lnTo>
                      <a:pt x="1489" y="0"/>
                    </a:lnTo>
                    <a:lnTo>
                      <a:pt x="5958" y="0"/>
                    </a:lnTo>
                    <a:lnTo>
                      <a:pt x="10426" y="3277"/>
                    </a:lnTo>
                    <a:lnTo>
                      <a:pt x="13405" y="6554"/>
                    </a:lnTo>
                    <a:lnTo>
                      <a:pt x="16384" y="16384"/>
                    </a:lnTo>
                    <a:lnTo>
                      <a:pt x="11916" y="16384"/>
                    </a:lnTo>
                    <a:lnTo>
                      <a:pt x="5958" y="3277"/>
                    </a:lnTo>
                    <a:lnTo>
                      <a:pt x="0" y="327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3" name="Drawing 55"/>
              <p:cNvSpPr>
                <a:spLocks noChangeAspect="1"/>
              </p:cNvSpPr>
              <p:nvPr/>
            </p:nvSpPr>
            <p:spPr bwMode="auto">
              <a:xfrm>
                <a:off x="-4704" y="-140742"/>
                <a:ext cx="780" cy="7"/>
              </a:xfrm>
              <a:custGeom>
                <a:avLst/>
                <a:gdLst/>
                <a:ahLst/>
                <a:cxnLst>
                  <a:cxn ang="0">
                    <a:pos x="6554" y="0"/>
                  </a:cxn>
                  <a:cxn ang="0">
                    <a:pos x="0" y="9362"/>
                  </a:cxn>
                  <a:cxn ang="0">
                    <a:pos x="0" y="14043"/>
                  </a:cxn>
                  <a:cxn ang="0">
                    <a:pos x="6554" y="16384"/>
                  </a:cxn>
                  <a:cxn ang="0">
                    <a:pos x="16384" y="9362"/>
                  </a:cxn>
                  <a:cxn ang="0">
                    <a:pos x="16384" y="4681"/>
                  </a:cxn>
                  <a:cxn ang="0">
                    <a:pos x="6554" y="0"/>
                  </a:cxn>
                </a:cxnLst>
                <a:rect l="0" t="0" r="r" b="b"/>
                <a:pathLst>
                  <a:path w="16384" h="16384">
                    <a:moveTo>
                      <a:pt x="6554" y="0"/>
                    </a:moveTo>
                    <a:lnTo>
                      <a:pt x="0" y="9362"/>
                    </a:lnTo>
                    <a:lnTo>
                      <a:pt x="0" y="14043"/>
                    </a:lnTo>
                    <a:lnTo>
                      <a:pt x="6554" y="16384"/>
                    </a:lnTo>
                    <a:lnTo>
                      <a:pt x="16384" y="9362"/>
                    </a:lnTo>
                    <a:lnTo>
                      <a:pt x="16384" y="4681"/>
                    </a:lnTo>
                    <a:lnTo>
                      <a:pt x="655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28" name="Norway"/>
            <p:cNvGrpSpPr>
              <a:grpSpLocks noChangeAspect="1"/>
            </p:cNvGrpSpPr>
            <p:nvPr/>
          </p:nvGrpSpPr>
          <p:grpSpPr bwMode="auto">
            <a:xfrm>
              <a:off x="1776" y="91"/>
              <a:ext cx="795" cy="1107"/>
              <a:chOff x="-1949" y="-1536"/>
              <a:chExt cx="19716" cy="856"/>
            </a:xfrm>
            <a:grpFill/>
          </p:grpSpPr>
          <p:sp>
            <p:nvSpPr>
              <p:cNvPr id="67" name="Drawing 57"/>
              <p:cNvSpPr>
                <a:spLocks noChangeAspect="1"/>
              </p:cNvSpPr>
              <p:nvPr/>
            </p:nvSpPr>
            <p:spPr bwMode="auto">
              <a:xfrm>
                <a:off x="-1825" y="-1536"/>
                <a:ext cx="19592" cy="856"/>
              </a:xfrm>
              <a:custGeom>
                <a:avLst/>
                <a:gdLst/>
                <a:ahLst/>
                <a:cxnLst>
                  <a:cxn ang="0">
                    <a:pos x="4174" y="14164"/>
                  </a:cxn>
                  <a:cxn ang="0">
                    <a:pos x="4018" y="14948"/>
                  </a:cxn>
                  <a:cxn ang="0">
                    <a:pos x="1996" y="16212"/>
                  </a:cxn>
                  <a:cxn ang="0">
                    <a:pos x="285" y="15082"/>
                  </a:cxn>
                  <a:cxn ang="0">
                    <a:pos x="518" y="14604"/>
                  </a:cxn>
                  <a:cxn ang="0">
                    <a:pos x="752" y="14145"/>
                  </a:cxn>
                  <a:cxn ang="0">
                    <a:pos x="1322" y="13322"/>
                  </a:cxn>
                  <a:cxn ang="0">
                    <a:pos x="389" y="13628"/>
                  </a:cxn>
                  <a:cxn ang="0">
                    <a:pos x="26" y="12862"/>
                  </a:cxn>
                  <a:cxn ang="0">
                    <a:pos x="1218" y="12537"/>
                  </a:cxn>
                  <a:cxn ang="0">
                    <a:pos x="1867" y="12097"/>
                  </a:cxn>
                  <a:cxn ang="0">
                    <a:pos x="285" y="12479"/>
                  </a:cxn>
                  <a:cxn ang="0">
                    <a:pos x="518" y="11561"/>
                  </a:cxn>
                  <a:cxn ang="0">
                    <a:pos x="596" y="11484"/>
                  </a:cxn>
                  <a:cxn ang="0">
                    <a:pos x="1063" y="11312"/>
                  </a:cxn>
                  <a:cxn ang="0">
                    <a:pos x="1374" y="10814"/>
                  </a:cxn>
                  <a:cxn ang="0">
                    <a:pos x="1970" y="10565"/>
                  </a:cxn>
                  <a:cxn ang="0">
                    <a:pos x="2592" y="10049"/>
                  </a:cxn>
                  <a:cxn ang="0">
                    <a:pos x="3215" y="9723"/>
                  </a:cxn>
                  <a:cxn ang="0">
                    <a:pos x="4018" y="9723"/>
                  </a:cxn>
                  <a:cxn ang="0">
                    <a:pos x="5055" y="9264"/>
                  </a:cxn>
                  <a:cxn ang="0">
                    <a:pos x="4148" y="9092"/>
                  </a:cxn>
                  <a:cxn ang="0">
                    <a:pos x="5081" y="8269"/>
                  </a:cxn>
                  <a:cxn ang="0">
                    <a:pos x="5729" y="7656"/>
                  </a:cxn>
                  <a:cxn ang="0">
                    <a:pos x="5911" y="7254"/>
                  </a:cxn>
                  <a:cxn ang="0">
                    <a:pos x="5937" y="6737"/>
                  </a:cxn>
                  <a:cxn ang="0">
                    <a:pos x="6429" y="5991"/>
                  </a:cxn>
                  <a:cxn ang="0">
                    <a:pos x="7051" y="5225"/>
                  </a:cxn>
                  <a:cxn ang="0">
                    <a:pos x="7492" y="4747"/>
                  </a:cxn>
                  <a:cxn ang="0">
                    <a:pos x="8011" y="4230"/>
                  </a:cxn>
                  <a:cxn ang="0">
                    <a:pos x="8710" y="3847"/>
                  </a:cxn>
                  <a:cxn ang="0">
                    <a:pos x="8736" y="3388"/>
                  </a:cxn>
                  <a:cxn ang="0">
                    <a:pos x="9047" y="2660"/>
                  </a:cxn>
                  <a:cxn ang="0">
                    <a:pos x="9333" y="2373"/>
                  </a:cxn>
                  <a:cxn ang="0">
                    <a:pos x="9851" y="2048"/>
                  </a:cxn>
                  <a:cxn ang="0">
                    <a:pos x="10240" y="2546"/>
                  </a:cxn>
                  <a:cxn ang="0">
                    <a:pos x="10784" y="1684"/>
                  </a:cxn>
                  <a:cxn ang="0">
                    <a:pos x="11070" y="1512"/>
                  </a:cxn>
                  <a:cxn ang="0">
                    <a:pos x="11821" y="1512"/>
                  </a:cxn>
                  <a:cxn ang="0">
                    <a:pos x="12469" y="708"/>
                  </a:cxn>
                  <a:cxn ang="0">
                    <a:pos x="13143" y="459"/>
                  </a:cxn>
                  <a:cxn ang="0">
                    <a:pos x="13092" y="1091"/>
                  </a:cxn>
                  <a:cxn ang="0">
                    <a:pos x="13688" y="689"/>
                  </a:cxn>
                  <a:cxn ang="0">
                    <a:pos x="14284" y="0"/>
                  </a:cxn>
                  <a:cxn ang="0">
                    <a:pos x="14543" y="670"/>
                  </a:cxn>
                  <a:cxn ang="0">
                    <a:pos x="15269" y="249"/>
                  </a:cxn>
                  <a:cxn ang="0">
                    <a:pos x="15866" y="785"/>
                  </a:cxn>
                  <a:cxn ang="0">
                    <a:pos x="15451" y="1206"/>
                  </a:cxn>
                  <a:cxn ang="0">
                    <a:pos x="16047" y="1359"/>
                  </a:cxn>
                  <a:cxn ang="0">
                    <a:pos x="16358" y="1455"/>
                  </a:cxn>
                  <a:cxn ang="0">
                    <a:pos x="15969" y="1531"/>
                  </a:cxn>
                  <a:cxn ang="0">
                    <a:pos x="15684" y="1914"/>
                  </a:cxn>
                  <a:cxn ang="0">
                    <a:pos x="15451" y="1895"/>
                  </a:cxn>
                  <a:cxn ang="0">
                    <a:pos x="14232" y="1282"/>
                  </a:cxn>
                  <a:cxn ang="0">
                    <a:pos x="13377" y="2756"/>
                  </a:cxn>
                  <a:cxn ang="0">
                    <a:pos x="11484" y="2775"/>
                  </a:cxn>
                  <a:cxn ang="0">
                    <a:pos x="10344" y="2967"/>
                  </a:cxn>
                  <a:cxn ang="0">
                    <a:pos x="9514" y="3541"/>
                  </a:cxn>
                  <a:cxn ang="0">
                    <a:pos x="8322" y="4613"/>
                  </a:cxn>
                  <a:cxn ang="0">
                    <a:pos x="7362" y="6527"/>
                  </a:cxn>
                  <a:cxn ang="0">
                    <a:pos x="6403" y="9034"/>
                  </a:cxn>
                  <a:cxn ang="0">
                    <a:pos x="5470" y="10948"/>
                  </a:cxn>
                  <a:cxn ang="0">
                    <a:pos x="5781" y="13724"/>
                  </a:cxn>
                </a:cxnLst>
                <a:rect l="0" t="0" r="r" b="b"/>
                <a:pathLst>
                  <a:path w="16384" h="16384">
                    <a:moveTo>
                      <a:pt x="4770" y="15140"/>
                    </a:moveTo>
                    <a:lnTo>
                      <a:pt x="4692" y="15025"/>
                    </a:lnTo>
                    <a:lnTo>
                      <a:pt x="4589" y="15063"/>
                    </a:lnTo>
                    <a:lnTo>
                      <a:pt x="4537" y="14987"/>
                    </a:lnTo>
                    <a:lnTo>
                      <a:pt x="4459" y="14948"/>
                    </a:lnTo>
                    <a:lnTo>
                      <a:pt x="4355" y="14948"/>
                    </a:lnTo>
                    <a:lnTo>
                      <a:pt x="4355" y="14910"/>
                    </a:lnTo>
                    <a:lnTo>
                      <a:pt x="4329" y="14834"/>
                    </a:lnTo>
                    <a:lnTo>
                      <a:pt x="4329" y="14719"/>
                    </a:lnTo>
                    <a:lnTo>
                      <a:pt x="4277" y="14489"/>
                    </a:lnTo>
                    <a:lnTo>
                      <a:pt x="4252" y="14374"/>
                    </a:lnTo>
                    <a:lnTo>
                      <a:pt x="4277" y="14298"/>
                    </a:lnTo>
                    <a:lnTo>
                      <a:pt x="4381" y="14259"/>
                    </a:lnTo>
                    <a:lnTo>
                      <a:pt x="4381" y="14183"/>
                    </a:lnTo>
                    <a:lnTo>
                      <a:pt x="4329" y="14145"/>
                    </a:lnTo>
                    <a:lnTo>
                      <a:pt x="4252" y="14164"/>
                    </a:lnTo>
                    <a:lnTo>
                      <a:pt x="4226" y="14183"/>
                    </a:lnTo>
                    <a:lnTo>
                      <a:pt x="4174" y="14164"/>
                    </a:lnTo>
                    <a:lnTo>
                      <a:pt x="4148" y="14221"/>
                    </a:lnTo>
                    <a:lnTo>
                      <a:pt x="4148" y="14298"/>
                    </a:lnTo>
                    <a:lnTo>
                      <a:pt x="4174" y="14393"/>
                    </a:lnTo>
                    <a:lnTo>
                      <a:pt x="4226" y="14489"/>
                    </a:lnTo>
                    <a:lnTo>
                      <a:pt x="4226" y="14566"/>
                    </a:lnTo>
                    <a:lnTo>
                      <a:pt x="4122" y="14566"/>
                    </a:lnTo>
                    <a:lnTo>
                      <a:pt x="4122" y="14489"/>
                    </a:lnTo>
                    <a:lnTo>
                      <a:pt x="4044" y="14393"/>
                    </a:lnTo>
                    <a:lnTo>
                      <a:pt x="4018" y="14374"/>
                    </a:lnTo>
                    <a:lnTo>
                      <a:pt x="4018" y="14413"/>
                    </a:lnTo>
                    <a:lnTo>
                      <a:pt x="4044" y="14489"/>
                    </a:lnTo>
                    <a:lnTo>
                      <a:pt x="4018" y="14547"/>
                    </a:lnTo>
                    <a:lnTo>
                      <a:pt x="3966" y="14566"/>
                    </a:lnTo>
                    <a:lnTo>
                      <a:pt x="4018" y="14681"/>
                    </a:lnTo>
                    <a:lnTo>
                      <a:pt x="4122" y="14757"/>
                    </a:lnTo>
                    <a:lnTo>
                      <a:pt x="4122" y="14872"/>
                    </a:lnTo>
                    <a:lnTo>
                      <a:pt x="4070" y="14929"/>
                    </a:lnTo>
                    <a:lnTo>
                      <a:pt x="4018" y="14948"/>
                    </a:lnTo>
                    <a:lnTo>
                      <a:pt x="3966" y="15025"/>
                    </a:lnTo>
                    <a:lnTo>
                      <a:pt x="3966" y="15102"/>
                    </a:lnTo>
                    <a:lnTo>
                      <a:pt x="3940" y="15178"/>
                    </a:lnTo>
                    <a:lnTo>
                      <a:pt x="3837" y="15216"/>
                    </a:lnTo>
                    <a:lnTo>
                      <a:pt x="3629" y="15216"/>
                    </a:lnTo>
                    <a:lnTo>
                      <a:pt x="3422" y="15102"/>
                    </a:lnTo>
                    <a:lnTo>
                      <a:pt x="3448" y="15216"/>
                    </a:lnTo>
                    <a:lnTo>
                      <a:pt x="3318" y="15331"/>
                    </a:lnTo>
                    <a:lnTo>
                      <a:pt x="3215" y="15408"/>
                    </a:lnTo>
                    <a:lnTo>
                      <a:pt x="3189" y="15484"/>
                    </a:lnTo>
                    <a:lnTo>
                      <a:pt x="3085" y="15542"/>
                    </a:lnTo>
                    <a:lnTo>
                      <a:pt x="3007" y="15676"/>
                    </a:lnTo>
                    <a:lnTo>
                      <a:pt x="2826" y="15752"/>
                    </a:lnTo>
                    <a:lnTo>
                      <a:pt x="2696" y="15867"/>
                    </a:lnTo>
                    <a:lnTo>
                      <a:pt x="2489" y="16059"/>
                    </a:lnTo>
                    <a:lnTo>
                      <a:pt x="2178" y="16212"/>
                    </a:lnTo>
                    <a:lnTo>
                      <a:pt x="2074" y="16059"/>
                    </a:lnTo>
                    <a:lnTo>
                      <a:pt x="1996" y="16212"/>
                    </a:lnTo>
                    <a:lnTo>
                      <a:pt x="1789" y="16327"/>
                    </a:lnTo>
                    <a:lnTo>
                      <a:pt x="1633" y="16384"/>
                    </a:lnTo>
                    <a:lnTo>
                      <a:pt x="1374" y="16288"/>
                    </a:lnTo>
                    <a:lnTo>
                      <a:pt x="1478" y="16212"/>
                    </a:lnTo>
                    <a:lnTo>
                      <a:pt x="1270" y="16173"/>
                    </a:lnTo>
                    <a:lnTo>
                      <a:pt x="1218" y="16288"/>
                    </a:lnTo>
                    <a:lnTo>
                      <a:pt x="1063" y="16212"/>
                    </a:lnTo>
                    <a:lnTo>
                      <a:pt x="959" y="16250"/>
                    </a:lnTo>
                    <a:lnTo>
                      <a:pt x="1011" y="16097"/>
                    </a:lnTo>
                    <a:lnTo>
                      <a:pt x="1037" y="15905"/>
                    </a:lnTo>
                    <a:lnTo>
                      <a:pt x="907" y="16059"/>
                    </a:lnTo>
                    <a:lnTo>
                      <a:pt x="726" y="16001"/>
                    </a:lnTo>
                    <a:lnTo>
                      <a:pt x="518" y="15905"/>
                    </a:lnTo>
                    <a:lnTo>
                      <a:pt x="233" y="15638"/>
                    </a:lnTo>
                    <a:lnTo>
                      <a:pt x="78" y="15446"/>
                    </a:lnTo>
                    <a:lnTo>
                      <a:pt x="181" y="15236"/>
                    </a:lnTo>
                    <a:lnTo>
                      <a:pt x="233" y="15082"/>
                    </a:lnTo>
                    <a:lnTo>
                      <a:pt x="285" y="15082"/>
                    </a:lnTo>
                    <a:lnTo>
                      <a:pt x="311" y="15159"/>
                    </a:lnTo>
                    <a:lnTo>
                      <a:pt x="337" y="15159"/>
                    </a:lnTo>
                    <a:lnTo>
                      <a:pt x="415" y="15159"/>
                    </a:lnTo>
                    <a:lnTo>
                      <a:pt x="493" y="15159"/>
                    </a:lnTo>
                    <a:lnTo>
                      <a:pt x="493" y="15140"/>
                    </a:lnTo>
                    <a:lnTo>
                      <a:pt x="493" y="15102"/>
                    </a:lnTo>
                    <a:lnTo>
                      <a:pt x="493" y="15025"/>
                    </a:lnTo>
                    <a:lnTo>
                      <a:pt x="596" y="14948"/>
                    </a:lnTo>
                    <a:lnTo>
                      <a:pt x="622" y="14910"/>
                    </a:lnTo>
                    <a:lnTo>
                      <a:pt x="726" y="14795"/>
                    </a:lnTo>
                    <a:lnTo>
                      <a:pt x="726" y="14757"/>
                    </a:lnTo>
                    <a:lnTo>
                      <a:pt x="726" y="14681"/>
                    </a:lnTo>
                    <a:lnTo>
                      <a:pt x="648" y="14681"/>
                    </a:lnTo>
                    <a:lnTo>
                      <a:pt x="726" y="14623"/>
                    </a:lnTo>
                    <a:lnTo>
                      <a:pt x="855" y="14489"/>
                    </a:lnTo>
                    <a:lnTo>
                      <a:pt x="830" y="14451"/>
                    </a:lnTo>
                    <a:lnTo>
                      <a:pt x="726" y="14527"/>
                    </a:lnTo>
                    <a:lnTo>
                      <a:pt x="518" y="14604"/>
                    </a:lnTo>
                    <a:lnTo>
                      <a:pt x="415" y="14547"/>
                    </a:lnTo>
                    <a:lnTo>
                      <a:pt x="415" y="14604"/>
                    </a:lnTo>
                    <a:lnTo>
                      <a:pt x="389" y="14681"/>
                    </a:lnTo>
                    <a:lnTo>
                      <a:pt x="285" y="14681"/>
                    </a:lnTo>
                    <a:lnTo>
                      <a:pt x="233" y="14566"/>
                    </a:lnTo>
                    <a:lnTo>
                      <a:pt x="181" y="14642"/>
                    </a:lnTo>
                    <a:lnTo>
                      <a:pt x="26" y="14681"/>
                    </a:lnTo>
                    <a:lnTo>
                      <a:pt x="26" y="14623"/>
                    </a:lnTo>
                    <a:lnTo>
                      <a:pt x="0" y="14566"/>
                    </a:lnTo>
                    <a:lnTo>
                      <a:pt x="0" y="14489"/>
                    </a:lnTo>
                    <a:lnTo>
                      <a:pt x="78" y="14393"/>
                    </a:lnTo>
                    <a:lnTo>
                      <a:pt x="233" y="14259"/>
                    </a:lnTo>
                    <a:lnTo>
                      <a:pt x="311" y="14298"/>
                    </a:lnTo>
                    <a:lnTo>
                      <a:pt x="389" y="14259"/>
                    </a:lnTo>
                    <a:lnTo>
                      <a:pt x="518" y="14298"/>
                    </a:lnTo>
                    <a:lnTo>
                      <a:pt x="544" y="14240"/>
                    </a:lnTo>
                    <a:lnTo>
                      <a:pt x="622" y="14183"/>
                    </a:lnTo>
                    <a:lnTo>
                      <a:pt x="752" y="14145"/>
                    </a:lnTo>
                    <a:lnTo>
                      <a:pt x="933" y="14087"/>
                    </a:lnTo>
                    <a:lnTo>
                      <a:pt x="907" y="14068"/>
                    </a:lnTo>
                    <a:lnTo>
                      <a:pt x="830" y="14106"/>
                    </a:lnTo>
                    <a:lnTo>
                      <a:pt x="752" y="14087"/>
                    </a:lnTo>
                    <a:lnTo>
                      <a:pt x="544" y="14087"/>
                    </a:lnTo>
                    <a:lnTo>
                      <a:pt x="441" y="14030"/>
                    </a:lnTo>
                    <a:lnTo>
                      <a:pt x="518" y="13991"/>
                    </a:lnTo>
                    <a:lnTo>
                      <a:pt x="648" y="13877"/>
                    </a:lnTo>
                    <a:lnTo>
                      <a:pt x="752" y="13762"/>
                    </a:lnTo>
                    <a:lnTo>
                      <a:pt x="933" y="13704"/>
                    </a:lnTo>
                    <a:lnTo>
                      <a:pt x="933" y="13685"/>
                    </a:lnTo>
                    <a:lnTo>
                      <a:pt x="855" y="13628"/>
                    </a:lnTo>
                    <a:lnTo>
                      <a:pt x="1011" y="13494"/>
                    </a:lnTo>
                    <a:lnTo>
                      <a:pt x="1141" y="13341"/>
                    </a:lnTo>
                    <a:lnTo>
                      <a:pt x="1218" y="13379"/>
                    </a:lnTo>
                    <a:lnTo>
                      <a:pt x="1244" y="13494"/>
                    </a:lnTo>
                    <a:lnTo>
                      <a:pt x="1270" y="13417"/>
                    </a:lnTo>
                    <a:lnTo>
                      <a:pt x="1322" y="13322"/>
                    </a:lnTo>
                    <a:lnTo>
                      <a:pt x="1555" y="13245"/>
                    </a:lnTo>
                    <a:lnTo>
                      <a:pt x="1426" y="13226"/>
                    </a:lnTo>
                    <a:lnTo>
                      <a:pt x="1244" y="13245"/>
                    </a:lnTo>
                    <a:lnTo>
                      <a:pt x="1244" y="13188"/>
                    </a:lnTo>
                    <a:lnTo>
                      <a:pt x="1167" y="13149"/>
                    </a:lnTo>
                    <a:lnTo>
                      <a:pt x="1037" y="13226"/>
                    </a:lnTo>
                    <a:lnTo>
                      <a:pt x="855" y="13417"/>
                    </a:lnTo>
                    <a:lnTo>
                      <a:pt x="700" y="13551"/>
                    </a:lnTo>
                    <a:lnTo>
                      <a:pt x="544" y="13628"/>
                    </a:lnTo>
                    <a:lnTo>
                      <a:pt x="544" y="13762"/>
                    </a:lnTo>
                    <a:lnTo>
                      <a:pt x="441" y="13877"/>
                    </a:lnTo>
                    <a:lnTo>
                      <a:pt x="285" y="13934"/>
                    </a:lnTo>
                    <a:lnTo>
                      <a:pt x="207" y="13877"/>
                    </a:lnTo>
                    <a:lnTo>
                      <a:pt x="233" y="13838"/>
                    </a:lnTo>
                    <a:lnTo>
                      <a:pt x="337" y="13781"/>
                    </a:lnTo>
                    <a:lnTo>
                      <a:pt x="493" y="13762"/>
                    </a:lnTo>
                    <a:lnTo>
                      <a:pt x="441" y="13704"/>
                    </a:lnTo>
                    <a:lnTo>
                      <a:pt x="389" y="13628"/>
                    </a:lnTo>
                    <a:lnTo>
                      <a:pt x="389" y="13609"/>
                    </a:lnTo>
                    <a:lnTo>
                      <a:pt x="389" y="13494"/>
                    </a:lnTo>
                    <a:lnTo>
                      <a:pt x="285" y="13570"/>
                    </a:lnTo>
                    <a:lnTo>
                      <a:pt x="181" y="13628"/>
                    </a:lnTo>
                    <a:lnTo>
                      <a:pt x="181" y="13551"/>
                    </a:lnTo>
                    <a:lnTo>
                      <a:pt x="104" y="13475"/>
                    </a:lnTo>
                    <a:lnTo>
                      <a:pt x="78" y="13398"/>
                    </a:lnTo>
                    <a:lnTo>
                      <a:pt x="181" y="13341"/>
                    </a:lnTo>
                    <a:lnTo>
                      <a:pt x="285" y="13302"/>
                    </a:lnTo>
                    <a:lnTo>
                      <a:pt x="311" y="13264"/>
                    </a:lnTo>
                    <a:lnTo>
                      <a:pt x="285" y="13226"/>
                    </a:lnTo>
                    <a:lnTo>
                      <a:pt x="337" y="13149"/>
                    </a:lnTo>
                    <a:lnTo>
                      <a:pt x="544" y="13015"/>
                    </a:lnTo>
                    <a:lnTo>
                      <a:pt x="415" y="13034"/>
                    </a:lnTo>
                    <a:lnTo>
                      <a:pt x="233" y="13111"/>
                    </a:lnTo>
                    <a:lnTo>
                      <a:pt x="130" y="13092"/>
                    </a:lnTo>
                    <a:lnTo>
                      <a:pt x="26" y="12881"/>
                    </a:lnTo>
                    <a:lnTo>
                      <a:pt x="26" y="12862"/>
                    </a:lnTo>
                    <a:lnTo>
                      <a:pt x="78" y="12862"/>
                    </a:lnTo>
                    <a:lnTo>
                      <a:pt x="78" y="12843"/>
                    </a:lnTo>
                    <a:lnTo>
                      <a:pt x="130" y="12881"/>
                    </a:lnTo>
                    <a:lnTo>
                      <a:pt x="285" y="12939"/>
                    </a:lnTo>
                    <a:lnTo>
                      <a:pt x="285" y="12843"/>
                    </a:lnTo>
                    <a:lnTo>
                      <a:pt x="285" y="12786"/>
                    </a:lnTo>
                    <a:lnTo>
                      <a:pt x="233" y="12786"/>
                    </a:lnTo>
                    <a:lnTo>
                      <a:pt x="104" y="12786"/>
                    </a:lnTo>
                    <a:lnTo>
                      <a:pt x="130" y="12652"/>
                    </a:lnTo>
                    <a:lnTo>
                      <a:pt x="181" y="12613"/>
                    </a:lnTo>
                    <a:lnTo>
                      <a:pt x="207" y="12537"/>
                    </a:lnTo>
                    <a:lnTo>
                      <a:pt x="337" y="12575"/>
                    </a:lnTo>
                    <a:lnTo>
                      <a:pt x="493" y="12613"/>
                    </a:lnTo>
                    <a:lnTo>
                      <a:pt x="596" y="12537"/>
                    </a:lnTo>
                    <a:lnTo>
                      <a:pt x="726" y="12556"/>
                    </a:lnTo>
                    <a:lnTo>
                      <a:pt x="855" y="12537"/>
                    </a:lnTo>
                    <a:lnTo>
                      <a:pt x="1037" y="12575"/>
                    </a:lnTo>
                    <a:lnTo>
                      <a:pt x="1218" y="12537"/>
                    </a:lnTo>
                    <a:lnTo>
                      <a:pt x="1348" y="12556"/>
                    </a:lnTo>
                    <a:lnTo>
                      <a:pt x="1478" y="12633"/>
                    </a:lnTo>
                    <a:lnTo>
                      <a:pt x="1530" y="12709"/>
                    </a:lnTo>
                    <a:lnTo>
                      <a:pt x="1530" y="12843"/>
                    </a:lnTo>
                    <a:lnTo>
                      <a:pt x="1685" y="12767"/>
                    </a:lnTo>
                    <a:lnTo>
                      <a:pt x="1737" y="12767"/>
                    </a:lnTo>
                    <a:lnTo>
                      <a:pt x="1633" y="12652"/>
                    </a:lnTo>
                    <a:lnTo>
                      <a:pt x="1659" y="12556"/>
                    </a:lnTo>
                    <a:lnTo>
                      <a:pt x="1892" y="12537"/>
                    </a:lnTo>
                    <a:lnTo>
                      <a:pt x="2152" y="12403"/>
                    </a:lnTo>
                    <a:lnTo>
                      <a:pt x="2048" y="12384"/>
                    </a:lnTo>
                    <a:lnTo>
                      <a:pt x="1970" y="12403"/>
                    </a:lnTo>
                    <a:lnTo>
                      <a:pt x="1867" y="12422"/>
                    </a:lnTo>
                    <a:lnTo>
                      <a:pt x="1892" y="12384"/>
                    </a:lnTo>
                    <a:lnTo>
                      <a:pt x="1944" y="12250"/>
                    </a:lnTo>
                    <a:lnTo>
                      <a:pt x="2074" y="12097"/>
                    </a:lnTo>
                    <a:lnTo>
                      <a:pt x="2074" y="12039"/>
                    </a:lnTo>
                    <a:lnTo>
                      <a:pt x="1867" y="12097"/>
                    </a:lnTo>
                    <a:lnTo>
                      <a:pt x="1841" y="12250"/>
                    </a:lnTo>
                    <a:lnTo>
                      <a:pt x="1789" y="12345"/>
                    </a:lnTo>
                    <a:lnTo>
                      <a:pt x="1633" y="12479"/>
                    </a:lnTo>
                    <a:lnTo>
                      <a:pt x="1581" y="12460"/>
                    </a:lnTo>
                    <a:lnTo>
                      <a:pt x="1555" y="12422"/>
                    </a:lnTo>
                    <a:lnTo>
                      <a:pt x="1478" y="12460"/>
                    </a:lnTo>
                    <a:lnTo>
                      <a:pt x="1322" y="12460"/>
                    </a:lnTo>
                    <a:lnTo>
                      <a:pt x="1244" y="12403"/>
                    </a:lnTo>
                    <a:lnTo>
                      <a:pt x="1270" y="12269"/>
                    </a:lnTo>
                    <a:lnTo>
                      <a:pt x="1270" y="12173"/>
                    </a:lnTo>
                    <a:lnTo>
                      <a:pt x="1141" y="12326"/>
                    </a:lnTo>
                    <a:lnTo>
                      <a:pt x="1063" y="12460"/>
                    </a:lnTo>
                    <a:lnTo>
                      <a:pt x="933" y="12422"/>
                    </a:lnTo>
                    <a:lnTo>
                      <a:pt x="830" y="12384"/>
                    </a:lnTo>
                    <a:lnTo>
                      <a:pt x="726" y="12403"/>
                    </a:lnTo>
                    <a:lnTo>
                      <a:pt x="518" y="12460"/>
                    </a:lnTo>
                    <a:lnTo>
                      <a:pt x="389" y="12479"/>
                    </a:lnTo>
                    <a:lnTo>
                      <a:pt x="285" y="12479"/>
                    </a:lnTo>
                    <a:lnTo>
                      <a:pt x="181" y="12422"/>
                    </a:lnTo>
                    <a:lnTo>
                      <a:pt x="181" y="12345"/>
                    </a:lnTo>
                    <a:lnTo>
                      <a:pt x="130" y="12326"/>
                    </a:lnTo>
                    <a:lnTo>
                      <a:pt x="130" y="12250"/>
                    </a:lnTo>
                    <a:lnTo>
                      <a:pt x="207" y="12192"/>
                    </a:lnTo>
                    <a:lnTo>
                      <a:pt x="181" y="12116"/>
                    </a:lnTo>
                    <a:lnTo>
                      <a:pt x="285" y="12020"/>
                    </a:lnTo>
                    <a:lnTo>
                      <a:pt x="337" y="12001"/>
                    </a:lnTo>
                    <a:lnTo>
                      <a:pt x="337" y="11963"/>
                    </a:lnTo>
                    <a:lnTo>
                      <a:pt x="337" y="11924"/>
                    </a:lnTo>
                    <a:lnTo>
                      <a:pt x="389" y="11848"/>
                    </a:lnTo>
                    <a:lnTo>
                      <a:pt x="285" y="11848"/>
                    </a:lnTo>
                    <a:lnTo>
                      <a:pt x="181" y="11790"/>
                    </a:lnTo>
                    <a:lnTo>
                      <a:pt x="207" y="11714"/>
                    </a:lnTo>
                    <a:lnTo>
                      <a:pt x="233" y="11695"/>
                    </a:lnTo>
                    <a:lnTo>
                      <a:pt x="337" y="11714"/>
                    </a:lnTo>
                    <a:lnTo>
                      <a:pt x="337" y="11637"/>
                    </a:lnTo>
                    <a:lnTo>
                      <a:pt x="518" y="11561"/>
                    </a:lnTo>
                    <a:lnTo>
                      <a:pt x="622" y="11561"/>
                    </a:lnTo>
                    <a:lnTo>
                      <a:pt x="700" y="11618"/>
                    </a:lnTo>
                    <a:lnTo>
                      <a:pt x="804" y="11637"/>
                    </a:lnTo>
                    <a:lnTo>
                      <a:pt x="907" y="11637"/>
                    </a:lnTo>
                    <a:lnTo>
                      <a:pt x="1115" y="11637"/>
                    </a:lnTo>
                    <a:lnTo>
                      <a:pt x="1244" y="11561"/>
                    </a:lnTo>
                    <a:lnTo>
                      <a:pt x="1218" y="11542"/>
                    </a:lnTo>
                    <a:lnTo>
                      <a:pt x="1115" y="11561"/>
                    </a:lnTo>
                    <a:lnTo>
                      <a:pt x="933" y="11561"/>
                    </a:lnTo>
                    <a:lnTo>
                      <a:pt x="907" y="11542"/>
                    </a:lnTo>
                    <a:lnTo>
                      <a:pt x="1011" y="11484"/>
                    </a:lnTo>
                    <a:lnTo>
                      <a:pt x="1115" y="11465"/>
                    </a:lnTo>
                    <a:lnTo>
                      <a:pt x="1037" y="11465"/>
                    </a:lnTo>
                    <a:lnTo>
                      <a:pt x="933" y="11484"/>
                    </a:lnTo>
                    <a:lnTo>
                      <a:pt x="855" y="11484"/>
                    </a:lnTo>
                    <a:lnTo>
                      <a:pt x="752" y="11503"/>
                    </a:lnTo>
                    <a:lnTo>
                      <a:pt x="700" y="11503"/>
                    </a:lnTo>
                    <a:lnTo>
                      <a:pt x="596" y="11484"/>
                    </a:lnTo>
                    <a:lnTo>
                      <a:pt x="493" y="11484"/>
                    </a:lnTo>
                    <a:lnTo>
                      <a:pt x="389" y="11484"/>
                    </a:lnTo>
                    <a:lnTo>
                      <a:pt x="389" y="11427"/>
                    </a:lnTo>
                    <a:lnTo>
                      <a:pt x="415" y="11388"/>
                    </a:lnTo>
                    <a:lnTo>
                      <a:pt x="415" y="11312"/>
                    </a:lnTo>
                    <a:lnTo>
                      <a:pt x="337" y="11235"/>
                    </a:lnTo>
                    <a:lnTo>
                      <a:pt x="415" y="11197"/>
                    </a:lnTo>
                    <a:lnTo>
                      <a:pt x="518" y="11254"/>
                    </a:lnTo>
                    <a:lnTo>
                      <a:pt x="622" y="11331"/>
                    </a:lnTo>
                    <a:lnTo>
                      <a:pt x="622" y="11274"/>
                    </a:lnTo>
                    <a:lnTo>
                      <a:pt x="622" y="11235"/>
                    </a:lnTo>
                    <a:lnTo>
                      <a:pt x="726" y="11235"/>
                    </a:lnTo>
                    <a:lnTo>
                      <a:pt x="804" y="11235"/>
                    </a:lnTo>
                    <a:lnTo>
                      <a:pt x="933" y="11197"/>
                    </a:lnTo>
                    <a:lnTo>
                      <a:pt x="959" y="11312"/>
                    </a:lnTo>
                    <a:lnTo>
                      <a:pt x="1011" y="11331"/>
                    </a:lnTo>
                    <a:lnTo>
                      <a:pt x="1063" y="11388"/>
                    </a:lnTo>
                    <a:lnTo>
                      <a:pt x="1063" y="11312"/>
                    </a:lnTo>
                    <a:lnTo>
                      <a:pt x="1011" y="11235"/>
                    </a:lnTo>
                    <a:lnTo>
                      <a:pt x="1037" y="11197"/>
                    </a:lnTo>
                    <a:lnTo>
                      <a:pt x="1063" y="11159"/>
                    </a:lnTo>
                    <a:lnTo>
                      <a:pt x="1141" y="11082"/>
                    </a:lnTo>
                    <a:lnTo>
                      <a:pt x="1270" y="11006"/>
                    </a:lnTo>
                    <a:lnTo>
                      <a:pt x="1322" y="11082"/>
                    </a:lnTo>
                    <a:lnTo>
                      <a:pt x="1374" y="11235"/>
                    </a:lnTo>
                    <a:lnTo>
                      <a:pt x="1426" y="11197"/>
                    </a:lnTo>
                    <a:lnTo>
                      <a:pt x="1426" y="11120"/>
                    </a:lnTo>
                    <a:lnTo>
                      <a:pt x="1374" y="11044"/>
                    </a:lnTo>
                    <a:lnTo>
                      <a:pt x="1374" y="10967"/>
                    </a:lnTo>
                    <a:lnTo>
                      <a:pt x="1426" y="10929"/>
                    </a:lnTo>
                    <a:lnTo>
                      <a:pt x="1478" y="10872"/>
                    </a:lnTo>
                    <a:lnTo>
                      <a:pt x="1452" y="10872"/>
                    </a:lnTo>
                    <a:lnTo>
                      <a:pt x="1426" y="10891"/>
                    </a:lnTo>
                    <a:lnTo>
                      <a:pt x="1322" y="10891"/>
                    </a:lnTo>
                    <a:lnTo>
                      <a:pt x="1322" y="10852"/>
                    </a:lnTo>
                    <a:lnTo>
                      <a:pt x="1374" y="10814"/>
                    </a:lnTo>
                    <a:lnTo>
                      <a:pt x="1322" y="10795"/>
                    </a:lnTo>
                    <a:lnTo>
                      <a:pt x="1322" y="10776"/>
                    </a:lnTo>
                    <a:lnTo>
                      <a:pt x="1374" y="10719"/>
                    </a:lnTo>
                    <a:lnTo>
                      <a:pt x="1478" y="10738"/>
                    </a:lnTo>
                    <a:lnTo>
                      <a:pt x="1555" y="10699"/>
                    </a:lnTo>
                    <a:lnTo>
                      <a:pt x="1633" y="10699"/>
                    </a:lnTo>
                    <a:lnTo>
                      <a:pt x="1763" y="10719"/>
                    </a:lnTo>
                    <a:lnTo>
                      <a:pt x="1841" y="10719"/>
                    </a:lnTo>
                    <a:lnTo>
                      <a:pt x="1944" y="10738"/>
                    </a:lnTo>
                    <a:lnTo>
                      <a:pt x="2074" y="10738"/>
                    </a:lnTo>
                    <a:lnTo>
                      <a:pt x="2178" y="10795"/>
                    </a:lnTo>
                    <a:lnTo>
                      <a:pt x="2152" y="10719"/>
                    </a:lnTo>
                    <a:lnTo>
                      <a:pt x="2178" y="10699"/>
                    </a:lnTo>
                    <a:lnTo>
                      <a:pt x="2204" y="10642"/>
                    </a:lnTo>
                    <a:lnTo>
                      <a:pt x="2152" y="10623"/>
                    </a:lnTo>
                    <a:lnTo>
                      <a:pt x="2152" y="10585"/>
                    </a:lnTo>
                    <a:lnTo>
                      <a:pt x="2100" y="10546"/>
                    </a:lnTo>
                    <a:lnTo>
                      <a:pt x="1970" y="10565"/>
                    </a:lnTo>
                    <a:lnTo>
                      <a:pt x="1841" y="10546"/>
                    </a:lnTo>
                    <a:lnTo>
                      <a:pt x="1892" y="10489"/>
                    </a:lnTo>
                    <a:lnTo>
                      <a:pt x="1867" y="10431"/>
                    </a:lnTo>
                    <a:lnTo>
                      <a:pt x="1789" y="10412"/>
                    </a:lnTo>
                    <a:lnTo>
                      <a:pt x="1841" y="10336"/>
                    </a:lnTo>
                    <a:lnTo>
                      <a:pt x="1944" y="10278"/>
                    </a:lnTo>
                    <a:lnTo>
                      <a:pt x="2074" y="10317"/>
                    </a:lnTo>
                    <a:lnTo>
                      <a:pt x="2178" y="10355"/>
                    </a:lnTo>
                    <a:lnTo>
                      <a:pt x="2255" y="10240"/>
                    </a:lnTo>
                    <a:lnTo>
                      <a:pt x="2255" y="10163"/>
                    </a:lnTo>
                    <a:lnTo>
                      <a:pt x="2281" y="10106"/>
                    </a:lnTo>
                    <a:lnTo>
                      <a:pt x="2359" y="10087"/>
                    </a:lnTo>
                    <a:lnTo>
                      <a:pt x="2385" y="10049"/>
                    </a:lnTo>
                    <a:lnTo>
                      <a:pt x="2411" y="10049"/>
                    </a:lnTo>
                    <a:lnTo>
                      <a:pt x="2489" y="10049"/>
                    </a:lnTo>
                    <a:lnTo>
                      <a:pt x="2515" y="10029"/>
                    </a:lnTo>
                    <a:lnTo>
                      <a:pt x="2566" y="10049"/>
                    </a:lnTo>
                    <a:lnTo>
                      <a:pt x="2592" y="10049"/>
                    </a:lnTo>
                    <a:lnTo>
                      <a:pt x="2618" y="10029"/>
                    </a:lnTo>
                    <a:lnTo>
                      <a:pt x="2592" y="9972"/>
                    </a:lnTo>
                    <a:lnTo>
                      <a:pt x="2670" y="9934"/>
                    </a:lnTo>
                    <a:lnTo>
                      <a:pt x="2696" y="9934"/>
                    </a:lnTo>
                    <a:lnTo>
                      <a:pt x="2722" y="9972"/>
                    </a:lnTo>
                    <a:lnTo>
                      <a:pt x="2696" y="10010"/>
                    </a:lnTo>
                    <a:lnTo>
                      <a:pt x="2774" y="10029"/>
                    </a:lnTo>
                    <a:lnTo>
                      <a:pt x="2826" y="10010"/>
                    </a:lnTo>
                    <a:lnTo>
                      <a:pt x="2878" y="9972"/>
                    </a:lnTo>
                    <a:lnTo>
                      <a:pt x="2826" y="9895"/>
                    </a:lnTo>
                    <a:lnTo>
                      <a:pt x="2878" y="9895"/>
                    </a:lnTo>
                    <a:lnTo>
                      <a:pt x="2929" y="9895"/>
                    </a:lnTo>
                    <a:lnTo>
                      <a:pt x="2981" y="9857"/>
                    </a:lnTo>
                    <a:lnTo>
                      <a:pt x="2981" y="9800"/>
                    </a:lnTo>
                    <a:lnTo>
                      <a:pt x="3033" y="9742"/>
                    </a:lnTo>
                    <a:lnTo>
                      <a:pt x="3111" y="9742"/>
                    </a:lnTo>
                    <a:lnTo>
                      <a:pt x="3189" y="9723"/>
                    </a:lnTo>
                    <a:lnTo>
                      <a:pt x="3215" y="9723"/>
                    </a:lnTo>
                    <a:lnTo>
                      <a:pt x="3318" y="9666"/>
                    </a:lnTo>
                    <a:lnTo>
                      <a:pt x="3396" y="9647"/>
                    </a:lnTo>
                    <a:lnTo>
                      <a:pt x="3422" y="9723"/>
                    </a:lnTo>
                    <a:lnTo>
                      <a:pt x="3422" y="9800"/>
                    </a:lnTo>
                    <a:lnTo>
                      <a:pt x="3448" y="9876"/>
                    </a:lnTo>
                    <a:lnTo>
                      <a:pt x="3629" y="9800"/>
                    </a:lnTo>
                    <a:lnTo>
                      <a:pt x="3603" y="9742"/>
                    </a:lnTo>
                    <a:lnTo>
                      <a:pt x="3526" y="9704"/>
                    </a:lnTo>
                    <a:lnTo>
                      <a:pt x="3526" y="9666"/>
                    </a:lnTo>
                    <a:lnTo>
                      <a:pt x="3552" y="9647"/>
                    </a:lnTo>
                    <a:lnTo>
                      <a:pt x="3603" y="9628"/>
                    </a:lnTo>
                    <a:lnTo>
                      <a:pt x="3629" y="9570"/>
                    </a:lnTo>
                    <a:lnTo>
                      <a:pt x="3733" y="9570"/>
                    </a:lnTo>
                    <a:lnTo>
                      <a:pt x="3759" y="9513"/>
                    </a:lnTo>
                    <a:lnTo>
                      <a:pt x="3837" y="9513"/>
                    </a:lnTo>
                    <a:lnTo>
                      <a:pt x="3915" y="9570"/>
                    </a:lnTo>
                    <a:lnTo>
                      <a:pt x="3940" y="9647"/>
                    </a:lnTo>
                    <a:lnTo>
                      <a:pt x="4018" y="9723"/>
                    </a:lnTo>
                    <a:lnTo>
                      <a:pt x="4018" y="9781"/>
                    </a:lnTo>
                    <a:lnTo>
                      <a:pt x="4018" y="9800"/>
                    </a:lnTo>
                    <a:lnTo>
                      <a:pt x="4122" y="9819"/>
                    </a:lnTo>
                    <a:lnTo>
                      <a:pt x="4174" y="9819"/>
                    </a:lnTo>
                    <a:lnTo>
                      <a:pt x="4148" y="9742"/>
                    </a:lnTo>
                    <a:lnTo>
                      <a:pt x="4174" y="9723"/>
                    </a:lnTo>
                    <a:lnTo>
                      <a:pt x="4329" y="9723"/>
                    </a:lnTo>
                    <a:lnTo>
                      <a:pt x="4459" y="9704"/>
                    </a:lnTo>
                    <a:lnTo>
                      <a:pt x="4537" y="9647"/>
                    </a:lnTo>
                    <a:lnTo>
                      <a:pt x="4563" y="9628"/>
                    </a:lnTo>
                    <a:lnTo>
                      <a:pt x="4537" y="9589"/>
                    </a:lnTo>
                    <a:lnTo>
                      <a:pt x="4485" y="9551"/>
                    </a:lnTo>
                    <a:lnTo>
                      <a:pt x="4589" y="9474"/>
                    </a:lnTo>
                    <a:lnTo>
                      <a:pt x="4744" y="9398"/>
                    </a:lnTo>
                    <a:lnTo>
                      <a:pt x="4848" y="9398"/>
                    </a:lnTo>
                    <a:lnTo>
                      <a:pt x="4900" y="9360"/>
                    </a:lnTo>
                    <a:lnTo>
                      <a:pt x="5003" y="9321"/>
                    </a:lnTo>
                    <a:lnTo>
                      <a:pt x="5055" y="9264"/>
                    </a:lnTo>
                    <a:lnTo>
                      <a:pt x="5003" y="9206"/>
                    </a:lnTo>
                    <a:lnTo>
                      <a:pt x="4951" y="9283"/>
                    </a:lnTo>
                    <a:lnTo>
                      <a:pt x="4796" y="9340"/>
                    </a:lnTo>
                    <a:lnTo>
                      <a:pt x="4640" y="9398"/>
                    </a:lnTo>
                    <a:lnTo>
                      <a:pt x="4485" y="9474"/>
                    </a:lnTo>
                    <a:lnTo>
                      <a:pt x="4381" y="9513"/>
                    </a:lnTo>
                    <a:lnTo>
                      <a:pt x="4277" y="9589"/>
                    </a:lnTo>
                    <a:lnTo>
                      <a:pt x="4148" y="9647"/>
                    </a:lnTo>
                    <a:lnTo>
                      <a:pt x="4070" y="9628"/>
                    </a:lnTo>
                    <a:lnTo>
                      <a:pt x="3966" y="9494"/>
                    </a:lnTo>
                    <a:lnTo>
                      <a:pt x="4044" y="9398"/>
                    </a:lnTo>
                    <a:lnTo>
                      <a:pt x="4044" y="9340"/>
                    </a:lnTo>
                    <a:lnTo>
                      <a:pt x="3915" y="9398"/>
                    </a:lnTo>
                    <a:lnTo>
                      <a:pt x="3837" y="9340"/>
                    </a:lnTo>
                    <a:lnTo>
                      <a:pt x="3837" y="9245"/>
                    </a:lnTo>
                    <a:lnTo>
                      <a:pt x="4018" y="9187"/>
                    </a:lnTo>
                    <a:lnTo>
                      <a:pt x="4148" y="9130"/>
                    </a:lnTo>
                    <a:lnTo>
                      <a:pt x="4148" y="9092"/>
                    </a:lnTo>
                    <a:lnTo>
                      <a:pt x="4122" y="8977"/>
                    </a:lnTo>
                    <a:lnTo>
                      <a:pt x="4148" y="8938"/>
                    </a:lnTo>
                    <a:lnTo>
                      <a:pt x="4226" y="8881"/>
                    </a:lnTo>
                    <a:lnTo>
                      <a:pt x="4252" y="8804"/>
                    </a:lnTo>
                    <a:lnTo>
                      <a:pt x="4329" y="8747"/>
                    </a:lnTo>
                    <a:lnTo>
                      <a:pt x="4355" y="8671"/>
                    </a:lnTo>
                    <a:lnTo>
                      <a:pt x="4459" y="8632"/>
                    </a:lnTo>
                    <a:lnTo>
                      <a:pt x="4459" y="8575"/>
                    </a:lnTo>
                    <a:lnTo>
                      <a:pt x="4537" y="8556"/>
                    </a:lnTo>
                    <a:lnTo>
                      <a:pt x="4589" y="8498"/>
                    </a:lnTo>
                    <a:lnTo>
                      <a:pt x="4640" y="8441"/>
                    </a:lnTo>
                    <a:lnTo>
                      <a:pt x="4744" y="8364"/>
                    </a:lnTo>
                    <a:lnTo>
                      <a:pt x="4770" y="8364"/>
                    </a:lnTo>
                    <a:lnTo>
                      <a:pt x="4848" y="8422"/>
                    </a:lnTo>
                    <a:lnTo>
                      <a:pt x="4951" y="8479"/>
                    </a:lnTo>
                    <a:lnTo>
                      <a:pt x="5081" y="8441"/>
                    </a:lnTo>
                    <a:lnTo>
                      <a:pt x="5107" y="8364"/>
                    </a:lnTo>
                    <a:lnTo>
                      <a:pt x="5081" y="8269"/>
                    </a:lnTo>
                    <a:lnTo>
                      <a:pt x="5081" y="8192"/>
                    </a:lnTo>
                    <a:lnTo>
                      <a:pt x="5211" y="8115"/>
                    </a:lnTo>
                    <a:lnTo>
                      <a:pt x="5289" y="8115"/>
                    </a:lnTo>
                    <a:lnTo>
                      <a:pt x="5263" y="8096"/>
                    </a:lnTo>
                    <a:lnTo>
                      <a:pt x="5159" y="8135"/>
                    </a:lnTo>
                    <a:lnTo>
                      <a:pt x="5003" y="8173"/>
                    </a:lnTo>
                    <a:lnTo>
                      <a:pt x="5055" y="8096"/>
                    </a:lnTo>
                    <a:lnTo>
                      <a:pt x="5081" y="7962"/>
                    </a:lnTo>
                    <a:lnTo>
                      <a:pt x="5185" y="7943"/>
                    </a:lnTo>
                    <a:lnTo>
                      <a:pt x="5263" y="7886"/>
                    </a:lnTo>
                    <a:lnTo>
                      <a:pt x="5289" y="7809"/>
                    </a:lnTo>
                    <a:lnTo>
                      <a:pt x="5392" y="7713"/>
                    </a:lnTo>
                    <a:lnTo>
                      <a:pt x="5418" y="7713"/>
                    </a:lnTo>
                    <a:lnTo>
                      <a:pt x="5470" y="7733"/>
                    </a:lnTo>
                    <a:lnTo>
                      <a:pt x="5522" y="7675"/>
                    </a:lnTo>
                    <a:lnTo>
                      <a:pt x="5600" y="7675"/>
                    </a:lnTo>
                    <a:lnTo>
                      <a:pt x="5677" y="7713"/>
                    </a:lnTo>
                    <a:lnTo>
                      <a:pt x="5729" y="7656"/>
                    </a:lnTo>
                    <a:lnTo>
                      <a:pt x="5729" y="7580"/>
                    </a:lnTo>
                    <a:lnTo>
                      <a:pt x="5729" y="7522"/>
                    </a:lnTo>
                    <a:lnTo>
                      <a:pt x="5729" y="7484"/>
                    </a:lnTo>
                    <a:lnTo>
                      <a:pt x="5703" y="7446"/>
                    </a:lnTo>
                    <a:lnTo>
                      <a:pt x="5677" y="7522"/>
                    </a:lnTo>
                    <a:lnTo>
                      <a:pt x="5600" y="7560"/>
                    </a:lnTo>
                    <a:lnTo>
                      <a:pt x="5522" y="7522"/>
                    </a:lnTo>
                    <a:lnTo>
                      <a:pt x="5574" y="7426"/>
                    </a:lnTo>
                    <a:lnTo>
                      <a:pt x="5626" y="7407"/>
                    </a:lnTo>
                    <a:lnTo>
                      <a:pt x="5703" y="7350"/>
                    </a:lnTo>
                    <a:lnTo>
                      <a:pt x="5677" y="7273"/>
                    </a:lnTo>
                    <a:lnTo>
                      <a:pt x="5677" y="7197"/>
                    </a:lnTo>
                    <a:lnTo>
                      <a:pt x="5703" y="7216"/>
                    </a:lnTo>
                    <a:lnTo>
                      <a:pt x="5729" y="7331"/>
                    </a:lnTo>
                    <a:lnTo>
                      <a:pt x="5833" y="7350"/>
                    </a:lnTo>
                    <a:lnTo>
                      <a:pt x="5937" y="7426"/>
                    </a:lnTo>
                    <a:lnTo>
                      <a:pt x="5911" y="7331"/>
                    </a:lnTo>
                    <a:lnTo>
                      <a:pt x="5911" y="7254"/>
                    </a:lnTo>
                    <a:lnTo>
                      <a:pt x="5885" y="7216"/>
                    </a:lnTo>
                    <a:lnTo>
                      <a:pt x="5807" y="7197"/>
                    </a:lnTo>
                    <a:lnTo>
                      <a:pt x="5781" y="7101"/>
                    </a:lnTo>
                    <a:lnTo>
                      <a:pt x="5807" y="7101"/>
                    </a:lnTo>
                    <a:lnTo>
                      <a:pt x="5833" y="7044"/>
                    </a:lnTo>
                    <a:lnTo>
                      <a:pt x="5911" y="7063"/>
                    </a:lnTo>
                    <a:lnTo>
                      <a:pt x="5937" y="7063"/>
                    </a:lnTo>
                    <a:lnTo>
                      <a:pt x="5911" y="6967"/>
                    </a:lnTo>
                    <a:lnTo>
                      <a:pt x="5937" y="6910"/>
                    </a:lnTo>
                    <a:lnTo>
                      <a:pt x="6014" y="6871"/>
                    </a:lnTo>
                    <a:lnTo>
                      <a:pt x="5988" y="6833"/>
                    </a:lnTo>
                    <a:lnTo>
                      <a:pt x="5988" y="6756"/>
                    </a:lnTo>
                    <a:lnTo>
                      <a:pt x="6118" y="6795"/>
                    </a:lnTo>
                    <a:lnTo>
                      <a:pt x="6222" y="6814"/>
                    </a:lnTo>
                    <a:lnTo>
                      <a:pt x="6144" y="6718"/>
                    </a:lnTo>
                    <a:lnTo>
                      <a:pt x="6144" y="6603"/>
                    </a:lnTo>
                    <a:lnTo>
                      <a:pt x="6014" y="6661"/>
                    </a:lnTo>
                    <a:lnTo>
                      <a:pt x="5937" y="6737"/>
                    </a:lnTo>
                    <a:lnTo>
                      <a:pt x="5833" y="6737"/>
                    </a:lnTo>
                    <a:lnTo>
                      <a:pt x="5885" y="6642"/>
                    </a:lnTo>
                    <a:lnTo>
                      <a:pt x="5988" y="6603"/>
                    </a:lnTo>
                    <a:lnTo>
                      <a:pt x="6092" y="6527"/>
                    </a:lnTo>
                    <a:lnTo>
                      <a:pt x="6118" y="6450"/>
                    </a:lnTo>
                    <a:lnTo>
                      <a:pt x="6118" y="6412"/>
                    </a:lnTo>
                    <a:lnTo>
                      <a:pt x="6144" y="6374"/>
                    </a:lnTo>
                    <a:lnTo>
                      <a:pt x="6300" y="6355"/>
                    </a:lnTo>
                    <a:lnTo>
                      <a:pt x="6403" y="6335"/>
                    </a:lnTo>
                    <a:lnTo>
                      <a:pt x="6429" y="6259"/>
                    </a:lnTo>
                    <a:lnTo>
                      <a:pt x="6403" y="6221"/>
                    </a:lnTo>
                    <a:lnTo>
                      <a:pt x="6325" y="6278"/>
                    </a:lnTo>
                    <a:lnTo>
                      <a:pt x="6248" y="6201"/>
                    </a:lnTo>
                    <a:lnTo>
                      <a:pt x="6222" y="6067"/>
                    </a:lnTo>
                    <a:lnTo>
                      <a:pt x="6248" y="6067"/>
                    </a:lnTo>
                    <a:lnTo>
                      <a:pt x="6325" y="6106"/>
                    </a:lnTo>
                    <a:lnTo>
                      <a:pt x="6403" y="6048"/>
                    </a:lnTo>
                    <a:lnTo>
                      <a:pt x="6429" y="5991"/>
                    </a:lnTo>
                    <a:lnTo>
                      <a:pt x="6300" y="5991"/>
                    </a:lnTo>
                    <a:lnTo>
                      <a:pt x="6300" y="5914"/>
                    </a:lnTo>
                    <a:lnTo>
                      <a:pt x="6351" y="5876"/>
                    </a:lnTo>
                    <a:lnTo>
                      <a:pt x="6325" y="5819"/>
                    </a:lnTo>
                    <a:lnTo>
                      <a:pt x="6455" y="5819"/>
                    </a:lnTo>
                    <a:lnTo>
                      <a:pt x="6455" y="5723"/>
                    </a:lnTo>
                    <a:lnTo>
                      <a:pt x="6611" y="5723"/>
                    </a:lnTo>
                    <a:lnTo>
                      <a:pt x="6637" y="5665"/>
                    </a:lnTo>
                    <a:lnTo>
                      <a:pt x="6559" y="5589"/>
                    </a:lnTo>
                    <a:lnTo>
                      <a:pt x="6611" y="5532"/>
                    </a:lnTo>
                    <a:lnTo>
                      <a:pt x="6662" y="5493"/>
                    </a:lnTo>
                    <a:lnTo>
                      <a:pt x="6740" y="5493"/>
                    </a:lnTo>
                    <a:lnTo>
                      <a:pt x="6818" y="5455"/>
                    </a:lnTo>
                    <a:lnTo>
                      <a:pt x="6870" y="5455"/>
                    </a:lnTo>
                    <a:lnTo>
                      <a:pt x="6922" y="5378"/>
                    </a:lnTo>
                    <a:lnTo>
                      <a:pt x="6948" y="5302"/>
                    </a:lnTo>
                    <a:lnTo>
                      <a:pt x="7025" y="5283"/>
                    </a:lnTo>
                    <a:lnTo>
                      <a:pt x="7051" y="5225"/>
                    </a:lnTo>
                    <a:lnTo>
                      <a:pt x="7051" y="5149"/>
                    </a:lnTo>
                    <a:lnTo>
                      <a:pt x="6974" y="5149"/>
                    </a:lnTo>
                    <a:lnTo>
                      <a:pt x="6974" y="5072"/>
                    </a:lnTo>
                    <a:lnTo>
                      <a:pt x="7077" y="4996"/>
                    </a:lnTo>
                    <a:lnTo>
                      <a:pt x="7155" y="4881"/>
                    </a:lnTo>
                    <a:lnTo>
                      <a:pt x="7259" y="4804"/>
                    </a:lnTo>
                    <a:lnTo>
                      <a:pt x="7362" y="4766"/>
                    </a:lnTo>
                    <a:lnTo>
                      <a:pt x="7362" y="4823"/>
                    </a:lnTo>
                    <a:lnTo>
                      <a:pt x="7440" y="4881"/>
                    </a:lnTo>
                    <a:lnTo>
                      <a:pt x="7492" y="4881"/>
                    </a:lnTo>
                    <a:lnTo>
                      <a:pt x="7648" y="4900"/>
                    </a:lnTo>
                    <a:lnTo>
                      <a:pt x="7699" y="4842"/>
                    </a:lnTo>
                    <a:lnTo>
                      <a:pt x="7777" y="4804"/>
                    </a:lnTo>
                    <a:lnTo>
                      <a:pt x="7855" y="4728"/>
                    </a:lnTo>
                    <a:lnTo>
                      <a:pt x="7751" y="4766"/>
                    </a:lnTo>
                    <a:lnTo>
                      <a:pt x="7648" y="4804"/>
                    </a:lnTo>
                    <a:lnTo>
                      <a:pt x="7544" y="4766"/>
                    </a:lnTo>
                    <a:lnTo>
                      <a:pt x="7492" y="4747"/>
                    </a:lnTo>
                    <a:lnTo>
                      <a:pt x="7570" y="4747"/>
                    </a:lnTo>
                    <a:lnTo>
                      <a:pt x="7596" y="4728"/>
                    </a:lnTo>
                    <a:lnTo>
                      <a:pt x="7674" y="4613"/>
                    </a:lnTo>
                    <a:lnTo>
                      <a:pt x="7699" y="4594"/>
                    </a:lnTo>
                    <a:lnTo>
                      <a:pt x="7674" y="4536"/>
                    </a:lnTo>
                    <a:lnTo>
                      <a:pt x="7751" y="4517"/>
                    </a:lnTo>
                    <a:lnTo>
                      <a:pt x="7648" y="4460"/>
                    </a:lnTo>
                    <a:lnTo>
                      <a:pt x="7648" y="4383"/>
                    </a:lnTo>
                    <a:lnTo>
                      <a:pt x="7648" y="4307"/>
                    </a:lnTo>
                    <a:lnTo>
                      <a:pt x="7699" y="4268"/>
                    </a:lnTo>
                    <a:lnTo>
                      <a:pt x="7803" y="4230"/>
                    </a:lnTo>
                    <a:lnTo>
                      <a:pt x="7855" y="4211"/>
                    </a:lnTo>
                    <a:lnTo>
                      <a:pt x="7751" y="4192"/>
                    </a:lnTo>
                    <a:lnTo>
                      <a:pt x="7855" y="4153"/>
                    </a:lnTo>
                    <a:lnTo>
                      <a:pt x="7881" y="4058"/>
                    </a:lnTo>
                    <a:lnTo>
                      <a:pt x="7959" y="4039"/>
                    </a:lnTo>
                    <a:lnTo>
                      <a:pt x="7985" y="4115"/>
                    </a:lnTo>
                    <a:lnTo>
                      <a:pt x="8011" y="4230"/>
                    </a:lnTo>
                    <a:lnTo>
                      <a:pt x="8062" y="4345"/>
                    </a:lnTo>
                    <a:lnTo>
                      <a:pt x="8114" y="4307"/>
                    </a:lnTo>
                    <a:lnTo>
                      <a:pt x="8114" y="4230"/>
                    </a:lnTo>
                    <a:lnTo>
                      <a:pt x="8192" y="4268"/>
                    </a:lnTo>
                    <a:lnTo>
                      <a:pt x="8192" y="4153"/>
                    </a:lnTo>
                    <a:lnTo>
                      <a:pt x="8114" y="4058"/>
                    </a:lnTo>
                    <a:lnTo>
                      <a:pt x="8192" y="4058"/>
                    </a:lnTo>
                    <a:lnTo>
                      <a:pt x="8192" y="3981"/>
                    </a:lnTo>
                    <a:lnTo>
                      <a:pt x="8114" y="3905"/>
                    </a:lnTo>
                    <a:lnTo>
                      <a:pt x="8062" y="3847"/>
                    </a:lnTo>
                    <a:lnTo>
                      <a:pt x="8114" y="3809"/>
                    </a:lnTo>
                    <a:lnTo>
                      <a:pt x="8218" y="3751"/>
                    </a:lnTo>
                    <a:lnTo>
                      <a:pt x="8270" y="3732"/>
                    </a:lnTo>
                    <a:lnTo>
                      <a:pt x="8399" y="3751"/>
                    </a:lnTo>
                    <a:lnTo>
                      <a:pt x="8425" y="3771"/>
                    </a:lnTo>
                    <a:lnTo>
                      <a:pt x="8529" y="3771"/>
                    </a:lnTo>
                    <a:lnTo>
                      <a:pt x="8607" y="3809"/>
                    </a:lnTo>
                    <a:lnTo>
                      <a:pt x="8710" y="3847"/>
                    </a:lnTo>
                    <a:lnTo>
                      <a:pt x="8710" y="3732"/>
                    </a:lnTo>
                    <a:lnTo>
                      <a:pt x="8788" y="3675"/>
                    </a:lnTo>
                    <a:lnTo>
                      <a:pt x="8892" y="3675"/>
                    </a:lnTo>
                    <a:lnTo>
                      <a:pt x="8840" y="3598"/>
                    </a:lnTo>
                    <a:lnTo>
                      <a:pt x="8814" y="3579"/>
                    </a:lnTo>
                    <a:lnTo>
                      <a:pt x="8685" y="3656"/>
                    </a:lnTo>
                    <a:lnTo>
                      <a:pt x="8581" y="3598"/>
                    </a:lnTo>
                    <a:lnTo>
                      <a:pt x="8503" y="3579"/>
                    </a:lnTo>
                    <a:lnTo>
                      <a:pt x="8425" y="3617"/>
                    </a:lnTo>
                    <a:lnTo>
                      <a:pt x="8322" y="3675"/>
                    </a:lnTo>
                    <a:lnTo>
                      <a:pt x="8218" y="3617"/>
                    </a:lnTo>
                    <a:lnTo>
                      <a:pt x="8218" y="3579"/>
                    </a:lnTo>
                    <a:lnTo>
                      <a:pt x="8296" y="3541"/>
                    </a:lnTo>
                    <a:lnTo>
                      <a:pt x="8322" y="3464"/>
                    </a:lnTo>
                    <a:lnTo>
                      <a:pt x="8503" y="3426"/>
                    </a:lnTo>
                    <a:lnTo>
                      <a:pt x="8607" y="3445"/>
                    </a:lnTo>
                    <a:lnTo>
                      <a:pt x="8633" y="3369"/>
                    </a:lnTo>
                    <a:lnTo>
                      <a:pt x="8736" y="3388"/>
                    </a:lnTo>
                    <a:lnTo>
                      <a:pt x="8814" y="3369"/>
                    </a:lnTo>
                    <a:lnTo>
                      <a:pt x="8710" y="3292"/>
                    </a:lnTo>
                    <a:lnTo>
                      <a:pt x="8788" y="3292"/>
                    </a:lnTo>
                    <a:lnTo>
                      <a:pt x="8918" y="3311"/>
                    </a:lnTo>
                    <a:lnTo>
                      <a:pt x="8892" y="3235"/>
                    </a:lnTo>
                    <a:lnTo>
                      <a:pt x="8840" y="3196"/>
                    </a:lnTo>
                    <a:lnTo>
                      <a:pt x="8996" y="3158"/>
                    </a:lnTo>
                    <a:lnTo>
                      <a:pt x="8918" y="3120"/>
                    </a:lnTo>
                    <a:lnTo>
                      <a:pt x="8814" y="3139"/>
                    </a:lnTo>
                    <a:lnTo>
                      <a:pt x="8788" y="3082"/>
                    </a:lnTo>
                    <a:lnTo>
                      <a:pt x="8788" y="3005"/>
                    </a:lnTo>
                    <a:lnTo>
                      <a:pt x="8814" y="2928"/>
                    </a:lnTo>
                    <a:lnTo>
                      <a:pt x="8892" y="2909"/>
                    </a:lnTo>
                    <a:lnTo>
                      <a:pt x="8944" y="2852"/>
                    </a:lnTo>
                    <a:lnTo>
                      <a:pt x="9022" y="2833"/>
                    </a:lnTo>
                    <a:lnTo>
                      <a:pt x="9125" y="2775"/>
                    </a:lnTo>
                    <a:lnTo>
                      <a:pt x="9047" y="2737"/>
                    </a:lnTo>
                    <a:lnTo>
                      <a:pt x="9047" y="2660"/>
                    </a:lnTo>
                    <a:lnTo>
                      <a:pt x="9047" y="2603"/>
                    </a:lnTo>
                    <a:lnTo>
                      <a:pt x="9047" y="2546"/>
                    </a:lnTo>
                    <a:lnTo>
                      <a:pt x="9099" y="2469"/>
                    </a:lnTo>
                    <a:lnTo>
                      <a:pt x="9125" y="2431"/>
                    </a:lnTo>
                    <a:lnTo>
                      <a:pt x="9203" y="2469"/>
                    </a:lnTo>
                    <a:lnTo>
                      <a:pt x="9151" y="2584"/>
                    </a:lnTo>
                    <a:lnTo>
                      <a:pt x="9151" y="2622"/>
                    </a:lnTo>
                    <a:lnTo>
                      <a:pt x="9255" y="2584"/>
                    </a:lnTo>
                    <a:lnTo>
                      <a:pt x="9307" y="2680"/>
                    </a:lnTo>
                    <a:lnTo>
                      <a:pt x="9333" y="2622"/>
                    </a:lnTo>
                    <a:lnTo>
                      <a:pt x="9410" y="2680"/>
                    </a:lnTo>
                    <a:lnTo>
                      <a:pt x="9462" y="2622"/>
                    </a:lnTo>
                    <a:lnTo>
                      <a:pt x="9514" y="2603"/>
                    </a:lnTo>
                    <a:lnTo>
                      <a:pt x="9436" y="2546"/>
                    </a:lnTo>
                    <a:lnTo>
                      <a:pt x="9359" y="2507"/>
                    </a:lnTo>
                    <a:lnTo>
                      <a:pt x="9307" y="2431"/>
                    </a:lnTo>
                    <a:lnTo>
                      <a:pt x="9255" y="2373"/>
                    </a:lnTo>
                    <a:lnTo>
                      <a:pt x="9333" y="2373"/>
                    </a:lnTo>
                    <a:lnTo>
                      <a:pt x="9410" y="2354"/>
                    </a:lnTo>
                    <a:lnTo>
                      <a:pt x="9514" y="2431"/>
                    </a:lnTo>
                    <a:lnTo>
                      <a:pt x="9618" y="2527"/>
                    </a:lnTo>
                    <a:lnTo>
                      <a:pt x="9722" y="2584"/>
                    </a:lnTo>
                    <a:lnTo>
                      <a:pt x="9773" y="2622"/>
                    </a:lnTo>
                    <a:lnTo>
                      <a:pt x="9825" y="2699"/>
                    </a:lnTo>
                    <a:lnTo>
                      <a:pt x="9877" y="2699"/>
                    </a:lnTo>
                    <a:lnTo>
                      <a:pt x="9877" y="2622"/>
                    </a:lnTo>
                    <a:lnTo>
                      <a:pt x="9825" y="2527"/>
                    </a:lnTo>
                    <a:lnTo>
                      <a:pt x="9722" y="2507"/>
                    </a:lnTo>
                    <a:lnTo>
                      <a:pt x="9618" y="2393"/>
                    </a:lnTo>
                    <a:lnTo>
                      <a:pt x="9566" y="2316"/>
                    </a:lnTo>
                    <a:lnTo>
                      <a:pt x="9566" y="2239"/>
                    </a:lnTo>
                    <a:lnTo>
                      <a:pt x="9566" y="2220"/>
                    </a:lnTo>
                    <a:lnTo>
                      <a:pt x="9618" y="2144"/>
                    </a:lnTo>
                    <a:lnTo>
                      <a:pt x="9644" y="2067"/>
                    </a:lnTo>
                    <a:lnTo>
                      <a:pt x="9747" y="2067"/>
                    </a:lnTo>
                    <a:lnTo>
                      <a:pt x="9851" y="2048"/>
                    </a:lnTo>
                    <a:lnTo>
                      <a:pt x="9877" y="2048"/>
                    </a:lnTo>
                    <a:lnTo>
                      <a:pt x="9929" y="2048"/>
                    </a:lnTo>
                    <a:lnTo>
                      <a:pt x="9929" y="2125"/>
                    </a:lnTo>
                    <a:lnTo>
                      <a:pt x="9929" y="2201"/>
                    </a:lnTo>
                    <a:lnTo>
                      <a:pt x="9955" y="2316"/>
                    </a:lnTo>
                    <a:lnTo>
                      <a:pt x="9981" y="2431"/>
                    </a:lnTo>
                    <a:lnTo>
                      <a:pt x="9981" y="2278"/>
                    </a:lnTo>
                    <a:lnTo>
                      <a:pt x="10033" y="2086"/>
                    </a:lnTo>
                    <a:lnTo>
                      <a:pt x="10084" y="1971"/>
                    </a:lnTo>
                    <a:lnTo>
                      <a:pt x="10162" y="1857"/>
                    </a:lnTo>
                    <a:lnTo>
                      <a:pt x="10188" y="1857"/>
                    </a:lnTo>
                    <a:lnTo>
                      <a:pt x="10266" y="1837"/>
                    </a:lnTo>
                    <a:lnTo>
                      <a:pt x="10292" y="1991"/>
                    </a:lnTo>
                    <a:lnTo>
                      <a:pt x="10292" y="2125"/>
                    </a:lnTo>
                    <a:lnTo>
                      <a:pt x="10344" y="2297"/>
                    </a:lnTo>
                    <a:lnTo>
                      <a:pt x="10344" y="2373"/>
                    </a:lnTo>
                    <a:lnTo>
                      <a:pt x="10266" y="2469"/>
                    </a:lnTo>
                    <a:lnTo>
                      <a:pt x="10240" y="2546"/>
                    </a:lnTo>
                    <a:lnTo>
                      <a:pt x="10292" y="2469"/>
                    </a:lnTo>
                    <a:lnTo>
                      <a:pt x="10370" y="2316"/>
                    </a:lnTo>
                    <a:lnTo>
                      <a:pt x="10396" y="2239"/>
                    </a:lnTo>
                    <a:lnTo>
                      <a:pt x="10499" y="2201"/>
                    </a:lnTo>
                    <a:lnTo>
                      <a:pt x="10473" y="2144"/>
                    </a:lnTo>
                    <a:lnTo>
                      <a:pt x="10447" y="2048"/>
                    </a:lnTo>
                    <a:lnTo>
                      <a:pt x="10499" y="2010"/>
                    </a:lnTo>
                    <a:lnTo>
                      <a:pt x="10499" y="1914"/>
                    </a:lnTo>
                    <a:lnTo>
                      <a:pt x="10577" y="1837"/>
                    </a:lnTo>
                    <a:lnTo>
                      <a:pt x="10681" y="1818"/>
                    </a:lnTo>
                    <a:lnTo>
                      <a:pt x="10655" y="1895"/>
                    </a:lnTo>
                    <a:lnTo>
                      <a:pt x="10655" y="1933"/>
                    </a:lnTo>
                    <a:lnTo>
                      <a:pt x="10681" y="1971"/>
                    </a:lnTo>
                    <a:lnTo>
                      <a:pt x="10707" y="1895"/>
                    </a:lnTo>
                    <a:lnTo>
                      <a:pt x="10784" y="1895"/>
                    </a:lnTo>
                    <a:lnTo>
                      <a:pt x="10784" y="1818"/>
                    </a:lnTo>
                    <a:lnTo>
                      <a:pt x="10862" y="1818"/>
                    </a:lnTo>
                    <a:lnTo>
                      <a:pt x="10784" y="1684"/>
                    </a:lnTo>
                    <a:lnTo>
                      <a:pt x="10888" y="1703"/>
                    </a:lnTo>
                    <a:lnTo>
                      <a:pt x="10966" y="1761"/>
                    </a:lnTo>
                    <a:lnTo>
                      <a:pt x="11095" y="1857"/>
                    </a:lnTo>
                    <a:lnTo>
                      <a:pt x="11199" y="1971"/>
                    </a:lnTo>
                    <a:lnTo>
                      <a:pt x="11277" y="1991"/>
                    </a:lnTo>
                    <a:lnTo>
                      <a:pt x="11277" y="1895"/>
                    </a:lnTo>
                    <a:lnTo>
                      <a:pt x="11199" y="1818"/>
                    </a:lnTo>
                    <a:lnTo>
                      <a:pt x="11199" y="1742"/>
                    </a:lnTo>
                    <a:lnTo>
                      <a:pt x="11199" y="1665"/>
                    </a:lnTo>
                    <a:lnTo>
                      <a:pt x="11199" y="1589"/>
                    </a:lnTo>
                    <a:lnTo>
                      <a:pt x="11121" y="1589"/>
                    </a:lnTo>
                    <a:lnTo>
                      <a:pt x="11018" y="1550"/>
                    </a:lnTo>
                    <a:lnTo>
                      <a:pt x="10914" y="1531"/>
                    </a:lnTo>
                    <a:lnTo>
                      <a:pt x="10914" y="1474"/>
                    </a:lnTo>
                    <a:lnTo>
                      <a:pt x="10888" y="1359"/>
                    </a:lnTo>
                    <a:lnTo>
                      <a:pt x="10966" y="1378"/>
                    </a:lnTo>
                    <a:lnTo>
                      <a:pt x="10992" y="1455"/>
                    </a:lnTo>
                    <a:lnTo>
                      <a:pt x="11070" y="1512"/>
                    </a:lnTo>
                    <a:lnTo>
                      <a:pt x="11070" y="1378"/>
                    </a:lnTo>
                    <a:lnTo>
                      <a:pt x="11095" y="1321"/>
                    </a:lnTo>
                    <a:lnTo>
                      <a:pt x="11121" y="1378"/>
                    </a:lnTo>
                    <a:lnTo>
                      <a:pt x="11199" y="1321"/>
                    </a:lnTo>
                    <a:lnTo>
                      <a:pt x="11225" y="1397"/>
                    </a:lnTo>
                    <a:lnTo>
                      <a:pt x="11277" y="1378"/>
                    </a:lnTo>
                    <a:lnTo>
                      <a:pt x="11303" y="1436"/>
                    </a:lnTo>
                    <a:lnTo>
                      <a:pt x="11303" y="1474"/>
                    </a:lnTo>
                    <a:lnTo>
                      <a:pt x="11407" y="1512"/>
                    </a:lnTo>
                    <a:lnTo>
                      <a:pt x="11433" y="1474"/>
                    </a:lnTo>
                    <a:lnTo>
                      <a:pt x="11407" y="1397"/>
                    </a:lnTo>
                    <a:lnTo>
                      <a:pt x="11510" y="1397"/>
                    </a:lnTo>
                    <a:lnTo>
                      <a:pt x="11614" y="1378"/>
                    </a:lnTo>
                    <a:lnTo>
                      <a:pt x="11692" y="1397"/>
                    </a:lnTo>
                    <a:lnTo>
                      <a:pt x="11718" y="1397"/>
                    </a:lnTo>
                    <a:lnTo>
                      <a:pt x="11692" y="1455"/>
                    </a:lnTo>
                    <a:lnTo>
                      <a:pt x="11692" y="1474"/>
                    </a:lnTo>
                    <a:lnTo>
                      <a:pt x="11821" y="1512"/>
                    </a:lnTo>
                    <a:lnTo>
                      <a:pt x="11744" y="1531"/>
                    </a:lnTo>
                    <a:lnTo>
                      <a:pt x="11795" y="1608"/>
                    </a:lnTo>
                    <a:lnTo>
                      <a:pt x="11847" y="1627"/>
                    </a:lnTo>
                    <a:lnTo>
                      <a:pt x="11925" y="1627"/>
                    </a:lnTo>
                    <a:lnTo>
                      <a:pt x="11925" y="1512"/>
                    </a:lnTo>
                    <a:lnTo>
                      <a:pt x="11925" y="1436"/>
                    </a:lnTo>
                    <a:lnTo>
                      <a:pt x="11899" y="1378"/>
                    </a:lnTo>
                    <a:lnTo>
                      <a:pt x="11899" y="1321"/>
                    </a:lnTo>
                    <a:lnTo>
                      <a:pt x="11925" y="1302"/>
                    </a:lnTo>
                    <a:lnTo>
                      <a:pt x="12003" y="1225"/>
                    </a:lnTo>
                    <a:lnTo>
                      <a:pt x="12029" y="1129"/>
                    </a:lnTo>
                    <a:lnTo>
                      <a:pt x="12132" y="1014"/>
                    </a:lnTo>
                    <a:lnTo>
                      <a:pt x="12314" y="995"/>
                    </a:lnTo>
                    <a:lnTo>
                      <a:pt x="12418" y="995"/>
                    </a:lnTo>
                    <a:lnTo>
                      <a:pt x="12340" y="900"/>
                    </a:lnTo>
                    <a:lnTo>
                      <a:pt x="12366" y="823"/>
                    </a:lnTo>
                    <a:lnTo>
                      <a:pt x="12521" y="746"/>
                    </a:lnTo>
                    <a:lnTo>
                      <a:pt x="12469" y="708"/>
                    </a:lnTo>
                    <a:lnTo>
                      <a:pt x="12418" y="670"/>
                    </a:lnTo>
                    <a:lnTo>
                      <a:pt x="12314" y="593"/>
                    </a:lnTo>
                    <a:lnTo>
                      <a:pt x="12340" y="593"/>
                    </a:lnTo>
                    <a:lnTo>
                      <a:pt x="12469" y="593"/>
                    </a:lnTo>
                    <a:lnTo>
                      <a:pt x="12469" y="536"/>
                    </a:lnTo>
                    <a:lnTo>
                      <a:pt x="12444" y="440"/>
                    </a:lnTo>
                    <a:lnTo>
                      <a:pt x="12521" y="402"/>
                    </a:lnTo>
                    <a:lnTo>
                      <a:pt x="12547" y="459"/>
                    </a:lnTo>
                    <a:lnTo>
                      <a:pt x="12651" y="364"/>
                    </a:lnTo>
                    <a:lnTo>
                      <a:pt x="12651" y="402"/>
                    </a:lnTo>
                    <a:lnTo>
                      <a:pt x="12729" y="440"/>
                    </a:lnTo>
                    <a:lnTo>
                      <a:pt x="12781" y="459"/>
                    </a:lnTo>
                    <a:lnTo>
                      <a:pt x="12832" y="555"/>
                    </a:lnTo>
                    <a:lnTo>
                      <a:pt x="12884" y="536"/>
                    </a:lnTo>
                    <a:lnTo>
                      <a:pt x="12962" y="479"/>
                    </a:lnTo>
                    <a:lnTo>
                      <a:pt x="13040" y="440"/>
                    </a:lnTo>
                    <a:lnTo>
                      <a:pt x="13066" y="440"/>
                    </a:lnTo>
                    <a:lnTo>
                      <a:pt x="13143" y="459"/>
                    </a:lnTo>
                    <a:lnTo>
                      <a:pt x="13092" y="555"/>
                    </a:lnTo>
                    <a:lnTo>
                      <a:pt x="13066" y="612"/>
                    </a:lnTo>
                    <a:lnTo>
                      <a:pt x="12962" y="689"/>
                    </a:lnTo>
                    <a:lnTo>
                      <a:pt x="12936" y="785"/>
                    </a:lnTo>
                    <a:lnTo>
                      <a:pt x="12884" y="861"/>
                    </a:lnTo>
                    <a:lnTo>
                      <a:pt x="12884" y="919"/>
                    </a:lnTo>
                    <a:lnTo>
                      <a:pt x="12884" y="976"/>
                    </a:lnTo>
                    <a:lnTo>
                      <a:pt x="12884" y="1072"/>
                    </a:lnTo>
                    <a:lnTo>
                      <a:pt x="12884" y="1129"/>
                    </a:lnTo>
                    <a:lnTo>
                      <a:pt x="12936" y="1148"/>
                    </a:lnTo>
                    <a:lnTo>
                      <a:pt x="12858" y="1168"/>
                    </a:lnTo>
                    <a:lnTo>
                      <a:pt x="12832" y="1244"/>
                    </a:lnTo>
                    <a:lnTo>
                      <a:pt x="12832" y="1321"/>
                    </a:lnTo>
                    <a:lnTo>
                      <a:pt x="12858" y="1436"/>
                    </a:lnTo>
                    <a:lnTo>
                      <a:pt x="12962" y="1378"/>
                    </a:lnTo>
                    <a:lnTo>
                      <a:pt x="12988" y="1302"/>
                    </a:lnTo>
                    <a:lnTo>
                      <a:pt x="13066" y="1206"/>
                    </a:lnTo>
                    <a:lnTo>
                      <a:pt x="13092" y="1091"/>
                    </a:lnTo>
                    <a:lnTo>
                      <a:pt x="13040" y="1168"/>
                    </a:lnTo>
                    <a:lnTo>
                      <a:pt x="13066" y="1014"/>
                    </a:lnTo>
                    <a:lnTo>
                      <a:pt x="13143" y="938"/>
                    </a:lnTo>
                    <a:lnTo>
                      <a:pt x="13169" y="842"/>
                    </a:lnTo>
                    <a:lnTo>
                      <a:pt x="13195" y="785"/>
                    </a:lnTo>
                    <a:lnTo>
                      <a:pt x="13247" y="766"/>
                    </a:lnTo>
                    <a:lnTo>
                      <a:pt x="13299" y="632"/>
                    </a:lnTo>
                    <a:lnTo>
                      <a:pt x="13351" y="517"/>
                    </a:lnTo>
                    <a:lnTo>
                      <a:pt x="13403" y="402"/>
                    </a:lnTo>
                    <a:lnTo>
                      <a:pt x="13455" y="325"/>
                    </a:lnTo>
                    <a:lnTo>
                      <a:pt x="13506" y="287"/>
                    </a:lnTo>
                    <a:lnTo>
                      <a:pt x="13558" y="306"/>
                    </a:lnTo>
                    <a:lnTo>
                      <a:pt x="13610" y="383"/>
                    </a:lnTo>
                    <a:lnTo>
                      <a:pt x="13610" y="440"/>
                    </a:lnTo>
                    <a:lnTo>
                      <a:pt x="13610" y="517"/>
                    </a:lnTo>
                    <a:lnTo>
                      <a:pt x="13558" y="593"/>
                    </a:lnTo>
                    <a:lnTo>
                      <a:pt x="13584" y="612"/>
                    </a:lnTo>
                    <a:lnTo>
                      <a:pt x="13688" y="689"/>
                    </a:lnTo>
                    <a:lnTo>
                      <a:pt x="13662" y="823"/>
                    </a:lnTo>
                    <a:lnTo>
                      <a:pt x="13688" y="919"/>
                    </a:lnTo>
                    <a:lnTo>
                      <a:pt x="13766" y="861"/>
                    </a:lnTo>
                    <a:lnTo>
                      <a:pt x="13792" y="785"/>
                    </a:lnTo>
                    <a:lnTo>
                      <a:pt x="13921" y="785"/>
                    </a:lnTo>
                    <a:lnTo>
                      <a:pt x="13895" y="670"/>
                    </a:lnTo>
                    <a:lnTo>
                      <a:pt x="13895" y="612"/>
                    </a:lnTo>
                    <a:lnTo>
                      <a:pt x="13973" y="593"/>
                    </a:lnTo>
                    <a:lnTo>
                      <a:pt x="13921" y="517"/>
                    </a:lnTo>
                    <a:lnTo>
                      <a:pt x="13973" y="459"/>
                    </a:lnTo>
                    <a:lnTo>
                      <a:pt x="13999" y="383"/>
                    </a:lnTo>
                    <a:lnTo>
                      <a:pt x="14025" y="287"/>
                    </a:lnTo>
                    <a:lnTo>
                      <a:pt x="14025" y="211"/>
                    </a:lnTo>
                    <a:lnTo>
                      <a:pt x="14025" y="153"/>
                    </a:lnTo>
                    <a:lnTo>
                      <a:pt x="14025" y="19"/>
                    </a:lnTo>
                    <a:lnTo>
                      <a:pt x="14077" y="57"/>
                    </a:lnTo>
                    <a:lnTo>
                      <a:pt x="14129" y="96"/>
                    </a:lnTo>
                    <a:lnTo>
                      <a:pt x="14284" y="0"/>
                    </a:lnTo>
                    <a:lnTo>
                      <a:pt x="14310" y="0"/>
                    </a:lnTo>
                    <a:lnTo>
                      <a:pt x="14414" y="19"/>
                    </a:lnTo>
                    <a:lnTo>
                      <a:pt x="14414" y="96"/>
                    </a:lnTo>
                    <a:lnTo>
                      <a:pt x="14517" y="77"/>
                    </a:lnTo>
                    <a:lnTo>
                      <a:pt x="14543" y="172"/>
                    </a:lnTo>
                    <a:lnTo>
                      <a:pt x="14517" y="306"/>
                    </a:lnTo>
                    <a:lnTo>
                      <a:pt x="14310" y="306"/>
                    </a:lnTo>
                    <a:lnTo>
                      <a:pt x="14284" y="383"/>
                    </a:lnTo>
                    <a:lnTo>
                      <a:pt x="14388" y="440"/>
                    </a:lnTo>
                    <a:lnTo>
                      <a:pt x="14284" y="536"/>
                    </a:lnTo>
                    <a:lnTo>
                      <a:pt x="14336" y="536"/>
                    </a:lnTo>
                    <a:lnTo>
                      <a:pt x="14492" y="440"/>
                    </a:lnTo>
                    <a:lnTo>
                      <a:pt x="14543" y="479"/>
                    </a:lnTo>
                    <a:lnTo>
                      <a:pt x="14492" y="593"/>
                    </a:lnTo>
                    <a:lnTo>
                      <a:pt x="14414" y="689"/>
                    </a:lnTo>
                    <a:lnTo>
                      <a:pt x="14440" y="708"/>
                    </a:lnTo>
                    <a:lnTo>
                      <a:pt x="14492" y="670"/>
                    </a:lnTo>
                    <a:lnTo>
                      <a:pt x="14543" y="670"/>
                    </a:lnTo>
                    <a:lnTo>
                      <a:pt x="14621" y="689"/>
                    </a:lnTo>
                    <a:lnTo>
                      <a:pt x="14647" y="708"/>
                    </a:lnTo>
                    <a:lnTo>
                      <a:pt x="14751" y="632"/>
                    </a:lnTo>
                    <a:lnTo>
                      <a:pt x="14725" y="536"/>
                    </a:lnTo>
                    <a:lnTo>
                      <a:pt x="14699" y="402"/>
                    </a:lnTo>
                    <a:lnTo>
                      <a:pt x="14647" y="306"/>
                    </a:lnTo>
                    <a:lnTo>
                      <a:pt x="14725" y="211"/>
                    </a:lnTo>
                    <a:lnTo>
                      <a:pt x="14803" y="172"/>
                    </a:lnTo>
                    <a:lnTo>
                      <a:pt x="14854" y="172"/>
                    </a:lnTo>
                    <a:lnTo>
                      <a:pt x="14958" y="153"/>
                    </a:lnTo>
                    <a:lnTo>
                      <a:pt x="15010" y="172"/>
                    </a:lnTo>
                    <a:lnTo>
                      <a:pt x="15036" y="211"/>
                    </a:lnTo>
                    <a:lnTo>
                      <a:pt x="15062" y="287"/>
                    </a:lnTo>
                    <a:lnTo>
                      <a:pt x="15062" y="306"/>
                    </a:lnTo>
                    <a:lnTo>
                      <a:pt x="15062" y="325"/>
                    </a:lnTo>
                    <a:lnTo>
                      <a:pt x="15114" y="325"/>
                    </a:lnTo>
                    <a:lnTo>
                      <a:pt x="15166" y="306"/>
                    </a:lnTo>
                    <a:lnTo>
                      <a:pt x="15269" y="249"/>
                    </a:lnTo>
                    <a:lnTo>
                      <a:pt x="15321" y="287"/>
                    </a:lnTo>
                    <a:lnTo>
                      <a:pt x="15321" y="325"/>
                    </a:lnTo>
                    <a:lnTo>
                      <a:pt x="15373" y="306"/>
                    </a:lnTo>
                    <a:lnTo>
                      <a:pt x="15425" y="230"/>
                    </a:lnTo>
                    <a:lnTo>
                      <a:pt x="15529" y="287"/>
                    </a:lnTo>
                    <a:lnTo>
                      <a:pt x="15632" y="306"/>
                    </a:lnTo>
                    <a:lnTo>
                      <a:pt x="15684" y="325"/>
                    </a:lnTo>
                    <a:lnTo>
                      <a:pt x="15580" y="383"/>
                    </a:lnTo>
                    <a:lnTo>
                      <a:pt x="15684" y="383"/>
                    </a:lnTo>
                    <a:lnTo>
                      <a:pt x="15866" y="364"/>
                    </a:lnTo>
                    <a:lnTo>
                      <a:pt x="15891" y="402"/>
                    </a:lnTo>
                    <a:lnTo>
                      <a:pt x="15969" y="440"/>
                    </a:lnTo>
                    <a:lnTo>
                      <a:pt x="16099" y="459"/>
                    </a:lnTo>
                    <a:lnTo>
                      <a:pt x="16151" y="555"/>
                    </a:lnTo>
                    <a:lnTo>
                      <a:pt x="16099" y="612"/>
                    </a:lnTo>
                    <a:lnTo>
                      <a:pt x="15995" y="670"/>
                    </a:lnTo>
                    <a:lnTo>
                      <a:pt x="15943" y="708"/>
                    </a:lnTo>
                    <a:lnTo>
                      <a:pt x="15866" y="785"/>
                    </a:lnTo>
                    <a:lnTo>
                      <a:pt x="15788" y="842"/>
                    </a:lnTo>
                    <a:lnTo>
                      <a:pt x="15684" y="938"/>
                    </a:lnTo>
                    <a:lnTo>
                      <a:pt x="15554" y="976"/>
                    </a:lnTo>
                    <a:lnTo>
                      <a:pt x="15425" y="976"/>
                    </a:lnTo>
                    <a:lnTo>
                      <a:pt x="15347" y="976"/>
                    </a:lnTo>
                    <a:lnTo>
                      <a:pt x="15243" y="938"/>
                    </a:lnTo>
                    <a:lnTo>
                      <a:pt x="15166" y="976"/>
                    </a:lnTo>
                    <a:lnTo>
                      <a:pt x="15062" y="938"/>
                    </a:lnTo>
                    <a:lnTo>
                      <a:pt x="14932" y="938"/>
                    </a:lnTo>
                    <a:lnTo>
                      <a:pt x="14932" y="976"/>
                    </a:lnTo>
                    <a:lnTo>
                      <a:pt x="14932" y="1014"/>
                    </a:lnTo>
                    <a:lnTo>
                      <a:pt x="14958" y="1053"/>
                    </a:lnTo>
                    <a:lnTo>
                      <a:pt x="15140" y="1053"/>
                    </a:lnTo>
                    <a:lnTo>
                      <a:pt x="15166" y="1072"/>
                    </a:lnTo>
                    <a:lnTo>
                      <a:pt x="15243" y="1091"/>
                    </a:lnTo>
                    <a:lnTo>
                      <a:pt x="15425" y="1129"/>
                    </a:lnTo>
                    <a:lnTo>
                      <a:pt x="15477" y="1168"/>
                    </a:lnTo>
                    <a:lnTo>
                      <a:pt x="15451" y="1206"/>
                    </a:lnTo>
                    <a:lnTo>
                      <a:pt x="15658" y="1148"/>
                    </a:lnTo>
                    <a:lnTo>
                      <a:pt x="15736" y="1206"/>
                    </a:lnTo>
                    <a:lnTo>
                      <a:pt x="15762" y="1225"/>
                    </a:lnTo>
                    <a:lnTo>
                      <a:pt x="15736" y="1282"/>
                    </a:lnTo>
                    <a:lnTo>
                      <a:pt x="15658" y="1302"/>
                    </a:lnTo>
                    <a:lnTo>
                      <a:pt x="15632" y="1378"/>
                    </a:lnTo>
                    <a:lnTo>
                      <a:pt x="15580" y="1455"/>
                    </a:lnTo>
                    <a:lnTo>
                      <a:pt x="15684" y="1397"/>
                    </a:lnTo>
                    <a:lnTo>
                      <a:pt x="15762" y="1378"/>
                    </a:lnTo>
                    <a:lnTo>
                      <a:pt x="15788" y="1378"/>
                    </a:lnTo>
                    <a:lnTo>
                      <a:pt x="15840" y="1359"/>
                    </a:lnTo>
                    <a:lnTo>
                      <a:pt x="15840" y="1378"/>
                    </a:lnTo>
                    <a:lnTo>
                      <a:pt x="15891" y="1436"/>
                    </a:lnTo>
                    <a:lnTo>
                      <a:pt x="15891" y="1397"/>
                    </a:lnTo>
                    <a:lnTo>
                      <a:pt x="15866" y="1302"/>
                    </a:lnTo>
                    <a:lnTo>
                      <a:pt x="15943" y="1359"/>
                    </a:lnTo>
                    <a:lnTo>
                      <a:pt x="15969" y="1359"/>
                    </a:lnTo>
                    <a:lnTo>
                      <a:pt x="16047" y="1359"/>
                    </a:lnTo>
                    <a:lnTo>
                      <a:pt x="16047" y="1378"/>
                    </a:lnTo>
                    <a:lnTo>
                      <a:pt x="16099" y="1378"/>
                    </a:lnTo>
                    <a:lnTo>
                      <a:pt x="16073" y="1282"/>
                    </a:lnTo>
                    <a:lnTo>
                      <a:pt x="16073" y="1225"/>
                    </a:lnTo>
                    <a:lnTo>
                      <a:pt x="16151" y="1206"/>
                    </a:lnTo>
                    <a:lnTo>
                      <a:pt x="16203" y="1225"/>
                    </a:lnTo>
                    <a:lnTo>
                      <a:pt x="16280" y="1206"/>
                    </a:lnTo>
                    <a:lnTo>
                      <a:pt x="16306" y="1206"/>
                    </a:lnTo>
                    <a:lnTo>
                      <a:pt x="16358" y="1225"/>
                    </a:lnTo>
                    <a:lnTo>
                      <a:pt x="16358" y="1244"/>
                    </a:lnTo>
                    <a:lnTo>
                      <a:pt x="16358" y="1282"/>
                    </a:lnTo>
                    <a:lnTo>
                      <a:pt x="16384" y="1302"/>
                    </a:lnTo>
                    <a:lnTo>
                      <a:pt x="16384" y="1321"/>
                    </a:lnTo>
                    <a:lnTo>
                      <a:pt x="16384" y="1359"/>
                    </a:lnTo>
                    <a:lnTo>
                      <a:pt x="16384" y="1378"/>
                    </a:lnTo>
                    <a:lnTo>
                      <a:pt x="16358" y="1397"/>
                    </a:lnTo>
                    <a:lnTo>
                      <a:pt x="16358" y="1436"/>
                    </a:lnTo>
                    <a:lnTo>
                      <a:pt x="16358" y="1455"/>
                    </a:lnTo>
                    <a:lnTo>
                      <a:pt x="16306" y="1474"/>
                    </a:lnTo>
                    <a:lnTo>
                      <a:pt x="16280" y="1474"/>
                    </a:lnTo>
                    <a:lnTo>
                      <a:pt x="16280" y="1512"/>
                    </a:lnTo>
                    <a:lnTo>
                      <a:pt x="16254" y="1512"/>
                    </a:lnTo>
                    <a:lnTo>
                      <a:pt x="16203" y="1512"/>
                    </a:lnTo>
                    <a:lnTo>
                      <a:pt x="16177" y="1512"/>
                    </a:lnTo>
                    <a:lnTo>
                      <a:pt x="16177" y="1474"/>
                    </a:lnTo>
                    <a:lnTo>
                      <a:pt x="16151" y="1474"/>
                    </a:lnTo>
                    <a:lnTo>
                      <a:pt x="16099" y="1474"/>
                    </a:lnTo>
                    <a:lnTo>
                      <a:pt x="16099" y="1455"/>
                    </a:lnTo>
                    <a:lnTo>
                      <a:pt x="16073" y="1455"/>
                    </a:lnTo>
                    <a:lnTo>
                      <a:pt x="16047" y="1455"/>
                    </a:lnTo>
                    <a:lnTo>
                      <a:pt x="15995" y="1436"/>
                    </a:lnTo>
                    <a:lnTo>
                      <a:pt x="15969" y="1436"/>
                    </a:lnTo>
                    <a:lnTo>
                      <a:pt x="15969" y="1455"/>
                    </a:lnTo>
                    <a:lnTo>
                      <a:pt x="15969" y="1474"/>
                    </a:lnTo>
                    <a:lnTo>
                      <a:pt x="15969" y="1512"/>
                    </a:lnTo>
                    <a:lnTo>
                      <a:pt x="15969" y="1531"/>
                    </a:lnTo>
                    <a:lnTo>
                      <a:pt x="15969" y="1550"/>
                    </a:lnTo>
                    <a:lnTo>
                      <a:pt x="15969" y="1589"/>
                    </a:lnTo>
                    <a:lnTo>
                      <a:pt x="15995" y="1589"/>
                    </a:lnTo>
                    <a:lnTo>
                      <a:pt x="15995" y="1608"/>
                    </a:lnTo>
                    <a:lnTo>
                      <a:pt x="15995" y="1627"/>
                    </a:lnTo>
                    <a:lnTo>
                      <a:pt x="15995" y="1665"/>
                    </a:lnTo>
                    <a:lnTo>
                      <a:pt x="15969" y="1684"/>
                    </a:lnTo>
                    <a:lnTo>
                      <a:pt x="15969" y="1703"/>
                    </a:lnTo>
                    <a:lnTo>
                      <a:pt x="15943" y="1703"/>
                    </a:lnTo>
                    <a:lnTo>
                      <a:pt x="15943" y="1742"/>
                    </a:lnTo>
                    <a:lnTo>
                      <a:pt x="15891" y="1761"/>
                    </a:lnTo>
                    <a:lnTo>
                      <a:pt x="15866" y="1780"/>
                    </a:lnTo>
                    <a:lnTo>
                      <a:pt x="15840" y="1818"/>
                    </a:lnTo>
                    <a:lnTo>
                      <a:pt x="15788" y="1837"/>
                    </a:lnTo>
                    <a:lnTo>
                      <a:pt x="15762" y="1857"/>
                    </a:lnTo>
                    <a:lnTo>
                      <a:pt x="15736" y="1895"/>
                    </a:lnTo>
                    <a:lnTo>
                      <a:pt x="15684" y="1895"/>
                    </a:lnTo>
                    <a:lnTo>
                      <a:pt x="15684" y="1914"/>
                    </a:lnTo>
                    <a:lnTo>
                      <a:pt x="15658" y="1914"/>
                    </a:lnTo>
                    <a:lnTo>
                      <a:pt x="15658" y="1933"/>
                    </a:lnTo>
                    <a:lnTo>
                      <a:pt x="15632" y="1971"/>
                    </a:lnTo>
                    <a:lnTo>
                      <a:pt x="15632" y="1991"/>
                    </a:lnTo>
                    <a:lnTo>
                      <a:pt x="15632" y="2010"/>
                    </a:lnTo>
                    <a:lnTo>
                      <a:pt x="15658" y="2048"/>
                    </a:lnTo>
                    <a:lnTo>
                      <a:pt x="15658" y="2067"/>
                    </a:lnTo>
                    <a:lnTo>
                      <a:pt x="15658" y="2086"/>
                    </a:lnTo>
                    <a:lnTo>
                      <a:pt x="15632" y="2086"/>
                    </a:lnTo>
                    <a:lnTo>
                      <a:pt x="15632" y="2125"/>
                    </a:lnTo>
                    <a:lnTo>
                      <a:pt x="15632" y="2144"/>
                    </a:lnTo>
                    <a:lnTo>
                      <a:pt x="15580" y="2144"/>
                    </a:lnTo>
                    <a:lnTo>
                      <a:pt x="15580" y="2163"/>
                    </a:lnTo>
                    <a:lnTo>
                      <a:pt x="15554" y="2201"/>
                    </a:lnTo>
                    <a:lnTo>
                      <a:pt x="15425" y="2144"/>
                    </a:lnTo>
                    <a:lnTo>
                      <a:pt x="15373" y="2067"/>
                    </a:lnTo>
                    <a:lnTo>
                      <a:pt x="15425" y="1971"/>
                    </a:lnTo>
                    <a:lnTo>
                      <a:pt x="15451" y="1895"/>
                    </a:lnTo>
                    <a:lnTo>
                      <a:pt x="15529" y="1780"/>
                    </a:lnTo>
                    <a:lnTo>
                      <a:pt x="15554" y="1761"/>
                    </a:lnTo>
                    <a:lnTo>
                      <a:pt x="15529" y="1684"/>
                    </a:lnTo>
                    <a:lnTo>
                      <a:pt x="15529" y="1627"/>
                    </a:lnTo>
                    <a:lnTo>
                      <a:pt x="15451" y="1531"/>
                    </a:lnTo>
                    <a:lnTo>
                      <a:pt x="15347" y="1455"/>
                    </a:lnTo>
                    <a:lnTo>
                      <a:pt x="15269" y="1397"/>
                    </a:lnTo>
                    <a:lnTo>
                      <a:pt x="15243" y="1397"/>
                    </a:lnTo>
                    <a:lnTo>
                      <a:pt x="15140" y="1359"/>
                    </a:lnTo>
                    <a:lnTo>
                      <a:pt x="15062" y="1359"/>
                    </a:lnTo>
                    <a:lnTo>
                      <a:pt x="14932" y="1359"/>
                    </a:lnTo>
                    <a:lnTo>
                      <a:pt x="14829" y="1302"/>
                    </a:lnTo>
                    <a:lnTo>
                      <a:pt x="14725" y="1206"/>
                    </a:lnTo>
                    <a:lnTo>
                      <a:pt x="14647" y="1168"/>
                    </a:lnTo>
                    <a:lnTo>
                      <a:pt x="14621" y="1148"/>
                    </a:lnTo>
                    <a:lnTo>
                      <a:pt x="14492" y="1168"/>
                    </a:lnTo>
                    <a:lnTo>
                      <a:pt x="14388" y="1206"/>
                    </a:lnTo>
                    <a:lnTo>
                      <a:pt x="14232" y="1282"/>
                    </a:lnTo>
                    <a:lnTo>
                      <a:pt x="14129" y="1359"/>
                    </a:lnTo>
                    <a:lnTo>
                      <a:pt x="14077" y="1378"/>
                    </a:lnTo>
                    <a:lnTo>
                      <a:pt x="14025" y="1397"/>
                    </a:lnTo>
                    <a:lnTo>
                      <a:pt x="13895" y="1436"/>
                    </a:lnTo>
                    <a:lnTo>
                      <a:pt x="13766" y="1455"/>
                    </a:lnTo>
                    <a:lnTo>
                      <a:pt x="13662" y="1531"/>
                    </a:lnTo>
                    <a:lnTo>
                      <a:pt x="13558" y="1627"/>
                    </a:lnTo>
                    <a:lnTo>
                      <a:pt x="13506" y="1761"/>
                    </a:lnTo>
                    <a:lnTo>
                      <a:pt x="13481" y="1895"/>
                    </a:lnTo>
                    <a:lnTo>
                      <a:pt x="13506" y="1991"/>
                    </a:lnTo>
                    <a:lnTo>
                      <a:pt x="13506" y="2086"/>
                    </a:lnTo>
                    <a:lnTo>
                      <a:pt x="13506" y="2201"/>
                    </a:lnTo>
                    <a:lnTo>
                      <a:pt x="13558" y="2297"/>
                    </a:lnTo>
                    <a:lnTo>
                      <a:pt x="13584" y="2393"/>
                    </a:lnTo>
                    <a:lnTo>
                      <a:pt x="13610" y="2469"/>
                    </a:lnTo>
                    <a:lnTo>
                      <a:pt x="13610" y="2584"/>
                    </a:lnTo>
                    <a:lnTo>
                      <a:pt x="13481" y="2660"/>
                    </a:lnTo>
                    <a:lnTo>
                      <a:pt x="13377" y="2756"/>
                    </a:lnTo>
                    <a:lnTo>
                      <a:pt x="13299" y="2852"/>
                    </a:lnTo>
                    <a:lnTo>
                      <a:pt x="13195" y="2967"/>
                    </a:lnTo>
                    <a:lnTo>
                      <a:pt x="13040" y="3043"/>
                    </a:lnTo>
                    <a:lnTo>
                      <a:pt x="12936" y="3005"/>
                    </a:lnTo>
                    <a:lnTo>
                      <a:pt x="12858" y="2967"/>
                    </a:lnTo>
                    <a:lnTo>
                      <a:pt x="12755" y="2890"/>
                    </a:lnTo>
                    <a:lnTo>
                      <a:pt x="12651" y="2833"/>
                    </a:lnTo>
                    <a:lnTo>
                      <a:pt x="12547" y="2928"/>
                    </a:lnTo>
                    <a:lnTo>
                      <a:pt x="12469" y="3005"/>
                    </a:lnTo>
                    <a:lnTo>
                      <a:pt x="12418" y="3062"/>
                    </a:lnTo>
                    <a:lnTo>
                      <a:pt x="12340" y="3082"/>
                    </a:lnTo>
                    <a:lnTo>
                      <a:pt x="12210" y="3120"/>
                    </a:lnTo>
                    <a:lnTo>
                      <a:pt x="12029" y="3082"/>
                    </a:lnTo>
                    <a:lnTo>
                      <a:pt x="11847" y="3062"/>
                    </a:lnTo>
                    <a:lnTo>
                      <a:pt x="11744" y="3062"/>
                    </a:lnTo>
                    <a:lnTo>
                      <a:pt x="11692" y="3005"/>
                    </a:lnTo>
                    <a:lnTo>
                      <a:pt x="11614" y="2890"/>
                    </a:lnTo>
                    <a:lnTo>
                      <a:pt x="11484" y="2775"/>
                    </a:lnTo>
                    <a:lnTo>
                      <a:pt x="11303" y="2660"/>
                    </a:lnTo>
                    <a:lnTo>
                      <a:pt x="11225" y="2584"/>
                    </a:lnTo>
                    <a:lnTo>
                      <a:pt x="11095" y="2507"/>
                    </a:lnTo>
                    <a:lnTo>
                      <a:pt x="10914" y="2469"/>
                    </a:lnTo>
                    <a:lnTo>
                      <a:pt x="10784" y="2527"/>
                    </a:lnTo>
                    <a:lnTo>
                      <a:pt x="10810" y="2622"/>
                    </a:lnTo>
                    <a:lnTo>
                      <a:pt x="10888" y="2699"/>
                    </a:lnTo>
                    <a:lnTo>
                      <a:pt x="10784" y="2756"/>
                    </a:lnTo>
                    <a:lnTo>
                      <a:pt x="10681" y="2737"/>
                    </a:lnTo>
                    <a:lnTo>
                      <a:pt x="10603" y="2756"/>
                    </a:lnTo>
                    <a:lnTo>
                      <a:pt x="10577" y="2814"/>
                    </a:lnTo>
                    <a:lnTo>
                      <a:pt x="10551" y="2833"/>
                    </a:lnTo>
                    <a:lnTo>
                      <a:pt x="10473" y="2833"/>
                    </a:lnTo>
                    <a:lnTo>
                      <a:pt x="10396" y="2833"/>
                    </a:lnTo>
                    <a:lnTo>
                      <a:pt x="10344" y="2833"/>
                    </a:lnTo>
                    <a:lnTo>
                      <a:pt x="10266" y="2852"/>
                    </a:lnTo>
                    <a:lnTo>
                      <a:pt x="10292" y="2928"/>
                    </a:lnTo>
                    <a:lnTo>
                      <a:pt x="10344" y="2967"/>
                    </a:lnTo>
                    <a:lnTo>
                      <a:pt x="10370" y="3043"/>
                    </a:lnTo>
                    <a:lnTo>
                      <a:pt x="10370" y="3120"/>
                    </a:lnTo>
                    <a:lnTo>
                      <a:pt x="10344" y="3158"/>
                    </a:lnTo>
                    <a:lnTo>
                      <a:pt x="10292" y="3292"/>
                    </a:lnTo>
                    <a:lnTo>
                      <a:pt x="10266" y="3369"/>
                    </a:lnTo>
                    <a:lnTo>
                      <a:pt x="10266" y="3464"/>
                    </a:lnTo>
                    <a:lnTo>
                      <a:pt x="10370" y="3503"/>
                    </a:lnTo>
                    <a:lnTo>
                      <a:pt x="10396" y="3522"/>
                    </a:lnTo>
                    <a:lnTo>
                      <a:pt x="10344" y="3598"/>
                    </a:lnTo>
                    <a:lnTo>
                      <a:pt x="10266" y="3617"/>
                    </a:lnTo>
                    <a:lnTo>
                      <a:pt x="10240" y="3617"/>
                    </a:lnTo>
                    <a:lnTo>
                      <a:pt x="10162" y="3598"/>
                    </a:lnTo>
                    <a:lnTo>
                      <a:pt x="10059" y="3598"/>
                    </a:lnTo>
                    <a:lnTo>
                      <a:pt x="9981" y="3579"/>
                    </a:lnTo>
                    <a:lnTo>
                      <a:pt x="9851" y="3541"/>
                    </a:lnTo>
                    <a:lnTo>
                      <a:pt x="9747" y="3522"/>
                    </a:lnTo>
                    <a:lnTo>
                      <a:pt x="9644" y="3522"/>
                    </a:lnTo>
                    <a:lnTo>
                      <a:pt x="9514" y="3541"/>
                    </a:lnTo>
                    <a:lnTo>
                      <a:pt x="9410" y="3522"/>
                    </a:lnTo>
                    <a:lnTo>
                      <a:pt x="9307" y="3541"/>
                    </a:lnTo>
                    <a:lnTo>
                      <a:pt x="9229" y="3579"/>
                    </a:lnTo>
                    <a:lnTo>
                      <a:pt x="9203" y="3675"/>
                    </a:lnTo>
                    <a:lnTo>
                      <a:pt x="9229" y="3771"/>
                    </a:lnTo>
                    <a:lnTo>
                      <a:pt x="9229" y="3847"/>
                    </a:lnTo>
                    <a:lnTo>
                      <a:pt x="9229" y="3924"/>
                    </a:lnTo>
                    <a:lnTo>
                      <a:pt x="9203" y="4115"/>
                    </a:lnTo>
                    <a:lnTo>
                      <a:pt x="9099" y="4230"/>
                    </a:lnTo>
                    <a:lnTo>
                      <a:pt x="9047" y="4230"/>
                    </a:lnTo>
                    <a:lnTo>
                      <a:pt x="8918" y="4134"/>
                    </a:lnTo>
                    <a:lnTo>
                      <a:pt x="8788" y="4077"/>
                    </a:lnTo>
                    <a:lnTo>
                      <a:pt x="8633" y="4115"/>
                    </a:lnTo>
                    <a:lnTo>
                      <a:pt x="8581" y="4192"/>
                    </a:lnTo>
                    <a:lnTo>
                      <a:pt x="8477" y="4287"/>
                    </a:lnTo>
                    <a:lnTo>
                      <a:pt x="8373" y="4383"/>
                    </a:lnTo>
                    <a:lnTo>
                      <a:pt x="8322" y="4517"/>
                    </a:lnTo>
                    <a:lnTo>
                      <a:pt x="8322" y="4613"/>
                    </a:lnTo>
                    <a:lnTo>
                      <a:pt x="8270" y="4728"/>
                    </a:lnTo>
                    <a:lnTo>
                      <a:pt x="8114" y="4881"/>
                    </a:lnTo>
                    <a:lnTo>
                      <a:pt x="8088" y="4976"/>
                    </a:lnTo>
                    <a:lnTo>
                      <a:pt x="8166" y="5072"/>
                    </a:lnTo>
                    <a:lnTo>
                      <a:pt x="8270" y="5149"/>
                    </a:lnTo>
                    <a:lnTo>
                      <a:pt x="8296" y="5283"/>
                    </a:lnTo>
                    <a:lnTo>
                      <a:pt x="8270" y="5359"/>
                    </a:lnTo>
                    <a:lnTo>
                      <a:pt x="8192" y="5455"/>
                    </a:lnTo>
                    <a:lnTo>
                      <a:pt x="8062" y="5589"/>
                    </a:lnTo>
                    <a:lnTo>
                      <a:pt x="7985" y="5685"/>
                    </a:lnTo>
                    <a:lnTo>
                      <a:pt x="7855" y="5838"/>
                    </a:lnTo>
                    <a:lnTo>
                      <a:pt x="7699" y="5972"/>
                    </a:lnTo>
                    <a:lnTo>
                      <a:pt x="7648" y="6125"/>
                    </a:lnTo>
                    <a:lnTo>
                      <a:pt x="7648" y="6297"/>
                    </a:lnTo>
                    <a:lnTo>
                      <a:pt x="7596" y="6374"/>
                    </a:lnTo>
                    <a:lnTo>
                      <a:pt x="7570" y="6412"/>
                    </a:lnTo>
                    <a:lnTo>
                      <a:pt x="7544" y="6450"/>
                    </a:lnTo>
                    <a:lnTo>
                      <a:pt x="7362" y="6527"/>
                    </a:lnTo>
                    <a:lnTo>
                      <a:pt x="7259" y="6527"/>
                    </a:lnTo>
                    <a:lnTo>
                      <a:pt x="7155" y="6584"/>
                    </a:lnTo>
                    <a:lnTo>
                      <a:pt x="7181" y="6718"/>
                    </a:lnTo>
                    <a:lnTo>
                      <a:pt x="7181" y="6910"/>
                    </a:lnTo>
                    <a:lnTo>
                      <a:pt x="7181" y="7178"/>
                    </a:lnTo>
                    <a:lnTo>
                      <a:pt x="7077" y="7637"/>
                    </a:lnTo>
                    <a:lnTo>
                      <a:pt x="7051" y="7733"/>
                    </a:lnTo>
                    <a:lnTo>
                      <a:pt x="6922" y="7981"/>
                    </a:lnTo>
                    <a:lnTo>
                      <a:pt x="6740" y="8192"/>
                    </a:lnTo>
                    <a:lnTo>
                      <a:pt x="6662" y="8288"/>
                    </a:lnTo>
                    <a:lnTo>
                      <a:pt x="6662" y="8364"/>
                    </a:lnTo>
                    <a:lnTo>
                      <a:pt x="6870" y="8517"/>
                    </a:lnTo>
                    <a:lnTo>
                      <a:pt x="6948" y="8632"/>
                    </a:lnTo>
                    <a:lnTo>
                      <a:pt x="6948" y="8824"/>
                    </a:lnTo>
                    <a:lnTo>
                      <a:pt x="6948" y="8938"/>
                    </a:lnTo>
                    <a:lnTo>
                      <a:pt x="6818" y="9053"/>
                    </a:lnTo>
                    <a:lnTo>
                      <a:pt x="6637" y="9053"/>
                    </a:lnTo>
                    <a:lnTo>
                      <a:pt x="6403" y="9034"/>
                    </a:lnTo>
                    <a:lnTo>
                      <a:pt x="6118" y="9092"/>
                    </a:lnTo>
                    <a:lnTo>
                      <a:pt x="5911" y="9187"/>
                    </a:lnTo>
                    <a:lnTo>
                      <a:pt x="5781" y="9340"/>
                    </a:lnTo>
                    <a:lnTo>
                      <a:pt x="5600" y="9494"/>
                    </a:lnTo>
                    <a:lnTo>
                      <a:pt x="5522" y="9647"/>
                    </a:lnTo>
                    <a:lnTo>
                      <a:pt x="5470" y="9857"/>
                    </a:lnTo>
                    <a:lnTo>
                      <a:pt x="5496" y="10029"/>
                    </a:lnTo>
                    <a:lnTo>
                      <a:pt x="5600" y="10163"/>
                    </a:lnTo>
                    <a:lnTo>
                      <a:pt x="5626" y="10202"/>
                    </a:lnTo>
                    <a:lnTo>
                      <a:pt x="5574" y="10317"/>
                    </a:lnTo>
                    <a:lnTo>
                      <a:pt x="5574" y="10336"/>
                    </a:lnTo>
                    <a:lnTo>
                      <a:pt x="5522" y="10431"/>
                    </a:lnTo>
                    <a:lnTo>
                      <a:pt x="5496" y="10546"/>
                    </a:lnTo>
                    <a:lnTo>
                      <a:pt x="5496" y="10623"/>
                    </a:lnTo>
                    <a:lnTo>
                      <a:pt x="5496" y="10642"/>
                    </a:lnTo>
                    <a:lnTo>
                      <a:pt x="5496" y="10738"/>
                    </a:lnTo>
                    <a:lnTo>
                      <a:pt x="5470" y="10814"/>
                    </a:lnTo>
                    <a:lnTo>
                      <a:pt x="5470" y="10948"/>
                    </a:lnTo>
                    <a:lnTo>
                      <a:pt x="5496" y="10967"/>
                    </a:lnTo>
                    <a:lnTo>
                      <a:pt x="5574" y="11159"/>
                    </a:lnTo>
                    <a:lnTo>
                      <a:pt x="5574" y="11350"/>
                    </a:lnTo>
                    <a:lnTo>
                      <a:pt x="5522" y="11580"/>
                    </a:lnTo>
                    <a:lnTo>
                      <a:pt x="5574" y="11809"/>
                    </a:lnTo>
                    <a:lnTo>
                      <a:pt x="5677" y="11963"/>
                    </a:lnTo>
                    <a:lnTo>
                      <a:pt x="5988" y="12116"/>
                    </a:lnTo>
                    <a:lnTo>
                      <a:pt x="6014" y="12345"/>
                    </a:lnTo>
                    <a:lnTo>
                      <a:pt x="5937" y="12556"/>
                    </a:lnTo>
                    <a:lnTo>
                      <a:pt x="5781" y="12690"/>
                    </a:lnTo>
                    <a:lnTo>
                      <a:pt x="5574" y="12728"/>
                    </a:lnTo>
                    <a:lnTo>
                      <a:pt x="5522" y="12805"/>
                    </a:lnTo>
                    <a:lnTo>
                      <a:pt x="5677" y="12939"/>
                    </a:lnTo>
                    <a:lnTo>
                      <a:pt x="5781" y="13226"/>
                    </a:lnTo>
                    <a:lnTo>
                      <a:pt x="5807" y="13322"/>
                    </a:lnTo>
                    <a:lnTo>
                      <a:pt x="5781" y="13456"/>
                    </a:lnTo>
                    <a:lnTo>
                      <a:pt x="5703" y="13647"/>
                    </a:lnTo>
                    <a:lnTo>
                      <a:pt x="5781" y="13724"/>
                    </a:lnTo>
                    <a:lnTo>
                      <a:pt x="5729" y="13915"/>
                    </a:lnTo>
                    <a:lnTo>
                      <a:pt x="5626" y="14030"/>
                    </a:lnTo>
                    <a:lnTo>
                      <a:pt x="5418" y="14106"/>
                    </a:lnTo>
                    <a:lnTo>
                      <a:pt x="5263" y="14164"/>
                    </a:lnTo>
                    <a:lnTo>
                      <a:pt x="5263" y="14298"/>
                    </a:lnTo>
                    <a:lnTo>
                      <a:pt x="5159" y="14451"/>
                    </a:lnTo>
                    <a:lnTo>
                      <a:pt x="5081" y="14547"/>
                    </a:lnTo>
                    <a:lnTo>
                      <a:pt x="5081" y="14719"/>
                    </a:lnTo>
                    <a:lnTo>
                      <a:pt x="5159" y="14872"/>
                    </a:lnTo>
                    <a:lnTo>
                      <a:pt x="5003" y="15312"/>
                    </a:lnTo>
                    <a:lnTo>
                      <a:pt x="4900" y="15389"/>
                    </a:lnTo>
                    <a:lnTo>
                      <a:pt x="4848" y="15293"/>
                    </a:lnTo>
                    <a:lnTo>
                      <a:pt x="4796" y="15446"/>
                    </a:lnTo>
                    <a:lnTo>
                      <a:pt x="4796" y="15178"/>
                    </a:lnTo>
                    <a:lnTo>
                      <a:pt x="4770" y="1514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8" name="Drawing 58"/>
              <p:cNvSpPr>
                <a:spLocks noChangeAspect="1"/>
              </p:cNvSpPr>
              <p:nvPr/>
            </p:nvSpPr>
            <p:spPr bwMode="auto">
              <a:xfrm>
                <a:off x="6390" y="-1373"/>
                <a:ext cx="1612" cy="49"/>
              </a:xfrm>
              <a:custGeom>
                <a:avLst/>
                <a:gdLst/>
                <a:ahLst/>
                <a:cxnLst>
                  <a:cxn ang="0">
                    <a:pos x="10082" y="334"/>
                  </a:cxn>
                  <a:cxn ang="0">
                    <a:pos x="11028" y="1337"/>
                  </a:cxn>
                  <a:cxn ang="0">
                    <a:pos x="11028" y="3344"/>
                  </a:cxn>
                  <a:cxn ang="0">
                    <a:pos x="11973" y="4347"/>
                  </a:cxn>
                  <a:cxn ang="0">
                    <a:pos x="10713" y="7356"/>
                  </a:cxn>
                  <a:cxn ang="0">
                    <a:pos x="11973" y="6687"/>
                  </a:cxn>
                  <a:cxn ang="0">
                    <a:pos x="13548" y="4012"/>
                  </a:cxn>
                  <a:cxn ang="0">
                    <a:pos x="13863" y="1672"/>
                  </a:cxn>
                  <a:cxn ang="0">
                    <a:pos x="16069" y="3344"/>
                  </a:cxn>
                  <a:cxn ang="0">
                    <a:pos x="16069" y="6687"/>
                  </a:cxn>
                  <a:cxn ang="0">
                    <a:pos x="14494" y="8025"/>
                  </a:cxn>
                  <a:cxn ang="0">
                    <a:pos x="12603" y="10700"/>
                  </a:cxn>
                  <a:cxn ang="0">
                    <a:pos x="11973" y="9697"/>
                  </a:cxn>
                  <a:cxn ang="0">
                    <a:pos x="10713" y="11368"/>
                  </a:cxn>
                  <a:cxn ang="0">
                    <a:pos x="9767" y="13375"/>
                  </a:cxn>
                  <a:cxn ang="0">
                    <a:pos x="8822" y="11034"/>
                  </a:cxn>
                  <a:cxn ang="0">
                    <a:pos x="8192" y="12037"/>
                  </a:cxn>
                  <a:cxn ang="0">
                    <a:pos x="5671" y="15047"/>
                  </a:cxn>
                  <a:cxn ang="0">
                    <a:pos x="4411" y="14712"/>
                  </a:cxn>
                  <a:cxn ang="0">
                    <a:pos x="3466" y="14043"/>
                  </a:cxn>
                  <a:cxn ang="0">
                    <a:pos x="1260" y="16050"/>
                  </a:cxn>
                  <a:cxn ang="0">
                    <a:pos x="0" y="16050"/>
                  </a:cxn>
                  <a:cxn ang="0">
                    <a:pos x="0" y="13709"/>
                  </a:cxn>
                  <a:cxn ang="0">
                    <a:pos x="1260" y="12372"/>
                  </a:cxn>
                  <a:cxn ang="0">
                    <a:pos x="3466" y="11368"/>
                  </a:cxn>
                  <a:cxn ang="0">
                    <a:pos x="4726" y="11034"/>
                  </a:cxn>
                  <a:cxn ang="0">
                    <a:pos x="5986" y="10700"/>
                  </a:cxn>
                  <a:cxn ang="0">
                    <a:pos x="6932" y="8694"/>
                  </a:cxn>
                  <a:cxn ang="0">
                    <a:pos x="8192" y="7356"/>
                  </a:cxn>
                  <a:cxn ang="0">
                    <a:pos x="8507" y="5350"/>
                  </a:cxn>
                  <a:cxn ang="0">
                    <a:pos x="8822" y="4012"/>
                  </a:cxn>
                  <a:cxn ang="0">
                    <a:pos x="8822" y="2006"/>
                  </a:cxn>
                  <a:cxn ang="0">
                    <a:pos x="9767" y="334"/>
                  </a:cxn>
                </a:cxnLst>
                <a:rect l="0" t="0" r="r" b="b"/>
                <a:pathLst>
                  <a:path w="16384" h="16384">
                    <a:moveTo>
                      <a:pt x="9767" y="334"/>
                    </a:moveTo>
                    <a:lnTo>
                      <a:pt x="10082" y="334"/>
                    </a:lnTo>
                    <a:lnTo>
                      <a:pt x="10713" y="0"/>
                    </a:lnTo>
                    <a:lnTo>
                      <a:pt x="11028" y="1337"/>
                    </a:lnTo>
                    <a:lnTo>
                      <a:pt x="11343" y="2006"/>
                    </a:lnTo>
                    <a:lnTo>
                      <a:pt x="11028" y="3344"/>
                    </a:lnTo>
                    <a:lnTo>
                      <a:pt x="11343" y="3009"/>
                    </a:lnTo>
                    <a:lnTo>
                      <a:pt x="11973" y="4347"/>
                    </a:lnTo>
                    <a:lnTo>
                      <a:pt x="11343" y="6019"/>
                    </a:lnTo>
                    <a:lnTo>
                      <a:pt x="10713" y="7356"/>
                    </a:lnTo>
                    <a:lnTo>
                      <a:pt x="11028" y="7022"/>
                    </a:lnTo>
                    <a:lnTo>
                      <a:pt x="11973" y="6687"/>
                    </a:lnTo>
                    <a:lnTo>
                      <a:pt x="12603" y="4347"/>
                    </a:lnTo>
                    <a:lnTo>
                      <a:pt x="13548" y="4012"/>
                    </a:lnTo>
                    <a:lnTo>
                      <a:pt x="13548" y="3009"/>
                    </a:lnTo>
                    <a:lnTo>
                      <a:pt x="13863" y="1672"/>
                    </a:lnTo>
                    <a:lnTo>
                      <a:pt x="15124" y="2006"/>
                    </a:lnTo>
                    <a:lnTo>
                      <a:pt x="16069" y="3344"/>
                    </a:lnTo>
                    <a:lnTo>
                      <a:pt x="16384" y="5350"/>
                    </a:lnTo>
                    <a:lnTo>
                      <a:pt x="16069" y="6687"/>
                    </a:lnTo>
                    <a:lnTo>
                      <a:pt x="15754" y="7356"/>
                    </a:lnTo>
                    <a:lnTo>
                      <a:pt x="14494" y="8025"/>
                    </a:lnTo>
                    <a:lnTo>
                      <a:pt x="13233" y="9362"/>
                    </a:lnTo>
                    <a:lnTo>
                      <a:pt x="12603" y="10700"/>
                    </a:lnTo>
                    <a:lnTo>
                      <a:pt x="11973" y="9362"/>
                    </a:lnTo>
                    <a:lnTo>
                      <a:pt x="11973" y="9697"/>
                    </a:lnTo>
                    <a:lnTo>
                      <a:pt x="11028" y="10700"/>
                    </a:lnTo>
                    <a:lnTo>
                      <a:pt x="10713" y="11368"/>
                    </a:lnTo>
                    <a:lnTo>
                      <a:pt x="10713" y="12372"/>
                    </a:lnTo>
                    <a:lnTo>
                      <a:pt x="9767" y="13375"/>
                    </a:lnTo>
                    <a:lnTo>
                      <a:pt x="9452" y="12372"/>
                    </a:lnTo>
                    <a:lnTo>
                      <a:pt x="8822" y="11034"/>
                    </a:lnTo>
                    <a:lnTo>
                      <a:pt x="9452" y="10031"/>
                    </a:lnTo>
                    <a:lnTo>
                      <a:pt x="8192" y="12037"/>
                    </a:lnTo>
                    <a:lnTo>
                      <a:pt x="6932" y="13709"/>
                    </a:lnTo>
                    <a:lnTo>
                      <a:pt x="5671" y="15047"/>
                    </a:lnTo>
                    <a:lnTo>
                      <a:pt x="4411" y="15381"/>
                    </a:lnTo>
                    <a:lnTo>
                      <a:pt x="4411" y="14712"/>
                    </a:lnTo>
                    <a:lnTo>
                      <a:pt x="4411" y="14043"/>
                    </a:lnTo>
                    <a:lnTo>
                      <a:pt x="3466" y="14043"/>
                    </a:lnTo>
                    <a:lnTo>
                      <a:pt x="2521" y="15381"/>
                    </a:lnTo>
                    <a:lnTo>
                      <a:pt x="1260" y="16050"/>
                    </a:lnTo>
                    <a:lnTo>
                      <a:pt x="630" y="16384"/>
                    </a:lnTo>
                    <a:lnTo>
                      <a:pt x="0" y="16050"/>
                    </a:lnTo>
                    <a:lnTo>
                      <a:pt x="0" y="14712"/>
                    </a:lnTo>
                    <a:lnTo>
                      <a:pt x="0" y="13709"/>
                    </a:lnTo>
                    <a:lnTo>
                      <a:pt x="945" y="13709"/>
                    </a:lnTo>
                    <a:lnTo>
                      <a:pt x="1260" y="12372"/>
                    </a:lnTo>
                    <a:lnTo>
                      <a:pt x="2206" y="12372"/>
                    </a:lnTo>
                    <a:lnTo>
                      <a:pt x="3466" y="11368"/>
                    </a:lnTo>
                    <a:lnTo>
                      <a:pt x="3781" y="12037"/>
                    </a:lnTo>
                    <a:lnTo>
                      <a:pt x="4726" y="11034"/>
                    </a:lnTo>
                    <a:lnTo>
                      <a:pt x="5041" y="10700"/>
                    </a:lnTo>
                    <a:lnTo>
                      <a:pt x="5986" y="10700"/>
                    </a:lnTo>
                    <a:lnTo>
                      <a:pt x="7247" y="9697"/>
                    </a:lnTo>
                    <a:lnTo>
                      <a:pt x="6932" y="8694"/>
                    </a:lnTo>
                    <a:lnTo>
                      <a:pt x="7247" y="8359"/>
                    </a:lnTo>
                    <a:lnTo>
                      <a:pt x="8192" y="7356"/>
                    </a:lnTo>
                    <a:lnTo>
                      <a:pt x="8507" y="6687"/>
                    </a:lnTo>
                    <a:lnTo>
                      <a:pt x="8507" y="5350"/>
                    </a:lnTo>
                    <a:lnTo>
                      <a:pt x="8822" y="4681"/>
                    </a:lnTo>
                    <a:lnTo>
                      <a:pt x="8822" y="4012"/>
                    </a:lnTo>
                    <a:lnTo>
                      <a:pt x="8822" y="3009"/>
                    </a:lnTo>
                    <a:lnTo>
                      <a:pt x="8822" y="2006"/>
                    </a:lnTo>
                    <a:lnTo>
                      <a:pt x="9452" y="669"/>
                    </a:lnTo>
                    <a:lnTo>
                      <a:pt x="9767" y="33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9" name="Drawing 59"/>
              <p:cNvSpPr>
                <a:spLocks noChangeAspect="1"/>
              </p:cNvSpPr>
              <p:nvPr/>
            </p:nvSpPr>
            <p:spPr bwMode="auto">
              <a:xfrm>
                <a:off x="6483" y="-1373"/>
                <a:ext cx="651" cy="24"/>
              </a:xfrm>
              <a:custGeom>
                <a:avLst/>
                <a:gdLst/>
                <a:ahLst/>
                <a:cxnLst>
                  <a:cxn ang="0">
                    <a:pos x="780" y="12288"/>
                  </a:cxn>
                  <a:cxn ang="0">
                    <a:pos x="2341" y="11605"/>
                  </a:cxn>
                  <a:cxn ang="0">
                    <a:pos x="780" y="10923"/>
                  </a:cxn>
                  <a:cxn ang="0">
                    <a:pos x="780" y="9557"/>
                  </a:cxn>
                  <a:cxn ang="0">
                    <a:pos x="780" y="8875"/>
                  </a:cxn>
                  <a:cxn ang="0">
                    <a:pos x="3121" y="9557"/>
                  </a:cxn>
                  <a:cxn ang="0">
                    <a:pos x="3121" y="8192"/>
                  </a:cxn>
                  <a:cxn ang="0">
                    <a:pos x="5461" y="8875"/>
                  </a:cxn>
                  <a:cxn ang="0">
                    <a:pos x="6242" y="6827"/>
                  </a:cxn>
                  <a:cxn ang="0">
                    <a:pos x="7022" y="3413"/>
                  </a:cxn>
                  <a:cxn ang="0">
                    <a:pos x="8582" y="6144"/>
                  </a:cxn>
                  <a:cxn ang="0">
                    <a:pos x="11703" y="6144"/>
                  </a:cxn>
                  <a:cxn ang="0">
                    <a:pos x="11703" y="3413"/>
                  </a:cxn>
                  <a:cxn ang="0">
                    <a:pos x="11703" y="0"/>
                  </a:cxn>
                  <a:cxn ang="0">
                    <a:pos x="11703" y="683"/>
                  </a:cxn>
                  <a:cxn ang="0">
                    <a:pos x="13263" y="2731"/>
                  </a:cxn>
                  <a:cxn ang="0">
                    <a:pos x="14824" y="4096"/>
                  </a:cxn>
                  <a:cxn ang="0">
                    <a:pos x="15604" y="6144"/>
                  </a:cxn>
                  <a:cxn ang="0">
                    <a:pos x="15604" y="8875"/>
                  </a:cxn>
                  <a:cxn ang="0">
                    <a:pos x="15604" y="10923"/>
                  </a:cxn>
                  <a:cxn ang="0">
                    <a:pos x="16384" y="13653"/>
                  </a:cxn>
                  <a:cxn ang="0">
                    <a:pos x="13263" y="13653"/>
                  </a:cxn>
                  <a:cxn ang="0">
                    <a:pos x="11703" y="15019"/>
                  </a:cxn>
                  <a:cxn ang="0">
                    <a:pos x="9362" y="16384"/>
                  </a:cxn>
                  <a:cxn ang="0">
                    <a:pos x="8582" y="14336"/>
                  </a:cxn>
                  <a:cxn ang="0">
                    <a:pos x="10142" y="12288"/>
                  </a:cxn>
                  <a:cxn ang="0">
                    <a:pos x="11703" y="9557"/>
                  </a:cxn>
                  <a:cxn ang="0">
                    <a:pos x="9362" y="12288"/>
                  </a:cxn>
                  <a:cxn ang="0">
                    <a:pos x="7022" y="12288"/>
                  </a:cxn>
                  <a:cxn ang="0">
                    <a:pos x="5461" y="13653"/>
                  </a:cxn>
                  <a:cxn ang="0">
                    <a:pos x="3901" y="14336"/>
                  </a:cxn>
                  <a:cxn ang="0">
                    <a:pos x="780" y="16384"/>
                  </a:cxn>
                  <a:cxn ang="0">
                    <a:pos x="0" y="14336"/>
                  </a:cxn>
                  <a:cxn ang="0">
                    <a:pos x="0" y="12288"/>
                  </a:cxn>
                  <a:cxn ang="0">
                    <a:pos x="780" y="12288"/>
                  </a:cxn>
                </a:cxnLst>
                <a:rect l="0" t="0" r="r" b="b"/>
                <a:pathLst>
                  <a:path w="16384" h="16384">
                    <a:moveTo>
                      <a:pt x="780" y="12288"/>
                    </a:moveTo>
                    <a:lnTo>
                      <a:pt x="2341" y="11605"/>
                    </a:lnTo>
                    <a:lnTo>
                      <a:pt x="780" y="10923"/>
                    </a:lnTo>
                    <a:lnTo>
                      <a:pt x="780" y="9557"/>
                    </a:lnTo>
                    <a:lnTo>
                      <a:pt x="780" y="8875"/>
                    </a:lnTo>
                    <a:lnTo>
                      <a:pt x="3121" y="9557"/>
                    </a:lnTo>
                    <a:lnTo>
                      <a:pt x="3121" y="8192"/>
                    </a:lnTo>
                    <a:lnTo>
                      <a:pt x="5461" y="8875"/>
                    </a:lnTo>
                    <a:lnTo>
                      <a:pt x="6242" y="6827"/>
                    </a:lnTo>
                    <a:lnTo>
                      <a:pt x="7022" y="3413"/>
                    </a:lnTo>
                    <a:lnTo>
                      <a:pt x="8582" y="6144"/>
                    </a:lnTo>
                    <a:lnTo>
                      <a:pt x="11703" y="6144"/>
                    </a:lnTo>
                    <a:lnTo>
                      <a:pt x="11703" y="3413"/>
                    </a:lnTo>
                    <a:lnTo>
                      <a:pt x="11703" y="0"/>
                    </a:lnTo>
                    <a:lnTo>
                      <a:pt x="11703" y="683"/>
                    </a:lnTo>
                    <a:lnTo>
                      <a:pt x="13263" y="2731"/>
                    </a:lnTo>
                    <a:lnTo>
                      <a:pt x="14824" y="4096"/>
                    </a:lnTo>
                    <a:lnTo>
                      <a:pt x="15604" y="6144"/>
                    </a:lnTo>
                    <a:lnTo>
                      <a:pt x="15604" y="8875"/>
                    </a:lnTo>
                    <a:lnTo>
                      <a:pt x="15604" y="10923"/>
                    </a:lnTo>
                    <a:lnTo>
                      <a:pt x="16384" y="13653"/>
                    </a:lnTo>
                    <a:lnTo>
                      <a:pt x="13263" y="13653"/>
                    </a:lnTo>
                    <a:lnTo>
                      <a:pt x="11703" y="15019"/>
                    </a:lnTo>
                    <a:lnTo>
                      <a:pt x="9362" y="16384"/>
                    </a:lnTo>
                    <a:lnTo>
                      <a:pt x="8582" y="14336"/>
                    </a:lnTo>
                    <a:lnTo>
                      <a:pt x="10142" y="12288"/>
                    </a:lnTo>
                    <a:lnTo>
                      <a:pt x="11703" y="9557"/>
                    </a:lnTo>
                    <a:lnTo>
                      <a:pt x="9362" y="12288"/>
                    </a:lnTo>
                    <a:lnTo>
                      <a:pt x="7022" y="12288"/>
                    </a:lnTo>
                    <a:lnTo>
                      <a:pt x="5461" y="13653"/>
                    </a:lnTo>
                    <a:lnTo>
                      <a:pt x="3901" y="14336"/>
                    </a:lnTo>
                    <a:lnTo>
                      <a:pt x="780" y="16384"/>
                    </a:lnTo>
                    <a:lnTo>
                      <a:pt x="0" y="14336"/>
                    </a:lnTo>
                    <a:lnTo>
                      <a:pt x="0" y="12288"/>
                    </a:lnTo>
                    <a:lnTo>
                      <a:pt x="780" y="1228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0" name="Drawing 60"/>
              <p:cNvSpPr>
                <a:spLocks noChangeAspect="1"/>
              </p:cNvSpPr>
              <p:nvPr/>
            </p:nvSpPr>
            <p:spPr bwMode="auto">
              <a:xfrm>
                <a:off x="7258" y="-1395"/>
                <a:ext cx="434" cy="20"/>
              </a:xfrm>
              <a:custGeom>
                <a:avLst/>
                <a:gdLst/>
                <a:ahLst/>
                <a:cxnLst>
                  <a:cxn ang="0">
                    <a:pos x="7022" y="5734"/>
                  </a:cxn>
                  <a:cxn ang="0">
                    <a:pos x="8192" y="5734"/>
                  </a:cxn>
                  <a:cxn ang="0">
                    <a:pos x="8192" y="4915"/>
                  </a:cxn>
                  <a:cxn ang="0">
                    <a:pos x="8192" y="2458"/>
                  </a:cxn>
                  <a:cxn ang="0">
                    <a:pos x="9362" y="0"/>
                  </a:cxn>
                  <a:cxn ang="0">
                    <a:pos x="11703" y="0"/>
                  </a:cxn>
                  <a:cxn ang="0">
                    <a:pos x="14043" y="0"/>
                  </a:cxn>
                  <a:cxn ang="0">
                    <a:pos x="16384" y="1638"/>
                  </a:cxn>
                  <a:cxn ang="0">
                    <a:pos x="14043" y="3277"/>
                  </a:cxn>
                  <a:cxn ang="0">
                    <a:pos x="14043" y="8192"/>
                  </a:cxn>
                  <a:cxn ang="0">
                    <a:pos x="12873" y="9830"/>
                  </a:cxn>
                  <a:cxn ang="0">
                    <a:pos x="11703" y="12288"/>
                  </a:cxn>
                  <a:cxn ang="0">
                    <a:pos x="9362" y="14746"/>
                  </a:cxn>
                  <a:cxn ang="0">
                    <a:pos x="7022" y="15565"/>
                  </a:cxn>
                  <a:cxn ang="0">
                    <a:pos x="3511" y="16384"/>
                  </a:cxn>
                  <a:cxn ang="0">
                    <a:pos x="0" y="16384"/>
                  </a:cxn>
                  <a:cxn ang="0">
                    <a:pos x="0" y="14746"/>
                  </a:cxn>
                  <a:cxn ang="0">
                    <a:pos x="0" y="9830"/>
                  </a:cxn>
                  <a:cxn ang="0">
                    <a:pos x="3511" y="9011"/>
                  </a:cxn>
                  <a:cxn ang="0">
                    <a:pos x="4681" y="8192"/>
                  </a:cxn>
                  <a:cxn ang="0">
                    <a:pos x="7022" y="5734"/>
                  </a:cxn>
                </a:cxnLst>
                <a:rect l="0" t="0" r="r" b="b"/>
                <a:pathLst>
                  <a:path w="16384" h="16384">
                    <a:moveTo>
                      <a:pt x="7022" y="5734"/>
                    </a:moveTo>
                    <a:lnTo>
                      <a:pt x="8192" y="5734"/>
                    </a:lnTo>
                    <a:lnTo>
                      <a:pt x="8192" y="4915"/>
                    </a:lnTo>
                    <a:lnTo>
                      <a:pt x="8192" y="2458"/>
                    </a:lnTo>
                    <a:lnTo>
                      <a:pt x="9362" y="0"/>
                    </a:lnTo>
                    <a:lnTo>
                      <a:pt x="11703" y="0"/>
                    </a:lnTo>
                    <a:lnTo>
                      <a:pt x="14043" y="0"/>
                    </a:lnTo>
                    <a:lnTo>
                      <a:pt x="16384" y="1638"/>
                    </a:lnTo>
                    <a:lnTo>
                      <a:pt x="14043" y="3277"/>
                    </a:lnTo>
                    <a:lnTo>
                      <a:pt x="14043" y="8192"/>
                    </a:lnTo>
                    <a:lnTo>
                      <a:pt x="12873" y="9830"/>
                    </a:lnTo>
                    <a:lnTo>
                      <a:pt x="11703" y="12288"/>
                    </a:lnTo>
                    <a:lnTo>
                      <a:pt x="9362" y="14746"/>
                    </a:lnTo>
                    <a:lnTo>
                      <a:pt x="7022" y="15565"/>
                    </a:lnTo>
                    <a:lnTo>
                      <a:pt x="3511" y="16384"/>
                    </a:lnTo>
                    <a:lnTo>
                      <a:pt x="0" y="16384"/>
                    </a:lnTo>
                    <a:lnTo>
                      <a:pt x="0" y="14746"/>
                    </a:lnTo>
                    <a:lnTo>
                      <a:pt x="0" y="9830"/>
                    </a:lnTo>
                    <a:lnTo>
                      <a:pt x="3511" y="9011"/>
                    </a:lnTo>
                    <a:lnTo>
                      <a:pt x="4681" y="8192"/>
                    </a:lnTo>
                    <a:lnTo>
                      <a:pt x="7022" y="573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1" name="Drawing 61"/>
              <p:cNvSpPr>
                <a:spLocks noChangeAspect="1"/>
              </p:cNvSpPr>
              <p:nvPr/>
            </p:nvSpPr>
            <p:spPr bwMode="auto">
              <a:xfrm>
                <a:off x="6762" y="-1308"/>
                <a:ext cx="434" cy="15"/>
              </a:xfrm>
              <a:custGeom>
                <a:avLst/>
                <a:gdLst/>
                <a:ahLst/>
                <a:cxnLst>
                  <a:cxn ang="0">
                    <a:pos x="4681" y="8738"/>
                  </a:cxn>
                  <a:cxn ang="0">
                    <a:pos x="4681" y="7646"/>
                  </a:cxn>
                  <a:cxn ang="0">
                    <a:pos x="3511" y="5461"/>
                  </a:cxn>
                  <a:cxn ang="0">
                    <a:pos x="3511" y="3277"/>
                  </a:cxn>
                  <a:cxn ang="0">
                    <a:pos x="7022" y="4369"/>
                  </a:cxn>
                  <a:cxn ang="0">
                    <a:pos x="9362" y="4369"/>
                  </a:cxn>
                  <a:cxn ang="0">
                    <a:pos x="12873" y="3277"/>
                  </a:cxn>
                  <a:cxn ang="0">
                    <a:pos x="16384" y="0"/>
                  </a:cxn>
                  <a:cxn ang="0">
                    <a:pos x="16384" y="3277"/>
                  </a:cxn>
                  <a:cxn ang="0">
                    <a:pos x="16384" y="7646"/>
                  </a:cxn>
                  <a:cxn ang="0">
                    <a:pos x="12873" y="8738"/>
                  </a:cxn>
                  <a:cxn ang="0">
                    <a:pos x="9362" y="13107"/>
                  </a:cxn>
                  <a:cxn ang="0">
                    <a:pos x="4681" y="16384"/>
                  </a:cxn>
                  <a:cxn ang="0">
                    <a:pos x="2341" y="16384"/>
                  </a:cxn>
                  <a:cxn ang="0">
                    <a:pos x="0" y="14199"/>
                  </a:cxn>
                  <a:cxn ang="0">
                    <a:pos x="2341" y="13107"/>
                  </a:cxn>
                  <a:cxn ang="0">
                    <a:pos x="3511" y="9830"/>
                  </a:cxn>
                  <a:cxn ang="0">
                    <a:pos x="7022" y="9830"/>
                  </a:cxn>
                  <a:cxn ang="0">
                    <a:pos x="4681" y="8738"/>
                  </a:cxn>
                </a:cxnLst>
                <a:rect l="0" t="0" r="r" b="b"/>
                <a:pathLst>
                  <a:path w="16384" h="16384">
                    <a:moveTo>
                      <a:pt x="4681" y="8738"/>
                    </a:moveTo>
                    <a:lnTo>
                      <a:pt x="4681" y="7646"/>
                    </a:lnTo>
                    <a:lnTo>
                      <a:pt x="3511" y="5461"/>
                    </a:lnTo>
                    <a:lnTo>
                      <a:pt x="3511" y="3277"/>
                    </a:lnTo>
                    <a:lnTo>
                      <a:pt x="7022" y="4369"/>
                    </a:lnTo>
                    <a:lnTo>
                      <a:pt x="9362" y="4369"/>
                    </a:lnTo>
                    <a:lnTo>
                      <a:pt x="12873" y="3277"/>
                    </a:lnTo>
                    <a:lnTo>
                      <a:pt x="16384" y="0"/>
                    </a:lnTo>
                    <a:lnTo>
                      <a:pt x="16384" y="3277"/>
                    </a:lnTo>
                    <a:lnTo>
                      <a:pt x="16384" y="7646"/>
                    </a:lnTo>
                    <a:lnTo>
                      <a:pt x="12873" y="8738"/>
                    </a:lnTo>
                    <a:lnTo>
                      <a:pt x="9362" y="13107"/>
                    </a:lnTo>
                    <a:lnTo>
                      <a:pt x="4681" y="16384"/>
                    </a:lnTo>
                    <a:lnTo>
                      <a:pt x="2341" y="16384"/>
                    </a:lnTo>
                    <a:lnTo>
                      <a:pt x="0" y="14199"/>
                    </a:lnTo>
                    <a:lnTo>
                      <a:pt x="2341" y="13107"/>
                    </a:lnTo>
                    <a:lnTo>
                      <a:pt x="3511" y="9830"/>
                    </a:lnTo>
                    <a:lnTo>
                      <a:pt x="7022" y="9830"/>
                    </a:lnTo>
                    <a:lnTo>
                      <a:pt x="4681" y="873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2" name="Drawing 62"/>
              <p:cNvSpPr>
                <a:spLocks noChangeAspect="1"/>
              </p:cNvSpPr>
              <p:nvPr/>
            </p:nvSpPr>
            <p:spPr bwMode="auto">
              <a:xfrm>
                <a:off x="8126" y="-1413"/>
                <a:ext cx="806" cy="33"/>
              </a:xfrm>
              <a:custGeom>
                <a:avLst/>
                <a:gdLst/>
                <a:ahLst/>
                <a:cxnLst>
                  <a:cxn ang="0">
                    <a:pos x="1890" y="11916"/>
                  </a:cxn>
                  <a:cxn ang="0">
                    <a:pos x="1260" y="10923"/>
                  </a:cxn>
                  <a:cxn ang="0">
                    <a:pos x="0" y="10426"/>
                  </a:cxn>
                  <a:cxn ang="0">
                    <a:pos x="1890" y="10923"/>
                  </a:cxn>
                  <a:cxn ang="0">
                    <a:pos x="2521" y="9930"/>
                  </a:cxn>
                  <a:cxn ang="0">
                    <a:pos x="2521" y="8937"/>
                  </a:cxn>
                  <a:cxn ang="0">
                    <a:pos x="1260" y="8440"/>
                  </a:cxn>
                  <a:cxn ang="0">
                    <a:pos x="2521" y="7944"/>
                  </a:cxn>
                  <a:cxn ang="0">
                    <a:pos x="1890" y="6951"/>
                  </a:cxn>
                  <a:cxn ang="0">
                    <a:pos x="1890" y="6454"/>
                  </a:cxn>
                  <a:cxn ang="0">
                    <a:pos x="3781" y="4965"/>
                  </a:cxn>
                  <a:cxn ang="0">
                    <a:pos x="5041" y="6454"/>
                  </a:cxn>
                  <a:cxn ang="0">
                    <a:pos x="6932" y="4468"/>
                  </a:cxn>
                  <a:cxn ang="0">
                    <a:pos x="5041" y="2979"/>
                  </a:cxn>
                  <a:cxn ang="0">
                    <a:pos x="6302" y="2979"/>
                  </a:cxn>
                  <a:cxn ang="0">
                    <a:pos x="6932" y="2482"/>
                  </a:cxn>
                  <a:cxn ang="0">
                    <a:pos x="8822" y="2979"/>
                  </a:cxn>
                  <a:cxn ang="0">
                    <a:pos x="9452" y="2482"/>
                  </a:cxn>
                  <a:cxn ang="0">
                    <a:pos x="8822" y="0"/>
                  </a:cxn>
                  <a:cxn ang="0">
                    <a:pos x="10082" y="1986"/>
                  </a:cxn>
                  <a:cxn ang="0">
                    <a:pos x="10082" y="0"/>
                  </a:cxn>
                  <a:cxn ang="0">
                    <a:pos x="11343" y="0"/>
                  </a:cxn>
                  <a:cxn ang="0">
                    <a:pos x="12603" y="0"/>
                  </a:cxn>
                  <a:cxn ang="0">
                    <a:pos x="13863" y="1986"/>
                  </a:cxn>
                  <a:cxn ang="0">
                    <a:pos x="14494" y="2482"/>
                  </a:cxn>
                  <a:cxn ang="0">
                    <a:pos x="15124" y="2979"/>
                  </a:cxn>
                  <a:cxn ang="0">
                    <a:pos x="15124" y="3972"/>
                  </a:cxn>
                  <a:cxn ang="0">
                    <a:pos x="16384" y="5958"/>
                  </a:cxn>
                  <a:cxn ang="0">
                    <a:pos x="15124" y="7944"/>
                  </a:cxn>
                  <a:cxn ang="0">
                    <a:pos x="15124" y="9930"/>
                  </a:cxn>
                  <a:cxn ang="0">
                    <a:pos x="15124" y="11916"/>
                  </a:cxn>
                  <a:cxn ang="0">
                    <a:pos x="13863" y="12412"/>
                  </a:cxn>
                  <a:cxn ang="0">
                    <a:pos x="11343" y="12412"/>
                  </a:cxn>
                  <a:cxn ang="0">
                    <a:pos x="11343" y="10923"/>
                  </a:cxn>
                  <a:cxn ang="0">
                    <a:pos x="9452" y="11916"/>
                  </a:cxn>
                  <a:cxn ang="0">
                    <a:pos x="7562" y="14895"/>
                  </a:cxn>
                  <a:cxn ang="0">
                    <a:pos x="5041" y="14895"/>
                  </a:cxn>
                  <a:cxn ang="0">
                    <a:pos x="3781" y="15888"/>
                  </a:cxn>
                  <a:cxn ang="0">
                    <a:pos x="1890" y="16384"/>
                  </a:cxn>
                  <a:cxn ang="0">
                    <a:pos x="0" y="14895"/>
                  </a:cxn>
                  <a:cxn ang="0">
                    <a:pos x="1890" y="14398"/>
                  </a:cxn>
                  <a:cxn ang="0">
                    <a:pos x="2521" y="13902"/>
                  </a:cxn>
                  <a:cxn ang="0">
                    <a:pos x="3781" y="12412"/>
                  </a:cxn>
                  <a:cxn ang="0">
                    <a:pos x="2521" y="12412"/>
                  </a:cxn>
                  <a:cxn ang="0">
                    <a:pos x="1890" y="11916"/>
                  </a:cxn>
                </a:cxnLst>
                <a:rect l="0" t="0" r="r" b="b"/>
                <a:pathLst>
                  <a:path w="16384" h="16384">
                    <a:moveTo>
                      <a:pt x="1890" y="11916"/>
                    </a:moveTo>
                    <a:lnTo>
                      <a:pt x="1260" y="10923"/>
                    </a:lnTo>
                    <a:lnTo>
                      <a:pt x="0" y="10426"/>
                    </a:lnTo>
                    <a:lnTo>
                      <a:pt x="1890" y="10923"/>
                    </a:lnTo>
                    <a:lnTo>
                      <a:pt x="2521" y="9930"/>
                    </a:lnTo>
                    <a:lnTo>
                      <a:pt x="2521" y="8937"/>
                    </a:lnTo>
                    <a:lnTo>
                      <a:pt x="1260" y="8440"/>
                    </a:lnTo>
                    <a:lnTo>
                      <a:pt x="2521" y="7944"/>
                    </a:lnTo>
                    <a:lnTo>
                      <a:pt x="1890" y="6951"/>
                    </a:lnTo>
                    <a:lnTo>
                      <a:pt x="1890" y="6454"/>
                    </a:lnTo>
                    <a:lnTo>
                      <a:pt x="3781" y="4965"/>
                    </a:lnTo>
                    <a:lnTo>
                      <a:pt x="5041" y="6454"/>
                    </a:lnTo>
                    <a:lnTo>
                      <a:pt x="6932" y="4468"/>
                    </a:lnTo>
                    <a:lnTo>
                      <a:pt x="5041" y="2979"/>
                    </a:lnTo>
                    <a:lnTo>
                      <a:pt x="6302" y="2979"/>
                    </a:lnTo>
                    <a:lnTo>
                      <a:pt x="6932" y="2482"/>
                    </a:lnTo>
                    <a:lnTo>
                      <a:pt x="8822" y="2979"/>
                    </a:lnTo>
                    <a:lnTo>
                      <a:pt x="9452" y="2482"/>
                    </a:lnTo>
                    <a:lnTo>
                      <a:pt x="8822" y="0"/>
                    </a:lnTo>
                    <a:lnTo>
                      <a:pt x="10082" y="1986"/>
                    </a:lnTo>
                    <a:lnTo>
                      <a:pt x="10082" y="0"/>
                    </a:lnTo>
                    <a:lnTo>
                      <a:pt x="11343" y="0"/>
                    </a:lnTo>
                    <a:lnTo>
                      <a:pt x="12603" y="0"/>
                    </a:lnTo>
                    <a:lnTo>
                      <a:pt x="13863" y="1986"/>
                    </a:lnTo>
                    <a:lnTo>
                      <a:pt x="14494" y="2482"/>
                    </a:lnTo>
                    <a:lnTo>
                      <a:pt x="15124" y="2979"/>
                    </a:lnTo>
                    <a:lnTo>
                      <a:pt x="15124" y="3972"/>
                    </a:lnTo>
                    <a:lnTo>
                      <a:pt x="16384" y="5958"/>
                    </a:lnTo>
                    <a:lnTo>
                      <a:pt x="15124" y="7944"/>
                    </a:lnTo>
                    <a:lnTo>
                      <a:pt x="15124" y="9930"/>
                    </a:lnTo>
                    <a:lnTo>
                      <a:pt x="15124" y="11916"/>
                    </a:lnTo>
                    <a:lnTo>
                      <a:pt x="13863" y="12412"/>
                    </a:lnTo>
                    <a:lnTo>
                      <a:pt x="11343" y="12412"/>
                    </a:lnTo>
                    <a:lnTo>
                      <a:pt x="11343" y="10923"/>
                    </a:lnTo>
                    <a:lnTo>
                      <a:pt x="9452" y="11916"/>
                    </a:lnTo>
                    <a:lnTo>
                      <a:pt x="7562" y="14895"/>
                    </a:lnTo>
                    <a:lnTo>
                      <a:pt x="5041" y="14895"/>
                    </a:lnTo>
                    <a:lnTo>
                      <a:pt x="3781" y="15888"/>
                    </a:lnTo>
                    <a:lnTo>
                      <a:pt x="1890" y="16384"/>
                    </a:lnTo>
                    <a:lnTo>
                      <a:pt x="0" y="14895"/>
                    </a:lnTo>
                    <a:lnTo>
                      <a:pt x="1890" y="14398"/>
                    </a:lnTo>
                    <a:lnTo>
                      <a:pt x="2521" y="13902"/>
                    </a:lnTo>
                    <a:lnTo>
                      <a:pt x="3781" y="12412"/>
                    </a:lnTo>
                    <a:lnTo>
                      <a:pt x="2521" y="12412"/>
                    </a:lnTo>
                    <a:lnTo>
                      <a:pt x="1890" y="1191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3" name="Drawing 63"/>
              <p:cNvSpPr>
                <a:spLocks noChangeAspect="1"/>
              </p:cNvSpPr>
              <p:nvPr/>
            </p:nvSpPr>
            <p:spPr bwMode="auto">
              <a:xfrm>
                <a:off x="8963" y="-1433"/>
                <a:ext cx="620" cy="20"/>
              </a:xfrm>
              <a:custGeom>
                <a:avLst/>
                <a:gdLst/>
                <a:ahLst/>
                <a:cxnLst>
                  <a:cxn ang="0">
                    <a:pos x="3277" y="8192"/>
                  </a:cxn>
                  <a:cxn ang="0">
                    <a:pos x="4096" y="8192"/>
                  </a:cxn>
                  <a:cxn ang="0">
                    <a:pos x="5734" y="8192"/>
                  </a:cxn>
                  <a:cxn ang="0">
                    <a:pos x="6554" y="8192"/>
                  </a:cxn>
                  <a:cxn ang="0">
                    <a:pos x="7373" y="7373"/>
                  </a:cxn>
                  <a:cxn ang="0">
                    <a:pos x="7373" y="4096"/>
                  </a:cxn>
                  <a:cxn ang="0">
                    <a:pos x="9830" y="6554"/>
                  </a:cxn>
                  <a:cxn ang="0">
                    <a:pos x="10650" y="6554"/>
                  </a:cxn>
                  <a:cxn ang="0">
                    <a:pos x="12288" y="3277"/>
                  </a:cxn>
                  <a:cxn ang="0">
                    <a:pos x="10650" y="0"/>
                  </a:cxn>
                  <a:cxn ang="0">
                    <a:pos x="13926" y="1638"/>
                  </a:cxn>
                  <a:cxn ang="0">
                    <a:pos x="16384" y="4096"/>
                  </a:cxn>
                  <a:cxn ang="0">
                    <a:pos x="15565" y="6554"/>
                  </a:cxn>
                  <a:cxn ang="0">
                    <a:pos x="13926" y="9830"/>
                  </a:cxn>
                  <a:cxn ang="0">
                    <a:pos x="13926" y="13107"/>
                  </a:cxn>
                  <a:cxn ang="0">
                    <a:pos x="12288" y="13926"/>
                  </a:cxn>
                  <a:cxn ang="0">
                    <a:pos x="9011" y="14746"/>
                  </a:cxn>
                  <a:cxn ang="0">
                    <a:pos x="5734" y="16384"/>
                  </a:cxn>
                  <a:cxn ang="0">
                    <a:pos x="3277" y="16384"/>
                  </a:cxn>
                  <a:cxn ang="0">
                    <a:pos x="0" y="14746"/>
                  </a:cxn>
                  <a:cxn ang="0">
                    <a:pos x="819" y="13926"/>
                  </a:cxn>
                  <a:cxn ang="0">
                    <a:pos x="3277" y="13926"/>
                  </a:cxn>
                  <a:cxn ang="0">
                    <a:pos x="3277" y="11469"/>
                  </a:cxn>
                  <a:cxn ang="0">
                    <a:pos x="3277" y="10650"/>
                  </a:cxn>
                  <a:cxn ang="0">
                    <a:pos x="3277" y="8192"/>
                  </a:cxn>
                </a:cxnLst>
                <a:rect l="0" t="0" r="r" b="b"/>
                <a:pathLst>
                  <a:path w="16384" h="16384">
                    <a:moveTo>
                      <a:pt x="3277" y="8192"/>
                    </a:moveTo>
                    <a:lnTo>
                      <a:pt x="4096" y="8192"/>
                    </a:lnTo>
                    <a:lnTo>
                      <a:pt x="5734" y="8192"/>
                    </a:lnTo>
                    <a:lnTo>
                      <a:pt x="6554" y="8192"/>
                    </a:lnTo>
                    <a:lnTo>
                      <a:pt x="7373" y="7373"/>
                    </a:lnTo>
                    <a:lnTo>
                      <a:pt x="7373" y="4096"/>
                    </a:lnTo>
                    <a:lnTo>
                      <a:pt x="9830" y="6554"/>
                    </a:lnTo>
                    <a:lnTo>
                      <a:pt x="10650" y="6554"/>
                    </a:lnTo>
                    <a:lnTo>
                      <a:pt x="12288" y="3277"/>
                    </a:lnTo>
                    <a:lnTo>
                      <a:pt x="10650" y="0"/>
                    </a:lnTo>
                    <a:lnTo>
                      <a:pt x="13926" y="1638"/>
                    </a:lnTo>
                    <a:lnTo>
                      <a:pt x="16384" y="4096"/>
                    </a:lnTo>
                    <a:lnTo>
                      <a:pt x="15565" y="6554"/>
                    </a:lnTo>
                    <a:lnTo>
                      <a:pt x="13926" y="9830"/>
                    </a:lnTo>
                    <a:lnTo>
                      <a:pt x="13926" y="13107"/>
                    </a:lnTo>
                    <a:lnTo>
                      <a:pt x="12288" y="13926"/>
                    </a:lnTo>
                    <a:lnTo>
                      <a:pt x="9011" y="14746"/>
                    </a:lnTo>
                    <a:lnTo>
                      <a:pt x="5734" y="16384"/>
                    </a:lnTo>
                    <a:lnTo>
                      <a:pt x="3277" y="16384"/>
                    </a:lnTo>
                    <a:lnTo>
                      <a:pt x="0" y="14746"/>
                    </a:lnTo>
                    <a:lnTo>
                      <a:pt x="819" y="13926"/>
                    </a:lnTo>
                    <a:lnTo>
                      <a:pt x="3277" y="13926"/>
                    </a:lnTo>
                    <a:lnTo>
                      <a:pt x="3277" y="11469"/>
                    </a:lnTo>
                    <a:lnTo>
                      <a:pt x="3277" y="10650"/>
                    </a:lnTo>
                    <a:lnTo>
                      <a:pt x="3277" y="819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4" name="Drawing 64"/>
              <p:cNvSpPr>
                <a:spLocks noChangeAspect="1"/>
              </p:cNvSpPr>
              <p:nvPr/>
            </p:nvSpPr>
            <p:spPr bwMode="auto">
              <a:xfrm>
                <a:off x="9335" y="-1447"/>
                <a:ext cx="620" cy="16"/>
              </a:xfrm>
              <a:custGeom>
                <a:avLst/>
                <a:gdLst/>
                <a:ahLst/>
                <a:cxnLst>
                  <a:cxn ang="0">
                    <a:pos x="3277" y="3072"/>
                  </a:cxn>
                  <a:cxn ang="0">
                    <a:pos x="2458" y="6144"/>
                  </a:cxn>
                  <a:cxn ang="0">
                    <a:pos x="819" y="4096"/>
                  </a:cxn>
                  <a:cxn ang="0">
                    <a:pos x="0" y="2048"/>
                  </a:cxn>
                  <a:cxn ang="0">
                    <a:pos x="0" y="0"/>
                  </a:cxn>
                  <a:cxn ang="0">
                    <a:pos x="2458" y="2048"/>
                  </a:cxn>
                  <a:cxn ang="0">
                    <a:pos x="5734" y="0"/>
                  </a:cxn>
                  <a:cxn ang="0">
                    <a:pos x="7373" y="2048"/>
                  </a:cxn>
                  <a:cxn ang="0">
                    <a:pos x="7373" y="3072"/>
                  </a:cxn>
                  <a:cxn ang="0">
                    <a:pos x="9011" y="4096"/>
                  </a:cxn>
                  <a:cxn ang="0">
                    <a:pos x="7373" y="7168"/>
                  </a:cxn>
                  <a:cxn ang="0">
                    <a:pos x="9011" y="7168"/>
                  </a:cxn>
                  <a:cxn ang="0">
                    <a:pos x="9830" y="4096"/>
                  </a:cxn>
                  <a:cxn ang="0">
                    <a:pos x="12288" y="3072"/>
                  </a:cxn>
                  <a:cxn ang="0">
                    <a:pos x="13107" y="4096"/>
                  </a:cxn>
                  <a:cxn ang="0">
                    <a:pos x="16384" y="4096"/>
                  </a:cxn>
                  <a:cxn ang="0">
                    <a:pos x="15565" y="7168"/>
                  </a:cxn>
                  <a:cxn ang="0">
                    <a:pos x="13926" y="11264"/>
                  </a:cxn>
                  <a:cxn ang="0">
                    <a:pos x="13107" y="14336"/>
                  </a:cxn>
                  <a:cxn ang="0">
                    <a:pos x="10650" y="16384"/>
                  </a:cxn>
                  <a:cxn ang="0">
                    <a:pos x="9011" y="15360"/>
                  </a:cxn>
                  <a:cxn ang="0">
                    <a:pos x="6554" y="12288"/>
                  </a:cxn>
                  <a:cxn ang="0">
                    <a:pos x="3277" y="11264"/>
                  </a:cxn>
                  <a:cxn ang="0">
                    <a:pos x="2458" y="8192"/>
                  </a:cxn>
                  <a:cxn ang="0">
                    <a:pos x="3277" y="10240"/>
                  </a:cxn>
                  <a:cxn ang="0">
                    <a:pos x="3277" y="6144"/>
                  </a:cxn>
                  <a:cxn ang="0">
                    <a:pos x="4096" y="4096"/>
                  </a:cxn>
                  <a:cxn ang="0">
                    <a:pos x="3277" y="3072"/>
                  </a:cxn>
                </a:cxnLst>
                <a:rect l="0" t="0" r="r" b="b"/>
                <a:pathLst>
                  <a:path w="16384" h="16384">
                    <a:moveTo>
                      <a:pt x="3277" y="3072"/>
                    </a:moveTo>
                    <a:lnTo>
                      <a:pt x="2458" y="6144"/>
                    </a:lnTo>
                    <a:lnTo>
                      <a:pt x="819" y="4096"/>
                    </a:lnTo>
                    <a:lnTo>
                      <a:pt x="0" y="2048"/>
                    </a:lnTo>
                    <a:lnTo>
                      <a:pt x="0" y="0"/>
                    </a:lnTo>
                    <a:lnTo>
                      <a:pt x="2458" y="2048"/>
                    </a:lnTo>
                    <a:lnTo>
                      <a:pt x="5734" y="0"/>
                    </a:lnTo>
                    <a:lnTo>
                      <a:pt x="7373" y="2048"/>
                    </a:lnTo>
                    <a:lnTo>
                      <a:pt x="7373" y="3072"/>
                    </a:lnTo>
                    <a:lnTo>
                      <a:pt x="9011" y="4096"/>
                    </a:lnTo>
                    <a:lnTo>
                      <a:pt x="7373" y="7168"/>
                    </a:lnTo>
                    <a:lnTo>
                      <a:pt x="9011" y="7168"/>
                    </a:lnTo>
                    <a:lnTo>
                      <a:pt x="9830" y="4096"/>
                    </a:lnTo>
                    <a:lnTo>
                      <a:pt x="12288" y="3072"/>
                    </a:lnTo>
                    <a:lnTo>
                      <a:pt x="13107" y="4096"/>
                    </a:lnTo>
                    <a:lnTo>
                      <a:pt x="16384" y="4096"/>
                    </a:lnTo>
                    <a:lnTo>
                      <a:pt x="15565" y="7168"/>
                    </a:lnTo>
                    <a:lnTo>
                      <a:pt x="13926" y="11264"/>
                    </a:lnTo>
                    <a:lnTo>
                      <a:pt x="13107" y="14336"/>
                    </a:lnTo>
                    <a:lnTo>
                      <a:pt x="10650" y="16384"/>
                    </a:lnTo>
                    <a:lnTo>
                      <a:pt x="9011" y="15360"/>
                    </a:lnTo>
                    <a:lnTo>
                      <a:pt x="6554" y="12288"/>
                    </a:lnTo>
                    <a:lnTo>
                      <a:pt x="3277" y="11264"/>
                    </a:lnTo>
                    <a:lnTo>
                      <a:pt x="2458" y="8192"/>
                    </a:lnTo>
                    <a:lnTo>
                      <a:pt x="3277" y="10240"/>
                    </a:lnTo>
                    <a:lnTo>
                      <a:pt x="3277" y="6144"/>
                    </a:lnTo>
                    <a:lnTo>
                      <a:pt x="4096" y="4096"/>
                    </a:lnTo>
                    <a:lnTo>
                      <a:pt x="3277" y="307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5" name="Drawing 65"/>
              <p:cNvSpPr>
                <a:spLocks noChangeAspect="1"/>
              </p:cNvSpPr>
              <p:nvPr/>
            </p:nvSpPr>
            <p:spPr bwMode="auto">
              <a:xfrm>
                <a:off x="9862" y="-1459"/>
                <a:ext cx="372" cy="14"/>
              </a:xfrm>
              <a:custGeom>
                <a:avLst/>
                <a:gdLst/>
                <a:ahLst/>
                <a:cxnLst>
                  <a:cxn ang="0">
                    <a:pos x="9557" y="7022"/>
                  </a:cxn>
                  <a:cxn ang="0">
                    <a:pos x="9557" y="4681"/>
                  </a:cxn>
                  <a:cxn ang="0">
                    <a:pos x="10923" y="7022"/>
                  </a:cxn>
                  <a:cxn ang="0">
                    <a:pos x="13653" y="7022"/>
                  </a:cxn>
                  <a:cxn ang="0">
                    <a:pos x="15019" y="9362"/>
                  </a:cxn>
                  <a:cxn ang="0">
                    <a:pos x="16384" y="11703"/>
                  </a:cxn>
                  <a:cxn ang="0">
                    <a:pos x="15019" y="16384"/>
                  </a:cxn>
                  <a:cxn ang="0">
                    <a:pos x="10923" y="14043"/>
                  </a:cxn>
                  <a:cxn ang="0">
                    <a:pos x="8192" y="12873"/>
                  </a:cxn>
                  <a:cxn ang="0">
                    <a:pos x="5461" y="11703"/>
                  </a:cxn>
                  <a:cxn ang="0">
                    <a:pos x="4096" y="4681"/>
                  </a:cxn>
                  <a:cxn ang="0">
                    <a:pos x="0" y="2341"/>
                  </a:cxn>
                  <a:cxn ang="0">
                    <a:pos x="2731" y="0"/>
                  </a:cxn>
                  <a:cxn ang="0">
                    <a:pos x="4096" y="2341"/>
                  </a:cxn>
                  <a:cxn ang="0">
                    <a:pos x="5461" y="3511"/>
                  </a:cxn>
                  <a:cxn ang="0">
                    <a:pos x="8192" y="8192"/>
                  </a:cxn>
                  <a:cxn ang="0">
                    <a:pos x="9557" y="7022"/>
                  </a:cxn>
                </a:cxnLst>
                <a:rect l="0" t="0" r="r" b="b"/>
                <a:pathLst>
                  <a:path w="16384" h="16384">
                    <a:moveTo>
                      <a:pt x="9557" y="7022"/>
                    </a:moveTo>
                    <a:lnTo>
                      <a:pt x="9557" y="4681"/>
                    </a:lnTo>
                    <a:lnTo>
                      <a:pt x="10923" y="7022"/>
                    </a:lnTo>
                    <a:lnTo>
                      <a:pt x="13653" y="7022"/>
                    </a:lnTo>
                    <a:lnTo>
                      <a:pt x="15019" y="9362"/>
                    </a:lnTo>
                    <a:lnTo>
                      <a:pt x="16384" y="11703"/>
                    </a:lnTo>
                    <a:lnTo>
                      <a:pt x="15019" y="16384"/>
                    </a:lnTo>
                    <a:lnTo>
                      <a:pt x="10923" y="14043"/>
                    </a:lnTo>
                    <a:lnTo>
                      <a:pt x="8192" y="12873"/>
                    </a:lnTo>
                    <a:lnTo>
                      <a:pt x="5461" y="11703"/>
                    </a:lnTo>
                    <a:lnTo>
                      <a:pt x="4096" y="4681"/>
                    </a:lnTo>
                    <a:lnTo>
                      <a:pt x="0" y="2341"/>
                    </a:lnTo>
                    <a:lnTo>
                      <a:pt x="2731" y="0"/>
                    </a:lnTo>
                    <a:lnTo>
                      <a:pt x="4096" y="2341"/>
                    </a:lnTo>
                    <a:lnTo>
                      <a:pt x="5461" y="3511"/>
                    </a:lnTo>
                    <a:lnTo>
                      <a:pt x="8192" y="8192"/>
                    </a:lnTo>
                    <a:lnTo>
                      <a:pt x="9557" y="702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6" name="Drawing 66"/>
              <p:cNvSpPr>
                <a:spLocks noChangeAspect="1"/>
              </p:cNvSpPr>
              <p:nvPr/>
            </p:nvSpPr>
            <p:spPr bwMode="auto">
              <a:xfrm>
                <a:off x="10544" y="-1460"/>
                <a:ext cx="186" cy="12"/>
              </a:xfrm>
              <a:custGeom>
                <a:avLst/>
                <a:gdLst/>
                <a:ahLst/>
                <a:cxnLst>
                  <a:cxn ang="0">
                    <a:pos x="10923" y="1365"/>
                  </a:cxn>
                  <a:cxn ang="0">
                    <a:pos x="13653" y="0"/>
                  </a:cxn>
                  <a:cxn ang="0">
                    <a:pos x="13653" y="1365"/>
                  </a:cxn>
                  <a:cxn ang="0">
                    <a:pos x="16384" y="4096"/>
                  </a:cxn>
                  <a:cxn ang="0">
                    <a:pos x="13653" y="6827"/>
                  </a:cxn>
                  <a:cxn ang="0">
                    <a:pos x="16384" y="15019"/>
                  </a:cxn>
                  <a:cxn ang="0">
                    <a:pos x="13653" y="16384"/>
                  </a:cxn>
                  <a:cxn ang="0">
                    <a:pos x="10923" y="16384"/>
                  </a:cxn>
                  <a:cxn ang="0">
                    <a:pos x="5461" y="10923"/>
                  </a:cxn>
                  <a:cxn ang="0">
                    <a:pos x="5461" y="15019"/>
                  </a:cxn>
                  <a:cxn ang="0">
                    <a:pos x="0" y="12288"/>
                  </a:cxn>
                  <a:cxn ang="0">
                    <a:pos x="0" y="6827"/>
                  </a:cxn>
                  <a:cxn ang="0">
                    <a:pos x="0" y="4096"/>
                  </a:cxn>
                  <a:cxn ang="0">
                    <a:pos x="10923" y="1365"/>
                  </a:cxn>
                </a:cxnLst>
                <a:rect l="0" t="0" r="r" b="b"/>
                <a:pathLst>
                  <a:path w="16384" h="16384">
                    <a:moveTo>
                      <a:pt x="10923" y="1365"/>
                    </a:moveTo>
                    <a:lnTo>
                      <a:pt x="13653" y="0"/>
                    </a:lnTo>
                    <a:lnTo>
                      <a:pt x="13653" y="1365"/>
                    </a:lnTo>
                    <a:lnTo>
                      <a:pt x="16384" y="4096"/>
                    </a:lnTo>
                    <a:lnTo>
                      <a:pt x="13653" y="6827"/>
                    </a:lnTo>
                    <a:lnTo>
                      <a:pt x="16384" y="15019"/>
                    </a:lnTo>
                    <a:lnTo>
                      <a:pt x="13653" y="16384"/>
                    </a:lnTo>
                    <a:lnTo>
                      <a:pt x="10923" y="16384"/>
                    </a:lnTo>
                    <a:lnTo>
                      <a:pt x="5461" y="10923"/>
                    </a:lnTo>
                    <a:lnTo>
                      <a:pt x="5461" y="15019"/>
                    </a:lnTo>
                    <a:lnTo>
                      <a:pt x="0" y="12288"/>
                    </a:lnTo>
                    <a:lnTo>
                      <a:pt x="0" y="6827"/>
                    </a:lnTo>
                    <a:lnTo>
                      <a:pt x="0" y="4096"/>
                    </a:lnTo>
                    <a:lnTo>
                      <a:pt x="10923" y="136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7" name="Drawing 67"/>
              <p:cNvSpPr>
                <a:spLocks noChangeAspect="1"/>
              </p:cNvSpPr>
              <p:nvPr/>
            </p:nvSpPr>
            <p:spPr bwMode="auto">
              <a:xfrm>
                <a:off x="11815" y="-1473"/>
                <a:ext cx="341" cy="8"/>
              </a:xfrm>
              <a:custGeom>
                <a:avLst/>
                <a:gdLst/>
                <a:ahLst/>
                <a:cxnLst>
                  <a:cxn ang="0">
                    <a:pos x="10426" y="16384"/>
                  </a:cxn>
                  <a:cxn ang="0">
                    <a:pos x="5958" y="12288"/>
                  </a:cxn>
                  <a:cxn ang="0">
                    <a:pos x="0" y="10240"/>
                  </a:cxn>
                  <a:cxn ang="0">
                    <a:pos x="0" y="4096"/>
                  </a:cxn>
                  <a:cxn ang="0">
                    <a:pos x="0" y="0"/>
                  </a:cxn>
                  <a:cxn ang="0">
                    <a:pos x="4468" y="0"/>
                  </a:cxn>
                  <a:cxn ang="0">
                    <a:pos x="7447" y="2048"/>
                  </a:cxn>
                  <a:cxn ang="0">
                    <a:pos x="10426" y="2048"/>
                  </a:cxn>
                  <a:cxn ang="0">
                    <a:pos x="11916" y="2048"/>
                  </a:cxn>
                  <a:cxn ang="0">
                    <a:pos x="16384" y="4096"/>
                  </a:cxn>
                  <a:cxn ang="0">
                    <a:pos x="16384" y="12288"/>
                  </a:cxn>
                  <a:cxn ang="0">
                    <a:pos x="11916" y="16384"/>
                  </a:cxn>
                  <a:cxn ang="0">
                    <a:pos x="10426" y="16384"/>
                  </a:cxn>
                </a:cxnLst>
                <a:rect l="0" t="0" r="r" b="b"/>
                <a:pathLst>
                  <a:path w="16384" h="16384">
                    <a:moveTo>
                      <a:pt x="10426" y="16384"/>
                    </a:moveTo>
                    <a:lnTo>
                      <a:pt x="5958" y="12288"/>
                    </a:lnTo>
                    <a:lnTo>
                      <a:pt x="0" y="10240"/>
                    </a:lnTo>
                    <a:lnTo>
                      <a:pt x="0" y="4096"/>
                    </a:lnTo>
                    <a:lnTo>
                      <a:pt x="0" y="0"/>
                    </a:lnTo>
                    <a:lnTo>
                      <a:pt x="4468" y="0"/>
                    </a:lnTo>
                    <a:lnTo>
                      <a:pt x="7447" y="2048"/>
                    </a:lnTo>
                    <a:lnTo>
                      <a:pt x="10426" y="2048"/>
                    </a:lnTo>
                    <a:lnTo>
                      <a:pt x="11916" y="2048"/>
                    </a:lnTo>
                    <a:lnTo>
                      <a:pt x="16384" y="4096"/>
                    </a:lnTo>
                    <a:lnTo>
                      <a:pt x="16384" y="12288"/>
                    </a:lnTo>
                    <a:lnTo>
                      <a:pt x="11916" y="16384"/>
                    </a:lnTo>
                    <a:lnTo>
                      <a:pt x="10426"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8" name="Drawing 68"/>
              <p:cNvSpPr>
                <a:spLocks noChangeAspect="1"/>
              </p:cNvSpPr>
              <p:nvPr/>
            </p:nvSpPr>
            <p:spPr bwMode="auto">
              <a:xfrm>
                <a:off x="11474" y="-1496"/>
                <a:ext cx="682" cy="19"/>
              </a:xfrm>
              <a:custGeom>
                <a:avLst/>
                <a:gdLst/>
                <a:ahLst/>
                <a:cxnLst>
                  <a:cxn ang="0">
                    <a:pos x="4468" y="6036"/>
                  </a:cxn>
                  <a:cxn ang="0">
                    <a:pos x="5213" y="4312"/>
                  </a:cxn>
                  <a:cxn ang="0">
                    <a:pos x="5213" y="3449"/>
                  </a:cxn>
                  <a:cxn ang="0">
                    <a:pos x="5958" y="3449"/>
                  </a:cxn>
                  <a:cxn ang="0">
                    <a:pos x="7447" y="2587"/>
                  </a:cxn>
                  <a:cxn ang="0">
                    <a:pos x="7447" y="3449"/>
                  </a:cxn>
                  <a:cxn ang="0">
                    <a:pos x="8192" y="6036"/>
                  </a:cxn>
                  <a:cxn ang="0">
                    <a:pos x="8937" y="4312"/>
                  </a:cxn>
                  <a:cxn ang="0">
                    <a:pos x="11171" y="4312"/>
                  </a:cxn>
                  <a:cxn ang="0">
                    <a:pos x="11171" y="2587"/>
                  </a:cxn>
                  <a:cxn ang="0">
                    <a:pos x="10426" y="862"/>
                  </a:cxn>
                  <a:cxn ang="0">
                    <a:pos x="11916" y="0"/>
                  </a:cxn>
                  <a:cxn ang="0">
                    <a:pos x="13405" y="2587"/>
                  </a:cxn>
                  <a:cxn ang="0">
                    <a:pos x="14895" y="3449"/>
                  </a:cxn>
                  <a:cxn ang="0">
                    <a:pos x="16384" y="4312"/>
                  </a:cxn>
                  <a:cxn ang="0">
                    <a:pos x="16384" y="6899"/>
                  </a:cxn>
                  <a:cxn ang="0">
                    <a:pos x="14895" y="6899"/>
                  </a:cxn>
                  <a:cxn ang="0">
                    <a:pos x="14895" y="9485"/>
                  </a:cxn>
                  <a:cxn ang="0">
                    <a:pos x="14150" y="11210"/>
                  </a:cxn>
                  <a:cxn ang="0">
                    <a:pos x="11171" y="10348"/>
                  </a:cxn>
                  <a:cxn ang="0">
                    <a:pos x="10426" y="12935"/>
                  </a:cxn>
                  <a:cxn ang="0">
                    <a:pos x="8937" y="12935"/>
                  </a:cxn>
                  <a:cxn ang="0">
                    <a:pos x="7447" y="11210"/>
                  </a:cxn>
                  <a:cxn ang="0">
                    <a:pos x="5213" y="13797"/>
                  </a:cxn>
                  <a:cxn ang="0">
                    <a:pos x="4468" y="11210"/>
                  </a:cxn>
                  <a:cxn ang="0">
                    <a:pos x="4468" y="16384"/>
                  </a:cxn>
                  <a:cxn ang="0">
                    <a:pos x="2234" y="10348"/>
                  </a:cxn>
                  <a:cxn ang="0">
                    <a:pos x="2234" y="9485"/>
                  </a:cxn>
                  <a:cxn ang="0">
                    <a:pos x="0" y="9485"/>
                  </a:cxn>
                  <a:cxn ang="0">
                    <a:pos x="0" y="7761"/>
                  </a:cxn>
                  <a:cxn ang="0">
                    <a:pos x="1489" y="6899"/>
                  </a:cxn>
                  <a:cxn ang="0">
                    <a:pos x="4468" y="6899"/>
                  </a:cxn>
                  <a:cxn ang="0">
                    <a:pos x="4468" y="6036"/>
                  </a:cxn>
                </a:cxnLst>
                <a:rect l="0" t="0" r="r" b="b"/>
                <a:pathLst>
                  <a:path w="16384" h="16384">
                    <a:moveTo>
                      <a:pt x="4468" y="6036"/>
                    </a:moveTo>
                    <a:lnTo>
                      <a:pt x="5213" y="4312"/>
                    </a:lnTo>
                    <a:lnTo>
                      <a:pt x="5213" y="3449"/>
                    </a:lnTo>
                    <a:lnTo>
                      <a:pt x="5958" y="3449"/>
                    </a:lnTo>
                    <a:lnTo>
                      <a:pt x="7447" y="2587"/>
                    </a:lnTo>
                    <a:lnTo>
                      <a:pt x="7447" y="3449"/>
                    </a:lnTo>
                    <a:lnTo>
                      <a:pt x="8192" y="6036"/>
                    </a:lnTo>
                    <a:lnTo>
                      <a:pt x="8937" y="4312"/>
                    </a:lnTo>
                    <a:lnTo>
                      <a:pt x="11171" y="4312"/>
                    </a:lnTo>
                    <a:lnTo>
                      <a:pt x="11171" y="2587"/>
                    </a:lnTo>
                    <a:lnTo>
                      <a:pt x="10426" y="862"/>
                    </a:lnTo>
                    <a:lnTo>
                      <a:pt x="11916" y="0"/>
                    </a:lnTo>
                    <a:lnTo>
                      <a:pt x="13405" y="2587"/>
                    </a:lnTo>
                    <a:lnTo>
                      <a:pt x="14895" y="3449"/>
                    </a:lnTo>
                    <a:lnTo>
                      <a:pt x="16384" y="4312"/>
                    </a:lnTo>
                    <a:lnTo>
                      <a:pt x="16384" y="6899"/>
                    </a:lnTo>
                    <a:lnTo>
                      <a:pt x="14895" y="6899"/>
                    </a:lnTo>
                    <a:lnTo>
                      <a:pt x="14895" y="9485"/>
                    </a:lnTo>
                    <a:lnTo>
                      <a:pt x="14150" y="11210"/>
                    </a:lnTo>
                    <a:lnTo>
                      <a:pt x="11171" y="10348"/>
                    </a:lnTo>
                    <a:lnTo>
                      <a:pt x="10426" y="12935"/>
                    </a:lnTo>
                    <a:lnTo>
                      <a:pt x="8937" y="12935"/>
                    </a:lnTo>
                    <a:lnTo>
                      <a:pt x="7447" y="11210"/>
                    </a:lnTo>
                    <a:lnTo>
                      <a:pt x="5213" y="13797"/>
                    </a:lnTo>
                    <a:lnTo>
                      <a:pt x="4468" y="11210"/>
                    </a:lnTo>
                    <a:lnTo>
                      <a:pt x="4468" y="16384"/>
                    </a:lnTo>
                    <a:lnTo>
                      <a:pt x="2234" y="10348"/>
                    </a:lnTo>
                    <a:lnTo>
                      <a:pt x="2234" y="9485"/>
                    </a:lnTo>
                    <a:lnTo>
                      <a:pt x="0" y="9485"/>
                    </a:lnTo>
                    <a:lnTo>
                      <a:pt x="0" y="7761"/>
                    </a:lnTo>
                    <a:lnTo>
                      <a:pt x="1489" y="6899"/>
                    </a:lnTo>
                    <a:lnTo>
                      <a:pt x="4468" y="6899"/>
                    </a:lnTo>
                    <a:lnTo>
                      <a:pt x="4468" y="603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9" name="Drawing 69"/>
              <p:cNvSpPr>
                <a:spLocks noChangeAspect="1"/>
              </p:cNvSpPr>
              <p:nvPr/>
            </p:nvSpPr>
            <p:spPr bwMode="auto">
              <a:xfrm>
                <a:off x="12094" y="-1488"/>
                <a:ext cx="434" cy="17"/>
              </a:xfrm>
              <a:custGeom>
                <a:avLst/>
                <a:gdLst/>
                <a:ahLst/>
                <a:cxnLst>
                  <a:cxn ang="0">
                    <a:pos x="12873" y="14456"/>
                  </a:cxn>
                  <a:cxn ang="0">
                    <a:pos x="11703" y="12529"/>
                  </a:cxn>
                  <a:cxn ang="0">
                    <a:pos x="11703" y="15420"/>
                  </a:cxn>
                  <a:cxn ang="0">
                    <a:pos x="9362" y="16384"/>
                  </a:cxn>
                  <a:cxn ang="0">
                    <a:pos x="8192" y="16384"/>
                  </a:cxn>
                  <a:cxn ang="0">
                    <a:pos x="4681" y="16384"/>
                  </a:cxn>
                  <a:cxn ang="0">
                    <a:pos x="3511" y="14456"/>
                  </a:cxn>
                  <a:cxn ang="0">
                    <a:pos x="2341" y="12529"/>
                  </a:cxn>
                  <a:cxn ang="0">
                    <a:pos x="2341" y="10601"/>
                  </a:cxn>
                  <a:cxn ang="0">
                    <a:pos x="0" y="8674"/>
                  </a:cxn>
                  <a:cxn ang="0">
                    <a:pos x="0" y="7710"/>
                  </a:cxn>
                  <a:cxn ang="0">
                    <a:pos x="2341" y="4819"/>
                  </a:cxn>
                  <a:cxn ang="0">
                    <a:pos x="4681" y="6746"/>
                  </a:cxn>
                  <a:cxn ang="0">
                    <a:pos x="4681" y="2891"/>
                  </a:cxn>
                  <a:cxn ang="0">
                    <a:pos x="7022" y="2891"/>
                  </a:cxn>
                  <a:cxn ang="0">
                    <a:pos x="9362" y="2891"/>
                  </a:cxn>
                  <a:cxn ang="0">
                    <a:pos x="11703" y="0"/>
                  </a:cxn>
                  <a:cxn ang="0">
                    <a:pos x="12873" y="964"/>
                  </a:cxn>
                  <a:cxn ang="0">
                    <a:pos x="16384" y="3855"/>
                  </a:cxn>
                  <a:cxn ang="0">
                    <a:pos x="16384" y="6746"/>
                  </a:cxn>
                  <a:cxn ang="0">
                    <a:pos x="16384" y="10601"/>
                  </a:cxn>
                  <a:cxn ang="0">
                    <a:pos x="12873" y="14456"/>
                  </a:cxn>
                </a:cxnLst>
                <a:rect l="0" t="0" r="r" b="b"/>
                <a:pathLst>
                  <a:path w="16384" h="16384">
                    <a:moveTo>
                      <a:pt x="12873" y="14456"/>
                    </a:moveTo>
                    <a:lnTo>
                      <a:pt x="11703" y="12529"/>
                    </a:lnTo>
                    <a:lnTo>
                      <a:pt x="11703" y="15420"/>
                    </a:lnTo>
                    <a:lnTo>
                      <a:pt x="9362" y="16384"/>
                    </a:lnTo>
                    <a:lnTo>
                      <a:pt x="8192" y="16384"/>
                    </a:lnTo>
                    <a:lnTo>
                      <a:pt x="4681" y="16384"/>
                    </a:lnTo>
                    <a:lnTo>
                      <a:pt x="3511" y="14456"/>
                    </a:lnTo>
                    <a:lnTo>
                      <a:pt x="2341" y="12529"/>
                    </a:lnTo>
                    <a:lnTo>
                      <a:pt x="2341" y="10601"/>
                    </a:lnTo>
                    <a:lnTo>
                      <a:pt x="0" y="8674"/>
                    </a:lnTo>
                    <a:lnTo>
                      <a:pt x="0" y="7710"/>
                    </a:lnTo>
                    <a:lnTo>
                      <a:pt x="2341" y="4819"/>
                    </a:lnTo>
                    <a:lnTo>
                      <a:pt x="4681" y="6746"/>
                    </a:lnTo>
                    <a:lnTo>
                      <a:pt x="4681" y="2891"/>
                    </a:lnTo>
                    <a:lnTo>
                      <a:pt x="7022" y="2891"/>
                    </a:lnTo>
                    <a:lnTo>
                      <a:pt x="9362" y="2891"/>
                    </a:lnTo>
                    <a:lnTo>
                      <a:pt x="11703" y="0"/>
                    </a:lnTo>
                    <a:lnTo>
                      <a:pt x="12873" y="964"/>
                    </a:lnTo>
                    <a:lnTo>
                      <a:pt x="16384" y="3855"/>
                    </a:lnTo>
                    <a:lnTo>
                      <a:pt x="16384" y="6746"/>
                    </a:lnTo>
                    <a:lnTo>
                      <a:pt x="16384" y="10601"/>
                    </a:lnTo>
                    <a:lnTo>
                      <a:pt x="12873" y="1445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0" name="Drawing 70"/>
              <p:cNvSpPr>
                <a:spLocks noChangeAspect="1"/>
              </p:cNvSpPr>
              <p:nvPr/>
            </p:nvSpPr>
            <p:spPr bwMode="auto">
              <a:xfrm>
                <a:off x="12528" y="-1499"/>
                <a:ext cx="279" cy="14"/>
              </a:xfrm>
              <a:custGeom>
                <a:avLst/>
                <a:gdLst/>
                <a:ahLst/>
                <a:cxnLst>
                  <a:cxn ang="0">
                    <a:pos x="14564" y="14043"/>
                  </a:cxn>
                  <a:cxn ang="0">
                    <a:pos x="9102" y="16384"/>
                  </a:cxn>
                  <a:cxn ang="0">
                    <a:pos x="9102" y="12873"/>
                  </a:cxn>
                  <a:cxn ang="0">
                    <a:pos x="3641" y="8192"/>
                  </a:cxn>
                  <a:cxn ang="0">
                    <a:pos x="0" y="2341"/>
                  </a:cxn>
                  <a:cxn ang="0">
                    <a:pos x="1820" y="0"/>
                  </a:cxn>
                  <a:cxn ang="0">
                    <a:pos x="3641" y="3511"/>
                  </a:cxn>
                  <a:cxn ang="0">
                    <a:pos x="7282" y="2341"/>
                  </a:cxn>
                  <a:cxn ang="0">
                    <a:pos x="14564" y="3511"/>
                  </a:cxn>
                  <a:cxn ang="0">
                    <a:pos x="16384" y="8192"/>
                  </a:cxn>
                  <a:cxn ang="0">
                    <a:pos x="16384" y="9362"/>
                  </a:cxn>
                  <a:cxn ang="0">
                    <a:pos x="16384" y="11703"/>
                  </a:cxn>
                  <a:cxn ang="0">
                    <a:pos x="16384" y="12873"/>
                  </a:cxn>
                  <a:cxn ang="0">
                    <a:pos x="14564" y="14043"/>
                  </a:cxn>
                </a:cxnLst>
                <a:rect l="0" t="0" r="r" b="b"/>
                <a:pathLst>
                  <a:path w="16384" h="16384">
                    <a:moveTo>
                      <a:pt x="14564" y="14043"/>
                    </a:moveTo>
                    <a:lnTo>
                      <a:pt x="9102" y="16384"/>
                    </a:lnTo>
                    <a:lnTo>
                      <a:pt x="9102" y="12873"/>
                    </a:lnTo>
                    <a:lnTo>
                      <a:pt x="3641" y="8192"/>
                    </a:lnTo>
                    <a:lnTo>
                      <a:pt x="0" y="2341"/>
                    </a:lnTo>
                    <a:lnTo>
                      <a:pt x="1820" y="0"/>
                    </a:lnTo>
                    <a:lnTo>
                      <a:pt x="3641" y="3511"/>
                    </a:lnTo>
                    <a:lnTo>
                      <a:pt x="7282" y="2341"/>
                    </a:lnTo>
                    <a:lnTo>
                      <a:pt x="14564" y="3511"/>
                    </a:lnTo>
                    <a:lnTo>
                      <a:pt x="16384" y="8192"/>
                    </a:lnTo>
                    <a:lnTo>
                      <a:pt x="16384" y="9362"/>
                    </a:lnTo>
                    <a:lnTo>
                      <a:pt x="16384" y="11703"/>
                    </a:lnTo>
                    <a:lnTo>
                      <a:pt x="16384" y="12873"/>
                    </a:lnTo>
                    <a:lnTo>
                      <a:pt x="14564" y="1404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1" name="Drawing 71"/>
              <p:cNvSpPr>
                <a:spLocks noChangeAspect="1"/>
              </p:cNvSpPr>
              <p:nvPr/>
            </p:nvSpPr>
            <p:spPr bwMode="auto">
              <a:xfrm>
                <a:off x="13458" y="-1529"/>
                <a:ext cx="496" cy="12"/>
              </a:xfrm>
              <a:custGeom>
                <a:avLst/>
                <a:gdLst/>
                <a:ahLst/>
                <a:cxnLst>
                  <a:cxn ang="0">
                    <a:pos x="11264" y="2731"/>
                  </a:cxn>
                  <a:cxn ang="0">
                    <a:pos x="14336" y="5461"/>
                  </a:cxn>
                  <a:cxn ang="0">
                    <a:pos x="14336" y="6827"/>
                  </a:cxn>
                  <a:cxn ang="0">
                    <a:pos x="15360" y="8192"/>
                  </a:cxn>
                  <a:cxn ang="0">
                    <a:pos x="16384" y="10923"/>
                  </a:cxn>
                  <a:cxn ang="0">
                    <a:pos x="16384" y="12288"/>
                  </a:cxn>
                  <a:cxn ang="0">
                    <a:pos x="15360" y="12288"/>
                  </a:cxn>
                  <a:cxn ang="0">
                    <a:pos x="12288" y="12288"/>
                  </a:cxn>
                  <a:cxn ang="0">
                    <a:pos x="11264" y="13653"/>
                  </a:cxn>
                  <a:cxn ang="0">
                    <a:pos x="11264" y="16384"/>
                  </a:cxn>
                  <a:cxn ang="0">
                    <a:pos x="8192" y="13653"/>
                  </a:cxn>
                  <a:cxn ang="0">
                    <a:pos x="7168" y="16384"/>
                  </a:cxn>
                  <a:cxn ang="0">
                    <a:pos x="6144" y="16384"/>
                  </a:cxn>
                  <a:cxn ang="0">
                    <a:pos x="4096" y="16384"/>
                  </a:cxn>
                  <a:cxn ang="0">
                    <a:pos x="3072" y="13653"/>
                  </a:cxn>
                  <a:cxn ang="0">
                    <a:pos x="6144" y="10923"/>
                  </a:cxn>
                  <a:cxn ang="0">
                    <a:pos x="7168" y="8192"/>
                  </a:cxn>
                  <a:cxn ang="0">
                    <a:pos x="3072" y="8192"/>
                  </a:cxn>
                  <a:cxn ang="0">
                    <a:pos x="0" y="10923"/>
                  </a:cxn>
                  <a:cxn ang="0">
                    <a:pos x="0" y="6827"/>
                  </a:cxn>
                  <a:cxn ang="0">
                    <a:pos x="4096" y="5461"/>
                  </a:cxn>
                  <a:cxn ang="0">
                    <a:pos x="7168" y="6827"/>
                  </a:cxn>
                  <a:cxn ang="0">
                    <a:pos x="7168" y="2731"/>
                  </a:cxn>
                  <a:cxn ang="0">
                    <a:pos x="7168" y="0"/>
                  </a:cxn>
                  <a:cxn ang="0">
                    <a:pos x="10240" y="2731"/>
                  </a:cxn>
                  <a:cxn ang="0">
                    <a:pos x="11264" y="2731"/>
                  </a:cxn>
                </a:cxnLst>
                <a:rect l="0" t="0" r="r" b="b"/>
                <a:pathLst>
                  <a:path w="16384" h="16384">
                    <a:moveTo>
                      <a:pt x="11264" y="2731"/>
                    </a:moveTo>
                    <a:lnTo>
                      <a:pt x="14336" y="5461"/>
                    </a:lnTo>
                    <a:lnTo>
                      <a:pt x="14336" y="6827"/>
                    </a:lnTo>
                    <a:lnTo>
                      <a:pt x="15360" y="8192"/>
                    </a:lnTo>
                    <a:lnTo>
                      <a:pt x="16384" y="10923"/>
                    </a:lnTo>
                    <a:lnTo>
                      <a:pt x="16384" y="12288"/>
                    </a:lnTo>
                    <a:lnTo>
                      <a:pt x="15360" y="12288"/>
                    </a:lnTo>
                    <a:lnTo>
                      <a:pt x="12288" y="12288"/>
                    </a:lnTo>
                    <a:lnTo>
                      <a:pt x="11264" y="13653"/>
                    </a:lnTo>
                    <a:lnTo>
                      <a:pt x="11264" y="16384"/>
                    </a:lnTo>
                    <a:lnTo>
                      <a:pt x="8192" y="13653"/>
                    </a:lnTo>
                    <a:lnTo>
                      <a:pt x="7168" y="16384"/>
                    </a:lnTo>
                    <a:lnTo>
                      <a:pt x="6144" y="16384"/>
                    </a:lnTo>
                    <a:lnTo>
                      <a:pt x="4096" y="16384"/>
                    </a:lnTo>
                    <a:lnTo>
                      <a:pt x="3072" y="13653"/>
                    </a:lnTo>
                    <a:lnTo>
                      <a:pt x="6144" y="10923"/>
                    </a:lnTo>
                    <a:lnTo>
                      <a:pt x="7168" y="8192"/>
                    </a:lnTo>
                    <a:lnTo>
                      <a:pt x="3072" y="8192"/>
                    </a:lnTo>
                    <a:lnTo>
                      <a:pt x="0" y="10923"/>
                    </a:lnTo>
                    <a:lnTo>
                      <a:pt x="0" y="6827"/>
                    </a:lnTo>
                    <a:lnTo>
                      <a:pt x="4096" y="5461"/>
                    </a:lnTo>
                    <a:lnTo>
                      <a:pt x="7168" y="6827"/>
                    </a:lnTo>
                    <a:lnTo>
                      <a:pt x="7168" y="2731"/>
                    </a:lnTo>
                    <a:lnTo>
                      <a:pt x="7168" y="0"/>
                    </a:lnTo>
                    <a:lnTo>
                      <a:pt x="10240" y="2731"/>
                    </a:lnTo>
                    <a:lnTo>
                      <a:pt x="11264" y="273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2" name="Drawing 72"/>
              <p:cNvSpPr>
                <a:spLocks noChangeAspect="1"/>
              </p:cNvSpPr>
              <p:nvPr/>
            </p:nvSpPr>
            <p:spPr bwMode="auto">
              <a:xfrm>
                <a:off x="1678" y="-1043"/>
                <a:ext cx="682" cy="14"/>
              </a:xfrm>
              <a:custGeom>
                <a:avLst/>
                <a:gdLst/>
                <a:ahLst/>
                <a:cxnLst>
                  <a:cxn ang="0">
                    <a:pos x="0" y="9362"/>
                  </a:cxn>
                  <a:cxn ang="0">
                    <a:pos x="2234" y="9362"/>
                  </a:cxn>
                  <a:cxn ang="0">
                    <a:pos x="2234" y="7022"/>
                  </a:cxn>
                  <a:cxn ang="0">
                    <a:pos x="4468" y="8192"/>
                  </a:cxn>
                  <a:cxn ang="0">
                    <a:pos x="5958" y="4681"/>
                  </a:cxn>
                  <a:cxn ang="0">
                    <a:pos x="5958" y="3511"/>
                  </a:cxn>
                  <a:cxn ang="0">
                    <a:pos x="8192" y="2341"/>
                  </a:cxn>
                  <a:cxn ang="0">
                    <a:pos x="11171" y="0"/>
                  </a:cxn>
                  <a:cxn ang="0">
                    <a:pos x="14150" y="0"/>
                  </a:cxn>
                  <a:cxn ang="0">
                    <a:pos x="13405" y="3511"/>
                  </a:cxn>
                  <a:cxn ang="0">
                    <a:pos x="14895" y="4681"/>
                  </a:cxn>
                  <a:cxn ang="0">
                    <a:pos x="16384" y="9362"/>
                  </a:cxn>
                  <a:cxn ang="0">
                    <a:pos x="11916" y="11703"/>
                  </a:cxn>
                  <a:cxn ang="0">
                    <a:pos x="7447" y="12873"/>
                  </a:cxn>
                  <a:cxn ang="0">
                    <a:pos x="2979" y="16384"/>
                  </a:cxn>
                  <a:cxn ang="0">
                    <a:pos x="1489" y="12873"/>
                  </a:cxn>
                  <a:cxn ang="0">
                    <a:pos x="0" y="9362"/>
                  </a:cxn>
                </a:cxnLst>
                <a:rect l="0" t="0" r="r" b="b"/>
                <a:pathLst>
                  <a:path w="16384" h="16384">
                    <a:moveTo>
                      <a:pt x="0" y="9362"/>
                    </a:moveTo>
                    <a:lnTo>
                      <a:pt x="2234" y="9362"/>
                    </a:lnTo>
                    <a:lnTo>
                      <a:pt x="2234" y="7022"/>
                    </a:lnTo>
                    <a:lnTo>
                      <a:pt x="4468" y="8192"/>
                    </a:lnTo>
                    <a:lnTo>
                      <a:pt x="5958" y="4681"/>
                    </a:lnTo>
                    <a:lnTo>
                      <a:pt x="5958" y="3511"/>
                    </a:lnTo>
                    <a:lnTo>
                      <a:pt x="8192" y="2341"/>
                    </a:lnTo>
                    <a:lnTo>
                      <a:pt x="11171" y="0"/>
                    </a:lnTo>
                    <a:lnTo>
                      <a:pt x="14150" y="0"/>
                    </a:lnTo>
                    <a:lnTo>
                      <a:pt x="13405" y="3511"/>
                    </a:lnTo>
                    <a:lnTo>
                      <a:pt x="14895" y="4681"/>
                    </a:lnTo>
                    <a:lnTo>
                      <a:pt x="16384" y="9362"/>
                    </a:lnTo>
                    <a:lnTo>
                      <a:pt x="11916" y="11703"/>
                    </a:lnTo>
                    <a:lnTo>
                      <a:pt x="7447" y="12873"/>
                    </a:lnTo>
                    <a:lnTo>
                      <a:pt x="2979" y="16384"/>
                    </a:lnTo>
                    <a:lnTo>
                      <a:pt x="1489" y="12873"/>
                    </a:lnTo>
                    <a:lnTo>
                      <a:pt x="0" y="936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3" name="Drawing 73"/>
              <p:cNvSpPr>
                <a:spLocks noChangeAspect="1"/>
              </p:cNvSpPr>
              <p:nvPr/>
            </p:nvSpPr>
            <p:spPr bwMode="auto">
              <a:xfrm>
                <a:off x="-1949" y="-888"/>
                <a:ext cx="155" cy="9"/>
              </a:xfrm>
              <a:custGeom>
                <a:avLst/>
                <a:gdLst/>
                <a:ahLst/>
                <a:cxnLst>
                  <a:cxn ang="0">
                    <a:pos x="16384" y="1820"/>
                  </a:cxn>
                  <a:cxn ang="0">
                    <a:pos x="16384" y="0"/>
                  </a:cxn>
                  <a:cxn ang="0">
                    <a:pos x="13107" y="1820"/>
                  </a:cxn>
                  <a:cxn ang="0">
                    <a:pos x="9830" y="5461"/>
                  </a:cxn>
                  <a:cxn ang="0">
                    <a:pos x="3277" y="7282"/>
                  </a:cxn>
                  <a:cxn ang="0">
                    <a:pos x="0" y="9102"/>
                  </a:cxn>
                  <a:cxn ang="0">
                    <a:pos x="0" y="12743"/>
                  </a:cxn>
                  <a:cxn ang="0">
                    <a:pos x="0" y="16384"/>
                  </a:cxn>
                  <a:cxn ang="0">
                    <a:pos x="3277" y="16384"/>
                  </a:cxn>
                  <a:cxn ang="0">
                    <a:pos x="9830" y="16384"/>
                  </a:cxn>
                  <a:cxn ang="0">
                    <a:pos x="13107" y="12743"/>
                  </a:cxn>
                  <a:cxn ang="0">
                    <a:pos x="16384" y="7282"/>
                  </a:cxn>
                  <a:cxn ang="0">
                    <a:pos x="16384" y="1820"/>
                  </a:cxn>
                </a:cxnLst>
                <a:rect l="0" t="0" r="r" b="b"/>
                <a:pathLst>
                  <a:path w="16384" h="16384">
                    <a:moveTo>
                      <a:pt x="16384" y="1820"/>
                    </a:moveTo>
                    <a:lnTo>
                      <a:pt x="16384" y="0"/>
                    </a:lnTo>
                    <a:lnTo>
                      <a:pt x="13107" y="1820"/>
                    </a:lnTo>
                    <a:lnTo>
                      <a:pt x="9830" y="5461"/>
                    </a:lnTo>
                    <a:lnTo>
                      <a:pt x="3277" y="7282"/>
                    </a:lnTo>
                    <a:lnTo>
                      <a:pt x="0" y="9102"/>
                    </a:lnTo>
                    <a:lnTo>
                      <a:pt x="0" y="12743"/>
                    </a:lnTo>
                    <a:lnTo>
                      <a:pt x="0" y="16384"/>
                    </a:lnTo>
                    <a:lnTo>
                      <a:pt x="3277" y="16384"/>
                    </a:lnTo>
                    <a:lnTo>
                      <a:pt x="9830" y="16384"/>
                    </a:lnTo>
                    <a:lnTo>
                      <a:pt x="13107" y="12743"/>
                    </a:lnTo>
                    <a:lnTo>
                      <a:pt x="16384" y="7282"/>
                    </a:lnTo>
                    <a:lnTo>
                      <a:pt x="16384" y="182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4" name="Drawing 74"/>
              <p:cNvSpPr>
                <a:spLocks noChangeAspect="1"/>
              </p:cNvSpPr>
              <p:nvPr/>
            </p:nvSpPr>
            <p:spPr bwMode="auto">
              <a:xfrm>
                <a:off x="-1825" y="-864"/>
                <a:ext cx="93" cy="7"/>
              </a:xfrm>
              <a:custGeom>
                <a:avLst/>
                <a:gdLst/>
                <a:ahLst/>
                <a:cxnLst>
                  <a:cxn ang="0">
                    <a:pos x="0" y="16384"/>
                  </a:cxn>
                  <a:cxn ang="0">
                    <a:pos x="16384" y="0"/>
                  </a:cxn>
                  <a:cxn ang="0">
                    <a:pos x="5461" y="0"/>
                  </a:cxn>
                  <a:cxn ang="0">
                    <a:pos x="0" y="2341"/>
                  </a:cxn>
                  <a:cxn ang="0">
                    <a:pos x="0" y="9362"/>
                  </a:cxn>
                  <a:cxn ang="0">
                    <a:pos x="0" y="16384"/>
                  </a:cxn>
                </a:cxnLst>
                <a:rect l="0" t="0" r="r" b="b"/>
                <a:pathLst>
                  <a:path w="16384" h="16384">
                    <a:moveTo>
                      <a:pt x="0" y="16384"/>
                    </a:moveTo>
                    <a:lnTo>
                      <a:pt x="16384" y="0"/>
                    </a:lnTo>
                    <a:lnTo>
                      <a:pt x="5461" y="0"/>
                    </a:lnTo>
                    <a:lnTo>
                      <a:pt x="0" y="2341"/>
                    </a:lnTo>
                    <a:lnTo>
                      <a:pt x="0" y="9362"/>
                    </a:lnTo>
                    <a:lnTo>
                      <a:pt x="0"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5" name="Drawing 75"/>
              <p:cNvSpPr>
                <a:spLocks noChangeAspect="1"/>
              </p:cNvSpPr>
              <p:nvPr/>
            </p:nvSpPr>
            <p:spPr bwMode="auto">
              <a:xfrm>
                <a:off x="-802" y="-965"/>
                <a:ext cx="217" cy="10"/>
              </a:xfrm>
              <a:custGeom>
                <a:avLst/>
                <a:gdLst/>
                <a:ahLst/>
                <a:cxnLst>
                  <a:cxn ang="0">
                    <a:pos x="7022" y="16384"/>
                  </a:cxn>
                  <a:cxn ang="0">
                    <a:pos x="7022" y="14746"/>
                  </a:cxn>
                  <a:cxn ang="0">
                    <a:pos x="14043" y="8192"/>
                  </a:cxn>
                  <a:cxn ang="0">
                    <a:pos x="16384" y="6554"/>
                  </a:cxn>
                  <a:cxn ang="0">
                    <a:pos x="14043" y="1638"/>
                  </a:cxn>
                  <a:cxn ang="0">
                    <a:pos x="7022" y="0"/>
                  </a:cxn>
                  <a:cxn ang="0">
                    <a:pos x="4681" y="1638"/>
                  </a:cxn>
                  <a:cxn ang="0">
                    <a:pos x="0" y="8192"/>
                  </a:cxn>
                  <a:cxn ang="0">
                    <a:pos x="0" y="13107"/>
                  </a:cxn>
                  <a:cxn ang="0">
                    <a:pos x="0" y="16384"/>
                  </a:cxn>
                  <a:cxn ang="0">
                    <a:pos x="4681" y="16384"/>
                  </a:cxn>
                  <a:cxn ang="0">
                    <a:pos x="7022" y="16384"/>
                  </a:cxn>
                </a:cxnLst>
                <a:rect l="0" t="0" r="r" b="b"/>
                <a:pathLst>
                  <a:path w="16384" h="16384">
                    <a:moveTo>
                      <a:pt x="7022" y="16384"/>
                    </a:moveTo>
                    <a:lnTo>
                      <a:pt x="7022" y="14746"/>
                    </a:lnTo>
                    <a:lnTo>
                      <a:pt x="14043" y="8192"/>
                    </a:lnTo>
                    <a:lnTo>
                      <a:pt x="16384" y="6554"/>
                    </a:lnTo>
                    <a:lnTo>
                      <a:pt x="14043" y="1638"/>
                    </a:lnTo>
                    <a:lnTo>
                      <a:pt x="7022" y="0"/>
                    </a:lnTo>
                    <a:lnTo>
                      <a:pt x="4681" y="1638"/>
                    </a:lnTo>
                    <a:lnTo>
                      <a:pt x="0" y="8192"/>
                    </a:lnTo>
                    <a:lnTo>
                      <a:pt x="0" y="13107"/>
                    </a:lnTo>
                    <a:lnTo>
                      <a:pt x="0" y="16384"/>
                    </a:lnTo>
                    <a:lnTo>
                      <a:pt x="4681" y="16384"/>
                    </a:lnTo>
                    <a:lnTo>
                      <a:pt x="7022"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6" name="Drawing 76"/>
              <p:cNvSpPr>
                <a:spLocks noChangeAspect="1"/>
              </p:cNvSpPr>
              <p:nvPr/>
            </p:nvSpPr>
            <p:spPr bwMode="auto">
              <a:xfrm>
                <a:off x="-1608" y="-935"/>
                <a:ext cx="155" cy="8"/>
              </a:xfrm>
              <a:custGeom>
                <a:avLst/>
                <a:gdLst/>
                <a:ahLst/>
                <a:cxnLst>
                  <a:cxn ang="0">
                    <a:pos x="0" y="16384"/>
                  </a:cxn>
                  <a:cxn ang="0">
                    <a:pos x="3277" y="12288"/>
                  </a:cxn>
                  <a:cxn ang="0">
                    <a:pos x="16384" y="8192"/>
                  </a:cxn>
                  <a:cxn ang="0">
                    <a:pos x="16384" y="6144"/>
                  </a:cxn>
                  <a:cxn ang="0">
                    <a:pos x="6554" y="4096"/>
                  </a:cxn>
                  <a:cxn ang="0">
                    <a:pos x="3277" y="0"/>
                  </a:cxn>
                  <a:cxn ang="0">
                    <a:pos x="3277" y="8192"/>
                  </a:cxn>
                  <a:cxn ang="0">
                    <a:pos x="0" y="16384"/>
                  </a:cxn>
                </a:cxnLst>
                <a:rect l="0" t="0" r="r" b="b"/>
                <a:pathLst>
                  <a:path w="16384" h="16384">
                    <a:moveTo>
                      <a:pt x="0" y="16384"/>
                    </a:moveTo>
                    <a:lnTo>
                      <a:pt x="3277" y="12288"/>
                    </a:lnTo>
                    <a:lnTo>
                      <a:pt x="16384" y="8192"/>
                    </a:lnTo>
                    <a:lnTo>
                      <a:pt x="16384" y="6144"/>
                    </a:lnTo>
                    <a:lnTo>
                      <a:pt x="6554" y="4096"/>
                    </a:lnTo>
                    <a:lnTo>
                      <a:pt x="3277" y="0"/>
                    </a:lnTo>
                    <a:lnTo>
                      <a:pt x="3277" y="8192"/>
                    </a:lnTo>
                    <a:lnTo>
                      <a:pt x="0"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7" name="Drawing 77"/>
              <p:cNvSpPr>
                <a:spLocks noChangeAspect="1"/>
              </p:cNvSpPr>
              <p:nvPr/>
            </p:nvSpPr>
            <p:spPr bwMode="auto">
              <a:xfrm>
                <a:off x="-1701" y="-811"/>
                <a:ext cx="155" cy="15"/>
              </a:xfrm>
              <a:custGeom>
                <a:avLst/>
                <a:gdLst/>
                <a:ahLst/>
                <a:cxnLst>
                  <a:cxn ang="0">
                    <a:pos x="13107" y="16384"/>
                  </a:cxn>
                  <a:cxn ang="0">
                    <a:pos x="16384" y="13107"/>
                  </a:cxn>
                  <a:cxn ang="0">
                    <a:pos x="16384" y="8738"/>
                  </a:cxn>
                  <a:cxn ang="0">
                    <a:pos x="16384" y="6554"/>
                  </a:cxn>
                  <a:cxn ang="0">
                    <a:pos x="13107" y="3277"/>
                  </a:cxn>
                  <a:cxn ang="0">
                    <a:pos x="9830" y="0"/>
                  </a:cxn>
                  <a:cxn ang="0">
                    <a:pos x="3277" y="2185"/>
                  </a:cxn>
                  <a:cxn ang="0">
                    <a:pos x="0" y="4369"/>
                  </a:cxn>
                  <a:cxn ang="0">
                    <a:pos x="0" y="8738"/>
                  </a:cxn>
                  <a:cxn ang="0">
                    <a:pos x="0" y="12015"/>
                  </a:cxn>
                  <a:cxn ang="0">
                    <a:pos x="3277" y="13107"/>
                  </a:cxn>
                  <a:cxn ang="0">
                    <a:pos x="13107" y="16384"/>
                  </a:cxn>
                </a:cxnLst>
                <a:rect l="0" t="0" r="r" b="b"/>
                <a:pathLst>
                  <a:path w="16384" h="16384">
                    <a:moveTo>
                      <a:pt x="13107" y="16384"/>
                    </a:moveTo>
                    <a:lnTo>
                      <a:pt x="16384" y="13107"/>
                    </a:lnTo>
                    <a:lnTo>
                      <a:pt x="16384" y="8738"/>
                    </a:lnTo>
                    <a:lnTo>
                      <a:pt x="16384" y="6554"/>
                    </a:lnTo>
                    <a:lnTo>
                      <a:pt x="13107" y="3277"/>
                    </a:lnTo>
                    <a:lnTo>
                      <a:pt x="9830" y="0"/>
                    </a:lnTo>
                    <a:lnTo>
                      <a:pt x="3277" y="2185"/>
                    </a:lnTo>
                    <a:lnTo>
                      <a:pt x="0" y="4369"/>
                    </a:lnTo>
                    <a:lnTo>
                      <a:pt x="0" y="8738"/>
                    </a:lnTo>
                    <a:lnTo>
                      <a:pt x="0" y="12015"/>
                    </a:lnTo>
                    <a:lnTo>
                      <a:pt x="3277" y="13107"/>
                    </a:lnTo>
                    <a:lnTo>
                      <a:pt x="13107"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8" name="Drawing 78"/>
              <p:cNvSpPr>
                <a:spLocks noChangeAspect="1"/>
              </p:cNvSpPr>
              <p:nvPr/>
            </p:nvSpPr>
            <p:spPr bwMode="auto">
              <a:xfrm>
                <a:off x="-1949" y="-772"/>
                <a:ext cx="124" cy="12"/>
              </a:xfrm>
              <a:custGeom>
                <a:avLst/>
                <a:gdLst/>
                <a:ahLst/>
                <a:cxnLst>
                  <a:cxn ang="0">
                    <a:pos x="12288" y="16384"/>
                  </a:cxn>
                  <a:cxn ang="0">
                    <a:pos x="16384" y="12288"/>
                  </a:cxn>
                  <a:cxn ang="0">
                    <a:pos x="16384" y="6827"/>
                  </a:cxn>
                  <a:cxn ang="0">
                    <a:pos x="16384" y="1365"/>
                  </a:cxn>
                  <a:cxn ang="0">
                    <a:pos x="12288" y="0"/>
                  </a:cxn>
                  <a:cxn ang="0">
                    <a:pos x="4096" y="1365"/>
                  </a:cxn>
                  <a:cxn ang="0">
                    <a:pos x="4096" y="6827"/>
                  </a:cxn>
                  <a:cxn ang="0">
                    <a:pos x="0" y="15019"/>
                  </a:cxn>
                  <a:cxn ang="0">
                    <a:pos x="0" y="16384"/>
                  </a:cxn>
                  <a:cxn ang="0">
                    <a:pos x="12288" y="16384"/>
                  </a:cxn>
                </a:cxnLst>
                <a:rect l="0" t="0" r="r" b="b"/>
                <a:pathLst>
                  <a:path w="16384" h="16384">
                    <a:moveTo>
                      <a:pt x="12288" y="16384"/>
                    </a:moveTo>
                    <a:lnTo>
                      <a:pt x="16384" y="12288"/>
                    </a:lnTo>
                    <a:lnTo>
                      <a:pt x="16384" y="6827"/>
                    </a:lnTo>
                    <a:lnTo>
                      <a:pt x="16384" y="1365"/>
                    </a:lnTo>
                    <a:lnTo>
                      <a:pt x="12288" y="0"/>
                    </a:lnTo>
                    <a:lnTo>
                      <a:pt x="4096" y="1365"/>
                    </a:lnTo>
                    <a:lnTo>
                      <a:pt x="4096" y="6827"/>
                    </a:lnTo>
                    <a:lnTo>
                      <a:pt x="0" y="15019"/>
                    </a:lnTo>
                    <a:lnTo>
                      <a:pt x="0" y="16384"/>
                    </a:lnTo>
                    <a:lnTo>
                      <a:pt x="12288"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9" name="Poland"/>
            <p:cNvSpPr>
              <a:spLocks noChangeAspect="1"/>
            </p:cNvSpPr>
            <p:nvPr/>
          </p:nvSpPr>
          <p:spPr bwMode="auto">
            <a:xfrm>
              <a:off x="2138" y="1456"/>
              <a:ext cx="485" cy="461"/>
            </a:xfrm>
            <a:custGeom>
              <a:avLst/>
              <a:gdLst/>
              <a:ahLst/>
              <a:cxnLst>
                <a:cxn ang="0">
                  <a:pos x="464" y="3866"/>
                </a:cxn>
                <a:cxn ang="0">
                  <a:pos x="296" y="3314"/>
                </a:cxn>
                <a:cxn ang="0">
                  <a:pos x="676" y="2991"/>
                </a:cxn>
                <a:cxn ang="0">
                  <a:pos x="1013" y="2669"/>
                </a:cxn>
                <a:cxn ang="0">
                  <a:pos x="2196" y="2209"/>
                </a:cxn>
                <a:cxn ang="0">
                  <a:pos x="3040" y="1657"/>
                </a:cxn>
                <a:cxn ang="0">
                  <a:pos x="3969" y="828"/>
                </a:cxn>
                <a:cxn ang="0">
                  <a:pos x="4983" y="276"/>
                </a:cxn>
                <a:cxn ang="0">
                  <a:pos x="6038" y="0"/>
                </a:cxn>
                <a:cxn ang="0">
                  <a:pos x="6841" y="414"/>
                </a:cxn>
                <a:cxn ang="0">
                  <a:pos x="6418" y="414"/>
                </a:cxn>
                <a:cxn ang="0">
                  <a:pos x="6503" y="920"/>
                </a:cxn>
                <a:cxn ang="0">
                  <a:pos x="6925" y="1565"/>
                </a:cxn>
                <a:cxn ang="0">
                  <a:pos x="7516" y="1289"/>
                </a:cxn>
                <a:cxn ang="0">
                  <a:pos x="8530" y="1105"/>
                </a:cxn>
                <a:cxn ang="0">
                  <a:pos x="9754" y="1197"/>
                </a:cxn>
                <a:cxn ang="0">
                  <a:pos x="11148" y="1105"/>
                </a:cxn>
                <a:cxn ang="0">
                  <a:pos x="12288" y="736"/>
                </a:cxn>
                <a:cxn ang="0">
                  <a:pos x="13344" y="736"/>
                </a:cxn>
                <a:cxn ang="0">
                  <a:pos x="14188" y="1887"/>
                </a:cxn>
                <a:cxn ang="0">
                  <a:pos x="14779" y="3406"/>
                </a:cxn>
                <a:cxn ang="0">
                  <a:pos x="15159" y="5155"/>
                </a:cxn>
                <a:cxn ang="0">
                  <a:pos x="14315" y="6535"/>
                </a:cxn>
                <a:cxn ang="0">
                  <a:pos x="14991" y="7732"/>
                </a:cxn>
                <a:cxn ang="0">
                  <a:pos x="15286" y="9020"/>
                </a:cxn>
                <a:cxn ang="0">
                  <a:pos x="15708" y="9987"/>
                </a:cxn>
                <a:cxn ang="0">
                  <a:pos x="16173" y="10861"/>
                </a:cxn>
                <a:cxn ang="0">
                  <a:pos x="15877" y="12426"/>
                </a:cxn>
                <a:cxn ang="0">
                  <a:pos x="14822" y="14405"/>
                </a:cxn>
                <a:cxn ang="0">
                  <a:pos x="14779" y="16062"/>
                </a:cxn>
                <a:cxn ang="0">
                  <a:pos x="14019" y="16108"/>
                </a:cxn>
                <a:cxn ang="0">
                  <a:pos x="13006" y="15372"/>
                </a:cxn>
                <a:cxn ang="0">
                  <a:pos x="11950" y="15694"/>
                </a:cxn>
                <a:cxn ang="0">
                  <a:pos x="10768" y="15832"/>
                </a:cxn>
                <a:cxn ang="0">
                  <a:pos x="10050" y="16292"/>
                </a:cxn>
                <a:cxn ang="0">
                  <a:pos x="9205" y="15510"/>
                </a:cxn>
                <a:cxn ang="0">
                  <a:pos x="8065" y="15556"/>
                </a:cxn>
                <a:cxn ang="0">
                  <a:pos x="6925" y="14451"/>
                </a:cxn>
                <a:cxn ang="0">
                  <a:pos x="6207" y="14221"/>
                </a:cxn>
                <a:cxn ang="0">
                  <a:pos x="5912" y="13623"/>
                </a:cxn>
                <a:cxn ang="0">
                  <a:pos x="5025" y="13439"/>
                </a:cxn>
                <a:cxn ang="0">
                  <a:pos x="4898" y="13807"/>
                </a:cxn>
                <a:cxn ang="0">
                  <a:pos x="4349" y="13991"/>
                </a:cxn>
                <a:cxn ang="0">
                  <a:pos x="3800" y="13254"/>
                </a:cxn>
                <a:cxn ang="0">
                  <a:pos x="3800" y="12794"/>
                </a:cxn>
                <a:cxn ang="0">
                  <a:pos x="2829" y="12380"/>
                </a:cxn>
                <a:cxn ang="0">
                  <a:pos x="2111" y="12012"/>
                </a:cxn>
                <a:cxn ang="0">
                  <a:pos x="1436" y="12380"/>
                </a:cxn>
                <a:cxn ang="0">
                  <a:pos x="1309" y="11966"/>
                </a:cxn>
                <a:cxn ang="0">
                  <a:pos x="1351" y="10677"/>
                </a:cxn>
                <a:cxn ang="0">
                  <a:pos x="1098" y="10171"/>
                </a:cxn>
                <a:cxn ang="0">
                  <a:pos x="802" y="9066"/>
                </a:cxn>
                <a:cxn ang="0">
                  <a:pos x="633" y="7916"/>
                </a:cxn>
                <a:cxn ang="0">
                  <a:pos x="464" y="6811"/>
                </a:cxn>
                <a:cxn ang="0">
                  <a:pos x="84" y="6259"/>
                </a:cxn>
                <a:cxn ang="0">
                  <a:pos x="338" y="5016"/>
                </a:cxn>
                <a:cxn ang="0">
                  <a:pos x="253" y="4234"/>
                </a:cxn>
                <a:cxn ang="0">
                  <a:pos x="0" y="3590"/>
                </a:cxn>
              </a:cxnLst>
              <a:rect l="0" t="0" r="r" b="b"/>
              <a:pathLst>
                <a:path w="16384" h="16384">
                  <a:moveTo>
                    <a:pt x="0" y="3590"/>
                  </a:moveTo>
                  <a:lnTo>
                    <a:pt x="296" y="3728"/>
                  </a:lnTo>
                  <a:lnTo>
                    <a:pt x="464" y="3866"/>
                  </a:lnTo>
                  <a:lnTo>
                    <a:pt x="591" y="3682"/>
                  </a:lnTo>
                  <a:lnTo>
                    <a:pt x="591" y="3406"/>
                  </a:lnTo>
                  <a:lnTo>
                    <a:pt x="296" y="3314"/>
                  </a:lnTo>
                  <a:lnTo>
                    <a:pt x="169" y="3314"/>
                  </a:lnTo>
                  <a:lnTo>
                    <a:pt x="422" y="3130"/>
                  </a:lnTo>
                  <a:lnTo>
                    <a:pt x="676" y="2991"/>
                  </a:lnTo>
                  <a:lnTo>
                    <a:pt x="676" y="3037"/>
                  </a:lnTo>
                  <a:lnTo>
                    <a:pt x="845" y="2945"/>
                  </a:lnTo>
                  <a:lnTo>
                    <a:pt x="1013" y="2669"/>
                  </a:lnTo>
                  <a:lnTo>
                    <a:pt x="1351" y="2439"/>
                  </a:lnTo>
                  <a:lnTo>
                    <a:pt x="1858" y="2301"/>
                  </a:lnTo>
                  <a:lnTo>
                    <a:pt x="2196" y="2209"/>
                  </a:lnTo>
                  <a:lnTo>
                    <a:pt x="2449" y="2071"/>
                  </a:lnTo>
                  <a:lnTo>
                    <a:pt x="2703" y="1933"/>
                  </a:lnTo>
                  <a:lnTo>
                    <a:pt x="3040" y="1657"/>
                  </a:lnTo>
                  <a:lnTo>
                    <a:pt x="3336" y="1335"/>
                  </a:lnTo>
                  <a:lnTo>
                    <a:pt x="3547" y="1012"/>
                  </a:lnTo>
                  <a:lnTo>
                    <a:pt x="3969" y="828"/>
                  </a:lnTo>
                  <a:lnTo>
                    <a:pt x="4223" y="598"/>
                  </a:lnTo>
                  <a:lnTo>
                    <a:pt x="4560" y="414"/>
                  </a:lnTo>
                  <a:lnTo>
                    <a:pt x="4983" y="276"/>
                  </a:lnTo>
                  <a:lnTo>
                    <a:pt x="5363" y="184"/>
                  </a:lnTo>
                  <a:lnTo>
                    <a:pt x="5701" y="46"/>
                  </a:lnTo>
                  <a:lnTo>
                    <a:pt x="6038" y="0"/>
                  </a:lnTo>
                  <a:lnTo>
                    <a:pt x="6376" y="92"/>
                  </a:lnTo>
                  <a:lnTo>
                    <a:pt x="6587" y="184"/>
                  </a:lnTo>
                  <a:lnTo>
                    <a:pt x="6841" y="414"/>
                  </a:lnTo>
                  <a:lnTo>
                    <a:pt x="6841" y="598"/>
                  </a:lnTo>
                  <a:lnTo>
                    <a:pt x="6587" y="552"/>
                  </a:lnTo>
                  <a:lnTo>
                    <a:pt x="6418" y="414"/>
                  </a:lnTo>
                  <a:lnTo>
                    <a:pt x="6334" y="276"/>
                  </a:lnTo>
                  <a:lnTo>
                    <a:pt x="6376" y="552"/>
                  </a:lnTo>
                  <a:lnTo>
                    <a:pt x="6503" y="920"/>
                  </a:lnTo>
                  <a:lnTo>
                    <a:pt x="6672" y="1289"/>
                  </a:lnTo>
                  <a:lnTo>
                    <a:pt x="6756" y="1519"/>
                  </a:lnTo>
                  <a:lnTo>
                    <a:pt x="6925" y="1565"/>
                  </a:lnTo>
                  <a:lnTo>
                    <a:pt x="7010" y="1473"/>
                  </a:lnTo>
                  <a:lnTo>
                    <a:pt x="7094" y="1335"/>
                  </a:lnTo>
                  <a:lnTo>
                    <a:pt x="7516" y="1289"/>
                  </a:lnTo>
                  <a:lnTo>
                    <a:pt x="7854" y="1151"/>
                  </a:lnTo>
                  <a:lnTo>
                    <a:pt x="8108" y="966"/>
                  </a:lnTo>
                  <a:lnTo>
                    <a:pt x="8530" y="1105"/>
                  </a:lnTo>
                  <a:lnTo>
                    <a:pt x="8952" y="1105"/>
                  </a:lnTo>
                  <a:lnTo>
                    <a:pt x="9374" y="1151"/>
                  </a:lnTo>
                  <a:lnTo>
                    <a:pt x="9754" y="1197"/>
                  </a:lnTo>
                  <a:lnTo>
                    <a:pt x="10261" y="1197"/>
                  </a:lnTo>
                  <a:lnTo>
                    <a:pt x="10768" y="1151"/>
                  </a:lnTo>
                  <a:lnTo>
                    <a:pt x="11148" y="1105"/>
                  </a:lnTo>
                  <a:lnTo>
                    <a:pt x="11612" y="1012"/>
                  </a:lnTo>
                  <a:lnTo>
                    <a:pt x="11992" y="828"/>
                  </a:lnTo>
                  <a:lnTo>
                    <a:pt x="12288" y="736"/>
                  </a:lnTo>
                  <a:lnTo>
                    <a:pt x="12626" y="598"/>
                  </a:lnTo>
                  <a:lnTo>
                    <a:pt x="12921" y="552"/>
                  </a:lnTo>
                  <a:lnTo>
                    <a:pt x="13344" y="736"/>
                  </a:lnTo>
                  <a:lnTo>
                    <a:pt x="13935" y="1012"/>
                  </a:lnTo>
                  <a:lnTo>
                    <a:pt x="14104" y="1381"/>
                  </a:lnTo>
                  <a:lnTo>
                    <a:pt x="14188" y="1887"/>
                  </a:lnTo>
                  <a:lnTo>
                    <a:pt x="14357" y="2439"/>
                  </a:lnTo>
                  <a:lnTo>
                    <a:pt x="14484" y="2761"/>
                  </a:lnTo>
                  <a:lnTo>
                    <a:pt x="14779" y="3406"/>
                  </a:lnTo>
                  <a:lnTo>
                    <a:pt x="15033" y="4096"/>
                  </a:lnTo>
                  <a:lnTo>
                    <a:pt x="15117" y="4602"/>
                  </a:lnTo>
                  <a:lnTo>
                    <a:pt x="15159" y="5155"/>
                  </a:lnTo>
                  <a:lnTo>
                    <a:pt x="14948" y="5753"/>
                  </a:lnTo>
                  <a:lnTo>
                    <a:pt x="14526" y="6121"/>
                  </a:lnTo>
                  <a:lnTo>
                    <a:pt x="14315" y="6535"/>
                  </a:lnTo>
                  <a:lnTo>
                    <a:pt x="14484" y="6903"/>
                  </a:lnTo>
                  <a:lnTo>
                    <a:pt x="14991" y="7272"/>
                  </a:lnTo>
                  <a:lnTo>
                    <a:pt x="14991" y="7732"/>
                  </a:lnTo>
                  <a:lnTo>
                    <a:pt x="15033" y="8192"/>
                  </a:lnTo>
                  <a:lnTo>
                    <a:pt x="15117" y="8652"/>
                  </a:lnTo>
                  <a:lnTo>
                    <a:pt x="15286" y="9020"/>
                  </a:lnTo>
                  <a:lnTo>
                    <a:pt x="15371" y="9435"/>
                  </a:lnTo>
                  <a:lnTo>
                    <a:pt x="15624" y="9849"/>
                  </a:lnTo>
                  <a:lnTo>
                    <a:pt x="15708" y="9987"/>
                  </a:lnTo>
                  <a:lnTo>
                    <a:pt x="15793" y="10125"/>
                  </a:lnTo>
                  <a:lnTo>
                    <a:pt x="16131" y="10493"/>
                  </a:lnTo>
                  <a:lnTo>
                    <a:pt x="16173" y="10861"/>
                  </a:lnTo>
                  <a:lnTo>
                    <a:pt x="16384" y="11322"/>
                  </a:lnTo>
                  <a:lnTo>
                    <a:pt x="16342" y="11828"/>
                  </a:lnTo>
                  <a:lnTo>
                    <a:pt x="15877" y="12426"/>
                  </a:lnTo>
                  <a:lnTo>
                    <a:pt x="15371" y="12978"/>
                  </a:lnTo>
                  <a:lnTo>
                    <a:pt x="14991" y="13715"/>
                  </a:lnTo>
                  <a:lnTo>
                    <a:pt x="14822" y="14405"/>
                  </a:lnTo>
                  <a:lnTo>
                    <a:pt x="14653" y="15141"/>
                  </a:lnTo>
                  <a:lnTo>
                    <a:pt x="14653" y="15648"/>
                  </a:lnTo>
                  <a:lnTo>
                    <a:pt x="14779" y="16062"/>
                  </a:lnTo>
                  <a:lnTo>
                    <a:pt x="14484" y="16200"/>
                  </a:lnTo>
                  <a:lnTo>
                    <a:pt x="14315" y="16200"/>
                  </a:lnTo>
                  <a:lnTo>
                    <a:pt x="14019" y="16108"/>
                  </a:lnTo>
                  <a:lnTo>
                    <a:pt x="13639" y="15878"/>
                  </a:lnTo>
                  <a:lnTo>
                    <a:pt x="13344" y="15556"/>
                  </a:lnTo>
                  <a:lnTo>
                    <a:pt x="13006" y="15372"/>
                  </a:lnTo>
                  <a:lnTo>
                    <a:pt x="12584" y="15372"/>
                  </a:lnTo>
                  <a:lnTo>
                    <a:pt x="12246" y="15510"/>
                  </a:lnTo>
                  <a:lnTo>
                    <a:pt x="11950" y="15694"/>
                  </a:lnTo>
                  <a:lnTo>
                    <a:pt x="11739" y="15924"/>
                  </a:lnTo>
                  <a:lnTo>
                    <a:pt x="11401" y="15694"/>
                  </a:lnTo>
                  <a:lnTo>
                    <a:pt x="10768" y="15832"/>
                  </a:lnTo>
                  <a:lnTo>
                    <a:pt x="10557" y="16200"/>
                  </a:lnTo>
                  <a:lnTo>
                    <a:pt x="10261" y="16384"/>
                  </a:lnTo>
                  <a:lnTo>
                    <a:pt x="10050" y="16292"/>
                  </a:lnTo>
                  <a:lnTo>
                    <a:pt x="9754" y="16016"/>
                  </a:lnTo>
                  <a:lnTo>
                    <a:pt x="9459" y="15694"/>
                  </a:lnTo>
                  <a:lnTo>
                    <a:pt x="9205" y="15510"/>
                  </a:lnTo>
                  <a:lnTo>
                    <a:pt x="8868" y="15694"/>
                  </a:lnTo>
                  <a:lnTo>
                    <a:pt x="8572" y="15832"/>
                  </a:lnTo>
                  <a:lnTo>
                    <a:pt x="8065" y="15556"/>
                  </a:lnTo>
                  <a:lnTo>
                    <a:pt x="7601" y="15464"/>
                  </a:lnTo>
                  <a:lnTo>
                    <a:pt x="7221" y="14911"/>
                  </a:lnTo>
                  <a:lnTo>
                    <a:pt x="6925" y="14451"/>
                  </a:lnTo>
                  <a:lnTo>
                    <a:pt x="6672" y="14359"/>
                  </a:lnTo>
                  <a:lnTo>
                    <a:pt x="6503" y="14405"/>
                  </a:lnTo>
                  <a:lnTo>
                    <a:pt x="6207" y="14221"/>
                  </a:lnTo>
                  <a:lnTo>
                    <a:pt x="6165" y="13899"/>
                  </a:lnTo>
                  <a:lnTo>
                    <a:pt x="6165" y="13669"/>
                  </a:lnTo>
                  <a:lnTo>
                    <a:pt x="5912" y="13623"/>
                  </a:lnTo>
                  <a:lnTo>
                    <a:pt x="5532" y="13623"/>
                  </a:lnTo>
                  <a:lnTo>
                    <a:pt x="5321" y="13485"/>
                  </a:lnTo>
                  <a:lnTo>
                    <a:pt x="5025" y="13439"/>
                  </a:lnTo>
                  <a:lnTo>
                    <a:pt x="4814" y="13347"/>
                  </a:lnTo>
                  <a:lnTo>
                    <a:pt x="4814" y="13531"/>
                  </a:lnTo>
                  <a:lnTo>
                    <a:pt x="4898" y="13807"/>
                  </a:lnTo>
                  <a:lnTo>
                    <a:pt x="4729" y="13853"/>
                  </a:lnTo>
                  <a:lnTo>
                    <a:pt x="4560" y="14037"/>
                  </a:lnTo>
                  <a:lnTo>
                    <a:pt x="4349" y="13991"/>
                  </a:lnTo>
                  <a:lnTo>
                    <a:pt x="4012" y="13669"/>
                  </a:lnTo>
                  <a:lnTo>
                    <a:pt x="3716" y="13347"/>
                  </a:lnTo>
                  <a:lnTo>
                    <a:pt x="3800" y="13254"/>
                  </a:lnTo>
                  <a:lnTo>
                    <a:pt x="3843" y="12978"/>
                  </a:lnTo>
                  <a:lnTo>
                    <a:pt x="3843" y="12886"/>
                  </a:lnTo>
                  <a:lnTo>
                    <a:pt x="3800" y="12794"/>
                  </a:lnTo>
                  <a:lnTo>
                    <a:pt x="3463" y="12794"/>
                  </a:lnTo>
                  <a:lnTo>
                    <a:pt x="3167" y="12380"/>
                  </a:lnTo>
                  <a:lnTo>
                    <a:pt x="2829" y="12380"/>
                  </a:lnTo>
                  <a:lnTo>
                    <a:pt x="2491" y="12242"/>
                  </a:lnTo>
                  <a:lnTo>
                    <a:pt x="2322" y="12334"/>
                  </a:lnTo>
                  <a:lnTo>
                    <a:pt x="2111" y="12012"/>
                  </a:lnTo>
                  <a:lnTo>
                    <a:pt x="1816" y="11828"/>
                  </a:lnTo>
                  <a:lnTo>
                    <a:pt x="1605" y="12012"/>
                  </a:lnTo>
                  <a:lnTo>
                    <a:pt x="1436" y="12380"/>
                  </a:lnTo>
                  <a:lnTo>
                    <a:pt x="1182" y="12242"/>
                  </a:lnTo>
                  <a:lnTo>
                    <a:pt x="1182" y="12196"/>
                  </a:lnTo>
                  <a:lnTo>
                    <a:pt x="1309" y="11966"/>
                  </a:lnTo>
                  <a:lnTo>
                    <a:pt x="1351" y="11322"/>
                  </a:lnTo>
                  <a:lnTo>
                    <a:pt x="1351" y="10907"/>
                  </a:lnTo>
                  <a:lnTo>
                    <a:pt x="1351" y="10677"/>
                  </a:lnTo>
                  <a:lnTo>
                    <a:pt x="1351" y="10493"/>
                  </a:lnTo>
                  <a:lnTo>
                    <a:pt x="1267" y="10401"/>
                  </a:lnTo>
                  <a:lnTo>
                    <a:pt x="1098" y="10171"/>
                  </a:lnTo>
                  <a:lnTo>
                    <a:pt x="845" y="9849"/>
                  </a:lnTo>
                  <a:lnTo>
                    <a:pt x="802" y="9435"/>
                  </a:lnTo>
                  <a:lnTo>
                    <a:pt x="802" y="9066"/>
                  </a:lnTo>
                  <a:lnTo>
                    <a:pt x="802" y="8744"/>
                  </a:lnTo>
                  <a:lnTo>
                    <a:pt x="760" y="8192"/>
                  </a:lnTo>
                  <a:lnTo>
                    <a:pt x="633" y="7916"/>
                  </a:lnTo>
                  <a:lnTo>
                    <a:pt x="591" y="7456"/>
                  </a:lnTo>
                  <a:lnTo>
                    <a:pt x="591" y="7087"/>
                  </a:lnTo>
                  <a:lnTo>
                    <a:pt x="464" y="6811"/>
                  </a:lnTo>
                  <a:lnTo>
                    <a:pt x="253" y="6627"/>
                  </a:lnTo>
                  <a:lnTo>
                    <a:pt x="84" y="6443"/>
                  </a:lnTo>
                  <a:lnTo>
                    <a:pt x="84" y="6259"/>
                  </a:lnTo>
                  <a:lnTo>
                    <a:pt x="169" y="5799"/>
                  </a:lnTo>
                  <a:lnTo>
                    <a:pt x="296" y="5385"/>
                  </a:lnTo>
                  <a:lnTo>
                    <a:pt x="338" y="5016"/>
                  </a:lnTo>
                  <a:lnTo>
                    <a:pt x="338" y="4694"/>
                  </a:lnTo>
                  <a:lnTo>
                    <a:pt x="338" y="4464"/>
                  </a:lnTo>
                  <a:lnTo>
                    <a:pt x="253" y="4234"/>
                  </a:lnTo>
                  <a:lnTo>
                    <a:pt x="84" y="3912"/>
                  </a:lnTo>
                  <a:lnTo>
                    <a:pt x="0" y="3544"/>
                  </a:lnTo>
                  <a:lnTo>
                    <a:pt x="0" y="359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0" name="Portugal"/>
            <p:cNvSpPr>
              <a:spLocks noChangeAspect="1"/>
            </p:cNvSpPr>
            <p:nvPr/>
          </p:nvSpPr>
          <p:spPr bwMode="auto">
            <a:xfrm>
              <a:off x="748" y="2367"/>
              <a:ext cx="250" cy="399"/>
            </a:xfrm>
            <a:custGeom>
              <a:avLst/>
              <a:gdLst/>
              <a:ahLst/>
              <a:cxnLst>
                <a:cxn ang="0">
                  <a:pos x="7127" y="958"/>
                </a:cxn>
                <a:cxn ang="0">
                  <a:pos x="6881" y="2447"/>
                </a:cxn>
                <a:cxn ang="0">
                  <a:pos x="6472" y="3245"/>
                </a:cxn>
                <a:cxn ang="0">
                  <a:pos x="5734" y="4256"/>
                </a:cxn>
                <a:cxn ang="0">
                  <a:pos x="4833" y="5319"/>
                </a:cxn>
                <a:cxn ang="0">
                  <a:pos x="4096" y="6383"/>
                </a:cxn>
                <a:cxn ang="0">
                  <a:pos x="3195" y="7128"/>
                </a:cxn>
                <a:cxn ang="0">
                  <a:pos x="1802" y="7926"/>
                </a:cxn>
                <a:cxn ang="0">
                  <a:pos x="1229" y="8564"/>
                </a:cxn>
                <a:cxn ang="0">
                  <a:pos x="655" y="9362"/>
                </a:cxn>
                <a:cxn ang="0">
                  <a:pos x="328" y="9788"/>
                </a:cxn>
                <a:cxn ang="0">
                  <a:pos x="1147" y="10692"/>
                </a:cxn>
                <a:cxn ang="0">
                  <a:pos x="1802" y="10958"/>
                </a:cxn>
                <a:cxn ang="0">
                  <a:pos x="2867" y="11065"/>
                </a:cxn>
                <a:cxn ang="0">
                  <a:pos x="2458" y="11384"/>
                </a:cxn>
                <a:cxn ang="0">
                  <a:pos x="2212" y="12128"/>
                </a:cxn>
                <a:cxn ang="0">
                  <a:pos x="1802" y="12980"/>
                </a:cxn>
                <a:cxn ang="0">
                  <a:pos x="1475" y="13405"/>
                </a:cxn>
                <a:cxn ang="0">
                  <a:pos x="1229" y="14043"/>
                </a:cxn>
                <a:cxn ang="0">
                  <a:pos x="246" y="14895"/>
                </a:cxn>
                <a:cxn ang="0">
                  <a:pos x="164" y="15586"/>
                </a:cxn>
                <a:cxn ang="0">
                  <a:pos x="1884" y="15799"/>
                </a:cxn>
                <a:cxn ang="0">
                  <a:pos x="3441" y="16224"/>
                </a:cxn>
                <a:cxn ang="0">
                  <a:pos x="4915" y="16384"/>
                </a:cxn>
                <a:cxn ang="0">
                  <a:pos x="6062" y="16224"/>
                </a:cxn>
                <a:cxn ang="0">
                  <a:pos x="6226" y="15852"/>
                </a:cxn>
                <a:cxn ang="0">
                  <a:pos x="6472" y="14895"/>
                </a:cxn>
                <a:cxn ang="0">
                  <a:pos x="8438" y="14150"/>
                </a:cxn>
                <a:cxn ang="0">
                  <a:pos x="9093" y="13246"/>
                </a:cxn>
                <a:cxn ang="0">
                  <a:pos x="8520" y="12022"/>
                </a:cxn>
                <a:cxn ang="0">
                  <a:pos x="9667" y="10905"/>
                </a:cxn>
                <a:cxn ang="0">
                  <a:pos x="9994" y="10267"/>
                </a:cxn>
                <a:cxn ang="0">
                  <a:pos x="9748" y="9841"/>
                </a:cxn>
                <a:cxn ang="0">
                  <a:pos x="9503" y="8511"/>
                </a:cxn>
                <a:cxn ang="0">
                  <a:pos x="11059" y="8352"/>
                </a:cxn>
                <a:cxn ang="0">
                  <a:pos x="12124" y="7500"/>
                </a:cxn>
                <a:cxn ang="0">
                  <a:pos x="12042" y="6596"/>
                </a:cxn>
                <a:cxn ang="0">
                  <a:pos x="13107" y="5373"/>
                </a:cxn>
                <a:cxn ang="0">
                  <a:pos x="13681" y="4362"/>
                </a:cxn>
                <a:cxn ang="0">
                  <a:pos x="15565" y="3617"/>
                </a:cxn>
                <a:cxn ang="0">
                  <a:pos x="16384" y="2660"/>
                </a:cxn>
                <a:cxn ang="0">
                  <a:pos x="15892" y="1755"/>
                </a:cxn>
                <a:cxn ang="0">
                  <a:pos x="13763" y="1170"/>
                </a:cxn>
                <a:cxn ang="0">
                  <a:pos x="11715" y="1117"/>
                </a:cxn>
                <a:cxn ang="0">
                  <a:pos x="10322" y="904"/>
                </a:cxn>
                <a:cxn ang="0">
                  <a:pos x="10076" y="213"/>
                </a:cxn>
                <a:cxn ang="0">
                  <a:pos x="9093" y="0"/>
                </a:cxn>
                <a:cxn ang="0">
                  <a:pos x="7209" y="426"/>
                </a:cxn>
              </a:cxnLst>
              <a:rect l="0" t="0" r="r" b="b"/>
              <a:pathLst>
                <a:path w="16384" h="16384">
                  <a:moveTo>
                    <a:pt x="7209" y="426"/>
                  </a:moveTo>
                  <a:lnTo>
                    <a:pt x="7127" y="958"/>
                  </a:lnTo>
                  <a:lnTo>
                    <a:pt x="7045" y="1809"/>
                  </a:lnTo>
                  <a:lnTo>
                    <a:pt x="6881" y="2447"/>
                  </a:lnTo>
                  <a:lnTo>
                    <a:pt x="6717" y="2873"/>
                  </a:lnTo>
                  <a:lnTo>
                    <a:pt x="6472" y="3245"/>
                  </a:lnTo>
                  <a:lnTo>
                    <a:pt x="6144" y="3724"/>
                  </a:lnTo>
                  <a:lnTo>
                    <a:pt x="5734" y="4256"/>
                  </a:lnTo>
                  <a:lnTo>
                    <a:pt x="5407" y="4575"/>
                  </a:lnTo>
                  <a:lnTo>
                    <a:pt x="4833" y="5319"/>
                  </a:lnTo>
                  <a:lnTo>
                    <a:pt x="4424" y="5958"/>
                  </a:lnTo>
                  <a:lnTo>
                    <a:pt x="4096" y="6383"/>
                  </a:lnTo>
                  <a:lnTo>
                    <a:pt x="3523" y="6809"/>
                  </a:lnTo>
                  <a:lnTo>
                    <a:pt x="3195" y="7128"/>
                  </a:lnTo>
                  <a:lnTo>
                    <a:pt x="2540" y="7554"/>
                  </a:lnTo>
                  <a:lnTo>
                    <a:pt x="1802" y="7926"/>
                  </a:lnTo>
                  <a:lnTo>
                    <a:pt x="1311" y="8192"/>
                  </a:lnTo>
                  <a:lnTo>
                    <a:pt x="1229" y="8564"/>
                  </a:lnTo>
                  <a:lnTo>
                    <a:pt x="983" y="9043"/>
                  </a:lnTo>
                  <a:lnTo>
                    <a:pt x="655" y="9362"/>
                  </a:lnTo>
                  <a:lnTo>
                    <a:pt x="328" y="9628"/>
                  </a:lnTo>
                  <a:lnTo>
                    <a:pt x="328" y="9788"/>
                  </a:lnTo>
                  <a:lnTo>
                    <a:pt x="901" y="10107"/>
                  </a:lnTo>
                  <a:lnTo>
                    <a:pt x="1147" y="10692"/>
                  </a:lnTo>
                  <a:lnTo>
                    <a:pt x="1229" y="10958"/>
                  </a:lnTo>
                  <a:lnTo>
                    <a:pt x="1802" y="10958"/>
                  </a:lnTo>
                  <a:lnTo>
                    <a:pt x="2458" y="10958"/>
                  </a:lnTo>
                  <a:lnTo>
                    <a:pt x="2867" y="11065"/>
                  </a:lnTo>
                  <a:lnTo>
                    <a:pt x="2785" y="11277"/>
                  </a:lnTo>
                  <a:lnTo>
                    <a:pt x="2458" y="11384"/>
                  </a:lnTo>
                  <a:lnTo>
                    <a:pt x="2458" y="11596"/>
                  </a:lnTo>
                  <a:lnTo>
                    <a:pt x="2212" y="12128"/>
                  </a:lnTo>
                  <a:lnTo>
                    <a:pt x="1802" y="12607"/>
                  </a:lnTo>
                  <a:lnTo>
                    <a:pt x="1802" y="12980"/>
                  </a:lnTo>
                  <a:lnTo>
                    <a:pt x="1556" y="13299"/>
                  </a:lnTo>
                  <a:lnTo>
                    <a:pt x="1475" y="13405"/>
                  </a:lnTo>
                  <a:lnTo>
                    <a:pt x="1475" y="13618"/>
                  </a:lnTo>
                  <a:lnTo>
                    <a:pt x="1229" y="14043"/>
                  </a:lnTo>
                  <a:lnTo>
                    <a:pt x="901" y="14363"/>
                  </a:lnTo>
                  <a:lnTo>
                    <a:pt x="246" y="14895"/>
                  </a:lnTo>
                  <a:lnTo>
                    <a:pt x="0" y="15373"/>
                  </a:lnTo>
                  <a:lnTo>
                    <a:pt x="164" y="15586"/>
                  </a:lnTo>
                  <a:lnTo>
                    <a:pt x="983" y="15639"/>
                  </a:lnTo>
                  <a:lnTo>
                    <a:pt x="1884" y="15799"/>
                  </a:lnTo>
                  <a:lnTo>
                    <a:pt x="2785" y="16012"/>
                  </a:lnTo>
                  <a:lnTo>
                    <a:pt x="3441" y="16224"/>
                  </a:lnTo>
                  <a:lnTo>
                    <a:pt x="4178" y="16384"/>
                  </a:lnTo>
                  <a:lnTo>
                    <a:pt x="4915" y="16384"/>
                  </a:lnTo>
                  <a:lnTo>
                    <a:pt x="5489" y="16224"/>
                  </a:lnTo>
                  <a:lnTo>
                    <a:pt x="6062" y="16224"/>
                  </a:lnTo>
                  <a:lnTo>
                    <a:pt x="6226" y="16224"/>
                  </a:lnTo>
                  <a:lnTo>
                    <a:pt x="6226" y="15852"/>
                  </a:lnTo>
                  <a:lnTo>
                    <a:pt x="6226" y="15373"/>
                  </a:lnTo>
                  <a:lnTo>
                    <a:pt x="6472" y="14895"/>
                  </a:lnTo>
                  <a:lnTo>
                    <a:pt x="7209" y="14469"/>
                  </a:lnTo>
                  <a:lnTo>
                    <a:pt x="8438" y="14150"/>
                  </a:lnTo>
                  <a:lnTo>
                    <a:pt x="9093" y="13831"/>
                  </a:lnTo>
                  <a:lnTo>
                    <a:pt x="9093" y="13246"/>
                  </a:lnTo>
                  <a:lnTo>
                    <a:pt x="8520" y="12660"/>
                  </a:lnTo>
                  <a:lnTo>
                    <a:pt x="8520" y="12022"/>
                  </a:lnTo>
                  <a:lnTo>
                    <a:pt x="8847" y="11384"/>
                  </a:lnTo>
                  <a:lnTo>
                    <a:pt x="9667" y="10905"/>
                  </a:lnTo>
                  <a:lnTo>
                    <a:pt x="10076" y="10533"/>
                  </a:lnTo>
                  <a:lnTo>
                    <a:pt x="9994" y="10267"/>
                  </a:lnTo>
                  <a:lnTo>
                    <a:pt x="9994" y="10213"/>
                  </a:lnTo>
                  <a:lnTo>
                    <a:pt x="9748" y="9841"/>
                  </a:lnTo>
                  <a:lnTo>
                    <a:pt x="9503" y="9256"/>
                  </a:lnTo>
                  <a:lnTo>
                    <a:pt x="9503" y="8511"/>
                  </a:lnTo>
                  <a:lnTo>
                    <a:pt x="10322" y="8352"/>
                  </a:lnTo>
                  <a:lnTo>
                    <a:pt x="11059" y="8352"/>
                  </a:lnTo>
                  <a:lnTo>
                    <a:pt x="11960" y="7926"/>
                  </a:lnTo>
                  <a:lnTo>
                    <a:pt x="12124" y="7500"/>
                  </a:lnTo>
                  <a:lnTo>
                    <a:pt x="11960" y="6915"/>
                  </a:lnTo>
                  <a:lnTo>
                    <a:pt x="12042" y="6596"/>
                  </a:lnTo>
                  <a:lnTo>
                    <a:pt x="12698" y="6011"/>
                  </a:lnTo>
                  <a:lnTo>
                    <a:pt x="13107" y="5373"/>
                  </a:lnTo>
                  <a:lnTo>
                    <a:pt x="13435" y="4788"/>
                  </a:lnTo>
                  <a:lnTo>
                    <a:pt x="13681" y="4362"/>
                  </a:lnTo>
                  <a:lnTo>
                    <a:pt x="14582" y="4043"/>
                  </a:lnTo>
                  <a:lnTo>
                    <a:pt x="15565" y="3617"/>
                  </a:lnTo>
                  <a:lnTo>
                    <a:pt x="16302" y="3085"/>
                  </a:lnTo>
                  <a:lnTo>
                    <a:pt x="16384" y="2660"/>
                  </a:lnTo>
                  <a:lnTo>
                    <a:pt x="16056" y="2234"/>
                  </a:lnTo>
                  <a:lnTo>
                    <a:pt x="15892" y="1755"/>
                  </a:lnTo>
                  <a:lnTo>
                    <a:pt x="14909" y="1383"/>
                  </a:lnTo>
                  <a:lnTo>
                    <a:pt x="13763" y="1170"/>
                  </a:lnTo>
                  <a:lnTo>
                    <a:pt x="12780" y="1330"/>
                  </a:lnTo>
                  <a:lnTo>
                    <a:pt x="11715" y="1117"/>
                  </a:lnTo>
                  <a:lnTo>
                    <a:pt x="11141" y="958"/>
                  </a:lnTo>
                  <a:lnTo>
                    <a:pt x="10322" y="904"/>
                  </a:lnTo>
                  <a:lnTo>
                    <a:pt x="9830" y="532"/>
                  </a:lnTo>
                  <a:lnTo>
                    <a:pt x="10076" y="213"/>
                  </a:lnTo>
                  <a:lnTo>
                    <a:pt x="10076" y="53"/>
                  </a:lnTo>
                  <a:lnTo>
                    <a:pt x="9093" y="0"/>
                  </a:lnTo>
                  <a:lnTo>
                    <a:pt x="8028" y="53"/>
                  </a:lnTo>
                  <a:lnTo>
                    <a:pt x="7209" y="42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1" name="Romania"/>
            <p:cNvSpPr>
              <a:spLocks noChangeAspect="1"/>
            </p:cNvSpPr>
            <p:nvPr/>
          </p:nvSpPr>
          <p:spPr bwMode="auto">
            <a:xfrm>
              <a:off x="2476" y="1944"/>
              <a:ext cx="522" cy="397"/>
            </a:xfrm>
            <a:custGeom>
              <a:avLst/>
              <a:gdLst/>
              <a:ahLst/>
              <a:cxnLst>
                <a:cxn ang="0">
                  <a:pos x="157" y="9233"/>
                </a:cxn>
                <a:cxn ang="0">
                  <a:pos x="747" y="8966"/>
                </a:cxn>
                <a:cxn ang="0">
                  <a:pos x="1454" y="8379"/>
                </a:cxn>
                <a:cxn ang="0">
                  <a:pos x="1847" y="7098"/>
                </a:cxn>
                <a:cxn ang="0">
                  <a:pos x="2082" y="5817"/>
                </a:cxn>
                <a:cxn ang="0">
                  <a:pos x="2397" y="4696"/>
                </a:cxn>
                <a:cxn ang="0">
                  <a:pos x="2554" y="3896"/>
                </a:cxn>
                <a:cxn ang="0">
                  <a:pos x="3183" y="3149"/>
                </a:cxn>
                <a:cxn ang="0">
                  <a:pos x="3615" y="2722"/>
                </a:cxn>
                <a:cxn ang="0">
                  <a:pos x="3890" y="2295"/>
                </a:cxn>
                <a:cxn ang="0">
                  <a:pos x="4911" y="2188"/>
                </a:cxn>
                <a:cxn ang="0">
                  <a:pos x="6090" y="1868"/>
                </a:cxn>
                <a:cxn ang="0">
                  <a:pos x="6876" y="1975"/>
                </a:cxn>
                <a:cxn ang="0">
                  <a:pos x="7583" y="1548"/>
                </a:cxn>
                <a:cxn ang="0">
                  <a:pos x="8526" y="1121"/>
                </a:cxn>
                <a:cxn ang="0">
                  <a:pos x="9430" y="53"/>
                </a:cxn>
                <a:cxn ang="0">
                  <a:pos x="10255" y="267"/>
                </a:cxn>
                <a:cxn ang="0">
                  <a:pos x="11041" y="1227"/>
                </a:cxn>
                <a:cxn ang="0">
                  <a:pos x="11669" y="2615"/>
                </a:cxn>
                <a:cxn ang="0">
                  <a:pos x="12730" y="4216"/>
                </a:cxn>
                <a:cxn ang="0">
                  <a:pos x="13201" y="6137"/>
                </a:cxn>
                <a:cxn ang="0">
                  <a:pos x="13398" y="7418"/>
                </a:cxn>
                <a:cxn ang="0">
                  <a:pos x="13634" y="8379"/>
                </a:cxn>
                <a:cxn ang="0">
                  <a:pos x="13869" y="8539"/>
                </a:cxn>
                <a:cxn ang="0">
                  <a:pos x="14419" y="9126"/>
                </a:cxn>
                <a:cxn ang="0">
                  <a:pos x="14970" y="8539"/>
                </a:cxn>
                <a:cxn ang="0">
                  <a:pos x="15677" y="8112"/>
                </a:cxn>
                <a:cxn ang="0">
                  <a:pos x="16070" y="8112"/>
                </a:cxn>
                <a:cxn ang="0">
                  <a:pos x="16305" y="8592"/>
                </a:cxn>
                <a:cxn ang="0">
                  <a:pos x="16384" y="9606"/>
                </a:cxn>
                <a:cxn ang="0">
                  <a:pos x="15913" y="10407"/>
                </a:cxn>
                <a:cxn ang="0">
                  <a:pos x="15520" y="11314"/>
                </a:cxn>
                <a:cxn ang="0">
                  <a:pos x="15205" y="11367"/>
                </a:cxn>
                <a:cxn ang="0">
                  <a:pos x="15441" y="10460"/>
                </a:cxn>
                <a:cxn ang="0">
                  <a:pos x="15362" y="9820"/>
                </a:cxn>
                <a:cxn ang="0">
                  <a:pos x="15127" y="10407"/>
                </a:cxn>
                <a:cxn ang="0">
                  <a:pos x="15127" y="11528"/>
                </a:cxn>
                <a:cxn ang="0">
                  <a:pos x="15087" y="12381"/>
                </a:cxn>
                <a:cxn ang="0">
                  <a:pos x="15245" y="13235"/>
                </a:cxn>
                <a:cxn ang="0">
                  <a:pos x="15402" y="14036"/>
                </a:cxn>
                <a:cxn ang="0">
                  <a:pos x="14105" y="13876"/>
                </a:cxn>
                <a:cxn ang="0">
                  <a:pos x="12887" y="13609"/>
                </a:cxn>
                <a:cxn ang="0">
                  <a:pos x="11512" y="14303"/>
                </a:cxn>
                <a:cxn ang="0">
                  <a:pos x="10412" y="15637"/>
                </a:cxn>
                <a:cxn ang="0">
                  <a:pos x="9115" y="16010"/>
                </a:cxn>
                <a:cxn ang="0">
                  <a:pos x="7190" y="16224"/>
                </a:cxn>
                <a:cxn ang="0">
                  <a:pos x="5658" y="16384"/>
                </a:cxn>
                <a:cxn ang="0">
                  <a:pos x="5383" y="15370"/>
                </a:cxn>
                <a:cxn ang="0">
                  <a:pos x="4676" y="15210"/>
                </a:cxn>
                <a:cxn ang="0">
                  <a:pos x="4597" y="14036"/>
                </a:cxn>
                <a:cxn ang="0">
                  <a:pos x="4047" y="14036"/>
                </a:cxn>
                <a:cxn ang="0">
                  <a:pos x="3104" y="13716"/>
                </a:cxn>
                <a:cxn ang="0">
                  <a:pos x="2475" y="12648"/>
                </a:cxn>
                <a:cxn ang="0">
                  <a:pos x="2082" y="12008"/>
                </a:cxn>
                <a:cxn ang="0">
                  <a:pos x="1414" y="11474"/>
                </a:cxn>
                <a:cxn ang="0">
                  <a:pos x="982" y="10193"/>
                </a:cxn>
                <a:cxn ang="0">
                  <a:pos x="157" y="9446"/>
                </a:cxn>
                <a:cxn ang="0">
                  <a:pos x="118" y="9339"/>
                </a:cxn>
              </a:cxnLst>
              <a:rect l="0" t="0" r="r" b="b"/>
              <a:pathLst>
                <a:path w="16384" h="16384">
                  <a:moveTo>
                    <a:pt x="118" y="9339"/>
                  </a:moveTo>
                  <a:lnTo>
                    <a:pt x="157" y="9233"/>
                  </a:lnTo>
                  <a:lnTo>
                    <a:pt x="432" y="9126"/>
                  </a:lnTo>
                  <a:lnTo>
                    <a:pt x="747" y="8966"/>
                  </a:lnTo>
                  <a:lnTo>
                    <a:pt x="1061" y="8752"/>
                  </a:lnTo>
                  <a:lnTo>
                    <a:pt x="1454" y="8379"/>
                  </a:lnTo>
                  <a:lnTo>
                    <a:pt x="1611" y="7632"/>
                  </a:lnTo>
                  <a:lnTo>
                    <a:pt x="1847" y="7098"/>
                  </a:lnTo>
                  <a:lnTo>
                    <a:pt x="2004" y="6404"/>
                  </a:lnTo>
                  <a:lnTo>
                    <a:pt x="2082" y="5817"/>
                  </a:lnTo>
                  <a:lnTo>
                    <a:pt x="2397" y="5177"/>
                  </a:lnTo>
                  <a:lnTo>
                    <a:pt x="2397" y="4696"/>
                  </a:lnTo>
                  <a:lnTo>
                    <a:pt x="2554" y="4269"/>
                  </a:lnTo>
                  <a:lnTo>
                    <a:pt x="2554" y="3896"/>
                  </a:lnTo>
                  <a:lnTo>
                    <a:pt x="2829" y="3416"/>
                  </a:lnTo>
                  <a:lnTo>
                    <a:pt x="3183" y="3149"/>
                  </a:lnTo>
                  <a:lnTo>
                    <a:pt x="3418" y="3042"/>
                  </a:lnTo>
                  <a:lnTo>
                    <a:pt x="3615" y="2722"/>
                  </a:lnTo>
                  <a:lnTo>
                    <a:pt x="3733" y="2402"/>
                  </a:lnTo>
                  <a:lnTo>
                    <a:pt x="3890" y="2295"/>
                  </a:lnTo>
                  <a:lnTo>
                    <a:pt x="4400" y="2135"/>
                  </a:lnTo>
                  <a:lnTo>
                    <a:pt x="4911" y="2188"/>
                  </a:lnTo>
                  <a:lnTo>
                    <a:pt x="5658" y="2081"/>
                  </a:lnTo>
                  <a:lnTo>
                    <a:pt x="6090" y="1868"/>
                  </a:lnTo>
                  <a:lnTo>
                    <a:pt x="6483" y="1708"/>
                  </a:lnTo>
                  <a:lnTo>
                    <a:pt x="6876" y="1975"/>
                  </a:lnTo>
                  <a:lnTo>
                    <a:pt x="7190" y="2188"/>
                  </a:lnTo>
                  <a:lnTo>
                    <a:pt x="7583" y="1548"/>
                  </a:lnTo>
                  <a:lnTo>
                    <a:pt x="8054" y="1281"/>
                  </a:lnTo>
                  <a:lnTo>
                    <a:pt x="8526" y="1121"/>
                  </a:lnTo>
                  <a:lnTo>
                    <a:pt x="8919" y="694"/>
                  </a:lnTo>
                  <a:lnTo>
                    <a:pt x="9430" y="53"/>
                  </a:lnTo>
                  <a:lnTo>
                    <a:pt x="9783" y="0"/>
                  </a:lnTo>
                  <a:lnTo>
                    <a:pt x="10255" y="267"/>
                  </a:lnTo>
                  <a:lnTo>
                    <a:pt x="10726" y="694"/>
                  </a:lnTo>
                  <a:lnTo>
                    <a:pt x="11041" y="1227"/>
                  </a:lnTo>
                  <a:lnTo>
                    <a:pt x="11198" y="1868"/>
                  </a:lnTo>
                  <a:lnTo>
                    <a:pt x="11669" y="2615"/>
                  </a:lnTo>
                  <a:lnTo>
                    <a:pt x="12259" y="3416"/>
                  </a:lnTo>
                  <a:lnTo>
                    <a:pt x="12730" y="4216"/>
                  </a:lnTo>
                  <a:lnTo>
                    <a:pt x="13044" y="5337"/>
                  </a:lnTo>
                  <a:lnTo>
                    <a:pt x="13201" y="6137"/>
                  </a:lnTo>
                  <a:lnTo>
                    <a:pt x="13201" y="6884"/>
                  </a:lnTo>
                  <a:lnTo>
                    <a:pt x="13398" y="7418"/>
                  </a:lnTo>
                  <a:lnTo>
                    <a:pt x="13516" y="7845"/>
                  </a:lnTo>
                  <a:lnTo>
                    <a:pt x="13634" y="8379"/>
                  </a:lnTo>
                  <a:lnTo>
                    <a:pt x="13634" y="8699"/>
                  </a:lnTo>
                  <a:lnTo>
                    <a:pt x="13869" y="8539"/>
                  </a:lnTo>
                  <a:lnTo>
                    <a:pt x="14144" y="8806"/>
                  </a:lnTo>
                  <a:lnTo>
                    <a:pt x="14419" y="9126"/>
                  </a:lnTo>
                  <a:lnTo>
                    <a:pt x="14734" y="9019"/>
                  </a:lnTo>
                  <a:lnTo>
                    <a:pt x="14970" y="8539"/>
                  </a:lnTo>
                  <a:lnTo>
                    <a:pt x="15402" y="8325"/>
                  </a:lnTo>
                  <a:lnTo>
                    <a:pt x="15677" y="8112"/>
                  </a:lnTo>
                  <a:lnTo>
                    <a:pt x="15913" y="8059"/>
                  </a:lnTo>
                  <a:lnTo>
                    <a:pt x="16070" y="8112"/>
                  </a:lnTo>
                  <a:lnTo>
                    <a:pt x="16227" y="8379"/>
                  </a:lnTo>
                  <a:lnTo>
                    <a:pt x="16305" y="8592"/>
                  </a:lnTo>
                  <a:lnTo>
                    <a:pt x="16345" y="9126"/>
                  </a:lnTo>
                  <a:lnTo>
                    <a:pt x="16384" y="9606"/>
                  </a:lnTo>
                  <a:lnTo>
                    <a:pt x="16227" y="10193"/>
                  </a:lnTo>
                  <a:lnTo>
                    <a:pt x="15913" y="10407"/>
                  </a:lnTo>
                  <a:lnTo>
                    <a:pt x="15677" y="10727"/>
                  </a:lnTo>
                  <a:lnTo>
                    <a:pt x="15520" y="11314"/>
                  </a:lnTo>
                  <a:lnTo>
                    <a:pt x="15362" y="11688"/>
                  </a:lnTo>
                  <a:lnTo>
                    <a:pt x="15205" y="11367"/>
                  </a:lnTo>
                  <a:lnTo>
                    <a:pt x="15362" y="11047"/>
                  </a:lnTo>
                  <a:lnTo>
                    <a:pt x="15441" y="10460"/>
                  </a:lnTo>
                  <a:lnTo>
                    <a:pt x="15402" y="10193"/>
                  </a:lnTo>
                  <a:lnTo>
                    <a:pt x="15362" y="9820"/>
                  </a:lnTo>
                  <a:lnTo>
                    <a:pt x="15127" y="9873"/>
                  </a:lnTo>
                  <a:lnTo>
                    <a:pt x="15127" y="10407"/>
                  </a:lnTo>
                  <a:lnTo>
                    <a:pt x="15205" y="10940"/>
                  </a:lnTo>
                  <a:lnTo>
                    <a:pt x="15127" y="11528"/>
                  </a:lnTo>
                  <a:lnTo>
                    <a:pt x="15127" y="12008"/>
                  </a:lnTo>
                  <a:lnTo>
                    <a:pt x="15087" y="12381"/>
                  </a:lnTo>
                  <a:lnTo>
                    <a:pt x="15127" y="12755"/>
                  </a:lnTo>
                  <a:lnTo>
                    <a:pt x="15245" y="13235"/>
                  </a:lnTo>
                  <a:lnTo>
                    <a:pt x="15245" y="13609"/>
                  </a:lnTo>
                  <a:lnTo>
                    <a:pt x="15402" y="14036"/>
                  </a:lnTo>
                  <a:lnTo>
                    <a:pt x="14812" y="14303"/>
                  </a:lnTo>
                  <a:lnTo>
                    <a:pt x="14105" y="13876"/>
                  </a:lnTo>
                  <a:lnTo>
                    <a:pt x="13162" y="13822"/>
                  </a:lnTo>
                  <a:lnTo>
                    <a:pt x="12887" y="13609"/>
                  </a:lnTo>
                  <a:lnTo>
                    <a:pt x="12298" y="13716"/>
                  </a:lnTo>
                  <a:lnTo>
                    <a:pt x="11512" y="14303"/>
                  </a:lnTo>
                  <a:lnTo>
                    <a:pt x="10883" y="14943"/>
                  </a:lnTo>
                  <a:lnTo>
                    <a:pt x="10412" y="15637"/>
                  </a:lnTo>
                  <a:lnTo>
                    <a:pt x="9901" y="15957"/>
                  </a:lnTo>
                  <a:lnTo>
                    <a:pt x="9115" y="16010"/>
                  </a:lnTo>
                  <a:lnTo>
                    <a:pt x="8487" y="15957"/>
                  </a:lnTo>
                  <a:lnTo>
                    <a:pt x="7190" y="16224"/>
                  </a:lnTo>
                  <a:lnTo>
                    <a:pt x="6090" y="16277"/>
                  </a:lnTo>
                  <a:lnTo>
                    <a:pt x="5658" y="16384"/>
                  </a:lnTo>
                  <a:lnTo>
                    <a:pt x="5226" y="16010"/>
                  </a:lnTo>
                  <a:lnTo>
                    <a:pt x="5383" y="15370"/>
                  </a:lnTo>
                  <a:lnTo>
                    <a:pt x="4990" y="15210"/>
                  </a:lnTo>
                  <a:lnTo>
                    <a:pt x="4676" y="15210"/>
                  </a:lnTo>
                  <a:lnTo>
                    <a:pt x="4361" y="14516"/>
                  </a:lnTo>
                  <a:lnTo>
                    <a:pt x="4597" y="14036"/>
                  </a:lnTo>
                  <a:lnTo>
                    <a:pt x="4361" y="13609"/>
                  </a:lnTo>
                  <a:lnTo>
                    <a:pt x="4047" y="14036"/>
                  </a:lnTo>
                  <a:lnTo>
                    <a:pt x="3615" y="13876"/>
                  </a:lnTo>
                  <a:lnTo>
                    <a:pt x="3104" y="13716"/>
                  </a:lnTo>
                  <a:lnTo>
                    <a:pt x="2554" y="13289"/>
                  </a:lnTo>
                  <a:lnTo>
                    <a:pt x="2475" y="12648"/>
                  </a:lnTo>
                  <a:lnTo>
                    <a:pt x="2357" y="12221"/>
                  </a:lnTo>
                  <a:lnTo>
                    <a:pt x="2082" y="12008"/>
                  </a:lnTo>
                  <a:lnTo>
                    <a:pt x="1729" y="11954"/>
                  </a:lnTo>
                  <a:lnTo>
                    <a:pt x="1414" y="11474"/>
                  </a:lnTo>
                  <a:lnTo>
                    <a:pt x="1218" y="10674"/>
                  </a:lnTo>
                  <a:lnTo>
                    <a:pt x="982" y="10193"/>
                  </a:lnTo>
                  <a:lnTo>
                    <a:pt x="629" y="9766"/>
                  </a:lnTo>
                  <a:lnTo>
                    <a:pt x="157" y="9446"/>
                  </a:lnTo>
                  <a:lnTo>
                    <a:pt x="0" y="9393"/>
                  </a:lnTo>
                  <a:lnTo>
                    <a:pt x="118" y="933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32" name="Spain"/>
            <p:cNvGrpSpPr>
              <a:grpSpLocks noChangeAspect="1"/>
            </p:cNvGrpSpPr>
            <p:nvPr/>
          </p:nvGrpSpPr>
          <p:grpSpPr bwMode="auto">
            <a:xfrm>
              <a:off x="843" y="2243"/>
              <a:ext cx="738" cy="638"/>
              <a:chOff x="-1528" y="-68004"/>
              <a:chExt cx="20094" cy="493"/>
            </a:xfrm>
            <a:grpFill/>
          </p:grpSpPr>
          <p:sp>
            <p:nvSpPr>
              <p:cNvPr id="63" name="Drawing 83"/>
              <p:cNvSpPr>
                <a:spLocks noChangeAspect="1"/>
              </p:cNvSpPr>
              <p:nvPr/>
            </p:nvSpPr>
            <p:spPr bwMode="auto">
              <a:xfrm>
                <a:off x="-1528" y="-68004"/>
                <a:ext cx="19142" cy="493"/>
              </a:xfrm>
              <a:custGeom>
                <a:avLst/>
                <a:gdLst/>
                <a:ahLst/>
                <a:cxnLst>
                  <a:cxn ang="0">
                    <a:pos x="553" y="2725"/>
                  </a:cxn>
                  <a:cxn ang="0">
                    <a:pos x="524" y="2127"/>
                  </a:cxn>
                  <a:cxn ang="0">
                    <a:pos x="582" y="1363"/>
                  </a:cxn>
                  <a:cxn ang="0">
                    <a:pos x="873" y="432"/>
                  </a:cxn>
                  <a:cxn ang="0">
                    <a:pos x="1862" y="199"/>
                  </a:cxn>
                  <a:cxn ang="0">
                    <a:pos x="2852" y="133"/>
                  </a:cxn>
                  <a:cxn ang="0">
                    <a:pos x="4540" y="931"/>
                  </a:cxn>
                  <a:cxn ang="0">
                    <a:pos x="5762" y="1329"/>
                  </a:cxn>
                  <a:cxn ang="0">
                    <a:pos x="7334" y="1928"/>
                  </a:cxn>
                  <a:cxn ang="0">
                    <a:pos x="8585" y="2326"/>
                  </a:cxn>
                  <a:cxn ang="0">
                    <a:pos x="10011" y="2725"/>
                  </a:cxn>
                  <a:cxn ang="0">
                    <a:pos x="10447" y="3456"/>
                  </a:cxn>
                  <a:cxn ang="0">
                    <a:pos x="11291" y="4187"/>
                  </a:cxn>
                  <a:cxn ang="0">
                    <a:pos x="12688" y="4852"/>
                  </a:cxn>
                  <a:cxn ang="0">
                    <a:pos x="13503" y="4786"/>
                  </a:cxn>
                  <a:cxn ang="0">
                    <a:pos x="14027" y="5517"/>
                  </a:cxn>
                  <a:cxn ang="0">
                    <a:pos x="14405" y="5616"/>
                  </a:cxn>
                  <a:cxn ang="0">
                    <a:pos x="15365" y="5849"/>
                  </a:cxn>
                  <a:cxn ang="0">
                    <a:pos x="16355" y="6015"/>
                  </a:cxn>
                  <a:cxn ang="0">
                    <a:pos x="16151" y="6580"/>
                  </a:cxn>
                  <a:cxn ang="0">
                    <a:pos x="14958" y="7710"/>
                  </a:cxn>
                  <a:cxn ang="0">
                    <a:pos x="13037" y="8408"/>
                  </a:cxn>
                  <a:cxn ang="0">
                    <a:pos x="12048" y="9571"/>
                  </a:cxn>
                  <a:cxn ang="0">
                    <a:pos x="10942" y="10901"/>
                  </a:cxn>
                  <a:cxn ang="0">
                    <a:pos x="10680" y="11465"/>
                  </a:cxn>
                  <a:cxn ang="0">
                    <a:pos x="10884" y="12363"/>
                  </a:cxn>
                  <a:cxn ang="0">
                    <a:pos x="11117" y="13027"/>
                  </a:cxn>
                  <a:cxn ang="0">
                    <a:pos x="10098" y="13825"/>
                  </a:cxn>
                  <a:cxn ang="0">
                    <a:pos x="9545" y="14689"/>
                  </a:cxn>
                  <a:cxn ang="0">
                    <a:pos x="8730" y="14889"/>
                  </a:cxn>
                  <a:cxn ang="0">
                    <a:pos x="7857" y="15819"/>
                  </a:cxn>
                  <a:cxn ang="0">
                    <a:pos x="6984" y="16018"/>
                  </a:cxn>
                  <a:cxn ang="0">
                    <a:pos x="5413" y="15819"/>
                  </a:cxn>
                  <a:cxn ang="0">
                    <a:pos x="4074" y="15553"/>
                  </a:cxn>
                  <a:cxn ang="0">
                    <a:pos x="2765" y="16085"/>
                  </a:cxn>
                  <a:cxn ang="0">
                    <a:pos x="2386" y="16384"/>
                  </a:cxn>
                  <a:cxn ang="0">
                    <a:pos x="1571" y="15852"/>
                  </a:cxn>
                  <a:cxn ang="0">
                    <a:pos x="1251" y="14756"/>
                  </a:cxn>
                  <a:cxn ang="0">
                    <a:pos x="902" y="13725"/>
                  </a:cxn>
                  <a:cxn ang="0">
                    <a:pos x="0" y="13327"/>
                  </a:cxn>
                  <a:cxn ang="0">
                    <a:pos x="349" y="12230"/>
                  </a:cxn>
                  <a:cxn ang="0">
                    <a:pos x="815" y="11100"/>
                  </a:cxn>
                  <a:cxn ang="0">
                    <a:pos x="1368" y="9771"/>
                  </a:cxn>
                  <a:cxn ang="0">
                    <a:pos x="1164" y="8973"/>
                  </a:cxn>
                  <a:cxn ang="0">
                    <a:pos x="2037" y="8142"/>
                  </a:cxn>
                  <a:cxn ang="0">
                    <a:pos x="2299" y="6946"/>
                  </a:cxn>
                  <a:cxn ang="0">
                    <a:pos x="2968" y="5716"/>
                  </a:cxn>
                  <a:cxn ang="0">
                    <a:pos x="3492" y="4586"/>
                  </a:cxn>
                  <a:cxn ang="0">
                    <a:pos x="2328" y="4021"/>
                  </a:cxn>
                  <a:cxn ang="0">
                    <a:pos x="1280" y="3523"/>
                  </a:cxn>
                  <a:cxn ang="0">
                    <a:pos x="640" y="3224"/>
                  </a:cxn>
                </a:cxnLst>
                <a:rect l="0" t="0" r="r" b="b"/>
                <a:pathLst>
                  <a:path w="16384" h="16384">
                    <a:moveTo>
                      <a:pt x="349" y="3456"/>
                    </a:moveTo>
                    <a:lnTo>
                      <a:pt x="320" y="3257"/>
                    </a:lnTo>
                    <a:lnTo>
                      <a:pt x="407" y="3057"/>
                    </a:lnTo>
                    <a:lnTo>
                      <a:pt x="553" y="2725"/>
                    </a:lnTo>
                    <a:lnTo>
                      <a:pt x="786" y="2526"/>
                    </a:lnTo>
                    <a:lnTo>
                      <a:pt x="553" y="2526"/>
                    </a:lnTo>
                    <a:lnTo>
                      <a:pt x="698" y="2293"/>
                    </a:lnTo>
                    <a:lnTo>
                      <a:pt x="524" y="2127"/>
                    </a:lnTo>
                    <a:lnTo>
                      <a:pt x="757" y="1795"/>
                    </a:lnTo>
                    <a:lnTo>
                      <a:pt x="640" y="1761"/>
                    </a:lnTo>
                    <a:lnTo>
                      <a:pt x="524" y="1595"/>
                    </a:lnTo>
                    <a:lnTo>
                      <a:pt x="582" y="1363"/>
                    </a:lnTo>
                    <a:lnTo>
                      <a:pt x="466" y="1196"/>
                    </a:lnTo>
                    <a:lnTo>
                      <a:pt x="320" y="931"/>
                    </a:lnTo>
                    <a:lnTo>
                      <a:pt x="553" y="565"/>
                    </a:lnTo>
                    <a:lnTo>
                      <a:pt x="873" y="432"/>
                    </a:lnTo>
                    <a:lnTo>
                      <a:pt x="1135" y="432"/>
                    </a:lnTo>
                    <a:lnTo>
                      <a:pt x="1601" y="565"/>
                    </a:lnTo>
                    <a:lnTo>
                      <a:pt x="1833" y="399"/>
                    </a:lnTo>
                    <a:lnTo>
                      <a:pt x="1862" y="199"/>
                    </a:lnTo>
                    <a:lnTo>
                      <a:pt x="2066" y="0"/>
                    </a:lnTo>
                    <a:lnTo>
                      <a:pt x="2415" y="0"/>
                    </a:lnTo>
                    <a:lnTo>
                      <a:pt x="2648" y="0"/>
                    </a:lnTo>
                    <a:lnTo>
                      <a:pt x="2852" y="133"/>
                    </a:lnTo>
                    <a:lnTo>
                      <a:pt x="3143" y="432"/>
                    </a:lnTo>
                    <a:lnTo>
                      <a:pt x="3579" y="665"/>
                    </a:lnTo>
                    <a:lnTo>
                      <a:pt x="4045" y="798"/>
                    </a:lnTo>
                    <a:lnTo>
                      <a:pt x="4540" y="931"/>
                    </a:lnTo>
                    <a:lnTo>
                      <a:pt x="4831" y="831"/>
                    </a:lnTo>
                    <a:lnTo>
                      <a:pt x="5093" y="964"/>
                    </a:lnTo>
                    <a:lnTo>
                      <a:pt x="5471" y="1230"/>
                    </a:lnTo>
                    <a:lnTo>
                      <a:pt x="5762" y="1329"/>
                    </a:lnTo>
                    <a:lnTo>
                      <a:pt x="5995" y="1495"/>
                    </a:lnTo>
                    <a:lnTo>
                      <a:pt x="6490" y="1728"/>
                    </a:lnTo>
                    <a:lnTo>
                      <a:pt x="6868" y="1894"/>
                    </a:lnTo>
                    <a:lnTo>
                      <a:pt x="7334" y="1928"/>
                    </a:lnTo>
                    <a:lnTo>
                      <a:pt x="7654" y="1928"/>
                    </a:lnTo>
                    <a:lnTo>
                      <a:pt x="7916" y="2127"/>
                    </a:lnTo>
                    <a:lnTo>
                      <a:pt x="8352" y="2293"/>
                    </a:lnTo>
                    <a:lnTo>
                      <a:pt x="8585" y="2326"/>
                    </a:lnTo>
                    <a:lnTo>
                      <a:pt x="9050" y="2426"/>
                    </a:lnTo>
                    <a:lnTo>
                      <a:pt x="9371" y="2659"/>
                    </a:lnTo>
                    <a:lnTo>
                      <a:pt x="9778" y="2725"/>
                    </a:lnTo>
                    <a:lnTo>
                      <a:pt x="10011" y="2725"/>
                    </a:lnTo>
                    <a:lnTo>
                      <a:pt x="10011" y="2858"/>
                    </a:lnTo>
                    <a:lnTo>
                      <a:pt x="10185" y="3057"/>
                    </a:lnTo>
                    <a:lnTo>
                      <a:pt x="10331" y="3257"/>
                    </a:lnTo>
                    <a:lnTo>
                      <a:pt x="10447" y="3456"/>
                    </a:lnTo>
                    <a:lnTo>
                      <a:pt x="10651" y="3622"/>
                    </a:lnTo>
                    <a:lnTo>
                      <a:pt x="10913" y="3755"/>
                    </a:lnTo>
                    <a:lnTo>
                      <a:pt x="11146" y="3988"/>
                    </a:lnTo>
                    <a:lnTo>
                      <a:pt x="11291" y="4187"/>
                    </a:lnTo>
                    <a:lnTo>
                      <a:pt x="11611" y="4320"/>
                    </a:lnTo>
                    <a:lnTo>
                      <a:pt x="11961" y="4520"/>
                    </a:lnTo>
                    <a:lnTo>
                      <a:pt x="12339" y="4719"/>
                    </a:lnTo>
                    <a:lnTo>
                      <a:pt x="12688" y="4852"/>
                    </a:lnTo>
                    <a:lnTo>
                      <a:pt x="12863" y="4852"/>
                    </a:lnTo>
                    <a:lnTo>
                      <a:pt x="13125" y="4686"/>
                    </a:lnTo>
                    <a:lnTo>
                      <a:pt x="13328" y="4686"/>
                    </a:lnTo>
                    <a:lnTo>
                      <a:pt x="13503" y="4786"/>
                    </a:lnTo>
                    <a:lnTo>
                      <a:pt x="13707" y="4985"/>
                    </a:lnTo>
                    <a:lnTo>
                      <a:pt x="13823" y="5118"/>
                    </a:lnTo>
                    <a:lnTo>
                      <a:pt x="13969" y="5351"/>
                    </a:lnTo>
                    <a:lnTo>
                      <a:pt x="14027" y="5517"/>
                    </a:lnTo>
                    <a:lnTo>
                      <a:pt x="14172" y="5583"/>
                    </a:lnTo>
                    <a:lnTo>
                      <a:pt x="14289" y="5517"/>
                    </a:lnTo>
                    <a:lnTo>
                      <a:pt x="14260" y="5384"/>
                    </a:lnTo>
                    <a:lnTo>
                      <a:pt x="14405" y="5616"/>
                    </a:lnTo>
                    <a:lnTo>
                      <a:pt x="14492" y="5650"/>
                    </a:lnTo>
                    <a:lnTo>
                      <a:pt x="14667" y="5783"/>
                    </a:lnTo>
                    <a:lnTo>
                      <a:pt x="15016" y="5783"/>
                    </a:lnTo>
                    <a:lnTo>
                      <a:pt x="15365" y="5849"/>
                    </a:lnTo>
                    <a:lnTo>
                      <a:pt x="15686" y="5783"/>
                    </a:lnTo>
                    <a:lnTo>
                      <a:pt x="16035" y="5849"/>
                    </a:lnTo>
                    <a:lnTo>
                      <a:pt x="16180" y="5882"/>
                    </a:lnTo>
                    <a:lnTo>
                      <a:pt x="16355" y="6015"/>
                    </a:lnTo>
                    <a:lnTo>
                      <a:pt x="16355" y="6048"/>
                    </a:lnTo>
                    <a:lnTo>
                      <a:pt x="16384" y="6248"/>
                    </a:lnTo>
                    <a:lnTo>
                      <a:pt x="16151" y="6314"/>
                    </a:lnTo>
                    <a:lnTo>
                      <a:pt x="16151" y="6580"/>
                    </a:lnTo>
                    <a:lnTo>
                      <a:pt x="16238" y="6846"/>
                    </a:lnTo>
                    <a:lnTo>
                      <a:pt x="15947" y="7178"/>
                    </a:lnTo>
                    <a:lnTo>
                      <a:pt x="15482" y="7444"/>
                    </a:lnTo>
                    <a:lnTo>
                      <a:pt x="14958" y="7710"/>
                    </a:lnTo>
                    <a:lnTo>
                      <a:pt x="14551" y="8009"/>
                    </a:lnTo>
                    <a:lnTo>
                      <a:pt x="14143" y="8109"/>
                    </a:lnTo>
                    <a:lnTo>
                      <a:pt x="13561" y="8275"/>
                    </a:lnTo>
                    <a:lnTo>
                      <a:pt x="13037" y="8408"/>
                    </a:lnTo>
                    <a:lnTo>
                      <a:pt x="12688" y="8774"/>
                    </a:lnTo>
                    <a:lnTo>
                      <a:pt x="12659" y="8940"/>
                    </a:lnTo>
                    <a:lnTo>
                      <a:pt x="12426" y="9172"/>
                    </a:lnTo>
                    <a:lnTo>
                      <a:pt x="12048" y="9571"/>
                    </a:lnTo>
                    <a:lnTo>
                      <a:pt x="11815" y="9904"/>
                    </a:lnTo>
                    <a:lnTo>
                      <a:pt x="11524" y="10269"/>
                    </a:lnTo>
                    <a:lnTo>
                      <a:pt x="11233" y="10568"/>
                    </a:lnTo>
                    <a:lnTo>
                      <a:pt x="10942" y="10901"/>
                    </a:lnTo>
                    <a:lnTo>
                      <a:pt x="10797" y="11233"/>
                    </a:lnTo>
                    <a:lnTo>
                      <a:pt x="10709" y="11366"/>
                    </a:lnTo>
                    <a:lnTo>
                      <a:pt x="10680" y="11432"/>
                    </a:lnTo>
                    <a:lnTo>
                      <a:pt x="10680" y="11465"/>
                    </a:lnTo>
                    <a:lnTo>
                      <a:pt x="10767" y="11632"/>
                    </a:lnTo>
                    <a:lnTo>
                      <a:pt x="10767" y="11964"/>
                    </a:lnTo>
                    <a:lnTo>
                      <a:pt x="10797" y="12163"/>
                    </a:lnTo>
                    <a:lnTo>
                      <a:pt x="10884" y="12363"/>
                    </a:lnTo>
                    <a:lnTo>
                      <a:pt x="11000" y="12496"/>
                    </a:lnTo>
                    <a:lnTo>
                      <a:pt x="11175" y="12562"/>
                    </a:lnTo>
                    <a:lnTo>
                      <a:pt x="11262" y="12762"/>
                    </a:lnTo>
                    <a:lnTo>
                      <a:pt x="11117" y="13027"/>
                    </a:lnTo>
                    <a:lnTo>
                      <a:pt x="10709" y="13227"/>
                    </a:lnTo>
                    <a:lnTo>
                      <a:pt x="10447" y="13360"/>
                    </a:lnTo>
                    <a:lnTo>
                      <a:pt x="10244" y="13559"/>
                    </a:lnTo>
                    <a:lnTo>
                      <a:pt x="10098" y="13825"/>
                    </a:lnTo>
                    <a:lnTo>
                      <a:pt x="9953" y="13991"/>
                    </a:lnTo>
                    <a:lnTo>
                      <a:pt x="9836" y="14257"/>
                    </a:lnTo>
                    <a:lnTo>
                      <a:pt x="9662" y="14490"/>
                    </a:lnTo>
                    <a:lnTo>
                      <a:pt x="9545" y="14689"/>
                    </a:lnTo>
                    <a:lnTo>
                      <a:pt x="9603" y="14889"/>
                    </a:lnTo>
                    <a:lnTo>
                      <a:pt x="9312" y="14922"/>
                    </a:lnTo>
                    <a:lnTo>
                      <a:pt x="9050" y="14889"/>
                    </a:lnTo>
                    <a:lnTo>
                      <a:pt x="8730" y="14889"/>
                    </a:lnTo>
                    <a:lnTo>
                      <a:pt x="8468" y="15055"/>
                    </a:lnTo>
                    <a:lnTo>
                      <a:pt x="8119" y="15287"/>
                    </a:lnTo>
                    <a:lnTo>
                      <a:pt x="8003" y="15553"/>
                    </a:lnTo>
                    <a:lnTo>
                      <a:pt x="7857" y="15819"/>
                    </a:lnTo>
                    <a:lnTo>
                      <a:pt x="7683" y="16018"/>
                    </a:lnTo>
                    <a:lnTo>
                      <a:pt x="7508" y="16218"/>
                    </a:lnTo>
                    <a:lnTo>
                      <a:pt x="7304" y="16151"/>
                    </a:lnTo>
                    <a:lnTo>
                      <a:pt x="6984" y="16018"/>
                    </a:lnTo>
                    <a:lnTo>
                      <a:pt x="6577" y="16118"/>
                    </a:lnTo>
                    <a:lnTo>
                      <a:pt x="6228" y="16018"/>
                    </a:lnTo>
                    <a:lnTo>
                      <a:pt x="5820" y="15819"/>
                    </a:lnTo>
                    <a:lnTo>
                      <a:pt x="5413" y="15819"/>
                    </a:lnTo>
                    <a:lnTo>
                      <a:pt x="5064" y="15686"/>
                    </a:lnTo>
                    <a:lnTo>
                      <a:pt x="4598" y="15586"/>
                    </a:lnTo>
                    <a:lnTo>
                      <a:pt x="4307" y="15586"/>
                    </a:lnTo>
                    <a:lnTo>
                      <a:pt x="4074" y="15553"/>
                    </a:lnTo>
                    <a:lnTo>
                      <a:pt x="3696" y="15852"/>
                    </a:lnTo>
                    <a:lnTo>
                      <a:pt x="3376" y="15819"/>
                    </a:lnTo>
                    <a:lnTo>
                      <a:pt x="3027" y="15852"/>
                    </a:lnTo>
                    <a:lnTo>
                      <a:pt x="2765" y="16085"/>
                    </a:lnTo>
                    <a:lnTo>
                      <a:pt x="2648" y="16218"/>
                    </a:lnTo>
                    <a:lnTo>
                      <a:pt x="2503" y="16351"/>
                    </a:lnTo>
                    <a:lnTo>
                      <a:pt x="2415" y="16351"/>
                    </a:lnTo>
                    <a:lnTo>
                      <a:pt x="2386" y="16384"/>
                    </a:lnTo>
                    <a:lnTo>
                      <a:pt x="2270" y="16384"/>
                    </a:lnTo>
                    <a:lnTo>
                      <a:pt x="2095" y="16351"/>
                    </a:lnTo>
                    <a:lnTo>
                      <a:pt x="1833" y="16151"/>
                    </a:lnTo>
                    <a:lnTo>
                      <a:pt x="1571" y="15852"/>
                    </a:lnTo>
                    <a:lnTo>
                      <a:pt x="1455" y="15487"/>
                    </a:lnTo>
                    <a:lnTo>
                      <a:pt x="1368" y="15287"/>
                    </a:lnTo>
                    <a:lnTo>
                      <a:pt x="1397" y="15021"/>
                    </a:lnTo>
                    <a:lnTo>
                      <a:pt x="1251" y="14756"/>
                    </a:lnTo>
                    <a:lnTo>
                      <a:pt x="1280" y="14490"/>
                    </a:lnTo>
                    <a:lnTo>
                      <a:pt x="1251" y="14157"/>
                    </a:lnTo>
                    <a:lnTo>
                      <a:pt x="1106" y="13892"/>
                    </a:lnTo>
                    <a:lnTo>
                      <a:pt x="902" y="13725"/>
                    </a:lnTo>
                    <a:lnTo>
                      <a:pt x="757" y="13559"/>
                    </a:lnTo>
                    <a:lnTo>
                      <a:pt x="553" y="13459"/>
                    </a:lnTo>
                    <a:lnTo>
                      <a:pt x="349" y="13360"/>
                    </a:lnTo>
                    <a:lnTo>
                      <a:pt x="0" y="13327"/>
                    </a:lnTo>
                    <a:lnTo>
                      <a:pt x="0" y="13094"/>
                    </a:lnTo>
                    <a:lnTo>
                      <a:pt x="0" y="12795"/>
                    </a:lnTo>
                    <a:lnTo>
                      <a:pt x="87" y="12496"/>
                    </a:lnTo>
                    <a:lnTo>
                      <a:pt x="349" y="12230"/>
                    </a:lnTo>
                    <a:lnTo>
                      <a:pt x="786" y="12030"/>
                    </a:lnTo>
                    <a:lnTo>
                      <a:pt x="1019" y="11831"/>
                    </a:lnTo>
                    <a:lnTo>
                      <a:pt x="1019" y="11465"/>
                    </a:lnTo>
                    <a:lnTo>
                      <a:pt x="815" y="11100"/>
                    </a:lnTo>
                    <a:lnTo>
                      <a:pt x="815" y="10701"/>
                    </a:lnTo>
                    <a:lnTo>
                      <a:pt x="931" y="10302"/>
                    </a:lnTo>
                    <a:lnTo>
                      <a:pt x="1222" y="10003"/>
                    </a:lnTo>
                    <a:lnTo>
                      <a:pt x="1368" y="9771"/>
                    </a:lnTo>
                    <a:lnTo>
                      <a:pt x="1339" y="9604"/>
                    </a:lnTo>
                    <a:lnTo>
                      <a:pt x="1339" y="9571"/>
                    </a:lnTo>
                    <a:lnTo>
                      <a:pt x="1251" y="9339"/>
                    </a:lnTo>
                    <a:lnTo>
                      <a:pt x="1164" y="8973"/>
                    </a:lnTo>
                    <a:lnTo>
                      <a:pt x="1164" y="8508"/>
                    </a:lnTo>
                    <a:lnTo>
                      <a:pt x="1455" y="8408"/>
                    </a:lnTo>
                    <a:lnTo>
                      <a:pt x="1717" y="8408"/>
                    </a:lnTo>
                    <a:lnTo>
                      <a:pt x="2037" y="8142"/>
                    </a:lnTo>
                    <a:lnTo>
                      <a:pt x="2095" y="7876"/>
                    </a:lnTo>
                    <a:lnTo>
                      <a:pt x="2037" y="7511"/>
                    </a:lnTo>
                    <a:lnTo>
                      <a:pt x="2066" y="7311"/>
                    </a:lnTo>
                    <a:lnTo>
                      <a:pt x="2299" y="6946"/>
                    </a:lnTo>
                    <a:lnTo>
                      <a:pt x="2445" y="6547"/>
                    </a:lnTo>
                    <a:lnTo>
                      <a:pt x="2561" y="6181"/>
                    </a:lnTo>
                    <a:lnTo>
                      <a:pt x="2648" y="5916"/>
                    </a:lnTo>
                    <a:lnTo>
                      <a:pt x="2968" y="5716"/>
                    </a:lnTo>
                    <a:lnTo>
                      <a:pt x="3318" y="5450"/>
                    </a:lnTo>
                    <a:lnTo>
                      <a:pt x="3579" y="5118"/>
                    </a:lnTo>
                    <a:lnTo>
                      <a:pt x="3609" y="4852"/>
                    </a:lnTo>
                    <a:lnTo>
                      <a:pt x="3492" y="4586"/>
                    </a:lnTo>
                    <a:lnTo>
                      <a:pt x="3434" y="4287"/>
                    </a:lnTo>
                    <a:lnTo>
                      <a:pt x="3085" y="4054"/>
                    </a:lnTo>
                    <a:lnTo>
                      <a:pt x="2677" y="3922"/>
                    </a:lnTo>
                    <a:lnTo>
                      <a:pt x="2328" y="4021"/>
                    </a:lnTo>
                    <a:lnTo>
                      <a:pt x="1950" y="3888"/>
                    </a:lnTo>
                    <a:lnTo>
                      <a:pt x="1746" y="3789"/>
                    </a:lnTo>
                    <a:lnTo>
                      <a:pt x="1455" y="3755"/>
                    </a:lnTo>
                    <a:lnTo>
                      <a:pt x="1280" y="3523"/>
                    </a:lnTo>
                    <a:lnTo>
                      <a:pt x="1368" y="3323"/>
                    </a:lnTo>
                    <a:lnTo>
                      <a:pt x="1368" y="3224"/>
                    </a:lnTo>
                    <a:lnTo>
                      <a:pt x="1019" y="3190"/>
                    </a:lnTo>
                    <a:lnTo>
                      <a:pt x="640" y="3224"/>
                    </a:lnTo>
                    <a:lnTo>
                      <a:pt x="349" y="345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4" name="Drawing 84"/>
              <p:cNvSpPr>
                <a:spLocks noChangeAspect="1"/>
              </p:cNvSpPr>
              <p:nvPr/>
            </p:nvSpPr>
            <p:spPr bwMode="auto">
              <a:xfrm>
                <a:off x="13398" y="-67631"/>
                <a:ext cx="544" cy="15"/>
              </a:xfrm>
              <a:custGeom>
                <a:avLst/>
                <a:gdLst/>
                <a:ahLst/>
                <a:cxnLst>
                  <a:cxn ang="0">
                    <a:pos x="13312" y="0"/>
                  </a:cxn>
                  <a:cxn ang="0">
                    <a:pos x="15360" y="1092"/>
                  </a:cxn>
                  <a:cxn ang="0">
                    <a:pos x="15360" y="0"/>
                  </a:cxn>
                  <a:cxn ang="0">
                    <a:pos x="16384" y="7646"/>
                  </a:cxn>
                  <a:cxn ang="0">
                    <a:pos x="11264" y="13107"/>
                  </a:cxn>
                  <a:cxn ang="0">
                    <a:pos x="7168" y="16384"/>
                  </a:cxn>
                  <a:cxn ang="0">
                    <a:pos x="0" y="9830"/>
                  </a:cxn>
                  <a:cxn ang="0">
                    <a:pos x="4096" y="4369"/>
                  </a:cxn>
                  <a:cxn ang="0">
                    <a:pos x="13312" y="0"/>
                  </a:cxn>
                </a:cxnLst>
                <a:rect l="0" t="0" r="r" b="b"/>
                <a:pathLst>
                  <a:path w="16384" h="16384">
                    <a:moveTo>
                      <a:pt x="13312" y="0"/>
                    </a:moveTo>
                    <a:lnTo>
                      <a:pt x="15360" y="1092"/>
                    </a:lnTo>
                    <a:lnTo>
                      <a:pt x="15360" y="0"/>
                    </a:lnTo>
                    <a:lnTo>
                      <a:pt x="16384" y="7646"/>
                    </a:lnTo>
                    <a:lnTo>
                      <a:pt x="11264" y="13107"/>
                    </a:lnTo>
                    <a:lnTo>
                      <a:pt x="7168" y="16384"/>
                    </a:lnTo>
                    <a:lnTo>
                      <a:pt x="0" y="9830"/>
                    </a:lnTo>
                    <a:lnTo>
                      <a:pt x="4096" y="4369"/>
                    </a:lnTo>
                    <a:lnTo>
                      <a:pt x="13312"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5" name="Drawing 85"/>
              <p:cNvSpPr>
                <a:spLocks noChangeAspect="1"/>
              </p:cNvSpPr>
              <p:nvPr/>
            </p:nvSpPr>
            <p:spPr bwMode="auto">
              <a:xfrm>
                <a:off x="15472" y="-67675"/>
                <a:ext cx="1632" cy="43"/>
              </a:xfrm>
              <a:custGeom>
                <a:avLst/>
                <a:gdLst/>
                <a:ahLst/>
                <a:cxnLst>
                  <a:cxn ang="0">
                    <a:pos x="13653" y="381"/>
                  </a:cxn>
                  <a:cxn ang="0">
                    <a:pos x="13653" y="1524"/>
                  </a:cxn>
                  <a:cxn ang="0">
                    <a:pos x="12971" y="3429"/>
                  </a:cxn>
                  <a:cxn ang="0">
                    <a:pos x="12971" y="4953"/>
                  </a:cxn>
                  <a:cxn ang="0">
                    <a:pos x="15701" y="5715"/>
                  </a:cxn>
                  <a:cxn ang="0">
                    <a:pos x="16384" y="8001"/>
                  </a:cxn>
                  <a:cxn ang="0">
                    <a:pos x="14677" y="12574"/>
                  </a:cxn>
                  <a:cxn ang="0">
                    <a:pos x="10923" y="16384"/>
                  </a:cxn>
                  <a:cxn ang="0">
                    <a:pos x="9216" y="14860"/>
                  </a:cxn>
                  <a:cxn ang="0">
                    <a:pos x="6485" y="12193"/>
                  </a:cxn>
                  <a:cxn ang="0">
                    <a:pos x="5461" y="9526"/>
                  </a:cxn>
                  <a:cxn ang="0">
                    <a:pos x="3413" y="9526"/>
                  </a:cxn>
                  <a:cxn ang="0">
                    <a:pos x="1365" y="10288"/>
                  </a:cxn>
                  <a:cxn ang="0">
                    <a:pos x="0" y="7620"/>
                  </a:cxn>
                  <a:cxn ang="0">
                    <a:pos x="3413" y="4191"/>
                  </a:cxn>
                  <a:cxn ang="0">
                    <a:pos x="8192" y="1905"/>
                  </a:cxn>
                  <a:cxn ang="0">
                    <a:pos x="11947" y="1143"/>
                  </a:cxn>
                  <a:cxn ang="0">
                    <a:pos x="13653" y="0"/>
                  </a:cxn>
                  <a:cxn ang="0">
                    <a:pos x="14336" y="0"/>
                  </a:cxn>
                  <a:cxn ang="0">
                    <a:pos x="13653" y="381"/>
                  </a:cxn>
                </a:cxnLst>
                <a:rect l="0" t="0" r="r" b="b"/>
                <a:pathLst>
                  <a:path w="16384" h="16384">
                    <a:moveTo>
                      <a:pt x="13653" y="381"/>
                    </a:moveTo>
                    <a:lnTo>
                      <a:pt x="13653" y="1524"/>
                    </a:lnTo>
                    <a:lnTo>
                      <a:pt x="12971" y="3429"/>
                    </a:lnTo>
                    <a:lnTo>
                      <a:pt x="12971" y="4953"/>
                    </a:lnTo>
                    <a:lnTo>
                      <a:pt x="15701" y="5715"/>
                    </a:lnTo>
                    <a:lnTo>
                      <a:pt x="16384" y="8001"/>
                    </a:lnTo>
                    <a:lnTo>
                      <a:pt x="14677" y="12574"/>
                    </a:lnTo>
                    <a:lnTo>
                      <a:pt x="10923" y="16384"/>
                    </a:lnTo>
                    <a:lnTo>
                      <a:pt x="9216" y="14860"/>
                    </a:lnTo>
                    <a:lnTo>
                      <a:pt x="6485" y="12193"/>
                    </a:lnTo>
                    <a:lnTo>
                      <a:pt x="5461" y="9526"/>
                    </a:lnTo>
                    <a:lnTo>
                      <a:pt x="3413" y="9526"/>
                    </a:lnTo>
                    <a:lnTo>
                      <a:pt x="1365" y="10288"/>
                    </a:lnTo>
                    <a:lnTo>
                      <a:pt x="0" y="7620"/>
                    </a:lnTo>
                    <a:lnTo>
                      <a:pt x="3413" y="4191"/>
                    </a:lnTo>
                    <a:lnTo>
                      <a:pt x="8192" y="1905"/>
                    </a:lnTo>
                    <a:lnTo>
                      <a:pt x="11947" y="1143"/>
                    </a:lnTo>
                    <a:lnTo>
                      <a:pt x="13653" y="0"/>
                    </a:lnTo>
                    <a:lnTo>
                      <a:pt x="14336" y="0"/>
                    </a:lnTo>
                    <a:lnTo>
                      <a:pt x="13653" y="38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6" name="Drawing 86"/>
              <p:cNvSpPr>
                <a:spLocks noChangeAspect="1"/>
              </p:cNvSpPr>
              <p:nvPr/>
            </p:nvSpPr>
            <p:spPr bwMode="auto">
              <a:xfrm>
                <a:off x="17920" y="-67676"/>
                <a:ext cx="646" cy="14"/>
              </a:xfrm>
              <a:custGeom>
                <a:avLst/>
                <a:gdLst/>
                <a:ahLst/>
                <a:cxnLst>
                  <a:cxn ang="0">
                    <a:pos x="15522" y="4681"/>
                  </a:cxn>
                  <a:cxn ang="0">
                    <a:pos x="16384" y="4681"/>
                  </a:cxn>
                  <a:cxn ang="0">
                    <a:pos x="16384" y="7022"/>
                  </a:cxn>
                  <a:cxn ang="0">
                    <a:pos x="16384" y="14043"/>
                  </a:cxn>
                  <a:cxn ang="0">
                    <a:pos x="16384" y="16384"/>
                  </a:cxn>
                  <a:cxn ang="0">
                    <a:pos x="12072" y="16384"/>
                  </a:cxn>
                  <a:cxn ang="0">
                    <a:pos x="5174" y="11703"/>
                  </a:cxn>
                  <a:cxn ang="0">
                    <a:pos x="0" y="4681"/>
                  </a:cxn>
                  <a:cxn ang="0">
                    <a:pos x="3449" y="0"/>
                  </a:cxn>
                  <a:cxn ang="0">
                    <a:pos x="10348" y="1170"/>
                  </a:cxn>
                  <a:cxn ang="0">
                    <a:pos x="12935" y="2341"/>
                  </a:cxn>
                  <a:cxn ang="0">
                    <a:pos x="15522" y="4681"/>
                  </a:cxn>
                </a:cxnLst>
                <a:rect l="0" t="0" r="r" b="b"/>
                <a:pathLst>
                  <a:path w="16384" h="16384">
                    <a:moveTo>
                      <a:pt x="15522" y="4681"/>
                    </a:moveTo>
                    <a:lnTo>
                      <a:pt x="16384" y="4681"/>
                    </a:lnTo>
                    <a:lnTo>
                      <a:pt x="16384" y="7022"/>
                    </a:lnTo>
                    <a:lnTo>
                      <a:pt x="16384" y="14043"/>
                    </a:lnTo>
                    <a:lnTo>
                      <a:pt x="16384" y="16384"/>
                    </a:lnTo>
                    <a:lnTo>
                      <a:pt x="12072" y="16384"/>
                    </a:lnTo>
                    <a:lnTo>
                      <a:pt x="5174" y="11703"/>
                    </a:lnTo>
                    <a:lnTo>
                      <a:pt x="0" y="4681"/>
                    </a:lnTo>
                    <a:lnTo>
                      <a:pt x="3449" y="0"/>
                    </a:lnTo>
                    <a:lnTo>
                      <a:pt x="10348" y="1170"/>
                    </a:lnTo>
                    <a:lnTo>
                      <a:pt x="12935" y="2341"/>
                    </a:lnTo>
                    <a:lnTo>
                      <a:pt x="15522" y="468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33" name="Sweden"/>
            <p:cNvGrpSpPr>
              <a:grpSpLocks noChangeAspect="1"/>
            </p:cNvGrpSpPr>
            <p:nvPr/>
          </p:nvGrpSpPr>
          <p:grpSpPr bwMode="auto">
            <a:xfrm>
              <a:off x="2006" y="281"/>
              <a:ext cx="424" cy="1144"/>
              <a:chOff x="-4490" y="-4436"/>
              <a:chExt cx="21018" cy="884"/>
            </a:xfrm>
            <a:grpFill/>
          </p:grpSpPr>
          <p:sp>
            <p:nvSpPr>
              <p:cNvPr id="60" name="Drawing 88"/>
              <p:cNvSpPr>
                <a:spLocks noChangeAspect="1"/>
              </p:cNvSpPr>
              <p:nvPr/>
            </p:nvSpPr>
            <p:spPr bwMode="auto">
              <a:xfrm>
                <a:off x="-4490" y="-4436"/>
                <a:ext cx="21018" cy="884"/>
              </a:xfrm>
              <a:custGeom>
                <a:avLst/>
                <a:gdLst/>
                <a:ahLst/>
                <a:cxnLst>
                  <a:cxn ang="0">
                    <a:pos x="15659" y="2372"/>
                  </a:cxn>
                  <a:cxn ang="0">
                    <a:pos x="14837" y="1372"/>
                  </a:cxn>
                  <a:cxn ang="0">
                    <a:pos x="12759" y="537"/>
                  </a:cxn>
                  <a:cxn ang="0">
                    <a:pos x="10971" y="19"/>
                  </a:cxn>
                  <a:cxn ang="0">
                    <a:pos x="10584" y="334"/>
                  </a:cxn>
                  <a:cxn ang="0">
                    <a:pos x="10246" y="760"/>
                  </a:cxn>
                  <a:cxn ang="0">
                    <a:pos x="8506" y="741"/>
                  </a:cxn>
                  <a:cxn ang="0">
                    <a:pos x="7685" y="1223"/>
                  </a:cxn>
                  <a:cxn ang="0">
                    <a:pos x="6380" y="2094"/>
                  </a:cxn>
                  <a:cxn ang="0">
                    <a:pos x="5655" y="3058"/>
                  </a:cxn>
                  <a:cxn ang="0">
                    <a:pos x="4688" y="3781"/>
                  </a:cxn>
                  <a:cxn ang="0">
                    <a:pos x="4108" y="5523"/>
                  </a:cxn>
                  <a:cxn ang="0">
                    <a:pos x="2078" y="6320"/>
                  </a:cxn>
                  <a:cxn ang="0">
                    <a:pos x="1595" y="7377"/>
                  </a:cxn>
                  <a:cxn ang="0">
                    <a:pos x="1692" y="8266"/>
                  </a:cxn>
                  <a:cxn ang="0">
                    <a:pos x="1595" y="9675"/>
                  </a:cxn>
                  <a:cxn ang="0">
                    <a:pos x="1402" y="10935"/>
                  </a:cxn>
                  <a:cxn ang="0">
                    <a:pos x="338" y="12084"/>
                  </a:cxn>
                  <a:cxn ang="0">
                    <a:pos x="48" y="12492"/>
                  </a:cxn>
                  <a:cxn ang="0">
                    <a:pos x="532" y="12825"/>
                  </a:cxn>
                  <a:cxn ang="0">
                    <a:pos x="628" y="13122"/>
                  </a:cxn>
                  <a:cxn ang="0">
                    <a:pos x="1160" y="13826"/>
                  </a:cxn>
                  <a:cxn ang="0">
                    <a:pos x="2562" y="14846"/>
                  </a:cxn>
                  <a:cxn ang="0">
                    <a:pos x="2320" y="15346"/>
                  </a:cxn>
                  <a:cxn ang="0">
                    <a:pos x="2851" y="16199"/>
                  </a:cxn>
                  <a:cxn ang="0">
                    <a:pos x="4978" y="16273"/>
                  </a:cxn>
                  <a:cxn ang="0">
                    <a:pos x="6718" y="15383"/>
                  </a:cxn>
                  <a:cxn ang="0">
                    <a:pos x="8313" y="14086"/>
                  </a:cxn>
                  <a:cxn ang="0">
                    <a:pos x="8313" y="13196"/>
                  </a:cxn>
                  <a:cxn ang="0">
                    <a:pos x="8554" y="12714"/>
                  </a:cxn>
                  <a:cxn ang="0">
                    <a:pos x="8264" y="12418"/>
                  </a:cxn>
                  <a:cxn ang="0">
                    <a:pos x="8941" y="12232"/>
                  </a:cxn>
                  <a:cxn ang="0">
                    <a:pos x="10053" y="12010"/>
                  </a:cxn>
                  <a:cxn ang="0">
                    <a:pos x="11213" y="11454"/>
                  </a:cxn>
                  <a:cxn ang="0">
                    <a:pos x="9038" y="11491"/>
                  </a:cxn>
                  <a:cxn ang="0">
                    <a:pos x="8748" y="11269"/>
                  </a:cxn>
                  <a:cxn ang="0">
                    <a:pos x="10004" y="11435"/>
                  </a:cxn>
                  <a:cxn ang="0">
                    <a:pos x="11454" y="10787"/>
                  </a:cxn>
                  <a:cxn ang="0">
                    <a:pos x="10198" y="10249"/>
                  </a:cxn>
                  <a:cxn ang="0">
                    <a:pos x="9231" y="10120"/>
                  </a:cxn>
                  <a:cxn ang="0">
                    <a:pos x="7781" y="10527"/>
                  </a:cxn>
                  <a:cxn ang="0">
                    <a:pos x="8893" y="9804"/>
                  </a:cxn>
                  <a:cxn ang="0">
                    <a:pos x="8506" y="8915"/>
                  </a:cxn>
                  <a:cxn ang="0">
                    <a:pos x="8844" y="8377"/>
                  </a:cxn>
                  <a:cxn ang="0">
                    <a:pos x="9134" y="7784"/>
                  </a:cxn>
                  <a:cxn ang="0">
                    <a:pos x="9279" y="7302"/>
                  </a:cxn>
                  <a:cxn ang="0">
                    <a:pos x="10053" y="7191"/>
                  </a:cxn>
                  <a:cxn ang="0">
                    <a:pos x="10294" y="6913"/>
                  </a:cxn>
                  <a:cxn ang="0">
                    <a:pos x="11454" y="6413"/>
                  </a:cxn>
                  <a:cxn ang="0">
                    <a:pos x="12614" y="6116"/>
                  </a:cxn>
                  <a:cxn ang="0">
                    <a:pos x="13339" y="5560"/>
                  </a:cxn>
                  <a:cxn ang="0">
                    <a:pos x="13871" y="5282"/>
                  </a:cxn>
                  <a:cxn ang="0">
                    <a:pos x="13146" y="4893"/>
                  </a:cxn>
                  <a:cxn ang="0">
                    <a:pos x="13581" y="4467"/>
                  </a:cxn>
                  <a:cxn ang="0">
                    <a:pos x="13581" y="4077"/>
                  </a:cxn>
                  <a:cxn ang="0">
                    <a:pos x="13919" y="3855"/>
                  </a:cxn>
                  <a:cxn ang="0">
                    <a:pos x="14161" y="3744"/>
                  </a:cxn>
                  <a:cxn ang="0">
                    <a:pos x="14644" y="3633"/>
                  </a:cxn>
                  <a:cxn ang="0">
                    <a:pos x="15466" y="3521"/>
                  </a:cxn>
                </a:cxnLst>
                <a:rect l="0" t="0" r="r" b="b"/>
                <a:pathLst>
                  <a:path w="16384" h="16384">
                    <a:moveTo>
                      <a:pt x="16287" y="3373"/>
                    </a:moveTo>
                    <a:lnTo>
                      <a:pt x="16094" y="3281"/>
                    </a:lnTo>
                    <a:lnTo>
                      <a:pt x="15852" y="3114"/>
                    </a:lnTo>
                    <a:lnTo>
                      <a:pt x="15659" y="2928"/>
                    </a:lnTo>
                    <a:lnTo>
                      <a:pt x="15707" y="2780"/>
                    </a:lnTo>
                    <a:lnTo>
                      <a:pt x="15852" y="2669"/>
                    </a:lnTo>
                    <a:lnTo>
                      <a:pt x="15852" y="2595"/>
                    </a:lnTo>
                    <a:lnTo>
                      <a:pt x="15804" y="2465"/>
                    </a:lnTo>
                    <a:lnTo>
                      <a:pt x="15659" y="2372"/>
                    </a:lnTo>
                    <a:lnTo>
                      <a:pt x="15417" y="2261"/>
                    </a:lnTo>
                    <a:lnTo>
                      <a:pt x="15224" y="2113"/>
                    </a:lnTo>
                    <a:lnTo>
                      <a:pt x="15079" y="2002"/>
                    </a:lnTo>
                    <a:lnTo>
                      <a:pt x="15127" y="1890"/>
                    </a:lnTo>
                    <a:lnTo>
                      <a:pt x="15127" y="1816"/>
                    </a:lnTo>
                    <a:lnTo>
                      <a:pt x="15079" y="1705"/>
                    </a:lnTo>
                    <a:lnTo>
                      <a:pt x="14934" y="1650"/>
                    </a:lnTo>
                    <a:lnTo>
                      <a:pt x="14886" y="1557"/>
                    </a:lnTo>
                    <a:lnTo>
                      <a:pt x="14837" y="1372"/>
                    </a:lnTo>
                    <a:lnTo>
                      <a:pt x="14741" y="1260"/>
                    </a:lnTo>
                    <a:lnTo>
                      <a:pt x="14837" y="1131"/>
                    </a:lnTo>
                    <a:lnTo>
                      <a:pt x="14741" y="1075"/>
                    </a:lnTo>
                    <a:lnTo>
                      <a:pt x="14499" y="964"/>
                    </a:lnTo>
                    <a:lnTo>
                      <a:pt x="14257" y="834"/>
                    </a:lnTo>
                    <a:lnTo>
                      <a:pt x="13919" y="686"/>
                    </a:lnTo>
                    <a:lnTo>
                      <a:pt x="13533" y="593"/>
                    </a:lnTo>
                    <a:lnTo>
                      <a:pt x="13146" y="556"/>
                    </a:lnTo>
                    <a:lnTo>
                      <a:pt x="12759" y="537"/>
                    </a:lnTo>
                    <a:lnTo>
                      <a:pt x="12373" y="408"/>
                    </a:lnTo>
                    <a:lnTo>
                      <a:pt x="12034" y="334"/>
                    </a:lnTo>
                    <a:lnTo>
                      <a:pt x="11793" y="241"/>
                    </a:lnTo>
                    <a:lnTo>
                      <a:pt x="11454" y="148"/>
                    </a:lnTo>
                    <a:lnTo>
                      <a:pt x="11261" y="93"/>
                    </a:lnTo>
                    <a:lnTo>
                      <a:pt x="11164" y="37"/>
                    </a:lnTo>
                    <a:lnTo>
                      <a:pt x="11068" y="0"/>
                    </a:lnTo>
                    <a:lnTo>
                      <a:pt x="11019" y="0"/>
                    </a:lnTo>
                    <a:lnTo>
                      <a:pt x="10971" y="19"/>
                    </a:lnTo>
                    <a:lnTo>
                      <a:pt x="10826" y="19"/>
                    </a:lnTo>
                    <a:lnTo>
                      <a:pt x="10681" y="19"/>
                    </a:lnTo>
                    <a:lnTo>
                      <a:pt x="10584" y="19"/>
                    </a:lnTo>
                    <a:lnTo>
                      <a:pt x="10439" y="37"/>
                    </a:lnTo>
                    <a:lnTo>
                      <a:pt x="10488" y="111"/>
                    </a:lnTo>
                    <a:lnTo>
                      <a:pt x="10584" y="148"/>
                    </a:lnTo>
                    <a:lnTo>
                      <a:pt x="10633" y="222"/>
                    </a:lnTo>
                    <a:lnTo>
                      <a:pt x="10633" y="297"/>
                    </a:lnTo>
                    <a:lnTo>
                      <a:pt x="10584" y="334"/>
                    </a:lnTo>
                    <a:lnTo>
                      <a:pt x="10488" y="463"/>
                    </a:lnTo>
                    <a:lnTo>
                      <a:pt x="10439" y="537"/>
                    </a:lnTo>
                    <a:lnTo>
                      <a:pt x="10439" y="630"/>
                    </a:lnTo>
                    <a:lnTo>
                      <a:pt x="10633" y="667"/>
                    </a:lnTo>
                    <a:lnTo>
                      <a:pt x="10681" y="686"/>
                    </a:lnTo>
                    <a:lnTo>
                      <a:pt x="10584" y="760"/>
                    </a:lnTo>
                    <a:lnTo>
                      <a:pt x="10439" y="778"/>
                    </a:lnTo>
                    <a:lnTo>
                      <a:pt x="10391" y="778"/>
                    </a:lnTo>
                    <a:lnTo>
                      <a:pt x="10246" y="760"/>
                    </a:lnTo>
                    <a:lnTo>
                      <a:pt x="10053" y="760"/>
                    </a:lnTo>
                    <a:lnTo>
                      <a:pt x="9908" y="741"/>
                    </a:lnTo>
                    <a:lnTo>
                      <a:pt x="9666" y="704"/>
                    </a:lnTo>
                    <a:lnTo>
                      <a:pt x="9473" y="686"/>
                    </a:lnTo>
                    <a:lnTo>
                      <a:pt x="9279" y="686"/>
                    </a:lnTo>
                    <a:lnTo>
                      <a:pt x="9038" y="704"/>
                    </a:lnTo>
                    <a:lnTo>
                      <a:pt x="8844" y="686"/>
                    </a:lnTo>
                    <a:lnTo>
                      <a:pt x="8651" y="704"/>
                    </a:lnTo>
                    <a:lnTo>
                      <a:pt x="8506" y="741"/>
                    </a:lnTo>
                    <a:lnTo>
                      <a:pt x="8458" y="834"/>
                    </a:lnTo>
                    <a:lnTo>
                      <a:pt x="8506" y="927"/>
                    </a:lnTo>
                    <a:lnTo>
                      <a:pt x="8506" y="1001"/>
                    </a:lnTo>
                    <a:lnTo>
                      <a:pt x="8506" y="1075"/>
                    </a:lnTo>
                    <a:lnTo>
                      <a:pt x="8458" y="1260"/>
                    </a:lnTo>
                    <a:lnTo>
                      <a:pt x="8264" y="1372"/>
                    </a:lnTo>
                    <a:lnTo>
                      <a:pt x="8168" y="1372"/>
                    </a:lnTo>
                    <a:lnTo>
                      <a:pt x="7926" y="1279"/>
                    </a:lnTo>
                    <a:lnTo>
                      <a:pt x="7685" y="1223"/>
                    </a:lnTo>
                    <a:lnTo>
                      <a:pt x="7395" y="1260"/>
                    </a:lnTo>
                    <a:lnTo>
                      <a:pt x="7298" y="1334"/>
                    </a:lnTo>
                    <a:lnTo>
                      <a:pt x="7105" y="1427"/>
                    </a:lnTo>
                    <a:lnTo>
                      <a:pt x="6911" y="1520"/>
                    </a:lnTo>
                    <a:lnTo>
                      <a:pt x="6815" y="1650"/>
                    </a:lnTo>
                    <a:lnTo>
                      <a:pt x="6815" y="1742"/>
                    </a:lnTo>
                    <a:lnTo>
                      <a:pt x="6718" y="1853"/>
                    </a:lnTo>
                    <a:lnTo>
                      <a:pt x="6428" y="2002"/>
                    </a:lnTo>
                    <a:lnTo>
                      <a:pt x="6380" y="2094"/>
                    </a:lnTo>
                    <a:lnTo>
                      <a:pt x="6525" y="2187"/>
                    </a:lnTo>
                    <a:lnTo>
                      <a:pt x="6718" y="2261"/>
                    </a:lnTo>
                    <a:lnTo>
                      <a:pt x="6766" y="2391"/>
                    </a:lnTo>
                    <a:lnTo>
                      <a:pt x="6718" y="2465"/>
                    </a:lnTo>
                    <a:lnTo>
                      <a:pt x="6573" y="2558"/>
                    </a:lnTo>
                    <a:lnTo>
                      <a:pt x="6331" y="2687"/>
                    </a:lnTo>
                    <a:lnTo>
                      <a:pt x="6186" y="2780"/>
                    </a:lnTo>
                    <a:lnTo>
                      <a:pt x="5945" y="2928"/>
                    </a:lnTo>
                    <a:lnTo>
                      <a:pt x="5655" y="3058"/>
                    </a:lnTo>
                    <a:lnTo>
                      <a:pt x="5558" y="3206"/>
                    </a:lnTo>
                    <a:lnTo>
                      <a:pt x="5558" y="3373"/>
                    </a:lnTo>
                    <a:lnTo>
                      <a:pt x="5461" y="3447"/>
                    </a:lnTo>
                    <a:lnTo>
                      <a:pt x="5413" y="3484"/>
                    </a:lnTo>
                    <a:lnTo>
                      <a:pt x="5365" y="3521"/>
                    </a:lnTo>
                    <a:lnTo>
                      <a:pt x="5026" y="3596"/>
                    </a:lnTo>
                    <a:lnTo>
                      <a:pt x="4833" y="3596"/>
                    </a:lnTo>
                    <a:lnTo>
                      <a:pt x="4640" y="3651"/>
                    </a:lnTo>
                    <a:lnTo>
                      <a:pt x="4688" y="3781"/>
                    </a:lnTo>
                    <a:lnTo>
                      <a:pt x="4688" y="3966"/>
                    </a:lnTo>
                    <a:lnTo>
                      <a:pt x="4688" y="4226"/>
                    </a:lnTo>
                    <a:lnTo>
                      <a:pt x="4495" y="4671"/>
                    </a:lnTo>
                    <a:lnTo>
                      <a:pt x="4446" y="4763"/>
                    </a:lnTo>
                    <a:lnTo>
                      <a:pt x="4205" y="5004"/>
                    </a:lnTo>
                    <a:lnTo>
                      <a:pt x="3866" y="5208"/>
                    </a:lnTo>
                    <a:lnTo>
                      <a:pt x="3721" y="5301"/>
                    </a:lnTo>
                    <a:lnTo>
                      <a:pt x="3721" y="5375"/>
                    </a:lnTo>
                    <a:lnTo>
                      <a:pt x="4108" y="5523"/>
                    </a:lnTo>
                    <a:lnTo>
                      <a:pt x="4253" y="5634"/>
                    </a:lnTo>
                    <a:lnTo>
                      <a:pt x="4253" y="5820"/>
                    </a:lnTo>
                    <a:lnTo>
                      <a:pt x="4253" y="5931"/>
                    </a:lnTo>
                    <a:lnTo>
                      <a:pt x="4011" y="6042"/>
                    </a:lnTo>
                    <a:lnTo>
                      <a:pt x="3673" y="6042"/>
                    </a:lnTo>
                    <a:lnTo>
                      <a:pt x="3238" y="6024"/>
                    </a:lnTo>
                    <a:lnTo>
                      <a:pt x="2707" y="6079"/>
                    </a:lnTo>
                    <a:lnTo>
                      <a:pt x="2320" y="6172"/>
                    </a:lnTo>
                    <a:lnTo>
                      <a:pt x="2078" y="6320"/>
                    </a:lnTo>
                    <a:lnTo>
                      <a:pt x="1740" y="6468"/>
                    </a:lnTo>
                    <a:lnTo>
                      <a:pt x="1595" y="6617"/>
                    </a:lnTo>
                    <a:lnTo>
                      <a:pt x="1498" y="6820"/>
                    </a:lnTo>
                    <a:lnTo>
                      <a:pt x="1547" y="6987"/>
                    </a:lnTo>
                    <a:lnTo>
                      <a:pt x="1740" y="7117"/>
                    </a:lnTo>
                    <a:lnTo>
                      <a:pt x="1788" y="7154"/>
                    </a:lnTo>
                    <a:lnTo>
                      <a:pt x="1692" y="7265"/>
                    </a:lnTo>
                    <a:lnTo>
                      <a:pt x="1692" y="7284"/>
                    </a:lnTo>
                    <a:lnTo>
                      <a:pt x="1595" y="7377"/>
                    </a:lnTo>
                    <a:lnTo>
                      <a:pt x="1547" y="7488"/>
                    </a:lnTo>
                    <a:lnTo>
                      <a:pt x="1547" y="7562"/>
                    </a:lnTo>
                    <a:lnTo>
                      <a:pt x="1547" y="7580"/>
                    </a:lnTo>
                    <a:lnTo>
                      <a:pt x="1547" y="7673"/>
                    </a:lnTo>
                    <a:lnTo>
                      <a:pt x="1498" y="7747"/>
                    </a:lnTo>
                    <a:lnTo>
                      <a:pt x="1498" y="7877"/>
                    </a:lnTo>
                    <a:lnTo>
                      <a:pt x="1547" y="7895"/>
                    </a:lnTo>
                    <a:lnTo>
                      <a:pt x="1692" y="8081"/>
                    </a:lnTo>
                    <a:lnTo>
                      <a:pt x="1692" y="8266"/>
                    </a:lnTo>
                    <a:lnTo>
                      <a:pt x="1595" y="8489"/>
                    </a:lnTo>
                    <a:lnTo>
                      <a:pt x="1692" y="8711"/>
                    </a:lnTo>
                    <a:lnTo>
                      <a:pt x="1885" y="8859"/>
                    </a:lnTo>
                    <a:lnTo>
                      <a:pt x="2465" y="9007"/>
                    </a:lnTo>
                    <a:lnTo>
                      <a:pt x="2513" y="9230"/>
                    </a:lnTo>
                    <a:lnTo>
                      <a:pt x="2368" y="9434"/>
                    </a:lnTo>
                    <a:lnTo>
                      <a:pt x="2078" y="9564"/>
                    </a:lnTo>
                    <a:lnTo>
                      <a:pt x="1692" y="9601"/>
                    </a:lnTo>
                    <a:lnTo>
                      <a:pt x="1595" y="9675"/>
                    </a:lnTo>
                    <a:lnTo>
                      <a:pt x="1885" y="9804"/>
                    </a:lnTo>
                    <a:lnTo>
                      <a:pt x="2078" y="10082"/>
                    </a:lnTo>
                    <a:lnTo>
                      <a:pt x="2127" y="10175"/>
                    </a:lnTo>
                    <a:lnTo>
                      <a:pt x="2078" y="10305"/>
                    </a:lnTo>
                    <a:lnTo>
                      <a:pt x="1933" y="10490"/>
                    </a:lnTo>
                    <a:lnTo>
                      <a:pt x="2078" y="10564"/>
                    </a:lnTo>
                    <a:lnTo>
                      <a:pt x="1982" y="10750"/>
                    </a:lnTo>
                    <a:lnTo>
                      <a:pt x="1788" y="10861"/>
                    </a:lnTo>
                    <a:lnTo>
                      <a:pt x="1402" y="10935"/>
                    </a:lnTo>
                    <a:lnTo>
                      <a:pt x="1112" y="10991"/>
                    </a:lnTo>
                    <a:lnTo>
                      <a:pt x="1112" y="11120"/>
                    </a:lnTo>
                    <a:lnTo>
                      <a:pt x="918" y="11269"/>
                    </a:lnTo>
                    <a:lnTo>
                      <a:pt x="773" y="11361"/>
                    </a:lnTo>
                    <a:lnTo>
                      <a:pt x="773" y="11528"/>
                    </a:lnTo>
                    <a:lnTo>
                      <a:pt x="918" y="11676"/>
                    </a:lnTo>
                    <a:lnTo>
                      <a:pt x="628" y="12103"/>
                    </a:lnTo>
                    <a:lnTo>
                      <a:pt x="435" y="12177"/>
                    </a:lnTo>
                    <a:lnTo>
                      <a:pt x="338" y="12084"/>
                    </a:lnTo>
                    <a:lnTo>
                      <a:pt x="242" y="12232"/>
                    </a:lnTo>
                    <a:lnTo>
                      <a:pt x="242" y="11973"/>
                    </a:lnTo>
                    <a:lnTo>
                      <a:pt x="193" y="11936"/>
                    </a:lnTo>
                    <a:lnTo>
                      <a:pt x="145" y="11954"/>
                    </a:lnTo>
                    <a:lnTo>
                      <a:pt x="0" y="12047"/>
                    </a:lnTo>
                    <a:lnTo>
                      <a:pt x="0" y="12177"/>
                    </a:lnTo>
                    <a:lnTo>
                      <a:pt x="0" y="12269"/>
                    </a:lnTo>
                    <a:lnTo>
                      <a:pt x="48" y="12381"/>
                    </a:lnTo>
                    <a:lnTo>
                      <a:pt x="48" y="12492"/>
                    </a:lnTo>
                    <a:lnTo>
                      <a:pt x="145" y="12547"/>
                    </a:lnTo>
                    <a:lnTo>
                      <a:pt x="145" y="12640"/>
                    </a:lnTo>
                    <a:lnTo>
                      <a:pt x="193" y="12696"/>
                    </a:lnTo>
                    <a:lnTo>
                      <a:pt x="338" y="12714"/>
                    </a:lnTo>
                    <a:lnTo>
                      <a:pt x="338" y="12770"/>
                    </a:lnTo>
                    <a:lnTo>
                      <a:pt x="387" y="12863"/>
                    </a:lnTo>
                    <a:lnTo>
                      <a:pt x="338" y="12900"/>
                    </a:lnTo>
                    <a:lnTo>
                      <a:pt x="387" y="12863"/>
                    </a:lnTo>
                    <a:lnTo>
                      <a:pt x="532" y="12825"/>
                    </a:lnTo>
                    <a:lnTo>
                      <a:pt x="580" y="12751"/>
                    </a:lnTo>
                    <a:lnTo>
                      <a:pt x="628" y="12788"/>
                    </a:lnTo>
                    <a:lnTo>
                      <a:pt x="580" y="12863"/>
                    </a:lnTo>
                    <a:lnTo>
                      <a:pt x="580" y="12900"/>
                    </a:lnTo>
                    <a:lnTo>
                      <a:pt x="725" y="12900"/>
                    </a:lnTo>
                    <a:lnTo>
                      <a:pt x="773" y="12918"/>
                    </a:lnTo>
                    <a:lnTo>
                      <a:pt x="628" y="12974"/>
                    </a:lnTo>
                    <a:lnTo>
                      <a:pt x="435" y="13066"/>
                    </a:lnTo>
                    <a:lnTo>
                      <a:pt x="628" y="13122"/>
                    </a:lnTo>
                    <a:lnTo>
                      <a:pt x="918" y="13141"/>
                    </a:lnTo>
                    <a:lnTo>
                      <a:pt x="967" y="13270"/>
                    </a:lnTo>
                    <a:lnTo>
                      <a:pt x="918" y="13344"/>
                    </a:lnTo>
                    <a:lnTo>
                      <a:pt x="822" y="13437"/>
                    </a:lnTo>
                    <a:lnTo>
                      <a:pt x="1160" y="13419"/>
                    </a:lnTo>
                    <a:lnTo>
                      <a:pt x="1208" y="13567"/>
                    </a:lnTo>
                    <a:lnTo>
                      <a:pt x="1015" y="13660"/>
                    </a:lnTo>
                    <a:lnTo>
                      <a:pt x="1112" y="13752"/>
                    </a:lnTo>
                    <a:lnTo>
                      <a:pt x="1160" y="13826"/>
                    </a:lnTo>
                    <a:lnTo>
                      <a:pt x="1112" y="13975"/>
                    </a:lnTo>
                    <a:lnTo>
                      <a:pt x="1208" y="13956"/>
                    </a:lnTo>
                    <a:lnTo>
                      <a:pt x="1353" y="13975"/>
                    </a:lnTo>
                    <a:lnTo>
                      <a:pt x="1498" y="14123"/>
                    </a:lnTo>
                    <a:lnTo>
                      <a:pt x="1547" y="14271"/>
                    </a:lnTo>
                    <a:lnTo>
                      <a:pt x="1740" y="14494"/>
                    </a:lnTo>
                    <a:lnTo>
                      <a:pt x="2078" y="14623"/>
                    </a:lnTo>
                    <a:lnTo>
                      <a:pt x="2175" y="14753"/>
                    </a:lnTo>
                    <a:lnTo>
                      <a:pt x="2562" y="14846"/>
                    </a:lnTo>
                    <a:lnTo>
                      <a:pt x="2755" y="14975"/>
                    </a:lnTo>
                    <a:lnTo>
                      <a:pt x="2755" y="15068"/>
                    </a:lnTo>
                    <a:lnTo>
                      <a:pt x="2562" y="15124"/>
                    </a:lnTo>
                    <a:lnTo>
                      <a:pt x="2368" y="15087"/>
                    </a:lnTo>
                    <a:lnTo>
                      <a:pt x="2320" y="15142"/>
                    </a:lnTo>
                    <a:lnTo>
                      <a:pt x="2465" y="15216"/>
                    </a:lnTo>
                    <a:lnTo>
                      <a:pt x="2513" y="15290"/>
                    </a:lnTo>
                    <a:lnTo>
                      <a:pt x="2562" y="15346"/>
                    </a:lnTo>
                    <a:lnTo>
                      <a:pt x="2320" y="15346"/>
                    </a:lnTo>
                    <a:lnTo>
                      <a:pt x="2127" y="15290"/>
                    </a:lnTo>
                    <a:lnTo>
                      <a:pt x="2127" y="15365"/>
                    </a:lnTo>
                    <a:lnTo>
                      <a:pt x="2272" y="15494"/>
                    </a:lnTo>
                    <a:lnTo>
                      <a:pt x="2368" y="15606"/>
                    </a:lnTo>
                    <a:lnTo>
                      <a:pt x="2562" y="15791"/>
                    </a:lnTo>
                    <a:lnTo>
                      <a:pt x="2851" y="15939"/>
                    </a:lnTo>
                    <a:lnTo>
                      <a:pt x="2900" y="16050"/>
                    </a:lnTo>
                    <a:lnTo>
                      <a:pt x="2851" y="16106"/>
                    </a:lnTo>
                    <a:lnTo>
                      <a:pt x="2851" y="16199"/>
                    </a:lnTo>
                    <a:lnTo>
                      <a:pt x="2755" y="16254"/>
                    </a:lnTo>
                    <a:lnTo>
                      <a:pt x="2707" y="16273"/>
                    </a:lnTo>
                    <a:lnTo>
                      <a:pt x="2658" y="16328"/>
                    </a:lnTo>
                    <a:lnTo>
                      <a:pt x="3093" y="16328"/>
                    </a:lnTo>
                    <a:lnTo>
                      <a:pt x="3431" y="16384"/>
                    </a:lnTo>
                    <a:lnTo>
                      <a:pt x="4011" y="16273"/>
                    </a:lnTo>
                    <a:lnTo>
                      <a:pt x="4495" y="16273"/>
                    </a:lnTo>
                    <a:lnTo>
                      <a:pt x="4785" y="16328"/>
                    </a:lnTo>
                    <a:lnTo>
                      <a:pt x="4978" y="16273"/>
                    </a:lnTo>
                    <a:lnTo>
                      <a:pt x="5075" y="16106"/>
                    </a:lnTo>
                    <a:lnTo>
                      <a:pt x="4978" y="15828"/>
                    </a:lnTo>
                    <a:lnTo>
                      <a:pt x="5075" y="15661"/>
                    </a:lnTo>
                    <a:lnTo>
                      <a:pt x="5268" y="15531"/>
                    </a:lnTo>
                    <a:lnTo>
                      <a:pt x="5558" y="15569"/>
                    </a:lnTo>
                    <a:lnTo>
                      <a:pt x="5655" y="15439"/>
                    </a:lnTo>
                    <a:lnTo>
                      <a:pt x="5993" y="15346"/>
                    </a:lnTo>
                    <a:lnTo>
                      <a:pt x="6380" y="15346"/>
                    </a:lnTo>
                    <a:lnTo>
                      <a:pt x="6718" y="15383"/>
                    </a:lnTo>
                    <a:lnTo>
                      <a:pt x="7008" y="15346"/>
                    </a:lnTo>
                    <a:lnTo>
                      <a:pt x="7346" y="15383"/>
                    </a:lnTo>
                    <a:lnTo>
                      <a:pt x="7733" y="15383"/>
                    </a:lnTo>
                    <a:lnTo>
                      <a:pt x="7781" y="15142"/>
                    </a:lnTo>
                    <a:lnTo>
                      <a:pt x="8071" y="14864"/>
                    </a:lnTo>
                    <a:lnTo>
                      <a:pt x="8313" y="14642"/>
                    </a:lnTo>
                    <a:lnTo>
                      <a:pt x="8313" y="14401"/>
                    </a:lnTo>
                    <a:lnTo>
                      <a:pt x="8361" y="14253"/>
                    </a:lnTo>
                    <a:lnTo>
                      <a:pt x="8313" y="14086"/>
                    </a:lnTo>
                    <a:lnTo>
                      <a:pt x="8458" y="13938"/>
                    </a:lnTo>
                    <a:lnTo>
                      <a:pt x="8554" y="13808"/>
                    </a:lnTo>
                    <a:lnTo>
                      <a:pt x="8554" y="13678"/>
                    </a:lnTo>
                    <a:lnTo>
                      <a:pt x="8361" y="13604"/>
                    </a:lnTo>
                    <a:lnTo>
                      <a:pt x="8554" y="13493"/>
                    </a:lnTo>
                    <a:lnTo>
                      <a:pt x="8506" y="13382"/>
                    </a:lnTo>
                    <a:lnTo>
                      <a:pt x="8361" y="13307"/>
                    </a:lnTo>
                    <a:lnTo>
                      <a:pt x="8313" y="13233"/>
                    </a:lnTo>
                    <a:lnTo>
                      <a:pt x="8313" y="13196"/>
                    </a:lnTo>
                    <a:lnTo>
                      <a:pt x="8506" y="13233"/>
                    </a:lnTo>
                    <a:lnTo>
                      <a:pt x="8651" y="13215"/>
                    </a:lnTo>
                    <a:lnTo>
                      <a:pt x="8554" y="13141"/>
                    </a:lnTo>
                    <a:lnTo>
                      <a:pt x="8554" y="13085"/>
                    </a:lnTo>
                    <a:lnTo>
                      <a:pt x="8651" y="13011"/>
                    </a:lnTo>
                    <a:lnTo>
                      <a:pt x="8651" y="12974"/>
                    </a:lnTo>
                    <a:lnTo>
                      <a:pt x="8651" y="12900"/>
                    </a:lnTo>
                    <a:lnTo>
                      <a:pt x="8651" y="12770"/>
                    </a:lnTo>
                    <a:lnTo>
                      <a:pt x="8554" y="12714"/>
                    </a:lnTo>
                    <a:lnTo>
                      <a:pt x="8361" y="12640"/>
                    </a:lnTo>
                    <a:lnTo>
                      <a:pt x="8071" y="12603"/>
                    </a:lnTo>
                    <a:lnTo>
                      <a:pt x="8168" y="12566"/>
                    </a:lnTo>
                    <a:lnTo>
                      <a:pt x="8458" y="12622"/>
                    </a:lnTo>
                    <a:lnTo>
                      <a:pt x="8699" y="12603"/>
                    </a:lnTo>
                    <a:lnTo>
                      <a:pt x="8748" y="12529"/>
                    </a:lnTo>
                    <a:lnTo>
                      <a:pt x="8554" y="12473"/>
                    </a:lnTo>
                    <a:lnTo>
                      <a:pt x="8458" y="12455"/>
                    </a:lnTo>
                    <a:lnTo>
                      <a:pt x="8264" y="12418"/>
                    </a:lnTo>
                    <a:lnTo>
                      <a:pt x="8071" y="12418"/>
                    </a:lnTo>
                    <a:lnTo>
                      <a:pt x="7781" y="12418"/>
                    </a:lnTo>
                    <a:lnTo>
                      <a:pt x="7733" y="12399"/>
                    </a:lnTo>
                    <a:lnTo>
                      <a:pt x="7685" y="12399"/>
                    </a:lnTo>
                    <a:lnTo>
                      <a:pt x="7733" y="12381"/>
                    </a:lnTo>
                    <a:lnTo>
                      <a:pt x="8313" y="12325"/>
                    </a:lnTo>
                    <a:lnTo>
                      <a:pt x="8699" y="12381"/>
                    </a:lnTo>
                    <a:lnTo>
                      <a:pt x="8893" y="12325"/>
                    </a:lnTo>
                    <a:lnTo>
                      <a:pt x="8941" y="12232"/>
                    </a:lnTo>
                    <a:lnTo>
                      <a:pt x="9086" y="12195"/>
                    </a:lnTo>
                    <a:lnTo>
                      <a:pt x="9279" y="12195"/>
                    </a:lnTo>
                    <a:lnTo>
                      <a:pt x="9473" y="12158"/>
                    </a:lnTo>
                    <a:lnTo>
                      <a:pt x="9618" y="12084"/>
                    </a:lnTo>
                    <a:lnTo>
                      <a:pt x="9714" y="11973"/>
                    </a:lnTo>
                    <a:lnTo>
                      <a:pt x="9714" y="11862"/>
                    </a:lnTo>
                    <a:lnTo>
                      <a:pt x="9908" y="11880"/>
                    </a:lnTo>
                    <a:lnTo>
                      <a:pt x="10004" y="12010"/>
                    </a:lnTo>
                    <a:lnTo>
                      <a:pt x="10053" y="12010"/>
                    </a:lnTo>
                    <a:lnTo>
                      <a:pt x="10294" y="11973"/>
                    </a:lnTo>
                    <a:lnTo>
                      <a:pt x="10439" y="11825"/>
                    </a:lnTo>
                    <a:lnTo>
                      <a:pt x="10826" y="11676"/>
                    </a:lnTo>
                    <a:lnTo>
                      <a:pt x="10778" y="11602"/>
                    </a:lnTo>
                    <a:lnTo>
                      <a:pt x="10681" y="11565"/>
                    </a:lnTo>
                    <a:lnTo>
                      <a:pt x="10874" y="11602"/>
                    </a:lnTo>
                    <a:lnTo>
                      <a:pt x="11019" y="11584"/>
                    </a:lnTo>
                    <a:lnTo>
                      <a:pt x="11019" y="11528"/>
                    </a:lnTo>
                    <a:lnTo>
                      <a:pt x="11213" y="11454"/>
                    </a:lnTo>
                    <a:lnTo>
                      <a:pt x="11164" y="11417"/>
                    </a:lnTo>
                    <a:lnTo>
                      <a:pt x="11019" y="11435"/>
                    </a:lnTo>
                    <a:lnTo>
                      <a:pt x="10681" y="11491"/>
                    </a:lnTo>
                    <a:lnTo>
                      <a:pt x="10198" y="11528"/>
                    </a:lnTo>
                    <a:lnTo>
                      <a:pt x="9714" y="11584"/>
                    </a:lnTo>
                    <a:lnTo>
                      <a:pt x="9424" y="11565"/>
                    </a:lnTo>
                    <a:lnTo>
                      <a:pt x="9279" y="11602"/>
                    </a:lnTo>
                    <a:lnTo>
                      <a:pt x="9231" y="11528"/>
                    </a:lnTo>
                    <a:lnTo>
                      <a:pt x="9038" y="11491"/>
                    </a:lnTo>
                    <a:lnTo>
                      <a:pt x="8699" y="11435"/>
                    </a:lnTo>
                    <a:lnTo>
                      <a:pt x="8313" y="11380"/>
                    </a:lnTo>
                    <a:lnTo>
                      <a:pt x="7926" y="11417"/>
                    </a:lnTo>
                    <a:lnTo>
                      <a:pt x="7781" y="11380"/>
                    </a:lnTo>
                    <a:lnTo>
                      <a:pt x="7926" y="11343"/>
                    </a:lnTo>
                    <a:lnTo>
                      <a:pt x="8071" y="11269"/>
                    </a:lnTo>
                    <a:lnTo>
                      <a:pt x="8264" y="11287"/>
                    </a:lnTo>
                    <a:lnTo>
                      <a:pt x="8458" y="11269"/>
                    </a:lnTo>
                    <a:lnTo>
                      <a:pt x="8748" y="11269"/>
                    </a:lnTo>
                    <a:lnTo>
                      <a:pt x="8844" y="11269"/>
                    </a:lnTo>
                    <a:lnTo>
                      <a:pt x="9086" y="11361"/>
                    </a:lnTo>
                    <a:lnTo>
                      <a:pt x="9279" y="11306"/>
                    </a:lnTo>
                    <a:lnTo>
                      <a:pt x="9279" y="11269"/>
                    </a:lnTo>
                    <a:lnTo>
                      <a:pt x="9473" y="11306"/>
                    </a:lnTo>
                    <a:lnTo>
                      <a:pt x="9666" y="11361"/>
                    </a:lnTo>
                    <a:lnTo>
                      <a:pt x="9714" y="11287"/>
                    </a:lnTo>
                    <a:lnTo>
                      <a:pt x="9859" y="11306"/>
                    </a:lnTo>
                    <a:lnTo>
                      <a:pt x="10004" y="11435"/>
                    </a:lnTo>
                    <a:lnTo>
                      <a:pt x="10198" y="11454"/>
                    </a:lnTo>
                    <a:lnTo>
                      <a:pt x="10391" y="11417"/>
                    </a:lnTo>
                    <a:lnTo>
                      <a:pt x="10826" y="11287"/>
                    </a:lnTo>
                    <a:lnTo>
                      <a:pt x="11019" y="11232"/>
                    </a:lnTo>
                    <a:lnTo>
                      <a:pt x="11164" y="11139"/>
                    </a:lnTo>
                    <a:lnTo>
                      <a:pt x="11261" y="11046"/>
                    </a:lnTo>
                    <a:lnTo>
                      <a:pt x="11406" y="10972"/>
                    </a:lnTo>
                    <a:lnTo>
                      <a:pt x="11406" y="10861"/>
                    </a:lnTo>
                    <a:lnTo>
                      <a:pt x="11454" y="10787"/>
                    </a:lnTo>
                    <a:lnTo>
                      <a:pt x="11406" y="10713"/>
                    </a:lnTo>
                    <a:lnTo>
                      <a:pt x="11261" y="10620"/>
                    </a:lnTo>
                    <a:lnTo>
                      <a:pt x="10874" y="10546"/>
                    </a:lnTo>
                    <a:lnTo>
                      <a:pt x="10778" y="10416"/>
                    </a:lnTo>
                    <a:lnTo>
                      <a:pt x="10633" y="10398"/>
                    </a:lnTo>
                    <a:lnTo>
                      <a:pt x="10826" y="10379"/>
                    </a:lnTo>
                    <a:lnTo>
                      <a:pt x="10826" y="10342"/>
                    </a:lnTo>
                    <a:lnTo>
                      <a:pt x="10439" y="10305"/>
                    </a:lnTo>
                    <a:lnTo>
                      <a:pt x="10198" y="10249"/>
                    </a:lnTo>
                    <a:lnTo>
                      <a:pt x="10198" y="10157"/>
                    </a:lnTo>
                    <a:lnTo>
                      <a:pt x="10004" y="10045"/>
                    </a:lnTo>
                    <a:lnTo>
                      <a:pt x="9811" y="10045"/>
                    </a:lnTo>
                    <a:lnTo>
                      <a:pt x="9618" y="10082"/>
                    </a:lnTo>
                    <a:lnTo>
                      <a:pt x="9424" y="10027"/>
                    </a:lnTo>
                    <a:lnTo>
                      <a:pt x="9424" y="9971"/>
                    </a:lnTo>
                    <a:lnTo>
                      <a:pt x="9279" y="9971"/>
                    </a:lnTo>
                    <a:lnTo>
                      <a:pt x="9279" y="10008"/>
                    </a:lnTo>
                    <a:lnTo>
                      <a:pt x="9231" y="10120"/>
                    </a:lnTo>
                    <a:lnTo>
                      <a:pt x="9134" y="10231"/>
                    </a:lnTo>
                    <a:lnTo>
                      <a:pt x="8941" y="10342"/>
                    </a:lnTo>
                    <a:lnTo>
                      <a:pt x="8699" y="10416"/>
                    </a:lnTo>
                    <a:lnTo>
                      <a:pt x="8506" y="10490"/>
                    </a:lnTo>
                    <a:lnTo>
                      <a:pt x="8313" y="10564"/>
                    </a:lnTo>
                    <a:lnTo>
                      <a:pt x="8071" y="10564"/>
                    </a:lnTo>
                    <a:lnTo>
                      <a:pt x="7781" y="10620"/>
                    </a:lnTo>
                    <a:lnTo>
                      <a:pt x="7540" y="10601"/>
                    </a:lnTo>
                    <a:lnTo>
                      <a:pt x="7781" y="10527"/>
                    </a:lnTo>
                    <a:lnTo>
                      <a:pt x="8120" y="10490"/>
                    </a:lnTo>
                    <a:lnTo>
                      <a:pt x="8313" y="10398"/>
                    </a:lnTo>
                    <a:lnTo>
                      <a:pt x="8554" y="10323"/>
                    </a:lnTo>
                    <a:lnTo>
                      <a:pt x="8748" y="10249"/>
                    </a:lnTo>
                    <a:lnTo>
                      <a:pt x="9038" y="10157"/>
                    </a:lnTo>
                    <a:lnTo>
                      <a:pt x="9086" y="10045"/>
                    </a:lnTo>
                    <a:lnTo>
                      <a:pt x="9038" y="9897"/>
                    </a:lnTo>
                    <a:lnTo>
                      <a:pt x="8844" y="9897"/>
                    </a:lnTo>
                    <a:lnTo>
                      <a:pt x="8893" y="9804"/>
                    </a:lnTo>
                    <a:lnTo>
                      <a:pt x="8893" y="9712"/>
                    </a:lnTo>
                    <a:lnTo>
                      <a:pt x="8748" y="9601"/>
                    </a:lnTo>
                    <a:lnTo>
                      <a:pt x="8699" y="9489"/>
                    </a:lnTo>
                    <a:lnTo>
                      <a:pt x="8651" y="9341"/>
                    </a:lnTo>
                    <a:lnTo>
                      <a:pt x="8651" y="9211"/>
                    </a:lnTo>
                    <a:lnTo>
                      <a:pt x="8651" y="9137"/>
                    </a:lnTo>
                    <a:lnTo>
                      <a:pt x="8554" y="9063"/>
                    </a:lnTo>
                    <a:lnTo>
                      <a:pt x="8554" y="8989"/>
                    </a:lnTo>
                    <a:lnTo>
                      <a:pt x="8506" y="8915"/>
                    </a:lnTo>
                    <a:lnTo>
                      <a:pt x="8554" y="8841"/>
                    </a:lnTo>
                    <a:lnTo>
                      <a:pt x="8651" y="8748"/>
                    </a:lnTo>
                    <a:lnTo>
                      <a:pt x="8554" y="8692"/>
                    </a:lnTo>
                    <a:lnTo>
                      <a:pt x="8844" y="8748"/>
                    </a:lnTo>
                    <a:lnTo>
                      <a:pt x="8941" y="8767"/>
                    </a:lnTo>
                    <a:lnTo>
                      <a:pt x="8941" y="8674"/>
                    </a:lnTo>
                    <a:lnTo>
                      <a:pt x="8893" y="8563"/>
                    </a:lnTo>
                    <a:lnTo>
                      <a:pt x="8844" y="8451"/>
                    </a:lnTo>
                    <a:lnTo>
                      <a:pt x="8844" y="8377"/>
                    </a:lnTo>
                    <a:lnTo>
                      <a:pt x="8893" y="8248"/>
                    </a:lnTo>
                    <a:lnTo>
                      <a:pt x="8941" y="8118"/>
                    </a:lnTo>
                    <a:lnTo>
                      <a:pt x="9038" y="8044"/>
                    </a:lnTo>
                    <a:lnTo>
                      <a:pt x="8748" y="7970"/>
                    </a:lnTo>
                    <a:lnTo>
                      <a:pt x="8699" y="7877"/>
                    </a:lnTo>
                    <a:lnTo>
                      <a:pt x="8699" y="7729"/>
                    </a:lnTo>
                    <a:lnTo>
                      <a:pt x="8893" y="7747"/>
                    </a:lnTo>
                    <a:lnTo>
                      <a:pt x="9086" y="7821"/>
                    </a:lnTo>
                    <a:lnTo>
                      <a:pt x="9134" y="7784"/>
                    </a:lnTo>
                    <a:lnTo>
                      <a:pt x="9231" y="7747"/>
                    </a:lnTo>
                    <a:lnTo>
                      <a:pt x="9328" y="7655"/>
                    </a:lnTo>
                    <a:lnTo>
                      <a:pt x="9328" y="7636"/>
                    </a:lnTo>
                    <a:lnTo>
                      <a:pt x="9328" y="7599"/>
                    </a:lnTo>
                    <a:lnTo>
                      <a:pt x="9328" y="7525"/>
                    </a:lnTo>
                    <a:lnTo>
                      <a:pt x="9328" y="7432"/>
                    </a:lnTo>
                    <a:lnTo>
                      <a:pt x="9231" y="7339"/>
                    </a:lnTo>
                    <a:lnTo>
                      <a:pt x="9231" y="7265"/>
                    </a:lnTo>
                    <a:lnTo>
                      <a:pt x="9279" y="7302"/>
                    </a:lnTo>
                    <a:lnTo>
                      <a:pt x="9328" y="7358"/>
                    </a:lnTo>
                    <a:lnTo>
                      <a:pt x="9473" y="7377"/>
                    </a:lnTo>
                    <a:lnTo>
                      <a:pt x="9521" y="7414"/>
                    </a:lnTo>
                    <a:lnTo>
                      <a:pt x="9666" y="7414"/>
                    </a:lnTo>
                    <a:lnTo>
                      <a:pt x="9714" y="7302"/>
                    </a:lnTo>
                    <a:lnTo>
                      <a:pt x="9908" y="7339"/>
                    </a:lnTo>
                    <a:lnTo>
                      <a:pt x="9908" y="7265"/>
                    </a:lnTo>
                    <a:lnTo>
                      <a:pt x="10004" y="7228"/>
                    </a:lnTo>
                    <a:lnTo>
                      <a:pt x="10053" y="7191"/>
                    </a:lnTo>
                    <a:lnTo>
                      <a:pt x="9908" y="7154"/>
                    </a:lnTo>
                    <a:lnTo>
                      <a:pt x="9811" y="7154"/>
                    </a:lnTo>
                    <a:lnTo>
                      <a:pt x="9714" y="7154"/>
                    </a:lnTo>
                    <a:lnTo>
                      <a:pt x="9908" y="7154"/>
                    </a:lnTo>
                    <a:lnTo>
                      <a:pt x="10053" y="7136"/>
                    </a:lnTo>
                    <a:lnTo>
                      <a:pt x="10101" y="7080"/>
                    </a:lnTo>
                    <a:lnTo>
                      <a:pt x="10101" y="7043"/>
                    </a:lnTo>
                    <a:lnTo>
                      <a:pt x="10294" y="6987"/>
                    </a:lnTo>
                    <a:lnTo>
                      <a:pt x="10294" y="6913"/>
                    </a:lnTo>
                    <a:lnTo>
                      <a:pt x="10439" y="6895"/>
                    </a:lnTo>
                    <a:lnTo>
                      <a:pt x="10439" y="6765"/>
                    </a:lnTo>
                    <a:lnTo>
                      <a:pt x="10584" y="6746"/>
                    </a:lnTo>
                    <a:lnTo>
                      <a:pt x="10826" y="6746"/>
                    </a:lnTo>
                    <a:lnTo>
                      <a:pt x="10874" y="6709"/>
                    </a:lnTo>
                    <a:lnTo>
                      <a:pt x="11068" y="6672"/>
                    </a:lnTo>
                    <a:lnTo>
                      <a:pt x="11164" y="6542"/>
                    </a:lnTo>
                    <a:lnTo>
                      <a:pt x="11358" y="6487"/>
                    </a:lnTo>
                    <a:lnTo>
                      <a:pt x="11454" y="6413"/>
                    </a:lnTo>
                    <a:lnTo>
                      <a:pt x="11648" y="6487"/>
                    </a:lnTo>
                    <a:lnTo>
                      <a:pt x="11793" y="6450"/>
                    </a:lnTo>
                    <a:lnTo>
                      <a:pt x="11841" y="6394"/>
                    </a:lnTo>
                    <a:lnTo>
                      <a:pt x="11938" y="6302"/>
                    </a:lnTo>
                    <a:lnTo>
                      <a:pt x="12131" y="6246"/>
                    </a:lnTo>
                    <a:lnTo>
                      <a:pt x="12324" y="6246"/>
                    </a:lnTo>
                    <a:lnTo>
                      <a:pt x="12373" y="6190"/>
                    </a:lnTo>
                    <a:lnTo>
                      <a:pt x="12518" y="6172"/>
                    </a:lnTo>
                    <a:lnTo>
                      <a:pt x="12614" y="6116"/>
                    </a:lnTo>
                    <a:lnTo>
                      <a:pt x="12711" y="6079"/>
                    </a:lnTo>
                    <a:lnTo>
                      <a:pt x="12759" y="6042"/>
                    </a:lnTo>
                    <a:lnTo>
                      <a:pt x="12904" y="6005"/>
                    </a:lnTo>
                    <a:lnTo>
                      <a:pt x="12953" y="5949"/>
                    </a:lnTo>
                    <a:lnTo>
                      <a:pt x="13001" y="5857"/>
                    </a:lnTo>
                    <a:lnTo>
                      <a:pt x="13098" y="5746"/>
                    </a:lnTo>
                    <a:lnTo>
                      <a:pt x="13146" y="5671"/>
                    </a:lnTo>
                    <a:lnTo>
                      <a:pt x="13339" y="5597"/>
                    </a:lnTo>
                    <a:lnTo>
                      <a:pt x="13339" y="5560"/>
                    </a:lnTo>
                    <a:lnTo>
                      <a:pt x="13388" y="5486"/>
                    </a:lnTo>
                    <a:lnTo>
                      <a:pt x="13484" y="5430"/>
                    </a:lnTo>
                    <a:lnTo>
                      <a:pt x="13533" y="5356"/>
                    </a:lnTo>
                    <a:lnTo>
                      <a:pt x="13581" y="5301"/>
                    </a:lnTo>
                    <a:lnTo>
                      <a:pt x="13677" y="5356"/>
                    </a:lnTo>
                    <a:lnTo>
                      <a:pt x="13677" y="5449"/>
                    </a:lnTo>
                    <a:lnTo>
                      <a:pt x="13726" y="5412"/>
                    </a:lnTo>
                    <a:lnTo>
                      <a:pt x="13871" y="5338"/>
                    </a:lnTo>
                    <a:lnTo>
                      <a:pt x="13871" y="5282"/>
                    </a:lnTo>
                    <a:lnTo>
                      <a:pt x="13726" y="5227"/>
                    </a:lnTo>
                    <a:lnTo>
                      <a:pt x="13726" y="5190"/>
                    </a:lnTo>
                    <a:lnTo>
                      <a:pt x="13581" y="5152"/>
                    </a:lnTo>
                    <a:lnTo>
                      <a:pt x="13388" y="5115"/>
                    </a:lnTo>
                    <a:lnTo>
                      <a:pt x="13339" y="5060"/>
                    </a:lnTo>
                    <a:lnTo>
                      <a:pt x="13291" y="5004"/>
                    </a:lnTo>
                    <a:lnTo>
                      <a:pt x="13291" y="4986"/>
                    </a:lnTo>
                    <a:lnTo>
                      <a:pt x="13291" y="4911"/>
                    </a:lnTo>
                    <a:lnTo>
                      <a:pt x="13146" y="4893"/>
                    </a:lnTo>
                    <a:lnTo>
                      <a:pt x="13146" y="4837"/>
                    </a:lnTo>
                    <a:lnTo>
                      <a:pt x="13194" y="4819"/>
                    </a:lnTo>
                    <a:lnTo>
                      <a:pt x="13194" y="4745"/>
                    </a:lnTo>
                    <a:lnTo>
                      <a:pt x="13339" y="4708"/>
                    </a:lnTo>
                    <a:lnTo>
                      <a:pt x="13388" y="4689"/>
                    </a:lnTo>
                    <a:lnTo>
                      <a:pt x="13484" y="4633"/>
                    </a:lnTo>
                    <a:lnTo>
                      <a:pt x="13484" y="4596"/>
                    </a:lnTo>
                    <a:lnTo>
                      <a:pt x="13533" y="4522"/>
                    </a:lnTo>
                    <a:lnTo>
                      <a:pt x="13581" y="4467"/>
                    </a:lnTo>
                    <a:lnTo>
                      <a:pt x="13581" y="4393"/>
                    </a:lnTo>
                    <a:lnTo>
                      <a:pt x="13484" y="4374"/>
                    </a:lnTo>
                    <a:lnTo>
                      <a:pt x="13388" y="4318"/>
                    </a:lnTo>
                    <a:lnTo>
                      <a:pt x="13291" y="4244"/>
                    </a:lnTo>
                    <a:lnTo>
                      <a:pt x="13339" y="4226"/>
                    </a:lnTo>
                    <a:lnTo>
                      <a:pt x="13484" y="4189"/>
                    </a:lnTo>
                    <a:lnTo>
                      <a:pt x="13533" y="4152"/>
                    </a:lnTo>
                    <a:lnTo>
                      <a:pt x="13533" y="4096"/>
                    </a:lnTo>
                    <a:lnTo>
                      <a:pt x="13581" y="4077"/>
                    </a:lnTo>
                    <a:lnTo>
                      <a:pt x="13726" y="4096"/>
                    </a:lnTo>
                    <a:lnTo>
                      <a:pt x="13871" y="4096"/>
                    </a:lnTo>
                    <a:lnTo>
                      <a:pt x="13919" y="4096"/>
                    </a:lnTo>
                    <a:lnTo>
                      <a:pt x="13919" y="4022"/>
                    </a:lnTo>
                    <a:lnTo>
                      <a:pt x="13774" y="4003"/>
                    </a:lnTo>
                    <a:lnTo>
                      <a:pt x="13871" y="3966"/>
                    </a:lnTo>
                    <a:lnTo>
                      <a:pt x="14064" y="3966"/>
                    </a:lnTo>
                    <a:lnTo>
                      <a:pt x="14064" y="3929"/>
                    </a:lnTo>
                    <a:lnTo>
                      <a:pt x="13919" y="3855"/>
                    </a:lnTo>
                    <a:lnTo>
                      <a:pt x="13726" y="3799"/>
                    </a:lnTo>
                    <a:lnTo>
                      <a:pt x="13726" y="3744"/>
                    </a:lnTo>
                    <a:lnTo>
                      <a:pt x="13871" y="3799"/>
                    </a:lnTo>
                    <a:lnTo>
                      <a:pt x="14064" y="3818"/>
                    </a:lnTo>
                    <a:lnTo>
                      <a:pt x="14161" y="3874"/>
                    </a:lnTo>
                    <a:lnTo>
                      <a:pt x="14257" y="3874"/>
                    </a:lnTo>
                    <a:lnTo>
                      <a:pt x="14257" y="3818"/>
                    </a:lnTo>
                    <a:lnTo>
                      <a:pt x="14161" y="3725"/>
                    </a:lnTo>
                    <a:lnTo>
                      <a:pt x="14161" y="3744"/>
                    </a:lnTo>
                    <a:lnTo>
                      <a:pt x="14257" y="3725"/>
                    </a:lnTo>
                    <a:lnTo>
                      <a:pt x="14257" y="3633"/>
                    </a:lnTo>
                    <a:lnTo>
                      <a:pt x="14257" y="3559"/>
                    </a:lnTo>
                    <a:lnTo>
                      <a:pt x="14306" y="3521"/>
                    </a:lnTo>
                    <a:lnTo>
                      <a:pt x="14354" y="3521"/>
                    </a:lnTo>
                    <a:lnTo>
                      <a:pt x="14451" y="3521"/>
                    </a:lnTo>
                    <a:lnTo>
                      <a:pt x="14451" y="3577"/>
                    </a:lnTo>
                    <a:lnTo>
                      <a:pt x="14499" y="3633"/>
                    </a:lnTo>
                    <a:lnTo>
                      <a:pt x="14644" y="3633"/>
                    </a:lnTo>
                    <a:lnTo>
                      <a:pt x="14644" y="3559"/>
                    </a:lnTo>
                    <a:lnTo>
                      <a:pt x="14692" y="3503"/>
                    </a:lnTo>
                    <a:lnTo>
                      <a:pt x="14837" y="3521"/>
                    </a:lnTo>
                    <a:lnTo>
                      <a:pt x="14886" y="3577"/>
                    </a:lnTo>
                    <a:lnTo>
                      <a:pt x="15031" y="3633"/>
                    </a:lnTo>
                    <a:lnTo>
                      <a:pt x="15079" y="3596"/>
                    </a:lnTo>
                    <a:lnTo>
                      <a:pt x="15224" y="3651"/>
                    </a:lnTo>
                    <a:lnTo>
                      <a:pt x="15272" y="3521"/>
                    </a:lnTo>
                    <a:lnTo>
                      <a:pt x="15466" y="3521"/>
                    </a:lnTo>
                    <a:lnTo>
                      <a:pt x="15707" y="3503"/>
                    </a:lnTo>
                    <a:lnTo>
                      <a:pt x="15852" y="3484"/>
                    </a:lnTo>
                    <a:lnTo>
                      <a:pt x="16094" y="3521"/>
                    </a:lnTo>
                    <a:lnTo>
                      <a:pt x="16239" y="3577"/>
                    </a:lnTo>
                    <a:lnTo>
                      <a:pt x="16287" y="3503"/>
                    </a:lnTo>
                    <a:lnTo>
                      <a:pt x="16384" y="3484"/>
                    </a:lnTo>
                    <a:lnTo>
                      <a:pt x="16287" y="337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1" name="Drawing 89"/>
              <p:cNvSpPr>
                <a:spLocks noChangeAspect="1"/>
              </p:cNvSpPr>
              <p:nvPr/>
            </p:nvSpPr>
            <p:spPr bwMode="auto">
              <a:xfrm>
                <a:off x="6236" y="-3686"/>
                <a:ext cx="1178" cy="72"/>
              </a:xfrm>
              <a:custGeom>
                <a:avLst/>
                <a:gdLst/>
                <a:ahLst/>
                <a:cxnLst>
                  <a:cxn ang="0">
                    <a:pos x="0" y="16384"/>
                  </a:cxn>
                  <a:cxn ang="0">
                    <a:pos x="1725" y="16156"/>
                  </a:cxn>
                  <a:cxn ang="0">
                    <a:pos x="5174" y="15019"/>
                  </a:cxn>
                  <a:cxn ang="0">
                    <a:pos x="6036" y="13198"/>
                  </a:cxn>
                  <a:cxn ang="0">
                    <a:pos x="6899" y="10468"/>
                  </a:cxn>
                  <a:cxn ang="0">
                    <a:pos x="10348" y="7964"/>
                  </a:cxn>
                  <a:cxn ang="0">
                    <a:pos x="12935" y="5916"/>
                  </a:cxn>
                  <a:cxn ang="0">
                    <a:pos x="13797" y="3413"/>
                  </a:cxn>
                  <a:cxn ang="0">
                    <a:pos x="15522" y="1365"/>
                  </a:cxn>
                  <a:cxn ang="0">
                    <a:pos x="16384" y="683"/>
                  </a:cxn>
                  <a:cxn ang="0">
                    <a:pos x="16384" y="0"/>
                  </a:cxn>
                  <a:cxn ang="0">
                    <a:pos x="13797" y="683"/>
                  </a:cxn>
                  <a:cxn ang="0">
                    <a:pos x="12935" y="1820"/>
                  </a:cxn>
                  <a:cxn ang="0">
                    <a:pos x="12072" y="3186"/>
                  </a:cxn>
                  <a:cxn ang="0">
                    <a:pos x="8623" y="6372"/>
                  </a:cxn>
                  <a:cxn ang="0">
                    <a:pos x="6036" y="7964"/>
                  </a:cxn>
                  <a:cxn ang="0">
                    <a:pos x="2587" y="10695"/>
                  </a:cxn>
                  <a:cxn ang="0">
                    <a:pos x="1725" y="12743"/>
                  </a:cxn>
                  <a:cxn ang="0">
                    <a:pos x="0" y="14336"/>
                  </a:cxn>
                  <a:cxn ang="0">
                    <a:pos x="0" y="15474"/>
                  </a:cxn>
                  <a:cxn ang="0">
                    <a:pos x="0" y="16384"/>
                  </a:cxn>
                </a:cxnLst>
                <a:rect l="0" t="0" r="r" b="b"/>
                <a:pathLst>
                  <a:path w="16384" h="16384">
                    <a:moveTo>
                      <a:pt x="0" y="16384"/>
                    </a:moveTo>
                    <a:lnTo>
                      <a:pt x="1725" y="16156"/>
                    </a:lnTo>
                    <a:lnTo>
                      <a:pt x="5174" y="15019"/>
                    </a:lnTo>
                    <a:lnTo>
                      <a:pt x="6036" y="13198"/>
                    </a:lnTo>
                    <a:lnTo>
                      <a:pt x="6899" y="10468"/>
                    </a:lnTo>
                    <a:lnTo>
                      <a:pt x="10348" y="7964"/>
                    </a:lnTo>
                    <a:lnTo>
                      <a:pt x="12935" y="5916"/>
                    </a:lnTo>
                    <a:lnTo>
                      <a:pt x="13797" y="3413"/>
                    </a:lnTo>
                    <a:lnTo>
                      <a:pt x="15522" y="1365"/>
                    </a:lnTo>
                    <a:lnTo>
                      <a:pt x="16384" y="683"/>
                    </a:lnTo>
                    <a:lnTo>
                      <a:pt x="16384" y="0"/>
                    </a:lnTo>
                    <a:lnTo>
                      <a:pt x="13797" y="683"/>
                    </a:lnTo>
                    <a:lnTo>
                      <a:pt x="12935" y="1820"/>
                    </a:lnTo>
                    <a:lnTo>
                      <a:pt x="12072" y="3186"/>
                    </a:lnTo>
                    <a:lnTo>
                      <a:pt x="8623" y="6372"/>
                    </a:lnTo>
                    <a:lnTo>
                      <a:pt x="6036" y="7964"/>
                    </a:lnTo>
                    <a:lnTo>
                      <a:pt x="2587" y="10695"/>
                    </a:lnTo>
                    <a:lnTo>
                      <a:pt x="1725" y="12743"/>
                    </a:lnTo>
                    <a:lnTo>
                      <a:pt x="0" y="14336"/>
                    </a:lnTo>
                    <a:lnTo>
                      <a:pt x="0" y="15474"/>
                    </a:lnTo>
                    <a:lnTo>
                      <a:pt x="0"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2" name="Drawing 90"/>
              <p:cNvSpPr>
                <a:spLocks noChangeAspect="1"/>
              </p:cNvSpPr>
              <p:nvPr/>
            </p:nvSpPr>
            <p:spPr bwMode="auto">
              <a:xfrm>
                <a:off x="9646" y="-3727"/>
                <a:ext cx="1550" cy="65"/>
              </a:xfrm>
              <a:custGeom>
                <a:avLst/>
                <a:gdLst/>
                <a:ahLst/>
                <a:cxnLst>
                  <a:cxn ang="0">
                    <a:pos x="1966" y="16384"/>
                  </a:cxn>
                  <a:cxn ang="0">
                    <a:pos x="4588" y="15376"/>
                  </a:cxn>
                  <a:cxn ang="0">
                    <a:pos x="5243" y="14115"/>
                  </a:cxn>
                  <a:cxn ang="0">
                    <a:pos x="7209" y="12855"/>
                  </a:cxn>
                  <a:cxn ang="0">
                    <a:pos x="10486" y="11343"/>
                  </a:cxn>
                  <a:cxn ang="0">
                    <a:pos x="12452" y="10335"/>
                  </a:cxn>
                  <a:cxn ang="0">
                    <a:pos x="12452" y="9830"/>
                  </a:cxn>
                  <a:cxn ang="0">
                    <a:pos x="13763" y="9074"/>
                  </a:cxn>
                  <a:cxn ang="0">
                    <a:pos x="15729" y="8318"/>
                  </a:cxn>
                  <a:cxn ang="0">
                    <a:pos x="15073" y="6806"/>
                  </a:cxn>
                  <a:cxn ang="0">
                    <a:pos x="13763" y="3277"/>
                  </a:cxn>
                  <a:cxn ang="0">
                    <a:pos x="15073" y="2773"/>
                  </a:cxn>
                  <a:cxn ang="0">
                    <a:pos x="16384" y="2016"/>
                  </a:cxn>
                  <a:cxn ang="0">
                    <a:pos x="16384" y="1260"/>
                  </a:cxn>
                  <a:cxn ang="0">
                    <a:pos x="16384" y="252"/>
                  </a:cxn>
                  <a:cxn ang="0">
                    <a:pos x="13763" y="0"/>
                  </a:cxn>
                  <a:cxn ang="0">
                    <a:pos x="12452" y="1008"/>
                  </a:cxn>
                  <a:cxn ang="0">
                    <a:pos x="8520" y="252"/>
                  </a:cxn>
                  <a:cxn ang="0">
                    <a:pos x="7209" y="1764"/>
                  </a:cxn>
                  <a:cxn ang="0">
                    <a:pos x="1966" y="4285"/>
                  </a:cxn>
                  <a:cxn ang="0">
                    <a:pos x="0" y="6302"/>
                  </a:cxn>
                  <a:cxn ang="0">
                    <a:pos x="0" y="8066"/>
                  </a:cxn>
                  <a:cxn ang="0">
                    <a:pos x="655" y="9326"/>
                  </a:cxn>
                  <a:cxn ang="0">
                    <a:pos x="0" y="10839"/>
                  </a:cxn>
                  <a:cxn ang="0">
                    <a:pos x="0" y="12099"/>
                  </a:cxn>
                  <a:cxn ang="0">
                    <a:pos x="1966" y="12855"/>
                  </a:cxn>
                  <a:cxn ang="0">
                    <a:pos x="1966" y="14115"/>
                  </a:cxn>
                  <a:cxn ang="0">
                    <a:pos x="1966" y="13863"/>
                  </a:cxn>
                  <a:cxn ang="0">
                    <a:pos x="3277" y="13863"/>
                  </a:cxn>
                  <a:cxn ang="0">
                    <a:pos x="3277" y="14872"/>
                  </a:cxn>
                  <a:cxn ang="0">
                    <a:pos x="1966" y="15880"/>
                  </a:cxn>
                  <a:cxn ang="0">
                    <a:pos x="1966" y="16384"/>
                  </a:cxn>
                </a:cxnLst>
                <a:rect l="0" t="0" r="r" b="b"/>
                <a:pathLst>
                  <a:path w="16384" h="16384">
                    <a:moveTo>
                      <a:pt x="1966" y="16384"/>
                    </a:moveTo>
                    <a:lnTo>
                      <a:pt x="4588" y="15376"/>
                    </a:lnTo>
                    <a:lnTo>
                      <a:pt x="5243" y="14115"/>
                    </a:lnTo>
                    <a:lnTo>
                      <a:pt x="7209" y="12855"/>
                    </a:lnTo>
                    <a:lnTo>
                      <a:pt x="10486" y="11343"/>
                    </a:lnTo>
                    <a:lnTo>
                      <a:pt x="12452" y="10335"/>
                    </a:lnTo>
                    <a:lnTo>
                      <a:pt x="12452" y="9830"/>
                    </a:lnTo>
                    <a:lnTo>
                      <a:pt x="13763" y="9074"/>
                    </a:lnTo>
                    <a:lnTo>
                      <a:pt x="15729" y="8318"/>
                    </a:lnTo>
                    <a:lnTo>
                      <a:pt x="15073" y="6806"/>
                    </a:lnTo>
                    <a:lnTo>
                      <a:pt x="13763" y="3277"/>
                    </a:lnTo>
                    <a:lnTo>
                      <a:pt x="15073" y="2773"/>
                    </a:lnTo>
                    <a:lnTo>
                      <a:pt x="16384" y="2016"/>
                    </a:lnTo>
                    <a:lnTo>
                      <a:pt x="16384" y="1260"/>
                    </a:lnTo>
                    <a:lnTo>
                      <a:pt x="16384" y="252"/>
                    </a:lnTo>
                    <a:lnTo>
                      <a:pt x="13763" y="0"/>
                    </a:lnTo>
                    <a:lnTo>
                      <a:pt x="12452" y="1008"/>
                    </a:lnTo>
                    <a:lnTo>
                      <a:pt x="8520" y="252"/>
                    </a:lnTo>
                    <a:lnTo>
                      <a:pt x="7209" y="1764"/>
                    </a:lnTo>
                    <a:lnTo>
                      <a:pt x="1966" y="4285"/>
                    </a:lnTo>
                    <a:lnTo>
                      <a:pt x="0" y="6302"/>
                    </a:lnTo>
                    <a:lnTo>
                      <a:pt x="0" y="8066"/>
                    </a:lnTo>
                    <a:lnTo>
                      <a:pt x="655" y="9326"/>
                    </a:lnTo>
                    <a:lnTo>
                      <a:pt x="0" y="10839"/>
                    </a:lnTo>
                    <a:lnTo>
                      <a:pt x="0" y="12099"/>
                    </a:lnTo>
                    <a:lnTo>
                      <a:pt x="1966" y="12855"/>
                    </a:lnTo>
                    <a:lnTo>
                      <a:pt x="1966" y="14115"/>
                    </a:lnTo>
                    <a:lnTo>
                      <a:pt x="1966" y="13863"/>
                    </a:lnTo>
                    <a:lnTo>
                      <a:pt x="3277" y="13863"/>
                    </a:lnTo>
                    <a:lnTo>
                      <a:pt x="3277" y="14872"/>
                    </a:lnTo>
                    <a:lnTo>
                      <a:pt x="1966" y="15880"/>
                    </a:lnTo>
                    <a:lnTo>
                      <a:pt x="1966"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34" name="Switzerland"/>
            <p:cNvSpPr>
              <a:spLocks noChangeAspect="1"/>
            </p:cNvSpPr>
            <p:nvPr/>
          </p:nvSpPr>
          <p:spPr bwMode="auto">
            <a:xfrm>
              <a:off x="1721" y="2064"/>
              <a:ext cx="235" cy="145"/>
            </a:xfrm>
            <a:custGeom>
              <a:avLst/>
              <a:gdLst/>
              <a:ahLst/>
              <a:cxnLst>
                <a:cxn ang="0">
                  <a:pos x="16297" y="8485"/>
                </a:cxn>
                <a:cxn ang="0">
                  <a:pos x="16297" y="9801"/>
                </a:cxn>
                <a:cxn ang="0">
                  <a:pos x="15251" y="10240"/>
                </a:cxn>
                <a:cxn ang="0">
                  <a:pos x="15077" y="11995"/>
                </a:cxn>
                <a:cxn ang="0">
                  <a:pos x="15251" y="13166"/>
                </a:cxn>
                <a:cxn ang="0">
                  <a:pos x="13857" y="12581"/>
                </a:cxn>
                <a:cxn ang="0">
                  <a:pos x="12637" y="11703"/>
                </a:cxn>
                <a:cxn ang="0">
                  <a:pos x="11939" y="12581"/>
                </a:cxn>
                <a:cxn ang="0">
                  <a:pos x="11242" y="14921"/>
                </a:cxn>
                <a:cxn ang="0">
                  <a:pos x="10806" y="16384"/>
                </a:cxn>
                <a:cxn ang="0">
                  <a:pos x="10022" y="14921"/>
                </a:cxn>
                <a:cxn ang="0">
                  <a:pos x="8976" y="12288"/>
                </a:cxn>
                <a:cxn ang="0">
                  <a:pos x="8105" y="12142"/>
                </a:cxn>
                <a:cxn ang="0">
                  <a:pos x="7669" y="14043"/>
                </a:cxn>
                <a:cxn ang="0">
                  <a:pos x="6972" y="15214"/>
                </a:cxn>
                <a:cxn ang="0">
                  <a:pos x="5839" y="15506"/>
                </a:cxn>
                <a:cxn ang="0">
                  <a:pos x="5229" y="15653"/>
                </a:cxn>
                <a:cxn ang="0">
                  <a:pos x="4096" y="16091"/>
                </a:cxn>
                <a:cxn ang="0">
                  <a:pos x="3486" y="16091"/>
                </a:cxn>
                <a:cxn ang="0">
                  <a:pos x="3399" y="14629"/>
                </a:cxn>
                <a:cxn ang="0">
                  <a:pos x="2876" y="13897"/>
                </a:cxn>
                <a:cxn ang="0">
                  <a:pos x="2789" y="11995"/>
                </a:cxn>
                <a:cxn ang="0">
                  <a:pos x="2702" y="10971"/>
                </a:cxn>
                <a:cxn ang="0">
                  <a:pos x="1482" y="10825"/>
                </a:cxn>
                <a:cxn ang="0">
                  <a:pos x="697" y="12727"/>
                </a:cxn>
                <a:cxn ang="0">
                  <a:pos x="0" y="12727"/>
                </a:cxn>
                <a:cxn ang="0">
                  <a:pos x="87" y="10240"/>
                </a:cxn>
                <a:cxn ang="0">
                  <a:pos x="436" y="8777"/>
                </a:cxn>
                <a:cxn ang="0">
                  <a:pos x="1046" y="7607"/>
                </a:cxn>
                <a:cxn ang="0">
                  <a:pos x="1656" y="6875"/>
                </a:cxn>
                <a:cxn ang="0">
                  <a:pos x="1830" y="5705"/>
                </a:cxn>
                <a:cxn ang="0">
                  <a:pos x="2702" y="4389"/>
                </a:cxn>
                <a:cxn ang="0">
                  <a:pos x="3922" y="2341"/>
                </a:cxn>
                <a:cxn ang="0">
                  <a:pos x="3747" y="1463"/>
                </a:cxn>
                <a:cxn ang="0">
                  <a:pos x="4532" y="878"/>
                </a:cxn>
                <a:cxn ang="0">
                  <a:pos x="5665" y="585"/>
                </a:cxn>
                <a:cxn ang="0">
                  <a:pos x="6275" y="0"/>
                </a:cxn>
                <a:cxn ang="0">
                  <a:pos x="7233" y="585"/>
                </a:cxn>
                <a:cxn ang="0">
                  <a:pos x="8976" y="439"/>
                </a:cxn>
                <a:cxn ang="0">
                  <a:pos x="10719" y="0"/>
                </a:cxn>
                <a:cxn ang="0">
                  <a:pos x="11939" y="878"/>
                </a:cxn>
                <a:cxn ang="0">
                  <a:pos x="13159" y="1755"/>
                </a:cxn>
                <a:cxn ang="0">
                  <a:pos x="13334" y="3803"/>
                </a:cxn>
                <a:cxn ang="0">
                  <a:pos x="13334" y="5266"/>
                </a:cxn>
                <a:cxn ang="0">
                  <a:pos x="14031" y="6875"/>
                </a:cxn>
                <a:cxn ang="0">
                  <a:pos x="15425" y="7607"/>
                </a:cxn>
                <a:cxn ang="0">
                  <a:pos x="16297" y="7461"/>
                </a:cxn>
              </a:cxnLst>
              <a:rect l="0" t="0" r="r" b="b"/>
              <a:pathLst>
                <a:path w="16384" h="16384">
                  <a:moveTo>
                    <a:pt x="16384" y="7899"/>
                  </a:moveTo>
                  <a:lnTo>
                    <a:pt x="16297" y="8485"/>
                  </a:lnTo>
                  <a:lnTo>
                    <a:pt x="16123" y="9070"/>
                  </a:lnTo>
                  <a:lnTo>
                    <a:pt x="16297" y="9801"/>
                  </a:lnTo>
                  <a:lnTo>
                    <a:pt x="15948" y="10240"/>
                  </a:lnTo>
                  <a:lnTo>
                    <a:pt x="15251" y="10240"/>
                  </a:lnTo>
                  <a:lnTo>
                    <a:pt x="15077" y="10971"/>
                  </a:lnTo>
                  <a:lnTo>
                    <a:pt x="15077" y="11995"/>
                  </a:lnTo>
                  <a:lnTo>
                    <a:pt x="15338" y="12581"/>
                  </a:lnTo>
                  <a:lnTo>
                    <a:pt x="15251" y="13166"/>
                  </a:lnTo>
                  <a:lnTo>
                    <a:pt x="14641" y="12873"/>
                  </a:lnTo>
                  <a:lnTo>
                    <a:pt x="13857" y="12581"/>
                  </a:lnTo>
                  <a:lnTo>
                    <a:pt x="12985" y="12288"/>
                  </a:lnTo>
                  <a:lnTo>
                    <a:pt x="12637" y="11703"/>
                  </a:lnTo>
                  <a:lnTo>
                    <a:pt x="12201" y="11410"/>
                  </a:lnTo>
                  <a:lnTo>
                    <a:pt x="11939" y="12581"/>
                  </a:lnTo>
                  <a:lnTo>
                    <a:pt x="11591" y="13458"/>
                  </a:lnTo>
                  <a:lnTo>
                    <a:pt x="11242" y="14921"/>
                  </a:lnTo>
                  <a:lnTo>
                    <a:pt x="11068" y="15799"/>
                  </a:lnTo>
                  <a:lnTo>
                    <a:pt x="10806" y="16384"/>
                  </a:lnTo>
                  <a:lnTo>
                    <a:pt x="10458" y="15799"/>
                  </a:lnTo>
                  <a:lnTo>
                    <a:pt x="10022" y="14921"/>
                  </a:lnTo>
                  <a:lnTo>
                    <a:pt x="9325" y="13897"/>
                  </a:lnTo>
                  <a:lnTo>
                    <a:pt x="8976" y="12288"/>
                  </a:lnTo>
                  <a:lnTo>
                    <a:pt x="8976" y="11557"/>
                  </a:lnTo>
                  <a:lnTo>
                    <a:pt x="8105" y="12142"/>
                  </a:lnTo>
                  <a:lnTo>
                    <a:pt x="7756" y="13166"/>
                  </a:lnTo>
                  <a:lnTo>
                    <a:pt x="7669" y="14043"/>
                  </a:lnTo>
                  <a:lnTo>
                    <a:pt x="7408" y="14629"/>
                  </a:lnTo>
                  <a:lnTo>
                    <a:pt x="6972" y="15214"/>
                  </a:lnTo>
                  <a:lnTo>
                    <a:pt x="6623" y="15653"/>
                  </a:lnTo>
                  <a:lnTo>
                    <a:pt x="5839" y="15506"/>
                  </a:lnTo>
                  <a:lnTo>
                    <a:pt x="5490" y="15653"/>
                  </a:lnTo>
                  <a:lnTo>
                    <a:pt x="5229" y="15653"/>
                  </a:lnTo>
                  <a:lnTo>
                    <a:pt x="4619" y="15799"/>
                  </a:lnTo>
                  <a:lnTo>
                    <a:pt x="4096" y="16091"/>
                  </a:lnTo>
                  <a:lnTo>
                    <a:pt x="3573" y="16091"/>
                  </a:lnTo>
                  <a:lnTo>
                    <a:pt x="3486" y="16091"/>
                  </a:lnTo>
                  <a:lnTo>
                    <a:pt x="3486" y="15214"/>
                  </a:lnTo>
                  <a:lnTo>
                    <a:pt x="3399" y="14629"/>
                  </a:lnTo>
                  <a:lnTo>
                    <a:pt x="2876" y="14482"/>
                  </a:lnTo>
                  <a:lnTo>
                    <a:pt x="2876" y="13897"/>
                  </a:lnTo>
                  <a:lnTo>
                    <a:pt x="2789" y="13166"/>
                  </a:lnTo>
                  <a:lnTo>
                    <a:pt x="2789" y="11995"/>
                  </a:lnTo>
                  <a:lnTo>
                    <a:pt x="2876" y="11118"/>
                  </a:lnTo>
                  <a:lnTo>
                    <a:pt x="2702" y="10971"/>
                  </a:lnTo>
                  <a:lnTo>
                    <a:pt x="2004" y="10825"/>
                  </a:lnTo>
                  <a:lnTo>
                    <a:pt x="1482" y="10825"/>
                  </a:lnTo>
                  <a:lnTo>
                    <a:pt x="1046" y="11703"/>
                  </a:lnTo>
                  <a:lnTo>
                    <a:pt x="697" y="12727"/>
                  </a:lnTo>
                  <a:lnTo>
                    <a:pt x="261" y="13166"/>
                  </a:lnTo>
                  <a:lnTo>
                    <a:pt x="0" y="12727"/>
                  </a:lnTo>
                  <a:lnTo>
                    <a:pt x="87" y="11410"/>
                  </a:lnTo>
                  <a:lnTo>
                    <a:pt x="87" y="10240"/>
                  </a:lnTo>
                  <a:lnTo>
                    <a:pt x="349" y="9362"/>
                  </a:lnTo>
                  <a:lnTo>
                    <a:pt x="436" y="8777"/>
                  </a:lnTo>
                  <a:lnTo>
                    <a:pt x="784" y="8485"/>
                  </a:lnTo>
                  <a:lnTo>
                    <a:pt x="1046" y="7607"/>
                  </a:lnTo>
                  <a:lnTo>
                    <a:pt x="1482" y="7314"/>
                  </a:lnTo>
                  <a:lnTo>
                    <a:pt x="1656" y="6875"/>
                  </a:lnTo>
                  <a:lnTo>
                    <a:pt x="1743" y="6290"/>
                  </a:lnTo>
                  <a:lnTo>
                    <a:pt x="1830" y="5705"/>
                  </a:lnTo>
                  <a:lnTo>
                    <a:pt x="2353" y="4681"/>
                  </a:lnTo>
                  <a:lnTo>
                    <a:pt x="2702" y="4389"/>
                  </a:lnTo>
                  <a:lnTo>
                    <a:pt x="3399" y="2926"/>
                  </a:lnTo>
                  <a:lnTo>
                    <a:pt x="3922" y="2341"/>
                  </a:lnTo>
                  <a:lnTo>
                    <a:pt x="3922" y="2048"/>
                  </a:lnTo>
                  <a:lnTo>
                    <a:pt x="3747" y="1463"/>
                  </a:lnTo>
                  <a:lnTo>
                    <a:pt x="4096" y="585"/>
                  </a:lnTo>
                  <a:lnTo>
                    <a:pt x="4532" y="878"/>
                  </a:lnTo>
                  <a:lnTo>
                    <a:pt x="5229" y="1024"/>
                  </a:lnTo>
                  <a:lnTo>
                    <a:pt x="5665" y="585"/>
                  </a:lnTo>
                  <a:lnTo>
                    <a:pt x="6188" y="0"/>
                  </a:lnTo>
                  <a:lnTo>
                    <a:pt x="6275" y="0"/>
                  </a:lnTo>
                  <a:lnTo>
                    <a:pt x="6623" y="878"/>
                  </a:lnTo>
                  <a:lnTo>
                    <a:pt x="7233" y="585"/>
                  </a:lnTo>
                  <a:lnTo>
                    <a:pt x="8105" y="439"/>
                  </a:lnTo>
                  <a:lnTo>
                    <a:pt x="8976" y="439"/>
                  </a:lnTo>
                  <a:lnTo>
                    <a:pt x="10022" y="293"/>
                  </a:lnTo>
                  <a:lnTo>
                    <a:pt x="10719" y="0"/>
                  </a:lnTo>
                  <a:lnTo>
                    <a:pt x="11242" y="293"/>
                  </a:lnTo>
                  <a:lnTo>
                    <a:pt x="11939" y="878"/>
                  </a:lnTo>
                  <a:lnTo>
                    <a:pt x="12811" y="1463"/>
                  </a:lnTo>
                  <a:lnTo>
                    <a:pt x="13159" y="1755"/>
                  </a:lnTo>
                  <a:lnTo>
                    <a:pt x="13595" y="2779"/>
                  </a:lnTo>
                  <a:lnTo>
                    <a:pt x="13334" y="3803"/>
                  </a:lnTo>
                  <a:lnTo>
                    <a:pt x="13247" y="4974"/>
                  </a:lnTo>
                  <a:lnTo>
                    <a:pt x="13334" y="5266"/>
                  </a:lnTo>
                  <a:lnTo>
                    <a:pt x="13682" y="6290"/>
                  </a:lnTo>
                  <a:lnTo>
                    <a:pt x="14031" y="6875"/>
                  </a:lnTo>
                  <a:lnTo>
                    <a:pt x="14728" y="7461"/>
                  </a:lnTo>
                  <a:lnTo>
                    <a:pt x="15425" y="7607"/>
                  </a:lnTo>
                  <a:lnTo>
                    <a:pt x="15948" y="7022"/>
                  </a:lnTo>
                  <a:lnTo>
                    <a:pt x="16297" y="7461"/>
                  </a:lnTo>
                  <a:lnTo>
                    <a:pt x="16384" y="789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35" name="United_Kingdom"/>
            <p:cNvGrpSpPr>
              <a:grpSpLocks noChangeAspect="1"/>
            </p:cNvGrpSpPr>
            <p:nvPr/>
          </p:nvGrpSpPr>
          <p:grpSpPr bwMode="auto">
            <a:xfrm>
              <a:off x="1168" y="937"/>
              <a:ext cx="403" cy="839"/>
              <a:chOff x="-2092" y="-21955"/>
              <a:chExt cx="20026" cy="162"/>
            </a:xfrm>
            <a:grpFill/>
          </p:grpSpPr>
          <p:sp>
            <p:nvSpPr>
              <p:cNvPr id="45" name="Drawing 93"/>
              <p:cNvSpPr>
                <a:spLocks noChangeAspect="1"/>
              </p:cNvSpPr>
              <p:nvPr/>
            </p:nvSpPr>
            <p:spPr bwMode="auto">
              <a:xfrm>
                <a:off x="15950" y="-21955"/>
                <a:ext cx="1178" cy="12"/>
              </a:xfrm>
              <a:custGeom>
                <a:avLst/>
                <a:gdLst/>
                <a:ahLst/>
                <a:cxnLst>
                  <a:cxn ang="0">
                    <a:pos x="12935" y="683"/>
                  </a:cxn>
                  <a:cxn ang="0">
                    <a:pos x="11210" y="0"/>
                  </a:cxn>
                  <a:cxn ang="0">
                    <a:pos x="11210" y="683"/>
                  </a:cxn>
                  <a:cxn ang="0">
                    <a:pos x="10348" y="1365"/>
                  </a:cxn>
                  <a:cxn ang="0">
                    <a:pos x="6899" y="2048"/>
                  </a:cxn>
                  <a:cxn ang="0">
                    <a:pos x="6036" y="2731"/>
                  </a:cxn>
                  <a:cxn ang="0">
                    <a:pos x="6036" y="3755"/>
                  </a:cxn>
                  <a:cxn ang="0">
                    <a:pos x="6036" y="5461"/>
                  </a:cxn>
                  <a:cxn ang="0">
                    <a:pos x="6899" y="6827"/>
                  </a:cxn>
                  <a:cxn ang="0">
                    <a:pos x="4312" y="7509"/>
                  </a:cxn>
                  <a:cxn ang="0">
                    <a:pos x="0" y="8192"/>
                  </a:cxn>
                  <a:cxn ang="0">
                    <a:pos x="862" y="9557"/>
                  </a:cxn>
                  <a:cxn ang="0">
                    <a:pos x="3449" y="10581"/>
                  </a:cxn>
                  <a:cxn ang="0">
                    <a:pos x="6899" y="9557"/>
                  </a:cxn>
                  <a:cxn ang="0">
                    <a:pos x="7761" y="10581"/>
                  </a:cxn>
                  <a:cxn ang="0">
                    <a:pos x="6899" y="12288"/>
                  </a:cxn>
                  <a:cxn ang="0">
                    <a:pos x="4312" y="14336"/>
                  </a:cxn>
                  <a:cxn ang="0">
                    <a:pos x="3449" y="16384"/>
                  </a:cxn>
                  <a:cxn ang="0">
                    <a:pos x="4312" y="16384"/>
                  </a:cxn>
                  <a:cxn ang="0">
                    <a:pos x="7761" y="15019"/>
                  </a:cxn>
                  <a:cxn ang="0">
                    <a:pos x="10348" y="14336"/>
                  </a:cxn>
                  <a:cxn ang="0">
                    <a:pos x="11210" y="12288"/>
                  </a:cxn>
                  <a:cxn ang="0">
                    <a:pos x="11210" y="11605"/>
                  </a:cxn>
                  <a:cxn ang="0">
                    <a:pos x="12935" y="10923"/>
                  </a:cxn>
                  <a:cxn ang="0">
                    <a:pos x="12935" y="9557"/>
                  </a:cxn>
                  <a:cxn ang="0">
                    <a:pos x="12935" y="8875"/>
                  </a:cxn>
                  <a:cxn ang="0">
                    <a:pos x="13797" y="8192"/>
                  </a:cxn>
                  <a:cxn ang="0">
                    <a:pos x="13797" y="7851"/>
                  </a:cxn>
                  <a:cxn ang="0">
                    <a:pos x="14659" y="6485"/>
                  </a:cxn>
                  <a:cxn ang="0">
                    <a:pos x="16384" y="5461"/>
                  </a:cxn>
                  <a:cxn ang="0">
                    <a:pos x="14659" y="5120"/>
                  </a:cxn>
                  <a:cxn ang="0">
                    <a:pos x="12935" y="4779"/>
                  </a:cxn>
                  <a:cxn ang="0">
                    <a:pos x="11210" y="4096"/>
                  </a:cxn>
                  <a:cxn ang="0">
                    <a:pos x="11210" y="3413"/>
                  </a:cxn>
                  <a:cxn ang="0">
                    <a:pos x="11210" y="1365"/>
                  </a:cxn>
                  <a:cxn ang="0">
                    <a:pos x="12935" y="683"/>
                  </a:cxn>
                </a:cxnLst>
                <a:rect l="0" t="0" r="r" b="b"/>
                <a:pathLst>
                  <a:path w="16384" h="16384">
                    <a:moveTo>
                      <a:pt x="12935" y="683"/>
                    </a:moveTo>
                    <a:lnTo>
                      <a:pt x="11210" y="0"/>
                    </a:lnTo>
                    <a:lnTo>
                      <a:pt x="11210" y="683"/>
                    </a:lnTo>
                    <a:lnTo>
                      <a:pt x="10348" y="1365"/>
                    </a:lnTo>
                    <a:lnTo>
                      <a:pt x="6899" y="2048"/>
                    </a:lnTo>
                    <a:lnTo>
                      <a:pt x="6036" y="2731"/>
                    </a:lnTo>
                    <a:lnTo>
                      <a:pt x="6036" y="3755"/>
                    </a:lnTo>
                    <a:lnTo>
                      <a:pt x="6036" y="5461"/>
                    </a:lnTo>
                    <a:lnTo>
                      <a:pt x="6899" y="6827"/>
                    </a:lnTo>
                    <a:lnTo>
                      <a:pt x="4312" y="7509"/>
                    </a:lnTo>
                    <a:lnTo>
                      <a:pt x="0" y="8192"/>
                    </a:lnTo>
                    <a:lnTo>
                      <a:pt x="862" y="9557"/>
                    </a:lnTo>
                    <a:lnTo>
                      <a:pt x="3449" y="10581"/>
                    </a:lnTo>
                    <a:lnTo>
                      <a:pt x="6899" y="9557"/>
                    </a:lnTo>
                    <a:lnTo>
                      <a:pt x="7761" y="10581"/>
                    </a:lnTo>
                    <a:lnTo>
                      <a:pt x="6899" y="12288"/>
                    </a:lnTo>
                    <a:lnTo>
                      <a:pt x="4312" y="14336"/>
                    </a:lnTo>
                    <a:lnTo>
                      <a:pt x="3449" y="16384"/>
                    </a:lnTo>
                    <a:lnTo>
                      <a:pt x="4312" y="16384"/>
                    </a:lnTo>
                    <a:lnTo>
                      <a:pt x="7761" y="15019"/>
                    </a:lnTo>
                    <a:lnTo>
                      <a:pt x="10348" y="14336"/>
                    </a:lnTo>
                    <a:lnTo>
                      <a:pt x="11210" y="12288"/>
                    </a:lnTo>
                    <a:lnTo>
                      <a:pt x="11210" y="11605"/>
                    </a:lnTo>
                    <a:lnTo>
                      <a:pt x="12935" y="10923"/>
                    </a:lnTo>
                    <a:lnTo>
                      <a:pt x="12935" y="9557"/>
                    </a:lnTo>
                    <a:lnTo>
                      <a:pt x="12935" y="8875"/>
                    </a:lnTo>
                    <a:lnTo>
                      <a:pt x="13797" y="8192"/>
                    </a:lnTo>
                    <a:lnTo>
                      <a:pt x="13797" y="7851"/>
                    </a:lnTo>
                    <a:lnTo>
                      <a:pt x="14659" y="6485"/>
                    </a:lnTo>
                    <a:lnTo>
                      <a:pt x="16384" y="5461"/>
                    </a:lnTo>
                    <a:lnTo>
                      <a:pt x="14659" y="5120"/>
                    </a:lnTo>
                    <a:lnTo>
                      <a:pt x="12935" y="4779"/>
                    </a:lnTo>
                    <a:lnTo>
                      <a:pt x="11210" y="4096"/>
                    </a:lnTo>
                    <a:lnTo>
                      <a:pt x="11210" y="3413"/>
                    </a:lnTo>
                    <a:lnTo>
                      <a:pt x="11210" y="1365"/>
                    </a:lnTo>
                    <a:lnTo>
                      <a:pt x="12935" y="68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6" name="Drawing 94"/>
              <p:cNvSpPr>
                <a:spLocks noChangeAspect="1"/>
              </p:cNvSpPr>
              <p:nvPr/>
            </p:nvSpPr>
            <p:spPr bwMode="auto">
              <a:xfrm>
                <a:off x="3550" y="-21928"/>
                <a:ext cx="2232" cy="9"/>
              </a:xfrm>
              <a:custGeom>
                <a:avLst/>
                <a:gdLst/>
                <a:ahLst/>
                <a:cxnLst>
                  <a:cxn ang="0">
                    <a:pos x="16384" y="0"/>
                  </a:cxn>
                  <a:cxn ang="0">
                    <a:pos x="15929" y="0"/>
                  </a:cxn>
                  <a:cxn ang="0">
                    <a:pos x="14564" y="0"/>
                  </a:cxn>
                  <a:cxn ang="0">
                    <a:pos x="11378" y="1328"/>
                  </a:cxn>
                  <a:cxn ang="0">
                    <a:pos x="9102" y="2214"/>
                  </a:cxn>
                  <a:cxn ang="0">
                    <a:pos x="6827" y="3100"/>
                  </a:cxn>
                  <a:cxn ang="0">
                    <a:pos x="6827" y="3985"/>
                  </a:cxn>
                  <a:cxn ang="0">
                    <a:pos x="6827" y="5757"/>
                  </a:cxn>
                  <a:cxn ang="0">
                    <a:pos x="5006" y="5757"/>
                  </a:cxn>
                  <a:cxn ang="0">
                    <a:pos x="3641" y="3985"/>
                  </a:cxn>
                  <a:cxn ang="0">
                    <a:pos x="1820" y="6642"/>
                  </a:cxn>
                  <a:cxn ang="0">
                    <a:pos x="1365" y="8413"/>
                  </a:cxn>
                  <a:cxn ang="0">
                    <a:pos x="1365" y="10185"/>
                  </a:cxn>
                  <a:cxn ang="0">
                    <a:pos x="1365" y="11070"/>
                  </a:cxn>
                  <a:cxn ang="0">
                    <a:pos x="1820" y="12842"/>
                  </a:cxn>
                  <a:cxn ang="0">
                    <a:pos x="455" y="14170"/>
                  </a:cxn>
                  <a:cxn ang="0">
                    <a:pos x="0" y="14613"/>
                  </a:cxn>
                  <a:cxn ang="0">
                    <a:pos x="0" y="16384"/>
                  </a:cxn>
                  <a:cxn ang="0">
                    <a:pos x="1820" y="16384"/>
                  </a:cxn>
                  <a:cxn ang="0">
                    <a:pos x="3186" y="15941"/>
                  </a:cxn>
                  <a:cxn ang="0">
                    <a:pos x="3641" y="14613"/>
                  </a:cxn>
                  <a:cxn ang="0">
                    <a:pos x="5006" y="14170"/>
                  </a:cxn>
                  <a:cxn ang="0">
                    <a:pos x="5916" y="12842"/>
                  </a:cxn>
                  <a:cxn ang="0">
                    <a:pos x="7737" y="13727"/>
                  </a:cxn>
                  <a:cxn ang="0">
                    <a:pos x="9102" y="12842"/>
                  </a:cxn>
                  <a:cxn ang="0">
                    <a:pos x="10468" y="12399"/>
                  </a:cxn>
                  <a:cxn ang="0">
                    <a:pos x="10923" y="10627"/>
                  </a:cxn>
                  <a:cxn ang="0">
                    <a:pos x="11378" y="10627"/>
                  </a:cxn>
                  <a:cxn ang="0">
                    <a:pos x="10468" y="10185"/>
                  </a:cxn>
                  <a:cxn ang="0">
                    <a:pos x="10923" y="8413"/>
                  </a:cxn>
                  <a:cxn ang="0">
                    <a:pos x="11378" y="7528"/>
                  </a:cxn>
                  <a:cxn ang="0">
                    <a:pos x="12288" y="7085"/>
                  </a:cxn>
                  <a:cxn ang="0">
                    <a:pos x="14108" y="7528"/>
                  </a:cxn>
                  <a:cxn ang="0">
                    <a:pos x="15019" y="6642"/>
                  </a:cxn>
                  <a:cxn ang="0">
                    <a:pos x="14564" y="6642"/>
                  </a:cxn>
                  <a:cxn ang="0">
                    <a:pos x="14108" y="5314"/>
                  </a:cxn>
                  <a:cxn ang="0">
                    <a:pos x="14564" y="3985"/>
                  </a:cxn>
                  <a:cxn ang="0">
                    <a:pos x="15019" y="2214"/>
                  </a:cxn>
                  <a:cxn ang="0">
                    <a:pos x="15929" y="1328"/>
                  </a:cxn>
                  <a:cxn ang="0">
                    <a:pos x="16384" y="0"/>
                  </a:cxn>
                </a:cxnLst>
                <a:rect l="0" t="0" r="r" b="b"/>
                <a:pathLst>
                  <a:path w="16384" h="16384">
                    <a:moveTo>
                      <a:pt x="16384" y="0"/>
                    </a:moveTo>
                    <a:lnTo>
                      <a:pt x="15929" y="0"/>
                    </a:lnTo>
                    <a:lnTo>
                      <a:pt x="14564" y="0"/>
                    </a:lnTo>
                    <a:lnTo>
                      <a:pt x="11378" y="1328"/>
                    </a:lnTo>
                    <a:lnTo>
                      <a:pt x="9102" y="2214"/>
                    </a:lnTo>
                    <a:lnTo>
                      <a:pt x="6827" y="3100"/>
                    </a:lnTo>
                    <a:lnTo>
                      <a:pt x="6827" y="3985"/>
                    </a:lnTo>
                    <a:lnTo>
                      <a:pt x="6827" y="5757"/>
                    </a:lnTo>
                    <a:lnTo>
                      <a:pt x="5006" y="5757"/>
                    </a:lnTo>
                    <a:lnTo>
                      <a:pt x="3641" y="3985"/>
                    </a:lnTo>
                    <a:lnTo>
                      <a:pt x="1820" y="6642"/>
                    </a:lnTo>
                    <a:lnTo>
                      <a:pt x="1365" y="8413"/>
                    </a:lnTo>
                    <a:lnTo>
                      <a:pt x="1365" y="10185"/>
                    </a:lnTo>
                    <a:lnTo>
                      <a:pt x="1365" y="11070"/>
                    </a:lnTo>
                    <a:lnTo>
                      <a:pt x="1820" y="12842"/>
                    </a:lnTo>
                    <a:lnTo>
                      <a:pt x="455" y="14170"/>
                    </a:lnTo>
                    <a:lnTo>
                      <a:pt x="0" y="14613"/>
                    </a:lnTo>
                    <a:lnTo>
                      <a:pt x="0" y="16384"/>
                    </a:lnTo>
                    <a:lnTo>
                      <a:pt x="1820" y="16384"/>
                    </a:lnTo>
                    <a:lnTo>
                      <a:pt x="3186" y="15941"/>
                    </a:lnTo>
                    <a:lnTo>
                      <a:pt x="3641" y="14613"/>
                    </a:lnTo>
                    <a:lnTo>
                      <a:pt x="5006" y="14170"/>
                    </a:lnTo>
                    <a:lnTo>
                      <a:pt x="5916" y="12842"/>
                    </a:lnTo>
                    <a:lnTo>
                      <a:pt x="7737" y="13727"/>
                    </a:lnTo>
                    <a:lnTo>
                      <a:pt x="9102" y="12842"/>
                    </a:lnTo>
                    <a:lnTo>
                      <a:pt x="10468" y="12399"/>
                    </a:lnTo>
                    <a:lnTo>
                      <a:pt x="10923" y="10627"/>
                    </a:lnTo>
                    <a:lnTo>
                      <a:pt x="11378" y="10627"/>
                    </a:lnTo>
                    <a:lnTo>
                      <a:pt x="10468" y="10185"/>
                    </a:lnTo>
                    <a:lnTo>
                      <a:pt x="10923" y="8413"/>
                    </a:lnTo>
                    <a:lnTo>
                      <a:pt x="11378" y="7528"/>
                    </a:lnTo>
                    <a:lnTo>
                      <a:pt x="12288" y="7085"/>
                    </a:lnTo>
                    <a:lnTo>
                      <a:pt x="14108" y="7528"/>
                    </a:lnTo>
                    <a:lnTo>
                      <a:pt x="15019" y="6642"/>
                    </a:lnTo>
                    <a:lnTo>
                      <a:pt x="14564" y="6642"/>
                    </a:lnTo>
                    <a:lnTo>
                      <a:pt x="14108" y="5314"/>
                    </a:lnTo>
                    <a:lnTo>
                      <a:pt x="14564" y="3985"/>
                    </a:lnTo>
                    <a:lnTo>
                      <a:pt x="15019" y="2214"/>
                    </a:lnTo>
                    <a:lnTo>
                      <a:pt x="15929" y="1328"/>
                    </a:lnTo>
                    <a:lnTo>
                      <a:pt x="1638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7" name="Drawing 95"/>
              <p:cNvSpPr>
                <a:spLocks noChangeAspect="1"/>
              </p:cNvSpPr>
              <p:nvPr/>
            </p:nvSpPr>
            <p:spPr bwMode="auto">
              <a:xfrm>
                <a:off x="2372" y="-21918"/>
                <a:ext cx="930" cy="2"/>
              </a:xfrm>
              <a:custGeom>
                <a:avLst/>
                <a:gdLst/>
                <a:ahLst/>
                <a:cxnLst>
                  <a:cxn ang="0">
                    <a:pos x="15292" y="6554"/>
                  </a:cxn>
                  <a:cxn ang="0">
                    <a:pos x="16384" y="6554"/>
                  </a:cxn>
                  <a:cxn ang="0">
                    <a:pos x="16384" y="4915"/>
                  </a:cxn>
                  <a:cxn ang="0">
                    <a:pos x="13107" y="3277"/>
                  </a:cxn>
                  <a:cxn ang="0">
                    <a:pos x="7646" y="3277"/>
                  </a:cxn>
                  <a:cxn ang="0">
                    <a:pos x="4369" y="0"/>
                  </a:cxn>
                  <a:cxn ang="0">
                    <a:pos x="2185" y="0"/>
                  </a:cxn>
                  <a:cxn ang="0">
                    <a:pos x="0" y="4915"/>
                  </a:cxn>
                  <a:cxn ang="0">
                    <a:pos x="3277" y="6554"/>
                  </a:cxn>
                  <a:cxn ang="0">
                    <a:pos x="3277" y="11469"/>
                  </a:cxn>
                  <a:cxn ang="0">
                    <a:pos x="4369" y="13107"/>
                  </a:cxn>
                  <a:cxn ang="0">
                    <a:pos x="7646" y="16384"/>
                  </a:cxn>
                  <a:cxn ang="0">
                    <a:pos x="10923" y="16384"/>
                  </a:cxn>
                  <a:cxn ang="0">
                    <a:pos x="12015" y="16384"/>
                  </a:cxn>
                  <a:cxn ang="0">
                    <a:pos x="12015" y="13107"/>
                  </a:cxn>
                  <a:cxn ang="0">
                    <a:pos x="13107" y="9830"/>
                  </a:cxn>
                  <a:cxn ang="0">
                    <a:pos x="15292" y="6554"/>
                  </a:cxn>
                </a:cxnLst>
                <a:rect l="0" t="0" r="r" b="b"/>
                <a:pathLst>
                  <a:path w="16384" h="16384">
                    <a:moveTo>
                      <a:pt x="15292" y="6554"/>
                    </a:moveTo>
                    <a:lnTo>
                      <a:pt x="16384" y="6554"/>
                    </a:lnTo>
                    <a:lnTo>
                      <a:pt x="16384" y="4915"/>
                    </a:lnTo>
                    <a:lnTo>
                      <a:pt x="13107" y="3277"/>
                    </a:lnTo>
                    <a:lnTo>
                      <a:pt x="7646" y="3277"/>
                    </a:lnTo>
                    <a:lnTo>
                      <a:pt x="4369" y="0"/>
                    </a:lnTo>
                    <a:lnTo>
                      <a:pt x="2185" y="0"/>
                    </a:lnTo>
                    <a:lnTo>
                      <a:pt x="0" y="4915"/>
                    </a:lnTo>
                    <a:lnTo>
                      <a:pt x="3277" y="6554"/>
                    </a:lnTo>
                    <a:lnTo>
                      <a:pt x="3277" y="11469"/>
                    </a:lnTo>
                    <a:lnTo>
                      <a:pt x="4369" y="13107"/>
                    </a:lnTo>
                    <a:lnTo>
                      <a:pt x="7646" y="16384"/>
                    </a:lnTo>
                    <a:lnTo>
                      <a:pt x="10923" y="16384"/>
                    </a:lnTo>
                    <a:lnTo>
                      <a:pt x="12015" y="16384"/>
                    </a:lnTo>
                    <a:lnTo>
                      <a:pt x="12015" y="13107"/>
                    </a:lnTo>
                    <a:lnTo>
                      <a:pt x="13107" y="9830"/>
                    </a:lnTo>
                    <a:lnTo>
                      <a:pt x="15292" y="655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8" name="Drawing 96"/>
              <p:cNvSpPr>
                <a:spLocks noChangeAspect="1"/>
              </p:cNvSpPr>
              <p:nvPr/>
            </p:nvSpPr>
            <p:spPr bwMode="auto">
              <a:xfrm>
                <a:off x="11796" y="-21934"/>
                <a:ext cx="1178" cy="4"/>
              </a:xfrm>
              <a:custGeom>
                <a:avLst/>
                <a:gdLst/>
                <a:ahLst/>
                <a:cxnLst>
                  <a:cxn ang="0">
                    <a:pos x="16384" y="14564"/>
                  </a:cxn>
                  <a:cxn ang="0">
                    <a:pos x="16384" y="13653"/>
                  </a:cxn>
                  <a:cxn ang="0">
                    <a:pos x="15522" y="12743"/>
                  </a:cxn>
                  <a:cxn ang="0">
                    <a:pos x="12935" y="10923"/>
                  </a:cxn>
                  <a:cxn ang="0">
                    <a:pos x="10348" y="10012"/>
                  </a:cxn>
                  <a:cxn ang="0">
                    <a:pos x="6899" y="10012"/>
                  </a:cxn>
                  <a:cxn ang="0">
                    <a:pos x="6899" y="7282"/>
                  </a:cxn>
                  <a:cxn ang="0">
                    <a:pos x="6899" y="3641"/>
                  </a:cxn>
                  <a:cxn ang="0">
                    <a:pos x="6036" y="0"/>
                  </a:cxn>
                  <a:cxn ang="0">
                    <a:pos x="3449" y="0"/>
                  </a:cxn>
                  <a:cxn ang="0">
                    <a:pos x="1725" y="5461"/>
                  </a:cxn>
                  <a:cxn ang="0">
                    <a:pos x="0" y="9102"/>
                  </a:cxn>
                  <a:cxn ang="0">
                    <a:pos x="2587" y="10923"/>
                  </a:cxn>
                  <a:cxn ang="0">
                    <a:pos x="6036" y="12743"/>
                  </a:cxn>
                  <a:cxn ang="0">
                    <a:pos x="9485" y="12743"/>
                  </a:cxn>
                  <a:cxn ang="0">
                    <a:pos x="12072" y="13653"/>
                  </a:cxn>
                  <a:cxn ang="0">
                    <a:pos x="12935" y="14564"/>
                  </a:cxn>
                  <a:cxn ang="0">
                    <a:pos x="13797" y="16384"/>
                  </a:cxn>
                  <a:cxn ang="0">
                    <a:pos x="16384" y="14564"/>
                  </a:cxn>
                </a:cxnLst>
                <a:rect l="0" t="0" r="r" b="b"/>
                <a:pathLst>
                  <a:path w="16384" h="16384">
                    <a:moveTo>
                      <a:pt x="16384" y="14564"/>
                    </a:moveTo>
                    <a:lnTo>
                      <a:pt x="16384" y="13653"/>
                    </a:lnTo>
                    <a:lnTo>
                      <a:pt x="15522" y="12743"/>
                    </a:lnTo>
                    <a:lnTo>
                      <a:pt x="12935" y="10923"/>
                    </a:lnTo>
                    <a:lnTo>
                      <a:pt x="10348" y="10012"/>
                    </a:lnTo>
                    <a:lnTo>
                      <a:pt x="6899" y="10012"/>
                    </a:lnTo>
                    <a:lnTo>
                      <a:pt x="6899" y="7282"/>
                    </a:lnTo>
                    <a:lnTo>
                      <a:pt x="6899" y="3641"/>
                    </a:lnTo>
                    <a:lnTo>
                      <a:pt x="6036" y="0"/>
                    </a:lnTo>
                    <a:lnTo>
                      <a:pt x="3449" y="0"/>
                    </a:lnTo>
                    <a:lnTo>
                      <a:pt x="1725" y="5461"/>
                    </a:lnTo>
                    <a:lnTo>
                      <a:pt x="0" y="9102"/>
                    </a:lnTo>
                    <a:lnTo>
                      <a:pt x="2587" y="10923"/>
                    </a:lnTo>
                    <a:lnTo>
                      <a:pt x="6036" y="12743"/>
                    </a:lnTo>
                    <a:lnTo>
                      <a:pt x="9485" y="12743"/>
                    </a:lnTo>
                    <a:lnTo>
                      <a:pt x="12072" y="13653"/>
                    </a:lnTo>
                    <a:lnTo>
                      <a:pt x="12935" y="14564"/>
                    </a:lnTo>
                    <a:lnTo>
                      <a:pt x="13797" y="16384"/>
                    </a:lnTo>
                    <a:lnTo>
                      <a:pt x="16384" y="1456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9" name="Drawing 97"/>
              <p:cNvSpPr>
                <a:spLocks noChangeAspect="1"/>
              </p:cNvSpPr>
              <p:nvPr/>
            </p:nvSpPr>
            <p:spPr bwMode="auto">
              <a:xfrm>
                <a:off x="11548" y="-21930"/>
                <a:ext cx="434" cy="1"/>
              </a:xfrm>
              <a:custGeom>
                <a:avLst/>
                <a:gdLst/>
                <a:ahLst/>
                <a:cxnLst>
                  <a:cxn ang="0">
                    <a:pos x="16384" y="11703"/>
                  </a:cxn>
                  <a:cxn ang="0">
                    <a:pos x="16384" y="9362"/>
                  </a:cxn>
                  <a:cxn ang="0">
                    <a:pos x="14043" y="2341"/>
                  </a:cxn>
                  <a:cxn ang="0">
                    <a:pos x="9362" y="0"/>
                  </a:cxn>
                  <a:cxn ang="0">
                    <a:pos x="4681" y="0"/>
                  </a:cxn>
                  <a:cxn ang="0">
                    <a:pos x="0" y="7022"/>
                  </a:cxn>
                  <a:cxn ang="0">
                    <a:pos x="4681" y="16384"/>
                  </a:cxn>
                  <a:cxn ang="0">
                    <a:pos x="14043" y="16384"/>
                  </a:cxn>
                  <a:cxn ang="0">
                    <a:pos x="16384" y="11703"/>
                  </a:cxn>
                </a:cxnLst>
                <a:rect l="0" t="0" r="r" b="b"/>
                <a:pathLst>
                  <a:path w="16384" h="16384">
                    <a:moveTo>
                      <a:pt x="16384" y="11703"/>
                    </a:moveTo>
                    <a:lnTo>
                      <a:pt x="16384" y="9362"/>
                    </a:lnTo>
                    <a:lnTo>
                      <a:pt x="14043" y="2341"/>
                    </a:lnTo>
                    <a:lnTo>
                      <a:pt x="9362" y="0"/>
                    </a:lnTo>
                    <a:lnTo>
                      <a:pt x="4681" y="0"/>
                    </a:lnTo>
                    <a:lnTo>
                      <a:pt x="0" y="7022"/>
                    </a:lnTo>
                    <a:lnTo>
                      <a:pt x="4681" y="16384"/>
                    </a:lnTo>
                    <a:lnTo>
                      <a:pt x="14043" y="16384"/>
                    </a:lnTo>
                    <a:lnTo>
                      <a:pt x="16384" y="1170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0" name="Drawing 98"/>
              <p:cNvSpPr>
                <a:spLocks noChangeAspect="1"/>
              </p:cNvSpPr>
              <p:nvPr/>
            </p:nvSpPr>
            <p:spPr bwMode="auto">
              <a:xfrm>
                <a:off x="-1100" y="-21927"/>
                <a:ext cx="19034" cy="134"/>
              </a:xfrm>
              <a:custGeom>
                <a:avLst/>
                <a:gdLst/>
                <a:ahLst/>
                <a:cxnLst>
                  <a:cxn ang="0">
                    <a:pos x="7151" y="1098"/>
                  </a:cxn>
                  <a:cxn ang="0">
                    <a:pos x="6084" y="1587"/>
                  </a:cxn>
                  <a:cxn ang="0">
                    <a:pos x="5710" y="1983"/>
                  </a:cxn>
                  <a:cxn ang="0">
                    <a:pos x="6137" y="2319"/>
                  </a:cxn>
                  <a:cxn ang="0">
                    <a:pos x="5550" y="2776"/>
                  </a:cxn>
                  <a:cxn ang="0">
                    <a:pos x="4643" y="3265"/>
                  </a:cxn>
                  <a:cxn ang="0">
                    <a:pos x="5123" y="3814"/>
                  </a:cxn>
                  <a:cxn ang="0">
                    <a:pos x="5977" y="3753"/>
                  </a:cxn>
                  <a:cxn ang="0">
                    <a:pos x="5017" y="4668"/>
                  </a:cxn>
                  <a:cxn ang="0">
                    <a:pos x="4483" y="5522"/>
                  </a:cxn>
                  <a:cxn ang="0">
                    <a:pos x="5070" y="5400"/>
                  </a:cxn>
                  <a:cxn ang="0">
                    <a:pos x="5550" y="4638"/>
                  </a:cxn>
                  <a:cxn ang="0">
                    <a:pos x="5550" y="5034"/>
                  </a:cxn>
                  <a:cxn ang="0">
                    <a:pos x="6084" y="5004"/>
                  </a:cxn>
                  <a:cxn ang="0">
                    <a:pos x="6084" y="5370"/>
                  </a:cxn>
                  <a:cxn ang="0">
                    <a:pos x="5123" y="6804"/>
                  </a:cxn>
                  <a:cxn ang="0">
                    <a:pos x="5283" y="7170"/>
                  </a:cxn>
                  <a:cxn ang="0">
                    <a:pos x="6724" y="7414"/>
                  </a:cxn>
                  <a:cxn ang="0">
                    <a:pos x="8432" y="7322"/>
                  </a:cxn>
                  <a:cxn ang="0">
                    <a:pos x="7365" y="8177"/>
                  </a:cxn>
                  <a:cxn ang="0">
                    <a:pos x="7792" y="9001"/>
                  </a:cxn>
                  <a:cxn ang="0">
                    <a:pos x="8005" y="9641"/>
                  </a:cxn>
                  <a:cxn ang="0">
                    <a:pos x="7578" y="10526"/>
                  </a:cxn>
                  <a:cxn ang="0">
                    <a:pos x="4856" y="11014"/>
                  </a:cxn>
                  <a:cxn ang="0">
                    <a:pos x="4696" y="12296"/>
                  </a:cxn>
                  <a:cxn ang="0">
                    <a:pos x="2348" y="13089"/>
                  </a:cxn>
                  <a:cxn ang="0">
                    <a:pos x="3843" y="13272"/>
                  </a:cxn>
                  <a:cxn ang="0">
                    <a:pos x="5283" y="14065"/>
                  </a:cxn>
                  <a:cxn ang="0">
                    <a:pos x="7418" y="13821"/>
                  </a:cxn>
                  <a:cxn ang="0">
                    <a:pos x="4483" y="14431"/>
                  </a:cxn>
                  <a:cxn ang="0">
                    <a:pos x="961" y="15835"/>
                  </a:cxn>
                  <a:cxn ang="0">
                    <a:pos x="961" y="16262"/>
                  </a:cxn>
                  <a:cxn ang="0">
                    <a:pos x="2989" y="15957"/>
                  </a:cxn>
                  <a:cxn ang="0">
                    <a:pos x="4696" y="15835"/>
                  </a:cxn>
                  <a:cxn ang="0">
                    <a:pos x="6618" y="15835"/>
                  </a:cxn>
                  <a:cxn ang="0">
                    <a:pos x="8272" y="15865"/>
                  </a:cxn>
                  <a:cxn ang="0">
                    <a:pos x="10140" y="15865"/>
                  </a:cxn>
                  <a:cxn ang="0">
                    <a:pos x="14036" y="15957"/>
                  </a:cxn>
                  <a:cxn ang="0">
                    <a:pos x="13769" y="14889"/>
                  </a:cxn>
                  <a:cxn ang="0">
                    <a:pos x="14623" y="14248"/>
                  </a:cxn>
                  <a:cxn ang="0">
                    <a:pos x="16224" y="13302"/>
                  </a:cxn>
                  <a:cxn ang="0">
                    <a:pos x="14036" y="12204"/>
                  </a:cxn>
                  <a:cxn ang="0">
                    <a:pos x="13876" y="11624"/>
                  </a:cxn>
                  <a:cxn ang="0">
                    <a:pos x="13022" y="10282"/>
                  </a:cxn>
                  <a:cxn ang="0">
                    <a:pos x="13769" y="10099"/>
                  </a:cxn>
                  <a:cxn ang="0">
                    <a:pos x="12061" y="8390"/>
                  </a:cxn>
                  <a:cxn ang="0">
                    <a:pos x="11528" y="6346"/>
                  </a:cxn>
                  <a:cxn ang="0">
                    <a:pos x="9553" y="5400"/>
                  </a:cxn>
                  <a:cxn ang="0">
                    <a:pos x="10247" y="4851"/>
                  </a:cxn>
                  <a:cxn ang="0">
                    <a:pos x="11261" y="3936"/>
                  </a:cxn>
                  <a:cxn ang="0">
                    <a:pos x="12168" y="3051"/>
                  </a:cxn>
                  <a:cxn ang="0">
                    <a:pos x="11314" y="2166"/>
                  </a:cxn>
                  <a:cxn ang="0">
                    <a:pos x="8752" y="1953"/>
                  </a:cxn>
                  <a:cxn ang="0">
                    <a:pos x="8966" y="1464"/>
                  </a:cxn>
                  <a:cxn ang="0">
                    <a:pos x="10620" y="214"/>
                  </a:cxn>
                  <a:cxn ang="0">
                    <a:pos x="8646" y="31"/>
                  </a:cxn>
                  <a:cxn ang="0">
                    <a:pos x="7258" y="580"/>
                  </a:cxn>
                </a:cxnLst>
                <a:rect l="0" t="0" r="r" b="b"/>
                <a:pathLst>
                  <a:path w="16384" h="16384">
                    <a:moveTo>
                      <a:pt x="7205" y="519"/>
                    </a:moveTo>
                    <a:lnTo>
                      <a:pt x="7205" y="580"/>
                    </a:lnTo>
                    <a:lnTo>
                      <a:pt x="7151" y="641"/>
                    </a:lnTo>
                    <a:lnTo>
                      <a:pt x="7151" y="763"/>
                    </a:lnTo>
                    <a:lnTo>
                      <a:pt x="7151" y="824"/>
                    </a:lnTo>
                    <a:lnTo>
                      <a:pt x="6938" y="824"/>
                    </a:lnTo>
                    <a:lnTo>
                      <a:pt x="6938" y="946"/>
                    </a:lnTo>
                    <a:lnTo>
                      <a:pt x="7045" y="1007"/>
                    </a:lnTo>
                    <a:lnTo>
                      <a:pt x="7151" y="1098"/>
                    </a:lnTo>
                    <a:lnTo>
                      <a:pt x="6938" y="1129"/>
                    </a:lnTo>
                    <a:lnTo>
                      <a:pt x="6778" y="1190"/>
                    </a:lnTo>
                    <a:lnTo>
                      <a:pt x="6618" y="1190"/>
                    </a:lnTo>
                    <a:lnTo>
                      <a:pt x="6511" y="1251"/>
                    </a:lnTo>
                    <a:lnTo>
                      <a:pt x="6297" y="1220"/>
                    </a:lnTo>
                    <a:lnTo>
                      <a:pt x="6137" y="1251"/>
                    </a:lnTo>
                    <a:lnTo>
                      <a:pt x="6137" y="1434"/>
                    </a:lnTo>
                    <a:lnTo>
                      <a:pt x="6084" y="1464"/>
                    </a:lnTo>
                    <a:lnTo>
                      <a:pt x="6084" y="1587"/>
                    </a:lnTo>
                    <a:lnTo>
                      <a:pt x="5977" y="1678"/>
                    </a:lnTo>
                    <a:lnTo>
                      <a:pt x="6084" y="1709"/>
                    </a:lnTo>
                    <a:lnTo>
                      <a:pt x="6137" y="1800"/>
                    </a:lnTo>
                    <a:lnTo>
                      <a:pt x="6084" y="1800"/>
                    </a:lnTo>
                    <a:lnTo>
                      <a:pt x="5924" y="1739"/>
                    </a:lnTo>
                    <a:lnTo>
                      <a:pt x="5764" y="1800"/>
                    </a:lnTo>
                    <a:lnTo>
                      <a:pt x="5764" y="1831"/>
                    </a:lnTo>
                    <a:lnTo>
                      <a:pt x="5764" y="1861"/>
                    </a:lnTo>
                    <a:lnTo>
                      <a:pt x="5710" y="1983"/>
                    </a:lnTo>
                    <a:lnTo>
                      <a:pt x="5710" y="2075"/>
                    </a:lnTo>
                    <a:lnTo>
                      <a:pt x="5924" y="2105"/>
                    </a:lnTo>
                    <a:lnTo>
                      <a:pt x="6137" y="2105"/>
                    </a:lnTo>
                    <a:lnTo>
                      <a:pt x="6297" y="2105"/>
                    </a:lnTo>
                    <a:lnTo>
                      <a:pt x="6191" y="2197"/>
                    </a:lnTo>
                    <a:lnTo>
                      <a:pt x="5977" y="2227"/>
                    </a:lnTo>
                    <a:lnTo>
                      <a:pt x="6084" y="2227"/>
                    </a:lnTo>
                    <a:lnTo>
                      <a:pt x="6191" y="2288"/>
                    </a:lnTo>
                    <a:lnTo>
                      <a:pt x="6137" y="2319"/>
                    </a:lnTo>
                    <a:lnTo>
                      <a:pt x="5924" y="2441"/>
                    </a:lnTo>
                    <a:lnTo>
                      <a:pt x="5924" y="2471"/>
                    </a:lnTo>
                    <a:lnTo>
                      <a:pt x="5870" y="2471"/>
                    </a:lnTo>
                    <a:lnTo>
                      <a:pt x="5870" y="2563"/>
                    </a:lnTo>
                    <a:lnTo>
                      <a:pt x="5870" y="2654"/>
                    </a:lnTo>
                    <a:lnTo>
                      <a:pt x="5764" y="2654"/>
                    </a:lnTo>
                    <a:lnTo>
                      <a:pt x="5657" y="2685"/>
                    </a:lnTo>
                    <a:lnTo>
                      <a:pt x="5550" y="2715"/>
                    </a:lnTo>
                    <a:lnTo>
                      <a:pt x="5550" y="2776"/>
                    </a:lnTo>
                    <a:lnTo>
                      <a:pt x="5444" y="2837"/>
                    </a:lnTo>
                    <a:lnTo>
                      <a:pt x="5283" y="2959"/>
                    </a:lnTo>
                    <a:lnTo>
                      <a:pt x="5283" y="3021"/>
                    </a:lnTo>
                    <a:lnTo>
                      <a:pt x="5283" y="3082"/>
                    </a:lnTo>
                    <a:lnTo>
                      <a:pt x="5230" y="3204"/>
                    </a:lnTo>
                    <a:lnTo>
                      <a:pt x="5123" y="3204"/>
                    </a:lnTo>
                    <a:lnTo>
                      <a:pt x="5017" y="3204"/>
                    </a:lnTo>
                    <a:lnTo>
                      <a:pt x="4803" y="3204"/>
                    </a:lnTo>
                    <a:lnTo>
                      <a:pt x="4643" y="3265"/>
                    </a:lnTo>
                    <a:lnTo>
                      <a:pt x="4643" y="3326"/>
                    </a:lnTo>
                    <a:lnTo>
                      <a:pt x="4856" y="3387"/>
                    </a:lnTo>
                    <a:lnTo>
                      <a:pt x="4856" y="3417"/>
                    </a:lnTo>
                    <a:lnTo>
                      <a:pt x="4910" y="3417"/>
                    </a:lnTo>
                    <a:lnTo>
                      <a:pt x="4910" y="3448"/>
                    </a:lnTo>
                    <a:lnTo>
                      <a:pt x="4856" y="3570"/>
                    </a:lnTo>
                    <a:lnTo>
                      <a:pt x="5017" y="3661"/>
                    </a:lnTo>
                    <a:lnTo>
                      <a:pt x="5123" y="3783"/>
                    </a:lnTo>
                    <a:lnTo>
                      <a:pt x="5123" y="3814"/>
                    </a:lnTo>
                    <a:lnTo>
                      <a:pt x="5230" y="3814"/>
                    </a:lnTo>
                    <a:lnTo>
                      <a:pt x="5337" y="3783"/>
                    </a:lnTo>
                    <a:lnTo>
                      <a:pt x="5550" y="3753"/>
                    </a:lnTo>
                    <a:lnTo>
                      <a:pt x="5710" y="3661"/>
                    </a:lnTo>
                    <a:lnTo>
                      <a:pt x="5870" y="3661"/>
                    </a:lnTo>
                    <a:lnTo>
                      <a:pt x="5924" y="3631"/>
                    </a:lnTo>
                    <a:lnTo>
                      <a:pt x="5977" y="3631"/>
                    </a:lnTo>
                    <a:lnTo>
                      <a:pt x="5977" y="3661"/>
                    </a:lnTo>
                    <a:lnTo>
                      <a:pt x="5977" y="3753"/>
                    </a:lnTo>
                    <a:lnTo>
                      <a:pt x="5764" y="3905"/>
                    </a:lnTo>
                    <a:lnTo>
                      <a:pt x="5657" y="4027"/>
                    </a:lnTo>
                    <a:lnTo>
                      <a:pt x="5497" y="4149"/>
                    </a:lnTo>
                    <a:lnTo>
                      <a:pt x="5337" y="4241"/>
                    </a:lnTo>
                    <a:lnTo>
                      <a:pt x="5283" y="4271"/>
                    </a:lnTo>
                    <a:lnTo>
                      <a:pt x="5230" y="4424"/>
                    </a:lnTo>
                    <a:lnTo>
                      <a:pt x="5123" y="4516"/>
                    </a:lnTo>
                    <a:lnTo>
                      <a:pt x="5070" y="4607"/>
                    </a:lnTo>
                    <a:lnTo>
                      <a:pt x="5017" y="4668"/>
                    </a:lnTo>
                    <a:lnTo>
                      <a:pt x="4856" y="4790"/>
                    </a:lnTo>
                    <a:lnTo>
                      <a:pt x="4803" y="4882"/>
                    </a:lnTo>
                    <a:lnTo>
                      <a:pt x="4803" y="5004"/>
                    </a:lnTo>
                    <a:lnTo>
                      <a:pt x="4696" y="5034"/>
                    </a:lnTo>
                    <a:lnTo>
                      <a:pt x="4910" y="5034"/>
                    </a:lnTo>
                    <a:lnTo>
                      <a:pt x="5017" y="5126"/>
                    </a:lnTo>
                    <a:lnTo>
                      <a:pt x="4910" y="5248"/>
                    </a:lnTo>
                    <a:lnTo>
                      <a:pt x="4696" y="5370"/>
                    </a:lnTo>
                    <a:lnTo>
                      <a:pt x="4483" y="5522"/>
                    </a:lnTo>
                    <a:lnTo>
                      <a:pt x="4376" y="5705"/>
                    </a:lnTo>
                    <a:lnTo>
                      <a:pt x="4216" y="5827"/>
                    </a:lnTo>
                    <a:lnTo>
                      <a:pt x="4056" y="5980"/>
                    </a:lnTo>
                    <a:lnTo>
                      <a:pt x="4056" y="6011"/>
                    </a:lnTo>
                    <a:lnTo>
                      <a:pt x="4269" y="6072"/>
                    </a:lnTo>
                    <a:lnTo>
                      <a:pt x="4430" y="5980"/>
                    </a:lnTo>
                    <a:lnTo>
                      <a:pt x="4643" y="5736"/>
                    </a:lnTo>
                    <a:lnTo>
                      <a:pt x="4910" y="5522"/>
                    </a:lnTo>
                    <a:lnTo>
                      <a:pt x="5070" y="5400"/>
                    </a:lnTo>
                    <a:lnTo>
                      <a:pt x="5230" y="5278"/>
                    </a:lnTo>
                    <a:lnTo>
                      <a:pt x="5230" y="5217"/>
                    </a:lnTo>
                    <a:lnTo>
                      <a:pt x="5283" y="5126"/>
                    </a:lnTo>
                    <a:lnTo>
                      <a:pt x="5283" y="5004"/>
                    </a:lnTo>
                    <a:lnTo>
                      <a:pt x="5283" y="4851"/>
                    </a:lnTo>
                    <a:lnTo>
                      <a:pt x="5283" y="4760"/>
                    </a:lnTo>
                    <a:lnTo>
                      <a:pt x="5337" y="4760"/>
                    </a:lnTo>
                    <a:lnTo>
                      <a:pt x="5444" y="4729"/>
                    </a:lnTo>
                    <a:lnTo>
                      <a:pt x="5550" y="4638"/>
                    </a:lnTo>
                    <a:lnTo>
                      <a:pt x="5870" y="4485"/>
                    </a:lnTo>
                    <a:lnTo>
                      <a:pt x="5924" y="4485"/>
                    </a:lnTo>
                    <a:lnTo>
                      <a:pt x="5870" y="4607"/>
                    </a:lnTo>
                    <a:lnTo>
                      <a:pt x="5710" y="4760"/>
                    </a:lnTo>
                    <a:lnTo>
                      <a:pt x="5497" y="4912"/>
                    </a:lnTo>
                    <a:lnTo>
                      <a:pt x="5444" y="5034"/>
                    </a:lnTo>
                    <a:lnTo>
                      <a:pt x="5444" y="5126"/>
                    </a:lnTo>
                    <a:lnTo>
                      <a:pt x="5497" y="5034"/>
                    </a:lnTo>
                    <a:lnTo>
                      <a:pt x="5550" y="5034"/>
                    </a:lnTo>
                    <a:lnTo>
                      <a:pt x="5657" y="5034"/>
                    </a:lnTo>
                    <a:lnTo>
                      <a:pt x="5710" y="4973"/>
                    </a:lnTo>
                    <a:lnTo>
                      <a:pt x="5764" y="4973"/>
                    </a:lnTo>
                    <a:lnTo>
                      <a:pt x="5870" y="5004"/>
                    </a:lnTo>
                    <a:lnTo>
                      <a:pt x="5924" y="5034"/>
                    </a:lnTo>
                    <a:lnTo>
                      <a:pt x="5977" y="5095"/>
                    </a:lnTo>
                    <a:lnTo>
                      <a:pt x="5977" y="5034"/>
                    </a:lnTo>
                    <a:lnTo>
                      <a:pt x="6084" y="5034"/>
                    </a:lnTo>
                    <a:lnTo>
                      <a:pt x="6084" y="5004"/>
                    </a:lnTo>
                    <a:lnTo>
                      <a:pt x="6137" y="4790"/>
                    </a:lnTo>
                    <a:lnTo>
                      <a:pt x="6191" y="4851"/>
                    </a:lnTo>
                    <a:lnTo>
                      <a:pt x="6404" y="4912"/>
                    </a:lnTo>
                    <a:lnTo>
                      <a:pt x="6564" y="5034"/>
                    </a:lnTo>
                    <a:lnTo>
                      <a:pt x="6564" y="5095"/>
                    </a:lnTo>
                    <a:lnTo>
                      <a:pt x="6351" y="5095"/>
                    </a:lnTo>
                    <a:lnTo>
                      <a:pt x="6191" y="5156"/>
                    </a:lnTo>
                    <a:lnTo>
                      <a:pt x="6137" y="5248"/>
                    </a:lnTo>
                    <a:lnTo>
                      <a:pt x="6084" y="5370"/>
                    </a:lnTo>
                    <a:lnTo>
                      <a:pt x="6084" y="5461"/>
                    </a:lnTo>
                    <a:lnTo>
                      <a:pt x="5977" y="5522"/>
                    </a:lnTo>
                    <a:lnTo>
                      <a:pt x="6084" y="5644"/>
                    </a:lnTo>
                    <a:lnTo>
                      <a:pt x="6191" y="5766"/>
                    </a:lnTo>
                    <a:lnTo>
                      <a:pt x="6191" y="5980"/>
                    </a:lnTo>
                    <a:lnTo>
                      <a:pt x="5924" y="6133"/>
                    </a:lnTo>
                    <a:lnTo>
                      <a:pt x="5657" y="6377"/>
                    </a:lnTo>
                    <a:lnTo>
                      <a:pt x="5337" y="6621"/>
                    </a:lnTo>
                    <a:lnTo>
                      <a:pt x="5123" y="6804"/>
                    </a:lnTo>
                    <a:lnTo>
                      <a:pt x="5123" y="6956"/>
                    </a:lnTo>
                    <a:lnTo>
                      <a:pt x="4910" y="6834"/>
                    </a:lnTo>
                    <a:lnTo>
                      <a:pt x="4856" y="6926"/>
                    </a:lnTo>
                    <a:lnTo>
                      <a:pt x="4856" y="7170"/>
                    </a:lnTo>
                    <a:lnTo>
                      <a:pt x="4910" y="7444"/>
                    </a:lnTo>
                    <a:lnTo>
                      <a:pt x="5017" y="7536"/>
                    </a:lnTo>
                    <a:lnTo>
                      <a:pt x="5123" y="7536"/>
                    </a:lnTo>
                    <a:lnTo>
                      <a:pt x="5230" y="7231"/>
                    </a:lnTo>
                    <a:lnTo>
                      <a:pt x="5283" y="7170"/>
                    </a:lnTo>
                    <a:lnTo>
                      <a:pt x="5337" y="7170"/>
                    </a:lnTo>
                    <a:lnTo>
                      <a:pt x="5550" y="7292"/>
                    </a:lnTo>
                    <a:lnTo>
                      <a:pt x="5870" y="7475"/>
                    </a:lnTo>
                    <a:lnTo>
                      <a:pt x="5977" y="7567"/>
                    </a:lnTo>
                    <a:lnTo>
                      <a:pt x="6137" y="7444"/>
                    </a:lnTo>
                    <a:lnTo>
                      <a:pt x="6191" y="7292"/>
                    </a:lnTo>
                    <a:lnTo>
                      <a:pt x="6351" y="7292"/>
                    </a:lnTo>
                    <a:lnTo>
                      <a:pt x="6564" y="7353"/>
                    </a:lnTo>
                    <a:lnTo>
                      <a:pt x="6724" y="7414"/>
                    </a:lnTo>
                    <a:lnTo>
                      <a:pt x="6991" y="7444"/>
                    </a:lnTo>
                    <a:lnTo>
                      <a:pt x="7205" y="7414"/>
                    </a:lnTo>
                    <a:lnTo>
                      <a:pt x="7365" y="7353"/>
                    </a:lnTo>
                    <a:lnTo>
                      <a:pt x="7418" y="7353"/>
                    </a:lnTo>
                    <a:lnTo>
                      <a:pt x="7578" y="7353"/>
                    </a:lnTo>
                    <a:lnTo>
                      <a:pt x="7685" y="7292"/>
                    </a:lnTo>
                    <a:lnTo>
                      <a:pt x="8005" y="7231"/>
                    </a:lnTo>
                    <a:lnTo>
                      <a:pt x="8112" y="7292"/>
                    </a:lnTo>
                    <a:lnTo>
                      <a:pt x="8432" y="7322"/>
                    </a:lnTo>
                    <a:lnTo>
                      <a:pt x="8646" y="7353"/>
                    </a:lnTo>
                    <a:lnTo>
                      <a:pt x="8486" y="7444"/>
                    </a:lnTo>
                    <a:lnTo>
                      <a:pt x="8325" y="7414"/>
                    </a:lnTo>
                    <a:lnTo>
                      <a:pt x="8272" y="7444"/>
                    </a:lnTo>
                    <a:lnTo>
                      <a:pt x="8059" y="7536"/>
                    </a:lnTo>
                    <a:lnTo>
                      <a:pt x="7845" y="7689"/>
                    </a:lnTo>
                    <a:lnTo>
                      <a:pt x="7632" y="7841"/>
                    </a:lnTo>
                    <a:lnTo>
                      <a:pt x="7418" y="8024"/>
                    </a:lnTo>
                    <a:lnTo>
                      <a:pt x="7365" y="8177"/>
                    </a:lnTo>
                    <a:lnTo>
                      <a:pt x="7365" y="8299"/>
                    </a:lnTo>
                    <a:lnTo>
                      <a:pt x="7418" y="8451"/>
                    </a:lnTo>
                    <a:lnTo>
                      <a:pt x="7472" y="8543"/>
                    </a:lnTo>
                    <a:lnTo>
                      <a:pt x="7578" y="8695"/>
                    </a:lnTo>
                    <a:lnTo>
                      <a:pt x="7578" y="8756"/>
                    </a:lnTo>
                    <a:lnTo>
                      <a:pt x="7685" y="8665"/>
                    </a:lnTo>
                    <a:lnTo>
                      <a:pt x="7685" y="8695"/>
                    </a:lnTo>
                    <a:lnTo>
                      <a:pt x="7792" y="8817"/>
                    </a:lnTo>
                    <a:lnTo>
                      <a:pt x="7792" y="9001"/>
                    </a:lnTo>
                    <a:lnTo>
                      <a:pt x="8005" y="8940"/>
                    </a:lnTo>
                    <a:lnTo>
                      <a:pt x="8325" y="8940"/>
                    </a:lnTo>
                    <a:lnTo>
                      <a:pt x="8646" y="8787"/>
                    </a:lnTo>
                    <a:lnTo>
                      <a:pt x="8752" y="8878"/>
                    </a:lnTo>
                    <a:lnTo>
                      <a:pt x="8646" y="8940"/>
                    </a:lnTo>
                    <a:lnTo>
                      <a:pt x="8539" y="9123"/>
                    </a:lnTo>
                    <a:lnTo>
                      <a:pt x="8432" y="9306"/>
                    </a:lnTo>
                    <a:lnTo>
                      <a:pt x="8219" y="9397"/>
                    </a:lnTo>
                    <a:lnTo>
                      <a:pt x="8005" y="9641"/>
                    </a:lnTo>
                    <a:lnTo>
                      <a:pt x="8112" y="9672"/>
                    </a:lnTo>
                    <a:lnTo>
                      <a:pt x="8272" y="9733"/>
                    </a:lnTo>
                    <a:lnTo>
                      <a:pt x="8059" y="9885"/>
                    </a:lnTo>
                    <a:lnTo>
                      <a:pt x="7845" y="10038"/>
                    </a:lnTo>
                    <a:lnTo>
                      <a:pt x="7792" y="10160"/>
                    </a:lnTo>
                    <a:lnTo>
                      <a:pt x="7845" y="10282"/>
                    </a:lnTo>
                    <a:lnTo>
                      <a:pt x="8005" y="10373"/>
                    </a:lnTo>
                    <a:lnTo>
                      <a:pt x="7845" y="10404"/>
                    </a:lnTo>
                    <a:lnTo>
                      <a:pt x="7578" y="10526"/>
                    </a:lnTo>
                    <a:lnTo>
                      <a:pt x="7258" y="10496"/>
                    </a:lnTo>
                    <a:lnTo>
                      <a:pt x="6831" y="10465"/>
                    </a:lnTo>
                    <a:lnTo>
                      <a:pt x="6191" y="10373"/>
                    </a:lnTo>
                    <a:lnTo>
                      <a:pt x="5710" y="10465"/>
                    </a:lnTo>
                    <a:lnTo>
                      <a:pt x="5123" y="10648"/>
                    </a:lnTo>
                    <a:lnTo>
                      <a:pt x="4643" y="10862"/>
                    </a:lnTo>
                    <a:lnTo>
                      <a:pt x="4163" y="11075"/>
                    </a:lnTo>
                    <a:lnTo>
                      <a:pt x="4269" y="11136"/>
                    </a:lnTo>
                    <a:lnTo>
                      <a:pt x="4856" y="11014"/>
                    </a:lnTo>
                    <a:lnTo>
                      <a:pt x="5283" y="10984"/>
                    </a:lnTo>
                    <a:lnTo>
                      <a:pt x="5283" y="11197"/>
                    </a:lnTo>
                    <a:lnTo>
                      <a:pt x="5123" y="11441"/>
                    </a:lnTo>
                    <a:lnTo>
                      <a:pt x="5123" y="11624"/>
                    </a:lnTo>
                    <a:lnTo>
                      <a:pt x="5123" y="11716"/>
                    </a:lnTo>
                    <a:lnTo>
                      <a:pt x="5283" y="11838"/>
                    </a:lnTo>
                    <a:lnTo>
                      <a:pt x="5070" y="11991"/>
                    </a:lnTo>
                    <a:lnTo>
                      <a:pt x="5017" y="12052"/>
                    </a:lnTo>
                    <a:lnTo>
                      <a:pt x="4696" y="12296"/>
                    </a:lnTo>
                    <a:lnTo>
                      <a:pt x="4376" y="12357"/>
                    </a:lnTo>
                    <a:lnTo>
                      <a:pt x="3949" y="12479"/>
                    </a:lnTo>
                    <a:lnTo>
                      <a:pt x="3522" y="12570"/>
                    </a:lnTo>
                    <a:lnTo>
                      <a:pt x="2989" y="12662"/>
                    </a:lnTo>
                    <a:lnTo>
                      <a:pt x="2562" y="12723"/>
                    </a:lnTo>
                    <a:lnTo>
                      <a:pt x="2241" y="12784"/>
                    </a:lnTo>
                    <a:lnTo>
                      <a:pt x="2295" y="12845"/>
                    </a:lnTo>
                    <a:lnTo>
                      <a:pt x="2295" y="12967"/>
                    </a:lnTo>
                    <a:lnTo>
                      <a:pt x="2348" y="13089"/>
                    </a:lnTo>
                    <a:lnTo>
                      <a:pt x="2455" y="13211"/>
                    </a:lnTo>
                    <a:lnTo>
                      <a:pt x="2508" y="13272"/>
                    </a:lnTo>
                    <a:lnTo>
                      <a:pt x="2508" y="13302"/>
                    </a:lnTo>
                    <a:lnTo>
                      <a:pt x="2722" y="13333"/>
                    </a:lnTo>
                    <a:lnTo>
                      <a:pt x="2989" y="13333"/>
                    </a:lnTo>
                    <a:lnTo>
                      <a:pt x="3362" y="13180"/>
                    </a:lnTo>
                    <a:lnTo>
                      <a:pt x="3736" y="13150"/>
                    </a:lnTo>
                    <a:lnTo>
                      <a:pt x="3843" y="13180"/>
                    </a:lnTo>
                    <a:lnTo>
                      <a:pt x="3843" y="13272"/>
                    </a:lnTo>
                    <a:lnTo>
                      <a:pt x="3843" y="13455"/>
                    </a:lnTo>
                    <a:lnTo>
                      <a:pt x="3949" y="13577"/>
                    </a:lnTo>
                    <a:lnTo>
                      <a:pt x="4376" y="13638"/>
                    </a:lnTo>
                    <a:lnTo>
                      <a:pt x="4696" y="13547"/>
                    </a:lnTo>
                    <a:lnTo>
                      <a:pt x="4803" y="13547"/>
                    </a:lnTo>
                    <a:lnTo>
                      <a:pt x="4910" y="13577"/>
                    </a:lnTo>
                    <a:lnTo>
                      <a:pt x="5017" y="13699"/>
                    </a:lnTo>
                    <a:lnTo>
                      <a:pt x="5123" y="13913"/>
                    </a:lnTo>
                    <a:lnTo>
                      <a:pt x="5283" y="14065"/>
                    </a:lnTo>
                    <a:lnTo>
                      <a:pt x="5497" y="14157"/>
                    </a:lnTo>
                    <a:lnTo>
                      <a:pt x="5764" y="14187"/>
                    </a:lnTo>
                    <a:lnTo>
                      <a:pt x="6084" y="14126"/>
                    </a:lnTo>
                    <a:lnTo>
                      <a:pt x="6297" y="14004"/>
                    </a:lnTo>
                    <a:lnTo>
                      <a:pt x="6564" y="13913"/>
                    </a:lnTo>
                    <a:lnTo>
                      <a:pt x="6778" y="13882"/>
                    </a:lnTo>
                    <a:lnTo>
                      <a:pt x="7205" y="13760"/>
                    </a:lnTo>
                    <a:lnTo>
                      <a:pt x="7418" y="13669"/>
                    </a:lnTo>
                    <a:lnTo>
                      <a:pt x="7418" y="13821"/>
                    </a:lnTo>
                    <a:lnTo>
                      <a:pt x="7205" y="14004"/>
                    </a:lnTo>
                    <a:lnTo>
                      <a:pt x="6778" y="14187"/>
                    </a:lnTo>
                    <a:lnTo>
                      <a:pt x="6404" y="14370"/>
                    </a:lnTo>
                    <a:lnTo>
                      <a:pt x="6297" y="14492"/>
                    </a:lnTo>
                    <a:lnTo>
                      <a:pt x="6137" y="14553"/>
                    </a:lnTo>
                    <a:lnTo>
                      <a:pt x="5977" y="14614"/>
                    </a:lnTo>
                    <a:lnTo>
                      <a:pt x="5657" y="14553"/>
                    </a:lnTo>
                    <a:lnTo>
                      <a:pt x="5070" y="14492"/>
                    </a:lnTo>
                    <a:lnTo>
                      <a:pt x="4483" y="14431"/>
                    </a:lnTo>
                    <a:lnTo>
                      <a:pt x="3949" y="14431"/>
                    </a:lnTo>
                    <a:lnTo>
                      <a:pt x="3949" y="14492"/>
                    </a:lnTo>
                    <a:lnTo>
                      <a:pt x="3629" y="14645"/>
                    </a:lnTo>
                    <a:lnTo>
                      <a:pt x="3202" y="14736"/>
                    </a:lnTo>
                    <a:lnTo>
                      <a:pt x="2882" y="15011"/>
                    </a:lnTo>
                    <a:lnTo>
                      <a:pt x="2295" y="15255"/>
                    </a:lnTo>
                    <a:lnTo>
                      <a:pt x="1708" y="15499"/>
                    </a:lnTo>
                    <a:lnTo>
                      <a:pt x="1281" y="15652"/>
                    </a:lnTo>
                    <a:lnTo>
                      <a:pt x="961" y="15835"/>
                    </a:lnTo>
                    <a:lnTo>
                      <a:pt x="587" y="15896"/>
                    </a:lnTo>
                    <a:lnTo>
                      <a:pt x="320" y="15987"/>
                    </a:lnTo>
                    <a:lnTo>
                      <a:pt x="107" y="16140"/>
                    </a:lnTo>
                    <a:lnTo>
                      <a:pt x="0" y="16231"/>
                    </a:lnTo>
                    <a:lnTo>
                      <a:pt x="213" y="16109"/>
                    </a:lnTo>
                    <a:lnTo>
                      <a:pt x="374" y="16079"/>
                    </a:lnTo>
                    <a:lnTo>
                      <a:pt x="587" y="16140"/>
                    </a:lnTo>
                    <a:lnTo>
                      <a:pt x="747" y="16262"/>
                    </a:lnTo>
                    <a:lnTo>
                      <a:pt x="961" y="16262"/>
                    </a:lnTo>
                    <a:lnTo>
                      <a:pt x="854" y="16262"/>
                    </a:lnTo>
                    <a:lnTo>
                      <a:pt x="1014" y="16384"/>
                    </a:lnTo>
                    <a:lnTo>
                      <a:pt x="1174" y="16323"/>
                    </a:lnTo>
                    <a:lnTo>
                      <a:pt x="1388" y="16109"/>
                    </a:lnTo>
                    <a:lnTo>
                      <a:pt x="1815" y="16018"/>
                    </a:lnTo>
                    <a:lnTo>
                      <a:pt x="2135" y="15835"/>
                    </a:lnTo>
                    <a:lnTo>
                      <a:pt x="2455" y="15865"/>
                    </a:lnTo>
                    <a:lnTo>
                      <a:pt x="2775" y="15896"/>
                    </a:lnTo>
                    <a:lnTo>
                      <a:pt x="2989" y="15957"/>
                    </a:lnTo>
                    <a:lnTo>
                      <a:pt x="3309" y="15957"/>
                    </a:lnTo>
                    <a:lnTo>
                      <a:pt x="3522" y="16018"/>
                    </a:lnTo>
                    <a:lnTo>
                      <a:pt x="3736" y="16109"/>
                    </a:lnTo>
                    <a:lnTo>
                      <a:pt x="3949" y="16231"/>
                    </a:lnTo>
                    <a:lnTo>
                      <a:pt x="4056" y="16262"/>
                    </a:lnTo>
                    <a:lnTo>
                      <a:pt x="4216" y="16262"/>
                    </a:lnTo>
                    <a:lnTo>
                      <a:pt x="4269" y="16201"/>
                    </a:lnTo>
                    <a:lnTo>
                      <a:pt x="4483" y="16109"/>
                    </a:lnTo>
                    <a:lnTo>
                      <a:pt x="4696" y="15835"/>
                    </a:lnTo>
                    <a:lnTo>
                      <a:pt x="4856" y="15621"/>
                    </a:lnTo>
                    <a:lnTo>
                      <a:pt x="5017" y="15591"/>
                    </a:lnTo>
                    <a:lnTo>
                      <a:pt x="5070" y="15621"/>
                    </a:lnTo>
                    <a:lnTo>
                      <a:pt x="5283" y="15652"/>
                    </a:lnTo>
                    <a:lnTo>
                      <a:pt x="5710" y="15591"/>
                    </a:lnTo>
                    <a:lnTo>
                      <a:pt x="6137" y="15591"/>
                    </a:lnTo>
                    <a:lnTo>
                      <a:pt x="6351" y="15530"/>
                    </a:lnTo>
                    <a:lnTo>
                      <a:pt x="6511" y="15652"/>
                    </a:lnTo>
                    <a:lnTo>
                      <a:pt x="6618" y="15835"/>
                    </a:lnTo>
                    <a:lnTo>
                      <a:pt x="6724" y="15957"/>
                    </a:lnTo>
                    <a:lnTo>
                      <a:pt x="6778" y="16018"/>
                    </a:lnTo>
                    <a:lnTo>
                      <a:pt x="6831" y="16018"/>
                    </a:lnTo>
                    <a:lnTo>
                      <a:pt x="6991" y="15957"/>
                    </a:lnTo>
                    <a:lnTo>
                      <a:pt x="7365" y="15896"/>
                    </a:lnTo>
                    <a:lnTo>
                      <a:pt x="7685" y="16018"/>
                    </a:lnTo>
                    <a:lnTo>
                      <a:pt x="7898" y="15987"/>
                    </a:lnTo>
                    <a:lnTo>
                      <a:pt x="7845" y="15835"/>
                    </a:lnTo>
                    <a:lnTo>
                      <a:pt x="8272" y="15865"/>
                    </a:lnTo>
                    <a:lnTo>
                      <a:pt x="8752" y="15896"/>
                    </a:lnTo>
                    <a:lnTo>
                      <a:pt x="8912" y="15865"/>
                    </a:lnTo>
                    <a:lnTo>
                      <a:pt x="9179" y="15835"/>
                    </a:lnTo>
                    <a:lnTo>
                      <a:pt x="9286" y="15713"/>
                    </a:lnTo>
                    <a:lnTo>
                      <a:pt x="9339" y="15591"/>
                    </a:lnTo>
                    <a:lnTo>
                      <a:pt x="9500" y="15713"/>
                    </a:lnTo>
                    <a:lnTo>
                      <a:pt x="9766" y="15774"/>
                    </a:lnTo>
                    <a:lnTo>
                      <a:pt x="10033" y="15774"/>
                    </a:lnTo>
                    <a:lnTo>
                      <a:pt x="10140" y="15865"/>
                    </a:lnTo>
                    <a:lnTo>
                      <a:pt x="10353" y="15987"/>
                    </a:lnTo>
                    <a:lnTo>
                      <a:pt x="10674" y="15987"/>
                    </a:lnTo>
                    <a:lnTo>
                      <a:pt x="11474" y="15957"/>
                    </a:lnTo>
                    <a:lnTo>
                      <a:pt x="11741" y="15987"/>
                    </a:lnTo>
                    <a:lnTo>
                      <a:pt x="12168" y="16079"/>
                    </a:lnTo>
                    <a:lnTo>
                      <a:pt x="12595" y="16079"/>
                    </a:lnTo>
                    <a:lnTo>
                      <a:pt x="13342" y="16018"/>
                    </a:lnTo>
                    <a:lnTo>
                      <a:pt x="13769" y="15987"/>
                    </a:lnTo>
                    <a:lnTo>
                      <a:pt x="14036" y="15957"/>
                    </a:lnTo>
                    <a:lnTo>
                      <a:pt x="14089" y="15865"/>
                    </a:lnTo>
                    <a:lnTo>
                      <a:pt x="14623" y="15743"/>
                    </a:lnTo>
                    <a:lnTo>
                      <a:pt x="15050" y="15591"/>
                    </a:lnTo>
                    <a:lnTo>
                      <a:pt x="15157" y="15347"/>
                    </a:lnTo>
                    <a:lnTo>
                      <a:pt x="15103" y="15255"/>
                    </a:lnTo>
                    <a:lnTo>
                      <a:pt x="14623" y="15164"/>
                    </a:lnTo>
                    <a:lnTo>
                      <a:pt x="14196" y="15164"/>
                    </a:lnTo>
                    <a:lnTo>
                      <a:pt x="13769" y="15103"/>
                    </a:lnTo>
                    <a:lnTo>
                      <a:pt x="13769" y="14889"/>
                    </a:lnTo>
                    <a:lnTo>
                      <a:pt x="13609" y="14767"/>
                    </a:lnTo>
                    <a:lnTo>
                      <a:pt x="13769" y="14736"/>
                    </a:lnTo>
                    <a:lnTo>
                      <a:pt x="14036" y="14736"/>
                    </a:lnTo>
                    <a:lnTo>
                      <a:pt x="14089" y="14614"/>
                    </a:lnTo>
                    <a:lnTo>
                      <a:pt x="14303" y="14492"/>
                    </a:lnTo>
                    <a:lnTo>
                      <a:pt x="14249" y="14401"/>
                    </a:lnTo>
                    <a:lnTo>
                      <a:pt x="14089" y="14370"/>
                    </a:lnTo>
                    <a:lnTo>
                      <a:pt x="14303" y="14279"/>
                    </a:lnTo>
                    <a:lnTo>
                      <a:pt x="14623" y="14248"/>
                    </a:lnTo>
                    <a:lnTo>
                      <a:pt x="14730" y="14309"/>
                    </a:lnTo>
                    <a:lnTo>
                      <a:pt x="15050" y="14279"/>
                    </a:lnTo>
                    <a:lnTo>
                      <a:pt x="15157" y="14157"/>
                    </a:lnTo>
                    <a:lnTo>
                      <a:pt x="15103" y="14065"/>
                    </a:lnTo>
                    <a:lnTo>
                      <a:pt x="15103" y="13943"/>
                    </a:lnTo>
                    <a:lnTo>
                      <a:pt x="15317" y="14004"/>
                    </a:lnTo>
                    <a:lnTo>
                      <a:pt x="15583" y="13943"/>
                    </a:lnTo>
                    <a:lnTo>
                      <a:pt x="15957" y="13760"/>
                    </a:lnTo>
                    <a:lnTo>
                      <a:pt x="16224" y="13302"/>
                    </a:lnTo>
                    <a:lnTo>
                      <a:pt x="16384" y="12967"/>
                    </a:lnTo>
                    <a:lnTo>
                      <a:pt x="16331" y="12601"/>
                    </a:lnTo>
                    <a:lnTo>
                      <a:pt x="16117" y="12326"/>
                    </a:lnTo>
                    <a:lnTo>
                      <a:pt x="15797" y="12113"/>
                    </a:lnTo>
                    <a:lnTo>
                      <a:pt x="15530" y="12052"/>
                    </a:lnTo>
                    <a:lnTo>
                      <a:pt x="15050" y="11991"/>
                    </a:lnTo>
                    <a:lnTo>
                      <a:pt x="14623" y="12052"/>
                    </a:lnTo>
                    <a:lnTo>
                      <a:pt x="14249" y="11991"/>
                    </a:lnTo>
                    <a:lnTo>
                      <a:pt x="14036" y="12204"/>
                    </a:lnTo>
                    <a:lnTo>
                      <a:pt x="13822" y="12296"/>
                    </a:lnTo>
                    <a:lnTo>
                      <a:pt x="13662" y="12174"/>
                    </a:lnTo>
                    <a:lnTo>
                      <a:pt x="13449" y="12113"/>
                    </a:lnTo>
                    <a:lnTo>
                      <a:pt x="13235" y="12082"/>
                    </a:lnTo>
                    <a:lnTo>
                      <a:pt x="13182" y="12082"/>
                    </a:lnTo>
                    <a:lnTo>
                      <a:pt x="13395" y="11868"/>
                    </a:lnTo>
                    <a:lnTo>
                      <a:pt x="13609" y="11807"/>
                    </a:lnTo>
                    <a:lnTo>
                      <a:pt x="13769" y="11716"/>
                    </a:lnTo>
                    <a:lnTo>
                      <a:pt x="13876" y="11624"/>
                    </a:lnTo>
                    <a:lnTo>
                      <a:pt x="14036" y="11502"/>
                    </a:lnTo>
                    <a:lnTo>
                      <a:pt x="14089" y="11319"/>
                    </a:lnTo>
                    <a:lnTo>
                      <a:pt x="13982" y="11136"/>
                    </a:lnTo>
                    <a:lnTo>
                      <a:pt x="13822" y="10984"/>
                    </a:lnTo>
                    <a:lnTo>
                      <a:pt x="13662" y="10862"/>
                    </a:lnTo>
                    <a:lnTo>
                      <a:pt x="13609" y="10709"/>
                    </a:lnTo>
                    <a:lnTo>
                      <a:pt x="13395" y="10618"/>
                    </a:lnTo>
                    <a:lnTo>
                      <a:pt x="13182" y="10496"/>
                    </a:lnTo>
                    <a:lnTo>
                      <a:pt x="13022" y="10282"/>
                    </a:lnTo>
                    <a:lnTo>
                      <a:pt x="13182" y="10251"/>
                    </a:lnTo>
                    <a:lnTo>
                      <a:pt x="13342" y="10404"/>
                    </a:lnTo>
                    <a:lnTo>
                      <a:pt x="13449" y="10526"/>
                    </a:lnTo>
                    <a:lnTo>
                      <a:pt x="13555" y="10526"/>
                    </a:lnTo>
                    <a:lnTo>
                      <a:pt x="13662" y="10587"/>
                    </a:lnTo>
                    <a:lnTo>
                      <a:pt x="13876" y="10618"/>
                    </a:lnTo>
                    <a:lnTo>
                      <a:pt x="13982" y="10587"/>
                    </a:lnTo>
                    <a:lnTo>
                      <a:pt x="13982" y="10251"/>
                    </a:lnTo>
                    <a:lnTo>
                      <a:pt x="13769" y="10099"/>
                    </a:lnTo>
                    <a:lnTo>
                      <a:pt x="13449" y="9794"/>
                    </a:lnTo>
                    <a:lnTo>
                      <a:pt x="13449" y="9489"/>
                    </a:lnTo>
                    <a:lnTo>
                      <a:pt x="13342" y="9245"/>
                    </a:lnTo>
                    <a:lnTo>
                      <a:pt x="13235" y="9245"/>
                    </a:lnTo>
                    <a:lnTo>
                      <a:pt x="13182" y="9001"/>
                    </a:lnTo>
                    <a:lnTo>
                      <a:pt x="12968" y="8695"/>
                    </a:lnTo>
                    <a:lnTo>
                      <a:pt x="12595" y="8543"/>
                    </a:lnTo>
                    <a:lnTo>
                      <a:pt x="12115" y="8451"/>
                    </a:lnTo>
                    <a:lnTo>
                      <a:pt x="12061" y="8390"/>
                    </a:lnTo>
                    <a:lnTo>
                      <a:pt x="11954" y="8085"/>
                    </a:lnTo>
                    <a:lnTo>
                      <a:pt x="11848" y="7811"/>
                    </a:lnTo>
                    <a:lnTo>
                      <a:pt x="11688" y="7536"/>
                    </a:lnTo>
                    <a:lnTo>
                      <a:pt x="11688" y="7292"/>
                    </a:lnTo>
                    <a:lnTo>
                      <a:pt x="11688" y="7078"/>
                    </a:lnTo>
                    <a:lnTo>
                      <a:pt x="11741" y="6926"/>
                    </a:lnTo>
                    <a:lnTo>
                      <a:pt x="11741" y="6804"/>
                    </a:lnTo>
                    <a:lnTo>
                      <a:pt x="11848" y="6499"/>
                    </a:lnTo>
                    <a:lnTo>
                      <a:pt x="11528" y="6346"/>
                    </a:lnTo>
                    <a:lnTo>
                      <a:pt x="11261" y="6072"/>
                    </a:lnTo>
                    <a:lnTo>
                      <a:pt x="11101" y="5827"/>
                    </a:lnTo>
                    <a:lnTo>
                      <a:pt x="10887" y="5644"/>
                    </a:lnTo>
                    <a:lnTo>
                      <a:pt x="10567" y="5522"/>
                    </a:lnTo>
                    <a:lnTo>
                      <a:pt x="10353" y="5400"/>
                    </a:lnTo>
                    <a:lnTo>
                      <a:pt x="10140" y="5370"/>
                    </a:lnTo>
                    <a:lnTo>
                      <a:pt x="10033" y="5370"/>
                    </a:lnTo>
                    <a:lnTo>
                      <a:pt x="9926" y="5370"/>
                    </a:lnTo>
                    <a:lnTo>
                      <a:pt x="9553" y="5400"/>
                    </a:lnTo>
                    <a:lnTo>
                      <a:pt x="9286" y="5370"/>
                    </a:lnTo>
                    <a:lnTo>
                      <a:pt x="9073" y="5278"/>
                    </a:lnTo>
                    <a:lnTo>
                      <a:pt x="9073" y="5248"/>
                    </a:lnTo>
                    <a:lnTo>
                      <a:pt x="9179" y="5095"/>
                    </a:lnTo>
                    <a:lnTo>
                      <a:pt x="9393" y="5004"/>
                    </a:lnTo>
                    <a:lnTo>
                      <a:pt x="9713" y="5004"/>
                    </a:lnTo>
                    <a:lnTo>
                      <a:pt x="10033" y="5004"/>
                    </a:lnTo>
                    <a:lnTo>
                      <a:pt x="10407" y="4973"/>
                    </a:lnTo>
                    <a:lnTo>
                      <a:pt x="10247" y="4851"/>
                    </a:lnTo>
                    <a:lnTo>
                      <a:pt x="10140" y="4638"/>
                    </a:lnTo>
                    <a:lnTo>
                      <a:pt x="9980" y="4607"/>
                    </a:lnTo>
                    <a:lnTo>
                      <a:pt x="9980" y="4485"/>
                    </a:lnTo>
                    <a:lnTo>
                      <a:pt x="10247" y="4516"/>
                    </a:lnTo>
                    <a:lnTo>
                      <a:pt x="10567" y="4485"/>
                    </a:lnTo>
                    <a:lnTo>
                      <a:pt x="10780" y="4302"/>
                    </a:lnTo>
                    <a:lnTo>
                      <a:pt x="10887" y="4149"/>
                    </a:lnTo>
                    <a:lnTo>
                      <a:pt x="11101" y="4027"/>
                    </a:lnTo>
                    <a:lnTo>
                      <a:pt x="11261" y="3936"/>
                    </a:lnTo>
                    <a:lnTo>
                      <a:pt x="11314" y="3905"/>
                    </a:lnTo>
                    <a:lnTo>
                      <a:pt x="11421" y="3814"/>
                    </a:lnTo>
                    <a:lnTo>
                      <a:pt x="11474" y="3814"/>
                    </a:lnTo>
                    <a:lnTo>
                      <a:pt x="11474" y="3783"/>
                    </a:lnTo>
                    <a:lnTo>
                      <a:pt x="11528" y="3661"/>
                    </a:lnTo>
                    <a:lnTo>
                      <a:pt x="11741" y="3448"/>
                    </a:lnTo>
                    <a:lnTo>
                      <a:pt x="11848" y="3295"/>
                    </a:lnTo>
                    <a:lnTo>
                      <a:pt x="11954" y="3143"/>
                    </a:lnTo>
                    <a:lnTo>
                      <a:pt x="12168" y="3051"/>
                    </a:lnTo>
                    <a:lnTo>
                      <a:pt x="12328" y="2959"/>
                    </a:lnTo>
                    <a:lnTo>
                      <a:pt x="12541" y="2898"/>
                    </a:lnTo>
                    <a:lnTo>
                      <a:pt x="12595" y="2685"/>
                    </a:lnTo>
                    <a:lnTo>
                      <a:pt x="12595" y="2532"/>
                    </a:lnTo>
                    <a:lnTo>
                      <a:pt x="12595" y="2319"/>
                    </a:lnTo>
                    <a:lnTo>
                      <a:pt x="12381" y="2288"/>
                    </a:lnTo>
                    <a:lnTo>
                      <a:pt x="12061" y="2227"/>
                    </a:lnTo>
                    <a:lnTo>
                      <a:pt x="11634" y="2227"/>
                    </a:lnTo>
                    <a:lnTo>
                      <a:pt x="11314" y="2166"/>
                    </a:lnTo>
                    <a:lnTo>
                      <a:pt x="10994" y="2105"/>
                    </a:lnTo>
                    <a:lnTo>
                      <a:pt x="10620" y="2105"/>
                    </a:lnTo>
                    <a:lnTo>
                      <a:pt x="10247" y="1983"/>
                    </a:lnTo>
                    <a:lnTo>
                      <a:pt x="9980" y="1983"/>
                    </a:lnTo>
                    <a:lnTo>
                      <a:pt x="9339" y="2044"/>
                    </a:lnTo>
                    <a:lnTo>
                      <a:pt x="8966" y="2075"/>
                    </a:lnTo>
                    <a:lnTo>
                      <a:pt x="8752" y="2197"/>
                    </a:lnTo>
                    <a:lnTo>
                      <a:pt x="8646" y="2105"/>
                    </a:lnTo>
                    <a:lnTo>
                      <a:pt x="8752" y="1953"/>
                    </a:lnTo>
                    <a:lnTo>
                      <a:pt x="8752" y="1922"/>
                    </a:lnTo>
                    <a:lnTo>
                      <a:pt x="8486" y="1922"/>
                    </a:lnTo>
                    <a:lnTo>
                      <a:pt x="8539" y="1831"/>
                    </a:lnTo>
                    <a:lnTo>
                      <a:pt x="9073" y="1831"/>
                    </a:lnTo>
                    <a:lnTo>
                      <a:pt x="9339" y="1678"/>
                    </a:lnTo>
                    <a:lnTo>
                      <a:pt x="9286" y="1617"/>
                    </a:lnTo>
                    <a:lnTo>
                      <a:pt x="8859" y="1587"/>
                    </a:lnTo>
                    <a:lnTo>
                      <a:pt x="8966" y="1434"/>
                    </a:lnTo>
                    <a:lnTo>
                      <a:pt x="8966" y="1464"/>
                    </a:lnTo>
                    <a:lnTo>
                      <a:pt x="9393" y="1251"/>
                    </a:lnTo>
                    <a:lnTo>
                      <a:pt x="10140" y="1098"/>
                    </a:lnTo>
                    <a:lnTo>
                      <a:pt x="10407" y="885"/>
                    </a:lnTo>
                    <a:lnTo>
                      <a:pt x="10887" y="763"/>
                    </a:lnTo>
                    <a:lnTo>
                      <a:pt x="11047" y="488"/>
                    </a:lnTo>
                    <a:lnTo>
                      <a:pt x="11207" y="275"/>
                    </a:lnTo>
                    <a:lnTo>
                      <a:pt x="10834" y="153"/>
                    </a:lnTo>
                    <a:lnTo>
                      <a:pt x="10674" y="214"/>
                    </a:lnTo>
                    <a:lnTo>
                      <a:pt x="10620" y="214"/>
                    </a:lnTo>
                    <a:lnTo>
                      <a:pt x="10353" y="214"/>
                    </a:lnTo>
                    <a:lnTo>
                      <a:pt x="9926" y="214"/>
                    </a:lnTo>
                    <a:lnTo>
                      <a:pt x="9553" y="153"/>
                    </a:lnTo>
                    <a:lnTo>
                      <a:pt x="9339" y="214"/>
                    </a:lnTo>
                    <a:lnTo>
                      <a:pt x="9073" y="214"/>
                    </a:lnTo>
                    <a:lnTo>
                      <a:pt x="9073" y="153"/>
                    </a:lnTo>
                    <a:lnTo>
                      <a:pt x="8752" y="92"/>
                    </a:lnTo>
                    <a:lnTo>
                      <a:pt x="8699" y="92"/>
                    </a:lnTo>
                    <a:lnTo>
                      <a:pt x="8646" y="31"/>
                    </a:lnTo>
                    <a:lnTo>
                      <a:pt x="8486" y="0"/>
                    </a:lnTo>
                    <a:lnTo>
                      <a:pt x="8325" y="0"/>
                    </a:lnTo>
                    <a:lnTo>
                      <a:pt x="8112" y="0"/>
                    </a:lnTo>
                    <a:lnTo>
                      <a:pt x="7845" y="214"/>
                    </a:lnTo>
                    <a:lnTo>
                      <a:pt x="7685" y="275"/>
                    </a:lnTo>
                    <a:lnTo>
                      <a:pt x="7632" y="458"/>
                    </a:lnTo>
                    <a:lnTo>
                      <a:pt x="7578" y="580"/>
                    </a:lnTo>
                    <a:lnTo>
                      <a:pt x="7472" y="580"/>
                    </a:lnTo>
                    <a:lnTo>
                      <a:pt x="7258" y="580"/>
                    </a:lnTo>
                    <a:lnTo>
                      <a:pt x="7205" y="51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1" name="Drawing 99"/>
              <p:cNvSpPr>
                <a:spLocks noChangeAspect="1"/>
              </p:cNvSpPr>
              <p:nvPr/>
            </p:nvSpPr>
            <p:spPr bwMode="auto">
              <a:xfrm>
                <a:off x="9316" y="-21797"/>
                <a:ext cx="930" cy="2"/>
              </a:xfrm>
              <a:custGeom>
                <a:avLst/>
                <a:gdLst/>
                <a:ahLst/>
                <a:cxnLst>
                  <a:cxn ang="0">
                    <a:pos x="12015" y="4915"/>
                  </a:cxn>
                  <a:cxn ang="0">
                    <a:pos x="10923" y="0"/>
                  </a:cxn>
                  <a:cxn ang="0">
                    <a:pos x="8738" y="0"/>
                  </a:cxn>
                  <a:cxn ang="0">
                    <a:pos x="7646" y="0"/>
                  </a:cxn>
                  <a:cxn ang="0">
                    <a:pos x="6554" y="3277"/>
                  </a:cxn>
                  <a:cxn ang="0">
                    <a:pos x="4369" y="3277"/>
                  </a:cxn>
                  <a:cxn ang="0">
                    <a:pos x="2185" y="4915"/>
                  </a:cxn>
                  <a:cxn ang="0">
                    <a:pos x="0" y="6554"/>
                  </a:cxn>
                  <a:cxn ang="0">
                    <a:pos x="2185" y="11469"/>
                  </a:cxn>
                  <a:cxn ang="0">
                    <a:pos x="7646" y="16384"/>
                  </a:cxn>
                  <a:cxn ang="0">
                    <a:pos x="12015" y="16384"/>
                  </a:cxn>
                  <a:cxn ang="0">
                    <a:pos x="15292" y="11469"/>
                  </a:cxn>
                  <a:cxn ang="0">
                    <a:pos x="16384" y="9830"/>
                  </a:cxn>
                  <a:cxn ang="0">
                    <a:pos x="16384" y="6554"/>
                  </a:cxn>
                  <a:cxn ang="0">
                    <a:pos x="12015" y="4915"/>
                  </a:cxn>
                </a:cxnLst>
                <a:rect l="0" t="0" r="r" b="b"/>
                <a:pathLst>
                  <a:path w="16384" h="16384">
                    <a:moveTo>
                      <a:pt x="12015" y="4915"/>
                    </a:moveTo>
                    <a:lnTo>
                      <a:pt x="10923" y="0"/>
                    </a:lnTo>
                    <a:lnTo>
                      <a:pt x="8738" y="0"/>
                    </a:lnTo>
                    <a:lnTo>
                      <a:pt x="7646" y="0"/>
                    </a:lnTo>
                    <a:lnTo>
                      <a:pt x="6554" y="3277"/>
                    </a:lnTo>
                    <a:lnTo>
                      <a:pt x="4369" y="3277"/>
                    </a:lnTo>
                    <a:lnTo>
                      <a:pt x="2185" y="4915"/>
                    </a:lnTo>
                    <a:lnTo>
                      <a:pt x="0" y="6554"/>
                    </a:lnTo>
                    <a:lnTo>
                      <a:pt x="2185" y="11469"/>
                    </a:lnTo>
                    <a:lnTo>
                      <a:pt x="7646" y="16384"/>
                    </a:lnTo>
                    <a:lnTo>
                      <a:pt x="12015" y="16384"/>
                    </a:lnTo>
                    <a:lnTo>
                      <a:pt x="15292" y="11469"/>
                    </a:lnTo>
                    <a:lnTo>
                      <a:pt x="16384" y="9830"/>
                    </a:lnTo>
                    <a:lnTo>
                      <a:pt x="16384" y="6554"/>
                    </a:lnTo>
                    <a:lnTo>
                      <a:pt x="12015" y="491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2" name="Drawing 100"/>
              <p:cNvSpPr>
                <a:spLocks noChangeAspect="1"/>
              </p:cNvSpPr>
              <p:nvPr/>
            </p:nvSpPr>
            <p:spPr bwMode="auto">
              <a:xfrm>
                <a:off x="4790" y="-21845"/>
                <a:ext cx="558" cy="3"/>
              </a:xfrm>
              <a:custGeom>
                <a:avLst/>
                <a:gdLst/>
                <a:ahLst/>
                <a:cxnLst>
                  <a:cxn ang="0">
                    <a:pos x="9102" y="16384"/>
                  </a:cxn>
                  <a:cxn ang="0">
                    <a:pos x="16384" y="13653"/>
                  </a:cxn>
                  <a:cxn ang="0">
                    <a:pos x="12743" y="5461"/>
                  </a:cxn>
                  <a:cxn ang="0">
                    <a:pos x="7282" y="0"/>
                  </a:cxn>
                  <a:cxn ang="0">
                    <a:pos x="0" y="0"/>
                  </a:cxn>
                  <a:cxn ang="0">
                    <a:pos x="9102" y="16384"/>
                  </a:cxn>
                </a:cxnLst>
                <a:rect l="0" t="0" r="r" b="b"/>
                <a:pathLst>
                  <a:path w="16384" h="16384">
                    <a:moveTo>
                      <a:pt x="9102" y="16384"/>
                    </a:moveTo>
                    <a:lnTo>
                      <a:pt x="16384" y="13653"/>
                    </a:lnTo>
                    <a:lnTo>
                      <a:pt x="12743" y="5461"/>
                    </a:lnTo>
                    <a:lnTo>
                      <a:pt x="7282" y="0"/>
                    </a:lnTo>
                    <a:lnTo>
                      <a:pt x="0" y="0"/>
                    </a:lnTo>
                    <a:lnTo>
                      <a:pt x="9102"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3" name="Drawing 101"/>
              <p:cNvSpPr>
                <a:spLocks noChangeAspect="1"/>
              </p:cNvSpPr>
              <p:nvPr/>
            </p:nvSpPr>
            <p:spPr bwMode="auto">
              <a:xfrm>
                <a:off x="4542" y="-21861"/>
                <a:ext cx="1302" cy="5"/>
              </a:xfrm>
              <a:custGeom>
                <a:avLst/>
                <a:gdLst/>
                <a:ahLst/>
                <a:cxnLst>
                  <a:cxn ang="0">
                    <a:pos x="14824" y="0"/>
                  </a:cxn>
                  <a:cxn ang="0">
                    <a:pos x="13263" y="0"/>
                  </a:cxn>
                  <a:cxn ang="0">
                    <a:pos x="11703" y="3855"/>
                  </a:cxn>
                  <a:cxn ang="0">
                    <a:pos x="7022" y="7710"/>
                  </a:cxn>
                  <a:cxn ang="0">
                    <a:pos x="3121" y="13493"/>
                  </a:cxn>
                  <a:cxn ang="0">
                    <a:pos x="0" y="16384"/>
                  </a:cxn>
                  <a:cxn ang="0">
                    <a:pos x="5461" y="16384"/>
                  </a:cxn>
                  <a:cxn ang="0">
                    <a:pos x="11703" y="15420"/>
                  </a:cxn>
                  <a:cxn ang="0">
                    <a:pos x="14824" y="9638"/>
                  </a:cxn>
                  <a:cxn ang="0">
                    <a:pos x="15604" y="5783"/>
                  </a:cxn>
                  <a:cxn ang="0">
                    <a:pos x="16384" y="1928"/>
                  </a:cxn>
                  <a:cxn ang="0">
                    <a:pos x="14824" y="0"/>
                  </a:cxn>
                </a:cxnLst>
                <a:rect l="0" t="0" r="r" b="b"/>
                <a:pathLst>
                  <a:path w="16384" h="16384">
                    <a:moveTo>
                      <a:pt x="14824" y="0"/>
                    </a:moveTo>
                    <a:lnTo>
                      <a:pt x="13263" y="0"/>
                    </a:lnTo>
                    <a:lnTo>
                      <a:pt x="11703" y="3855"/>
                    </a:lnTo>
                    <a:lnTo>
                      <a:pt x="7022" y="7710"/>
                    </a:lnTo>
                    <a:lnTo>
                      <a:pt x="3121" y="13493"/>
                    </a:lnTo>
                    <a:lnTo>
                      <a:pt x="0" y="16384"/>
                    </a:lnTo>
                    <a:lnTo>
                      <a:pt x="5461" y="16384"/>
                    </a:lnTo>
                    <a:lnTo>
                      <a:pt x="11703" y="15420"/>
                    </a:lnTo>
                    <a:lnTo>
                      <a:pt x="14824" y="9638"/>
                    </a:lnTo>
                    <a:lnTo>
                      <a:pt x="15604" y="5783"/>
                    </a:lnTo>
                    <a:lnTo>
                      <a:pt x="16384" y="1928"/>
                    </a:lnTo>
                    <a:lnTo>
                      <a:pt x="1482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4" name="Drawing 102"/>
              <p:cNvSpPr>
                <a:spLocks noChangeAspect="1"/>
              </p:cNvSpPr>
              <p:nvPr/>
            </p:nvSpPr>
            <p:spPr bwMode="auto">
              <a:xfrm>
                <a:off x="4728" y="-21883"/>
                <a:ext cx="558" cy="4"/>
              </a:xfrm>
              <a:custGeom>
                <a:avLst/>
                <a:gdLst/>
                <a:ahLst/>
                <a:cxnLst>
                  <a:cxn ang="0">
                    <a:pos x="3641" y="0"/>
                  </a:cxn>
                  <a:cxn ang="0">
                    <a:pos x="1820" y="4096"/>
                  </a:cxn>
                  <a:cxn ang="0">
                    <a:pos x="0" y="10240"/>
                  </a:cxn>
                  <a:cxn ang="0">
                    <a:pos x="1820" y="16384"/>
                  </a:cxn>
                  <a:cxn ang="0">
                    <a:pos x="9102" y="16384"/>
                  </a:cxn>
                  <a:cxn ang="0">
                    <a:pos x="10923" y="12288"/>
                  </a:cxn>
                  <a:cxn ang="0">
                    <a:pos x="16384" y="8192"/>
                  </a:cxn>
                  <a:cxn ang="0">
                    <a:pos x="16384" y="1024"/>
                  </a:cxn>
                  <a:cxn ang="0">
                    <a:pos x="14564" y="0"/>
                  </a:cxn>
                  <a:cxn ang="0">
                    <a:pos x="9102" y="0"/>
                  </a:cxn>
                  <a:cxn ang="0">
                    <a:pos x="7282" y="0"/>
                  </a:cxn>
                  <a:cxn ang="0">
                    <a:pos x="3641" y="0"/>
                  </a:cxn>
                </a:cxnLst>
                <a:rect l="0" t="0" r="r" b="b"/>
                <a:pathLst>
                  <a:path w="16384" h="16384">
                    <a:moveTo>
                      <a:pt x="3641" y="0"/>
                    </a:moveTo>
                    <a:lnTo>
                      <a:pt x="1820" y="4096"/>
                    </a:lnTo>
                    <a:lnTo>
                      <a:pt x="0" y="10240"/>
                    </a:lnTo>
                    <a:lnTo>
                      <a:pt x="1820" y="16384"/>
                    </a:lnTo>
                    <a:lnTo>
                      <a:pt x="9102" y="16384"/>
                    </a:lnTo>
                    <a:lnTo>
                      <a:pt x="10923" y="12288"/>
                    </a:lnTo>
                    <a:lnTo>
                      <a:pt x="16384" y="8192"/>
                    </a:lnTo>
                    <a:lnTo>
                      <a:pt x="16384" y="1024"/>
                    </a:lnTo>
                    <a:lnTo>
                      <a:pt x="14564" y="0"/>
                    </a:lnTo>
                    <a:lnTo>
                      <a:pt x="9102" y="0"/>
                    </a:lnTo>
                    <a:lnTo>
                      <a:pt x="7282" y="0"/>
                    </a:lnTo>
                    <a:lnTo>
                      <a:pt x="3641"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5" name="Drawing 103"/>
              <p:cNvSpPr>
                <a:spLocks noChangeAspect="1"/>
              </p:cNvSpPr>
              <p:nvPr/>
            </p:nvSpPr>
            <p:spPr bwMode="auto">
              <a:xfrm>
                <a:off x="2496" y="-21888"/>
                <a:ext cx="868" cy="4"/>
              </a:xfrm>
              <a:custGeom>
                <a:avLst/>
                <a:gdLst/>
                <a:ahLst/>
                <a:cxnLst>
                  <a:cxn ang="0">
                    <a:pos x="15214" y="1820"/>
                  </a:cxn>
                  <a:cxn ang="0">
                    <a:pos x="15214" y="0"/>
                  </a:cxn>
                  <a:cxn ang="0">
                    <a:pos x="15214" y="1820"/>
                  </a:cxn>
                  <a:cxn ang="0">
                    <a:pos x="11703" y="2731"/>
                  </a:cxn>
                  <a:cxn ang="0">
                    <a:pos x="5851" y="2731"/>
                  </a:cxn>
                  <a:cxn ang="0">
                    <a:pos x="0" y="9102"/>
                  </a:cxn>
                  <a:cxn ang="0">
                    <a:pos x="0" y="10012"/>
                  </a:cxn>
                  <a:cxn ang="0">
                    <a:pos x="5851" y="6372"/>
                  </a:cxn>
                  <a:cxn ang="0">
                    <a:pos x="7022" y="9102"/>
                  </a:cxn>
                  <a:cxn ang="0">
                    <a:pos x="7022" y="13653"/>
                  </a:cxn>
                  <a:cxn ang="0">
                    <a:pos x="7022" y="16384"/>
                  </a:cxn>
                  <a:cxn ang="0">
                    <a:pos x="15214" y="13653"/>
                  </a:cxn>
                  <a:cxn ang="0">
                    <a:pos x="16384" y="9102"/>
                  </a:cxn>
                  <a:cxn ang="0">
                    <a:pos x="16384" y="3641"/>
                  </a:cxn>
                  <a:cxn ang="0">
                    <a:pos x="15214" y="1820"/>
                  </a:cxn>
                </a:cxnLst>
                <a:rect l="0" t="0" r="r" b="b"/>
                <a:pathLst>
                  <a:path w="16384" h="16384">
                    <a:moveTo>
                      <a:pt x="15214" y="1820"/>
                    </a:moveTo>
                    <a:lnTo>
                      <a:pt x="15214" y="0"/>
                    </a:lnTo>
                    <a:lnTo>
                      <a:pt x="15214" y="1820"/>
                    </a:lnTo>
                    <a:lnTo>
                      <a:pt x="11703" y="2731"/>
                    </a:lnTo>
                    <a:lnTo>
                      <a:pt x="5851" y="2731"/>
                    </a:lnTo>
                    <a:lnTo>
                      <a:pt x="0" y="9102"/>
                    </a:lnTo>
                    <a:lnTo>
                      <a:pt x="0" y="10012"/>
                    </a:lnTo>
                    <a:lnTo>
                      <a:pt x="5851" y="6372"/>
                    </a:lnTo>
                    <a:lnTo>
                      <a:pt x="7022" y="9102"/>
                    </a:lnTo>
                    <a:lnTo>
                      <a:pt x="7022" y="13653"/>
                    </a:lnTo>
                    <a:lnTo>
                      <a:pt x="7022" y="16384"/>
                    </a:lnTo>
                    <a:lnTo>
                      <a:pt x="15214" y="13653"/>
                    </a:lnTo>
                    <a:lnTo>
                      <a:pt x="16384" y="9102"/>
                    </a:lnTo>
                    <a:lnTo>
                      <a:pt x="16384" y="3641"/>
                    </a:lnTo>
                    <a:lnTo>
                      <a:pt x="15214" y="182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6" name="Drawing 104"/>
              <p:cNvSpPr>
                <a:spLocks noChangeAspect="1"/>
              </p:cNvSpPr>
              <p:nvPr/>
            </p:nvSpPr>
            <p:spPr bwMode="auto">
              <a:xfrm>
                <a:off x="3550" y="-21890"/>
                <a:ext cx="930" cy="4"/>
              </a:xfrm>
              <a:custGeom>
                <a:avLst/>
                <a:gdLst/>
                <a:ahLst/>
                <a:cxnLst>
                  <a:cxn ang="0">
                    <a:pos x="16384" y="964"/>
                  </a:cxn>
                  <a:cxn ang="0">
                    <a:pos x="16384" y="0"/>
                  </a:cxn>
                  <a:cxn ang="0">
                    <a:pos x="14199" y="0"/>
                  </a:cxn>
                  <a:cxn ang="0">
                    <a:pos x="9830" y="3855"/>
                  </a:cxn>
                  <a:cxn ang="0">
                    <a:pos x="7646" y="6746"/>
                  </a:cxn>
                  <a:cxn ang="0">
                    <a:pos x="5461" y="8674"/>
                  </a:cxn>
                  <a:cxn ang="0">
                    <a:pos x="1092" y="12529"/>
                  </a:cxn>
                  <a:cxn ang="0">
                    <a:pos x="0" y="16384"/>
                  </a:cxn>
                  <a:cxn ang="0">
                    <a:pos x="4369" y="15420"/>
                  </a:cxn>
                  <a:cxn ang="0">
                    <a:pos x="5461" y="11565"/>
                  </a:cxn>
                  <a:cxn ang="0">
                    <a:pos x="12015" y="6746"/>
                  </a:cxn>
                  <a:cxn ang="0">
                    <a:pos x="14199" y="2891"/>
                  </a:cxn>
                  <a:cxn ang="0">
                    <a:pos x="16384" y="964"/>
                  </a:cxn>
                </a:cxnLst>
                <a:rect l="0" t="0" r="r" b="b"/>
                <a:pathLst>
                  <a:path w="16384" h="16384">
                    <a:moveTo>
                      <a:pt x="16384" y="964"/>
                    </a:moveTo>
                    <a:lnTo>
                      <a:pt x="16384" y="0"/>
                    </a:lnTo>
                    <a:lnTo>
                      <a:pt x="14199" y="0"/>
                    </a:lnTo>
                    <a:lnTo>
                      <a:pt x="9830" y="3855"/>
                    </a:lnTo>
                    <a:lnTo>
                      <a:pt x="7646" y="6746"/>
                    </a:lnTo>
                    <a:lnTo>
                      <a:pt x="5461" y="8674"/>
                    </a:lnTo>
                    <a:lnTo>
                      <a:pt x="1092" y="12529"/>
                    </a:lnTo>
                    <a:lnTo>
                      <a:pt x="0" y="16384"/>
                    </a:lnTo>
                    <a:lnTo>
                      <a:pt x="4369" y="15420"/>
                    </a:lnTo>
                    <a:lnTo>
                      <a:pt x="5461" y="11565"/>
                    </a:lnTo>
                    <a:lnTo>
                      <a:pt x="12015" y="6746"/>
                    </a:lnTo>
                    <a:lnTo>
                      <a:pt x="14199" y="2891"/>
                    </a:lnTo>
                    <a:lnTo>
                      <a:pt x="16384" y="96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7" name="Drawing 105"/>
              <p:cNvSpPr>
                <a:spLocks noChangeAspect="1"/>
              </p:cNvSpPr>
              <p:nvPr/>
            </p:nvSpPr>
            <p:spPr bwMode="auto">
              <a:xfrm>
                <a:off x="3364" y="-21899"/>
                <a:ext cx="1364" cy="6"/>
              </a:xfrm>
              <a:custGeom>
                <a:avLst/>
                <a:gdLst/>
                <a:ahLst/>
                <a:cxnLst>
                  <a:cxn ang="0">
                    <a:pos x="0" y="12822"/>
                  </a:cxn>
                  <a:cxn ang="0">
                    <a:pos x="0" y="11398"/>
                  </a:cxn>
                  <a:cxn ang="0">
                    <a:pos x="0" y="12822"/>
                  </a:cxn>
                  <a:cxn ang="0">
                    <a:pos x="2234" y="15672"/>
                  </a:cxn>
                  <a:cxn ang="0">
                    <a:pos x="5958" y="16384"/>
                  </a:cxn>
                  <a:cxn ang="0">
                    <a:pos x="10426" y="14247"/>
                  </a:cxn>
                  <a:cxn ang="0">
                    <a:pos x="11171" y="13535"/>
                  </a:cxn>
                  <a:cxn ang="0">
                    <a:pos x="13405" y="14247"/>
                  </a:cxn>
                  <a:cxn ang="0">
                    <a:pos x="16384" y="13535"/>
                  </a:cxn>
                  <a:cxn ang="0">
                    <a:pos x="16384" y="10685"/>
                  </a:cxn>
                  <a:cxn ang="0">
                    <a:pos x="14150" y="8548"/>
                  </a:cxn>
                  <a:cxn ang="0">
                    <a:pos x="13405" y="5699"/>
                  </a:cxn>
                  <a:cxn ang="0">
                    <a:pos x="11171" y="2849"/>
                  </a:cxn>
                  <a:cxn ang="0">
                    <a:pos x="11171" y="2137"/>
                  </a:cxn>
                  <a:cxn ang="0">
                    <a:pos x="10426" y="2137"/>
                  </a:cxn>
                  <a:cxn ang="0">
                    <a:pos x="10426" y="0"/>
                  </a:cxn>
                  <a:cxn ang="0">
                    <a:pos x="7447" y="0"/>
                  </a:cxn>
                  <a:cxn ang="0">
                    <a:pos x="5213" y="1425"/>
                  </a:cxn>
                  <a:cxn ang="0">
                    <a:pos x="5213" y="4274"/>
                  </a:cxn>
                  <a:cxn ang="0">
                    <a:pos x="7447" y="5699"/>
                  </a:cxn>
                  <a:cxn ang="0">
                    <a:pos x="8192" y="7123"/>
                  </a:cxn>
                  <a:cxn ang="0">
                    <a:pos x="7447" y="8548"/>
                  </a:cxn>
                  <a:cxn ang="0">
                    <a:pos x="5958" y="10685"/>
                  </a:cxn>
                  <a:cxn ang="0">
                    <a:pos x="7447" y="11398"/>
                  </a:cxn>
                  <a:cxn ang="0">
                    <a:pos x="5958" y="12822"/>
                  </a:cxn>
                  <a:cxn ang="0">
                    <a:pos x="2979" y="13535"/>
                  </a:cxn>
                  <a:cxn ang="0">
                    <a:pos x="2234" y="12822"/>
                  </a:cxn>
                  <a:cxn ang="0">
                    <a:pos x="0" y="12822"/>
                  </a:cxn>
                </a:cxnLst>
                <a:rect l="0" t="0" r="r" b="b"/>
                <a:pathLst>
                  <a:path w="16384" h="16384">
                    <a:moveTo>
                      <a:pt x="0" y="12822"/>
                    </a:moveTo>
                    <a:lnTo>
                      <a:pt x="0" y="11398"/>
                    </a:lnTo>
                    <a:lnTo>
                      <a:pt x="0" y="12822"/>
                    </a:lnTo>
                    <a:lnTo>
                      <a:pt x="2234" y="15672"/>
                    </a:lnTo>
                    <a:lnTo>
                      <a:pt x="5958" y="16384"/>
                    </a:lnTo>
                    <a:lnTo>
                      <a:pt x="10426" y="14247"/>
                    </a:lnTo>
                    <a:lnTo>
                      <a:pt x="11171" y="13535"/>
                    </a:lnTo>
                    <a:lnTo>
                      <a:pt x="13405" y="14247"/>
                    </a:lnTo>
                    <a:lnTo>
                      <a:pt x="16384" y="13535"/>
                    </a:lnTo>
                    <a:lnTo>
                      <a:pt x="16384" y="10685"/>
                    </a:lnTo>
                    <a:lnTo>
                      <a:pt x="14150" y="8548"/>
                    </a:lnTo>
                    <a:lnTo>
                      <a:pt x="13405" y="5699"/>
                    </a:lnTo>
                    <a:lnTo>
                      <a:pt x="11171" y="2849"/>
                    </a:lnTo>
                    <a:lnTo>
                      <a:pt x="11171" y="2137"/>
                    </a:lnTo>
                    <a:lnTo>
                      <a:pt x="10426" y="2137"/>
                    </a:lnTo>
                    <a:lnTo>
                      <a:pt x="10426" y="0"/>
                    </a:lnTo>
                    <a:lnTo>
                      <a:pt x="7447" y="0"/>
                    </a:lnTo>
                    <a:lnTo>
                      <a:pt x="5213" y="1425"/>
                    </a:lnTo>
                    <a:lnTo>
                      <a:pt x="5213" y="4274"/>
                    </a:lnTo>
                    <a:lnTo>
                      <a:pt x="7447" y="5699"/>
                    </a:lnTo>
                    <a:lnTo>
                      <a:pt x="8192" y="7123"/>
                    </a:lnTo>
                    <a:lnTo>
                      <a:pt x="7447" y="8548"/>
                    </a:lnTo>
                    <a:lnTo>
                      <a:pt x="5958" y="10685"/>
                    </a:lnTo>
                    <a:lnTo>
                      <a:pt x="7447" y="11398"/>
                    </a:lnTo>
                    <a:lnTo>
                      <a:pt x="5958" y="12822"/>
                    </a:lnTo>
                    <a:lnTo>
                      <a:pt x="2979" y="13535"/>
                    </a:lnTo>
                    <a:lnTo>
                      <a:pt x="2234" y="12822"/>
                    </a:lnTo>
                    <a:lnTo>
                      <a:pt x="0" y="1282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8" name="Drawing 106"/>
              <p:cNvSpPr>
                <a:spLocks noChangeAspect="1"/>
              </p:cNvSpPr>
              <p:nvPr/>
            </p:nvSpPr>
            <p:spPr bwMode="auto">
              <a:xfrm>
                <a:off x="3736" y="-21916"/>
                <a:ext cx="1798" cy="10"/>
              </a:xfrm>
              <a:custGeom>
                <a:avLst/>
                <a:gdLst/>
                <a:ahLst/>
                <a:cxnLst>
                  <a:cxn ang="0">
                    <a:pos x="9604" y="0"/>
                  </a:cxn>
                  <a:cxn ang="0">
                    <a:pos x="9039" y="0"/>
                  </a:cxn>
                  <a:cxn ang="0">
                    <a:pos x="7910" y="1524"/>
                  </a:cxn>
                  <a:cxn ang="0">
                    <a:pos x="6780" y="3429"/>
                  </a:cxn>
                  <a:cxn ang="0">
                    <a:pos x="5650" y="4572"/>
                  </a:cxn>
                  <a:cxn ang="0">
                    <a:pos x="4520" y="1905"/>
                  </a:cxn>
                  <a:cxn ang="0">
                    <a:pos x="2825" y="3048"/>
                  </a:cxn>
                  <a:cxn ang="0">
                    <a:pos x="1130" y="3429"/>
                  </a:cxn>
                  <a:cxn ang="0">
                    <a:pos x="0" y="5715"/>
                  </a:cxn>
                  <a:cxn ang="0">
                    <a:pos x="1130" y="6477"/>
                  </a:cxn>
                  <a:cxn ang="0">
                    <a:pos x="3390" y="7239"/>
                  </a:cxn>
                  <a:cxn ang="0">
                    <a:pos x="3390" y="10288"/>
                  </a:cxn>
                  <a:cxn ang="0">
                    <a:pos x="5085" y="11812"/>
                  </a:cxn>
                  <a:cxn ang="0">
                    <a:pos x="4520" y="13336"/>
                  </a:cxn>
                  <a:cxn ang="0">
                    <a:pos x="5650" y="13336"/>
                  </a:cxn>
                  <a:cxn ang="0">
                    <a:pos x="9039" y="13717"/>
                  </a:cxn>
                  <a:cxn ang="0">
                    <a:pos x="11299" y="13717"/>
                  </a:cxn>
                  <a:cxn ang="0">
                    <a:pos x="11299" y="14860"/>
                  </a:cxn>
                  <a:cxn ang="0">
                    <a:pos x="11299" y="16384"/>
                  </a:cxn>
                  <a:cxn ang="0">
                    <a:pos x="13559" y="15622"/>
                  </a:cxn>
                  <a:cxn ang="0">
                    <a:pos x="14689" y="14098"/>
                  </a:cxn>
                  <a:cxn ang="0">
                    <a:pos x="16384" y="12574"/>
                  </a:cxn>
                  <a:cxn ang="0">
                    <a:pos x="14124" y="12193"/>
                  </a:cxn>
                  <a:cxn ang="0">
                    <a:pos x="11864" y="11812"/>
                  </a:cxn>
                  <a:cxn ang="0">
                    <a:pos x="11299" y="10669"/>
                  </a:cxn>
                  <a:cxn ang="0">
                    <a:pos x="11864" y="8001"/>
                  </a:cxn>
                  <a:cxn ang="0">
                    <a:pos x="11864" y="7620"/>
                  </a:cxn>
                  <a:cxn ang="0">
                    <a:pos x="10169" y="5715"/>
                  </a:cxn>
                  <a:cxn ang="0">
                    <a:pos x="11299" y="4191"/>
                  </a:cxn>
                  <a:cxn ang="0">
                    <a:pos x="11299" y="1905"/>
                  </a:cxn>
                  <a:cxn ang="0">
                    <a:pos x="9604" y="381"/>
                  </a:cxn>
                  <a:cxn ang="0">
                    <a:pos x="9604" y="0"/>
                  </a:cxn>
                </a:cxnLst>
                <a:rect l="0" t="0" r="r" b="b"/>
                <a:pathLst>
                  <a:path w="16384" h="16384">
                    <a:moveTo>
                      <a:pt x="9604" y="0"/>
                    </a:moveTo>
                    <a:lnTo>
                      <a:pt x="9039" y="0"/>
                    </a:lnTo>
                    <a:lnTo>
                      <a:pt x="7910" y="1524"/>
                    </a:lnTo>
                    <a:lnTo>
                      <a:pt x="6780" y="3429"/>
                    </a:lnTo>
                    <a:lnTo>
                      <a:pt x="5650" y="4572"/>
                    </a:lnTo>
                    <a:lnTo>
                      <a:pt x="4520" y="1905"/>
                    </a:lnTo>
                    <a:lnTo>
                      <a:pt x="2825" y="3048"/>
                    </a:lnTo>
                    <a:lnTo>
                      <a:pt x="1130" y="3429"/>
                    </a:lnTo>
                    <a:lnTo>
                      <a:pt x="0" y="5715"/>
                    </a:lnTo>
                    <a:lnTo>
                      <a:pt x="1130" y="6477"/>
                    </a:lnTo>
                    <a:lnTo>
                      <a:pt x="3390" y="7239"/>
                    </a:lnTo>
                    <a:lnTo>
                      <a:pt x="3390" y="10288"/>
                    </a:lnTo>
                    <a:lnTo>
                      <a:pt x="5085" y="11812"/>
                    </a:lnTo>
                    <a:lnTo>
                      <a:pt x="4520" y="13336"/>
                    </a:lnTo>
                    <a:lnTo>
                      <a:pt x="5650" y="13336"/>
                    </a:lnTo>
                    <a:lnTo>
                      <a:pt x="9039" y="13717"/>
                    </a:lnTo>
                    <a:lnTo>
                      <a:pt x="11299" y="13717"/>
                    </a:lnTo>
                    <a:lnTo>
                      <a:pt x="11299" y="14860"/>
                    </a:lnTo>
                    <a:lnTo>
                      <a:pt x="11299" y="16384"/>
                    </a:lnTo>
                    <a:lnTo>
                      <a:pt x="13559" y="15622"/>
                    </a:lnTo>
                    <a:lnTo>
                      <a:pt x="14689" y="14098"/>
                    </a:lnTo>
                    <a:lnTo>
                      <a:pt x="16384" y="12574"/>
                    </a:lnTo>
                    <a:lnTo>
                      <a:pt x="14124" y="12193"/>
                    </a:lnTo>
                    <a:lnTo>
                      <a:pt x="11864" y="11812"/>
                    </a:lnTo>
                    <a:lnTo>
                      <a:pt x="11299" y="10669"/>
                    </a:lnTo>
                    <a:lnTo>
                      <a:pt x="11864" y="8001"/>
                    </a:lnTo>
                    <a:lnTo>
                      <a:pt x="11864" y="7620"/>
                    </a:lnTo>
                    <a:lnTo>
                      <a:pt x="10169" y="5715"/>
                    </a:lnTo>
                    <a:lnTo>
                      <a:pt x="11299" y="4191"/>
                    </a:lnTo>
                    <a:lnTo>
                      <a:pt x="11299" y="1905"/>
                    </a:lnTo>
                    <a:lnTo>
                      <a:pt x="9604" y="381"/>
                    </a:lnTo>
                    <a:lnTo>
                      <a:pt x="960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9" name="Drawing 107"/>
              <p:cNvSpPr>
                <a:spLocks noChangeAspect="1"/>
              </p:cNvSpPr>
              <p:nvPr/>
            </p:nvSpPr>
            <p:spPr bwMode="auto">
              <a:xfrm>
                <a:off x="-2092" y="-21882"/>
                <a:ext cx="5456" cy="24"/>
              </a:xfrm>
              <a:custGeom>
                <a:avLst/>
                <a:gdLst/>
                <a:ahLst/>
                <a:cxnLst>
                  <a:cxn ang="0">
                    <a:pos x="10799" y="16384"/>
                  </a:cxn>
                  <a:cxn ang="0">
                    <a:pos x="11543" y="16384"/>
                  </a:cxn>
                  <a:cxn ang="0">
                    <a:pos x="12660" y="15855"/>
                  </a:cxn>
                  <a:cxn ang="0">
                    <a:pos x="13219" y="14798"/>
                  </a:cxn>
                  <a:cxn ang="0">
                    <a:pos x="14708" y="14798"/>
                  </a:cxn>
                  <a:cxn ang="0">
                    <a:pos x="15639" y="14094"/>
                  </a:cxn>
                  <a:cxn ang="0">
                    <a:pos x="15453" y="12332"/>
                  </a:cxn>
                  <a:cxn ang="0">
                    <a:pos x="15453" y="11451"/>
                  </a:cxn>
                  <a:cxn ang="0">
                    <a:pos x="15453" y="11980"/>
                  </a:cxn>
                  <a:cxn ang="0">
                    <a:pos x="16012" y="13037"/>
                  </a:cxn>
                  <a:cxn ang="0">
                    <a:pos x="16384" y="11980"/>
                  </a:cxn>
                  <a:cxn ang="0">
                    <a:pos x="16198" y="10570"/>
                  </a:cxn>
                  <a:cxn ang="0">
                    <a:pos x="15639" y="10042"/>
                  </a:cxn>
                  <a:cxn ang="0">
                    <a:pos x="14150" y="9866"/>
                  </a:cxn>
                  <a:cxn ang="0">
                    <a:pos x="14895" y="8809"/>
                  </a:cxn>
                  <a:cxn ang="0">
                    <a:pos x="15453" y="6695"/>
                  </a:cxn>
                  <a:cxn ang="0">
                    <a:pos x="14708" y="5109"/>
                  </a:cxn>
                  <a:cxn ang="0">
                    <a:pos x="14522" y="3700"/>
                  </a:cxn>
                  <a:cxn ang="0">
                    <a:pos x="13219" y="2995"/>
                  </a:cxn>
                  <a:cxn ang="0">
                    <a:pos x="12660" y="2466"/>
                  </a:cxn>
                  <a:cxn ang="0">
                    <a:pos x="10799" y="2819"/>
                  </a:cxn>
                  <a:cxn ang="0">
                    <a:pos x="9681" y="2819"/>
                  </a:cxn>
                  <a:cxn ang="0">
                    <a:pos x="8751" y="3171"/>
                  </a:cxn>
                  <a:cxn ang="0">
                    <a:pos x="7820" y="3523"/>
                  </a:cxn>
                  <a:cxn ang="0">
                    <a:pos x="7820" y="2995"/>
                  </a:cxn>
                  <a:cxn ang="0">
                    <a:pos x="8564" y="2290"/>
                  </a:cxn>
                  <a:cxn ang="0">
                    <a:pos x="9309" y="1762"/>
                  </a:cxn>
                  <a:cxn ang="0">
                    <a:pos x="8937" y="1057"/>
                  </a:cxn>
                  <a:cxn ang="0">
                    <a:pos x="8564" y="352"/>
                  </a:cxn>
                  <a:cxn ang="0">
                    <a:pos x="7820" y="0"/>
                  </a:cxn>
                  <a:cxn ang="0">
                    <a:pos x="7261" y="0"/>
                  </a:cxn>
                  <a:cxn ang="0">
                    <a:pos x="7261" y="176"/>
                  </a:cxn>
                  <a:cxn ang="0">
                    <a:pos x="7075" y="352"/>
                  </a:cxn>
                  <a:cxn ang="0">
                    <a:pos x="6703" y="705"/>
                  </a:cxn>
                  <a:cxn ang="0">
                    <a:pos x="6330" y="1409"/>
                  </a:cxn>
                  <a:cxn ang="0">
                    <a:pos x="6330" y="2114"/>
                  </a:cxn>
                  <a:cxn ang="0">
                    <a:pos x="5958" y="2995"/>
                  </a:cxn>
                  <a:cxn ang="0">
                    <a:pos x="5585" y="3700"/>
                  </a:cxn>
                  <a:cxn ang="0">
                    <a:pos x="5027" y="3700"/>
                  </a:cxn>
                  <a:cxn ang="0">
                    <a:pos x="5027" y="3876"/>
                  </a:cxn>
                  <a:cxn ang="0">
                    <a:pos x="4282" y="5109"/>
                  </a:cxn>
                  <a:cxn ang="0">
                    <a:pos x="3351" y="5990"/>
                  </a:cxn>
                  <a:cxn ang="0">
                    <a:pos x="2048" y="5990"/>
                  </a:cxn>
                  <a:cxn ang="0">
                    <a:pos x="1862" y="7399"/>
                  </a:cxn>
                  <a:cxn ang="0">
                    <a:pos x="0" y="8104"/>
                  </a:cxn>
                  <a:cxn ang="0">
                    <a:pos x="1489" y="9866"/>
                  </a:cxn>
                  <a:cxn ang="0">
                    <a:pos x="1862" y="12156"/>
                  </a:cxn>
                  <a:cxn ang="0">
                    <a:pos x="2979" y="13037"/>
                  </a:cxn>
                  <a:cxn ang="0">
                    <a:pos x="4841" y="12156"/>
                  </a:cxn>
                  <a:cxn ang="0">
                    <a:pos x="5958" y="10923"/>
                  </a:cxn>
                  <a:cxn ang="0">
                    <a:pos x="6703" y="10923"/>
                  </a:cxn>
                  <a:cxn ang="0">
                    <a:pos x="8192" y="11275"/>
                  </a:cxn>
                  <a:cxn ang="0">
                    <a:pos x="9681" y="10923"/>
                  </a:cxn>
                  <a:cxn ang="0">
                    <a:pos x="10240" y="11980"/>
                  </a:cxn>
                  <a:cxn ang="0">
                    <a:pos x="10799" y="13037"/>
                  </a:cxn>
                  <a:cxn ang="0">
                    <a:pos x="10799" y="14094"/>
                  </a:cxn>
                  <a:cxn ang="0">
                    <a:pos x="10799" y="14446"/>
                  </a:cxn>
                  <a:cxn ang="0">
                    <a:pos x="10426" y="15679"/>
                  </a:cxn>
                  <a:cxn ang="0">
                    <a:pos x="10426" y="16384"/>
                  </a:cxn>
                  <a:cxn ang="0">
                    <a:pos x="10799" y="16384"/>
                  </a:cxn>
                </a:cxnLst>
                <a:rect l="0" t="0" r="r" b="b"/>
                <a:pathLst>
                  <a:path w="16384" h="16384">
                    <a:moveTo>
                      <a:pt x="10799" y="16384"/>
                    </a:moveTo>
                    <a:lnTo>
                      <a:pt x="11543" y="16384"/>
                    </a:lnTo>
                    <a:lnTo>
                      <a:pt x="12660" y="15855"/>
                    </a:lnTo>
                    <a:lnTo>
                      <a:pt x="13219" y="14798"/>
                    </a:lnTo>
                    <a:lnTo>
                      <a:pt x="14708" y="14798"/>
                    </a:lnTo>
                    <a:lnTo>
                      <a:pt x="15639" y="14094"/>
                    </a:lnTo>
                    <a:lnTo>
                      <a:pt x="15453" y="12332"/>
                    </a:lnTo>
                    <a:lnTo>
                      <a:pt x="15453" y="11451"/>
                    </a:lnTo>
                    <a:lnTo>
                      <a:pt x="15453" y="11980"/>
                    </a:lnTo>
                    <a:lnTo>
                      <a:pt x="16012" y="13037"/>
                    </a:lnTo>
                    <a:lnTo>
                      <a:pt x="16384" y="11980"/>
                    </a:lnTo>
                    <a:lnTo>
                      <a:pt x="16198" y="10570"/>
                    </a:lnTo>
                    <a:lnTo>
                      <a:pt x="15639" y="10042"/>
                    </a:lnTo>
                    <a:lnTo>
                      <a:pt x="14150" y="9866"/>
                    </a:lnTo>
                    <a:lnTo>
                      <a:pt x="14895" y="8809"/>
                    </a:lnTo>
                    <a:lnTo>
                      <a:pt x="15453" y="6695"/>
                    </a:lnTo>
                    <a:lnTo>
                      <a:pt x="14708" y="5109"/>
                    </a:lnTo>
                    <a:lnTo>
                      <a:pt x="14522" y="3700"/>
                    </a:lnTo>
                    <a:lnTo>
                      <a:pt x="13219" y="2995"/>
                    </a:lnTo>
                    <a:lnTo>
                      <a:pt x="12660" y="2466"/>
                    </a:lnTo>
                    <a:lnTo>
                      <a:pt x="10799" y="2819"/>
                    </a:lnTo>
                    <a:lnTo>
                      <a:pt x="9681" y="2819"/>
                    </a:lnTo>
                    <a:lnTo>
                      <a:pt x="8751" y="3171"/>
                    </a:lnTo>
                    <a:lnTo>
                      <a:pt x="7820" y="3523"/>
                    </a:lnTo>
                    <a:lnTo>
                      <a:pt x="7820" y="2995"/>
                    </a:lnTo>
                    <a:lnTo>
                      <a:pt x="8564" y="2290"/>
                    </a:lnTo>
                    <a:lnTo>
                      <a:pt x="9309" y="1762"/>
                    </a:lnTo>
                    <a:lnTo>
                      <a:pt x="8937" y="1057"/>
                    </a:lnTo>
                    <a:lnTo>
                      <a:pt x="8564" y="352"/>
                    </a:lnTo>
                    <a:lnTo>
                      <a:pt x="7820" y="0"/>
                    </a:lnTo>
                    <a:lnTo>
                      <a:pt x="7261" y="0"/>
                    </a:lnTo>
                    <a:lnTo>
                      <a:pt x="7261" y="176"/>
                    </a:lnTo>
                    <a:lnTo>
                      <a:pt x="7075" y="352"/>
                    </a:lnTo>
                    <a:lnTo>
                      <a:pt x="6703" y="705"/>
                    </a:lnTo>
                    <a:lnTo>
                      <a:pt x="6330" y="1409"/>
                    </a:lnTo>
                    <a:lnTo>
                      <a:pt x="6330" y="2114"/>
                    </a:lnTo>
                    <a:lnTo>
                      <a:pt x="5958" y="2995"/>
                    </a:lnTo>
                    <a:lnTo>
                      <a:pt x="5585" y="3700"/>
                    </a:lnTo>
                    <a:lnTo>
                      <a:pt x="5027" y="3700"/>
                    </a:lnTo>
                    <a:lnTo>
                      <a:pt x="5027" y="3876"/>
                    </a:lnTo>
                    <a:lnTo>
                      <a:pt x="4282" y="5109"/>
                    </a:lnTo>
                    <a:lnTo>
                      <a:pt x="3351" y="5990"/>
                    </a:lnTo>
                    <a:lnTo>
                      <a:pt x="2048" y="5990"/>
                    </a:lnTo>
                    <a:lnTo>
                      <a:pt x="1862" y="7399"/>
                    </a:lnTo>
                    <a:lnTo>
                      <a:pt x="0" y="8104"/>
                    </a:lnTo>
                    <a:lnTo>
                      <a:pt x="1489" y="9866"/>
                    </a:lnTo>
                    <a:lnTo>
                      <a:pt x="1862" y="12156"/>
                    </a:lnTo>
                    <a:lnTo>
                      <a:pt x="2979" y="13037"/>
                    </a:lnTo>
                    <a:lnTo>
                      <a:pt x="4841" y="12156"/>
                    </a:lnTo>
                    <a:lnTo>
                      <a:pt x="5958" y="10923"/>
                    </a:lnTo>
                    <a:lnTo>
                      <a:pt x="6703" y="10923"/>
                    </a:lnTo>
                    <a:lnTo>
                      <a:pt x="8192" y="11275"/>
                    </a:lnTo>
                    <a:lnTo>
                      <a:pt x="9681" y="10923"/>
                    </a:lnTo>
                    <a:lnTo>
                      <a:pt x="10240" y="11980"/>
                    </a:lnTo>
                    <a:lnTo>
                      <a:pt x="10799" y="13037"/>
                    </a:lnTo>
                    <a:lnTo>
                      <a:pt x="10799" y="14094"/>
                    </a:lnTo>
                    <a:lnTo>
                      <a:pt x="10799" y="14446"/>
                    </a:lnTo>
                    <a:lnTo>
                      <a:pt x="10426" y="15679"/>
                    </a:lnTo>
                    <a:lnTo>
                      <a:pt x="10426" y="16384"/>
                    </a:lnTo>
                    <a:lnTo>
                      <a:pt x="10799"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36" name="Bosnia_and_Herzegovina"/>
            <p:cNvSpPr>
              <a:spLocks noChangeAspect="1"/>
            </p:cNvSpPr>
            <p:nvPr/>
          </p:nvSpPr>
          <p:spPr bwMode="auto">
            <a:xfrm>
              <a:off x="2246" y="2256"/>
              <a:ext cx="219" cy="217"/>
            </a:xfrm>
            <a:custGeom>
              <a:avLst/>
              <a:gdLst/>
              <a:ahLst/>
              <a:cxnLst>
                <a:cxn ang="0">
                  <a:pos x="15050" y="10125"/>
                </a:cxn>
                <a:cxn ang="0">
                  <a:pos x="14288" y="10125"/>
                </a:cxn>
                <a:cxn ang="0">
                  <a:pos x="14288" y="10769"/>
                </a:cxn>
                <a:cxn ang="0">
                  <a:pos x="14574" y="11322"/>
                </a:cxn>
                <a:cxn ang="0">
                  <a:pos x="14098" y="11690"/>
                </a:cxn>
                <a:cxn ang="0">
                  <a:pos x="13622" y="12610"/>
                </a:cxn>
                <a:cxn ang="0">
                  <a:pos x="13622" y="13254"/>
                </a:cxn>
                <a:cxn ang="0">
                  <a:pos x="12860" y="13623"/>
                </a:cxn>
                <a:cxn ang="0">
                  <a:pos x="12860" y="14359"/>
                </a:cxn>
                <a:cxn ang="0">
                  <a:pos x="12955" y="15003"/>
                </a:cxn>
                <a:cxn ang="0">
                  <a:pos x="13145" y="15372"/>
                </a:cxn>
                <a:cxn ang="0">
                  <a:pos x="12193" y="16292"/>
                </a:cxn>
                <a:cxn ang="0">
                  <a:pos x="10192" y="15003"/>
                </a:cxn>
                <a:cxn ang="0">
                  <a:pos x="9145" y="14083"/>
                </a:cxn>
                <a:cxn ang="0">
                  <a:pos x="8764" y="14359"/>
                </a:cxn>
                <a:cxn ang="0">
                  <a:pos x="8668" y="13899"/>
                </a:cxn>
                <a:cxn ang="0">
                  <a:pos x="8478" y="13347"/>
                </a:cxn>
                <a:cxn ang="0">
                  <a:pos x="7430" y="12150"/>
                </a:cxn>
                <a:cxn ang="0">
                  <a:pos x="7239" y="11229"/>
                </a:cxn>
                <a:cxn ang="0">
                  <a:pos x="6954" y="10861"/>
                </a:cxn>
                <a:cxn ang="0">
                  <a:pos x="6287" y="10769"/>
                </a:cxn>
                <a:cxn ang="0">
                  <a:pos x="3810" y="8284"/>
                </a:cxn>
                <a:cxn ang="0">
                  <a:pos x="1048" y="3774"/>
                </a:cxn>
                <a:cxn ang="0">
                  <a:pos x="381" y="3866"/>
                </a:cxn>
                <a:cxn ang="0">
                  <a:pos x="95" y="3314"/>
                </a:cxn>
                <a:cxn ang="0">
                  <a:pos x="0" y="2117"/>
                </a:cxn>
                <a:cxn ang="0">
                  <a:pos x="381" y="1197"/>
                </a:cxn>
                <a:cxn ang="0">
                  <a:pos x="1048" y="736"/>
                </a:cxn>
                <a:cxn ang="0">
                  <a:pos x="2572" y="1381"/>
                </a:cxn>
                <a:cxn ang="0">
                  <a:pos x="2762" y="828"/>
                </a:cxn>
                <a:cxn ang="0">
                  <a:pos x="3239" y="368"/>
                </a:cxn>
                <a:cxn ang="0">
                  <a:pos x="4001" y="184"/>
                </a:cxn>
                <a:cxn ang="0">
                  <a:pos x="4763" y="0"/>
                </a:cxn>
                <a:cxn ang="0">
                  <a:pos x="6001" y="276"/>
                </a:cxn>
                <a:cxn ang="0">
                  <a:pos x="6477" y="0"/>
                </a:cxn>
                <a:cxn ang="0">
                  <a:pos x="7716" y="368"/>
                </a:cxn>
                <a:cxn ang="0">
                  <a:pos x="8192" y="736"/>
                </a:cxn>
                <a:cxn ang="0">
                  <a:pos x="8764" y="920"/>
                </a:cxn>
                <a:cxn ang="0">
                  <a:pos x="9145" y="460"/>
                </a:cxn>
                <a:cxn ang="0">
                  <a:pos x="10192" y="368"/>
                </a:cxn>
                <a:cxn ang="0">
                  <a:pos x="11431" y="368"/>
                </a:cxn>
                <a:cxn ang="0">
                  <a:pos x="13145" y="1841"/>
                </a:cxn>
                <a:cxn ang="0">
                  <a:pos x="14669" y="1289"/>
                </a:cxn>
                <a:cxn ang="0">
                  <a:pos x="14384" y="2301"/>
                </a:cxn>
                <a:cxn ang="0">
                  <a:pos x="14098" y="3222"/>
                </a:cxn>
                <a:cxn ang="0">
                  <a:pos x="14288" y="4418"/>
                </a:cxn>
                <a:cxn ang="0">
                  <a:pos x="14860" y="5615"/>
                </a:cxn>
                <a:cxn ang="0">
                  <a:pos x="15812" y="6443"/>
                </a:cxn>
                <a:cxn ang="0">
                  <a:pos x="16384" y="7087"/>
                </a:cxn>
                <a:cxn ang="0">
                  <a:pos x="16098" y="7364"/>
                </a:cxn>
                <a:cxn ang="0">
                  <a:pos x="15622" y="7640"/>
                </a:cxn>
                <a:cxn ang="0">
                  <a:pos x="14860" y="7272"/>
                </a:cxn>
                <a:cxn ang="0">
                  <a:pos x="14574" y="7456"/>
                </a:cxn>
                <a:cxn ang="0">
                  <a:pos x="15050" y="8100"/>
                </a:cxn>
                <a:cxn ang="0">
                  <a:pos x="15527" y="8652"/>
                </a:cxn>
                <a:cxn ang="0">
                  <a:pos x="15622" y="9112"/>
                </a:cxn>
                <a:cxn ang="0">
                  <a:pos x="15622" y="9665"/>
                </a:cxn>
                <a:cxn ang="0">
                  <a:pos x="15336" y="9941"/>
                </a:cxn>
              </a:cxnLst>
              <a:rect l="0" t="0" r="r" b="b"/>
              <a:pathLst>
                <a:path w="16384" h="16384">
                  <a:moveTo>
                    <a:pt x="15336" y="9941"/>
                  </a:moveTo>
                  <a:lnTo>
                    <a:pt x="15050" y="10125"/>
                  </a:lnTo>
                  <a:lnTo>
                    <a:pt x="14669" y="10125"/>
                  </a:lnTo>
                  <a:lnTo>
                    <a:pt x="14288" y="10125"/>
                  </a:lnTo>
                  <a:lnTo>
                    <a:pt x="14288" y="10309"/>
                  </a:lnTo>
                  <a:lnTo>
                    <a:pt x="14288" y="10769"/>
                  </a:lnTo>
                  <a:lnTo>
                    <a:pt x="14384" y="11137"/>
                  </a:lnTo>
                  <a:lnTo>
                    <a:pt x="14574" y="11322"/>
                  </a:lnTo>
                  <a:lnTo>
                    <a:pt x="14384" y="11690"/>
                  </a:lnTo>
                  <a:lnTo>
                    <a:pt x="14098" y="11690"/>
                  </a:lnTo>
                  <a:lnTo>
                    <a:pt x="13622" y="12058"/>
                  </a:lnTo>
                  <a:lnTo>
                    <a:pt x="13622" y="12610"/>
                  </a:lnTo>
                  <a:lnTo>
                    <a:pt x="13622" y="13070"/>
                  </a:lnTo>
                  <a:lnTo>
                    <a:pt x="13622" y="13254"/>
                  </a:lnTo>
                  <a:lnTo>
                    <a:pt x="13336" y="13531"/>
                  </a:lnTo>
                  <a:lnTo>
                    <a:pt x="12860" y="13623"/>
                  </a:lnTo>
                  <a:lnTo>
                    <a:pt x="12574" y="14083"/>
                  </a:lnTo>
                  <a:lnTo>
                    <a:pt x="12860" y="14359"/>
                  </a:lnTo>
                  <a:lnTo>
                    <a:pt x="12860" y="14635"/>
                  </a:lnTo>
                  <a:lnTo>
                    <a:pt x="12955" y="15003"/>
                  </a:lnTo>
                  <a:lnTo>
                    <a:pt x="13145" y="15187"/>
                  </a:lnTo>
                  <a:lnTo>
                    <a:pt x="13145" y="15372"/>
                  </a:lnTo>
                  <a:lnTo>
                    <a:pt x="12860" y="16384"/>
                  </a:lnTo>
                  <a:lnTo>
                    <a:pt x="12193" y="16292"/>
                  </a:lnTo>
                  <a:lnTo>
                    <a:pt x="11335" y="15648"/>
                  </a:lnTo>
                  <a:lnTo>
                    <a:pt x="10192" y="15003"/>
                  </a:lnTo>
                  <a:lnTo>
                    <a:pt x="9430" y="14175"/>
                  </a:lnTo>
                  <a:lnTo>
                    <a:pt x="9145" y="14083"/>
                  </a:lnTo>
                  <a:lnTo>
                    <a:pt x="9145" y="14267"/>
                  </a:lnTo>
                  <a:lnTo>
                    <a:pt x="8764" y="14359"/>
                  </a:lnTo>
                  <a:lnTo>
                    <a:pt x="8478" y="14267"/>
                  </a:lnTo>
                  <a:lnTo>
                    <a:pt x="8668" y="13899"/>
                  </a:lnTo>
                  <a:lnTo>
                    <a:pt x="8764" y="13623"/>
                  </a:lnTo>
                  <a:lnTo>
                    <a:pt x="8478" y="13347"/>
                  </a:lnTo>
                  <a:lnTo>
                    <a:pt x="8001" y="12886"/>
                  </a:lnTo>
                  <a:lnTo>
                    <a:pt x="7430" y="12150"/>
                  </a:lnTo>
                  <a:lnTo>
                    <a:pt x="7430" y="11690"/>
                  </a:lnTo>
                  <a:lnTo>
                    <a:pt x="7239" y="11229"/>
                  </a:lnTo>
                  <a:lnTo>
                    <a:pt x="7239" y="11045"/>
                  </a:lnTo>
                  <a:lnTo>
                    <a:pt x="6954" y="10861"/>
                  </a:lnTo>
                  <a:lnTo>
                    <a:pt x="6668" y="10861"/>
                  </a:lnTo>
                  <a:lnTo>
                    <a:pt x="6287" y="10769"/>
                  </a:lnTo>
                  <a:lnTo>
                    <a:pt x="5906" y="10309"/>
                  </a:lnTo>
                  <a:lnTo>
                    <a:pt x="3810" y="8284"/>
                  </a:lnTo>
                  <a:lnTo>
                    <a:pt x="2572" y="6811"/>
                  </a:lnTo>
                  <a:lnTo>
                    <a:pt x="1048" y="3774"/>
                  </a:lnTo>
                  <a:lnTo>
                    <a:pt x="762" y="3866"/>
                  </a:lnTo>
                  <a:lnTo>
                    <a:pt x="381" y="3866"/>
                  </a:lnTo>
                  <a:lnTo>
                    <a:pt x="286" y="3682"/>
                  </a:lnTo>
                  <a:lnTo>
                    <a:pt x="95" y="3314"/>
                  </a:lnTo>
                  <a:lnTo>
                    <a:pt x="0" y="2485"/>
                  </a:lnTo>
                  <a:lnTo>
                    <a:pt x="0" y="2117"/>
                  </a:lnTo>
                  <a:lnTo>
                    <a:pt x="95" y="1381"/>
                  </a:lnTo>
                  <a:lnTo>
                    <a:pt x="381" y="1197"/>
                  </a:lnTo>
                  <a:lnTo>
                    <a:pt x="572" y="920"/>
                  </a:lnTo>
                  <a:lnTo>
                    <a:pt x="1048" y="736"/>
                  </a:lnTo>
                  <a:lnTo>
                    <a:pt x="2477" y="2117"/>
                  </a:lnTo>
                  <a:lnTo>
                    <a:pt x="2572" y="1381"/>
                  </a:lnTo>
                  <a:lnTo>
                    <a:pt x="2762" y="1197"/>
                  </a:lnTo>
                  <a:lnTo>
                    <a:pt x="2762" y="828"/>
                  </a:lnTo>
                  <a:lnTo>
                    <a:pt x="2953" y="644"/>
                  </a:lnTo>
                  <a:lnTo>
                    <a:pt x="3239" y="368"/>
                  </a:lnTo>
                  <a:lnTo>
                    <a:pt x="4001" y="644"/>
                  </a:lnTo>
                  <a:lnTo>
                    <a:pt x="4001" y="184"/>
                  </a:lnTo>
                  <a:lnTo>
                    <a:pt x="4287" y="0"/>
                  </a:lnTo>
                  <a:lnTo>
                    <a:pt x="4763" y="0"/>
                  </a:lnTo>
                  <a:lnTo>
                    <a:pt x="5239" y="276"/>
                  </a:lnTo>
                  <a:lnTo>
                    <a:pt x="6001" y="276"/>
                  </a:lnTo>
                  <a:lnTo>
                    <a:pt x="6192" y="0"/>
                  </a:lnTo>
                  <a:lnTo>
                    <a:pt x="6477" y="0"/>
                  </a:lnTo>
                  <a:lnTo>
                    <a:pt x="7239" y="184"/>
                  </a:lnTo>
                  <a:lnTo>
                    <a:pt x="7716" y="368"/>
                  </a:lnTo>
                  <a:lnTo>
                    <a:pt x="8001" y="644"/>
                  </a:lnTo>
                  <a:lnTo>
                    <a:pt x="8192" y="736"/>
                  </a:lnTo>
                  <a:lnTo>
                    <a:pt x="8478" y="920"/>
                  </a:lnTo>
                  <a:lnTo>
                    <a:pt x="8764" y="920"/>
                  </a:lnTo>
                  <a:lnTo>
                    <a:pt x="9145" y="828"/>
                  </a:lnTo>
                  <a:lnTo>
                    <a:pt x="9145" y="460"/>
                  </a:lnTo>
                  <a:lnTo>
                    <a:pt x="9430" y="368"/>
                  </a:lnTo>
                  <a:lnTo>
                    <a:pt x="10192" y="368"/>
                  </a:lnTo>
                  <a:lnTo>
                    <a:pt x="10859" y="276"/>
                  </a:lnTo>
                  <a:lnTo>
                    <a:pt x="11431" y="368"/>
                  </a:lnTo>
                  <a:lnTo>
                    <a:pt x="12097" y="736"/>
                  </a:lnTo>
                  <a:lnTo>
                    <a:pt x="13145" y="1841"/>
                  </a:lnTo>
                  <a:lnTo>
                    <a:pt x="13622" y="1381"/>
                  </a:lnTo>
                  <a:lnTo>
                    <a:pt x="14669" y="1289"/>
                  </a:lnTo>
                  <a:lnTo>
                    <a:pt x="14669" y="1473"/>
                  </a:lnTo>
                  <a:lnTo>
                    <a:pt x="14384" y="2301"/>
                  </a:lnTo>
                  <a:lnTo>
                    <a:pt x="14098" y="2761"/>
                  </a:lnTo>
                  <a:lnTo>
                    <a:pt x="14098" y="3222"/>
                  </a:lnTo>
                  <a:lnTo>
                    <a:pt x="14098" y="3774"/>
                  </a:lnTo>
                  <a:lnTo>
                    <a:pt x="14288" y="4418"/>
                  </a:lnTo>
                  <a:lnTo>
                    <a:pt x="14574" y="4970"/>
                  </a:lnTo>
                  <a:lnTo>
                    <a:pt x="14860" y="5615"/>
                  </a:lnTo>
                  <a:lnTo>
                    <a:pt x="15146" y="5891"/>
                  </a:lnTo>
                  <a:lnTo>
                    <a:pt x="15812" y="6443"/>
                  </a:lnTo>
                  <a:lnTo>
                    <a:pt x="16289" y="6811"/>
                  </a:lnTo>
                  <a:lnTo>
                    <a:pt x="16384" y="7087"/>
                  </a:lnTo>
                  <a:lnTo>
                    <a:pt x="16384" y="7272"/>
                  </a:lnTo>
                  <a:lnTo>
                    <a:pt x="16098" y="7364"/>
                  </a:lnTo>
                  <a:lnTo>
                    <a:pt x="15908" y="7640"/>
                  </a:lnTo>
                  <a:lnTo>
                    <a:pt x="15622" y="7640"/>
                  </a:lnTo>
                  <a:lnTo>
                    <a:pt x="15146" y="7364"/>
                  </a:lnTo>
                  <a:lnTo>
                    <a:pt x="14860" y="7272"/>
                  </a:lnTo>
                  <a:lnTo>
                    <a:pt x="14574" y="7272"/>
                  </a:lnTo>
                  <a:lnTo>
                    <a:pt x="14574" y="7456"/>
                  </a:lnTo>
                  <a:lnTo>
                    <a:pt x="14574" y="7732"/>
                  </a:lnTo>
                  <a:lnTo>
                    <a:pt x="15050" y="8100"/>
                  </a:lnTo>
                  <a:lnTo>
                    <a:pt x="15146" y="8376"/>
                  </a:lnTo>
                  <a:lnTo>
                    <a:pt x="15527" y="8652"/>
                  </a:lnTo>
                  <a:lnTo>
                    <a:pt x="15527" y="8836"/>
                  </a:lnTo>
                  <a:lnTo>
                    <a:pt x="15622" y="9112"/>
                  </a:lnTo>
                  <a:lnTo>
                    <a:pt x="15622" y="9297"/>
                  </a:lnTo>
                  <a:lnTo>
                    <a:pt x="15622" y="9665"/>
                  </a:lnTo>
                  <a:lnTo>
                    <a:pt x="15527" y="9849"/>
                  </a:lnTo>
                  <a:lnTo>
                    <a:pt x="15336" y="994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7" name="Croatia"/>
            <p:cNvSpPr>
              <a:spLocks noChangeAspect="1"/>
            </p:cNvSpPr>
            <p:nvPr/>
          </p:nvSpPr>
          <p:spPr bwMode="auto">
            <a:xfrm>
              <a:off x="2124" y="2153"/>
              <a:ext cx="327" cy="328"/>
            </a:xfrm>
            <a:custGeom>
              <a:avLst/>
              <a:gdLst/>
              <a:ahLst/>
              <a:cxnLst>
                <a:cxn ang="0">
                  <a:pos x="15558" y="5219"/>
                </a:cxn>
                <a:cxn ang="0">
                  <a:pos x="14796" y="6250"/>
                </a:cxn>
                <a:cxn ang="0">
                  <a:pos x="12955" y="5340"/>
                </a:cxn>
                <a:cxn ang="0">
                  <a:pos x="12129" y="5704"/>
                </a:cxn>
                <a:cxn ang="0">
                  <a:pos x="11177" y="5340"/>
                </a:cxn>
                <a:cxn ang="0">
                  <a:pos x="10161" y="5279"/>
                </a:cxn>
                <a:cxn ang="0">
                  <a:pos x="8827" y="5219"/>
                </a:cxn>
                <a:cxn ang="0">
                  <a:pos x="8001" y="5643"/>
                </a:cxn>
                <a:cxn ang="0">
                  <a:pos x="6731" y="5583"/>
                </a:cxn>
                <a:cxn ang="0">
                  <a:pos x="6160" y="6493"/>
                </a:cxn>
                <a:cxn ang="0">
                  <a:pos x="6350" y="7646"/>
                </a:cxn>
                <a:cxn ang="0">
                  <a:pos x="8700" y="10559"/>
                </a:cxn>
                <a:cxn ang="0">
                  <a:pos x="10669" y="12379"/>
                </a:cxn>
                <a:cxn ang="0">
                  <a:pos x="10986" y="13047"/>
                </a:cxn>
                <a:cxn ang="0">
                  <a:pos x="11939" y="14382"/>
                </a:cxn>
                <a:cxn ang="0">
                  <a:pos x="12256" y="14442"/>
                </a:cxn>
                <a:cxn ang="0">
                  <a:pos x="14288" y="15899"/>
                </a:cxn>
                <a:cxn ang="0">
                  <a:pos x="13780" y="15777"/>
                </a:cxn>
                <a:cxn ang="0">
                  <a:pos x="11812" y="15049"/>
                </a:cxn>
                <a:cxn ang="0">
                  <a:pos x="11113" y="14260"/>
                </a:cxn>
                <a:cxn ang="0">
                  <a:pos x="11113" y="14139"/>
                </a:cxn>
                <a:cxn ang="0">
                  <a:pos x="8128" y="12500"/>
                </a:cxn>
                <a:cxn ang="0">
                  <a:pos x="6731" y="11590"/>
                </a:cxn>
                <a:cxn ang="0">
                  <a:pos x="4763" y="9891"/>
                </a:cxn>
                <a:cxn ang="0">
                  <a:pos x="4763" y="8859"/>
                </a:cxn>
                <a:cxn ang="0">
                  <a:pos x="3620" y="6250"/>
                </a:cxn>
                <a:cxn ang="0">
                  <a:pos x="2794" y="5401"/>
                </a:cxn>
                <a:cxn ang="0">
                  <a:pos x="1461" y="7282"/>
                </a:cxn>
                <a:cxn ang="0">
                  <a:pos x="254" y="5765"/>
                </a:cxn>
                <a:cxn ang="0">
                  <a:pos x="254" y="4672"/>
                </a:cxn>
                <a:cxn ang="0">
                  <a:pos x="953" y="4976"/>
                </a:cxn>
                <a:cxn ang="0">
                  <a:pos x="1778" y="4733"/>
                </a:cxn>
                <a:cxn ang="0">
                  <a:pos x="2223" y="4915"/>
                </a:cxn>
                <a:cxn ang="0">
                  <a:pos x="2921" y="4733"/>
                </a:cxn>
                <a:cxn ang="0">
                  <a:pos x="3112" y="4005"/>
                </a:cxn>
                <a:cxn ang="0">
                  <a:pos x="3620" y="4430"/>
                </a:cxn>
                <a:cxn ang="0">
                  <a:pos x="3937" y="4248"/>
                </a:cxn>
                <a:cxn ang="0">
                  <a:pos x="4890" y="4430"/>
                </a:cxn>
                <a:cxn ang="0">
                  <a:pos x="5080" y="3702"/>
                </a:cxn>
                <a:cxn ang="0">
                  <a:pos x="5334" y="3277"/>
                </a:cxn>
                <a:cxn ang="0">
                  <a:pos x="5588" y="2488"/>
                </a:cxn>
                <a:cxn ang="0">
                  <a:pos x="5398" y="1638"/>
                </a:cxn>
                <a:cxn ang="0">
                  <a:pos x="7049" y="728"/>
                </a:cxn>
                <a:cxn ang="0">
                  <a:pos x="7493" y="61"/>
                </a:cxn>
                <a:cxn ang="0">
                  <a:pos x="9208" y="1153"/>
                </a:cxn>
                <a:cxn ang="0">
                  <a:pos x="11812" y="2913"/>
                </a:cxn>
                <a:cxn ang="0">
                  <a:pos x="14415" y="1942"/>
                </a:cxn>
                <a:cxn ang="0">
                  <a:pos x="14923" y="3702"/>
                </a:cxn>
                <a:cxn ang="0">
                  <a:pos x="15558" y="4612"/>
                </a:cxn>
                <a:cxn ang="0">
                  <a:pos x="16193" y="5097"/>
                </a:cxn>
              </a:cxnLst>
              <a:rect l="0" t="0" r="r" b="b"/>
              <a:pathLst>
                <a:path w="16384" h="16384">
                  <a:moveTo>
                    <a:pt x="16193" y="5097"/>
                  </a:moveTo>
                  <a:lnTo>
                    <a:pt x="15876" y="5097"/>
                  </a:lnTo>
                  <a:lnTo>
                    <a:pt x="15685" y="5037"/>
                  </a:lnTo>
                  <a:lnTo>
                    <a:pt x="15558" y="5219"/>
                  </a:lnTo>
                  <a:lnTo>
                    <a:pt x="15368" y="5340"/>
                  </a:lnTo>
                  <a:lnTo>
                    <a:pt x="15368" y="5765"/>
                  </a:lnTo>
                  <a:lnTo>
                    <a:pt x="15241" y="6007"/>
                  </a:lnTo>
                  <a:lnTo>
                    <a:pt x="14796" y="6250"/>
                  </a:lnTo>
                  <a:lnTo>
                    <a:pt x="14225" y="5583"/>
                  </a:lnTo>
                  <a:lnTo>
                    <a:pt x="13780" y="5340"/>
                  </a:lnTo>
                  <a:lnTo>
                    <a:pt x="13399" y="5279"/>
                  </a:lnTo>
                  <a:lnTo>
                    <a:pt x="12955" y="5340"/>
                  </a:lnTo>
                  <a:lnTo>
                    <a:pt x="12447" y="5340"/>
                  </a:lnTo>
                  <a:lnTo>
                    <a:pt x="12256" y="5401"/>
                  </a:lnTo>
                  <a:lnTo>
                    <a:pt x="12256" y="5583"/>
                  </a:lnTo>
                  <a:lnTo>
                    <a:pt x="12129" y="5704"/>
                  </a:lnTo>
                  <a:lnTo>
                    <a:pt x="11812" y="5704"/>
                  </a:lnTo>
                  <a:lnTo>
                    <a:pt x="11621" y="5583"/>
                  </a:lnTo>
                  <a:lnTo>
                    <a:pt x="11431" y="5522"/>
                  </a:lnTo>
                  <a:lnTo>
                    <a:pt x="11177" y="5340"/>
                  </a:lnTo>
                  <a:lnTo>
                    <a:pt x="10923" y="5219"/>
                  </a:lnTo>
                  <a:lnTo>
                    <a:pt x="10351" y="5097"/>
                  </a:lnTo>
                  <a:lnTo>
                    <a:pt x="10288" y="5097"/>
                  </a:lnTo>
                  <a:lnTo>
                    <a:pt x="10161" y="5279"/>
                  </a:lnTo>
                  <a:lnTo>
                    <a:pt x="9653" y="5279"/>
                  </a:lnTo>
                  <a:lnTo>
                    <a:pt x="9335" y="5097"/>
                  </a:lnTo>
                  <a:lnTo>
                    <a:pt x="9018" y="5097"/>
                  </a:lnTo>
                  <a:lnTo>
                    <a:pt x="8827" y="5219"/>
                  </a:lnTo>
                  <a:lnTo>
                    <a:pt x="8827" y="5522"/>
                  </a:lnTo>
                  <a:lnTo>
                    <a:pt x="8319" y="5340"/>
                  </a:lnTo>
                  <a:lnTo>
                    <a:pt x="8128" y="5522"/>
                  </a:lnTo>
                  <a:lnTo>
                    <a:pt x="8001" y="5643"/>
                  </a:lnTo>
                  <a:lnTo>
                    <a:pt x="7874" y="5886"/>
                  </a:lnTo>
                  <a:lnTo>
                    <a:pt x="7811" y="6007"/>
                  </a:lnTo>
                  <a:lnTo>
                    <a:pt x="7684" y="6493"/>
                  </a:lnTo>
                  <a:lnTo>
                    <a:pt x="6731" y="5583"/>
                  </a:lnTo>
                  <a:lnTo>
                    <a:pt x="6541" y="5643"/>
                  </a:lnTo>
                  <a:lnTo>
                    <a:pt x="6350" y="5886"/>
                  </a:lnTo>
                  <a:lnTo>
                    <a:pt x="6160" y="6007"/>
                  </a:lnTo>
                  <a:lnTo>
                    <a:pt x="6160" y="6493"/>
                  </a:lnTo>
                  <a:lnTo>
                    <a:pt x="6160" y="6736"/>
                  </a:lnTo>
                  <a:lnTo>
                    <a:pt x="6160" y="7282"/>
                  </a:lnTo>
                  <a:lnTo>
                    <a:pt x="6223" y="7525"/>
                  </a:lnTo>
                  <a:lnTo>
                    <a:pt x="6350" y="7646"/>
                  </a:lnTo>
                  <a:lnTo>
                    <a:pt x="6541" y="7646"/>
                  </a:lnTo>
                  <a:lnTo>
                    <a:pt x="6731" y="7585"/>
                  </a:lnTo>
                  <a:lnTo>
                    <a:pt x="7811" y="9588"/>
                  </a:lnTo>
                  <a:lnTo>
                    <a:pt x="8700" y="10559"/>
                  </a:lnTo>
                  <a:lnTo>
                    <a:pt x="10097" y="11954"/>
                  </a:lnTo>
                  <a:lnTo>
                    <a:pt x="10288" y="12197"/>
                  </a:lnTo>
                  <a:lnTo>
                    <a:pt x="10478" y="12379"/>
                  </a:lnTo>
                  <a:lnTo>
                    <a:pt x="10669" y="12379"/>
                  </a:lnTo>
                  <a:lnTo>
                    <a:pt x="10923" y="12440"/>
                  </a:lnTo>
                  <a:lnTo>
                    <a:pt x="10923" y="12561"/>
                  </a:lnTo>
                  <a:lnTo>
                    <a:pt x="10986" y="12804"/>
                  </a:lnTo>
                  <a:lnTo>
                    <a:pt x="10986" y="13047"/>
                  </a:lnTo>
                  <a:lnTo>
                    <a:pt x="11431" y="13714"/>
                  </a:lnTo>
                  <a:lnTo>
                    <a:pt x="11748" y="13896"/>
                  </a:lnTo>
                  <a:lnTo>
                    <a:pt x="11939" y="14078"/>
                  </a:lnTo>
                  <a:lnTo>
                    <a:pt x="11939" y="14382"/>
                  </a:lnTo>
                  <a:lnTo>
                    <a:pt x="11812" y="14503"/>
                  </a:lnTo>
                  <a:lnTo>
                    <a:pt x="11939" y="14746"/>
                  </a:lnTo>
                  <a:lnTo>
                    <a:pt x="12256" y="14564"/>
                  </a:lnTo>
                  <a:lnTo>
                    <a:pt x="12256" y="14442"/>
                  </a:lnTo>
                  <a:lnTo>
                    <a:pt x="12447" y="14503"/>
                  </a:lnTo>
                  <a:lnTo>
                    <a:pt x="12955" y="14988"/>
                  </a:lnTo>
                  <a:lnTo>
                    <a:pt x="13717" y="15413"/>
                  </a:lnTo>
                  <a:lnTo>
                    <a:pt x="14288" y="15899"/>
                  </a:lnTo>
                  <a:lnTo>
                    <a:pt x="14606" y="16020"/>
                  </a:lnTo>
                  <a:lnTo>
                    <a:pt x="14733" y="16384"/>
                  </a:lnTo>
                  <a:lnTo>
                    <a:pt x="14288" y="16141"/>
                  </a:lnTo>
                  <a:lnTo>
                    <a:pt x="13780" y="15777"/>
                  </a:lnTo>
                  <a:lnTo>
                    <a:pt x="13272" y="15413"/>
                  </a:lnTo>
                  <a:lnTo>
                    <a:pt x="12764" y="15110"/>
                  </a:lnTo>
                  <a:lnTo>
                    <a:pt x="12256" y="15110"/>
                  </a:lnTo>
                  <a:lnTo>
                    <a:pt x="11812" y="15049"/>
                  </a:lnTo>
                  <a:lnTo>
                    <a:pt x="10986" y="14564"/>
                  </a:lnTo>
                  <a:lnTo>
                    <a:pt x="10288" y="14442"/>
                  </a:lnTo>
                  <a:lnTo>
                    <a:pt x="10478" y="14199"/>
                  </a:lnTo>
                  <a:lnTo>
                    <a:pt x="11113" y="14260"/>
                  </a:lnTo>
                  <a:lnTo>
                    <a:pt x="11431" y="14685"/>
                  </a:lnTo>
                  <a:lnTo>
                    <a:pt x="11748" y="14685"/>
                  </a:lnTo>
                  <a:lnTo>
                    <a:pt x="11621" y="14382"/>
                  </a:lnTo>
                  <a:lnTo>
                    <a:pt x="11113" y="14139"/>
                  </a:lnTo>
                  <a:lnTo>
                    <a:pt x="10351" y="13289"/>
                  </a:lnTo>
                  <a:lnTo>
                    <a:pt x="9653" y="12804"/>
                  </a:lnTo>
                  <a:lnTo>
                    <a:pt x="8700" y="12500"/>
                  </a:lnTo>
                  <a:lnTo>
                    <a:pt x="8128" y="12500"/>
                  </a:lnTo>
                  <a:lnTo>
                    <a:pt x="7366" y="12561"/>
                  </a:lnTo>
                  <a:lnTo>
                    <a:pt x="7176" y="12561"/>
                  </a:lnTo>
                  <a:lnTo>
                    <a:pt x="7049" y="12197"/>
                  </a:lnTo>
                  <a:lnTo>
                    <a:pt x="6731" y="11590"/>
                  </a:lnTo>
                  <a:lnTo>
                    <a:pt x="6160" y="11408"/>
                  </a:lnTo>
                  <a:lnTo>
                    <a:pt x="5906" y="11105"/>
                  </a:lnTo>
                  <a:lnTo>
                    <a:pt x="5398" y="10741"/>
                  </a:lnTo>
                  <a:lnTo>
                    <a:pt x="4763" y="9891"/>
                  </a:lnTo>
                  <a:lnTo>
                    <a:pt x="4699" y="9648"/>
                  </a:lnTo>
                  <a:lnTo>
                    <a:pt x="4890" y="9466"/>
                  </a:lnTo>
                  <a:lnTo>
                    <a:pt x="5398" y="9284"/>
                  </a:lnTo>
                  <a:lnTo>
                    <a:pt x="4763" y="8859"/>
                  </a:lnTo>
                  <a:lnTo>
                    <a:pt x="4255" y="8495"/>
                  </a:lnTo>
                  <a:lnTo>
                    <a:pt x="3874" y="7585"/>
                  </a:lnTo>
                  <a:lnTo>
                    <a:pt x="3874" y="6857"/>
                  </a:lnTo>
                  <a:lnTo>
                    <a:pt x="3620" y="6250"/>
                  </a:lnTo>
                  <a:lnTo>
                    <a:pt x="3429" y="5947"/>
                  </a:lnTo>
                  <a:lnTo>
                    <a:pt x="3239" y="5947"/>
                  </a:lnTo>
                  <a:lnTo>
                    <a:pt x="3112" y="5765"/>
                  </a:lnTo>
                  <a:lnTo>
                    <a:pt x="2794" y="5401"/>
                  </a:lnTo>
                  <a:lnTo>
                    <a:pt x="2223" y="5279"/>
                  </a:lnTo>
                  <a:lnTo>
                    <a:pt x="1969" y="6190"/>
                  </a:lnTo>
                  <a:lnTo>
                    <a:pt x="1651" y="6736"/>
                  </a:lnTo>
                  <a:lnTo>
                    <a:pt x="1461" y="7282"/>
                  </a:lnTo>
                  <a:lnTo>
                    <a:pt x="1143" y="7342"/>
                  </a:lnTo>
                  <a:lnTo>
                    <a:pt x="826" y="7221"/>
                  </a:lnTo>
                  <a:lnTo>
                    <a:pt x="445" y="6250"/>
                  </a:lnTo>
                  <a:lnTo>
                    <a:pt x="254" y="5765"/>
                  </a:lnTo>
                  <a:lnTo>
                    <a:pt x="0" y="5037"/>
                  </a:lnTo>
                  <a:lnTo>
                    <a:pt x="0" y="4672"/>
                  </a:lnTo>
                  <a:lnTo>
                    <a:pt x="127" y="4430"/>
                  </a:lnTo>
                  <a:lnTo>
                    <a:pt x="254" y="4672"/>
                  </a:lnTo>
                  <a:lnTo>
                    <a:pt x="318" y="4915"/>
                  </a:lnTo>
                  <a:lnTo>
                    <a:pt x="572" y="4976"/>
                  </a:lnTo>
                  <a:lnTo>
                    <a:pt x="762" y="4976"/>
                  </a:lnTo>
                  <a:lnTo>
                    <a:pt x="953" y="4976"/>
                  </a:lnTo>
                  <a:lnTo>
                    <a:pt x="1143" y="5097"/>
                  </a:lnTo>
                  <a:lnTo>
                    <a:pt x="1397" y="4976"/>
                  </a:lnTo>
                  <a:lnTo>
                    <a:pt x="1461" y="4855"/>
                  </a:lnTo>
                  <a:lnTo>
                    <a:pt x="1778" y="4733"/>
                  </a:lnTo>
                  <a:lnTo>
                    <a:pt x="1905" y="4915"/>
                  </a:lnTo>
                  <a:lnTo>
                    <a:pt x="2096" y="5037"/>
                  </a:lnTo>
                  <a:lnTo>
                    <a:pt x="2223" y="5037"/>
                  </a:lnTo>
                  <a:lnTo>
                    <a:pt x="2223" y="4915"/>
                  </a:lnTo>
                  <a:lnTo>
                    <a:pt x="2223" y="4733"/>
                  </a:lnTo>
                  <a:lnTo>
                    <a:pt x="2540" y="4672"/>
                  </a:lnTo>
                  <a:lnTo>
                    <a:pt x="2731" y="4855"/>
                  </a:lnTo>
                  <a:lnTo>
                    <a:pt x="2921" y="4733"/>
                  </a:lnTo>
                  <a:lnTo>
                    <a:pt x="3048" y="4612"/>
                  </a:lnTo>
                  <a:lnTo>
                    <a:pt x="3112" y="4369"/>
                  </a:lnTo>
                  <a:lnTo>
                    <a:pt x="3112" y="4248"/>
                  </a:lnTo>
                  <a:lnTo>
                    <a:pt x="3112" y="4005"/>
                  </a:lnTo>
                  <a:lnTo>
                    <a:pt x="3366" y="3884"/>
                  </a:lnTo>
                  <a:lnTo>
                    <a:pt x="3429" y="4005"/>
                  </a:lnTo>
                  <a:lnTo>
                    <a:pt x="3556" y="4248"/>
                  </a:lnTo>
                  <a:lnTo>
                    <a:pt x="3620" y="4430"/>
                  </a:lnTo>
                  <a:lnTo>
                    <a:pt x="3747" y="4672"/>
                  </a:lnTo>
                  <a:lnTo>
                    <a:pt x="3937" y="4672"/>
                  </a:lnTo>
                  <a:lnTo>
                    <a:pt x="3937" y="4430"/>
                  </a:lnTo>
                  <a:lnTo>
                    <a:pt x="3937" y="4248"/>
                  </a:lnTo>
                  <a:lnTo>
                    <a:pt x="4191" y="4248"/>
                  </a:lnTo>
                  <a:lnTo>
                    <a:pt x="4382" y="4308"/>
                  </a:lnTo>
                  <a:lnTo>
                    <a:pt x="4445" y="4612"/>
                  </a:lnTo>
                  <a:lnTo>
                    <a:pt x="4890" y="4430"/>
                  </a:lnTo>
                  <a:lnTo>
                    <a:pt x="4890" y="4126"/>
                  </a:lnTo>
                  <a:lnTo>
                    <a:pt x="4890" y="3884"/>
                  </a:lnTo>
                  <a:lnTo>
                    <a:pt x="5207" y="3884"/>
                  </a:lnTo>
                  <a:lnTo>
                    <a:pt x="5080" y="3702"/>
                  </a:lnTo>
                  <a:lnTo>
                    <a:pt x="4890" y="3702"/>
                  </a:lnTo>
                  <a:lnTo>
                    <a:pt x="4763" y="3580"/>
                  </a:lnTo>
                  <a:lnTo>
                    <a:pt x="5017" y="3398"/>
                  </a:lnTo>
                  <a:lnTo>
                    <a:pt x="5334" y="3277"/>
                  </a:lnTo>
                  <a:lnTo>
                    <a:pt x="5525" y="3095"/>
                  </a:lnTo>
                  <a:lnTo>
                    <a:pt x="5588" y="2913"/>
                  </a:lnTo>
                  <a:lnTo>
                    <a:pt x="5588" y="2670"/>
                  </a:lnTo>
                  <a:lnTo>
                    <a:pt x="5588" y="2488"/>
                  </a:lnTo>
                  <a:lnTo>
                    <a:pt x="5588" y="2306"/>
                  </a:lnTo>
                  <a:lnTo>
                    <a:pt x="5334" y="2002"/>
                  </a:lnTo>
                  <a:lnTo>
                    <a:pt x="5334" y="1760"/>
                  </a:lnTo>
                  <a:lnTo>
                    <a:pt x="5398" y="1638"/>
                  </a:lnTo>
                  <a:lnTo>
                    <a:pt x="6223" y="1092"/>
                  </a:lnTo>
                  <a:lnTo>
                    <a:pt x="6541" y="1092"/>
                  </a:lnTo>
                  <a:lnTo>
                    <a:pt x="6731" y="1032"/>
                  </a:lnTo>
                  <a:lnTo>
                    <a:pt x="7049" y="728"/>
                  </a:lnTo>
                  <a:lnTo>
                    <a:pt x="7049" y="607"/>
                  </a:lnTo>
                  <a:lnTo>
                    <a:pt x="7049" y="364"/>
                  </a:lnTo>
                  <a:lnTo>
                    <a:pt x="7049" y="61"/>
                  </a:lnTo>
                  <a:lnTo>
                    <a:pt x="7493" y="61"/>
                  </a:lnTo>
                  <a:lnTo>
                    <a:pt x="7811" y="0"/>
                  </a:lnTo>
                  <a:lnTo>
                    <a:pt x="8001" y="61"/>
                  </a:lnTo>
                  <a:lnTo>
                    <a:pt x="8700" y="364"/>
                  </a:lnTo>
                  <a:lnTo>
                    <a:pt x="9208" y="1153"/>
                  </a:lnTo>
                  <a:lnTo>
                    <a:pt x="9970" y="1456"/>
                  </a:lnTo>
                  <a:lnTo>
                    <a:pt x="10478" y="2245"/>
                  </a:lnTo>
                  <a:lnTo>
                    <a:pt x="11113" y="2367"/>
                  </a:lnTo>
                  <a:lnTo>
                    <a:pt x="11812" y="2913"/>
                  </a:lnTo>
                  <a:lnTo>
                    <a:pt x="12764" y="2670"/>
                  </a:lnTo>
                  <a:lnTo>
                    <a:pt x="13399" y="2427"/>
                  </a:lnTo>
                  <a:lnTo>
                    <a:pt x="13971" y="2002"/>
                  </a:lnTo>
                  <a:lnTo>
                    <a:pt x="14415" y="1942"/>
                  </a:lnTo>
                  <a:lnTo>
                    <a:pt x="14733" y="2973"/>
                  </a:lnTo>
                  <a:lnTo>
                    <a:pt x="14606" y="3277"/>
                  </a:lnTo>
                  <a:lnTo>
                    <a:pt x="14606" y="3459"/>
                  </a:lnTo>
                  <a:lnTo>
                    <a:pt x="14923" y="3702"/>
                  </a:lnTo>
                  <a:lnTo>
                    <a:pt x="15050" y="3944"/>
                  </a:lnTo>
                  <a:lnTo>
                    <a:pt x="14796" y="4005"/>
                  </a:lnTo>
                  <a:lnTo>
                    <a:pt x="15050" y="4430"/>
                  </a:lnTo>
                  <a:lnTo>
                    <a:pt x="15558" y="4612"/>
                  </a:lnTo>
                  <a:lnTo>
                    <a:pt x="16257" y="4733"/>
                  </a:lnTo>
                  <a:lnTo>
                    <a:pt x="16384" y="4915"/>
                  </a:lnTo>
                  <a:lnTo>
                    <a:pt x="16257" y="5037"/>
                  </a:lnTo>
                  <a:lnTo>
                    <a:pt x="16193" y="509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38" name="Slovenia"/>
            <p:cNvGrpSpPr>
              <a:grpSpLocks noChangeAspect="1"/>
            </p:cNvGrpSpPr>
            <p:nvPr/>
          </p:nvGrpSpPr>
          <p:grpSpPr bwMode="auto">
            <a:xfrm>
              <a:off x="2116" y="2125"/>
              <a:ext cx="217" cy="326"/>
              <a:chOff x="-3928" y="-127470"/>
              <a:chExt cx="17992" cy="126"/>
            </a:xfrm>
            <a:grpFill/>
          </p:grpSpPr>
          <p:sp>
            <p:nvSpPr>
              <p:cNvPr id="40" name="Slovania"/>
              <p:cNvSpPr>
                <a:spLocks noChangeAspect="1"/>
              </p:cNvSpPr>
              <p:nvPr/>
            </p:nvSpPr>
            <p:spPr bwMode="auto">
              <a:xfrm>
                <a:off x="-3928" y="-127470"/>
                <a:ext cx="13936" cy="51"/>
              </a:xfrm>
              <a:custGeom>
                <a:avLst/>
                <a:gdLst/>
                <a:ahLst/>
                <a:cxnLst>
                  <a:cxn ang="0">
                    <a:pos x="14592" y="4482"/>
                  </a:cxn>
                  <a:cxn ang="0">
                    <a:pos x="14592" y="5410"/>
                  </a:cxn>
                  <a:cxn ang="0">
                    <a:pos x="13696" y="6183"/>
                  </a:cxn>
                  <a:cxn ang="0">
                    <a:pos x="11264" y="7574"/>
                  </a:cxn>
                  <a:cxn ang="0">
                    <a:pos x="11008" y="8656"/>
                  </a:cxn>
                  <a:cxn ang="0">
                    <a:pos x="11648" y="9738"/>
                  </a:cxn>
                  <a:cxn ang="0">
                    <a:pos x="11648" y="10820"/>
                  </a:cxn>
                  <a:cxn ang="0">
                    <a:pos x="11008" y="11747"/>
                  </a:cxn>
                  <a:cxn ang="0">
                    <a:pos x="10112" y="12520"/>
                  </a:cxn>
                  <a:cxn ang="0">
                    <a:pos x="10624" y="12829"/>
                  </a:cxn>
                  <a:cxn ang="0">
                    <a:pos x="10368" y="13293"/>
                  </a:cxn>
                  <a:cxn ang="0">
                    <a:pos x="10112" y="14993"/>
                  </a:cxn>
                  <a:cxn ang="0">
                    <a:pos x="9472" y="14684"/>
                  </a:cxn>
                  <a:cxn ang="0">
                    <a:pos x="8448" y="14375"/>
                  </a:cxn>
                  <a:cxn ang="0">
                    <a:pos x="8448" y="15302"/>
                  </a:cxn>
                  <a:cxn ang="0">
                    <a:pos x="7808" y="14993"/>
                  </a:cxn>
                  <a:cxn ang="0">
                    <a:pos x="7424" y="13756"/>
                  </a:cxn>
                  <a:cxn ang="0">
                    <a:pos x="6784" y="13447"/>
                  </a:cxn>
                  <a:cxn ang="0">
                    <a:pos x="6784" y="14684"/>
                  </a:cxn>
                  <a:cxn ang="0">
                    <a:pos x="6400" y="15457"/>
                  </a:cxn>
                  <a:cxn ang="0">
                    <a:pos x="5760" y="15302"/>
                  </a:cxn>
                  <a:cxn ang="0">
                    <a:pos x="5120" y="15920"/>
                  </a:cxn>
                  <a:cxn ang="0">
                    <a:pos x="4736" y="16229"/>
                  </a:cxn>
                  <a:cxn ang="0">
                    <a:pos x="4096" y="15457"/>
                  </a:cxn>
                  <a:cxn ang="0">
                    <a:pos x="3328" y="16075"/>
                  </a:cxn>
                  <a:cxn ang="0">
                    <a:pos x="2688" y="16075"/>
                  </a:cxn>
                  <a:cxn ang="0">
                    <a:pos x="1792" y="16075"/>
                  </a:cxn>
                  <a:cxn ang="0">
                    <a:pos x="1152" y="15457"/>
                  </a:cxn>
                  <a:cxn ang="0">
                    <a:pos x="1408" y="14684"/>
                  </a:cxn>
                  <a:cxn ang="0">
                    <a:pos x="2176" y="14684"/>
                  </a:cxn>
                  <a:cxn ang="0">
                    <a:pos x="2688" y="13756"/>
                  </a:cxn>
                  <a:cxn ang="0">
                    <a:pos x="2048" y="12829"/>
                  </a:cxn>
                  <a:cxn ang="0">
                    <a:pos x="1664" y="12056"/>
                  </a:cxn>
                  <a:cxn ang="0">
                    <a:pos x="1024" y="10820"/>
                  </a:cxn>
                  <a:cxn ang="0">
                    <a:pos x="384" y="9583"/>
                  </a:cxn>
                  <a:cxn ang="0">
                    <a:pos x="768" y="7728"/>
                  </a:cxn>
                  <a:cxn ang="0">
                    <a:pos x="0" y="6955"/>
                  </a:cxn>
                  <a:cxn ang="0">
                    <a:pos x="512" y="5255"/>
                  </a:cxn>
                  <a:cxn ang="0">
                    <a:pos x="1408" y="4637"/>
                  </a:cxn>
                  <a:cxn ang="0">
                    <a:pos x="2688" y="4637"/>
                  </a:cxn>
                  <a:cxn ang="0">
                    <a:pos x="4352" y="4946"/>
                  </a:cxn>
                  <a:cxn ang="0">
                    <a:pos x="5632" y="4946"/>
                  </a:cxn>
                  <a:cxn ang="0">
                    <a:pos x="6144" y="4328"/>
                  </a:cxn>
                  <a:cxn ang="0">
                    <a:pos x="7040" y="2937"/>
                  </a:cxn>
                  <a:cxn ang="0">
                    <a:pos x="8448" y="2164"/>
                  </a:cxn>
                  <a:cxn ang="0">
                    <a:pos x="9728" y="2473"/>
                  </a:cxn>
                  <a:cxn ang="0">
                    <a:pos x="10368" y="2009"/>
                  </a:cxn>
                  <a:cxn ang="0">
                    <a:pos x="11008" y="1391"/>
                  </a:cxn>
                  <a:cxn ang="0">
                    <a:pos x="12032" y="1391"/>
                  </a:cxn>
                  <a:cxn ang="0">
                    <a:pos x="12928" y="1700"/>
                  </a:cxn>
                  <a:cxn ang="0">
                    <a:pos x="12928" y="773"/>
                  </a:cxn>
                  <a:cxn ang="0">
                    <a:pos x="14336" y="155"/>
                  </a:cxn>
                  <a:cxn ang="0">
                    <a:pos x="15616" y="2009"/>
                  </a:cxn>
                  <a:cxn ang="0">
                    <a:pos x="16000" y="3555"/>
                  </a:cxn>
                  <a:cxn ang="0">
                    <a:pos x="14720" y="3555"/>
                  </a:cxn>
                </a:cxnLst>
                <a:rect l="0" t="0" r="r" b="b"/>
                <a:pathLst>
                  <a:path w="16384" h="16384">
                    <a:moveTo>
                      <a:pt x="14592" y="3710"/>
                    </a:moveTo>
                    <a:lnTo>
                      <a:pt x="14592" y="4482"/>
                    </a:lnTo>
                    <a:lnTo>
                      <a:pt x="14592" y="5101"/>
                    </a:lnTo>
                    <a:lnTo>
                      <a:pt x="14592" y="5410"/>
                    </a:lnTo>
                    <a:lnTo>
                      <a:pt x="14080" y="6028"/>
                    </a:lnTo>
                    <a:lnTo>
                      <a:pt x="13696" y="6183"/>
                    </a:lnTo>
                    <a:lnTo>
                      <a:pt x="13056" y="6183"/>
                    </a:lnTo>
                    <a:lnTo>
                      <a:pt x="11264" y="7574"/>
                    </a:lnTo>
                    <a:lnTo>
                      <a:pt x="11008" y="7883"/>
                    </a:lnTo>
                    <a:lnTo>
                      <a:pt x="11008" y="8656"/>
                    </a:lnTo>
                    <a:lnTo>
                      <a:pt x="11648" y="9274"/>
                    </a:lnTo>
                    <a:lnTo>
                      <a:pt x="11648" y="9738"/>
                    </a:lnTo>
                    <a:lnTo>
                      <a:pt x="11648" y="10356"/>
                    </a:lnTo>
                    <a:lnTo>
                      <a:pt x="11648" y="10820"/>
                    </a:lnTo>
                    <a:lnTo>
                      <a:pt x="11648" y="11129"/>
                    </a:lnTo>
                    <a:lnTo>
                      <a:pt x="11008" y="11747"/>
                    </a:lnTo>
                    <a:lnTo>
                      <a:pt x="10368" y="12056"/>
                    </a:lnTo>
                    <a:lnTo>
                      <a:pt x="10112" y="12520"/>
                    </a:lnTo>
                    <a:lnTo>
                      <a:pt x="10112" y="12829"/>
                    </a:lnTo>
                    <a:lnTo>
                      <a:pt x="10624" y="12829"/>
                    </a:lnTo>
                    <a:lnTo>
                      <a:pt x="10752" y="13293"/>
                    </a:lnTo>
                    <a:lnTo>
                      <a:pt x="10368" y="13293"/>
                    </a:lnTo>
                    <a:lnTo>
                      <a:pt x="10112" y="14220"/>
                    </a:lnTo>
                    <a:lnTo>
                      <a:pt x="10112" y="14993"/>
                    </a:lnTo>
                    <a:lnTo>
                      <a:pt x="9728" y="15147"/>
                    </a:lnTo>
                    <a:lnTo>
                      <a:pt x="9472" y="14684"/>
                    </a:lnTo>
                    <a:lnTo>
                      <a:pt x="9088" y="14529"/>
                    </a:lnTo>
                    <a:lnTo>
                      <a:pt x="8448" y="14375"/>
                    </a:lnTo>
                    <a:lnTo>
                      <a:pt x="8448" y="14993"/>
                    </a:lnTo>
                    <a:lnTo>
                      <a:pt x="8448" y="15302"/>
                    </a:lnTo>
                    <a:lnTo>
                      <a:pt x="8064" y="15302"/>
                    </a:lnTo>
                    <a:lnTo>
                      <a:pt x="7808" y="14993"/>
                    </a:lnTo>
                    <a:lnTo>
                      <a:pt x="7680" y="14375"/>
                    </a:lnTo>
                    <a:lnTo>
                      <a:pt x="7424" y="13756"/>
                    </a:lnTo>
                    <a:lnTo>
                      <a:pt x="7296" y="13293"/>
                    </a:lnTo>
                    <a:lnTo>
                      <a:pt x="6784" y="13447"/>
                    </a:lnTo>
                    <a:lnTo>
                      <a:pt x="6656" y="14220"/>
                    </a:lnTo>
                    <a:lnTo>
                      <a:pt x="6784" y="14684"/>
                    </a:lnTo>
                    <a:lnTo>
                      <a:pt x="6656" y="15147"/>
                    </a:lnTo>
                    <a:lnTo>
                      <a:pt x="6400" y="15457"/>
                    </a:lnTo>
                    <a:lnTo>
                      <a:pt x="6144" y="15766"/>
                    </a:lnTo>
                    <a:lnTo>
                      <a:pt x="5760" y="15302"/>
                    </a:lnTo>
                    <a:lnTo>
                      <a:pt x="5120" y="15302"/>
                    </a:lnTo>
                    <a:lnTo>
                      <a:pt x="5120" y="15920"/>
                    </a:lnTo>
                    <a:lnTo>
                      <a:pt x="5120" y="16229"/>
                    </a:lnTo>
                    <a:lnTo>
                      <a:pt x="4736" y="16229"/>
                    </a:lnTo>
                    <a:lnTo>
                      <a:pt x="4352" y="15920"/>
                    </a:lnTo>
                    <a:lnTo>
                      <a:pt x="4096" y="15457"/>
                    </a:lnTo>
                    <a:lnTo>
                      <a:pt x="3712" y="15457"/>
                    </a:lnTo>
                    <a:lnTo>
                      <a:pt x="3328" y="16075"/>
                    </a:lnTo>
                    <a:lnTo>
                      <a:pt x="2816" y="16384"/>
                    </a:lnTo>
                    <a:lnTo>
                      <a:pt x="2688" y="16075"/>
                    </a:lnTo>
                    <a:lnTo>
                      <a:pt x="2048" y="16075"/>
                    </a:lnTo>
                    <a:lnTo>
                      <a:pt x="1792" y="16075"/>
                    </a:lnTo>
                    <a:lnTo>
                      <a:pt x="1408" y="15920"/>
                    </a:lnTo>
                    <a:lnTo>
                      <a:pt x="1152" y="15457"/>
                    </a:lnTo>
                    <a:lnTo>
                      <a:pt x="1024" y="14993"/>
                    </a:lnTo>
                    <a:lnTo>
                      <a:pt x="1408" y="14684"/>
                    </a:lnTo>
                    <a:lnTo>
                      <a:pt x="1792" y="14993"/>
                    </a:lnTo>
                    <a:lnTo>
                      <a:pt x="2176" y="14684"/>
                    </a:lnTo>
                    <a:lnTo>
                      <a:pt x="2688" y="14375"/>
                    </a:lnTo>
                    <a:lnTo>
                      <a:pt x="2688" y="13756"/>
                    </a:lnTo>
                    <a:lnTo>
                      <a:pt x="2432" y="12984"/>
                    </a:lnTo>
                    <a:lnTo>
                      <a:pt x="2048" y="12829"/>
                    </a:lnTo>
                    <a:lnTo>
                      <a:pt x="2048" y="12211"/>
                    </a:lnTo>
                    <a:lnTo>
                      <a:pt x="1664" y="12056"/>
                    </a:lnTo>
                    <a:lnTo>
                      <a:pt x="1152" y="11747"/>
                    </a:lnTo>
                    <a:lnTo>
                      <a:pt x="1024" y="10820"/>
                    </a:lnTo>
                    <a:lnTo>
                      <a:pt x="1024" y="10356"/>
                    </a:lnTo>
                    <a:lnTo>
                      <a:pt x="384" y="9583"/>
                    </a:lnTo>
                    <a:lnTo>
                      <a:pt x="512" y="8656"/>
                    </a:lnTo>
                    <a:lnTo>
                      <a:pt x="768" y="7728"/>
                    </a:lnTo>
                    <a:lnTo>
                      <a:pt x="128" y="7728"/>
                    </a:lnTo>
                    <a:lnTo>
                      <a:pt x="0" y="6955"/>
                    </a:lnTo>
                    <a:lnTo>
                      <a:pt x="128" y="6028"/>
                    </a:lnTo>
                    <a:lnTo>
                      <a:pt x="512" y="5255"/>
                    </a:lnTo>
                    <a:lnTo>
                      <a:pt x="1024" y="4946"/>
                    </a:lnTo>
                    <a:lnTo>
                      <a:pt x="1408" y="4637"/>
                    </a:lnTo>
                    <a:lnTo>
                      <a:pt x="2048" y="4637"/>
                    </a:lnTo>
                    <a:lnTo>
                      <a:pt x="2688" y="4637"/>
                    </a:lnTo>
                    <a:lnTo>
                      <a:pt x="3456" y="4946"/>
                    </a:lnTo>
                    <a:lnTo>
                      <a:pt x="4352" y="4946"/>
                    </a:lnTo>
                    <a:lnTo>
                      <a:pt x="4992" y="5101"/>
                    </a:lnTo>
                    <a:lnTo>
                      <a:pt x="5632" y="4946"/>
                    </a:lnTo>
                    <a:lnTo>
                      <a:pt x="6016" y="4946"/>
                    </a:lnTo>
                    <a:lnTo>
                      <a:pt x="6144" y="4328"/>
                    </a:lnTo>
                    <a:lnTo>
                      <a:pt x="6656" y="3555"/>
                    </a:lnTo>
                    <a:lnTo>
                      <a:pt x="7040" y="2937"/>
                    </a:lnTo>
                    <a:lnTo>
                      <a:pt x="7808" y="2164"/>
                    </a:lnTo>
                    <a:lnTo>
                      <a:pt x="8448" y="2164"/>
                    </a:lnTo>
                    <a:lnTo>
                      <a:pt x="9344" y="2164"/>
                    </a:lnTo>
                    <a:lnTo>
                      <a:pt x="9728" y="2473"/>
                    </a:lnTo>
                    <a:lnTo>
                      <a:pt x="10112" y="2782"/>
                    </a:lnTo>
                    <a:lnTo>
                      <a:pt x="10368" y="2009"/>
                    </a:lnTo>
                    <a:lnTo>
                      <a:pt x="10624" y="1391"/>
                    </a:lnTo>
                    <a:lnTo>
                      <a:pt x="11008" y="1391"/>
                    </a:lnTo>
                    <a:lnTo>
                      <a:pt x="11392" y="1391"/>
                    </a:lnTo>
                    <a:lnTo>
                      <a:pt x="12032" y="1391"/>
                    </a:lnTo>
                    <a:lnTo>
                      <a:pt x="12416" y="1700"/>
                    </a:lnTo>
                    <a:lnTo>
                      <a:pt x="12928" y="1700"/>
                    </a:lnTo>
                    <a:lnTo>
                      <a:pt x="12928" y="1082"/>
                    </a:lnTo>
                    <a:lnTo>
                      <a:pt x="12928" y="773"/>
                    </a:lnTo>
                    <a:lnTo>
                      <a:pt x="13696" y="0"/>
                    </a:lnTo>
                    <a:lnTo>
                      <a:pt x="14336" y="155"/>
                    </a:lnTo>
                    <a:lnTo>
                      <a:pt x="14976" y="464"/>
                    </a:lnTo>
                    <a:lnTo>
                      <a:pt x="15616" y="2009"/>
                    </a:lnTo>
                    <a:lnTo>
                      <a:pt x="16384" y="3710"/>
                    </a:lnTo>
                    <a:lnTo>
                      <a:pt x="16000" y="3555"/>
                    </a:lnTo>
                    <a:lnTo>
                      <a:pt x="15360" y="3710"/>
                    </a:lnTo>
                    <a:lnTo>
                      <a:pt x="14720" y="3555"/>
                    </a:lnTo>
                    <a:lnTo>
                      <a:pt x="14592" y="371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1" name="Drawing 121"/>
              <p:cNvSpPr>
                <a:spLocks noChangeAspect="1"/>
              </p:cNvSpPr>
              <p:nvPr/>
            </p:nvSpPr>
            <p:spPr bwMode="auto">
              <a:xfrm>
                <a:off x="10424" y="-127360"/>
                <a:ext cx="2184" cy="5"/>
              </a:xfrm>
              <a:custGeom>
                <a:avLst/>
                <a:gdLst/>
                <a:ahLst/>
                <a:cxnLst>
                  <a:cxn ang="0">
                    <a:pos x="16384" y="8937"/>
                  </a:cxn>
                  <a:cxn ang="0">
                    <a:pos x="15604" y="10426"/>
                  </a:cxn>
                  <a:cxn ang="0">
                    <a:pos x="14043" y="10426"/>
                  </a:cxn>
                  <a:cxn ang="0">
                    <a:pos x="9362" y="16384"/>
                  </a:cxn>
                  <a:cxn ang="0">
                    <a:pos x="5461" y="16384"/>
                  </a:cxn>
                  <a:cxn ang="0">
                    <a:pos x="2341" y="13405"/>
                  </a:cxn>
                  <a:cxn ang="0">
                    <a:pos x="0" y="8937"/>
                  </a:cxn>
                  <a:cxn ang="0">
                    <a:pos x="0" y="0"/>
                  </a:cxn>
                  <a:cxn ang="0">
                    <a:pos x="3901" y="0"/>
                  </a:cxn>
                  <a:cxn ang="0">
                    <a:pos x="7802" y="0"/>
                  </a:cxn>
                  <a:cxn ang="0">
                    <a:pos x="10142" y="0"/>
                  </a:cxn>
                  <a:cxn ang="0">
                    <a:pos x="12483" y="4468"/>
                  </a:cxn>
                  <a:cxn ang="0">
                    <a:pos x="15604" y="4468"/>
                  </a:cxn>
                  <a:cxn ang="0">
                    <a:pos x="16384" y="8937"/>
                  </a:cxn>
                </a:cxnLst>
                <a:rect l="0" t="0" r="r" b="b"/>
                <a:pathLst>
                  <a:path w="16384" h="16384">
                    <a:moveTo>
                      <a:pt x="16384" y="8937"/>
                    </a:moveTo>
                    <a:lnTo>
                      <a:pt x="15604" y="10426"/>
                    </a:lnTo>
                    <a:lnTo>
                      <a:pt x="14043" y="10426"/>
                    </a:lnTo>
                    <a:lnTo>
                      <a:pt x="9362" y="16384"/>
                    </a:lnTo>
                    <a:lnTo>
                      <a:pt x="5461" y="16384"/>
                    </a:lnTo>
                    <a:lnTo>
                      <a:pt x="2341" y="13405"/>
                    </a:lnTo>
                    <a:lnTo>
                      <a:pt x="0" y="8937"/>
                    </a:lnTo>
                    <a:lnTo>
                      <a:pt x="0" y="0"/>
                    </a:lnTo>
                    <a:lnTo>
                      <a:pt x="3901" y="0"/>
                    </a:lnTo>
                    <a:lnTo>
                      <a:pt x="7802" y="0"/>
                    </a:lnTo>
                    <a:lnTo>
                      <a:pt x="10142" y="0"/>
                    </a:lnTo>
                    <a:lnTo>
                      <a:pt x="12483" y="4468"/>
                    </a:lnTo>
                    <a:lnTo>
                      <a:pt x="15604" y="4468"/>
                    </a:lnTo>
                    <a:lnTo>
                      <a:pt x="16384" y="893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2" name="Drawing 122"/>
              <p:cNvSpPr>
                <a:spLocks noChangeAspect="1"/>
              </p:cNvSpPr>
              <p:nvPr/>
            </p:nvSpPr>
            <p:spPr bwMode="auto">
              <a:xfrm>
                <a:off x="11776" y="-127349"/>
                <a:ext cx="2288" cy="5"/>
              </a:xfrm>
              <a:custGeom>
                <a:avLst/>
                <a:gdLst/>
                <a:ahLst/>
                <a:cxnLst>
                  <a:cxn ang="0">
                    <a:pos x="15604" y="4468"/>
                  </a:cxn>
                  <a:cxn ang="0">
                    <a:pos x="16384" y="8937"/>
                  </a:cxn>
                  <a:cxn ang="0">
                    <a:pos x="15604" y="8937"/>
                  </a:cxn>
                  <a:cxn ang="0">
                    <a:pos x="13263" y="13405"/>
                  </a:cxn>
                  <a:cxn ang="0">
                    <a:pos x="10142" y="13405"/>
                  </a:cxn>
                  <a:cxn ang="0">
                    <a:pos x="6242" y="13405"/>
                  </a:cxn>
                  <a:cxn ang="0">
                    <a:pos x="2341" y="16384"/>
                  </a:cxn>
                  <a:cxn ang="0">
                    <a:pos x="0" y="13405"/>
                  </a:cxn>
                  <a:cxn ang="0">
                    <a:pos x="1560" y="4468"/>
                  </a:cxn>
                  <a:cxn ang="0">
                    <a:pos x="3901" y="4468"/>
                  </a:cxn>
                  <a:cxn ang="0">
                    <a:pos x="6242" y="4468"/>
                  </a:cxn>
                  <a:cxn ang="0">
                    <a:pos x="10142" y="0"/>
                  </a:cxn>
                  <a:cxn ang="0">
                    <a:pos x="13263" y="0"/>
                  </a:cxn>
                  <a:cxn ang="0">
                    <a:pos x="15604" y="4468"/>
                  </a:cxn>
                </a:cxnLst>
                <a:rect l="0" t="0" r="r" b="b"/>
                <a:pathLst>
                  <a:path w="16384" h="16384">
                    <a:moveTo>
                      <a:pt x="15604" y="4468"/>
                    </a:moveTo>
                    <a:lnTo>
                      <a:pt x="16384" y="8937"/>
                    </a:lnTo>
                    <a:lnTo>
                      <a:pt x="15604" y="8937"/>
                    </a:lnTo>
                    <a:lnTo>
                      <a:pt x="13263" y="13405"/>
                    </a:lnTo>
                    <a:lnTo>
                      <a:pt x="10142" y="13405"/>
                    </a:lnTo>
                    <a:lnTo>
                      <a:pt x="6242" y="13405"/>
                    </a:lnTo>
                    <a:lnTo>
                      <a:pt x="2341" y="16384"/>
                    </a:lnTo>
                    <a:lnTo>
                      <a:pt x="0" y="13405"/>
                    </a:lnTo>
                    <a:lnTo>
                      <a:pt x="1560" y="4468"/>
                    </a:lnTo>
                    <a:lnTo>
                      <a:pt x="3901" y="4468"/>
                    </a:lnTo>
                    <a:lnTo>
                      <a:pt x="6242" y="4468"/>
                    </a:lnTo>
                    <a:lnTo>
                      <a:pt x="10142" y="0"/>
                    </a:lnTo>
                    <a:lnTo>
                      <a:pt x="13263" y="0"/>
                    </a:lnTo>
                    <a:lnTo>
                      <a:pt x="15604" y="446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3" name="Drawing 123"/>
              <p:cNvSpPr>
                <a:spLocks noChangeAspect="1"/>
              </p:cNvSpPr>
              <p:nvPr/>
            </p:nvSpPr>
            <p:spPr bwMode="auto">
              <a:xfrm>
                <a:off x="1168" y="-127414"/>
                <a:ext cx="1352" cy="7"/>
              </a:xfrm>
              <a:custGeom>
                <a:avLst/>
                <a:gdLst/>
                <a:ahLst/>
                <a:cxnLst>
                  <a:cxn ang="0">
                    <a:pos x="16384" y="16384"/>
                  </a:cxn>
                  <a:cxn ang="0">
                    <a:pos x="16384" y="16384"/>
                  </a:cxn>
                  <a:cxn ang="0">
                    <a:pos x="11343" y="16384"/>
                  </a:cxn>
                  <a:cxn ang="0">
                    <a:pos x="7562" y="14336"/>
                  </a:cxn>
                  <a:cxn ang="0">
                    <a:pos x="1260" y="14336"/>
                  </a:cxn>
                  <a:cxn ang="0">
                    <a:pos x="0" y="11264"/>
                  </a:cxn>
                  <a:cxn ang="0">
                    <a:pos x="0" y="6144"/>
                  </a:cxn>
                  <a:cxn ang="0">
                    <a:pos x="1260" y="2048"/>
                  </a:cxn>
                  <a:cxn ang="0">
                    <a:pos x="3781" y="0"/>
                  </a:cxn>
                  <a:cxn ang="0">
                    <a:pos x="3781" y="2048"/>
                  </a:cxn>
                  <a:cxn ang="0">
                    <a:pos x="5041" y="5120"/>
                  </a:cxn>
                  <a:cxn ang="0">
                    <a:pos x="5041" y="9216"/>
                  </a:cxn>
                  <a:cxn ang="0">
                    <a:pos x="10082" y="11264"/>
                  </a:cxn>
                  <a:cxn ang="0">
                    <a:pos x="13863" y="14336"/>
                  </a:cxn>
                  <a:cxn ang="0">
                    <a:pos x="16384" y="16384"/>
                  </a:cxn>
                </a:cxnLst>
                <a:rect l="0" t="0" r="r" b="b"/>
                <a:pathLst>
                  <a:path w="16384" h="16384">
                    <a:moveTo>
                      <a:pt x="16384" y="16384"/>
                    </a:moveTo>
                    <a:lnTo>
                      <a:pt x="16384" y="16384"/>
                    </a:lnTo>
                    <a:lnTo>
                      <a:pt x="11343" y="16384"/>
                    </a:lnTo>
                    <a:lnTo>
                      <a:pt x="7562" y="14336"/>
                    </a:lnTo>
                    <a:lnTo>
                      <a:pt x="1260" y="14336"/>
                    </a:lnTo>
                    <a:lnTo>
                      <a:pt x="0" y="11264"/>
                    </a:lnTo>
                    <a:lnTo>
                      <a:pt x="0" y="6144"/>
                    </a:lnTo>
                    <a:lnTo>
                      <a:pt x="1260" y="2048"/>
                    </a:lnTo>
                    <a:lnTo>
                      <a:pt x="3781" y="0"/>
                    </a:lnTo>
                    <a:lnTo>
                      <a:pt x="3781" y="2048"/>
                    </a:lnTo>
                    <a:lnTo>
                      <a:pt x="5041" y="5120"/>
                    </a:lnTo>
                    <a:lnTo>
                      <a:pt x="5041" y="9216"/>
                    </a:lnTo>
                    <a:lnTo>
                      <a:pt x="10082" y="11264"/>
                    </a:lnTo>
                    <a:lnTo>
                      <a:pt x="13863" y="14336"/>
                    </a:lnTo>
                    <a:lnTo>
                      <a:pt x="1638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4" name="Drawing 124"/>
              <p:cNvSpPr>
                <a:spLocks noChangeAspect="1"/>
              </p:cNvSpPr>
              <p:nvPr/>
            </p:nvSpPr>
            <p:spPr bwMode="auto">
              <a:xfrm>
                <a:off x="336" y="-127412"/>
                <a:ext cx="1040" cy="15"/>
              </a:xfrm>
              <a:custGeom>
                <a:avLst/>
                <a:gdLst/>
                <a:ahLst/>
                <a:cxnLst>
                  <a:cxn ang="0">
                    <a:pos x="13107" y="15391"/>
                  </a:cxn>
                  <a:cxn ang="0">
                    <a:pos x="16384" y="16384"/>
                  </a:cxn>
                  <a:cxn ang="0">
                    <a:pos x="13107" y="15888"/>
                  </a:cxn>
                  <a:cxn ang="0">
                    <a:pos x="4915" y="12412"/>
                  </a:cxn>
                  <a:cxn ang="0">
                    <a:pos x="0" y="9930"/>
                  </a:cxn>
                  <a:cxn ang="0">
                    <a:pos x="8192" y="6454"/>
                  </a:cxn>
                  <a:cxn ang="0">
                    <a:pos x="8192" y="4468"/>
                  </a:cxn>
                  <a:cxn ang="0">
                    <a:pos x="3277" y="2482"/>
                  </a:cxn>
                  <a:cxn ang="0">
                    <a:pos x="3277" y="993"/>
                  </a:cxn>
                  <a:cxn ang="0">
                    <a:pos x="0" y="0"/>
                  </a:cxn>
                  <a:cxn ang="0">
                    <a:pos x="4915" y="993"/>
                  </a:cxn>
                  <a:cxn ang="0">
                    <a:pos x="4915" y="2482"/>
                  </a:cxn>
                  <a:cxn ang="0">
                    <a:pos x="8192" y="4468"/>
                  </a:cxn>
                  <a:cxn ang="0">
                    <a:pos x="8192" y="6454"/>
                  </a:cxn>
                  <a:cxn ang="0">
                    <a:pos x="11469" y="9930"/>
                  </a:cxn>
                  <a:cxn ang="0">
                    <a:pos x="11469" y="10923"/>
                  </a:cxn>
                  <a:cxn ang="0">
                    <a:pos x="11469" y="12909"/>
                  </a:cxn>
                  <a:cxn ang="0">
                    <a:pos x="13107" y="15391"/>
                  </a:cxn>
                </a:cxnLst>
                <a:rect l="0" t="0" r="r" b="b"/>
                <a:pathLst>
                  <a:path w="16384" h="16384">
                    <a:moveTo>
                      <a:pt x="13107" y="15391"/>
                    </a:moveTo>
                    <a:lnTo>
                      <a:pt x="16384" y="16384"/>
                    </a:lnTo>
                    <a:lnTo>
                      <a:pt x="13107" y="15888"/>
                    </a:lnTo>
                    <a:lnTo>
                      <a:pt x="4915" y="12412"/>
                    </a:lnTo>
                    <a:lnTo>
                      <a:pt x="0" y="9930"/>
                    </a:lnTo>
                    <a:lnTo>
                      <a:pt x="8192" y="6454"/>
                    </a:lnTo>
                    <a:lnTo>
                      <a:pt x="8192" y="4468"/>
                    </a:lnTo>
                    <a:lnTo>
                      <a:pt x="3277" y="2482"/>
                    </a:lnTo>
                    <a:lnTo>
                      <a:pt x="3277" y="993"/>
                    </a:lnTo>
                    <a:lnTo>
                      <a:pt x="0" y="0"/>
                    </a:lnTo>
                    <a:lnTo>
                      <a:pt x="4915" y="993"/>
                    </a:lnTo>
                    <a:lnTo>
                      <a:pt x="4915" y="2482"/>
                    </a:lnTo>
                    <a:lnTo>
                      <a:pt x="8192" y="4468"/>
                    </a:lnTo>
                    <a:lnTo>
                      <a:pt x="8192" y="6454"/>
                    </a:lnTo>
                    <a:lnTo>
                      <a:pt x="11469" y="9930"/>
                    </a:lnTo>
                    <a:lnTo>
                      <a:pt x="11469" y="10923"/>
                    </a:lnTo>
                    <a:lnTo>
                      <a:pt x="11469" y="12909"/>
                    </a:lnTo>
                    <a:lnTo>
                      <a:pt x="13107" y="1539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39" name="Serbia_and_Montenegro"/>
            <p:cNvSpPr>
              <a:spLocks noChangeAspect="1"/>
            </p:cNvSpPr>
            <p:nvPr/>
          </p:nvSpPr>
          <p:spPr bwMode="auto">
            <a:xfrm>
              <a:off x="2411" y="2161"/>
              <a:ext cx="245" cy="364"/>
            </a:xfrm>
            <a:custGeom>
              <a:avLst/>
              <a:gdLst/>
              <a:ahLst/>
              <a:cxnLst>
                <a:cxn ang="0">
                  <a:pos x="14695" y="13635"/>
                </a:cxn>
                <a:cxn ang="0">
                  <a:pos x="12077" y="14295"/>
                </a:cxn>
                <a:cxn ang="0">
                  <a:pos x="10472" y="14570"/>
                </a:cxn>
                <a:cxn ang="0">
                  <a:pos x="8361" y="16219"/>
                </a:cxn>
                <a:cxn ang="0">
                  <a:pos x="6841" y="14405"/>
                </a:cxn>
                <a:cxn ang="0">
                  <a:pos x="4645" y="13415"/>
                </a:cxn>
                <a:cxn ang="0">
                  <a:pos x="3547" y="15064"/>
                </a:cxn>
                <a:cxn ang="0">
                  <a:pos x="3125" y="16219"/>
                </a:cxn>
                <a:cxn ang="0">
                  <a:pos x="1267" y="14790"/>
                </a:cxn>
                <a:cxn ang="0">
                  <a:pos x="253" y="14130"/>
                </a:cxn>
                <a:cxn ang="0">
                  <a:pos x="422" y="13195"/>
                </a:cxn>
                <a:cxn ang="0">
                  <a:pos x="0" y="12700"/>
                </a:cxn>
                <a:cxn ang="0">
                  <a:pos x="929" y="12206"/>
                </a:cxn>
                <a:cxn ang="0">
                  <a:pos x="929" y="11491"/>
                </a:cxn>
                <a:cxn ang="0">
                  <a:pos x="1942" y="11161"/>
                </a:cxn>
                <a:cxn ang="0">
                  <a:pos x="1689" y="10446"/>
                </a:cxn>
                <a:cxn ang="0">
                  <a:pos x="2365" y="10281"/>
                </a:cxn>
                <a:cxn ang="0">
                  <a:pos x="2787" y="9841"/>
                </a:cxn>
                <a:cxn ang="0">
                  <a:pos x="2787" y="9402"/>
                </a:cxn>
                <a:cxn ang="0">
                  <a:pos x="2027" y="8907"/>
                </a:cxn>
                <a:cxn ang="0">
                  <a:pos x="2196" y="8577"/>
                </a:cxn>
                <a:cxn ang="0">
                  <a:pos x="3040" y="8797"/>
                </a:cxn>
                <a:cxn ang="0">
                  <a:pos x="3463" y="8467"/>
                </a:cxn>
                <a:cxn ang="0">
                  <a:pos x="2449" y="7752"/>
                </a:cxn>
                <a:cxn ang="0">
                  <a:pos x="1689" y="6872"/>
                </a:cxn>
                <a:cxn ang="0">
                  <a:pos x="1520" y="5883"/>
                </a:cxn>
                <a:cxn ang="0">
                  <a:pos x="2027" y="5003"/>
                </a:cxn>
                <a:cxn ang="0">
                  <a:pos x="1267" y="4453"/>
                </a:cxn>
                <a:cxn ang="0">
                  <a:pos x="1942" y="4233"/>
                </a:cxn>
                <a:cxn ang="0">
                  <a:pos x="2449" y="3849"/>
                </a:cxn>
                <a:cxn ang="0">
                  <a:pos x="507" y="3244"/>
                </a:cxn>
                <a:cxn ang="0">
                  <a:pos x="253" y="2749"/>
                </a:cxn>
                <a:cxn ang="0">
                  <a:pos x="0" y="1374"/>
                </a:cxn>
                <a:cxn ang="0">
                  <a:pos x="1689" y="935"/>
                </a:cxn>
                <a:cxn ang="0">
                  <a:pos x="3969" y="0"/>
                </a:cxn>
                <a:cxn ang="0">
                  <a:pos x="5743" y="660"/>
                </a:cxn>
                <a:cxn ang="0">
                  <a:pos x="7601" y="2639"/>
                </a:cxn>
                <a:cxn ang="0">
                  <a:pos x="9459" y="3464"/>
                </a:cxn>
                <a:cxn ang="0">
                  <a:pos x="10979" y="5113"/>
                </a:cxn>
                <a:cxn ang="0">
                  <a:pos x="13597" y="4948"/>
                </a:cxn>
                <a:cxn ang="0">
                  <a:pos x="14273" y="6763"/>
                </a:cxn>
                <a:cxn ang="0">
                  <a:pos x="13935" y="8302"/>
                </a:cxn>
                <a:cxn ang="0">
                  <a:pos x="16384" y="10831"/>
                </a:cxn>
              </a:cxnLst>
              <a:rect l="0" t="0" r="r" b="b"/>
              <a:pathLst>
                <a:path w="16384" h="16384">
                  <a:moveTo>
                    <a:pt x="15033" y="12755"/>
                  </a:moveTo>
                  <a:lnTo>
                    <a:pt x="15286" y="13800"/>
                  </a:lnTo>
                  <a:lnTo>
                    <a:pt x="14695" y="13635"/>
                  </a:lnTo>
                  <a:lnTo>
                    <a:pt x="13090" y="13855"/>
                  </a:lnTo>
                  <a:lnTo>
                    <a:pt x="12837" y="14185"/>
                  </a:lnTo>
                  <a:lnTo>
                    <a:pt x="12077" y="14295"/>
                  </a:lnTo>
                  <a:lnTo>
                    <a:pt x="11317" y="14460"/>
                  </a:lnTo>
                  <a:lnTo>
                    <a:pt x="10895" y="14735"/>
                  </a:lnTo>
                  <a:lnTo>
                    <a:pt x="10472" y="14570"/>
                  </a:lnTo>
                  <a:lnTo>
                    <a:pt x="9459" y="14900"/>
                  </a:lnTo>
                  <a:lnTo>
                    <a:pt x="9121" y="15779"/>
                  </a:lnTo>
                  <a:lnTo>
                    <a:pt x="8361" y="16219"/>
                  </a:lnTo>
                  <a:lnTo>
                    <a:pt x="8361" y="15174"/>
                  </a:lnTo>
                  <a:lnTo>
                    <a:pt x="7685" y="14515"/>
                  </a:lnTo>
                  <a:lnTo>
                    <a:pt x="6841" y="14405"/>
                  </a:lnTo>
                  <a:lnTo>
                    <a:pt x="6334" y="13800"/>
                  </a:lnTo>
                  <a:lnTo>
                    <a:pt x="5236" y="13800"/>
                  </a:lnTo>
                  <a:lnTo>
                    <a:pt x="4645" y="13415"/>
                  </a:lnTo>
                  <a:lnTo>
                    <a:pt x="4223" y="13910"/>
                  </a:lnTo>
                  <a:lnTo>
                    <a:pt x="3885" y="14295"/>
                  </a:lnTo>
                  <a:lnTo>
                    <a:pt x="3547" y="15064"/>
                  </a:lnTo>
                  <a:lnTo>
                    <a:pt x="3885" y="15504"/>
                  </a:lnTo>
                  <a:lnTo>
                    <a:pt x="3547" y="16384"/>
                  </a:lnTo>
                  <a:lnTo>
                    <a:pt x="3125" y="16219"/>
                  </a:lnTo>
                  <a:lnTo>
                    <a:pt x="2787" y="15504"/>
                  </a:lnTo>
                  <a:lnTo>
                    <a:pt x="2027" y="15284"/>
                  </a:lnTo>
                  <a:lnTo>
                    <a:pt x="1267" y="14790"/>
                  </a:lnTo>
                  <a:lnTo>
                    <a:pt x="676" y="14680"/>
                  </a:lnTo>
                  <a:lnTo>
                    <a:pt x="422" y="14460"/>
                  </a:lnTo>
                  <a:lnTo>
                    <a:pt x="253" y="14130"/>
                  </a:lnTo>
                  <a:lnTo>
                    <a:pt x="507" y="13415"/>
                  </a:lnTo>
                  <a:lnTo>
                    <a:pt x="507" y="13305"/>
                  </a:lnTo>
                  <a:lnTo>
                    <a:pt x="422" y="13195"/>
                  </a:lnTo>
                  <a:lnTo>
                    <a:pt x="253" y="13030"/>
                  </a:lnTo>
                  <a:lnTo>
                    <a:pt x="253" y="12920"/>
                  </a:lnTo>
                  <a:lnTo>
                    <a:pt x="0" y="12700"/>
                  </a:lnTo>
                  <a:lnTo>
                    <a:pt x="169" y="12480"/>
                  </a:lnTo>
                  <a:lnTo>
                    <a:pt x="507" y="12370"/>
                  </a:lnTo>
                  <a:lnTo>
                    <a:pt x="929" y="12206"/>
                  </a:lnTo>
                  <a:lnTo>
                    <a:pt x="929" y="12041"/>
                  </a:lnTo>
                  <a:lnTo>
                    <a:pt x="929" y="11766"/>
                  </a:lnTo>
                  <a:lnTo>
                    <a:pt x="929" y="11491"/>
                  </a:lnTo>
                  <a:lnTo>
                    <a:pt x="1351" y="11271"/>
                  </a:lnTo>
                  <a:lnTo>
                    <a:pt x="1689" y="11271"/>
                  </a:lnTo>
                  <a:lnTo>
                    <a:pt x="1942" y="11161"/>
                  </a:lnTo>
                  <a:lnTo>
                    <a:pt x="1942" y="10996"/>
                  </a:lnTo>
                  <a:lnTo>
                    <a:pt x="1774" y="10831"/>
                  </a:lnTo>
                  <a:lnTo>
                    <a:pt x="1689" y="10446"/>
                  </a:lnTo>
                  <a:lnTo>
                    <a:pt x="1689" y="10281"/>
                  </a:lnTo>
                  <a:lnTo>
                    <a:pt x="1942" y="10281"/>
                  </a:lnTo>
                  <a:lnTo>
                    <a:pt x="2365" y="10281"/>
                  </a:lnTo>
                  <a:lnTo>
                    <a:pt x="2618" y="10171"/>
                  </a:lnTo>
                  <a:lnTo>
                    <a:pt x="2787" y="10006"/>
                  </a:lnTo>
                  <a:lnTo>
                    <a:pt x="2787" y="9841"/>
                  </a:lnTo>
                  <a:lnTo>
                    <a:pt x="2787" y="9676"/>
                  </a:lnTo>
                  <a:lnTo>
                    <a:pt x="2787" y="9512"/>
                  </a:lnTo>
                  <a:lnTo>
                    <a:pt x="2787" y="9402"/>
                  </a:lnTo>
                  <a:lnTo>
                    <a:pt x="2449" y="9237"/>
                  </a:lnTo>
                  <a:lnTo>
                    <a:pt x="2365" y="9127"/>
                  </a:lnTo>
                  <a:lnTo>
                    <a:pt x="2027" y="8907"/>
                  </a:lnTo>
                  <a:lnTo>
                    <a:pt x="1942" y="8687"/>
                  </a:lnTo>
                  <a:lnTo>
                    <a:pt x="1942" y="8577"/>
                  </a:lnTo>
                  <a:lnTo>
                    <a:pt x="2196" y="8577"/>
                  </a:lnTo>
                  <a:lnTo>
                    <a:pt x="2449" y="8632"/>
                  </a:lnTo>
                  <a:lnTo>
                    <a:pt x="2787" y="8797"/>
                  </a:lnTo>
                  <a:lnTo>
                    <a:pt x="3040" y="8797"/>
                  </a:lnTo>
                  <a:lnTo>
                    <a:pt x="3125" y="8632"/>
                  </a:lnTo>
                  <a:lnTo>
                    <a:pt x="3463" y="8577"/>
                  </a:lnTo>
                  <a:lnTo>
                    <a:pt x="3463" y="8467"/>
                  </a:lnTo>
                  <a:lnTo>
                    <a:pt x="3463" y="8302"/>
                  </a:lnTo>
                  <a:lnTo>
                    <a:pt x="2871" y="8082"/>
                  </a:lnTo>
                  <a:lnTo>
                    <a:pt x="2449" y="7752"/>
                  </a:lnTo>
                  <a:lnTo>
                    <a:pt x="2196" y="7587"/>
                  </a:lnTo>
                  <a:lnTo>
                    <a:pt x="1942" y="7147"/>
                  </a:lnTo>
                  <a:lnTo>
                    <a:pt x="1689" y="6872"/>
                  </a:lnTo>
                  <a:lnTo>
                    <a:pt x="1520" y="6488"/>
                  </a:lnTo>
                  <a:lnTo>
                    <a:pt x="1520" y="6158"/>
                  </a:lnTo>
                  <a:lnTo>
                    <a:pt x="1520" y="5883"/>
                  </a:lnTo>
                  <a:lnTo>
                    <a:pt x="1774" y="5553"/>
                  </a:lnTo>
                  <a:lnTo>
                    <a:pt x="2027" y="5113"/>
                  </a:lnTo>
                  <a:lnTo>
                    <a:pt x="2027" y="5003"/>
                  </a:lnTo>
                  <a:lnTo>
                    <a:pt x="1267" y="5058"/>
                  </a:lnTo>
                  <a:lnTo>
                    <a:pt x="1098" y="4948"/>
                  </a:lnTo>
                  <a:lnTo>
                    <a:pt x="1267" y="4453"/>
                  </a:lnTo>
                  <a:lnTo>
                    <a:pt x="1520" y="4343"/>
                  </a:lnTo>
                  <a:lnTo>
                    <a:pt x="1689" y="4178"/>
                  </a:lnTo>
                  <a:lnTo>
                    <a:pt x="1942" y="4233"/>
                  </a:lnTo>
                  <a:lnTo>
                    <a:pt x="2365" y="4233"/>
                  </a:lnTo>
                  <a:lnTo>
                    <a:pt x="2618" y="4014"/>
                  </a:lnTo>
                  <a:lnTo>
                    <a:pt x="2449" y="3849"/>
                  </a:lnTo>
                  <a:lnTo>
                    <a:pt x="1520" y="3739"/>
                  </a:lnTo>
                  <a:lnTo>
                    <a:pt x="845" y="3629"/>
                  </a:lnTo>
                  <a:lnTo>
                    <a:pt x="507" y="3244"/>
                  </a:lnTo>
                  <a:lnTo>
                    <a:pt x="845" y="3189"/>
                  </a:lnTo>
                  <a:lnTo>
                    <a:pt x="676" y="2969"/>
                  </a:lnTo>
                  <a:lnTo>
                    <a:pt x="253" y="2749"/>
                  </a:lnTo>
                  <a:lnTo>
                    <a:pt x="253" y="2584"/>
                  </a:lnTo>
                  <a:lnTo>
                    <a:pt x="422" y="2254"/>
                  </a:lnTo>
                  <a:lnTo>
                    <a:pt x="0" y="1374"/>
                  </a:lnTo>
                  <a:lnTo>
                    <a:pt x="253" y="1265"/>
                  </a:lnTo>
                  <a:lnTo>
                    <a:pt x="676" y="1045"/>
                  </a:lnTo>
                  <a:lnTo>
                    <a:pt x="1689" y="935"/>
                  </a:lnTo>
                  <a:lnTo>
                    <a:pt x="2618" y="330"/>
                  </a:lnTo>
                  <a:lnTo>
                    <a:pt x="3294" y="275"/>
                  </a:lnTo>
                  <a:lnTo>
                    <a:pt x="3969" y="0"/>
                  </a:lnTo>
                  <a:lnTo>
                    <a:pt x="4392" y="275"/>
                  </a:lnTo>
                  <a:lnTo>
                    <a:pt x="4814" y="495"/>
                  </a:lnTo>
                  <a:lnTo>
                    <a:pt x="5743" y="660"/>
                  </a:lnTo>
                  <a:lnTo>
                    <a:pt x="6587" y="1210"/>
                  </a:lnTo>
                  <a:lnTo>
                    <a:pt x="7010" y="1759"/>
                  </a:lnTo>
                  <a:lnTo>
                    <a:pt x="7601" y="2639"/>
                  </a:lnTo>
                  <a:lnTo>
                    <a:pt x="8276" y="3189"/>
                  </a:lnTo>
                  <a:lnTo>
                    <a:pt x="8783" y="3244"/>
                  </a:lnTo>
                  <a:lnTo>
                    <a:pt x="9459" y="3464"/>
                  </a:lnTo>
                  <a:lnTo>
                    <a:pt x="9628" y="3904"/>
                  </a:lnTo>
                  <a:lnTo>
                    <a:pt x="9881" y="4618"/>
                  </a:lnTo>
                  <a:lnTo>
                    <a:pt x="10979" y="5113"/>
                  </a:lnTo>
                  <a:lnTo>
                    <a:pt x="12246" y="5278"/>
                  </a:lnTo>
                  <a:lnTo>
                    <a:pt x="13090" y="5388"/>
                  </a:lnTo>
                  <a:lnTo>
                    <a:pt x="13597" y="4948"/>
                  </a:lnTo>
                  <a:lnTo>
                    <a:pt x="14273" y="5388"/>
                  </a:lnTo>
                  <a:lnTo>
                    <a:pt x="13597" y="5993"/>
                  </a:lnTo>
                  <a:lnTo>
                    <a:pt x="14273" y="6763"/>
                  </a:lnTo>
                  <a:lnTo>
                    <a:pt x="15033" y="6818"/>
                  </a:lnTo>
                  <a:lnTo>
                    <a:pt x="13935" y="7312"/>
                  </a:lnTo>
                  <a:lnTo>
                    <a:pt x="13935" y="8302"/>
                  </a:lnTo>
                  <a:lnTo>
                    <a:pt x="14273" y="9402"/>
                  </a:lnTo>
                  <a:lnTo>
                    <a:pt x="15117" y="10006"/>
                  </a:lnTo>
                  <a:lnTo>
                    <a:pt x="16384" y="10831"/>
                  </a:lnTo>
                  <a:lnTo>
                    <a:pt x="15708" y="11436"/>
                  </a:lnTo>
                  <a:lnTo>
                    <a:pt x="15033" y="1275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Tree>
    <p:extLst>
      <p:ext uri="{BB962C8B-B14F-4D97-AF65-F5344CB8AC3E}">
        <p14:creationId xmlns:p14="http://schemas.microsoft.com/office/powerpoint/2010/main" val="142885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31605" y="436463"/>
            <a:ext cx="8075262" cy="735013"/>
          </a:xfrm>
        </p:spPr>
        <p:txBody>
          <a:bodyPr/>
          <a:lstStyle/>
          <a:p>
            <a:r>
              <a:rPr lang="en-US" sz="2000" b="0" dirty="0"/>
              <a:t>The pharmaceutical industry </a:t>
            </a:r>
            <a:r>
              <a:rPr lang="en-GB" sz="2000" b="0" dirty="0"/>
              <a:t>invests more of its revenue in generating </a:t>
            </a:r>
            <a:r>
              <a:rPr lang="en-GB" sz="2000" dirty="0"/>
              <a:t>new knowledge through research and development </a:t>
            </a:r>
            <a:r>
              <a:rPr lang="en-GB" sz="2000" b="0" dirty="0"/>
              <a:t>than other sectors </a:t>
            </a:r>
            <a:endParaRPr lang="en-US" sz="2000" dirty="0"/>
          </a:p>
          <a:p>
            <a:endParaRPr lang="en-GB" sz="2000" dirty="0"/>
          </a:p>
        </p:txBody>
      </p:sp>
      <p:sp>
        <p:nvSpPr>
          <p:cNvPr id="8" name="Text Placeholder 2"/>
          <p:cNvSpPr txBox="1">
            <a:spLocks/>
          </p:cNvSpPr>
          <p:nvPr/>
        </p:nvSpPr>
        <p:spPr bwMode="auto">
          <a:xfrm>
            <a:off x="1242348" y="6275286"/>
            <a:ext cx="6708679" cy="538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7854" tIns="23926" rIns="47854" bIns="23926" numCol="1" anchor="t" anchorCtr="0" compatLnSpc="1">
            <a:prstTxWarp prst="textNoShape">
              <a:avLst/>
            </a:prstTxWarp>
          </a:bodyPr>
          <a:lstStyle>
            <a:lvl1pPr marL="239258" indent="-239258" algn="l" defTabSz="957043" rtl="0" eaLnBrk="1" fontAlgn="ctr" latinLnBrk="0" hangingPunct="1">
              <a:lnSpc>
                <a:spcPct val="90000"/>
              </a:lnSpc>
              <a:spcBef>
                <a:spcPts val="1048"/>
              </a:spcBef>
              <a:spcAft>
                <a:spcPct val="0"/>
              </a:spcAft>
              <a:buFont typeface="Arial" charset="0"/>
              <a:buNone/>
              <a:defRPr lang="en-US" sz="1300" b="0" i="0" u="none" strike="noStrike" kern="1200" smtClean="0">
                <a:solidFill>
                  <a:schemeClr val="tx1"/>
                </a:solidFill>
                <a:latin typeface="+mn-lt"/>
                <a:ea typeface="ＭＳ Ｐゴシック" charset="0"/>
                <a:cs typeface="Lato Regular"/>
              </a:defRPr>
            </a:lvl1pPr>
            <a:lvl2pPr marL="717786" indent="-239258" algn="l" defTabSz="957043" rtl="0" eaLnBrk="1" fontAlgn="base" hangingPunct="1">
              <a:lnSpc>
                <a:spcPct val="90000"/>
              </a:lnSpc>
              <a:spcBef>
                <a:spcPts val="524"/>
              </a:spcBef>
              <a:spcAft>
                <a:spcPct val="0"/>
              </a:spcAft>
              <a:buFont typeface="Arial" charset="0"/>
              <a:buChar char="•"/>
              <a:defRPr sz="2500" kern="1200">
                <a:solidFill>
                  <a:schemeClr val="tx1"/>
                </a:solidFill>
                <a:latin typeface="Lato Regular"/>
                <a:ea typeface="ＭＳ Ｐゴシック" charset="0"/>
                <a:cs typeface="Lato Regular"/>
              </a:defRPr>
            </a:lvl2pPr>
            <a:lvl3pPr marL="1196301" indent="-239258" algn="l" defTabSz="957043" rtl="0" eaLnBrk="1" fontAlgn="base" hangingPunct="1">
              <a:lnSpc>
                <a:spcPct val="90000"/>
              </a:lnSpc>
              <a:spcBef>
                <a:spcPts val="524"/>
              </a:spcBef>
              <a:spcAft>
                <a:spcPct val="0"/>
              </a:spcAft>
              <a:buFont typeface="Arial" charset="0"/>
              <a:buChar char="•"/>
              <a:defRPr sz="2100" kern="1200">
                <a:solidFill>
                  <a:schemeClr val="tx1"/>
                </a:solidFill>
                <a:latin typeface="Lato Regular"/>
                <a:ea typeface="ＭＳ Ｐゴシック" charset="0"/>
                <a:cs typeface="Lato Regular"/>
              </a:defRPr>
            </a:lvl3pPr>
            <a:lvl4pPr marL="1674830" indent="-239258" algn="l" defTabSz="957043" rtl="0" eaLnBrk="1" fontAlgn="base" hangingPunct="1">
              <a:lnSpc>
                <a:spcPct val="90000"/>
              </a:lnSpc>
              <a:spcBef>
                <a:spcPts val="524"/>
              </a:spcBef>
              <a:spcAft>
                <a:spcPct val="0"/>
              </a:spcAft>
              <a:buFont typeface="Arial" charset="0"/>
              <a:buChar char="•"/>
              <a:defRPr sz="1900" kern="1200">
                <a:solidFill>
                  <a:schemeClr val="tx1"/>
                </a:solidFill>
                <a:latin typeface="Lato Regular"/>
                <a:ea typeface="ＭＳ Ｐゴシック" charset="0"/>
                <a:cs typeface="Lato Regular"/>
              </a:defRPr>
            </a:lvl4pPr>
            <a:lvl5pPr marL="2153344" indent="-239258" algn="l" defTabSz="957043" rtl="0" eaLnBrk="1" fontAlgn="base" hangingPunct="1">
              <a:lnSpc>
                <a:spcPct val="90000"/>
              </a:lnSpc>
              <a:spcBef>
                <a:spcPts val="524"/>
              </a:spcBef>
              <a:spcAft>
                <a:spcPct val="0"/>
              </a:spcAft>
              <a:buFont typeface="Arial" charset="0"/>
              <a:buChar char="•"/>
              <a:defRPr sz="1900" kern="1200">
                <a:solidFill>
                  <a:schemeClr val="tx1"/>
                </a:solidFill>
                <a:latin typeface="Lato Regular"/>
                <a:ea typeface="ＭＳ Ｐゴシック" charset="0"/>
                <a:cs typeface="Lato Regular"/>
              </a:defRPr>
            </a:lvl5pPr>
            <a:lvl6pPr marL="2631872"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0388"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88913"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67432" indent="-239258" algn="l" defTabSz="957043"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defRPr/>
            </a:pPr>
            <a:r>
              <a:rPr lang="en-GB" sz="900" dirty="0">
                <a:solidFill>
                  <a:srgbClr val="7F7F7F"/>
                </a:solidFill>
                <a:cs typeface="Calibri"/>
              </a:rPr>
              <a:t>* Industrial sectors ranked by R&amp;D intensity (R&amp;D as a percentage of net sales) Note: data relate to the top 2,500 companies with registered offices in the EU (633), Japan (387), the USA (804) and the Rest of the World (676), ranked by total worldwide R&amp;D investment (with R&amp;D investment above €15.5M)</a:t>
            </a:r>
            <a:r>
              <a:rPr lang="en-GB" sz="900" dirty="0">
                <a:solidFill>
                  <a:srgbClr val="7F7F7F"/>
                </a:solidFill>
              </a:rPr>
              <a:t>Source: The 2014 EU industrial R&amp;D investment scoreboard, European Commission, JRC, DG RTD. </a:t>
            </a:r>
          </a:p>
          <a:p>
            <a:pPr algn="ctr">
              <a:lnSpc>
                <a:spcPct val="100000"/>
              </a:lnSpc>
              <a:defRPr/>
            </a:pPr>
            <a:endParaRPr lang="en-GB" sz="900" dirty="0">
              <a:solidFill>
                <a:srgbClr val="7F7F7F"/>
              </a:solidFill>
            </a:endParaRPr>
          </a:p>
        </p:txBody>
      </p:sp>
      <p:sp>
        <p:nvSpPr>
          <p:cNvPr id="9" name="Rectangle 8"/>
          <p:cNvSpPr/>
          <p:nvPr>
            <p:custDataLst>
              <p:tags r:id="rId1"/>
            </p:custDataLst>
          </p:nvPr>
        </p:nvSpPr>
        <p:spPr bwMode="auto">
          <a:xfrm>
            <a:off x="5069072" y="2241211"/>
            <a:ext cx="1509529" cy="166928"/>
          </a:xfrm>
          <a:prstGeom prst="rect">
            <a:avLst/>
          </a:prstGeom>
          <a:noFill/>
          <a:ln w="6350" cap="flat">
            <a:noFill/>
            <a:miter lim="800000"/>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1827214">
              <a:lnSpc>
                <a:spcPct val="90000"/>
              </a:lnSpc>
              <a:defRPr/>
            </a:pPr>
            <a:r>
              <a:rPr lang="en-US" sz="2000" dirty="0">
                <a:solidFill>
                  <a:schemeClr val="tx1">
                    <a:lumMod val="50000"/>
                    <a:lumOff val="50000"/>
                  </a:schemeClr>
                </a:solidFill>
                <a:cs typeface="Arial"/>
              </a:rPr>
              <a:t>14.4%: Pharmaceuticals and biotechnology</a:t>
            </a:r>
            <a:endParaRPr lang="en-US" sz="2000" dirty="0">
              <a:solidFill>
                <a:schemeClr val="tx1">
                  <a:lumMod val="50000"/>
                  <a:lumOff val="50000"/>
                </a:schemeClr>
              </a:solidFill>
              <a:cs typeface="Arial"/>
              <a:sym typeface="Arial"/>
            </a:endParaRPr>
          </a:p>
        </p:txBody>
      </p:sp>
      <p:pic>
        <p:nvPicPr>
          <p:cNvPr id="10" name="Picture 7"/>
          <p:cNvPicPr>
            <a:picLocks noChangeAspect="1"/>
          </p:cNvPicPr>
          <p:nvPr/>
        </p:nvPicPr>
        <p:blipFill>
          <a:blip r:embed="rId8">
            <a:extLst>
              <a:ext uri="{28A0092B-C50C-407E-A947-70E740481C1C}">
                <a14:useLocalDpi xmlns:a14="http://schemas.microsoft.com/office/drawing/2010/main" val="0"/>
              </a:ext>
            </a:extLst>
          </a:blip>
          <a:srcRect l="48407" t="14079" r="549" b="44708"/>
          <a:stretch>
            <a:fillRect/>
          </a:stretch>
        </p:blipFill>
        <p:spPr bwMode="auto">
          <a:xfrm>
            <a:off x="436495" y="2057055"/>
            <a:ext cx="3645828" cy="2832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p:nvSpPr>
        <p:spPr bwMode="gray">
          <a:xfrm>
            <a:off x="4427722" y="2079785"/>
            <a:ext cx="305577" cy="461665"/>
          </a:xfrm>
          <a:prstGeom prst="rect">
            <a:avLst/>
          </a:prstGeom>
          <a:solidFill>
            <a:srgbClr val="008898"/>
          </a:solidFill>
          <a:ln>
            <a:solidFill>
              <a:srgbClr val="A6A6A6"/>
            </a:solidFill>
            <a:headEnd type="none" w="lg" len="lg"/>
            <a:tailEnd type="none" w="lg" len="lg"/>
          </a:ln>
        </p:spPr>
        <p:style>
          <a:lnRef idx="1">
            <a:schemeClr val="dk1"/>
          </a:lnRef>
          <a:fillRef idx="2">
            <a:schemeClr val="dk1"/>
          </a:fillRef>
          <a:effectRef idx="1">
            <a:schemeClr val="dk1"/>
          </a:effectRef>
          <a:fontRef idx="minor">
            <a:schemeClr val="dk1"/>
          </a:fontRef>
        </p:style>
        <p:txBody>
          <a:bodyPr wrap="square" tIns="91440" bIns="91440" anchor="b">
            <a:spAutoFit/>
          </a:bodyPr>
          <a:lstStyle/>
          <a:p>
            <a:pPr algn="ctr" defTabSz="1827214">
              <a:defRPr/>
            </a:pPr>
            <a:endParaRPr lang="en-GB" sz="1800" b="1" dirty="0">
              <a:solidFill>
                <a:schemeClr val="tx1">
                  <a:lumMod val="50000"/>
                  <a:lumOff val="50000"/>
                </a:schemeClr>
              </a:solidFill>
              <a:cs typeface="Arial" pitchFamily="34" charset="0"/>
            </a:endParaRPr>
          </a:p>
        </p:txBody>
      </p:sp>
      <p:sp>
        <p:nvSpPr>
          <p:cNvPr id="12" name="Rectangle 11"/>
          <p:cNvSpPr/>
          <p:nvPr/>
        </p:nvSpPr>
        <p:spPr bwMode="gray">
          <a:xfrm>
            <a:off x="4427722" y="2701625"/>
            <a:ext cx="305577" cy="461665"/>
          </a:xfrm>
          <a:prstGeom prst="rect">
            <a:avLst/>
          </a:prstGeom>
          <a:solidFill>
            <a:srgbClr val="8A5AA4"/>
          </a:solidFill>
          <a:ln>
            <a:solidFill>
              <a:srgbClr val="A6A6A6"/>
            </a:solidFill>
            <a:headEnd type="none" w="lg" len="lg"/>
            <a:tailEnd type="none" w="lg" len="lg"/>
          </a:ln>
        </p:spPr>
        <p:style>
          <a:lnRef idx="1">
            <a:schemeClr val="dk1"/>
          </a:lnRef>
          <a:fillRef idx="2">
            <a:schemeClr val="dk1"/>
          </a:fillRef>
          <a:effectRef idx="1">
            <a:schemeClr val="dk1"/>
          </a:effectRef>
          <a:fontRef idx="minor">
            <a:schemeClr val="dk1"/>
          </a:fontRef>
        </p:style>
        <p:txBody>
          <a:bodyPr wrap="square" tIns="91440" bIns="91440" anchor="b">
            <a:spAutoFit/>
          </a:bodyPr>
          <a:lstStyle/>
          <a:p>
            <a:pPr algn="ctr" defTabSz="1827214">
              <a:defRPr/>
            </a:pPr>
            <a:endParaRPr lang="en-GB" sz="1800" b="1" dirty="0">
              <a:solidFill>
                <a:schemeClr val="tx1">
                  <a:lumMod val="50000"/>
                  <a:lumOff val="50000"/>
                </a:schemeClr>
              </a:solidFill>
              <a:cs typeface="Arial" pitchFamily="34" charset="0"/>
            </a:endParaRPr>
          </a:p>
        </p:txBody>
      </p:sp>
      <p:sp>
        <p:nvSpPr>
          <p:cNvPr id="13" name="Rectangle 12"/>
          <p:cNvSpPr/>
          <p:nvPr/>
        </p:nvSpPr>
        <p:spPr bwMode="gray">
          <a:xfrm>
            <a:off x="4427722" y="3322797"/>
            <a:ext cx="305577" cy="461665"/>
          </a:xfrm>
          <a:prstGeom prst="rect">
            <a:avLst/>
          </a:prstGeom>
          <a:solidFill>
            <a:srgbClr val="F88418"/>
          </a:solidFill>
          <a:ln>
            <a:solidFill>
              <a:srgbClr val="A6A6A6"/>
            </a:solidFill>
            <a:headEnd type="none" w="lg" len="lg"/>
            <a:tailEnd type="none" w="lg" len="lg"/>
          </a:ln>
        </p:spPr>
        <p:style>
          <a:lnRef idx="1">
            <a:schemeClr val="dk1"/>
          </a:lnRef>
          <a:fillRef idx="2">
            <a:schemeClr val="dk1"/>
          </a:fillRef>
          <a:effectRef idx="1">
            <a:schemeClr val="dk1"/>
          </a:effectRef>
          <a:fontRef idx="minor">
            <a:schemeClr val="dk1"/>
          </a:fontRef>
        </p:style>
        <p:txBody>
          <a:bodyPr wrap="square" tIns="91440" bIns="91440" anchor="b">
            <a:spAutoFit/>
          </a:bodyPr>
          <a:lstStyle/>
          <a:p>
            <a:pPr algn="ctr" defTabSz="1827214">
              <a:defRPr/>
            </a:pPr>
            <a:endParaRPr lang="en-GB" sz="1800" b="1" dirty="0">
              <a:solidFill>
                <a:schemeClr val="tx1">
                  <a:lumMod val="50000"/>
                  <a:lumOff val="50000"/>
                </a:schemeClr>
              </a:solidFill>
              <a:cs typeface="Arial" pitchFamily="34" charset="0"/>
            </a:endParaRPr>
          </a:p>
        </p:txBody>
      </p:sp>
      <p:sp>
        <p:nvSpPr>
          <p:cNvPr id="14" name="Rectangle 13"/>
          <p:cNvSpPr/>
          <p:nvPr/>
        </p:nvSpPr>
        <p:spPr bwMode="gray">
          <a:xfrm>
            <a:off x="4427722" y="3943510"/>
            <a:ext cx="305577" cy="461665"/>
          </a:xfrm>
          <a:prstGeom prst="rect">
            <a:avLst/>
          </a:prstGeom>
          <a:solidFill>
            <a:srgbClr val="ED1B25"/>
          </a:solidFill>
          <a:ln>
            <a:solidFill>
              <a:srgbClr val="A6A6A6"/>
            </a:solidFill>
            <a:headEnd type="none" w="lg" len="lg"/>
            <a:tailEnd type="none" w="lg" len="lg"/>
          </a:ln>
        </p:spPr>
        <p:style>
          <a:lnRef idx="1">
            <a:schemeClr val="dk1"/>
          </a:lnRef>
          <a:fillRef idx="2">
            <a:schemeClr val="dk1"/>
          </a:fillRef>
          <a:effectRef idx="1">
            <a:schemeClr val="dk1"/>
          </a:effectRef>
          <a:fontRef idx="minor">
            <a:schemeClr val="dk1"/>
          </a:fontRef>
        </p:style>
        <p:txBody>
          <a:bodyPr wrap="square" tIns="91440" bIns="91440" anchor="b">
            <a:spAutoFit/>
          </a:bodyPr>
          <a:lstStyle/>
          <a:p>
            <a:pPr algn="ctr" defTabSz="1827214">
              <a:defRPr/>
            </a:pPr>
            <a:endParaRPr lang="en-GB" sz="1800" b="1" dirty="0">
              <a:solidFill>
                <a:schemeClr val="tx1">
                  <a:lumMod val="50000"/>
                  <a:lumOff val="50000"/>
                </a:schemeClr>
              </a:solidFill>
              <a:cs typeface="Arial" pitchFamily="34" charset="0"/>
            </a:endParaRPr>
          </a:p>
        </p:txBody>
      </p:sp>
      <p:sp>
        <p:nvSpPr>
          <p:cNvPr id="15" name="Rectangle 14"/>
          <p:cNvSpPr/>
          <p:nvPr/>
        </p:nvSpPr>
        <p:spPr bwMode="gray">
          <a:xfrm>
            <a:off x="4427722" y="4564222"/>
            <a:ext cx="305577" cy="461665"/>
          </a:xfrm>
          <a:prstGeom prst="rect">
            <a:avLst/>
          </a:prstGeom>
          <a:solidFill>
            <a:srgbClr val="33A2DA"/>
          </a:solidFill>
          <a:ln>
            <a:solidFill>
              <a:srgbClr val="A6A6A6"/>
            </a:solidFill>
            <a:headEnd type="none" w="lg" len="lg"/>
            <a:tailEnd type="none" w="lg" len="lg"/>
          </a:ln>
        </p:spPr>
        <p:style>
          <a:lnRef idx="1">
            <a:schemeClr val="dk1"/>
          </a:lnRef>
          <a:fillRef idx="2">
            <a:schemeClr val="dk1"/>
          </a:fillRef>
          <a:effectRef idx="1">
            <a:schemeClr val="dk1"/>
          </a:effectRef>
          <a:fontRef idx="minor">
            <a:schemeClr val="dk1"/>
          </a:fontRef>
        </p:style>
        <p:txBody>
          <a:bodyPr wrap="square" tIns="91440" bIns="91440" anchor="b">
            <a:spAutoFit/>
          </a:bodyPr>
          <a:lstStyle/>
          <a:p>
            <a:pPr algn="ctr" defTabSz="1827214">
              <a:defRPr/>
            </a:pPr>
            <a:endParaRPr lang="en-GB" sz="1800" b="1" dirty="0">
              <a:solidFill>
                <a:schemeClr val="tx1">
                  <a:lumMod val="50000"/>
                  <a:lumOff val="50000"/>
                </a:schemeClr>
              </a:solidFill>
              <a:cs typeface="Arial" pitchFamily="34" charset="0"/>
            </a:endParaRPr>
          </a:p>
        </p:txBody>
      </p:sp>
      <p:sp>
        <p:nvSpPr>
          <p:cNvPr id="16" name="Rectangle 15"/>
          <p:cNvSpPr/>
          <p:nvPr/>
        </p:nvSpPr>
        <p:spPr bwMode="gray">
          <a:xfrm>
            <a:off x="4427722" y="5184935"/>
            <a:ext cx="305577" cy="461665"/>
          </a:xfrm>
          <a:prstGeom prst="rect">
            <a:avLst/>
          </a:prstGeom>
          <a:solidFill>
            <a:srgbClr val="7A9521"/>
          </a:solidFill>
          <a:ln>
            <a:solidFill>
              <a:srgbClr val="A6A6A6"/>
            </a:solidFill>
            <a:headEnd type="none" w="lg" len="lg"/>
            <a:tailEnd type="none" w="lg" len="lg"/>
          </a:ln>
        </p:spPr>
        <p:style>
          <a:lnRef idx="1">
            <a:schemeClr val="dk1"/>
          </a:lnRef>
          <a:fillRef idx="2">
            <a:schemeClr val="dk1"/>
          </a:fillRef>
          <a:effectRef idx="1">
            <a:schemeClr val="dk1"/>
          </a:effectRef>
          <a:fontRef idx="minor">
            <a:schemeClr val="dk1"/>
          </a:fontRef>
        </p:style>
        <p:txBody>
          <a:bodyPr wrap="square" tIns="91440" bIns="91440" anchor="b">
            <a:spAutoFit/>
          </a:bodyPr>
          <a:lstStyle/>
          <a:p>
            <a:pPr algn="ctr" defTabSz="1827214">
              <a:defRPr/>
            </a:pPr>
            <a:endParaRPr lang="en-GB" sz="1800" b="1" dirty="0">
              <a:solidFill>
                <a:schemeClr val="tx1">
                  <a:lumMod val="50000"/>
                  <a:lumOff val="50000"/>
                </a:schemeClr>
              </a:solidFill>
              <a:cs typeface="Arial" pitchFamily="34" charset="0"/>
            </a:endParaRPr>
          </a:p>
        </p:txBody>
      </p:sp>
      <p:sp>
        <p:nvSpPr>
          <p:cNvPr id="17" name="Rectangle 16"/>
          <p:cNvSpPr/>
          <p:nvPr>
            <p:custDataLst>
              <p:tags r:id="rId2"/>
            </p:custDataLst>
          </p:nvPr>
        </p:nvSpPr>
        <p:spPr bwMode="auto">
          <a:xfrm>
            <a:off x="5069072" y="2863511"/>
            <a:ext cx="1509529" cy="166928"/>
          </a:xfrm>
          <a:prstGeom prst="rect">
            <a:avLst/>
          </a:prstGeom>
          <a:noFill/>
          <a:ln w="6350" cap="flat">
            <a:noFill/>
            <a:miter lim="800000"/>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1827214">
              <a:lnSpc>
                <a:spcPct val="90000"/>
              </a:lnSpc>
              <a:defRPr/>
            </a:pPr>
            <a:r>
              <a:rPr lang="en-US" sz="2000" dirty="0">
                <a:solidFill>
                  <a:schemeClr val="tx1">
                    <a:lumMod val="50000"/>
                    <a:lumOff val="50000"/>
                  </a:schemeClr>
                </a:solidFill>
                <a:cs typeface="Arial"/>
              </a:rPr>
              <a:t>10.4%: Software and computer services</a:t>
            </a:r>
            <a:endParaRPr lang="en-US" sz="2000" dirty="0">
              <a:solidFill>
                <a:schemeClr val="tx1">
                  <a:lumMod val="50000"/>
                  <a:lumOff val="50000"/>
                </a:schemeClr>
              </a:solidFill>
              <a:cs typeface="Arial"/>
              <a:sym typeface="Arial"/>
            </a:endParaRPr>
          </a:p>
        </p:txBody>
      </p:sp>
      <p:sp>
        <p:nvSpPr>
          <p:cNvPr id="18" name="Rectangle 17"/>
          <p:cNvSpPr/>
          <p:nvPr>
            <p:custDataLst>
              <p:tags r:id="rId3"/>
            </p:custDataLst>
          </p:nvPr>
        </p:nvSpPr>
        <p:spPr bwMode="auto">
          <a:xfrm>
            <a:off x="5069072" y="3484223"/>
            <a:ext cx="1509529" cy="166928"/>
          </a:xfrm>
          <a:prstGeom prst="rect">
            <a:avLst/>
          </a:prstGeom>
          <a:noFill/>
          <a:ln w="6350" cap="flat">
            <a:noFill/>
            <a:miter lim="800000"/>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1827214">
              <a:lnSpc>
                <a:spcPct val="90000"/>
              </a:lnSpc>
              <a:defRPr/>
            </a:pPr>
            <a:r>
              <a:rPr lang="en-US" sz="2000" dirty="0">
                <a:solidFill>
                  <a:schemeClr val="tx1">
                    <a:lumMod val="50000"/>
                    <a:lumOff val="50000"/>
                  </a:schemeClr>
                </a:solidFill>
                <a:cs typeface="Arial"/>
              </a:rPr>
              <a:t>8%: Technology hardware and equipment </a:t>
            </a:r>
            <a:endParaRPr lang="en-US" sz="2000" dirty="0">
              <a:solidFill>
                <a:schemeClr val="tx1">
                  <a:lumMod val="50000"/>
                  <a:lumOff val="50000"/>
                </a:schemeClr>
              </a:solidFill>
              <a:cs typeface="Arial"/>
              <a:sym typeface="Arial"/>
            </a:endParaRPr>
          </a:p>
        </p:txBody>
      </p:sp>
      <p:sp>
        <p:nvSpPr>
          <p:cNvPr id="19" name="Rectangle 18"/>
          <p:cNvSpPr/>
          <p:nvPr>
            <p:custDataLst>
              <p:tags r:id="rId4"/>
            </p:custDataLst>
          </p:nvPr>
        </p:nvSpPr>
        <p:spPr bwMode="auto">
          <a:xfrm>
            <a:off x="5069072" y="4104936"/>
            <a:ext cx="1509529" cy="166928"/>
          </a:xfrm>
          <a:prstGeom prst="rect">
            <a:avLst/>
          </a:prstGeom>
          <a:noFill/>
          <a:ln w="6350" cap="flat">
            <a:noFill/>
            <a:miter lim="800000"/>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1827214">
              <a:lnSpc>
                <a:spcPct val="90000"/>
              </a:lnSpc>
              <a:defRPr/>
            </a:pPr>
            <a:r>
              <a:rPr lang="en-US" sz="2000" dirty="0">
                <a:solidFill>
                  <a:schemeClr val="tx1">
                    <a:lumMod val="50000"/>
                    <a:lumOff val="50000"/>
                  </a:schemeClr>
                </a:solidFill>
                <a:cs typeface="Arial"/>
              </a:rPr>
              <a:t>7.3%: Leisure goods</a:t>
            </a:r>
            <a:endParaRPr lang="en-US" sz="2000" dirty="0">
              <a:solidFill>
                <a:schemeClr val="tx1">
                  <a:lumMod val="50000"/>
                  <a:lumOff val="50000"/>
                </a:schemeClr>
              </a:solidFill>
              <a:cs typeface="Arial"/>
              <a:sym typeface="Arial"/>
            </a:endParaRPr>
          </a:p>
        </p:txBody>
      </p:sp>
      <p:sp>
        <p:nvSpPr>
          <p:cNvPr id="20" name="Rectangle 19"/>
          <p:cNvSpPr/>
          <p:nvPr>
            <p:custDataLst>
              <p:tags r:id="rId5"/>
            </p:custDataLst>
          </p:nvPr>
        </p:nvSpPr>
        <p:spPr bwMode="auto">
          <a:xfrm>
            <a:off x="5069072" y="4727236"/>
            <a:ext cx="1509529" cy="166928"/>
          </a:xfrm>
          <a:prstGeom prst="rect">
            <a:avLst/>
          </a:prstGeom>
          <a:noFill/>
          <a:ln w="6350" cap="flat">
            <a:noFill/>
            <a:miter lim="800000"/>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1827214">
              <a:lnSpc>
                <a:spcPct val="90000"/>
              </a:lnSpc>
              <a:defRPr/>
            </a:pPr>
            <a:r>
              <a:rPr lang="en-US" sz="2000" dirty="0">
                <a:solidFill>
                  <a:schemeClr val="tx1">
                    <a:lumMod val="50000"/>
                    <a:lumOff val="50000"/>
                  </a:schemeClr>
                </a:solidFill>
                <a:cs typeface="Arial"/>
              </a:rPr>
              <a:t>4.2%: Healthcare equipment and services</a:t>
            </a:r>
            <a:endParaRPr lang="en-US" sz="2000" dirty="0">
              <a:solidFill>
                <a:schemeClr val="tx1">
                  <a:lumMod val="50000"/>
                  <a:lumOff val="50000"/>
                </a:schemeClr>
              </a:solidFill>
              <a:cs typeface="Arial"/>
              <a:sym typeface="Arial"/>
            </a:endParaRPr>
          </a:p>
        </p:txBody>
      </p:sp>
      <p:sp>
        <p:nvSpPr>
          <p:cNvPr id="21" name="Rectangle 20"/>
          <p:cNvSpPr/>
          <p:nvPr>
            <p:custDataLst>
              <p:tags r:id="rId6"/>
            </p:custDataLst>
          </p:nvPr>
        </p:nvSpPr>
        <p:spPr bwMode="auto">
          <a:xfrm>
            <a:off x="5069072" y="5347948"/>
            <a:ext cx="1509529" cy="166928"/>
          </a:xfrm>
          <a:prstGeom prst="rect">
            <a:avLst/>
          </a:prstGeom>
          <a:noFill/>
          <a:ln w="6350" cap="flat">
            <a:noFill/>
            <a:miter lim="800000"/>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1827214">
              <a:lnSpc>
                <a:spcPct val="90000"/>
              </a:lnSpc>
              <a:defRPr/>
            </a:pPr>
            <a:r>
              <a:rPr lang="en-US" sz="2000" dirty="0">
                <a:solidFill>
                  <a:schemeClr val="tx1">
                    <a:lumMod val="50000"/>
                    <a:lumOff val="50000"/>
                  </a:schemeClr>
                </a:solidFill>
                <a:cs typeface="Arial"/>
              </a:rPr>
              <a:t>2.6%: Chemicals</a:t>
            </a:r>
            <a:endParaRPr lang="en-US" sz="2000" dirty="0">
              <a:solidFill>
                <a:schemeClr val="tx1">
                  <a:lumMod val="50000"/>
                  <a:lumOff val="50000"/>
                </a:schemeClr>
              </a:solidFill>
              <a:cs typeface="Arial"/>
              <a:sym typeface="Arial"/>
            </a:endParaRPr>
          </a:p>
        </p:txBody>
      </p:sp>
      <p:sp>
        <p:nvSpPr>
          <p:cNvPr id="2" name="TextBox 1"/>
          <p:cNvSpPr txBox="1"/>
          <p:nvPr/>
        </p:nvSpPr>
        <p:spPr>
          <a:xfrm>
            <a:off x="893703" y="1495778"/>
            <a:ext cx="6886222" cy="384721"/>
          </a:xfrm>
          <a:prstGeom prst="rect">
            <a:avLst/>
          </a:prstGeom>
          <a:noFill/>
        </p:spPr>
        <p:txBody>
          <a:bodyPr wrap="square" rtlCol="0">
            <a:spAutoFit/>
          </a:bodyPr>
          <a:lstStyle/>
          <a:p>
            <a:r>
              <a:rPr lang="en-GB" dirty="0">
                <a:solidFill>
                  <a:schemeClr val="accent1"/>
                </a:solidFill>
              </a:rPr>
              <a:t>R&amp;D spending as a percentage of net sales, 2014</a:t>
            </a:r>
          </a:p>
        </p:txBody>
      </p:sp>
    </p:spTree>
    <p:extLst>
      <p:ext uri="{BB962C8B-B14F-4D97-AF65-F5344CB8AC3E}">
        <p14:creationId xmlns:p14="http://schemas.microsoft.com/office/powerpoint/2010/main" val="2448162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265477"/>
            <a:ext cx="8343900" cy="735013"/>
          </a:xfrm>
        </p:spPr>
        <p:txBody>
          <a:bodyPr/>
          <a:lstStyle/>
          <a:p>
            <a:r>
              <a:rPr lang="en-US" sz="2400" b="0" dirty="0"/>
              <a:t>The biopharmaceutical sector adds the </a:t>
            </a:r>
            <a:br>
              <a:rPr lang="en-US" sz="2400" b="0" dirty="0"/>
            </a:br>
            <a:r>
              <a:rPr lang="en-US" sz="2400" dirty="0"/>
              <a:t>most value to the economy per employee</a:t>
            </a:r>
            <a:endParaRPr lang="fr-BE" sz="2400" dirty="0"/>
          </a:p>
        </p:txBody>
      </p:sp>
      <p:sp>
        <p:nvSpPr>
          <p:cNvPr id="5" name="Text Box 3"/>
          <p:cNvSpPr txBox="1">
            <a:spLocks noChangeArrowheads="1"/>
          </p:cNvSpPr>
          <p:nvPr/>
        </p:nvSpPr>
        <p:spPr bwMode="auto">
          <a:xfrm>
            <a:off x="800100" y="1481531"/>
            <a:ext cx="8470900" cy="364338"/>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sz="1800" b="1" dirty="0">
                <a:solidFill>
                  <a:srgbClr val="7F7F7F"/>
                </a:solidFill>
              </a:rPr>
              <a:t>Gross Value Added per Employee, 2012, 000’s Euros</a:t>
            </a:r>
            <a:endParaRPr lang="en-US" sz="1600" b="1" i="1" dirty="0">
              <a:solidFill>
                <a:srgbClr val="7F7F7F"/>
              </a:solidFill>
            </a:endParaRPr>
          </a:p>
        </p:txBody>
      </p:sp>
      <p:sp>
        <p:nvSpPr>
          <p:cNvPr id="6" name="TextBox 5"/>
          <p:cNvSpPr txBox="1"/>
          <p:nvPr/>
        </p:nvSpPr>
        <p:spPr>
          <a:xfrm>
            <a:off x="1536700" y="6283168"/>
            <a:ext cx="6103151" cy="461665"/>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chemeClr val="tx1">
                    <a:lumMod val="50000"/>
                    <a:lumOff val="50000"/>
                  </a:schemeClr>
                </a:solidFill>
                <a:latin typeface="+mn-lt"/>
              </a:rPr>
              <a:t>	Note:	Europe is defined here as the EU-28 plus Norway; Gross value added for each industry is defined as the gross income from operating activities per employee.</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chemeClr val="tx1">
                    <a:lumMod val="50000"/>
                    <a:lumOff val="50000"/>
                  </a:schemeClr>
                </a:solidFill>
                <a:latin typeface="+mn-lt"/>
              </a:rPr>
              <a:t>	Source: Health Advances analysis; Eurostat Database (accessed February 2016). </a:t>
            </a:r>
          </a:p>
        </p:txBody>
      </p:sp>
      <p:graphicFrame>
        <p:nvGraphicFramePr>
          <p:cNvPr id="7" name="Chart 6"/>
          <p:cNvGraphicFramePr/>
          <p:nvPr>
            <p:extLst>
              <p:ext uri="{D42A27DB-BD31-4B8C-83A1-F6EECF244321}">
                <p14:modId xmlns:p14="http://schemas.microsoft.com/office/powerpoint/2010/main" val="1334997001"/>
              </p:ext>
            </p:extLst>
          </p:nvPr>
        </p:nvGraphicFramePr>
        <p:xfrm>
          <a:off x="495300" y="1739901"/>
          <a:ext cx="8153400" cy="429315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6159500" y="3222004"/>
            <a:ext cx="3111500" cy="1631216"/>
          </a:xfrm>
          <a:prstGeom prst="rect">
            <a:avLst/>
          </a:prstGeom>
        </p:spPr>
        <p:txBody>
          <a:bodyPr wrap="square">
            <a:spAutoFit/>
          </a:bodyPr>
          <a:lstStyle/>
          <a:p>
            <a:pPr algn="r"/>
            <a:r>
              <a:rPr lang="en-US" sz="1800" dirty="0">
                <a:solidFill>
                  <a:srgbClr val="7F7F7F"/>
                </a:solidFill>
              </a:rPr>
              <a:t>Pharmaceutical employees in Europe are generating </a:t>
            </a:r>
            <a:br>
              <a:rPr lang="en-US" sz="2000" dirty="0">
                <a:solidFill>
                  <a:srgbClr val="7F7F7F"/>
                </a:solidFill>
              </a:rPr>
            </a:br>
            <a:r>
              <a:rPr lang="en-US" sz="2800" b="1" dirty="0">
                <a:solidFill>
                  <a:schemeClr val="accent1"/>
                </a:solidFill>
              </a:rPr>
              <a:t>80% more value </a:t>
            </a:r>
          </a:p>
          <a:p>
            <a:pPr algn="r"/>
            <a:r>
              <a:rPr lang="en-US" sz="1800" dirty="0">
                <a:solidFill>
                  <a:schemeClr val="tx1">
                    <a:lumMod val="50000"/>
                    <a:lumOff val="50000"/>
                  </a:schemeClr>
                </a:solidFill>
              </a:rPr>
              <a:t>per employee </a:t>
            </a:r>
            <a:r>
              <a:rPr lang="en-US" sz="1800" dirty="0">
                <a:solidFill>
                  <a:srgbClr val="7F7F7F"/>
                </a:solidFill>
              </a:rPr>
              <a:t>than other industries,</a:t>
            </a:r>
            <a:endParaRPr lang="en-US" sz="2000" dirty="0">
              <a:solidFill>
                <a:srgbClr val="7F7F7F"/>
              </a:solidFill>
            </a:endParaRPr>
          </a:p>
        </p:txBody>
      </p:sp>
    </p:spTree>
    <p:extLst>
      <p:ext uri="{BB962C8B-B14F-4D97-AF65-F5344CB8AC3E}">
        <p14:creationId xmlns:p14="http://schemas.microsoft.com/office/powerpoint/2010/main" val="142885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15000"/>
          </a:blip>
          <a:stretch>
            <a:fillRect/>
          </a:stretch>
        </p:blipFill>
        <p:spPr>
          <a:xfrm>
            <a:off x="1173078" y="-1001889"/>
            <a:ext cx="8732922" cy="7929494"/>
          </a:xfrm>
          <a:prstGeom prst="rect">
            <a:avLst/>
          </a:prstGeom>
        </p:spPr>
      </p:pic>
      <p:sp>
        <p:nvSpPr>
          <p:cNvPr id="28" name="TextBox 27"/>
          <p:cNvSpPr txBox="1"/>
          <p:nvPr/>
        </p:nvSpPr>
        <p:spPr bwMode="auto">
          <a:xfrm>
            <a:off x="500462" y="516759"/>
            <a:ext cx="8453037" cy="377030"/>
          </a:xfrm>
          <a:prstGeom prst="rect">
            <a:avLst/>
          </a:prstGeom>
          <a:noFill/>
        </p:spPr>
        <p:txBody>
          <a:bodyPr wrap="square" lIns="68584" tIns="34292" rIns="68584" bIns="34292">
            <a:spAutoFit/>
          </a:bodyPr>
          <a:lstStyle/>
          <a:p>
            <a:pPr algn="ctr" defTabSz="956789" fontAlgn="auto">
              <a:spcBef>
                <a:spcPts val="0"/>
              </a:spcBef>
              <a:spcAft>
                <a:spcPts val="0"/>
              </a:spcAft>
              <a:defRPr/>
            </a:pPr>
            <a:r>
              <a:rPr lang="en-US" sz="2000" b="1" dirty="0">
                <a:solidFill>
                  <a:srgbClr val="006B74"/>
                </a:solidFill>
                <a:latin typeface="Calibri"/>
                <a:cs typeface="AgfaRotisSansSerif-Bold"/>
              </a:rPr>
              <a:t>SECTION 1: The value of medicines to patients, healthcare systems and society</a:t>
            </a:r>
            <a:endParaRPr lang="id-ID" sz="2000" b="1" dirty="0">
              <a:solidFill>
                <a:srgbClr val="006B74"/>
              </a:solidFill>
              <a:latin typeface="Calibri"/>
              <a:cs typeface="AgfaRotisSansSerif-Bold"/>
            </a:endParaRPr>
          </a:p>
        </p:txBody>
      </p:sp>
      <p:grpSp>
        <p:nvGrpSpPr>
          <p:cNvPr id="7" name="Group 6"/>
          <p:cNvGrpSpPr/>
          <p:nvPr/>
        </p:nvGrpSpPr>
        <p:grpSpPr>
          <a:xfrm>
            <a:off x="1173209" y="1219852"/>
            <a:ext cx="3535401" cy="2152653"/>
            <a:chOff x="161241" y="1195777"/>
            <a:chExt cx="2817617" cy="2152653"/>
          </a:xfrm>
        </p:grpSpPr>
        <p:grpSp>
          <p:nvGrpSpPr>
            <p:cNvPr id="8" name="Group 7"/>
            <p:cNvGrpSpPr/>
            <p:nvPr/>
          </p:nvGrpSpPr>
          <p:grpSpPr>
            <a:xfrm>
              <a:off x="161241" y="1195777"/>
              <a:ext cx="2817617" cy="799394"/>
              <a:chOff x="485774" y="1341189"/>
              <a:chExt cx="3771900" cy="799394"/>
            </a:xfrm>
          </p:grpSpPr>
          <p:sp>
            <p:nvSpPr>
              <p:cNvPr id="11" name="Isosceles Triangle 10"/>
              <p:cNvSpPr/>
              <p:nvPr/>
            </p:nvSpPr>
            <p:spPr>
              <a:xfrm rot="10800000">
                <a:off x="2007392" y="1683383"/>
                <a:ext cx="728663" cy="457200"/>
              </a:xfrm>
              <a:prstGeom prst="triangl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Text Box 3"/>
              <p:cNvSpPr txBox="1">
                <a:spLocks noChangeArrowheads="1"/>
              </p:cNvSpPr>
              <p:nvPr/>
            </p:nvSpPr>
            <p:spPr bwMode="auto">
              <a:xfrm>
                <a:off x="485774" y="1341189"/>
                <a:ext cx="3771900" cy="477160"/>
              </a:xfrm>
              <a:prstGeom prst="rect">
                <a:avLst/>
              </a:prstGeom>
              <a:solidFill>
                <a:schemeClr val="accent3">
                  <a:lumMod val="75000"/>
                </a:schemeClr>
              </a:solidFill>
              <a:ln w="9525" algn="ctr">
                <a:noFill/>
                <a:miter lim="800000"/>
                <a:headEnd/>
                <a:tailEnd/>
              </a:ln>
              <a:effectLst/>
            </p:spPr>
            <p:txBody>
              <a:bodyPr wrap="square" lIns="43247" tIns="43247" rIns="43247" bIns="43247" anchor="ctr">
                <a:noAutofit/>
              </a:bodyPr>
              <a:lstStyle/>
              <a:p>
                <a:pPr algn="ctr" defTabSz="865188"/>
                <a:r>
                  <a:rPr lang="en-US" b="1" dirty="0">
                    <a:solidFill>
                      <a:schemeClr val="bg1"/>
                    </a:solidFill>
                  </a:rPr>
                  <a:t>PATIENTS</a:t>
                </a:r>
              </a:p>
            </p:txBody>
          </p:sp>
        </p:grpSp>
        <p:sp>
          <p:nvSpPr>
            <p:cNvPr id="9" name="Text Box 3"/>
            <p:cNvSpPr txBox="1">
              <a:spLocks noChangeArrowheads="1"/>
            </p:cNvSpPr>
            <p:nvPr/>
          </p:nvSpPr>
          <p:spPr bwMode="auto">
            <a:xfrm>
              <a:off x="247046" y="2282118"/>
              <a:ext cx="2646006" cy="518226"/>
            </a:xfrm>
            <a:prstGeom prst="rect">
              <a:avLst/>
            </a:prstGeom>
            <a:noFill/>
            <a:ln w="9525" algn="ctr">
              <a:noFill/>
              <a:miter lim="800000"/>
              <a:headEnd/>
              <a:tailEnd/>
            </a:ln>
            <a:effectLst/>
          </p:spPr>
          <p:txBody>
            <a:bodyPr wrap="square" lIns="43247" tIns="43247" rIns="43247" bIns="43247" anchor="ctr">
              <a:spAutoFit/>
            </a:bodyPr>
            <a:lstStyle/>
            <a:p>
              <a:pPr marL="0" lvl="2" algn="ctr" defTabSz="865188"/>
              <a:r>
                <a:rPr lang="en-US" sz="1400" b="1" dirty="0"/>
                <a:t>Patients live longer, healthier, more productive lives</a:t>
              </a:r>
            </a:p>
          </p:txBody>
        </p:sp>
        <p:sp>
          <p:nvSpPr>
            <p:cNvPr id="10" name="Rectangle 9"/>
            <p:cNvSpPr/>
            <p:nvPr/>
          </p:nvSpPr>
          <p:spPr>
            <a:xfrm>
              <a:off x="161241" y="1195777"/>
              <a:ext cx="2817617" cy="2152653"/>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1173077" y="3975547"/>
            <a:ext cx="3539817" cy="2167077"/>
            <a:chOff x="174890" y="4014961"/>
            <a:chExt cx="2821136" cy="2167077"/>
          </a:xfrm>
        </p:grpSpPr>
        <p:grpSp>
          <p:nvGrpSpPr>
            <p:cNvPr id="14" name="Group 13"/>
            <p:cNvGrpSpPr/>
            <p:nvPr/>
          </p:nvGrpSpPr>
          <p:grpSpPr>
            <a:xfrm>
              <a:off x="174890" y="4014961"/>
              <a:ext cx="2821136" cy="806126"/>
              <a:chOff x="330905" y="193607"/>
              <a:chExt cx="3776612" cy="806126"/>
            </a:xfrm>
            <a:solidFill>
              <a:srgbClr val="0067AC"/>
            </a:solidFill>
          </p:grpSpPr>
          <p:sp>
            <p:nvSpPr>
              <p:cNvPr id="17" name="Isosceles Triangle 16"/>
              <p:cNvSpPr/>
              <p:nvPr/>
            </p:nvSpPr>
            <p:spPr>
              <a:xfrm rot="10800000">
                <a:off x="1828289" y="542533"/>
                <a:ext cx="728664" cy="457200"/>
              </a:xfrm>
              <a:prstGeom prst="triangle">
                <a:avLst/>
              </a:prstGeom>
              <a:solidFill>
                <a:srgbClr val="4181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Text Box 3"/>
              <p:cNvSpPr txBox="1">
                <a:spLocks noChangeArrowheads="1"/>
              </p:cNvSpPr>
              <p:nvPr/>
            </p:nvSpPr>
            <p:spPr bwMode="auto">
              <a:xfrm>
                <a:off x="331045" y="218661"/>
                <a:ext cx="3776472" cy="471131"/>
              </a:xfrm>
              <a:prstGeom prst="rect">
                <a:avLst/>
              </a:prstGeom>
              <a:solidFill>
                <a:srgbClr val="41813A"/>
              </a:solidFill>
              <a:ln w="9525" algn="ctr">
                <a:noFill/>
                <a:miter lim="800000"/>
                <a:headEnd/>
                <a:tailEnd/>
              </a:ln>
              <a:effectLst/>
            </p:spPr>
            <p:txBody>
              <a:bodyPr wrap="square" lIns="43247" tIns="43247" rIns="43247" bIns="43247" anchor="ctr">
                <a:noAutofit/>
              </a:bodyPr>
              <a:lstStyle/>
              <a:p>
                <a:pPr defTabSz="865188"/>
                <a:r>
                  <a:rPr lang="en-US" b="1" dirty="0">
                    <a:solidFill>
                      <a:schemeClr val="bg1"/>
                    </a:solidFill>
                  </a:rPr>
                  <a:t>HEALTHCARE SYSTEMS</a:t>
                </a:r>
              </a:p>
            </p:txBody>
          </p:sp>
          <p:sp>
            <p:nvSpPr>
              <p:cNvPr id="19" name="Isosceles Triangle 18"/>
              <p:cNvSpPr/>
              <p:nvPr/>
            </p:nvSpPr>
            <p:spPr>
              <a:xfrm rot="10800000">
                <a:off x="1828149" y="517479"/>
                <a:ext cx="728664" cy="457200"/>
              </a:xfrm>
              <a:prstGeom prst="triangle">
                <a:avLst/>
              </a:prstGeom>
              <a:solidFill>
                <a:srgbClr val="4181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Text Box 3"/>
              <p:cNvSpPr txBox="1">
                <a:spLocks noChangeArrowheads="1"/>
              </p:cNvSpPr>
              <p:nvPr/>
            </p:nvSpPr>
            <p:spPr bwMode="auto">
              <a:xfrm>
                <a:off x="330905" y="193607"/>
                <a:ext cx="3776472" cy="471131"/>
              </a:xfrm>
              <a:prstGeom prst="rect">
                <a:avLst/>
              </a:prstGeom>
              <a:solidFill>
                <a:srgbClr val="41813A"/>
              </a:solidFill>
              <a:ln w="9525" algn="ctr">
                <a:noFill/>
                <a:miter lim="800000"/>
                <a:headEnd/>
                <a:tailEnd/>
              </a:ln>
              <a:effectLst/>
            </p:spPr>
            <p:txBody>
              <a:bodyPr wrap="square" lIns="43247" tIns="43247" rIns="43247" bIns="43247" anchor="ctr">
                <a:noAutofit/>
              </a:bodyPr>
              <a:lstStyle/>
              <a:p>
                <a:pPr algn="ctr" defTabSz="865188"/>
                <a:r>
                  <a:rPr lang="en-US" b="1" dirty="0">
                    <a:solidFill>
                      <a:schemeClr val="bg1"/>
                    </a:solidFill>
                  </a:rPr>
                  <a:t>HEALTHCARE SYSTEMS</a:t>
                </a:r>
              </a:p>
            </p:txBody>
          </p:sp>
        </p:grpSp>
        <p:sp>
          <p:nvSpPr>
            <p:cNvPr id="15" name="Text Box 3"/>
            <p:cNvSpPr txBox="1">
              <a:spLocks noChangeArrowheads="1"/>
            </p:cNvSpPr>
            <p:nvPr/>
          </p:nvSpPr>
          <p:spPr bwMode="auto">
            <a:xfrm>
              <a:off x="262507" y="4900283"/>
              <a:ext cx="2646006" cy="949113"/>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sz="1400" b="1" dirty="0"/>
                <a:t>Innovative medicines can put healthcare systems on a more sustainable path by reducing costs in other parts of the healthcare system such as </a:t>
              </a:r>
              <a:r>
                <a:rPr lang="en-US" sz="1400" b="1" dirty="0" err="1"/>
                <a:t>hospitlisations</a:t>
              </a:r>
              <a:endParaRPr lang="en-US" sz="1400" b="1" dirty="0"/>
            </a:p>
          </p:txBody>
        </p:sp>
        <p:sp>
          <p:nvSpPr>
            <p:cNvPr id="16" name="Rectangle 15"/>
            <p:cNvSpPr/>
            <p:nvPr/>
          </p:nvSpPr>
          <p:spPr>
            <a:xfrm>
              <a:off x="176702" y="4029385"/>
              <a:ext cx="2817617" cy="2152653"/>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5364622" y="3983066"/>
            <a:ext cx="3539685" cy="2159558"/>
            <a:chOff x="5997198" y="3958991"/>
            <a:chExt cx="2821031" cy="2159558"/>
          </a:xfrm>
        </p:grpSpPr>
        <p:grpSp>
          <p:nvGrpSpPr>
            <p:cNvPr id="22" name="Group 21"/>
            <p:cNvGrpSpPr/>
            <p:nvPr/>
          </p:nvGrpSpPr>
          <p:grpSpPr>
            <a:xfrm>
              <a:off x="5997198" y="3958991"/>
              <a:ext cx="2821031" cy="781072"/>
              <a:chOff x="330567" y="201126"/>
              <a:chExt cx="3776472" cy="781072"/>
            </a:xfrm>
            <a:solidFill>
              <a:srgbClr val="0067AC"/>
            </a:solidFill>
          </p:grpSpPr>
          <p:sp>
            <p:nvSpPr>
              <p:cNvPr id="25" name="Isosceles Triangle 24"/>
              <p:cNvSpPr/>
              <p:nvPr/>
            </p:nvSpPr>
            <p:spPr>
              <a:xfrm rot="10800000">
                <a:off x="1827811" y="524998"/>
                <a:ext cx="728664" cy="457200"/>
              </a:xfrm>
              <a:prstGeom prst="triangle">
                <a:avLst/>
              </a:prstGeom>
              <a:solidFill>
                <a:srgbClr val="F58023"/>
              </a:solidFill>
              <a:ln w="9525" algn="ctr">
                <a:noFill/>
                <a:miter lim="800000"/>
                <a:headEnd/>
                <a:tailEnd/>
              </a:ln>
              <a:effectLst/>
            </p:spPr>
            <p:txBody>
              <a:bodyPr wrap="square" lIns="43247" tIns="43247" rIns="43247" bIns="43247" anchor="ctr">
                <a:noAutofit/>
              </a:bodyPr>
              <a:lstStyle/>
              <a:p>
                <a:pPr defTabSz="865188"/>
                <a:endParaRPr lang="en-US" sz="1400" b="1" dirty="0">
                  <a:solidFill>
                    <a:schemeClr val="bg1"/>
                  </a:solidFill>
                  <a:latin typeface="Arial" charset="0"/>
                </a:endParaRPr>
              </a:p>
            </p:txBody>
          </p:sp>
          <p:sp>
            <p:nvSpPr>
              <p:cNvPr id="26" name="Text Box 3"/>
              <p:cNvSpPr txBox="1">
                <a:spLocks noChangeArrowheads="1"/>
              </p:cNvSpPr>
              <p:nvPr/>
            </p:nvSpPr>
            <p:spPr bwMode="auto">
              <a:xfrm>
                <a:off x="330567" y="201126"/>
                <a:ext cx="3776472" cy="471131"/>
              </a:xfrm>
              <a:prstGeom prst="rect">
                <a:avLst/>
              </a:prstGeom>
              <a:solidFill>
                <a:srgbClr val="F58023"/>
              </a:solidFill>
              <a:ln w="9525" algn="ctr">
                <a:noFill/>
                <a:miter lim="800000"/>
                <a:headEnd/>
                <a:tailEnd/>
              </a:ln>
              <a:effectLst/>
            </p:spPr>
            <p:txBody>
              <a:bodyPr wrap="square" lIns="43247" tIns="43247" rIns="43247" bIns="43247" anchor="ctr">
                <a:noAutofit/>
              </a:bodyPr>
              <a:lstStyle>
                <a:defPPr>
                  <a:defRPr lang="en-US"/>
                </a:defPPr>
                <a:lvl1pPr defTabSz="865188">
                  <a:defRPr sz="1400" b="1">
                    <a:solidFill>
                      <a:schemeClr val="bg1"/>
                    </a:solidFill>
                  </a:defRPr>
                </a:lvl1pPr>
              </a:lstStyle>
              <a:p>
                <a:pPr algn="ctr"/>
                <a:r>
                  <a:rPr lang="en-US" sz="1600" dirty="0"/>
                  <a:t>SOCIETY</a:t>
                </a:r>
                <a:endParaRPr lang="en-US" dirty="0"/>
              </a:p>
            </p:txBody>
          </p:sp>
        </p:grpSp>
        <p:sp>
          <p:nvSpPr>
            <p:cNvPr id="23" name="Text Box 3"/>
            <p:cNvSpPr txBox="1">
              <a:spLocks noChangeArrowheads="1"/>
            </p:cNvSpPr>
            <p:nvPr/>
          </p:nvSpPr>
          <p:spPr bwMode="auto">
            <a:xfrm>
              <a:off x="6085067" y="5016225"/>
              <a:ext cx="2646006" cy="733669"/>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sz="1400" b="1" dirty="0"/>
                <a:t>Society benefits from health and wellness as individuals are able to continue being productive members of the community</a:t>
              </a:r>
            </a:p>
          </p:txBody>
        </p:sp>
        <p:sp>
          <p:nvSpPr>
            <p:cNvPr id="24" name="Rectangle 23"/>
            <p:cNvSpPr/>
            <p:nvPr/>
          </p:nvSpPr>
          <p:spPr>
            <a:xfrm>
              <a:off x="5999262" y="3965896"/>
              <a:ext cx="2817617" cy="2152653"/>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5365070" y="1219852"/>
            <a:ext cx="3539685" cy="2152653"/>
            <a:chOff x="6013359" y="1195777"/>
            <a:chExt cx="2821031" cy="2152653"/>
          </a:xfrm>
        </p:grpSpPr>
        <p:grpSp>
          <p:nvGrpSpPr>
            <p:cNvPr id="31" name="Group 30"/>
            <p:cNvGrpSpPr/>
            <p:nvPr/>
          </p:nvGrpSpPr>
          <p:grpSpPr>
            <a:xfrm>
              <a:off x="6013359" y="1195777"/>
              <a:ext cx="2821031" cy="781072"/>
              <a:chOff x="331045" y="218661"/>
              <a:chExt cx="3776472" cy="781072"/>
            </a:xfrm>
            <a:solidFill>
              <a:srgbClr val="0067AC"/>
            </a:solidFill>
          </p:grpSpPr>
          <p:sp>
            <p:nvSpPr>
              <p:cNvPr id="34" name="Isosceles Triangle 33"/>
              <p:cNvSpPr/>
              <p:nvPr/>
            </p:nvSpPr>
            <p:spPr>
              <a:xfrm rot="10800000">
                <a:off x="1828289" y="542533"/>
                <a:ext cx="728664" cy="457200"/>
              </a:xfrm>
              <a:prstGeom prst="triangle">
                <a:avLst/>
              </a:prstGeom>
              <a:solidFill>
                <a:srgbClr val="78A22F"/>
              </a:solidFill>
              <a:ln w="9525" algn="ctr">
                <a:noFill/>
                <a:miter lim="800000"/>
                <a:headEnd/>
                <a:tailEnd/>
              </a:ln>
              <a:effectLst/>
            </p:spPr>
            <p:txBody>
              <a:bodyPr wrap="square" lIns="43247" tIns="43247" rIns="43247" bIns="43247" anchor="ctr">
                <a:noAutofit/>
              </a:bodyPr>
              <a:lstStyle/>
              <a:p>
                <a:pPr defTabSz="865188"/>
                <a:endParaRPr lang="en-US" sz="1400" b="1" dirty="0">
                  <a:solidFill>
                    <a:schemeClr val="bg1"/>
                  </a:solidFill>
                  <a:latin typeface="Arial" charset="0"/>
                </a:endParaRPr>
              </a:p>
            </p:txBody>
          </p:sp>
          <p:sp>
            <p:nvSpPr>
              <p:cNvPr id="35" name="Text Box 3"/>
              <p:cNvSpPr txBox="1">
                <a:spLocks noChangeArrowheads="1"/>
              </p:cNvSpPr>
              <p:nvPr/>
            </p:nvSpPr>
            <p:spPr bwMode="auto">
              <a:xfrm>
                <a:off x="331045" y="218661"/>
                <a:ext cx="3776472" cy="471131"/>
              </a:xfrm>
              <a:prstGeom prst="rect">
                <a:avLst/>
              </a:prstGeom>
              <a:solidFill>
                <a:srgbClr val="78A22F"/>
              </a:solidFill>
              <a:ln w="9525" algn="ctr">
                <a:noFill/>
                <a:miter lim="800000"/>
                <a:headEnd/>
                <a:tailEnd/>
              </a:ln>
              <a:effectLst/>
            </p:spPr>
            <p:txBody>
              <a:bodyPr wrap="square" lIns="43247" tIns="43247" rIns="43247" bIns="43247" anchor="ctr">
                <a:noAutofit/>
              </a:bodyPr>
              <a:lstStyle>
                <a:defPPr>
                  <a:defRPr lang="en-US"/>
                </a:defPPr>
                <a:lvl1pPr defTabSz="865188">
                  <a:defRPr sz="1400" b="1">
                    <a:solidFill>
                      <a:schemeClr val="bg1"/>
                    </a:solidFill>
                  </a:defRPr>
                </a:lvl1pPr>
              </a:lstStyle>
              <a:p>
                <a:pPr algn="ctr"/>
                <a:r>
                  <a:rPr lang="en-US" sz="1600" dirty="0"/>
                  <a:t>ECONOMIES</a:t>
                </a:r>
                <a:endParaRPr lang="en-US" dirty="0"/>
              </a:p>
            </p:txBody>
          </p:sp>
        </p:grpSp>
        <p:sp>
          <p:nvSpPr>
            <p:cNvPr id="32" name="Text Box 3"/>
            <p:cNvSpPr txBox="1">
              <a:spLocks noChangeArrowheads="1"/>
            </p:cNvSpPr>
            <p:nvPr/>
          </p:nvSpPr>
          <p:spPr bwMode="auto">
            <a:xfrm>
              <a:off x="6100871" y="2149356"/>
              <a:ext cx="2646006" cy="949113"/>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sz="1400" b="1" dirty="0"/>
                <a:t>The biopharmaceutical industry generates essential economic value in terms of job creation, R&amp;D investment, and medications that improve patient productivity</a:t>
              </a:r>
            </a:p>
          </p:txBody>
        </p:sp>
        <p:sp>
          <p:nvSpPr>
            <p:cNvPr id="33" name="Rectangle 32"/>
            <p:cNvSpPr/>
            <p:nvPr/>
          </p:nvSpPr>
          <p:spPr>
            <a:xfrm>
              <a:off x="6015066" y="1195777"/>
              <a:ext cx="2817617" cy="2152653"/>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283313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1800" y="417877"/>
            <a:ext cx="9042400" cy="735013"/>
          </a:xfrm>
        </p:spPr>
        <p:txBody>
          <a:bodyPr/>
          <a:lstStyle/>
          <a:p>
            <a:pPr fontAlgn="auto">
              <a:spcAft>
                <a:spcPts val="0"/>
              </a:spcAft>
            </a:pPr>
            <a:r>
              <a:rPr lang="en-US" sz="1800" dirty="0"/>
              <a:t>Biopharmaceutical companies have invested a substantial amount</a:t>
            </a:r>
            <a:br>
              <a:rPr lang="en-US" sz="1800" dirty="0"/>
            </a:br>
            <a:r>
              <a:rPr lang="en-US" sz="2000" b="0" dirty="0"/>
              <a:t>in R&amp;D Across the Globe to Bring Innovative Therapies to Market </a:t>
            </a:r>
            <a:endParaRPr lang="en-US" sz="1800" b="0" dirty="0"/>
          </a:p>
        </p:txBody>
      </p:sp>
      <p:graphicFrame>
        <p:nvGraphicFramePr>
          <p:cNvPr id="4" name="Chart 3"/>
          <p:cNvGraphicFramePr/>
          <p:nvPr>
            <p:extLst>
              <p:ext uri="{D42A27DB-BD31-4B8C-83A1-F6EECF244321}">
                <p14:modId xmlns:p14="http://schemas.microsoft.com/office/powerpoint/2010/main" val="3373635319"/>
              </p:ext>
            </p:extLst>
          </p:nvPr>
        </p:nvGraphicFramePr>
        <p:xfrm>
          <a:off x="1586" y="1600200"/>
          <a:ext cx="9472614" cy="35813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22450" y="6364289"/>
            <a:ext cx="8651875" cy="215444"/>
          </a:xfrm>
          <a:prstGeom prst="rect">
            <a:avLst/>
          </a:prstGeom>
          <a:noFill/>
        </p:spPr>
        <p:txBody>
          <a:bodyPr vert="horz" rtlCol="0" anchor="b">
            <a:spAutoFit/>
          </a:bodyPr>
          <a:lstStyle/>
          <a:p>
            <a:pPr marL="514350" marR="0" lvl="0" indent="-514350" algn="l"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Arial" panose="020B0604020202020204" pitchFamily="34" charset="0"/>
              </a:rPr>
              <a:t>	Source:	Health Advances analysis; </a:t>
            </a:r>
            <a:r>
              <a:rPr lang="en-US" sz="800" baseline="30000" dirty="0">
                <a:solidFill>
                  <a:srgbClr val="7F7F7F"/>
                </a:solidFill>
                <a:latin typeface="Arial" panose="020B0604020202020204" pitchFamily="34" charset="0"/>
              </a:rPr>
              <a:t>1</a:t>
            </a:r>
            <a:r>
              <a:rPr lang="en-US" sz="800" dirty="0">
                <a:solidFill>
                  <a:srgbClr val="7F7F7F"/>
                </a:solidFill>
                <a:latin typeface="Arial" panose="020B0604020202020204" pitchFamily="34" charset="0"/>
              </a:rPr>
              <a:t>EvaluatePharma 2015 World Preview; </a:t>
            </a:r>
            <a:r>
              <a:rPr lang="en-US" sz="800" baseline="30000" dirty="0">
                <a:solidFill>
                  <a:srgbClr val="7F7F7F"/>
                </a:solidFill>
                <a:latin typeface="Arial" panose="020B0604020202020204" pitchFamily="34" charset="0"/>
              </a:rPr>
              <a:t>2</a:t>
            </a:r>
            <a:r>
              <a:rPr lang="en-US" sz="800" dirty="0">
                <a:solidFill>
                  <a:srgbClr val="7F7F7F"/>
                </a:solidFill>
              </a:rPr>
              <a:t>Battelle 2014 Global R&amp;D Funding Forecast</a:t>
            </a:r>
            <a:r>
              <a:rPr lang="en-US" sz="800" dirty="0">
                <a:solidFill>
                  <a:srgbClr val="7F7F7F"/>
                </a:solidFill>
                <a:latin typeface="Arial" panose="020B0604020202020204" pitchFamily="34" charset="0"/>
              </a:rPr>
              <a:t>.</a:t>
            </a:r>
          </a:p>
        </p:txBody>
      </p:sp>
      <p:sp>
        <p:nvSpPr>
          <p:cNvPr id="6" name="Rectangle 5"/>
          <p:cNvSpPr/>
          <p:nvPr/>
        </p:nvSpPr>
        <p:spPr>
          <a:xfrm>
            <a:off x="431800" y="5145412"/>
            <a:ext cx="9042400" cy="10410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7F7F7F"/>
                </a:solidFill>
              </a:rPr>
              <a:t>“The most important challenge facing the global research community is ensuring that populations regard its contributions as positive, responsible and legitimate. R&amp;D policy is not just about throwing money at scientists and engineers – it is also about ensuring that their innovations can be brought into use, which is a quite different challenge.” </a:t>
            </a:r>
            <a:r>
              <a:rPr lang="en-US" sz="1200" dirty="0">
                <a:solidFill>
                  <a:srgbClr val="7F7F7F"/>
                </a:solidFill>
              </a:rPr>
              <a:t>– </a:t>
            </a:r>
          </a:p>
          <a:p>
            <a:pPr algn="r"/>
            <a:r>
              <a:rPr lang="en-US" sz="1200" dirty="0">
                <a:solidFill>
                  <a:srgbClr val="7F7F7F"/>
                </a:solidFill>
              </a:rPr>
              <a:t>Domestic Corporation, UK (December 2013)</a:t>
            </a:r>
            <a:r>
              <a:rPr lang="en-US" sz="1200" baseline="30000" dirty="0">
                <a:solidFill>
                  <a:srgbClr val="7F7F7F"/>
                </a:solidFill>
              </a:rPr>
              <a:t>2</a:t>
            </a:r>
            <a:endParaRPr lang="en-US" sz="1400" dirty="0">
              <a:solidFill>
                <a:srgbClr val="7F7F7F"/>
              </a:solidFill>
            </a:endParaRPr>
          </a:p>
        </p:txBody>
      </p:sp>
      <p:sp>
        <p:nvSpPr>
          <p:cNvPr id="7" name="Rounded Rectangle 6"/>
          <p:cNvSpPr/>
          <p:nvPr/>
        </p:nvSpPr>
        <p:spPr>
          <a:xfrm>
            <a:off x="1335371" y="1350078"/>
            <a:ext cx="4339347" cy="554922"/>
          </a:xfrm>
          <a:prstGeom prst="roundRect">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7F7F7F"/>
                </a:solidFill>
              </a:rPr>
              <a:t>Over $1,100 billion invested in R&amp;D since 2006</a:t>
            </a:r>
          </a:p>
        </p:txBody>
      </p:sp>
      <p:sp>
        <p:nvSpPr>
          <p:cNvPr id="8" name="Rounded Rectangle 7"/>
          <p:cNvSpPr/>
          <p:nvPr/>
        </p:nvSpPr>
        <p:spPr>
          <a:xfrm>
            <a:off x="5834412" y="1350078"/>
            <a:ext cx="2860674" cy="55492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7F7F7F"/>
                </a:solidFill>
              </a:rPr>
              <a:t>Another $900 billion expected investment from 2015-2020</a:t>
            </a:r>
          </a:p>
        </p:txBody>
      </p:sp>
      <p:sp>
        <p:nvSpPr>
          <p:cNvPr id="9" name="Rectangle 8"/>
          <p:cNvSpPr/>
          <p:nvPr/>
        </p:nvSpPr>
        <p:spPr>
          <a:xfrm>
            <a:off x="1320800" y="2221638"/>
            <a:ext cx="4940300" cy="307777"/>
          </a:xfrm>
          <a:prstGeom prst="rect">
            <a:avLst/>
          </a:prstGeom>
        </p:spPr>
        <p:txBody>
          <a:bodyPr wrap="square">
            <a:spAutoFit/>
          </a:bodyPr>
          <a:lstStyle/>
          <a:p>
            <a:pPr>
              <a:defRPr sz="1200" b="1" i="0" u="none" strike="noStrike" kern="1200" baseline="0">
                <a:solidFill>
                  <a:srgbClr val="000000"/>
                </a:solidFill>
                <a:latin typeface="+mn-lt"/>
                <a:ea typeface="+mn-ea"/>
                <a:cs typeface="+mn-cs"/>
              </a:defRPr>
            </a:pPr>
            <a:r>
              <a:rPr lang="en-US" sz="1400" b="1" dirty="0">
                <a:solidFill>
                  <a:srgbClr val="7F7F7F"/>
                </a:solidFill>
              </a:rPr>
              <a:t>Worldwide Pharmaceutical R&amp;D Investment, in billions</a:t>
            </a:r>
            <a:r>
              <a:rPr lang="en-US" sz="1400" b="1" baseline="30000" dirty="0">
                <a:solidFill>
                  <a:srgbClr val="7F7F7F"/>
                </a:solidFill>
              </a:rPr>
              <a:t>1</a:t>
            </a:r>
            <a:r>
              <a:rPr lang="en-US" sz="1400" b="1" dirty="0">
                <a:solidFill>
                  <a:srgbClr val="7F7F7F"/>
                </a:solidFill>
              </a:rPr>
              <a:t> </a:t>
            </a:r>
          </a:p>
        </p:txBody>
      </p:sp>
    </p:spTree>
    <p:extLst>
      <p:ext uri="{BB962C8B-B14F-4D97-AF65-F5344CB8AC3E}">
        <p14:creationId xmlns:p14="http://schemas.microsoft.com/office/powerpoint/2010/main" val="1428853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3900" y="494077"/>
            <a:ext cx="8013700" cy="735013"/>
          </a:xfrm>
        </p:spPr>
        <p:txBody>
          <a:bodyPr/>
          <a:lstStyle/>
          <a:p>
            <a:r>
              <a:rPr lang="en-US" sz="1800" b="0" dirty="0"/>
              <a:t>Biopharmaceutical Companies Are The </a:t>
            </a:r>
            <a:br>
              <a:rPr lang="en-US" sz="1800" b="0" dirty="0"/>
            </a:br>
            <a:r>
              <a:rPr lang="en-US" sz="2000" dirty="0"/>
              <a:t>Largest funder of R&amp;D for chronic and deadly diseases</a:t>
            </a:r>
            <a:endParaRPr lang="fr-BE" sz="2000" dirty="0"/>
          </a:p>
        </p:txBody>
      </p:sp>
      <p:graphicFrame>
        <p:nvGraphicFramePr>
          <p:cNvPr id="4" name="Chart 3"/>
          <p:cNvGraphicFramePr/>
          <p:nvPr>
            <p:extLst>
              <p:ext uri="{D42A27DB-BD31-4B8C-83A1-F6EECF244321}">
                <p14:modId xmlns:p14="http://schemas.microsoft.com/office/powerpoint/2010/main" val="2393175161"/>
              </p:ext>
            </p:extLst>
          </p:nvPr>
        </p:nvGraphicFramePr>
        <p:xfrm>
          <a:off x="3738397" y="1352722"/>
          <a:ext cx="8610600" cy="374997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1516165" y="1352722"/>
            <a:ext cx="8610600" cy="3749972"/>
            <a:chOff x="-1660358" y="1329862"/>
            <a:chExt cx="8610600" cy="3749972"/>
          </a:xfrm>
        </p:grpSpPr>
        <p:graphicFrame>
          <p:nvGraphicFramePr>
            <p:cNvPr id="6" name="Chart 5"/>
            <p:cNvGraphicFramePr/>
            <p:nvPr>
              <p:extLst>
                <p:ext uri="{D42A27DB-BD31-4B8C-83A1-F6EECF244321}">
                  <p14:modId xmlns:p14="http://schemas.microsoft.com/office/powerpoint/2010/main" val="2934580507"/>
                </p:ext>
              </p:extLst>
            </p:nvPr>
          </p:nvGraphicFramePr>
          <p:xfrm>
            <a:off x="-1660358" y="1329862"/>
            <a:ext cx="8610600" cy="374997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395254" y="2156292"/>
              <a:ext cx="1061632" cy="646331"/>
            </a:xfrm>
            <a:prstGeom prst="rect">
              <a:avLst/>
            </a:prstGeom>
            <a:ln>
              <a:noFill/>
            </a:ln>
          </p:spPr>
          <p:txBody>
            <a:bodyPr wrap="square">
              <a:spAutoFit/>
            </a:bodyPr>
            <a:lstStyle/>
            <a:p>
              <a:pPr algn="ctr"/>
              <a:r>
                <a:rPr lang="en-US" sz="1800" b="1" dirty="0">
                  <a:solidFill>
                    <a:srgbClr val="7F7F7F"/>
                  </a:solidFill>
                  <a:latin typeface="Arial" panose="020B0604020202020204" pitchFamily="34" charset="0"/>
                </a:rPr>
                <a:t>£490 million</a:t>
              </a:r>
              <a:endParaRPr lang="en-US" sz="1800" dirty="0">
                <a:solidFill>
                  <a:srgbClr val="7F7F7F"/>
                </a:solidFill>
              </a:endParaRPr>
            </a:p>
          </p:txBody>
        </p:sp>
      </p:grpSp>
      <p:grpSp>
        <p:nvGrpSpPr>
          <p:cNvPr id="8" name="Group 7"/>
          <p:cNvGrpSpPr/>
          <p:nvPr/>
        </p:nvGrpSpPr>
        <p:grpSpPr>
          <a:xfrm>
            <a:off x="3738397" y="3715936"/>
            <a:ext cx="8610600" cy="3749972"/>
            <a:chOff x="3581400" y="1329862"/>
            <a:chExt cx="8610600" cy="3749972"/>
          </a:xfrm>
        </p:grpSpPr>
        <p:graphicFrame>
          <p:nvGraphicFramePr>
            <p:cNvPr id="9" name="Chart 8"/>
            <p:cNvGraphicFramePr/>
            <p:nvPr>
              <p:extLst>
                <p:ext uri="{D42A27DB-BD31-4B8C-83A1-F6EECF244321}">
                  <p14:modId xmlns:p14="http://schemas.microsoft.com/office/powerpoint/2010/main" val="2017531431"/>
                </p:ext>
              </p:extLst>
            </p:nvPr>
          </p:nvGraphicFramePr>
          <p:xfrm>
            <a:off x="3581400" y="1329862"/>
            <a:ext cx="8610600" cy="3749972"/>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6637012" y="2168703"/>
              <a:ext cx="1061632" cy="584776"/>
            </a:xfrm>
            <a:prstGeom prst="rect">
              <a:avLst/>
            </a:prstGeom>
          </p:spPr>
          <p:txBody>
            <a:bodyPr wrap="square">
              <a:spAutoFit/>
            </a:bodyPr>
            <a:lstStyle/>
            <a:p>
              <a:pPr algn="ctr"/>
              <a:r>
                <a:rPr lang="en-US" sz="1600" b="1" dirty="0">
                  <a:solidFill>
                    <a:srgbClr val="7F7F7F"/>
                  </a:solidFill>
                  <a:latin typeface="Arial" panose="020B0604020202020204" pitchFamily="34" charset="0"/>
                </a:rPr>
                <a:t>£1,300 million</a:t>
              </a:r>
              <a:endParaRPr lang="en-US" sz="1600" dirty="0">
                <a:solidFill>
                  <a:srgbClr val="7F7F7F"/>
                </a:solidFill>
              </a:endParaRPr>
            </a:p>
          </p:txBody>
        </p:sp>
      </p:grpSp>
      <p:grpSp>
        <p:nvGrpSpPr>
          <p:cNvPr id="11" name="Group 10"/>
          <p:cNvGrpSpPr/>
          <p:nvPr/>
        </p:nvGrpSpPr>
        <p:grpSpPr>
          <a:xfrm>
            <a:off x="-1516165" y="3715936"/>
            <a:ext cx="8610600" cy="3749972"/>
            <a:chOff x="3581400" y="3751722"/>
            <a:chExt cx="8610600" cy="3749972"/>
          </a:xfrm>
        </p:grpSpPr>
        <p:graphicFrame>
          <p:nvGraphicFramePr>
            <p:cNvPr id="12" name="Chart 11"/>
            <p:cNvGraphicFramePr/>
            <p:nvPr>
              <p:extLst>
                <p:ext uri="{D42A27DB-BD31-4B8C-83A1-F6EECF244321}">
                  <p14:modId xmlns:p14="http://schemas.microsoft.com/office/powerpoint/2010/main" val="32014114"/>
                </p:ext>
              </p:extLst>
            </p:nvPr>
          </p:nvGraphicFramePr>
          <p:xfrm>
            <a:off x="3581400" y="3751722"/>
            <a:ext cx="8610600" cy="3749972"/>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a:off x="6642349" y="4575765"/>
              <a:ext cx="1061632" cy="584776"/>
            </a:xfrm>
            <a:prstGeom prst="rect">
              <a:avLst/>
            </a:prstGeom>
          </p:spPr>
          <p:txBody>
            <a:bodyPr wrap="square">
              <a:spAutoFit/>
            </a:bodyPr>
            <a:lstStyle/>
            <a:p>
              <a:pPr algn="ctr"/>
              <a:r>
                <a:rPr lang="en-US" sz="1600" b="1" dirty="0">
                  <a:solidFill>
                    <a:srgbClr val="7F7F7F"/>
                  </a:solidFill>
                  <a:latin typeface="Arial" panose="020B0604020202020204" pitchFamily="34" charset="0"/>
                </a:rPr>
                <a:t>£160 million</a:t>
              </a:r>
              <a:endParaRPr lang="en-US" sz="1600" dirty="0">
                <a:solidFill>
                  <a:srgbClr val="7F7F7F"/>
                </a:solidFill>
              </a:endParaRPr>
            </a:p>
          </p:txBody>
        </p:sp>
      </p:grpSp>
      <p:sp>
        <p:nvSpPr>
          <p:cNvPr id="14" name="Rectangle 13"/>
          <p:cNvSpPr/>
          <p:nvPr/>
        </p:nvSpPr>
        <p:spPr>
          <a:xfrm>
            <a:off x="6794009" y="2184305"/>
            <a:ext cx="1061632" cy="584776"/>
          </a:xfrm>
          <a:prstGeom prst="rect">
            <a:avLst/>
          </a:prstGeom>
        </p:spPr>
        <p:txBody>
          <a:bodyPr wrap="square">
            <a:spAutoFit/>
          </a:bodyPr>
          <a:lstStyle/>
          <a:p>
            <a:pPr algn="ctr"/>
            <a:r>
              <a:rPr lang="en-US" sz="1600" b="1" dirty="0">
                <a:solidFill>
                  <a:srgbClr val="7F7F7F"/>
                </a:solidFill>
                <a:latin typeface="Arial" panose="020B0604020202020204" pitchFamily="34" charset="0"/>
              </a:rPr>
              <a:t>£850 million</a:t>
            </a:r>
            <a:endParaRPr lang="en-US" sz="1600" dirty="0">
              <a:solidFill>
                <a:srgbClr val="7F7F7F"/>
              </a:solidFill>
            </a:endParaRPr>
          </a:p>
        </p:txBody>
      </p:sp>
      <p:sp>
        <p:nvSpPr>
          <p:cNvPr id="15" name="Rectangle 14"/>
          <p:cNvSpPr/>
          <p:nvPr/>
        </p:nvSpPr>
        <p:spPr>
          <a:xfrm>
            <a:off x="901700" y="1176259"/>
            <a:ext cx="7721600" cy="369332"/>
          </a:xfrm>
          <a:prstGeom prst="rect">
            <a:avLst/>
          </a:prstGeom>
        </p:spPr>
        <p:txBody>
          <a:bodyPr wrap="square">
            <a:spAutoFit/>
          </a:bodyPr>
          <a:lstStyle/>
          <a:p>
            <a:r>
              <a:rPr lang="en-US" sz="1800" dirty="0">
                <a:solidFill>
                  <a:srgbClr val="7F7F7F"/>
                </a:solidFill>
                <a:cs typeface="Times New Roman" panose="02020603050405020304" pitchFamily="18" charset="0"/>
              </a:rPr>
              <a:t>Pharmaceutical R&amp;D Investment in the United Kingdom, 2012, by Disease Area</a:t>
            </a:r>
            <a:endParaRPr lang="en-US" sz="1800" dirty="0">
              <a:solidFill>
                <a:srgbClr val="7F7F7F"/>
              </a:solidFill>
            </a:endParaRPr>
          </a:p>
        </p:txBody>
      </p:sp>
      <p:sp>
        <p:nvSpPr>
          <p:cNvPr id="16" name="TextBox 15"/>
          <p:cNvSpPr txBox="1"/>
          <p:nvPr/>
        </p:nvSpPr>
        <p:spPr>
          <a:xfrm>
            <a:off x="1594895" y="6376074"/>
            <a:ext cx="6214916" cy="338554"/>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Source:	Health Advances analysis; Sussex 2016 Quantifying the economic impact of government and charity funding of medical research on private research and development funding in the UK BMC Medicine.</a:t>
            </a:r>
          </a:p>
        </p:txBody>
      </p:sp>
    </p:spTree>
    <p:extLst>
      <p:ext uri="{BB962C8B-B14F-4D97-AF65-F5344CB8AC3E}">
        <p14:creationId xmlns:p14="http://schemas.microsoft.com/office/powerpoint/2010/main" val="2475480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2000" y="443277"/>
            <a:ext cx="8229600" cy="735013"/>
          </a:xfrm>
        </p:spPr>
        <p:txBody>
          <a:bodyPr/>
          <a:lstStyle/>
          <a:p>
            <a:r>
              <a:rPr lang="en-US" sz="2000" b="0" dirty="0"/>
              <a:t>Novel Therapeutics Address Healthcare Challenges </a:t>
            </a:r>
            <a:br>
              <a:rPr lang="en-US" sz="2000" b="0" dirty="0"/>
            </a:br>
            <a:r>
              <a:rPr lang="en-US" sz="2000" dirty="0"/>
              <a:t>While also support economic growth</a:t>
            </a:r>
            <a:endParaRPr lang="fr-BE" sz="2000" dirty="0"/>
          </a:p>
        </p:txBody>
      </p:sp>
      <p:sp>
        <p:nvSpPr>
          <p:cNvPr id="4" name="Rectangle 3"/>
          <p:cNvSpPr/>
          <p:nvPr/>
        </p:nvSpPr>
        <p:spPr>
          <a:xfrm>
            <a:off x="762000" y="1728942"/>
            <a:ext cx="8356599" cy="830997"/>
          </a:xfrm>
          <a:prstGeom prst="rect">
            <a:avLst/>
          </a:prstGeom>
        </p:spPr>
        <p:txBody>
          <a:bodyPr wrap="square">
            <a:spAutoFit/>
          </a:bodyPr>
          <a:lstStyle/>
          <a:p>
            <a:pPr algn="ctr" defTabSz="966788">
              <a:spcBef>
                <a:spcPct val="20000"/>
              </a:spcBef>
            </a:pPr>
            <a:r>
              <a:rPr lang="en-US" sz="2400" b="1" dirty="0">
                <a:solidFill>
                  <a:schemeClr val="tx1">
                    <a:lumMod val="50000"/>
                    <a:lumOff val="50000"/>
                  </a:schemeClr>
                </a:solidFill>
              </a:rPr>
              <a:t>Novel, innovative treatments allow patients to work longer and more productively</a:t>
            </a:r>
            <a:r>
              <a:rPr lang="en-US" sz="2400" b="1" baseline="30000" dirty="0">
                <a:solidFill>
                  <a:schemeClr val="tx1">
                    <a:lumMod val="50000"/>
                    <a:lumOff val="50000"/>
                  </a:schemeClr>
                </a:solidFill>
              </a:rPr>
              <a:t>2</a:t>
            </a:r>
            <a:endParaRPr lang="en-US" sz="2400" b="1" dirty="0">
              <a:solidFill>
                <a:schemeClr val="tx1">
                  <a:lumMod val="50000"/>
                  <a:lumOff val="50000"/>
                </a:schemeClr>
              </a:solidFill>
            </a:endParaRPr>
          </a:p>
        </p:txBody>
      </p:sp>
      <p:sp>
        <p:nvSpPr>
          <p:cNvPr id="5" name="TextBox 4"/>
          <p:cNvSpPr txBox="1"/>
          <p:nvPr/>
        </p:nvSpPr>
        <p:spPr>
          <a:xfrm>
            <a:off x="1574800" y="6156168"/>
            <a:ext cx="6261100" cy="461665"/>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Conventional therapy in study refers to conventional DMARDs = disease-modifiying anti-rheumatic drugs.</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Note: </a:t>
            </a:r>
            <a:r>
              <a:rPr lang="en-US" sz="800" b="1" dirty="0">
                <a:solidFill>
                  <a:srgbClr val="7F7F7F"/>
                </a:solidFill>
                <a:latin typeface="+mn-lt"/>
              </a:rPr>
              <a:t> </a:t>
            </a:r>
            <a:r>
              <a:rPr lang="en-US" sz="800" dirty="0">
                <a:solidFill>
                  <a:srgbClr val="7F7F7F"/>
                </a:solidFill>
                <a:latin typeface="+mn-lt"/>
              </a:rPr>
              <a:t>Presenteeism is the act of attending work while sick. </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Source:, </a:t>
            </a:r>
            <a:r>
              <a:rPr lang="en-US" sz="800" baseline="30000" dirty="0">
                <a:solidFill>
                  <a:srgbClr val="7F7F7F"/>
                </a:solidFill>
                <a:latin typeface="+mn-lt"/>
              </a:rPr>
              <a:t>2</a:t>
            </a:r>
            <a:r>
              <a:rPr lang="en-US" sz="800" dirty="0">
                <a:solidFill>
                  <a:srgbClr val="7F7F7F"/>
                </a:solidFill>
                <a:latin typeface="+mn-lt"/>
              </a:rPr>
              <a:t>Halpern 2009 Impact of Adalimumab on work participation in RA Ann Rheum Dis.</a:t>
            </a:r>
          </a:p>
        </p:txBody>
      </p:sp>
      <p:sp>
        <p:nvSpPr>
          <p:cNvPr id="6" name="TextBox 5"/>
          <p:cNvSpPr txBox="1"/>
          <p:nvPr/>
        </p:nvSpPr>
        <p:spPr>
          <a:xfrm>
            <a:off x="673100" y="4952305"/>
            <a:ext cx="8547100" cy="738664"/>
          </a:xfrm>
          <a:prstGeom prst="rect">
            <a:avLst/>
          </a:prstGeom>
          <a:noFill/>
        </p:spPr>
        <p:txBody>
          <a:bodyPr vert="horz" wrap="square" rtlCol="0">
            <a:spAutoFit/>
          </a:bodyPr>
          <a:lstStyle/>
          <a:p>
            <a:pPr algn="ctr">
              <a:spcBef>
                <a:spcPct val="20000"/>
              </a:spcBef>
              <a:buClr>
                <a:srgbClr val="2B7DC7"/>
              </a:buClr>
            </a:pPr>
            <a:r>
              <a:rPr lang="en-US" sz="1400" dirty="0">
                <a:solidFill>
                  <a:srgbClr val="7F7F7F"/>
                </a:solidFill>
                <a:latin typeface="Arial" panose="020B0604020202020204" pitchFamily="34" charset="0"/>
              </a:rPr>
              <a:t>When comparing worker productivity for European, Australian, and Canadian patients with rheumatoid arthritis (RA), researchers found that patients were able to work longer and earn more money when treated with a novel biologic rather than conventional therapy* over the study period of 2 years. </a:t>
            </a:r>
          </a:p>
        </p:txBody>
      </p:sp>
      <p:grpSp>
        <p:nvGrpSpPr>
          <p:cNvPr id="7" name="Group 6"/>
          <p:cNvGrpSpPr/>
          <p:nvPr/>
        </p:nvGrpSpPr>
        <p:grpSpPr bwMode="gray">
          <a:xfrm>
            <a:off x="3848100" y="2917559"/>
            <a:ext cx="1140817" cy="1004044"/>
            <a:chOff x="1263651" y="333375"/>
            <a:chExt cx="2436813" cy="2111375"/>
          </a:xfrm>
          <a:solidFill>
            <a:schemeClr val="accent3">
              <a:lumMod val="75000"/>
            </a:schemeClr>
          </a:solidFill>
        </p:grpSpPr>
        <p:sp>
          <p:nvSpPr>
            <p:cNvPr id="8" name="Freeform 31"/>
            <p:cNvSpPr>
              <a:spLocks/>
            </p:cNvSpPr>
            <p:nvPr/>
          </p:nvSpPr>
          <p:spPr bwMode="gray">
            <a:xfrm>
              <a:off x="2157413" y="803275"/>
              <a:ext cx="1303338" cy="1206500"/>
            </a:xfrm>
            <a:custGeom>
              <a:avLst/>
              <a:gdLst>
                <a:gd name="T0" fmla="*/ 0 w 347"/>
                <a:gd name="T1" fmla="*/ 15 h 321"/>
                <a:gd name="T2" fmla="*/ 44 w 347"/>
                <a:gd name="T3" fmla="*/ 319 h 321"/>
                <a:gd name="T4" fmla="*/ 333 w 347"/>
                <a:gd name="T5" fmla="*/ 321 h 321"/>
                <a:gd name="T6" fmla="*/ 283 w 347"/>
                <a:gd name="T7" fmla="*/ 237 h 321"/>
                <a:gd name="T8" fmla="*/ 167 w 347"/>
                <a:gd name="T9" fmla="*/ 228 h 321"/>
                <a:gd name="T10" fmla="*/ 86 w 347"/>
                <a:gd name="T11" fmla="*/ 38 h 321"/>
                <a:gd name="T12" fmla="*/ 0 w 347"/>
                <a:gd name="T13" fmla="*/ 15 h 321"/>
              </a:gdLst>
              <a:ahLst/>
              <a:cxnLst>
                <a:cxn ang="0">
                  <a:pos x="T0" y="T1"/>
                </a:cxn>
                <a:cxn ang="0">
                  <a:pos x="T2" y="T3"/>
                </a:cxn>
                <a:cxn ang="0">
                  <a:pos x="T4" y="T5"/>
                </a:cxn>
                <a:cxn ang="0">
                  <a:pos x="T6" y="T7"/>
                </a:cxn>
                <a:cxn ang="0">
                  <a:pos x="T8" y="T9"/>
                </a:cxn>
                <a:cxn ang="0">
                  <a:pos x="T10" y="T11"/>
                </a:cxn>
                <a:cxn ang="0">
                  <a:pos x="T12" y="T13"/>
                </a:cxn>
              </a:cxnLst>
              <a:rect l="0" t="0" r="r" b="b"/>
              <a:pathLst>
                <a:path w="347" h="321">
                  <a:moveTo>
                    <a:pt x="0" y="15"/>
                  </a:moveTo>
                  <a:cubicBezTo>
                    <a:pt x="44" y="319"/>
                    <a:pt x="44" y="319"/>
                    <a:pt x="44" y="319"/>
                  </a:cubicBezTo>
                  <a:cubicBezTo>
                    <a:pt x="333" y="321"/>
                    <a:pt x="333" y="321"/>
                    <a:pt x="333" y="321"/>
                  </a:cubicBezTo>
                  <a:cubicBezTo>
                    <a:pt x="333" y="321"/>
                    <a:pt x="347" y="261"/>
                    <a:pt x="283" y="237"/>
                  </a:cubicBezTo>
                  <a:cubicBezTo>
                    <a:pt x="260" y="228"/>
                    <a:pt x="214" y="242"/>
                    <a:pt x="167" y="228"/>
                  </a:cubicBezTo>
                  <a:cubicBezTo>
                    <a:pt x="111" y="210"/>
                    <a:pt x="89" y="126"/>
                    <a:pt x="86" y="38"/>
                  </a:cubicBezTo>
                  <a:cubicBezTo>
                    <a:pt x="85" y="5"/>
                    <a:pt x="55" y="0"/>
                    <a:pt x="0"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5"/>
            <p:cNvSpPr>
              <a:spLocks noChangeShapeType="1"/>
            </p:cNvSpPr>
            <p:nvPr/>
          </p:nvSpPr>
          <p:spPr bwMode="gray">
            <a:xfrm>
              <a:off x="2735263" y="803275"/>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46"/>
            <p:cNvSpPr>
              <a:spLocks noChangeShapeType="1"/>
            </p:cNvSpPr>
            <p:nvPr/>
          </p:nvSpPr>
          <p:spPr bwMode="gray">
            <a:xfrm>
              <a:off x="2735263" y="803275"/>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47"/>
            <p:cNvSpPr>
              <a:spLocks noChangeArrowheads="1"/>
            </p:cNvSpPr>
            <p:nvPr/>
          </p:nvSpPr>
          <p:spPr bwMode="gray">
            <a:xfrm>
              <a:off x="2382838" y="1911350"/>
              <a:ext cx="82550" cy="519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48"/>
            <p:cNvSpPr>
              <a:spLocks noChangeArrowheads="1"/>
            </p:cNvSpPr>
            <p:nvPr/>
          </p:nvSpPr>
          <p:spPr bwMode="gray">
            <a:xfrm>
              <a:off x="3243263" y="1911350"/>
              <a:ext cx="82550" cy="519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Line 49"/>
            <p:cNvSpPr>
              <a:spLocks noChangeShapeType="1"/>
            </p:cNvSpPr>
            <p:nvPr/>
          </p:nvSpPr>
          <p:spPr bwMode="gray">
            <a:xfrm>
              <a:off x="3006726" y="1528763"/>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50"/>
            <p:cNvSpPr>
              <a:spLocks noChangeShapeType="1"/>
            </p:cNvSpPr>
            <p:nvPr/>
          </p:nvSpPr>
          <p:spPr bwMode="gray">
            <a:xfrm>
              <a:off x="3006726" y="1528763"/>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51"/>
            <p:cNvSpPr>
              <a:spLocks/>
            </p:cNvSpPr>
            <p:nvPr/>
          </p:nvSpPr>
          <p:spPr bwMode="gray">
            <a:xfrm>
              <a:off x="2503488" y="333375"/>
              <a:ext cx="484188" cy="484188"/>
            </a:xfrm>
            <a:custGeom>
              <a:avLst/>
              <a:gdLst>
                <a:gd name="T0" fmla="*/ 122 w 129"/>
                <a:gd name="T1" fmla="*/ 52 h 129"/>
                <a:gd name="T2" fmla="*/ 78 w 129"/>
                <a:gd name="T3" fmla="*/ 122 h 129"/>
                <a:gd name="T4" fmla="*/ 7 w 129"/>
                <a:gd name="T5" fmla="*/ 78 h 129"/>
                <a:gd name="T6" fmla="*/ 51 w 129"/>
                <a:gd name="T7" fmla="*/ 8 h 129"/>
                <a:gd name="T8" fmla="*/ 122 w 129"/>
                <a:gd name="T9" fmla="*/ 52 h 129"/>
              </a:gdLst>
              <a:ahLst/>
              <a:cxnLst>
                <a:cxn ang="0">
                  <a:pos x="T0" y="T1"/>
                </a:cxn>
                <a:cxn ang="0">
                  <a:pos x="T2" y="T3"/>
                </a:cxn>
                <a:cxn ang="0">
                  <a:pos x="T4" y="T5"/>
                </a:cxn>
                <a:cxn ang="0">
                  <a:pos x="T6" y="T7"/>
                </a:cxn>
                <a:cxn ang="0">
                  <a:pos x="T8" y="T9"/>
                </a:cxn>
              </a:cxnLst>
              <a:rect l="0" t="0" r="r" b="b"/>
              <a:pathLst>
                <a:path w="129" h="129">
                  <a:moveTo>
                    <a:pt x="122" y="52"/>
                  </a:moveTo>
                  <a:cubicBezTo>
                    <a:pt x="129" y="83"/>
                    <a:pt x="109" y="115"/>
                    <a:pt x="78" y="122"/>
                  </a:cubicBezTo>
                  <a:cubicBezTo>
                    <a:pt x="46" y="129"/>
                    <a:pt x="15" y="109"/>
                    <a:pt x="7" y="78"/>
                  </a:cubicBezTo>
                  <a:cubicBezTo>
                    <a:pt x="0" y="46"/>
                    <a:pt x="20" y="15"/>
                    <a:pt x="51" y="8"/>
                  </a:cubicBezTo>
                  <a:cubicBezTo>
                    <a:pt x="83" y="0"/>
                    <a:pt x="114" y="20"/>
                    <a:pt x="122" y="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52"/>
            <p:cNvSpPr>
              <a:spLocks/>
            </p:cNvSpPr>
            <p:nvPr/>
          </p:nvSpPr>
          <p:spPr bwMode="gray">
            <a:xfrm>
              <a:off x="2520951" y="800100"/>
              <a:ext cx="1179513" cy="1254125"/>
            </a:xfrm>
            <a:custGeom>
              <a:avLst/>
              <a:gdLst>
                <a:gd name="T0" fmla="*/ 112 w 314"/>
                <a:gd name="T1" fmla="*/ 113 h 334"/>
                <a:gd name="T2" fmla="*/ 171 w 314"/>
                <a:gd name="T3" fmla="*/ 98 h 334"/>
                <a:gd name="T4" fmla="*/ 185 w 314"/>
                <a:gd name="T5" fmla="*/ 66 h 334"/>
                <a:gd name="T6" fmla="*/ 156 w 314"/>
                <a:gd name="T7" fmla="*/ 60 h 334"/>
                <a:gd name="T8" fmla="*/ 98 w 314"/>
                <a:gd name="T9" fmla="*/ 74 h 334"/>
                <a:gd name="T10" fmla="*/ 96 w 314"/>
                <a:gd name="T11" fmla="*/ 71 h 334"/>
                <a:gd name="T12" fmla="*/ 91 w 314"/>
                <a:gd name="T13" fmla="*/ 54 h 334"/>
                <a:gd name="T14" fmla="*/ 32 w 314"/>
                <a:gd name="T15" fmla="*/ 13 h 334"/>
                <a:gd name="T16" fmla="*/ 3 w 314"/>
                <a:gd name="T17" fmla="*/ 82 h 334"/>
                <a:gd name="T18" fmla="*/ 52 w 314"/>
                <a:gd name="T19" fmla="*/ 203 h 334"/>
                <a:gd name="T20" fmla="*/ 137 w 314"/>
                <a:gd name="T21" fmla="*/ 222 h 334"/>
                <a:gd name="T22" fmla="*/ 244 w 314"/>
                <a:gd name="T23" fmla="*/ 288 h 334"/>
                <a:gd name="T24" fmla="*/ 286 w 314"/>
                <a:gd name="T25" fmla="*/ 321 h 334"/>
                <a:gd name="T26" fmla="*/ 299 w 314"/>
                <a:gd name="T27" fmla="*/ 267 h 334"/>
                <a:gd name="T28" fmla="*/ 237 w 314"/>
                <a:gd name="T29" fmla="*/ 181 h 334"/>
                <a:gd name="T30" fmla="*/ 149 w 314"/>
                <a:gd name="T31" fmla="*/ 161 h 334"/>
                <a:gd name="T32" fmla="*/ 137 w 314"/>
                <a:gd name="T33" fmla="*/ 160 h 334"/>
                <a:gd name="T34" fmla="*/ 75 w 314"/>
                <a:gd name="T35" fmla="*/ 152 h 334"/>
                <a:gd name="T36" fmla="*/ 21 w 314"/>
                <a:gd name="T37" fmla="*/ 60 h 334"/>
                <a:gd name="T38" fmla="*/ 41 w 314"/>
                <a:gd name="T39" fmla="*/ 26 h 334"/>
                <a:gd name="T40" fmla="*/ 42 w 314"/>
                <a:gd name="T41" fmla="*/ 26 h 334"/>
                <a:gd name="T42" fmla="*/ 70 w 314"/>
                <a:gd name="T43" fmla="*/ 44 h 334"/>
                <a:gd name="T44" fmla="*/ 74 w 314"/>
                <a:gd name="T45" fmla="*/ 59 h 334"/>
                <a:gd name="T46" fmla="*/ 101 w 314"/>
                <a:gd name="T47" fmla="*/ 109 h 334"/>
                <a:gd name="T48" fmla="*/ 112 w 314"/>
                <a:gd name="T49" fmla="*/ 11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 h="334">
                  <a:moveTo>
                    <a:pt x="112" y="113"/>
                  </a:moveTo>
                  <a:cubicBezTo>
                    <a:pt x="139" y="112"/>
                    <a:pt x="161" y="103"/>
                    <a:pt x="171" y="98"/>
                  </a:cubicBezTo>
                  <a:cubicBezTo>
                    <a:pt x="187" y="89"/>
                    <a:pt x="191" y="74"/>
                    <a:pt x="185" y="66"/>
                  </a:cubicBezTo>
                  <a:cubicBezTo>
                    <a:pt x="180" y="59"/>
                    <a:pt x="170" y="54"/>
                    <a:pt x="156" y="60"/>
                  </a:cubicBezTo>
                  <a:cubicBezTo>
                    <a:pt x="149" y="63"/>
                    <a:pt x="124" y="75"/>
                    <a:pt x="98" y="74"/>
                  </a:cubicBezTo>
                  <a:cubicBezTo>
                    <a:pt x="96" y="71"/>
                    <a:pt x="96" y="71"/>
                    <a:pt x="96" y="71"/>
                  </a:cubicBezTo>
                  <a:cubicBezTo>
                    <a:pt x="94" y="65"/>
                    <a:pt x="92" y="59"/>
                    <a:pt x="91" y="54"/>
                  </a:cubicBezTo>
                  <a:cubicBezTo>
                    <a:pt x="87" y="35"/>
                    <a:pt x="65" y="0"/>
                    <a:pt x="32" y="13"/>
                  </a:cubicBezTo>
                  <a:cubicBezTo>
                    <a:pt x="3" y="25"/>
                    <a:pt x="0" y="49"/>
                    <a:pt x="3" y="82"/>
                  </a:cubicBezTo>
                  <a:cubicBezTo>
                    <a:pt x="8" y="153"/>
                    <a:pt x="39" y="194"/>
                    <a:pt x="52" y="203"/>
                  </a:cubicBezTo>
                  <a:cubicBezTo>
                    <a:pt x="66" y="214"/>
                    <a:pt x="78" y="225"/>
                    <a:pt x="137" y="222"/>
                  </a:cubicBezTo>
                  <a:cubicBezTo>
                    <a:pt x="198" y="218"/>
                    <a:pt x="236" y="242"/>
                    <a:pt x="244" y="288"/>
                  </a:cubicBezTo>
                  <a:cubicBezTo>
                    <a:pt x="252" y="334"/>
                    <a:pt x="286" y="321"/>
                    <a:pt x="286" y="321"/>
                  </a:cubicBezTo>
                  <a:cubicBezTo>
                    <a:pt x="286" y="321"/>
                    <a:pt x="314" y="324"/>
                    <a:pt x="299" y="267"/>
                  </a:cubicBezTo>
                  <a:cubicBezTo>
                    <a:pt x="284" y="210"/>
                    <a:pt x="250" y="190"/>
                    <a:pt x="237" y="181"/>
                  </a:cubicBezTo>
                  <a:cubicBezTo>
                    <a:pt x="222" y="171"/>
                    <a:pt x="204" y="157"/>
                    <a:pt x="149" y="161"/>
                  </a:cubicBezTo>
                  <a:cubicBezTo>
                    <a:pt x="149" y="161"/>
                    <a:pt x="142" y="161"/>
                    <a:pt x="137" y="160"/>
                  </a:cubicBezTo>
                  <a:cubicBezTo>
                    <a:pt x="132" y="160"/>
                    <a:pt x="97" y="160"/>
                    <a:pt x="75" y="152"/>
                  </a:cubicBezTo>
                  <a:cubicBezTo>
                    <a:pt x="27" y="134"/>
                    <a:pt x="22" y="79"/>
                    <a:pt x="21" y="60"/>
                  </a:cubicBezTo>
                  <a:cubicBezTo>
                    <a:pt x="19" y="35"/>
                    <a:pt x="32" y="28"/>
                    <a:pt x="41" y="26"/>
                  </a:cubicBezTo>
                  <a:cubicBezTo>
                    <a:pt x="41" y="26"/>
                    <a:pt x="42" y="26"/>
                    <a:pt x="42" y="26"/>
                  </a:cubicBezTo>
                  <a:cubicBezTo>
                    <a:pt x="56" y="24"/>
                    <a:pt x="63" y="26"/>
                    <a:pt x="70" y="44"/>
                  </a:cubicBezTo>
                  <a:cubicBezTo>
                    <a:pt x="72" y="47"/>
                    <a:pt x="73" y="53"/>
                    <a:pt x="74" y="59"/>
                  </a:cubicBezTo>
                  <a:cubicBezTo>
                    <a:pt x="77" y="76"/>
                    <a:pt x="82" y="101"/>
                    <a:pt x="101" y="109"/>
                  </a:cubicBezTo>
                  <a:cubicBezTo>
                    <a:pt x="101" y="109"/>
                    <a:pt x="104" y="111"/>
                    <a:pt x="112" y="1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53"/>
            <p:cNvSpPr>
              <a:spLocks/>
            </p:cNvSpPr>
            <p:nvPr/>
          </p:nvSpPr>
          <p:spPr bwMode="gray">
            <a:xfrm>
              <a:off x="2627313" y="919163"/>
              <a:ext cx="660400" cy="473075"/>
            </a:xfrm>
            <a:custGeom>
              <a:avLst/>
              <a:gdLst>
                <a:gd name="T0" fmla="*/ 14 w 176"/>
                <a:gd name="T1" fmla="*/ 2 h 126"/>
                <a:gd name="T2" fmla="*/ 1 w 176"/>
                <a:gd name="T3" fmla="*/ 28 h 126"/>
                <a:gd name="T4" fmla="*/ 50 w 176"/>
                <a:gd name="T5" fmla="*/ 112 h 126"/>
                <a:gd name="T6" fmla="*/ 140 w 176"/>
                <a:gd name="T7" fmla="*/ 116 h 126"/>
                <a:gd name="T8" fmla="*/ 160 w 176"/>
                <a:gd name="T9" fmla="*/ 110 h 126"/>
                <a:gd name="T10" fmla="*/ 175 w 176"/>
                <a:gd name="T11" fmla="*/ 94 h 126"/>
                <a:gd name="T12" fmla="*/ 174 w 176"/>
                <a:gd name="T13" fmla="*/ 85 h 126"/>
                <a:gd name="T14" fmla="*/ 154 w 176"/>
                <a:gd name="T15" fmla="*/ 77 h 126"/>
                <a:gd name="T16" fmla="*/ 150 w 176"/>
                <a:gd name="T17" fmla="*/ 78 h 126"/>
                <a:gd name="T18" fmla="*/ 148 w 176"/>
                <a:gd name="T19" fmla="*/ 79 h 126"/>
                <a:gd name="T20" fmla="*/ 125 w 176"/>
                <a:gd name="T21" fmla="*/ 86 h 126"/>
                <a:gd name="T22" fmla="*/ 69 w 176"/>
                <a:gd name="T23" fmla="*/ 84 h 126"/>
                <a:gd name="T24" fmla="*/ 38 w 176"/>
                <a:gd name="T25" fmla="*/ 28 h 126"/>
                <a:gd name="T26" fmla="*/ 35 w 176"/>
                <a:gd name="T27" fmla="*/ 15 h 126"/>
                <a:gd name="T28" fmla="*/ 16 w 176"/>
                <a:gd name="T29" fmla="*/ 2 h 126"/>
                <a:gd name="T30" fmla="*/ 14 w 176"/>
                <a:gd name="T3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26">
                  <a:moveTo>
                    <a:pt x="14" y="2"/>
                  </a:moveTo>
                  <a:cubicBezTo>
                    <a:pt x="4" y="5"/>
                    <a:pt x="0" y="13"/>
                    <a:pt x="1" y="28"/>
                  </a:cubicBezTo>
                  <a:cubicBezTo>
                    <a:pt x="2" y="45"/>
                    <a:pt x="7" y="96"/>
                    <a:pt x="50" y="112"/>
                  </a:cubicBezTo>
                  <a:cubicBezTo>
                    <a:pt x="87" y="126"/>
                    <a:pt x="125" y="120"/>
                    <a:pt x="140" y="116"/>
                  </a:cubicBezTo>
                  <a:cubicBezTo>
                    <a:pt x="148" y="114"/>
                    <a:pt x="155" y="112"/>
                    <a:pt x="160" y="110"/>
                  </a:cubicBezTo>
                  <a:cubicBezTo>
                    <a:pt x="168" y="106"/>
                    <a:pt x="173" y="100"/>
                    <a:pt x="175" y="94"/>
                  </a:cubicBezTo>
                  <a:cubicBezTo>
                    <a:pt x="176" y="90"/>
                    <a:pt x="176" y="87"/>
                    <a:pt x="174" y="85"/>
                  </a:cubicBezTo>
                  <a:cubicBezTo>
                    <a:pt x="172" y="82"/>
                    <a:pt x="166" y="75"/>
                    <a:pt x="154" y="77"/>
                  </a:cubicBezTo>
                  <a:cubicBezTo>
                    <a:pt x="153" y="78"/>
                    <a:pt x="152" y="78"/>
                    <a:pt x="150" y="78"/>
                  </a:cubicBezTo>
                  <a:cubicBezTo>
                    <a:pt x="150" y="79"/>
                    <a:pt x="149" y="79"/>
                    <a:pt x="148" y="79"/>
                  </a:cubicBezTo>
                  <a:cubicBezTo>
                    <a:pt x="143" y="81"/>
                    <a:pt x="134" y="84"/>
                    <a:pt x="125" y="86"/>
                  </a:cubicBezTo>
                  <a:cubicBezTo>
                    <a:pt x="103" y="91"/>
                    <a:pt x="84" y="90"/>
                    <a:pt x="69" y="84"/>
                  </a:cubicBezTo>
                  <a:cubicBezTo>
                    <a:pt x="47" y="74"/>
                    <a:pt x="42" y="47"/>
                    <a:pt x="38" y="28"/>
                  </a:cubicBezTo>
                  <a:cubicBezTo>
                    <a:pt x="37" y="23"/>
                    <a:pt x="36" y="18"/>
                    <a:pt x="35" y="15"/>
                  </a:cubicBezTo>
                  <a:cubicBezTo>
                    <a:pt x="28" y="0"/>
                    <a:pt x="25" y="0"/>
                    <a:pt x="16" y="2"/>
                  </a:cubicBezTo>
                  <a:cubicBezTo>
                    <a:pt x="15" y="2"/>
                    <a:pt x="15" y="2"/>
                    <a:pt x="14"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54"/>
            <p:cNvSpPr>
              <a:spLocks/>
            </p:cNvSpPr>
            <p:nvPr/>
          </p:nvSpPr>
          <p:spPr bwMode="gray">
            <a:xfrm>
              <a:off x="1279526" y="1089025"/>
              <a:ext cx="1020763" cy="1341438"/>
            </a:xfrm>
            <a:custGeom>
              <a:avLst/>
              <a:gdLst>
                <a:gd name="T0" fmla="*/ 272 w 272"/>
                <a:gd name="T1" fmla="*/ 333 h 357"/>
                <a:gd name="T2" fmla="*/ 248 w 272"/>
                <a:gd name="T3" fmla="*/ 357 h 357"/>
                <a:gd name="T4" fmla="*/ 24 w 272"/>
                <a:gd name="T5" fmla="*/ 357 h 357"/>
                <a:gd name="T6" fmla="*/ 0 w 272"/>
                <a:gd name="T7" fmla="*/ 333 h 357"/>
                <a:gd name="T8" fmla="*/ 0 w 272"/>
                <a:gd name="T9" fmla="*/ 24 h 357"/>
                <a:gd name="T10" fmla="*/ 24 w 272"/>
                <a:gd name="T11" fmla="*/ 0 h 357"/>
                <a:gd name="T12" fmla="*/ 248 w 272"/>
                <a:gd name="T13" fmla="*/ 0 h 357"/>
                <a:gd name="T14" fmla="*/ 272 w 272"/>
                <a:gd name="T15" fmla="*/ 24 h 357"/>
                <a:gd name="T16" fmla="*/ 272 w 272"/>
                <a:gd name="T17" fmla="*/ 33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357">
                  <a:moveTo>
                    <a:pt x="272" y="333"/>
                  </a:moveTo>
                  <a:cubicBezTo>
                    <a:pt x="272" y="347"/>
                    <a:pt x="261" y="357"/>
                    <a:pt x="248" y="357"/>
                  </a:cubicBezTo>
                  <a:cubicBezTo>
                    <a:pt x="24" y="357"/>
                    <a:pt x="24" y="357"/>
                    <a:pt x="24" y="357"/>
                  </a:cubicBezTo>
                  <a:cubicBezTo>
                    <a:pt x="10" y="357"/>
                    <a:pt x="0" y="347"/>
                    <a:pt x="0" y="333"/>
                  </a:cubicBezTo>
                  <a:cubicBezTo>
                    <a:pt x="0" y="24"/>
                    <a:pt x="0" y="24"/>
                    <a:pt x="0" y="24"/>
                  </a:cubicBezTo>
                  <a:cubicBezTo>
                    <a:pt x="0" y="11"/>
                    <a:pt x="10" y="0"/>
                    <a:pt x="24" y="0"/>
                  </a:cubicBezTo>
                  <a:cubicBezTo>
                    <a:pt x="248" y="0"/>
                    <a:pt x="248" y="0"/>
                    <a:pt x="248" y="0"/>
                  </a:cubicBezTo>
                  <a:cubicBezTo>
                    <a:pt x="261" y="0"/>
                    <a:pt x="272" y="11"/>
                    <a:pt x="272" y="24"/>
                  </a:cubicBezTo>
                  <a:lnTo>
                    <a:pt x="272" y="3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55"/>
            <p:cNvSpPr>
              <a:spLocks/>
            </p:cNvSpPr>
            <p:nvPr/>
          </p:nvSpPr>
          <p:spPr bwMode="gray">
            <a:xfrm>
              <a:off x="1263651" y="1073150"/>
              <a:ext cx="1050925" cy="1371600"/>
            </a:xfrm>
            <a:custGeom>
              <a:avLst/>
              <a:gdLst>
                <a:gd name="T0" fmla="*/ 252 w 280"/>
                <a:gd name="T1" fmla="*/ 365 h 365"/>
                <a:gd name="T2" fmla="*/ 28 w 280"/>
                <a:gd name="T3" fmla="*/ 365 h 365"/>
                <a:gd name="T4" fmla="*/ 0 w 280"/>
                <a:gd name="T5" fmla="*/ 337 h 365"/>
                <a:gd name="T6" fmla="*/ 0 w 280"/>
                <a:gd name="T7" fmla="*/ 28 h 365"/>
                <a:gd name="T8" fmla="*/ 28 w 280"/>
                <a:gd name="T9" fmla="*/ 0 h 365"/>
                <a:gd name="T10" fmla="*/ 252 w 280"/>
                <a:gd name="T11" fmla="*/ 0 h 365"/>
                <a:gd name="T12" fmla="*/ 280 w 280"/>
                <a:gd name="T13" fmla="*/ 28 h 365"/>
                <a:gd name="T14" fmla="*/ 280 w 280"/>
                <a:gd name="T15" fmla="*/ 337 h 365"/>
                <a:gd name="T16" fmla="*/ 252 w 280"/>
                <a:gd name="T17"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65">
                  <a:moveTo>
                    <a:pt x="252" y="365"/>
                  </a:moveTo>
                  <a:cubicBezTo>
                    <a:pt x="28" y="365"/>
                    <a:pt x="28" y="365"/>
                    <a:pt x="28" y="365"/>
                  </a:cubicBezTo>
                  <a:cubicBezTo>
                    <a:pt x="12" y="365"/>
                    <a:pt x="0" y="353"/>
                    <a:pt x="0" y="337"/>
                  </a:cubicBezTo>
                  <a:cubicBezTo>
                    <a:pt x="0" y="28"/>
                    <a:pt x="0" y="28"/>
                    <a:pt x="0" y="28"/>
                  </a:cubicBezTo>
                  <a:cubicBezTo>
                    <a:pt x="0" y="12"/>
                    <a:pt x="12" y="0"/>
                    <a:pt x="28" y="0"/>
                  </a:cubicBezTo>
                  <a:cubicBezTo>
                    <a:pt x="252" y="0"/>
                    <a:pt x="252" y="0"/>
                    <a:pt x="252" y="0"/>
                  </a:cubicBezTo>
                  <a:cubicBezTo>
                    <a:pt x="267" y="0"/>
                    <a:pt x="280" y="12"/>
                    <a:pt x="280" y="28"/>
                  </a:cubicBezTo>
                  <a:cubicBezTo>
                    <a:pt x="280" y="337"/>
                    <a:pt x="280" y="337"/>
                    <a:pt x="280" y="337"/>
                  </a:cubicBezTo>
                  <a:cubicBezTo>
                    <a:pt x="280" y="353"/>
                    <a:pt x="267" y="365"/>
                    <a:pt x="252" y="3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56"/>
            <p:cNvSpPr>
              <a:spLocks/>
            </p:cNvSpPr>
            <p:nvPr/>
          </p:nvSpPr>
          <p:spPr bwMode="gray">
            <a:xfrm>
              <a:off x="1293813" y="1103313"/>
              <a:ext cx="990600" cy="1311275"/>
            </a:xfrm>
            <a:custGeom>
              <a:avLst/>
              <a:gdLst>
                <a:gd name="T0" fmla="*/ 20 w 264"/>
                <a:gd name="T1" fmla="*/ 0 h 349"/>
                <a:gd name="T2" fmla="*/ 0 w 264"/>
                <a:gd name="T3" fmla="*/ 20 h 349"/>
                <a:gd name="T4" fmla="*/ 0 w 264"/>
                <a:gd name="T5" fmla="*/ 329 h 349"/>
                <a:gd name="T6" fmla="*/ 20 w 264"/>
                <a:gd name="T7" fmla="*/ 349 h 349"/>
                <a:gd name="T8" fmla="*/ 244 w 264"/>
                <a:gd name="T9" fmla="*/ 349 h 349"/>
                <a:gd name="T10" fmla="*/ 264 w 264"/>
                <a:gd name="T11" fmla="*/ 329 h 349"/>
                <a:gd name="T12" fmla="*/ 264 w 264"/>
                <a:gd name="T13" fmla="*/ 20 h 349"/>
                <a:gd name="T14" fmla="*/ 244 w 264"/>
                <a:gd name="T15" fmla="*/ 0 h 349"/>
                <a:gd name="T16" fmla="*/ 20 w 26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349">
                  <a:moveTo>
                    <a:pt x="20" y="0"/>
                  </a:moveTo>
                  <a:cubicBezTo>
                    <a:pt x="9" y="0"/>
                    <a:pt x="0" y="9"/>
                    <a:pt x="0" y="20"/>
                  </a:cubicBezTo>
                  <a:cubicBezTo>
                    <a:pt x="0" y="329"/>
                    <a:pt x="0" y="329"/>
                    <a:pt x="0" y="329"/>
                  </a:cubicBezTo>
                  <a:cubicBezTo>
                    <a:pt x="0" y="340"/>
                    <a:pt x="9" y="349"/>
                    <a:pt x="20" y="349"/>
                  </a:cubicBezTo>
                  <a:cubicBezTo>
                    <a:pt x="244" y="349"/>
                    <a:pt x="244" y="349"/>
                    <a:pt x="244" y="349"/>
                  </a:cubicBezTo>
                  <a:cubicBezTo>
                    <a:pt x="255" y="349"/>
                    <a:pt x="264" y="340"/>
                    <a:pt x="264" y="329"/>
                  </a:cubicBezTo>
                  <a:cubicBezTo>
                    <a:pt x="264" y="20"/>
                    <a:pt x="264" y="20"/>
                    <a:pt x="264" y="20"/>
                  </a:cubicBezTo>
                  <a:cubicBezTo>
                    <a:pt x="264" y="9"/>
                    <a:pt x="255" y="0"/>
                    <a:pt x="244" y="0"/>
                  </a:cubicBez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57"/>
            <p:cNvSpPr>
              <a:spLocks noChangeShapeType="1"/>
            </p:cNvSpPr>
            <p:nvPr/>
          </p:nvSpPr>
          <p:spPr bwMode="gray">
            <a:xfrm>
              <a:off x="1917701" y="1314450"/>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58"/>
            <p:cNvSpPr>
              <a:spLocks noChangeShapeType="1"/>
            </p:cNvSpPr>
            <p:nvPr/>
          </p:nvSpPr>
          <p:spPr bwMode="gray">
            <a:xfrm>
              <a:off x="1917701" y="1314450"/>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59"/>
            <p:cNvSpPr>
              <a:spLocks noChangeShapeType="1"/>
            </p:cNvSpPr>
            <p:nvPr/>
          </p:nvSpPr>
          <p:spPr bwMode="gray">
            <a:xfrm>
              <a:off x="2187576" y="2038350"/>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60"/>
            <p:cNvSpPr>
              <a:spLocks noChangeShapeType="1"/>
            </p:cNvSpPr>
            <p:nvPr/>
          </p:nvSpPr>
          <p:spPr bwMode="gray">
            <a:xfrm>
              <a:off x="2187576" y="2038350"/>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61"/>
            <p:cNvSpPr>
              <a:spLocks/>
            </p:cNvSpPr>
            <p:nvPr/>
          </p:nvSpPr>
          <p:spPr bwMode="gray">
            <a:xfrm>
              <a:off x="1604963" y="800100"/>
              <a:ext cx="1449388" cy="712788"/>
            </a:xfrm>
            <a:custGeom>
              <a:avLst/>
              <a:gdLst>
                <a:gd name="T0" fmla="*/ 292 w 386"/>
                <a:gd name="T1" fmla="*/ 190 h 190"/>
                <a:gd name="T2" fmla="*/ 272 w 386"/>
                <a:gd name="T3" fmla="*/ 187 h 190"/>
                <a:gd name="T4" fmla="*/ 214 w 386"/>
                <a:gd name="T5" fmla="*/ 116 h 190"/>
                <a:gd name="T6" fmla="*/ 102 w 386"/>
                <a:gd name="T7" fmla="*/ 27 h 190"/>
                <a:gd name="T8" fmla="*/ 44 w 386"/>
                <a:gd name="T9" fmla="*/ 50 h 190"/>
                <a:gd name="T10" fmla="*/ 30 w 386"/>
                <a:gd name="T11" fmla="*/ 102 h 190"/>
                <a:gd name="T12" fmla="*/ 20 w 386"/>
                <a:gd name="T13" fmla="*/ 116 h 190"/>
                <a:gd name="T14" fmla="*/ 7 w 386"/>
                <a:gd name="T15" fmla="*/ 106 h 190"/>
                <a:gd name="T16" fmla="*/ 25 w 386"/>
                <a:gd name="T17" fmla="*/ 35 h 190"/>
                <a:gd name="T18" fmla="*/ 102 w 386"/>
                <a:gd name="T19" fmla="*/ 3 h 190"/>
                <a:gd name="T20" fmla="*/ 236 w 386"/>
                <a:gd name="T21" fmla="*/ 106 h 190"/>
                <a:gd name="T22" fmla="*/ 279 w 386"/>
                <a:gd name="T23" fmla="*/ 164 h 190"/>
                <a:gd name="T24" fmla="*/ 366 w 386"/>
                <a:gd name="T25" fmla="*/ 137 h 190"/>
                <a:gd name="T26" fmla="*/ 383 w 386"/>
                <a:gd name="T27" fmla="*/ 142 h 190"/>
                <a:gd name="T28" fmla="*/ 379 w 386"/>
                <a:gd name="T29" fmla="*/ 158 h 190"/>
                <a:gd name="T30" fmla="*/ 292 w 386"/>
                <a:gd name="T3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6" h="190">
                  <a:moveTo>
                    <a:pt x="292" y="190"/>
                  </a:moveTo>
                  <a:cubicBezTo>
                    <a:pt x="285" y="190"/>
                    <a:pt x="278" y="189"/>
                    <a:pt x="272" y="187"/>
                  </a:cubicBezTo>
                  <a:cubicBezTo>
                    <a:pt x="241" y="177"/>
                    <a:pt x="228" y="147"/>
                    <a:pt x="214" y="116"/>
                  </a:cubicBezTo>
                  <a:cubicBezTo>
                    <a:pt x="195" y="71"/>
                    <a:pt x="174" y="25"/>
                    <a:pt x="102" y="27"/>
                  </a:cubicBezTo>
                  <a:cubicBezTo>
                    <a:pt x="75" y="28"/>
                    <a:pt x="56" y="35"/>
                    <a:pt x="44" y="50"/>
                  </a:cubicBezTo>
                  <a:cubicBezTo>
                    <a:pt x="26" y="72"/>
                    <a:pt x="30" y="101"/>
                    <a:pt x="30" y="102"/>
                  </a:cubicBezTo>
                  <a:cubicBezTo>
                    <a:pt x="31" y="108"/>
                    <a:pt x="27" y="114"/>
                    <a:pt x="20" y="116"/>
                  </a:cubicBezTo>
                  <a:cubicBezTo>
                    <a:pt x="14" y="117"/>
                    <a:pt x="8" y="112"/>
                    <a:pt x="7" y="106"/>
                  </a:cubicBezTo>
                  <a:cubicBezTo>
                    <a:pt x="6" y="104"/>
                    <a:pt x="0" y="64"/>
                    <a:pt x="25" y="35"/>
                  </a:cubicBezTo>
                  <a:cubicBezTo>
                    <a:pt x="42" y="15"/>
                    <a:pt x="67" y="4"/>
                    <a:pt x="102" y="3"/>
                  </a:cubicBezTo>
                  <a:cubicBezTo>
                    <a:pt x="190" y="0"/>
                    <a:pt x="216" y="59"/>
                    <a:pt x="236" y="106"/>
                  </a:cubicBezTo>
                  <a:cubicBezTo>
                    <a:pt x="249" y="134"/>
                    <a:pt x="259" y="158"/>
                    <a:pt x="279" y="164"/>
                  </a:cubicBezTo>
                  <a:cubicBezTo>
                    <a:pt x="298" y="170"/>
                    <a:pt x="327" y="161"/>
                    <a:pt x="366" y="137"/>
                  </a:cubicBezTo>
                  <a:cubicBezTo>
                    <a:pt x="372" y="134"/>
                    <a:pt x="379" y="136"/>
                    <a:pt x="383" y="142"/>
                  </a:cubicBezTo>
                  <a:cubicBezTo>
                    <a:pt x="386" y="147"/>
                    <a:pt x="384" y="155"/>
                    <a:pt x="379" y="158"/>
                  </a:cubicBezTo>
                  <a:cubicBezTo>
                    <a:pt x="343" y="179"/>
                    <a:pt x="315" y="190"/>
                    <a:pt x="292" y="1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2"/>
            <p:cNvSpPr>
              <a:spLocks/>
            </p:cNvSpPr>
            <p:nvPr/>
          </p:nvSpPr>
          <p:spPr bwMode="gray">
            <a:xfrm>
              <a:off x="1590676" y="784225"/>
              <a:ext cx="1482725" cy="744538"/>
            </a:xfrm>
            <a:custGeom>
              <a:avLst/>
              <a:gdLst>
                <a:gd name="T0" fmla="*/ 296 w 395"/>
                <a:gd name="T1" fmla="*/ 198 h 198"/>
                <a:gd name="T2" fmla="*/ 296 w 395"/>
                <a:gd name="T3" fmla="*/ 198 h 198"/>
                <a:gd name="T4" fmla="*/ 275 w 395"/>
                <a:gd name="T5" fmla="*/ 195 h 198"/>
                <a:gd name="T6" fmla="*/ 215 w 395"/>
                <a:gd name="T7" fmla="*/ 121 h 198"/>
                <a:gd name="T8" fmla="*/ 106 w 395"/>
                <a:gd name="T9" fmla="*/ 35 h 198"/>
                <a:gd name="T10" fmla="*/ 51 w 395"/>
                <a:gd name="T11" fmla="*/ 56 h 198"/>
                <a:gd name="T12" fmla="*/ 38 w 395"/>
                <a:gd name="T13" fmla="*/ 105 h 198"/>
                <a:gd name="T14" fmla="*/ 25 w 395"/>
                <a:gd name="T15" fmla="*/ 123 h 198"/>
                <a:gd name="T16" fmla="*/ 7 w 395"/>
                <a:gd name="T17" fmla="*/ 110 h 198"/>
                <a:gd name="T18" fmla="*/ 26 w 395"/>
                <a:gd name="T19" fmla="*/ 36 h 198"/>
                <a:gd name="T20" fmla="*/ 106 w 395"/>
                <a:gd name="T21" fmla="*/ 3 h 198"/>
                <a:gd name="T22" fmla="*/ 244 w 395"/>
                <a:gd name="T23" fmla="*/ 108 h 198"/>
                <a:gd name="T24" fmla="*/ 284 w 395"/>
                <a:gd name="T25" fmla="*/ 164 h 198"/>
                <a:gd name="T26" fmla="*/ 296 w 395"/>
                <a:gd name="T27" fmla="*/ 166 h 198"/>
                <a:gd name="T28" fmla="*/ 368 w 395"/>
                <a:gd name="T29" fmla="*/ 138 h 198"/>
                <a:gd name="T30" fmla="*/ 377 w 395"/>
                <a:gd name="T31" fmla="*/ 136 h 198"/>
                <a:gd name="T32" fmla="*/ 390 w 395"/>
                <a:gd name="T33" fmla="*/ 143 h 198"/>
                <a:gd name="T34" fmla="*/ 385 w 395"/>
                <a:gd name="T35" fmla="*/ 165 h 198"/>
                <a:gd name="T36" fmla="*/ 296 w 395"/>
                <a:gd name="T3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198">
                  <a:moveTo>
                    <a:pt x="296" y="198"/>
                  </a:moveTo>
                  <a:cubicBezTo>
                    <a:pt x="296" y="198"/>
                    <a:pt x="296" y="198"/>
                    <a:pt x="296" y="198"/>
                  </a:cubicBezTo>
                  <a:cubicBezTo>
                    <a:pt x="288" y="198"/>
                    <a:pt x="281" y="197"/>
                    <a:pt x="275" y="195"/>
                  </a:cubicBezTo>
                  <a:cubicBezTo>
                    <a:pt x="243" y="185"/>
                    <a:pt x="229" y="154"/>
                    <a:pt x="215" y="121"/>
                  </a:cubicBezTo>
                  <a:cubicBezTo>
                    <a:pt x="195" y="76"/>
                    <a:pt x="176" y="33"/>
                    <a:pt x="106" y="35"/>
                  </a:cubicBezTo>
                  <a:cubicBezTo>
                    <a:pt x="81" y="36"/>
                    <a:pt x="62" y="43"/>
                    <a:pt x="51" y="56"/>
                  </a:cubicBezTo>
                  <a:cubicBezTo>
                    <a:pt x="34" y="77"/>
                    <a:pt x="38" y="105"/>
                    <a:pt x="38" y="105"/>
                  </a:cubicBezTo>
                  <a:cubicBezTo>
                    <a:pt x="40" y="114"/>
                    <a:pt x="34" y="122"/>
                    <a:pt x="25" y="123"/>
                  </a:cubicBezTo>
                  <a:cubicBezTo>
                    <a:pt x="16" y="125"/>
                    <a:pt x="8" y="119"/>
                    <a:pt x="7" y="110"/>
                  </a:cubicBezTo>
                  <a:cubicBezTo>
                    <a:pt x="6" y="108"/>
                    <a:pt x="0" y="67"/>
                    <a:pt x="26" y="36"/>
                  </a:cubicBezTo>
                  <a:cubicBezTo>
                    <a:pt x="43" y="15"/>
                    <a:pt x="70" y="4"/>
                    <a:pt x="106" y="3"/>
                  </a:cubicBezTo>
                  <a:cubicBezTo>
                    <a:pt x="196" y="0"/>
                    <a:pt x="223" y="60"/>
                    <a:pt x="244" y="108"/>
                  </a:cubicBezTo>
                  <a:cubicBezTo>
                    <a:pt x="256" y="135"/>
                    <a:pt x="266" y="158"/>
                    <a:pt x="284" y="164"/>
                  </a:cubicBezTo>
                  <a:cubicBezTo>
                    <a:pt x="288" y="165"/>
                    <a:pt x="292" y="166"/>
                    <a:pt x="296" y="166"/>
                  </a:cubicBezTo>
                  <a:cubicBezTo>
                    <a:pt x="313" y="166"/>
                    <a:pt x="337" y="157"/>
                    <a:pt x="368" y="138"/>
                  </a:cubicBezTo>
                  <a:cubicBezTo>
                    <a:pt x="371" y="137"/>
                    <a:pt x="374" y="136"/>
                    <a:pt x="377" y="136"/>
                  </a:cubicBezTo>
                  <a:cubicBezTo>
                    <a:pt x="382" y="136"/>
                    <a:pt x="387" y="139"/>
                    <a:pt x="390" y="143"/>
                  </a:cubicBezTo>
                  <a:cubicBezTo>
                    <a:pt x="395" y="151"/>
                    <a:pt x="392" y="161"/>
                    <a:pt x="385" y="165"/>
                  </a:cubicBezTo>
                  <a:cubicBezTo>
                    <a:pt x="348" y="187"/>
                    <a:pt x="319" y="198"/>
                    <a:pt x="296"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3"/>
            <p:cNvSpPr>
              <a:spLocks/>
            </p:cNvSpPr>
            <p:nvPr/>
          </p:nvSpPr>
          <p:spPr bwMode="gray">
            <a:xfrm>
              <a:off x="1624013" y="814388"/>
              <a:ext cx="1416050" cy="703263"/>
            </a:xfrm>
            <a:custGeom>
              <a:avLst/>
              <a:gdLst>
                <a:gd name="T0" fmla="*/ 102 w 377"/>
                <a:gd name="T1" fmla="*/ 19 h 187"/>
                <a:gd name="T2" fmla="*/ 213 w 377"/>
                <a:gd name="T3" fmla="*/ 110 h 187"/>
                <a:gd name="T4" fmla="*/ 268 w 377"/>
                <a:gd name="T5" fmla="*/ 179 h 187"/>
                <a:gd name="T6" fmla="*/ 372 w 377"/>
                <a:gd name="T7" fmla="*/ 151 h 187"/>
                <a:gd name="T8" fmla="*/ 374 w 377"/>
                <a:gd name="T9" fmla="*/ 140 h 187"/>
                <a:gd name="T10" fmla="*/ 363 w 377"/>
                <a:gd name="T11" fmla="*/ 137 h 187"/>
                <a:gd name="T12" fmla="*/ 273 w 377"/>
                <a:gd name="T13" fmla="*/ 164 h 187"/>
                <a:gd name="T14" fmla="*/ 228 w 377"/>
                <a:gd name="T15" fmla="*/ 104 h 187"/>
                <a:gd name="T16" fmla="*/ 97 w 377"/>
                <a:gd name="T17" fmla="*/ 3 h 187"/>
                <a:gd name="T18" fmla="*/ 23 w 377"/>
                <a:gd name="T19" fmla="*/ 33 h 187"/>
                <a:gd name="T20" fmla="*/ 5 w 377"/>
                <a:gd name="T21" fmla="*/ 101 h 187"/>
                <a:gd name="T22" fmla="*/ 15 w 377"/>
                <a:gd name="T23" fmla="*/ 108 h 187"/>
                <a:gd name="T24" fmla="*/ 21 w 377"/>
                <a:gd name="T25" fmla="*/ 98 h 187"/>
                <a:gd name="T26" fmla="*/ 36 w 377"/>
                <a:gd name="T27" fmla="*/ 43 h 187"/>
                <a:gd name="T28" fmla="*/ 97 w 377"/>
                <a:gd name="T29" fmla="*/ 19 h 187"/>
                <a:gd name="T30" fmla="*/ 102 w 377"/>
                <a:gd name="T31" fmla="*/ 1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187">
                  <a:moveTo>
                    <a:pt x="102" y="19"/>
                  </a:moveTo>
                  <a:cubicBezTo>
                    <a:pt x="173" y="19"/>
                    <a:pt x="193" y="65"/>
                    <a:pt x="213" y="110"/>
                  </a:cubicBezTo>
                  <a:cubicBezTo>
                    <a:pt x="227" y="141"/>
                    <a:pt x="239" y="170"/>
                    <a:pt x="268" y="179"/>
                  </a:cubicBezTo>
                  <a:cubicBezTo>
                    <a:pt x="293" y="187"/>
                    <a:pt x="326" y="178"/>
                    <a:pt x="372" y="151"/>
                  </a:cubicBezTo>
                  <a:cubicBezTo>
                    <a:pt x="375" y="148"/>
                    <a:pt x="377" y="143"/>
                    <a:pt x="374" y="140"/>
                  </a:cubicBezTo>
                  <a:cubicBezTo>
                    <a:pt x="372" y="136"/>
                    <a:pt x="367" y="135"/>
                    <a:pt x="363" y="137"/>
                  </a:cubicBezTo>
                  <a:cubicBezTo>
                    <a:pt x="322" y="162"/>
                    <a:pt x="293" y="170"/>
                    <a:pt x="273" y="164"/>
                  </a:cubicBezTo>
                  <a:cubicBezTo>
                    <a:pt x="251" y="157"/>
                    <a:pt x="240" y="132"/>
                    <a:pt x="228" y="104"/>
                  </a:cubicBezTo>
                  <a:cubicBezTo>
                    <a:pt x="207" y="58"/>
                    <a:pt x="182" y="0"/>
                    <a:pt x="97" y="3"/>
                  </a:cubicBezTo>
                  <a:cubicBezTo>
                    <a:pt x="64" y="4"/>
                    <a:pt x="39" y="14"/>
                    <a:pt x="23" y="33"/>
                  </a:cubicBezTo>
                  <a:cubicBezTo>
                    <a:pt x="0" y="62"/>
                    <a:pt x="5" y="99"/>
                    <a:pt x="5" y="101"/>
                  </a:cubicBezTo>
                  <a:cubicBezTo>
                    <a:pt x="6" y="105"/>
                    <a:pt x="10" y="108"/>
                    <a:pt x="15" y="108"/>
                  </a:cubicBezTo>
                  <a:cubicBezTo>
                    <a:pt x="19" y="107"/>
                    <a:pt x="22" y="103"/>
                    <a:pt x="21" y="98"/>
                  </a:cubicBezTo>
                  <a:cubicBezTo>
                    <a:pt x="21" y="98"/>
                    <a:pt x="16" y="66"/>
                    <a:pt x="36" y="43"/>
                  </a:cubicBezTo>
                  <a:cubicBezTo>
                    <a:pt x="48" y="28"/>
                    <a:pt x="69" y="20"/>
                    <a:pt x="97" y="19"/>
                  </a:cubicBezTo>
                  <a:cubicBezTo>
                    <a:pt x="99" y="19"/>
                    <a:pt x="100" y="19"/>
                    <a:pt x="102"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Freeform 11"/>
          <p:cNvSpPr>
            <a:spLocks/>
          </p:cNvSpPr>
          <p:nvPr/>
        </p:nvSpPr>
        <p:spPr bwMode="gray">
          <a:xfrm flipH="1">
            <a:off x="1696758" y="2917559"/>
            <a:ext cx="565400" cy="1098034"/>
          </a:xfrm>
          <a:custGeom>
            <a:avLst/>
            <a:gdLst/>
            <a:ahLst/>
            <a:cxnLst>
              <a:cxn ang="0">
                <a:pos x="307" y="286"/>
              </a:cxn>
              <a:cxn ang="0">
                <a:pos x="404" y="286"/>
              </a:cxn>
              <a:cxn ang="0">
                <a:pos x="494" y="373"/>
              </a:cxn>
              <a:cxn ang="0">
                <a:pos x="494" y="839"/>
              </a:cxn>
              <a:cxn ang="0">
                <a:pos x="494" y="866"/>
              </a:cxn>
              <a:cxn ang="0">
                <a:pos x="451" y="910"/>
              </a:cxn>
              <a:cxn ang="0">
                <a:pos x="451" y="910"/>
              </a:cxn>
              <a:cxn ang="0">
                <a:pos x="408" y="866"/>
              </a:cxn>
              <a:cxn ang="0">
                <a:pos x="408" y="839"/>
              </a:cxn>
              <a:cxn ang="0">
                <a:pos x="408" y="458"/>
              </a:cxn>
              <a:cxn ang="0">
                <a:pos x="392" y="458"/>
              </a:cxn>
              <a:cxn ang="0">
                <a:pos x="392" y="1402"/>
              </a:cxn>
              <a:cxn ang="0">
                <a:pos x="330" y="1463"/>
              </a:cxn>
              <a:cxn ang="0">
                <a:pos x="330" y="1463"/>
              </a:cxn>
              <a:cxn ang="0">
                <a:pos x="269" y="1402"/>
              </a:cxn>
              <a:cxn ang="0">
                <a:pos x="269" y="834"/>
              </a:cxn>
              <a:cxn ang="0">
                <a:pos x="269" y="834"/>
              </a:cxn>
              <a:cxn ang="0">
                <a:pos x="251" y="816"/>
              </a:cxn>
              <a:cxn ang="0">
                <a:pos x="243" y="816"/>
              </a:cxn>
              <a:cxn ang="0">
                <a:pos x="225" y="834"/>
              </a:cxn>
              <a:cxn ang="0">
                <a:pos x="225" y="834"/>
              </a:cxn>
              <a:cxn ang="0">
                <a:pos x="225" y="1402"/>
              </a:cxn>
              <a:cxn ang="0">
                <a:pos x="164" y="1463"/>
              </a:cxn>
              <a:cxn ang="0">
                <a:pos x="164" y="1463"/>
              </a:cxn>
              <a:cxn ang="0">
                <a:pos x="103" y="1402"/>
              </a:cxn>
              <a:cxn ang="0">
                <a:pos x="103" y="458"/>
              </a:cxn>
              <a:cxn ang="0">
                <a:pos x="87" y="458"/>
              </a:cxn>
              <a:cxn ang="0">
                <a:pos x="86" y="839"/>
              </a:cxn>
              <a:cxn ang="0">
                <a:pos x="86" y="866"/>
              </a:cxn>
              <a:cxn ang="0">
                <a:pos x="43" y="910"/>
              </a:cxn>
              <a:cxn ang="0">
                <a:pos x="43" y="910"/>
              </a:cxn>
              <a:cxn ang="0">
                <a:pos x="0" y="866"/>
              </a:cxn>
              <a:cxn ang="0">
                <a:pos x="0" y="839"/>
              </a:cxn>
              <a:cxn ang="0">
                <a:pos x="1" y="373"/>
              </a:cxn>
              <a:cxn ang="0">
                <a:pos x="90" y="286"/>
              </a:cxn>
              <a:cxn ang="0">
                <a:pos x="187" y="286"/>
              </a:cxn>
              <a:cxn ang="0">
                <a:pos x="187" y="240"/>
              </a:cxn>
              <a:cxn ang="0">
                <a:pos x="120" y="128"/>
              </a:cxn>
              <a:cxn ang="0">
                <a:pos x="247" y="0"/>
              </a:cxn>
              <a:cxn ang="0">
                <a:pos x="375" y="128"/>
              </a:cxn>
              <a:cxn ang="0">
                <a:pos x="307" y="240"/>
              </a:cxn>
              <a:cxn ang="0">
                <a:pos x="307" y="286"/>
              </a:cxn>
            </a:cxnLst>
            <a:rect l="0" t="0" r="r" b="b"/>
            <a:pathLst>
              <a:path w="494" h="1463">
                <a:moveTo>
                  <a:pt x="307" y="286"/>
                </a:moveTo>
                <a:cubicBezTo>
                  <a:pt x="404" y="286"/>
                  <a:pt x="404" y="286"/>
                  <a:pt x="404" y="286"/>
                </a:cubicBezTo>
                <a:cubicBezTo>
                  <a:pt x="454" y="286"/>
                  <a:pt x="494" y="325"/>
                  <a:pt x="494" y="373"/>
                </a:cubicBezTo>
                <a:cubicBezTo>
                  <a:pt x="494" y="839"/>
                  <a:pt x="494" y="839"/>
                  <a:pt x="494" y="839"/>
                </a:cubicBezTo>
                <a:cubicBezTo>
                  <a:pt x="494" y="866"/>
                  <a:pt x="494" y="866"/>
                  <a:pt x="494" y="866"/>
                </a:cubicBezTo>
                <a:cubicBezTo>
                  <a:pt x="494" y="890"/>
                  <a:pt x="475" y="910"/>
                  <a:pt x="451" y="910"/>
                </a:cubicBezTo>
                <a:cubicBezTo>
                  <a:pt x="451" y="910"/>
                  <a:pt x="451" y="910"/>
                  <a:pt x="451" y="910"/>
                </a:cubicBezTo>
                <a:cubicBezTo>
                  <a:pt x="427" y="910"/>
                  <a:pt x="408" y="890"/>
                  <a:pt x="408" y="866"/>
                </a:cubicBezTo>
                <a:cubicBezTo>
                  <a:pt x="408" y="839"/>
                  <a:pt x="408" y="839"/>
                  <a:pt x="408" y="839"/>
                </a:cubicBezTo>
                <a:cubicBezTo>
                  <a:pt x="408" y="458"/>
                  <a:pt x="408" y="458"/>
                  <a:pt x="408" y="458"/>
                </a:cubicBezTo>
                <a:cubicBezTo>
                  <a:pt x="399" y="444"/>
                  <a:pt x="392" y="458"/>
                  <a:pt x="392" y="458"/>
                </a:cubicBezTo>
                <a:cubicBezTo>
                  <a:pt x="392" y="1402"/>
                  <a:pt x="392" y="1402"/>
                  <a:pt x="392" y="1402"/>
                </a:cubicBezTo>
                <a:cubicBezTo>
                  <a:pt x="392" y="1436"/>
                  <a:pt x="364" y="1463"/>
                  <a:pt x="330" y="1463"/>
                </a:cubicBezTo>
                <a:cubicBezTo>
                  <a:pt x="330" y="1463"/>
                  <a:pt x="330" y="1463"/>
                  <a:pt x="330" y="1463"/>
                </a:cubicBezTo>
                <a:cubicBezTo>
                  <a:pt x="296" y="1463"/>
                  <a:pt x="269" y="1436"/>
                  <a:pt x="269" y="1402"/>
                </a:cubicBezTo>
                <a:cubicBezTo>
                  <a:pt x="269" y="834"/>
                  <a:pt x="269" y="834"/>
                  <a:pt x="269" y="834"/>
                </a:cubicBezTo>
                <a:cubicBezTo>
                  <a:pt x="269" y="834"/>
                  <a:pt x="269" y="834"/>
                  <a:pt x="269" y="834"/>
                </a:cubicBezTo>
                <a:cubicBezTo>
                  <a:pt x="269" y="824"/>
                  <a:pt x="261" y="816"/>
                  <a:pt x="251" y="816"/>
                </a:cubicBezTo>
                <a:cubicBezTo>
                  <a:pt x="243" y="816"/>
                  <a:pt x="243" y="816"/>
                  <a:pt x="243" y="816"/>
                </a:cubicBezTo>
                <a:cubicBezTo>
                  <a:pt x="233" y="816"/>
                  <a:pt x="225" y="824"/>
                  <a:pt x="225" y="834"/>
                </a:cubicBezTo>
                <a:cubicBezTo>
                  <a:pt x="225" y="834"/>
                  <a:pt x="225" y="834"/>
                  <a:pt x="225" y="834"/>
                </a:cubicBezTo>
                <a:cubicBezTo>
                  <a:pt x="225" y="1402"/>
                  <a:pt x="225" y="1402"/>
                  <a:pt x="225" y="1402"/>
                </a:cubicBezTo>
                <a:cubicBezTo>
                  <a:pt x="225" y="1436"/>
                  <a:pt x="198" y="1463"/>
                  <a:pt x="164" y="1463"/>
                </a:cubicBezTo>
                <a:cubicBezTo>
                  <a:pt x="164" y="1463"/>
                  <a:pt x="164" y="1463"/>
                  <a:pt x="164" y="1463"/>
                </a:cubicBezTo>
                <a:cubicBezTo>
                  <a:pt x="131" y="1463"/>
                  <a:pt x="103" y="1436"/>
                  <a:pt x="103" y="1402"/>
                </a:cubicBezTo>
                <a:cubicBezTo>
                  <a:pt x="103" y="458"/>
                  <a:pt x="103" y="458"/>
                  <a:pt x="103" y="458"/>
                </a:cubicBezTo>
                <a:cubicBezTo>
                  <a:pt x="103" y="458"/>
                  <a:pt x="95" y="444"/>
                  <a:pt x="87" y="458"/>
                </a:cubicBezTo>
                <a:cubicBezTo>
                  <a:pt x="86" y="839"/>
                  <a:pt x="86" y="839"/>
                  <a:pt x="86" y="839"/>
                </a:cubicBezTo>
                <a:cubicBezTo>
                  <a:pt x="86" y="866"/>
                  <a:pt x="86" y="866"/>
                  <a:pt x="86" y="866"/>
                </a:cubicBezTo>
                <a:cubicBezTo>
                  <a:pt x="86" y="890"/>
                  <a:pt x="67" y="910"/>
                  <a:pt x="43" y="910"/>
                </a:cubicBezTo>
                <a:cubicBezTo>
                  <a:pt x="43" y="910"/>
                  <a:pt x="43" y="910"/>
                  <a:pt x="43" y="910"/>
                </a:cubicBezTo>
                <a:cubicBezTo>
                  <a:pt x="20" y="910"/>
                  <a:pt x="0" y="890"/>
                  <a:pt x="0" y="866"/>
                </a:cubicBezTo>
                <a:cubicBezTo>
                  <a:pt x="0" y="839"/>
                  <a:pt x="0" y="839"/>
                  <a:pt x="0" y="839"/>
                </a:cubicBezTo>
                <a:cubicBezTo>
                  <a:pt x="1" y="373"/>
                  <a:pt x="1" y="373"/>
                  <a:pt x="1" y="373"/>
                </a:cubicBezTo>
                <a:cubicBezTo>
                  <a:pt x="1" y="325"/>
                  <a:pt x="41" y="286"/>
                  <a:pt x="90" y="286"/>
                </a:cubicBezTo>
                <a:cubicBezTo>
                  <a:pt x="187" y="286"/>
                  <a:pt x="187" y="286"/>
                  <a:pt x="187" y="286"/>
                </a:cubicBezTo>
                <a:cubicBezTo>
                  <a:pt x="187" y="240"/>
                  <a:pt x="187" y="240"/>
                  <a:pt x="187" y="240"/>
                </a:cubicBezTo>
                <a:cubicBezTo>
                  <a:pt x="147" y="219"/>
                  <a:pt x="120" y="176"/>
                  <a:pt x="120" y="128"/>
                </a:cubicBezTo>
                <a:cubicBezTo>
                  <a:pt x="120" y="57"/>
                  <a:pt x="177" y="0"/>
                  <a:pt x="247" y="0"/>
                </a:cubicBezTo>
                <a:cubicBezTo>
                  <a:pt x="318" y="0"/>
                  <a:pt x="375" y="57"/>
                  <a:pt x="375" y="128"/>
                </a:cubicBezTo>
                <a:cubicBezTo>
                  <a:pt x="375" y="176"/>
                  <a:pt x="347" y="219"/>
                  <a:pt x="307" y="240"/>
                </a:cubicBezTo>
                <a:lnTo>
                  <a:pt x="307" y="286"/>
                </a:lnTo>
                <a:close/>
              </a:path>
            </a:pathLst>
          </a:custGeom>
          <a:solidFill>
            <a:schemeClr val="accent3">
              <a:lumMod val="75000"/>
            </a:schemeClr>
          </a:solidFill>
          <a:ln w="9525">
            <a:noFill/>
            <a:round/>
            <a:headEnd/>
            <a:tailEnd/>
          </a:ln>
        </p:spPr>
        <p:txBody>
          <a:bodyPr/>
          <a:lstStyle/>
          <a:p>
            <a:endParaRPr lang="en-US" dirty="0"/>
          </a:p>
        </p:txBody>
      </p:sp>
      <p:sp>
        <p:nvSpPr>
          <p:cNvPr id="29" name="Plus 28"/>
          <p:cNvSpPr/>
          <p:nvPr/>
        </p:nvSpPr>
        <p:spPr>
          <a:xfrm>
            <a:off x="2947158" y="3159754"/>
            <a:ext cx="608842" cy="661851"/>
          </a:xfrm>
          <a:prstGeom prst="mathPlus">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Equal 29"/>
          <p:cNvSpPr/>
          <p:nvPr/>
        </p:nvSpPr>
        <p:spPr>
          <a:xfrm>
            <a:off x="5311026" y="3278881"/>
            <a:ext cx="556374" cy="418911"/>
          </a:xfrm>
          <a:prstGeom prst="mathEqual">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1" name="Rectangle 30"/>
          <p:cNvSpPr/>
          <p:nvPr/>
        </p:nvSpPr>
        <p:spPr>
          <a:xfrm>
            <a:off x="6134100" y="2916049"/>
            <a:ext cx="3124200" cy="1831271"/>
          </a:xfrm>
          <a:prstGeom prst="rect">
            <a:avLst/>
          </a:prstGeom>
        </p:spPr>
        <p:txBody>
          <a:bodyPr wrap="square">
            <a:spAutoFit/>
          </a:bodyPr>
          <a:lstStyle/>
          <a:p>
            <a:r>
              <a:rPr lang="en-US" dirty="0">
                <a:solidFill>
                  <a:schemeClr val="tx1">
                    <a:lumMod val="50000"/>
                    <a:lumOff val="50000"/>
                  </a:schemeClr>
                </a:solidFill>
                <a:latin typeface="Arial" panose="020B0604020202020204" pitchFamily="34" charset="0"/>
              </a:rPr>
              <a:t>Ability to remain in employment </a:t>
            </a:r>
            <a:br>
              <a:rPr lang="en-US" dirty="0">
                <a:solidFill>
                  <a:schemeClr val="tx1">
                    <a:lumMod val="50000"/>
                    <a:lumOff val="50000"/>
                  </a:schemeClr>
                </a:solidFill>
                <a:latin typeface="Arial" panose="020B0604020202020204" pitchFamily="34" charset="0"/>
              </a:rPr>
            </a:br>
            <a:r>
              <a:rPr lang="en-US" sz="1800" b="1" dirty="0">
                <a:solidFill>
                  <a:schemeClr val="accent1"/>
                </a:solidFill>
                <a:latin typeface="Arial" panose="020B0604020202020204" pitchFamily="34" charset="0"/>
              </a:rPr>
              <a:t>31 weeks longer </a:t>
            </a:r>
            <a:br>
              <a:rPr lang="en-US" sz="1800" b="1" dirty="0">
                <a:solidFill>
                  <a:schemeClr val="tx1">
                    <a:lumMod val="50000"/>
                    <a:lumOff val="50000"/>
                  </a:schemeClr>
                </a:solidFill>
                <a:latin typeface="Arial" panose="020B0604020202020204" pitchFamily="34" charset="0"/>
              </a:rPr>
            </a:br>
            <a:r>
              <a:rPr lang="en-US" dirty="0">
                <a:solidFill>
                  <a:schemeClr val="tx1">
                    <a:lumMod val="50000"/>
                    <a:lumOff val="50000"/>
                  </a:schemeClr>
                </a:solidFill>
                <a:latin typeface="Arial" panose="020B0604020202020204" pitchFamily="34" charset="0"/>
              </a:rPr>
              <a:t>and </a:t>
            </a:r>
            <a:r>
              <a:rPr lang="en-US" sz="1800" b="1" dirty="0">
                <a:solidFill>
                  <a:srgbClr val="F5841F"/>
                </a:solidFill>
                <a:latin typeface="Arial" panose="020B0604020202020204" pitchFamily="34" charset="0"/>
              </a:rPr>
              <a:t>earn €26,000 more </a:t>
            </a:r>
            <a:r>
              <a:rPr lang="en-US" dirty="0">
                <a:solidFill>
                  <a:schemeClr val="tx1">
                    <a:lumMod val="50000"/>
                    <a:lumOff val="50000"/>
                  </a:schemeClr>
                </a:solidFill>
                <a:latin typeface="Arial" panose="020B0604020202020204" pitchFamily="34" charset="0"/>
              </a:rPr>
              <a:t>than patient on conventional therapy</a:t>
            </a:r>
            <a:endParaRPr lang="en-US" dirty="0">
              <a:solidFill>
                <a:schemeClr val="tx1">
                  <a:lumMod val="50000"/>
                  <a:lumOff val="50000"/>
                </a:schemeClr>
              </a:solidFill>
            </a:endParaRPr>
          </a:p>
        </p:txBody>
      </p:sp>
      <p:sp>
        <p:nvSpPr>
          <p:cNvPr id="32" name="Rectangle 31"/>
          <p:cNvSpPr/>
          <p:nvPr/>
        </p:nvSpPr>
        <p:spPr>
          <a:xfrm>
            <a:off x="1504533" y="4151158"/>
            <a:ext cx="1288985" cy="400110"/>
          </a:xfrm>
          <a:prstGeom prst="rect">
            <a:avLst/>
          </a:prstGeom>
        </p:spPr>
        <p:txBody>
          <a:bodyPr wrap="none">
            <a:spAutoFit/>
          </a:bodyPr>
          <a:lstStyle/>
          <a:p>
            <a:r>
              <a:rPr lang="en-US" sz="2000" b="1" dirty="0">
                <a:solidFill>
                  <a:schemeClr val="accent3">
                    <a:lumMod val="75000"/>
                  </a:schemeClr>
                </a:solidFill>
                <a:latin typeface="+mn-lt"/>
              </a:rPr>
              <a:t>RA</a:t>
            </a:r>
            <a:r>
              <a:rPr lang="en-US" sz="2000" dirty="0">
                <a:solidFill>
                  <a:srgbClr val="2B7DC7"/>
                </a:solidFill>
                <a:latin typeface="+mn-lt"/>
              </a:rPr>
              <a:t> </a:t>
            </a:r>
            <a:r>
              <a:rPr lang="en-US" sz="2000" dirty="0">
                <a:solidFill>
                  <a:schemeClr val="accent1"/>
                </a:solidFill>
                <a:latin typeface="+mn-lt"/>
              </a:rPr>
              <a:t>Patient</a:t>
            </a:r>
            <a:endParaRPr lang="en-US" sz="2000" dirty="0">
              <a:latin typeface="+mn-lt"/>
            </a:endParaRPr>
          </a:p>
        </p:txBody>
      </p:sp>
      <p:sp>
        <p:nvSpPr>
          <p:cNvPr id="33" name="Rectangle 32"/>
          <p:cNvSpPr/>
          <p:nvPr/>
        </p:nvSpPr>
        <p:spPr>
          <a:xfrm>
            <a:off x="3577521" y="4151158"/>
            <a:ext cx="1678715" cy="400110"/>
          </a:xfrm>
          <a:prstGeom prst="rect">
            <a:avLst/>
          </a:prstGeom>
        </p:spPr>
        <p:txBody>
          <a:bodyPr wrap="none">
            <a:spAutoFit/>
          </a:bodyPr>
          <a:lstStyle/>
          <a:p>
            <a:r>
              <a:rPr lang="en-US" sz="2000" b="1" dirty="0">
                <a:solidFill>
                  <a:srgbClr val="006672"/>
                </a:solidFill>
                <a:latin typeface="+mn-lt"/>
              </a:rPr>
              <a:t>Novel</a:t>
            </a:r>
            <a:r>
              <a:rPr lang="en-US" sz="2000" dirty="0">
                <a:solidFill>
                  <a:schemeClr val="accent1"/>
                </a:solidFill>
                <a:latin typeface="+mn-lt"/>
              </a:rPr>
              <a:t> Biologic</a:t>
            </a:r>
            <a:endParaRPr lang="en-US" sz="2000" dirty="0">
              <a:latin typeface="+mn-lt"/>
            </a:endParaRPr>
          </a:p>
        </p:txBody>
      </p:sp>
    </p:spTree>
    <p:extLst>
      <p:ext uri="{BB962C8B-B14F-4D97-AF65-F5344CB8AC3E}">
        <p14:creationId xmlns:p14="http://schemas.microsoft.com/office/powerpoint/2010/main" val="2475480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4294967295"/>
          </p:nvPr>
        </p:nvSpPr>
        <p:spPr>
          <a:xfrm>
            <a:off x="386253" y="2316282"/>
            <a:ext cx="4356101" cy="548640"/>
          </a:xfrm>
          <a:prstGeom prst="rect">
            <a:avLst/>
          </a:prstGeom>
        </p:spPr>
        <p:txBody>
          <a:bodyPr/>
          <a:lstStyle/>
          <a:p>
            <a:pPr marL="0" indent="0">
              <a:buNone/>
            </a:pPr>
            <a:r>
              <a:rPr lang="en-US" sz="1800" dirty="0">
                <a:solidFill>
                  <a:srgbClr val="7F7F7F"/>
                </a:solidFill>
                <a:latin typeface="+mn-lt"/>
              </a:rPr>
              <a:t>In 2015, the biopharmaceutical industry sponsored </a:t>
            </a:r>
            <a:r>
              <a:rPr lang="en-US" sz="1800" dirty="0">
                <a:solidFill>
                  <a:schemeClr val="accent1"/>
                </a:solidFill>
                <a:latin typeface="+mn-lt"/>
              </a:rPr>
              <a:t>9,059 clinical trials</a:t>
            </a:r>
            <a:r>
              <a:rPr lang="en-US" sz="1800" dirty="0">
                <a:solidFill>
                  <a:srgbClr val="7F7F7F"/>
                </a:solidFill>
                <a:latin typeface="+mn-lt"/>
              </a:rPr>
              <a:t> of medicines around the world, supporting tangible economic activity in the countries in which they are located. </a:t>
            </a:r>
          </a:p>
          <a:p>
            <a:endParaRPr lang="en-US" sz="1800" dirty="0">
              <a:solidFill>
                <a:srgbClr val="7F7F7F"/>
              </a:solidFill>
              <a:latin typeface="+mn-lt"/>
            </a:endParaRPr>
          </a:p>
        </p:txBody>
      </p:sp>
      <p:sp>
        <p:nvSpPr>
          <p:cNvPr id="5" name="TextBox 4"/>
          <p:cNvSpPr txBox="1"/>
          <p:nvPr/>
        </p:nvSpPr>
        <p:spPr>
          <a:xfrm>
            <a:off x="2006911" y="6298227"/>
            <a:ext cx="5394508" cy="461665"/>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endParaRPr lang="en-US" sz="800" dirty="0">
              <a:solidFill>
                <a:srgbClr val="7F7F7F"/>
              </a:solidFill>
              <a:latin typeface="Arial" panose="020B0604020202020204" pitchFamily="34" charset="0"/>
            </a:endParaRP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Arial" panose="020B0604020202020204" pitchFamily="34" charset="0"/>
              </a:rPr>
              <a:t>	Note:	Represents all clinical trials Phase 0 through Phase 4 that registered with Clinicaltrials.gov in 2015.</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Arial" panose="020B0604020202020204" pitchFamily="34" charset="0"/>
              </a:rPr>
              <a:t>	Source: Health Advances analysis; Clinicaltrials.gov (accessed February 2016).</a:t>
            </a:r>
          </a:p>
        </p:txBody>
      </p:sp>
      <p:grpSp>
        <p:nvGrpSpPr>
          <p:cNvPr id="6" name="Group 5"/>
          <p:cNvGrpSpPr/>
          <p:nvPr/>
        </p:nvGrpSpPr>
        <p:grpSpPr>
          <a:xfrm>
            <a:off x="386253" y="3864451"/>
            <a:ext cx="2712547" cy="1167776"/>
            <a:chOff x="7125570" y="3846984"/>
            <a:chExt cx="2712547" cy="1188922"/>
          </a:xfrm>
        </p:grpSpPr>
        <p:sp>
          <p:nvSpPr>
            <p:cNvPr id="7" name="Rectangle 6"/>
            <p:cNvSpPr/>
            <p:nvPr/>
          </p:nvSpPr>
          <p:spPr>
            <a:xfrm>
              <a:off x="7244287" y="4201150"/>
              <a:ext cx="137937" cy="137937"/>
            </a:xfrm>
            <a:prstGeom prst="rect">
              <a:avLst/>
            </a:pr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244287" y="4408136"/>
              <a:ext cx="137937" cy="137937"/>
            </a:xfrm>
            <a:prstGeom prst="rect">
              <a:avLst/>
            </a:prstGeom>
            <a:solidFill>
              <a:srgbClr val="205E9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244287" y="4617328"/>
              <a:ext cx="137937" cy="137937"/>
            </a:xfrm>
            <a:prstGeom prst="rect">
              <a:avLst/>
            </a:prstGeom>
            <a:solidFill>
              <a:srgbClr val="2B7D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246399" y="4833586"/>
              <a:ext cx="137937" cy="137937"/>
            </a:xfrm>
            <a:prstGeom prst="rect">
              <a:avLst/>
            </a:prstGeom>
            <a:solidFill>
              <a:srgbClr val="7BB1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350002" y="4129338"/>
              <a:ext cx="1298575" cy="261610"/>
            </a:xfrm>
            <a:prstGeom prst="rect">
              <a:avLst/>
            </a:prstGeom>
            <a:noFill/>
          </p:spPr>
          <p:txBody>
            <a:bodyPr vert="horz" wrap="square" rtlCol="0">
              <a:spAutoFit/>
            </a:bodyPr>
            <a:lstStyle/>
            <a:p>
              <a:pPr algn="l">
                <a:spcBef>
                  <a:spcPct val="20000"/>
                </a:spcBef>
                <a:buClr>
                  <a:srgbClr val="2B7DC7"/>
                </a:buClr>
              </a:pPr>
              <a:r>
                <a:rPr lang="en-US" sz="1050" dirty="0">
                  <a:latin typeface="Arial" panose="020B0604020202020204" pitchFamily="34" charset="0"/>
                </a:rPr>
                <a:t>500+</a:t>
              </a:r>
            </a:p>
          </p:txBody>
        </p:sp>
        <p:sp>
          <p:nvSpPr>
            <p:cNvPr id="12" name="TextBox 11"/>
            <p:cNvSpPr txBox="1"/>
            <p:nvPr/>
          </p:nvSpPr>
          <p:spPr>
            <a:xfrm>
              <a:off x="7350002" y="4346299"/>
              <a:ext cx="1527175" cy="253916"/>
            </a:xfrm>
            <a:prstGeom prst="rect">
              <a:avLst/>
            </a:prstGeom>
            <a:noFill/>
          </p:spPr>
          <p:txBody>
            <a:bodyPr vert="horz" wrap="square" rtlCol="0">
              <a:spAutoFit/>
            </a:bodyPr>
            <a:lstStyle/>
            <a:p>
              <a:pPr algn="l">
                <a:spcBef>
                  <a:spcPct val="20000"/>
                </a:spcBef>
                <a:buClr>
                  <a:srgbClr val="2B7DC7"/>
                </a:buClr>
              </a:pPr>
              <a:r>
                <a:rPr lang="en-US" sz="1050" dirty="0">
                  <a:latin typeface="Arial" panose="020B0604020202020204" pitchFamily="34" charset="0"/>
                </a:rPr>
                <a:t>400-499</a:t>
              </a:r>
            </a:p>
          </p:txBody>
        </p:sp>
        <p:sp>
          <p:nvSpPr>
            <p:cNvPr id="13" name="TextBox 12"/>
            <p:cNvSpPr txBox="1"/>
            <p:nvPr/>
          </p:nvSpPr>
          <p:spPr>
            <a:xfrm>
              <a:off x="7350002" y="4558086"/>
              <a:ext cx="1527175" cy="253916"/>
            </a:xfrm>
            <a:prstGeom prst="rect">
              <a:avLst/>
            </a:prstGeom>
            <a:noFill/>
          </p:spPr>
          <p:txBody>
            <a:bodyPr vert="horz" wrap="square" rtlCol="0">
              <a:spAutoFit/>
            </a:bodyPr>
            <a:lstStyle/>
            <a:p>
              <a:pPr algn="l">
                <a:spcBef>
                  <a:spcPct val="20000"/>
                </a:spcBef>
                <a:buClr>
                  <a:srgbClr val="2B7DC7"/>
                </a:buClr>
              </a:pPr>
              <a:r>
                <a:rPr lang="en-US" sz="1050" dirty="0">
                  <a:latin typeface="Arial" panose="020B0604020202020204" pitchFamily="34" charset="0"/>
                </a:rPr>
                <a:t>300-399</a:t>
              </a:r>
            </a:p>
          </p:txBody>
        </p:sp>
        <p:sp>
          <p:nvSpPr>
            <p:cNvPr id="14" name="TextBox 13"/>
            <p:cNvSpPr txBox="1"/>
            <p:nvPr/>
          </p:nvSpPr>
          <p:spPr>
            <a:xfrm>
              <a:off x="7352114" y="4774296"/>
              <a:ext cx="1298575" cy="261610"/>
            </a:xfrm>
            <a:prstGeom prst="rect">
              <a:avLst/>
            </a:prstGeom>
            <a:noFill/>
          </p:spPr>
          <p:txBody>
            <a:bodyPr vert="horz" wrap="square" rtlCol="0">
              <a:spAutoFit/>
            </a:bodyPr>
            <a:lstStyle/>
            <a:p>
              <a:pPr algn="l">
                <a:spcBef>
                  <a:spcPct val="20000"/>
                </a:spcBef>
                <a:buClr>
                  <a:srgbClr val="2B7DC7"/>
                </a:buClr>
              </a:pPr>
              <a:r>
                <a:rPr lang="en-US" sz="1050" dirty="0">
                  <a:latin typeface="Arial" panose="020B0604020202020204" pitchFamily="34" charset="0"/>
                </a:rPr>
                <a:t>200-299</a:t>
              </a:r>
            </a:p>
          </p:txBody>
        </p:sp>
        <p:sp>
          <p:nvSpPr>
            <p:cNvPr id="15" name="TextBox 14"/>
            <p:cNvSpPr txBox="1"/>
            <p:nvPr/>
          </p:nvSpPr>
          <p:spPr>
            <a:xfrm>
              <a:off x="7125570" y="3846984"/>
              <a:ext cx="2712547" cy="313350"/>
            </a:xfrm>
            <a:prstGeom prst="rect">
              <a:avLst/>
            </a:prstGeom>
            <a:noFill/>
          </p:spPr>
          <p:txBody>
            <a:bodyPr vert="horz" wrap="square" rtlCol="0">
              <a:spAutoFit/>
            </a:bodyPr>
            <a:lstStyle/>
            <a:p>
              <a:pPr algn="l">
                <a:spcBef>
                  <a:spcPct val="20000"/>
                </a:spcBef>
                <a:buClr>
                  <a:srgbClr val="2B7DC7"/>
                </a:buClr>
              </a:pPr>
              <a:r>
                <a:rPr lang="en-US" sz="1400" b="1" dirty="0">
                  <a:solidFill>
                    <a:srgbClr val="7F7F7F"/>
                  </a:solidFill>
                  <a:latin typeface="Arial" panose="020B0604020202020204" pitchFamily="34" charset="0"/>
                </a:rPr>
                <a:t>Number of Clinical Trials</a:t>
              </a:r>
            </a:p>
          </p:txBody>
        </p:sp>
      </p:grpSp>
      <p:sp>
        <p:nvSpPr>
          <p:cNvPr id="16" name="Text Box 3"/>
          <p:cNvSpPr txBox="1">
            <a:spLocks noChangeArrowheads="1"/>
          </p:cNvSpPr>
          <p:nvPr/>
        </p:nvSpPr>
        <p:spPr bwMode="auto">
          <a:xfrm>
            <a:off x="379925" y="1490597"/>
            <a:ext cx="5761378" cy="610559"/>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700" b="1" dirty="0">
                <a:solidFill>
                  <a:schemeClr val="accent2"/>
                </a:solidFill>
              </a:rPr>
              <a:t>Number of Industry-Sponsored Clinical Trials in Selected Countries, 2015</a:t>
            </a:r>
          </a:p>
        </p:txBody>
      </p:sp>
      <p:sp>
        <p:nvSpPr>
          <p:cNvPr id="56" name="Rectangle 55"/>
          <p:cNvSpPr/>
          <p:nvPr/>
        </p:nvSpPr>
        <p:spPr>
          <a:xfrm>
            <a:off x="509059" y="5061717"/>
            <a:ext cx="137937" cy="135484"/>
          </a:xfrm>
          <a:prstGeom prst="rect">
            <a:avLst/>
          </a:prstGeom>
          <a:solidFill>
            <a:srgbClr val="A7CB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612797" y="5013650"/>
            <a:ext cx="1298575" cy="256957"/>
          </a:xfrm>
          <a:prstGeom prst="rect">
            <a:avLst/>
          </a:prstGeom>
          <a:noFill/>
        </p:spPr>
        <p:txBody>
          <a:bodyPr vert="horz" wrap="square" rtlCol="0">
            <a:spAutoFit/>
          </a:bodyPr>
          <a:lstStyle/>
          <a:p>
            <a:pPr algn="l">
              <a:spcBef>
                <a:spcPct val="20000"/>
              </a:spcBef>
              <a:buClr>
                <a:srgbClr val="2B7DC7"/>
              </a:buClr>
            </a:pPr>
            <a:r>
              <a:rPr lang="en-US" sz="1050" dirty="0">
                <a:latin typeface="Arial" panose="020B0604020202020204" pitchFamily="34" charset="0"/>
              </a:rPr>
              <a:t>100-199</a:t>
            </a:r>
          </a:p>
        </p:txBody>
      </p:sp>
      <p:sp>
        <p:nvSpPr>
          <p:cNvPr id="58" name="Rectangle 57"/>
          <p:cNvSpPr/>
          <p:nvPr/>
        </p:nvSpPr>
        <p:spPr>
          <a:xfrm>
            <a:off x="509930" y="5286261"/>
            <a:ext cx="137937" cy="135484"/>
          </a:xfrm>
          <a:prstGeom prst="rect">
            <a:avLst/>
          </a:prstGeom>
          <a:solidFill>
            <a:srgbClr val="D3E5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638197" y="5219029"/>
            <a:ext cx="1298575" cy="256957"/>
          </a:xfrm>
          <a:prstGeom prst="rect">
            <a:avLst/>
          </a:prstGeom>
          <a:noFill/>
        </p:spPr>
        <p:txBody>
          <a:bodyPr vert="horz" wrap="square" rtlCol="0">
            <a:spAutoFit/>
          </a:bodyPr>
          <a:lstStyle/>
          <a:p>
            <a:pPr algn="l">
              <a:spcBef>
                <a:spcPct val="20000"/>
              </a:spcBef>
              <a:buClr>
                <a:srgbClr val="2B7DC7"/>
              </a:buClr>
            </a:pPr>
            <a:r>
              <a:rPr lang="en-US" sz="1050" dirty="0">
                <a:latin typeface="Arial" panose="020B0604020202020204" pitchFamily="34" charset="0"/>
              </a:rPr>
              <a:t>0-99</a:t>
            </a:r>
          </a:p>
        </p:txBody>
      </p:sp>
      <p:grpSp>
        <p:nvGrpSpPr>
          <p:cNvPr id="97" name="Group 156"/>
          <p:cNvGrpSpPr>
            <a:grpSpLocks noChangeAspect="1"/>
          </p:cNvGrpSpPr>
          <p:nvPr/>
        </p:nvGrpSpPr>
        <p:grpSpPr bwMode="auto">
          <a:xfrm>
            <a:off x="4083939" y="326857"/>
            <a:ext cx="5204326" cy="5660527"/>
            <a:chOff x="748" y="91"/>
            <a:chExt cx="2323" cy="2946"/>
          </a:xfrm>
        </p:grpSpPr>
        <p:sp>
          <p:nvSpPr>
            <p:cNvPr id="98" name="Czech_Republic"/>
            <p:cNvSpPr>
              <a:spLocks noChangeAspect="1"/>
            </p:cNvSpPr>
            <p:nvPr/>
          </p:nvSpPr>
          <p:spPr bwMode="auto">
            <a:xfrm>
              <a:off x="2038" y="1778"/>
              <a:ext cx="326" cy="211"/>
            </a:xfrm>
            <a:custGeom>
              <a:avLst/>
              <a:gdLst/>
              <a:ahLst/>
              <a:cxnLst>
                <a:cxn ang="0">
                  <a:pos x="0" y="5528"/>
                </a:cxn>
                <a:cxn ang="0">
                  <a:pos x="439" y="6936"/>
                </a:cxn>
                <a:cxn ang="0">
                  <a:pos x="1004" y="8343"/>
                </a:cxn>
                <a:cxn ang="0">
                  <a:pos x="1507" y="10755"/>
                </a:cxn>
                <a:cxn ang="0">
                  <a:pos x="2762" y="12464"/>
                </a:cxn>
                <a:cxn ang="0">
                  <a:pos x="3704" y="14072"/>
                </a:cxn>
                <a:cxn ang="0">
                  <a:pos x="4708" y="15379"/>
                </a:cxn>
                <a:cxn ang="0">
                  <a:pos x="5650" y="16183"/>
                </a:cxn>
                <a:cxn ang="0">
                  <a:pos x="6717" y="16183"/>
                </a:cxn>
                <a:cxn ang="0">
                  <a:pos x="7470" y="15178"/>
                </a:cxn>
                <a:cxn ang="0">
                  <a:pos x="7910" y="13670"/>
                </a:cxn>
                <a:cxn ang="0">
                  <a:pos x="8663" y="13771"/>
                </a:cxn>
                <a:cxn ang="0">
                  <a:pos x="9479" y="13771"/>
                </a:cxn>
                <a:cxn ang="0">
                  <a:pos x="10483" y="14977"/>
                </a:cxn>
                <a:cxn ang="0">
                  <a:pos x="12178" y="14575"/>
                </a:cxn>
                <a:cxn ang="0">
                  <a:pos x="13308" y="12665"/>
                </a:cxn>
                <a:cxn ang="0">
                  <a:pos x="14438" y="10856"/>
                </a:cxn>
                <a:cxn ang="0">
                  <a:pos x="16384" y="8745"/>
                </a:cxn>
                <a:cxn ang="0">
                  <a:pos x="15756" y="7539"/>
                </a:cxn>
                <a:cxn ang="0">
                  <a:pos x="14940" y="6332"/>
                </a:cxn>
                <a:cxn ang="0">
                  <a:pos x="14250" y="6031"/>
                </a:cxn>
                <a:cxn ang="0">
                  <a:pos x="14187" y="4825"/>
                </a:cxn>
                <a:cxn ang="0">
                  <a:pos x="13245" y="4724"/>
                </a:cxn>
                <a:cxn ang="0">
                  <a:pos x="12492" y="4322"/>
                </a:cxn>
                <a:cxn ang="0">
                  <a:pos x="12178" y="4523"/>
                </a:cxn>
                <a:cxn ang="0">
                  <a:pos x="12053" y="5227"/>
                </a:cxn>
                <a:cxn ang="0">
                  <a:pos x="11488" y="5528"/>
                </a:cxn>
                <a:cxn ang="0">
                  <a:pos x="10546" y="4121"/>
                </a:cxn>
                <a:cxn ang="0">
                  <a:pos x="10734" y="3317"/>
                </a:cxn>
                <a:cxn ang="0">
                  <a:pos x="10672" y="2915"/>
                </a:cxn>
                <a:cxn ang="0">
                  <a:pos x="9730" y="2010"/>
                </a:cxn>
                <a:cxn ang="0">
                  <a:pos x="8726" y="1709"/>
                </a:cxn>
                <a:cxn ang="0">
                  <a:pos x="8161" y="1206"/>
                </a:cxn>
                <a:cxn ang="0">
                  <a:pos x="7407" y="1206"/>
                </a:cxn>
                <a:cxn ang="0">
                  <a:pos x="6780" y="1709"/>
                </a:cxn>
                <a:cxn ang="0">
                  <a:pos x="6466" y="1709"/>
                </a:cxn>
                <a:cxn ang="0">
                  <a:pos x="5901" y="101"/>
                </a:cxn>
                <a:cxn ang="0">
                  <a:pos x="5399" y="804"/>
                </a:cxn>
                <a:cxn ang="0">
                  <a:pos x="4771" y="2010"/>
                </a:cxn>
                <a:cxn ang="0">
                  <a:pos x="3641" y="2814"/>
                </a:cxn>
                <a:cxn ang="0">
                  <a:pos x="2950" y="4021"/>
                </a:cxn>
                <a:cxn ang="0">
                  <a:pos x="2197" y="4523"/>
                </a:cxn>
                <a:cxn ang="0">
                  <a:pos x="1444" y="4925"/>
                </a:cxn>
                <a:cxn ang="0">
                  <a:pos x="1130" y="5227"/>
                </a:cxn>
                <a:cxn ang="0">
                  <a:pos x="879" y="6332"/>
                </a:cxn>
                <a:cxn ang="0">
                  <a:pos x="628" y="5930"/>
                </a:cxn>
              </a:cxnLst>
              <a:rect l="0" t="0" r="r" b="b"/>
              <a:pathLst>
                <a:path w="16384" h="16384">
                  <a:moveTo>
                    <a:pt x="126" y="5227"/>
                  </a:moveTo>
                  <a:lnTo>
                    <a:pt x="0" y="5528"/>
                  </a:lnTo>
                  <a:lnTo>
                    <a:pt x="0" y="6131"/>
                  </a:lnTo>
                  <a:lnTo>
                    <a:pt x="439" y="6936"/>
                  </a:lnTo>
                  <a:lnTo>
                    <a:pt x="942" y="7338"/>
                  </a:lnTo>
                  <a:lnTo>
                    <a:pt x="1004" y="8343"/>
                  </a:lnTo>
                  <a:lnTo>
                    <a:pt x="1004" y="9750"/>
                  </a:lnTo>
                  <a:lnTo>
                    <a:pt x="1507" y="10755"/>
                  </a:lnTo>
                  <a:lnTo>
                    <a:pt x="2134" y="11559"/>
                  </a:lnTo>
                  <a:lnTo>
                    <a:pt x="2762" y="12464"/>
                  </a:lnTo>
                  <a:lnTo>
                    <a:pt x="3264" y="13369"/>
                  </a:lnTo>
                  <a:lnTo>
                    <a:pt x="3704" y="14072"/>
                  </a:lnTo>
                  <a:lnTo>
                    <a:pt x="4457" y="14876"/>
                  </a:lnTo>
                  <a:lnTo>
                    <a:pt x="4708" y="15379"/>
                  </a:lnTo>
                  <a:lnTo>
                    <a:pt x="5273" y="15781"/>
                  </a:lnTo>
                  <a:lnTo>
                    <a:pt x="5650" y="16183"/>
                  </a:lnTo>
                  <a:lnTo>
                    <a:pt x="6152" y="16384"/>
                  </a:lnTo>
                  <a:lnTo>
                    <a:pt x="6717" y="16183"/>
                  </a:lnTo>
                  <a:lnTo>
                    <a:pt x="7031" y="15781"/>
                  </a:lnTo>
                  <a:lnTo>
                    <a:pt x="7470" y="15178"/>
                  </a:lnTo>
                  <a:lnTo>
                    <a:pt x="7658" y="14474"/>
                  </a:lnTo>
                  <a:lnTo>
                    <a:pt x="7910" y="13670"/>
                  </a:lnTo>
                  <a:lnTo>
                    <a:pt x="8412" y="13771"/>
                  </a:lnTo>
                  <a:lnTo>
                    <a:pt x="8663" y="13771"/>
                  </a:lnTo>
                  <a:lnTo>
                    <a:pt x="9039" y="13771"/>
                  </a:lnTo>
                  <a:lnTo>
                    <a:pt x="9479" y="13771"/>
                  </a:lnTo>
                  <a:lnTo>
                    <a:pt x="9793" y="14072"/>
                  </a:lnTo>
                  <a:lnTo>
                    <a:pt x="10483" y="14977"/>
                  </a:lnTo>
                  <a:lnTo>
                    <a:pt x="11237" y="14776"/>
                  </a:lnTo>
                  <a:lnTo>
                    <a:pt x="12178" y="14575"/>
                  </a:lnTo>
                  <a:lnTo>
                    <a:pt x="12429" y="15077"/>
                  </a:lnTo>
                  <a:lnTo>
                    <a:pt x="13308" y="12665"/>
                  </a:lnTo>
                  <a:lnTo>
                    <a:pt x="14187" y="11760"/>
                  </a:lnTo>
                  <a:lnTo>
                    <a:pt x="14438" y="10856"/>
                  </a:lnTo>
                  <a:lnTo>
                    <a:pt x="15631" y="10052"/>
                  </a:lnTo>
                  <a:lnTo>
                    <a:pt x="16384" y="8745"/>
                  </a:lnTo>
                  <a:lnTo>
                    <a:pt x="16321" y="8745"/>
                  </a:lnTo>
                  <a:lnTo>
                    <a:pt x="15756" y="7539"/>
                  </a:lnTo>
                  <a:lnTo>
                    <a:pt x="15317" y="6533"/>
                  </a:lnTo>
                  <a:lnTo>
                    <a:pt x="14940" y="6332"/>
                  </a:lnTo>
                  <a:lnTo>
                    <a:pt x="14689" y="6433"/>
                  </a:lnTo>
                  <a:lnTo>
                    <a:pt x="14250" y="6031"/>
                  </a:lnTo>
                  <a:lnTo>
                    <a:pt x="14187" y="5327"/>
                  </a:lnTo>
                  <a:lnTo>
                    <a:pt x="14187" y="4825"/>
                  </a:lnTo>
                  <a:lnTo>
                    <a:pt x="13810" y="4724"/>
                  </a:lnTo>
                  <a:lnTo>
                    <a:pt x="13245" y="4724"/>
                  </a:lnTo>
                  <a:lnTo>
                    <a:pt x="12931" y="4423"/>
                  </a:lnTo>
                  <a:lnTo>
                    <a:pt x="12492" y="4322"/>
                  </a:lnTo>
                  <a:lnTo>
                    <a:pt x="12178" y="4121"/>
                  </a:lnTo>
                  <a:lnTo>
                    <a:pt x="12178" y="4523"/>
                  </a:lnTo>
                  <a:lnTo>
                    <a:pt x="12304" y="5126"/>
                  </a:lnTo>
                  <a:lnTo>
                    <a:pt x="12053" y="5227"/>
                  </a:lnTo>
                  <a:lnTo>
                    <a:pt x="11802" y="5629"/>
                  </a:lnTo>
                  <a:lnTo>
                    <a:pt x="11488" y="5528"/>
                  </a:lnTo>
                  <a:lnTo>
                    <a:pt x="10985" y="4825"/>
                  </a:lnTo>
                  <a:lnTo>
                    <a:pt x="10546" y="4121"/>
                  </a:lnTo>
                  <a:lnTo>
                    <a:pt x="10672" y="3920"/>
                  </a:lnTo>
                  <a:lnTo>
                    <a:pt x="10734" y="3317"/>
                  </a:lnTo>
                  <a:lnTo>
                    <a:pt x="10734" y="3116"/>
                  </a:lnTo>
                  <a:lnTo>
                    <a:pt x="10672" y="2915"/>
                  </a:lnTo>
                  <a:lnTo>
                    <a:pt x="10169" y="2915"/>
                  </a:lnTo>
                  <a:lnTo>
                    <a:pt x="9730" y="2010"/>
                  </a:lnTo>
                  <a:lnTo>
                    <a:pt x="9228" y="2010"/>
                  </a:lnTo>
                  <a:lnTo>
                    <a:pt x="8726" y="1709"/>
                  </a:lnTo>
                  <a:lnTo>
                    <a:pt x="8474" y="1910"/>
                  </a:lnTo>
                  <a:lnTo>
                    <a:pt x="8161" y="1206"/>
                  </a:lnTo>
                  <a:lnTo>
                    <a:pt x="7721" y="804"/>
                  </a:lnTo>
                  <a:lnTo>
                    <a:pt x="7407" y="1206"/>
                  </a:lnTo>
                  <a:lnTo>
                    <a:pt x="7156" y="2010"/>
                  </a:lnTo>
                  <a:lnTo>
                    <a:pt x="6780" y="1709"/>
                  </a:lnTo>
                  <a:lnTo>
                    <a:pt x="6780" y="1608"/>
                  </a:lnTo>
                  <a:lnTo>
                    <a:pt x="6466" y="1709"/>
                  </a:lnTo>
                  <a:lnTo>
                    <a:pt x="6152" y="1106"/>
                  </a:lnTo>
                  <a:lnTo>
                    <a:pt x="5901" y="101"/>
                  </a:lnTo>
                  <a:lnTo>
                    <a:pt x="5461" y="0"/>
                  </a:lnTo>
                  <a:lnTo>
                    <a:pt x="5399" y="804"/>
                  </a:lnTo>
                  <a:lnTo>
                    <a:pt x="5273" y="1709"/>
                  </a:lnTo>
                  <a:lnTo>
                    <a:pt x="4771" y="2010"/>
                  </a:lnTo>
                  <a:lnTo>
                    <a:pt x="4143" y="2412"/>
                  </a:lnTo>
                  <a:lnTo>
                    <a:pt x="3641" y="2814"/>
                  </a:lnTo>
                  <a:lnTo>
                    <a:pt x="3390" y="3619"/>
                  </a:lnTo>
                  <a:lnTo>
                    <a:pt x="2950" y="4021"/>
                  </a:lnTo>
                  <a:lnTo>
                    <a:pt x="2637" y="4322"/>
                  </a:lnTo>
                  <a:lnTo>
                    <a:pt x="2197" y="4523"/>
                  </a:lnTo>
                  <a:lnTo>
                    <a:pt x="1758" y="4724"/>
                  </a:lnTo>
                  <a:lnTo>
                    <a:pt x="1444" y="4925"/>
                  </a:lnTo>
                  <a:lnTo>
                    <a:pt x="1255" y="5126"/>
                  </a:lnTo>
                  <a:lnTo>
                    <a:pt x="1130" y="5227"/>
                  </a:lnTo>
                  <a:lnTo>
                    <a:pt x="1004" y="5729"/>
                  </a:lnTo>
                  <a:lnTo>
                    <a:pt x="879" y="6332"/>
                  </a:lnTo>
                  <a:lnTo>
                    <a:pt x="753" y="6332"/>
                  </a:lnTo>
                  <a:lnTo>
                    <a:pt x="628" y="5930"/>
                  </a:lnTo>
                  <a:lnTo>
                    <a:pt x="126" y="5227"/>
                  </a:lnTo>
                  <a:close/>
                </a:path>
              </a:pathLst>
            </a:custGeom>
            <a:solidFill>
              <a:srgbClr val="A7CBEC"/>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9" name="Slovak_Republic"/>
            <p:cNvSpPr>
              <a:spLocks noChangeAspect="1"/>
            </p:cNvSpPr>
            <p:nvPr/>
          </p:nvSpPr>
          <p:spPr bwMode="auto">
            <a:xfrm>
              <a:off x="2285" y="1888"/>
              <a:ext cx="276" cy="161"/>
            </a:xfrm>
            <a:custGeom>
              <a:avLst/>
              <a:gdLst/>
              <a:ahLst/>
              <a:cxnLst>
                <a:cxn ang="0">
                  <a:pos x="148" y="8985"/>
                </a:cxn>
                <a:cxn ang="0">
                  <a:pos x="593" y="12552"/>
                </a:cxn>
                <a:cxn ang="0">
                  <a:pos x="1038" y="14006"/>
                </a:cxn>
                <a:cxn ang="0">
                  <a:pos x="1853" y="14666"/>
                </a:cxn>
                <a:cxn ang="0">
                  <a:pos x="2965" y="16120"/>
                </a:cxn>
                <a:cxn ang="0">
                  <a:pos x="3855" y="16252"/>
                </a:cxn>
                <a:cxn ang="0">
                  <a:pos x="4745" y="16120"/>
                </a:cxn>
                <a:cxn ang="0">
                  <a:pos x="5412" y="15855"/>
                </a:cxn>
                <a:cxn ang="0">
                  <a:pos x="5708" y="15063"/>
                </a:cxn>
                <a:cxn ang="0">
                  <a:pos x="6895" y="13213"/>
                </a:cxn>
                <a:cxn ang="0">
                  <a:pos x="8600" y="11495"/>
                </a:cxn>
                <a:cxn ang="0">
                  <a:pos x="10157" y="10967"/>
                </a:cxn>
                <a:cxn ang="0">
                  <a:pos x="10972" y="9381"/>
                </a:cxn>
                <a:cxn ang="0">
                  <a:pos x="12751" y="8324"/>
                </a:cxn>
                <a:cxn ang="0">
                  <a:pos x="14234" y="8192"/>
                </a:cxn>
                <a:cxn ang="0">
                  <a:pos x="15865" y="8456"/>
                </a:cxn>
                <a:cxn ang="0">
                  <a:pos x="15865" y="7135"/>
                </a:cxn>
                <a:cxn ang="0">
                  <a:pos x="16087" y="5153"/>
                </a:cxn>
                <a:cxn ang="0">
                  <a:pos x="16384" y="2907"/>
                </a:cxn>
                <a:cxn ang="0">
                  <a:pos x="15865" y="2114"/>
                </a:cxn>
                <a:cxn ang="0">
                  <a:pos x="14679" y="529"/>
                </a:cxn>
                <a:cxn ang="0">
                  <a:pos x="13344" y="0"/>
                </a:cxn>
                <a:cxn ang="0">
                  <a:pos x="12232" y="925"/>
                </a:cxn>
                <a:cxn ang="0">
                  <a:pos x="11269" y="925"/>
                </a:cxn>
                <a:cxn ang="0">
                  <a:pos x="9786" y="2378"/>
                </a:cxn>
                <a:cxn ang="0">
                  <a:pos x="8896" y="2643"/>
                </a:cxn>
                <a:cxn ang="0">
                  <a:pos x="7858" y="925"/>
                </a:cxn>
                <a:cxn ang="0">
                  <a:pos x="6820" y="925"/>
                </a:cxn>
                <a:cxn ang="0">
                  <a:pos x="5412" y="529"/>
                </a:cxn>
                <a:cxn ang="0">
                  <a:pos x="3707" y="1982"/>
                </a:cxn>
                <a:cxn ang="0">
                  <a:pos x="2150" y="4228"/>
                </a:cxn>
                <a:cxn ang="0">
                  <a:pos x="0" y="8588"/>
                </a:cxn>
              </a:cxnLst>
              <a:rect l="0" t="0" r="r" b="b"/>
              <a:pathLst>
                <a:path w="16384" h="16384">
                  <a:moveTo>
                    <a:pt x="0" y="8588"/>
                  </a:moveTo>
                  <a:lnTo>
                    <a:pt x="148" y="8985"/>
                  </a:lnTo>
                  <a:lnTo>
                    <a:pt x="148" y="10438"/>
                  </a:lnTo>
                  <a:lnTo>
                    <a:pt x="593" y="12552"/>
                  </a:lnTo>
                  <a:lnTo>
                    <a:pt x="1038" y="13741"/>
                  </a:lnTo>
                  <a:lnTo>
                    <a:pt x="1038" y="14006"/>
                  </a:lnTo>
                  <a:lnTo>
                    <a:pt x="1334" y="14270"/>
                  </a:lnTo>
                  <a:lnTo>
                    <a:pt x="1853" y="14666"/>
                  </a:lnTo>
                  <a:lnTo>
                    <a:pt x="2372" y="15327"/>
                  </a:lnTo>
                  <a:lnTo>
                    <a:pt x="2965" y="16120"/>
                  </a:lnTo>
                  <a:lnTo>
                    <a:pt x="3262" y="16384"/>
                  </a:lnTo>
                  <a:lnTo>
                    <a:pt x="3855" y="16252"/>
                  </a:lnTo>
                  <a:lnTo>
                    <a:pt x="4300" y="16120"/>
                  </a:lnTo>
                  <a:lnTo>
                    <a:pt x="4745" y="16120"/>
                  </a:lnTo>
                  <a:lnTo>
                    <a:pt x="5115" y="16120"/>
                  </a:lnTo>
                  <a:lnTo>
                    <a:pt x="5412" y="15855"/>
                  </a:lnTo>
                  <a:lnTo>
                    <a:pt x="5634" y="15195"/>
                  </a:lnTo>
                  <a:lnTo>
                    <a:pt x="5708" y="15063"/>
                  </a:lnTo>
                  <a:lnTo>
                    <a:pt x="6079" y="13741"/>
                  </a:lnTo>
                  <a:lnTo>
                    <a:pt x="6895" y="13213"/>
                  </a:lnTo>
                  <a:lnTo>
                    <a:pt x="7710" y="12552"/>
                  </a:lnTo>
                  <a:lnTo>
                    <a:pt x="8600" y="11495"/>
                  </a:lnTo>
                  <a:lnTo>
                    <a:pt x="9489" y="11892"/>
                  </a:lnTo>
                  <a:lnTo>
                    <a:pt x="10157" y="10967"/>
                  </a:lnTo>
                  <a:lnTo>
                    <a:pt x="10750" y="10570"/>
                  </a:lnTo>
                  <a:lnTo>
                    <a:pt x="10972" y="9381"/>
                  </a:lnTo>
                  <a:lnTo>
                    <a:pt x="11713" y="8324"/>
                  </a:lnTo>
                  <a:lnTo>
                    <a:pt x="12751" y="8324"/>
                  </a:lnTo>
                  <a:lnTo>
                    <a:pt x="13344" y="7796"/>
                  </a:lnTo>
                  <a:lnTo>
                    <a:pt x="14234" y="8192"/>
                  </a:lnTo>
                  <a:lnTo>
                    <a:pt x="15198" y="8985"/>
                  </a:lnTo>
                  <a:lnTo>
                    <a:pt x="15865" y="8456"/>
                  </a:lnTo>
                  <a:lnTo>
                    <a:pt x="15865" y="7928"/>
                  </a:lnTo>
                  <a:lnTo>
                    <a:pt x="15865" y="7135"/>
                  </a:lnTo>
                  <a:lnTo>
                    <a:pt x="16013" y="6078"/>
                  </a:lnTo>
                  <a:lnTo>
                    <a:pt x="16087" y="5153"/>
                  </a:lnTo>
                  <a:lnTo>
                    <a:pt x="16310" y="3964"/>
                  </a:lnTo>
                  <a:lnTo>
                    <a:pt x="16384" y="2907"/>
                  </a:lnTo>
                  <a:lnTo>
                    <a:pt x="16384" y="2378"/>
                  </a:lnTo>
                  <a:lnTo>
                    <a:pt x="15865" y="2114"/>
                  </a:lnTo>
                  <a:lnTo>
                    <a:pt x="15198" y="1453"/>
                  </a:lnTo>
                  <a:lnTo>
                    <a:pt x="14679" y="529"/>
                  </a:lnTo>
                  <a:lnTo>
                    <a:pt x="14086" y="0"/>
                  </a:lnTo>
                  <a:lnTo>
                    <a:pt x="13344" y="0"/>
                  </a:lnTo>
                  <a:lnTo>
                    <a:pt x="12751" y="396"/>
                  </a:lnTo>
                  <a:lnTo>
                    <a:pt x="12232" y="925"/>
                  </a:lnTo>
                  <a:lnTo>
                    <a:pt x="11862" y="1586"/>
                  </a:lnTo>
                  <a:lnTo>
                    <a:pt x="11269" y="925"/>
                  </a:lnTo>
                  <a:lnTo>
                    <a:pt x="10157" y="1321"/>
                  </a:lnTo>
                  <a:lnTo>
                    <a:pt x="9786" y="2378"/>
                  </a:lnTo>
                  <a:lnTo>
                    <a:pt x="9267" y="2907"/>
                  </a:lnTo>
                  <a:lnTo>
                    <a:pt x="8896" y="2643"/>
                  </a:lnTo>
                  <a:lnTo>
                    <a:pt x="8377" y="1850"/>
                  </a:lnTo>
                  <a:lnTo>
                    <a:pt x="7858" y="925"/>
                  </a:lnTo>
                  <a:lnTo>
                    <a:pt x="7414" y="396"/>
                  </a:lnTo>
                  <a:lnTo>
                    <a:pt x="6820" y="925"/>
                  </a:lnTo>
                  <a:lnTo>
                    <a:pt x="6302" y="1321"/>
                  </a:lnTo>
                  <a:lnTo>
                    <a:pt x="5412" y="529"/>
                  </a:lnTo>
                  <a:lnTo>
                    <a:pt x="4671" y="264"/>
                  </a:lnTo>
                  <a:lnTo>
                    <a:pt x="3707" y="1982"/>
                  </a:lnTo>
                  <a:lnTo>
                    <a:pt x="2298" y="2907"/>
                  </a:lnTo>
                  <a:lnTo>
                    <a:pt x="2150" y="4228"/>
                  </a:lnTo>
                  <a:lnTo>
                    <a:pt x="964" y="5417"/>
                  </a:lnTo>
                  <a:lnTo>
                    <a:pt x="0" y="8588"/>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0" name="Andorra"/>
            <p:cNvSpPr>
              <a:spLocks noChangeAspect="1"/>
            </p:cNvSpPr>
            <p:nvPr/>
          </p:nvSpPr>
          <p:spPr bwMode="auto">
            <a:xfrm>
              <a:off x="1436" y="2442"/>
              <a:ext cx="20" cy="18"/>
            </a:xfrm>
            <a:custGeom>
              <a:avLst/>
              <a:gdLst/>
              <a:ahLst/>
              <a:cxnLst>
                <a:cxn ang="0">
                  <a:pos x="0" y="0"/>
                </a:cxn>
                <a:cxn ang="0">
                  <a:pos x="5120" y="2341"/>
                </a:cxn>
                <a:cxn ang="0">
                  <a:pos x="12288" y="3511"/>
                </a:cxn>
                <a:cxn ang="0">
                  <a:pos x="15360" y="9362"/>
                </a:cxn>
                <a:cxn ang="0">
                  <a:pos x="16384" y="14043"/>
                </a:cxn>
                <a:cxn ang="0">
                  <a:pos x="12288" y="16384"/>
                </a:cxn>
                <a:cxn ang="0">
                  <a:pos x="7168" y="14043"/>
                </a:cxn>
                <a:cxn ang="0">
                  <a:pos x="5120" y="8192"/>
                </a:cxn>
                <a:cxn ang="0">
                  <a:pos x="0" y="0"/>
                </a:cxn>
              </a:cxnLst>
              <a:rect l="0" t="0" r="r" b="b"/>
              <a:pathLst>
                <a:path w="16384" h="16384">
                  <a:moveTo>
                    <a:pt x="0" y="0"/>
                  </a:moveTo>
                  <a:lnTo>
                    <a:pt x="5120" y="2341"/>
                  </a:lnTo>
                  <a:lnTo>
                    <a:pt x="12288" y="3511"/>
                  </a:lnTo>
                  <a:lnTo>
                    <a:pt x="15360" y="9362"/>
                  </a:lnTo>
                  <a:lnTo>
                    <a:pt x="16384" y="14043"/>
                  </a:lnTo>
                  <a:lnTo>
                    <a:pt x="12288" y="16384"/>
                  </a:lnTo>
                  <a:lnTo>
                    <a:pt x="7168" y="14043"/>
                  </a:lnTo>
                  <a:lnTo>
                    <a:pt x="5120" y="8192"/>
                  </a:lnTo>
                  <a:lnTo>
                    <a:pt x="0" y="0"/>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1" name="Austria"/>
            <p:cNvSpPr>
              <a:spLocks noChangeAspect="1"/>
            </p:cNvSpPr>
            <p:nvPr/>
          </p:nvSpPr>
          <p:spPr bwMode="auto">
            <a:xfrm>
              <a:off x="1910" y="1954"/>
              <a:ext cx="395" cy="212"/>
            </a:xfrm>
            <a:custGeom>
              <a:avLst/>
              <a:gdLst/>
              <a:ahLst/>
              <a:cxnLst>
                <a:cxn ang="0">
                  <a:pos x="2178" y="13986"/>
                </a:cxn>
                <a:cxn ang="0">
                  <a:pos x="2489" y="14286"/>
                </a:cxn>
                <a:cxn ang="0">
                  <a:pos x="3318" y="13886"/>
                </a:cxn>
                <a:cxn ang="0">
                  <a:pos x="3992" y="13187"/>
                </a:cxn>
                <a:cxn ang="0">
                  <a:pos x="5185" y="12887"/>
                </a:cxn>
                <a:cxn ang="0">
                  <a:pos x="5703" y="12688"/>
                </a:cxn>
                <a:cxn ang="0">
                  <a:pos x="5911" y="14286"/>
                </a:cxn>
                <a:cxn ang="0">
                  <a:pos x="6533" y="15085"/>
                </a:cxn>
                <a:cxn ang="0">
                  <a:pos x="7725" y="15685"/>
                </a:cxn>
                <a:cxn ang="0">
                  <a:pos x="8710" y="16084"/>
                </a:cxn>
                <a:cxn ang="0">
                  <a:pos x="9385" y="16084"/>
                </a:cxn>
                <a:cxn ang="0">
                  <a:pos x="10370" y="16384"/>
                </a:cxn>
                <a:cxn ang="0">
                  <a:pos x="10992" y="16284"/>
                </a:cxn>
                <a:cxn ang="0">
                  <a:pos x="11510" y="15085"/>
                </a:cxn>
                <a:cxn ang="0">
                  <a:pos x="12444" y="14786"/>
                </a:cxn>
                <a:cxn ang="0">
                  <a:pos x="12910" y="14686"/>
                </a:cxn>
                <a:cxn ang="0">
                  <a:pos x="13325" y="14286"/>
                </a:cxn>
                <a:cxn ang="0">
                  <a:pos x="13895" y="14386"/>
                </a:cxn>
                <a:cxn ang="0">
                  <a:pos x="14310" y="13287"/>
                </a:cxn>
                <a:cxn ang="0">
                  <a:pos x="15140" y="12288"/>
                </a:cxn>
                <a:cxn ang="0">
                  <a:pos x="15140" y="10290"/>
                </a:cxn>
                <a:cxn ang="0">
                  <a:pos x="15191" y="7892"/>
                </a:cxn>
                <a:cxn ang="0">
                  <a:pos x="16384" y="7093"/>
                </a:cxn>
                <a:cxn ang="0">
                  <a:pos x="16280" y="5295"/>
                </a:cxn>
                <a:cxn ang="0">
                  <a:pos x="15658" y="1698"/>
                </a:cxn>
                <a:cxn ang="0">
                  <a:pos x="13947" y="1299"/>
                </a:cxn>
                <a:cxn ang="0">
                  <a:pos x="12755" y="100"/>
                </a:cxn>
                <a:cxn ang="0">
                  <a:pos x="11821" y="0"/>
                </a:cxn>
                <a:cxn ang="0">
                  <a:pos x="11095" y="2098"/>
                </a:cxn>
                <a:cxn ang="0">
                  <a:pos x="9955" y="2498"/>
                </a:cxn>
                <a:cxn ang="0">
                  <a:pos x="9125" y="2398"/>
                </a:cxn>
                <a:cxn ang="0">
                  <a:pos x="8296" y="3596"/>
                </a:cxn>
                <a:cxn ang="0">
                  <a:pos x="7311" y="5095"/>
                </a:cxn>
                <a:cxn ang="0">
                  <a:pos x="7466" y="8492"/>
                </a:cxn>
                <a:cxn ang="0">
                  <a:pos x="7051" y="8791"/>
                </a:cxn>
                <a:cxn ang="0">
                  <a:pos x="6014" y="8492"/>
                </a:cxn>
                <a:cxn ang="0">
                  <a:pos x="4977" y="9091"/>
                </a:cxn>
                <a:cxn ang="0">
                  <a:pos x="3785" y="10290"/>
                </a:cxn>
                <a:cxn ang="0">
                  <a:pos x="2281" y="9491"/>
                </a:cxn>
                <a:cxn ang="0">
                  <a:pos x="1659" y="10690"/>
                </a:cxn>
                <a:cxn ang="0">
                  <a:pos x="726" y="9291"/>
                </a:cxn>
                <a:cxn ang="0">
                  <a:pos x="259" y="10390"/>
                </a:cxn>
                <a:cxn ang="0">
                  <a:pos x="104" y="12088"/>
                </a:cxn>
                <a:cxn ang="0">
                  <a:pos x="933" y="13587"/>
                </a:cxn>
                <a:cxn ang="0">
                  <a:pos x="1867" y="13587"/>
                </a:cxn>
              </a:cxnLst>
              <a:rect l="0" t="0" r="r" b="b"/>
              <a:pathLst>
                <a:path w="16384" h="16384">
                  <a:moveTo>
                    <a:pt x="1918" y="13886"/>
                  </a:moveTo>
                  <a:lnTo>
                    <a:pt x="2074" y="13986"/>
                  </a:lnTo>
                  <a:lnTo>
                    <a:pt x="2178" y="13986"/>
                  </a:lnTo>
                  <a:lnTo>
                    <a:pt x="2281" y="14086"/>
                  </a:lnTo>
                  <a:lnTo>
                    <a:pt x="2333" y="14086"/>
                  </a:lnTo>
                  <a:lnTo>
                    <a:pt x="2489" y="14286"/>
                  </a:lnTo>
                  <a:lnTo>
                    <a:pt x="2592" y="14086"/>
                  </a:lnTo>
                  <a:lnTo>
                    <a:pt x="2955" y="13986"/>
                  </a:lnTo>
                  <a:lnTo>
                    <a:pt x="3318" y="13886"/>
                  </a:lnTo>
                  <a:lnTo>
                    <a:pt x="3526" y="13587"/>
                  </a:lnTo>
                  <a:lnTo>
                    <a:pt x="3785" y="13287"/>
                  </a:lnTo>
                  <a:lnTo>
                    <a:pt x="3992" y="13187"/>
                  </a:lnTo>
                  <a:lnTo>
                    <a:pt x="4407" y="13087"/>
                  </a:lnTo>
                  <a:lnTo>
                    <a:pt x="4770" y="13087"/>
                  </a:lnTo>
                  <a:lnTo>
                    <a:pt x="5185" y="12887"/>
                  </a:lnTo>
                  <a:lnTo>
                    <a:pt x="5392" y="12688"/>
                  </a:lnTo>
                  <a:lnTo>
                    <a:pt x="5600" y="12488"/>
                  </a:lnTo>
                  <a:lnTo>
                    <a:pt x="5703" y="12688"/>
                  </a:lnTo>
                  <a:lnTo>
                    <a:pt x="5703" y="13087"/>
                  </a:lnTo>
                  <a:lnTo>
                    <a:pt x="5807" y="13687"/>
                  </a:lnTo>
                  <a:lnTo>
                    <a:pt x="5911" y="14286"/>
                  </a:lnTo>
                  <a:lnTo>
                    <a:pt x="6066" y="14686"/>
                  </a:lnTo>
                  <a:lnTo>
                    <a:pt x="6429" y="14885"/>
                  </a:lnTo>
                  <a:lnTo>
                    <a:pt x="6533" y="15085"/>
                  </a:lnTo>
                  <a:lnTo>
                    <a:pt x="6948" y="15485"/>
                  </a:lnTo>
                  <a:lnTo>
                    <a:pt x="7311" y="15585"/>
                  </a:lnTo>
                  <a:lnTo>
                    <a:pt x="7725" y="15685"/>
                  </a:lnTo>
                  <a:lnTo>
                    <a:pt x="8192" y="15884"/>
                  </a:lnTo>
                  <a:lnTo>
                    <a:pt x="8555" y="15984"/>
                  </a:lnTo>
                  <a:lnTo>
                    <a:pt x="8710" y="16084"/>
                  </a:lnTo>
                  <a:lnTo>
                    <a:pt x="9022" y="16284"/>
                  </a:lnTo>
                  <a:lnTo>
                    <a:pt x="9125" y="16284"/>
                  </a:lnTo>
                  <a:lnTo>
                    <a:pt x="9385" y="16084"/>
                  </a:lnTo>
                  <a:lnTo>
                    <a:pt x="9747" y="16084"/>
                  </a:lnTo>
                  <a:lnTo>
                    <a:pt x="10059" y="16284"/>
                  </a:lnTo>
                  <a:lnTo>
                    <a:pt x="10370" y="16384"/>
                  </a:lnTo>
                  <a:lnTo>
                    <a:pt x="10629" y="16384"/>
                  </a:lnTo>
                  <a:lnTo>
                    <a:pt x="10888" y="16384"/>
                  </a:lnTo>
                  <a:lnTo>
                    <a:pt x="10992" y="16284"/>
                  </a:lnTo>
                  <a:lnTo>
                    <a:pt x="11251" y="15884"/>
                  </a:lnTo>
                  <a:lnTo>
                    <a:pt x="11407" y="15485"/>
                  </a:lnTo>
                  <a:lnTo>
                    <a:pt x="11510" y="15085"/>
                  </a:lnTo>
                  <a:lnTo>
                    <a:pt x="11873" y="14786"/>
                  </a:lnTo>
                  <a:lnTo>
                    <a:pt x="12081" y="14686"/>
                  </a:lnTo>
                  <a:lnTo>
                    <a:pt x="12444" y="14786"/>
                  </a:lnTo>
                  <a:lnTo>
                    <a:pt x="12651" y="14885"/>
                  </a:lnTo>
                  <a:lnTo>
                    <a:pt x="12858" y="15085"/>
                  </a:lnTo>
                  <a:lnTo>
                    <a:pt x="12910" y="14686"/>
                  </a:lnTo>
                  <a:lnTo>
                    <a:pt x="13066" y="14286"/>
                  </a:lnTo>
                  <a:lnTo>
                    <a:pt x="13169" y="14286"/>
                  </a:lnTo>
                  <a:lnTo>
                    <a:pt x="13325" y="14286"/>
                  </a:lnTo>
                  <a:lnTo>
                    <a:pt x="13584" y="14286"/>
                  </a:lnTo>
                  <a:lnTo>
                    <a:pt x="13792" y="14386"/>
                  </a:lnTo>
                  <a:lnTo>
                    <a:pt x="13895" y="14386"/>
                  </a:lnTo>
                  <a:lnTo>
                    <a:pt x="13947" y="14086"/>
                  </a:lnTo>
                  <a:lnTo>
                    <a:pt x="13947" y="13687"/>
                  </a:lnTo>
                  <a:lnTo>
                    <a:pt x="14310" y="13287"/>
                  </a:lnTo>
                  <a:lnTo>
                    <a:pt x="14362" y="13087"/>
                  </a:lnTo>
                  <a:lnTo>
                    <a:pt x="14621" y="12388"/>
                  </a:lnTo>
                  <a:lnTo>
                    <a:pt x="15140" y="12288"/>
                  </a:lnTo>
                  <a:lnTo>
                    <a:pt x="14984" y="11289"/>
                  </a:lnTo>
                  <a:lnTo>
                    <a:pt x="14984" y="10490"/>
                  </a:lnTo>
                  <a:lnTo>
                    <a:pt x="15140" y="10290"/>
                  </a:lnTo>
                  <a:lnTo>
                    <a:pt x="15347" y="9091"/>
                  </a:lnTo>
                  <a:lnTo>
                    <a:pt x="15036" y="8492"/>
                  </a:lnTo>
                  <a:lnTo>
                    <a:pt x="15191" y="7892"/>
                  </a:lnTo>
                  <a:lnTo>
                    <a:pt x="15606" y="7692"/>
                  </a:lnTo>
                  <a:lnTo>
                    <a:pt x="16177" y="7692"/>
                  </a:lnTo>
                  <a:lnTo>
                    <a:pt x="16384" y="7093"/>
                  </a:lnTo>
                  <a:lnTo>
                    <a:pt x="16280" y="6094"/>
                  </a:lnTo>
                  <a:lnTo>
                    <a:pt x="16280" y="5495"/>
                  </a:lnTo>
                  <a:lnTo>
                    <a:pt x="16280" y="5295"/>
                  </a:lnTo>
                  <a:lnTo>
                    <a:pt x="15969" y="4396"/>
                  </a:lnTo>
                  <a:lnTo>
                    <a:pt x="15658" y="2797"/>
                  </a:lnTo>
                  <a:lnTo>
                    <a:pt x="15658" y="1698"/>
                  </a:lnTo>
                  <a:lnTo>
                    <a:pt x="15347" y="899"/>
                  </a:lnTo>
                  <a:lnTo>
                    <a:pt x="14569" y="1099"/>
                  </a:lnTo>
                  <a:lnTo>
                    <a:pt x="13947" y="1299"/>
                  </a:lnTo>
                  <a:lnTo>
                    <a:pt x="13377" y="400"/>
                  </a:lnTo>
                  <a:lnTo>
                    <a:pt x="13118" y="100"/>
                  </a:lnTo>
                  <a:lnTo>
                    <a:pt x="12755" y="100"/>
                  </a:lnTo>
                  <a:lnTo>
                    <a:pt x="12444" y="100"/>
                  </a:lnTo>
                  <a:lnTo>
                    <a:pt x="12236" y="100"/>
                  </a:lnTo>
                  <a:lnTo>
                    <a:pt x="11821" y="0"/>
                  </a:lnTo>
                  <a:lnTo>
                    <a:pt x="11614" y="799"/>
                  </a:lnTo>
                  <a:lnTo>
                    <a:pt x="11458" y="1499"/>
                  </a:lnTo>
                  <a:lnTo>
                    <a:pt x="11095" y="2098"/>
                  </a:lnTo>
                  <a:lnTo>
                    <a:pt x="10836" y="2498"/>
                  </a:lnTo>
                  <a:lnTo>
                    <a:pt x="10370" y="2697"/>
                  </a:lnTo>
                  <a:lnTo>
                    <a:pt x="9955" y="2498"/>
                  </a:lnTo>
                  <a:lnTo>
                    <a:pt x="9644" y="2098"/>
                  </a:lnTo>
                  <a:lnTo>
                    <a:pt x="9177" y="1698"/>
                  </a:lnTo>
                  <a:lnTo>
                    <a:pt x="9125" y="2398"/>
                  </a:lnTo>
                  <a:lnTo>
                    <a:pt x="8814" y="2697"/>
                  </a:lnTo>
                  <a:lnTo>
                    <a:pt x="8399" y="2897"/>
                  </a:lnTo>
                  <a:lnTo>
                    <a:pt x="8296" y="3596"/>
                  </a:lnTo>
                  <a:lnTo>
                    <a:pt x="8192" y="4396"/>
                  </a:lnTo>
                  <a:lnTo>
                    <a:pt x="7777" y="4695"/>
                  </a:lnTo>
                  <a:lnTo>
                    <a:pt x="7311" y="5095"/>
                  </a:lnTo>
                  <a:lnTo>
                    <a:pt x="7103" y="5994"/>
                  </a:lnTo>
                  <a:lnTo>
                    <a:pt x="7155" y="7193"/>
                  </a:lnTo>
                  <a:lnTo>
                    <a:pt x="7466" y="8492"/>
                  </a:lnTo>
                  <a:lnTo>
                    <a:pt x="7466" y="9091"/>
                  </a:lnTo>
                  <a:lnTo>
                    <a:pt x="7155" y="9491"/>
                  </a:lnTo>
                  <a:lnTo>
                    <a:pt x="7051" y="8791"/>
                  </a:lnTo>
                  <a:lnTo>
                    <a:pt x="6688" y="8791"/>
                  </a:lnTo>
                  <a:lnTo>
                    <a:pt x="6429" y="8791"/>
                  </a:lnTo>
                  <a:lnTo>
                    <a:pt x="6014" y="8492"/>
                  </a:lnTo>
                  <a:lnTo>
                    <a:pt x="5807" y="8891"/>
                  </a:lnTo>
                  <a:lnTo>
                    <a:pt x="5444" y="9091"/>
                  </a:lnTo>
                  <a:lnTo>
                    <a:pt x="4977" y="9091"/>
                  </a:lnTo>
                  <a:lnTo>
                    <a:pt x="4563" y="9191"/>
                  </a:lnTo>
                  <a:lnTo>
                    <a:pt x="4148" y="9691"/>
                  </a:lnTo>
                  <a:lnTo>
                    <a:pt x="3785" y="10290"/>
                  </a:lnTo>
                  <a:lnTo>
                    <a:pt x="3215" y="10090"/>
                  </a:lnTo>
                  <a:lnTo>
                    <a:pt x="2696" y="9591"/>
                  </a:lnTo>
                  <a:lnTo>
                    <a:pt x="2281" y="9491"/>
                  </a:lnTo>
                  <a:lnTo>
                    <a:pt x="1970" y="9990"/>
                  </a:lnTo>
                  <a:lnTo>
                    <a:pt x="1867" y="10490"/>
                  </a:lnTo>
                  <a:lnTo>
                    <a:pt x="1659" y="10690"/>
                  </a:lnTo>
                  <a:lnTo>
                    <a:pt x="1296" y="10290"/>
                  </a:lnTo>
                  <a:lnTo>
                    <a:pt x="1089" y="9591"/>
                  </a:lnTo>
                  <a:lnTo>
                    <a:pt x="726" y="9291"/>
                  </a:lnTo>
                  <a:lnTo>
                    <a:pt x="311" y="9491"/>
                  </a:lnTo>
                  <a:lnTo>
                    <a:pt x="0" y="9691"/>
                  </a:lnTo>
                  <a:lnTo>
                    <a:pt x="259" y="10390"/>
                  </a:lnTo>
                  <a:lnTo>
                    <a:pt x="104" y="11089"/>
                  </a:lnTo>
                  <a:lnTo>
                    <a:pt x="52" y="11888"/>
                  </a:lnTo>
                  <a:lnTo>
                    <a:pt x="104" y="12088"/>
                  </a:lnTo>
                  <a:lnTo>
                    <a:pt x="311" y="12788"/>
                  </a:lnTo>
                  <a:lnTo>
                    <a:pt x="518" y="13187"/>
                  </a:lnTo>
                  <a:lnTo>
                    <a:pt x="933" y="13587"/>
                  </a:lnTo>
                  <a:lnTo>
                    <a:pt x="1348" y="13687"/>
                  </a:lnTo>
                  <a:lnTo>
                    <a:pt x="1659" y="13287"/>
                  </a:lnTo>
                  <a:lnTo>
                    <a:pt x="1867" y="13587"/>
                  </a:lnTo>
                  <a:lnTo>
                    <a:pt x="1918" y="13886"/>
                  </a:lnTo>
                  <a:close/>
                </a:path>
              </a:pathLst>
            </a:custGeom>
            <a:solidFill>
              <a:srgbClr val="A7CBEC"/>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2" name="Belgium"/>
            <p:cNvSpPr>
              <a:spLocks noChangeAspect="1"/>
            </p:cNvSpPr>
            <p:nvPr/>
          </p:nvSpPr>
          <p:spPr bwMode="auto">
            <a:xfrm>
              <a:off x="1600" y="1735"/>
              <a:ext cx="161" cy="158"/>
            </a:xfrm>
            <a:custGeom>
              <a:avLst/>
              <a:gdLst/>
              <a:ahLst/>
              <a:cxnLst>
                <a:cxn ang="0">
                  <a:pos x="15368" y="6580"/>
                </a:cxn>
                <a:cxn ang="0">
                  <a:pos x="13844" y="5909"/>
                </a:cxn>
                <a:cxn ang="0">
                  <a:pos x="13971" y="3760"/>
                </a:cxn>
                <a:cxn ang="0">
                  <a:pos x="13336" y="2149"/>
                </a:cxn>
                <a:cxn ang="0">
                  <a:pos x="11812" y="1343"/>
                </a:cxn>
                <a:cxn ang="0">
                  <a:pos x="11431" y="671"/>
                </a:cxn>
                <a:cxn ang="0">
                  <a:pos x="10669" y="0"/>
                </a:cxn>
                <a:cxn ang="0">
                  <a:pos x="8637" y="134"/>
                </a:cxn>
                <a:cxn ang="0">
                  <a:pos x="5842" y="1209"/>
                </a:cxn>
                <a:cxn ang="0">
                  <a:pos x="4318" y="537"/>
                </a:cxn>
                <a:cxn ang="0">
                  <a:pos x="4064" y="134"/>
                </a:cxn>
                <a:cxn ang="0">
                  <a:pos x="3302" y="134"/>
                </a:cxn>
                <a:cxn ang="0">
                  <a:pos x="1270" y="1074"/>
                </a:cxn>
                <a:cxn ang="0">
                  <a:pos x="127" y="1880"/>
                </a:cxn>
                <a:cxn ang="0">
                  <a:pos x="0" y="3492"/>
                </a:cxn>
                <a:cxn ang="0">
                  <a:pos x="1143" y="5103"/>
                </a:cxn>
                <a:cxn ang="0">
                  <a:pos x="2286" y="6178"/>
                </a:cxn>
                <a:cxn ang="0">
                  <a:pos x="3556" y="7521"/>
                </a:cxn>
                <a:cxn ang="0">
                  <a:pos x="4191" y="8058"/>
                </a:cxn>
                <a:cxn ang="0">
                  <a:pos x="5715" y="9132"/>
                </a:cxn>
                <a:cxn ang="0">
                  <a:pos x="6350" y="10475"/>
                </a:cxn>
                <a:cxn ang="0">
                  <a:pos x="7239" y="12624"/>
                </a:cxn>
                <a:cxn ang="0">
                  <a:pos x="8637" y="11952"/>
                </a:cxn>
                <a:cxn ang="0">
                  <a:pos x="9907" y="11415"/>
                </a:cxn>
                <a:cxn ang="0">
                  <a:pos x="9780" y="13161"/>
                </a:cxn>
                <a:cxn ang="0">
                  <a:pos x="9907" y="14101"/>
                </a:cxn>
                <a:cxn ang="0">
                  <a:pos x="9780" y="14638"/>
                </a:cxn>
                <a:cxn ang="0">
                  <a:pos x="11431" y="16115"/>
                </a:cxn>
                <a:cxn ang="0">
                  <a:pos x="13209" y="16384"/>
                </a:cxn>
                <a:cxn ang="0">
                  <a:pos x="13336" y="14772"/>
                </a:cxn>
                <a:cxn ang="0">
                  <a:pos x="13717" y="12355"/>
                </a:cxn>
                <a:cxn ang="0">
                  <a:pos x="15241" y="11549"/>
                </a:cxn>
                <a:cxn ang="0">
                  <a:pos x="16384" y="9938"/>
                </a:cxn>
                <a:cxn ang="0">
                  <a:pos x="15876" y="8326"/>
                </a:cxn>
                <a:cxn ang="0">
                  <a:pos x="15876" y="7252"/>
                </a:cxn>
              </a:cxnLst>
              <a:rect l="0" t="0" r="r" b="b"/>
              <a:pathLst>
                <a:path w="16384" h="16384">
                  <a:moveTo>
                    <a:pt x="15495" y="6580"/>
                  </a:moveTo>
                  <a:lnTo>
                    <a:pt x="15368" y="6580"/>
                  </a:lnTo>
                  <a:lnTo>
                    <a:pt x="14479" y="6446"/>
                  </a:lnTo>
                  <a:lnTo>
                    <a:pt x="13844" y="5909"/>
                  </a:lnTo>
                  <a:lnTo>
                    <a:pt x="13717" y="4835"/>
                  </a:lnTo>
                  <a:lnTo>
                    <a:pt x="13971" y="3760"/>
                  </a:lnTo>
                  <a:lnTo>
                    <a:pt x="13971" y="2686"/>
                  </a:lnTo>
                  <a:lnTo>
                    <a:pt x="13336" y="2149"/>
                  </a:lnTo>
                  <a:lnTo>
                    <a:pt x="12447" y="1880"/>
                  </a:lnTo>
                  <a:lnTo>
                    <a:pt x="11812" y="1343"/>
                  </a:lnTo>
                  <a:lnTo>
                    <a:pt x="11685" y="671"/>
                  </a:lnTo>
                  <a:lnTo>
                    <a:pt x="11431" y="671"/>
                  </a:lnTo>
                  <a:lnTo>
                    <a:pt x="10923" y="134"/>
                  </a:lnTo>
                  <a:lnTo>
                    <a:pt x="10669" y="0"/>
                  </a:lnTo>
                  <a:lnTo>
                    <a:pt x="9653" y="0"/>
                  </a:lnTo>
                  <a:lnTo>
                    <a:pt x="8637" y="134"/>
                  </a:lnTo>
                  <a:lnTo>
                    <a:pt x="7112" y="1074"/>
                  </a:lnTo>
                  <a:lnTo>
                    <a:pt x="5842" y="1209"/>
                  </a:lnTo>
                  <a:lnTo>
                    <a:pt x="5334" y="1343"/>
                  </a:lnTo>
                  <a:lnTo>
                    <a:pt x="4318" y="537"/>
                  </a:lnTo>
                  <a:lnTo>
                    <a:pt x="4064" y="269"/>
                  </a:lnTo>
                  <a:lnTo>
                    <a:pt x="4064" y="134"/>
                  </a:lnTo>
                  <a:lnTo>
                    <a:pt x="3810" y="134"/>
                  </a:lnTo>
                  <a:lnTo>
                    <a:pt x="3302" y="134"/>
                  </a:lnTo>
                  <a:lnTo>
                    <a:pt x="2540" y="537"/>
                  </a:lnTo>
                  <a:lnTo>
                    <a:pt x="1270" y="1074"/>
                  </a:lnTo>
                  <a:lnTo>
                    <a:pt x="254" y="1612"/>
                  </a:lnTo>
                  <a:lnTo>
                    <a:pt x="127" y="1880"/>
                  </a:lnTo>
                  <a:lnTo>
                    <a:pt x="127" y="2417"/>
                  </a:lnTo>
                  <a:lnTo>
                    <a:pt x="0" y="3492"/>
                  </a:lnTo>
                  <a:lnTo>
                    <a:pt x="127" y="4432"/>
                  </a:lnTo>
                  <a:lnTo>
                    <a:pt x="1143" y="5103"/>
                  </a:lnTo>
                  <a:lnTo>
                    <a:pt x="2032" y="5103"/>
                  </a:lnTo>
                  <a:lnTo>
                    <a:pt x="2286" y="6178"/>
                  </a:lnTo>
                  <a:lnTo>
                    <a:pt x="2667" y="7118"/>
                  </a:lnTo>
                  <a:lnTo>
                    <a:pt x="3556" y="7521"/>
                  </a:lnTo>
                  <a:lnTo>
                    <a:pt x="4064" y="7789"/>
                  </a:lnTo>
                  <a:lnTo>
                    <a:pt x="4191" y="8058"/>
                  </a:lnTo>
                  <a:lnTo>
                    <a:pt x="4699" y="8595"/>
                  </a:lnTo>
                  <a:lnTo>
                    <a:pt x="5715" y="9132"/>
                  </a:lnTo>
                  <a:lnTo>
                    <a:pt x="6223" y="9669"/>
                  </a:lnTo>
                  <a:lnTo>
                    <a:pt x="6350" y="10475"/>
                  </a:lnTo>
                  <a:lnTo>
                    <a:pt x="6350" y="12087"/>
                  </a:lnTo>
                  <a:lnTo>
                    <a:pt x="7239" y="12624"/>
                  </a:lnTo>
                  <a:lnTo>
                    <a:pt x="8256" y="12624"/>
                  </a:lnTo>
                  <a:lnTo>
                    <a:pt x="8637" y="11952"/>
                  </a:lnTo>
                  <a:lnTo>
                    <a:pt x="9272" y="11281"/>
                  </a:lnTo>
                  <a:lnTo>
                    <a:pt x="9907" y="11415"/>
                  </a:lnTo>
                  <a:lnTo>
                    <a:pt x="9780" y="11952"/>
                  </a:lnTo>
                  <a:lnTo>
                    <a:pt x="9780" y="13161"/>
                  </a:lnTo>
                  <a:lnTo>
                    <a:pt x="9653" y="13698"/>
                  </a:lnTo>
                  <a:lnTo>
                    <a:pt x="9907" y="14101"/>
                  </a:lnTo>
                  <a:lnTo>
                    <a:pt x="10161" y="14101"/>
                  </a:lnTo>
                  <a:lnTo>
                    <a:pt x="9780" y="14638"/>
                  </a:lnTo>
                  <a:lnTo>
                    <a:pt x="10796" y="15310"/>
                  </a:lnTo>
                  <a:lnTo>
                    <a:pt x="11431" y="16115"/>
                  </a:lnTo>
                  <a:lnTo>
                    <a:pt x="12447" y="16384"/>
                  </a:lnTo>
                  <a:lnTo>
                    <a:pt x="13209" y="16384"/>
                  </a:lnTo>
                  <a:lnTo>
                    <a:pt x="13336" y="16384"/>
                  </a:lnTo>
                  <a:lnTo>
                    <a:pt x="13336" y="14772"/>
                  </a:lnTo>
                  <a:lnTo>
                    <a:pt x="12955" y="13564"/>
                  </a:lnTo>
                  <a:lnTo>
                    <a:pt x="13717" y="12355"/>
                  </a:lnTo>
                  <a:lnTo>
                    <a:pt x="14733" y="11549"/>
                  </a:lnTo>
                  <a:lnTo>
                    <a:pt x="15241" y="11549"/>
                  </a:lnTo>
                  <a:lnTo>
                    <a:pt x="15368" y="11549"/>
                  </a:lnTo>
                  <a:lnTo>
                    <a:pt x="16384" y="9938"/>
                  </a:lnTo>
                  <a:lnTo>
                    <a:pt x="16384" y="9266"/>
                  </a:lnTo>
                  <a:lnTo>
                    <a:pt x="15876" y="8326"/>
                  </a:lnTo>
                  <a:lnTo>
                    <a:pt x="15876" y="7521"/>
                  </a:lnTo>
                  <a:lnTo>
                    <a:pt x="15876" y="7252"/>
                  </a:lnTo>
                  <a:lnTo>
                    <a:pt x="15495" y="6580"/>
                  </a:lnTo>
                  <a:close/>
                </a:path>
              </a:pathLst>
            </a:custGeom>
            <a:solidFill>
              <a:srgbClr val="2B7DC7"/>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3" name="Bulgaria"/>
            <p:cNvSpPr>
              <a:spLocks noChangeAspect="1"/>
            </p:cNvSpPr>
            <p:nvPr/>
          </p:nvSpPr>
          <p:spPr bwMode="auto">
            <a:xfrm>
              <a:off x="2620" y="2274"/>
              <a:ext cx="346" cy="265"/>
            </a:xfrm>
            <a:custGeom>
              <a:avLst/>
              <a:gdLst/>
              <a:ahLst/>
              <a:cxnLst>
                <a:cxn ang="0">
                  <a:pos x="2898" y="16384"/>
                </a:cxn>
                <a:cxn ang="0">
                  <a:pos x="4259" y="15825"/>
                </a:cxn>
                <a:cxn ang="0">
                  <a:pos x="6270" y="14865"/>
                </a:cxn>
                <a:cxn ang="0">
                  <a:pos x="7394" y="14466"/>
                </a:cxn>
                <a:cxn ang="0">
                  <a:pos x="8813" y="15105"/>
                </a:cxn>
                <a:cxn ang="0">
                  <a:pos x="10765" y="14786"/>
                </a:cxn>
                <a:cxn ang="0">
                  <a:pos x="11238" y="12468"/>
                </a:cxn>
                <a:cxn ang="0">
                  <a:pos x="11948" y="11988"/>
                </a:cxn>
                <a:cxn ang="0">
                  <a:pos x="12835" y="11269"/>
                </a:cxn>
                <a:cxn ang="0">
                  <a:pos x="14728" y="10949"/>
                </a:cxn>
                <a:cxn ang="0">
                  <a:pos x="16207" y="10310"/>
                </a:cxn>
                <a:cxn ang="0">
                  <a:pos x="15674" y="9431"/>
                </a:cxn>
                <a:cxn ang="0">
                  <a:pos x="15142" y="8472"/>
                </a:cxn>
                <a:cxn ang="0">
                  <a:pos x="14550" y="7992"/>
                </a:cxn>
                <a:cxn ang="0">
                  <a:pos x="14669" y="7353"/>
                </a:cxn>
                <a:cxn ang="0">
                  <a:pos x="14964" y="6554"/>
                </a:cxn>
                <a:cxn ang="0">
                  <a:pos x="15142" y="5195"/>
                </a:cxn>
                <a:cxn ang="0">
                  <a:pos x="15438" y="3197"/>
                </a:cxn>
                <a:cxn ang="0">
                  <a:pos x="16384" y="1678"/>
                </a:cxn>
                <a:cxn ang="0">
                  <a:pos x="15497" y="1039"/>
                </a:cxn>
                <a:cxn ang="0">
                  <a:pos x="13013" y="320"/>
                </a:cxn>
                <a:cxn ang="0">
                  <a:pos x="11711" y="160"/>
                </a:cxn>
                <a:cxn ang="0">
                  <a:pos x="9582" y="1998"/>
                </a:cxn>
                <a:cxn ang="0">
                  <a:pos x="8103" y="3517"/>
                </a:cxn>
                <a:cxn ang="0">
                  <a:pos x="5974" y="3517"/>
                </a:cxn>
                <a:cxn ang="0">
                  <a:pos x="2366" y="3996"/>
                </a:cxn>
                <a:cxn ang="0">
                  <a:pos x="1065" y="3596"/>
                </a:cxn>
                <a:cxn ang="0">
                  <a:pos x="710" y="2398"/>
                </a:cxn>
                <a:cxn ang="0">
                  <a:pos x="0" y="4556"/>
                </a:cxn>
                <a:cxn ang="0">
                  <a:pos x="769" y="6793"/>
                </a:cxn>
                <a:cxn ang="0">
                  <a:pos x="1065" y="8711"/>
                </a:cxn>
                <a:cxn ang="0">
                  <a:pos x="828" y="12228"/>
                </a:cxn>
                <a:cxn ang="0">
                  <a:pos x="2662" y="15185"/>
                </a:cxn>
              </a:cxnLst>
              <a:rect l="0" t="0" r="r" b="b"/>
              <a:pathLst>
                <a:path w="16384" h="16384">
                  <a:moveTo>
                    <a:pt x="2839" y="16384"/>
                  </a:moveTo>
                  <a:lnTo>
                    <a:pt x="2898" y="16384"/>
                  </a:lnTo>
                  <a:lnTo>
                    <a:pt x="3431" y="16304"/>
                  </a:lnTo>
                  <a:lnTo>
                    <a:pt x="4259" y="15825"/>
                  </a:lnTo>
                  <a:lnTo>
                    <a:pt x="5323" y="15505"/>
                  </a:lnTo>
                  <a:lnTo>
                    <a:pt x="6270" y="14865"/>
                  </a:lnTo>
                  <a:lnTo>
                    <a:pt x="6743" y="14546"/>
                  </a:lnTo>
                  <a:lnTo>
                    <a:pt x="7394" y="14466"/>
                  </a:lnTo>
                  <a:lnTo>
                    <a:pt x="7926" y="14865"/>
                  </a:lnTo>
                  <a:lnTo>
                    <a:pt x="8813" y="15105"/>
                  </a:lnTo>
                  <a:lnTo>
                    <a:pt x="9819" y="15345"/>
                  </a:lnTo>
                  <a:lnTo>
                    <a:pt x="10765" y="14786"/>
                  </a:lnTo>
                  <a:lnTo>
                    <a:pt x="11356" y="13826"/>
                  </a:lnTo>
                  <a:lnTo>
                    <a:pt x="11238" y="12468"/>
                  </a:lnTo>
                  <a:lnTo>
                    <a:pt x="11830" y="12228"/>
                  </a:lnTo>
                  <a:lnTo>
                    <a:pt x="11948" y="11988"/>
                  </a:lnTo>
                  <a:lnTo>
                    <a:pt x="12184" y="11669"/>
                  </a:lnTo>
                  <a:lnTo>
                    <a:pt x="12835" y="11269"/>
                  </a:lnTo>
                  <a:lnTo>
                    <a:pt x="13781" y="10550"/>
                  </a:lnTo>
                  <a:lnTo>
                    <a:pt x="14728" y="10949"/>
                  </a:lnTo>
                  <a:lnTo>
                    <a:pt x="15852" y="10390"/>
                  </a:lnTo>
                  <a:lnTo>
                    <a:pt x="16207" y="10310"/>
                  </a:lnTo>
                  <a:lnTo>
                    <a:pt x="16088" y="9910"/>
                  </a:lnTo>
                  <a:lnTo>
                    <a:pt x="15674" y="9431"/>
                  </a:lnTo>
                  <a:lnTo>
                    <a:pt x="15438" y="9111"/>
                  </a:lnTo>
                  <a:lnTo>
                    <a:pt x="15142" y="8472"/>
                  </a:lnTo>
                  <a:lnTo>
                    <a:pt x="14905" y="8072"/>
                  </a:lnTo>
                  <a:lnTo>
                    <a:pt x="14550" y="7992"/>
                  </a:lnTo>
                  <a:lnTo>
                    <a:pt x="14432" y="7752"/>
                  </a:lnTo>
                  <a:lnTo>
                    <a:pt x="14669" y="7353"/>
                  </a:lnTo>
                  <a:lnTo>
                    <a:pt x="14787" y="7033"/>
                  </a:lnTo>
                  <a:lnTo>
                    <a:pt x="14964" y="6554"/>
                  </a:lnTo>
                  <a:lnTo>
                    <a:pt x="15260" y="6234"/>
                  </a:lnTo>
                  <a:lnTo>
                    <a:pt x="15142" y="5195"/>
                  </a:lnTo>
                  <a:lnTo>
                    <a:pt x="15024" y="4236"/>
                  </a:lnTo>
                  <a:lnTo>
                    <a:pt x="15438" y="3197"/>
                  </a:lnTo>
                  <a:lnTo>
                    <a:pt x="16325" y="2558"/>
                  </a:lnTo>
                  <a:lnTo>
                    <a:pt x="16384" y="1678"/>
                  </a:lnTo>
                  <a:lnTo>
                    <a:pt x="16384" y="639"/>
                  </a:lnTo>
                  <a:lnTo>
                    <a:pt x="15497" y="1039"/>
                  </a:lnTo>
                  <a:lnTo>
                    <a:pt x="14432" y="400"/>
                  </a:lnTo>
                  <a:lnTo>
                    <a:pt x="13013" y="320"/>
                  </a:lnTo>
                  <a:lnTo>
                    <a:pt x="12599" y="0"/>
                  </a:lnTo>
                  <a:lnTo>
                    <a:pt x="11711" y="160"/>
                  </a:lnTo>
                  <a:lnTo>
                    <a:pt x="10528" y="1039"/>
                  </a:lnTo>
                  <a:lnTo>
                    <a:pt x="9582" y="1998"/>
                  </a:lnTo>
                  <a:lnTo>
                    <a:pt x="8872" y="3037"/>
                  </a:lnTo>
                  <a:lnTo>
                    <a:pt x="8103" y="3517"/>
                  </a:lnTo>
                  <a:lnTo>
                    <a:pt x="6920" y="3596"/>
                  </a:lnTo>
                  <a:lnTo>
                    <a:pt x="5974" y="3517"/>
                  </a:lnTo>
                  <a:lnTo>
                    <a:pt x="4022" y="3916"/>
                  </a:lnTo>
                  <a:lnTo>
                    <a:pt x="2366" y="3996"/>
                  </a:lnTo>
                  <a:lnTo>
                    <a:pt x="1715" y="4156"/>
                  </a:lnTo>
                  <a:lnTo>
                    <a:pt x="1065" y="3596"/>
                  </a:lnTo>
                  <a:lnTo>
                    <a:pt x="1301" y="2637"/>
                  </a:lnTo>
                  <a:lnTo>
                    <a:pt x="710" y="2398"/>
                  </a:lnTo>
                  <a:lnTo>
                    <a:pt x="0" y="3197"/>
                  </a:lnTo>
                  <a:lnTo>
                    <a:pt x="0" y="4556"/>
                  </a:lnTo>
                  <a:lnTo>
                    <a:pt x="237" y="5914"/>
                  </a:lnTo>
                  <a:lnTo>
                    <a:pt x="769" y="6793"/>
                  </a:lnTo>
                  <a:lnTo>
                    <a:pt x="1538" y="7832"/>
                  </a:lnTo>
                  <a:lnTo>
                    <a:pt x="1065" y="8711"/>
                  </a:lnTo>
                  <a:lnTo>
                    <a:pt x="710" y="10550"/>
                  </a:lnTo>
                  <a:lnTo>
                    <a:pt x="828" y="12228"/>
                  </a:lnTo>
                  <a:lnTo>
                    <a:pt x="2129" y="13267"/>
                  </a:lnTo>
                  <a:lnTo>
                    <a:pt x="2662" y="15185"/>
                  </a:lnTo>
                  <a:lnTo>
                    <a:pt x="2839" y="16384"/>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105" name="Denmark"/>
            <p:cNvGrpSpPr>
              <a:grpSpLocks noChangeAspect="1"/>
            </p:cNvGrpSpPr>
            <p:nvPr/>
          </p:nvGrpSpPr>
          <p:grpSpPr bwMode="auto">
            <a:xfrm>
              <a:off x="1875" y="1228"/>
              <a:ext cx="298" cy="264"/>
              <a:chOff x="-3000" y="-90890"/>
              <a:chExt cx="18564" cy="204"/>
            </a:xfrm>
          </p:grpSpPr>
          <p:sp>
            <p:nvSpPr>
              <p:cNvPr id="206" name="Drawing 10"/>
              <p:cNvSpPr>
                <a:spLocks noChangeAspect="1"/>
              </p:cNvSpPr>
              <p:nvPr/>
            </p:nvSpPr>
            <p:spPr bwMode="auto">
              <a:xfrm>
                <a:off x="14550" y="-90733"/>
                <a:ext cx="1014" cy="16"/>
              </a:xfrm>
              <a:custGeom>
                <a:avLst/>
                <a:gdLst/>
                <a:ahLst/>
                <a:cxnLst>
                  <a:cxn ang="0">
                    <a:pos x="16384" y="16384"/>
                  </a:cxn>
                  <a:cxn ang="0">
                    <a:pos x="16384" y="15360"/>
                  </a:cxn>
                  <a:cxn ang="0">
                    <a:pos x="15124" y="7168"/>
                  </a:cxn>
                  <a:cxn ang="0">
                    <a:pos x="6302" y="1024"/>
                  </a:cxn>
                  <a:cxn ang="0">
                    <a:pos x="1260" y="0"/>
                  </a:cxn>
                  <a:cxn ang="0">
                    <a:pos x="0" y="7168"/>
                  </a:cxn>
                  <a:cxn ang="0">
                    <a:pos x="0" y="11264"/>
                  </a:cxn>
                  <a:cxn ang="0">
                    <a:pos x="3781" y="15360"/>
                  </a:cxn>
                  <a:cxn ang="0">
                    <a:pos x="8822" y="16384"/>
                  </a:cxn>
                  <a:cxn ang="0">
                    <a:pos x="15124" y="16384"/>
                  </a:cxn>
                  <a:cxn ang="0">
                    <a:pos x="16384" y="16384"/>
                  </a:cxn>
                </a:cxnLst>
                <a:rect l="0" t="0" r="r" b="b"/>
                <a:pathLst>
                  <a:path w="16384" h="16384">
                    <a:moveTo>
                      <a:pt x="16384" y="16384"/>
                    </a:moveTo>
                    <a:lnTo>
                      <a:pt x="16384" y="15360"/>
                    </a:lnTo>
                    <a:lnTo>
                      <a:pt x="15124" y="7168"/>
                    </a:lnTo>
                    <a:lnTo>
                      <a:pt x="6302" y="1024"/>
                    </a:lnTo>
                    <a:lnTo>
                      <a:pt x="1260" y="0"/>
                    </a:lnTo>
                    <a:lnTo>
                      <a:pt x="0" y="7168"/>
                    </a:lnTo>
                    <a:lnTo>
                      <a:pt x="0" y="11264"/>
                    </a:lnTo>
                    <a:lnTo>
                      <a:pt x="3781" y="15360"/>
                    </a:lnTo>
                    <a:lnTo>
                      <a:pt x="8822" y="16384"/>
                    </a:lnTo>
                    <a:lnTo>
                      <a:pt x="15124" y="16384"/>
                    </a:lnTo>
                    <a:lnTo>
                      <a:pt x="16384"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07" name="Drawing 11"/>
              <p:cNvSpPr>
                <a:spLocks noChangeAspect="1"/>
              </p:cNvSpPr>
              <p:nvPr/>
            </p:nvSpPr>
            <p:spPr bwMode="auto">
              <a:xfrm>
                <a:off x="4644" y="-90788"/>
                <a:ext cx="4836" cy="75"/>
              </a:xfrm>
              <a:custGeom>
                <a:avLst/>
                <a:gdLst/>
                <a:ahLst/>
                <a:cxnLst>
                  <a:cxn ang="0">
                    <a:pos x="5285" y="2403"/>
                  </a:cxn>
                  <a:cxn ang="0">
                    <a:pos x="7135" y="2403"/>
                  </a:cxn>
                  <a:cxn ang="0">
                    <a:pos x="8192" y="2621"/>
                  </a:cxn>
                  <a:cxn ang="0">
                    <a:pos x="7399" y="3932"/>
                  </a:cxn>
                  <a:cxn ang="0">
                    <a:pos x="7135" y="4806"/>
                  </a:cxn>
                  <a:cxn ang="0">
                    <a:pos x="7928" y="5243"/>
                  </a:cxn>
                  <a:cxn ang="0">
                    <a:pos x="7928" y="6117"/>
                  </a:cxn>
                  <a:cxn ang="0">
                    <a:pos x="8456" y="5680"/>
                  </a:cxn>
                  <a:cxn ang="0">
                    <a:pos x="9249" y="4369"/>
                  </a:cxn>
                  <a:cxn ang="0">
                    <a:pos x="9249" y="3277"/>
                  </a:cxn>
                  <a:cxn ang="0">
                    <a:pos x="10042" y="4369"/>
                  </a:cxn>
                  <a:cxn ang="0">
                    <a:pos x="10306" y="5680"/>
                  </a:cxn>
                  <a:cxn ang="0">
                    <a:pos x="9513" y="6117"/>
                  </a:cxn>
                  <a:cxn ang="0">
                    <a:pos x="10306" y="6117"/>
                  </a:cxn>
                  <a:cxn ang="0">
                    <a:pos x="10570" y="4806"/>
                  </a:cxn>
                  <a:cxn ang="0">
                    <a:pos x="10570" y="3495"/>
                  </a:cxn>
                  <a:cxn ang="0">
                    <a:pos x="10042" y="2621"/>
                  </a:cxn>
                  <a:cxn ang="0">
                    <a:pos x="9249" y="2185"/>
                  </a:cxn>
                  <a:cxn ang="0">
                    <a:pos x="10306" y="655"/>
                  </a:cxn>
                  <a:cxn ang="0">
                    <a:pos x="12156" y="437"/>
                  </a:cxn>
                  <a:cxn ang="0">
                    <a:pos x="13477" y="0"/>
                  </a:cxn>
                  <a:cxn ang="0">
                    <a:pos x="14534" y="2403"/>
                  </a:cxn>
                  <a:cxn ang="0">
                    <a:pos x="15327" y="3495"/>
                  </a:cxn>
                  <a:cxn ang="0">
                    <a:pos x="15591" y="4806"/>
                  </a:cxn>
                  <a:cxn ang="0">
                    <a:pos x="15855" y="6117"/>
                  </a:cxn>
                  <a:cxn ang="0">
                    <a:pos x="15591" y="6772"/>
                  </a:cxn>
                  <a:cxn ang="0">
                    <a:pos x="14270" y="7427"/>
                  </a:cxn>
                  <a:cxn ang="0">
                    <a:pos x="12684" y="8520"/>
                  </a:cxn>
                  <a:cxn ang="0">
                    <a:pos x="12156" y="10049"/>
                  </a:cxn>
                  <a:cxn ang="0">
                    <a:pos x="13741" y="10486"/>
                  </a:cxn>
                  <a:cxn ang="0">
                    <a:pos x="14270" y="11796"/>
                  </a:cxn>
                  <a:cxn ang="0">
                    <a:pos x="12684" y="12889"/>
                  </a:cxn>
                  <a:cxn ang="0">
                    <a:pos x="11627" y="13107"/>
                  </a:cxn>
                  <a:cxn ang="0">
                    <a:pos x="11627" y="14636"/>
                  </a:cxn>
                  <a:cxn ang="0">
                    <a:pos x="11363" y="15510"/>
                  </a:cxn>
                  <a:cxn ang="0">
                    <a:pos x="10306" y="16384"/>
                  </a:cxn>
                  <a:cxn ang="0">
                    <a:pos x="9249" y="15729"/>
                  </a:cxn>
                  <a:cxn ang="0">
                    <a:pos x="7399" y="15510"/>
                  </a:cxn>
                  <a:cxn ang="0">
                    <a:pos x="7399" y="14636"/>
                  </a:cxn>
                  <a:cxn ang="0">
                    <a:pos x="7928" y="13763"/>
                  </a:cxn>
                  <a:cxn ang="0">
                    <a:pos x="6078" y="13107"/>
                  </a:cxn>
                  <a:cxn ang="0">
                    <a:pos x="3964" y="13107"/>
                  </a:cxn>
                  <a:cxn ang="0">
                    <a:pos x="3171" y="12233"/>
                  </a:cxn>
                  <a:cxn ang="0">
                    <a:pos x="2643" y="11796"/>
                  </a:cxn>
                  <a:cxn ang="0">
                    <a:pos x="2114" y="10923"/>
                  </a:cxn>
                  <a:cxn ang="0">
                    <a:pos x="2643" y="9175"/>
                  </a:cxn>
                  <a:cxn ang="0">
                    <a:pos x="2643" y="7646"/>
                  </a:cxn>
                  <a:cxn ang="0">
                    <a:pos x="1850" y="6991"/>
                  </a:cxn>
                  <a:cxn ang="0">
                    <a:pos x="1057" y="6554"/>
                  </a:cxn>
                  <a:cxn ang="0">
                    <a:pos x="0" y="6117"/>
                  </a:cxn>
                  <a:cxn ang="0">
                    <a:pos x="793" y="5680"/>
                  </a:cxn>
                  <a:cxn ang="0">
                    <a:pos x="2643" y="5680"/>
                  </a:cxn>
                  <a:cxn ang="0">
                    <a:pos x="3964" y="5243"/>
                  </a:cxn>
                  <a:cxn ang="0">
                    <a:pos x="4757" y="4151"/>
                  </a:cxn>
                  <a:cxn ang="0">
                    <a:pos x="5814" y="3277"/>
                  </a:cxn>
                  <a:cxn ang="0">
                    <a:pos x="4228" y="2185"/>
                  </a:cxn>
                </a:cxnLst>
                <a:rect l="0" t="0" r="r" b="b"/>
                <a:pathLst>
                  <a:path w="16384" h="16384">
                    <a:moveTo>
                      <a:pt x="4228" y="2185"/>
                    </a:moveTo>
                    <a:lnTo>
                      <a:pt x="4757" y="2403"/>
                    </a:lnTo>
                    <a:lnTo>
                      <a:pt x="5021" y="2403"/>
                    </a:lnTo>
                    <a:lnTo>
                      <a:pt x="5285" y="2403"/>
                    </a:lnTo>
                    <a:lnTo>
                      <a:pt x="5814" y="2403"/>
                    </a:lnTo>
                    <a:lnTo>
                      <a:pt x="6078" y="2403"/>
                    </a:lnTo>
                    <a:lnTo>
                      <a:pt x="6342" y="2403"/>
                    </a:lnTo>
                    <a:lnTo>
                      <a:pt x="7135" y="2403"/>
                    </a:lnTo>
                    <a:lnTo>
                      <a:pt x="7399" y="2403"/>
                    </a:lnTo>
                    <a:lnTo>
                      <a:pt x="8192" y="2185"/>
                    </a:lnTo>
                    <a:lnTo>
                      <a:pt x="8192" y="2403"/>
                    </a:lnTo>
                    <a:lnTo>
                      <a:pt x="8192" y="2621"/>
                    </a:lnTo>
                    <a:lnTo>
                      <a:pt x="8192" y="3058"/>
                    </a:lnTo>
                    <a:lnTo>
                      <a:pt x="7928" y="3277"/>
                    </a:lnTo>
                    <a:lnTo>
                      <a:pt x="7399" y="3277"/>
                    </a:lnTo>
                    <a:lnTo>
                      <a:pt x="7399" y="3932"/>
                    </a:lnTo>
                    <a:lnTo>
                      <a:pt x="7399" y="4151"/>
                    </a:lnTo>
                    <a:lnTo>
                      <a:pt x="7399" y="4369"/>
                    </a:lnTo>
                    <a:lnTo>
                      <a:pt x="7135" y="4369"/>
                    </a:lnTo>
                    <a:lnTo>
                      <a:pt x="7135" y="4806"/>
                    </a:lnTo>
                    <a:lnTo>
                      <a:pt x="7135" y="5024"/>
                    </a:lnTo>
                    <a:lnTo>
                      <a:pt x="7399" y="4806"/>
                    </a:lnTo>
                    <a:lnTo>
                      <a:pt x="7928" y="4806"/>
                    </a:lnTo>
                    <a:lnTo>
                      <a:pt x="7928" y="5243"/>
                    </a:lnTo>
                    <a:lnTo>
                      <a:pt x="7928" y="5680"/>
                    </a:lnTo>
                    <a:lnTo>
                      <a:pt x="7399" y="5898"/>
                    </a:lnTo>
                    <a:lnTo>
                      <a:pt x="7928" y="5898"/>
                    </a:lnTo>
                    <a:lnTo>
                      <a:pt x="7928" y="6117"/>
                    </a:lnTo>
                    <a:lnTo>
                      <a:pt x="7928" y="6554"/>
                    </a:lnTo>
                    <a:lnTo>
                      <a:pt x="8192" y="6554"/>
                    </a:lnTo>
                    <a:lnTo>
                      <a:pt x="8456" y="5898"/>
                    </a:lnTo>
                    <a:lnTo>
                      <a:pt x="8456" y="5680"/>
                    </a:lnTo>
                    <a:lnTo>
                      <a:pt x="8456" y="5243"/>
                    </a:lnTo>
                    <a:lnTo>
                      <a:pt x="8985" y="5024"/>
                    </a:lnTo>
                    <a:lnTo>
                      <a:pt x="8985" y="4806"/>
                    </a:lnTo>
                    <a:lnTo>
                      <a:pt x="9249" y="4369"/>
                    </a:lnTo>
                    <a:lnTo>
                      <a:pt x="9249" y="4151"/>
                    </a:lnTo>
                    <a:lnTo>
                      <a:pt x="9249" y="3932"/>
                    </a:lnTo>
                    <a:lnTo>
                      <a:pt x="9249" y="3495"/>
                    </a:lnTo>
                    <a:lnTo>
                      <a:pt x="9249" y="3277"/>
                    </a:lnTo>
                    <a:lnTo>
                      <a:pt x="9513" y="3277"/>
                    </a:lnTo>
                    <a:lnTo>
                      <a:pt x="9513" y="3495"/>
                    </a:lnTo>
                    <a:lnTo>
                      <a:pt x="10042" y="4151"/>
                    </a:lnTo>
                    <a:lnTo>
                      <a:pt x="10042" y="4369"/>
                    </a:lnTo>
                    <a:lnTo>
                      <a:pt x="10042" y="4806"/>
                    </a:lnTo>
                    <a:lnTo>
                      <a:pt x="10306" y="5024"/>
                    </a:lnTo>
                    <a:lnTo>
                      <a:pt x="10306" y="5243"/>
                    </a:lnTo>
                    <a:lnTo>
                      <a:pt x="10306" y="5680"/>
                    </a:lnTo>
                    <a:lnTo>
                      <a:pt x="10042" y="5680"/>
                    </a:lnTo>
                    <a:lnTo>
                      <a:pt x="10042" y="5898"/>
                    </a:lnTo>
                    <a:lnTo>
                      <a:pt x="9513" y="5898"/>
                    </a:lnTo>
                    <a:lnTo>
                      <a:pt x="9513" y="6117"/>
                    </a:lnTo>
                    <a:lnTo>
                      <a:pt x="10042" y="6117"/>
                    </a:lnTo>
                    <a:lnTo>
                      <a:pt x="10042" y="6554"/>
                    </a:lnTo>
                    <a:lnTo>
                      <a:pt x="10306" y="6554"/>
                    </a:lnTo>
                    <a:lnTo>
                      <a:pt x="10306" y="6117"/>
                    </a:lnTo>
                    <a:lnTo>
                      <a:pt x="10306" y="5680"/>
                    </a:lnTo>
                    <a:lnTo>
                      <a:pt x="10570" y="5680"/>
                    </a:lnTo>
                    <a:lnTo>
                      <a:pt x="10570" y="5243"/>
                    </a:lnTo>
                    <a:lnTo>
                      <a:pt x="10570" y="4806"/>
                    </a:lnTo>
                    <a:lnTo>
                      <a:pt x="10570" y="4369"/>
                    </a:lnTo>
                    <a:lnTo>
                      <a:pt x="10570" y="4151"/>
                    </a:lnTo>
                    <a:lnTo>
                      <a:pt x="10570" y="3932"/>
                    </a:lnTo>
                    <a:lnTo>
                      <a:pt x="10570" y="3495"/>
                    </a:lnTo>
                    <a:lnTo>
                      <a:pt x="10570" y="3277"/>
                    </a:lnTo>
                    <a:lnTo>
                      <a:pt x="10306" y="3058"/>
                    </a:lnTo>
                    <a:lnTo>
                      <a:pt x="10306" y="2621"/>
                    </a:lnTo>
                    <a:lnTo>
                      <a:pt x="10042" y="2621"/>
                    </a:lnTo>
                    <a:lnTo>
                      <a:pt x="10042" y="2403"/>
                    </a:lnTo>
                    <a:lnTo>
                      <a:pt x="9513" y="2403"/>
                    </a:lnTo>
                    <a:lnTo>
                      <a:pt x="9249" y="2403"/>
                    </a:lnTo>
                    <a:lnTo>
                      <a:pt x="9249" y="2185"/>
                    </a:lnTo>
                    <a:lnTo>
                      <a:pt x="9249" y="1748"/>
                    </a:lnTo>
                    <a:lnTo>
                      <a:pt x="10042" y="1311"/>
                    </a:lnTo>
                    <a:lnTo>
                      <a:pt x="10306" y="874"/>
                    </a:lnTo>
                    <a:lnTo>
                      <a:pt x="10306" y="655"/>
                    </a:lnTo>
                    <a:lnTo>
                      <a:pt x="11099" y="655"/>
                    </a:lnTo>
                    <a:lnTo>
                      <a:pt x="11363" y="655"/>
                    </a:lnTo>
                    <a:lnTo>
                      <a:pt x="11363" y="437"/>
                    </a:lnTo>
                    <a:lnTo>
                      <a:pt x="12156" y="437"/>
                    </a:lnTo>
                    <a:lnTo>
                      <a:pt x="12156" y="0"/>
                    </a:lnTo>
                    <a:lnTo>
                      <a:pt x="12684" y="0"/>
                    </a:lnTo>
                    <a:lnTo>
                      <a:pt x="13213" y="0"/>
                    </a:lnTo>
                    <a:lnTo>
                      <a:pt x="13477" y="0"/>
                    </a:lnTo>
                    <a:lnTo>
                      <a:pt x="14270" y="874"/>
                    </a:lnTo>
                    <a:lnTo>
                      <a:pt x="14270" y="1529"/>
                    </a:lnTo>
                    <a:lnTo>
                      <a:pt x="14534" y="1748"/>
                    </a:lnTo>
                    <a:lnTo>
                      <a:pt x="14534" y="2403"/>
                    </a:lnTo>
                    <a:lnTo>
                      <a:pt x="14798" y="3058"/>
                    </a:lnTo>
                    <a:lnTo>
                      <a:pt x="15327" y="3058"/>
                    </a:lnTo>
                    <a:lnTo>
                      <a:pt x="15327" y="3277"/>
                    </a:lnTo>
                    <a:lnTo>
                      <a:pt x="15327" y="3495"/>
                    </a:lnTo>
                    <a:lnTo>
                      <a:pt x="15327" y="4151"/>
                    </a:lnTo>
                    <a:lnTo>
                      <a:pt x="15327" y="4369"/>
                    </a:lnTo>
                    <a:lnTo>
                      <a:pt x="15591" y="4369"/>
                    </a:lnTo>
                    <a:lnTo>
                      <a:pt x="15591" y="4806"/>
                    </a:lnTo>
                    <a:lnTo>
                      <a:pt x="15591" y="5024"/>
                    </a:lnTo>
                    <a:lnTo>
                      <a:pt x="15591" y="5243"/>
                    </a:lnTo>
                    <a:lnTo>
                      <a:pt x="15591" y="5680"/>
                    </a:lnTo>
                    <a:lnTo>
                      <a:pt x="15855" y="6117"/>
                    </a:lnTo>
                    <a:lnTo>
                      <a:pt x="15855" y="6554"/>
                    </a:lnTo>
                    <a:lnTo>
                      <a:pt x="16384" y="6772"/>
                    </a:lnTo>
                    <a:lnTo>
                      <a:pt x="15855" y="6772"/>
                    </a:lnTo>
                    <a:lnTo>
                      <a:pt x="15591" y="6772"/>
                    </a:lnTo>
                    <a:lnTo>
                      <a:pt x="15327" y="6772"/>
                    </a:lnTo>
                    <a:lnTo>
                      <a:pt x="14798" y="6772"/>
                    </a:lnTo>
                    <a:lnTo>
                      <a:pt x="14534" y="7427"/>
                    </a:lnTo>
                    <a:lnTo>
                      <a:pt x="14270" y="7427"/>
                    </a:lnTo>
                    <a:lnTo>
                      <a:pt x="13741" y="7427"/>
                    </a:lnTo>
                    <a:lnTo>
                      <a:pt x="13477" y="7427"/>
                    </a:lnTo>
                    <a:lnTo>
                      <a:pt x="12684" y="8301"/>
                    </a:lnTo>
                    <a:lnTo>
                      <a:pt x="12684" y="8520"/>
                    </a:lnTo>
                    <a:lnTo>
                      <a:pt x="12420" y="8738"/>
                    </a:lnTo>
                    <a:lnTo>
                      <a:pt x="12420" y="9175"/>
                    </a:lnTo>
                    <a:lnTo>
                      <a:pt x="12156" y="9612"/>
                    </a:lnTo>
                    <a:lnTo>
                      <a:pt x="12156" y="10049"/>
                    </a:lnTo>
                    <a:lnTo>
                      <a:pt x="12420" y="10049"/>
                    </a:lnTo>
                    <a:lnTo>
                      <a:pt x="13213" y="10049"/>
                    </a:lnTo>
                    <a:lnTo>
                      <a:pt x="13477" y="10267"/>
                    </a:lnTo>
                    <a:lnTo>
                      <a:pt x="13741" y="10486"/>
                    </a:lnTo>
                    <a:lnTo>
                      <a:pt x="13741" y="10923"/>
                    </a:lnTo>
                    <a:lnTo>
                      <a:pt x="14270" y="11141"/>
                    </a:lnTo>
                    <a:lnTo>
                      <a:pt x="14270" y="11360"/>
                    </a:lnTo>
                    <a:lnTo>
                      <a:pt x="14270" y="11796"/>
                    </a:lnTo>
                    <a:lnTo>
                      <a:pt x="14270" y="12233"/>
                    </a:lnTo>
                    <a:lnTo>
                      <a:pt x="14270" y="12670"/>
                    </a:lnTo>
                    <a:lnTo>
                      <a:pt x="13741" y="12670"/>
                    </a:lnTo>
                    <a:lnTo>
                      <a:pt x="12684" y="12889"/>
                    </a:lnTo>
                    <a:lnTo>
                      <a:pt x="12684" y="12670"/>
                    </a:lnTo>
                    <a:lnTo>
                      <a:pt x="12420" y="12670"/>
                    </a:lnTo>
                    <a:lnTo>
                      <a:pt x="12156" y="12889"/>
                    </a:lnTo>
                    <a:lnTo>
                      <a:pt x="11627" y="13107"/>
                    </a:lnTo>
                    <a:lnTo>
                      <a:pt x="11363" y="13544"/>
                    </a:lnTo>
                    <a:lnTo>
                      <a:pt x="11363" y="13763"/>
                    </a:lnTo>
                    <a:lnTo>
                      <a:pt x="11363" y="13981"/>
                    </a:lnTo>
                    <a:lnTo>
                      <a:pt x="11627" y="14636"/>
                    </a:lnTo>
                    <a:lnTo>
                      <a:pt x="11627" y="14855"/>
                    </a:lnTo>
                    <a:lnTo>
                      <a:pt x="11363" y="14855"/>
                    </a:lnTo>
                    <a:lnTo>
                      <a:pt x="11363" y="15292"/>
                    </a:lnTo>
                    <a:lnTo>
                      <a:pt x="11363" y="15510"/>
                    </a:lnTo>
                    <a:lnTo>
                      <a:pt x="11363" y="16166"/>
                    </a:lnTo>
                    <a:lnTo>
                      <a:pt x="11099" y="16166"/>
                    </a:lnTo>
                    <a:lnTo>
                      <a:pt x="10570" y="16384"/>
                    </a:lnTo>
                    <a:lnTo>
                      <a:pt x="10306" y="16384"/>
                    </a:lnTo>
                    <a:lnTo>
                      <a:pt x="10306" y="16166"/>
                    </a:lnTo>
                    <a:lnTo>
                      <a:pt x="10042" y="16166"/>
                    </a:lnTo>
                    <a:lnTo>
                      <a:pt x="10042" y="15729"/>
                    </a:lnTo>
                    <a:lnTo>
                      <a:pt x="9249" y="15729"/>
                    </a:lnTo>
                    <a:lnTo>
                      <a:pt x="8985" y="15729"/>
                    </a:lnTo>
                    <a:lnTo>
                      <a:pt x="8192" y="15510"/>
                    </a:lnTo>
                    <a:lnTo>
                      <a:pt x="7928" y="15510"/>
                    </a:lnTo>
                    <a:lnTo>
                      <a:pt x="7399" y="15510"/>
                    </a:lnTo>
                    <a:lnTo>
                      <a:pt x="6871" y="14855"/>
                    </a:lnTo>
                    <a:lnTo>
                      <a:pt x="7135" y="14855"/>
                    </a:lnTo>
                    <a:lnTo>
                      <a:pt x="7399" y="14855"/>
                    </a:lnTo>
                    <a:lnTo>
                      <a:pt x="7399" y="14636"/>
                    </a:lnTo>
                    <a:lnTo>
                      <a:pt x="7399" y="14418"/>
                    </a:lnTo>
                    <a:lnTo>
                      <a:pt x="7399" y="13981"/>
                    </a:lnTo>
                    <a:lnTo>
                      <a:pt x="7928" y="13981"/>
                    </a:lnTo>
                    <a:lnTo>
                      <a:pt x="7928" y="13763"/>
                    </a:lnTo>
                    <a:lnTo>
                      <a:pt x="7399" y="13763"/>
                    </a:lnTo>
                    <a:lnTo>
                      <a:pt x="7135" y="13544"/>
                    </a:lnTo>
                    <a:lnTo>
                      <a:pt x="6342" y="13107"/>
                    </a:lnTo>
                    <a:lnTo>
                      <a:pt x="6078" y="13107"/>
                    </a:lnTo>
                    <a:lnTo>
                      <a:pt x="5285" y="13107"/>
                    </a:lnTo>
                    <a:lnTo>
                      <a:pt x="4757" y="13107"/>
                    </a:lnTo>
                    <a:lnTo>
                      <a:pt x="4228" y="13107"/>
                    </a:lnTo>
                    <a:lnTo>
                      <a:pt x="3964" y="13107"/>
                    </a:lnTo>
                    <a:lnTo>
                      <a:pt x="3700" y="13107"/>
                    </a:lnTo>
                    <a:lnTo>
                      <a:pt x="3171" y="13107"/>
                    </a:lnTo>
                    <a:lnTo>
                      <a:pt x="3171" y="12670"/>
                    </a:lnTo>
                    <a:lnTo>
                      <a:pt x="3171" y="12233"/>
                    </a:lnTo>
                    <a:lnTo>
                      <a:pt x="3171" y="12015"/>
                    </a:lnTo>
                    <a:lnTo>
                      <a:pt x="2907" y="12015"/>
                    </a:lnTo>
                    <a:lnTo>
                      <a:pt x="2643" y="12015"/>
                    </a:lnTo>
                    <a:lnTo>
                      <a:pt x="2643" y="11796"/>
                    </a:lnTo>
                    <a:lnTo>
                      <a:pt x="2114" y="11796"/>
                    </a:lnTo>
                    <a:lnTo>
                      <a:pt x="1850" y="11141"/>
                    </a:lnTo>
                    <a:lnTo>
                      <a:pt x="1850" y="10923"/>
                    </a:lnTo>
                    <a:lnTo>
                      <a:pt x="2114" y="10923"/>
                    </a:lnTo>
                    <a:lnTo>
                      <a:pt x="2643" y="10049"/>
                    </a:lnTo>
                    <a:lnTo>
                      <a:pt x="2643" y="9612"/>
                    </a:lnTo>
                    <a:lnTo>
                      <a:pt x="2643" y="9393"/>
                    </a:lnTo>
                    <a:lnTo>
                      <a:pt x="2643" y="9175"/>
                    </a:lnTo>
                    <a:lnTo>
                      <a:pt x="2643" y="8738"/>
                    </a:lnTo>
                    <a:lnTo>
                      <a:pt x="2643" y="8520"/>
                    </a:lnTo>
                    <a:lnTo>
                      <a:pt x="2643" y="8301"/>
                    </a:lnTo>
                    <a:lnTo>
                      <a:pt x="2643" y="7646"/>
                    </a:lnTo>
                    <a:lnTo>
                      <a:pt x="2114" y="7646"/>
                    </a:lnTo>
                    <a:lnTo>
                      <a:pt x="2114" y="7427"/>
                    </a:lnTo>
                    <a:lnTo>
                      <a:pt x="2114" y="6991"/>
                    </a:lnTo>
                    <a:lnTo>
                      <a:pt x="1850" y="6991"/>
                    </a:lnTo>
                    <a:lnTo>
                      <a:pt x="1057" y="6991"/>
                    </a:lnTo>
                    <a:lnTo>
                      <a:pt x="793" y="6991"/>
                    </a:lnTo>
                    <a:lnTo>
                      <a:pt x="793" y="6772"/>
                    </a:lnTo>
                    <a:lnTo>
                      <a:pt x="1057" y="6554"/>
                    </a:lnTo>
                    <a:lnTo>
                      <a:pt x="1057" y="6117"/>
                    </a:lnTo>
                    <a:lnTo>
                      <a:pt x="793" y="6117"/>
                    </a:lnTo>
                    <a:lnTo>
                      <a:pt x="529" y="6117"/>
                    </a:lnTo>
                    <a:lnTo>
                      <a:pt x="0" y="6117"/>
                    </a:lnTo>
                    <a:lnTo>
                      <a:pt x="0" y="5898"/>
                    </a:lnTo>
                    <a:lnTo>
                      <a:pt x="529" y="5898"/>
                    </a:lnTo>
                    <a:lnTo>
                      <a:pt x="529" y="5680"/>
                    </a:lnTo>
                    <a:lnTo>
                      <a:pt x="793" y="5680"/>
                    </a:lnTo>
                    <a:lnTo>
                      <a:pt x="1057" y="5680"/>
                    </a:lnTo>
                    <a:lnTo>
                      <a:pt x="1586" y="5680"/>
                    </a:lnTo>
                    <a:lnTo>
                      <a:pt x="1850" y="5680"/>
                    </a:lnTo>
                    <a:lnTo>
                      <a:pt x="2643" y="5680"/>
                    </a:lnTo>
                    <a:lnTo>
                      <a:pt x="2907" y="5680"/>
                    </a:lnTo>
                    <a:lnTo>
                      <a:pt x="3171" y="5680"/>
                    </a:lnTo>
                    <a:lnTo>
                      <a:pt x="3700" y="5243"/>
                    </a:lnTo>
                    <a:lnTo>
                      <a:pt x="3964" y="5243"/>
                    </a:lnTo>
                    <a:lnTo>
                      <a:pt x="4228" y="5243"/>
                    </a:lnTo>
                    <a:lnTo>
                      <a:pt x="4228" y="4369"/>
                    </a:lnTo>
                    <a:lnTo>
                      <a:pt x="4228" y="4151"/>
                    </a:lnTo>
                    <a:lnTo>
                      <a:pt x="4757" y="4151"/>
                    </a:lnTo>
                    <a:lnTo>
                      <a:pt x="5021" y="4151"/>
                    </a:lnTo>
                    <a:lnTo>
                      <a:pt x="5285" y="4151"/>
                    </a:lnTo>
                    <a:lnTo>
                      <a:pt x="5814" y="3932"/>
                    </a:lnTo>
                    <a:lnTo>
                      <a:pt x="5814" y="3277"/>
                    </a:lnTo>
                    <a:lnTo>
                      <a:pt x="5814" y="3058"/>
                    </a:lnTo>
                    <a:lnTo>
                      <a:pt x="5285" y="2621"/>
                    </a:lnTo>
                    <a:lnTo>
                      <a:pt x="4757" y="2403"/>
                    </a:lnTo>
                    <a:lnTo>
                      <a:pt x="4228" y="2185"/>
                    </a:lnTo>
                    <a:close/>
                  </a:path>
                </a:pathLst>
              </a:custGeom>
              <a:solidFill>
                <a:srgbClr val="A7CBEC"/>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08" name="Drawing 12"/>
              <p:cNvSpPr>
                <a:spLocks noChangeAspect="1"/>
              </p:cNvSpPr>
              <p:nvPr/>
            </p:nvSpPr>
            <p:spPr bwMode="auto">
              <a:xfrm>
                <a:off x="6828" y="-90712"/>
                <a:ext cx="1092" cy="26"/>
              </a:xfrm>
              <a:custGeom>
                <a:avLst/>
                <a:gdLst/>
                <a:ahLst/>
                <a:cxnLst>
                  <a:cxn ang="0">
                    <a:pos x="3511" y="0"/>
                  </a:cxn>
                  <a:cxn ang="0">
                    <a:pos x="4681" y="0"/>
                  </a:cxn>
                  <a:cxn ang="0">
                    <a:pos x="7022" y="0"/>
                  </a:cxn>
                  <a:cxn ang="0">
                    <a:pos x="8192" y="1260"/>
                  </a:cxn>
                  <a:cxn ang="0">
                    <a:pos x="9362" y="2521"/>
                  </a:cxn>
                  <a:cxn ang="0">
                    <a:pos x="11703" y="2521"/>
                  </a:cxn>
                  <a:cxn ang="0">
                    <a:pos x="12873" y="3781"/>
                  </a:cxn>
                  <a:cxn ang="0">
                    <a:pos x="14043" y="3781"/>
                  </a:cxn>
                  <a:cxn ang="0">
                    <a:pos x="16384" y="3781"/>
                  </a:cxn>
                  <a:cxn ang="0">
                    <a:pos x="16384" y="4411"/>
                  </a:cxn>
                  <a:cxn ang="0">
                    <a:pos x="16384" y="6932"/>
                  </a:cxn>
                  <a:cxn ang="0">
                    <a:pos x="14043" y="7562"/>
                  </a:cxn>
                  <a:cxn ang="0">
                    <a:pos x="12873" y="8822"/>
                  </a:cxn>
                  <a:cxn ang="0">
                    <a:pos x="11703" y="9452"/>
                  </a:cxn>
                  <a:cxn ang="0">
                    <a:pos x="11703" y="10082"/>
                  </a:cxn>
                  <a:cxn ang="0">
                    <a:pos x="11703" y="11343"/>
                  </a:cxn>
                  <a:cxn ang="0">
                    <a:pos x="11703" y="12603"/>
                  </a:cxn>
                  <a:cxn ang="0">
                    <a:pos x="11703" y="13863"/>
                  </a:cxn>
                  <a:cxn ang="0">
                    <a:pos x="11703" y="14494"/>
                  </a:cxn>
                  <a:cxn ang="0">
                    <a:pos x="11703" y="16384"/>
                  </a:cxn>
                  <a:cxn ang="0">
                    <a:pos x="9362" y="16384"/>
                  </a:cxn>
                  <a:cxn ang="0">
                    <a:pos x="8192" y="15124"/>
                  </a:cxn>
                  <a:cxn ang="0">
                    <a:pos x="8192" y="14494"/>
                  </a:cxn>
                  <a:cxn ang="0">
                    <a:pos x="8192" y="13863"/>
                  </a:cxn>
                  <a:cxn ang="0">
                    <a:pos x="8192" y="11973"/>
                  </a:cxn>
                  <a:cxn ang="0">
                    <a:pos x="8192" y="11343"/>
                  </a:cxn>
                  <a:cxn ang="0">
                    <a:pos x="8192" y="10082"/>
                  </a:cxn>
                  <a:cxn ang="0">
                    <a:pos x="8192" y="9452"/>
                  </a:cxn>
                  <a:cxn ang="0">
                    <a:pos x="8192" y="8822"/>
                  </a:cxn>
                  <a:cxn ang="0">
                    <a:pos x="7022" y="8822"/>
                  </a:cxn>
                  <a:cxn ang="0">
                    <a:pos x="4681" y="7562"/>
                  </a:cxn>
                  <a:cxn ang="0">
                    <a:pos x="4681" y="6932"/>
                  </a:cxn>
                  <a:cxn ang="0">
                    <a:pos x="4681" y="6302"/>
                  </a:cxn>
                  <a:cxn ang="0">
                    <a:pos x="4681" y="4411"/>
                  </a:cxn>
                  <a:cxn ang="0">
                    <a:pos x="3511" y="4411"/>
                  </a:cxn>
                  <a:cxn ang="0">
                    <a:pos x="2341" y="2521"/>
                  </a:cxn>
                  <a:cxn ang="0">
                    <a:pos x="0" y="1260"/>
                  </a:cxn>
                  <a:cxn ang="0">
                    <a:pos x="0" y="0"/>
                  </a:cxn>
                  <a:cxn ang="0">
                    <a:pos x="2341" y="0"/>
                  </a:cxn>
                  <a:cxn ang="0">
                    <a:pos x="3511" y="0"/>
                  </a:cxn>
                </a:cxnLst>
                <a:rect l="0" t="0" r="r" b="b"/>
                <a:pathLst>
                  <a:path w="16384" h="16384">
                    <a:moveTo>
                      <a:pt x="3511" y="0"/>
                    </a:moveTo>
                    <a:lnTo>
                      <a:pt x="4681" y="0"/>
                    </a:lnTo>
                    <a:lnTo>
                      <a:pt x="7022" y="0"/>
                    </a:lnTo>
                    <a:lnTo>
                      <a:pt x="8192" y="1260"/>
                    </a:lnTo>
                    <a:lnTo>
                      <a:pt x="9362" y="2521"/>
                    </a:lnTo>
                    <a:lnTo>
                      <a:pt x="11703" y="2521"/>
                    </a:lnTo>
                    <a:lnTo>
                      <a:pt x="12873" y="3781"/>
                    </a:lnTo>
                    <a:lnTo>
                      <a:pt x="14043" y="3781"/>
                    </a:lnTo>
                    <a:lnTo>
                      <a:pt x="16384" y="3781"/>
                    </a:lnTo>
                    <a:lnTo>
                      <a:pt x="16384" y="4411"/>
                    </a:lnTo>
                    <a:lnTo>
                      <a:pt x="16384" y="6932"/>
                    </a:lnTo>
                    <a:lnTo>
                      <a:pt x="14043" y="7562"/>
                    </a:lnTo>
                    <a:lnTo>
                      <a:pt x="12873" y="8822"/>
                    </a:lnTo>
                    <a:lnTo>
                      <a:pt x="11703" y="9452"/>
                    </a:lnTo>
                    <a:lnTo>
                      <a:pt x="11703" y="10082"/>
                    </a:lnTo>
                    <a:lnTo>
                      <a:pt x="11703" y="11343"/>
                    </a:lnTo>
                    <a:lnTo>
                      <a:pt x="11703" y="12603"/>
                    </a:lnTo>
                    <a:lnTo>
                      <a:pt x="11703" y="13863"/>
                    </a:lnTo>
                    <a:lnTo>
                      <a:pt x="11703" y="14494"/>
                    </a:lnTo>
                    <a:lnTo>
                      <a:pt x="11703" y="16384"/>
                    </a:lnTo>
                    <a:lnTo>
                      <a:pt x="9362" y="16384"/>
                    </a:lnTo>
                    <a:lnTo>
                      <a:pt x="8192" y="15124"/>
                    </a:lnTo>
                    <a:lnTo>
                      <a:pt x="8192" y="14494"/>
                    </a:lnTo>
                    <a:lnTo>
                      <a:pt x="8192" y="13863"/>
                    </a:lnTo>
                    <a:lnTo>
                      <a:pt x="8192" y="11973"/>
                    </a:lnTo>
                    <a:lnTo>
                      <a:pt x="8192" y="11343"/>
                    </a:lnTo>
                    <a:lnTo>
                      <a:pt x="8192" y="10082"/>
                    </a:lnTo>
                    <a:lnTo>
                      <a:pt x="8192" y="9452"/>
                    </a:lnTo>
                    <a:lnTo>
                      <a:pt x="8192" y="8822"/>
                    </a:lnTo>
                    <a:lnTo>
                      <a:pt x="7022" y="8822"/>
                    </a:lnTo>
                    <a:lnTo>
                      <a:pt x="4681" y="7562"/>
                    </a:lnTo>
                    <a:lnTo>
                      <a:pt x="4681" y="6932"/>
                    </a:lnTo>
                    <a:lnTo>
                      <a:pt x="4681" y="6302"/>
                    </a:lnTo>
                    <a:lnTo>
                      <a:pt x="4681" y="4411"/>
                    </a:lnTo>
                    <a:lnTo>
                      <a:pt x="3511" y="4411"/>
                    </a:lnTo>
                    <a:lnTo>
                      <a:pt x="2341" y="2521"/>
                    </a:lnTo>
                    <a:lnTo>
                      <a:pt x="0" y="1260"/>
                    </a:lnTo>
                    <a:lnTo>
                      <a:pt x="0" y="0"/>
                    </a:lnTo>
                    <a:lnTo>
                      <a:pt x="2341" y="0"/>
                    </a:lnTo>
                    <a:lnTo>
                      <a:pt x="3511" y="0"/>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09" name="Drawing 13"/>
              <p:cNvSpPr>
                <a:spLocks noChangeAspect="1"/>
              </p:cNvSpPr>
              <p:nvPr/>
            </p:nvSpPr>
            <p:spPr bwMode="auto">
              <a:xfrm>
                <a:off x="4878" y="-90712"/>
                <a:ext cx="2184" cy="22"/>
              </a:xfrm>
              <a:custGeom>
                <a:avLst/>
                <a:gdLst/>
                <a:ahLst/>
                <a:cxnLst>
                  <a:cxn ang="0">
                    <a:pos x="5266" y="1489"/>
                  </a:cxn>
                  <a:cxn ang="0">
                    <a:pos x="6437" y="2979"/>
                  </a:cxn>
                  <a:cxn ang="0">
                    <a:pos x="7607" y="2979"/>
                  </a:cxn>
                  <a:cxn ang="0">
                    <a:pos x="8777" y="4468"/>
                  </a:cxn>
                  <a:cxn ang="0">
                    <a:pos x="9362" y="5213"/>
                  </a:cxn>
                  <a:cxn ang="0">
                    <a:pos x="9947" y="5213"/>
                  </a:cxn>
                  <a:cxn ang="0">
                    <a:pos x="11118" y="4468"/>
                  </a:cxn>
                  <a:cxn ang="0">
                    <a:pos x="11703" y="2979"/>
                  </a:cxn>
                  <a:cxn ang="0">
                    <a:pos x="13458" y="2979"/>
                  </a:cxn>
                  <a:cxn ang="0">
                    <a:pos x="13458" y="5213"/>
                  </a:cxn>
                  <a:cxn ang="0">
                    <a:pos x="14043" y="5958"/>
                  </a:cxn>
                  <a:cxn ang="0">
                    <a:pos x="14629" y="8192"/>
                  </a:cxn>
                  <a:cxn ang="0">
                    <a:pos x="15799" y="8937"/>
                  </a:cxn>
                  <a:cxn ang="0">
                    <a:pos x="15799" y="11171"/>
                  </a:cxn>
                  <a:cxn ang="0">
                    <a:pos x="15799" y="13405"/>
                  </a:cxn>
                  <a:cxn ang="0">
                    <a:pos x="16384" y="14150"/>
                  </a:cxn>
                  <a:cxn ang="0">
                    <a:pos x="14629" y="14895"/>
                  </a:cxn>
                  <a:cxn ang="0">
                    <a:pos x="13458" y="14895"/>
                  </a:cxn>
                  <a:cxn ang="0">
                    <a:pos x="11118" y="14150"/>
                  </a:cxn>
                  <a:cxn ang="0">
                    <a:pos x="9947" y="14895"/>
                  </a:cxn>
                  <a:cxn ang="0">
                    <a:pos x="7607" y="14895"/>
                  </a:cxn>
                  <a:cxn ang="0">
                    <a:pos x="6437" y="14150"/>
                  </a:cxn>
                  <a:cxn ang="0">
                    <a:pos x="4681" y="11171"/>
                  </a:cxn>
                  <a:cxn ang="0">
                    <a:pos x="2341" y="10426"/>
                  </a:cxn>
                  <a:cxn ang="0">
                    <a:pos x="1755" y="8937"/>
                  </a:cxn>
                  <a:cxn ang="0">
                    <a:pos x="0" y="8192"/>
                  </a:cxn>
                  <a:cxn ang="0">
                    <a:pos x="585" y="7447"/>
                  </a:cxn>
                  <a:cxn ang="0">
                    <a:pos x="2341" y="4468"/>
                  </a:cxn>
                  <a:cxn ang="0">
                    <a:pos x="585" y="4468"/>
                  </a:cxn>
                  <a:cxn ang="0">
                    <a:pos x="0" y="2234"/>
                  </a:cxn>
                  <a:cxn ang="0">
                    <a:pos x="1755" y="0"/>
                  </a:cxn>
                  <a:cxn ang="0">
                    <a:pos x="2926" y="0"/>
                  </a:cxn>
                  <a:cxn ang="0">
                    <a:pos x="4681" y="1489"/>
                  </a:cxn>
                </a:cxnLst>
                <a:rect l="0" t="0" r="r" b="b"/>
                <a:pathLst>
                  <a:path w="16384" h="16384">
                    <a:moveTo>
                      <a:pt x="5266" y="0"/>
                    </a:moveTo>
                    <a:lnTo>
                      <a:pt x="5266" y="1489"/>
                    </a:lnTo>
                    <a:lnTo>
                      <a:pt x="6437" y="1489"/>
                    </a:lnTo>
                    <a:lnTo>
                      <a:pt x="6437" y="2979"/>
                    </a:lnTo>
                    <a:lnTo>
                      <a:pt x="7022" y="2979"/>
                    </a:lnTo>
                    <a:lnTo>
                      <a:pt x="7607" y="2979"/>
                    </a:lnTo>
                    <a:lnTo>
                      <a:pt x="7607" y="4468"/>
                    </a:lnTo>
                    <a:lnTo>
                      <a:pt x="8777" y="4468"/>
                    </a:lnTo>
                    <a:lnTo>
                      <a:pt x="8777" y="5213"/>
                    </a:lnTo>
                    <a:lnTo>
                      <a:pt x="9362" y="5213"/>
                    </a:lnTo>
                    <a:lnTo>
                      <a:pt x="9947" y="5958"/>
                    </a:lnTo>
                    <a:lnTo>
                      <a:pt x="9947" y="5213"/>
                    </a:lnTo>
                    <a:lnTo>
                      <a:pt x="9947" y="4468"/>
                    </a:lnTo>
                    <a:lnTo>
                      <a:pt x="11118" y="4468"/>
                    </a:lnTo>
                    <a:lnTo>
                      <a:pt x="11703" y="4468"/>
                    </a:lnTo>
                    <a:lnTo>
                      <a:pt x="11703" y="2979"/>
                    </a:lnTo>
                    <a:lnTo>
                      <a:pt x="12288" y="2979"/>
                    </a:lnTo>
                    <a:lnTo>
                      <a:pt x="13458" y="2979"/>
                    </a:lnTo>
                    <a:lnTo>
                      <a:pt x="13458" y="4468"/>
                    </a:lnTo>
                    <a:lnTo>
                      <a:pt x="13458" y="5213"/>
                    </a:lnTo>
                    <a:lnTo>
                      <a:pt x="14043" y="5213"/>
                    </a:lnTo>
                    <a:lnTo>
                      <a:pt x="14043" y="5958"/>
                    </a:lnTo>
                    <a:lnTo>
                      <a:pt x="14629" y="7447"/>
                    </a:lnTo>
                    <a:lnTo>
                      <a:pt x="14629" y="8192"/>
                    </a:lnTo>
                    <a:lnTo>
                      <a:pt x="14629" y="8937"/>
                    </a:lnTo>
                    <a:lnTo>
                      <a:pt x="15799" y="8937"/>
                    </a:lnTo>
                    <a:lnTo>
                      <a:pt x="15799" y="10426"/>
                    </a:lnTo>
                    <a:lnTo>
                      <a:pt x="15799" y="11171"/>
                    </a:lnTo>
                    <a:lnTo>
                      <a:pt x="15799" y="11916"/>
                    </a:lnTo>
                    <a:lnTo>
                      <a:pt x="15799" y="13405"/>
                    </a:lnTo>
                    <a:lnTo>
                      <a:pt x="15799" y="14150"/>
                    </a:lnTo>
                    <a:lnTo>
                      <a:pt x="16384" y="14150"/>
                    </a:lnTo>
                    <a:lnTo>
                      <a:pt x="15799" y="14895"/>
                    </a:lnTo>
                    <a:lnTo>
                      <a:pt x="14629" y="14895"/>
                    </a:lnTo>
                    <a:lnTo>
                      <a:pt x="14043" y="14895"/>
                    </a:lnTo>
                    <a:lnTo>
                      <a:pt x="13458" y="14895"/>
                    </a:lnTo>
                    <a:lnTo>
                      <a:pt x="11703" y="14150"/>
                    </a:lnTo>
                    <a:lnTo>
                      <a:pt x="11118" y="14150"/>
                    </a:lnTo>
                    <a:lnTo>
                      <a:pt x="11118" y="14895"/>
                    </a:lnTo>
                    <a:lnTo>
                      <a:pt x="9947" y="14895"/>
                    </a:lnTo>
                    <a:lnTo>
                      <a:pt x="8777" y="16384"/>
                    </a:lnTo>
                    <a:lnTo>
                      <a:pt x="7607" y="14895"/>
                    </a:lnTo>
                    <a:lnTo>
                      <a:pt x="7022" y="14150"/>
                    </a:lnTo>
                    <a:lnTo>
                      <a:pt x="6437" y="14150"/>
                    </a:lnTo>
                    <a:lnTo>
                      <a:pt x="5266" y="11916"/>
                    </a:lnTo>
                    <a:lnTo>
                      <a:pt x="4681" y="11171"/>
                    </a:lnTo>
                    <a:lnTo>
                      <a:pt x="4096" y="11171"/>
                    </a:lnTo>
                    <a:lnTo>
                      <a:pt x="2341" y="10426"/>
                    </a:lnTo>
                    <a:lnTo>
                      <a:pt x="1755" y="10426"/>
                    </a:lnTo>
                    <a:lnTo>
                      <a:pt x="1755" y="8937"/>
                    </a:lnTo>
                    <a:lnTo>
                      <a:pt x="585" y="8937"/>
                    </a:lnTo>
                    <a:lnTo>
                      <a:pt x="0" y="8192"/>
                    </a:lnTo>
                    <a:lnTo>
                      <a:pt x="0" y="7447"/>
                    </a:lnTo>
                    <a:lnTo>
                      <a:pt x="585" y="7447"/>
                    </a:lnTo>
                    <a:lnTo>
                      <a:pt x="2341" y="5213"/>
                    </a:lnTo>
                    <a:lnTo>
                      <a:pt x="2341" y="4468"/>
                    </a:lnTo>
                    <a:lnTo>
                      <a:pt x="1755" y="4468"/>
                    </a:lnTo>
                    <a:lnTo>
                      <a:pt x="585" y="4468"/>
                    </a:lnTo>
                    <a:lnTo>
                      <a:pt x="0" y="2979"/>
                    </a:lnTo>
                    <a:lnTo>
                      <a:pt x="0" y="2234"/>
                    </a:lnTo>
                    <a:lnTo>
                      <a:pt x="585" y="1489"/>
                    </a:lnTo>
                    <a:lnTo>
                      <a:pt x="1755" y="0"/>
                    </a:lnTo>
                    <a:lnTo>
                      <a:pt x="2341" y="0"/>
                    </a:lnTo>
                    <a:lnTo>
                      <a:pt x="2926" y="0"/>
                    </a:lnTo>
                    <a:lnTo>
                      <a:pt x="4096" y="1489"/>
                    </a:lnTo>
                    <a:lnTo>
                      <a:pt x="4681" y="1489"/>
                    </a:lnTo>
                    <a:lnTo>
                      <a:pt x="5266" y="0"/>
                    </a:lnTo>
                    <a:close/>
                  </a:path>
                </a:pathLst>
              </a:custGeom>
              <a:solidFill>
                <a:srgbClr val="A7CBEC"/>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10" name="Drawing 14"/>
              <p:cNvSpPr>
                <a:spLocks noChangeAspect="1"/>
              </p:cNvSpPr>
              <p:nvPr/>
            </p:nvSpPr>
            <p:spPr bwMode="auto">
              <a:xfrm>
                <a:off x="1446" y="-90756"/>
                <a:ext cx="3042" cy="39"/>
              </a:xfrm>
              <a:custGeom>
                <a:avLst/>
                <a:gdLst/>
                <a:ahLst/>
                <a:cxnLst>
                  <a:cxn ang="0">
                    <a:pos x="5461" y="1680"/>
                  </a:cxn>
                  <a:cxn ang="0">
                    <a:pos x="6302" y="1260"/>
                  </a:cxn>
                  <a:cxn ang="0">
                    <a:pos x="7142" y="1260"/>
                  </a:cxn>
                  <a:cxn ang="0">
                    <a:pos x="8402" y="1260"/>
                  </a:cxn>
                  <a:cxn ang="0">
                    <a:pos x="8822" y="1680"/>
                  </a:cxn>
                  <a:cxn ang="0">
                    <a:pos x="10082" y="1680"/>
                  </a:cxn>
                  <a:cxn ang="0">
                    <a:pos x="10503" y="2941"/>
                  </a:cxn>
                  <a:cxn ang="0">
                    <a:pos x="11763" y="2941"/>
                  </a:cxn>
                  <a:cxn ang="0">
                    <a:pos x="11763" y="1680"/>
                  </a:cxn>
                  <a:cxn ang="0">
                    <a:pos x="11763" y="840"/>
                  </a:cxn>
                  <a:cxn ang="0">
                    <a:pos x="12183" y="840"/>
                  </a:cxn>
                  <a:cxn ang="0">
                    <a:pos x="13023" y="1260"/>
                  </a:cxn>
                  <a:cxn ang="0">
                    <a:pos x="13443" y="2941"/>
                  </a:cxn>
                  <a:cxn ang="0">
                    <a:pos x="14704" y="4201"/>
                  </a:cxn>
                  <a:cxn ang="0">
                    <a:pos x="13863" y="4621"/>
                  </a:cxn>
                  <a:cxn ang="0">
                    <a:pos x="13863" y="5881"/>
                  </a:cxn>
                  <a:cxn ang="0">
                    <a:pos x="14704" y="7562"/>
                  </a:cxn>
                  <a:cxn ang="0">
                    <a:pos x="15124" y="8402"/>
                  </a:cxn>
                  <a:cxn ang="0">
                    <a:pos x="16384" y="9662"/>
                  </a:cxn>
                  <a:cxn ang="0">
                    <a:pos x="15544" y="10082"/>
                  </a:cxn>
                  <a:cxn ang="0">
                    <a:pos x="15544" y="11763"/>
                  </a:cxn>
                  <a:cxn ang="0">
                    <a:pos x="15124" y="15124"/>
                  </a:cxn>
                  <a:cxn ang="0">
                    <a:pos x="13443" y="15124"/>
                  </a:cxn>
                  <a:cxn ang="0">
                    <a:pos x="13023" y="15964"/>
                  </a:cxn>
                  <a:cxn ang="0">
                    <a:pos x="11763" y="16384"/>
                  </a:cxn>
                  <a:cxn ang="0">
                    <a:pos x="10503" y="16384"/>
                  </a:cxn>
                  <a:cxn ang="0">
                    <a:pos x="9662" y="15964"/>
                  </a:cxn>
                  <a:cxn ang="0">
                    <a:pos x="7982" y="14704"/>
                  </a:cxn>
                  <a:cxn ang="0">
                    <a:pos x="6722" y="14704"/>
                  </a:cxn>
                  <a:cxn ang="0">
                    <a:pos x="5461" y="15124"/>
                  </a:cxn>
                  <a:cxn ang="0">
                    <a:pos x="5041" y="14283"/>
                  </a:cxn>
                  <a:cxn ang="0">
                    <a:pos x="5461" y="13023"/>
                  </a:cxn>
                  <a:cxn ang="0">
                    <a:pos x="5461" y="13023"/>
                  </a:cxn>
                  <a:cxn ang="0">
                    <a:pos x="4621" y="12603"/>
                  </a:cxn>
                  <a:cxn ang="0">
                    <a:pos x="3361" y="11763"/>
                  </a:cxn>
                  <a:cxn ang="0">
                    <a:pos x="2101" y="10923"/>
                  </a:cxn>
                  <a:cxn ang="0">
                    <a:pos x="1680" y="9242"/>
                  </a:cxn>
                  <a:cxn ang="0">
                    <a:pos x="420" y="7982"/>
                  </a:cxn>
                  <a:cxn ang="0">
                    <a:pos x="1260" y="6722"/>
                  </a:cxn>
                  <a:cxn ang="0">
                    <a:pos x="0" y="5041"/>
                  </a:cxn>
                  <a:cxn ang="0">
                    <a:pos x="420" y="4621"/>
                  </a:cxn>
                  <a:cxn ang="0">
                    <a:pos x="0" y="3361"/>
                  </a:cxn>
                  <a:cxn ang="0">
                    <a:pos x="420" y="2941"/>
                  </a:cxn>
                  <a:cxn ang="0">
                    <a:pos x="1680" y="2941"/>
                  </a:cxn>
                  <a:cxn ang="0">
                    <a:pos x="2941" y="3361"/>
                  </a:cxn>
                  <a:cxn ang="0">
                    <a:pos x="4621" y="2521"/>
                  </a:cxn>
                </a:cxnLst>
                <a:rect l="0" t="0" r="r" b="b"/>
                <a:pathLst>
                  <a:path w="16384" h="16384">
                    <a:moveTo>
                      <a:pt x="4621" y="2521"/>
                    </a:moveTo>
                    <a:lnTo>
                      <a:pt x="5461" y="1680"/>
                    </a:lnTo>
                    <a:lnTo>
                      <a:pt x="6302" y="1680"/>
                    </a:lnTo>
                    <a:lnTo>
                      <a:pt x="6302" y="1260"/>
                    </a:lnTo>
                    <a:lnTo>
                      <a:pt x="6722" y="1260"/>
                    </a:lnTo>
                    <a:lnTo>
                      <a:pt x="7142" y="1260"/>
                    </a:lnTo>
                    <a:lnTo>
                      <a:pt x="7982" y="1260"/>
                    </a:lnTo>
                    <a:lnTo>
                      <a:pt x="8402" y="1260"/>
                    </a:lnTo>
                    <a:lnTo>
                      <a:pt x="8822" y="1260"/>
                    </a:lnTo>
                    <a:lnTo>
                      <a:pt x="8822" y="1680"/>
                    </a:lnTo>
                    <a:lnTo>
                      <a:pt x="9662" y="1680"/>
                    </a:lnTo>
                    <a:lnTo>
                      <a:pt x="10082" y="1680"/>
                    </a:lnTo>
                    <a:lnTo>
                      <a:pt x="10503" y="2521"/>
                    </a:lnTo>
                    <a:lnTo>
                      <a:pt x="10503" y="2941"/>
                    </a:lnTo>
                    <a:lnTo>
                      <a:pt x="11343" y="2941"/>
                    </a:lnTo>
                    <a:lnTo>
                      <a:pt x="11763" y="2941"/>
                    </a:lnTo>
                    <a:lnTo>
                      <a:pt x="11763" y="2521"/>
                    </a:lnTo>
                    <a:lnTo>
                      <a:pt x="11763" y="1680"/>
                    </a:lnTo>
                    <a:lnTo>
                      <a:pt x="11763" y="1260"/>
                    </a:lnTo>
                    <a:lnTo>
                      <a:pt x="11763" y="840"/>
                    </a:lnTo>
                    <a:lnTo>
                      <a:pt x="12183" y="0"/>
                    </a:lnTo>
                    <a:lnTo>
                      <a:pt x="12183" y="840"/>
                    </a:lnTo>
                    <a:lnTo>
                      <a:pt x="13023" y="840"/>
                    </a:lnTo>
                    <a:lnTo>
                      <a:pt x="13023" y="1260"/>
                    </a:lnTo>
                    <a:lnTo>
                      <a:pt x="13443" y="2521"/>
                    </a:lnTo>
                    <a:lnTo>
                      <a:pt x="13443" y="2941"/>
                    </a:lnTo>
                    <a:lnTo>
                      <a:pt x="13863" y="3361"/>
                    </a:lnTo>
                    <a:lnTo>
                      <a:pt x="14704" y="4201"/>
                    </a:lnTo>
                    <a:lnTo>
                      <a:pt x="14704" y="4621"/>
                    </a:lnTo>
                    <a:lnTo>
                      <a:pt x="13863" y="4621"/>
                    </a:lnTo>
                    <a:lnTo>
                      <a:pt x="13863" y="5041"/>
                    </a:lnTo>
                    <a:lnTo>
                      <a:pt x="13863" y="5881"/>
                    </a:lnTo>
                    <a:lnTo>
                      <a:pt x="13863" y="6302"/>
                    </a:lnTo>
                    <a:lnTo>
                      <a:pt x="14704" y="7562"/>
                    </a:lnTo>
                    <a:lnTo>
                      <a:pt x="14704" y="8402"/>
                    </a:lnTo>
                    <a:lnTo>
                      <a:pt x="15124" y="8402"/>
                    </a:lnTo>
                    <a:lnTo>
                      <a:pt x="15124" y="9242"/>
                    </a:lnTo>
                    <a:lnTo>
                      <a:pt x="16384" y="9662"/>
                    </a:lnTo>
                    <a:lnTo>
                      <a:pt x="15544" y="9662"/>
                    </a:lnTo>
                    <a:lnTo>
                      <a:pt x="15544" y="10082"/>
                    </a:lnTo>
                    <a:lnTo>
                      <a:pt x="15544" y="10923"/>
                    </a:lnTo>
                    <a:lnTo>
                      <a:pt x="15544" y="11763"/>
                    </a:lnTo>
                    <a:lnTo>
                      <a:pt x="15124" y="14704"/>
                    </a:lnTo>
                    <a:lnTo>
                      <a:pt x="15124" y="15124"/>
                    </a:lnTo>
                    <a:lnTo>
                      <a:pt x="14704" y="15124"/>
                    </a:lnTo>
                    <a:lnTo>
                      <a:pt x="13443" y="15124"/>
                    </a:lnTo>
                    <a:lnTo>
                      <a:pt x="13023" y="15124"/>
                    </a:lnTo>
                    <a:lnTo>
                      <a:pt x="13023" y="15964"/>
                    </a:lnTo>
                    <a:lnTo>
                      <a:pt x="12183" y="16384"/>
                    </a:lnTo>
                    <a:lnTo>
                      <a:pt x="11763" y="16384"/>
                    </a:lnTo>
                    <a:lnTo>
                      <a:pt x="11343" y="16384"/>
                    </a:lnTo>
                    <a:lnTo>
                      <a:pt x="10503" y="16384"/>
                    </a:lnTo>
                    <a:lnTo>
                      <a:pt x="10082" y="15964"/>
                    </a:lnTo>
                    <a:lnTo>
                      <a:pt x="9662" y="15964"/>
                    </a:lnTo>
                    <a:lnTo>
                      <a:pt x="8822" y="15964"/>
                    </a:lnTo>
                    <a:lnTo>
                      <a:pt x="7982" y="14704"/>
                    </a:lnTo>
                    <a:lnTo>
                      <a:pt x="7142" y="14704"/>
                    </a:lnTo>
                    <a:lnTo>
                      <a:pt x="6722" y="14704"/>
                    </a:lnTo>
                    <a:lnTo>
                      <a:pt x="6302" y="15124"/>
                    </a:lnTo>
                    <a:lnTo>
                      <a:pt x="5461" y="15124"/>
                    </a:lnTo>
                    <a:lnTo>
                      <a:pt x="5041" y="15124"/>
                    </a:lnTo>
                    <a:lnTo>
                      <a:pt x="5041" y="14283"/>
                    </a:lnTo>
                    <a:lnTo>
                      <a:pt x="5461" y="13443"/>
                    </a:lnTo>
                    <a:lnTo>
                      <a:pt x="5461" y="13023"/>
                    </a:lnTo>
                    <a:lnTo>
                      <a:pt x="6302" y="13023"/>
                    </a:lnTo>
                    <a:lnTo>
                      <a:pt x="5461" y="13023"/>
                    </a:lnTo>
                    <a:lnTo>
                      <a:pt x="5041" y="13023"/>
                    </a:lnTo>
                    <a:lnTo>
                      <a:pt x="4621" y="12603"/>
                    </a:lnTo>
                    <a:lnTo>
                      <a:pt x="3781" y="11763"/>
                    </a:lnTo>
                    <a:lnTo>
                      <a:pt x="3361" y="11763"/>
                    </a:lnTo>
                    <a:lnTo>
                      <a:pt x="2101" y="11343"/>
                    </a:lnTo>
                    <a:lnTo>
                      <a:pt x="2101" y="10923"/>
                    </a:lnTo>
                    <a:lnTo>
                      <a:pt x="2101" y="10082"/>
                    </a:lnTo>
                    <a:lnTo>
                      <a:pt x="1680" y="9242"/>
                    </a:lnTo>
                    <a:lnTo>
                      <a:pt x="1260" y="8402"/>
                    </a:lnTo>
                    <a:lnTo>
                      <a:pt x="420" y="7982"/>
                    </a:lnTo>
                    <a:lnTo>
                      <a:pt x="1260" y="7562"/>
                    </a:lnTo>
                    <a:lnTo>
                      <a:pt x="1260" y="6722"/>
                    </a:lnTo>
                    <a:lnTo>
                      <a:pt x="1260" y="6302"/>
                    </a:lnTo>
                    <a:lnTo>
                      <a:pt x="0" y="5041"/>
                    </a:lnTo>
                    <a:lnTo>
                      <a:pt x="420" y="5041"/>
                    </a:lnTo>
                    <a:lnTo>
                      <a:pt x="420" y="4621"/>
                    </a:lnTo>
                    <a:lnTo>
                      <a:pt x="0" y="4201"/>
                    </a:lnTo>
                    <a:lnTo>
                      <a:pt x="0" y="3361"/>
                    </a:lnTo>
                    <a:lnTo>
                      <a:pt x="0" y="2941"/>
                    </a:lnTo>
                    <a:lnTo>
                      <a:pt x="420" y="2941"/>
                    </a:lnTo>
                    <a:lnTo>
                      <a:pt x="1260" y="2941"/>
                    </a:lnTo>
                    <a:lnTo>
                      <a:pt x="1680" y="2941"/>
                    </a:lnTo>
                    <a:lnTo>
                      <a:pt x="2101" y="3361"/>
                    </a:lnTo>
                    <a:lnTo>
                      <a:pt x="2941" y="3361"/>
                    </a:lnTo>
                    <a:lnTo>
                      <a:pt x="3781" y="2941"/>
                    </a:lnTo>
                    <a:lnTo>
                      <a:pt x="4621" y="2521"/>
                    </a:lnTo>
                    <a:close/>
                  </a:path>
                </a:pathLst>
              </a:custGeom>
              <a:solidFill>
                <a:srgbClr val="A7CBEC"/>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11" name="Drawing 15"/>
              <p:cNvSpPr>
                <a:spLocks noChangeAspect="1"/>
              </p:cNvSpPr>
              <p:nvPr/>
            </p:nvSpPr>
            <p:spPr bwMode="auto">
              <a:xfrm>
                <a:off x="3864" y="-90725"/>
                <a:ext cx="936" cy="28"/>
              </a:xfrm>
              <a:custGeom>
                <a:avLst/>
                <a:gdLst/>
                <a:ahLst/>
                <a:cxnLst>
                  <a:cxn ang="0">
                    <a:pos x="10923" y="4096"/>
                  </a:cxn>
                  <a:cxn ang="0">
                    <a:pos x="10923" y="2926"/>
                  </a:cxn>
                  <a:cxn ang="0">
                    <a:pos x="10923" y="2341"/>
                  </a:cxn>
                  <a:cxn ang="0">
                    <a:pos x="10923" y="585"/>
                  </a:cxn>
                  <a:cxn ang="0">
                    <a:pos x="12288" y="585"/>
                  </a:cxn>
                  <a:cxn ang="0">
                    <a:pos x="12288" y="0"/>
                  </a:cxn>
                  <a:cxn ang="0">
                    <a:pos x="13653" y="0"/>
                  </a:cxn>
                  <a:cxn ang="0">
                    <a:pos x="16384" y="585"/>
                  </a:cxn>
                  <a:cxn ang="0">
                    <a:pos x="16384" y="1755"/>
                  </a:cxn>
                  <a:cxn ang="0">
                    <a:pos x="16384" y="4096"/>
                  </a:cxn>
                  <a:cxn ang="0">
                    <a:pos x="16384" y="4681"/>
                  </a:cxn>
                  <a:cxn ang="0">
                    <a:pos x="16384" y="5266"/>
                  </a:cxn>
                  <a:cxn ang="0">
                    <a:pos x="13653" y="6437"/>
                  </a:cxn>
                  <a:cxn ang="0">
                    <a:pos x="12288" y="7022"/>
                  </a:cxn>
                  <a:cxn ang="0">
                    <a:pos x="12288" y="7607"/>
                  </a:cxn>
                  <a:cxn ang="0">
                    <a:pos x="10923" y="8777"/>
                  </a:cxn>
                  <a:cxn ang="0">
                    <a:pos x="10923" y="9362"/>
                  </a:cxn>
                  <a:cxn ang="0">
                    <a:pos x="10923" y="9947"/>
                  </a:cxn>
                  <a:cxn ang="0">
                    <a:pos x="10923" y="11703"/>
                  </a:cxn>
                  <a:cxn ang="0">
                    <a:pos x="8192" y="12288"/>
                  </a:cxn>
                  <a:cxn ang="0">
                    <a:pos x="8192" y="13458"/>
                  </a:cxn>
                  <a:cxn ang="0">
                    <a:pos x="6827" y="14043"/>
                  </a:cxn>
                  <a:cxn ang="0">
                    <a:pos x="5461" y="16384"/>
                  </a:cxn>
                  <a:cxn ang="0">
                    <a:pos x="2731" y="16384"/>
                  </a:cxn>
                  <a:cxn ang="0">
                    <a:pos x="2731" y="15799"/>
                  </a:cxn>
                  <a:cxn ang="0">
                    <a:pos x="2731" y="14629"/>
                  </a:cxn>
                  <a:cxn ang="0">
                    <a:pos x="2731" y="14043"/>
                  </a:cxn>
                  <a:cxn ang="0">
                    <a:pos x="2731" y="13458"/>
                  </a:cxn>
                  <a:cxn ang="0">
                    <a:pos x="1365" y="13458"/>
                  </a:cxn>
                  <a:cxn ang="0">
                    <a:pos x="1365" y="12288"/>
                  </a:cxn>
                  <a:cxn ang="0">
                    <a:pos x="0" y="11703"/>
                  </a:cxn>
                  <a:cxn ang="0">
                    <a:pos x="0" y="11118"/>
                  </a:cxn>
                  <a:cxn ang="0">
                    <a:pos x="1365" y="11118"/>
                  </a:cxn>
                  <a:cxn ang="0">
                    <a:pos x="2731" y="9947"/>
                  </a:cxn>
                  <a:cxn ang="0">
                    <a:pos x="2731" y="9362"/>
                  </a:cxn>
                  <a:cxn ang="0">
                    <a:pos x="2731" y="8777"/>
                  </a:cxn>
                  <a:cxn ang="0">
                    <a:pos x="2731" y="7607"/>
                  </a:cxn>
                  <a:cxn ang="0">
                    <a:pos x="2731" y="7022"/>
                  </a:cxn>
                  <a:cxn ang="0">
                    <a:pos x="6827" y="5266"/>
                  </a:cxn>
                  <a:cxn ang="0">
                    <a:pos x="6827" y="4681"/>
                  </a:cxn>
                  <a:cxn ang="0">
                    <a:pos x="8192" y="4096"/>
                  </a:cxn>
                  <a:cxn ang="0">
                    <a:pos x="10923" y="4096"/>
                  </a:cxn>
                </a:cxnLst>
                <a:rect l="0" t="0" r="r" b="b"/>
                <a:pathLst>
                  <a:path w="16384" h="16384">
                    <a:moveTo>
                      <a:pt x="10923" y="4096"/>
                    </a:moveTo>
                    <a:lnTo>
                      <a:pt x="10923" y="2926"/>
                    </a:lnTo>
                    <a:lnTo>
                      <a:pt x="10923" y="2341"/>
                    </a:lnTo>
                    <a:lnTo>
                      <a:pt x="10923" y="585"/>
                    </a:lnTo>
                    <a:lnTo>
                      <a:pt x="12288" y="585"/>
                    </a:lnTo>
                    <a:lnTo>
                      <a:pt x="12288" y="0"/>
                    </a:lnTo>
                    <a:lnTo>
                      <a:pt x="13653" y="0"/>
                    </a:lnTo>
                    <a:lnTo>
                      <a:pt x="16384" y="585"/>
                    </a:lnTo>
                    <a:lnTo>
                      <a:pt x="16384" y="1755"/>
                    </a:lnTo>
                    <a:lnTo>
                      <a:pt x="16384" y="4096"/>
                    </a:lnTo>
                    <a:lnTo>
                      <a:pt x="16384" y="4681"/>
                    </a:lnTo>
                    <a:lnTo>
                      <a:pt x="16384" y="5266"/>
                    </a:lnTo>
                    <a:lnTo>
                      <a:pt x="13653" y="6437"/>
                    </a:lnTo>
                    <a:lnTo>
                      <a:pt x="12288" y="7022"/>
                    </a:lnTo>
                    <a:lnTo>
                      <a:pt x="12288" y="7607"/>
                    </a:lnTo>
                    <a:lnTo>
                      <a:pt x="10923" y="8777"/>
                    </a:lnTo>
                    <a:lnTo>
                      <a:pt x="10923" y="9362"/>
                    </a:lnTo>
                    <a:lnTo>
                      <a:pt x="10923" y="9947"/>
                    </a:lnTo>
                    <a:lnTo>
                      <a:pt x="10923" y="11703"/>
                    </a:lnTo>
                    <a:lnTo>
                      <a:pt x="8192" y="12288"/>
                    </a:lnTo>
                    <a:lnTo>
                      <a:pt x="8192" y="13458"/>
                    </a:lnTo>
                    <a:lnTo>
                      <a:pt x="6827" y="14043"/>
                    </a:lnTo>
                    <a:lnTo>
                      <a:pt x="5461" y="16384"/>
                    </a:lnTo>
                    <a:lnTo>
                      <a:pt x="2731" y="16384"/>
                    </a:lnTo>
                    <a:lnTo>
                      <a:pt x="2731" y="15799"/>
                    </a:lnTo>
                    <a:lnTo>
                      <a:pt x="2731" y="14629"/>
                    </a:lnTo>
                    <a:lnTo>
                      <a:pt x="2731" y="14043"/>
                    </a:lnTo>
                    <a:lnTo>
                      <a:pt x="2731" y="13458"/>
                    </a:lnTo>
                    <a:lnTo>
                      <a:pt x="1365" y="13458"/>
                    </a:lnTo>
                    <a:lnTo>
                      <a:pt x="1365" y="12288"/>
                    </a:lnTo>
                    <a:lnTo>
                      <a:pt x="0" y="11703"/>
                    </a:lnTo>
                    <a:lnTo>
                      <a:pt x="0" y="11118"/>
                    </a:lnTo>
                    <a:lnTo>
                      <a:pt x="1365" y="11118"/>
                    </a:lnTo>
                    <a:lnTo>
                      <a:pt x="2731" y="9947"/>
                    </a:lnTo>
                    <a:lnTo>
                      <a:pt x="2731" y="9362"/>
                    </a:lnTo>
                    <a:lnTo>
                      <a:pt x="2731" y="8777"/>
                    </a:lnTo>
                    <a:lnTo>
                      <a:pt x="2731" y="7607"/>
                    </a:lnTo>
                    <a:lnTo>
                      <a:pt x="2731" y="7022"/>
                    </a:lnTo>
                    <a:lnTo>
                      <a:pt x="6827" y="5266"/>
                    </a:lnTo>
                    <a:lnTo>
                      <a:pt x="6827" y="4681"/>
                    </a:lnTo>
                    <a:lnTo>
                      <a:pt x="8192" y="4096"/>
                    </a:lnTo>
                    <a:lnTo>
                      <a:pt x="10923" y="4096"/>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12" name="Drawing 16"/>
              <p:cNvSpPr>
                <a:spLocks noChangeAspect="1"/>
              </p:cNvSpPr>
              <p:nvPr/>
            </p:nvSpPr>
            <p:spPr bwMode="auto">
              <a:xfrm>
                <a:off x="-3000" y="-90890"/>
                <a:ext cx="7488" cy="184"/>
              </a:xfrm>
              <a:custGeom>
                <a:avLst/>
                <a:gdLst/>
                <a:ahLst/>
                <a:cxnLst>
                  <a:cxn ang="0">
                    <a:pos x="2901" y="15405"/>
                  </a:cxn>
                  <a:cxn ang="0">
                    <a:pos x="2901" y="14069"/>
                  </a:cxn>
                  <a:cxn ang="0">
                    <a:pos x="2389" y="12822"/>
                  </a:cxn>
                  <a:cxn ang="0">
                    <a:pos x="853" y="11932"/>
                  </a:cxn>
                  <a:cxn ang="0">
                    <a:pos x="0" y="12110"/>
                  </a:cxn>
                  <a:cxn ang="0">
                    <a:pos x="341" y="11130"/>
                  </a:cxn>
                  <a:cxn ang="0">
                    <a:pos x="171" y="9706"/>
                  </a:cxn>
                  <a:cxn ang="0">
                    <a:pos x="0" y="8014"/>
                  </a:cxn>
                  <a:cxn ang="0">
                    <a:pos x="853" y="6500"/>
                  </a:cxn>
                  <a:cxn ang="0">
                    <a:pos x="2048" y="4363"/>
                  </a:cxn>
                  <a:cxn ang="0">
                    <a:pos x="3584" y="3295"/>
                  </a:cxn>
                  <a:cxn ang="0">
                    <a:pos x="6827" y="3027"/>
                  </a:cxn>
                  <a:cxn ang="0">
                    <a:pos x="9045" y="2493"/>
                  </a:cxn>
                  <a:cxn ang="0">
                    <a:pos x="10240" y="1247"/>
                  </a:cxn>
                  <a:cxn ang="0">
                    <a:pos x="12288" y="534"/>
                  </a:cxn>
                  <a:cxn ang="0">
                    <a:pos x="13995" y="0"/>
                  </a:cxn>
                  <a:cxn ang="0">
                    <a:pos x="13824" y="445"/>
                  </a:cxn>
                  <a:cxn ang="0">
                    <a:pos x="13824" y="1514"/>
                  </a:cxn>
                  <a:cxn ang="0">
                    <a:pos x="13995" y="2671"/>
                  </a:cxn>
                  <a:cxn ang="0">
                    <a:pos x="13141" y="3651"/>
                  </a:cxn>
                  <a:cxn ang="0">
                    <a:pos x="12629" y="4452"/>
                  </a:cxn>
                  <a:cxn ang="0">
                    <a:pos x="12629" y="5165"/>
                  </a:cxn>
                  <a:cxn ang="0">
                    <a:pos x="12629" y="5165"/>
                  </a:cxn>
                  <a:cxn ang="0">
                    <a:pos x="11605" y="5877"/>
                  </a:cxn>
                  <a:cxn ang="0">
                    <a:pos x="12459" y="6055"/>
                  </a:cxn>
                  <a:cxn ang="0">
                    <a:pos x="11947" y="6589"/>
                  </a:cxn>
                  <a:cxn ang="0">
                    <a:pos x="12288" y="7213"/>
                  </a:cxn>
                  <a:cxn ang="0">
                    <a:pos x="13312" y="6856"/>
                  </a:cxn>
                  <a:cxn ang="0">
                    <a:pos x="14507" y="6945"/>
                  </a:cxn>
                  <a:cxn ang="0">
                    <a:pos x="16043" y="7123"/>
                  </a:cxn>
                  <a:cxn ang="0">
                    <a:pos x="16043" y="8192"/>
                  </a:cxn>
                  <a:cxn ang="0">
                    <a:pos x="14507" y="8904"/>
                  </a:cxn>
                  <a:cxn ang="0">
                    <a:pos x="13824" y="9082"/>
                  </a:cxn>
                  <a:cxn ang="0">
                    <a:pos x="13312" y="8548"/>
                  </a:cxn>
                  <a:cxn ang="0">
                    <a:pos x="12459" y="9261"/>
                  </a:cxn>
                  <a:cxn ang="0">
                    <a:pos x="11947" y="10418"/>
                  </a:cxn>
                  <a:cxn ang="0">
                    <a:pos x="10240" y="10507"/>
                  </a:cxn>
                  <a:cxn ang="0">
                    <a:pos x="10581" y="11398"/>
                  </a:cxn>
                  <a:cxn ang="0">
                    <a:pos x="8533" y="11398"/>
                  </a:cxn>
                  <a:cxn ang="0">
                    <a:pos x="9216" y="12110"/>
                  </a:cxn>
                  <a:cxn ang="0">
                    <a:pos x="8363" y="12644"/>
                  </a:cxn>
                  <a:cxn ang="0">
                    <a:pos x="8363" y="13000"/>
                  </a:cxn>
                  <a:cxn ang="0">
                    <a:pos x="8363" y="13980"/>
                  </a:cxn>
                  <a:cxn ang="0">
                    <a:pos x="8533" y="14247"/>
                  </a:cxn>
                  <a:cxn ang="0">
                    <a:pos x="7509" y="14603"/>
                  </a:cxn>
                  <a:cxn ang="0">
                    <a:pos x="7509" y="15405"/>
                  </a:cxn>
                  <a:cxn ang="0">
                    <a:pos x="8533" y="15672"/>
                  </a:cxn>
                  <a:cxn ang="0">
                    <a:pos x="8875" y="16117"/>
                  </a:cxn>
                  <a:cxn ang="0">
                    <a:pos x="8192" y="16028"/>
                  </a:cxn>
                  <a:cxn ang="0">
                    <a:pos x="7680" y="16117"/>
                  </a:cxn>
                  <a:cxn ang="0">
                    <a:pos x="6315" y="16384"/>
                  </a:cxn>
                  <a:cxn ang="0">
                    <a:pos x="3755" y="16028"/>
                  </a:cxn>
                </a:cxnLst>
                <a:rect l="0" t="0" r="r" b="b"/>
                <a:pathLst>
                  <a:path w="16384" h="16384">
                    <a:moveTo>
                      <a:pt x="2901" y="16028"/>
                    </a:moveTo>
                    <a:lnTo>
                      <a:pt x="2901" y="15405"/>
                    </a:lnTo>
                    <a:lnTo>
                      <a:pt x="2901" y="14692"/>
                    </a:lnTo>
                    <a:lnTo>
                      <a:pt x="2901" y="14069"/>
                    </a:lnTo>
                    <a:lnTo>
                      <a:pt x="2901" y="13357"/>
                    </a:lnTo>
                    <a:lnTo>
                      <a:pt x="2389" y="12822"/>
                    </a:lnTo>
                    <a:lnTo>
                      <a:pt x="1707" y="12466"/>
                    </a:lnTo>
                    <a:lnTo>
                      <a:pt x="853" y="11932"/>
                    </a:lnTo>
                    <a:lnTo>
                      <a:pt x="341" y="12199"/>
                    </a:lnTo>
                    <a:lnTo>
                      <a:pt x="0" y="12110"/>
                    </a:lnTo>
                    <a:lnTo>
                      <a:pt x="0" y="11843"/>
                    </a:lnTo>
                    <a:lnTo>
                      <a:pt x="341" y="11130"/>
                    </a:lnTo>
                    <a:lnTo>
                      <a:pt x="341" y="10329"/>
                    </a:lnTo>
                    <a:lnTo>
                      <a:pt x="171" y="9706"/>
                    </a:lnTo>
                    <a:lnTo>
                      <a:pt x="0" y="8904"/>
                    </a:lnTo>
                    <a:lnTo>
                      <a:pt x="0" y="8014"/>
                    </a:lnTo>
                    <a:lnTo>
                      <a:pt x="171" y="7302"/>
                    </a:lnTo>
                    <a:lnTo>
                      <a:pt x="853" y="6500"/>
                    </a:lnTo>
                    <a:lnTo>
                      <a:pt x="1024" y="5788"/>
                    </a:lnTo>
                    <a:lnTo>
                      <a:pt x="2048" y="4363"/>
                    </a:lnTo>
                    <a:lnTo>
                      <a:pt x="2389" y="3740"/>
                    </a:lnTo>
                    <a:lnTo>
                      <a:pt x="3584" y="3295"/>
                    </a:lnTo>
                    <a:lnTo>
                      <a:pt x="5120" y="3027"/>
                    </a:lnTo>
                    <a:lnTo>
                      <a:pt x="6827" y="3027"/>
                    </a:lnTo>
                    <a:lnTo>
                      <a:pt x="7851" y="2938"/>
                    </a:lnTo>
                    <a:lnTo>
                      <a:pt x="9045" y="2493"/>
                    </a:lnTo>
                    <a:lnTo>
                      <a:pt x="9557" y="1870"/>
                    </a:lnTo>
                    <a:lnTo>
                      <a:pt x="10240" y="1247"/>
                    </a:lnTo>
                    <a:lnTo>
                      <a:pt x="11093" y="801"/>
                    </a:lnTo>
                    <a:lnTo>
                      <a:pt x="12288" y="534"/>
                    </a:lnTo>
                    <a:lnTo>
                      <a:pt x="13312" y="356"/>
                    </a:lnTo>
                    <a:lnTo>
                      <a:pt x="13995" y="0"/>
                    </a:lnTo>
                    <a:lnTo>
                      <a:pt x="14336" y="89"/>
                    </a:lnTo>
                    <a:lnTo>
                      <a:pt x="13824" y="445"/>
                    </a:lnTo>
                    <a:lnTo>
                      <a:pt x="13653" y="1069"/>
                    </a:lnTo>
                    <a:lnTo>
                      <a:pt x="13824" y="1514"/>
                    </a:lnTo>
                    <a:lnTo>
                      <a:pt x="14336" y="2226"/>
                    </a:lnTo>
                    <a:lnTo>
                      <a:pt x="13995" y="2671"/>
                    </a:lnTo>
                    <a:lnTo>
                      <a:pt x="13312" y="3295"/>
                    </a:lnTo>
                    <a:lnTo>
                      <a:pt x="13141" y="3651"/>
                    </a:lnTo>
                    <a:lnTo>
                      <a:pt x="12971" y="4096"/>
                    </a:lnTo>
                    <a:lnTo>
                      <a:pt x="12629" y="4452"/>
                    </a:lnTo>
                    <a:lnTo>
                      <a:pt x="12629" y="4986"/>
                    </a:lnTo>
                    <a:lnTo>
                      <a:pt x="12629" y="5165"/>
                    </a:lnTo>
                    <a:lnTo>
                      <a:pt x="12459" y="5165"/>
                    </a:lnTo>
                    <a:lnTo>
                      <a:pt x="12629" y="5165"/>
                    </a:lnTo>
                    <a:lnTo>
                      <a:pt x="12459" y="5788"/>
                    </a:lnTo>
                    <a:lnTo>
                      <a:pt x="11605" y="5877"/>
                    </a:lnTo>
                    <a:lnTo>
                      <a:pt x="11605" y="6144"/>
                    </a:lnTo>
                    <a:lnTo>
                      <a:pt x="12459" y="6055"/>
                    </a:lnTo>
                    <a:lnTo>
                      <a:pt x="12629" y="6144"/>
                    </a:lnTo>
                    <a:lnTo>
                      <a:pt x="11947" y="6589"/>
                    </a:lnTo>
                    <a:lnTo>
                      <a:pt x="11947" y="6945"/>
                    </a:lnTo>
                    <a:lnTo>
                      <a:pt x="12288" y="7213"/>
                    </a:lnTo>
                    <a:lnTo>
                      <a:pt x="12629" y="6856"/>
                    </a:lnTo>
                    <a:lnTo>
                      <a:pt x="13312" y="6856"/>
                    </a:lnTo>
                    <a:lnTo>
                      <a:pt x="13824" y="7213"/>
                    </a:lnTo>
                    <a:lnTo>
                      <a:pt x="14507" y="6945"/>
                    </a:lnTo>
                    <a:lnTo>
                      <a:pt x="15701" y="6945"/>
                    </a:lnTo>
                    <a:lnTo>
                      <a:pt x="16043" y="7123"/>
                    </a:lnTo>
                    <a:lnTo>
                      <a:pt x="16384" y="7569"/>
                    </a:lnTo>
                    <a:lnTo>
                      <a:pt x="16043" y="8192"/>
                    </a:lnTo>
                    <a:lnTo>
                      <a:pt x="15189" y="8726"/>
                    </a:lnTo>
                    <a:lnTo>
                      <a:pt x="14507" y="8904"/>
                    </a:lnTo>
                    <a:lnTo>
                      <a:pt x="14507" y="8726"/>
                    </a:lnTo>
                    <a:lnTo>
                      <a:pt x="13824" y="9082"/>
                    </a:lnTo>
                    <a:lnTo>
                      <a:pt x="13312" y="8726"/>
                    </a:lnTo>
                    <a:lnTo>
                      <a:pt x="13312" y="8548"/>
                    </a:lnTo>
                    <a:lnTo>
                      <a:pt x="12971" y="8637"/>
                    </a:lnTo>
                    <a:lnTo>
                      <a:pt x="12459" y="9261"/>
                    </a:lnTo>
                    <a:lnTo>
                      <a:pt x="12629" y="10062"/>
                    </a:lnTo>
                    <a:lnTo>
                      <a:pt x="11947" y="10418"/>
                    </a:lnTo>
                    <a:lnTo>
                      <a:pt x="10581" y="10329"/>
                    </a:lnTo>
                    <a:lnTo>
                      <a:pt x="10240" y="10507"/>
                    </a:lnTo>
                    <a:lnTo>
                      <a:pt x="10581" y="11041"/>
                    </a:lnTo>
                    <a:lnTo>
                      <a:pt x="10581" y="11398"/>
                    </a:lnTo>
                    <a:lnTo>
                      <a:pt x="9216" y="11219"/>
                    </a:lnTo>
                    <a:lnTo>
                      <a:pt x="8533" y="11398"/>
                    </a:lnTo>
                    <a:lnTo>
                      <a:pt x="9216" y="11843"/>
                    </a:lnTo>
                    <a:lnTo>
                      <a:pt x="9216" y="12110"/>
                    </a:lnTo>
                    <a:lnTo>
                      <a:pt x="8875" y="12288"/>
                    </a:lnTo>
                    <a:lnTo>
                      <a:pt x="8363" y="12644"/>
                    </a:lnTo>
                    <a:lnTo>
                      <a:pt x="8533" y="12822"/>
                    </a:lnTo>
                    <a:lnTo>
                      <a:pt x="8363" y="13000"/>
                    </a:lnTo>
                    <a:lnTo>
                      <a:pt x="8192" y="13535"/>
                    </a:lnTo>
                    <a:lnTo>
                      <a:pt x="8363" y="13980"/>
                    </a:lnTo>
                    <a:lnTo>
                      <a:pt x="8533" y="13980"/>
                    </a:lnTo>
                    <a:lnTo>
                      <a:pt x="8533" y="14247"/>
                    </a:lnTo>
                    <a:lnTo>
                      <a:pt x="7851" y="14336"/>
                    </a:lnTo>
                    <a:lnTo>
                      <a:pt x="7509" y="14603"/>
                    </a:lnTo>
                    <a:lnTo>
                      <a:pt x="7509" y="15048"/>
                    </a:lnTo>
                    <a:lnTo>
                      <a:pt x="7509" y="15405"/>
                    </a:lnTo>
                    <a:lnTo>
                      <a:pt x="8192" y="15405"/>
                    </a:lnTo>
                    <a:lnTo>
                      <a:pt x="8533" y="15672"/>
                    </a:lnTo>
                    <a:lnTo>
                      <a:pt x="8875" y="15850"/>
                    </a:lnTo>
                    <a:lnTo>
                      <a:pt x="8875" y="16117"/>
                    </a:lnTo>
                    <a:lnTo>
                      <a:pt x="8363" y="16117"/>
                    </a:lnTo>
                    <a:lnTo>
                      <a:pt x="8192" y="16028"/>
                    </a:lnTo>
                    <a:lnTo>
                      <a:pt x="7851" y="16028"/>
                    </a:lnTo>
                    <a:lnTo>
                      <a:pt x="7680" y="16117"/>
                    </a:lnTo>
                    <a:lnTo>
                      <a:pt x="7168" y="16206"/>
                    </a:lnTo>
                    <a:lnTo>
                      <a:pt x="6315" y="16384"/>
                    </a:lnTo>
                    <a:lnTo>
                      <a:pt x="5120" y="16206"/>
                    </a:lnTo>
                    <a:lnTo>
                      <a:pt x="3755" y="16028"/>
                    </a:lnTo>
                    <a:lnTo>
                      <a:pt x="2901" y="16028"/>
                    </a:lnTo>
                    <a:close/>
                  </a:path>
                </a:pathLst>
              </a:custGeom>
              <a:solidFill>
                <a:srgbClr val="A7CBEC"/>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06" name="Finland"/>
            <p:cNvGrpSpPr>
              <a:grpSpLocks noChangeAspect="1"/>
            </p:cNvGrpSpPr>
            <p:nvPr/>
          </p:nvGrpSpPr>
          <p:grpSpPr bwMode="auto">
            <a:xfrm>
              <a:off x="2291" y="168"/>
              <a:ext cx="432" cy="853"/>
              <a:chOff x="-974" y="-3504"/>
              <a:chExt cx="19665" cy="659"/>
            </a:xfrm>
          </p:grpSpPr>
          <p:sp>
            <p:nvSpPr>
              <p:cNvPr id="202" name="Drawing 18"/>
              <p:cNvSpPr>
                <a:spLocks noChangeAspect="1"/>
              </p:cNvSpPr>
              <p:nvPr/>
            </p:nvSpPr>
            <p:spPr bwMode="auto">
              <a:xfrm>
                <a:off x="-974" y="-3504"/>
                <a:ext cx="19665" cy="657"/>
              </a:xfrm>
              <a:custGeom>
                <a:avLst/>
                <a:gdLst/>
                <a:ahLst/>
                <a:cxnLst>
                  <a:cxn ang="0">
                    <a:pos x="12157" y="14763"/>
                  </a:cxn>
                  <a:cxn ang="0">
                    <a:pos x="10828" y="15062"/>
                  </a:cxn>
                  <a:cxn ang="0">
                    <a:pos x="10210" y="15287"/>
                  </a:cxn>
                  <a:cxn ang="0">
                    <a:pos x="9356" y="15536"/>
                  </a:cxn>
                  <a:cxn ang="0">
                    <a:pos x="8406" y="15935"/>
                  </a:cxn>
                  <a:cxn ang="0">
                    <a:pos x="7218" y="16184"/>
                  </a:cxn>
                  <a:cxn ang="0">
                    <a:pos x="6506" y="16384"/>
                  </a:cxn>
                  <a:cxn ang="0">
                    <a:pos x="6459" y="16035"/>
                  </a:cxn>
                  <a:cxn ang="0">
                    <a:pos x="5699" y="15761"/>
                  </a:cxn>
                  <a:cxn ang="0">
                    <a:pos x="4701" y="15436"/>
                  </a:cxn>
                  <a:cxn ang="0">
                    <a:pos x="3942" y="15162"/>
                  </a:cxn>
                  <a:cxn ang="0">
                    <a:pos x="3657" y="14838"/>
                  </a:cxn>
                  <a:cxn ang="0">
                    <a:pos x="3752" y="14264"/>
                  </a:cxn>
                  <a:cxn ang="0">
                    <a:pos x="3847" y="13840"/>
                  </a:cxn>
                  <a:cxn ang="0">
                    <a:pos x="3562" y="13466"/>
                  </a:cxn>
                  <a:cxn ang="0">
                    <a:pos x="2992" y="12569"/>
                  </a:cxn>
                  <a:cxn ang="0">
                    <a:pos x="2707" y="11870"/>
                  </a:cxn>
                  <a:cxn ang="0">
                    <a:pos x="3467" y="11471"/>
                  </a:cxn>
                  <a:cxn ang="0">
                    <a:pos x="3847" y="11147"/>
                  </a:cxn>
                  <a:cxn ang="0">
                    <a:pos x="4749" y="10499"/>
                  </a:cxn>
                  <a:cxn ang="0">
                    <a:pos x="5841" y="9401"/>
                  </a:cxn>
                  <a:cxn ang="0">
                    <a:pos x="6649" y="8354"/>
                  </a:cxn>
                  <a:cxn ang="0">
                    <a:pos x="7456" y="8080"/>
                  </a:cxn>
                  <a:cxn ang="0">
                    <a:pos x="7076" y="7506"/>
                  </a:cxn>
                  <a:cxn ang="0">
                    <a:pos x="6269" y="7082"/>
                  </a:cxn>
                  <a:cxn ang="0">
                    <a:pos x="5509" y="6783"/>
                  </a:cxn>
                  <a:cxn ang="0">
                    <a:pos x="4986" y="6584"/>
                  </a:cxn>
                  <a:cxn ang="0">
                    <a:pos x="4701" y="5486"/>
                  </a:cxn>
                  <a:cxn ang="0">
                    <a:pos x="4037" y="4613"/>
                  </a:cxn>
                  <a:cxn ang="0">
                    <a:pos x="3752" y="3691"/>
                  </a:cxn>
                  <a:cxn ang="0">
                    <a:pos x="2090" y="2918"/>
                  </a:cxn>
                  <a:cxn ang="0">
                    <a:pos x="237" y="2294"/>
                  </a:cxn>
                  <a:cxn ang="0">
                    <a:pos x="380" y="2095"/>
                  </a:cxn>
                  <a:cxn ang="0">
                    <a:pos x="1187" y="1870"/>
                  </a:cxn>
                  <a:cxn ang="0">
                    <a:pos x="2327" y="2494"/>
                  </a:cxn>
                  <a:cxn ang="0">
                    <a:pos x="3609" y="2319"/>
                  </a:cxn>
                  <a:cxn ang="0">
                    <a:pos x="4796" y="2369"/>
                  </a:cxn>
                  <a:cxn ang="0">
                    <a:pos x="5509" y="1621"/>
                  </a:cxn>
                  <a:cxn ang="0">
                    <a:pos x="5366" y="798"/>
                  </a:cxn>
                  <a:cxn ang="0">
                    <a:pos x="6411" y="299"/>
                  </a:cxn>
                  <a:cxn ang="0">
                    <a:pos x="7456" y="25"/>
                  </a:cxn>
                  <a:cxn ang="0">
                    <a:pos x="8548" y="324"/>
                  </a:cxn>
                  <a:cxn ang="0">
                    <a:pos x="9118" y="798"/>
                  </a:cxn>
                  <a:cxn ang="0">
                    <a:pos x="9118" y="1372"/>
                  </a:cxn>
                  <a:cxn ang="0">
                    <a:pos x="8786" y="1721"/>
                  </a:cxn>
                  <a:cxn ang="0">
                    <a:pos x="8928" y="2419"/>
                  </a:cxn>
                  <a:cxn ang="0">
                    <a:pos x="10400" y="2918"/>
                  </a:cxn>
                  <a:cxn ang="0">
                    <a:pos x="10875" y="3890"/>
                  </a:cxn>
                  <a:cxn ang="0">
                    <a:pos x="11350" y="5162"/>
                  </a:cxn>
                  <a:cxn ang="0">
                    <a:pos x="12537" y="6160"/>
                  </a:cxn>
                  <a:cxn ang="0">
                    <a:pos x="12490" y="6958"/>
                  </a:cxn>
                  <a:cxn ang="0">
                    <a:pos x="13440" y="7855"/>
                  </a:cxn>
                  <a:cxn ang="0">
                    <a:pos x="14199" y="9102"/>
                  </a:cxn>
                  <a:cxn ang="0">
                    <a:pos x="15529" y="9875"/>
                  </a:cxn>
                  <a:cxn ang="0">
                    <a:pos x="16147" y="10175"/>
                  </a:cxn>
                  <a:cxn ang="0">
                    <a:pos x="16099" y="11496"/>
                  </a:cxn>
                  <a:cxn ang="0">
                    <a:pos x="14057" y="13741"/>
                  </a:cxn>
                </a:cxnLst>
                <a:rect l="0" t="0" r="r" b="b"/>
                <a:pathLst>
                  <a:path w="16384" h="16384">
                    <a:moveTo>
                      <a:pt x="12870" y="14638"/>
                    </a:moveTo>
                    <a:lnTo>
                      <a:pt x="12775" y="14588"/>
                    </a:lnTo>
                    <a:lnTo>
                      <a:pt x="12727" y="14688"/>
                    </a:lnTo>
                    <a:lnTo>
                      <a:pt x="12680" y="14763"/>
                    </a:lnTo>
                    <a:lnTo>
                      <a:pt x="12490" y="14738"/>
                    </a:lnTo>
                    <a:lnTo>
                      <a:pt x="12157" y="14763"/>
                    </a:lnTo>
                    <a:lnTo>
                      <a:pt x="11920" y="14738"/>
                    </a:lnTo>
                    <a:lnTo>
                      <a:pt x="11635" y="14838"/>
                    </a:lnTo>
                    <a:lnTo>
                      <a:pt x="11398" y="14938"/>
                    </a:lnTo>
                    <a:lnTo>
                      <a:pt x="11160" y="14963"/>
                    </a:lnTo>
                    <a:lnTo>
                      <a:pt x="10970" y="14987"/>
                    </a:lnTo>
                    <a:lnTo>
                      <a:pt x="10828" y="15062"/>
                    </a:lnTo>
                    <a:lnTo>
                      <a:pt x="10685" y="15087"/>
                    </a:lnTo>
                    <a:lnTo>
                      <a:pt x="10448" y="15062"/>
                    </a:lnTo>
                    <a:lnTo>
                      <a:pt x="10400" y="15037"/>
                    </a:lnTo>
                    <a:lnTo>
                      <a:pt x="10495" y="15162"/>
                    </a:lnTo>
                    <a:lnTo>
                      <a:pt x="10400" y="15237"/>
                    </a:lnTo>
                    <a:lnTo>
                      <a:pt x="10210" y="15287"/>
                    </a:lnTo>
                    <a:lnTo>
                      <a:pt x="10068" y="15337"/>
                    </a:lnTo>
                    <a:lnTo>
                      <a:pt x="9878" y="15187"/>
                    </a:lnTo>
                    <a:lnTo>
                      <a:pt x="9830" y="15337"/>
                    </a:lnTo>
                    <a:lnTo>
                      <a:pt x="9735" y="15436"/>
                    </a:lnTo>
                    <a:lnTo>
                      <a:pt x="9498" y="15461"/>
                    </a:lnTo>
                    <a:lnTo>
                      <a:pt x="9356" y="15536"/>
                    </a:lnTo>
                    <a:lnTo>
                      <a:pt x="9166" y="15636"/>
                    </a:lnTo>
                    <a:lnTo>
                      <a:pt x="8976" y="15586"/>
                    </a:lnTo>
                    <a:lnTo>
                      <a:pt x="8786" y="15636"/>
                    </a:lnTo>
                    <a:lnTo>
                      <a:pt x="8596" y="15736"/>
                    </a:lnTo>
                    <a:lnTo>
                      <a:pt x="8501" y="15835"/>
                    </a:lnTo>
                    <a:lnTo>
                      <a:pt x="8406" y="15935"/>
                    </a:lnTo>
                    <a:lnTo>
                      <a:pt x="8311" y="15935"/>
                    </a:lnTo>
                    <a:lnTo>
                      <a:pt x="8168" y="15860"/>
                    </a:lnTo>
                    <a:lnTo>
                      <a:pt x="7978" y="15935"/>
                    </a:lnTo>
                    <a:lnTo>
                      <a:pt x="7788" y="15935"/>
                    </a:lnTo>
                    <a:lnTo>
                      <a:pt x="7408" y="16085"/>
                    </a:lnTo>
                    <a:lnTo>
                      <a:pt x="7218" y="16184"/>
                    </a:lnTo>
                    <a:lnTo>
                      <a:pt x="7076" y="16160"/>
                    </a:lnTo>
                    <a:lnTo>
                      <a:pt x="7028" y="16035"/>
                    </a:lnTo>
                    <a:lnTo>
                      <a:pt x="6981" y="15985"/>
                    </a:lnTo>
                    <a:lnTo>
                      <a:pt x="6886" y="16160"/>
                    </a:lnTo>
                    <a:lnTo>
                      <a:pt x="6791" y="16284"/>
                    </a:lnTo>
                    <a:lnTo>
                      <a:pt x="6506" y="16384"/>
                    </a:lnTo>
                    <a:lnTo>
                      <a:pt x="6411" y="16384"/>
                    </a:lnTo>
                    <a:lnTo>
                      <a:pt x="6649" y="16259"/>
                    </a:lnTo>
                    <a:lnTo>
                      <a:pt x="6696" y="16160"/>
                    </a:lnTo>
                    <a:lnTo>
                      <a:pt x="6601" y="16160"/>
                    </a:lnTo>
                    <a:lnTo>
                      <a:pt x="6459" y="16135"/>
                    </a:lnTo>
                    <a:lnTo>
                      <a:pt x="6459" y="16035"/>
                    </a:lnTo>
                    <a:lnTo>
                      <a:pt x="6411" y="15985"/>
                    </a:lnTo>
                    <a:lnTo>
                      <a:pt x="6316" y="15935"/>
                    </a:lnTo>
                    <a:lnTo>
                      <a:pt x="6126" y="15860"/>
                    </a:lnTo>
                    <a:lnTo>
                      <a:pt x="6126" y="15661"/>
                    </a:lnTo>
                    <a:lnTo>
                      <a:pt x="6079" y="15586"/>
                    </a:lnTo>
                    <a:lnTo>
                      <a:pt x="5699" y="15761"/>
                    </a:lnTo>
                    <a:lnTo>
                      <a:pt x="5651" y="15736"/>
                    </a:lnTo>
                    <a:lnTo>
                      <a:pt x="5509" y="15686"/>
                    </a:lnTo>
                    <a:lnTo>
                      <a:pt x="5509" y="15586"/>
                    </a:lnTo>
                    <a:lnTo>
                      <a:pt x="5461" y="15536"/>
                    </a:lnTo>
                    <a:lnTo>
                      <a:pt x="4986" y="15486"/>
                    </a:lnTo>
                    <a:lnTo>
                      <a:pt x="4701" y="15436"/>
                    </a:lnTo>
                    <a:lnTo>
                      <a:pt x="4512" y="15362"/>
                    </a:lnTo>
                    <a:lnTo>
                      <a:pt x="4369" y="15287"/>
                    </a:lnTo>
                    <a:lnTo>
                      <a:pt x="4227" y="15262"/>
                    </a:lnTo>
                    <a:lnTo>
                      <a:pt x="3847" y="15287"/>
                    </a:lnTo>
                    <a:lnTo>
                      <a:pt x="3799" y="15187"/>
                    </a:lnTo>
                    <a:lnTo>
                      <a:pt x="3942" y="15162"/>
                    </a:lnTo>
                    <a:lnTo>
                      <a:pt x="3942" y="15087"/>
                    </a:lnTo>
                    <a:lnTo>
                      <a:pt x="3847" y="15087"/>
                    </a:lnTo>
                    <a:lnTo>
                      <a:pt x="3752" y="15062"/>
                    </a:lnTo>
                    <a:lnTo>
                      <a:pt x="3657" y="14987"/>
                    </a:lnTo>
                    <a:lnTo>
                      <a:pt x="3752" y="14938"/>
                    </a:lnTo>
                    <a:lnTo>
                      <a:pt x="3657" y="14838"/>
                    </a:lnTo>
                    <a:lnTo>
                      <a:pt x="3562" y="14763"/>
                    </a:lnTo>
                    <a:lnTo>
                      <a:pt x="3609" y="14588"/>
                    </a:lnTo>
                    <a:lnTo>
                      <a:pt x="3657" y="14588"/>
                    </a:lnTo>
                    <a:lnTo>
                      <a:pt x="3752" y="14539"/>
                    </a:lnTo>
                    <a:lnTo>
                      <a:pt x="3799" y="14389"/>
                    </a:lnTo>
                    <a:lnTo>
                      <a:pt x="3752" y="14264"/>
                    </a:lnTo>
                    <a:lnTo>
                      <a:pt x="3752" y="14189"/>
                    </a:lnTo>
                    <a:lnTo>
                      <a:pt x="3657" y="14090"/>
                    </a:lnTo>
                    <a:lnTo>
                      <a:pt x="3657" y="13990"/>
                    </a:lnTo>
                    <a:lnTo>
                      <a:pt x="3609" y="13890"/>
                    </a:lnTo>
                    <a:lnTo>
                      <a:pt x="3657" y="13840"/>
                    </a:lnTo>
                    <a:lnTo>
                      <a:pt x="3847" y="13840"/>
                    </a:lnTo>
                    <a:lnTo>
                      <a:pt x="3989" y="13890"/>
                    </a:lnTo>
                    <a:lnTo>
                      <a:pt x="3942" y="13865"/>
                    </a:lnTo>
                    <a:lnTo>
                      <a:pt x="3799" y="13790"/>
                    </a:lnTo>
                    <a:lnTo>
                      <a:pt x="3657" y="13666"/>
                    </a:lnTo>
                    <a:lnTo>
                      <a:pt x="3609" y="13541"/>
                    </a:lnTo>
                    <a:lnTo>
                      <a:pt x="3562" y="13466"/>
                    </a:lnTo>
                    <a:lnTo>
                      <a:pt x="3467" y="13342"/>
                    </a:lnTo>
                    <a:lnTo>
                      <a:pt x="3229" y="13242"/>
                    </a:lnTo>
                    <a:lnTo>
                      <a:pt x="3087" y="13092"/>
                    </a:lnTo>
                    <a:lnTo>
                      <a:pt x="3087" y="12893"/>
                    </a:lnTo>
                    <a:lnTo>
                      <a:pt x="3087" y="12743"/>
                    </a:lnTo>
                    <a:lnTo>
                      <a:pt x="2992" y="12569"/>
                    </a:lnTo>
                    <a:lnTo>
                      <a:pt x="2849" y="12494"/>
                    </a:lnTo>
                    <a:lnTo>
                      <a:pt x="2802" y="12394"/>
                    </a:lnTo>
                    <a:lnTo>
                      <a:pt x="2707" y="12269"/>
                    </a:lnTo>
                    <a:lnTo>
                      <a:pt x="2659" y="12145"/>
                    </a:lnTo>
                    <a:lnTo>
                      <a:pt x="2707" y="11970"/>
                    </a:lnTo>
                    <a:lnTo>
                      <a:pt x="2707" y="11870"/>
                    </a:lnTo>
                    <a:lnTo>
                      <a:pt x="2802" y="11771"/>
                    </a:lnTo>
                    <a:lnTo>
                      <a:pt x="2849" y="11746"/>
                    </a:lnTo>
                    <a:lnTo>
                      <a:pt x="3039" y="11746"/>
                    </a:lnTo>
                    <a:lnTo>
                      <a:pt x="3087" y="11596"/>
                    </a:lnTo>
                    <a:lnTo>
                      <a:pt x="3039" y="11546"/>
                    </a:lnTo>
                    <a:lnTo>
                      <a:pt x="3467" y="11471"/>
                    </a:lnTo>
                    <a:lnTo>
                      <a:pt x="3562" y="11446"/>
                    </a:lnTo>
                    <a:lnTo>
                      <a:pt x="3277" y="11347"/>
                    </a:lnTo>
                    <a:lnTo>
                      <a:pt x="3372" y="11272"/>
                    </a:lnTo>
                    <a:lnTo>
                      <a:pt x="3419" y="11147"/>
                    </a:lnTo>
                    <a:lnTo>
                      <a:pt x="3657" y="11172"/>
                    </a:lnTo>
                    <a:lnTo>
                      <a:pt x="3847" y="11147"/>
                    </a:lnTo>
                    <a:lnTo>
                      <a:pt x="4132" y="11097"/>
                    </a:lnTo>
                    <a:lnTo>
                      <a:pt x="4227" y="10973"/>
                    </a:lnTo>
                    <a:lnTo>
                      <a:pt x="4369" y="10898"/>
                    </a:lnTo>
                    <a:lnTo>
                      <a:pt x="4417" y="10773"/>
                    </a:lnTo>
                    <a:lnTo>
                      <a:pt x="4701" y="10648"/>
                    </a:lnTo>
                    <a:lnTo>
                      <a:pt x="4749" y="10499"/>
                    </a:lnTo>
                    <a:lnTo>
                      <a:pt x="4939" y="10299"/>
                    </a:lnTo>
                    <a:lnTo>
                      <a:pt x="5081" y="10100"/>
                    </a:lnTo>
                    <a:lnTo>
                      <a:pt x="5176" y="9975"/>
                    </a:lnTo>
                    <a:lnTo>
                      <a:pt x="5319" y="9776"/>
                    </a:lnTo>
                    <a:lnTo>
                      <a:pt x="5556" y="9651"/>
                    </a:lnTo>
                    <a:lnTo>
                      <a:pt x="5841" y="9401"/>
                    </a:lnTo>
                    <a:lnTo>
                      <a:pt x="5936" y="9202"/>
                    </a:lnTo>
                    <a:lnTo>
                      <a:pt x="6126" y="9052"/>
                    </a:lnTo>
                    <a:lnTo>
                      <a:pt x="6411" y="8853"/>
                    </a:lnTo>
                    <a:lnTo>
                      <a:pt x="6459" y="8579"/>
                    </a:lnTo>
                    <a:lnTo>
                      <a:pt x="6459" y="8379"/>
                    </a:lnTo>
                    <a:lnTo>
                      <a:pt x="6649" y="8354"/>
                    </a:lnTo>
                    <a:lnTo>
                      <a:pt x="6839" y="8279"/>
                    </a:lnTo>
                    <a:lnTo>
                      <a:pt x="7076" y="8204"/>
                    </a:lnTo>
                    <a:lnTo>
                      <a:pt x="7361" y="8279"/>
                    </a:lnTo>
                    <a:lnTo>
                      <a:pt x="7218" y="8180"/>
                    </a:lnTo>
                    <a:lnTo>
                      <a:pt x="7266" y="8080"/>
                    </a:lnTo>
                    <a:lnTo>
                      <a:pt x="7456" y="8080"/>
                    </a:lnTo>
                    <a:lnTo>
                      <a:pt x="7266" y="7955"/>
                    </a:lnTo>
                    <a:lnTo>
                      <a:pt x="7171" y="7855"/>
                    </a:lnTo>
                    <a:lnTo>
                      <a:pt x="7171" y="7781"/>
                    </a:lnTo>
                    <a:lnTo>
                      <a:pt x="7076" y="7681"/>
                    </a:lnTo>
                    <a:lnTo>
                      <a:pt x="7076" y="7606"/>
                    </a:lnTo>
                    <a:lnTo>
                      <a:pt x="7076" y="7506"/>
                    </a:lnTo>
                    <a:lnTo>
                      <a:pt x="7028" y="7456"/>
                    </a:lnTo>
                    <a:lnTo>
                      <a:pt x="6886" y="7357"/>
                    </a:lnTo>
                    <a:lnTo>
                      <a:pt x="6791" y="7257"/>
                    </a:lnTo>
                    <a:lnTo>
                      <a:pt x="6649" y="7182"/>
                    </a:lnTo>
                    <a:lnTo>
                      <a:pt x="6459" y="7107"/>
                    </a:lnTo>
                    <a:lnTo>
                      <a:pt x="6269" y="7082"/>
                    </a:lnTo>
                    <a:lnTo>
                      <a:pt x="6079" y="7007"/>
                    </a:lnTo>
                    <a:lnTo>
                      <a:pt x="5889" y="6883"/>
                    </a:lnTo>
                    <a:lnTo>
                      <a:pt x="5841" y="6808"/>
                    </a:lnTo>
                    <a:lnTo>
                      <a:pt x="5746" y="6908"/>
                    </a:lnTo>
                    <a:lnTo>
                      <a:pt x="5556" y="6883"/>
                    </a:lnTo>
                    <a:lnTo>
                      <a:pt x="5509" y="6783"/>
                    </a:lnTo>
                    <a:lnTo>
                      <a:pt x="5366" y="6783"/>
                    </a:lnTo>
                    <a:lnTo>
                      <a:pt x="5319" y="6783"/>
                    </a:lnTo>
                    <a:lnTo>
                      <a:pt x="5319" y="6758"/>
                    </a:lnTo>
                    <a:lnTo>
                      <a:pt x="5271" y="6758"/>
                    </a:lnTo>
                    <a:lnTo>
                      <a:pt x="5176" y="6708"/>
                    </a:lnTo>
                    <a:lnTo>
                      <a:pt x="4986" y="6584"/>
                    </a:lnTo>
                    <a:lnTo>
                      <a:pt x="4749" y="6359"/>
                    </a:lnTo>
                    <a:lnTo>
                      <a:pt x="4559" y="6110"/>
                    </a:lnTo>
                    <a:lnTo>
                      <a:pt x="4607" y="5910"/>
                    </a:lnTo>
                    <a:lnTo>
                      <a:pt x="4749" y="5761"/>
                    </a:lnTo>
                    <a:lnTo>
                      <a:pt x="4749" y="5661"/>
                    </a:lnTo>
                    <a:lnTo>
                      <a:pt x="4701" y="5486"/>
                    </a:lnTo>
                    <a:lnTo>
                      <a:pt x="4559" y="5362"/>
                    </a:lnTo>
                    <a:lnTo>
                      <a:pt x="4322" y="5212"/>
                    </a:lnTo>
                    <a:lnTo>
                      <a:pt x="4132" y="5012"/>
                    </a:lnTo>
                    <a:lnTo>
                      <a:pt x="3989" y="4863"/>
                    </a:lnTo>
                    <a:lnTo>
                      <a:pt x="4037" y="4713"/>
                    </a:lnTo>
                    <a:lnTo>
                      <a:pt x="4037" y="4613"/>
                    </a:lnTo>
                    <a:lnTo>
                      <a:pt x="3989" y="4464"/>
                    </a:lnTo>
                    <a:lnTo>
                      <a:pt x="3847" y="4389"/>
                    </a:lnTo>
                    <a:lnTo>
                      <a:pt x="3799" y="4264"/>
                    </a:lnTo>
                    <a:lnTo>
                      <a:pt x="3752" y="4015"/>
                    </a:lnTo>
                    <a:lnTo>
                      <a:pt x="3657" y="3865"/>
                    </a:lnTo>
                    <a:lnTo>
                      <a:pt x="3752" y="3691"/>
                    </a:lnTo>
                    <a:lnTo>
                      <a:pt x="3657" y="3616"/>
                    </a:lnTo>
                    <a:lnTo>
                      <a:pt x="3419" y="3466"/>
                    </a:lnTo>
                    <a:lnTo>
                      <a:pt x="3182" y="3292"/>
                    </a:lnTo>
                    <a:lnTo>
                      <a:pt x="2849" y="3092"/>
                    </a:lnTo>
                    <a:lnTo>
                      <a:pt x="2469" y="2968"/>
                    </a:lnTo>
                    <a:lnTo>
                      <a:pt x="2090" y="2918"/>
                    </a:lnTo>
                    <a:lnTo>
                      <a:pt x="1710" y="2893"/>
                    </a:lnTo>
                    <a:lnTo>
                      <a:pt x="1330" y="2718"/>
                    </a:lnTo>
                    <a:lnTo>
                      <a:pt x="997" y="2618"/>
                    </a:lnTo>
                    <a:lnTo>
                      <a:pt x="760" y="2494"/>
                    </a:lnTo>
                    <a:lnTo>
                      <a:pt x="427" y="2369"/>
                    </a:lnTo>
                    <a:lnTo>
                      <a:pt x="237" y="2294"/>
                    </a:lnTo>
                    <a:lnTo>
                      <a:pt x="142" y="2219"/>
                    </a:lnTo>
                    <a:lnTo>
                      <a:pt x="47" y="2170"/>
                    </a:lnTo>
                    <a:lnTo>
                      <a:pt x="0" y="2170"/>
                    </a:lnTo>
                    <a:lnTo>
                      <a:pt x="47" y="2095"/>
                    </a:lnTo>
                    <a:lnTo>
                      <a:pt x="190" y="2070"/>
                    </a:lnTo>
                    <a:lnTo>
                      <a:pt x="380" y="2095"/>
                    </a:lnTo>
                    <a:lnTo>
                      <a:pt x="570" y="2020"/>
                    </a:lnTo>
                    <a:lnTo>
                      <a:pt x="427" y="1920"/>
                    </a:lnTo>
                    <a:lnTo>
                      <a:pt x="380" y="1796"/>
                    </a:lnTo>
                    <a:lnTo>
                      <a:pt x="617" y="1721"/>
                    </a:lnTo>
                    <a:lnTo>
                      <a:pt x="950" y="1771"/>
                    </a:lnTo>
                    <a:lnTo>
                      <a:pt x="1187" y="1870"/>
                    </a:lnTo>
                    <a:lnTo>
                      <a:pt x="1330" y="1970"/>
                    </a:lnTo>
                    <a:lnTo>
                      <a:pt x="1662" y="2120"/>
                    </a:lnTo>
                    <a:lnTo>
                      <a:pt x="1900" y="2269"/>
                    </a:lnTo>
                    <a:lnTo>
                      <a:pt x="2042" y="2419"/>
                    </a:lnTo>
                    <a:lnTo>
                      <a:pt x="2137" y="2494"/>
                    </a:lnTo>
                    <a:lnTo>
                      <a:pt x="2327" y="2494"/>
                    </a:lnTo>
                    <a:lnTo>
                      <a:pt x="2659" y="2519"/>
                    </a:lnTo>
                    <a:lnTo>
                      <a:pt x="2992" y="2569"/>
                    </a:lnTo>
                    <a:lnTo>
                      <a:pt x="3229" y="2519"/>
                    </a:lnTo>
                    <a:lnTo>
                      <a:pt x="3372" y="2494"/>
                    </a:lnTo>
                    <a:lnTo>
                      <a:pt x="3467" y="2419"/>
                    </a:lnTo>
                    <a:lnTo>
                      <a:pt x="3609" y="2319"/>
                    </a:lnTo>
                    <a:lnTo>
                      <a:pt x="3799" y="2195"/>
                    </a:lnTo>
                    <a:lnTo>
                      <a:pt x="3989" y="2269"/>
                    </a:lnTo>
                    <a:lnTo>
                      <a:pt x="4179" y="2369"/>
                    </a:lnTo>
                    <a:lnTo>
                      <a:pt x="4322" y="2419"/>
                    </a:lnTo>
                    <a:lnTo>
                      <a:pt x="4512" y="2469"/>
                    </a:lnTo>
                    <a:lnTo>
                      <a:pt x="4796" y="2369"/>
                    </a:lnTo>
                    <a:lnTo>
                      <a:pt x="4986" y="2219"/>
                    </a:lnTo>
                    <a:lnTo>
                      <a:pt x="5129" y="2095"/>
                    </a:lnTo>
                    <a:lnTo>
                      <a:pt x="5319" y="1970"/>
                    </a:lnTo>
                    <a:lnTo>
                      <a:pt x="5556" y="1870"/>
                    </a:lnTo>
                    <a:lnTo>
                      <a:pt x="5556" y="1721"/>
                    </a:lnTo>
                    <a:lnTo>
                      <a:pt x="5509" y="1621"/>
                    </a:lnTo>
                    <a:lnTo>
                      <a:pt x="5461" y="1496"/>
                    </a:lnTo>
                    <a:lnTo>
                      <a:pt x="5366" y="1372"/>
                    </a:lnTo>
                    <a:lnTo>
                      <a:pt x="5366" y="1222"/>
                    </a:lnTo>
                    <a:lnTo>
                      <a:pt x="5366" y="1097"/>
                    </a:lnTo>
                    <a:lnTo>
                      <a:pt x="5319" y="973"/>
                    </a:lnTo>
                    <a:lnTo>
                      <a:pt x="5366" y="798"/>
                    </a:lnTo>
                    <a:lnTo>
                      <a:pt x="5461" y="623"/>
                    </a:lnTo>
                    <a:lnTo>
                      <a:pt x="5651" y="499"/>
                    </a:lnTo>
                    <a:lnTo>
                      <a:pt x="5841" y="399"/>
                    </a:lnTo>
                    <a:lnTo>
                      <a:pt x="6079" y="374"/>
                    </a:lnTo>
                    <a:lnTo>
                      <a:pt x="6316" y="324"/>
                    </a:lnTo>
                    <a:lnTo>
                      <a:pt x="6411" y="299"/>
                    </a:lnTo>
                    <a:lnTo>
                      <a:pt x="6506" y="274"/>
                    </a:lnTo>
                    <a:lnTo>
                      <a:pt x="6696" y="175"/>
                    </a:lnTo>
                    <a:lnTo>
                      <a:pt x="6981" y="75"/>
                    </a:lnTo>
                    <a:lnTo>
                      <a:pt x="7171" y="25"/>
                    </a:lnTo>
                    <a:lnTo>
                      <a:pt x="7408" y="0"/>
                    </a:lnTo>
                    <a:lnTo>
                      <a:pt x="7456" y="25"/>
                    </a:lnTo>
                    <a:lnTo>
                      <a:pt x="7598" y="75"/>
                    </a:lnTo>
                    <a:lnTo>
                      <a:pt x="7788" y="200"/>
                    </a:lnTo>
                    <a:lnTo>
                      <a:pt x="7978" y="274"/>
                    </a:lnTo>
                    <a:lnTo>
                      <a:pt x="8216" y="274"/>
                    </a:lnTo>
                    <a:lnTo>
                      <a:pt x="8358" y="274"/>
                    </a:lnTo>
                    <a:lnTo>
                      <a:pt x="8548" y="324"/>
                    </a:lnTo>
                    <a:lnTo>
                      <a:pt x="8596" y="324"/>
                    </a:lnTo>
                    <a:lnTo>
                      <a:pt x="8738" y="399"/>
                    </a:lnTo>
                    <a:lnTo>
                      <a:pt x="8928" y="499"/>
                    </a:lnTo>
                    <a:lnTo>
                      <a:pt x="9071" y="623"/>
                    </a:lnTo>
                    <a:lnTo>
                      <a:pt x="9071" y="698"/>
                    </a:lnTo>
                    <a:lnTo>
                      <a:pt x="9118" y="798"/>
                    </a:lnTo>
                    <a:lnTo>
                      <a:pt x="9071" y="823"/>
                    </a:lnTo>
                    <a:lnTo>
                      <a:pt x="8928" y="973"/>
                    </a:lnTo>
                    <a:lnTo>
                      <a:pt x="8881" y="1072"/>
                    </a:lnTo>
                    <a:lnTo>
                      <a:pt x="8786" y="1197"/>
                    </a:lnTo>
                    <a:lnTo>
                      <a:pt x="8881" y="1297"/>
                    </a:lnTo>
                    <a:lnTo>
                      <a:pt x="9118" y="1372"/>
                    </a:lnTo>
                    <a:lnTo>
                      <a:pt x="8976" y="1397"/>
                    </a:lnTo>
                    <a:lnTo>
                      <a:pt x="8881" y="1496"/>
                    </a:lnTo>
                    <a:lnTo>
                      <a:pt x="8738" y="1621"/>
                    </a:lnTo>
                    <a:lnTo>
                      <a:pt x="8596" y="1696"/>
                    </a:lnTo>
                    <a:lnTo>
                      <a:pt x="8691" y="1696"/>
                    </a:lnTo>
                    <a:lnTo>
                      <a:pt x="8786" y="1721"/>
                    </a:lnTo>
                    <a:lnTo>
                      <a:pt x="8881" y="1721"/>
                    </a:lnTo>
                    <a:lnTo>
                      <a:pt x="8881" y="1771"/>
                    </a:lnTo>
                    <a:lnTo>
                      <a:pt x="8786" y="1920"/>
                    </a:lnTo>
                    <a:lnTo>
                      <a:pt x="8738" y="2095"/>
                    </a:lnTo>
                    <a:lnTo>
                      <a:pt x="8786" y="2195"/>
                    </a:lnTo>
                    <a:lnTo>
                      <a:pt x="8928" y="2419"/>
                    </a:lnTo>
                    <a:lnTo>
                      <a:pt x="9118" y="2618"/>
                    </a:lnTo>
                    <a:lnTo>
                      <a:pt x="9261" y="2668"/>
                    </a:lnTo>
                    <a:lnTo>
                      <a:pt x="9498" y="2718"/>
                    </a:lnTo>
                    <a:lnTo>
                      <a:pt x="9735" y="2718"/>
                    </a:lnTo>
                    <a:lnTo>
                      <a:pt x="10068" y="2768"/>
                    </a:lnTo>
                    <a:lnTo>
                      <a:pt x="10400" y="2918"/>
                    </a:lnTo>
                    <a:lnTo>
                      <a:pt x="10638" y="3092"/>
                    </a:lnTo>
                    <a:lnTo>
                      <a:pt x="10970" y="3217"/>
                    </a:lnTo>
                    <a:lnTo>
                      <a:pt x="11065" y="3392"/>
                    </a:lnTo>
                    <a:lnTo>
                      <a:pt x="11065" y="3466"/>
                    </a:lnTo>
                    <a:lnTo>
                      <a:pt x="11018" y="3616"/>
                    </a:lnTo>
                    <a:lnTo>
                      <a:pt x="10875" y="3890"/>
                    </a:lnTo>
                    <a:lnTo>
                      <a:pt x="10828" y="4165"/>
                    </a:lnTo>
                    <a:lnTo>
                      <a:pt x="10780" y="4389"/>
                    </a:lnTo>
                    <a:lnTo>
                      <a:pt x="10685" y="4564"/>
                    </a:lnTo>
                    <a:lnTo>
                      <a:pt x="10828" y="4788"/>
                    </a:lnTo>
                    <a:lnTo>
                      <a:pt x="11160" y="4988"/>
                    </a:lnTo>
                    <a:lnTo>
                      <a:pt x="11350" y="5162"/>
                    </a:lnTo>
                    <a:lnTo>
                      <a:pt x="11540" y="5362"/>
                    </a:lnTo>
                    <a:lnTo>
                      <a:pt x="11730" y="5461"/>
                    </a:lnTo>
                    <a:lnTo>
                      <a:pt x="11967" y="5586"/>
                    </a:lnTo>
                    <a:lnTo>
                      <a:pt x="12205" y="5786"/>
                    </a:lnTo>
                    <a:lnTo>
                      <a:pt x="12395" y="5960"/>
                    </a:lnTo>
                    <a:lnTo>
                      <a:pt x="12537" y="6160"/>
                    </a:lnTo>
                    <a:lnTo>
                      <a:pt x="12585" y="6284"/>
                    </a:lnTo>
                    <a:lnTo>
                      <a:pt x="12680" y="6309"/>
                    </a:lnTo>
                    <a:lnTo>
                      <a:pt x="12585" y="6359"/>
                    </a:lnTo>
                    <a:lnTo>
                      <a:pt x="12395" y="6484"/>
                    </a:lnTo>
                    <a:lnTo>
                      <a:pt x="12490" y="6783"/>
                    </a:lnTo>
                    <a:lnTo>
                      <a:pt x="12490" y="6958"/>
                    </a:lnTo>
                    <a:lnTo>
                      <a:pt x="12585" y="7082"/>
                    </a:lnTo>
                    <a:lnTo>
                      <a:pt x="12727" y="7282"/>
                    </a:lnTo>
                    <a:lnTo>
                      <a:pt x="12680" y="7406"/>
                    </a:lnTo>
                    <a:lnTo>
                      <a:pt x="12775" y="7681"/>
                    </a:lnTo>
                    <a:lnTo>
                      <a:pt x="13155" y="7681"/>
                    </a:lnTo>
                    <a:lnTo>
                      <a:pt x="13440" y="7855"/>
                    </a:lnTo>
                    <a:lnTo>
                      <a:pt x="13487" y="8105"/>
                    </a:lnTo>
                    <a:lnTo>
                      <a:pt x="13725" y="8279"/>
                    </a:lnTo>
                    <a:lnTo>
                      <a:pt x="14247" y="8404"/>
                    </a:lnTo>
                    <a:lnTo>
                      <a:pt x="14389" y="8653"/>
                    </a:lnTo>
                    <a:lnTo>
                      <a:pt x="14294" y="8878"/>
                    </a:lnTo>
                    <a:lnTo>
                      <a:pt x="14199" y="9102"/>
                    </a:lnTo>
                    <a:lnTo>
                      <a:pt x="14199" y="9302"/>
                    </a:lnTo>
                    <a:lnTo>
                      <a:pt x="14437" y="9551"/>
                    </a:lnTo>
                    <a:lnTo>
                      <a:pt x="14674" y="9676"/>
                    </a:lnTo>
                    <a:lnTo>
                      <a:pt x="15007" y="9751"/>
                    </a:lnTo>
                    <a:lnTo>
                      <a:pt x="15244" y="9776"/>
                    </a:lnTo>
                    <a:lnTo>
                      <a:pt x="15529" y="9875"/>
                    </a:lnTo>
                    <a:lnTo>
                      <a:pt x="15719" y="10000"/>
                    </a:lnTo>
                    <a:lnTo>
                      <a:pt x="15767" y="10075"/>
                    </a:lnTo>
                    <a:lnTo>
                      <a:pt x="15909" y="10100"/>
                    </a:lnTo>
                    <a:lnTo>
                      <a:pt x="15957" y="10199"/>
                    </a:lnTo>
                    <a:lnTo>
                      <a:pt x="16099" y="10249"/>
                    </a:lnTo>
                    <a:lnTo>
                      <a:pt x="16147" y="10175"/>
                    </a:lnTo>
                    <a:lnTo>
                      <a:pt x="16194" y="10249"/>
                    </a:lnTo>
                    <a:lnTo>
                      <a:pt x="16289" y="10449"/>
                    </a:lnTo>
                    <a:lnTo>
                      <a:pt x="16384" y="10673"/>
                    </a:lnTo>
                    <a:lnTo>
                      <a:pt x="16337" y="10898"/>
                    </a:lnTo>
                    <a:lnTo>
                      <a:pt x="16194" y="11197"/>
                    </a:lnTo>
                    <a:lnTo>
                      <a:pt x="16099" y="11496"/>
                    </a:lnTo>
                    <a:lnTo>
                      <a:pt x="15814" y="11870"/>
                    </a:lnTo>
                    <a:lnTo>
                      <a:pt x="15529" y="12194"/>
                    </a:lnTo>
                    <a:lnTo>
                      <a:pt x="15244" y="12593"/>
                    </a:lnTo>
                    <a:lnTo>
                      <a:pt x="14864" y="12968"/>
                    </a:lnTo>
                    <a:lnTo>
                      <a:pt x="14579" y="13292"/>
                    </a:lnTo>
                    <a:lnTo>
                      <a:pt x="14057" y="13741"/>
                    </a:lnTo>
                    <a:lnTo>
                      <a:pt x="13630" y="14140"/>
                    </a:lnTo>
                    <a:lnTo>
                      <a:pt x="13155" y="14389"/>
                    </a:lnTo>
                    <a:lnTo>
                      <a:pt x="12870" y="14638"/>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03" name="Drawing 19"/>
              <p:cNvSpPr>
                <a:spLocks noChangeAspect="1"/>
              </p:cNvSpPr>
              <p:nvPr/>
            </p:nvSpPr>
            <p:spPr bwMode="auto">
              <a:xfrm>
                <a:off x="907" y="-2871"/>
                <a:ext cx="855" cy="26"/>
              </a:xfrm>
              <a:custGeom>
                <a:avLst/>
                <a:gdLst/>
                <a:ahLst/>
                <a:cxnLst>
                  <a:cxn ang="0">
                    <a:pos x="12015" y="1260"/>
                  </a:cxn>
                  <a:cxn ang="0">
                    <a:pos x="7646" y="1260"/>
                  </a:cxn>
                  <a:cxn ang="0">
                    <a:pos x="4369" y="0"/>
                  </a:cxn>
                  <a:cxn ang="0">
                    <a:pos x="2185" y="1890"/>
                  </a:cxn>
                  <a:cxn ang="0">
                    <a:pos x="4369" y="3781"/>
                  </a:cxn>
                  <a:cxn ang="0">
                    <a:pos x="4369" y="6302"/>
                  </a:cxn>
                  <a:cxn ang="0">
                    <a:pos x="0" y="5041"/>
                  </a:cxn>
                  <a:cxn ang="0">
                    <a:pos x="0" y="8822"/>
                  </a:cxn>
                  <a:cxn ang="0">
                    <a:pos x="2185" y="11973"/>
                  </a:cxn>
                  <a:cxn ang="0">
                    <a:pos x="4369" y="11973"/>
                  </a:cxn>
                  <a:cxn ang="0">
                    <a:pos x="10923" y="12603"/>
                  </a:cxn>
                  <a:cxn ang="0">
                    <a:pos x="15292" y="16384"/>
                  </a:cxn>
                  <a:cxn ang="0">
                    <a:pos x="16384" y="12603"/>
                  </a:cxn>
                  <a:cxn ang="0">
                    <a:pos x="12015" y="11973"/>
                  </a:cxn>
                  <a:cxn ang="0">
                    <a:pos x="10923" y="9452"/>
                  </a:cxn>
                  <a:cxn ang="0">
                    <a:pos x="13107" y="7562"/>
                  </a:cxn>
                  <a:cxn ang="0">
                    <a:pos x="15292" y="5041"/>
                  </a:cxn>
                  <a:cxn ang="0">
                    <a:pos x="15292" y="3781"/>
                  </a:cxn>
                  <a:cxn ang="0">
                    <a:pos x="13107" y="2521"/>
                  </a:cxn>
                  <a:cxn ang="0">
                    <a:pos x="12015" y="1890"/>
                  </a:cxn>
                  <a:cxn ang="0">
                    <a:pos x="12015" y="1260"/>
                  </a:cxn>
                </a:cxnLst>
                <a:rect l="0" t="0" r="r" b="b"/>
                <a:pathLst>
                  <a:path w="16384" h="16384">
                    <a:moveTo>
                      <a:pt x="12015" y="1260"/>
                    </a:moveTo>
                    <a:lnTo>
                      <a:pt x="7646" y="1260"/>
                    </a:lnTo>
                    <a:lnTo>
                      <a:pt x="4369" y="0"/>
                    </a:lnTo>
                    <a:lnTo>
                      <a:pt x="2185" y="1890"/>
                    </a:lnTo>
                    <a:lnTo>
                      <a:pt x="4369" y="3781"/>
                    </a:lnTo>
                    <a:lnTo>
                      <a:pt x="4369" y="6302"/>
                    </a:lnTo>
                    <a:lnTo>
                      <a:pt x="0" y="5041"/>
                    </a:lnTo>
                    <a:lnTo>
                      <a:pt x="0" y="8822"/>
                    </a:lnTo>
                    <a:lnTo>
                      <a:pt x="2185" y="11973"/>
                    </a:lnTo>
                    <a:lnTo>
                      <a:pt x="4369" y="11973"/>
                    </a:lnTo>
                    <a:lnTo>
                      <a:pt x="10923" y="12603"/>
                    </a:lnTo>
                    <a:lnTo>
                      <a:pt x="15292" y="16384"/>
                    </a:lnTo>
                    <a:lnTo>
                      <a:pt x="16384" y="12603"/>
                    </a:lnTo>
                    <a:lnTo>
                      <a:pt x="12015" y="11973"/>
                    </a:lnTo>
                    <a:lnTo>
                      <a:pt x="10923" y="9452"/>
                    </a:lnTo>
                    <a:lnTo>
                      <a:pt x="13107" y="7562"/>
                    </a:lnTo>
                    <a:lnTo>
                      <a:pt x="15292" y="5041"/>
                    </a:lnTo>
                    <a:lnTo>
                      <a:pt x="15292" y="3781"/>
                    </a:lnTo>
                    <a:lnTo>
                      <a:pt x="13107" y="2521"/>
                    </a:lnTo>
                    <a:lnTo>
                      <a:pt x="12015" y="1890"/>
                    </a:lnTo>
                    <a:lnTo>
                      <a:pt x="12015" y="1260"/>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04" name="Drawing 20"/>
              <p:cNvSpPr>
                <a:spLocks noChangeAspect="1"/>
              </p:cNvSpPr>
              <p:nvPr/>
            </p:nvSpPr>
            <p:spPr bwMode="auto">
              <a:xfrm>
                <a:off x="4327" y="-2867"/>
                <a:ext cx="399" cy="8"/>
              </a:xfrm>
              <a:custGeom>
                <a:avLst/>
                <a:gdLst/>
                <a:ahLst/>
                <a:cxnLst>
                  <a:cxn ang="0">
                    <a:pos x="16384" y="6144"/>
                  </a:cxn>
                  <a:cxn ang="0">
                    <a:pos x="9362" y="0"/>
                  </a:cxn>
                  <a:cxn ang="0">
                    <a:pos x="7022" y="0"/>
                  </a:cxn>
                  <a:cxn ang="0">
                    <a:pos x="4681" y="4096"/>
                  </a:cxn>
                  <a:cxn ang="0">
                    <a:pos x="0" y="12288"/>
                  </a:cxn>
                  <a:cxn ang="0">
                    <a:pos x="7022" y="16384"/>
                  </a:cxn>
                  <a:cxn ang="0">
                    <a:pos x="16384" y="16384"/>
                  </a:cxn>
                  <a:cxn ang="0">
                    <a:pos x="16384" y="6144"/>
                  </a:cxn>
                </a:cxnLst>
                <a:rect l="0" t="0" r="r" b="b"/>
                <a:pathLst>
                  <a:path w="16384" h="16384">
                    <a:moveTo>
                      <a:pt x="16384" y="6144"/>
                    </a:moveTo>
                    <a:lnTo>
                      <a:pt x="9362" y="0"/>
                    </a:lnTo>
                    <a:lnTo>
                      <a:pt x="7022" y="0"/>
                    </a:lnTo>
                    <a:lnTo>
                      <a:pt x="4681" y="4096"/>
                    </a:lnTo>
                    <a:lnTo>
                      <a:pt x="0" y="12288"/>
                    </a:lnTo>
                    <a:lnTo>
                      <a:pt x="7022" y="16384"/>
                    </a:lnTo>
                    <a:lnTo>
                      <a:pt x="16384" y="16384"/>
                    </a:lnTo>
                    <a:lnTo>
                      <a:pt x="16384" y="614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05" name="Drawing 21"/>
              <p:cNvSpPr>
                <a:spLocks noChangeAspect="1"/>
              </p:cNvSpPr>
              <p:nvPr/>
            </p:nvSpPr>
            <p:spPr bwMode="auto">
              <a:xfrm>
                <a:off x="5581" y="-2873"/>
                <a:ext cx="684" cy="16"/>
              </a:xfrm>
              <a:custGeom>
                <a:avLst/>
                <a:gdLst/>
                <a:ahLst/>
                <a:cxnLst>
                  <a:cxn ang="0">
                    <a:pos x="12288" y="16384"/>
                  </a:cxn>
                  <a:cxn ang="0">
                    <a:pos x="16384" y="13312"/>
                  </a:cxn>
                  <a:cxn ang="0">
                    <a:pos x="16384" y="8192"/>
                  </a:cxn>
                  <a:cxn ang="0">
                    <a:pos x="16384" y="2048"/>
                  </a:cxn>
                  <a:cxn ang="0">
                    <a:pos x="16384" y="0"/>
                  </a:cxn>
                  <a:cxn ang="0">
                    <a:pos x="13653" y="1024"/>
                  </a:cxn>
                  <a:cxn ang="0">
                    <a:pos x="10923" y="4096"/>
                  </a:cxn>
                  <a:cxn ang="0">
                    <a:pos x="2731" y="6144"/>
                  </a:cxn>
                  <a:cxn ang="0">
                    <a:pos x="5461" y="10240"/>
                  </a:cxn>
                  <a:cxn ang="0">
                    <a:pos x="1365" y="13312"/>
                  </a:cxn>
                  <a:cxn ang="0">
                    <a:pos x="0" y="16384"/>
                  </a:cxn>
                  <a:cxn ang="0">
                    <a:pos x="2731" y="16384"/>
                  </a:cxn>
                  <a:cxn ang="0">
                    <a:pos x="6827" y="14336"/>
                  </a:cxn>
                  <a:cxn ang="0">
                    <a:pos x="10923" y="16384"/>
                  </a:cxn>
                  <a:cxn ang="0">
                    <a:pos x="12288" y="16384"/>
                  </a:cxn>
                </a:cxnLst>
                <a:rect l="0" t="0" r="r" b="b"/>
                <a:pathLst>
                  <a:path w="16384" h="16384">
                    <a:moveTo>
                      <a:pt x="12288" y="16384"/>
                    </a:moveTo>
                    <a:lnTo>
                      <a:pt x="16384" y="13312"/>
                    </a:lnTo>
                    <a:lnTo>
                      <a:pt x="16384" y="8192"/>
                    </a:lnTo>
                    <a:lnTo>
                      <a:pt x="16384" y="2048"/>
                    </a:lnTo>
                    <a:lnTo>
                      <a:pt x="16384" y="0"/>
                    </a:lnTo>
                    <a:lnTo>
                      <a:pt x="13653" y="1024"/>
                    </a:lnTo>
                    <a:lnTo>
                      <a:pt x="10923" y="4096"/>
                    </a:lnTo>
                    <a:lnTo>
                      <a:pt x="2731" y="6144"/>
                    </a:lnTo>
                    <a:lnTo>
                      <a:pt x="5461" y="10240"/>
                    </a:lnTo>
                    <a:lnTo>
                      <a:pt x="1365" y="13312"/>
                    </a:lnTo>
                    <a:lnTo>
                      <a:pt x="0" y="16384"/>
                    </a:lnTo>
                    <a:lnTo>
                      <a:pt x="2731" y="16384"/>
                    </a:lnTo>
                    <a:lnTo>
                      <a:pt x="6827" y="14336"/>
                    </a:lnTo>
                    <a:lnTo>
                      <a:pt x="10923" y="16384"/>
                    </a:lnTo>
                    <a:lnTo>
                      <a:pt x="12288"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07" name="France"/>
            <p:cNvGrpSpPr>
              <a:grpSpLocks noChangeAspect="1"/>
            </p:cNvGrpSpPr>
            <p:nvPr/>
          </p:nvGrpSpPr>
          <p:grpSpPr bwMode="auto">
            <a:xfrm>
              <a:off x="1200" y="1754"/>
              <a:ext cx="700" cy="830"/>
              <a:chOff x="-693" y="-40304"/>
              <a:chExt cx="19040" cy="642"/>
            </a:xfrm>
          </p:grpSpPr>
          <p:sp>
            <p:nvSpPr>
              <p:cNvPr id="200" name="Drawing 23"/>
              <p:cNvSpPr>
                <a:spLocks noChangeAspect="1"/>
              </p:cNvSpPr>
              <p:nvPr/>
            </p:nvSpPr>
            <p:spPr bwMode="auto">
              <a:xfrm>
                <a:off x="-693" y="-40304"/>
                <a:ext cx="17476" cy="555"/>
              </a:xfrm>
              <a:custGeom>
                <a:avLst/>
                <a:gdLst/>
                <a:ahLst/>
                <a:cxnLst>
                  <a:cxn ang="0">
                    <a:pos x="14535" y="14613"/>
                  </a:cxn>
                  <a:cxn ang="0">
                    <a:pos x="13770" y="15233"/>
                  </a:cxn>
                  <a:cxn ang="0">
                    <a:pos x="13037" y="15469"/>
                  </a:cxn>
                  <a:cxn ang="0">
                    <a:pos x="12240" y="15203"/>
                  </a:cxn>
                  <a:cxn ang="0">
                    <a:pos x="11539" y="14819"/>
                  </a:cxn>
                  <a:cxn ang="0">
                    <a:pos x="11284" y="14878"/>
                  </a:cxn>
                  <a:cxn ang="0">
                    <a:pos x="10328" y="14524"/>
                  </a:cxn>
                  <a:cxn ang="0">
                    <a:pos x="9371" y="14760"/>
                  </a:cxn>
                  <a:cxn ang="0">
                    <a:pos x="8670" y="15676"/>
                  </a:cxn>
                  <a:cxn ang="0">
                    <a:pos x="6949" y="16295"/>
                  </a:cxn>
                  <a:cxn ang="0">
                    <a:pos x="6024" y="15705"/>
                  </a:cxn>
                  <a:cxn ang="0">
                    <a:pos x="4781" y="15469"/>
                  </a:cxn>
                  <a:cxn ang="0">
                    <a:pos x="2837" y="14495"/>
                  </a:cxn>
                  <a:cxn ang="0">
                    <a:pos x="1849" y="13580"/>
                  </a:cxn>
                  <a:cxn ang="0">
                    <a:pos x="3124" y="11867"/>
                  </a:cxn>
                  <a:cxn ang="0">
                    <a:pos x="3570" y="10362"/>
                  </a:cxn>
                  <a:cxn ang="0">
                    <a:pos x="4112" y="10037"/>
                  </a:cxn>
                  <a:cxn ang="0">
                    <a:pos x="3857" y="8561"/>
                  </a:cxn>
                  <a:cxn ang="0">
                    <a:pos x="2964" y="7439"/>
                  </a:cxn>
                  <a:cxn ang="0">
                    <a:pos x="3443" y="6436"/>
                  </a:cxn>
                  <a:cxn ang="0">
                    <a:pos x="2582" y="5727"/>
                  </a:cxn>
                  <a:cxn ang="0">
                    <a:pos x="1689" y="5402"/>
                  </a:cxn>
                  <a:cxn ang="0">
                    <a:pos x="574" y="4694"/>
                  </a:cxn>
                  <a:cxn ang="0">
                    <a:pos x="383" y="4133"/>
                  </a:cxn>
                  <a:cxn ang="0">
                    <a:pos x="510" y="3720"/>
                  </a:cxn>
                  <a:cxn ang="0">
                    <a:pos x="765" y="3188"/>
                  </a:cxn>
                  <a:cxn ang="0">
                    <a:pos x="1721" y="3129"/>
                  </a:cxn>
                  <a:cxn ang="0">
                    <a:pos x="2678" y="3542"/>
                  </a:cxn>
                  <a:cxn ang="0">
                    <a:pos x="3634" y="3720"/>
                  </a:cxn>
                  <a:cxn ang="0">
                    <a:pos x="4271" y="3720"/>
                  </a:cxn>
                  <a:cxn ang="0">
                    <a:pos x="4112" y="2244"/>
                  </a:cxn>
                  <a:cxn ang="0">
                    <a:pos x="4973" y="2007"/>
                  </a:cxn>
                  <a:cxn ang="0">
                    <a:pos x="5546" y="2716"/>
                  </a:cxn>
                  <a:cxn ang="0">
                    <a:pos x="7044" y="2775"/>
                  </a:cxn>
                  <a:cxn ang="0">
                    <a:pos x="7268" y="2066"/>
                  </a:cxn>
                  <a:cxn ang="0">
                    <a:pos x="8606" y="1269"/>
                  </a:cxn>
                  <a:cxn ang="0">
                    <a:pos x="9850" y="89"/>
                  </a:cxn>
                  <a:cxn ang="0">
                    <a:pos x="10232" y="561"/>
                  </a:cxn>
                  <a:cxn ang="0">
                    <a:pos x="11220" y="1299"/>
                  </a:cxn>
                  <a:cxn ang="0">
                    <a:pos x="11794" y="2244"/>
                  </a:cxn>
                  <a:cxn ang="0">
                    <a:pos x="12655" y="2214"/>
                  </a:cxn>
                  <a:cxn ang="0">
                    <a:pos x="12910" y="2952"/>
                  </a:cxn>
                  <a:cxn ang="0">
                    <a:pos x="14153" y="3306"/>
                  </a:cxn>
                  <a:cxn ang="0">
                    <a:pos x="15173" y="4074"/>
                  </a:cxn>
                  <a:cxn ang="0">
                    <a:pos x="16097" y="5048"/>
                  </a:cxn>
                  <a:cxn ang="0">
                    <a:pos x="15491" y="6790"/>
                  </a:cxn>
                  <a:cxn ang="0">
                    <a:pos x="14790" y="7203"/>
                  </a:cxn>
                  <a:cxn ang="0">
                    <a:pos x="14153" y="8030"/>
                  </a:cxn>
                  <a:cxn ang="0">
                    <a:pos x="13579" y="8797"/>
                  </a:cxn>
                  <a:cxn ang="0">
                    <a:pos x="13388" y="9742"/>
                  </a:cxn>
                  <a:cxn ang="0">
                    <a:pos x="14344" y="9329"/>
                  </a:cxn>
                  <a:cxn ang="0">
                    <a:pos x="14567" y="10155"/>
                  </a:cxn>
                  <a:cxn ang="0">
                    <a:pos x="14312" y="10568"/>
                  </a:cxn>
                  <a:cxn ang="0">
                    <a:pos x="14312" y="11631"/>
                  </a:cxn>
                  <a:cxn ang="0">
                    <a:pos x="14344" y="12281"/>
                  </a:cxn>
                  <a:cxn ang="0">
                    <a:pos x="14695" y="13520"/>
                  </a:cxn>
                  <a:cxn ang="0">
                    <a:pos x="15077" y="14140"/>
                  </a:cxn>
                </a:cxnLst>
                <a:rect l="0" t="0" r="r" b="b"/>
                <a:pathLst>
                  <a:path w="16384" h="16384">
                    <a:moveTo>
                      <a:pt x="15077" y="14229"/>
                    </a:moveTo>
                    <a:lnTo>
                      <a:pt x="15077" y="14288"/>
                    </a:lnTo>
                    <a:lnTo>
                      <a:pt x="14918" y="14347"/>
                    </a:lnTo>
                    <a:lnTo>
                      <a:pt x="14726" y="14406"/>
                    </a:lnTo>
                    <a:lnTo>
                      <a:pt x="14567" y="14495"/>
                    </a:lnTo>
                    <a:lnTo>
                      <a:pt x="14535" y="14613"/>
                    </a:lnTo>
                    <a:lnTo>
                      <a:pt x="14344" y="14701"/>
                    </a:lnTo>
                    <a:lnTo>
                      <a:pt x="14185" y="14819"/>
                    </a:lnTo>
                    <a:lnTo>
                      <a:pt x="14025" y="14937"/>
                    </a:lnTo>
                    <a:lnTo>
                      <a:pt x="13898" y="15056"/>
                    </a:lnTo>
                    <a:lnTo>
                      <a:pt x="13802" y="15085"/>
                    </a:lnTo>
                    <a:lnTo>
                      <a:pt x="13770" y="15233"/>
                    </a:lnTo>
                    <a:lnTo>
                      <a:pt x="13675" y="15292"/>
                    </a:lnTo>
                    <a:lnTo>
                      <a:pt x="13515" y="15351"/>
                    </a:lnTo>
                    <a:lnTo>
                      <a:pt x="13292" y="15410"/>
                    </a:lnTo>
                    <a:lnTo>
                      <a:pt x="13165" y="15439"/>
                    </a:lnTo>
                    <a:lnTo>
                      <a:pt x="13037" y="15528"/>
                    </a:lnTo>
                    <a:lnTo>
                      <a:pt x="13037" y="15469"/>
                    </a:lnTo>
                    <a:lnTo>
                      <a:pt x="12814" y="15439"/>
                    </a:lnTo>
                    <a:lnTo>
                      <a:pt x="12655" y="15439"/>
                    </a:lnTo>
                    <a:lnTo>
                      <a:pt x="12559" y="15351"/>
                    </a:lnTo>
                    <a:lnTo>
                      <a:pt x="12495" y="15321"/>
                    </a:lnTo>
                    <a:lnTo>
                      <a:pt x="12400" y="15203"/>
                    </a:lnTo>
                    <a:lnTo>
                      <a:pt x="12240" y="15203"/>
                    </a:lnTo>
                    <a:lnTo>
                      <a:pt x="12113" y="15174"/>
                    </a:lnTo>
                    <a:lnTo>
                      <a:pt x="12017" y="15115"/>
                    </a:lnTo>
                    <a:lnTo>
                      <a:pt x="11985" y="14997"/>
                    </a:lnTo>
                    <a:lnTo>
                      <a:pt x="11858" y="14937"/>
                    </a:lnTo>
                    <a:lnTo>
                      <a:pt x="11635" y="14878"/>
                    </a:lnTo>
                    <a:lnTo>
                      <a:pt x="11539" y="14819"/>
                    </a:lnTo>
                    <a:lnTo>
                      <a:pt x="11475" y="14760"/>
                    </a:lnTo>
                    <a:lnTo>
                      <a:pt x="11603" y="14849"/>
                    </a:lnTo>
                    <a:lnTo>
                      <a:pt x="11539" y="14849"/>
                    </a:lnTo>
                    <a:lnTo>
                      <a:pt x="11507" y="14819"/>
                    </a:lnTo>
                    <a:lnTo>
                      <a:pt x="11348" y="14819"/>
                    </a:lnTo>
                    <a:lnTo>
                      <a:pt x="11284" y="14878"/>
                    </a:lnTo>
                    <a:lnTo>
                      <a:pt x="11093" y="14878"/>
                    </a:lnTo>
                    <a:lnTo>
                      <a:pt x="10870" y="14760"/>
                    </a:lnTo>
                    <a:lnTo>
                      <a:pt x="10774" y="14701"/>
                    </a:lnTo>
                    <a:lnTo>
                      <a:pt x="10742" y="14642"/>
                    </a:lnTo>
                    <a:lnTo>
                      <a:pt x="10519" y="14583"/>
                    </a:lnTo>
                    <a:lnTo>
                      <a:pt x="10328" y="14524"/>
                    </a:lnTo>
                    <a:lnTo>
                      <a:pt x="10264" y="14406"/>
                    </a:lnTo>
                    <a:lnTo>
                      <a:pt x="10105" y="14406"/>
                    </a:lnTo>
                    <a:lnTo>
                      <a:pt x="9850" y="14524"/>
                    </a:lnTo>
                    <a:lnTo>
                      <a:pt x="9722" y="14642"/>
                    </a:lnTo>
                    <a:lnTo>
                      <a:pt x="9626" y="14701"/>
                    </a:lnTo>
                    <a:lnTo>
                      <a:pt x="9371" y="14760"/>
                    </a:lnTo>
                    <a:lnTo>
                      <a:pt x="9212" y="14849"/>
                    </a:lnTo>
                    <a:lnTo>
                      <a:pt x="8861" y="14937"/>
                    </a:lnTo>
                    <a:lnTo>
                      <a:pt x="8670" y="15203"/>
                    </a:lnTo>
                    <a:lnTo>
                      <a:pt x="8575" y="15557"/>
                    </a:lnTo>
                    <a:lnTo>
                      <a:pt x="8575" y="15587"/>
                    </a:lnTo>
                    <a:lnTo>
                      <a:pt x="8670" y="15676"/>
                    </a:lnTo>
                    <a:lnTo>
                      <a:pt x="8606" y="16384"/>
                    </a:lnTo>
                    <a:lnTo>
                      <a:pt x="8447" y="16354"/>
                    </a:lnTo>
                    <a:lnTo>
                      <a:pt x="8064" y="16295"/>
                    </a:lnTo>
                    <a:lnTo>
                      <a:pt x="7714" y="16354"/>
                    </a:lnTo>
                    <a:lnTo>
                      <a:pt x="7331" y="16295"/>
                    </a:lnTo>
                    <a:lnTo>
                      <a:pt x="6949" y="16295"/>
                    </a:lnTo>
                    <a:lnTo>
                      <a:pt x="6758" y="16177"/>
                    </a:lnTo>
                    <a:lnTo>
                      <a:pt x="6662" y="16148"/>
                    </a:lnTo>
                    <a:lnTo>
                      <a:pt x="6503" y="15941"/>
                    </a:lnTo>
                    <a:lnTo>
                      <a:pt x="6407" y="15794"/>
                    </a:lnTo>
                    <a:lnTo>
                      <a:pt x="6184" y="15764"/>
                    </a:lnTo>
                    <a:lnTo>
                      <a:pt x="6024" y="15705"/>
                    </a:lnTo>
                    <a:lnTo>
                      <a:pt x="5897" y="15587"/>
                    </a:lnTo>
                    <a:lnTo>
                      <a:pt x="5674" y="15410"/>
                    </a:lnTo>
                    <a:lnTo>
                      <a:pt x="5483" y="15321"/>
                    </a:lnTo>
                    <a:lnTo>
                      <a:pt x="5259" y="15321"/>
                    </a:lnTo>
                    <a:lnTo>
                      <a:pt x="4973" y="15469"/>
                    </a:lnTo>
                    <a:lnTo>
                      <a:pt x="4781" y="15469"/>
                    </a:lnTo>
                    <a:lnTo>
                      <a:pt x="4399" y="15351"/>
                    </a:lnTo>
                    <a:lnTo>
                      <a:pt x="3984" y="15174"/>
                    </a:lnTo>
                    <a:lnTo>
                      <a:pt x="3602" y="14997"/>
                    </a:lnTo>
                    <a:lnTo>
                      <a:pt x="3251" y="14878"/>
                    </a:lnTo>
                    <a:lnTo>
                      <a:pt x="3092" y="14701"/>
                    </a:lnTo>
                    <a:lnTo>
                      <a:pt x="2837" y="14495"/>
                    </a:lnTo>
                    <a:lnTo>
                      <a:pt x="2550" y="14377"/>
                    </a:lnTo>
                    <a:lnTo>
                      <a:pt x="2327" y="14229"/>
                    </a:lnTo>
                    <a:lnTo>
                      <a:pt x="2199" y="14052"/>
                    </a:lnTo>
                    <a:lnTo>
                      <a:pt x="2040" y="13875"/>
                    </a:lnTo>
                    <a:lnTo>
                      <a:pt x="1849" y="13698"/>
                    </a:lnTo>
                    <a:lnTo>
                      <a:pt x="1849" y="13580"/>
                    </a:lnTo>
                    <a:lnTo>
                      <a:pt x="2104" y="13639"/>
                    </a:lnTo>
                    <a:lnTo>
                      <a:pt x="2423" y="13520"/>
                    </a:lnTo>
                    <a:lnTo>
                      <a:pt x="2582" y="13284"/>
                    </a:lnTo>
                    <a:lnTo>
                      <a:pt x="2709" y="12871"/>
                    </a:lnTo>
                    <a:lnTo>
                      <a:pt x="2933" y="12399"/>
                    </a:lnTo>
                    <a:lnTo>
                      <a:pt x="3124" y="11867"/>
                    </a:lnTo>
                    <a:lnTo>
                      <a:pt x="3379" y="11454"/>
                    </a:lnTo>
                    <a:lnTo>
                      <a:pt x="3474" y="11395"/>
                    </a:lnTo>
                    <a:lnTo>
                      <a:pt x="3315" y="11188"/>
                    </a:lnTo>
                    <a:lnTo>
                      <a:pt x="3315" y="11159"/>
                    </a:lnTo>
                    <a:lnTo>
                      <a:pt x="3443" y="10805"/>
                    </a:lnTo>
                    <a:lnTo>
                      <a:pt x="3570" y="10362"/>
                    </a:lnTo>
                    <a:lnTo>
                      <a:pt x="3698" y="9978"/>
                    </a:lnTo>
                    <a:lnTo>
                      <a:pt x="3761" y="9771"/>
                    </a:lnTo>
                    <a:lnTo>
                      <a:pt x="3953" y="10037"/>
                    </a:lnTo>
                    <a:lnTo>
                      <a:pt x="4080" y="10244"/>
                    </a:lnTo>
                    <a:lnTo>
                      <a:pt x="4112" y="10362"/>
                    </a:lnTo>
                    <a:lnTo>
                      <a:pt x="4112" y="10037"/>
                    </a:lnTo>
                    <a:lnTo>
                      <a:pt x="3953" y="9771"/>
                    </a:lnTo>
                    <a:lnTo>
                      <a:pt x="3729" y="9565"/>
                    </a:lnTo>
                    <a:lnTo>
                      <a:pt x="3698" y="9299"/>
                    </a:lnTo>
                    <a:lnTo>
                      <a:pt x="3857" y="9063"/>
                    </a:lnTo>
                    <a:lnTo>
                      <a:pt x="3953" y="8738"/>
                    </a:lnTo>
                    <a:lnTo>
                      <a:pt x="3857" y="8561"/>
                    </a:lnTo>
                    <a:lnTo>
                      <a:pt x="3889" y="8325"/>
                    </a:lnTo>
                    <a:lnTo>
                      <a:pt x="3857" y="8325"/>
                    </a:lnTo>
                    <a:lnTo>
                      <a:pt x="3634" y="8236"/>
                    </a:lnTo>
                    <a:lnTo>
                      <a:pt x="3347" y="8000"/>
                    </a:lnTo>
                    <a:lnTo>
                      <a:pt x="3092" y="7764"/>
                    </a:lnTo>
                    <a:lnTo>
                      <a:pt x="2964" y="7439"/>
                    </a:lnTo>
                    <a:lnTo>
                      <a:pt x="2837" y="7144"/>
                    </a:lnTo>
                    <a:lnTo>
                      <a:pt x="2933" y="6849"/>
                    </a:lnTo>
                    <a:lnTo>
                      <a:pt x="2964" y="6613"/>
                    </a:lnTo>
                    <a:lnTo>
                      <a:pt x="2933" y="6436"/>
                    </a:lnTo>
                    <a:lnTo>
                      <a:pt x="3219" y="6436"/>
                    </a:lnTo>
                    <a:lnTo>
                      <a:pt x="3443" y="6436"/>
                    </a:lnTo>
                    <a:lnTo>
                      <a:pt x="3188" y="6258"/>
                    </a:lnTo>
                    <a:lnTo>
                      <a:pt x="2805" y="6229"/>
                    </a:lnTo>
                    <a:lnTo>
                      <a:pt x="2486" y="6140"/>
                    </a:lnTo>
                    <a:lnTo>
                      <a:pt x="2582" y="5963"/>
                    </a:lnTo>
                    <a:lnTo>
                      <a:pt x="2614" y="5786"/>
                    </a:lnTo>
                    <a:lnTo>
                      <a:pt x="2582" y="5727"/>
                    </a:lnTo>
                    <a:lnTo>
                      <a:pt x="2168" y="5638"/>
                    </a:lnTo>
                    <a:lnTo>
                      <a:pt x="2295" y="5609"/>
                    </a:lnTo>
                    <a:lnTo>
                      <a:pt x="2104" y="5491"/>
                    </a:lnTo>
                    <a:lnTo>
                      <a:pt x="1817" y="5520"/>
                    </a:lnTo>
                    <a:lnTo>
                      <a:pt x="1689" y="5491"/>
                    </a:lnTo>
                    <a:lnTo>
                      <a:pt x="1689" y="5402"/>
                    </a:lnTo>
                    <a:lnTo>
                      <a:pt x="1658" y="5314"/>
                    </a:lnTo>
                    <a:lnTo>
                      <a:pt x="1466" y="5137"/>
                    </a:lnTo>
                    <a:lnTo>
                      <a:pt x="1275" y="5019"/>
                    </a:lnTo>
                    <a:lnTo>
                      <a:pt x="924" y="4812"/>
                    </a:lnTo>
                    <a:lnTo>
                      <a:pt x="797" y="4723"/>
                    </a:lnTo>
                    <a:lnTo>
                      <a:pt x="574" y="4694"/>
                    </a:lnTo>
                    <a:lnTo>
                      <a:pt x="287" y="4782"/>
                    </a:lnTo>
                    <a:lnTo>
                      <a:pt x="191" y="4546"/>
                    </a:lnTo>
                    <a:lnTo>
                      <a:pt x="64" y="4340"/>
                    </a:lnTo>
                    <a:lnTo>
                      <a:pt x="0" y="4221"/>
                    </a:lnTo>
                    <a:lnTo>
                      <a:pt x="159" y="4192"/>
                    </a:lnTo>
                    <a:lnTo>
                      <a:pt x="383" y="4133"/>
                    </a:lnTo>
                    <a:lnTo>
                      <a:pt x="383" y="4015"/>
                    </a:lnTo>
                    <a:lnTo>
                      <a:pt x="159" y="4015"/>
                    </a:lnTo>
                    <a:lnTo>
                      <a:pt x="159" y="3897"/>
                    </a:lnTo>
                    <a:lnTo>
                      <a:pt x="287" y="3779"/>
                    </a:lnTo>
                    <a:lnTo>
                      <a:pt x="414" y="3779"/>
                    </a:lnTo>
                    <a:lnTo>
                      <a:pt x="510" y="3720"/>
                    </a:lnTo>
                    <a:lnTo>
                      <a:pt x="255" y="3661"/>
                    </a:lnTo>
                    <a:lnTo>
                      <a:pt x="0" y="3631"/>
                    </a:lnTo>
                    <a:lnTo>
                      <a:pt x="32" y="3513"/>
                    </a:lnTo>
                    <a:lnTo>
                      <a:pt x="159" y="3306"/>
                    </a:lnTo>
                    <a:lnTo>
                      <a:pt x="446" y="3247"/>
                    </a:lnTo>
                    <a:lnTo>
                      <a:pt x="765" y="3188"/>
                    </a:lnTo>
                    <a:lnTo>
                      <a:pt x="893" y="3188"/>
                    </a:lnTo>
                    <a:lnTo>
                      <a:pt x="1148" y="3188"/>
                    </a:lnTo>
                    <a:lnTo>
                      <a:pt x="1307" y="3247"/>
                    </a:lnTo>
                    <a:lnTo>
                      <a:pt x="1466" y="3247"/>
                    </a:lnTo>
                    <a:lnTo>
                      <a:pt x="1689" y="3247"/>
                    </a:lnTo>
                    <a:lnTo>
                      <a:pt x="1721" y="3129"/>
                    </a:lnTo>
                    <a:lnTo>
                      <a:pt x="1849" y="3070"/>
                    </a:lnTo>
                    <a:lnTo>
                      <a:pt x="1976" y="3129"/>
                    </a:lnTo>
                    <a:lnTo>
                      <a:pt x="2104" y="3129"/>
                    </a:lnTo>
                    <a:lnTo>
                      <a:pt x="2359" y="3159"/>
                    </a:lnTo>
                    <a:lnTo>
                      <a:pt x="2486" y="3306"/>
                    </a:lnTo>
                    <a:lnTo>
                      <a:pt x="2678" y="3542"/>
                    </a:lnTo>
                    <a:lnTo>
                      <a:pt x="2837" y="3749"/>
                    </a:lnTo>
                    <a:lnTo>
                      <a:pt x="3092" y="3720"/>
                    </a:lnTo>
                    <a:lnTo>
                      <a:pt x="3315" y="3720"/>
                    </a:lnTo>
                    <a:lnTo>
                      <a:pt x="3347" y="3749"/>
                    </a:lnTo>
                    <a:lnTo>
                      <a:pt x="3474" y="3779"/>
                    </a:lnTo>
                    <a:lnTo>
                      <a:pt x="3634" y="3720"/>
                    </a:lnTo>
                    <a:lnTo>
                      <a:pt x="3857" y="3720"/>
                    </a:lnTo>
                    <a:lnTo>
                      <a:pt x="3953" y="3779"/>
                    </a:lnTo>
                    <a:lnTo>
                      <a:pt x="4016" y="3867"/>
                    </a:lnTo>
                    <a:lnTo>
                      <a:pt x="4271" y="3897"/>
                    </a:lnTo>
                    <a:lnTo>
                      <a:pt x="4399" y="3838"/>
                    </a:lnTo>
                    <a:lnTo>
                      <a:pt x="4271" y="3720"/>
                    </a:lnTo>
                    <a:lnTo>
                      <a:pt x="4239" y="3424"/>
                    </a:lnTo>
                    <a:lnTo>
                      <a:pt x="4271" y="3159"/>
                    </a:lnTo>
                    <a:lnTo>
                      <a:pt x="4271" y="2923"/>
                    </a:lnTo>
                    <a:lnTo>
                      <a:pt x="4271" y="2598"/>
                    </a:lnTo>
                    <a:lnTo>
                      <a:pt x="4144" y="2450"/>
                    </a:lnTo>
                    <a:lnTo>
                      <a:pt x="4112" y="2244"/>
                    </a:lnTo>
                    <a:lnTo>
                      <a:pt x="4144" y="1978"/>
                    </a:lnTo>
                    <a:lnTo>
                      <a:pt x="4208" y="1830"/>
                    </a:lnTo>
                    <a:lnTo>
                      <a:pt x="4367" y="1889"/>
                    </a:lnTo>
                    <a:lnTo>
                      <a:pt x="4718" y="1948"/>
                    </a:lnTo>
                    <a:lnTo>
                      <a:pt x="4877" y="1978"/>
                    </a:lnTo>
                    <a:lnTo>
                      <a:pt x="4973" y="2007"/>
                    </a:lnTo>
                    <a:lnTo>
                      <a:pt x="4909" y="2096"/>
                    </a:lnTo>
                    <a:lnTo>
                      <a:pt x="4877" y="2214"/>
                    </a:lnTo>
                    <a:lnTo>
                      <a:pt x="4973" y="2362"/>
                    </a:lnTo>
                    <a:lnTo>
                      <a:pt x="5100" y="2598"/>
                    </a:lnTo>
                    <a:lnTo>
                      <a:pt x="5228" y="2598"/>
                    </a:lnTo>
                    <a:lnTo>
                      <a:pt x="5546" y="2716"/>
                    </a:lnTo>
                    <a:lnTo>
                      <a:pt x="5865" y="2893"/>
                    </a:lnTo>
                    <a:lnTo>
                      <a:pt x="6120" y="2923"/>
                    </a:lnTo>
                    <a:lnTo>
                      <a:pt x="6311" y="2893"/>
                    </a:lnTo>
                    <a:lnTo>
                      <a:pt x="6566" y="2775"/>
                    </a:lnTo>
                    <a:lnTo>
                      <a:pt x="6885" y="2775"/>
                    </a:lnTo>
                    <a:lnTo>
                      <a:pt x="7044" y="2775"/>
                    </a:lnTo>
                    <a:lnTo>
                      <a:pt x="7140" y="2716"/>
                    </a:lnTo>
                    <a:lnTo>
                      <a:pt x="6949" y="2657"/>
                    </a:lnTo>
                    <a:lnTo>
                      <a:pt x="6662" y="2598"/>
                    </a:lnTo>
                    <a:lnTo>
                      <a:pt x="6662" y="2480"/>
                    </a:lnTo>
                    <a:lnTo>
                      <a:pt x="6885" y="2214"/>
                    </a:lnTo>
                    <a:lnTo>
                      <a:pt x="7268" y="2066"/>
                    </a:lnTo>
                    <a:lnTo>
                      <a:pt x="7586" y="2007"/>
                    </a:lnTo>
                    <a:lnTo>
                      <a:pt x="8033" y="1948"/>
                    </a:lnTo>
                    <a:lnTo>
                      <a:pt x="8320" y="1742"/>
                    </a:lnTo>
                    <a:lnTo>
                      <a:pt x="8670" y="1506"/>
                    </a:lnTo>
                    <a:lnTo>
                      <a:pt x="8702" y="1387"/>
                    </a:lnTo>
                    <a:lnTo>
                      <a:pt x="8606" y="1269"/>
                    </a:lnTo>
                    <a:lnTo>
                      <a:pt x="8734" y="945"/>
                    </a:lnTo>
                    <a:lnTo>
                      <a:pt x="8830" y="590"/>
                    </a:lnTo>
                    <a:lnTo>
                      <a:pt x="9053" y="207"/>
                    </a:lnTo>
                    <a:lnTo>
                      <a:pt x="9340" y="118"/>
                    </a:lnTo>
                    <a:lnTo>
                      <a:pt x="9626" y="89"/>
                    </a:lnTo>
                    <a:lnTo>
                      <a:pt x="9850" y="89"/>
                    </a:lnTo>
                    <a:lnTo>
                      <a:pt x="10073" y="59"/>
                    </a:lnTo>
                    <a:lnTo>
                      <a:pt x="10136" y="59"/>
                    </a:lnTo>
                    <a:lnTo>
                      <a:pt x="10232" y="0"/>
                    </a:lnTo>
                    <a:lnTo>
                      <a:pt x="10232" y="118"/>
                    </a:lnTo>
                    <a:lnTo>
                      <a:pt x="10200" y="354"/>
                    </a:lnTo>
                    <a:lnTo>
                      <a:pt x="10232" y="561"/>
                    </a:lnTo>
                    <a:lnTo>
                      <a:pt x="10487" y="708"/>
                    </a:lnTo>
                    <a:lnTo>
                      <a:pt x="10710" y="708"/>
                    </a:lnTo>
                    <a:lnTo>
                      <a:pt x="10774" y="945"/>
                    </a:lnTo>
                    <a:lnTo>
                      <a:pt x="10870" y="1151"/>
                    </a:lnTo>
                    <a:lnTo>
                      <a:pt x="11093" y="1240"/>
                    </a:lnTo>
                    <a:lnTo>
                      <a:pt x="11220" y="1299"/>
                    </a:lnTo>
                    <a:lnTo>
                      <a:pt x="11252" y="1358"/>
                    </a:lnTo>
                    <a:lnTo>
                      <a:pt x="11380" y="1476"/>
                    </a:lnTo>
                    <a:lnTo>
                      <a:pt x="11635" y="1594"/>
                    </a:lnTo>
                    <a:lnTo>
                      <a:pt x="11762" y="1712"/>
                    </a:lnTo>
                    <a:lnTo>
                      <a:pt x="11794" y="1889"/>
                    </a:lnTo>
                    <a:lnTo>
                      <a:pt x="11794" y="2244"/>
                    </a:lnTo>
                    <a:lnTo>
                      <a:pt x="12017" y="2362"/>
                    </a:lnTo>
                    <a:lnTo>
                      <a:pt x="12272" y="2362"/>
                    </a:lnTo>
                    <a:lnTo>
                      <a:pt x="12368" y="2214"/>
                    </a:lnTo>
                    <a:lnTo>
                      <a:pt x="12527" y="2066"/>
                    </a:lnTo>
                    <a:lnTo>
                      <a:pt x="12686" y="2096"/>
                    </a:lnTo>
                    <a:lnTo>
                      <a:pt x="12655" y="2214"/>
                    </a:lnTo>
                    <a:lnTo>
                      <a:pt x="12655" y="2480"/>
                    </a:lnTo>
                    <a:lnTo>
                      <a:pt x="12623" y="2598"/>
                    </a:lnTo>
                    <a:lnTo>
                      <a:pt x="12686" y="2686"/>
                    </a:lnTo>
                    <a:lnTo>
                      <a:pt x="12750" y="2686"/>
                    </a:lnTo>
                    <a:lnTo>
                      <a:pt x="12655" y="2804"/>
                    </a:lnTo>
                    <a:lnTo>
                      <a:pt x="12910" y="2952"/>
                    </a:lnTo>
                    <a:lnTo>
                      <a:pt x="13069" y="3129"/>
                    </a:lnTo>
                    <a:lnTo>
                      <a:pt x="13324" y="3188"/>
                    </a:lnTo>
                    <a:lnTo>
                      <a:pt x="13515" y="3188"/>
                    </a:lnTo>
                    <a:lnTo>
                      <a:pt x="13898" y="3306"/>
                    </a:lnTo>
                    <a:lnTo>
                      <a:pt x="14025" y="3306"/>
                    </a:lnTo>
                    <a:lnTo>
                      <a:pt x="14153" y="3306"/>
                    </a:lnTo>
                    <a:lnTo>
                      <a:pt x="14312" y="3424"/>
                    </a:lnTo>
                    <a:lnTo>
                      <a:pt x="14440" y="3602"/>
                    </a:lnTo>
                    <a:lnTo>
                      <a:pt x="14567" y="3749"/>
                    </a:lnTo>
                    <a:lnTo>
                      <a:pt x="14695" y="3985"/>
                    </a:lnTo>
                    <a:lnTo>
                      <a:pt x="14950" y="4015"/>
                    </a:lnTo>
                    <a:lnTo>
                      <a:pt x="15173" y="4074"/>
                    </a:lnTo>
                    <a:lnTo>
                      <a:pt x="15460" y="4192"/>
                    </a:lnTo>
                    <a:lnTo>
                      <a:pt x="15715" y="4251"/>
                    </a:lnTo>
                    <a:lnTo>
                      <a:pt x="16065" y="4369"/>
                    </a:lnTo>
                    <a:lnTo>
                      <a:pt x="16384" y="4546"/>
                    </a:lnTo>
                    <a:lnTo>
                      <a:pt x="16320" y="4812"/>
                    </a:lnTo>
                    <a:lnTo>
                      <a:pt x="16097" y="5048"/>
                    </a:lnTo>
                    <a:lnTo>
                      <a:pt x="15842" y="5314"/>
                    </a:lnTo>
                    <a:lnTo>
                      <a:pt x="15810" y="5609"/>
                    </a:lnTo>
                    <a:lnTo>
                      <a:pt x="15683" y="5904"/>
                    </a:lnTo>
                    <a:lnTo>
                      <a:pt x="15555" y="6140"/>
                    </a:lnTo>
                    <a:lnTo>
                      <a:pt x="15491" y="6495"/>
                    </a:lnTo>
                    <a:lnTo>
                      <a:pt x="15491" y="6790"/>
                    </a:lnTo>
                    <a:lnTo>
                      <a:pt x="15491" y="7026"/>
                    </a:lnTo>
                    <a:lnTo>
                      <a:pt x="15555" y="7085"/>
                    </a:lnTo>
                    <a:lnTo>
                      <a:pt x="15364" y="7203"/>
                    </a:lnTo>
                    <a:lnTo>
                      <a:pt x="15205" y="7292"/>
                    </a:lnTo>
                    <a:lnTo>
                      <a:pt x="14950" y="7262"/>
                    </a:lnTo>
                    <a:lnTo>
                      <a:pt x="14790" y="7203"/>
                    </a:lnTo>
                    <a:lnTo>
                      <a:pt x="14663" y="7380"/>
                    </a:lnTo>
                    <a:lnTo>
                      <a:pt x="14726" y="7498"/>
                    </a:lnTo>
                    <a:lnTo>
                      <a:pt x="14726" y="7557"/>
                    </a:lnTo>
                    <a:lnTo>
                      <a:pt x="14535" y="7675"/>
                    </a:lnTo>
                    <a:lnTo>
                      <a:pt x="14280" y="7971"/>
                    </a:lnTo>
                    <a:lnTo>
                      <a:pt x="14153" y="8030"/>
                    </a:lnTo>
                    <a:lnTo>
                      <a:pt x="13961" y="8236"/>
                    </a:lnTo>
                    <a:lnTo>
                      <a:pt x="13930" y="8354"/>
                    </a:lnTo>
                    <a:lnTo>
                      <a:pt x="13898" y="8472"/>
                    </a:lnTo>
                    <a:lnTo>
                      <a:pt x="13834" y="8561"/>
                    </a:lnTo>
                    <a:lnTo>
                      <a:pt x="13675" y="8620"/>
                    </a:lnTo>
                    <a:lnTo>
                      <a:pt x="13579" y="8797"/>
                    </a:lnTo>
                    <a:lnTo>
                      <a:pt x="13451" y="8856"/>
                    </a:lnTo>
                    <a:lnTo>
                      <a:pt x="13420" y="8974"/>
                    </a:lnTo>
                    <a:lnTo>
                      <a:pt x="13324" y="9151"/>
                    </a:lnTo>
                    <a:lnTo>
                      <a:pt x="13324" y="9388"/>
                    </a:lnTo>
                    <a:lnTo>
                      <a:pt x="13292" y="9653"/>
                    </a:lnTo>
                    <a:lnTo>
                      <a:pt x="13388" y="9742"/>
                    </a:lnTo>
                    <a:lnTo>
                      <a:pt x="13547" y="9653"/>
                    </a:lnTo>
                    <a:lnTo>
                      <a:pt x="13675" y="9447"/>
                    </a:lnTo>
                    <a:lnTo>
                      <a:pt x="13834" y="9270"/>
                    </a:lnTo>
                    <a:lnTo>
                      <a:pt x="14025" y="9270"/>
                    </a:lnTo>
                    <a:lnTo>
                      <a:pt x="14280" y="9299"/>
                    </a:lnTo>
                    <a:lnTo>
                      <a:pt x="14344" y="9329"/>
                    </a:lnTo>
                    <a:lnTo>
                      <a:pt x="14312" y="9506"/>
                    </a:lnTo>
                    <a:lnTo>
                      <a:pt x="14312" y="9742"/>
                    </a:lnTo>
                    <a:lnTo>
                      <a:pt x="14344" y="9889"/>
                    </a:lnTo>
                    <a:lnTo>
                      <a:pt x="14344" y="10008"/>
                    </a:lnTo>
                    <a:lnTo>
                      <a:pt x="14535" y="10037"/>
                    </a:lnTo>
                    <a:lnTo>
                      <a:pt x="14567" y="10155"/>
                    </a:lnTo>
                    <a:lnTo>
                      <a:pt x="14567" y="10332"/>
                    </a:lnTo>
                    <a:lnTo>
                      <a:pt x="14535" y="10332"/>
                    </a:lnTo>
                    <a:lnTo>
                      <a:pt x="14440" y="10332"/>
                    </a:lnTo>
                    <a:lnTo>
                      <a:pt x="14312" y="10332"/>
                    </a:lnTo>
                    <a:lnTo>
                      <a:pt x="14312" y="10450"/>
                    </a:lnTo>
                    <a:lnTo>
                      <a:pt x="14312" y="10568"/>
                    </a:lnTo>
                    <a:lnTo>
                      <a:pt x="14408" y="10746"/>
                    </a:lnTo>
                    <a:lnTo>
                      <a:pt x="14471" y="11041"/>
                    </a:lnTo>
                    <a:lnTo>
                      <a:pt x="14535" y="11218"/>
                    </a:lnTo>
                    <a:lnTo>
                      <a:pt x="14567" y="11425"/>
                    </a:lnTo>
                    <a:lnTo>
                      <a:pt x="14440" y="11513"/>
                    </a:lnTo>
                    <a:lnTo>
                      <a:pt x="14312" y="11631"/>
                    </a:lnTo>
                    <a:lnTo>
                      <a:pt x="14153" y="11779"/>
                    </a:lnTo>
                    <a:lnTo>
                      <a:pt x="14089" y="11985"/>
                    </a:lnTo>
                    <a:lnTo>
                      <a:pt x="14089" y="12103"/>
                    </a:lnTo>
                    <a:lnTo>
                      <a:pt x="14153" y="12222"/>
                    </a:lnTo>
                    <a:lnTo>
                      <a:pt x="14216" y="12222"/>
                    </a:lnTo>
                    <a:lnTo>
                      <a:pt x="14344" y="12281"/>
                    </a:lnTo>
                    <a:lnTo>
                      <a:pt x="14344" y="12487"/>
                    </a:lnTo>
                    <a:lnTo>
                      <a:pt x="14280" y="12723"/>
                    </a:lnTo>
                    <a:lnTo>
                      <a:pt x="14280" y="12960"/>
                    </a:lnTo>
                    <a:lnTo>
                      <a:pt x="14312" y="13225"/>
                    </a:lnTo>
                    <a:lnTo>
                      <a:pt x="14471" y="13461"/>
                    </a:lnTo>
                    <a:lnTo>
                      <a:pt x="14695" y="13520"/>
                    </a:lnTo>
                    <a:lnTo>
                      <a:pt x="14918" y="13550"/>
                    </a:lnTo>
                    <a:lnTo>
                      <a:pt x="15077" y="13580"/>
                    </a:lnTo>
                    <a:lnTo>
                      <a:pt x="15109" y="13698"/>
                    </a:lnTo>
                    <a:lnTo>
                      <a:pt x="15173" y="13786"/>
                    </a:lnTo>
                    <a:lnTo>
                      <a:pt x="15173" y="13993"/>
                    </a:lnTo>
                    <a:lnTo>
                      <a:pt x="15077" y="14140"/>
                    </a:lnTo>
                    <a:lnTo>
                      <a:pt x="15077" y="14229"/>
                    </a:lnTo>
                    <a:close/>
                  </a:path>
                </a:pathLst>
              </a:custGeom>
              <a:solidFill>
                <a:srgbClr val="006672"/>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01" name="Drawing 24"/>
              <p:cNvSpPr>
                <a:spLocks noChangeAspect="1"/>
              </p:cNvSpPr>
              <p:nvPr/>
            </p:nvSpPr>
            <p:spPr bwMode="auto">
              <a:xfrm>
                <a:off x="16851" y="-39766"/>
                <a:ext cx="1496" cy="104"/>
              </a:xfrm>
              <a:custGeom>
                <a:avLst/>
                <a:gdLst/>
                <a:ahLst/>
                <a:cxnLst>
                  <a:cxn ang="0">
                    <a:pos x="13405" y="0"/>
                  </a:cxn>
                  <a:cxn ang="0">
                    <a:pos x="14895" y="158"/>
                  </a:cxn>
                  <a:cxn ang="0">
                    <a:pos x="14895" y="1575"/>
                  </a:cxn>
                  <a:cxn ang="0">
                    <a:pos x="14895" y="3151"/>
                  </a:cxn>
                  <a:cxn ang="0">
                    <a:pos x="14895" y="4096"/>
                  </a:cxn>
                  <a:cxn ang="0">
                    <a:pos x="15267" y="5829"/>
                  </a:cxn>
                  <a:cxn ang="0">
                    <a:pos x="16384" y="7877"/>
                  </a:cxn>
                  <a:cxn ang="0">
                    <a:pos x="15639" y="9452"/>
                  </a:cxn>
                  <a:cxn ang="0">
                    <a:pos x="14150" y="10713"/>
                  </a:cxn>
                  <a:cxn ang="0">
                    <a:pos x="13777" y="11973"/>
                  </a:cxn>
                  <a:cxn ang="0">
                    <a:pos x="12660" y="12761"/>
                  </a:cxn>
                  <a:cxn ang="0">
                    <a:pos x="12288" y="13863"/>
                  </a:cxn>
                  <a:cxn ang="0">
                    <a:pos x="11171" y="14494"/>
                  </a:cxn>
                  <a:cxn ang="0">
                    <a:pos x="10799" y="14651"/>
                  </a:cxn>
                  <a:cxn ang="0">
                    <a:pos x="9681" y="15439"/>
                  </a:cxn>
                  <a:cxn ang="0">
                    <a:pos x="9681" y="16384"/>
                  </a:cxn>
                  <a:cxn ang="0">
                    <a:pos x="8192" y="15281"/>
                  </a:cxn>
                  <a:cxn ang="0">
                    <a:pos x="6330" y="15124"/>
                  </a:cxn>
                  <a:cxn ang="0">
                    <a:pos x="4468" y="14494"/>
                  </a:cxn>
                  <a:cxn ang="0">
                    <a:pos x="3351" y="13548"/>
                  </a:cxn>
                  <a:cxn ang="0">
                    <a:pos x="3724" y="12603"/>
                  </a:cxn>
                  <a:cxn ang="0">
                    <a:pos x="1862" y="12130"/>
                  </a:cxn>
                  <a:cxn ang="0">
                    <a:pos x="1489" y="11343"/>
                  </a:cxn>
                  <a:cxn ang="0">
                    <a:pos x="1489" y="10240"/>
                  </a:cxn>
                  <a:cxn ang="0">
                    <a:pos x="1489" y="9137"/>
                  </a:cxn>
                  <a:cxn ang="0">
                    <a:pos x="1489" y="8507"/>
                  </a:cxn>
                  <a:cxn ang="0">
                    <a:pos x="372" y="7719"/>
                  </a:cxn>
                  <a:cxn ang="0">
                    <a:pos x="0" y="7089"/>
                  </a:cxn>
                  <a:cxn ang="0">
                    <a:pos x="372" y="6459"/>
                  </a:cxn>
                  <a:cxn ang="0">
                    <a:pos x="372" y="5829"/>
                  </a:cxn>
                  <a:cxn ang="0">
                    <a:pos x="372" y="5671"/>
                  </a:cxn>
                  <a:cxn ang="0">
                    <a:pos x="745" y="5356"/>
                  </a:cxn>
                  <a:cxn ang="0">
                    <a:pos x="745" y="5199"/>
                  </a:cxn>
                  <a:cxn ang="0">
                    <a:pos x="1489" y="4569"/>
                  </a:cxn>
                  <a:cxn ang="0">
                    <a:pos x="2234" y="3938"/>
                  </a:cxn>
                  <a:cxn ang="0">
                    <a:pos x="3351" y="3938"/>
                  </a:cxn>
                  <a:cxn ang="0">
                    <a:pos x="5213" y="3781"/>
                  </a:cxn>
                  <a:cxn ang="0">
                    <a:pos x="7447" y="3308"/>
                  </a:cxn>
                  <a:cxn ang="0">
                    <a:pos x="8937" y="2678"/>
                  </a:cxn>
                  <a:cxn ang="0">
                    <a:pos x="11916" y="2521"/>
                  </a:cxn>
                  <a:cxn ang="0">
                    <a:pos x="12660" y="1890"/>
                  </a:cxn>
                  <a:cxn ang="0">
                    <a:pos x="12660" y="945"/>
                  </a:cxn>
                  <a:cxn ang="0">
                    <a:pos x="13405" y="315"/>
                  </a:cxn>
                  <a:cxn ang="0">
                    <a:pos x="13405" y="0"/>
                  </a:cxn>
                </a:cxnLst>
                <a:rect l="0" t="0" r="r" b="b"/>
                <a:pathLst>
                  <a:path w="16384" h="16384">
                    <a:moveTo>
                      <a:pt x="13405" y="0"/>
                    </a:moveTo>
                    <a:lnTo>
                      <a:pt x="14895" y="158"/>
                    </a:lnTo>
                    <a:lnTo>
                      <a:pt x="14895" y="1575"/>
                    </a:lnTo>
                    <a:lnTo>
                      <a:pt x="14895" y="3151"/>
                    </a:lnTo>
                    <a:lnTo>
                      <a:pt x="14895" y="4096"/>
                    </a:lnTo>
                    <a:lnTo>
                      <a:pt x="15267" y="5829"/>
                    </a:lnTo>
                    <a:lnTo>
                      <a:pt x="16384" y="7877"/>
                    </a:lnTo>
                    <a:lnTo>
                      <a:pt x="15639" y="9452"/>
                    </a:lnTo>
                    <a:lnTo>
                      <a:pt x="14150" y="10713"/>
                    </a:lnTo>
                    <a:lnTo>
                      <a:pt x="13777" y="11973"/>
                    </a:lnTo>
                    <a:lnTo>
                      <a:pt x="12660" y="12761"/>
                    </a:lnTo>
                    <a:lnTo>
                      <a:pt x="12288" y="13863"/>
                    </a:lnTo>
                    <a:lnTo>
                      <a:pt x="11171" y="14494"/>
                    </a:lnTo>
                    <a:lnTo>
                      <a:pt x="10799" y="14651"/>
                    </a:lnTo>
                    <a:lnTo>
                      <a:pt x="9681" y="15439"/>
                    </a:lnTo>
                    <a:lnTo>
                      <a:pt x="9681" y="16384"/>
                    </a:lnTo>
                    <a:lnTo>
                      <a:pt x="8192" y="15281"/>
                    </a:lnTo>
                    <a:lnTo>
                      <a:pt x="6330" y="15124"/>
                    </a:lnTo>
                    <a:lnTo>
                      <a:pt x="4468" y="14494"/>
                    </a:lnTo>
                    <a:lnTo>
                      <a:pt x="3351" y="13548"/>
                    </a:lnTo>
                    <a:lnTo>
                      <a:pt x="3724" y="12603"/>
                    </a:lnTo>
                    <a:lnTo>
                      <a:pt x="1862" y="12130"/>
                    </a:lnTo>
                    <a:lnTo>
                      <a:pt x="1489" y="11343"/>
                    </a:lnTo>
                    <a:lnTo>
                      <a:pt x="1489" y="10240"/>
                    </a:lnTo>
                    <a:lnTo>
                      <a:pt x="1489" y="9137"/>
                    </a:lnTo>
                    <a:lnTo>
                      <a:pt x="1489" y="8507"/>
                    </a:lnTo>
                    <a:lnTo>
                      <a:pt x="372" y="7719"/>
                    </a:lnTo>
                    <a:lnTo>
                      <a:pt x="0" y="7089"/>
                    </a:lnTo>
                    <a:lnTo>
                      <a:pt x="372" y="6459"/>
                    </a:lnTo>
                    <a:lnTo>
                      <a:pt x="372" y="5829"/>
                    </a:lnTo>
                    <a:lnTo>
                      <a:pt x="372" y="5671"/>
                    </a:lnTo>
                    <a:lnTo>
                      <a:pt x="745" y="5356"/>
                    </a:lnTo>
                    <a:lnTo>
                      <a:pt x="745" y="5199"/>
                    </a:lnTo>
                    <a:lnTo>
                      <a:pt x="1489" y="4569"/>
                    </a:lnTo>
                    <a:lnTo>
                      <a:pt x="2234" y="3938"/>
                    </a:lnTo>
                    <a:lnTo>
                      <a:pt x="3351" y="3938"/>
                    </a:lnTo>
                    <a:lnTo>
                      <a:pt x="5213" y="3781"/>
                    </a:lnTo>
                    <a:lnTo>
                      <a:pt x="7447" y="3308"/>
                    </a:lnTo>
                    <a:lnTo>
                      <a:pt x="8937" y="2678"/>
                    </a:lnTo>
                    <a:lnTo>
                      <a:pt x="11916" y="2521"/>
                    </a:lnTo>
                    <a:lnTo>
                      <a:pt x="12660" y="1890"/>
                    </a:lnTo>
                    <a:lnTo>
                      <a:pt x="12660" y="945"/>
                    </a:lnTo>
                    <a:lnTo>
                      <a:pt x="13405" y="315"/>
                    </a:lnTo>
                    <a:lnTo>
                      <a:pt x="13405" y="0"/>
                    </a:lnTo>
                    <a:close/>
                  </a:path>
                </a:pathLst>
              </a:custGeom>
              <a:solidFill>
                <a:schemeClr val="accent3">
                  <a:lumMod val="75000"/>
                </a:schemeClr>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08" name="Germany"/>
            <p:cNvGrpSpPr>
              <a:grpSpLocks noChangeAspect="1"/>
            </p:cNvGrpSpPr>
            <p:nvPr/>
          </p:nvGrpSpPr>
          <p:grpSpPr bwMode="auto">
            <a:xfrm>
              <a:off x="1748" y="1458"/>
              <a:ext cx="430" cy="635"/>
              <a:chOff x="-637" y="-44450"/>
              <a:chExt cx="17888" cy="490"/>
            </a:xfrm>
          </p:grpSpPr>
          <p:sp>
            <p:nvSpPr>
              <p:cNvPr id="198" name="Drawing 26"/>
              <p:cNvSpPr>
                <a:spLocks noChangeAspect="1"/>
              </p:cNvSpPr>
              <p:nvPr/>
            </p:nvSpPr>
            <p:spPr bwMode="auto">
              <a:xfrm>
                <a:off x="-637" y="-44450"/>
                <a:ext cx="17888" cy="490"/>
              </a:xfrm>
              <a:custGeom>
                <a:avLst/>
                <a:gdLst/>
                <a:ahLst/>
                <a:cxnLst>
                  <a:cxn ang="0">
                    <a:pos x="524" y="9463"/>
                  </a:cxn>
                  <a:cxn ang="0">
                    <a:pos x="333" y="10165"/>
                  </a:cxn>
                  <a:cxn ang="0">
                    <a:pos x="476" y="11235"/>
                  </a:cxn>
                  <a:cxn ang="0">
                    <a:pos x="1095" y="12138"/>
                  </a:cxn>
                  <a:cxn ang="0">
                    <a:pos x="3143" y="12572"/>
                  </a:cxn>
                  <a:cxn ang="0">
                    <a:pos x="2762" y="13977"/>
                  </a:cxn>
                  <a:cxn ang="0">
                    <a:pos x="2286" y="15582"/>
                  </a:cxn>
                  <a:cxn ang="0">
                    <a:pos x="3429" y="15749"/>
                  </a:cxn>
                  <a:cxn ang="0">
                    <a:pos x="5525" y="15849"/>
                  </a:cxn>
                  <a:cxn ang="0">
                    <a:pos x="7192" y="16016"/>
                  </a:cxn>
                  <a:cxn ang="0">
                    <a:pos x="8287" y="15983"/>
                  </a:cxn>
                  <a:cxn ang="0">
                    <a:pos x="10383" y="15882"/>
                  </a:cxn>
                  <a:cxn ang="0">
                    <a:pos x="12097" y="15749"/>
                  </a:cxn>
                  <a:cxn ang="0">
                    <a:pos x="13050" y="15648"/>
                  </a:cxn>
                  <a:cxn ang="0">
                    <a:pos x="13717" y="14277"/>
                  </a:cxn>
                  <a:cxn ang="0">
                    <a:pos x="14622" y="13375"/>
                  </a:cxn>
                  <a:cxn ang="0">
                    <a:pos x="12669" y="12104"/>
                  </a:cxn>
                  <a:cxn ang="0">
                    <a:pos x="11383" y="10566"/>
                  </a:cxn>
                  <a:cxn ang="0">
                    <a:pos x="11716" y="10365"/>
                  </a:cxn>
                  <a:cxn ang="0">
                    <a:pos x="12383" y="9830"/>
                  </a:cxn>
                  <a:cxn ang="0">
                    <a:pos x="13812" y="9195"/>
                  </a:cxn>
                  <a:cxn ang="0">
                    <a:pos x="15193" y="8259"/>
                  </a:cxn>
                  <a:cxn ang="0">
                    <a:pos x="16193" y="8827"/>
                  </a:cxn>
                  <a:cxn ang="0">
                    <a:pos x="16384" y="7690"/>
                  </a:cxn>
                  <a:cxn ang="0">
                    <a:pos x="15765" y="6788"/>
                  </a:cxn>
                  <a:cxn ang="0">
                    <a:pos x="15527" y="5350"/>
                  </a:cxn>
                  <a:cxn ang="0">
                    <a:pos x="14955" y="4481"/>
                  </a:cxn>
                  <a:cxn ang="0">
                    <a:pos x="15241" y="3176"/>
                  </a:cxn>
                  <a:cxn ang="0">
                    <a:pos x="14622" y="2541"/>
                  </a:cxn>
                  <a:cxn ang="0">
                    <a:pos x="14003" y="1939"/>
                  </a:cxn>
                  <a:cxn ang="0">
                    <a:pos x="13241" y="1672"/>
                  </a:cxn>
                  <a:cxn ang="0">
                    <a:pos x="12288" y="1304"/>
                  </a:cxn>
                  <a:cxn ang="0">
                    <a:pos x="12336" y="1137"/>
                  </a:cxn>
                  <a:cxn ang="0">
                    <a:pos x="11335" y="1739"/>
                  </a:cxn>
                  <a:cxn ang="0">
                    <a:pos x="10288" y="1939"/>
                  </a:cxn>
                  <a:cxn ang="0">
                    <a:pos x="9716" y="2140"/>
                  </a:cxn>
                  <a:cxn ang="0">
                    <a:pos x="9097" y="1839"/>
                  </a:cxn>
                  <a:cxn ang="0">
                    <a:pos x="9240" y="1304"/>
                  </a:cxn>
                  <a:cxn ang="0">
                    <a:pos x="8001" y="1271"/>
                  </a:cxn>
                  <a:cxn ang="0">
                    <a:pos x="7716" y="802"/>
                  </a:cxn>
                  <a:cxn ang="0">
                    <a:pos x="7144" y="234"/>
                  </a:cxn>
                  <a:cxn ang="0">
                    <a:pos x="6858" y="134"/>
                  </a:cxn>
                  <a:cxn ang="0">
                    <a:pos x="5668" y="0"/>
                  </a:cxn>
                  <a:cxn ang="0">
                    <a:pos x="6049" y="769"/>
                  </a:cxn>
                  <a:cxn ang="0">
                    <a:pos x="5525" y="1304"/>
                  </a:cxn>
                  <a:cxn ang="0">
                    <a:pos x="6049" y="1739"/>
                  </a:cxn>
                  <a:cxn ang="0">
                    <a:pos x="6239" y="2274"/>
                  </a:cxn>
                  <a:cxn ang="0">
                    <a:pos x="5334" y="2474"/>
                  </a:cxn>
                  <a:cxn ang="0">
                    <a:pos x="5430" y="3477"/>
                  </a:cxn>
                  <a:cxn ang="0">
                    <a:pos x="4572" y="3176"/>
                  </a:cxn>
                  <a:cxn ang="0">
                    <a:pos x="3048" y="2675"/>
                  </a:cxn>
                  <a:cxn ang="0">
                    <a:pos x="2810" y="3210"/>
                  </a:cxn>
                  <a:cxn ang="0">
                    <a:pos x="3334" y="3678"/>
                  </a:cxn>
                  <a:cxn ang="0">
                    <a:pos x="2429" y="4079"/>
                  </a:cxn>
                  <a:cxn ang="0">
                    <a:pos x="1810" y="5049"/>
                  </a:cxn>
                  <a:cxn ang="0">
                    <a:pos x="1715" y="5885"/>
                  </a:cxn>
                  <a:cxn ang="0">
                    <a:pos x="476" y="6253"/>
                  </a:cxn>
                  <a:cxn ang="0">
                    <a:pos x="381" y="7624"/>
                  </a:cxn>
                  <a:cxn ang="0">
                    <a:pos x="191" y="8660"/>
                  </a:cxn>
                </a:cxnLst>
                <a:rect l="0" t="0" r="r" b="b"/>
                <a:pathLst>
                  <a:path w="16384" h="16384">
                    <a:moveTo>
                      <a:pt x="191" y="8794"/>
                    </a:moveTo>
                    <a:lnTo>
                      <a:pt x="333" y="8961"/>
                    </a:lnTo>
                    <a:lnTo>
                      <a:pt x="333" y="9028"/>
                    </a:lnTo>
                    <a:lnTo>
                      <a:pt x="333" y="9229"/>
                    </a:lnTo>
                    <a:lnTo>
                      <a:pt x="524" y="9463"/>
                    </a:lnTo>
                    <a:lnTo>
                      <a:pt x="524" y="9630"/>
                    </a:lnTo>
                    <a:lnTo>
                      <a:pt x="143" y="10031"/>
                    </a:lnTo>
                    <a:lnTo>
                      <a:pt x="95" y="10031"/>
                    </a:lnTo>
                    <a:lnTo>
                      <a:pt x="0" y="9998"/>
                    </a:lnTo>
                    <a:lnTo>
                      <a:pt x="333" y="10165"/>
                    </a:lnTo>
                    <a:lnTo>
                      <a:pt x="286" y="10365"/>
                    </a:lnTo>
                    <a:lnTo>
                      <a:pt x="286" y="10533"/>
                    </a:lnTo>
                    <a:lnTo>
                      <a:pt x="381" y="10700"/>
                    </a:lnTo>
                    <a:lnTo>
                      <a:pt x="476" y="10934"/>
                    </a:lnTo>
                    <a:lnTo>
                      <a:pt x="476" y="11235"/>
                    </a:lnTo>
                    <a:lnTo>
                      <a:pt x="286" y="11368"/>
                    </a:lnTo>
                    <a:lnTo>
                      <a:pt x="524" y="11502"/>
                    </a:lnTo>
                    <a:lnTo>
                      <a:pt x="714" y="11703"/>
                    </a:lnTo>
                    <a:lnTo>
                      <a:pt x="905" y="11870"/>
                    </a:lnTo>
                    <a:lnTo>
                      <a:pt x="1095" y="12138"/>
                    </a:lnTo>
                    <a:lnTo>
                      <a:pt x="1476" y="12171"/>
                    </a:lnTo>
                    <a:lnTo>
                      <a:pt x="1810" y="12238"/>
                    </a:lnTo>
                    <a:lnTo>
                      <a:pt x="2239" y="12372"/>
                    </a:lnTo>
                    <a:lnTo>
                      <a:pt x="2620" y="12438"/>
                    </a:lnTo>
                    <a:lnTo>
                      <a:pt x="3143" y="12572"/>
                    </a:lnTo>
                    <a:lnTo>
                      <a:pt x="3620" y="12773"/>
                    </a:lnTo>
                    <a:lnTo>
                      <a:pt x="3524" y="13074"/>
                    </a:lnTo>
                    <a:lnTo>
                      <a:pt x="3191" y="13341"/>
                    </a:lnTo>
                    <a:lnTo>
                      <a:pt x="2810" y="13642"/>
                    </a:lnTo>
                    <a:lnTo>
                      <a:pt x="2762" y="13977"/>
                    </a:lnTo>
                    <a:lnTo>
                      <a:pt x="2572" y="14311"/>
                    </a:lnTo>
                    <a:lnTo>
                      <a:pt x="2381" y="14578"/>
                    </a:lnTo>
                    <a:lnTo>
                      <a:pt x="2286" y="14980"/>
                    </a:lnTo>
                    <a:lnTo>
                      <a:pt x="2286" y="15314"/>
                    </a:lnTo>
                    <a:lnTo>
                      <a:pt x="2286" y="15582"/>
                    </a:lnTo>
                    <a:lnTo>
                      <a:pt x="2381" y="15648"/>
                    </a:lnTo>
                    <a:lnTo>
                      <a:pt x="2429" y="15648"/>
                    </a:lnTo>
                    <a:lnTo>
                      <a:pt x="2620" y="15849"/>
                    </a:lnTo>
                    <a:lnTo>
                      <a:pt x="2953" y="15782"/>
                    </a:lnTo>
                    <a:lnTo>
                      <a:pt x="3429" y="15749"/>
                    </a:lnTo>
                    <a:lnTo>
                      <a:pt x="3905" y="15749"/>
                    </a:lnTo>
                    <a:lnTo>
                      <a:pt x="4477" y="15715"/>
                    </a:lnTo>
                    <a:lnTo>
                      <a:pt x="4858" y="15648"/>
                    </a:lnTo>
                    <a:lnTo>
                      <a:pt x="5144" y="15715"/>
                    </a:lnTo>
                    <a:lnTo>
                      <a:pt x="5525" y="15849"/>
                    </a:lnTo>
                    <a:lnTo>
                      <a:pt x="6001" y="15983"/>
                    </a:lnTo>
                    <a:lnTo>
                      <a:pt x="6192" y="16050"/>
                    </a:lnTo>
                    <a:lnTo>
                      <a:pt x="6477" y="15983"/>
                    </a:lnTo>
                    <a:lnTo>
                      <a:pt x="6858" y="15916"/>
                    </a:lnTo>
                    <a:lnTo>
                      <a:pt x="7192" y="16016"/>
                    </a:lnTo>
                    <a:lnTo>
                      <a:pt x="7382" y="16250"/>
                    </a:lnTo>
                    <a:lnTo>
                      <a:pt x="7716" y="16384"/>
                    </a:lnTo>
                    <a:lnTo>
                      <a:pt x="7906" y="16317"/>
                    </a:lnTo>
                    <a:lnTo>
                      <a:pt x="8001" y="16150"/>
                    </a:lnTo>
                    <a:lnTo>
                      <a:pt x="8287" y="15983"/>
                    </a:lnTo>
                    <a:lnTo>
                      <a:pt x="8668" y="16016"/>
                    </a:lnTo>
                    <a:lnTo>
                      <a:pt x="9145" y="16183"/>
                    </a:lnTo>
                    <a:lnTo>
                      <a:pt x="9668" y="16250"/>
                    </a:lnTo>
                    <a:lnTo>
                      <a:pt x="10002" y="16050"/>
                    </a:lnTo>
                    <a:lnTo>
                      <a:pt x="10383" y="15882"/>
                    </a:lnTo>
                    <a:lnTo>
                      <a:pt x="10764" y="15849"/>
                    </a:lnTo>
                    <a:lnTo>
                      <a:pt x="11193" y="15849"/>
                    </a:lnTo>
                    <a:lnTo>
                      <a:pt x="11526" y="15782"/>
                    </a:lnTo>
                    <a:lnTo>
                      <a:pt x="11716" y="15648"/>
                    </a:lnTo>
                    <a:lnTo>
                      <a:pt x="12097" y="15749"/>
                    </a:lnTo>
                    <a:lnTo>
                      <a:pt x="12336" y="15749"/>
                    </a:lnTo>
                    <a:lnTo>
                      <a:pt x="12669" y="15749"/>
                    </a:lnTo>
                    <a:lnTo>
                      <a:pt x="12764" y="15983"/>
                    </a:lnTo>
                    <a:lnTo>
                      <a:pt x="13050" y="15849"/>
                    </a:lnTo>
                    <a:lnTo>
                      <a:pt x="13050" y="15648"/>
                    </a:lnTo>
                    <a:lnTo>
                      <a:pt x="12764" y="15214"/>
                    </a:lnTo>
                    <a:lnTo>
                      <a:pt x="12717" y="14812"/>
                    </a:lnTo>
                    <a:lnTo>
                      <a:pt x="12907" y="14512"/>
                    </a:lnTo>
                    <a:lnTo>
                      <a:pt x="13336" y="14378"/>
                    </a:lnTo>
                    <a:lnTo>
                      <a:pt x="13717" y="14277"/>
                    </a:lnTo>
                    <a:lnTo>
                      <a:pt x="13812" y="14010"/>
                    </a:lnTo>
                    <a:lnTo>
                      <a:pt x="13907" y="13776"/>
                    </a:lnTo>
                    <a:lnTo>
                      <a:pt x="14288" y="13709"/>
                    </a:lnTo>
                    <a:lnTo>
                      <a:pt x="14574" y="13609"/>
                    </a:lnTo>
                    <a:lnTo>
                      <a:pt x="14622" y="13375"/>
                    </a:lnTo>
                    <a:lnTo>
                      <a:pt x="14431" y="13208"/>
                    </a:lnTo>
                    <a:lnTo>
                      <a:pt x="13860" y="12940"/>
                    </a:lnTo>
                    <a:lnTo>
                      <a:pt x="13526" y="12706"/>
                    </a:lnTo>
                    <a:lnTo>
                      <a:pt x="13145" y="12405"/>
                    </a:lnTo>
                    <a:lnTo>
                      <a:pt x="12669" y="12104"/>
                    </a:lnTo>
                    <a:lnTo>
                      <a:pt x="12193" y="11837"/>
                    </a:lnTo>
                    <a:lnTo>
                      <a:pt x="11812" y="11502"/>
                    </a:lnTo>
                    <a:lnTo>
                      <a:pt x="11812" y="11034"/>
                    </a:lnTo>
                    <a:lnTo>
                      <a:pt x="11764" y="10700"/>
                    </a:lnTo>
                    <a:lnTo>
                      <a:pt x="11383" y="10566"/>
                    </a:lnTo>
                    <a:lnTo>
                      <a:pt x="11050" y="10299"/>
                    </a:lnTo>
                    <a:lnTo>
                      <a:pt x="11050" y="10098"/>
                    </a:lnTo>
                    <a:lnTo>
                      <a:pt x="11526" y="10232"/>
                    </a:lnTo>
                    <a:lnTo>
                      <a:pt x="11621" y="10365"/>
                    </a:lnTo>
                    <a:lnTo>
                      <a:pt x="11716" y="10365"/>
                    </a:lnTo>
                    <a:lnTo>
                      <a:pt x="11812" y="10165"/>
                    </a:lnTo>
                    <a:lnTo>
                      <a:pt x="11907" y="9998"/>
                    </a:lnTo>
                    <a:lnTo>
                      <a:pt x="12002" y="9964"/>
                    </a:lnTo>
                    <a:lnTo>
                      <a:pt x="12145" y="9897"/>
                    </a:lnTo>
                    <a:lnTo>
                      <a:pt x="12383" y="9830"/>
                    </a:lnTo>
                    <a:lnTo>
                      <a:pt x="12717" y="9764"/>
                    </a:lnTo>
                    <a:lnTo>
                      <a:pt x="13050" y="9697"/>
                    </a:lnTo>
                    <a:lnTo>
                      <a:pt x="13288" y="9596"/>
                    </a:lnTo>
                    <a:lnTo>
                      <a:pt x="13622" y="9463"/>
                    </a:lnTo>
                    <a:lnTo>
                      <a:pt x="13812" y="9195"/>
                    </a:lnTo>
                    <a:lnTo>
                      <a:pt x="14193" y="9061"/>
                    </a:lnTo>
                    <a:lnTo>
                      <a:pt x="14669" y="8928"/>
                    </a:lnTo>
                    <a:lnTo>
                      <a:pt x="15050" y="8827"/>
                    </a:lnTo>
                    <a:lnTo>
                      <a:pt x="15146" y="8526"/>
                    </a:lnTo>
                    <a:lnTo>
                      <a:pt x="15193" y="8259"/>
                    </a:lnTo>
                    <a:lnTo>
                      <a:pt x="15527" y="8292"/>
                    </a:lnTo>
                    <a:lnTo>
                      <a:pt x="15717" y="8627"/>
                    </a:lnTo>
                    <a:lnTo>
                      <a:pt x="15955" y="8827"/>
                    </a:lnTo>
                    <a:lnTo>
                      <a:pt x="16193" y="8794"/>
                    </a:lnTo>
                    <a:lnTo>
                      <a:pt x="16193" y="8827"/>
                    </a:lnTo>
                    <a:lnTo>
                      <a:pt x="16193" y="8794"/>
                    </a:lnTo>
                    <a:lnTo>
                      <a:pt x="16336" y="8627"/>
                    </a:lnTo>
                    <a:lnTo>
                      <a:pt x="16384" y="8159"/>
                    </a:lnTo>
                    <a:lnTo>
                      <a:pt x="16384" y="7858"/>
                    </a:lnTo>
                    <a:lnTo>
                      <a:pt x="16384" y="7690"/>
                    </a:lnTo>
                    <a:lnTo>
                      <a:pt x="16384" y="7557"/>
                    </a:lnTo>
                    <a:lnTo>
                      <a:pt x="16289" y="7490"/>
                    </a:lnTo>
                    <a:lnTo>
                      <a:pt x="16098" y="7323"/>
                    </a:lnTo>
                    <a:lnTo>
                      <a:pt x="15812" y="7089"/>
                    </a:lnTo>
                    <a:lnTo>
                      <a:pt x="15765" y="6788"/>
                    </a:lnTo>
                    <a:lnTo>
                      <a:pt x="15765" y="6520"/>
                    </a:lnTo>
                    <a:lnTo>
                      <a:pt x="15765" y="6286"/>
                    </a:lnTo>
                    <a:lnTo>
                      <a:pt x="15717" y="5885"/>
                    </a:lnTo>
                    <a:lnTo>
                      <a:pt x="15574" y="5684"/>
                    </a:lnTo>
                    <a:lnTo>
                      <a:pt x="15527" y="5350"/>
                    </a:lnTo>
                    <a:lnTo>
                      <a:pt x="15527" y="5082"/>
                    </a:lnTo>
                    <a:lnTo>
                      <a:pt x="15384" y="4882"/>
                    </a:lnTo>
                    <a:lnTo>
                      <a:pt x="15146" y="4748"/>
                    </a:lnTo>
                    <a:lnTo>
                      <a:pt x="14955" y="4614"/>
                    </a:lnTo>
                    <a:lnTo>
                      <a:pt x="14955" y="4481"/>
                    </a:lnTo>
                    <a:lnTo>
                      <a:pt x="15050" y="4146"/>
                    </a:lnTo>
                    <a:lnTo>
                      <a:pt x="15193" y="3845"/>
                    </a:lnTo>
                    <a:lnTo>
                      <a:pt x="15241" y="3578"/>
                    </a:lnTo>
                    <a:lnTo>
                      <a:pt x="15241" y="3344"/>
                    </a:lnTo>
                    <a:lnTo>
                      <a:pt x="15241" y="3176"/>
                    </a:lnTo>
                    <a:lnTo>
                      <a:pt x="15146" y="3009"/>
                    </a:lnTo>
                    <a:lnTo>
                      <a:pt x="14955" y="2775"/>
                    </a:lnTo>
                    <a:lnTo>
                      <a:pt x="14860" y="2508"/>
                    </a:lnTo>
                    <a:lnTo>
                      <a:pt x="14860" y="2541"/>
                    </a:lnTo>
                    <a:lnTo>
                      <a:pt x="14622" y="2541"/>
                    </a:lnTo>
                    <a:lnTo>
                      <a:pt x="14431" y="2474"/>
                    </a:lnTo>
                    <a:lnTo>
                      <a:pt x="14193" y="2407"/>
                    </a:lnTo>
                    <a:lnTo>
                      <a:pt x="14098" y="2240"/>
                    </a:lnTo>
                    <a:lnTo>
                      <a:pt x="14098" y="2107"/>
                    </a:lnTo>
                    <a:lnTo>
                      <a:pt x="14003" y="1939"/>
                    </a:lnTo>
                    <a:lnTo>
                      <a:pt x="13812" y="1806"/>
                    </a:lnTo>
                    <a:lnTo>
                      <a:pt x="13717" y="1806"/>
                    </a:lnTo>
                    <a:lnTo>
                      <a:pt x="13526" y="1806"/>
                    </a:lnTo>
                    <a:lnTo>
                      <a:pt x="13336" y="1705"/>
                    </a:lnTo>
                    <a:lnTo>
                      <a:pt x="13241" y="1672"/>
                    </a:lnTo>
                    <a:lnTo>
                      <a:pt x="13145" y="1538"/>
                    </a:lnTo>
                    <a:lnTo>
                      <a:pt x="12907" y="1404"/>
                    </a:lnTo>
                    <a:lnTo>
                      <a:pt x="12717" y="1271"/>
                    </a:lnTo>
                    <a:lnTo>
                      <a:pt x="12526" y="1271"/>
                    </a:lnTo>
                    <a:lnTo>
                      <a:pt x="12288" y="1304"/>
                    </a:lnTo>
                    <a:lnTo>
                      <a:pt x="12002" y="1404"/>
                    </a:lnTo>
                    <a:lnTo>
                      <a:pt x="11812" y="1538"/>
                    </a:lnTo>
                    <a:lnTo>
                      <a:pt x="11907" y="1404"/>
                    </a:lnTo>
                    <a:lnTo>
                      <a:pt x="12097" y="1271"/>
                    </a:lnTo>
                    <a:lnTo>
                      <a:pt x="12336" y="1137"/>
                    </a:lnTo>
                    <a:lnTo>
                      <a:pt x="12145" y="1070"/>
                    </a:lnTo>
                    <a:lnTo>
                      <a:pt x="11907" y="1137"/>
                    </a:lnTo>
                    <a:lnTo>
                      <a:pt x="11621" y="1337"/>
                    </a:lnTo>
                    <a:lnTo>
                      <a:pt x="11431" y="1538"/>
                    </a:lnTo>
                    <a:lnTo>
                      <a:pt x="11335" y="1739"/>
                    </a:lnTo>
                    <a:lnTo>
                      <a:pt x="11193" y="1806"/>
                    </a:lnTo>
                    <a:lnTo>
                      <a:pt x="11193" y="1672"/>
                    </a:lnTo>
                    <a:lnTo>
                      <a:pt x="10954" y="1705"/>
                    </a:lnTo>
                    <a:lnTo>
                      <a:pt x="10573" y="1739"/>
                    </a:lnTo>
                    <a:lnTo>
                      <a:pt x="10288" y="1939"/>
                    </a:lnTo>
                    <a:lnTo>
                      <a:pt x="10192" y="2006"/>
                    </a:lnTo>
                    <a:lnTo>
                      <a:pt x="10097" y="2073"/>
                    </a:lnTo>
                    <a:lnTo>
                      <a:pt x="10192" y="2140"/>
                    </a:lnTo>
                    <a:lnTo>
                      <a:pt x="9907" y="2140"/>
                    </a:lnTo>
                    <a:lnTo>
                      <a:pt x="9716" y="2140"/>
                    </a:lnTo>
                    <a:lnTo>
                      <a:pt x="9526" y="2073"/>
                    </a:lnTo>
                    <a:lnTo>
                      <a:pt x="9287" y="2207"/>
                    </a:lnTo>
                    <a:lnTo>
                      <a:pt x="9097" y="2274"/>
                    </a:lnTo>
                    <a:lnTo>
                      <a:pt x="8954" y="2006"/>
                    </a:lnTo>
                    <a:lnTo>
                      <a:pt x="9097" y="1839"/>
                    </a:lnTo>
                    <a:lnTo>
                      <a:pt x="9335" y="1705"/>
                    </a:lnTo>
                    <a:lnTo>
                      <a:pt x="9478" y="1538"/>
                    </a:lnTo>
                    <a:lnTo>
                      <a:pt x="9526" y="1337"/>
                    </a:lnTo>
                    <a:lnTo>
                      <a:pt x="9335" y="1271"/>
                    </a:lnTo>
                    <a:lnTo>
                      <a:pt x="9240" y="1304"/>
                    </a:lnTo>
                    <a:lnTo>
                      <a:pt x="8859" y="1404"/>
                    </a:lnTo>
                    <a:lnTo>
                      <a:pt x="8668" y="1404"/>
                    </a:lnTo>
                    <a:lnTo>
                      <a:pt x="8525" y="1204"/>
                    </a:lnTo>
                    <a:lnTo>
                      <a:pt x="8144" y="1137"/>
                    </a:lnTo>
                    <a:lnTo>
                      <a:pt x="8001" y="1271"/>
                    </a:lnTo>
                    <a:lnTo>
                      <a:pt x="7906" y="1271"/>
                    </a:lnTo>
                    <a:lnTo>
                      <a:pt x="7811" y="1070"/>
                    </a:lnTo>
                    <a:lnTo>
                      <a:pt x="7620" y="1070"/>
                    </a:lnTo>
                    <a:lnTo>
                      <a:pt x="7525" y="1003"/>
                    </a:lnTo>
                    <a:lnTo>
                      <a:pt x="7716" y="802"/>
                    </a:lnTo>
                    <a:lnTo>
                      <a:pt x="7716" y="602"/>
                    </a:lnTo>
                    <a:lnTo>
                      <a:pt x="7620" y="502"/>
                    </a:lnTo>
                    <a:lnTo>
                      <a:pt x="7573" y="368"/>
                    </a:lnTo>
                    <a:lnTo>
                      <a:pt x="7382" y="334"/>
                    </a:lnTo>
                    <a:lnTo>
                      <a:pt x="7144" y="234"/>
                    </a:lnTo>
                    <a:lnTo>
                      <a:pt x="6858" y="234"/>
                    </a:lnTo>
                    <a:lnTo>
                      <a:pt x="6858" y="201"/>
                    </a:lnTo>
                    <a:lnTo>
                      <a:pt x="6858" y="100"/>
                    </a:lnTo>
                    <a:lnTo>
                      <a:pt x="7001" y="100"/>
                    </a:lnTo>
                    <a:lnTo>
                      <a:pt x="6858" y="134"/>
                    </a:lnTo>
                    <a:lnTo>
                      <a:pt x="6620" y="201"/>
                    </a:lnTo>
                    <a:lnTo>
                      <a:pt x="6287" y="134"/>
                    </a:lnTo>
                    <a:lnTo>
                      <a:pt x="5906" y="67"/>
                    </a:lnTo>
                    <a:lnTo>
                      <a:pt x="5668" y="67"/>
                    </a:lnTo>
                    <a:lnTo>
                      <a:pt x="5668" y="0"/>
                    </a:lnTo>
                    <a:lnTo>
                      <a:pt x="5668" y="134"/>
                    </a:lnTo>
                    <a:lnTo>
                      <a:pt x="5668" y="267"/>
                    </a:lnTo>
                    <a:lnTo>
                      <a:pt x="5715" y="401"/>
                    </a:lnTo>
                    <a:lnTo>
                      <a:pt x="5906" y="635"/>
                    </a:lnTo>
                    <a:lnTo>
                      <a:pt x="6049" y="769"/>
                    </a:lnTo>
                    <a:lnTo>
                      <a:pt x="6096" y="936"/>
                    </a:lnTo>
                    <a:lnTo>
                      <a:pt x="5906" y="1037"/>
                    </a:lnTo>
                    <a:lnTo>
                      <a:pt x="5715" y="1070"/>
                    </a:lnTo>
                    <a:lnTo>
                      <a:pt x="5668" y="1170"/>
                    </a:lnTo>
                    <a:lnTo>
                      <a:pt x="5525" y="1304"/>
                    </a:lnTo>
                    <a:lnTo>
                      <a:pt x="5715" y="1304"/>
                    </a:lnTo>
                    <a:lnTo>
                      <a:pt x="5858" y="1404"/>
                    </a:lnTo>
                    <a:lnTo>
                      <a:pt x="5811" y="1538"/>
                    </a:lnTo>
                    <a:lnTo>
                      <a:pt x="5906" y="1672"/>
                    </a:lnTo>
                    <a:lnTo>
                      <a:pt x="6049" y="1739"/>
                    </a:lnTo>
                    <a:lnTo>
                      <a:pt x="6001" y="1872"/>
                    </a:lnTo>
                    <a:lnTo>
                      <a:pt x="5858" y="1872"/>
                    </a:lnTo>
                    <a:lnTo>
                      <a:pt x="5858" y="2073"/>
                    </a:lnTo>
                    <a:lnTo>
                      <a:pt x="6049" y="2207"/>
                    </a:lnTo>
                    <a:lnTo>
                      <a:pt x="6239" y="2274"/>
                    </a:lnTo>
                    <a:lnTo>
                      <a:pt x="6192" y="2341"/>
                    </a:lnTo>
                    <a:lnTo>
                      <a:pt x="5906" y="2341"/>
                    </a:lnTo>
                    <a:lnTo>
                      <a:pt x="5668" y="2341"/>
                    </a:lnTo>
                    <a:lnTo>
                      <a:pt x="5477" y="2341"/>
                    </a:lnTo>
                    <a:lnTo>
                      <a:pt x="5334" y="2474"/>
                    </a:lnTo>
                    <a:lnTo>
                      <a:pt x="5287" y="2608"/>
                    </a:lnTo>
                    <a:lnTo>
                      <a:pt x="5239" y="2809"/>
                    </a:lnTo>
                    <a:lnTo>
                      <a:pt x="5239" y="3009"/>
                    </a:lnTo>
                    <a:lnTo>
                      <a:pt x="5334" y="3277"/>
                    </a:lnTo>
                    <a:lnTo>
                      <a:pt x="5430" y="3477"/>
                    </a:lnTo>
                    <a:lnTo>
                      <a:pt x="5239" y="3310"/>
                    </a:lnTo>
                    <a:lnTo>
                      <a:pt x="5096" y="3009"/>
                    </a:lnTo>
                    <a:lnTo>
                      <a:pt x="4858" y="2942"/>
                    </a:lnTo>
                    <a:lnTo>
                      <a:pt x="4763" y="3176"/>
                    </a:lnTo>
                    <a:lnTo>
                      <a:pt x="4572" y="3176"/>
                    </a:lnTo>
                    <a:lnTo>
                      <a:pt x="4572" y="2909"/>
                    </a:lnTo>
                    <a:lnTo>
                      <a:pt x="4382" y="2675"/>
                    </a:lnTo>
                    <a:lnTo>
                      <a:pt x="3905" y="2608"/>
                    </a:lnTo>
                    <a:lnTo>
                      <a:pt x="3382" y="2608"/>
                    </a:lnTo>
                    <a:lnTo>
                      <a:pt x="3048" y="2675"/>
                    </a:lnTo>
                    <a:lnTo>
                      <a:pt x="2953" y="2876"/>
                    </a:lnTo>
                    <a:lnTo>
                      <a:pt x="2810" y="2942"/>
                    </a:lnTo>
                    <a:lnTo>
                      <a:pt x="2667" y="3076"/>
                    </a:lnTo>
                    <a:lnTo>
                      <a:pt x="2667" y="3176"/>
                    </a:lnTo>
                    <a:lnTo>
                      <a:pt x="2810" y="3210"/>
                    </a:lnTo>
                    <a:lnTo>
                      <a:pt x="3048" y="3277"/>
                    </a:lnTo>
                    <a:lnTo>
                      <a:pt x="3191" y="3344"/>
                    </a:lnTo>
                    <a:lnTo>
                      <a:pt x="3334" y="3444"/>
                    </a:lnTo>
                    <a:lnTo>
                      <a:pt x="3382" y="3678"/>
                    </a:lnTo>
                    <a:lnTo>
                      <a:pt x="3334" y="3678"/>
                    </a:lnTo>
                    <a:lnTo>
                      <a:pt x="3191" y="3444"/>
                    </a:lnTo>
                    <a:lnTo>
                      <a:pt x="2667" y="3477"/>
                    </a:lnTo>
                    <a:lnTo>
                      <a:pt x="2667" y="3611"/>
                    </a:lnTo>
                    <a:lnTo>
                      <a:pt x="2572" y="3812"/>
                    </a:lnTo>
                    <a:lnTo>
                      <a:pt x="2429" y="4079"/>
                    </a:lnTo>
                    <a:lnTo>
                      <a:pt x="2381" y="4347"/>
                    </a:lnTo>
                    <a:lnTo>
                      <a:pt x="2239" y="4547"/>
                    </a:lnTo>
                    <a:lnTo>
                      <a:pt x="1905" y="4748"/>
                    </a:lnTo>
                    <a:lnTo>
                      <a:pt x="1715" y="4781"/>
                    </a:lnTo>
                    <a:lnTo>
                      <a:pt x="1810" y="5049"/>
                    </a:lnTo>
                    <a:lnTo>
                      <a:pt x="2191" y="5183"/>
                    </a:lnTo>
                    <a:lnTo>
                      <a:pt x="2381" y="5216"/>
                    </a:lnTo>
                    <a:lnTo>
                      <a:pt x="2286" y="5550"/>
                    </a:lnTo>
                    <a:lnTo>
                      <a:pt x="2048" y="5751"/>
                    </a:lnTo>
                    <a:lnTo>
                      <a:pt x="1715" y="5885"/>
                    </a:lnTo>
                    <a:lnTo>
                      <a:pt x="1619" y="6152"/>
                    </a:lnTo>
                    <a:lnTo>
                      <a:pt x="1476" y="6420"/>
                    </a:lnTo>
                    <a:lnTo>
                      <a:pt x="1143" y="6420"/>
                    </a:lnTo>
                    <a:lnTo>
                      <a:pt x="762" y="6286"/>
                    </a:lnTo>
                    <a:lnTo>
                      <a:pt x="476" y="6253"/>
                    </a:lnTo>
                    <a:lnTo>
                      <a:pt x="381" y="6487"/>
                    </a:lnTo>
                    <a:lnTo>
                      <a:pt x="476" y="6821"/>
                    </a:lnTo>
                    <a:lnTo>
                      <a:pt x="476" y="7089"/>
                    </a:lnTo>
                    <a:lnTo>
                      <a:pt x="381" y="7423"/>
                    </a:lnTo>
                    <a:lnTo>
                      <a:pt x="381" y="7624"/>
                    </a:lnTo>
                    <a:lnTo>
                      <a:pt x="333" y="7858"/>
                    </a:lnTo>
                    <a:lnTo>
                      <a:pt x="143" y="8025"/>
                    </a:lnTo>
                    <a:lnTo>
                      <a:pt x="95" y="8225"/>
                    </a:lnTo>
                    <a:lnTo>
                      <a:pt x="143" y="8426"/>
                    </a:lnTo>
                    <a:lnTo>
                      <a:pt x="191" y="8660"/>
                    </a:lnTo>
                    <a:lnTo>
                      <a:pt x="191" y="8794"/>
                    </a:lnTo>
                    <a:close/>
                  </a:path>
                </a:pathLst>
              </a:custGeom>
              <a:solidFill>
                <a:srgbClr val="006672"/>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99" name="Drawing 27"/>
              <p:cNvSpPr>
                <a:spLocks noChangeAspect="1"/>
              </p:cNvSpPr>
              <p:nvPr/>
            </p:nvSpPr>
            <p:spPr bwMode="auto">
              <a:xfrm>
                <a:off x="13611" y="-44431"/>
                <a:ext cx="936" cy="25"/>
              </a:xfrm>
              <a:custGeom>
                <a:avLst/>
                <a:gdLst/>
                <a:ahLst/>
                <a:cxnLst>
                  <a:cxn ang="0">
                    <a:pos x="14564" y="8520"/>
                  </a:cxn>
                  <a:cxn ang="0">
                    <a:pos x="14564" y="9830"/>
                  </a:cxn>
                  <a:cxn ang="0">
                    <a:pos x="15474" y="11141"/>
                  </a:cxn>
                  <a:cxn ang="0">
                    <a:pos x="16384" y="13763"/>
                  </a:cxn>
                  <a:cxn ang="0">
                    <a:pos x="16384" y="15729"/>
                  </a:cxn>
                  <a:cxn ang="0">
                    <a:pos x="14564" y="13763"/>
                  </a:cxn>
                  <a:cxn ang="0">
                    <a:pos x="10923" y="15073"/>
                  </a:cxn>
                  <a:cxn ang="0">
                    <a:pos x="8192" y="16384"/>
                  </a:cxn>
                  <a:cxn ang="0">
                    <a:pos x="3641" y="15729"/>
                  </a:cxn>
                  <a:cxn ang="0">
                    <a:pos x="0" y="13107"/>
                  </a:cxn>
                  <a:cxn ang="0">
                    <a:pos x="910" y="11141"/>
                  </a:cxn>
                  <a:cxn ang="0">
                    <a:pos x="1820" y="9830"/>
                  </a:cxn>
                  <a:cxn ang="0">
                    <a:pos x="0" y="5898"/>
                  </a:cxn>
                  <a:cxn ang="0">
                    <a:pos x="1820" y="5243"/>
                  </a:cxn>
                  <a:cxn ang="0">
                    <a:pos x="7282" y="7209"/>
                  </a:cxn>
                  <a:cxn ang="0">
                    <a:pos x="10923" y="7864"/>
                  </a:cxn>
                  <a:cxn ang="0">
                    <a:pos x="9102" y="5898"/>
                  </a:cxn>
                  <a:cxn ang="0">
                    <a:pos x="5461" y="3277"/>
                  </a:cxn>
                  <a:cxn ang="0">
                    <a:pos x="3641" y="1966"/>
                  </a:cxn>
                  <a:cxn ang="0">
                    <a:pos x="4551" y="0"/>
                  </a:cxn>
                  <a:cxn ang="0">
                    <a:pos x="8192" y="655"/>
                  </a:cxn>
                  <a:cxn ang="0">
                    <a:pos x="8192" y="2621"/>
                  </a:cxn>
                  <a:cxn ang="0">
                    <a:pos x="12743" y="2621"/>
                  </a:cxn>
                  <a:cxn ang="0">
                    <a:pos x="15474" y="4588"/>
                  </a:cxn>
                  <a:cxn ang="0">
                    <a:pos x="15474" y="7209"/>
                  </a:cxn>
                  <a:cxn ang="0">
                    <a:pos x="14564" y="8520"/>
                  </a:cxn>
                </a:cxnLst>
                <a:rect l="0" t="0" r="r" b="b"/>
                <a:pathLst>
                  <a:path w="16384" h="16384">
                    <a:moveTo>
                      <a:pt x="14564" y="8520"/>
                    </a:moveTo>
                    <a:lnTo>
                      <a:pt x="14564" y="9830"/>
                    </a:lnTo>
                    <a:lnTo>
                      <a:pt x="15474" y="11141"/>
                    </a:lnTo>
                    <a:lnTo>
                      <a:pt x="16384" y="13763"/>
                    </a:lnTo>
                    <a:lnTo>
                      <a:pt x="16384" y="15729"/>
                    </a:lnTo>
                    <a:lnTo>
                      <a:pt x="14564" y="13763"/>
                    </a:lnTo>
                    <a:lnTo>
                      <a:pt x="10923" y="15073"/>
                    </a:lnTo>
                    <a:lnTo>
                      <a:pt x="8192" y="16384"/>
                    </a:lnTo>
                    <a:lnTo>
                      <a:pt x="3641" y="15729"/>
                    </a:lnTo>
                    <a:lnTo>
                      <a:pt x="0" y="13107"/>
                    </a:lnTo>
                    <a:lnTo>
                      <a:pt x="910" y="11141"/>
                    </a:lnTo>
                    <a:lnTo>
                      <a:pt x="1820" y="9830"/>
                    </a:lnTo>
                    <a:lnTo>
                      <a:pt x="0" y="5898"/>
                    </a:lnTo>
                    <a:lnTo>
                      <a:pt x="1820" y="5243"/>
                    </a:lnTo>
                    <a:lnTo>
                      <a:pt x="7282" y="7209"/>
                    </a:lnTo>
                    <a:lnTo>
                      <a:pt x="10923" y="7864"/>
                    </a:lnTo>
                    <a:lnTo>
                      <a:pt x="9102" y="5898"/>
                    </a:lnTo>
                    <a:lnTo>
                      <a:pt x="5461" y="3277"/>
                    </a:lnTo>
                    <a:lnTo>
                      <a:pt x="3641" y="1966"/>
                    </a:lnTo>
                    <a:lnTo>
                      <a:pt x="4551" y="0"/>
                    </a:lnTo>
                    <a:lnTo>
                      <a:pt x="8192" y="655"/>
                    </a:lnTo>
                    <a:lnTo>
                      <a:pt x="8192" y="2621"/>
                    </a:lnTo>
                    <a:lnTo>
                      <a:pt x="12743" y="2621"/>
                    </a:lnTo>
                    <a:lnTo>
                      <a:pt x="15474" y="4588"/>
                    </a:lnTo>
                    <a:lnTo>
                      <a:pt x="15474" y="7209"/>
                    </a:lnTo>
                    <a:lnTo>
                      <a:pt x="14564" y="8520"/>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09" name="Greece"/>
            <p:cNvGrpSpPr>
              <a:grpSpLocks noChangeAspect="1"/>
            </p:cNvGrpSpPr>
            <p:nvPr/>
          </p:nvGrpSpPr>
          <p:grpSpPr bwMode="auto">
            <a:xfrm>
              <a:off x="2501" y="2475"/>
              <a:ext cx="570" cy="472"/>
              <a:chOff x="-1384" y="-84327"/>
              <a:chExt cx="20520" cy="365"/>
            </a:xfrm>
          </p:grpSpPr>
          <p:sp>
            <p:nvSpPr>
              <p:cNvPr id="185" name="Drawing 29"/>
              <p:cNvSpPr>
                <a:spLocks noChangeAspect="1"/>
              </p:cNvSpPr>
              <p:nvPr/>
            </p:nvSpPr>
            <p:spPr bwMode="auto">
              <a:xfrm>
                <a:off x="-304" y="-84327"/>
                <a:ext cx="12780" cy="276"/>
              </a:xfrm>
              <a:custGeom>
                <a:avLst/>
                <a:gdLst/>
                <a:ahLst/>
                <a:cxnLst>
                  <a:cxn ang="0">
                    <a:pos x="173" y="10507"/>
                  </a:cxn>
                  <a:cxn ang="0">
                    <a:pos x="981" y="11635"/>
                  </a:cxn>
                  <a:cxn ang="0">
                    <a:pos x="2019" y="12407"/>
                  </a:cxn>
                  <a:cxn ang="0">
                    <a:pos x="2538" y="13238"/>
                  </a:cxn>
                  <a:cxn ang="0">
                    <a:pos x="2769" y="14188"/>
                  </a:cxn>
                  <a:cxn ang="0">
                    <a:pos x="3692" y="14959"/>
                  </a:cxn>
                  <a:cxn ang="0">
                    <a:pos x="4673" y="14959"/>
                  </a:cxn>
                  <a:cxn ang="0">
                    <a:pos x="6865" y="14544"/>
                  </a:cxn>
                  <a:cxn ang="0">
                    <a:pos x="8077" y="14662"/>
                  </a:cxn>
                  <a:cxn ang="0">
                    <a:pos x="9000" y="15375"/>
                  </a:cxn>
                  <a:cxn ang="0">
                    <a:pos x="9750" y="15672"/>
                  </a:cxn>
                  <a:cxn ang="0">
                    <a:pos x="11826" y="16384"/>
                  </a:cxn>
                  <a:cxn ang="0">
                    <a:pos x="11596" y="14900"/>
                  </a:cxn>
                  <a:cxn ang="0">
                    <a:pos x="10788" y="14188"/>
                  </a:cxn>
                  <a:cxn ang="0">
                    <a:pos x="9519" y="13594"/>
                  </a:cxn>
                  <a:cxn ang="0">
                    <a:pos x="8307" y="13000"/>
                  </a:cxn>
                  <a:cxn ang="0">
                    <a:pos x="6981" y="12347"/>
                  </a:cxn>
                  <a:cxn ang="0">
                    <a:pos x="8019" y="12110"/>
                  </a:cxn>
                  <a:cxn ang="0">
                    <a:pos x="7788" y="11219"/>
                  </a:cxn>
                  <a:cxn ang="0">
                    <a:pos x="8538" y="10982"/>
                  </a:cxn>
                  <a:cxn ang="0">
                    <a:pos x="8942" y="11219"/>
                  </a:cxn>
                  <a:cxn ang="0">
                    <a:pos x="8019" y="9973"/>
                  </a:cxn>
                  <a:cxn ang="0">
                    <a:pos x="6692" y="8548"/>
                  </a:cxn>
                  <a:cxn ang="0">
                    <a:pos x="6461" y="6352"/>
                  </a:cxn>
                  <a:cxn ang="0">
                    <a:pos x="6981" y="6411"/>
                  </a:cxn>
                  <a:cxn ang="0">
                    <a:pos x="8307" y="7183"/>
                  </a:cxn>
                  <a:cxn ang="0">
                    <a:pos x="9519" y="8014"/>
                  </a:cxn>
                  <a:cxn ang="0">
                    <a:pos x="9000" y="7064"/>
                  </a:cxn>
                  <a:cxn ang="0">
                    <a:pos x="10384" y="8014"/>
                  </a:cxn>
                  <a:cxn ang="0">
                    <a:pos x="9692" y="6470"/>
                  </a:cxn>
                  <a:cxn ang="0">
                    <a:pos x="10903" y="6827"/>
                  </a:cxn>
                  <a:cxn ang="0">
                    <a:pos x="10673" y="6411"/>
                  </a:cxn>
                  <a:cxn ang="0">
                    <a:pos x="9634" y="5996"/>
                  </a:cxn>
                  <a:cxn ang="0">
                    <a:pos x="10615" y="4749"/>
                  </a:cxn>
                  <a:cxn ang="0">
                    <a:pos x="11942" y="4215"/>
                  </a:cxn>
                  <a:cxn ang="0">
                    <a:pos x="13096" y="3621"/>
                  </a:cxn>
                  <a:cxn ang="0">
                    <a:pos x="14999" y="3799"/>
                  </a:cxn>
                  <a:cxn ang="0">
                    <a:pos x="15922" y="2434"/>
                  </a:cxn>
                  <a:cxn ang="0">
                    <a:pos x="16326" y="534"/>
                  </a:cxn>
                  <a:cxn ang="0">
                    <a:pos x="15057" y="178"/>
                  </a:cxn>
                  <a:cxn ang="0">
                    <a:pos x="13673" y="2315"/>
                  </a:cxn>
                  <a:cxn ang="0">
                    <a:pos x="11307" y="1662"/>
                  </a:cxn>
                  <a:cxn ang="0">
                    <a:pos x="9288" y="2434"/>
                  </a:cxn>
                  <a:cxn ang="0">
                    <a:pos x="6923" y="3087"/>
                  </a:cxn>
                  <a:cxn ang="0">
                    <a:pos x="5942" y="4037"/>
                  </a:cxn>
                  <a:cxn ang="0">
                    <a:pos x="3519" y="5224"/>
                  </a:cxn>
                  <a:cxn ang="0">
                    <a:pos x="1846" y="5699"/>
                  </a:cxn>
                  <a:cxn ang="0">
                    <a:pos x="1558" y="7658"/>
                  </a:cxn>
                  <a:cxn ang="0">
                    <a:pos x="635" y="9676"/>
                  </a:cxn>
                  <a:cxn ang="0">
                    <a:pos x="0" y="10388"/>
                  </a:cxn>
                </a:cxnLst>
                <a:rect l="0" t="0" r="r" b="b"/>
                <a:pathLst>
                  <a:path w="16384" h="16384">
                    <a:moveTo>
                      <a:pt x="0" y="10388"/>
                    </a:moveTo>
                    <a:lnTo>
                      <a:pt x="58" y="10388"/>
                    </a:lnTo>
                    <a:lnTo>
                      <a:pt x="173" y="10507"/>
                    </a:lnTo>
                    <a:lnTo>
                      <a:pt x="288" y="10982"/>
                    </a:lnTo>
                    <a:lnTo>
                      <a:pt x="462" y="11338"/>
                    </a:lnTo>
                    <a:lnTo>
                      <a:pt x="981" y="11635"/>
                    </a:lnTo>
                    <a:lnTo>
                      <a:pt x="1615" y="12407"/>
                    </a:lnTo>
                    <a:lnTo>
                      <a:pt x="1904" y="12882"/>
                    </a:lnTo>
                    <a:lnTo>
                      <a:pt x="2019" y="12407"/>
                    </a:lnTo>
                    <a:lnTo>
                      <a:pt x="2769" y="12644"/>
                    </a:lnTo>
                    <a:lnTo>
                      <a:pt x="3000" y="13060"/>
                    </a:lnTo>
                    <a:lnTo>
                      <a:pt x="2538" y="13238"/>
                    </a:lnTo>
                    <a:lnTo>
                      <a:pt x="2019" y="13238"/>
                    </a:lnTo>
                    <a:lnTo>
                      <a:pt x="2365" y="13713"/>
                    </a:lnTo>
                    <a:lnTo>
                      <a:pt x="2769" y="14188"/>
                    </a:lnTo>
                    <a:lnTo>
                      <a:pt x="3058" y="14781"/>
                    </a:lnTo>
                    <a:lnTo>
                      <a:pt x="3404" y="15137"/>
                    </a:lnTo>
                    <a:lnTo>
                      <a:pt x="3692" y="14959"/>
                    </a:lnTo>
                    <a:lnTo>
                      <a:pt x="3750" y="14722"/>
                    </a:lnTo>
                    <a:lnTo>
                      <a:pt x="3923" y="14722"/>
                    </a:lnTo>
                    <a:lnTo>
                      <a:pt x="4673" y="14959"/>
                    </a:lnTo>
                    <a:lnTo>
                      <a:pt x="5538" y="14662"/>
                    </a:lnTo>
                    <a:lnTo>
                      <a:pt x="6231" y="14722"/>
                    </a:lnTo>
                    <a:lnTo>
                      <a:pt x="6865" y="14544"/>
                    </a:lnTo>
                    <a:lnTo>
                      <a:pt x="7384" y="14662"/>
                    </a:lnTo>
                    <a:lnTo>
                      <a:pt x="7615" y="14306"/>
                    </a:lnTo>
                    <a:lnTo>
                      <a:pt x="8077" y="14662"/>
                    </a:lnTo>
                    <a:lnTo>
                      <a:pt x="8480" y="14900"/>
                    </a:lnTo>
                    <a:lnTo>
                      <a:pt x="9057" y="14900"/>
                    </a:lnTo>
                    <a:lnTo>
                      <a:pt x="9000" y="15375"/>
                    </a:lnTo>
                    <a:lnTo>
                      <a:pt x="8538" y="15612"/>
                    </a:lnTo>
                    <a:lnTo>
                      <a:pt x="9000" y="15731"/>
                    </a:lnTo>
                    <a:lnTo>
                      <a:pt x="9750" y="15672"/>
                    </a:lnTo>
                    <a:lnTo>
                      <a:pt x="10442" y="15434"/>
                    </a:lnTo>
                    <a:lnTo>
                      <a:pt x="11077" y="15968"/>
                    </a:lnTo>
                    <a:lnTo>
                      <a:pt x="11826" y="16384"/>
                    </a:lnTo>
                    <a:lnTo>
                      <a:pt x="11769" y="15968"/>
                    </a:lnTo>
                    <a:lnTo>
                      <a:pt x="11711" y="15434"/>
                    </a:lnTo>
                    <a:lnTo>
                      <a:pt x="11596" y="14900"/>
                    </a:lnTo>
                    <a:lnTo>
                      <a:pt x="11480" y="14425"/>
                    </a:lnTo>
                    <a:lnTo>
                      <a:pt x="11077" y="14188"/>
                    </a:lnTo>
                    <a:lnTo>
                      <a:pt x="10788" y="14188"/>
                    </a:lnTo>
                    <a:lnTo>
                      <a:pt x="10327" y="13950"/>
                    </a:lnTo>
                    <a:lnTo>
                      <a:pt x="9923" y="13594"/>
                    </a:lnTo>
                    <a:lnTo>
                      <a:pt x="9519" y="13594"/>
                    </a:lnTo>
                    <a:lnTo>
                      <a:pt x="9230" y="13060"/>
                    </a:lnTo>
                    <a:lnTo>
                      <a:pt x="8769" y="13119"/>
                    </a:lnTo>
                    <a:lnTo>
                      <a:pt x="8307" y="13000"/>
                    </a:lnTo>
                    <a:lnTo>
                      <a:pt x="7846" y="12882"/>
                    </a:lnTo>
                    <a:lnTo>
                      <a:pt x="7211" y="12644"/>
                    </a:lnTo>
                    <a:lnTo>
                      <a:pt x="6981" y="12347"/>
                    </a:lnTo>
                    <a:lnTo>
                      <a:pt x="7442" y="12169"/>
                    </a:lnTo>
                    <a:lnTo>
                      <a:pt x="7788" y="12169"/>
                    </a:lnTo>
                    <a:lnTo>
                      <a:pt x="8019" y="12110"/>
                    </a:lnTo>
                    <a:lnTo>
                      <a:pt x="8134" y="11872"/>
                    </a:lnTo>
                    <a:lnTo>
                      <a:pt x="8077" y="11694"/>
                    </a:lnTo>
                    <a:lnTo>
                      <a:pt x="7788" y="11219"/>
                    </a:lnTo>
                    <a:lnTo>
                      <a:pt x="7846" y="10745"/>
                    </a:lnTo>
                    <a:lnTo>
                      <a:pt x="8307" y="10745"/>
                    </a:lnTo>
                    <a:lnTo>
                      <a:pt x="8538" y="10982"/>
                    </a:lnTo>
                    <a:lnTo>
                      <a:pt x="8480" y="11398"/>
                    </a:lnTo>
                    <a:lnTo>
                      <a:pt x="8711" y="11398"/>
                    </a:lnTo>
                    <a:lnTo>
                      <a:pt x="8942" y="11219"/>
                    </a:lnTo>
                    <a:lnTo>
                      <a:pt x="8769" y="10863"/>
                    </a:lnTo>
                    <a:lnTo>
                      <a:pt x="8480" y="10388"/>
                    </a:lnTo>
                    <a:lnTo>
                      <a:pt x="8019" y="9973"/>
                    </a:lnTo>
                    <a:lnTo>
                      <a:pt x="7442" y="9557"/>
                    </a:lnTo>
                    <a:lnTo>
                      <a:pt x="7096" y="8845"/>
                    </a:lnTo>
                    <a:lnTo>
                      <a:pt x="6692" y="8548"/>
                    </a:lnTo>
                    <a:lnTo>
                      <a:pt x="6519" y="7836"/>
                    </a:lnTo>
                    <a:lnTo>
                      <a:pt x="6461" y="7123"/>
                    </a:lnTo>
                    <a:lnTo>
                      <a:pt x="6461" y="6352"/>
                    </a:lnTo>
                    <a:lnTo>
                      <a:pt x="6865" y="6174"/>
                    </a:lnTo>
                    <a:lnTo>
                      <a:pt x="7096" y="5996"/>
                    </a:lnTo>
                    <a:lnTo>
                      <a:pt x="6981" y="6411"/>
                    </a:lnTo>
                    <a:lnTo>
                      <a:pt x="7096" y="6589"/>
                    </a:lnTo>
                    <a:lnTo>
                      <a:pt x="7788" y="6886"/>
                    </a:lnTo>
                    <a:lnTo>
                      <a:pt x="8307" y="7183"/>
                    </a:lnTo>
                    <a:lnTo>
                      <a:pt x="8711" y="7836"/>
                    </a:lnTo>
                    <a:lnTo>
                      <a:pt x="9288" y="8251"/>
                    </a:lnTo>
                    <a:lnTo>
                      <a:pt x="9519" y="8014"/>
                    </a:lnTo>
                    <a:lnTo>
                      <a:pt x="9000" y="7658"/>
                    </a:lnTo>
                    <a:lnTo>
                      <a:pt x="8769" y="7123"/>
                    </a:lnTo>
                    <a:lnTo>
                      <a:pt x="9000" y="7064"/>
                    </a:lnTo>
                    <a:lnTo>
                      <a:pt x="9519" y="7123"/>
                    </a:lnTo>
                    <a:lnTo>
                      <a:pt x="9923" y="7598"/>
                    </a:lnTo>
                    <a:lnTo>
                      <a:pt x="10384" y="8014"/>
                    </a:lnTo>
                    <a:lnTo>
                      <a:pt x="10153" y="7361"/>
                    </a:lnTo>
                    <a:lnTo>
                      <a:pt x="9634" y="7064"/>
                    </a:lnTo>
                    <a:lnTo>
                      <a:pt x="9692" y="6470"/>
                    </a:lnTo>
                    <a:lnTo>
                      <a:pt x="9980" y="6470"/>
                    </a:lnTo>
                    <a:lnTo>
                      <a:pt x="10557" y="6589"/>
                    </a:lnTo>
                    <a:lnTo>
                      <a:pt x="10903" y="6827"/>
                    </a:lnTo>
                    <a:lnTo>
                      <a:pt x="11134" y="6945"/>
                    </a:lnTo>
                    <a:lnTo>
                      <a:pt x="11019" y="6649"/>
                    </a:lnTo>
                    <a:lnTo>
                      <a:pt x="10673" y="6411"/>
                    </a:lnTo>
                    <a:lnTo>
                      <a:pt x="10384" y="6174"/>
                    </a:lnTo>
                    <a:lnTo>
                      <a:pt x="9980" y="6114"/>
                    </a:lnTo>
                    <a:lnTo>
                      <a:pt x="9634" y="5996"/>
                    </a:lnTo>
                    <a:lnTo>
                      <a:pt x="9173" y="5699"/>
                    </a:lnTo>
                    <a:lnTo>
                      <a:pt x="9865" y="5046"/>
                    </a:lnTo>
                    <a:lnTo>
                      <a:pt x="10615" y="4749"/>
                    </a:lnTo>
                    <a:lnTo>
                      <a:pt x="11019" y="4096"/>
                    </a:lnTo>
                    <a:lnTo>
                      <a:pt x="11596" y="4215"/>
                    </a:lnTo>
                    <a:lnTo>
                      <a:pt x="11942" y="4215"/>
                    </a:lnTo>
                    <a:lnTo>
                      <a:pt x="12230" y="4037"/>
                    </a:lnTo>
                    <a:lnTo>
                      <a:pt x="12634" y="3621"/>
                    </a:lnTo>
                    <a:lnTo>
                      <a:pt x="13096" y="3621"/>
                    </a:lnTo>
                    <a:lnTo>
                      <a:pt x="13442" y="3621"/>
                    </a:lnTo>
                    <a:lnTo>
                      <a:pt x="14249" y="3740"/>
                    </a:lnTo>
                    <a:lnTo>
                      <a:pt x="14999" y="3799"/>
                    </a:lnTo>
                    <a:lnTo>
                      <a:pt x="15519" y="4096"/>
                    </a:lnTo>
                    <a:lnTo>
                      <a:pt x="15922" y="3324"/>
                    </a:lnTo>
                    <a:lnTo>
                      <a:pt x="15922" y="2434"/>
                    </a:lnTo>
                    <a:lnTo>
                      <a:pt x="15922" y="1662"/>
                    </a:lnTo>
                    <a:lnTo>
                      <a:pt x="16384" y="1187"/>
                    </a:lnTo>
                    <a:lnTo>
                      <a:pt x="16326" y="534"/>
                    </a:lnTo>
                    <a:lnTo>
                      <a:pt x="15749" y="237"/>
                    </a:lnTo>
                    <a:lnTo>
                      <a:pt x="15634" y="0"/>
                    </a:lnTo>
                    <a:lnTo>
                      <a:pt x="15057" y="178"/>
                    </a:lnTo>
                    <a:lnTo>
                      <a:pt x="15173" y="1187"/>
                    </a:lnTo>
                    <a:lnTo>
                      <a:pt x="14596" y="1900"/>
                    </a:lnTo>
                    <a:lnTo>
                      <a:pt x="13673" y="2315"/>
                    </a:lnTo>
                    <a:lnTo>
                      <a:pt x="12692" y="2137"/>
                    </a:lnTo>
                    <a:lnTo>
                      <a:pt x="11826" y="1959"/>
                    </a:lnTo>
                    <a:lnTo>
                      <a:pt x="11307" y="1662"/>
                    </a:lnTo>
                    <a:lnTo>
                      <a:pt x="10673" y="1722"/>
                    </a:lnTo>
                    <a:lnTo>
                      <a:pt x="10211" y="1959"/>
                    </a:lnTo>
                    <a:lnTo>
                      <a:pt x="9288" y="2434"/>
                    </a:lnTo>
                    <a:lnTo>
                      <a:pt x="8250" y="2671"/>
                    </a:lnTo>
                    <a:lnTo>
                      <a:pt x="7442" y="3027"/>
                    </a:lnTo>
                    <a:lnTo>
                      <a:pt x="6923" y="3087"/>
                    </a:lnTo>
                    <a:lnTo>
                      <a:pt x="6865" y="3087"/>
                    </a:lnTo>
                    <a:lnTo>
                      <a:pt x="6519" y="3265"/>
                    </a:lnTo>
                    <a:lnTo>
                      <a:pt x="5942" y="4037"/>
                    </a:lnTo>
                    <a:lnTo>
                      <a:pt x="4846" y="4215"/>
                    </a:lnTo>
                    <a:lnTo>
                      <a:pt x="4096" y="4690"/>
                    </a:lnTo>
                    <a:lnTo>
                      <a:pt x="3519" y="5224"/>
                    </a:lnTo>
                    <a:lnTo>
                      <a:pt x="2596" y="5461"/>
                    </a:lnTo>
                    <a:lnTo>
                      <a:pt x="2077" y="5639"/>
                    </a:lnTo>
                    <a:lnTo>
                      <a:pt x="1846" y="5699"/>
                    </a:lnTo>
                    <a:lnTo>
                      <a:pt x="2019" y="6233"/>
                    </a:lnTo>
                    <a:lnTo>
                      <a:pt x="2077" y="6945"/>
                    </a:lnTo>
                    <a:lnTo>
                      <a:pt x="1558" y="7658"/>
                    </a:lnTo>
                    <a:lnTo>
                      <a:pt x="1154" y="8608"/>
                    </a:lnTo>
                    <a:lnTo>
                      <a:pt x="692" y="9023"/>
                    </a:lnTo>
                    <a:lnTo>
                      <a:pt x="635" y="9676"/>
                    </a:lnTo>
                    <a:lnTo>
                      <a:pt x="462" y="10032"/>
                    </a:lnTo>
                    <a:lnTo>
                      <a:pt x="58" y="10448"/>
                    </a:lnTo>
                    <a:lnTo>
                      <a:pt x="0" y="10388"/>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86" name="Drawing 30"/>
              <p:cNvSpPr>
                <a:spLocks noChangeAspect="1"/>
              </p:cNvSpPr>
              <p:nvPr/>
            </p:nvSpPr>
            <p:spPr bwMode="auto">
              <a:xfrm>
                <a:off x="8561" y="-84251"/>
                <a:ext cx="675" cy="15"/>
              </a:xfrm>
              <a:custGeom>
                <a:avLst/>
                <a:gdLst/>
                <a:ahLst/>
                <a:cxnLst>
                  <a:cxn ang="0">
                    <a:pos x="12015" y="13107"/>
                  </a:cxn>
                  <a:cxn ang="0">
                    <a:pos x="16384" y="9830"/>
                  </a:cxn>
                  <a:cxn ang="0">
                    <a:pos x="13107" y="8738"/>
                  </a:cxn>
                  <a:cxn ang="0">
                    <a:pos x="12015" y="1092"/>
                  </a:cxn>
                  <a:cxn ang="0">
                    <a:pos x="7646" y="0"/>
                  </a:cxn>
                  <a:cxn ang="0">
                    <a:pos x="0" y="9830"/>
                  </a:cxn>
                  <a:cxn ang="0">
                    <a:pos x="2185" y="13107"/>
                  </a:cxn>
                  <a:cxn ang="0">
                    <a:pos x="8738" y="16384"/>
                  </a:cxn>
                  <a:cxn ang="0">
                    <a:pos x="12015" y="13107"/>
                  </a:cxn>
                </a:cxnLst>
                <a:rect l="0" t="0" r="r" b="b"/>
                <a:pathLst>
                  <a:path w="16384" h="16384">
                    <a:moveTo>
                      <a:pt x="12015" y="13107"/>
                    </a:moveTo>
                    <a:lnTo>
                      <a:pt x="16384" y="9830"/>
                    </a:lnTo>
                    <a:lnTo>
                      <a:pt x="13107" y="8738"/>
                    </a:lnTo>
                    <a:lnTo>
                      <a:pt x="12015" y="1092"/>
                    </a:lnTo>
                    <a:lnTo>
                      <a:pt x="7646" y="0"/>
                    </a:lnTo>
                    <a:lnTo>
                      <a:pt x="0" y="9830"/>
                    </a:lnTo>
                    <a:lnTo>
                      <a:pt x="2185" y="13107"/>
                    </a:lnTo>
                    <a:lnTo>
                      <a:pt x="8738" y="16384"/>
                    </a:lnTo>
                    <a:lnTo>
                      <a:pt x="12015" y="13107"/>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87" name="Drawing 31"/>
              <p:cNvSpPr>
                <a:spLocks noChangeAspect="1"/>
              </p:cNvSpPr>
              <p:nvPr/>
            </p:nvSpPr>
            <p:spPr bwMode="auto">
              <a:xfrm>
                <a:off x="10091" y="-84204"/>
                <a:ext cx="720" cy="13"/>
              </a:xfrm>
              <a:custGeom>
                <a:avLst/>
                <a:gdLst/>
                <a:ahLst/>
                <a:cxnLst>
                  <a:cxn ang="0">
                    <a:pos x="16384" y="2521"/>
                  </a:cxn>
                  <a:cxn ang="0">
                    <a:pos x="14336" y="15124"/>
                  </a:cxn>
                  <a:cxn ang="0">
                    <a:pos x="13312" y="5041"/>
                  </a:cxn>
                  <a:cxn ang="0">
                    <a:pos x="13312" y="0"/>
                  </a:cxn>
                  <a:cxn ang="0">
                    <a:pos x="8192" y="0"/>
                  </a:cxn>
                  <a:cxn ang="0">
                    <a:pos x="1024" y="2521"/>
                  </a:cxn>
                  <a:cxn ang="0">
                    <a:pos x="0" y="15124"/>
                  </a:cxn>
                  <a:cxn ang="0">
                    <a:pos x="4096" y="16384"/>
                  </a:cxn>
                  <a:cxn ang="0">
                    <a:pos x="5120" y="11343"/>
                  </a:cxn>
                  <a:cxn ang="0">
                    <a:pos x="8192" y="11343"/>
                  </a:cxn>
                  <a:cxn ang="0">
                    <a:pos x="12288" y="12603"/>
                  </a:cxn>
                  <a:cxn ang="0">
                    <a:pos x="13312" y="11343"/>
                  </a:cxn>
                  <a:cxn ang="0">
                    <a:pos x="16384" y="2521"/>
                  </a:cxn>
                </a:cxnLst>
                <a:rect l="0" t="0" r="r" b="b"/>
                <a:pathLst>
                  <a:path w="16384" h="16384">
                    <a:moveTo>
                      <a:pt x="16384" y="2521"/>
                    </a:moveTo>
                    <a:lnTo>
                      <a:pt x="14336" y="15124"/>
                    </a:lnTo>
                    <a:lnTo>
                      <a:pt x="13312" y="5041"/>
                    </a:lnTo>
                    <a:lnTo>
                      <a:pt x="13312" y="0"/>
                    </a:lnTo>
                    <a:lnTo>
                      <a:pt x="8192" y="0"/>
                    </a:lnTo>
                    <a:lnTo>
                      <a:pt x="1024" y="2521"/>
                    </a:lnTo>
                    <a:lnTo>
                      <a:pt x="0" y="15124"/>
                    </a:lnTo>
                    <a:lnTo>
                      <a:pt x="4096" y="16384"/>
                    </a:lnTo>
                    <a:lnTo>
                      <a:pt x="5120" y="11343"/>
                    </a:lnTo>
                    <a:lnTo>
                      <a:pt x="8192" y="11343"/>
                    </a:lnTo>
                    <a:lnTo>
                      <a:pt x="12288" y="12603"/>
                    </a:lnTo>
                    <a:lnTo>
                      <a:pt x="13312" y="11343"/>
                    </a:lnTo>
                    <a:lnTo>
                      <a:pt x="16384" y="2521"/>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88" name="Drawing 32"/>
              <p:cNvSpPr>
                <a:spLocks noChangeAspect="1"/>
              </p:cNvSpPr>
              <p:nvPr/>
            </p:nvSpPr>
            <p:spPr bwMode="auto">
              <a:xfrm>
                <a:off x="12251" y="-84182"/>
                <a:ext cx="1710" cy="28"/>
              </a:xfrm>
              <a:custGeom>
                <a:avLst/>
                <a:gdLst/>
                <a:ahLst/>
                <a:cxnLst>
                  <a:cxn ang="0">
                    <a:pos x="14228" y="13458"/>
                  </a:cxn>
                  <a:cxn ang="0">
                    <a:pos x="16384" y="13458"/>
                  </a:cxn>
                  <a:cxn ang="0">
                    <a:pos x="13797" y="8192"/>
                  </a:cxn>
                  <a:cxn ang="0">
                    <a:pos x="10779" y="3511"/>
                  </a:cxn>
                  <a:cxn ang="0">
                    <a:pos x="8623" y="0"/>
                  </a:cxn>
                  <a:cxn ang="0">
                    <a:pos x="6036" y="3511"/>
                  </a:cxn>
                  <a:cxn ang="0">
                    <a:pos x="3449" y="5851"/>
                  </a:cxn>
                  <a:cxn ang="0">
                    <a:pos x="431" y="8777"/>
                  </a:cxn>
                  <a:cxn ang="0">
                    <a:pos x="0" y="13458"/>
                  </a:cxn>
                  <a:cxn ang="0">
                    <a:pos x="2587" y="13458"/>
                  </a:cxn>
                  <a:cxn ang="0">
                    <a:pos x="5174" y="10533"/>
                  </a:cxn>
                  <a:cxn ang="0">
                    <a:pos x="7330" y="9362"/>
                  </a:cxn>
                  <a:cxn ang="0">
                    <a:pos x="6036" y="15799"/>
                  </a:cxn>
                  <a:cxn ang="0">
                    <a:pos x="9485" y="16384"/>
                  </a:cxn>
                  <a:cxn ang="0">
                    <a:pos x="12504" y="13458"/>
                  </a:cxn>
                  <a:cxn ang="0">
                    <a:pos x="12504" y="11703"/>
                  </a:cxn>
                  <a:cxn ang="0">
                    <a:pos x="14228" y="13458"/>
                  </a:cxn>
                </a:cxnLst>
                <a:rect l="0" t="0" r="r" b="b"/>
                <a:pathLst>
                  <a:path w="16384" h="16384">
                    <a:moveTo>
                      <a:pt x="14228" y="13458"/>
                    </a:moveTo>
                    <a:lnTo>
                      <a:pt x="16384" y="13458"/>
                    </a:lnTo>
                    <a:lnTo>
                      <a:pt x="13797" y="8192"/>
                    </a:lnTo>
                    <a:lnTo>
                      <a:pt x="10779" y="3511"/>
                    </a:lnTo>
                    <a:lnTo>
                      <a:pt x="8623" y="0"/>
                    </a:lnTo>
                    <a:lnTo>
                      <a:pt x="6036" y="3511"/>
                    </a:lnTo>
                    <a:lnTo>
                      <a:pt x="3449" y="5851"/>
                    </a:lnTo>
                    <a:lnTo>
                      <a:pt x="431" y="8777"/>
                    </a:lnTo>
                    <a:lnTo>
                      <a:pt x="0" y="13458"/>
                    </a:lnTo>
                    <a:lnTo>
                      <a:pt x="2587" y="13458"/>
                    </a:lnTo>
                    <a:lnTo>
                      <a:pt x="5174" y="10533"/>
                    </a:lnTo>
                    <a:lnTo>
                      <a:pt x="7330" y="9362"/>
                    </a:lnTo>
                    <a:lnTo>
                      <a:pt x="6036" y="15799"/>
                    </a:lnTo>
                    <a:lnTo>
                      <a:pt x="9485" y="16384"/>
                    </a:lnTo>
                    <a:lnTo>
                      <a:pt x="12504" y="13458"/>
                    </a:lnTo>
                    <a:lnTo>
                      <a:pt x="12504" y="11703"/>
                    </a:lnTo>
                    <a:lnTo>
                      <a:pt x="14228" y="13458"/>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89" name="Drawing 33"/>
              <p:cNvSpPr>
                <a:spLocks noChangeAspect="1"/>
              </p:cNvSpPr>
              <p:nvPr/>
            </p:nvSpPr>
            <p:spPr bwMode="auto">
              <a:xfrm>
                <a:off x="12521" y="-84127"/>
                <a:ext cx="675" cy="24"/>
              </a:xfrm>
              <a:custGeom>
                <a:avLst/>
                <a:gdLst/>
                <a:ahLst/>
                <a:cxnLst>
                  <a:cxn ang="0">
                    <a:pos x="10923" y="16384"/>
                  </a:cxn>
                  <a:cxn ang="0">
                    <a:pos x="13107" y="15701"/>
                  </a:cxn>
                  <a:cxn ang="0">
                    <a:pos x="16384" y="13653"/>
                  </a:cxn>
                  <a:cxn ang="0">
                    <a:pos x="16384" y="7509"/>
                  </a:cxn>
                  <a:cxn ang="0">
                    <a:pos x="15292" y="2048"/>
                  </a:cxn>
                  <a:cxn ang="0">
                    <a:pos x="12015" y="0"/>
                  </a:cxn>
                  <a:cxn ang="0">
                    <a:pos x="0" y="0"/>
                  </a:cxn>
                  <a:cxn ang="0">
                    <a:pos x="2185" y="5461"/>
                  </a:cxn>
                  <a:cxn ang="0">
                    <a:pos x="8738" y="8875"/>
                  </a:cxn>
                  <a:cxn ang="0">
                    <a:pos x="6554" y="13653"/>
                  </a:cxn>
                  <a:cxn ang="0">
                    <a:pos x="6554" y="16384"/>
                  </a:cxn>
                  <a:cxn ang="0">
                    <a:pos x="10923" y="16384"/>
                  </a:cxn>
                </a:cxnLst>
                <a:rect l="0" t="0" r="r" b="b"/>
                <a:pathLst>
                  <a:path w="16384" h="16384">
                    <a:moveTo>
                      <a:pt x="10923" y="16384"/>
                    </a:moveTo>
                    <a:lnTo>
                      <a:pt x="13107" y="15701"/>
                    </a:lnTo>
                    <a:lnTo>
                      <a:pt x="16384" y="13653"/>
                    </a:lnTo>
                    <a:lnTo>
                      <a:pt x="16384" y="7509"/>
                    </a:lnTo>
                    <a:lnTo>
                      <a:pt x="15292" y="2048"/>
                    </a:lnTo>
                    <a:lnTo>
                      <a:pt x="12015" y="0"/>
                    </a:lnTo>
                    <a:lnTo>
                      <a:pt x="0" y="0"/>
                    </a:lnTo>
                    <a:lnTo>
                      <a:pt x="2185" y="5461"/>
                    </a:lnTo>
                    <a:lnTo>
                      <a:pt x="8738" y="8875"/>
                    </a:lnTo>
                    <a:lnTo>
                      <a:pt x="6554" y="13653"/>
                    </a:lnTo>
                    <a:lnTo>
                      <a:pt x="6554" y="16384"/>
                    </a:lnTo>
                    <a:lnTo>
                      <a:pt x="10923"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90" name="Drawing 34"/>
              <p:cNvSpPr>
                <a:spLocks noChangeAspect="1"/>
              </p:cNvSpPr>
              <p:nvPr/>
            </p:nvSpPr>
            <p:spPr bwMode="auto">
              <a:xfrm>
                <a:off x="18101" y="-84018"/>
                <a:ext cx="1035" cy="39"/>
              </a:xfrm>
              <a:custGeom>
                <a:avLst/>
                <a:gdLst/>
                <a:ahLst/>
                <a:cxnLst>
                  <a:cxn ang="0">
                    <a:pos x="12822" y="11343"/>
                  </a:cxn>
                  <a:cxn ang="0">
                    <a:pos x="14247" y="10082"/>
                  </a:cxn>
                  <a:cxn ang="0">
                    <a:pos x="15672" y="7982"/>
                  </a:cxn>
                  <a:cxn ang="0">
                    <a:pos x="16384" y="4621"/>
                  </a:cxn>
                  <a:cxn ang="0">
                    <a:pos x="16384" y="0"/>
                  </a:cxn>
                  <a:cxn ang="0">
                    <a:pos x="13535" y="1260"/>
                  </a:cxn>
                  <a:cxn ang="0">
                    <a:pos x="7836" y="4201"/>
                  </a:cxn>
                  <a:cxn ang="0">
                    <a:pos x="2849" y="7982"/>
                  </a:cxn>
                  <a:cxn ang="0">
                    <a:pos x="0" y="9662"/>
                  </a:cxn>
                  <a:cxn ang="0">
                    <a:pos x="0" y="11763"/>
                  </a:cxn>
                  <a:cxn ang="0">
                    <a:pos x="2137" y="16384"/>
                  </a:cxn>
                  <a:cxn ang="0">
                    <a:pos x="7123" y="14283"/>
                  </a:cxn>
                  <a:cxn ang="0">
                    <a:pos x="12822" y="11343"/>
                  </a:cxn>
                </a:cxnLst>
                <a:rect l="0" t="0" r="r" b="b"/>
                <a:pathLst>
                  <a:path w="16384" h="16384">
                    <a:moveTo>
                      <a:pt x="12822" y="11343"/>
                    </a:moveTo>
                    <a:lnTo>
                      <a:pt x="14247" y="10082"/>
                    </a:lnTo>
                    <a:lnTo>
                      <a:pt x="15672" y="7982"/>
                    </a:lnTo>
                    <a:lnTo>
                      <a:pt x="16384" y="4621"/>
                    </a:lnTo>
                    <a:lnTo>
                      <a:pt x="16384" y="0"/>
                    </a:lnTo>
                    <a:lnTo>
                      <a:pt x="13535" y="1260"/>
                    </a:lnTo>
                    <a:lnTo>
                      <a:pt x="7836" y="4201"/>
                    </a:lnTo>
                    <a:lnTo>
                      <a:pt x="2849" y="7982"/>
                    </a:lnTo>
                    <a:lnTo>
                      <a:pt x="0" y="9662"/>
                    </a:lnTo>
                    <a:lnTo>
                      <a:pt x="0" y="11763"/>
                    </a:lnTo>
                    <a:lnTo>
                      <a:pt x="2137" y="16384"/>
                    </a:lnTo>
                    <a:lnTo>
                      <a:pt x="7123" y="14283"/>
                    </a:lnTo>
                    <a:lnTo>
                      <a:pt x="12822" y="11343"/>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92" name="Drawing 36"/>
              <p:cNvSpPr>
                <a:spLocks noChangeAspect="1"/>
              </p:cNvSpPr>
              <p:nvPr/>
            </p:nvSpPr>
            <p:spPr bwMode="auto">
              <a:xfrm>
                <a:off x="10316" y="-84075"/>
                <a:ext cx="765" cy="17"/>
              </a:xfrm>
              <a:custGeom>
                <a:avLst/>
                <a:gdLst/>
                <a:ahLst/>
                <a:cxnLst>
                  <a:cxn ang="0">
                    <a:pos x="14456" y="16384"/>
                  </a:cxn>
                  <a:cxn ang="0">
                    <a:pos x="16384" y="12529"/>
                  </a:cxn>
                  <a:cxn ang="0">
                    <a:pos x="15420" y="6746"/>
                  </a:cxn>
                  <a:cxn ang="0">
                    <a:pos x="12529" y="3855"/>
                  </a:cxn>
                  <a:cxn ang="0">
                    <a:pos x="6746" y="0"/>
                  </a:cxn>
                  <a:cxn ang="0">
                    <a:pos x="0" y="0"/>
                  </a:cxn>
                  <a:cxn ang="0">
                    <a:pos x="0" y="3855"/>
                  </a:cxn>
                  <a:cxn ang="0">
                    <a:pos x="4819" y="7710"/>
                  </a:cxn>
                  <a:cxn ang="0">
                    <a:pos x="8674" y="12529"/>
                  </a:cxn>
                  <a:cxn ang="0">
                    <a:pos x="11565" y="16384"/>
                  </a:cxn>
                  <a:cxn ang="0">
                    <a:pos x="14456" y="16384"/>
                  </a:cxn>
                </a:cxnLst>
                <a:rect l="0" t="0" r="r" b="b"/>
                <a:pathLst>
                  <a:path w="16384" h="16384">
                    <a:moveTo>
                      <a:pt x="14456" y="16384"/>
                    </a:moveTo>
                    <a:lnTo>
                      <a:pt x="16384" y="12529"/>
                    </a:lnTo>
                    <a:lnTo>
                      <a:pt x="15420" y="6746"/>
                    </a:lnTo>
                    <a:lnTo>
                      <a:pt x="12529" y="3855"/>
                    </a:lnTo>
                    <a:lnTo>
                      <a:pt x="6746" y="0"/>
                    </a:lnTo>
                    <a:lnTo>
                      <a:pt x="0" y="0"/>
                    </a:lnTo>
                    <a:lnTo>
                      <a:pt x="0" y="3855"/>
                    </a:lnTo>
                    <a:lnTo>
                      <a:pt x="4819" y="7710"/>
                    </a:lnTo>
                    <a:lnTo>
                      <a:pt x="8674" y="12529"/>
                    </a:lnTo>
                    <a:lnTo>
                      <a:pt x="11565" y="16384"/>
                    </a:lnTo>
                    <a:lnTo>
                      <a:pt x="14456"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93" name="Drawing 37"/>
              <p:cNvSpPr>
                <a:spLocks noChangeAspect="1"/>
              </p:cNvSpPr>
              <p:nvPr/>
            </p:nvSpPr>
            <p:spPr bwMode="auto">
              <a:xfrm>
                <a:off x="12251" y="-84032"/>
                <a:ext cx="450" cy="16"/>
              </a:xfrm>
              <a:custGeom>
                <a:avLst/>
                <a:gdLst/>
                <a:ahLst/>
                <a:cxnLst>
                  <a:cxn ang="0">
                    <a:pos x="6554" y="16384"/>
                  </a:cxn>
                  <a:cxn ang="0">
                    <a:pos x="16384" y="14336"/>
                  </a:cxn>
                  <a:cxn ang="0">
                    <a:pos x="14746" y="5120"/>
                  </a:cxn>
                  <a:cxn ang="0">
                    <a:pos x="14746" y="0"/>
                  </a:cxn>
                  <a:cxn ang="0">
                    <a:pos x="8192" y="0"/>
                  </a:cxn>
                  <a:cxn ang="0">
                    <a:pos x="6554" y="1024"/>
                  </a:cxn>
                  <a:cxn ang="0">
                    <a:pos x="0" y="8192"/>
                  </a:cxn>
                  <a:cxn ang="0">
                    <a:pos x="1638" y="14336"/>
                  </a:cxn>
                  <a:cxn ang="0">
                    <a:pos x="6554" y="16384"/>
                  </a:cxn>
                </a:cxnLst>
                <a:rect l="0" t="0" r="r" b="b"/>
                <a:pathLst>
                  <a:path w="16384" h="16384">
                    <a:moveTo>
                      <a:pt x="6554" y="16384"/>
                    </a:moveTo>
                    <a:lnTo>
                      <a:pt x="16384" y="14336"/>
                    </a:lnTo>
                    <a:lnTo>
                      <a:pt x="14746" y="5120"/>
                    </a:lnTo>
                    <a:lnTo>
                      <a:pt x="14746" y="0"/>
                    </a:lnTo>
                    <a:lnTo>
                      <a:pt x="8192" y="0"/>
                    </a:lnTo>
                    <a:lnTo>
                      <a:pt x="6554" y="1024"/>
                    </a:lnTo>
                    <a:lnTo>
                      <a:pt x="0" y="8192"/>
                    </a:lnTo>
                    <a:lnTo>
                      <a:pt x="1638" y="14336"/>
                    </a:lnTo>
                    <a:lnTo>
                      <a:pt x="6554"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94" name="Drawing 38"/>
              <p:cNvSpPr>
                <a:spLocks noChangeAspect="1"/>
              </p:cNvSpPr>
              <p:nvPr/>
            </p:nvSpPr>
            <p:spPr bwMode="auto">
              <a:xfrm>
                <a:off x="2441" y="-84076"/>
                <a:ext cx="5355" cy="114"/>
              </a:xfrm>
              <a:custGeom>
                <a:avLst/>
                <a:gdLst/>
                <a:ahLst/>
                <a:cxnLst>
                  <a:cxn ang="0">
                    <a:pos x="5507" y="0"/>
                  </a:cxn>
                  <a:cxn ang="0">
                    <a:pos x="4819" y="144"/>
                  </a:cxn>
                  <a:cxn ang="0">
                    <a:pos x="3855" y="575"/>
                  </a:cxn>
                  <a:cxn ang="0">
                    <a:pos x="2203" y="1868"/>
                  </a:cxn>
                  <a:cxn ang="0">
                    <a:pos x="1377" y="1725"/>
                  </a:cxn>
                  <a:cxn ang="0">
                    <a:pos x="275" y="4312"/>
                  </a:cxn>
                  <a:cxn ang="0">
                    <a:pos x="0" y="5461"/>
                  </a:cxn>
                  <a:cxn ang="0">
                    <a:pos x="964" y="7042"/>
                  </a:cxn>
                  <a:cxn ang="0">
                    <a:pos x="3029" y="7761"/>
                  </a:cxn>
                  <a:cxn ang="0">
                    <a:pos x="4130" y="9342"/>
                  </a:cxn>
                  <a:cxn ang="0">
                    <a:pos x="3717" y="11498"/>
                  </a:cxn>
                  <a:cxn ang="0">
                    <a:pos x="4268" y="13222"/>
                  </a:cxn>
                  <a:cxn ang="0">
                    <a:pos x="5232" y="13941"/>
                  </a:cxn>
                  <a:cxn ang="0">
                    <a:pos x="6058" y="14084"/>
                  </a:cxn>
                  <a:cxn ang="0">
                    <a:pos x="6333" y="12647"/>
                  </a:cxn>
                  <a:cxn ang="0">
                    <a:pos x="7022" y="11498"/>
                  </a:cxn>
                  <a:cxn ang="0">
                    <a:pos x="7572" y="12360"/>
                  </a:cxn>
                  <a:cxn ang="0">
                    <a:pos x="8674" y="12935"/>
                  </a:cxn>
                  <a:cxn ang="0">
                    <a:pos x="9638" y="15091"/>
                  </a:cxn>
                  <a:cxn ang="0">
                    <a:pos x="9913" y="16384"/>
                  </a:cxn>
                  <a:cxn ang="0">
                    <a:pos x="10464" y="16384"/>
                  </a:cxn>
                  <a:cxn ang="0">
                    <a:pos x="10739" y="15665"/>
                  </a:cxn>
                  <a:cxn ang="0">
                    <a:pos x="10739" y="13797"/>
                  </a:cxn>
                  <a:cxn ang="0">
                    <a:pos x="11841" y="13222"/>
                  </a:cxn>
                  <a:cxn ang="0">
                    <a:pos x="12667" y="14372"/>
                  </a:cxn>
                  <a:cxn ang="0">
                    <a:pos x="13768" y="15091"/>
                  </a:cxn>
                  <a:cxn ang="0">
                    <a:pos x="15145" y="15522"/>
                  </a:cxn>
                  <a:cxn ang="0">
                    <a:pos x="14594" y="13510"/>
                  </a:cxn>
                  <a:cxn ang="0">
                    <a:pos x="14319" y="12647"/>
                  </a:cxn>
                  <a:cxn ang="0">
                    <a:pos x="14043" y="11498"/>
                  </a:cxn>
                  <a:cxn ang="0">
                    <a:pos x="12942" y="8911"/>
                  </a:cxn>
                  <a:cxn ang="0">
                    <a:pos x="11841" y="7761"/>
                  </a:cxn>
                  <a:cxn ang="0">
                    <a:pos x="11290" y="6324"/>
                  </a:cxn>
                  <a:cxn ang="0">
                    <a:pos x="11841" y="6467"/>
                  </a:cxn>
                  <a:cxn ang="0">
                    <a:pos x="12667" y="6899"/>
                  </a:cxn>
                  <a:cxn ang="0">
                    <a:pos x="13768" y="7473"/>
                  </a:cxn>
                  <a:cxn ang="0">
                    <a:pos x="14043" y="8192"/>
                  </a:cxn>
                  <a:cxn ang="0">
                    <a:pos x="14732" y="7761"/>
                  </a:cxn>
                  <a:cxn ang="0">
                    <a:pos x="15420" y="6899"/>
                  </a:cxn>
                  <a:cxn ang="0">
                    <a:pos x="16384" y="6611"/>
                  </a:cxn>
                  <a:cxn ang="0">
                    <a:pos x="15971" y="5749"/>
                  </a:cxn>
                  <a:cxn ang="0">
                    <a:pos x="15283" y="5461"/>
                  </a:cxn>
                  <a:cxn ang="0">
                    <a:pos x="14319" y="4886"/>
                  </a:cxn>
                  <a:cxn ang="0">
                    <a:pos x="13630" y="3737"/>
                  </a:cxn>
                  <a:cxn ang="0">
                    <a:pos x="13217" y="3162"/>
                  </a:cxn>
                  <a:cxn ang="0">
                    <a:pos x="13080" y="2012"/>
                  </a:cxn>
                  <a:cxn ang="0">
                    <a:pos x="11978" y="1725"/>
                  </a:cxn>
                  <a:cxn ang="0">
                    <a:pos x="8674" y="1150"/>
                  </a:cxn>
                  <a:cxn ang="0">
                    <a:pos x="7159" y="719"/>
                  </a:cxn>
                  <a:cxn ang="0">
                    <a:pos x="6471" y="862"/>
                  </a:cxn>
                  <a:cxn ang="0">
                    <a:pos x="5920" y="287"/>
                  </a:cxn>
                  <a:cxn ang="0">
                    <a:pos x="5507" y="0"/>
                  </a:cxn>
                </a:cxnLst>
                <a:rect l="0" t="0" r="r" b="b"/>
                <a:pathLst>
                  <a:path w="16384" h="16384">
                    <a:moveTo>
                      <a:pt x="5507" y="0"/>
                    </a:moveTo>
                    <a:lnTo>
                      <a:pt x="4819" y="144"/>
                    </a:lnTo>
                    <a:lnTo>
                      <a:pt x="3855" y="575"/>
                    </a:lnTo>
                    <a:lnTo>
                      <a:pt x="2203" y="1868"/>
                    </a:lnTo>
                    <a:lnTo>
                      <a:pt x="1377" y="1725"/>
                    </a:lnTo>
                    <a:lnTo>
                      <a:pt x="275" y="4312"/>
                    </a:lnTo>
                    <a:lnTo>
                      <a:pt x="0" y="5461"/>
                    </a:lnTo>
                    <a:lnTo>
                      <a:pt x="964" y="7042"/>
                    </a:lnTo>
                    <a:lnTo>
                      <a:pt x="3029" y="7761"/>
                    </a:lnTo>
                    <a:lnTo>
                      <a:pt x="4130" y="9342"/>
                    </a:lnTo>
                    <a:lnTo>
                      <a:pt x="3717" y="11498"/>
                    </a:lnTo>
                    <a:lnTo>
                      <a:pt x="4268" y="13222"/>
                    </a:lnTo>
                    <a:lnTo>
                      <a:pt x="5232" y="13941"/>
                    </a:lnTo>
                    <a:lnTo>
                      <a:pt x="6058" y="14084"/>
                    </a:lnTo>
                    <a:lnTo>
                      <a:pt x="6333" y="12647"/>
                    </a:lnTo>
                    <a:lnTo>
                      <a:pt x="7022" y="11498"/>
                    </a:lnTo>
                    <a:lnTo>
                      <a:pt x="7572" y="12360"/>
                    </a:lnTo>
                    <a:lnTo>
                      <a:pt x="8674" y="12935"/>
                    </a:lnTo>
                    <a:lnTo>
                      <a:pt x="9638" y="15091"/>
                    </a:lnTo>
                    <a:lnTo>
                      <a:pt x="9913" y="16384"/>
                    </a:lnTo>
                    <a:lnTo>
                      <a:pt x="10464" y="16384"/>
                    </a:lnTo>
                    <a:lnTo>
                      <a:pt x="10739" y="15665"/>
                    </a:lnTo>
                    <a:lnTo>
                      <a:pt x="10739" y="13797"/>
                    </a:lnTo>
                    <a:lnTo>
                      <a:pt x="11841" y="13222"/>
                    </a:lnTo>
                    <a:lnTo>
                      <a:pt x="12667" y="14372"/>
                    </a:lnTo>
                    <a:lnTo>
                      <a:pt x="13768" y="15091"/>
                    </a:lnTo>
                    <a:lnTo>
                      <a:pt x="15145" y="15522"/>
                    </a:lnTo>
                    <a:lnTo>
                      <a:pt x="14594" y="13510"/>
                    </a:lnTo>
                    <a:lnTo>
                      <a:pt x="14319" y="12647"/>
                    </a:lnTo>
                    <a:lnTo>
                      <a:pt x="14043" y="11498"/>
                    </a:lnTo>
                    <a:lnTo>
                      <a:pt x="12942" y="8911"/>
                    </a:lnTo>
                    <a:lnTo>
                      <a:pt x="11841" y="7761"/>
                    </a:lnTo>
                    <a:lnTo>
                      <a:pt x="11290" y="6324"/>
                    </a:lnTo>
                    <a:lnTo>
                      <a:pt x="11841" y="6467"/>
                    </a:lnTo>
                    <a:lnTo>
                      <a:pt x="12667" y="6899"/>
                    </a:lnTo>
                    <a:lnTo>
                      <a:pt x="13768" y="7473"/>
                    </a:lnTo>
                    <a:lnTo>
                      <a:pt x="14043" y="8192"/>
                    </a:lnTo>
                    <a:lnTo>
                      <a:pt x="14732" y="7761"/>
                    </a:lnTo>
                    <a:lnTo>
                      <a:pt x="15420" y="6899"/>
                    </a:lnTo>
                    <a:lnTo>
                      <a:pt x="16384" y="6611"/>
                    </a:lnTo>
                    <a:lnTo>
                      <a:pt x="15971" y="5749"/>
                    </a:lnTo>
                    <a:lnTo>
                      <a:pt x="15283" y="5461"/>
                    </a:lnTo>
                    <a:lnTo>
                      <a:pt x="14319" y="4886"/>
                    </a:lnTo>
                    <a:lnTo>
                      <a:pt x="13630" y="3737"/>
                    </a:lnTo>
                    <a:lnTo>
                      <a:pt x="13217" y="3162"/>
                    </a:lnTo>
                    <a:lnTo>
                      <a:pt x="13080" y="2012"/>
                    </a:lnTo>
                    <a:lnTo>
                      <a:pt x="11978" y="1725"/>
                    </a:lnTo>
                    <a:lnTo>
                      <a:pt x="8674" y="1150"/>
                    </a:lnTo>
                    <a:lnTo>
                      <a:pt x="7159" y="719"/>
                    </a:lnTo>
                    <a:lnTo>
                      <a:pt x="6471" y="862"/>
                    </a:lnTo>
                    <a:lnTo>
                      <a:pt x="5920" y="287"/>
                    </a:lnTo>
                    <a:lnTo>
                      <a:pt x="5507" y="0"/>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95" name="Drawing 39"/>
              <p:cNvSpPr>
                <a:spLocks noChangeAspect="1"/>
              </p:cNvSpPr>
              <p:nvPr/>
            </p:nvSpPr>
            <p:spPr bwMode="auto">
              <a:xfrm>
                <a:off x="596" y="-84074"/>
                <a:ext cx="945" cy="22"/>
              </a:xfrm>
              <a:custGeom>
                <a:avLst/>
                <a:gdLst/>
                <a:ahLst/>
                <a:cxnLst>
                  <a:cxn ang="0">
                    <a:pos x="15604" y="16384"/>
                  </a:cxn>
                  <a:cxn ang="0">
                    <a:pos x="16384" y="10426"/>
                  </a:cxn>
                  <a:cxn ang="0">
                    <a:pos x="10142" y="7447"/>
                  </a:cxn>
                  <a:cxn ang="0">
                    <a:pos x="8582" y="0"/>
                  </a:cxn>
                  <a:cxn ang="0">
                    <a:pos x="3901" y="2979"/>
                  </a:cxn>
                  <a:cxn ang="0">
                    <a:pos x="0" y="8192"/>
                  </a:cxn>
                  <a:cxn ang="0">
                    <a:pos x="0" y="8937"/>
                  </a:cxn>
                  <a:cxn ang="0">
                    <a:pos x="3121" y="11171"/>
                  </a:cxn>
                  <a:cxn ang="0">
                    <a:pos x="6242" y="14150"/>
                  </a:cxn>
                  <a:cxn ang="0">
                    <a:pos x="11703" y="14150"/>
                  </a:cxn>
                  <a:cxn ang="0">
                    <a:pos x="15604" y="16384"/>
                  </a:cxn>
                </a:cxnLst>
                <a:rect l="0" t="0" r="r" b="b"/>
                <a:pathLst>
                  <a:path w="16384" h="16384">
                    <a:moveTo>
                      <a:pt x="15604" y="16384"/>
                    </a:moveTo>
                    <a:lnTo>
                      <a:pt x="16384" y="10426"/>
                    </a:lnTo>
                    <a:lnTo>
                      <a:pt x="10142" y="7447"/>
                    </a:lnTo>
                    <a:lnTo>
                      <a:pt x="8582" y="0"/>
                    </a:lnTo>
                    <a:lnTo>
                      <a:pt x="3901" y="2979"/>
                    </a:lnTo>
                    <a:lnTo>
                      <a:pt x="0" y="8192"/>
                    </a:lnTo>
                    <a:lnTo>
                      <a:pt x="0" y="8937"/>
                    </a:lnTo>
                    <a:lnTo>
                      <a:pt x="3121" y="11171"/>
                    </a:lnTo>
                    <a:lnTo>
                      <a:pt x="6242" y="14150"/>
                    </a:lnTo>
                    <a:lnTo>
                      <a:pt x="11703" y="14150"/>
                    </a:lnTo>
                    <a:lnTo>
                      <a:pt x="15604"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96" name="Drawing 40"/>
              <p:cNvSpPr>
                <a:spLocks noChangeAspect="1"/>
              </p:cNvSpPr>
              <p:nvPr/>
            </p:nvSpPr>
            <p:spPr bwMode="auto">
              <a:xfrm>
                <a:off x="6131" y="-84130"/>
                <a:ext cx="3960" cy="58"/>
              </a:xfrm>
              <a:custGeom>
                <a:avLst/>
                <a:gdLst/>
                <a:ahLst/>
                <a:cxnLst>
                  <a:cxn ang="0">
                    <a:pos x="15825" y="14124"/>
                  </a:cxn>
                  <a:cxn ang="0">
                    <a:pos x="16384" y="14689"/>
                  </a:cxn>
                  <a:cxn ang="0">
                    <a:pos x="16012" y="12429"/>
                  </a:cxn>
                  <a:cxn ang="0">
                    <a:pos x="14150" y="12429"/>
                  </a:cxn>
                  <a:cxn ang="0">
                    <a:pos x="13033" y="12147"/>
                  </a:cxn>
                  <a:cxn ang="0">
                    <a:pos x="11916" y="8757"/>
                  </a:cxn>
                  <a:cxn ang="0">
                    <a:pos x="11543" y="6497"/>
                  </a:cxn>
                  <a:cxn ang="0">
                    <a:pos x="10612" y="5367"/>
                  </a:cxn>
                  <a:cxn ang="0">
                    <a:pos x="7820" y="5085"/>
                  </a:cxn>
                  <a:cxn ang="0">
                    <a:pos x="6144" y="4237"/>
                  </a:cxn>
                  <a:cxn ang="0">
                    <a:pos x="4468" y="2825"/>
                  </a:cxn>
                  <a:cxn ang="0">
                    <a:pos x="3165" y="1130"/>
                  </a:cxn>
                  <a:cxn ang="0">
                    <a:pos x="2607" y="0"/>
                  </a:cxn>
                  <a:cxn ang="0">
                    <a:pos x="1676" y="565"/>
                  </a:cxn>
                  <a:cxn ang="0">
                    <a:pos x="372" y="2825"/>
                  </a:cxn>
                  <a:cxn ang="0">
                    <a:pos x="0" y="4237"/>
                  </a:cxn>
                  <a:cxn ang="0">
                    <a:pos x="186" y="4237"/>
                  </a:cxn>
                  <a:cxn ang="0">
                    <a:pos x="1489" y="3955"/>
                  </a:cxn>
                  <a:cxn ang="0">
                    <a:pos x="2607" y="5085"/>
                  </a:cxn>
                  <a:cxn ang="0">
                    <a:pos x="3724" y="6215"/>
                  </a:cxn>
                  <a:cxn ang="0">
                    <a:pos x="5399" y="7627"/>
                  </a:cxn>
                  <a:cxn ang="0">
                    <a:pos x="5958" y="9604"/>
                  </a:cxn>
                  <a:cxn ang="0">
                    <a:pos x="7447" y="10169"/>
                  </a:cxn>
                  <a:cxn ang="0">
                    <a:pos x="9309" y="10169"/>
                  </a:cxn>
                  <a:cxn ang="0">
                    <a:pos x="10054" y="10734"/>
                  </a:cxn>
                  <a:cxn ang="0">
                    <a:pos x="11357" y="11864"/>
                  </a:cxn>
                  <a:cxn ang="0">
                    <a:pos x="12102" y="13277"/>
                  </a:cxn>
                  <a:cxn ang="0">
                    <a:pos x="12847" y="15537"/>
                  </a:cxn>
                  <a:cxn ang="0">
                    <a:pos x="13777" y="16384"/>
                  </a:cxn>
                  <a:cxn ang="0">
                    <a:pos x="14895" y="16384"/>
                  </a:cxn>
                  <a:cxn ang="0">
                    <a:pos x="15825" y="16384"/>
                  </a:cxn>
                  <a:cxn ang="0">
                    <a:pos x="16012" y="16384"/>
                  </a:cxn>
                  <a:cxn ang="0">
                    <a:pos x="16012" y="15537"/>
                  </a:cxn>
                  <a:cxn ang="0">
                    <a:pos x="15825" y="14124"/>
                  </a:cxn>
                </a:cxnLst>
                <a:rect l="0" t="0" r="r" b="b"/>
                <a:pathLst>
                  <a:path w="16384" h="16384">
                    <a:moveTo>
                      <a:pt x="15825" y="14124"/>
                    </a:moveTo>
                    <a:lnTo>
                      <a:pt x="16384" y="14689"/>
                    </a:lnTo>
                    <a:lnTo>
                      <a:pt x="16012" y="12429"/>
                    </a:lnTo>
                    <a:lnTo>
                      <a:pt x="14150" y="12429"/>
                    </a:lnTo>
                    <a:lnTo>
                      <a:pt x="13033" y="12147"/>
                    </a:lnTo>
                    <a:lnTo>
                      <a:pt x="11916" y="8757"/>
                    </a:lnTo>
                    <a:lnTo>
                      <a:pt x="11543" y="6497"/>
                    </a:lnTo>
                    <a:lnTo>
                      <a:pt x="10612" y="5367"/>
                    </a:lnTo>
                    <a:lnTo>
                      <a:pt x="7820" y="5085"/>
                    </a:lnTo>
                    <a:lnTo>
                      <a:pt x="6144" y="4237"/>
                    </a:lnTo>
                    <a:lnTo>
                      <a:pt x="4468" y="2825"/>
                    </a:lnTo>
                    <a:lnTo>
                      <a:pt x="3165" y="1130"/>
                    </a:lnTo>
                    <a:lnTo>
                      <a:pt x="2607" y="0"/>
                    </a:lnTo>
                    <a:lnTo>
                      <a:pt x="1676" y="565"/>
                    </a:lnTo>
                    <a:lnTo>
                      <a:pt x="372" y="2825"/>
                    </a:lnTo>
                    <a:lnTo>
                      <a:pt x="0" y="4237"/>
                    </a:lnTo>
                    <a:lnTo>
                      <a:pt x="186" y="4237"/>
                    </a:lnTo>
                    <a:lnTo>
                      <a:pt x="1489" y="3955"/>
                    </a:lnTo>
                    <a:lnTo>
                      <a:pt x="2607" y="5085"/>
                    </a:lnTo>
                    <a:lnTo>
                      <a:pt x="3724" y="6215"/>
                    </a:lnTo>
                    <a:lnTo>
                      <a:pt x="5399" y="7627"/>
                    </a:lnTo>
                    <a:lnTo>
                      <a:pt x="5958" y="9604"/>
                    </a:lnTo>
                    <a:lnTo>
                      <a:pt x="7447" y="10169"/>
                    </a:lnTo>
                    <a:lnTo>
                      <a:pt x="9309" y="10169"/>
                    </a:lnTo>
                    <a:lnTo>
                      <a:pt x="10054" y="10734"/>
                    </a:lnTo>
                    <a:lnTo>
                      <a:pt x="11357" y="11864"/>
                    </a:lnTo>
                    <a:lnTo>
                      <a:pt x="12102" y="13277"/>
                    </a:lnTo>
                    <a:lnTo>
                      <a:pt x="12847" y="15537"/>
                    </a:lnTo>
                    <a:lnTo>
                      <a:pt x="13777" y="16384"/>
                    </a:lnTo>
                    <a:lnTo>
                      <a:pt x="14895" y="16384"/>
                    </a:lnTo>
                    <a:lnTo>
                      <a:pt x="15825" y="16384"/>
                    </a:lnTo>
                    <a:lnTo>
                      <a:pt x="16012" y="16384"/>
                    </a:lnTo>
                    <a:lnTo>
                      <a:pt x="16012" y="15537"/>
                    </a:lnTo>
                    <a:lnTo>
                      <a:pt x="15825" y="14124"/>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97" name="Drawing 41"/>
              <p:cNvSpPr>
                <a:spLocks noChangeAspect="1"/>
              </p:cNvSpPr>
              <p:nvPr/>
            </p:nvSpPr>
            <p:spPr bwMode="auto">
              <a:xfrm>
                <a:off x="-1384" y="-84155"/>
                <a:ext cx="945" cy="24"/>
              </a:xfrm>
              <a:custGeom>
                <a:avLst/>
                <a:gdLst/>
                <a:ahLst/>
                <a:cxnLst>
                  <a:cxn ang="0">
                    <a:pos x="16384" y="15701"/>
                  </a:cxn>
                  <a:cxn ang="0">
                    <a:pos x="16384" y="12971"/>
                  </a:cxn>
                  <a:cxn ang="0">
                    <a:pos x="12483" y="8192"/>
                  </a:cxn>
                  <a:cxn ang="0">
                    <a:pos x="8582" y="2731"/>
                  </a:cxn>
                  <a:cxn ang="0">
                    <a:pos x="3901" y="0"/>
                  </a:cxn>
                  <a:cxn ang="0">
                    <a:pos x="0" y="2048"/>
                  </a:cxn>
                  <a:cxn ang="0">
                    <a:pos x="3901" y="8192"/>
                  </a:cxn>
                  <a:cxn ang="0">
                    <a:pos x="7022" y="12971"/>
                  </a:cxn>
                  <a:cxn ang="0">
                    <a:pos x="12483" y="16384"/>
                  </a:cxn>
                  <a:cxn ang="0">
                    <a:pos x="16384" y="15701"/>
                  </a:cxn>
                </a:cxnLst>
                <a:rect l="0" t="0" r="r" b="b"/>
                <a:pathLst>
                  <a:path w="16384" h="16384">
                    <a:moveTo>
                      <a:pt x="16384" y="15701"/>
                    </a:moveTo>
                    <a:lnTo>
                      <a:pt x="16384" y="12971"/>
                    </a:lnTo>
                    <a:lnTo>
                      <a:pt x="12483" y="8192"/>
                    </a:lnTo>
                    <a:lnTo>
                      <a:pt x="8582" y="2731"/>
                    </a:lnTo>
                    <a:lnTo>
                      <a:pt x="3901" y="0"/>
                    </a:lnTo>
                    <a:lnTo>
                      <a:pt x="0" y="2048"/>
                    </a:lnTo>
                    <a:lnTo>
                      <a:pt x="3901" y="8192"/>
                    </a:lnTo>
                    <a:lnTo>
                      <a:pt x="7022" y="12971"/>
                    </a:lnTo>
                    <a:lnTo>
                      <a:pt x="12483" y="16384"/>
                    </a:lnTo>
                    <a:lnTo>
                      <a:pt x="16384" y="15701"/>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110" name="Hungary"/>
            <p:cNvSpPr>
              <a:spLocks noChangeAspect="1"/>
            </p:cNvSpPr>
            <p:nvPr/>
          </p:nvSpPr>
          <p:spPr bwMode="auto">
            <a:xfrm>
              <a:off x="2255" y="1964"/>
              <a:ext cx="340" cy="248"/>
            </a:xfrm>
            <a:custGeom>
              <a:avLst/>
              <a:gdLst/>
              <a:ahLst/>
              <a:cxnLst>
                <a:cxn ang="0">
                  <a:pos x="13794" y="772"/>
                </a:cxn>
                <a:cxn ang="0">
                  <a:pos x="12288" y="0"/>
                </a:cxn>
                <a:cxn ang="0">
                  <a:pos x="10963" y="343"/>
                </a:cxn>
                <a:cxn ang="0">
                  <a:pos x="10180" y="1801"/>
                </a:cxn>
                <a:cxn ang="0">
                  <a:pos x="9156" y="2659"/>
                </a:cxn>
                <a:cxn ang="0">
                  <a:pos x="7710" y="3088"/>
                </a:cxn>
                <a:cxn ang="0">
                  <a:pos x="6385" y="3860"/>
                </a:cxn>
                <a:cxn ang="0">
                  <a:pos x="6024" y="4804"/>
                </a:cxn>
                <a:cxn ang="0">
                  <a:pos x="5602" y="5404"/>
                </a:cxn>
                <a:cxn ang="0">
                  <a:pos x="4939" y="5404"/>
                </a:cxn>
                <a:cxn ang="0">
                  <a:pos x="4096" y="5576"/>
                </a:cxn>
                <a:cxn ang="0">
                  <a:pos x="3373" y="4889"/>
                </a:cxn>
                <a:cxn ang="0">
                  <a:pos x="2530" y="4203"/>
                </a:cxn>
                <a:cxn ang="0">
                  <a:pos x="2289" y="4546"/>
                </a:cxn>
                <a:cxn ang="0">
                  <a:pos x="2168" y="5919"/>
                </a:cxn>
                <a:cxn ang="0">
                  <a:pos x="1024" y="6090"/>
                </a:cxn>
                <a:cxn ang="0">
                  <a:pos x="1205" y="7120"/>
                </a:cxn>
                <a:cxn ang="0">
                  <a:pos x="783" y="8321"/>
                </a:cxn>
                <a:cxn ang="0">
                  <a:pos x="964" y="9865"/>
                </a:cxn>
                <a:cxn ang="0">
                  <a:pos x="60" y="10551"/>
                </a:cxn>
                <a:cxn ang="0">
                  <a:pos x="301" y="10723"/>
                </a:cxn>
                <a:cxn ang="0">
                  <a:pos x="964" y="11923"/>
                </a:cxn>
                <a:cxn ang="0">
                  <a:pos x="1928" y="13124"/>
                </a:cxn>
                <a:cxn ang="0">
                  <a:pos x="3132" y="14497"/>
                </a:cxn>
                <a:cxn ang="0">
                  <a:pos x="4337" y="15784"/>
                </a:cxn>
                <a:cxn ang="0">
                  <a:pos x="5843" y="16212"/>
                </a:cxn>
                <a:cxn ang="0">
                  <a:pos x="6987" y="15183"/>
                </a:cxn>
                <a:cxn ang="0">
                  <a:pos x="7951" y="14668"/>
                </a:cxn>
                <a:cxn ang="0">
                  <a:pos x="9276" y="13725"/>
                </a:cxn>
                <a:cxn ang="0">
                  <a:pos x="10421" y="13124"/>
                </a:cxn>
                <a:cxn ang="0">
                  <a:pos x="10842" y="13639"/>
                </a:cxn>
                <a:cxn ang="0">
                  <a:pos x="11324" y="13296"/>
                </a:cxn>
                <a:cxn ang="0">
                  <a:pos x="12288" y="12695"/>
                </a:cxn>
                <a:cxn ang="0">
                  <a:pos x="13131" y="10894"/>
                </a:cxn>
                <a:cxn ang="0">
                  <a:pos x="13734" y="8921"/>
                </a:cxn>
                <a:cxn ang="0">
                  <a:pos x="14336" y="6948"/>
                </a:cxn>
                <a:cxn ang="0">
                  <a:pos x="14577" y="5490"/>
                </a:cxn>
                <a:cxn ang="0">
                  <a:pos x="14999" y="4117"/>
                </a:cxn>
                <a:cxn ang="0">
                  <a:pos x="15902" y="3517"/>
                </a:cxn>
                <a:cxn ang="0">
                  <a:pos x="16384" y="2488"/>
                </a:cxn>
                <a:cxn ang="0">
                  <a:pos x="15661" y="1372"/>
                </a:cxn>
                <a:cxn ang="0">
                  <a:pos x="14336" y="429"/>
                </a:cxn>
              </a:cxnLst>
              <a:rect l="0" t="0" r="r" b="b"/>
              <a:pathLst>
                <a:path w="16384" h="16384">
                  <a:moveTo>
                    <a:pt x="14336" y="429"/>
                  </a:moveTo>
                  <a:lnTo>
                    <a:pt x="13794" y="772"/>
                  </a:lnTo>
                  <a:lnTo>
                    <a:pt x="13011" y="257"/>
                  </a:lnTo>
                  <a:lnTo>
                    <a:pt x="12288" y="0"/>
                  </a:lnTo>
                  <a:lnTo>
                    <a:pt x="11806" y="343"/>
                  </a:lnTo>
                  <a:lnTo>
                    <a:pt x="10963" y="343"/>
                  </a:lnTo>
                  <a:lnTo>
                    <a:pt x="10360" y="1029"/>
                  </a:lnTo>
                  <a:lnTo>
                    <a:pt x="10180" y="1801"/>
                  </a:lnTo>
                  <a:lnTo>
                    <a:pt x="9698" y="2059"/>
                  </a:lnTo>
                  <a:lnTo>
                    <a:pt x="9156" y="2659"/>
                  </a:lnTo>
                  <a:lnTo>
                    <a:pt x="8433" y="2402"/>
                  </a:lnTo>
                  <a:lnTo>
                    <a:pt x="7710" y="3088"/>
                  </a:lnTo>
                  <a:lnTo>
                    <a:pt x="7048" y="3517"/>
                  </a:lnTo>
                  <a:lnTo>
                    <a:pt x="6385" y="3860"/>
                  </a:lnTo>
                  <a:lnTo>
                    <a:pt x="6084" y="4718"/>
                  </a:lnTo>
                  <a:lnTo>
                    <a:pt x="6024" y="4804"/>
                  </a:lnTo>
                  <a:lnTo>
                    <a:pt x="5843" y="5233"/>
                  </a:lnTo>
                  <a:lnTo>
                    <a:pt x="5602" y="5404"/>
                  </a:lnTo>
                  <a:lnTo>
                    <a:pt x="5301" y="5404"/>
                  </a:lnTo>
                  <a:lnTo>
                    <a:pt x="4939" y="5404"/>
                  </a:lnTo>
                  <a:lnTo>
                    <a:pt x="4578" y="5490"/>
                  </a:lnTo>
                  <a:lnTo>
                    <a:pt x="4096" y="5576"/>
                  </a:lnTo>
                  <a:lnTo>
                    <a:pt x="3855" y="5404"/>
                  </a:lnTo>
                  <a:lnTo>
                    <a:pt x="3373" y="4889"/>
                  </a:lnTo>
                  <a:lnTo>
                    <a:pt x="2952" y="4461"/>
                  </a:lnTo>
                  <a:lnTo>
                    <a:pt x="2530" y="4203"/>
                  </a:lnTo>
                  <a:lnTo>
                    <a:pt x="2289" y="4032"/>
                  </a:lnTo>
                  <a:lnTo>
                    <a:pt x="2289" y="4546"/>
                  </a:lnTo>
                  <a:lnTo>
                    <a:pt x="2409" y="5404"/>
                  </a:lnTo>
                  <a:lnTo>
                    <a:pt x="2168" y="5919"/>
                  </a:lnTo>
                  <a:lnTo>
                    <a:pt x="1506" y="5919"/>
                  </a:lnTo>
                  <a:lnTo>
                    <a:pt x="1024" y="6090"/>
                  </a:lnTo>
                  <a:lnTo>
                    <a:pt x="843" y="6605"/>
                  </a:lnTo>
                  <a:lnTo>
                    <a:pt x="1205" y="7120"/>
                  </a:lnTo>
                  <a:lnTo>
                    <a:pt x="964" y="8149"/>
                  </a:lnTo>
                  <a:lnTo>
                    <a:pt x="783" y="8321"/>
                  </a:lnTo>
                  <a:lnTo>
                    <a:pt x="783" y="9007"/>
                  </a:lnTo>
                  <a:lnTo>
                    <a:pt x="964" y="9865"/>
                  </a:lnTo>
                  <a:lnTo>
                    <a:pt x="361" y="9950"/>
                  </a:lnTo>
                  <a:lnTo>
                    <a:pt x="60" y="10551"/>
                  </a:lnTo>
                  <a:lnTo>
                    <a:pt x="0" y="10723"/>
                  </a:lnTo>
                  <a:lnTo>
                    <a:pt x="301" y="10723"/>
                  </a:lnTo>
                  <a:lnTo>
                    <a:pt x="602" y="10980"/>
                  </a:lnTo>
                  <a:lnTo>
                    <a:pt x="964" y="11923"/>
                  </a:lnTo>
                  <a:lnTo>
                    <a:pt x="1446" y="12781"/>
                  </a:lnTo>
                  <a:lnTo>
                    <a:pt x="1928" y="13124"/>
                  </a:lnTo>
                  <a:lnTo>
                    <a:pt x="2470" y="14154"/>
                  </a:lnTo>
                  <a:lnTo>
                    <a:pt x="3132" y="14497"/>
                  </a:lnTo>
                  <a:lnTo>
                    <a:pt x="3735" y="15526"/>
                  </a:lnTo>
                  <a:lnTo>
                    <a:pt x="4337" y="15784"/>
                  </a:lnTo>
                  <a:lnTo>
                    <a:pt x="5060" y="16384"/>
                  </a:lnTo>
                  <a:lnTo>
                    <a:pt x="5843" y="16212"/>
                  </a:lnTo>
                  <a:lnTo>
                    <a:pt x="6385" y="15869"/>
                  </a:lnTo>
                  <a:lnTo>
                    <a:pt x="6987" y="15183"/>
                  </a:lnTo>
                  <a:lnTo>
                    <a:pt x="7590" y="15097"/>
                  </a:lnTo>
                  <a:lnTo>
                    <a:pt x="7951" y="14668"/>
                  </a:lnTo>
                  <a:lnTo>
                    <a:pt x="8553" y="14497"/>
                  </a:lnTo>
                  <a:lnTo>
                    <a:pt x="9276" y="13725"/>
                  </a:lnTo>
                  <a:lnTo>
                    <a:pt x="9879" y="13639"/>
                  </a:lnTo>
                  <a:lnTo>
                    <a:pt x="10421" y="13124"/>
                  </a:lnTo>
                  <a:lnTo>
                    <a:pt x="10662" y="13639"/>
                  </a:lnTo>
                  <a:lnTo>
                    <a:pt x="10842" y="13639"/>
                  </a:lnTo>
                  <a:lnTo>
                    <a:pt x="10903" y="13467"/>
                  </a:lnTo>
                  <a:lnTo>
                    <a:pt x="11324" y="13296"/>
                  </a:lnTo>
                  <a:lnTo>
                    <a:pt x="11806" y="13039"/>
                  </a:lnTo>
                  <a:lnTo>
                    <a:pt x="12288" y="12695"/>
                  </a:lnTo>
                  <a:lnTo>
                    <a:pt x="12890" y="12095"/>
                  </a:lnTo>
                  <a:lnTo>
                    <a:pt x="13131" y="10894"/>
                  </a:lnTo>
                  <a:lnTo>
                    <a:pt x="13493" y="10036"/>
                  </a:lnTo>
                  <a:lnTo>
                    <a:pt x="13734" y="8921"/>
                  </a:lnTo>
                  <a:lnTo>
                    <a:pt x="13854" y="7978"/>
                  </a:lnTo>
                  <a:lnTo>
                    <a:pt x="14336" y="6948"/>
                  </a:lnTo>
                  <a:lnTo>
                    <a:pt x="14336" y="6176"/>
                  </a:lnTo>
                  <a:lnTo>
                    <a:pt x="14577" y="5490"/>
                  </a:lnTo>
                  <a:lnTo>
                    <a:pt x="14577" y="4889"/>
                  </a:lnTo>
                  <a:lnTo>
                    <a:pt x="14999" y="4117"/>
                  </a:lnTo>
                  <a:lnTo>
                    <a:pt x="15541" y="3689"/>
                  </a:lnTo>
                  <a:lnTo>
                    <a:pt x="15902" y="3517"/>
                  </a:lnTo>
                  <a:lnTo>
                    <a:pt x="16203" y="3002"/>
                  </a:lnTo>
                  <a:lnTo>
                    <a:pt x="16384" y="2488"/>
                  </a:lnTo>
                  <a:lnTo>
                    <a:pt x="16023" y="1801"/>
                  </a:lnTo>
                  <a:lnTo>
                    <a:pt x="15661" y="1372"/>
                  </a:lnTo>
                  <a:lnTo>
                    <a:pt x="15059" y="772"/>
                  </a:lnTo>
                  <a:lnTo>
                    <a:pt x="14336" y="429"/>
                  </a:lnTo>
                  <a:close/>
                </a:path>
              </a:pathLst>
            </a:custGeom>
            <a:solidFill>
              <a:srgbClr val="A7CBEC"/>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1" name="Ireland"/>
            <p:cNvSpPr>
              <a:spLocks noChangeAspect="1"/>
            </p:cNvSpPr>
            <p:nvPr/>
          </p:nvSpPr>
          <p:spPr bwMode="auto">
            <a:xfrm>
              <a:off x="1010" y="1319"/>
              <a:ext cx="230" cy="282"/>
            </a:xfrm>
            <a:custGeom>
              <a:avLst/>
              <a:gdLst/>
              <a:ahLst/>
              <a:cxnLst>
                <a:cxn ang="0">
                  <a:pos x="13713" y="827"/>
                </a:cxn>
                <a:cxn ang="0">
                  <a:pos x="13267" y="225"/>
                </a:cxn>
                <a:cxn ang="0">
                  <a:pos x="11487" y="526"/>
                </a:cxn>
                <a:cxn ang="0">
                  <a:pos x="10863" y="1353"/>
                </a:cxn>
                <a:cxn ang="0">
                  <a:pos x="9617" y="1954"/>
                </a:cxn>
                <a:cxn ang="0">
                  <a:pos x="10685" y="2405"/>
                </a:cxn>
                <a:cxn ang="0">
                  <a:pos x="10507" y="3232"/>
                </a:cxn>
                <a:cxn ang="0">
                  <a:pos x="9439" y="3908"/>
                </a:cxn>
                <a:cxn ang="0">
                  <a:pos x="7569" y="3758"/>
                </a:cxn>
                <a:cxn ang="0">
                  <a:pos x="5699" y="3157"/>
                </a:cxn>
                <a:cxn ang="0">
                  <a:pos x="4808" y="4209"/>
                </a:cxn>
                <a:cxn ang="0">
                  <a:pos x="5699" y="5111"/>
                </a:cxn>
                <a:cxn ang="0">
                  <a:pos x="4274" y="6012"/>
                </a:cxn>
                <a:cxn ang="0">
                  <a:pos x="4007" y="7140"/>
                </a:cxn>
                <a:cxn ang="0">
                  <a:pos x="4719" y="7967"/>
                </a:cxn>
                <a:cxn ang="0">
                  <a:pos x="6589" y="8718"/>
                </a:cxn>
                <a:cxn ang="0">
                  <a:pos x="4719" y="9545"/>
                </a:cxn>
                <a:cxn ang="0">
                  <a:pos x="3206" y="10822"/>
                </a:cxn>
                <a:cxn ang="0">
                  <a:pos x="3027" y="10973"/>
                </a:cxn>
                <a:cxn ang="0">
                  <a:pos x="4363" y="11123"/>
                </a:cxn>
                <a:cxn ang="0">
                  <a:pos x="6144" y="10522"/>
                </a:cxn>
                <a:cxn ang="0">
                  <a:pos x="6411" y="11349"/>
                </a:cxn>
                <a:cxn ang="0">
                  <a:pos x="4363" y="11349"/>
                </a:cxn>
                <a:cxn ang="0">
                  <a:pos x="2315" y="12250"/>
                </a:cxn>
                <a:cxn ang="0">
                  <a:pos x="1069" y="12175"/>
                </a:cxn>
                <a:cxn ang="0">
                  <a:pos x="1781" y="12927"/>
                </a:cxn>
                <a:cxn ang="0">
                  <a:pos x="0" y="13979"/>
                </a:cxn>
                <a:cxn ang="0">
                  <a:pos x="534" y="14430"/>
                </a:cxn>
                <a:cxn ang="0">
                  <a:pos x="1959" y="14731"/>
                </a:cxn>
                <a:cxn ang="0">
                  <a:pos x="356" y="15182"/>
                </a:cxn>
                <a:cxn ang="0">
                  <a:pos x="2137" y="15182"/>
                </a:cxn>
                <a:cxn ang="0">
                  <a:pos x="1781" y="15557"/>
                </a:cxn>
                <a:cxn ang="0">
                  <a:pos x="1870" y="15933"/>
                </a:cxn>
                <a:cxn ang="0">
                  <a:pos x="2938" y="16234"/>
                </a:cxn>
                <a:cxn ang="0">
                  <a:pos x="3651" y="16234"/>
                </a:cxn>
                <a:cxn ang="0">
                  <a:pos x="5521" y="16159"/>
                </a:cxn>
                <a:cxn ang="0">
                  <a:pos x="6411" y="15257"/>
                </a:cxn>
                <a:cxn ang="0">
                  <a:pos x="6767" y="15858"/>
                </a:cxn>
                <a:cxn ang="0">
                  <a:pos x="8192" y="15482"/>
                </a:cxn>
                <a:cxn ang="0">
                  <a:pos x="9261" y="14881"/>
                </a:cxn>
                <a:cxn ang="0">
                  <a:pos x="11487" y="14881"/>
                </a:cxn>
                <a:cxn ang="0">
                  <a:pos x="13267" y="15031"/>
                </a:cxn>
                <a:cxn ang="0">
                  <a:pos x="14336" y="12927"/>
                </a:cxn>
                <a:cxn ang="0">
                  <a:pos x="15137" y="11950"/>
                </a:cxn>
                <a:cxn ang="0">
                  <a:pos x="15405" y="10221"/>
                </a:cxn>
                <a:cxn ang="0">
                  <a:pos x="16028" y="9169"/>
                </a:cxn>
                <a:cxn ang="0">
                  <a:pos x="15672" y="7365"/>
                </a:cxn>
                <a:cxn ang="0">
                  <a:pos x="16384" y="6839"/>
                </a:cxn>
                <a:cxn ang="0">
                  <a:pos x="16384" y="5862"/>
                </a:cxn>
                <a:cxn ang="0">
                  <a:pos x="15137" y="4660"/>
                </a:cxn>
                <a:cxn ang="0">
                  <a:pos x="12644" y="5411"/>
                </a:cxn>
                <a:cxn ang="0">
                  <a:pos x="12110" y="3006"/>
                </a:cxn>
                <a:cxn ang="0">
                  <a:pos x="13624" y="1503"/>
                </a:cxn>
              </a:cxnLst>
              <a:rect l="0" t="0" r="r" b="b"/>
              <a:pathLst>
                <a:path w="16384" h="16384">
                  <a:moveTo>
                    <a:pt x="13624" y="1428"/>
                  </a:moveTo>
                  <a:lnTo>
                    <a:pt x="13624" y="1202"/>
                  </a:lnTo>
                  <a:lnTo>
                    <a:pt x="13713" y="1202"/>
                  </a:lnTo>
                  <a:lnTo>
                    <a:pt x="13713" y="827"/>
                  </a:lnTo>
                  <a:lnTo>
                    <a:pt x="13980" y="225"/>
                  </a:lnTo>
                  <a:lnTo>
                    <a:pt x="13891" y="150"/>
                  </a:lnTo>
                  <a:lnTo>
                    <a:pt x="13535" y="0"/>
                  </a:lnTo>
                  <a:lnTo>
                    <a:pt x="13267" y="225"/>
                  </a:lnTo>
                  <a:lnTo>
                    <a:pt x="12911" y="225"/>
                  </a:lnTo>
                  <a:lnTo>
                    <a:pt x="12822" y="0"/>
                  </a:lnTo>
                  <a:lnTo>
                    <a:pt x="12110" y="225"/>
                  </a:lnTo>
                  <a:lnTo>
                    <a:pt x="11487" y="526"/>
                  </a:lnTo>
                  <a:lnTo>
                    <a:pt x="11219" y="526"/>
                  </a:lnTo>
                  <a:lnTo>
                    <a:pt x="10863" y="1052"/>
                  </a:lnTo>
                  <a:lnTo>
                    <a:pt x="11041" y="1202"/>
                  </a:lnTo>
                  <a:lnTo>
                    <a:pt x="10863" y="1353"/>
                  </a:lnTo>
                  <a:lnTo>
                    <a:pt x="10329" y="1653"/>
                  </a:lnTo>
                  <a:lnTo>
                    <a:pt x="9706" y="1804"/>
                  </a:lnTo>
                  <a:lnTo>
                    <a:pt x="9617" y="1804"/>
                  </a:lnTo>
                  <a:lnTo>
                    <a:pt x="9617" y="1954"/>
                  </a:lnTo>
                  <a:lnTo>
                    <a:pt x="9617" y="2255"/>
                  </a:lnTo>
                  <a:lnTo>
                    <a:pt x="10062" y="2330"/>
                  </a:lnTo>
                  <a:lnTo>
                    <a:pt x="10329" y="2555"/>
                  </a:lnTo>
                  <a:lnTo>
                    <a:pt x="10685" y="2405"/>
                  </a:lnTo>
                  <a:lnTo>
                    <a:pt x="11130" y="2630"/>
                  </a:lnTo>
                  <a:lnTo>
                    <a:pt x="11130" y="2856"/>
                  </a:lnTo>
                  <a:lnTo>
                    <a:pt x="10774" y="3157"/>
                  </a:lnTo>
                  <a:lnTo>
                    <a:pt x="10507" y="3232"/>
                  </a:lnTo>
                  <a:lnTo>
                    <a:pt x="10062" y="3307"/>
                  </a:lnTo>
                  <a:lnTo>
                    <a:pt x="9617" y="3532"/>
                  </a:lnTo>
                  <a:lnTo>
                    <a:pt x="9617" y="3758"/>
                  </a:lnTo>
                  <a:lnTo>
                    <a:pt x="9439" y="3908"/>
                  </a:lnTo>
                  <a:lnTo>
                    <a:pt x="9439" y="4058"/>
                  </a:lnTo>
                  <a:lnTo>
                    <a:pt x="8637" y="3833"/>
                  </a:lnTo>
                  <a:lnTo>
                    <a:pt x="8014" y="3758"/>
                  </a:lnTo>
                  <a:lnTo>
                    <a:pt x="7569" y="3758"/>
                  </a:lnTo>
                  <a:lnTo>
                    <a:pt x="7480" y="3307"/>
                  </a:lnTo>
                  <a:lnTo>
                    <a:pt x="6856" y="3157"/>
                  </a:lnTo>
                  <a:lnTo>
                    <a:pt x="6144" y="2931"/>
                  </a:lnTo>
                  <a:lnTo>
                    <a:pt x="5699" y="3157"/>
                  </a:lnTo>
                  <a:lnTo>
                    <a:pt x="5165" y="3607"/>
                  </a:lnTo>
                  <a:lnTo>
                    <a:pt x="5165" y="3908"/>
                  </a:lnTo>
                  <a:lnTo>
                    <a:pt x="5075" y="4434"/>
                  </a:lnTo>
                  <a:lnTo>
                    <a:pt x="4808" y="4209"/>
                  </a:lnTo>
                  <a:lnTo>
                    <a:pt x="4274" y="4134"/>
                  </a:lnTo>
                  <a:lnTo>
                    <a:pt x="4452" y="4660"/>
                  </a:lnTo>
                  <a:lnTo>
                    <a:pt x="5343" y="5035"/>
                  </a:lnTo>
                  <a:lnTo>
                    <a:pt x="5699" y="5111"/>
                  </a:lnTo>
                  <a:lnTo>
                    <a:pt x="5699" y="5411"/>
                  </a:lnTo>
                  <a:lnTo>
                    <a:pt x="5075" y="5562"/>
                  </a:lnTo>
                  <a:lnTo>
                    <a:pt x="4630" y="5637"/>
                  </a:lnTo>
                  <a:lnTo>
                    <a:pt x="4274" y="6012"/>
                  </a:lnTo>
                  <a:lnTo>
                    <a:pt x="3740" y="6163"/>
                  </a:lnTo>
                  <a:lnTo>
                    <a:pt x="3562" y="6539"/>
                  </a:lnTo>
                  <a:lnTo>
                    <a:pt x="3740" y="6914"/>
                  </a:lnTo>
                  <a:lnTo>
                    <a:pt x="4007" y="7140"/>
                  </a:lnTo>
                  <a:lnTo>
                    <a:pt x="4007" y="7365"/>
                  </a:lnTo>
                  <a:lnTo>
                    <a:pt x="4363" y="7516"/>
                  </a:lnTo>
                  <a:lnTo>
                    <a:pt x="4719" y="7516"/>
                  </a:lnTo>
                  <a:lnTo>
                    <a:pt x="4719" y="7967"/>
                  </a:lnTo>
                  <a:lnTo>
                    <a:pt x="5165" y="8117"/>
                  </a:lnTo>
                  <a:lnTo>
                    <a:pt x="6055" y="8342"/>
                  </a:lnTo>
                  <a:lnTo>
                    <a:pt x="6500" y="8417"/>
                  </a:lnTo>
                  <a:lnTo>
                    <a:pt x="6589" y="8718"/>
                  </a:lnTo>
                  <a:lnTo>
                    <a:pt x="6233" y="8868"/>
                  </a:lnTo>
                  <a:lnTo>
                    <a:pt x="5432" y="8944"/>
                  </a:lnTo>
                  <a:lnTo>
                    <a:pt x="4986" y="9244"/>
                  </a:lnTo>
                  <a:lnTo>
                    <a:pt x="4719" y="9545"/>
                  </a:lnTo>
                  <a:lnTo>
                    <a:pt x="4452" y="9921"/>
                  </a:lnTo>
                  <a:lnTo>
                    <a:pt x="4096" y="10372"/>
                  </a:lnTo>
                  <a:lnTo>
                    <a:pt x="3651" y="10672"/>
                  </a:lnTo>
                  <a:lnTo>
                    <a:pt x="3206" y="10822"/>
                  </a:lnTo>
                  <a:lnTo>
                    <a:pt x="3027" y="10822"/>
                  </a:lnTo>
                  <a:lnTo>
                    <a:pt x="3027" y="10973"/>
                  </a:lnTo>
                  <a:lnTo>
                    <a:pt x="2938" y="10973"/>
                  </a:lnTo>
                  <a:lnTo>
                    <a:pt x="3027" y="10973"/>
                  </a:lnTo>
                  <a:lnTo>
                    <a:pt x="3384" y="11048"/>
                  </a:lnTo>
                  <a:lnTo>
                    <a:pt x="3562" y="10973"/>
                  </a:lnTo>
                  <a:lnTo>
                    <a:pt x="3740" y="11048"/>
                  </a:lnTo>
                  <a:lnTo>
                    <a:pt x="4363" y="11123"/>
                  </a:lnTo>
                  <a:lnTo>
                    <a:pt x="4986" y="11123"/>
                  </a:lnTo>
                  <a:lnTo>
                    <a:pt x="5521" y="10973"/>
                  </a:lnTo>
                  <a:lnTo>
                    <a:pt x="5877" y="10672"/>
                  </a:lnTo>
                  <a:lnTo>
                    <a:pt x="6144" y="10522"/>
                  </a:lnTo>
                  <a:lnTo>
                    <a:pt x="6144" y="10672"/>
                  </a:lnTo>
                  <a:lnTo>
                    <a:pt x="6055" y="10973"/>
                  </a:lnTo>
                  <a:lnTo>
                    <a:pt x="5877" y="11123"/>
                  </a:lnTo>
                  <a:lnTo>
                    <a:pt x="6411" y="11349"/>
                  </a:lnTo>
                  <a:lnTo>
                    <a:pt x="6411" y="11424"/>
                  </a:lnTo>
                  <a:lnTo>
                    <a:pt x="5877" y="11424"/>
                  </a:lnTo>
                  <a:lnTo>
                    <a:pt x="5075" y="11349"/>
                  </a:lnTo>
                  <a:lnTo>
                    <a:pt x="4363" y="11349"/>
                  </a:lnTo>
                  <a:lnTo>
                    <a:pt x="3384" y="11273"/>
                  </a:lnTo>
                  <a:lnTo>
                    <a:pt x="3027" y="11574"/>
                  </a:lnTo>
                  <a:lnTo>
                    <a:pt x="2493" y="11950"/>
                  </a:lnTo>
                  <a:lnTo>
                    <a:pt x="2315" y="12250"/>
                  </a:lnTo>
                  <a:lnTo>
                    <a:pt x="2137" y="12326"/>
                  </a:lnTo>
                  <a:lnTo>
                    <a:pt x="1781" y="12250"/>
                  </a:lnTo>
                  <a:lnTo>
                    <a:pt x="1425" y="12250"/>
                  </a:lnTo>
                  <a:lnTo>
                    <a:pt x="1069" y="12175"/>
                  </a:lnTo>
                  <a:lnTo>
                    <a:pt x="534" y="12250"/>
                  </a:lnTo>
                  <a:lnTo>
                    <a:pt x="178" y="12626"/>
                  </a:lnTo>
                  <a:lnTo>
                    <a:pt x="890" y="12852"/>
                  </a:lnTo>
                  <a:lnTo>
                    <a:pt x="1781" y="12927"/>
                  </a:lnTo>
                  <a:lnTo>
                    <a:pt x="1781" y="13152"/>
                  </a:lnTo>
                  <a:lnTo>
                    <a:pt x="890" y="13378"/>
                  </a:lnTo>
                  <a:lnTo>
                    <a:pt x="178" y="13678"/>
                  </a:lnTo>
                  <a:lnTo>
                    <a:pt x="0" y="13979"/>
                  </a:lnTo>
                  <a:lnTo>
                    <a:pt x="445" y="14054"/>
                  </a:lnTo>
                  <a:lnTo>
                    <a:pt x="534" y="14355"/>
                  </a:lnTo>
                  <a:lnTo>
                    <a:pt x="445" y="14355"/>
                  </a:lnTo>
                  <a:lnTo>
                    <a:pt x="534" y="14430"/>
                  </a:lnTo>
                  <a:lnTo>
                    <a:pt x="890" y="14430"/>
                  </a:lnTo>
                  <a:lnTo>
                    <a:pt x="1514" y="14430"/>
                  </a:lnTo>
                  <a:lnTo>
                    <a:pt x="2137" y="14355"/>
                  </a:lnTo>
                  <a:lnTo>
                    <a:pt x="1959" y="14731"/>
                  </a:lnTo>
                  <a:lnTo>
                    <a:pt x="1425" y="14731"/>
                  </a:lnTo>
                  <a:lnTo>
                    <a:pt x="801" y="14956"/>
                  </a:lnTo>
                  <a:lnTo>
                    <a:pt x="445" y="15182"/>
                  </a:lnTo>
                  <a:lnTo>
                    <a:pt x="356" y="15182"/>
                  </a:lnTo>
                  <a:lnTo>
                    <a:pt x="534" y="15257"/>
                  </a:lnTo>
                  <a:lnTo>
                    <a:pt x="1247" y="15182"/>
                  </a:lnTo>
                  <a:lnTo>
                    <a:pt x="1603" y="15257"/>
                  </a:lnTo>
                  <a:lnTo>
                    <a:pt x="2137" y="15182"/>
                  </a:lnTo>
                  <a:lnTo>
                    <a:pt x="2226" y="15182"/>
                  </a:lnTo>
                  <a:lnTo>
                    <a:pt x="2315" y="15332"/>
                  </a:lnTo>
                  <a:lnTo>
                    <a:pt x="2137" y="15632"/>
                  </a:lnTo>
                  <a:lnTo>
                    <a:pt x="1781" y="15557"/>
                  </a:lnTo>
                  <a:lnTo>
                    <a:pt x="1247" y="15632"/>
                  </a:lnTo>
                  <a:lnTo>
                    <a:pt x="1247" y="15858"/>
                  </a:lnTo>
                  <a:lnTo>
                    <a:pt x="1247" y="16083"/>
                  </a:lnTo>
                  <a:lnTo>
                    <a:pt x="1870" y="15933"/>
                  </a:lnTo>
                  <a:lnTo>
                    <a:pt x="2315" y="16083"/>
                  </a:lnTo>
                  <a:lnTo>
                    <a:pt x="2582" y="16159"/>
                  </a:lnTo>
                  <a:lnTo>
                    <a:pt x="2849" y="16384"/>
                  </a:lnTo>
                  <a:lnTo>
                    <a:pt x="2938" y="16234"/>
                  </a:lnTo>
                  <a:lnTo>
                    <a:pt x="2938" y="16384"/>
                  </a:lnTo>
                  <a:lnTo>
                    <a:pt x="3027" y="16234"/>
                  </a:lnTo>
                  <a:lnTo>
                    <a:pt x="3295" y="16159"/>
                  </a:lnTo>
                  <a:lnTo>
                    <a:pt x="3651" y="16234"/>
                  </a:lnTo>
                  <a:lnTo>
                    <a:pt x="4096" y="16234"/>
                  </a:lnTo>
                  <a:lnTo>
                    <a:pt x="4452" y="16234"/>
                  </a:lnTo>
                  <a:lnTo>
                    <a:pt x="5075" y="16159"/>
                  </a:lnTo>
                  <a:lnTo>
                    <a:pt x="5521" y="16159"/>
                  </a:lnTo>
                  <a:lnTo>
                    <a:pt x="5699" y="16083"/>
                  </a:lnTo>
                  <a:lnTo>
                    <a:pt x="6055" y="15933"/>
                  </a:lnTo>
                  <a:lnTo>
                    <a:pt x="6233" y="15632"/>
                  </a:lnTo>
                  <a:lnTo>
                    <a:pt x="6411" y="15257"/>
                  </a:lnTo>
                  <a:lnTo>
                    <a:pt x="6500" y="15332"/>
                  </a:lnTo>
                  <a:lnTo>
                    <a:pt x="6500" y="15632"/>
                  </a:lnTo>
                  <a:lnTo>
                    <a:pt x="6589" y="15783"/>
                  </a:lnTo>
                  <a:lnTo>
                    <a:pt x="6767" y="15858"/>
                  </a:lnTo>
                  <a:lnTo>
                    <a:pt x="7213" y="15783"/>
                  </a:lnTo>
                  <a:lnTo>
                    <a:pt x="7658" y="15632"/>
                  </a:lnTo>
                  <a:lnTo>
                    <a:pt x="7925" y="15332"/>
                  </a:lnTo>
                  <a:lnTo>
                    <a:pt x="8192" y="15482"/>
                  </a:lnTo>
                  <a:lnTo>
                    <a:pt x="8548" y="15557"/>
                  </a:lnTo>
                  <a:lnTo>
                    <a:pt x="8726" y="15332"/>
                  </a:lnTo>
                  <a:lnTo>
                    <a:pt x="8993" y="15031"/>
                  </a:lnTo>
                  <a:lnTo>
                    <a:pt x="9261" y="14881"/>
                  </a:lnTo>
                  <a:lnTo>
                    <a:pt x="9973" y="14881"/>
                  </a:lnTo>
                  <a:lnTo>
                    <a:pt x="10774" y="14956"/>
                  </a:lnTo>
                  <a:lnTo>
                    <a:pt x="11130" y="14881"/>
                  </a:lnTo>
                  <a:lnTo>
                    <a:pt x="11487" y="14881"/>
                  </a:lnTo>
                  <a:lnTo>
                    <a:pt x="12199" y="15031"/>
                  </a:lnTo>
                  <a:lnTo>
                    <a:pt x="12555" y="15257"/>
                  </a:lnTo>
                  <a:lnTo>
                    <a:pt x="13000" y="15332"/>
                  </a:lnTo>
                  <a:lnTo>
                    <a:pt x="13267" y="15031"/>
                  </a:lnTo>
                  <a:lnTo>
                    <a:pt x="13267" y="14580"/>
                  </a:lnTo>
                  <a:lnTo>
                    <a:pt x="13535" y="14280"/>
                  </a:lnTo>
                  <a:lnTo>
                    <a:pt x="13980" y="13678"/>
                  </a:lnTo>
                  <a:lnTo>
                    <a:pt x="14336" y="12927"/>
                  </a:lnTo>
                  <a:lnTo>
                    <a:pt x="14425" y="12927"/>
                  </a:lnTo>
                  <a:lnTo>
                    <a:pt x="14781" y="12476"/>
                  </a:lnTo>
                  <a:lnTo>
                    <a:pt x="15137" y="12025"/>
                  </a:lnTo>
                  <a:lnTo>
                    <a:pt x="15137" y="11950"/>
                  </a:lnTo>
                  <a:lnTo>
                    <a:pt x="15315" y="11273"/>
                  </a:lnTo>
                  <a:lnTo>
                    <a:pt x="15315" y="10973"/>
                  </a:lnTo>
                  <a:lnTo>
                    <a:pt x="15315" y="10522"/>
                  </a:lnTo>
                  <a:lnTo>
                    <a:pt x="15405" y="10221"/>
                  </a:lnTo>
                  <a:lnTo>
                    <a:pt x="15405" y="9921"/>
                  </a:lnTo>
                  <a:lnTo>
                    <a:pt x="15672" y="9921"/>
                  </a:lnTo>
                  <a:lnTo>
                    <a:pt x="15761" y="9620"/>
                  </a:lnTo>
                  <a:lnTo>
                    <a:pt x="16028" y="9169"/>
                  </a:lnTo>
                  <a:lnTo>
                    <a:pt x="15850" y="8718"/>
                  </a:lnTo>
                  <a:lnTo>
                    <a:pt x="15761" y="8042"/>
                  </a:lnTo>
                  <a:lnTo>
                    <a:pt x="15761" y="7666"/>
                  </a:lnTo>
                  <a:lnTo>
                    <a:pt x="15672" y="7365"/>
                  </a:lnTo>
                  <a:lnTo>
                    <a:pt x="15850" y="6914"/>
                  </a:lnTo>
                  <a:lnTo>
                    <a:pt x="16028" y="6914"/>
                  </a:lnTo>
                  <a:lnTo>
                    <a:pt x="16384" y="6914"/>
                  </a:lnTo>
                  <a:lnTo>
                    <a:pt x="16384" y="6839"/>
                  </a:lnTo>
                  <a:lnTo>
                    <a:pt x="16206" y="6839"/>
                  </a:lnTo>
                  <a:lnTo>
                    <a:pt x="16206" y="6539"/>
                  </a:lnTo>
                  <a:lnTo>
                    <a:pt x="16384" y="6012"/>
                  </a:lnTo>
                  <a:lnTo>
                    <a:pt x="16384" y="5862"/>
                  </a:lnTo>
                  <a:lnTo>
                    <a:pt x="16384" y="5411"/>
                  </a:lnTo>
                  <a:lnTo>
                    <a:pt x="16117" y="4960"/>
                  </a:lnTo>
                  <a:lnTo>
                    <a:pt x="15850" y="4509"/>
                  </a:lnTo>
                  <a:lnTo>
                    <a:pt x="15137" y="4660"/>
                  </a:lnTo>
                  <a:lnTo>
                    <a:pt x="14425" y="4509"/>
                  </a:lnTo>
                  <a:lnTo>
                    <a:pt x="14069" y="4509"/>
                  </a:lnTo>
                  <a:lnTo>
                    <a:pt x="13535" y="5035"/>
                  </a:lnTo>
                  <a:lnTo>
                    <a:pt x="12644" y="5411"/>
                  </a:lnTo>
                  <a:lnTo>
                    <a:pt x="12110" y="5035"/>
                  </a:lnTo>
                  <a:lnTo>
                    <a:pt x="11932" y="4058"/>
                  </a:lnTo>
                  <a:lnTo>
                    <a:pt x="11219" y="3307"/>
                  </a:lnTo>
                  <a:lnTo>
                    <a:pt x="12110" y="3006"/>
                  </a:lnTo>
                  <a:lnTo>
                    <a:pt x="12199" y="2405"/>
                  </a:lnTo>
                  <a:lnTo>
                    <a:pt x="12822" y="2405"/>
                  </a:lnTo>
                  <a:lnTo>
                    <a:pt x="13267" y="2029"/>
                  </a:lnTo>
                  <a:lnTo>
                    <a:pt x="13624" y="1503"/>
                  </a:lnTo>
                  <a:lnTo>
                    <a:pt x="13624" y="1428"/>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112" name="Italy"/>
            <p:cNvGrpSpPr>
              <a:grpSpLocks noChangeAspect="1"/>
            </p:cNvGrpSpPr>
            <p:nvPr/>
          </p:nvGrpSpPr>
          <p:grpSpPr bwMode="auto">
            <a:xfrm>
              <a:off x="1753" y="2116"/>
              <a:ext cx="675" cy="849"/>
              <a:chOff x="181" y="-48805"/>
              <a:chExt cx="18900" cy="656"/>
            </a:xfrm>
          </p:grpSpPr>
          <p:sp>
            <p:nvSpPr>
              <p:cNvPr id="182" name="Drawing 45"/>
              <p:cNvSpPr>
                <a:spLocks noChangeAspect="1"/>
              </p:cNvSpPr>
              <p:nvPr/>
            </p:nvSpPr>
            <p:spPr bwMode="auto">
              <a:xfrm>
                <a:off x="181" y="-48805"/>
                <a:ext cx="18900" cy="578"/>
              </a:xfrm>
              <a:custGeom>
                <a:avLst/>
                <a:gdLst/>
                <a:ahLst/>
                <a:cxnLst>
                  <a:cxn ang="0">
                    <a:pos x="9436" y="2494"/>
                  </a:cxn>
                  <a:cxn ang="0">
                    <a:pos x="9042" y="2098"/>
                  </a:cxn>
                  <a:cxn ang="0">
                    <a:pos x="8981" y="1559"/>
                  </a:cxn>
                  <a:cxn ang="0">
                    <a:pos x="9072" y="1105"/>
                  </a:cxn>
                  <a:cxn ang="0">
                    <a:pos x="8101" y="879"/>
                  </a:cxn>
                  <a:cxn ang="0">
                    <a:pos x="7221" y="340"/>
                  </a:cxn>
                  <a:cxn ang="0">
                    <a:pos x="6614" y="170"/>
                  </a:cxn>
                  <a:cxn ang="0">
                    <a:pos x="5552" y="425"/>
                  </a:cxn>
                  <a:cxn ang="0">
                    <a:pos x="5037" y="425"/>
                  </a:cxn>
                  <a:cxn ang="0">
                    <a:pos x="4551" y="850"/>
                  </a:cxn>
                  <a:cxn ang="0">
                    <a:pos x="4066" y="1304"/>
                  </a:cxn>
                  <a:cxn ang="0">
                    <a:pos x="3155" y="1757"/>
                  </a:cxn>
                  <a:cxn ang="0">
                    <a:pos x="2367" y="1247"/>
                  </a:cxn>
                  <a:cxn ang="0">
                    <a:pos x="1669" y="1814"/>
                  </a:cxn>
                  <a:cxn ang="0">
                    <a:pos x="667" y="1984"/>
                  </a:cxn>
                  <a:cxn ang="0">
                    <a:pos x="212" y="2098"/>
                  </a:cxn>
                  <a:cxn ang="0">
                    <a:pos x="334" y="3118"/>
                  </a:cxn>
                  <a:cxn ang="0">
                    <a:pos x="121" y="3798"/>
                  </a:cxn>
                  <a:cxn ang="0">
                    <a:pos x="364" y="4989"/>
                  </a:cxn>
                  <a:cxn ang="0">
                    <a:pos x="1032" y="5499"/>
                  </a:cxn>
                  <a:cxn ang="0">
                    <a:pos x="1790" y="5613"/>
                  </a:cxn>
                  <a:cxn ang="0">
                    <a:pos x="2397" y="4876"/>
                  </a:cxn>
                  <a:cxn ang="0">
                    <a:pos x="3853" y="5272"/>
                  </a:cxn>
                  <a:cxn ang="0">
                    <a:pos x="4946" y="6860"/>
                  </a:cxn>
                  <a:cxn ang="0">
                    <a:pos x="5765" y="8107"/>
                  </a:cxn>
                  <a:cxn ang="0">
                    <a:pos x="6614" y="8844"/>
                  </a:cxn>
                  <a:cxn ang="0">
                    <a:pos x="8222" y="10290"/>
                  </a:cxn>
                  <a:cxn ang="0">
                    <a:pos x="9679" y="10715"/>
                  </a:cxn>
                  <a:cxn ang="0">
                    <a:pos x="10407" y="11622"/>
                  </a:cxn>
                  <a:cxn ang="0">
                    <a:pos x="11256" y="12075"/>
                  </a:cxn>
                  <a:cxn ang="0">
                    <a:pos x="12076" y="12472"/>
                  </a:cxn>
                  <a:cxn ang="0">
                    <a:pos x="12561" y="13238"/>
                  </a:cxn>
                  <a:cxn ang="0">
                    <a:pos x="13168" y="14570"/>
                  </a:cxn>
                  <a:cxn ang="0">
                    <a:pos x="12500" y="15845"/>
                  </a:cxn>
                  <a:cxn ang="0">
                    <a:pos x="13077" y="16299"/>
                  </a:cxn>
                  <a:cxn ang="0">
                    <a:pos x="13562" y="15534"/>
                  </a:cxn>
                  <a:cxn ang="0">
                    <a:pos x="13896" y="14627"/>
                  </a:cxn>
                  <a:cxn ang="0">
                    <a:pos x="14503" y="13918"/>
                  </a:cxn>
                  <a:cxn ang="0">
                    <a:pos x="13896" y="13153"/>
                  </a:cxn>
                  <a:cxn ang="0">
                    <a:pos x="13896" y="11990"/>
                  </a:cxn>
                  <a:cxn ang="0">
                    <a:pos x="15595" y="12075"/>
                  </a:cxn>
                  <a:cxn ang="0">
                    <a:pos x="16384" y="12217"/>
                  </a:cxn>
                  <a:cxn ang="0">
                    <a:pos x="15231" y="11083"/>
                  </a:cxn>
                  <a:cxn ang="0">
                    <a:pos x="13350" y="10318"/>
                  </a:cxn>
                  <a:cxn ang="0">
                    <a:pos x="12470" y="9836"/>
                  </a:cxn>
                  <a:cxn ang="0">
                    <a:pos x="12500" y="9127"/>
                  </a:cxn>
                  <a:cxn ang="0">
                    <a:pos x="11833" y="9241"/>
                  </a:cxn>
                  <a:cxn ang="0">
                    <a:pos x="11044" y="9042"/>
                  </a:cxn>
                  <a:cxn ang="0">
                    <a:pos x="10498" y="8674"/>
                  </a:cxn>
                  <a:cxn ang="0">
                    <a:pos x="9557" y="7313"/>
                  </a:cxn>
                  <a:cxn ang="0">
                    <a:pos x="8981" y="6208"/>
                  </a:cxn>
                  <a:cxn ang="0">
                    <a:pos x="8435" y="5896"/>
                  </a:cxn>
                  <a:cxn ang="0">
                    <a:pos x="7464" y="5102"/>
                  </a:cxn>
                  <a:cxn ang="0">
                    <a:pos x="7585" y="3968"/>
                  </a:cxn>
                  <a:cxn ang="0">
                    <a:pos x="7342" y="3061"/>
                  </a:cxn>
                  <a:cxn ang="0">
                    <a:pos x="8071" y="2778"/>
                  </a:cxn>
                  <a:cxn ang="0">
                    <a:pos x="9224" y="2579"/>
                  </a:cxn>
                </a:cxnLst>
                <a:rect l="0" t="0" r="r" b="b"/>
                <a:pathLst>
                  <a:path w="16384" h="16384">
                    <a:moveTo>
                      <a:pt x="9163" y="2806"/>
                    </a:moveTo>
                    <a:lnTo>
                      <a:pt x="9284" y="2806"/>
                    </a:lnTo>
                    <a:lnTo>
                      <a:pt x="9406" y="2778"/>
                    </a:lnTo>
                    <a:lnTo>
                      <a:pt x="9466" y="2721"/>
                    </a:lnTo>
                    <a:lnTo>
                      <a:pt x="9527" y="2608"/>
                    </a:lnTo>
                    <a:lnTo>
                      <a:pt x="9436" y="2494"/>
                    </a:lnTo>
                    <a:lnTo>
                      <a:pt x="9345" y="2466"/>
                    </a:lnTo>
                    <a:lnTo>
                      <a:pt x="9315" y="2353"/>
                    </a:lnTo>
                    <a:lnTo>
                      <a:pt x="9224" y="2324"/>
                    </a:lnTo>
                    <a:lnTo>
                      <a:pt x="9102" y="2268"/>
                    </a:lnTo>
                    <a:lnTo>
                      <a:pt x="9072" y="2239"/>
                    </a:lnTo>
                    <a:lnTo>
                      <a:pt x="9042" y="2098"/>
                    </a:lnTo>
                    <a:lnTo>
                      <a:pt x="9042" y="2041"/>
                    </a:lnTo>
                    <a:lnTo>
                      <a:pt x="8981" y="2013"/>
                    </a:lnTo>
                    <a:lnTo>
                      <a:pt x="8951" y="1899"/>
                    </a:lnTo>
                    <a:lnTo>
                      <a:pt x="8951" y="1701"/>
                    </a:lnTo>
                    <a:lnTo>
                      <a:pt x="8981" y="1587"/>
                    </a:lnTo>
                    <a:lnTo>
                      <a:pt x="8981" y="1559"/>
                    </a:lnTo>
                    <a:lnTo>
                      <a:pt x="8859" y="1587"/>
                    </a:lnTo>
                    <a:lnTo>
                      <a:pt x="8829" y="1559"/>
                    </a:lnTo>
                    <a:lnTo>
                      <a:pt x="8829" y="1446"/>
                    </a:lnTo>
                    <a:lnTo>
                      <a:pt x="8920" y="1304"/>
                    </a:lnTo>
                    <a:lnTo>
                      <a:pt x="8981" y="1191"/>
                    </a:lnTo>
                    <a:lnTo>
                      <a:pt x="9072" y="1105"/>
                    </a:lnTo>
                    <a:lnTo>
                      <a:pt x="9102" y="1077"/>
                    </a:lnTo>
                    <a:lnTo>
                      <a:pt x="8920" y="1020"/>
                    </a:lnTo>
                    <a:lnTo>
                      <a:pt x="8829" y="992"/>
                    </a:lnTo>
                    <a:lnTo>
                      <a:pt x="8617" y="964"/>
                    </a:lnTo>
                    <a:lnTo>
                      <a:pt x="8344" y="907"/>
                    </a:lnTo>
                    <a:lnTo>
                      <a:pt x="8101" y="879"/>
                    </a:lnTo>
                    <a:lnTo>
                      <a:pt x="7889" y="850"/>
                    </a:lnTo>
                    <a:lnTo>
                      <a:pt x="7646" y="737"/>
                    </a:lnTo>
                    <a:lnTo>
                      <a:pt x="7585" y="680"/>
                    </a:lnTo>
                    <a:lnTo>
                      <a:pt x="7373" y="624"/>
                    </a:lnTo>
                    <a:lnTo>
                      <a:pt x="7282" y="510"/>
                    </a:lnTo>
                    <a:lnTo>
                      <a:pt x="7221" y="340"/>
                    </a:lnTo>
                    <a:lnTo>
                      <a:pt x="7160" y="170"/>
                    </a:lnTo>
                    <a:lnTo>
                      <a:pt x="7160" y="57"/>
                    </a:lnTo>
                    <a:lnTo>
                      <a:pt x="7100" y="0"/>
                    </a:lnTo>
                    <a:lnTo>
                      <a:pt x="6978" y="57"/>
                    </a:lnTo>
                    <a:lnTo>
                      <a:pt x="6857" y="113"/>
                    </a:lnTo>
                    <a:lnTo>
                      <a:pt x="6614" y="170"/>
                    </a:lnTo>
                    <a:lnTo>
                      <a:pt x="6402" y="170"/>
                    </a:lnTo>
                    <a:lnTo>
                      <a:pt x="6159" y="198"/>
                    </a:lnTo>
                    <a:lnTo>
                      <a:pt x="6038" y="227"/>
                    </a:lnTo>
                    <a:lnTo>
                      <a:pt x="5886" y="312"/>
                    </a:lnTo>
                    <a:lnTo>
                      <a:pt x="5765" y="397"/>
                    </a:lnTo>
                    <a:lnTo>
                      <a:pt x="5552" y="425"/>
                    </a:lnTo>
                    <a:lnTo>
                      <a:pt x="5340" y="454"/>
                    </a:lnTo>
                    <a:lnTo>
                      <a:pt x="5279" y="510"/>
                    </a:lnTo>
                    <a:lnTo>
                      <a:pt x="5188" y="454"/>
                    </a:lnTo>
                    <a:lnTo>
                      <a:pt x="5158" y="454"/>
                    </a:lnTo>
                    <a:lnTo>
                      <a:pt x="5097" y="425"/>
                    </a:lnTo>
                    <a:lnTo>
                      <a:pt x="5037" y="425"/>
                    </a:lnTo>
                    <a:lnTo>
                      <a:pt x="4946" y="397"/>
                    </a:lnTo>
                    <a:lnTo>
                      <a:pt x="4915" y="510"/>
                    </a:lnTo>
                    <a:lnTo>
                      <a:pt x="4855" y="624"/>
                    </a:lnTo>
                    <a:lnTo>
                      <a:pt x="4915" y="765"/>
                    </a:lnTo>
                    <a:lnTo>
                      <a:pt x="4794" y="850"/>
                    </a:lnTo>
                    <a:lnTo>
                      <a:pt x="4551" y="850"/>
                    </a:lnTo>
                    <a:lnTo>
                      <a:pt x="4490" y="992"/>
                    </a:lnTo>
                    <a:lnTo>
                      <a:pt x="4490" y="1191"/>
                    </a:lnTo>
                    <a:lnTo>
                      <a:pt x="4581" y="1304"/>
                    </a:lnTo>
                    <a:lnTo>
                      <a:pt x="4551" y="1417"/>
                    </a:lnTo>
                    <a:lnTo>
                      <a:pt x="4339" y="1361"/>
                    </a:lnTo>
                    <a:lnTo>
                      <a:pt x="4066" y="1304"/>
                    </a:lnTo>
                    <a:lnTo>
                      <a:pt x="3762" y="1247"/>
                    </a:lnTo>
                    <a:lnTo>
                      <a:pt x="3641" y="1134"/>
                    </a:lnTo>
                    <a:lnTo>
                      <a:pt x="3489" y="1077"/>
                    </a:lnTo>
                    <a:lnTo>
                      <a:pt x="3398" y="1304"/>
                    </a:lnTo>
                    <a:lnTo>
                      <a:pt x="3277" y="1474"/>
                    </a:lnTo>
                    <a:lnTo>
                      <a:pt x="3155" y="1757"/>
                    </a:lnTo>
                    <a:lnTo>
                      <a:pt x="3095" y="1928"/>
                    </a:lnTo>
                    <a:lnTo>
                      <a:pt x="3004" y="2041"/>
                    </a:lnTo>
                    <a:lnTo>
                      <a:pt x="2882" y="1928"/>
                    </a:lnTo>
                    <a:lnTo>
                      <a:pt x="2731" y="1757"/>
                    </a:lnTo>
                    <a:lnTo>
                      <a:pt x="2488" y="1559"/>
                    </a:lnTo>
                    <a:lnTo>
                      <a:pt x="2367" y="1247"/>
                    </a:lnTo>
                    <a:lnTo>
                      <a:pt x="2367" y="1105"/>
                    </a:lnTo>
                    <a:lnTo>
                      <a:pt x="2063" y="1219"/>
                    </a:lnTo>
                    <a:lnTo>
                      <a:pt x="1942" y="1417"/>
                    </a:lnTo>
                    <a:lnTo>
                      <a:pt x="1911" y="1587"/>
                    </a:lnTo>
                    <a:lnTo>
                      <a:pt x="1820" y="1701"/>
                    </a:lnTo>
                    <a:lnTo>
                      <a:pt x="1669" y="1814"/>
                    </a:lnTo>
                    <a:lnTo>
                      <a:pt x="1547" y="1899"/>
                    </a:lnTo>
                    <a:lnTo>
                      <a:pt x="1274" y="1871"/>
                    </a:lnTo>
                    <a:lnTo>
                      <a:pt x="1153" y="1899"/>
                    </a:lnTo>
                    <a:lnTo>
                      <a:pt x="1062" y="1899"/>
                    </a:lnTo>
                    <a:lnTo>
                      <a:pt x="850" y="1928"/>
                    </a:lnTo>
                    <a:lnTo>
                      <a:pt x="667" y="1984"/>
                    </a:lnTo>
                    <a:lnTo>
                      <a:pt x="485" y="1984"/>
                    </a:lnTo>
                    <a:lnTo>
                      <a:pt x="455" y="1984"/>
                    </a:lnTo>
                    <a:lnTo>
                      <a:pt x="425" y="1984"/>
                    </a:lnTo>
                    <a:lnTo>
                      <a:pt x="334" y="1984"/>
                    </a:lnTo>
                    <a:lnTo>
                      <a:pt x="212" y="1984"/>
                    </a:lnTo>
                    <a:lnTo>
                      <a:pt x="212" y="2098"/>
                    </a:lnTo>
                    <a:lnTo>
                      <a:pt x="212" y="2211"/>
                    </a:lnTo>
                    <a:lnTo>
                      <a:pt x="303" y="2381"/>
                    </a:lnTo>
                    <a:lnTo>
                      <a:pt x="364" y="2665"/>
                    </a:lnTo>
                    <a:lnTo>
                      <a:pt x="425" y="2835"/>
                    </a:lnTo>
                    <a:lnTo>
                      <a:pt x="455" y="3033"/>
                    </a:lnTo>
                    <a:lnTo>
                      <a:pt x="334" y="3118"/>
                    </a:lnTo>
                    <a:lnTo>
                      <a:pt x="212" y="3231"/>
                    </a:lnTo>
                    <a:lnTo>
                      <a:pt x="61" y="3373"/>
                    </a:lnTo>
                    <a:lnTo>
                      <a:pt x="0" y="3572"/>
                    </a:lnTo>
                    <a:lnTo>
                      <a:pt x="0" y="3685"/>
                    </a:lnTo>
                    <a:lnTo>
                      <a:pt x="61" y="3798"/>
                    </a:lnTo>
                    <a:lnTo>
                      <a:pt x="121" y="3798"/>
                    </a:lnTo>
                    <a:lnTo>
                      <a:pt x="243" y="3855"/>
                    </a:lnTo>
                    <a:lnTo>
                      <a:pt x="243" y="4053"/>
                    </a:lnTo>
                    <a:lnTo>
                      <a:pt x="182" y="4280"/>
                    </a:lnTo>
                    <a:lnTo>
                      <a:pt x="182" y="4507"/>
                    </a:lnTo>
                    <a:lnTo>
                      <a:pt x="212" y="4762"/>
                    </a:lnTo>
                    <a:lnTo>
                      <a:pt x="364" y="4989"/>
                    </a:lnTo>
                    <a:lnTo>
                      <a:pt x="576" y="5046"/>
                    </a:lnTo>
                    <a:lnTo>
                      <a:pt x="789" y="5074"/>
                    </a:lnTo>
                    <a:lnTo>
                      <a:pt x="941" y="5102"/>
                    </a:lnTo>
                    <a:lnTo>
                      <a:pt x="971" y="5216"/>
                    </a:lnTo>
                    <a:lnTo>
                      <a:pt x="1032" y="5301"/>
                    </a:lnTo>
                    <a:lnTo>
                      <a:pt x="1032" y="5499"/>
                    </a:lnTo>
                    <a:lnTo>
                      <a:pt x="941" y="5641"/>
                    </a:lnTo>
                    <a:lnTo>
                      <a:pt x="941" y="5726"/>
                    </a:lnTo>
                    <a:lnTo>
                      <a:pt x="1183" y="5754"/>
                    </a:lnTo>
                    <a:lnTo>
                      <a:pt x="1396" y="5754"/>
                    </a:lnTo>
                    <a:lnTo>
                      <a:pt x="1669" y="5641"/>
                    </a:lnTo>
                    <a:lnTo>
                      <a:pt x="1790" y="5613"/>
                    </a:lnTo>
                    <a:lnTo>
                      <a:pt x="1820" y="5414"/>
                    </a:lnTo>
                    <a:lnTo>
                      <a:pt x="1942" y="5301"/>
                    </a:lnTo>
                    <a:lnTo>
                      <a:pt x="2063" y="5102"/>
                    </a:lnTo>
                    <a:lnTo>
                      <a:pt x="2185" y="5074"/>
                    </a:lnTo>
                    <a:lnTo>
                      <a:pt x="2276" y="4932"/>
                    </a:lnTo>
                    <a:lnTo>
                      <a:pt x="2397" y="4876"/>
                    </a:lnTo>
                    <a:lnTo>
                      <a:pt x="2488" y="4847"/>
                    </a:lnTo>
                    <a:lnTo>
                      <a:pt x="2731" y="4762"/>
                    </a:lnTo>
                    <a:lnTo>
                      <a:pt x="2913" y="4762"/>
                    </a:lnTo>
                    <a:lnTo>
                      <a:pt x="3125" y="4847"/>
                    </a:lnTo>
                    <a:lnTo>
                      <a:pt x="3368" y="4961"/>
                    </a:lnTo>
                    <a:lnTo>
                      <a:pt x="3853" y="5272"/>
                    </a:lnTo>
                    <a:lnTo>
                      <a:pt x="4096" y="5414"/>
                    </a:lnTo>
                    <a:lnTo>
                      <a:pt x="4551" y="5613"/>
                    </a:lnTo>
                    <a:lnTo>
                      <a:pt x="4581" y="5726"/>
                    </a:lnTo>
                    <a:lnTo>
                      <a:pt x="4612" y="6009"/>
                    </a:lnTo>
                    <a:lnTo>
                      <a:pt x="4733" y="6406"/>
                    </a:lnTo>
                    <a:lnTo>
                      <a:pt x="4946" y="6860"/>
                    </a:lnTo>
                    <a:lnTo>
                      <a:pt x="5037" y="7115"/>
                    </a:lnTo>
                    <a:lnTo>
                      <a:pt x="4976" y="7313"/>
                    </a:lnTo>
                    <a:lnTo>
                      <a:pt x="5067" y="7370"/>
                    </a:lnTo>
                    <a:lnTo>
                      <a:pt x="5340" y="7653"/>
                    </a:lnTo>
                    <a:lnTo>
                      <a:pt x="5522" y="7795"/>
                    </a:lnTo>
                    <a:lnTo>
                      <a:pt x="5765" y="8107"/>
                    </a:lnTo>
                    <a:lnTo>
                      <a:pt x="5795" y="8277"/>
                    </a:lnTo>
                    <a:lnTo>
                      <a:pt x="5825" y="8475"/>
                    </a:lnTo>
                    <a:lnTo>
                      <a:pt x="6038" y="8390"/>
                    </a:lnTo>
                    <a:lnTo>
                      <a:pt x="6190" y="8390"/>
                    </a:lnTo>
                    <a:lnTo>
                      <a:pt x="6432" y="8589"/>
                    </a:lnTo>
                    <a:lnTo>
                      <a:pt x="6614" y="8844"/>
                    </a:lnTo>
                    <a:lnTo>
                      <a:pt x="6796" y="9071"/>
                    </a:lnTo>
                    <a:lnTo>
                      <a:pt x="7039" y="9127"/>
                    </a:lnTo>
                    <a:lnTo>
                      <a:pt x="7160" y="9297"/>
                    </a:lnTo>
                    <a:lnTo>
                      <a:pt x="7494" y="9694"/>
                    </a:lnTo>
                    <a:lnTo>
                      <a:pt x="7828" y="10034"/>
                    </a:lnTo>
                    <a:lnTo>
                      <a:pt x="8222" y="10290"/>
                    </a:lnTo>
                    <a:lnTo>
                      <a:pt x="8465" y="10516"/>
                    </a:lnTo>
                    <a:lnTo>
                      <a:pt x="8617" y="10488"/>
                    </a:lnTo>
                    <a:lnTo>
                      <a:pt x="9072" y="10488"/>
                    </a:lnTo>
                    <a:lnTo>
                      <a:pt x="9315" y="10488"/>
                    </a:lnTo>
                    <a:lnTo>
                      <a:pt x="9466" y="10516"/>
                    </a:lnTo>
                    <a:lnTo>
                      <a:pt x="9679" y="10715"/>
                    </a:lnTo>
                    <a:lnTo>
                      <a:pt x="9830" y="10942"/>
                    </a:lnTo>
                    <a:lnTo>
                      <a:pt x="9952" y="11197"/>
                    </a:lnTo>
                    <a:lnTo>
                      <a:pt x="10194" y="11282"/>
                    </a:lnTo>
                    <a:lnTo>
                      <a:pt x="10407" y="11338"/>
                    </a:lnTo>
                    <a:lnTo>
                      <a:pt x="10437" y="11423"/>
                    </a:lnTo>
                    <a:lnTo>
                      <a:pt x="10407" y="11622"/>
                    </a:lnTo>
                    <a:lnTo>
                      <a:pt x="10650" y="11565"/>
                    </a:lnTo>
                    <a:lnTo>
                      <a:pt x="10892" y="11537"/>
                    </a:lnTo>
                    <a:lnTo>
                      <a:pt x="11044" y="11537"/>
                    </a:lnTo>
                    <a:lnTo>
                      <a:pt x="11165" y="11679"/>
                    </a:lnTo>
                    <a:lnTo>
                      <a:pt x="11256" y="11962"/>
                    </a:lnTo>
                    <a:lnTo>
                      <a:pt x="11256" y="12075"/>
                    </a:lnTo>
                    <a:lnTo>
                      <a:pt x="11226" y="12132"/>
                    </a:lnTo>
                    <a:lnTo>
                      <a:pt x="11378" y="12331"/>
                    </a:lnTo>
                    <a:lnTo>
                      <a:pt x="11651" y="12444"/>
                    </a:lnTo>
                    <a:lnTo>
                      <a:pt x="11833" y="12557"/>
                    </a:lnTo>
                    <a:lnTo>
                      <a:pt x="11954" y="12699"/>
                    </a:lnTo>
                    <a:lnTo>
                      <a:pt x="12076" y="12472"/>
                    </a:lnTo>
                    <a:lnTo>
                      <a:pt x="12227" y="12472"/>
                    </a:lnTo>
                    <a:lnTo>
                      <a:pt x="12258" y="12557"/>
                    </a:lnTo>
                    <a:lnTo>
                      <a:pt x="12349" y="12671"/>
                    </a:lnTo>
                    <a:lnTo>
                      <a:pt x="12440" y="12756"/>
                    </a:lnTo>
                    <a:lnTo>
                      <a:pt x="12440" y="12926"/>
                    </a:lnTo>
                    <a:lnTo>
                      <a:pt x="12561" y="13238"/>
                    </a:lnTo>
                    <a:lnTo>
                      <a:pt x="12713" y="13493"/>
                    </a:lnTo>
                    <a:lnTo>
                      <a:pt x="12864" y="13719"/>
                    </a:lnTo>
                    <a:lnTo>
                      <a:pt x="12925" y="13918"/>
                    </a:lnTo>
                    <a:lnTo>
                      <a:pt x="12986" y="14173"/>
                    </a:lnTo>
                    <a:lnTo>
                      <a:pt x="13077" y="14343"/>
                    </a:lnTo>
                    <a:lnTo>
                      <a:pt x="13168" y="14570"/>
                    </a:lnTo>
                    <a:lnTo>
                      <a:pt x="13229" y="14712"/>
                    </a:lnTo>
                    <a:lnTo>
                      <a:pt x="12864" y="14910"/>
                    </a:lnTo>
                    <a:lnTo>
                      <a:pt x="12682" y="15052"/>
                    </a:lnTo>
                    <a:lnTo>
                      <a:pt x="12804" y="15307"/>
                    </a:lnTo>
                    <a:lnTo>
                      <a:pt x="12622" y="15590"/>
                    </a:lnTo>
                    <a:lnTo>
                      <a:pt x="12500" y="15845"/>
                    </a:lnTo>
                    <a:lnTo>
                      <a:pt x="12561" y="16157"/>
                    </a:lnTo>
                    <a:lnTo>
                      <a:pt x="12622" y="16327"/>
                    </a:lnTo>
                    <a:lnTo>
                      <a:pt x="12682" y="16299"/>
                    </a:lnTo>
                    <a:lnTo>
                      <a:pt x="12622" y="16327"/>
                    </a:lnTo>
                    <a:lnTo>
                      <a:pt x="12834" y="16384"/>
                    </a:lnTo>
                    <a:lnTo>
                      <a:pt x="13077" y="16299"/>
                    </a:lnTo>
                    <a:lnTo>
                      <a:pt x="13168" y="16271"/>
                    </a:lnTo>
                    <a:lnTo>
                      <a:pt x="13198" y="16101"/>
                    </a:lnTo>
                    <a:lnTo>
                      <a:pt x="13229" y="15959"/>
                    </a:lnTo>
                    <a:lnTo>
                      <a:pt x="13320" y="15817"/>
                    </a:lnTo>
                    <a:lnTo>
                      <a:pt x="13411" y="15704"/>
                    </a:lnTo>
                    <a:lnTo>
                      <a:pt x="13562" y="15534"/>
                    </a:lnTo>
                    <a:lnTo>
                      <a:pt x="13775" y="15477"/>
                    </a:lnTo>
                    <a:lnTo>
                      <a:pt x="13805" y="15307"/>
                    </a:lnTo>
                    <a:lnTo>
                      <a:pt x="13805" y="15023"/>
                    </a:lnTo>
                    <a:lnTo>
                      <a:pt x="13805" y="14825"/>
                    </a:lnTo>
                    <a:lnTo>
                      <a:pt x="13805" y="14740"/>
                    </a:lnTo>
                    <a:lnTo>
                      <a:pt x="13896" y="14627"/>
                    </a:lnTo>
                    <a:lnTo>
                      <a:pt x="14078" y="14570"/>
                    </a:lnTo>
                    <a:lnTo>
                      <a:pt x="14321" y="14400"/>
                    </a:lnTo>
                    <a:lnTo>
                      <a:pt x="14503" y="14371"/>
                    </a:lnTo>
                    <a:lnTo>
                      <a:pt x="14533" y="14286"/>
                    </a:lnTo>
                    <a:lnTo>
                      <a:pt x="14503" y="14145"/>
                    </a:lnTo>
                    <a:lnTo>
                      <a:pt x="14503" y="13918"/>
                    </a:lnTo>
                    <a:lnTo>
                      <a:pt x="14442" y="13833"/>
                    </a:lnTo>
                    <a:lnTo>
                      <a:pt x="14442" y="13578"/>
                    </a:lnTo>
                    <a:lnTo>
                      <a:pt x="14412" y="13549"/>
                    </a:lnTo>
                    <a:lnTo>
                      <a:pt x="14290" y="13436"/>
                    </a:lnTo>
                    <a:lnTo>
                      <a:pt x="14017" y="13323"/>
                    </a:lnTo>
                    <a:lnTo>
                      <a:pt x="13896" y="13153"/>
                    </a:lnTo>
                    <a:lnTo>
                      <a:pt x="13684" y="13096"/>
                    </a:lnTo>
                    <a:lnTo>
                      <a:pt x="13593" y="13039"/>
                    </a:lnTo>
                    <a:lnTo>
                      <a:pt x="13593" y="12784"/>
                    </a:lnTo>
                    <a:lnTo>
                      <a:pt x="13653" y="12529"/>
                    </a:lnTo>
                    <a:lnTo>
                      <a:pt x="13684" y="12302"/>
                    </a:lnTo>
                    <a:lnTo>
                      <a:pt x="13896" y="11990"/>
                    </a:lnTo>
                    <a:lnTo>
                      <a:pt x="14169" y="11650"/>
                    </a:lnTo>
                    <a:lnTo>
                      <a:pt x="14442" y="11622"/>
                    </a:lnTo>
                    <a:lnTo>
                      <a:pt x="14624" y="11679"/>
                    </a:lnTo>
                    <a:lnTo>
                      <a:pt x="14897" y="11877"/>
                    </a:lnTo>
                    <a:lnTo>
                      <a:pt x="15261" y="11905"/>
                    </a:lnTo>
                    <a:lnTo>
                      <a:pt x="15595" y="12075"/>
                    </a:lnTo>
                    <a:lnTo>
                      <a:pt x="15717" y="12302"/>
                    </a:lnTo>
                    <a:lnTo>
                      <a:pt x="15899" y="12557"/>
                    </a:lnTo>
                    <a:lnTo>
                      <a:pt x="16202" y="12671"/>
                    </a:lnTo>
                    <a:lnTo>
                      <a:pt x="16202" y="12642"/>
                    </a:lnTo>
                    <a:lnTo>
                      <a:pt x="16263" y="12444"/>
                    </a:lnTo>
                    <a:lnTo>
                      <a:pt x="16384" y="12217"/>
                    </a:lnTo>
                    <a:lnTo>
                      <a:pt x="16263" y="12019"/>
                    </a:lnTo>
                    <a:lnTo>
                      <a:pt x="16111" y="11849"/>
                    </a:lnTo>
                    <a:lnTo>
                      <a:pt x="15838" y="11565"/>
                    </a:lnTo>
                    <a:lnTo>
                      <a:pt x="15625" y="11338"/>
                    </a:lnTo>
                    <a:lnTo>
                      <a:pt x="15504" y="11168"/>
                    </a:lnTo>
                    <a:lnTo>
                      <a:pt x="15231" y="11083"/>
                    </a:lnTo>
                    <a:lnTo>
                      <a:pt x="14806" y="10970"/>
                    </a:lnTo>
                    <a:lnTo>
                      <a:pt x="14533" y="10885"/>
                    </a:lnTo>
                    <a:lnTo>
                      <a:pt x="14321" y="10658"/>
                    </a:lnTo>
                    <a:lnTo>
                      <a:pt x="14017" y="10516"/>
                    </a:lnTo>
                    <a:lnTo>
                      <a:pt x="13684" y="10431"/>
                    </a:lnTo>
                    <a:lnTo>
                      <a:pt x="13350" y="10318"/>
                    </a:lnTo>
                    <a:lnTo>
                      <a:pt x="13047" y="10205"/>
                    </a:lnTo>
                    <a:lnTo>
                      <a:pt x="12834" y="10091"/>
                    </a:lnTo>
                    <a:lnTo>
                      <a:pt x="12682" y="10063"/>
                    </a:lnTo>
                    <a:lnTo>
                      <a:pt x="12561" y="10063"/>
                    </a:lnTo>
                    <a:lnTo>
                      <a:pt x="12470" y="9949"/>
                    </a:lnTo>
                    <a:lnTo>
                      <a:pt x="12470" y="9836"/>
                    </a:lnTo>
                    <a:lnTo>
                      <a:pt x="12622" y="9638"/>
                    </a:lnTo>
                    <a:lnTo>
                      <a:pt x="12804" y="9524"/>
                    </a:lnTo>
                    <a:lnTo>
                      <a:pt x="12834" y="9297"/>
                    </a:lnTo>
                    <a:lnTo>
                      <a:pt x="12743" y="9241"/>
                    </a:lnTo>
                    <a:lnTo>
                      <a:pt x="12622" y="9071"/>
                    </a:lnTo>
                    <a:lnTo>
                      <a:pt x="12500" y="9127"/>
                    </a:lnTo>
                    <a:lnTo>
                      <a:pt x="12379" y="9156"/>
                    </a:lnTo>
                    <a:lnTo>
                      <a:pt x="12258" y="9184"/>
                    </a:lnTo>
                    <a:lnTo>
                      <a:pt x="12470" y="9127"/>
                    </a:lnTo>
                    <a:lnTo>
                      <a:pt x="12318" y="9184"/>
                    </a:lnTo>
                    <a:lnTo>
                      <a:pt x="12076" y="9241"/>
                    </a:lnTo>
                    <a:lnTo>
                      <a:pt x="11833" y="9241"/>
                    </a:lnTo>
                    <a:lnTo>
                      <a:pt x="11499" y="9241"/>
                    </a:lnTo>
                    <a:lnTo>
                      <a:pt x="11499" y="9269"/>
                    </a:lnTo>
                    <a:lnTo>
                      <a:pt x="11499" y="9297"/>
                    </a:lnTo>
                    <a:lnTo>
                      <a:pt x="11499" y="9411"/>
                    </a:lnTo>
                    <a:lnTo>
                      <a:pt x="11135" y="9127"/>
                    </a:lnTo>
                    <a:lnTo>
                      <a:pt x="11044" y="9042"/>
                    </a:lnTo>
                    <a:lnTo>
                      <a:pt x="10892" y="8957"/>
                    </a:lnTo>
                    <a:lnTo>
                      <a:pt x="10801" y="8929"/>
                    </a:lnTo>
                    <a:lnTo>
                      <a:pt x="10771" y="8929"/>
                    </a:lnTo>
                    <a:lnTo>
                      <a:pt x="10680" y="8731"/>
                    </a:lnTo>
                    <a:lnTo>
                      <a:pt x="10559" y="8731"/>
                    </a:lnTo>
                    <a:lnTo>
                      <a:pt x="10498" y="8674"/>
                    </a:lnTo>
                    <a:lnTo>
                      <a:pt x="10255" y="8447"/>
                    </a:lnTo>
                    <a:lnTo>
                      <a:pt x="10043" y="8277"/>
                    </a:lnTo>
                    <a:lnTo>
                      <a:pt x="9921" y="8107"/>
                    </a:lnTo>
                    <a:lnTo>
                      <a:pt x="9709" y="7767"/>
                    </a:lnTo>
                    <a:lnTo>
                      <a:pt x="9588" y="7540"/>
                    </a:lnTo>
                    <a:lnTo>
                      <a:pt x="9557" y="7313"/>
                    </a:lnTo>
                    <a:lnTo>
                      <a:pt x="9436" y="7200"/>
                    </a:lnTo>
                    <a:lnTo>
                      <a:pt x="9345" y="6888"/>
                    </a:lnTo>
                    <a:lnTo>
                      <a:pt x="9284" y="6633"/>
                    </a:lnTo>
                    <a:lnTo>
                      <a:pt x="9193" y="6520"/>
                    </a:lnTo>
                    <a:lnTo>
                      <a:pt x="9072" y="6293"/>
                    </a:lnTo>
                    <a:lnTo>
                      <a:pt x="8981" y="6208"/>
                    </a:lnTo>
                    <a:lnTo>
                      <a:pt x="8829" y="6208"/>
                    </a:lnTo>
                    <a:lnTo>
                      <a:pt x="8799" y="6179"/>
                    </a:lnTo>
                    <a:lnTo>
                      <a:pt x="8799" y="6123"/>
                    </a:lnTo>
                    <a:lnTo>
                      <a:pt x="8677" y="6066"/>
                    </a:lnTo>
                    <a:lnTo>
                      <a:pt x="8556" y="5981"/>
                    </a:lnTo>
                    <a:lnTo>
                      <a:pt x="8435" y="5896"/>
                    </a:lnTo>
                    <a:lnTo>
                      <a:pt x="8253" y="5754"/>
                    </a:lnTo>
                    <a:lnTo>
                      <a:pt x="8071" y="5669"/>
                    </a:lnTo>
                    <a:lnTo>
                      <a:pt x="7858" y="5556"/>
                    </a:lnTo>
                    <a:lnTo>
                      <a:pt x="7737" y="5499"/>
                    </a:lnTo>
                    <a:lnTo>
                      <a:pt x="7616" y="5329"/>
                    </a:lnTo>
                    <a:lnTo>
                      <a:pt x="7464" y="5102"/>
                    </a:lnTo>
                    <a:lnTo>
                      <a:pt x="7373" y="4876"/>
                    </a:lnTo>
                    <a:lnTo>
                      <a:pt x="7373" y="4649"/>
                    </a:lnTo>
                    <a:lnTo>
                      <a:pt x="7373" y="4479"/>
                    </a:lnTo>
                    <a:lnTo>
                      <a:pt x="7403" y="4252"/>
                    </a:lnTo>
                    <a:lnTo>
                      <a:pt x="7403" y="4082"/>
                    </a:lnTo>
                    <a:lnTo>
                      <a:pt x="7585" y="3968"/>
                    </a:lnTo>
                    <a:lnTo>
                      <a:pt x="7616" y="3798"/>
                    </a:lnTo>
                    <a:lnTo>
                      <a:pt x="7525" y="3628"/>
                    </a:lnTo>
                    <a:lnTo>
                      <a:pt x="7373" y="3600"/>
                    </a:lnTo>
                    <a:lnTo>
                      <a:pt x="7342" y="3458"/>
                    </a:lnTo>
                    <a:lnTo>
                      <a:pt x="7282" y="3260"/>
                    </a:lnTo>
                    <a:lnTo>
                      <a:pt x="7342" y="3061"/>
                    </a:lnTo>
                    <a:lnTo>
                      <a:pt x="7464" y="3005"/>
                    </a:lnTo>
                    <a:lnTo>
                      <a:pt x="7616" y="2891"/>
                    </a:lnTo>
                    <a:lnTo>
                      <a:pt x="7707" y="2891"/>
                    </a:lnTo>
                    <a:lnTo>
                      <a:pt x="7737" y="2920"/>
                    </a:lnTo>
                    <a:lnTo>
                      <a:pt x="7828" y="2891"/>
                    </a:lnTo>
                    <a:lnTo>
                      <a:pt x="8071" y="2778"/>
                    </a:lnTo>
                    <a:lnTo>
                      <a:pt x="8435" y="2579"/>
                    </a:lnTo>
                    <a:lnTo>
                      <a:pt x="8617" y="2466"/>
                    </a:lnTo>
                    <a:lnTo>
                      <a:pt x="8829" y="2551"/>
                    </a:lnTo>
                    <a:lnTo>
                      <a:pt x="9042" y="2438"/>
                    </a:lnTo>
                    <a:lnTo>
                      <a:pt x="9224" y="2438"/>
                    </a:lnTo>
                    <a:lnTo>
                      <a:pt x="9224" y="2579"/>
                    </a:lnTo>
                    <a:lnTo>
                      <a:pt x="9193" y="2693"/>
                    </a:lnTo>
                    <a:lnTo>
                      <a:pt x="9163" y="2721"/>
                    </a:lnTo>
                    <a:lnTo>
                      <a:pt x="9163" y="2806"/>
                    </a:lnTo>
                    <a:close/>
                  </a:path>
                </a:pathLst>
              </a:custGeom>
              <a:solidFill>
                <a:srgbClr val="2B7DC7"/>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83" name="Drawing 46"/>
              <p:cNvSpPr>
                <a:spLocks noChangeAspect="1"/>
              </p:cNvSpPr>
              <p:nvPr/>
            </p:nvSpPr>
            <p:spPr bwMode="auto">
              <a:xfrm>
                <a:off x="9071" y="-48251"/>
                <a:ext cx="5390" cy="102"/>
              </a:xfrm>
              <a:custGeom>
                <a:avLst/>
                <a:gdLst/>
                <a:ahLst/>
                <a:cxnLst>
                  <a:cxn ang="0">
                    <a:pos x="16384" y="0"/>
                  </a:cxn>
                  <a:cxn ang="0">
                    <a:pos x="16171" y="161"/>
                  </a:cxn>
                  <a:cxn ang="0">
                    <a:pos x="16171" y="1928"/>
                  </a:cxn>
                  <a:cxn ang="0">
                    <a:pos x="15533" y="3373"/>
                  </a:cxn>
                  <a:cxn ang="0">
                    <a:pos x="14895" y="5140"/>
                  </a:cxn>
                  <a:cxn ang="0">
                    <a:pos x="14256" y="7389"/>
                  </a:cxn>
                  <a:cxn ang="0">
                    <a:pos x="14043" y="8995"/>
                  </a:cxn>
                  <a:cxn ang="0">
                    <a:pos x="13831" y="9798"/>
                  </a:cxn>
                  <a:cxn ang="0">
                    <a:pos x="14256" y="10280"/>
                  </a:cxn>
                  <a:cxn ang="0">
                    <a:pos x="14469" y="11083"/>
                  </a:cxn>
                  <a:cxn ang="0">
                    <a:pos x="14682" y="11886"/>
                  </a:cxn>
                  <a:cxn ang="0">
                    <a:pos x="15001" y="12850"/>
                  </a:cxn>
                  <a:cxn ang="0">
                    <a:pos x="14682" y="13653"/>
                  </a:cxn>
                  <a:cxn ang="0">
                    <a:pos x="14469" y="15099"/>
                  </a:cxn>
                  <a:cxn ang="0">
                    <a:pos x="14256" y="16223"/>
                  </a:cxn>
                  <a:cxn ang="0">
                    <a:pos x="13724" y="16384"/>
                  </a:cxn>
                  <a:cxn ang="0">
                    <a:pos x="12873" y="16223"/>
                  </a:cxn>
                  <a:cxn ang="0">
                    <a:pos x="11703" y="16063"/>
                  </a:cxn>
                  <a:cxn ang="0">
                    <a:pos x="10639" y="14778"/>
                  </a:cxn>
                  <a:cxn ang="0">
                    <a:pos x="9788" y="13171"/>
                  </a:cxn>
                  <a:cxn ang="0">
                    <a:pos x="8298" y="12529"/>
                  </a:cxn>
                  <a:cxn ang="0">
                    <a:pos x="7447" y="12529"/>
                  </a:cxn>
                  <a:cxn ang="0">
                    <a:pos x="6596" y="11886"/>
                  </a:cxn>
                  <a:cxn ang="0">
                    <a:pos x="5958" y="10923"/>
                  </a:cxn>
                  <a:cxn ang="0">
                    <a:pos x="4788" y="9959"/>
                  </a:cxn>
                  <a:cxn ang="0">
                    <a:pos x="3617" y="8674"/>
                  </a:cxn>
                  <a:cxn ang="0">
                    <a:pos x="2553" y="8031"/>
                  </a:cxn>
                  <a:cxn ang="0">
                    <a:pos x="1489" y="7710"/>
                  </a:cxn>
                  <a:cxn ang="0">
                    <a:pos x="851" y="7389"/>
                  </a:cxn>
                  <a:cxn ang="0">
                    <a:pos x="213" y="6425"/>
                  </a:cxn>
                  <a:cxn ang="0">
                    <a:pos x="0" y="4498"/>
                  </a:cxn>
                  <a:cxn ang="0">
                    <a:pos x="106" y="3213"/>
                  </a:cxn>
                  <a:cxn ang="0">
                    <a:pos x="426" y="2731"/>
                  </a:cxn>
                  <a:cxn ang="0">
                    <a:pos x="532" y="2088"/>
                  </a:cxn>
                  <a:cxn ang="0">
                    <a:pos x="958" y="1928"/>
                  </a:cxn>
                  <a:cxn ang="0">
                    <a:pos x="1383" y="2088"/>
                  </a:cxn>
                  <a:cxn ang="0">
                    <a:pos x="1809" y="2731"/>
                  </a:cxn>
                  <a:cxn ang="0">
                    <a:pos x="2341" y="2731"/>
                  </a:cxn>
                  <a:cxn ang="0">
                    <a:pos x="3085" y="1928"/>
                  </a:cxn>
                  <a:cxn ang="0">
                    <a:pos x="3936" y="1285"/>
                  </a:cxn>
                  <a:cxn ang="0">
                    <a:pos x="4362" y="1606"/>
                  </a:cxn>
                  <a:cxn ang="0">
                    <a:pos x="4894" y="2088"/>
                  </a:cxn>
                  <a:cxn ang="0">
                    <a:pos x="5213" y="2249"/>
                  </a:cxn>
                  <a:cxn ang="0">
                    <a:pos x="5958" y="2731"/>
                  </a:cxn>
                  <a:cxn ang="0">
                    <a:pos x="6383" y="3855"/>
                  </a:cxn>
                  <a:cxn ang="0">
                    <a:pos x="7022" y="3534"/>
                  </a:cxn>
                  <a:cxn ang="0">
                    <a:pos x="7766" y="3213"/>
                  </a:cxn>
                  <a:cxn ang="0">
                    <a:pos x="8724" y="2891"/>
                  </a:cxn>
                  <a:cxn ang="0">
                    <a:pos x="9469" y="2891"/>
                  </a:cxn>
                  <a:cxn ang="0">
                    <a:pos x="10001" y="2731"/>
                  </a:cxn>
                  <a:cxn ang="0">
                    <a:pos x="10745" y="2731"/>
                  </a:cxn>
                  <a:cxn ang="0">
                    <a:pos x="11490" y="2249"/>
                  </a:cxn>
                  <a:cxn ang="0">
                    <a:pos x="12341" y="1446"/>
                  </a:cxn>
                  <a:cxn ang="0">
                    <a:pos x="13618" y="1446"/>
                  </a:cxn>
                  <a:cxn ang="0">
                    <a:pos x="14043" y="1446"/>
                  </a:cxn>
                  <a:cxn ang="0">
                    <a:pos x="14575" y="643"/>
                  </a:cxn>
                  <a:cxn ang="0">
                    <a:pos x="14895" y="643"/>
                  </a:cxn>
                  <a:cxn ang="0">
                    <a:pos x="15746" y="321"/>
                  </a:cxn>
                  <a:cxn ang="0">
                    <a:pos x="16384" y="0"/>
                  </a:cxn>
                </a:cxnLst>
                <a:rect l="0" t="0" r="r" b="b"/>
                <a:pathLst>
                  <a:path w="16384" h="16384">
                    <a:moveTo>
                      <a:pt x="16384" y="0"/>
                    </a:moveTo>
                    <a:lnTo>
                      <a:pt x="16171" y="161"/>
                    </a:lnTo>
                    <a:lnTo>
                      <a:pt x="16171" y="1928"/>
                    </a:lnTo>
                    <a:lnTo>
                      <a:pt x="15533" y="3373"/>
                    </a:lnTo>
                    <a:lnTo>
                      <a:pt x="14895" y="5140"/>
                    </a:lnTo>
                    <a:lnTo>
                      <a:pt x="14256" y="7389"/>
                    </a:lnTo>
                    <a:lnTo>
                      <a:pt x="14043" y="8995"/>
                    </a:lnTo>
                    <a:lnTo>
                      <a:pt x="13831" y="9798"/>
                    </a:lnTo>
                    <a:lnTo>
                      <a:pt x="14256" y="10280"/>
                    </a:lnTo>
                    <a:lnTo>
                      <a:pt x="14469" y="11083"/>
                    </a:lnTo>
                    <a:lnTo>
                      <a:pt x="14682" y="11886"/>
                    </a:lnTo>
                    <a:lnTo>
                      <a:pt x="15001" y="12850"/>
                    </a:lnTo>
                    <a:lnTo>
                      <a:pt x="14682" y="13653"/>
                    </a:lnTo>
                    <a:lnTo>
                      <a:pt x="14469" y="15099"/>
                    </a:lnTo>
                    <a:lnTo>
                      <a:pt x="14256" y="16223"/>
                    </a:lnTo>
                    <a:lnTo>
                      <a:pt x="13724" y="16384"/>
                    </a:lnTo>
                    <a:lnTo>
                      <a:pt x="12873" y="16223"/>
                    </a:lnTo>
                    <a:lnTo>
                      <a:pt x="11703" y="16063"/>
                    </a:lnTo>
                    <a:lnTo>
                      <a:pt x="10639" y="14778"/>
                    </a:lnTo>
                    <a:lnTo>
                      <a:pt x="9788" y="13171"/>
                    </a:lnTo>
                    <a:lnTo>
                      <a:pt x="8298" y="12529"/>
                    </a:lnTo>
                    <a:lnTo>
                      <a:pt x="7447" y="12529"/>
                    </a:lnTo>
                    <a:lnTo>
                      <a:pt x="6596" y="11886"/>
                    </a:lnTo>
                    <a:lnTo>
                      <a:pt x="5958" y="10923"/>
                    </a:lnTo>
                    <a:lnTo>
                      <a:pt x="4788" y="9959"/>
                    </a:lnTo>
                    <a:lnTo>
                      <a:pt x="3617" y="8674"/>
                    </a:lnTo>
                    <a:lnTo>
                      <a:pt x="2553" y="8031"/>
                    </a:lnTo>
                    <a:lnTo>
                      <a:pt x="1489" y="7710"/>
                    </a:lnTo>
                    <a:lnTo>
                      <a:pt x="851" y="7389"/>
                    </a:lnTo>
                    <a:lnTo>
                      <a:pt x="213" y="6425"/>
                    </a:lnTo>
                    <a:lnTo>
                      <a:pt x="0" y="4498"/>
                    </a:lnTo>
                    <a:lnTo>
                      <a:pt x="106" y="3213"/>
                    </a:lnTo>
                    <a:lnTo>
                      <a:pt x="426" y="2731"/>
                    </a:lnTo>
                    <a:lnTo>
                      <a:pt x="532" y="2088"/>
                    </a:lnTo>
                    <a:lnTo>
                      <a:pt x="958" y="1928"/>
                    </a:lnTo>
                    <a:lnTo>
                      <a:pt x="1383" y="2088"/>
                    </a:lnTo>
                    <a:lnTo>
                      <a:pt x="1809" y="2731"/>
                    </a:lnTo>
                    <a:lnTo>
                      <a:pt x="2341" y="2731"/>
                    </a:lnTo>
                    <a:lnTo>
                      <a:pt x="3085" y="1928"/>
                    </a:lnTo>
                    <a:lnTo>
                      <a:pt x="3936" y="1285"/>
                    </a:lnTo>
                    <a:lnTo>
                      <a:pt x="4362" y="1606"/>
                    </a:lnTo>
                    <a:lnTo>
                      <a:pt x="4894" y="2088"/>
                    </a:lnTo>
                    <a:lnTo>
                      <a:pt x="5213" y="2249"/>
                    </a:lnTo>
                    <a:lnTo>
                      <a:pt x="5958" y="2731"/>
                    </a:lnTo>
                    <a:lnTo>
                      <a:pt x="6383" y="3855"/>
                    </a:lnTo>
                    <a:lnTo>
                      <a:pt x="7022" y="3534"/>
                    </a:lnTo>
                    <a:lnTo>
                      <a:pt x="7766" y="3213"/>
                    </a:lnTo>
                    <a:lnTo>
                      <a:pt x="8724" y="2891"/>
                    </a:lnTo>
                    <a:lnTo>
                      <a:pt x="9469" y="2891"/>
                    </a:lnTo>
                    <a:lnTo>
                      <a:pt x="10001" y="2731"/>
                    </a:lnTo>
                    <a:lnTo>
                      <a:pt x="10745" y="2731"/>
                    </a:lnTo>
                    <a:lnTo>
                      <a:pt x="11490" y="2249"/>
                    </a:lnTo>
                    <a:lnTo>
                      <a:pt x="12341" y="1446"/>
                    </a:lnTo>
                    <a:lnTo>
                      <a:pt x="13618" y="1446"/>
                    </a:lnTo>
                    <a:lnTo>
                      <a:pt x="14043" y="1446"/>
                    </a:lnTo>
                    <a:lnTo>
                      <a:pt x="14575" y="643"/>
                    </a:lnTo>
                    <a:lnTo>
                      <a:pt x="14895" y="643"/>
                    </a:lnTo>
                    <a:lnTo>
                      <a:pt x="15746" y="321"/>
                    </a:lnTo>
                    <a:lnTo>
                      <a:pt x="16384" y="0"/>
                    </a:lnTo>
                    <a:close/>
                  </a:path>
                </a:pathLst>
              </a:custGeom>
              <a:solidFill>
                <a:srgbClr val="2B7DC7"/>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84" name="Drawing 47"/>
              <p:cNvSpPr>
                <a:spLocks noChangeAspect="1"/>
              </p:cNvSpPr>
              <p:nvPr/>
            </p:nvSpPr>
            <p:spPr bwMode="auto">
              <a:xfrm>
                <a:off x="1966" y="-48439"/>
                <a:ext cx="2485" cy="152"/>
              </a:xfrm>
              <a:custGeom>
                <a:avLst/>
                <a:gdLst/>
                <a:ahLst/>
                <a:cxnLst>
                  <a:cxn ang="0">
                    <a:pos x="11077" y="108"/>
                  </a:cxn>
                  <a:cxn ang="0">
                    <a:pos x="12692" y="431"/>
                  </a:cxn>
                  <a:cxn ang="0">
                    <a:pos x="13615" y="970"/>
                  </a:cxn>
                  <a:cxn ang="0">
                    <a:pos x="14076" y="1401"/>
                  </a:cxn>
                  <a:cxn ang="0">
                    <a:pos x="14769" y="2156"/>
                  </a:cxn>
                  <a:cxn ang="0">
                    <a:pos x="15922" y="4096"/>
                  </a:cxn>
                  <a:cxn ang="0">
                    <a:pos x="15922" y="5821"/>
                  </a:cxn>
                  <a:cxn ang="0">
                    <a:pos x="15692" y="7437"/>
                  </a:cxn>
                  <a:cxn ang="0">
                    <a:pos x="15692" y="9162"/>
                  </a:cxn>
                  <a:cxn ang="0">
                    <a:pos x="15461" y="11641"/>
                  </a:cxn>
                  <a:cxn ang="0">
                    <a:pos x="14999" y="13043"/>
                  </a:cxn>
                  <a:cxn ang="0">
                    <a:pos x="14076" y="14228"/>
                  </a:cxn>
                  <a:cxn ang="0">
                    <a:pos x="11769" y="14444"/>
                  </a:cxn>
                  <a:cxn ang="0">
                    <a:pos x="9230" y="14659"/>
                  </a:cxn>
                  <a:cxn ang="0">
                    <a:pos x="6692" y="16061"/>
                  </a:cxn>
                  <a:cxn ang="0">
                    <a:pos x="4846" y="16384"/>
                  </a:cxn>
                  <a:cxn ang="0">
                    <a:pos x="3461" y="15522"/>
                  </a:cxn>
                  <a:cxn ang="0">
                    <a:pos x="2538" y="14875"/>
                  </a:cxn>
                  <a:cxn ang="0">
                    <a:pos x="1615" y="13474"/>
                  </a:cxn>
                  <a:cxn ang="0">
                    <a:pos x="1154" y="12180"/>
                  </a:cxn>
                  <a:cxn ang="0">
                    <a:pos x="1615" y="11210"/>
                  </a:cxn>
                  <a:cxn ang="0">
                    <a:pos x="1846" y="10132"/>
                  </a:cxn>
                  <a:cxn ang="0">
                    <a:pos x="3000" y="9270"/>
                  </a:cxn>
                  <a:cxn ang="0">
                    <a:pos x="2077" y="8192"/>
                  </a:cxn>
                  <a:cxn ang="0">
                    <a:pos x="2538" y="6467"/>
                  </a:cxn>
                  <a:cxn ang="0">
                    <a:pos x="1846" y="4851"/>
                  </a:cxn>
                  <a:cxn ang="0">
                    <a:pos x="231" y="4743"/>
                  </a:cxn>
                  <a:cxn ang="0">
                    <a:pos x="0" y="3665"/>
                  </a:cxn>
                  <a:cxn ang="0">
                    <a:pos x="0" y="2587"/>
                  </a:cxn>
                  <a:cxn ang="0">
                    <a:pos x="231" y="1940"/>
                  </a:cxn>
                  <a:cxn ang="0">
                    <a:pos x="1846" y="2803"/>
                  </a:cxn>
                  <a:cxn ang="0">
                    <a:pos x="5307" y="2156"/>
                  </a:cxn>
                  <a:cxn ang="0">
                    <a:pos x="8077" y="970"/>
                  </a:cxn>
                  <a:cxn ang="0">
                    <a:pos x="9923" y="431"/>
                  </a:cxn>
                </a:cxnLst>
                <a:rect l="0" t="0" r="r" b="b"/>
                <a:pathLst>
                  <a:path w="16384" h="16384">
                    <a:moveTo>
                      <a:pt x="10384" y="0"/>
                    </a:moveTo>
                    <a:lnTo>
                      <a:pt x="11077" y="108"/>
                    </a:lnTo>
                    <a:lnTo>
                      <a:pt x="11769" y="216"/>
                    </a:lnTo>
                    <a:lnTo>
                      <a:pt x="12692" y="431"/>
                    </a:lnTo>
                    <a:lnTo>
                      <a:pt x="12923" y="647"/>
                    </a:lnTo>
                    <a:lnTo>
                      <a:pt x="13615" y="970"/>
                    </a:lnTo>
                    <a:lnTo>
                      <a:pt x="13846" y="1078"/>
                    </a:lnTo>
                    <a:lnTo>
                      <a:pt x="14076" y="1401"/>
                    </a:lnTo>
                    <a:lnTo>
                      <a:pt x="14538" y="1725"/>
                    </a:lnTo>
                    <a:lnTo>
                      <a:pt x="14769" y="2156"/>
                    </a:lnTo>
                    <a:lnTo>
                      <a:pt x="14999" y="2803"/>
                    </a:lnTo>
                    <a:lnTo>
                      <a:pt x="15922" y="4096"/>
                    </a:lnTo>
                    <a:lnTo>
                      <a:pt x="16384" y="5605"/>
                    </a:lnTo>
                    <a:lnTo>
                      <a:pt x="15922" y="5821"/>
                    </a:lnTo>
                    <a:lnTo>
                      <a:pt x="15922" y="6683"/>
                    </a:lnTo>
                    <a:lnTo>
                      <a:pt x="15692" y="7437"/>
                    </a:lnTo>
                    <a:lnTo>
                      <a:pt x="15692" y="7976"/>
                    </a:lnTo>
                    <a:lnTo>
                      <a:pt x="15692" y="9162"/>
                    </a:lnTo>
                    <a:lnTo>
                      <a:pt x="15461" y="10456"/>
                    </a:lnTo>
                    <a:lnTo>
                      <a:pt x="15461" y="11641"/>
                    </a:lnTo>
                    <a:lnTo>
                      <a:pt x="14999" y="12504"/>
                    </a:lnTo>
                    <a:lnTo>
                      <a:pt x="14999" y="13043"/>
                    </a:lnTo>
                    <a:lnTo>
                      <a:pt x="14538" y="13797"/>
                    </a:lnTo>
                    <a:lnTo>
                      <a:pt x="14076" y="14228"/>
                    </a:lnTo>
                    <a:lnTo>
                      <a:pt x="12923" y="14659"/>
                    </a:lnTo>
                    <a:lnTo>
                      <a:pt x="11769" y="14444"/>
                    </a:lnTo>
                    <a:lnTo>
                      <a:pt x="10384" y="14228"/>
                    </a:lnTo>
                    <a:lnTo>
                      <a:pt x="9230" y="14659"/>
                    </a:lnTo>
                    <a:lnTo>
                      <a:pt x="8307" y="15629"/>
                    </a:lnTo>
                    <a:lnTo>
                      <a:pt x="6692" y="16061"/>
                    </a:lnTo>
                    <a:lnTo>
                      <a:pt x="5769" y="16168"/>
                    </a:lnTo>
                    <a:lnTo>
                      <a:pt x="4846" y="16384"/>
                    </a:lnTo>
                    <a:lnTo>
                      <a:pt x="3923" y="15737"/>
                    </a:lnTo>
                    <a:lnTo>
                      <a:pt x="3461" y="15522"/>
                    </a:lnTo>
                    <a:lnTo>
                      <a:pt x="3461" y="15306"/>
                    </a:lnTo>
                    <a:lnTo>
                      <a:pt x="2538" y="14875"/>
                    </a:lnTo>
                    <a:lnTo>
                      <a:pt x="1846" y="14336"/>
                    </a:lnTo>
                    <a:lnTo>
                      <a:pt x="1615" y="13474"/>
                    </a:lnTo>
                    <a:lnTo>
                      <a:pt x="1615" y="12935"/>
                    </a:lnTo>
                    <a:lnTo>
                      <a:pt x="1154" y="12180"/>
                    </a:lnTo>
                    <a:lnTo>
                      <a:pt x="1615" y="11318"/>
                    </a:lnTo>
                    <a:lnTo>
                      <a:pt x="1615" y="11210"/>
                    </a:lnTo>
                    <a:lnTo>
                      <a:pt x="1846" y="10563"/>
                    </a:lnTo>
                    <a:lnTo>
                      <a:pt x="1846" y="10132"/>
                    </a:lnTo>
                    <a:lnTo>
                      <a:pt x="2769" y="9917"/>
                    </a:lnTo>
                    <a:lnTo>
                      <a:pt x="3000" y="9270"/>
                    </a:lnTo>
                    <a:lnTo>
                      <a:pt x="2538" y="9054"/>
                    </a:lnTo>
                    <a:lnTo>
                      <a:pt x="2077" y="8192"/>
                    </a:lnTo>
                    <a:lnTo>
                      <a:pt x="2538" y="7330"/>
                    </a:lnTo>
                    <a:lnTo>
                      <a:pt x="2538" y="6467"/>
                    </a:lnTo>
                    <a:lnTo>
                      <a:pt x="2077" y="5605"/>
                    </a:lnTo>
                    <a:lnTo>
                      <a:pt x="1846" y="4851"/>
                    </a:lnTo>
                    <a:lnTo>
                      <a:pt x="1154" y="4743"/>
                    </a:lnTo>
                    <a:lnTo>
                      <a:pt x="231" y="4743"/>
                    </a:lnTo>
                    <a:lnTo>
                      <a:pt x="0" y="4096"/>
                    </a:lnTo>
                    <a:lnTo>
                      <a:pt x="0" y="3665"/>
                    </a:lnTo>
                    <a:lnTo>
                      <a:pt x="0" y="3126"/>
                    </a:lnTo>
                    <a:lnTo>
                      <a:pt x="0" y="2587"/>
                    </a:lnTo>
                    <a:lnTo>
                      <a:pt x="0" y="2156"/>
                    </a:lnTo>
                    <a:lnTo>
                      <a:pt x="231" y="1940"/>
                    </a:lnTo>
                    <a:lnTo>
                      <a:pt x="923" y="2587"/>
                    </a:lnTo>
                    <a:lnTo>
                      <a:pt x="1846" y="2803"/>
                    </a:lnTo>
                    <a:lnTo>
                      <a:pt x="3923" y="2695"/>
                    </a:lnTo>
                    <a:lnTo>
                      <a:pt x="5307" y="2156"/>
                    </a:lnTo>
                    <a:lnTo>
                      <a:pt x="6692" y="1509"/>
                    </a:lnTo>
                    <a:lnTo>
                      <a:pt x="8077" y="970"/>
                    </a:lnTo>
                    <a:lnTo>
                      <a:pt x="9230" y="862"/>
                    </a:lnTo>
                    <a:lnTo>
                      <a:pt x="9923" y="431"/>
                    </a:lnTo>
                    <a:lnTo>
                      <a:pt x="10384" y="0"/>
                    </a:lnTo>
                    <a:close/>
                  </a:path>
                </a:pathLst>
              </a:custGeom>
              <a:solidFill>
                <a:srgbClr val="2B7DC7"/>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113" name="Luxembourg"/>
            <p:cNvSpPr>
              <a:spLocks noChangeAspect="1"/>
            </p:cNvSpPr>
            <p:nvPr/>
          </p:nvSpPr>
          <p:spPr bwMode="auto">
            <a:xfrm>
              <a:off x="1728" y="1847"/>
              <a:ext cx="32" cy="51"/>
            </a:xfrm>
            <a:custGeom>
              <a:avLst/>
              <a:gdLst/>
              <a:ahLst/>
              <a:cxnLst>
                <a:cxn ang="0">
                  <a:pos x="11343" y="0"/>
                </a:cxn>
                <a:cxn ang="0">
                  <a:pos x="8822" y="0"/>
                </a:cxn>
                <a:cxn ang="0">
                  <a:pos x="3781" y="2458"/>
                </a:cxn>
                <a:cxn ang="0">
                  <a:pos x="0" y="6144"/>
                </a:cxn>
                <a:cxn ang="0">
                  <a:pos x="1890" y="9830"/>
                </a:cxn>
                <a:cxn ang="0">
                  <a:pos x="1890" y="14746"/>
                </a:cxn>
                <a:cxn ang="0">
                  <a:pos x="8822" y="16384"/>
                </a:cxn>
                <a:cxn ang="0">
                  <a:pos x="11343" y="16384"/>
                </a:cxn>
                <a:cxn ang="0">
                  <a:pos x="13863" y="16384"/>
                </a:cxn>
                <a:cxn ang="0">
                  <a:pos x="16384" y="14746"/>
                </a:cxn>
                <a:cxn ang="0">
                  <a:pos x="16384" y="11059"/>
                </a:cxn>
                <a:cxn ang="0">
                  <a:pos x="15124" y="8192"/>
                </a:cxn>
                <a:cxn ang="0">
                  <a:pos x="13863" y="6144"/>
                </a:cxn>
                <a:cxn ang="0">
                  <a:pos x="13863" y="4096"/>
                </a:cxn>
                <a:cxn ang="0">
                  <a:pos x="14494" y="1638"/>
                </a:cxn>
                <a:cxn ang="0">
                  <a:pos x="11343" y="0"/>
                </a:cxn>
              </a:cxnLst>
              <a:rect l="0" t="0" r="r" b="b"/>
              <a:pathLst>
                <a:path w="16384" h="16384">
                  <a:moveTo>
                    <a:pt x="11343" y="0"/>
                  </a:moveTo>
                  <a:lnTo>
                    <a:pt x="8822" y="0"/>
                  </a:lnTo>
                  <a:lnTo>
                    <a:pt x="3781" y="2458"/>
                  </a:lnTo>
                  <a:lnTo>
                    <a:pt x="0" y="6144"/>
                  </a:lnTo>
                  <a:lnTo>
                    <a:pt x="1890" y="9830"/>
                  </a:lnTo>
                  <a:lnTo>
                    <a:pt x="1890" y="14746"/>
                  </a:lnTo>
                  <a:lnTo>
                    <a:pt x="8822" y="16384"/>
                  </a:lnTo>
                  <a:lnTo>
                    <a:pt x="11343" y="16384"/>
                  </a:lnTo>
                  <a:lnTo>
                    <a:pt x="13863" y="16384"/>
                  </a:lnTo>
                  <a:lnTo>
                    <a:pt x="16384" y="14746"/>
                  </a:lnTo>
                  <a:lnTo>
                    <a:pt x="16384" y="11059"/>
                  </a:lnTo>
                  <a:lnTo>
                    <a:pt x="15124" y="8192"/>
                  </a:lnTo>
                  <a:lnTo>
                    <a:pt x="13863" y="6144"/>
                  </a:lnTo>
                  <a:lnTo>
                    <a:pt x="13863" y="4096"/>
                  </a:lnTo>
                  <a:lnTo>
                    <a:pt x="14494" y="1638"/>
                  </a:lnTo>
                  <a:lnTo>
                    <a:pt x="11343" y="0"/>
                  </a:lnTo>
                  <a:close/>
                </a:path>
              </a:pathLst>
            </a:custGeom>
            <a:solidFill>
              <a:schemeClr val="accent3">
                <a:lumMod val="20000"/>
                <a:lumOff val="80000"/>
              </a:schemeClr>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4" name="Malta"/>
            <p:cNvSpPr>
              <a:spLocks noChangeAspect="1"/>
            </p:cNvSpPr>
            <p:nvPr/>
          </p:nvSpPr>
          <p:spPr bwMode="auto">
            <a:xfrm>
              <a:off x="2191" y="3024"/>
              <a:ext cx="14" cy="13"/>
            </a:xfrm>
            <a:custGeom>
              <a:avLst/>
              <a:gdLst/>
              <a:ahLst/>
              <a:cxnLst>
                <a:cxn ang="0">
                  <a:pos x="0" y="3277"/>
                </a:cxn>
                <a:cxn ang="0">
                  <a:pos x="0" y="0"/>
                </a:cxn>
                <a:cxn ang="0">
                  <a:pos x="4468" y="0"/>
                </a:cxn>
                <a:cxn ang="0">
                  <a:pos x="10426" y="3277"/>
                </a:cxn>
                <a:cxn ang="0">
                  <a:pos x="11916" y="9830"/>
                </a:cxn>
                <a:cxn ang="0">
                  <a:pos x="16384" y="13107"/>
                </a:cxn>
                <a:cxn ang="0">
                  <a:pos x="16384" y="16384"/>
                </a:cxn>
                <a:cxn ang="0">
                  <a:pos x="5958" y="14746"/>
                </a:cxn>
                <a:cxn ang="0">
                  <a:pos x="0" y="6554"/>
                </a:cxn>
                <a:cxn ang="0">
                  <a:pos x="0" y="3277"/>
                </a:cxn>
              </a:cxnLst>
              <a:rect l="0" t="0" r="r" b="b"/>
              <a:pathLst>
                <a:path w="16384" h="16384">
                  <a:moveTo>
                    <a:pt x="0" y="3277"/>
                  </a:moveTo>
                  <a:lnTo>
                    <a:pt x="0" y="0"/>
                  </a:lnTo>
                  <a:lnTo>
                    <a:pt x="4468" y="0"/>
                  </a:lnTo>
                  <a:lnTo>
                    <a:pt x="10426" y="3277"/>
                  </a:lnTo>
                  <a:lnTo>
                    <a:pt x="11916" y="9830"/>
                  </a:lnTo>
                  <a:lnTo>
                    <a:pt x="16384" y="13107"/>
                  </a:lnTo>
                  <a:lnTo>
                    <a:pt x="16384" y="16384"/>
                  </a:lnTo>
                  <a:lnTo>
                    <a:pt x="5958" y="14746"/>
                  </a:lnTo>
                  <a:lnTo>
                    <a:pt x="0" y="6554"/>
                  </a:lnTo>
                  <a:lnTo>
                    <a:pt x="0" y="3277"/>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115" name="Netherlands"/>
            <p:cNvGrpSpPr>
              <a:grpSpLocks noChangeAspect="1"/>
            </p:cNvGrpSpPr>
            <p:nvPr/>
          </p:nvGrpSpPr>
          <p:grpSpPr bwMode="auto">
            <a:xfrm>
              <a:off x="1640" y="1578"/>
              <a:ext cx="178" cy="221"/>
              <a:chOff x="-5328" y="-140854"/>
              <a:chExt cx="22152" cy="171"/>
            </a:xfrm>
          </p:grpSpPr>
          <p:sp>
            <p:nvSpPr>
              <p:cNvPr id="177" name="Drawing 51"/>
              <p:cNvSpPr>
                <a:spLocks noChangeAspect="1"/>
              </p:cNvSpPr>
              <p:nvPr/>
            </p:nvSpPr>
            <p:spPr bwMode="auto">
              <a:xfrm>
                <a:off x="3564" y="-140847"/>
                <a:ext cx="2028" cy="20"/>
              </a:xfrm>
              <a:custGeom>
                <a:avLst/>
                <a:gdLst/>
                <a:ahLst/>
                <a:cxnLst>
                  <a:cxn ang="0">
                    <a:pos x="13863" y="2458"/>
                  </a:cxn>
                  <a:cxn ang="0">
                    <a:pos x="16384" y="0"/>
                  </a:cxn>
                  <a:cxn ang="0">
                    <a:pos x="15124" y="819"/>
                  </a:cxn>
                  <a:cxn ang="0">
                    <a:pos x="11343" y="5734"/>
                  </a:cxn>
                  <a:cxn ang="0">
                    <a:pos x="3781" y="10650"/>
                  </a:cxn>
                  <a:cxn ang="0">
                    <a:pos x="0" y="16384"/>
                  </a:cxn>
                  <a:cxn ang="0">
                    <a:pos x="6302" y="13107"/>
                  </a:cxn>
                  <a:cxn ang="0">
                    <a:pos x="10082" y="7373"/>
                  </a:cxn>
                  <a:cxn ang="0">
                    <a:pos x="13863" y="2458"/>
                  </a:cxn>
                </a:cxnLst>
                <a:rect l="0" t="0" r="r" b="b"/>
                <a:pathLst>
                  <a:path w="16384" h="16384">
                    <a:moveTo>
                      <a:pt x="13863" y="2458"/>
                    </a:moveTo>
                    <a:lnTo>
                      <a:pt x="16384" y="0"/>
                    </a:lnTo>
                    <a:lnTo>
                      <a:pt x="15124" y="819"/>
                    </a:lnTo>
                    <a:lnTo>
                      <a:pt x="11343" y="5734"/>
                    </a:lnTo>
                    <a:lnTo>
                      <a:pt x="3781" y="10650"/>
                    </a:lnTo>
                    <a:lnTo>
                      <a:pt x="0" y="16384"/>
                    </a:lnTo>
                    <a:lnTo>
                      <a:pt x="6302" y="13107"/>
                    </a:lnTo>
                    <a:lnTo>
                      <a:pt x="10082" y="7373"/>
                    </a:lnTo>
                    <a:lnTo>
                      <a:pt x="13863" y="2458"/>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78" name="Drawing 52"/>
              <p:cNvSpPr>
                <a:spLocks noChangeAspect="1"/>
              </p:cNvSpPr>
              <p:nvPr/>
            </p:nvSpPr>
            <p:spPr bwMode="auto">
              <a:xfrm>
                <a:off x="-5328" y="-140854"/>
                <a:ext cx="22152" cy="171"/>
              </a:xfrm>
              <a:custGeom>
                <a:avLst/>
                <a:gdLst/>
                <a:ahLst/>
                <a:cxnLst>
                  <a:cxn ang="0">
                    <a:pos x="8884" y="15905"/>
                  </a:cxn>
                  <a:cxn ang="0">
                    <a:pos x="8423" y="13222"/>
                  </a:cxn>
                  <a:cxn ang="0">
                    <a:pos x="6692" y="12168"/>
                  </a:cxn>
                  <a:cxn ang="0">
                    <a:pos x="4154" y="11785"/>
                  </a:cxn>
                  <a:cxn ang="0">
                    <a:pos x="231" y="12072"/>
                  </a:cxn>
                  <a:cxn ang="0">
                    <a:pos x="692" y="11689"/>
                  </a:cxn>
                  <a:cxn ang="0">
                    <a:pos x="3231" y="11881"/>
                  </a:cxn>
                  <a:cxn ang="0">
                    <a:pos x="1961" y="11689"/>
                  </a:cxn>
                  <a:cxn ang="0">
                    <a:pos x="3461" y="10731"/>
                  </a:cxn>
                  <a:cxn ang="0">
                    <a:pos x="6000" y="9869"/>
                  </a:cxn>
                  <a:cxn ang="0">
                    <a:pos x="3692" y="9773"/>
                  </a:cxn>
                  <a:cxn ang="0">
                    <a:pos x="3461" y="8336"/>
                  </a:cxn>
                  <a:cxn ang="0">
                    <a:pos x="4384" y="7665"/>
                  </a:cxn>
                  <a:cxn ang="0">
                    <a:pos x="6231" y="4120"/>
                  </a:cxn>
                  <a:cxn ang="0">
                    <a:pos x="7846" y="3066"/>
                  </a:cxn>
                  <a:cxn ang="0">
                    <a:pos x="8077" y="3641"/>
                  </a:cxn>
                  <a:cxn ang="0">
                    <a:pos x="8307" y="4024"/>
                  </a:cxn>
                  <a:cxn ang="0">
                    <a:pos x="7846" y="4120"/>
                  </a:cxn>
                  <a:cxn ang="0">
                    <a:pos x="7384" y="4599"/>
                  </a:cxn>
                  <a:cxn ang="0">
                    <a:pos x="7384" y="5174"/>
                  </a:cxn>
                  <a:cxn ang="0">
                    <a:pos x="7384" y="5653"/>
                  </a:cxn>
                  <a:cxn ang="0">
                    <a:pos x="7500" y="6132"/>
                  </a:cxn>
                  <a:cxn ang="0">
                    <a:pos x="7846" y="6419"/>
                  </a:cxn>
                  <a:cxn ang="0">
                    <a:pos x="8307" y="6707"/>
                  </a:cxn>
                  <a:cxn ang="0">
                    <a:pos x="8884" y="6803"/>
                  </a:cxn>
                  <a:cxn ang="0">
                    <a:pos x="9000" y="6419"/>
                  </a:cxn>
                  <a:cxn ang="0">
                    <a:pos x="8884" y="6036"/>
                  </a:cxn>
                  <a:cxn ang="0">
                    <a:pos x="8769" y="5653"/>
                  </a:cxn>
                  <a:cxn ang="0">
                    <a:pos x="8769" y="5270"/>
                  </a:cxn>
                  <a:cxn ang="0">
                    <a:pos x="9230" y="5174"/>
                  </a:cxn>
                  <a:cxn ang="0">
                    <a:pos x="9461" y="4886"/>
                  </a:cxn>
                  <a:cxn ang="0">
                    <a:pos x="9692" y="4407"/>
                  </a:cxn>
                  <a:cxn ang="0">
                    <a:pos x="9807" y="3833"/>
                  </a:cxn>
                  <a:cxn ang="0">
                    <a:pos x="9923" y="3449"/>
                  </a:cxn>
                  <a:cxn ang="0">
                    <a:pos x="9923" y="3258"/>
                  </a:cxn>
                  <a:cxn ang="0">
                    <a:pos x="9461" y="3066"/>
                  </a:cxn>
                  <a:cxn ang="0">
                    <a:pos x="9230" y="2683"/>
                  </a:cxn>
                  <a:cxn ang="0">
                    <a:pos x="9230" y="2300"/>
                  </a:cxn>
                  <a:cxn ang="0">
                    <a:pos x="9230" y="1820"/>
                  </a:cxn>
                  <a:cxn ang="0">
                    <a:pos x="9461" y="1437"/>
                  </a:cxn>
                  <a:cxn ang="0">
                    <a:pos x="9807" y="958"/>
                  </a:cxn>
                  <a:cxn ang="0">
                    <a:pos x="10153" y="671"/>
                  </a:cxn>
                  <a:cxn ang="0">
                    <a:pos x="10730" y="383"/>
                  </a:cxn>
                  <a:cxn ang="0">
                    <a:pos x="11307" y="192"/>
                  </a:cxn>
                  <a:cxn ang="0">
                    <a:pos x="12000" y="192"/>
                  </a:cxn>
                  <a:cxn ang="0">
                    <a:pos x="12576" y="192"/>
                  </a:cxn>
                  <a:cxn ang="0">
                    <a:pos x="12923" y="383"/>
                  </a:cxn>
                  <a:cxn ang="0">
                    <a:pos x="13499" y="287"/>
                  </a:cxn>
                  <a:cxn ang="0">
                    <a:pos x="13961" y="0"/>
                  </a:cxn>
                  <a:cxn ang="0">
                    <a:pos x="14538" y="0"/>
                  </a:cxn>
                  <a:cxn ang="0">
                    <a:pos x="15230" y="192"/>
                  </a:cxn>
                  <a:cxn ang="0">
                    <a:pos x="15692" y="383"/>
                  </a:cxn>
                  <a:cxn ang="0">
                    <a:pos x="15922" y="671"/>
                  </a:cxn>
                  <a:cxn ang="0">
                    <a:pos x="16269" y="958"/>
                  </a:cxn>
                  <a:cxn ang="0">
                    <a:pos x="16384" y="1533"/>
                  </a:cxn>
                  <a:cxn ang="0">
                    <a:pos x="15346" y="4216"/>
                  </a:cxn>
                  <a:cxn ang="0">
                    <a:pos x="15230" y="6036"/>
                  </a:cxn>
                  <a:cxn ang="0">
                    <a:pos x="14076" y="8048"/>
                  </a:cxn>
                  <a:cxn ang="0">
                    <a:pos x="11769" y="9198"/>
                  </a:cxn>
                  <a:cxn ang="0">
                    <a:pos x="11077" y="11498"/>
                  </a:cxn>
                  <a:cxn ang="0">
                    <a:pos x="10269" y="14180"/>
                  </a:cxn>
                  <a:cxn ang="0">
                    <a:pos x="10384" y="16384"/>
                  </a:cxn>
                </a:cxnLst>
                <a:rect l="0" t="0" r="r" b="b"/>
                <a:pathLst>
                  <a:path w="16384" h="16384">
                    <a:moveTo>
                      <a:pt x="10384" y="16384"/>
                    </a:moveTo>
                    <a:lnTo>
                      <a:pt x="10269" y="16384"/>
                    </a:lnTo>
                    <a:lnTo>
                      <a:pt x="9461" y="16288"/>
                    </a:lnTo>
                    <a:lnTo>
                      <a:pt x="8884" y="15905"/>
                    </a:lnTo>
                    <a:lnTo>
                      <a:pt x="8769" y="15138"/>
                    </a:lnTo>
                    <a:lnTo>
                      <a:pt x="9000" y="14372"/>
                    </a:lnTo>
                    <a:lnTo>
                      <a:pt x="9000" y="13605"/>
                    </a:lnTo>
                    <a:lnTo>
                      <a:pt x="8423" y="13222"/>
                    </a:lnTo>
                    <a:lnTo>
                      <a:pt x="7615" y="13031"/>
                    </a:lnTo>
                    <a:lnTo>
                      <a:pt x="7038" y="12647"/>
                    </a:lnTo>
                    <a:lnTo>
                      <a:pt x="6923" y="12168"/>
                    </a:lnTo>
                    <a:lnTo>
                      <a:pt x="6692" y="12168"/>
                    </a:lnTo>
                    <a:lnTo>
                      <a:pt x="6231" y="11785"/>
                    </a:lnTo>
                    <a:lnTo>
                      <a:pt x="6000" y="11689"/>
                    </a:lnTo>
                    <a:lnTo>
                      <a:pt x="5077" y="11689"/>
                    </a:lnTo>
                    <a:lnTo>
                      <a:pt x="4154" y="11785"/>
                    </a:lnTo>
                    <a:lnTo>
                      <a:pt x="2769" y="12456"/>
                    </a:lnTo>
                    <a:lnTo>
                      <a:pt x="1615" y="12551"/>
                    </a:lnTo>
                    <a:lnTo>
                      <a:pt x="1154" y="12647"/>
                    </a:lnTo>
                    <a:lnTo>
                      <a:pt x="231" y="12072"/>
                    </a:lnTo>
                    <a:lnTo>
                      <a:pt x="0" y="11881"/>
                    </a:lnTo>
                    <a:lnTo>
                      <a:pt x="0" y="11785"/>
                    </a:lnTo>
                    <a:lnTo>
                      <a:pt x="115" y="11689"/>
                    </a:lnTo>
                    <a:lnTo>
                      <a:pt x="692" y="11689"/>
                    </a:lnTo>
                    <a:lnTo>
                      <a:pt x="1154" y="12168"/>
                    </a:lnTo>
                    <a:lnTo>
                      <a:pt x="1500" y="12264"/>
                    </a:lnTo>
                    <a:lnTo>
                      <a:pt x="2308" y="11881"/>
                    </a:lnTo>
                    <a:lnTo>
                      <a:pt x="3231" y="11881"/>
                    </a:lnTo>
                    <a:lnTo>
                      <a:pt x="3461" y="12072"/>
                    </a:lnTo>
                    <a:lnTo>
                      <a:pt x="3231" y="11785"/>
                    </a:lnTo>
                    <a:lnTo>
                      <a:pt x="2769" y="11689"/>
                    </a:lnTo>
                    <a:lnTo>
                      <a:pt x="1961" y="11689"/>
                    </a:lnTo>
                    <a:lnTo>
                      <a:pt x="1500" y="11498"/>
                    </a:lnTo>
                    <a:lnTo>
                      <a:pt x="1846" y="11018"/>
                    </a:lnTo>
                    <a:lnTo>
                      <a:pt x="2423" y="11018"/>
                    </a:lnTo>
                    <a:lnTo>
                      <a:pt x="3461" y="10731"/>
                    </a:lnTo>
                    <a:lnTo>
                      <a:pt x="4384" y="10539"/>
                    </a:lnTo>
                    <a:lnTo>
                      <a:pt x="5769" y="10348"/>
                    </a:lnTo>
                    <a:lnTo>
                      <a:pt x="6231" y="10156"/>
                    </a:lnTo>
                    <a:lnTo>
                      <a:pt x="6000" y="9869"/>
                    </a:lnTo>
                    <a:lnTo>
                      <a:pt x="5307" y="9965"/>
                    </a:lnTo>
                    <a:lnTo>
                      <a:pt x="5077" y="10156"/>
                    </a:lnTo>
                    <a:lnTo>
                      <a:pt x="4269" y="9965"/>
                    </a:lnTo>
                    <a:lnTo>
                      <a:pt x="3692" y="9773"/>
                    </a:lnTo>
                    <a:lnTo>
                      <a:pt x="3346" y="9198"/>
                    </a:lnTo>
                    <a:lnTo>
                      <a:pt x="3346" y="8719"/>
                    </a:lnTo>
                    <a:lnTo>
                      <a:pt x="3461" y="8432"/>
                    </a:lnTo>
                    <a:lnTo>
                      <a:pt x="3461" y="8336"/>
                    </a:lnTo>
                    <a:lnTo>
                      <a:pt x="3692" y="8048"/>
                    </a:lnTo>
                    <a:lnTo>
                      <a:pt x="3808" y="8240"/>
                    </a:lnTo>
                    <a:lnTo>
                      <a:pt x="3923" y="7857"/>
                    </a:lnTo>
                    <a:lnTo>
                      <a:pt x="4384" y="7665"/>
                    </a:lnTo>
                    <a:lnTo>
                      <a:pt x="4731" y="7282"/>
                    </a:lnTo>
                    <a:lnTo>
                      <a:pt x="5538" y="6707"/>
                    </a:lnTo>
                    <a:lnTo>
                      <a:pt x="5769" y="5557"/>
                    </a:lnTo>
                    <a:lnTo>
                      <a:pt x="6231" y="4120"/>
                    </a:lnTo>
                    <a:lnTo>
                      <a:pt x="6923" y="2970"/>
                    </a:lnTo>
                    <a:lnTo>
                      <a:pt x="7615" y="2874"/>
                    </a:lnTo>
                    <a:lnTo>
                      <a:pt x="7615" y="2970"/>
                    </a:lnTo>
                    <a:lnTo>
                      <a:pt x="7846" y="3066"/>
                    </a:lnTo>
                    <a:lnTo>
                      <a:pt x="7846" y="3258"/>
                    </a:lnTo>
                    <a:lnTo>
                      <a:pt x="7846" y="3353"/>
                    </a:lnTo>
                    <a:lnTo>
                      <a:pt x="7961" y="3449"/>
                    </a:lnTo>
                    <a:lnTo>
                      <a:pt x="8077" y="3641"/>
                    </a:lnTo>
                    <a:lnTo>
                      <a:pt x="8307" y="3641"/>
                    </a:lnTo>
                    <a:lnTo>
                      <a:pt x="8307" y="3737"/>
                    </a:lnTo>
                    <a:lnTo>
                      <a:pt x="8307" y="3833"/>
                    </a:lnTo>
                    <a:lnTo>
                      <a:pt x="8307" y="4024"/>
                    </a:lnTo>
                    <a:lnTo>
                      <a:pt x="8307" y="4120"/>
                    </a:lnTo>
                    <a:lnTo>
                      <a:pt x="8077" y="4120"/>
                    </a:lnTo>
                    <a:lnTo>
                      <a:pt x="7961" y="4120"/>
                    </a:lnTo>
                    <a:lnTo>
                      <a:pt x="7846" y="4120"/>
                    </a:lnTo>
                    <a:lnTo>
                      <a:pt x="7615" y="4216"/>
                    </a:lnTo>
                    <a:lnTo>
                      <a:pt x="7500" y="4407"/>
                    </a:lnTo>
                    <a:lnTo>
                      <a:pt x="7500" y="4503"/>
                    </a:lnTo>
                    <a:lnTo>
                      <a:pt x="7384" y="4599"/>
                    </a:lnTo>
                    <a:lnTo>
                      <a:pt x="7384" y="4791"/>
                    </a:lnTo>
                    <a:lnTo>
                      <a:pt x="7384" y="4886"/>
                    </a:lnTo>
                    <a:lnTo>
                      <a:pt x="7384" y="4982"/>
                    </a:lnTo>
                    <a:lnTo>
                      <a:pt x="7384" y="5174"/>
                    </a:lnTo>
                    <a:lnTo>
                      <a:pt x="7384" y="5270"/>
                    </a:lnTo>
                    <a:lnTo>
                      <a:pt x="7384" y="5366"/>
                    </a:lnTo>
                    <a:lnTo>
                      <a:pt x="7384" y="5557"/>
                    </a:lnTo>
                    <a:lnTo>
                      <a:pt x="7384" y="5653"/>
                    </a:lnTo>
                    <a:lnTo>
                      <a:pt x="7384" y="5749"/>
                    </a:lnTo>
                    <a:lnTo>
                      <a:pt x="7384" y="5940"/>
                    </a:lnTo>
                    <a:lnTo>
                      <a:pt x="7384" y="6036"/>
                    </a:lnTo>
                    <a:lnTo>
                      <a:pt x="7500" y="6132"/>
                    </a:lnTo>
                    <a:lnTo>
                      <a:pt x="7500" y="6324"/>
                    </a:lnTo>
                    <a:lnTo>
                      <a:pt x="7615" y="6324"/>
                    </a:lnTo>
                    <a:lnTo>
                      <a:pt x="7615" y="6419"/>
                    </a:lnTo>
                    <a:lnTo>
                      <a:pt x="7846" y="6419"/>
                    </a:lnTo>
                    <a:lnTo>
                      <a:pt x="7961" y="6419"/>
                    </a:lnTo>
                    <a:lnTo>
                      <a:pt x="8077" y="6515"/>
                    </a:lnTo>
                    <a:lnTo>
                      <a:pt x="8307" y="6515"/>
                    </a:lnTo>
                    <a:lnTo>
                      <a:pt x="8307" y="6707"/>
                    </a:lnTo>
                    <a:lnTo>
                      <a:pt x="8423" y="6707"/>
                    </a:lnTo>
                    <a:lnTo>
                      <a:pt x="8538" y="6707"/>
                    </a:lnTo>
                    <a:lnTo>
                      <a:pt x="8769" y="6803"/>
                    </a:lnTo>
                    <a:lnTo>
                      <a:pt x="8884" y="6803"/>
                    </a:lnTo>
                    <a:lnTo>
                      <a:pt x="8884" y="6707"/>
                    </a:lnTo>
                    <a:lnTo>
                      <a:pt x="9000" y="6707"/>
                    </a:lnTo>
                    <a:lnTo>
                      <a:pt x="9000" y="6515"/>
                    </a:lnTo>
                    <a:lnTo>
                      <a:pt x="9000" y="6419"/>
                    </a:lnTo>
                    <a:lnTo>
                      <a:pt x="9000" y="6324"/>
                    </a:lnTo>
                    <a:lnTo>
                      <a:pt x="9000" y="6132"/>
                    </a:lnTo>
                    <a:lnTo>
                      <a:pt x="8884" y="6132"/>
                    </a:lnTo>
                    <a:lnTo>
                      <a:pt x="8884" y="6036"/>
                    </a:lnTo>
                    <a:lnTo>
                      <a:pt x="8884" y="5940"/>
                    </a:lnTo>
                    <a:lnTo>
                      <a:pt x="8884" y="5749"/>
                    </a:lnTo>
                    <a:lnTo>
                      <a:pt x="8769" y="5749"/>
                    </a:lnTo>
                    <a:lnTo>
                      <a:pt x="8769" y="5653"/>
                    </a:lnTo>
                    <a:lnTo>
                      <a:pt x="8538" y="5557"/>
                    </a:lnTo>
                    <a:lnTo>
                      <a:pt x="8538" y="5366"/>
                    </a:lnTo>
                    <a:lnTo>
                      <a:pt x="8538" y="5270"/>
                    </a:lnTo>
                    <a:lnTo>
                      <a:pt x="8769" y="5270"/>
                    </a:lnTo>
                    <a:lnTo>
                      <a:pt x="8884" y="5270"/>
                    </a:lnTo>
                    <a:lnTo>
                      <a:pt x="9000" y="5270"/>
                    </a:lnTo>
                    <a:lnTo>
                      <a:pt x="9000" y="5174"/>
                    </a:lnTo>
                    <a:lnTo>
                      <a:pt x="9230" y="5174"/>
                    </a:lnTo>
                    <a:lnTo>
                      <a:pt x="9230" y="4982"/>
                    </a:lnTo>
                    <a:lnTo>
                      <a:pt x="9346" y="4982"/>
                    </a:lnTo>
                    <a:lnTo>
                      <a:pt x="9346" y="4886"/>
                    </a:lnTo>
                    <a:lnTo>
                      <a:pt x="9461" y="4886"/>
                    </a:lnTo>
                    <a:lnTo>
                      <a:pt x="9461" y="4791"/>
                    </a:lnTo>
                    <a:lnTo>
                      <a:pt x="9461" y="4599"/>
                    </a:lnTo>
                    <a:lnTo>
                      <a:pt x="9461" y="4503"/>
                    </a:lnTo>
                    <a:lnTo>
                      <a:pt x="9692" y="4407"/>
                    </a:lnTo>
                    <a:lnTo>
                      <a:pt x="9692" y="4216"/>
                    </a:lnTo>
                    <a:lnTo>
                      <a:pt x="9692" y="4120"/>
                    </a:lnTo>
                    <a:lnTo>
                      <a:pt x="9692" y="4024"/>
                    </a:lnTo>
                    <a:lnTo>
                      <a:pt x="9807" y="3833"/>
                    </a:lnTo>
                    <a:lnTo>
                      <a:pt x="9807" y="3737"/>
                    </a:lnTo>
                    <a:lnTo>
                      <a:pt x="9807" y="3641"/>
                    </a:lnTo>
                    <a:lnTo>
                      <a:pt x="9923" y="3641"/>
                    </a:lnTo>
                    <a:lnTo>
                      <a:pt x="9923" y="3449"/>
                    </a:lnTo>
                    <a:lnTo>
                      <a:pt x="9923" y="3353"/>
                    </a:lnTo>
                    <a:lnTo>
                      <a:pt x="10153" y="3353"/>
                    </a:lnTo>
                    <a:lnTo>
                      <a:pt x="10153" y="3258"/>
                    </a:lnTo>
                    <a:lnTo>
                      <a:pt x="9923" y="3258"/>
                    </a:lnTo>
                    <a:lnTo>
                      <a:pt x="9807" y="3258"/>
                    </a:lnTo>
                    <a:lnTo>
                      <a:pt x="9807" y="3066"/>
                    </a:lnTo>
                    <a:lnTo>
                      <a:pt x="9692" y="3066"/>
                    </a:lnTo>
                    <a:lnTo>
                      <a:pt x="9461" y="3066"/>
                    </a:lnTo>
                    <a:lnTo>
                      <a:pt x="9346" y="3066"/>
                    </a:lnTo>
                    <a:lnTo>
                      <a:pt x="9346" y="2970"/>
                    </a:lnTo>
                    <a:lnTo>
                      <a:pt x="9230" y="2874"/>
                    </a:lnTo>
                    <a:lnTo>
                      <a:pt x="9230" y="2683"/>
                    </a:lnTo>
                    <a:lnTo>
                      <a:pt x="9346" y="2587"/>
                    </a:lnTo>
                    <a:lnTo>
                      <a:pt x="9346" y="2491"/>
                    </a:lnTo>
                    <a:lnTo>
                      <a:pt x="9346" y="2300"/>
                    </a:lnTo>
                    <a:lnTo>
                      <a:pt x="9230" y="2300"/>
                    </a:lnTo>
                    <a:lnTo>
                      <a:pt x="9230" y="2204"/>
                    </a:lnTo>
                    <a:lnTo>
                      <a:pt x="9230" y="2108"/>
                    </a:lnTo>
                    <a:lnTo>
                      <a:pt x="9230" y="1916"/>
                    </a:lnTo>
                    <a:lnTo>
                      <a:pt x="9230" y="1820"/>
                    </a:lnTo>
                    <a:lnTo>
                      <a:pt x="9346" y="1725"/>
                    </a:lnTo>
                    <a:lnTo>
                      <a:pt x="9346" y="1533"/>
                    </a:lnTo>
                    <a:lnTo>
                      <a:pt x="9346" y="1437"/>
                    </a:lnTo>
                    <a:lnTo>
                      <a:pt x="9461" y="1437"/>
                    </a:lnTo>
                    <a:lnTo>
                      <a:pt x="9461" y="1341"/>
                    </a:lnTo>
                    <a:lnTo>
                      <a:pt x="9692" y="1150"/>
                    </a:lnTo>
                    <a:lnTo>
                      <a:pt x="9692" y="1054"/>
                    </a:lnTo>
                    <a:lnTo>
                      <a:pt x="9807" y="958"/>
                    </a:lnTo>
                    <a:lnTo>
                      <a:pt x="9923" y="958"/>
                    </a:lnTo>
                    <a:lnTo>
                      <a:pt x="9923" y="767"/>
                    </a:lnTo>
                    <a:lnTo>
                      <a:pt x="10153" y="767"/>
                    </a:lnTo>
                    <a:lnTo>
                      <a:pt x="10153" y="671"/>
                    </a:lnTo>
                    <a:lnTo>
                      <a:pt x="10269" y="671"/>
                    </a:lnTo>
                    <a:lnTo>
                      <a:pt x="10384" y="575"/>
                    </a:lnTo>
                    <a:lnTo>
                      <a:pt x="10615" y="575"/>
                    </a:lnTo>
                    <a:lnTo>
                      <a:pt x="10730" y="383"/>
                    </a:lnTo>
                    <a:lnTo>
                      <a:pt x="10846" y="383"/>
                    </a:lnTo>
                    <a:lnTo>
                      <a:pt x="11077" y="287"/>
                    </a:lnTo>
                    <a:lnTo>
                      <a:pt x="11192" y="287"/>
                    </a:lnTo>
                    <a:lnTo>
                      <a:pt x="11307" y="192"/>
                    </a:lnTo>
                    <a:lnTo>
                      <a:pt x="11538" y="192"/>
                    </a:lnTo>
                    <a:lnTo>
                      <a:pt x="11653" y="192"/>
                    </a:lnTo>
                    <a:lnTo>
                      <a:pt x="11769" y="192"/>
                    </a:lnTo>
                    <a:lnTo>
                      <a:pt x="12000" y="192"/>
                    </a:lnTo>
                    <a:lnTo>
                      <a:pt x="12115" y="192"/>
                    </a:lnTo>
                    <a:lnTo>
                      <a:pt x="12230" y="192"/>
                    </a:lnTo>
                    <a:lnTo>
                      <a:pt x="12461" y="192"/>
                    </a:lnTo>
                    <a:lnTo>
                      <a:pt x="12576" y="192"/>
                    </a:lnTo>
                    <a:lnTo>
                      <a:pt x="12576" y="287"/>
                    </a:lnTo>
                    <a:lnTo>
                      <a:pt x="12692" y="287"/>
                    </a:lnTo>
                    <a:lnTo>
                      <a:pt x="12923" y="287"/>
                    </a:lnTo>
                    <a:lnTo>
                      <a:pt x="12923" y="383"/>
                    </a:lnTo>
                    <a:lnTo>
                      <a:pt x="13038" y="383"/>
                    </a:lnTo>
                    <a:lnTo>
                      <a:pt x="13153" y="383"/>
                    </a:lnTo>
                    <a:lnTo>
                      <a:pt x="13384" y="287"/>
                    </a:lnTo>
                    <a:lnTo>
                      <a:pt x="13499" y="287"/>
                    </a:lnTo>
                    <a:lnTo>
                      <a:pt x="13499" y="192"/>
                    </a:lnTo>
                    <a:lnTo>
                      <a:pt x="13615" y="192"/>
                    </a:lnTo>
                    <a:lnTo>
                      <a:pt x="13846" y="192"/>
                    </a:lnTo>
                    <a:lnTo>
                      <a:pt x="13961" y="0"/>
                    </a:lnTo>
                    <a:lnTo>
                      <a:pt x="14076" y="0"/>
                    </a:lnTo>
                    <a:lnTo>
                      <a:pt x="14307" y="0"/>
                    </a:lnTo>
                    <a:lnTo>
                      <a:pt x="14423" y="0"/>
                    </a:lnTo>
                    <a:lnTo>
                      <a:pt x="14538" y="0"/>
                    </a:lnTo>
                    <a:lnTo>
                      <a:pt x="14769" y="0"/>
                    </a:lnTo>
                    <a:lnTo>
                      <a:pt x="14884" y="0"/>
                    </a:lnTo>
                    <a:lnTo>
                      <a:pt x="14999" y="0"/>
                    </a:lnTo>
                    <a:lnTo>
                      <a:pt x="15230" y="192"/>
                    </a:lnTo>
                    <a:lnTo>
                      <a:pt x="15346" y="192"/>
                    </a:lnTo>
                    <a:lnTo>
                      <a:pt x="15461" y="287"/>
                    </a:lnTo>
                    <a:lnTo>
                      <a:pt x="15692" y="287"/>
                    </a:lnTo>
                    <a:lnTo>
                      <a:pt x="15692" y="383"/>
                    </a:lnTo>
                    <a:lnTo>
                      <a:pt x="15807" y="383"/>
                    </a:lnTo>
                    <a:lnTo>
                      <a:pt x="15807" y="575"/>
                    </a:lnTo>
                    <a:lnTo>
                      <a:pt x="15922" y="575"/>
                    </a:lnTo>
                    <a:lnTo>
                      <a:pt x="15922" y="671"/>
                    </a:lnTo>
                    <a:lnTo>
                      <a:pt x="16153" y="671"/>
                    </a:lnTo>
                    <a:lnTo>
                      <a:pt x="16153" y="767"/>
                    </a:lnTo>
                    <a:lnTo>
                      <a:pt x="16269" y="767"/>
                    </a:lnTo>
                    <a:lnTo>
                      <a:pt x="16269" y="958"/>
                    </a:lnTo>
                    <a:lnTo>
                      <a:pt x="16269" y="1054"/>
                    </a:lnTo>
                    <a:lnTo>
                      <a:pt x="16384" y="1054"/>
                    </a:lnTo>
                    <a:lnTo>
                      <a:pt x="16384" y="1150"/>
                    </a:lnTo>
                    <a:lnTo>
                      <a:pt x="16384" y="1533"/>
                    </a:lnTo>
                    <a:lnTo>
                      <a:pt x="16153" y="2108"/>
                    </a:lnTo>
                    <a:lnTo>
                      <a:pt x="15807" y="2874"/>
                    </a:lnTo>
                    <a:lnTo>
                      <a:pt x="15692" y="3641"/>
                    </a:lnTo>
                    <a:lnTo>
                      <a:pt x="15346" y="4216"/>
                    </a:lnTo>
                    <a:lnTo>
                      <a:pt x="14538" y="4791"/>
                    </a:lnTo>
                    <a:lnTo>
                      <a:pt x="14076" y="4886"/>
                    </a:lnTo>
                    <a:lnTo>
                      <a:pt x="14307" y="5653"/>
                    </a:lnTo>
                    <a:lnTo>
                      <a:pt x="15230" y="6036"/>
                    </a:lnTo>
                    <a:lnTo>
                      <a:pt x="15692" y="6132"/>
                    </a:lnTo>
                    <a:lnTo>
                      <a:pt x="15461" y="7090"/>
                    </a:lnTo>
                    <a:lnTo>
                      <a:pt x="14884" y="7665"/>
                    </a:lnTo>
                    <a:lnTo>
                      <a:pt x="14076" y="8048"/>
                    </a:lnTo>
                    <a:lnTo>
                      <a:pt x="13846" y="8815"/>
                    </a:lnTo>
                    <a:lnTo>
                      <a:pt x="13499" y="9581"/>
                    </a:lnTo>
                    <a:lnTo>
                      <a:pt x="12692" y="9581"/>
                    </a:lnTo>
                    <a:lnTo>
                      <a:pt x="11769" y="9198"/>
                    </a:lnTo>
                    <a:lnTo>
                      <a:pt x="11077" y="9102"/>
                    </a:lnTo>
                    <a:lnTo>
                      <a:pt x="10846" y="9773"/>
                    </a:lnTo>
                    <a:lnTo>
                      <a:pt x="11077" y="10731"/>
                    </a:lnTo>
                    <a:lnTo>
                      <a:pt x="11077" y="11498"/>
                    </a:lnTo>
                    <a:lnTo>
                      <a:pt x="10846" y="12456"/>
                    </a:lnTo>
                    <a:lnTo>
                      <a:pt x="10846" y="13031"/>
                    </a:lnTo>
                    <a:lnTo>
                      <a:pt x="10730" y="13701"/>
                    </a:lnTo>
                    <a:lnTo>
                      <a:pt x="10269" y="14180"/>
                    </a:lnTo>
                    <a:lnTo>
                      <a:pt x="10153" y="14755"/>
                    </a:lnTo>
                    <a:lnTo>
                      <a:pt x="10269" y="15330"/>
                    </a:lnTo>
                    <a:lnTo>
                      <a:pt x="10384" y="16001"/>
                    </a:lnTo>
                    <a:lnTo>
                      <a:pt x="10384" y="16384"/>
                    </a:lnTo>
                    <a:close/>
                  </a:path>
                </a:pathLst>
              </a:custGeom>
              <a:solidFill>
                <a:srgbClr val="A7CBEC"/>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79" name="Drawing 53"/>
              <p:cNvSpPr>
                <a:spLocks noChangeAspect="1"/>
              </p:cNvSpPr>
              <p:nvPr/>
            </p:nvSpPr>
            <p:spPr bwMode="auto">
              <a:xfrm>
                <a:off x="-2052" y="-140756"/>
                <a:ext cx="1716" cy="8"/>
              </a:xfrm>
              <a:custGeom>
                <a:avLst/>
                <a:gdLst/>
                <a:ahLst/>
                <a:cxnLst>
                  <a:cxn ang="0">
                    <a:pos x="1489" y="2048"/>
                  </a:cxn>
                  <a:cxn ang="0">
                    <a:pos x="0" y="0"/>
                  </a:cxn>
                  <a:cxn ang="0">
                    <a:pos x="7447" y="0"/>
                  </a:cxn>
                  <a:cxn ang="0">
                    <a:pos x="11916" y="8192"/>
                  </a:cxn>
                  <a:cxn ang="0">
                    <a:pos x="16384" y="12288"/>
                  </a:cxn>
                  <a:cxn ang="0">
                    <a:pos x="16384" y="16384"/>
                  </a:cxn>
                  <a:cxn ang="0">
                    <a:pos x="13405" y="16384"/>
                  </a:cxn>
                  <a:cxn ang="0">
                    <a:pos x="7447" y="10240"/>
                  </a:cxn>
                  <a:cxn ang="0">
                    <a:pos x="1489" y="2048"/>
                  </a:cxn>
                </a:cxnLst>
                <a:rect l="0" t="0" r="r" b="b"/>
                <a:pathLst>
                  <a:path w="16384" h="16384">
                    <a:moveTo>
                      <a:pt x="1489" y="2048"/>
                    </a:moveTo>
                    <a:lnTo>
                      <a:pt x="0" y="0"/>
                    </a:lnTo>
                    <a:lnTo>
                      <a:pt x="7447" y="0"/>
                    </a:lnTo>
                    <a:lnTo>
                      <a:pt x="11916" y="8192"/>
                    </a:lnTo>
                    <a:lnTo>
                      <a:pt x="16384" y="12288"/>
                    </a:lnTo>
                    <a:lnTo>
                      <a:pt x="16384" y="16384"/>
                    </a:lnTo>
                    <a:lnTo>
                      <a:pt x="13405" y="16384"/>
                    </a:lnTo>
                    <a:lnTo>
                      <a:pt x="7447" y="10240"/>
                    </a:lnTo>
                    <a:lnTo>
                      <a:pt x="1489" y="2048"/>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80" name="Drawing 54"/>
              <p:cNvSpPr>
                <a:spLocks noChangeAspect="1"/>
              </p:cNvSpPr>
              <p:nvPr/>
            </p:nvSpPr>
            <p:spPr bwMode="auto">
              <a:xfrm>
                <a:off x="-3300" y="-140752"/>
                <a:ext cx="1716" cy="5"/>
              </a:xfrm>
              <a:custGeom>
                <a:avLst/>
                <a:gdLst/>
                <a:ahLst/>
                <a:cxnLst>
                  <a:cxn ang="0">
                    <a:pos x="0" y="3277"/>
                  </a:cxn>
                  <a:cxn ang="0">
                    <a:pos x="1489" y="0"/>
                  </a:cxn>
                  <a:cxn ang="0">
                    <a:pos x="5958" y="0"/>
                  </a:cxn>
                  <a:cxn ang="0">
                    <a:pos x="10426" y="3277"/>
                  </a:cxn>
                  <a:cxn ang="0">
                    <a:pos x="13405" y="6554"/>
                  </a:cxn>
                  <a:cxn ang="0">
                    <a:pos x="16384" y="16384"/>
                  </a:cxn>
                  <a:cxn ang="0">
                    <a:pos x="11916" y="16384"/>
                  </a:cxn>
                  <a:cxn ang="0">
                    <a:pos x="5958" y="3277"/>
                  </a:cxn>
                  <a:cxn ang="0">
                    <a:pos x="0" y="3277"/>
                  </a:cxn>
                </a:cxnLst>
                <a:rect l="0" t="0" r="r" b="b"/>
                <a:pathLst>
                  <a:path w="16384" h="16384">
                    <a:moveTo>
                      <a:pt x="0" y="3277"/>
                    </a:moveTo>
                    <a:lnTo>
                      <a:pt x="1489" y="0"/>
                    </a:lnTo>
                    <a:lnTo>
                      <a:pt x="5958" y="0"/>
                    </a:lnTo>
                    <a:lnTo>
                      <a:pt x="10426" y="3277"/>
                    </a:lnTo>
                    <a:lnTo>
                      <a:pt x="13405" y="6554"/>
                    </a:lnTo>
                    <a:lnTo>
                      <a:pt x="16384" y="16384"/>
                    </a:lnTo>
                    <a:lnTo>
                      <a:pt x="11916" y="16384"/>
                    </a:lnTo>
                    <a:lnTo>
                      <a:pt x="5958" y="3277"/>
                    </a:lnTo>
                    <a:lnTo>
                      <a:pt x="0" y="3277"/>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81" name="Drawing 55"/>
              <p:cNvSpPr>
                <a:spLocks noChangeAspect="1"/>
              </p:cNvSpPr>
              <p:nvPr/>
            </p:nvSpPr>
            <p:spPr bwMode="auto">
              <a:xfrm>
                <a:off x="-4704" y="-140742"/>
                <a:ext cx="780" cy="7"/>
              </a:xfrm>
              <a:custGeom>
                <a:avLst/>
                <a:gdLst/>
                <a:ahLst/>
                <a:cxnLst>
                  <a:cxn ang="0">
                    <a:pos x="6554" y="0"/>
                  </a:cxn>
                  <a:cxn ang="0">
                    <a:pos x="0" y="9362"/>
                  </a:cxn>
                  <a:cxn ang="0">
                    <a:pos x="0" y="14043"/>
                  </a:cxn>
                  <a:cxn ang="0">
                    <a:pos x="6554" y="16384"/>
                  </a:cxn>
                  <a:cxn ang="0">
                    <a:pos x="16384" y="9362"/>
                  </a:cxn>
                  <a:cxn ang="0">
                    <a:pos x="16384" y="4681"/>
                  </a:cxn>
                  <a:cxn ang="0">
                    <a:pos x="6554" y="0"/>
                  </a:cxn>
                </a:cxnLst>
                <a:rect l="0" t="0" r="r" b="b"/>
                <a:pathLst>
                  <a:path w="16384" h="16384">
                    <a:moveTo>
                      <a:pt x="6554" y="0"/>
                    </a:moveTo>
                    <a:lnTo>
                      <a:pt x="0" y="9362"/>
                    </a:lnTo>
                    <a:lnTo>
                      <a:pt x="0" y="14043"/>
                    </a:lnTo>
                    <a:lnTo>
                      <a:pt x="6554" y="16384"/>
                    </a:lnTo>
                    <a:lnTo>
                      <a:pt x="16384" y="9362"/>
                    </a:lnTo>
                    <a:lnTo>
                      <a:pt x="16384" y="4681"/>
                    </a:lnTo>
                    <a:lnTo>
                      <a:pt x="6554" y="0"/>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16" name="Norway"/>
            <p:cNvGrpSpPr>
              <a:grpSpLocks noChangeAspect="1"/>
            </p:cNvGrpSpPr>
            <p:nvPr/>
          </p:nvGrpSpPr>
          <p:grpSpPr bwMode="auto">
            <a:xfrm>
              <a:off x="1776" y="91"/>
              <a:ext cx="795" cy="1107"/>
              <a:chOff x="-1949" y="-1536"/>
              <a:chExt cx="19716" cy="856"/>
            </a:xfrm>
          </p:grpSpPr>
          <p:sp>
            <p:nvSpPr>
              <p:cNvPr id="155" name="Drawing 57"/>
              <p:cNvSpPr>
                <a:spLocks noChangeAspect="1"/>
              </p:cNvSpPr>
              <p:nvPr/>
            </p:nvSpPr>
            <p:spPr bwMode="auto">
              <a:xfrm>
                <a:off x="-1825" y="-1536"/>
                <a:ext cx="19592" cy="856"/>
              </a:xfrm>
              <a:custGeom>
                <a:avLst/>
                <a:gdLst/>
                <a:ahLst/>
                <a:cxnLst>
                  <a:cxn ang="0">
                    <a:pos x="4174" y="14164"/>
                  </a:cxn>
                  <a:cxn ang="0">
                    <a:pos x="4018" y="14948"/>
                  </a:cxn>
                  <a:cxn ang="0">
                    <a:pos x="1996" y="16212"/>
                  </a:cxn>
                  <a:cxn ang="0">
                    <a:pos x="285" y="15082"/>
                  </a:cxn>
                  <a:cxn ang="0">
                    <a:pos x="518" y="14604"/>
                  </a:cxn>
                  <a:cxn ang="0">
                    <a:pos x="752" y="14145"/>
                  </a:cxn>
                  <a:cxn ang="0">
                    <a:pos x="1322" y="13322"/>
                  </a:cxn>
                  <a:cxn ang="0">
                    <a:pos x="389" y="13628"/>
                  </a:cxn>
                  <a:cxn ang="0">
                    <a:pos x="26" y="12862"/>
                  </a:cxn>
                  <a:cxn ang="0">
                    <a:pos x="1218" y="12537"/>
                  </a:cxn>
                  <a:cxn ang="0">
                    <a:pos x="1867" y="12097"/>
                  </a:cxn>
                  <a:cxn ang="0">
                    <a:pos x="285" y="12479"/>
                  </a:cxn>
                  <a:cxn ang="0">
                    <a:pos x="518" y="11561"/>
                  </a:cxn>
                  <a:cxn ang="0">
                    <a:pos x="596" y="11484"/>
                  </a:cxn>
                  <a:cxn ang="0">
                    <a:pos x="1063" y="11312"/>
                  </a:cxn>
                  <a:cxn ang="0">
                    <a:pos x="1374" y="10814"/>
                  </a:cxn>
                  <a:cxn ang="0">
                    <a:pos x="1970" y="10565"/>
                  </a:cxn>
                  <a:cxn ang="0">
                    <a:pos x="2592" y="10049"/>
                  </a:cxn>
                  <a:cxn ang="0">
                    <a:pos x="3215" y="9723"/>
                  </a:cxn>
                  <a:cxn ang="0">
                    <a:pos x="4018" y="9723"/>
                  </a:cxn>
                  <a:cxn ang="0">
                    <a:pos x="5055" y="9264"/>
                  </a:cxn>
                  <a:cxn ang="0">
                    <a:pos x="4148" y="9092"/>
                  </a:cxn>
                  <a:cxn ang="0">
                    <a:pos x="5081" y="8269"/>
                  </a:cxn>
                  <a:cxn ang="0">
                    <a:pos x="5729" y="7656"/>
                  </a:cxn>
                  <a:cxn ang="0">
                    <a:pos x="5911" y="7254"/>
                  </a:cxn>
                  <a:cxn ang="0">
                    <a:pos x="5937" y="6737"/>
                  </a:cxn>
                  <a:cxn ang="0">
                    <a:pos x="6429" y="5991"/>
                  </a:cxn>
                  <a:cxn ang="0">
                    <a:pos x="7051" y="5225"/>
                  </a:cxn>
                  <a:cxn ang="0">
                    <a:pos x="7492" y="4747"/>
                  </a:cxn>
                  <a:cxn ang="0">
                    <a:pos x="8011" y="4230"/>
                  </a:cxn>
                  <a:cxn ang="0">
                    <a:pos x="8710" y="3847"/>
                  </a:cxn>
                  <a:cxn ang="0">
                    <a:pos x="8736" y="3388"/>
                  </a:cxn>
                  <a:cxn ang="0">
                    <a:pos x="9047" y="2660"/>
                  </a:cxn>
                  <a:cxn ang="0">
                    <a:pos x="9333" y="2373"/>
                  </a:cxn>
                  <a:cxn ang="0">
                    <a:pos x="9851" y="2048"/>
                  </a:cxn>
                  <a:cxn ang="0">
                    <a:pos x="10240" y="2546"/>
                  </a:cxn>
                  <a:cxn ang="0">
                    <a:pos x="10784" y="1684"/>
                  </a:cxn>
                  <a:cxn ang="0">
                    <a:pos x="11070" y="1512"/>
                  </a:cxn>
                  <a:cxn ang="0">
                    <a:pos x="11821" y="1512"/>
                  </a:cxn>
                  <a:cxn ang="0">
                    <a:pos x="12469" y="708"/>
                  </a:cxn>
                  <a:cxn ang="0">
                    <a:pos x="13143" y="459"/>
                  </a:cxn>
                  <a:cxn ang="0">
                    <a:pos x="13092" y="1091"/>
                  </a:cxn>
                  <a:cxn ang="0">
                    <a:pos x="13688" y="689"/>
                  </a:cxn>
                  <a:cxn ang="0">
                    <a:pos x="14284" y="0"/>
                  </a:cxn>
                  <a:cxn ang="0">
                    <a:pos x="14543" y="670"/>
                  </a:cxn>
                  <a:cxn ang="0">
                    <a:pos x="15269" y="249"/>
                  </a:cxn>
                  <a:cxn ang="0">
                    <a:pos x="15866" y="785"/>
                  </a:cxn>
                  <a:cxn ang="0">
                    <a:pos x="15451" y="1206"/>
                  </a:cxn>
                  <a:cxn ang="0">
                    <a:pos x="16047" y="1359"/>
                  </a:cxn>
                  <a:cxn ang="0">
                    <a:pos x="16358" y="1455"/>
                  </a:cxn>
                  <a:cxn ang="0">
                    <a:pos x="15969" y="1531"/>
                  </a:cxn>
                  <a:cxn ang="0">
                    <a:pos x="15684" y="1914"/>
                  </a:cxn>
                  <a:cxn ang="0">
                    <a:pos x="15451" y="1895"/>
                  </a:cxn>
                  <a:cxn ang="0">
                    <a:pos x="14232" y="1282"/>
                  </a:cxn>
                  <a:cxn ang="0">
                    <a:pos x="13377" y="2756"/>
                  </a:cxn>
                  <a:cxn ang="0">
                    <a:pos x="11484" y="2775"/>
                  </a:cxn>
                  <a:cxn ang="0">
                    <a:pos x="10344" y="2967"/>
                  </a:cxn>
                  <a:cxn ang="0">
                    <a:pos x="9514" y="3541"/>
                  </a:cxn>
                  <a:cxn ang="0">
                    <a:pos x="8322" y="4613"/>
                  </a:cxn>
                  <a:cxn ang="0">
                    <a:pos x="7362" y="6527"/>
                  </a:cxn>
                  <a:cxn ang="0">
                    <a:pos x="6403" y="9034"/>
                  </a:cxn>
                  <a:cxn ang="0">
                    <a:pos x="5470" y="10948"/>
                  </a:cxn>
                  <a:cxn ang="0">
                    <a:pos x="5781" y="13724"/>
                  </a:cxn>
                </a:cxnLst>
                <a:rect l="0" t="0" r="r" b="b"/>
                <a:pathLst>
                  <a:path w="16384" h="16384">
                    <a:moveTo>
                      <a:pt x="4770" y="15140"/>
                    </a:moveTo>
                    <a:lnTo>
                      <a:pt x="4692" y="15025"/>
                    </a:lnTo>
                    <a:lnTo>
                      <a:pt x="4589" y="15063"/>
                    </a:lnTo>
                    <a:lnTo>
                      <a:pt x="4537" y="14987"/>
                    </a:lnTo>
                    <a:lnTo>
                      <a:pt x="4459" y="14948"/>
                    </a:lnTo>
                    <a:lnTo>
                      <a:pt x="4355" y="14948"/>
                    </a:lnTo>
                    <a:lnTo>
                      <a:pt x="4355" y="14910"/>
                    </a:lnTo>
                    <a:lnTo>
                      <a:pt x="4329" y="14834"/>
                    </a:lnTo>
                    <a:lnTo>
                      <a:pt x="4329" y="14719"/>
                    </a:lnTo>
                    <a:lnTo>
                      <a:pt x="4277" y="14489"/>
                    </a:lnTo>
                    <a:lnTo>
                      <a:pt x="4252" y="14374"/>
                    </a:lnTo>
                    <a:lnTo>
                      <a:pt x="4277" y="14298"/>
                    </a:lnTo>
                    <a:lnTo>
                      <a:pt x="4381" y="14259"/>
                    </a:lnTo>
                    <a:lnTo>
                      <a:pt x="4381" y="14183"/>
                    </a:lnTo>
                    <a:lnTo>
                      <a:pt x="4329" y="14145"/>
                    </a:lnTo>
                    <a:lnTo>
                      <a:pt x="4252" y="14164"/>
                    </a:lnTo>
                    <a:lnTo>
                      <a:pt x="4226" y="14183"/>
                    </a:lnTo>
                    <a:lnTo>
                      <a:pt x="4174" y="14164"/>
                    </a:lnTo>
                    <a:lnTo>
                      <a:pt x="4148" y="14221"/>
                    </a:lnTo>
                    <a:lnTo>
                      <a:pt x="4148" y="14298"/>
                    </a:lnTo>
                    <a:lnTo>
                      <a:pt x="4174" y="14393"/>
                    </a:lnTo>
                    <a:lnTo>
                      <a:pt x="4226" y="14489"/>
                    </a:lnTo>
                    <a:lnTo>
                      <a:pt x="4226" y="14566"/>
                    </a:lnTo>
                    <a:lnTo>
                      <a:pt x="4122" y="14566"/>
                    </a:lnTo>
                    <a:lnTo>
                      <a:pt x="4122" y="14489"/>
                    </a:lnTo>
                    <a:lnTo>
                      <a:pt x="4044" y="14393"/>
                    </a:lnTo>
                    <a:lnTo>
                      <a:pt x="4018" y="14374"/>
                    </a:lnTo>
                    <a:lnTo>
                      <a:pt x="4018" y="14413"/>
                    </a:lnTo>
                    <a:lnTo>
                      <a:pt x="4044" y="14489"/>
                    </a:lnTo>
                    <a:lnTo>
                      <a:pt x="4018" y="14547"/>
                    </a:lnTo>
                    <a:lnTo>
                      <a:pt x="3966" y="14566"/>
                    </a:lnTo>
                    <a:lnTo>
                      <a:pt x="4018" y="14681"/>
                    </a:lnTo>
                    <a:lnTo>
                      <a:pt x="4122" y="14757"/>
                    </a:lnTo>
                    <a:lnTo>
                      <a:pt x="4122" y="14872"/>
                    </a:lnTo>
                    <a:lnTo>
                      <a:pt x="4070" y="14929"/>
                    </a:lnTo>
                    <a:lnTo>
                      <a:pt x="4018" y="14948"/>
                    </a:lnTo>
                    <a:lnTo>
                      <a:pt x="3966" y="15025"/>
                    </a:lnTo>
                    <a:lnTo>
                      <a:pt x="3966" y="15102"/>
                    </a:lnTo>
                    <a:lnTo>
                      <a:pt x="3940" y="15178"/>
                    </a:lnTo>
                    <a:lnTo>
                      <a:pt x="3837" y="15216"/>
                    </a:lnTo>
                    <a:lnTo>
                      <a:pt x="3629" y="15216"/>
                    </a:lnTo>
                    <a:lnTo>
                      <a:pt x="3422" y="15102"/>
                    </a:lnTo>
                    <a:lnTo>
                      <a:pt x="3448" y="15216"/>
                    </a:lnTo>
                    <a:lnTo>
                      <a:pt x="3318" y="15331"/>
                    </a:lnTo>
                    <a:lnTo>
                      <a:pt x="3215" y="15408"/>
                    </a:lnTo>
                    <a:lnTo>
                      <a:pt x="3189" y="15484"/>
                    </a:lnTo>
                    <a:lnTo>
                      <a:pt x="3085" y="15542"/>
                    </a:lnTo>
                    <a:lnTo>
                      <a:pt x="3007" y="15676"/>
                    </a:lnTo>
                    <a:lnTo>
                      <a:pt x="2826" y="15752"/>
                    </a:lnTo>
                    <a:lnTo>
                      <a:pt x="2696" y="15867"/>
                    </a:lnTo>
                    <a:lnTo>
                      <a:pt x="2489" y="16059"/>
                    </a:lnTo>
                    <a:lnTo>
                      <a:pt x="2178" y="16212"/>
                    </a:lnTo>
                    <a:lnTo>
                      <a:pt x="2074" y="16059"/>
                    </a:lnTo>
                    <a:lnTo>
                      <a:pt x="1996" y="16212"/>
                    </a:lnTo>
                    <a:lnTo>
                      <a:pt x="1789" y="16327"/>
                    </a:lnTo>
                    <a:lnTo>
                      <a:pt x="1633" y="16384"/>
                    </a:lnTo>
                    <a:lnTo>
                      <a:pt x="1374" y="16288"/>
                    </a:lnTo>
                    <a:lnTo>
                      <a:pt x="1478" y="16212"/>
                    </a:lnTo>
                    <a:lnTo>
                      <a:pt x="1270" y="16173"/>
                    </a:lnTo>
                    <a:lnTo>
                      <a:pt x="1218" y="16288"/>
                    </a:lnTo>
                    <a:lnTo>
                      <a:pt x="1063" y="16212"/>
                    </a:lnTo>
                    <a:lnTo>
                      <a:pt x="959" y="16250"/>
                    </a:lnTo>
                    <a:lnTo>
                      <a:pt x="1011" y="16097"/>
                    </a:lnTo>
                    <a:lnTo>
                      <a:pt x="1037" y="15905"/>
                    </a:lnTo>
                    <a:lnTo>
                      <a:pt x="907" y="16059"/>
                    </a:lnTo>
                    <a:lnTo>
                      <a:pt x="726" y="16001"/>
                    </a:lnTo>
                    <a:lnTo>
                      <a:pt x="518" y="15905"/>
                    </a:lnTo>
                    <a:lnTo>
                      <a:pt x="233" y="15638"/>
                    </a:lnTo>
                    <a:lnTo>
                      <a:pt x="78" y="15446"/>
                    </a:lnTo>
                    <a:lnTo>
                      <a:pt x="181" y="15236"/>
                    </a:lnTo>
                    <a:lnTo>
                      <a:pt x="233" y="15082"/>
                    </a:lnTo>
                    <a:lnTo>
                      <a:pt x="285" y="15082"/>
                    </a:lnTo>
                    <a:lnTo>
                      <a:pt x="311" y="15159"/>
                    </a:lnTo>
                    <a:lnTo>
                      <a:pt x="337" y="15159"/>
                    </a:lnTo>
                    <a:lnTo>
                      <a:pt x="415" y="15159"/>
                    </a:lnTo>
                    <a:lnTo>
                      <a:pt x="493" y="15159"/>
                    </a:lnTo>
                    <a:lnTo>
                      <a:pt x="493" y="15140"/>
                    </a:lnTo>
                    <a:lnTo>
                      <a:pt x="493" y="15102"/>
                    </a:lnTo>
                    <a:lnTo>
                      <a:pt x="493" y="15025"/>
                    </a:lnTo>
                    <a:lnTo>
                      <a:pt x="596" y="14948"/>
                    </a:lnTo>
                    <a:lnTo>
                      <a:pt x="622" y="14910"/>
                    </a:lnTo>
                    <a:lnTo>
                      <a:pt x="726" y="14795"/>
                    </a:lnTo>
                    <a:lnTo>
                      <a:pt x="726" y="14757"/>
                    </a:lnTo>
                    <a:lnTo>
                      <a:pt x="726" y="14681"/>
                    </a:lnTo>
                    <a:lnTo>
                      <a:pt x="648" y="14681"/>
                    </a:lnTo>
                    <a:lnTo>
                      <a:pt x="726" y="14623"/>
                    </a:lnTo>
                    <a:lnTo>
                      <a:pt x="855" y="14489"/>
                    </a:lnTo>
                    <a:lnTo>
                      <a:pt x="830" y="14451"/>
                    </a:lnTo>
                    <a:lnTo>
                      <a:pt x="726" y="14527"/>
                    </a:lnTo>
                    <a:lnTo>
                      <a:pt x="518" y="14604"/>
                    </a:lnTo>
                    <a:lnTo>
                      <a:pt x="415" y="14547"/>
                    </a:lnTo>
                    <a:lnTo>
                      <a:pt x="415" y="14604"/>
                    </a:lnTo>
                    <a:lnTo>
                      <a:pt x="389" y="14681"/>
                    </a:lnTo>
                    <a:lnTo>
                      <a:pt x="285" y="14681"/>
                    </a:lnTo>
                    <a:lnTo>
                      <a:pt x="233" y="14566"/>
                    </a:lnTo>
                    <a:lnTo>
                      <a:pt x="181" y="14642"/>
                    </a:lnTo>
                    <a:lnTo>
                      <a:pt x="26" y="14681"/>
                    </a:lnTo>
                    <a:lnTo>
                      <a:pt x="26" y="14623"/>
                    </a:lnTo>
                    <a:lnTo>
                      <a:pt x="0" y="14566"/>
                    </a:lnTo>
                    <a:lnTo>
                      <a:pt x="0" y="14489"/>
                    </a:lnTo>
                    <a:lnTo>
                      <a:pt x="78" y="14393"/>
                    </a:lnTo>
                    <a:lnTo>
                      <a:pt x="233" y="14259"/>
                    </a:lnTo>
                    <a:lnTo>
                      <a:pt x="311" y="14298"/>
                    </a:lnTo>
                    <a:lnTo>
                      <a:pt x="389" y="14259"/>
                    </a:lnTo>
                    <a:lnTo>
                      <a:pt x="518" y="14298"/>
                    </a:lnTo>
                    <a:lnTo>
                      <a:pt x="544" y="14240"/>
                    </a:lnTo>
                    <a:lnTo>
                      <a:pt x="622" y="14183"/>
                    </a:lnTo>
                    <a:lnTo>
                      <a:pt x="752" y="14145"/>
                    </a:lnTo>
                    <a:lnTo>
                      <a:pt x="933" y="14087"/>
                    </a:lnTo>
                    <a:lnTo>
                      <a:pt x="907" y="14068"/>
                    </a:lnTo>
                    <a:lnTo>
                      <a:pt x="830" y="14106"/>
                    </a:lnTo>
                    <a:lnTo>
                      <a:pt x="752" y="14087"/>
                    </a:lnTo>
                    <a:lnTo>
                      <a:pt x="544" y="14087"/>
                    </a:lnTo>
                    <a:lnTo>
                      <a:pt x="441" y="14030"/>
                    </a:lnTo>
                    <a:lnTo>
                      <a:pt x="518" y="13991"/>
                    </a:lnTo>
                    <a:lnTo>
                      <a:pt x="648" y="13877"/>
                    </a:lnTo>
                    <a:lnTo>
                      <a:pt x="752" y="13762"/>
                    </a:lnTo>
                    <a:lnTo>
                      <a:pt x="933" y="13704"/>
                    </a:lnTo>
                    <a:lnTo>
                      <a:pt x="933" y="13685"/>
                    </a:lnTo>
                    <a:lnTo>
                      <a:pt x="855" y="13628"/>
                    </a:lnTo>
                    <a:lnTo>
                      <a:pt x="1011" y="13494"/>
                    </a:lnTo>
                    <a:lnTo>
                      <a:pt x="1141" y="13341"/>
                    </a:lnTo>
                    <a:lnTo>
                      <a:pt x="1218" y="13379"/>
                    </a:lnTo>
                    <a:lnTo>
                      <a:pt x="1244" y="13494"/>
                    </a:lnTo>
                    <a:lnTo>
                      <a:pt x="1270" y="13417"/>
                    </a:lnTo>
                    <a:lnTo>
                      <a:pt x="1322" y="13322"/>
                    </a:lnTo>
                    <a:lnTo>
                      <a:pt x="1555" y="13245"/>
                    </a:lnTo>
                    <a:lnTo>
                      <a:pt x="1426" y="13226"/>
                    </a:lnTo>
                    <a:lnTo>
                      <a:pt x="1244" y="13245"/>
                    </a:lnTo>
                    <a:lnTo>
                      <a:pt x="1244" y="13188"/>
                    </a:lnTo>
                    <a:lnTo>
                      <a:pt x="1167" y="13149"/>
                    </a:lnTo>
                    <a:lnTo>
                      <a:pt x="1037" y="13226"/>
                    </a:lnTo>
                    <a:lnTo>
                      <a:pt x="855" y="13417"/>
                    </a:lnTo>
                    <a:lnTo>
                      <a:pt x="700" y="13551"/>
                    </a:lnTo>
                    <a:lnTo>
                      <a:pt x="544" y="13628"/>
                    </a:lnTo>
                    <a:lnTo>
                      <a:pt x="544" y="13762"/>
                    </a:lnTo>
                    <a:lnTo>
                      <a:pt x="441" y="13877"/>
                    </a:lnTo>
                    <a:lnTo>
                      <a:pt x="285" y="13934"/>
                    </a:lnTo>
                    <a:lnTo>
                      <a:pt x="207" y="13877"/>
                    </a:lnTo>
                    <a:lnTo>
                      <a:pt x="233" y="13838"/>
                    </a:lnTo>
                    <a:lnTo>
                      <a:pt x="337" y="13781"/>
                    </a:lnTo>
                    <a:lnTo>
                      <a:pt x="493" y="13762"/>
                    </a:lnTo>
                    <a:lnTo>
                      <a:pt x="441" y="13704"/>
                    </a:lnTo>
                    <a:lnTo>
                      <a:pt x="389" y="13628"/>
                    </a:lnTo>
                    <a:lnTo>
                      <a:pt x="389" y="13609"/>
                    </a:lnTo>
                    <a:lnTo>
                      <a:pt x="389" y="13494"/>
                    </a:lnTo>
                    <a:lnTo>
                      <a:pt x="285" y="13570"/>
                    </a:lnTo>
                    <a:lnTo>
                      <a:pt x="181" y="13628"/>
                    </a:lnTo>
                    <a:lnTo>
                      <a:pt x="181" y="13551"/>
                    </a:lnTo>
                    <a:lnTo>
                      <a:pt x="104" y="13475"/>
                    </a:lnTo>
                    <a:lnTo>
                      <a:pt x="78" y="13398"/>
                    </a:lnTo>
                    <a:lnTo>
                      <a:pt x="181" y="13341"/>
                    </a:lnTo>
                    <a:lnTo>
                      <a:pt x="285" y="13302"/>
                    </a:lnTo>
                    <a:lnTo>
                      <a:pt x="311" y="13264"/>
                    </a:lnTo>
                    <a:lnTo>
                      <a:pt x="285" y="13226"/>
                    </a:lnTo>
                    <a:lnTo>
                      <a:pt x="337" y="13149"/>
                    </a:lnTo>
                    <a:lnTo>
                      <a:pt x="544" y="13015"/>
                    </a:lnTo>
                    <a:lnTo>
                      <a:pt x="415" y="13034"/>
                    </a:lnTo>
                    <a:lnTo>
                      <a:pt x="233" y="13111"/>
                    </a:lnTo>
                    <a:lnTo>
                      <a:pt x="130" y="13092"/>
                    </a:lnTo>
                    <a:lnTo>
                      <a:pt x="26" y="12881"/>
                    </a:lnTo>
                    <a:lnTo>
                      <a:pt x="26" y="12862"/>
                    </a:lnTo>
                    <a:lnTo>
                      <a:pt x="78" y="12862"/>
                    </a:lnTo>
                    <a:lnTo>
                      <a:pt x="78" y="12843"/>
                    </a:lnTo>
                    <a:lnTo>
                      <a:pt x="130" y="12881"/>
                    </a:lnTo>
                    <a:lnTo>
                      <a:pt x="285" y="12939"/>
                    </a:lnTo>
                    <a:lnTo>
                      <a:pt x="285" y="12843"/>
                    </a:lnTo>
                    <a:lnTo>
                      <a:pt x="285" y="12786"/>
                    </a:lnTo>
                    <a:lnTo>
                      <a:pt x="233" y="12786"/>
                    </a:lnTo>
                    <a:lnTo>
                      <a:pt x="104" y="12786"/>
                    </a:lnTo>
                    <a:lnTo>
                      <a:pt x="130" y="12652"/>
                    </a:lnTo>
                    <a:lnTo>
                      <a:pt x="181" y="12613"/>
                    </a:lnTo>
                    <a:lnTo>
                      <a:pt x="207" y="12537"/>
                    </a:lnTo>
                    <a:lnTo>
                      <a:pt x="337" y="12575"/>
                    </a:lnTo>
                    <a:lnTo>
                      <a:pt x="493" y="12613"/>
                    </a:lnTo>
                    <a:lnTo>
                      <a:pt x="596" y="12537"/>
                    </a:lnTo>
                    <a:lnTo>
                      <a:pt x="726" y="12556"/>
                    </a:lnTo>
                    <a:lnTo>
                      <a:pt x="855" y="12537"/>
                    </a:lnTo>
                    <a:lnTo>
                      <a:pt x="1037" y="12575"/>
                    </a:lnTo>
                    <a:lnTo>
                      <a:pt x="1218" y="12537"/>
                    </a:lnTo>
                    <a:lnTo>
                      <a:pt x="1348" y="12556"/>
                    </a:lnTo>
                    <a:lnTo>
                      <a:pt x="1478" y="12633"/>
                    </a:lnTo>
                    <a:lnTo>
                      <a:pt x="1530" y="12709"/>
                    </a:lnTo>
                    <a:lnTo>
                      <a:pt x="1530" y="12843"/>
                    </a:lnTo>
                    <a:lnTo>
                      <a:pt x="1685" y="12767"/>
                    </a:lnTo>
                    <a:lnTo>
                      <a:pt x="1737" y="12767"/>
                    </a:lnTo>
                    <a:lnTo>
                      <a:pt x="1633" y="12652"/>
                    </a:lnTo>
                    <a:lnTo>
                      <a:pt x="1659" y="12556"/>
                    </a:lnTo>
                    <a:lnTo>
                      <a:pt x="1892" y="12537"/>
                    </a:lnTo>
                    <a:lnTo>
                      <a:pt x="2152" y="12403"/>
                    </a:lnTo>
                    <a:lnTo>
                      <a:pt x="2048" y="12384"/>
                    </a:lnTo>
                    <a:lnTo>
                      <a:pt x="1970" y="12403"/>
                    </a:lnTo>
                    <a:lnTo>
                      <a:pt x="1867" y="12422"/>
                    </a:lnTo>
                    <a:lnTo>
                      <a:pt x="1892" y="12384"/>
                    </a:lnTo>
                    <a:lnTo>
                      <a:pt x="1944" y="12250"/>
                    </a:lnTo>
                    <a:lnTo>
                      <a:pt x="2074" y="12097"/>
                    </a:lnTo>
                    <a:lnTo>
                      <a:pt x="2074" y="12039"/>
                    </a:lnTo>
                    <a:lnTo>
                      <a:pt x="1867" y="12097"/>
                    </a:lnTo>
                    <a:lnTo>
                      <a:pt x="1841" y="12250"/>
                    </a:lnTo>
                    <a:lnTo>
                      <a:pt x="1789" y="12345"/>
                    </a:lnTo>
                    <a:lnTo>
                      <a:pt x="1633" y="12479"/>
                    </a:lnTo>
                    <a:lnTo>
                      <a:pt x="1581" y="12460"/>
                    </a:lnTo>
                    <a:lnTo>
                      <a:pt x="1555" y="12422"/>
                    </a:lnTo>
                    <a:lnTo>
                      <a:pt x="1478" y="12460"/>
                    </a:lnTo>
                    <a:lnTo>
                      <a:pt x="1322" y="12460"/>
                    </a:lnTo>
                    <a:lnTo>
                      <a:pt x="1244" y="12403"/>
                    </a:lnTo>
                    <a:lnTo>
                      <a:pt x="1270" y="12269"/>
                    </a:lnTo>
                    <a:lnTo>
                      <a:pt x="1270" y="12173"/>
                    </a:lnTo>
                    <a:lnTo>
                      <a:pt x="1141" y="12326"/>
                    </a:lnTo>
                    <a:lnTo>
                      <a:pt x="1063" y="12460"/>
                    </a:lnTo>
                    <a:lnTo>
                      <a:pt x="933" y="12422"/>
                    </a:lnTo>
                    <a:lnTo>
                      <a:pt x="830" y="12384"/>
                    </a:lnTo>
                    <a:lnTo>
                      <a:pt x="726" y="12403"/>
                    </a:lnTo>
                    <a:lnTo>
                      <a:pt x="518" y="12460"/>
                    </a:lnTo>
                    <a:lnTo>
                      <a:pt x="389" y="12479"/>
                    </a:lnTo>
                    <a:lnTo>
                      <a:pt x="285" y="12479"/>
                    </a:lnTo>
                    <a:lnTo>
                      <a:pt x="181" y="12422"/>
                    </a:lnTo>
                    <a:lnTo>
                      <a:pt x="181" y="12345"/>
                    </a:lnTo>
                    <a:lnTo>
                      <a:pt x="130" y="12326"/>
                    </a:lnTo>
                    <a:lnTo>
                      <a:pt x="130" y="12250"/>
                    </a:lnTo>
                    <a:lnTo>
                      <a:pt x="207" y="12192"/>
                    </a:lnTo>
                    <a:lnTo>
                      <a:pt x="181" y="12116"/>
                    </a:lnTo>
                    <a:lnTo>
                      <a:pt x="285" y="12020"/>
                    </a:lnTo>
                    <a:lnTo>
                      <a:pt x="337" y="12001"/>
                    </a:lnTo>
                    <a:lnTo>
                      <a:pt x="337" y="11963"/>
                    </a:lnTo>
                    <a:lnTo>
                      <a:pt x="337" y="11924"/>
                    </a:lnTo>
                    <a:lnTo>
                      <a:pt x="389" y="11848"/>
                    </a:lnTo>
                    <a:lnTo>
                      <a:pt x="285" y="11848"/>
                    </a:lnTo>
                    <a:lnTo>
                      <a:pt x="181" y="11790"/>
                    </a:lnTo>
                    <a:lnTo>
                      <a:pt x="207" y="11714"/>
                    </a:lnTo>
                    <a:lnTo>
                      <a:pt x="233" y="11695"/>
                    </a:lnTo>
                    <a:lnTo>
                      <a:pt x="337" y="11714"/>
                    </a:lnTo>
                    <a:lnTo>
                      <a:pt x="337" y="11637"/>
                    </a:lnTo>
                    <a:lnTo>
                      <a:pt x="518" y="11561"/>
                    </a:lnTo>
                    <a:lnTo>
                      <a:pt x="622" y="11561"/>
                    </a:lnTo>
                    <a:lnTo>
                      <a:pt x="700" y="11618"/>
                    </a:lnTo>
                    <a:lnTo>
                      <a:pt x="804" y="11637"/>
                    </a:lnTo>
                    <a:lnTo>
                      <a:pt x="907" y="11637"/>
                    </a:lnTo>
                    <a:lnTo>
                      <a:pt x="1115" y="11637"/>
                    </a:lnTo>
                    <a:lnTo>
                      <a:pt x="1244" y="11561"/>
                    </a:lnTo>
                    <a:lnTo>
                      <a:pt x="1218" y="11542"/>
                    </a:lnTo>
                    <a:lnTo>
                      <a:pt x="1115" y="11561"/>
                    </a:lnTo>
                    <a:lnTo>
                      <a:pt x="933" y="11561"/>
                    </a:lnTo>
                    <a:lnTo>
                      <a:pt x="907" y="11542"/>
                    </a:lnTo>
                    <a:lnTo>
                      <a:pt x="1011" y="11484"/>
                    </a:lnTo>
                    <a:lnTo>
                      <a:pt x="1115" y="11465"/>
                    </a:lnTo>
                    <a:lnTo>
                      <a:pt x="1037" y="11465"/>
                    </a:lnTo>
                    <a:lnTo>
                      <a:pt x="933" y="11484"/>
                    </a:lnTo>
                    <a:lnTo>
                      <a:pt x="855" y="11484"/>
                    </a:lnTo>
                    <a:lnTo>
                      <a:pt x="752" y="11503"/>
                    </a:lnTo>
                    <a:lnTo>
                      <a:pt x="700" y="11503"/>
                    </a:lnTo>
                    <a:lnTo>
                      <a:pt x="596" y="11484"/>
                    </a:lnTo>
                    <a:lnTo>
                      <a:pt x="493" y="11484"/>
                    </a:lnTo>
                    <a:lnTo>
                      <a:pt x="389" y="11484"/>
                    </a:lnTo>
                    <a:lnTo>
                      <a:pt x="389" y="11427"/>
                    </a:lnTo>
                    <a:lnTo>
                      <a:pt x="415" y="11388"/>
                    </a:lnTo>
                    <a:lnTo>
                      <a:pt x="415" y="11312"/>
                    </a:lnTo>
                    <a:lnTo>
                      <a:pt x="337" y="11235"/>
                    </a:lnTo>
                    <a:lnTo>
                      <a:pt x="415" y="11197"/>
                    </a:lnTo>
                    <a:lnTo>
                      <a:pt x="518" y="11254"/>
                    </a:lnTo>
                    <a:lnTo>
                      <a:pt x="622" y="11331"/>
                    </a:lnTo>
                    <a:lnTo>
                      <a:pt x="622" y="11274"/>
                    </a:lnTo>
                    <a:lnTo>
                      <a:pt x="622" y="11235"/>
                    </a:lnTo>
                    <a:lnTo>
                      <a:pt x="726" y="11235"/>
                    </a:lnTo>
                    <a:lnTo>
                      <a:pt x="804" y="11235"/>
                    </a:lnTo>
                    <a:lnTo>
                      <a:pt x="933" y="11197"/>
                    </a:lnTo>
                    <a:lnTo>
                      <a:pt x="959" y="11312"/>
                    </a:lnTo>
                    <a:lnTo>
                      <a:pt x="1011" y="11331"/>
                    </a:lnTo>
                    <a:lnTo>
                      <a:pt x="1063" y="11388"/>
                    </a:lnTo>
                    <a:lnTo>
                      <a:pt x="1063" y="11312"/>
                    </a:lnTo>
                    <a:lnTo>
                      <a:pt x="1011" y="11235"/>
                    </a:lnTo>
                    <a:lnTo>
                      <a:pt x="1037" y="11197"/>
                    </a:lnTo>
                    <a:lnTo>
                      <a:pt x="1063" y="11159"/>
                    </a:lnTo>
                    <a:lnTo>
                      <a:pt x="1141" y="11082"/>
                    </a:lnTo>
                    <a:lnTo>
                      <a:pt x="1270" y="11006"/>
                    </a:lnTo>
                    <a:lnTo>
                      <a:pt x="1322" y="11082"/>
                    </a:lnTo>
                    <a:lnTo>
                      <a:pt x="1374" y="11235"/>
                    </a:lnTo>
                    <a:lnTo>
                      <a:pt x="1426" y="11197"/>
                    </a:lnTo>
                    <a:lnTo>
                      <a:pt x="1426" y="11120"/>
                    </a:lnTo>
                    <a:lnTo>
                      <a:pt x="1374" y="11044"/>
                    </a:lnTo>
                    <a:lnTo>
                      <a:pt x="1374" y="10967"/>
                    </a:lnTo>
                    <a:lnTo>
                      <a:pt x="1426" y="10929"/>
                    </a:lnTo>
                    <a:lnTo>
                      <a:pt x="1478" y="10872"/>
                    </a:lnTo>
                    <a:lnTo>
                      <a:pt x="1452" y="10872"/>
                    </a:lnTo>
                    <a:lnTo>
                      <a:pt x="1426" y="10891"/>
                    </a:lnTo>
                    <a:lnTo>
                      <a:pt x="1322" y="10891"/>
                    </a:lnTo>
                    <a:lnTo>
                      <a:pt x="1322" y="10852"/>
                    </a:lnTo>
                    <a:lnTo>
                      <a:pt x="1374" y="10814"/>
                    </a:lnTo>
                    <a:lnTo>
                      <a:pt x="1322" y="10795"/>
                    </a:lnTo>
                    <a:lnTo>
                      <a:pt x="1322" y="10776"/>
                    </a:lnTo>
                    <a:lnTo>
                      <a:pt x="1374" y="10719"/>
                    </a:lnTo>
                    <a:lnTo>
                      <a:pt x="1478" y="10738"/>
                    </a:lnTo>
                    <a:lnTo>
                      <a:pt x="1555" y="10699"/>
                    </a:lnTo>
                    <a:lnTo>
                      <a:pt x="1633" y="10699"/>
                    </a:lnTo>
                    <a:lnTo>
                      <a:pt x="1763" y="10719"/>
                    </a:lnTo>
                    <a:lnTo>
                      <a:pt x="1841" y="10719"/>
                    </a:lnTo>
                    <a:lnTo>
                      <a:pt x="1944" y="10738"/>
                    </a:lnTo>
                    <a:lnTo>
                      <a:pt x="2074" y="10738"/>
                    </a:lnTo>
                    <a:lnTo>
                      <a:pt x="2178" y="10795"/>
                    </a:lnTo>
                    <a:lnTo>
                      <a:pt x="2152" y="10719"/>
                    </a:lnTo>
                    <a:lnTo>
                      <a:pt x="2178" y="10699"/>
                    </a:lnTo>
                    <a:lnTo>
                      <a:pt x="2204" y="10642"/>
                    </a:lnTo>
                    <a:lnTo>
                      <a:pt x="2152" y="10623"/>
                    </a:lnTo>
                    <a:lnTo>
                      <a:pt x="2152" y="10585"/>
                    </a:lnTo>
                    <a:lnTo>
                      <a:pt x="2100" y="10546"/>
                    </a:lnTo>
                    <a:lnTo>
                      <a:pt x="1970" y="10565"/>
                    </a:lnTo>
                    <a:lnTo>
                      <a:pt x="1841" y="10546"/>
                    </a:lnTo>
                    <a:lnTo>
                      <a:pt x="1892" y="10489"/>
                    </a:lnTo>
                    <a:lnTo>
                      <a:pt x="1867" y="10431"/>
                    </a:lnTo>
                    <a:lnTo>
                      <a:pt x="1789" y="10412"/>
                    </a:lnTo>
                    <a:lnTo>
                      <a:pt x="1841" y="10336"/>
                    </a:lnTo>
                    <a:lnTo>
                      <a:pt x="1944" y="10278"/>
                    </a:lnTo>
                    <a:lnTo>
                      <a:pt x="2074" y="10317"/>
                    </a:lnTo>
                    <a:lnTo>
                      <a:pt x="2178" y="10355"/>
                    </a:lnTo>
                    <a:lnTo>
                      <a:pt x="2255" y="10240"/>
                    </a:lnTo>
                    <a:lnTo>
                      <a:pt x="2255" y="10163"/>
                    </a:lnTo>
                    <a:lnTo>
                      <a:pt x="2281" y="10106"/>
                    </a:lnTo>
                    <a:lnTo>
                      <a:pt x="2359" y="10087"/>
                    </a:lnTo>
                    <a:lnTo>
                      <a:pt x="2385" y="10049"/>
                    </a:lnTo>
                    <a:lnTo>
                      <a:pt x="2411" y="10049"/>
                    </a:lnTo>
                    <a:lnTo>
                      <a:pt x="2489" y="10049"/>
                    </a:lnTo>
                    <a:lnTo>
                      <a:pt x="2515" y="10029"/>
                    </a:lnTo>
                    <a:lnTo>
                      <a:pt x="2566" y="10049"/>
                    </a:lnTo>
                    <a:lnTo>
                      <a:pt x="2592" y="10049"/>
                    </a:lnTo>
                    <a:lnTo>
                      <a:pt x="2618" y="10029"/>
                    </a:lnTo>
                    <a:lnTo>
                      <a:pt x="2592" y="9972"/>
                    </a:lnTo>
                    <a:lnTo>
                      <a:pt x="2670" y="9934"/>
                    </a:lnTo>
                    <a:lnTo>
                      <a:pt x="2696" y="9934"/>
                    </a:lnTo>
                    <a:lnTo>
                      <a:pt x="2722" y="9972"/>
                    </a:lnTo>
                    <a:lnTo>
                      <a:pt x="2696" y="10010"/>
                    </a:lnTo>
                    <a:lnTo>
                      <a:pt x="2774" y="10029"/>
                    </a:lnTo>
                    <a:lnTo>
                      <a:pt x="2826" y="10010"/>
                    </a:lnTo>
                    <a:lnTo>
                      <a:pt x="2878" y="9972"/>
                    </a:lnTo>
                    <a:lnTo>
                      <a:pt x="2826" y="9895"/>
                    </a:lnTo>
                    <a:lnTo>
                      <a:pt x="2878" y="9895"/>
                    </a:lnTo>
                    <a:lnTo>
                      <a:pt x="2929" y="9895"/>
                    </a:lnTo>
                    <a:lnTo>
                      <a:pt x="2981" y="9857"/>
                    </a:lnTo>
                    <a:lnTo>
                      <a:pt x="2981" y="9800"/>
                    </a:lnTo>
                    <a:lnTo>
                      <a:pt x="3033" y="9742"/>
                    </a:lnTo>
                    <a:lnTo>
                      <a:pt x="3111" y="9742"/>
                    </a:lnTo>
                    <a:lnTo>
                      <a:pt x="3189" y="9723"/>
                    </a:lnTo>
                    <a:lnTo>
                      <a:pt x="3215" y="9723"/>
                    </a:lnTo>
                    <a:lnTo>
                      <a:pt x="3318" y="9666"/>
                    </a:lnTo>
                    <a:lnTo>
                      <a:pt x="3396" y="9647"/>
                    </a:lnTo>
                    <a:lnTo>
                      <a:pt x="3422" y="9723"/>
                    </a:lnTo>
                    <a:lnTo>
                      <a:pt x="3422" y="9800"/>
                    </a:lnTo>
                    <a:lnTo>
                      <a:pt x="3448" y="9876"/>
                    </a:lnTo>
                    <a:lnTo>
                      <a:pt x="3629" y="9800"/>
                    </a:lnTo>
                    <a:lnTo>
                      <a:pt x="3603" y="9742"/>
                    </a:lnTo>
                    <a:lnTo>
                      <a:pt x="3526" y="9704"/>
                    </a:lnTo>
                    <a:lnTo>
                      <a:pt x="3526" y="9666"/>
                    </a:lnTo>
                    <a:lnTo>
                      <a:pt x="3552" y="9647"/>
                    </a:lnTo>
                    <a:lnTo>
                      <a:pt x="3603" y="9628"/>
                    </a:lnTo>
                    <a:lnTo>
                      <a:pt x="3629" y="9570"/>
                    </a:lnTo>
                    <a:lnTo>
                      <a:pt x="3733" y="9570"/>
                    </a:lnTo>
                    <a:lnTo>
                      <a:pt x="3759" y="9513"/>
                    </a:lnTo>
                    <a:lnTo>
                      <a:pt x="3837" y="9513"/>
                    </a:lnTo>
                    <a:lnTo>
                      <a:pt x="3915" y="9570"/>
                    </a:lnTo>
                    <a:lnTo>
                      <a:pt x="3940" y="9647"/>
                    </a:lnTo>
                    <a:lnTo>
                      <a:pt x="4018" y="9723"/>
                    </a:lnTo>
                    <a:lnTo>
                      <a:pt x="4018" y="9781"/>
                    </a:lnTo>
                    <a:lnTo>
                      <a:pt x="4018" y="9800"/>
                    </a:lnTo>
                    <a:lnTo>
                      <a:pt x="4122" y="9819"/>
                    </a:lnTo>
                    <a:lnTo>
                      <a:pt x="4174" y="9819"/>
                    </a:lnTo>
                    <a:lnTo>
                      <a:pt x="4148" y="9742"/>
                    </a:lnTo>
                    <a:lnTo>
                      <a:pt x="4174" y="9723"/>
                    </a:lnTo>
                    <a:lnTo>
                      <a:pt x="4329" y="9723"/>
                    </a:lnTo>
                    <a:lnTo>
                      <a:pt x="4459" y="9704"/>
                    </a:lnTo>
                    <a:lnTo>
                      <a:pt x="4537" y="9647"/>
                    </a:lnTo>
                    <a:lnTo>
                      <a:pt x="4563" y="9628"/>
                    </a:lnTo>
                    <a:lnTo>
                      <a:pt x="4537" y="9589"/>
                    </a:lnTo>
                    <a:lnTo>
                      <a:pt x="4485" y="9551"/>
                    </a:lnTo>
                    <a:lnTo>
                      <a:pt x="4589" y="9474"/>
                    </a:lnTo>
                    <a:lnTo>
                      <a:pt x="4744" y="9398"/>
                    </a:lnTo>
                    <a:lnTo>
                      <a:pt x="4848" y="9398"/>
                    </a:lnTo>
                    <a:lnTo>
                      <a:pt x="4900" y="9360"/>
                    </a:lnTo>
                    <a:lnTo>
                      <a:pt x="5003" y="9321"/>
                    </a:lnTo>
                    <a:lnTo>
                      <a:pt x="5055" y="9264"/>
                    </a:lnTo>
                    <a:lnTo>
                      <a:pt x="5003" y="9206"/>
                    </a:lnTo>
                    <a:lnTo>
                      <a:pt x="4951" y="9283"/>
                    </a:lnTo>
                    <a:lnTo>
                      <a:pt x="4796" y="9340"/>
                    </a:lnTo>
                    <a:lnTo>
                      <a:pt x="4640" y="9398"/>
                    </a:lnTo>
                    <a:lnTo>
                      <a:pt x="4485" y="9474"/>
                    </a:lnTo>
                    <a:lnTo>
                      <a:pt x="4381" y="9513"/>
                    </a:lnTo>
                    <a:lnTo>
                      <a:pt x="4277" y="9589"/>
                    </a:lnTo>
                    <a:lnTo>
                      <a:pt x="4148" y="9647"/>
                    </a:lnTo>
                    <a:lnTo>
                      <a:pt x="4070" y="9628"/>
                    </a:lnTo>
                    <a:lnTo>
                      <a:pt x="3966" y="9494"/>
                    </a:lnTo>
                    <a:lnTo>
                      <a:pt x="4044" y="9398"/>
                    </a:lnTo>
                    <a:lnTo>
                      <a:pt x="4044" y="9340"/>
                    </a:lnTo>
                    <a:lnTo>
                      <a:pt x="3915" y="9398"/>
                    </a:lnTo>
                    <a:lnTo>
                      <a:pt x="3837" y="9340"/>
                    </a:lnTo>
                    <a:lnTo>
                      <a:pt x="3837" y="9245"/>
                    </a:lnTo>
                    <a:lnTo>
                      <a:pt x="4018" y="9187"/>
                    </a:lnTo>
                    <a:lnTo>
                      <a:pt x="4148" y="9130"/>
                    </a:lnTo>
                    <a:lnTo>
                      <a:pt x="4148" y="9092"/>
                    </a:lnTo>
                    <a:lnTo>
                      <a:pt x="4122" y="8977"/>
                    </a:lnTo>
                    <a:lnTo>
                      <a:pt x="4148" y="8938"/>
                    </a:lnTo>
                    <a:lnTo>
                      <a:pt x="4226" y="8881"/>
                    </a:lnTo>
                    <a:lnTo>
                      <a:pt x="4252" y="8804"/>
                    </a:lnTo>
                    <a:lnTo>
                      <a:pt x="4329" y="8747"/>
                    </a:lnTo>
                    <a:lnTo>
                      <a:pt x="4355" y="8671"/>
                    </a:lnTo>
                    <a:lnTo>
                      <a:pt x="4459" y="8632"/>
                    </a:lnTo>
                    <a:lnTo>
                      <a:pt x="4459" y="8575"/>
                    </a:lnTo>
                    <a:lnTo>
                      <a:pt x="4537" y="8556"/>
                    </a:lnTo>
                    <a:lnTo>
                      <a:pt x="4589" y="8498"/>
                    </a:lnTo>
                    <a:lnTo>
                      <a:pt x="4640" y="8441"/>
                    </a:lnTo>
                    <a:lnTo>
                      <a:pt x="4744" y="8364"/>
                    </a:lnTo>
                    <a:lnTo>
                      <a:pt x="4770" y="8364"/>
                    </a:lnTo>
                    <a:lnTo>
                      <a:pt x="4848" y="8422"/>
                    </a:lnTo>
                    <a:lnTo>
                      <a:pt x="4951" y="8479"/>
                    </a:lnTo>
                    <a:lnTo>
                      <a:pt x="5081" y="8441"/>
                    </a:lnTo>
                    <a:lnTo>
                      <a:pt x="5107" y="8364"/>
                    </a:lnTo>
                    <a:lnTo>
                      <a:pt x="5081" y="8269"/>
                    </a:lnTo>
                    <a:lnTo>
                      <a:pt x="5081" y="8192"/>
                    </a:lnTo>
                    <a:lnTo>
                      <a:pt x="5211" y="8115"/>
                    </a:lnTo>
                    <a:lnTo>
                      <a:pt x="5289" y="8115"/>
                    </a:lnTo>
                    <a:lnTo>
                      <a:pt x="5263" y="8096"/>
                    </a:lnTo>
                    <a:lnTo>
                      <a:pt x="5159" y="8135"/>
                    </a:lnTo>
                    <a:lnTo>
                      <a:pt x="5003" y="8173"/>
                    </a:lnTo>
                    <a:lnTo>
                      <a:pt x="5055" y="8096"/>
                    </a:lnTo>
                    <a:lnTo>
                      <a:pt x="5081" y="7962"/>
                    </a:lnTo>
                    <a:lnTo>
                      <a:pt x="5185" y="7943"/>
                    </a:lnTo>
                    <a:lnTo>
                      <a:pt x="5263" y="7886"/>
                    </a:lnTo>
                    <a:lnTo>
                      <a:pt x="5289" y="7809"/>
                    </a:lnTo>
                    <a:lnTo>
                      <a:pt x="5392" y="7713"/>
                    </a:lnTo>
                    <a:lnTo>
                      <a:pt x="5418" y="7713"/>
                    </a:lnTo>
                    <a:lnTo>
                      <a:pt x="5470" y="7733"/>
                    </a:lnTo>
                    <a:lnTo>
                      <a:pt x="5522" y="7675"/>
                    </a:lnTo>
                    <a:lnTo>
                      <a:pt x="5600" y="7675"/>
                    </a:lnTo>
                    <a:lnTo>
                      <a:pt x="5677" y="7713"/>
                    </a:lnTo>
                    <a:lnTo>
                      <a:pt x="5729" y="7656"/>
                    </a:lnTo>
                    <a:lnTo>
                      <a:pt x="5729" y="7580"/>
                    </a:lnTo>
                    <a:lnTo>
                      <a:pt x="5729" y="7522"/>
                    </a:lnTo>
                    <a:lnTo>
                      <a:pt x="5729" y="7484"/>
                    </a:lnTo>
                    <a:lnTo>
                      <a:pt x="5703" y="7446"/>
                    </a:lnTo>
                    <a:lnTo>
                      <a:pt x="5677" y="7522"/>
                    </a:lnTo>
                    <a:lnTo>
                      <a:pt x="5600" y="7560"/>
                    </a:lnTo>
                    <a:lnTo>
                      <a:pt x="5522" y="7522"/>
                    </a:lnTo>
                    <a:lnTo>
                      <a:pt x="5574" y="7426"/>
                    </a:lnTo>
                    <a:lnTo>
                      <a:pt x="5626" y="7407"/>
                    </a:lnTo>
                    <a:lnTo>
                      <a:pt x="5703" y="7350"/>
                    </a:lnTo>
                    <a:lnTo>
                      <a:pt x="5677" y="7273"/>
                    </a:lnTo>
                    <a:lnTo>
                      <a:pt x="5677" y="7197"/>
                    </a:lnTo>
                    <a:lnTo>
                      <a:pt x="5703" y="7216"/>
                    </a:lnTo>
                    <a:lnTo>
                      <a:pt x="5729" y="7331"/>
                    </a:lnTo>
                    <a:lnTo>
                      <a:pt x="5833" y="7350"/>
                    </a:lnTo>
                    <a:lnTo>
                      <a:pt x="5937" y="7426"/>
                    </a:lnTo>
                    <a:lnTo>
                      <a:pt x="5911" y="7331"/>
                    </a:lnTo>
                    <a:lnTo>
                      <a:pt x="5911" y="7254"/>
                    </a:lnTo>
                    <a:lnTo>
                      <a:pt x="5885" y="7216"/>
                    </a:lnTo>
                    <a:lnTo>
                      <a:pt x="5807" y="7197"/>
                    </a:lnTo>
                    <a:lnTo>
                      <a:pt x="5781" y="7101"/>
                    </a:lnTo>
                    <a:lnTo>
                      <a:pt x="5807" y="7101"/>
                    </a:lnTo>
                    <a:lnTo>
                      <a:pt x="5833" y="7044"/>
                    </a:lnTo>
                    <a:lnTo>
                      <a:pt x="5911" y="7063"/>
                    </a:lnTo>
                    <a:lnTo>
                      <a:pt x="5937" y="7063"/>
                    </a:lnTo>
                    <a:lnTo>
                      <a:pt x="5911" y="6967"/>
                    </a:lnTo>
                    <a:lnTo>
                      <a:pt x="5937" y="6910"/>
                    </a:lnTo>
                    <a:lnTo>
                      <a:pt x="6014" y="6871"/>
                    </a:lnTo>
                    <a:lnTo>
                      <a:pt x="5988" y="6833"/>
                    </a:lnTo>
                    <a:lnTo>
                      <a:pt x="5988" y="6756"/>
                    </a:lnTo>
                    <a:lnTo>
                      <a:pt x="6118" y="6795"/>
                    </a:lnTo>
                    <a:lnTo>
                      <a:pt x="6222" y="6814"/>
                    </a:lnTo>
                    <a:lnTo>
                      <a:pt x="6144" y="6718"/>
                    </a:lnTo>
                    <a:lnTo>
                      <a:pt x="6144" y="6603"/>
                    </a:lnTo>
                    <a:lnTo>
                      <a:pt x="6014" y="6661"/>
                    </a:lnTo>
                    <a:lnTo>
                      <a:pt x="5937" y="6737"/>
                    </a:lnTo>
                    <a:lnTo>
                      <a:pt x="5833" y="6737"/>
                    </a:lnTo>
                    <a:lnTo>
                      <a:pt x="5885" y="6642"/>
                    </a:lnTo>
                    <a:lnTo>
                      <a:pt x="5988" y="6603"/>
                    </a:lnTo>
                    <a:lnTo>
                      <a:pt x="6092" y="6527"/>
                    </a:lnTo>
                    <a:lnTo>
                      <a:pt x="6118" y="6450"/>
                    </a:lnTo>
                    <a:lnTo>
                      <a:pt x="6118" y="6412"/>
                    </a:lnTo>
                    <a:lnTo>
                      <a:pt x="6144" y="6374"/>
                    </a:lnTo>
                    <a:lnTo>
                      <a:pt x="6300" y="6355"/>
                    </a:lnTo>
                    <a:lnTo>
                      <a:pt x="6403" y="6335"/>
                    </a:lnTo>
                    <a:lnTo>
                      <a:pt x="6429" y="6259"/>
                    </a:lnTo>
                    <a:lnTo>
                      <a:pt x="6403" y="6221"/>
                    </a:lnTo>
                    <a:lnTo>
                      <a:pt x="6325" y="6278"/>
                    </a:lnTo>
                    <a:lnTo>
                      <a:pt x="6248" y="6201"/>
                    </a:lnTo>
                    <a:lnTo>
                      <a:pt x="6222" y="6067"/>
                    </a:lnTo>
                    <a:lnTo>
                      <a:pt x="6248" y="6067"/>
                    </a:lnTo>
                    <a:lnTo>
                      <a:pt x="6325" y="6106"/>
                    </a:lnTo>
                    <a:lnTo>
                      <a:pt x="6403" y="6048"/>
                    </a:lnTo>
                    <a:lnTo>
                      <a:pt x="6429" y="5991"/>
                    </a:lnTo>
                    <a:lnTo>
                      <a:pt x="6300" y="5991"/>
                    </a:lnTo>
                    <a:lnTo>
                      <a:pt x="6300" y="5914"/>
                    </a:lnTo>
                    <a:lnTo>
                      <a:pt x="6351" y="5876"/>
                    </a:lnTo>
                    <a:lnTo>
                      <a:pt x="6325" y="5819"/>
                    </a:lnTo>
                    <a:lnTo>
                      <a:pt x="6455" y="5819"/>
                    </a:lnTo>
                    <a:lnTo>
                      <a:pt x="6455" y="5723"/>
                    </a:lnTo>
                    <a:lnTo>
                      <a:pt x="6611" y="5723"/>
                    </a:lnTo>
                    <a:lnTo>
                      <a:pt x="6637" y="5665"/>
                    </a:lnTo>
                    <a:lnTo>
                      <a:pt x="6559" y="5589"/>
                    </a:lnTo>
                    <a:lnTo>
                      <a:pt x="6611" y="5532"/>
                    </a:lnTo>
                    <a:lnTo>
                      <a:pt x="6662" y="5493"/>
                    </a:lnTo>
                    <a:lnTo>
                      <a:pt x="6740" y="5493"/>
                    </a:lnTo>
                    <a:lnTo>
                      <a:pt x="6818" y="5455"/>
                    </a:lnTo>
                    <a:lnTo>
                      <a:pt x="6870" y="5455"/>
                    </a:lnTo>
                    <a:lnTo>
                      <a:pt x="6922" y="5378"/>
                    </a:lnTo>
                    <a:lnTo>
                      <a:pt x="6948" y="5302"/>
                    </a:lnTo>
                    <a:lnTo>
                      <a:pt x="7025" y="5283"/>
                    </a:lnTo>
                    <a:lnTo>
                      <a:pt x="7051" y="5225"/>
                    </a:lnTo>
                    <a:lnTo>
                      <a:pt x="7051" y="5149"/>
                    </a:lnTo>
                    <a:lnTo>
                      <a:pt x="6974" y="5149"/>
                    </a:lnTo>
                    <a:lnTo>
                      <a:pt x="6974" y="5072"/>
                    </a:lnTo>
                    <a:lnTo>
                      <a:pt x="7077" y="4996"/>
                    </a:lnTo>
                    <a:lnTo>
                      <a:pt x="7155" y="4881"/>
                    </a:lnTo>
                    <a:lnTo>
                      <a:pt x="7259" y="4804"/>
                    </a:lnTo>
                    <a:lnTo>
                      <a:pt x="7362" y="4766"/>
                    </a:lnTo>
                    <a:lnTo>
                      <a:pt x="7362" y="4823"/>
                    </a:lnTo>
                    <a:lnTo>
                      <a:pt x="7440" y="4881"/>
                    </a:lnTo>
                    <a:lnTo>
                      <a:pt x="7492" y="4881"/>
                    </a:lnTo>
                    <a:lnTo>
                      <a:pt x="7648" y="4900"/>
                    </a:lnTo>
                    <a:lnTo>
                      <a:pt x="7699" y="4842"/>
                    </a:lnTo>
                    <a:lnTo>
                      <a:pt x="7777" y="4804"/>
                    </a:lnTo>
                    <a:lnTo>
                      <a:pt x="7855" y="4728"/>
                    </a:lnTo>
                    <a:lnTo>
                      <a:pt x="7751" y="4766"/>
                    </a:lnTo>
                    <a:lnTo>
                      <a:pt x="7648" y="4804"/>
                    </a:lnTo>
                    <a:lnTo>
                      <a:pt x="7544" y="4766"/>
                    </a:lnTo>
                    <a:lnTo>
                      <a:pt x="7492" y="4747"/>
                    </a:lnTo>
                    <a:lnTo>
                      <a:pt x="7570" y="4747"/>
                    </a:lnTo>
                    <a:lnTo>
                      <a:pt x="7596" y="4728"/>
                    </a:lnTo>
                    <a:lnTo>
                      <a:pt x="7674" y="4613"/>
                    </a:lnTo>
                    <a:lnTo>
                      <a:pt x="7699" y="4594"/>
                    </a:lnTo>
                    <a:lnTo>
                      <a:pt x="7674" y="4536"/>
                    </a:lnTo>
                    <a:lnTo>
                      <a:pt x="7751" y="4517"/>
                    </a:lnTo>
                    <a:lnTo>
                      <a:pt x="7648" y="4460"/>
                    </a:lnTo>
                    <a:lnTo>
                      <a:pt x="7648" y="4383"/>
                    </a:lnTo>
                    <a:lnTo>
                      <a:pt x="7648" y="4307"/>
                    </a:lnTo>
                    <a:lnTo>
                      <a:pt x="7699" y="4268"/>
                    </a:lnTo>
                    <a:lnTo>
                      <a:pt x="7803" y="4230"/>
                    </a:lnTo>
                    <a:lnTo>
                      <a:pt x="7855" y="4211"/>
                    </a:lnTo>
                    <a:lnTo>
                      <a:pt x="7751" y="4192"/>
                    </a:lnTo>
                    <a:lnTo>
                      <a:pt x="7855" y="4153"/>
                    </a:lnTo>
                    <a:lnTo>
                      <a:pt x="7881" y="4058"/>
                    </a:lnTo>
                    <a:lnTo>
                      <a:pt x="7959" y="4039"/>
                    </a:lnTo>
                    <a:lnTo>
                      <a:pt x="7985" y="4115"/>
                    </a:lnTo>
                    <a:lnTo>
                      <a:pt x="8011" y="4230"/>
                    </a:lnTo>
                    <a:lnTo>
                      <a:pt x="8062" y="4345"/>
                    </a:lnTo>
                    <a:lnTo>
                      <a:pt x="8114" y="4307"/>
                    </a:lnTo>
                    <a:lnTo>
                      <a:pt x="8114" y="4230"/>
                    </a:lnTo>
                    <a:lnTo>
                      <a:pt x="8192" y="4268"/>
                    </a:lnTo>
                    <a:lnTo>
                      <a:pt x="8192" y="4153"/>
                    </a:lnTo>
                    <a:lnTo>
                      <a:pt x="8114" y="4058"/>
                    </a:lnTo>
                    <a:lnTo>
                      <a:pt x="8192" y="4058"/>
                    </a:lnTo>
                    <a:lnTo>
                      <a:pt x="8192" y="3981"/>
                    </a:lnTo>
                    <a:lnTo>
                      <a:pt x="8114" y="3905"/>
                    </a:lnTo>
                    <a:lnTo>
                      <a:pt x="8062" y="3847"/>
                    </a:lnTo>
                    <a:lnTo>
                      <a:pt x="8114" y="3809"/>
                    </a:lnTo>
                    <a:lnTo>
                      <a:pt x="8218" y="3751"/>
                    </a:lnTo>
                    <a:lnTo>
                      <a:pt x="8270" y="3732"/>
                    </a:lnTo>
                    <a:lnTo>
                      <a:pt x="8399" y="3751"/>
                    </a:lnTo>
                    <a:lnTo>
                      <a:pt x="8425" y="3771"/>
                    </a:lnTo>
                    <a:lnTo>
                      <a:pt x="8529" y="3771"/>
                    </a:lnTo>
                    <a:lnTo>
                      <a:pt x="8607" y="3809"/>
                    </a:lnTo>
                    <a:lnTo>
                      <a:pt x="8710" y="3847"/>
                    </a:lnTo>
                    <a:lnTo>
                      <a:pt x="8710" y="3732"/>
                    </a:lnTo>
                    <a:lnTo>
                      <a:pt x="8788" y="3675"/>
                    </a:lnTo>
                    <a:lnTo>
                      <a:pt x="8892" y="3675"/>
                    </a:lnTo>
                    <a:lnTo>
                      <a:pt x="8840" y="3598"/>
                    </a:lnTo>
                    <a:lnTo>
                      <a:pt x="8814" y="3579"/>
                    </a:lnTo>
                    <a:lnTo>
                      <a:pt x="8685" y="3656"/>
                    </a:lnTo>
                    <a:lnTo>
                      <a:pt x="8581" y="3598"/>
                    </a:lnTo>
                    <a:lnTo>
                      <a:pt x="8503" y="3579"/>
                    </a:lnTo>
                    <a:lnTo>
                      <a:pt x="8425" y="3617"/>
                    </a:lnTo>
                    <a:lnTo>
                      <a:pt x="8322" y="3675"/>
                    </a:lnTo>
                    <a:lnTo>
                      <a:pt x="8218" y="3617"/>
                    </a:lnTo>
                    <a:lnTo>
                      <a:pt x="8218" y="3579"/>
                    </a:lnTo>
                    <a:lnTo>
                      <a:pt x="8296" y="3541"/>
                    </a:lnTo>
                    <a:lnTo>
                      <a:pt x="8322" y="3464"/>
                    </a:lnTo>
                    <a:lnTo>
                      <a:pt x="8503" y="3426"/>
                    </a:lnTo>
                    <a:lnTo>
                      <a:pt x="8607" y="3445"/>
                    </a:lnTo>
                    <a:lnTo>
                      <a:pt x="8633" y="3369"/>
                    </a:lnTo>
                    <a:lnTo>
                      <a:pt x="8736" y="3388"/>
                    </a:lnTo>
                    <a:lnTo>
                      <a:pt x="8814" y="3369"/>
                    </a:lnTo>
                    <a:lnTo>
                      <a:pt x="8710" y="3292"/>
                    </a:lnTo>
                    <a:lnTo>
                      <a:pt x="8788" y="3292"/>
                    </a:lnTo>
                    <a:lnTo>
                      <a:pt x="8918" y="3311"/>
                    </a:lnTo>
                    <a:lnTo>
                      <a:pt x="8892" y="3235"/>
                    </a:lnTo>
                    <a:lnTo>
                      <a:pt x="8840" y="3196"/>
                    </a:lnTo>
                    <a:lnTo>
                      <a:pt x="8996" y="3158"/>
                    </a:lnTo>
                    <a:lnTo>
                      <a:pt x="8918" y="3120"/>
                    </a:lnTo>
                    <a:lnTo>
                      <a:pt x="8814" y="3139"/>
                    </a:lnTo>
                    <a:lnTo>
                      <a:pt x="8788" y="3082"/>
                    </a:lnTo>
                    <a:lnTo>
                      <a:pt x="8788" y="3005"/>
                    </a:lnTo>
                    <a:lnTo>
                      <a:pt x="8814" y="2928"/>
                    </a:lnTo>
                    <a:lnTo>
                      <a:pt x="8892" y="2909"/>
                    </a:lnTo>
                    <a:lnTo>
                      <a:pt x="8944" y="2852"/>
                    </a:lnTo>
                    <a:lnTo>
                      <a:pt x="9022" y="2833"/>
                    </a:lnTo>
                    <a:lnTo>
                      <a:pt x="9125" y="2775"/>
                    </a:lnTo>
                    <a:lnTo>
                      <a:pt x="9047" y="2737"/>
                    </a:lnTo>
                    <a:lnTo>
                      <a:pt x="9047" y="2660"/>
                    </a:lnTo>
                    <a:lnTo>
                      <a:pt x="9047" y="2603"/>
                    </a:lnTo>
                    <a:lnTo>
                      <a:pt x="9047" y="2546"/>
                    </a:lnTo>
                    <a:lnTo>
                      <a:pt x="9099" y="2469"/>
                    </a:lnTo>
                    <a:lnTo>
                      <a:pt x="9125" y="2431"/>
                    </a:lnTo>
                    <a:lnTo>
                      <a:pt x="9203" y="2469"/>
                    </a:lnTo>
                    <a:lnTo>
                      <a:pt x="9151" y="2584"/>
                    </a:lnTo>
                    <a:lnTo>
                      <a:pt x="9151" y="2622"/>
                    </a:lnTo>
                    <a:lnTo>
                      <a:pt x="9255" y="2584"/>
                    </a:lnTo>
                    <a:lnTo>
                      <a:pt x="9307" y="2680"/>
                    </a:lnTo>
                    <a:lnTo>
                      <a:pt x="9333" y="2622"/>
                    </a:lnTo>
                    <a:lnTo>
                      <a:pt x="9410" y="2680"/>
                    </a:lnTo>
                    <a:lnTo>
                      <a:pt x="9462" y="2622"/>
                    </a:lnTo>
                    <a:lnTo>
                      <a:pt x="9514" y="2603"/>
                    </a:lnTo>
                    <a:lnTo>
                      <a:pt x="9436" y="2546"/>
                    </a:lnTo>
                    <a:lnTo>
                      <a:pt x="9359" y="2507"/>
                    </a:lnTo>
                    <a:lnTo>
                      <a:pt x="9307" y="2431"/>
                    </a:lnTo>
                    <a:lnTo>
                      <a:pt x="9255" y="2373"/>
                    </a:lnTo>
                    <a:lnTo>
                      <a:pt x="9333" y="2373"/>
                    </a:lnTo>
                    <a:lnTo>
                      <a:pt x="9410" y="2354"/>
                    </a:lnTo>
                    <a:lnTo>
                      <a:pt x="9514" y="2431"/>
                    </a:lnTo>
                    <a:lnTo>
                      <a:pt x="9618" y="2527"/>
                    </a:lnTo>
                    <a:lnTo>
                      <a:pt x="9722" y="2584"/>
                    </a:lnTo>
                    <a:lnTo>
                      <a:pt x="9773" y="2622"/>
                    </a:lnTo>
                    <a:lnTo>
                      <a:pt x="9825" y="2699"/>
                    </a:lnTo>
                    <a:lnTo>
                      <a:pt x="9877" y="2699"/>
                    </a:lnTo>
                    <a:lnTo>
                      <a:pt x="9877" y="2622"/>
                    </a:lnTo>
                    <a:lnTo>
                      <a:pt x="9825" y="2527"/>
                    </a:lnTo>
                    <a:lnTo>
                      <a:pt x="9722" y="2507"/>
                    </a:lnTo>
                    <a:lnTo>
                      <a:pt x="9618" y="2393"/>
                    </a:lnTo>
                    <a:lnTo>
                      <a:pt x="9566" y="2316"/>
                    </a:lnTo>
                    <a:lnTo>
                      <a:pt x="9566" y="2239"/>
                    </a:lnTo>
                    <a:lnTo>
                      <a:pt x="9566" y="2220"/>
                    </a:lnTo>
                    <a:lnTo>
                      <a:pt x="9618" y="2144"/>
                    </a:lnTo>
                    <a:lnTo>
                      <a:pt x="9644" y="2067"/>
                    </a:lnTo>
                    <a:lnTo>
                      <a:pt x="9747" y="2067"/>
                    </a:lnTo>
                    <a:lnTo>
                      <a:pt x="9851" y="2048"/>
                    </a:lnTo>
                    <a:lnTo>
                      <a:pt x="9877" y="2048"/>
                    </a:lnTo>
                    <a:lnTo>
                      <a:pt x="9929" y="2048"/>
                    </a:lnTo>
                    <a:lnTo>
                      <a:pt x="9929" y="2125"/>
                    </a:lnTo>
                    <a:lnTo>
                      <a:pt x="9929" y="2201"/>
                    </a:lnTo>
                    <a:lnTo>
                      <a:pt x="9955" y="2316"/>
                    </a:lnTo>
                    <a:lnTo>
                      <a:pt x="9981" y="2431"/>
                    </a:lnTo>
                    <a:lnTo>
                      <a:pt x="9981" y="2278"/>
                    </a:lnTo>
                    <a:lnTo>
                      <a:pt x="10033" y="2086"/>
                    </a:lnTo>
                    <a:lnTo>
                      <a:pt x="10084" y="1971"/>
                    </a:lnTo>
                    <a:lnTo>
                      <a:pt x="10162" y="1857"/>
                    </a:lnTo>
                    <a:lnTo>
                      <a:pt x="10188" y="1857"/>
                    </a:lnTo>
                    <a:lnTo>
                      <a:pt x="10266" y="1837"/>
                    </a:lnTo>
                    <a:lnTo>
                      <a:pt x="10292" y="1991"/>
                    </a:lnTo>
                    <a:lnTo>
                      <a:pt x="10292" y="2125"/>
                    </a:lnTo>
                    <a:lnTo>
                      <a:pt x="10344" y="2297"/>
                    </a:lnTo>
                    <a:lnTo>
                      <a:pt x="10344" y="2373"/>
                    </a:lnTo>
                    <a:lnTo>
                      <a:pt x="10266" y="2469"/>
                    </a:lnTo>
                    <a:lnTo>
                      <a:pt x="10240" y="2546"/>
                    </a:lnTo>
                    <a:lnTo>
                      <a:pt x="10292" y="2469"/>
                    </a:lnTo>
                    <a:lnTo>
                      <a:pt x="10370" y="2316"/>
                    </a:lnTo>
                    <a:lnTo>
                      <a:pt x="10396" y="2239"/>
                    </a:lnTo>
                    <a:lnTo>
                      <a:pt x="10499" y="2201"/>
                    </a:lnTo>
                    <a:lnTo>
                      <a:pt x="10473" y="2144"/>
                    </a:lnTo>
                    <a:lnTo>
                      <a:pt x="10447" y="2048"/>
                    </a:lnTo>
                    <a:lnTo>
                      <a:pt x="10499" y="2010"/>
                    </a:lnTo>
                    <a:lnTo>
                      <a:pt x="10499" y="1914"/>
                    </a:lnTo>
                    <a:lnTo>
                      <a:pt x="10577" y="1837"/>
                    </a:lnTo>
                    <a:lnTo>
                      <a:pt x="10681" y="1818"/>
                    </a:lnTo>
                    <a:lnTo>
                      <a:pt x="10655" y="1895"/>
                    </a:lnTo>
                    <a:lnTo>
                      <a:pt x="10655" y="1933"/>
                    </a:lnTo>
                    <a:lnTo>
                      <a:pt x="10681" y="1971"/>
                    </a:lnTo>
                    <a:lnTo>
                      <a:pt x="10707" y="1895"/>
                    </a:lnTo>
                    <a:lnTo>
                      <a:pt x="10784" y="1895"/>
                    </a:lnTo>
                    <a:lnTo>
                      <a:pt x="10784" y="1818"/>
                    </a:lnTo>
                    <a:lnTo>
                      <a:pt x="10862" y="1818"/>
                    </a:lnTo>
                    <a:lnTo>
                      <a:pt x="10784" y="1684"/>
                    </a:lnTo>
                    <a:lnTo>
                      <a:pt x="10888" y="1703"/>
                    </a:lnTo>
                    <a:lnTo>
                      <a:pt x="10966" y="1761"/>
                    </a:lnTo>
                    <a:lnTo>
                      <a:pt x="11095" y="1857"/>
                    </a:lnTo>
                    <a:lnTo>
                      <a:pt x="11199" y="1971"/>
                    </a:lnTo>
                    <a:lnTo>
                      <a:pt x="11277" y="1991"/>
                    </a:lnTo>
                    <a:lnTo>
                      <a:pt x="11277" y="1895"/>
                    </a:lnTo>
                    <a:lnTo>
                      <a:pt x="11199" y="1818"/>
                    </a:lnTo>
                    <a:lnTo>
                      <a:pt x="11199" y="1742"/>
                    </a:lnTo>
                    <a:lnTo>
                      <a:pt x="11199" y="1665"/>
                    </a:lnTo>
                    <a:lnTo>
                      <a:pt x="11199" y="1589"/>
                    </a:lnTo>
                    <a:lnTo>
                      <a:pt x="11121" y="1589"/>
                    </a:lnTo>
                    <a:lnTo>
                      <a:pt x="11018" y="1550"/>
                    </a:lnTo>
                    <a:lnTo>
                      <a:pt x="10914" y="1531"/>
                    </a:lnTo>
                    <a:lnTo>
                      <a:pt x="10914" y="1474"/>
                    </a:lnTo>
                    <a:lnTo>
                      <a:pt x="10888" y="1359"/>
                    </a:lnTo>
                    <a:lnTo>
                      <a:pt x="10966" y="1378"/>
                    </a:lnTo>
                    <a:lnTo>
                      <a:pt x="10992" y="1455"/>
                    </a:lnTo>
                    <a:lnTo>
                      <a:pt x="11070" y="1512"/>
                    </a:lnTo>
                    <a:lnTo>
                      <a:pt x="11070" y="1378"/>
                    </a:lnTo>
                    <a:lnTo>
                      <a:pt x="11095" y="1321"/>
                    </a:lnTo>
                    <a:lnTo>
                      <a:pt x="11121" y="1378"/>
                    </a:lnTo>
                    <a:lnTo>
                      <a:pt x="11199" y="1321"/>
                    </a:lnTo>
                    <a:lnTo>
                      <a:pt x="11225" y="1397"/>
                    </a:lnTo>
                    <a:lnTo>
                      <a:pt x="11277" y="1378"/>
                    </a:lnTo>
                    <a:lnTo>
                      <a:pt x="11303" y="1436"/>
                    </a:lnTo>
                    <a:lnTo>
                      <a:pt x="11303" y="1474"/>
                    </a:lnTo>
                    <a:lnTo>
                      <a:pt x="11407" y="1512"/>
                    </a:lnTo>
                    <a:lnTo>
                      <a:pt x="11433" y="1474"/>
                    </a:lnTo>
                    <a:lnTo>
                      <a:pt x="11407" y="1397"/>
                    </a:lnTo>
                    <a:lnTo>
                      <a:pt x="11510" y="1397"/>
                    </a:lnTo>
                    <a:lnTo>
                      <a:pt x="11614" y="1378"/>
                    </a:lnTo>
                    <a:lnTo>
                      <a:pt x="11692" y="1397"/>
                    </a:lnTo>
                    <a:lnTo>
                      <a:pt x="11718" y="1397"/>
                    </a:lnTo>
                    <a:lnTo>
                      <a:pt x="11692" y="1455"/>
                    </a:lnTo>
                    <a:lnTo>
                      <a:pt x="11692" y="1474"/>
                    </a:lnTo>
                    <a:lnTo>
                      <a:pt x="11821" y="1512"/>
                    </a:lnTo>
                    <a:lnTo>
                      <a:pt x="11744" y="1531"/>
                    </a:lnTo>
                    <a:lnTo>
                      <a:pt x="11795" y="1608"/>
                    </a:lnTo>
                    <a:lnTo>
                      <a:pt x="11847" y="1627"/>
                    </a:lnTo>
                    <a:lnTo>
                      <a:pt x="11925" y="1627"/>
                    </a:lnTo>
                    <a:lnTo>
                      <a:pt x="11925" y="1512"/>
                    </a:lnTo>
                    <a:lnTo>
                      <a:pt x="11925" y="1436"/>
                    </a:lnTo>
                    <a:lnTo>
                      <a:pt x="11899" y="1378"/>
                    </a:lnTo>
                    <a:lnTo>
                      <a:pt x="11899" y="1321"/>
                    </a:lnTo>
                    <a:lnTo>
                      <a:pt x="11925" y="1302"/>
                    </a:lnTo>
                    <a:lnTo>
                      <a:pt x="12003" y="1225"/>
                    </a:lnTo>
                    <a:lnTo>
                      <a:pt x="12029" y="1129"/>
                    </a:lnTo>
                    <a:lnTo>
                      <a:pt x="12132" y="1014"/>
                    </a:lnTo>
                    <a:lnTo>
                      <a:pt x="12314" y="995"/>
                    </a:lnTo>
                    <a:lnTo>
                      <a:pt x="12418" y="995"/>
                    </a:lnTo>
                    <a:lnTo>
                      <a:pt x="12340" y="900"/>
                    </a:lnTo>
                    <a:lnTo>
                      <a:pt x="12366" y="823"/>
                    </a:lnTo>
                    <a:lnTo>
                      <a:pt x="12521" y="746"/>
                    </a:lnTo>
                    <a:lnTo>
                      <a:pt x="12469" y="708"/>
                    </a:lnTo>
                    <a:lnTo>
                      <a:pt x="12418" y="670"/>
                    </a:lnTo>
                    <a:lnTo>
                      <a:pt x="12314" y="593"/>
                    </a:lnTo>
                    <a:lnTo>
                      <a:pt x="12340" y="593"/>
                    </a:lnTo>
                    <a:lnTo>
                      <a:pt x="12469" y="593"/>
                    </a:lnTo>
                    <a:lnTo>
                      <a:pt x="12469" y="536"/>
                    </a:lnTo>
                    <a:lnTo>
                      <a:pt x="12444" y="440"/>
                    </a:lnTo>
                    <a:lnTo>
                      <a:pt x="12521" y="402"/>
                    </a:lnTo>
                    <a:lnTo>
                      <a:pt x="12547" y="459"/>
                    </a:lnTo>
                    <a:lnTo>
                      <a:pt x="12651" y="364"/>
                    </a:lnTo>
                    <a:lnTo>
                      <a:pt x="12651" y="402"/>
                    </a:lnTo>
                    <a:lnTo>
                      <a:pt x="12729" y="440"/>
                    </a:lnTo>
                    <a:lnTo>
                      <a:pt x="12781" y="459"/>
                    </a:lnTo>
                    <a:lnTo>
                      <a:pt x="12832" y="555"/>
                    </a:lnTo>
                    <a:lnTo>
                      <a:pt x="12884" y="536"/>
                    </a:lnTo>
                    <a:lnTo>
                      <a:pt x="12962" y="479"/>
                    </a:lnTo>
                    <a:lnTo>
                      <a:pt x="13040" y="440"/>
                    </a:lnTo>
                    <a:lnTo>
                      <a:pt x="13066" y="440"/>
                    </a:lnTo>
                    <a:lnTo>
                      <a:pt x="13143" y="459"/>
                    </a:lnTo>
                    <a:lnTo>
                      <a:pt x="13092" y="555"/>
                    </a:lnTo>
                    <a:lnTo>
                      <a:pt x="13066" y="612"/>
                    </a:lnTo>
                    <a:lnTo>
                      <a:pt x="12962" y="689"/>
                    </a:lnTo>
                    <a:lnTo>
                      <a:pt x="12936" y="785"/>
                    </a:lnTo>
                    <a:lnTo>
                      <a:pt x="12884" y="861"/>
                    </a:lnTo>
                    <a:lnTo>
                      <a:pt x="12884" y="919"/>
                    </a:lnTo>
                    <a:lnTo>
                      <a:pt x="12884" y="976"/>
                    </a:lnTo>
                    <a:lnTo>
                      <a:pt x="12884" y="1072"/>
                    </a:lnTo>
                    <a:lnTo>
                      <a:pt x="12884" y="1129"/>
                    </a:lnTo>
                    <a:lnTo>
                      <a:pt x="12936" y="1148"/>
                    </a:lnTo>
                    <a:lnTo>
                      <a:pt x="12858" y="1168"/>
                    </a:lnTo>
                    <a:lnTo>
                      <a:pt x="12832" y="1244"/>
                    </a:lnTo>
                    <a:lnTo>
                      <a:pt x="12832" y="1321"/>
                    </a:lnTo>
                    <a:lnTo>
                      <a:pt x="12858" y="1436"/>
                    </a:lnTo>
                    <a:lnTo>
                      <a:pt x="12962" y="1378"/>
                    </a:lnTo>
                    <a:lnTo>
                      <a:pt x="12988" y="1302"/>
                    </a:lnTo>
                    <a:lnTo>
                      <a:pt x="13066" y="1206"/>
                    </a:lnTo>
                    <a:lnTo>
                      <a:pt x="13092" y="1091"/>
                    </a:lnTo>
                    <a:lnTo>
                      <a:pt x="13040" y="1168"/>
                    </a:lnTo>
                    <a:lnTo>
                      <a:pt x="13066" y="1014"/>
                    </a:lnTo>
                    <a:lnTo>
                      <a:pt x="13143" y="938"/>
                    </a:lnTo>
                    <a:lnTo>
                      <a:pt x="13169" y="842"/>
                    </a:lnTo>
                    <a:lnTo>
                      <a:pt x="13195" y="785"/>
                    </a:lnTo>
                    <a:lnTo>
                      <a:pt x="13247" y="766"/>
                    </a:lnTo>
                    <a:lnTo>
                      <a:pt x="13299" y="632"/>
                    </a:lnTo>
                    <a:lnTo>
                      <a:pt x="13351" y="517"/>
                    </a:lnTo>
                    <a:lnTo>
                      <a:pt x="13403" y="402"/>
                    </a:lnTo>
                    <a:lnTo>
                      <a:pt x="13455" y="325"/>
                    </a:lnTo>
                    <a:lnTo>
                      <a:pt x="13506" y="287"/>
                    </a:lnTo>
                    <a:lnTo>
                      <a:pt x="13558" y="306"/>
                    </a:lnTo>
                    <a:lnTo>
                      <a:pt x="13610" y="383"/>
                    </a:lnTo>
                    <a:lnTo>
                      <a:pt x="13610" y="440"/>
                    </a:lnTo>
                    <a:lnTo>
                      <a:pt x="13610" y="517"/>
                    </a:lnTo>
                    <a:lnTo>
                      <a:pt x="13558" y="593"/>
                    </a:lnTo>
                    <a:lnTo>
                      <a:pt x="13584" y="612"/>
                    </a:lnTo>
                    <a:lnTo>
                      <a:pt x="13688" y="689"/>
                    </a:lnTo>
                    <a:lnTo>
                      <a:pt x="13662" y="823"/>
                    </a:lnTo>
                    <a:lnTo>
                      <a:pt x="13688" y="919"/>
                    </a:lnTo>
                    <a:lnTo>
                      <a:pt x="13766" y="861"/>
                    </a:lnTo>
                    <a:lnTo>
                      <a:pt x="13792" y="785"/>
                    </a:lnTo>
                    <a:lnTo>
                      <a:pt x="13921" y="785"/>
                    </a:lnTo>
                    <a:lnTo>
                      <a:pt x="13895" y="670"/>
                    </a:lnTo>
                    <a:lnTo>
                      <a:pt x="13895" y="612"/>
                    </a:lnTo>
                    <a:lnTo>
                      <a:pt x="13973" y="593"/>
                    </a:lnTo>
                    <a:lnTo>
                      <a:pt x="13921" y="517"/>
                    </a:lnTo>
                    <a:lnTo>
                      <a:pt x="13973" y="459"/>
                    </a:lnTo>
                    <a:lnTo>
                      <a:pt x="13999" y="383"/>
                    </a:lnTo>
                    <a:lnTo>
                      <a:pt x="14025" y="287"/>
                    </a:lnTo>
                    <a:lnTo>
                      <a:pt x="14025" y="211"/>
                    </a:lnTo>
                    <a:lnTo>
                      <a:pt x="14025" y="153"/>
                    </a:lnTo>
                    <a:lnTo>
                      <a:pt x="14025" y="19"/>
                    </a:lnTo>
                    <a:lnTo>
                      <a:pt x="14077" y="57"/>
                    </a:lnTo>
                    <a:lnTo>
                      <a:pt x="14129" y="96"/>
                    </a:lnTo>
                    <a:lnTo>
                      <a:pt x="14284" y="0"/>
                    </a:lnTo>
                    <a:lnTo>
                      <a:pt x="14310" y="0"/>
                    </a:lnTo>
                    <a:lnTo>
                      <a:pt x="14414" y="19"/>
                    </a:lnTo>
                    <a:lnTo>
                      <a:pt x="14414" y="96"/>
                    </a:lnTo>
                    <a:lnTo>
                      <a:pt x="14517" y="77"/>
                    </a:lnTo>
                    <a:lnTo>
                      <a:pt x="14543" y="172"/>
                    </a:lnTo>
                    <a:lnTo>
                      <a:pt x="14517" y="306"/>
                    </a:lnTo>
                    <a:lnTo>
                      <a:pt x="14310" y="306"/>
                    </a:lnTo>
                    <a:lnTo>
                      <a:pt x="14284" y="383"/>
                    </a:lnTo>
                    <a:lnTo>
                      <a:pt x="14388" y="440"/>
                    </a:lnTo>
                    <a:lnTo>
                      <a:pt x="14284" y="536"/>
                    </a:lnTo>
                    <a:lnTo>
                      <a:pt x="14336" y="536"/>
                    </a:lnTo>
                    <a:lnTo>
                      <a:pt x="14492" y="440"/>
                    </a:lnTo>
                    <a:lnTo>
                      <a:pt x="14543" y="479"/>
                    </a:lnTo>
                    <a:lnTo>
                      <a:pt x="14492" y="593"/>
                    </a:lnTo>
                    <a:lnTo>
                      <a:pt x="14414" y="689"/>
                    </a:lnTo>
                    <a:lnTo>
                      <a:pt x="14440" y="708"/>
                    </a:lnTo>
                    <a:lnTo>
                      <a:pt x="14492" y="670"/>
                    </a:lnTo>
                    <a:lnTo>
                      <a:pt x="14543" y="670"/>
                    </a:lnTo>
                    <a:lnTo>
                      <a:pt x="14621" y="689"/>
                    </a:lnTo>
                    <a:lnTo>
                      <a:pt x="14647" y="708"/>
                    </a:lnTo>
                    <a:lnTo>
                      <a:pt x="14751" y="632"/>
                    </a:lnTo>
                    <a:lnTo>
                      <a:pt x="14725" y="536"/>
                    </a:lnTo>
                    <a:lnTo>
                      <a:pt x="14699" y="402"/>
                    </a:lnTo>
                    <a:lnTo>
                      <a:pt x="14647" y="306"/>
                    </a:lnTo>
                    <a:lnTo>
                      <a:pt x="14725" y="211"/>
                    </a:lnTo>
                    <a:lnTo>
                      <a:pt x="14803" y="172"/>
                    </a:lnTo>
                    <a:lnTo>
                      <a:pt x="14854" y="172"/>
                    </a:lnTo>
                    <a:lnTo>
                      <a:pt x="14958" y="153"/>
                    </a:lnTo>
                    <a:lnTo>
                      <a:pt x="15010" y="172"/>
                    </a:lnTo>
                    <a:lnTo>
                      <a:pt x="15036" y="211"/>
                    </a:lnTo>
                    <a:lnTo>
                      <a:pt x="15062" y="287"/>
                    </a:lnTo>
                    <a:lnTo>
                      <a:pt x="15062" y="306"/>
                    </a:lnTo>
                    <a:lnTo>
                      <a:pt x="15062" y="325"/>
                    </a:lnTo>
                    <a:lnTo>
                      <a:pt x="15114" y="325"/>
                    </a:lnTo>
                    <a:lnTo>
                      <a:pt x="15166" y="306"/>
                    </a:lnTo>
                    <a:lnTo>
                      <a:pt x="15269" y="249"/>
                    </a:lnTo>
                    <a:lnTo>
                      <a:pt x="15321" y="287"/>
                    </a:lnTo>
                    <a:lnTo>
                      <a:pt x="15321" y="325"/>
                    </a:lnTo>
                    <a:lnTo>
                      <a:pt x="15373" y="306"/>
                    </a:lnTo>
                    <a:lnTo>
                      <a:pt x="15425" y="230"/>
                    </a:lnTo>
                    <a:lnTo>
                      <a:pt x="15529" y="287"/>
                    </a:lnTo>
                    <a:lnTo>
                      <a:pt x="15632" y="306"/>
                    </a:lnTo>
                    <a:lnTo>
                      <a:pt x="15684" y="325"/>
                    </a:lnTo>
                    <a:lnTo>
                      <a:pt x="15580" y="383"/>
                    </a:lnTo>
                    <a:lnTo>
                      <a:pt x="15684" y="383"/>
                    </a:lnTo>
                    <a:lnTo>
                      <a:pt x="15866" y="364"/>
                    </a:lnTo>
                    <a:lnTo>
                      <a:pt x="15891" y="402"/>
                    </a:lnTo>
                    <a:lnTo>
                      <a:pt x="15969" y="440"/>
                    </a:lnTo>
                    <a:lnTo>
                      <a:pt x="16099" y="459"/>
                    </a:lnTo>
                    <a:lnTo>
                      <a:pt x="16151" y="555"/>
                    </a:lnTo>
                    <a:lnTo>
                      <a:pt x="16099" y="612"/>
                    </a:lnTo>
                    <a:lnTo>
                      <a:pt x="15995" y="670"/>
                    </a:lnTo>
                    <a:lnTo>
                      <a:pt x="15943" y="708"/>
                    </a:lnTo>
                    <a:lnTo>
                      <a:pt x="15866" y="785"/>
                    </a:lnTo>
                    <a:lnTo>
                      <a:pt x="15788" y="842"/>
                    </a:lnTo>
                    <a:lnTo>
                      <a:pt x="15684" y="938"/>
                    </a:lnTo>
                    <a:lnTo>
                      <a:pt x="15554" y="976"/>
                    </a:lnTo>
                    <a:lnTo>
                      <a:pt x="15425" y="976"/>
                    </a:lnTo>
                    <a:lnTo>
                      <a:pt x="15347" y="976"/>
                    </a:lnTo>
                    <a:lnTo>
                      <a:pt x="15243" y="938"/>
                    </a:lnTo>
                    <a:lnTo>
                      <a:pt x="15166" y="976"/>
                    </a:lnTo>
                    <a:lnTo>
                      <a:pt x="15062" y="938"/>
                    </a:lnTo>
                    <a:lnTo>
                      <a:pt x="14932" y="938"/>
                    </a:lnTo>
                    <a:lnTo>
                      <a:pt x="14932" y="976"/>
                    </a:lnTo>
                    <a:lnTo>
                      <a:pt x="14932" y="1014"/>
                    </a:lnTo>
                    <a:lnTo>
                      <a:pt x="14958" y="1053"/>
                    </a:lnTo>
                    <a:lnTo>
                      <a:pt x="15140" y="1053"/>
                    </a:lnTo>
                    <a:lnTo>
                      <a:pt x="15166" y="1072"/>
                    </a:lnTo>
                    <a:lnTo>
                      <a:pt x="15243" y="1091"/>
                    </a:lnTo>
                    <a:lnTo>
                      <a:pt x="15425" y="1129"/>
                    </a:lnTo>
                    <a:lnTo>
                      <a:pt x="15477" y="1168"/>
                    </a:lnTo>
                    <a:lnTo>
                      <a:pt x="15451" y="1206"/>
                    </a:lnTo>
                    <a:lnTo>
                      <a:pt x="15658" y="1148"/>
                    </a:lnTo>
                    <a:lnTo>
                      <a:pt x="15736" y="1206"/>
                    </a:lnTo>
                    <a:lnTo>
                      <a:pt x="15762" y="1225"/>
                    </a:lnTo>
                    <a:lnTo>
                      <a:pt x="15736" y="1282"/>
                    </a:lnTo>
                    <a:lnTo>
                      <a:pt x="15658" y="1302"/>
                    </a:lnTo>
                    <a:lnTo>
                      <a:pt x="15632" y="1378"/>
                    </a:lnTo>
                    <a:lnTo>
                      <a:pt x="15580" y="1455"/>
                    </a:lnTo>
                    <a:lnTo>
                      <a:pt x="15684" y="1397"/>
                    </a:lnTo>
                    <a:lnTo>
                      <a:pt x="15762" y="1378"/>
                    </a:lnTo>
                    <a:lnTo>
                      <a:pt x="15788" y="1378"/>
                    </a:lnTo>
                    <a:lnTo>
                      <a:pt x="15840" y="1359"/>
                    </a:lnTo>
                    <a:lnTo>
                      <a:pt x="15840" y="1378"/>
                    </a:lnTo>
                    <a:lnTo>
                      <a:pt x="15891" y="1436"/>
                    </a:lnTo>
                    <a:lnTo>
                      <a:pt x="15891" y="1397"/>
                    </a:lnTo>
                    <a:lnTo>
                      <a:pt x="15866" y="1302"/>
                    </a:lnTo>
                    <a:lnTo>
                      <a:pt x="15943" y="1359"/>
                    </a:lnTo>
                    <a:lnTo>
                      <a:pt x="15969" y="1359"/>
                    </a:lnTo>
                    <a:lnTo>
                      <a:pt x="16047" y="1359"/>
                    </a:lnTo>
                    <a:lnTo>
                      <a:pt x="16047" y="1378"/>
                    </a:lnTo>
                    <a:lnTo>
                      <a:pt x="16099" y="1378"/>
                    </a:lnTo>
                    <a:lnTo>
                      <a:pt x="16073" y="1282"/>
                    </a:lnTo>
                    <a:lnTo>
                      <a:pt x="16073" y="1225"/>
                    </a:lnTo>
                    <a:lnTo>
                      <a:pt x="16151" y="1206"/>
                    </a:lnTo>
                    <a:lnTo>
                      <a:pt x="16203" y="1225"/>
                    </a:lnTo>
                    <a:lnTo>
                      <a:pt x="16280" y="1206"/>
                    </a:lnTo>
                    <a:lnTo>
                      <a:pt x="16306" y="1206"/>
                    </a:lnTo>
                    <a:lnTo>
                      <a:pt x="16358" y="1225"/>
                    </a:lnTo>
                    <a:lnTo>
                      <a:pt x="16358" y="1244"/>
                    </a:lnTo>
                    <a:lnTo>
                      <a:pt x="16358" y="1282"/>
                    </a:lnTo>
                    <a:lnTo>
                      <a:pt x="16384" y="1302"/>
                    </a:lnTo>
                    <a:lnTo>
                      <a:pt x="16384" y="1321"/>
                    </a:lnTo>
                    <a:lnTo>
                      <a:pt x="16384" y="1359"/>
                    </a:lnTo>
                    <a:lnTo>
                      <a:pt x="16384" y="1378"/>
                    </a:lnTo>
                    <a:lnTo>
                      <a:pt x="16358" y="1397"/>
                    </a:lnTo>
                    <a:lnTo>
                      <a:pt x="16358" y="1436"/>
                    </a:lnTo>
                    <a:lnTo>
                      <a:pt x="16358" y="1455"/>
                    </a:lnTo>
                    <a:lnTo>
                      <a:pt x="16306" y="1474"/>
                    </a:lnTo>
                    <a:lnTo>
                      <a:pt x="16280" y="1474"/>
                    </a:lnTo>
                    <a:lnTo>
                      <a:pt x="16280" y="1512"/>
                    </a:lnTo>
                    <a:lnTo>
                      <a:pt x="16254" y="1512"/>
                    </a:lnTo>
                    <a:lnTo>
                      <a:pt x="16203" y="1512"/>
                    </a:lnTo>
                    <a:lnTo>
                      <a:pt x="16177" y="1512"/>
                    </a:lnTo>
                    <a:lnTo>
                      <a:pt x="16177" y="1474"/>
                    </a:lnTo>
                    <a:lnTo>
                      <a:pt x="16151" y="1474"/>
                    </a:lnTo>
                    <a:lnTo>
                      <a:pt x="16099" y="1474"/>
                    </a:lnTo>
                    <a:lnTo>
                      <a:pt x="16099" y="1455"/>
                    </a:lnTo>
                    <a:lnTo>
                      <a:pt x="16073" y="1455"/>
                    </a:lnTo>
                    <a:lnTo>
                      <a:pt x="16047" y="1455"/>
                    </a:lnTo>
                    <a:lnTo>
                      <a:pt x="15995" y="1436"/>
                    </a:lnTo>
                    <a:lnTo>
                      <a:pt x="15969" y="1436"/>
                    </a:lnTo>
                    <a:lnTo>
                      <a:pt x="15969" y="1455"/>
                    </a:lnTo>
                    <a:lnTo>
                      <a:pt x="15969" y="1474"/>
                    </a:lnTo>
                    <a:lnTo>
                      <a:pt x="15969" y="1512"/>
                    </a:lnTo>
                    <a:lnTo>
                      <a:pt x="15969" y="1531"/>
                    </a:lnTo>
                    <a:lnTo>
                      <a:pt x="15969" y="1550"/>
                    </a:lnTo>
                    <a:lnTo>
                      <a:pt x="15969" y="1589"/>
                    </a:lnTo>
                    <a:lnTo>
                      <a:pt x="15995" y="1589"/>
                    </a:lnTo>
                    <a:lnTo>
                      <a:pt x="15995" y="1608"/>
                    </a:lnTo>
                    <a:lnTo>
                      <a:pt x="15995" y="1627"/>
                    </a:lnTo>
                    <a:lnTo>
                      <a:pt x="15995" y="1665"/>
                    </a:lnTo>
                    <a:lnTo>
                      <a:pt x="15969" y="1684"/>
                    </a:lnTo>
                    <a:lnTo>
                      <a:pt x="15969" y="1703"/>
                    </a:lnTo>
                    <a:lnTo>
                      <a:pt x="15943" y="1703"/>
                    </a:lnTo>
                    <a:lnTo>
                      <a:pt x="15943" y="1742"/>
                    </a:lnTo>
                    <a:lnTo>
                      <a:pt x="15891" y="1761"/>
                    </a:lnTo>
                    <a:lnTo>
                      <a:pt x="15866" y="1780"/>
                    </a:lnTo>
                    <a:lnTo>
                      <a:pt x="15840" y="1818"/>
                    </a:lnTo>
                    <a:lnTo>
                      <a:pt x="15788" y="1837"/>
                    </a:lnTo>
                    <a:lnTo>
                      <a:pt x="15762" y="1857"/>
                    </a:lnTo>
                    <a:lnTo>
                      <a:pt x="15736" y="1895"/>
                    </a:lnTo>
                    <a:lnTo>
                      <a:pt x="15684" y="1895"/>
                    </a:lnTo>
                    <a:lnTo>
                      <a:pt x="15684" y="1914"/>
                    </a:lnTo>
                    <a:lnTo>
                      <a:pt x="15658" y="1914"/>
                    </a:lnTo>
                    <a:lnTo>
                      <a:pt x="15658" y="1933"/>
                    </a:lnTo>
                    <a:lnTo>
                      <a:pt x="15632" y="1971"/>
                    </a:lnTo>
                    <a:lnTo>
                      <a:pt x="15632" y="1991"/>
                    </a:lnTo>
                    <a:lnTo>
                      <a:pt x="15632" y="2010"/>
                    </a:lnTo>
                    <a:lnTo>
                      <a:pt x="15658" y="2048"/>
                    </a:lnTo>
                    <a:lnTo>
                      <a:pt x="15658" y="2067"/>
                    </a:lnTo>
                    <a:lnTo>
                      <a:pt x="15658" y="2086"/>
                    </a:lnTo>
                    <a:lnTo>
                      <a:pt x="15632" y="2086"/>
                    </a:lnTo>
                    <a:lnTo>
                      <a:pt x="15632" y="2125"/>
                    </a:lnTo>
                    <a:lnTo>
                      <a:pt x="15632" y="2144"/>
                    </a:lnTo>
                    <a:lnTo>
                      <a:pt x="15580" y="2144"/>
                    </a:lnTo>
                    <a:lnTo>
                      <a:pt x="15580" y="2163"/>
                    </a:lnTo>
                    <a:lnTo>
                      <a:pt x="15554" y="2201"/>
                    </a:lnTo>
                    <a:lnTo>
                      <a:pt x="15425" y="2144"/>
                    </a:lnTo>
                    <a:lnTo>
                      <a:pt x="15373" y="2067"/>
                    </a:lnTo>
                    <a:lnTo>
                      <a:pt x="15425" y="1971"/>
                    </a:lnTo>
                    <a:lnTo>
                      <a:pt x="15451" y="1895"/>
                    </a:lnTo>
                    <a:lnTo>
                      <a:pt x="15529" y="1780"/>
                    </a:lnTo>
                    <a:lnTo>
                      <a:pt x="15554" y="1761"/>
                    </a:lnTo>
                    <a:lnTo>
                      <a:pt x="15529" y="1684"/>
                    </a:lnTo>
                    <a:lnTo>
                      <a:pt x="15529" y="1627"/>
                    </a:lnTo>
                    <a:lnTo>
                      <a:pt x="15451" y="1531"/>
                    </a:lnTo>
                    <a:lnTo>
                      <a:pt x="15347" y="1455"/>
                    </a:lnTo>
                    <a:lnTo>
                      <a:pt x="15269" y="1397"/>
                    </a:lnTo>
                    <a:lnTo>
                      <a:pt x="15243" y="1397"/>
                    </a:lnTo>
                    <a:lnTo>
                      <a:pt x="15140" y="1359"/>
                    </a:lnTo>
                    <a:lnTo>
                      <a:pt x="15062" y="1359"/>
                    </a:lnTo>
                    <a:lnTo>
                      <a:pt x="14932" y="1359"/>
                    </a:lnTo>
                    <a:lnTo>
                      <a:pt x="14829" y="1302"/>
                    </a:lnTo>
                    <a:lnTo>
                      <a:pt x="14725" y="1206"/>
                    </a:lnTo>
                    <a:lnTo>
                      <a:pt x="14647" y="1168"/>
                    </a:lnTo>
                    <a:lnTo>
                      <a:pt x="14621" y="1148"/>
                    </a:lnTo>
                    <a:lnTo>
                      <a:pt x="14492" y="1168"/>
                    </a:lnTo>
                    <a:lnTo>
                      <a:pt x="14388" y="1206"/>
                    </a:lnTo>
                    <a:lnTo>
                      <a:pt x="14232" y="1282"/>
                    </a:lnTo>
                    <a:lnTo>
                      <a:pt x="14129" y="1359"/>
                    </a:lnTo>
                    <a:lnTo>
                      <a:pt x="14077" y="1378"/>
                    </a:lnTo>
                    <a:lnTo>
                      <a:pt x="14025" y="1397"/>
                    </a:lnTo>
                    <a:lnTo>
                      <a:pt x="13895" y="1436"/>
                    </a:lnTo>
                    <a:lnTo>
                      <a:pt x="13766" y="1455"/>
                    </a:lnTo>
                    <a:lnTo>
                      <a:pt x="13662" y="1531"/>
                    </a:lnTo>
                    <a:lnTo>
                      <a:pt x="13558" y="1627"/>
                    </a:lnTo>
                    <a:lnTo>
                      <a:pt x="13506" y="1761"/>
                    </a:lnTo>
                    <a:lnTo>
                      <a:pt x="13481" y="1895"/>
                    </a:lnTo>
                    <a:lnTo>
                      <a:pt x="13506" y="1991"/>
                    </a:lnTo>
                    <a:lnTo>
                      <a:pt x="13506" y="2086"/>
                    </a:lnTo>
                    <a:lnTo>
                      <a:pt x="13506" y="2201"/>
                    </a:lnTo>
                    <a:lnTo>
                      <a:pt x="13558" y="2297"/>
                    </a:lnTo>
                    <a:lnTo>
                      <a:pt x="13584" y="2393"/>
                    </a:lnTo>
                    <a:lnTo>
                      <a:pt x="13610" y="2469"/>
                    </a:lnTo>
                    <a:lnTo>
                      <a:pt x="13610" y="2584"/>
                    </a:lnTo>
                    <a:lnTo>
                      <a:pt x="13481" y="2660"/>
                    </a:lnTo>
                    <a:lnTo>
                      <a:pt x="13377" y="2756"/>
                    </a:lnTo>
                    <a:lnTo>
                      <a:pt x="13299" y="2852"/>
                    </a:lnTo>
                    <a:lnTo>
                      <a:pt x="13195" y="2967"/>
                    </a:lnTo>
                    <a:lnTo>
                      <a:pt x="13040" y="3043"/>
                    </a:lnTo>
                    <a:lnTo>
                      <a:pt x="12936" y="3005"/>
                    </a:lnTo>
                    <a:lnTo>
                      <a:pt x="12858" y="2967"/>
                    </a:lnTo>
                    <a:lnTo>
                      <a:pt x="12755" y="2890"/>
                    </a:lnTo>
                    <a:lnTo>
                      <a:pt x="12651" y="2833"/>
                    </a:lnTo>
                    <a:lnTo>
                      <a:pt x="12547" y="2928"/>
                    </a:lnTo>
                    <a:lnTo>
                      <a:pt x="12469" y="3005"/>
                    </a:lnTo>
                    <a:lnTo>
                      <a:pt x="12418" y="3062"/>
                    </a:lnTo>
                    <a:lnTo>
                      <a:pt x="12340" y="3082"/>
                    </a:lnTo>
                    <a:lnTo>
                      <a:pt x="12210" y="3120"/>
                    </a:lnTo>
                    <a:lnTo>
                      <a:pt x="12029" y="3082"/>
                    </a:lnTo>
                    <a:lnTo>
                      <a:pt x="11847" y="3062"/>
                    </a:lnTo>
                    <a:lnTo>
                      <a:pt x="11744" y="3062"/>
                    </a:lnTo>
                    <a:lnTo>
                      <a:pt x="11692" y="3005"/>
                    </a:lnTo>
                    <a:lnTo>
                      <a:pt x="11614" y="2890"/>
                    </a:lnTo>
                    <a:lnTo>
                      <a:pt x="11484" y="2775"/>
                    </a:lnTo>
                    <a:lnTo>
                      <a:pt x="11303" y="2660"/>
                    </a:lnTo>
                    <a:lnTo>
                      <a:pt x="11225" y="2584"/>
                    </a:lnTo>
                    <a:lnTo>
                      <a:pt x="11095" y="2507"/>
                    </a:lnTo>
                    <a:lnTo>
                      <a:pt x="10914" y="2469"/>
                    </a:lnTo>
                    <a:lnTo>
                      <a:pt x="10784" y="2527"/>
                    </a:lnTo>
                    <a:lnTo>
                      <a:pt x="10810" y="2622"/>
                    </a:lnTo>
                    <a:lnTo>
                      <a:pt x="10888" y="2699"/>
                    </a:lnTo>
                    <a:lnTo>
                      <a:pt x="10784" y="2756"/>
                    </a:lnTo>
                    <a:lnTo>
                      <a:pt x="10681" y="2737"/>
                    </a:lnTo>
                    <a:lnTo>
                      <a:pt x="10603" y="2756"/>
                    </a:lnTo>
                    <a:lnTo>
                      <a:pt x="10577" y="2814"/>
                    </a:lnTo>
                    <a:lnTo>
                      <a:pt x="10551" y="2833"/>
                    </a:lnTo>
                    <a:lnTo>
                      <a:pt x="10473" y="2833"/>
                    </a:lnTo>
                    <a:lnTo>
                      <a:pt x="10396" y="2833"/>
                    </a:lnTo>
                    <a:lnTo>
                      <a:pt x="10344" y="2833"/>
                    </a:lnTo>
                    <a:lnTo>
                      <a:pt x="10266" y="2852"/>
                    </a:lnTo>
                    <a:lnTo>
                      <a:pt x="10292" y="2928"/>
                    </a:lnTo>
                    <a:lnTo>
                      <a:pt x="10344" y="2967"/>
                    </a:lnTo>
                    <a:lnTo>
                      <a:pt x="10370" y="3043"/>
                    </a:lnTo>
                    <a:lnTo>
                      <a:pt x="10370" y="3120"/>
                    </a:lnTo>
                    <a:lnTo>
                      <a:pt x="10344" y="3158"/>
                    </a:lnTo>
                    <a:lnTo>
                      <a:pt x="10292" y="3292"/>
                    </a:lnTo>
                    <a:lnTo>
                      <a:pt x="10266" y="3369"/>
                    </a:lnTo>
                    <a:lnTo>
                      <a:pt x="10266" y="3464"/>
                    </a:lnTo>
                    <a:lnTo>
                      <a:pt x="10370" y="3503"/>
                    </a:lnTo>
                    <a:lnTo>
                      <a:pt x="10396" y="3522"/>
                    </a:lnTo>
                    <a:lnTo>
                      <a:pt x="10344" y="3598"/>
                    </a:lnTo>
                    <a:lnTo>
                      <a:pt x="10266" y="3617"/>
                    </a:lnTo>
                    <a:lnTo>
                      <a:pt x="10240" y="3617"/>
                    </a:lnTo>
                    <a:lnTo>
                      <a:pt x="10162" y="3598"/>
                    </a:lnTo>
                    <a:lnTo>
                      <a:pt x="10059" y="3598"/>
                    </a:lnTo>
                    <a:lnTo>
                      <a:pt x="9981" y="3579"/>
                    </a:lnTo>
                    <a:lnTo>
                      <a:pt x="9851" y="3541"/>
                    </a:lnTo>
                    <a:lnTo>
                      <a:pt x="9747" y="3522"/>
                    </a:lnTo>
                    <a:lnTo>
                      <a:pt x="9644" y="3522"/>
                    </a:lnTo>
                    <a:lnTo>
                      <a:pt x="9514" y="3541"/>
                    </a:lnTo>
                    <a:lnTo>
                      <a:pt x="9410" y="3522"/>
                    </a:lnTo>
                    <a:lnTo>
                      <a:pt x="9307" y="3541"/>
                    </a:lnTo>
                    <a:lnTo>
                      <a:pt x="9229" y="3579"/>
                    </a:lnTo>
                    <a:lnTo>
                      <a:pt x="9203" y="3675"/>
                    </a:lnTo>
                    <a:lnTo>
                      <a:pt x="9229" y="3771"/>
                    </a:lnTo>
                    <a:lnTo>
                      <a:pt x="9229" y="3847"/>
                    </a:lnTo>
                    <a:lnTo>
                      <a:pt x="9229" y="3924"/>
                    </a:lnTo>
                    <a:lnTo>
                      <a:pt x="9203" y="4115"/>
                    </a:lnTo>
                    <a:lnTo>
                      <a:pt x="9099" y="4230"/>
                    </a:lnTo>
                    <a:lnTo>
                      <a:pt x="9047" y="4230"/>
                    </a:lnTo>
                    <a:lnTo>
                      <a:pt x="8918" y="4134"/>
                    </a:lnTo>
                    <a:lnTo>
                      <a:pt x="8788" y="4077"/>
                    </a:lnTo>
                    <a:lnTo>
                      <a:pt x="8633" y="4115"/>
                    </a:lnTo>
                    <a:lnTo>
                      <a:pt x="8581" y="4192"/>
                    </a:lnTo>
                    <a:lnTo>
                      <a:pt x="8477" y="4287"/>
                    </a:lnTo>
                    <a:lnTo>
                      <a:pt x="8373" y="4383"/>
                    </a:lnTo>
                    <a:lnTo>
                      <a:pt x="8322" y="4517"/>
                    </a:lnTo>
                    <a:lnTo>
                      <a:pt x="8322" y="4613"/>
                    </a:lnTo>
                    <a:lnTo>
                      <a:pt x="8270" y="4728"/>
                    </a:lnTo>
                    <a:lnTo>
                      <a:pt x="8114" y="4881"/>
                    </a:lnTo>
                    <a:lnTo>
                      <a:pt x="8088" y="4976"/>
                    </a:lnTo>
                    <a:lnTo>
                      <a:pt x="8166" y="5072"/>
                    </a:lnTo>
                    <a:lnTo>
                      <a:pt x="8270" y="5149"/>
                    </a:lnTo>
                    <a:lnTo>
                      <a:pt x="8296" y="5283"/>
                    </a:lnTo>
                    <a:lnTo>
                      <a:pt x="8270" y="5359"/>
                    </a:lnTo>
                    <a:lnTo>
                      <a:pt x="8192" y="5455"/>
                    </a:lnTo>
                    <a:lnTo>
                      <a:pt x="8062" y="5589"/>
                    </a:lnTo>
                    <a:lnTo>
                      <a:pt x="7985" y="5685"/>
                    </a:lnTo>
                    <a:lnTo>
                      <a:pt x="7855" y="5838"/>
                    </a:lnTo>
                    <a:lnTo>
                      <a:pt x="7699" y="5972"/>
                    </a:lnTo>
                    <a:lnTo>
                      <a:pt x="7648" y="6125"/>
                    </a:lnTo>
                    <a:lnTo>
                      <a:pt x="7648" y="6297"/>
                    </a:lnTo>
                    <a:lnTo>
                      <a:pt x="7596" y="6374"/>
                    </a:lnTo>
                    <a:lnTo>
                      <a:pt x="7570" y="6412"/>
                    </a:lnTo>
                    <a:lnTo>
                      <a:pt x="7544" y="6450"/>
                    </a:lnTo>
                    <a:lnTo>
                      <a:pt x="7362" y="6527"/>
                    </a:lnTo>
                    <a:lnTo>
                      <a:pt x="7259" y="6527"/>
                    </a:lnTo>
                    <a:lnTo>
                      <a:pt x="7155" y="6584"/>
                    </a:lnTo>
                    <a:lnTo>
                      <a:pt x="7181" y="6718"/>
                    </a:lnTo>
                    <a:lnTo>
                      <a:pt x="7181" y="6910"/>
                    </a:lnTo>
                    <a:lnTo>
                      <a:pt x="7181" y="7178"/>
                    </a:lnTo>
                    <a:lnTo>
                      <a:pt x="7077" y="7637"/>
                    </a:lnTo>
                    <a:lnTo>
                      <a:pt x="7051" y="7733"/>
                    </a:lnTo>
                    <a:lnTo>
                      <a:pt x="6922" y="7981"/>
                    </a:lnTo>
                    <a:lnTo>
                      <a:pt x="6740" y="8192"/>
                    </a:lnTo>
                    <a:lnTo>
                      <a:pt x="6662" y="8288"/>
                    </a:lnTo>
                    <a:lnTo>
                      <a:pt x="6662" y="8364"/>
                    </a:lnTo>
                    <a:lnTo>
                      <a:pt x="6870" y="8517"/>
                    </a:lnTo>
                    <a:lnTo>
                      <a:pt x="6948" y="8632"/>
                    </a:lnTo>
                    <a:lnTo>
                      <a:pt x="6948" y="8824"/>
                    </a:lnTo>
                    <a:lnTo>
                      <a:pt x="6948" y="8938"/>
                    </a:lnTo>
                    <a:lnTo>
                      <a:pt x="6818" y="9053"/>
                    </a:lnTo>
                    <a:lnTo>
                      <a:pt x="6637" y="9053"/>
                    </a:lnTo>
                    <a:lnTo>
                      <a:pt x="6403" y="9034"/>
                    </a:lnTo>
                    <a:lnTo>
                      <a:pt x="6118" y="9092"/>
                    </a:lnTo>
                    <a:lnTo>
                      <a:pt x="5911" y="9187"/>
                    </a:lnTo>
                    <a:lnTo>
                      <a:pt x="5781" y="9340"/>
                    </a:lnTo>
                    <a:lnTo>
                      <a:pt x="5600" y="9494"/>
                    </a:lnTo>
                    <a:lnTo>
                      <a:pt x="5522" y="9647"/>
                    </a:lnTo>
                    <a:lnTo>
                      <a:pt x="5470" y="9857"/>
                    </a:lnTo>
                    <a:lnTo>
                      <a:pt x="5496" y="10029"/>
                    </a:lnTo>
                    <a:lnTo>
                      <a:pt x="5600" y="10163"/>
                    </a:lnTo>
                    <a:lnTo>
                      <a:pt x="5626" y="10202"/>
                    </a:lnTo>
                    <a:lnTo>
                      <a:pt x="5574" y="10317"/>
                    </a:lnTo>
                    <a:lnTo>
                      <a:pt x="5574" y="10336"/>
                    </a:lnTo>
                    <a:lnTo>
                      <a:pt x="5522" y="10431"/>
                    </a:lnTo>
                    <a:lnTo>
                      <a:pt x="5496" y="10546"/>
                    </a:lnTo>
                    <a:lnTo>
                      <a:pt x="5496" y="10623"/>
                    </a:lnTo>
                    <a:lnTo>
                      <a:pt x="5496" y="10642"/>
                    </a:lnTo>
                    <a:lnTo>
                      <a:pt x="5496" y="10738"/>
                    </a:lnTo>
                    <a:lnTo>
                      <a:pt x="5470" y="10814"/>
                    </a:lnTo>
                    <a:lnTo>
                      <a:pt x="5470" y="10948"/>
                    </a:lnTo>
                    <a:lnTo>
                      <a:pt x="5496" y="10967"/>
                    </a:lnTo>
                    <a:lnTo>
                      <a:pt x="5574" y="11159"/>
                    </a:lnTo>
                    <a:lnTo>
                      <a:pt x="5574" y="11350"/>
                    </a:lnTo>
                    <a:lnTo>
                      <a:pt x="5522" y="11580"/>
                    </a:lnTo>
                    <a:lnTo>
                      <a:pt x="5574" y="11809"/>
                    </a:lnTo>
                    <a:lnTo>
                      <a:pt x="5677" y="11963"/>
                    </a:lnTo>
                    <a:lnTo>
                      <a:pt x="5988" y="12116"/>
                    </a:lnTo>
                    <a:lnTo>
                      <a:pt x="6014" y="12345"/>
                    </a:lnTo>
                    <a:lnTo>
                      <a:pt x="5937" y="12556"/>
                    </a:lnTo>
                    <a:lnTo>
                      <a:pt x="5781" y="12690"/>
                    </a:lnTo>
                    <a:lnTo>
                      <a:pt x="5574" y="12728"/>
                    </a:lnTo>
                    <a:lnTo>
                      <a:pt x="5522" y="12805"/>
                    </a:lnTo>
                    <a:lnTo>
                      <a:pt x="5677" y="12939"/>
                    </a:lnTo>
                    <a:lnTo>
                      <a:pt x="5781" y="13226"/>
                    </a:lnTo>
                    <a:lnTo>
                      <a:pt x="5807" y="13322"/>
                    </a:lnTo>
                    <a:lnTo>
                      <a:pt x="5781" y="13456"/>
                    </a:lnTo>
                    <a:lnTo>
                      <a:pt x="5703" y="13647"/>
                    </a:lnTo>
                    <a:lnTo>
                      <a:pt x="5781" y="13724"/>
                    </a:lnTo>
                    <a:lnTo>
                      <a:pt x="5729" y="13915"/>
                    </a:lnTo>
                    <a:lnTo>
                      <a:pt x="5626" y="14030"/>
                    </a:lnTo>
                    <a:lnTo>
                      <a:pt x="5418" y="14106"/>
                    </a:lnTo>
                    <a:lnTo>
                      <a:pt x="5263" y="14164"/>
                    </a:lnTo>
                    <a:lnTo>
                      <a:pt x="5263" y="14298"/>
                    </a:lnTo>
                    <a:lnTo>
                      <a:pt x="5159" y="14451"/>
                    </a:lnTo>
                    <a:lnTo>
                      <a:pt x="5081" y="14547"/>
                    </a:lnTo>
                    <a:lnTo>
                      <a:pt x="5081" y="14719"/>
                    </a:lnTo>
                    <a:lnTo>
                      <a:pt x="5159" y="14872"/>
                    </a:lnTo>
                    <a:lnTo>
                      <a:pt x="5003" y="15312"/>
                    </a:lnTo>
                    <a:lnTo>
                      <a:pt x="4900" y="15389"/>
                    </a:lnTo>
                    <a:lnTo>
                      <a:pt x="4848" y="15293"/>
                    </a:lnTo>
                    <a:lnTo>
                      <a:pt x="4796" y="15446"/>
                    </a:lnTo>
                    <a:lnTo>
                      <a:pt x="4796" y="15178"/>
                    </a:lnTo>
                    <a:lnTo>
                      <a:pt x="4770" y="15140"/>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56" name="Drawing 58"/>
              <p:cNvSpPr>
                <a:spLocks noChangeAspect="1"/>
              </p:cNvSpPr>
              <p:nvPr/>
            </p:nvSpPr>
            <p:spPr bwMode="auto">
              <a:xfrm>
                <a:off x="6390" y="-1373"/>
                <a:ext cx="1612" cy="49"/>
              </a:xfrm>
              <a:custGeom>
                <a:avLst/>
                <a:gdLst/>
                <a:ahLst/>
                <a:cxnLst>
                  <a:cxn ang="0">
                    <a:pos x="10082" y="334"/>
                  </a:cxn>
                  <a:cxn ang="0">
                    <a:pos x="11028" y="1337"/>
                  </a:cxn>
                  <a:cxn ang="0">
                    <a:pos x="11028" y="3344"/>
                  </a:cxn>
                  <a:cxn ang="0">
                    <a:pos x="11973" y="4347"/>
                  </a:cxn>
                  <a:cxn ang="0">
                    <a:pos x="10713" y="7356"/>
                  </a:cxn>
                  <a:cxn ang="0">
                    <a:pos x="11973" y="6687"/>
                  </a:cxn>
                  <a:cxn ang="0">
                    <a:pos x="13548" y="4012"/>
                  </a:cxn>
                  <a:cxn ang="0">
                    <a:pos x="13863" y="1672"/>
                  </a:cxn>
                  <a:cxn ang="0">
                    <a:pos x="16069" y="3344"/>
                  </a:cxn>
                  <a:cxn ang="0">
                    <a:pos x="16069" y="6687"/>
                  </a:cxn>
                  <a:cxn ang="0">
                    <a:pos x="14494" y="8025"/>
                  </a:cxn>
                  <a:cxn ang="0">
                    <a:pos x="12603" y="10700"/>
                  </a:cxn>
                  <a:cxn ang="0">
                    <a:pos x="11973" y="9697"/>
                  </a:cxn>
                  <a:cxn ang="0">
                    <a:pos x="10713" y="11368"/>
                  </a:cxn>
                  <a:cxn ang="0">
                    <a:pos x="9767" y="13375"/>
                  </a:cxn>
                  <a:cxn ang="0">
                    <a:pos x="8822" y="11034"/>
                  </a:cxn>
                  <a:cxn ang="0">
                    <a:pos x="8192" y="12037"/>
                  </a:cxn>
                  <a:cxn ang="0">
                    <a:pos x="5671" y="15047"/>
                  </a:cxn>
                  <a:cxn ang="0">
                    <a:pos x="4411" y="14712"/>
                  </a:cxn>
                  <a:cxn ang="0">
                    <a:pos x="3466" y="14043"/>
                  </a:cxn>
                  <a:cxn ang="0">
                    <a:pos x="1260" y="16050"/>
                  </a:cxn>
                  <a:cxn ang="0">
                    <a:pos x="0" y="16050"/>
                  </a:cxn>
                  <a:cxn ang="0">
                    <a:pos x="0" y="13709"/>
                  </a:cxn>
                  <a:cxn ang="0">
                    <a:pos x="1260" y="12372"/>
                  </a:cxn>
                  <a:cxn ang="0">
                    <a:pos x="3466" y="11368"/>
                  </a:cxn>
                  <a:cxn ang="0">
                    <a:pos x="4726" y="11034"/>
                  </a:cxn>
                  <a:cxn ang="0">
                    <a:pos x="5986" y="10700"/>
                  </a:cxn>
                  <a:cxn ang="0">
                    <a:pos x="6932" y="8694"/>
                  </a:cxn>
                  <a:cxn ang="0">
                    <a:pos x="8192" y="7356"/>
                  </a:cxn>
                  <a:cxn ang="0">
                    <a:pos x="8507" y="5350"/>
                  </a:cxn>
                  <a:cxn ang="0">
                    <a:pos x="8822" y="4012"/>
                  </a:cxn>
                  <a:cxn ang="0">
                    <a:pos x="8822" y="2006"/>
                  </a:cxn>
                  <a:cxn ang="0">
                    <a:pos x="9767" y="334"/>
                  </a:cxn>
                </a:cxnLst>
                <a:rect l="0" t="0" r="r" b="b"/>
                <a:pathLst>
                  <a:path w="16384" h="16384">
                    <a:moveTo>
                      <a:pt x="9767" y="334"/>
                    </a:moveTo>
                    <a:lnTo>
                      <a:pt x="10082" y="334"/>
                    </a:lnTo>
                    <a:lnTo>
                      <a:pt x="10713" y="0"/>
                    </a:lnTo>
                    <a:lnTo>
                      <a:pt x="11028" y="1337"/>
                    </a:lnTo>
                    <a:lnTo>
                      <a:pt x="11343" y="2006"/>
                    </a:lnTo>
                    <a:lnTo>
                      <a:pt x="11028" y="3344"/>
                    </a:lnTo>
                    <a:lnTo>
                      <a:pt x="11343" y="3009"/>
                    </a:lnTo>
                    <a:lnTo>
                      <a:pt x="11973" y="4347"/>
                    </a:lnTo>
                    <a:lnTo>
                      <a:pt x="11343" y="6019"/>
                    </a:lnTo>
                    <a:lnTo>
                      <a:pt x="10713" y="7356"/>
                    </a:lnTo>
                    <a:lnTo>
                      <a:pt x="11028" y="7022"/>
                    </a:lnTo>
                    <a:lnTo>
                      <a:pt x="11973" y="6687"/>
                    </a:lnTo>
                    <a:lnTo>
                      <a:pt x="12603" y="4347"/>
                    </a:lnTo>
                    <a:lnTo>
                      <a:pt x="13548" y="4012"/>
                    </a:lnTo>
                    <a:lnTo>
                      <a:pt x="13548" y="3009"/>
                    </a:lnTo>
                    <a:lnTo>
                      <a:pt x="13863" y="1672"/>
                    </a:lnTo>
                    <a:lnTo>
                      <a:pt x="15124" y="2006"/>
                    </a:lnTo>
                    <a:lnTo>
                      <a:pt x="16069" y="3344"/>
                    </a:lnTo>
                    <a:lnTo>
                      <a:pt x="16384" y="5350"/>
                    </a:lnTo>
                    <a:lnTo>
                      <a:pt x="16069" y="6687"/>
                    </a:lnTo>
                    <a:lnTo>
                      <a:pt x="15754" y="7356"/>
                    </a:lnTo>
                    <a:lnTo>
                      <a:pt x="14494" y="8025"/>
                    </a:lnTo>
                    <a:lnTo>
                      <a:pt x="13233" y="9362"/>
                    </a:lnTo>
                    <a:lnTo>
                      <a:pt x="12603" y="10700"/>
                    </a:lnTo>
                    <a:lnTo>
                      <a:pt x="11973" y="9362"/>
                    </a:lnTo>
                    <a:lnTo>
                      <a:pt x="11973" y="9697"/>
                    </a:lnTo>
                    <a:lnTo>
                      <a:pt x="11028" y="10700"/>
                    </a:lnTo>
                    <a:lnTo>
                      <a:pt x="10713" y="11368"/>
                    </a:lnTo>
                    <a:lnTo>
                      <a:pt x="10713" y="12372"/>
                    </a:lnTo>
                    <a:lnTo>
                      <a:pt x="9767" y="13375"/>
                    </a:lnTo>
                    <a:lnTo>
                      <a:pt x="9452" y="12372"/>
                    </a:lnTo>
                    <a:lnTo>
                      <a:pt x="8822" y="11034"/>
                    </a:lnTo>
                    <a:lnTo>
                      <a:pt x="9452" y="10031"/>
                    </a:lnTo>
                    <a:lnTo>
                      <a:pt x="8192" y="12037"/>
                    </a:lnTo>
                    <a:lnTo>
                      <a:pt x="6932" y="13709"/>
                    </a:lnTo>
                    <a:lnTo>
                      <a:pt x="5671" y="15047"/>
                    </a:lnTo>
                    <a:lnTo>
                      <a:pt x="4411" y="15381"/>
                    </a:lnTo>
                    <a:lnTo>
                      <a:pt x="4411" y="14712"/>
                    </a:lnTo>
                    <a:lnTo>
                      <a:pt x="4411" y="14043"/>
                    </a:lnTo>
                    <a:lnTo>
                      <a:pt x="3466" y="14043"/>
                    </a:lnTo>
                    <a:lnTo>
                      <a:pt x="2521" y="15381"/>
                    </a:lnTo>
                    <a:lnTo>
                      <a:pt x="1260" y="16050"/>
                    </a:lnTo>
                    <a:lnTo>
                      <a:pt x="630" y="16384"/>
                    </a:lnTo>
                    <a:lnTo>
                      <a:pt x="0" y="16050"/>
                    </a:lnTo>
                    <a:lnTo>
                      <a:pt x="0" y="14712"/>
                    </a:lnTo>
                    <a:lnTo>
                      <a:pt x="0" y="13709"/>
                    </a:lnTo>
                    <a:lnTo>
                      <a:pt x="945" y="13709"/>
                    </a:lnTo>
                    <a:lnTo>
                      <a:pt x="1260" y="12372"/>
                    </a:lnTo>
                    <a:lnTo>
                      <a:pt x="2206" y="12372"/>
                    </a:lnTo>
                    <a:lnTo>
                      <a:pt x="3466" y="11368"/>
                    </a:lnTo>
                    <a:lnTo>
                      <a:pt x="3781" y="12037"/>
                    </a:lnTo>
                    <a:lnTo>
                      <a:pt x="4726" y="11034"/>
                    </a:lnTo>
                    <a:lnTo>
                      <a:pt x="5041" y="10700"/>
                    </a:lnTo>
                    <a:lnTo>
                      <a:pt x="5986" y="10700"/>
                    </a:lnTo>
                    <a:lnTo>
                      <a:pt x="7247" y="9697"/>
                    </a:lnTo>
                    <a:lnTo>
                      <a:pt x="6932" y="8694"/>
                    </a:lnTo>
                    <a:lnTo>
                      <a:pt x="7247" y="8359"/>
                    </a:lnTo>
                    <a:lnTo>
                      <a:pt x="8192" y="7356"/>
                    </a:lnTo>
                    <a:lnTo>
                      <a:pt x="8507" y="6687"/>
                    </a:lnTo>
                    <a:lnTo>
                      <a:pt x="8507" y="5350"/>
                    </a:lnTo>
                    <a:lnTo>
                      <a:pt x="8822" y="4681"/>
                    </a:lnTo>
                    <a:lnTo>
                      <a:pt x="8822" y="4012"/>
                    </a:lnTo>
                    <a:lnTo>
                      <a:pt x="8822" y="3009"/>
                    </a:lnTo>
                    <a:lnTo>
                      <a:pt x="8822" y="2006"/>
                    </a:lnTo>
                    <a:lnTo>
                      <a:pt x="9452" y="669"/>
                    </a:lnTo>
                    <a:lnTo>
                      <a:pt x="9767" y="33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57" name="Drawing 59"/>
              <p:cNvSpPr>
                <a:spLocks noChangeAspect="1"/>
              </p:cNvSpPr>
              <p:nvPr/>
            </p:nvSpPr>
            <p:spPr bwMode="auto">
              <a:xfrm>
                <a:off x="6483" y="-1373"/>
                <a:ext cx="651" cy="24"/>
              </a:xfrm>
              <a:custGeom>
                <a:avLst/>
                <a:gdLst/>
                <a:ahLst/>
                <a:cxnLst>
                  <a:cxn ang="0">
                    <a:pos x="780" y="12288"/>
                  </a:cxn>
                  <a:cxn ang="0">
                    <a:pos x="2341" y="11605"/>
                  </a:cxn>
                  <a:cxn ang="0">
                    <a:pos x="780" y="10923"/>
                  </a:cxn>
                  <a:cxn ang="0">
                    <a:pos x="780" y="9557"/>
                  </a:cxn>
                  <a:cxn ang="0">
                    <a:pos x="780" y="8875"/>
                  </a:cxn>
                  <a:cxn ang="0">
                    <a:pos x="3121" y="9557"/>
                  </a:cxn>
                  <a:cxn ang="0">
                    <a:pos x="3121" y="8192"/>
                  </a:cxn>
                  <a:cxn ang="0">
                    <a:pos x="5461" y="8875"/>
                  </a:cxn>
                  <a:cxn ang="0">
                    <a:pos x="6242" y="6827"/>
                  </a:cxn>
                  <a:cxn ang="0">
                    <a:pos x="7022" y="3413"/>
                  </a:cxn>
                  <a:cxn ang="0">
                    <a:pos x="8582" y="6144"/>
                  </a:cxn>
                  <a:cxn ang="0">
                    <a:pos x="11703" y="6144"/>
                  </a:cxn>
                  <a:cxn ang="0">
                    <a:pos x="11703" y="3413"/>
                  </a:cxn>
                  <a:cxn ang="0">
                    <a:pos x="11703" y="0"/>
                  </a:cxn>
                  <a:cxn ang="0">
                    <a:pos x="11703" y="683"/>
                  </a:cxn>
                  <a:cxn ang="0">
                    <a:pos x="13263" y="2731"/>
                  </a:cxn>
                  <a:cxn ang="0">
                    <a:pos x="14824" y="4096"/>
                  </a:cxn>
                  <a:cxn ang="0">
                    <a:pos x="15604" y="6144"/>
                  </a:cxn>
                  <a:cxn ang="0">
                    <a:pos x="15604" y="8875"/>
                  </a:cxn>
                  <a:cxn ang="0">
                    <a:pos x="15604" y="10923"/>
                  </a:cxn>
                  <a:cxn ang="0">
                    <a:pos x="16384" y="13653"/>
                  </a:cxn>
                  <a:cxn ang="0">
                    <a:pos x="13263" y="13653"/>
                  </a:cxn>
                  <a:cxn ang="0">
                    <a:pos x="11703" y="15019"/>
                  </a:cxn>
                  <a:cxn ang="0">
                    <a:pos x="9362" y="16384"/>
                  </a:cxn>
                  <a:cxn ang="0">
                    <a:pos x="8582" y="14336"/>
                  </a:cxn>
                  <a:cxn ang="0">
                    <a:pos x="10142" y="12288"/>
                  </a:cxn>
                  <a:cxn ang="0">
                    <a:pos x="11703" y="9557"/>
                  </a:cxn>
                  <a:cxn ang="0">
                    <a:pos x="9362" y="12288"/>
                  </a:cxn>
                  <a:cxn ang="0">
                    <a:pos x="7022" y="12288"/>
                  </a:cxn>
                  <a:cxn ang="0">
                    <a:pos x="5461" y="13653"/>
                  </a:cxn>
                  <a:cxn ang="0">
                    <a:pos x="3901" y="14336"/>
                  </a:cxn>
                  <a:cxn ang="0">
                    <a:pos x="780" y="16384"/>
                  </a:cxn>
                  <a:cxn ang="0">
                    <a:pos x="0" y="14336"/>
                  </a:cxn>
                  <a:cxn ang="0">
                    <a:pos x="0" y="12288"/>
                  </a:cxn>
                  <a:cxn ang="0">
                    <a:pos x="780" y="12288"/>
                  </a:cxn>
                </a:cxnLst>
                <a:rect l="0" t="0" r="r" b="b"/>
                <a:pathLst>
                  <a:path w="16384" h="16384">
                    <a:moveTo>
                      <a:pt x="780" y="12288"/>
                    </a:moveTo>
                    <a:lnTo>
                      <a:pt x="2341" y="11605"/>
                    </a:lnTo>
                    <a:lnTo>
                      <a:pt x="780" y="10923"/>
                    </a:lnTo>
                    <a:lnTo>
                      <a:pt x="780" y="9557"/>
                    </a:lnTo>
                    <a:lnTo>
                      <a:pt x="780" y="8875"/>
                    </a:lnTo>
                    <a:lnTo>
                      <a:pt x="3121" y="9557"/>
                    </a:lnTo>
                    <a:lnTo>
                      <a:pt x="3121" y="8192"/>
                    </a:lnTo>
                    <a:lnTo>
                      <a:pt x="5461" y="8875"/>
                    </a:lnTo>
                    <a:lnTo>
                      <a:pt x="6242" y="6827"/>
                    </a:lnTo>
                    <a:lnTo>
                      <a:pt x="7022" y="3413"/>
                    </a:lnTo>
                    <a:lnTo>
                      <a:pt x="8582" y="6144"/>
                    </a:lnTo>
                    <a:lnTo>
                      <a:pt x="11703" y="6144"/>
                    </a:lnTo>
                    <a:lnTo>
                      <a:pt x="11703" y="3413"/>
                    </a:lnTo>
                    <a:lnTo>
                      <a:pt x="11703" y="0"/>
                    </a:lnTo>
                    <a:lnTo>
                      <a:pt x="11703" y="683"/>
                    </a:lnTo>
                    <a:lnTo>
                      <a:pt x="13263" y="2731"/>
                    </a:lnTo>
                    <a:lnTo>
                      <a:pt x="14824" y="4096"/>
                    </a:lnTo>
                    <a:lnTo>
                      <a:pt x="15604" y="6144"/>
                    </a:lnTo>
                    <a:lnTo>
                      <a:pt x="15604" y="8875"/>
                    </a:lnTo>
                    <a:lnTo>
                      <a:pt x="15604" y="10923"/>
                    </a:lnTo>
                    <a:lnTo>
                      <a:pt x="16384" y="13653"/>
                    </a:lnTo>
                    <a:lnTo>
                      <a:pt x="13263" y="13653"/>
                    </a:lnTo>
                    <a:lnTo>
                      <a:pt x="11703" y="15019"/>
                    </a:lnTo>
                    <a:lnTo>
                      <a:pt x="9362" y="16384"/>
                    </a:lnTo>
                    <a:lnTo>
                      <a:pt x="8582" y="14336"/>
                    </a:lnTo>
                    <a:lnTo>
                      <a:pt x="10142" y="12288"/>
                    </a:lnTo>
                    <a:lnTo>
                      <a:pt x="11703" y="9557"/>
                    </a:lnTo>
                    <a:lnTo>
                      <a:pt x="9362" y="12288"/>
                    </a:lnTo>
                    <a:lnTo>
                      <a:pt x="7022" y="12288"/>
                    </a:lnTo>
                    <a:lnTo>
                      <a:pt x="5461" y="13653"/>
                    </a:lnTo>
                    <a:lnTo>
                      <a:pt x="3901" y="14336"/>
                    </a:lnTo>
                    <a:lnTo>
                      <a:pt x="780" y="16384"/>
                    </a:lnTo>
                    <a:lnTo>
                      <a:pt x="0" y="14336"/>
                    </a:lnTo>
                    <a:lnTo>
                      <a:pt x="0" y="12288"/>
                    </a:lnTo>
                    <a:lnTo>
                      <a:pt x="780" y="12288"/>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58" name="Drawing 60"/>
              <p:cNvSpPr>
                <a:spLocks noChangeAspect="1"/>
              </p:cNvSpPr>
              <p:nvPr/>
            </p:nvSpPr>
            <p:spPr bwMode="auto">
              <a:xfrm>
                <a:off x="7258" y="-1395"/>
                <a:ext cx="434" cy="20"/>
              </a:xfrm>
              <a:custGeom>
                <a:avLst/>
                <a:gdLst/>
                <a:ahLst/>
                <a:cxnLst>
                  <a:cxn ang="0">
                    <a:pos x="7022" y="5734"/>
                  </a:cxn>
                  <a:cxn ang="0">
                    <a:pos x="8192" y="5734"/>
                  </a:cxn>
                  <a:cxn ang="0">
                    <a:pos x="8192" y="4915"/>
                  </a:cxn>
                  <a:cxn ang="0">
                    <a:pos x="8192" y="2458"/>
                  </a:cxn>
                  <a:cxn ang="0">
                    <a:pos x="9362" y="0"/>
                  </a:cxn>
                  <a:cxn ang="0">
                    <a:pos x="11703" y="0"/>
                  </a:cxn>
                  <a:cxn ang="0">
                    <a:pos x="14043" y="0"/>
                  </a:cxn>
                  <a:cxn ang="0">
                    <a:pos x="16384" y="1638"/>
                  </a:cxn>
                  <a:cxn ang="0">
                    <a:pos x="14043" y="3277"/>
                  </a:cxn>
                  <a:cxn ang="0">
                    <a:pos x="14043" y="8192"/>
                  </a:cxn>
                  <a:cxn ang="0">
                    <a:pos x="12873" y="9830"/>
                  </a:cxn>
                  <a:cxn ang="0">
                    <a:pos x="11703" y="12288"/>
                  </a:cxn>
                  <a:cxn ang="0">
                    <a:pos x="9362" y="14746"/>
                  </a:cxn>
                  <a:cxn ang="0">
                    <a:pos x="7022" y="15565"/>
                  </a:cxn>
                  <a:cxn ang="0">
                    <a:pos x="3511" y="16384"/>
                  </a:cxn>
                  <a:cxn ang="0">
                    <a:pos x="0" y="16384"/>
                  </a:cxn>
                  <a:cxn ang="0">
                    <a:pos x="0" y="14746"/>
                  </a:cxn>
                  <a:cxn ang="0">
                    <a:pos x="0" y="9830"/>
                  </a:cxn>
                  <a:cxn ang="0">
                    <a:pos x="3511" y="9011"/>
                  </a:cxn>
                  <a:cxn ang="0">
                    <a:pos x="4681" y="8192"/>
                  </a:cxn>
                  <a:cxn ang="0">
                    <a:pos x="7022" y="5734"/>
                  </a:cxn>
                </a:cxnLst>
                <a:rect l="0" t="0" r="r" b="b"/>
                <a:pathLst>
                  <a:path w="16384" h="16384">
                    <a:moveTo>
                      <a:pt x="7022" y="5734"/>
                    </a:moveTo>
                    <a:lnTo>
                      <a:pt x="8192" y="5734"/>
                    </a:lnTo>
                    <a:lnTo>
                      <a:pt x="8192" y="4915"/>
                    </a:lnTo>
                    <a:lnTo>
                      <a:pt x="8192" y="2458"/>
                    </a:lnTo>
                    <a:lnTo>
                      <a:pt x="9362" y="0"/>
                    </a:lnTo>
                    <a:lnTo>
                      <a:pt x="11703" y="0"/>
                    </a:lnTo>
                    <a:lnTo>
                      <a:pt x="14043" y="0"/>
                    </a:lnTo>
                    <a:lnTo>
                      <a:pt x="16384" y="1638"/>
                    </a:lnTo>
                    <a:lnTo>
                      <a:pt x="14043" y="3277"/>
                    </a:lnTo>
                    <a:lnTo>
                      <a:pt x="14043" y="8192"/>
                    </a:lnTo>
                    <a:lnTo>
                      <a:pt x="12873" y="9830"/>
                    </a:lnTo>
                    <a:lnTo>
                      <a:pt x="11703" y="12288"/>
                    </a:lnTo>
                    <a:lnTo>
                      <a:pt x="9362" y="14746"/>
                    </a:lnTo>
                    <a:lnTo>
                      <a:pt x="7022" y="15565"/>
                    </a:lnTo>
                    <a:lnTo>
                      <a:pt x="3511" y="16384"/>
                    </a:lnTo>
                    <a:lnTo>
                      <a:pt x="0" y="16384"/>
                    </a:lnTo>
                    <a:lnTo>
                      <a:pt x="0" y="14746"/>
                    </a:lnTo>
                    <a:lnTo>
                      <a:pt x="0" y="9830"/>
                    </a:lnTo>
                    <a:lnTo>
                      <a:pt x="3511" y="9011"/>
                    </a:lnTo>
                    <a:lnTo>
                      <a:pt x="4681" y="8192"/>
                    </a:lnTo>
                    <a:lnTo>
                      <a:pt x="7022" y="573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59" name="Drawing 61"/>
              <p:cNvSpPr>
                <a:spLocks noChangeAspect="1"/>
              </p:cNvSpPr>
              <p:nvPr/>
            </p:nvSpPr>
            <p:spPr bwMode="auto">
              <a:xfrm>
                <a:off x="6762" y="-1308"/>
                <a:ext cx="434" cy="15"/>
              </a:xfrm>
              <a:custGeom>
                <a:avLst/>
                <a:gdLst/>
                <a:ahLst/>
                <a:cxnLst>
                  <a:cxn ang="0">
                    <a:pos x="4681" y="8738"/>
                  </a:cxn>
                  <a:cxn ang="0">
                    <a:pos x="4681" y="7646"/>
                  </a:cxn>
                  <a:cxn ang="0">
                    <a:pos x="3511" y="5461"/>
                  </a:cxn>
                  <a:cxn ang="0">
                    <a:pos x="3511" y="3277"/>
                  </a:cxn>
                  <a:cxn ang="0">
                    <a:pos x="7022" y="4369"/>
                  </a:cxn>
                  <a:cxn ang="0">
                    <a:pos x="9362" y="4369"/>
                  </a:cxn>
                  <a:cxn ang="0">
                    <a:pos x="12873" y="3277"/>
                  </a:cxn>
                  <a:cxn ang="0">
                    <a:pos x="16384" y="0"/>
                  </a:cxn>
                  <a:cxn ang="0">
                    <a:pos x="16384" y="3277"/>
                  </a:cxn>
                  <a:cxn ang="0">
                    <a:pos x="16384" y="7646"/>
                  </a:cxn>
                  <a:cxn ang="0">
                    <a:pos x="12873" y="8738"/>
                  </a:cxn>
                  <a:cxn ang="0">
                    <a:pos x="9362" y="13107"/>
                  </a:cxn>
                  <a:cxn ang="0">
                    <a:pos x="4681" y="16384"/>
                  </a:cxn>
                  <a:cxn ang="0">
                    <a:pos x="2341" y="16384"/>
                  </a:cxn>
                  <a:cxn ang="0">
                    <a:pos x="0" y="14199"/>
                  </a:cxn>
                  <a:cxn ang="0">
                    <a:pos x="2341" y="13107"/>
                  </a:cxn>
                  <a:cxn ang="0">
                    <a:pos x="3511" y="9830"/>
                  </a:cxn>
                  <a:cxn ang="0">
                    <a:pos x="7022" y="9830"/>
                  </a:cxn>
                  <a:cxn ang="0">
                    <a:pos x="4681" y="8738"/>
                  </a:cxn>
                </a:cxnLst>
                <a:rect l="0" t="0" r="r" b="b"/>
                <a:pathLst>
                  <a:path w="16384" h="16384">
                    <a:moveTo>
                      <a:pt x="4681" y="8738"/>
                    </a:moveTo>
                    <a:lnTo>
                      <a:pt x="4681" y="7646"/>
                    </a:lnTo>
                    <a:lnTo>
                      <a:pt x="3511" y="5461"/>
                    </a:lnTo>
                    <a:lnTo>
                      <a:pt x="3511" y="3277"/>
                    </a:lnTo>
                    <a:lnTo>
                      <a:pt x="7022" y="4369"/>
                    </a:lnTo>
                    <a:lnTo>
                      <a:pt x="9362" y="4369"/>
                    </a:lnTo>
                    <a:lnTo>
                      <a:pt x="12873" y="3277"/>
                    </a:lnTo>
                    <a:lnTo>
                      <a:pt x="16384" y="0"/>
                    </a:lnTo>
                    <a:lnTo>
                      <a:pt x="16384" y="3277"/>
                    </a:lnTo>
                    <a:lnTo>
                      <a:pt x="16384" y="7646"/>
                    </a:lnTo>
                    <a:lnTo>
                      <a:pt x="12873" y="8738"/>
                    </a:lnTo>
                    <a:lnTo>
                      <a:pt x="9362" y="13107"/>
                    </a:lnTo>
                    <a:lnTo>
                      <a:pt x="4681" y="16384"/>
                    </a:lnTo>
                    <a:lnTo>
                      <a:pt x="2341" y="16384"/>
                    </a:lnTo>
                    <a:lnTo>
                      <a:pt x="0" y="14199"/>
                    </a:lnTo>
                    <a:lnTo>
                      <a:pt x="2341" y="13107"/>
                    </a:lnTo>
                    <a:lnTo>
                      <a:pt x="3511" y="9830"/>
                    </a:lnTo>
                    <a:lnTo>
                      <a:pt x="7022" y="9830"/>
                    </a:lnTo>
                    <a:lnTo>
                      <a:pt x="4681" y="8738"/>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60" name="Drawing 62"/>
              <p:cNvSpPr>
                <a:spLocks noChangeAspect="1"/>
              </p:cNvSpPr>
              <p:nvPr/>
            </p:nvSpPr>
            <p:spPr bwMode="auto">
              <a:xfrm>
                <a:off x="8126" y="-1413"/>
                <a:ext cx="806" cy="33"/>
              </a:xfrm>
              <a:custGeom>
                <a:avLst/>
                <a:gdLst/>
                <a:ahLst/>
                <a:cxnLst>
                  <a:cxn ang="0">
                    <a:pos x="1890" y="11916"/>
                  </a:cxn>
                  <a:cxn ang="0">
                    <a:pos x="1260" y="10923"/>
                  </a:cxn>
                  <a:cxn ang="0">
                    <a:pos x="0" y="10426"/>
                  </a:cxn>
                  <a:cxn ang="0">
                    <a:pos x="1890" y="10923"/>
                  </a:cxn>
                  <a:cxn ang="0">
                    <a:pos x="2521" y="9930"/>
                  </a:cxn>
                  <a:cxn ang="0">
                    <a:pos x="2521" y="8937"/>
                  </a:cxn>
                  <a:cxn ang="0">
                    <a:pos x="1260" y="8440"/>
                  </a:cxn>
                  <a:cxn ang="0">
                    <a:pos x="2521" y="7944"/>
                  </a:cxn>
                  <a:cxn ang="0">
                    <a:pos x="1890" y="6951"/>
                  </a:cxn>
                  <a:cxn ang="0">
                    <a:pos x="1890" y="6454"/>
                  </a:cxn>
                  <a:cxn ang="0">
                    <a:pos x="3781" y="4965"/>
                  </a:cxn>
                  <a:cxn ang="0">
                    <a:pos x="5041" y="6454"/>
                  </a:cxn>
                  <a:cxn ang="0">
                    <a:pos x="6932" y="4468"/>
                  </a:cxn>
                  <a:cxn ang="0">
                    <a:pos x="5041" y="2979"/>
                  </a:cxn>
                  <a:cxn ang="0">
                    <a:pos x="6302" y="2979"/>
                  </a:cxn>
                  <a:cxn ang="0">
                    <a:pos x="6932" y="2482"/>
                  </a:cxn>
                  <a:cxn ang="0">
                    <a:pos x="8822" y="2979"/>
                  </a:cxn>
                  <a:cxn ang="0">
                    <a:pos x="9452" y="2482"/>
                  </a:cxn>
                  <a:cxn ang="0">
                    <a:pos x="8822" y="0"/>
                  </a:cxn>
                  <a:cxn ang="0">
                    <a:pos x="10082" y="1986"/>
                  </a:cxn>
                  <a:cxn ang="0">
                    <a:pos x="10082" y="0"/>
                  </a:cxn>
                  <a:cxn ang="0">
                    <a:pos x="11343" y="0"/>
                  </a:cxn>
                  <a:cxn ang="0">
                    <a:pos x="12603" y="0"/>
                  </a:cxn>
                  <a:cxn ang="0">
                    <a:pos x="13863" y="1986"/>
                  </a:cxn>
                  <a:cxn ang="0">
                    <a:pos x="14494" y="2482"/>
                  </a:cxn>
                  <a:cxn ang="0">
                    <a:pos x="15124" y="2979"/>
                  </a:cxn>
                  <a:cxn ang="0">
                    <a:pos x="15124" y="3972"/>
                  </a:cxn>
                  <a:cxn ang="0">
                    <a:pos x="16384" y="5958"/>
                  </a:cxn>
                  <a:cxn ang="0">
                    <a:pos x="15124" y="7944"/>
                  </a:cxn>
                  <a:cxn ang="0">
                    <a:pos x="15124" y="9930"/>
                  </a:cxn>
                  <a:cxn ang="0">
                    <a:pos x="15124" y="11916"/>
                  </a:cxn>
                  <a:cxn ang="0">
                    <a:pos x="13863" y="12412"/>
                  </a:cxn>
                  <a:cxn ang="0">
                    <a:pos x="11343" y="12412"/>
                  </a:cxn>
                  <a:cxn ang="0">
                    <a:pos x="11343" y="10923"/>
                  </a:cxn>
                  <a:cxn ang="0">
                    <a:pos x="9452" y="11916"/>
                  </a:cxn>
                  <a:cxn ang="0">
                    <a:pos x="7562" y="14895"/>
                  </a:cxn>
                  <a:cxn ang="0">
                    <a:pos x="5041" y="14895"/>
                  </a:cxn>
                  <a:cxn ang="0">
                    <a:pos x="3781" y="15888"/>
                  </a:cxn>
                  <a:cxn ang="0">
                    <a:pos x="1890" y="16384"/>
                  </a:cxn>
                  <a:cxn ang="0">
                    <a:pos x="0" y="14895"/>
                  </a:cxn>
                  <a:cxn ang="0">
                    <a:pos x="1890" y="14398"/>
                  </a:cxn>
                  <a:cxn ang="0">
                    <a:pos x="2521" y="13902"/>
                  </a:cxn>
                  <a:cxn ang="0">
                    <a:pos x="3781" y="12412"/>
                  </a:cxn>
                  <a:cxn ang="0">
                    <a:pos x="2521" y="12412"/>
                  </a:cxn>
                  <a:cxn ang="0">
                    <a:pos x="1890" y="11916"/>
                  </a:cxn>
                </a:cxnLst>
                <a:rect l="0" t="0" r="r" b="b"/>
                <a:pathLst>
                  <a:path w="16384" h="16384">
                    <a:moveTo>
                      <a:pt x="1890" y="11916"/>
                    </a:moveTo>
                    <a:lnTo>
                      <a:pt x="1260" y="10923"/>
                    </a:lnTo>
                    <a:lnTo>
                      <a:pt x="0" y="10426"/>
                    </a:lnTo>
                    <a:lnTo>
                      <a:pt x="1890" y="10923"/>
                    </a:lnTo>
                    <a:lnTo>
                      <a:pt x="2521" y="9930"/>
                    </a:lnTo>
                    <a:lnTo>
                      <a:pt x="2521" y="8937"/>
                    </a:lnTo>
                    <a:lnTo>
                      <a:pt x="1260" y="8440"/>
                    </a:lnTo>
                    <a:lnTo>
                      <a:pt x="2521" y="7944"/>
                    </a:lnTo>
                    <a:lnTo>
                      <a:pt x="1890" y="6951"/>
                    </a:lnTo>
                    <a:lnTo>
                      <a:pt x="1890" y="6454"/>
                    </a:lnTo>
                    <a:lnTo>
                      <a:pt x="3781" y="4965"/>
                    </a:lnTo>
                    <a:lnTo>
                      <a:pt x="5041" y="6454"/>
                    </a:lnTo>
                    <a:lnTo>
                      <a:pt x="6932" y="4468"/>
                    </a:lnTo>
                    <a:lnTo>
                      <a:pt x="5041" y="2979"/>
                    </a:lnTo>
                    <a:lnTo>
                      <a:pt x="6302" y="2979"/>
                    </a:lnTo>
                    <a:lnTo>
                      <a:pt x="6932" y="2482"/>
                    </a:lnTo>
                    <a:lnTo>
                      <a:pt x="8822" y="2979"/>
                    </a:lnTo>
                    <a:lnTo>
                      <a:pt x="9452" y="2482"/>
                    </a:lnTo>
                    <a:lnTo>
                      <a:pt x="8822" y="0"/>
                    </a:lnTo>
                    <a:lnTo>
                      <a:pt x="10082" y="1986"/>
                    </a:lnTo>
                    <a:lnTo>
                      <a:pt x="10082" y="0"/>
                    </a:lnTo>
                    <a:lnTo>
                      <a:pt x="11343" y="0"/>
                    </a:lnTo>
                    <a:lnTo>
                      <a:pt x="12603" y="0"/>
                    </a:lnTo>
                    <a:lnTo>
                      <a:pt x="13863" y="1986"/>
                    </a:lnTo>
                    <a:lnTo>
                      <a:pt x="14494" y="2482"/>
                    </a:lnTo>
                    <a:lnTo>
                      <a:pt x="15124" y="2979"/>
                    </a:lnTo>
                    <a:lnTo>
                      <a:pt x="15124" y="3972"/>
                    </a:lnTo>
                    <a:lnTo>
                      <a:pt x="16384" y="5958"/>
                    </a:lnTo>
                    <a:lnTo>
                      <a:pt x="15124" y="7944"/>
                    </a:lnTo>
                    <a:lnTo>
                      <a:pt x="15124" y="9930"/>
                    </a:lnTo>
                    <a:lnTo>
                      <a:pt x="15124" y="11916"/>
                    </a:lnTo>
                    <a:lnTo>
                      <a:pt x="13863" y="12412"/>
                    </a:lnTo>
                    <a:lnTo>
                      <a:pt x="11343" y="12412"/>
                    </a:lnTo>
                    <a:lnTo>
                      <a:pt x="11343" y="10923"/>
                    </a:lnTo>
                    <a:lnTo>
                      <a:pt x="9452" y="11916"/>
                    </a:lnTo>
                    <a:lnTo>
                      <a:pt x="7562" y="14895"/>
                    </a:lnTo>
                    <a:lnTo>
                      <a:pt x="5041" y="14895"/>
                    </a:lnTo>
                    <a:lnTo>
                      <a:pt x="3781" y="15888"/>
                    </a:lnTo>
                    <a:lnTo>
                      <a:pt x="1890" y="16384"/>
                    </a:lnTo>
                    <a:lnTo>
                      <a:pt x="0" y="14895"/>
                    </a:lnTo>
                    <a:lnTo>
                      <a:pt x="1890" y="14398"/>
                    </a:lnTo>
                    <a:lnTo>
                      <a:pt x="2521" y="13902"/>
                    </a:lnTo>
                    <a:lnTo>
                      <a:pt x="3781" y="12412"/>
                    </a:lnTo>
                    <a:lnTo>
                      <a:pt x="2521" y="12412"/>
                    </a:lnTo>
                    <a:lnTo>
                      <a:pt x="1890" y="11916"/>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61" name="Drawing 63"/>
              <p:cNvSpPr>
                <a:spLocks noChangeAspect="1"/>
              </p:cNvSpPr>
              <p:nvPr/>
            </p:nvSpPr>
            <p:spPr bwMode="auto">
              <a:xfrm>
                <a:off x="8963" y="-1433"/>
                <a:ext cx="620" cy="20"/>
              </a:xfrm>
              <a:custGeom>
                <a:avLst/>
                <a:gdLst/>
                <a:ahLst/>
                <a:cxnLst>
                  <a:cxn ang="0">
                    <a:pos x="3277" y="8192"/>
                  </a:cxn>
                  <a:cxn ang="0">
                    <a:pos x="4096" y="8192"/>
                  </a:cxn>
                  <a:cxn ang="0">
                    <a:pos x="5734" y="8192"/>
                  </a:cxn>
                  <a:cxn ang="0">
                    <a:pos x="6554" y="8192"/>
                  </a:cxn>
                  <a:cxn ang="0">
                    <a:pos x="7373" y="7373"/>
                  </a:cxn>
                  <a:cxn ang="0">
                    <a:pos x="7373" y="4096"/>
                  </a:cxn>
                  <a:cxn ang="0">
                    <a:pos x="9830" y="6554"/>
                  </a:cxn>
                  <a:cxn ang="0">
                    <a:pos x="10650" y="6554"/>
                  </a:cxn>
                  <a:cxn ang="0">
                    <a:pos x="12288" y="3277"/>
                  </a:cxn>
                  <a:cxn ang="0">
                    <a:pos x="10650" y="0"/>
                  </a:cxn>
                  <a:cxn ang="0">
                    <a:pos x="13926" y="1638"/>
                  </a:cxn>
                  <a:cxn ang="0">
                    <a:pos x="16384" y="4096"/>
                  </a:cxn>
                  <a:cxn ang="0">
                    <a:pos x="15565" y="6554"/>
                  </a:cxn>
                  <a:cxn ang="0">
                    <a:pos x="13926" y="9830"/>
                  </a:cxn>
                  <a:cxn ang="0">
                    <a:pos x="13926" y="13107"/>
                  </a:cxn>
                  <a:cxn ang="0">
                    <a:pos x="12288" y="13926"/>
                  </a:cxn>
                  <a:cxn ang="0">
                    <a:pos x="9011" y="14746"/>
                  </a:cxn>
                  <a:cxn ang="0">
                    <a:pos x="5734" y="16384"/>
                  </a:cxn>
                  <a:cxn ang="0">
                    <a:pos x="3277" y="16384"/>
                  </a:cxn>
                  <a:cxn ang="0">
                    <a:pos x="0" y="14746"/>
                  </a:cxn>
                  <a:cxn ang="0">
                    <a:pos x="819" y="13926"/>
                  </a:cxn>
                  <a:cxn ang="0">
                    <a:pos x="3277" y="13926"/>
                  </a:cxn>
                  <a:cxn ang="0">
                    <a:pos x="3277" y="11469"/>
                  </a:cxn>
                  <a:cxn ang="0">
                    <a:pos x="3277" y="10650"/>
                  </a:cxn>
                  <a:cxn ang="0">
                    <a:pos x="3277" y="8192"/>
                  </a:cxn>
                </a:cxnLst>
                <a:rect l="0" t="0" r="r" b="b"/>
                <a:pathLst>
                  <a:path w="16384" h="16384">
                    <a:moveTo>
                      <a:pt x="3277" y="8192"/>
                    </a:moveTo>
                    <a:lnTo>
                      <a:pt x="4096" y="8192"/>
                    </a:lnTo>
                    <a:lnTo>
                      <a:pt x="5734" y="8192"/>
                    </a:lnTo>
                    <a:lnTo>
                      <a:pt x="6554" y="8192"/>
                    </a:lnTo>
                    <a:lnTo>
                      <a:pt x="7373" y="7373"/>
                    </a:lnTo>
                    <a:lnTo>
                      <a:pt x="7373" y="4096"/>
                    </a:lnTo>
                    <a:lnTo>
                      <a:pt x="9830" y="6554"/>
                    </a:lnTo>
                    <a:lnTo>
                      <a:pt x="10650" y="6554"/>
                    </a:lnTo>
                    <a:lnTo>
                      <a:pt x="12288" y="3277"/>
                    </a:lnTo>
                    <a:lnTo>
                      <a:pt x="10650" y="0"/>
                    </a:lnTo>
                    <a:lnTo>
                      <a:pt x="13926" y="1638"/>
                    </a:lnTo>
                    <a:lnTo>
                      <a:pt x="16384" y="4096"/>
                    </a:lnTo>
                    <a:lnTo>
                      <a:pt x="15565" y="6554"/>
                    </a:lnTo>
                    <a:lnTo>
                      <a:pt x="13926" y="9830"/>
                    </a:lnTo>
                    <a:lnTo>
                      <a:pt x="13926" y="13107"/>
                    </a:lnTo>
                    <a:lnTo>
                      <a:pt x="12288" y="13926"/>
                    </a:lnTo>
                    <a:lnTo>
                      <a:pt x="9011" y="14746"/>
                    </a:lnTo>
                    <a:lnTo>
                      <a:pt x="5734" y="16384"/>
                    </a:lnTo>
                    <a:lnTo>
                      <a:pt x="3277" y="16384"/>
                    </a:lnTo>
                    <a:lnTo>
                      <a:pt x="0" y="14746"/>
                    </a:lnTo>
                    <a:lnTo>
                      <a:pt x="819" y="13926"/>
                    </a:lnTo>
                    <a:lnTo>
                      <a:pt x="3277" y="13926"/>
                    </a:lnTo>
                    <a:lnTo>
                      <a:pt x="3277" y="11469"/>
                    </a:lnTo>
                    <a:lnTo>
                      <a:pt x="3277" y="10650"/>
                    </a:lnTo>
                    <a:lnTo>
                      <a:pt x="3277" y="8192"/>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62" name="Drawing 64"/>
              <p:cNvSpPr>
                <a:spLocks noChangeAspect="1"/>
              </p:cNvSpPr>
              <p:nvPr/>
            </p:nvSpPr>
            <p:spPr bwMode="auto">
              <a:xfrm>
                <a:off x="9335" y="-1447"/>
                <a:ext cx="620" cy="16"/>
              </a:xfrm>
              <a:custGeom>
                <a:avLst/>
                <a:gdLst/>
                <a:ahLst/>
                <a:cxnLst>
                  <a:cxn ang="0">
                    <a:pos x="3277" y="3072"/>
                  </a:cxn>
                  <a:cxn ang="0">
                    <a:pos x="2458" y="6144"/>
                  </a:cxn>
                  <a:cxn ang="0">
                    <a:pos x="819" y="4096"/>
                  </a:cxn>
                  <a:cxn ang="0">
                    <a:pos x="0" y="2048"/>
                  </a:cxn>
                  <a:cxn ang="0">
                    <a:pos x="0" y="0"/>
                  </a:cxn>
                  <a:cxn ang="0">
                    <a:pos x="2458" y="2048"/>
                  </a:cxn>
                  <a:cxn ang="0">
                    <a:pos x="5734" y="0"/>
                  </a:cxn>
                  <a:cxn ang="0">
                    <a:pos x="7373" y="2048"/>
                  </a:cxn>
                  <a:cxn ang="0">
                    <a:pos x="7373" y="3072"/>
                  </a:cxn>
                  <a:cxn ang="0">
                    <a:pos x="9011" y="4096"/>
                  </a:cxn>
                  <a:cxn ang="0">
                    <a:pos x="7373" y="7168"/>
                  </a:cxn>
                  <a:cxn ang="0">
                    <a:pos x="9011" y="7168"/>
                  </a:cxn>
                  <a:cxn ang="0">
                    <a:pos x="9830" y="4096"/>
                  </a:cxn>
                  <a:cxn ang="0">
                    <a:pos x="12288" y="3072"/>
                  </a:cxn>
                  <a:cxn ang="0">
                    <a:pos x="13107" y="4096"/>
                  </a:cxn>
                  <a:cxn ang="0">
                    <a:pos x="16384" y="4096"/>
                  </a:cxn>
                  <a:cxn ang="0">
                    <a:pos x="15565" y="7168"/>
                  </a:cxn>
                  <a:cxn ang="0">
                    <a:pos x="13926" y="11264"/>
                  </a:cxn>
                  <a:cxn ang="0">
                    <a:pos x="13107" y="14336"/>
                  </a:cxn>
                  <a:cxn ang="0">
                    <a:pos x="10650" y="16384"/>
                  </a:cxn>
                  <a:cxn ang="0">
                    <a:pos x="9011" y="15360"/>
                  </a:cxn>
                  <a:cxn ang="0">
                    <a:pos x="6554" y="12288"/>
                  </a:cxn>
                  <a:cxn ang="0">
                    <a:pos x="3277" y="11264"/>
                  </a:cxn>
                  <a:cxn ang="0">
                    <a:pos x="2458" y="8192"/>
                  </a:cxn>
                  <a:cxn ang="0">
                    <a:pos x="3277" y="10240"/>
                  </a:cxn>
                  <a:cxn ang="0">
                    <a:pos x="3277" y="6144"/>
                  </a:cxn>
                  <a:cxn ang="0">
                    <a:pos x="4096" y="4096"/>
                  </a:cxn>
                  <a:cxn ang="0">
                    <a:pos x="3277" y="3072"/>
                  </a:cxn>
                </a:cxnLst>
                <a:rect l="0" t="0" r="r" b="b"/>
                <a:pathLst>
                  <a:path w="16384" h="16384">
                    <a:moveTo>
                      <a:pt x="3277" y="3072"/>
                    </a:moveTo>
                    <a:lnTo>
                      <a:pt x="2458" y="6144"/>
                    </a:lnTo>
                    <a:lnTo>
                      <a:pt x="819" y="4096"/>
                    </a:lnTo>
                    <a:lnTo>
                      <a:pt x="0" y="2048"/>
                    </a:lnTo>
                    <a:lnTo>
                      <a:pt x="0" y="0"/>
                    </a:lnTo>
                    <a:lnTo>
                      <a:pt x="2458" y="2048"/>
                    </a:lnTo>
                    <a:lnTo>
                      <a:pt x="5734" y="0"/>
                    </a:lnTo>
                    <a:lnTo>
                      <a:pt x="7373" y="2048"/>
                    </a:lnTo>
                    <a:lnTo>
                      <a:pt x="7373" y="3072"/>
                    </a:lnTo>
                    <a:lnTo>
                      <a:pt x="9011" y="4096"/>
                    </a:lnTo>
                    <a:lnTo>
                      <a:pt x="7373" y="7168"/>
                    </a:lnTo>
                    <a:lnTo>
                      <a:pt x="9011" y="7168"/>
                    </a:lnTo>
                    <a:lnTo>
                      <a:pt x="9830" y="4096"/>
                    </a:lnTo>
                    <a:lnTo>
                      <a:pt x="12288" y="3072"/>
                    </a:lnTo>
                    <a:lnTo>
                      <a:pt x="13107" y="4096"/>
                    </a:lnTo>
                    <a:lnTo>
                      <a:pt x="16384" y="4096"/>
                    </a:lnTo>
                    <a:lnTo>
                      <a:pt x="15565" y="7168"/>
                    </a:lnTo>
                    <a:lnTo>
                      <a:pt x="13926" y="11264"/>
                    </a:lnTo>
                    <a:lnTo>
                      <a:pt x="13107" y="14336"/>
                    </a:lnTo>
                    <a:lnTo>
                      <a:pt x="10650" y="16384"/>
                    </a:lnTo>
                    <a:lnTo>
                      <a:pt x="9011" y="15360"/>
                    </a:lnTo>
                    <a:lnTo>
                      <a:pt x="6554" y="12288"/>
                    </a:lnTo>
                    <a:lnTo>
                      <a:pt x="3277" y="11264"/>
                    </a:lnTo>
                    <a:lnTo>
                      <a:pt x="2458" y="8192"/>
                    </a:lnTo>
                    <a:lnTo>
                      <a:pt x="3277" y="10240"/>
                    </a:lnTo>
                    <a:lnTo>
                      <a:pt x="3277" y="6144"/>
                    </a:lnTo>
                    <a:lnTo>
                      <a:pt x="4096" y="4096"/>
                    </a:lnTo>
                    <a:lnTo>
                      <a:pt x="3277" y="3072"/>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63" name="Drawing 65"/>
              <p:cNvSpPr>
                <a:spLocks noChangeAspect="1"/>
              </p:cNvSpPr>
              <p:nvPr/>
            </p:nvSpPr>
            <p:spPr bwMode="auto">
              <a:xfrm>
                <a:off x="9862" y="-1459"/>
                <a:ext cx="372" cy="14"/>
              </a:xfrm>
              <a:custGeom>
                <a:avLst/>
                <a:gdLst/>
                <a:ahLst/>
                <a:cxnLst>
                  <a:cxn ang="0">
                    <a:pos x="9557" y="7022"/>
                  </a:cxn>
                  <a:cxn ang="0">
                    <a:pos x="9557" y="4681"/>
                  </a:cxn>
                  <a:cxn ang="0">
                    <a:pos x="10923" y="7022"/>
                  </a:cxn>
                  <a:cxn ang="0">
                    <a:pos x="13653" y="7022"/>
                  </a:cxn>
                  <a:cxn ang="0">
                    <a:pos x="15019" y="9362"/>
                  </a:cxn>
                  <a:cxn ang="0">
                    <a:pos x="16384" y="11703"/>
                  </a:cxn>
                  <a:cxn ang="0">
                    <a:pos x="15019" y="16384"/>
                  </a:cxn>
                  <a:cxn ang="0">
                    <a:pos x="10923" y="14043"/>
                  </a:cxn>
                  <a:cxn ang="0">
                    <a:pos x="8192" y="12873"/>
                  </a:cxn>
                  <a:cxn ang="0">
                    <a:pos x="5461" y="11703"/>
                  </a:cxn>
                  <a:cxn ang="0">
                    <a:pos x="4096" y="4681"/>
                  </a:cxn>
                  <a:cxn ang="0">
                    <a:pos x="0" y="2341"/>
                  </a:cxn>
                  <a:cxn ang="0">
                    <a:pos x="2731" y="0"/>
                  </a:cxn>
                  <a:cxn ang="0">
                    <a:pos x="4096" y="2341"/>
                  </a:cxn>
                  <a:cxn ang="0">
                    <a:pos x="5461" y="3511"/>
                  </a:cxn>
                  <a:cxn ang="0">
                    <a:pos x="8192" y="8192"/>
                  </a:cxn>
                  <a:cxn ang="0">
                    <a:pos x="9557" y="7022"/>
                  </a:cxn>
                </a:cxnLst>
                <a:rect l="0" t="0" r="r" b="b"/>
                <a:pathLst>
                  <a:path w="16384" h="16384">
                    <a:moveTo>
                      <a:pt x="9557" y="7022"/>
                    </a:moveTo>
                    <a:lnTo>
                      <a:pt x="9557" y="4681"/>
                    </a:lnTo>
                    <a:lnTo>
                      <a:pt x="10923" y="7022"/>
                    </a:lnTo>
                    <a:lnTo>
                      <a:pt x="13653" y="7022"/>
                    </a:lnTo>
                    <a:lnTo>
                      <a:pt x="15019" y="9362"/>
                    </a:lnTo>
                    <a:lnTo>
                      <a:pt x="16384" y="11703"/>
                    </a:lnTo>
                    <a:lnTo>
                      <a:pt x="15019" y="16384"/>
                    </a:lnTo>
                    <a:lnTo>
                      <a:pt x="10923" y="14043"/>
                    </a:lnTo>
                    <a:lnTo>
                      <a:pt x="8192" y="12873"/>
                    </a:lnTo>
                    <a:lnTo>
                      <a:pt x="5461" y="11703"/>
                    </a:lnTo>
                    <a:lnTo>
                      <a:pt x="4096" y="4681"/>
                    </a:lnTo>
                    <a:lnTo>
                      <a:pt x="0" y="2341"/>
                    </a:lnTo>
                    <a:lnTo>
                      <a:pt x="2731" y="0"/>
                    </a:lnTo>
                    <a:lnTo>
                      <a:pt x="4096" y="2341"/>
                    </a:lnTo>
                    <a:lnTo>
                      <a:pt x="5461" y="3511"/>
                    </a:lnTo>
                    <a:lnTo>
                      <a:pt x="8192" y="8192"/>
                    </a:lnTo>
                    <a:lnTo>
                      <a:pt x="9557" y="7022"/>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64" name="Drawing 66"/>
              <p:cNvSpPr>
                <a:spLocks noChangeAspect="1"/>
              </p:cNvSpPr>
              <p:nvPr/>
            </p:nvSpPr>
            <p:spPr bwMode="auto">
              <a:xfrm>
                <a:off x="10544" y="-1460"/>
                <a:ext cx="186" cy="12"/>
              </a:xfrm>
              <a:custGeom>
                <a:avLst/>
                <a:gdLst/>
                <a:ahLst/>
                <a:cxnLst>
                  <a:cxn ang="0">
                    <a:pos x="10923" y="1365"/>
                  </a:cxn>
                  <a:cxn ang="0">
                    <a:pos x="13653" y="0"/>
                  </a:cxn>
                  <a:cxn ang="0">
                    <a:pos x="13653" y="1365"/>
                  </a:cxn>
                  <a:cxn ang="0">
                    <a:pos x="16384" y="4096"/>
                  </a:cxn>
                  <a:cxn ang="0">
                    <a:pos x="13653" y="6827"/>
                  </a:cxn>
                  <a:cxn ang="0">
                    <a:pos x="16384" y="15019"/>
                  </a:cxn>
                  <a:cxn ang="0">
                    <a:pos x="13653" y="16384"/>
                  </a:cxn>
                  <a:cxn ang="0">
                    <a:pos x="10923" y="16384"/>
                  </a:cxn>
                  <a:cxn ang="0">
                    <a:pos x="5461" y="10923"/>
                  </a:cxn>
                  <a:cxn ang="0">
                    <a:pos x="5461" y="15019"/>
                  </a:cxn>
                  <a:cxn ang="0">
                    <a:pos x="0" y="12288"/>
                  </a:cxn>
                  <a:cxn ang="0">
                    <a:pos x="0" y="6827"/>
                  </a:cxn>
                  <a:cxn ang="0">
                    <a:pos x="0" y="4096"/>
                  </a:cxn>
                  <a:cxn ang="0">
                    <a:pos x="10923" y="1365"/>
                  </a:cxn>
                </a:cxnLst>
                <a:rect l="0" t="0" r="r" b="b"/>
                <a:pathLst>
                  <a:path w="16384" h="16384">
                    <a:moveTo>
                      <a:pt x="10923" y="1365"/>
                    </a:moveTo>
                    <a:lnTo>
                      <a:pt x="13653" y="0"/>
                    </a:lnTo>
                    <a:lnTo>
                      <a:pt x="13653" y="1365"/>
                    </a:lnTo>
                    <a:lnTo>
                      <a:pt x="16384" y="4096"/>
                    </a:lnTo>
                    <a:lnTo>
                      <a:pt x="13653" y="6827"/>
                    </a:lnTo>
                    <a:lnTo>
                      <a:pt x="16384" y="15019"/>
                    </a:lnTo>
                    <a:lnTo>
                      <a:pt x="13653" y="16384"/>
                    </a:lnTo>
                    <a:lnTo>
                      <a:pt x="10923" y="16384"/>
                    </a:lnTo>
                    <a:lnTo>
                      <a:pt x="5461" y="10923"/>
                    </a:lnTo>
                    <a:lnTo>
                      <a:pt x="5461" y="15019"/>
                    </a:lnTo>
                    <a:lnTo>
                      <a:pt x="0" y="12288"/>
                    </a:lnTo>
                    <a:lnTo>
                      <a:pt x="0" y="6827"/>
                    </a:lnTo>
                    <a:lnTo>
                      <a:pt x="0" y="4096"/>
                    </a:lnTo>
                    <a:lnTo>
                      <a:pt x="10923" y="1365"/>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65" name="Drawing 67"/>
              <p:cNvSpPr>
                <a:spLocks noChangeAspect="1"/>
              </p:cNvSpPr>
              <p:nvPr/>
            </p:nvSpPr>
            <p:spPr bwMode="auto">
              <a:xfrm>
                <a:off x="11815" y="-1473"/>
                <a:ext cx="341" cy="8"/>
              </a:xfrm>
              <a:custGeom>
                <a:avLst/>
                <a:gdLst/>
                <a:ahLst/>
                <a:cxnLst>
                  <a:cxn ang="0">
                    <a:pos x="10426" y="16384"/>
                  </a:cxn>
                  <a:cxn ang="0">
                    <a:pos x="5958" y="12288"/>
                  </a:cxn>
                  <a:cxn ang="0">
                    <a:pos x="0" y="10240"/>
                  </a:cxn>
                  <a:cxn ang="0">
                    <a:pos x="0" y="4096"/>
                  </a:cxn>
                  <a:cxn ang="0">
                    <a:pos x="0" y="0"/>
                  </a:cxn>
                  <a:cxn ang="0">
                    <a:pos x="4468" y="0"/>
                  </a:cxn>
                  <a:cxn ang="0">
                    <a:pos x="7447" y="2048"/>
                  </a:cxn>
                  <a:cxn ang="0">
                    <a:pos x="10426" y="2048"/>
                  </a:cxn>
                  <a:cxn ang="0">
                    <a:pos x="11916" y="2048"/>
                  </a:cxn>
                  <a:cxn ang="0">
                    <a:pos x="16384" y="4096"/>
                  </a:cxn>
                  <a:cxn ang="0">
                    <a:pos x="16384" y="12288"/>
                  </a:cxn>
                  <a:cxn ang="0">
                    <a:pos x="11916" y="16384"/>
                  </a:cxn>
                  <a:cxn ang="0">
                    <a:pos x="10426" y="16384"/>
                  </a:cxn>
                </a:cxnLst>
                <a:rect l="0" t="0" r="r" b="b"/>
                <a:pathLst>
                  <a:path w="16384" h="16384">
                    <a:moveTo>
                      <a:pt x="10426" y="16384"/>
                    </a:moveTo>
                    <a:lnTo>
                      <a:pt x="5958" y="12288"/>
                    </a:lnTo>
                    <a:lnTo>
                      <a:pt x="0" y="10240"/>
                    </a:lnTo>
                    <a:lnTo>
                      <a:pt x="0" y="4096"/>
                    </a:lnTo>
                    <a:lnTo>
                      <a:pt x="0" y="0"/>
                    </a:lnTo>
                    <a:lnTo>
                      <a:pt x="4468" y="0"/>
                    </a:lnTo>
                    <a:lnTo>
                      <a:pt x="7447" y="2048"/>
                    </a:lnTo>
                    <a:lnTo>
                      <a:pt x="10426" y="2048"/>
                    </a:lnTo>
                    <a:lnTo>
                      <a:pt x="11916" y="2048"/>
                    </a:lnTo>
                    <a:lnTo>
                      <a:pt x="16384" y="4096"/>
                    </a:lnTo>
                    <a:lnTo>
                      <a:pt x="16384" y="12288"/>
                    </a:lnTo>
                    <a:lnTo>
                      <a:pt x="11916" y="16384"/>
                    </a:lnTo>
                    <a:lnTo>
                      <a:pt x="10426"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66" name="Drawing 68"/>
              <p:cNvSpPr>
                <a:spLocks noChangeAspect="1"/>
              </p:cNvSpPr>
              <p:nvPr/>
            </p:nvSpPr>
            <p:spPr bwMode="auto">
              <a:xfrm>
                <a:off x="11474" y="-1496"/>
                <a:ext cx="682" cy="19"/>
              </a:xfrm>
              <a:custGeom>
                <a:avLst/>
                <a:gdLst/>
                <a:ahLst/>
                <a:cxnLst>
                  <a:cxn ang="0">
                    <a:pos x="4468" y="6036"/>
                  </a:cxn>
                  <a:cxn ang="0">
                    <a:pos x="5213" y="4312"/>
                  </a:cxn>
                  <a:cxn ang="0">
                    <a:pos x="5213" y="3449"/>
                  </a:cxn>
                  <a:cxn ang="0">
                    <a:pos x="5958" y="3449"/>
                  </a:cxn>
                  <a:cxn ang="0">
                    <a:pos x="7447" y="2587"/>
                  </a:cxn>
                  <a:cxn ang="0">
                    <a:pos x="7447" y="3449"/>
                  </a:cxn>
                  <a:cxn ang="0">
                    <a:pos x="8192" y="6036"/>
                  </a:cxn>
                  <a:cxn ang="0">
                    <a:pos x="8937" y="4312"/>
                  </a:cxn>
                  <a:cxn ang="0">
                    <a:pos x="11171" y="4312"/>
                  </a:cxn>
                  <a:cxn ang="0">
                    <a:pos x="11171" y="2587"/>
                  </a:cxn>
                  <a:cxn ang="0">
                    <a:pos x="10426" y="862"/>
                  </a:cxn>
                  <a:cxn ang="0">
                    <a:pos x="11916" y="0"/>
                  </a:cxn>
                  <a:cxn ang="0">
                    <a:pos x="13405" y="2587"/>
                  </a:cxn>
                  <a:cxn ang="0">
                    <a:pos x="14895" y="3449"/>
                  </a:cxn>
                  <a:cxn ang="0">
                    <a:pos x="16384" y="4312"/>
                  </a:cxn>
                  <a:cxn ang="0">
                    <a:pos x="16384" y="6899"/>
                  </a:cxn>
                  <a:cxn ang="0">
                    <a:pos x="14895" y="6899"/>
                  </a:cxn>
                  <a:cxn ang="0">
                    <a:pos x="14895" y="9485"/>
                  </a:cxn>
                  <a:cxn ang="0">
                    <a:pos x="14150" y="11210"/>
                  </a:cxn>
                  <a:cxn ang="0">
                    <a:pos x="11171" y="10348"/>
                  </a:cxn>
                  <a:cxn ang="0">
                    <a:pos x="10426" y="12935"/>
                  </a:cxn>
                  <a:cxn ang="0">
                    <a:pos x="8937" y="12935"/>
                  </a:cxn>
                  <a:cxn ang="0">
                    <a:pos x="7447" y="11210"/>
                  </a:cxn>
                  <a:cxn ang="0">
                    <a:pos x="5213" y="13797"/>
                  </a:cxn>
                  <a:cxn ang="0">
                    <a:pos x="4468" y="11210"/>
                  </a:cxn>
                  <a:cxn ang="0">
                    <a:pos x="4468" y="16384"/>
                  </a:cxn>
                  <a:cxn ang="0">
                    <a:pos x="2234" y="10348"/>
                  </a:cxn>
                  <a:cxn ang="0">
                    <a:pos x="2234" y="9485"/>
                  </a:cxn>
                  <a:cxn ang="0">
                    <a:pos x="0" y="9485"/>
                  </a:cxn>
                  <a:cxn ang="0">
                    <a:pos x="0" y="7761"/>
                  </a:cxn>
                  <a:cxn ang="0">
                    <a:pos x="1489" y="6899"/>
                  </a:cxn>
                  <a:cxn ang="0">
                    <a:pos x="4468" y="6899"/>
                  </a:cxn>
                  <a:cxn ang="0">
                    <a:pos x="4468" y="6036"/>
                  </a:cxn>
                </a:cxnLst>
                <a:rect l="0" t="0" r="r" b="b"/>
                <a:pathLst>
                  <a:path w="16384" h="16384">
                    <a:moveTo>
                      <a:pt x="4468" y="6036"/>
                    </a:moveTo>
                    <a:lnTo>
                      <a:pt x="5213" y="4312"/>
                    </a:lnTo>
                    <a:lnTo>
                      <a:pt x="5213" y="3449"/>
                    </a:lnTo>
                    <a:lnTo>
                      <a:pt x="5958" y="3449"/>
                    </a:lnTo>
                    <a:lnTo>
                      <a:pt x="7447" y="2587"/>
                    </a:lnTo>
                    <a:lnTo>
                      <a:pt x="7447" y="3449"/>
                    </a:lnTo>
                    <a:lnTo>
                      <a:pt x="8192" y="6036"/>
                    </a:lnTo>
                    <a:lnTo>
                      <a:pt x="8937" y="4312"/>
                    </a:lnTo>
                    <a:lnTo>
                      <a:pt x="11171" y="4312"/>
                    </a:lnTo>
                    <a:lnTo>
                      <a:pt x="11171" y="2587"/>
                    </a:lnTo>
                    <a:lnTo>
                      <a:pt x="10426" y="862"/>
                    </a:lnTo>
                    <a:lnTo>
                      <a:pt x="11916" y="0"/>
                    </a:lnTo>
                    <a:lnTo>
                      <a:pt x="13405" y="2587"/>
                    </a:lnTo>
                    <a:lnTo>
                      <a:pt x="14895" y="3449"/>
                    </a:lnTo>
                    <a:lnTo>
                      <a:pt x="16384" y="4312"/>
                    </a:lnTo>
                    <a:lnTo>
                      <a:pt x="16384" y="6899"/>
                    </a:lnTo>
                    <a:lnTo>
                      <a:pt x="14895" y="6899"/>
                    </a:lnTo>
                    <a:lnTo>
                      <a:pt x="14895" y="9485"/>
                    </a:lnTo>
                    <a:lnTo>
                      <a:pt x="14150" y="11210"/>
                    </a:lnTo>
                    <a:lnTo>
                      <a:pt x="11171" y="10348"/>
                    </a:lnTo>
                    <a:lnTo>
                      <a:pt x="10426" y="12935"/>
                    </a:lnTo>
                    <a:lnTo>
                      <a:pt x="8937" y="12935"/>
                    </a:lnTo>
                    <a:lnTo>
                      <a:pt x="7447" y="11210"/>
                    </a:lnTo>
                    <a:lnTo>
                      <a:pt x="5213" y="13797"/>
                    </a:lnTo>
                    <a:lnTo>
                      <a:pt x="4468" y="11210"/>
                    </a:lnTo>
                    <a:lnTo>
                      <a:pt x="4468" y="16384"/>
                    </a:lnTo>
                    <a:lnTo>
                      <a:pt x="2234" y="10348"/>
                    </a:lnTo>
                    <a:lnTo>
                      <a:pt x="2234" y="9485"/>
                    </a:lnTo>
                    <a:lnTo>
                      <a:pt x="0" y="9485"/>
                    </a:lnTo>
                    <a:lnTo>
                      <a:pt x="0" y="7761"/>
                    </a:lnTo>
                    <a:lnTo>
                      <a:pt x="1489" y="6899"/>
                    </a:lnTo>
                    <a:lnTo>
                      <a:pt x="4468" y="6899"/>
                    </a:lnTo>
                    <a:lnTo>
                      <a:pt x="4468" y="6036"/>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67" name="Drawing 69"/>
              <p:cNvSpPr>
                <a:spLocks noChangeAspect="1"/>
              </p:cNvSpPr>
              <p:nvPr/>
            </p:nvSpPr>
            <p:spPr bwMode="auto">
              <a:xfrm>
                <a:off x="12094" y="-1488"/>
                <a:ext cx="434" cy="17"/>
              </a:xfrm>
              <a:custGeom>
                <a:avLst/>
                <a:gdLst/>
                <a:ahLst/>
                <a:cxnLst>
                  <a:cxn ang="0">
                    <a:pos x="12873" y="14456"/>
                  </a:cxn>
                  <a:cxn ang="0">
                    <a:pos x="11703" y="12529"/>
                  </a:cxn>
                  <a:cxn ang="0">
                    <a:pos x="11703" y="15420"/>
                  </a:cxn>
                  <a:cxn ang="0">
                    <a:pos x="9362" y="16384"/>
                  </a:cxn>
                  <a:cxn ang="0">
                    <a:pos x="8192" y="16384"/>
                  </a:cxn>
                  <a:cxn ang="0">
                    <a:pos x="4681" y="16384"/>
                  </a:cxn>
                  <a:cxn ang="0">
                    <a:pos x="3511" y="14456"/>
                  </a:cxn>
                  <a:cxn ang="0">
                    <a:pos x="2341" y="12529"/>
                  </a:cxn>
                  <a:cxn ang="0">
                    <a:pos x="2341" y="10601"/>
                  </a:cxn>
                  <a:cxn ang="0">
                    <a:pos x="0" y="8674"/>
                  </a:cxn>
                  <a:cxn ang="0">
                    <a:pos x="0" y="7710"/>
                  </a:cxn>
                  <a:cxn ang="0">
                    <a:pos x="2341" y="4819"/>
                  </a:cxn>
                  <a:cxn ang="0">
                    <a:pos x="4681" y="6746"/>
                  </a:cxn>
                  <a:cxn ang="0">
                    <a:pos x="4681" y="2891"/>
                  </a:cxn>
                  <a:cxn ang="0">
                    <a:pos x="7022" y="2891"/>
                  </a:cxn>
                  <a:cxn ang="0">
                    <a:pos x="9362" y="2891"/>
                  </a:cxn>
                  <a:cxn ang="0">
                    <a:pos x="11703" y="0"/>
                  </a:cxn>
                  <a:cxn ang="0">
                    <a:pos x="12873" y="964"/>
                  </a:cxn>
                  <a:cxn ang="0">
                    <a:pos x="16384" y="3855"/>
                  </a:cxn>
                  <a:cxn ang="0">
                    <a:pos x="16384" y="6746"/>
                  </a:cxn>
                  <a:cxn ang="0">
                    <a:pos x="16384" y="10601"/>
                  </a:cxn>
                  <a:cxn ang="0">
                    <a:pos x="12873" y="14456"/>
                  </a:cxn>
                </a:cxnLst>
                <a:rect l="0" t="0" r="r" b="b"/>
                <a:pathLst>
                  <a:path w="16384" h="16384">
                    <a:moveTo>
                      <a:pt x="12873" y="14456"/>
                    </a:moveTo>
                    <a:lnTo>
                      <a:pt x="11703" y="12529"/>
                    </a:lnTo>
                    <a:lnTo>
                      <a:pt x="11703" y="15420"/>
                    </a:lnTo>
                    <a:lnTo>
                      <a:pt x="9362" y="16384"/>
                    </a:lnTo>
                    <a:lnTo>
                      <a:pt x="8192" y="16384"/>
                    </a:lnTo>
                    <a:lnTo>
                      <a:pt x="4681" y="16384"/>
                    </a:lnTo>
                    <a:lnTo>
                      <a:pt x="3511" y="14456"/>
                    </a:lnTo>
                    <a:lnTo>
                      <a:pt x="2341" y="12529"/>
                    </a:lnTo>
                    <a:lnTo>
                      <a:pt x="2341" y="10601"/>
                    </a:lnTo>
                    <a:lnTo>
                      <a:pt x="0" y="8674"/>
                    </a:lnTo>
                    <a:lnTo>
                      <a:pt x="0" y="7710"/>
                    </a:lnTo>
                    <a:lnTo>
                      <a:pt x="2341" y="4819"/>
                    </a:lnTo>
                    <a:lnTo>
                      <a:pt x="4681" y="6746"/>
                    </a:lnTo>
                    <a:lnTo>
                      <a:pt x="4681" y="2891"/>
                    </a:lnTo>
                    <a:lnTo>
                      <a:pt x="7022" y="2891"/>
                    </a:lnTo>
                    <a:lnTo>
                      <a:pt x="9362" y="2891"/>
                    </a:lnTo>
                    <a:lnTo>
                      <a:pt x="11703" y="0"/>
                    </a:lnTo>
                    <a:lnTo>
                      <a:pt x="12873" y="964"/>
                    </a:lnTo>
                    <a:lnTo>
                      <a:pt x="16384" y="3855"/>
                    </a:lnTo>
                    <a:lnTo>
                      <a:pt x="16384" y="6746"/>
                    </a:lnTo>
                    <a:lnTo>
                      <a:pt x="16384" y="10601"/>
                    </a:lnTo>
                    <a:lnTo>
                      <a:pt x="12873" y="14456"/>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68" name="Drawing 70"/>
              <p:cNvSpPr>
                <a:spLocks noChangeAspect="1"/>
              </p:cNvSpPr>
              <p:nvPr/>
            </p:nvSpPr>
            <p:spPr bwMode="auto">
              <a:xfrm>
                <a:off x="12528" y="-1499"/>
                <a:ext cx="279" cy="14"/>
              </a:xfrm>
              <a:custGeom>
                <a:avLst/>
                <a:gdLst/>
                <a:ahLst/>
                <a:cxnLst>
                  <a:cxn ang="0">
                    <a:pos x="14564" y="14043"/>
                  </a:cxn>
                  <a:cxn ang="0">
                    <a:pos x="9102" y="16384"/>
                  </a:cxn>
                  <a:cxn ang="0">
                    <a:pos x="9102" y="12873"/>
                  </a:cxn>
                  <a:cxn ang="0">
                    <a:pos x="3641" y="8192"/>
                  </a:cxn>
                  <a:cxn ang="0">
                    <a:pos x="0" y="2341"/>
                  </a:cxn>
                  <a:cxn ang="0">
                    <a:pos x="1820" y="0"/>
                  </a:cxn>
                  <a:cxn ang="0">
                    <a:pos x="3641" y="3511"/>
                  </a:cxn>
                  <a:cxn ang="0">
                    <a:pos x="7282" y="2341"/>
                  </a:cxn>
                  <a:cxn ang="0">
                    <a:pos x="14564" y="3511"/>
                  </a:cxn>
                  <a:cxn ang="0">
                    <a:pos x="16384" y="8192"/>
                  </a:cxn>
                  <a:cxn ang="0">
                    <a:pos x="16384" y="9362"/>
                  </a:cxn>
                  <a:cxn ang="0">
                    <a:pos x="16384" y="11703"/>
                  </a:cxn>
                  <a:cxn ang="0">
                    <a:pos x="16384" y="12873"/>
                  </a:cxn>
                  <a:cxn ang="0">
                    <a:pos x="14564" y="14043"/>
                  </a:cxn>
                </a:cxnLst>
                <a:rect l="0" t="0" r="r" b="b"/>
                <a:pathLst>
                  <a:path w="16384" h="16384">
                    <a:moveTo>
                      <a:pt x="14564" y="14043"/>
                    </a:moveTo>
                    <a:lnTo>
                      <a:pt x="9102" y="16384"/>
                    </a:lnTo>
                    <a:lnTo>
                      <a:pt x="9102" y="12873"/>
                    </a:lnTo>
                    <a:lnTo>
                      <a:pt x="3641" y="8192"/>
                    </a:lnTo>
                    <a:lnTo>
                      <a:pt x="0" y="2341"/>
                    </a:lnTo>
                    <a:lnTo>
                      <a:pt x="1820" y="0"/>
                    </a:lnTo>
                    <a:lnTo>
                      <a:pt x="3641" y="3511"/>
                    </a:lnTo>
                    <a:lnTo>
                      <a:pt x="7282" y="2341"/>
                    </a:lnTo>
                    <a:lnTo>
                      <a:pt x="14564" y="3511"/>
                    </a:lnTo>
                    <a:lnTo>
                      <a:pt x="16384" y="8192"/>
                    </a:lnTo>
                    <a:lnTo>
                      <a:pt x="16384" y="9362"/>
                    </a:lnTo>
                    <a:lnTo>
                      <a:pt x="16384" y="11703"/>
                    </a:lnTo>
                    <a:lnTo>
                      <a:pt x="16384" y="12873"/>
                    </a:lnTo>
                    <a:lnTo>
                      <a:pt x="14564" y="14043"/>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69" name="Drawing 71"/>
              <p:cNvSpPr>
                <a:spLocks noChangeAspect="1"/>
              </p:cNvSpPr>
              <p:nvPr/>
            </p:nvSpPr>
            <p:spPr bwMode="auto">
              <a:xfrm>
                <a:off x="13458" y="-1529"/>
                <a:ext cx="496" cy="12"/>
              </a:xfrm>
              <a:custGeom>
                <a:avLst/>
                <a:gdLst/>
                <a:ahLst/>
                <a:cxnLst>
                  <a:cxn ang="0">
                    <a:pos x="11264" y="2731"/>
                  </a:cxn>
                  <a:cxn ang="0">
                    <a:pos x="14336" y="5461"/>
                  </a:cxn>
                  <a:cxn ang="0">
                    <a:pos x="14336" y="6827"/>
                  </a:cxn>
                  <a:cxn ang="0">
                    <a:pos x="15360" y="8192"/>
                  </a:cxn>
                  <a:cxn ang="0">
                    <a:pos x="16384" y="10923"/>
                  </a:cxn>
                  <a:cxn ang="0">
                    <a:pos x="16384" y="12288"/>
                  </a:cxn>
                  <a:cxn ang="0">
                    <a:pos x="15360" y="12288"/>
                  </a:cxn>
                  <a:cxn ang="0">
                    <a:pos x="12288" y="12288"/>
                  </a:cxn>
                  <a:cxn ang="0">
                    <a:pos x="11264" y="13653"/>
                  </a:cxn>
                  <a:cxn ang="0">
                    <a:pos x="11264" y="16384"/>
                  </a:cxn>
                  <a:cxn ang="0">
                    <a:pos x="8192" y="13653"/>
                  </a:cxn>
                  <a:cxn ang="0">
                    <a:pos x="7168" y="16384"/>
                  </a:cxn>
                  <a:cxn ang="0">
                    <a:pos x="6144" y="16384"/>
                  </a:cxn>
                  <a:cxn ang="0">
                    <a:pos x="4096" y="16384"/>
                  </a:cxn>
                  <a:cxn ang="0">
                    <a:pos x="3072" y="13653"/>
                  </a:cxn>
                  <a:cxn ang="0">
                    <a:pos x="6144" y="10923"/>
                  </a:cxn>
                  <a:cxn ang="0">
                    <a:pos x="7168" y="8192"/>
                  </a:cxn>
                  <a:cxn ang="0">
                    <a:pos x="3072" y="8192"/>
                  </a:cxn>
                  <a:cxn ang="0">
                    <a:pos x="0" y="10923"/>
                  </a:cxn>
                  <a:cxn ang="0">
                    <a:pos x="0" y="6827"/>
                  </a:cxn>
                  <a:cxn ang="0">
                    <a:pos x="4096" y="5461"/>
                  </a:cxn>
                  <a:cxn ang="0">
                    <a:pos x="7168" y="6827"/>
                  </a:cxn>
                  <a:cxn ang="0">
                    <a:pos x="7168" y="2731"/>
                  </a:cxn>
                  <a:cxn ang="0">
                    <a:pos x="7168" y="0"/>
                  </a:cxn>
                  <a:cxn ang="0">
                    <a:pos x="10240" y="2731"/>
                  </a:cxn>
                  <a:cxn ang="0">
                    <a:pos x="11264" y="2731"/>
                  </a:cxn>
                </a:cxnLst>
                <a:rect l="0" t="0" r="r" b="b"/>
                <a:pathLst>
                  <a:path w="16384" h="16384">
                    <a:moveTo>
                      <a:pt x="11264" y="2731"/>
                    </a:moveTo>
                    <a:lnTo>
                      <a:pt x="14336" y="5461"/>
                    </a:lnTo>
                    <a:lnTo>
                      <a:pt x="14336" y="6827"/>
                    </a:lnTo>
                    <a:lnTo>
                      <a:pt x="15360" y="8192"/>
                    </a:lnTo>
                    <a:lnTo>
                      <a:pt x="16384" y="10923"/>
                    </a:lnTo>
                    <a:lnTo>
                      <a:pt x="16384" y="12288"/>
                    </a:lnTo>
                    <a:lnTo>
                      <a:pt x="15360" y="12288"/>
                    </a:lnTo>
                    <a:lnTo>
                      <a:pt x="12288" y="12288"/>
                    </a:lnTo>
                    <a:lnTo>
                      <a:pt x="11264" y="13653"/>
                    </a:lnTo>
                    <a:lnTo>
                      <a:pt x="11264" y="16384"/>
                    </a:lnTo>
                    <a:lnTo>
                      <a:pt x="8192" y="13653"/>
                    </a:lnTo>
                    <a:lnTo>
                      <a:pt x="7168" y="16384"/>
                    </a:lnTo>
                    <a:lnTo>
                      <a:pt x="6144" y="16384"/>
                    </a:lnTo>
                    <a:lnTo>
                      <a:pt x="4096" y="16384"/>
                    </a:lnTo>
                    <a:lnTo>
                      <a:pt x="3072" y="13653"/>
                    </a:lnTo>
                    <a:lnTo>
                      <a:pt x="6144" y="10923"/>
                    </a:lnTo>
                    <a:lnTo>
                      <a:pt x="7168" y="8192"/>
                    </a:lnTo>
                    <a:lnTo>
                      <a:pt x="3072" y="8192"/>
                    </a:lnTo>
                    <a:lnTo>
                      <a:pt x="0" y="10923"/>
                    </a:lnTo>
                    <a:lnTo>
                      <a:pt x="0" y="6827"/>
                    </a:lnTo>
                    <a:lnTo>
                      <a:pt x="4096" y="5461"/>
                    </a:lnTo>
                    <a:lnTo>
                      <a:pt x="7168" y="6827"/>
                    </a:lnTo>
                    <a:lnTo>
                      <a:pt x="7168" y="2731"/>
                    </a:lnTo>
                    <a:lnTo>
                      <a:pt x="7168" y="0"/>
                    </a:lnTo>
                    <a:lnTo>
                      <a:pt x="10240" y="2731"/>
                    </a:lnTo>
                    <a:lnTo>
                      <a:pt x="11264" y="2731"/>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70" name="Drawing 72"/>
              <p:cNvSpPr>
                <a:spLocks noChangeAspect="1"/>
              </p:cNvSpPr>
              <p:nvPr/>
            </p:nvSpPr>
            <p:spPr bwMode="auto">
              <a:xfrm>
                <a:off x="1678" y="-1043"/>
                <a:ext cx="682" cy="14"/>
              </a:xfrm>
              <a:custGeom>
                <a:avLst/>
                <a:gdLst/>
                <a:ahLst/>
                <a:cxnLst>
                  <a:cxn ang="0">
                    <a:pos x="0" y="9362"/>
                  </a:cxn>
                  <a:cxn ang="0">
                    <a:pos x="2234" y="9362"/>
                  </a:cxn>
                  <a:cxn ang="0">
                    <a:pos x="2234" y="7022"/>
                  </a:cxn>
                  <a:cxn ang="0">
                    <a:pos x="4468" y="8192"/>
                  </a:cxn>
                  <a:cxn ang="0">
                    <a:pos x="5958" y="4681"/>
                  </a:cxn>
                  <a:cxn ang="0">
                    <a:pos x="5958" y="3511"/>
                  </a:cxn>
                  <a:cxn ang="0">
                    <a:pos x="8192" y="2341"/>
                  </a:cxn>
                  <a:cxn ang="0">
                    <a:pos x="11171" y="0"/>
                  </a:cxn>
                  <a:cxn ang="0">
                    <a:pos x="14150" y="0"/>
                  </a:cxn>
                  <a:cxn ang="0">
                    <a:pos x="13405" y="3511"/>
                  </a:cxn>
                  <a:cxn ang="0">
                    <a:pos x="14895" y="4681"/>
                  </a:cxn>
                  <a:cxn ang="0">
                    <a:pos x="16384" y="9362"/>
                  </a:cxn>
                  <a:cxn ang="0">
                    <a:pos x="11916" y="11703"/>
                  </a:cxn>
                  <a:cxn ang="0">
                    <a:pos x="7447" y="12873"/>
                  </a:cxn>
                  <a:cxn ang="0">
                    <a:pos x="2979" y="16384"/>
                  </a:cxn>
                  <a:cxn ang="0">
                    <a:pos x="1489" y="12873"/>
                  </a:cxn>
                  <a:cxn ang="0">
                    <a:pos x="0" y="9362"/>
                  </a:cxn>
                </a:cxnLst>
                <a:rect l="0" t="0" r="r" b="b"/>
                <a:pathLst>
                  <a:path w="16384" h="16384">
                    <a:moveTo>
                      <a:pt x="0" y="9362"/>
                    </a:moveTo>
                    <a:lnTo>
                      <a:pt x="2234" y="9362"/>
                    </a:lnTo>
                    <a:lnTo>
                      <a:pt x="2234" y="7022"/>
                    </a:lnTo>
                    <a:lnTo>
                      <a:pt x="4468" y="8192"/>
                    </a:lnTo>
                    <a:lnTo>
                      <a:pt x="5958" y="4681"/>
                    </a:lnTo>
                    <a:lnTo>
                      <a:pt x="5958" y="3511"/>
                    </a:lnTo>
                    <a:lnTo>
                      <a:pt x="8192" y="2341"/>
                    </a:lnTo>
                    <a:lnTo>
                      <a:pt x="11171" y="0"/>
                    </a:lnTo>
                    <a:lnTo>
                      <a:pt x="14150" y="0"/>
                    </a:lnTo>
                    <a:lnTo>
                      <a:pt x="13405" y="3511"/>
                    </a:lnTo>
                    <a:lnTo>
                      <a:pt x="14895" y="4681"/>
                    </a:lnTo>
                    <a:lnTo>
                      <a:pt x="16384" y="9362"/>
                    </a:lnTo>
                    <a:lnTo>
                      <a:pt x="11916" y="11703"/>
                    </a:lnTo>
                    <a:lnTo>
                      <a:pt x="7447" y="12873"/>
                    </a:lnTo>
                    <a:lnTo>
                      <a:pt x="2979" y="16384"/>
                    </a:lnTo>
                    <a:lnTo>
                      <a:pt x="1489" y="12873"/>
                    </a:lnTo>
                    <a:lnTo>
                      <a:pt x="0" y="9362"/>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71" name="Drawing 73"/>
              <p:cNvSpPr>
                <a:spLocks noChangeAspect="1"/>
              </p:cNvSpPr>
              <p:nvPr/>
            </p:nvSpPr>
            <p:spPr bwMode="auto">
              <a:xfrm>
                <a:off x="-1949" y="-888"/>
                <a:ext cx="155" cy="9"/>
              </a:xfrm>
              <a:custGeom>
                <a:avLst/>
                <a:gdLst/>
                <a:ahLst/>
                <a:cxnLst>
                  <a:cxn ang="0">
                    <a:pos x="16384" y="1820"/>
                  </a:cxn>
                  <a:cxn ang="0">
                    <a:pos x="16384" y="0"/>
                  </a:cxn>
                  <a:cxn ang="0">
                    <a:pos x="13107" y="1820"/>
                  </a:cxn>
                  <a:cxn ang="0">
                    <a:pos x="9830" y="5461"/>
                  </a:cxn>
                  <a:cxn ang="0">
                    <a:pos x="3277" y="7282"/>
                  </a:cxn>
                  <a:cxn ang="0">
                    <a:pos x="0" y="9102"/>
                  </a:cxn>
                  <a:cxn ang="0">
                    <a:pos x="0" y="12743"/>
                  </a:cxn>
                  <a:cxn ang="0">
                    <a:pos x="0" y="16384"/>
                  </a:cxn>
                  <a:cxn ang="0">
                    <a:pos x="3277" y="16384"/>
                  </a:cxn>
                  <a:cxn ang="0">
                    <a:pos x="9830" y="16384"/>
                  </a:cxn>
                  <a:cxn ang="0">
                    <a:pos x="13107" y="12743"/>
                  </a:cxn>
                  <a:cxn ang="0">
                    <a:pos x="16384" y="7282"/>
                  </a:cxn>
                  <a:cxn ang="0">
                    <a:pos x="16384" y="1820"/>
                  </a:cxn>
                </a:cxnLst>
                <a:rect l="0" t="0" r="r" b="b"/>
                <a:pathLst>
                  <a:path w="16384" h="16384">
                    <a:moveTo>
                      <a:pt x="16384" y="1820"/>
                    </a:moveTo>
                    <a:lnTo>
                      <a:pt x="16384" y="0"/>
                    </a:lnTo>
                    <a:lnTo>
                      <a:pt x="13107" y="1820"/>
                    </a:lnTo>
                    <a:lnTo>
                      <a:pt x="9830" y="5461"/>
                    </a:lnTo>
                    <a:lnTo>
                      <a:pt x="3277" y="7282"/>
                    </a:lnTo>
                    <a:lnTo>
                      <a:pt x="0" y="9102"/>
                    </a:lnTo>
                    <a:lnTo>
                      <a:pt x="0" y="12743"/>
                    </a:lnTo>
                    <a:lnTo>
                      <a:pt x="0" y="16384"/>
                    </a:lnTo>
                    <a:lnTo>
                      <a:pt x="3277" y="16384"/>
                    </a:lnTo>
                    <a:lnTo>
                      <a:pt x="9830" y="16384"/>
                    </a:lnTo>
                    <a:lnTo>
                      <a:pt x="13107" y="12743"/>
                    </a:lnTo>
                    <a:lnTo>
                      <a:pt x="16384" y="7282"/>
                    </a:lnTo>
                    <a:lnTo>
                      <a:pt x="16384" y="1820"/>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72" name="Drawing 74"/>
              <p:cNvSpPr>
                <a:spLocks noChangeAspect="1"/>
              </p:cNvSpPr>
              <p:nvPr/>
            </p:nvSpPr>
            <p:spPr bwMode="auto">
              <a:xfrm>
                <a:off x="-1825" y="-864"/>
                <a:ext cx="93" cy="7"/>
              </a:xfrm>
              <a:custGeom>
                <a:avLst/>
                <a:gdLst/>
                <a:ahLst/>
                <a:cxnLst>
                  <a:cxn ang="0">
                    <a:pos x="0" y="16384"/>
                  </a:cxn>
                  <a:cxn ang="0">
                    <a:pos x="16384" y="0"/>
                  </a:cxn>
                  <a:cxn ang="0">
                    <a:pos x="5461" y="0"/>
                  </a:cxn>
                  <a:cxn ang="0">
                    <a:pos x="0" y="2341"/>
                  </a:cxn>
                  <a:cxn ang="0">
                    <a:pos x="0" y="9362"/>
                  </a:cxn>
                  <a:cxn ang="0">
                    <a:pos x="0" y="16384"/>
                  </a:cxn>
                </a:cxnLst>
                <a:rect l="0" t="0" r="r" b="b"/>
                <a:pathLst>
                  <a:path w="16384" h="16384">
                    <a:moveTo>
                      <a:pt x="0" y="16384"/>
                    </a:moveTo>
                    <a:lnTo>
                      <a:pt x="16384" y="0"/>
                    </a:lnTo>
                    <a:lnTo>
                      <a:pt x="5461" y="0"/>
                    </a:lnTo>
                    <a:lnTo>
                      <a:pt x="0" y="2341"/>
                    </a:lnTo>
                    <a:lnTo>
                      <a:pt x="0" y="9362"/>
                    </a:lnTo>
                    <a:lnTo>
                      <a:pt x="0"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73" name="Drawing 75"/>
              <p:cNvSpPr>
                <a:spLocks noChangeAspect="1"/>
              </p:cNvSpPr>
              <p:nvPr/>
            </p:nvSpPr>
            <p:spPr bwMode="auto">
              <a:xfrm>
                <a:off x="-802" y="-965"/>
                <a:ext cx="217" cy="10"/>
              </a:xfrm>
              <a:custGeom>
                <a:avLst/>
                <a:gdLst/>
                <a:ahLst/>
                <a:cxnLst>
                  <a:cxn ang="0">
                    <a:pos x="7022" y="16384"/>
                  </a:cxn>
                  <a:cxn ang="0">
                    <a:pos x="7022" y="14746"/>
                  </a:cxn>
                  <a:cxn ang="0">
                    <a:pos x="14043" y="8192"/>
                  </a:cxn>
                  <a:cxn ang="0">
                    <a:pos x="16384" y="6554"/>
                  </a:cxn>
                  <a:cxn ang="0">
                    <a:pos x="14043" y="1638"/>
                  </a:cxn>
                  <a:cxn ang="0">
                    <a:pos x="7022" y="0"/>
                  </a:cxn>
                  <a:cxn ang="0">
                    <a:pos x="4681" y="1638"/>
                  </a:cxn>
                  <a:cxn ang="0">
                    <a:pos x="0" y="8192"/>
                  </a:cxn>
                  <a:cxn ang="0">
                    <a:pos x="0" y="13107"/>
                  </a:cxn>
                  <a:cxn ang="0">
                    <a:pos x="0" y="16384"/>
                  </a:cxn>
                  <a:cxn ang="0">
                    <a:pos x="4681" y="16384"/>
                  </a:cxn>
                  <a:cxn ang="0">
                    <a:pos x="7022" y="16384"/>
                  </a:cxn>
                </a:cxnLst>
                <a:rect l="0" t="0" r="r" b="b"/>
                <a:pathLst>
                  <a:path w="16384" h="16384">
                    <a:moveTo>
                      <a:pt x="7022" y="16384"/>
                    </a:moveTo>
                    <a:lnTo>
                      <a:pt x="7022" y="14746"/>
                    </a:lnTo>
                    <a:lnTo>
                      <a:pt x="14043" y="8192"/>
                    </a:lnTo>
                    <a:lnTo>
                      <a:pt x="16384" y="6554"/>
                    </a:lnTo>
                    <a:lnTo>
                      <a:pt x="14043" y="1638"/>
                    </a:lnTo>
                    <a:lnTo>
                      <a:pt x="7022" y="0"/>
                    </a:lnTo>
                    <a:lnTo>
                      <a:pt x="4681" y="1638"/>
                    </a:lnTo>
                    <a:lnTo>
                      <a:pt x="0" y="8192"/>
                    </a:lnTo>
                    <a:lnTo>
                      <a:pt x="0" y="13107"/>
                    </a:lnTo>
                    <a:lnTo>
                      <a:pt x="0" y="16384"/>
                    </a:lnTo>
                    <a:lnTo>
                      <a:pt x="4681" y="16384"/>
                    </a:lnTo>
                    <a:lnTo>
                      <a:pt x="7022"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74" name="Drawing 76"/>
              <p:cNvSpPr>
                <a:spLocks noChangeAspect="1"/>
              </p:cNvSpPr>
              <p:nvPr/>
            </p:nvSpPr>
            <p:spPr bwMode="auto">
              <a:xfrm>
                <a:off x="-1608" y="-935"/>
                <a:ext cx="155" cy="8"/>
              </a:xfrm>
              <a:custGeom>
                <a:avLst/>
                <a:gdLst/>
                <a:ahLst/>
                <a:cxnLst>
                  <a:cxn ang="0">
                    <a:pos x="0" y="16384"/>
                  </a:cxn>
                  <a:cxn ang="0">
                    <a:pos x="3277" y="12288"/>
                  </a:cxn>
                  <a:cxn ang="0">
                    <a:pos x="16384" y="8192"/>
                  </a:cxn>
                  <a:cxn ang="0">
                    <a:pos x="16384" y="6144"/>
                  </a:cxn>
                  <a:cxn ang="0">
                    <a:pos x="6554" y="4096"/>
                  </a:cxn>
                  <a:cxn ang="0">
                    <a:pos x="3277" y="0"/>
                  </a:cxn>
                  <a:cxn ang="0">
                    <a:pos x="3277" y="8192"/>
                  </a:cxn>
                  <a:cxn ang="0">
                    <a:pos x="0" y="16384"/>
                  </a:cxn>
                </a:cxnLst>
                <a:rect l="0" t="0" r="r" b="b"/>
                <a:pathLst>
                  <a:path w="16384" h="16384">
                    <a:moveTo>
                      <a:pt x="0" y="16384"/>
                    </a:moveTo>
                    <a:lnTo>
                      <a:pt x="3277" y="12288"/>
                    </a:lnTo>
                    <a:lnTo>
                      <a:pt x="16384" y="8192"/>
                    </a:lnTo>
                    <a:lnTo>
                      <a:pt x="16384" y="6144"/>
                    </a:lnTo>
                    <a:lnTo>
                      <a:pt x="6554" y="4096"/>
                    </a:lnTo>
                    <a:lnTo>
                      <a:pt x="3277" y="0"/>
                    </a:lnTo>
                    <a:lnTo>
                      <a:pt x="3277" y="8192"/>
                    </a:lnTo>
                    <a:lnTo>
                      <a:pt x="0"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75" name="Drawing 77"/>
              <p:cNvSpPr>
                <a:spLocks noChangeAspect="1"/>
              </p:cNvSpPr>
              <p:nvPr/>
            </p:nvSpPr>
            <p:spPr bwMode="auto">
              <a:xfrm>
                <a:off x="-1701" y="-811"/>
                <a:ext cx="155" cy="15"/>
              </a:xfrm>
              <a:custGeom>
                <a:avLst/>
                <a:gdLst/>
                <a:ahLst/>
                <a:cxnLst>
                  <a:cxn ang="0">
                    <a:pos x="13107" y="16384"/>
                  </a:cxn>
                  <a:cxn ang="0">
                    <a:pos x="16384" y="13107"/>
                  </a:cxn>
                  <a:cxn ang="0">
                    <a:pos x="16384" y="8738"/>
                  </a:cxn>
                  <a:cxn ang="0">
                    <a:pos x="16384" y="6554"/>
                  </a:cxn>
                  <a:cxn ang="0">
                    <a:pos x="13107" y="3277"/>
                  </a:cxn>
                  <a:cxn ang="0">
                    <a:pos x="9830" y="0"/>
                  </a:cxn>
                  <a:cxn ang="0">
                    <a:pos x="3277" y="2185"/>
                  </a:cxn>
                  <a:cxn ang="0">
                    <a:pos x="0" y="4369"/>
                  </a:cxn>
                  <a:cxn ang="0">
                    <a:pos x="0" y="8738"/>
                  </a:cxn>
                  <a:cxn ang="0">
                    <a:pos x="0" y="12015"/>
                  </a:cxn>
                  <a:cxn ang="0">
                    <a:pos x="3277" y="13107"/>
                  </a:cxn>
                  <a:cxn ang="0">
                    <a:pos x="13107" y="16384"/>
                  </a:cxn>
                </a:cxnLst>
                <a:rect l="0" t="0" r="r" b="b"/>
                <a:pathLst>
                  <a:path w="16384" h="16384">
                    <a:moveTo>
                      <a:pt x="13107" y="16384"/>
                    </a:moveTo>
                    <a:lnTo>
                      <a:pt x="16384" y="13107"/>
                    </a:lnTo>
                    <a:lnTo>
                      <a:pt x="16384" y="8738"/>
                    </a:lnTo>
                    <a:lnTo>
                      <a:pt x="16384" y="6554"/>
                    </a:lnTo>
                    <a:lnTo>
                      <a:pt x="13107" y="3277"/>
                    </a:lnTo>
                    <a:lnTo>
                      <a:pt x="9830" y="0"/>
                    </a:lnTo>
                    <a:lnTo>
                      <a:pt x="3277" y="2185"/>
                    </a:lnTo>
                    <a:lnTo>
                      <a:pt x="0" y="4369"/>
                    </a:lnTo>
                    <a:lnTo>
                      <a:pt x="0" y="8738"/>
                    </a:lnTo>
                    <a:lnTo>
                      <a:pt x="0" y="12015"/>
                    </a:lnTo>
                    <a:lnTo>
                      <a:pt x="3277" y="13107"/>
                    </a:lnTo>
                    <a:lnTo>
                      <a:pt x="13107"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76" name="Drawing 78"/>
              <p:cNvSpPr>
                <a:spLocks noChangeAspect="1"/>
              </p:cNvSpPr>
              <p:nvPr/>
            </p:nvSpPr>
            <p:spPr bwMode="auto">
              <a:xfrm>
                <a:off x="-1949" y="-772"/>
                <a:ext cx="124" cy="12"/>
              </a:xfrm>
              <a:custGeom>
                <a:avLst/>
                <a:gdLst/>
                <a:ahLst/>
                <a:cxnLst>
                  <a:cxn ang="0">
                    <a:pos x="12288" y="16384"/>
                  </a:cxn>
                  <a:cxn ang="0">
                    <a:pos x="16384" y="12288"/>
                  </a:cxn>
                  <a:cxn ang="0">
                    <a:pos x="16384" y="6827"/>
                  </a:cxn>
                  <a:cxn ang="0">
                    <a:pos x="16384" y="1365"/>
                  </a:cxn>
                  <a:cxn ang="0">
                    <a:pos x="12288" y="0"/>
                  </a:cxn>
                  <a:cxn ang="0">
                    <a:pos x="4096" y="1365"/>
                  </a:cxn>
                  <a:cxn ang="0">
                    <a:pos x="4096" y="6827"/>
                  </a:cxn>
                  <a:cxn ang="0">
                    <a:pos x="0" y="15019"/>
                  </a:cxn>
                  <a:cxn ang="0">
                    <a:pos x="0" y="16384"/>
                  </a:cxn>
                  <a:cxn ang="0">
                    <a:pos x="12288" y="16384"/>
                  </a:cxn>
                </a:cxnLst>
                <a:rect l="0" t="0" r="r" b="b"/>
                <a:pathLst>
                  <a:path w="16384" h="16384">
                    <a:moveTo>
                      <a:pt x="12288" y="16384"/>
                    </a:moveTo>
                    <a:lnTo>
                      <a:pt x="16384" y="12288"/>
                    </a:lnTo>
                    <a:lnTo>
                      <a:pt x="16384" y="6827"/>
                    </a:lnTo>
                    <a:lnTo>
                      <a:pt x="16384" y="1365"/>
                    </a:lnTo>
                    <a:lnTo>
                      <a:pt x="12288" y="0"/>
                    </a:lnTo>
                    <a:lnTo>
                      <a:pt x="4096" y="1365"/>
                    </a:lnTo>
                    <a:lnTo>
                      <a:pt x="4096" y="6827"/>
                    </a:lnTo>
                    <a:lnTo>
                      <a:pt x="0" y="15019"/>
                    </a:lnTo>
                    <a:lnTo>
                      <a:pt x="0" y="16384"/>
                    </a:lnTo>
                    <a:lnTo>
                      <a:pt x="12288"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117" name="Poland"/>
            <p:cNvSpPr>
              <a:spLocks noChangeAspect="1"/>
            </p:cNvSpPr>
            <p:nvPr/>
          </p:nvSpPr>
          <p:spPr bwMode="auto">
            <a:xfrm>
              <a:off x="2138" y="1456"/>
              <a:ext cx="485" cy="461"/>
            </a:xfrm>
            <a:custGeom>
              <a:avLst/>
              <a:gdLst/>
              <a:ahLst/>
              <a:cxnLst>
                <a:cxn ang="0">
                  <a:pos x="464" y="3866"/>
                </a:cxn>
                <a:cxn ang="0">
                  <a:pos x="296" y="3314"/>
                </a:cxn>
                <a:cxn ang="0">
                  <a:pos x="676" y="2991"/>
                </a:cxn>
                <a:cxn ang="0">
                  <a:pos x="1013" y="2669"/>
                </a:cxn>
                <a:cxn ang="0">
                  <a:pos x="2196" y="2209"/>
                </a:cxn>
                <a:cxn ang="0">
                  <a:pos x="3040" y="1657"/>
                </a:cxn>
                <a:cxn ang="0">
                  <a:pos x="3969" y="828"/>
                </a:cxn>
                <a:cxn ang="0">
                  <a:pos x="4983" y="276"/>
                </a:cxn>
                <a:cxn ang="0">
                  <a:pos x="6038" y="0"/>
                </a:cxn>
                <a:cxn ang="0">
                  <a:pos x="6841" y="414"/>
                </a:cxn>
                <a:cxn ang="0">
                  <a:pos x="6418" y="414"/>
                </a:cxn>
                <a:cxn ang="0">
                  <a:pos x="6503" y="920"/>
                </a:cxn>
                <a:cxn ang="0">
                  <a:pos x="6925" y="1565"/>
                </a:cxn>
                <a:cxn ang="0">
                  <a:pos x="7516" y="1289"/>
                </a:cxn>
                <a:cxn ang="0">
                  <a:pos x="8530" y="1105"/>
                </a:cxn>
                <a:cxn ang="0">
                  <a:pos x="9754" y="1197"/>
                </a:cxn>
                <a:cxn ang="0">
                  <a:pos x="11148" y="1105"/>
                </a:cxn>
                <a:cxn ang="0">
                  <a:pos x="12288" y="736"/>
                </a:cxn>
                <a:cxn ang="0">
                  <a:pos x="13344" y="736"/>
                </a:cxn>
                <a:cxn ang="0">
                  <a:pos x="14188" y="1887"/>
                </a:cxn>
                <a:cxn ang="0">
                  <a:pos x="14779" y="3406"/>
                </a:cxn>
                <a:cxn ang="0">
                  <a:pos x="15159" y="5155"/>
                </a:cxn>
                <a:cxn ang="0">
                  <a:pos x="14315" y="6535"/>
                </a:cxn>
                <a:cxn ang="0">
                  <a:pos x="14991" y="7732"/>
                </a:cxn>
                <a:cxn ang="0">
                  <a:pos x="15286" y="9020"/>
                </a:cxn>
                <a:cxn ang="0">
                  <a:pos x="15708" y="9987"/>
                </a:cxn>
                <a:cxn ang="0">
                  <a:pos x="16173" y="10861"/>
                </a:cxn>
                <a:cxn ang="0">
                  <a:pos x="15877" y="12426"/>
                </a:cxn>
                <a:cxn ang="0">
                  <a:pos x="14822" y="14405"/>
                </a:cxn>
                <a:cxn ang="0">
                  <a:pos x="14779" y="16062"/>
                </a:cxn>
                <a:cxn ang="0">
                  <a:pos x="14019" y="16108"/>
                </a:cxn>
                <a:cxn ang="0">
                  <a:pos x="13006" y="15372"/>
                </a:cxn>
                <a:cxn ang="0">
                  <a:pos x="11950" y="15694"/>
                </a:cxn>
                <a:cxn ang="0">
                  <a:pos x="10768" y="15832"/>
                </a:cxn>
                <a:cxn ang="0">
                  <a:pos x="10050" y="16292"/>
                </a:cxn>
                <a:cxn ang="0">
                  <a:pos x="9205" y="15510"/>
                </a:cxn>
                <a:cxn ang="0">
                  <a:pos x="8065" y="15556"/>
                </a:cxn>
                <a:cxn ang="0">
                  <a:pos x="6925" y="14451"/>
                </a:cxn>
                <a:cxn ang="0">
                  <a:pos x="6207" y="14221"/>
                </a:cxn>
                <a:cxn ang="0">
                  <a:pos x="5912" y="13623"/>
                </a:cxn>
                <a:cxn ang="0">
                  <a:pos x="5025" y="13439"/>
                </a:cxn>
                <a:cxn ang="0">
                  <a:pos x="4898" y="13807"/>
                </a:cxn>
                <a:cxn ang="0">
                  <a:pos x="4349" y="13991"/>
                </a:cxn>
                <a:cxn ang="0">
                  <a:pos x="3800" y="13254"/>
                </a:cxn>
                <a:cxn ang="0">
                  <a:pos x="3800" y="12794"/>
                </a:cxn>
                <a:cxn ang="0">
                  <a:pos x="2829" y="12380"/>
                </a:cxn>
                <a:cxn ang="0">
                  <a:pos x="2111" y="12012"/>
                </a:cxn>
                <a:cxn ang="0">
                  <a:pos x="1436" y="12380"/>
                </a:cxn>
                <a:cxn ang="0">
                  <a:pos x="1309" y="11966"/>
                </a:cxn>
                <a:cxn ang="0">
                  <a:pos x="1351" y="10677"/>
                </a:cxn>
                <a:cxn ang="0">
                  <a:pos x="1098" y="10171"/>
                </a:cxn>
                <a:cxn ang="0">
                  <a:pos x="802" y="9066"/>
                </a:cxn>
                <a:cxn ang="0">
                  <a:pos x="633" y="7916"/>
                </a:cxn>
                <a:cxn ang="0">
                  <a:pos x="464" y="6811"/>
                </a:cxn>
                <a:cxn ang="0">
                  <a:pos x="84" y="6259"/>
                </a:cxn>
                <a:cxn ang="0">
                  <a:pos x="338" y="5016"/>
                </a:cxn>
                <a:cxn ang="0">
                  <a:pos x="253" y="4234"/>
                </a:cxn>
                <a:cxn ang="0">
                  <a:pos x="0" y="3590"/>
                </a:cxn>
              </a:cxnLst>
              <a:rect l="0" t="0" r="r" b="b"/>
              <a:pathLst>
                <a:path w="16384" h="16384">
                  <a:moveTo>
                    <a:pt x="0" y="3590"/>
                  </a:moveTo>
                  <a:lnTo>
                    <a:pt x="296" y="3728"/>
                  </a:lnTo>
                  <a:lnTo>
                    <a:pt x="464" y="3866"/>
                  </a:lnTo>
                  <a:lnTo>
                    <a:pt x="591" y="3682"/>
                  </a:lnTo>
                  <a:lnTo>
                    <a:pt x="591" y="3406"/>
                  </a:lnTo>
                  <a:lnTo>
                    <a:pt x="296" y="3314"/>
                  </a:lnTo>
                  <a:lnTo>
                    <a:pt x="169" y="3314"/>
                  </a:lnTo>
                  <a:lnTo>
                    <a:pt x="422" y="3130"/>
                  </a:lnTo>
                  <a:lnTo>
                    <a:pt x="676" y="2991"/>
                  </a:lnTo>
                  <a:lnTo>
                    <a:pt x="676" y="3037"/>
                  </a:lnTo>
                  <a:lnTo>
                    <a:pt x="845" y="2945"/>
                  </a:lnTo>
                  <a:lnTo>
                    <a:pt x="1013" y="2669"/>
                  </a:lnTo>
                  <a:lnTo>
                    <a:pt x="1351" y="2439"/>
                  </a:lnTo>
                  <a:lnTo>
                    <a:pt x="1858" y="2301"/>
                  </a:lnTo>
                  <a:lnTo>
                    <a:pt x="2196" y="2209"/>
                  </a:lnTo>
                  <a:lnTo>
                    <a:pt x="2449" y="2071"/>
                  </a:lnTo>
                  <a:lnTo>
                    <a:pt x="2703" y="1933"/>
                  </a:lnTo>
                  <a:lnTo>
                    <a:pt x="3040" y="1657"/>
                  </a:lnTo>
                  <a:lnTo>
                    <a:pt x="3336" y="1335"/>
                  </a:lnTo>
                  <a:lnTo>
                    <a:pt x="3547" y="1012"/>
                  </a:lnTo>
                  <a:lnTo>
                    <a:pt x="3969" y="828"/>
                  </a:lnTo>
                  <a:lnTo>
                    <a:pt x="4223" y="598"/>
                  </a:lnTo>
                  <a:lnTo>
                    <a:pt x="4560" y="414"/>
                  </a:lnTo>
                  <a:lnTo>
                    <a:pt x="4983" y="276"/>
                  </a:lnTo>
                  <a:lnTo>
                    <a:pt x="5363" y="184"/>
                  </a:lnTo>
                  <a:lnTo>
                    <a:pt x="5701" y="46"/>
                  </a:lnTo>
                  <a:lnTo>
                    <a:pt x="6038" y="0"/>
                  </a:lnTo>
                  <a:lnTo>
                    <a:pt x="6376" y="92"/>
                  </a:lnTo>
                  <a:lnTo>
                    <a:pt x="6587" y="184"/>
                  </a:lnTo>
                  <a:lnTo>
                    <a:pt x="6841" y="414"/>
                  </a:lnTo>
                  <a:lnTo>
                    <a:pt x="6841" y="598"/>
                  </a:lnTo>
                  <a:lnTo>
                    <a:pt x="6587" y="552"/>
                  </a:lnTo>
                  <a:lnTo>
                    <a:pt x="6418" y="414"/>
                  </a:lnTo>
                  <a:lnTo>
                    <a:pt x="6334" y="276"/>
                  </a:lnTo>
                  <a:lnTo>
                    <a:pt x="6376" y="552"/>
                  </a:lnTo>
                  <a:lnTo>
                    <a:pt x="6503" y="920"/>
                  </a:lnTo>
                  <a:lnTo>
                    <a:pt x="6672" y="1289"/>
                  </a:lnTo>
                  <a:lnTo>
                    <a:pt x="6756" y="1519"/>
                  </a:lnTo>
                  <a:lnTo>
                    <a:pt x="6925" y="1565"/>
                  </a:lnTo>
                  <a:lnTo>
                    <a:pt x="7010" y="1473"/>
                  </a:lnTo>
                  <a:lnTo>
                    <a:pt x="7094" y="1335"/>
                  </a:lnTo>
                  <a:lnTo>
                    <a:pt x="7516" y="1289"/>
                  </a:lnTo>
                  <a:lnTo>
                    <a:pt x="7854" y="1151"/>
                  </a:lnTo>
                  <a:lnTo>
                    <a:pt x="8108" y="966"/>
                  </a:lnTo>
                  <a:lnTo>
                    <a:pt x="8530" y="1105"/>
                  </a:lnTo>
                  <a:lnTo>
                    <a:pt x="8952" y="1105"/>
                  </a:lnTo>
                  <a:lnTo>
                    <a:pt x="9374" y="1151"/>
                  </a:lnTo>
                  <a:lnTo>
                    <a:pt x="9754" y="1197"/>
                  </a:lnTo>
                  <a:lnTo>
                    <a:pt x="10261" y="1197"/>
                  </a:lnTo>
                  <a:lnTo>
                    <a:pt x="10768" y="1151"/>
                  </a:lnTo>
                  <a:lnTo>
                    <a:pt x="11148" y="1105"/>
                  </a:lnTo>
                  <a:lnTo>
                    <a:pt x="11612" y="1012"/>
                  </a:lnTo>
                  <a:lnTo>
                    <a:pt x="11992" y="828"/>
                  </a:lnTo>
                  <a:lnTo>
                    <a:pt x="12288" y="736"/>
                  </a:lnTo>
                  <a:lnTo>
                    <a:pt x="12626" y="598"/>
                  </a:lnTo>
                  <a:lnTo>
                    <a:pt x="12921" y="552"/>
                  </a:lnTo>
                  <a:lnTo>
                    <a:pt x="13344" y="736"/>
                  </a:lnTo>
                  <a:lnTo>
                    <a:pt x="13935" y="1012"/>
                  </a:lnTo>
                  <a:lnTo>
                    <a:pt x="14104" y="1381"/>
                  </a:lnTo>
                  <a:lnTo>
                    <a:pt x="14188" y="1887"/>
                  </a:lnTo>
                  <a:lnTo>
                    <a:pt x="14357" y="2439"/>
                  </a:lnTo>
                  <a:lnTo>
                    <a:pt x="14484" y="2761"/>
                  </a:lnTo>
                  <a:lnTo>
                    <a:pt x="14779" y="3406"/>
                  </a:lnTo>
                  <a:lnTo>
                    <a:pt x="15033" y="4096"/>
                  </a:lnTo>
                  <a:lnTo>
                    <a:pt x="15117" y="4602"/>
                  </a:lnTo>
                  <a:lnTo>
                    <a:pt x="15159" y="5155"/>
                  </a:lnTo>
                  <a:lnTo>
                    <a:pt x="14948" y="5753"/>
                  </a:lnTo>
                  <a:lnTo>
                    <a:pt x="14526" y="6121"/>
                  </a:lnTo>
                  <a:lnTo>
                    <a:pt x="14315" y="6535"/>
                  </a:lnTo>
                  <a:lnTo>
                    <a:pt x="14484" y="6903"/>
                  </a:lnTo>
                  <a:lnTo>
                    <a:pt x="14991" y="7272"/>
                  </a:lnTo>
                  <a:lnTo>
                    <a:pt x="14991" y="7732"/>
                  </a:lnTo>
                  <a:lnTo>
                    <a:pt x="15033" y="8192"/>
                  </a:lnTo>
                  <a:lnTo>
                    <a:pt x="15117" y="8652"/>
                  </a:lnTo>
                  <a:lnTo>
                    <a:pt x="15286" y="9020"/>
                  </a:lnTo>
                  <a:lnTo>
                    <a:pt x="15371" y="9435"/>
                  </a:lnTo>
                  <a:lnTo>
                    <a:pt x="15624" y="9849"/>
                  </a:lnTo>
                  <a:lnTo>
                    <a:pt x="15708" y="9987"/>
                  </a:lnTo>
                  <a:lnTo>
                    <a:pt x="15793" y="10125"/>
                  </a:lnTo>
                  <a:lnTo>
                    <a:pt x="16131" y="10493"/>
                  </a:lnTo>
                  <a:lnTo>
                    <a:pt x="16173" y="10861"/>
                  </a:lnTo>
                  <a:lnTo>
                    <a:pt x="16384" y="11322"/>
                  </a:lnTo>
                  <a:lnTo>
                    <a:pt x="16342" y="11828"/>
                  </a:lnTo>
                  <a:lnTo>
                    <a:pt x="15877" y="12426"/>
                  </a:lnTo>
                  <a:lnTo>
                    <a:pt x="15371" y="12978"/>
                  </a:lnTo>
                  <a:lnTo>
                    <a:pt x="14991" y="13715"/>
                  </a:lnTo>
                  <a:lnTo>
                    <a:pt x="14822" y="14405"/>
                  </a:lnTo>
                  <a:lnTo>
                    <a:pt x="14653" y="15141"/>
                  </a:lnTo>
                  <a:lnTo>
                    <a:pt x="14653" y="15648"/>
                  </a:lnTo>
                  <a:lnTo>
                    <a:pt x="14779" y="16062"/>
                  </a:lnTo>
                  <a:lnTo>
                    <a:pt x="14484" y="16200"/>
                  </a:lnTo>
                  <a:lnTo>
                    <a:pt x="14315" y="16200"/>
                  </a:lnTo>
                  <a:lnTo>
                    <a:pt x="14019" y="16108"/>
                  </a:lnTo>
                  <a:lnTo>
                    <a:pt x="13639" y="15878"/>
                  </a:lnTo>
                  <a:lnTo>
                    <a:pt x="13344" y="15556"/>
                  </a:lnTo>
                  <a:lnTo>
                    <a:pt x="13006" y="15372"/>
                  </a:lnTo>
                  <a:lnTo>
                    <a:pt x="12584" y="15372"/>
                  </a:lnTo>
                  <a:lnTo>
                    <a:pt x="12246" y="15510"/>
                  </a:lnTo>
                  <a:lnTo>
                    <a:pt x="11950" y="15694"/>
                  </a:lnTo>
                  <a:lnTo>
                    <a:pt x="11739" y="15924"/>
                  </a:lnTo>
                  <a:lnTo>
                    <a:pt x="11401" y="15694"/>
                  </a:lnTo>
                  <a:lnTo>
                    <a:pt x="10768" y="15832"/>
                  </a:lnTo>
                  <a:lnTo>
                    <a:pt x="10557" y="16200"/>
                  </a:lnTo>
                  <a:lnTo>
                    <a:pt x="10261" y="16384"/>
                  </a:lnTo>
                  <a:lnTo>
                    <a:pt x="10050" y="16292"/>
                  </a:lnTo>
                  <a:lnTo>
                    <a:pt x="9754" y="16016"/>
                  </a:lnTo>
                  <a:lnTo>
                    <a:pt x="9459" y="15694"/>
                  </a:lnTo>
                  <a:lnTo>
                    <a:pt x="9205" y="15510"/>
                  </a:lnTo>
                  <a:lnTo>
                    <a:pt x="8868" y="15694"/>
                  </a:lnTo>
                  <a:lnTo>
                    <a:pt x="8572" y="15832"/>
                  </a:lnTo>
                  <a:lnTo>
                    <a:pt x="8065" y="15556"/>
                  </a:lnTo>
                  <a:lnTo>
                    <a:pt x="7601" y="15464"/>
                  </a:lnTo>
                  <a:lnTo>
                    <a:pt x="7221" y="14911"/>
                  </a:lnTo>
                  <a:lnTo>
                    <a:pt x="6925" y="14451"/>
                  </a:lnTo>
                  <a:lnTo>
                    <a:pt x="6672" y="14359"/>
                  </a:lnTo>
                  <a:lnTo>
                    <a:pt x="6503" y="14405"/>
                  </a:lnTo>
                  <a:lnTo>
                    <a:pt x="6207" y="14221"/>
                  </a:lnTo>
                  <a:lnTo>
                    <a:pt x="6165" y="13899"/>
                  </a:lnTo>
                  <a:lnTo>
                    <a:pt x="6165" y="13669"/>
                  </a:lnTo>
                  <a:lnTo>
                    <a:pt x="5912" y="13623"/>
                  </a:lnTo>
                  <a:lnTo>
                    <a:pt x="5532" y="13623"/>
                  </a:lnTo>
                  <a:lnTo>
                    <a:pt x="5321" y="13485"/>
                  </a:lnTo>
                  <a:lnTo>
                    <a:pt x="5025" y="13439"/>
                  </a:lnTo>
                  <a:lnTo>
                    <a:pt x="4814" y="13347"/>
                  </a:lnTo>
                  <a:lnTo>
                    <a:pt x="4814" y="13531"/>
                  </a:lnTo>
                  <a:lnTo>
                    <a:pt x="4898" y="13807"/>
                  </a:lnTo>
                  <a:lnTo>
                    <a:pt x="4729" y="13853"/>
                  </a:lnTo>
                  <a:lnTo>
                    <a:pt x="4560" y="14037"/>
                  </a:lnTo>
                  <a:lnTo>
                    <a:pt x="4349" y="13991"/>
                  </a:lnTo>
                  <a:lnTo>
                    <a:pt x="4012" y="13669"/>
                  </a:lnTo>
                  <a:lnTo>
                    <a:pt x="3716" y="13347"/>
                  </a:lnTo>
                  <a:lnTo>
                    <a:pt x="3800" y="13254"/>
                  </a:lnTo>
                  <a:lnTo>
                    <a:pt x="3843" y="12978"/>
                  </a:lnTo>
                  <a:lnTo>
                    <a:pt x="3843" y="12886"/>
                  </a:lnTo>
                  <a:lnTo>
                    <a:pt x="3800" y="12794"/>
                  </a:lnTo>
                  <a:lnTo>
                    <a:pt x="3463" y="12794"/>
                  </a:lnTo>
                  <a:lnTo>
                    <a:pt x="3167" y="12380"/>
                  </a:lnTo>
                  <a:lnTo>
                    <a:pt x="2829" y="12380"/>
                  </a:lnTo>
                  <a:lnTo>
                    <a:pt x="2491" y="12242"/>
                  </a:lnTo>
                  <a:lnTo>
                    <a:pt x="2322" y="12334"/>
                  </a:lnTo>
                  <a:lnTo>
                    <a:pt x="2111" y="12012"/>
                  </a:lnTo>
                  <a:lnTo>
                    <a:pt x="1816" y="11828"/>
                  </a:lnTo>
                  <a:lnTo>
                    <a:pt x="1605" y="12012"/>
                  </a:lnTo>
                  <a:lnTo>
                    <a:pt x="1436" y="12380"/>
                  </a:lnTo>
                  <a:lnTo>
                    <a:pt x="1182" y="12242"/>
                  </a:lnTo>
                  <a:lnTo>
                    <a:pt x="1182" y="12196"/>
                  </a:lnTo>
                  <a:lnTo>
                    <a:pt x="1309" y="11966"/>
                  </a:lnTo>
                  <a:lnTo>
                    <a:pt x="1351" y="11322"/>
                  </a:lnTo>
                  <a:lnTo>
                    <a:pt x="1351" y="10907"/>
                  </a:lnTo>
                  <a:lnTo>
                    <a:pt x="1351" y="10677"/>
                  </a:lnTo>
                  <a:lnTo>
                    <a:pt x="1351" y="10493"/>
                  </a:lnTo>
                  <a:lnTo>
                    <a:pt x="1267" y="10401"/>
                  </a:lnTo>
                  <a:lnTo>
                    <a:pt x="1098" y="10171"/>
                  </a:lnTo>
                  <a:lnTo>
                    <a:pt x="845" y="9849"/>
                  </a:lnTo>
                  <a:lnTo>
                    <a:pt x="802" y="9435"/>
                  </a:lnTo>
                  <a:lnTo>
                    <a:pt x="802" y="9066"/>
                  </a:lnTo>
                  <a:lnTo>
                    <a:pt x="802" y="8744"/>
                  </a:lnTo>
                  <a:lnTo>
                    <a:pt x="760" y="8192"/>
                  </a:lnTo>
                  <a:lnTo>
                    <a:pt x="633" y="7916"/>
                  </a:lnTo>
                  <a:lnTo>
                    <a:pt x="591" y="7456"/>
                  </a:lnTo>
                  <a:lnTo>
                    <a:pt x="591" y="7087"/>
                  </a:lnTo>
                  <a:lnTo>
                    <a:pt x="464" y="6811"/>
                  </a:lnTo>
                  <a:lnTo>
                    <a:pt x="253" y="6627"/>
                  </a:lnTo>
                  <a:lnTo>
                    <a:pt x="84" y="6443"/>
                  </a:lnTo>
                  <a:lnTo>
                    <a:pt x="84" y="6259"/>
                  </a:lnTo>
                  <a:lnTo>
                    <a:pt x="169" y="5799"/>
                  </a:lnTo>
                  <a:lnTo>
                    <a:pt x="296" y="5385"/>
                  </a:lnTo>
                  <a:lnTo>
                    <a:pt x="338" y="5016"/>
                  </a:lnTo>
                  <a:lnTo>
                    <a:pt x="338" y="4694"/>
                  </a:lnTo>
                  <a:lnTo>
                    <a:pt x="338" y="4464"/>
                  </a:lnTo>
                  <a:lnTo>
                    <a:pt x="253" y="4234"/>
                  </a:lnTo>
                  <a:lnTo>
                    <a:pt x="84" y="3912"/>
                  </a:lnTo>
                  <a:lnTo>
                    <a:pt x="0" y="3544"/>
                  </a:lnTo>
                  <a:lnTo>
                    <a:pt x="0" y="3590"/>
                  </a:lnTo>
                  <a:close/>
                </a:path>
              </a:pathLst>
            </a:custGeom>
            <a:solidFill>
              <a:srgbClr val="A7CBEC"/>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8" name="Portugal"/>
            <p:cNvSpPr>
              <a:spLocks noChangeAspect="1"/>
            </p:cNvSpPr>
            <p:nvPr/>
          </p:nvSpPr>
          <p:spPr bwMode="auto">
            <a:xfrm>
              <a:off x="748" y="2367"/>
              <a:ext cx="250" cy="399"/>
            </a:xfrm>
            <a:custGeom>
              <a:avLst/>
              <a:gdLst/>
              <a:ahLst/>
              <a:cxnLst>
                <a:cxn ang="0">
                  <a:pos x="7127" y="958"/>
                </a:cxn>
                <a:cxn ang="0">
                  <a:pos x="6881" y="2447"/>
                </a:cxn>
                <a:cxn ang="0">
                  <a:pos x="6472" y="3245"/>
                </a:cxn>
                <a:cxn ang="0">
                  <a:pos x="5734" y="4256"/>
                </a:cxn>
                <a:cxn ang="0">
                  <a:pos x="4833" y="5319"/>
                </a:cxn>
                <a:cxn ang="0">
                  <a:pos x="4096" y="6383"/>
                </a:cxn>
                <a:cxn ang="0">
                  <a:pos x="3195" y="7128"/>
                </a:cxn>
                <a:cxn ang="0">
                  <a:pos x="1802" y="7926"/>
                </a:cxn>
                <a:cxn ang="0">
                  <a:pos x="1229" y="8564"/>
                </a:cxn>
                <a:cxn ang="0">
                  <a:pos x="655" y="9362"/>
                </a:cxn>
                <a:cxn ang="0">
                  <a:pos x="328" y="9788"/>
                </a:cxn>
                <a:cxn ang="0">
                  <a:pos x="1147" y="10692"/>
                </a:cxn>
                <a:cxn ang="0">
                  <a:pos x="1802" y="10958"/>
                </a:cxn>
                <a:cxn ang="0">
                  <a:pos x="2867" y="11065"/>
                </a:cxn>
                <a:cxn ang="0">
                  <a:pos x="2458" y="11384"/>
                </a:cxn>
                <a:cxn ang="0">
                  <a:pos x="2212" y="12128"/>
                </a:cxn>
                <a:cxn ang="0">
                  <a:pos x="1802" y="12980"/>
                </a:cxn>
                <a:cxn ang="0">
                  <a:pos x="1475" y="13405"/>
                </a:cxn>
                <a:cxn ang="0">
                  <a:pos x="1229" y="14043"/>
                </a:cxn>
                <a:cxn ang="0">
                  <a:pos x="246" y="14895"/>
                </a:cxn>
                <a:cxn ang="0">
                  <a:pos x="164" y="15586"/>
                </a:cxn>
                <a:cxn ang="0">
                  <a:pos x="1884" y="15799"/>
                </a:cxn>
                <a:cxn ang="0">
                  <a:pos x="3441" y="16224"/>
                </a:cxn>
                <a:cxn ang="0">
                  <a:pos x="4915" y="16384"/>
                </a:cxn>
                <a:cxn ang="0">
                  <a:pos x="6062" y="16224"/>
                </a:cxn>
                <a:cxn ang="0">
                  <a:pos x="6226" y="15852"/>
                </a:cxn>
                <a:cxn ang="0">
                  <a:pos x="6472" y="14895"/>
                </a:cxn>
                <a:cxn ang="0">
                  <a:pos x="8438" y="14150"/>
                </a:cxn>
                <a:cxn ang="0">
                  <a:pos x="9093" y="13246"/>
                </a:cxn>
                <a:cxn ang="0">
                  <a:pos x="8520" y="12022"/>
                </a:cxn>
                <a:cxn ang="0">
                  <a:pos x="9667" y="10905"/>
                </a:cxn>
                <a:cxn ang="0">
                  <a:pos x="9994" y="10267"/>
                </a:cxn>
                <a:cxn ang="0">
                  <a:pos x="9748" y="9841"/>
                </a:cxn>
                <a:cxn ang="0">
                  <a:pos x="9503" y="8511"/>
                </a:cxn>
                <a:cxn ang="0">
                  <a:pos x="11059" y="8352"/>
                </a:cxn>
                <a:cxn ang="0">
                  <a:pos x="12124" y="7500"/>
                </a:cxn>
                <a:cxn ang="0">
                  <a:pos x="12042" y="6596"/>
                </a:cxn>
                <a:cxn ang="0">
                  <a:pos x="13107" y="5373"/>
                </a:cxn>
                <a:cxn ang="0">
                  <a:pos x="13681" y="4362"/>
                </a:cxn>
                <a:cxn ang="0">
                  <a:pos x="15565" y="3617"/>
                </a:cxn>
                <a:cxn ang="0">
                  <a:pos x="16384" y="2660"/>
                </a:cxn>
                <a:cxn ang="0">
                  <a:pos x="15892" y="1755"/>
                </a:cxn>
                <a:cxn ang="0">
                  <a:pos x="13763" y="1170"/>
                </a:cxn>
                <a:cxn ang="0">
                  <a:pos x="11715" y="1117"/>
                </a:cxn>
                <a:cxn ang="0">
                  <a:pos x="10322" y="904"/>
                </a:cxn>
                <a:cxn ang="0">
                  <a:pos x="10076" y="213"/>
                </a:cxn>
                <a:cxn ang="0">
                  <a:pos x="9093" y="0"/>
                </a:cxn>
                <a:cxn ang="0">
                  <a:pos x="7209" y="426"/>
                </a:cxn>
              </a:cxnLst>
              <a:rect l="0" t="0" r="r" b="b"/>
              <a:pathLst>
                <a:path w="16384" h="16384">
                  <a:moveTo>
                    <a:pt x="7209" y="426"/>
                  </a:moveTo>
                  <a:lnTo>
                    <a:pt x="7127" y="958"/>
                  </a:lnTo>
                  <a:lnTo>
                    <a:pt x="7045" y="1809"/>
                  </a:lnTo>
                  <a:lnTo>
                    <a:pt x="6881" y="2447"/>
                  </a:lnTo>
                  <a:lnTo>
                    <a:pt x="6717" y="2873"/>
                  </a:lnTo>
                  <a:lnTo>
                    <a:pt x="6472" y="3245"/>
                  </a:lnTo>
                  <a:lnTo>
                    <a:pt x="6144" y="3724"/>
                  </a:lnTo>
                  <a:lnTo>
                    <a:pt x="5734" y="4256"/>
                  </a:lnTo>
                  <a:lnTo>
                    <a:pt x="5407" y="4575"/>
                  </a:lnTo>
                  <a:lnTo>
                    <a:pt x="4833" y="5319"/>
                  </a:lnTo>
                  <a:lnTo>
                    <a:pt x="4424" y="5958"/>
                  </a:lnTo>
                  <a:lnTo>
                    <a:pt x="4096" y="6383"/>
                  </a:lnTo>
                  <a:lnTo>
                    <a:pt x="3523" y="6809"/>
                  </a:lnTo>
                  <a:lnTo>
                    <a:pt x="3195" y="7128"/>
                  </a:lnTo>
                  <a:lnTo>
                    <a:pt x="2540" y="7554"/>
                  </a:lnTo>
                  <a:lnTo>
                    <a:pt x="1802" y="7926"/>
                  </a:lnTo>
                  <a:lnTo>
                    <a:pt x="1311" y="8192"/>
                  </a:lnTo>
                  <a:lnTo>
                    <a:pt x="1229" y="8564"/>
                  </a:lnTo>
                  <a:lnTo>
                    <a:pt x="983" y="9043"/>
                  </a:lnTo>
                  <a:lnTo>
                    <a:pt x="655" y="9362"/>
                  </a:lnTo>
                  <a:lnTo>
                    <a:pt x="328" y="9628"/>
                  </a:lnTo>
                  <a:lnTo>
                    <a:pt x="328" y="9788"/>
                  </a:lnTo>
                  <a:lnTo>
                    <a:pt x="901" y="10107"/>
                  </a:lnTo>
                  <a:lnTo>
                    <a:pt x="1147" y="10692"/>
                  </a:lnTo>
                  <a:lnTo>
                    <a:pt x="1229" y="10958"/>
                  </a:lnTo>
                  <a:lnTo>
                    <a:pt x="1802" y="10958"/>
                  </a:lnTo>
                  <a:lnTo>
                    <a:pt x="2458" y="10958"/>
                  </a:lnTo>
                  <a:lnTo>
                    <a:pt x="2867" y="11065"/>
                  </a:lnTo>
                  <a:lnTo>
                    <a:pt x="2785" y="11277"/>
                  </a:lnTo>
                  <a:lnTo>
                    <a:pt x="2458" y="11384"/>
                  </a:lnTo>
                  <a:lnTo>
                    <a:pt x="2458" y="11596"/>
                  </a:lnTo>
                  <a:lnTo>
                    <a:pt x="2212" y="12128"/>
                  </a:lnTo>
                  <a:lnTo>
                    <a:pt x="1802" y="12607"/>
                  </a:lnTo>
                  <a:lnTo>
                    <a:pt x="1802" y="12980"/>
                  </a:lnTo>
                  <a:lnTo>
                    <a:pt x="1556" y="13299"/>
                  </a:lnTo>
                  <a:lnTo>
                    <a:pt x="1475" y="13405"/>
                  </a:lnTo>
                  <a:lnTo>
                    <a:pt x="1475" y="13618"/>
                  </a:lnTo>
                  <a:lnTo>
                    <a:pt x="1229" y="14043"/>
                  </a:lnTo>
                  <a:lnTo>
                    <a:pt x="901" y="14363"/>
                  </a:lnTo>
                  <a:lnTo>
                    <a:pt x="246" y="14895"/>
                  </a:lnTo>
                  <a:lnTo>
                    <a:pt x="0" y="15373"/>
                  </a:lnTo>
                  <a:lnTo>
                    <a:pt x="164" y="15586"/>
                  </a:lnTo>
                  <a:lnTo>
                    <a:pt x="983" y="15639"/>
                  </a:lnTo>
                  <a:lnTo>
                    <a:pt x="1884" y="15799"/>
                  </a:lnTo>
                  <a:lnTo>
                    <a:pt x="2785" y="16012"/>
                  </a:lnTo>
                  <a:lnTo>
                    <a:pt x="3441" y="16224"/>
                  </a:lnTo>
                  <a:lnTo>
                    <a:pt x="4178" y="16384"/>
                  </a:lnTo>
                  <a:lnTo>
                    <a:pt x="4915" y="16384"/>
                  </a:lnTo>
                  <a:lnTo>
                    <a:pt x="5489" y="16224"/>
                  </a:lnTo>
                  <a:lnTo>
                    <a:pt x="6062" y="16224"/>
                  </a:lnTo>
                  <a:lnTo>
                    <a:pt x="6226" y="16224"/>
                  </a:lnTo>
                  <a:lnTo>
                    <a:pt x="6226" y="15852"/>
                  </a:lnTo>
                  <a:lnTo>
                    <a:pt x="6226" y="15373"/>
                  </a:lnTo>
                  <a:lnTo>
                    <a:pt x="6472" y="14895"/>
                  </a:lnTo>
                  <a:lnTo>
                    <a:pt x="7209" y="14469"/>
                  </a:lnTo>
                  <a:lnTo>
                    <a:pt x="8438" y="14150"/>
                  </a:lnTo>
                  <a:lnTo>
                    <a:pt x="9093" y="13831"/>
                  </a:lnTo>
                  <a:lnTo>
                    <a:pt x="9093" y="13246"/>
                  </a:lnTo>
                  <a:lnTo>
                    <a:pt x="8520" y="12660"/>
                  </a:lnTo>
                  <a:lnTo>
                    <a:pt x="8520" y="12022"/>
                  </a:lnTo>
                  <a:lnTo>
                    <a:pt x="8847" y="11384"/>
                  </a:lnTo>
                  <a:lnTo>
                    <a:pt x="9667" y="10905"/>
                  </a:lnTo>
                  <a:lnTo>
                    <a:pt x="10076" y="10533"/>
                  </a:lnTo>
                  <a:lnTo>
                    <a:pt x="9994" y="10267"/>
                  </a:lnTo>
                  <a:lnTo>
                    <a:pt x="9994" y="10213"/>
                  </a:lnTo>
                  <a:lnTo>
                    <a:pt x="9748" y="9841"/>
                  </a:lnTo>
                  <a:lnTo>
                    <a:pt x="9503" y="9256"/>
                  </a:lnTo>
                  <a:lnTo>
                    <a:pt x="9503" y="8511"/>
                  </a:lnTo>
                  <a:lnTo>
                    <a:pt x="10322" y="8352"/>
                  </a:lnTo>
                  <a:lnTo>
                    <a:pt x="11059" y="8352"/>
                  </a:lnTo>
                  <a:lnTo>
                    <a:pt x="11960" y="7926"/>
                  </a:lnTo>
                  <a:lnTo>
                    <a:pt x="12124" y="7500"/>
                  </a:lnTo>
                  <a:lnTo>
                    <a:pt x="11960" y="6915"/>
                  </a:lnTo>
                  <a:lnTo>
                    <a:pt x="12042" y="6596"/>
                  </a:lnTo>
                  <a:lnTo>
                    <a:pt x="12698" y="6011"/>
                  </a:lnTo>
                  <a:lnTo>
                    <a:pt x="13107" y="5373"/>
                  </a:lnTo>
                  <a:lnTo>
                    <a:pt x="13435" y="4788"/>
                  </a:lnTo>
                  <a:lnTo>
                    <a:pt x="13681" y="4362"/>
                  </a:lnTo>
                  <a:lnTo>
                    <a:pt x="14582" y="4043"/>
                  </a:lnTo>
                  <a:lnTo>
                    <a:pt x="15565" y="3617"/>
                  </a:lnTo>
                  <a:lnTo>
                    <a:pt x="16302" y="3085"/>
                  </a:lnTo>
                  <a:lnTo>
                    <a:pt x="16384" y="2660"/>
                  </a:lnTo>
                  <a:lnTo>
                    <a:pt x="16056" y="2234"/>
                  </a:lnTo>
                  <a:lnTo>
                    <a:pt x="15892" y="1755"/>
                  </a:lnTo>
                  <a:lnTo>
                    <a:pt x="14909" y="1383"/>
                  </a:lnTo>
                  <a:lnTo>
                    <a:pt x="13763" y="1170"/>
                  </a:lnTo>
                  <a:lnTo>
                    <a:pt x="12780" y="1330"/>
                  </a:lnTo>
                  <a:lnTo>
                    <a:pt x="11715" y="1117"/>
                  </a:lnTo>
                  <a:lnTo>
                    <a:pt x="11141" y="958"/>
                  </a:lnTo>
                  <a:lnTo>
                    <a:pt x="10322" y="904"/>
                  </a:lnTo>
                  <a:lnTo>
                    <a:pt x="9830" y="532"/>
                  </a:lnTo>
                  <a:lnTo>
                    <a:pt x="10076" y="213"/>
                  </a:lnTo>
                  <a:lnTo>
                    <a:pt x="10076" y="53"/>
                  </a:lnTo>
                  <a:lnTo>
                    <a:pt x="9093" y="0"/>
                  </a:lnTo>
                  <a:lnTo>
                    <a:pt x="8028" y="53"/>
                  </a:lnTo>
                  <a:lnTo>
                    <a:pt x="7209" y="426"/>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9" name="Romania"/>
            <p:cNvSpPr>
              <a:spLocks noChangeAspect="1"/>
            </p:cNvSpPr>
            <p:nvPr/>
          </p:nvSpPr>
          <p:spPr bwMode="auto">
            <a:xfrm>
              <a:off x="2476" y="1944"/>
              <a:ext cx="522" cy="397"/>
            </a:xfrm>
            <a:custGeom>
              <a:avLst/>
              <a:gdLst/>
              <a:ahLst/>
              <a:cxnLst>
                <a:cxn ang="0">
                  <a:pos x="157" y="9233"/>
                </a:cxn>
                <a:cxn ang="0">
                  <a:pos x="747" y="8966"/>
                </a:cxn>
                <a:cxn ang="0">
                  <a:pos x="1454" y="8379"/>
                </a:cxn>
                <a:cxn ang="0">
                  <a:pos x="1847" y="7098"/>
                </a:cxn>
                <a:cxn ang="0">
                  <a:pos x="2082" y="5817"/>
                </a:cxn>
                <a:cxn ang="0">
                  <a:pos x="2397" y="4696"/>
                </a:cxn>
                <a:cxn ang="0">
                  <a:pos x="2554" y="3896"/>
                </a:cxn>
                <a:cxn ang="0">
                  <a:pos x="3183" y="3149"/>
                </a:cxn>
                <a:cxn ang="0">
                  <a:pos x="3615" y="2722"/>
                </a:cxn>
                <a:cxn ang="0">
                  <a:pos x="3890" y="2295"/>
                </a:cxn>
                <a:cxn ang="0">
                  <a:pos x="4911" y="2188"/>
                </a:cxn>
                <a:cxn ang="0">
                  <a:pos x="6090" y="1868"/>
                </a:cxn>
                <a:cxn ang="0">
                  <a:pos x="6876" y="1975"/>
                </a:cxn>
                <a:cxn ang="0">
                  <a:pos x="7583" y="1548"/>
                </a:cxn>
                <a:cxn ang="0">
                  <a:pos x="8526" y="1121"/>
                </a:cxn>
                <a:cxn ang="0">
                  <a:pos x="9430" y="53"/>
                </a:cxn>
                <a:cxn ang="0">
                  <a:pos x="10255" y="267"/>
                </a:cxn>
                <a:cxn ang="0">
                  <a:pos x="11041" y="1227"/>
                </a:cxn>
                <a:cxn ang="0">
                  <a:pos x="11669" y="2615"/>
                </a:cxn>
                <a:cxn ang="0">
                  <a:pos x="12730" y="4216"/>
                </a:cxn>
                <a:cxn ang="0">
                  <a:pos x="13201" y="6137"/>
                </a:cxn>
                <a:cxn ang="0">
                  <a:pos x="13398" y="7418"/>
                </a:cxn>
                <a:cxn ang="0">
                  <a:pos x="13634" y="8379"/>
                </a:cxn>
                <a:cxn ang="0">
                  <a:pos x="13869" y="8539"/>
                </a:cxn>
                <a:cxn ang="0">
                  <a:pos x="14419" y="9126"/>
                </a:cxn>
                <a:cxn ang="0">
                  <a:pos x="14970" y="8539"/>
                </a:cxn>
                <a:cxn ang="0">
                  <a:pos x="15677" y="8112"/>
                </a:cxn>
                <a:cxn ang="0">
                  <a:pos x="16070" y="8112"/>
                </a:cxn>
                <a:cxn ang="0">
                  <a:pos x="16305" y="8592"/>
                </a:cxn>
                <a:cxn ang="0">
                  <a:pos x="16384" y="9606"/>
                </a:cxn>
                <a:cxn ang="0">
                  <a:pos x="15913" y="10407"/>
                </a:cxn>
                <a:cxn ang="0">
                  <a:pos x="15520" y="11314"/>
                </a:cxn>
                <a:cxn ang="0">
                  <a:pos x="15205" y="11367"/>
                </a:cxn>
                <a:cxn ang="0">
                  <a:pos x="15441" y="10460"/>
                </a:cxn>
                <a:cxn ang="0">
                  <a:pos x="15362" y="9820"/>
                </a:cxn>
                <a:cxn ang="0">
                  <a:pos x="15127" y="10407"/>
                </a:cxn>
                <a:cxn ang="0">
                  <a:pos x="15127" y="11528"/>
                </a:cxn>
                <a:cxn ang="0">
                  <a:pos x="15087" y="12381"/>
                </a:cxn>
                <a:cxn ang="0">
                  <a:pos x="15245" y="13235"/>
                </a:cxn>
                <a:cxn ang="0">
                  <a:pos x="15402" y="14036"/>
                </a:cxn>
                <a:cxn ang="0">
                  <a:pos x="14105" y="13876"/>
                </a:cxn>
                <a:cxn ang="0">
                  <a:pos x="12887" y="13609"/>
                </a:cxn>
                <a:cxn ang="0">
                  <a:pos x="11512" y="14303"/>
                </a:cxn>
                <a:cxn ang="0">
                  <a:pos x="10412" y="15637"/>
                </a:cxn>
                <a:cxn ang="0">
                  <a:pos x="9115" y="16010"/>
                </a:cxn>
                <a:cxn ang="0">
                  <a:pos x="7190" y="16224"/>
                </a:cxn>
                <a:cxn ang="0">
                  <a:pos x="5658" y="16384"/>
                </a:cxn>
                <a:cxn ang="0">
                  <a:pos x="5383" y="15370"/>
                </a:cxn>
                <a:cxn ang="0">
                  <a:pos x="4676" y="15210"/>
                </a:cxn>
                <a:cxn ang="0">
                  <a:pos x="4597" y="14036"/>
                </a:cxn>
                <a:cxn ang="0">
                  <a:pos x="4047" y="14036"/>
                </a:cxn>
                <a:cxn ang="0">
                  <a:pos x="3104" y="13716"/>
                </a:cxn>
                <a:cxn ang="0">
                  <a:pos x="2475" y="12648"/>
                </a:cxn>
                <a:cxn ang="0">
                  <a:pos x="2082" y="12008"/>
                </a:cxn>
                <a:cxn ang="0">
                  <a:pos x="1414" y="11474"/>
                </a:cxn>
                <a:cxn ang="0">
                  <a:pos x="982" y="10193"/>
                </a:cxn>
                <a:cxn ang="0">
                  <a:pos x="157" y="9446"/>
                </a:cxn>
                <a:cxn ang="0">
                  <a:pos x="118" y="9339"/>
                </a:cxn>
              </a:cxnLst>
              <a:rect l="0" t="0" r="r" b="b"/>
              <a:pathLst>
                <a:path w="16384" h="16384">
                  <a:moveTo>
                    <a:pt x="118" y="9339"/>
                  </a:moveTo>
                  <a:lnTo>
                    <a:pt x="157" y="9233"/>
                  </a:lnTo>
                  <a:lnTo>
                    <a:pt x="432" y="9126"/>
                  </a:lnTo>
                  <a:lnTo>
                    <a:pt x="747" y="8966"/>
                  </a:lnTo>
                  <a:lnTo>
                    <a:pt x="1061" y="8752"/>
                  </a:lnTo>
                  <a:lnTo>
                    <a:pt x="1454" y="8379"/>
                  </a:lnTo>
                  <a:lnTo>
                    <a:pt x="1611" y="7632"/>
                  </a:lnTo>
                  <a:lnTo>
                    <a:pt x="1847" y="7098"/>
                  </a:lnTo>
                  <a:lnTo>
                    <a:pt x="2004" y="6404"/>
                  </a:lnTo>
                  <a:lnTo>
                    <a:pt x="2082" y="5817"/>
                  </a:lnTo>
                  <a:lnTo>
                    <a:pt x="2397" y="5177"/>
                  </a:lnTo>
                  <a:lnTo>
                    <a:pt x="2397" y="4696"/>
                  </a:lnTo>
                  <a:lnTo>
                    <a:pt x="2554" y="4269"/>
                  </a:lnTo>
                  <a:lnTo>
                    <a:pt x="2554" y="3896"/>
                  </a:lnTo>
                  <a:lnTo>
                    <a:pt x="2829" y="3416"/>
                  </a:lnTo>
                  <a:lnTo>
                    <a:pt x="3183" y="3149"/>
                  </a:lnTo>
                  <a:lnTo>
                    <a:pt x="3418" y="3042"/>
                  </a:lnTo>
                  <a:lnTo>
                    <a:pt x="3615" y="2722"/>
                  </a:lnTo>
                  <a:lnTo>
                    <a:pt x="3733" y="2402"/>
                  </a:lnTo>
                  <a:lnTo>
                    <a:pt x="3890" y="2295"/>
                  </a:lnTo>
                  <a:lnTo>
                    <a:pt x="4400" y="2135"/>
                  </a:lnTo>
                  <a:lnTo>
                    <a:pt x="4911" y="2188"/>
                  </a:lnTo>
                  <a:lnTo>
                    <a:pt x="5658" y="2081"/>
                  </a:lnTo>
                  <a:lnTo>
                    <a:pt x="6090" y="1868"/>
                  </a:lnTo>
                  <a:lnTo>
                    <a:pt x="6483" y="1708"/>
                  </a:lnTo>
                  <a:lnTo>
                    <a:pt x="6876" y="1975"/>
                  </a:lnTo>
                  <a:lnTo>
                    <a:pt x="7190" y="2188"/>
                  </a:lnTo>
                  <a:lnTo>
                    <a:pt x="7583" y="1548"/>
                  </a:lnTo>
                  <a:lnTo>
                    <a:pt x="8054" y="1281"/>
                  </a:lnTo>
                  <a:lnTo>
                    <a:pt x="8526" y="1121"/>
                  </a:lnTo>
                  <a:lnTo>
                    <a:pt x="8919" y="694"/>
                  </a:lnTo>
                  <a:lnTo>
                    <a:pt x="9430" y="53"/>
                  </a:lnTo>
                  <a:lnTo>
                    <a:pt x="9783" y="0"/>
                  </a:lnTo>
                  <a:lnTo>
                    <a:pt x="10255" y="267"/>
                  </a:lnTo>
                  <a:lnTo>
                    <a:pt x="10726" y="694"/>
                  </a:lnTo>
                  <a:lnTo>
                    <a:pt x="11041" y="1227"/>
                  </a:lnTo>
                  <a:lnTo>
                    <a:pt x="11198" y="1868"/>
                  </a:lnTo>
                  <a:lnTo>
                    <a:pt x="11669" y="2615"/>
                  </a:lnTo>
                  <a:lnTo>
                    <a:pt x="12259" y="3416"/>
                  </a:lnTo>
                  <a:lnTo>
                    <a:pt x="12730" y="4216"/>
                  </a:lnTo>
                  <a:lnTo>
                    <a:pt x="13044" y="5337"/>
                  </a:lnTo>
                  <a:lnTo>
                    <a:pt x="13201" y="6137"/>
                  </a:lnTo>
                  <a:lnTo>
                    <a:pt x="13201" y="6884"/>
                  </a:lnTo>
                  <a:lnTo>
                    <a:pt x="13398" y="7418"/>
                  </a:lnTo>
                  <a:lnTo>
                    <a:pt x="13516" y="7845"/>
                  </a:lnTo>
                  <a:lnTo>
                    <a:pt x="13634" y="8379"/>
                  </a:lnTo>
                  <a:lnTo>
                    <a:pt x="13634" y="8699"/>
                  </a:lnTo>
                  <a:lnTo>
                    <a:pt x="13869" y="8539"/>
                  </a:lnTo>
                  <a:lnTo>
                    <a:pt x="14144" y="8806"/>
                  </a:lnTo>
                  <a:lnTo>
                    <a:pt x="14419" y="9126"/>
                  </a:lnTo>
                  <a:lnTo>
                    <a:pt x="14734" y="9019"/>
                  </a:lnTo>
                  <a:lnTo>
                    <a:pt x="14970" y="8539"/>
                  </a:lnTo>
                  <a:lnTo>
                    <a:pt x="15402" y="8325"/>
                  </a:lnTo>
                  <a:lnTo>
                    <a:pt x="15677" y="8112"/>
                  </a:lnTo>
                  <a:lnTo>
                    <a:pt x="15913" y="8059"/>
                  </a:lnTo>
                  <a:lnTo>
                    <a:pt x="16070" y="8112"/>
                  </a:lnTo>
                  <a:lnTo>
                    <a:pt x="16227" y="8379"/>
                  </a:lnTo>
                  <a:lnTo>
                    <a:pt x="16305" y="8592"/>
                  </a:lnTo>
                  <a:lnTo>
                    <a:pt x="16345" y="9126"/>
                  </a:lnTo>
                  <a:lnTo>
                    <a:pt x="16384" y="9606"/>
                  </a:lnTo>
                  <a:lnTo>
                    <a:pt x="16227" y="10193"/>
                  </a:lnTo>
                  <a:lnTo>
                    <a:pt x="15913" y="10407"/>
                  </a:lnTo>
                  <a:lnTo>
                    <a:pt x="15677" y="10727"/>
                  </a:lnTo>
                  <a:lnTo>
                    <a:pt x="15520" y="11314"/>
                  </a:lnTo>
                  <a:lnTo>
                    <a:pt x="15362" y="11688"/>
                  </a:lnTo>
                  <a:lnTo>
                    <a:pt x="15205" y="11367"/>
                  </a:lnTo>
                  <a:lnTo>
                    <a:pt x="15362" y="11047"/>
                  </a:lnTo>
                  <a:lnTo>
                    <a:pt x="15441" y="10460"/>
                  </a:lnTo>
                  <a:lnTo>
                    <a:pt x="15402" y="10193"/>
                  </a:lnTo>
                  <a:lnTo>
                    <a:pt x="15362" y="9820"/>
                  </a:lnTo>
                  <a:lnTo>
                    <a:pt x="15127" y="9873"/>
                  </a:lnTo>
                  <a:lnTo>
                    <a:pt x="15127" y="10407"/>
                  </a:lnTo>
                  <a:lnTo>
                    <a:pt x="15205" y="10940"/>
                  </a:lnTo>
                  <a:lnTo>
                    <a:pt x="15127" y="11528"/>
                  </a:lnTo>
                  <a:lnTo>
                    <a:pt x="15127" y="12008"/>
                  </a:lnTo>
                  <a:lnTo>
                    <a:pt x="15087" y="12381"/>
                  </a:lnTo>
                  <a:lnTo>
                    <a:pt x="15127" y="12755"/>
                  </a:lnTo>
                  <a:lnTo>
                    <a:pt x="15245" y="13235"/>
                  </a:lnTo>
                  <a:lnTo>
                    <a:pt x="15245" y="13609"/>
                  </a:lnTo>
                  <a:lnTo>
                    <a:pt x="15402" y="14036"/>
                  </a:lnTo>
                  <a:lnTo>
                    <a:pt x="14812" y="14303"/>
                  </a:lnTo>
                  <a:lnTo>
                    <a:pt x="14105" y="13876"/>
                  </a:lnTo>
                  <a:lnTo>
                    <a:pt x="13162" y="13822"/>
                  </a:lnTo>
                  <a:lnTo>
                    <a:pt x="12887" y="13609"/>
                  </a:lnTo>
                  <a:lnTo>
                    <a:pt x="12298" y="13716"/>
                  </a:lnTo>
                  <a:lnTo>
                    <a:pt x="11512" y="14303"/>
                  </a:lnTo>
                  <a:lnTo>
                    <a:pt x="10883" y="14943"/>
                  </a:lnTo>
                  <a:lnTo>
                    <a:pt x="10412" y="15637"/>
                  </a:lnTo>
                  <a:lnTo>
                    <a:pt x="9901" y="15957"/>
                  </a:lnTo>
                  <a:lnTo>
                    <a:pt x="9115" y="16010"/>
                  </a:lnTo>
                  <a:lnTo>
                    <a:pt x="8487" y="15957"/>
                  </a:lnTo>
                  <a:lnTo>
                    <a:pt x="7190" y="16224"/>
                  </a:lnTo>
                  <a:lnTo>
                    <a:pt x="6090" y="16277"/>
                  </a:lnTo>
                  <a:lnTo>
                    <a:pt x="5658" y="16384"/>
                  </a:lnTo>
                  <a:lnTo>
                    <a:pt x="5226" y="16010"/>
                  </a:lnTo>
                  <a:lnTo>
                    <a:pt x="5383" y="15370"/>
                  </a:lnTo>
                  <a:lnTo>
                    <a:pt x="4990" y="15210"/>
                  </a:lnTo>
                  <a:lnTo>
                    <a:pt x="4676" y="15210"/>
                  </a:lnTo>
                  <a:lnTo>
                    <a:pt x="4361" y="14516"/>
                  </a:lnTo>
                  <a:lnTo>
                    <a:pt x="4597" y="14036"/>
                  </a:lnTo>
                  <a:lnTo>
                    <a:pt x="4361" y="13609"/>
                  </a:lnTo>
                  <a:lnTo>
                    <a:pt x="4047" y="14036"/>
                  </a:lnTo>
                  <a:lnTo>
                    <a:pt x="3615" y="13876"/>
                  </a:lnTo>
                  <a:lnTo>
                    <a:pt x="3104" y="13716"/>
                  </a:lnTo>
                  <a:lnTo>
                    <a:pt x="2554" y="13289"/>
                  </a:lnTo>
                  <a:lnTo>
                    <a:pt x="2475" y="12648"/>
                  </a:lnTo>
                  <a:lnTo>
                    <a:pt x="2357" y="12221"/>
                  </a:lnTo>
                  <a:lnTo>
                    <a:pt x="2082" y="12008"/>
                  </a:lnTo>
                  <a:lnTo>
                    <a:pt x="1729" y="11954"/>
                  </a:lnTo>
                  <a:lnTo>
                    <a:pt x="1414" y="11474"/>
                  </a:lnTo>
                  <a:lnTo>
                    <a:pt x="1218" y="10674"/>
                  </a:lnTo>
                  <a:lnTo>
                    <a:pt x="982" y="10193"/>
                  </a:lnTo>
                  <a:lnTo>
                    <a:pt x="629" y="9766"/>
                  </a:lnTo>
                  <a:lnTo>
                    <a:pt x="157" y="9446"/>
                  </a:lnTo>
                  <a:lnTo>
                    <a:pt x="0" y="9393"/>
                  </a:lnTo>
                  <a:lnTo>
                    <a:pt x="118" y="9339"/>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120" name="Spain"/>
            <p:cNvGrpSpPr>
              <a:grpSpLocks noChangeAspect="1"/>
            </p:cNvGrpSpPr>
            <p:nvPr/>
          </p:nvGrpSpPr>
          <p:grpSpPr bwMode="auto">
            <a:xfrm>
              <a:off x="843" y="2243"/>
              <a:ext cx="738" cy="638"/>
              <a:chOff x="-1528" y="-68004"/>
              <a:chExt cx="20094" cy="493"/>
            </a:xfrm>
          </p:grpSpPr>
          <p:sp>
            <p:nvSpPr>
              <p:cNvPr id="151" name="Drawing 83"/>
              <p:cNvSpPr>
                <a:spLocks noChangeAspect="1"/>
              </p:cNvSpPr>
              <p:nvPr/>
            </p:nvSpPr>
            <p:spPr bwMode="auto">
              <a:xfrm>
                <a:off x="-1528" y="-68004"/>
                <a:ext cx="19142" cy="493"/>
              </a:xfrm>
              <a:custGeom>
                <a:avLst/>
                <a:gdLst/>
                <a:ahLst/>
                <a:cxnLst>
                  <a:cxn ang="0">
                    <a:pos x="553" y="2725"/>
                  </a:cxn>
                  <a:cxn ang="0">
                    <a:pos x="524" y="2127"/>
                  </a:cxn>
                  <a:cxn ang="0">
                    <a:pos x="582" y="1363"/>
                  </a:cxn>
                  <a:cxn ang="0">
                    <a:pos x="873" y="432"/>
                  </a:cxn>
                  <a:cxn ang="0">
                    <a:pos x="1862" y="199"/>
                  </a:cxn>
                  <a:cxn ang="0">
                    <a:pos x="2852" y="133"/>
                  </a:cxn>
                  <a:cxn ang="0">
                    <a:pos x="4540" y="931"/>
                  </a:cxn>
                  <a:cxn ang="0">
                    <a:pos x="5762" y="1329"/>
                  </a:cxn>
                  <a:cxn ang="0">
                    <a:pos x="7334" y="1928"/>
                  </a:cxn>
                  <a:cxn ang="0">
                    <a:pos x="8585" y="2326"/>
                  </a:cxn>
                  <a:cxn ang="0">
                    <a:pos x="10011" y="2725"/>
                  </a:cxn>
                  <a:cxn ang="0">
                    <a:pos x="10447" y="3456"/>
                  </a:cxn>
                  <a:cxn ang="0">
                    <a:pos x="11291" y="4187"/>
                  </a:cxn>
                  <a:cxn ang="0">
                    <a:pos x="12688" y="4852"/>
                  </a:cxn>
                  <a:cxn ang="0">
                    <a:pos x="13503" y="4786"/>
                  </a:cxn>
                  <a:cxn ang="0">
                    <a:pos x="14027" y="5517"/>
                  </a:cxn>
                  <a:cxn ang="0">
                    <a:pos x="14405" y="5616"/>
                  </a:cxn>
                  <a:cxn ang="0">
                    <a:pos x="15365" y="5849"/>
                  </a:cxn>
                  <a:cxn ang="0">
                    <a:pos x="16355" y="6015"/>
                  </a:cxn>
                  <a:cxn ang="0">
                    <a:pos x="16151" y="6580"/>
                  </a:cxn>
                  <a:cxn ang="0">
                    <a:pos x="14958" y="7710"/>
                  </a:cxn>
                  <a:cxn ang="0">
                    <a:pos x="13037" y="8408"/>
                  </a:cxn>
                  <a:cxn ang="0">
                    <a:pos x="12048" y="9571"/>
                  </a:cxn>
                  <a:cxn ang="0">
                    <a:pos x="10942" y="10901"/>
                  </a:cxn>
                  <a:cxn ang="0">
                    <a:pos x="10680" y="11465"/>
                  </a:cxn>
                  <a:cxn ang="0">
                    <a:pos x="10884" y="12363"/>
                  </a:cxn>
                  <a:cxn ang="0">
                    <a:pos x="11117" y="13027"/>
                  </a:cxn>
                  <a:cxn ang="0">
                    <a:pos x="10098" y="13825"/>
                  </a:cxn>
                  <a:cxn ang="0">
                    <a:pos x="9545" y="14689"/>
                  </a:cxn>
                  <a:cxn ang="0">
                    <a:pos x="8730" y="14889"/>
                  </a:cxn>
                  <a:cxn ang="0">
                    <a:pos x="7857" y="15819"/>
                  </a:cxn>
                  <a:cxn ang="0">
                    <a:pos x="6984" y="16018"/>
                  </a:cxn>
                  <a:cxn ang="0">
                    <a:pos x="5413" y="15819"/>
                  </a:cxn>
                  <a:cxn ang="0">
                    <a:pos x="4074" y="15553"/>
                  </a:cxn>
                  <a:cxn ang="0">
                    <a:pos x="2765" y="16085"/>
                  </a:cxn>
                  <a:cxn ang="0">
                    <a:pos x="2386" y="16384"/>
                  </a:cxn>
                  <a:cxn ang="0">
                    <a:pos x="1571" y="15852"/>
                  </a:cxn>
                  <a:cxn ang="0">
                    <a:pos x="1251" y="14756"/>
                  </a:cxn>
                  <a:cxn ang="0">
                    <a:pos x="902" y="13725"/>
                  </a:cxn>
                  <a:cxn ang="0">
                    <a:pos x="0" y="13327"/>
                  </a:cxn>
                  <a:cxn ang="0">
                    <a:pos x="349" y="12230"/>
                  </a:cxn>
                  <a:cxn ang="0">
                    <a:pos x="815" y="11100"/>
                  </a:cxn>
                  <a:cxn ang="0">
                    <a:pos x="1368" y="9771"/>
                  </a:cxn>
                  <a:cxn ang="0">
                    <a:pos x="1164" y="8973"/>
                  </a:cxn>
                  <a:cxn ang="0">
                    <a:pos x="2037" y="8142"/>
                  </a:cxn>
                  <a:cxn ang="0">
                    <a:pos x="2299" y="6946"/>
                  </a:cxn>
                  <a:cxn ang="0">
                    <a:pos x="2968" y="5716"/>
                  </a:cxn>
                  <a:cxn ang="0">
                    <a:pos x="3492" y="4586"/>
                  </a:cxn>
                  <a:cxn ang="0">
                    <a:pos x="2328" y="4021"/>
                  </a:cxn>
                  <a:cxn ang="0">
                    <a:pos x="1280" y="3523"/>
                  </a:cxn>
                  <a:cxn ang="0">
                    <a:pos x="640" y="3224"/>
                  </a:cxn>
                </a:cxnLst>
                <a:rect l="0" t="0" r="r" b="b"/>
                <a:pathLst>
                  <a:path w="16384" h="16384">
                    <a:moveTo>
                      <a:pt x="349" y="3456"/>
                    </a:moveTo>
                    <a:lnTo>
                      <a:pt x="320" y="3257"/>
                    </a:lnTo>
                    <a:lnTo>
                      <a:pt x="407" y="3057"/>
                    </a:lnTo>
                    <a:lnTo>
                      <a:pt x="553" y="2725"/>
                    </a:lnTo>
                    <a:lnTo>
                      <a:pt x="786" y="2526"/>
                    </a:lnTo>
                    <a:lnTo>
                      <a:pt x="553" y="2526"/>
                    </a:lnTo>
                    <a:lnTo>
                      <a:pt x="698" y="2293"/>
                    </a:lnTo>
                    <a:lnTo>
                      <a:pt x="524" y="2127"/>
                    </a:lnTo>
                    <a:lnTo>
                      <a:pt x="757" y="1795"/>
                    </a:lnTo>
                    <a:lnTo>
                      <a:pt x="640" y="1761"/>
                    </a:lnTo>
                    <a:lnTo>
                      <a:pt x="524" y="1595"/>
                    </a:lnTo>
                    <a:lnTo>
                      <a:pt x="582" y="1363"/>
                    </a:lnTo>
                    <a:lnTo>
                      <a:pt x="466" y="1196"/>
                    </a:lnTo>
                    <a:lnTo>
                      <a:pt x="320" y="931"/>
                    </a:lnTo>
                    <a:lnTo>
                      <a:pt x="553" y="565"/>
                    </a:lnTo>
                    <a:lnTo>
                      <a:pt x="873" y="432"/>
                    </a:lnTo>
                    <a:lnTo>
                      <a:pt x="1135" y="432"/>
                    </a:lnTo>
                    <a:lnTo>
                      <a:pt x="1601" y="565"/>
                    </a:lnTo>
                    <a:lnTo>
                      <a:pt x="1833" y="399"/>
                    </a:lnTo>
                    <a:lnTo>
                      <a:pt x="1862" y="199"/>
                    </a:lnTo>
                    <a:lnTo>
                      <a:pt x="2066" y="0"/>
                    </a:lnTo>
                    <a:lnTo>
                      <a:pt x="2415" y="0"/>
                    </a:lnTo>
                    <a:lnTo>
                      <a:pt x="2648" y="0"/>
                    </a:lnTo>
                    <a:lnTo>
                      <a:pt x="2852" y="133"/>
                    </a:lnTo>
                    <a:lnTo>
                      <a:pt x="3143" y="432"/>
                    </a:lnTo>
                    <a:lnTo>
                      <a:pt x="3579" y="665"/>
                    </a:lnTo>
                    <a:lnTo>
                      <a:pt x="4045" y="798"/>
                    </a:lnTo>
                    <a:lnTo>
                      <a:pt x="4540" y="931"/>
                    </a:lnTo>
                    <a:lnTo>
                      <a:pt x="4831" y="831"/>
                    </a:lnTo>
                    <a:lnTo>
                      <a:pt x="5093" y="964"/>
                    </a:lnTo>
                    <a:lnTo>
                      <a:pt x="5471" y="1230"/>
                    </a:lnTo>
                    <a:lnTo>
                      <a:pt x="5762" y="1329"/>
                    </a:lnTo>
                    <a:lnTo>
                      <a:pt x="5995" y="1495"/>
                    </a:lnTo>
                    <a:lnTo>
                      <a:pt x="6490" y="1728"/>
                    </a:lnTo>
                    <a:lnTo>
                      <a:pt x="6868" y="1894"/>
                    </a:lnTo>
                    <a:lnTo>
                      <a:pt x="7334" y="1928"/>
                    </a:lnTo>
                    <a:lnTo>
                      <a:pt x="7654" y="1928"/>
                    </a:lnTo>
                    <a:lnTo>
                      <a:pt x="7916" y="2127"/>
                    </a:lnTo>
                    <a:lnTo>
                      <a:pt x="8352" y="2293"/>
                    </a:lnTo>
                    <a:lnTo>
                      <a:pt x="8585" y="2326"/>
                    </a:lnTo>
                    <a:lnTo>
                      <a:pt x="9050" y="2426"/>
                    </a:lnTo>
                    <a:lnTo>
                      <a:pt x="9371" y="2659"/>
                    </a:lnTo>
                    <a:lnTo>
                      <a:pt x="9778" y="2725"/>
                    </a:lnTo>
                    <a:lnTo>
                      <a:pt x="10011" y="2725"/>
                    </a:lnTo>
                    <a:lnTo>
                      <a:pt x="10011" y="2858"/>
                    </a:lnTo>
                    <a:lnTo>
                      <a:pt x="10185" y="3057"/>
                    </a:lnTo>
                    <a:lnTo>
                      <a:pt x="10331" y="3257"/>
                    </a:lnTo>
                    <a:lnTo>
                      <a:pt x="10447" y="3456"/>
                    </a:lnTo>
                    <a:lnTo>
                      <a:pt x="10651" y="3622"/>
                    </a:lnTo>
                    <a:lnTo>
                      <a:pt x="10913" y="3755"/>
                    </a:lnTo>
                    <a:lnTo>
                      <a:pt x="11146" y="3988"/>
                    </a:lnTo>
                    <a:lnTo>
                      <a:pt x="11291" y="4187"/>
                    </a:lnTo>
                    <a:lnTo>
                      <a:pt x="11611" y="4320"/>
                    </a:lnTo>
                    <a:lnTo>
                      <a:pt x="11961" y="4520"/>
                    </a:lnTo>
                    <a:lnTo>
                      <a:pt x="12339" y="4719"/>
                    </a:lnTo>
                    <a:lnTo>
                      <a:pt x="12688" y="4852"/>
                    </a:lnTo>
                    <a:lnTo>
                      <a:pt x="12863" y="4852"/>
                    </a:lnTo>
                    <a:lnTo>
                      <a:pt x="13125" y="4686"/>
                    </a:lnTo>
                    <a:lnTo>
                      <a:pt x="13328" y="4686"/>
                    </a:lnTo>
                    <a:lnTo>
                      <a:pt x="13503" y="4786"/>
                    </a:lnTo>
                    <a:lnTo>
                      <a:pt x="13707" y="4985"/>
                    </a:lnTo>
                    <a:lnTo>
                      <a:pt x="13823" y="5118"/>
                    </a:lnTo>
                    <a:lnTo>
                      <a:pt x="13969" y="5351"/>
                    </a:lnTo>
                    <a:lnTo>
                      <a:pt x="14027" y="5517"/>
                    </a:lnTo>
                    <a:lnTo>
                      <a:pt x="14172" y="5583"/>
                    </a:lnTo>
                    <a:lnTo>
                      <a:pt x="14289" y="5517"/>
                    </a:lnTo>
                    <a:lnTo>
                      <a:pt x="14260" y="5384"/>
                    </a:lnTo>
                    <a:lnTo>
                      <a:pt x="14405" y="5616"/>
                    </a:lnTo>
                    <a:lnTo>
                      <a:pt x="14492" y="5650"/>
                    </a:lnTo>
                    <a:lnTo>
                      <a:pt x="14667" y="5783"/>
                    </a:lnTo>
                    <a:lnTo>
                      <a:pt x="15016" y="5783"/>
                    </a:lnTo>
                    <a:lnTo>
                      <a:pt x="15365" y="5849"/>
                    </a:lnTo>
                    <a:lnTo>
                      <a:pt x="15686" y="5783"/>
                    </a:lnTo>
                    <a:lnTo>
                      <a:pt x="16035" y="5849"/>
                    </a:lnTo>
                    <a:lnTo>
                      <a:pt x="16180" y="5882"/>
                    </a:lnTo>
                    <a:lnTo>
                      <a:pt x="16355" y="6015"/>
                    </a:lnTo>
                    <a:lnTo>
                      <a:pt x="16355" y="6048"/>
                    </a:lnTo>
                    <a:lnTo>
                      <a:pt x="16384" y="6248"/>
                    </a:lnTo>
                    <a:lnTo>
                      <a:pt x="16151" y="6314"/>
                    </a:lnTo>
                    <a:lnTo>
                      <a:pt x="16151" y="6580"/>
                    </a:lnTo>
                    <a:lnTo>
                      <a:pt x="16238" y="6846"/>
                    </a:lnTo>
                    <a:lnTo>
                      <a:pt x="15947" y="7178"/>
                    </a:lnTo>
                    <a:lnTo>
                      <a:pt x="15482" y="7444"/>
                    </a:lnTo>
                    <a:lnTo>
                      <a:pt x="14958" y="7710"/>
                    </a:lnTo>
                    <a:lnTo>
                      <a:pt x="14551" y="8009"/>
                    </a:lnTo>
                    <a:lnTo>
                      <a:pt x="14143" y="8109"/>
                    </a:lnTo>
                    <a:lnTo>
                      <a:pt x="13561" y="8275"/>
                    </a:lnTo>
                    <a:lnTo>
                      <a:pt x="13037" y="8408"/>
                    </a:lnTo>
                    <a:lnTo>
                      <a:pt x="12688" y="8774"/>
                    </a:lnTo>
                    <a:lnTo>
                      <a:pt x="12659" y="8940"/>
                    </a:lnTo>
                    <a:lnTo>
                      <a:pt x="12426" y="9172"/>
                    </a:lnTo>
                    <a:lnTo>
                      <a:pt x="12048" y="9571"/>
                    </a:lnTo>
                    <a:lnTo>
                      <a:pt x="11815" y="9904"/>
                    </a:lnTo>
                    <a:lnTo>
                      <a:pt x="11524" y="10269"/>
                    </a:lnTo>
                    <a:lnTo>
                      <a:pt x="11233" y="10568"/>
                    </a:lnTo>
                    <a:lnTo>
                      <a:pt x="10942" y="10901"/>
                    </a:lnTo>
                    <a:lnTo>
                      <a:pt x="10797" y="11233"/>
                    </a:lnTo>
                    <a:lnTo>
                      <a:pt x="10709" y="11366"/>
                    </a:lnTo>
                    <a:lnTo>
                      <a:pt x="10680" y="11432"/>
                    </a:lnTo>
                    <a:lnTo>
                      <a:pt x="10680" y="11465"/>
                    </a:lnTo>
                    <a:lnTo>
                      <a:pt x="10767" y="11632"/>
                    </a:lnTo>
                    <a:lnTo>
                      <a:pt x="10767" y="11964"/>
                    </a:lnTo>
                    <a:lnTo>
                      <a:pt x="10797" y="12163"/>
                    </a:lnTo>
                    <a:lnTo>
                      <a:pt x="10884" y="12363"/>
                    </a:lnTo>
                    <a:lnTo>
                      <a:pt x="11000" y="12496"/>
                    </a:lnTo>
                    <a:lnTo>
                      <a:pt x="11175" y="12562"/>
                    </a:lnTo>
                    <a:lnTo>
                      <a:pt x="11262" y="12762"/>
                    </a:lnTo>
                    <a:lnTo>
                      <a:pt x="11117" y="13027"/>
                    </a:lnTo>
                    <a:lnTo>
                      <a:pt x="10709" y="13227"/>
                    </a:lnTo>
                    <a:lnTo>
                      <a:pt x="10447" y="13360"/>
                    </a:lnTo>
                    <a:lnTo>
                      <a:pt x="10244" y="13559"/>
                    </a:lnTo>
                    <a:lnTo>
                      <a:pt x="10098" y="13825"/>
                    </a:lnTo>
                    <a:lnTo>
                      <a:pt x="9953" y="13991"/>
                    </a:lnTo>
                    <a:lnTo>
                      <a:pt x="9836" y="14257"/>
                    </a:lnTo>
                    <a:lnTo>
                      <a:pt x="9662" y="14490"/>
                    </a:lnTo>
                    <a:lnTo>
                      <a:pt x="9545" y="14689"/>
                    </a:lnTo>
                    <a:lnTo>
                      <a:pt x="9603" y="14889"/>
                    </a:lnTo>
                    <a:lnTo>
                      <a:pt x="9312" y="14922"/>
                    </a:lnTo>
                    <a:lnTo>
                      <a:pt x="9050" y="14889"/>
                    </a:lnTo>
                    <a:lnTo>
                      <a:pt x="8730" y="14889"/>
                    </a:lnTo>
                    <a:lnTo>
                      <a:pt x="8468" y="15055"/>
                    </a:lnTo>
                    <a:lnTo>
                      <a:pt x="8119" y="15287"/>
                    </a:lnTo>
                    <a:lnTo>
                      <a:pt x="8003" y="15553"/>
                    </a:lnTo>
                    <a:lnTo>
                      <a:pt x="7857" y="15819"/>
                    </a:lnTo>
                    <a:lnTo>
                      <a:pt x="7683" y="16018"/>
                    </a:lnTo>
                    <a:lnTo>
                      <a:pt x="7508" y="16218"/>
                    </a:lnTo>
                    <a:lnTo>
                      <a:pt x="7304" y="16151"/>
                    </a:lnTo>
                    <a:lnTo>
                      <a:pt x="6984" y="16018"/>
                    </a:lnTo>
                    <a:lnTo>
                      <a:pt x="6577" y="16118"/>
                    </a:lnTo>
                    <a:lnTo>
                      <a:pt x="6228" y="16018"/>
                    </a:lnTo>
                    <a:lnTo>
                      <a:pt x="5820" y="15819"/>
                    </a:lnTo>
                    <a:lnTo>
                      <a:pt x="5413" y="15819"/>
                    </a:lnTo>
                    <a:lnTo>
                      <a:pt x="5064" y="15686"/>
                    </a:lnTo>
                    <a:lnTo>
                      <a:pt x="4598" y="15586"/>
                    </a:lnTo>
                    <a:lnTo>
                      <a:pt x="4307" y="15586"/>
                    </a:lnTo>
                    <a:lnTo>
                      <a:pt x="4074" y="15553"/>
                    </a:lnTo>
                    <a:lnTo>
                      <a:pt x="3696" y="15852"/>
                    </a:lnTo>
                    <a:lnTo>
                      <a:pt x="3376" y="15819"/>
                    </a:lnTo>
                    <a:lnTo>
                      <a:pt x="3027" y="15852"/>
                    </a:lnTo>
                    <a:lnTo>
                      <a:pt x="2765" y="16085"/>
                    </a:lnTo>
                    <a:lnTo>
                      <a:pt x="2648" y="16218"/>
                    </a:lnTo>
                    <a:lnTo>
                      <a:pt x="2503" y="16351"/>
                    </a:lnTo>
                    <a:lnTo>
                      <a:pt x="2415" y="16351"/>
                    </a:lnTo>
                    <a:lnTo>
                      <a:pt x="2386" y="16384"/>
                    </a:lnTo>
                    <a:lnTo>
                      <a:pt x="2270" y="16384"/>
                    </a:lnTo>
                    <a:lnTo>
                      <a:pt x="2095" y="16351"/>
                    </a:lnTo>
                    <a:lnTo>
                      <a:pt x="1833" y="16151"/>
                    </a:lnTo>
                    <a:lnTo>
                      <a:pt x="1571" y="15852"/>
                    </a:lnTo>
                    <a:lnTo>
                      <a:pt x="1455" y="15487"/>
                    </a:lnTo>
                    <a:lnTo>
                      <a:pt x="1368" y="15287"/>
                    </a:lnTo>
                    <a:lnTo>
                      <a:pt x="1397" y="15021"/>
                    </a:lnTo>
                    <a:lnTo>
                      <a:pt x="1251" y="14756"/>
                    </a:lnTo>
                    <a:lnTo>
                      <a:pt x="1280" y="14490"/>
                    </a:lnTo>
                    <a:lnTo>
                      <a:pt x="1251" y="14157"/>
                    </a:lnTo>
                    <a:lnTo>
                      <a:pt x="1106" y="13892"/>
                    </a:lnTo>
                    <a:lnTo>
                      <a:pt x="902" y="13725"/>
                    </a:lnTo>
                    <a:lnTo>
                      <a:pt x="757" y="13559"/>
                    </a:lnTo>
                    <a:lnTo>
                      <a:pt x="553" y="13459"/>
                    </a:lnTo>
                    <a:lnTo>
                      <a:pt x="349" y="13360"/>
                    </a:lnTo>
                    <a:lnTo>
                      <a:pt x="0" y="13327"/>
                    </a:lnTo>
                    <a:lnTo>
                      <a:pt x="0" y="13094"/>
                    </a:lnTo>
                    <a:lnTo>
                      <a:pt x="0" y="12795"/>
                    </a:lnTo>
                    <a:lnTo>
                      <a:pt x="87" y="12496"/>
                    </a:lnTo>
                    <a:lnTo>
                      <a:pt x="349" y="12230"/>
                    </a:lnTo>
                    <a:lnTo>
                      <a:pt x="786" y="12030"/>
                    </a:lnTo>
                    <a:lnTo>
                      <a:pt x="1019" y="11831"/>
                    </a:lnTo>
                    <a:lnTo>
                      <a:pt x="1019" y="11465"/>
                    </a:lnTo>
                    <a:lnTo>
                      <a:pt x="815" y="11100"/>
                    </a:lnTo>
                    <a:lnTo>
                      <a:pt x="815" y="10701"/>
                    </a:lnTo>
                    <a:lnTo>
                      <a:pt x="931" y="10302"/>
                    </a:lnTo>
                    <a:lnTo>
                      <a:pt x="1222" y="10003"/>
                    </a:lnTo>
                    <a:lnTo>
                      <a:pt x="1368" y="9771"/>
                    </a:lnTo>
                    <a:lnTo>
                      <a:pt x="1339" y="9604"/>
                    </a:lnTo>
                    <a:lnTo>
                      <a:pt x="1339" y="9571"/>
                    </a:lnTo>
                    <a:lnTo>
                      <a:pt x="1251" y="9339"/>
                    </a:lnTo>
                    <a:lnTo>
                      <a:pt x="1164" y="8973"/>
                    </a:lnTo>
                    <a:lnTo>
                      <a:pt x="1164" y="8508"/>
                    </a:lnTo>
                    <a:lnTo>
                      <a:pt x="1455" y="8408"/>
                    </a:lnTo>
                    <a:lnTo>
                      <a:pt x="1717" y="8408"/>
                    </a:lnTo>
                    <a:lnTo>
                      <a:pt x="2037" y="8142"/>
                    </a:lnTo>
                    <a:lnTo>
                      <a:pt x="2095" y="7876"/>
                    </a:lnTo>
                    <a:lnTo>
                      <a:pt x="2037" y="7511"/>
                    </a:lnTo>
                    <a:lnTo>
                      <a:pt x="2066" y="7311"/>
                    </a:lnTo>
                    <a:lnTo>
                      <a:pt x="2299" y="6946"/>
                    </a:lnTo>
                    <a:lnTo>
                      <a:pt x="2445" y="6547"/>
                    </a:lnTo>
                    <a:lnTo>
                      <a:pt x="2561" y="6181"/>
                    </a:lnTo>
                    <a:lnTo>
                      <a:pt x="2648" y="5916"/>
                    </a:lnTo>
                    <a:lnTo>
                      <a:pt x="2968" y="5716"/>
                    </a:lnTo>
                    <a:lnTo>
                      <a:pt x="3318" y="5450"/>
                    </a:lnTo>
                    <a:lnTo>
                      <a:pt x="3579" y="5118"/>
                    </a:lnTo>
                    <a:lnTo>
                      <a:pt x="3609" y="4852"/>
                    </a:lnTo>
                    <a:lnTo>
                      <a:pt x="3492" y="4586"/>
                    </a:lnTo>
                    <a:lnTo>
                      <a:pt x="3434" y="4287"/>
                    </a:lnTo>
                    <a:lnTo>
                      <a:pt x="3085" y="4054"/>
                    </a:lnTo>
                    <a:lnTo>
                      <a:pt x="2677" y="3922"/>
                    </a:lnTo>
                    <a:lnTo>
                      <a:pt x="2328" y="4021"/>
                    </a:lnTo>
                    <a:lnTo>
                      <a:pt x="1950" y="3888"/>
                    </a:lnTo>
                    <a:lnTo>
                      <a:pt x="1746" y="3789"/>
                    </a:lnTo>
                    <a:lnTo>
                      <a:pt x="1455" y="3755"/>
                    </a:lnTo>
                    <a:lnTo>
                      <a:pt x="1280" y="3523"/>
                    </a:lnTo>
                    <a:lnTo>
                      <a:pt x="1368" y="3323"/>
                    </a:lnTo>
                    <a:lnTo>
                      <a:pt x="1368" y="3224"/>
                    </a:lnTo>
                    <a:lnTo>
                      <a:pt x="1019" y="3190"/>
                    </a:lnTo>
                    <a:lnTo>
                      <a:pt x="640" y="3224"/>
                    </a:lnTo>
                    <a:lnTo>
                      <a:pt x="349" y="3456"/>
                    </a:lnTo>
                    <a:close/>
                  </a:path>
                </a:pathLst>
              </a:custGeom>
              <a:solidFill>
                <a:srgbClr val="205E9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52" name="Drawing 84"/>
              <p:cNvSpPr>
                <a:spLocks noChangeAspect="1"/>
              </p:cNvSpPr>
              <p:nvPr/>
            </p:nvSpPr>
            <p:spPr bwMode="auto">
              <a:xfrm>
                <a:off x="13398" y="-67631"/>
                <a:ext cx="544" cy="15"/>
              </a:xfrm>
              <a:custGeom>
                <a:avLst/>
                <a:gdLst/>
                <a:ahLst/>
                <a:cxnLst>
                  <a:cxn ang="0">
                    <a:pos x="13312" y="0"/>
                  </a:cxn>
                  <a:cxn ang="0">
                    <a:pos x="15360" y="1092"/>
                  </a:cxn>
                  <a:cxn ang="0">
                    <a:pos x="15360" y="0"/>
                  </a:cxn>
                  <a:cxn ang="0">
                    <a:pos x="16384" y="7646"/>
                  </a:cxn>
                  <a:cxn ang="0">
                    <a:pos x="11264" y="13107"/>
                  </a:cxn>
                  <a:cxn ang="0">
                    <a:pos x="7168" y="16384"/>
                  </a:cxn>
                  <a:cxn ang="0">
                    <a:pos x="0" y="9830"/>
                  </a:cxn>
                  <a:cxn ang="0">
                    <a:pos x="4096" y="4369"/>
                  </a:cxn>
                  <a:cxn ang="0">
                    <a:pos x="13312" y="0"/>
                  </a:cxn>
                </a:cxnLst>
                <a:rect l="0" t="0" r="r" b="b"/>
                <a:pathLst>
                  <a:path w="16384" h="16384">
                    <a:moveTo>
                      <a:pt x="13312" y="0"/>
                    </a:moveTo>
                    <a:lnTo>
                      <a:pt x="15360" y="1092"/>
                    </a:lnTo>
                    <a:lnTo>
                      <a:pt x="15360" y="0"/>
                    </a:lnTo>
                    <a:lnTo>
                      <a:pt x="16384" y="7646"/>
                    </a:lnTo>
                    <a:lnTo>
                      <a:pt x="11264" y="13107"/>
                    </a:lnTo>
                    <a:lnTo>
                      <a:pt x="7168" y="16384"/>
                    </a:lnTo>
                    <a:lnTo>
                      <a:pt x="0" y="9830"/>
                    </a:lnTo>
                    <a:lnTo>
                      <a:pt x="4096" y="4369"/>
                    </a:lnTo>
                    <a:lnTo>
                      <a:pt x="13312" y="0"/>
                    </a:lnTo>
                    <a:close/>
                  </a:path>
                </a:pathLst>
              </a:custGeom>
              <a:solidFill>
                <a:srgbClr val="205E9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53" name="Drawing 85"/>
              <p:cNvSpPr>
                <a:spLocks noChangeAspect="1"/>
              </p:cNvSpPr>
              <p:nvPr/>
            </p:nvSpPr>
            <p:spPr bwMode="auto">
              <a:xfrm>
                <a:off x="15472" y="-67675"/>
                <a:ext cx="1632" cy="43"/>
              </a:xfrm>
              <a:custGeom>
                <a:avLst/>
                <a:gdLst/>
                <a:ahLst/>
                <a:cxnLst>
                  <a:cxn ang="0">
                    <a:pos x="13653" y="381"/>
                  </a:cxn>
                  <a:cxn ang="0">
                    <a:pos x="13653" y="1524"/>
                  </a:cxn>
                  <a:cxn ang="0">
                    <a:pos x="12971" y="3429"/>
                  </a:cxn>
                  <a:cxn ang="0">
                    <a:pos x="12971" y="4953"/>
                  </a:cxn>
                  <a:cxn ang="0">
                    <a:pos x="15701" y="5715"/>
                  </a:cxn>
                  <a:cxn ang="0">
                    <a:pos x="16384" y="8001"/>
                  </a:cxn>
                  <a:cxn ang="0">
                    <a:pos x="14677" y="12574"/>
                  </a:cxn>
                  <a:cxn ang="0">
                    <a:pos x="10923" y="16384"/>
                  </a:cxn>
                  <a:cxn ang="0">
                    <a:pos x="9216" y="14860"/>
                  </a:cxn>
                  <a:cxn ang="0">
                    <a:pos x="6485" y="12193"/>
                  </a:cxn>
                  <a:cxn ang="0">
                    <a:pos x="5461" y="9526"/>
                  </a:cxn>
                  <a:cxn ang="0">
                    <a:pos x="3413" y="9526"/>
                  </a:cxn>
                  <a:cxn ang="0">
                    <a:pos x="1365" y="10288"/>
                  </a:cxn>
                  <a:cxn ang="0">
                    <a:pos x="0" y="7620"/>
                  </a:cxn>
                  <a:cxn ang="0">
                    <a:pos x="3413" y="4191"/>
                  </a:cxn>
                  <a:cxn ang="0">
                    <a:pos x="8192" y="1905"/>
                  </a:cxn>
                  <a:cxn ang="0">
                    <a:pos x="11947" y="1143"/>
                  </a:cxn>
                  <a:cxn ang="0">
                    <a:pos x="13653" y="0"/>
                  </a:cxn>
                  <a:cxn ang="0">
                    <a:pos x="14336" y="0"/>
                  </a:cxn>
                  <a:cxn ang="0">
                    <a:pos x="13653" y="381"/>
                  </a:cxn>
                </a:cxnLst>
                <a:rect l="0" t="0" r="r" b="b"/>
                <a:pathLst>
                  <a:path w="16384" h="16384">
                    <a:moveTo>
                      <a:pt x="13653" y="381"/>
                    </a:moveTo>
                    <a:lnTo>
                      <a:pt x="13653" y="1524"/>
                    </a:lnTo>
                    <a:lnTo>
                      <a:pt x="12971" y="3429"/>
                    </a:lnTo>
                    <a:lnTo>
                      <a:pt x="12971" y="4953"/>
                    </a:lnTo>
                    <a:lnTo>
                      <a:pt x="15701" y="5715"/>
                    </a:lnTo>
                    <a:lnTo>
                      <a:pt x="16384" y="8001"/>
                    </a:lnTo>
                    <a:lnTo>
                      <a:pt x="14677" y="12574"/>
                    </a:lnTo>
                    <a:lnTo>
                      <a:pt x="10923" y="16384"/>
                    </a:lnTo>
                    <a:lnTo>
                      <a:pt x="9216" y="14860"/>
                    </a:lnTo>
                    <a:lnTo>
                      <a:pt x="6485" y="12193"/>
                    </a:lnTo>
                    <a:lnTo>
                      <a:pt x="5461" y="9526"/>
                    </a:lnTo>
                    <a:lnTo>
                      <a:pt x="3413" y="9526"/>
                    </a:lnTo>
                    <a:lnTo>
                      <a:pt x="1365" y="10288"/>
                    </a:lnTo>
                    <a:lnTo>
                      <a:pt x="0" y="7620"/>
                    </a:lnTo>
                    <a:lnTo>
                      <a:pt x="3413" y="4191"/>
                    </a:lnTo>
                    <a:lnTo>
                      <a:pt x="8192" y="1905"/>
                    </a:lnTo>
                    <a:lnTo>
                      <a:pt x="11947" y="1143"/>
                    </a:lnTo>
                    <a:lnTo>
                      <a:pt x="13653" y="0"/>
                    </a:lnTo>
                    <a:lnTo>
                      <a:pt x="14336" y="0"/>
                    </a:lnTo>
                    <a:lnTo>
                      <a:pt x="13653" y="381"/>
                    </a:lnTo>
                    <a:close/>
                  </a:path>
                </a:pathLst>
              </a:custGeom>
              <a:solidFill>
                <a:srgbClr val="205E9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54" name="Drawing 86"/>
              <p:cNvSpPr>
                <a:spLocks noChangeAspect="1"/>
              </p:cNvSpPr>
              <p:nvPr/>
            </p:nvSpPr>
            <p:spPr bwMode="auto">
              <a:xfrm>
                <a:off x="17920" y="-67676"/>
                <a:ext cx="646" cy="14"/>
              </a:xfrm>
              <a:custGeom>
                <a:avLst/>
                <a:gdLst/>
                <a:ahLst/>
                <a:cxnLst>
                  <a:cxn ang="0">
                    <a:pos x="15522" y="4681"/>
                  </a:cxn>
                  <a:cxn ang="0">
                    <a:pos x="16384" y="4681"/>
                  </a:cxn>
                  <a:cxn ang="0">
                    <a:pos x="16384" y="7022"/>
                  </a:cxn>
                  <a:cxn ang="0">
                    <a:pos x="16384" y="14043"/>
                  </a:cxn>
                  <a:cxn ang="0">
                    <a:pos x="16384" y="16384"/>
                  </a:cxn>
                  <a:cxn ang="0">
                    <a:pos x="12072" y="16384"/>
                  </a:cxn>
                  <a:cxn ang="0">
                    <a:pos x="5174" y="11703"/>
                  </a:cxn>
                  <a:cxn ang="0">
                    <a:pos x="0" y="4681"/>
                  </a:cxn>
                  <a:cxn ang="0">
                    <a:pos x="3449" y="0"/>
                  </a:cxn>
                  <a:cxn ang="0">
                    <a:pos x="10348" y="1170"/>
                  </a:cxn>
                  <a:cxn ang="0">
                    <a:pos x="12935" y="2341"/>
                  </a:cxn>
                  <a:cxn ang="0">
                    <a:pos x="15522" y="4681"/>
                  </a:cxn>
                </a:cxnLst>
                <a:rect l="0" t="0" r="r" b="b"/>
                <a:pathLst>
                  <a:path w="16384" h="16384">
                    <a:moveTo>
                      <a:pt x="15522" y="4681"/>
                    </a:moveTo>
                    <a:lnTo>
                      <a:pt x="16384" y="4681"/>
                    </a:lnTo>
                    <a:lnTo>
                      <a:pt x="16384" y="7022"/>
                    </a:lnTo>
                    <a:lnTo>
                      <a:pt x="16384" y="14043"/>
                    </a:lnTo>
                    <a:lnTo>
                      <a:pt x="16384" y="16384"/>
                    </a:lnTo>
                    <a:lnTo>
                      <a:pt x="12072" y="16384"/>
                    </a:lnTo>
                    <a:lnTo>
                      <a:pt x="5174" y="11703"/>
                    </a:lnTo>
                    <a:lnTo>
                      <a:pt x="0" y="4681"/>
                    </a:lnTo>
                    <a:lnTo>
                      <a:pt x="3449" y="0"/>
                    </a:lnTo>
                    <a:lnTo>
                      <a:pt x="10348" y="1170"/>
                    </a:lnTo>
                    <a:lnTo>
                      <a:pt x="12935" y="2341"/>
                    </a:lnTo>
                    <a:lnTo>
                      <a:pt x="15522" y="4681"/>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21" name="Sweden"/>
            <p:cNvGrpSpPr>
              <a:grpSpLocks noChangeAspect="1"/>
            </p:cNvGrpSpPr>
            <p:nvPr/>
          </p:nvGrpSpPr>
          <p:grpSpPr bwMode="auto">
            <a:xfrm>
              <a:off x="2006" y="281"/>
              <a:ext cx="424" cy="1144"/>
              <a:chOff x="-4490" y="-4436"/>
              <a:chExt cx="21018" cy="884"/>
            </a:xfrm>
          </p:grpSpPr>
          <p:sp>
            <p:nvSpPr>
              <p:cNvPr id="148" name="Drawing 88"/>
              <p:cNvSpPr>
                <a:spLocks noChangeAspect="1"/>
              </p:cNvSpPr>
              <p:nvPr/>
            </p:nvSpPr>
            <p:spPr bwMode="auto">
              <a:xfrm>
                <a:off x="-4490" y="-4436"/>
                <a:ext cx="21018" cy="884"/>
              </a:xfrm>
              <a:custGeom>
                <a:avLst/>
                <a:gdLst/>
                <a:ahLst/>
                <a:cxnLst>
                  <a:cxn ang="0">
                    <a:pos x="15659" y="2372"/>
                  </a:cxn>
                  <a:cxn ang="0">
                    <a:pos x="14837" y="1372"/>
                  </a:cxn>
                  <a:cxn ang="0">
                    <a:pos x="12759" y="537"/>
                  </a:cxn>
                  <a:cxn ang="0">
                    <a:pos x="10971" y="19"/>
                  </a:cxn>
                  <a:cxn ang="0">
                    <a:pos x="10584" y="334"/>
                  </a:cxn>
                  <a:cxn ang="0">
                    <a:pos x="10246" y="760"/>
                  </a:cxn>
                  <a:cxn ang="0">
                    <a:pos x="8506" y="741"/>
                  </a:cxn>
                  <a:cxn ang="0">
                    <a:pos x="7685" y="1223"/>
                  </a:cxn>
                  <a:cxn ang="0">
                    <a:pos x="6380" y="2094"/>
                  </a:cxn>
                  <a:cxn ang="0">
                    <a:pos x="5655" y="3058"/>
                  </a:cxn>
                  <a:cxn ang="0">
                    <a:pos x="4688" y="3781"/>
                  </a:cxn>
                  <a:cxn ang="0">
                    <a:pos x="4108" y="5523"/>
                  </a:cxn>
                  <a:cxn ang="0">
                    <a:pos x="2078" y="6320"/>
                  </a:cxn>
                  <a:cxn ang="0">
                    <a:pos x="1595" y="7377"/>
                  </a:cxn>
                  <a:cxn ang="0">
                    <a:pos x="1692" y="8266"/>
                  </a:cxn>
                  <a:cxn ang="0">
                    <a:pos x="1595" y="9675"/>
                  </a:cxn>
                  <a:cxn ang="0">
                    <a:pos x="1402" y="10935"/>
                  </a:cxn>
                  <a:cxn ang="0">
                    <a:pos x="338" y="12084"/>
                  </a:cxn>
                  <a:cxn ang="0">
                    <a:pos x="48" y="12492"/>
                  </a:cxn>
                  <a:cxn ang="0">
                    <a:pos x="532" y="12825"/>
                  </a:cxn>
                  <a:cxn ang="0">
                    <a:pos x="628" y="13122"/>
                  </a:cxn>
                  <a:cxn ang="0">
                    <a:pos x="1160" y="13826"/>
                  </a:cxn>
                  <a:cxn ang="0">
                    <a:pos x="2562" y="14846"/>
                  </a:cxn>
                  <a:cxn ang="0">
                    <a:pos x="2320" y="15346"/>
                  </a:cxn>
                  <a:cxn ang="0">
                    <a:pos x="2851" y="16199"/>
                  </a:cxn>
                  <a:cxn ang="0">
                    <a:pos x="4978" y="16273"/>
                  </a:cxn>
                  <a:cxn ang="0">
                    <a:pos x="6718" y="15383"/>
                  </a:cxn>
                  <a:cxn ang="0">
                    <a:pos x="8313" y="14086"/>
                  </a:cxn>
                  <a:cxn ang="0">
                    <a:pos x="8313" y="13196"/>
                  </a:cxn>
                  <a:cxn ang="0">
                    <a:pos x="8554" y="12714"/>
                  </a:cxn>
                  <a:cxn ang="0">
                    <a:pos x="8264" y="12418"/>
                  </a:cxn>
                  <a:cxn ang="0">
                    <a:pos x="8941" y="12232"/>
                  </a:cxn>
                  <a:cxn ang="0">
                    <a:pos x="10053" y="12010"/>
                  </a:cxn>
                  <a:cxn ang="0">
                    <a:pos x="11213" y="11454"/>
                  </a:cxn>
                  <a:cxn ang="0">
                    <a:pos x="9038" y="11491"/>
                  </a:cxn>
                  <a:cxn ang="0">
                    <a:pos x="8748" y="11269"/>
                  </a:cxn>
                  <a:cxn ang="0">
                    <a:pos x="10004" y="11435"/>
                  </a:cxn>
                  <a:cxn ang="0">
                    <a:pos x="11454" y="10787"/>
                  </a:cxn>
                  <a:cxn ang="0">
                    <a:pos x="10198" y="10249"/>
                  </a:cxn>
                  <a:cxn ang="0">
                    <a:pos x="9231" y="10120"/>
                  </a:cxn>
                  <a:cxn ang="0">
                    <a:pos x="7781" y="10527"/>
                  </a:cxn>
                  <a:cxn ang="0">
                    <a:pos x="8893" y="9804"/>
                  </a:cxn>
                  <a:cxn ang="0">
                    <a:pos x="8506" y="8915"/>
                  </a:cxn>
                  <a:cxn ang="0">
                    <a:pos x="8844" y="8377"/>
                  </a:cxn>
                  <a:cxn ang="0">
                    <a:pos x="9134" y="7784"/>
                  </a:cxn>
                  <a:cxn ang="0">
                    <a:pos x="9279" y="7302"/>
                  </a:cxn>
                  <a:cxn ang="0">
                    <a:pos x="10053" y="7191"/>
                  </a:cxn>
                  <a:cxn ang="0">
                    <a:pos x="10294" y="6913"/>
                  </a:cxn>
                  <a:cxn ang="0">
                    <a:pos x="11454" y="6413"/>
                  </a:cxn>
                  <a:cxn ang="0">
                    <a:pos x="12614" y="6116"/>
                  </a:cxn>
                  <a:cxn ang="0">
                    <a:pos x="13339" y="5560"/>
                  </a:cxn>
                  <a:cxn ang="0">
                    <a:pos x="13871" y="5282"/>
                  </a:cxn>
                  <a:cxn ang="0">
                    <a:pos x="13146" y="4893"/>
                  </a:cxn>
                  <a:cxn ang="0">
                    <a:pos x="13581" y="4467"/>
                  </a:cxn>
                  <a:cxn ang="0">
                    <a:pos x="13581" y="4077"/>
                  </a:cxn>
                  <a:cxn ang="0">
                    <a:pos x="13919" y="3855"/>
                  </a:cxn>
                  <a:cxn ang="0">
                    <a:pos x="14161" y="3744"/>
                  </a:cxn>
                  <a:cxn ang="0">
                    <a:pos x="14644" y="3633"/>
                  </a:cxn>
                  <a:cxn ang="0">
                    <a:pos x="15466" y="3521"/>
                  </a:cxn>
                </a:cxnLst>
                <a:rect l="0" t="0" r="r" b="b"/>
                <a:pathLst>
                  <a:path w="16384" h="16384">
                    <a:moveTo>
                      <a:pt x="16287" y="3373"/>
                    </a:moveTo>
                    <a:lnTo>
                      <a:pt x="16094" y="3281"/>
                    </a:lnTo>
                    <a:lnTo>
                      <a:pt x="15852" y="3114"/>
                    </a:lnTo>
                    <a:lnTo>
                      <a:pt x="15659" y="2928"/>
                    </a:lnTo>
                    <a:lnTo>
                      <a:pt x="15707" y="2780"/>
                    </a:lnTo>
                    <a:lnTo>
                      <a:pt x="15852" y="2669"/>
                    </a:lnTo>
                    <a:lnTo>
                      <a:pt x="15852" y="2595"/>
                    </a:lnTo>
                    <a:lnTo>
                      <a:pt x="15804" y="2465"/>
                    </a:lnTo>
                    <a:lnTo>
                      <a:pt x="15659" y="2372"/>
                    </a:lnTo>
                    <a:lnTo>
                      <a:pt x="15417" y="2261"/>
                    </a:lnTo>
                    <a:lnTo>
                      <a:pt x="15224" y="2113"/>
                    </a:lnTo>
                    <a:lnTo>
                      <a:pt x="15079" y="2002"/>
                    </a:lnTo>
                    <a:lnTo>
                      <a:pt x="15127" y="1890"/>
                    </a:lnTo>
                    <a:lnTo>
                      <a:pt x="15127" y="1816"/>
                    </a:lnTo>
                    <a:lnTo>
                      <a:pt x="15079" y="1705"/>
                    </a:lnTo>
                    <a:lnTo>
                      <a:pt x="14934" y="1650"/>
                    </a:lnTo>
                    <a:lnTo>
                      <a:pt x="14886" y="1557"/>
                    </a:lnTo>
                    <a:lnTo>
                      <a:pt x="14837" y="1372"/>
                    </a:lnTo>
                    <a:lnTo>
                      <a:pt x="14741" y="1260"/>
                    </a:lnTo>
                    <a:lnTo>
                      <a:pt x="14837" y="1131"/>
                    </a:lnTo>
                    <a:lnTo>
                      <a:pt x="14741" y="1075"/>
                    </a:lnTo>
                    <a:lnTo>
                      <a:pt x="14499" y="964"/>
                    </a:lnTo>
                    <a:lnTo>
                      <a:pt x="14257" y="834"/>
                    </a:lnTo>
                    <a:lnTo>
                      <a:pt x="13919" y="686"/>
                    </a:lnTo>
                    <a:lnTo>
                      <a:pt x="13533" y="593"/>
                    </a:lnTo>
                    <a:lnTo>
                      <a:pt x="13146" y="556"/>
                    </a:lnTo>
                    <a:lnTo>
                      <a:pt x="12759" y="537"/>
                    </a:lnTo>
                    <a:lnTo>
                      <a:pt x="12373" y="408"/>
                    </a:lnTo>
                    <a:lnTo>
                      <a:pt x="12034" y="334"/>
                    </a:lnTo>
                    <a:lnTo>
                      <a:pt x="11793" y="241"/>
                    </a:lnTo>
                    <a:lnTo>
                      <a:pt x="11454" y="148"/>
                    </a:lnTo>
                    <a:lnTo>
                      <a:pt x="11261" y="93"/>
                    </a:lnTo>
                    <a:lnTo>
                      <a:pt x="11164" y="37"/>
                    </a:lnTo>
                    <a:lnTo>
                      <a:pt x="11068" y="0"/>
                    </a:lnTo>
                    <a:lnTo>
                      <a:pt x="11019" y="0"/>
                    </a:lnTo>
                    <a:lnTo>
                      <a:pt x="10971" y="19"/>
                    </a:lnTo>
                    <a:lnTo>
                      <a:pt x="10826" y="19"/>
                    </a:lnTo>
                    <a:lnTo>
                      <a:pt x="10681" y="19"/>
                    </a:lnTo>
                    <a:lnTo>
                      <a:pt x="10584" y="19"/>
                    </a:lnTo>
                    <a:lnTo>
                      <a:pt x="10439" y="37"/>
                    </a:lnTo>
                    <a:lnTo>
                      <a:pt x="10488" y="111"/>
                    </a:lnTo>
                    <a:lnTo>
                      <a:pt x="10584" y="148"/>
                    </a:lnTo>
                    <a:lnTo>
                      <a:pt x="10633" y="222"/>
                    </a:lnTo>
                    <a:lnTo>
                      <a:pt x="10633" y="297"/>
                    </a:lnTo>
                    <a:lnTo>
                      <a:pt x="10584" y="334"/>
                    </a:lnTo>
                    <a:lnTo>
                      <a:pt x="10488" y="463"/>
                    </a:lnTo>
                    <a:lnTo>
                      <a:pt x="10439" y="537"/>
                    </a:lnTo>
                    <a:lnTo>
                      <a:pt x="10439" y="630"/>
                    </a:lnTo>
                    <a:lnTo>
                      <a:pt x="10633" y="667"/>
                    </a:lnTo>
                    <a:lnTo>
                      <a:pt x="10681" y="686"/>
                    </a:lnTo>
                    <a:lnTo>
                      <a:pt x="10584" y="760"/>
                    </a:lnTo>
                    <a:lnTo>
                      <a:pt x="10439" y="778"/>
                    </a:lnTo>
                    <a:lnTo>
                      <a:pt x="10391" y="778"/>
                    </a:lnTo>
                    <a:lnTo>
                      <a:pt x="10246" y="760"/>
                    </a:lnTo>
                    <a:lnTo>
                      <a:pt x="10053" y="760"/>
                    </a:lnTo>
                    <a:lnTo>
                      <a:pt x="9908" y="741"/>
                    </a:lnTo>
                    <a:lnTo>
                      <a:pt x="9666" y="704"/>
                    </a:lnTo>
                    <a:lnTo>
                      <a:pt x="9473" y="686"/>
                    </a:lnTo>
                    <a:lnTo>
                      <a:pt x="9279" y="686"/>
                    </a:lnTo>
                    <a:lnTo>
                      <a:pt x="9038" y="704"/>
                    </a:lnTo>
                    <a:lnTo>
                      <a:pt x="8844" y="686"/>
                    </a:lnTo>
                    <a:lnTo>
                      <a:pt x="8651" y="704"/>
                    </a:lnTo>
                    <a:lnTo>
                      <a:pt x="8506" y="741"/>
                    </a:lnTo>
                    <a:lnTo>
                      <a:pt x="8458" y="834"/>
                    </a:lnTo>
                    <a:lnTo>
                      <a:pt x="8506" y="927"/>
                    </a:lnTo>
                    <a:lnTo>
                      <a:pt x="8506" y="1001"/>
                    </a:lnTo>
                    <a:lnTo>
                      <a:pt x="8506" y="1075"/>
                    </a:lnTo>
                    <a:lnTo>
                      <a:pt x="8458" y="1260"/>
                    </a:lnTo>
                    <a:lnTo>
                      <a:pt x="8264" y="1372"/>
                    </a:lnTo>
                    <a:lnTo>
                      <a:pt x="8168" y="1372"/>
                    </a:lnTo>
                    <a:lnTo>
                      <a:pt x="7926" y="1279"/>
                    </a:lnTo>
                    <a:lnTo>
                      <a:pt x="7685" y="1223"/>
                    </a:lnTo>
                    <a:lnTo>
                      <a:pt x="7395" y="1260"/>
                    </a:lnTo>
                    <a:lnTo>
                      <a:pt x="7298" y="1334"/>
                    </a:lnTo>
                    <a:lnTo>
                      <a:pt x="7105" y="1427"/>
                    </a:lnTo>
                    <a:lnTo>
                      <a:pt x="6911" y="1520"/>
                    </a:lnTo>
                    <a:lnTo>
                      <a:pt x="6815" y="1650"/>
                    </a:lnTo>
                    <a:lnTo>
                      <a:pt x="6815" y="1742"/>
                    </a:lnTo>
                    <a:lnTo>
                      <a:pt x="6718" y="1853"/>
                    </a:lnTo>
                    <a:lnTo>
                      <a:pt x="6428" y="2002"/>
                    </a:lnTo>
                    <a:lnTo>
                      <a:pt x="6380" y="2094"/>
                    </a:lnTo>
                    <a:lnTo>
                      <a:pt x="6525" y="2187"/>
                    </a:lnTo>
                    <a:lnTo>
                      <a:pt x="6718" y="2261"/>
                    </a:lnTo>
                    <a:lnTo>
                      <a:pt x="6766" y="2391"/>
                    </a:lnTo>
                    <a:lnTo>
                      <a:pt x="6718" y="2465"/>
                    </a:lnTo>
                    <a:lnTo>
                      <a:pt x="6573" y="2558"/>
                    </a:lnTo>
                    <a:lnTo>
                      <a:pt x="6331" y="2687"/>
                    </a:lnTo>
                    <a:lnTo>
                      <a:pt x="6186" y="2780"/>
                    </a:lnTo>
                    <a:lnTo>
                      <a:pt x="5945" y="2928"/>
                    </a:lnTo>
                    <a:lnTo>
                      <a:pt x="5655" y="3058"/>
                    </a:lnTo>
                    <a:lnTo>
                      <a:pt x="5558" y="3206"/>
                    </a:lnTo>
                    <a:lnTo>
                      <a:pt x="5558" y="3373"/>
                    </a:lnTo>
                    <a:lnTo>
                      <a:pt x="5461" y="3447"/>
                    </a:lnTo>
                    <a:lnTo>
                      <a:pt x="5413" y="3484"/>
                    </a:lnTo>
                    <a:lnTo>
                      <a:pt x="5365" y="3521"/>
                    </a:lnTo>
                    <a:lnTo>
                      <a:pt x="5026" y="3596"/>
                    </a:lnTo>
                    <a:lnTo>
                      <a:pt x="4833" y="3596"/>
                    </a:lnTo>
                    <a:lnTo>
                      <a:pt x="4640" y="3651"/>
                    </a:lnTo>
                    <a:lnTo>
                      <a:pt x="4688" y="3781"/>
                    </a:lnTo>
                    <a:lnTo>
                      <a:pt x="4688" y="3966"/>
                    </a:lnTo>
                    <a:lnTo>
                      <a:pt x="4688" y="4226"/>
                    </a:lnTo>
                    <a:lnTo>
                      <a:pt x="4495" y="4671"/>
                    </a:lnTo>
                    <a:lnTo>
                      <a:pt x="4446" y="4763"/>
                    </a:lnTo>
                    <a:lnTo>
                      <a:pt x="4205" y="5004"/>
                    </a:lnTo>
                    <a:lnTo>
                      <a:pt x="3866" y="5208"/>
                    </a:lnTo>
                    <a:lnTo>
                      <a:pt x="3721" y="5301"/>
                    </a:lnTo>
                    <a:lnTo>
                      <a:pt x="3721" y="5375"/>
                    </a:lnTo>
                    <a:lnTo>
                      <a:pt x="4108" y="5523"/>
                    </a:lnTo>
                    <a:lnTo>
                      <a:pt x="4253" y="5634"/>
                    </a:lnTo>
                    <a:lnTo>
                      <a:pt x="4253" y="5820"/>
                    </a:lnTo>
                    <a:lnTo>
                      <a:pt x="4253" y="5931"/>
                    </a:lnTo>
                    <a:lnTo>
                      <a:pt x="4011" y="6042"/>
                    </a:lnTo>
                    <a:lnTo>
                      <a:pt x="3673" y="6042"/>
                    </a:lnTo>
                    <a:lnTo>
                      <a:pt x="3238" y="6024"/>
                    </a:lnTo>
                    <a:lnTo>
                      <a:pt x="2707" y="6079"/>
                    </a:lnTo>
                    <a:lnTo>
                      <a:pt x="2320" y="6172"/>
                    </a:lnTo>
                    <a:lnTo>
                      <a:pt x="2078" y="6320"/>
                    </a:lnTo>
                    <a:lnTo>
                      <a:pt x="1740" y="6468"/>
                    </a:lnTo>
                    <a:lnTo>
                      <a:pt x="1595" y="6617"/>
                    </a:lnTo>
                    <a:lnTo>
                      <a:pt x="1498" y="6820"/>
                    </a:lnTo>
                    <a:lnTo>
                      <a:pt x="1547" y="6987"/>
                    </a:lnTo>
                    <a:lnTo>
                      <a:pt x="1740" y="7117"/>
                    </a:lnTo>
                    <a:lnTo>
                      <a:pt x="1788" y="7154"/>
                    </a:lnTo>
                    <a:lnTo>
                      <a:pt x="1692" y="7265"/>
                    </a:lnTo>
                    <a:lnTo>
                      <a:pt x="1692" y="7284"/>
                    </a:lnTo>
                    <a:lnTo>
                      <a:pt x="1595" y="7377"/>
                    </a:lnTo>
                    <a:lnTo>
                      <a:pt x="1547" y="7488"/>
                    </a:lnTo>
                    <a:lnTo>
                      <a:pt x="1547" y="7562"/>
                    </a:lnTo>
                    <a:lnTo>
                      <a:pt x="1547" y="7580"/>
                    </a:lnTo>
                    <a:lnTo>
                      <a:pt x="1547" y="7673"/>
                    </a:lnTo>
                    <a:lnTo>
                      <a:pt x="1498" y="7747"/>
                    </a:lnTo>
                    <a:lnTo>
                      <a:pt x="1498" y="7877"/>
                    </a:lnTo>
                    <a:lnTo>
                      <a:pt x="1547" y="7895"/>
                    </a:lnTo>
                    <a:lnTo>
                      <a:pt x="1692" y="8081"/>
                    </a:lnTo>
                    <a:lnTo>
                      <a:pt x="1692" y="8266"/>
                    </a:lnTo>
                    <a:lnTo>
                      <a:pt x="1595" y="8489"/>
                    </a:lnTo>
                    <a:lnTo>
                      <a:pt x="1692" y="8711"/>
                    </a:lnTo>
                    <a:lnTo>
                      <a:pt x="1885" y="8859"/>
                    </a:lnTo>
                    <a:lnTo>
                      <a:pt x="2465" y="9007"/>
                    </a:lnTo>
                    <a:lnTo>
                      <a:pt x="2513" y="9230"/>
                    </a:lnTo>
                    <a:lnTo>
                      <a:pt x="2368" y="9434"/>
                    </a:lnTo>
                    <a:lnTo>
                      <a:pt x="2078" y="9564"/>
                    </a:lnTo>
                    <a:lnTo>
                      <a:pt x="1692" y="9601"/>
                    </a:lnTo>
                    <a:lnTo>
                      <a:pt x="1595" y="9675"/>
                    </a:lnTo>
                    <a:lnTo>
                      <a:pt x="1885" y="9804"/>
                    </a:lnTo>
                    <a:lnTo>
                      <a:pt x="2078" y="10082"/>
                    </a:lnTo>
                    <a:lnTo>
                      <a:pt x="2127" y="10175"/>
                    </a:lnTo>
                    <a:lnTo>
                      <a:pt x="2078" y="10305"/>
                    </a:lnTo>
                    <a:lnTo>
                      <a:pt x="1933" y="10490"/>
                    </a:lnTo>
                    <a:lnTo>
                      <a:pt x="2078" y="10564"/>
                    </a:lnTo>
                    <a:lnTo>
                      <a:pt x="1982" y="10750"/>
                    </a:lnTo>
                    <a:lnTo>
                      <a:pt x="1788" y="10861"/>
                    </a:lnTo>
                    <a:lnTo>
                      <a:pt x="1402" y="10935"/>
                    </a:lnTo>
                    <a:lnTo>
                      <a:pt x="1112" y="10991"/>
                    </a:lnTo>
                    <a:lnTo>
                      <a:pt x="1112" y="11120"/>
                    </a:lnTo>
                    <a:lnTo>
                      <a:pt x="918" y="11269"/>
                    </a:lnTo>
                    <a:lnTo>
                      <a:pt x="773" y="11361"/>
                    </a:lnTo>
                    <a:lnTo>
                      <a:pt x="773" y="11528"/>
                    </a:lnTo>
                    <a:lnTo>
                      <a:pt x="918" y="11676"/>
                    </a:lnTo>
                    <a:lnTo>
                      <a:pt x="628" y="12103"/>
                    </a:lnTo>
                    <a:lnTo>
                      <a:pt x="435" y="12177"/>
                    </a:lnTo>
                    <a:lnTo>
                      <a:pt x="338" y="12084"/>
                    </a:lnTo>
                    <a:lnTo>
                      <a:pt x="242" y="12232"/>
                    </a:lnTo>
                    <a:lnTo>
                      <a:pt x="242" y="11973"/>
                    </a:lnTo>
                    <a:lnTo>
                      <a:pt x="193" y="11936"/>
                    </a:lnTo>
                    <a:lnTo>
                      <a:pt x="145" y="11954"/>
                    </a:lnTo>
                    <a:lnTo>
                      <a:pt x="0" y="12047"/>
                    </a:lnTo>
                    <a:lnTo>
                      <a:pt x="0" y="12177"/>
                    </a:lnTo>
                    <a:lnTo>
                      <a:pt x="0" y="12269"/>
                    </a:lnTo>
                    <a:lnTo>
                      <a:pt x="48" y="12381"/>
                    </a:lnTo>
                    <a:lnTo>
                      <a:pt x="48" y="12492"/>
                    </a:lnTo>
                    <a:lnTo>
                      <a:pt x="145" y="12547"/>
                    </a:lnTo>
                    <a:lnTo>
                      <a:pt x="145" y="12640"/>
                    </a:lnTo>
                    <a:lnTo>
                      <a:pt x="193" y="12696"/>
                    </a:lnTo>
                    <a:lnTo>
                      <a:pt x="338" y="12714"/>
                    </a:lnTo>
                    <a:lnTo>
                      <a:pt x="338" y="12770"/>
                    </a:lnTo>
                    <a:lnTo>
                      <a:pt x="387" y="12863"/>
                    </a:lnTo>
                    <a:lnTo>
                      <a:pt x="338" y="12900"/>
                    </a:lnTo>
                    <a:lnTo>
                      <a:pt x="387" y="12863"/>
                    </a:lnTo>
                    <a:lnTo>
                      <a:pt x="532" y="12825"/>
                    </a:lnTo>
                    <a:lnTo>
                      <a:pt x="580" y="12751"/>
                    </a:lnTo>
                    <a:lnTo>
                      <a:pt x="628" y="12788"/>
                    </a:lnTo>
                    <a:lnTo>
                      <a:pt x="580" y="12863"/>
                    </a:lnTo>
                    <a:lnTo>
                      <a:pt x="580" y="12900"/>
                    </a:lnTo>
                    <a:lnTo>
                      <a:pt x="725" y="12900"/>
                    </a:lnTo>
                    <a:lnTo>
                      <a:pt x="773" y="12918"/>
                    </a:lnTo>
                    <a:lnTo>
                      <a:pt x="628" y="12974"/>
                    </a:lnTo>
                    <a:lnTo>
                      <a:pt x="435" y="13066"/>
                    </a:lnTo>
                    <a:lnTo>
                      <a:pt x="628" y="13122"/>
                    </a:lnTo>
                    <a:lnTo>
                      <a:pt x="918" y="13141"/>
                    </a:lnTo>
                    <a:lnTo>
                      <a:pt x="967" y="13270"/>
                    </a:lnTo>
                    <a:lnTo>
                      <a:pt x="918" y="13344"/>
                    </a:lnTo>
                    <a:lnTo>
                      <a:pt x="822" y="13437"/>
                    </a:lnTo>
                    <a:lnTo>
                      <a:pt x="1160" y="13419"/>
                    </a:lnTo>
                    <a:lnTo>
                      <a:pt x="1208" y="13567"/>
                    </a:lnTo>
                    <a:lnTo>
                      <a:pt x="1015" y="13660"/>
                    </a:lnTo>
                    <a:lnTo>
                      <a:pt x="1112" y="13752"/>
                    </a:lnTo>
                    <a:lnTo>
                      <a:pt x="1160" y="13826"/>
                    </a:lnTo>
                    <a:lnTo>
                      <a:pt x="1112" y="13975"/>
                    </a:lnTo>
                    <a:lnTo>
                      <a:pt x="1208" y="13956"/>
                    </a:lnTo>
                    <a:lnTo>
                      <a:pt x="1353" y="13975"/>
                    </a:lnTo>
                    <a:lnTo>
                      <a:pt x="1498" y="14123"/>
                    </a:lnTo>
                    <a:lnTo>
                      <a:pt x="1547" y="14271"/>
                    </a:lnTo>
                    <a:lnTo>
                      <a:pt x="1740" y="14494"/>
                    </a:lnTo>
                    <a:lnTo>
                      <a:pt x="2078" y="14623"/>
                    </a:lnTo>
                    <a:lnTo>
                      <a:pt x="2175" y="14753"/>
                    </a:lnTo>
                    <a:lnTo>
                      <a:pt x="2562" y="14846"/>
                    </a:lnTo>
                    <a:lnTo>
                      <a:pt x="2755" y="14975"/>
                    </a:lnTo>
                    <a:lnTo>
                      <a:pt x="2755" y="15068"/>
                    </a:lnTo>
                    <a:lnTo>
                      <a:pt x="2562" y="15124"/>
                    </a:lnTo>
                    <a:lnTo>
                      <a:pt x="2368" y="15087"/>
                    </a:lnTo>
                    <a:lnTo>
                      <a:pt x="2320" y="15142"/>
                    </a:lnTo>
                    <a:lnTo>
                      <a:pt x="2465" y="15216"/>
                    </a:lnTo>
                    <a:lnTo>
                      <a:pt x="2513" y="15290"/>
                    </a:lnTo>
                    <a:lnTo>
                      <a:pt x="2562" y="15346"/>
                    </a:lnTo>
                    <a:lnTo>
                      <a:pt x="2320" y="15346"/>
                    </a:lnTo>
                    <a:lnTo>
                      <a:pt x="2127" y="15290"/>
                    </a:lnTo>
                    <a:lnTo>
                      <a:pt x="2127" y="15365"/>
                    </a:lnTo>
                    <a:lnTo>
                      <a:pt x="2272" y="15494"/>
                    </a:lnTo>
                    <a:lnTo>
                      <a:pt x="2368" y="15606"/>
                    </a:lnTo>
                    <a:lnTo>
                      <a:pt x="2562" y="15791"/>
                    </a:lnTo>
                    <a:lnTo>
                      <a:pt x="2851" y="15939"/>
                    </a:lnTo>
                    <a:lnTo>
                      <a:pt x="2900" y="16050"/>
                    </a:lnTo>
                    <a:lnTo>
                      <a:pt x="2851" y="16106"/>
                    </a:lnTo>
                    <a:lnTo>
                      <a:pt x="2851" y="16199"/>
                    </a:lnTo>
                    <a:lnTo>
                      <a:pt x="2755" y="16254"/>
                    </a:lnTo>
                    <a:lnTo>
                      <a:pt x="2707" y="16273"/>
                    </a:lnTo>
                    <a:lnTo>
                      <a:pt x="2658" y="16328"/>
                    </a:lnTo>
                    <a:lnTo>
                      <a:pt x="3093" y="16328"/>
                    </a:lnTo>
                    <a:lnTo>
                      <a:pt x="3431" y="16384"/>
                    </a:lnTo>
                    <a:lnTo>
                      <a:pt x="4011" y="16273"/>
                    </a:lnTo>
                    <a:lnTo>
                      <a:pt x="4495" y="16273"/>
                    </a:lnTo>
                    <a:lnTo>
                      <a:pt x="4785" y="16328"/>
                    </a:lnTo>
                    <a:lnTo>
                      <a:pt x="4978" y="16273"/>
                    </a:lnTo>
                    <a:lnTo>
                      <a:pt x="5075" y="16106"/>
                    </a:lnTo>
                    <a:lnTo>
                      <a:pt x="4978" y="15828"/>
                    </a:lnTo>
                    <a:lnTo>
                      <a:pt x="5075" y="15661"/>
                    </a:lnTo>
                    <a:lnTo>
                      <a:pt x="5268" y="15531"/>
                    </a:lnTo>
                    <a:lnTo>
                      <a:pt x="5558" y="15569"/>
                    </a:lnTo>
                    <a:lnTo>
                      <a:pt x="5655" y="15439"/>
                    </a:lnTo>
                    <a:lnTo>
                      <a:pt x="5993" y="15346"/>
                    </a:lnTo>
                    <a:lnTo>
                      <a:pt x="6380" y="15346"/>
                    </a:lnTo>
                    <a:lnTo>
                      <a:pt x="6718" y="15383"/>
                    </a:lnTo>
                    <a:lnTo>
                      <a:pt x="7008" y="15346"/>
                    </a:lnTo>
                    <a:lnTo>
                      <a:pt x="7346" y="15383"/>
                    </a:lnTo>
                    <a:lnTo>
                      <a:pt x="7733" y="15383"/>
                    </a:lnTo>
                    <a:lnTo>
                      <a:pt x="7781" y="15142"/>
                    </a:lnTo>
                    <a:lnTo>
                      <a:pt x="8071" y="14864"/>
                    </a:lnTo>
                    <a:lnTo>
                      <a:pt x="8313" y="14642"/>
                    </a:lnTo>
                    <a:lnTo>
                      <a:pt x="8313" y="14401"/>
                    </a:lnTo>
                    <a:lnTo>
                      <a:pt x="8361" y="14253"/>
                    </a:lnTo>
                    <a:lnTo>
                      <a:pt x="8313" y="14086"/>
                    </a:lnTo>
                    <a:lnTo>
                      <a:pt x="8458" y="13938"/>
                    </a:lnTo>
                    <a:lnTo>
                      <a:pt x="8554" y="13808"/>
                    </a:lnTo>
                    <a:lnTo>
                      <a:pt x="8554" y="13678"/>
                    </a:lnTo>
                    <a:lnTo>
                      <a:pt x="8361" y="13604"/>
                    </a:lnTo>
                    <a:lnTo>
                      <a:pt x="8554" y="13493"/>
                    </a:lnTo>
                    <a:lnTo>
                      <a:pt x="8506" y="13382"/>
                    </a:lnTo>
                    <a:lnTo>
                      <a:pt x="8361" y="13307"/>
                    </a:lnTo>
                    <a:lnTo>
                      <a:pt x="8313" y="13233"/>
                    </a:lnTo>
                    <a:lnTo>
                      <a:pt x="8313" y="13196"/>
                    </a:lnTo>
                    <a:lnTo>
                      <a:pt x="8506" y="13233"/>
                    </a:lnTo>
                    <a:lnTo>
                      <a:pt x="8651" y="13215"/>
                    </a:lnTo>
                    <a:lnTo>
                      <a:pt x="8554" y="13141"/>
                    </a:lnTo>
                    <a:lnTo>
                      <a:pt x="8554" y="13085"/>
                    </a:lnTo>
                    <a:lnTo>
                      <a:pt x="8651" y="13011"/>
                    </a:lnTo>
                    <a:lnTo>
                      <a:pt x="8651" y="12974"/>
                    </a:lnTo>
                    <a:lnTo>
                      <a:pt x="8651" y="12900"/>
                    </a:lnTo>
                    <a:lnTo>
                      <a:pt x="8651" y="12770"/>
                    </a:lnTo>
                    <a:lnTo>
                      <a:pt x="8554" y="12714"/>
                    </a:lnTo>
                    <a:lnTo>
                      <a:pt x="8361" y="12640"/>
                    </a:lnTo>
                    <a:lnTo>
                      <a:pt x="8071" y="12603"/>
                    </a:lnTo>
                    <a:lnTo>
                      <a:pt x="8168" y="12566"/>
                    </a:lnTo>
                    <a:lnTo>
                      <a:pt x="8458" y="12622"/>
                    </a:lnTo>
                    <a:lnTo>
                      <a:pt x="8699" y="12603"/>
                    </a:lnTo>
                    <a:lnTo>
                      <a:pt x="8748" y="12529"/>
                    </a:lnTo>
                    <a:lnTo>
                      <a:pt x="8554" y="12473"/>
                    </a:lnTo>
                    <a:lnTo>
                      <a:pt x="8458" y="12455"/>
                    </a:lnTo>
                    <a:lnTo>
                      <a:pt x="8264" y="12418"/>
                    </a:lnTo>
                    <a:lnTo>
                      <a:pt x="8071" y="12418"/>
                    </a:lnTo>
                    <a:lnTo>
                      <a:pt x="7781" y="12418"/>
                    </a:lnTo>
                    <a:lnTo>
                      <a:pt x="7733" y="12399"/>
                    </a:lnTo>
                    <a:lnTo>
                      <a:pt x="7685" y="12399"/>
                    </a:lnTo>
                    <a:lnTo>
                      <a:pt x="7733" y="12381"/>
                    </a:lnTo>
                    <a:lnTo>
                      <a:pt x="8313" y="12325"/>
                    </a:lnTo>
                    <a:lnTo>
                      <a:pt x="8699" y="12381"/>
                    </a:lnTo>
                    <a:lnTo>
                      <a:pt x="8893" y="12325"/>
                    </a:lnTo>
                    <a:lnTo>
                      <a:pt x="8941" y="12232"/>
                    </a:lnTo>
                    <a:lnTo>
                      <a:pt x="9086" y="12195"/>
                    </a:lnTo>
                    <a:lnTo>
                      <a:pt x="9279" y="12195"/>
                    </a:lnTo>
                    <a:lnTo>
                      <a:pt x="9473" y="12158"/>
                    </a:lnTo>
                    <a:lnTo>
                      <a:pt x="9618" y="12084"/>
                    </a:lnTo>
                    <a:lnTo>
                      <a:pt x="9714" y="11973"/>
                    </a:lnTo>
                    <a:lnTo>
                      <a:pt x="9714" y="11862"/>
                    </a:lnTo>
                    <a:lnTo>
                      <a:pt x="9908" y="11880"/>
                    </a:lnTo>
                    <a:lnTo>
                      <a:pt x="10004" y="12010"/>
                    </a:lnTo>
                    <a:lnTo>
                      <a:pt x="10053" y="12010"/>
                    </a:lnTo>
                    <a:lnTo>
                      <a:pt x="10294" y="11973"/>
                    </a:lnTo>
                    <a:lnTo>
                      <a:pt x="10439" y="11825"/>
                    </a:lnTo>
                    <a:lnTo>
                      <a:pt x="10826" y="11676"/>
                    </a:lnTo>
                    <a:lnTo>
                      <a:pt x="10778" y="11602"/>
                    </a:lnTo>
                    <a:lnTo>
                      <a:pt x="10681" y="11565"/>
                    </a:lnTo>
                    <a:lnTo>
                      <a:pt x="10874" y="11602"/>
                    </a:lnTo>
                    <a:lnTo>
                      <a:pt x="11019" y="11584"/>
                    </a:lnTo>
                    <a:lnTo>
                      <a:pt x="11019" y="11528"/>
                    </a:lnTo>
                    <a:lnTo>
                      <a:pt x="11213" y="11454"/>
                    </a:lnTo>
                    <a:lnTo>
                      <a:pt x="11164" y="11417"/>
                    </a:lnTo>
                    <a:lnTo>
                      <a:pt x="11019" y="11435"/>
                    </a:lnTo>
                    <a:lnTo>
                      <a:pt x="10681" y="11491"/>
                    </a:lnTo>
                    <a:lnTo>
                      <a:pt x="10198" y="11528"/>
                    </a:lnTo>
                    <a:lnTo>
                      <a:pt x="9714" y="11584"/>
                    </a:lnTo>
                    <a:lnTo>
                      <a:pt x="9424" y="11565"/>
                    </a:lnTo>
                    <a:lnTo>
                      <a:pt x="9279" y="11602"/>
                    </a:lnTo>
                    <a:lnTo>
                      <a:pt x="9231" y="11528"/>
                    </a:lnTo>
                    <a:lnTo>
                      <a:pt x="9038" y="11491"/>
                    </a:lnTo>
                    <a:lnTo>
                      <a:pt x="8699" y="11435"/>
                    </a:lnTo>
                    <a:lnTo>
                      <a:pt x="8313" y="11380"/>
                    </a:lnTo>
                    <a:lnTo>
                      <a:pt x="7926" y="11417"/>
                    </a:lnTo>
                    <a:lnTo>
                      <a:pt x="7781" y="11380"/>
                    </a:lnTo>
                    <a:lnTo>
                      <a:pt x="7926" y="11343"/>
                    </a:lnTo>
                    <a:lnTo>
                      <a:pt x="8071" y="11269"/>
                    </a:lnTo>
                    <a:lnTo>
                      <a:pt x="8264" y="11287"/>
                    </a:lnTo>
                    <a:lnTo>
                      <a:pt x="8458" y="11269"/>
                    </a:lnTo>
                    <a:lnTo>
                      <a:pt x="8748" y="11269"/>
                    </a:lnTo>
                    <a:lnTo>
                      <a:pt x="8844" y="11269"/>
                    </a:lnTo>
                    <a:lnTo>
                      <a:pt x="9086" y="11361"/>
                    </a:lnTo>
                    <a:lnTo>
                      <a:pt x="9279" y="11306"/>
                    </a:lnTo>
                    <a:lnTo>
                      <a:pt x="9279" y="11269"/>
                    </a:lnTo>
                    <a:lnTo>
                      <a:pt x="9473" y="11306"/>
                    </a:lnTo>
                    <a:lnTo>
                      <a:pt x="9666" y="11361"/>
                    </a:lnTo>
                    <a:lnTo>
                      <a:pt x="9714" y="11287"/>
                    </a:lnTo>
                    <a:lnTo>
                      <a:pt x="9859" y="11306"/>
                    </a:lnTo>
                    <a:lnTo>
                      <a:pt x="10004" y="11435"/>
                    </a:lnTo>
                    <a:lnTo>
                      <a:pt x="10198" y="11454"/>
                    </a:lnTo>
                    <a:lnTo>
                      <a:pt x="10391" y="11417"/>
                    </a:lnTo>
                    <a:lnTo>
                      <a:pt x="10826" y="11287"/>
                    </a:lnTo>
                    <a:lnTo>
                      <a:pt x="11019" y="11232"/>
                    </a:lnTo>
                    <a:lnTo>
                      <a:pt x="11164" y="11139"/>
                    </a:lnTo>
                    <a:lnTo>
                      <a:pt x="11261" y="11046"/>
                    </a:lnTo>
                    <a:lnTo>
                      <a:pt x="11406" y="10972"/>
                    </a:lnTo>
                    <a:lnTo>
                      <a:pt x="11406" y="10861"/>
                    </a:lnTo>
                    <a:lnTo>
                      <a:pt x="11454" y="10787"/>
                    </a:lnTo>
                    <a:lnTo>
                      <a:pt x="11406" y="10713"/>
                    </a:lnTo>
                    <a:lnTo>
                      <a:pt x="11261" y="10620"/>
                    </a:lnTo>
                    <a:lnTo>
                      <a:pt x="10874" y="10546"/>
                    </a:lnTo>
                    <a:lnTo>
                      <a:pt x="10778" y="10416"/>
                    </a:lnTo>
                    <a:lnTo>
                      <a:pt x="10633" y="10398"/>
                    </a:lnTo>
                    <a:lnTo>
                      <a:pt x="10826" y="10379"/>
                    </a:lnTo>
                    <a:lnTo>
                      <a:pt x="10826" y="10342"/>
                    </a:lnTo>
                    <a:lnTo>
                      <a:pt x="10439" y="10305"/>
                    </a:lnTo>
                    <a:lnTo>
                      <a:pt x="10198" y="10249"/>
                    </a:lnTo>
                    <a:lnTo>
                      <a:pt x="10198" y="10157"/>
                    </a:lnTo>
                    <a:lnTo>
                      <a:pt x="10004" y="10045"/>
                    </a:lnTo>
                    <a:lnTo>
                      <a:pt x="9811" y="10045"/>
                    </a:lnTo>
                    <a:lnTo>
                      <a:pt x="9618" y="10082"/>
                    </a:lnTo>
                    <a:lnTo>
                      <a:pt x="9424" y="10027"/>
                    </a:lnTo>
                    <a:lnTo>
                      <a:pt x="9424" y="9971"/>
                    </a:lnTo>
                    <a:lnTo>
                      <a:pt x="9279" y="9971"/>
                    </a:lnTo>
                    <a:lnTo>
                      <a:pt x="9279" y="10008"/>
                    </a:lnTo>
                    <a:lnTo>
                      <a:pt x="9231" y="10120"/>
                    </a:lnTo>
                    <a:lnTo>
                      <a:pt x="9134" y="10231"/>
                    </a:lnTo>
                    <a:lnTo>
                      <a:pt x="8941" y="10342"/>
                    </a:lnTo>
                    <a:lnTo>
                      <a:pt x="8699" y="10416"/>
                    </a:lnTo>
                    <a:lnTo>
                      <a:pt x="8506" y="10490"/>
                    </a:lnTo>
                    <a:lnTo>
                      <a:pt x="8313" y="10564"/>
                    </a:lnTo>
                    <a:lnTo>
                      <a:pt x="8071" y="10564"/>
                    </a:lnTo>
                    <a:lnTo>
                      <a:pt x="7781" y="10620"/>
                    </a:lnTo>
                    <a:lnTo>
                      <a:pt x="7540" y="10601"/>
                    </a:lnTo>
                    <a:lnTo>
                      <a:pt x="7781" y="10527"/>
                    </a:lnTo>
                    <a:lnTo>
                      <a:pt x="8120" y="10490"/>
                    </a:lnTo>
                    <a:lnTo>
                      <a:pt x="8313" y="10398"/>
                    </a:lnTo>
                    <a:lnTo>
                      <a:pt x="8554" y="10323"/>
                    </a:lnTo>
                    <a:lnTo>
                      <a:pt x="8748" y="10249"/>
                    </a:lnTo>
                    <a:lnTo>
                      <a:pt x="9038" y="10157"/>
                    </a:lnTo>
                    <a:lnTo>
                      <a:pt x="9086" y="10045"/>
                    </a:lnTo>
                    <a:lnTo>
                      <a:pt x="9038" y="9897"/>
                    </a:lnTo>
                    <a:lnTo>
                      <a:pt x="8844" y="9897"/>
                    </a:lnTo>
                    <a:lnTo>
                      <a:pt x="8893" y="9804"/>
                    </a:lnTo>
                    <a:lnTo>
                      <a:pt x="8893" y="9712"/>
                    </a:lnTo>
                    <a:lnTo>
                      <a:pt x="8748" y="9601"/>
                    </a:lnTo>
                    <a:lnTo>
                      <a:pt x="8699" y="9489"/>
                    </a:lnTo>
                    <a:lnTo>
                      <a:pt x="8651" y="9341"/>
                    </a:lnTo>
                    <a:lnTo>
                      <a:pt x="8651" y="9211"/>
                    </a:lnTo>
                    <a:lnTo>
                      <a:pt x="8651" y="9137"/>
                    </a:lnTo>
                    <a:lnTo>
                      <a:pt x="8554" y="9063"/>
                    </a:lnTo>
                    <a:lnTo>
                      <a:pt x="8554" y="8989"/>
                    </a:lnTo>
                    <a:lnTo>
                      <a:pt x="8506" y="8915"/>
                    </a:lnTo>
                    <a:lnTo>
                      <a:pt x="8554" y="8841"/>
                    </a:lnTo>
                    <a:lnTo>
                      <a:pt x="8651" y="8748"/>
                    </a:lnTo>
                    <a:lnTo>
                      <a:pt x="8554" y="8692"/>
                    </a:lnTo>
                    <a:lnTo>
                      <a:pt x="8844" y="8748"/>
                    </a:lnTo>
                    <a:lnTo>
                      <a:pt x="8941" y="8767"/>
                    </a:lnTo>
                    <a:lnTo>
                      <a:pt x="8941" y="8674"/>
                    </a:lnTo>
                    <a:lnTo>
                      <a:pt x="8893" y="8563"/>
                    </a:lnTo>
                    <a:lnTo>
                      <a:pt x="8844" y="8451"/>
                    </a:lnTo>
                    <a:lnTo>
                      <a:pt x="8844" y="8377"/>
                    </a:lnTo>
                    <a:lnTo>
                      <a:pt x="8893" y="8248"/>
                    </a:lnTo>
                    <a:lnTo>
                      <a:pt x="8941" y="8118"/>
                    </a:lnTo>
                    <a:lnTo>
                      <a:pt x="9038" y="8044"/>
                    </a:lnTo>
                    <a:lnTo>
                      <a:pt x="8748" y="7970"/>
                    </a:lnTo>
                    <a:lnTo>
                      <a:pt x="8699" y="7877"/>
                    </a:lnTo>
                    <a:lnTo>
                      <a:pt x="8699" y="7729"/>
                    </a:lnTo>
                    <a:lnTo>
                      <a:pt x="8893" y="7747"/>
                    </a:lnTo>
                    <a:lnTo>
                      <a:pt x="9086" y="7821"/>
                    </a:lnTo>
                    <a:lnTo>
                      <a:pt x="9134" y="7784"/>
                    </a:lnTo>
                    <a:lnTo>
                      <a:pt x="9231" y="7747"/>
                    </a:lnTo>
                    <a:lnTo>
                      <a:pt x="9328" y="7655"/>
                    </a:lnTo>
                    <a:lnTo>
                      <a:pt x="9328" y="7636"/>
                    </a:lnTo>
                    <a:lnTo>
                      <a:pt x="9328" y="7599"/>
                    </a:lnTo>
                    <a:lnTo>
                      <a:pt x="9328" y="7525"/>
                    </a:lnTo>
                    <a:lnTo>
                      <a:pt x="9328" y="7432"/>
                    </a:lnTo>
                    <a:lnTo>
                      <a:pt x="9231" y="7339"/>
                    </a:lnTo>
                    <a:lnTo>
                      <a:pt x="9231" y="7265"/>
                    </a:lnTo>
                    <a:lnTo>
                      <a:pt x="9279" y="7302"/>
                    </a:lnTo>
                    <a:lnTo>
                      <a:pt x="9328" y="7358"/>
                    </a:lnTo>
                    <a:lnTo>
                      <a:pt x="9473" y="7377"/>
                    </a:lnTo>
                    <a:lnTo>
                      <a:pt x="9521" y="7414"/>
                    </a:lnTo>
                    <a:lnTo>
                      <a:pt x="9666" y="7414"/>
                    </a:lnTo>
                    <a:lnTo>
                      <a:pt x="9714" y="7302"/>
                    </a:lnTo>
                    <a:lnTo>
                      <a:pt x="9908" y="7339"/>
                    </a:lnTo>
                    <a:lnTo>
                      <a:pt x="9908" y="7265"/>
                    </a:lnTo>
                    <a:lnTo>
                      <a:pt x="10004" y="7228"/>
                    </a:lnTo>
                    <a:lnTo>
                      <a:pt x="10053" y="7191"/>
                    </a:lnTo>
                    <a:lnTo>
                      <a:pt x="9908" y="7154"/>
                    </a:lnTo>
                    <a:lnTo>
                      <a:pt x="9811" y="7154"/>
                    </a:lnTo>
                    <a:lnTo>
                      <a:pt x="9714" y="7154"/>
                    </a:lnTo>
                    <a:lnTo>
                      <a:pt x="9908" y="7154"/>
                    </a:lnTo>
                    <a:lnTo>
                      <a:pt x="10053" y="7136"/>
                    </a:lnTo>
                    <a:lnTo>
                      <a:pt x="10101" y="7080"/>
                    </a:lnTo>
                    <a:lnTo>
                      <a:pt x="10101" y="7043"/>
                    </a:lnTo>
                    <a:lnTo>
                      <a:pt x="10294" y="6987"/>
                    </a:lnTo>
                    <a:lnTo>
                      <a:pt x="10294" y="6913"/>
                    </a:lnTo>
                    <a:lnTo>
                      <a:pt x="10439" y="6895"/>
                    </a:lnTo>
                    <a:lnTo>
                      <a:pt x="10439" y="6765"/>
                    </a:lnTo>
                    <a:lnTo>
                      <a:pt x="10584" y="6746"/>
                    </a:lnTo>
                    <a:lnTo>
                      <a:pt x="10826" y="6746"/>
                    </a:lnTo>
                    <a:lnTo>
                      <a:pt x="10874" y="6709"/>
                    </a:lnTo>
                    <a:lnTo>
                      <a:pt x="11068" y="6672"/>
                    </a:lnTo>
                    <a:lnTo>
                      <a:pt x="11164" y="6542"/>
                    </a:lnTo>
                    <a:lnTo>
                      <a:pt x="11358" y="6487"/>
                    </a:lnTo>
                    <a:lnTo>
                      <a:pt x="11454" y="6413"/>
                    </a:lnTo>
                    <a:lnTo>
                      <a:pt x="11648" y="6487"/>
                    </a:lnTo>
                    <a:lnTo>
                      <a:pt x="11793" y="6450"/>
                    </a:lnTo>
                    <a:lnTo>
                      <a:pt x="11841" y="6394"/>
                    </a:lnTo>
                    <a:lnTo>
                      <a:pt x="11938" y="6302"/>
                    </a:lnTo>
                    <a:lnTo>
                      <a:pt x="12131" y="6246"/>
                    </a:lnTo>
                    <a:lnTo>
                      <a:pt x="12324" y="6246"/>
                    </a:lnTo>
                    <a:lnTo>
                      <a:pt x="12373" y="6190"/>
                    </a:lnTo>
                    <a:lnTo>
                      <a:pt x="12518" y="6172"/>
                    </a:lnTo>
                    <a:lnTo>
                      <a:pt x="12614" y="6116"/>
                    </a:lnTo>
                    <a:lnTo>
                      <a:pt x="12711" y="6079"/>
                    </a:lnTo>
                    <a:lnTo>
                      <a:pt x="12759" y="6042"/>
                    </a:lnTo>
                    <a:lnTo>
                      <a:pt x="12904" y="6005"/>
                    </a:lnTo>
                    <a:lnTo>
                      <a:pt x="12953" y="5949"/>
                    </a:lnTo>
                    <a:lnTo>
                      <a:pt x="13001" y="5857"/>
                    </a:lnTo>
                    <a:lnTo>
                      <a:pt x="13098" y="5746"/>
                    </a:lnTo>
                    <a:lnTo>
                      <a:pt x="13146" y="5671"/>
                    </a:lnTo>
                    <a:lnTo>
                      <a:pt x="13339" y="5597"/>
                    </a:lnTo>
                    <a:lnTo>
                      <a:pt x="13339" y="5560"/>
                    </a:lnTo>
                    <a:lnTo>
                      <a:pt x="13388" y="5486"/>
                    </a:lnTo>
                    <a:lnTo>
                      <a:pt x="13484" y="5430"/>
                    </a:lnTo>
                    <a:lnTo>
                      <a:pt x="13533" y="5356"/>
                    </a:lnTo>
                    <a:lnTo>
                      <a:pt x="13581" y="5301"/>
                    </a:lnTo>
                    <a:lnTo>
                      <a:pt x="13677" y="5356"/>
                    </a:lnTo>
                    <a:lnTo>
                      <a:pt x="13677" y="5449"/>
                    </a:lnTo>
                    <a:lnTo>
                      <a:pt x="13726" y="5412"/>
                    </a:lnTo>
                    <a:lnTo>
                      <a:pt x="13871" y="5338"/>
                    </a:lnTo>
                    <a:lnTo>
                      <a:pt x="13871" y="5282"/>
                    </a:lnTo>
                    <a:lnTo>
                      <a:pt x="13726" y="5227"/>
                    </a:lnTo>
                    <a:lnTo>
                      <a:pt x="13726" y="5190"/>
                    </a:lnTo>
                    <a:lnTo>
                      <a:pt x="13581" y="5152"/>
                    </a:lnTo>
                    <a:lnTo>
                      <a:pt x="13388" y="5115"/>
                    </a:lnTo>
                    <a:lnTo>
                      <a:pt x="13339" y="5060"/>
                    </a:lnTo>
                    <a:lnTo>
                      <a:pt x="13291" y="5004"/>
                    </a:lnTo>
                    <a:lnTo>
                      <a:pt x="13291" y="4986"/>
                    </a:lnTo>
                    <a:lnTo>
                      <a:pt x="13291" y="4911"/>
                    </a:lnTo>
                    <a:lnTo>
                      <a:pt x="13146" y="4893"/>
                    </a:lnTo>
                    <a:lnTo>
                      <a:pt x="13146" y="4837"/>
                    </a:lnTo>
                    <a:lnTo>
                      <a:pt x="13194" y="4819"/>
                    </a:lnTo>
                    <a:lnTo>
                      <a:pt x="13194" y="4745"/>
                    </a:lnTo>
                    <a:lnTo>
                      <a:pt x="13339" y="4708"/>
                    </a:lnTo>
                    <a:lnTo>
                      <a:pt x="13388" y="4689"/>
                    </a:lnTo>
                    <a:lnTo>
                      <a:pt x="13484" y="4633"/>
                    </a:lnTo>
                    <a:lnTo>
                      <a:pt x="13484" y="4596"/>
                    </a:lnTo>
                    <a:lnTo>
                      <a:pt x="13533" y="4522"/>
                    </a:lnTo>
                    <a:lnTo>
                      <a:pt x="13581" y="4467"/>
                    </a:lnTo>
                    <a:lnTo>
                      <a:pt x="13581" y="4393"/>
                    </a:lnTo>
                    <a:lnTo>
                      <a:pt x="13484" y="4374"/>
                    </a:lnTo>
                    <a:lnTo>
                      <a:pt x="13388" y="4318"/>
                    </a:lnTo>
                    <a:lnTo>
                      <a:pt x="13291" y="4244"/>
                    </a:lnTo>
                    <a:lnTo>
                      <a:pt x="13339" y="4226"/>
                    </a:lnTo>
                    <a:lnTo>
                      <a:pt x="13484" y="4189"/>
                    </a:lnTo>
                    <a:lnTo>
                      <a:pt x="13533" y="4152"/>
                    </a:lnTo>
                    <a:lnTo>
                      <a:pt x="13533" y="4096"/>
                    </a:lnTo>
                    <a:lnTo>
                      <a:pt x="13581" y="4077"/>
                    </a:lnTo>
                    <a:lnTo>
                      <a:pt x="13726" y="4096"/>
                    </a:lnTo>
                    <a:lnTo>
                      <a:pt x="13871" y="4096"/>
                    </a:lnTo>
                    <a:lnTo>
                      <a:pt x="13919" y="4096"/>
                    </a:lnTo>
                    <a:lnTo>
                      <a:pt x="13919" y="4022"/>
                    </a:lnTo>
                    <a:lnTo>
                      <a:pt x="13774" y="4003"/>
                    </a:lnTo>
                    <a:lnTo>
                      <a:pt x="13871" y="3966"/>
                    </a:lnTo>
                    <a:lnTo>
                      <a:pt x="14064" y="3966"/>
                    </a:lnTo>
                    <a:lnTo>
                      <a:pt x="14064" y="3929"/>
                    </a:lnTo>
                    <a:lnTo>
                      <a:pt x="13919" y="3855"/>
                    </a:lnTo>
                    <a:lnTo>
                      <a:pt x="13726" y="3799"/>
                    </a:lnTo>
                    <a:lnTo>
                      <a:pt x="13726" y="3744"/>
                    </a:lnTo>
                    <a:lnTo>
                      <a:pt x="13871" y="3799"/>
                    </a:lnTo>
                    <a:lnTo>
                      <a:pt x="14064" y="3818"/>
                    </a:lnTo>
                    <a:lnTo>
                      <a:pt x="14161" y="3874"/>
                    </a:lnTo>
                    <a:lnTo>
                      <a:pt x="14257" y="3874"/>
                    </a:lnTo>
                    <a:lnTo>
                      <a:pt x="14257" y="3818"/>
                    </a:lnTo>
                    <a:lnTo>
                      <a:pt x="14161" y="3725"/>
                    </a:lnTo>
                    <a:lnTo>
                      <a:pt x="14161" y="3744"/>
                    </a:lnTo>
                    <a:lnTo>
                      <a:pt x="14257" y="3725"/>
                    </a:lnTo>
                    <a:lnTo>
                      <a:pt x="14257" y="3633"/>
                    </a:lnTo>
                    <a:lnTo>
                      <a:pt x="14257" y="3559"/>
                    </a:lnTo>
                    <a:lnTo>
                      <a:pt x="14306" y="3521"/>
                    </a:lnTo>
                    <a:lnTo>
                      <a:pt x="14354" y="3521"/>
                    </a:lnTo>
                    <a:lnTo>
                      <a:pt x="14451" y="3521"/>
                    </a:lnTo>
                    <a:lnTo>
                      <a:pt x="14451" y="3577"/>
                    </a:lnTo>
                    <a:lnTo>
                      <a:pt x="14499" y="3633"/>
                    </a:lnTo>
                    <a:lnTo>
                      <a:pt x="14644" y="3633"/>
                    </a:lnTo>
                    <a:lnTo>
                      <a:pt x="14644" y="3559"/>
                    </a:lnTo>
                    <a:lnTo>
                      <a:pt x="14692" y="3503"/>
                    </a:lnTo>
                    <a:lnTo>
                      <a:pt x="14837" y="3521"/>
                    </a:lnTo>
                    <a:lnTo>
                      <a:pt x="14886" y="3577"/>
                    </a:lnTo>
                    <a:lnTo>
                      <a:pt x="15031" y="3633"/>
                    </a:lnTo>
                    <a:lnTo>
                      <a:pt x="15079" y="3596"/>
                    </a:lnTo>
                    <a:lnTo>
                      <a:pt x="15224" y="3651"/>
                    </a:lnTo>
                    <a:lnTo>
                      <a:pt x="15272" y="3521"/>
                    </a:lnTo>
                    <a:lnTo>
                      <a:pt x="15466" y="3521"/>
                    </a:lnTo>
                    <a:lnTo>
                      <a:pt x="15707" y="3503"/>
                    </a:lnTo>
                    <a:lnTo>
                      <a:pt x="15852" y="3484"/>
                    </a:lnTo>
                    <a:lnTo>
                      <a:pt x="16094" y="3521"/>
                    </a:lnTo>
                    <a:lnTo>
                      <a:pt x="16239" y="3577"/>
                    </a:lnTo>
                    <a:lnTo>
                      <a:pt x="16287" y="3503"/>
                    </a:lnTo>
                    <a:lnTo>
                      <a:pt x="16384" y="3484"/>
                    </a:lnTo>
                    <a:lnTo>
                      <a:pt x="16287" y="3373"/>
                    </a:lnTo>
                    <a:close/>
                  </a:path>
                </a:pathLst>
              </a:custGeom>
              <a:solidFill>
                <a:srgbClr val="A7CBEC"/>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49" name="Drawing 89"/>
              <p:cNvSpPr>
                <a:spLocks noChangeAspect="1"/>
              </p:cNvSpPr>
              <p:nvPr/>
            </p:nvSpPr>
            <p:spPr bwMode="auto">
              <a:xfrm>
                <a:off x="6236" y="-3686"/>
                <a:ext cx="1178" cy="72"/>
              </a:xfrm>
              <a:custGeom>
                <a:avLst/>
                <a:gdLst/>
                <a:ahLst/>
                <a:cxnLst>
                  <a:cxn ang="0">
                    <a:pos x="0" y="16384"/>
                  </a:cxn>
                  <a:cxn ang="0">
                    <a:pos x="1725" y="16156"/>
                  </a:cxn>
                  <a:cxn ang="0">
                    <a:pos x="5174" y="15019"/>
                  </a:cxn>
                  <a:cxn ang="0">
                    <a:pos x="6036" y="13198"/>
                  </a:cxn>
                  <a:cxn ang="0">
                    <a:pos x="6899" y="10468"/>
                  </a:cxn>
                  <a:cxn ang="0">
                    <a:pos x="10348" y="7964"/>
                  </a:cxn>
                  <a:cxn ang="0">
                    <a:pos x="12935" y="5916"/>
                  </a:cxn>
                  <a:cxn ang="0">
                    <a:pos x="13797" y="3413"/>
                  </a:cxn>
                  <a:cxn ang="0">
                    <a:pos x="15522" y="1365"/>
                  </a:cxn>
                  <a:cxn ang="0">
                    <a:pos x="16384" y="683"/>
                  </a:cxn>
                  <a:cxn ang="0">
                    <a:pos x="16384" y="0"/>
                  </a:cxn>
                  <a:cxn ang="0">
                    <a:pos x="13797" y="683"/>
                  </a:cxn>
                  <a:cxn ang="0">
                    <a:pos x="12935" y="1820"/>
                  </a:cxn>
                  <a:cxn ang="0">
                    <a:pos x="12072" y="3186"/>
                  </a:cxn>
                  <a:cxn ang="0">
                    <a:pos x="8623" y="6372"/>
                  </a:cxn>
                  <a:cxn ang="0">
                    <a:pos x="6036" y="7964"/>
                  </a:cxn>
                  <a:cxn ang="0">
                    <a:pos x="2587" y="10695"/>
                  </a:cxn>
                  <a:cxn ang="0">
                    <a:pos x="1725" y="12743"/>
                  </a:cxn>
                  <a:cxn ang="0">
                    <a:pos x="0" y="14336"/>
                  </a:cxn>
                  <a:cxn ang="0">
                    <a:pos x="0" y="15474"/>
                  </a:cxn>
                  <a:cxn ang="0">
                    <a:pos x="0" y="16384"/>
                  </a:cxn>
                </a:cxnLst>
                <a:rect l="0" t="0" r="r" b="b"/>
                <a:pathLst>
                  <a:path w="16384" h="16384">
                    <a:moveTo>
                      <a:pt x="0" y="16384"/>
                    </a:moveTo>
                    <a:lnTo>
                      <a:pt x="1725" y="16156"/>
                    </a:lnTo>
                    <a:lnTo>
                      <a:pt x="5174" y="15019"/>
                    </a:lnTo>
                    <a:lnTo>
                      <a:pt x="6036" y="13198"/>
                    </a:lnTo>
                    <a:lnTo>
                      <a:pt x="6899" y="10468"/>
                    </a:lnTo>
                    <a:lnTo>
                      <a:pt x="10348" y="7964"/>
                    </a:lnTo>
                    <a:lnTo>
                      <a:pt x="12935" y="5916"/>
                    </a:lnTo>
                    <a:lnTo>
                      <a:pt x="13797" y="3413"/>
                    </a:lnTo>
                    <a:lnTo>
                      <a:pt x="15522" y="1365"/>
                    </a:lnTo>
                    <a:lnTo>
                      <a:pt x="16384" y="683"/>
                    </a:lnTo>
                    <a:lnTo>
                      <a:pt x="16384" y="0"/>
                    </a:lnTo>
                    <a:lnTo>
                      <a:pt x="13797" y="683"/>
                    </a:lnTo>
                    <a:lnTo>
                      <a:pt x="12935" y="1820"/>
                    </a:lnTo>
                    <a:lnTo>
                      <a:pt x="12072" y="3186"/>
                    </a:lnTo>
                    <a:lnTo>
                      <a:pt x="8623" y="6372"/>
                    </a:lnTo>
                    <a:lnTo>
                      <a:pt x="6036" y="7964"/>
                    </a:lnTo>
                    <a:lnTo>
                      <a:pt x="2587" y="10695"/>
                    </a:lnTo>
                    <a:lnTo>
                      <a:pt x="1725" y="12743"/>
                    </a:lnTo>
                    <a:lnTo>
                      <a:pt x="0" y="14336"/>
                    </a:lnTo>
                    <a:lnTo>
                      <a:pt x="0" y="15474"/>
                    </a:lnTo>
                    <a:lnTo>
                      <a:pt x="0"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50" name="Drawing 90"/>
              <p:cNvSpPr>
                <a:spLocks noChangeAspect="1"/>
              </p:cNvSpPr>
              <p:nvPr/>
            </p:nvSpPr>
            <p:spPr bwMode="auto">
              <a:xfrm>
                <a:off x="9646" y="-3727"/>
                <a:ext cx="1550" cy="65"/>
              </a:xfrm>
              <a:custGeom>
                <a:avLst/>
                <a:gdLst/>
                <a:ahLst/>
                <a:cxnLst>
                  <a:cxn ang="0">
                    <a:pos x="1966" y="16384"/>
                  </a:cxn>
                  <a:cxn ang="0">
                    <a:pos x="4588" y="15376"/>
                  </a:cxn>
                  <a:cxn ang="0">
                    <a:pos x="5243" y="14115"/>
                  </a:cxn>
                  <a:cxn ang="0">
                    <a:pos x="7209" y="12855"/>
                  </a:cxn>
                  <a:cxn ang="0">
                    <a:pos x="10486" y="11343"/>
                  </a:cxn>
                  <a:cxn ang="0">
                    <a:pos x="12452" y="10335"/>
                  </a:cxn>
                  <a:cxn ang="0">
                    <a:pos x="12452" y="9830"/>
                  </a:cxn>
                  <a:cxn ang="0">
                    <a:pos x="13763" y="9074"/>
                  </a:cxn>
                  <a:cxn ang="0">
                    <a:pos x="15729" y="8318"/>
                  </a:cxn>
                  <a:cxn ang="0">
                    <a:pos x="15073" y="6806"/>
                  </a:cxn>
                  <a:cxn ang="0">
                    <a:pos x="13763" y="3277"/>
                  </a:cxn>
                  <a:cxn ang="0">
                    <a:pos x="15073" y="2773"/>
                  </a:cxn>
                  <a:cxn ang="0">
                    <a:pos x="16384" y="2016"/>
                  </a:cxn>
                  <a:cxn ang="0">
                    <a:pos x="16384" y="1260"/>
                  </a:cxn>
                  <a:cxn ang="0">
                    <a:pos x="16384" y="252"/>
                  </a:cxn>
                  <a:cxn ang="0">
                    <a:pos x="13763" y="0"/>
                  </a:cxn>
                  <a:cxn ang="0">
                    <a:pos x="12452" y="1008"/>
                  </a:cxn>
                  <a:cxn ang="0">
                    <a:pos x="8520" y="252"/>
                  </a:cxn>
                  <a:cxn ang="0">
                    <a:pos x="7209" y="1764"/>
                  </a:cxn>
                  <a:cxn ang="0">
                    <a:pos x="1966" y="4285"/>
                  </a:cxn>
                  <a:cxn ang="0">
                    <a:pos x="0" y="6302"/>
                  </a:cxn>
                  <a:cxn ang="0">
                    <a:pos x="0" y="8066"/>
                  </a:cxn>
                  <a:cxn ang="0">
                    <a:pos x="655" y="9326"/>
                  </a:cxn>
                  <a:cxn ang="0">
                    <a:pos x="0" y="10839"/>
                  </a:cxn>
                  <a:cxn ang="0">
                    <a:pos x="0" y="12099"/>
                  </a:cxn>
                  <a:cxn ang="0">
                    <a:pos x="1966" y="12855"/>
                  </a:cxn>
                  <a:cxn ang="0">
                    <a:pos x="1966" y="14115"/>
                  </a:cxn>
                  <a:cxn ang="0">
                    <a:pos x="1966" y="13863"/>
                  </a:cxn>
                  <a:cxn ang="0">
                    <a:pos x="3277" y="13863"/>
                  </a:cxn>
                  <a:cxn ang="0">
                    <a:pos x="3277" y="14872"/>
                  </a:cxn>
                  <a:cxn ang="0">
                    <a:pos x="1966" y="15880"/>
                  </a:cxn>
                  <a:cxn ang="0">
                    <a:pos x="1966" y="16384"/>
                  </a:cxn>
                </a:cxnLst>
                <a:rect l="0" t="0" r="r" b="b"/>
                <a:pathLst>
                  <a:path w="16384" h="16384">
                    <a:moveTo>
                      <a:pt x="1966" y="16384"/>
                    </a:moveTo>
                    <a:lnTo>
                      <a:pt x="4588" y="15376"/>
                    </a:lnTo>
                    <a:lnTo>
                      <a:pt x="5243" y="14115"/>
                    </a:lnTo>
                    <a:lnTo>
                      <a:pt x="7209" y="12855"/>
                    </a:lnTo>
                    <a:lnTo>
                      <a:pt x="10486" y="11343"/>
                    </a:lnTo>
                    <a:lnTo>
                      <a:pt x="12452" y="10335"/>
                    </a:lnTo>
                    <a:lnTo>
                      <a:pt x="12452" y="9830"/>
                    </a:lnTo>
                    <a:lnTo>
                      <a:pt x="13763" y="9074"/>
                    </a:lnTo>
                    <a:lnTo>
                      <a:pt x="15729" y="8318"/>
                    </a:lnTo>
                    <a:lnTo>
                      <a:pt x="15073" y="6806"/>
                    </a:lnTo>
                    <a:lnTo>
                      <a:pt x="13763" y="3277"/>
                    </a:lnTo>
                    <a:lnTo>
                      <a:pt x="15073" y="2773"/>
                    </a:lnTo>
                    <a:lnTo>
                      <a:pt x="16384" y="2016"/>
                    </a:lnTo>
                    <a:lnTo>
                      <a:pt x="16384" y="1260"/>
                    </a:lnTo>
                    <a:lnTo>
                      <a:pt x="16384" y="252"/>
                    </a:lnTo>
                    <a:lnTo>
                      <a:pt x="13763" y="0"/>
                    </a:lnTo>
                    <a:lnTo>
                      <a:pt x="12452" y="1008"/>
                    </a:lnTo>
                    <a:lnTo>
                      <a:pt x="8520" y="252"/>
                    </a:lnTo>
                    <a:lnTo>
                      <a:pt x="7209" y="1764"/>
                    </a:lnTo>
                    <a:lnTo>
                      <a:pt x="1966" y="4285"/>
                    </a:lnTo>
                    <a:lnTo>
                      <a:pt x="0" y="6302"/>
                    </a:lnTo>
                    <a:lnTo>
                      <a:pt x="0" y="8066"/>
                    </a:lnTo>
                    <a:lnTo>
                      <a:pt x="655" y="9326"/>
                    </a:lnTo>
                    <a:lnTo>
                      <a:pt x="0" y="10839"/>
                    </a:lnTo>
                    <a:lnTo>
                      <a:pt x="0" y="12099"/>
                    </a:lnTo>
                    <a:lnTo>
                      <a:pt x="1966" y="12855"/>
                    </a:lnTo>
                    <a:lnTo>
                      <a:pt x="1966" y="14115"/>
                    </a:lnTo>
                    <a:lnTo>
                      <a:pt x="1966" y="13863"/>
                    </a:lnTo>
                    <a:lnTo>
                      <a:pt x="3277" y="13863"/>
                    </a:lnTo>
                    <a:lnTo>
                      <a:pt x="3277" y="14872"/>
                    </a:lnTo>
                    <a:lnTo>
                      <a:pt x="1966" y="15880"/>
                    </a:lnTo>
                    <a:lnTo>
                      <a:pt x="1966" y="16384"/>
                    </a:lnTo>
                    <a:close/>
                  </a:path>
                </a:pathLst>
              </a:custGeom>
              <a:solidFill>
                <a:srgbClr val="A7CBEC"/>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122" name="Switzerland"/>
            <p:cNvSpPr>
              <a:spLocks noChangeAspect="1"/>
            </p:cNvSpPr>
            <p:nvPr/>
          </p:nvSpPr>
          <p:spPr bwMode="auto">
            <a:xfrm>
              <a:off x="1721" y="2064"/>
              <a:ext cx="235" cy="145"/>
            </a:xfrm>
            <a:custGeom>
              <a:avLst/>
              <a:gdLst/>
              <a:ahLst/>
              <a:cxnLst>
                <a:cxn ang="0">
                  <a:pos x="16297" y="8485"/>
                </a:cxn>
                <a:cxn ang="0">
                  <a:pos x="16297" y="9801"/>
                </a:cxn>
                <a:cxn ang="0">
                  <a:pos x="15251" y="10240"/>
                </a:cxn>
                <a:cxn ang="0">
                  <a:pos x="15077" y="11995"/>
                </a:cxn>
                <a:cxn ang="0">
                  <a:pos x="15251" y="13166"/>
                </a:cxn>
                <a:cxn ang="0">
                  <a:pos x="13857" y="12581"/>
                </a:cxn>
                <a:cxn ang="0">
                  <a:pos x="12637" y="11703"/>
                </a:cxn>
                <a:cxn ang="0">
                  <a:pos x="11939" y="12581"/>
                </a:cxn>
                <a:cxn ang="0">
                  <a:pos x="11242" y="14921"/>
                </a:cxn>
                <a:cxn ang="0">
                  <a:pos x="10806" y="16384"/>
                </a:cxn>
                <a:cxn ang="0">
                  <a:pos x="10022" y="14921"/>
                </a:cxn>
                <a:cxn ang="0">
                  <a:pos x="8976" y="12288"/>
                </a:cxn>
                <a:cxn ang="0">
                  <a:pos x="8105" y="12142"/>
                </a:cxn>
                <a:cxn ang="0">
                  <a:pos x="7669" y="14043"/>
                </a:cxn>
                <a:cxn ang="0">
                  <a:pos x="6972" y="15214"/>
                </a:cxn>
                <a:cxn ang="0">
                  <a:pos x="5839" y="15506"/>
                </a:cxn>
                <a:cxn ang="0">
                  <a:pos x="5229" y="15653"/>
                </a:cxn>
                <a:cxn ang="0">
                  <a:pos x="4096" y="16091"/>
                </a:cxn>
                <a:cxn ang="0">
                  <a:pos x="3486" y="16091"/>
                </a:cxn>
                <a:cxn ang="0">
                  <a:pos x="3399" y="14629"/>
                </a:cxn>
                <a:cxn ang="0">
                  <a:pos x="2876" y="13897"/>
                </a:cxn>
                <a:cxn ang="0">
                  <a:pos x="2789" y="11995"/>
                </a:cxn>
                <a:cxn ang="0">
                  <a:pos x="2702" y="10971"/>
                </a:cxn>
                <a:cxn ang="0">
                  <a:pos x="1482" y="10825"/>
                </a:cxn>
                <a:cxn ang="0">
                  <a:pos x="697" y="12727"/>
                </a:cxn>
                <a:cxn ang="0">
                  <a:pos x="0" y="12727"/>
                </a:cxn>
                <a:cxn ang="0">
                  <a:pos x="87" y="10240"/>
                </a:cxn>
                <a:cxn ang="0">
                  <a:pos x="436" y="8777"/>
                </a:cxn>
                <a:cxn ang="0">
                  <a:pos x="1046" y="7607"/>
                </a:cxn>
                <a:cxn ang="0">
                  <a:pos x="1656" y="6875"/>
                </a:cxn>
                <a:cxn ang="0">
                  <a:pos x="1830" y="5705"/>
                </a:cxn>
                <a:cxn ang="0">
                  <a:pos x="2702" y="4389"/>
                </a:cxn>
                <a:cxn ang="0">
                  <a:pos x="3922" y="2341"/>
                </a:cxn>
                <a:cxn ang="0">
                  <a:pos x="3747" y="1463"/>
                </a:cxn>
                <a:cxn ang="0">
                  <a:pos x="4532" y="878"/>
                </a:cxn>
                <a:cxn ang="0">
                  <a:pos x="5665" y="585"/>
                </a:cxn>
                <a:cxn ang="0">
                  <a:pos x="6275" y="0"/>
                </a:cxn>
                <a:cxn ang="0">
                  <a:pos x="7233" y="585"/>
                </a:cxn>
                <a:cxn ang="0">
                  <a:pos x="8976" y="439"/>
                </a:cxn>
                <a:cxn ang="0">
                  <a:pos x="10719" y="0"/>
                </a:cxn>
                <a:cxn ang="0">
                  <a:pos x="11939" y="878"/>
                </a:cxn>
                <a:cxn ang="0">
                  <a:pos x="13159" y="1755"/>
                </a:cxn>
                <a:cxn ang="0">
                  <a:pos x="13334" y="3803"/>
                </a:cxn>
                <a:cxn ang="0">
                  <a:pos x="13334" y="5266"/>
                </a:cxn>
                <a:cxn ang="0">
                  <a:pos x="14031" y="6875"/>
                </a:cxn>
                <a:cxn ang="0">
                  <a:pos x="15425" y="7607"/>
                </a:cxn>
                <a:cxn ang="0">
                  <a:pos x="16297" y="7461"/>
                </a:cxn>
              </a:cxnLst>
              <a:rect l="0" t="0" r="r" b="b"/>
              <a:pathLst>
                <a:path w="16384" h="16384">
                  <a:moveTo>
                    <a:pt x="16384" y="7899"/>
                  </a:moveTo>
                  <a:lnTo>
                    <a:pt x="16297" y="8485"/>
                  </a:lnTo>
                  <a:lnTo>
                    <a:pt x="16123" y="9070"/>
                  </a:lnTo>
                  <a:lnTo>
                    <a:pt x="16297" y="9801"/>
                  </a:lnTo>
                  <a:lnTo>
                    <a:pt x="15948" y="10240"/>
                  </a:lnTo>
                  <a:lnTo>
                    <a:pt x="15251" y="10240"/>
                  </a:lnTo>
                  <a:lnTo>
                    <a:pt x="15077" y="10971"/>
                  </a:lnTo>
                  <a:lnTo>
                    <a:pt x="15077" y="11995"/>
                  </a:lnTo>
                  <a:lnTo>
                    <a:pt x="15338" y="12581"/>
                  </a:lnTo>
                  <a:lnTo>
                    <a:pt x="15251" y="13166"/>
                  </a:lnTo>
                  <a:lnTo>
                    <a:pt x="14641" y="12873"/>
                  </a:lnTo>
                  <a:lnTo>
                    <a:pt x="13857" y="12581"/>
                  </a:lnTo>
                  <a:lnTo>
                    <a:pt x="12985" y="12288"/>
                  </a:lnTo>
                  <a:lnTo>
                    <a:pt x="12637" y="11703"/>
                  </a:lnTo>
                  <a:lnTo>
                    <a:pt x="12201" y="11410"/>
                  </a:lnTo>
                  <a:lnTo>
                    <a:pt x="11939" y="12581"/>
                  </a:lnTo>
                  <a:lnTo>
                    <a:pt x="11591" y="13458"/>
                  </a:lnTo>
                  <a:lnTo>
                    <a:pt x="11242" y="14921"/>
                  </a:lnTo>
                  <a:lnTo>
                    <a:pt x="11068" y="15799"/>
                  </a:lnTo>
                  <a:lnTo>
                    <a:pt x="10806" y="16384"/>
                  </a:lnTo>
                  <a:lnTo>
                    <a:pt x="10458" y="15799"/>
                  </a:lnTo>
                  <a:lnTo>
                    <a:pt x="10022" y="14921"/>
                  </a:lnTo>
                  <a:lnTo>
                    <a:pt x="9325" y="13897"/>
                  </a:lnTo>
                  <a:lnTo>
                    <a:pt x="8976" y="12288"/>
                  </a:lnTo>
                  <a:lnTo>
                    <a:pt x="8976" y="11557"/>
                  </a:lnTo>
                  <a:lnTo>
                    <a:pt x="8105" y="12142"/>
                  </a:lnTo>
                  <a:lnTo>
                    <a:pt x="7756" y="13166"/>
                  </a:lnTo>
                  <a:lnTo>
                    <a:pt x="7669" y="14043"/>
                  </a:lnTo>
                  <a:lnTo>
                    <a:pt x="7408" y="14629"/>
                  </a:lnTo>
                  <a:lnTo>
                    <a:pt x="6972" y="15214"/>
                  </a:lnTo>
                  <a:lnTo>
                    <a:pt x="6623" y="15653"/>
                  </a:lnTo>
                  <a:lnTo>
                    <a:pt x="5839" y="15506"/>
                  </a:lnTo>
                  <a:lnTo>
                    <a:pt x="5490" y="15653"/>
                  </a:lnTo>
                  <a:lnTo>
                    <a:pt x="5229" y="15653"/>
                  </a:lnTo>
                  <a:lnTo>
                    <a:pt x="4619" y="15799"/>
                  </a:lnTo>
                  <a:lnTo>
                    <a:pt x="4096" y="16091"/>
                  </a:lnTo>
                  <a:lnTo>
                    <a:pt x="3573" y="16091"/>
                  </a:lnTo>
                  <a:lnTo>
                    <a:pt x="3486" y="16091"/>
                  </a:lnTo>
                  <a:lnTo>
                    <a:pt x="3486" y="15214"/>
                  </a:lnTo>
                  <a:lnTo>
                    <a:pt x="3399" y="14629"/>
                  </a:lnTo>
                  <a:lnTo>
                    <a:pt x="2876" y="14482"/>
                  </a:lnTo>
                  <a:lnTo>
                    <a:pt x="2876" y="13897"/>
                  </a:lnTo>
                  <a:lnTo>
                    <a:pt x="2789" y="13166"/>
                  </a:lnTo>
                  <a:lnTo>
                    <a:pt x="2789" y="11995"/>
                  </a:lnTo>
                  <a:lnTo>
                    <a:pt x="2876" y="11118"/>
                  </a:lnTo>
                  <a:lnTo>
                    <a:pt x="2702" y="10971"/>
                  </a:lnTo>
                  <a:lnTo>
                    <a:pt x="2004" y="10825"/>
                  </a:lnTo>
                  <a:lnTo>
                    <a:pt x="1482" y="10825"/>
                  </a:lnTo>
                  <a:lnTo>
                    <a:pt x="1046" y="11703"/>
                  </a:lnTo>
                  <a:lnTo>
                    <a:pt x="697" y="12727"/>
                  </a:lnTo>
                  <a:lnTo>
                    <a:pt x="261" y="13166"/>
                  </a:lnTo>
                  <a:lnTo>
                    <a:pt x="0" y="12727"/>
                  </a:lnTo>
                  <a:lnTo>
                    <a:pt x="87" y="11410"/>
                  </a:lnTo>
                  <a:lnTo>
                    <a:pt x="87" y="10240"/>
                  </a:lnTo>
                  <a:lnTo>
                    <a:pt x="349" y="9362"/>
                  </a:lnTo>
                  <a:lnTo>
                    <a:pt x="436" y="8777"/>
                  </a:lnTo>
                  <a:lnTo>
                    <a:pt x="784" y="8485"/>
                  </a:lnTo>
                  <a:lnTo>
                    <a:pt x="1046" y="7607"/>
                  </a:lnTo>
                  <a:lnTo>
                    <a:pt x="1482" y="7314"/>
                  </a:lnTo>
                  <a:lnTo>
                    <a:pt x="1656" y="6875"/>
                  </a:lnTo>
                  <a:lnTo>
                    <a:pt x="1743" y="6290"/>
                  </a:lnTo>
                  <a:lnTo>
                    <a:pt x="1830" y="5705"/>
                  </a:lnTo>
                  <a:lnTo>
                    <a:pt x="2353" y="4681"/>
                  </a:lnTo>
                  <a:lnTo>
                    <a:pt x="2702" y="4389"/>
                  </a:lnTo>
                  <a:lnTo>
                    <a:pt x="3399" y="2926"/>
                  </a:lnTo>
                  <a:lnTo>
                    <a:pt x="3922" y="2341"/>
                  </a:lnTo>
                  <a:lnTo>
                    <a:pt x="3922" y="2048"/>
                  </a:lnTo>
                  <a:lnTo>
                    <a:pt x="3747" y="1463"/>
                  </a:lnTo>
                  <a:lnTo>
                    <a:pt x="4096" y="585"/>
                  </a:lnTo>
                  <a:lnTo>
                    <a:pt x="4532" y="878"/>
                  </a:lnTo>
                  <a:lnTo>
                    <a:pt x="5229" y="1024"/>
                  </a:lnTo>
                  <a:lnTo>
                    <a:pt x="5665" y="585"/>
                  </a:lnTo>
                  <a:lnTo>
                    <a:pt x="6188" y="0"/>
                  </a:lnTo>
                  <a:lnTo>
                    <a:pt x="6275" y="0"/>
                  </a:lnTo>
                  <a:lnTo>
                    <a:pt x="6623" y="878"/>
                  </a:lnTo>
                  <a:lnTo>
                    <a:pt x="7233" y="585"/>
                  </a:lnTo>
                  <a:lnTo>
                    <a:pt x="8105" y="439"/>
                  </a:lnTo>
                  <a:lnTo>
                    <a:pt x="8976" y="439"/>
                  </a:lnTo>
                  <a:lnTo>
                    <a:pt x="10022" y="293"/>
                  </a:lnTo>
                  <a:lnTo>
                    <a:pt x="10719" y="0"/>
                  </a:lnTo>
                  <a:lnTo>
                    <a:pt x="11242" y="293"/>
                  </a:lnTo>
                  <a:lnTo>
                    <a:pt x="11939" y="878"/>
                  </a:lnTo>
                  <a:lnTo>
                    <a:pt x="12811" y="1463"/>
                  </a:lnTo>
                  <a:lnTo>
                    <a:pt x="13159" y="1755"/>
                  </a:lnTo>
                  <a:lnTo>
                    <a:pt x="13595" y="2779"/>
                  </a:lnTo>
                  <a:lnTo>
                    <a:pt x="13334" y="3803"/>
                  </a:lnTo>
                  <a:lnTo>
                    <a:pt x="13247" y="4974"/>
                  </a:lnTo>
                  <a:lnTo>
                    <a:pt x="13334" y="5266"/>
                  </a:lnTo>
                  <a:lnTo>
                    <a:pt x="13682" y="6290"/>
                  </a:lnTo>
                  <a:lnTo>
                    <a:pt x="14031" y="6875"/>
                  </a:lnTo>
                  <a:lnTo>
                    <a:pt x="14728" y="7461"/>
                  </a:lnTo>
                  <a:lnTo>
                    <a:pt x="15425" y="7607"/>
                  </a:lnTo>
                  <a:lnTo>
                    <a:pt x="15948" y="7022"/>
                  </a:lnTo>
                  <a:lnTo>
                    <a:pt x="16297" y="7461"/>
                  </a:lnTo>
                  <a:lnTo>
                    <a:pt x="16384" y="7899"/>
                  </a:lnTo>
                  <a:close/>
                </a:path>
              </a:pathLst>
            </a:custGeom>
            <a:solidFill>
              <a:srgbClr val="A7CBEC"/>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123" name="United_Kingdom"/>
            <p:cNvGrpSpPr>
              <a:grpSpLocks noChangeAspect="1"/>
            </p:cNvGrpSpPr>
            <p:nvPr/>
          </p:nvGrpSpPr>
          <p:grpSpPr bwMode="auto">
            <a:xfrm>
              <a:off x="1168" y="937"/>
              <a:ext cx="403" cy="839"/>
              <a:chOff x="-2092" y="-21955"/>
              <a:chExt cx="20026" cy="162"/>
            </a:xfrm>
          </p:grpSpPr>
          <p:sp>
            <p:nvSpPr>
              <p:cNvPr id="133" name="Drawing 93"/>
              <p:cNvSpPr>
                <a:spLocks noChangeAspect="1"/>
              </p:cNvSpPr>
              <p:nvPr/>
            </p:nvSpPr>
            <p:spPr bwMode="auto">
              <a:xfrm>
                <a:off x="15950" y="-21955"/>
                <a:ext cx="1178" cy="12"/>
              </a:xfrm>
              <a:custGeom>
                <a:avLst/>
                <a:gdLst/>
                <a:ahLst/>
                <a:cxnLst>
                  <a:cxn ang="0">
                    <a:pos x="12935" y="683"/>
                  </a:cxn>
                  <a:cxn ang="0">
                    <a:pos x="11210" y="0"/>
                  </a:cxn>
                  <a:cxn ang="0">
                    <a:pos x="11210" y="683"/>
                  </a:cxn>
                  <a:cxn ang="0">
                    <a:pos x="10348" y="1365"/>
                  </a:cxn>
                  <a:cxn ang="0">
                    <a:pos x="6899" y="2048"/>
                  </a:cxn>
                  <a:cxn ang="0">
                    <a:pos x="6036" y="2731"/>
                  </a:cxn>
                  <a:cxn ang="0">
                    <a:pos x="6036" y="3755"/>
                  </a:cxn>
                  <a:cxn ang="0">
                    <a:pos x="6036" y="5461"/>
                  </a:cxn>
                  <a:cxn ang="0">
                    <a:pos x="6899" y="6827"/>
                  </a:cxn>
                  <a:cxn ang="0">
                    <a:pos x="4312" y="7509"/>
                  </a:cxn>
                  <a:cxn ang="0">
                    <a:pos x="0" y="8192"/>
                  </a:cxn>
                  <a:cxn ang="0">
                    <a:pos x="862" y="9557"/>
                  </a:cxn>
                  <a:cxn ang="0">
                    <a:pos x="3449" y="10581"/>
                  </a:cxn>
                  <a:cxn ang="0">
                    <a:pos x="6899" y="9557"/>
                  </a:cxn>
                  <a:cxn ang="0">
                    <a:pos x="7761" y="10581"/>
                  </a:cxn>
                  <a:cxn ang="0">
                    <a:pos x="6899" y="12288"/>
                  </a:cxn>
                  <a:cxn ang="0">
                    <a:pos x="4312" y="14336"/>
                  </a:cxn>
                  <a:cxn ang="0">
                    <a:pos x="3449" y="16384"/>
                  </a:cxn>
                  <a:cxn ang="0">
                    <a:pos x="4312" y="16384"/>
                  </a:cxn>
                  <a:cxn ang="0">
                    <a:pos x="7761" y="15019"/>
                  </a:cxn>
                  <a:cxn ang="0">
                    <a:pos x="10348" y="14336"/>
                  </a:cxn>
                  <a:cxn ang="0">
                    <a:pos x="11210" y="12288"/>
                  </a:cxn>
                  <a:cxn ang="0">
                    <a:pos x="11210" y="11605"/>
                  </a:cxn>
                  <a:cxn ang="0">
                    <a:pos x="12935" y="10923"/>
                  </a:cxn>
                  <a:cxn ang="0">
                    <a:pos x="12935" y="9557"/>
                  </a:cxn>
                  <a:cxn ang="0">
                    <a:pos x="12935" y="8875"/>
                  </a:cxn>
                  <a:cxn ang="0">
                    <a:pos x="13797" y="8192"/>
                  </a:cxn>
                  <a:cxn ang="0">
                    <a:pos x="13797" y="7851"/>
                  </a:cxn>
                  <a:cxn ang="0">
                    <a:pos x="14659" y="6485"/>
                  </a:cxn>
                  <a:cxn ang="0">
                    <a:pos x="16384" y="5461"/>
                  </a:cxn>
                  <a:cxn ang="0">
                    <a:pos x="14659" y="5120"/>
                  </a:cxn>
                  <a:cxn ang="0">
                    <a:pos x="12935" y="4779"/>
                  </a:cxn>
                  <a:cxn ang="0">
                    <a:pos x="11210" y="4096"/>
                  </a:cxn>
                  <a:cxn ang="0">
                    <a:pos x="11210" y="3413"/>
                  </a:cxn>
                  <a:cxn ang="0">
                    <a:pos x="11210" y="1365"/>
                  </a:cxn>
                  <a:cxn ang="0">
                    <a:pos x="12935" y="683"/>
                  </a:cxn>
                </a:cxnLst>
                <a:rect l="0" t="0" r="r" b="b"/>
                <a:pathLst>
                  <a:path w="16384" h="16384">
                    <a:moveTo>
                      <a:pt x="12935" y="683"/>
                    </a:moveTo>
                    <a:lnTo>
                      <a:pt x="11210" y="0"/>
                    </a:lnTo>
                    <a:lnTo>
                      <a:pt x="11210" y="683"/>
                    </a:lnTo>
                    <a:lnTo>
                      <a:pt x="10348" y="1365"/>
                    </a:lnTo>
                    <a:lnTo>
                      <a:pt x="6899" y="2048"/>
                    </a:lnTo>
                    <a:lnTo>
                      <a:pt x="6036" y="2731"/>
                    </a:lnTo>
                    <a:lnTo>
                      <a:pt x="6036" y="3755"/>
                    </a:lnTo>
                    <a:lnTo>
                      <a:pt x="6036" y="5461"/>
                    </a:lnTo>
                    <a:lnTo>
                      <a:pt x="6899" y="6827"/>
                    </a:lnTo>
                    <a:lnTo>
                      <a:pt x="4312" y="7509"/>
                    </a:lnTo>
                    <a:lnTo>
                      <a:pt x="0" y="8192"/>
                    </a:lnTo>
                    <a:lnTo>
                      <a:pt x="862" y="9557"/>
                    </a:lnTo>
                    <a:lnTo>
                      <a:pt x="3449" y="10581"/>
                    </a:lnTo>
                    <a:lnTo>
                      <a:pt x="6899" y="9557"/>
                    </a:lnTo>
                    <a:lnTo>
                      <a:pt x="7761" y="10581"/>
                    </a:lnTo>
                    <a:lnTo>
                      <a:pt x="6899" y="12288"/>
                    </a:lnTo>
                    <a:lnTo>
                      <a:pt x="4312" y="14336"/>
                    </a:lnTo>
                    <a:lnTo>
                      <a:pt x="3449" y="16384"/>
                    </a:lnTo>
                    <a:lnTo>
                      <a:pt x="4312" y="16384"/>
                    </a:lnTo>
                    <a:lnTo>
                      <a:pt x="7761" y="15019"/>
                    </a:lnTo>
                    <a:lnTo>
                      <a:pt x="10348" y="14336"/>
                    </a:lnTo>
                    <a:lnTo>
                      <a:pt x="11210" y="12288"/>
                    </a:lnTo>
                    <a:lnTo>
                      <a:pt x="11210" y="11605"/>
                    </a:lnTo>
                    <a:lnTo>
                      <a:pt x="12935" y="10923"/>
                    </a:lnTo>
                    <a:lnTo>
                      <a:pt x="12935" y="9557"/>
                    </a:lnTo>
                    <a:lnTo>
                      <a:pt x="12935" y="8875"/>
                    </a:lnTo>
                    <a:lnTo>
                      <a:pt x="13797" y="8192"/>
                    </a:lnTo>
                    <a:lnTo>
                      <a:pt x="13797" y="7851"/>
                    </a:lnTo>
                    <a:lnTo>
                      <a:pt x="14659" y="6485"/>
                    </a:lnTo>
                    <a:lnTo>
                      <a:pt x="16384" y="5461"/>
                    </a:lnTo>
                    <a:lnTo>
                      <a:pt x="14659" y="5120"/>
                    </a:lnTo>
                    <a:lnTo>
                      <a:pt x="12935" y="4779"/>
                    </a:lnTo>
                    <a:lnTo>
                      <a:pt x="11210" y="4096"/>
                    </a:lnTo>
                    <a:lnTo>
                      <a:pt x="11210" y="3413"/>
                    </a:lnTo>
                    <a:lnTo>
                      <a:pt x="11210" y="1365"/>
                    </a:lnTo>
                    <a:lnTo>
                      <a:pt x="12935" y="683"/>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34" name="Drawing 94"/>
              <p:cNvSpPr>
                <a:spLocks noChangeAspect="1"/>
              </p:cNvSpPr>
              <p:nvPr/>
            </p:nvSpPr>
            <p:spPr bwMode="auto">
              <a:xfrm>
                <a:off x="3550" y="-21928"/>
                <a:ext cx="2232" cy="9"/>
              </a:xfrm>
              <a:custGeom>
                <a:avLst/>
                <a:gdLst/>
                <a:ahLst/>
                <a:cxnLst>
                  <a:cxn ang="0">
                    <a:pos x="16384" y="0"/>
                  </a:cxn>
                  <a:cxn ang="0">
                    <a:pos x="15929" y="0"/>
                  </a:cxn>
                  <a:cxn ang="0">
                    <a:pos x="14564" y="0"/>
                  </a:cxn>
                  <a:cxn ang="0">
                    <a:pos x="11378" y="1328"/>
                  </a:cxn>
                  <a:cxn ang="0">
                    <a:pos x="9102" y="2214"/>
                  </a:cxn>
                  <a:cxn ang="0">
                    <a:pos x="6827" y="3100"/>
                  </a:cxn>
                  <a:cxn ang="0">
                    <a:pos x="6827" y="3985"/>
                  </a:cxn>
                  <a:cxn ang="0">
                    <a:pos x="6827" y="5757"/>
                  </a:cxn>
                  <a:cxn ang="0">
                    <a:pos x="5006" y="5757"/>
                  </a:cxn>
                  <a:cxn ang="0">
                    <a:pos x="3641" y="3985"/>
                  </a:cxn>
                  <a:cxn ang="0">
                    <a:pos x="1820" y="6642"/>
                  </a:cxn>
                  <a:cxn ang="0">
                    <a:pos x="1365" y="8413"/>
                  </a:cxn>
                  <a:cxn ang="0">
                    <a:pos x="1365" y="10185"/>
                  </a:cxn>
                  <a:cxn ang="0">
                    <a:pos x="1365" y="11070"/>
                  </a:cxn>
                  <a:cxn ang="0">
                    <a:pos x="1820" y="12842"/>
                  </a:cxn>
                  <a:cxn ang="0">
                    <a:pos x="455" y="14170"/>
                  </a:cxn>
                  <a:cxn ang="0">
                    <a:pos x="0" y="14613"/>
                  </a:cxn>
                  <a:cxn ang="0">
                    <a:pos x="0" y="16384"/>
                  </a:cxn>
                  <a:cxn ang="0">
                    <a:pos x="1820" y="16384"/>
                  </a:cxn>
                  <a:cxn ang="0">
                    <a:pos x="3186" y="15941"/>
                  </a:cxn>
                  <a:cxn ang="0">
                    <a:pos x="3641" y="14613"/>
                  </a:cxn>
                  <a:cxn ang="0">
                    <a:pos x="5006" y="14170"/>
                  </a:cxn>
                  <a:cxn ang="0">
                    <a:pos x="5916" y="12842"/>
                  </a:cxn>
                  <a:cxn ang="0">
                    <a:pos x="7737" y="13727"/>
                  </a:cxn>
                  <a:cxn ang="0">
                    <a:pos x="9102" y="12842"/>
                  </a:cxn>
                  <a:cxn ang="0">
                    <a:pos x="10468" y="12399"/>
                  </a:cxn>
                  <a:cxn ang="0">
                    <a:pos x="10923" y="10627"/>
                  </a:cxn>
                  <a:cxn ang="0">
                    <a:pos x="11378" y="10627"/>
                  </a:cxn>
                  <a:cxn ang="0">
                    <a:pos x="10468" y="10185"/>
                  </a:cxn>
                  <a:cxn ang="0">
                    <a:pos x="10923" y="8413"/>
                  </a:cxn>
                  <a:cxn ang="0">
                    <a:pos x="11378" y="7528"/>
                  </a:cxn>
                  <a:cxn ang="0">
                    <a:pos x="12288" y="7085"/>
                  </a:cxn>
                  <a:cxn ang="0">
                    <a:pos x="14108" y="7528"/>
                  </a:cxn>
                  <a:cxn ang="0">
                    <a:pos x="15019" y="6642"/>
                  </a:cxn>
                  <a:cxn ang="0">
                    <a:pos x="14564" y="6642"/>
                  </a:cxn>
                  <a:cxn ang="0">
                    <a:pos x="14108" y="5314"/>
                  </a:cxn>
                  <a:cxn ang="0">
                    <a:pos x="14564" y="3985"/>
                  </a:cxn>
                  <a:cxn ang="0">
                    <a:pos x="15019" y="2214"/>
                  </a:cxn>
                  <a:cxn ang="0">
                    <a:pos x="15929" y="1328"/>
                  </a:cxn>
                  <a:cxn ang="0">
                    <a:pos x="16384" y="0"/>
                  </a:cxn>
                </a:cxnLst>
                <a:rect l="0" t="0" r="r" b="b"/>
                <a:pathLst>
                  <a:path w="16384" h="16384">
                    <a:moveTo>
                      <a:pt x="16384" y="0"/>
                    </a:moveTo>
                    <a:lnTo>
                      <a:pt x="15929" y="0"/>
                    </a:lnTo>
                    <a:lnTo>
                      <a:pt x="14564" y="0"/>
                    </a:lnTo>
                    <a:lnTo>
                      <a:pt x="11378" y="1328"/>
                    </a:lnTo>
                    <a:lnTo>
                      <a:pt x="9102" y="2214"/>
                    </a:lnTo>
                    <a:lnTo>
                      <a:pt x="6827" y="3100"/>
                    </a:lnTo>
                    <a:lnTo>
                      <a:pt x="6827" y="3985"/>
                    </a:lnTo>
                    <a:lnTo>
                      <a:pt x="6827" y="5757"/>
                    </a:lnTo>
                    <a:lnTo>
                      <a:pt x="5006" y="5757"/>
                    </a:lnTo>
                    <a:lnTo>
                      <a:pt x="3641" y="3985"/>
                    </a:lnTo>
                    <a:lnTo>
                      <a:pt x="1820" y="6642"/>
                    </a:lnTo>
                    <a:lnTo>
                      <a:pt x="1365" y="8413"/>
                    </a:lnTo>
                    <a:lnTo>
                      <a:pt x="1365" y="10185"/>
                    </a:lnTo>
                    <a:lnTo>
                      <a:pt x="1365" y="11070"/>
                    </a:lnTo>
                    <a:lnTo>
                      <a:pt x="1820" y="12842"/>
                    </a:lnTo>
                    <a:lnTo>
                      <a:pt x="455" y="14170"/>
                    </a:lnTo>
                    <a:lnTo>
                      <a:pt x="0" y="14613"/>
                    </a:lnTo>
                    <a:lnTo>
                      <a:pt x="0" y="16384"/>
                    </a:lnTo>
                    <a:lnTo>
                      <a:pt x="1820" y="16384"/>
                    </a:lnTo>
                    <a:lnTo>
                      <a:pt x="3186" y="15941"/>
                    </a:lnTo>
                    <a:lnTo>
                      <a:pt x="3641" y="14613"/>
                    </a:lnTo>
                    <a:lnTo>
                      <a:pt x="5006" y="14170"/>
                    </a:lnTo>
                    <a:lnTo>
                      <a:pt x="5916" y="12842"/>
                    </a:lnTo>
                    <a:lnTo>
                      <a:pt x="7737" y="13727"/>
                    </a:lnTo>
                    <a:lnTo>
                      <a:pt x="9102" y="12842"/>
                    </a:lnTo>
                    <a:lnTo>
                      <a:pt x="10468" y="12399"/>
                    </a:lnTo>
                    <a:lnTo>
                      <a:pt x="10923" y="10627"/>
                    </a:lnTo>
                    <a:lnTo>
                      <a:pt x="11378" y="10627"/>
                    </a:lnTo>
                    <a:lnTo>
                      <a:pt x="10468" y="10185"/>
                    </a:lnTo>
                    <a:lnTo>
                      <a:pt x="10923" y="8413"/>
                    </a:lnTo>
                    <a:lnTo>
                      <a:pt x="11378" y="7528"/>
                    </a:lnTo>
                    <a:lnTo>
                      <a:pt x="12288" y="7085"/>
                    </a:lnTo>
                    <a:lnTo>
                      <a:pt x="14108" y="7528"/>
                    </a:lnTo>
                    <a:lnTo>
                      <a:pt x="15019" y="6642"/>
                    </a:lnTo>
                    <a:lnTo>
                      <a:pt x="14564" y="6642"/>
                    </a:lnTo>
                    <a:lnTo>
                      <a:pt x="14108" y="5314"/>
                    </a:lnTo>
                    <a:lnTo>
                      <a:pt x="14564" y="3985"/>
                    </a:lnTo>
                    <a:lnTo>
                      <a:pt x="15019" y="2214"/>
                    </a:lnTo>
                    <a:lnTo>
                      <a:pt x="15929" y="1328"/>
                    </a:lnTo>
                    <a:lnTo>
                      <a:pt x="16384" y="0"/>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35" name="Drawing 95"/>
              <p:cNvSpPr>
                <a:spLocks noChangeAspect="1"/>
              </p:cNvSpPr>
              <p:nvPr/>
            </p:nvSpPr>
            <p:spPr bwMode="auto">
              <a:xfrm>
                <a:off x="2372" y="-21918"/>
                <a:ext cx="930" cy="2"/>
              </a:xfrm>
              <a:custGeom>
                <a:avLst/>
                <a:gdLst/>
                <a:ahLst/>
                <a:cxnLst>
                  <a:cxn ang="0">
                    <a:pos x="15292" y="6554"/>
                  </a:cxn>
                  <a:cxn ang="0">
                    <a:pos x="16384" y="6554"/>
                  </a:cxn>
                  <a:cxn ang="0">
                    <a:pos x="16384" y="4915"/>
                  </a:cxn>
                  <a:cxn ang="0">
                    <a:pos x="13107" y="3277"/>
                  </a:cxn>
                  <a:cxn ang="0">
                    <a:pos x="7646" y="3277"/>
                  </a:cxn>
                  <a:cxn ang="0">
                    <a:pos x="4369" y="0"/>
                  </a:cxn>
                  <a:cxn ang="0">
                    <a:pos x="2185" y="0"/>
                  </a:cxn>
                  <a:cxn ang="0">
                    <a:pos x="0" y="4915"/>
                  </a:cxn>
                  <a:cxn ang="0">
                    <a:pos x="3277" y="6554"/>
                  </a:cxn>
                  <a:cxn ang="0">
                    <a:pos x="3277" y="11469"/>
                  </a:cxn>
                  <a:cxn ang="0">
                    <a:pos x="4369" y="13107"/>
                  </a:cxn>
                  <a:cxn ang="0">
                    <a:pos x="7646" y="16384"/>
                  </a:cxn>
                  <a:cxn ang="0">
                    <a:pos x="10923" y="16384"/>
                  </a:cxn>
                  <a:cxn ang="0">
                    <a:pos x="12015" y="16384"/>
                  </a:cxn>
                  <a:cxn ang="0">
                    <a:pos x="12015" y="13107"/>
                  </a:cxn>
                  <a:cxn ang="0">
                    <a:pos x="13107" y="9830"/>
                  </a:cxn>
                  <a:cxn ang="0">
                    <a:pos x="15292" y="6554"/>
                  </a:cxn>
                </a:cxnLst>
                <a:rect l="0" t="0" r="r" b="b"/>
                <a:pathLst>
                  <a:path w="16384" h="16384">
                    <a:moveTo>
                      <a:pt x="15292" y="6554"/>
                    </a:moveTo>
                    <a:lnTo>
                      <a:pt x="16384" y="6554"/>
                    </a:lnTo>
                    <a:lnTo>
                      <a:pt x="16384" y="4915"/>
                    </a:lnTo>
                    <a:lnTo>
                      <a:pt x="13107" y="3277"/>
                    </a:lnTo>
                    <a:lnTo>
                      <a:pt x="7646" y="3277"/>
                    </a:lnTo>
                    <a:lnTo>
                      <a:pt x="4369" y="0"/>
                    </a:lnTo>
                    <a:lnTo>
                      <a:pt x="2185" y="0"/>
                    </a:lnTo>
                    <a:lnTo>
                      <a:pt x="0" y="4915"/>
                    </a:lnTo>
                    <a:lnTo>
                      <a:pt x="3277" y="6554"/>
                    </a:lnTo>
                    <a:lnTo>
                      <a:pt x="3277" y="11469"/>
                    </a:lnTo>
                    <a:lnTo>
                      <a:pt x="4369" y="13107"/>
                    </a:lnTo>
                    <a:lnTo>
                      <a:pt x="7646" y="16384"/>
                    </a:lnTo>
                    <a:lnTo>
                      <a:pt x="10923" y="16384"/>
                    </a:lnTo>
                    <a:lnTo>
                      <a:pt x="12015" y="16384"/>
                    </a:lnTo>
                    <a:lnTo>
                      <a:pt x="12015" y="13107"/>
                    </a:lnTo>
                    <a:lnTo>
                      <a:pt x="13107" y="9830"/>
                    </a:lnTo>
                    <a:lnTo>
                      <a:pt x="15292" y="655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36" name="Drawing 96"/>
              <p:cNvSpPr>
                <a:spLocks noChangeAspect="1"/>
              </p:cNvSpPr>
              <p:nvPr/>
            </p:nvSpPr>
            <p:spPr bwMode="auto">
              <a:xfrm>
                <a:off x="11796" y="-21934"/>
                <a:ext cx="1178" cy="4"/>
              </a:xfrm>
              <a:custGeom>
                <a:avLst/>
                <a:gdLst/>
                <a:ahLst/>
                <a:cxnLst>
                  <a:cxn ang="0">
                    <a:pos x="16384" y="14564"/>
                  </a:cxn>
                  <a:cxn ang="0">
                    <a:pos x="16384" y="13653"/>
                  </a:cxn>
                  <a:cxn ang="0">
                    <a:pos x="15522" y="12743"/>
                  </a:cxn>
                  <a:cxn ang="0">
                    <a:pos x="12935" y="10923"/>
                  </a:cxn>
                  <a:cxn ang="0">
                    <a:pos x="10348" y="10012"/>
                  </a:cxn>
                  <a:cxn ang="0">
                    <a:pos x="6899" y="10012"/>
                  </a:cxn>
                  <a:cxn ang="0">
                    <a:pos x="6899" y="7282"/>
                  </a:cxn>
                  <a:cxn ang="0">
                    <a:pos x="6899" y="3641"/>
                  </a:cxn>
                  <a:cxn ang="0">
                    <a:pos x="6036" y="0"/>
                  </a:cxn>
                  <a:cxn ang="0">
                    <a:pos x="3449" y="0"/>
                  </a:cxn>
                  <a:cxn ang="0">
                    <a:pos x="1725" y="5461"/>
                  </a:cxn>
                  <a:cxn ang="0">
                    <a:pos x="0" y="9102"/>
                  </a:cxn>
                  <a:cxn ang="0">
                    <a:pos x="2587" y="10923"/>
                  </a:cxn>
                  <a:cxn ang="0">
                    <a:pos x="6036" y="12743"/>
                  </a:cxn>
                  <a:cxn ang="0">
                    <a:pos x="9485" y="12743"/>
                  </a:cxn>
                  <a:cxn ang="0">
                    <a:pos x="12072" y="13653"/>
                  </a:cxn>
                  <a:cxn ang="0">
                    <a:pos x="12935" y="14564"/>
                  </a:cxn>
                  <a:cxn ang="0">
                    <a:pos x="13797" y="16384"/>
                  </a:cxn>
                  <a:cxn ang="0">
                    <a:pos x="16384" y="14564"/>
                  </a:cxn>
                </a:cxnLst>
                <a:rect l="0" t="0" r="r" b="b"/>
                <a:pathLst>
                  <a:path w="16384" h="16384">
                    <a:moveTo>
                      <a:pt x="16384" y="14564"/>
                    </a:moveTo>
                    <a:lnTo>
                      <a:pt x="16384" y="13653"/>
                    </a:lnTo>
                    <a:lnTo>
                      <a:pt x="15522" y="12743"/>
                    </a:lnTo>
                    <a:lnTo>
                      <a:pt x="12935" y="10923"/>
                    </a:lnTo>
                    <a:lnTo>
                      <a:pt x="10348" y="10012"/>
                    </a:lnTo>
                    <a:lnTo>
                      <a:pt x="6899" y="10012"/>
                    </a:lnTo>
                    <a:lnTo>
                      <a:pt x="6899" y="7282"/>
                    </a:lnTo>
                    <a:lnTo>
                      <a:pt x="6899" y="3641"/>
                    </a:lnTo>
                    <a:lnTo>
                      <a:pt x="6036" y="0"/>
                    </a:lnTo>
                    <a:lnTo>
                      <a:pt x="3449" y="0"/>
                    </a:lnTo>
                    <a:lnTo>
                      <a:pt x="1725" y="5461"/>
                    </a:lnTo>
                    <a:lnTo>
                      <a:pt x="0" y="9102"/>
                    </a:lnTo>
                    <a:lnTo>
                      <a:pt x="2587" y="10923"/>
                    </a:lnTo>
                    <a:lnTo>
                      <a:pt x="6036" y="12743"/>
                    </a:lnTo>
                    <a:lnTo>
                      <a:pt x="9485" y="12743"/>
                    </a:lnTo>
                    <a:lnTo>
                      <a:pt x="12072" y="13653"/>
                    </a:lnTo>
                    <a:lnTo>
                      <a:pt x="12935" y="14564"/>
                    </a:lnTo>
                    <a:lnTo>
                      <a:pt x="13797" y="16384"/>
                    </a:lnTo>
                    <a:lnTo>
                      <a:pt x="16384" y="1456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37" name="Drawing 97"/>
              <p:cNvSpPr>
                <a:spLocks noChangeAspect="1"/>
              </p:cNvSpPr>
              <p:nvPr/>
            </p:nvSpPr>
            <p:spPr bwMode="auto">
              <a:xfrm>
                <a:off x="11548" y="-21930"/>
                <a:ext cx="434" cy="1"/>
              </a:xfrm>
              <a:custGeom>
                <a:avLst/>
                <a:gdLst/>
                <a:ahLst/>
                <a:cxnLst>
                  <a:cxn ang="0">
                    <a:pos x="16384" y="11703"/>
                  </a:cxn>
                  <a:cxn ang="0">
                    <a:pos x="16384" y="9362"/>
                  </a:cxn>
                  <a:cxn ang="0">
                    <a:pos x="14043" y="2341"/>
                  </a:cxn>
                  <a:cxn ang="0">
                    <a:pos x="9362" y="0"/>
                  </a:cxn>
                  <a:cxn ang="0">
                    <a:pos x="4681" y="0"/>
                  </a:cxn>
                  <a:cxn ang="0">
                    <a:pos x="0" y="7022"/>
                  </a:cxn>
                  <a:cxn ang="0">
                    <a:pos x="4681" y="16384"/>
                  </a:cxn>
                  <a:cxn ang="0">
                    <a:pos x="14043" y="16384"/>
                  </a:cxn>
                  <a:cxn ang="0">
                    <a:pos x="16384" y="11703"/>
                  </a:cxn>
                </a:cxnLst>
                <a:rect l="0" t="0" r="r" b="b"/>
                <a:pathLst>
                  <a:path w="16384" h="16384">
                    <a:moveTo>
                      <a:pt x="16384" y="11703"/>
                    </a:moveTo>
                    <a:lnTo>
                      <a:pt x="16384" y="9362"/>
                    </a:lnTo>
                    <a:lnTo>
                      <a:pt x="14043" y="2341"/>
                    </a:lnTo>
                    <a:lnTo>
                      <a:pt x="9362" y="0"/>
                    </a:lnTo>
                    <a:lnTo>
                      <a:pt x="4681" y="0"/>
                    </a:lnTo>
                    <a:lnTo>
                      <a:pt x="0" y="7022"/>
                    </a:lnTo>
                    <a:lnTo>
                      <a:pt x="4681" y="16384"/>
                    </a:lnTo>
                    <a:lnTo>
                      <a:pt x="14043" y="16384"/>
                    </a:lnTo>
                    <a:lnTo>
                      <a:pt x="16384" y="11703"/>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38" name="Drawing 98"/>
              <p:cNvSpPr>
                <a:spLocks noChangeAspect="1"/>
              </p:cNvSpPr>
              <p:nvPr/>
            </p:nvSpPr>
            <p:spPr bwMode="auto">
              <a:xfrm>
                <a:off x="-1100" y="-21927"/>
                <a:ext cx="19034" cy="134"/>
              </a:xfrm>
              <a:custGeom>
                <a:avLst/>
                <a:gdLst/>
                <a:ahLst/>
                <a:cxnLst>
                  <a:cxn ang="0">
                    <a:pos x="7151" y="1098"/>
                  </a:cxn>
                  <a:cxn ang="0">
                    <a:pos x="6084" y="1587"/>
                  </a:cxn>
                  <a:cxn ang="0">
                    <a:pos x="5710" y="1983"/>
                  </a:cxn>
                  <a:cxn ang="0">
                    <a:pos x="6137" y="2319"/>
                  </a:cxn>
                  <a:cxn ang="0">
                    <a:pos x="5550" y="2776"/>
                  </a:cxn>
                  <a:cxn ang="0">
                    <a:pos x="4643" y="3265"/>
                  </a:cxn>
                  <a:cxn ang="0">
                    <a:pos x="5123" y="3814"/>
                  </a:cxn>
                  <a:cxn ang="0">
                    <a:pos x="5977" y="3753"/>
                  </a:cxn>
                  <a:cxn ang="0">
                    <a:pos x="5017" y="4668"/>
                  </a:cxn>
                  <a:cxn ang="0">
                    <a:pos x="4483" y="5522"/>
                  </a:cxn>
                  <a:cxn ang="0">
                    <a:pos x="5070" y="5400"/>
                  </a:cxn>
                  <a:cxn ang="0">
                    <a:pos x="5550" y="4638"/>
                  </a:cxn>
                  <a:cxn ang="0">
                    <a:pos x="5550" y="5034"/>
                  </a:cxn>
                  <a:cxn ang="0">
                    <a:pos x="6084" y="5004"/>
                  </a:cxn>
                  <a:cxn ang="0">
                    <a:pos x="6084" y="5370"/>
                  </a:cxn>
                  <a:cxn ang="0">
                    <a:pos x="5123" y="6804"/>
                  </a:cxn>
                  <a:cxn ang="0">
                    <a:pos x="5283" y="7170"/>
                  </a:cxn>
                  <a:cxn ang="0">
                    <a:pos x="6724" y="7414"/>
                  </a:cxn>
                  <a:cxn ang="0">
                    <a:pos x="8432" y="7322"/>
                  </a:cxn>
                  <a:cxn ang="0">
                    <a:pos x="7365" y="8177"/>
                  </a:cxn>
                  <a:cxn ang="0">
                    <a:pos x="7792" y="9001"/>
                  </a:cxn>
                  <a:cxn ang="0">
                    <a:pos x="8005" y="9641"/>
                  </a:cxn>
                  <a:cxn ang="0">
                    <a:pos x="7578" y="10526"/>
                  </a:cxn>
                  <a:cxn ang="0">
                    <a:pos x="4856" y="11014"/>
                  </a:cxn>
                  <a:cxn ang="0">
                    <a:pos x="4696" y="12296"/>
                  </a:cxn>
                  <a:cxn ang="0">
                    <a:pos x="2348" y="13089"/>
                  </a:cxn>
                  <a:cxn ang="0">
                    <a:pos x="3843" y="13272"/>
                  </a:cxn>
                  <a:cxn ang="0">
                    <a:pos x="5283" y="14065"/>
                  </a:cxn>
                  <a:cxn ang="0">
                    <a:pos x="7418" y="13821"/>
                  </a:cxn>
                  <a:cxn ang="0">
                    <a:pos x="4483" y="14431"/>
                  </a:cxn>
                  <a:cxn ang="0">
                    <a:pos x="961" y="15835"/>
                  </a:cxn>
                  <a:cxn ang="0">
                    <a:pos x="961" y="16262"/>
                  </a:cxn>
                  <a:cxn ang="0">
                    <a:pos x="2989" y="15957"/>
                  </a:cxn>
                  <a:cxn ang="0">
                    <a:pos x="4696" y="15835"/>
                  </a:cxn>
                  <a:cxn ang="0">
                    <a:pos x="6618" y="15835"/>
                  </a:cxn>
                  <a:cxn ang="0">
                    <a:pos x="8272" y="15865"/>
                  </a:cxn>
                  <a:cxn ang="0">
                    <a:pos x="10140" y="15865"/>
                  </a:cxn>
                  <a:cxn ang="0">
                    <a:pos x="14036" y="15957"/>
                  </a:cxn>
                  <a:cxn ang="0">
                    <a:pos x="13769" y="14889"/>
                  </a:cxn>
                  <a:cxn ang="0">
                    <a:pos x="14623" y="14248"/>
                  </a:cxn>
                  <a:cxn ang="0">
                    <a:pos x="16224" y="13302"/>
                  </a:cxn>
                  <a:cxn ang="0">
                    <a:pos x="14036" y="12204"/>
                  </a:cxn>
                  <a:cxn ang="0">
                    <a:pos x="13876" y="11624"/>
                  </a:cxn>
                  <a:cxn ang="0">
                    <a:pos x="13022" y="10282"/>
                  </a:cxn>
                  <a:cxn ang="0">
                    <a:pos x="13769" y="10099"/>
                  </a:cxn>
                  <a:cxn ang="0">
                    <a:pos x="12061" y="8390"/>
                  </a:cxn>
                  <a:cxn ang="0">
                    <a:pos x="11528" y="6346"/>
                  </a:cxn>
                  <a:cxn ang="0">
                    <a:pos x="9553" y="5400"/>
                  </a:cxn>
                  <a:cxn ang="0">
                    <a:pos x="10247" y="4851"/>
                  </a:cxn>
                  <a:cxn ang="0">
                    <a:pos x="11261" y="3936"/>
                  </a:cxn>
                  <a:cxn ang="0">
                    <a:pos x="12168" y="3051"/>
                  </a:cxn>
                  <a:cxn ang="0">
                    <a:pos x="11314" y="2166"/>
                  </a:cxn>
                  <a:cxn ang="0">
                    <a:pos x="8752" y="1953"/>
                  </a:cxn>
                  <a:cxn ang="0">
                    <a:pos x="8966" y="1464"/>
                  </a:cxn>
                  <a:cxn ang="0">
                    <a:pos x="10620" y="214"/>
                  </a:cxn>
                  <a:cxn ang="0">
                    <a:pos x="8646" y="31"/>
                  </a:cxn>
                  <a:cxn ang="0">
                    <a:pos x="7258" y="580"/>
                  </a:cxn>
                </a:cxnLst>
                <a:rect l="0" t="0" r="r" b="b"/>
                <a:pathLst>
                  <a:path w="16384" h="16384">
                    <a:moveTo>
                      <a:pt x="7205" y="519"/>
                    </a:moveTo>
                    <a:lnTo>
                      <a:pt x="7205" y="580"/>
                    </a:lnTo>
                    <a:lnTo>
                      <a:pt x="7151" y="641"/>
                    </a:lnTo>
                    <a:lnTo>
                      <a:pt x="7151" y="763"/>
                    </a:lnTo>
                    <a:lnTo>
                      <a:pt x="7151" y="824"/>
                    </a:lnTo>
                    <a:lnTo>
                      <a:pt x="6938" y="824"/>
                    </a:lnTo>
                    <a:lnTo>
                      <a:pt x="6938" y="946"/>
                    </a:lnTo>
                    <a:lnTo>
                      <a:pt x="7045" y="1007"/>
                    </a:lnTo>
                    <a:lnTo>
                      <a:pt x="7151" y="1098"/>
                    </a:lnTo>
                    <a:lnTo>
                      <a:pt x="6938" y="1129"/>
                    </a:lnTo>
                    <a:lnTo>
                      <a:pt x="6778" y="1190"/>
                    </a:lnTo>
                    <a:lnTo>
                      <a:pt x="6618" y="1190"/>
                    </a:lnTo>
                    <a:lnTo>
                      <a:pt x="6511" y="1251"/>
                    </a:lnTo>
                    <a:lnTo>
                      <a:pt x="6297" y="1220"/>
                    </a:lnTo>
                    <a:lnTo>
                      <a:pt x="6137" y="1251"/>
                    </a:lnTo>
                    <a:lnTo>
                      <a:pt x="6137" y="1434"/>
                    </a:lnTo>
                    <a:lnTo>
                      <a:pt x="6084" y="1464"/>
                    </a:lnTo>
                    <a:lnTo>
                      <a:pt x="6084" y="1587"/>
                    </a:lnTo>
                    <a:lnTo>
                      <a:pt x="5977" y="1678"/>
                    </a:lnTo>
                    <a:lnTo>
                      <a:pt x="6084" y="1709"/>
                    </a:lnTo>
                    <a:lnTo>
                      <a:pt x="6137" y="1800"/>
                    </a:lnTo>
                    <a:lnTo>
                      <a:pt x="6084" y="1800"/>
                    </a:lnTo>
                    <a:lnTo>
                      <a:pt x="5924" y="1739"/>
                    </a:lnTo>
                    <a:lnTo>
                      <a:pt x="5764" y="1800"/>
                    </a:lnTo>
                    <a:lnTo>
                      <a:pt x="5764" y="1831"/>
                    </a:lnTo>
                    <a:lnTo>
                      <a:pt x="5764" y="1861"/>
                    </a:lnTo>
                    <a:lnTo>
                      <a:pt x="5710" y="1983"/>
                    </a:lnTo>
                    <a:lnTo>
                      <a:pt x="5710" y="2075"/>
                    </a:lnTo>
                    <a:lnTo>
                      <a:pt x="5924" y="2105"/>
                    </a:lnTo>
                    <a:lnTo>
                      <a:pt x="6137" y="2105"/>
                    </a:lnTo>
                    <a:lnTo>
                      <a:pt x="6297" y="2105"/>
                    </a:lnTo>
                    <a:lnTo>
                      <a:pt x="6191" y="2197"/>
                    </a:lnTo>
                    <a:lnTo>
                      <a:pt x="5977" y="2227"/>
                    </a:lnTo>
                    <a:lnTo>
                      <a:pt x="6084" y="2227"/>
                    </a:lnTo>
                    <a:lnTo>
                      <a:pt x="6191" y="2288"/>
                    </a:lnTo>
                    <a:lnTo>
                      <a:pt x="6137" y="2319"/>
                    </a:lnTo>
                    <a:lnTo>
                      <a:pt x="5924" y="2441"/>
                    </a:lnTo>
                    <a:lnTo>
                      <a:pt x="5924" y="2471"/>
                    </a:lnTo>
                    <a:lnTo>
                      <a:pt x="5870" y="2471"/>
                    </a:lnTo>
                    <a:lnTo>
                      <a:pt x="5870" y="2563"/>
                    </a:lnTo>
                    <a:lnTo>
                      <a:pt x="5870" y="2654"/>
                    </a:lnTo>
                    <a:lnTo>
                      <a:pt x="5764" y="2654"/>
                    </a:lnTo>
                    <a:lnTo>
                      <a:pt x="5657" y="2685"/>
                    </a:lnTo>
                    <a:lnTo>
                      <a:pt x="5550" y="2715"/>
                    </a:lnTo>
                    <a:lnTo>
                      <a:pt x="5550" y="2776"/>
                    </a:lnTo>
                    <a:lnTo>
                      <a:pt x="5444" y="2837"/>
                    </a:lnTo>
                    <a:lnTo>
                      <a:pt x="5283" y="2959"/>
                    </a:lnTo>
                    <a:lnTo>
                      <a:pt x="5283" y="3021"/>
                    </a:lnTo>
                    <a:lnTo>
                      <a:pt x="5283" y="3082"/>
                    </a:lnTo>
                    <a:lnTo>
                      <a:pt x="5230" y="3204"/>
                    </a:lnTo>
                    <a:lnTo>
                      <a:pt x="5123" y="3204"/>
                    </a:lnTo>
                    <a:lnTo>
                      <a:pt x="5017" y="3204"/>
                    </a:lnTo>
                    <a:lnTo>
                      <a:pt x="4803" y="3204"/>
                    </a:lnTo>
                    <a:lnTo>
                      <a:pt x="4643" y="3265"/>
                    </a:lnTo>
                    <a:lnTo>
                      <a:pt x="4643" y="3326"/>
                    </a:lnTo>
                    <a:lnTo>
                      <a:pt x="4856" y="3387"/>
                    </a:lnTo>
                    <a:lnTo>
                      <a:pt x="4856" y="3417"/>
                    </a:lnTo>
                    <a:lnTo>
                      <a:pt x="4910" y="3417"/>
                    </a:lnTo>
                    <a:lnTo>
                      <a:pt x="4910" y="3448"/>
                    </a:lnTo>
                    <a:lnTo>
                      <a:pt x="4856" y="3570"/>
                    </a:lnTo>
                    <a:lnTo>
                      <a:pt x="5017" y="3661"/>
                    </a:lnTo>
                    <a:lnTo>
                      <a:pt x="5123" y="3783"/>
                    </a:lnTo>
                    <a:lnTo>
                      <a:pt x="5123" y="3814"/>
                    </a:lnTo>
                    <a:lnTo>
                      <a:pt x="5230" y="3814"/>
                    </a:lnTo>
                    <a:lnTo>
                      <a:pt x="5337" y="3783"/>
                    </a:lnTo>
                    <a:lnTo>
                      <a:pt x="5550" y="3753"/>
                    </a:lnTo>
                    <a:lnTo>
                      <a:pt x="5710" y="3661"/>
                    </a:lnTo>
                    <a:lnTo>
                      <a:pt x="5870" y="3661"/>
                    </a:lnTo>
                    <a:lnTo>
                      <a:pt x="5924" y="3631"/>
                    </a:lnTo>
                    <a:lnTo>
                      <a:pt x="5977" y="3631"/>
                    </a:lnTo>
                    <a:lnTo>
                      <a:pt x="5977" y="3661"/>
                    </a:lnTo>
                    <a:lnTo>
                      <a:pt x="5977" y="3753"/>
                    </a:lnTo>
                    <a:lnTo>
                      <a:pt x="5764" y="3905"/>
                    </a:lnTo>
                    <a:lnTo>
                      <a:pt x="5657" y="4027"/>
                    </a:lnTo>
                    <a:lnTo>
                      <a:pt x="5497" y="4149"/>
                    </a:lnTo>
                    <a:lnTo>
                      <a:pt x="5337" y="4241"/>
                    </a:lnTo>
                    <a:lnTo>
                      <a:pt x="5283" y="4271"/>
                    </a:lnTo>
                    <a:lnTo>
                      <a:pt x="5230" y="4424"/>
                    </a:lnTo>
                    <a:lnTo>
                      <a:pt x="5123" y="4516"/>
                    </a:lnTo>
                    <a:lnTo>
                      <a:pt x="5070" y="4607"/>
                    </a:lnTo>
                    <a:lnTo>
                      <a:pt x="5017" y="4668"/>
                    </a:lnTo>
                    <a:lnTo>
                      <a:pt x="4856" y="4790"/>
                    </a:lnTo>
                    <a:lnTo>
                      <a:pt x="4803" y="4882"/>
                    </a:lnTo>
                    <a:lnTo>
                      <a:pt x="4803" y="5004"/>
                    </a:lnTo>
                    <a:lnTo>
                      <a:pt x="4696" y="5034"/>
                    </a:lnTo>
                    <a:lnTo>
                      <a:pt x="4910" y="5034"/>
                    </a:lnTo>
                    <a:lnTo>
                      <a:pt x="5017" y="5126"/>
                    </a:lnTo>
                    <a:lnTo>
                      <a:pt x="4910" y="5248"/>
                    </a:lnTo>
                    <a:lnTo>
                      <a:pt x="4696" y="5370"/>
                    </a:lnTo>
                    <a:lnTo>
                      <a:pt x="4483" y="5522"/>
                    </a:lnTo>
                    <a:lnTo>
                      <a:pt x="4376" y="5705"/>
                    </a:lnTo>
                    <a:lnTo>
                      <a:pt x="4216" y="5827"/>
                    </a:lnTo>
                    <a:lnTo>
                      <a:pt x="4056" y="5980"/>
                    </a:lnTo>
                    <a:lnTo>
                      <a:pt x="4056" y="6011"/>
                    </a:lnTo>
                    <a:lnTo>
                      <a:pt x="4269" y="6072"/>
                    </a:lnTo>
                    <a:lnTo>
                      <a:pt x="4430" y="5980"/>
                    </a:lnTo>
                    <a:lnTo>
                      <a:pt x="4643" y="5736"/>
                    </a:lnTo>
                    <a:lnTo>
                      <a:pt x="4910" y="5522"/>
                    </a:lnTo>
                    <a:lnTo>
                      <a:pt x="5070" y="5400"/>
                    </a:lnTo>
                    <a:lnTo>
                      <a:pt x="5230" y="5278"/>
                    </a:lnTo>
                    <a:lnTo>
                      <a:pt x="5230" y="5217"/>
                    </a:lnTo>
                    <a:lnTo>
                      <a:pt x="5283" y="5126"/>
                    </a:lnTo>
                    <a:lnTo>
                      <a:pt x="5283" y="5004"/>
                    </a:lnTo>
                    <a:lnTo>
                      <a:pt x="5283" y="4851"/>
                    </a:lnTo>
                    <a:lnTo>
                      <a:pt x="5283" y="4760"/>
                    </a:lnTo>
                    <a:lnTo>
                      <a:pt x="5337" y="4760"/>
                    </a:lnTo>
                    <a:lnTo>
                      <a:pt x="5444" y="4729"/>
                    </a:lnTo>
                    <a:lnTo>
                      <a:pt x="5550" y="4638"/>
                    </a:lnTo>
                    <a:lnTo>
                      <a:pt x="5870" y="4485"/>
                    </a:lnTo>
                    <a:lnTo>
                      <a:pt x="5924" y="4485"/>
                    </a:lnTo>
                    <a:lnTo>
                      <a:pt x="5870" y="4607"/>
                    </a:lnTo>
                    <a:lnTo>
                      <a:pt x="5710" y="4760"/>
                    </a:lnTo>
                    <a:lnTo>
                      <a:pt x="5497" y="4912"/>
                    </a:lnTo>
                    <a:lnTo>
                      <a:pt x="5444" y="5034"/>
                    </a:lnTo>
                    <a:lnTo>
                      <a:pt x="5444" y="5126"/>
                    </a:lnTo>
                    <a:lnTo>
                      <a:pt x="5497" y="5034"/>
                    </a:lnTo>
                    <a:lnTo>
                      <a:pt x="5550" y="5034"/>
                    </a:lnTo>
                    <a:lnTo>
                      <a:pt x="5657" y="5034"/>
                    </a:lnTo>
                    <a:lnTo>
                      <a:pt x="5710" y="4973"/>
                    </a:lnTo>
                    <a:lnTo>
                      <a:pt x="5764" y="4973"/>
                    </a:lnTo>
                    <a:lnTo>
                      <a:pt x="5870" y="5004"/>
                    </a:lnTo>
                    <a:lnTo>
                      <a:pt x="5924" y="5034"/>
                    </a:lnTo>
                    <a:lnTo>
                      <a:pt x="5977" y="5095"/>
                    </a:lnTo>
                    <a:lnTo>
                      <a:pt x="5977" y="5034"/>
                    </a:lnTo>
                    <a:lnTo>
                      <a:pt x="6084" y="5034"/>
                    </a:lnTo>
                    <a:lnTo>
                      <a:pt x="6084" y="5004"/>
                    </a:lnTo>
                    <a:lnTo>
                      <a:pt x="6137" y="4790"/>
                    </a:lnTo>
                    <a:lnTo>
                      <a:pt x="6191" y="4851"/>
                    </a:lnTo>
                    <a:lnTo>
                      <a:pt x="6404" y="4912"/>
                    </a:lnTo>
                    <a:lnTo>
                      <a:pt x="6564" y="5034"/>
                    </a:lnTo>
                    <a:lnTo>
                      <a:pt x="6564" y="5095"/>
                    </a:lnTo>
                    <a:lnTo>
                      <a:pt x="6351" y="5095"/>
                    </a:lnTo>
                    <a:lnTo>
                      <a:pt x="6191" y="5156"/>
                    </a:lnTo>
                    <a:lnTo>
                      <a:pt x="6137" y="5248"/>
                    </a:lnTo>
                    <a:lnTo>
                      <a:pt x="6084" y="5370"/>
                    </a:lnTo>
                    <a:lnTo>
                      <a:pt x="6084" y="5461"/>
                    </a:lnTo>
                    <a:lnTo>
                      <a:pt x="5977" y="5522"/>
                    </a:lnTo>
                    <a:lnTo>
                      <a:pt x="6084" y="5644"/>
                    </a:lnTo>
                    <a:lnTo>
                      <a:pt x="6191" y="5766"/>
                    </a:lnTo>
                    <a:lnTo>
                      <a:pt x="6191" y="5980"/>
                    </a:lnTo>
                    <a:lnTo>
                      <a:pt x="5924" y="6133"/>
                    </a:lnTo>
                    <a:lnTo>
                      <a:pt x="5657" y="6377"/>
                    </a:lnTo>
                    <a:lnTo>
                      <a:pt x="5337" y="6621"/>
                    </a:lnTo>
                    <a:lnTo>
                      <a:pt x="5123" y="6804"/>
                    </a:lnTo>
                    <a:lnTo>
                      <a:pt x="5123" y="6956"/>
                    </a:lnTo>
                    <a:lnTo>
                      <a:pt x="4910" y="6834"/>
                    </a:lnTo>
                    <a:lnTo>
                      <a:pt x="4856" y="6926"/>
                    </a:lnTo>
                    <a:lnTo>
                      <a:pt x="4856" y="7170"/>
                    </a:lnTo>
                    <a:lnTo>
                      <a:pt x="4910" y="7444"/>
                    </a:lnTo>
                    <a:lnTo>
                      <a:pt x="5017" y="7536"/>
                    </a:lnTo>
                    <a:lnTo>
                      <a:pt x="5123" y="7536"/>
                    </a:lnTo>
                    <a:lnTo>
                      <a:pt x="5230" y="7231"/>
                    </a:lnTo>
                    <a:lnTo>
                      <a:pt x="5283" y="7170"/>
                    </a:lnTo>
                    <a:lnTo>
                      <a:pt x="5337" y="7170"/>
                    </a:lnTo>
                    <a:lnTo>
                      <a:pt x="5550" y="7292"/>
                    </a:lnTo>
                    <a:lnTo>
                      <a:pt x="5870" y="7475"/>
                    </a:lnTo>
                    <a:lnTo>
                      <a:pt x="5977" y="7567"/>
                    </a:lnTo>
                    <a:lnTo>
                      <a:pt x="6137" y="7444"/>
                    </a:lnTo>
                    <a:lnTo>
                      <a:pt x="6191" y="7292"/>
                    </a:lnTo>
                    <a:lnTo>
                      <a:pt x="6351" y="7292"/>
                    </a:lnTo>
                    <a:lnTo>
                      <a:pt x="6564" y="7353"/>
                    </a:lnTo>
                    <a:lnTo>
                      <a:pt x="6724" y="7414"/>
                    </a:lnTo>
                    <a:lnTo>
                      <a:pt x="6991" y="7444"/>
                    </a:lnTo>
                    <a:lnTo>
                      <a:pt x="7205" y="7414"/>
                    </a:lnTo>
                    <a:lnTo>
                      <a:pt x="7365" y="7353"/>
                    </a:lnTo>
                    <a:lnTo>
                      <a:pt x="7418" y="7353"/>
                    </a:lnTo>
                    <a:lnTo>
                      <a:pt x="7578" y="7353"/>
                    </a:lnTo>
                    <a:lnTo>
                      <a:pt x="7685" y="7292"/>
                    </a:lnTo>
                    <a:lnTo>
                      <a:pt x="8005" y="7231"/>
                    </a:lnTo>
                    <a:lnTo>
                      <a:pt x="8112" y="7292"/>
                    </a:lnTo>
                    <a:lnTo>
                      <a:pt x="8432" y="7322"/>
                    </a:lnTo>
                    <a:lnTo>
                      <a:pt x="8646" y="7353"/>
                    </a:lnTo>
                    <a:lnTo>
                      <a:pt x="8486" y="7444"/>
                    </a:lnTo>
                    <a:lnTo>
                      <a:pt x="8325" y="7414"/>
                    </a:lnTo>
                    <a:lnTo>
                      <a:pt x="8272" y="7444"/>
                    </a:lnTo>
                    <a:lnTo>
                      <a:pt x="8059" y="7536"/>
                    </a:lnTo>
                    <a:lnTo>
                      <a:pt x="7845" y="7689"/>
                    </a:lnTo>
                    <a:lnTo>
                      <a:pt x="7632" y="7841"/>
                    </a:lnTo>
                    <a:lnTo>
                      <a:pt x="7418" y="8024"/>
                    </a:lnTo>
                    <a:lnTo>
                      <a:pt x="7365" y="8177"/>
                    </a:lnTo>
                    <a:lnTo>
                      <a:pt x="7365" y="8299"/>
                    </a:lnTo>
                    <a:lnTo>
                      <a:pt x="7418" y="8451"/>
                    </a:lnTo>
                    <a:lnTo>
                      <a:pt x="7472" y="8543"/>
                    </a:lnTo>
                    <a:lnTo>
                      <a:pt x="7578" y="8695"/>
                    </a:lnTo>
                    <a:lnTo>
                      <a:pt x="7578" y="8756"/>
                    </a:lnTo>
                    <a:lnTo>
                      <a:pt x="7685" y="8665"/>
                    </a:lnTo>
                    <a:lnTo>
                      <a:pt x="7685" y="8695"/>
                    </a:lnTo>
                    <a:lnTo>
                      <a:pt x="7792" y="8817"/>
                    </a:lnTo>
                    <a:lnTo>
                      <a:pt x="7792" y="9001"/>
                    </a:lnTo>
                    <a:lnTo>
                      <a:pt x="8005" y="8940"/>
                    </a:lnTo>
                    <a:lnTo>
                      <a:pt x="8325" y="8940"/>
                    </a:lnTo>
                    <a:lnTo>
                      <a:pt x="8646" y="8787"/>
                    </a:lnTo>
                    <a:lnTo>
                      <a:pt x="8752" y="8878"/>
                    </a:lnTo>
                    <a:lnTo>
                      <a:pt x="8646" y="8940"/>
                    </a:lnTo>
                    <a:lnTo>
                      <a:pt x="8539" y="9123"/>
                    </a:lnTo>
                    <a:lnTo>
                      <a:pt x="8432" y="9306"/>
                    </a:lnTo>
                    <a:lnTo>
                      <a:pt x="8219" y="9397"/>
                    </a:lnTo>
                    <a:lnTo>
                      <a:pt x="8005" y="9641"/>
                    </a:lnTo>
                    <a:lnTo>
                      <a:pt x="8112" y="9672"/>
                    </a:lnTo>
                    <a:lnTo>
                      <a:pt x="8272" y="9733"/>
                    </a:lnTo>
                    <a:lnTo>
                      <a:pt x="8059" y="9885"/>
                    </a:lnTo>
                    <a:lnTo>
                      <a:pt x="7845" y="10038"/>
                    </a:lnTo>
                    <a:lnTo>
                      <a:pt x="7792" y="10160"/>
                    </a:lnTo>
                    <a:lnTo>
                      <a:pt x="7845" y="10282"/>
                    </a:lnTo>
                    <a:lnTo>
                      <a:pt x="8005" y="10373"/>
                    </a:lnTo>
                    <a:lnTo>
                      <a:pt x="7845" y="10404"/>
                    </a:lnTo>
                    <a:lnTo>
                      <a:pt x="7578" y="10526"/>
                    </a:lnTo>
                    <a:lnTo>
                      <a:pt x="7258" y="10496"/>
                    </a:lnTo>
                    <a:lnTo>
                      <a:pt x="6831" y="10465"/>
                    </a:lnTo>
                    <a:lnTo>
                      <a:pt x="6191" y="10373"/>
                    </a:lnTo>
                    <a:lnTo>
                      <a:pt x="5710" y="10465"/>
                    </a:lnTo>
                    <a:lnTo>
                      <a:pt x="5123" y="10648"/>
                    </a:lnTo>
                    <a:lnTo>
                      <a:pt x="4643" y="10862"/>
                    </a:lnTo>
                    <a:lnTo>
                      <a:pt x="4163" y="11075"/>
                    </a:lnTo>
                    <a:lnTo>
                      <a:pt x="4269" y="11136"/>
                    </a:lnTo>
                    <a:lnTo>
                      <a:pt x="4856" y="11014"/>
                    </a:lnTo>
                    <a:lnTo>
                      <a:pt x="5283" y="10984"/>
                    </a:lnTo>
                    <a:lnTo>
                      <a:pt x="5283" y="11197"/>
                    </a:lnTo>
                    <a:lnTo>
                      <a:pt x="5123" y="11441"/>
                    </a:lnTo>
                    <a:lnTo>
                      <a:pt x="5123" y="11624"/>
                    </a:lnTo>
                    <a:lnTo>
                      <a:pt x="5123" y="11716"/>
                    </a:lnTo>
                    <a:lnTo>
                      <a:pt x="5283" y="11838"/>
                    </a:lnTo>
                    <a:lnTo>
                      <a:pt x="5070" y="11991"/>
                    </a:lnTo>
                    <a:lnTo>
                      <a:pt x="5017" y="12052"/>
                    </a:lnTo>
                    <a:lnTo>
                      <a:pt x="4696" y="12296"/>
                    </a:lnTo>
                    <a:lnTo>
                      <a:pt x="4376" y="12357"/>
                    </a:lnTo>
                    <a:lnTo>
                      <a:pt x="3949" y="12479"/>
                    </a:lnTo>
                    <a:lnTo>
                      <a:pt x="3522" y="12570"/>
                    </a:lnTo>
                    <a:lnTo>
                      <a:pt x="2989" y="12662"/>
                    </a:lnTo>
                    <a:lnTo>
                      <a:pt x="2562" y="12723"/>
                    </a:lnTo>
                    <a:lnTo>
                      <a:pt x="2241" y="12784"/>
                    </a:lnTo>
                    <a:lnTo>
                      <a:pt x="2295" y="12845"/>
                    </a:lnTo>
                    <a:lnTo>
                      <a:pt x="2295" y="12967"/>
                    </a:lnTo>
                    <a:lnTo>
                      <a:pt x="2348" y="13089"/>
                    </a:lnTo>
                    <a:lnTo>
                      <a:pt x="2455" y="13211"/>
                    </a:lnTo>
                    <a:lnTo>
                      <a:pt x="2508" y="13272"/>
                    </a:lnTo>
                    <a:lnTo>
                      <a:pt x="2508" y="13302"/>
                    </a:lnTo>
                    <a:lnTo>
                      <a:pt x="2722" y="13333"/>
                    </a:lnTo>
                    <a:lnTo>
                      <a:pt x="2989" y="13333"/>
                    </a:lnTo>
                    <a:lnTo>
                      <a:pt x="3362" y="13180"/>
                    </a:lnTo>
                    <a:lnTo>
                      <a:pt x="3736" y="13150"/>
                    </a:lnTo>
                    <a:lnTo>
                      <a:pt x="3843" y="13180"/>
                    </a:lnTo>
                    <a:lnTo>
                      <a:pt x="3843" y="13272"/>
                    </a:lnTo>
                    <a:lnTo>
                      <a:pt x="3843" y="13455"/>
                    </a:lnTo>
                    <a:lnTo>
                      <a:pt x="3949" y="13577"/>
                    </a:lnTo>
                    <a:lnTo>
                      <a:pt x="4376" y="13638"/>
                    </a:lnTo>
                    <a:lnTo>
                      <a:pt x="4696" y="13547"/>
                    </a:lnTo>
                    <a:lnTo>
                      <a:pt x="4803" y="13547"/>
                    </a:lnTo>
                    <a:lnTo>
                      <a:pt x="4910" y="13577"/>
                    </a:lnTo>
                    <a:lnTo>
                      <a:pt x="5017" y="13699"/>
                    </a:lnTo>
                    <a:lnTo>
                      <a:pt x="5123" y="13913"/>
                    </a:lnTo>
                    <a:lnTo>
                      <a:pt x="5283" y="14065"/>
                    </a:lnTo>
                    <a:lnTo>
                      <a:pt x="5497" y="14157"/>
                    </a:lnTo>
                    <a:lnTo>
                      <a:pt x="5764" y="14187"/>
                    </a:lnTo>
                    <a:lnTo>
                      <a:pt x="6084" y="14126"/>
                    </a:lnTo>
                    <a:lnTo>
                      <a:pt x="6297" y="14004"/>
                    </a:lnTo>
                    <a:lnTo>
                      <a:pt x="6564" y="13913"/>
                    </a:lnTo>
                    <a:lnTo>
                      <a:pt x="6778" y="13882"/>
                    </a:lnTo>
                    <a:lnTo>
                      <a:pt x="7205" y="13760"/>
                    </a:lnTo>
                    <a:lnTo>
                      <a:pt x="7418" y="13669"/>
                    </a:lnTo>
                    <a:lnTo>
                      <a:pt x="7418" y="13821"/>
                    </a:lnTo>
                    <a:lnTo>
                      <a:pt x="7205" y="14004"/>
                    </a:lnTo>
                    <a:lnTo>
                      <a:pt x="6778" y="14187"/>
                    </a:lnTo>
                    <a:lnTo>
                      <a:pt x="6404" y="14370"/>
                    </a:lnTo>
                    <a:lnTo>
                      <a:pt x="6297" y="14492"/>
                    </a:lnTo>
                    <a:lnTo>
                      <a:pt x="6137" y="14553"/>
                    </a:lnTo>
                    <a:lnTo>
                      <a:pt x="5977" y="14614"/>
                    </a:lnTo>
                    <a:lnTo>
                      <a:pt x="5657" y="14553"/>
                    </a:lnTo>
                    <a:lnTo>
                      <a:pt x="5070" y="14492"/>
                    </a:lnTo>
                    <a:lnTo>
                      <a:pt x="4483" y="14431"/>
                    </a:lnTo>
                    <a:lnTo>
                      <a:pt x="3949" y="14431"/>
                    </a:lnTo>
                    <a:lnTo>
                      <a:pt x="3949" y="14492"/>
                    </a:lnTo>
                    <a:lnTo>
                      <a:pt x="3629" y="14645"/>
                    </a:lnTo>
                    <a:lnTo>
                      <a:pt x="3202" y="14736"/>
                    </a:lnTo>
                    <a:lnTo>
                      <a:pt x="2882" y="15011"/>
                    </a:lnTo>
                    <a:lnTo>
                      <a:pt x="2295" y="15255"/>
                    </a:lnTo>
                    <a:lnTo>
                      <a:pt x="1708" y="15499"/>
                    </a:lnTo>
                    <a:lnTo>
                      <a:pt x="1281" y="15652"/>
                    </a:lnTo>
                    <a:lnTo>
                      <a:pt x="961" y="15835"/>
                    </a:lnTo>
                    <a:lnTo>
                      <a:pt x="587" y="15896"/>
                    </a:lnTo>
                    <a:lnTo>
                      <a:pt x="320" y="15987"/>
                    </a:lnTo>
                    <a:lnTo>
                      <a:pt x="107" y="16140"/>
                    </a:lnTo>
                    <a:lnTo>
                      <a:pt x="0" y="16231"/>
                    </a:lnTo>
                    <a:lnTo>
                      <a:pt x="213" y="16109"/>
                    </a:lnTo>
                    <a:lnTo>
                      <a:pt x="374" y="16079"/>
                    </a:lnTo>
                    <a:lnTo>
                      <a:pt x="587" y="16140"/>
                    </a:lnTo>
                    <a:lnTo>
                      <a:pt x="747" y="16262"/>
                    </a:lnTo>
                    <a:lnTo>
                      <a:pt x="961" y="16262"/>
                    </a:lnTo>
                    <a:lnTo>
                      <a:pt x="854" y="16262"/>
                    </a:lnTo>
                    <a:lnTo>
                      <a:pt x="1014" y="16384"/>
                    </a:lnTo>
                    <a:lnTo>
                      <a:pt x="1174" y="16323"/>
                    </a:lnTo>
                    <a:lnTo>
                      <a:pt x="1388" y="16109"/>
                    </a:lnTo>
                    <a:lnTo>
                      <a:pt x="1815" y="16018"/>
                    </a:lnTo>
                    <a:lnTo>
                      <a:pt x="2135" y="15835"/>
                    </a:lnTo>
                    <a:lnTo>
                      <a:pt x="2455" y="15865"/>
                    </a:lnTo>
                    <a:lnTo>
                      <a:pt x="2775" y="15896"/>
                    </a:lnTo>
                    <a:lnTo>
                      <a:pt x="2989" y="15957"/>
                    </a:lnTo>
                    <a:lnTo>
                      <a:pt x="3309" y="15957"/>
                    </a:lnTo>
                    <a:lnTo>
                      <a:pt x="3522" y="16018"/>
                    </a:lnTo>
                    <a:lnTo>
                      <a:pt x="3736" y="16109"/>
                    </a:lnTo>
                    <a:lnTo>
                      <a:pt x="3949" y="16231"/>
                    </a:lnTo>
                    <a:lnTo>
                      <a:pt x="4056" y="16262"/>
                    </a:lnTo>
                    <a:lnTo>
                      <a:pt x="4216" y="16262"/>
                    </a:lnTo>
                    <a:lnTo>
                      <a:pt x="4269" y="16201"/>
                    </a:lnTo>
                    <a:lnTo>
                      <a:pt x="4483" y="16109"/>
                    </a:lnTo>
                    <a:lnTo>
                      <a:pt x="4696" y="15835"/>
                    </a:lnTo>
                    <a:lnTo>
                      <a:pt x="4856" y="15621"/>
                    </a:lnTo>
                    <a:lnTo>
                      <a:pt x="5017" y="15591"/>
                    </a:lnTo>
                    <a:lnTo>
                      <a:pt x="5070" y="15621"/>
                    </a:lnTo>
                    <a:lnTo>
                      <a:pt x="5283" y="15652"/>
                    </a:lnTo>
                    <a:lnTo>
                      <a:pt x="5710" y="15591"/>
                    </a:lnTo>
                    <a:lnTo>
                      <a:pt x="6137" y="15591"/>
                    </a:lnTo>
                    <a:lnTo>
                      <a:pt x="6351" y="15530"/>
                    </a:lnTo>
                    <a:lnTo>
                      <a:pt x="6511" y="15652"/>
                    </a:lnTo>
                    <a:lnTo>
                      <a:pt x="6618" y="15835"/>
                    </a:lnTo>
                    <a:lnTo>
                      <a:pt x="6724" y="15957"/>
                    </a:lnTo>
                    <a:lnTo>
                      <a:pt x="6778" y="16018"/>
                    </a:lnTo>
                    <a:lnTo>
                      <a:pt x="6831" y="16018"/>
                    </a:lnTo>
                    <a:lnTo>
                      <a:pt x="6991" y="15957"/>
                    </a:lnTo>
                    <a:lnTo>
                      <a:pt x="7365" y="15896"/>
                    </a:lnTo>
                    <a:lnTo>
                      <a:pt x="7685" y="16018"/>
                    </a:lnTo>
                    <a:lnTo>
                      <a:pt x="7898" y="15987"/>
                    </a:lnTo>
                    <a:lnTo>
                      <a:pt x="7845" y="15835"/>
                    </a:lnTo>
                    <a:lnTo>
                      <a:pt x="8272" y="15865"/>
                    </a:lnTo>
                    <a:lnTo>
                      <a:pt x="8752" y="15896"/>
                    </a:lnTo>
                    <a:lnTo>
                      <a:pt x="8912" y="15865"/>
                    </a:lnTo>
                    <a:lnTo>
                      <a:pt x="9179" y="15835"/>
                    </a:lnTo>
                    <a:lnTo>
                      <a:pt x="9286" y="15713"/>
                    </a:lnTo>
                    <a:lnTo>
                      <a:pt x="9339" y="15591"/>
                    </a:lnTo>
                    <a:lnTo>
                      <a:pt x="9500" y="15713"/>
                    </a:lnTo>
                    <a:lnTo>
                      <a:pt x="9766" y="15774"/>
                    </a:lnTo>
                    <a:lnTo>
                      <a:pt x="10033" y="15774"/>
                    </a:lnTo>
                    <a:lnTo>
                      <a:pt x="10140" y="15865"/>
                    </a:lnTo>
                    <a:lnTo>
                      <a:pt x="10353" y="15987"/>
                    </a:lnTo>
                    <a:lnTo>
                      <a:pt x="10674" y="15987"/>
                    </a:lnTo>
                    <a:lnTo>
                      <a:pt x="11474" y="15957"/>
                    </a:lnTo>
                    <a:lnTo>
                      <a:pt x="11741" y="15987"/>
                    </a:lnTo>
                    <a:lnTo>
                      <a:pt x="12168" y="16079"/>
                    </a:lnTo>
                    <a:lnTo>
                      <a:pt x="12595" y="16079"/>
                    </a:lnTo>
                    <a:lnTo>
                      <a:pt x="13342" y="16018"/>
                    </a:lnTo>
                    <a:lnTo>
                      <a:pt x="13769" y="15987"/>
                    </a:lnTo>
                    <a:lnTo>
                      <a:pt x="14036" y="15957"/>
                    </a:lnTo>
                    <a:lnTo>
                      <a:pt x="14089" y="15865"/>
                    </a:lnTo>
                    <a:lnTo>
                      <a:pt x="14623" y="15743"/>
                    </a:lnTo>
                    <a:lnTo>
                      <a:pt x="15050" y="15591"/>
                    </a:lnTo>
                    <a:lnTo>
                      <a:pt x="15157" y="15347"/>
                    </a:lnTo>
                    <a:lnTo>
                      <a:pt x="15103" y="15255"/>
                    </a:lnTo>
                    <a:lnTo>
                      <a:pt x="14623" y="15164"/>
                    </a:lnTo>
                    <a:lnTo>
                      <a:pt x="14196" y="15164"/>
                    </a:lnTo>
                    <a:lnTo>
                      <a:pt x="13769" y="15103"/>
                    </a:lnTo>
                    <a:lnTo>
                      <a:pt x="13769" y="14889"/>
                    </a:lnTo>
                    <a:lnTo>
                      <a:pt x="13609" y="14767"/>
                    </a:lnTo>
                    <a:lnTo>
                      <a:pt x="13769" y="14736"/>
                    </a:lnTo>
                    <a:lnTo>
                      <a:pt x="14036" y="14736"/>
                    </a:lnTo>
                    <a:lnTo>
                      <a:pt x="14089" y="14614"/>
                    </a:lnTo>
                    <a:lnTo>
                      <a:pt x="14303" y="14492"/>
                    </a:lnTo>
                    <a:lnTo>
                      <a:pt x="14249" y="14401"/>
                    </a:lnTo>
                    <a:lnTo>
                      <a:pt x="14089" y="14370"/>
                    </a:lnTo>
                    <a:lnTo>
                      <a:pt x="14303" y="14279"/>
                    </a:lnTo>
                    <a:lnTo>
                      <a:pt x="14623" y="14248"/>
                    </a:lnTo>
                    <a:lnTo>
                      <a:pt x="14730" y="14309"/>
                    </a:lnTo>
                    <a:lnTo>
                      <a:pt x="15050" y="14279"/>
                    </a:lnTo>
                    <a:lnTo>
                      <a:pt x="15157" y="14157"/>
                    </a:lnTo>
                    <a:lnTo>
                      <a:pt x="15103" y="14065"/>
                    </a:lnTo>
                    <a:lnTo>
                      <a:pt x="15103" y="13943"/>
                    </a:lnTo>
                    <a:lnTo>
                      <a:pt x="15317" y="14004"/>
                    </a:lnTo>
                    <a:lnTo>
                      <a:pt x="15583" y="13943"/>
                    </a:lnTo>
                    <a:lnTo>
                      <a:pt x="15957" y="13760"/>
                    </a:lnTo>
                    <a:lnTo>
                      <a:pt x="16224" y="13302"/>
                    </a:lnTo>
                    <a:lnTo>
                      <a:pt x="16384" y="12967"/>
                    </a:lnTo>
                    <a:lnTo>
                      <a:pt x="16331" y="12601"/>
                    </a:lnTo>
                    <a:lnTo>
                      <a:pt x="16117" y="12326"/>
                    </a:lnTo>
                    <a:lnTo>
                      <a:pt x="15797" y="12113"/>
                    </a:lnTo>
                    <a:lnTo>
                      <a:pt x="15530" y="12052"/>
                    </a:lnTo>
                    <a:lnTo>
                      <a:pt x="15050" y="11991"/>
                    </a:lnTo>
                    <a:lnTo>
                      <a:pt x="14623" y="12052"/>
                    </a:lnTo>
                    <a:lnTo>
                      <a:pt x="14249" y="11991"/>
                    </a:lnTo>
                    <a:lnTo>
                      <a:pt x="14036" y="12204"/>
                    </a:lnTo>
                    <a:lnTo>
                      <a:pt x="13822" y="12296"/>
                    </a:lnTo>
                    <a:lnTo>
                      <a:pt x="13662" y="12174"/>
                    </a:lnTo>
                    <a:lnTo>
                      <a:pt x="13449" y="12113"/>
                    </a:lnTo>
                    <a:lnTo>
                      <a:pt x="13235" y="12082"/>
                    </a:lnTo>
                    <a:lnTo>
                      <a:pt x="13182" y="12082"/>
                    </a:lnTo>
                    <a:lnTo>
                      <a:pt x="13395" y="11868"/>
                    </a:lnTo>
                    <a:lnTo>
                      <a:pt x="13609" y="11807"/>
                    </a:lnTo>
                    <a:lnTo>
                      <a:pt x="13769" y="11716"/>
                    </a:lnTo>
                    <a:lnTo>
                      <a:pt x="13876" y="11624"/>
                    </a:lnTo>
                    <a:lnTo>
                      <a:pt x="14036" y="11502"/>
                    </a:lnTo>
                    <a:lnTo>
                      <a:pt x="14089" y="11319"/>
                    </a:lnTo>
                    <a:lnTo>
                      <a:pt x="13982" y="11136"/>
                    </a:lnTo>
                    <a:lnTo>
                      <a:pt x="13822" y="10984"/>
                    </a:lnTo>
                    <a:lnTo>
                      <a:pt x="13662" y="10862"/>
                    </a:lnTo>
                    <a:lnTo>
                      <a:pt x="13609" y="10709"/>
                    </a:lnTo>
                    <a:lnTo>
                      <a:pt x="13395" y="10618"/>
                    </a:lnTo>
                    <a:lnTo>
                      <a:pt x="13182" y="10496"/>
                    </a:lnTo>
                    <a:lnTo>
                      <a:pt x="13022" y="10282"/>
                    </a:lnTo>
                    <a:lnTo>
                      <a:pt x="13182" y="10251"/>
                    </a:lnTo>
                    <a:lnTo>
                      <a:pt x="13342" y="10404"/>
                    </a:lnTo>
                    <a:lnTo>
                      <a:pt x="13449" y="10526"/>
                    </a:lnTo>
                    <a:lnTo>
                      <a:pt x="13555" y="10526"/>
                    </a:lnTo>
                    <a:lnTo>
                      <a:pt x="13662" y="10587"/>
                    </a:lnTo>
                    <a:lnTo>
                      <a:pt x="13876" y="10618"/>
                    </a:lnTo>
                    <a:lnTo>
                      <a:pt x="13982" y="10587"/>
                    </a:lnTo>
                    <a:lnTo>
                      <a:pt x="13982" y="10251"/>
                    </a:lnTo>
                    <a:lnTo>
                      <a:pt x="13769" y="10099"/>
                    </a:lnTo>
                    <a:lnTo>
                      <a:pt x="13449" y="9794"/>
                    </a:lnTo>
                    <a:lnTo>
                      <a:pt x="13449" y="9489"/>
                    </a:lnTo>
                    <a:lnTo>
                      <a:pt x="13342" y="9245"/>
                    </a:lnTo>
                    <a:lnTo>
                      <a:pt x="13235" y="9245"/>
                    </a:lnTo>
                    <a:lnTo>
                      <a:pt x="13182" y="9001"/>
                    </a:lnTo>
                    <a:lnTo>
                      <a:pt x="12968" y="8695"/>
                    </a:lnTo>
                    <a:lnTo>
                      <a:pt x="12595" y="8543"/>
                    </a:lnTo>
                    <a:lnTo>
                      <a:pt x="12115" y="8451"/>
                    </a:lnTo>
                    <a:lnTo>
                      <a:pt x="12061" y="8390"/>
                    </a:lnTo>
                    <a:lnTo>
                      <a:pt x="11954" y="8085"/>
                    </a:lnTo>
                    <a:lnTo>
                      <a:pt x="11848" y="7811"/>
                    </a:lnTo>
                    <a:lnTo>
                      <a:pt x="11688" y="7536"/>
                    </a:lnTo>
                    <a:lnTo>
                      <a:pt x="11688" y="7292"/>
                    </a:lnTo>
                    <a:lnTo>
                      <a:pt x="11688" y="7078"/>
                    </a:lnTo>
                    <a:lnTo>
                      <a:pt x="11741" y="6926"/>
                    </a:lnTo>
                    <a:lnTo>
                      <a:pt x="11741" y="6804"/>
                    </a:lnTo>
                    <a:lnTo>
                      <a:pt x="11848" y="6499"/>
                    </a:lnTo>
                    <a:lnTo>
                      <a:pt x="11528" y="6346"/>
                    </a:lnTo>
                    <a:lnTo>
                      <a:pt x="11261" y="6072"/>
                    </a:lnTo>
                    <a:lnTo>
                      <a:pt x="11101" y="5827"/>
                    </a:lnTo>
                    <a:lnTo>
                      <a:pt x="10887" y="5644"/>
                    </a:lnTo>
                    <a:lnTo>
                      <a:pt x="10567" y="5522"/>
                    </a:lnTo>
                    <a:lnTo>
                      <a:pt x="10353" y="5400"/>
                    </a:lnTo>
                    <a:lnTo>
                      <a:pt x="10140" y="5370"/>
                    </a:lnTo>
                    <a:lnTo>
                      <a:pt x="10033" y="5370"/>
                    </a:lnTo>
                    <a:lnTo>
                      <a:pt x="9926" y="5370"/>
                    </a:lnTo>
                    <a:lnTo>
                      <a:pt x="9553" y="5400"/>
                    </a:lnTo>
                    <a:lnTo>
                      <a:pt x="9286" y="5370"/>
                    </a:lnTo>
                    <a:lnTo>
                      <a:pt x="9073" y="5278"/>
                    </a:lnTo>
                    <a:lnTo>
                      <a:pt x="9073" y="5248"/>
                    </a:lnTo>
                    <a:lnTo>
                      <a:pt x="9179" y="5095"/>
                    </a:lnTo>
                    <a:lnTo>
                      <a:pt x="9393" y="5004"/>
                    </a:lnTo>
                    <a:lnTo>
                      <a:pt x="9713" y="5004"/>
                    </a:lnTo>
                    <a:lnTo>
                      <a:pt x="10033" y="5004"/>
                    </a:lnTo>
                    <a:lnTo>
                      <a:pt x="10407" y="4973"/>
                    </a:lnTo>
                    <a:lnTo>
                      <a:pt x="10247" y="4851"/>
                    </a:lnTo>
                    <a:lnTo>
                      <a:pt x="10140" y="4638"/>
                    </a:lnTo>
                    <a:lnTo>
                      <a:pt x="9980" y="4607"/>
                    </a:lnTo>
                    <a:lnTo>
                      <a:pt x="9980" y="4485"/>
                    </a:lnTo>
                    <a:lnTo>
                      <a:pt x="10247" y="4516"/>
                    </a:lnTo>
                    <a:lnTo>
                      <a:pt x="10567" y="4485"/>
                    </a:lnTo>
                    <a:lnTo>
                      <a:pt x="10780" y="4302"/>
                    </a:lnTo>
                    <a:lnTo>
                      <a:pt x="10887" y="4149"/>
                    </a:lnTo>
                    <a:lnTo>
                      <a:pt x="11101" y="4027"/>
                    </a:lnTo>
                    <a:lnTo>
                      <a:pt x="11261" y="3936"/>
                    </a:lnTo>
                    <a:lnTo>
                      <a:pt x="11314" y="3905"/>
                    </a:lnTo>
                    <a:lnTo>
                      <a:pt x="11421" y="3814"/>
                    </a:lnTo>
                    <a:lnTo>
                      <a:pt x="11474" y="3814"/>
                    </a:lnTo>
                    <a:lnTo>
                      <a:pt x="11474" y="3783"/>
                    </a:lnTo>
                    <a:lnTo>
                      <a:pt x="11528" y="3661"/>
                    </a:lnTo>
                    <a:lnTo>
                      <a:pt x="11741" y="3448"/>
                    </a:lnTo>
                    <a:lnTo>
                      <a:pt x="11848" y="3295"/>
                    </a:lnTo>
                    <a:lnTo>
                      <a:pt x="11954" y="3143"/>
                    </a:lnTo>
                    <a:lnTo>
                      <a:pt x="12168" y="3051"/>
                    </a:lnTo>
                    <a:lnTo>
                      <a:pt x="12328" y="2959"/>
                    </a:lnTo>
                    <a:lnTo>
                      <a:pt x="12541" y="2898"/>
                    </a:lnTo>
                    <a:lnTo>
                      <a:pt x="12595" y="2685"/>
                    </a:lnTo>
                    <a:lnTo>
                      <a:pt x="12595" y="2532"/>
                    </a:lnTo>
                    <a:lnTo>
                      <a:pt x="12595" y="2319"/>
                    </a:lnTo>
                    <a:lnTo>
                      <a:pt x="12381" y="2288"/>
                    </a:lnTo>
                    <a:lnTo>
                      <a:pt x="12061" y="2227"/>
                    </a:lnTo>
                    <a:lnTo>
                      <a:pt x="11634" y="2227"/>
                    </a:lnTo>
                    <a:lnTo>
                      <a:pt x="11314" y="2166"/>
                    </a:lnTo>
                    <a:lnTo>
                      <a:pt x="10994" y="2105"/>
                    </a:lnTo>
                    <a:lnTo>
                      <a:pt x="10620" y="2105"/>
                    </a:lnTo>
                    <a:lnTo>
                      <a:pt x="10247" y="1983"/>
                    </a:lnTo>
                    <a:lnTo>
                      <a:pt x="9980" y="1983"/>
                    </a:lnTo>
                    <a:lnTo>
                      <a:pt x="9339" y="2044"/>
                    </a:lnTo>
                    <a:lnTo>
                      <a:pt x="8966" y="2075"/>
                    </a:lnTo>
                    <a:lnTo>
                      <a:pt x="8752" y="2197"/>
                    </a:lnTo>
                    <a:lnTo>
                      <a:pt x="8646" y="2105"/>
                    </a:lnTo>
                    <a:lnTo>
                      <a:pt x="8752" y="1953"/>
                    </a:lnTo>
                    <a:lnTo>
                      <a:pt x="8752" y="1922"/>
                    </a:lnTo>
                    <a:lnTo>
                      <a:pt x="8486" y="1922"/>
                    </a:lnTo>
                    <a:lnTo>
                      <a:pt x="8539" y="1831"/>
                    </a:lnTo>
                    <a:lnTo>
                      <a:pt x="9073" y="1831"/>
                    </a:lnTo>
                    <a:lnTo>
                      <a:pt x="9339" y="1678"/>
                    </a:lnTo>
                    <a:lnTo>
                      <a:pt x="9286" y="1617"/>
                    </a:lnTo>
                    <a:lnTo>
                      <a:pt x="8859" y="1587"/>
                    </a:lnTo>
                    <a:lnTo>
                      <a:pt x="8966" y="1434"/>
                    </a:lnTo>
                    <a:lnTo>
                      <a:pt x="8966" y="1464"/>
                    </a:lnTo>
                    <a:lnTo>
                      <a:pt x="9393" y="1251"/>
                    </a:lnTo>
                    <a:lnTo>
                      <a:pt x="10140" y="1098"/>
                    </a:lnTo>
                    <a:lnTo>
                      <a:pt x="10407" y="885"/>
                    </a:lnTo>
                    <a:lnTo>
                      <a:pt x="10887" y="763"/>
                    </a:lnTo>
                    <a:lnTo>
                      <a:pt x="11047" y="488"/>
                    </a:lnTo>
                    <a:lnTo>
                      <a:pt x="11207" y="275"/>
                    </a:lnTo>
                    <a:lnTo>
                      <a:pt x="10834" y="153"/>
                    </a:lnTo>
                    <a:lnTo>
                      <a:pt x="10674" y="214"/>
                    </a:lnTo>
                    <a:lnTo>
                      <a:pt x="10620" y="214"/>
                    </a:lnTo>
                    <a:lnTo>
                      <a:pt x="10353" y="214"/>
                    </a:lnTo>
                    <a:lnTo>
                      <a:pt x="9926" y="214"/>
                    </a:lnTo>
                    <a:lnTo>
                      <a:pt x="9553" y="153"/>
                    </a:lnTo>
                    <a:lnTo>
                      <a:pt x="9339" y="214"/>
                    </a:lnTo>
                    <a:lnTo>
                      <a:pt x="9073" y="214"/>
                    </a:lnTo>
                    <a:lnTo>
                      <a:pt x="9073" y="153"/>
                    </a:lnTo>
                    <a:lnTo>
                      <a:pt x="8752" y="92"/>
                    </a:lnTo>
                    <a:lnTo>
                      <a:pt x="8699" y="92"/>
                    </a:lnTo>
                    <a:lnTo>
                      <a:pt x="8646" y="31"/>
                    </a:lnTo>
                    <a:lnTo>
                      <a:pt x="8486" y="0"/>
                    </a:lnTo>
                    <a:lnTo>
                      <a:pt x="8325" y="0"/>
                    </a:lnTo>
                    <a:lnTo>
                      <a:pt x="8112" y="0"/>
                    </a:lnTo>
                    <a:lnTo>
                      <a:pt x="7845" y="214"/>
                    </a:lnTo>
                    <a:lnTo>
                      <a:pt x="7685" y="275"/>
                    </a:lnTo>
                    <a:lnTo>
                      <a:pt x="7632" y="458"/>
                    </a:lnTo>
                    <a:lnTo>
                      <a:pt x="7578" y="580"/>
                    </a:lnTo>
                    <a:lnTo>
                      <a:pt x="7472" y="580"/>
                    </a:lnTo>
                    <a:lnTo>
                      <a:pt x="7258" y="580"/>
                    </a:lnTo>
                    <a:lnTo>
                      <a:pt x="7205" y="519"/>
                    </a:lnTo>
                    <a:close/>
                  </a:path>
                </a:pathLst>
              </a:custGeom>
              <a:solidFill>
                <a:srgbClr val="006672"/>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39" name="Drawing 99"/>
              <p:cNvSpPr>
                <a:spLocks noChangeAspect="1"/>
              </p:cNvSpPr>
              <p:nvPr/>
            </p:nvSpPr>
            <p:spPr bwMode="auto">
              <a:xfrm>
                <a:off x="9316" y="-21797"/>
                <a:ext cx="930" cy="2"/>
              </a:xfrm>
              <a:custGeom>
                <a:avLst/>
                <a:gdLst/>
                <a:ahLst/>
                <a:cxnLst>
                  <a:cxn ang="0">
                    <a:pos x="12015" y="4915"/>
                  </a:cxn>
                  <a:cxn ang="0">
                    <a:pos x="10923" y="0"/>
                  </a:cxn>
                  <a:cxn ang="0">
                    <a:pos x="8738" y="0"/>
                  </a:cxn>
                  <a:cxn ang="0">
                    <a:pos x="7646" y="0"/>
                  </a:cxn>
                  <a:cxn ang="0">
                    <a:pos x="6554" y="3277"/>
                  </a:cxn>
                  <a:cxn ang="0">
                    <a:pos x="4369" y="3277"/>
                  </a:cxn>
                  <a:cxn ang="0">
                    <a:pos x="2185" y="4915"/>
                  </a:cxn>
                  <a:cxn ang="0">
                    <a:pos x="0" y="6554"/>
                  </a:cxn>
                  <a:cxn ang="0">
                    <a:pos x="2185" y="11469"/>
                  </a:cxn>
                  <a:cxn ang="0">
                    <a:pos x="7646" y="16384"/>
                  </a:cxn>
                  <a:cxn ang="0">
                    <a:pos x="12015" y="16384"/>
                  </a:cxn>
                  <a:cxn ang="0">
                    <a:pos x="15292" y="11469"/>
                  </a:cxn>
                  <a:cxn ang="0">
                    <a:pos x="16384" y="9830"/>
                  </a:cxn>
                  <a:cxn ang="0">
                    <a:pos x="16384" y="6554"/>
                  </a:cxn>
                  <a:cxn ang="0">
                    <a:pos x="12015" y="4915"/>
                  </a:cxn>
                </a:cxnLst>
                <a:rect l="0" t="0" r="r" b="b"/>
                <a:pathLst>
                  <a:path w="16384" h="16384">
                    <a:moveTo>
                      <a:pt x="12015" y="4915"/>
                    </a:moveTo>
                    <a:lnTo>
                      <a:pt x="10923" y="0"/>
                    </a:lnTo>
                    <a:lnTo>
                      <a:pt x="8738" y="0"/>
                    </a:lnTo>
                    <a:lnTo>
                      <a:pt x="7646" y="0"/>
                    </a:lnTo>
                    <a:lnTo>
                      <a:pt x="6554" y="3277"/>
                    </a:lnTo>
                    <a:lnTo>
                      <a:pt x="4369" y="3277"/>
                    </a:lnTo>
                    <a:lnTo>
                      <a:pt x="2185" y="4915"/>
                    </a:lnTo>
                    <a:lnTo>
                      <a:pt x="0" y="6554"/>
                    </a:lnTo>
                    <a:lnTo>
                      <a:pt x="2185" y="11469"/>
                    </a:lnTo>
                    <a:lnTo>
                      <a:pt x="7646" y="16384"/>
                    </a:lnTo>
                    <a:lnTo>
                      <a:pt x="12015" y="16384"/>
                    </a:lnTo>
                    <a:lnTo>
                      <a:pt x="15292" y="11469"/>
                    </a:lnTo>
                    <a:lnTo>
                      <a:pt x="16384" y="9830"/>
                    </a:lnTo>
                    <a:lnTo>
                      <a:pt x="16384" y="6554"/>
                    </a:lnTo>
                    <a:lnTo>
                      <a:pt x="12015" y="4915"/>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40" name="Drawing 100"/>
              <p:cNvSpPr>
                <a:spLocks noChangeAspect="1"/>
              </p:cNvSpPr>
              <p:nvPr/>
            </p:nvSpPr>
            <p:spPr bwMode="auto">
              <a:xfrm>
                <a:off x="4790" y="-21845"/>
                <a:ext cx="558" cy="3"/>
              </a:xfrm>
              <a:custGeom>
                <a:avLst/>
                <a:gdLst/>
                <a:ahLst/>
                <a:cxnLst>
                  <a:cxn ang="0">
                    <a:pos x="9102" y="16384"/>
                  </a:cxn>
                  <a:cxn ang="0">
                    <a:pos x="16384" y="13653"/>
                  </a:cxn>
                  <a:cxn ang="0">
                    <a:pos x="12743" y="5461"/>
                  </a:cxn>
                  <a:cxn ang="0">
                    <a:pos x="7282" y="0"/>
                  </a:cxn>
                  <a:cxn ang="0">
                    <a:pos x="0" y="0"/>
                  </a:cxn>
                  <a:cxn ang="0">
                    <a:pos x="9102" y="16384"/>
                  </a:cxn>
                </a:cxnLst>
                <a:rect l="0" t="0" r="r" b="b"/>
                <a:pathLst>
                  <a:path w="16384" h="16384">
                    <a:moveTo>
                      <a:pt x="9102" y="16384"/>
                    </a:moveTo>
                    <a:lnTo>
                      <a:pt x="16384" y="13653"/>
                    </a:lnTo>
                    <a:lnTo>
                      <a:pt x="12743" y="5461"/>
                    </a:lnTo>
                    <a:lnTo>
                      <a:pt x="7282" y="0"/>
                    </a:lnTo>
                    <a:lnTo>
                      <a:pt x="0" y="0"/>
                    </a:lnTo>
                    <a:lnTo>
                      <a:pt x="9102"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41" name="Drawing 101"/>
              <p:cNvSpPr>
                <a:spLocks noChangeAspect="1"/>
              </p:cNvSpPr>
              <p:nvPr/>
            </p:nvSpPr>
            <p:spPr bwMode="auto">
              <a:xfrm>
                <a:off x="4542" y="-21861"/>
                <a:ext cx="1302" cy="5"/>
              </a:xfrm>
              <a:custGeom>
                <a:avLst/>
                <a:gdLst/>
                <a:ahLst/>
                <a:cxnLst>
                  <a:cxn ang="0">
                    <a:pos x="14824" y="0"/>
                  </a:cxn>
                  <a:cxn ang="0">
                    <a:pos x="13263" y="0"/>
                  </a:cxn>
                  <a:cxn ang="0">
                    <a:pos x="11703" y="3855"/>
                  </a:cxn>
                  <a:cxn ang="0">
                    <a:pos x="7022" y="7710"/>
                  </a:cxn>
                  <a:cxn ang="0">
                    <a:pos x="3121" y="13493"/>
                  </a:cxn>
                  <a:cxn ang="0">
                    <a:pos x="0" y="16384"/>
                  </a:cxn>
                  <a:cxn ang="0">
                    <a:pos x="5461" y="16384"/>
                  </a:cxn>
                  <a:cxn ang="0">
                    <a:pos x="11703" y="15420"/>
                  </a:cxn>
                  <a:cxn ang="0">
                    <a:pos x="14824" y="9638"/>
                  </a:cxn>
                  <a:cxn ang="0">
                    <a:pos x="15604" y="5783"/>
                  </a:cxn>
                  <a:cxn ang="0">
                    <a:pos x="16384" y="1928"/>
                  </a:cxn>
                  <a:cxn ang="0">
                    <a:pos x="14824" y="0"/>
                  </a:cxn>
                </a:cxnLst>
                <a:rect l="0" t="0" r="r" b="b"/>
                <a:pathLst>
                  <a:path w="16384" h="16384">
                    <a:moveTo>
                      <a:pt x="14824" y="0"/>
                    </a:moveTo>
                    <a:lnTo>
                      <a:pt x="13263" y="0"/>
                    </a:lnTo>
                    <a:lnTo>
                      <a:pt x="11703" y="3855"/>
                    </a:lnTo>
                    <a:lnTo>
                      <a:pt x="7022" y="7710"/>
                    </a:lnTo>
                    <a:lnTo>
                      <a:pt x="3121" y="13493"/>
                    </a:lnTo>
                    <a:lnTo>
                      <a:pt x="0" y="16384"/>
                    </a:lnTo>
                    <a:lnTo>
                      <a:pt x="5461" y="16384"/>
                    </a:lnTo>
                    <a:lnTo>
                      <a:pt x="11703" y="15420"/>
                    </a:lnTo>
                    <a:lnTo>
                      <a:pt x="14824" y="9638"/>
                    </a:lnTo>
                    <a:lnTo>
                      <a:pt x="15604" y="5783"/>
                    </a:lnTo>
                    <a:lnTo>
                      <a:pt x="16384" y="1928"/>
                    </a:lnTo>
                    <a:lnTo>
                      <a:pt x="14824" y="0"/>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42" name="Drawing 102"/>
              <p:cNvSpPr>
                <a:spLocks noChangeAspect="1"/>
              </p:cNvSpPr>
              <p:nvPr/>
            </p:nvSpPr>
            <p:spPr bwMode="auto">
              <a:xfrm>
                <a:off x="4728" y="-21883"/>
                <a:ext cx="558" cy="4"/>
              </a:xfrm>
              <a:custGeom>
                <a:avLst/>
                <a:gdLst/>
                <a:ahLst/>
                <a:cxnLst>
                  <a:cxn ang="0">
                    <a:pos x="3641" y="0"/>
                  </a:cxn>
                  <a:cxn ang="0">
                    <a:pos x="1820" y="4096"/>
                  </a:cxn>
                  <a:cxn ang="0">
                    <a:pos x="0" y="10240"/>
                  </a:cxn>
                  <a:cxn ang="0">
                    <a:pos x="1820" y="16384"/>
                  </a:cxn>
                  <a:cxn ang="0">
                    <a:pos x="9102" y="16384"/>
                  </a:cxn>
                  <a:cxn ang="0">
                    <a:pos x="10923" y="12288"/>
                  </a:cxn>
                  <a:cxn ang="0">
                    <a:pos x="16384" y="8192"/>
                  </a:cxn>
                  <a:cxn ang="0">
                    <a:pos x="16384" y="1024"/>
                  </a:cxn>
                  <a:cxn ang="0">
                    <a:pos x="14564" y="0"/>
                  </a:cxn>
                  <a:cxn ang="0">
                    <a:pos x="9102" y="0"/>
                  </a:cxn>
                  <a:cxn ang="0">
                    <a:pos x="7282" y="0"/>
                  </a:cxn>
                  <a:cxn ang="0">
                    <a:pos x="3641" y="0"/>
                  </a:cxn>
                </a:cxnLst>
                <a:rect l="0" t="0" r="r" b="b"/>
                <a:pathLst>
                  <a:path w="16384" h="16384">
                    <a:moveTo>
                      <a:pt x="3641" y="0"/>
                    </a:moveTo>
                    <a:lnTo>
                      <a:pt x="1820" y="4096"/>
                    </a:lnTo>
                    <a:lnTo>
                      <a:pt x="0" y="10240"/>
                    </a:lnTo>
                    <a:lnTo>
                      <a:pt x="1820" y="16384"/>
                    </a:lnTo>
                    <a:lnTo>
                      <a:pt x="9102" y="16384"/>
                    </a:lnTo>
                    <a:lnTo>
                      <a:pt x="10923" y="12288"/>
                    </a:lnTo>
                    <a:lnTo>
                      <a:pt x="16384" y="8192"/>
                    </a:lnTo>
                    <a:lnTo>
                      <a:pt x="16384" y="1024"/>
                    </a:lnTo>
                    <a:lnTo>
                      <a:pt x="14564" y="0"/>
                    </a:lnTo>
                    <a:lnTo>
                      <a:pt x="9102" y="0"/>
                    </a:lnTo>
                    <a:lnTo>
                      <a:pt x="7282" y="0"/>
                    </a:lnTo>
                    <a:lnTo>
                      <a:pt x="3641" y="0"/>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43" name="Drawing 103"/>
              <p:cNvSpPr>
                <a:spLocks noChangeAspect="1"/>
              </p:cNvSpPr>
              <p:nvPr/>
            </p:nvSpPr>
            <p:spPr bwMode="auto">
              <a:xfrm>
                <a:off x="2496" y="-21888"/>
                <a:ext cx="868" cy="4"/>
              </a:xfrm>
              <a:custGeom>
                <a:avLst/>
                <a:gdLst/>
                <a:ahLst/>
                <a:cxnLst>
                  <a:cxn ang="0">
                    <a:pos x="15214" y="1820"/>
                  </a:cxn>
                  <a:cxn ang="0">
                    <a:pos x="15214" y="0"/>
                  </a:cxn>
                  <a:cxn ang="0">
                    <a:pos x="15214" y="1820"/>
                  </a:cxn>
                  <a:cxn ang="0">
                    <a:pos x="11703" y="2731"/>
                  </a:cxn>
                  <a:cxn ang="0">
                    <a:pos x="5851" y="2731"/>
                  </a:cxn>
                  <a:cxn ang="0">
                    <a:pos x="0" y="9102"/>
                  </a:cxn>
                  <a:cxn ang="0">
                    <a:pos x="0" y="10012"/>
                  </a:cxn>
                  <a:cxn ang="0">
                    <a:pos x="5851" y="6372"/>
                  </a:cxn>
                  <a:cxn ang="0">
                    <a:pos x="7022" y="9102"/>
                  </a:cxn>
                  <a:cxn ang="0">
                    <a:pos x="7022" y="13653"/>
                  </a:cxn>
                  <a:cxn ang="0">
                    <a:pos x="7022" y="16384"/>
                  </a:cxn>
                  <a:cxn ang="0">
                    <a:pos x="15214" y="13653"/>
                  </a:cxn>
                  <a:cxn ang="0">
                    <a:pos x="16384" y="9102"/>
                  </a:cxn>
                  <a:cxn ang="0">
                    <a:pos x="16384" y="3641"/>
                  </a:cxn>
                  <a:cxn ang="0">
                    <a:pos x="15214" y="1820"/>
                  </a:cxn>
                </a:cxnLst>
                <a:rect l="0" t="0" r="r" b="b"/>
                <a:pathLst>
                  <a:path w="16384" h="16384">
                    <a:moveTo>
                      <a:pt x="15214" y="1820"/>
                    </a:moveTo>
                    <a:lnTo>
                      <a:pt x="15214" y="0"/>
                    </a:lnTo>
                    <a:lnTo>
                      <a:pt x="15214" y="1820"/>
                    </a:lnTo>
                    <a:lnTo>
                      <a:pt x="11703" y="2731"/>
                    </a:lnTo>
                    <a:lnTo>
                      <a:pt x="5851" y="2731"/>
                    </a:lnTo>
                    <a:lnTo>
                      <a:pt x="0" y="9102"/>
                    </a:lnTo>
                    <a:lnTo>
                      <a:pt x="0" y="10012"/>
                    </a:lnTo>
                    <a:lnTo>
                      <a:pt x="5851" y="6372"/>
                    </a:lnTo>
                    <a:lnTo>
                      <a:pt x="7022" y="9102"/>
                    </a:lnTo>
                    <a:lnTo>
                      <a:pt x="7022" y="13653"/>
                    </a:lnTo>
                    <a:lnTo>
                      <a:pt x="7022" y="16384"/>
                    </a:lnTo>
                    <a:lnTo>
                      <a:pt x="15214" y="13653"/>
                    </a:lnTo>
                    <a:lnTo>
                      <a:pt x="16384" y="9102"/>
                    </a:lnTo>
                    <a:lnTo>
                      <a:pt x="16384" y="3641"/>
                    </a:lnTo>
                    <a:lnTo>
                      <a:pt x="15214" y="1820"/>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44" name="Drawing 104"/>
              <p:cNvSpPr>
                <a:spLocks noChangeAspect="1"/>
              </p:cNvSpPr>
              <p:nvPr/>
            </p:nvSpPr>
            <p:spPr bwMode="auto">
              <a:xfrm>
                <a:off x="3550" y="-21890"/>
                <a:ext cx="930" cy="4"/>
              </a:xfrm>
              <a:custGeom>
                <a:avLst/>
                <a:gdLst/>
                <a:ahLst/>
                <a:cxnLst>
                  <a:cxn ang="0">
                    <a:pos x="16384" y="964"/>
                  </a:cxn>
                  <a:cxn ang="0">
                    <a:pos x="16384" y="0"/>
                  </a:cxn>
                  <a:cxn ang="0">
                    <a:pos x="14199" y="0"/>
                  </a:cxn>
                  <a:cxn ang="0">
                    <a:pos x="9830" y="3855"/>
                  </a:cxn>
                  <a:cxn ang="0">
                    <a:pos x="7646" y="6746"/>
                  </a:cxn>
                  <a:cxn ang="0">
                    <a:pos x="5461" y="8674"/>
                  </a:cxn>
                  <a:cxn ang="0">
                    <a:pos x="1092" y="12529"/>
                  </a:cxn>
                  <a:cxn ang="0">
                    <a:pos x="0" y="16384"/>
                  </a:cxn>
                  <a:cxn ang="0">
                    <a:pos x="4369" y="15420"/>
                  </a:cxn>
                  <a:cxn ang="0">
                    <a:pos x="5461" y="11565"/>
                  </a:cxn>
                  <a:cxn ang="0">
                    <a:pos x="12015" y="6746"/>
                  </a:cxn>
                  <a:cxn ang="0">
                    <a:pos x="14199" y="2891"/>
                  </a:cxn>
                  <a:cxn ang="0">
                    <a:pos x="16384" y="964"/>
                  </a:cxn>
                </a:cxnLst>
                <a:rect l="0" t="0" r="r" b="b"/>
                <a:pathLst>
                  <a:path w="16384" h="16384">
                    <a:moveTo>
                      <a:pt x="16384" y="964"/>
                    </a:moveTo>
                    <a:lnTo>
                      <a:pt x="16384" y="0"/>
                    </a:lnTo>
                    <a:lnTo>
                      <a:pt x="14199" y="0"/>
                    </a:lnTo>
                    <a:lnTo>
                      <a:pt x="9830" y="3855"/>
                    </a:lnTo>
                    <a:lnTo>
                      <a:pt x="7646" y="6746"/>
                    </a:lnTo>
                    <a:lnTo>
                      <a:pt x="5461" y="8674"/>
                    </a:lnTo>
                    <a:lnTo>
                      <a:pt x="1092" y="12529"/>
                    </a:lnTo>
                    <a:lnTo>
                      <a:pt x="0" y="16384"/>
                    </a:lnTo>
                    <a:lnTo>
                      <a:pt x="4369" y="15420"/>
                    </a:lnTo>
                    <a:lnTo>
                      <a:pt x="5461" y="11565"/>
                    </a:lnTo>
                    <a:lnTo>
                      <a:pt x="12015" y="6746"/>
                    </a:lnTo>
                    <a:lnTo>
                      <a:pt x="14199" y="2891"/>
                    </a:lnTo>
                    <a:lnTo>
                      <a:pt x="16384" y="96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45" name="Drawing 105"/>
              <p:cNvSpPr>
                <a:spLocks noChangeAspect="1"/>
              </p:cNvSpPr>
              <p:nvPr/>
            </p:nvSpPr>
            <p:spPr bwMode="auto">
              <a:xfrm>
                <a:off x="3364" y="-21899"/>
                <a:ext cx="1364" cy="6"/>
              </a:xfrm>
              <a:custGeom>
                <a:avLst/>
                <a:gdLst/>
                <a:ahLst/>
                <a:cxnLst>
                  <a:cxn ang="0">
                    <a:pos x="0" y="12822"/>
                  </a:cxn>
                  <a:cxn ang="0">
                    <a:pos x="0" y="11398"/>
                  </a:cxn>
                  <a:cxn ang="0">
                    <a:pos x="0" y="12822"/>
                  </a:cxn>
                  <a:cxn ang="0">
                    <a:pos x="2234" y="15672"/>
                  </a:cxn>
                  <a:cxn ang="0">
                    <a:pos x="5958" y="16384"/>
                  </a:cxn>
                  <a:cxn ang="0">
                    <a:pos x="10426" y="14247"/>
                  </a:cxn>
                  <a:cxn ang="0">
                    <a:pos x="11171" y="13535"/>
                  </a:cxn>
                  <a:cxn ang="0">
                    <a:pos x="13405" y="14247"/>
                  </a:cxn>
                  <a:cxn ang="0">
                    <a:pos x="16384" y="13535"/>
                  </a:cxn>
                  <a:cxn ang="0">
                    <a:pos x="16384" y="10685"/>
                  </a:cxn>
                  <a:cxn ang="0">
                    <a:pos x="14150" y="8548"/>
                  </a:cxn>
                  <a:cxn ang="0">
                    <a:pos x="13405" y="5699"/>
                  </a:cxn>
                  <a:cxn ang="0">
                    <a:pos x="11171" y="2849"/>
                  </a:cxn>
                  <a:cxn ang="0">
                    <a:pos x="11171" y="2137"/>
                  </a:cxn>
                  <a:cxn ang="0">
                    <a:pos x="10426" y="2137"/>
                  </a:cxn>
                  <a:cxn ang="0">
                    <a:pos x="10426" y="0"/>
                  </a:cxn>
                  <a:cxn ang="0">
                    <a:pos x="7447" y="0"/>
                  </a:cxn>
                  <a:cxn ang="0">
                    <a:pos x="5213" y="1425"/>
                  </a:cxn>
                  <a:cxn ang="0">
                    <a:pos x="5213" y="4274"/>
                  </a:cxn>
                  <a:cxn ang="0">
                    <a:pos x="7447" y="5699"/>
                  </a:cxn>
                  <a:cxn ang="0">
                    <a:pos x="8192" y="7123"/>
                  </a:cxn>
                  <a:cxn ang="0">
                    <a:pos x="7447" y="8548"/>
                  </a:cxn>
                  <a:cxn ang="0">
                    <a:pos x="5958" y="10685"/>
                  </a:cxn>
                  <a:cxn ang="0">
                    <a:pos x="7447" y="11398"/>
                  </a:cxn>
                  <a:cxn ang="0">
                    <a:pos x="5958" y="12822"/>
                  </a:cxn>
                  <a:cxn ang="0">
                    <a:pos x="2979" y="13535"/>
                  </a:cxn>
                  <a:cxn ang="0">
                    <a:pos x="2234" y="12822"/>
                  </a:cxn>
                  <a:cxn ang="0">
                    <a:pos x="0" y="12822"/>
                  </a:cxn>
                </a:cxnLst>
                <a:rect l="0" t="0" r="r" b="b"/>
                <a:pathLst>
                  <a:path w="16384" h="16384">
                    <a:moveTo>
                      <a:pt x="0" y="12822"/>
                    </a:moveTo>
                    <a:lnTo>
                      <a:pt x="0" y="11398"/>
                    </a:lnTo>
                    <a:lnTo>
                      <a:pt x="0" y="12822"/>
                    </a:lnTo>
                    <a:lnTo>
                      <a:pt x="2234" y="15672"/>
                    </a:lnTo>
                    <a:lnTo>
                      <a:pt x="5958" y="16384"/>
                    </a:lnTo>
                    <a:lnTo>
                      <a:pt x="10426" y="14247"/>
                    </a:lnTo>
                    <a:lnTo>
                      <a:pt x="11171" y="13535"/>
                    </a:lnTo>
                    <a:lnTo>
                      <a:pt x="13405" y="14247"/>
                    </a:lnTo>
                    <a:lnTo>
                      <a:pt x="16384" y="13535"/>
                    </a:lnTo>
                    <a:lnTo>
                      <a:pt x="16384" y="10685"/>
                    </a:lnTo>
                    <a:lnTo>
                      <a:pt x="14150" y="8548"/>
                    </a:lnTo>
                    <a:lnTo>
                      <a:pt x="13405" y="5699"/>
                    </a:lnTo>
                    <a:lnTo>
                      <a:pt x="11171" y="2849"/>
                    </a:lnTo>
                    <a:lnTo>
                      <a:pt x="11171" y="2137"/>
                    </a:lnTo>
                    <a:lnTo>
                      <a:pt x="10426" y="2137"/>
                    </a:lnTo>
                    <a:lnTo>
                      <a:pt x="10426" y="0"/>
                    </a:lnTo>
                    <a:lnTo>
                      <a:pt x="7447" y="0"/>
                    </a:lnTo>
                    <a:lnTo>
                      <a:pt x="5213" y="1425"/>
                    </a:lnTo>
                    <a:lnTo>
                      <a:pt x="5213" y="4274"/>
                    </a:lnTo>
                    <a:lnTo>
                      <a:pt x="7447" y="5699"/>
                    </a:lnTo>
                    <a:lnTo>
                      <a:pt x="8192" y="7123"/>
                    </a:lnTo>
                    <a:lnTo>
                      <a:pt x="7447" y="8548"/>
                    </a:lnTo>
                    <a:lnTo>
                      <a:pt x="5958" y="10685"/>
                    </a:lnTo>
                    <a:lnTo>
                      <a:pt x="7447" y="11398"/>
                    </a:lnTo>
                    <a:lnTo>
                      <a:pt x="5958" y="12822"/>
                    </a:lnTo>
                    <a:lnTo>
                      <a:pt x="2979" y="13535"/>
                    </a:lnTo>
                    <a:lnTo>
                      <a:pt x="2234" y="12822"/>
                    </a:lnTo>
                    <a:lnTo>
                      <a:pt x="0" y="12822"/>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46" name="Drawing 106"/>
              <p:cNvSpPr>
                <a:spLocks noChangeAspect="1"/>
              </p:cNvSpPr>
              <p:nvPr/>
            </p:nvSpPr>
            <p:spPr bwMode="auto">
              <a:xfrm>
                <a:off x="3736" y="-21916"/>
                <a:ext cx="1798" cy="10"/>
              </a:xfrm>
              <a:custGeom>
                <a:avLst/>
                <a:gdLst/>
                <a:ahLst/>
                <a:cxnLst>
                  <a:cxn ang="0">
                    <a:pos x="9604" y="0"/>
                  </a:cxn>
                  <a:cxn ang="0">
                    <a:pos x="9039" y="0"/>
                  </a:cxn>
                  <a:cxn ang="0">
                    <a:pos x="7910" y="1524"/>
                  </a:cxn>
                  <a:cxn ang="0">
                    <a:pos x="6780" y="3429"/>
                  </a:cxn>
                  <a:cxn ang="0">
                    <a:pos x="5650" y="4572"/>
                  </a:cxn>
                  <a:cxn ang="0">
                    <a:pos x="4520" y="1905"/>
                  </a:cxn>
                  <a:cxn ang="0">
                    <a:pos x="2825" y="3048"/>
                  </a:cxn>
                  <a:cxn ang="0">
                    <a:pos x="1130" y="3429"/>
                  </a:cxn>
                  <a:cxn ang="0">
                    <a:pos x="0" y="5715"/>
                  </a:cxn>
                  <a:cxn ang="0">
                    <a:pos x="1130" y="6477"/>
                  </a:cxn>
                  <a:cxn ang="0">
                    <a:pos x="3390" y="7239"/>
                  </a:cxn>
                  <a:cxn ang="0">
                    <a:pos x="3390" y="10288"/>
                  </a:cxn>
                  <a:cxn ang="0">
                    <a:pos x="5085" y="11812"/>
                  </a:cxn>
                  <a:cxn ang="0">
                    <a:pos x="4520" y="13336"/>
                  </a:cxn>
                  <a:cxn ang="0">
                    <a:pos x="5650" y="13336"/>
                  </a:cxn>
                  <a:cxn ang="0">
                    <a:pos x="9039" y="13717"/>
                  </a:cxn>
                  <a:cxn ang="0">
                    <a:pos x="11299" y="13717"/>
                  </a:cxn>
                  <a:cxn ang="0">
                    <a:pos x="11299" y="14860"/>
                  </a:cxn>
                  <a:cxn ang="0">
                    <a:pos x="11299" y="16384"/>
                  </a:cxn>
                  <a:cxn ang="0">
                    <a:pos x="13559" y="15622"/>
                  </a:cxn>
                  <a:cxn ang="0">
                    <a:pos x="14689" y="14098"/>
                  </a:cxn>
                  <a:cxn ang="0">
                    <a:pos x="16384" y="12574"/>
                  </a:cxn>
                  <a:cxn ang="0">
                    <a:pos x="14124" y="12193"/>
                  </a:cxn>
                  <a:cxn ang="0">
                    <a:pos x="11864" y="11812"/>
                  </a:cxn>
                  <a:cxn ang="0">
                    <a:pos x="11299" y="10669"/>
                  </a:cxn>
                  <a:cxn ang="0">
                    <a:pos x="11864" y="8001"/>
                  </a:cxn>
                  <a:cxn ang="0">
                    <a:pos x="11864" y="7620"/>
                  </a:cxn>
                  <a:cxn ang="0">
                    <a:pos x="10169" y="5715"/>
                  </a:cxn>
                  <a:cxn ang="0">
                    <a:pos x="11299" y="4191"/>
                  </a:cxn>
                  <a:cxn ang="0">
                    <a:pos x="11299" y="1905"/>
                  </a:cxn>
                  <a:cxn ang="0">
                    <a:pos x="9604" y="381"/>
                  </a:cxn>
                  <a:cxn ang="0">
                    <a:pos x="9604" y="0"/>
                  </a:cxn>
                </a:cxnLst>
                <a:rect l="0" t="0" r="r" b="b"/>
                <a:pathLst>
                  <a:path w="16384" h="16384">
                    <a:moveTo>
                      <a:pt x="9604" y="0"/>
                    </a:moveTo>
                    <a:lnTo>
                      <a:pt x="9039" y="0"/>
                    </a:lnTo>
                    <a:lnTo>
                      <a:pt x="7910" y="1524"/>
                    </a:lnTo>
                    <a:lnTo>
                      <a:pt x="6780" y="3429"/>
                    </a:lnTo>
                    <a:lnTo>
                      <a:pt x="5650" y="4572"/>
                    </a:lnTo>
                    <a:lnTo>
                      <a:pt x="4520" y="1905"/>
                    </a:lnTo>
                    <a:lnTo>
                      <a:pt x="2825" y="3048"/>
                    </a:lnTo>
                    <a:lnTo>
                      <a:pt x="1130" y="3429"/>
                    </a:lnTo>
                    <a:lnTo>
                      <a:pt x="0" y="5715"/>
                    </a:lnTo>
                    <a:lnTo>
                      <a:pt x="1130" y="6477"/>
                    </a:lnTo>
                    <a:lnTo>
                      <a:pt x="3390" y="7239"/>
                    </a:lnTo>
                    <a:lnTo>
                      <a:pt x="3390" y="10288"/>
                    </a:lnTo>
                    <a:lnTo>
                      <a:pt x="5085" y="11812"/>
                    </a:lnTo>
                    <a:lnTo>
                      <a:pt x="4520" y="13336"/>
                    </a:lnTo>
                    <a:lnTo>
                      <a:pt x="5650" y="13336"/>
                    </a:lnTo>
                    <a:lnTo>
                      <a:pt x="9039" y="13717"/>
                    </a:lnTo>
                    <a:lnTo>
                      <a:pt x="11299" y="13717"/>
                    </a:lnTo>
                    <a:lnTo>
                      <a:pt x="11299" y="14860"/>
                    </a:lnTo>
                    <a:lnTo>
                      <a:pt x="11299" y="16384"/>
                    </a:lnTo>
                    <a:lnTo>
                      <a:pt x="13559" y="15622"/>
                    </a:lnTo>
                    <a:lnTo>
                      <a:pt x="14689" y="14098"/>
                    </a:lnTo>
                    <a:lnTo>
                      <a:pt x="16384" y="12574"/>
                    </a:lnTo>
                    <a:lnTo>
                      <a:pt x="14124" y="12193"/>
                    </a:lnTo>
                    <a:lnTo>
                      <a:pt x="11864" y="11812"/>
                    </a:lnTo>
                    <a:lnTo>
                      <a:pt x="11299" y="10669"/>
                    </a:lnTo>
                    <a:lnTo>
                      <a:pt x="11864" y="8001"/>
                    </a:lnTo>
                    <a:lnTo>
                      <a:pt x="11864" y="7620"/>
                    </a:lnTo>
                    <a:lnTo>
                      <a:pt x="10169" y="5715"/>
                    </a:lnTo>
                    <a:lnTo>
                      <a:pt x="11299" y="4191"/>
                    </a:lnTo>
                    <a:lnTo>
                      <a:pt x="11299" y="1905"/>
                    </a:lnTo>
                    <a:lnTo>
                      <a:pt x="9604" y="381"/>
                    </a:lnTo>
                    <a:lnTo>
                      <a:pt x="9604" y="0"/>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47" name="Drawing 107"/>
              <p:cNvSpPr>
                <a:spLocks noChangeAspect="1"/>
              </p:cNvSpPr>
              <p:nvPr/>
            </p:nvSpPr>
            <p:spPr bwMode="auto">
              <a:xfrm>
                <a:off x="-2092" y="-21882"/>
                <a:ext cx="5456" cy="24"/>
              </a:xfrm>
              <a:custGeom>
                <a:avLst/>
                <a:gdLst/>
                <a:ahLst/>
                <a:cxnLst>
                  <a:cxn ang="0">
                    <a:pos x="10799" y="16384"/>
                  </a:cxn>
                  <a:cxn ang="0">
                    <a:pos x="11543" y="16384"/>
                  </a:cxn>
                  <a:cxn ang="0">
                    <a:pos x="12660" y="15855"/>
                  </a:cxn>
                  <a:cxn ang="0">
                    <a:pos x="13219" y="14798"/>
                  </a:cxn>
                  <a:cxn ang="0">
                    <a:pos x="14708" y="14798"/>
                  </a:cxn>
                  <a:cxn ang="0">
                    <a:pos x="15639" y="14094"/>
                  </a:cxn>
                  <a:cxn ang="0">
                    <a:pos x="15453" y="12332"/>
                  </a:cxn>
                  <a:cxn ang="0">
                    <a:pos x="15453" y="11451"/>
                  </a:cxn>
                  <a:cxn ang="0">
                    <a:pos x="15453" y="11980"/>
                  </a:cxn>
                  <a:cxn ang="0">
                    <a:pos x="16012" y="13037"/>
                  </a:cxn>
                  <a:cxn ang="0">
                    <a:pos x="16384" y="11980"/>
                  </a:cxn>
                  <a:cxn ang="0">
                    <a:pos x="16198" y="10570"/>
                  </a:cxn>
                  <a:cxn ang="0">
                    <a:pos x="15639" y="10042"/>
                  </a:cxn>
                  <a:cxn ang="0">
                    <a:pos x="14150" y="9866"/>
                  </a:cxn>
                  <a:cxn ang="0">
                    <a:pos x="14895" y="8809"/>
                  </a:cxn>
                  <a:cxn ang="0">
                    <a:pos x="15453" y="6695"/>
                  </a:cxn>
                  <a:cxn ang="0">
                    <a:pos x="14708" y="5109"/>
                  </a:cxn>
                  <a:cxn ang="0">
                    <a:pos x="14522" y="3700"/>
                  </a:cxn>
                  <a:cxn ang="0">
                    <a:pos x="13219" y="2995"/>
                  </a:cxn>
                  <a:cxn ang="0">
                    <a:pos x="12660" y="2466"/>
                  </a:cxn>
                  <a:cxn ang="0">
                    <a:pos x="10799" y="2819"/>
                  </a:cxn>
                  <a:cxn ang="0">
                    <a:pos x="9681" y="2819"/>
                  </a:cxn>
                  <a:cxn ang="0">
                    <a:pos x="8751" y="3171"/>
                  </a:cxn>
                  <a:cxn ang="0">
                    <a:pos x="7820" y="3523"/>
                  </a:cxn>
                  <a:cxn ang="0">
                    <a:pos x="7820" y="2995"/>
                  </a:cxn>
                  <a:cxn ang="0">
                    <a:pos x="8564" y="2290"/>
                  </a:cxn>
                  <a:cxn ang="0">
                    <a:pos x="9309" y="1762"/>
                  </a:cxn>
                  <a:cxn ang="0">
                    <a:pos x="8937" y="1057"/>
                  </a:cxn>
                  <a:cxn ang="0">
                    <a:pos x="8564" y="352"/>
                  </a:cxn>
                  <a:cxn ang="0">
                    <a:pos x="7820" y="0"/>
                  </a:cxn>
                  <a:cxn ang="0">
                    <a:pos x="7261" y="0"/>
                  </a:cxn>
                  <a:cxn ang="0">
                    <a:pos x="7261" y="176"/>
                  </a:cxn>
                  <a:cxn ang="0">
                    <a:pos x="7075" y="352"/>
                  </a:cxn>
                  <a:cxn ang="0">
                    <a:pos x="6703" y="705"/>
                  </a:cxn>
                  <a:cxn ang="0">
                    <a:pos x="6330" y="1409"/>
                  </a:cxn>
                  <a:cxn ang="0">
                    <a:pos x="6330" y="2114"/>
                  </a:cxn>
                  <a:cxn ang="0">
                    <a:pos x="5958" y="2995"/>
                  </a:cxn>
                  <a:cxn ang="0">
                    <a:pos x="5585" y="3700"/>
                  </a:cxn>
                  <a:cxn ang="0">
                    <a:pos x="5027" y="3700"/>
                  </a:cxn>
                  <a:cxn ang="0">
                    <a:pos x="5027" y="3876"/>
                  </a:cxn>
                  <a:cxn ang="0">
                    <a:pos x="4282" y="5109"/>
                  </a:cxn>
                  <a:cxn ang="0">
                    <a:pos x="3351" y="5990"/>
                  </a:cxn>
                  <a:cxn ang="0">
                    <a:pos x="2048" y="5990"/>
                  </a:cxn>
                  <a:cxn ang="0">
                    <a:pos x="1862" y="7399"/>
                  </a:cxn>
                  <a:cxn ang="0">
                    <a:pos x="0" y="8104"/>
                  </a:cxn>
                  <a:cxn ang="0">
                    <a:pos x="1489" y="9866"/>
                  </a:cxn>
                  <a:cxn ang="0">
                    <a:pos x="1862" y="12156"/>
                  </a:cxn>
                  <a:cxn ang="0">
                    <a:pos x="2979" y="13037"/>
                  </a:cxn>
                  <a:cxn ang="0">
                    <a:pos x="4841" y="12156"/>
                  </a:cxn>
                  <a:cxn ang="0">
                    <a:pos x="5958" y="10923"/>
                  </a:cxn>
                  <a:cxn ang="0">
                    <a:pos x="6703" y="10923"/>
                  </a:cxn>
                  <a:cxn ang="0">
                    <a:pos x="8192" y="11275"/>
                  </a:cxn>
                  <a:cxn ang="0">
                    <a:pos x="9681" y="10923"/>
                  </a:cxn>
                  <a:cxn ang="0">
                    <a:pos x="10240" y="11980"/>
                  </a:cxn>
                  <a:cxn ang="0">
                    <a:pos x="10799" y="13037"/>
                  </a:cxn>
                  <a:cxn ang="0">
                    <a:pos x="10799" y="14094"/>
                  </a:cxn>
                  <a:cxn ang="0">
                    <a:pos x="10799" y="14446"/>
                  </a:cxn>
                  <a:cxn ang="0">
                    <a:pos x="10426" y="15679"/>
                  </a:cxn>
                  <a:cxn ang="0">
                    <a:pos x="10426" y="16384"/>
                  </a:cxn>
                  <a:cxn ang="0">
                    <a:pos x="10799" y="16384"/>
                  </a:cxn>
                </a:cxnLst>
                <a:rect l="0" t="0" r="r" b="b"/>
                <a:pathLst>
                  <a:path w="16384" h="16384">
                    <a:moveTo>
                      <a:pt x="10799" y="16384"/>
                    </a:moveTo>
                    <a:lnTo>
                      <a:pt x="11543" y="16384"/>
                    </a:lnTo>
                    <a:lnTo>
                      <a:pt x="12660" y="15855"/>
                    </a:lnTo>
                    <a:lnTo>
                      <a:pt x="13219" y="14798"/>
                    </a:lnTo>
                    <a:lnTo>
                      <a:pt x="14708" y="14798"/>
                    </a:lnTo>
                    <a:lnTo>
                      <a:pt x="15639" y="14094"/>
                    </a:lnTo>
                    <a:lnTo>
                      <a:pt x="15453" y="12332"/>
                    </a:lnTo>
                    <a:lnTo>
                      <a:pt x="15453" y="11451"/>
                    </a:lnTo>
                    <a:lnTo>
                      <a:pt x="15453" y="11980"/>
                    </a:lnTo>
                    <a:lnTo>
                      <a:pt x="16012" y="13037"/>
                    </a:lnTo>
                    <a:lnTo>
                      <a:pt x="16384" y="11980"/>
                    </a:lnTo>
                    <a:lnTo>
                      <a:pt x="16198" y="10570"/>
                    </a:lnTo>
                    <a:lnTo>
                      <a:pt x="15639" y="10042"/>
                    </a:lnTo>
                    <a:lnTo>
                      <a:pt x="14150" y="9866"/>
                    </a:lnTo>
                    <a:lnTo>
                      <a:pt x="14895" y="8809"/>
                    </a:lnTo>
                    <a:lnTo>
                      <a:pt x="15453" y="6695"/>
                    </a:lnTo>
                    <a:lnTo>
                      <a:pt x="14708" y="5109"/>
                    </a:lnTo>
                    <a:lnTo>
                      <a:pt x="14522" y="3700"/>
                    </a:lnTo>
                    <a:lnTo>
                      <a:pt x="13219" y="2995"/>
                    </a:lnTo>
                    <a:lnTo>
                      <a:pt x="12660" y="2466"/>
                    </a:lnTo>
                    <a:lnTo>
                      <a:pt x="10799" y="2819"/>
                    </a:lnTo>
                    <a:lnTo>
                      <a:pt x="9681" y="2819"/>
                    </a:lnTo>
                    <a:lnTo>
                      <a:pt x="8751" y="3171"/>
                    </a:lnTo>
                    <a:lnTo>
                      <a:pt x="7820" y="3523"/>
                    </a:lnTo>
                    <a:lnTo>
                      <a:pt x="7820" y="2995"/>
                    </a:lnTo>
                    <a:lnTo>
                      <a:pt x="8564" y="2290"/>
                    </a:lnTo>
                    <a:lnTo>
                      <a:pt x="9309" y="1762"/>
                    </a:lnTo>
                    <a:lnTo>
                      <a:pt x="8937" y="1057"/>
                    </a:lnTo>
                    <a:lnTo>
                      <a:pt x="8564" y="352"/>
                    </a:lnTo>
                    <a:lnTo>
                      <a:pt x="7820" y="0"/>
                    </a:lnTo>
                    <a:lnTo>
                      <a:pt x="7261" y="0"/>
                    </a:lnTo>
                    <a:lnTo>
                      <a:pt x="7261" y="176"/>
                    </a:lnTo>
                    <a:lnTo>
                      <a:pt x="7075" y="352"/>
                    </a:lnTo>
                    <a:lnTo>
                      <a:pt x="6703" y="705"/>
                    </a:lnTo>
                    <a:lnTo>
                      <a:pt x="6330" y="1409"/>
                    </a:lnTo>
                    <a:lnTo>
                      <a:pt x="6330" y="2114"/>
                    </a:lnTo>
                    <a:lnTo>
                      <a:pt x="5958" y="2995"/>
                    </a:lnTo>
                    <a:lnTo>
                      <a:pt x="5585" y="3700"/>
                    </a:lnTo>
                    <a:lnTo>
                      <a:pt x="5027" y="3700"/>
                    </a:lnTo>
                    <a:lnTo>
                      <a:pt x="5027" y="3876"/>
                    </a:lnTo>
                    <a:lnTo>
                      <a:pt x="4282" y="5109"/>
                    </a:lnTo>
                    <a:lnTo>
                      <a:pt x="3351" y="5990"/>
                    </a:lnTo>
                    <a:lnTo>
                      <a:pt x="2048" y="5990"/>
                    </a:lnTo>
                    <a:lnTo>
                      <a:pt x="1862" y="7399"/>
                    </a:lnTo>
                    <a:lnTo>
                      <a:pt x="0" y="8104"/>
                    </a:lnTo>
                    <a:lnTo>
                      <a:pt x="1489" y="9866"/>
                    </a:lnTo>
                    <a:lnTo>
                      <a:pt x="1862" y="12156"/>
                    </a:lnTo>
                    <a:lnTo>
                      <a:pt x="2979" y="13037"/>
                    </a:lnTo>
                    <a:lnTo>
                      <a:pt x="4841" y="12156"/>
                    </a:lnTo>
                    <a:lnTo>
                      <a:pt x="5958" y="10923"/>
                    </a:lnTo>
                    <a:lnTo>
                      <a:pt x="6703" y="10923"/>
                    </a:lnTo>
                    <a:lnTo>
                      <a:pt x="8192" y="11275"/>
                    </a:lnTo>
                    <a:lnTo>
                      <a:pt x="9681" y="10923"/>
                    </a:lnTo>
                    <a:lnTo>
                      <a:pt x="10240" y="11980"/>
                    </a:lnTo>
                    <a:lnTo>
                      <a:pt x="10799" y="13037"/>
                    </a:lnTo>
                    <a:lnTo>
                      <a:pt x="10799" y="14094"/>
                    </a:lnTo>
                    <a:lnTo>
                      <a:pt x="10799" y="14446"/>
                    </a:lnTo>
                    <a:lnTo>
                      <a:pt x="10426" y="15679"/>
                    </a:lnTo>
                    <a:lnTo>
                      <a:pt x="10426" y="16384"/>
                    </a:lnTo>
                    <a:lnTo>
                      <a:pt x="10799" y="16384"/>
                    </a:lnTo>
                    <a:close/>
                  </a:path>
                </a:pathLst>
              </a:custGeom>
              <a:solidFill>
                <a:schemeClr val="accent3">
                  <a:lumMod val="75000"/>
                </a:schemeClr>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124" name="Bosnia_and_Herzegovina"/>
            <p:cNvSpPr>
              <a:spLocks noChangeAspect="1"/>
            </p:cNvSpPr>
            <p:nvPr/>
          </p:nvSpPr>
          <p:spPr bwMode="auto">
            <a:xfrm>
              <a:off x="2246" y="2256"/>
              <a:ext cx="219" cy="217"/>
            </a:xfrm>
            <a:custGeom>
              <a:avLst/>
              <a:gdLst/>
              <a:ahLst/>
              <a:cxnLst>
                <a:cxn ang="0">
                  <a:pos x="15050" y="10125"/>
                </a:cxn>
                <a:cxn ang="0">
                  <a:pos x="14288" y="10125"/>
                </a:cxn>
                <a:cxn ang="0">
                  <a:pos x="14288" y="10769"/>
                </a:cxn>
                <a:cxn ang="0">
                  <a:pos x="14574" y="11322"/>
                </a:cxn>
                <a:cxn ang="0">
                  <a:pos x="14098" y="11690"/>
                </a:cxn>
                <a:cxn ang="0">
                  <a:pos x="13622" y="12610"/>
                </a:cxn>
                <a:cxn ang="0">
                  <a:pos x="13622" y="13254"/>
                </a:cxn>
                <a:cxn ang="0">
                  <a:pos x="12860" y="13623"/>
                </a:cxn>
                <a:cxn ang="0">
                  <a:pos x="12860" y="14359"/>
                </a:cxn>
                <a:cxn ang="0">
                  <a:pos x="12955" y="15003"/>
                </a:cxn>
                <a:cxn ang="0">
                  <a:pos x="13145" y="15372"/>
                </a:cxn>
                <a:cxn ang="0">
                  <a:pos x="12193" y="16292"/>
                </a:cxn>
                <a:cxn ang="0">
                  <a:pos x="10192" y="15003"/>
                </a:cxn>
                <a:cxn ang="0">
                  <a:pos x="9145" y="14083"/>
                </a:cxn>
                <a:cxn ang="0">
                  <a:pos x="8764" y="14359"/>
                </a:cxn>
                <a:cxn ang="0">
                  <a:pos x="8668" y="13899"/>
                </a:cxn>
                <a:cxn ang="0">
                  <a:pos x="8478" y="13347"/>
                </a:cxn>
                <a:cxn ang="0">
                  <a:pos x="7430" y="12150"/>
                </a:cxn>
                <a:cxn ang="0">
                  <a:pos x="7239" y="11229"/>
                </a:cxn>
                <a:cxn ang="0">
                  <a:pos x="6954" y="10861"/>
                </a:cxn>
                <a:cxn ang="0">
                  <a:pos x="6287" y="10769"/>
                </a:cxn>
                <a:cxn ang="0">
                  <a:pos x="3810" y="8284"/>
                </a:cxn>
                <a:cxn ang="0">
                  <a:pos x="1048" y="3774"/>
                </a:cxn>
                <a:cxn ang="0">
                  <a:pos x="381" y="3866"/>
                </a:cxn>
                <a:cxn ang="0">
                  <a:pos x="95" y="3314"/>
                </a:cxn>
                <a:cxn ang="0">
                  <a:pos x="0" y="2117"/>
                </a:cxn>
                <a:cxn ang="0">
                  <a:pos x="381" y="1197"/>
                </a:cxn>
                <a:cxn ang="0">
                  <a:pos x="1048" y="736"/>
                </a:cxn>
                <a:cxn ang="0">
                  <a:pos x="2572" y="1381"/>
                </a:cxn>
                <a:cxn ang="0">
                  <a:pos x="2762" y="828"/>
                </a:cxn>
                <a:cxn ang="0">
                  <a:pos x="3239" y="368"/>
                </a:cxn>
                <a:cxn ang="0">
                  <a:pos x="4001" y="184"/>
                </a:cxn>
                <a:cxn ang="0">
                  <a:pos x="4763" y="0"/>
                </a:cxn>
                <a:cxn ang="0">
                  <a:pos x="6001" y="276"/>
                </a:cxn>
                <a:cxn ang="0">
                  <a:pos x="6477" y="0"/>
                </a:cxn>
                <a:cxn ang="0">
                  <a:pos x="7716" y="368"/>
                </a:cxn>
                <a:cxn ang="0">
                  <a:pos x="8192" y="736"/>
                </a:cxn>
                <a:cxn ang="0">
                  <a:pos x="8764" y="920"/>
                </a:cxn>
                <a:cxn ang="0">
                  <a:pos x="9145" y="460"/>
                </a:cxn>
                <a:cxn ang="0">
                  <a:pos x="10192" y="368"/>
                </a:cxn>
                <a:cxn ang="0">
                  <a:pos x="11431" y="368"/>
                </a:cxn>
                <a:cxn ang="0">
                  <a:pos x="13145" y="1841"/>
                </a:cxn>
                <a:cxn ang="0">
                  <a:pos x="14669" y="1289"/>
                </a:cxn>
                <a:cxn ang="0">
                  <a:pos x="14384" y="2301"/>
                </a:cxn>
                <a:cxn ang="0">
                  <a:pos x="14098" y="3222"/>
                </a:cxn>
                <a:cxn ang="0">
                  <a:pos x="14288" y="4418"/>
                </a:cxn>
                <a:cxn ang="0">
                  <a:pos x="14860" y="5615"/>
                </a:cxn>
                <a:cxn ang="0">
                  <a:pos x="15812" y="6443"/>
                </a:cxn>
                <a:cxn ang="0">
                  <a:pos x="16384" y="7087"/>
                </a:cxn>
                <a:cxn ang="0">
                  <a:pos x="16098" y="7364"/>
                </a:cxn>
                <a:cxn ang="0">
                  <a:pos x="15622" y="7640"/>
                </a:cxn>
                <a:cxn ang="0">
                  <a:pos x="14860" y="7272"/>
                </a:cxn>
                <a:cxn ang="0">
                  <a:pos x="14574" y="7456"/>
                </a:cxn>
                <a:cxn ang="0">
                  <a:pos x="15050" y="8100"/>
                </a:cxn>
                <a:cxn ang="0">
                  <a:pos x="15527" y="8652"/>
                </a:cxn>
                <a:cxn ang="0">
                  <a:pos x="15622" y="9112"/>
                </a:cxn>
                <a:cxn ang="0">
                  <a:pos x="15622" y="9665"/>
                </a:cxn>
                <a:cxn ang="0">
                  <a:pos x="15336" y="9941"/>
                </a:cxn>
              </a:cxnLst>
              <a:rect l="0" t="0" r="r" b="b"/>
              <a:pathLst>
                <a:path w="16384" h="16384">
                  <a:moveTo>
                    <a:pt x="15336" y="9941"/>
                  </a:moveTo>
                  <a:lnTo>
                    <a:pt x="15050" y="10125"/>
                  </a:lnTo>
                  <a:lnTo>
                    <a:pt x="14669" y="10125"/>
                  </a:lnTo>
                  <a:lnTo>
                    <a:pt x="14288" y="10125"/>
                  </a:lnTo>
                  <a:lnTo>
                    <a:pt x="14288" y="10309"/>
                  </a:lnTo>
                  <a:lnTo>
                    <a:pt x="14288" y="10769"/>
                  </a:lnTo>
                  <a:lnTo>
                    <a:pt x="14384" y="11137"/>
                  </a:lnTo>
                  <a:lnTo>
                    <a:pt x="14574" y="11322"/>
                  </a:lnTo>
                  <a:lnTo>
                    <a:pt x="14384" y="11690"/>
                  </a:lnTo>
                  <a:lnTo>
                    <a:pt x="14098" y="11690"/>
                  </a:lnTo>
                  <a:lnTo>
                    <a:pt x="13622" y="12058"/>
                  </a:lnTo>
                  <a:lnTo>
                    <a:pt x="13622" y="12610"/>
                  </a:lnTo>
                  <a:lnTo>
                    <a:pt x="13622" y="13070"/>
                  </a:lnTo>
                  <a:lnTo>
                    <a:pt x="13622" y="13254"/>
                  </a:lnTo>
                  <a:lnTo>
                    <a:pt x="13336" y="13531"/>
                  </a:lnTo>
                  <a:lnTo>
                    <a:pt x="12860" y="13623"/>
                  </a:lnTo>
                  <a:lnTo>
                    <a:pt x="12574" y="14083"/>
                  </a:lnTo>
                  <a:lnTo>
                    <a:pt x="12860" y="14359"/>
                  </a:lnTo>
                  <a:lnTo>
                    <a:pt x="12860" y="14635"/>
                  </a:lnTo>
                  <a:lnTo>
                    <a:pt x="12955" y="15003"/>
                  </a:lnTo>
                  <a:lnTo>
                    <a:pt x="13145" y="15187"/>
                  </a:lnTo>
                  <a:lnTo>
                    <a:pt x="13145" y="15372"/>
                  </a:lnTo>
                  <a:lnTo>
                    <a:pt x="12860" y="16384"/>
                  </a:lnTo>
                  <a:lnTo>
                    <a:pt x="12193" y="16292"/>
                  </a:lnTo>
                  <a:lnTo>
                    <a:pt x="11335" y="15648"/>
                  </a:lnTo>
                  <a:lnTo>
                    <a:pt x="10192" y="15003"/>
                  </a:lnTo>
                  <a:lnTo>
                    <a:pt x="9430" y="14175"/>
                  </a:lnTo>
                  <a:lnTo>
                    <a:pt x="9145" y="14083"/>
                  </a:lnTo>
                  <a:lnTo>
                    <a:pt x="9145" y="14267"/>
                  </a:lnTo>
                  <a:lnTo>
                    <a:pt x="8764" y="14359"/>
                  </a:lnTo>
                  <a:lnTo>
                    <a:pt x="8478" y="14267"/>
                  </a:lnTo>
                  <a:lnTo>
                    <a:pt x="8668" y="13899"/>
                  </a:lnTo>
                  <a:lnTo>
                    <a:pt x="8764" y="13623"/>
                  </a:lnTo>
                  <a:lnTo>
                    <a:pt x="8478" y="13347"/>
                  </a:lnTo>
                  <a:lnTo>
                    <a:pt x="8001" y="12886"/>
                  </a:lnTo>
                  <a:lnTo>
                    <a:pt x="7430" y="12150"/>
                  </a:lnTo>
                  <a:lnTo>
                    <a:pt x="7430" y="11690"/>
                  </a:lnTo>
                  <a:lnTo>
                    <a:pt x="7239" y="11229"/>
                  </a:lnTo>
                  <a:lnTo>
                    <a:pt x="7239" y="11045"/>
                  </a:lnTo>
                  <a:lnTo>
                    <a:pt x="6954" y="10861"/>
                  </a:lnTo>
                  <a:lnTo>
                    <a:pt x="6668" y="10861"/>
                  </a:lnTo>
                  <a:lnTo>
                    <a:pt x="6287" y="10769"/>
                  </a:lnTo>
                  <a:lnTo>
                    <a:pt x="5906" y="10309"/>
                  </a:lnTo>
                  <a:lnTo>
                    <a:pt x="3810" y="8284"/>
                  </a:lnTo>
                  <a:lnTo>
                    <a:pt x="2572" y="6811"/>
                  </a:lnTo>
                  <a:lnTo>
                    <a:pt x="1048" y="3774"/>
                  </a:lnTo>
                  <a:lnTo>
                    <a:pt x="762" y="3866"/>
                  </a:lnTo>
                  <a:lnTo>
                    <a:pt x="381" y="3866"/>
                  </a:lnTo>
                  <a:lnTo>
                    <a:pt x="286" y="3682"/>
                  </a:lnTo>
                  <a:lnTo>
                    <a:pt x="95" y="3314"/>
                  </a:lnTo>
                  <a:lnTo>
                    <a:pt x="0" y="2485"/>
                  </a:lnTo>
                  <a:lnTo>
                    <a:pt x="0" y="2117"/>
                  </a:lnTo>
                  <a:lnTo>
                    <a:pt x="95" y="1381"/>
                  </a:lnTo>
                  <a:lnTo>
                    <a:pt x="381" y="1197"/>
                  </a:lnTo>
                  <a:lnTo>
                    <a:pt x="572" y="920"/>
                  </a:lnTo>
                  <a:lnTo>
                    <a:pt x="1048" y="736"/>
                  </a:lnTo>
                  <a:lnTo>
                    <a:pt x="2477" y="2117"/>
                  </a:lnTo>
                  <a:lnTo>
                    <a:pt x="2572" y="1381"/>
                  </a:lnTo>
                  <a:lnTo>
                    <a:pt x="2762" y="1197"/>
                  </a:lnTo>
                  <a:lnTo>
                    <a:pt x="2762" y="828"/>
                  </a:lnTo>
                  <a:lnTo>
                    <a:pt x="2953" y="644"/>
                  </a:lnTo>
                  <a:lnTo>
                    <a:pt x="3239" y="368"/>
                  </a:lnTo>
                  <a:lnTo>
                    <a:pt x="4001" y="644"/>
                  </a:lnTo>
                  <a:lnTo>
                    <a:pt x="4001" y="184"/>
                  </a:lnTo>
                  <a:lnTo>
                    <a:pt x="4287" y="0"/>
                  </a:lnTo>
                  <a:lnTo>
                    <a:pt x="4763" y="0"/>
                  </a:lnTo>
                  <a:lnTo>
                    <a:pt x="5239" y="276"/>
                  </a:lnTo>
                  <a:lnTo>
                    <a:pt x="6001" y="276"/>
                  </a:lnTo>
                  <a:lnTo>
                    <a:pt x="6192" y="0"/>
                  </a:lnTo>
                  <a:lnTo>
                    <a:pt x="6477" y="0"/>
                  </a:lnTo>
                  <a:lnTo>
                    <a:pt x="7239" y="184"/>
                  </a:lnTo>
                  <a:lnTo>
                    <a:pt x="7716" y="368"/>
                  </a:lnTo>
                  <a:lnTo>
                    <a:pt x="8001" y="644"/>
                  </a:lnTo>
                  <a:lnTo>
                    <a:pt x="8192" y="736"/>
                  </a:lnTo>
                  <a:lnTo>
                    <a:pt x="8478" y="920"/>
                  </a:lnTo>
                  <a:lnTo>
                    <a:pt x="8764" y="920"/>
                  </a:lnTo>
                  <a:lnTo>
                    <a:pt x="9145" y="828"/>
                  </a:lnTo>
                  <a:lnTo>
                    <a:pt x="9145" y="460"/>
                  </a:lnTo>
                  <a:lnTo>
                    <a:pt x="9430" y="368"/>
                  </a:lnTo>
                  <a:lnTo>
                    <a:pt x="10192" y="368"/>
                  </a:lnTo>
                  <a:lnTo>
                    <a:pt x="10859" y="276"/>
                  </a:lnTo>
                  <a:lnTo>
                    <a:pt x="11431" y="368"/>
                  </a:lnTo>
                  <a:lnTo>
                    <a:pt x="12097" y="736"/>
                  </a:lnTo>
                  <a:lnTo>
                    <a:pt x="13145" y="1841"/>
                  </a:lnTo>
                  <a:lnTo>
                    <a:pt x="13622" y="1381"/>
                  </a:lnTo>
                  <a:lnTo>
                    <a:pt x="14669" y="1289"/>
                  </a:lnTo>
                  <a:lnTo>
                    <a:pt x="14669" y="1473"/>
                  </a:lnTo>
                  <a:lnTo>
                    <a:pt x="14384" y="2301"/>
                  </a:lnTo>
                  <a:lnTo>
                    <a:pt x="14098" y="2761"/>
                  </a:lnTo>
                  <a:lnTo>
                    <a:pt x="14098" y="3222"/>
                  </a:lnTo>
                  <a:lnTo>
                    <a:pt x="14098" y="3774"/>
                  </a:lnTo>
                  <a:lnTo>
                    <a:pt x="14288" y="4418"/>
                  </a:lnTo>
                  <a:lnTo>
                    <a:pt x="14574" y="4970"/>
                  </a:lnTo>
                  <a:lnTo>
                    <a:pt x="14860" y="5615"/>
                  </a:lnTo>
                  <a:lnTo>
                    <a:pt x="15146" y="5891"/>
                  </a:lnTo>
                  <a:lnTo>
                    <a:pt x="15812" y="6443"/>
                  </a:lnTo>
                  <a:lnTo>
                    <a:pt x="16289" y="6811"/>
                  </a:lnTo>
                  <a:lnTo>
                    <a:pt x="16384" y="7087"/>
                  </a:lnTo>
                  <a:lnTo>
                    <a:pt x="16384" y="7272"/>
                  </a:lnTo>
                  <a:lnTo>
                    <a:pt x="16098" y="7364"/>
                  </a:lnTo>
                  <a:lnTo>
                    <a:pt x="15908" y="7640"/>
                  </a:lnTo>
                  <a:lnTo>
                    <a:pt x="15622" y="7640"/>
                  </a:lnTo>
                  <a:lnTo>
                    <a:pt x="15146" y="7364"/>
                  </a:lnTo>
                  <a:lnTo>
                    <a:pt x="14860" y="7272"/>
                  </a:lnTo>
                  <a:lnTo>
                    <a:pt x="14574" y="7272"/>
                  </a:lnTo>
                  <a:lnTo>
                    <a:pt x="14574" y="7456"/>
                  </a:lnTo>
                  <a:lnTo>
                    <a:pt x="14574" y="7732"/>
                  </a:lnTo>
                  <a:lnTo>
                    <a:pt x="15050" y="8100"/>
                  </a:lnTo>
                  <a:lnTo>
                    <a:pt x="15146" y="8376"/>
                  </a:lnTo>
                  <a:lnTo>
                    <a:pt x="15527" y="8652"/>
                  </a:lnTo>
                  <a:lnTo>
                    <a:pt x="15527" y="8836"/>
                  </a:lnTo>
                  <a:lnTo>
                    <a:pt x="15622" y="9112"/>
                  </a:lnTo>
                  <a:lnTo>
                    <a:pt x="15622" y="9297"/>
                  </a:lnTo>
                  <a:lnTo>
                    <a:pt x="15622" y="9665"/>
                  </a:lnTo>
                  <a:lnTo>
                    <a:pt x="15527" y="9849"/>
                  </a:lnTo>
                  <a:lnTo>
                    <a:pt x="15336" y="9941"/>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5" name="Croatia"/>
            <p:cNvSpPr>
              <a:spLocks noChangeAspect="1"/>
            </p:cNvSpPr>
            <p:nvPr/>
          </p:nvSpPr>
          <p:spPr bwMode="auto">
            <a:xfrm>
              <a:off x="2124" y="2153"/>
              <a:ext cx="327" cy="328"/>
            </a:xfrm>
            <a:custGeom>
              <a:avLst/>
              <a:gdLst/>
              <a:ahLst/>
              <a:cxnLst>
                <a:cxn ang="0">
                  <a:pos x="15558" y="5219"/>
                </a:cxn>
                <a:cxn ang="0">
                  <a:pos x="14796" y="6250"/>
                </a:cxn>
                <a:cxn ang="0">
                  <a:pos x="12955" y="5340"/>
                </a:cxn>
                <a:cxn ang="0">
                  <a:pos x="12129" y="5704"/>
                </a:cxn>
                <a:cxn ang="0">
                  <a:pos x="11177" y="5340"/>
                </a:cxn>
                <a:cxn ang="0">
                  <a:pos x="10161" y="5279"/>
                </a:cxn>
                <a:cxn ang="0">
                  <a:pos x="8827" y="5219"/>
                </a:cxn>
                <a:cxn ang="0">
                  <a:pos x="8001" y="5643"/>
                </a:cxn>
                <a:cxn ang="0">
                  <a:pos x="6731" y="5583"/>
                </a:cxn>
                <a:cxn ang="0">
                  <a:pos x="6160" y="6493"/>
                </a:cxn>
                <a:cxn ang="0">
                  <a:pos x="6350" y="7646"/>
                </a:cxn>
                <a:cxn ang="0">
                  <a:pos x="8700" y="10559"/>
                </a:cxn>
                <a:cxn ang="0">
                  <a:pos x="10669" y="12379"/>
                </a:cxn>
                <a:cxn ang="0">
                  <a:pos x="10986" y="13047"/>
                </a:cxn>
                <a:cxn ang="0">
                  <a:pos x="11939" y="14382"/>
                </a:cxn>
                <a:cxn ang="0">
                  <a:pos x="12256" y="14442"/>
                </a:cxn>
                <a:cxn ang="0">
                  <a:pos x="14288" y="15899"/>
                </a:cxn>
                <a:cxn ang="0">
                  <a:pos x="13780" y="15777"/>
                </a:cxn>
                <a:cxn ang="0">
                  <a:pos x="11812" y="15049"/>
                </a:cxn>
                <a:cxn ang="0">
                  <a:pos x="11113" y="14260"/>
                </a:cxn>
                <a:cxn ang="0">
                  <a:pos x="11113" y="14139"/>
                </a:cxn>
                <a:cxn ang="0">
                  <a:pos x="8128" y="12500"/>
                </a:cxn>
                <a:cxn ang="0">
                  <a:pos x="6731" y="11590"/>
                </a:cxn>
                <a:cxn ang="0">
                  <a:pos x="4763" y="9891"/>
                </a:cxn>
                <a:cxn ang="0">
                  <a:pos x="4763" y="8859"/>
                </a:cxn>
                <a:cxn ang="0">
                  <a:pos x="3620" y="6250"/>
                </a:cxn>
                <a:cxn ang="0">
                  <a:pos x="2794" y="5401"/>
                </a:cxn>
                <a:cxn ang="0">
                  <a:pos x="1461" y="7282"/>
                </a:cxn>
                <a:cxn ang="0">
                  <a:pos x="254" y="5765"/>
                </a:cxn>
                <a:cxn ang="0">
                  <a:pos x="254" y="4672"/>
                </a:cxn>
                <a:cxn ang="0">
                  <a:pos x="953" y="4976"/>
                </a:cxn>
                <a:cxn ang="0">
                  <a:pos x="1778" y="4733"/>
                </a:cxn>
                <a:cxn ang="0">
                  <a:pos x="2223" y="4915"/>
                </a:cxn>
                <a:cxn ang="0">
                  <a:pos x="2921" y="4733"/>
                </a:cxn>
                <a:cxn ang="0">
                  <a:pos x="3112" y="4005"/>
                </a:cxn>
                <a:cxn ang="0">
                  <a:pos x="3620" y="4430"/>
                </a:cxn>
                <a:cxn ang="0">
                  <a:pos x="3937" y="4248"/>
                </a:cxn>
                <a:cxn ang="0">
                  <a:pos x="4890" y="4430"/>
                </a:cxn>
                <a:cxn ang="0">
                  <a:pos x="5080" y="3702"/>
                </a:cxn>
                <a:cxn ang="0">
                  <a:pos x="5334" y="3277"/>
                </a:cxn>
                <a:cxn ang="0">
                  <a:pos x="5588" y="2488"/>
                </a:cxn>
                <a:cxn ang="0">
                  <a:pos x="5398" y="1638"/>
                </a:cxn>
                <a:cxn ang="0">
                  <a:pos x="7049" y="728"/>
                </a:cxn>
                <a:cxn ang="0">
                  <a:pos x="7493" y="61"/>
                </a:cxn>
                <a:cxn ang="0">
                  <a:pos x="9208" y="1153"/>
                </a:cxn>
                <a:cxn ang="0">
                  <a:pos x="11812" y="2913"/>
                </a:cxn>
                <a:cxn ang="0">
                  <a:pos x="14415" y="1942"/>
                </a:cxn>
                <a:cxn ang="0">
                  <a:pos x="14923" y="3702"/>
                </a:cxn>
                <a:cxn ang="0">
                  <a:pos x="15558" y="4612"/>
                </a:cxn>
                <a:cxn ang="0">
                  <a:pos x="16193" y="5097"/>
                </a:cxn>
              </a:cxnLst>
              <a:rect l="0" t="0" r="r" b="b"/>
              <a:pathLst>
                <a:path w="16384" h="16384">
                  <a:moveTo>
                    <a:pt x="16193" y="5097"/>
                  </a:moveTo>
                  <a:lnTo>
                    <a:pt x="15876" y="5097"/>
                  </a:lnTo>
                  <a:lnTo>
                    <a:pt x="15685" y="5037"/>
                  </a:lnTo>
                  <a:lnTo>
                    <a:pt x="15558" y="5219"/>
                  </a:lnTo>
                  <a:lnTo>
                    <a:pt x="15368" y="5340"/>
                  </a:lnTo>
                  <a:lnTo>
                    <a:pt x="15368" y="5765"/>
                  </a:lnTo>
                  <a:lnTo>
                    <a:pt x="15241" y="6007"/>
                  </a:lnTo>
                  <a:lnTo>
                    <a:pt x="14796" y="6250"/>
                  </a:lnTo>
                  <a:lnTo>
                    <a:pt x="14225" y="5583"/>
                  </a:lnTo>
                  <a:lnTo>
                    <a:pt x="13780" y="5340"/>
                  </a:lnTo>
                  <a:lnTo>
                    <a:pt x="13399" y="5279"/>
                  </a:lnTo>
                  <a:lnTo>
                    <a:pt x="12955" y="5340"/>
                  </a:lnTo>
                  <a:lnTo>
                    <a:pt x="12447" y="5340"/>
                  </a:lnTo>
                  <a:lnTo>
                    <a:pt x="12256" y="5401"/>
                  </a:lnTo>
                  <a:lnTo>
                    <a:pt x="12256" y="5583"/>
                  </a:lnTo>
                  <a:lnTo>
                    <a:pt x="12129" y="5704"/>
                  </a:lnTo>
                  <a:lnTo>
                    <a:pt x="11812" y="5704"/>
                  </a:lnTo>
                  <a:lnTo>
                    <a:pt x="11621" y="5583"/>
                  </a:lnTo>
                  <a:lnTo>
                    <a:pt x="11431" y="5522"/>
                  </a:lnTo>
                  <a:lnTo>
                    <a:pt x="11177" y="5340"/>
                  </a:lnTo>
                  <a:lnTo>
                    <a:pt x="10923" y="5219"/>
                  </a:lnTo>
                  <a:lnTo>
                    <a:pt x="10351" y="5097"/>
                  </a:lnTo>
                  <a:lnTo>
                    <a:pt x="10288" y="5097"/>
                  </a:lnTo>
                  <a:lnTo>
                    <a:pt x="10161" y="5279"/>
                  </a:lnTo>
                  <a:lnTo>
                    <a:pt x="9653" y="5279"/>
                  </a:lnTo>
                  <a:lnTo>
                    <a:pt x="9335" y="5097"/>
                  </a:lnTo>
                  <a:lnTo>
                    <a:pt x="9018" y="5097"/>
                  </a:lnTo>
                  <a:lnTo>
                    <a:pt x="8827" y="5219"/>
                  </a:lnTo>
                  <a:lnTo>
                    <a:pt x="8827" y="5522"/>
                  </a:lnTo>
                  <a:lnTo>
                    <a:pt x="8319" y="5340"/>
                  </a:lnTo>
                  <a:lnTo>
                    <a:pt x="8128" y="5522"/>
                  </a:lnTo>
                  <a:lnTo>
                    <a:pt x="8001" y="5643"/>
                  </a:lnTo>
                  <a:lnTo>
                    <a:pt x="7874" y="5886"/>
                  </a:lnTo>
                  <a:lnTo>
                    <a:pt x="7811" y="6007"/>
                  </a:lnTo>
                  <a:lnTo>
                    <a:pt x="7684" y="6493"/>
                  </a:lnTo>
                  <a:lnTo>
                    <a:pt x="6731" y="5583"/>
                  </a:lnTo>
                  <a:lnTo>
                    <a:pt x="6541" y="5643"/>
                  </a:lnTo>
                  <a:lnTo>
                    <a:pt x="6350" y="5886"/>
                  </a:lnTo>
                  <a:lnTo>
                    <a:pt x="6160" y="6007"/>
                  </a:lnTo>
                  <a:lnTo>
                    <a:pt x="6160" y="6493"/>
                  </a:lnTo>
                  <a:lnTo>
                    <a:pt x="6160" y="6736"/>
                  </a:lnTo>
                  <a:lnTo>
                    <a:pt x="6160" y="7282"/>
                  </a:lnTo>
                  <a:lnTo>
                    <a:pt x="6223" y="7525"/>
                  </a:lnTo>
                  <a:lnTo>
                    <a:pt x="6350" y="7646"/>
                  </a:lnTo>
                  <a:lnTo>
                    <a:pt x="6541" y="7646"/>
                  </a:lnTo>
                  <a:lnTo>
                    <a:pt x="6731" y="7585"/>
                  </a:lnTo>
                  <a:lnTo>
                    <a:pt x="7811" y="9588"/>
                  </a:lnTo>
                  <a:lnTo>
                    <a:pt x="8700" y="10559"/>
                  </a:lnTo>
                  <a:lnTo>
                    <a:pt x="10097" y="11954"/>
                  </a:lnTo>
                  <a:lnTo>
                    <a:pt x="10288" y="12197"/>
                  </a:lnTo>
                  <a:lnTo>
                    <a:pt x="10478" y="12379"/>
                  </a:lnTo>
                  <a:lnTo>
                    <a:pt x="10669" y="12379"/>
                  </a:lnTo>
                  <a:lnTo>
                    <a:pt x="10923" y="12440"/>
                  </a:lnTo>
                  <a:lnTo>
                    <a:pt x="10923" y="12561"/>
                  </a:lnTo>
                  <a:lnTo>
                    <a:pt x="10986" y="12804"/>
                  </a:lnTo>
                  <a:lnTo>
                    <a:pt x="10986" y="13047"/>
                  </a:lnTo>
                  <a:lnTo>
                    <a:pt x="11431" y="13714"/>
                  </a:lnTo>
                  <a:lnTo>
                    <a:pt x="11748" y="13896"/>
                  </a:lnTo>
                  <a:lnTo>
                    <a:pt x="11939" y="14078"/>
                  </a:lnTo>
                  <a:lnTo>
                    <a:pt x="11939" y="14382"/>
                  </a:lnTo>
                  <a:lnTo>
                    <a:pt x="11812" y="14503"/>
                  </a:lnTo>
                  <a:lnTo>
                    <a:pt x="11939" y="14746"/>
                  </a:lnTo>
                  <a:lnTo>
                    <a:pt x="12256" y="14564"/>
                  </a:lnTo>
                  <a:lnTo>
                    <a:pt x="12256" y="14442"/>
                  </a:lnTo>
                  <a:lnTo>
                    <a:pt x="12447" y="14503"/>
                  </a:lnTo>
                  <a:lnTo>
                    <a:pt x="12955" y="14988"/>
                  </a:lnTo>
                  <a:lnTo>
                    <a:pt x="13717" y="15413"/>
                  </a:lnTo>
                  <a:lnTo>
                    <a:pt x="14288" y="15899"/>
                  </a:lnTo>
                  <a:lnTo>
                    <a:pt x="14606" y="16020"/>
                  </a:lnTo>
                  <a:lnTo>
                    <a:pt x="14733" y="16384"/>
                  </a:lnTo>
                  <a:lnTo>
                    <a:pt x="14288" y="16141"/>
                  </a:lnTo>
                  <a:lnTo>
                    <a:pt x="13780" y="15777"/>
                  </a:lnTo>
                  <a:lnTo>
                    <a:pt x="13272" y="15413"/>
                  </a:lnTo>
                  <a:lnTo>
                    <a:pt x="12764" y="15110"/>
                  </a:lnTo>
                  <a:lnTo>
                    <a:pt x="12256" y="15110"/>
                  </a:lnTo>
                  <a:lnTo>
                    <a:pt x="11812" y="15049"/>
                  </a:lnTo>
                  <a:lnTo>
                    <a:pt x="10986" y="14564"/>
                  </a:lnTo>
                  <a:lnTo>
                    <a:pt x="10288" y="14442"/>
                  </a:lnTo>
                  <a:lnTo>
                    <a:pt x="10478" y="14199"/>
                  </a:lnTo>
                  <a:lnTo>
                    <a:pt x="11113" y="14260"/>
                  </a:lnTo>
                  <a:lnTo>
                    <a:pt x="11431" y="14685"/>
                  </a:lnTo>
                  <a:lnTo>
                    <a:pt x="11748" y="14685"/>
                  </a:lnTo>
                  <a:lnTo>
                    <a:pt x="11621" y="14382"/>
                  </a:lnTo>
                  <a:lnTo>
                    <a:pt x="11113" y="14139"/>
                  </a:lnTo>
                  <a:lnTo>
                    <a:pt x="10351" y="13289"/>
                  </a:lnTo>
                  <a:lnTo>
                    <a:pt x="9653" y="12804"/>
                  </a:lnTo>
                  <a:lnTo>
                    <a:pt x="8700" y="12500"/>
                  </a:lnTo>
                  <a:lnTo>
                    <a:pt x="8128" y="12500"/>
                  </a:lnTo>
                  <a:lnTo>
                    <a:pt x="7366" y="12561"/>
                  </a:lnTo>
                  <a:lnTo>
                    <a:pt x="7176" y="12561"/>
                  </a:lnTo>
                  <a:lnTo>
                    <a:pt x="7049" y="12197"/>
                  </a:lnTo>
                  <a:lnTo>
                    <a:pt x="6731" y="11590"/>
                  </a:lnTo>
                  <a:lnTo>
                    <a:pt x="6160" y="11408"/>
                  </a:lnTo>
                  <a:lnTo>
                    <a:pt x="5906" y="11105"/>
                  </a:lnTo>
                  <a:lnTo>
                    <a:pt x="5398" y="10741"/>
                  </a:lnTo>
                  <a:lnTo>
                    <a:pt x="4763" y="9891"/>
                  </a:lnTo>
                  <a:lnTo>
                    <a:pt x="4699" y="9648"/>
                  </a:lnTo>
                  <a:lnTo>
                    <a:pt x="4890" y="9466"/>
                  </a:lnTo>
                  <a:lnTo>
                    <a:pt x="5398" y="9284"/>
                  </a:lnTo>
                  <a:lnTo>
                    <a:pt x="4763" y="8859"/>
                  </a:lnTo>
                  <a:lnTo>
                    <a:pt x="4255" y="8495"/>
                  </a:lnTo>
                  <a:lnTo>
                    <a:pt x="3874" y="7585"/>
                  </a:lnTo>
                  <a:lnTo>
                    <a:pt x="3874" y="6857"/>
                  </a:lnTo>
                  <a:lnTo>
                    <a:pt x="3620" y="6250"/>
                  </a:lnTo>
                  <a:lnTo>
                    <a:pt x="3429" y="5947"/>
                  </a:lnTo>
                  <a:lnTo>
                    <a:pt x="3239" y="5947"/>
                  </a:lnTo>
                  <a:lnTo>
                    <a:pt x="3112" y="5765"/>
                  </a:lnTo>
                  <a:lnTo>
                    <a:pt x="2794" y="5401"/>
                  </a:lnTo>
                  <a:lnTo>
                    <a:pt x="2223" y="5279"/>
                  </a:lnTo>
                  <a:lnTo>
                    <a:pt x="1969" y="6190"/>
                  </a:lnTo>
                  <a:lnTo>
                    <a:pt x="1651" y="6736"/>
                  </a:lnTo>
                  <a:lnTo>
                    <a:pt x="1461" y="7282"/>
                  </a:lnTo>
                  <a:lnTo>
                    <a:pt x="1143" y="7342"/>
                  </a:lnTo>
                  <a:lnTo>
                    <a:pt x="826" y="7221"/>
                  </a:lnTo>
                  <a:lnTo>
                    <a:pt x="445" y="6250"/>
                  </a:lnTo>
                  <a:lnTo>
                    <a:pt x="254" y="5765"/>
                  </a:lnTo>
                  <a:lnTo>
                    <a:pt x="0" y="5037"/>
                  </a:lnTo>
                  <a:lnTo>
                    <a:pt x="0" y="4672"/>
                  </a:lnTo>
                  <a:lnTo>
                    <a:pt x="127" y="4430"/>
                  </a:lnTo>
                  <a:lnTo>
                    <a:pt x="254" y="4672"/>
                  </a:lnTo>
                  <a:lnTo>
                    <a:pt x="318" y="4915"/>
                  </a:lnTo>
                  <a:lnTo>
                    <a:pt x="572" y="4976"/>
                  </a:lnTo>
                  <a:lnTo>
                    <a:pt x="762" y="4976"/>
                  </a:lnTo>
                  <a:lnTo>
                    <a:pt x="953" y="4976"/>
                  </a:lnTo>
                  <a:lnTo>
                    <a:pt x="1143" y="5097"/>
                  </a:lnTo>
                  <a:lnTo>
                    <a:pt x="1397" y="4976"/>
                  </a:lnTo>
                  <a:lnTo>
                    <a:pt x="1461" y="4855"/>
                  </a:lnTo>
                  <a:lnTo>
                    <a:pt x="1778" y="4733"/>
                  </a:lnTo>
                  <a:lnTo>
                    <a:pt x="1905" y="4915"/>
                  </a:lnTo>
                  <a:lnTo>
                    <a:pt x="2096" y="5037"/>
                  </a:lnTo>
                  <a:lnTo>
                    <a:pt x="2223" y="5037"/>
                  </a:lnTo>
                  <a:lnTo>
                    <a:pt x="2223" y="4915"/>
                  </a:lnTo>
                  <a:lnTo>
                    <a:pt x="2223" y="4733"/>
                  </a:lnTo>
                  <a:lnTo>
                    <a:pt x="2540" y="4672"/>
                  </a:lnTo>
                  <a:lnTo>
                    <a:pt x="2731" y="4855"/>
                  </a:lnTo>
                  <a:lnTo>
                    <a:pt x="2921" y="4733"/>
                  </a:lnTo>
                  <a:lnTo>
                    <a:pt x="3048" y="4612"/>
                  </a:lnTo>
                  <a:lnTo>
                    <a:pt x="3112" y="4369"/>
                  </a:lnTo>
                  <a:lnTo>
                    <a:pt x="3112" y="4248"/>
                  </a:lnTo>
                  <a:lnTo>
                    <a:pt x="3112" y="4005"/>
                  </a:lnTo>
                  <a:lnTo>
                    <a:pt x="3366" y="3884"/>
                  </a:lnTo>
                  <a:lnTo>
                    <a:pt x="3429" y="4005"/>
                  </a:lnTo>
                  <a:lnTo>
                    <a:pt x="3556" y="4248"/>
                  </a:lnTo>
                  <a:lnTo>
                    <a:pt x="3620" y="4430"/>
                  </a:lnTo>
                  <a:lnTo>
                    <a:pt x="3747" y="4672"/>
                  </a:lnTo>
                  <a:lnTo>
                    <a:pt x="3937" y="4672"/>
                  </a:lnTo>
                  <a:lnTo>
                    <a:pt x="3937" y="4430"/>
                  </a:lnTo>
                  <a:lnTo>
                    <a:pt x="3937" y="4248"/>
                  </a:lnTo>
                  <a:lnTo>
                    <a:pt x="4191" y="4248"/>
                  </a:lnTo>
                  <a:lnTo>
                    <a:pt x="4382" y="4308"/>
                  </a:lnTo>
                  <a:lnTo>
                    <a:pt x="4445" y="4612"/>
                  </a:lnTo>
                  <a:lnTo>
                    <a:pt x="4890" y="4430"/>
                  </a:lnTo>
                  <a:lnTo>
                    <a:pt x="4890" y="4126"/>
                  </a:lnTo>
                  <a:lnTo>
                    <a:pt x="4890" y="3884"/>
                  </a:lnTo>
                  <a:lnTo>
                    <a:pt x="5207" y="3884"/>
                  </a:lnTo>
                  <a:lnTo>
                    <a:pt x="5080" y="3702"/>
                  </a:lnTo>
                  <a:lnTo>
                    <a:pt x="4890" y="3702"/>
                  </a:lnTo>
                  <a:lnTo>
                    <a:pt x="4763" y="3580"/>
                  </a:lnTo>
                  <a:lnTo>
                    <a:pt x="5017" y="3398"/>
                  </a:lnTo>
                  <a:lnTo>
                    <a:pt x="5334" y="3277"/>
                  </a:lnTo>
                  <a:lnTo>
                    <a:pt x="5525" y="3095"/>
                  </a:lnTo>
                  <a:lnTo>
                    <a:pt x="5588" y="2913"/>
                  </a:lnTo>
                  <a:lnTo>
                    <a:pt x="5588" y="2670"/>
                  </a:lnTo>
                  <a:lnTo>
                    <a:pt x="5588" y="2488"/>
                  </a:lnTo>
                  <a:lnTo>
                    <a:pt x="5588" y="2306"/>
                  </a:lnTo>
                  <a:lnTo>
                    <a:pt x="5334" y="2002"/>
                  </a:lnTo>
                  <a:lnTo>
                    <a:pt x="5334" y="1760"/>
                  </a:lnTo>
                  <a:lnTo>
                    <a:pt x="5398" y="1638"/>
                  </a:lnTo>
                  <a:lnTo>
                    <a:pt x="6223" y="1092"/>
                  </a:lnTo>
                  <a:lnTo>
                    <a:pt x="6541" y="1092"/>
                  </a:lnTo>
                  <a:lnTo>
                    <a:pt x="6731" y="1032"/>
                  </a:lnTo>
                  <a:lnTo>
                    <a:pt x="7049" y="728"/>
                  </a:lnTo>
                  <a:lnTo>
                    <a:pt x="7049" y="607"/>
                  </a:lnTo>
                  <a:lnTo>
                    <a:pt x="7049" y="364"/>
                  </a:lnTo>
                  <a:lnTo>
                    <a:pt x="7049" y="61"/>
                  </a:lnTo>
                  <a:lnTo>
                    <a:pt x="7493" y="61"/>
                  </a:lnTo>
                  <a:lnTo>
                    <a:pt x="7811" y="0"/>
                  </a:lnTo>
                  <a:lnTo>
                    <a:pt x="8001" y="61"/>
                  </a:lnTo>
                  <a:lnTo>
                    <a:pt x="8700" y="364"/>
                  </a:lnTo>
                  <a:lnTo>
                    <a:pt x="9208" y="1153"/>
                  </a:lnTo>
                  <a:lnTo>
                    <a:pt x="9970" y="1456"/>
                  </a:lnTo>
                  <a:lnTo>
                    <a:pt x="10478" y="2245"/>
                  </a:lnTo>
                  <a:lnTo>
                    <a:pt x="11113" y="2367"/>
                  </a:lnTo>
                  <a:lnTo>
                    <a:pt x="11812" y="2913"/>
                  </a:lnTo>
                  <a:lnTo>
                    <a:pt x="12764" y="2670"/>
                  </a:lnTo>
                  <a:lnTo>
                    <a:pt x="13399" y="2427"/>
                  </a:lnTo>
                  <a:lnTo>
                    <a:pt x="13971" y="2002"/>
                  </a:lnTo>
                  <a:lnTo>
                    <a:pt x="14415" y="1942"/>
                  </a:lnTo>
                  <a:lnTo>
                    <a:pt x="14733" y="2973"/>
                  </a:lnTo>
                  <a:lnTo>
                    <a:pt x="14606" y="3277"/>
                  </a:lnTo>
                  <a:lnTo>
                    <a:pt x="14606" y="3459"/>
                  </a:lnTo>
                  <a:lnTo>
                    <a:pt x="14923" y="3702"/>
                  </a:lnTo>
                  <a:lnTo>
                    <a:pt x="15050" y="3944"/>
                  </a:lnTo>
                  <a:lnTo>
                    <a:pt x="14796" y="4005"/>
                  </a:lnTo>
                  <a:lnTo>
                    <a:pt x="15050" y="4430"/>
                  </a:lnTo>
                  <a:lnTo>
                    <a:pt x="15558" y="4612"/>
                  </a:lnTo>
                  <a:lnTo>
                    <a:pt x="16257" y="4733"/>
                  </a:lnTo>
                  <a:lnTo>
                    <a:pt x="16384" y="4915"/>
                  </a:lnTo>
                  <a:lnTo>
                    <a:pt x="16257" y="5037"/>
                  </a:lnTo>
                  <a:lnTo>
                    <a:pt x="16193" y="5097"/>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126" name="Slovenia"/>
            <p:cNvGrpSpPr>
              <a:grpSpLocks noChangeAspect="1"/>
            </p:cNvGrpSpPr>
            <p:nvPr/>
          </p:nvGrpSpPr>
          <p:grpSpPr bwMode="auto">
            <a:xfrm>
              <a:off x="2116" y="2125"/>
              <a:ext cx="217" cy="326"/>
              <a:chOff x="-3928" y="-127470"/>
              <a:chExt cx="17992" cy="126"/>
            </a:xfrm>
          </p:grpSpPr>
          <p:sp>
            <p:nvSpPr>
              <p:cNvPr id="128" name="Slovania"/>
              <p:cNvSpPr>
                <a:spLocks noChangeAspect="1"/>
              </p:cNvSpPr>
              <p:nvPr/>
            </p:nvSpPr>
            <p:spPr bwMode="auto">
              <a:xfrm>
                <a:off x="-3928" y="-127470"/>
                <a:ext cx="13936" cy="51"/>
              </a:xfrm>
              <a:custGeom>
                <a:avLst/>
                <a:gdLst/>
                <a:ahLst/>
                <a:cxnLst>
                  <a:cxn ang="0">
                    <a:pos x="14592" y="4482"/>
                  </a:cxn>
                  <a:cxn ang="0">
                    <a:pos x="14592" y="5410"/>
                  </a:cxn>
                  <a:cxn ang="0">
                    <a:pos x="13696" y="6183"/>
                  </a:cxn>
                  <a:cxn ang="0">
                    <a:pos x="11264" y="7574"/>
                  </a:cxn>
                  <a:cxn ang="0">
                    <a:pos x="11008" y="8656"/>
                  </a:cxn>
                  <a:cxn ang="0">
                    <a:pos x="11648" y="9738"/>
                  </a:cxn>
                  <a:cxn ang="0">
                    <a:pos x="11648" y="10820"/>
                  </a:cxn>
                  <a:cxn ang="0">
                    <a:pos x="11008" y="11747"/>
                  </a:cxn>
                  <a:cxn ang="0">
                    <a:pos x="10112" y="12520"/>
                  </a:cxn>
                  <a:cxn ang="0">
                    <a:pos x="10624" y="12829"/>
                  </a:cxn>
                  <a:cxn ang="0">
                    <a:pos x="10368" y="13293"/>
                  </a:cxn>
                  <a:cxn ang="0">
                    <a:pos x="10112" y="14993"/>
                  </a:cxn>
                  <a:cxn ang="0">
                    <a:pos x="9472" y="14684"/>
                  </a:cxn>
                  <a:cxn ang="0">
                    <a:pos x="8448" y="14375"/>
                  </a:cxn>
                  <a:cxn ang="0">
                    <a:pos x="8448" y="15302"/>
                  </a:cxn>
                  <a:cxn ang="0">
                    <a:pos x="7808" y="14993"/>
                  </a:cxn>
                  <a:cxn ang="0">
                    <a:pos x="7424" y="13756"/>
                  </a:cxn>
                  <a:cxn ang="0">
                    <a:pos x="6784" y="13447"/>
                  </a:cxn>
                  <a:cxn ang="0">
                    <a:pos x="6784" y="14684"/>
                  </a:cxn>
                  <a:cxn ang="0">
                    <a:pos x="6400" y="15457"/>
                  </a:cxn>
                  <a:cxn ang="0">
                    <a:pos x="5760" y="15302"/>
                  </a:cxn>
                  <a:cxn ang="0">
                    <a:pos x="5120" y="15920"/>
                  </a:cxn>
                  <a:cxn ang="0">
                    <a:pos x="4736" y="16229"/>
                  </a:cxn>
                  <a:cxn ang="0">
                    <a:pos x="4096" y="15457"/>
                  </a:cxn>
                  <a:cxn ang="0">
                    <a:pos x="3328" y="16075"/>
                  </a:cxn>
                  <a:cxn ang="0">
                    <a:pos x="2688" y="16075"/>
                  </a:cxn>
                  <a:cxn ang="0">
                    <a:pos x="1792" y="16075"/>
                  </a:cxn>
                  <a:cxn ang="0">
                    <a:pos x="1152" y="15457"/>
                  </a:cxn>
                  <a:cxn ang="0">
                    <a:pos x="1408" y="14684"/>
                  </a:cxn>
                  <a:cxn ang="0">
                    <a:pos x="2176" y="14684"/>
                  </a:cxn>
                  <a:cxn ang="0">
                    <a:pos x="2688" y="13756"/>
                  </a:cxn>
                  <a:cxn ang="0">
                    <a:pos x="2048" y="12829"/>
                  </a:cxn>
                  <a:cxn ang="0">
                    <a:pos x="1664" y="12056"/>
                  </a:cxn>
                  <a:cxn ang="0">
                    <a:pos x="1024" y="10820"/>
                  </a:cxn>
                  <a:cxn ang="0">
                    <a:pos x="384" y="9583"/>
                  </a:cxn>
                  <a:cxn ang="0">
                    <a:pos x="768" y="7728"/>
                  </a:cxn>
                  <a:cxn ang="0">
                    <a:pos x="0" y="6955"/>
                  </a:cxn>
                  <a:cxn ang="0">
                    <a:pos x="512" y="5255"/>
                  </a:cxn>
                  <a:cxn ang="0">
                    <a:pos x="1408" y="4637"/>
                  </a:cxn>
                  <a:cxn ang="0">
                    <a:pos x="2688" y="4637"/>
                  </a:cxn>
                  <a:cxn ang="0">
                    <a:pos x="4352" y="4946"/>
                  </a:cxn>
                  <a:cxn ang="0">
                    <a:pos x="5632" y="4946"/>
                  </a:cxn>
                  <a:cxn ang="0">
                    <a:pos x="6144" y="4328"/>
                  </a:cxn>
                  <a:cxn ang="0">
                    <a:pos x="7040" y="2937"/>
                  </a:cxn>
                  <a:cxn ang="0">
                    <a:pos x="8448" y="2164"/>
                  </a:cxn>
                  <a:cxn ang="0">
                    <a:pos x="9728" y="2473"/>
                  </a:cxn>
                  <a:cxn ang="0">
                    <a:pos x="10368" y="2009"/>
                  </a:cxn>
                  <a:cxn ang="0">
                    <a:pos x="11008" y="1391"/>
                  </a:cxn>
                  <a:cxn ang="0">
                    <a:pos x="12032" y="1391"/>
                  </a:cxn>
                  <a:cxn ang="0">
                    <a:pos x="12928" y="1700"/>
                  </a:cxn>
                  <a:cxn ang="0">
                    <a:pos x="12928" y="773"/>
                  </a:cxn>
                  <a:cxn ang="0">
                    <a:pos x="14336" y="155"/>
                  </a:cxn>
                  <a:cxn ang="0">
                    <a:pos x="15616" y="2009"/>
                  </a:cxn>
                  <a:cxn ang="0">
                    <a:pos x="16000" y="3555"/>
                  </a:cxn>
                  <a:cxn ang="0">
                    <a:pos x="14720" y="3555"/>
                  </a:cxn>
                </a:cxnLst>
                <a:rect l="0" t="0" r="r" b="b"/>
                <a:pathLst>
                  <a:path w="16384" h="16384">
                    <a:moveTo>
                      <a:pt x="14592" y="3710"/>
                    </a:moveTo>
                    <a:lnTo>
                      <a:pt x="14592" y="4482"/>
                    </a:lnTo>
                    <a:lnTo>
                      <a:pt x="14592" y="5101"/>
                    </a:lnTo>
                    <a:lnTo>
                      <a:pt x="14592" y="5410"/>
                    </a:lnTo>
                    <a:lnTo>
                      <a:pt x="14080" y="6028"/>
                    </a:lnTo>
                    <a:lnTo>
                      <a:pt x="13696" y="6183"/>
                    </a:lnTo>
                    <a:lnTo>
                      <a:pt x="13056" y="6183"/>
                    </a:lnTo>
                    <a:lnTo>
                      <a:pt x="11264" y="7574"/>
                    </a:lnTo>
                    <a:lnTo>
                      <a:pt x="11008" y="7883"/>
                    </a:lnTo>
                    <a:lnTo>
                      <a:pt x="11008" y="8656"/>
                    </a:lnTo>
                    <a:lnTo>
                      <a:pt x="11648" y="9274"/>
                    </a:lnTo>
                    <a:lnTo>
                      <a:pt x="11648" y="9738"/>
                    </a:lnTo>
                    <a:lnTo>
                      <a:pt x="11648" y="10356"/>
                    </a:lnTo>
                    <a:lnTo>
                      <a:pt x="11648" y="10820"/>
                    </a:lnTo>
                    <a:lnTo>
                      <a:pt x="11648" y="11129"/>
                    </a:lnTo>
                    <a:lnTo>
                      <a:pt x="11008" y="11747"/>
                    </a:lnTo>
                    <a:lnTo>
                      <a:pt x="10368" y="12056"/>
                    </a:lnTo>
                    <a:lnTo>
                      <a:pt x="10112" y="12520"/>
                    </a:lnTo>
                    <a:lnTo>
                      <a:pt x="10112" y="12829"/>
                    </a:lnTo>
                    <a:lnTo>
                      <a:pt x="10624" y="12829"/>
                    </a:lnTo>
                    <a:lnTo>
                      <a:pt x="10752" y="13293"/>
                    </a:lnTo>
                    <a:lnTo>
                      <a:pt x="10368" y="13293"/>
                    </a:lnTo>
                    <a:lnTo>
                      <a:pt x="10112" y="14220"/>
                    </a:lnTo>
                    <a:lnTo>
                      <a:pt x="10112" y="14993"/>
                    </a:lnTo>
                    <a:lnTo>
                      <a:pt x="9728" y="15147"/>
                    </a:lnTo>
                    <a:lnTo>
                      <a:pt x="9472" y="14684"/>
                    </a:lnTo>
                    <a:lnTo>
                      <a:pt x="9088" y="14529"/>
                    </a:lnTo>
                    <a:lnTo>
                      <a:pt x="8448" y="14375"/>
                    </a:lnTo>
                    <a:lnTo>
                      <a:pt x="8448" y="14993"/>
                    </a:lnTo>
                    <a:lnTo>
                      <a:pt x="8448" y="15302"/>
                    </a:lnTo>
                    <a:lnTo>
                      <a:pt x="8064" y="15302"/>
                    </a:lnTo>
                    <a:lnTo>
                      <a:pt x="7808" y="14993"/>
                    </a:lnTo>
                    <a:lnTo>
                      <a:pt x="7680" y="14375"/>
                    </a:lnTo>
                    <a:lnTo>
                      <a:pt x="7424" y="13756"/>
                    </a:lnTo>
                    <a:lnTo>
                      <a:pt x="7296" y="13293"/>
                    </a:lnTo>
                    <a:lnTo>
                      <a:pt x="6784" y="13447"/>
                    </a:lnTo>
                    <a:lnTo>
                      <a:pt x="6656" y="14220"/>
                    </a:lnTo>
                    <a:lnTo>
                      <a:pt x="6784" y="14684"/>
                    </a:lnTo>
                    <a:lnTo>
                      <a:pt x="6656" y="15147"/>
                    </a:lnTo>
                    <a:lnTo>
                      <a:pt x="6400" y="15457"/>
                    </a:lnTo>
                    <a:lnTo>
                      <a:pt x="6144" y="15766"/>
                    </a:lnTo>
                    <a:lnTo>
                      <a:pt x="5760" y="15302"/>
                    </a:lnTo>
                    <a:lnTo>
                      <a:pt x="5120" y="15302"/>
                    </a:lnTo>
                    <a:lnTo>
                      <a:pt x="5120" y="15920"/>
                    </a:lnTo>
                    <a:lnTo>
                      <a:pt x="5120" y="16229"/>
                    </a:lnTo>
                    <a:lnTo>
                      <a:pt x="4736" y="16229"/>
                    </a:lnTo>
                    <a:lnTo>
                      <a:pt x="4352" y="15920"/>
                    </a:lnTo>
                    <a:lnTo>
                      <a:pt x="4096" y="15457"/>
                    </a:lnTo>
                    <a:lnTo>
                      <a:pt x="3712" y="15457"/>
                    </a:lnTo>
                    <a:lnTo>
                      <a:pt x="3328" y="16075"/>
                    </a:lnTo>
                    <a:lnTo>
                      <a:pt x="2816" y="16384"/>
                    </a:lnTo>
                    <a:lnTo>
                      <a:pt x="2688" y="16075"/>
                    </a:lnTo>
                    <a:lnTo>
                      <a:pt x="2048" y="16075"/>
                    </a:lnTo>
                    <a:lnTo>
                      <a:pt x="1792" y="16075"/>
                    </a:lnTo>
                    <a:lnTo>
                      <a:pt x="1408" y="15920"/>
                    </a:lnTo>
                    <a:lnTo>
                      <a:pt x="1152" y="15457"/>
                    </a:lnTo>
                    <a:lnTo>
                      <a:pt x="1024" y="14993"/>
                    </a:lnTo>
                    <a:lnTo>
                      <a:pt x="1408" y="14684"/>
                    </a:lnTo>
                    <a:lnTo>
                      <a:pt x="1792" y="14993"/>
                    </a:lnTo>
                    <a:lnTo>
                      <a:pt x="2176" y="14684"/>
                    </a:lnTo>
                    <a:lnTo>
                      <a:pt x="2688" y="14375"/>
                    </a:lnTo>
                    <a:lnTo>
                      <a:pt x="2688" y="13756"/>
                    </a:lnTo>
                    <a:lnTo>
                      <a:pt x="2432" y="12984"/>
                    </a:lnTo>
                    <a:lnTo>
                      <a:pt x="2048" y="12829"/>
                    </a:lnTo>
                    <a:lnTo>
                      <a:pt x="2048" y="12211"/>
                    </a:lnTo>
                    <a:lnTo>
                      <a:pt x="1664" y="12056"/>
                    </a:lnTo>
                    <a:lnTo>
                      <a:pt x="1152" y="11747"/>
                    </a:lnTo>
                    <a:lnTo>
                      <a:pt x="1024" y="10820"/>
                    </a:lnTo>
                    <a:lnTo>
                      <a:pt x="1024" y="10356"/>
                    </a:lnTo>
                    <a:lnTo>
                      <a:pt x="384" y="9583"/>
                    </a:lnTo>
                    <a:lnTo>
                      <a:pt x="512" y="8656"/>
                    </a:lnTo>
                    <a:lnTo>
                      <a:pt x="768" y="7728"/>
                    </a:lnTo>
                    <a:lnTo>
                      <a:pt x="128" y="7728"/>
                    </a:lnTo>
                    <a:lnTo>
                      <a:pt x="0" y="6955"/>
                    </a:lnTo>
                    <a:lnTo>
                      <a:pt x="128" y="6028"/>
                    </a:lnTo>
                    <a:lnTo>
                      <a:pt x="512" y="5255"/>
                    </a:lnTo>
                    <a:lnTo>
                      <a:pt x="1024" y="4946"/>
                    </a:lnTo>
                    <a:lnTo>
                      <a:pt x="1408" y="4637"/>
                    </a:lnTo>
                    <a:lnTo>
                      <a:pt x="2048" y="4637"/>
                    </a:lnTo>
                    <a:lnTo>
                      <a:pt x="2688" y="4637"/>
                    </a:lnTo>
                    <a:lnTo>
                      <a:pt x="3456" y="4946"/>
                    </a:lnTo>
                    <a:lnTo>
                      <a:pt x="4352" y="4946"/>
                    </a:lnTo>
                    <a:lnTo>
                      <a:pt x="4992" y="5101"/>
                    </a:lnTo>
                    <a:lnTo>
                      <a:pt x="5632" y="4946"/>
                    </a:lnTo>
                    <a:lnTo>
                      <a:pt x="6016" y="4946"/>
                    </a:lnTo>
                    <a:lnTo>
                      <a:pt x="6144" y="4328"/>
                    </a:lnTo>
                    <a:lnTo>
                      <a:pt x="6656" y="3555"/>
                    </a:lnTo>
                    <a:lnTo>
                      <a:pt x="7040" y="2937"/>
                    </a:lnTo>
                    <a:lnTo>
                      <a:pt x="7808" y="2164"/>
                    </a:lnTo>
                    <a:lnTo>
                      <a:pt x="8448" y="2164"/>
                    </a:lnTo>
                    <a:lnTo>
                      <a:pt x="9344" y="2164"/>
                    </a:lnTo>
                    <a:lnTo>
                      <a:pt x="9728" y="2473"/>
                    </a:lnTo>
                    <a:lnTo>
                      <a:pt x="10112" y="2782"/>
                    </a:lnTo>
                    <a:lnTo>
                      <a:pt x="10368" y="2009"/>
                    </a:lnTo>
                    <a:lnTo>
                      <a:pt x="10624" y="1391"/>
                    </a:lnTo>
                    <a:lnTo>
                      <a:pt x="11008" y="1391"/>
                    </a:lnTo>
                    <a:lnTo>
                      <a:pt x="11392" y="1391"/>
                    </a:lnTo>
                    <a:lnTo>
                      <a:pt x="12032" y="1391"/>
                    </a:lnTo>
                    <a:lnTo>
                      <a:pt x="12416" y="1700"/>
                    </a:lnTo>
                    <a:lnTo>
                      <a:pt x="12928" y="1700"/>
                    </a:lnTo>
                    <a:lnTo>
                      <a:pt x="12928" y="1082"/>
                    </a:lnTo>
                    <a:lnTo>
                      <a:pt x="12928" y="773"/>
                    </a:lnTo>
                    <a:lnTo>
                      <a:pt x="13696" y="0"/>
                    </a:lnTo>
                    <a:lnTo>
                      <a:pt x="14336" y="155"/>
                    </a:lnTo>
                    <a:lnTo>
                      <a:pt x="14976" y="464"/>
                    </a:lnTo>
                    <a:lnTo>
                      <a:pt x="15616" y="2009"/>
                    </a:lnTo>
                    <a:lnTo>
                      <a:pt x="16384" y="3710"/>
                    </a:lnTo>
                    <a:lnTo>
                      <a:pt x="16000" y="3555"/>
                    </a:lnTo>
                    <a:lnTo>
                      <a:pt x="15360" y="3710"/>
                    </a:lnTo>
                    <a:lnTo>
                      <a:pt x="14720" y="3555"/>
                    </a:lnTo>
                    <a:lnTo>
                      <a:pt x="14592" y="3710"/>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9" name="Drawing 121"/>
              <p:cNvSpPr>
                <a:spLocks noChangeAspect="1"/>
              </p:cNvSpPr>
              <p:nvPr/>
            </p:nvSpPr>
            <p:spPr bwMode="auto">
              <a:xfrm>
                <a:off x="10424" y="-127360"/>
                <a:ext cx="2184" cy="5"/>
              </a:xfrm>
              <a:custGeom>
                <a:avLst/>
                <a:gdLst/>
                <a:ahLst/>
                <a:cxnLst>
                  <a:cxn ang="0">
                    <a:pos x="16384" y="8937"/>
                  </a:cxn>
                  <a:cxn ang="0">
                    <a:pos x="15604" y="10426"/>
                  </a:cxn>
                  <a:cxn ang="0">
                    <a:pos x="14043" y="10426"/>
                  </a:cxn>
                  <a:cxn ang="0">
                    <a:pos x="9362" y="16384"/>
                  </a:cxn>
                  <a:cxn ang="0">
                    <a:pos x="5461" y="16384"/>
                  </a:cxn>
                  <a:cxn ang="0">
                    <a:pos x="2341" y="13405"/>
                  </a:cxn>
                  <a:cxn ang="0">
                    <a:pos x="0" y="8937"/>
                  </a:cxn>
                  <a:cxn ang="0">
                    <a:pos x="0" y="0"/>
                  </a:cxn>
                  <a:cxn ang="0">
                    <a:pos x="3901" y="0"/>
                  </a:cxn>
                  <a:cxn ang="0">
                    <a:pos x="7802" y="0"/>
                  </a:cxn>
                  <a:cxn ang="0">
                    <a:pos x="10142" y="0"/>
                  </a:cxn>
                  <a:cxn ang="0">
                    <a:pos x="12483" y="4468"/>
                  </a:cxn>
                  <a:cxn ang="0">
                    <a:pos x="15604" y="4468"/>
                  </a:cxn>
                  <a:cxn ang="0">
                    <a:pos x="16384" y="8937"/>
                  </a:cxn>
                </a:cxnLst>
                <a:rect l="0" t="0" r="r" b="b"/>
                <a:pathLst>
                  <a:path w="16384" h="16384">
                    <a:moveTo>
                      <a:pt x="16384" y="8937"/>
                    </a:moveTo>
                    <a:lnTo>
                      <a:pt x="15604" y="10426"/>
                    </a:lnTo>
                    <a:lnTo>
                      <a:pt x="14043" y="10426"/>
                    </a:lnTo>
                    <a:lnTo>
                      <a:pt x="9362" y="16384"/>
                    </a:lnTo>
                    <a:lnTo>
                      <a:pt x="5461" y="16384"/>
                    </a:lnTo>
                    <a:lnTo>
                      <a:pt x="2341" y="13405"/>
                    </a:lnTo>
                    <a:lnTo>
                      <a:pt x="0" y="8937"/>
                    </a:lnTo>
                    <a:lnTo>
                      <a:pt x="0" y="0"/>
                    </a:lnTo>
                    <a:lnTo>
                      <a:pt x="3901" y="0"/>
                    </a:lnTo>
                    <a:lnTo>
                      <a:pt x="7802" y="0"/>
                    </a:lnTo>
                    <a:lnTo>
                      <a:pt x="10142" y="0"/>
                    </a:lnTo>
                    <a:lnTo>
                      <a:pt x="12483" y="4468"/>
                    </a:lnTo>
                    <a:lnTo>
                      <a:pt x="15604" y="4468"/>
                    </a:lnTo>
                    <a:lnTo>
                      <a:pt x="16384" y="8937"/>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30" name="Drawing 122"/>
              <p:cNvSpPr>
                <a:spLocks noChangeAspect="1"/>
              </p:cNvSpPr>
              <p:nvPr/>
            </p:nvSpPr>
            <p:spPr bwMode="auto">
              <a:xfrm>
                <a:off x="11776" y="-127349"/>
                <a:ext cx="2288" cy="5"/>
              </a:xfrm>
              <a:custGeom>
                <a:avLst/>
                <a:gdLst/>
                <a:ahLst/>
                <a:cxnLst>
                  <a:cxn ang="0">
                    <a:pos x="15604" y="4468"/>
                  </a:cxn>
                  <a:cxn ang="0">
                    <a:pos x="16384" y="8937"/>
                  </a:cxn>
                  <a:cxn ang="0">
                    <a:pos x="15604" y="8937"/>
                  </a:cxn>
                  <a:cxn ang="0">
                    <a:pos x="13263" y="13405"/>
                  </a:cxn>
                  <a:cxn ang="0">
                    <a:pos x="10142" y="13405"/>
                  </a:cxn>
                  <a:cxn ang="0">
                    <a:pos x="6242" y="13405"/>
                  </a:cxn>
                  <a:cxn ang="0">
                    <a:pos x="2341" y="16384"/>
                  </a:cxn>
                  <a:cxn ang="0">
                    <a:pos x="0" y="13405"/>
                  </a:cxn>
                  <a:cxn ang="0">
                    <a:pos x="1560" y="4468"/>
                  </a:cxn>
                  <a:cxn ang="0">
                    <a:pos x="3901" y="4468"/>
                  </a:cxn>
                  <a:cxn ang="0">
                    <a:pos x="6242" y="4468"/>
                  </a:cxn>
                  <a:cxn ang="0">
                    <a:pos x="10142" y="0"/>
                  </a:cxn>
                  <a:cxn ang="0">
                    <a:pos x="13263" y="0"/>
                  </a:cxn>
                  <a:cxn ang="0">
                    <a:pos x="15604" y="4468"/>
                  </a:cxn>
                </a:cxnLst>
                <a:rect l="0" t="0" r="r" b="b"/>
                <a:pathLst>
                  <a:path w="16384" h="16384">
                    <a:moveTo>
                      <a:pt x="15604" y="4468"/>
                    </a:moveTo>
                    <a:lnTo>
                      <a:pt x="16384" y="8937"/>
                    </a:lnTo>
                    <a:lnTo>
                      <a:pt x="15604" y="8937"/>
                    </a:lnTo>
                    <a:lnTo>
                      <a:pt x="13263" y="13405"/>
                    </a:lnTo>
                    <a:lnTo>
                      <a:pt x="10142" y="13405"/>
                    </a:lnTo>
                    <a:lnTo>
                      <a:pt x="6242" y="13405"/>
                    </a:lnTo>
                    <a:lnTo>
                      <a:pt x="2341" y="16384"/>
                    </a:lnTo>
                    <a:lnTo>
                      <a:pt x="0" y="13405"/>
                    </a:lnTo>
                    <a:lnTo>
                      <a:pt x="1560" y="4468"/>
                    </a:lnTo>
                    <a:lnTo>
                      <a:pt x="3901" y="4468"/>
                    </a:lnTo>
                    <a:lnTo>
                      <a:pt x="6242" y="4468"/>
                    </a:lnTo>
                    <a:lnTo>
                      <a:pt x="10142" y="0"/>
                    </a:lnTo>
                    <a:lnTo>
                      <a:pt x="13263" y="0"/>
                    </a:lnTo>
                    <a:lnTo>
                      <a:pt x="15604" y="4468"/>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31" name="Drawing 123"/>
              <p:cNvSpPr>
                <a:spLocks noChangeAspect="1"/>
              </p:cNvSpPr>
              <p:nvPr/>
            </p:nvSpPr>
            <p:spPr bwMode="auto">
              <a:xfrm>
                <a:off x="1168" y="-127414"/>
                <a:ext cx="1352" cy="7"/>
              </a:xfrm>
              <a:custGeom>
                <a:avLst/>
                <a:gdLst/>
                <a:ahLst/>
                <a:cxnLst>
                  <a:cxn ang="0">
                    <a:pos x="16384" y="16384"/>
                  </a:cxn>
                  <a:cxn ang="0">
                    <a:pos x="16384" y="16384"/>
                  </a:cxn>
                  <a:cxn ang="0">
                    <a:pos x="11343" y="16384"/>
                  </a:cxn>
                  <a:cxn ang="0">
                    <a:pos x="7562" y="14336"/>
                  </a:cxn>
                  <a:cxn ang="0">
                    <a:pos x="1260" y="14336"/>
                  </a:cxn>
                  <a:cxn ang="0">
                    <a:pos x="0" y="11264"/>
                  </a:cxn>
                  <a:cxn ang="0">
                    <a:pos x="0" y="6144"/>
                  </a:cxn>
                  <a:cxn ang="0">
                    <a:pos x="1260" y="2048"/>
                  </a:cxn>
                  <a:cxn ang="0">
                    <a:pos x="3781" y="0"/>
                  </a:cxn>
                  <a:cxn ang="0">
                    <a:pos x="3781" y="2048"/>
                  </a:cxn>
                  <a:cxn ang="0">
                    <a:pos x="5041" y="5120"/>
                  </a:cxn>
                  <a:cxn ang="0">
                    <a:pos x="5041" y="9216"/>
                  </a:cxn>
                  <a:cxn ang="0">
                    <a:pos x="10082" y="11264"/>
                  </a:cxn>
                  <a:cxn ang="0">
                    <a:pos x="13863" y="14336"/>
                  </a:cxn>
                  <a:cxn ang="0">
                    <a:pos x="16384" y="16384"/>
                  </a:cxn>
                </a:cxnLst>
                <a:rect l="0" t="0" r="r" b="b"/>
                <a:pathLst>
                  <a:path w="16384" h="16384">
                    <a:moveTo>
                      <a:pt x="16384" y="16384"/>
                    </a:moveTo>
                    <a:lnTo>
                      <a:pt x="16384" y="16384"/>
                    </a:lnTo>
                    <a:lnTo>
                      <a:pt x="11343" y="16384"/>
                    </a:lnTo>
                    <a:lnTo>
                      <a:pt x="7562" y="14336"/>
                    </a:lnTo>
                    <a:lnTo>
                      <a:pt x="1260" y="14336"/>
                    </a:lnTo>
                    <a:lnTo>
                      <a:pt x="0" y="11264"/>
                    </a:lnTo>
                    <a:lnTo>
                      <a:pt x="0" y="6144"/>
                    </a:lnTo>
                    <a:lnTo>
                      <a:pt x="1260" y="2048"/>
                    </a:lnTo>
                    <a:lnTo>
                      <a:pt x="3781" y="0"/>
                    </a:lnTo>
                    <a:lnTo>
                      <a:pt x="3781" y="2048"/>
                    </a:lnTo>
                    <a:lnTo>
                      <a:pt x="5041" y="5120"/>
                    </a:lnTo>
                    <a:lnTo>
                      <a:pt x="5041" y="9216"/>
                    </a:lnTo>
                    <a:lnTo>
                      <a:pt x="10082" y="11264"/>
                    </a:lnTo>
                    <a:lnTo>
                      <a:pt x="13863" y="14336"/>
                    </a:lnTo>
                    <a:lnTo>
                      <a:pt x="16384" y="16384"/>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32" name="Drawing 124"/>
              <p:cNvSpPr>
                <a:spLocks noChangeAspect="1"/>
              </p:cNvSpPr>
              <p:nvPr/>
            </p:nvSpPr>
            <p:spPr bwMode="auto">
              <a:xfrm>
                <a:off x="336" y="-127412"/>
                <a:ext cx="1040" cy="15"/>
              </a:xfrm>
              <a:custGeom>
                <a:avLst/>
                <a:gdLst/>
                <a:ahLst/>
                <a:cxnLst>
                  <a:cxn ang="0">
                    <a:pos x="13107" y="15391"/>
                  </a:cxn>
                  <a:cxn ang="0">
                    <a:pos x="16384" y="16384"/>
                  </a:cxn>
                  <a:cxn ang="0">
                    <a:pos x="13107" y="15888"/>
                  </a:cxn>
                  <a:cxn ang="0">
                    <a:pos x="4915" y="12412"/>
                  </a:cxn>
                  <a:cxn ang="0">
                    <a:pos x="0" y="9930"/>
                  </a:cxn>
                  <a:cxn ang="0">
                    <a:pos x="8192" y="6454"/>
                  </a:cxn>
                  <a:cxn ang="0">
                    <a:pos x="8192" y="4468"/>
                  </a:cxn>
                  <a:cxn ang="0">
                    <a:pos x="3277" y="2482"/>
                  </a:cxn>
                  <a:cxn ang="0">
                    <a:pos x="3277" y="993"/>
                  </a:cxn>
                  <a:cxn ang="0">
                    <a:pos x="0" y="0"/>
                  </a:cxn>
                  <a:cxn ang="0">
                    <a:pos x="4915" y="993"/>
                  </a:cxn>
                  <a:cxn ang="0">
                    <a:pos x="4915" y="2482"/>
                  </a:cxn>
                  <a:cxn ang="0">
                    <a:pos x="8192" y="4468"/>
                  </a:cxn>
                  <a:cxn ang="0">
                    <a:pos x="8192" y="6454"/>
                  </a:cxn>
                  <a:cxn ang="0">
                    <a:pos x="11469" y="9930"/>
                  </a:cxn>
                  <a:cxn ang="0">
                    <a:pos x="11469" y="10923"/>
                  </a:cxn>
                  <a:cxn ang="0">
                    <a:pos x="11469" y="12909"/>
                  </a:cxn>
                  <a:cxn ang="0">
                    <a:pos x="13107" y="15391"/>
                  </a:cxn>
                </a:cxnLst>
                <a:rect l="0" t="0" r="r" b="b"/>
                <a:pathLst>
                  <a:path w="16384" h="16384">
                    <a:moveTo>
                      <a:pt x="13107" y="15391"/>
                    </a:moveTo>
                    <a:lnTo>
                      <a:pt x="16384" y="16384"/>
                    </a:lnTo>
                    <a:lnTo>
                      <a:pt x="13107" y="15888"/>
                    </a:lnTo>
                    <a:lnTo>
                      <a:pt x="4915" y="12412"/>
                    </a:lnTo>
                    <a:lnTo>
                      <a:pt x="0" y="9930"/>
                    </a:lnTo>
                    <a:lnTo>
                      <a:pt x="8192" y="6454"/>
                    </a:lnTo>
                    <a:lnTo>
                      <a:pt x="8192" y="4468"/>
                    </a:lnTo>
                    <a:lnTo>
                      <a:pt x="3277" y="2482"/>
                    </a:lnTo>
                    <a:lnTo>
                      <a:pt x="3277" y="993"/>
                    </a:lnTo>
                    <a:lnTo>
                      <a:pt x="0" y="0"/>
                    </a:lnTo>
                    <a:lnTo>
                      <a:pt x="4915" y="993"/>
                    </a:lnTo>
                    <a:lnTo>
                      <a:pt x="4915" y="2482"/>
                    </a:lnTo>
                    <a:lnTo>
                      <a:pt x="8192" y="4468"/>
                    </a:lnTo>
                    <a:lnTo>
                      <a:pt x="8192" y="6454"/>
                    </a:lnTo>
                    <a:lnTo>
                      <a:pt x="11469" y="9930"/>
                    </a:lnTo>
                    <a:lnTo>
                      <a:pt x="11469" y="10923"/>
                    </a:lnTo>
                    <a:lnTo>
                      <a:pt x="11469" y="12909"/>
                    </a:lnTo>
                    <a:lnTo>
                      <a:pt x="13107" y="15391"/>
                    </a:lnTo>
                    <a:close/>
                  </a:path>
                </a:pathLst>
              </a:custGeom>
              <a:solidFill>
                <a:schemeClr val="folHlink"/>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127" name="Serbia_and_Montenegro"/>
            <p:cNvSpPr>
              <a:spLocks noChangeAspect="1"/>
            </p:cNvSpPr>
            <p:nvPr/>
          </p:nvSpPr>
          <p:spPr bwMode="auto">
            <a:xfrm>
              <a:off x="2411" y="2161"/>
              <a:ext cx="245" cy="364"/>
            </a:xfrm>
            <a:custGeom>
              <a:avLst/>
              <a:gdLst/>
              <a:ahLst/>
              <a:cxnLst>
                <a:cxn ang="0">
                  <a:pos x="14695" y="13635"/>
                </a:cxn>
                <a:cxn ang="0">
                  <a:pos x="12077" y="14295"/>
                </a:cxn>
                <a:cxn ang="0">
                  <a:pos x="10472" y="14570"/>
                </a:cxn>
                <a:cxn ang="0">
                  <a:pos x="8361" y="16219"/>
                </a:cxn>
                <a:cxn ang="0">
                  <a:pos x="6841" y="14405"/>
                </a:cxn>
                <a:cxn ang="0">
                  <a:pos x="4645" y="13415"/>
                </a:cxn>
                <a:cxn ang="0">
                  <a:pos x="3547" y="15064"/>
                </a:cxn>
                <a:cxn ang="0">
                  <a:pos x="3125" y="16219"/>
                </a:cxn>
                <a:cxn ang="0">
                  <a:pos x="1267" y="14790"/>
                </a:cxn>
                <a:cxn ang="0">
                  <a:pos x="253" y="14130"/>
                </a:cxn>
                <a:cxn ang="0">
                  <a:pos x="422" y="13195"/>
                </a:cxn>
                <a:cxn ang="0">
                  <a:pos x="0" y="12700"/>
                </a:cxn>
                <a:cxn ang="0">
                  <a:pos x="929" y="12206"/>
                </a:cxn>
                <a:cxn ang="0">
                  <a:pos x="929" y="11491"/>
                </a:cxn>
                <a:cxn ang="0">
                  <a:pos x="1942" y="11161"/>
                </a:cxn>
                <a:cxn ang="0">
                  <a:pos x="1689" y="10446"/>
                </a:cxn>
                <a:cxn ang="0">
                  <a:pos x="2365" y="10281"/>
                </a:cxn>
                <a:cxn ang="0">
                  <a:pos x="2787" y="9841"/>
                </a:cxn>
                <a:cxn ang="0">
                  <a:pos x="2787" y="9402"/>
                </a:cxn>
                <a:cxn ang="0">
                  <a:pos x="2027" y="8907"/>
                </a:cxn>
                <a:cxn ang="0">
                  <a:pos x="2196" y="8577"/>
                </a:cxn>
                <a:cxn ang="0">
                  <a:pos x="3040" y="8797"/>
                </a:cxn>
                <a:cxn ang="0">
                  <a:pos x="3463" y="8467"/>
                </a:cxn>
                <a:cxn ang="0">
                  <a:pos x="2449" y="7752"/>
                </a:cxn>
                <a:cxn ang="0">
                  <a:pos x="1689" y="6872"/>
                </a:cxn>
                <a:cxn ang="0">
                  <a:pos x="1520" y="5883"/>
                </a:cxn>
                <a:cxn ang="0">
                  <a:pos x="2027" y="5003"/>
                </a:cxn>
                <a:cxn ang="0">
                  <a:pos x="1267" y="4453"/>
                </a:cxn>
                <a:cxn ang="0">
                  <a:pos x="1942" y="4233"/>
                </a:cxn>
                <a:cxn ang="0">
                  <a:pos x="2449" y="3849"/>
                </a:cxn>
                <a:cxn ang="0">
                  <a:pos x="507" y="3244"/>
                </a:cxn>
                <a:cxn ang="0">
                  <a:pos x="253" y="2749"/>
                </a:cxn>
                <a:cxn ang="0">
                  <a:pos x="0" y="1374"/>
                </a:cxn>
                <a:cxn ang="0">
                  <a:pos x="1689" y="935"/>
                </a:cxn>
                <a:cxn ang="0">
                  <a:pos x="3969" y="0"/>
                </a:cxn>
                <a:cxn ang="0">
                  <a:pos x="5743" y="660"/>
                </a:cxn>
                <a:cxn ang="0">
                  <a:pos x="7601" y="2639"/>
                </a:cxn>
                <a:cxn ang="0">
                  <a:pos x="9459" y="3464"/>
                </a:cxn>
                <a:cxn ang="0">
                  <a:pos x="10979" y="5113"/>
                </a:cxn>
                <a:cxn ang="0">
                  <a:pos x="13597" y="4948"/>
                </a:cxn>
                <a:cxn ang="0">
                  <a:pos x="14273" y="6763"/>
                </a:cxn>
                <a:cxn ang="0">
                  <a:pos x="13935" y="8302"/>
                </a:cxn>
                <a:cxn ang="0">
                  <a:pos x="16384" y="10831"/>
                </a:cxn>
              </a:cxnLst>
              <a:rect l="0" t="0" r="r" b="b"/>
              <a:pathLst>
                <a:path w="16384" h="16384">
                  <a:moveTo>
                    <a:pt x="15033" y="12755"/>
                  </a:moveTo>
                  <a:lnTo>
                    <a:pt x="15286" y="13800"/>
                  </a:lnTo>
                  <a:lnTo>
                    <a:pt x="14695" y="13635"/>
                  </a:lnTo>
                  <a:lnTo>
                    <a:pt x="13090" y="13855"/>
                  </a:lnTo>
                  <a:lnTo>
                    <a:pt x="12837" y="14185"/>
                  </a:lnTo>
                  <a:lnTo>
                    <a:pt x="12077" y="14295"/>
                  </a:lnTo>
                  <a:lnTo>
                    <a:pt x="11317" y="14460"/>
                  </a:lnTo>
                  <a:lnTo>
                    <a:pt x="10895" y="14735"/>
                  </a:lnTo>
                  <a:lnTo>
                    <a:pt x="10472" y="14570"/>
                  </a:lnTo>
                  <a:lnTo>
                    <a:pt x="9459" y="14900"/>
                  </a:lnTo>
                  <a:lnTo>
                    <a:pt x="9121" y="15779"/>
                  </a:lnTo>
                  <a:lnTo>
                    <a:pt x="8361" y="16219"/>
                  </a:lnTo>
                  <a:lnTo>
                    <a:pt x="8361" y="15174"/>
                  </a:lnTo>
                  <a:lnTo>
                    <a:pt x="7685" y="14515"/>
                  </a:lnTo>
                  <a:lnTo>
                    <a:pt x="6841" y="14405"/>
                  </a:lnTo>
                  <a:lnTo>
                    <a:pt x="6334" y="13800"/>
                  </a:lnTo>
                  <a:lnTo>
                    <a:pt x="5236" y="13800"/>
                  </a:lnTo>
                  <a:lnTo>
                    <a:pt x="4645" y="13415"/>
                  </a:lnTo>
                  <a:lnTo>
                    <a:pt x="4223" y="13910"/>
                  </a:lnTo>
                  <a:lnTo>
                    <a:pt x="3885" y="14295"/>
                  </a:lnTo>
                  <a:lnTo>
                    <a:pt x="3547" y="15064"/>
                  </a:lnTo>
                  <a:lnTo>
                    <a:pt x="3885" y="15504"/>
                  </a:lnTo>
                  <a:lnTo>
                    <a:pt x="3547" y="16384"/>
                  </a:lnTo>
                  <a:lnTo>
                    <a:pt x="3125" y="16219"/>
                  </a:lnTo>
                  <a:lnTo>
                    <a:pt x="2787" y="15504"/>
                  </a:lnTo>
                  <a:lnTo>
                    <a:pt x="2027" y="15284"/>
                  </a:lnTo>
                  <a:lnTo>
                    <a:pt x="1267" y="14790"/>
                  </a:lnTo>
                  <a:lnTo>
                    <a:pt x="676" y="14680"/>
                  </a:lnTo>
                  <a:lnTo>
                    <a:pt x="422" y="14460"/>
                  </a:lnTo>
                  <a:lnTo>
                    <a:pt x="253" y="14130"/>
                  </a:lnTo>
                  <a:lnTo>
                    <a:pt x="507" y="13415"/>
                  </a:lnTo>
                  <a:lnTo>
                    <a:pt x="507" y="13305"/>
                  </a:lnTo>
                  <a:lnTo>
                    <a:pt x="422" y="13195"/>
                  </a:lnTo>
                  <a:lnTo>
                    <a:pt x="253" y="13030"/>
                  </a:lnTo>
                  <a:lnTo>
                    <a:pt x="253" y="12920"/>
                  </a:lnTo>
                  <a:lnTo>
                    <a:pt x="0" y="12700"/>
                  </a:lnTo>
                  <a:lnTo>
                    <a:pt x="169" y="12480"/>
                  </a:lnTo>
                  <a:lnTo>
                    <a:pt x="507" y="12370"/>
                  </a:lnTo>
                  <a:lnTo>
                    <a:pt x="929" y="12206"/>
                  </a:lnTo>
                  <a:lnTo>
                    <a:pt x="929" y="12041"/>
                  </a:lnTo>
                  <a:lnTo>
                    <a:pt x="929" y="11766"/>
                  </a:lnTo>
                  <a:lnTo>
                    <a:pt x="929" y="11491"/>
                  </a:lnTo>
                  <a:lnTo>
                    <a:pt x="1351" y="11271"/>
                  </a:lnTo>
                  <a:lnTo>
                    <a:pt x="1689" y="11271"/>
                  </a:lnTo>
                  <a:lnTo>
                    <a:pt x="1942" y="11161"/>
                  </a:lnTo>
                  <a:lnTo>
                    <a:pt x="1942" y="10996"/>
                  </a:lnTo>
                  <a:lnTo>
                    <a:pt x="1774" y="10831"/>
                  </a:lnTo>
                  <a:lnTo>
                    <a:pt x="1689" y="10446"/>
                  </a:lnTo>
                  <a:lnTo>
                    <a:pt x="1689" y="10281"/>
                  </a:lnTo>
                  <a:lnTo>
                    <a:pt x="1942" y="10281"/>
                  </a:lnTo>
                  <a:lnTo>
                    <a:pt x="2365" y="10281"/>
                  </a:lnTo>
                  <a:lnTo>
                    <a:pt x="2618" y="10171"/>
                  </a:lnTo>
                  <a:lnTo>
                    <a:pt x="2787" y="10006"/>
                  </a:lnTo>
                  <a:lnTo>
                    <a:pt x="2787" y="9841"/>
                  </a:lnTo>
                  <a:lnTo>
                    <a:pt x="2787" y="9676"/>
                  </a:lnTo>
                  <a:lnTo>
                    <a:pt x="2787" y="9512"/>
                  </a:lnTo>
                  <a:lnTo>
                    <a:pt x="2787" y="9402"/>
                  </a:lnTo>
                  <a:lnTo>
                    <a:pt x="2449" y="9237"/>
                  </a:lnTo>
                  <a:lnTo>
                    <a:pt x="2365" y="9127"/>
                  </a:lnTo>
                  <a:lnTo>
                    <a:pt x="2027" y="8907"/>
                  </a:lnTo>
                  <a:lnTo>
                    <a:pt x="1942" y="8687"/>
                  </a:lnTo>
                  <a:lnTo>
                    <a:pt x="1942" y="8577"/>
                  </a:lnTo>
                  <a:lnTo>
                    <a:pt x="2196" y="8577"/>
                  </a:lnTo>
                  <a:lnTo>
                    <a:pt x="2449" y="8632"/>
                  </a:lnTo>
                  <a:lnTo>
                    <a:pt x="2787" y="8797"/>
                  </a:lnTo>
                  <a:lnTo>
                    <a:pt x="3040" y="8797"/>
                  </a:lnTo>
                  <a:lnTo>
                    <a:pt x="3125" y="8632"/>
                  </a:lnTo>
                  <a:lnTo>
                    <a:pt x="3463" y="8577"/>
                  </a:lnTo>
                  <a:lnTo>
                    <a:pt x="3463" y="8467"/>
                  </a:lnTo>
                  <a:lnTo>
                    <a:pt x="3463" y="8302"/>
                  </a:lnTo>
                  <a:lnTo>
                    <a:pt x="2871" y="8082"/>
                  </a:lnTo>
                  <a:lnTo>
                    <a:pt x="2449" y="7752"/>
                  </a:lnTo>
                  <a:lnTo>
                    <a:pt x="2196" y="7587"/>
                  </a:lnTo>
                  <a:lnTo>
                    <a:pt x="1942" y="7147"/>
                  </a:lnTo>
                  <a:lnTo>
                    <a:pt x="1689" y="6872"/>
                  </a:lnTo>
                  <a:lnTo>
                    <a:pt x="1520" y="6488"/>
                  </a:lnTo>
                  <a:lnTo>
                    <a:pt x="1520" y="6158"/>
                  </a:lnTo>
                  <a:lnTo>
                    <a:pt x="1520" y="5883"/>
                  </a:lnTo>
                  <a:lnTo>
                    <a:pt x="1774" y="5553"/>
                  </a:lnTo>
                  <a:lnTo>
                    <a:pt x="2027" y="5113"/>
                  </a:lnTo>
                  <a:lnTo>
                    <a:pt x="2027" y="5003"/>
                  </a:lnTo>
                  <a:lnTo>
                    <a:pt x="1267" y="5058"/>
                  </a:lnTo>
                  <a:lnTo>
                    <a:pt x="1098" y="4948"/>
                  </a:lnTo>
                  <a:lnTo>
                    <a:pt x="1267" y="4453"/>
                  </a:lnTo>
                  <a:lnTo>
                    <a:pt x="1520" y="4343"/>
                  </a:lnTo>
                  <a:lnTo>
                    <a:pt x="1689" y="4178"/>
                  </a:lnTo>
                  <a:lnTo>
                    <a:pt x="1942" y="4233"/>
                  </a:lnTo>
                  <a:lnTo>
                    <a:pt x="2365" y="4233"/>
                  </a:lnTo>
                  <a:lnTo>
                    <a:pt x="2618" y="4014"/>
                  </a:lnTo>
                  <a:lnTo>
                    <a:pt x="2449" y="3849"/>
                  </a:lnTo>
                  <a:lnTo>
                    <a:pt x="1520" y="3739"/>
                  </a:lnTo>
                  <a:lnTo>
                    <a:pt x="845" y="3629"/>
                  </a:lnTo>
                  <a:lnTo>
                    <a:pt x="507" y="3244"/>
                  </a:lnTo>
                  <a:lnTo>
                    <a:pt x="845" y="3189"/>
                  </a:lnTo>
                  <a:lnTo>
                    <a:pt x="676" y="2969"/>
                  </a:lnTo>
                  <a:lnTo>
                    <a:pt x="253" y="2749"/>
                  </a:lnTo>
                  <a:lnTo>
                    <a:pt x="253" y="2584"/>
                  </a:lnTo>
                  <a:lnTo>
                    <a:pt x="422" y="2254"/>
                  </a:lnTo>
                  <a:lnTo>
                    <a:pt x="0" y="1374"/>
                  </a:lnTo>
                  <a:lnTo>
                    <a:pt x="253" y="1265"/>
                  </a:lnTo>
                  <a:lnTo>
                    <a:pt x="676" y="1045"/>
                  </a:lnTo>
                  <a:lnTo>
                    <a:pt x="1689" y="935"/>
                  </a:lnTo>
                  <a:lnTo>
                    <a:pt x="2618" y="330"/>
                  </a:lnTo>
                  <a:lnTo>
                    <a:pt x="3294" y="275"/>
                  </a:lnTo>
                  <a:lnTo>
                    <a:pt x="3969" y="0"/>
                  </a:lnTo>
                  <a:lnTo>
                    <a:pt x="4392" y="275"/>
                  </a:lnTo>
                  <a:lnTo>
                    <a:pt x="4814" y="495"/>
                  </a:lnTo>
                  <a:lnTo>
                    <a:pt x="5743" y="660"/>
                  </a:lnTo>
                  <a:lnTo>
                    <a:pt x="6587" y="1210"/>
                  </a:lnTo>
                  <a:lnTo>
                    <a:pt x="7010" y="1759"/>
                  </a:lnTo>
                  <a:lnTo>
                    <a:pt x="7601" y="2639"/>
                  </a:lnTo>
                  <a:lnTo>
                    <a:pt x="8276" y="3189"/>
                  </a:lnTo>
                  <a:lnTo>
                    <a:pt x="8783" y="3244"/>
                  </a:lnTo>
                  <a:lnTo>
                    <a:pt x="9459" y="3464"/>
                  </a:lnTo>
                  <a:lnTo>
                    <a:pt x="9628" y="3904"/>
                  </a:lnTo>
                  <a:lnTo>
                    <a:pt x="9881" y="4618"/>
                  </a:lnTo>
                  <a:lnTo>
                    <a:pt x="10979" y="5113"/>
                  </a:lnTo>
                  <a:lnTo>
                    <a:pt x="12246" y="5278"/>
                  </a:lnTo>
                  <a:lnTo>
                    <a:pt x="13090" y="5388"/>
                  </a:lnTo>
                  <a:lnTo>
                    <a:pt x="13597" y="4948"/>
                  </a:lnTo>
                  <a:lnTo>
                    <a:pt x="14273" y="5388"/>
                  </a:lnTo>
                  <a:lnTo>
                    <a:pt x="13597" y="5993"/>
                  </a:lnTo>
                  <a:lnTo>
                    <a:pt x="14273" y="6763"/>
                  </a:lnTo>
                  <a:lnTo>
                    <a:pt x="15033" y="6818"/>
                  </a:lnTo>
                  <a:lnTo>
                    <a:pt x="13935" y="7312"/>
                  </a:lnTo>
                  <a:lnTo>
                    <a:pt x="13935" y="8302"/>
                  </a:lnTo>
                  <a:lnTo>
                    <a:pt x="14273" y="9402"/>
                  </a:lnTo>
                  <a:lnTo>
                    <a:pt x="15117" y="10006"/>
                  </a:lnTo>
                  <a:lnTo>
                    <a:pt x="16384" y="10831"/>
                  </a:lnTo>
                  <a:lnTo>
                    <a:pt x="15708" y="11436"/>
                  </a:lnTo>
                  <a:lnTo>
                    <a:pt x="15033" y="12755"/>
                  </a:lnTo>
                  <a:close/>
                </a:path>
              </a:pathLst>
            </a:custGeom>
            <a:solidFill>
              <a:srgbClr val="D3E5F5"/>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3" name="Text Placeholder 2"/>
          <p:cNvSpPr>
            <a:spLocks noGrp="1"/>
          </p:cNvSpPr>
          <p:nvPr>
            <p:ph type="body" sz="quarter" idx="11"/>
          </p:nvPr>
        </p:nvSpPr>
        <p:spPr>
          <a:xfrm>
            <a:off x="386253" y="481377"/>
            <a:ext cx="8501550" cy="735013"/>
          </a:xfrm>
        </p:spPr>
        <p:txBody>
          <a:bodyPr/>
          <a:lstStyle/>
          <a:p>
            <a:r>
              <a:rPr lang="en-US" sz="1800" b="0" dirty="0"/>
              <a:t>Industry-Sponsored clinical trials contribute </a:t>
            </a:r>
            <a:br>
              <a:rPr lang="en-US" sz="1800" b="0" dirty="0"/>
            </a:br>
            <a:r>
              <a:rPr lang="en-US" sz="2000" dirty="0"/>
              <a:t>tangible economic activity to the communities in which they are located</a:t>
            </a:r>
            <a:endParaRPr lang="fr-BE" sz="2000" dirty="0"/>
          </a:p>
        </p:txBody>
      </p:sp>
    </p:spTree>
    <p:extLst>
      <p:ext uri="{BB962C8B-B14F-4D97-AF65-F5344CB8AC3E}">
        <p14:creationId xmlns:p14="http://schemas.microsoft.com/office/powerpoint/2010/main" val="2475480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5000"/>
          </a:blip>
          <a:stretch>
            <a:fillRect/>
          </a:stretch>
        </p:blipFill>
        <p:spPr>
          <a:xfrm>
            <a:off x="1173078" y="-1001889"/>
            <a:ext cx="8732922" cy="7929494"/>
          </a:xfrm>
          <a:prstGeom prst="rect">
            <a:avLst/>
          </a:prstGeom>
        </p:spPr>
      </p:pic>
      <p:sp>
        <p:nvSpPr>
          <p:cNvPr id="2" name="Text Placeholder 1"/>
          <p:cNvSpPr>
            <a:spLocks noGrp="1"/>
          </p:cNvSpPr>
          <p:nvPr>
            <p:ph type="body" sz="quarter" idx="10"/>
          </p:nvPr>
        </p:nvSpPr>
        <p:spPr>
          <a:xfrm>
            <a:off x="554812" y="1943115"/>
            <a:ext cx="8876841" cy="952485"/>
          </a:xfrm>
        </p:spPr>
        <p:txBody>
          <a:bodyPr/>
          <a:lstStyle/>
          <a:p>
            <a:pPr marL="0" indent="0" algn="ctr">
              <a:spcBef>
                <a:spcPct val="20000"/>
              </a:spcBef>
              <a:buClr>
                <a:srgbClr val="2B7DC7"/>
              </a:buClr>
              <a:buNone/>
            </a:pPr>
            <a:r>
              <a:rPr lang="en-US" sz="3200" b="0" dirty="0">
                <a:solidFill>
                  <a:srgbClr val="F5841F"/>
                </a:solidFill>
                <a:cs typeface="Times New Roman" panose="02020603050405020304" pitchFamily="18" charset="0"/>
              </a:rPr>
              <a:t>Innovation can deliver significant societal value as development is strongly targeted at societal disease priorities and patients are able to continue contributing to the community.</a:t>
            </a:r>
          </a:p>
          <a:p>
            <a:pPr marL="478528" lvl="1" indent="0" algn="ctr" defTabSz="956086">
              <a:buNone/>
            </a:pPr>
            <a:endParaRPr lang="en-US" sz="3200" dirty="0">
              <a:solidFill>
                <a:srgbClr val="F5841F"/>
              </a:solidFill>
              <a:cs typeface="Arial" charset="0"/>
            </a:endParaRPr>
          </a:p>
          <a:p>
            <a:pPr algn="ctr" defTabSz="956086"/>
            <a:endParaRPr lang="en-US" sz="3200" b="0" dirty="0">
              <a:solidFill>
                <a:srgbClr val="F5841F"/>
              </a:solidFill>
              <a:cs typeface="Arial" charset="0"/>
            </a:endParaRPr>
          </a:p>
          <a:p>
            <a:pPr algn="ctr" defTabSz="956086"/>
            <a:endParaRPr lang="en-US" sz="3200" b="0" dirty="0">
              <a:solidFill>
                <a:srgbClr val="F5841F"/>
              </a:solidFill>
              <a:cs typeface="Arial" charset="0"/>
            </a:endParaRPr>
          </a:p>
          <a:p>
            <a:pPr marL="0" indent="0" algn="ctr">
              <a:lnSpc>
                <a:spcPct val="120000"/>
              </a:lnSpc>
              <a:spcAft>
                <a:spcPts val="314"/>
              </a:spcAft>
              <a:buNone/>
            </a:pPr>
            <a:endParaRPr lang="en-US" sz="3200" b="0" dirty="0">
              <a:solidFill>
                <a:srgbClr val="F5841F"/>
              </a:solidFill>
            </a:endParaRPr>
          </a:p>
          <a:p>
            <a:pPr marL="0" indent="0" algn="ctr">
              <a:lnSpc>
                <a:spcPct val="120000"/>
              </a:lnSpc>
              <a:spcAft>
                <a:spcPts val="314"/>
              </a:spcAft>
              <a:buNone/>
            </a:pPr>
            <a:endParaRPr lang="en-US" sz="3200" b="0" dirty="0">
              <a:solidFill>
                <a:srgbClr val="F5841F"/>
              </a:solidFill>
            </a:endParaRPr>
          </a:p>
          <a:p>
            <a:pPr algn="ctr">
              <a:lnSpc>
                <a:spcPct val="120000"/>
              </a:lnSpc>
              <a:spcAft>
                <a:spcPts val="314"/>
              </a:spcAft>
            </a:pPr>
            <a:endParaRPr lang="en-US" sz="3200" b="0" dirty="0">
              <a:solidFill>
                <a:srgbClr val="F5841F"/>
              </a:solidFill>
            </a:endParaRPr>
          </a:p>
          <a:p>
            <a:pPr algn="ctr">
              <a:lnSpc>
                <a:spcPct val="120000"/>
              </a:lnSpc>
              <a:spcAft>
                <a:spcPts val="314"/>
              </a:spcAft>
            </a:pPr>
            <a:endParaRPr lang="en-US" sz="3200" b="0" dirty="0">
              <a:solidFill>
                <a:srgbClr val="F5841F"/>
              </a:solidFill>
            </a:endParaRPr>
          </a:p>
          <a:p>
            <a:pPr algn="ctr">
              <a:lnSpc>
                <a:spcPct val="120000"/>
              </a:lnSpc>
              <a:spcAft>
                <a:spcPts val="314"/>
              </a:spcAft>
            </a:pPr>
            <a:endParaRPr lang="en-US" sz="3200" b="0" dirty="0">
              <a:solidFill>
                <a:srgbClr val="F5841F"/>
              </a:solidFill>
            </a:endParaRPr>
          </a:p>
          <a:p>
            <a:pPr marL="0" indent="0" algn="ctr">
              <a:lnSpc>
                <a:spcPct val="120000"/>
              </a:lnSpc>
              <a:spcAft>
                <a:spcPts val="314"/>
              </a:spcAft>
              <a:buNone/>
            </a:pPr>
            <a:endParaRPr lang="en-GB" sz="3200" b="0" dirty="0">
              <a:solidFill>
                <a:srgbClr val="F5841F"/>
              </a:solidFill>
            </a:endParaRPr>
          </a:p>
          <a:p>
            <a:pPr marL="0" indent="0" algn="ctr">
              <a:lnSpc>
                <a:spcPct val="120000"/>
              </a:lnSpc>
              <a:spcAft>
                <a:spcPts val="314"/>
              </a:spcAft>
              <a:buNone/>
            </a:pPr>
            <a:endParaRPr lang="en-GB" sz="3200" b="0" dirty="0">
              <a:solidFill>
                <a:srgbClr val="F5841F"/>
              </a:solidFill>
            </a:endParaRPr>
          </a:p>
        </p:txBody>
      </p:sp>
      <p:sp>
        <p:nvSpPr>
          <p:cNvPr id="3" name="Text Placeholder 2"/>
          <p:cNvSpPr>
            <a:spLocks noGrp="1"/>
          </p:cNvSpPr>
          <p:nvPr>
            <p:ph type="body" sz="quarter" idx="11"/>
          </p:nvPr>
        </p:nvSpPr>
        <p:spPr>
          <a:xfrm>
            <a:off x="554813" y="557577"/>
            <a:ext cx="8876840" cy="735013"/>
          </a:xfrm>
        </p:spPr>
        <p:txBody>
          <a:bodyPr/>
          <a:lstStyle/>
          <a:p>
            <a:r>
              <a:rPr lang="fr-BE" dirty="0"/>
              <a:t>Value to society</a:t>
            </a:r>
          </a:p>
        </p:txBody>
      </p:sp>
    </p:spTree>
    <p:extLst>
      <p:ext uri="{BB962C8B-B14F-4D97-AF65-F5344CB8AC3E}">
        <p14:creationId xmlns:p14="http://schemas.microsoft.com/office/powerpoint/2010/main" val="3664495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9100" y="443277"/>
            <a:ext cx="8636000" cy="735013"/>
          </a:xfrm>
        </p:spPr>
        <p:txBody>
          <a:bodyPr/>
          <a:lstStyle/>
          <a:p>
            <a:r>
              <a:rPr lang="en-US" sz="2000" b="0" dirty="0"/>
              <a:t>Industry Development and Subsequent Approvals Have Historically Been </a:t>
            </a:r>
            <a:br>
              <a:rPr lang="en-US" sz="2000" b="0" dirty="0"/>
            </a:br>
            <a:r>
              <a:rPr lang="en-US" sz="2000" dirty="0"/>
              <a:t>Targeting major unmet medical need</a:t>
            </a:r>
            <a:endParaRPr lang="fr-BE" sz="2000" dirty="0"/>
          </a:p>
        </p:txBody>
      </p:sp>
      <p:sp>
        <p:nvSpPr>
          <p:cNvPr id="5" name="Freeform 4"/>
          <p:cNvSpPr/>
          <p:nvPr/>
        </p:nvSpPr>
        <p:spPr>
          <a:xfrm>
            <a:off x="1652954" y="1591406"/>
            <a:ext cx="6646984" cy="4026877"/>
          </a:xfrm>
          <a:custGeom>
            <a:avLst/>
            <a:gdLst>
              <a:gd name="connsiteX0" fmla="*/ 0 w 6646984"/>
              <a:gd name="connsiteY0" fmla="*/ 3209192 h 4026877"/>
              <a:gd name="connsiteX1" fmla="*/ 5037992 w 6646984"/>
              <a:gd name="connsiteY1" fmla="*/ 0 h 4026877"/>
              <a:gd name="connsiteX2" fmla="*/ 6646984 w 6646984"/>
              <a:gd name="connsiteY2" fmla="*/ 0 h 4026877"/>
              <a:gd name="connsiteX3" fmla="*/ 6646984 w 6646984"/>
              <a:gd name="connsiteY3" fmla="*/ 1907931 h 4026877"/>
              <a:gd name="connsiteX4" fmla="*/ 1828800 w 6646984"/>
              <a:gd name="connsiteY4" fmla="*/ 4026877 h 4026877"/>
              <a:gd name="connsiteX5" fmla="*/ 8792 w 6646984"/>
              <a:gd name="connsiteY5" fmla="*/ 4018085 h 4026877"/>
              <a:gd name="connsiteX6" fmla="*/ 0 w 6646984"/>
              <a:gd name="connsiteY6" fmla="*/ 3209192 h 4026877"/>
              <a:gd name="connsiteX0" fmla="*/ 1502 w 6648486"/>
              <a:gd name="connsiteY0" fmla="*/ 3209192 h 4026877"/>
              <a:gd name="connsiteX1" fmla="*/ 5039494 w 6648486"/>
              <a:gd name="connsiteY1" fmla="*/ 0 h 4026877"/>
              <a:gd name="connsiteX2" fmla="*/ 6648486 w 6648486"/>
              <a:gd name="connsiteY2" fmla="*/ 0 h 4026877"/>
              <a:gd name="connsiteX3" fmla="*/ 6648486 w 6648486"/>
              <a:gd name="connsiteY3" fmla="*/ 1907931 h 4026877"/>
              <a:gd name="connsiteX4" fmla="*/ 1830302 w 6648486"/>
              <a:gd name="connsiteY4" fmla="*/ 4026877 h 4026877"/>
              <a:gd name="connsiteX5" fmla="*/ 769 w 6648486"/>
              <a:gd name="connsiteY5" fmla="*/ 4013323 h 4026877"/>
              <a:gd name="connsiteX6" fmla="*/ 1502 w 6648486"/>
              <a:gd name="connsiteY6" fmla="*/ 3209192 h 4026877"/>
              <a:gd name="connsiteX0" fmla="*/ 1502 w 6648486"/>
              <a:gd name="connsiteY0" fmla="*/ 3209192 h 4026877"/>
              <a:gd name="connsiteX1" fmla="*/ 5039494 w 6648486"/>
              <a:gd name="connsiteY1" fmla="*/ 0 h 4026877"/>
              <a:gd name="connsiteX2" fmla="*/ 6648486 w 6648486"/>
              <a:gd name="connsiteY2" fmla="*/ 0 h 4026877"/>
              <a:gd name="connsiteX3" fmla="*/ 6648486 w 6648486"/>
              <a:gd name="connsiteY3" fmla="*/ 1907931 h 4026877"/>
              <a:gd name="connsiteX4" fmla="*/ 1835064 w 6648486"/>
              <a:gd name="connsiteY4" fmla="*/ 4026877 h 4026877"/>
              <a:gd name="connsiteX5" fmla="*/ 769 w 6648486"/>
              <a:gd name="connsiteY5" fmla="*/ 4013323 h 4026877"/>
              <a:gd name="connsiteX6" fmla="*/ 1502 w 6648486"/>
              <a:gd name="connsiteY6" fmla="*/ 3209192 h 4026877"/>
              <a:gd name="connsiteX0" fmla="*/ 0 w 6646984"/>
              <a:gd name="connsiteY0" fmla="*/ 3209192 h 4026877"/>
              <a:gd name="connsiteX1" fmla="*/ 5037992 w 6646984"/>
              <a:gd name="connsiteY1" fmla="*/ 0 h 4026877"/>
              <a:gd name="connsiteX2" fmla="*/ 6646984 w 6646984"/>
              <a:gd name="connsiteY2" fmla="*/ 0 h 4026877"/>
              <a:gd name="connsiteX3" fmla="*/ 6646984 w 6646984"/>
              <a:gd name="connsiteY3" fmla="*/ 1907931 h 4026877"/>
              <a:gd name="connsiteX4" fmla="*/ 1833562 w 6646984"/>
              <a:gd name="connsiteY4" fmla="*/ 4026877 h 4026877"/>
              <a:gd name="connsiteX5" fmla="*/ 4029 w 6646984"/>
              <a:gd name="connsiteY5" fmla="*/ 4022848 h 4026877"/>
              <a:gd name="connsiteX6" fmla="*/ 0 w 6646984"/>
              <a:gd name="connsiteY6" fmla="*/ 3209192 h 402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6984" h="4026877">
                <a:moveTo>
                  <a:pt x="0" y="3209192"/>
                </a:moveTo>
                <a:lnTo>
                  <a:pt x="5037992" y="0"/>
                </a:lnTo>
                <a:lnTo>
                  <a:pt x="6646984" y="0"/>
                </a:lnTo>
                <a:lnTo>
                  <a:pt x="6646984" y="1907931"/>
                </a:lnTo>
                <a:lnTo>
                  <a:pt x="1833562" y="4026877"/>
                </a:lnTo>
                <a:lnTo>
                  <a:pt x="4029" y="4022848"/>
                </a:lnTo>
                <a:cubicBezTo>
                  <a:pt x="1098" y="3753217"/>
                  <a:pt x="2931" y="3478823"/>
                  <a:pt x="0" y="3209192"/>
                </a:cubicBezTo>
                <a:close/>
              </a:path>
            </a:pathLst>
          </a:custGeom>
          <a:solidFill>
            <a:srgbClr val="006672">
              <a:alpha val="3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p:cNvGrpSpPr>
          <p:nvPr/>
        </p:nvGrpSpPr>
        <p:grpSpPr bwMode="auto">
          <a:xfrm>
            <a:off x="1981200" y="1720360"/>
            <a:ext cx="1371600" cy="1752600"/>
            <a:chOff x="4704" y="1152"/>
            <a:chExt cx="864" cy="1104"/>
          </a:xfrm>
        </p:grpSpPr>
        <p:sp>
          <p:nvSpPr>
            <p:cNvPr id="8" name="Oval 7"/>
            <p:cNvSpPr>
              <a:spLocks noChangeArrowheads="1"/>
            </p:cNvSpPr>
            <p:nvPr/>
          </p:nvSpPr>
          <p:spPr bwMode="auto">
            <a:xfrm>
              <a:off x="4938" y="1704"/>
              <a:ext cx="396" cy="396"/>
            </a:xfrm>
            <a:prstGeom prst="ellipse">
              <a:avLst/>
            </a:prstGeom>
            <a:solidFill>
              <a:srgbClr val="F58023"/>
            </a:solidFill>
            <a:ln w="9525">
              <a:solidFill>
                <a:schemeClr val="tx1"/>
              </a:solidFill>
              <a:round/>
              <a:headEnd/>
              <a:tailEnd/>
            </a:ln>
          </p:spPr>
          <p:txBody>
            <a:bodyPr/>
            <a:lstStyle/>
            <a:p>
              <a:endParaRPr lang="en-US" dirty="0"/>
            </a:p>
          </p:txBody>
        </p:sp>
        <p:sp>
          <p:nvSpPr>
            <p:cNvPr id="9" name="Rectangle 8"/>
            <p:cNvSpPr>
              <a:spLocks noChangeArrowheads="1"/>
            </p:cNvSpPr>
            <p:nvPr/>
          </p:nvSpPr>
          <p:spPr bwMode="auto">
            <a:xfrm>
              <a:off x="4704" y="1152"/>
              <a:ext cx="864" cy="1104"/>
            </a:xfrm>
            <a:prstGeom prst="rect">
              <a:avLst/>
            </a:prstGeom>
            <a:noFill/>
            <a:ln w="9525" algn="ctr">
              <a:solidFill>
                <a:schemeClr val="tx1"/>
              </a:solidFill>
              <a:miter lim="800000"/>
              <a:headEnd/>
              <a:tailEnd/>
            </a:ln>
            <a:effectLst/>
          </p:spPr>
          <p:txBody>
            <a:bodyPr lIns="45720" rIns="45720"/>
            <a:lstStyle/>
            <a:p>
              <a:pPr defTabSz="865188"/>
              <a:r>
                <a:rPr lang="en-US" sz="1200" dirty="0"/>
                <a:t>Size of Ball Indicates Share of Mortality per 100 000 in EU-25</a:t>
              </a:r>
            </a:p>
          </p:txBody>
        </p:sp>
      </p:grpSp>
      <p:sp>
        <p:nvSpPr>
          <p:cNvPr id="10" name="TextBox 9"/>
          <p:cNvSpPr txBox="1"/>
          <p:nvPr/>
        </p:nvSpPr>
        <p:spPr>
          <a:xfrm>
            <a:off x="4293577" y="3604844"/>
            <a:ext cx="1365738" cy="523220"/>
          </a:xfrm>
          <a:prstGeom prst="rect">
            <a:avLst/>
          </a:prstGeom>
          <a:noFill/>
        </p:spPr>
        <p:txBody>
          <a:bodyPr vert="horz" wrap="square" rtlCol="0">
            <a:spAutoFit/>
          </a:bodyPr>
          <a:lstStyle/>
          <a:p>
            <a:pPr algn="ctr">
              <a:spcBef>
                <a:spcPct val="20000"/>
              </a:spcBef>
              <a:buClr>
                <a:srgbClr val="2B7DC7"/>
              </a:buClr>
            </a:pPr>
            <a:r>
              <a:rPr lang="en-US" sz="1400" b="1" dirty="0">
                <a:solidFill>
                  <a:schemeClr val="bg1"/>
                </a:solidFill>
                <a:latin typeface="Arial" panose="020B0604020202020204" pitchFamily="34" charset="0"/>
              </a:rPr>
              <a:t>Optimal Value for Society</a:t>
            </a:r>
          </a:p>
        </p:txBody>
      </p:sp>
      <p:sp>
        <p:nvSpPr>
          <p:cNvPr id="12" name="Rectangle 11"/>
          <p:cNvSpPr/>
          <p:nvPr/>
        </p:nvSpPr>
        <p:spPr>
          <a:xfrm>
            <a:off x="254000" y="1184998"/>
            <a:ext cx="9512300" cy="307777"/>
          </a:xfrm>
          <a:prstGeom prst="rect">
            <a:avLst/>
          </a:prstGeom>
        </p:spPr>
        <p:txBody>
          <a:bodyPr wrap="square">
            <a:spAutoFit/>
          </a:bodyPr>
          <a:lstStyle/>
          <a:p>
            <a:pPr algn="ctr"/>
            <a:r>
              <a:rPr lang="en-US" sz="1400" dirty="0">
                <a:solidFill>
                  <a:srgbClr val="7F7F7F"/>
                </a:solidFill>
              </a:rPr>
              <a:t>There is a strong association between industry development and priority disease areas with the largest impact on society</a:t>
            </a:r>
          </a:p>
        </p:txBody>
      </p:sp>
      <p:sp>
        <p:nvSpPr>
          <p:cNvPr id="13" name="TextBox 12"/>
          <p:cNvSpPr txBox="1"/>
          <p:nvPr/>
        </p:nvSpPr>
        <p:spPr>
          <a:xfrm>
            <a:off x="1652955" y="6342779"/>
            <a:ext cx="6170246" cy="338554"/>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Arial" panose="020B0604020202020204" pitchFamily="34" charset="0"/>
              </a:rPr>
              <a:t>	Source:	Health Advances analysis; Catala-Lopez 2010 Does the development of new medicinal products in the European Union address global and regional health concerns? Pop Health Met.</a:t>
            </a:r>
          </a:p>
        </p:txBody>
      </p:sp>
      <p:graphicFrame>
        <p:nvGraphicFramePr>
          <p:cNvPr id="6" name="Chart 5"/>
          <p:cNvGraphicFramePr/>
          <p:nvPr>
            <p:extLst>
              <p:ext uri="{D42A27DB-BD31-4B8C-83A1-F6EECF244321}">
                <p14:modId xmlns:p14="http://schemas.microsoft.com/office/powerpoint/2010/main" val="1771656548"/>
              </p:ext>
            </p:extLst>
          </p:nvPr>
        </p:nvGraphicFramePr>
        <p:xfrm>
          <a:off x="521208" y="1491760"/>
          <a:ext cx="8153400" cy="4699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8853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7637" y="354377"/>
            <a:ext cx="8836643" cy="735013"/>
          </a:xfrm>
        </p:spPr>
        <p:txBody>
          <a:bodyPr/>
          <a:lstStyle/>
          <a:p>
            <a:r>
              <a:rPr lang="en-US" sz="2400" b="0" i="1" dirty="0"/>
              <a:t>Innovative New Therapies Have Enabled Patients to </a:t>
            </a:r>
            <a:br>
              <a:rPr lang="en-US" sz="2400" b="0" i="1" dirty="0"/>
            </a:br>
            <a:r>
              <a:rPr lang="en-US" sz="2400" dirty="0"/>
              <a:t>Continue contributing to society</a:t>
            </a:r>
            <a:endParaRPr lang="fr-BE" sz="2400" dirty="0"/>
          </a:p>
        </p:txBody>
      </p:sp>
      <p:grpSp>
        <p:nvGrpSpPr>
          <p:cNvPr id="4" name="Group 3"/>
          <p:cNvGrpSpPr/>
          <p:nvPr/>
        </p:nvGrpSpPr>
        <p:grpSpPr>
          <a:xfrm>
            <a:off x="427637" y="1630511"/>
            <a:ext cx="886968" cy="859536"/>
            <a:chOff x="200375" y="3090568"/>
            <a:chExt cx="1286698" cy="1280950"/>
          </a:xfrm>
        </p:grpSpPr>
        <p:sp>
          <p:nvSpPr>
            <p:cNvPr id="5" name="Oval 4"/>
            <p:cNvSpPr/>
            <p:nvPr/>
          </p:nvSpPr>
          <p:spPr>
            <a:xfrm>
              <a:off x="200375" y="3090568"/>
              <a:ext cx="1286698" cy="1280950"/>
            </a:xfrm>
            <a:prstGeom prst="ellipse">
              <a:avLst/>
            </a:pr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F7F7F"/>
                </a:solidFill>
              </a:endParaRPr>
            </a:p>
          </p:txBody>
        </p:sp>
        <p:grpSp>
          <p:nvGrpSpPr>
            <p:cNvPr id="6" name="Group 21"/>
            <p:cNvGrpSpPr>
              <a:grpSpLocks noChangeAspect="1"/>
            </p:cNvGrpSpPr>
            <p:nvPr/>
          </p:nvGrpSpPr>
          <p:grpSpPr bwMode="auto">
            <a:xfrm>
              <a:off x="487363" y="3330578"/>
              <a:ext cx="704850" cy="738188"/>
              <a:chOff x="307" y="2098"/>
              <a:chExt cx="444" cy="465"/>
            </a:xfrm>
          </p:grpSpPr>
          <p:sp>
            <p:nvSpPr>
              <p:cNvPr id="7" name="Freeform 22"/>
              <p:cNvSpPr>
                <a:spLocks noEditPoints="1"/>
              </p:cNvSpPr>
              <p:nvPr/>
            </p:nvSpPr>
            <p:spPr bwMode="auto">
              <a:xfrm>
                <a:off x="307" y="2198"/>
                <a:ext cx="444" cy="365"/>
              </a:xfrm>
              <a:custGeom>
                <a:avLst/>
                <a:gdLst>
                  <a:gd name="T0" fmla="*/ 34 w 813"/>
                  <a:gd name="T1" fmla="*/ 230 h 667"/>
                  <a:gd name="T2" fmla="*/ 34 w 813"/>
                  <a:gd name="T3" fmla="*/ 216 h 667"/>
                  <a:gd name="T4" fmla="*/ 315 w 813"/>
                  <a:gd name="T5" fmla="*/ 212 h 667"/>
                  <a:gd name="T6" fmla="*/ 315 w 813"/>
                  <a:gd name="T7" fmla="*/ 220 h 667"/>
                  <a:gd name="T8" fmla="*/ 315 w 813"/>
                  <a:gd name="T9" fmla="*/ 223 h 667"/>
                  <a:gd name="T10" fmla="*/ 317 w 813"/>
                  <a:gd name="T11" fmla="*/ 564 h 667"/>
                  <a:gd name="T12" fmla="*/ 317 w 813"/>
                  <a:gd name="T13" fmla="*/ 595 h 667"/>
                  <a:gd name="T14" fmla="*/ 315 w 813"/>
                  <a:gd name="T15" fmla="*/ 601 h 667"/>
                  <a:gd name="T16" fmla="*/ 35 w 813"/>
                  <a:gd name="T17" fmla="*/ 601 h 667"/>
                  <a:gd name="T18" fmla="*/ 34 w 813"/>
                  <a:gd name="T19" fmla="*/ 594 h 667"/>
                  <a:gd name="T20" fmla="*/ 465 w 813"/>
                  <a:gd name="T21" fmla="*/ 201 h 667"/>
                  <a:gd name="T22" fmla="*/ 585 w 813"/>
                  <a:gd name="T23" fmla="*/ 227 h 667"/>
                  <a:gd name="T24" fmla="*/ 585 w 813"/>
                  <a:gd name="T25" fmla="*/ 241 h 667"/>
                  <a:gd name="T26" fmla="*/ 585 w 813"/>
                  <a:gd name="T27" fmla="*/ 538 h 667"/>
                  <a:gd name="T28" fmla="*/ 585 w 813"/>
                  <a:gd name="T29" fmla="*/ 545 h 667"/>
                  <a:gd name="T30" fmla="*/ 585 w 813"/>
                  <a:gd name="T31" fmla="*/ 550 h 667"/>
                  <a:gd name="T32" fmla="*/ 465 w 813"/>
                  <a:gd name="T33" fmla="*/ 581 h 667"/>
                  <a:gd name="T34" fmla="*/ 351 w 813"/>
                  <a:gd name="T35" fmla="*/ 558 h 667"/>
                  <a:gd name="T36" fmla="*/ 351 w 813"/>
                  <a:gd name="T37" fmla="*/ 540 h 667"/>
                  <a:gd name="T38" fmla="*/ 351 w 813"/>
                  <a:gd name="T39" fmla="*/ 228 h 667"/>
                  <a:gd name="T40" fmla="*/ 465 w 813"/>
                  <a:gd name="T41" fmla="*/ 201 h 667"/>
                  <a:gd name="T42" fmla="*/ 789 w 813"/>
                  <a:gd name="T43" fmla="*/ 242 h 667"/>
                  <a:gd name="T44" fmla="*/ 789 w 813"/>
                  <a:gd name="T45" fmla="*/ 257 h 667"/>
                  <a:gd name="T46" fmla="*/ 789 w 813"/>
                  <a:gd name="T47" fmla="*/ 504 h 667"/>
                  <a:gd name="T48" fmla="*/ 788 w 813"/>
                  <a:gd name="T49" fmla="*/ 510 h 667"/>
                  <a:gd name="T50" fmla="*/ 614 w 813"/>
                  <a:gd name="T51" fmla="*/ 523 h 667"/>
                  <a:gd name="T52" fmla="*/ 614 w 813"/>
                  <a:gd name="T53" fmla="*/ 504 h 667"/>
                  <a:gd name="T54" fmla="*/ 614 w 813"/>
                  <a:gd name="T55" fmla="*/ 255 h 667"/>
                  <a:gd name="T56" fmla="*/ 614 w 813"/>
                  <a:gd name="T57" fmla="*/ 228 h 667"/>
                  <a:gd name="T58" fmla="*/ 748 w 813"/>
                  <a:gd name="T59" fmla="*/ 120 h 667"/>
                  <a:gd name="T60" fmla="*/ 633 w 813"/>
                  <a:gd name="T61" fmla="*/ 91 h 667"/>
                  <a:gd name="T62" fmla="*/ 603 w 813"/>
                  <a:gd name="T63" fmla="*/ 152 h 667"/>
                  <a:gd name="T64" fmla="*/ 534 w 813"/>
                  <a:gd name="T65" fmla="*/ 43 h 667"/>
                  <a:gd name="T66" fmla="*/ 395 w 813"/>
                  <a:gd name="T67" fmla="*/ 79 h 667"/>
                  <a:gd name="T68" fmla="*/ 257 w 813"/>
                  <a:gd name="T69" fmla="*/ 42 h 667"/>
                  <a:gd name="T70" fmla="*/ 93 w 813"/>
                  <a:gd name="T71" fmla="*/ 0 h 667"/>
                  <a:gd name="T72" fmla="*/ 0 w 813"/>
                  <a:gd name="T73" fmla="*/ 141 h 667"/>
                  <a:gd name="T74" fmla="*/ 0 w 813"/>
                  <a:gd name="T75" fmla="*/ 552 h 667"/>
                  <a:gd name="T76" fmla="*/ 32 w 813"/>
                  <a:gd name="T77" fmla="*/ 645 h 667"/>
                  <a:gd name="T78" fmla="*/ 318 w 813"/>
                  <a:gd name="T79" fmla="*/ 645 h 667"/>
                  <a:gd name="T80" fmla="*/ 351 w 813"/>
                  <a:gd name="T81" fmla="*/ 595 h 667"/>
                  <a:gd name="T82" fmla="*/ 586 w 813"/>
                  <a:gd name="T83" fmla="*/ 592 h 667"/>
                  <a:gd name="T84" fmla="*/ 614 w 813"/>
                  <a:gd name="T85" fmla="*/ 548 h 667"/>
                  <a:gd name="T86" fmla="*/ 790 w 813"/>
                  <a:gd name="T87" fmla="*/ 541 h 667"/>
                  <a:gd name="T88" fmla="*/ 813 w 813"/>
                  <a:gd name="T89" fmla="*/ 19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3" h="667">
                    <a:moveTo>
                      <a:pt x="34" y="593"/>
                    </a:moveTo>
                    <a:cubicBezTo>
                      <a:pt x="34" y="230"/>
                      <a:pt x="34" y="230"/>
                      <a:pt x="34" y="230"/>
                    </a:cubicBezTo>
                    <a:cubicBezTo>
                      <a:pt x="34" y="227"/>
                      <a:pt x="35" y="224"/>
                      <a:pt x="36" y="221"/>
                    </a:cubicBezTo>
                    <a:cubicBezTo>
                      <a:pt x="34" y="219"/>
                      <a:pt x="34" y="218"/>
                      <a:pt x="34" y="216"/>
                    </a:cubicBezTo>
                    <a:cubicBezTo>
                      <a:pt x="34" y="199"/>
                      <a:pt x="97" y="185"/>
                      <a:pt x="175" y="185"/>
                    </a:cubicBezTo>
                    <a:cubicBezTo>
                      <a:pt x="247" y="185"/>
                      <a:pt x="307" y="197"/>
                      <a:pt x="315" y="212"/>
                    </a:cubicBezTo>
                    <a:cubicBezTo>
                      <a:pt x="316" y="213"/>
                      <a:pt x="317" y="214"/>
                      <a:pt x="317" y="216"/>
                    </a:cubicBezTo>
                    <a:cubicBezTo>
                      <a:pt x="317" y="217"/>
                      <a:pt x="316" y="218"/>
                      <a:pt x="315" y="220"/>
                    </a:cubicBezTo>
                    <a:cubicBezTo>
                      <a:pt x="315" y="220"/>
                      <a:pt x="315" y="220"/>
                      <a:pt x="314" y="221"/>
                    </a:cubicBezTo>
                    <a:cubicBezTo>
                      <a:pt x="315" y="222"/>
                      <a:pt x="315" y="222"/>
                      <a:pt x="315" y="223"/>
                    </a:cubicBezTo>
                    <a:cubicBezTo>
                      <a:pt x="316" y="225"/>
                      <a:pt x="317" y="227"/>
                      <a:pt x="317" y="230"/>
                    </a:cubicBezTo>
                    <a:cubicBezTo>
                      <a:pt x="317" y="564"/>
                      <a:pt x="317" y="564"/>
                      <a:pt x="317" y="564"/>
                    </a:cubicBezTo>
                    <a:cubicBezTo>
                      <a:pt x="317" y="593"/>
                      <a:pt x="317" y="593"/>
                      <a:pt x="317" y="593"/>
                    </a:cubicBezTo>
                    <a:cubicBezTo>
                      <a:pt x="317" y="594"/>
                      <a:pt x="317" y="594"/>
                      <a:pt x="317" y="595"/>
                    </a:cubicBezTo>
                    <a:cubicBezTo>
                      <a:pt x="317" y="595"/>
                      <a:pt x="317" y="596"/>
                      <a:pt x="317" y="596"/>
                    </a:cubicBezTo>
                    <a:cubicBezTo>
                      <a:pt x="317" y="598"/>
                      <a:pt x="316" y="599"/>
                      <a:pt x="315" y="601"/>
                    </a:cubicBezTo>
                    <a:cubicBezTo>
                      <a:pt x="305" y="619"/>
                      <a:pt x="246" y="633"/>
                      <a:pt x="175" y="633"/>
                    </a:cubicBezTo>
                    <a:cubicBezTo>
                      <a:pt x="104" y="633"/>
                      <a:pt x="45" y="619"/>
                      <a:pt x="35" y="601"/>
                    </a:cubicBezTo>
                    <a:cubicBezTo>
                      <a:pt x="34" y="599"/>
                      <a:pt x="34" y="598"/>
                      <a:pt x="34" y="596"/>
                    </a:cubicBezTo>
                    <a:cubicBezTo>
                      <a:pt x="34" y="595"/>
                      <a:pt x="34" y="595"/>
                      <a:pt x="34" y="594"/>
                    </a:cubicBezTo>
                    <a:cubicBezTo>
                      <a:pt x="34" y="594"/>
                      <a:pt x="34" y="593"/>
                      <a:pt x="34" y="593"/>
                    </a:cubicBezTo>
                    <a:moveTo>
                      <a:pt x="465" y="201"/>
                    </a:moveTo>
                    <a:cubicBezTo>
                      <a:pt x="509" y="201"/>
                      <a:pt x="547" y="206"/>
                      <a:pt x="568" y="214"/>
                    </a:cubicBezTo>
                    <a:cubicBezTo>
                      <a:pt x="579" y="218"/>
                      <a:pt x="585" y="222"/>
                      <a:pt x="585" y="227"/>
                    </a:cubicBezTo>
                    <a:cubicBezTo>
                      <a:pt x="585" y="229"/>
                      <a:pt x="584" y="230"/>
                      <a:pt x="582" y="232"/>
                    </a:cubicBezTo>
                    <a:cubicBezTo>
                      <a:pt x="584" y="235"/>
                      <a:pt x="585" y="238"/>
                      <a:pt x="585" y="241"/>
                    </a:cubicBezTo>
                    <a:cubicBezTo>
                      <a:pt x="585" y="514"/>
                      <a:pt x="585" y="514"/>
                      <a:pt x="585" y="514"/>
                    </a:cubicBezTo>
                    <a:cubicBezTo>
                      <a:pt x="585" y="538"/>
                      <a:pt x="585" y="538"/>
                      <a:pt x="585" y="538"/>
                    </a:cubicBezTo>
                    <a:cubicBezTo>
                      <a:pt x="585" y="538"/>
                      <a:pt x="585" y="538"/>
                      <a:pt x="585" y="538"/>
                    </a:cubicBezTo>
                    <a:cubicBezTo>
                      <a:pt x="585" y="545"/>
                      <a:pt x="585" y="545"/>
                      <a:pt x="585" y="545"/>
                    </a:cubicBezTo>
                    <a:cubicBezTo>
                      <a:pt x="585" y="546"/>
                      <a:pt x="585" y="547"/>
                      <a:pt x="585" y="548"/>
                    </a:cubicBezTo>
                    <a:cubicBezTo>
                      <a:pt x="585" y="549"/>
                      <a:pt x="585" y="549"/>
                      <a:pt x="585" y="550"/>
                    </a:cubicBezTo>
                    <a:cubicBezTo>
                      <a:pt x="585" y="551"/>
                      <a:pt x="584" y="553"/>
                      <a:pt x="583" y="554"/>
                    </a:cubicBezTo>
                    <a:cubicBezTo>
                      <a:pt x="575" y="570"/>
                      <a:pt x="525" y="581"/>
                      <a:pt x="465" y="581"/>
                    </a:cubicBezTo>
                    <a:cubicBezTo>
                      <a:pt x="412" y="581"/>
                      <a:pt x="367" y="572"/>
                      <a:pt x="351" y="560"/>
                    </a:cubicBezTo>
                    <a:cubicBezTo>
                      <a:pt x="351" y="558"/>
                      <a:pt x="351" y="558"/>
                      <a:pt x="351" y="558"/>
                    </a:cubicBezTo>
                    <a:cubicBezTo>
                      <a:pt x="351" y="552"/>
                      <a:pt x="351" y="552"/>
                      <a:pt x="351" y="552"/>
                    </a:cubicBezTo>
                    <a:cubicBezTo>
                      <a:pt x="351" y="540"/>
                      <a:pt x="351" y="540"/>
                      <a:pt x="351" y="540"/>
                    </a:cubicBezTo>
                    <a:cubicBezTo>
                      <a:pt x="351" y="235"/>
                      <a:pt x="351" y="235"/>
                      <a:pt x="351" y="235"/>
                    </a:cubicBezTo>
                    <a:cubicBezTo>
                      <a:pt x="351" y="228"/>
                      <a:pt x="351" y="228"/>
                      <a:pt x="351" y="228"/>
                    </a:cubicBezTo>
                    <a:cubicBezTo>
                      <a:pt x="351" y="219"/>
                      <a:pt x="351" y="219"/>
                      <a:pt x="351" y="219"/>
                    </a:cubicBezTo>
                    <a:cubicBezTo>
                      <a:pt x="367" y="208"/>
                      <a:pt x="412" y="201"/>
                      <a:pt x="465" y="201"/>
                    </a:cubicBezTo>
                    <a:moveTo>
                      <a:pt x="690" y="220"/>
                    </a:moveTo>
                    <a:cubicBezTo>
                      <a:pt x="745" y="220"/>
                      <a:pt x="789" y="230"/>
                      <a:pt x="789" y="242"/>
                    </a:cubicBezTo>
                    <a:cubicBezTo>
                      <a:pt x="789" y="243"/>
                      <a:pt x="788" y="245"/>
                      <a:pt x="786" y="247"/>
                    </a:cubicBezTo>
                    <a:cubicBezTo>
                      <a:pt x="788" y="249"/>
                      <a:pt x="789" y="253"/>
                      <a:pt x="789" y="257"/>
                    </a:cubicBezTo>
                    <a:cubicBezTo>
                      <a:pt x="789" y="499"/>
                      <a:pt x="789" y="499"/>
                      <a:pt x="789" y="499"/>
                    </a:cubicBezTo>
                    <a:cubicBezTo>
                      <a:pt x="789" y="501"/>
                      <a:pt x="789" y="502"/>
                      <a:pt x="789" y="504"/>
                    </a:cubicBezTo>
                    <a:cubicBezTo>
                      <a:pt x="789" y="505"/>
                      <a:pt x="789" y="505"/>
                      <a:pt x="789" y="506"/>
                    </a:cubicBezTo>
                    <a:cubicBezTo>
                      <a:pt x="789" y="508"/>
                      <a:pt x="789" y="509"/>
                      <a:pt x="788" y="510"/>
                    </a:cubicBezTo>
                    <a:cubicBezTo>
                      <a:pt x="781" y="523"/>
                      <a:pt x="740" y="532"/>
                      <a:pt x="690" y="532"/>
                    </a:cubicBezTo>
                    <a:cubicBezTo>
                      <a:pt x="660" y="532"/>
                      <a:pt x="632" y="529"/>
                      <a:pt x="614" y="523"/>
                    </a:cubicBezTo>
                    <a:cubicBezTo>
                      <a:pt x="614" y="517"/>
                      <a:pt x="614" y="517"/>
                      <a:pt x="614" y="517"/>
                    </a:cubicBezTo>
                    <a:cubicBezTo>
                      <a:pt x="614" y="504"/>
                      <a:pt x="614" y="504"/>
                      <a:pt x="614" y="504"/>
                    </a:cubicBezTo>
                    <a:cubicBezTo>
                      <a:pt x="614" y="490"/>
                      <a:pt x="614" y="490"/>
                      <a:pt x="614" y="490"/>
                    </a:cubicBezTo>
                    <a:cubicBezTo>
                      <a:pt x="614" y="255"/>
                      <a:pt x="614" y="255"/>
                      <a:pt x="614" y="255"/>
                    </a:cubicBezTo>
                    <a:cubicBezTo>
                      <a:pt x="614" y="239"/>
                      <a:pt x="614" y="239"/>
                      <a:pt x="614" y="239"/>
                    </a:cubicBezTo>
                    <a:cubicBezTo>
                      <a:pt x="614" y="228"/>
                      <a:pt x="614" y="228"/>
                      <a:pt x="614" y="228"/>
                    </a:cubicBezTo>
                    <a:cubicBezTo>
                      <a:pt x="632" y="223"/>
                      <a:pt x="660" y="220"/>
                      <a:pt x="690" y="220"/>
                    </a:cubicBezTo>
                    <a:moveTo>
                      <a:pt x="748" y="120"/>
                    </a:moveTo>
                    <a:cubicBezTo>
                      <a:pt x="748" y="91"/>
                      <a:pt x="748" y="91"/>
                      <a:pt x="748" y="91"/>
                    </a:cubicBezTo>
                    <a:cubicBezTo>
                      <a:pt x="633" y="91"/>
                      <a:pt x="633" y="91"/>
                      <a:pt x="633" y="91"/>
                    </a:cubicBezTo>
                    <a:cubicBezTo>
                      <a:pt x="633" y="120"/>
                      <a:pt x="633" y="120"/>
                      <a:pt x="633" y="120"/>
                    </a:cubicBezTo>
                    <a:cubicBezTo>
                      <a:pt x="603" y="152"/>
                      <a:pt x="603" y="152"/>
                      <a:pt x="603" y="152"/>
                    </a:cubicBezTo>
                    <a:cubicBezTo>
                      <a:pt x="534" y="79"/>
                      <a:pt x="534" y="79"/>
                      <a:pt x="534" y="79"/>
                    </a:cubicBezTo>
                    <a:cubicBezTo>
                      <a:pt x="534" y="43"/>
                      <a:pt x="534" y="43"/>
                      <a:pt x="534" y="43"/>
                    </a:cubicBezTo>
                    <a:cubicBezTo>
                      <a:pt x="395" y="43"/>
                      <a:pt x="395" y="43"/>
                      <a:pt x="395" y="43"/>
                    </a:cubicBezTo>
                    <a:cubicBezTo>
                      <a:pt x="395" y="79"/>
                      <a:pt x="395" y="79"/>
                      <a:pt x="395" y="79"/>
                    </a:cubicBezTo>
                    <a:cubicBezTo>
                      <a:pt x="344" y="134"/>
                      <a:pt x="344" y="134"/>
                      <a:pt x="344" y="134"/>
                    </a:cubicBezTo>
                    <a:cubicBezTo>
                      <a:pt x="257" y="42"/>
                      <a:pt x="257" y="42"/>
                      <a:pt x="257" y="42"/>
                    </a:cubicBezTo>
                    <a:cubicBezTo>
                      <a:pt x="257" y="0"/>
                      <a:pt x="257" y="0"/>
                      <a:pt x="257" y="0"/>
                    </a:cubicBezTo>
                    <a:cubicBezTo>
                      <a:pt x="93" y="0"/>
                      <a:pt x="93" y="0"/>
                      <a:pt x="93" y="0"/>
                    </a:cubicBezTo>
                    <a:cubicBezTo>
                      <a:pt x="93" y="42"/>
                      <a:pt x="93" y="42"/>
                      <a:pt x="93" y="42"/>
                    </a:cubicBezTo>
                    <a:cubicBezTo>
                      <a:pt x="0" y="141"/>
                      <a:pt x="0" y="141"/>
                      <a:pt x="0" y="141"/>
                    </a:cubicBezTo>
                    <a:cubicBezTo>
                      <a:pt x="0" y="218"/>
                      <a:pt x="0" y="218"/>
                      <a:pt x="0" y="218"/>
                    </a:cubicBezTo>
                    <a:cubicBezTo>
                      <a:pt x="0" y="552"/>
                      <a:pt x="0" y="552"/>
                      <a:pt x="0" y="552"/>
                    </a:cubicBezTo>
                    <a:cubicBezTo>
                      <a:pt x="0" y="602"/>
                      <a:pt x="0" y="602"/>
                      <a:pt x="0" y="602"/>
                    </a:cubicBezTo>
                    <a:cubicBezTo>
                      <a:pt x="0" y="622"/>
                      <a:pt x="13" y="639"/>
                      <a:pt x="32" y="645"/>
                    </a:cubicBezTo>
                    <a:cubicBezTo>
                      <a:pt x="60" y="658"/>
                      <a:pt x="114" y="667"/>
                      <a:pt x="175" y="667"/>
                    </a:cubicBezTo>
                    <a:cubicBezTo>
                      <a:pt x="236" y="667"/>
                      <a:pt x="290" y="658"/>
                      <a:pt x="318" y="645"/>
                    </a:cubicBezTo>
                    <a:cubicBezTo>
                      <a:pt x="337" y="640"/>
                      <a:pt x="351" y="622"/>
                      <a:pt x="351" y="602"/>
                    </a:cubicBezTo>
                    <a:cubicBezTo>
                      <a:pt x="351" y="595"/>
                      <a:pt x="351" y="595"/>
                      <a:pt x="351" y="595"/>
                    </a:cubicBezTo>
                    <a:cubicBezTo>
                      <a:pt x="376" y="604"/>
                      <a:pt x="418" y="610"/>
                      <a:pt x="465" y="610"/>
                    </a:cubicBezTo>
                    <a:cubicBezTo>
                      <a:pt x="517" y="610"/>
                      <a:pt x="562" y="603"/>
                      <a:pt x="586" y="592"/>
                    </a:cubicBezTo>
                    <a:cubicBezTo>
                      <a:pt x="602" y="587"/>
                      <a:pt x="614" y="572"/>
                      <a:pt x="614" y="555"/>
                    </a:cubicBezTo>
                    <a:cubicBezTo>
                      <a:pt x="614" y="548"/>
                      <a:pt x="614" y="548"/>
                      <a:pt x="614" y="548"/>
                    </a:cubicBezTo>
                    <a:cubicBezTo>
                      <a:pt x="634" y="553"/>
                      <a:pt x="661" y="556"/>
                      <a:pt x="690" y="556"/>
                    </a:cubicBezTo>
                    <a:cubicBezTo>
                      <a:pt x="733" y="556"/>
                      <a:pt x="770" y="550"/>
                      <a:pt x="790" y="541"/>
                    </a:cubicBezTo>
                    <a:cubicBezTo>
                      <a:pt x="803" y="537"/>
                      <a:pt x="813" y="525"/>
                      <a:pt x="813" y="511"/>
                    </a:cubicBezTo>
                    <a:cubicBezTo>
                      <a:pt x="813" y="190"/>
                      <a:pt x="813" y="190"/>
                      <a:pt x="813" y="190"/>
                    </a:cubicBezTo>
                    <a:lnTo>
                      <a:pt x="748" y="12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8" name="Freeform 23"/>
              <p:cNvSpPr>
                <a:spLocks/>
              </p:cNvSpPr>
              <p:nvPr/>
            </p:nvSpPr>
            <p:spPr bwMode="auto">
              <a:xfrm>
                <a:off x="638" y="2179"/>
                <a:ext cx="92" cy="58"/>
              </a:xfrm>
              <a:custGeom>
                <a:avLst/>
                <a:gdLst>
                  <a:gd name="T0" fmla="*/ 13 w 168"/>
                  <a:gd name="T1" fmla="*/ 107 h 107"/>
                  <a:gd name="T2" fmla="*/ 156 w 168"/>
                  <a:gd name="T3" fmla="*/ 107 h 107"/>
                  <a:gd name="T4" fmla="*/ 168 w 168"/>
                  <a:gd name="T5" fmla="*/ 95 h 107"/>
                  <a:gd name="T6" fmla="*/ 168 w 168"/>
                  <a:gd name="T7" fmla="*/ 23 h 107"/>
                  <a:gd name="T8" fmla="*/ 156 w 168"/>
                  <a:gd name="T9" fmla="*/ 10 h 107"/>
                  <a:gd name="T10" fmla="*/ 135 w 168"/>
                  <a:gd name="T11" fmla="*/ 10 h 107"/>
                  <a:gd name="T12" fmla="*/ 120 w 168"/>
                  <a:gd name="T13" fmla="*/ 0 h 107"/>
                  <a:gd name="T14" fmla="*/ 48 w 168"/>
                  <a:gd name="T15" fmla="*/ 0 h 107"/>
                  <a:gd name="T16" fmla="*/ 32 w 168"/>
                  <a:gd name="T17" fmla="*/ 10 h 107"/>
                  <a:gd name="T18" fmla="*/ 13 w 168"/>
                  <a:gd name="T19" fmla="*/ 10 h 107"/>
                  <a:gd name="T20" fmla="*/ 0 w 168"/>
                  <a:gd name="T21" fmla="*/ 23 h 107"/>
                  <a:gd name="T22" fmla="*/ 0 w 168"/>
                  <a:gd name="T23" fmla="*/ 95 h 107"/>
                  <a:gd name="T24" fmla="*/ 13 w 168"/>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07">
                    <a:moveTo>
                      <a:pt x="13" y="107"/>
                    </a:moveTo>
                    <a:cubicBezTo>
                      <a:pt x="156" y="107"/>
                      <a:pt x="156" y="107"/>
                      <a:pt x="156" y="107"/>
                    </a:cubicBezTo>
                    <a:cubicBezTo>
                      <a:pt x="163" y="107"/>
                      <a:pt x="168" y="102"/>
                      <a:pt x="168" y="95"/>
                    </a:cubicBezTo>
                    <a:cubicBezTo>
                      <a:pt x="168" y="23"/>
                      <a:pt x="168" y="23"/>
                      <a:pt x="168" y="23"/>
                    </a:cubicBezTo>
                    <a:cubicBezTo>
                      <a:pt x="168" y="16"/>
                      <a:pt x="163" y="10"/>
                      <a:pt x="156" y="10"/>
                    </a:cubicBezTo>
                    <a:cubicBezTo>
                      <a:pt x="135" y="10"/>
                      <a:pt x="135" y="10"/>
                      <a:pt x="135" y="10"/>
                    </a:cubicBezTo>
                    <a:cubicBezTo>
                      <a:pt x="133" y="4"/>
                      <a:pt x="127" y="0"/>
                      <a:pt x="120" y="0"/>
                    </a:cubicBezTo>
                    <a:cubicBezTo>
                      <a:pt x="48" y="0"/>
                      <a:pt x="48" y="0"/>
                      <a:pt x="48" y="0"/>
                    </a:cubicBezTo>
                    <a:cubicBezTo>
                      <a:pt x="41" y="0"/>
                      <a:pt x="35" y="4"/>
                      <a:pt x="32" y="10"/>
                    </a:cubicBezTo>
                    <a:cubicBezTo>
                      <a:pt x="13" y="10"/>
                      <a:pt x="13" y="10"/>
                      <a:pt x="13" y="10"/>
                    </a:cubicBezTo>
                    <a:cubicBezTo>
                      <a:pt x="6" y="10"/>
                      <a:pt x="0" y="16"/>
                      <a:pt x="0" y="23"/>
                    </a:cubicBezTo>
                    <a:cubicBezTo>
                      <a:pt x="0" y="95"/>
                      <a:pt x="0" y="95"/>
                      <a:pt x="0" y="95"/>
                    </a:cubicBezTo>
                    <a:cubicBezTo>
                      <a:pt x="0" y="102"/>
                      <a:pt x="6" y="107"/>
                      <a:pt x="13" y="107"/>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9" name="Freeform 24"/>
              <p:cNvSpPr>
                <a:spLocks/>
              </p:cNvSpPr>
              <p:nvPr/>
            </p:nvSpPr>
            <p:spPr bwMode="auto">
              <a:xfrm>
                <a:off x="505" y="2143"/>
                <a:ext cx="110" cy="71"/>
              </a:xfrm>
              <a:custGeom>
                <a:avLst/>
                <a:gdLst>
                  <a:gd name="T0" fmla="*/ 16 w 201"/>
                  <a:gd name="T1" fmla="*/ 129 h 129"/>
                  <a:gd name="T2" fmla="*/ 186 w 201"/>
                  <a:gd name="T3" fmla="*/ 129 h 129"/>
                  <a:gd name="T4" fmla="*/ 201 w 201"/>
                  <a:gd name="T5" fmla="*/ 114 h 129"/>
                  <a:gd name="T6" fmla="*/ 201 w 201"/>
                  <a:gd name="T7" fmla="*/ 28 h 129"/>
                  <a:gd name="T8" fmla="*/ 186 w 201"/>
                  <a:gd name="T9" fmla="*/ 13 h 129"/>
                  <a:gd name="T10" fmla="*/ 162 w 201"/>
                  <a:gd name="T11" fmla="*/ 13 h 129"/>
                  <a:gd name="T12" fmla="*/ 143 w 201"/>
                  <a:gd name="T13" fmla="*/ 0 h 129"/>
                  <a:gd name="T14" fmla="*/ 57 w 201"/>
                  <a:gd name="T15" fmla="*/ 0 h 129"/>
                  <a:gd name="T16" fmla="*/ 38 w 201"/>
                  <a:gd name="T17" fmla="*/ 13 h 129"/>
                  <a:gd name="T18" fmla="*/ 16 w 201"/>
                  <a:gd name="T19" fmla="*/ 13 h 129"/>
                  <a:gd name="T20" fmla="*/ 0 w 201"/>
                  <a:gd name="T21" fmla="*/ 28 h 129"/>
                  <a:gd name="T22" fmla="*/ 0 w 201"/>
                  <a:gd name="T23" fmla="*/ 114 h 129"/>
                  <a:gd name="T24" fmla="*/ 16 w 201"/>
                  <a:gd name="T2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129">
                    <a:moveTo>
                      <a:pt x="16" y="129"/>
                    </a:moveTo>
                    <a:cubicBezTo>
                      <a:pt x="186" y="129"/>
                      <a:pt x="186" y="129"/>
                      <a:pt x="186" y="129"/>
                    </a:cubicBezTo>
                    <a:cubicBezTo>
                      <a:pt x="195" y="129"/>
                      <a:pt x="201" y="122"/>
                      <a:pt x="201" y="114"/>
                    </a:cubicBezTo>
                    <a:cubicBezTo>
                      <a:pt x="201" y="28"/>
                      <a:pt x="201" y="28"/>
                      <a:pt x="201" y="28"/>
                    </a:cubicBezTo>
                    <a:cubicBezTo>
                      <a:pt x="201" y="20"/>
                      <a:pt x="195" y="13"/>
                      <a:pt x="186" y="13"/>
                    </a:cubicBezTo>
                    <a:cubicBezTo>
                      <a:pt x="162" y="13"/>
                      <a:pt x="162" y="13"/>
                      <a:pt x="162" y="13"/>
                    </a:cubicBezTo>
                    <a:cubicBezTo>
                      <a:pt x="159" y="6"/>
                      <a:pt x="152" y="0"/>
                      <a:pt x="143" y="0"/>
                    </a:cubicBezTo>
                    <a:cubicBezTo>
                      <a:pt x="57" y="0"/>
                      <a:pt x="57" y="0"/>
                      <a:pt x="57" y="0"/>
                    </a:cubicBezTo>
                    <a:cubicBezTo>
                      <a:pt x="49" y="0"/>
                      <a:pt x="41" y="6"/>
                      <a:pt x="38" y="13"/>
                    </a:cubicBezTo>
                    <a:cubicBezTo>
                      <a:pt x="16" y="13"/>
                      <a:pt x="16" y="13"/>
                      <a:pt x="16" y="13"/>
                    </a:cubicBezTo>
                    <a:cubicBezTo>
                      <a:pt x="7" y="13"/>
                      <a:pt x="0" y="20"/>
                      <a:pt x="0" y="28"/>
                    </a:cubicBezTo>
                    <a:cubicBezTo>
                      <a:pt x="0" y="114"/>
                      <a:pt x="0" y="114"/>
                      <a:pt x="0" y="114"/>
                    </a:cubicBezTo>
                    <a:cubicBezTo>
                      <a:pt x="0" y="122"/>
                      <a:pt x="7" y="129"/>
                      <a:pt x="16" y="129"/>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10" name="Freeform 25"/>
              <p:cNvSpPr>
                <a:spLocks/>
              </p:cNvSpPr>
              <p:nvPr/>
            </p:nvSpPr>
            <p:spPr bwMode="auto">
              <a:xfrm>
                <a:off x="712" y="2350"/>
                <a:ext cx="0" cy="104"/>
              </a:xfrm>
              <a:custGeom>
                <a:avLst/>
                <a:gdLst>
                  <a:gd name="T0" fmla="*/ 0 h 104"/>
                  <a:gd name="T1" fmla="*/ 104 h 104"/>
                  <a:gd name="T2" fmla="*/ 0 h 104"/>
                </a:gdLst>
                <a:ahLst/>
                <a:cxnLst>
                  <a:cxn ang="0">
                    <a:pos x="0" y="T0"/>
                  </a:cxn>
                  <a:cxn ang="0">
                    <a:pos x="0" y="T1"/>
                  </a:cxn>
                  <a:cxn ang="0">
                    <a:pos x="0" y="T2"/>
                  </a:cxn>
                </a:cxnLst>
                <a:rect l="0" t="0" r="r" b="b"/>
                <a:pathLst>
                  <a:path h="104">
                    <a:moveTo>
                      <a:pt x="0" y="0"/>
                    </a:moveTo>
                    <a:lnTo>
                      <a:pt x="0" y="104"/>
                    </a:lnTo>
                    <a:lnTo>
                      <a:pt x="0" y="0"/>
                    </a:lnTo>
                    <a:close/>
                  </a:path>
                </a:pathLst>
              </a:custGeom>
              <a:solidFill>
                <a:srgbClr val="C7D1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11" name="Line 26"/>
              <p:cNvSpPr>
                <a:spLocks noChangeShapeType="1"/>
              </p:cNvSpPr>
              <p:nvPr/>
            </p:nvSpPr>
            <p:spPr bwMode="auto">
              <a:xfrm>
                <a:off x="712" y="2350"/>
                <a:ext cx="0" cy="104"/>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12" name="Freeform 27"/>
              <p:cNvSpPr>
                <a:spLocks/>
              </p:cNvSpPr>
              <p:nvPr/>
            </p:nvSpPr>
            <p:spPr bwMode="auto">
              <a:xfrm>
                <a:off x="597" y="2347"/>
                <a:ext cx="0" cy="126"/>
              </a:xfrm>
              <a:custGeom>
                <a:avLst/>
                <a:gdLst>
                  <a:gd name="T0" fmla="*/ 0 h 126"/>
                  <a:gd name="T1" fmla="*/ 126 h 126"/>
                  <a:gd name="T2" fmla="*/ 0 h 126"/>
                </a:gdLst>
                <a:ahLst/>
                <a:cxnLst>
                  <a:cxn ang="0">
                    <a:pos x="0" y="T0"/>
                  </a:cxn>
                  <a:cxn ang="0">
                    <a:pos x="0" y="T1"/>
                  </a:cxn>
                  <a:cxn ang="0">
                    <a:pos x="0" y="T2"/>
                  </a:cxn>
                </a:cxnLst>
                <a:rect l="0" t="0" r="r" b="b"/>
                <a:pathLst>
                  <a:path h="126">
                    <a:moveTo>
                      <a:pt x="0" y="0"/>
                    </a:moveTo>
                    <a:lnTo>
                      <a:pt x="0" y="126"/>
                    </a:lnTo>
                    <a:lnTo>
                      <a:pt x="0" y="0"/>
                    </a:lnTo>
                    <a:close/>
                  </a:path>
                </a:pathLst>
              </a:custGeom>
              <a:solidFill>
                <a:srgbClr val="C7D1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13" name="Line 28"/>
              <p:cNvSpPr>
                <a:spLocks noChangeShapeType="1"/>
              </p:cNvSpPr>
              <p:nvPr/>
            </p:nvSpPr>
            <p:spPr bwMode="auto">
              <a:xfrm>
                <a:off x="597" y="2347"/>
                <a:ext cx="0" cy="126"/>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14" name="Freeform 29"/>
              <p:cNvSpPr>
                <a:spLocks/>
              </p:cNvSpPr>
              <p:nvPr/>
            </p:nvSpPr>
            <p:spPr bwMode="auto">
              <a:xfrm>
                <a:off x="337" y="2098"/>
                <a:ext cx="132" cy="85"/>
              </a:xfrm>
              <a:custGeom>
                <a:avLst/>
                <a:gdLst>
                  <a:gd name="T0" fmla="*/ 13 w 241"/>
                  <a:gd name="T1" fmla="*/ 154 h 154"/>
                  <a:gd name="T2" fmla="*/ 228 w 241"/>
                  <a:gd name="T3" fmla="*/ 154 h 154"/>
                  <a:gd name="T4" fmla="*/ 241 w 241"/>
                  <a:gd name="T5" fmla="*/ 142 h 154"/>
                  <a:gd name="T6" fmla="*/ 241 w 241"/>
                  <a:gd name="T7" fmla="*/ 28 h 154"/>
                  <a:gd name="T8" fmla="*/ 228 w 241"/>
                  <a:gd name="T9" fmla="*/ 15 h 154"/>
                  <a:gd name="T10" fmla="*/ 195 w 241"/>
                  <a:gd name="T11" fmla="*/ 15 h 154"/>
                  <a:gd name="T12" fmla="*/ 178 w 241"/>
                  <a:gd name="T13" fmla="*/ 0 h 154"/>
                  <a:gd name="T14" fmla="*/ 60 w 241"/>
                  <a:gd name="T15" fmla="*/ 0 h 154"/>
                  <a:gd name="T16" fmla="*/ 44 w 241"/>
                  <a:gd name="T17" fmla="*/ 15 h 154"/>
                  <a:gd name="T18" fmla="*/ 13 w 241"/>
                  <a:gd name="T19" fmla="*/ 15 h 154"/>
                  <a:gd name="T20" fmla="*/ 0 w 241"/>
                  <a:gd name="T21" fmla="*/ 28 h 154"/>
                  <a:gd name="T22" fmla="*/ 0 w 241"/>
                  <a:gd name="T23" fmla="*/ 142 h 154"/>
                  <a:gd name="T24" fmla="*/ 13 w 241"/>
                  <a:gd name="T2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54">
                    <a:moveTo>
                      <a:pt x="13" y="154"/>
                    </a:moveTo>
                    <a:cubicBezTo>
                      <a:pt x="228" y="154"/>
                      <a:pt x="228" y="154"/>
                      <a:pt x="228" y="154"/>
                    </a:cubicBezTo>
                    <a:cubicBezTo>
                      <a:pt x="235" y="154"/>
                      <a:pt x="241" y="149"/>
                      <a:pt x="241" y="142"/>
                    </a:cubicBezTo>
                    <a:cubicBezTo>
                      <a:pt x="241" y="28"/>
                      <a:pt x="241" y="28"/>
                      <a:pt x="241" y="28"/>
                    </a:cubicBezTo>
                    <a:cubicBezTo>
                      <a:pt x="241" y="21"/>
                      <a:pt x="235" y="15"/>
                      <a:pt x="228" y="15"/>
                    </a:cubicBezTo>
                    <a:cubicBezTo>
                      <a:pt x="195" y="15"/>
                      <a:pt x="195" y="15"/>
                      <a:pt x="195" y="15"/>
                    </a:cubicBezTo>
                    <a:cubicBezTo>
                      <a:pt x="194" y="7"/>
                      <a:pt x="187" y="0"/>
                      <a:pt x="178" y="0"/>
                    </a:cubicBezTo>
                    <a:cubicBezTo>
                      <a:pt x="60" y="0"/>
                      <a:pt x="60" y="0"/>
                      <a:pt x="60" y="0"/>
                    </a:cubicBezTo>
                    <a:cubicBezTo>
                      <a:pt x="52" y="0"/>
                      <a:pt x="45" y="7"/>
                      <a:pt x="44" y="15"/>
                    </a:cubicBezTo>
                    <a:cubicBezTo>
                      <a:pt x="13" y="15"/>
                      <a:pt x="13" y="15"/>
                      <a:pt x="13" y="15"/>
                    </a:cubicBezTo>
                    <a:cubicBezTo>
                      <a:pt x="6" y="15"/>
                      <a:pt x="0" y="21"/>
                      <a:pt x="0" y="28"/>
                    </a:cubicBezTo>
                    <a:cubicBezTo>
                      <a:pt x="0" y="142"/>
                      <a:pt x="0" y="142"/>
                      <a:pt x="0" y="142"/>
                    </a:cubicBezTo>
                    <a:cubicBezTo>
                      <a:pt x="0" y="149"/>
                      <a:pt x="6" y="154"/>
                      <a:pt x="13" y="154"/>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15" name="Freeform 30"/>
              <p:cNvSpPr>
                <a:spLocks/>
              </p:cNvSpPr>
              <p:nvPr/>
            </p:nvSpPr>
            <p:spPr bwMode="auto">
              <a:xfrm>
                <a:off x="446" y="2345"/>
                <a:ext cx="0" cy="149"/>
              </a:xfrm>
              <a:custGeom>
                <a:avLst/>
                <a:gdLst>
                  <a:gd name="T0" fmla="*/ 0 h 149"/>
                  <a:gd name="T1" fmla="*/ 149 h 149"/>
                  <a:gd name="T2" fmla="*/ 0 h 149"/>
                </a:gdLst>
                <a:ahLst/>
                <a:cxnLst>
                  <a:cxn ang="0">
                    <a:pos x="0" y="T0"/>
                  </a:cxn>
                  <a:cxn ang="0">
                    <a:pos x="0" y="T1"/>
                  </a:cxn>
                  <a:cxn ang="0">
                    <a:pos x="0" y="T2"/>
                  </a:cxn>
                </a:cxnLst>
                <a:rect l="0" t="0" r="r" b="b"/>
                <a:pathLst>
                  <a:path h="149">
                    <a:moveTo>
                      <a:pt x="0" y="0"/>
                    </a:moveTo>
                    <a:lnTo>
                      <a:pt x="0" y="149"/>
                    </a:lnTo>
                    <a:lnTo>
                      <a:pt x="0" y="0"/>
                    </a:lnTo>
                    <a:close/>
                  </a:path>
                </a:pathLst>
              </a:custGeom>
              <a:solidFill>
                <a:srgbClr val="C7D1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16" name="Line 31"/>
              <p:cNvSpPr>
                <a:spLocks noChangeShapeType="1"/>
              </p:cNvSpPr>
              <p:nvPr/>
            </p:nvSpPr>
            <p:spPr bwMode="auto">
              <a:xfrm>
                <a:off x="446" y="2345"/>
                <a:ext cx="0" cy="149"/>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grpSp>
      </p:grpSp>
      <p:sp>
        <p:nvSpPr>
          <p:cNvPr id="17" name="Rectangle 16"/>
          <p:cNvSpPr/>
          <p:nvPr/>
        </p:nvSpPr>
        <p:spPr>
          <a:xfrm>
            <a:off x="1365405" y="1555506"/>
            <a:ext cx="7876639" cy="815608"/>
          </a:xfrm>
          <a:prstGeom prst="rect">
            <a:avLst/>
          </a:prstGeom>
          <a:ln>
            <a:noFill/>
          </a:ln>
        </p:spPr>
        <p:txBody>
          <a:bodyPr wrap="square">
            <a:spAutoFit/>
          </a:bodyPr>
          <a:lstStyle/>
          <a:p>
            <a:pPr algn="l"/>
            <a:r>
              <a:rPr lang="en-US" b="1" dirty="0">
                <a:solidFill>
                  <a:srgbClr val="7F7F7F"/>
                </a:solidFill>
                <a:latin typeface="Arial" panose="020B0604020202020204" pitchFamily="34" charset="0"/>
              </a:rPr>
              <a:t>Cancer</a:t>
            </a:r>
          </a:p>
          <a:p>
            <a:pPr algn="l"/>
            <a:r>
              <a:rPr lang="en-US" sz="1400" dirty="0">
                <a:solidFill>
                  <a:srgbClr val="7F7F7F"/>
                </a:solidFill>
                <a:latin typeface="Arial" panose="020B0604020202020204" pitchFamily="34" charset="0"/>
              </a:rPr>
              <a:t>The overall rate of returning to work following a cancer diagnosis has </a:t>
            </a:r>
            <a:r>
              <a:rPr lang="en-US" sz="1400" b="1" dirty="0">
                <a:solidFill>
                  <a:srgbClr val="F5841F"/>
                </a:solidFill>
                <a:latin typeface="Arial" panose="020B0604020202020204" pitchFamily="34" charset="0"/>
              </a:rPr>
              <a:t>grown to over 75% </a:t>
            </a:r>
            <a:r>
              <a:rPr lang="en-US" sz="1400" dirty="0">
                <a:solidFill>
                  <a:srgbClr val="7F7F7F"/>
                </a:solidFill>
                <a:latin typeface="Arial" panose="020B0604020202020204" pitchFamily="34" charset="0"/>
              </a:rPr>
              <a:t>due to innovative therapies</a:t>
            </a:r>
            <a:r>
              <a:rPr lang="en-US" sz="1400" baseline="30000" dirty="0">
                <a:solidFill>
                  <a:srgbClr val="7F7F7F"/>
                </a:solidFill>
                <a:latin typeface="Arial" panose="020B0604020202020204" pitchFamily="34" charset="0"/>
              </a:rPr>
              <a:t>2</a:t>
            </a:r>
            <a:endParaRPr lang="en-US" sz="1400" dirty="0">
              <a:solidFill>
                <a:srgbClr val="7F7F7F"/>
              </a:solidFill>
              <a:latin typeface="Arial" panose="020B0604020202020204" pitchFamily="34" charset="0"/>
            </a:endParaRPr>
          </a:p>
        </p:txBody>
      </p:sp>
      <p:sp>
        <p:nvSpPr>
          <p:cNvPr id="41" name="Drawing 52"/>
          <p:cNvSpPr>
            <a:spLocks noChangeAspect="1"/>
          </p:cNvSpPr>
          <p:nvPr/>
        </p:nvSpPr>
        <p:spPr bwMode="auto">
          <a:xfrm>
            <a:off x="4321233" y="3019171"/>
            <a:ext cx="1215967" cy="601166"/>
          </a:xfrm>
          <a:custGeom>
            <a:avLst/>
            <a:gdLst/>
            <a:ahLst/>
            <a:cxnLst>
              <a:cxn ang="0">
                <a:pos x="8884" y="15905"/>
              </a:cxn>
              <a:cxn ang="0">
                <a:pos x="8423" y="13222"/>
              </a:cxn>
              <a:cxn ang="0">
                <a:pos x="6692" y="12168"/>
              </a:cxn>
              <a:cxn ang="0">
                <a:pos x="4154" y="11785"/>
              </a:cxn>
              <a:cxn ang="0">
                <a:pos x="231" y="12072"/>
              </a:cxn>
              <a:cxn ang="0">
                <a:pos x="692" y="11689"/>
              </a:cxn>
              <a:cxn ang="0">
                <a:pos x="3231" y="11881"/>
              </a:cxn>
              <a:cxn ang="0">
                <a:pos x="1961" y="11689"/>
              </a:cxn>
              <a:cxn ang="0">
                <a:pos x="3461" y="10731"/>
              </a:cxn>
              <a:cxn ang="0">
                <a:pos x="6000" y="9869"/>
              </a:cxn>
              <a:cxn ang="0">
                <a:pos x="3692" y="9773"/>
              </a:cxn>
              <a:cxn ang="0">
                <a:pos x="3461" y="8336"/>
              </a:cxn>
              <a:cxn ang="0">
                <a:pos x="4384" y="7665"/>
              </a:cxn>
              <a:cxn ang="0">
                <a:pos x="6231" y="4120"/>
              </a:cxn>
              <a:cxn ang="0">
                <a:pos x="7846" y="3066"/>
              </a:cxn>
              <a:cxn ang="0">
                <a:pos x="8077" y="3641"/>
              </a:cxn>
              <a:cxn ang="0">
                <a:pos x="8307" y="4024"/>
              </a:cxn>
              <a:cxn ang="0">
                <a:pos x="7846" y="4120"/>
              </a:cxn>
              <a:cxn ang="0">
                <a:pos x="7384" y="4599"/>
              </a:cxn>
              <a:cxn ang="0">
                <a:pos x="7384" y="5174"/>
              </a:cxn>
              <a:cxn ang="0">
                <a:pos x="7384" y="5653"/>
              </a:cxn>
              <a:cxn ang="0">
                <a:pos x="7500" y="6132"/>
              </a:cxn>
              <a:cxn ang="0">
                <a:pos x="7846" y="6419"/>
              </a:cxn>
              <a:cxn ang="0">
                <a:pos x="8307" y="6707"/>
              </a:cxn>
              <a:cxn ang="0">
                <a:pos x="8884" y="6803"/>
              </a:cxn>
              <a:cxn ang="0">
                <a:pos x="9000" y="6419"/>
              </a:cxn>
              <a:cxn ang="0">
                <a:pos x="8884" y="6036"/>
              </a:cxn>
              <a:cxn ang="0">
                <a:pos x="8769" y="5653"/>
              </a:cxn>
              <a:cxn ang="0">
                <a:pos x="8769" y="5270"/>
              </a:cxn>
              <a:cxn ang="0">
                <a:pos x="9230" y="5174"/>
              </a:cxn>
              <a:cxn ang="0">
                <a:pos x="9461" y="4886"/>
              </a:cxn>
              <a:cxn ang="0">
                <a:pos x="9692" y="4407"/>
              </a:cxn>
              <a:cxn ang="0">
                <a:pos x="9807" y="3833"/>
              </a:cxn>
              <a:cxn ang="0">
                <a:pos x="9923" y="3449"/>
              </a:cxn>
              <a:cxn ang="0">
                <a:pos x="9923" y="3258"/>
              </a:cxn>
              <a:cxn ang="0">
                <a:pos x="9461" y="3066"/>
              </a:cxn>
              <a:cxn ang="0">
                <a:pos x="9230" y="2683"/>
              </a:cxn>
              <a:cxn ang="0">
                <a:pos x="9230" y="2300"/>
              </a:cxn>
              <a:cxn ang="0">
                <a:pos x="9230" y="1820"/>
              </a:cxn>
              <a:cxn ang="0">
                <a:pos x="9461" y="1437"/>
              </a:cxn>
              <a:cxn ang="0">
                <a:pos x="9807" y="958"/>
              </a:cxn>
              <a:cxn ang="0">
                <a:pos x="10153" y="671"/>
              </a:cxn>
              <a:cxn ang="0">
                <a:pos x="10730" y="383"/>
              </a:cxn>
              <a:cxn ang="0">
                <a:pos x="11307" y="192"/>
              </a:cxn>
              <a:cxn ang="0">
                <a:pos x="12000" y="192"/>
              </a:cxn>
              <a:cxn ang="0">
                <a:pos x="12576" y="192"/>
              </a:cxn>
              <a:cxn ang="0">
                <a:pos x="12923" y="383"/>
              </a:cxn>
              <a:cxn ang="0">
                <a:pos x="13499" y="287"/>
              </a:cxn>
              <a:cxn ang="0">
                <a:pos x="13961" y="0"/>
              </a:cxn>
              <a:cxn ang="0">
                <a:pos x="14538" y="0"/>
              </a:cxn>
              <a:cxn ang="0">
                <a:pos x="15230" y="192"/>
              </a:cxn>
              <a:cxn ang="0">
                <a:pos x="15692" y="383"/>
              </a:cxn>
              <a:cxn ang="0">
                <a:pos x="15922" y="671"/>
              </a:cxn>
              <a:cxn ang="0">
                <a:pos x="16269" y="958"/>
              </a:cxn>
              <a:cxn ang="0">
                <a:pos x="16384" y="1533"/>
              </a:cxn>
              <a:cxn ang="0">
                <a:pos x="15346" y="4216"/>
              </a:cxn>
              <a:cxn ang="0">
                <a:pos x="15230" y="6036"/>
              </a:cxn>
              <a:cxn ang="0">
                <a:pos x="14076" y="8048"/>
              </a:cxn>
              <a:cxn ang="0">
                <a:pos x="11769" y="9198"/>
              </a:cxn>
              <a:cxn ang="0">
                <a:pos x="11077" y="11498"/>
              </a:cxn>
              <a:cxn ang="0">
                <a:pos x="10269" y="14180"/>
              </a:cxn>
              <a:cxn ang="0">
                <a:pos x="10384" y="16384"/>
              </a:cxn>
            </a:cxnLst>
            <a:rect l="0" t="0" r="r" b="b"/>
            <a:pathLst>
              <a:path w="16384" h="16384">
                <a:moveTo>
                  <a:pt x="10384" y="16384"/>
                </a:moveTo>
                <a:lnTo>
                  <a:pt x="10269" y="16384"/>
                </a:lnTo>
                <a:lnTo>
                  <a:pt x="9461" y="16288"/>
                </a:lnTo>
                <a:lnTo>
                  <a:pt x="8884" y="15905"/>
                </a:lnTo>
                <a:lnTo>
                  <a:pt x="8769" y="15138"/>
                </a:lnTo>
                <a:lnTo>
                  <a:pt x="9000" y="14372"/>
                </a:lnTo>
                <a:lnTo>
                  <a:pt x="9000" y="13605"/>
                </a:lnTo>
                <a:lnTo>
                  <a:pt x="8423" y="13222"/>
                </a:lnTo>
                <a:lnTo>
                  <a:pt x="7615" y="13031"/>
                </a:lnTo>
                <a:lnTo>
                  <a:pt x="7038" y="12647"/>
                </a:lnTo>
                <a:lnTo>
                  <a:pt x="6923" y="12168"/>
                </a:lnTo>
                <a:lnTo>
                  <a:pt x="6692" y="12168"/>
                </a:lnTo>
                <a:lnTo>
                  <a:pt x="6231" y="11785"/>
                </a:lnTo>
                <a:lnTo>
                  <a:pt x="6000" y="11689"/>
                </a:lnTo>
                <a:lnTo>
                  <a:pt x="5077" y="11689"/>
                </a:lnTo>
                <a:lnTo>
                  <a:pt x="4154" y="11785"/>
                </a:lnTo>
                <a:lnTo>
                  <a:pt x="2769" y="12456"/>
                </a:lnTo>
                <a:lnTo>
                  <a:pt x="1615" y="12551"/>
                </a:lnTo>
                <a:lnTo>
                  <a:pt x="1154" y="12647"/>
                </a:lnTo>
                <a:lnTo>
                  <a:pt x="231" y="12072"/>
                </a:lnTo>
                <a:lnTo>
                  <a:pt x="0" y="11881"/>
                </a:lnTo>
                <a:lnTo>
                  <a:pt x="0" y="11785"/>
                </a:lnTo>
                <a:lnTo>
                  <a:pt x="115" y="11689"/>
                </a:lnTo>
                <a:lnTo>
                  <a:pt x="692" y="11689"/>
                </a:lnTo>
                <a:lnTo>
                  <a:pt x="1154" y="12168"/>
                </a:lnTo>
                <a:lnTo>
                  <a:pt x="1500" y="12264"/>
                </a:lnTo>
                <a:lnTo>
                  <a:pt x="2308" y="11881"/>
                </a:lnTo>
                <a:lnTo>
                  <a:pt x="3231" y="11881"/>
                </a:lnTo>
                <a:lnTo>
                  <a:pt x="3461" y="12072"/>
                </a:lnTo>
                <a:lnTo>
                  <a:pt x="3231" y="11785"/>
                </a:lnTo>
                <a:lnTo>
                  <a:pt x="2769" y="11689"/>
                </a:lnTo>
                <a:lnTo>
                  <a:pt x="1961" y="11689"/>
                </a:lnTo>
                <a:lnTo>
                  <a:pt x="1500" y="11498"/>
                </a:lnTo>
                <a:lnTo>
                  <a:pt x="1846" y="11018"/>
                </a:lnTo>
                <a:lnTo>
                  <a:pt x="2423" y="11018"/>
                </a:lnTo>
                <a:lnTo>
                  <a:pt x="3461" y="10731"/>
                </a:lnTo>
                <a:lnTo>
                  <a:pt x="4384" y="10539"/>
                </a:lnTo>
                <a:lnTo>
                  <a:pt x="5769" y="10348"/>
                </a:lnTo>
                <a:lnTo>
                  <a:pt x="6231" y="10156"/>
                </a:lnTo>
                <a:lnTo>
                  <a:pt x="6000" y="9869"/>
                </a:lnTo>
                <a:lnTo>
                  <a:pt x="5307" y="9965"/>
                </a:lnTo>
                <a:lnTo>
                  <a:pt x="5077" y="10156"/>
                </a:lnTo>
                <a:lnTo>
                  <a:pt x="4269" y="9965"/>
                </a:lnTo>
                <a:lnTo>
                  <a:pt x="3692" y="9773"/>
                </a:lnTo>
                <a:lnTo>
                  <a:pt x="3346" y="9198"/>
                </a:lnTo>
                <a:lnTo>
                  <a:pt x="3346" y="8719"/>
                </a:lnTo>
                <a:lnTo>
                  <a:pt x="3461" y="8432"/>
                </a:lnTo>
                <a:lnTo>
                  <a:pt x="3461" y="8336"/>
                </a:lnTo>
                <a:lnTo>
                  <a:pt x="3692" y="8048"/>
                </a:lnTo>
                <a:lnTo>
                  <a:pt x="3808" y="8240"/>
                </a:lnTo>
                <a:lnTo>
                  <a:pt x="3923" y="7857"/>
                </a:lnTo>
                <a:lnTo>
                  <a:pt x="4384" y="7665"/>
                </a:lnTo>
                <a:lnTo>
                  <a:pt x="4731" y="7282"/>
                </a:lnTo>
                <a:lnTo>
                  <a:pt x="5538" y="6707"/>
                </a:lnTo>
                <a:lnTo>
                  <a:pt x="5769" y="5557"/>
                </a:lnTo>
                <a:lnTo>
                  <a:pt x="6231" y="4120"/>
                </a:lnTo>
                <a:lnTo>
                  <a:pt x="6923" y="2970"/>
                </a:lnTo>
                <a:lnTo>
                  <a:pt x="7615" y="2874"/>
                </a:lnTo>
                <a:lnTo>
                  <a:pt x="7615" y="2970"/>
                </a:lnTo>
                <a:lnTo>
                  <a:pt x="7846" y="3066"/>
                </a:lnTo>
                <a:lnTo>
                  <a:pt x="7846" y="3258"/>
                </a:lnTo>
                <a:lnTo>
                  <a:pt x="7846" y="3353"/>
                </a:lnTo>
                <a:lnTo>
                  <a:pt x="7961" y="3449"/>
                </a:lnTo>
                <a:lnTo>
                  <a:pt x="8077" y="3641"/>
                </a:lnTo>
                <a:lnTo>
                  <a:pt x="8307" y="3641"/>
                </a:lnTo>
                <a:lnTo>
                  <a:pt x="8307" y="3737"/>
                </a:lnTo>
                <a:lnTo>
                  <a:pt x="8307" y="3833"/>
                </a:lnTo>
                <a:lnTo>
                  <a:pt x="8307" y="4024"/>
                </a:lnTo>
                <a:lnTo>
                  <a:pt x="8307" y="4120"/>
                </a:lnTo>
                <a:lnTo>
                  <a:pt x="8077" y="4120"/>
                </a:lnTo>
                <a:lnTo>
                  <a:pt x="7961" y="4120"/>
                </a:lnTo>
                <a:lnTo>
                  <a:pt x="7846" y="4120"/>
                </a:lnTo>
                <a:lnTo>
                  <a:pt x="7615" y="4216"/>
                </a:lnTo>
                <a:lnTo>
                  <a:pt x="7500" y="4407"/>
                </a:lnTo>
                <a:lnTo>
                  <a:pt x="7500" y="4503"/>
                </a:lnTo>
                <a:lnTo>
                  <a:pt x="7384" y="4599"/>
                </a:lnTo>
                <a:lnTo>
                  <a:pt x="7384" y="4791"/>
                </a:lnTo>
                <a:lnTo>
                  <a:pt x="7384" y="4886"/>
                </a:lnTo>
                <a:lnTo>
                  <a:pt x="7384" y="4982"/>
                </a:lnTo>
                <a:lnTo>
                  <a:pt x="7384" y="5174"/>
                </a:lnTo>
                <a:lnTo>
                  <a:pt x="7384" y="5270"/>
                </a:lnTo>
                <a:lnTo>
                  <a:pt x="7384" y="5366"/>
                </a:lnTo>
                <a:lnTo>
                  <a:pt x="7384" y="5557"/>
                </a:lnTo>
                <a:lnTo>
                  <a:pt x="7384" y="5653"/>
                </a:lnTo>
                <a:lnTo>
                  <a:pt x="7384" y="5749"/>
                </a:lnTo>
                <a:lnTo>
                  <a:pt x="7384" y="5940"/>
                </a:lnTo>
                <a:lnTo>
                  <a:pt x="7384" y="6036"/>
                </a:lnTo>
                <a:lnTo>
                  <a:pt x="7500" y="6132"/>
                </a:lnTo>
                <a:lnTo>
                  <a:pt x="7500" y="6324"/>
                </a:lnTo>
                <a:lnTo>
                  <a:pt x="7615" y="6324"/>
                </a:lnTo>
                <a:lnTo>
                  <a:pt x="7615" y="6419"/>
                </a:lnTo>
                <a:lnTo>
                  <a:pt x="7846" y="6419"/>
                </a:lnTo>
                <a:lnTo>
                  <a:pt x="7961" y="6419"/>
                </a:lnTo>
                <a:lnTo>
                  <a:pt x="8077" y="6515"/>
                </a:lnTo>
                <a:lnTo>
                  <a:pt x="8307" y="6515"/>
                </a:lnTo>
                <a:lnTo>
                  <a:pt x="8307" y="6707"/>
                </a:lnTo>
                <a:lnTo>
                  <a:pt x="8423" y="6707"/>
                </a:lnTo>
                <a:lnTo>
                  <a:pt x="8538" y="6707"/>
                </a:lnTo>
                <a:lnTo>
                  <a:pt x="8769" y="6803"/>
                </a:lnTo>
                <a:lnTo>
                  <a:pt x="8884" y="6803"/>
                </a:lnTo>
                <a:lnTo>
                  <a:pt x="8884" y="6707"/>
                </a:lnTo>
                <a:lnTo>
                  <a:pt x="9000" y="6707"/>
                </a:lnTo>
                <a:lnTo>
                  <a:pt x="9000" y="6515"/>
                </a:lnTo>
                <a:lnTo>
                  <a:pt x="9000" y="6419"/>
                </a:lnTo>
                <a:lnTo>
                  <a:pt x="9000" y="6324"/>
                </a:lnTo>
                <a:lnTo>
                  <a:pt x="9000" y="6132"/>
                </a:lnTo>
                <a:lnTo>
                  <a:pt x="8884" y="6132"/>
                </a:lnTo>
                <a:lnTo>
                  <a:pt x="8884" y="6036"/>
                </a:lnTo>
                <a:lnTo>
                  <a:pt x="8884" y="5940"/>
                </a:lnTo>
                <a:lnTo>
                  <a:pt x="8884" y="5749"/>
                </a:lnTo>
                <a:lnTo>
                  <a:pt x="8769" y="5749"/>
                </a:lnTo>
                <a:lnTo>
                  <a:pt x="8769" y="5653"/>
                </a:lnTo>
                <a:lnTo>
                  <a:pt x="8538" y="5557"/>
                </a:lnTo>
                <a:lnTo>
                  <a:pt x="8538" y="5366"/>
                </a:lnTo>
                <a:lnTo>
                  <a:pt x="8538" y="5270"/>
                </a:lnTo>
                <a:lnTo>
                  <a:pt x="8769" y="5270"/>
                </a:lnTo>
                <a:lnTo>
                  <a:pt x="8884" y="5270"/>
                </a:lnTo>
                <a:lnTo>
                  <a:pt x="9000" y="5270"/>
                </a:lnTo>
                <a:lnTo>
                  <a:pt x="9000" y="5174"/>
                </a:lnTo>
                <a:lnTo>
                  <a:pt x="9230" y="5174"/>
                </a:lnTo>
                <a:lnTo>
                  <a:pt x="9230" y="4982"/>
                </a:lnTo>
                <a:lnTo>
                  <a:pt x="9346" y="4982"/>
                </a:lnTo>
                <a:lnTo>
                  <a:pt x="9346" y="4886"/>
                </a:lnTo>
                <a:lnTo>
                  <a:pt x="9461" y="4886"/>
                </a:lnTo>
                <a:lnTo>
                  <a:pt x="9461" y="4791"/>
                </a:lnTo>
                <a:lnTo>
                  <a:pt x="9461" y="4599"/>
                </a:lnTo>
                <a:lnTo>
                  <a:pt x="9461" y="4503"/>
                </a:lnTo>
                <a:lnTo>
                  <a:pt x="9692" y="4407"/>
                </a:lnTo>
                <a:lnTo>
                  <a:pt x="9692" y="4216"/>
                </a:lnTo>
                <a:lnTo>
                  <a:pt x="9692" y="4120"/>
                </a:lnTo>
                <a:lnTo>
                  <a:pt x="9692" y="4024"/>
                </a:lnTo>
                <a:lnTo>
                  <a:pt x="9807" y="3833"/>
                </a:lnTo>
                <a:lnTo>
                  <a:pt x="9807" y="3737"/>
                </a:lnTo>
                <a:lnTo>
                  <a:pt x="9807" y="3641"/>
                </a:lnTo>
                <a:lnTo>
                  <a:pt x="9923" y="3641"/>
                </a:lnTo>
                <a:lnTo>
                  <a:pt x="9923" y="3449"/>
                </a:lnTo>
                <a:lnTo>
                  <a:pt x="9923" y="3353"/>
                </a:lnTo>
                <a:lnTo>
                  <a:pt x="10153" y="3353"/>
                </a:lnTo>
                <a:lnTo>
                  <a:pt x="10153" y="3258"/>
                </a:lnTo>
                <a:lnTo>
                  <a:pt x="9923" y="3258"/>
                </a:lnTo>
                <a:lnTo>
                  <a:pt x="9807" y="3258"/>
                </a:lnTo>
                <a:lnTo>
                  <a:pt x="9807" y="3066"/>
                </a:lnTo>
                <a:lnTo>
                  <a:pt x="9692" y="3066"/>
                </a:lnTo>
                <a:lnTo>
                  <a:pt x="9461" y="3066"/>
                </a:lnTo>
                <a:lnTo>
                  <a:pt x="9346" y="3066"/>
                </a:lnTo>
                <a:lnTo>
                  <a:pt x="9346" y="2970"/>
                </a:lnTo>
                <a:lnTo>
                  <a:pt x="9230" y="2874"/>
                </a:lnTo>
                <a:lnTo>
                  <a:pt x="9230" y="2683"/>
                </a:lnTo>
                <a:lnTo>
                  <a:pt x="9346" y="2587"/>
                </a:lnTo>
                <a:lnTo>
                  <a:pt x="9346" y="2491"/>
                </a:lnTo>
                <a:lnTo>
                  <a:pt x="9346" y="2300"/>
                </a:lnTo>
                <a:lnTo>
                  <a:pt x="9230" y="2300"/>
                </a:lnTo>
                <a:lnTo>
                  <a:pt x="9230" y="2204"/>
                </a:lnTo>
                <a:lnTo>
                  <a:pt x="9230" y="2108"/>
                </a:lnTo>
                <a:lnTo>
                  <a:pt x="9230" y="1916"/>
                </a:lnTo>
                <a:lnTo>
                  <a:pt x="9230" y="1820"/>
                </a:lnTo>
                <a:lnTo>
                  <a:pt x="9346" y="1725"/>
                </a:lnTo>
                <a:lnTo>
                  <a:pt x="9346" y="1533"/>
                </a:lnTo>
                <a:lnTo>
                  <a:pt x="9346" y="1437"/>
                </a:lnTo>
                <a:lnTo>
                  <a:pt x="9461" y="1437"/>
                </a:lnTo>
                <a:lnTo>
                  <a:pt x="9461" y="1341"/>
                </a:lnTo>
                <a:lnTo>
                  <a:pt x="9692" y="1150"/>
                </a:lnTo>
                <a:lnTo>
                  <a:pt x="9692" y="1054"/>
                </a:lnTo>
                <a:lnTo>
                  <a:pt x="9807" y="958"/>
                </a:lnTo>
                <a:lnTo>
                  <a:pt x="9923" y="958"/>
                </a:lnTo>
                <a:lnTo>
                  <a:pt x="9923" y="767"/>
                </a:lnTo>
                <a:lnTo>
                  <a:pt x="10153" y="767"/>
                </a:lnTo>
                <a:lnTo>
                  <a:pt x="10153" y="671"/>
                </a:lnTo>
                <a:lnTo>
                  <a:pt x="10269" y="671"/>
                </a:lnTo>
                <a:lnTo>
                  <a:pt x="10384" y="575"/>
                </a:lnTo>
                <a:lnTo>
                  <a:pt x="10615" y="575"/>
                </a:lnTo>
                <a:lnTo>
                  <a:pt x="10730" y="383"/>
                </a:lnTo>
                <a:lnTo>
                  <a:pt x="10846" y="383"/>
                </a:lnTo>
                <a:lnTo>
                  <a:pt x="11077" y="287"/>
                </a:lnTo>
                <a:lnTo>
                  <a:pt x="11192" y="287"/>
                </a:lnTo>
                <a:lnTo>
                  <a:pt x="11307" y="192"/>
                </a:lnTo>
                <a:lnTo>
                  <a:pt x="11538" y="192"/>
                </a:lnTo>
                <a:lnTo>
                  <a:pt x="11653" y="192"/>
                </a:lnTo>
                <a:lnTo>
                  <a:pt x="11769" y="192"/>
                </a:lnTo>
                <a:lnTo>
                  <a:pt x="12000" y="192"/>
                </a:lnTo>
                <a:lnTo>
                  <a:pt x="12115" y="192"/>
                </a:lnTo>
                <a:lnTo>
                  <a:pt x="12230" y="192"/>
                </a:lnTo>
                <a:lnTo>
                  <a:pt x="12461" y="192"/>
                </a:lnTo>
                <a:lnTo>
                  <a:pt x="12576" y="192"/>
                </a:lnTo>
                <a:lnTo>
                  <a:pt x="12576" y="287"/>
                </a:lnTo>
                <a:lnTo>
                  <a:pt x="12692" y="287"/>
                </a:lnTo>
                <a:lnTo>
                  <a:pt x="12923" y="287"/>
                </a:lnTo>
                <a:lnTo>
                  <a:pt x="12923" y="383"/>
                </a:lnTo>
                <a:lnTo>
                  <a:pt x="13038" y="383"/>
                </a:lnTo>
                <a:lnTo>
                  <a:pt x="13153" y="383"/>
                </a:lnTo>
                <a:lnTo>
                  <a:pt x="13384" y="287"/>
                </a:lnTo>
                <a:lnTo>
                  <a:pt x="13499" y="287"/>
                </a:lnTo>
                <a:lnTo>
                  <a:pt x="13499" y="192"/>
                </a:lnTo>
                <a:lnTo>
                  <a:pt x="13615" y="192"/>
                </a:lnTo>
                <a:lnTo>
                  <a:pt x="13846" y="192"/>
                </a:lnTo>
                <a:lnTo>
                  <a:pt x="13961" y="0"/>
                </a:lnTo>
                <a:lnTo>
                  <a:pt x="14076" y="0"/>
                </a:lnTo>
                <a:lnTo>
                  <a:pt x="14307" y="0"/>
                </a:lnTo>
                <a:lnTo>
                  <a:pt x="14423" y="0"/>
                </a:lnTo>
                <a:lnTo>
                  <a:pt x="14538" y="0"/>
                </a:lnTo>
                <a:lnTo>
                  <a:pt x="14769" y="0"/>
                </a:lnTo>
                <a:lnTo>
                  <a:pt x="14884" y="0"/>
                </a:lnTo>
                <a:lnTo>
                  <a:pt x="14999" y="0"/>
                </a:lnTo>
                <a:lnTo>
                  <a:pt x="15230" y="192"/>
                </a:lnTo>
                <a:lnTo>
                  <a:pt x="15346" y="192"/>
                </a:lnTo>
                <a:lnTo>
                  <a:pt x="15461" y="287"/>
                </a:lnTo>
                <a:lnTo>
                  <a:pt x="15692" y="287"/>
                </a:lnTo>
                <a:lnTo>
                  <a:pt x="15692" y="383"/>
                </a:lnTo>
                <a:lnTo>
                  <a:pt x="15807" y="383"/>
                </a:lnTo>
                <a:lnTo>
                  <a:pt x="15807" y="575"/>
                </a:lnTo>
                <a:lnTo>
                  <a:pt x="15922" y="575"/>
                </a:lnTo>
                <a:lnTo>
                  <a:pt x="15922" y="671"/>
                </a:lnTo>
                <a:lnTo>
                  <a:pt x="16153" y="671"/>
                </a:lnTo>
                <a:lnTo>
                  <a:pt x="16153" y="767"/>
                </a:lnTo>
                <a:lnTo>
                  <a:pt x="16269" y="767"/>
                </a:lnTo>
                <a:lnTo>
                  <a:pt x="16269" y="958"/>
                </a:lnTo>
                <a:lnTo>
                  <a:pt x="16269" y="1054"/>
                </a:lnTo>
                <a:lnTo>
                  <a:pt x="16384" y="1054"/>
                </a:lnTo>
                <a:lnTo>
                  <a:pt x="16384" y="1150"/>
                </a:lnTo>
                <a:lnTo>
                  <a:pt x="16384" y="1533"/>
                </a:lnTo>
                <a:lnTo>
                  <a:pt x="16153" y="2108"/>
                </a:lnTo>
                <a:lnTo>
                  <a:pt x="15807" y="2874"/>
                </a:lnTo>
                <a:lnTo>
                  <a:pt x="15692" y="3641"/>
                </a:lnTo>
                <a:lnTo>
                  <a:pt x="15346" y="4216"/>
                </a:lnTo>
                <a:lnTo>
                  <a:pt x="14538" y="4791"/>
                </a:lnTo>
                <a:lnTo>
                  <a:pt x="14076" y="4886"/>
                </a:lnTo>
                <a:lnTo>
                  <a:pt x="14307" y="5653"/>
                </a:lnTo>
                <a:lnTo>
                  <a:pt x="15230" y="6036"/>
                </a:lnTo>
                <a:lnTo>
                  <a:pt x="15692" y="6132"/>
                </a:lnTo>
                <a:lnTo>
                  <a:pt x="15461" y="7090"/>
                </a:lnTo>
                <a:lnTo>
                  <a:pt x="14884" y="7665"/>
                </a:lnTo>
                <a:lnTo>
                  <a:pt x="14076" y="8048"/>
                </a:lnTo>
                <a:lnTo>
                  <a:pt x="13846" y="8815"/>
                </a:lnTo>
                <a:lnTo>
                  <a:pt x="13499" y="9581"/>
                </a:lnTo>
                <a:lnTo>
                  <a:pt x="12692" y="9581"/>
                </a:lnTo>
                <a:lnTo>
                  <a:pt x="11769" y="9198"/>
                </a:lnTo>
                <a:lnTo>
                  <a:pt x="11077" y="9102"/>
                </a:lnTo>
                <a:lnTo>
                  <a:pt x="10846" y="9773"/>
                </a:lnTo>
                <a:lnTo>
                  <a:pt x="11077" y="10731"/>
                </a:lnTo>
                <a:lnTo>
                  <a:pt x="11077" y="11498"/>
                </a:lnTo>
                <a:lnTo>
                  <a:pt x="10846" y="12456"/>
                </a:lnTo>
                <a:lnTo>
                  <a:pt x="10846" y="13031"/>
                </a:lnTo>
                <a:lnTo>
                  <a:pt x="10730" y="13701"/>
                </a:lnTo>
                <a:lnTo>
                  <a:pt x="10269" y="14180"/>
                </a:lnTo>
                <a:lnTo>
                  <a:pt x="10153" y="14755"/>
                </a:lnTo>
                <a:lnTo>
                  <a:pt x="10269" y="15330"/>
                </a:lnTo>
                <a:lnTo>
                  <a:pt x="10384" y="16001"/>
                </a:lnTo>
                <a:lnTo>
                  <a:pt x="10384" y="16384"/>
                </a:lnTo>
                <a:close/>
              </a:path>
            </a:pathLst>
          </a:custGeom>
          <a:solidFill>
            <a:srgbClr val="006672"/>
          </a:solidFill>
          <a:ln w="9525" cap="flat" cmpd="sng">
            <a:solidFill>
              <a:schemeClr val="bg1"/>
            </a:solidFill>
            <a:prstDash val="solid"/>
            <a:round/>
            <a:headEnd type="none" w="med" len="med"/>
            <a:tailEnd type="none" w="med" len="med"/>
          </a:ln>
          <a:effectLst/>
        </p:spPr>
        <p:txBody>
          <a:bodyPr wrap="square" anchor="ctr">
            <a:spAutoFit/>
          </a:bodyPr>
          <a:lstStyle/>
          <a:p>
            <a:endParaRPr lang="en-US" dirty="0">
              <a:solidFill>
                <a:srgbClr val="7F7F7F"/>
              </a:solidFill>
            </a:endParaRPr>
          </a:p>
        </p:txBody>
      </p:sp>
      <p:sp>
        <p:nvSpPr>
          <p:cNvPr id="42" name="D338"/>
          <p:cNvSpPr>
            <a:spLocks/>
          </p:cNvSpPr>
          <p:nvPr/>
        </p:nvSpPr>
        <p:spPr bwMode="gray">
          <a:xfrm>
            <a:off x="1474881" y="2810736"/>
            <a:ext cx="1228311" cy="1061111"/>
          </a:xfrm>
          <a:custGeom>
            <a:avLst/>
            <a:gdLst>
              <a:gd name="T0" fmla="*/ 112 w 118"/>
              <a:gd name="T1" fmla="*/ 82 h 102"/>
              <a:gd name="T2" fmla="*/ 107 w 118"/>
              <a:gd name="T3" fmla="*/ 77 h 102"/>
              <a:gd name="T4" fmla="*/ 105 w 118"/>
              <a:gd name="T5" fmla="*/ 72 h 102"/>
              <a:gd name="T6" fmla="*/ 108 w 118"/>
              <a:gd name="T7" fmla="*/ 68 h 102"/>
              <a:gd name="T8" fmla="*/ 106 w 118"/>
              <a:gd name="T9" fmla="*/ 62 h 102"/>
              <a:gd name="T10" fmla="*/ 106 w 118"/>
              <a:gd name="T11" fmla="*/ 60 h 102"/>
              <a:gd name="T12" fmla="*/ 104 w 118"/>
              <a:gd name="T13" fmla="*/ 56 h 102"/>
              <a:gd name="T14" fmla="*/ 99 w 118"/>
              <a:gd name="T15" fmla="*/ 57 h 102"/>
              <a:gd name="T16" fmla="*/ 101 w 118"/>
              <a:gd name="T17" fmla="*/ 52 h 102"/>
              <a:gd name="T18" fmla="*/ 105 w 118"/>
              <a:gd name="T19" fmla="*/ 48 h 102"/>
              <a:gd name="T20" fmla="*/ 108 w 118"/>
              <a:gd name="T21" fmla="*/ 43 h 102"/>
              <a:gd name="T22" fmla="*/ 112 w 118"/>
              <a:gd name="T23" fmla="*/ 40 h 102"/>
              <a:gd name="T24" fmla="*/ 114 w 118"/>
              <a:gd name="T25" fmla="*/ 31 h 102"/>
              <a:gd name="T26" fmla="*/ 113 w 118"/>
              <a:gd name="T27" fmla="*/ 24 h 102"/>
              <a:gd name="T28" fmla="*/ 104 w 118"/>
              <a:gd name="T29" fmla="*/ 22 h 102"/>
              <a:gd name="T30" fmla="*/ 99 w 118"/>
              <a:gd name="T31" fmla="*/ 19 h 102"/>
              <a:gd name="T32" fmla="*/ 90 w 118"/>
              <a:gd name="T33" fmla="*/ 17 h 102"/>
              <a:gd name="T34" fmla="*/ 88 w 118"/>
              <a:gd name="T35" fmla="*/ 12 h 102"/>
              <a:gd name="T36" fmla="*/ 83 w 118"/>
              <a:gd name="T37" fmla="*/ 11 h 102"/>
              <a:gd name="T38" fmla="*/ 77 w 118"/>
              <a:gd name="T39" fmla="*/ 8 h 102"/>
              <a:gd name="T40" fmla="*/ 70 w 118"/>
              <a:gd name="T41" fmla="*/ 4 h 102"/>
              <a:gd name="T42" fmla="*/ 67 w 118"/>
              <a:gd name="T43" fmla="*/ 1 h 102"/>
              <a:gd name="T44" fmla="*/ 59 w 118"/>
              <a:gd name="T45" fmla="*/ 8 h 102"/>
              <a:gd name="T46" fmla="*/ 52 w 118"/>
              <a:gd name="T47" fmla="*/ 15 h 102"/>
              <a:gd name="T48" fmla="*/ 48 w 118"/>
              <a:gd name="T49" fmla="*/ 20 h 102"/>
              <a:gd name="T50" fmla="*/ 44 w 118"/>
              <a:gd name="T51" fmla="*/ 22 h 102"/>
              <a:gd name="T52" fmla="*/ 35 w 118"/>
              <a:gd name="T53" fmla="*/ 21 h 102"/>
              <a:gd name="T54" fmla="*/ 31 w 118"/>
              <a:gd name="T55" fmla="*/ 18 h 102"/>
              <a:gd name="T56" fmla="*/ 28 w 118"/>
              <a:gd name="T57" fmla="*/ 22 h 102"/>
              <a:gd name="T58" fmla="*/ 30 w 118"/>
              <a:gd name="T59" fmla="*/ 29 h 102"/>
              <a:gd name="T60" fmla="*/ 26 w 118"/>
              <a:gd name="T61" fmla="*/ 30 h 102"/>
              <a:gd name="T62" fmla="*/ 20 w 118"/>
              <a:gd name="T63" fmla="*/ 31 h 102"/>
              <a:gd name="T64" fmla="*/ 13 w 118"/>
              <a:gd name="T65" fmla="*/ 28 h 102"/>
              <a:gd name="T66" fmla="*/ 8 w 118"/>
              <a:gd name="T67" fmla="*/ 30 h 102"/>
              <a:gd name="T68" fmla="*/ 0 w 118"/>
              <a:gd name="T69" fmla="*/ 33 h 102"/>
              <a:gd name="T70" fmla="*/ 3 w 118"/>
              <a:gd name="T71" fmla="*/ 34 h 102"/>
              <a:gd name="T72" fmla="*/ 1 w 118"/>
              <a:gd name="T73" fmla="*/ 37 h 102"/>
              <a:gd name="T74" fmla="*/ 8 w 118"/>
              <a:gd name="T75" fmla="*/ 39 h 102"/>
              <a:gd name="T76" fmla="*/ 15 w 118"/>
              <a:gd name="T77" fmla="*/ 42 h 102"/>
              <a:gd name="T78" fmla="*/ 18 w 118"/>
              <a:gd name="T79" fmla="*/ 43 h 102"/>
              <a:gd name="T80" fmla="*/ 24 w 118"/>
              <a:gd name="T81" fmla="*/ 46 h 102"/>
              <a:gd name="T82" fmla="*/ 25 w 118"/>
              <a:gd name="T83" fmla="*/ 48 h 102"/>
              <a:gd name="T84" fmla="*/ 30 w 118"/>
              <a:gd name="T85" fmla="*/ 56 h 102"/>
              <a:gd name="T86" fmla="*/ 35 w 118"/>
              <a:gd name="T87" fmla="*/ 62 h 102"/>
              <a:gd name="T88" fmla="*/ 38 w 118"/>
              <a:gd name="T89" fmla="*/ 70 h 102"/>
              <a:gd name="T90" fmla="*/ 35 w 118"/>
              <a:gd name="T91" fmla="*/ 70 h 102"/>
              <a:gd name="T92" fmla="*/ 34 w 118"/>
              <a:gd name="T93" fmla="*/ 80 h 102"/>
              <a:gd name="T94" fmla="*/ 29 w 118"/>
              <a:gd name="T95" fmla="*/ 91 h 102"/>
              <a:gd name="T96" fmla="*/ 32 w 118"/>
              <a:gd name="T97" fmla="*/ 94 h 102"/>
              <a:gd name="T98" fmla="*/ 40 w 118"/>
              <a:gd name="T99" fmla="*/ 98 h 102"/>
              <a:gd name="T100" fmla="*/ 51 w 118"/>
              <a:gd name="T101" fmla="*/ 98 h 102"/>
              <a:gd name="T102" fmla="*/ 57 w 118"/>
              <a:gd name="T103" fmla="*/ 100 h 102"/>
              <a:gd name="T104" fmla="*/ 65 w 118"/>
              <a:gd name="T105" fmla="*/ 102 h 102"/>
              <a:gd name="T106" fmla="*/ 73 w 118"/>
              <a:gd name="T107" fmla="*/ 98 h 102"/>
              <a:gd name="T108" fmla="*/ 77 w 118"/>
              <a:gd name="T109" fmla="*/ 92 h 102"/>
              <a:gd name="T110" fmla="*/ 82 w 118"/>
              <a:gd name="T111" fmla="*/ 89 h 102"/>
              <a:gd name="T112" fmla="*/ 86 w 118"/>
              <a:gd name="T113" fmla="*/ 91 h 102"/>
              <a:gd name="T114" fmla="*/ 90 w 118"/>
              <a:gd name="T115" fmla="*/ 90 h 102"/>
              <a:gd name="T116" fmla="*/ 96 w 118"/>
              <a:gd name="T117" fmla="*/ 93 h 102"/>
              <a:gd name="T118" fmla="*/ 100 w 118"/>
              <a:gd name="T119" fmla="*/ 94 h 102"/>
              <a:gd name="T120" fmla="*/ 105 w 118"/>
              <a:gd name="T121" fmla="*/ 92 h 102"/>
              <a:gd name="T122" fmla="*/ 109 w 118"/>
              <a:gd name="T123" fmla="*/ 89 h 102"/>
              <a:gd name="T124" fmla="*/ 113 w 118"/>
              <a:gd name="T125" fmla="*/ 86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
              <a:gd name="T190" fmla="*/ 0 h 102"/>
              <a:gd name="T191" fmla="*/ 118 w 118"/>
              <a:gd name="T192" fmla="*/ 102 h 1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 h="102">
                <a:moveTo>
                  <a:pt x="113" y="85"/>
                </a:moveTo>
                <a:lnTo>
                  <a:pt x="113" y="84"/>
                </a:lnTo>
                <a:lnTo>
                  <a:pt x="113" y="83"/>
                </a:lnTo>
                <a:lnTo>
                  <a:pt x="113" y="82"/>
                </a:lnTo>
                <a:lnTo>
                  <a:pt x="112" y="82"/>
                </a:lnTo>
                <a:lnTo>
                  <a:pt x="110" y="82"/>
                </a:lnTo>
                <a:lnTo>
                  <a:pt x="109" y="81"/>
                </a:lnTo>
                <a:lnTo>
                  <a:pt x="108" y="80"/>
                </a:lnTo>
                <a:lnTo>
                  <a:pt x="107" y="78"/>
                </a:lnTo>
                <a:lnTo>
                  <a:pt x="107" y="77"/>
                </a:lnTo>
                <a:lnTo>
                  <a:pt x="107" y="75"/>
                </a:lnTo>
                <a:lnTo>
                  <a:pt x="107" y="74"/>
                </a:lnTo>
                <a:lnTo>
                  <a:pt x="106" y="74"/>
                </a:lnTo>
                <a:lnTo>
                  <a:pt x="106" y="73"/>
                </a:lnTo>
                <a:lnTo>
                  <a:pt x="105" y="72"/>
                </a:lnTo>
                <a:lnTo>
                  <a:pt x="106" y="71"/>
                </a:lnTo>
                <a:lnTo>
                  <a:pt x="107" y="70"/>
                </a:lnTo>
                <a:lnTo>
                  <a:pt x="108" y="70"/>
                </a:lnTo>
                <a:lnTo>
                  <a:pt x="109" y="69"/>
                </a:lnTo>
                <a:lnTo>
                  <a:pt x="108" y="68"/>
                </a:lnTo>
                <a:lnTo>
                  <a:pt x="107" y="67"/>
                </a:lnTo>
                <a:lnTo>
                  <a:pt x="107" y="65"/>
                </a:lnTo>
                <a:lnTo>
                  <a:pt x="106" y="64"/>
                </a:lnTo>
                <a:lnTo>
                  <a:pt x="106" y="63"/>
                </a:lnTo>
                <a:lnTo>
                  <a:pt x="106" y="62"/>
                </a:lnTo>
                <a:lnTo>
                  <a:pt x="107" y="62"/>
                </a:lnTo>
                <a:lnTo>
                  <a:pt x="108" y="62"/>
                </a:lnTo>
                <a:lnTo>
                  <a:pt x="108" y="61"/>
                </a:lnTo>
                <a:lnTo>
                  <a:pt x="107" y="61"/>
                </a:lnTo>
                <a:lnTo>
                  <a:pt x="106" y="60"/>
                </a:lnTo>
                <a:lnTo>
                  <a:pt x="106" y="59"/>
                </a:lnTo>
                <a:lnTo>
                  <a:pt x="106" y="57"/>
                </a:lnTo>
                <a:lnTo>
                  <a:pt x="106" y="56"/>
                </a:lnTo>
                <a:lnTo>
                  <a:pt x="105" y="56"/>
                </a:lnTo>
                <a:lnTo>
                  <a:pt x="104" y="56"/>
                </a:lnTo>
                <a:lnTo>
                  <a:pt x="102" y="56"/>
                </a:lnTo>
                <a:lnTo>
                  <a:pt x="101" y="57"/>
                </a:lnTo>
                <a:lnTo>
                  <a:pt x="100" y="59"/>
                </a:lnTo>
                <a:lnTo>
                  <a:pt x="99" y="59"/>
                </a:lnTo>
                <a:lnTo>
                  <a:pt x="99" y="57"/>
                </a:lnTo>
                <a:lnTo>
                  <a:pt x="99" y="56"/>
                </a:lnTo>
                <a:lnTo>
                  <a:pt x="99" y="55"/>
                </a:lnTo>
                <a:lnTo>
                  <a:pt x="100" y="54"/>
                </a:lnTo>
                <a:lnTo>
                  <a:pt x="100" y="53"/>
                </a:lnTo>
                <a:lnTo>
                  <a:pt x="101" y="52"/>
                </a:lnTo>
                <a:lnTo>
                  <a:pt x="102" y="52"/>
                </a:lnTo>
                <a:lnTo>
                  <a:pt x="102" y="51"/>
                </a:lnTo>
                <a:lnTo>
                  <a:pt x="103" y="50"/>
                </a:lnTo>
                <a:lnTo>
                  <a:pt x="104" y="49"/>
                </a:lnTo>
                <a:lnTo>
                  <a:pt x="105" y="48"/>
                </a:lnTo>
                <a:lnTo>
                  <a:pt x="106" y="46"/>
                </a:lnTo>
                <a:lnTo>
                  <a:pt x="107" y="45"/>
                </a:lnTo>
                <a:lnTo>
                  <a:pt x="108" y="45"/>
                </a:lnTo>
                <a:lnTo>
                  <a:pt x="107" y="44"/>
                </a:lnTo>
                <a:lnTo>
                  <a:pt x="108" y="43"/>
                </a:lnTo>
                <a:lnTo>
                  <a:pt x="109" y="43"/>
                </a:lnTo>
                <a:lnTo>
                  <a:pt x="111" y="43"/>
                </a:lnTo>
                <a:lnTo>
                  <a:pt x="112" y="43"/>
                </a:lnTo>
                <a:lnTo>
                  <a:pt x="113" y="42"/>
                </a:lnTo>
                <a:lnTo>
                  <a:pt x="112" y="40"/>
                </a:lnTo>
                <a:lnTo>
                  <a:pt x="112" y="38"/>
                </a:lnTo>
                <a:lnTo>
                  <a:pt x="113" y="36"/>
                </a:lnTo>
                <a:lnTo>
                  <a:pt x="113" y="35"/>
                </a:lnTo>
                <a:lnTo>
                  <a:pt x="114" y="33"/>
                </a:lnTo>
                <a:lnTo>
                  <a:pt x="114" y="31"/>
                </a:lnTo>
                <a:lnTo>
                  <a:pt x="116" y="29"/>
                </a:lnTo>
                <a:lnTo>
                  <a:pt x="117" y="28"/>
                </a:lnTo>
                <a:lnTo>
                  <a:pt x="118" y="26"/>
                </a:lnTo>
                <a:lnTo>
                  <a:pt x="115" y="25"/>
                </a:lnTo>
                <a:lnTo>
                  <a:pt x="113" y="24"/>
                </a:lnTo>
                <a:lnTo>
                  <a:pt x="111" y="24"/>
                </a:lnTo>
                <a:lnTo>
                  <a:pt x="109" y="23"/>
                </a:lnTo>
                <a:lnTo>
                  <a:pt x="107" y="23"/>
                </a:lnTo>
                <a:lnTo>
                  <a:pt x="105" y="23"/>
                </a:lnTo>
                <a:lnTo>
                  <a:pt x="104" y="22"/>
                </a:lnTo>
                <a:lnTo>
                  <a:pt x="103" y="21"/>
                </a:lnTo>
                <a:lnTo>
                  <a:pt x="102" y="20"/>
                </a:lnTo>
                <a:lnTo>
                  <a:pt x="101" y="19"/>
                </a:lnTo>
                <a:lnTo>
                  <a:pt x="100" y="19"/>
                </a:lnTo>
                <a:lnTo>
                  <a:pt x="99" y="19"/>
                </a:lnTo>
                <a:lnTo>
                  <a:pt x="96" y="18"/>
                </a:lnTo>
                <a:lnTo>
                  <a:pt x="95" y="19"/>
                </a:lnTo>
                <a:lnTo>
                  <a:pt x="93" y="18"/>
                </a:lnTo>
                <a:lnTo>
                  <a:pt x="92" y="17"/>
                </a:lnTo>
                <a:lnTo>
                  <a:pt x="90" y="17"/>
                </a:lnTo>
                <a:lnTo>
                  <a:pt x="90" y="16"/>
                </a:lnTo>
                <a:lnTo>
                  <a:pt x="89" y="15"/>
                </a:lnTo>
                <a:lnTo>
                  <a:pt x="89" y="13"/>
                </a:lnTo>
                <a:lnTo>
                  <a:pt x="89" y="12"/>
                </a:lnTo>
                <a:lnTo>
                  <a:pt x="88" y="12"/>
                </a:lnTo>
                <a:lnTo>
                  <a:pt x="87" y="13"/>
                </a:lnTo>
                <a:lnTo>
                  <a:pt x="86" y="14"/>
                </a:lnTo>
                <a:lnTo>
                  <a:pt x="85" y="14"/>
                </a:lnTo>
                <a:lnTo>
                  <a:pt x="83" y="14"/>
                </a:lnTo>
                <a:lnTo>
                  <a:pt x="83" y="11"/>
                </a:lnTo>
                <a:lnTo>
                  <a:pt x="82" y="10"/>
                </a:lnTo>
                <a:lnTo>
                  <a:pt x="81" y="9"/>
                </a:lnTo>
                <a:lnTo>
                  <a:pt x="79" y="9"/>
                </a:lnTo>
                <a:lnTo>
                  <a:pt x="78" y="8"/>
                </a:lnTo>
                <a:lnTo>
                  <a:pt x="77" y="8"/>
                </a:lnTo>
                <a:lnTo>
                  <a:pt x="75" y="7"/>
                </a:lnTo>
                <a:lnTo>
                  <a:pt x="74" y="6"/>
                </a:lnTo>
                <a:lnTo>
                  <a:pt x="74" y="5"/>
                </a:lnTo>
                <a:lnTo>
                  <a:pt x="72" y="5"/>
                </a:lnTo>
                <a:lnTo>
                  <a:pt x="70" y="4"/>
                </a:lnTo>
                <a:lnTo>
                  <a:pt x="69" y="3"/>
                </a:lnTo>
                <a:lnTo>
                  <a:pt x="69" y="1"/>
                </a:lnTo>
                <a:lnTo>
                  <a:pt x="69" y="0"/>
                </a:lnTo>
                <a:lnTo>
                  <a:pt x="68" y="1"/>
                </a:lnTo>
                <a:lnTo>
                  <a:pt x="67" y="1"/>
                </a:lnTo>
                <a:lnTo>
                  <a:pt x="65" y="1"/>
                </a:lnTo>
                <a:lnTo>
                  <a:pt x="63" y="2"/>
                </a:lnTo>
                <a:lnTo>
                  <a:pt x="60" y="3"/>
                </a:lnTo>
                <a:lnTo>
                  <a:pt x="59" y="5"/>
                </a:lnTo>
                <a:lnTo>
                  <a:pt x="59" y="8"/>
                </a:lnTo>
                <a:lnTo>
                  <a:pt x="59" y="10"/>
                </a:lnTo>
                <a:lnTo>
                  <a:pt x="59" y="11"/>
                </a:lnTo>
                <a:lnTo>
                  <a:pt x="57" y="13"/>
                </a:lnTo>
                <a:lnTo>
                  <a:pt x="55" y="14"/>
                </a:lnTo>
                <a:lnTo>
                  <a:pt x="52" y="15"/>
                </a:lnTo>
                <a:lnTo>
                  <a:pt x="49" y="16"/>
                </a:lnTo>
                <a:lnTo>
                  <a:pt x="47" y="17"/>
                </a:lnTo>
                <a:lnTo>
                  <a:pt x="46" y="19"/>
                </a:lnTo>
                <a:lnTo>
                  <a:pt x="46" y="20"/>
                </a:lnTo>
                <a:lnTo>
                  <a:pt x="48" y="20"/>
                </a:lnTo>
                <a:lnTo>
                  <a:pt x="49" y="20"/>
                </a:lnTo>
                <a:lnTo>
                  <a:pt x="49" y="21"/>
                </a:lnTo>
                <a:lnTo>
                  <a:pt x="48" y="21"/>
                </a:lnTo>
                <a:lnTo>
                  <a:pt x="46" y="21"/>
                </a:lnTo>
                <a:lnTo>
                  <a:pt x="44" y="22"/>
                </a:lnTo>
                <a:lnTo>
                  <a:pt x="42" y="22"/>
                </a:lnTo>
                <a:lnTo>
                  <a:pt x="41" y="22"/>
                </a:lnTo>
                <a:lnTo>
                  <a:pt x="38" y="22"/>
                </a:lnTo>
                <a:lnTo>
                  <a:pt x="36" y="21"/>
                </a:lnTo>
                <a:lnTo>
                  <a:pt x="35" y="21"/>
                </a:lnTo>
                <a:lnTo>
                  <a:pt x="34" y="20"/>
                </a:lnTo>
                <a:lnTo>
                  <a:pt x="33" y="19"/>
                </a:lnTo>
                <a:lnTo>
                  <a:pt x="33" y="18"/>
                </a:lnTo>
                <a:lnTo>
                  <a:pt x="32" y="18"/>
                </a:lnTo>
                <a:lnTo>
                  <a:pt x="31" y="18"/>
                </a:lnTo>
                <a:lnTo>
                  <a:pt x="29" y="18"/>
                </a:lnTo>
                <a:lnTo>
                  <a:pt x="27" y="17"/>
                </a:lnTo>
                <a:lnTo>
                  <a:pt x="27" y="19"/>
                </a:lnTo>
                <a:lnTo>
                  <a:pt x="27" y="20"/>
                </a:lnTo>
                <a:lnTo>
                  <a:pt x="28" y="22"/>
                </a:lnTo>
                <a:lnTo>
                  <a:pt x="29" y="22"/>
                </a:lnTo>
                <a:lnTo>
                  <a:pt x="29" y="24"/>
                </a:lnTo>
                <a:lnTo>
                  <a:pt x="30" y="26"/>
                </a:lnTo>
                <a:lnTo>
                  <a:pt x="30" y="27"/>
                </a:lnTo>
                <a:lnTo>
                  <a:pt x="30" y="29"/>
                </a:lnTo>
                <a:lnTo>
                  <a:pt x="31" y="30"/>
                </a:lnTo>
                <a:lnTo>
                  <a:pt x="29" y="30"/>
                </a:lnTo>
                <a:lnTo>
                  <a:pt x="28" y="30"/>
                </a:lnTo>
                <a:lnTo>
                  <a:pt x="27" y="30"/>
                </a:lnTo>
                <a:lnTo>
                  <a:pt x="26" y="30"/>
                </a:lnTo>
                <a:lnTo>
                  <a:pt x="25" y="30"/>
                </a:lnTo>
                <a:lnTo>
                  <a:pt x="24" y="30"/>
                </a:lnTo>
                <a:lnTo>
                  <a:pt x="23" y="30"/>
                </a:lnTo>
                <a:lnTo>
                  <a:pt x="22" y="30"/>
                </a:lnTo>
                <a:lnTo>
                  <a:pt x="20" y="31"/>
                </a:lnTo>
                <a:lnTo>
                  <a:pt x="19" y="30"/>
                </a:lnTo>
                <a:lnTo>
                  <a:pt x="17" y="29"/>
                </a:lnTo>
                <a:lnTo>
                  <a:pt x="16" y="28"/>
                </a:lnTo>
                <a:lnTo>
                  <a:pt x="14" y="28"/>
                </a:lnTo>
                <a:lnTo>
                  <a:pt x="13" y="28"/>
                </a:lnTo>
                <a:lnTo>
                  <a:pt x="12" y="28"/>
                </a:lnTo>
                <a:lnTo>
                  <a:pt x="11" y="29"/>
                </a:lnTo>
                <a:lnTo>
                  <a:pt x="10" y="29"/>
                </a:lnTo>
                <a:lnTo>
                  <a:pt x="9" y="30"/>
                </a:lnTo>
                <a:lnTo>
                  <a:pt x="8" y="30"/>
                </a:lnTo>
                <a:lnTo>
                  <a:pt x="6" y="30"/>
                </a:lnTo>
                <a:lnTo>
                  <a:pt x="5" y="30"/>
                </a:lnTo>
                <a:lnTo>
                  <a:pt x="3" y="31"/>
                </a:lnTo>
                <a:lnTo>
                  <a:pt x="1" y="32"/>
                </a:lnTo>
                <a:lnTo>
                  <a:pt x="0" y="33"/>
                </a:lnTo>
                <a:lnTo>
                  <a:pt x="0" y="34"/>
                </a:lnTo>
                <a:lnTo>
                  <a:pt x="2" y="34"/>
                </a:lnTo>
                <a:lnTo>
                  <a:pt x="4" y="33"/>
                </a:lnTo>
                <a:lnTo>
                  <a:pt x="4" y="34"/>
                </a:lnTo>
                <a:lnTo>
                  <a:pt x="3" y="34"/>
                </a:lnTo>
                <a:lnTo>
                  <a:pt x="2" y="35"/>
                </a:lnTo>
                <a:lnTo>
                  <a:pt x="2" y="36"/>
                </a:lnTo>
                <a:lnTo>
                  <a:pt x="4" y="36"/>
                </a:lnTo>
                <a:lnTo>
                  <a:pt x="2" y="37"/>
                </a:lnTo>
                <a:lnTo>
                  <a:pt x="1" y="37"/>
                </a:lnTo>
                <a:lnTo>
                  <a:pt x="2" y="38"/>
                </a:lnTo>
                <a:lnTo>
                  <a:pt x="3" y="39"/>
                </a:lnTo>
                <a:lnTo>
                  <a:pt x="4" y="40"/>
                </a:lnTo>
                <a:lnTo>
                  <a:pt x="6" y="39"/>
                </a:lnTo>
                <a:lnTo>
                  <a:pt x="8" y="39"/>
                </a:lnTo>
                <a:lnTo>
                  <a:pt x="9" y="40"/>
                </a:lnTo>
                <a:lnTo>
                  <a:pt x="11" y="41"/>
                </a:lnTo>
                <a:lnTo>
                  <a:pt x="13" y="41"/>
                </a:lnTo>
                <a:lnTo>
                  <a:pt x="14" y="42"/>
                </a:lnTo>
                <a:lnTo>
                  <a:pt x="15" y="42"/>
                </a:lnTo>
                <a:lnTo>
                  <a:pt x="15" y="43"/>
                </a:lnTo>
                <a:lnTo>
                  <a:pt x="16" y="43"/>
                </a:lnTo>
                <a:lnTo>
                  <a:pt x="18" y="42"/>
                </a:lnTo>
                <a:lnTo>
                  <a:pt x="19" y="43"/>
                </a:lnTo>
                <a:lnTo>
                  <a:pt x="18" y="43"/>
                </a:lnTo>
                <a:lnTo>
                  <a:pt x="21" y="43"/>
                </a:lnTo>
                <a:lnTo>
                  <a:pt x="22" y="44"/>
                </a:lnTo>
                <a:lnTo>
                  <a:pt x="22" y="45"/>
                </a:lnTo>
                <a:lnTo>
                  <a:pt x="22" y="46"/>
                </a:lnTo>
                <a:lnTo>
                  <a:pt x="24" y="46"/>
                </a:lnTo>
                <a:lnTo>
                  <a:pt x="27" y="46"/>
                </a:lnTo>
                <a:lnTo>
                  <a:pt x="28" y="47"/>
                </a:lnTo>
                <a:lnTo>
                  <a:pt x="27" y="47"/>
                </a:lnTo>
                <a:lnTo>
                  <a:pt x="25" y="47"/>
                </a:lnTo>
                <a:lnTo>
                  <a:pt x="25" y="48"/>
                </a:lnTo>
                <a:lnTo>
                  <a:pt x="26" y="50"/>
                </a:lnTo>
                <a:lnTo>
                  <a:pt x="25" y="51"/>
                </a:lnTo>
                <a:lnTo>
                  <a:pt x="27" y="53"/>
                </a:lnTo>
                <a:lnTo>
                  <a:pt x="28" y="55"/>
                </a:lnTo>
                <a:lnTo>
                  <a:pt x="30" y="56"/>
                </a:lnTo>
                <a:lnTo>
                  <a:pt x="32" y="57"/>
                </a:lnTo>
                <a:lnTo>
                  <a:pt x="34" y="58"/>
                </a:lnTo>
                <a:lnTo>
                  <a:pt x="34" y="59"/>
                </a:lnTo>
                <a:lnTo>
                  <a:pt x="35" y="60"/>
                </a:lnTo>
                <a:lnTo>
                  <a:pt x="35" y="62"/>
                </a:lnTo>
                <a:lnTo>
                  <a:pt x="34" y="64"/>
                </a:lnTo>
                <a:lnTo>
                  <a:pt x="35" y="65"/>
                </a:lnTo>
                <a:lnTo>
                  <a:pt x="36" y="66"/>
                </a:lnTo>
                <a:lnTo>
                  <a:pt x="38" y="68"/>
                </a:lnTo>
                <a:lnTo>
                  <a:pt x="38" y="70"/>
                </a:lnTo>
                <a:lnTo>
                  <a:pt x="38" y="69"/>
                </a:lnTo>
                <a:lnTo>
                  <a:pt x="37" y="68"/>
                </a:lnTo>
                <a:lnTo>
                  <a:pt x="35" y="67"/>
                </a:lnTo>
                <a:lnTo>
                  <a:pt x="35" y="68"/>
                </a:lnTo>
                <a:lnTo>
                  <a:pt x="35" y="70"/>
                </a:lnTo>
                <a:lnTo>
                  <a:pt x="34" y="73"/>
                </a:lnTo>
                <a:lnTo>
                  <a:pt x="34" y="75"/>
                </a:lnTo>
                <a:lnTo>
                  <a:pt x="35" y="76"/>
                </a:lnTo>
                <a:lnTo>
                  <a:pt x="35" y="77"/>
                </a:lnTo>
                <a:lnTo>
                  <a:pt x="34" y="80"/>
                </a:lnTo>
                <a:lnTo>
                  <a:pt x="33" y="83"/>
                </a:lnTo>
                <a:lnTo>
                  <a:pt x="32" y="86"/>
                </a:lnTo>
                <a:lnTo>
                  <a:pt x="32" y="88"/>
                </a:lnTo>
                <a:lnTo>
                  <a:pt x="31" y="90"/>
                </a:lnTo>
                <a:lnTo>
                  <a:pt x="29" y="91"/>
                </a:lnTo>
                <a:lnTo>
                  <a:pt x="28" y="91"/>
                </a:lnTo>
                <a:lnTo>
                  <a:pt x="28" y="92"/>
                </a:lnTo>
                <a:lnTo>
                  <a:pt x="29" y="92"/>
                </a:lnTo>
                <a:lnTo>
                  <a:pt x="30" y="93"/>
                </a:lnTo>
                <a:lnTo>
                  <a:pt x="32" y="94"/>
                </a:lnTo>
                <a:lnTo>
                  <a:pt x="33" y="95"/>
                </a:lnTo>
                <a:lnTo>
                  <a:pt x="35" y="95"/>
                </a:lnTo>
                <a:lnTo>
                  <a:pt x="37" y="96"/>
                </a:lnTo>
                <a:lnTo>
                  <a:pt x="38" y="97"/>
                </a:lnTo>
                <a:lnTo>
                  <a:pt x="40" y="98"/>
                </a:lnTo>
                <a:lnTo>
                  <a:pt x="43" y="98"/>
                </a:lnTo>
                <a:lnTo>
                  <a:pt x="46" y="99"/>
                </a:lnTo>
                <a:lnTo>
                  <a:pt x="48" y="99"/>
                </a:lnTo>
                <a:lnTo>
                  <a:pt x="49" y="99"/>
                </a:lnTo>
                <a:lnTo>
                  <a:pt x="51" y="98"/>
                </a:lnTo>
                <a:lnTo>
                  <a:pt x="53" y="98"/>
                </a:lnTo>
                <a:lnTo>
                  <a:pt x="54" y="98"/>
                </a:lnTo>
                <a:lnTo>
                  <a:pt x="55" y="99"/>
                </a:lnTo>
                <a:lnTo>
                  <a:pt x="56" y="100"/>
                </a:lnTo>
                <a:lnTo>
                  <a:pt x="57" y="100"/>
                </a:lnTo>
                <a:lnTo>
                  <a:pt x="59" y="100"/>
                </a:lnTo>
                <a:lnTo>
                  <a:pt x="60" y="101"/>
                </a:lnTo>
                <a:lnTo>
                  <a:pt x="61" y="102"/>
                </a:lnTo>
                <a:lnTo>
                  <a:pt x="63" y="102"/>
                </a:lnTo>
                <a:lnTo>
                  <a:pt x="65" y="102"/>
                </a:lnTo>
                <a:lnTo>
                  <a:pt x="68" y="102"/>
                </a:lnTo>
                <a:lnTo>
                  <a:pt x="70" y="102"/>
                </a:lnTo>
                <a:lnTo>
                  <a:pt x="72" y="102"/>
                </a:lnTo>
                <a:lnTo>
                  <a:pt x="73" y="102"/>
                </a:lnTo>
                <a:lnTo>
                  <a:pt x="73" y="98"/>
                </a:lnTo>
                <a:lnTo>
                  <a:pt x="72" y="97"/>
                </a:lnTo>
                <a:lnTo>
                  <a:pt x="73" y="95"/>
                </a:lnTo>
                <a:lnTo>
                  <a:pt x="74" y="93"/>
                </a:lnTo>
                <a:lnTo>
                  <a:pt x="76" y="92"/>
                </a:lnTo>
                <a:lnTo>
                  <a:pt x="77" y="92"/>
                </a:lnTo>
                <a:lnTo>
                  <a:pt x="78" y="91"/>
                </a:lnTo>
                <a:lnTo>
                  <a:pt x="79" y="91"/>
                </a:lnTo>
                <a:lnTo>
                  <a:pt x="80" y="90"/>
                </a:lnTo>
                <a:lnTo>
                  <a:pt x="81" y="89"/>
                </a:lnTo>
                <a:lnTo>
                  <a:pt x="82" y="89"/>
                </a:lnTo>
                <a:lnTo>
                  <a:pt x="83" y="90"/>
                </a:lnTo>
                <a:lnTo>
                  <a:pt x="84" y="90"/>
                </a:lnTo>
                <a:lnTo>
                  <a:pt x="85" y="90"/>
                </a:lnTo>
                <a:lnTo>
                  <a:pt x="86" y="90"/>
                </a:lnTo>
                <a:lnTo>
                  <a:pt x="86" y="91"/>
                </a:lnTo>
                <a:lnTo>
                  <a:pt x="88" y="91"/>
                </a:lnTo>
                <a:lnTo>
                  <a:pt x="89" y="91"/>
                </a:lnTo>
                <a:lnTo>
                  <a:pt x="90" y="91"/>
                </a:lnTo>
                <a:lnTo>
                  <a:pt x="91" y="91"/>
                </a:lnTo>
                <a:lnTo>
                  <a:pt x="90" y="90"/>
                </a:lnTo>
                <a:lnTo>
                  <a:pt x="91" y="91"/>
                </a:lnTo>
                <a:lnTo>
                  <a:pt x="93" y="91"/>
                </a:lnTo>
                <a:lnTo>
                  <a:pt x="94" y="92"/>
                </a:lnTo>
                <a:lnTo>
                  <a:pt x="95" y="93"/>
                </a:lnTo>
                <a:lnTo>
                  <a:pt x="96" y="93"/>
                </a:lnTo>
                <a:lnTo>
                  <a:pt x="97" y="93"/>
                </a:lnTo>
                <a:lnTo>
                  <a:pt x="97" y="94"/>
                </a:lnTo>
                <a:lnTo>
                  <a:pt x="98" y="94"/>
                </a:lnTo>
                <a:lnTo>
                  <a:pt x="99" y="94"/>
                </a:lnTo>
                <a:lnTo>
                  <a:pt x="100" y="94"/>
                </a:lnTo>
                <a:lnTo>
                  <a:pt x="101" y="94"/>
                </a:lnTo>
                <a:lnTo>
                  <a:pt x="102" y="94"/>
                </a:lnTo>
                <a:lnTo>
                  <a:pt x="103" y="93"/>
                </a:lnTo>
                <a:lnTo>
                  <a:pt x="105" y="93"/>
                </a:lnTo>
                <a:lnTo>
                  <a:pt x="105" y="92"/>
                </a:lnTo>
                <a:lnTo>
                  <a:pt x="105" y="91"/>
                </a:lnTo>
                <a:lnTo>
                  <a:pt x="106" y="91"/>
                </a:lnTo>
                <a:lnTo>
                  <a:pt x="107" y="90"/>
                </a:lnTo>
                <a:lnTo>
                  <a:pt x="108" y="89"/>
                </a:lnTo>
                <a:lnTo>
                  <a:pt x="109" y="89"/>
                </a:lnTo>
                <a:lnTo>
                  <a:pt x="110" y="88"/>
                </a:lnTo>
                <a:lnTo>
                  <a:pt x="110" y="87"/>
                </a:lnTo>
                <a:lnTo>
                  <a:pt x="111" y="87"/>
                </a:lnTo>
                <a:lnTo>
                  <a:pt x="112" y="86"/>
                </a:lnTo>
                <a:lnTo>
                  <a:pt x="113" y="86"/>
                </a:lnTo>
                <a:lnTo>
                  <a:pt x="113" y="85"/>
                </a:lnTo>
                <a:close/>
              </a:path>
            </a:pathLst>
          </a:custGeom>
          <a:solidFill>
            <a:srgbClr val="F58023"/>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43" name="TextBox 42"/>
          <p:cNvSpPr txBox="1"/>
          <p:nvPr/>
        </p:nvSpPr>
        <p:spPr>
          <a:xfrm>
            <a:off x="713787" y="4006938"/>
            <a:ext cx="2732882" cy="1754326"/>
          </a:xfrm>
          <a:prstGeom prst="rect">
            <a:avLst/>
          </a:prstGeom>
          <a:noFill/>
        </p:spPr>
        <p:txBody>
          <a:bodyPr vert="horz" wrap="square" rtlCol="0">
            <a:spAutoFit/>
          </a:bodyPr>
          <a:lstStyle/>
          <a:p>
            <a:pPr>
              <a:spcBef>
                <a:spcPct val="20000"/>
              </a:spcBef>
              <a:buClr>
                <a:srgbClr val="2B7DC7"/>
              </a:buClr>
            </a:pPr>
            <a:r>
              <a:rPr lang="en-US" sz="1800" dirty="0">
                <a:solidFill>
                  <a:srgbClr val="7F7F7F"/>
                </a:solidFill>
              </a:rPr>
              <a:t>In France, </a:t>
            </a:r>
            <a:r>
              <a:rPr lang="en-US" sz="1800" b="1" dirty="0">
                <a:solidFill>
                  <a:schemeClr val="accent3">
                    <a:lumMod val="75000"/>
                  </a:schemeClr>
                </a:solidFill>
              </a:rPr>
              <a:t>82.1% of working women diagnosed with breast cancer returned to work </a:t>
            </a:r>
            <a:r>
              <a:rPr lang="en-US" sz="1800" dirty="0">
                <a:solidFill>
                  <a:srgbClr val="7F7F7F"/>
                </a:solidFill>
              </a:rPr>
              <a:t>after a median sick leave of 10.8 months</a:t>
            </a:r>
            <a:r>
              <a:rPr lang="en-US" sz="1800" baseline="30000" dirty="0">
                <a:solidFill>
                  <a:srgbClr val="7F7F7F"/>
                </a:solidFill>
              </a:rPr>
              <a:t>4</a:t>
            </a:r>
            <a:r>
              <a:rPr lang="en-US" sz="1800" dirty="0">
                <a:solidFill>
                  <a:srgbClr val="7F7F7F"/>
                </a:solidFill>
              </a:rPr>
              <a:t> </a:t>
            </a:r>
            <a:endParaRPr lang="en-US" sz="1800" dirty="0">
              <a:solidFill>
                <a:srgbClr val="7F7F7F"/>
              </a:solidFill>
              <a:latin typeface="Arial" panose="020B0604020202020204" pitchFamily="34" charset="0"/>
            </a:endParaRPr>
          </a:p>
        </p:txBody>
      </p:sp>
      <p:sp>
        <p:nvSpPr>
          <p:cNvPr id="44" name="TextBox 43"/>
          <p:cNvSpPr txBox="1"/>
          <p:nvPr/>
        </p:nvSpPr>
        <p:spPr>
          <a:xfrm>
            <a:off x="1382428" y="6100447"/>
            <a:ext cx="6374562" cy="707886"/>
          </a:xfrm>
          <a:prstGeom prst="rect">
            <a:avLst/>
          </a:prstGeom>
          <a:noFill/>
        </p:spPr>
        <p:txBody>
          <a:bodyPr vert="horz" wrap="square" rtlCol="0" anchor="b">
            <a:spAutoFit/>
          </a:bodyPr>
          <a:lstStyle/>
          <a:p>
            <a:pPr marL="514350" lvl="1" indent="-514350" algn="ctr" fontAlgn="auto">
              <a:spcBef>
                <a:spcPts val="0"/>
              </a:spcBef>
              <a:spcAft>
                <a:spcPts val="0"/>
              </a:spcAft>
              <a:tabLst>
                <a:tab pos="457200" algn="r"/>
              </a:tabLst>
            </a:pPr>
            <a:r>
              <a:rPr lang="en-US" sz="800" dirty="0">
                <a:solidFill>
                  <a:srgbClr val="7F7F7F"/>
                </a:solidFill>
                <a:latin typeface="+mn-lt"/>
              </a:rPr>
              <a:t>	Note: In all three studies, return to work includes full-time and part-time work.</a:t>
            </a:r>
          </a:p>
          <a:p>
            <a:pPr marL="514350" indent="-514350" algn="ctr" fontAlgn="auto">
              <a:spcBef>
                <a:spcPts val="0"/>
              </a:spcBef>
              <a:spcAft>
                <a:spcPts val="0"/>
              </a:spcAft>
              <a:tabLst>
                <a:tab pos="457200" algn="r"/>
              </a:tabLst>
            </a:pPr>
            <a:r>
              <a:rPr lang="en-US" sz="800" dirty="0">
                <a:solidFill>
                  <a:srgbClr val="7F7F7F"/>
                </a:solidFill>
                <a:latin typeface="+mn-lt"/>
              </a:rPr>
              <a:t>	Source:  Health Advances analysis; </a:t>
            </a:r>
            <a:r>
              <a:rPr lang="en-US" sz="800" baseline="30000" dirty="0">
                <a:solidFill>
                  <a:srgbClr val="7F7F7F"/>
                </a:solidFill>
                <a:latin typeface="+mn-lt"/>
              </a:rPr>
              <a:t>2</a:t>
            </a:r>
            <a:r>
              <a:rPr lang="en-US" sz="800" dirty="0">
                <a:solidFill>
                  <a:srgbClr val="7F7F7F"/>
                </a:solidFill>
                <a:latin typeface="+mn-lt"/>
              </a:rPr>
              <a:t>Amir Z 2009 Cancer Survivorship and employment Occup Med; </a:t>
            </a:r>
            <a:r>
              <a:rPr lang="en-US" sz="800" baseline="30000" dirty="0">
                <a:solidFill>
                  <a:srgbClr val="7F7F7F"/>
                </a:solidFill>
                <a:latin typeface="+mn-lt"/>
              </a:rPr>
              <a:t>3</a:t>
            </a:r>
            <a:r>
              <a:rPr lang="en-US" sz="800" dirty="0">
                <a:solidFill>
                  <a:srgbClr val="7F7F7F"/>
                </a:solidFill>
                <a:latin typeface="+mn-lt"/>
              </a:rPr>
              <a:t>Endo 2015 Returning to work after sick leave due to cancer: a 365-day cohort study of Japanese cancer survivors J Cancer Surv; </a:t>
            </a:r>
            <a:r>
              <a:rPr lang="en-US" sz="800" baseline="30000" dirty="0">
                <a:solidFill>
                  <a:srgbClr val="7F7F7F"/>
                </a:solidFill>
                <a:latin typeface="+mn-lt"/>
              </a:rPr>
              <a:t>4</a:t>
            </a:r>
            <a:r>
              <a:rPr lang="en-US" sz="800" dirty="0">
                <a:solidFill>
                  <a:srgbClr val="7F7F7F"/>
                </a:solidFill>
                <a:latin typeface="+mn-lt"/>
              </a:rPr>
              <a:t>Fantoni 2010 Factors related to return to work by women with breast cancer in Northern France J Occup Rehab; </a:t>
            </a:r>
            <a:r>
              <a:rPr lang="en-US" sz="800" baseline="30000" dirty="0">
                <a:solidFill>
                  <a:srgbClr val="7F7F7F"/>
                </a:solidFill>
                <a:latin typeface="+mn-lt"/>
              </a:rPr>
              <a:t>5</a:t>
            </a:r>
            <a:r>
              <a:rPr lang="en-US" sz="800" dirty="0">
                <a:solidFill>
                  <a:srgbClr val="7F7F7F"/>
                </a:solidFill>
                <a:latin typeface="+mn-lt"/>
              </a:rPr>
              <a:t>Verdonck-de Leeuw 2010 Employment and return to work in head and neck cancer survivors Oral Oncol.</a:t>
            </a:r>
          </a:p>
        </p:txBody>
      </p:sp>
      <p:sp>
        <p:nvSpPr>
          <p:cNvPr id="45" name="Rectangle 44"/>
          <p:cNvSpPr/>
          <p:nvPr/>
        </p:nvSpPr>
        <p:spPr>
          <a:xfrm>
            <a:off x="3676163" y="4006938"/>
            <a:ext cx="2870193" cy="1754327"/>
          </a:xfrm>
          <a:prstGeom prst="rect">
            <a:avLst/>
          </a:prstGeom>
        </p:spPr>
        <p:txBody>
          <a:bodyPr wrap="square">
            <a:spAutoFit/>
          </a:bodyPr>
          <a:lstStyle/>
          <a:p>
            <a:pPr>
              <a:spcBef>
                <a:spcPct val="20000"/>
              </a:spcBef>
              <a:buClr>
                <a:srgbClr val="2B7DC7"/>
              </a:buClr>
            </a:pPr>
            <a:r>
              <a:rPr lang="en-US" sz="1800" dirty="0">
                <a:solidFill>
                  <a:srgbClr val="7F7F7F"/>
                </a:solidFill>
              </a:rPr>
              <a:t>In the Netherlands, </a:t>
            </a:r>
            <a:r>
              <a:rPr lang="en-US" sz="1800" b="1" dirty="0">
                <a:solidFill>
                  <a:schemeClr val="accent1"/>
                </a:solidFill>
              </a:rPr>
              <a:t>83% of working individuals diagnosed with head and neck cancer returned to work</a:t>
            </a:r>
            <a:r>
              <a:rPr lang="en-US" sz="1800" dirty="0">
                <a:solidFill>
                  <a:srgbClr val="7F7F7F"/>
                </a:solidFill>
              </a:rPr>
              <a:t>, and most often within 6 months after treatment</a:t>
            </a:r>
            <a:r>
              <a:rPr lang="en-US" sz="1800" baseline="30000" dirty="0">
                <a:solidFill>
                  <a:srgbClr val="7F7F7F"/>
                </a:solidFill>
              </a:rPr>
              <a:t>5</a:t>
            </a:r>
          </a:p>
        </p:txBody>
      </p:sp>
      <p:grpSp>
        <p:nvGrpSpPr>
          <p:cNvPr id="47" name="Japan"/>
          <p:cNvGrpSpPr>
            <a:grpSpLocks/>
          </p:cNvGrpSpPr>
          <p:nvPr/>
        </p:nvGrpSpPr>
        <p:grpSpPr bwMode="gray">
          <a:xfrm>
            <a:off x="7323048" y="2825123"/>
            <a:ext cx="1396332" cy="1684775"/>
            <a:chOff x="26641425" y="5715000"/>
            <a:chExt cx="205" cy="224"/>
          </a:xfrm>
          <a:solidFill>
            <a:srgbClr val="F58023"/>
          </a:solidFill>
        </p:grpSpPr>
        <p:sp>
          <p:nvSpPr>
            <p:cNvPr id="48" name="D483"/>
            <p:cNvSpPr>
              <a:spLocks/>
            </p:cNvSpPr>
            <p:nvPr/>
          </p:nvSpPr>
          <p:spPr bwMode="gray">
            <a:xfrm>
              <a:off x="26641575" y="5715000"/>
              <a:ext cx="55" cy="46"/>
            </a:xfrm>
            <a:custGeom>
              <a:avLst/>
              <a:gdLst>
                <a:gd name="T0" fmla="*/ 44 w 55"/>
                <a:gd name="T1" fmla="*/ 18 h 46"/>
                <a:gd name="T2" fmla="*/ 41 w 55"/>
                <a:gd name="T3" fmla="*/ 16 h 46"/>
                <a:gd name="T4" fmla="*/ 37 w 55"/>
                <a:gd name="T5" fmla="*/ 15 h 46"/>
                <a:gd name="T6" fmla="*/ 33 w 55"/>
                <a:gd name="T7" fmla="*/ 14 h 46"/>
                <a:gd name="T8" fmla="*/ 30 w 55"/>
                <a:gd name="T9" fmla="*/ 11 h 46"/>
                <a:gd name="T10" fmla="*/ 26 w 55"/>
                <a:gd name="T11" fmla="*/ 8 h 46"/>
                <a:gd name="T12" fmla="*/ 24 w 55"/>
                <a:gd name="T13" fmla="*/ 5 h 46"/>
                <a:gd name="T14" fmla="*/ 21 w 55"/>
                <a:gd name="T15" fmla="*/ 2 h 46"/>
                <a:gd name="T16" fmla="*/ 19 w 55"/>
                <a:gd name="T17" fmla="*/ 0 h 46"/>
                <a:gd name="T18" fmla="*/ 17 w 55"/>
                <a:gd name="T19" fmla="*/ 1 h 46"/>
                <a:gd name="T20" fmla="*/ 16 w 55"/>
                <a:gd name="T21" fmla="*/ 4 h 46"/>
                <a:gd name="T22" fmla="*/ 17 w 55"/>
                <a:gd name="T23" fmla="*/ 7 h 46"/>
                <a:gd name="T24" fmla="*/ 17 w 55"/>
                <a:gd name="T25" fmla="*/ 11 h 46"/>
                <a:gd name="T26" fmla="*/ 17 w 55"/>
                <a:gd name="T27" fmla="*/ 16 h 46"/>
                <a:gd name="T28" fmla="*/ 14 w 55"/>
                <a:gd name="T29" fmla="*/ 20 h 46"/>
                <a:gd name="T30" fmla="*/ 14 w 55"/>
                <a:gd name="T31" fmla="*/ 24 h 46"/>
                <a:gd name="T32" fmla="*/ 11 w 55"/>
                <a:gd name="T33" fmla="*/ 26 h 46"/>
                <a:gd name="T34" fmla="*/ 8 w 55"/>
                <a:gd name="T35" fmla="*/ 25 h 46"/>
                <a:gd name="T36" fmla="*/ 5 w 55"/>
                <a:gd name="T37" fmla="*/ 26 h 46"/>
                <a:gd name="T38" fmla="*/ 5 w 55"/>
                <a:gd name="T39" fmla="*/ 29 h 46"/>
                <a:gd name="T40" fmla="*/ 1 w 55"/>
                <a:gd name="T41" fmla="*/ 32 h 46"/>
                <a:gd name="T42" fmla="*/ 0 w 55"/>
                <a:gd name="T43" fmla="*/ 36 h 46"/>
                <a:gd name="T44" fmla="*/ 1 w 55"/>
                <a:gd name="T45" fmla="*/ 38 h 46"/>
                <a:gd name="T46" fmla="*/ 2 w 55"/>
                <a:gd name="T47" fmla="*/ 42 h 46"/>
                <a:gd name="T48" fmla="*/ 2 w 55"/>
                <a:gd name="T49" fmla="*/ 46 h 46"/>
                <a:gd name="T50" fmla="*/ 5 w 55"/>
                <a:gd name="T51" fmla="*/ 45 h 46"/>
                <a:gd name="T52" fmla="*/ 8 w 55"/>
                <a:gd name="T53" fmla="*/ 42 h 46"/>
                <a:gd name="T54" fmla="*/ 12 w 55"/>
                <a:gd name="T55" fmla="*/ 43 h 46"/>
                <a:gd name="T56" fmla="*/ 11 w 55"/>
                <a:gd name="T57" fmla="*/ 40 h 46"/>
                <a:gd name="T58" fmla="*/ 7 w 55"/>
                <a:gd name="T59" fmla="*/ 38 h 46"/>
                <a:gd name="T60" fmla="*/ 4 w 55"/>
                <a:gd name="T61" fmla="*/ 36 h 46"/>
                <a:gd name="T62" fmla="*/ 8 w 55"/>
                <a:gd name="T63" fmla="*/ 34 h 46"/>
                <a:gd name="T64" fmla="*/ 12 w 55"/>
                <a:gd name="T65" fmla="*/ 35 h 46"/>
                <a:gd name="T66" fmla="*/ 16 w 55"/>
                <a:gd name="T67" fmla="*/ 33 h 46"/>
                <a:gd name="T68" fmla="*/ 21 w 55"/>
                <a:gd name="T69" fmla="*/ 34 h 46"/>
                <a:gd name="T70" fmla="*/ 27 w 55"/>
                <a:gd name="T71" fmla="*/ 37 h 46"/>
                <a:gd name="T72" fmla="*/ 31 w 55"/>
                <a:gd name="T73" fmla="*/ 40 h 46"/>
                <a:gd name="T74" fmla="*/ 33 w 55"/>
                <a:gd name="T75" fmla="*/ 36 h 46"/>
                <a:gd name="T76" fmla="*/ 37 w 55"/>
                <a:gd name="T77" fmla="*/ 30 h 46"/>
                <a:gd name="T78" fmla="*/ 42 w 55"/>
                <a:gd name="T79" fmla="*/ 29 h 46"/>
                <a:gd name="T80" fmla="*/ 46 w 55"/>
                <a:gd name="T81" fmla="*/ 28 h 46"/>
                <a:gd name="T82" fmla="*/ 49 w 55"/>
                <a:gd name="T83" fmla="*/ 28 h 46"/>
                <a:gd name="T84" fmla="*/ 54 w 55"/>
                <a:gd name="T85" fmla="*/ 25 h 46"/>
                <a:gd name="T86" fmla="*/ 53 w 55"/>
                <a:gd name="T87" fmla="*/ 24 h 46"/>
                <a:gd name="T88" fmla="*/ 51 w 55"/>
                <a:gd name="T89" fmla="*/ 22 h 46"/>
                <a:gd name="T90" fmla="*/ 49 w 55"/>
                <a:gd name="T91" fmla="*/ 19 h 46"/>
                <a:gd name="T92" fmla="*/ 51 w 55"/>
                <a:gd name="T93" fmla="*/ 15 h 46"/>
                <a:gd name="T94" fmla="*/ 48 w 55"/>
                <a:gd name="T95" fmla="*/ 16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
                <a:gd name="T145" fmla="*/ 0 h 46"/>
                <a:gd name="T146" fmla="*/ 55 w 55"/>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 h="46">
                  <a:moveTo>
                    <a:pt x="46" y="18"/>
                  </a:moveTo>
                  <a:lnTo>
                    <a:pt x="44" y="18"/>
                  </a:lnTo>
                  <a:lnTo>
                    <a:pt x="42" y="17"/>
                  </a:lnTo>
                  <a:lnTo>
                    <a:pt x="41" y="16"/>
                  </a:lnTo>
                  <a:lnTo>
                    <a:pt x="39" y="16"/>
                  </a:lnTo>
                  <a:lnTo>
                    <a:pt x="37" y="15"/>
                  </a:lnTo>
                  <a:lnTo>
                    <a:pt x="35" y="15"/>
                  </a:lnTo>
                  <a:lnTo>
                    <a:pt x="33" y="14"/>
                  </a:lnTo>
                  <a:lnTo>
                    <a:pt x="32" y="13"/>
                  </a:lnTo>
                  <a:lnTo>
                    <a:pt x="30" y="11"/>
                  </a:lnTo>
                  <a:lnTo>
                    <a:pt x="28" y="10"/>
                  </a:lnTo>
                  <a:lnTo>
                    <a:pt x="26" y="8"/>
                  </a:lnTo>
                  <a:lnTo>
                    <a:pt x="25" y="6"/>
                  </a:lnTo>
                  <a:lnTo>
                    <a:pt x="24" y="5"/>
                  </a:lnTo>
                  <a:lnTo>
                    <a:pt x="22" y="3"/>
                  </a:lnTo>
                  <a:lnTo>
                    <a:pt x="21" y="2"/>
                  </a:lnTo>
                  <a:lnTo>
                    <a:pt x="20" y="1"/>
                  </a:lnTo>
                  <a:lnTo>
                    <a:pt x="19" y="0"/>
                  </a:lnTo>
                  <a:lnTo>
                    <a:pt x="18" y="1"/>
                  </a:lnTo>
                  <a:lnTo>
                    <a:pt x="17" y="1"/>
                  </a:lnTo>
                  <a:lnTo>
                    <a:pt x="16" y="2"/>
                  </a:lnTo>
                  <a:lnTo>
                    <a:pt x="16" y="4"/>
                  </a:lnTo>
                  <a:lnTo>
                    <a:pt x="17" y="5"/>
                  </a:lnTo>
                  <a:lnTo>
                    <a:pt x="17" y="7"/>
                  </a:lnTo>
                  <a:lnTo>
                    <a:pt x="18" y="9"/>
                  </a:lnTo>
                  <a:lnTo>
                    <a:pt x="17" y="11"/>
                  </a:lnTo>
                  <a:lnTo>
                    <a:pt x="17" y="13"/>
                  </a:lnTo>
                  <a:lnTo>
                    <a:pt x="17" y="16"/>
                  </a:lnTo>
                  <a:lnTo>
                    <a:pt x="15" y="19"/>
                  </a:lnTo>
                  <a:lnTo>
                    <a:pt x="14" y="20"/>
                  </a:lnTo>
                  <a:lnTo>
                    <a:pt x="14" y="22"/>
                  </a:lnTo>
                  <a:lnTo>
                    <a:pt x="14" y="24"/>
                  </a:lnTo>
                  <a:lnTo>
                    <a:pt x="13" y="26"/>
                  </a:lnTo>
                  <a:lnTo>
                    <a:pt x="11" y="26"/>
                  </a:lnTo>
                  <a:lnTo>
                    <a:pt x="10" y="26"/>
                  </a:lnTo>
                  <a:lnTo>
                    <a:pt x="8" y="25"/>
                  </a:lnTo>
                  <a:lnTo>
                    <a:pt x="5" y="25"/>
                  </a:lnTo>
                  <a:lnTo>
                    <a:pt x="5" y="26"/>
                  </a:lnTo>
                  <a:lnTo>
                    <a:pt x="6" y="28"/>
                  </a:lnTo>
                  <a:lnTo>
                    <a:pt x="5" y="29"/>
                  </a:lnTo>
                  <a:lnTo>
                    <a:pt x="4" y="31"/>
                  </a:lnTo>
                  <a:lnTo>
                    <a:pt x="1" y="32"/>
                  </a:lnTo>
                  <a:lnTo>
                    <a:pt x="0" y="34"/>
                  </a:lnTo>
                  <a:lnTo>
                    <a:pt x="0" y="36"/>
                  </a:lnTo>
                  <a:lnTo>
                    <a:pt x="0" y="37"/>
                  </a:lnTo>
                  <a:lnTo>
                    <a:pt x="1" y="38"/>
                  </a:lnTo>
                  <a:lnTo>
                    <a:pt x="3" y="40"/>
                  </a:lnTo>
                  <a:lnTo>
                    <a:pt x="2" y="42"/>
                  </a:lnTo>
                  <a:lnTo>
                    <a:pt x="1" y="44"/>
                  </a:lnTo>
                  <a:lnTo>
                    <a:pt x="2" y="46"/>
                  </a:lnTo>
                  <a:lnTo>
                    <a:pt x="3" y="46"/>
                  </a:lnTo>
                  <a:lnTo>
                    <a:pt x="5" y="45"/>
                  </a:lnTo>
                  <a:lnTo>
                    <a:pt x="6" y="43"/>
                  </a:lnTo>
                  <a:lnTo>
                    <a:pt x="8" y="42"/>
                  </a:lnTo>
                  <a:lnTo>
                    <a:pt x="9" y="42"/>
                  </a:lnTo>
                  <a:lnTo>
                    <a:pt x="12" y="43"/>
                  </a:lnTo>
                  <a:lnTo>
                    <a:pt x="12" y="41"/>
                  </a:lnTo>
                  <a:lnTo>
                    <a:pt x="11" y="40"/>
                  </a:lnTo>
                  <a:lnTo>
                    <a:pt x="9" y="39"/>
                  </a:lnTo>
                  <a:lnTo>
                    <a:pt x="7" y="38"/>
                  </a:lnTo>
                  <a:lnTo>
                    <a:pt x="5" y="38"/>
                  </a:lnTo>
                  <a:lnTo>
                    <a:pt x="4" y="36"/>
                  </a:lnTo>
                  <a:lnTo>
                    <a:pt x="6" y="34"/>
                  </a:lnTo>
                  <a:lnTo>
                    <a:pt x="8" y="34"/>
                  </a:lnTo>
                  <a:lnTo>
                    <a:pt x="10" y="35"/>
                  </a:lnTo>
                  <a:lnTo>
                    <a:pt x="12" y="35"/>
                  </a:lnTo>
                  <a:lnTo>
                    <a:pt x="14" y="34"/>
                  </a:lnTo>
                  <a:lnTo>
                    <a:pt x="16" y="33"/>
                  </a:lnTo>
                  <a:lnTo>
                    <a:pt x="19" y="33"/>
                  </a:lnTo>
                  <a:lnTo>
                    <a:pt x="21" y="34"/>
                  </a:lnTo>
                  <a:lnTo>
                    <a:pt x="24" y="36"/>
                  </a:lnTo>
                  <a:lnTo>
                    <a:pt x="27" y="37"/>
                  </a:lnTo>
                  <a:lnTo>
                    <a:pt x="29" y="38"/>
                  </a:lnTo>
                  <a:lnTo>
                    <a:pt x="31" y="40"/>
                  </a:lnTo>
                  <a:lnTo>
                    <a:pt x="33" y="39"/>
                  </a:lnTo>
                  <a:lnTo>
                    <a:pt x="33" y="36"/>
                  </a:lnTo>
                  <a:lnTo>
                    <a:pt x="35" y="33"/>
                  </a:lnTo>
                  <a:lnTo>
                    <a:pt x="37" y="30"/>
                  </a:lnTo>
                  <a:lnTo>
                    <a:pt x="40" y="29"/>
                  </a:lnTo>
                  <a:lnTo>
                    <a:pt x="42" y="29"/>
                  </a:lnTo>
                  <a:lnTo>
                    <a:pt x="45" y="29"/>
                  </a:lnTo>
                  <a:lnTo>
                    <a:pt x="46" y="28"/>
                  </a:lnTo>
                  <a:lnTo>
                    <a:pt x="47" y="28"/>
                  </a:lnTo>
                  <a:lnTo>
                    <a:pt x="49" y="28"/>
                  </a:lnTo>
                  <a:lnTo>
                    <a:pt x="51" y="27"/>
                  </a:lnTo>
                  <a:lnTo>
                    <a:pt x="54" y="25"/>
                  </a:lnTo>
                  <a:lnTo>
                    <a:pt x="55" y="24"/>
                  </a:lnTo>
                  <a:lnTo>
                    <a:pt x="53" y="24"/>
                  </a:lnTo>
                  <a:lnTo>
                    <a:pt x="51" y="24"/>
                  </a:lnTo>
                  <a:lnTo>
                    <a:pt x="51" y="22"/>
                  </a:lnTo>
                  <a:lnTo>
                    <a:pt x="49" y="21"/>
                  </a:lnTo>
                  <a:lnTo>
                    <a:pt x="49" y="19"/>
                  </a:lnTo>
                  <a:lnTo>
                    <a:pt x="50" y="17"/>
                  </a:lnTo>
                  <a:lnTo>
                    <a:pt x="51" y="15"/>
                  </a:lnTo>
                  <a:lnTo>
                    <a:pt x="50" y="14"/>
                  </a:lnTo>
                  <a:lnTo>
                    <a:pt x="48" y="16"/>
                  </a:lnTo>
                  <a:lnTo>
                    <a:pt x="46"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49" name="D484"/>
            <p:cNvSpPr>
              <a:spLocks/>
            </p:cNvSpPr>
            <p:nvPr/>
          </p:nvSpPr>
          <p:spPr bwMode="gray">
            <a:xfrm>
              <a:off x="26641586" y="5715003"/>
              <a:ext cx="2" cy="2"/>
            </a:xfrm>
            <a:custGeom>
              <a:avLst/>
              <a:gdLst>
                <a:gd name="T0" fmla="*/ 2 w 2"/>
                <a:gd name="T1" fmla="*/ 0 h 2"/>
                <a:gd name="T2" fmla="*/ 2 w 2"/>
                <a:gd name="T3" fmla="*/ 2 h 2"/>
                <a:gd name="T4" fmla="*/ 1 w 2"/>
                <a:gd name="T5" fmla="*/ 1 h 2"/>
                <a:gd name="T6" fmla="*/ 0 w 2"/>
                <a:gd name="T7" fmla="*/ 1 h 2"/>
                <a:gd name="T8" fmla="*/ 1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2" y="2"/>
                  </a:lnTo>
                  <a:lnTo>
                    <a:pt x="1" y="1"/>
                  </a:lnTo>
                  <a:lnTo>
                    <a:pt x="0" y="1"/>
                  </a:lnTo>
                  <a:lnTo>
                    <a:pt x="1"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50" name="D485"/>
            <p:cNvSpPr>
              <a:spLocks/>
            </p:cNvSpPr>
            <p:nvPr/>
          </p:nvSpPr>
          <p:spPr bwMode="gray">
            <a:xfrm>
              <a:off x="26641492" y="5715045"/>
              <a:ext cx="104" cy="86"/>
            </a:xfrm>
            <a:custGeom>
              <a:avLst/>
              <a:gdLst>
                <a:gd name="T0" fmla="*/ 92 w 104"/>
                <a:gd name="T1" fmla="*/ 4 h 86"/>
                <a:gd name="T2" fmla="*/ 95 w 104"/>
                <a:gd name="T3" fmla="*/ 7 h 86"/>
                <a:gd name="T4" fmla="*/ 91 w 104"/>
                <a:gd name="T5" fmla="*/ 7 h 86"/>
                <a:gd name="T6" fmla="*/ 87 w 104"/>
                <a:gd name="T7" fmla="*/ 5 h 86"/>
                <a:gd name="T8" fmla="*/ 85 w 104"/>
                <a:gd name="T9" fmla="*/ 8 h 86"/>
                <a:gd name="T10" fmla="*/ 83 w 104"/>
                <a:gd name="T11" fmla="*/ 17 h 86"/>
                <a:gd name="T12" fmla="*/ 85 w 104"/>
                <a:gd name="T13" fmla="*/ 22 h 86"/>
                <a:gd name="T14" fmla="*/ 82 w 104"/>
                <a:gd name="T15" fmla="*/ 29 h 86"/>
                <a:gd name="T16" fmla="*/ 79 w 104"/>
                <a:gd name="T17" fmla="*/ 36 h 86"/>
                <a:gd name="T18" fmla="*/ 73 w 104"/>
                <a:gd name="T19" fmla="*/ 42 h 86"/>
                <a:gd name="T20" fmla="*/ 64 w 104"/>
                <a:gd name="T21" fmla="*/ 49 h 86"/>
                <a:gd name="T22" fmla="*/ 57 w 104"/>
                <a:gd name="T23" fmla="*/ 52 h 86"/>
                <a:gd name="T24" fmla="*/ 58 w 104"/>
                <a:gd name="T25" fmla="*/ 46 h 86"/>
                <a:gd name="T26" fmla="*/ 55 w 104"/>
                <a:gd name="T27" fmla="*/ 45 h 86"/>
                <a:gd name="T28" fmla="*/ 51 w 104"/>
                <a:gd name="T29" fmla="*/ 55 h 86"/>
                <a:gd name="T30" fmla="*/ 47 w 104"/>
                <a:gd name="T31" fmla="*/ 63 h 86"/>
                <a:gd name="T32" fmla="*/ 41 w 104"/>
                <a:gd name="T33" fmla="*/ 64 h 86"/>
                <a:gd name="T34" fmla="*/ 37 w 104"/>
                <a:gd name="T35" fmla="*/ 63 h 86"/>
                <a:gd name="T36" fmla="*/ 29 w 104"/>
                <a:gd name="T37" fmla="*/ 65 h 86"/>
                <a:gd name="T38" fmla="*/ 20 w 104"/>
                <a:gd name="T39" fmla="*/ 64 h 86"/>
                <a:gd name="T40" fmla="*/ 13 w 104"/>
                <a:gd name="T41" fmla="*/ 69 h 86"/>
                <a:gd name="T42" fmla="*/ 5 w 104"/>
                <a:gd name="T43" fmla="*/ 76 h 86"/>
                <a:gd name="T44" fmla="*/ 0 w 104"/>
                <a:gd name="T45" fmla="*/ 80 h 86"/>
                <a:gd name="T46" fmla="*/ 6 w 104"/>
                <a:gd name="T47" fmla="*/ 81 h 86"/>
                <a:gd name="T48" fmla="*/ 12 w 104"/>
                <a:gd name="T49" fmla="*/ 82 h 86"/>
                <a:gd name="T50" fmla="*/ 16 w 104"/>
                <a:gd name="T51" fmla="*/ 78 h 86"/>
                <a:gd name="T52" fmla="*/ 21 w 104"/>
                <a:gd name="T53" fmla="*/ 77 h 86"/>
                <a:gd name="T54" fmla="*/ 27 w 104"/>
                <a:gd name="T55" fmla="*/ 75 h 86"/>
                <a:gd name="T56" fmla="*/ 32 w 104"/>
                <a:gd name="T57" fmla="*/ 73 h 86"/>
                <a:gd name="T58" fmla="*/ 40 w 104"/>
                <a:gd name="T59" fmla="*/ 74 h 86"/>
                <a:gd name="T60" fmla="*/ 40 w 104"/>
                <a:gd name="T61" fmla="*/ 78 h 86"/>
                <a:gd name="T62" fmla="*/ 42 w 104"/>
                <a:gd name="T63" fmla="*/ 83 h 86"/>
                <a:gd name="T64" fmla="*/ 47 w 104"/>
                <a:gd name="T65" fmla="*/ 85 h 86"/>
                <a:gd name="T66" fmla="*/ 51 w 104"/>
                <a:gd name="T67" fmla="*/ 79 h 86"/>
                <a:gd name="T68" fmla="*/ 56 w 104"/>
                <a:gd name="T69" fmla="*/ 78 h 86"/>
                <a:gd name="T70" fmla="*/ 53 w 104"/>
                <a:gd name="T71" fmla="*/ 72 h 86"/>
                <a:gd name="T72" fmla="*/ 56 w 104"/>
                <a:gd name="T73" fmla="*/ 73 h 86"/>
                <a:gd name="T74" fmla="*/ 59 w 104"/>
                <a:gd name="T75" fmla="*/ 73 h 86"/>
                <a:gd name="T76" fmla="*/ 63 w 104"/>
                <a:gd name="T77" fmla="*/ 74 h 86"/>
                <a:gd name="T78" fmla="*/ 68 w 104"/>
                <a:gd name="T79" fmla="*/ 74 h 86"/>
                <a:gd name="T80" fmla="*/ 74 w 104"/>
                <a:gd name="T81" fmla="*/ 69 h 86"/>
                <a:gd name="T82" fmla="*/ 76 w 104"/>
                <a:gd name="T83" fmla="*/ 73 h 86"/>
                <a:gd name="T84" fmla="*/ 80 w 104"/>
                <a:gd name="T85" fmla="*/ 67 h 86"/>
                <a:gd name="T86" fmla="*/ 83 w 104"/>
                <a:gd name="T87" fmla="*/ 63 h 86"/>
                <a:gd name="T88" fmla="*/ 83 w 104"/>
                <a:gd name="T89" fmla="*/ 67 h 86"/>
                <a:gd name="T90" fmla="*/ 88 w 104"/>
                <a:gd name="T91" fmla="*/ 68 h 86"/>
                <a:gd name="T92" fmla="*/ 92 w 104"/>
                <a:gd name="T93" fmla="*/ 62 h 86"/>
                <a:gd name="T94" fmla="*/ 92 w 104"/>
                <a:gd name="T95" fmla="*/ 53 h 86"/>
                <a:gd name="T96" fmla="*/ 94 w 104"/>
                <a:gd name="T97" fmla="*/ 44 h 86"/>
                <a:gd name="T98" fmla="*/ 97 w 104"/>
                <a:gd name="T99" fmla="*/ 34 h 86"/>
                <a:gd name="T100" fmla="*/ 100 w 104"/>
                <a:gd name="T101" fmla="*/ 30 h 86"/>
                <a:gd name="T102" fmla="*/ 103 w 104"/>
                <a:gd name="T103" fmla="*/ 25 h 86"/>
                <a:gd name="T104" fmla="*/ 103 w 104"/>
                <a:gd name="T105" fmla="*/ 18 h 86"/>
                <a:gd name="T106" fmla="*/ 99 w 104"/>
                <a:gd name="T107" fmla="*/ 11 h 86"/>
                <a:gd name="T108" fmla="*/ 98 w 104"/>
                <a:gd name="T109" fmla="*/ 2 h 86"/>
                <a:gd name="T110" fmla="*/ 93 w 104"/>
                <a:gd name="T111" fmla="*/ 0 h 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
                <a:gd name="T169" fmla="*/ 0 h 86"/>
                <a:gd name="T170" fmla="*/ 104 w 104"/>
                <a:gd name="T171" fmla="*/ 86 h 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 h="86">
                  <a:moveTo>
                    <a:pt x="93" y="0"/>
                  </a:moveTo>
                  <a:lnTo>
                    <a:pt x="92" y="1"/>
                  </a:lnTo>
                  <a:lnTo>
                    <a:pt x="92" y="3"/>
                  </a:lnTo>
                  <a:lnTo>
                    <a:pt x="92" y="4"/>
                  </a:lnTo>
                  <a:lnTo>
                    <a:pt x="95" y="4"/>
                  </a:lnTo>
                  <a:lnTo>
                    <a:pt x="96" y="3"/>
                  </a:lnTo>
                  <a:lnTo>
                    <a:pt x="96" y="4"/>
                  </a:lnTo>
                  <a:lnTo>
                    <a:pt x="95" y="7"/>
                  </a:lnTo>
                  <a:lnTo>
                    <a:pt x="94" y="7"/>
                  </a:lnTo>
                  <a:lnTo>
                    <a:pt x="92" y="6"/>
                  </a:lnTo>
                  <a:lnTo>
                    <a:pt x="91" y="8"/>
                  </a:lnTo>
                  <a:lnTo>
                    <a:pt x="91" y="7"/>
                  </a:lnTo>
                  <a:lnTo>
                    <a:pt x="90" y="5"/>
                  </a:lnTo>
                  <a:lnTo>
                    <a:pt x="89" y="3"/>
                  </a:lnTo>
                  <a:lnTo>
                    <a:pt x="87" y="4"/>
                  </a:lnTo>
                  <a:lnTo>
                    <a:pt x="87" y="5"/>
                  </a:lnTo>
                  <a:lnTo>
                    <a:pt x="87" y="7"/>
                  </a:lnTo>
                  <a:lnTo>
                    <a:pt x="87" y="8"/>
                  </a:lnTo>
                  <a:lnTo>
                    <a:pt x="86" y="8"/>
                  </a:lnTo>
                  <a:lnTo>
                    <a:pt x="85" y="8"/>
                  </a:lnTo>
                  <a:lnTo>
                    <a:pt x="84" y="10"/>
                  </a:lnTo>
                  <a:lnTo>
                    <a:pt x="84" y="12"/>
                  </a:lnTo>
                  <a:lnTo>
                    <a:pt x="84" y="14"/>
                  </a:lnTo>
                  <a:lnTo>
                    <a:pt x="83" y="17"/>
                  </a:lnTo>
                  <a:lnTo>
                    <a:pt x="82" y="17"/>
                  </a:lnTo>
                  <a:lnTo>
                    <a:pt x="84" y="18"/>
                  </a:lnTo>
                  <a:lnTo>
                    <a:pt x="85" y="19"/>
                  </a:lnTo>
                  <a:lnTo>
                    <a:pt x="85" y="22"/>
                  </a:lnTo>
                  <a:lnTo>
                    <a:pt x="84" y="24"/>
                  </a:lnTo>
                  <a:lnTo>
                    <a:pt x="83" y="26"/>
                  </a:lnTo>
                  <a:lnTo>
                    <a:pt x="83" y="27"/>
                  </a:lnTo>
                  <a:lnTo>
                    <a:pt x="82" y="29"/>
                  </a:lnTo>
                  <a:lnTo>
                    <a:pt x="81" y="31"/>
                  </a:lnTo>
                  <a:lnTo>
                    <a:pt x="80" y="33"/>
                  </a:lnTo>
                  <a:lnTo>
                    <a:pt x="79" y="35"/>
                  </a:lnTo>
                  <a:lnTo>
                    <a:pt x="79" y="36"/>
                  </a:lnTo>
                  <a:lnTo>
                    <a:pt x="78" y="38"/>
                  </a:lnTo>
                  <a:lnTo>
                    <a:pt x="77" y="38"/>
                  </a:lnTo>
                  <a:lnTo>
                    <a:pt x="74" y="40"/>
                  </a:lnTo>
                  <a:lnTo>
                    <a:pt x="73" y="42"/>
                  </a:lnTo>
                  <a:lnTo>
                    <a:pt x="71" y="44"/>
                  </a:lnTo>
                  <a:lnTo>
                    <a:pt x="69" y="46"/>
                  </a:lnTo>
                  <a:lnTo>
                    <a:pt x="67" y="48"/>
                  </a:lnTo>
                  <a:lnTo>
                    <a:pt x="64" y="49"/>
                  </a:lnTo>
                  <a:lnTo>
                    <a:pt x="61" y="50"/>
                  </a:lnTo>
                  <a:lnTo>
                    <a:pt x="60" y="51"/>
                  </a:lnTo>
                  <a:lnTo>
                    <a:pt x="58" y="52"/>
                  </a:lnTo>
                  <a:lnTo>
                    <a:pt x="57" y="52"/>
                  </a:lnTo>
                  <a:lnTo>
                    <a:pt x="57" y="50"/>
                  </a:lnTo>
                  <a:lnTo>
                    <a:pt x="56" y="48"/>
                  </a:lnTo>
                  <a:lnTo>
                    <a:pt x="56" y="47"/>
                  </a:lnTo>
                  <a:lnTo>
                    <a:pt x="58" y="46"/>
                  </a:lnTo>
                  <a:lnTo>
                    <a:pt x="59" y="45"/>
                  </a:lnTo>
                  <a:lnTo>
                    <a:pt x="59" y="44"/>
                  </a:lnTo>
                  <a:lnTo>
                    <a:pt x="58" y="44"/>
                  </a:lnTo>
                  <a:lnTo>
                    <a:pt x="55" y="45"/>
                  </a:lnTo>
                  <a:lnTo>
                    <a:pt x="54" y="47"/>
                  </a:lnTo>
                  <a:lnTo>
                    <a:pt x="54" y="49"/>
                  </a:lnTo>
                  <a:lnTo>
                    <a:pt x="53" y="53"/>
                  </a:lnTo>
                  <a:lnTo>
                    <a:pt x="51" y="55"/>
                  </a:lnTo>
                  <a:lnTo>
                    <a:pt x="48" y="57"/>
                  </a:lnTo>
                  <a:lnTo>
                    <a:pt x="48" y="60"/>
                  </a:lnTo>
                  <a:lnTo>
                    <a:pt x="48" y="63"/>
                  </a:lnTo>
                  <a:lnTo>
                    <a:pt x="47" y="63"/>
                  </a:lnTo>
                  <a:lnTo>
                    <a:pt x="46" y="64"/>
                  </a:lnTo>
                  <a:lnTo>
                    <a:pt x="45" y="65"/>
                  </a:lnTo>
                  <a:lnTo>
                    <a:pt x="44" y="65"/>
                  </a:lnTo>
                  <a:lnTo>
                    <a:pt x="41" y="64"/>
                  </a:lnTo>
                  <a:lnTo>
                    <a:pt x="40" y="64"/>
                  </a:lnTo>
                  <a:lnTo>
                    <a:pt x="40" y="62"/>
                  </a:lnTo>
                  <a:lnTo>
                    <a:pt x="39" y="63"/>
                  </a:lnTo>
                  <a:lnTo>
                    <a:pt x="37" y="63"/>
                  </a:lnTo>
                  <a:lnTo>
                    <a:pt x="35" y="63"/>
                  </a:lnTo>
                  <a:lnTo>
                    <a:pt x="33" y="64"/>
                  </a:lnTo>
                  <a:lnTo>
                    <a:pt x="31" y="64"/>
                  </a:lnTo>
                  <a:lnTo>
                    <a:pt x="29" y="65"/>
                  </a:lnTo>
                  <a:lnTo>
                    <a:pt x="26" y="65"/>
                  </a:lnTo>
                  <a:lnTo>
                    <a:pt x="23" y="65"/>
                  </a:lnTo>
                  <a:lnTo>
                    <a:pt x="22" y="64"/>
                  </a:lnTo>
                  <a:lnTo>
                    <a:pt x="20" y="64"/>
                  </a:lnTo>
                  <a:lnTo>
                    <a:pt x="18" y="65"/>
                  </a:lnTo>
                  <a:lnTo>
                    <a:pt x="16" y="66"/>
                  </a:lnTo>
                  <a:lnTo>
                    <a:pt x="15" y="68"/>
                  </a:lnTo>
                  <a:lnTo>
                    <a:pt x="13" y="69"/>
                  </a:lnTo>
                  <a:lnTo>
                    <a:pt x="11" y="72"/>
                  </a:lnTo>
                  <a:lnTo>
                    <a:pt x="8" y="73"/>
                  </a:lnTo>
                  <a:lnTo>
                    <a:pt x="6" y="74"/>
                  </a:lnTo>
                  <a:lnTo>
                    <a:pt x="5" y="76"/>
                  </a:lnTo>
                  <a:lnTo>
                    <a:pt x="2" y="77"/>
                  </a:lnTo>
                  <a:lnTo>
                    <a:pt x="0" y="77"/>
                  </a:lnTo>
                  <a:lnTo>
                    <a:pt x="0" y="78"/>
                  </a:lnTo>
                  <a:lnTo>
                    <a:pt x="0" y="80"/>
                  </a:lnTo>
                  <a:lnTo>
                    <a:pt x="2" y="81"/>
                  </a:lnTo>
                  <a:lnTo>
                    <a:pt x="3" y="81"/>
                  </a:lnTo>
                  <a:lnTo>
                    <a:pt x="4" y="81"/>
                  </a:lnTo>
                  <a:lnTo>
                    <a:pt x="6" y="81"/>
                  </a:lnTo>
                  <a:lnTo>
                    <a:pt x="7" y="80"/>
                  </a:lnTo>
                  <a:lnTo>
                    <a:pt x="9" y="81"/>
                  </a:lnTo>
                  <a:lnTo>
                    <a:pt x="11" y="82"/>
                  </a:lnTo>
                  <a:lnTo>
                    <a:pt x="12" y="82"/>
                  </a:lnTo>
                  <a:lnTo>
                    <a:pt x="12" y="80"/>
                  </a:lnTo>
                  <a:lnTo>
                    <a:pt x="13" y="77"/>
                  </a:lnTo>
                  <a:lnTo>
                    <a:pt x="14" y="77"/>
                  </a:lnTo>
                  <a:lnTo>
                    <a:pt x="16" y="78"/>
                  </a:lnTo>
                  <a:lnTo>
                    <a:pt x="17" y="78"/>
                  </a:lnTo>
                  <a:lnTo>
                    <a:pt x="19" y="77"/>
                  </a:lnTo>
                  <a:lnTo>
                    <a:pt x="20" y="77"/>
                  </a:lnTo>
                  <a:lnTo>
                    <a:pt x="21" y="77"/>
                  </a:lnTo>
                  <a:lnTo>
                    <a:pt x="23" y="76"/>
                  </a:lnTo>
                  <a:lnTo>
                    <a:pt x="24" y="76"/>
                  </a:lnTo>
                  <a:lnTo>
                    <a:pt x="25" y="76"/>
                  </a:lnTo>
                  <a:lnTo>
                    <a:pt x="27" y="75"/>
                  </a:lnTo>
                  <a:lnTo>
                    <a:pt x="28" y="76"/>
                  </a:lnTo>
                  <a:lnTo>
                    <a:pt x="29" y="75"/>
                  </a:lnTo>
                  <a:lnTo>
                    <a:pt x="31" y="74"/>
                  </a:lnTo>
                  <a:lnTo>
                    <a:pt x="32" y="73"/>
                  </a:lnTo>
                  <a:lnTo>
                    <a:pt x="34" y="73"/>
                  </a:lnTo>
                  <a:lnTo>
                    <a:pt x="37" y="73"/>
                  </a:lnTo>
                  <a:lnTo>
                    <a:pt x="39" y="74"/>
                  </a:lnTo>
                  <a:lnTo>
                    <a:pt x="40" y="74"/>
                  </a:lnTo>
                  <a:lnTo>
                    <a:pt x="42" y="73"/>
                  </a:lnTo>
                  <a:lnTo>
                    <a:pt x="42" y="74"/>
                  </a:lnTo>
                  <a:lnTo>
                    <a:pt x="40" y="77"/>
                  </a:lnTo>
                  <a:lnTo>
                    <a:pt x="40" y="78"/>
                  </a:lnTo>
                  <a:lnTo>
                    <a:pt x="40" y="79"/>
                  </a:lnTo>
                  <a:lnTo>
                    <a:pt x="40" y="81"/>
                  </a:lnTo>
                  <a:lnTo>
                    <a:pt x="40" y="82"/>
                  </a:lnTo>
                  <a:lnTo>
                    <a:pt x="42" y="83"/>
                  </a:lnTo>
                  <a:lnTo>
                    <a:pt x="43" y="85"/>
                  </a:lnTo>
                  <a:lnTo>
                    <a:pt x="44" y="86"/>
                  </a:lnTo>
                  <a:lnTo>
                    <a:pt x="45" y="86"/>
                  </a:lnTo>
                  <a:lnTo>
                    <a:pt x="47" y="85"/>
                  </a:lnTo>
                  <a:lnTo>
                    <a:pt x="49" y="82"/>
                  </a:lnTo>
                  <a:lnTo>
                    <a:pt x="50" y="81"/>
                  </a:lnTo>
                  <a:lnTo>
                    <a:pt x="50" y="80"/>
                  </a:lnTo>
                  <a:lnTo>
                    <a:pt x="51" y="79"/>
                  </a:lnTo>
                  <a:lnTo>
                    <a:pt x="52" y="78"/>
                  </a:lnTo>
                  <a:lnTo>
                    <a:pt x="53" y="78"/>
                  </a:lnTo>
                  <a:lnTo>
                    <a:pt x="54" y="77"/>
                  </a:lnTo>
                  <a:lnTo>
                    <a:pt x="56" y="78"/>
                  </a:lnTo>
                  <a:lnTo>
                    <a:pt x="56" y="76"/>
                  </a:lnTo>
                  <a:lnTo>
                    <a:pt x="54" y="75"/>
                  </a:lnTo>
                  <a:lnTo>
                    <a:pt x="52" y="74"/>
                  </a:lnTo>
                  <a:lnTo>
                    <a:pt x="53" y="72"/>
                  </a:lnTo>
                  <a:lnTo>
                    <a:pt x="54" y="70"/>
                  </a:lnTo>
                  <a:lnTo>
                    <a:pt x="55" y="70"/>
                  </a:lnTo>
                  <a:lnTo>
                    <a:pt x="55" y="72"/>
                  </a:lnTo>
                  <a:lnTo>
                    <a:pt x="56" y="73"/>
                  </a:lnTo>
                  <a:lnTo>
                    <a:pt x="57" y="72"/>
                  </a:lnTo>
                  <a:lnTo>
                    <a:pt x="57" y="73"/>
                  </a:lnTo>
                  <a:lnTo>
                    <a:pt x="58" y="73"/>
                  </a:lnTo>
                  <a:lnTo>
                    <a:pt x="59" y="73"/>
                  </a:lnTo>
                  <a:lnTo>
                    <a:pt x="58" y="74"/>
                  </a:lnTo>
                  <a:lnTo>
                    <a:pt x="58" y="75"/>
                  </a:lnTo>
                  <a:lnTo>
                    <a:pt x="60" y="74"/>
                  </a:lnTo>
                  <a:lnTo>
                    <a:pt x="63" y="74"/>
                  </a:lnTo>
                  <a:lnTo>
                    <a:pt x="65" y="74"/>
                  </a:lnTo>
                  <a:lnTo>
                    <a:pt x="67" y="74"/>
                  </a:lnTo>
                  <a:lnTo>
                    <a:pt x="68" y="75"/>
                  </a:lnTo>
                  <a:lnTo>
                    <a:pt x="68" y="74"/>
                  </a:lnTo>
                  <a:lnTo>
                    <a:pt x="69" y="72"/>
                  </a:lnTo>
                  <a:lnTo>
                    <a:pt x="71" y="71"/>
                  </a:lnTo>
                  <a:lnTo>
                    <a:pt x="72" y="69"/>
                  </a:lnTo>
                  <a:lnTo>
                    <a:pt x="74" y="69"/>
                  </a:lnTo>
                  <a:lnTo>
                    <a:pt x="74" y="71"/>
                  </a:lnTo>
                  <a:lnTo>
                    <a:pt x="74" y="74"/>
                  </a:lnTo>
                  <a:lnTo>
                    <a:pt x="75" y="74"/>
                  </a:lnTo>
                  <a:lnTo>
                    <a:pt x="76" y="73"/>
                  </a:lnTo>
                  <a:lnTo>
                    <a:pt x="77" y="71"/>
                  </a:lnTo>
                  <a:lnTo>
                    <a:pt x="77" y="69"/>
                  </a:lnTo>
                  <a:lnTo>
                    <a:pt x="78" y="67"/>
                  </a:lnTo>
                  <a:lnTo>
                    <a:pt x="80" y="67"/>
                  </a:lnTo>
                  <a:lnTo>
                    <a:pt x="82" y="68"/>
                  </a:lnTo>
                  <a:lnTo>
                    <a:pt x="82" y="67"/>
                  </a:lnTo>
                  <a:lnTo>
                    <a:pt x="83" y="65"/>
                  </a:lnTo>
                  <a:lnTo>
                    <a:pt x="83" y="63"/>
                  </a:lnTo>
                  <a:lnTo>
                    <a:pt x="85" y="63"/>
                  </a:lnTo>
                  <a:lnTo>
                    <a:pt x="85" y="65"/>
                  </a:lnTo>
                  <a:lnTo>
                    <a:pt x="84" y="66"/>
                  </a:lnTo>
                  <a:lnTo>
                    <a:pt x="83" y="67"/>
                  </a:lnTo>
                  <a:lnTo>
                    <a:pt x="83" y="70"/>
                  </a:lnTo>
                  <a:lnTo>
                    <a:pt x="84" y="71"/>
                  </a:lnTo>
                  <a:lnTo>
                    <a:pt x="86" y="70"/>
                  </a:lnTo>
                  <a:lnTo>
                    <a:pt x="88" y="68"/>
                  </a:lnTo>
                  <a:lnTo>
                    <a:pt x="89" y="66"/>
                  </a:lnTo>
                  <a:lnTo>
                    <a:pt x="91" y="64"/>
                  </a:lnTo>
                  <a:lnTo>
                    <a:pt x="92" y="63"/>
                  </a:lnTo>
                  <a:lnTo>
                    <a:pt x="92" y="62"/>
                  </a:lnTo>
                  <a:lnTo>
                    <a:pt x="91" y="60"/>
                  </a:lnTo>
                  <a:lnTo>
                    <a:pt x="91" y="57"/>
                  </a:lnTo>
                  <a:lnTo>
                    <a:pt x="91" y="54"/>
                  </a:lnTo>
                  <a:lnTo>
                    <a:pt x="92" y="53"/>
                  </a:lnTo>
                  <a:lnTo>
                    <a:pt x="93" y="51"/>
                  </a:lnTo>
                  <a:lnTo>
                    <a:pt x="94" y="49"/>
                  </a:lnTo>
                  <a:lnTo>
                    <a:pt x="94" y="47"/>
                  </a:lnTo>
                  <a:lnTo>
                    <a:pt x="94" y="44"/>
                  </a:lnTo>
                  <a:lnTo>
                    <a:pt x="94" y="42"/>
                  </a:lnTo>
                  <a:lnTo>
                    <a:pt x="93" y="39"/>
                  </a:lnTo>
                  <a:lnTo>
                    <a:pt x="94" y="36"/>
                  </a:lnTo>
                  <a:lnTo>
                    <a:pt x="97" y="34"/>
                  </a:lnTo>
                  <a:lnTo>
                    <a:pt x="99" y="35"/>
                  </a:lnTo>
                  <a:lnTo>
                    <a:pt x="99" y="34"/>
                  </a:lnTo>
                  <a:lnTo>
                    <a:pt x="99" y="32"/>
                  </a:lnTo>
                  <a:lnTo>
                    <a:pt x="100" y="30"/>
                  </a:lnTo>
                  <a:lnTo>
                    <a:pt x="100" y="28"/>
                  </a:lnTo>
                  <a:lnTo>
                    <a:pt x="101" y="28"/>
                  </a:lnTo>
                  <a:lnTo>
                    <a:pt x="103" y="26"/>
                  </a:lnTo>
                  <a:lnTo>
                    <a:pt x="103" y="25"/>
                  </a:lnTo>
                  <a:lnTo>
                    <a:pt x="103" y="24"/>
                  </a:lnTo>
                  <a:lnTo>
                    <a:pt x="104" y="22"/>
                  </a:lnTo>
                  <a:lnTo>
                    <a:pt x="103" y="20"/>
                  </a:lnTo>
                  <a:lnTo>
                    <a:pt x="103" y="18"/>
                  </a:lnTo>
                  <a:lnTo>
                    <a:pt x="102" y="16"/>
                  </a:lnTo>
                  <a:lnTo>
                    <a:pt x="101" y="15"/>
                  </a:lnTo>
                  <a:lnTo>
                    <a:pt x="100" y="13"/>
                  </a:lnTo>
                  <a:lnTo>
                    <a:pt x="99" y="11"/>
                  </a:lnTo>
                  <a:lnTo>
                    <a:pt x="98" y="8"/>
                  </a:lnTo>
                  <a:lnTo>
                    <a:pt x="97" y="6"/>
                  </a:lnTo>
                  <a:lnTo>
                    <a:pt x="98" y="4"/>
                  </a:lnTo>
                  <a:lnTo>
                    <a:pt x="98" y="2"/>
                  </a:lnTo>
                  <a:lnTo>
                    <a:pt x="97" y="1"/>
                  </a:lnTo>
                  <a:lnTo>
                    <a:pt x="96" y="1"/>
                  </a:lnTo>
                  <a:lnTo>
                    <a:pt x="95" y="1"/>
                  </a:lnTo>
                  <a:lnTo>
                    <a:pt x="9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51" name="D486"/>
            <p:cNvSpPr>
              <a:spLocks/>
            </p:cNvSpPr>
            <p:nvPr/>
          </p:nvSpPr>
          <p:spPr bwMode="gray">
            <a:xfrm>
              <a:off x="26641560" y="5715080"/>
              <a:ext cx="3" cy="5"/>
            </a:xfrm>
            <a:custGeom>
              <a:avLst/>
              <a:gdLst>
                <a:gd name="T0" fmla="*/ 1 w 3"/>
                <a:gd name="T1" fmla="*/ 1 h 5"/>
                <a:gd name="T2" fmla="*/ 0 w 3"/>
                <a:gd name="T3" fmla="*/ 4 h 5"/>
                <a:gd name="T4" fmla="*/ 0 w 3"/>
                <a:gd name="T5" fmla="*/ 5 h 5"/>
                <a:gd name="T6" fmla="*/ 2 w 3"/>
                <a:gd name="T7" fmla="*/ 5 h 5"/>
                <a:gd name="T8" fmla="*/ 3 w 3"/>
                <a:gd name="T9" fmla="*/ 2 h 5"/>
                <a:gd name="T10" fmla="*/ 2 w 3"/>
                <a:gd name="T11" fmla="*/ 2 h 5"/>
                <a:gd name="T12" fmla="*/ 3 w 3"/>
                <a:gd name="T13" fmla="*/ 0 h 5"/>
                <a:gd name="T14" fmla="*/ 1 w 3"/>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1" y="1"/>
                  </a:moveTo>
                  <a:lnTo>
                    <a:pt x="0" y="4"/>
                  </a:lnTo>
                  <a:lnTo>
                    <a:pt x="0" y="5"/>
                  </a:lnTo>
                  <a:lnTo>
                    <a:pt x="2" y="5"/>
                  </a:lnTo>
                  <a:lnTo>
                    <a:pt x="3" y="2"/>
                  </a:lnTo>
                  <a:lnTo>
                    <a:pt x="2" y="2"/>
                  </a:lnTo>
                  <a:lnTo>
                    <a:pt x="3" y="0"/>
                  </a:lnTo>
                  <a:lnTo>
                    <a:pt x="1"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52" name="D487"/>
            <p:cNvSpPr>
              <a:spLocks/>
            </p:cNvSpPr>
            <p:nvPr/>
          </p:nvSpPr>
          <p:spPr bwMode="gray">
            <a:xfrm>
              <a:off x="26641504" y="5715122"/>
              <a:ext cx="23" cy="17"/>
            </a:xfrm>
            <a:custGeom>
              <a:avLst/>
              <a:gdLst>
                <a:gd name="T0" fmla="*/ 19 w 23"/>
                <a:gd name="T1" fmla="*/ 10 h 17"/>
                <a:gd name="T2" fmla="*/ 20 w 23"/>
                <a:gd name="T3" fmla="*/ 8 h 17"/>
                <a:gd name="T4" fmla="*/ 21 w 23"/>
                <a:gd name="T5" fmla="*/ 7 h 17"/>
                <a:gd name="T6" fmla="*/ 22 w 23"/>
                <a:gd name="T7" fmla="*/ 7 h 17"/>
                <a:gd name="T8" fmla="*/ 23 w 23"/>
                <a:gd name="T9" fmla="*/ 6 h 17"/>
                <a:gd name="T10" fmla="*/ 23 w 23"/>
                <a:gd name="T11" fmla="*/ 5 h 17"/>
                <a:gd name="T12" fmla="*/ 22 w 23"/>
                <a:gd name="T13" fmla="*/ 3 h 17"/>
                <a:gd name="T14" fmla="*/ 22 w 23"/>
                <a:gd name="T15" fmla="*/ 1 h 17"/>
                <a:gd name="T16" fmla="*/ 20 w 23"/>
                <a:gd name="T17" fmla="*/ 1 h 17"/>
                <a:gd name="T18" fmla="*/ 19 w 23"/>
                <a:gd name="T19" fmla="*/ 0 h 17"/>
                <a:gd name="T20" fmla="*/ 17 w 23"/>
                <a:gd name="T21" fmla="*/ 0 h 17"/>
                <a:gd name="T22" fmla="*/ 15 w 23"/>
                <a:gd name="T23" fmla="*/ 0 h 17"/>
                <a:gd name="T24" fmla="*/ 14 w 23"/>
                <a:gd name="T25" fmla="*/ 1 h 17"/>
                <a:gd name="T26" fmla="*/ 13 w 23"/>
                <a:gd name="T27" fmla="*/ 2 h 17"/>
                <a:gd name="T28" fmla="*/ 13 w 23"/>
                <a:gd name="T29" fmla="*/ 3 h 17"/>
                <a:gd name="T30" fmla="*/ 11 w 23"/>
                <a:gd name="T31" fmla="*/ 4 h 17"/>
                <a:gd name="T32" fmla="*/ 9 w 23"/>
                <a:gd name="T33" fmla="*/ 4 h 17"/>
                <a:gd name="T34" fmla="*/ 8 w 23"/>
                <a:gd name="T35" fmla="*/ 4 h 17"/>
                <a:gd name="T36" fmla="*/ 6 w 23"/>
                <a:gd name="T37" fmla="*/ 4 h 17"/>
                <a:gd name="T38" fmla="*/ 4 w 23"/>
                <a:gd name="T39" fmla="*/ 6 h 17"/>
                <a:gd name="T40" fmla="*/ 2 w 23"/>
                <a:gd name="T41" fmla="*/ 8 h 17"/>
                <a:gd name="T42" fmla="*/ 0 w 23"/>
                <a:gd name="T43" fmla="*/ 10 h 17"/>
                <a:gd name="T44" fmla="*/ 1 w 23"/>
                <a:gd name="T45" fmla="*/ 10 h 17"/>
                <a:gd name="T46" fmla="*/ 2 w 23"/>
                <a:gd name="T47" fmla="*/ 11 h 17"/>
                <a:gd name="T48" fmla="*/ 3 w 23"/>
                <a:gd name="T49" fmla="*/ 12 h 17"/>
                <a:gd name="T50" fmla="*/ 3 w 23"/>
                <a:gd name="T51" fmla="*/ 13 h 17"/>
                <a:gd name="T52" fmla="*/ 4 w 23"/>
                <a:gd name="T53" fmla="*/ 15 h 17"/>
                <a:gd name="T54" fmla="*/ 5 w 23"/>
                <a:gd name="T55" fmla="*/ 16 h 17"/>
                <a:gd name="T56" fmla="*/ 6 w 23"/>
                <a:gd name="T57" fmla="*/ 17 h 17"/>
                <a:gd name="T58" fmla="*/ 8 w 23"/>
                <a:gd name="T59" fmla="*/ 17 h 17"/>
                <a:gd name="T60" fmla="*/ 8 w 23"/>
                <a:gd name="T61" fmla="*/ 15 h 17"/>
                <a:gd name="T62" fmla="*/ 10 w 23"/>
                <a:gd name="T63" fmla="*/ 13 h 17"/>
                <a:gd name="T64" fmla="*/ 10 w 23"/>
                <a:gd name="T65" fmla="*/ 11 h 17"/>
                <a:gd name="T66" fmla="*/ 12 w 23"/>
                <a:gd name="T67" fmla="*/ 10 h 17"/>
                <a:gd name="T68" fmla="*/ 14 w 23"/>
                <a:gd name="T69" fmla="*/ 9 h 17"/>
                <a:gd name="T70" fmla="*/ 17 w 23"/>
                <a:gd name="T71" fmla="*/ 10 h 17"/>
                <a:gd name="T72" fmla="*/ 19 w 23"/>
                <a:gd name="T73" fmla="*/ 11 h 17"/>
                <a:gd name="T74" fmla="*/ 19 w 23"/>
                <a:gd name="T75" fmla="*/ 10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17"/>
                <a:gd name="T116" fmla="*/ 23 w 23"/>
                <a:gd name="T117" fmla="*/ 17 h 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17">
                  <a:moveTo>
                    <a:pt x="19" y="10"/>
                  </a:moveTo>
                  <a:lnTo>
                    <a:pt x="20" y="8"/>
                  </a:lnTo>
                  <a:lnTo>
                    <a:pt x="21" y="7"/>
                  </a:lnTo>
                  <a:lnTo>
                    <a:pt x="22" y="7"/>
                  </a:lnTo>
                  <a:lnTo>
                    <a:pt x="23" y="6"/>
                  </a:lnTo>
                  <a:lnTo>
                    <a:pt x="23" y="5"/>
                  </a:lnTo>
                  <a:lnTo>
                    <a:pt x="22" y="3"/>
                  </a:lnTo>
                  <a:lnTo>
                    <a:pt x="22" y="1"/>
                  </a:lnTo>
                  <a:lnTo>
                    <a:pt x="20" y="1"/>
                  </a:lnTo>
                  <a:lnTo>
                    <a:pt x="19" y="0"/>
                  </a:lnTo>
                  <a:lnTo>
                    <a:pt x="17" y="0"/>
                  </a:lnTo>
                  <a:lnTo>
                    <a:pt x="15" y="0"/>
                  </a:lnTo>
                  <a:lnTo>
                    <a:pt x="14" y="1"/>
                  </a:lnTo>
                  <a:lnTo>
                    <a:pt x="13" y="2"/>
                  </a:lnTo>
                  <a:lnTo>
                    <a:pt x="13" y="3"/>
                  </a:lnTo>
                  <a:lnTo>
                    <a:pt x="11" y="4"/>
                  </a:lnTo>
                  <a:lnTo>
                    <a:pt x="9" y="4"/>
                  </a:lnTo>
                  <a:lnTo>
                    <a:pt x="8" y="4"/>
                  </a:lnTo>
                  <a:lnTo>
                    <a:pt x="6" y="4"/>
                  </a:lnTo>
                  <a:lnTo>
                    <a:pt x="4" y="6"/>
                  </a:lnTo>
                  <a:lnTo>
                    <a:pt x="2" y="8"/>
                  </a:lnTo>
                  <a:lnTo>
                    <a:pt x="0" y="10"/>
                  </a:lnTo>
                  <a:lnTo>
                    <a:pt x="1" y="10"/>
                  </a:lnTo>
                  <a:lnTo>
                    <a:pt x="2" y="11"/>
                  </a:lnTo>
                  <a:lnTo>
                    <a:pt x="3" y="12"/>
                  </a:lnTo>
                  <a:lnTo>
                    <a:pt x="3" y="13"/>
                  </a:lnTo>
                  <a:lnTo>
                    <a:pt x="4" y="15"/>
                  </a:lnTo>
                  <a:lnTo>
                    <a:pt x="5" y="16"/>
                  </a:lnTo>
                  <a:lnTo>
                    <a:pt x="6" y="17"/>
                  </a:lnTo>
                  <a:lnTo>
                    <a:pt x="8" y="17"/>
                  </a:lnTo>
                  <a:lnTo>
                    <a:pt x="8" y="15"/>
                  </a:lnTo>
                  <a:lnTo>
                    <a:pt x="10" y="13"/>
                  </a:lnTo>
                  <a:lnTo>
                    <a:pt x="10" y="11"/>
                  </a:lnTo>
                  <a:lnTo>
                    <a:pt x="12" y="10"/>
                  </a:lnTo>
                  <a:lnTo>
                    <a:pt x="14" y="9"/>
                  </a:lnTo>
                  <a:lnTo>
                    <a:pt x="17" y="10"/>
                  </a:lnTo>
                  <a:lnTo>
                    <a:pt x="19" y="11"/>
                  </a:lnTo>
                  <a:lnTo>
                    <a:pt x="19"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53" name="D488"/>
            <p:cNvSpPr>
              <a:spLocks/>
            </p:cNvSpPr>
            <p:nvPr/>
          </p:nvSpPr>
          <p:spPr bwMode="gray">
            <a:xfrm>
              <a:off x="26641527" y="5715119"/>
              <a:ext cx="3" cy="4"/>
            </a:xfrm>
            <a:custGeom>
              <a:avLst/>
              <a:gdLst>
                <a:gd name="T0" fmla="*/ 2 w 3"/>
                <a:gd name="T1" fmla="*/ 2 h 4"/>
                <a:gd name="T2" fmla="*/ 2 w 3"/>
                <a:gd name="T3" fmla="*/ 4 h 4"/>
                <a:gd name="T4" fmla="*/ 1 w 3"/>
                <a:gd name="T5" fmla="*/ 4 h 4"/>
                <a:gd name="T6" fmla="*/ 0 w 3"/>
                <a:gd name="T7" fmla="*/ 4 h 4"/>
                <a:gd name="T8" fmla="*/ 1 w 3"/>
                <a:gd name="T9" fmla="*/ 2 h 4"/>
                <a:gd name="T10" fmla="*/ 3 w 3"/>
                <a:gd name="T11" fmla="*/ 1 h 4"/>
                <a:gd name="T12" fmla="*/ 3 w 3"/>
                <a:gd name="T13" fmla="*/ 0 h 4"/>
                <a:gd name="T14" fmla="*/ 2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2"/>
                  </a:moveTo>
                  <a:lnTo>
                    <a:pt x="2" y="4"/>
                  </a:lnTo>
                  <a:lnTo>
                    <a:pt x="1" y="4"/>
                  </a:lnTo>
                  <a:lnTo>
                    <a:pt x="0" y="4"/>
                  </a:lnTo>
                  <a:lnTo>
                    <a:pt x="1" y="2"/>
                  </a:lnTo>
                  <a:lnTo>
                    <a:pt x="3" y="1"/>
                  </a:lnTo>
                  <a:lnTo>
                    <a:pt x="3" y="0"/>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54" name="D489"/>
            <p:cNvSpPr>
              <a:spLocks/>
            </p:cNvSpPr>
            <p:nvPr/>
          </p:nvSpPr>
          <p:spPr bwMode="gray">
            <a:xfrm>
              <a:off x="26641480" y="5715126"/>
              <a:ext cx="22" cy="30"/>
            </a:xfrm>
            <a:custGeom>
              <a:avLst/>
              <a:gdLst>
                <a:gd name="T0" fmla="*/ 13 w 22"/>
                <a:gd name="T1" fmla="*/ 1 h 30"/>
                <a:gd name="T2" fmla="*/ 15 w 22"/>
                <a:gd name="T3" fmla="*/ 4 h 30"/>
                <a:gd name="T4" fmla="*/ 19 w 22"/>
                <a:gd name="T5" fmla="*/ 3 h 30"/>
                <a:gd name="T6" fmla="*/ 18 w 22"/>
                <a:gd name="T7" fmla="*/ 7 h 30"/>
                <a:gd name="T8" fmla="*/ 21 w 22"/>
                <a:gd name="T9" fmla="*/ 8 h 30"/>
                <a:gd name="T10" fmla="*/ 22 w 22"/>
                <a:gd name="T11" fmla="*/ 10 h 30"/>
                <a:gd name="T12" fmla="*/ 22 w 22"/>
                <a:gd name="T13" fmla="*/ 12 h 30"/>
                <a:gd name="T14" fmla="*/ 20 w 22"/>
                <a:gd name="T15" fmla="*/ 14 h 30"/>
                <a:gd name="T16" fmla="*/ 18 w 22"/>
                <a:gd name="T17" fmla="*/ 19 h 30"/>
                <a:gd name="T18" fmla="*/ 17 w 22"/>
                <a:gd name="T19" fmla="*/ 24 h 30"/>
                <a:gd name="T20" fmla="*/ 15 w 22"/>
                <a:gd name="T21" fmla="*/ 26 h 30"/>
                <a:gd name="T22" fmla="*/ 13 w 22"/>
                <a:gd name="T23" fmla="*/ 29 h 30"/>
                <a:gd name="T24" fmla="*/ 11 w 22"/>
                <a:gd name="T25" fmla="*/ 30 h 30"/>
                <a:gd name="T26" fmla="*/ 10 w 22"/>
                <a:gd name="T27" fmla="*/ 26 h 30"/>
                <a:gd name="T28" fmla="*/ 11 w 22"/>
                <a:gd name="T29" fmla="*/ 24 h 30"/>
                <a:gd name="T30" fmla="*/ 9 w 22"/>
                <a:gd name="T31" fmla="*/ 25 h 30"/>
                <a:gd name="T32" fmla="*/ 9 w 22"/>
                <a:gd name="T33" fmla="*/ 29 h 30"/>
                <a:gd name="T34" fmla="*/ 6 w 22"/>
                <a:gd name="T35" fmla="*/ 27 h 30"/>
                <a:gd name="T36" fmla="*/ 6 w 22"/>
                <a:gd name="T37" fmla="*/ 23 h 30"/>
                <a:gd name="T38" fmla="*/ 7 w 22"/>
                <a:gd name="T39" fmla="*/ 19 h 30"/>
                <a:gd name="T40" fmla="*/ 9 w 22"/>
                <a:gd name="T41" fmla="*/ 16 h 30"/>
                <a:gd name="T42" fmla="*/ 8 w 22"/>
                <a:gd name="T43" fmla="*/ 14 h 30"/>
                <a:gd name="T44" fmla="*/ 7 w 22"/>
                <a:gd name="T45" fmla="*/ 10 h 30"/>
                <a:gd name="T46" fmla="*/ 5 w 22"/>
                <a:gd name="T47" fmla="*/ 9 h 30"/>
                <a:gd name="T48" fmla="*/ 6 w 22"/>
                <a:gd name="T49" fmla="*/ 12 h 30"/>
                <a:gd name="T50" fmla="*/ 6 w 22"/>
                <a:gd name="T51" fmla="*/ 14 h 30"/>
                <a:gd name="T52" fmla="*/ 2 w 22"/>
                <a:gd name="T53" fmla="*/ 13 h 30"/>
                <a:gd name="T54" fmla="*/ 1 w 22"/>
                <a:gd name="T55" fmla="*/ 12 h 30"/>
                <a:gd name="T56" fmla="*/ 2 w 22"/>
                <a:gd name="T57" fmla="*/ 10 h 30"/>
                <a:gd name="T58" fmla="*/ 3 w 22"/>
                <a:gd name="T59" fmla="*/ 10 h 30"/>
                <a:gd name="T60" fmla="*/ 2 w 22"/>
                <a:gd name="T61" fmla="*/ 9 h 30"/>
                <a:gd name="T62" fmla="*/ 0 w 22"/>
                <a:gd name="T63" fmla="*/ 8 h 30"/>
                <a:gd name="T64" fmla="*/ 2 w 22"/>
                <a:gd name="T65" fmla="*/ 6 h 30"/>
                <a:gd name="T66" fmla="*/ 5 w 22"/>
                <a:gd name="T67" fmla="*/ 5 h 30"/>
                <a:gd name="T68" fmla="*/ 7 w 22"/>
                <a:gd name="T69" fmla="*/ 4 h 30"/>
                <a:gd name="T70" fmla="*/ 9 w 22"/>
                <a:gd name="T71" fmla="*/ 1 h 30"/>
                <a:gd name="T72" fmla="*/ 12 w 22"/>
                <a:gd name="T73" fmla="*/ 1 h 30"/>
                <a:gd name="T74" fmla="*/ 12 w 22"/>
                <a:gd name="T75" fmla="*/ 1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
                <a:gd name="T115" fmla="*/ 0 h 30"/>
                <a:gd name="T116" fmla="*/ 22 w 22"/>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 h="30">
                  <a:moveTo>
                    <a:pt x="12" y="1"/>
                  </a:moveTo>
                  <a:lnTo>
                    <a:pt x="13" y="1"/>
                  </a:lnTo>
                  <a:lnTo>
                    <a:pt x="13" y="2"/>
                  </a:lnTo>
                  <a:lnTo>
                    <a:pt x="15" y="4"/>
                  </a:lnTo>
                  <a:lnTo>
                    <a:pt x="17" y="4"/>
                  </a:lnTo>
                  <a:lnTo>
                    <a:pt x="19" y="3"/>
                  </a:lnTo>
                  <a:lnTo>
                    <a:pt x="19" y="4"/>
                  </a:lnTo>
                  <a:lnTo>
                    <a:pt x="18" y="7"/>
                  </a:lnTo>
                  <a:lnTo>
                    <a:pt x="19" y="7"/>
                  </a:lnTo>
                  <a:lnTo>
                    <a:pt x="21" y="8"/>
                  </a:lnTo>
                  <a:lnTo>
                    <a:pt x="21" y="9"/>
                  </a:lnTo>
                  <a:lnTo>
                    <a:pt x="22" y="10"/>
                  </a:lnTo>
                  <a:lnTo>
                    <a:pt x="22" y="11"/>
                  </a:lnTo>
                  <a:lnTo>
                    <a:pt x="22" y="12"/>
                  </a:lnTo>
                  <a:lnTo>
                    <a:pt x="21" y="13"/>
                  </a:lnTo>
                  <a:lnTo>
                    <a:pt x="20" y="14"/>
                  </a:lnTo>
                  <a:lnTo>
                    <a:pt x="19" y="16"/>
                  </a:lnTo>
                  <a:lnTo>
                    <a:pt x="18" y="19"/>
                  </a:lnTo>
                  <a:lnTo>
                    <a:pt x="17" y="21"/>
                  </a:lnTo>
                  <a:lnTo>
                    <a:pt x="17" y="24"/>
                  </a:lnTo>
                  <a:lnTo>
                    <a:pt x="16" y="26"/>
                  </a:lnTo>
                  <a:lnTo>
                    <a:pt x="15" y="26"/>
                  </a:lnTo>
                  <a:lnTo>
                    <a:pt x="13" y="27"/>
                  </a:lnTo>
                  <a:lnTo>
                    <a:pt x="13" y="29"/>
                  </a:lnTo>
                  <a:lnTo>
                    <a:pt x="12" y="30"/>
                  </a:lnTo>
                  <a:lnTo>
                    <a:pt x="11" y="30"/>
                  </a:lnTo>
                  <a:lnTo>
                    <a:pt x="11" y="28"/>
                  </a:lnTo>
                  <a:lnTo>
                    <a:pt x="10" y="26"/>
                  </a:lnTo>
                  <a:lnTo>
                    <a:pt x="10" y="24"/>
                  </a:lnTo>
                  <a:lnTo>
                    <a:pt x="11" y="24"/>
                  </a:lnTo>
                  <a:lnTo>
                    <a:pt x="9" y="23"/>
                  </a:lnTo>
                  <a:lnTo>
                    <a:pt x="9" y="25"/>
                  </a:lnTo>
                  <a:lnTo>
                    <a:pt x="10" y="27"/>
                  </a:lnTo>
                  <a:lnTo>
                    <a:pt x="9" y="29"/>
                  </a:lnTo>
                  <a:lnTo>
                    <a:pt x="7" y="28"/>
                  </a:lnTo>
                  <a:lnTo>
                    <a:pt x="6" y="27"/>
                  </a:lnTo>
                  <a:lnTo>
                    <a:pt x="6" y="25"/>
                  </a:lnTo>
                  <a:lnTo>
                    <a:pt x="6" y="23"/>
                  </a:lnTo>
                  <a:lnTo>
                    <a:pt x="6" y="21"/>
                  </a:lnTo>
                  <a:lnTo>
                    <a:pt x="7" y="19"/>
                  </a:lnTo>
                  <a:lnTo>
                    <a:pt x="8" y="18"/>
                  </a:lnTo>
                  <a:lnTo>
                    <a:pt x="9" y="16"/>
                  </a:lnTo>
                  <a:lnTo>
                    <a:pt x="9" y="14"/>
                  </a:lnTo>
                  <a:lnTo>
                    <a:pt x="8" y="14"/>
                  </a:lnTo>
                  <a:lnTo>
                    <a:pt x="8" y="12"/>
                  </a:lnTo>
                  <a:lnTo>
                    <a:pt x="7" y="10"/>
                  </a:lnTo>
                  <a:lnTo>
                    <a:pt x="6" y="8"/>
                  </a:lnTo>
                  <a:lnTo>
                    <a:pt x="5" y="9"/>
                  </a:lnTo>
                  <a:lnTo>
                    <a:pt x="5" y="11"/>
                  </a:lnTo>
                  <a:lnTo>
                    <a:pt x="6" y="12"/>
                  </a:lnTo>
                  <a:lnTo>
                    <a:pt x="7" y="12"/>
                  </a:lnTo>
                  <a:lnTo>
                    <a:pt x="6" y="14"/>
                  </a:lnTo>
                  <a:lnTo>
                    <a:pt x="4" y="13"/>
                  </a:lnTo>
                  <a:lnTo>
                    <a:pt x="2" y="13"/>
                  </a:lnTo>
                  <a:lnTo>
                    <a:pt x="1" y="14"/>
                  </a:lnTo>
                  <a:lnTo>
                    <a:pt x="1" y="12"/>
                  </a:lnTo>
                  <a:lnTo>
                    <a:pt x="1" y="10"/>
                  </a:lnTo>
                  <a:lnTo>
                    <a:pt x="2" y="10"/>
                  </a:lnTo>
                  <a:lnTo>
                    <a:pt x="3" y="12"/>
                  </a:lnTo>
                  <a:lnTo>
                    <a:pt x="3" y="10"/>
                  </a:lnTo>
                  <a:lnTo>
                    <a:pt x="2" y="10"/>
                  </a:lnTo>
                  <a:lnTo>
                    <a:pt x="2" y="9"/>
                  </a:lnTo>
                  <a:lnTo>
                    <a:pt x="1" y="9"/>
                  </a:lnTo>
                  <a:lnTo>
                    <a:pt x="0" y="8"/>
                  </a:lnTo>
                  <a:lnTo>
                    <a:pt x="1" y="7"/>
                  </a:lnTo>
                  <a:lnTo>
                    <a:pt x="2" y="6"/>
                  </a:lnTo>
                  <a:lnTo>
                    <a:pt x="3" y="5"/>
                  </a:lnTo>
                  <a:lnTo>
                    <a:pt x="5" y="5"/>
                  </a:lnTo>
                  <a:lnTo>
                    <a:pt x="6" y="4"/>
                  </a:lnTo>
                  <a:lnTo>
                    <a:pt x="7" y="4"/>
                  </a:lnTo>
                  <a:lnTo>
                    <a:pt x="8" y="2"/>
                  </a:lnTo>
                  <a:lnTo>
                    <a:pt x="9" y="1"/>
                  </a:lnTo>
                  <a:lnTo>
                    <a:pt x="11" y="0"/>
                  </a:lnTo>
                  <a:lnTo>
                    <a:pt x="12" y="1"/>
                  </a:lnTo>
                  <a:lnTo>
                    <a:pt x="11" y="1"/>
                  </a:lnTo>
                  <a:lnTo>
                    <a:pt x="12"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55" name="D490"/>
            <p:cNvSpPr>
              <a:spLocks/>
            </p:cNvSpPr>
            <p:nvPr/>
          </p:nvSpPr>
          <p:spPr bwMode="gray">
            <a:xfrm>
              <a:off x="26641484" y="5715141"/>
              <a:ext cx="1" cy="4"/>
            </a:xfrm>
            <a:custGeom>
              <a:avLst/>
              <a:gdLst>
                <a:gd name="T0" fmla="*/ 1 w 1"/>
                <a:gd name="T1" fmla="*/ 1 h 4"/>
                <a:gd name="T2" fmla="*/ 0 w 1"/>
                <a:gd name="T3" fmla="*/ 4 h 4"/>
                <a:gd name="T4" fmla="*/ 0 w 1"/>
                <a:gd name="T5" fmla="*/ 3 h 4"/>
                <a:gd name="T6" fmla="*/ 0 w 1"/>
                <a:gd name="T7" fmla="*/ 1 h 4"/>
                <a:gd name="T8" fmla="*/ 0 w 1"/>
                <a:gd name="T9" fmla="*/ 0 h 4"/>
                <a:gd name="T10" fmla="*/ 1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1"/>
                  </a:moveTo>
                  <a:lnTo>
                    <a:pt x="0" y="4"/>
                  </a:lnTo>
                  <a:lnTo>
                    <a:pt x="0" y="3"/>
                  </a:lnTo>
                  <a:lnTo>
                    <a:pt x="0" y="1"/>
                  </a:lnTo>
                  <a:lnTo>
                    <a:pt x="0" y="0"/>
                  </a:lnTo>
                  <a:lnTo>
                    <a:pt x="1"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56" name="D491"/>
            <p:cNvSpPr>
              <a:spLocks/>
            </p:cNvSpPr>
            <p:nvPr/>
          </p:nvSpPr>
          <p:spPr bwMode="gray">
            <a:xfrm>
              <a:off x="26641492" y="5715159"/>
              <a:ext cx="1" cy="4"/>
            </a:xfrm>
            <a:custGeom>
              <a:avLst/>
              <a:gdLst>
                <a:gd name="T0" fmla="*/ 1 w 1"/>
                <a:gd name="T1" fmla="*/ 4 h 4"/>
                <a:gd name="T2" fmla="*/ 0 w 1"/>
                <a:gd name="T3" fmla="*/ 3 h 4"/>
                <a:gd name="T4" fmla="*/ 1 w 1"/>
                <a:gd name="T5" fmla="*/ 1 h 4"/>
                <a:gd name="T6" fmla="*/ 1 w 1"/>
                <a:gd name="T7" fmla="*/ 0 h 4"/>
                <a:gd name="T8" fmla="*/ 1 w 1"/>
                <a:gd name="T9" fmla="*/ 1 h 4"/>
                <a:gd name="T10" fmla="*/ 1 w 1"/>
                <a:gd name="T11" fmla="*/ 4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4"/>
                  </a:moveTo>
                  <a:lnTo>
                    <a:pt x="0" y="3"/>
                  </a:lnTo>
                  <a:lnTo>
                    <a:pt x="1" y="1"/>
                  </a:lnTo>
                  <a:lnTo>
                    <a:pt x="1" y="0"/>
                  </a:lnTo>
                  <a:lnTo>
                    <a:pt x="1" y="1"/>
                  </a:lnTo>
                  <a:lnTo>
                    <a:pt x="1"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57" name="D492"/>
            <p:cNvSpPr>
              <a:spLocks/>
            </p:cNvSpPr>
            <p:nvPr/>
          </p:nvSpPr>
          <p:spPr bwMode="gray">
            <a:xfrm>
              <a:off x="26641487" y="5715162"/>
              <a:ext cx="2" cy="2"/>
            </a:xfrm>
            <a:custGeom>
              <a:avLst/>
              <a:gdLst>
                <a:gd name="T0" fmla="*/ 2 w 2"/>
                <a:gd name="T1" fmla="*/ 1 h 2"/>
                <a:gd name="T2" fmla="*/ 2 w 2"/>
                <a:gd name="T3" fmla="*/ 2 h 2"/>
                <a:gd name="T4" fmla="*/ 1 w 2"/>
                <a:gd name="T5" fmla="*/ 2 h 2"/>
                <a:gd name="T6" fmla="*/ 0 w 2"/>
                <a:gd name="T7" fmla="*/ 1 h 2"/>
                <a:gd name="T8" fmla="*/ 1 w 2"/>
                <a:gd name="T9" fmla="*/ 0 h 2"/>
                <a:gd name="T10" fmla="*/ 1 w 2"/>
                <a:gd name="T11" fmla="*/ 1 h 2"/>
                <a:gd name="T12" fmla="*/ 2 w 2"/>
                <a:gd name="T13" fmla="*/ 1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lnTo>
                    <a:pt x="2" y="2"/>
                  </a:lnTo>
                  <a:lnTo>
                    <a:pt x="1" y="2"/>
                  </a:lnTo>
                  <a:lnTo>
                    <a:pt x="0" y="1"/>
                  </a:lnTo>
                  <a:lnTo>
                    <a:pt x="1" y="0"/>
                  </a:lnTo>
                  <a:lnTo>
                    <a:pt x="1" y="1"/>
                  </a:lnTo>
                  <a:lnTo>
                    <a:pt x="2"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58" name="D493"/>
            <p:cNvSpPr>
              <a:spLocks/>
            </p:cNvSpPr>
            <p:nvPr/>
          </p:nvSpPr>
          <p:spPr bwMode="gray">
            <a:xfrm>
              <a:off x="26641471" y="5715139"/>
              <a:ext cx="2" cy="1"/>
            </a:xfrm>
            <a:custGeom>
              <a:avLst/>
              <a:gdLst>
                <a:gd name="T0" fmla="*/ 2 w 2"/>
                <a:gd name="T1" fmla="*/ 1 h 1"/>
                <a:gd name="T2" fmla="*/ 0 w 2"/>
                <a:gd name="T3" fmla="*/ 1 h 1"/>
                <a:gd name="T4" fmla="*/ 0 w 2"/>
                <a:gd name="T5" fmla="*/ 0 h 1"/>
                <a:gd name="T6" fmla="*/ 1 w 2"/>
                <a:gd name="T7" fmla="*/ 0 h 1"/>
                <a:gd name="T8" fmla="*/ 2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1"/>
                  </a:moveTo>
                  <a:lnTo>
                    <a:pt x="0" y="1"/>
                  </a:lnTo>
                  <a:lnTo>
                    <a:pt x="0" y="0"/>
                  </a:lnTo>
                  <a:lnTo>
                    <a:pt x="1" y="0"/>
                  </a:lnTo>
                  <a:lnTo>
                    <a:pt x="2"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59" name="D494"/>
            <p:cNvSpPr>
              <a:spLocks/>
            </p:cNvSpPr>
            <p:nvPr/>
          </p:nvSpPr>
          <p:spPr bwMode="gray">
            <a:xfrm>
              <a:off x="26641474" y="5715135"/>
              <a:ext cx="2" cy="3"/>
            </a:xfrm>
            <a:custGeom>
              <a:avLst/>
              <a:gdLst>
                <a:gd name="T0" fmla="*/ 2 w 2"/>
                <a:gd name="T1" fmla="*/ 2 h 3"/>
                <a:gd name="T2" fmla="*/ 1 w 2"/>
                <a:gd name="T3" fmla="*/ 3 h 3"/>
                <a:gd name="T4" fmla="*/ 0 w 2"/>
                <a:gd name="T5" fmla="*/ 2 h 3"/>
                <a:gd name="T6" fmla="*/ 1 w 2"/>
                <a:gd name="T7" fmla="*/ 0 h 3"/>
                <a:gd name="T8" fmla="*/ 2 w 2"/>
                <a:gd name="T9" fmla="*/ 0 h 3"/>
                <a:gd name="T10" fmla="*/ 2 w 2"/>
                <a:gd name="T11" fmla="*/ 1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1" y="3"/>
                  </a:lnTo>
                  <a:lnTo>
                    <a:pt x="0" y="2"/>
                  </a:lnTo>
                  <a:lnTo>
                    <a:pt x="1" y="0"/>
                  </a:lnTo>
                  <a:lnTo>
                    <a:pt x="2" y="0"/>
                  </a:lnTo>
                  <a:lnTo>
                    <a:pt x="2" y="1"/>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60" name="D495"/>
            <p:cNvSpPr>
              <a:spLocks/>
            </p:cNvSpPr>
            <p:nvPr/>
          </p:nvSpPr>
          <p:spPr bwMode="gray">
            <a:xfrm>
              <a:off x="26641481" y="5715127"/>
              <a:ext cx="1"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0" y="0"/>
                  </a:lnTo>
                  <a:lnTo>
                    <a:pt x="0"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61" name="D496"/>
            <p:cNvSpPr>
              <a:spLocks/>
            </p:cNvSpPr>
            <p:nvPr/>
          </p:nvSpPr>
          <p:spPr bwMode="gray">
            <a:xfrm>
              <a:off x="26641476" y="5715122"/>
              <a:ext cx="1" cy="3"/>
            </a:xfrm>
            <a:custGeom>
              <a:avLst/>
              <a:gdLst>
                <a:gd name="T0" fmla="*/ 1 w 1"/>
                <a:gd name="T1" fmla="*/ 2 h 3"/>
                <a:gd name="T2" fmla="*/ 0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0" y="3"/>
                  </a:lnTo>
                  <a:lnTo>
                    <a:pt x="0" y="2"/>
                  </a:lnTo>
                  <a:lnTo>
                    <a:pt x="0" y="0"/>
                  </a:lnTo>
                  <a:lnTo>
                    <a:pt x="1"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62" name="D497"/>
            <p:cNvSpPr>
              <a:spLocks/>
            </p:cNvSpPr>
            <p:nvPr/>
          </p:nvSpPr>
          <p:spPr bwMode="gray">
            <a:xfrm>
              <a:off x="26641477" y="5715119"/>
              <a:ext cx="1" cy="3"/>
            </a:xfrm>
            <a:custGeom>
              <a:avLst/>
              <a:gdLst>
                <a:gd name="T0" fmla="*/ 0 w 1"/>
                <a:gd name="T1" fmla="*/ 1 h 3"/>
                <a:gd name="T2" fmla="*/ 0 w 1"/>
                <a:gd name="T3" fmla="*/ 2 h 3"/>
                <a:gd name="T4" fmla="*/ 1 w 1"/>
                <a:gd name="T5" fmla="*/ 3 h 3"/>
                <a:gd name="T6" fmla="*/ 1 w 1"/>
                <a:gd name="T7" fmla="*/ 2 h 3"/>
                <a:gd name="T8" fmla="*/ 1 w 1"/>
                <a:gd name="T9" fmla="*/ 1 h 3"/>
                <a:gd name="T10" fmla="*/ 1 w 1"/>
                <a:gd name="T11" fmla="*/ 0 h 3"/>
                <a:gd name="T12" fmla="*/ 0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1"/>
                  </a:moveTo>
                  <a:lnTo>
                    <a:pt x="0" y="2"/>
                  </a:lnTo>
                  <a:lnTo>
                    <a:pt x="1" y="3"/>
                  </a:lnTo>
                  <a:lnTo>
                    <a:pt x="1" y="2"/>
                  </a:lnTo>
                  <a:lnTo>
                    <a:pt x="1" y="1"/>
                  </a:lnTo>
                  <a:lnTo>
                    <a:pt x="1" y="0"/>
                  </a:lnTo>
                  <a:lnTo>
                    <a:pt x="0"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63" name="D498"/>
            <p:cNvSpPr>
              <a:spLocks/>
            </p:cNvSpPr>
            <p:nvPr/>
          </p:nvSpPr>
          <p:spPr bwMode="gray">
            <a:xfrm>
              <a:off x="26641425" y="5715222"/>
              <a:ext cx="1" cy="2"/>
            </a:xfrm>
            <a:custGeom>
              <a:avLst/>
              <a:gdLst>
                <a:gd name="T0" fmla="*/ 0 w 1"/>
                <a:gd name="T1" fmla="*/ 1 h 2"/>
                <a:gd name="T2" fmla="*/ 0 w 1"/>
                <a:gd name="T3" fmla="*/ 2 h 2"/>
                <a:gd name="T4" fmla="*/ 1 w 1"/>
                <a:gd name="T5" fmla="*/ 1 h 2"/>
                <a:gd name="T6" fmla="*/ 1 w 1"/>
                <a:gd name="T7" fmla="*/ 0 h 2"/>
                <a:gd name="T8" fmla="*/ 0 w 1"/>
                <a:gd name="T9" fmla="*/ 0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2"/>
                  </a:lnTo>
                  <a:lnTo>
                    <a:pt x="1" y="1"/>
                  </a:lnTo>
                  <a:lnTo>
                    <a:pt x="1" y="0"/>
                  </a:lnTo>
                  <a:lnTo>
                    <a:pt x="0" y="0"/>
                  </a:lnTo>
                  <a:lnTo>
                    <a:pt x="0"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64" name="D499"/>
            <p:cNvSpPr>
              <a:spLocks/>
            </p:cNvSpPr>
            <p:nvPr/>
          </p:nvSpPr>
          <p:spPr bwMode="gray">
            <a:xfrm>
              <a:off x="26641428" y="5715221"/>
              <a:ext cx="2" cy="2"/>
            </a:xfrm>
            <a:custGeom>
              <a:avLst/>
              <a:gdLst>
                <a:gd name="T0" fmla="*/ 1 w 2"/>
                <a:gd name="T1" fmla="*/ 2 h 2"/>
                <a:gd name="T2" fmla="*/ 2 w 2"/>
                <a:gd name="T3" fmla="*/ 2 h 2"/>
                <a:gd name="T4" fmla="*/ 2 w 2"/>
                <a:gd name="T5" fmla="*/ 1 h 2"/>
                <a:gd name="T6" fmla="*/ 2 w 2"/>
                <a:gd name="T7" fmla="*/ 0 h 2"/>
                <a:gd name="T8" fmla="*/ 1 w 2"/>
                <a:gd name="T9" fmla="*/ 1 h 2"/>
                <a:gd name="T10" fmla="*/ 0 w 2"/>
                <a:gd name="T11" fmla="*/ 1 h 2"/>
                <a:gd name="T12" fmla="*/ 1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lnTo>
                    <a:pt x="2" y="2"/>
                  </a:lnTo>
                  <a:lnTo>
                    <a:pt x="2" y="1"/>
                  </a:lnTo>
                  <a:lnTo>
                    <a:pt x="2" y="0"/>
                  </a:lnTo>
                  <a:lnTo>
                    <a:pt x="1" y="1"/>
                  </a:lnTo>
                  <a:lnTo>
                    <a:pt x="0" y="1"/>
                  </a:lnTo>
                  <a:lnTo>
                    <a:pt x="1"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65" name="D500"/>
            <p:cNvSpPr>
              <a:spLocks/>
            </p:cNvSpPr>
            <p:nvPr/>
          </p:nvSpPr>
          <p:spPr bwMode="gray">
            <a:xfrm>
              <a:off x="26641461" y="5715198"/>
              <a:ext cx="5" cy="7"/>
            </a:xfrm>
            <a:custGeom>
              <a:avLst/>
              <a:gdLst>
                <a:gd name="T0" fmla="*/ 1 w 5"/>
                <a:gd name="T1" fmla="*/ 4 h 7"/>
                <a:gd name="T2" fmla="*/ 1 w 5"/>
                <a:gd name="T3" fmla="*/ 5 h 7"/>
                <a:gd name="T4" fmla="*/ 0 w 5"/>
                <a:gd name="T5" fmla="*/ 6 h 7"/>
                <a:gd name="T6" fmla="*/ 1 w 5"/>
                <a:gd name="T7" fmla="*/ 7 h 7"/>
                <a:gd name="T8" fmla="*/ 2 w 5"/>
                <a:gd name="T9" fmla="*/ 7 h 7"/>
                <a:gd name="T10" fmla="*/ 2 w 5"/>
                <a:gd name="T11" fmla="*/ 6 h 7"/>
                <a:gd name="T12" fmla="*/ 2 w 5"/>
                <a:gd name="T13" fmla="*/ 5 h 7"/>
                <a:gd name="T14" fmla="*/ 3 w 5"/>
                <a:gd name="T15" fmla="*/ 4 h 7"/>
                <a:gd name="T16" fmla="*/ 4 w 5"/>
                <a:gd name="T17" fmla="*/ 3 h 7"/>
                <a:gd name="T18" fmla="*/ 5 w 5"/>
                <a:gd name="T19" fmla="*/ 3 h 7"/>
                <a:gd name="T20" fmla="*/ 5 w 5"/>
                <a:gd name="T21" fmla="*/ 1 h 7"/>
                <a:gd name="T22" fmla="*/ 5 w 5"/>
                <a:gd name="T23" fmla="*/ 0 h 7"/>
                <a:gd name="T24" fmla="*/ 5 w 5"/>
                <a:gd name="T25" fmla="*/ 1 h 7"/>
                <a:gd name="T26" fmla="*/ 3 w 5"/>
                <a:gd name="T27" fmla="*/ 2 h 7"/>
                <a:gd name="T28" fmla="*/ 2 w 5"/>
                <a:gd name="T29" fmla="*/ 1 h 7"/>
                <a:gd name="T30" fmla="*/ 2 w 5"/>
                <a:gd name="T31" fmla="*/ 2 h 7"/>
                <a:gd name="T32" fmla="*/ 2 w 5"/>
                <a:gd name="T33" fmla="*/ 3 h 7"/>
                <a:gd name="T34" fmla="*/ 1 w 5"/>
                <a:gd name="T35" fmla="*/ 4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7"/>
                <a:gd name="T56" fmla="*/ 5 w 5"/>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7">
                  <a:moveTo>
                    <a:pt x="1" y="4"/>
                  </a:moveTo>
                  <a:lnTo>
                    <a:pt x="1" y="5"/>
                  </a:lnTo>
                  <a:lnTo>
                    <a:pt x="0" y="6"/>
                  </a:lnTo>
                  <a:lnTo>
                    <a:pt x="1" y="7"/>
                  </a:lnTo>
                  <a:lnTo>
                    <a:pt x="2" y="7"/>
                  </a:lnTo>
                  <a:lnTo>
                    <a:pt x="2" y="6"/>
                  </a:lnTo>
                  <a:lnTo>
                    <a:pt x="2" y="5"/>
                  </a:lnTo>
                  <a:lnTo>
                    <a:pt x="3" y="4"/>
                  </a:lnTo>
                  <a:lnTo>
                    <a:pt x="4" y="3"/>
                  </a:lnTo>
                  <a:lnTo>
                    <a:pt x="5" y="3"/>
                  </a:lnTo>
                  <a:lnTo>
                    <a:pt x="5" y="1"/>
                  </a:lnTo>
                  <a:lnTo>
                    <a:pt x="5" y="0"/>
                  </a:lnTo>
                  <a:lnTo>
                    <a:pt x="5" y="1"/>
                  </a:lnTo>
                  <a:lnTo>
                    <a:pt x="3" y="2"/>
                  </a:lnTo>
                  <a:lnTo>
                    <a:pt x="2" y="1"/>
                  </a:lnTo>
                  <a:lnTo>
                    <a:pt x="2" y="2"/>
                  </a:lnTo>
                  <a:lnTo>
                    <a:pt x="2" y="3"/>
                  </a:lnTo>
                  <a:lnTo>
                    <a:pt x="1"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66" name="D501"/>
            <p:cNvSpPr>
              <a:spLocks/>
            </p:cNvSpPr>
            <p:nvPr/>
          </p:nvSpPr>
          <p:spPr bwMode="gray">
            <a:xfrm>
              <a:off x="26641473" y="5715187"/>
              <a:ext cx="1" cy="3"/>
            </a:xfrm>
            <a:custGeom>
              <a:avLst/>
              <a:gdLst>
                <a:gd name="T0" fmla="*/ 0 w 1"/>
                <a:gd name="T1" fmla="*/ 2 h 3"/>
                <a:gd name="T2" fmla="*/ 0 w 1"/>
                <a:gd name="T3" fmla="*/ 1 h 3"/>
                <a:gd name="T4" fmla="*/ 0 w 1"/>
                <a:gd name="T5" fmla="*/ 0 h 3"/>
                <a:gd name="T6" fmla="*/ 0 w 1"/>
                <a:gd name="T7" fmla="*/ 1 h 3"/>
                <a:gd name="T8" fmla="*/ 0 w 1"/>
                <a:gd name="T9" fmla="*/ 2 h 3"/>
                <a:gd name="T10" fmla="*/ 0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1"/>
                  </a:lnTo>
                  <a:lnTo>
                    <a:pt x="0" y="0"/>
                  </a:lnTo>
                  <a:lnTo>
                    <a:pt x="0" y="1"/>
                  </a:lnTo>
                  <a:lnTo>
                    <a:pt x="0" y="2"/>
                  </a:lnTo>
                  <a:lnTo>
                    <a:pt x="0" y="3"/>
                  </a:lnTo>
                  <a:lnTo>
                    <a:pt x="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67" name="D502"/>
            <p:cNvSpPr>
              <a:spLocks/>
            </p:cNvSpPr>
            <p:nvPr/>
          </p:nvSpPr>
          <p:spPr bwMode="gray">
            <a:xfrm>
              <a:off x="26641476" y="5715181"/>
              <a:ext cx="3" cy="4"/>
            </a:xfrm>
            <a:custGeom>
              <a:avLst/>
              <a:gdLst>
                <a:gd name="T0" fmla="*/ 1 w 3"/>
                <a:gd name="T1" fmla="*/ 1 h 4"/>
                <a:gd name="T2" fmla="*/ 1 w 3"/>
                <a:gd name="T3" fmla="*/ 2 h 4"/>
                <a:gd name="T4" fmla="*/ 0 w 3"/>
                <a:gd name="T5" fmla="*/ 2 h 4"/>
                <a:gd name="T6" fmla="*/ 0 w 3"/>
                <a:gd name="T7" fmla="*/ 3 h 4"/>
                <a:gd name="T8" fmla="*/ 1 w 3"/>
                <a:gd name="T9" fmla="*/ 4 h 4"/>
                <a:gd name="T10" fmla="*/ 2 w 3"/>
                <a:gd name="T11" fmla="*/ 3 h 4"/>
                <a:gd name="T12" fmla="*/ 2 w 3"/>
                <a:gd name="T13" fmla="*/ 2 h 4"/>
                <a:gd name="T14" fmla="*/ 3 w 3"/>
                <a:gd name="T15" fmla="*/ 2 h 4"/>
                <a:gd name="T16" fmla="*/ 3 w 3"/>
                <a:gd name="T17" fmla="*/ 1 h 4"/>
                <a:gd name="T18" fmla="*/ 3 w 3"/>
                <a:gd name="T19" fmla="*/ 0 h 4"/>
                <a:gd name="T20" fmla="*/ 2 w 3"/>
                <a:gd name="T21" fmla="*/ 1 h 4"/>
                <a:gd name="T22" fmla="*/ 1 w 3"/>
                <a:gd name="T23" fmla="*/ 1 h 4"/>
                <a:gd name="T24" fmla="*/ 1 w 3"/>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4"/>
                <a:gd name="T41" fmla="*/ 3 w 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4">
                  <a:moveTo>
                    <a:pt x="1" y="1"/>
                  </a:moveTo>
                  <a:lnTo>
                    <a:pt x="1" y="2"/>
                  </a:lnTo>
                  <a:lnTo>
                    <a:pt x="0" y="2"/>
                  </a:lnTo>
                  <a:lnTo>
                    <a:pt x="0" y="3"/>
                  </a:lnTo>
                  <a:lnTo>
                    <a:pt x="1" y="4"/>
                  </a:lnTo>
                  <a:lnTo>
                    <a:pt x="2" y="3"/>
                  </a:lnTo>
                  <a:lnTo>
                    <a:pt x="2" y="2"/>
                  </a:lnTo>
                  <a:lnTo>
                    <a:pt x="3" y="2"/>
                  </a:lnTo>
                  <a:lnTo>
                    <a:pt x="3" y="1"/>
                  </a:lnTo>
                  <a:lnTo>
                    <a:pt x="3" y="0"/>
                  </a:lnTo>
                  <a:lnTo>
                    <a:pt x="2" y="1"/>
                  </a:lnTo>
                  <a:lnTo>
                    <a:pt x="1"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sp>
          <p:nvSpPr>
            <p:cNvPr id="68" name="D503"/>
            <p:cNvSpPr>
              <a:spLocks/>
            </p:cNvSpPr>
            <p:nvPr/>
          </p:nvSpPr>
          <p:spPr bwMode="gray">
            <a:xfrm>
              <a:off x="26641439" y="5715218"/>
              <a:ext cx="2" cy="1"/>
            </a:xfrm>
            <a:custGeom>
              <a:avLst/>
              <a:gdLst>
                <a:gd name="T0" fmla="*/ 1 w 2"/>
                <a:gd name="T1" fmla="*/ 1 h 1"/>
                <a:gd name="T2" fmla="*/ 2 w 2"/>
                <a:gd name="T3" fmla="*/ 1 h 1"/>
                <a:gd name="T4" fmla="*/ 1 w 2"/>
                <a:gd name="T5" fmla="*/ 0 h 1"/>
                <a:gd name="T6" fmla="*/ 0 w 2"/>
                <a:gd name="T7" fmla="*/ 0 h 1"/>
                <a:gd name="T8" fmla="*/ 1 w 2"/>
                <a:gd name="T9" fmla="*/ 0 h 1"/>
                <a:gd name="T10" fmla="*/ 1 w 2"/>
                <a:gd name="T11" fmla="*/ 1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1" y="1"/>
                  </a:moveTo>
                  <a:lnTo>
                    <a:pt x="2" y="1"/>
                  </a:lnTo>
                  <a:lnTo>
                    <a:pt x="1" y="0"/>
                  </a:lnTo>
                  <a:lnTo>
                    <a:pt x="0" y="0"/>
                  </a:lnTo>
                  <a:lnTo>
                    <a:pt x="1" y="0"/>
                  </a:lnTo>
                  <a:lnTo>
                    <a:pt x="1"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7F7F7F"/>
                </a:solidFill>
              </a:endParaRPr>
            </a:p>
          </p:txBody>
        </p:sp>
      </p:grpSp>
      <p:sp>
        <p:nvSpPr>
          <p:cNvPr id="69" name="Rectangle 68"/>
          <p:cNvSpPr/>
          <p:nvPr/>
        </p:nvSpPr>
        <p:spPr>
          <a:xfrm>
            <a:off x="6890119" y="4043889"/>
            <a:ext cx="2374161" cy="1754326"/>
          </a:xfrm>
          <a:prstGeom prst="rect">
            <a:avLst/>
          </a:prstGeom>
        </p:spPr>
        <p:txBody>
          <a:bodyPr wrap="square">
            <a:spAutoFit/>
          </a:bodyPr>
          <a:lstStyle/>
          <a:p>
            <a:pPr>
              <a:spcBef>
                <a:spcPct val="20000"/>
              </a:spcBef>
              <a:buClr>
                <a:srgbClr val="2B7DC7"/>
              </a:buClr>
            </a:pPr>
            <a:r>
              <a:rPr lang="en-US" sz="1800" dirty="0">
                <a:solidFill>
                  <a:srgbClr val="7F7F7F"/>
                </a:solidFill>
              </a:rPr>
              <a:t>In Japan, </a:t>
            </a:r>
            <a:r>
              <a:rPr lang="en-US" sz="1800" b="1" dirty="0">
                <a:solidFill>
                  <a:srgbClr val="006672"/>
                </a:solidFill>
              </a:rPr>
              <a:t>81% of patients diagnosed with cancer returned to work</a:t>
            </a:r>
            <a:r>
              <a:rPr lang="en-US" sz="1800" b="1" dirty="0">
                <a:solidFill>
                  <a:srgbClr val="7F7F7F"/>
                </a:solidFill>
              </a:rPr>
              <a:t> </a:t>
            </a:r>
            <a:r>
              <a:rPr lang="en-US" sz="1800" dirty="0">
                <a:solidFill>
                  <a:srgbClr val="7F7F7F"/>
                </a:solidFill>
              </a:rPr>
              <a:t>within 12 months of their initial sick leave</a:t>
            </a:r>
            <a:r>
              <a:rPr lang="en-US" sz="1800" baseline="30000" dirty="0">
                <a:solidFill>
                  <a:srgbClr val="7F7F7F"/>
                </a:solidFill>
              </a:rPr>
              <a:t>3</a:t>
            </a:r>
          </a:p>
        </p:txBody>
      </p:sp>
    </p:spTree>
    <p:extLst>
      <p:ext uri="{BB962C8B-B14F-4D97-AF65-F5344CB8AC3E}">
        <p14:creationId xmlns:p14="http://schemas.microsoft.com/office/powerpoint/2010/main" val="1898695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5000"/>
          </a:blip>
          <a:stretch>
            <a:fillRect/>
          </a:stretch>
        </p:blipFill>
        <p:spPr>
          <a:xfrm>
            <a:off x="1173078" y="-1001889"/>
            <a:ext cx="8732922" cy="7929494"/>
          </a:xfrm>
          <a:prstGeom prst="rect">
            <a:avLst/>
          </a:prstGeom>
        </p:spPr>
      </p:pic>
      <p:sp>
        <p:nvSpPr>
          <p:cNvPr id="2" name="Text Placeholder 1"/>
          <p:cNvSpPr>
            <a:spLocks noGrp="1"/>
          </p:cNvSpPr>
          <p:nvPr>
            <p:ph type="body" sz="quarter" idx="10"/>
          </p:nvPr>
        </p:nvSpPr>
        <p:spPr>
          <a:xfrm>
            <a:off x="554812" y="1943115"/>
            <a:ext cx="8876841" cy="952485"/>
          </a:xfrm>
        </p:spPr>
        <p:txBody>
          <a:bodyPr/>
          <a:lstStyle/>
          <a:p>
            <a:pPr marL="478528" lvl="1" indent="0" algn="ctr">
              <a:buClr>
                <a:schemeClr val="accent3">
                  <a:lumMod val="75000"/>
                </a:schemeClr>
              </a:buClr>
              <a:buNone/>
            </a:pPr>
            <a:r>
              <a:rPr lang="en-US" sz="2800" dirty="0">
                <a:solidFill>
                  <a:srgbClr val="F5841F"/>
                </a:solidFill>
              </a:rPr>
              <a:t>Putting the spending on medicines in Europe in context; separating fact from fiction</a:t>
            </a:r>
          </a:p>
          <a:p>
            <a:pPr marL="478528" lvl="1" indent="0" algn="ctr" defTabSz="956086">
              <a:buNone/>
            </a:pPr>
            <a:endParaRPr lang="en-US" sz="6000" dirty="0">
              <a:solidFill>
                <a:srgbClr val="F5841F"/>
              </a:solidFill>
              <a:cs typeface="Arial" charset="0"/>
            </a:endParaRPr>
          </a:p>
          <a:p>
            <a:pPr algn="ctr" defTabSz="956086"/>
            <a:endParaRPr lang="en-US" sz="6000" b="0" dirty="0">
              <a:solidFill>
                <a:srgbClr val="F5841F"/>
              </a:solidFill>
              <a:cs typeface="Arial" charset="0"/>
            </a:endParaRPr>
          </a:p>
          <a:p>
            <a:pPr algn="ctr" defTabSz="956086"/>
            <a:endParaRPr lang="en-US" sz="6000" b="0" dirty="0">
              <a:solidFill>
                <a:srgbClr val="F5841F"/>
              </a:solidFill>
              <a:cs typeface="Arial" charset="0"/>
            </a:endParaRPr>
          </a:p>
          <a:p>
            <a:pPr marL="0" indent="0" algn="ctr">
              <a:lnSpc>
                <a:spcPct val="120000"/>
              </a:lnSpc>
              <a:spcAft>
                <a:spcPts val="314"/>
              </a:spcAft>
              <a:buNone/>
            </a:pPr>
            <a:endParaRPr lang="en-US" sz="6000" b="0" dirty="0">
              <a:solidFill>
                <a:srgbClr val="F5841F"/>
              </a:solidFill>
            </a:endParaRPr>
          </a:p>
          <a:p>
            <a:pPr marL="0" indent="0" algn="ctr">
              <a:lnSpc>
                <a:spcPct val="120000"/>
              </a:lnSpc>
              <a:spcAft>
                <a:spcPts val="314"/>
              </a:spcAft>
              <a:buNone/>
            </a:pPr>
            <a:endParaRPr lang="en-US" sz="6000" b="0" dirty="0">
              <a:solidFill>
                <a:srgbClr val="F5841F"/>
              </a:solidFill>
            </a:endParaRPr>
          </a:p>
          <a:p>
            <a:pPr algn="ctr">
              <a:lnSpc>
                <a:spcPct val="120000"/>
              </a:lnSpc>
              <a:spcAft>
                <a:spcPts val="314"/>
              </a:spcAft>
            </a:pPr>
            <a:endParaRPr lang="en-US" sz="6000" b="0" dirty="0">
              <a:solidFill>
                <a:srgbClr val="F5841F"/>
              </a:solidFill>
            </a:endParaRPr>
          </a:p>
          <a:p>
            <a:pPr algn="ctr">
              <a:lnSpc>
                <a:spcPct val="120000"/>
              </a:lnSpc>
              <a:spcAft>
                <a:spcPts val="314"/>
              </a:spcAft>
            </a:pPr>
            <a:endParaRPr lang="en-US" sz="6000" b="0" dirty="0">
              <a:solidFill>
                <a:srgbClr val="F5841F"/>
              </a:solidFill>
            </a:endParaRPr>
          </a:p>
          <a:p>
            <a:pPr algn="ctr">
              <a:lnSpc>
                <a:spcPct val="120000"/>
              </a:lnSpc>
              <a:spcAft>
                <a:spcPts val="314"/>
              </a:spcAft>
            </a:pPr>
            <a:endParaRPr lang="en-US" sz="6000" b="0" dirty="0">
              <a:solidFill>
                <a:srgbClr val="F5841F"/>
              </a:solidFill>
            </a:endParaRPr>
          </a:p>
          <a:p>
            <a:pPr marL="0" indent="0" algn="ctr">
              <a:lnSpc>
                <a:spcPct val="120000"/>
              </a:lnSpc>
              <a:spcAft>
                <a:spcPts val="314"/>
              </a:spcAft>
              <a:buNone/>
            </a:pPr>
            <a:endParaRPr lang="en-GB" sz="6000" b="0" dirty="0">
              <a:solidFill>
                <a:srgbClr val="F5841F"/>
              </a:solidFill>
            </a:endParaRPr>
          </a:p>
          <a:p>
            <a:pPr marL="0" indent="0" algn="ctr">
              <a:lnSpc>
                <a:spcPct val="120000"/>
              </a:lnSpc>
              <a:spcAft>
                <a:spcPts val="314"/>
              </a:spcAft>
              <a:buNone/>
            </a:pPr>
            <a:endParaRPr lang="en-GB" sz="6000" b="0" dirty="0">
              <a:solidFill>
                <a:srgbClr val="F5841F"/>
              </a:solidFill>
            </a:endParaRPr>
          </a:p>
        </p:txBody>
      </p:sp>
      <p:sp>
        <p:nvSpPr>
          <p:cNvPr id="3" name="Text Placeholder 2"/>
          <p:cNvSpPr>
            <a:spLocks noGrp="1"/>
          </p:cNvSpPr>
          <p:nvPr>
            <p:ph type="body" sz="quarter" idx="11"/>
          </p:nvPr>
        </p:nvSpPr>
        <p:spPr>
          <a:xfrm>
            <a:off x="554813" y="557577"/>
            <a:ext cx="8876840" cy="735013"/>
          </a:xfrm>
        </p:spPr>
        <p:txBody>
          <a:bodyPr/>
          <a:lstStyle/>
          <a:p>
            <a:r>
              <a:rPr lang="fr-BE" dirty="0"/>
              <a:t>Section 2: </a:t>
            </a:r>
          </a:p>
        </p:txBody>
      </p:sp>
    </p:spTree>
    <p:extLst>
      <p:ext uri="{BB962C8B-B14F-4D97-AF65-F5344CB8AC3E}">
        <p14:creationId xmlns:p14="http://schemas.microsoft.com/office/powerpoint/2010/main" val="3784025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1800" y="455977"/>
            <a:ext cx="8470900" cy="735013"/>
          </a:xfrm>
        </p:spPr>
        <p:txBody>
          <a:bodyPr/>
          <a:lstStyle/>
          <a:p>
            <a:r>
              <a:rPr lang="en-US" sz="2000" b="0" dirty="0"/>
              <a:t>Healthcare systems face significant challenges in </a:t>
            </a:r>
            <a:br>
              <a:rPr lang="en-US" sz="2000" b="0" dirty="0"/>
            </a:br>
            <a:r>
              <a:rPr lang="en-US" sz="2000" dirty="0"/>
              <a:t>Expanding access to healthcare while managing constrained budgets</a:t>
            </a:r>
            <a:endParaRPr lang="fr-BE" sz="2000" dirty="0"/>
          </a:p>
        </p:txBody>
      </p:sp>
      <p:grpSp>
        <p:nvGrpSpPr>
          <p:cNvPr id="4" name="Group 3"/>
          <p:cNvGrpSpPr/>
          <p:nvPr/>
        </p:nvGrpSpPr>
        <p:grpSpPr>
          <a:xfrm>
            <a:off x="786575" y="1682521"/>
            <a:ext cx="9313863" cy="4582624"/>
            <a:chOff x="304800" y="1496530"/>
            <a:chExt cx="9313863" cy="4582624"/>
          </a:xfrm>
        </p:grpSpPr>
        <p:sp>
          <p:nvSpPr>
            <p:cNvPr id="5" name="Freeform 6"/>
            <p:cNvSpPr>
              <a:spLocks noEditPoints="1"/>
            </p:cNvSpPr>
            <p:nvPr/>
          </p:nvSpPr>
          <p:spPr bwMode="auto">
            <a:xfrm>
              <a:off x="609600" y="3962403"/>
              <a:ext cx="831850" cy="833438"/>
            </a:xfrm>
            <a:custGeom>
              <a:avLst/>
              <a:gdLst>
                <a:gd name="T0" fmla="*/ 301 w 350"/>
                <a:gd name="T1" fmla="*/ 160 h 350"/>
                <a:gd name="T2" fmla="*/ 350 w 350"/>
                <a:gd name="T3" fmla="*/ 136 h 350"/>
                <a:gd name="T4" fmla="*/ 336 w 350"/>
                <a:gd name="T5" fmla="*/ 96 h 350"/>
                <a:gd name="T6" fmla="*/ 282 w 350"/>
                <a:gd name="T7" fmla="*/ 108 h 350"/>
                <a:gd name="T8" fmla="*/ 254 w 350"/>
                <a:gd name="T9" fmla="*/ 76 h 350"/>
                <a:gd name="T10" fmla="*/ 271 w 350"/>
                <a:gd name="T11" fmla="*/ 24 h 350"/>
                <a:gd name="T12" fmla="*/ 253 w 350"/>
                <a:gd name="T13" fmla="*/ 13 h 350"/>
                <a:gd name="T14" fmla="*/ 233 w 350"/>
                <a:gd name="T15" fmla="*/ 5 h 350"/>
                <a:gd name="T16" fmla="*/ 203 w 350"/>
                <a:gd name="T17" fmla="*/ 52 h 350"/>
                <a:gd name="T18" fmla="*/ 161 w 350"/>
                <a:gd name="T19" fmla="*/ 49 h 350"/>
                <a:gd name="T20" fmla="*/ 136 w 350"/>
                <a:gd name="T21" fmla="*/ 0 h 350"/>
                <a:gd name="T22" fmla="*/ 96 w 350"/>
                <a:gd name="T23" fmla="*/ 14 h 350"/>
                <a:gd name="T24" fmla="*/ 108 w 350"/>
                <a:gd name="T25" fmla="*/ 68 h 350"/>
                <a:gd name="T26" fmla="*/ 76 w 350"/>
                <a:gd name="T27" fmla="*/ 96 h 350"/>
                <a:gd name="T28" fmla="*/ 24 w 350"/>
                <a:gd name="T29" fmla="*/ 79 h 350"/>
                <a:gd name="T30" fmla="*/ 13 w 350"/>
                <a:gd name="T31" fmla="*/ 97 h 350"/>
                <a:gd name="T32" fmla="*/ 5 w 350"/>
                <a:gd name="T33" fmla="*/ 117 h 350"/>
                <a:gd name="T34" fmla="*/ 52 w 350"/>
                <a:gd name="T35" fmla="*/ 147 h 350"/>
                <a:gd name="T36" fmla="*/ 49 w 350"/>
                <a:gd name="T37" fmla="*/ 189 h 350"/>
                <a:gd name="T38" fmla="*/ 0 w 350"/>
                <a:gd name="T39" fmla="*/ 214 h 350"/>
                <a:gd name="T40" fmla="*/ 14 w 350"/>
                <a:gd name="T41" fmla="*/ 254 h 350"/>
                <a:gd name="T42" fmla="*/ 68 w 350"/>
                <a:gd name="T43" fmla="*/ 242 h 350"/>
                <a:gd name="T44" fmla="*/ 96 w 350"/>
                <a:gd name="T45" fmla="*/ 274 h 350"/>
                <a:gd name="T46" fmla="*/ 79 w 350"/>
                <a:gd name="T47" fmla="*/ 326 h 350"/>
                <a:gd name="T48" fmla="*/ 97 w 350"/>
                <a:gd name="T49" fmla="*/ 337 h 350"/>
                <a:gd name="T50" fmla="*/ 117 w 350"/>
                <a:gd name="T51" fmla="*/ 345 h 350"/>
                <a:gd name="T52" fmla="*/ 147 w 350"/>
                <a:gd name="T53" fmla="*/ 298 h 350"/>
                <a:gd name="T54" fmla="*/ 190 w 350"/>
                <a:gd name="T55" fmla="*/ 301 h 350"/>
                <a:gd name="T56" fmla="*/ 214 w 350"/>
                <a:gd name="T57" fmla="*/ 350 h 350"/>
                <a:gd name="T58" fmla="*/ 254 w 350"/>
                <a:gd name="T59" fmla="*/ 336 h 350"/>
                <a:gd name="T60" fmla="*/ 242 w 350"/>
                <a:gd name="T61" fmla="*/ 282 h 350"/>
                <a:gd name="T62" fmla="*/ 274 w 350"/>
                <a:gd name="T63" fmla="*/ 254 h 350"/>
                <a:gd name="T64" fmla="*/ 326 w 350"/>
                <a:gd name="T65" fmla="*/ 271 h 350"/>
                <a:gd name="T66" fmla="*/ 337 w 350"/>
                <a:gd name="T67" fmla="*/ 253 h 350"/>
                <a:gd name="T68" fmla="*/ 345 w 350"/>
                <a:gd name="T69" fmla="*/ 233 h 350"/>
                <a:gd name="T70" fmla="*/ 298 w 350"/>
                <a:gd name="T71" fmla="*/ 203 h 350"/>
                <a:gd name="T72" fmla="*/ 301 w 350"/>
                <a:gd name="T73" fmla="*/ 160 h 350"/>
                <a:gd name="T74" fmla="*/ 228 w 350"/>
                <a:gd name="T75" fmla="*/ 201 h 350"/>
                <a:gd name="T76" fmla="*/ 150 w 350"/>
                <a:gd name="T77" fmla="*/ 228 h 350"/>
                <a:gd name="T78" fmla="*/ 122 w 350"/>
                <a:gd name="T79" fmla="*/ 150 h 350"/>
                <a:gd name="T80" fmla="*/ 201 w 350"/>
                <a:gd name="T81" fmla="*/ 122 h 350"/>
                <a:gd name="T82" fmla="*/ 228 w 350"/>
                <a:gd name="T83" fmla="*/ 20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350">
                  <a:moveTo>
                    <a:pt x="301" y="160"/>
                  </a:moveTo>
                  <a:cubicBezTo>
                    <a:pt x="350" y="136"/>
                    <a:pt x="350" y="136"/>
                    <a:pt x="350" y="136"/>
                  </a:cubicBezTo>
                  <a:cubicBezTo>
                    <a:pt x="347" y="122"/>
                    <a:pt x="342" y="109"/>
                    <a:pt x="336" y="96"/>
                  </a:cubicBezTo>
                  <a:cubicBezTo>
                    <a:pt x="282" y="108"/>
                    <a:pt x="282" y="108"/>
                    <a:pt x="282" y="108"/>
                  </a:cubicBezTo>
                  <a:cubicBezTo>
                    <a:pt x="275" y="96"/>
                    <a:pt x="265" y="85"/>
                    <a:pt x="254" y="76"/>
                  </a:cubicBezTo>
                  <a:cubicBezTo>
                    <a:pt x="271" y="24"/>
                    <a:pt x="271" y="24"/>
                    <a:pt x="271" y="24"/>
                  </a:cubicBezTo>
                  <a:cubicBezTo>
                    <a:pt x="265" y="20"/>
                    <a:pt x="259" y="17"/>
                    <a:pt x="253" y="13"/>
                  </a:cubicBezTo>
                  <a:cubicBezTo>
                    <a:pt x="246" y="10"/>
                    <a:pt x="240" y="8"/>
                    <a:pt x="233" y="5"/>
                  </a:cubicBezTo>
                  <a:cubicBezTo>
                    <a:pt x="203" y="52"/>
                    <a:pt x="203" y="52"/>
                    <a:pt x="203" y="52"/>
                  </a:cubicBezTo>
                  <a:cubicBezTo>
                    <a:pt x="189" y="49"/>
                    <a:pt x="175" y="48"/>
                    <a:pt x="161" y="49"/>
                  </a:cubicBezTo>
                  <a:cubicBezTo>
                    <a:pt x="136" y="0"/>
                    <a:pt x="136" y="0"/>
                    <a:pt x="136" y="0"/>
                  </a:cubicBezTo>
                  <a:cubicBezTo>
                    <a:pt x="122" y="3"/>
                    <a:pt x="109" y="8"/>
                    <a:pt x="96" y="14"/>
                  </a:cubicBezTo>
                  <a:cubicBezTo>
                    <a:pt x="108" y="68"/>
                    <a:pt x="108" y="68"/>
                    <a:pt x="108" y="68"/>
                  </a:cubicBezTo>
                  <a:cubicBezTo>
                    <a:pt x="96" y="75"/>
                    <a:pt x="85" y="85"/>
                    <a:pt x="76" y="96"/>
                  </a:cubicBezTo>
                  <a:cubicBezTo>
                    <a:pt x="58" y="90"/>
                    <a:pt x="40" y="84"/>
                    <a:pt x="24" y="79"/>
                  </a:cubicBezTo>
                  <a:cubicBezTo>
                    <a:pt x="20" y="85"/>
                    <a:pt x="16" y="91"/>
                    <a:pt x="13" y="97"/>
                  </a:cubicBezTo>
                  <a:cubicBezTo>
                    <a:pt x="10" y="104"/>
                    <a:pt x="8" y="110"/>
                    <a:pt x="5" y="117"/>
                  </a:cubicBezTo>
                  <a:cubicBezTo>
                    <a:pt x="19" y="126"/>
                    <a:pt x="36" y="136"/>
                    <a:pt x="52" y="147"/>
                  </a:cubicBezTo>
                  <a:cubicBezTo>
                    <a:pt x="49" y="161"/>
                    <a:pt x="48" y="175"/>
                    <a:pt x="49" y="189"/>
                  </a:cubicBezTo>
                  <a:cubicBezTo>
                    <a:pt x="32" y="198"/>
                    <a:pt x="15" y="207"/>
                    <a:pt x="0" y="214"/>
                  </a:cubicBezTo>
                  <a:cubicBezTo>
                    <a:pt x="3" y="228"/>
                    <a:pt x="8" y="241"/>
                    <a:pt x="14" y="254"/>
                  </a:cubicBezTo>
                  <a:cubicBezTo>
                    <a:pt x="30" y="250"/>
                    <a:pt x="49" y="246"/>
                    <a:pt x="68" y="242"/>
                  </a:cubicBezTo>
                  <a:cubicBezTo>
                    <a:pt x="75" y="254"/>
                    <a:pt x="85" y="265"/>
                    <a:pt x="96" y="274"/>
                  </a:cubicBezTo>
                  <a:cubicBezTo>
                    <a:pt x="79" y="326"/>
                    <a:pt x="79" y="326"/>
                    <a:pt x="79" y="326"/>
                  </a:cubicBezTo>
                  <a:cubicBezTo>
                    <a:pt x="85" y="330"/>
                    <a:pt x="91" y="334"/>
                    <a:pt x="97" y="337"/>
                  </a:cubicBezTo>
                  <a:cubicBezTo>
                    <a:pt x="104" y="340"/>
                    <a:pt x="110" y="342"/>
                    <a:pt x="117" y="345"/>
                  </a:cubicBezTo>
                  <a:cubicBezTo>
                    <a:pt x="126" y="331"/>
                    <a:pt x="136" y="315"/>
                    <a:pt x="147" y="298"/>
                  </a:cubicBezTo>
                  <a:cubicBezTo>
                    <a:pt x="161" y="302"/>
                    <a:pt x="175" y="302"/>
                    <a:pt x="190" y="301"/>
                  </a:cubicBezTo>
                  <a:cubicBezTo>
                    <a:pt x="214" y="350"/>
                    <a:pt x="214" y="350"/>
                    <a:pt x="214" y="350"/>
                  </a:cubicBezTo>
                  <a:cubicBezTo>
                    <a:pt x="228" y="347"/>
                    <a:pt x="241" y="342"/>
                    <a:pt x="254" y="336"/>
                  </a:cubicBezTo>
                  <a:cubicBezTo>
                    <a:pt x="250" y="320"/>
                    <a:pt x="246" y="301"/>
                    <a:pt x="242" y="282"/>
                  </a:cubicBezTo>
                  <a:cubicBezTo>
                    <a:pt x="254" y="275"/>
                    <a:pt x="265" y="265"/>
                    <a:pt x="274" y="254"/>
                  </a:cubicBezTo>
                  <a:cubicBezTo>
                    <a:pt x="326" y="271"/>
                    <a:pt x="326" y="271"/>
                    <a:pt x="326" y="271"/>
                  </a:cubicBezTo>
                  <a:cubicBezTo>
                    <a:pt x="330" y="265"/>
                    <a:pt x="334" y="259"/>
                    <a:pt x="337" y="253"/>
                  </a:cubicBezTo>
                  <a:cubicBezTo>
                    <a:pt x="340" y="246"/>
                    <a:pt x="342" y="240"/>
                    <a:pt x="345" y="233"/>
                  </a:cubicBezTo>
                  <a:cubicBezTo>
                    <a:pt x="298" y="203"/>
                    <a:pt x="298" y="203"/>
                    <a:pt x="298" y="203"/>
                  </a:cubicBezTo>
                  <a:cubicBezTo>
                    <a:pt x="302" y="189"/>
                    <a:pt x="302" y="175"/>
                    <a:pt x="301" y="160"/>
                  </a:cubicBezTo>
                  <a:close/>
                  <a:moveTo>
                    <a:pt x="228" y="201"/>
                  </a:moveTo>
                  <a:cubicBezTo>
                    <a:pt x="214" y="230"/>
                    <a:pt x="179" y="242"/>
                    <a:pt x="150" y="228"/>
                  </a:cubicBezTo>
                  <a:cubicBezTo>
                    <a:pt x="120" y="214"/>
                    <a:pt x="108" y="179"/>
                    <a:pt x="122" y="150"/>
                  </a:cubicBezTo>
                  <a:cubicBezTo>
                    <a:pt x="136" y="120"/>
                    <a:pt x="171" y="108"/>
                    <a:pt x="201" y="122"/>
                  </a:cubicBezTo>
                  <a:cubicBezTo>
                    <a:pt x="230" y="136"/>
                    <a:pt x="242" y="171"/>
                    <a:pt x="228" y="201"/>
                  </a:cubicBez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p:cNvSpPr>
              <a:spLocks noChangeAspect="1" noChangeArrowheads="1" noTextEdit="1"/>
            </p:cNvSpPr>
            <p:nvPr/>
          </p:nvSpPr>
          <p:spPr bwMode="auto">
            <a:xfrm>
              <a:off x="7165975" y="3352800"/>
              <a:ext cx="2452688" cy="238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5"/>
            <p:cNvSpPr>
              <a:spLocks noEditPoints="1"/>
            </p:cNvSpPr>
            <p:nvPr/>
          </p:nvSpPr>
          <p:spPr bwMode="auto">
            <a:xfrm>
              <a:off x="847725" y="3188899"/>
              <a:ext cx="838200" cy="842155"/>
            </a:xfrm>
            <a:custGeom>
              <a:avLst/>
              <a:gdLst>
                <a:gd name="T0" fmla="*/ 461 w 512"/>
                <a:gd name="T1" fmla="*/ 269 h 513"/>
                <a:gd name="T2" fmla="*/ 512 w 512"/>
                <a:gd name="T3" fmla="*/ 259 h 513"/>
                <a:gd name="T4" fmla="*/ 509 w 512"/>
                <a:gd name="T5" fmla="*/ 215 h 513"/>
                <a:gd name="T6" fmla="*/ 456 w 512"/>
                <a:gd name="T7" fmla="*/ 214 h 513"/>
                <a:gd name="T8" fmla="*/ 439 w 512"/>
                <a:gd name="T9" fmla="*/ 165 h 513"/>
                <a:gd name="T10" fmla="*/ 479 w 512"/>
                <a:gd name="T11" fmla="*/ 131 h 513"/>
                <a:gd name="T12" fmla="*/ 454 w 512"/>
                <a:gd name="T13" fmla="*/ 95 h 513"/>
                <a:gd name="T14" fmla="*/ 408 w 512"/>
                <a:gd name="T15" fmla="*/ 119 h 513"/>
                <a:gd name="T16" fmla="*/ 369 w 512"/>
                <a:gd name="T17" fmla="*/ 86 h 513"/>
                <a:gd name="T18" fmla="*/ 386 w 512"/>
                <a:gd name="T19" fmla="*/ 36 h 513"/>
                <a:gd name="T20" fmla="*/ 367 w 512"/>
                <a:gd name="T21" fmla="*/ 26 h 513"/>
                <a:gd name="T22" fmla="*/ 347 w 512"/>
                <a:gd name="T23" fmla="*/ 17 h 513"/>
                <a:gd name="T24" fmla="*/ 319 w 512"/>
                <a:gd name="T25" fmla="*/ 62 h 513"/>
                <a:gd name="T26" fmla="*/ 268 w 512"/>
                <a:gd name="T27" fmla="*/ 52 h 513"/>
                <a:gd name="T28" fmla="*/ 259 w 512"/>
                <a:gd name="T29" fmla="*/ 1 h 513"/>
                <a:gd name="T30" fmla="*/ 215 w 512"/>
                <a:gd name="T31" fmla="*/ 4 h 513"/>
                <a:gd name="T32" fmla="*/ 213 w 512"/>
                <a:gd name="T33" fmla="*/ 56 h 513"/>
                <a:gd name="T34" fmla="*/ 164 w 512"/>
                <a:gd name="T35" fmla="*/ 73 h 513"/>
                <a:gd name="T36" fmla="*/ 130 w 512"/>
                <a:gd name="T37" fmla="*/ 34 h 513"/>
                <a:gd name="T38" fmla="*/ 94 w 512"/>
                <a:gd name="T39" fmla="*/ 58 h 513"/>
                <a:gd name="T40" fmla="*/ 119 w 512"/>
                <a:gd name="T41" fmla="*/ 104 h 513"/>
                <a:gd name="T42" fmla="*/ 85 w 512"/>
                <a:gd name="T43" fmla="*/ 144 h 513"/>
                <a:gd name="T44" fmla="*/ 36 w 512"/>
                <a:gd name="T45" fmla="*/ 126 h 513"/>
                <a:gd name="T46" fmla="*/ 25 w 512"/>
                <a:gd name="T47" fmla="*/ 146 h 513"/>
                <a:gd name="T48" fmla="*/ 17 w 512"/>
                <a:gd name="T49" fmla="*/ 166 h 513"/>
                <a:gd name="T50" fmla="*/ 61 w 512"/>
                <a:gd name="T51" fmla="*/ 193 h 513"/>
                <a:gd name="T52" fmla="*/ 51 w 512"/>
                <a:gd name="T53" fmla="*/ 245 h 513"/>
                <a:gd name="T54" fmla="*/ 0 w 512"/>
                <a:gd name="T55" fmla="*/ 254 h 513"/>
                <a:gd name="T56" fmla="*/ 3 w 512"/>
                <a:gd name="T57" fmla="*/ 298 h 513"/>
                <a:gd name="T58" fmla="*/ 56 w 512"/>
                <a:gd name="T59" fmla="*/ 299 h 513"/>
                <a:gd name="T60" fmla="*/ 73 w 512"/>
                <a:gd name="T61" fmla="*/ 348 h 513"/>
                <a:gd name="T62" fmla="*/ 33 w 512"/>
                <a:gd name="T63" fmla="*/ 382 h 513"/>
                <a:gd name="T64" fmla="*/ 58 w 512"/>
                <a:gd name="T65" fmla="*/ 419 h 513"/>
                <a:gd name="T66" fmla="*/ 104 w 512"/>
                <a:gd name="T67" fmla="*/ 394 h 513"/>
                <a:gd name="T68" fmla="*/ 143 w 512"/>
                <a:gd name="T69" fmla="*/ 428 h 513"/>
                <a:gd name="T70" fmla="*/ 126 w 512"/>
                <a:gd name="T71" fmla="*/ 477 h 513"/>
                <a:gd name="T72" fmla="*/ 145 w 512"/>
                <a:gd name="T73" fmla="*/ 487 h 513"/>
                <a:gd name="T74" fmla="*/ 165 w 512"/>
                <a:gd name="T75" fmla="*/ 496 h 513"/>
                <a:gd name="T76" fmla="*/ 193 w 512"/>
                <a:gd name="T77" fmla="*/ 452 h 513"/>
                <a:gd name="T78" fmla="*/ 244 w 512"/>
                <a:gd name="T79" fmla="*/ 461 h 513"/>
                <a:gd name="T80" fmla="*/ 253 w 512"/>
                <a:gd name="T81" fmla="*/ 513 h 513"/>
                <a:gd name="T82" fmla="*/ 297 w 512"/>
                <a:gd name="T83" fmla="*/ 509 h 513"/>
                <a:gd name="T84" fmla="*/ 299 w 512"/>
                <a:gd name="T85" fmla="*/ 457 h 513"/>
                <a:gd name="T86" fmla="*/ 348 w 512"/>
                <a:gd name="T87" fmla="*/ 440 h 513"/>
                <a:gd name="T88" fmla="*/ 382 w 512"/>
                <a:gd name="T89" fmla="*/ 480 h 513"/>
                <a:gd name="T90" fmla="*/ 418 w 512"/>
                <a:gd name="T91" fmla="*/ 455 h 513"/>
                <a:gd name="T92" fmla="*/ 393 w 512"/>
                <a:gd name="T93" fmla="*/ 409 h 513"/>
                <a:gd name="T94" fmla="*/ 427 w 512"/>
                <a:gd name="T95" fmla="*/ 369 h 513"/>
                <a:gd name="T96" fmla="*/ 476 w 512"/>
                <a:gd name="T97" fmla="*/ 387 h 513"/>
                <a:gd name="T98" fmla="*/ 487 w 512"/>
                <a:gd name="T99" fmla="*/ 368 h 513"/>
                <a:gd name="T100" fmla="*/ 495 w 512"/>
                <a:gd name="T101" fmla="*/ 347 h 513"/>
                <a:gd name="T102" fmla="*/ 451 w 512"/>
                <a:gd name="T103" fmla="*/ 320 h 513"/>
                <a:gd name="T104" fmla="*/ 461 w 512"/>
                <a:gd name="T105" fmla="*/ 269 h 513"/>
                <a:gd name="T106" fmla="*/ 349 w 512"/>
                <a:gd name="T107" fmla="*/ 301 h 513"/>
                <a:gd name="T108" fmla="*/ 211 w 512"/>
                <a:gd name="T109" fmla="*/ 350 h 513"/>
                <a:gd name="T110" fmla="*/ 163 w 512"/>
                <a:gd name="T111" fmla="*/ 212 h 513"/>
                <a:gd name="T112" fmla="*/ 301 w 512"/>
                <a:gd name="T113" fmla="*/ 163 h 513"/>
                <a:gd name="T114" fmla="*/ 349 w 512"/>
                <a:gd name="T115" fmla="*/ 30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3">
                  <a:moveTo>
                    <a:pt x="461" y="269"/>
                  </a:moveTo>
                  <a:cubicBezTo>
                    <a:pt x="512" y="259"/>
                    <a:pt x="512" y="259"/>
                    <a:pt x="512" y="259"/>
                  </a:cubicBezTo>
                  <a:cubicBezTo>
                    <a:pt x="512" y="245"/>
                    <a:pt x="511" y="230"/>
                    <a:pt x="509" y="215"/>
                  </a:cubicBezTo>
                  <a:cubicBezTo>
                    <a:pt x="456" y="214"/>
                    <a:pt x="456" y="214"/>
                    <a:pt x="456" y="214"/>
                  </a:cubicBezTo>
                  <a:cubicBezTo>
                    <a:pt x="453" y="197"/>
                    <a:pt x="447" y="180"/>
                    <a:pt x="439" y="165"/>
                  </a:cubicBezTo>
                  <a:cubicBezTo>
                    <a:pt x="479" y="131"/>
                    <a:pt x="479" y="131"/>
                    <a:pt x="479" y="131"/>
                  </a:cubicBezTo>
                  <a:cubicBezTo>
                    <a:pt x="472" y="118"/>
                    <a:pt x="464" y="106"/>
                    <a:pt x="454" y="95"/>
                  </a:cubicBezTo>
                  <a:cubicBezTo>
                    <a:pt x="408" y="119"/>
                    <a:pt x="408" y="119"/>
                    <a:pt x="408" y="119"/>
                  </a:cubicBezTo>
                  <a:cubicBezTo>
                    <a:pt x="397" y="107"/>
                    <a:pt x="384" y="95"/>
                    <a:pt x="369" y="86"/>
                  </a:cubicBezTo>
                  <a:cubicBezTo>
                    <a:pt x="386" y="36"/>
                    <a:pt x="386" y="36"/>
                    <a:pt x="386" y="36"/>
                  </a:cubicBezTo>
                  <a:cubicBezTo>
                    <a:pt x="380" y="33"/>
                    <a:pt x="374" y="29"/>
                    <a:pt x="367" y="26"/>
                  </a:cubicBezTo>
                  <a:cubicBezTo>
                    <a:pt x="360" y="23"/>
                    <a:pt x="354" y="20"/>
                    <a:pt x="347" y="17"/>
                  </a:cubicBezTo>
                  <a:cubicBezTo>
                    <a:pt x="319" y="62"/>
                    <a:pt x="319" y="62"/>
                    <a:pt x="319" y="62"/>
                  </a:cubicBezTo>
                  <a:cubicBezTo>
                    <a:pt x="302" y="56"/>
                    <a:pt x="285" y="53"/>
                    <a:pt x="268" y="52"/>
                  </a:cubicBezTo>
                  <a:cubicBezTo>
                    <a:pt x="259" y="1"/>
                    <a:pt x="259" y="1"/>
                    <a:pt x="259" y="1"/>
                  </a:cubicBezTo>
                  <a:cubicBezTo>
                    <a:pt x="244" y="0"/>
                    <a:pt x="229" y="2"/>
                    <a:pt x="215" y="4"/>
                  </a:cubicBezTo>
                  <a:cubicBezTo>
                    <a:pt x="213" y="56"/>
                    <a:pt x="213" y="56"/>
                    <a:pt x="213" y="56"/>
                  </a:cubicBezTo>
                  <a:cubicBezTo>
                    <a:pt x="196" y="60"/>
                    <a:pt x="180" y="66"/>
                    <a:pt x="164" y="73"/>
                  </a:cubicBezTo>
                  <a:cubicBezTo>
                    <a:pt x="130" y="34"/>
                    <a:pt x="130" y="34"/>
                    <a:pt x="130" y="34"/>
                  </a:cubicBezTo>
                  <a:cubicBezTo>
                    <a:pt x="118" y="41"/>
                    <a:pt x="105" y="49"/>
                    <a:pt x="94" y="58"/>
                  </a:cubicBezTo>
                  <a:cubicBezTo>
                    <a:pt x="119" y="104"/>
                    <a:pt x="119" y="104"/>
                    <a:pt x="119" y="104"/>
                  </a:cubicBezTo>
                  <a:cubicBezTo>
                    <a:pt x="106" y="116"/>
                    <a:pt x="95" y="129"/>
                    <a:pt x="85" y="144"/>
                  </a:cubicBezTo>
                  <a:cubicBezTo>
                    <a:pt x="67" y="137"/>
                    <a:pt x="50" y="131"/>
                    <a:pt x="36" y="126"/>
                  </a:cubicBezTo>
                  <a:cubicBezTo>
                    <a:pt x="32" y="133"/>
                    <a:pt x="29" y="139"/>
                    <a:pt x="25" y="146"/>
                  </a:cubicBezTo>
                  <a:cubicBezTo>
                    <a:pt x="22" y="152"/>
                    <a:pt x="19" y="159"/>
                    <a:pt x="17" y="166"/>
                  </a:cubicBezTo>
                  <a:cubicBezTo>
                    <a:pt x="30" y="174"/>
                    <a:pt x="45" y="183"/>
                    <a:pt x="61" y="193"/>
                  </a:cubicBezTo>
                  <a:cubicBezTo>
                    <a:pt x="56" y="210"/>
                    <a:pt x="52" y="227"/>
                    <a:pt x="51" y="245"/>
                  </a:cubicBezTo>
                  <a:cubicBezTo>
                    <a:pt x="0" y="254"/>
                    <a:pt x="0" y="254"/>
                    <a:pt x="0" y="254"/>
                  </a:cubicBezTo>
                  <a:cubicBezTo>
                    <a:pt x="0" y="269"/>
                    <a:pt x="1" y="283"/>
                    <a:pt x="3" y="298"/>
                  </a:cubicBezTo>
                  <a:cubicBezTo>
                    <a:pt x="56" y="299"/>
                    <a:pt x="56" y="299"/>
                    <a:pt x="56" y="299"/>
                  </a:cubicBezTo>
                  <a:cubicBezTo>
                    <a:pt x="59" y="316"/>
                    <a:pt x="65" y="333"/>
                    <a:pt x="73" y="348"/>
                  </a:cubicBezTo>
                  <a:cubicBezTo>
                    <a:pt x="33" y="382"/>
                    <a:pt x="33" y="382"/>
                    <a:pt x="33" y="382"/>
                  </a:cubicBezTo>
                  <a:cubicBezTo>
                    <a:pt x="40" y="395"/>
                    <a:pt x="48" y="407"/>
                    <a:pt x="58" y="419"/>
                  </a:cubicBezTo>
                  <a:cubicBezTo>
                    <a:pt x="104" y="394"/>
                    <a:pt x="104" y="394"/>
                    <a:pt x="104" y="394"/>
                  </a:cubicBezTo>
                  <a:cubicBezTo>
                    <a:pt x="115" y="407"/>
                    <a:pt x="128" y="418"/>
                    <a:pt x="143" y="428"/>
                  </a:cubicBezTo>
                  <a:cubicBezTo>
                    <a:pt x="126" y="477"/>
                    <a:pt x="126" y="477"/>
                    <a:pt x="126" y="477"/>
                  </a:cubicBezTo>
                  <a:cubicBezTo>
                    <a:pt x="132" y="481"/>
                    <a:pt x="138" y="484"/>
                    <a:pt x="145" y="487"/>
                  </a:cubicBezTo>
                  <a:cubicBezTo>
                    <a:pt x="152" y="491"/>
                    <a:pt x="159" y="493"/>
                    <a:pt x="165" y="496"/>
                  </a:cubicBezTo>
                  <a:cubicBezTo>
                    <a:pt x="193" y="452"/>
                    <a:pt x="193" y="452"/>
                    <a:pt x="193" y="452"/>
                  </a:cubicBezTo>
                  <a:cubicBezTo>
                    <a:pt x="210" y="457"/>
                    <a:pt x="227" y="460"/>
                    <a:pt x="244" y="461"/>
                  </a:cubicBezTo>
                  <a:cubicBezTo>
                    <a:pt x="253" y="513"/>
                    <a:pt x="253" y="513"/>
                    <a:pt x="253" y="513"/>
                  </a:cubicBezTo>
                  <a:cubicBezTo>
                    <a:pt x="268" y="513"/>
                    <a:pt x="283" y="512"/>
                    <a:pt x="297" y="509"/>
                  </a:cubicBezTo>
                  <a:cubicBezTo>
                    <a:pt x="299" y="457"/>
                    <a:pt x="299" y="457"/>
                    <a:pt x="299" y="457"/>
                  </a:cubicBezTo>
                  <a:cubicBezTo>
                    <a:pt x="316" y="453"/>
                    <a:pt x="332" y="448"/>
                    <a:pt x="348" y="440"/>
                  </a:cubicBezTo>
                  <a:cubicBezTo>
                    <a:pt x="382" y="480"/>
                    <a:pt x="382" y="480"/>
                    <a:pt x="382" y="480"/>
                  </a:cubicBezTo>
                  <a:cubicBezTo>
                    <a:pt x="394" y="472"/>
                    <a:pt x="407" y="464"/>
                    <a:pt x="418" y="455"/>
                  </a:cubicBezTo>
                  <a:cubicBezTo>
                    <a:pt x="393" y="409"/>
                    <a:pt x="393" y="409"/>
                    <a:pt x="393" y="409"/>
                  </a:cubicBezTo>
                  <a:cubicBezTo>
                    <a:pt x="406" y="397"/>
                    <a:pt x="417" y="384"/>
                    <a:pt x="427" y="369"/>
                  </a:cubicBezTo>
                  <a:cubicBezTo>
                    <a:pt x="476" y="387"/>
                    <a:pt x="476" y="387"/>
                    <a:pt x="476" y="387"/>
                  </a:cubicBezTo>
                  <a:cubicBezTo>
                    <a:pt x="480" y="381"/>
                    <a:pt x="484" y="374"/>
                    <a:pt x="487" y="368"/>
                  </a:cubicBezTo>
                  <a:cubicBezTo>
                    <a:pt x="490" y="361"/>
                    <a:pt x="493" y="354"/>
                    <a:pt x="495" y="347"/>
                  </a:cubicBezTo>
                  <a:cubicBezTo>
                    <a:pt x="451" y="320"/>
                    <a:pt x="451" y="320"/>
                    <a:pt x="451" y="320"/>
                  </a:cubicBezTo>
                  <a:cubicBezTo>
                    <a:pt x="456" y="303"/>
                    <a:pt x="460" y="286"/>
                    <a:pt x="461" y="269"/>
                  </a:cubicBezTo>
                  <a:close/>
                  <a:moveTo>
                    <a:pt x="349" y="301"/>
                  </a:moveTo>
                  <a:cubicBezTo>
                    <a:pt x="325" y="353"/>
                    <a:pt x="263" y="375"/>
                    <a:pt x="211" y="350"/>
                  </a:cubicBezTo>
                  <a:cubicBezTo>
                    <a:pt x="160" y="325"/>
                    <a:pt x="138" y="263"/>
                    <a:pt x="163" y="212"/>
                  </a:cubicBezTo>
                  <a:cubicBezTo>
                    <a:pt x="187" y="160"/>
                    <a:pt x="249" y="138"/>
                    <a:pt x="301" y="163"/>
                  </a:cubicBezTo>
                  <a:cubicBezTo>
                    <a:pt x="352" y="188"/>
                    <a:pt x="374" y="250"/>
                    <a:pt x="349" y="301"/>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2733674" y="3778442"/>
              <a:ext cx="936625" cy="938413"/>
            </a:xfrm>
            <a:custGeom>
              <a:avLst/>
              <a:gdLst>
                <a:gd name="T0" fmla="*/ 301 w 350"/>
                <a:gd name="T1" fmla="*/ 160 h 350"/>
                <a:gd name="T2" fmla="*/ 350 w 350"/>
                <a:gd name="T3" fmla="*/ 136 h 350"/>
                <a:gd name="T4" fmla="*/ 336 w 350"/>
                <a:gd name="T5" fmla="*/ 96 h 350"/>
                <a:gd name="T6" fmla="*/ 282 w 350"/>
                <a:gd name="T7" fmla="*/ 108 h 350"/>
                <a:gd name="T8" fmla="*/ 254 w 350"/>
                <a:gd name="T9" fmla="*/ 76 h 350"/>
                <a:gd name="T10" fmla="*/ 271 w 350"/>
                <a:gd name="T11" fmla="*/ 24 h 350"/>
                <a:gd name="T12" fmla="*/ 253 w 350"/>
                <a:gd name="T13" fmla="*/ 13 h 350"/>
                <a:gd name="T14" fmla="*/ 233 w 350"/>
                <a:gd name="T15" fmla="*/ 5 h 350"/>
                <a:gd name="T16" fmla="*/ 203 w 350"/>
                <a:gd name="T17" fmla="*/ 52 h 350"/>
                <a:gd name="T18" fmla="*/ 161 w 350"/>
                <a:gd name="T19" fmla="*/ 49 h 350"/>
                <a:gd name="T20" fmla="*/ 136 w 350"/>
                <a:gd name="T21" fmla="*/ 0 h 350"/>
                <a:gd name="T22" fmla="*/ 96 w 350"/>
                <a:gd name="T23" fmla="*/ 14 h 350"/>
                <a:gd name="T24" fmla="*/ 108 w 350"/>
                <a:gd name="T25" fmla="*/ 68 h 350"/>
                <a:gd name="T26" fmla="*/ 76 w 350"/>
                <a:gd name="T27" fmla="*/ 96 h 350"/>
                <a:gd name="T28" fmla="*/ 24 w 350"/>
                <a:gd name="T29" fmla="*/ 79 h 350"/>
                <a:gd name="T30" fmla="*/ 13 w 350"/>
                <a:gd name="T31" fmla="*/ 97 h 350"/>
                <a:gd name="T32" fmla="*/ 5 w 350"/>
                <a:gd name="T33" fmla="*/ 117 h 350"/>
                <a:gd name="T34" fmla="*/ 52 w 350"/>
                <a:gd name="T35" fmla="*/ 147 h 350"/>
                <a:gd name="T36" fmla="*/ 49 w 350"/>
                <a:gd name="T37" fmla="*/ 189 h 350"/>
                <a:gd name="T38" fmla="*/ 0 w 350"/>
                <a:gd name="T39" fmla="*/ 214 h 350"/>
                <a:gd name="T40" fmla="*/ 14 w 350"/>
                <a:gd name="T41" fmla="*/ 254 h 350"/>
                <a:gd name="T42" fmla="*/ 68 w 350"/>
                <a:gd name="T43" fmla="*/ 242 h 350"/>
                <a:gd name="T44" fmla="*/ 96 w 350"/>
                <a:gd name="T45" fmla="*/ 274 h 350"/>
                <a:gd name="T46" fmla="*/ 79 w 350"/>
                <a:gd name="T47" fmla="*/ 326 h 350"/>
                <a:gd name="T48" fmla="*/ 97 w 350"/>
                <a:gd name="T49" fmla="*/ 337 h 350"/>
                <a:gd name="T50" fmla="*/ 117 w 350"/>
                <a:gd name="T51" fmla="*/ 345 h 350"/>
                <a:gd name="T52" fmla="*/ 147 w 350"/>
                <a:gd name="T53" fmla="*/ 298 h 350"/>
                <a:gd name="T54" fmla="*/ 190 w 350"/>
                <a:gd name="T55" fmla="*/ 301 h 350"/>
                <a:gd name="T56" fmla="*/ 214 w 350"/>
                <a:gd name="T57" fmla="*/ 350 h 350"/>
                <a:gd name="T58" fmla="*/ 254 w 350"/>
                <a:gd name="T59" fmla="*/ 336 h 350"/>
                <a:gd name="T60" fmla="*/ 242 w 350"/>
                <a:gd name="T61" fmla="*/ 282 h 350"/>
                <a:gd name="T62" fmla="*/ 274 w 350"/>
                <a:gd name="T63" fmla="*/ 254 h 350"/>
                <a:gd name="T64" fmla="*/ 326 w 350"/>
                <a:gd name="T65" fmla="*/ 271 h 350"/>
                <a:gd name="T66" fmla="*/ 337 w 350"/>
                <a:gd name="T67" fmla="*/ 253 h 350"/>
                <a:gd name="T68" fmla="*/ 345 w 350"/>
                <a:gd name="T69" fmla="*/ 233 h 350"/>
                <a:gd name="T70" fmla="*/ 298 w 350"/>
                <a:gd name="T71" fmla="*/ 203 h 350"/>
                <a:gd name="T72" fmla="*/ 301 w 350"/>
                <a:gd name="T73" fmla="*/ 160 h 350"/>
                <a:gd name="T74" fmla="*/ 228 w 350"/>
                <a:gd name="T75" fmla="*/ 201 h 350"/>
                <a:gd name="T76" fmla="*/ 150 w 350"/>
                <a:gd name="T77" fmla="*/ 228 h 350"/>
                <a:gd name="T78" fmla="*/ 122 w 350"/>
                <a:gd name="T79" fmla="*/ 150 h 350"/>
                <a:gd name="T80" fmla="*/ 201 w 350"/>
                <a:gd name="T81" fmla="*/ 122 h 350"/>
                <a:gd name="T82" fmla="*/ 228 w 350"/>
                <a:gd name="T83" fmla="*/ 20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350">
                  <a:moveTo>
                    <a:pt x="301" y="160"/>
                  </a:moveTo>
                  <a:cubicBezTo>
                    <a:pt x="350" y="136"/>
                    <a:pt x="350" y="136"/>
                    <a:pt x="350" y="136"/>
                  </a:cubicBezTo>
                  <a:cubicBezTo>
                    <a:pt x="347" y="122"/>
                    <a:pt x="342" y="109"/>
                    <a:pt x="336" y="96"/>
                  </a:cubicBezTo>
                  <a:cubicBezTo>
                    <a:pt x="282" y="108"/>
                    <a:pt x="282" y="108"/>
                    <a:pt x="282" y="108"/>
                  </a:cubicBezTo>
                  <a:cubicBezTo>
                    <a:pt x="275" y="96"/>
                    <a:pt x="265" y="85"/>
                    <a:pt x="254" y="76"/>
                  </a:cubicBezTo>
                  <a:cubicBezTo>
                    <a:pt x="271" y="24"/>
                    <a:pt x="271" y="24"/>
                    <a:pt x="271" y="24"/>
                  </a:cubicBezTo>
                  <a:cubicBezTo>
                    <a:pt x="265" y="20"/>
                    <a:pt x="259" y="17"/>
                    <a:pt x="253" y="13"/>
                  </a:cubicBezTo>
                  <a:cubicBezTo>
                    <a:pt x="246" y="10"/>
                    <a:pt x="240" y="8"/>
                    <a:pt x="233" y="5"/>
                  </a:cubicBezTo>
                  <a:cubicBezTo>
                    <a:pt x="203" y="52"/>
                    <a:pt x="203" y="52"/>
                    <a:pt x="203" y="52"/>
                  </a:cubicBezTo>
                  <a:cubicBezTo>
                    <a:pt x="189" y="49"/>
                    <a:pt x="175" y="48"/>
                    <a:pt x="161" y="49"/>
                  </a:cubicBezTo>
                  <a:cubicBezTo>
                    <a:pt x="136" y="0"/>
                    <a:pt x="136" y="0"/>
                    <a:pt x="136" y="0"/>
                  </a:cubicBezTo>
                  <a:cubicBezTo>
                    <a:pt x="122" y="3"/>
                    <a:pt x="109" y="8"/>
                    <a:pt x="96" y="14"/>
                  </a:cubicBezTo>
                  <a:cubicBezTo>
                    <a:pt x="108" y="68"/>
                    <a:pt x="108" y="68"/>
                    <a:pt x="108" y="68"/>
                  </a:cubicBezTo>
                  <a:cubicBezTo>
                    <a:pt x="96" y="75"/>
                    <a:pt x="85" y="85"/>
                    <a:pt x="76" y="96"/>
                  </a:cubicBezTo>
                  <a:cubicBezTo>
                    <a:pt x="58" y="90"/>
                    <a:pt x="40" y="84"/>
                    <a:pt x="24" y="79"/>
                  </a:cubicBezTo>
                  <a:cubicBezTo>
                    <a:pt x="20" y="85"/>
                    <a:pt x="16" y="91"/>
                    <a:pt x="13" y="97"/>
                  </a:cubicBezTo>
                  <a:cubicBezTo>
                    <a:pt x="10" y="104"/>
                    <a:pt x="8" y="110"/>
                    <a:pt x="5" y="117"/>
                  </a:cubicBezTo>
                  <a:cubicBezTo>
                    <a:pt x="19" y="126"/>
                    <a:pt x="36" y="136"/>
                    <a:pt x="52" y="147"/>
                  </a:cubicBezTo>
                  <a:cubicBezTo>
                    <a:pt x="49" y="161"/>
                    <a:pt x="48" y="175"/>
                    <a:pt x="49" y="189"/>
                  </a:cubicBezTo>
                  <a:cubicBezTo>
                    <a:pt x="32" y="198"/>
                    <a:pt x="15" y="207"/>
                    <a:pt x="0" y="214"/>
                  </a:cubicBezTo>
                  <a:cubicBezTo>
                    <a:pt x="3" y="228"/>
                    <a:pt x="8" y="241"/>
                    <a:pt x="14" y="254"/>
                  </a:cubicBezTo>
                  <a:cubicBezTo>
                    <a:pt x="30" y="250"/>
                    <a:pt x="49" y="246"/>
                    <a:pt x="68" y="242"/>
                  </a:cubicBezTo>
                  <a:cubicBezTo>
                    <a:pt x="75" y="254"/>
                    <a:pt x="85" y="265"/>
                    <a:pt x="96" y="274"/>
                  </a:cubicBezTo>
                  <a:cubicBezTo>
                    <a:pt x="79" y="326"/>
                    <a:pt x="79" y="326"/>
                    <a:pt x="79" y="326"/>
                  </a:cubicBezTo>
                  <a:cubicBezTo>
                    <a:pt x="85" y="330"/>
                    <a:pt x="91" y="334"/>
                    <a:pt x="97" y="337"/>
                  </a:cubicBezTo>
                  <a:cubicBezTo>
                    <a:pt x="104" y="340"/>
                    <a:pt x="110" y="342"/>
                    <a:pt x="117" y="345"/>
                  </a:cubicBezTo>
                  <a:cubicBezTo>
                    <a:pt x="126" y="331"/>
                    <a:pt x="136" y="315"/>
                    <a:pt x="147" y="298"/>
                  </a:cubicBezTo>
                  <a:cubicBezTo>
                    <a:pt x="161" y="302"/>
                    <a:pt x="175" y="302"/>
                    <a:pt x="190" y="301"/>
                  </a:cubicBezTo>
                  <a:cubicBezTo>
                    <a:pt x="214" y="350"/>
                    <a:pt x="214" y="350"/>
                    <a:pt x="214" y="350"/>
                  </a:cubicBezTo>
                  <a:cubicBezTo>
                    <a:pt x="228" y="347"/>
                    <a:pt x="241" y="342"/>
                    <a:pt x="254" y="336"/>
                  </a:cubicBezTo>
                  <a:cubicBezTo>
                    <a:pt x="250" y="320"/>
                    <a:pt x="246" y="301"/>
                    <a:pt x="242" y="282"/>
                  </a:cubicBezTo>
                  <a:cubicBezTo>
                    <a:pt x="254" y="275"/>
                    <a:pt x="265" y="265"/>
                    <a:pt x="274" y="254"/>
                  </a:cubicBezTo>
                  <a:cubicBezTo>
                    <a:pt x="326" y="271"/>
                    <a:pt x="326" y="271"/>
                    <a:pt x="326" y="271"/>
                  </a:cubicBezTo>
                  <a:cubicBezTo>
                    <a:pt x="330" y="265"/>
                    <a:pt x="334" y="259"/>
                    <a:pt x="337" y="253"/>
                  </a:cubicBezTo>
                  <a:cubicBezTo>
                    <a:pt x="340" y="246"/>
                    <a:pt x="342" y="240"/>
                    <a:pt x="345" y="233"/>
                  </a:cubicBezTo>
                  <a:cubicBezTo>
                    <a:pt x="298" y="203"/>
                    <a:pt x="298" y="203"/>
                    <a:pt x="298" y="203"/>
                  </a:cubicBezTo>
                  <a:cubicBezTo>
                    <a:pt x="302" y="189"/>
                    <a:pt x="302" y="175"/>
                    <a:pt x="301" y="160"/>
                  </a:cubicBezTo>
                  <a:close/>
                  <a:moveTo>
                    <a:pt x="228" y="201"/>
                  </a:moveTo>
                  <a:cubicBezTo>
                    <a:pt x="214" y="230"/>
                    <a:pt x="179" y="242"/>
                    <a:pt x="150" y="228"/>
                  </a:cubicBezTo>
                  <a:cubicBezTo>
                    <a:pt x="120" y="214"/>
                    <a:pt x="108" y="179"/>
                    <a:pt x="122" y="150"/>
                  </a:cubicBezTo>
                  <a:cubicBezTo>
                    <a:pt x="136" y="120"/>
                    <a:pt x="171" y="108"/>
                    <a:pt x="201" y="122"/>
                  </a:cubicBezTo>
                  <a:cubicBezTo>
                    <a:pt x="230" y="136"/>
                    <a:pt x="242" y="171"/>
                    <a:pt x="228" y="201"/>
                  </a:cubicBezTo>
                  <a:close/>
                </a:path>
              </a:pathLst>
            </a:custGeom>
            <a:solidFill>
              <a:srgbClr val="C1CD2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noEditPoints="1"/>
            </p:cNvSpPr>
            <p:nvPr/>
          </p:nvSpPr>
          <p:spPr bwMode="auto">
            <a:xfrm>
              <a:off x="1608137" y="3322810"/>
              <a:ext cx="1273175" cy="1279184"/>
            </a:xfrm>
            <a:custGeom>
              <a:avLst/>
              <a:gdLst>
                <a:gd name="T0" fmla="*/ 461 w 512"/>
                <a:gd name="T1" fmla="*/ 269 h 513"/>
                <a:gd name="T2" fmla="*/ 512 w 512"/>
                <a:gd name="T3" fmla="*/ 259 h 513"/>
                <a:gd name="T4" fmla="*/ 509 w 512"/>
                <a:gd name="T5" fmla="*/ 215 h 513"/>
                <a:gd name="T6" fmla="*/ 456 w 512"/>
                <a:gd name="T7" fmla="*/ 214 h 513"/>
                <a:gd name="T8" fmla="*/ 439 w 512"/>
                <a:gd name="T9" fmla="*/ 165 h 513"/>
                <a:gd name="T10" fmla="*/ 479 w 512"/>
                <a:gd name="T11" fmla="*/ 131 h 513"/>
                <a:gd name="T12" fmla="*/ 454 w 512"/>
                <a:gd name="T13" fmla="*/ 95 h 513"/>
                <a:gd name="T14" fmla="*/ 408 w 512"/>
                <a:gd name="T15" fmla="*/ 119 h 513"/>
                <a:gd name="T16" fmla="*/ 369 w 512"/>
                <a:gd name="T17" fmla="*/ 86 h 513"/>
                <a:gd name="T18" fmla="*/ 386 w 512"/>
                <a:gd name="T19" fmla="*/ 36 h 513"/>
                <a:gd name="T20" fmla="*/ 367 w 512"/>
                <a:gd name="T21" fmla="*/ 26 h 513"/>
                <a:gd name="T22" fmla="*/ 347 w 512"/>
                <a:gd name="T23" fmla="*/ 17 h 513"/>
                <a:gd name="T24" fmla="*/ 319 w 512"/>
                <a:gd name="T25" fmla="*/ 62 h 513"/>
                <a:gd name="T26" fmla="*/ 268 w 512"/>
                <a:gd name="T27" fmla="*/ 52 h 513"/>
                <a:gd name="T28" fmla="*/ 259 w 512"/>
                <a:gd name="T29" fmla="*/ 1 h 513"/>
                <a:gd name="T30" fmla="*/ 215 w 512"/>
                <a:gd name="T31" fmla="*/ 4 h 513"/>
                <a:gd name="T32" fmla="*/ 213 w 512"/>
                <a:gd name="T33" fmla="*/ 56 h 513"/>
                <a:gd name="T34" fmla="*/ 164 w 512"/>
                <a:gd name="T35" fmla="*/ 73 h 513"/>
                <a:gd name="T36" fmla="*/ 130 w 512"/>
                <a:gd name="T37" fmla="*/ 34 h 513"/>
                <a:gd name="T38" fmla="*/ 94 w 512"/>
                <a:gd name="T39" fmla="*/ 58 h 513"/>
                <a:gd name="T40" fmla="*/ 119 w 512"/>
                <a:gd name="T41" fmla="*/ 104 h 513"/>
                <a:gd name="T42" fmla="*/ 85 w 512"/>
                <a:gd name="T43" fmla="*/ 144 h 513"/>
                <a:gd name="T44" fmla="*/ 36 w 512"/>
                <a:gd name="T45" fmla="*/ 126 h 513"/>
                <a:gd name="T46" fmla="*/ 25 w 512"/>
                <a:gd name="T47" fmla="*/ 146 h 513"/>
                <a:gd name="T48" fmla="*/ 17 w 512"/>
                <a:gd name="T49" fmla="*/ 166 h 513"/>
                <a:gd name="T50" fmla="*/ 61 w 512"/>
                <a:gd name="T51" fmla="*/ 193 h 513"/>
                <a:gd name="T52" fmla="*/ 51 w 512"/>
                <a:gd name="T53" fmla="*/ 245 h 513"/>
                <a:gd name="T54" fmla="*/ 0 w 512"/>
                <a:gd name="T55" fmla="*/ 254 h 513"/>
                <a:gd name="T56" fmla="*/ 3 w 512"/>
                <a:gd name="T57" fmla="*/ 298 h 513"/>
                <a:gd name="T58" fmla="*/ 56 w 512"/>
                <a:gd name="T59" fmla="*/ 299 h 513"/>
                <a:gd name="T60" fmla="*/ 73 w 512"/>
                <a:gd name="T61" fmla="*/ 348 h 513"/>
                <a:gd name="T62" fmla="*/ 33 w 512"/>
                <a:gd name="T63" fmla="*/ 382 h 513"/>
                <a:gd name="T64" fmla="*/ 58 w 512"/>
                <a:gd name="T65" fmla="*/ 419 h 513"/>
                <a:gd name="T66" fmla="*/ 104 w 512"/>
                <a:gd name="T67" fmla="*/ 394 h 513"/>
                <a:gd name="T68" fmla="*/ 143 w 512"/>
                <a:gd name="T69" fmla="*/ 428 h 513"/>
                <a:gd name="T70" fmla="*/ 126 w 512"/>
                <a:gd name="T71" fmla="*/ 477 h 513"/>
                <a:gd name="T72" fmla="*/ 145 w 512"/>
                <a:gd name="T73" fmla="*/ 487 h 513"/>
                <a:gd name="T74" fmla="*/ 165 w 512"/>
                <a:gd name="T75" fmla="*/ 496 h 513"/>
                <a:gd name="T76" fmla="*/ 193 w 512"/>
                <a:gd name="T77" fmla="*/ 452 h 513"/>
                <a:gd name="T78" fmla="*/ 244 w 512"/>
                <a:gd name="T79" fmla="*/ 461 h 513"/>
                <a:gd name="T80" fmla="*/ 253 w 512"/>
                <a:gd name="T81" fmla="*/ 513 h 513"/>
                <a:gd name="T82" fmla="*/ 297 w 512"/>
                <a:gd name="T83" fmla="*/ 509 h 513"/>
                <a:gd name="T84" fmla="*/ 299 w 512"/>
                <a:gd name="T85" fmla="*/ 457 h 513"/>
                <a:gd name="T86" fmla="*/ 348 w 512"/>
                <a:gd name="T87" fmla="*/ 440 h 513"/>
                <a:gd name="T88" fmla="*/ 382 w 512"/>
                <a:gd name="T89" fmla="*/ 480 h 513"/>
                <a:gd name="T90" fmla="*/ 418 w 512"/>
                <a:gd name="T91" fmla="*/ 455 h 513"/>
                <a:gd name="T92" fmla="*/ 393 w 512"/>
                <a:gd name="T93" fmla="*/ 409 h 513"/>
                <a:gd name="T94" fmla="*/ 427 w 512"/>
                <a:gd name="T95" fmla="*/ 369 h 513"/>
                <a:gd name="T96" fmla="*/ 476 w 512"/>
                <a:gd name="T97" fmla="*/ 387 h 513"/>
                <a:gd name="T98" fmla="*/ 487 w 512"/>
                <a:gd name="T99" fmla="*/ 368 h 513"/>
                <a:gd name="T100" fmla="*/ 495 w 512"/>
                <a:gd name="T101" fmla="*/ 347 h 513"/>
                <a:gd name="T102" fmla="*/ 451 w 512"/>
                <a:gd name="T103" fmla="*/ 320 h 513"/>
                <a:gd name="T104" fmla="*/ 461 w 512"/>
                <a:gd name="T105" fmla="*/ 269 h 513"/>
                <a:gd name="T106" fmla="*/ 349 w 512"/>
                <a:gd name="T107" fmla="*/ 301 h 513"/>
                <a:gd name="T108" fmla="*/ 211 w 512"/>
                <a:gd name="T109" fmla="*/ 350 h 513"/>
                <a:gd name="T110" fmla="*/ 163 w 512"/>
                <a:gd name="T111" fmla="*/ 212 h 513"/>
                <a:gd name="T112" fmla="*/ 301 w 512"/>
                <a:gd name="T113" fmla="*/ 163 h 513"/>
                <a:gd name="T114" fmla="*/ 349 w 512"/>
                <a:gd name="T115" fmla="*/ 30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3">
                  <a:moveTo>
                    <a:pt x="461" y="269"/>
                  </a:moveTo>
                  <a:cubicBezTo>
                    <a:pt x="512" y="259"/>
                    <a:pt x="512" y="259"/>
                    <a:pt x="512" y="259"/>
                  </a:cubicBezTo>
                  <a:cubicBezTo>
                    <a:pt x="512" y="245"/>
                    <a:pt x="511" y="230"/>
                    <a:pt x="509" y="215"/>
                  </a:cubicBezTo>
                  <a:cubicBezTo>
                    <a:pt x="456" y="214"/>
                    <a:pt x="456" y="214"/>
                    <a:pt x="456" y="214"/>
                  </a:cubicBezTo>
                  <a:cubicBezTo>
                    <a:pt x="453" y="197"/>
                    <a:pt x="447" y="180"/>
                    <a:pt x="439" y="165"/>
                  </a:cubicBezTo>
                  <a:cubicBezTo>
                    <a:pt x="479" y="131"/>
                    <a:pt x="479" y="131"/>
                    <a:pt x="479" y="131"/>
                  </a:cubicBezTo>
                  <a:cubicBezTo>
                    <a:pt x="472" y="118"/>
                    <a:pt x="464" y="106"/>
                    <a:pt x="454" y="95"/>
                  </a:cubicBezTo>
                  <a:cubicBezTo>
                    <a:pt x="408" y="119"/>
                    <a:pt x="408" y="119"/>
                    <a:pt x="408" y="119"/>
                  </a:cubicBezTo>
                  <a:cubicBezTo>
                    <a:pt x="397" y="107"/>
                    <a:pt x="384" y="95"/>
                    <a:pt x="369" y="86"/>
                  </a:cubicBezTo>
                  <a:cubicBezTo>
                    <a:pt x="386" y="36"/>
                    <a:pt x="386" y="36"/>
                    <a:pt x="386" y="36"/>
                  </a:cubicBezTo>
                  <a:cubicBezTo>
                    <a:pt x="380" y="33"/>
                    <a:pt x="374" y="29"/>
                    <a:pt x="367" y="26"/>
                  </a:cubicBezTo>
                  <a:cubicBezTo>
                    <a:pt x="360" y="23"/>
                    <a:pt x="354" y="20"/>
                    <a:pt x="347" y="17"/>
                  </a:cubicBezTo>
                  <a:cubicBezTo>
                    <a:pt x="319" y="62"/>
                    <a:pt x="319" y="62"/>
                    <a:pt x="319" y="62"/>
                  </a:cubicBezTo>
                  <a:cubicBezTo>
                    <a:pt x="302" y="56"/>
                    <a:pt x="285" y="53"/>
                    <a:pt x="268" y="52"/>
                  </a:cubicBezTo>
                  <a:cubicBezTo>
                    <a:pt x="259" y="1"/>
                    <a:pt x="259" y="1"/>
                    <a:pt x="259" y="1"/>
                  </a:cubicBezTo>
                  <a:cubicBezTo>
                    <a:pt x="244" y="0"/>
                    <a:pt x="229" y="2"/>
                    <a:pt x="215" y="4"/>
                  </a:cubicBezTo>
                  <a:cubicBezTo>
                    <a:pt x="213" y="56"/>
                    <a:pt x="213" y="56"/>
                    <a:pt x="213" y="56"/>
                  </a:cubicBezTo>
                  <a:cubicBezTo>
                    <a:pt x="196" y="60"/>
                    <a:pt x="180" y="66"/>
                    <a:pt x="164" y="73"/>
                  </a:cubicBezTo>
                  <a:cubicBezTo>
                    <a:pt x="130" y="34"/>
                    <a:pt x="130" y="34"/>
                    <a:pt x="130" y="34"/>
                  </a:cubicBezTo>
                  <a:cubicBezTo>
                    <a:pt x="118" y="41"/>
                    <a:pt x="105" y="49"/>
                    <a:pt x="94" y="58"/>
                  </a:cubicBezTo>
                  <a:cubicBezTo>
                    <a:pt x="119" y="104"/>
                    <a:pt x="119" y="104"/>
                    <a:pt x="119" y="104"/>
                  </a:cubicBezTo>
                  <a:cubicBezTo>
                    <a:pt x="106" y="116"/>
                    <a:pt x="95" y="129"/>
                    <a:pt x="85" y="144"/>
                  </a:cubicBezTo>
                  <a:cubicBezTo>
                    <a:pt x="67" y="137"/>
                    <a:pt x="50" y="131"/>
                    <a:pt x="36" y="126"/>
                  </a:cubicBezTo>
                  <a:cubicBezTo>
                    <a:pt x="32" y="133"/>
                    <a:pt x="29" y="139"/>
                    <a:pt x="25" y="146"/>
                  </a:cubicBezTo>
                  <a:cubicBezTo>
                    <a:pt x="22" y="152"/>
                    <a:pt x="19" y="159"/>
                    <a:pt x="17" y="166"/>
                  </a:cubicBezTo>
                  <a:cubicBezTo>
                    <a:pt x="30" y="174"/>
                    <a:pt x="45" y="183"/>
                    <a:pt x="61" y="193"/>
                  </a:cubicBezTo>
                  <a:cubicBezTo>
                    <a:pt x="56" y="210"/>
                    <a:pt x="52" y="227"/>
                    <a:pt x="51" y="245"/>
                  </a:cubicBezTo>
                  <a:cubicBezTo>
                    <a:pt x="0" y="254"/>
                    <a:pt x="0" y="254"/>
                    <a:pt x="0" y="254"/>
                  </a:cubicBezTo>
                  <a:cubicBezTo>
                    <a:pt x="0" y="269"/>
                    <a:pt x="1" y="283"/>
                    <a:pt x="3" y="298"/>
                  </a:cubicBezTo>
                  <a:cubicBezTo>
                    <a:pt x="56" y="299"/>
                    <a:pt x="56" y="299"/>
                    <a:pt x="56" y="299"/>
                  </a:cubicBezTo>
                  <a:cubicBezTo>
                    <a:pt x="59" y="316"/>
                    <a:pt x="65" y="333"/>
                    <a:pt x="73" y="348"/>
                  </a:cubicBezTo>
                  <a:cubicBezTo>
                    <a:pt x="33" y="382"/>
                    <a:pt x="33" y="382"/>
                    <a:pt x="33" y="382"/>
                  </a:cubicBezTo>
                  <a:cubicBezTo>
                    <a:pt x="40" y="395"/>
                    <a:pt x="48" y="407"/>
                    <a:pt x="58" y="419"/>
                  </a:cubicBezTo>
                  <a:cubicBezTo>
                    <a:pt x="104" y="394"/>
                    <a:pt x="104" y="394"/>
                    <a:pt x="104" y="394"/>
                  </a:cubicBezTo>
                  <a:cubicBezTo>
                    <a:pt x="115" y="407"/>
                    <a:pt x="128" y="418"/>
                    <a:pt x="143" y="428"/>
                  </a:cubicBezTo>
                  <a:cubicBezTo>
                    <a:pt x="126" y="477"/>
                    <a:pt x="126" y="477"/>
                    <a:pt x="126" y="477"/>
                  </a:cubicBezTo>
                  <a:cubicBezTo>
                    <a:pt x="132" y="481"/>
                    <a:pt x="138" y="484"/>
                    <a:pt x="145" y="487"/>
                  </a:cubicBezTo>
                  <a:cubicBezTo>
                    <a:pt x="152" y="491"/>
                    <a:pt x="159" y="493"/>
                    <a:pt x="165" y="496"/>
                  </a:cubicBezTo>
                  <a:cubicBezTo>
                    <a:pt x="193" y="452"/>
                    <a:pt x="193" y="452"/>
                    <a:pt x="193" y="452"/>
                  </a:cubicBezTo>
                  <a:cubicBezTo>
                    <a:pt x="210" y="457"/>
                    <a:pt x="227" y="460"/>
                    <a:pt x="244" y="461"/>
                  </a:cubicBezTo>
                  <a:cubicBezTo>
                    <a:pt x="253" y="513"/>
                    <a:pt x="253" y="513"/>
                    <a:pt x="253" y="513"/>
                  </a:cubicBezTo>
                  <a:cubicBezTo>
                    <a:pt x="268" y="513"/>
                    <a:pt x="283" y="512"/>
                    <a:pt x="297" y="509"/>
                  </a:cubicBezTo>
                  <a:cubicBezTo>
                    <a:pt x="299" y="457"/>
                    <a:pt x="299" y="457"/>
                    <a:pt x="299" y="457"/>
                  </a:cubicBezTo>
                  <a:cubicBezTo>
                    <a:pt x="316" y="453"/>
                    <a:pt x="332" y="448"/>
                    <a:pt x="348" y="440"/>
                  </a:cubicBezTo>
                  <a:cubicBezTo>
                    <a:pt x="382" y="480"/>
                    <a:pt x="382" y="480"/>
                    <a:pt x="382" y="480"/>
                  </a:cubicBezTo>
                  <a:cubicBezTo>
                    <a:pt x="394" y="472"/>
                    <a:pt x="407" y="464"/>
                    <a:pt x="418" y="455"/>
                  </a:cubicBezTo>
                  <a:cubicBezTo>
                    <a:pt x="393" y="409"/>
                    <a:pt x="393" y="409"/>
                    <a:pt x="393" y="409"/>
                  </a:cubicBezTo>
                  <a:cubicBezTo>
                    <a:pt x="406" y="397"/>
                    <a:pt x="417" y="384"/>
                    <a:pt x="427" y="369"/>
                  </a:cubicBezTo>
                  <a:cubicBezTo>
                    <a:pt x="476" y="387"/>
                    <a:pt x="476" y="387"/>
                    <a:pt x="476" y="387"/>
                  </a:cubicBezTo>
                  <a:cubicBezTo>
                    <a:pt x="480" y="381"/>
                    <a:pt x="484" y="374"/>
                    <a:pt x="487" y="368"/>
                  </a:cubicBezTo>
                  <a:cubicBezTo>
                    <a:pt x="490" y="361"/>
                    <a:pt x="493" y="354"/>
                    <a:pt x="495" y="347"/>
                  </a:cubicBezTo>
                  <a:cubicBezTo>
                    <a:pt x="451" y="320"/>
                    <a:pt x="451" y="320"/>
                    <a:pt x="451" y="320"/>
                  </a:cubicBezTo>
                  <a:cubicBezTo>
                    <a:pt x="456" y="303"/>
                    <a:pt x="460" y="286"/>
                    <a:pt x="461" y="269"/>
                  </a:cubicBezTo>
                  <a:close/>
                  <a:moveTo>
                    <a:pt x="349" y="301"/>
                  </a:moveTo>
                  <a:cubicBezTo>
                    <a:pt x="325" y="353"/>
                    <a:pt x="263" y="375"/>
                    <a:pt x="211" y="350"/>
                  </a:cubicBezTo>
                  <a:cubicBezTo>
                    <a:pt x="160" y="325"/>
                    <a:pt x="138" y="263"/>
                    <a:pt x="163" y="212"/>
                  </a:cubicBezTo>
                  <a:cubicBezTo>
                    <a:pt x="187" y="160"/>
                    <a:pt x="249" y="138"/>
                    <a:pt x="301" y="163"/>
                  </a:cubicBezTo>
                  <a:cubicBezTo>
                    <a:pt x="352" y="188"/>
                    <a:pt x="374" y="250"/>
                    <a:pt x="349" y="3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noEditPoints="1"/>
            </p:cNvSpPr>
            <p:nvPr/>
          </p:nvSpPr>
          <p:spPr bwMode="auto">
            <a:xfrm>
              <a:off x="3429000" y="4283369"/>
              <a:ext cx="936625" cy="938413"/>
            </a:xfrm>
            <a:custGeom>
              <a:avLst/>
              <a:gdLst>
                <a:gd name="T0" fmla="*/ 301 w 350"/>
                <a:gd name="T1" fmla="*/ 160 h 350"/>
                <a:gd name="T2" fmla="*/ 350 w 350"/>
                <a:gd name="T3" fmla="*/ 136 h 350"/>
                <a:gd name="T4" fmla="*/ 336 w 350"/>
                <a:gd name="T5" fmla="*/ 96 h 350"/>
                <a:gd name="T6" fmla="*/ 282 w 350"/>
                <a:gd name="T7" fmla="*/ 108 h 350"/>
                <a:gd name="T8" fmla="*/ 254 w 350"/>
                <a:gd name="T9" fmla="*/ 76 h 350"/>
                <a:gd name="T10" fmla="*/ 271 w 350"/>
                <a:gd name="T11" fmla="*/ 24 h 350"/>
                <a:gd name="T12" fmla="*/ 253 w 350"/>
                <a:gd name="T13" fmla="*/ 13 h 350"/>
                <a:gd name="T14" fmla="*/ 233 w 350"/>
                <a:gd name="T15" fmla="*/ 5 h 350"/>
                <a:gd name="T16" fmla="*/ 203 w 350"/>
                <a:gd name="T17" fmla="*/ 52 h 350"/>
                <a:gd name="T18" fmla="*/ 161 w 350"/>
                <a:gd name="T19" fmla="*/ 49 h 350"/>
                <a:gd name="T20" fmla="*/ 136 w 350"/>
                <a:gd name="T21" fmla="*/ 0 h 350"/>
                <a:gd name="T22" fmla="*/ 96 w 350"/>
                <a:gd name="T23" fmla="*/ 14 h 350"/>
                <a:gd name="T24" fmla="*/ 108 w 350"/>
                <a:gd name="T25" fmla="*/ 68 h 350"/>
                <a:gd name="T26" fmla="*/ 76 w 350"/>
                <a:gd name="T27" fmla="*/ 96 h 350"/>
                <a:gd name="T28" fmla="*/ 24 w 350"/>
                <a:gd name="T29" fmla="*/ 79 h 350"/>
                <a:gd name="T30" fmla="*/ 13 w 350"/>
                <a:gd name="T31" fmla="*/ 97 h 350"/>
                <a:gd name="T32" fmla="*/ 5 w 350"/>
                <a:gd name="T33" fmla="*/ 117 h 350"/>
                <a:gd name="T34" fmla="*/ 52 w 350"/>
                <a:gd name="T35" fmla="*/ 147 h 350"/>
                <a:gd name="T36" fmla="*/ 49 w 350"/>
                <a:gd name="T37" fmla="*/ 189 h 350"/>
                <a:gd name="T38" fmla="*/ 0 w 350"/>
                <a:gd name="T39" fmla="*/ 214 h 350"/>
                <a:gd name="T40" fmla="*/ 14 w 350"/>
                <a:gd name="T41" fmla="*/ 254 h 350"/>
                <a:gd name="T42" fmla="*/ 68 w 350"/>
                <a:gd name="T43" fmla="*/ 242 h 350"/>
                <a:gd name="T44" fmla="*/ 96 w 350"/>
                <a:gd name="T45" fmla="*/ 274 h 350"/>
                <a:gd name="T46" fmla="*/ 79 w 350"/>
                <a:gd name="T47" fmla="*/ 326 h 350"/>
                <a:gd name="T48" fmla="*/ 97 w 350"/>
                <a:gd name="T49" fmla="*/ 337 h 350"/>
                <a:gd name="T50" fmla="*/ 117 w 350"/>
                <a:gd name="T51" fmla="*/ 345 h 350"/>
                <a:gd name="T52" fmla="*/ 147 w 350"/>
                <a:gd name="T53" fmla="*/ 298 h 350"/>
                <a:gd name="T54" fmla="*/ 190 w 350"/>
                <a:gd name="T55" fmla="*/ 301 h 350"/>
                <a:gd name="T56" fmla="*/ 214 w 350"/>
                <a:gd name="T57" fmla="*/ 350 h 350"/>
                <a:gd name="T58" fmla="*/ 254 w 350"/>
                <a:gd name="T59" fmla="*/ 336 h 350"/>
                <a:gd name="T60" fmla="*/ 242 w 350"/>
                <a:gd name="T61" fmla="*/ 282 h 350"/>
                <a:gd name="T62" fmla="*/ 274 w 350"/>
                <a:gd name="T63" fmla="*/ 254 h 350"/>
                <a:gd name="T64" fmla="*/ 326 w 350"/>
                <a:gd name="T65" fmla="*/ 271 h 350"/>
                <a:gd name="T66" fmla="*/ 337 w 350"/>
                <a:gd name="T67" fmla="*/ 253 h 350"/>
                <a:gd name="T68" fmla="*/ 345 w 350"/>
                <a:gd name="T69" fmla="*/ 233 h 350"/>
                <a:gd name="T70" fmla="*/ 298 w 350"/>
                <a:gd name="T71" fmla="*/ 203 h 350"/>
                <a:gd name="T72" fmla="*/ 301 w 350"/>
                <a:gd name="T73" fmla="*/ 160 h 350"/>
                <a:gd name="T74" fmla="*/ 228 w 350"/>
                <a:gd name="T75" fmla="*/ 201 h 350"/>
                <a:gd name="T76" fmla="*/ 150 w 350"/>
                <a:gd name="T77" fmla="*/ 228 h 350"/>
                <a:gd name="T78" fmla="*/ 122 w 350"/>
                <a:gd name="T79" fmla="*/ 150 h 350"/>
                <a:gd name="T80" fmla="*/ 201 w 350"/>
                <a:gd name="T81" fmla="*/ 122 h 350"/>
                <a:gd name="T82" fmla="*/ 228 w 350"/>
                <a:gd name="T83" fmla="*/ 20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350">
                  <a:moveTo>
                    <a:pt x="301" y="160"/>
                  </a:moveTo>
                  <a:cubicBezTo>
                    <a:pt x="350" y="136"/>
                    <a:pt x="350" y="136"/>
                    <a:pt x="350" y="136"/>
                  </a:cubicBezTo>
                  <a:cubicBezTo>
                    <a:pt x="347" y="122"/>
                    <a:pt x="342" y="109"/>
                    <a:pt x="336" y="96"/>
                  </a:cubicBezTo>
                  <a:cubicBezTo>
                    <a:pt x="282" y="108"/>
                    <a:pt x="282" y="108"/>
                    <a:pt x="282" y="108"/>
                  </a:cubicBezTo>
                  <a:cubicBezTo>
                    <a:pt x="275" y="96"/>
                    <a:pt x="265" y="85"/>
                    <a:pt x="254" y="76"/>
                  </a:cubicBezTo>
                  <a:cubicBezTo>
                    <a:pt x="271" y="24"/>
                    <a:pt x="271" y="24"/>
                    <a:pt x="271" y="24"/>
                  </a:cubicBezTo>
                  <a:cubicBezTo>
                    <a:pt x="265" y="20"/>
                    <a:pt x="259" y="17"/>
                    <a:pt x="253" y="13"/>
                  </a:cubicBezTo>
                  <a:cubicBezTo>
                    <a:pt x="246" y="10"/>
                    <a:pt x="240" y="8"/>
                    <a:pt x="233" y="5"/>
                  </a:cubicBezTo>
                  <a:cubicBezTo>
                    <a:pt x="203" y="52"/>
                    <a:pt x="203" y="52"/>
                    <a:pt x="203" y="52"/>
                  </a:cubicBezTo>
                  <a:cubicBezTo>
                    <a:pt x="189" y="49"/>
                    <a:pt x="175" y="48"/>
                    <a:pt x="161" y="49"/>
                  </a:cubicBezTo>
                  <a:cubicBezTo>
                    <a:pt x="136" y="0"/>
                    <a:pt x="136" y="0"/>
                    <a:pt x="136" y="0"/>
                  </a:cubicBezTo>
                  <a:cubicBezTo>
                    <a:pt x="122" y="3"/>
                    <a:pt x="109" y="8"/>
                    <a:pt x="96" y="14"/>
                  </a:cubicBezTo>
                  <a:cubicBezTo>
                    <a:pt x="108" y="68"/>
                    <a:pt x="108" y="68"/>
                    <a:pt x="108" y="68"/>
                  </a:cubicBezTo>
                  <a:cubicBezTo>
                    <a:pt x="96" y="75"/>
                    <a:pt x="85" y="85"/>
                    <a:pt x="76" y="96"/>
                  </a:cubicBezTo>
                  <a:cubicBezTo>
                    <a:pt x="58" y="90"/>
                    <a:pt x="40" y="84"/>
                    <a:pt x="24" y="79"/>
                  </a:cubicBezTo>
                  <a:cubicBezTo>
                    <a:pt x="20" y="85"/>
                    <a:pt x="16" y="91"/>
                    <a:pt x="13" y="97"/>
                  </a:cubicBezTo>
                  <a:cubicBezTo>
                    <a:pt x="10" y="104"/>
                    <a:pt x="8" y="110"/>
                    <a:pt x="5" y="117"/>
                  </a:cubicBezTo>
                  <a:cubicBezTo>
                    <a:pt x="19" y="126"/>
                    <a:pt x="36" y="136"/>
                    <a:pt x="52" y="147"/>
                  </a:cubicBezTo>
                  <a:cubicBezTo>
                    <a:pt x="49" y="161"/>
                    <a:pt x="48" y="175"/>
                    <a:pt x="49" y="189"/>
                  </a:cubicBezTo>
                  <a:cubicBezTo>
                    <a:pt x="32" y="198"/>
                    <a:pt x="15" y="207"/>
                    <a:pt x="0" y="214"/>
                  </a:cubicBezTo>
                  <a:cubicBezTo>
                    <a:pt x="3" y="228"/>
                    <a:pt x="8" y="241"/>
                    <a:pt x="14" y="254"/>
                  </a:cubicBezTo>
                  <a:cubicBezTo>
                    <a:pt x="30" y="250"/>
                    <a:pt x="49" y="246"/>
                    <a:pt x="68" y="242"/>
                  </a:cubicBezTo>
                  <a:cubicBezTo>
                    <a:pt x="75" y="254"/>
                    <a:pt x="85" y="265"/>
                    <a:pt x="96" y="274"/>
                  </a:cubicBezTo>
                  <a:cubicBezTo>
                    <a:pt x="79" y="326"/>
                    <a:pt x="79" y="326"/>
                    <a:pt x="79" y="326"/>
                  </a:cubicBezTo>
                  <a:cubicBezTo>
                    <a:pt x="85" y="330"/>
                    <a:pt x="91" y="334"/>
                    <a:pt x="97" y="337"/>
                  </a:cubicBezTo>
                  <a:cubicBezTo>
                    <a:pt x="104" y="340"/>
                    <a:pt x="110" y="342"/>
                    <a:pt x="117" y="345"/>
                  </a:cubicBezTo>
                  <a:cubicBezTo>
                    <a:pt x="126" y="331"/>
                    <a:pt x="136" y="315"/>
                    <a:pt x="147" y="298"/>
                  </a:cubicBezTo>
                  <a:cubicBezTo>
                    <a:pt x="161" y="302"/>
                    <a:pt x="175" y="302"/>
                    <a:pt x="190" y="301"/>
                  </a:cubicBezTo>
                  <a:cubicBezTo>
                    <a:pt x="214" y="350"/>
                    <a:pt x="214" y="350"/>
                    <a:pt x="214" y="350"/>
                  </a:cubicBezTo>
                  <a:cubicBezTo>
                    <a:pt x="228" y="347"/>
                    <a:pt x="241" y="342"/>
                    <a:pt x="254" y="336"/>
                  </a:cubicBezTo>
                  <a:cubicBezTo>
                    <a:pt x="250" y="320"/>
                    <a:pt x="246" y="301"/>
                    <a:pt x="242" y="282"/>
                  </a:cubicBezTo>
                  <a:cubicBezTo>
                    <a:pt x="254" y="275"/>
                    <a:pt x="265" y="265"/>
                    <a:pt x="274" y="254"/>
                  </a:cubicBezTo>
                  <a:cubicBezTo>
                    <a:pt x="326" y="271"/>
                    <a:pt x="326" y="271"/>
                    <a:pt x="326" y="271"/>
                  </a:cubicBezTo>
                  <a:cubicBezTo>
                    <a:pt x="330" y="265"/>
                    <a:pt x="334" y="259"/>
                    <a:pt x="337" y="253"/>
                  </a:cubicBezTo>
                  <a:cubicBezTo>
                    <a:pt x="340" y="246"/>
                    <a:pt x="342" y="240"/>
                    <a:pt x="345" y="233"/>
                  </a:cubicBezTo>
                  <a:cubicBezTo>
                    <a:pt x="298" y="203"/>
                    <a:pt x="298" y="203"/>
                    <a:pt x="298" y="203"/>
                  </a:cubicBezTo>
                  <a:cubicBezTo>
                    <a:pt x="302" y="189"/>
                    <a:pt x="302" y="175"/>
                    <a:pt x="301" y="160"/>
                  </a:cubicBezTo>
                  <a:close/>
                  <a:moveTo>
                    <a:pt x="228" y="201"/>
                  </a:moveTo>
                  <a:cubicBezTo>
                    <a:pt x="214" y="230"/>
                    <a:pt x="179" y="242"/>
                    <a:pt x="150" y="228"/>
                  </a:cubicBezTo>
                  <a:cubicBezTo>
                    <a:pt x="120" y="214"/>
                    <a:pt x="108" y="179"/>
                    <a:pt x="122" y="150"/>
                  </a:cubicBezTo>
                  <a:cubicBezTo>
                    <a:pt x="136" y="120"/>
                    <a:pt x="171" y="108"/>
                    <a:pt x="201" y="122"/>
                  </a:cubicBezTo>
                  <a:cubicBezTo>
                    <a:pt x="230" y="136"/>
                    <a:pt x="242" y="171"/>
                    <a:pt x="228" y="201"/>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noEditPoints="1"/>
            </p:cNvSpPr>
            <p:nvPr/>
          </p:nvSpPr>
          <p:spPr bwMode="auto">
            <a:xfrm>
              <a:off x="4173538" y="3857427"/>
              <a:ext cx="936625" cy="938413"/>
            </a:xfrm>
            <a:custGeom>
              <a:avLst/>
              <a:gdLst>
                <a:gd name="T0" fmla="*/ 301 w 350"/>
                <a:gd name="T1" fmla="*/ 160 h 350"/>
                <a:gd name="T2" fmla="*/ 350 w 350"/>
                <a:gd name="T3" fmla="*/ 136 h 350"/>
                <a:gd name="T4" fmla="*/ 336 w 350"/>
                <a:gd name="T5" fmla="*/ 96 h 350"/>
                <a:gd name="T6" fmla="*/ 282 w 350"/>
                <a:gd name="T7" fmla="*/ 108 h 350"/>
                <a:gd name="T8" fmla="*/ 254 w 350"/>
                <a:gd name="T9" fmla="*/ 76 h 350"/>
                <a:gd name="T10" fmla="*/ 271 w 350"/>
                <a:gd name="T11" fmla="*/ 24 h 350"/>
                <a:gd name="T12" fmla="*/ 253 w 350"/>
                <a:gd name="T13" fmla="*/ 13 h 350"/>
                <a:gd name="T14" fmla="*/ 233 w 350"/>
                <a:gd name="T15" fmla="*/ 5 h 350"/>
                <a:gd name="T16" fmla="*/ 203 w 350"/>
                <a:gd name="T17" fmla="*/ 52 h 350"/>
                <a:gd name="T18" fmla="*/ 161 w 350"/>
                <a:gd name="T19" fmla="*/ 49 h 350"/>
                <a:gd name="T20" fmla="*/ 136 w 350"/>
                <a:gd name="T21" fmla="*/ 0 h 350"/>
                <a:gd name="T22" fmla="*/ 96 w 350"/>
                <a:gd name="T23" fmla="*/ 14 h 350"/>
                <a:gd name="T24" fmla="*/ 108 w 350"/>
                <a:gd name="T25" fmla="*/ 68 h 350"/>
                <a:gd name="T26" fmla="*/ 76 w 350"/>
                <a:gd name="T27" fmla="*/ 96 h 350"/>
                <a:gd name="T28" fmla="*/ 24 w 350"/>
                <a:gd name="T29" fmla="*/ 79 h 350"/>
                <a:gd name="T30" fmla="*/ 13 w 350"/>
                <a:gd name="T31" fmla="*/ 97 h 350"/>
                <a:gd name="T32" fmla="*/ 5 w 350"/>
                <a:gd name="T33" fmla="*/ 117 h 350"/>
                <a:gd name="T34" fmla="*/ 52 w 350"/>
                <a:gd name="T35" fmla="*/ 147 h 350"/>
                <a:gd name="T36" fmla="*/ 49 w 350"/>
                <a:gd name="T37" fmla="*/ 189 h 350"/>
                <a:gd name="T38" fmla="*/ 0 w 350"/>
                <a:gd name="T39" fmla="*/ 214 h 350"/>
                <a:gd name="T40" fmla="*/ 14 w 350"/>
                <a:gd name="T41" fmla="*/ 254 h 350"/>
                <a:gd name="T42" fmla="*/ 68 w 350"/>
                <a:gd name="T43" fmla="*/ 242 h 350"/>
                <a:gd name="T44" fmla="*/ 96 w 350"/>
                <a:gd name="T45" fmla="*/ 274 h 350"/>
                <a:gd name="T46" fmla="*/ 79 w 350"/>
                <a:gd name="T47" fmla="*/ 326 h 350"/>
                <a:gd name="T48" fmla="*/ 97 w 350"/>
                <a:gd name="T49" fmla="*/ 337 h 350"/>
                <a:gd name="T50" fmla="*/ 117 w 350"/>
                <a:gd name="T51" fmla="*/ 345 h 350"/>
                <a:gd name="T52" fmla="*/ 147 w 350"/>
                <a:gd name="T53" fmla="*/ 298 h 350"/>
                <a:gd name="T54" fmla="*/ 190 w 350"/>
                <a:gd name="T55" fmla="*/ 301 h 350"/>
                <a:gd name="T56" fmla="*/ 214 w 350"/>
                <a:gd name="T57" fmla="*/ 350 h 350"/>
                <a:gd name="T58" fmla="*/ 254 w 350"/>
                <a:gd name="T59" fmla="*/ 336 h 350"/>
                <a:gd name="T60" fmla="*/ 242 w 350"/>
                <a:gd name="T61" fmla="*/ 282 h 350"/>
                <a:gd name="T62" fmla="*/ 274 w 350"/>
                <a:gd name="T63" fmla="*/ 254 h 350"/>
                <a:gd name="T64" fmla="*/ 326 w 350"/>
                <a:gd name="T65" fmla="*/ 271 h 350"/>
                <a:gd name="T66" fmla="*/ 337 w 350"/>
                <a:gd name="T67" fmla="*/ 253 h 350"/>
                <a:gd name="T68" fmla="*/ 345 w 350"/>
                <a:gd name="T69" fmla="*/ 233 h 350"/>
                <a:gd name="T70" fmla="*/ 298 w 350"/>
                <a:gd name="T71" fmla="*/ 203 h 350"/>
                <a:gd name="T72" fmla="*/ 301 w 350"/>
                <a:gd name="T73" fmla="*/ 160 h 350"/>
                <a:gd name="T74" fmla="*/ 228 w 350"/>
                <a:gd name="T75" fmla="*/ 201 h 350"/>
                <a:gd name="T76" fmla="*/ 150 w 350"/>
                <a:gd name="T77" fmla="*/ 228 h 350"/>
                <a:gd name="T78" fmla="*/ 122 w 350"/>
                <a:gd name="T79" fmla="*/ 150 h 350"/>
                <a:gd name="T80" fmla="*/ 201 w 350"/>
                <a:gd name="T81" fmla="*/ 122 h 350"/>
                <a:gd name="T82" fmla="*/ 228 w 350"/>
                <a:gd name="T83" fmla="*/ 20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350">
                  <a:moveTo>
                    <a:pt x="301" y="160"/>
                  </a:moveTo>
                  <a:cubicBezTo>
                    <a:pt x="350" y="136"/>
                    <a:pt x="350" y="136"/>
                    <a:pt x="350" y="136"/>
                  </a:cubicBezTo>
                  <a:cubicBezTo>
                    <a:pt x="347" y="122"/>
                    <a:pt x="342" y="109"/>
                    <a:pt x="336" y="96"/>
                  </a:cubicBezTo>
                  <a:cubicBezTo>
                    <a:pt x="282" y="108"/>
                    <a:pt x="282" y="108"/>
                    <a:pt x="282" y="108"/>
                  </a:cubicBezTo>
                  <a:cubicBezTo>
                    <a:pt x="275" y="96"/>
                    <a:pt x="265" y="85"/>
                    <a:pt x="254" y="76"/>
                  </a:cubicBezTo>
                  <a:cubicBezTo>
                    <a:pt x="271" y="24"/>
                    <a:pt x="271" y="24"/>
                    <a:pt x="271" y="24"/>
                  </a:cubicBezTo>
                  <a:cubicBezTo>
                    <a:pt x="265" y="20"/>
                    <a:pt x="259" y="17"/>
                    <a:pt x="253" y="13"/>
                  </a:cubicBezTo>
                  <a:cubicBezTo>
                    <a:pt x="246" y="10"/>
                    <a:pt x="240" y="8"/>
                    <a:pt x="233" y="5"/>
                  </a:cubicBezTo>
                  <a:cubicBezTo>
                    <a:pt x="203" y="52"/>
                    <a:pt x="203" y="52"/>
                    <a:pt x="203" y="52"/>
                  </a:cubicBezTo>
                  <a:cubicBezTo>
                    <a:pt x="189" y="49"/>
                    <a:pt x="175" y="48"/>
                    <a:pt x="161" y="49"/>
                  </a:cubicBezTo>
                  <a:cubicBezTo>
                    <a:pt x="136" y="0"/>
                    <a:pt x="136" y="0"/>
                    <a:pt x="136" y="0"/>
                  </a:cubicBezTo>
                  <a:cubicBezTo>
                    <a:pt x="122" y="3"/>
                    <a:pt x="109" y="8"/>
                    <a:pt x="96" y="14"/>
                  </a:cubicBezTo>
                  <a:cubicBezTo>
                    <a:pt x="108" y="68"/>
                    <a:pt x="108" y="68"/>
                    <a:pt x="108" y="68"/>
                  </a:cubicBezTo>
                  <a:cubicBezTo>
                    <a:pt x="96" y="75"/>
                    <a:pt x="85" y="85"/>
                    <a:pt x="76" y="96"/>
                  </a:cubicBezTo>
                  <a:cubicBezTo>
                    <a:pt x="58" y="90"/>
                    <a:pt x="40" y="84"/>
                    <a:pt x="24" y="79"/>
                  </a:cubicBezTo>
                  <a:cubicBezTo>
                    <a:pt x="20" y="85"/>
                    <a:pt x="16" y="91"/>
                    <a:pt x="13" y="97"/>
                  </a:cubicBezTo>
                  <a:cubicBezTo>
                    <a:pt x="10" y="104"/>
                    <a:pt x="8" y="110"/>
                    <a:pt x="5" y="117"/>
                  </a:cubicBezTo>
                  <a:cubicBezTo>
                    <a:pt x="19" y="126"/>
                    <a:pt x="36" y="136"/>
                    <a:pt x="52" y="147"/>
                  </a:cubicBezTo>
                  <a:cubicBezTo>
                    <a:pt x="49" y="161"/>
                    <a:pt x="48" y="175"/>
                    <a:pt x="49" y="189"/>
                  </a:cubicBezTo>
                  <a:cubicBezTo>
                    <a:pt x="32" y="198"/>
                    <a:pt x="15" y="207"/>
                    <a:pt x="0" y="214"/>
                  </a:cubicBezTo>
                  <a:cubicBezTo>
                    <a:pt x="3" y="228"/>
                    <a:pt x="8" y="241"/>
                    <a:pt x="14" y="254"/>
                  </a:cubicBezTo>
                  <a:cubicBezTo>
                    <a:pt x="30" y="250"/>
                    <a:pt x="49" y="246"/>
                    <a:pt x="68" y="242"/>
                  </a:cubicBezTo>
                  <a:cubicBezTo>
                    <a:pt x="75" y="254"/>
                    <a:pt x="85" y="265"/>
                    <a:pt x="96" y="274"/>
                  </a:cubicBezTo>
                  <a:cubicBezTo>
                    <a:pt x="79" y="326"/>
                    <a:pt x="79" y="326"/>
                    <a:pt x="79" y="326"/>
                  </a:cubicBezTo>
                  <a:cubicBezTo>
                    <a:pt x="85" y="330"/>
                    <a:pt x="91" y="334"/>
                    <a:pt x="97" y="337"/>
                  </a:cubicBezTo>
                  <a:cubicBezTo>
                    <a:pt x="104" y="340"/>
                    <a:pt x="110" y="342"/>
                    <a:pt x="117" y="345"/>
                  </a:cubicBezTo>
                  <a:cubicBezTo>
                    <a:pt x="126" y="331"/>
                    <a:pt x="136" y="315"/>
                    <a:pt x="147" y="298"/>
                  </a:cubicBezTo>
                  <a:cubicBezTo>
                    <a:pt x="161" y="302"/>
                    <a:pt x="175" y="302"/>
                    <a:pt x="190" y="301"/>
                  </a:cubicBezTo>
                  <a:cubicBezTo>
                    <a:pt x="214" y="350"/>
                    <a:pt x="214" y="350"/>
                    <a:pt x="214" y="350"/>
                  </a:cubicBezTo>
                  <a:cubicBezTo>
                    <a:pt x="228" y="347"/>
                    <a:pt x="241" y="342"/>
                    <a:pt x="254" y="336"/>
                  </a:cubicBezTo>
                  <a:cubicBezTo>
                    <a:pt x="250" y="320"/>
                    <a:pt x="246" y="301"/>
                    <a:pt x="242" y="282"/>
                  </a:cubicBezTo>
                  <a:cubicBezTo>
                    <a:pt x="254" y="275"/>
                    <a:pt x="265" y="265"/>
                    <a:pt x="274" y="254"/>
                  </a:cubicBezTo>
                  <a:cubicBezTo>
                    <a:pt x="326" y="271"/>
                    <a:pt x="326" y="271"/>
                    <a:pt x="326" y="271"/>
                  </a:cubicBezTo>
                  <a:cubicBezTo>
                    <a:pt x="330" y="265"/>
                    <a:pt x="334" y="259"/>
                    <a:pt x="337" y="253"/>
                  </a:cubicBezTo>
                  <a:cubicBezTo>
                    <a:pt x="340" y="246"/>
                    <a:pt x="342" y="240"/>
                    <a:pt x="345" y="233"/>
                  </a:cubicBezTo>
                  <a:cubicBezTo>
                    <a:pt x="298" y="203"/>
                    <a:pt x="298" y="203"/>
                    <a:pt x="298" y="203"/>
                  </a:cubicBezTo>
                  <a:cubicBezTo>
                    <a:pt x="302" y="189"/>
                    <a:pt x="302" y="175"/>
                    <a:pt x="301" y="160"/>
                  </a:cubicBezTo>
                  <a:close/>
                  <a:moveTo>
                    <a:pt x="228" y="201"/>
                  </a:moveTo>
                  <a:cubicBezTo>
                    <a:pt x="214" y="230"/>
                    <a:pt x="179" y="242"/>
                    <a:pt x="150" y="228"/>
                  </a:cubicBezTo>
                  <a:cubicBezTo>
                    <a:pt x="120" y="214"/>
                    <a:pt x="108" y="179"/>
                    <a:pt x="122" y="150"/>
                  </a:cubicBezTo>
                  <a:cubicBezTo>
                    <a:pt x="136" y="120"/>
                    <a:pt x="171" y="108"/>
                    <a:pt x="201" y="122"/>
                  </a:cubicBezTo>
                  <a:cubicBezTo>
                    <a:pt x="230" y="136"/>
                    <a:pt x="242" y="171"/>
                    <a:pt x="228" y="2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p:cNvSpPr>
              <a:spLocks noEditPoints="1"/>
            </p:cNvSpPr>
            <p:nvPr/>
          </p:nvSpPr>
          <p:spPr bwMode="auto">
            <a:xfrm>
              <a:off x="4425696" y="4707330"/>
              <a:ext cx="1069979" cy="1075028"/>
            </a:xfrm>
            <a:custGeom>
              <a:avLst/>
              <a:gdLst>
                <a:gd name="T0" fmla="*/ 461 w 512"/>
                <a:gd name="T1" fmla="*/ 269 h 513"/>
                <a:gd name="T2" fmla="*/ 512 w 512"/>
                <a:gd name="T3" fmla="*/ 259 h 513"/>
                <a:gd name="T4" fmla="*/ 509 w 512"/>
                <a:gd name="T5" fmla="*/ 215 h 513"/>
                <a:gd name="T6" fmla="*/ 456 w 512"/>
                <a:gd name="T7" fmla="*/ 214 h 513"/>
                <a:gd name="T8" fmla="*/ 439 w 512"/>
                <a:gd name="T9" fmla="*/ 165 h 513"/>
                <a:gd name="T10" fmla="*/ 479 w 512"/>
                <a:gd name="T11" fmla="*/ 131 h 513"/>
                <a:gd name="T12" fmla="*/ 454 w 512"/>
                <a:gd name="T13" fmla="*/ 95 h 513"/>
                <a:gd name="T14" fmla="*/ 408 w 512"/>
                <a:gd name="T15" fmla="*/ 119 h 513"/>
                <a:gd name="T16" fmla="*/ 369 w 512"/>
                <a:gd name="T17" fmla="*/ 86 h 513"/>
                <a:gd name="T18" fmla="*/ 386 w 512"/>
                <a:gd name="T19" fmla="*/ 36 h 513"/>
                <a:gd name="T20" fmla="*/ 367 w 512"/>
                <a:gd name="T21" fmla="*/ 26 h 513"/>
                <a:gd name="T22" fmla="*/ 347 w 512"/>
                <a:gd name="T23" fmla="*/ 17 h 513"/>
                <a:gd name="T24" fmla="*/ 319 w 512"/>
                <a:gd name="T25" fmla="*/ 62 h 513"/>
                <a:gd name="T26" fmla="*/ 268 w 512"/>
                <a:gd name="T27" fmla="*/ 52 h 513"/>
                <a:gd name="T28" fmla="*/ 259 w 512"/>
                <a:gd name="T29" fmla="*/ 1 h 513"/>
                <a:gd name="T30" fmla="*/ 215 w 512"/>
                <a:gd name="T31" fmla="*/ 4 h 513"/>
                <a:gd name="T32" fmla="*/ 213 w 512"/>
                <a:gd name="T33" fmla="*/ 56 h 513"/>
                <a:gd name="T34" fmla="*/ 164 w 512"/>
                <a:gd name="T35" fmla="*/ 73 h 513"/>
                <a:gd name="T36" fmla="*/ 130 w 512"/>
                <a:gd name="T37" fmla="*/ 34 h 513"/>
                <a:gd name="T38" fmla="*/ 94 w 512"/>
                <a:gd name="T39" fmla="*/ 58 h 513"/>
                <a:gd name="T40" fmla="*/ 119 w 512"/>
                <a:gd name="T41" fmla="*/ 104 h 513"/>
                <a:gd name="T42" fmla="*/ 85 w 512"/>
                <a:gd name="T43" fmla="*/ 144 h 513"/>
                <a:gd name="T44" fmla="*/ 36 w 512"/>
                <a:gd name="T45" fmla="*/ 126 h 513"/>
                <a:gd name="T46" fmla="*/ 25 w 512"/>
                <a:gd name="T47" fmla="*/ 146 h 513"/>
                <a:gd name="T48" fmla="*/ 17 w 512"/>
                <a:gd name="T49" fmla="*/ 166 h 513"/>
                <a:gd name="T50" fmla="*/ 61 w 512"/>
                <a:gd name="T51" fmla="*/ 193 h 513"/>
                <a:gd name="T52" fmla="*/ 51 w 512"/>
                <a:gd name="T53" fmla="*/ 245 h 513"/>
                <a:gd name="T54" fmla="*/ 0 w 512"/>
                <a:gd name="T55" fmla="*/ 254 h 513"/>
                <a:gd name="T56" fmla="*/ 3 w 512"/>
                <a:gd name="T57" fmla="*/ 298 h 513"/>
                <a:gd name="T58" fmla="*/ 56 w 512"/>
                <a:gd name="T59" fmla="*/ 299 h 513"/>
                <a:gd name="T60" fmla="*/ 73 w 512"/>
                <a:gd name="T61" fmla="*/ 348 h 513"/>
                <a:gd name="T62" fmla="*/ 33 w 512"/>
                <a:gd name="T63" fmla="*/ 382 h 513"/>
                <a:gd name="T64" fmla="*/ 58 w 512"/>
                <a:gd name="T65" fmla="*/ 419 h 513"/>
                <a:gd name="T66" fmla="*/ 104 w 512"/>
                <a:gd name="T67" fmla="*/ 394 h 513"/>
                <a:gd name="T68" fmla="*/ 143 w 512"/>
                <a:gd name="T69" fmla="*/ 428 h 513"/>
                <a:gd name="T70" fmla="*/ 126 w 512"/>
                <a:gd name="T71" fmla="*/ 477 h 513"/>
                <a:gd name="T72" fmla="*/ 145 w 512"/>
                <a:gd name="T73" fmla="*/ 487 h 513"/>
                <a:gd name="T74" fmla="*/ 165 w 512"/>
                <a:gd name="T75" fmla="*/ 496 h 513"/>
                <a:gd name="T76" fmla="*/ 193 w 512"/>
                <a:gd name="T77" fmla="*/ 452 h 513"/>
                <a:gd name="T78" fmla="*/ 244 w 512"/>
                <a:gd name="T79" fmla="*/ 461 h 513"/>
                <a:gd name="T80" fmla="*/ 253 w 512"/>
                <a:gd name="T81" fmla="*/ 513 h 513"/>
                <a:gd name="T82" fmla="*/ 297 w 512"/>
                <a:gd name="T83" fmla="*/ 509 h 513"/>
                <a:gd name="T84" fmla="*/ 299 w 512"/>
                <a:gd name="T85" fmla="*/ 457 h 513"/>
                <a:gd name="T86" fmla="*/ 348 w 512"/>
                <a:gd name="T87" fmla="*/ 440 h 513"/>
                <a:gd name="T88" fmla="*/ 382 w 512"/>
                <a:gd name="T89" fmla="*/ 480 h 513"/>
                <a:gd name="T90" fmla="*/ 418 w 512"/>
                <a:gd name="T91" fmla="*/ 455 h 513"/>
                <a:gd name="T92" fmla="*/ 393 w 512"/>
                <a:gd name="T93" fmla="*/ 409 h 513"/>
                <a:gd name="T94" fmla="*/ 427 w 512"/>
                <a:gd name="T95" fmla="*/ 369 h 513"/>
                <a:gd name="T96" fmla="*/ 476 w 512"/>
                <a:gd name="T97" fmla="*/ 387 h 513"/>
                <a:gd name="T98" fmla="*/ 487 w 512"/>
                <a:gd name="T99" fmla="*/ 368 h 513"/>
                <a:gd name="T100" fmla="*/ 495 w 512"/>
                <a:gd name="T101" fmla="*/ 347 h 513"/>
                <a:gd name="T102" fmla="*/ 451 w 512"/>
                <a:gd name="T103" fmla="*/ 320 h 513"/>
                <a:gd name="T104" fmla="*/ 461 w 512"/>
                <a:gd name="T105" fmla="*/ 269 h 513"/>
                <a:gd name="T106" fmla="*/ 349 w 512"/>
                <a:gd name="T107" fmla="*/ 301 h 513"/>
                <a:gd name="T108" fmla="*/ 211 w 512"/>
                <a:gd name="T109" fmla="*/ 350 h 513"/>
                <a:gd name="T110" fmla="*/ 163 w 512"/>
                <a:gd name="T111" fmla="*/ 212 h 513"/>
                <a:gd name="T112" fmla="*/ 301 w 512"/>
                <a:gd name="T113" fmla="*/ 163 h 513"/>
                <a:gd name="T114" fmla="*/ 349 w 512"/>
                <a:gd name="T115" fmla="*/ 30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3">
                  <a:moveTo>
                    <a:pt x="461" y="269"/>
                  </a:moveTo>
                  <a:cubicBezTo>
                    <a:pt x="512" y="259"/>
                    <a:pt x="512" y="259"/>
                    <a:pt x="512" y="259"/>
                  </a:cubicBezTo>
                  <a:cubicBezTo>
                    <a:pt x="512" y="245"/>
                    <a:pt x="511" y="230"/>
                    <a:pt x="509" y="215"/>
                  </a:cubicBezTo>
                  <a:cubicBezTo>
                    <a:pt x="456" y="214"/>
                    <a:pt x="456" y="214"/>
                    <a:pt x="456" y="214"/>
                  </a:cubicBezTo>
                  <a:cubicBezTo>
                    <a:pt x="453" y="197"/>
                    <a:pt x="447" y="180"/>
                    <a:pt x="439" y="165"/>
                  </a:cubicBezTo>
                  <a:cubicBezTo>
                    <a:pt x="479" y="131"/>
                    <a:pt x="479" y="131"/>
                    <a:pt x="479" y="131"/>
                  </a:cubicBezTo>
                  <a:cubicBezTo>
                    <a:pt x="472" y="118"/>
                    <a:pt x="464" y="106"/>
                    <a:pt x="454" y="95"/>
                  </a:cubicBezTo>
                  <a:cubicBezTo>
                    <a:pt x="408" y="119"/>
                    <a:pt x="408" y="119"/>
                    <a:pt x="408" y="119"/>
                  </a:cubicBezTo>
                  <a:cubicBezTo>
                    <a:pt x="397" y="107"/>
                    <a:pt x="384" y="95"/>
                    <a:pt x="369" y="86"/>
                  </a:cubicBezTo>
                  <a:cubicBezTo>
                    <a:pt x="386" y="36"/>
                    <a:pt x="386" y="36"/>
                    <a:pt x="386" y="36"/>
                  </a:cubicBezTo>
                  <a:cubicBezTo>
                    <a:pt x="380" y="33"/>
                    <a:pt x="374" y="29"/>
                    <a:pt x="367" y="26"/>
                  </a:cubicBezTo>
                  <a:cubicBezTo>
                    <a:pt x="360" y="23"/>
                    <a:pt x="354" y="20"/>
                    <a:pt x="347" y="17"/>
                  </a:cubicBezTo>
                  <a:cubicBezTo>
                    <a:pt x="319" y="62"/>
                    <a:pt x="319" y="62"/>
                    <a:pt x="319" y="62"/>
                  </a:cubicBezTo>
                  <a:cubicBezTo>
                    <a:pt x="302" y="56"/>
                    <a:pt x="285" y="53"/>
                    <a:pt x="268" y="52"/>
                  </a:cubicBezTo>
                  <a:cubicBezTo>
                    <a:pt x="259" y="1"/>
                    <a:pt x="259" y="1"/>
                    <a:pt x="259" y="1"/>
                  </a:cubicBezTo>
                  <a:cubicBezTo>
                    <a:pt x="244" y="0"/>
                    <a:pt x="229" y="2"/>
                    <a:pt x="215" y="4"/>
                  </a:cubicBezTo>
                  <a:cubicBezTo>
                    <a:pt x="213" y="56"/>
                    <a:pt x="213" y="56"/>
                    <a:pt x="213" y="56"/>
                  </a:cubicBezTo>
                  <a:cubicBezTo>
                    <a:pt x="196" y="60"/>
                    <a:pt x="180" y="66"/>
                    <a:pt x="164" y="73"/>
                  </a:cubicBezTo>
                  <a:cubicBezTo>
                    <a:pt x="130" y="34"/>
                    <a:pt x="130" y="34"/>
                    <a:pt x="130" y="34"/>
                  </a:cubicBezTo>
                  <a:cubicBezTo>
                    <a:pt x="118" y="41"/>
                    <a:pt x="105" y="49"/>
                    <a:pt x="94" y="58"/>
                  </a:cubicBezTo>
                  <a:cubicBezTo>
                    <a:pt x="119" y="104"/>
                    <a:pt x="119" y="104"/>
                    <a:pt x="119" y="104"/>
                  </a:cubicBezTo>
                  <a:cubicBezTo>
                    <a:pt x="106" y="116"/>
                    <a:pt x="95" y="129"/>
                    <a:pt x="85" y="144"/>
                  </a:cubicBezTo>
                  <a:cubicBezTo>
                    <a:pt x="67" y="137"/>
                    <a:pt x="50" y="131"/>
                    <a:pt x="36" y="126"/>
                  </a:cubicBezTo>
                  <a:cubicBezTo>
                    <a:pt x="32" y="133"/>
                    <a:pt x="29" y="139"/>
                    <a:pt x="25" y="146"/>
                  </a:cubicBezTo>
                  <a:cubicBezTo>
                    <a:pt x="22" y="152"/>
                    <a:pt x="19" y="159"/>
                    <a:pt x="17" y="166"/>
                  </a:cubicBezTo>
                  <a:cubicBezTo>
                    <a:pt x="30" y="174"/>
                    <a:pt x="45" y="183"/>
                    <a:pt x="61" y="193"/>
                  </a:cubicBezTo>
                  <a:cubicBezTo>
                    <a:pt x="56" y="210"/>
                    <a:pt x="52" y="227"/>
                    <a:pt x="51" y="245"/>
                  </a:cubicBezTo>
                  <a:cubicBezTo>
                    <a:pt x="0" y="254"/>
                    <a:pt x="0" y="254"/>
                    <a:pt x="0" y="254"/>
                  </a:cubicBezTo>
                  <a:cubicBezTo>
                    <a:pt x="0" y="269"/>
                    <a:pt x="1" y="283"/>
                    <a:pt x="3" y="298"/>
                  </a:cubicBezTo>
                  <a:cubicBezTo>
                    <a:pt x="56" y="299"/>
                    <a:pt x="56" y="299"/>
                    <a:pt x="56" y="299"/>
                  </a:cubicBezTo>
                  <a:cubicBezTo>
                    <a:pt x="59" y="316"/>
                    <a:pt x="65" y="333"/>
                    <a:pt x="73" y="348"/>
                  </a:cubicBezTo>
                  <a:cubicBezTo>
                    <a:pt x="33" y="382"/>
                    <a:pt x="33" y="382"/>
                    <a:pt x="33" y="382"/>
                  </a:cubicBezTo>
                  <a:cubicBezTo>
                    <a:pt x="40" y="395"/>
                    <a:pt x="48" y="407"/>
                    <a:pt x="58" y="419"/>
                  </a:cubicBezTo>
                  <a:cubicBezTo>
                    <a:pt x="104" y="394"/>
                    <a:pt x="104" y="394"/>
                    <a:pt x="104" y="394"/>
                  </a:cubicBezTo>
                  <a:cubicBezTo>
                    <a:pt x="115" y="407"/>
                    <a:pt x="128" y="418"/>
                    <a:pt x="143" y="428"/>
                  </a:cubicBezTo>
                  <a:cubicBezTo>
                    <a:pt x="126" y="477"/>
                    <a:pt x="126" y="477"/>
                    <a:pt x="126" y="477"/>
                  </a:cubicBezTo>
                  <a:cubicBezTo>
                    <a:pt x="132" y="481"/>
                    <a:pt x="138" y="484"/>
                    <a:pt x="145" y="487"/>
                  </a:cubicBezTo>
                  <a:cubicBezTo>
                    <a:pt x="152" y="491"/>
                    <a:pt x="159" y="493"/>
                    <a:pt x="165" y="496"/>
                  </a:cubicBezTo>
                  <a:cubicBezTo>
                    <a:pt x="193" y="452"/>
                    <a:pt x="193" y="452"/>
                    <a:pt x="193" y="452"/>
                  </a:cubicBezTo>
                  <a:cubicBezTo>
                    <a:pt x="210" y="457"/>
                    <a:pt x="227" y="460"/>
                    <a:pt x="244" y="461"/>
                  </a:cubicBezTo>
                  <a:cubicBezTo>
                    <a:pt x="253" y="513"/>
                    <a:pt x="253" y="513"/>
                    <a:pt x="253" y="513"/>
                  </a:cubicBezTo>
                  <a:cubicBezTo>
                    <a:pt x="268" y="513"/>
                    <a:pt x="283" y="512"/>
                    <a:pt x="297" y="509"/>
                  </a:cubicBezTo>
                  <a:cubicBezTo>
                    <a:pt x="299" y="457"/>
                    <a:pt x="299" y="457"/>
                    <a:pt x="299" y="457"/>
                  </a:cubicBezTo>
                  <a:cubicBezTo>
                    <a:pt x="316" y="453"/>
                    <a:pt x="332" y="448"/>
                    <a:pt x="348" y="440"/>
                  </a:cubicBezTo>
                  <a:cubicBezTo>
                    <a:pt x="382" y="480"/>
                    <a:pt x="382" y="480"/>
                    <a:pt x="382" y="480"/>
                  </a:cubicBezTo>
                  <a:cubicBezTo>
                    <a:pt x="394" y="472"/>
                    <a:pt x="407" y="464"/>
                    <a:pt x="418" y="455"/>
                  </a:cubicBezTo>
                  <a:cubicBezTo>
                    <a:pt x="393" y="409"/>
                    <a:pt x="393" y="409"/>
                    <a:pt x="393" y="409"/>
                  </a:cubicBezTo>
                  <a:cubicBezTo>
                    <a:pt x="406" y="397"/>
                    <a:pt x="417" y="384"/>
                    <a:pt x="427" y="369"/>
                  </a:cubicBezTo>
                  <a:cubicBezTo>
                    <a:pt x="476" y="387"/>
                    <a:pt x="476" y="387"/>
                    <a:pt x="476" y="387"/>
                  </a:cubicBezTo>
                  <a:cubicBezTo>
                    <a:pt x="480" y="381"/>
                    <a:pt x="484" y="374"/>
                    <a:pt x="487" y="368"/>
                  </a:cubicBezTo>
                  <a:cubicBezTo>
                    <a:pt x="490" y="361"/>
                    <a:pt x="493" y="354"/>
                    <a:pt x="495" y="347"/>
                  </a:cubicBezTo>
                  <a:cubicBezTo>
                    <a:pt x="451" y="320"/>
                    <a:pt x="451" y="320"/>
                    <a:pt x="451" y="320"/>
                  </a:cubicBezTo>
                  <a:cubicBezTo>
                    <a:pt x="456" y="303"/>
                    <a:pt x="460" y="286"/>
                    <a:pt x="461" y="269"/>
                  </a:cubicBezTo>
                  <a:close/>
                  <a:moveTo>
                    <a:pt x="349" y="301"/>
                  </a:moveTo>
                  <a:cubicBezTo>
                    <a:pt x="325" y="353"/>
                    <a:pt x="263" y="375"/>
                    <a:pt x="211" y="350"/>
                  </a:cubicBezTo>
                  <a:cubicBezTo>
                    <a:pt x="160" y="325"/>
                    <a:pt x="138" y="263"/>
                    <a:pt x="163" y="212"/>
                  </a:cubicBezTo>
                  <a:cubicBezTo>
                    <a:pt x="187" y="160"/>
                    <a:pt x="249" y="138"/>
                    <a:pt x="301" y="163"/>
                  </a:cubicBezTo>
                  <a:cubicBezTo>
                    <a:pt x="352" y="188"/>
                    <a:pt x="374" y="250"/>
                    <a:pt x="349" y="301"/>
                  </a:cubicBezTo>
                  <a:close/>
                </a:path>
              </a:pathLst>
            </a:custGeom>
            <a:solidFill>
              <a:srgbClr val="C1CD2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noEditPoints="1"/>
            </p:cNvSpPr>
            <p:nvPr/>
          </p:nvSpPr>
          <p:spPr bwMode="auto">
            <a:xfrm>
              <a:off x="5245998" y="4354706"/>
              <a:ext cx="734808" cy="736211"/>
            </a:xfrm>
            <a:custGeom>
              <a:avLst/>
              <a:gdLst>
                <a:gd name="T0" fmla="*/ 301 w 350"/>
                <a:gd name="T1" fmla="*/ 160 h 350"/>
                <a:gd name="T2" fmla="*/ 350 w 350"/>
                <a:gd name="T3" fmla="*/ 136 h 350"/>
                <a:gd name="T4" fmla="*/ 336 w 350"/>
                <a:gd name="T5" fmla="*/ 96 h 350"/>
                <a:gd name="T6" fmla="*/ 282 w 350"/>
                <a:gd name="T7" fmla="*/ 108 h 350"/>
                <a:gd name="T8" fmla="*/ 254 w 350"/>
                <a:gd name="T9" fmla="*/ 76 h 350"/>
                <a:gd name="T10" fmla="*/ 271 w 350"/>
                <a:gd name="T11" fmla="*/ 24 h 350"/>
                <a:gd name="T12" fmla="*/ 253 w 350"/>
                <a:gd name="T13" fmla="*/ 13 h 350"/>
                <a:gd name="T14" fmla="*/ 233 w 350"/>
                <a:gd name="T15" fmla="*/ 5 h 350"/>
                <a:gd name="T16" fmla="*/ 203 w 350"/>
                <a:gd name="T17" fmla="*/ 52 h 350"/>
                <a:gd name="T18" fmla="*/ 161 w 350"/>
                <a:gd name="T19" fmla="*/ 49 h 350"/>
                <a:gd name="T20" fmla="*/ 136 w 350"/>
                <a:gd name="T21" fmla="*/ 0 h 350"/>
                <a:gd name="T22" fmla="*/ 96 w 350"/>
                <a:gd name="T23" fmla="*/ 14 h 350"/>
                <a:gd name="T24" fmla="*/ 108 w 350"/>
                <a:gd name="T25" fmla="*/ 68 h 350"/>
                <a:gd name="T26" fmla="*/ 76 w 350"/>
                <a:gd name="T27" fmla="*/ 96 h 350"/>
                <a:gd name="T28" fmla="*/ 24 w 350"/>
                <a:gd name="T29" fmla="*/ 79 h 350"/>
                <a:gd name="T30" fmla="*/ 13 w 350"/>
                <a:gd name="T31" fmla="*/ 97 h 350"/>
                <a:gd name="T32" fmla="*/ 5 w 350"/>
                <a:gd name="T33" fmla="*/ 117 h 350"/>
                <a:gd name="T34" fmla="*/ 52 w 350"/>
                <a:gd name="T35" fmla="*/ 147 h 350"/>
                <a:gd name="T36" fmla="*/ 49 w 350"/>
                <a:gd name="T37" fmla="*/ 189 h 350"/>
                <a:gd name="T38" fmla="*/ 0 w 350"/>
                <a:gd name="T39" fmla="*/ 214 h 350"/>
                <a:gd name="T40" fmla="*/ 14 w 350"/>
                <a:gd name="T41" fmla="*/ 254 h 350"/>
                <a:gd name="T42" fmla="*/ 68 w 350"/>
                <a:gd name="T43" fmla="*/ 242 h 350"/>
                <a:gd name="T44" fmla="*/ 96 w 350"/>
                <a:gd name="T45" fmla="*/ 274 h 350"/>
                <a:gd name="T46" fmla="*/ 79 w 350"/>
                <a:gd name="T47" fmla="*/ 326 h 350"/>
                <a:gd name="T48" fmla="*/ 97 w 350"/>
                <a:gd name="T49" fmla="*/ 337 h 350"/>
                <a:gd name="T50" fmla="*/ 117 w 350"/>
                <a:gd name="T51" fmla="*/ 345 h 350"/>
                <a:gd name="T52" fmla="*/ 147 w 350"/>
                <a:gd name="T53" fmla="*/ 298 h 350"/>
                <a:gd name="T54" fmla="*/ 190 w 350"/>
                <a:gd name="T55" fmla="*/ 301 h 350"/>
                <a:gd name="T56" fmla="*/ 214 w 350"/>
                <a:gd name="T57" fmla="*/ 350 h 350"/>
                <a:gd name="T58" fmla="*/ 254 w 350"/>
                <a:gd name="T59" fmla="*/ 336 h 350"/>
                <a:gd name="T60" fmla="*/ 242 w 350"/>
                <a:gd name="T61" fmla="*/ 282 h 350"/>
                <a:gd name="T62" fmla="*/ 274 w 350"/>
                <a:gd name="T63" fmla="*/ 254 h 350"/>
                <a:gd name="T64" fmla="*/ 326 w 350"/>
                <a:gd name="T65" fmla="*/ 271 h 350"/>
                <a:gd name="T66" fmla="*/ 337 w 350"/>
                <a:gd name="T67" fmla="*/ 253 h 350"/>
                <a:gd name="T68" fmla="*/ 345 w 350"/>
                <a:gd name="T69" fmla="*/ 233 h 350"/>
                <a:gd name="T70" fmla="*/ 298 w 350"/>
                <a:gd name="T71" fmla="*/ 203 h 350"/>
                <a:gd name="T72" fmla="*/ 301 w 350"/>
                <a:gd name="T73" fmla="*/ 160 h 350"/>
                <a:gd name="T74" fmla="*/ 228 w 350"/>
                <a:gd name="T75" fmla="*/ 201 h 350"/>
                <a:gd name="T76" fmla="*/ 150 w 350"/>
                <a:gd name="T77" fmla="*/ 228 h 350"/>
                <a:gd name="T78" fmla="*/ 122 w 350"/>
                <a:gd name="T79" fmla="*/ 150 h 350"/>
                <a:gd name="T80" fmla="*/ 201 w 350"/>
                <a:gd name="T81" fmla="*/ 122 h 350"/>
                <a:gd name="T82" fmla="*/ 228 w 350"/>
                <a:gd name="T83" fmla="*/ 20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350">
                  <a:moveTo>
                    <a:pt x="301" y="160"/>
                  </a:moveTo>
                  <a:cubicBezTo>
                    <a:pt x="350" y="136"/>
                    <a:pt x="350" y="136"/>
                    <a:pt x="350" y="136"/>
                  </a:cubicBezTo>
                  <a:cubicBezTo>
                    <a:pt x="347" y="122"/>
                    <a:pt x="342" y="109"/>
                    <a:pt x="336" y="96"/>
                  </a:cubicBezTo>
                  <a:cubicBezTo>
                    <a:pt x="282" y="108"/>
                    <a:pt x="282" y="108"/>
                    <a:pt x="282" y="108"/>
                  </a:cubicBezTo>
                  <a:cubicBezTo>
                    <a:pt x="275" y="96"/>
                    <a:pt x="265" y="85"/>
                    <a:pt x="254" y="76"/>
                  </a:cubicBezTo>
                  <a:cubicBezTo>
                    <a:pt x="271" y="24"/>
                    <a:pt x="271" y="24"/>
                    <a:pt x="271" y="24"/>
                  </a:cubicBezTo>
                  <a:cubicBezTo>
                    <a:pt x="265" y="20"/>
                    <a:pt x="259" y="17"/>
                    <a:pt x="253" y="13"/>
                  </a:cubicBezTo>
                  <a:cubicBezTo>
                    <a:pt x="246" y="10"/>
                    <a:pt x="240" y="8"/>
                    <a:pt x="233" y="5"/>
                  </a:cubicBezTo>
                  <a:cubicBezTo>
                    <a:pt x="203" y="52"/>
                    <a:pt x="203" y="52"/>
                    <a:pt x="203" y="52"/>
                  </a:cubicBezTo>
                  <a:cubicBezTo>
                    <a:pt x="189" y="49"/>
                    <a:pt x="175" y="48"/>
                    <a:pt x="161" y="49"/>
                  </a:cubicBezTo>
                  <a:cubicBezTo>
                    <a:pt x="136" y="0"/>
                    <a:pt x="136" y="0"/>
                    <a:pt x="136" y="0"/>
                  </a:cubicBezTo>
                  <a:cubicBezTo>
                    <a:pt x="122" y="3"/>
                    <a:pt x="109" y="8"/>
                    <a:pt x="96" y="14"/>
                  </a:cubicBezTo>
                  <a:cubicBezTo>
                    <a:pt x="108" y="68"/>
                    <a:pt x="108" y="68"/>
                    <a:pt x="108" y="68"/>
                  </a:cubicBezTo>
                  <a:cubicBezTo>
                    <a:pt x="96" y="75"/>
                    <a:pt x="85" y="85"/>
                    <a:pt x="76" y="96"/>
                  </a:cubicBezTo>
                  <a:cubicBezTo>
                    <a:pt x="58" y="90"/>
                    <a:pt x="40" y="84"/>
                    <a:pt x="24" y="79"/>
                  </a:cubicBezTo>
                  <a:cubicBezTo>
                    <a:pt x="20" y="85"/>
                    <a:pt x="16" y="91"/>
                    <a:pt x="13" y="97"/>
                  </a:cubicBezTo>
                  <a:cubicBezTo>
                    <a:pt x="10" y="104"/>
                    <a:pt x="8" y="110"/>
                    <a:pt x="5" y="117"/>
                  </a:cubicBezTo>
                  <a:cubicBezTo>
                    <a:pt x="19" y="126"/>
                    <a:pt x="36" y="136"/>
                    <a:pt x="52" y="147"/>
                  </a:cubicBezTo>
                  <a:cubicBezTo>
                    <a:pt x="49" y="161"/>
                    <a:pt x="48" y="175"/>
                    <a:pt x="49" y="189"/>
                  </a:cubicBezTo>
                  <a:cubicBezTo>
                    <a:pt x="32" y="198"/>
                    <a:pt x="15" y="207"/>
                    <a:pt x="0" y="214"/>
                  </a:cubicBezTo>
                  <a:cubicBezTo>
                    <a:pt x="3" y="228"/>
                    <a:pt x="8" y="241"/>
                    <a:pt x="14" y="254"/>
                  </a:cubicBezTo>
                  <a:cubicBezTo>
                    <a:pt x="30" y="250"/>
                    <a:pt x="49" y="246"/>
                    <a:pt x="68" y="242"/>
                  </a:cubicBezTo>
                  <a:cubicBezTo>
                    <a:pt x="75" y="254"/>
                    <a:pt x="85" y="265"/>
                    <a:pt x="96" y="274"/>
                  </a:cubicBezTo>
                  <a:cubicBezTo>
                    <a:pt x="79" y="326"/>
                    <a:pt x="79" y="326"/>
                    <a:pt x="79" y="326"/>
                  </a:cubicBezTo>
                  <a:cubicBezTo>
                    <a:pt x="85" y="330"/>
                    <a:pt x="91" y="334"/>
                    <a:pt x="97" y="337"/>
                  </a:cubicBezTo>
                  <a:cubicBezTo>
                    <a:pt x="104" y="340"/>
                    <a:pt x="110" y="342"/>
                    <a:pt x="117" y="345"/>
                  </a:cubicBezTo>
                  <a:cubicBezTo>
                    <a:pt x="126" y="331"/>
                    <a:pt x="136" y="315"/>
                    <a:pt x="147" y="298"/>
                  </a:cubicBezTo>
                  <a:cubicBezTo>
                    <a:pt x="161" y="302"/>
                    <a:pt x="175" y="302"/>
                    <a:pt x="190" y="301"/>
                  </a:cubicBezTo>
                  <a:cubicBezTo>
                    <a:pt x="214" y="350"/>
                    <a:pt x="214" y="350"/>
                    <a:pt x="214" y="350"/>
                  </a:cubicBezTo>
                  <a:cubicBezTo>
                    <a:pt x="228" y="347"/>
                    <a:pt x="241" y="342"/>
                    <a:pt x="254" y="336"/>
                  </a:cubicBezTo>
                  <a:cubicBezTo>
                    <a:pt x="250" y="320"/>
                    <a:pt x="246" y="301"/>
                    <a:pt x="242" y="282"/>
                  </a:cubicBezTo>
                  <a:cubicBezTo>
                    <a:pt x="254" y="275"/>
                    <a:pt x="265" y="265"/>
                    <a:pt x="274" y="254"/>
                  </a:cubicBezTo>
                  <a:cubicBezTo>
                    <a:pt x="326" y="271"/>
                    <a:pt x="326" y="271"/>
                    <a:pt x="326" y="271"/>
                  </a:cubicBezTo>
                  <a:cubicBezTo>
                    <a:pt x="330" y="265"/>
                    <a:pt x="334" y="259"/>
                    <a:pt x="337" y="253"/>
                  </a:cubicBezTo>
                  <a:cubicBezTo>
                    <a:pt x="340" y="246"/>
                    <a:pt x="342" y="240"/>
                    <a:pt x="345" y="233"/>
                  </a:cubicBezTo>
                  <a:cubicBezTo>
                    <a:pt x="298" y="203"/>
                    <a:pt x="298" y="203"/>
                    <a:pt x="298" y="203"/>
                  </a:cubicBezTo>
                  <a:cubicBezTo>
                    <a:pt x="302" y="189"/>
                    <a:pt x="302" y="175"/>
                    <a:pt x="301" y="160"/>
                  </a:cubicBezTo>
                  <a:close/>
                  <a:moveTo>
                    <a:pt x="228" y="201"/>
                  </a:moveTo>
                  <a:cubicBezTo>
                    <a:pt x="214" y="230"/>
                    <a:pt x="179" y="242"/>
                    <a:pt x="150" y="228"/>
                  </a:cubicBezTo>
                  <a:cubicBezTo>
                    <a:pt x="120" y="214"/>
                    <a:pt x="108" y="179"/>
                    <a:pt x="122" y="150"/>
                  </a:cubicBezTo>
                  <a:cubicBezTo>
                    <a:pt x="136" y="120"/>
                    <a:pt x="171" y="108"/>
                    <a:pt x="201" y="122"/>
                  </a:cubicBezTo>
                  <a:cubicBezTo>
                    <a:pt x="230" y="136"/>
                    <a:pt x="242" y="171"/>
                    <a:pt x="228" y="201"/>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
            <p:cNvSpPr>
              <a:spLocks noEditPoints="1"/>
            </p:cNvSpPr>
            <p:nvPr/>
          </p:nvSpPr>
          <p:spPr bwMode="auto">
            <a:xfrm>
              <a:off x="2836862" y="5004126"/>
              <a:ext cx="1069979" cy="1075028"/>
            </a:xfrm>
            <a:custGeom>
              <a:avLst/>
              <a:gdLst>
                <a:gd name="T0" fmla="*/ 461 w 512"/>
                <a:gd name="T1" fmla="*/ 269 h 513"/>
                <a:gd name="T2" fmla="*/ 512 w 512"/>
                <a:gd name="T3" fmla="*/ 259 h 513"/>
                <a:gd name="T4" fmla="*/ 509 w 512"/>
                <a:gd name="T5" fmla="*/ 215 h 513"/>
                <a:gd name="T6" fmla="*/ 456 w 512"/>
                <a:gd name="T7" fmla="*/ 214 h 513"/>
                <a:gd name="T8" fmla="*/ 439 w 512"/>
                <a:gd name="T9" fmla="*/ 165 h 513"/>
                <a:gd name="T10" fmla="*/ 479 w 512"/>
                <a:gd name="T11" fmla="*/ 131 h 513"/>
                <a:gd name="T12" fmla="*/ 454 w 512"/>
                <a:gd name="T13" fmla="*/ 95 h 513"/>
                <a:gd name="T14" fmla="*/ 408 w 512"/>
                <a:gd name="T15" fmla="*/ 119 h 513"/>
                <a:gd name="T16" fmla="*/ 369 w 512"/>
                <a:gd name="T17" fmla="*/ 86 h 513"/>
                <a:gd name="T18" fmla="*/ 386 w 512"/>
                <a:gd name="T19" fmla="*/ 36 h 513"/>
                <a:gd name="T20" fmla="*/ 367 w 512"/>
                <a:gd name="T21" fmla="*/ 26 h 513"/>
                <a:gd name="T22" fmla="*/ 347 w 512"/>
                <a:gd name="T23" fmla="*/ 17 h 513"/>
                <a:gd name="T24" fmla="*/ 319 w 512"/>
                <a:gd name="T25" fmla="*/ 62 h 513"/>
                <a:gd name="T26" fmla="*/ 268 w 512"/>
                <a:gd name="T27" fmla="*/ 52 h 513"/>
                <a:gd name="T28" fmla="*/ 259 w 512"/>
                <a:gd name="T29" fmla="*/ 1 h 513"/>
                <a:gd name="T30" fmla="*/ 215 w 512"/>
                <a:gd name="T31" fmla="*/ 4 h 513"/>
                <a:gd name="T32" fmla="*/ 213 w 512"/>
                <a:gd name="T33" fmla="*/ 56 h 513"/>
                <a:gd name="T34" fmla="*/ 164 w 512"/>
                <a:gd name="T35" fmla="*/ 73 h 513"/>
                <a:gd name="T36" fmla="*/ 130 w 512"/>
                <a:gd name="T37" fmla="*/ 34 h 513"/>
                <a:gd name="T38" fmla="*/ 94 w 512"/>
                <a:gd name="T39" fmla="*/ 58 h 513"/>
                <a:gd name="T40" fmla="*/ 119 w 512"/>
                <a:gd name="T41" fmla="*/ 104 h 513"/>
                <a:gd name="T42" fmla="*/ 85 w 512"/>
                <a:gd name="T43" fmla="*/ 144 h 513"/>
                <a:gd name="T44" fmla="*/ 36 w 512"/>
                <a:gd name="T45" fmla="*/ 126 h 513"/>
                <a:gd name="T46" fmla="*/ 25 w 512"/>
                <a:gd name="T47" fmla="*/ 146 h 513"/>
                <a:gd name="T48" fmla="*/ 17 w 512"/>
                <a:gd name="T49" fmla="*/ 166 h 513"/>
                <a:gd name="T50" fmla="*/ 61 w 512"/>
                <a:gd name="T51" fmla="*/ 193 h 513"/>
                <a:gd name="T52" fmla="*/ 51 w 512"/>
                <a:gd name="T53" fmla="*/ 245 h 513"/>
                <a:gd name="T54" fmla="*/ 0 w 512"/>
                <a:gd name="T55" fmla="*/ 254 h 513"/>
                <a:gd name="T56" fmla="*/ 3 w 512"/>
                <a:gd name="T57" fmla="*/ 298 h 513"/>
                <a:gd name="T58" fmla="*/ 56 w 512"/>
                <a:gd name="T59" fmla="*/ 299 h 513"/>
                <a:gd name="T60" fmla="*/ 73 w 512"/>
                <a:gd name="T61" fmla="*/ 348 h 513"/>
                <a:gd name="T62" fmla="*/ 33 w 512"/>
                <a:gd name="T63" fmla="*/ 382 h 513"/>
                <a:gd name="T64" fmla="*/ 58 w 512"/>
                <a:gd name="T65" fmla="*/ 419 h 513"/>
                <a:gd name="T66" fmla="*/ 104 w 512"/>
                <a:gd name="T67" fmla="*/ 394 h 513"/>
                <a:gd name="T68" fmla="*/ 143 w 512"/>
                <a:gd name="T69" fmla="*/ 428 h 513"/>
                <a:gd name="T70" fmla="*/ 126 w 512"/>
                <a:gd name="T71" fmla="*/ 477 h 513"/>
                <a:gd name="T72" fmla="*/ 145 w 512"/>
                <a:gd name="T73" fmla="*/ 487 h 513"/>
                <a:gd name="T74" fmla="*/ 165 w 512"/>
                <a:gd name="T75" fmla="*/ 496 h 513"/>
                <a:gd name="T76" fmla="*/ 193 w 512"/>
                <a:gd name="T77" fmla="*/ 452 h 513"/>
                <a:gd name="T78" fmla="*/ 244 w 512"/>
                <a:gd name="T79" fmla="*/ 461 h 513"/>
                <a:gd name="T80" fmla="*/ 253 w 512"/>
                <a:gd name="T81" fmla="*/ 513 h 513"/>
                <a:gd name="T82" fmla="*/ 297 w 512"/>
                <a:gd name="T83" fmla="*/ 509 h 513"/>
                <a:gd name="T84" fmla="*/ 299 w 512"/>
                <a:gd name="T85" fmla="*/ 457 h 513"/>
                <a:gd name="T86" fmla="*/ 348 w 512"/>
                <a:gd name="T87" fmla="*/ 440 h 513"/>
                <a:gd name="T88" fmla="*/ 382 w 512"/>
                <a:gd name="T89" fmla="*/ 480 h 513"/>
                <a:gd name="T90" fmla="*/ 418 w 512"/>
                <a:gd name="T91" fmla="*/ 455 h 513"/>
                <a:gd name="T92" fmla="*/ 393 w 512"/>
                <a:gd name="T93" fmla="*/ 409 h 513"/>
                <a:gd name="T94" fmla="*/ 427 w 512"/>
                <a:gd name="T95" fmla="*/ 369 h 513"/>
                <a:gd name="T96" fmla="*/ 476 w 512"/>
                <a:gd name="T97" fmla="*/ 387 h 513"/>
                <a:gd name="T98" fmla="*/ 487 w 512"/>
                <a:gd name="T99" fmla="*/ 368 h 513"/>
                <a:gd name="T100" fmla="*/ 495 w 512"/>
                <a:gd name="T101" fmla="*/ 347 h 513"/>
                <a:gd name="T102" fmla="*/ 451 w 512"/>
                <a:gd name="T103" fmla="*/ 320 h 513"/>
                <a:gd name="T104" fmla="*/ 461 w 512"/>
                <a:gd name="T105" fmla="*/ 269 h 513"/>
                <a:gd name="T106" fmla="*/ 349 w 512"/>
                <a:gd name="T107" fmla="*/ 301 h 513"/>
                <a:gd name="T108" fmla="*/ 211 w 512"/>
                <a:gd name="T109" fmla="*/ 350 h 513"/>
                <a:gd name="T110" fmla="*/ 163 w 512"/>
                <a:gd name="T111" fmla="*/ 212 h 513"/>
                <a:gd name="T112" fmla="*/ 301 w 512"/>
                <a:gd name="T113" fmla="*/ 163 h 513"/>
                <a:gd name="T114" fmla="*/ 349 w 512"/>
                <a:gd name="T115" fmla="*/ 30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3">
                  <a:moveTo>
                    <a:pt x="461" y="269"/>
                  </a:moveTo>
                  <a:cubicBezTo>
                    <a:pt x="512" y="259"/>
                    <a:pt x="512" y="259"/>
                    <a:pt x="512" y="259"/>
                  </a:cubicBezTo>
                  <a:cubicBezTo>
                    <a:pt x="512" y="245"/>
                    <a:pt x="511" y="230"/>
                    <a:pt x="509" y="215"/>
                  </a:cubicBezTo>
                  <a:cubicBezTo>
                    <a:pt x="456" y="214"/>
                    <a:pt x="456" y="214"/>
                    <a:pt x="456" y="214"/>
                  </a:cubicBezTo>
                  <a:cubicBezTo>
                    <a:pt x="453" y="197"/>
                    <a:pt x="447" y="180"/>
                    <a:pt x="439" y="165"/>
                  </a:cubicBezTo>
                  <a:cubicBezTo>
                    <a:pt x="479" y="131"/>
                    <a:pt x="479" y="131"/>
                    <a:pt x="479" y="131"/>
                  </a:cubicBezTo>
                  <a:cubicBezTo>
                    <a:pt x="472" y="118"/>
                    <a:pt x="464" y="106"/>
                    <a:pt x="454" y="95"/>
                  </a:cubicBezTo>
                  <a:cubicBezTo>
                    <a:pt x="408" y="119"/>
                    <a:pt x="408" y="119"/>
                    <a:pt x="408" y="119"/>
                  </a:cubicBezTo>
                  <a:cubicBezTo>
                    <a:pt x="397" y="107"/>
                    <a:pt x="384" y="95"/>
                    <a:pt x="369" y="86"/>
                  </a:cubicBezTo>
                  <a:cubicBezTo>
                    <a:pt x="386" y="36"/>
                    <a:pt x="386" y="36"/>
                    <a:pt x="386" y="36"/>
                  </a:cubicBezTo>
                  <a:cubicBezTo>
                    <a:pt x="380" y="33"/>
                    <a:pt x="374" y="29"/>
                    <a:pt x="367" y="26"/>
                  </a:cubicBezTo>
                  <a:cubicBezTo>
                    <a:pt x="360" y="23"/>
                    <a:pt x="354" y="20"/>
                    <a:pt x="347" y="17"/>
                  </a:cubicBezTo>
                  <a:cubicBezTo>
                    <a:pt x="319" y="62"/>
                    <a:pt x="319" y="62"/>
                    <a:pt x="319" y="62"/>
                  </a:cubicBezTo>
                  <a:cubicBezTo>
                    <a:pt x="302" y="56"/>
                    <a:pt x="285" y="53"/>
                    <a:pt x="268" y="52"/>
                  </a:cubicBezTo>
                  <a:cubicBezTo>
                    <a:pt x="259" y="1"/>
                    <a:pt x="259" y="1"/>
                    <a:pt x="259" y="1"/>
                  </a:cubicBezTo>
                  <a:cubicBezTo>
                    <a:pt x="244" y="0"/>
                    <a:pt x="229" y="2"/>
                    <a:pt x="215" y="4"/>
                  </a:cubicBezTo>
                  <a:cubicBezTo>
                    <a:pt x="213" y="56"/>
                    <a:pt x="213" y="56"/>
                    <a:pt x="213" y="56"/>
                  </a:cubicBezTo>
                  <a:cubicBezTo>
                    <a:pt x="196" y="60"/>
                    <a:pt x="180" y="66"/>
                    <a:pt x="164" y="73"/>
                  </a:cubicBezTo>
                  <a:cubicBezTo>
                    <a:pt x="130" y="34"/>
                    <a:pt x="130" y="34"/>
                    <a:pt x="130" y="34"/>
                  </a:cubicBezTo>
                  <a:cubicBezTo>
                    <a:pt x="118" y="41"/>
                    <a:pt x="105" y="49"/>
                    <a:pt x="94" y="58"/>
                  </a:cubicBezTo>
                  <a:cubicBezTo>
                    <a:pt x="119" y="104"/>
                    <a:pt x="119" y="104"/>
                    <a:pt x="119" y="104"/>
                  </a:cubicBezTo>
                  <a:cubicBezTo>
                    <a:pt x="106" y="116"/>
                    <a:pt x="95" y="129"/>
                    <a:pt x="85" y="144"/>
                  </a:cubicBezTo>
                  <a:cubicBezTo>
                    <a:pt x="67" y="137"/>
                    <a:pt x="50" y="131"/>
                    <a:pt x="36" y="126"/>
                  </a:cubicBezTo>
                  <a:cubicBezTo>
                    <a:pt x="32" y="133"/>
                    <a:pt x="29" y="139"/>
                    <a:pt x="25" y="146"/>
                  </a:cubicBezTo>
                  <a:cubicBezTo>
                    <a:pt x="22" y="152"/>
                    <a:pt x="19" y="159"/>
                    <a:pt x="17" y="166"/>
                  </a:cubicBezTo>
                  <a:cubicBezTo>
                    <a:pt x="30" y="174"/>
                    <a:pt x="45" y="183"/>
                    <a:pt x="61" y="193"/>
                  </a:cubicBezTo>
                  <a:cubicBezTo>
                    <a:pt x="56" y="210"/>
                    <a:pt x="52" y="227"/>
                    <a:pt x="51" y="245"/>
                  </a:cubicBezTo>
                  <a:cubicBezTo>
                    <a:pt x="0" y="254"/>
                    <a:pt x="0" y="254"/>
                    <a:pt x="0" y="254"/>
                  </a:cubicBezTo>
                  <a:cubicBezTo>
                    <a:pt x="0" y="269"/>
                    <a:pt x="1" y="283"/>
                    <a:pt x="3" y="298"/>
                  </a:cubicBezTo>
                  <a:cubicBezTo>
                    <a:pt x="56" y="299"/>
                    <a:pt x="56" y="299"/>
                    <a:pt x="56" y="299"/>
                  </a:cubicBezTo>
                  <a:cubicBezTo>
                    <a:pt x="59" y="316"/>
                    <a:pt x="65" y="333"/>
                    <a:pt x="73" y="348"/>
                  </a:cubicBezTo>
                  <a:cubicBezTo>
                    <a:pt x="33" y="382"/>
                    <a:pt x="33" y="382"/>
                    <a:pt x="33" y="382"/>
                  </a:cubicBezTo>
                  <a:cubicBezTo>
                    <a:pt x="40" y="395"/>
                    <a:pt x="48" y="407"/>
                    <a:pt x="58" y="419"/>
                  </a:cubicBezTo>
                  <a:cubicBezTo>
                    <a:pt x="104" y="394"/>
                    <a:pt x="104" y="394"/>
                    <a:pt x="104" y="394"/>
                  </a:cubicBezTo>
                  <a:cubicBezTo>
                    <a:pt x="115" y="407"/>
                    <a:pt x="128" y="418"/>
                    <a:pt x="143" y="428"/>
                  </a:cubicBezTo>
                  <a:cubicBezTo>
                    <a:pt x="126" y="477"/>
                    <a:pt x="126" y="477"/>
                    <a:pt x="126" y="477"/>
                  </a:cubicBezTo>
                  <a:cubicBezTo>
                    <a:pt x="132" y="481"/>
                    <a:pt x="138" y="484"/>
                    <a:pt x="145" y="487"/>
                  </a:cubicBezTo>
                  <a:cubicBezTo>
                    <a:pt x="152" y="491"/>
                    <a:pt x="159" y="493"/>
                    <a:pt x="165" y="496"/>
                  </a:cubicBezTo>
                  <a:cubicBezTo>
                    <a:pt x="193" y="452"/>
                    <a:pt x="193" y="452"/>
                    <a:pt x="193" y="452"/>
                  </a:cubicBezTo>
                  <a:cubicBezTo>
                    <a:pt x="210" y="457"/>
                    <a:pt x="227" y="460"/>
                    <a:pt x="244" y="461"/>
                  </a:cubicBezTo>
                  <a:cubicBezTo>
                    <a:pt x="253" y="513"/>
                    <a:pt x="253" y="513"/>
                    <a:pt x="253" y="513"/>
                  </a:cubicBezTo>
                  <a:cubicBezTo>
                    <a:pt x="268" y="513"/>
                    <a:pt x="283" y="512"/>
                    <a:pt x="297" y="509"/>
                  </a:cubicBezTo>
                  <a:cubicBezTo>
                    <a:pt x="299" y="457"/>
                    <a:pt x="299" y="457"/>
                    <a:pt x="299" y="457"/>
                  </a:cubicBezTo>
                  <a:cubicBezTo>
                    <a:pt x="316" y="453"/>
                    <a:pt x="332" y="448"/>
                    <a:pt x="348" y="440"/>
                  </a:cubicBezTo>
                  <a:cubicBezTo>
                    <a:pt x="382" y="480"/>
                    <a:pt x="382" y="480"/>
                    <a:pt x="382" y="480"/>
                  </a:cubicBezTo>
                  <a:cubicBezTo>
                    <a:pt x="394" y="472"/>
                    <a:pt x="407" y="464"/>
                    <a:pt x="418" y="455"/>
                  </a:cubicBezTo>
                  <a:cubicBezTo>
                    <a:pt x="393" y="409"/>
                    <a:pt x="393" y="409"/>
                    <a:pt x="393" y="409"/>
                  </a:cubicBezTo>
                  <a:cubicBezTo>
                    <a:pt x="406" y="397"/>
                    <a:pt x="417" y="384"/>
                    <a:pt x="427" y="369"/>
                  </a:cubicBezTo>
                  <a:cubicBezTo>
                    <a:pt x="476" y="387"/>
                    <a:pt x="476" y="387"/>
                    <a:pt x="476" y="387"/>
                  </a:cubicBezTo>
                  <a:cubicBezTo>
                    <a:pt x="480" y="381"/>
                    <a:pt x="484" y="374"/>
                    <a:pt x="487" y="368"/>
                  </a:cubicBezTo>
                  <a:cubicBezTo>
                    <a:pt x="490" y="361"/>
                    <a:pt x="493" y="354"/>
                    <a:pt x="495" y="347"/>
                  </a:cubicBezTo>
                  <a:cubicBezTo>
                    <a:pt x="451" y="320"/>
                    <a:pt x="451" y="320"/>
                    <a:pt x="451" y="320"/>
                  </a:cubicBezTo>
                  <a:cubicBezTo>
                    <a:pt x="456" y="303"/>
                    <a:pt x="460" y="286"/>
                    <a:pt x="461" y="269"/>
                  </a:cubicBezTo>
                  <a:close/>
                  <a:moveTo>
                    <a:pt x="349" y="301"/>
                  </a:moveTo>
                  <a:cubicBezTo>
                    <a:pt x="325" y="353"/>
                    <a:pt x="263" y="375"/>
                    <a:pt x="211" y="350"/>
                  </a:cubicBezTo>
                  <a:cubicBezTo>
                    <a:pt x="160" y="325"/>
                    <a:pt x="138" y="263"/>
                    <a:pt x="163" y="212"/>
                  </a:cubicBezTo>
                  <a:cubicBezTo>
                    <a:pt x="187" y="160"/>
                    <a:pt x="249" y="138"/>
                    <a:pt x="301" y="163"/>
                  </a:cubicBezTo>
                  <a:cubicBezTo>
                    <a:pt x="352" y="188"/>
                    <a:pt x="374" y="250"/>
                    <a:pt x="349" y="3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noEditPoints="1"/>
            </p:cNvSpPr>
            <p:nvPr/>
          </p:nvSpPr>
          <p:spPr bwMode="auto">
            <a:xfrm>
              <a:off x="4148138" y="3185611"/>
              <a:ext cx="734808" cy="736211"/>
            </a:xfrm>
            <a:custGeom>
              <a:avLst/>
              <a:gdLst>
                <a:gd name="T0" fmla="*/ 301 w 350"/>
                <a:gd name="T1" fmla="*/ 160 h 350"/>
                <a:gd name="T2" fmla="*/ 350 w 350"/>
                <a:gd name="T3" fmla="*/ 136 h 350"/>
                <a:gd name="T4" fmla="*/ 336 w 350"/>
                <a:gd name="T5" fmla="*/ 96 h 350"/>
                <a:gd name="T6" fmla="*/ 282 w 350"/>
                <a:gd name="T7" fmla="*/ 108 h 350"/>
                <a:gd name="T8" fmla="*/ 254 w 350"/>
                <a:gd name="T9" fmla="*/ 76 h 350"/>
                <a:gd name="T10" fmla="*/ 271 w 350"/>
                <a:gd name="T11" fmla="*/ 24 h 350"/>
                <a:gd name="T12" fmla="*/ 253 w 350"/>
                <a:gd name="T13" fmla="*/ 13 h 350"/>
                <a:gd name="T14" fmla="*/ 233 w 350"/>
                <a:gd name="T15" fmla="*/ 5 h 350"/>
                <a:gd name="T16" fmla="*/ 203 w 350"/>
                <a:gd name="T17" fmla="*/ 52 h 350"/>
                <a:gd name="T18" fmla="*/ 161 w 350"/>
                <a:gd name="T19" fmla="*/ 49 h 350"/>
                <a:gd name="T20" fmla="*/ 136 w 350"/>
                <a:gd name="T21" fmla="*/ 0 h 350"/>
                <a:gd name="T22" fmla="*/ 96 w 350"/>
                <a:gd name="T23" fmla="*/ 14 h 350"/>
                <a:gd name="T24" fmla="*/ 108 w 350"/>
                <a:gd name="T25" fmla="*/ 68 h 350"/>
                <a:gd name="T26" fmla="*/ 76 w 350"/>
                <a:gd name="T27" fmla="*/ 96 h 350"/>
                <a:gd name="T28" fmla="*/ 24 w 350"/>
                <a:gd name="T29" fmla="*/ 79 h 350"/>
                <a:gd name="T30" fmla="*/ 13 w 350"/>
                <a:gd name="T31" fmla="*/ 97 h 350"/>
                <a:gd name="T32" fmla="*/ 5 w 350"/>
                <a:gd name="T33" fmla="*/ 117 h 350"/>
                <a:gd name="T34" fmla="*/ 52 w 350"/>
                <a:gd name="T35" fmla="*/ 147 h 350"/>
                <a:gd name="T36" fmla="*/ 49 w 350"/>
                <a:gd name="T37" fmla="*/ 189 h 350"/>
                <a:gd name="T38" fmla="*/ 0 w 350"/>
                <a:gd name="T39" fmla="*/ 214 h 350"/>
                <a:gd name="T40" fmla="*/ 14 w 350"/>
                <a:gd name="T41" fmla="*/ 254 h 350"/>
                <a:gd name="T42" fmla="*/ 68 w 350"/>
                <a:gd name="T43" fmla="*/ 242 h 350"/>
                <a:gd name="T44" fmla="*/ 96 w 350"/>
                <a:gd name="T45" fmla="*/ 274 h 350"/>
                <a:gd name="T46" fmla="*/ 79 w 350"/>
                <a:gd name="T47" fmla="*/ 326 h 350"/>
                <a:gd name="T48" fmla="*/ 97 w 350"/>
                <a:gd name="T49" fmla="*/ 337 h 350"/>
                <a:gd name="T50" fmla="*/ 117 w 350"/>
                <a:gd name="T51" fmla="*/ 345 h 350"/>
                <a:gd name="T52" fmla="*/ 147 w 350"/>
                <a:gd name="T53" fmla="*/ 298 h 350"/>
                <a:gd name="T54" fmla="*/ 190 w 350"/>
                <a:gd name="T55" fmla="*/ 301 h 350"/>
                <a:gd name="T56" fmla="*/ 214 w 350"/>
                <a:gd name="T57" fmla="*/ 350 h 350"/>
                <a:gd name="T58" fmla="*/ 254 w 350"/>
                <a:gd name="T59" fmla="*/ 336 h 350"/>
                <a:gd name="T60" fmla="*/ 242 w 350"/>
                <a:gd name="T61" fmla="*/ 282 h 350"/>
                <a:gd name="T62" fmla="*/ 274 w 350"/>
                <a:gd name="T63" fmla="*/ 254 h 350"/>
                <a:gd name="T64" fmla="*/ 326 w 350"/>
                <a:gd name="T65" fmla="*/ 271 h 350"/>
                <a:gd name="T66" fmla="*/ 337 w 350"/>
                <a:gd name="T67" fmla="*/ 253 h 350"/>
                <a:gd name="T68" fmla="*/ 345 w 350"/>
                <a:gd name="T69" fmla="*/ 233 h 350"/>
                <a:gd name="T70" fmla="*/ 298 w 350"/>
                <a:gd name="T71" fmla="*/ 203 h 350"/>
                <a:gd name="T72" fmla="*/ 301 w 350"/>
                <a:gd name="T73" fmla="*/ 160 h 350"/>
                <a:gd name="T74" fmla="*/ 228 w 350"/>
                <a:gd name="T75" fmla="*/ 201 h 350"/>
                <a:gd name="T76" fmla="*/ 150 w 350"/>
                <a:gd name="T77" fmla="*/ 228 h 350"/>
                <a:gd name="T78" fmla="*/ 122 w 350"/>
                <a:gd name="T79" fmla="*/ 150 h 350"/>
                <a:gd name="T80" fmla="*/ 201 w 350"/>
                <a:gd name="T81" fmla="*/ 122 h 350"/>
                <a:gd name="T82" fmla="*/ 228 w 350"/>
                <a:gd name="T83" fmla="*/ 20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350">
                  <a:moveTo>
                    <a:pt x="301" y="160"/>
                  </a:moveTo>
                  <a:cubicBezTo>
                    <a:pt x="350" y="136"/>
                    <a:pt x="350" y="136"/>
                    <a:pt x="350" y="136"/>
                  </a:cubicBezTo>
                  <a:cubicBezTo>
                    <a:pt x="347" y="122"/>
                    <a:pt x="342" y="109"/>
                    <a:pt x="336" y="96"/>
                  </a:cubicBezTo>
                  <a:cubicBezTo>
                    <a:pt x="282" y="108"/>
                    <a:pt x="282" y="108"/>
                    <a:pt x="282" y="108"/>
                  </a:cubicBezTo>
                  <a:cubicBezTo>
                    <a:pt x="275" y="96"/>
                    <a:pt x="265" y="85"/>
                    <a:pt x="254" y="76"/>
                  </a:cubicBezTo>
                  <a:cubicBezTo>
                    <a:pt x="271" y="24"/>
                    <a:pt x="271" y="24"/>
                    <a:pt x="271" y="24"/>
                  </a:cubicBezTo>
                  <a:cubicBezTo>
                    <a:pt x="265" y="20"/>
                    <a:pt x="259" y="17"/>
                    <a:pt x="253" y="13"/>
                  </a:cubicBezTo>
                  <a:cubicBezTo>
                    <a:pt x="246" y="10"/>
                    <a:pt x="240" y="8"/>
                    <a:pt x="233" y="5"/>
                  </a:cubicBezTo>
                  <a:cubicBezTo>
                    <a:pt x="203" y="52"/>
                    <a:pt x="203" y="52"/>
                    <a:pt x="203" y="52"/>
                  </a:cubicBezTo>
                  <a:cubicBezTo>
                    <a:pt x="189" y="49"/>
                    <a:pt x="175" y="48"/>
                    <a:pt x="161" y="49"/>
                  </a:cubicBezTo>
                  <a:cubicBezTo>
                    <a:pt x="136" y="0"/>
                    <a:pt x="136" y="0"/>
                    <a:pt x="136" y="0"/>
                  </a:cubicBezTo>
                  <a:cubicBezTo>
                    <a:pt x="122" y="3"/>
                    <a:pt x="109" y="8"/>
                    <a:pt x="96" y="14"/>
                  </a:cubicBezTo>
                  <a:cubicBezTo>
                    <a:pt x="108" y="68"/>
                    <a:pt x="108" y="68"/>
                    <a:pt x="108" y="68"/>
                  </a:cubicBezTo>
                  <a:cubicBezTo>
                    <a:pt x="96" y="75"/>
                    <a:pt x="85" y="85"/>
                    <a:pt x="76" y="96"/>
                  </a:cubicBezTo>
                  <a:cubicBezTo>
                    <a:pt x="58" y="90"/>
                    <a:pt x="40" y="84"/>
                    <a:pt x="24" y="79"/>
                  </a:cubicBezTo>
                  <a:cubicBezTo>
                    <a:pt x="20" y="85"/>
                    <a:pt x="16" y="91"/>
                    <a:pt x="13" y="97"/>
                  </a:cubicBezTo>
                  <a:cubicBezTo>
                    <a:pt x="10" y="104"/>
                    <a:pt x="8" y="110"/>
                    <a:pt x="5" y="117"/>
                  </a:cubicBezTo>
                  <a:cubicBezTo>
                    <a:pt x="19" y="126"/>
                    <a:pt x="36" y="136"/>
                    <a:pt x="52" y="147"/>
                  </a:cubicBezTo>
                  <a:cubicBezTo>
                    <a:pt x="49" y="161"/>
                    <a:pt x="48" y="175"/>
                    <a:pt x="49" y="189"/>
                  </a:cubicBezTo>
                  <a:cubicBezTo>
                    <a:pt x="32" y="198"/>
                    <a:pt x="15" y="207"/>
                    <a:pt x="0" y="214"/>
                  </a:cubicBezTo>
                  <a:cubicBezTo>
                    <a:pt x="3" y="228"/>
                    <a:pt x="8" y="241"/>
                    <a:pt x="14" y="254"/>
                  </a:cubicBezTo>
                  <a:cubicBezTo>
                    <a:pt x="30" y="250"/>
                    <a:pt x="49" y="246"/>
                    <a:pt x="68" y="242"/>
                  </a:cubicBezTo>
                  <a:cubicBezTo>
                    <a:pt x="75" y="254"/>
                    <a:pt x="85" y="265"/>
                    <a:pt x="96" y="274"/>
                  </a:cubicBezTo>
                  <a:cubicBezTo>
                    <a:pt x="79" y="326"/>
                    <a:pt x="79" y="326"/>
                    <a:pt x="79" y="326"/>
                  </a:cubicBezTo>
                  <a:cubicBezTo>
                    <a:pt x="85" y="330"/>
                    <a:pt x="91" y="334"/>
                    <a:pt x="97" y="337"/>
                  </a:cubicBezTo>
                  <a:cubicBezTo>
                    <a:pt x="104" y="340"/>
                    <a:pt x="110" y="342"/>
                    <a:pt x="117" y="345"/>
                  </a:cubicBezTo>
                  <a:cubicBezTo>
                    <a:pt x="126" y="331"/>
                    <a:pt x="136" y="315"/>
                    <a:pt x="147" y="298"/>
                  </a:cubicBezTo>
                  <a:cubicBezTo>
                    <a:pt x="161" y="302"/>
                    <a:pt x="175" y="302"/>
                    <a:pt x="190" y="301"/>
                  </a:cubicBezTo>
                  <a:cubicBezTo>
                    <a:pt x="214" y="350"/>
                    <a:pt x="214" y="350"/>
                    <a:pt x="214" y="350"/>
                  </a:cubicBezTo>
                  <a:cubicBezTo>
                    <a:pt x="228" y="347"/>
                    <a:pt x="241" y="342"/>
                    <a:pt x="254" y="336"/>
                  </a:cubicBezTo>
                  <a:cubicBezTo>
                    <a:pt x="250" y="320"/>
                    <a:pt x="246" y="301"/>
                    <a:pt x="242" y="282"/>
                  </a:cubicBezTo>
                  <a:cubicBezTo>
                    <a:pt x="254" y="275"/>
                    <a:pt x="265" y="265"/>
                    <a:pt x="274" y="254"/>
                  </a:cubicBezTo>
                  <a:cubicBezTo>
                    <a:pt x="326" y="271"/>
                    <a:pt x="326" y="271"/>
                    <a:pt x="326" y="271"/>
                  </a:cubicBezTo>
                  <a:cubicBezTo>
                    <a:pt x="330" y="265"/>
                    <a:pt x="334" y="259"/>
                    <a:pt x="337" y="253"/>
                  </a:cubicBezTo>
                  <a:cubicBezTo>
                    <a:pt x="340" y="246"/>
                    <a:pt x="342" y="240"/>
                    <a:pt x="345" y="233"/>
                  </a:cubicBezTo>
                  <a:cubicBezTo>
                    <a:pt x="298" y="203"/>
                    <a:pt x="298" y="203"/>
                    <a:pt x="298" y="203"/>
                  </a:cubicBezTo>
                  <a:cubicBezTo>
                    <a:pt x="302" y="189"/>
                    <a:pt x="302" y="175"/>
                    <a:pt x="301" y="160"/>
                  </a:cubicBezTo>
                  <a:close/>
                  <a:moveTo>
                    <a:pt x="228" y="201"/>
                  </a:moveTo>
                  <a:cubicBezTo>
                    <a:pt x="214" y="230"/>
                    <a:pt x="179" y="242"/>
                    <a:pt x="150" y="228"/>
                  </a:cubicBezTo>
                  <a:cubicBezTo>
                    <a:pt x="120" y="214"/>
                    <a:pt x="108" y="179"/>
                    <a:pt x="122" y="150"/>
                  </a:cubicBezTo>
                  <a:cubicBezTo>
                    <a:pt x="136" y="120"/>
                    <a:pt x="171" y="108"/>
                    <a:pt x="201" y="122"/>
                  </a:cubicBezTo>
                  <a:cubicBezTo>
                    <a:pt x="230" y="136"/>
                    <a:pt x="242" y="171"/>
                    <a:pt x="228" y="201"/>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noEditPoints="1"/>
            </p:cNvSpPr>
            <p:nvPr/>
          </p:nvSpPr>
          <p:spPr bwMode="auto">
            <a:xfrm rot="21231596">
              <a:off x="5889173" y="4380772"/>
              <a:ext cx="1069979" cy="1075028"/>
            </a:xfrm>
            <a:custGeom>
              <a:avLst/>
              <a:gdLst>
                <a:gd name="T0" fmla="*/ 461 w 512"/>
                <a:gd name="T1" fmla="*/ 269 h 513"/>
                <a:gd name="T2" fmla="*/ 512 w 512"/>
                <a:gd name="T3" fmla="*/ 259 h 513"/>
                <a:gd name="T4" fmla="*/ 509 w 512"/>
                <a:gd name="T5" fmla="*/ 215 h 513"/>
                <a:gd name="T6" fmla="*/ 456 w 512"/>
                <a:gd name="T7" fmla="*/ 214 h 513"/>
                <a:gd name="T8" fmla="*/ 439 w 512"/>
                <a:gd name="T9" fmla="*/ 165 h 513"/>
                <a:gd name="T10" fmla="*/ 479 w 512"/>
                <a:gd name="T11" fmla="*/ 131 h 513"/>
                <a:gd name="T12" fmla="*/ 454 w 512"/>
                <a:gd name="T13" fmla="*/ 95 h 513"/>
                <a:gd name="T14" fmla="*/ 408 w 512"/>
                <a:gd name="T15" fmla="*/ 119 h 513"/>
                <a:gd name="T16" fmla="*/ 369 w 512"/>
                <a:gd name="T17" fmla="*/ 86 h 513"/>
                <a:gd name="T18" fmla="*/ 386 w 512"/>
                <a:gd name="T19" fmla="*/ 36 h 513"/>
                <a:gd name="T20" fmla="*/ 367 w 512"/>
                <a:gd name="T21" fmla="*/ 26 h 513"/>
                <a:gd name="T22" fmla="*/ 347 w 512"/>
                <a:gd name="T23" fmla="*/ 17 h 513"/>
                <a:gd name="T24" fmla="*/ 319 w 512"/>
                <a:gd name="T25" fmla="*/ 62 h 513"/>
                <a:gd name="T26" fmla="*/ 268 w 512"/>
                <a:gd name="T27" fmla="*/ 52 h 513"/>
                <a:gd name="T28" fmla="*/ 259 w 512"/>
                <a:gd name="T29" fmla="*/ 1 h 513"/>
                <a:gd name="T30" fmla="*/ 215 w 512"/>
                <a:gd name="T31" fmla="*/ 4 h 513"/>
                <a:gd name="T32" fmla="*/ 213 w 512"/>
                <a:gd name="T33" fmla="*/ 56 h 513"/>
                <a:gd name="T34" fmla="*/ 164 w 512"/>
                <a:gd name="T35" fmla="*/ 73 h 513"/>
                <a:gd name="T36" fmla="*/ 130 w 512"/>
                <a:gd name="T37" fmla="*/ 34 h 513"/>
                <a:gd name="T38" fmla="*/ 94 w 512"/>
                <a:gd name="T39" fmla="*/ 58 h 513"/>
                <a:gd name="T40" fmla="*/ 119 w 512"/>
                <a:gd name="T41" fmla="*/ 104 h 513"/>
                <a:gd name="T42" fmla="*/ 85 w 512"/>
                <a:gd name="T43" fmla="*/ 144 h 513"/>
                <a:gd name="T44" fmla="*/ 36 w 512"/>
                <a:gd name="T45" fmla="*/ 126 h 513"/>
                <a:gd name="T46" fmla="*/ 25 w 512"/>
                <a:gd name="T47" fmla="*/ 146 h 513"/>
                <a:gd name="T48" fmla="*/ 17 w 512"/>
                <a:gd name="T49" fmla="*/ 166 h 513"/>
                <a:gd name="T50" fmla="*/ 61 w 512"/>
                <a:gd name="T51" fmla="*/ 193 h 513"/>
                <a:gd name="T52" fmla="*/ 51 w 512"/>
                <a:gd name="T53" fmla="*/ 245 h 513"/>
                <a:gd name="T54" fmla="*/ 0 w 512"/>
                <a:gd name="T55" fmla="*/ 254 h 513"/>
                <a:gd name="T56" fmla="*/ 3 w 512"/>
                <a:gd name="T57" fmla="*/ 298 h 513"/>
                <a:gd name="T58" fmla="*/ 56 w 512"/>
                <a:gd name="T59" fmla="*/ 299 h 513"/>
                <a:gd name="T60" fmla="*/ 73 w 512"/>
                <a:gd name="T61" fmla="*/ 348 h 513"/>
                <a:gd name="T62" fmla="*/ 33 w 512"/>
                <a:gd name="T63" fmla="*/ 382 h 513"/>
                <a:gd name="T64" fmla="*/ 58 w 512"/>
                <a:gd name="T65" fmla="*/ 419 h 513"/>
                <a:gd name="T66" fmla="*/ 104 w 512"/>
                <a:gd name="T67" fmla="*/ 394 h 513"/>
                <a:gd name="T68" fmla="*/ 143 w 512"/>
                <a:gd name="T69" fmla="*/ 428 h 513"/>
                <a:gd name="T70" fmla="*/ 126 w 512"/>
                <a:gd name="T71" fmla="*/ 477 h 513"/>
                <a:gd name="T72" fmla="*/ 145 w 512"/>
                <a:gd name="T73" fmla="*/ 487 h 513"/>
                <a:gd name="T74" fmla="*/ 165 w 512"/>
                <a:gd name="T75" fmla="*/ 496 h 513"/>
                <a:gd name="T76" fmla="*/ 193 w 512"/>
                <a:gd name="T77" fmla="*/ 452 h 513"/>
                <a:gd name="T78" fmla="*/ 244 w 512"/>
                <a:gd name="T79" fmla="*/ 461 h 513"/>
                <a:gd name="T80" fmla="*/ 253 w 512"/>
                <a:gd name="T81" fmla="*/ 513 h 513"/>
                <a:gd name="T82" fmla="*/ 297 w 512"/>
                <a:gd name="T83" fmla="*/ 509 h 513"/>
                <a:gd name="T84" fmla="*/ 299 w 512"/>
                <a:gd name="T85" fmla="*/ 457 h 513"/>
                <a:gd name="T86" fmla="*/ 348 w 512"/>
                <a:gd name="T87" fmla="*/ 440 h 513"/>
                <a:gd name="T88" fmla="*/ 382 w 512"/>
                <a:gd name="T89" fmla="*/ 480 h 513"/>
                <a:gd name="T90" fmla="*/ 418 w 512"/>
                <a:gd name="T91" fmla="*/ 455 h 513"/>
                <a:gd name="T92" fmla="*/ 393 w 512"/>
                <a:gd name="T93" fmla="*/ 409 h 513"/>
                <a:gd name="T94" fmla="*/ 427 w 512"/>
                <a:gd name="T95" fmla="*/ 369 h 513"/>
                <a:gd name="T96" fmla="*/ 476 w 512"/>
                <a:gd name="T97" fmla="*/ 387 h 513"/>
                <a:gd name="T98" fmla="*/ 487 w 512"/>
                <a:gd name="T99" fmla="*/ 368 h 513"/>
                <a:gd name="T100" fmla="*/ 495 w 512"/>
                <a:gd name="T101" fmla="*/ 347 h 513"/>
                <a:gd name="T102" fmla="*/ 451 w 512"/>
                <a:gd name="T103" fmla="*/ 320 h 513"/>
                <a:gd name="T104" fmla="*/ 461 w 512"/>
                <a:gd name="T105" fmla="*/ 269 h 513"/>
                <a:gd name="T106" fmla="*/ 349 w 512"/>
                <a:gd name="T107" fmla="*/ 301 h 513"/>
                <a:gd name="T108" fmla="*/ 211 w 512"/>
                <a:gd name="T109" fmla="*/ 350 h 513"/>
                <a:gd name="T110" fmla="*/ 163 w 512"/>
                <a:gd name="T111" fmla="*/ 212 h 513"/>
                <a:gd name="T112" fmla="*/ 301 w 512"/>
                <a:gd name="T113" fmla="*/ 163 h 513"/>
                <a:gd name="T114" fmla="*/ 349 w 512"/>
                <a:gd name="T115" fmla="*/ 30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3">
                  <a:moveTo>
                    <a:pt x="461" y="269"/>
                  </a:moveTo>
                  <a:cubicBezTo>
                    <a:pt x="512" y="259"/>
                    <a:pt x="512" y="259"/>
                    <a:pt x="512" y="259"/>
                  </a:cubicBezTo>
                  <a:cubicBezTo>
                    <a:pt x="512" y="245"/>
                    <a:pt x="511" y="230"/>
                    <a:pt x="509" y="215"/>
                  </a:cubicBezTo>
                  <a:cubicBezTo>
                    <a:pt x="456" y="214"/>
                    <a:pt x="456" y="214"/>
                    <a:pt x="456" y="214"/>
                  </a:cubicBezTo>
                  <a:cubicBezTo>
                    <a:pt x="453" y="197"/>
                    <a:pt x="447" y="180"/>
                    <a:pt x="439" y="165"/>
                  </a:cubicBezTo>
                  <a:cubicBezTo>
                    <a:pt x="479" y="131"/>
                    <a:pt x="479" y="131"/>
                    <a:pt x="479" y="131"/>
                  </a:cubicBezTo>
                  <a:cubicBezTo>
                    <a:pt x="472" y="118"/>
                    <a:pt x="464" y="106"/>
                    <a:pt x="454" y="95"/>
                  </a:cubicBezTo>
                  <a:cubicBezTo>
                    <a:pt x="408" y="119"/>
                    <a:pt x="408" y="119"/>
                    <a:pt x="408" y="119"/>
                  </a:cubicBezTo>
                  <a:cubicBezTo>
                    <a:pt x="397" y="107"/>
                    <a:pt x="384" y="95"/>
                    <a:pt x="369" y="86"/>
                  </a:cubicBezTo>
                  <a:cubicBezTo>
                    <a:pt x="386" y="36"/>
                    <a:pt x="386" y="36"/>
                    <a:pt x="386" y="36"/>
                  </a:cubicBezTo>
                  <a:cubicBezTo>
                    <a:pt x="380" y="33"/>
                    <a:pt x="374" y="29"/>
                    <a:pt x="367" y="26"/>
                  </a:cubicBezTo>
                  <a:cubicBezTo>
                    <a:pt x="360" y="23"/>
                    <a:pt x="354" y="20"/>
                    <a:pt x="347" y="17"/>
                  </a:cubicBezTo>
                  <a:cubicBezTo>
                    <a:pt x="319" y="62"/>
                    <a:pt x="319" y="62"/>
                    <a:pt x="319" y="62"/>
                  </a:cubicBezTo>
                  <a:cubicBezTo>
                    <a:pt x="302" y="56"/>
                    <a:pt x="285" y="53"/>
                    <a:pt x="268" y="52"/>
                  </a:cubicBezTo>
                  <a:cubicBezTo>
                    <a:pt x="259" y="1"/>
                    <a:pt x="259" y="1"/>
                    <a:pt x="259" y="1"/>
                  </a:cubicBezTo>
                  <a:cubicBezTo>
                    <a:pt x="244" y="0"/>
                    <a:pt x="229" y="2"/>
                    <a:pt x="215" y="4"/>
                  </a:cubicBezTo>
                  <a:cubicBezTo>
                    <a:pt x="213" y="56"/>
                    <a:pt x="213" y="56"/>
                    <a:pt x="213" y="56"/>
                  </a:cubicBezTo>
                  <a:cubicBezTo>
                    <a:pt x="196" y="60"/>
                    <a:pt x="180" y="66"/>
                    <a:pt x="164" y="73"/>
                  </a:cubicBezTo>
                  <a:cubicBezTo>
                    <a:pt x="130" y="34"/>
                    <a:pt x="130" y="34"/>
                    <a:pt x="130" y="34"/>
                  </a:cubicBezTo>
                  <a:cubicBezTo>
                    <a:pt x="118" y="41"/>
                    <a:pt x="105" y="49"/>
                    <a:pt x="94" y="58"/>
                  </a:cubicBezTo>
                  <a:cubicBezTo>
                    <a:pt x="119" y="104"/>
                    <a:pt x="119" y="104"/>
                    <a:pt x="119" y="104"/>
                  </a:cubicBezTo>
                  <a:cubicBezTo>
                    <a:pt x="106" y="116"/>
                    <a:pt x="95" y="129"/>
                    <a:pt x="85" y="144"/>
                  </a:cubicBezTo>
                  <a:cubicBezTo>
                    <a:pt x="67" y="137"/>
                    <a:pt x="50" y="131"/>
                    <a:pt x="36" y="126"/>
                  </a:cubicBezTo>
                  <a:cubicBezTo>
                    <a:pt x="32" y="133"/>
                    <a:pt x="29" y="139"/>
                    <a:pt x="25" y="146"/>
                  </a:cubicBezTo>
                  <a:cubicBezTo>
                    <a:pt x="22" y="152"/>
                    <a:pt x="19" y="159"/>
                    <a:pt x="17" y="166"/>
                  </a:cubicBezTo>
                  <a:cubicBezTo>
                    <a:pt x="30" y="174"/>
                    <a:pt x="45" y="183"/>
                    <a:pt x="61" y="193"/>
                  </a:cubicBezTo>
                  <a:cubicBezTo>
                    <a:pt x="56" y="210"/>
                    <a:pt x="52" y="227"/>
                    <a:pt x="51" y="245"/>
                  </a:cubicBezTo>
                  <a:cubicBezTo>
                    <a:pt x="0" y="254"/>
                    <a:pt x="0" y="254"/>
                    <a:pt x="0" y="254"/>
                  </a:cubicBezTo>
                  <a:cubicBezTo>
                    <a:pt x="0" y="269"/>
                    <a:pt x="1" y="283"/>
                    <a:pt x="3" y="298"/>
                  </a:cubicBezTo>
                  <a:cubicBezTo>
                    <a:pt x="56" y="299"/>
                    <a:pt x="56" y="299"/>
                    <a:pt x="56" y="299"/>
                  </a:cubicBezTo>
                  <a:cubicBezTo>
                    <a:pt x="59" y="316"/>
                    <a:pt x="65" y="333"/>
                    <a:pt x="73" y="348"/>
                  </a:cubicBezTo>
                  <a:cubicBezTo>
                    <a:pt x="33" y="382"/>
                    <a:pt x="33" y="382"/>
                    <a:pt x="33" y="382"/>
                  </a:cubicBezTo>
                  <a:cubicBezTo>
                    <a:pt x="40" y="395"/>
                    <a:pt x="48" y="407"/>
                    <a:pt x="58" y="419"/>
                  </a:cubicBezTo>
                  <a:cubicBezTo>
                    <a:pt x="104" y="394"/>
                    <a:pt x="104" y="394"/>
                    <a:pt x="104" y="394"/>
                  </a:cubicBezTo>
                  <a:cubicBezTo>
                    <a:pt x="115" y="407"/>
                    <a:pt x="128" y="418"/>
                    <a:pt x="143" y="428"/>
                  </a:cubicBezTo>
                  <a:cubicBezTo>
                    <a:pt x="126" y="477"/>
                    <a:pt x="126" y="477"/>
                    <a:pt x="126" y="477"/>
                  </a:cubicBezTo>
                  <a:cubicBezTo>
                    <a:pt x="132" y="481"/>
                    <a:pt x="138" y="484"/>
                    <a:pt x="145" y="487"/>
                  </a:cubicBezTo>
                  <a:cubicBezTo>
                    <a:pt x="152" y="491"/>
                    <a:pt x="159" y="493"/>
                    <a:pt x="165" y="496"/>
                  </a:cubicBezTo>
                  <a:cubicBezTo>
                    <a:pt x="193" y="452"/>
                    <a:pt x="193" y="452"/>
                    <a:pt x="193" y="452"/>
                  </a:cubicBezTo>
                  <a:cubicBezTo>
                    <a:pt x="210" y="457"/>
                    <a:pt x="227" y="460"/>
                    <a:pt x="244" y="461"/>
                  </a:cubicBezTo>
                  <a:cubicBezTo>
                    <a:pt x="253" y="513"/>
                    <a:pt x="253" y="513"/>
                    <a:pt x="253" y="513"/>
                  </a:cubicBezTo>
                  <a:cubicBezTo>
                    <a:pt x="268" y="513"/>
                    <a:pt x="283" y="512"/>
                    <a:pt x="297" y="509"/>
                  </a:cubicBezTo>
                  <a:cubicBezTo>
                    <a:pt x="299" y="457"/>
                    <a:pt x="299" y="457"/>
                    <a:pt x="299" y="457"/>
                  </a:cubicBezTo>
                  <a:cubicBezTo>
                    <a:pt x="316" y="453"/>
                    <a:pt x="332" y="448"/>
                    <a:pt x="348" y="440"/>
                  </a:cubicBezTo>
                  <a:cubicBezTo>
                    <a:pt x="382" y="480"/>
                    <a:pt x="382" y="480"/>
                    <a:pt x="382" y="480"/>
                  </a:cubicBezTo>
                  <a:cubicBezTo>
                    <a:pt x="394" y="472"/>
                    <a:pt x="407" y="464"/>
                    <a:pt x="418" y="455"/>
                  </a:cubicBezTo>
                  <a:cubicBezTo>
                    <a:pt x="393" y="409"/>
                    <a:pt x="393" y="409"/>
                    <a:pt x="393" y="409"/>
                  </a:cubicBezTo>
                  <a:cubicBezTo>
                    <a:pt x="406" y="397"/>
                    <a:pt x="417" y="384"/>
                    <a:pt x="427" y="369"/>
                  </a:cubicBezTo>
                  <a:cubicBezTo>
                    <a:pt x="476" y="387"/>
                    <a:pt x="476" y="387"/>
                    <a:pt x="476" y="387"/>
                  </a:cubicBezTo>
                  <a:cubicBezTo>
                    <a:pt x="480" y="381"/>
                    <a:pt x="484" y="374"/>
                    <a:pt x="487" y="368"/>
                  </a:cubicBezTo>
                  <a:cubicBezTo>
                    <a:pt x="490" y="361"/>
                    <a:pt x="493" y="354"/>
                    <a:pt x="495" y="347"/>
                  </a:cubicBezTo>
                  <a:cubicBezTo>
                    <a:pt x="451" y="320"/>
                    <a:pt x="451" y="320"/>
                    <a:pt x="451" y="320"/>
                  </a:cubicBezTo>
                  <a:cubicBezTo>
                    <a:pt x="456" y="303"/>
                    <a:pt x="460" y="286"/>
                    <a:pt x="461" y="269"/>
                  </a:cubicBezTo>
                  <a:close/>
                  <a:moveTo>
                    <a:pt x="349" y="301"/>
                  </a:moveTo>
                  <a:cubicBezTo>
                    <a:pt x="325" y="353"/>
                    <a:pt x="263" y="375"/>
                    <a:pt x="211" y="350"/>
                  </a:cubicBezTo>
                  <a:cubicBezTo>
                    <a:pt x="160" y="325"/>
                    <a:pt x="138" y="263"/>
                    <a:pt x="163" y="212"/>
                  </a:cubicBezTo>
                  <a:cubicBezTo>
                    <a:pt x="187" y="160"/>
                    <a:pt x="249" y="138"/>
                    <a:pt x="301" y="163"/>
                  </a:cubicBezTo>
                  <a:cubicBezTo>
                    <a:pt x="352" y="188"/>
                    <a:pt x="374" y="250"/>
                    <a:pt x="349" y="3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5"/>
            <p:cNvSpPr>
              <a:spLocks noEditPoints="1"/>
            </p:cNvSpPr>
            <p:nvPr/>
          </p:nvSpPr>
          <p:spPr bwMode="auto">
            <a:xfrm rot="21231596">
              <a:off x="6562265" y="3708106"/>
              <a:ext cx="989722" cy="994392"/>
            </a:xfrm>
            <a:custGeom>
              <a:avLst/>
              <a:gdLst>
                <a:gd name="T0" fmla="*/ 461 w 512"/>
                <a:gd name="T1" fmla="*/ 269 h 513"/>
                <a:gd name="T2" fmla="*/ 512 w 512"/>
                <a:gd name="T3" fmla="*/ 259 h 513"/>
                <a:gd name="T4" fmla="*/ 509 w 512"/>
                <a:gd name="T5" fmla="*/ 215 h 513"/>
                <a:gd name="T6" fmla="*/ 456 w 512"/>
                <a:gd name="T7" fmla="*/ 214 h 513"/>
                <a:gd name="T8" fmla="*/ 439 w 512"/>
                <a:gd name="T9" fmla="*/ 165 h 513"/>
                <a:gd name="T10" fmla="*/ 479 w 512"/>
                <a:gd name="T11" fmla="*/ 131 h 513"/>
                <a:gd name="T12" fmla="*/ 454 w 512"/>
                <a:gd name="T13" fmla="*/ 95 h 513"/>
                <a:gd name="T14" fmla="*/ 408 w 512"/>
                <a:gd name="T15" fmla="*/ 119 h 513"/>
                <a:gd name="T16" fmla="*/ 369 w 512"/>
                <a:gd name="T17" fmla="*/ 86 h 513"/>
                <a:gd name="T18" fmla="*/ 386 w 512"/>
                <a:gd name="T19" fmla="*/ 36 h 513"/>
                <a:gd name="T20" fmla="*/ 367 w 512"/>
                <a:gd name="T21" fmla="*/ 26 h 513"/>
                <a:gd name="T22" fmla="*/ 347 w 512"/>
                <a:gd name="T23" fmla="*/ 17 h 513"/>
                <a:gd name="T24" fmla="*/ 319 w 512"/>
                <a:gd name="T25" fmla="*/ 62 h 513"/>
                <a:gd name="T26" fmla="*/ 268 w 512"/>
                <a:gd name="T27" fmla="*/ 52 h 513"/>
                <a:gd name="T28" fmla="*/ 259 w 512"/>
                <a:gd name="T29" fmla="*/ 1 h 513"/>
                <a:gd name="T30" fmla="*/ 215 w 512"/>
                <a:gd name="T31" fmla="*/ 4 h 513"/>
                <a:gd name="T32" fmla="*/ 213 w 512"/>
                <a:gd name="T33" fmla="*/ 56 h 513"/>
                <a:gd name="T34" fmla="*/ 164 w 512"/>
                <a:gd name="T35" fmla="*/ 73 h 513"/>
                <a:gd name="T36" fmla="*/ 130 w 512"/>
                <a:gd name="T37" fmla="*/ 34 h 513"/>
                <a:gd name="T38" fmla="*/ 94 w 512"/>
                <a:gd name="T39" fmla="*/ 58 h 513"/>
                <a:gd name="T40" fmla="*/ 119 w 512"/>
                <a:gd name="T41" fmla="*/ 104 h 513"/>
                <a:gd name="T42" fmla="*/ 85 w 512"/>
                <a:gd name="T43" fmla="*/ 144 h 513"/>
                <a:gd name="T44" fmla="*/ 36 w 512"/>
                <a:gd name="T45" fmla="*/ 126 h 513"/>
                <a:gd name="T46" fmla="*/ 25 w 512"/>
                <a:gd name="T47" fmla="*/ 146 h 513"/>
                <a:gd name="T48" fmla="*/ 17 w 512"/>
                <a:gd name="T49" fmla="*/ 166 h 513"/>
                <a:gd name="T50" fmla="*/ 61 w 512"/>
                <a:gd name="T51" fmla="*/ 193 h 513"/>
                <a:gd name="T52" fmla="*/ 51 w 512"/>
                <a:gd name="T53" fmla="*/ 245 h 513"/>
                <a:gd name="T54" fmla="*/ 0 w 512"/>
                <a:gd name="T55" fmla="*/ 254 h 513"/>
                <a:gd name="T56" fmla="*/ 3 w 512"/>
                <a:gd name="T57" fmla="*/ 298 h 513"/>
                <a:gd name="T58" fmla="*/ 56 w 512"/>
                <a:gd name="T59" fmla="*/ 299 h 513"/>
                <a:gd name="T60" fmla="*/ 73 w 512"/>
                <a:gd name="T61" fmla="*/ 348 h 513"/>
                <a:gd name="T62" fmla="*/ 33 w 512"/>
                <a:gd name="T63" fmla="*/ 382 h 513"/>
                <a:gd name="T64" fmla="*/ 58 w 512"/>
                <a:gd name="T65" fmla="*/ 419 h 513"/>
                <a:gd name="T66" fmla="*/ 104 w 512"/>
                <a:gd name="T67" fmla="*/ 394 h 513"/>
                <a:gd name="T68" fmla="*/ 143 w 512"/>
                <a:gd name="T69" fmla="*/ 428 h 513"/>
                <a:gd name="T70" fmla="*/ 126 w 512"/>
                <a:gd name="T71" fmla="*/ 477 h 513"/>
                <a:gd name="T72" fmla="*/ 145 w 512"/>
                <a:gd name="T73" fmla="*/ 487 h 513"/>
                <a:gd name="T74" fmla="*/ 165 w 512"/>
                <a:gd name="T75" fmla="*/ 496 h 513"/>
                <a:gd name="T76" fmla="*/ 193 w 512"/>
                <a:gd name="T77" fmla="*/ 452 h 513"/>
                <a:gd name="T78" fmla="*/ 244 w 512"/>
                <a:gd name="T79" fmla="*/ 461 h 513"/>
                <a:gd name="T80" fmla="*/ 253 w 512"/>
                <a:gd name="T81" fmla="*/ 513 h 513"/>
                <a:gd name="T82" fmla="*/ 297 w 512"/>
                <a:gd name="T83" fmla="*/ 509 h 513"/>
                <a:gd name="T84" fmla="*/ 299 w 512"/>
                <a:gd name="T85" fmla="*/ 457 h 513"/>
                <a:gd name="T86" fmla="*/ 348 w 512"/>
                <a:gd name="T87" fmla="*/ 440 h 513"/>
                <a:gd name="T88" fmla="*/ 382 w 512"/>
                <a:gd name="T89" fmla="*/ 480 h 513"/>
                <a:gd name="T90" fmla="*/ 418 w 512"/>
                <a:gd name="T91" fmla="*/ 455 h 513"/>
                <a:gd name="T92" fmla="*/ 393 w 512"/>
                <a:gd name="T93" fmla="*/ 409 h 513"/>
                <a:gd name="T94" fmla="*/ 427 w 512"/>
                <a:gd name="T95" fmla="*/ 369 h 513"/>
                <a:gd name="T96" fmla="*/ 476 w 512"/>
                <a:gd name="T97" fmla="*/ 387 h 513"/>
                <a:gd name="T98" fmla="*/ 487 w 512"/>
                <a:gd name="T99" fmla="*/ 368 h 513"/>
                <a:gd name="T100" fmla="*/ 495 w 512"/>
                <a:gd name="T101" fmla="*/ 347 h 513"/>
                <a:gd name="T102" fmla="*/ 451 w 512"/>
                <a:gd name="T103" fmla="*/ 320 h 513"/>
                <a:gd name="T104" fmla="*/ 461 w 512"/>
                <a:gd name="T105" fmla="*/ 269 h 513"/>
                <a:gd name="T106" fmla="*/ 349 w 512"/>
                <a:gd name="T107" fmla="*/ 301 h 513"/>
                <a:gd name="T108" fmla="*/ 211 w 512"/>
                <a:gd name="T109" fmla="*/ 350 h 513"/>
                <a:gd name="T110" fmla="*/ 163 w 512"/>
                <a:gd name="T111" fmla="*/ 212 h 513"/>
                <a:gd name="T112" fmla="*/ 301 w 512"/>
                <a:gd name="T113" fmla="*/ 163 h 513"/>
                <a:gd name="T114" fmla="*/ 349 w 512"/>
                <a:gd name="T115" fmla="*/ 30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3">
                  <a:moveTo>
                    <a:pt x="461" y="269"/>
                  </a:moveTo>
                  <a:cubicBezTo>
                    <a:pt x="512" y="259"/>
                    <a:pt x="512" y="259"/>
                    <a:pt x="512" y="259"/>
                  </a:cubicBezTo>
                  <a:cubicBezTo>
                    <a:pt x="512" y="245"/>
                    <a:pt x="511" y="230"/>
                    <a:pt x="509" y="215"/>
                  </a:cubicBezTo>
                  <a:cubicBezTo>
                    <a:pt x="456" y="214"/>
                    <a:pt x="456" y="214"/>
                    <a:pt x="456" y="214"/>
                  </a:cubicBezTo>
                  <a:cubicBezTo>
                    <a:pt x="453" y="197"/>
                    <a:pt x="447" y="180"/>
                    <a:pt x="439" y="165"/>
                  </a:cubicBezTo>
                  <a:cubicBezTo>
                    <a:pt x="479" y="131"/>
                    <a:pt x="479" y="131"/>
                    <a:pt x="479" y="131"/>
                  </a:cubicBezTo>
                  <a:cubicBezTo>
                    <a:pt x="472" y="118"/>
                    <a:pt x="464" y="106"/>
                    <a:pt x="454" y="95"/>
                  </a:cubicBezTo>
                  <a:cubicBezTo>
                    <a:pt x="408" y="119"/>
                    <a:pt x="408" y="119"/>
                    <a:pt x="408" y="119"/>
                  </a:cubicBezTo>
                  <a:cubicBezTo>
                    <a:pt x="397" y="107"/>
                    <a:pt x="384" y="95"/>
                    <a:pt x="369" y="86"/>
                  </a:cubicBezTo>
                  <a:cubicBezTo>
                    <a:pt x="386" y="36"/>
                    <a:pt x="386" y="36"/>
                    <a:pt x="386" y="36"/>
                  </a:cubicBezTo>
                  <a:cubicBezTo>
                    <a:pt x="380" y="33"/>
                    <a:pt x="374" y="29"/>
                    <a:pt x="367" y="26"/>
                  </a:cubicBezTo>
                  <a:cubicBezTo>
                    <a:pt x="360" y="23"/>
                    <a:pt x="354" y="20"/>
                    <a:pt x="347" y="17"/>
                  </a:cubicBezTo>
                  <a:cubicBezTo>
                    <a:pt x="319" y="62"/>
                    <a:pt x="319" y="62"/>
                    <a:pt x="319" y="62"/>
                  </a:cubicBezTo>
                  <a:cubicBezTo>
                    <a:pt x="302" y="56"/>
                    <a:pt x="285" y="53"/>
                    <a:pt x="268" y="52"/>
                  </a:cubicBezTo>
                  <a:cubicBezTo>
                    <a:pt x="259" y="1"/>
                    <a:pt x="259" y="1"/>
                    <a:pt x="259" y="1"/>
                  </a:cubicBezTo>
                  <a:cubicBezTo>
                    <a:pt x="244" y="0"/>
                    <a:pt x="229" y="2"/>
                    <a:pt x="215" y="4"/>
                  </a:cubicBezTo>
                  <a:cubicBezTo>
                    <a:pt x="213" y="56"/>
                    <a:pt x="213" y="56"/>
                    <a:pt x="213" y="56"/>
                  </a:cubicBezTo>
                  <a:cubicBezTo>
                    <a:pt x="196" y="60"/>
                    <a:pt x="180" y="66"/>
                    <a:pt x="164" y="73"/>
                  </a:cubicBezTo>
                  <a:cubicBezTo>
                    <a:pt x="130" y="34"/>
                    <a:pt x="130" y="34"/>
                    <a:pt x="130" y="34"/>
                  </a:cubicBezTo>
                  <a:cubicBezTo>
                    <a:pt x="118" y="41"/>
                    <a:pt x="105" y="49"/>
                    <a:pt x="94" y="58"/>
                  </a:cubicBezTo>
                  <a:cubicBezTo>
                    <a:pt x="119" y="104"/>
                    <a:pt x="119" y="104"/>
                    <a:pt x="119" y="104"/>
                  </a:cubicBezTo>
                  <a:cubicBezTo>
                    <a:pt x="106" y="116"/>
                    <a:pt x="95" y="129"/>
                    <a:pt x="85" y="144"/>
                  </a:cubicBezTo>
                  <a:cubicBezTo>
                    <a:pt x="67" y="137"/>
                    <a:pt x="50" y="131"/>
                    <a:pt x="36" y="126"/>
                  </a:cubicBezTo>
                  <a:cubicBezTo>
                    <a:pt x="32" y="133"/>
                    <a:pt x="29" y="139"/>
                    <a:pt x="25" y="146"/>
                  </a:cubicBezTo>
                  <a:cubicBezTo>
                    <a:pt x="22" y="152"/>
                    <a:pt x="19" y="159"/>
                    <a:pt x="17" y="166"/>
                  </a:cubicBezTo>
                  <a:cubicBezTo>
                    <a:pt x="30" y="174"/>
                    <a:pt x="45" y="183"/>
                    <a:pt x="61" y="193"/>
                  </a:cubicBezTo>
                  <a:cubicBezTo>
                    <a:pt x="56" y="210"/>
                    <a:pt x="52" y="227"/>
                    <a:pt x="51" y="245"/>
                  </a:cubicBezTo>
                  <a:cubicBezTo>
                    <a:pt x="0" y="254"/>
                    <a:pt x="0" y="254"/>
                    <a:pt x="0" y="254"/>
                  </a:cubicBezTo>
                  <a:cubicBezTo>
                    <a:pt x="0" y="269"/>
                    <a:pt x="1" y="283"/>
                    <a:pt x="3" y="298"/>
                  </a:cubicBezTo>
                  <a:cubicBezTo>
                    <a:pt x="56" y="299"/>
                    <a:pt x="56" y="299"/>
                    <a:pt x="56" y="299"/>
                  </a:cubicBezTo>
                  <a:cubicBezTo>
                    <a:pt x="59" y="316"/>
                    <a:pt x="65" y="333"/>
                    <a:pt x="73" y="348"/>
                  </a:cubicBezTo>
                  <a:cubicBezTo>
                    <a:pt x="33" y="382"/>
                    <a:pt x="33" y="382"/>
                    <a:pt x="33" y="382"/>
                  </a:cubicBezTo>
                  <a:cubicBezTo>
                    <a:pt x="40" y="395"/>
                    <a:pt x="48" y="407"/>
                    <a:pt x="58" y="419"/>
                  </a:cubicBezTo>
                  <a:cubicBezTo>
                    <a:pt x="104" y="394"/>
                    <a:pt x="104" y="394"/>
                    <a:pt x="104" y="394"/>
                  </a:cubicBezTo>
                  <a:cubicBezTo>
                    <a:pt x="115" y="407"/>
                    <a:pt x="128" y="418"/>
                    <a:pt x="143" y="428"/>
                  </a:cubicBezTo>
                  <a:cubicBezTo>
                    <a:pt x="126" y="477"/>
                    <a:pt x="126" y="477"/>
                    <a:pt x="126" y="477"/>
                  </a:cubicBezTo>
                  <a:cubicBezTo>
                    <a:pt x="132" y="481"/>
                    <a:pt x="138" y="484"/>
                    <a:pt x="145" y="487"/>
                  </a:cubicBezTo>
                  <a:cubicBezTo>
                    <a:pt x="152" y="491"/>
                    <a:pt x="159" y="493"/>
                    <a:pt x="165" y="496"/>
                  </a:cubicBezTo>
                  <a:cubicBezTo>
                    <a:pt x="193" y="452"/>
                    <a:pt x="193" y="452"/>
                    <a:pt x="193" y="452"/>
                  </a:cubicBezTo>
                  <a:cubicBezTo>
                    <a:pt x="210" y="457"/>
                    <a:pt x="227" y="460"/>
                    <a:pt x="244" y="461"/>
                  </a:cubicBezTo>
                  <a:cubicBezTo>
                    <a:pt x="253" y="513"/>
                    <a:pt x="253" y="513"/>
                    <a:pt x="253" y="513"/>
                  </a:cubicBezTo>
                  <a:cubicBezTo>
                    <a:pt x="268" y="513"/>
                    <a:pt x="283" y="512"/>
                    <a:pt x="297" y="509"/>
                  </a:cubicBezTo>
                  <a:cubicBezTo>
                    <a:pt x="299" y="457"/>
                    <a:pt x="299" y="457"/>
                    <a:pt x="299" y="457"/>
                  </a:cubicBezTo>
                  <a:cubicBezTo>
                    <a:pt x="316" y="453"/>
                    <a:pt x="332" y="448"/>
                    <a:pt x="348" y="440"/>
                  </a:cubicBezTo>
                  <a:cubicBezTo>
                    <a:pt x="382" y="480"/>
                    <a:pt x="382" y="480"/>
                    <a:pt x="382" y="480"/>
                  </a:cubicBezTo>
                  <a:cubicBezTo>
                    <a:pt x="394" y="472"/>
                    <a:pt x="407" y="464"/>
                    <a:pt x="418" y="455"/>
                  </a:cubicBezTo>
                  <a:cubicBezTo>
                    <a:pt x="393" y="409"/>
                    <a:pt x="393" y="409"/>
                    <a:pt x="393" y="409"/>
                  </a:cubicBezTo>
                  <a:cubicBezTo>
                    <a:pt x="406" y="397"/>
                    <a:pt x="417" y="384"/>
                    <a:pt x="427" y="369"/>
                  </a:cubicBezTo>
                  <a:cubicBezTo>
                    <a:pt x="476" y="387"/>
                    <a:pt x="476" y="387"/>
                    <a:pt x="476" y="387"/>
                  </a:cubicBezTo>
                  <a:cubicBezTo>
                    <a:pt x="480" y="381"/>
                    <a:pt x="484" y="374"/>
                    <a:pt x="487" y="368"/>
                  </a:cubicBezTo>
                  <a:cubicBezTo>
                    <a:pt x="490" y="361"/>
                    <a:pt x="493" y="354"/>
                    <a:pt x="495" y="347"/>
                  </a:cubicBezTo>
                  <a:cubicBezTo>
                    <a:pt x="451" y="320"/>
                    <a:pt x="451" y="320"/>
                    <a:pt x="451" y="320"/>
                  </a:cubicBezTo>
                  <a:cubicBezTo>
                    <a:pt x="456" y="303"/>
                    <a:pt x="460" y="286"/>
                    <a:pt x="461" y="269"/>
                  </a:cubicBezTo>
                  <a:close/>
                  <a:moveTo>
                    <a:pt x="349" y="301"/>
                  </a:moveTo>
                  <a:cubicBezTo>
                    <a:pt x="325" y="353"/>
                    <a:pt x="263" y="375"/>
                    <a:pt x="211" y="350"/>
                  </a:cubicBezTo>
                  <a:cubicBezTo>
                    <a:pt x="160" y="325"/>
                    <a:pt x="138" y="263"/>
                    <a:pt x="163" y="212"/>
                  </a:cubicBezTo>
                  <a:cubicBezTo>
                    <a:pt x="187" y="160"/>
                    <a:pt x="249" y="138"/>
                    <a:pt x="301" y="163"/>
                  </a:cubicBezTo>
                  <a:cubicBezTo>
                    <a:pt x="352" y="188"/>
                    <a:pt x="374" y="250"/>
                    <a:pt x="349" y="301"/>
                  </a:cubicBezTo>
                  <a:close/>
                </a:path>
              </a:pathLst>
            </a:custGeom>
            <a:solidFill>
              <a:srgbClr val="C1CD2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6"/>
            <p:cNvSpPr>
              <a:spLocks noEditPoints="1"/>
            </p:cNvSpPr>
            <p:nvPr/>
          </p:nvSpPr>
          <p:spPr bwMode="auto">
            <a:xfrm>
              <a:off x="7352650" y="4124280"/>
              <a:ext cx="1182891" cy="1185150"/>
            </a:xfrm>
            <a:custGeom>
              <a:avLst/>
              <a:gdLst>
                <a:gd name="T0" fmla="*/ 301 w 350"/>
                <a:gd name="T1" fmla="*/ 160 h 350"/>
                <a:gd name="T2" fmla="*/ 350 w 350"/>
                <a:gd name="T3" fmla="*/ 136 h 350"/>
                <a:gd name="T4" fmla="*/ 336 w 350"/>
                <a:gd name="T5" fmla="*/ 96 h 350"/>
                <a:gd name="T6" fmla="*/ 282 w 350"/>
                <a:gd name="T7" fmla="*/ 108 h 350"/>
                <a:gd name="T8" fmla="*/ 254 w 350"/>
                <a:gd name="T9" fmla="*/ 76 h 350"/>
                <a:gd name="T10" fmla="*/ 271 w 350"/>
                <a:gd name="T11" fmla="*/ 24 h 350"/>
                <a:gd name="T12" fmla="*/ 253 w 350"/>
                <a:gd name="T13" fmla="*/ 13 h 350"/>
                <a:gd name="T14" fmla="*/ 233 w 350"/>
                <a:gd name="T15" fmla="*/ 5 h 350"/>
                <a:gd name="T16" fmla="*/ 203 w 350"/>
                <a:gd name="T17" fmla="*/ 52 h 350"/>
                <a:gd name="T18" fmla="*/ 161 w 350"/>
                <a:gd name="T19" fmla="*/ 49 h 350"/>
                <a:gd name="T20" fmla="*/ 136 w 350"/>
                <a:gd name="T21" fmla="*/ 0 h 350"/>
                <a:gd name="T22" fmla="*/ 96 w 350"/>
                <a:gd name="T23" fmla="*/ 14 h 350"/>
                <a:gd name="T24" fmla="*/ 108 w 350"/>
                <a:gd name="T25" fmla="*/ 68 h 350"/>
                <a:gd name="T26" fmla="*/ 76 w 350"/>
                <a:gd name="T27" fmla="*/ 96 h 350"/>
                <a:gd name="T28" fmla="*/ 24 w 350"/>
                <a:gd name="T29" fmla="*/ 79 h 350"/>
                <a:gd name="T30" fmla="*/ 13 w 350"/>
                <a:gd name="T31" fmla="*/ 97 h 350"/>
                <a:gd name="T32" fmla="*/ 5 w 350"/>
                <a:gd name="T33" fmla="*/ 117 h 350"/>
                <a:gd name="T34" fmla="*/ 52 w 350"/>
                <a:gd name="T35" fmla="*/ 147 h 350"/>
                <a:gd name="T36" fmla="*/ 49 w 350"/>
                <a:gd name="T37" fmla="*/ 189 h 350"/>
                <a:gd name="T38" fmla="*/ 0 w 350"/>
                <a:gd name="T39" fmla="*/ 214 h 350"/>
                <a:gd name="T40" fmla="*/ 14 w 350"/>
                <a:gd name="T41" fmla="*/ 254 h 350"/>
                <a:gd name="T42" fmla="*/ 68 w 350"/>
                <a:gd name="T43" fmla="*/ 242 h 350"/>
                <a:gd name="T44" fmla="*/ 96 w 350"/>
                <a:gd name="T45" fmla="*/ 274 h 350"/>
                <a:gd name="T46" fmla="*/ 79 w 350"/>
                <a:gd name="T47" fmla="*/ 326 h 350"/>
                <a:gd name="T48" fmla="*/ 97 w 350"/>
                <a:gd name="T49" fmla="*/ 337 h 350"/>
                <a:gd name="T50" fmla="*/ 117 w 350"/>
                <a:gd name="T51" fmla="*/ 345 h 350"/>
                <a:gd name="T52" fmla="*/ 147 w 350"/>
                <a:gd name="T53" fmla="*/ 298 h 350"/>
                <a:gd name="T54" fmla="*/ 190 w 350"/>
                <a:gd name="T55" fmla="*/ 301 h 350"/>
                <a:gd name="T56" fmla="*/ 214 w 350"/>
                <a:gd name="T57" fmla="*/ 350 h 350"/>
                <a:gd name="T58" fmla="*/ 254 w 350"/>
                <a:gd name="T59" fmla="*/ 336 h 350"/>
                <a:gd name="T60" fmla="*/ 242 w 350"/>
                <a:gd name="T61" fmla="*/ 282 h 350"/>
                <a:gd name="T62" fmla="*/ 274 w 350"/>
                <a:gd name="T63" fmla="*/ 254 h 350"/>
                <a:gd name="T64" fmla="*/ 326 w 350"/>
                <a:gd name="T65" fmla="*/ 271 h 350"/>
                <a:gd name="T66" fmla="*/ 337 w 350"/>
                <a:gd name="T67" fmla="*/ 253 h 350"/>
                <a:gd name="T68" fmla="*/ 345 w 350"/>
                <a:gd name="T69" fmla="*/ 233 h 350"/>
                <a:gd name="T70" fmla="*/ 298 w 350"/>
                <a:gd name="T71" fmla="*/ 203 h 350"/>
                <a:gd name="T72" fmla="*/ 301 w 350"/>
                <a:gd name="T73" fmla="*/ 160 h 350"/>
                <a:gd name="T74" fmla="*/ 228 w 350"/>
                <a:gd name="T75" fmla="*/ 201 h 350"/>
                <a:gd name="T76" fmla="*/ 150 w 350"/>
                <a:gd name="T77" fmla="*/ 228 h 350"/>
                <a:gd name="T78" fmla="*/ 122 w 350"/>
                <a:gd name="T79" fmla="*/ 150 h 350"/>
                <a:gd name="T80" fmla="*/ 201 w 350"/>
                <a:gd name="T81" fmla="*/ 122 h 350"/>
                <a:gd name="T82" fmla="*/ 228 w 350"/>
                <a:gd name="T83" fmla="*/ 20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350">
                  <a:moveTo>
                    <a:pt x="301" y="160"/>
                  </a:moveTo>
                  <a:cubicBezTo>
                    <a:pt x="350" y="136"/>
                    <a:pt x="350" y="136"/>
                    <a:pt x="350" y="136"/>
                  </a:cubicBezTo>
                  <a:cubicBezTo>
                    <a:pt x="347" y="122"/>
                    <a:pt x="342" y="109"/>
                    <a:pt x="336" y="96"/>
                  </a:cubicBezTo>
                  <a:cubicBezTo>
                    <a:pt x="282" y="108"/>
                    <a:pt x="282" y="108"/>
                    <a:pt x="282" y="108"/>
                  </a:cubicBezTo>
                  <a:cubicBezTo>
                    <a:pt x="275" y="96"/>
                    <a:pt x="265" y="85"/>
                    <a:pt x="254" y="76"/>
                  </a:cubicBezTo>
                  <a:cubicBezTo>
                    <a:pt x="271" y="24"/>
                    <a:pt x="271" y="24"/>
                    <a:pt x="271" y="24"/>
                  </a:cubicBezTo>
                  <a:cubicBezTo>
                    <a:pt x="265" y="20"/>
                    <a:pt x="259" y="17"/>
                    <a:pt x="253" y="13"/>
                  </a:cubicBezTo>
                  <a:cubicBezTo>
                    <a:pt x="246" y="10"/>
                    <a:pt x="240" y="8"/>
                    <a:pt x="233" y="5"/>
                  </a:cubicBezTo>
                  <a:cubicBezTo>
                    <a:pt x="203" y="52"/>
                    <a:pt x="203" y="52"/>
                    <a:pt x="203" y="52"/>
                  </a:cubicBezTo>
                  <a:cubicBezTo>
                    <a:pt x="189" y="49"/>
                    <a:pt x="175" y="48"/>
                    <a:pt x="161" y="49"/>
                  </a:cubicBezTo>
                  <a:cubicBezTo>
                    <a:pt x="136" y="0"/>
                    <a:pt x="136" y="0"/>
                    <a:pt x="136" y="0"/>
                  </a:cubicBezTo>
                  <a:cubicBezTo>
                    <a:pt x="122" y="3"/>
                    <a:pt x="109" y="8"/>
                    <a:pt x="96" y="14"/>
                  </a:cubicBezTo>
                  <a:cubicBezTo>
                    <a:pt x="108" y="68"/>
                    <a:pt x="108" y="68"/>
                    <a:pt x="108" y="68"/>
                  </a:cubicBezTo>
                  <a:cubicBezTo>
                    <a:pt x="96" y="75"/>
                    <a:pt x="85" y="85"/>
                    <a:pt x="76" y="96"/>
                  </a:cubicBezTo>
                  <a:cubicBezTo>
                    <a:pt x="58" y="90"/>
                    <a:pt x="40" y="84"/>
                    <a:pt x="24" y="79"/>
                  </a:cubicBezTo>
                  <a:cubicBezTo>
                    <a:pt x="20" y="85"/>
                    <a:pt x="16" y="91"/>
                    <a:pt x="13" y="97"/>
                  </a:cubicBezTo>
                  <a:cubicBezTo>
                    <a:pt x="10" y="104"/>
                    <a:pt x="8" y="110"/>
                    <a:pt x="5" y="117"/>
                  </a:cubicBezTo>
                  <a:cubicBezTo>
                    <a:pt x="19" y="126"/>
                    <a:pt x="36" y="136"/>
                    <a:pt x="52" y="147"/>
                  </a:cubicBezTo>
                  <a:cubicBezTo>
                    <a:pt x="49" y="161"/>
                    <a:pt x="48" y="175"/>
                    <a:pt x="49" y="189"/>
                  </a:cubicBezTo>
                  <a:cubicBezTo>
                    <a:pt x="32" y="198"/>
                    <a:pt x="15" y="207"/>
                    <a:pt x="0" y="214"/>
                  </a:cubicBezTo>
                  <a:cubicBezTo>
                    <a:pt x="3" y="228"/>
                    <a:pt x="8" y="241"/>
                    <a:pt x="14" y="254"/>
                  </a:cubicBezTo>
                  <a:cubicBezTo>
                    <a:pt x="30" y="250"/>
                    <a:pt x="49" y="246"/>
                    <a:pt x="68" y="242"/>
                  </a:cubicBezTo>
                  <a:cubicBezTo>
                    <a:pt x="75" y="254"/>
                    <a:pt x="85" y="265"/>
                    <a:pt x="96" y="274"/>
                  </a:cubicBezTo>
                  <a:cubicBezTo>
                    <a:pt x="79" y="326"/>
                    <a:pt x="79" y="326"/>
                    <a:pt x="79" y="326"/>
                  </a:cubicBezTo>
                  <a:cubicBezTo>
                    <a:pt x="85" y="330"/>
                    <a:pt x="91" y="334"/>
                    <a:pt x="97" y="337"/>
                  </a:cubicBezTo>
                  <a:cubicBezTo>
                    <a:pt x="104" y="340"/>
                    <a:pt x="110" y="342"/>
                    <a:pt x="117" y="345"/>
                  </a:cubicBezTo>
                  <a:cubicBezTo>
                    <a:pt x="126" y="331"/>
                    <a:pt x="136" y="315"/>
                    <a:pt x="147" y="298"/>
                  </a:cubicBezTo>
                  <a:cubicBezTo>
                    <a:pt x="161" y="302"/>
                    <a:pt x="175" y="302"/>
                    <a:pt x="190" y="301"/>
                  </a:cubicBezTo>
                  <a:cubicBezTo>
                    <a:pt x="214" y="350"/>
                    <a:pt x="214" y="350"/>
                    <a:pt x="214" y="350"/>
                  </a:cubicBezTo>
                  <a:cubicBezTo>
                    <a:pt x="228" y="347"/>
                    <a:pt x="241" y="342"/>
                    <a:pt x="254" y="336"/>
                  </a:cubicBezTo>
                  <a:cubicBezTo>
                    <a:pt x="250" y="320"/>
                    <a:pt x="246" y="301"/>
                    <a:pt x="242" y="282"/>
                  </a:cubicBezTo>
                  <a:cubicBezTo>
                    <a:pt x="254" y="275"/>
                    <a:pt x="265" y="265"/>
                    <a:pt x="274" y="254"/>
                  </a:cubicBezTo>
                  <a:cubicBezTo>
                    <a:pt x="326" y="271"/>
                    <a:pt x="326" y="271"/>
                    <a:pt x="326" y="271"/>
                  </a:cubicBezTo>
                  <a:cubicBezTo>
                    <a:pt x="330" y="265"/>
                    <a:pt x="334" y="259"/>
                    <a:pt x="337" y="253"/>
                  </a:cubicBezTo>
                  <a:cubicBezTo>
                    <a:pt x="340" y="246"/>
                    <a:pt x="342" y="240"/>
                    <a:pt x="345" y="233"/>
                  </a:cubicBezTo>
                  <a:cubicBezTo>
                    <a:pt x="298" y="203"/>
                    <a:pt x="298" y="203"/>
                    <a:pt x="298" y="203"/>
                  </a:cubicBezTo>
                  <a:cubicBezTo>
                    <a:pt x="302" y="189"/>
                    <a:pt x="302" y="175"/>
                    <a:pt x="301" y="160"/>
                  </a:cubicBezTo>
                  <a:close/>
                  <a:moveTo>
                    <a:pt x="228" y="201"/>
                  </a:moveTo>
                  <a:cubicBezTo>
                    <a:pt x="214" y="230"/>
                    <a:pt x="179" y="242"/>
                    <a:pt x="150" y="228"/>
                  </a:cubicBezTo>
                  <a:cubicBezTo>
                    <a:pt x="120" y="214"/>
                    <a:pt x="108" y="179"/>
                    <a:pt x="122" y="150"/>
                  </a:cubicBezTo>
                  <a:cubicBezTo>
                    <a:pt x="136" y="120"/>
                    <a:pt x="171" y="108"/>
                    <a:pt x="201" y="122"/>
                  </a:cubicBezTo>
                  <a:cubicBezTo>
                    <a:pt x="230" y="136"/>
                    <a:pt x="242" y="171"/>
                    <a:pt x="228" y="201"/>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Text Box 3"/>
            <p:cNvSpPr txBox="1">
              <a:spLocks noChangeArrowheads="1"/>
            </p:cNvSpPr>
            <p:nvPr/>
          </p:nvSpPr>
          <p:spPr bwMode="auto">
            <a:xfrm>
              <a:off x="304800" y="1786454"/>
              <a:ext cx="1936622" cy="302782"/>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400" b="1" dirty="0">
                  <a:solidFill>
                    <a:schemeClr val="tx1">
                      <a:lumMod val="50000"/>
                      <a:lumOff val="50000"/>
                    </a:schemeClr>
                  </a:solidFill>
                </a:rPr>
                <a:t>AGING POPULATION</a:t>
              </a:r>
            </a:p>
          </p:txBody>
        </p:sp>
        <p:sp>
          <p:nvSpPr>
            <p:cNvPr id="20" name="Text Box 3"/>
            <p:cNvSpPr txBox="1">
              <a:spLocks noChangeArrowheads="1"/>
            </p:cNvSpPr>
            <p:nvPr/>
          </p:nvSpPr>
          <p:spPr bwMode="auto">
            <a:xfrm>
              <a:off x="4967497" y="2273317"/>
              <a:ext cx="1722917" cy="518226"/>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400" b="1" dirty="0">
                  <a:solidFill>
                    <a:schemeClr val="tx1">
                      <a:lumMod val="50000"/>
                      <a:lumOff val="50000"/>
                    </a:schemeClr>
                  </a:solidFill>
                </a:rPr>
                <a:t>GROWING CHRONIC DISEASE BURDEN</a:t>
              </a:r>
            </a:p>
          </p:txBody>
        </p:sp>
        <p:sp>
          <p:nvSpPr>
            <p:cNvPr id="21" name="Text Box 3"/>
            <p:cNvSpPr txBox="1">
              <a:spLocks noChangeArrowheads="1"/>
            </p:cNvSpPr>
            <p:nvPr/>
          </p:nvSpPr>
          <p:spPr bwMode="auto">
            <a:xfrm>
              <a:off x="5986251" y="1496530"/>
              <a:ext cx="2166250" cy="518226"/>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400" b="1" dirty="0">
                  <a:solidFill>
                    <a:schemeClr val="tx1">
                      <a:lumMod val="50000"/>
                      <a:lumOff val="50000"/>
                    </a:schemeClr>
                  </a:solidFill>
                </a:rPr>
                <a:t>INCREASING SOCIAL/POLITICAL PRESSURES</a:t>
              </a:r>
            </a:p>
          </p:txBody>
        </p:sp>
        <p:sp>
          <p:nvSpPr>
            <p:cNvPr id="22" name="Text Box 3"/>
            <p:cNvSpPr txBox="1">
              <a:spLocks noChangeArrowheads="1"/>
            </p:cNvSpPr>
            <p:nvPr/>
          </p:nvSpPr>
          <p:spPr bwMode="auto">
            <a:xfrm>
              <a:off x="7229017" y="2811449"/>
              <a:ext cx="1494359" cy="518226"/>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400" b="1" dirty="0">
                  <a:solidFill>
                    <a:schemeClr val="tx1">
                      <a:lumMod val="50000"/>
                      <a:lumOff val="50000"/>
                    </a:schemeClr>
                  </a:solidFill>
                </a:rPr>
                <a:t>CONSTRAINED BUDGETS</a:t>
              </a:r>
            </a:p>
          </p:txBody>
        </p:sp>
        <p:cxnSp>
          <p:nvCxnSpPr>
            <p:cNvPr id="23" name="Straight Connector 22"/>
            <p:cNvCxnSpPr>
              <a:stCxn id="7" idx="14"/>
              <a:endCxn id="19" idx="2"/>
            </p:cNvCxnSpPr>
            <p:nvPr/>
          </p:nvCxnSpPr>
          <p:spPr>
            <a:xfrm flipV="1">
              <a:off x="1271736" y="2089236"/>
              <a:ext cx="1375" cy="1101305"/>
            </a:xfrm>
            <a:prstGeom prst="line">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195553" y="2401836"/>
              <a:ext cx="2010115" cy="1499195"/>
              <a:chOff x="2195553" y="2401836"/>
              <a:chExt cx="2010115" cy="1499195"/>
            </a:xfrm>
          </p:grpSpPr>
          <p:sp>
            <p:nvSpPr>
              <p:cNvPr id="28" name="Text Box 3"/>
              <p:cNvSpPr txBox="1">
                <a:spLocks noChangeArrowheads="1"/>
              </p:cNvSpPr>
              <p:nvPr/>
            </p:nvSpPr>
            <p:spPr bwMode="auto">
              <a:xfrm>
                <a:off x="2195553" y="2401836"/>
                <a:ext cx="2010115" cy="518226"/>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400" b="1" dirty="0">
                    <a:solidFill>
                      <a:schemeClr val="tx1">
                        <a:lumMod val="50000"/>
                        <a:lumOff val="50000"/>
                      </a:schemeClr>
                    </a:solidFill>
                  </a:rPr>
                  <a:t>PERSISTANCE OF RISK FACTORS</a:t>
                </a:r>
              </a:p>
            </p:txBody>
          </p:sp>
          <p:cxnSp>
            <p:nvCxnSpPr>
              <p:cNvPr id="29" name="Straight Connector 28"/>
              <p:cNvCxnSpPr/>
              <p:nvPr/>
            </p:nvCxnSpPr>
            <p:spPr>
              <a:xfrm flipV="1">
                <a:off x="3200611" y="2907448"/>
                <a:ext cx="1375" cy="993583"/>
              </a:xfrm>
              <a:prstGeom prst="line">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V="1">
              <a:off x="5613892" y="2779989"/>
              <a:ext cx="0" cy="1679205"/>
            </a:xfrm>
            <a:prstGeom prst="line">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069376" y="2096221"/>
              <a:ext cx="0" cy="1679205"/>
            </a:xfrm>
            <a:prstGeom prst="line">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950720" y="3278634"/>
              <a:ext cx="1375" cy="993583"/>
            </a:xfrm>
            <a:prstGeom prst="line">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0" name="Text Box 3"/>
          <p:cNvSpPr txBox="1">
            <a:spLocks noChangeArrowheads="1"/>
          </p:cNvSpPr>
          <p:nvPr/>
        </p:nvSpPr>
        <p:spPr bwMode="auto">
          <a:xfrm>
            <a:off x="3682386" y="1272017"/>
            <a:ext cx="2634138" cy="518226"/>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sz="1400" b="1" dirty="0">
                <a:solidFill>
                  <a:schemeClr val="tx1">
                    <a:lumMod val="50000"/>
                    <a:lumOff val="50000"/>
                  </a:schemeClr>
                </a:solidFill>
              </a:rPr>
              <a:t>LACK OF DATA FOR INFOMRED DECISION-MAKING</a:t>
            </a:r>
          </a:p>
        </p:txBody>
      </p:sp>
      <p:cxnSp>
        <p:nvCxnSpPr>
          <p:cNvPr id="31" name="Straight Connector 30"/>
          <p:cNvCxnSpPr>
            <a:endCxn id="30" idx="2"/>
          </p:cNvCxnSpPr>
          <p:nvPr/>
        </p:nvCxnSpPr>
        <p:spPr>
          <a:xfrm flipH="1" flipV="1">
            <a:off x="4999455" y="1790243"/>
            <a:ext cx="4598" cy="1690742"/>
          </a:xfrm>
          <a:prstGeom prst="line">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695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417877"/>
            <a:ext cx="8877300" cy="735013"/>
          </a:xfrm>
        </p:spPr>
        <p:txBody>
          <a:bodyPr/>
          <a:lstStyle/>
          <a:p>
            <a:r>
              <a:rPr lang="en-US" sz="2000" b="0" dirty="0"/>
              <a:t>An aging population and increasing prevalence of chronic disease</a:t>
            </a:r>
            <a:br>
              <a:rPr lang="en-US" sz="2000" b="0" dirty="0"/>
            </a:br>
            <a:r>
              <a:rPr lang="en-US" sz="2000" dirty="0"/>
              <a:t>Are burdening healthcare systems</a:t>
            </a:r>
            <a:endParaRPr lang="fr-BE" sz="2000" dirty="0"/>
          </a:p>
        </p:txBody>
      </p:sp>
      <p:graphicFrame>
        <p:nvGraphicFramePr>
          <p:cNvPr id="4" name="Chart 3"/>
          <p:cNvGraphicFramePr/>
          <p:nvPr>
            <p:extLst>
              <p:ext uri="{D42A27DB-BD31-4B8C-83A1-F6EECF244321}">
                <p14:modId xmlns:p14="http://schemas.microsoft.com/office/powerpoint/2010/main" val="4203360484"/>
              </p:ext>
            </p:extLst>
          </p:nvPr>
        </p:nvGraphicFramePr>
        <p:xfrm>
          <a:off x="8211" y="1447800"/>
          <a:ext cx="5020989" cy="4672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487682458"/>
              </p:ext>
            </p:extLst>
          </p:nvPr>
        </p:nvGraphicFramePr>
        <p:xfrm>
          <a:off x="4511618" y="1761210"/>
          <a:ext cx="5020989" cy="41790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51001" y="6156168"/>
            <a:ext cx="5969000" cy="461665"/>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a:t>
            </a:r>
          </a:p>
          <a:p>
            <a:pPr marL="514350" indent="-514350" algn="ctr" fontAlgn="auto">
              <a:spcBef>
                <a:spcPts val="0"/>
              </a:spcBef>
              <a:spcAft>
                <a:spcPts val="0"/>
              </a:spcAft>
              <a:tabLst>
                <a:tab pos="457200" algn="r"/>
              </a:tabLst>
              <a:defRPr/>
            </a:pPr>
            <a:r>
              <a:rPr lang="en-US" sz="800" dirty="0">
                <a:solidFill>
                  <a:srgbClr val="7F7F7F"/>
                </a:solidFill>
                <a:latin typeface="+mn-lt"/>
              </a:rPr>
              <a:t>	Source:	Health Advances analysis; </a:t>
            </a:r>
            <a:r>
              <a:rPr lang="en-US" sz="800" baseline="30000" dirty="0">
                <a:solidFill>
                  <a:srgbClr val="7F7F7F"/>
                </a:solidFill>
                <a:latin typeface="+mn-lt"/>
              </a:rPr>
              <a:t>1</a:t>
            </a:r>
            <a:r>
              <a:rPr lang="en-US" sz="800" dirty="0">
                <a:solidFill>
                  <a:srgbClr val="7F7F7F"/>
                </a:solidFill>
                <a:latin typeface="+mn-lt"/>
              </a:rPr>
              <a:t>OECD Health Statistics Database (accessed February 2016), </a:t>
            </a:r>
            <a:r>
              <a:rPr lang="en-US" sz="800" baseline="30000" dirty="0">
                <a:solidFill>
                  <a:srgbClr val="7F7F7F"/>
                </a:solidFill>
                <a:latin typeface="+mn-lt"/>
              </a:rPr>
              <a:t>2</a:t>
            </a:r>
            <a:r>
              <a:rPr lang="en-US" sz="800" dirty="0">
                <a:solidFill>
                  <a:srgbClr val="7F7F7F"/>
                </a:solidFill>
                <a:latin typeface="+mn-lt"/>
              </a:rPr>
              <a:t>CDD Health Interactive Data from NHIS , UK (accessed February 2016).</a:t>
            </a:r>
          </a:p>
        </p:txBody>
      </p:sp>
      <p:sp>
        <p:nvSpPr>
          <p:cNvPr id="7" name="Text Box 3"/>
          <p:cNvSpPr txBox="1">
            <a:spLocks noChangeArrowheads="1"/>
          </p:cNvSpPr>
          <p:nvPr/>
        </p:nvSpPr>
        <p:spPr bwMode="auto">
          <a:xfrm>
            <a:off x="355599" y="1427486"/>
            <a:ext cx="9088107" cy="364338"/>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800" dirty="0">
                <a:solidFill>
                  <a:schemeClr val="accent1"/>
                </a:solidFill>
              </a:rPr>
              <a:t>Ageing populations worldwide are leading to more chronic disease and greater demand for care</a:t>
            </a:r>
          </a:p>
        </p:txBody>
      </p:sp>
      <p:cxnSp>
        <p:nvCxnSpPr>
          <p:cNvPr id="8" name="Straight Connector 7"/>
          <p:cNvCxnSpPr/>
          <p:nvPr/>
        </p:nvCxnSpPr>
        <p:spPr>
          <a:xfrm>
            <a:off x="3330463" y="2539143"/>
            <a:ext cx="0" cy="2708436"/>
          </a:xfrm>
          <a:prstGeom prst="line">
            <a:avLst/>
          </a:prstGeom>
          <a:ln w="1905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16200000">
            <a:off x="-1885945" y="2565352"/>
            <a:ext cx="4572000" cy="307777"/>
          </a:xfrm>
          <a:prstGeom prst="rect">
            <a:avLst/>
          </a:prstGeom>
        </p:spPr>
        <p:txBody>
          <a:bodyPr>
            <a:spAutoFit/>
          </a:bodyPr>
          <a:lstStyle/>
          <a:p>
            <a:pPr>
              <a:defRPr sz="1400" b="1" i="0" u="none" strike="noStrike" kern="1200" baseline="0">
                <a:solidFill>
                  <a:srgbClr val="000000"/>
                </a:solidFill>
                <a:latin typeface="+mn-lt"/>
                <a:ea typeface="+mn-ea"/>
                <a:cs typeface="+mn-cs"/>
              </a:defRPr>
            </a:pPr>
            <a:r>
              <a:rPr lang="en-US" b="1" dirty="0">
                <a:solidFill>
                  <a:srgbClr val="7F7F7F"/>
                </a:solidFill>
              </a:rPr>
              <a:t>Population Over 80 Years Old</a:t>
            </a:r>
            <a:r>
              <a:rPr lang="en-US" b="1" baseline="30000" dirty="0">
                <a:solidFill>
                  <a:srgbClr val="7F7F7F"/>
                </a:solidFill>
              </a:rPr>
              <a:t>1</a:t>
            </a:r>
            <a:endParaRPr lang="en-US" b="1" dirty="0">
              <a:solidFill>
                <a:srgbClr val="7F7F7F"/>
              </a:solidFill>
            </a:endParaRPr>
          </a:p>
        </p:txBody>
      </p:sp>
      <p:sp>
        <p:nvSpPr>
          <p:cNvPr id="10" name="Rectangle 9"/>
          <p:cNvSpPr/>
          <p:nvPr/>
        </p:nvSpPr>
        <p:spPr>
          <a:xfrm rot="16200000">
            <a:off x="2674728" y="2565351"/>
            <a:ext cx="4572000" cy="307777"/>
          </a:xfrm>
          <a:prstGeom prst="rect">
            <a:avLst/>
          </a:prstGeom>
        </p:spPr>
        <p:txBody>
          <a:bodyPr>
            <a:spAutoFit/>
          </a:bodyPr>
          <a:lstStyle/>
          <a:p>
            <a:pPr>
              <a:defRPr sz="1400" b="1" i="0" u="none" strike="noStrike" kern="1200" baseline="0">
                <a:solidFill>
                  <a:srgbClr val="000000"/>
                </a:solidFill>
                <a:latin typeface="+mn-lt"/>
                <a:ea typeface="+mn-ea"/>
                <a:cs typeface="+mn-cs"/>
              </a:defRPr>
            </a:pPr>
            <a:r>
              <a:rPr lang="en-US" b="1" dirty="0">
                <a:solidFill>
                  <a:srgbClr val="7F7F7F"/>
                </a:solidFill>
              </a:rPr>
              <a:t>Population with Disease</a:t>
            </a:r>
            <a:r>
              <a:rPr lang="en-US" b="1" baseline="30000" dirty="0">
                <a:solidFill>
                  <a:srgbClr val="7F7F7F"/>
                </a:solidFill>
              </a:rPr>
              <a:t>2</a:t>
            </a:r>
            <a:endParaRPr lang="en-US" b="1" dirty="0">
              <a:solidFill>
                <a:srgbClr val="7F7F7F"/>
              </a:solidFill>
            </a:endParaRPr>
          </a:p>
        </p:txBody>
      </p:sp>
    </p:spTree>
    <p:extLst>
      <p:ext uri="{BB962C8B-B14F-4D97-AF65-F5344CB8AC3E}">
        <p14:creationId xmlns:p14="http://schemas.microsoft.com/office/powerpoint/2010/main" val="189869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500462" y="491359"/>
            <a:ext cx="8453037" cy="992583"/>
          </a:xfrm>
          <a:prstGeom prst="rect">
            <a:avLst/>
          </a:prstGeom>
          <a:noFill/>
        </p:spPr>
        <p:txBody>
          <a:bodyPr wrap="square" lIns="68584" tIns="34292" rIns="68584" bIns="34292">
            <a:spAutoFit/>
          </a:bodyPr>
          <a:lstStyle/>
          <a:p>
            <a:pPr algn="ctr"/>
            <a:r>
              <a:rPr lang="en-GB" sz="2000" dirty="0">
                <a:solidFill>
                  <a:schemeClr val="accent3">
                    <a:lumMod val="75000"/>
                  </a:schemeClr>
                </a:solidFill>
              </a:rPr>
              <a:t>With over 7000 medicines in development, the exciting new wave of medical innovation will play a key role in </a:t>
            </a:r>
          </a:p>
          <a:p>
            <a:pPr algn="ctr"/>
            <a:r>
              <a:rPr lang="en-GB" sz="2000" b="1" dirty="0">
                <a:solidFill>
                  <a:schemeClr val="accent3">
                    <a:lumMod val="75000"/>
                  </a:schemeClr>
                </a:solidFill>
              </a:rPr>
              <a:t>addressing the challenges faced by patients and healthcare systems </a:t>
            </a:r>
            <a:endParaRPr lang="en-US" sz="2000" b="1" dirty="0">
              <a:solidFill>
                <a:schemeClr val="accent3">
                  <a:lumMod val="75000"/>
                </a:schemeClr>
              </a:solidFill>
            </a:endParaRPr>
          </a:p>
        </p:txBody>
      </p:sp>
      <p:pic>
        <p:nvPicPr>
          <p:cNvPr id="4" name="Picture 3"/>
          <p:cNvPicPr>
            <a:picLocks noChangeAspect="1"/>
          </p:cNvPicPr>
          <p:nvPr/>
        </p:nvPicPr>
        <p:blipFill>
          <a:blip r:embed="rId2"/>
          <a:stretch>
            <a:fillRect/>
          </a:stretch>
        </p:blipFill>
        <p:spPr>
          <a:xfrm>
            <a:off x="0" y="1651000"/>
            <a:ext cx="9906000" cy="4558594"/>
          </a:xfrm>
          <a:prstGeom prst="rect">
            <a:avLst/>
          </a:prstGeom>
        </p:spPr>
      </p:pic>
      <p:sp>
        <p:nvSpPr>
          <p:cNvPr id="5" name="TextBox 4"/>
          <p:cNvSpPr txBox="1"/>
          <p:nvPr/>
        </p:nvSpPr>
        <p:spPr>
          <a:xfrm>
            <a:off x="2120900" y="6493979"/>
            <a:ext cx="5016499" cy="215444"/>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Source: Health Advances analysis; Adis R&amp;D Insight Database. March 2015, compiled by PhRMA</a:t>
            </a:r>
          </a:p>
        </p:txBody>
      </p:sp>
    </p:spTree>
    <p:extLst>
      <p:ext uri="{BB962C8B-B14F-4D97-AF65-F5344CB8AC3E}">
        <p14:creationId xmlns:p14="http://schemas.microsoft.com/office/powerpoint/2010/main" val="346612367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8000" y="367077"/>
            <a:ext cx="8674100" cy="735013"/>
          </a:xfrm>
        </p:spPr>
        <p:txBody>
          <a:bodyPr/>
          <a:lstStyle/>
          <a:p>
            <a:r>
              <a:rPr lang="en-US" sz="2400" b="0" dirty="0"/>
              <a:t>The vast majority of healthcare costs are due to the</a:t>
            </a:r>
            <a:br>
              <a:rPr lang="en-US" sz="2400" b="0" dirty="0"/>
            </a:br>
            <a:r>
              <a:rPr lang="en-US" sz="2400" dirty="0"/>
              <a:t>prevalence of chronic disease</a:t>
            </a:r>
            <a:endParaRPr lang="fr-BE" sz="2400" dirty="0"/>
          </a:p>
        </p:txBody>
      </p:sp>
      <p:sp>
        <p:nvSpPr>
          <p:cNvPr id="5" name="TextBox 4"/>
          <p:cNvSpPr txBox="1"/>
          <p:nvPr/>
        </p:nvSpPr>
        <p:spPr>
          <a:xfrm>
            <a:off x="1536986" y="6280547"/>
            <a:ext cx="5892514" cy="338554"/>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Arial" panose="020B0604020202020204" pitchFamily="34" charset="0"/>
              </a:rPr>
              <a:t>			</a:t>
            </a:r>
          </a:p>
          <a:p>
            <a:pPr marL="514350" indent="-514350" algn="ctr" fontAlgn="auto">
              <a:spcBef>
                <a:spcPts val="0"/>
              </a:spcBef>
              <a:spcAft>
                <a:spcPts val="0"/>
              </a:spcAft>
              <a:tabLst>
                <a:tab pos="457200" algn="r"/>
              </a:tabLst>
              <a:defRPr/>
            </a:pPr>
            <a:r>
              <a:rPr lang="en-US" sz="800" dirty="0">
                <a:solidFill>
                  <a:srgbClr val="7F7F7F"/>
                </a:solidFill>
                <a:latin typeface="Arial" panose="020B0604020202020204" pitchFamily="34" charset="0"/>
              </a:rPr>
              <a:t>	Source:	</a:t>
            </a:r>
            <a:r>
              <a:rPr lang="en-US" sz="800" baseline="30000" dirty="0">
                <a:solidFill>
                  <a:srgbClr val="7F7F7F"/>
                </a:solidFill>
                <a:latin typeface="Arial" panose="020B0604020202020204" pitchFamily="34" charset="0"/>
              </a:rPr>
              <a:t>3</a:t>
            </a:r>
            <a:r>
              <a:rPr lang="en-US" sz="800" dirty="0">
                <a:solidFill>
                  <a:srgbClr val="7F7F7F"/>
                </a:solidFill>
              </a:rPr>
              <a:t>The EFPIA 2015 Health &amp; Growth Evidence Compendia analysis of The Economist Intelligence Unit (2012).</a:t>
            </a:r>
            <a:endParaRPr lang="en-US" sz="800" dirty="0">
              <a:solidFill>
                <a:srgbClr val="7F7F7F"/>
              </a:solidFill>
              <a:latin typeface="Arial" panose="020B0604020202020204" pitchFamily="34" charset="0"/>
            </a:endParaRPr>
          </a:p>
        </p:txBody>
      </p:sp>
      <p:sp>
        <p:nvSpPr>
          <p:cNvPr id="6" name="Text Box 3"/>
          <p:cNvSpPr txBox="1">
            <a:spLocks noChangeArrowheads="1"/>
          </p:cNvSpPr>
          <p:nvPr/>
        </p:nvSpPr>
        <p:spPr bwMode="auto">
          <a:xfrm>
            <a:off x="2607146" y="2158800"/>
            <a:ext cx="5694700" cy="1010668"/>
          </a:xfrm>
          <a:prstGeom prst="rect">
            <a:avLst/>
          </a:prstGeom>
          <a:noFill/>
          <a:ln w="9525" algn="ctr">
            <a:noFill/>
            <a:miter lim="800000"/>
            <a:headEnd/>
            <a:tailEnd/>
          </a:ln>
          <a:effectLst/>
        </p:spPr>
        <p:txBody>
          <a:bodyPr wrap="square" lIns="43247" tIns="43247" rIns="43247" bIns="43247" anchor="ctr">
            <a:spAutoFit/>
          </a:bodyPr>
          <a:lstStyle>
            <a:defPPr>
              <a:defRPr lang="en-US"/>
            </a:defPPr>
            <a:lvl1pPr defTabSz="865188">
              <a:defRPr sz="1800" b="1">
                <a:solidFill>
                  <a:srgbClr val="2B7DC7"/>
                </a:solidFill>
              </a:defRPr>
            </a:lvl1pPr>
          </a:lstStyle>
          <a:p>
            <a:r>
              <a:rPr lang="en-US" sz="2000" b="0" dirty="0">
                <a:solidFill>
                  <a:schemeClr val="tx1">
                    <a:lumMod val="50000"/>
                    <a:lumOff val="50000"/>
                  </a:schemeClr>
                </a:solidFill>
              </a:rPr>
              <a:t>The growing chronic disease burden already represents a </a:t>
            </a:r>
            <a:r>
              <a:rPr lang="en-US" sz="2000" dirty="0">
                <a:solidFill>
                  <a:schemeClr val="accent1"/>
                </a:solidFill>
              </a:rPr>
              <a:t>significant portion of healthcare expenditures</a:t>
            </a:r>
            <a:r>
              <a:rPr lang="en-US" sz="2000" b="0" dirty="0">
                <a:solidFill>
                  <a:schemeClr val="accent1"/>
                </a:solidFill>
              </a:rPr>
              <a:t> </a:t>
            </a:r>
            <a:r>
              <a:rPr lang="en-US" sz="2000" b="0" dirty="0">
                <a:solidFill>
                  <a:schemeClr val="tx1">
                    <a:lumMod val="50000"/>
                    <a:lumOff val="50000"/>
                  </a:schemeClr>
                </a:solidFill>
              </a:rPr>
              <a:t>in Europe</a:t>
            </a:r>
          </a:p>
        </p:txBody>
      </p:sp>
      <p:graphicFrame>
        <p:nvGraphicFramePr>
          <p:cNvPr id="7" name="Chart 6"/>
          <p:cNvGraphicFramePr/>
          <p:nvPr>
            <p:extLst>
              <p:ext uri="{D42A27DB-BD31-4B8C-83A1-F6EECF244321}">
                <p14:modId xmlns:p14="http://schemas.microsoft.com/office/powerpoint/2010/main" val="565118803"/>
              </p:ext>
            </p:extLst>
          </p:nvPr>
        </p:nvGraphicFramePr>
        <p:xfrm>
          <a:off x="6405874" y="3481621"/>
          <a:ext cx="2952348" cy="169858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3"/>
          <p:cNvSpPr txBox="1">
            <a:spLocks noChangeArrowheads="1"/>
          </p:cNvSpPr>
          <p:nvPr/>
        </p:nvSpPr>
        <p:spPr bwMode="auto">
          <a:xfrm>
            <a:off x="1313649" y="3940798"/>
            <a:ext cx="5092225" cy="702892"/>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2000" b="1" dirty="0">
                <a:solidFill>
                  <a:schemeClr val="accent1"/>
                </a:solidFill>
              </a:rPr>
              <a:t>~75% </a:t>
            </a:r>
            <a:r>
              <a:rPr lang="en-US" sz="2000" dirty="0">
                <a:solidFill>
                  <a:schemeClr val="tx1">
                    <a:lumMod val="50000"/>
                    <a:lumOff val="50000"/>
                  </a:schemeClr>
                </a:solidFill>
              </a:rPr>
              <a:t>of Europe’s healthcare bill is spent on chronic diseases, amounting to </a:t>
            </a:r>
            <a:r>
              <a:rPr lang="en-US" sz="2000" b="1" dirty="0">
                <a:solidFill>
                  <a:srgbClr val="F5841F"/>
                </a:solidFill>
              </a:rPr>
              <a:t>€700B annually</a:t>
            </a:r>
            <a:r>
              <a:rPr lang="en-US" sz="2000" baseline="30000" dirty="0">
                <a:solidFill>
                  <a:schemeClr val="tx1">
                    <a:lumMod val="50000"/>
                    <a:lumOff val="50000"/>
                  </a:schemeClr>
                </a:solidFill>
              </a:rPr>
              <a:t>3</a:t>
            </a:r>
          </a:p>
        </p:txBody>
      </p:sp>
      <p:grpSp>
        <p:nvGrpSpPr>
          <p:cNvPr id="9" name="Group 156"/>
          <p:cNvGrpSpPr>
            <a:grpSpLocks noChangeAspect="1"/>
          </p:cNvGrpSpPr>
          <p:nvPr/>
        </p:nvGrpSpPr>
        <p:grpSpPr bwMode="auto">
          <a:xfrm>
            <a:off x="990600" y="1862327"/>
            <a:ext cx="1254513" cy="1592826"/>
            <a:chOff x="748" y="91"/>
            <a:chExt cx="2323" cy="2950"/>
          </a:xfrm>
          <a:solidFill>
            <a:schemeClr val="accent3">
              <a:lumMod val="75000"/>
            </a:schemeClr>
          </a:solidFill>
        </p:grpSpPr>
        <p:sp>
          <p:nvSpPr>
            <p:cNvPr id="10" name="Czech_Republic"/>
            <p:cNvSpPr>
              <a:spLocks noChangeAspect="1"/>
            </p:cNvSpPr>
            <p:nvPr/>
          </p:nvSpPr>
          <p:spPr bwMode="auto">
            <a:xfrm>
              <a:off x="2038" y="1778"/>
              <a:ext cx="326" cy="211"/>
            </a:xfrm>
            <a:custGeom>
              <a:avLst/>
              <a:gdLst/>
              <a:ahLst/>
              <a:cxnLst>
                <a:cxn ang="0">
                  <a:pos x="0" y="5528"/>
                </a:cxn>
                <a:cxn ang="0">
                  <a:pos x="439" y="6936"/>
                </a:cxn>
                <a:cxn ang="0">
                  <a:pos x="1004" y="8343"/>
                </a:cxn>
                <a:cxn ang="0">
                  <a:pos x="1507" y="10755"/>
                </a:cxn>
                <a:cxn ang="0">
                  <a:pos x="2762" y="12464"/>
                </a:cxn>
                <a:cxn ang="0">
                  <a:pos x="3704" y="14072"/>
                </a:cxn>
                <a:cxn ang="0">
                  <a:pos x="4708" y="15379"/>
                </a:cxn>
                <a:cxn ang="0">
                  <a:pos x="5650" y="16183"/>
                </a:cxn>
                <a:cxn ang="0">
                  <a:pos x="6717" y="16183"/>
                </a:cxn>
                <a:cxn ang="0">
                  <a:pos x="7470" y="15178"/>
                </a:cxn>
                <a:cxn ang="0">
                  <a:pos x="7910" y="13670"/>
                </a:cxn>
                <a:cxn ang="0">
                  <a:pos x="8663" y="13771"/>
                </a:cxn>
                <a:cxn ang="0">
                  <a:pos x="9479" y="13771"/>
                </a:cxn>
                <a:cxn ang="0">
                  <a:pos x="10483" y="14977"/>
                </a:cxn>
                <a:cxn ang="0">
                  <a:pos x="12178" y="14575"/>
                </a:cxn>
                <a:cxn ang="0">
                  <a:pos x="13308" y="12665"/>
                </a:cxn>
                <a:cxn ang="0">
                  <a:pos x="14438" y="10856"/>
                </a:cxn>
                <a:cxn ang="0">
                  <a:pos x="16384" y="8745"/>
                </a:cxn>
                <a:cxn ang="0">
                  <a:pos x="15756" y="7539"/>
                </a:cxn>
                <a:cxn ang="0">
                  <a:pos x="14940" y="6332"/>
                </a:cxn>
                <a:cxn ang="0">
                  <a:pos x="14250" y="6031"/>
                </a:cxn>
                <a:cxn ang="0">
                  <a:pos x="14187" y="4825"/>
                </a:cxn>
                <a:cxn ang="0">
                  <a:pos x="13245" y="4724"/>
                </a:cxn>
                <a:cxn ang="0">
                  <a:pos x="12492" y="4322"/>
                </a:cxn>
                <a:cxn ang="0">
                  <a:pos x="12178" y="4523"/>
                </a:cxn>
                <a:cxn ang="0">
                  <a:pos x="12053" y="5227"/>
                </a:cxn>
                <a:cxn ang="0">
                  <a:pos x="11488" y="5528"/>
                </a:cxn>
                <a:cxn ang="0">
                  <a:pos x="10546" y="4121"/>
                </a:cxn>
                <a:cxn ang="0">
                  <a:pos x="10734" y="3317"/>
                </a:cxn>
                <a:cxn ang="0">
                  <a:pos x="10672" y="2915"/>
                </a:cxn>
                <a:cxn ang="0">
                  <a:pos x="9730" y="2010"/>
                </a:cxn>
                <a:cxn ang="0">
                  <a:pos x="8726" y="1709"/>
                </a:cxn>
                <a:cxn ang="0">
                  <a:pos x="8161" y="1206"/>
                </a:cxn>
                <a:cxn ang="0">
                  <a:pos x="7407" y="1206"/>
                </a:cxn>
                <a:cxn ang="0">
                  <a:pos x="6780" y="1709"/>
                </a:cxn>
                <a:cxn ang="0">
                  <a:pos x="6466" y="1709"/>
                </a:cxn>
                <a:cxn ang="0">
                  <a:pos x="5901" y="101"/>
                </a:cxn>
                <a:cxn ang="0">
                  <a:pos x="5399" y="804"/>
                </a:cxn>
                <a:cxn ang="0">
                  <a:pos x="4771" y="2010"/>
                </a:cxn>
                <a:cxn ang="0">
                  <a:pos x="3641" y="2814"/>
                </a:cxn>
                <a:cxn ang="0">
                  <a:pos x="2950" y="4021"/>
                </a:cxn>
                <a:cxn ang="0">
                  <a:pos x="2197" y="4523"/>
                </a:cxn>
                <a:cxn ang="0">
                  <a:pos x="1444" y="4925"/>
                </a:cxn>
                <a:cxn ang="0">
                  <a:pos x="1130" y="5227"/>
                </a:cxn>
                <a:cxn ang="0">
                  <a:pos x="879" y="6332"/>
                </a:cxn>
                <a:cxn ang="0">
                  <a:pos x="628" y="5930"/>
                </a:cxn>
              </a:cxnLst>
              <a:rect l="0" t="0" r="r" b="b"/>
              <a:pathLst>
                <a:path w="16384" h="16384">
                  <a:moveTo>
                    <a:pt x="126" y="5227"/>
                  </a:moveTo>
                  <a:lnTo>
                    <a:pt x="0" y="5528"/>
                  </a:lnTo>
                  <a:lnTo>
                    <a:pt x="0" y="6131"/>
                  </a:lnTo>
                  <a:lnTo>
                    <a:pt x="439" y="6936"/>
                  </a:lnTo>
                  <a:lnTo>
                    <a:pt x="942" y="7338"/>
                  </a:lnTo>
                  <a:lnTo>
                    <a:pt x="1004" y="8343"/>
                  </a:lnTo>
                  <a:lnTo>
                    <a:pt x="1004" y="9750"/>
                  </a:lnTo>
                  <a:lnTo>
                    <a:pt x="1507" y="10755"/>
                  </a:lnTo>
                  <a:lnTo>
                    <a:pt x="2134" y="11559"/>
                  </a:lnTo>
                  <a:lnTo>
                    <a:pt x="2762" y="12464"/>
                  </a:lnTo>
                  <a:lnTo>
                    <a:pt x="3264" y="13369"/>
                  </a:lnTo>
                  <a:lnTo>
                    <a:pt x="3704" y="14072"/>
                  </a:lnTo>
                  <a:lnTo>
                    <a:pt x="4457" y="14876"/>
                  </a:lnTo>
                  <a:lnTo>
                    <a:pt x="4708" y="15379"/>
                  </a:lnTo>
                  <a:lnTo>
                    <a:pt x="5273" y="15781"/>
                  </a:lnTo>
                  <a:lnTo>
                    <a:pt x="5650" y="16183"/>
                  </a:lnTo>
                  <a:lnTo>
                    <a:pt x="6152" y="16384"/>
                  </a:lnTo>
                  <a:lnTo>
                    <a:pt x="6717" y="16183"/>
                  </a:lnTo>
                  <a:lnTo>
                    <a:pt x="7031" y="15781"/>
                  </a:lnTo>
                  <a:lnTo>
                    <a:pt x="7470" y="15178"/>
                  </a:lnTo>
                  <a:lnTo>
                    <a:pt x="7658" y="14474"/>
                  </a:lnTo>
                  <a:lnTo>
                    <a:pt x="7910" y="13670"/>
                  </a:lnTo>
                  <a:lnTo>
                    <a:pt x="8412" y="13771"/>
                  </a:lnTo>
                  <a:lnTo>
                    <a:pt x="8663" y="13771"/>
                  </a:lnTo>
                  <a:lnTo>
                    <a:pt x="9039" y="13771"/>
                  </a:lnTo>
                  <a:lnTo>
                    <a:pt x="9479" y="13771"/>
                  </a:lnTo>
                  <a:lnTo>
                    <a:pt x="9793" y="14072"/>
                  </a:lnTo>
                  <a:lnTo>
                    <a:pt x="10483" y="14977"/>
                  </a:lnTo>
                  <a:lnTo>
                    <a:pt x="11237" y="14776"/>
                  </a:lnTo>
                  <a:lnTo>
                    <a:pt x="12178" y="14575"/>
                  </a:lnTo>
                  <a:lnTo>
                    <a:pt x="12429" y="15077"/>
                  </a:lnTo>
                  <a:lnTo>
                    <a:pt x="13308" y="12665"/>
                  </a:lnTo>
                  <a:lnTo>
                    <a:pt x="14187" y="11760"/>
                  </a:lnTo>
                  <a:lnTo>
                    <a:pt x="14438" y="10856"/>
                  </a:lnTo>
                  <a:lnTo>
                    <a:pt x="15631" y="10052"/>
                  </a:lnTo>
                  <a:lnTo>
                    <a:pt x="16384" y="8745"/>
                  </a:lnTo>
                  <a:lnTo>
                    <a:pt x="16321" y="8745"/>
                  </a:lnTo>
                  <a:lnTo>
                    <a:pt x="15756" y="7539"/>
                  </a:lnTo>
                  <a:lnTo>
                    <a:pt x="15317" y="6533"/>
                  </a:lnTo>
                  <a:lnTo>
                    <a:pt x="14940" y="6332"/>
                  </a:lnTo>
                  <a:lnTo>
                    <a:pt x="14689" y="6433"/>
                  </a:lnTo>
                  <a:lnTo>
                    <a:pt x="14250" y="6031"/>
                  </a:lnTo>
                  <a:lnTo>
                    <a:pt x="14187" y="5327"/>
                  </a:lnTo>
                  <a:lnTo>
                    <a:pt x="14187" y="4825"/>
                  </a:lnTo>
                  <a:lnTo>
                    <a:pt x="13810" y="4724"/>
                  </a:lnTo>
                  <a:lnTo>
                    <a:pt x="13245" y="4724"/>
                  </a:lnTo>
                  <a:lnTo>
                    <a:pt x="12931" y="4423"/>
                  </a:lnTo>
                  <a:lnTo>
                    <a:pt x="12492" y="4322"/>
                  </a:lnTo>
                  <a:lnTo>
                    <a:pt x="12178" y="4121"/>
                  </a:lnTo>
                  <a:lnTo>
                    <a:pt x="12178" y="4523"/>
                  </a:lnTo>
                  <a:lnTo>
                    <a:pt x="12304" y="5126"/>
                  </a:lnTo>
                  <a:lnTo>
                    <a:pt x="12053" y="5227"/>
                  </a:lnTo>
                  <a:lnTo>
                    <a:pt x="11802" y="5629"/>
                  </a:lnTo>
                  <a:lnTo>
                    <a:pt x="11488" y="5528"/>
                  </a:lnTo>
                  <a:lnTo>
                    <a:pt x="10985" y="4825"/>
                  </a:lnTo>
                  <a:lnTo>
                    <a:pt x="10546" y="4121"/>
                  </a:lnTo>
                  <a:lnTo>
                    <a:pt x="10672" y="3920"/>
                  </a:lnTo>
                  <a:lnTo>
                    <a:pt x="10734" y="3317"/>
                  </a:lnTo>
                  <a:lnTo>
                    <a:pt x="10734" y="3116"/>
                  </a:lnTo>
                  <a:lnTo>
                    <a:pt x="10672" y="2915"/>
                  </a:lnTo>
                  <a:lnTo>
                    <a:pt x="10169" y="2915"/>
                  </a:lnTo>
                  <a:lnTo>
                    <a:pt x="9730" y="2010"/>
                  </a:lnTo>
                  <a:lnTo>
                    <a:pt x="9228" y="2010"/>
                  </a:lnTo>
                  <a:lnTo>
                    <a:pt x="8726" y="1709"/>
                  </a:lnTo>
                  <a:lnTo>
                    <a:pt x="8474" y="1910"/>
                  </a:lnTo>
                  <a:lnTo>
                    <a:pt x="8161" y="1206"/>
                  </a:lnTo>
                  <a:lnTo>
                    <a:pt x="7721" y="804"/>
                  </a:lnTo>
                  <a:lnTo>
                    <a:pt x="7407" y="1206"/>
                  </a:lnTo>
                  <a:lnTo>
                    <a:pt x="7156" y="2010"/>
                  </a:lnTo>
                  <a:lnTo>
                    <a:pt x="6780" y="1709"/>
                  </a:lnTo>
                  <a:lnTo>
                    <a:pt x="6780" y="1608"/>
                  </a:lnTo>
                  <a:lnTo>
                    <a:pt x="6466" y="1709"/>
                  </a:lnTo>
                  <a:lnTo>
                    <a:pt x="6152" y="1106"/>
                  </a:lnTo>
                  <a:lnTo>
                    <a:pt x="5901" y="101"/>
                  </a:lnTo>
                  <a:lnTo>
                    <a:pt x="5461" y="0"/>
                  </a:lnTo>
                  <a:lnTo>
                    <a:pt x="5399" y="804"/>
                  </a:lnTo>
                  <a:lnTo>
                    <a:pt x="5273" y="1709"/>
                  </a:lnTo>
                  <a:lnTo>
                    <a:pt x="4771" y="2010"/>
                  </a:lnTo>
                  <a:lnTo>
                    <a:pt x="4143" y="2412"/>
                  </a:lnTo>
                  <a:lnTo>
                    <a:pt x="3641" y="2814"/>
                  </a:lnTo>
                  <a:lnTo>
                    <a:pt x="3390" y="3619"/>
                  </a:lnTo>
                  <a:lnTo>
                    <a:pt x="2950" y="4021"/>
                  </a:lnTo>
                  <a:lnTo>
                    <a:pt x="2637" y="4322"/>
                  </a:lnTo>
                  <a:lnTo>
                    <a:pt x="2197" y="4523"/>
                  </a:lnTo>
                  <a:lnTo>
                    <a:pt x="1758" y="4724"/>
                  </a:lnTo>
                  <a:lnTo>
                    <a:pt x="1444" y="4925"/>
                  </a:lnTo>
                  <a:lnTo>
                    <a:pt x="1255" y="5126"/>
                  </a:lnTo>
                  <a:lnTo>
                    <a:pt x="1130" y="5227"/>
                  </a:lnTo>
                  <a:lnTo>
                    <a:pt x="1004" y="5729"/>
                  </a:lnTo>
                  <a:lnTo>
                    <a:pt x="879" y="6332"/>
                  </a:lnTo>
                  <a:lnTo>
                    <a:pt x="753" y="6332"/>
                  </a:lnTo>
                  <a:lnTo>
                    <a:pt x="628" y="5930"/>
                  </a:lnTo>
                  <a:lnTo>
                    <a:pt x="126" y="522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 name="Slovak_Republic"/>
            <p:cNvSpPr>
              <a:spLocks noChangeAspect="1"/>
            </p:cNvSpPr>
            <p:nvPr/>
          </p:nvSpPr>
          <p:spPr bwMode="auto">
            <a:xfrm>
              <a:off x="2285" y="1888"/>
              <a:ext cx="276" cy="161"/>
            </a:xfrm>
            <a:custGeom>
              <a:avLst/>
              <a:gdLst/>
              <a:ahLst/>
              <a:cxnLst>
                <a:cxn ang="0">
                  <a:pos x="148" y="8985"/>
                </a:cxn>
                <a:cxn ang="0">
                  <a:pos x="593" y="12552"/>
                </a:cxn>
                <a:cxn ang="0">
                  <a:pos x="1038" y="14006"/>
                </a:cxn>
                <a:cxn ang="0">
                  <a:pos x="1853" y="14666"/>
                </a:cxn>
                <a:cxn ang="0">
                  <a:pos x="2965" y="16120"/>
                </a:cxn>
                <a:cxn ang="0">
                  <a:pos x="3855" y="16252"/>
                </a:cxn>
                <a:cxn ang="0">
                  <a:pos x="4745" y="16120"/>
                </a:cxn>
                <a:cxn ang="0">
                  <a:pos x="5412" y="15855"/>
                </a:cxn>
                <a:cxn ang="0">
                  <a:pos x="5708" y="15063"/>
                </a:cxn>
                <a:cxn ang="0">
                  <a:pos x="6895" y="13213"/>
                </a:cxn>
                <a:cxn ang="0">
                  <a:pos x="8600" y="11495"/>
                </a:cxn>
                <a:cxn ang="0">
                  <a:pos x="10157" y="10967"/>
                </a:cxn>
                <a:cxn ang="0">
                  <a:pos x="10972" y="9381"/>
                </a:cxn>
                <a:cxn ang="0">
                  <a:pos x="12751" y="8324"/>
                </a:cxn>
                <a:cxn ang="0">
                  <a:pos x="14234" y="8192"/>
                </a:cxn>
                <a:cxn ang="0">
                  <a:pos x="15865" y="8456"/>
                </a:cxn>
                <a:cxn ang="0">
                  <a:pos x="15865" y="7135"/>
                </a:cxn>
                <a:cxn ang="0">
                  <a:pos x="16087" y="5153"/>
                </a:cxn>
                <a:cxn ang="0">
                  <a:pos x="16384" y="2907"/>
                </a:cxn>
                <a:cxn ang="0">
                  <a:pos x="15865" y="2114"/>
                </a:cxn>
                <a:cxn ang="0">
                  <a:pos x="14679" y="529"/>
                </a:cxn>
                <a:cxn ang="0">
                  <a:pos x="13344" y="0"/>
                </a:cxn>
                <a:cxn ang="0">
                  <a:pos x="12232" y="925"/>
                </a:cxn>
                <a:cxn ang="0">
                  <a:pos x="11269" y="925"/>
                </a:cxn>
                <a:cxn ang="0">
                  <a:pos x="9786" y="2378"/>
                </a:cxn>
                <a:cxn ang="0">
                  <a:pos x="8896" y="2643"/>
                </a:cxn>
                <a:cxn ang="0">
                  <a:pos x="7858" y="925"/>
                </a:cxn>
                <a:cxn ang="0">
                  <a:pos x="6820" y="925"/>
                </a:cxn>
                <a:cxn ang="0">
                  <a:pos x="5412" y="529"/>
                </a:cxn>
                <a:cxn ang="0">
                  <a:pos x="3707" y="1982"/>
                </a:cxn>
                <a:cxn ang="0">
                  <a:pos x="2150" y="4228"/>
                </a:cxn>
                <a:cxn ang="0">
                  <a:pos x="0" y="8588"/>
                </a:cxn>
              </a:cxnLst>
              <a:rect l="0" t="0" r="r" b="b"/>
              <a:pathLst>
                <a:path w="16384" h="16384">
                  <a:moveTo>
                    <a:pt x="0" y="8588"/>
                  </a:moveTo>
                  <a:lnTo>
                    <a:pt x="148" y="8985"/>
                  </a:lnTo>
                  <a:lnTo>
                    <a:pt x="148" y="10438"/>
                  </a:lnTo>
                  <a:lnTo>
                    <a:pt x="593" y="12552"/>
                  </a:lnTo>
                  <a:lnTo>
                    <a:pt x="1038" y="13741"/>
                  </a:lnTo>
                  <a:lnTo>
                    <a:pt x="1038" y="14006"/>
                  </a:lnTo>
                  <a:lnTo>
                    <a:pt x="1334" y="14270"/>
                  </a:lnTo>
                  <a:lnTo>
                    <a:pt x="1853" y="14666"/>
                  </a:lnTo>
                  <a:lnTo>
                    <a:pt x="2372" y="15327"/>
                  </a:lnTo>
                  <a:lnTo>
                    <a:pt x="2965" y="16120"/>
                  </a:lnTo>
                  <a:lnTo>
                    <a:pt x="3262" y="16384"/>
                  </a:lnTo>
                  <a:lnTo>
                    <a:pt x="3855" y="16252"/>
                  </a:lnTo>
                  <a:lnTo>
                    <a:pt x="4300" y="16120"/>
                  </a:lnTo>
                  <a:lnTo>
                    <a:pt x="4745" y="16120"/>
                  </a:lnTo>
                  <a:lnTo>
                    <a:pt x="5115" y="16120"/>
                  </a:lnTo>
                  <a:lnTo>
                    <a:pt x="5412" y="15855"/>
                  </a:lnTo>
                  <a:lnTo>
                    <a:pt x="5634" y="15195"/>
                  </a:lnTo>
                  <a:lnTo>
                    <a:pt x="5708" y="15063"/>
                  </a:lnTo>
                  <a:lnTo>
                    <a:pt x="6079" y="13741"/>
                  </a:lnTo>
                  <a:lnTo>
                    <a:pt x="6895" y="13213"/>
                  </a:lnTo>
                  <a:lnTo>
                    <a:pt x="7710" y="12552"/>
                  </a:lnTo>
                  <a:lnTo>
                    <a:pt x="8600" y="11495"/>
                  </a:lnTo>
                  <a:lnTo>
                    <a:pt x="9489" y="11892"/>
                  </a:lnTo>
                  <a:lnTo>
                    <a:pt x="10157" y="10967"/>
                  </a:lnTo>
                  <a:lnTo>
                    <a:pt x="10750" y="10570"/>
                  </a:lnTo>
                  <a:lnTo>
                    <a:pt x="10972" y="9381"/>
                  </a:lnTo>
                  <a:lnTo>
                    <a:pt x="11713" y="8324"/>
                  </a:lnTo>
                  <a:lnTo>
                    <a:pt x="12751" y="8324"/>
                  </a:lnTo>
                  <a:lnTo>
                    <a:pt x="13344" y="7796"/>
                  </a:lnTo>
                  <a:lnTo>
                    <a:pt x="14234" y="8192"/>
                  </a:lnTo>
                  <a:lnTo>
                    <a:pt x="15198" y="8985"/>
                  </a:lnTo>
                  <a:lnTo>
                    <a:pt x="15865" y="8456"/>
                  </a:lnTo>
                  <a:lnTo>
                    <a:pt x="15865" y="7928"/>
                  </a:lnTo>
                  <a:lnTo>
                    <a:pt x="15865" y="7135"/>
                  </a:lnTo>
                  <a:lnTo>
                    <a:pt x="16013" y="6078"/>
                  </a:lnTo>
                  <a:lnTo>
                    <a:pt x="16087" y="5153"/>
                  </a:lnTo>
                  <a:lnTo>
                    <a:pt x="16310" y="3964"/>
                  </a:lnTo>
                  <a:lnTo>
                    <a:pt x="16384" y="2907"/>
                  </a:lnTo>
                  <a:lnTo>
                    <a:pt x="16384" y="2378"/>
                  </a:lnTo>
                  <a:lnTo>
                    <a:pt x="15865" y="2114"/>
                  </a:lnTo>
                  <a:lnTo>
                    <a:pt x="15198" y="1453"/>
                  </a:lnTo>
                  <a:lnTo>
                    <a:pt x="14679" y="529"/>
                  </a:lnTo>
                  <a:lnTo>
                    <a:pt x="14086" y="0"/>
                  </a:lnTo>
                  <a:lnTo>
                    <a:pt x="13344" y="0"/>
                  </a:lnTo>
                  <a:lnTo>
                    <a:pt x="12751" y="396"/>
                  </a:lnTo>
                  <a:lnTo>
                    <a:pt x="12232" y="925"/>
                  </a:lnTo>
                  <a:lnTo>
                    <a:pt x="11862" y="1586"/>
                  </a:lnTo>
                  <a:lnTo>
                    <a:pt x="11269" y="925"/>
                  </a:lnTo>
                  <a:lnTo>
                    <a:pt x="10157" y="1321"/>
                  </a:lnTo>
                  <a:lnTo>
                    <a:pt x="9786" y="2378"/>
                  </a:lnTo>
                  <a:lnTo>
                    <a:pt x="9267" y="2907"/>
                  </a:lnTo>
                  <a:lnTo>
                    <a:pt x="8896" y="2643"/>
                  </a:lnTo>
                  <a:lnTo>
                    <a:pt x="8377" y="1850"/>
                  </a:lnTo>
                  <a:lnTo>
                    <a:pt x="7858" y="925"/>
                  </a:lnTo>
                  <a:lnTo>
                    <a:pt x="7414" y="396"/>
                  </a:lnTo>
                  <a:lnTo>
                    <a:pt x="6820" y="925"/>
                  </a:lnTo>
                  <a:lnTo>
                    <a:pt x="6302" y="1321"/>
                  </a:lnTo>
                  <a:lnTo>
                    <a:pt x="5412" y="529"/>
                  </a:lnTo>
                  <a:lnTo>
                    <a:pt x="4671" y="264"/>
                  </a:lnTo>
                  <a:lnTo>
                    <a:pt x="3707" y="1982"/>
                  </a:lnTo>
                  <a:lnTo>
                    <a:pt x="2298" y="2907"/>
                  </a:lnTo>
                  <a:lnTo>
                    <a:pt x="2150" y="4228"/>
                  </a:lnTo>
                  <a:lnTo>
                    <a:pt x="964" y="5417"/>
                  </a:lnTo>
                  <a:lnTo>
                    <a:pt x="0" y="858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 name="Andorra"/>
            <p:cNvSpPr>
              <a:spLocks noChangeAspect="1"/>
            </p:cNvSpPr>
            <p:nvPr/>
          </p:nvSpPr>
          <p:spPr bwMode="auto">
            <a:xfrm>
              <a:off x="1436" y="2442"/>
              <a:ext cx="20" cy="18"/>
            </a:xfrm>
            <a:custGeom>
              <a:avLst/>
              <a:gdLst/>
              <a:ahLst/>
              <a:cxnLst>
                <a:cxn ang="0">
                  <a:pos x="0" y="0"/>
                </a:cxn>
                <a:cxn ang="0">
                  <a:pos x="5120" y="2341"/>
                </a:cxn>
                <a:cxn ang="0">
                  <a:pos x="12288" y="3511"/>
                </a:cxn>
                <a:cxn ang="0">
                  <a:pos x="15360" y="9362"/>
                </a:cxn>
                <a:cxn ang="0">
                  <a:pos x="16384" y="14043"/>
                </a:cxn>
                <a:cxn ang="0">
                  <a:pos x="12288" y="16384"/>
                </a:cxn>
                <a:cxn ang="0">
                  <a:pos x="7168" y="14043"/>
                </a:cxn>
                <a:cxn ang="0">
                  <a:pos x="5120" y="8192"/>
                </a:cxn>
                <a:cxn ang="0">
                  <a:pos x="0" y="0"/>
                </a:cxn>
              </a:cxnLst>
              <a:rect l="0" t="0" r="r" b="b"/>
              <a:pathLst>
                <a:path w="16384" h="16384">
                  <a:moveTo>
                    <a:pt x="0" y="0"/>
                  </a:moveTo>
                  <a:lnTo>
                    <a:pt x="5120" y="2341"/>
                  </a:lnTo>
                  <a:lnTo>
                    <a:pt x="12288" y="3511"/>
                  </a:lnTo>
                  <a:lnTo>
                    <a:pt x="15360" y="9362"/>
                  </a:lnTo>
                  <a:lnTo>
                    <a:pt x="16384" y="14043"/>
                  </a:lnTo>
                  <a:lnTo>
                    <a:pt x="12288" y="16384"/>
                  </a:lnTo>
                  <a:lnTo>
                    <a:pt x="7168" y="14043"/>
                  </a:lnTo>
                  <a:lnTo>
                    <a:pt x="5120" y="8192"/>
                  </a:lnTo>
                  <a:lnTo>
                    <a:pt x="0"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3" name="Austria"/>
            <p:cNvSpPr>
              <a:spLocks noChangeAspect="1"/>
            </p:cNvSpPr>
            <p:nvPr/>
          </p:nvSpPr>
          <p:spPr bwMode="auto">
            <a:xfrm>
              <a:off x="1910" y="1954"/>
              <a:ext cx="395" cy="212"/>
            </a:xfrm>
            <a:custGeom>
              <a:avLst/>
              <a:gdLst/>
              <a:ahLst/>
              <a:cxnLst>
                <a:cxn ang="0">
                  <a:pos x="2178" y="13986"/>
                </a:cxn>
                <a:cxn ang="0">
                  <a:pos x="2489" y="14286"/>
                </a:cxn>
                <a:cxn ang="0">
                  <a:pos x="3318" y="13886"/>
                </a:cxn>
                <a:cxn ang="0">
                  <a:pos x="3992" y="13187"/>
                </a:cxn>
                <a:cxn ang="0">
                  <a:pos x="5185" y="12887"/>
                </a:cxn>
                <a:cxn ang="0">
                  <a:pos x="5703" y="12688"/>
                </a:cxn>
                <a:cxn ang="0">
                  <a:pos x="5911" y="14286"/>
                </a:cxn>
                <a:cxn ang="0">
                  <a:pos x="6533" y="15085"/>
                </a:cxn>
                <a:cxn ang="0">
                  <a:pos x="7725" y="15685"/>
                </a:cxn>
                <a:cxn ang="0">
                  <a:pos x="8710" y="16084"/>
                </a:cxn>
                <a:cxn ang="0">
                  <a:pos x="9385" y="16084"/>
                </a:cxn>
                <a:cxn ang="0">
                  <a:pos x="10370" y="16384"/>
                </a:cxn>
                <a:cxn ang="0">
                  <a:pos x="10992" y="16284"/>
                </a:cxn>
                <a:cxn ang="0">
                  <a:pos x="11510" y="15085"/>
                </a:cxn>
                <a:cxn ang="0">
                  <a:pos x="12444" y="14786"/>
                </a:cxn>
                <a:cxn ang="0">
                  <a:pos x="12910" y="14686"/>
                </a:cxn>
                <a:cxn ang="0">
                  <a:pos x="13325" y="14286"/>
                </a:cxn>
                <a:cxn ang="0">
                  <a:pos x="13895" y="14386"/>
                </a:cxn>
                <a:cxn ang="0">
                  <a:pos x="14310" y="13287"/>
                </a:cxn>
                <a:cxn ang="0">
                  <a:pos x="15140" y="12288"/>
                </a:cxn>
                <a:cxn ang="0">
                  <a:pos x="15140" y="10290"/>
                </a:cxn>
                <a:cxn ang="0">
                  <a:pos x="15191" y="7892"/>
                </a:cxn>
                <a:cxn ang="0">
                  <a:pos x="16384" y="7093"/>
                </a:cxn>
                <a:cxn ang="0">
                  <a:pos x="16280" y="5295"/>
                </a:cxn>
                <a:cxn ang="0">
                  <a:pos x="15658" y="1698"/>
                </a:cxn>
                <a:cxn ang="0">
                  <a:pos x="13947" y="1299"/>
                </a:cxn>
                <a:cxn ang="0">
                  <a:pos x="12755" y="100"/>
                </a:cxn>
                <a:cxn ang="0">
                  <a:pos x="11821" y="0"/>
                </a:cxn>
                <a:cxn ang="0">
                  <a:pos x="11095" y="2098"/>
                </a:cxn>
                <a:cxn ang="0">
                  <a:pos x="9955" y="2498"/>
                </a:cxn>
                <a:cxn ang="0">
                  <a:pos x="9125" y="2398"/>
                </a:cxn>
                <a:cxn ang="0">
                  <a:pos x="8296" y="3596"/>
                </a:cxn>
                <a:cxn ang="0">
                  <a:pos x="7311" y="5095"/>
                </a:cxn>
                <a:cxn ang="0">
                  <a:pos x="7466" y="8492"/>
                </a:cxn>
                <a:cxn ang="0">
                  <a:pos x="7051" y="8791"/>
                </a:cxn>
                <a:cxn ang="0">
                  <a:pos x="6014" y="8492"/>
                </a:cxn>
                <a:cxn ang="0">
                  <a:pos x="4977" y="9091"/>
                </a:cxn>
                <a:cxn ang="0">
                  <a:pos x="3785" y="10290"/>
                </a:cxn>
                <a:cxn ang="0">
                  <a:pos x="2281" y="9491"/>
                </a:cxn>
                <a:cxn ang="0">
                  <a:pos x="1659" y="10690"/>
                </a:cxn>
                <a:cxn ang="0">
                  <a:pos x="726" y="9291"/>
                </a:cxn>
                <a:cxn ang="0">
                  <a:pos x="259" y="10390"/>
                </a:cxn>
                <a:cxn ang="0">
                  <a:pos x="104" y="12088"/>
                </a:cxn>
                <a:cxn ang="0">
                  <a:pos x="933" y="13587"/>
                </a:cxn>
                <a:cxn ang="0">
                  <a:pos x="1867" y="13587"/>
                </a:cxn>
              </a:cxnLst>
              <a:rect l="0" t="0" r="r" b="b"/>
              <a:pathLst>
                <a:path w="16384" h="16384">
                  <a:moveTo>
                    <a:pt x="1918" y="13886"/>
                  </a:moveTo>
                  <a:lnTo>
                    <a:pt x="2074" y="13986"/>
                  </a:lnTo>
                  <a:lnTo>
                    <a:pt x="2178" y="13986"/>
                  </a:lnTo>
                  <a:lnTo>
                    <a:pt x="2281" y="14086"/>
                  </a:lnTo>
                  <a:lnTo>
                    <a:pt x="2333" y="14086"/>
                  </a:lnTo>
                  <a:lnTo>
                    <a:pt x="2489" y="14286"/>
                  </a:lnTo>
                  <a:lnTo>
                    <a:pt x="2592" y="14086"/>
                  </a:lnTo>
                  <a:lnTo>
                    <a:pt x="2955" y="13986"/>
                  </a:lnTo>
                  <a:lnTo>
                    <a:pt x="3318" y="13886"/>
                  </a:lnTo>
                  <a:lnTo>
                    <a:pt x="3526" y="13587"/>
                  </a:lnTo>
                  <a:lnTo>
                    <a:pt x="3785" y="13287"/>
                  </a:lnTo>
                  <a:lnTo>
                    <a:pt x="3992" y="13187"/>
                  </a:lnTo>
                  <a:lnTo>
                    <a:pt x="4407" y="13087"/>
                  </a:lnTo>
                  <a:lnTo>
                    <a:pt x="4770" y="13087"/>
                  </a:lnTo>
                  <a:lnTo>
                    <a:pt x="5185" y="12887"/>
                  </a:lnTo>
                  <a:lnTo>
                    <a:pt x="5392" y="12688"/>
                  </a:lnTo>
                  <a:lnTo>
                    <a:pt x="5600" y="12488"/>
                  </a:lnTo>
                  <a:lnTo>
                    <a:pt x="5703" y="12688"/>
                  </a:lnTo>
                  <a:lnTo>
                    <a:pt x="5703" y="13087"/>
                  </a:lnTo>
                  <a:lnTo>
                    <a:pt x="5807" y="13687"/>
                  </a:lnTo>
                  <a:lnTo>
                    <a:pt x="5911" y="14286"/>
                  </a:lnTo>
                  <a:lnTo>
                    <a:pt x="6066" y="14686"/>
                  </a:lnTo>
                  <a:lnTo>
                    <a:pt x="6429" y="14885"/>
                  </a:lnTo>
                  <a:lnTo>
                    <a:pt x="6533" y="15085"/>
                  </a:lnTo>
                  <a:lnTo>
                    <a:pt x="6948" y="15485"/>
                  </a:lnTo>
                  <a:lnTo>
                    <a:pt x="7311" y="15585"/>
                  </a:lnTo>
                  <a:lnTo>
                    <a:pt x="7725" y="15685"/>
                  </a:lnTo>
                  <a:lnTo>
                    <a:pt x="8192" y="15884"/>
                  </a:lnTo>
                  <a:lnTo>
                    <a:pt x="8555" y="15984"/>
                  </a:lnTo>
                  <a:lnTo>
                    <a:pt x="8710" y="16084"/>
                  </a:lnTo>
                  <a:lnTo>
                    <a:pt x="9022" y="16284"/>
                  </a:lnTo>
                  <a:lnTo>
                    <a:pt x="9125" y="16284"/>
                  </a:lnTo>
                  <a:lnTo>
                    <a:pt x="9385" y="16084"/>
                  </a:lnTo>
                  <a:lnTo>
                    <a:pt x="9747" y="16084"/>
                  </a:lnTo>
                  <a:lnTo>
                    <a:pt x="10059" y="16284"/>
                  </a:lnTo>
                  <a:lnTo>
                    <a:pt x="10370" y="16384"/>
                  </a:lnTo>
                  <a:lnTo>
                    <a:pt x="10629" y="16384"/>
                  </a:lnTo>
                  <a:lnTo>
                    <a:pt x="10888" y="16384"/>
                  </a:lnTo>
                  <a:lnTo>
                    <a:pt x="10992" y="16284"/>
                  </a:lnTo>
                  <a:lnTo>
                    <a:pt x="11251" y="15884"/>
                  </a:lnTo>
                  <a:lnTo>
                    <a:pt x="11407" y="15485"/>
                  </a:lnTo>
                  <a:lnTo>
                    <a:pt x="11510" y="15085"/>
                  </a:lnTo>
                  <a:lnTo>
                    <a:pt x="11873" y="14786"/>
                  </a:lnTo>
                  <a:lnTo>
                    <a:pt x="12081" y="14686"/>
                  </a:lnTo>
                  <a:lnTo>
                    <a:pt x="12444" y="14786"/>
                  </a:lnTo>
                  <a:lnTo>
                    <a:pt x="12651" y="14885"/>
                  </a:lnTo>
                  <a:lnTo>
                    <a:pt x="12858" y="15085"/>
                  </a:lnTo>
                  <a:lnTo>
                    <a:pt x="12910" y="14686"/>
                  </a:lnTo>
                  <a:lnTo>
                    <a:pt x="13066" y="14286"/>
                  </a:lnTo>
                  <a:lnTo>
                    <a:pt x="13169" y="14286"/>
                  </a:lnTo>
                  <a:lnTo>
                    <a:pt x="13325" y="14286"/>
                  </a:lnTo>
                  <a:lnTo>
                    <a:pt x="13584" y="14286"/>
                  </a:lnTo>
                  <a:lnTo>
                    <a:pt x="13792" y="14386"/>
                  </a:lnTo>
                  <a:lnTo>
                    <a:pt x="13895" y="14386"/>
                  </a:lnTo>
                  <a:lnTo>
                    <a:pt x="13947" y="14086"/>
                  </a:lnTo>
                  <a:lnTo>
                    <a:pt x="13947" y="13687"/>
                  </a:lnTo>
                  <a:lnTo>
                    <a:pt x="14310" y="13287"/>
                  </a:lnTo>
                  <a:lnTo>
                    <a:pt x="14362" y="13087"/>
                  </a:lnTo>
                  <a:lnTo>
                    <a:pt x="14621" y="12388"/>
                  </a:lnTo>
                  <a:lnTo>
                    <a:pt x="15140" y="12288"/>
                  </a:lnTo>
                  <a:lnTo>
                    <a:pt x="14984" y="11289"/>
                  </a:lnTo>
                  <a:lnTo>
                    <a:pt x="14984" y="10490"/>
                  </a:lnTo>
                  <a:lnTo>
                    <a:pt x="15140" y="10290"/>
                  </a:lnTo>
                  <a:lnTo>
                    <a:pt x="15347" y="9091"/>
                  </a:lnTo>
                  <a:lnTo>
                    <a:pt x="15036" y="8492"/>
                  </a:lnTo>
                  <a:lnTo>
                    <a:pt x="15191" y="7892"/>
                  </a:lnTo>
                  <a:lnTo>
                    <a:pt x="15606" y="7692"/>
                  </a:lnTo>
                  <a:lnTo>
                    <a:pt x="16177" y="7692"/>
                  </a:lnTo>
                  <a:lnTo>
                    <a:pt x="16384" y="7093"/>
                  </a:lnTo>
                  <a:lnTo>
                    <a:pt x="16280" y="6094"/>
                  </a:lnTo>
                  <a:lnTo>
                    <a:pt x="16280" y="5495"/>
                  </a:lnTo>
                  <a:lnTo>
                    <a:pt x="16280" y="5295"/>
                  </a:lnTo>
                  <a:lnTo>
                    <a:pt x="15969" y="4396"/>
                  </a:lnTo>
                  <a:lnTo>
                    <a:pt x="15658" y="2797"/>
                  </a:lnTo>
                  <a:lnTo>
                    <a:pt x="15658" y="1698"/>
                  </a:lnTo>
                  <a:lnTo>
                    <a:pt x="15347" y="899"/>
                  </a:lnTo>
                  <a:lnTo>
                    <a:pt x="14569" y="1099"/>
                  </a:lnTo>
                  <a:lnTo>
                    <a:pt x="13947" y="1299"/>
                  </a:lnTo>
                  <a:lnTo>
                    <a:pt x="13377" y="400"/>
                  </a:lnTo>
                  <a:lnTo>
                    <a:pt x="13118" y="100"/>
                  </a:lnTo>
                  <a:lnTo>
                    <a:pt x="12755" y="100"/>
                  </a:lnTo>
                  <a:lnTo>
                    <a:pt x="12444" y="100"/>
                  </a:lnTo>
                  <a:lnTo>
                    <a:pt x="12236" y="100"/>
                  </a:lnTo>
                  <a:lnTo>
                    <a:pt x="11821" y="0"/>
                  </a:lnTo>
                  <a:lnTo>
                    <a:pt x="11614" y="799"/>
                  </a:lnTo>
                  <a:lnTo>
                    <a:pt x="11458" y="1499"/>
                  </a:lnTo>
                  <a:lnTo>
                    <a:pt x="11095" y="2098"/>
                  </a:lnTo>
                  <a:lnTo>
                    <a:pt x="10836" y="2498"/>
                  </a:lnTo>
                  <a:lnTo>
                    <a:pt x="10370" y="2697"/>
                  </a:lnTo>
                  <a:lnTo>
                    <a:pt x="9955" y="2498"/>
                  </a:lnTo>
                  <a:lnTo>
                    <a:pt x="9644" y="2098"/>
                  </a:lnTo>
                  <a:lnTo>
                    <a:pt x="9177" y="1698"/>
                  </a:lnTo>
                  <a:lnTo>
                    <a:pt x="9125" y="2398"/>
                  </a:lnTo>
                  <a:lnTo>
                    <a:pt x="8814" y="2697"/>
                  </a:lnTo>
                  <a:lnTo>
                    <a:pt x="8399" y="2897"/>
                  </a:lnTo>
                  <a:lnTo>
                    <a:pt x="8296" y="3596"/>
                  </a:lnTo>
                  <a:lnTo>
                    <a:pt x="8192" y="4396"/>
                  </a:lnTo>
                  <a:lnTo>
                    <a:pt x="7777" y="4695"/>
                  </a:lnTo>
                  <a:lnTo>
                    <a:pt x="7311" y="5095"/>
                  </a:lnTo>
                  <a:lnTo>
                    <a:pt x="7103" y="5994"/>
                  </a:lnTo>
                  <a:lnTo>
                    <a:pt x="7155" y="7193"/>
                  </a:lnTo>
                  <a:lnTo>
                    <a:pt x="7466" y="8492"/>
                  </a:lnTo>
                  <a:lnTo>
                    <a:pt x="7466" y="9091"/>
                  </a:lnTo>
                  <a:lnTo>
                    <a:pt x="7155" y="9491"/>
                  </a:lnTo>
                  <a:lnTo>
                    <a:pt x="7051" y="8791"/>
                  </a:lnTo>
                  <a:lnTo>
                    <a:pt x="6688" y="8791"/>
                  </a:lnTo>
                  <a:lnTo>
                    <a:pt x="6429" y="8791"/>
                  </a:lnTo>
                  <a:lnTo>
                    <a:pt x="6014" y="8492"/>
                  </a:lnTo>
                  <a:lnTo>
                    <a:pt x="5807" y="8891"/>
                  </a:lnTo>
                  <a:lnTo>
                    <a:pt x="5444" y="9091"/>
                  </a:lnTo>
                  <a:lnTo>
                    <a:pt x="4977" y="9091"/>
                  </a:lnTo>
                  <a:lnTo>
                    <a:pt x="4563" y="9191"/>
                  </a:lnTo>
                  <a:lnTo>
                    <a:pt x="4148" y="9691"/>
                  </a:lnTo>
                  <a:lnTo>
                    <a:pt x="3785" y="10290"/>
                  </a:lnTo>
                  <a:lnTo>
                    <a:pt x="3215" y="10090"/>
                  </a:lnTo>
                  <a:lnTo>
                    <a:pt x="2696" y="9591"/>
                  </a:lnTo>
                  <a:lnTo>
                    <a:pt x="2281" y="9491"/>
                  </a:lnTo>
                  <a:lnTo>
                    <a:pt x="1970" y="9990"/>
                  </a:lnTo>
                  <a:lnTo>
                    <a:pt x="1867" y="10490"/>
                  </a:lnTo>
                  <a:lnTo>
                    <a:pt x="1659" y="10690"/>
                  </a:lnTo>
                  <a:lnTo>
                    <a:pt x="1296" y="10290"/>
                  </a:lnTo>
                  <a:lnTo>
                    <a:pt x="1089" y="9591"/>
                  </a:lnTo>
                  <a:lnTo>
                    <a:pt x="726" y="9291"/>
                  </a:lnTo>
                  <a:lnTo>
                    <a:pt x="311" y="9491"/>
                  </a:lnTo>
                  <a:lnTo>
                    <a:pt x="0" y="9691"/>
                  </a:lnTo>
                  <a:lnTo>
                    <a:pt x="259" y="10390"/>
                  </a:lnTo>
                  <a:lnTo>
                    <a:pt x="104" y="11089"/>
                  </a:lnTo>
                  <a:lnTo>
                    <a:pt x="52" y="11888"/>
                  </a:lnTo>
                  <a:lnTo>
                    <a:pt x="104" y="12088"/>
                  </a:lnTo>
                  <a:lnTo>
                    <a:pt x="311" y="12788"/>
                  </a:lnTo>
                  <a:lnTo>
                    <a:pt x="518" y="13187"/>
                  </a:lnTo>
                  <a:lnTo>
                    <a:pt x="933" y="13587"/>
                  </a:lnTo>
                  <a:lnTo>
                    <a:pt x="1348" y="13687"/>
                  </a:lnTo>
                  <a:lnTo>
                    <a:pt x="1659" y="13287"/>
                  </a:lnTo>
                  <a:lnTo>
                    <a:pt x="1867" y="13587"/>
                  </a:lnTo>
                  <a:lnTo>
                    <a:pt x="1918" y="1388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4" name="Belgium"/>
            <p:cNvSpPr>
              <a:spLocks noChangeAspect="1"/>
            </p:cNvSpPr>
            <p:nvPr/>
          </p:nvSpPr>
          <p:spPr bwMode="auto">
            <a:xfrm>
              <a:off x="1600" y="1735"/>
              <a:ext cx="161" cy="158"/>
            </a:xfrm>
            <a:custGeom>
              <a:avLst/>
              <a:gdLst/>
              <a:ahLst/>
              <a:cxnLst>
                <a:cxn ang="0">
                  <a:pos x="15368" y="6580"/>
                </a:cxn>
                <a:cxn ang="0">
                  <a:pos x="13844" y="5909"/>
                </a:cxn>
                <a:cxn ang="0">
                  <a:pos x="13971" y="3760"/>
                </a:cxn>
                <a:cxn ang="0">
                  <a:pos x="13336" y="2149"/>
                </a:cxn>
                <a:cxn ang="0">
                  <a:pos x="11812" y="1343"/>
                </a:cxn>
                <a:cxn ang="0">
                  <a:pos x="11431" y="671"/>
                </a:cxn>
                <a:cxn ang="0">
                  <a:pos x="10669" y="0"/>
                </a:cxn>
                <a:cxn ang="0">
                  <a:pos x="8637" y="134"/>
                </a:cxn>
                <a:cxn ang="0">
                  <a:pos x="5842" y="1209"/>
                </a:cxn>
                <a:cxn ang="0">
                  <a:pos x="4318" y="537"/>
                </a:cxn>
                <a:cxn ang="0">
                  <a:pos x="4064" y="134"/>
                </a:cxn>
                <a:cxn ang="0">
                  <a:pos x="3302" y="134"/>
                </a:cxn>
                <a:cxn ang="0">
                  <a:pos x="1270" y="1074"/>
                </a:cxn>
                <a:cxn ang="0">
                  <a:pos x="127" y="1880"/>
                </a:cxn>
                <a:cxn ang="0">
                  <a:pos x="0" y="3492"/>
                </a:cxn>
                <a:cxn ang="0">
                  <a:pos x="1143" y="5103"/>
                </a:cxn>
                <a:cxn ang="0">
                  <a:pos x="2286" y="6178"/>
                </a:cxn>
                <a:cxn ang="0">
                  <a:pos x="3556" y="7521"/>
                </a:cxn>
                <a:cxn ang="0">
                  <a:pos x="4191" y="8058"/>
                </a:cxn>
                <a:cxn ang="0">
                  <a:pos x="5715" y="9132"/>
                </a:cxn>
                <a:cxn ang="0">
                  <a:pos x="6350" y="10475"/>
                </a:cxn>
                <a:cxn ang="0">
                  <a:pos x="7239" y="12624"/>
                </a:cxn>
                <a:cxn ang="0">
                  <a:pos x="8637" y="11952"/>
                </a:cxn>
                <a:cxn ang="0">
                  <a:pos x="9907" y="11415"/>
                </a:cxn>
                <a:cxn ang="0">
                  <a:pos x="9780" y="13161"/>
                </a:cxn>
                <a:cxn ang="0">
                  <a:pos x="9907" y="14101"/>
                </a:cxn>
                <a:cxn ang="0">
                  <a:pos x="9780" y="14638"/>
                </a:cxn>
                <a:cxn ang="0">
                  <a:pos x="11431" y="16115"/>
                </a:cxn>
                <a:cxn ang="0">
                  <a:pos x="13209" y="16384"/>
                </a:cxn>
                <a:cxn ang="0">
                  <a:pos x="13336" y="14772"/>
                </a:cxn>
                <a:cxn ang="0">
                  <a:pos x="13717" y="12355"/>
                </a:cxn>
                <a:cxn ang="0">
                  <a:pos x="15241" y="11549"/>
                </a:cxn>
                <a:cxn ang="0">
                  <a:pos x="16384" y="9938"/>
                </a:cxn>
                <a:cxn ang="0">
                  <a:pos x="15876" y="8326"/>
                </a:cxn>
                <a:cxn ang="0">
                  <a:pos x="15876" y="7252"/>
                </a:cxn>
              </a:cxnLst>
              <a:rect l="0" t="0" r="r" b="b"/>
              <a:pathLst>
                <a:path w="16384" h="16384">
                  <a:moveTo>
                    <a:pt x="15495" y="6580"/>
                  </a:moveTo>
                  <a:lnTo>
                    <a:pt x="15368" y="6580"/>
                  </a:lnTo>
                  <a:lnTo>
                    <a:pt x="14479" y="6446"/>
                  </a:lnTo>
                  <a:lnTo>
                    <a:pt x="13844" y="5909"/>
                  </a:lnTo>
                  <a:lnTo>
                    <a:pt x="13717" y="4835"/>
                  </a:lnTo>
                  <a:lnTo>
                    <a:pt x="13971" y="3760"/>
                  </a:lnTo>
                  <a:lnTo>
                    <a:pt x="13971" y="2686"/>
                  </a:lnTo>
                  <a:lnTo>
                    <a:pt x="13336" y="2149"/>
                  </a:lnTo>
                  <a:lnTo>
                    <a:pt x="12447" y="1880"/>
                  </a:lnTo>
                  <a:lnTo>
                    <a:pt x="11812" y="1343"/>
                  </a:lnTo>
                  <a:lnTo>
                    <a:pt x="11685" y="671"/>
                  </a:lnTo>
                  <a:lnTo>
                    <a:pt x="11431" y="671"/>
                  </a:lnTo>
                  <a:lnTo>
                    <a:pt x="10923" y="134"/>
                  </a:lnTo>
                  <a:lnTo>
                    <a:pt x="10669" y="0"/>
                  </a:lnTo>
                  <a:lnTo>
                    <a:pt x="9653" y="0"/>
                  </a:lnTo>
                  <a:lnTo>
                    <a:pt x="8637" y="134"/>
                  </a:lnTo>
                  <a:lnTo>
                    <a:pt x="7112" y="1074"/>
                  </a:lnTo>
                  <a:lnTo>
                    <a:pt x="5842" y="1209"/>
                  </a:lnTo>
                  <a:lnTo>
                    <a:pt x="5334" y="1343"/>
                  </a:lnTo>
                  <a:lnTo>
                    <a:pt x="4318" y="537"/>
                  </a:lnTo>
                  <a:lnTo>
                    <a:pt x="4064" y="269"/>
                  </a:lnTo>
                  <a:lnTo>
                    <a:pt x="4064" y="134"/>
                  </a:lnTo>
                  <a:lnTo>
                    <a:pt x="3810" y="134"/>
                  </a:lnTo>
                  <a:lnTo>
                    <a:pt x="3302" y="134"/>
                  </a:lnTo>
                  <a:lnTo>
                    <a:pt x="2540" y="537"/>
                  </a:lnTo>
                  <a:lnTo>
                    <a:pt x="1270" y="1074"/>
                  </a:lnTo>
                  <a:lnTo>
                    <a:pt x="254" y="1612"/>
                  </a:lnTo>
                  <a:lnTo>
                    <a:pt x="127" y="1880"/>
                  </a:lnTo>
                  <a:lnTo>
                    <a:pt x="127" y="2417"/>
                  </a:lnTo>
                  <a:lnTo>
                    <a:pt x="0" y="3492"/>
                  </a:lnTo>
                  <a:lnTo>
                    <a:pt x="127" y="4432"/>
                  </a:lnTo>
                  <a:lnTo>
                    <a:pt x="1143" y="5103"/>
                  </a:lnTo>
                  <a:lnTo>
                    <a:pt x="2032" y="5103"/>
                  </a:lnTo>
                  <a:lnTo>
                    <a:pt x="2286" y="6178"/>
                  </a:lnTo>
                  <a:lnTo>
                    <a:pt x="2667" y="7118"/>
                  </a:lnTo>
                  <a:lnTo>
                    <a:pt x="3556" y="7521"/>
                  </a:lnTo>
                  <a:lnTo>
                    <a:pt x="4064" y="7789"/>
                  </a:lnTo>
                  <a:lnTo>
                    <a:pt x="4191" y="8058"/>
                  </a:lnTo>
                  <a:lnTo>
                    <a:pt x="4699" y="8595"/>
                  </a:lnTo>
                  <a:lnTo>
                    <a:pt x="5715" y="9132"/>
                  </a:lnTo>
                  <a:lnTo>
                    <a:pt x="6223" y="9669"/>
                  </a:lnTo>
                  <a:lnTo>
                    <a:pt x="6350" y="10475"/>
                  </a:lnTo>
                  <a:lnTo>
                    <a:pt x="6350" y="12087"/>
                  </a:lnTo>
                  <a:lnTo>
                    <a:pt x="7239" y="12624"/>
                  </a:lnTo>
                  <a:lnTo>
                    <a:pt x="8256" y="12624"/>
                  </a:lnTo>
                  <a:lnTo>
                    <a:pt x="8637" y="11952"/>
                  </a:lnTo>
                  <a:lnTo>
                    <a:pt x="9272" y="11281"/>
                  </a:lnTo>
                  <a:lnTo>
                    <a:pt x="9907" y="11415"/>
                  </a:lnTo>
                  <a:lnTo>
                    <a:pt x="9780" y="11952"/>
                  </a:lnTo>
                  <a:lnTo>
                    <a:pt x="9780" y="13161"/>
                  </a:lnTo>
                  <a:lnTo>
                    <a:pt x="9653" y="13698"/>
                  </a:lnTo>
                  <a:lnTo>
                    <a:pt x="9907" y="14101"/>
                  </a:lnTo>
                  <a:lnTo>
                    <a:pt x="10161" y="14101"/>
                  </a:lnTo>
                  <a:lnTo>
                    <a:pt x="9780" y="14638"/>
                  </a:lnTo>
                  <a:lnTo>
                    <a:pt x="10796" y="15310"/>
                  </a:lnTo>
                  <a:lnTo>
                    <a:pt x="11431" y="16115"/>
                  </a:lnTo>
                  <a:lnTo>
                    <a:pt x="12447" y="16384"/>
                  </a:lnTo>
                  <a:lnTo>
                    <a:pt x="13209" y="16384"/>
                  </a:lnTo>
                  <a:lnTo>
                    <a:pt x="13336" y="16384"/>
                  </a:lnTo>
                  <a:lnTo>
                    <a:pt x="13336" y="14772"/>
                  </a:lnTo>
                  <a:lnTo>
                    <a:pt x="12955" y="13564"/>
                  </a:lnTo>
                  <a:lnTo>
                    <a:pt x="13717" y="12355"/>
                  </a:lnTo>
                  <a:lnTo>
                    <a:pt x="14733" y="11549"/>
                  </a:lnTo>
                  <a:lnTo>
                    <a:pt x="15241" y="11549"/>
                  </a:lnTo>
                  <a:lnTo>
                    <a:pt x="15368" y="11549"/>
                  </a:lnTo>
                  <a:lnTo>
                    <a:pt x="16384" y="9938"/>
                  </a:lnTo>
                  <a:lnTo>
                    <a:pt x="16384" y="9266"/>
                  </a:lnTo>
                  <a:lnTo>
                    <a:pt x="15876" y="8326"/>
                  </a:lnTo>
                  <a:lnTo>
                    <a:pt x="15876" y="7521"/>
                  </a:lnTo>
                  <a:lnTo>
                    <a:pt x="15876" y="7252"/>
                  </a:lnTo>
                  <a:lnTo>
                    <a:pt x="15495" y="658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5" name="Bulgaria"/>
            <p:cNvSpPr>
              <a:spLocks noChangeAspect="1"/>
            </p:cNvSpPr>
            <p:nvPr/>
          </p:nvSpPr>
          <p:spPr bwMode="auto">
            <a:xfrm>
              <a:off x="2620" y="2274"/>
              <a:ext cx="346" cy="265"/>
            </a:xfrm>
            <a:custGeom>
              <a:avLst/>
              <a:gdLst/>
              <a:ahLst/>
              <a:cxnLst>
                <a:cxn ang="0">
                  <a:pos x="2898" y="16384"/>
                </a:cxn>
                <a:cxn ang="0">
                  <a:pos x="4259" y="15825"/>
                </a:cxn>
                <a:cxn ang="0">
                  <a:pos x="6270" y="14865"/>
                </a:cxn>
                <a:cxn ang="0">
                  <a:pos x="7394" y="14466"/>
                </a:cxn>
                <a:cxn ang="0">
                  <a:pos x="8813" y="15105"/>
                </a:cxn>
                <a:cxn ang="0">
                  <a:pos x="10765" y="14786"/>
                </a:cxn>
                <a:cxn ang="0">
                  <a:pos x="11238" y="12468"/>
                </a:cxn>
                <a:cxn ang="0">
                  <a:pos x="11948" y="11988"/>
                </a:cxn>
                <a:cxn ang="0">
                  <a:pos x="12835" y="11269"/>
                </a:cxn>
                <a:cxn ang="0">
                  <a:pos x="14728" y="10949"/>
                </a:cxn>
                <a:cxn ang="0">
                  <a:pos x="16207" y="10310"/>
                </a:cxn>
                <a:cxn ang="0">
                  <a:pos x="15674" y="9431"/>
                </a:cxn>
                <a:cxn ang="0">
                  <a:pos x="15142" y="8472"/>
                </a:cxn>
                <a:cxn ang="0">
                  <a:pos x="14550" y="7992"/>
                </a:cxn>
                <a:cxn ang="0">
                  <a:pos x="14669" y="7353"/>
                </a:cxn>
                <a:cxn ang="0">
                  <a:pos x="14964" y="6554"/>
                </a:cxn>
                <a:cxn ang="0">
                  <a:pos x="15142" y="5195"/>
                </a:cxn>
                <a:cxn ang="0">
                  <a:pos x="15438" y="3197"/>
                </a:cxn>
                <a:cxn ang="0">
                  <a:pos x="16384" y="1678"/>
                </a:cxn>
                <a:cxn ang="0">
                  <a:pos x="15497" y="1039"/>
                </a:cxn>
                <a:cxn ang="0">
                  <a:pos x="13013" y="320"/>
                </a:cxn>
                <a:cxn ang="0">
                  <a:pos x="11711" y="160"/>
                </a:cxn>
                <a:cxn ang="0">
                  <a:pos x="9582" y="1998"/>
                </a:cxn>
                <a:cxn ang="0">
                  <a:pos x="8103" y="3517"/>
                </a:cxn>
                <a:cxn ang="0">
                  <a:pos x="5974" y="3517"/>
                </a:cxn>
                <a:cxn ang="0">
                  <a:pos x="2366" y="3996"/>
                </a:cxn>
                <a:cxn ang="0">
                  <a:pos x="1065" y="3596"/>
                </a:cxn>
                <a:cxn ang="0">
                  <a:pos x="710" y="2398"/>
                </a:cxn>
                <a:cxn ang="0">
                  <a:pos x="0" y="4556"/>
                </a:cxn>
                <a:cxn ang="0">
                  <a:pos x="769" y="6793"/>
                </a:cxn>
                <a:cxn ang="0">
                  <a:pos x="1065" y="8711"/>
                </a:cxn>
                <a:cxn ang="0">
                  <a:pos x="828" y="12228"/>
                </a:cxn>
                <a:cxn ang="0">
                  <a:pos x="2662" y="15185"/>
                </a:cxn>
              </a:cxnLst>
              <a:rect l="0" t="0" r="r" b="b"/>
              <a:pathLst>
                <a:path w="16384" h="16384">
                  <a:moveTo>
                    <a:pt x="2839" y="16384"/>
                  </a:moveTo>
                  <a:lnTo>
                    <a:pt x="2898" y="16384"/>
                  </a:lnTo>
                  <a:lnTo>
                    <a:pt x="3431" y="16304"/>
                  </a:lnTo>
                  <a:lnTo>
                    <a:pt x="4259" y="15825"/>
                  </a:lnTo>
                  <a:lnTo>
                    <a:pt x="5323" y="15505"/>
                  </a:lnTo>
                  <a:lnTo>
                    <a:pt x="6270" y="14865"/>
                  </a:lnTo>
                  <a:lnTo>
                    <a:pt x="6743" y="14546"/>
                  </a:lnTo>
                  <a:lnTo>
                    <a:pt x="7394" y="14466"/>
                  </a:lnTo>
                  <a:lnTo>
                    <a:pt x="7926" y="14865"/>
                  </a:lnTo>
                  <a:lnTo>
                    <a:pt x="8813" y="15105"/>
                  </a:lnTo>
                  <a:lnTo>
                    <a:pt x="9819" y="15345"/>
                  </a:lnTo>
                  <a:lnTo>
                    <a:pt x="10765" y="14786"/>
                  </a:lnTo>
                  <a:lnTo>
                    <a:pt x="11356" y="13826"/>
                  </a:lnTo>
                  <a:lnTo>
                    <a:pt x="11238" y="12468"/>
                  </a:lnTo>
                  <a:lnTo>
                    <a:pt x="11830" y="12228"/>
                  </a:lnTo>
                  <a:lnTo>
                    <a:pt x="11948" y="11988"/>
                  </a:lnTo>
                  <a:lnTo>
                    <a:pt x="12184" y="11669"/>
                  </a:lnTo>
                  <a:lnTo>
                    <a:pt x="12835" y="11269"/>
                  </a:lnTo>
                  <a:lnTo>
                    <a:pt x="13781" y="10550"/>
                  </a:lnTo>
                  <a:lnTo>
                    <a:pt x="14728" y="10949"/>
                  </a:lnTo>
                  <a:lnTo>
                    <a:pt x="15852" y="10390"/>
                  </a:lnTo>
                  <a:lnTo>
                    <a:pt x="16207" y="10310"/>
                  </a:lnTo>
                  <a:lnTo>
                    <a:pt x="16088" y="9910"/>
                  </a:lnTo>
                  <a:lnTo>
                    <a:pt x="15674" y="9431"/>
                  </a:lnTo>
                  <a:lnTo>
                    <a:pt x="15438" y="9111"/>
                  </a:lnTo>
                  <a:lnTo>
                    <a:pt x="15142" y="8472"/>
                  </a:lnTo>
                  <a:lnTo>
                    <a:pt x="14905" y="8072"/>
                  </a:lnTo>
                  <a:lnTo>
                    <a:pt x="14550" y="7992"/>
                  </a:lnTo>
                  <a:lnTo>
                    <a:pt x="14432" y="7752"/>
                  </a:lnTo>
                  <a:lnTo>
                    <a:pt x="14669" y="7353"/>
                  </a:lnTo>
                  <a:lnTo>
                    <a:pt x="14787" y="7033"/>
                  </a:lnTo>
                  <a:lnTo>
                    <a:pt x="14964" y="6554"/>
                  </a:lnTo>
                  <a:lnTo>
                    <a:pt x="15260" y="6234"/>
                  </a:lnTo>
                  <a:lnTo>
                    <a:pt x="15142" y="5195"/>
                  </a:lnTo>
                  <a:lnTo>
                    <a:pt x="15024" y="4236"/>
                  </a:lnTo>
                  <a:lnTo>
                    <a:pt x="15438" y="3197"/>
                  </a:lnTo>
                  <a:lnTo>
                    <a:pt x="16325" y="2558"/>
                  </a:lnTo>
                  <a:lnTo>
                    <a:pt x="16384" y="1678"/>
                  </a:lnTo>
                  <a:lnTo>
                    <a:pt x="16384" y="639"/>
                  </a:lnTo>
                  <a:lnTo>
                    <a:pt x="15497" y="1039"/>
                  </a:lnTo>
                  <a:lnTo>
                    <a:pt x="14432" y="400"/>
                  </a:lnTo>
                  <a:lnTo>
                    <a:pt x="13013" y="320"/>
                  </a:lnTo>
                  <a:lnTo>
                    <a:pt x="12599" y="0"/>
                  </a:lnTo>
                  <a:lnTo>
                    <a:pt x="11711" y="160"/>
                  </a:lnTo>
                  <a:lnTo>
                    <a:pt x="10528" y="1039"/>
                  </a:lnTo>
                  <a:lnTo>
                    <a:pt x="9582" y="1998"/>
                  </a:lnTo>
                  <a:lnTo>
                    <a:pt x="8872" y="3037"/>
                  </a:lnTo>
                  <a:lnTo>
                    <a:pt x="8103" y="3517"/>
                  </a:lnTo>
                  <a:lnTo>
                    <a:pt x="6920" y="3596"/>
                  </a:lnTo>
                  <a:lnTo>
                    <a:pt x="5974" y="3517"/>
                  </a:lnTo>
                  <a:lnTo>
                    <a:pt x="4022" y="3916"/>
                  </a:lnTo>
                  <a:lnTo>
                    <a:pt x="2366" y="3996"/>
                  </a:lnTo>
                  <a:lnTo>
                    <a:pt x="1715" y="4156"/>
                  </a:lnTo>
                  <a:lnTo>
                    <a:pt x="1065" y="3596"/>
                  </a:lnTo>
                  <a:lnTo>
                    <a:pt x="1301" y="2637"/>
                  </a:lnTo>
                  <a:lnTo>
                    <a:pt x="710" y="2398"/>
                  </a:lnTo>
                  <a:lnTo>
                    <a:pt x="0" y="3197"/>
                  </a:lnTo>
                  <a:lnTo>
                    <a:pt x="0" y="4556"/>
                  </a:lnTo>
                  <a:lnTo>
                    <a:pt x="237" y="5914"/>
                  </a:lnTo>
                  <a:lnTo>
                    <a:pt x="769" y="6793"/>
                  </a:lnTo>
                  <a:lnTo>
                    <a:pt x="1538" y="7832"/>
                  </a:lnTo>
                  <a:lnTo>
                    <a:pt x="1065" y="8711"/>
                  </a:lnTo>
                  <a:lnTo>
                    <a:pt x="710" y="10550"/>
                  </a:lnTo>
                  <a:lnTo>
                    <a:pt x="828" y="12228"/>
                  </a:lnTo>
                  <a:lnTo>
                    <a:pt x="2129" y="13267"/>
                  </a:lnTo>
                  <a:lnTo>
                    <a:pt x="2662" y="15185"/>
                  </a:lnTo>
                  <a:lnTo>
                    <a:pt x="2839"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16" name="Denmark"/>
            <p:cNvGrpSpPr>
              <a:grpSpLocks noChangeAspect="1"/>
            </p:cNvGrpSpPr>
            <p:nvPr/>
          </p:nvGrpSpPr>
          <p:grpSpPr bwMode="auto">
            <a:xfrm>
              <a:off x="1875" y="1228"/>
              <a:ext cx="298" cy="264"/>
              <a:chOff x="-3000" y="-90890"/>
              <a:chExt cx="18564" cy="204"/>
            </a:xfrm>
            <a:grpFill/>
          </p:grpSpPr>
          <p:sp>
            <p:nvSpPr>
              <p:cNvPr id="117" name="Drawing 10"/>
              <p:cNvSpPr>
                <a:spLocks noChangeAspect="1"/>
              </p:cNvSpPr>
              <p:nvPr/>
            </p:nvSpPr>
            <p:spPr bwMode="auto">
              <a:xfrm>
                <a:off x="14550" y="-90733"/>
                <a:ext cx="1014" cy="16"/>
              </a:xfrm>
              <a:custGeom>
                <a:avLst/>
                <a:gdLst/>
                <a:ahLst/>
                <a:cxnLst>
                  <a:cxn ang="0">
                    <a:pos x="16384" y="16384"/>
                  </a:cxn>
                  <a:cxn ang="0">
                    <a:pos x="16384" y="15360"/>
                  </a:cxn>
                  <a:cxn ang="0">
                    <a:pos x="15124" y="7168"/>
                  </a:cxn>
                  <a:cxn ang="0">
                    <a:pos x="6302" y="1024"/>
                  </a:cxn>
                  <a:cxn ang="0">
                    <a:pos x="1260" y="0"/>
                  </a:cxn>
                  <a:cxn ang="0">
                    <a:pos x="0" y="7168"/>
                  </a:cxn>
                  <a:cxn ang="0">
                    <a:pos x="0" y="11264"/>
                  </a:cxn>
                  <a:cxn ang="0">
                    <a:pos x="3781" y="15360"/>
                  </a:cxn>
                  <a:cxn ang="0">
                    <a:pos x="8822" y="16384"/>
                  </a:cxn>
                  <a:cxn ang="0">
                    <a:pos x="15124" y="16384"/>
                  </a:cxn>
                  <a:cxn ang="0">
                    <a:pos x="16384" y="16384"/>
                  </a:cxn>
                </a:cxnLst>
                <a:rect l="0" t="0" r="r" b="b"/>
                <a:pathLst>
                  <a:path w="16384" h="16384">
                    <a:moveTo>
                      <a:pt x="16384" y="16384"/>
                    </a:moveTo>
                    <a:lnTo>
                      <a:pt x="16384" y="15360"/>
                    </a:lnTo>
                    <a:lnTo>
                      <a:pt x="15124" y="7168"/>
                    </a:lnTo>
                    <a:lnTo>
                      <a:pt x="6302" y="1024"/>
                    </a:lnTo>
                    <a:lnTo>
                      <a:pt x="1260" y="0"/>
                    </a:lnTo>
                    <a:lnTo>
                      <a:pt x="0" y="7168"/>
                    </a:lnTo>
                    <a:lnTo>
                      <a:pt x="0" y="11264"/>
                    </a:lnTo>
                    <a:lnTo>
                      <a:pt x="3781" y="15360"/>
                    </a:lnTo>
                    <a:lnTo>
                      <a:pt x="8822" y="16384"/>
                    </a:lnTo>
                    <a:lnTo>
                      <a:pt x="15124" y="16384"/>
                    </a:lnTo>
                    <a:lnTo>
                      <a:pt x="1638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8" name="Drawing 11"/>
              <p:cNvSpPr>
                <a:spLocks noChangeAspect="1"/>
              </p:cNvSpPr>
              <p:nvPr/>
            </p:nvSpPr>
            <p:spPr bwMode="auto">
              <a:xfrm>
                <a:off x="4644" y="-90788"/>
                <a:ext cx="4836" cy="75"/>
              </a:xfrm>
              <a:custGeom>
                <a:avLst/>
                <a:gdLst/>
                <a:ahLst/>
                <a:cxnLst>
                  <a:cxn ang="0">
                    <a:pos x="5285" y="2403"/>
                  </a:cxn>
                  <a:cxn ang="0">
                    <a:pos x="7135" y="2403"/>
                  </a:cxn>
                  <a:cxn ang="0">
                    <a:pos x="8192" y="2621"/>
                  </a:cxn>
                  <a:cxn ang="0">
                    <a:pos x="7399" y="3932"/>
                  </a:cxn>
                  <a:cxn ang="0">
                    <a:pos x="7135" y="4806"/>
                  </a:cxn>
                  <a:cxn ang="0">
                    <a:pos x="7928" y="5243"/>
                  </a:cxn>
                  <a:cxn ang="0">
                    <a:pos x="7928" y="6117"/>
                  </a:cxn>
                  <a:cxn ang="0">
                    <a:pos x="8456" y="5680"/>
                  </a:cxn>
                  <a:cxn ang="0">
                    <a:pos x="9249" y="4369"/>
                  </a:cxn>
                  <a:cxn ang="0">
                    <a:pos x="9249" y="3277"/>
                  </a:cxn>
                  <a:cxn ang="0">
                    <a:pos x="10042" y="4369"/>
                  </a:cxn>
                  <a:cxn ang="0">
                    <a:pos x="10306" y="5680"/>
                  </a:cxn>
                  <a:cxn ang="0">
                    <a:pos x="9513" y="6117"/>
                  </a:cxn>
                  <a:cxn ang="0">
                    <a:pos x="10306" y="6117"/>
                  </a:cxn>
                  <a:cxn ang="0">
                    <a:pos x="10570" y="4806"/>
                  </a:cxn>
                  <a:cxn ang="0">
                    <a:pos x="10570" y="3495"/>
                  </a:cxn>
                  <a:cxn ang="0">
                    <a:pos x="10042" y="2621"/>
                  </a:cxn>
                  <a:cxn ang="0">
                    <a:pos x="9249" y="2185"/>
                  </a:cxn>
                  <a:cxn ang="0">
                    <a:pos x="10306" y="655"/>
                  </a:cxn>
                  <a:cxn ang="0">
                    <a:pos x="12156" y="437"/>
                  </a:cxn>
                  <a:cxn ang="0">
                    <a:pos x="13477" y="0"/>
                  </a:cxn>
                  <a:cxn ang="0">
                    <a:pos x="14534" y="2403"/>
                  </a:cxn>
                  <a:cxn ang="0">
                    <a:pos x="15327" y="3495"/>
                  </a:cxn>
                  <a:cxn ang="0">
                    <a:pos x="15591" y="4806"/>
                  </a:cxn>
                  <a:cxn ang="0">
                    <a:pos x="15855" y="6117"/>
                  </a:cxn>
                  <a:cxn ang="0">
                    <a:pos x="15591" y="6772"/>
                  </a:cxn>
                  <a:cxn ang="0">
                    <a:pos x="14270" y="7427"/>
                  </a:cxn>
                  <a:cxn ang="0">
                    <a:pos x="12684" y="8520"/>
                  </a:cxn>
                  <a:cxn ang="0">
                    <a:pos x="12156" y="10049"/>
                  </a:cxn>
                  <a:cxn ang="0">
                    <a:pos x="13741" y="10486"/>
                  </a:cxn>
                  <a:cxn ang="0">
                    <a:pos x="14270" y="11796"/>
                  </a:cxn>
                  <a:cxn ang="0">
                    <a:pos x="12684" y="12889"/>
                  </a:cxn>
                  <a:cxn ang="0">
                    <a:pos x="11627" y="13107"/>
                  </a:cxn>
                  <a:cxn ang="0">
                    <a:pos x="11627" y="14636"/>
                  </a:cxn>
                  <a:cxn ang="0">
                    <a:pos x="11363" y="15510"/>
                  </a:cxn>
                  <a:cxn ang="0">
                    <a:pos x="10306" y="16384"/>
                  </a:cxn>
                  <a:cxn ang="0">
                    <a:pos x="9249" y="15729"/>
                  </a:cxn>
                  <a:cxn ang="0">
                    <a:pos x="7399" y="15510"/>
                  </a:cxn>
                  <a:cxn ang="0">
                    <a:pos x="7399" y="14636"/>
                  </a:cxn>
                  <a:cxn ang="0">
                    <a:pos x="7928" y="13763"/>
                  </a:cxn>
                  <a:cxn ang="0">
                    <a:pos x="6078" y="13107"/>
                  </a:cxn>
                  <a:cxn ang="0">
                    <a:pos x="3964" y="13107"/>
                  </a:cxn>
                  <a:cxn ang="0">
                    <a:pos x="3171" y="12233"/>
                  </a:cxn>
                  <a:cxn ang="0">
                    <a:pos x="2643" y="11796"/>
                  </a:cxn>
                  <a:cxn ang="0">
                    <a:pos x="2114" y="10923"/>
                  </a:cxn>
                  <a:cxn ang="0">
                    <a:pos x="2643" y="9175"/>
                  </a:cxn>
                  <a:cxn ang="0">
                    <a:pos x="2643" y="7646"/>
                  </a:cxn>
                  <a:cxn ang="0">
                    <a:pos x="1850" y="6991"/>
                  </a:cxn>
                  <a:cxn ang="0">
                    <a:pos x="1057" y="6554"/>
                  </a:cxn>
                  <a:cxn ang="0">
                    <a:pos x="0" y="6117"/>
                  </a:cxn>
                  <a:cxn ang="0">
                    <a:pos x="793" y="5680"/>
                  </a:cxn>
                  <a:cxn ang="0">
                    <a:pos x="2643" y="5680"/>
                  </a:cxn>
                  <a:cxn ang="0">
                    <a:pos x="3964" y="5243"/>
                  </a:cxn>
                  <a:cxn ang="0">
                    <a:pos x="4757" y="4151"/>
                  </a:cxn>
                  <a:cxn ang="0">
                    <a:pos x="5814" y="3277"/>
                  </a:cxn>
                  <a:cxn ang="0">
                    <a:pos x="4228" y="2185"/>
                  </a:cxn>
                </a:cxnLst>
                <a:rect l="0" t="0" r="r" b="b"/>
                <a:pathLst>
                  <a:path w="16384" h="16384">
                    <a:moveTo>
                      <a:pt x="4228" y="2185"/>
                    </a:moveTo>
                    <a:lnTo>
                      <a:pt x="4757" y="2403"/>
                    </a:lnTo>
                    <a:lnTo>
                      <a:pt x="5021" y="2403"/>
                    </a:lnTo>
                    <a:lnTo>
                      <a:pt x="5285" y="2403"/>
                    </a:lnTo>
                    <a:lnTo>
                      <a:pt x="5814" y="2403"/>
                    </a:lnTo>
                    <a:lnTo>
                      <a:pt x="6078" y="2403"/>
                    </a:lnTo>
                    <a:lnTo>
                      <a:pt x="6342" y="2403"/>
                    </a:lnTo>
                    <a:lnTo>
                      <a:pt x="7135" y="2403"/>
                    </a:lnTo>
                    <a:lnTo>
                      <a:pt x="7399" y="2403"/>
                    </a:lnTo>
                    <a:lnTo>
                      <a:pt x="8192" y="2185"/>
                    </a:lnTo>
                    <a:lnTo>
                      <a:pt x="8192" y="2403"/>
                    </a:lnTo>
                    <a:lnTo>
                      <a:pt x="8192" y="2621"/>
                    </a:lnTo>
                    <a:lnTo>
                      <a:pt x="8192" y="3058"/>
                    </a:lnTo>
                    <a:lnTo>
                      <a:pt x="7928" y="3277"/>
                    </a:lnTo>
                    <a:lnTo>
                      <a:pt x="7399" y="3277"/>
                    </a:lnTo>
                    <a:lnTo>
                      <a:pt x="7399" y="3932"/>
                    </a:lnTo>
                    <a:lnTo>
                      <a:pt x="7399" y="4151"/>
                    </a:lnTo>
                    <a:lnTo>
                      <a:pt x="7399" y="4369"/>
                    </a:lnTo>
                    <a:lnTo>
                      <a:pt x="7135" y="4369"/>
                    </a:lnTo>
                    <a:lnTo>
                      <a:pt x="7135" y="4806"/>
                    </a:lnTo>
                    <a:lnTo>
                      <a:pt x="7135" y="5024"/>
                    </a:lnTo>
                    <a:lnTo>
                      <a:pt x="7399" y="4806"/>
                    </a:lnTo>
                    <a:lnTo>
                      <a:pt x="7928" y="4806"/>
                    </a:lnTo>
                    <a:lnTo>
                      <a:pt x="7928" y="5243"/>
                    </a:lnTo>
                    <a:lnTo>
                      <a:pt x="7928" y="5680"/>
                    </a:lnTo>
                    <a:lnTo>
                      <a:pt x="7399" y="5898"/>
                    </a:lnTo>
                    <a:lnTo>
                      <a:pt x="7928" y="5898"/>
                    </a:lnTo>
                    <a:lnTo>
                      <a:pt x="7928" y="6117"/>
                    </a:lnTo>
                    <a:lnTo>
                      <a:pt x="7928" y="6554"/>
                    </a:lnTo>
                    <a:lnTo>
                      <a:pt x="8192" y="6554"/>
                    </a:lnTo>
                    <a:lnTo>
                      <a:pt x="8456" y="5898"/>
                    </a:lnTo>
                    <a:lnTo>
                      <a:pt x="8456" y="5680"/>
                    </a:lnTo>
                    <a:lnTo>
                      <a:pt x="8456" y="5243"/>
                    </a:lnTo>
                    <a:lnTo>
                      <a:pt x="8985" y="5024"/>
                    </a:lnTo>
                    <a:lnTo>
                      <a:pt x="8985" y="4806"/>
                    </a:lnTo>
                    <a:lnTo>
                      <a:pt x="9249" y="4369"/>
                    </a:lnTo>
                    <a:lnTo>
                      <a:pt x="9249" y="4151"/>
                    </a:lnTo>
                    <a:lnTo>
                      <a:pt x="9249" y="3932"/>
                    </a:lnTo>
                    <a:lnTo>
                      <a:pt x="9249" y="3495"/>
                    </a:lnTo>
                    <a:lnTo>
                      <a:pt x="9249" y="3277"/>
                    </a:lnTo>
                    <a:lnTo>
                      <a:pt x="9513" y="3277"/>
                    </a:lnTo>
                    <a:lnTo>
                      <a:pt x="9513" y="3495"/>
                    </a:lnTo>
                    <a:lnTo>
                      <a:pt x="10042" y="4151"/>
                    </a:lnTo>
                    <a:lnTo>
                      <a:pt x="10042" y="4369"/>
                    </a:lnTo>
                    <a:lnTo>
                      <a:pt x="10042" y="4806"/>
                    </a:lnTo>
                    <a:lnTo>
                      <a:pt x="10306" y="5024"/>
                    </a:lnTo>
                    <a:lnTo>
                      <a:pt x="10306" y="5243"/>
                    </a:lnTo>
                    <a:lnTo>
                      <a:pt x="10306" y="5680"/>
                    </a:lnTo>
                    <a:lnTo>
                      <a:pt x="10042" y="5680"/>
                    </a:lnTo>
                    <a:lnTo>
                      <a:pt x="10042" y="5898"/>
                    </a:lnTo>
                    <a:lnTo>
                      <a:pt x="9513" y="5898"/>
                    </a:lnTo>
                    <a:lnTo>
                      <a:pt x="9513" y="6117"/>
                    </a:lnTo>
                    <a:lnTo>
                      <a:pt x="10042" y="6117"/>
                    </a:lnTo>
                    <a:lnTo>
                      <a:pt x="10042" y="6554"/>
                    </a:lnTo>
                    <a:lnTo>
                      <a:pt x="10306" y="6554"/>
                    </a:lnTo>
                    <a:lnTo>
                      <a:pt x="10306" y="6117"/>
                    </a:lnTo>
                    <a:lnTo>
                      <a:pt x="10306" y="5680"/>
                    </a:lnTo>
                    <a:lnTo>
                      <a:pt x="10570" y="5680"/>
                    </a:lnTo>
                    <a:lnTo>
                      <a:pt x="10570" y="5243"/>
                    </a:lnTo>
                    <a:lnTo>
                      <a:pt x="10570" y="4806"/>
                    </a:lnTo>
                    <a:lnTo>
                      <a:pt x="10570" y="4369"/>
                    </a:lnTo>
                    <a:lnTo>
                      <a:pt x="10570" y="4151"/>
                    </a:lnTo>
                    <a:lnTo>
                      <a:pt x="10570" y="3932"/>
                    </a:lnTo>
                    <a:lnTo>
                      <a:pt x="10570" y="3495"/>
                    </a:lnTo>
                    <a:lnTo>
                      <a:pt x="10570" y="3277"/>
                    </a:lnTo>
                    <a:lnTo>
                      <a:pt x="10306" y="3058"/>
                    </a:lnTo>
                    <a:lnTo>
                      <a:pt x="10306" y="2621"/>
                    </a:lnTo>
                    <a:lnTo>
                      <a:pt x="10042" y="2621"/>
                    </a:lnTo>
                    <a:lnTo>
                      <a:pt x="10042" y="2403"/>
                    </a:lnTo>
                    <a:lnTo>
                      <a:pt x="9513" y="2403"/>
                    </a:lnTo>
                    <a:lnTo>
                      <a:pt x="9249" y="2403"/>
                    </a:lnTo>
                    <a:lnTo>
                      <a:pt x="9249" y="2185"/>
                    </a:lnTo>
                    <a:lnTo>
                      <a:pt x="9249" y="1748"/>
                    </a:lnTo>
                    <a:lnTo>
                      <a:pt x="10042" y="1311"/>
                    </a:lnTo>
                    <a:lnTo>
                      <a:pt x="10306" y="874"/>
                    </a:lnTo>
                    <a:lnTo>
                      <a:pt x="10306" y="655"/>
                    </a:lnTo>
                    <a:lnTo>
                      <a:pt x="11099" y="655"/>
                    </a:lnTo>
                    <a:lnTo>
                      <a:pt x="11363" y="655"/>
                    </a:lnTo>
                    <a:lnTo>
                      <a:pt x="11363" y="437"/>
                    </a:lnTo>
                    <a:lnTo>
                      <a:pt x="12156" y="437"/>
                    </a:lnTo>
                    <a:lnTo>
                      <a:pt x="12156" y="0"/>
                    </a:lnTo>
                    <a:lnTo>
                      <a:pt x="12684" y="0"/>
                    </a:lnTo>
                    <a:lnTo>
                      <a:pt x="13213" y="0"/>
                    </a:lnTo>
                    <a:lnTo>
                      <a:pt x="13477" y="0"/>
                    </a:lnTo>
                    <a:lnTo>
                      <a:pt x="14270" y="874"/>
                    </a:lnTo>
                    <a:lnTo>
                      <a:pt x="14270" y="1529"/>
                    </a:lnTo>
                    <a:lnTo>
                      <a:pt x="14534" y="1748"/>
                    </a:lnTo>
                    <a:lnTo>
                      <a:pt x="14534" y="2403"/>
                    </a:lnTo>
                    <a:lnTo>
                      <a:pt x="14798" y="3058"/>
                    </a:lnTo>
                    <a:lnTo>
                      <a:pt x="15327" y="3058"/>
                    </a:lnTo>
                    <a:lnTo>
                      <a:pt x="15327" y="3277"/>
                    </a:lnTo>
                    <a:lnTo>
                      <a:pt x="15327" y="3495"/>
                    </a:lnTo>
                    <a:lnTo>
                      <a:pt x="15327" y="4151"/>
                    </a:lnTo>
                    <a:lnTo>
                      <a:pt x="15327" y="4369"/>
                    </a:lnTo>
                    <a:lnTo>
                      <a:pt x="15591" y="4369"/>
                    </a:lnTo>
                    <a:lnTo>
                      <a:pt x="15591" y="4806"/>
                    </a:lnTo>
                    <a:lnTo>
                      <a:pt x="15591" y="5024"/>
                    </a:lnTo>
                    <a:lnTo>
                      <a:pt x="15591" y="5243"/>
                    </a:lnTo>
                    <a:lnTo>
                      <a:pt x="15591" y="5680"/>
                    </a:lnTo>
                    <a:lnTo>
                      <a:pt x="15855" y="6117"/>
                    </a:lnTo>
                    <a:lnTo>
                      <a:pt x="15855" y="6554"/>
                    </a:lnTo>
                    <a:lnTo>
                      <a:pt x="16384" y="6772"/>
                    </a:lnTo>
                    <a:lnTo>
                      <a:pt x="15855" y="6772"/>
                    </a:lnTo>
                    <a:lnTo>
                      <a:pt x="15591" y="6772"/>
                    </a:lnTo>
                    <a:lnTo>
                      <a:pt x="15327" y="6772"/>
                    </a:lnTo>
                    <a:lnTo>
                      <a:pt x="14798" y="6772"/>
                    </a:lnTo>
                    <a:lnTo>
                      <a:pt x="14534" y="7427"/>
                    </a:lnTo>
                    <a:lnTo>
                      <a:pt x="14270" y="7427"/>
                    </a:lnTo>
                    <a:lnTo>
                      <a:pt x="13741" y="7427"/>
                    </a:lnTo>
                    <a:lnTo>
                      <a:pt x="13477" y="7427"/>
                    </a:lnTo>
                    <a:lnTo>
                      <a:pt x="12684" y="8301"/>
                    </a:lnTo>
                    <a:lnTo>
                      <a:pt x="12684" y="8520"/>
                    </a:lnTo>
                    <a:lnTo>
                      <a:pt x="12420" y="8738"/>
                    </a:lnTo>
                    <a:lnTo>
                      <a:pt x="12420" y="9175"/>
                    </a:lnTo>
                    <a:lnTo>
                      <a:pt x="12156" y="9612"/>
                    </a:lnTo>
                    <a:lnTo>
                      <a:pt x="12156" y="10049"/>
                    </a:lnTo>
                    <a:lnTo>
                      <a:pt x="12420" y="10049"/>
                    </a:lnTo>
                    <a:lnTo>
                      <a:pt x="13213" y="10049"/>
                    </a:lnTo>
                    <a:lnTo>
                      <a:pt x="13477" y="10267"/>
                    </a:lnTo>
                    <a:lnTo>
                      <a:pt x="13741" y="10486"/>
                    </a:lnTo>
                    <a:lnTo>
                      <a:pt x="13741" y="10923"/>
                    </a:lnTo>
                    <a:lnTo>
                      <a:pt x="14270" y="11141"/>
                    </a:lnTo>
                    <a:lnTo>
                      <a:pt x="14270" y="11360"/>
                    </a:lnTo>
                    <a:lnTo>
                      <a:pt x="14270" y="11796"/>
                    </a:lnTo>
                    <a:lnTo>
                      <a:pt x="14270" y="12233"/>
                    </a:lnTo>
                    <a:lnTo>
                      <a:pt x="14270" y="12670"/>
                    </a:lnTo>
                    <a:lnTo>
                      <a:pt x="13741" y="12670"/>
                    </a:lnTo>
                    <a:lnTo>
                      <a:pt x="12684" y="12889"/>
                    </a:lnTo>
                    <a:lnTo>
                      <a:pt x="12684" y="12670"/>
                    </a:lnTo>
                    <a:lnTo>
                      <a:pt x="12420" y="12670"/>
                    </a:lnTo>
                    <a:lnTo>
                      <a:pt x="12156" y="12889"/>
                    </a:lnTo>
                    <a:lnTo>
                      <a:pt x="11627" y="13107"/>
                    </a:lnTo>
                    <a:lnTo>
                      <a:pt x="11363" y="13544"/>
                    </a:lnTo>
                    <a:lnTo>
                      <a:pt x="11363" y="13763"/>
                    </a:lnTo>
                    <a:lnTo>
                      <a:pt x="11363" y="13981"/>
                    </a:lnTo>
                    <a:lnTo>
                      <a:pt x="11627" y="14636"/>
                    </a:lnTo>
                    <a:lnTo>
                      <a:pt x="11627" y="14855"/>
                    </a:lnTo>
                    <a:lnTo>
                      <a:pt x="11363" y="14855"/>
                    </a:lnTo>
                    <a:lnTo>
                      <a:pt x="11363" y="15292"/>
                    </a:lnTo>
                    <a:lnTo>
                      <a:pt x="11363" y="15510"/>
                    </a:lnTo>
                    <a:lnTo>
                      <a:pt x="11363" y="16166"/>
                    </a:lnTo>
                    <a:lnTo>
                      <a:pt x="11099" y="16166"/>
                    </a:lnTo>
                    <a:lnTo>
                      <a:pt x="10570" y="16384"/>
                    </a:lnTo>
                    <a:lnTo>
                      <a:pt x="10306" y="16384"/>
                    </a:lnTo>
                    <a:lnTo>
                      <a:pt x="10306" y="16166"/>
                    </a:lnTo>
                    <a:lnTo>
                      <a:pt x="10042" y="16166"/>
                    </a:lnTo>
                    <a:lnTo>
                      <a:pt x="10042" y="15729"/>
                    </a:lnTo>
                    <a:lnTo>
                      <a:pt x="9249" y="15729"/>
                    </a:lnTo>
                    <a:lnTo>
                      <a:pt x="8985" y="15729"/>
                    </a:lnTo>
                    <a:lnTo>
                      <a:pt x="8192" y="15510"/>
                    </a:lnTo>
                    <a:lnTo>
                      <a:pt x="7928" y="15510"/>
                    </a:lnTo>
                    <a:lnTo>
                      <a:pt x="7399" y="15510"/>
                    </a:lnTo>
                    <a:lnTo>
                      <a:pt x="6871" y="14855"/>
                    </a:lnTo>
                    <a:lnTo>
                      <a:pt x="7135" y="14855"/>
                    </a:lnTo>
                    <a:lnTo>
                      <a:pt x="7399" y="14855"/>
                    </a:lnTo>
                    <a:lnTo>
                      <a:pt x="7399" y="14636"/>
                    </a:lnTo>
                    <a:lnTo>
                      <a:pt x="7399" y="14418"/>
                    </a:lnTo>
                    <a:lnTo>
                      <a:pt x="7399" y="13981"/>
                    </a:lnTo>
                    <a:lnTo>
                      <a:pt x="7928" y="13981"/>
                    </a:lnTo>
                    <a:lnTo>
                      <a:pt x="7928" y="13763"/>
                    </a:lnTo>
                    <a:lnTo>
                      <a:pt x="7399" y="13763"/>
                    </a:lnTo>
                    <a:lnTo>
                      <a:pt x="7135" y="13544"/>
                    </a:lnTo>
                    <a:lnTo>
                      <a:pt x="6342" y="13107"/>
                    </a:lnTo>
                    <a:lnTo>
                      <a:pt x="6078" y="13107"/>
                    </a:lnTo>
                    <a:lnTo>
                      <a:pt x="5285" y="13107"/>
                    </a:lnTo>
                    <a:lnTo>
                      <a:pt x="4757" y="13107"/>
                    </a:lnTo>
                    <a:lnTo>
                      <a:pt x="4228" y="13107"/>
                    </a:lnTo>
                    <a:lnTo>
                      <a:pt x="3964" y="13107"/>
                    </a:lnTo>
                    <a:lnTo>
                      <a:pt x="3700" y="13107"/>
                    </a:lnTo>
                    <a:lnTo>
                      <a:pt x="3171" y="13107"/>
                    </a:lnTo>
                    <a:lnTo>
                      <a:pt x="3171" y="12670"/>
                    </a:lnTo>
                    <a:lnTo>
                      <a:pt x="3171" y="12233"/>
                    </a:lnTo>
                    <a:lnTo>
                      <a:pt x="3171" y="12015"/>
                    </a:lnTo>
                    <a:lnTo>
                      <a:pt x="2907" y="12015"/>
                    </a:lnTo>
                    <a:lnTo>
                      <a:pt x="2643" y="12015"/>
                    </a:lnTo>
                    <a:lnTo>
                      <a:pt x="2643" y="11796"/>
                    </a:lnTo>
                    <a:lnTo>
                      <a:pt x="2114" y="11796"/>
                    </a:lnTo>
                    <a:lnTo>
                      <a:pt x="1850" y="11141"/>
                    </a:lnTo>
                    <a:lnTo>
                      <a:pt x="1850" y="10923"/>
                    </a:lnTo>
                    <a:lnTo>
                      <a:pt x="2114" y="10923"/>
                    </a:lnTo>
                    <a:lnTo>
                      <a:pt x="2643" y="10049"/>
                    </a:lnTo>
                    <a:lnTo>
                      <a:pt x="2643" y="9612"/>
                    </a:lnTo>
                    <a:lnTo>
                      <a:pt x="2643" y="9393"/>
                    </a:lnTo>
                    <a:lnTo>
                      <a:pt x="2643" y="9175"/>
                    </a:lnTo>
                    <a:lnTo>
                      <a:pt x="2643" y="8738"/>
                    </a:lnTo>
                    <a:lnTo>
                      <a:pt x="2643" y="8520"/>
                    </a:lnTo>
                    <a:lnTo>
                      <a:pt x="2643" y="8301"/>
                    </a:lnTo>
                    <a:lnTo>
                      <a:pt x="2643" y="7646"/>
                    </a:lnTo>
                    <a:lnTo>
                      <a:pt x="2114" y="7646"/>
                    </a:lnTo>
                    <a:lnTo>
                      <a:pt x="2114" y="7427"/>
                    </a:lnTo>
                    <a:lnTo>
                      <a:pt x="2114" y="6991"/>
                    </a:lnTo>
                    <a:lnTo>
                      <a:pt x="1850" y="6991"/>
                    </a:lnTo>
                    <a:lnTo>
                      <a:pt x="1057" y="6991"/>
                    </a:lnTo>
                    <a:lnTo>
                      <a:pt x="793" y="6991"/>
                    </a:lnTo>
                    <a:lnTo>
                      <a:pt x="793" y="6772"/>
                    </a:lnTo>
                    <a:lnTo>
                      <a:pt x="1057" y="6554"/>
                    </a:lnTo>
                    <a:lnTo>
                      <a:pt x="1057" y="6117"/>
                    </a:lnTo>
                    <a:lnTo>
                      <a:pt x="793" y="6117"/>
                    </a:lnTo>
                    <a:lnTo>
                      <a:pt x="529" y="6117"/>
                    </a:lnTo>
                    <a:lnTo>
                      <a:pt x="0" y="6117"/>
                    </a:lnTo>
                    <a:lnTo>
                      <a:pt x="0" y="5898"/>
                    </a:lnTo>
                    <a:lnTo>
                      <a:pt x="529" y="5898"/>
                    </a:lnTo>
                    <a:lnTo>
                      <a:pt x="529" y="5680"/>
                    </a:lnTo>
                    <a:lnTo>
                      <a:pt x="793" y="5680"/>
                    </a:lnTo>
                    <a:lnTo>
                      <a:pt x="1057" y="5680"/>
                    </a:lnTo>
                    <a:lnTo>
                      <a:pt x="1586" y="5680"/>
                    </a:lnTo>
                    <a:lnTo>
                      <a:pt x="1850" y="5680"/>
                    </a:lnTo>
                    <a:lnTo>
                      <a:pt x="2643" y="5680"/>
                    </a:lnTo>
                    <a:lnTo>
                      <a:pt x="2907" y="5680"/>
                    </a:lnTo>
                    <a:lnTo>
                      <a:pt x="3171" y="5680"/>
                    </a:lnTo>
                    <a:lnTo>
                      <a:pt x="3700" y="5243"/>
                    </a:lnTo>
                    <a:lnTo>
                      <a:pt x="3964" y="5243"/>
                    </a:lnTo>
                    <a:lnTo>
                      <a:pt x="4228" y="5243"/>
                    </a:lnTo>
                    <a:lnTo>
                      <a:pt x="4228" y="4369"/>
                    </a:lnTo>
                    <a:lnTo>
                      <a:pt x="4228" y="4151"/>
                    </a:lnTo>
                    <a:lnTo>
                      <a:pt x="4757" y="4151"/>
                    </a:lnTo>
                    <a:lnTo>
                      <a:pt x="5021" y="4151"/>
                    </a:lnTo>
                    <a:lnTo>
                      <a:pt x="5285" y="4151"/>
                    </a:lnTo>
                    <a:lnTo>
                      <a:pt x="5814" y="3932"/>
                    </a:lnTo>
                    <a:lnTo>
                      <a:pt x="5814" y="3277"/>
                    </a:lnTo>
                    <a:lnTo>
                      <a:pt x="5814" y="3058"/>
                    </a:lnTo>
                    <a:lnTo>
                      <a:pt x="5285" y="2621"/>
                    </a:lnTo>
                    <a:lnTo>
                      <a:pt x="4757" y="2403"/>
                    </a:lnTo>
                    <a:lnTo>
                      <a:pt x="4228" y="218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9" name="Drawing 12"/>
              <p:cNvSpPr>
                <a:spLocks noChangeAspect="1"/>
              </p:cNvSpPr>
              <p:nvPr/>
            </p:nvSpPr>
            <p:spPr bwMode="auto">
              <a:xfrm>
                <a:off x="6828" y="-90712"/>
                <a:ext cx="1092" cy="26"/>
              </a:xfrm>
              <a:custGeom>
                <a:avLst/>
                <a:gdLst/>
                <a:ahLst/>
                <a:cxnLst>
                  <a:cxn ang="0">
                    <a:pos x="3511" y="0"/>
                  </a:cxn>
                  <a:cxn ang="0">
                    <a:pos x="4681" y="0"/>
                  </a:cxn>
                  <a:cxn ang="0">
                    <a:pos x="7022" y="0"/>
                  </a:cxn>
                  <a:cxn ang="0">
                    <a:pos x="8192" y="1260"/>
                  </a:cxn>
                  <a:cxn ang="0">
                    <a:pos x="9362" y="2521"/>
                  </a:cxn>
                  <a:cxn ang="0">
                    <a:pos x="11703" y="2521"/>
                  </a:cxn>
                  <a:cxn ang="0">
                    <a:pos x="12873" y="3781"/>
                  </a:cxn>
                  <a:cxn ang="0">
                    <a:pos x="14043" y="3781"/>
                  </a:cxn>
                  <a:cxn ang="0">
                    <a:pos x="16384" y="3781"/>
                  </a:cxn>
                  <a:cxn ang="0">
                    <a:pos x="16384" y="4411"/>
                  </a:cxn>
                  <a:cxn ang="0">
                    <a:pos x="16384" y="6932"/>
                  </a:cxn>
                  <a:cxn ang="0">
                    <a:pos x="14043" y="7562"/>
                  </a:cxn>
                  <a:cxn ang="0">
                    <a:pos x="12873" y="8822"/>
                  </a:cxn>
                  <a:cxn ang="0">
                    <a:pos x="11703" y="9452"/>
                  </a:cxn>
                  <a:cxn ang="0">
                    <a:pos x="11703" y="10082"/>
                  </a:cxn>
                  <a:cxn ang="0">
                    <a:pos x="11703" y="11343"/>
                  </a:cxn>
                  <a:cxn ang="0">
                    <a:pos x="11703" y="12603"/>
                  </a:cxn>
                  <a:cxn ang="0">
                    <a:pos x="11703" y="13863"/>
                  </a:cxn>
                  <a:cxn ang="0">
                    <a:pos x="11703" y="14494"/>
                  </a:cxn>
                  <a:cxn ang="0">
                    <a:pos x="11703" y="16384"/>
                  </a:cxn>
                  <a:cxn ang="0">
                    <a:pos x="9362" y="16384"/>
                  </a:cxn>
                  <a:cxn ang="0">
                    <a:pos x="8192" y="15124"/>
                  </a:cxn>
                  <a:cxn ang="0">
                    <a:pos x="8192" y="14494"/>
                  </a:cxn>
                  <a:cxn ang="0">
                    <a:pos x="8192" y="13863"/>
                  </a:cxn>
                  <a:cxn ang="0">
                    <a:pos x="8192" y="11973"/>
                  </a:cxn>
                  <a:cxn ang="0">
                    <a:pos x="8192" y="11343"/>
                  </a:cxn>
                  <a:cxn ang="0">
                    <a:pos x="8192" y="10082"/>
                  </a:cxn>
                  <a:cxn ang="0">
                    <a:pos x="8192" y="9452"/>
                  </a:cxn>
                  <a:cxn ang="0">
                    <a:pos x="8192" y="8822"/>
                  </a:cxn>
                  <a:cxn ang="0">
                    <a:pos x="7022" y="8822"/>
                  </a:cxn>
                  <a:cxn ang="0">
                    <a:pos x="4681" y="7562"/>
                  </a:cxn>
                  <a:cxn ang="0">
                    <a:pos x="4681" y="6932"/>
                  </a:cxn>
                  <a:cxn ang="0">
                    <a:pos x="4681" y="6302"/>
                  </a:cxn>
                  <a:cxn ang="0">
                    <a:pos x="4681" y="4411"/>
                  </a:cxn>
                  <a:cxn ang="0">
                    <a:pos x="3511" y="4411"/>
                  </a:cxn>
                  <a:cxn ang="0">
                    <a:pos x="2341" y="2521"/>
                  </a:cxn>
                  <a:cxn ang="0">
                    <a:pos x="0" y="1260"/>
                  </a:cxn>
                  <a:cxn ang="0">
                    <a:pos x="0" y="0"/>
                  </a:cxn>
                  <a:cxn ang="0">
                    <a:pos x="2341" y="0"/>
                  </a:cxn>
                  <a:cxn ang="0">
                    <a:pos x="3511" y="0"/>
                  </a:cxn>
                </a:cxnLst>
                <a:rect l="0" t="0" r="r" b="b"/>
                <a:pathLst>
                  <a:path w="16384" h="16384">
                    <a:moveTo>
                      <a:pt x="3511" y="0"/>
                    </a:moveTo>
                    <a:lnTo>
                      <a:pt x="4681" y="0"/>
                    </a:lnTo>
                    <a:lnTo>
                      <a:pt x="7022" y="0"/>
                    </a:lnTo>
                    <a:lnTo>
                      <a:pt x="8192" y="1260"/>
                    </a:lnTo>
                    <a:lnTo>
                      <a:pt x="9362" y="2521"/>
                    </a:lnTo>
                    <a:lnTo>
                      <a:pt x="11703" y="2521"/>
                    </a:lnTo>
                    <a:lnTo>
                      <a:pt x="12873" y="3781"/>
                    </a:lnTo>
                    <a:lnTo>
                      <a:pt x="14043" y="3781"/>
                    </a:lnTo>
                    <a:lnTo>
                      <a:pt x="16384" y="3781"/>
                    </a:lnTo>
                    <a:lnTo>
                      <a:pt x="16384" y="4411"/>
                    </a:lnTo>
                    <a:lnTo>
                      <a:pt x="16384" y="6932"/>
                    </a:lnTo>
                    <a:lnTo>
                      <a:pt x="14043" y="7562"/>
                    </a:lnTo>
                    <a:lnTo>
                      <a:pt x="12873" y="8822"/>
                    </a:lnTo>
                    <a:lnTo>
                      <a:pt x="11703" y="9452"/>
                    </a:lnTo>
                    <a:lnTo>
                      <a:pt x="11703" y="10082"/>
                    </a:lnTo>
                    <a:lnTo>
                      <a:pt x="11703" y="11343"/>
                    </a:lnTo>
                    <a:lnTo>
                      <a:pt x="11703" y="12603"/>
                    </a:lnTo>
                    <a:lnTo>
                      <a:pt x="11703" y="13863"/>
                    </a:lnTo>
                    <a:lnTo>
                      <a:pt x="11703" y="14494"/>
                    </a:lnTo>
                    <a:lnTo>
                      <a:pt x="11703" y="16384"/>
                    </a:lnTo>
                    <a:lnTo>
                      <a:pt x="9362" y="16384"/>
                    </a:lnTo>
                    <a:lnTo>
                      <a:pt x="8192" y="15124"/>
                    </a:lnTo>
                    <a:lnTo>
                      <a:pt x="8192" y="14494"/>
                    </a:lnTo>
                    <a:lnTo>
                      <a:pt x="8192" y="13863"/>
                    </a:lnTo>
                    <a:lnTo>
                      <a:pt x="8192" y="11973"/>
                    </a:lnTo>
                    <a:lnTo>
                      <a:pt x="8192" y="11343"/>
                    </a:lnTo>
                    <a:lnTo>
                      <a:pt x="8192" y="10082"/>
                    </a:lnTo>
                    <a:lnTo>
                      <a:pt x="8192" y="9452"/>
                    </a:lnTo>
                    <a:lnTo>
                      <a:pt x="8192" y="8822"/>
                    </a:lnTo>
                    <a:lnTo>
                      <a:pt x="7022" y="8822"/>
                    </a:lnTo>
                    <a:lnTo>
                      <a:pt x="4681" y="7562"/>
                    </a:lnTo>
                    <a:lnTo>
                      <a:pt x="4681" y="6932"/>
                    </a:lnTo>
                    <a:lnTo>
                      <a:pt x="4681" y="6302"/>
                    </a:lnTo>
                    <a:lnTo>
                      <a:pt x="4681" y="4411"/>
                    </a:lnTo>
                    <a:lnTo>
                      <a:pt x="3511" y="4411"/>
                    </a:lnTo>
                    <a:lnTo>
                      <a:pt x="2341" y="2521"/>
                    </a:lnTo>
                    <a:lnTo>
                      <a:pt x="0" y="1260"/>
                    </a:lnTo>
                    <a:lnTo>
                      <a:pt x="0" y="0"/>
                    </a:lnTo>
                    <a:lnTo>
                      <a:pt x="2341" y="0"/>
                    </a:lnTo>
                    <a:lnTo>
                      <a:pt x="3511"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0" name="Drawing 13"/>
              <p:cNvSpPr>
                <a:spLocks noChangeAspect="1"/>
              </p:cNvSpPr>
              <p:nvPr/>
            </p:nvSpPr>
            <p:spPr bwMode="auto">
              <a:xfrm>
                <a:off x="4878" y="-90712"/>
                <a:ext cx="2184" cy="22"/>
              </a:xfrm>
              <a:custGeom>
                <a:avLst/>
                <a:gdLst/>
                <a:ahLst/>
                <a:cxnLst>
                  <a:cxn ang="0">
                    <a:pos x="5266" y="1489"/>
                  </a:cxn>
                  <a:cxn ang="0">
                    <a:pos x="6437" y="2979"/>
                  </a:cxn>
                  <a:cxn ang="0">
                    <a:pos x="7607" y="2979"/>
                  </a:cxn>
                  <a:cxn ang="0">
                    <a:pos x="8777" y="4468"/>
                  </a:cxn>
                  <a:cxn ang="0">
                    <a:pos x="9362" y="5213"/>
                  </a:cxn>
                  <a:cxn ang="0">
                    <a:pos x="9947" y="5213"/>
                  </a:cxn>
                  <a:cxn ang="0">
                    <a:pos x="11118" y="4468"/>
                  </a:cxn>
                  <a:cxn ang="0">
                    <a:pos x="11703" y="2979"/>
                  </a:cxn>
                  <a:cxn ang="0">
                    <a:pos x="13458" y="2979"/>
                  </a:cxn>
                  <a:cxn ang="0">
                    <a:pos x="13458" y="5213"/>
                  </a:cxn>
                  <a:cxn ang="0">
                    <a:pos x="14043" y="5958"/>
                  </a:cxn>
                  <a:cxn ang="0">
                    <a:pos x="14629" y="8192"/>
                  </a:cxn>
                  <a:cxn ang="0">
                    <a:pos x="15799" y="8937"/>
                  </a:cxn>
                  <a:cxn ang="0">
                    <a:pos x="15799" y="11171"/>
                  </a:cxn>
                  <a:cxn ang="0">
                    <a:pos x="15799" y="13405"/>
                  </a:cxn>
                  <a:cxn ang="0">
                    <a:pos x="16384" y="14150"/>
                  </a:cxn>
                  <a:cxn ang="0">
                    <a:pos x="14629" y="14895"/>
                  </a:cxn>
                  <a:cxn ang="0">
                    <a:pos x="13458" y="14895"/>
                  </a:cxn>
                  <a:cxn ang="0">
                    <a:pos x="11118" y="14150"/>
                  </a:cxn>
                  <a:cxn ang="0">
                    <a:pos x="9947" y="14895"/>
                  </a:cxn>
                  <a:cxn ang="0">
                    <a:pos x="7607" y="14895"/>
                  </a:cxn>
                  <a:cxn ang="0">
                    <a:pos x="6437" y="14150"/>
                  </a:cxn>
                  <a:cxn ang="0">
                    <a:pos x="4681" y="11171"/>
                  </a:cxn>
                  <a:cxn ang="0">
                    <a:pos x="2341" y="10426"/>
                  </a:cxn>
                  <a:cxn ang="0">
                    <a:pos x="1755" y="8937"/>
                  </a:cxn>
                  <a:cxn ang="0">
                    <a:pos x="0" y="8192"/>
                  </a:cxn>
                  <a:cxn ang="0">
                    <a:pos x="585" y="7447"/>
                  </a:cxn>
                  <a:cxn ang="0">
                    <a:pos x="2341" y="4468"/>
                  </a:cxn>
                  <a:cxn ang="0">
                    <a:pos x="585" y="4468"/>
                  </a:cxn>
                  <a:cxn ang="0">
                    <a:pos x="0" y="2234"/>
                  </a:cxn>
                  <a:cxn ang="0">
                    <a:pos x="1755" y="0"/>
                  </a:cxn>
                  <a:cxn ang="0">
                    <a:pos x="2926" y="0"/>
                  </a:cxn>
                  <a:cxn ang="0">
                    <a:pos x="4681" y="1489"/>
                  </a:cxn>
                </a:cxnLst>
                <a:rect l="0" t="0" r="r" b="b"/>
                <a:pathLst>
                  <a:path w="16384" h="16384">
                    <a:moveTo>
                      <a:pt x="5266" y="0"/>
                    </a:moveTo>
                    <a:lnTo>
                      <a:pt x="5266" y="1489"/>
                    </a:lnTo>
                    <a:lnTo>
                      <a:pt x="6437" y="1489"/>
                    </a:lnTo>
                    <a:lnTo>
                      <a:pt x="6437" y="2979"/>
                    </a:lnTo>
                    <a:lnTo>
                      <a:pt x="7022" y="2979"/>
                    </a:lnTo>
                    <a:lnTo>
                      <a:pt x="7607" y="2979"/>
                    </a:lnTo>
                    <a:lnTo>
                      <a:pt x="7607" y="4468"/>
                    </a:lnTo>
                    <a:lnTo>
                      <a:pt x="8777" y="4468"/>
                    </a:lnTo>
                    <a:lnTo>
                      <a:pt x="8777" y="5213"/>
                    </a:lnTo>
                    <a:lnTo>
                      <a:pt x="9362" y="5213"/>
                    </a:lnTo>
                    <a:lnTo>
                      <a:pt x="9947" y="5958"/>
                    </a:lnTo>
                    <a:lnTo>
                      <a:pt x="9947" y="5213"/>
                    </a:lnTo>
                    <a:lnTo>
                      <a:pt x="9947" y="4468"/>
                    </a:lnTo>
                    <a:lnTo>
                      <a:pt x="11118" y="4468"/>
                    </a:lnTo>
                    <a:lnTo>
                      <a:pt x="11703" y="4468"/>
                    </a:lnTo>
                    <a:lnTo>
                      <a:pt x="11703" y="2979"/>
                    </a:lnTo>
                    <a:lnTo>
                      <a:pt x="12288" y="2979"/>
                    </a:lnTo>
                    <a:lnTo>
                      <a:pt x="13458" y="2979"/>
                    </a:lnTo>
                    <a:lnTo>
                      <a:pt x="13458" y="4468"/>
                    </a:lnTo>
                    <a:lnTo>
                      <a:pt x="13458" y="5213"/>
                    </a:lnTo>
                    <a:lnTo>
                      <a:pt x="14043" y="5213"/>
                    </a:lnTo>
                    <a:lnTo>
                      <a:pt x="14043" y="5958"/>
                    </a:lnTo>
                    <a:lnTo>
                      <a:pt x="14629" y="7447"/>
                    </a:lnTo>
                    <a:lnTo>
                      <a:pt x="14629" y="8192"/>
                    </a:lnTo>
                    <a:lnTo>
                      <a:pt x="14629" y="8937"/>
                    </a:lnTo>
                    <a:lnTo>
                      <a:pt x="15799" y="8937"/>
                    </a:lnTo>
                    <a:lnTo>
                      <a:pt x="15799" y="10426"/>
                    </a:lnTo>
                    <a:lnTo>
                      <a:pt x="15799" y="11171"/>
                    </a:lnTo>
                    <a:lnTo>
                      <a:pt x="15799" y="11916"/>
                    </a:lnTo>
                    <a:lnTo>
                      <a:pt x="15799" y="13405"/>
                    </a:lnTo>
                    <a:lnTo>
                      <a:pt x="15799" y="14150"/>
                    </a:lnTo>
                    <a:lnTo>
                      <a:pt x="16384" y="14150"/>
                    </a:lnTo>
                    <a:lnTo>
                      <a:pt x="15799" y="14895"/>
                    </a:lnTo>
                    <a:lnTo>
                      <a:pt x="14629" y="14895"/>
                    </a:lnTo>
                    <a:lnTo>
                      <a:pt x="14043" y="14895"/>
                    </a:lnTo>
                    <a:lnTo>
                      <a:pt x="13458" y="14895"/>
                    </a:lnTo>
                    <a:lnTo>
                      <a:pt x="11703" y="14150"/>
                    </a:lnTo>
                    <a:lnTo>
                      <a:pt x="11118" y="14150"/>
                    </a:lnTo>
                    <a:lnTo>
                      <a:pt x="11118" y="14895"/>
                    </a:lnTo>
                    <a:lnTo>
                      <a:pt x="9947" y="14895"/>
                    </a:lnTo>
                    <a:lnTo>
                      <a:pt x="8777" y="16384"/>
                    </a:lnTo>
                    <a:lnTo>
                      <a:pt x="7607" y="14895"/>
                    </a:lnTo>
                    <a:lnTo>
                      <a:pt x="7022" y="14150"/>
                    </a:lnTo>
                    <a:lnTo>
                      <a:pt x="6437" y="14150"/>
                    </a:lnTo>
                    <a:lnTo>
                      <a:pt x="5266" y="11916"/>
                    </a:lnTo>
                    <a:lnTo>
                      <a:pt x="4681" y="11171"/>
                    </a:lnTo>
                    <a:lnTo>
                      <a:pt x="4096" y="11171"/>
                    </a:lnTo>
                    <a:lnTo>
                      <a:pt x="2341" y="10426"/>
                    </a:lnTo>
                    <a:lnTo>
                      <a:pt x="1755" y="10426"/>
                    </a:lnTo>
                    <a:lnTo>
                      <a:pt x="1755" y="8937"/>
                    </a:lnTo>
                    <a:lnTo>
                      <a:pt x="585" y="8937"/>
                    </a:lnTo>
                    <a:lnTo>
                      <a:pt x="0" y="8192"/>
                    </a:lnTo>
                    <a:lnTo>
                      <a:pt x="0" y="7447"/>
                    </a:lnTo>
                    <a:lnTo>
                      <a:pt x="585" y="7447"/>
                    </a:lnTo>
                    <a:lnTo>
                      <a:pt x="2341" y="5213"/>
                    </a:lnTo>
                    <a:lnTo>
                      <a:pt x="2341" y="4468"/>
                    </a:lnTo>
                    <a:lnTo>
                      <a:pt x="1755" y="4468"/>
                    </a:lnTo>
                    <a:lnTo>
                      <a:pt x="585" y="4468"/>
                    </a:lnTo>
                    <a:lnTo>
                      <a:pt x="0" y="2979"/>
                    </a:lnTo>
                    <a:lnTo>
                      <a:pt x="0" y="2234"/>
                    </a:lnTo>
                    <a:lnTo>
                      <a:pt x="585" y="1489"/>
                    </a:lnTo>
                    <a:lnTo>
                      <a:pt x="1755" y="0"/>
                    </a:lnTo>
                    <a:lnTo>
                      <a:pt x="2341" y="0"/>
                    </a:lnTo>
                    <a:lnTo>
                      <a:pt x="2926" y="0"/>
                    </a:lnTo>
                    <a:lnTo>
                      <a:pt x="4096" y="1489"/>
                    </a:lnTo>
                    <a:lnTo>
                      <a:pt x="4681" y="1489"/>
                    </a:lnTo>
                    <a:lnTo>
                      <a:pt x="5266"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1" name="Drawing 14"/>
              <p:cNvSpPr>
                <a:spLocks noChangeAspect="1"/>
              </p:cNvSpPr>
              <p:nvPr/>
            </p:nvSpPr>
            <p:spPr bwMode="auto">
              <a:xfrm>
                <a:off x="1446" y="-90756"/>
                <a:ext cx="3042" cy="39"/>
              </a:xfrm>
              <a:custGeom>
                <a:avLst/>
                <a:gdLst/>
                <a:ahLst/>
                <a:cxnLst>
                  <a:cxn ang="0">
                    <a:pos x="5461" y="1680"/>
                  </a:cxn>
                  <a:cxn ang="0">
                    <a:pos x="6302" y="1260"/>
                  </a:cxn>
                  <a:cxn ang="0">
                    <a:pos x="7142" y="1260"/>
                  </a:cxn>
                  <a:cxn ang="0">
                    <a:pos x="8402" y="1260"/>
                  </a:cxn>
                  <a:cxn ang="0">
                    <a:pos x="8822" y="1680"/>
                  </a:cxn>
                  <a:cxn ang="0">
                    <a:pos x="10082" y="1680"/>
                  </a:cxn>
                  <a:cxn ang="0">
                    <a:pos x="10503" y="2941"/>
                  </a:cxn>
                  <a:cxn ang="0">
                    <a:pos x="11763" y="2941"/>
                  </a:cxn>
                  <a:cxn ang="0">
                    <a:pos x="11763" y="1680"/>
                  </a:cxn>
                  <a:cxn ang="0">
                    <a:pos x="11763" y="840"/>
                  </a:cxn>
                  <a:cxn ang="0">
                    <a:pos x="12183" y="840"/>
                  </a:cxn>
                  <a:cxn ang="0">
                    <a:pos x="13023" y="1260"/>
                  </a:cxn>
                  <a:cxn ang="0">
                    <a:pos x="13443" y="2941"/>
                  </a:cxn>
                  <a:cxn ang="0">
                    <a:pos x="14704" y="4201"/>
                  </a:cxn>
                  <a:cxn ang="0">
                    <a:pos x="13863" y="4621"/>
                  </a:cxn>
                  <a:cxn ang="0">
                    <a:pos x="13863" y="5881"/>
                  </a:cxn>
                  <a:cxn ang="0">
                    <a:pos x="14704" y="7562"/>
                  </a:cxn>
                  <a:cxn ang="0">
                    <a:pos x="15124" y="8402"/>
                  </a:cxn>
                  <a:cxn ang="0">
                    <a:pos x="16384" y="9662"/>
                  </a:cxn>
                  <a:cxn ang="0">
                    <a:pos x="15544" y="10082"/>
                  </a:cxn>
                  <a:cxn ang="0">
                    <a:pos x="15544" y="11763"/>
                  </a:cxn>
                  <a:cxn ang="0">
                    <a:pos x="15124" y="15124"/>
                  </a:cxn>
                  <a:cxn ang="0">
                    <a:pos x="13443" y="15124"/>
                  </a:cxn>
                  <a:cxn ang="0">
                    <a:pos x="13023" y="15964"/>
                  </a:cxn>
                  <a:cxn ang="0">
                    <a:pos x="11763" y="16384"/>
                  </a:cxn>
                  <a:cxn ang="0">
                    <a:pos x="10503" y="16384"/>
                  </a:cxn>
                  <a:cxn ang="0">
                    <a:pos x="9662" y="15964"/>
                  </a:cxn>
                  <a:cxn ang="0">
                    <a:pos x="7982" y="14704"/>
                  </a:cxn>
                  <a:cxn ang="0">
                    <a:pos x="6722" y="14704"/>
                  </a:cxn>
                  <a:cxn ang="0">
                    <a:pos x="5461" y="15124"/>
                  </a:cxn>
                  <a:cxn ang="0">
                    <a:pos x="5041" y="14283"/>
                  </a:cxn>
                  <a:cxn ang="0">
                    <a:pos x="5461" y="13023"/>
                  </a:cxn>
                  <a:cxn ang="0">
                    <a:pos x="5461" y="13023"/>
                  </a:cxn>
                  <a:cxn ang="0">
                    <a:pos x="4621" y="12603"/>
                  </a:cxn>
                  <a:cxn ang="0">
                    <a:pos x="3361" y="11763"/>
                  </a:cxn>
                  <a:cxn ang="0">
                    <a:pos x="2101" y="10923"/>
                  </a:cxn>
                  <a:cxn ang="0">
                    <a:pos x="1680" y="9242"/>
                  </a:cxn>
                  <a:cxn ang="0">
                    <a:pos x="420" y="7982"/>
                  </a:cxn>
                  <a:cxn ang="0">
                    <a:pos x="1260" y="6722"/>
                  </a:cxn>
                  <a:cxn ang="0">
                    <a:pos x="0" y="5041"/>
                  </a:cxn>
                  <a:cxn ang="0">
                    <a:pos x="420" y="4621"/>
                  </a:cxn>
                  <a:cxn ang="0">
                    <a:pos x="0" y="3361"/>
                  </a:cxn>
                  <a:cxn ang="0">
                    <a:pos x="420" y="2941"/>
                  </a:cxn>
                  <a:cxn ang="0">
                    <a:pos x="1680" y="2941"/>
                  </a:cxn>
                  <a:cxn ang="0">
                    <a:pos x="2941" y="3361"/>
                  </a:cxn>
                  <a:cxn ang="0">
                    <a:pos x="4621" y="2521"/>
                  </a:cxn>
                </a:cxnLst>
                <a:rect l="0" t="0" r="r" b="b"/>
                <a:pathLst>
                  <a:path w="16384" h="16384">
                    <a:moveTo>
                      <a:pt x="4621" y="2521"/>
                    </a:moveTo>
                    <a:lnTo>
                      <a:pt x="5461" y="1680"/>
                    </a:lnTo>
                    <a:lnTo>
                      <a:pt x="6302" y="1680"/>
                    </a:lnTo>
                    <a:lnTo>
                      <a:pt x="6302" y="1260"/>
                    </a:lnTo>
                    <a:lnTo>
                      <a:pt x="6722" y="1260"/>
                    </a:lnTo>
                    <a:lnTo>
                      <a:pt x="7142" y="1260"/>
                    </a:lnTo>
                    <a:lnTo>
                      <a:pt x="7982" y="1260"/>
                    </a:lnTo>
                    <a:lnTo>
                      <a:pt x="8402" y="1260"/>
                    </a:lnTo>
                    <a:lnTo>
                      <a:pt x="8822" y="1260"/>
                    </a:lnTo>
                    <a:lnTo>
                      <a:pt x="8822" y="1680"/>
                    </a:lnTo>
                    <a:lnTo>
                      <a:pt x="9662" y="1680"/>
                    </a:lnTo>
                    <a:lnTo>
                      <a:pt x="10082" y="1680"/>
                    </a:lnTo>
                    <a:lnTo>
                      <a:pt x="10503" y="2521"/>
                    </a:lnTo>
                    <a:lnTo>
                      <a:pt x="10503" y="2941"/>
                    </a:lnTo>
                    <a:lnTo>
                      <a:pt x="11343" y="2941"/>
                    </a:lnTo>
                    <a:lnTo>
                      <a:pt x="11763" y="2941"/>
                    </a:lnTo>
                    <a:lnTo>
                      <a:pt x="11763" y="2521"/>
                    </a:lnTo>
                    <a:lnTo>
                      <a:pt x="11763" y="1680"/>
                    </a:lnTo>
                    <a:lnTo>
                      <a:pt x="11763" y="1260"/>
                    </a:lnTo>
                    <a:lnTo>
                      <a:pt x="11763" y="840"/>
                    </a:lnTo>
                    <a:lnTo>
                      <a:pt x="12183" y="0"/>
                    </a:lnTo>
                    <a:lnTo>
                      <a:pt x="12183" y="840"/>
                    </a:lnTo>
                    <a:lnTo>
                      <a:pt x="13023" y="840"/>
                    </a:lnTo>
                    <a:lnTo>
                      <a:pt x="13023" y="1260"/>
                    </a:lnTo>
                    <a:lnTo>
                      <a:pt x="13443" y="2521"/>
                    </a:lnTo>
                    <a:lnTo>
                      <a:pt x="13443" y="2941"/>
                    </a:lnTo>
                    <a:lnTo>
                      <a:pt x="13863" y="3361"/>
                    </a:lnTo>
                    <a:lnTo>
                      <a:pt x="14704" y="4201"/>
                    </a:lnTo>
                    <a:lnTo>
                      <a:pt x="14704" y="4621"/>
                    </a:lnTo>
                    <a:lnTo>
                      <a:pt x="13863" y="4621"/>
                    </a:lnTo>
                    <a:lnTo>
                      <a:pt x="13863" y="5041"/>
                    </a:lnTo>
                    <a:lnTo>
                      <a:pt x="13863" y="5881"/>
                    </a:lnTo>
                    <a:lnTo>
                      <a:pt x="13863" y="6302"/>
                    </a:lnTo>
                    <a:lnTo>
                      <a:pt x="14704" y="7562"/>
                    </a:lnTo>
                    <a:lnTo>
                      <a:pt x="14704" y="8402"/>
                    </a:lnTo>
                    <a:lnTo>
                      <a:pt x="15124" y="8402"/>
                    </a:lnTo>
                    <a:lnTo>
                      <a:pt x="15124" y="9242"/>
                    </a:lnTo>
                    <a:lnTo>
                      <a:pt x="16384" y="9662"/>
                    </a:lnTo>
                    <a:lnTo>
                      <a:pt x="15544" y="9662"/>
                    </a:lnTo>
                    <a:lnTo>
                      <a:pt x="15544" y="10082"/>
                    </a:lnTo>
                    <a:lnTo>
                      <a:pt x="15544" y="10923"/>
                    </a:lnTo>
                    <a:lnTo>
                      <a:pt x="15544" y="11763"/>
                    </a:lnTo>
                    <a:lnTo>
                      <a:pt x="15124" y="14704"/>
                    </a:lnTo>
                    <a:lnTo>
                      <a:pt x="15124" y="15124"/>
                    </a:lnTo>
                    <a:lnTo>
                      <a:pt x="14704" y="15124"/>
                    </a:lnTo>
                    <a:lnTo>
                      <a:pt x="13443" y="15124"/>
                    </a:lnTo>
                    <a:lnTo>
                      <a:pt x="13023" y="15124"/>
                    </a:lnTo>
                    <a:lnTo>
                      <a:pt x="13023" y="15964"/>
                    </a:lnTo>
                    <a:lnTo>
                      <a:pt x="12183" y="16384"/>
                    </a:lnTo>
                    <a:lnTo>
                      <a:pt x="11763" y="16384"/>
                    </a:lnTo>
                    <a:lnTo>
                      <a:pt x="11343" y="16384"/>
                    </a:lnTo>
                    <a:lnTo>
                      <a:pt x="10503" y="16384"/>
                    </a:lnTo>
                    <a:lnTo>
                      <a:pt x="10082" y="15964"/>
                    </a:lnTo>
                    <a:lnTo>
                      <a:pt x="9662" y="15964"/>
                    </a:lnTo>
                    <a:lnTo>
                      <a:pt x="8822" y="15964"/>
                    </a:lnTo>
                    <a:lnTo>
                      <a:pt x="7982" y="14704"/>
                    </a:lnTo>
                    <a:lnTo>
                      <a:pt x="7142" y="14704"/>
                    </a:lnTo>
                    <a:lnTo>
                      <a:pt x="6722" y="14704"/>
                    </a:lnTo>
                    <a:lnTo>
                      <a:pt x="6302" y="15124"/>
                    </a:lnTo>
                    <a:lnTo>
                      <a:pt x="5461" y="15124"/>
                    </a:lnTo>
                    <a:lnTo>
                      <a:pt x="5041" y="15124"/>
                    </a:lnTo>
                    <a:lnTo>
                      <a:pt x="5041" y="14283"/>
                    </a:lnTo>
                    <a:lnTo>
                      <a:pt x="5461" y="13443"/>
                    </a:lnTo>
                    <a:lnTo>
                      <a:pt x="5461" y="13023"/>
                    </a:lnTo>
                    <a:lnTo>
                      <a:pt x="6302" y="13023"/>
                    </a:lnTo>
                    <a:lnTo>
                      <a:pt x="5461" y="13023"/>
                    </a:lnTo>
                    <a:lnTo>
                      <a:pt x="5041" y="13023"/>
                    </a:lnTo>
                    <a:lnTo>
                      <a:pt x="4621" y="12603"/>
                    </a:lnTo>
                    <a:lnTo>
                      <a:pt x="3781" y="11763"/>
                    </a:lnTo>
                    <a:lnTo>
                      <a:pt x="3361" y="11763"/>
                    </a:lnTo>
                    <a:lnTo>
                      <a:pt x="2101" y="11343"/>
                    </a:lnTo>
                    <a:lnTo>
                      <a:pt x="2101" y="10923"/>
                    </a:lnTo>
                    <a:lnTo>
                      <a:pt x="2101" y="10082"/>
                    </a:lnTo>
                    <a:lnTo>
                      <a:pt x="1680" y="9242"/>
                    </a:lnTo>
                    <a:lnTo>
                      <a:pt x="1260" y="8402"/>
                    </a:lnTo>
                    <a:lnTo>
                      <a:pt x="420" y="7982"/>
                    </a:lnTo>
                    <a:lnTo>
                      <a:pt x="1260" y="7562"/>
                    </a:lnTo>
                    <a:lnTo>
                      <a:pt x="1260" y="6722"/>
                    </a:lnTo>
                    <a:lnTo>
                      <a:pt x="1260" y="6302"/>
                    </a:lnTo>
                    <a:lnTo>
                      <a:pt x="0" y="5041"/>
                    </a:lnTo>
                    <a:lnTo>
                      <a:pt x="420" y="5041"/>
                    </a:lnTo>
                    <a:lnTo>
                      <a:pt x="420" y="4621"/>
                    </a:lnTo>
                    <a:lnTo>
                      <a:pt x="0" y="4201"/>
                    </a:lnTo>
                    <a:lnTo>
                      <a:pt x="0" y="3361"/>
                    </a:lnTo>
                    <a:lnTo>
                      <a:pt x="0" y="2941"/>
                    </a:lnTo>
                    <a:lnTo>
                      <a:pt x="420" y="2941"/>
                    </a:lnTo>
                    <a:lnTo>
                      <a:pt x="1260" y="2941"/>
                    </a:lnTo>
                    <a:lnTo>
                      <a:pt x="1680" y="2941"/>
                    </a:lnTo>
                    <a:lnTo>
                      <a:pt x="2101" y="3361"/>
                    </a:lnTo>
                    <a:lnTo>
                      <a:pt x="2941" y="3361"/>
                    </a:lnTo>
                    <a:lnTo>
                      <a:pt x="3781" y="2941"/>
                    </a:lnTo>
                    <a:lnTo>
                      <a:pt x="4621" y="252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2" name="Drawing 15"/>
              <p:cNvSpPr>
                <a:spLocks noChangeAspect="1"/>
              </p:cNvSpPr>
              <p:nvPr/>
            </p:nvSpPr>
            <p:spPr bwMode="auto">
              <a:xfrm>
                <a:off x="3864" y="-90725"/>
                <a:ext cx="936" cy="28"/>
              </a:xfrm>
              <a:custGeom>
                <a:avLst/>
                <a:gdLst/>
                <a:ahLst/>
                <a:cxnLst>
                  <a:cxn ang="0">
                    <a:pos x="10923" y="4096"/>
                  </a:cxn>
                  <a:cxn ang="0">
                    <a:pos x="10923" y="2926"/>
                  </a:cxn>
                  <a:cxn ang="0">
                    <a:pos x="10923" y="2341"/>
                  </a:cxn>
                  <a:cxn ang="0">
                    <a:pos x="10923" y="585"/>
                  </a:cxn>
                  <a:cxn ang="0">
                    <a:pos x="12288" y="585"/>
                  </a:cxn>
                  <a:cxn ang="0">
                    <a:pos x="12288" y="0"/>
                  </a:cxn>
                  <a:cxn ang="0">
                    <a:pos x="13653" y="0"/>
                  </a:cxn>
                  <a:cxn ang="0">
                    <a:pos x="16384" y="585"/>
                  </a:cxn>
                  <a:cxn ang="0">
                    <a:pos x="16384" y="1755"/>
                  </a:cxn>
                  <a:cxn ang="0">
                    <a:pos x="16384" y="4096"/>
                  </a:cxn>
                  <a:cxn ang="0">
                    <a:pos x="16384" y="4681"/>
                  </a:cxn>
                  <a:cxn ang="0">
                    <a:pos x="16384" y="5266"/>
                  </a:cxn>
                  <a:cxn ang="0">
                    <a:pos x="13653" y="6437"/>
                  </a:cxn>
                  <a:cxn ang="0">
                    <a:pos x="12288" y="7022"/>
                  </a:cxn>
                  <a:cxn ang="0">
                    <a:pos x="12288" y="7607"/>
                  </a:cxn>
                  <a:cxn ang="0">
                    <a:pos x="10923" y="8777"/>
                  </a:cxn>
                  <a:cxn ang="0">
                    <a:pos x="10923" y="9362"/>
                  </a:cxn>
                  <a:cxn ang="0">
                    <a:pos x="10923" y="9947"/>
                  </a:cxn>
                  <a:cxn ang="0">
                    <a:pos x="10923" y="11703"/>
                  </a:cxn>
                  <a:cxn ang="0">
                    <a:pos x="8192" y="12288"/>
                  </a:cxn>
                  <a:cxn ang="0">
                    <a:pos x="8192" y="13458"/>
                  </a:cxn>
                  <a:cxn ang="0">
                    <a:pos x="6827" y="14043"/>
                  </a:cxn>
                  <a:cxn ang="0">
                    <a:pos x="5461" y="16384"/>
                  </a:cxn>
                  <a:cxn ang="0">
                    <a:pos x="2731" y="16384"/>
                  </a:cxn>
                  <a:cxn ang="0">
                    <a:pos x="2731" y="15799"/>
                  </a:cxn>
                  <a:cxn ang="0">
                    <a:pos x="2731" y="14629"/>
                  </a:cxn>
                  <a:cxn ang="0">
                    <a:pos x="2731" y="14043"/>
                  </a:cxn>
                  <a:cxn ang="0">
                    <a:pos x="2731" y="13458"/>
                  </a:cxn>
                  <a:cxn ang="0">
                    <a:pos x="1365" y="13458"/>
                  </a:cxn>
                  <a:cxn ang="0">
                    <a:pos x="1365" y="12288"/>
                  </a:cxn>
                  <a:cxn ang="0">
                    <a:pos x="0" y="11703"/>
                  </a:cxn>
                  <a:cxn ang="0">
                    <a:pos x="0" y="11118"/>
                  </a:cxn>
                  <a:cxn ang="0">
                    <a:pos x="1365" y="11118"/>
                  </a:cxn>
                  <a:cxn ang="0">
                    <a:pos x="2731" y="9947"/>
                  </a:cxn>
                  <a:cxn ang="0">
                    <a:pos x="2731" y="9362"/>
                  </a:cxn>
                  <a:cxn ang="0">
                    <a:pos x="2731" y="8777"/>
                  </a:cxn>
                  <a:cxn ang="0">
                    <a:pos x="2731" y="7607"/>
                  </a:cxn>
                  <a:cxn ang="0">
                    <a:pos x="2731" y="7022"/>
                  </a:cxn>
                  <a:cxn ang="0">
                    <a:pos x="6827" y="5266"/>
                  </a:cxn>
                  <a:cxn ang="0">
                    <a:pos x="6827" y="4681"/>
                  </a:cxn>
                  <a:cxn ang="0">
                    <a:pos x="8192" y="4096"/>
                  </a:cxn>
                  <a:cxn ang="0">
                    <a:pos x="10923" y="4096"/>
                  </a:cxn>
                </a:cxnLst>
                <a:rect l="0" t="0" r="r" b="b"/>
                <a:pathLst>
                  <a:path w="16384" h="16384">
                    <a:moveTo>
                      <a:pt x="10923" y="4096"/>
                    </a:moveTo>
                    <a:lnTo>
                      <a:pt x="10923" y="2926"/>
                    </a:lnTo>
                    <a:lnTo>
                      <a:pt x="10923" y="2341"/>
                    </a:lnTo>
                    <a:lnTo>
                      <a:pt x="10923" y="585"/>
                    </a:lnTo>
                    <a:lnTo>
                      <a:pt x="12288" y="585"/>
                    </a:lnTo>
                    <a:lnTo>
                      <a:pt x="12288" y="0"/>
                    </a:lnTo>
                    <a:lnTo>
                      <a:pt x="13653" y="0"/>
                    </a:lnTo>
                    <a:lnTo>
                      <a:pt x="16384" y="585"/>
                    </a:lnTo>
                    <a:lnTo>
                      <a:pt x="16384" y="1755"/>
                    </a:lnTo>
                    <a:lnTo>
                      <a:pt x="16384" y="4096"/>
                    </a:lnTo>
                    <a:lnTo>
                      <a:pt x="16384" y="4681"/>
                    </a:lnTo>
                    <a:lnTo>
                      <a:pt x="16384" y="5266"/>
                    </a:lnTo>
                    <a:lnTo>
                      <a:pt x="13653" y="6437"/>
                    </a:lnTo>
                    <a:lnTo>
                      <a:pt x="12288" y="7022"/>
                    </a:lnTo>
                    <a:lnTo>
                      <a:pt x="12288" y="7607"/>
                    </a:lnTo>
                    <a:lnTo>
                      <a:pt x="10923" y="8777"/>
                    </a:lnTo>
                    <a:lnTo>
                      <a:pt x="10923" y="9362"/>
                    </a:lnTo>
                    <a:lnTo>
                      <a:pt x="10923" y="9947"/>
                    </a:lnTo>
                    <a:lnTo>
                      <a:pt x="10923" y="11703"/>
                    </a:lnTo>
                    <a:lnTo>
                      <a:pt x="8192" y="12288"/>
                    </a:lnTo>
                    <a:lnTo>
                      <a:pt x="8192" y="13458"/>
                    </a:lnTo>
                    <a:lnTo>
                      <a:pt x="6827" y="14043"/>
                    </a:lnTo>
                    <a:lnTo>
                      <a:pt x="5461" y="16384"/>
                    </a:lnTo>
                    <a:lnTo>
                      <a:pt x="2731" y="16384"/>
                    </a:lnTo>
                    <a:lnTo>
                      <a:pt x="2731" y="15799"/>
                    </a:lnTo>
                    <a:lnTo>
                      <a:pt x="2731" y="14629"/>
                    </a:lnTo>
                    <a:lnTo>
                      <a:pt x="2731" y="14043"/>
                    </a:lnTo>
                    <a:lnTo>
                      <a:pt x="2731" y="13458"/>
                    </a:lnTo>
                    <a:lnTo>
                      <a:pt x="1365" y="13458"/>
                    </a:lnTo>
                    <a:lnTo>
                      <a:pt x="1365" y="12288"/>
                    </a:lnTo>
                    <a:lnTo>
                      <a:pt x="0" y="11703"/>
                    </a:lnTo>
                    <a:lnTo>
                      <a:pt x="0" y="11118"/>
                    </a:lnTo>
                    <a:lnTo>
                      <a:pt x="1365" y="11118"/>
                    </a:lnTo>
                    <a:lnTo>
                      <a:pt x="2731" y="9947"/>
                    </a:lnTo>
                    <a:lnTo>
                      <a:pt x="2731" y="9362"/>
                    </a:lnTo>
                    <a:lnTo>
                      <a:pt x="2731" y="8777"/>
                    </a:lnTo>
                    <a:lnTo>
                      <a:pt x="2731" y="7607"/>
                    </a:lnTo>
                    <a:lnTo>
                      <a:pt x="2731" y="7022"/>
                    </a:lnTo>
                    <a:lnTo>
                      <a:pt x="6827" y="5266"/>
                    </a:lnTo>
                    <a:lnTo>
                      <a:pt x="6827" y="4681"/>
                    </a:lnTo>
                    <a:lnTo>
                      <a:pt x="8192" y="4096"/>
                    </a:lnTo>
                    <a:lnTo>
                      <a:pt x="10923" y="409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3" name="Drawing 16"/>
              <p:cNvSpPr>
                <a:spLocks noChangeAspect="1"/>
              </p:cNvSpPr>
              <p:nvPr/>
            </p:nvSpPr>
            <p:spPr bwMode="auto">
              <a:xfrm>
                <a:off x="-3000" y="-90890"/>
                <a:ext cx="7488" cy="184"/>
              </a:xfrm>
              <a:custGeom>
                <a:avLst/>
                <a:gdLst/>
                <a:ahLst/>
                <a:cxnLst>
                  <a:cxn ang="0">
                    <a:pos x="2901" y="15405"/>
                  </a:cxn>
                  <a:cxn ang="0">
                    <a:pos x="2901" y="14069"/>
                  </a:cxn>
                  <a:cxn ang="0">
                    <a:pos x="2389" y="12822"/>
                  </a:cxn>
                  <a:cxn ang="0">
                    <a:pos x="853" y="11932"/>
                  </a:cxn>
                  <a:cxn ang="0">
                    <a:pos x="0" y="12110"/>
                  </a:cxn>
                  <a:cxn ang="0">
                    <a:pos x="341" y="11130"/>
                  </a:cxn>
                  <a:cxn ang="0">
                    <a:pos x="171" y="9706"/>
                  </a:cxn>
                  <a:cxn ang="0">
                    <a:pos x="0" y="8014"/>
                  </a:cxn>
                  <a:cxn ang="0">
                    <a:pos x="853" y="6500"/>
                  </a:cxn>
                  <a:cxn ang="0">
                    <a:pos x="2048" y="4363"/>
                  </a:cxn>
                  <a:cxn ang="0">
                    <a:pos x="3584" y="3295"/>
                  </a:cxn>
                  <a:cxn ang="0">
                    <a:pos x="6827" y="3027"/>
                  </a:cxn>
                  <a:cxn ang="0">
                    <a:pos x="9045" y="2493"/>
                  </a:cxn>
                  <a:cxn ang="0">
                    <a:pos x="10240" y="1247"/>
                  </a:cxn>
                  <a:cxn ang="0">
                    <a:pos x="12288" y="534"/>
                  </a:cxn>
                  <a:cxn ang="0">
                    <a:pos x="13995" y="0"/>
                  </a:cxn>
                  <a:cxn ang="0">
                    <a:pos x="13824" y="445"/>
                  </a:cxn>
                  <a:cxn ang="0">
                    <a:pos x="13824" y="1514"/>
                  </a:cxn>
                  <a:cxn ang="0">
                    <a:pos x="13995" y="2671"/>
                  </a:cxn>
                  <a:cxn ang="0">
                    <a:pos x="13141" y="3651"/>
                  </a:cxn>
                  <a:cxn ang="0">
                    <a:pos x="12629" y="4452"/>
                  </a:cxn>
                  <a:cxn ang="0">
                    <a:pos x="12629" y="5165"/>
                  </a:cxn>
                  <a:cxn ang="0">
                    <a:pos x="12629" y="5165"/>
                  </a:cxn>
                  <a:cxn ang="0">
                    <a:pos x="11605" y="5877"/>
                  </a:cxn>
                  <a:cxn ang="0">
                    <a:pos x="12459" y="6055"/>
                  </a:cxn>
                  <a:cxn ang="0">
                    <a:pos x="11947" y="6589"/>
                  </a:cxn>
                  <a:cxn ang="0">
                    <a:pos x="12288" y="7213"/>
                  </a:cxn>
                  <a:cxn ang="0">
                    <a:pos x="13312" y="6856"/>
                  </a:cxn>
                  <a:cxn ang="0">
                    <a:pos x="14507" y="6945"/>
                  </a:cxn>
                  <a:cxn ang="0">
                    <a:pos x="16043" y="7123"/>
                  </a:cxn>
                  <a:cxn ang="0">
                    <a:pos x="16043" y="8192"/>
                  </a:cxn>
                  <a:cxn ang="0">
                    <a:pos x="14507" y="8904"/>
                  </a:cxn>
                  <a:cxn ang="0">
                    <a:pos x="13824" y="9082"/>
                  </a:cxn>
                  <a:cxn ang="0">
                    <a:pos x="13312" y="8548"/>
                  </a:cxn>
                  <a:cxn ang="0">
                    <a:pos x="12459" y="9261"/>
                  </a:cxn>
                  <a:cxn ang="0">
                    <a:pos x="11947" y="10418"/>
                  </a:cxn>
                  <a:cxn ang="0">
                    <a:pos x="10240" y="10507"/>
                  </a:cxn>
                  <a:cxn ang="0">
                    <a:pos x="10581" y="11398"/>
                  </a:cxn>
                  <a:cxn ang="0">
                    <a:pos x="8533" y="11398"/>
                  </a:cxn>
                  <a:cxn ang="0">
                    <a:pos x="9216" y="12110"/>
                  </a:cxn>
                  <a:cxn ang="0">
                    <a:pos x="8363" y="12644"/>
                  </a:cxn>
                  <a:cxn ang="0">
                    <a:pos x="8363" y="13000"/>
                  </a:cxn>
                  <a:cxn ang="0">
                    <a:pos x="8363" y="13980"/>
                  </a:cxn>
                  <a:cxn ang="0">
                    <a:pos x="8533" y="14247"/>
                  </a:cxn>
                  <a:cxn ang="0">
                    <a:pos x="7509" y="14603"/>
                  </a:cxn>
                  <a:cxn ang="0">
                    <a:pos x="7509" y="15405"/>
                  </a:cxn>
                  <a:cxn ang="0">
                    <a:pos x="8533" y="15672"/>
                  </a:cxn>
                  <a:cxn ang="0">
                    <a:pos x="8875" y="16117"/>
                  </a:cxn>
                  <a:cxn ang="0">
                    <a:pos x="8192" y="16028"/>
                  </a:cxn>
                  <a:cxn ang="0">
                    <a:pos x="7680" y="16117"/>
                  </a:cxn>
                  <a:cxn ang="0">
                    <a:pos x="6315" y="16384"/>
                  </a:cxn>
                  <a:cxn ang="0">
                    <a:pos x="3755" y="16028"/>
                  </a:cxn>
                </a:cxnLst>
                <a:rect l="0" t="0" r="r" b="b"/>
                <a:pathLst>
                  <a:path w="16384" h="16384">
                    <a:moveTo>
                      <a:pt x="2901" y="16028"/>
                    </a:moveTo>
                    <a:lnTo>
                      <a:pt x="2901" y="15405"/>
                    </a:lnTo>
                    <a:lnTo>
                      <a:pt x="2901" y="14692"/>
                    </a:lnTo>
                    <a:lnTo>
                      <a:pt x="2901" y="14069"/>
                    </a:lnTo>
                    <a:lnTo>
                      <a:pt x="2901" y="13357"/>
                    </a:lnTo>
                    <a:lnTo>
                      <a:pt x="2389" y="12822"/>
                    </a:lnTo>
                    <a:lnTo>
                      <a:pt x="1707" y="12466"/>
                    </a:lnTo>
                    <a:lnTo>
                      <a:pt x="853" y="11932"/>
                    </a:lnTo>
                    <a:lnTo>
                      <a:pt x="341" y="12199"/>
                    </a:lnTo>
                    <a:lnTo>
                      <a:pt x="0" y="12110"/>
                    </a:lnTo>
                    <a:lnTo>
                      <a:pt x="0" y="11843"/>
                    </a:lnTo>
                    <a:lnTo>
                      <a:pt x="341" y="11130"/>
                    </a:lnTo>
                    <a:lnTo>
                      <a:pt x="341" y="10329"/>
                    </a:lnTo>
                    <a:lnTo>
                      <a:pt x="171" y="9706"/>
                    </a:lnTo>
                    <a:lnTo>
                      <a:pt x="0" y="8904"/>
                    </a:lnTo>
                    <a:lnTo>
                      <a:pt x="0" y="8014"/>
                    </a:lnTo>
                    <a:lnTo>
                      <a:pt x="171" y="7302"/>
                    </a:lnTo>
                    <a:lnTo>
                      <a:pt x="853" y="6500"/>
                    </a:lnTo>
                    <a:lnTo>
                      <a:pt x="1024" y="5788"/>
                    </a:lnTo>
                    <a:lnTo>
                      <a:pt x="2048" y="4363"/>
                    </a:lnTo>
                    <a:lnTo>
                      <a:pt x="2389" y="3740"/>
                    </a:lnTo>
                    <a:lnTo>
                      <a:pt x="3584" y="3295"/>
                    </a:lnTo>
                    <a:lnTo>
                      <a:pt x="5120" y="3027"/>
                    </a:lnTo>
                    <a:lnTo>
                      <a:pt x="6827" y="3027"/>
                    </a:lnTo>
                    <a:lnTo>
                      <a:pt x="7851" y="2938"/>
                    </a:lnTo>
                    <a:lnTo>
                      <a:pt x="9045" y="2493"/>
                    </a:lnTo>
                    <a:lnTo>
                      <a:pt x="9557" y="1870"/>
                    </a:lnTo>
                    <a:lnTo>
                      <a:pt x="10240" y="1247"/>
                    </a:lnTo>
                    <a:lnTo>
                      <a:pt x="11093" y="801"/>
                    </a:lnTo>
                    <a:lnTo>
                      <a:pt x="12288" y="534"/>
                    </a:lnTo>
                    <a:lnTo>
                      <a:pt x="13312" y="356"/>
                    </a:lnTo>
                    <a:lnTo>
                      <a:pt x="13995" y="0"/>
                    </a:lnTo>
                    <a:lnTo>
                      <a:pt x="14336" y="89"/>
                    </a:lnTo>
                    <a:lnTo>
                      <a:pt x="13824" y="445"/>
                    </a:lnTo>
                    <a:lnTo>
                      <a:pt x="13653" y="1069"/>
                    </a:lnTo>
                    <a:lnTo>
                      <a:pt x="13824" y="1514"/>
                    </a:lnTo>
                    <a:lnTo>
                      <a:pt x="14336" y="2226"/>
                    </a:lnTo>
                    <a:lnTo>
                      <a:pt x="13995" y="2671"/>
                    </a:lnTo>
                    <a:lnTo>
                      <a:pt x="13312" y="3295"/>
                    </a:lnTo>
                    <a:lnTo>
                      <a:pt x="13141" y="3651"/>
                    </a:lnTo>
                    <a:lnTo>
                      <a:pt x="12971" y="4096"/>
                    </a:lnTo>
                    <a:lnTo>
                      <a:pt x="12629" y="4452"/>
                    </a:lnTo>
                    <a:lnTo>
                      <a:pt x="12629" y="4986"/>
                    </a:lnTo>
                    <a:lnTo>
                      <a:pt x="12629" y="5165"/>
                    </a:lnTo>
                    <a:lnTo>
                      <a:pt x="12459" y="5165"/>
                    </a:lnTo>
                    <a:lnTo>
                      <a:pt x="12629" y="5165"/>
                    </a:lnTo>
                    <a:lnTo>
                      <a:pt x="12459" y="5788"/>
                    </a:lnTo>
                    <a:lnTo>
                      <a:pt x="11605" y="5877"/>
                    </a:lnTo>
                    <a:lnTo>
                      <a:pt x="11605" y="6144"/>
                    </a:lnTo>
                    <a:lnTo>
                      <a:pt x="12459" y="6055"/>
                    </a:lnTo>
                    <a:lnTo>
                      <a:pt x="12629" y="6144"/>
                    </a:lnTo>
                    <a:lnTo>
                      <a:pt x="11947" y="6589"/>
                    </a:lnTo>
                    <a:lnTo>
                      <a:pt x="11947" y="6945"/>
                    </a:lnTo>
                    <a:lnTo>
                      <a:pt x="12288" y="7213"/>
                    </a:lnTo>
                    <a:lnTo>
                      <a:pt x="12629" y="6856"/>
                    </a:lnTo>
                    <a:lnTo>
                      <a:pt x="13312" y="6856"/>
                    </a:lnTo>
                    <a:lnTo>
                      <a:pt x="13824" y="7213"/>
                    </a:lnTo>
                    <a:lnTo>
                      <a:pt x="14507" y="6945"/>
                    </a:lnTo>
                    <a:lnTo>
                      <a:pt x="15701" y="6945"/>
                    </a:lnTo>
                    <a:lnTo>
                      <a:pt x="16043" y="7123"/>
                    </a:lnTo>
                    <a:lnTo>
                      <a:pt x="16384" y="7569"/>
                    </a:lnTo>
                    <a:lnTo>
                      <a:pt x="16043" y="8192"/>
                    </a:lnTo>
                    <a:lnTo>
                      <a:pt x="15189" y="8726"/>
                    </a:lnTo>
                    <a:lnTo>
                      <a:pt x="14507" y="8904"/>
                    </a:lnTo>
                    <a:lnTo>
                      <a:pt x="14507" y="8726"/>
                    </a:lnTo>
                    <a:lnTo>
                      <a:pt x="13824" y="9082"/>
                    </a:lnTo>
                    <a:lnTo>
                      <a:pt x="13312" y="8726"/>
                    </a:lnTo>
                    <a:lnTo>
                      <a:pt x="13312" y="8548"/>
                    </a:lnTo>
                    <a:lnTo>
                      <a:pt x="12971" y="8637"/>
                    </a:lnTo>
                    <a:lnTo>
                      <a:pt x="12459" y="9261"/>
                    </a:lnTo>
                    <a:lnTo>
                      <a:pt x="12629" y="10062"/>
                    </a:lnTo>
                    <a:lnTo>
                      <a:pt x="11947" y="10418"/>
                    </a:lnTo>
                    <a:lnTo>
                      <a:pt x="10581" y="10329"/>
                    </a:lnTo>
                    <a:lnTo>
                      <a:pt x="10240" y="10507"/>
                    </a:lnTo>
                    <a:lnTo>
                      <a:pt x="10581" y="11041"/>
                    </a:lnTo>
                    <a:lnTo>
                      <a:pt x="10581" y="11398"/>
                    </a:lnTo>
                    <a:lnTo>
                      <a:pt x="9216" y="11219"/>
                    </a:lnTo>
                    <a:lnTo>
                      <a:pt x="8533" y="11398"/>
                    </a:lnTo>
                    <a:lnTo>
                      <a:pt x="9216" y="11843"/>
                    </a:lnTo>
                    <a:lnTo>
                      <a:pt x="9216" y="12110"/>
                    </a:lnTo>
                    <a:lnTo>
                      <a:pt x="8875" y="12288"/>
                    </a:lnTo>
                    <a:lnTo>
                      <a:pt x="8363" y="12644"/>
                    </a:lnTo>
                    <a:lnTo>
                      <a:pt x="8533" y="12822"/>
                    </a:lnTo>
                    <a:lnTo>
                      <a:pt x="8363" y="13000"/>
                    </a:lnTo>
                    <a:lnTo>
                      <a:pt x="8192" y="13535"/>
                    </a:lnTo>
                    <a:lnTo>
                      <a:pt x="8363" y="13980"/>
                    </a:lnTo>
                    <a:lnTo>
                      <a:pt x="8533" y="13980"/>
                    </a:lnTo>
                    <a:lnTo>
                      <a:pt x="8533" y="14247"/>
                    </a:lnTo>
                    <a:lnTo>
                      <a:pt x="7851" y="14336"/>
                    </a:lnTo>
                    <a:lnTo>
                      <a:pt x="7509" y="14603"/>
                    </a:lnTo>
                    <a:lnTo>
                      <a:pt x="7509" y="15048"/>
                    </a:lnTo>
                    <a:lnTo>
                      <a:pt x="7509" y="15405"/>
                    </a:lnTo>
                    <a:lnTo>
                      <a:pt x="8192" y="15405"/>
                    </a:lnTo>
                    <a:lnTo>
                      <a:pt x="8533" y="15672"/>
                    </a:lnTo>
                    <a:lnTo>
                      <a:pt x="8875" y="15850"/>
                    </a:lnTo>
                    <a:lnTo>
                      <a:pt x="8875" y="16117"/>
                    </a:lnTo>
                    <a:lnTo>
                      <a:pt x="8363" y="16117"/>
                    </a:lnTo>
                    <a:lnTo>
                      <a:pt x="8192" y="16028"/>
                    </a:lnTo>
                    <a:lnTo>
                      <a:pt x="7851" y="16028"/>
                    </a:lnTo>
                    <a:lnTo>
                      <a:pt x="7680" y="16117"/>
                    </a:lnTo>
                    <a:lnTo>
                      <a:pt x="7168" y="16206"/>
                    </a:lnTo>
                    <a:lnTo>
                      <a:pt x="6315" y="16384"/>
                    </a:lnTo>
                    <a:lnTo>
                      <a:pt x="5120" y="16206"/>
                    </a:lnTo>
                    <a:lnTo>
                      <a:pt x="3755" y="16028"/>
                    </a:lnTo>
                    <a:lnTo>
                      <a:pt x="2901" y="1602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7" name="Finland"/>
            <p:cNvGrpSpPr>
              <a:grpSpLocks noChangeAspect="1"/>
            </p:cNvGrpSpPr>
            <p:nvPr/>
          </p:nvGrpSpPr>
          <p:grpSpPr bwMode="auto">
            <a:xfrm>
              <a:off x="2291" y="168"/>
              <a:ext cx="432" cy="853"/>
              <a:chOff x="-974" y="-3504"/>
              <a:chExt cx="19665" cy="659"/>
            </a:xfrm>
            <a:grpFill/>
          </p:grpSpPr>
          <p:sp>
            <p:nvSpPr>
              <p:cNvPr id="113" name="Drawing 18"/>
              <p:cNvSpPr>
                <a:spLocks noChangeAspect="1"/>
              </p:cNvSpPr>
              <p:nvPr/>
            </p:nvSpPr>
            <p:spPr bwMode="auto">
              <a:xfrm>
                <a:off x="-974" y="-3504"/>
                <a:ext cx="19665" cy="657"/>
              </a:xfrm>
              <a:custGeom>
                <a:avLst/>
                <a:gdLst/>
                <a:ahLst/>
                <a:cxnLst>
                  <a:cxn ang="0">
                    <a:pos x="12157" y="14763"/>
                  </a:cxn>
                  <a:cxn ang="0">
                    <a:pos x="10828" y="15062"/>
                  </a:cxn>
                  <a:cxn ang="0">
                    <a:pos x="10210" y="15287"/>
                  </a:cxn>
                  <a:cxn ang="0">
                    <a:pos x="9356" y="15536"/>
                  </a:cxn>
                  <a:cxn ang="0">
                    <a:pos x="8406" y="15935"/>
                  </a:cxn>
                  <a:cxn ang="0">
                    <a:pos x="7218" y="16184"/>
                  </a:cxn>
                  <a:cxn ang="0">
                    <a:pos x="6506" y="16384"/>
                  </a:cxn>
                  <a:cxn ang="0">
                    <a:pos x="6459" y="16035"/>
                  </a:cxn>
                  <a:cxn ang="0">
                    <a:pos x="5699" y="15761"/>
                  </a:cxn>
                  <a:cxn ang="0">
                    <a:pos x="4701" y="15436"/>
                  </a:cxn>
                  <a:cxn ang="0">
                    <a:pos x="3942" y="15162"/>
                  </a:cxn>
                  <a:cxn ang="0">
                    <a:pos x="3657" y="14838"/>
                  </a:cxn>
                  <a:cxn ang="0">
                    <a:pos x="3752" y="14264"/>
                  </a:cxn>
                  <a:cxn ang="0">
                    <a:pos x="3847" y="13840"/>
                  </a:cxn>
                  <a:cxn ang="0">
                    <a:pos x="3562" y="13466"/>
                  </a:cxn>
                  <a:cxn ang="0">
                    <a:pos x="2992" y="12569"/>
                  </a:cxn>
                  <a:cxn ang="0">
                    <a:pos x="2707" y="11870"/>
                  </a:cxn>
                  <a:cxn ang="0">
                    <a:pos x="3467" y="11471"/>
                  </a:cxn>
                  <a:cxn ang="0">
                    <a:pos x="3847" y="11147"/>
                  </a:cxn>
                  <a:cxn ang="0">
                    <a:pos x="4749" y="10499"/>
                  </a:cxn>
                  <a:cxn ang="0">
                    <a:pos x="5841" y="9401"/>
                  </a:cxn>
                  <a:cxn ang="0">
                    <a:pos x="6649" y="8354"/>
                  </a:cxn>
                  <a:cxn ang="0">
                    <a:pos x="7456" y="8080"/>
                  </a:cxn>
                  <a:cxn ang="0">
                    <a:pos x="7076" y="7506"/>
                  </a:cxn>
                  <a:cxn ang="0">
                    <a:pos x="6269" y="7082"/>
                  </a:cxn>
                  <a:cxn ang="0">
                    <a:pos x="5509" y="6783"/>
                  </a:cxn>
                  <a:cxn ang="0">
                    <a:pos x="4986" y="6584"/>
                  </a:cxn>
                  <a:cxn ang="0">
                    <a:pos x="4701" y="5486"/>
                  </a:cxn>
                  <a:cxn ang="0">
                    <a:pos x="4037" y="4613"/>
                  </a:cxn>
                  <a:cxn ang="0">
                    <a:pos x="3752" y="3691"/>
                  </a:cxn>
                  <a:cxn ang="0">
                    <a:pos x="2090" y="2918"/>
                  </a:cxn>
                  <a:cxn ang="0">
                    <a:pos x="237" y="2294"/>
                  </a:cxn>
                  <a:cxn ang="0">
                    <a:pos x="380" y="2095"/>
                  </a:cxn>
                  <a:cxn ang="0">
                    <a:pos x="1187" y="1870"/>
                  </a:cxn>
                  <a:cxn ang="0">
                    <a:pos x="2327" y="2494"/>
                  </a:cxn>
                  <a:cxn ang="0">
                    <a:pos x="3609" y="2319"/>
                  </a:cxn>
                  <a:cxn ang="0">
                    <a:pos x="4796" y="2369"/>
                  </a:cxn>
                  <a:cxn ang="0">
                    <a:pos x="5509" y="1621"/>
                  </a:cxn>
                  <a:cxn ang="0">
                    <a:pos x="5366" y="798"/>
                  </a:cxn>
                  <a:cxn ang="0">
                    <a:pos x="6411" y="299"/>
                  </a:cxn>
                  <a:cxn ang="0">
                    <a:pos x="7456" y="25"/>
                  </a:cxn>
                  <a:cxn ang="0">
                    <a:pos x="8548" y="324"/>
                  </a:cxn>
                  <a:cxn ang="0">
                    <a:pos x="9118" y="798"/>
                  </a:cxn>
                  <a:cxn ang="0">
                    <a:pos x="9118" y="1372"/>
                  </a:cxn>
                  <a:cxn ang="0">
                    <a:pos x="8786" y="1721"/>
                  </a:cxn>
                  <a:cxn ang="0">
                    <a:pos x="8928" y="2419"/>
                  </a:cxn>
                  <a:cxn ang="0">
                    <a:pos x="10400" y="2918"/>
                  </a:cxn>
                  <a:cxn ang="0">
                    <a:pos x="10875" y="3890"/>
                  </a:cxn>
                  <a:cxn ang="0">
                    <a:pos x="11350" y="5162"/>
                  </a:cxn>
                  <a:cxn ang="0">
                    <a:pos x="12537" y="6160"/>
                  </a:cxn>
                  <a:cxn ang="0">
                    <a:pos x="12490" y="6958"/>
                  </a:cxn>
                  <a:cxn ang="0">
                    <a:pos x="13440" y="7855"/>
                  </a:cxn>
                  <a:cxn ang="0">
                    <a:pos x="14199" y="9102"/>
                  </a:cxn>
                  <a:cxn ang="0">
                    <a:pos x="15529" y="9875"/>
                  </a:cxn>
                  <a:cxn ang="0">
                    <a:pos x="16147" y="10175"/>
                  </a:cxn>
                  <a:cxn ang="0">
                    <a:pos x="16099" y="11496"/>
                  </a:cxn>
                  <a:cxn ang="0">
                    <a:pos x="14057" y="13741"/>
                  </a:cxn>
                </a:cxnLst>
                <a:rect l="0" t="0" r="r" b="b"/>
                <a:pathLst>
                  <a:path w="16384" h="16384">
                    <a:moveTo>
                      <a:pt x="12870" y="14638"/>
                    </a:moveTo>
                    <a:lnTo>
                      <a:pt x="12775" y="14588"/>
                    </a:lnTo>
                    <a:lnTo>
                      <a:pt x="12727" y="14688"/>
                    </a:lnTo>
                    <a:lnTo>
                      <a:pt x="12680" y="14763"/>
                    </a:lnTo>
                    <a:lnTo>
                      <a:pt x="12490" y="14738"/>
                    </a:lnTo>
                    <a:lnTo>
                      <a:pt x="12157" y="14763"/>
                    </a:lnTo>
                    <a:lnTo>
                      <a:pt x="11920" y="14738"/>
                    </a:lnTo>
                    <a:lnTo>
                      <a:pt x="11635" y="14838"/>
                    </a:lnTo>
                    <a:lnTo>
                      <a:pt x="11398" y="14938"/>
                    </a:lnTo>
                    <a:lnTo>
                      <a:pt x="11160" y="14963"/>
                    </a:lnTo>
                    <a:lnTo>
                      <a:pt x="10970" y="14987"/>
                    </a:lnTo>
                    <a:lnTo>
                      <a:pt x="10828" y="15062"/>
                    </a:lnTo>
                    <a:lnTo>
                      <a:pt x="10685" y="15087"/>
                    </a:lnTo>
                    <a:lnTo>
                      <a:pt x="10448" y="15062"/>
                    </a:lnTo>
                    <a:lnTo>
                      <a:pt x="10400" y="15037"/>
                    </a:lnTo>
                    <a:lnTo>
                      <a:pt x="10495" y="15162"/>
                    </a:lnTo>
                    <a:lnTo>
                      <a:pt x="10400" y="15237"/>
                    </a:lnTo>
                    <a:lnTo>
                      <a:pt x="10210" y="15287"/>
                    </a:lnTo>
                    <a:lnTo>
                      <a:pt x="10068" y="15337"/>
                    </a:lnTo>
                    <a:lnTo>
                      <a:pt x="9878" y="15187"/>
                    </a:lnTo>
                    <a:lnTo>
                      <a:pt x="9830" y="15337"/>
                    </a:lnTo>
                    <a:lnTo>
                      <a:pt x="9735" y="15436"/>
                    </a:lnTo>
                    <a:lnTo>
                      <a:pt x="9498" y="15461"/>
                    </a:lnTo>
                    <a:lnTo>
                      <a:pt x="9356" y="15536"/>
                    </a:lnTo>
                    <a:lnTo>
                      <a:pt x="9166" y="15636"/>
                    </a:lnTo>
                    <a:lnTo>
                      <a:pt x="8976" y="15586"/>
                    </a:lnTo>
                    <a:lnTo>
                      <a:pt x="8786" y="15636"/>
                    </a:lnTo>
                    <a:lnTo>
                      <a:pt x="8596" y="15736"/>
                    </a:lnTo>
                    <a:lnTo>
                      <a:pt x="8501" y="15835"/>
                    </a:lnTo>
                    <a:lnTo>
                      <a:pt x="8406" y="15935"/>
                    </a:lnTo>
                    <a:lnTo>
                      <a:pt x="8311" y="15935"/>
                    </a:lnTo>
                    <a:lnTo>
                      <a:pt x="8168" y="15860"/>
                    </a:lnTo>
                    <a:lnTo>
                      <a:pt x="7978" y="15935"/>
                    </a:lnTo>
                    <a:lnTo>
                      <a:pt x="7788" y="15935"/>
                    </a:lnTo>
                    <a:lnTo>
                      <a:pt x="7408" y="16085"/>
                    </a:lnTo>
                    <a:lnTo>
                      <a:pt x="7218" y="16184"/>
                    </a:lnTo>
                    <a:lnTo>
                      <a:pt x="7076" y="16160"/>
                    </a:lnTo>
                    <a:lnTo>
                      <a:pt x="7028" y="16035"/>
                    </a:lnTo>
                    <a:lnTo>
                      <a:pt x="6981" y="15985"/>
                    </a:lnTo>
                    <a:lnTo>
                      <a:pt x="6886" y="16160"/>
                    </a:lnTo>
                    <a:lnTo>
                      <a:pt x="6791" y="16284"/>
                    </a:lnTo>
                    <a:lnTo>
                      <a:pt x="6506" y="16384"/>
                    </a:lnTo>
                    <a:lnTo>
                      <a:pt x="6411" y="16384"/>
                    </a:lnTo>
                    <a:lnTo>
                      <a:pt x="6649" y="16259"/>
                    </a:lnTo>
                    <a:lnTo>
                      <a:pt x="6696" y="16160"/>
                    </a:lnTo>
                    <a:lnTo>
                      <a:pt x="6601" y="16160"/>
                    </a:lnTo>
                    <a:lnTo>
                      <a:pt x="6459" y="16135"/>
                    </a:lnTo>
                    <a:lnTo>
                      <a:pt x="6459" y="16035"/>
                    </a:lnTo>
                    <a:lnTo>
                      <a:pt x="6411" y="15985"/>
                    </a:lnTo>
                    <a:lnTo>
                      <a:pt x="6316" y="15935"/>
                    </a:lnTo>
                    <a:lnTo>
                      <a:pt x="6126" y="15860"/>
                    </a:lnTo>
                    <a:lnTo>
                      <a:pt x="6126" y="15661"/>
                    </a:lnTo>
                    <a:lnTo>
                      <a:pt x="6079" y="15586"/>
                    </a:lnTo>
                    <a:lnTo>
                      <a:pt x="5699" y="15761"/>
                    </a:lnTo>
                    <a:lnTo>
                      <a:pt x="5651" y="15736"/>
                    </a:lnTo>
                    <a:lnTo>
                      <a:pt x="5509" y="15686"/>
                    </a:lnTo>
                    <a:lnTo>
                      <a:pt x="5509" y="15586"/>
                    </a:lnTo>
                    <a:lnTo>
                      <a:pt x="5461" y="15536"/>
                    </a:lnTo>
                    <a:lnTo>
                      <a:pt x="4986" y="15486"/>
                    </a:lnTo>
                    <a:lnTo>
                      <a:pt x="4701" y="15436"/>
                    </a:lnTo>
                    <a:lnTo>
                      <a:pt x="4512" y="15362"/>
                    </a:lnTo>
                    <a:lnTo>
                      <a:pt x="4369" y="15287"/>
                    </a:lnTo>
                    <a:lnTo>
                      <a:pt x="4227" y="15262"/>
                    </a:lnTo>
                    <a:lnTo>
                      <a:pt x="3847" y="15287"/>
                    </a:lnTo>
                    <a:lnTo>
                      <a:pt x="3799" y="15187"/>
                    </a:lnTo>
                    <a:lnTo>
                      <a:pt x="3942" y="15162"/>
                    </a:lnTo>
                    <a:lnTo>
                      <a:pt x="3942" y="15087"/>
                    </a:lnTo>
                    <a:lnTo>
                      <a:pt x="3847" y="15087"/>
                    </a:lnTo>
                    <a:lnTo>
                      <a:pt x="3752" y="15062"/>
                    </a:lnTo>
                    <a:lnTo>
                      <a:pt x="3657" y="14987"/>
                    </a:lnTo>
                    <a:lnTo>
                      <a:pt x="3752" y="14938"/>
                    </a:lnTo>
                    <a:lnTo>
                      <a:pt x="3657" y="14838"/>
                    </a:lnTo>
                    <a:lnTo>
                      <a:pt x="3562" y="14763"/>
                    </a:lnTo>
                    <a:lnTo>
                      <a:pt x="3609" y="14588"/>
                    </a:lnTo>
                    <a:lnTo>
                      <a:pt x="3657" y="14588"/>
                    </a:lnTo>
                    <a:lnTo>
                      <a:pt x="3752" y="14539"/>
                    </a:lnTo>
                    <a:lnTo>
                      <a:pt x="3799" y="14389"/>
                    </a:lnTo>
                    <a:lnTo>
                      <a:pt x="3752" y="14264"/>
                    </a:lnTo>
                    <a:lnTo>
                      <a:pt x="3752" y="14189"/>
                    </a:lnTo>
                    <a:lnTo>
                      <a:pt x="3657" y="14090"/>
                    </a:lnTo>
                    <a:lnTo>
                      <a:pt x="3657" y="13990"/>
                    </a:lnTo>
                    <a:lnTo>
                      <a:pt x="3609" y="13890"/>
                    </a:lnTo>
                    <a:lnTo>
                      <a:pt x="3657" y="13840"/>
                    </a:lnTo>
                    <a:lnTo>
                      <a:pt x="3847" y="13840"/>
                    </a:lnTo>
                    <a:lnTo>
                      <a:pt x="3989" y="13890"/>
                    </a:lnTo>
                    <a:lnTo>
                      <a:pt x="3942" y="13865"/>
                    </a:lnTo>
                    <a:lnTo>
                      <a:pt x="3799" y="13790"/>
                    </a:lnTo>
                    <a:lnTo>
                      <a:pt x="3657" y="13666"/>
                    </a:lnTo>
                    <a:lnTo>
                      <a:pt x="3609" y="13541"/>
                    </a:lnTo>
                    <a:lnTo>
                      <a:pt x="3562" y="13466"/>
                    </a:lnTo>
                    <a:lnTo>
                      <a:pt x="3467" y="13342"/>
                    </a:lnTo>
                    <a:lnTo>
                      <a:pt x="3229" y="13242"/>
                    </a:lnTo>
                    <a:lnTo>
                      <a:pt x="3087" y="13092"/>
                    </a:lnTo>
                    <a:lnTo>
                      <a:pt x="3087" y="12893"/>
                    </a:lnTo>
                    <a:lnTo>
                      <a:pt x="3087" y="12743"/>
                    </a:lnTo>
                    <a:lnTo>
                      <a:pt x="2992" y="12569"/>
                    </a:lnTo>
                    <a:lnTo>
                      <a:pt x="2849" y="12494"/>
                    </a:lnTo>
                    <a:lnTo>
                      <a:pt x="2802" y="12394"/>
                    </a:lnTo>
                    <a:lnTo>
                      <a:pt x="2707" y="12269"/>
                    </a:lnTo>
                    <a:lnTo>
                      <a:pt x="2659" y="12145"/>
                    </a:lnTo>
                    <a:lnTo>
                      <a:pt x="2707" y="11970"/>
                    </a:lnTo>
                    <a:lnTo>
                      <a:pt x="2707" y="11870"/>
                    </a:lnTo>
                    <a:lnTo>
                      <a:pt x="2802" y="11771"/>
                    </a:lnTo>
                    <a:lnTo>
                      <a:pt x="2849" y="11746"/>
                    </a:lnTo>
                    <a:lnTo>
                      <a:pt x="3039" y="11746"/>
                    </a:lnTo>
                    <a:lnTo>
                      <a:pt x="3087" y="11596"/>
                    </a:lnTo>
                    <a:lnTo>
                      <a:pt x="3039" y="11546"/>
                    </a:lnTo>
                    <a:lnTo>
                      <a:pt x="3467" y="11471"/>
                    </a:lnTo>
                    <a:lnTo>
                      <a:pt x="3562" y="11446"/>
                    </a:lnTo>
                    <a:lnTo>
                      <a:pt x="3277" y="11347"/>
                    </a:lnTo>
                    <a:lnTo>
                      <a:pt x="3372" y="11272"/>
                    </a:lnTo>
                    <a:lnTo>
                      <a:pt x="3419" y="11147"/>
                    </a:lnTo>
                    <a:lnTo>
                      <a:pt x="3657" y="11172"/>
                    </a:lnTo>
                    <a:lnTo>
                      <a:pt x="3847" y="11147"/>
                    </a:lnTo>
                    <a:lnTo>
                      <a:pt x="4132" y="11097"/>
                    </a:lnTo>
                    <a:lnTo>
                      <a:pt x="4227" y="10973"/>
                    </a:lnTo>
                    <a:lnTo>
                      <a:pt x="4369" y="10898"/>
                    </a:lnTo>
                    <a:lnTo>
                      <a:pt x="4417" y="10773"/>
                    </a:lnTo>
                    <a:lnTo>
                      <a:pt x="4701" y="10648"/>
                    </a:lnTo>
                    <a:lnTo>
                      <a:pt x="4749" y="10499"/>
                    </a:lnTo>
                    <a:lnTo>
                      <a:pt x="4939" y="10299"/>
                    </a:lnTo>
                    <a:lnTo>
                      <a:pt x="5081" y="10100"/>
                    </a:lnTo>
                    <a:lnTo>
                      <a:pt x="5176" y="9975"/>
                    </a:lnTo>
                    <a:lnTo>
                      <a:pt x="5319" y="9776"/>
                    </a:lnTo>
                    <a:lnTo>
                      <a:pt x="5556" y="9651"/>
                    </a:lnTo>
                    <a:lnTo>
                      <a:pt x="5841" y="9401"/>
                    </a:lnTo>
                    <a:lnTo>
                      <a:pt x="5936" y="9202"/>
                    </a:lnTo>
                    <a:lnTo>
                      <a:pt x="6126" y="9052"/>
                    </a:lnTo>
                    <a:lnTo>
                      <a:pt x="6411" y="8853"/>
                    </a:lnTo>
                    <a:lnTo>
                      <a:pt x="6459" y="8579"/>
                    </a:lnTo>
                    <a:lnTo>
                      <a:pt x="6459" y="8379"/>
                    </a:lnTo>
                    <a:lnTo>
                      <a:pt x="6649" y="8354"/>
                    </a:lnTo>
                    <a:lnTo>
                      <a:pt x="6839" y="8279"/>
                    </a:lnTo>
                    <a:lnTo>
                      <a:pt x="7076" y="8204"/>
                    </a:lnTo>
                    <a:lnTo>
                      <a:pt x="7361" y="8279"/>
                    </a:lnTo>
                    <a:lnTo>
                      <a:pt x="7218" y="8180"/>
                    </a:lnTo>
                    <a:lnTo>
                      <a:pt x="7266" y="8080"/>
                    </a:lnTo>
                    <a:lnTo>
                      <a:pt x="7456" y="8080"/>
                    </a:lnTo>
                    <a:lnTo>
                      <a:pt x="7266" y="7955"/>
                    </a:lnTo>
                    <a:lnTo>
                      <a:pt x="7171" y="7855"/>
                    </a:lnTo>
                    <a:lnTo>
                      <a:pt x="7171" y="7781"/>
                    </a:lnTo>
                    <a:lnTo>
                      <a:pt x="7076" y="7681"/>
                    </a:lnTo>
                    <a:lnTo>
                      <a:pt x="7076" y="7606"/>
                    </a:lnTo>
                    <a:lnTo>
                      <a:pt x="7076" y="7506"/>
                    </a:lnTo>
                    <a:lnTo>
                      <a:pt x="7028" y="7456"/>
                    </a:lnTo>
                    <a:lnTo>
                      <a:pt x="6886" y="7357"/>
                    </a:lnTo>
                    <a:lnTo>
                      <a:pt x="6791" y="7257"/>
                    </a:lnTo>
                    <a:lnTo>
                      <a:pt x="6649" y="7182"/>
                    </a:lnTo>
                    <a:lnTo>
                      <a:pt x="6459" y="7107"/>
                    </a:lnTo>
                    <a:lnTo>
                      <a:pt x="6269" y="7082"/>
                    </a:lnTo>
                    <a:lnTo>
                      <a:pt x="6079" y="7007"/>
                    </a:lnTo>
                    <a:lnTo>
                      <a:pt x="5889" y="6883"/>
                    </a:lnTo>
                    <a:lnTo>
                      <a:pt x="5841" y="6808"/>
                    </a:lnTo>
                    <a:lnTo>
                      <a:pt x="5746" y="6908"/>
                    </a:lnTo>
                    <a:lnTo>
                      <a:pt x="5556" y="6883"/>
                    </a:lnTo>
                    <a:lnTo>
                      <a:pt x="5509" y="6783"/>
                    </a:lnTo>
                    <a:lnTo>
                      <a:pt x="5366" y="6783"/>
                    </a:lnTo>
                    <a:lnTo>
                      <a:pt x="5319" y="6783"/>
                    </a:lnTo>
                    <a:lnTo>
                      <a:pt x="5319" y="6758"/>
                    </a:lnTo>
                    <a:lnTo>
                      <a:pt x="5271" y="6758"/>
                    </a:lnTo>
                    <a:lnTo>
                      <a:pt x="5176" y="6708"/>
                    </a:lnTo>
                    <a:lnTo>
                      <a:pt x="4986" y="6584"/>
                    </a:lnTo>
                    <a:lnTo>
                      <a:pt x="4749" y="6359"/>
                    </a:lnTo>
                    <a:lnTo>
                      <a:pt x="4559" y="6110"/>
                    </a:lnTo>
                    <a:lnTo>
                      <a:pt x="4607" y="5910"/>
                    </a:lnTo>
                    <a:lnTo>
                      <a:pt x="4749" y="5761"/>
                    </a:lnTo>
                    <a:lnTo>
                      <a:pt x="4749" y="5661"/>
                    </a:lnTo>
                    <a:lnTo>
                      <a:pt x="4701" y="5486"/>
                    </a:lnTo>
                    <a:lnTo>
                      <a:pt x="4559" y="5362"/>
                    </a:lnTo>
                    <a:lnTo>
                      <a:pt x="4322" y="5212"/>
                    </a:lnTo>
                    <a:lnTo>
                      <a:pt x="4132" y="5012"/>
                    </a:lnTo>
                    <a:lnTo>
                      <a:pt x="3989" y="4863"/>
                    </a:lnTo>
                    <a:lnTo>
                      <a:pt x="4037" y="4713"/>
                    </a:lnTo>
                    <a:lnTo>
                      <a:pt x="4037" y="4613"/>
                    </a:lnTo>
                    <a:lnTo>
                      <a:pt x="3989" y="4464"/>
                    </a:lnTo>
                    <a:lnTo>
                      <a:pt x="3847" y="4389"/>
                    </a:lnTo>
                    <a:lnTo>
                      <a:pt x="3799" y="4264"/>
                    </a:lnTo>
                    <a:lnTo>
                      <a:pt x="3752" y="4015"/>
                    </a:lnTo>
                    <a:lnTo>
                      <a:pt x="3657" y="3865"/>
                    </a:lnTo>
                    <a:lnTo>
                      <a:pt x="3752" y="3691"/>
                    </a:lnTo>
                    <a:lnTo>
                      <a:pt x="3657" y="3616"/>
                    </a:lnTo>
                    <a:lnTo>
                      <a:pt x="3419" y="3466"/>
                    </a:lnTo>
                    <a:lnTo>
                      <a:pt x="3182" y="3292"/>
                    </a:lnTo>
                    <a:lnTo>
                      <a:pt x="2849" y="3092"/>
                    </a:lnTo>
                    <a:lnTo>
                      <a:pt x="2469" y="2968"/>
                    </a:lnTo>
                    <a:lnTo>
                      <a:pt x="2090" y="2918"/>
                    </a:lnTo>
                    <a:lnTo>
                      <a:pt x="1710" y="2893"/>
                    </a:lnTo>
                    <a:lnTo>
                      <a:pt x="1330" y="2718"/>
                    </a:lnTo>
                    <a:lnTo>
                      <a:pt x="997" y="2618"/>
                    </a:lnTo>
                    <a:lnTo>
                      <a:pt x="760" y="2494"/>
                    </a:lnTo>
                    <a:lnTo>
                      <a:pt x="427" y="2369"/>
                    </a:lnTo>
                    <a:lnTo>
                      <a:pt x="237" y="2294"/>
                    </a:lnTo>
                    <a:lnTo>
                      <a:pt x="142" y="2219"/>
                    </a:lnTo>
                    <a:lnTo>
                      <a:pt x="47" y="2170"/>
                    </a:lnTo>
                    <a:lnTo>
                      <a:pt x="0" y="2170"/>
                    </a:lnTo>
                    <a:lnTo>
                      <a:pt x="47" y="2095"/>
                    </a:lnTo>
                    <a:lnTo>
                      <a:pt x="190" y="2070"/>
                    </a:lnTo>
                    <a:lnTo>
                      <a:pt x="380" y="2095"/>
                    </a:lnTo>
                    <a:lnTo>
                      <a:pt x="570" y="2020"/>
                    </a:lnTo>
                    <a:lnTo>
                      <a:pt x="427" y="1920"/>
                    </a:lnTo>
                    <a:lnTo>
                      <a:pt x="380" y="1796"/>
                    </a:lnTo>
                    <a:lnTo>
                      <a:pt x="617" y="1721"/>
                    </a:lnTo>
                    <a:lnTo>
                      <a:pt x="950" y="1771"/>
                    </a:lnTo>
                    <a:lnTo>
                      <a:pt x="1187" y="1870"/>
                    </a:lnTo>
                    <a:lnTo>
                      <a:pt x="1330" y="1970"/>
                    </a:lnTo>
                    <a:lnTo>
                      <a:pt x="1662" y="2120"/>
                    </a:lnTo>
                    <a:lnTo>
                      <a:pt x="1900" y="2269"/>
                    </a:lnTo>
                    <a:lnTo>
                      <a:pt x="2042" y="2419"/>
                    </a:lnTo>
                    <a:lnTo>
                      <a:pt x="2137" y="2494"/>
                    </a:lnTo>
                    <a:lnTo>
                      <a:pt x="2327" y="2494"/>
                    </a:lnTo>
                    <a:lnTo>
                      <a:pt x="2659" y="2519"/>
                    </a:lnTo>
                    <a:lnTo>
                      <a:pt x="2992" y="2569"/>
                    </a:lnTo>
                    <a:lnTo>
                      <a:pt x="3229" y="2519"/>
                    </a:lnTo>
                    <a:lnTo>
                      <a:pt x="3372" y="2494"/>
                    </a:lnTo>
                    <a:lnTo>
                      <a:pt x="3467" y="2419"/>
                    </a:lnTo>
                    <a:lnTo>
                      <a:pt x="3609" y="2319"/>
                    </a:lnTo>
                    <a:lnTo>
                      <a:pt x="3799" y="2195"/>
                    </a:lnTo>
                    <a:lnTo>
                      <a:pt x="3989" y="2269"/>
                    </a:lnTo>
                    <a:lnTo>
                      <a:pt x="4179" y="2369"/>
                    </a:lnTo>
                    <a:lnTo>
                      <a:pt x="4322" y="2419"/>
                    </a:lnTo>
                    <a:lnTo>
                      <a:pt x="4512" y="2469"/>
                    </a:lnTo>
                    <a:lnTo>
                      <a:pt x="4796" y="2369"/>
                    </a:lnTo>
                    <a:lnTo>
                      <a:pt x="4986" y="2219"/>
                    </a:lnTo>
                    <a:lnTo>
                      <a:pt x="5129" y="2095"/>
                    </a:lnTo>
                    <a:lnTo>
                      <a:pt x="5319" y="1970"/>
                    </a:lnTo>
                    <a:lnTo>
                      <a:pt x="5556" y="1870"/>
                    </a:lnTo>
                    <a:lnTo>
                      <a:pt x="5556" y="1721"/>
                    </a:lnTo>
                    <a:lnTo>
                      <a:pt x="5509" y="1621"/>
                    </a:lnTo>
                    <a:lnTo>
                      <a:pt x="5461" y="1496"/>
                    </a:lnTo>
                    <a:lnTo>
                      <a:pt x="5366" y="1372"/>
                    </a:lnTo>
                    <a:lnTo>
                      <a:pt x="5366" y="1222"/>
                    </a:lnTo>
                    <a:lnTo>
                      <a:pt x="5366" y="1097"/>
                    </a:lnTo>
                    <a:lnTo>
                      <a:pt x="5319" y="973"/>
                    </a:lnTo>
                    <a:lnTo>
                      <a:pt x="5366" y="798"/>
                    </a:lnTo>
                    <a:lnTo>
                      <a:pt x="5461" y="623"/>
                    </a:lnTo>
                    <a:lnTo>
                      <a:pt x="5651" y="499"/>
                    </a:lnTo>
                    <a:lnTo>
                      <a:pt x="5841" y="399"/>
                    </a:lnTo>
                    <a:lnTo>
                      <a:pt x="6079" y="374"/>
                    </a:lnTo>
                    <a:lnTo>
                      <a:pt x="6316" y="324"/>
                    </a:lnTo>
                    <a:lnTo>
                      <a:pt x="6411" y="299"/>
                    </a:lnTo>
                    <a:lnTo>
                      <a:pt x="6506" y="274"/>
                    </a:lnTo>
                    <a:lnTo>
                      <a:pt x="6696" y="175"/>
                    </a:lnTo>
                    <a:lnTo>
                      <a:pt x="6981" y="75"/>
                    </a:lnTo>
                    <a:lnTo>
                      <a:pt x="7171" y="25"/>
                    </a:lnTo>
                    <a:lnTo>
                      <a:pt x="7408" y="0"/>
                    </a:lnTo>
                    <a:lnTo>
                      <a:pt x="7456" y="25"/>
                    </a:lnTo>
                    <a:lnTo>
                      <a:pt x="7598" y="75"/>
                    </a:lnTo>
                    <a:lnTo>
                      <a:pt x="7788" y="200"/>
                    </a:lnTo>
                    <a:lnTo>
                      <a:pt x="7978" y="274"/>
                    </a:lnTo>
                    <a:lnTo>
                      <a:pt x="8216" y="274"/>
                    </a:lnTo>
                    <a:lnTo>
                      <a:pt x="8358" y="274"/>
                    </a:lnTo>
                    <a:lnTo>
                      <a:pt x="8548" y="324"/>
                    </a:lnTo>
                    <a:lnTo>
                      <a:pt x="8596" y="324"/>
                    </a:lnTo>
                    <a:lnTo>
                      <a:pt x="8738" y="399"/>
                    </a:lnTo>
                    <a:lnTo>
                      <a:pt x="8928" y="499"/>
                    </a:lnTo>
                    <a:lnTo>
                      <a:pt x="9071" y="623"/>
                    </a:lnTo>
                    <a:lnTo>
                      <a:pt x="9071" y="698"/>
                    </a:lnTo>
                    <a:lnTo>
                      <a:pt x="9118" y="798"/>
                    </a:lnTo>
                    <a:lnTo>
                      <a:pt x="9071" y="823"/>
                    </a:lnTo>
                    <a:lnTo>
                      <a:pt x="8928" y="973"/>
                    </a:lnTo>
                    <a:lnTo>
                      <a:pt x="8881" y="1072"/>
                    </a:lnTo>
                    <a:lnTo>
                      <a:pt x="8786" y="1197"/>
                    </a:lnTo>
                    <a:lnTo>
                      <a:pt x="8881" y="1297"/>
                    </a:lnTo>
                    <a:lnTo>
                      <a:pt x="9118" y="1372"/>
                    </a:lnTo>
                    <a:lnTo>
                      <a:pt x="8976" y="1397"/>
                    </a:lnTo>
                    <a:lnTo>
                      <a:pt x="8881" y="1496"/>
                    </a:lnTo>
                    <a:lnTo>
                      <a:pt x="8738" y="1621"/>
                    </a:lnTo>
                    <a:lnTo>
                      <a:pt x="8596" y="1696"/>
                    </a:lnTo>
                    <a:lnTo>
                      <a:pt x="8691" y="1696"/>
                    </a:lnTo>
                    <a:lnTo>
                      <a:pt x="8786" y="1721"/>
                    </a:lnTo>
                    <a:lnTo>
                      <a:pt x="8881" y="1721"/>
                    </a:lnTo>
                    <a:lnTo>
                      <a:pt x="8881" y="1771"/>
                    </a:lnTo>
                    <a:lnTo>
                      <a:pt x="8786" y="1920"/>
                    </a:lnTo>
                    <a:lnTo>
                      <a:pt x="8738" y="2095"/>
                    </a:lnTo>
                    <a:lnTo>
                      <a:pt x="8786" y="2195"/>
                    </a:lnTo>
                    <a:lnTo>
                      <a:pt x="8928" y="2419"/>
                    </a:lnTo>
                    <a:lnTo>
                      <a:pt x="9118" y="2618"/>
                    </a:lnTo>
                    <a:lnTo>
                      <a:pt x="9261" y="2668"/>
                    </a:lnTo>
                    <a:lnTo>
                      <a:pt x="9498" y="2718"/>
                    </a:lnTo>
                    <a:lnTo>
                      <a:pt x="9735" y="2718"/>
                    </a:lnTo>
                    <a:lnTo>
                      <a:pt x="10068" y="2768"/>
                    </a:lnTo>
                    <a:lnTo>
                      <a:pt x="10400" y="2918"/>
                    </a:lnTo>
                    <a:lnTo>
                      <a:pt x="10638" y="3092"/>
                    </a:lnTo>
                    <a:lnTo>
                      <a:pt x="10970" y="3217"/>
                    </a:lnTo>
                    <a:lnTo>
                      <a:pt x="11065" y="3392"/>
                    </a:lnTo>
                    <a:lnTo>
                      <a:pt x="11065" y="3466"/>
                    </a:lnTo>
                    <a:lnTo>
                      <a:pt x="11018" y="3616"/>
                    </a:lnTo>
                    <a:lnTo>
                      <a:pt x="10875" y="3890"/>
                    </a:lnTo>
                    <a:lnTo>
                      <a:pt x="10828" y="4165"/>
                    </a:lnTo>
                    <a:lnTo>
                      <a:pt x="10780" y="4389"/>
                    </a:lnTo>
                    <a:lnTo>
                      <a:pt x="10685" y="4564"/>
                    </a:lnTo>
                    <a:lnTo>
                      <a:pt x="10828" y="4788"/>
                    </a:lnTo>
                    <a:lnTo>
                      <a:pt x="11160" y="4988"/>
                    </a:lnTo>
                    <a:lnTo>
                      <a:pt x="11350" y="5162"/>
                    </a:lnTo>
                    <a:lnTo>
                      <a:pt x="11540" y="5362"/>
                    </a:lnTo>
                    <a:lnTo>
                      <a:pt x="11730" y="5461"/>
                    </a:lnTo>
                    <a:lnTo>
                      <a:pt x="11967" y="5586"/>
                    </a:lnTo>
                    <a:lnTo>
                      <a:pt x="12205" y="5786"/>
                    </a:lnTo>
                    <a:lnTo>
                      <a:pt x="12395" y="5960"/>
                    </a:lnTo>
                    <a:lnTo>
                      <a:pt x="12537" y="6160"/>
                    </a:lnTo>
                    <a:lnTo>
                      <a:pt x="12585" y="6284"/>
                    </a:lnTo>
                    <a:lnTo>
                      <a:pt x="12680" y="6309"/>
                    </a:lnTo>
                    <a:lnTo>
                      <a:pt x="12585" y="6359"/>
                    </a:lnTo>
                    <a:lnTo>
                      <a:pt x="12395" y="6484"/>
                    </a:lnTo>
                    <a:lnTo>
                      <a:pt x="12490" y="6783"/>
                    </a:lnTo>
                    <a:lnTo>
                      <a:pt x="12490" y="6958"/>
                    </a:lnTo>
                    <a:lnTo>
                      <a:pt x="12585" y="7082"/>
                    </a:lnTo>
                    <a:lnTo>
                      <a:pt x="12727" y="7282"/>
                    </a:lnTo>
                    <a:lnTo>
                      <a:pt x="12680" y="7406"/>
                    </a:lnTo>
                    <a:lnTo>
                      <a:pt x="12775" y="7681"/>
                    </a:lnTo>
                    <a:lnTo>
                      <a:pt x="13155" y="7681"/>
                    </a:lnTo>
                    <a:lnTo>
                      <a:pt x="13440" y="7855"/>
                    </a:lnTo>
                    <a:lnTo>
                      <a:pt x="13487" y="8105"/>
                    </a:lnTo>
                    <a:lnTo>
                      <a:pt x="13725" y="8279"/>
                    </a:lnTo>
                    <a:lnTo>
                      <a:pt x="14247" y="8404"/>
                    </a:lnTo>
                    <a:lnTo>
                      <a:pt x="14389" y="8653"/>
                    </a:lnTo>
                    <a:lnTo>
                      <a:pt x="14294" y="8878"/>
                    </a:lnTo>
                    <a:lnTo>
                      <a:pt x="14199" y="9102"/>
                    </a:lnTo>
                    <a:lnTo>
                      <a:pt x="14199" y="9302"/>
                    </a:lnTo>
                    <a:lnTo>
                      <a:pt x="14437" y="9551"/>
                    </a:lnTo>
                    <a:lnTo>
                      <a:pt x="14674" y="9676"/>
                    </a:lnTo>
                    <a:lnTo>
                      <a:pt x="15007" y="9751"/>
                    </a:lnTo>
                    <a:lnTo>
                      <a:pt x="15244" y="9776"/>
                    </a:lnTo>
                    <a:lnTo>
                      <a:pt x="15529" y="9875"/>
                    </a:lnTo>
                    <a:lnTo>
                      <a:pt x="15719" y="10000"/>
                    </a:lnTo>
                    <a:lnTo>
                      <a:pt x="15767" y="10075"/>
                    </a:lnTo>
                    <a:lnTo>
                      <a:pt x="15909" y="10100"/>
                    </a:lnTo>
                    <a:lnTo>
                      <a:pt x="15957" y="10199"/>
                    </a:lnTo>
                    <a:lnTo>
                      <a:pt x="16099" y="10249"/>
                    </a:lnTo>
                    <a:lnTo>
                      <a:pt x="16147" y="10175"/>
                    </a:lnTo>
                    <a:lnTo>
                      <a:pt x="16194" y="10249"/>
                    </a:lnTo>
                    <a:lnTo>
                      <a:pt x="16289" y="10449"/>
                    </a:lnTo>
                    <a:lnTo>
                      <a:pt x="16384" y="10673"/>
                    </a:lnTo>
                    <a:lnTo>
                      <a:pt x="16337" y="10898"/>
                    </a:lnTo>
                    <a:lnTo>
                      <a:pt x="16194" y="11197"/>
                    </a:lnTo>
                    <a:lnTo>
                      <a:pt x="16099" y="11496"/>
                    </a:lnTo>
                    <a:lnTo>
                      <a:pt x="15814" y="11870"/>
                    </a:lnTo>
                    <a:lnTo>
                      <a:pt x="15529" y="12194"/>
                    </a:lnTo>
                    <a:lnTo>
                      <a:pt x="15244" y="12593"/>
                    </a:lnTo>
                    <a:lnTo>
                      <a:pt x="14864" y="12968"/>
                    </a:lnTo>
                    <a:lnTo>
                      <a:pt x="14579" y="13292"/>
                    </a:lnTo>
                    <a:lnTo>
                      <a:pt x="14057" y="13741"/>
                    </a:lnTo>
                    <a:lnTo>
                      <a:pt x="13630" y="14140"/>
                    </a:lnTo>
                    <a:lnTo>
                      <a:pt x="13155" y="14389"/>
                    </a:lnTo>
                    <a:lnTo>
                      <a:pt x="12870" y="1463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4" name="Drawing 19"/>
              <p:cNvSpPr>
                <a:spLocks noChangeAspect="1"/>
              </p:cNvSpPr>
              <p:nvPr/>
            </p:nvSpPr>
            <p:spPr bwMode="auto">
              <a:xfrm>
                <a:off x="907" y="-2871"/>
                <a:ext cx="855" cy="26"/>
              </a:xfrm>
              <a:custGeom>
                <a:avLst/>
                <a:gdLst/>
                <a:ahLst/>
                <a:cxnLst>
                  <a:cxn ang="0">
                    <a:pos x="12015" y="1260"/>
                  </a:cxn>
                  <a:cxn ang="0">
                    <a:pos x="7646" y="1260"/>
                  </a:cxn>
                  <a:cxn ang="0">
                    <a:pos x="4369" y="0"/>
                  </a:cxn>
                  <a:cxn ang="0">
                    <a:pos x="2185" y="1890"/>
                  </a:cxn>
                  <a:cxn ang="0">
                    <a:pos x="4369" y="3781"/>
                  </a:cxn>
                  <a:cxn ang="0">
                    <a:pos x="4369" y="6302"/>
                  </a:cxn>
                  <a:cxn ang="0">
                    <a:pos x="0" y="5041"/>
                  </a:cxn>
                  <a:cxn ang="0">
                    <a:pos x="0" y="8822"/>
                  </a:cxn>
                  <a:cxn ang="0">
                    <a:pos x="2185" y="11973"/>
                  </a:cxn>
                  <a:cxn ang="0">
                    <a:pos x="4369" y="11973"/>
                  </a:cxn>
                  <a:cxn ang="0">
                    <a:pos x="10923" y="12603"/>
                  </a:cxn>
                  <a:cxn ang="0">
                    <a:pos x="15292" y="16384"/>
                  </a:cxn>
                  <a:cxn ang="0">
                    <a:pos x="16384" y="12603"/>
                  </a:cxn>
                  <a:cxn ang="0">
                    <a:pos x="12015" y="11973"/>
                  </a:cxn>
                  <a:cxn ang="0">
                    <a:pos x="10923" y="9452"/>
                  </a:cxn>
                  <a:cxn ang="0">
                    <a:pos x="13107" y="7562"/>
                  </a:cxn>
                  <a:cxn ang="0">
                    <a:pos x="15292" y="5041"/>
                  </a:cxn>
                  <a:cxn ang="0">
                    <a:pos x="15292" y="3781"/>
                  </a:cxn>
                  <a:cxn ang="0">
                    <a:pos x="13107" y="2521"/>
                  </a:cxn>
                  <a:cxn ang="0">
                    <a:pos x="12015" y="1890"/>
                  </a:cxn>
                  <a:cxn ang="0">
                    <a:pos x="12015" y="1260"/>
                  </a:cxn>
                </a:cxnLst>
                <a:rect l="0" t="0" r="r" b="b"/>
                <a:pathLst>
                  <a:path w="16384" h="16384">
                    <a:moveTo>
                      <a:pt x="12015" y="1260"/>
                    </a:moveTo>
                    <a:lnTo>
                      <a:pt x="7646" y="1260"/>
                    </a:lnTo>
                    <a:lnTo>
                      <a:pt x="4369" y="0"/>
                    </a:lnTo>
                    <a:lnTo>
                      <a:pt x="2185" y="1890"/>
                    </a:lnTo>
                    <a:lnTo>
                      <a:pt x="4369" y="3781"/>
                    </a:lnTo>
                    <a:lnTo>
                      <a:pt x="4369" y="6302"/>
                    </a:lnTo>
                    <a:lnTo>
                      <a:pt x="0" y="5041"/>
                    </a:lnTo>
                    <a:lnTo>
                      <a:pt x="0" y="8822"/>
                    </a:lnTo>
                    <a:lnTo>
                      <a:pt x="2185" y="11973"/>
                    </a:lnTo>
                    <a:lnTo>
                      <a:pt x="4369" y="11973"/>
                    </a:lnTo>
                    <a:lnTo>
                      <a:pt x="10923" y="12603"/>
                    </a:lnTo>
                    <a:lnTo>
                      <a:pt x="15292" y="16384"/>
                    </a:lnTo>
                    <a:lnTo>
                      <a:pt x="16384" y="12603"/>
                    </a:lnTo>
                    <a:lnTo>
                      <a:pt x="12015" y="11973"/>
                    </a:lnTo>
                    <a:lnTo>
                      <a:pt x="10923" y="9452"/>
                    </a:lnTo>
                    <a:lnTo>
                      <a:pt x="13107" y="7562"/>
                    </a:lnTo>
                    <a:lnTo>
                      <a:pt x="15292" y="5041"/>
                    </a:lnTo>
                    <a:lnTo>
                      <a:pt x="15292" y="3781"/>
                    </a:lnTo>
                    <a:lnTo>
                      <a:pt x="13107" y="2521"/>
                    </a:lnTo>
                    <a:lnTo>
                      <a:pt x="12015" y="1890"/>
                    </a:lnTo>
                    <a:lnTo>
                      <a:pt x="12015" y="126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5" name="Drawing 20"/>
              <p:cNvSpPr>
                <a:spLocks noChangeAspect="1"/>
              </p:cNvSpPr>
              <p:nvPr/>
            </p:nvSpPr>
            <p:spPr bwMode="auto">
              <a:xfrm>
                <a:off x="4327" y="-2867"/>
                <a:ext cx="399" cy="8"/>
              </a:xfrm>
              <a:custGeom>
                <a:avLst/>
                <a:gdLst/>
                <a:ahLst/>
                <a:cxnLst>
                  <a:cxn ang="0">
                    <a:pos x="16384" y="6144"/>
                  </a:cxn>
                  <a:cxn ang="0">
                    <a:pos x="9362" y="0"/>
                  </a:cxn>
                  <a:cxn ang="0">
                    <a:pos x="7022" y="0"/>
                  </a:cxn>
                  <a:cxn ang="0">
                    <a:pos x="4681" y="4096"/>
                  </a:cxn>
                  <a:cxn ang="0">
                    <a:pos x="0" y="12288"/>
                  </a:cxn>
                  <a:cxn ang="0">
                    <a:pos x="7022" y="16384"/>
                  </a:cxn>
                  <a:cxn ang="0">
                    <a:pos x="16384" y="16384"/>
                  </a:cxn>
                  <a:cxn ang="0">
                    <a:pos x="16384" y="6144"/>
                  </a:cxn>
                </a:cxnLst>
                <a:rect l="0" t="0" r="r" b="b"/>
                <a:pathLst>
                  <a:path w="16384" h="16384">
                    <a:moveTo>
                      <a:pt x="16384" y="6144"/>
                    </a:moveTo>
                    <a:lnTo>
                      <a:pt x="9362" y="0"/>
                    </a:lnTo>
                    <a:lnTo>
                      <a:pt x="7022" y="0"/>
                    </a:lnTo>
                    <a:lnTo>
                      <a:pt x="4681" y="4096"/>
                    </a:lnTo>
                    <a:lnTo>
                      <a:pt x="0" y="12288"/>
                    </a:lnTo>
                    <a:lnTo>
                      <a:pt x="7022" y="16384"/>
                    </a:lnTo>
                    <a:lnTo>
                      <a:pt x="16384" y="16384"/>
                    </a:lnTo>
                    <a:lnTo>
                      <a:pt x="16384" y="614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6" name="Drawing 21"/>
              <p:cNvSpPr>
                <a:spLocks noChangeAspect="1"/>
              </p:cNvSpPr>
              <p:nvPr/>
            </p:nvSpPr>
            <p:spPr bwMode="auto">
              <a:xfrm>
                <a:off x="5581" y="-2873"/>
                <a:ext cx="684" cy="16"/>
              </a:xfrm>
              <a:custGeom>
                <a:avLst/>
                <a:gdLst/>
                <a:ahLst/>
                <a:cxnLst>
                  <a:cxn ang="0">
                    <a:pos x="12288" y="16384"/>
                  </a:cxn>
                  <a:cxn ang="0">
                    <a:pos x="16384" y="13312"/>
                  </a:cxn>
                  <a:cxn ang="0">
                    <a:pos x="16384" y="8192"/>
                  </a:cxn>
                  <a:cxn ang="0">
                    <a:pos x="16384" y="2048"/>
                  </a:cxn>
                  <a:cxn ang="0">
                    <a:pos x="16384" y="0"/>
                  </a:cxn>
                  <a:cxn ang="0">
                    <a:pos x="13653" y="1024"/>
                  </a:cxn>
                  <a:cxn ang="0">
                    <a:pos x="10923" y="4096"/>
                  </a:cxn>
                  <a:cxn ang="0">
                    <a:pos x="2731" y="6144"/>
                  </a:cxn>
                  <a:cxn ang="0">
                    <a:pos x="5461" y="10240"/>
                  </a:cxn>
                  <a:cxn ang="0">
                    <a:pos x="1365" y="13312"/>
                  </a:cxn>
                  <a:cxn ang="0">
                    <a:pos x="0" y="16384"/>
                  </a:cxn>
                  <a:cxn ang="0">
                    <a:pos x="2731" y="16384"/>
                  </a:cxn>
                  <a:cxn ang="0">
                    <a:pos x="6827" y="14336"/>
                  </a:cxn>
                  <a:cxn ang="0">
                    <a:pos x="10923" y="16384"/>
                  </a:cxn>
                  <a:cxn ang="0">
                    <a:pos x="12288" y="16384"/>
                  </a:cxn>
                </a:cxnLst>
                <a:rect l="0" t="0" r="r" b="b"/>
                <a:pathLst>
                  <a:path w="16384" h="16384">
                    <a:moveTo>
                      <a:pt x="12288" y="16384"/>
                    </a:moveTo>
                    <a:lnTo>
                      <a:pt x="16384" y="13312"/>
                    </a:lnTo>
                    <a:lnTo>
                      <a:pt x="16384" y="8192"/>
                    </a:lnTo>
                    <a:lnTo>
                      <a:pt x="16384" y="2048"/>
                    </a:lnTo>
                    <a:lnTo>
                      <a:pt x="16384" y="0"/>
                    </a:lnTo>
                    <a:lnTo>
                      <a:pt x="13653" y="1024"/>
                    </a:lnTo>
                    <a:lnTo>
                      <a:pt x="10923" y="4096"/>
                    </a:lnTo>
                    <a:lnTo>
                      <a:pt x="2731" y="6144"/>
                    </a:lnTo>
                    <a:lnTo>
                      <a:pt x="5461" y="10240"/>
                    </a:lnTo>
                    <a:lnTo>
                      <a:pt x="1365" y="13312"/>
                    </a:lnTo>
                    <a:lnTo>
                      <a:pt x="0" y="16384"/>
                    </a:lnTo>
                    <a:lnTo>
                      <a:pt x="2731" y="16384"/>
                    </a:lnTo>
                    <a:lnTo>
                      <a:pt x="6827" y="14336"/>
                    </a:lnTo>
                    <a:lnTo>
                      <a:pt x="10923" y="16384"/>
                    </a:lnTo>
                    <a:lnTo>
                      <a:pt x="12288"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8" name="France"/>
            <p:cNvGrpSpPr>
              <a:grpSpLocks noChangeAspect="1"/>
            </p:cNvGrpSpPr>
            <p:nvPr/>
          </p:nvGrpSpPr>
          <p:grpSpPr bwMode="auto">
            <a:xfrm>
              <a:off x="1200" y="1754"/>
              <a:ext cx="700" cy="830"/>
              <a:chOff x="-693" y="-40304"/>
              <a:chExt cx="19040" cy="642"/>
            </a:xfrm>
            <a:grpFill/>
          </p:grpSpPr>
          <p:sp>
            <p:nvSpPr>
              <p:cNvPr id="111" name="Drawing 23"/>
              <p:cNvSpPr>
                <a:spLocks noChangeAspect="1"/>
              </p:cNvSpPr>
              <p:nvPr/>
            </p:nvSpPr>
            <p:spPr bwMode="auto">
              <a:xfrm>
                <a:off x="-693" y="-40304"/>
                <a:ext cx="17476" cy="555"/>
              </a:xfrm>
              <a:custGeom>
                <a:avLst/>
                <a:gdLst/>
                <a:ahLst/>
                <a:cxnLst>
                  <a:cxn ang="0">
                    <a:pos x="14535" y="14613"/>
                  </a:cxn>
                  <a:cxn ang="0">
                    <a:pos x="13770" y="15233"/>
                  </a:cxn>
                  <a:cxn ang="0">
                    <a:pos x="13037" y="15469"/>
                  </a:cxn>
                  <a:cxn ang="0">
                    <a:pos x="12240" y="15203"/>
                  </a:cxn>
                  <a:cxn ang="0">
                    <a:pos x="11539" y="14819"/>
                  </a:cxn>
                  <a:cxn ang="0">
                    <a:pos x="11284" y="14878"/>
                  </a:cxn>
                  <a:cxn ang="0">
                    <a:pos x="10328" y="14524"/>
                  </a:cxn>
                  <a:cxn ang="0">
                    <a:pos x="9371" y="14760"/>
                  </a:cxn>
                  <a:cxn ang="0">
                    <a:pos x="8670" y="15676"/>
                  </a:cxn>
                  <a:cxn ang="0">
                    <a:pos x="6949" y="16295"/>
                  </a:cxn>
                  <a:cxn ang="0">
                    <a:pos x="6024" y="15705"/>
                  </a:cxn>
                  <a:cxn ang="0">
                    <a:pos x="4781" y="15469"/>
                  </a:cxn>
                  <a:cxn ang="0">
                    <a:pos x="2837" y="14495"/>
                  </a:cxn>
                  <a:cxn ang="0">
                    <a:pos x="1849" y="13580"/>
                  </a:cxn>
                  <a:cxn ang="0">
                    <a:pos x="3124" y="11867"/>
                  </a:cxn>
                  <a:cxn ang="0">
                    <a:pos x="3570" y="10362"/>
                  </a:cxn>
                  <a:cxn ang="0">
                    <a:pos x="4112" y="10037"/>
                  </a:cxn>
                  <a:cxn ang="0">
                    <a:pos x="3857" y="8561"/>
                  </a:cxn>
                  <a:cxn ang="0">
                    <a:pos x="2964" y="7439"/>
                  </a:cxn>
                  <a:cxn ang="0">
                    <a:pos x="3443" y="6436"/>
                  </a:cxn>
                  <a:cxn ang="0">
                    <a:pos x="2582" y="5727"/>
                  </a:cxn>
                  <a:cxn ang="0">
                    <a:pos x="1689" y="5402"/>
                  </a:cxn>
                  <a:cxn ang="0">
                    <a:pos x="574" y="4694"/>
                  </a:cxn>
                  <a:cxn ang="0">
                    <a:pos x="383" y="4133"/>
                  </a:cxn>
                  <a:cxn ang="0">
                    <a:pos x="510" y="3720"/>
                  </a:cxn>
                  <a:cxn ang="0">
                    <a:pos x="765" y="3188"/>
                  </a:cxn>
                  <a:cxn ang="0">
                    <a:pos x="1721" y="3129"/>
                  </a:cxn>
                  <a:cxn ang="0">
                    <a:pos x="2678" y="3542"/>
                  </a:cxn>
                  <a:cxn ang="0">
                    <a:pos x="3634" y="3720"/>
                  </a:cxn>
                  <a:cxn ang="0">
                    <a:pos x="4271" y="3720"/>
                  </a:cxn>
                  <a:cxn ang="0">
                    <a:pos x="4112" y="2244"/>
                  </a:cxn>
                  <a:cxn ang="0">
                    <a:pos x="4973" y="2007"/>
                  </a:cxn>
                  <a:cxn ang="0">
                    <a:pos x="5546" y="2716"/>
                  </a:cxn>
                  <a:cxn ang="0">
                    <a:pos x="7044" y="2775"/>
                  </a:cxn>
                  <a:cxn ang="0">
                    <a:pos x="7268" y="2066"/>
                  </a:cxn>
                  <a:cxn ang="0">
                    <a:pos x="8606" y="1269"/>
                  </a:cxn>
                  <a:cxn ang="0">
                    <a:pos x="9850" y="89"/>
                  </a:cxn>
                  <a:cxn ang="0">
                    <a:pos x="10232" y="561"/>
                  </a:cxn>
                  <a:cxn ang="0">
                    <a:pos x="11220" y="1299"/>
                  </a:cxn>
                  <a:cxn ang="0">
                    <a:pos x="11794" y="2244"/>
                  </a:cxn>
                  <a:cxn ang="0">
                    <a:pos x="12655" y="2214"/>
                  </a:cxn>
                  <a:cxn ang="0">
                    <a:pos x="12910" y="2952"/>
                  </a:cxn>
                  <a:cxn ang="0">
                    <a:pos x="14153" y="3306"/>
                  </a:cxn>
                  <a:cxn ang="0">
                    <a:pos x="15173" y="4074"/>
                  </a:cxn>
                  <a:cxn ang="0">
                    <a:pos x="16097" y="5048"/>
                  </a:cxn>
                  <a:cxn ang="0">
                    <a:pos x="15491" y="6790"/>
                  </a:cxn>
                  <a:cxn ang="0">
                    <a:pos x="14790" y="7203"/>
                  </a:cxn>
                  <a:cxn ang="0">
                    <a:pos x="14153" y="8030"/>
                  </a:cxn>
                  <a:cxn ang="0">
                    <a:pos x="13579" y="8797"/>
                  </a:cxn>
                  <a:cxn ang="0">
                    <a:pos x="13388" y="9742"/>
                  </a:cxn>
                  <a:cxn ang="0">
                    <a:pos x="14344" y="9329"/>
                  </a:cxn>
                  <a:cxn ang="0">
                    <a:pos x="14567" y="10155"/>
                  </a:cxn>
                  <a:cxn ang="0">
                    <a:pos x="14312" y="10568"/>
                  </a:cxn>
                  <a:cxn ang="0">
                    <a:pos x="14312" y="11631"/>
                  </a:cxn>
                  <a:cxn ang="0">
                    <a:pos x="14344" y="12281"/>
                  </a:cxn>
                  <a:cxn ang="0">
                    <a:pos x="14695" y="13520"/>
                  </a:cxn>
                  <a:cxn ang="0">
                    <a:pos x="15077" y="14140"/>
                  </a:cxn>
                </a:cxnLst>
                <a:rect l="0" t="0" r="r" b="b"/>
                <a:pathLst>
                  <a:path w="16384" h="16384">
                    <a:moveTo>
                      <a:pt x="15077" y="14229"/>
                    </a:moveTo>
                    <a:lnTo>
                      <a:pt x="15077" y="14288"/>
                    </a:lnTo>
                    <a:lnTo>
                      <a:pt x="14918" y="14347"/>
                    </a:lnTo>
                    <a:lnTo>
                      <a:pt x="14726" y="14406"/>
                    </a:lnTo>
                    <a:lnTo>
                      <a:pt x="14567" y="14495"/>
                    </a:lnTo>
                    <a:lnTo>
                      <a:pt x="14535" y="14613"/>
                    </a:lnTo>
                    <a:lnTo>
                      <a:pt x="14344" y="14701"/>
                    </a:lnTo>
                    <a:lnTo>
                      <a:pt x="14185" y="14819"/>
                    </a:lnTo>
                    <a:lnTo>
                      <a:pt x="14025" y="14937"/>
                    </a:lnTo>
                    <a:lnTo>
                      <a:pt x="13898" y="15056"/>
                    </a:lnTo>
                    <a:lnTo>
                      <a:pt x="13802" y="15085"/>
                    </a:lnTo>
                    <a:lnTo>
                      <a:pt x="13770" y="15233"/>
                    </a:lnTo>
                    <a:lnTo>
                      <a:pt x="13675" y="15292"/>
                    </a:lnTo>
                    <a:lnTo>
                      <a:pt x="13515" y="15351"/>
                    </a:lnTo>
                    <a:lnTo>
                      <a:pt x="13292" y="15410"/>
                    </a:lnTo>
                    <a:lnTo>
                      <a:pt x="13165" y="15439"/>
                    </a:lnTo>
                    <a:lnTo>
                      <a:pt x="13037" y="15528"/>
                    </a:lnTo>
                    <a:lnTo>
                      <a:pt x="13037" y="15469"/>
                    </a:lnTo>
                    <a:lnTo>
                      <a:pt x="12814" y="15439"/>
                    </a:lnTo>
                    <a:lnTo>
                      <a:pt x="12655" y="15439"/>
                    </a:lnTo>
                    <a:lnTo>
                      <a:pt x="12559" y="15351"/>
                    </a:lnTo>
                    <a:lnTo>
                      <a:pt x="12495" y="15321"/>
                    </a:lnTo>
                    <a:lnTo>
                      <a:pt x="12400" y="15203"/>
                    </a:lnTo>
                    <a:lnTo>
                      <a:pt x="12240" y="15203"/>
                    </a:lnTo>
                    <a:lnTo>
                      <a:pt x="12113" y="15174"/>
                    </a:lnTo>
                    <a:lnTo>
                      <a:pt x="12017" y="15115"/>
                    </a:lnTo>
                    <a:lnTo>
                      <a:pt x="11985" y="14997"/>
                    </a:lnTo>
                    <a:lnTo>
                      <a:pt x="11858" y="14937"/>
                    </a:lnTo>
                    <a:lnTo>
                      <a:pt x="11635" y="14878"/>
                    </a:lnTo>
                    <a:lnTo>
                      <a:pt x="11539" y="14819"/>
                    </a:lnTo>
                    <a:lnTo>
                      <a:pt x="11475" y="14760"/>
                    </a:lnTo>
                    <a:lnTo>
                      <a:pt x="11603" y="14849"/>
                    </a:lnTo>
                    <a:lnTo>
                      <a:pt x="11539" y="14849"/>
                    </a:lnTo>
                    <a:lnTo>
                      <a:pt x="11507" y="14819"/>
                    </a:lnTo>
                    <a:lnTo>
                      <a:pt x="11348" y="14819"/>
                    </a:lnTo>
                    <a:lnTo>
                      <a:pt x="11284" y="14878"/>
                    </a:lnTo>
                    <a:lnTo>
                      <a:pt x="11093" y="14878"/>
                    </a:lnTo>
                    <a:lnTo>
                      <a:pt x="10870" y="14760"/>
                    </a:lnTo>
                    <a:lnTo>
                      <a:pt x="10774" y="14701"/>
                    </a:lnTo>
                    <a:lnTo>
                      <a:pt x="10742" y="14642"/>
                    </a:lnTo>
                    <a:lnTo>
                      <a:pt x="10519" y="14583"/>
                    </a:lnTo>
                    <a:lnTo>
                      <a:pt x="10328" y="14524"/>
                    </a:lnTo>
                    <a:lnTo>
                      <a:pt x="10264" y="14406"/>
                    </a:lnTo>
                    <a:lnTo>
                      <a:pt x="10105" y="14406"/>
                    </a:lnTo>
                    <a:lnTo>
                      <a:pt x="9850" y="14524"/>
                    </a:lnTo>
                    <a:lnTo>
                      <a:pt x="9722" y="14642"/>
                    </a:lnTo>
                    <a:lnTo>
                      <a:pt x="9626" y="14701"/>
                    </a:lnTo>
                    <a:lnTo>
                      <a:pt x="9371" y="14760"/>
                    </a:lnTo>
                    <a:lnTo>
                      <a:pt x="9212" y="14849"/>
                    </a:lnTo>
                    <a:lnTo>
                      <a:pt x="8861" y="14937"/>
                    </a:lnTo>
                    <a:lnTo>
                      <a:pt x="8670" y="15203"/>
                    </a:lnTo>
                    <a:lnTo>
                      <a:pt x="8575" y="15557"/>
                    </a:lnTo>
                    <a:lnTo>
                      <a:pt x="8575" y="15587"/>
                    </a:lnTo>
                    <a:lnTo>
                      <a:pt x="8670" y="15676"/>
                    </a:lnTo>
                    <a:lnTo>
                      <a:pt x="8606" y="16384"/>
                    </a:lnTo>
                    <a:lnTo>
                      <a:pt x="8447" y="16354"/>
                    </a:lnTo>
                    <a:lnTo>
                      <a:pt x="8064" y="16295"/>
                    </a:lnTo>
                    <a:lnTo>
                      <a:pt x="7714" y="16354"/>
                    </a:lnTo>
                    <a:lnTo>
                      <a:pt x="7331" y="16295"/>
                    </a:lnTo>
                    <a:lnTo>
                      <a:pt x="6949" y="16295"/>
                    </a:lnTo>
                    <a:lnTo>
                      <a:pt x="6758" y="16177"/>
                    </a:lnTo>
                    <a:lnTo>
                      <a:pt x="6662" y="16148"/>
                    </a:lnTo>
                    <a:lnTo>
                      <a:pt x="6503" y="15941"/>
                    </a:lnTo>
                    <a:lnTo>
                      <a:pt x="6407" y="15794"/>
                    </a:lnTo>
                    <a:lnTo>
                      <a:pt x="6184" y="15764"/>
                    </a:lnTo>
                    <a:lnTo>
                      <a:pt x="6024" y="15705"/>
                    </a:lnTo>
                    <a:lnTo>
                      <a:pt x="5897" y="15587"/>
                    </a:lnTo>
                    <a:lnTo>
                      <a:pt x="5674" y="15410"/>
                    </a:lnTo>
                    <a:lnTo>
                      <a:pt x="5483" y="15321"/>
                    </a:lnTo>
                    <a:lnTo>
                      <a:pt x="5259" y="15321"/>
                    </a:lnTo>
                    <a:lnTo>
                      <a:pt x="4973" y="15469"/>
                    </a:lnTo>
                    <a:lnTo>
                      <a:pt x="4781" y="15469"/>
                    </a:lnTo>
                    <a:lnTo>
                      <a:pt x="4399" y="15351"/>
                    </a:lnTo>
                    <a:lnTo>
                      <a:pt x="3984" y="15174"/>
                    </a:lnTo>
                    <a:lnTo>
                      <a:pt x="3602" y="14997"/>
                    </a:lnTo>
                    <a:lnTo>
                      <a:pt x="3251" y="14878"/>
                    </a:lnTo>
                    <a:lnTo>
                      <a:pt x="3092" y="14701"/>
                    </a:lnTo>
                    <a:lnTo>
                      <a:pt x="2837" y="14495"/>
                    </a:lnTo>
                    <a:lnTo>
                      <a:pt x="2550" y="14377"/>
                    </a:lnTo>
                    <a:lnTo>
                      <a:pt x="2327" y="14229"/>
                    </a:lnTo>
                    <a:lnTo>
                      <a:pt x="2199" y="14052"/>
                    </a:lnTo>
                    <a:lnTo>
                      <a:pt x="2040" y="13875"/>
                    </a:lnTo>
                    <a:lnTo>
                      <a:pt x="1849" y="13698"/>
                    </a:lnTo>
                    <a:lnTo>
                      <a:pt x="1849" y="13580"/>
                    </a:lnTo>
                    <a:lnTo>
                      <a:pt x="2104" y="13639"/>
                    </a:lnTo>
                    <a:lnTo>
                      <a:pt x="2423" y="13520"/>
                    </a:lnTo>
                    <a:lnTo>
                      <a:pt x="2582" y="13284"/>
                    </a:lnTo>
                    <a:lnTo>
                      <a:pt x="2709" y="12871"/>
                    </a:lnTo>
                    <a:lnTo>
                      <a:pt x="2933" y="12399"/>
                    </a:lnTo>
                    <a:lnTo>
                      <a:pt x="3124" y="11867"/>
                    </a:lnTo>
                    <a:lnTo>
                      <a:pt x="3379" y="11454"/>
                    </a:lnTo>
                    <a:lnTo>
                      <a:pt x="3474" y="11395"/>
                    </a:lnTo>
                    <a:lnTo>
                      <a:pt x="3315" y="11188"/>
                    </a:lnTo>
                    <a:lnTo>
                      <a:pt x="3315" y="11159"/>
                    </a:lnTo>
                    <a:lnTo>
                      <a:pt x="3443" y="10805"/>
                    </a:lnTo>
                    <a:lnTo>
                      <a:pt x="3570" y="10362"/>
                    </a:lnTo>
                    <a:lnTo>
                      <a:pt x="3698" y="9978"/>
                    </a:lnTo>
                    <a:lnTo>
                      <a:pt x="3761" y="9771"/>
                    </a:lnTo>
                    <a:lnTo>
                      <a:pt x="3953" y="10037"/>
                    </a:lnTo>
                    <a:lnTo>
                      <a:pt x="4080" y="10244"/>
                    </a:lnTo>
                    <a:lnTo>
                      <a:pt x="4112" y="10362"/>
                    </a:lnTo>
                    <a:lnTo>
                      <a:pt x="4112" y="10037"/>
                    </a:lnTo>
                    <a:lnTo>
                      <a:pt x="3953" y="9771"/>
                    </a:lnTo>
                    <a:lnTo>
                      <a:pt x="3729" y="9565"/>
                    </a:lnTo>
                    <a:lnTo>
                      <a:pt x="3698" y="9299"/>
                    </a:lnTo>
                    <a:lnTo>
                      <a:pt x="3857" y="9063"/>
                    </a:lnTo>
                    <a:lnTo>
                      <a:pt x="3953" y="8738"/>
                    </a:lnTo>
                    <a:lnTo>
                      <a:pt x="3857" y="8561"/>
                    </a:lnTo>
                    <a:lnTo>
                      <a:pt x="3889" y="8325"/>
                    </a:lnTo>
                    <a:lnTo>
                      <a:pt x="3857" y="8325"/>
                    </a:lnTo>
                    <a:lnTo>
                      <a:pt x="3634" y="8236"/>
                    </a:lnTo>
                    <a:lnTo>
                      <a:pt x="3347" y="8000"/>
                    </a:lnTo>
                    <a:lnTo>
                      <a:pt x="3092" y="7764"/>
                    </a:lnTo>
                    <a:lnTo>
                      <a:pt x="2964" y="7439"/>
                    </a:lnTo>
                    <a:lnTo>
                      <a:pt x="2837" y="7144"/>
                    </a:lnTo>
                    <a:lnTo>
                      <a:pt x="2933" y="6849"/>
                    </a:lnTo>
                    <a:lnTo>
                      <a:pt x="2964" y="6613"/>
                    </a:lnTo>
                    <a:lnTo>
                      <a:pt x="2933" y="6436"/>
                    </a:lnTo>
                    <a:lnTo>
                      <a:pt x="3219" y="6436"/>
                    </a:lnTo>
                    <a:lnTo>
                      <a:pt x="3443" y="6436"/>
                    </a:lnTo>
                    <a:lnTo>
                      <a:pt x="3188" y="6258"/>
                    </a:lnTo>
                    <a:lnTo>
                      <a:pt x="2805" y="6229"/>
                    </a:lnTo>
                    <a:lnTo>
                      <a:pt x="2486" y="6140"/>
                    </a:lnTo>
                    <a:lnTo>
                      <a:pt x="2582" y="5963"/>
                    </a:lnTo>
                    <a:lnTo>
                      <a:pt x="2614" y="5786"/>
                    </a:lnTo>
                    <a:lnTo>
                      <a:pt x="2582" y="5727"/>
                    </a:lnTo>
                    <a:lnTo>
                      <a:pt x="2168" y="5638"/>
                    </a:lnTo>
                    <a:lnTo>
                      <a:pt x="2295" y="5609"/>
                    </a:lnTo>
                    <a:lnTo>
                      <a:pt x="2104" y="5491"/>
                    </a:lnTo>
                    <a:lnTo>
                      <a:pt x="1817" y="5520"/>
                    </a:lnTo>
                    <a:lnTo>
                      <a:pt x="1689" y="5491"/>
                    </a:lnTo>
                    <a:lnTo>
                      <a:pt x="1689" y="5402"/>
                    </a:lnTo>
                    <a:lnTo>
                      <a:pt x="1658" y="5314"/>
                    </a:lnTo>
                    <a:lnTo>
                      <a:pt x="1466" y="5137"/>
                    </a:lnTo>
                    <a:lnTo>
                      <a:pt x="1275" y="5019"/>
                    </a:lnTo>
                    <a:lnTo>
                      <a:pt x="924" y="4812"/>
                    </a:lnTo>
                    <a:lnTo>
                      <a:pt x="797" y="4723"/>
                    </a:lnTo>
                    <a:lnTo>
                      <a:pt x="574" y="4694"/>
                    </a:lnTo>
                    <a:lnTo>
                      <a:pt x="287" y="4782"/>
                    </a:lnTo>
                    <a:lnTo>
                      <a:pt x="191" y="4546"/>
                    </a:lnTo>
                    <a:lnTo>
                      <a:pt x="64" y="4340"/>
                    </a:lnTo>
                    <a:lnTo>
                      <a:pt x="0" y="4221"/>
                    </a:lnTo>
                    <a:lnTo>
                      <a:pt x="159" y="4192"/>
                    </a:lnTo>
                    <a:lnTo>
                      <a:pt x="383" y="4133"/>
                    </a:lnTo>
                    <a:lnTo>
                      <a:pt x="383" y="4015"/>
                    </a:lnTo>
                    <a:lnTo>
                      <a:pt x="159" y="4015"/>
                    </a:lnTo>
                    <a:lnTo>
                      <a:pt x="159" y="3897"/>
                    </a:lnTo>
                    <a:lnTo>
                      <a:pt x="287" y="3779"/>
                    </a:lnTo>
                    <a:lnTo>
                      <a:pt x="414" y="3779"/>
                    </a:lnTo>
                    <a:lnTo>
                      <a:pt x="510" y="3720"/>
                    </a:lnTo>
                    <a:lnTo>
                      <a:pt x="255" y="3661"/>
                    </a:lnTo>
                    <a:lnTo>
                      <a:pt x="0" y="3631"/>
                    </a:lnTo>
                    <a:lnTo>
                      <a:pt x="32" y="3513"/>
                    </a:lnTo>
                    <a:lnTo>
                      <a:pt x="159" y="3306"/>
                    </a:lnTo>
                    <a:lnTo>
                      <a:pt x="446" y="3247"/>
                    </a:lnTo>
                    <a:lnTo>
                      <a:pt x="765" y="3188"/>
                    </a:lnTo>
                    <a:lnTo>
                      <a:pt x="893" y="3188"/>
                    </a:lnTo>
                    <a:lnTo>
                      <a:pt x="1148" y="3188"/>
                    </a:lnTo>
                    <a:lnTo>
                      <a:pt x="1307" y="3247"/>
                    </a:lnTo>
                    <a:lnTo>
                      <a:pt x="1466" y="3247"/>
                    </a:lnTo>
                    <a:lnTo>
                      <a:pt x="1689" y="3247"/>
                    </a:lnTo>
                    <a:lnTo>
                      <a:pt x="1721" y="3129"/>
                    </a:lnTo>
                    <a:lnTo>
                      <a:pt x="1849" y="3070"/>
                    </a:lnTo>
                    <a:lnTo>
                      <a:pt x="1976" y="3129"/>
                    </a:lnTo>
                    <a:lnTo>
                      <a:pt x="2104" y="3129"/>
                    </a:lnTo>
                    <a:lnTo>
                      <a:pt x="2359" y="3159"/>
                    </a:lnTo>
                    <a:lnTo>
                      <a:pt x="2486" y="3306"/>
                    </a:lnTo>
                    <a:lnTo>
                      <a:pt x="2678" y="3542"/>
                    </a:lnTo>
                    <a:lnTo>
                      <a:pt x="2837" y="3749"/>
                    </a:lnTo>
                    <a:lnTo>
                      <a:pt x="3092" y="3720"/>
                    </a:lnTo>
                    <a:lnTo>
                      <a:pt x="3315" y="3720"/>
                    </a:lnTo>
                    <a:lnTo>
                      <a:pt x="3347" y="3749"/>
                    </a:lnTo>
                    <a:lnTo>
                      <a:pt x="3474" y="3779"/>
                    </a:lnTo>
                    <a:lnTo>
                      <a:pt x="3634" y="3720"/>
                    </a:lnTo>
                    <a:lnTo>
                      <a:pt x="3857" y="3720"/>
                    </a:lnTo>
                    <a:lnTo>
                      <a:pt x="3953" y="3779"/>
                    </a:lnTo>
                    <a:lnTo>
                      <a:pt x="4016" y="3867"/>
                    </a:lnTo>
                    <a:lnTo>
                      <a:pt x="4271" y="3897"/>
                    </a:lnTo>
                    <a:lnTo>
                      <a:pt x="4399" y="3838"/>
                    </a:lnTo>
                    <a:lnTo>
                      <a:pt x="4271" y="3720"/>
                    </a:lnTo>
                    <a:lnTo>
                      <a:pt x="4239" y="3424"/>
                    </a:lnTo>
                    <a:lnTo>
                      <a:pt x="4271" y="3159"/>
                    </a:lnTo>
                    <a:lnTo>
                      <a:pt x="4271" y="2923"/>
                    </a:lnTo>
                    <a:lnTo>
                      <a:pt x="4271" y="2598"/>
                    </a:lnTo>
                    <a:lnTo>
                      <a:pt x="4144" y="2450"/>
                    </a:lnTo>
                    <a:lnTo>
                      <a:pt x="4112" y="2244"/>
                    </a:lnTo>
                    <a:lnTo>
                      <a:pt x="4144" y="1978"/>
                    </a:lnTo>
                    <a:lnTo>
                      <a:pt x="4208" y="1830"/>
                    </a:lnTo>
                    <a:lnTo>
                      <a:pt x="4367" y="1889"/>
                    </a:lnTo>
                    <a:lnTo>
                      <a:pt x="4718" y="1948"/>
                    </a:lnTo>
                    <a:lnTo>
                      <a:pt x="4877" y="1978"/>
                    </a:lnTo>
                    <a:lnTo>
                      <a:pt x="4973" y="2007"/>
                    </a:lnTo>
                    <a:lnTo>
                      <a:pt x="4909" y="2096"/>
                    </a:lnTo>
                    <a:lnTo>
                      <a:pt x="4877" y="2214"/>
                    </a:lnTo>
                    <a:lnTo>
                      <a:pt x="4973" y="2362"/>
                    </a:lnTo>
                    <a:lnTo>
                      <a:pt x="5100" y="2598"/>
                    </a:lnTo>
                    <a:lnTo>
                      <a:pt x="5228" y="2598"/>
                    </a:lnTo>
                    <a:lnTo>
                      <a:pt x="5546" y="2716"/>
                    </a:lnTo>
                    <a:lnTo>
                      <a:pt x="5865" y="2893"/>
                    </a:lnTo>
                    <a:lnTo>
                      <a:pt x="6120" y="2923"/>
                    </a:lnTo>
                    <a:lnTo>
                      <a:pt x="6311" y="2893"/>
                    </a:lnTo>
                    <a:lnTo>
                      <a:pt x="6566" y="2775"/>
                    </a:lnTo>
                    <a:lnTo>
                      <a:pt x="6885" y="2775"/>
                    </a:lnTo>
                    <a:lnTo>
                      <a:pt x="7044" y="2775"/>
                    </a:lnTo>
                    <a:lnTo>
                      <a:pt x="7140" y="2716"/>
                    </a:lnTo>
                    <a:lnTo>
                      <a:pt x="6949" y="2657"/>
                    </a:lnTo>
                    <a:lnTo>
                      <a:pt x="6662" y="2598"/>
                    </a:lnTo>
                    <a:lnTo>
                      <a:pt x="6662" y="2480"/>
                    </a:lnTo>
                    <a:lnTo>
                      <a:pt x="6885" y="2214"/>
                    </a:lnTo>
                    <a:lnTo>
                      <a:pt x="7268" y="2066"/>
                    </a:lnTo>
                    <a:lnTo>
                      <a:pt x="7586" y="2007"/>
                    </a:lnTo>
                    <a:lnTo>
                      <a:pt x="8033" y="1948"/>
                    </a:lnTo>
                    <a:lnTo>
                      <a:pt x="8320" y="1742"/>
                    </a:lnTo>
                    <a:lnTo>
                      <a:pt x="8670" y="1506"/>
                    </a:lnTo>
                    <a:lnTo>
                      <a:pt x="8702" y="1387"/>
                    </a:lnTo>
                    <a:lnTo>
                      <a:pt x="8606" y="1269"/>
                    </a:lnTo>
                    <a:lnTo>
                      <a:pt x="8734" y="945"/>
                    </a:lnTo>
                    <a:lnTo>
                      <a:pt x="8830" y="590"/>
                    </a:lnTo>
                    <a:lnTo>
                      <a:pt x="9053" y="207"/>
                    </a:lnTo>
                    <a:lnTo>
                      <a:pt x="9340" y="118"/>
                    </a:lnTo>
                    <a:lnTo>
                      <a:pt x="9626" y="89"/>
                    </a:lnTo>
                    <a:lnTo>
                      <a:pt x="9850" y="89"/>
                    </a:lnTo>
                    <a:lnTo>
                      <a:pt x="10073" y="59"/>
                    </a:lnTo>
                    <a:lnTo>
                      <a:pt x="10136" y="59"/>
                    </a:lnTo>
                    <a:lnTo>
                      <a:pt x="10232" y="0"/>
                    </a:lnTo>
                    <a:lnTo>
                      <a:pt x="10232" y="118"/>
                    </a:lnTo>
                    <a:lnTo>
                      <a:pt x="10200" y="354"/>
                    </a:lnTo>
                    <a:lnTo>
                      <a:pt x="10232" y="561"/>
                    </a:lnTo>
                    <a:lnTo>
                      <a:pt x="10487" y="708"/>
                    </a:lnTo>
                    <a:lnTo>
                      <a:pt x="10710" y="708"/>
                    </a:lnTo>
                    <a:lnTo>
                      <a:pt x="10774" y="945"/>
                    </a:lnTo>
                    <a:lnTo>
                      <a:pt x="10870" y="1151"/>
                    </a:lnTo>
                    <a:lnTo>
                      <a:pt x="11093" y="1240"/>
                    </a:lnTo>
                    <a:lnTo>
                      <a:pt x="11220" y="1299"/>
                    </a:lnTo>
                    <a:lnTo>
                      <a:pt x="11252" y="1358"/>
                    </a:lnTo>
                    <a:lnTo>
                      <a:pt x="11380" y="1476"/>
                    </a:lnTo>
                    <a:lnTo>
                      <a:pt x="11635" y="1594"/>
                    </a:lnTo>
                    <a:lnTo>
                      <a:pt x="11762" y="1712"/>
                    </a:lnTo>
                    <a:lnTo>
                      <a:pt x="11794" y="1889"/>
                    </a:lnTo>
                    <a:lnTo>
                      <a:pt x="11794" y="2244"/>
                    </a:lnTo>
                    <a:lnTo>
                      <a:pt x="12017" y="2362"/>
                    </a:lnTo>
                    <a:lnTo>
                      <a:pt x="12272" y="2362"/>
                    </a:lnTo>
                    <a:lnTo>
                      <a:pt x="12368" y="2214"/>
                    </a:lnTo>
                    <a:lnTo>
                      <a:pt x="12527" y="2066"/>
                    </a:lnTo>
                    <a:lnTo>
                      <a:pt x="12686" y="2096"/>
                    </a:lnTo>
                    <a:lnTo>
                      <a:pt x="12655" y="2214"/>
                    </a:lnTo>
                    <a:lnTo>
                      <a:pt x="12655" y="2480"/>
                    </a:lnTo>
                    <a:lnTo>
                      <a:pt x="12623" y="2598"/>
                    </a:lnTo>
                    <a:lnTo>
                      <a:pt x="12686" y="2686"/>
                    </a:lnTo>
                    <a:lnTo>
                      <a:pt x="12750" y="2686"/>
                    </a:lnTo>
                    <a:lnTo>
                      <a:pt x="12655" y="2804"/>
                    </a:lnTo>
                    <a:lnTo>
                      <a:pt x="12910" y="2952"/>
                    </a:lnTo>
                    <a:lnTo>
                      <a:pt x="13069" y="3129"/>
                    </a:lnTo>
                    <a:lnTo>
                      <a:pt x="13324" y="3188"/>
                    </a:lnTo>
                    <a:lnTo>
                      <a:pt x="13515" y="3188"/>
                    </a:lnTo>
                    <a:lnTo>
                      <a:pt x="13898" y="3306"/>
                    </a:lnTo>
                    <a:lnTo>
                      <a:pt x="14025" y="3306"/>
                    </a:lnTo>
                    <a:lnTo>
                      <a:pt x="14153" y="3306"/>
                    </a:lnTo>
                    <a:lnTo>
                      <a:pt x="14312" y="3424"/>
                    </a:lnTo>
                    <a:lnTo>
                      <a:pt x="14440" y="3602"/>
                    </a:lnTo>
                    <a:lnTo>
                      <a:pt x="14567" y="3749"/>
                    </a:lnTo>
                    <a:lnTo>
                      <a:pt x="14695" y="3985"/>
                    </a:lnTo>
                    <a:lnTo>
                      <a:pt x="14950" y="4015"/>
                    </a:lnTo>
                    <a:lnTo>
                      <a:pt x="15173" y="4074"/>
                    </a:lnTo>
                    <a:lnTo>
                      <a:pt x="15460" y="4192"/>
                    </a:lnTo>
                    <a:lnTo>
                      <a:pt x="15715" y="4251"/>
                    </a:lnTo>
                    <a:lnTo>
                      <a:pt x="16065" y="4369"/>
                    </a:lnTo>
                    <a:lnTo>
                      <a:pt x="16384" y="4546"/>
                    </a:lnTo>
                    <a:lnTo>
                      <a:pt x="16320" y="4812"/>
                    </a:lnTo>
                    <a:lnTo>
                      <a:pt x="16097" y="5048"/>
                    </a:lnTo>
                    <a:lnTo>
                      <a:pt x="15842" y="5314"/>
                    </a:lnTo>
                    <a:lnTo>
                      <a:pt x="15810" y="5609"/>
                    </a:lnTo>
                    <a:lnTo>
                      <a:pt x="15683" y="5904"/>
                    </a:lnTo>
                    <a:lnTo>
                      <a:pt x="15555" y="6140"/>
                    </a:lnTo>
                    <a:lnTo>
                      <a:pt x="15491" y="6495"/>
                    </a:lnTo>
                    <a:lnTo>
                      <a:pt x="15491" y="6790"/>
                    </a:lnTo>
                    <a:lnTo>
                      <a:pt x="15491" y="7026"/>
                    </a:lnTo>
                    <a:lnTo>
                      <a:pt x="15555" y="7085"/>
                    </a:lnTo>
                    <a:lnTo>
                      <a:pt x="15364" y="7203"/>
                    </a:lnTo>
                    <a:lnTo>
                      <a:pt x="15205" y="7292"/>
                    </a:lnTo>
                    <a:lnTo>
                      <a:pt x="14950" y="7262"/>
                    </a:lnTo>
                    <a:lnTo>
                      <a:pt x="14790" y="7203"/>
                    </a:lnTo>
                    <a:lnTo>
                      <a:pt x="14663" y="7380"/>
                    </a:lnTo>
                    <a:lnTo>
                      <a:pt x="14726" y="7498"/>
                    </a:lnTo>
                    <a:lnTo>
                      <a:pt x="14726" y="7557"/>
                    </a:lnTo>
                    <a:lnTo>
                      <a:pt x="14535" y="7675"/>
                    </a:lnTo>
                    <a:lnTo>
                      <a:pt x="14280" y="7971"/>
                    </a:lnTo>
                    <a:lnTo>
                      <a:pt x="14153" y="8030"/>
                    </a:lnTo>
                    <a:lnTo>
                      <a:pt x="13961" y="8236"/>
                    </a:lnTo>
                    <a:lnTo>
                      <a:pt x="13930" y="8354"/>
                    </a:lnTo>
                    <a:lnTo>
                      <a:pt x="13898" y="8472"/>
                    </a:lnTo>
                    <a:lnTo>
                      <a:pt x="13834" y="8561"/>
                    </a:lnTo>
                    <a:lnTo>
                      <a:pt x="13675" y="8620"/>
                    </a:lnTo>
                    <a:lnTo>
                      <a:pt x="13579" y="8797"/>
                    </a:lnTo>
                    <a:lnTo>
                      <a:pt x="13451" y="8856"/>
                    </a:lnTo>
                    <a:lnTo>
                      <a:pt x="13420" y="8974"/>
                    </a:lnTo>
                    <a:lnTo>
                      <a:pt x="13324" y="9151"/>
                    </a:lnTo>
                    <a:lnTo>
                      <a:pt x="13324" y="9388"/>
                    </a:lnTo>
                    <a:lnTo>
                      <a:pt x="13292" y="9653"/>
                    </a:lnTo>
                    <a:lnTo>
                      <a:pt x="13388" y="9742"/>
                    </a:lnTo>
                    <a:lnTo>
                      <a:pt x="13547" y="9653"/>
                    </a:lnTo>
                    <a:lnTo>
                      <a:pt x="13675" y="9447"/>
                    </a:lnTo>
                    <a:lnTo>
                      <a:pt x="13834" y="9270"/>
                    </a:lnTo>
                    <a:lnTo>
                      <a:pt x="14025" y="9270"/>
                    </a:lnTo>
                    <a:lnTo>
                      <a:pt x="14280" y="9299"/>
                    </a:lnTo>
                    <a:lnTo>
                      <a:pt x="14344" y="9329"/>
                    </a:lnTo>
                    <a:lnTo>
                      <a:pt x="14312" y="9506"/>
                    </a:lnTo>
                    <a:lnTo>
                      <a:pt x="14312" y="9742"/>
                    </a:lnTo>
                    <a:lnTo>
                      <a:pt x="14344" y="9889"/>
                    </a:lnTo>
                    <a:lnTo>
                      <a:pt x="14344" y="10008"/>
                    </a:lnTo>
                    <a:lnTo>
                      <a:pt x="14535" y="10037"/>
                    </a:lnTo>
                    <a:lnTo>
                      <a:pt x="14567" y="10155"/>
                    </a:lnTo>
                    <a:lnTo>
                      <a:pt x="14567" y="10332"/>
                    </a:lnTo>
                    <a:lnTo>
                      <a:pt x="14535" y="10332"/>
                    </a:lnTo>
                    <a:lnTo>
                      <a:pt x="14440" y="10332"/>
                    </a:lnTo>
                    <a:lnTo>
                      <a:pt x="14312" y="10332"/>
                    </a:lnTo>
                    <a:lnTo>
                      <a:pt x="14312" y="10450"/>
                    </a:lnTo>
                    <a:lnTo>
                      <a:pt x="14312" y="10568"/>
                    </a:lnTo>
                    <a:lnTo>
                      <a:pt x="14408" y="10746"/>
                    </a:lnTo>
                    <a:lnTo>
                      <a:pt x="14471" y="11041"/>
                    </a:lnTo>
                    <a:lnTo>
                      <a:pt x="14535" y="11218"/>
                    </a:lnTo>
                    <a:lnTo>
                      <a:pt x="14567" y="11425"/>
                    </a:lnTo>
                    <a:lnTo>
                      <a:pt x="14440" y="11513"/>
                    </a:lnTo>
                    <a:lnTo>
                      <a:pt x="14312" y="11631"/>
                    </a:lnTo>
                    <a:lnTo>
                      <a:pt x="14153" y="11779"/>
                    </a:lnTo>
                    <a:lnTo>
                      <a:pt x="14089" y="11985"/>
                    </a:lnTo>
                    <a:lnTo>
                      <a:pt x="14089" y="12103"/>
                    </a:lnTo>
                    <a:lnTo>
                      <a:pt x="14153" y="12222"/>
                    </a:lnTo>
                    <a:lnTo>
                      <a:pt x="14216" y="12222"/>
                    </a:lnTo>
                    <a:lnTo>
                      <a:pt x="14344" y="12281"/>
                    </a:lnTo>
                    <a:lnTo>
                      <a:pt x="14344" y="12487"/>
                    </a:lnTo>
                    <a:lnTo>
                      <a:pt x="14280" y="12723"/>
                    </a:lnTo>
                    <a:lnTo>
                      <a:pt x="14280" y="12960"/>
                    </a:lnTo>
                    <a:lnTo>
                      <a:pt x="14312" y="13225"/>
                    </a:lnTo>
                    <a:lnTo>
                      <a:pt x="14471" y="13461"/>
                    </a:lnTo>
                    <a:lnTo>
                      <a:pt x="14695" y="13520"/>
                    </a:lnTo>
                    <a:lnTo>
                      <a:pt x="14918" y="13550"/>
                    </a:lnTo>
                    <a:lnTo>
                      <a:pt x="15077" y="13580"/>
                    </a:lnTo>
                    <a:lnTo>
                      <a:pt x="15109" y="13698"/>
                    </a:lnTo>
                    <a:lnTo>
                      <a:pt x="15173" y="13786"/>
                    </a:lnTo>
                    <a:lnTo>
                      <a:pt x="15173" y="13993"/>
                    </a:lnTo>
                    <a:lnTo>
                      <a:pt x="15077" y="14140"/>
                    </a:lnTo>
                    <a:lnTo>
                      <a:pt x="15077" y="1422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2" name="Drawing 24"/>
              <p:cNvSpPr>
                <a:spLocks noChangeAspect="1"/>
              </p:cNvSpPr>
              <p:nvPr/>
            </p:nvSpPr>
            <p:spPr bwMode="auto">
              <a:xfrm>
                <a:off x="16851" y="-39766"/>
                <a:ext cx="1496" cy="104"/>
              </a:xfrm>
              <a:custGeom>
                <a:avLst/>
                <a:gdLst/>
                <a:ahLst/>
                <a:cxnLst>
                  <a:cxn ang="0">
                    <a:pos x="13405" y="0"/>
                  </a:cxn>
                  <a:cxn ang="0">
                    <a:pos x="14895" y="158"/>
                  </a:cxn>
                  <a:cxn ang="0">
                    <a:pos x="14895" y="1575"/>
                  </a:cxn>
                  <a:cxn ang="0">
                    <a:pos x="14895" y="3151"/>
                  </a:cxn>
                  <a:cxn ang="0">
                    <a:pos x="14895" y="4096"/>
                  </a:cxn>
                  <a:cxn ang="0">
                    <a:pos x="15267" y="5829"/>
                  </a:cxn>
                  <a:cxn ang="0">
                    <a:pos x="16384" y="7877"/>
                  </a:cxn>
                  <a:cxn ang="0">
                    <a:pos x="15639" y="9452"/>
                  </a:cxn>
                  <a:cxn ang="0">
                    <a:pos x="14150" y="10713"/>
                  </a:cxn>
                  <a:cxn ang="0">
                    <a:pos x="13777" y="11973"/>
                  </a:cxn>
                  <a:cxn ang="0">
                    <a:pos x="12660" y="12761"/>
                  </a:cxn>
                  <a:cxn ang="0">
                    <a:pos x="12288" y="13863"/>
                  </a:cxn>
                  <a:cxn ang="0">
                    <a:pos x="11171" y="14494"/>
                  </a:cxn>
                  <a:cxn ang="0">
                    <a:pos x="10799" y="14651"/>
                  </a:cxn>
                  <a:cxn ang="0">
                    <a:pos x="9681" y="15439"/>
                  </a:cxn>
                  <a:cxn ang="0">
                    <a:pos x="9681" y="16384"/>
                  </a:cxn>
                  <a:cxn ang="0">
                    <a:pos x="8192" y="15281"/>
                  </a:cxn>
                  <a:cxn ang="0">
                    <a:pos x="6330" y="15124"/>
                  </a:cxn>
                  <a:cxn ang="0">
                    <a:pos x="4468" y="14494"/>
                  </a:cxn>
                  <a:cxn ang="0">
                    <a:pos x="3351" y="13548"/>
                  </a:cxn>
                  <a:cxn ang="0">
                    <a:pos x="3724" y="12603"/>
                  </a:cxn>
                  <a:cxn ang="0">
                    <a:pos x="1862" y="12130"/>
                  </a:cxn>
                  <a:cxn ang="0">
                    <a:pos x="1489" y="11343"/>
                  </a:cxn>
                  <a:cxn ang="0">
                    <a:pos x="1489" y="10240"/>
                  </a:cxn>
                  <a:cxn ang="0">
                    <a:pos x="1489" y="9137"/>
                  </a:cxn>
                  <a:cxn ang="0">
                    <a:pos x="1489" y="8507"/>
                  </a:cxn>
                  <a:cxn ang="0">
                    <a:pos x="372" y="7719"/>
                  </a:cxn>
                  <a:cxn ang="0">
                    <a:pos x="0" y="7089"/>
                  </a:cxn>
                  <a:cxn ang="0">
                    <a:pos x="372" y="6459"/>
                  </a:cxn>
                  <a:cxn ang="0">
                    <a:pos x="372" y="5829"/>
                  </a:cxn>
                  <a:cxn ang="0">
                    <a:pos x="372" y="5671"/>
                  </a:cxn>
                  <a:cxn ang="0">
                    <a:pos x="745" y="5356"/>
                  </a:cxn>
                  <a:cxn ang="0">
                    <a:pos x="745" y="5199"/>
                  </a:cxn>
                  <a:cxn ang="0">
                    <a:pos x="1489" y="4569"/>
                  </a:cxn>
                  <a:cxn ang="0">
                    <a:pos x="2234" y="3938"/>
                  </a:cxn>
                  <a:cxn ang="0">
                    <a:pos x="3351" y="3938"/>
                  </a:cxn>
                  <a:cxn ang="0">
                    <a:pos x="5213" y="3781"/>
                  </a:cxn>
                  <a:cxn ang="0">
                    <a:pos x="7447" y="3308"/>
                  </a:cxn>
                  <a:cxn ang="0">
                    <a:pos x="8937" y="2678"/>
                  </a:cxn>
                  <a:cxn ang="0">
                    <a:pos x="11916" y="2521"/>
                  </a:cxn>
                  <a:cxn ang="0">
                    <a:pos x="12660" y="1890"/>
                  </a:cxn>
                  <a:cxn ang="0">
                    <a:pos x="12660" y="945"/>
                  </a:cxn>
                  <a:cxn ang="0">
                    <a:pos x="13405" y="315"/>
                  </a:cxn>
                  <a:cxn ang="0">
                    <a:pos x="13405" y="0"/>
                  </a:cxn>
                </a:cxnLst>
                <a:rect l="0" t="0" r="r" b="b"/>
                <a:pathLst>
                  <a:path w="16384" h="16384">
                    <a:moveTo>
                      <a:pt x="13405" y="0"/>
                    </a:moveTo>
                    <a:lnTo>
                      <a:pt x="14895" y="158"/>
                    </a:lnTo>
                    <a:lnTo>
                      <a:pt x="14895" y="1575"/>
                    </a:lnTo>
                    <a:lnTo>
                      <a:pt x="14895" y="3151"/>
                    </a:lnTo>
                    <a:lnTo>
                      <a:pt x="14895" y="4096"/>
                    </a:lnTo>
                    <a:lnTo>
                      <a:pt x="15267" y="5829"/>
                    </a:lnTo>
                    <a:lnTo>
                      <a:pt x="16384" y="7877"/>
                    </a:lnTo>
                    <a:lnTo>
                      <a:pt x="15639" y="9452"/>
                    </a:lnTo>
                    <a:lnTo>
                      <a:pt x="14150" y="10713"/>
                    </a:lnTo>
                    <a:lnTo>
                      <a:pt x="13777" y="11973"/>
                    </a:lnTo>
                    <a:lnTo>
                      <a:pt x="12660" y="12761"/>
                    </a:lnTo>
                    <a:lnTo>
                      <a:pt x="12288" y="13863"/>
                    </a:lnTo>
                    <a:lnTo>
                      <a:pt x="11171" y="14494"/>
                    </a:lnTo>
                    <a:lnTo>
                      <a:pt x="10799" y="14651"/>
                    </a:lnTo>
                    <a:lnTo>
                      <a:pt x="9681" y="15439"/>
                    </a:lnTo>
                    <a:lnTo>
                      <a:pt x="9681" y="16384"/>
                    </a:lnTo>
                    <a:lnTo>
                      <a:pt x="8192" y="15281"/>
                    </a:lnTo>
                    <a:lnTo>
                      <a:pt x="6330" y="15124"/>
                    </a:lnTo>
                    <a:lnTo>
                      <a:pt x="4468" y="14494"/>
                    </a:lnTo>
                    <a:lnTo>
                      <a:pt x="3351" y="13548"/>
                    </a:lnTo>
                    <a:lnTo>
                      <a:pt x="3724" y="12603"/>
                    </a:lnTo>
                    <a:lnTo>
                      <a:pt x="1862" y="12130"/>
                    </a:lnTo>
                    <a:lnTo>
                      <a:pt x="1489" y="11343"/>
                    </a:lnTo>
                    <a:lnTo>
                      <a:pt x="1489" y="10240"/>
                    </a:lnTo>
                    <a:lnTo>
                      <a:pt x="1489" y="9137"/>
                    </a:lnTo>
                    <a:lnTo>
                      <a:pt x="1489" y="8507"/>
                    </a:lnTo>
                    <a:lnTo>
                      <a:pt x="372" y="7719"/>
                    </a:lnTo>
                    <a:lnTo>
                      <a:pt x="0" y="7089"/>
                    </a:lnTo>
                    <a:lnTo>
                      <a:pt x="372" y="6459"/>
                    </a:lnTo>
                    <a:lnTo>
                      <a:pt x="372" y="5829"/>
                    </a:lnTo>
                    <a:lnTo>
                      <a:pt x="372" y="5671"/>
                    </a:lnTo>
                    <a:lnTo>
                      <a:pt x="745" y="5356"/>
                    </a:lnTo>
                    <a:lnTo>
                      <a:pt x="745" y="5199"/>
                    </a:lnTo>
                    <a:lnTo>
                      <a:pt x="1489" y="4569"/>
                    </a:lnTo>
                    <a:lnTo>
                      <a:pt x="2234" y="3938"/>
                    </a:lnTo>
                    <a:lnTo>
                      <a:pt x="3351" y="3938"/>
                    </a:lnTo>
                    <a:lnTo>
                      <a:pt x="5213" y="3781"/>
                    </a:lnTo>
                    <a:lnTo>
                      <a:pt x="7447" y="3308"/>
                    </a:lnTo>
                    <a:lnTo>
                      <a:pt x="8937" y="2678"/>
                    </a:lnTo>
                    <a:lnTo>
                      <a:pt x="11916" y="2521"/>
                    </a:lnTo>
                    <a:lnTo>
                      <a:pt x="12660" y="1890"/>
                    </a:lnTo>
                    <a:lnTo>
                      <a:pt x="12660" y="945"/>
                    </a:lnTo>
                    <a:lnTo>
                      <a:pt x="13405" y="315"/>
                    </a:lnTo>
                    <a:lnTo>
                      <a:pt x="13405"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9" name="Germany"/>
            <p:cNvGrpSpPr>
              <a:grpSpLocks noChangeAspect="1"/>
            </p:cNvGrpSpPr>
            <p:nvPr/>
          </p:nvGrpSpPr>
          <p:grpSpPr bwMode="auto">
            <a:xfrm>
              <a:off x="1748" y="1458"/>
              <a:ext cx="430" cy="635"/>
              <a:chOff x="-637" y="-44450"/>
              <a:chExt cx="17888" cy="490"/>
            </a:xfrm>
            <a:grpFill/>
          </p:grpSpPr>
          <p:sp>
            <p:nvSpPr>
              <p:cNvPr id="109" name="Drawing 26"/>
              <p:cNvSpPr>
                <a:spLocks noChangeAspect="1"/>
              </p:cNvSpPr>
              <p:nvPr/>
            </p:nvSpPr>
            <p:spPr bwMode="auto">
              <a:xfrm>
                <a:off x="-637" y="-44450"/>
                <a:ext cx="17888" cy="490"/>
              </a:xfrm>
              <a:custGeom>
                <a:avLst/>
                <a:gdLst/>
                <a:ahLst/>
                <a:cxnLst>
                  <a:cxn ang="0">
                    <a:pos x="524" y="9463"/>
                  </a:cxn>
                  <a:cxn ang="0">
                    <a:pos x="333" y="10165"/>
                  </a:cxn>
                  <a:cxn ang="0">
                    <a:pos x="476" y="11235"/>
                  </a:cxn>
                  <a:cxn ang="0">
                    <a:pos x="1095" y="12138"/>
                  </a:cxn>
                  <a:cxn ang="0">
                    <a:pos x="3143" y="12572"/>
                  </a:cxn>
                  <a:cxn ang="0">
                    <a:pos x="2762" y="13977"/>
                  </a:cxn>
                  <a:cxn ang="0">
                    <a:pos x="2286" y="15582"/>
                  </a:cxn>
                  <a:cxn ang="0">
                    <a:pos x="3429" y="15749"/>
                  </a:cxn>
                  <a:cxn ang="0">
                    <a:pos x="5525" y="15849"/>
                  </a:cxn>
                  <a:cxn ang="0">
                    <a:pos x="7192" y="16016"/>
                  </a:cxn>
                  <a:cxn ang="0">
                    <a:pos x="8287" y="15983"/>
                  </a:cxn>
                  <a:cxn ang="0">
                    <a:pos x="10383" y="15882"/>
                  </a:cxn>
                  <a:cxn ang="0">
                    <a:pos x="12097" y="15749"/>
                  </a:cxn>
                  <a:cxn ang="0">
                    <a:pos x="13050" y="15648"/>
                  </a:cxn>
                  <a:cxn ang="0">
                    <a:pos x="13717" y="14277"/>
                  </a:cxn>
                  <a:cxn ang="0">
                    <a:pos x="14622" y="13375"/>
                  </a:cxn>
                  <a:cxn ang="0">
                    <a:pos x="12669" y="12104"/>
                  </a:cxn>
                  <a:cxn ang="0">
                    <a:pos x="11383" y="10566"/>
                  </a:cxn>
                  <a:cxn ang="0">
                    <a:pos x="11716" y="10365"/>
                  </a:cxn>
                  <a:cxn ang="0">
                    <a:pos x="12383" y="9830"/>
                  </a:cxn>
                  <a:cxn ang="0">
                    <a:pos x="13812" y="9195"/>
                  </a:cxn>
                  <a:cxn ang="0">
                    <a:pos x="15193" y="8259"/>
                  </a:cxn>
                  <a:cxn ang="0">
                    <a:pos x="16193" y="8827"/>
                  </a:cxn>
                  <a:cxn ang="0">
                    <a:pos x="16384" y="7690"/>
                  </a:cxn>
                  <a:cxn ang="0">
                    <a:pos x="15765" y="6788"/>
                  </a:cxn>
                  <a:cxn ang="0">
                    <a:pos x="15527" y="5350"/>
                  </a:cxn>
                  <a:cxn ang="0">
                    <a:pos x="14955" y="4481"/>
                  </a:cxn>
                  <a:cxn ang="0">
                    <a:pos x="15241" y="3176"/>
                  </a:cxn>
                  <a:cxn ang="0">
                    <a:pos x="14622" y="2541"/>
                  </a:cxn>
                  <a:cxn ang="0">
                    <a:pos x="14003" y="1939"/>
                  </a:cxn>
                  <a:cxn ang="0">
                    <a:pos x="13241" y="1672"/>
                  </a:cxn>
                  <a:cxn ang="0">
                    <a:pos x="12288" y="1304"/>
                  </a:cxn>
                  <a:cxn ang="0">
                    <a:pos x="12336" y="1137"/>
                  </a:cxn>
                  <a:cxn ang="0">
                    <a:pos x="11335" y="1739"/>
                  </a:cxn>
                  <a:cxn ang="0">
                    <a:pos x="10288" y="1939"/>
                  </a:cxn>
                  <a:cxn ang="0">
                    <a:pos x="9716" y="2140"/>
                  </a:cxn>
                  <a:cxn ang="0">
                    <a:pos x="9097" y="1839"/>
                  </a:cxn>
                  <a:cxn ang="0">
                    <a:pos x="9240" y="1304"/>
                  </a:cxn>
                  <a:cxn ang="0">
                    <a:pos x="8001" y="1271"/>
                  </a:cxn>
                  <a:cxn ang="0">
                    <a:pos x="7716" y="802"/>
                  </a:cxn>
                  <a:cxn ang="0">
                    <a:pos x="7144" y="234"/>
                  </a:cxn>
                  <a:cxn ang="0">
                    <a:pos x="6858" y="134"/>
                  </a:cxn>
                  <a:cxn ang="0">
                    <a:pos x="5668" y="0"/>
                  </a:cxn>
                  <a:cxn ang="0">
                    <a:pos x="6049" y="769"/>
                  </a:cxn>
                  <a:cxn ang="0">
                    <a:pos x="5525" y="1304"/>
                  </a:cxn>
                  <a:cxn ang="0">
                    <a:pos x="6049" y="1739"/>
                  </a:cxn>
                  <a:cxn ang="0">
                    <a:pos x="6239" y="2274"/>
                  </a:cxn>
                  <a:cxn ang="0">
                    <a:pos x="5334" y="2474"/>
                  </a:cxn>
                  <a:cxn ang="0">
                    <a:pos x="5430" y="3477"/>
                  </a:cxn>
                  <a:cxn ang="0">
                    <a:pos x="4572" y="3176"/>
                  </a:cxn>
                  <a:cxn ang="0">
                    <a:pos x="3048" y="2675"/>
                  </a:cxn>
                  <a:cxn ang="0">
                    <a:pos x="2810" y="3210"/>
                  </a:cxn>
                  <a:cxn ang="0">
                    <a:pos x="3334" y="3678"/>
                  </a:cxn>
                  <a:cxn ang="0">
                    <a:pos x="2429" y="4079"/>
                  </a:cxn>
                  <a:cxn ang="0">
                    <a:pos x="1810" y="5049"/>
                  </a:cxn>
                  <a:cxn ang="0">
                    <a:pos x="1715" y="5885"/>
                  </a:cxn>
                  <a:cxn ang="0">
                    <a:pos x="476" y="6253"/>
                  </a:cxn>
                  <a:cxn ang="0">
                    <a:pos x="381" y="7624"/>
                  </a:cxn>
                  <a:cxn ang="0">
                    <a:pos x="191" y="8660"/>
                  </a:cxn>
                </a:cxnLst>
                <a:rect l="0" t="0" r="r" b="b"/>
                <a:pathLst>
                  <a:path w="16384" h="16384">
                    <a:moveTo>
                      <a:pt x="191" y="8794"/>
                    </a:moveTo>
                    <a:lnTo>
                      <a:pt x="333" y="8961"/>
                    </a:lnTo>
                    <a:lnTo>
                      <a:pt x="333" y="9028"/>
                    </a:lnTo>
                    <a:lnTo>
                      <a:pt x="333" y="9229"/>
                    </a:lnTo>
                    <a:lnTo>
                      <a:pt x="524" y="9463"/>
                    </a:lnTo>
                    <a:lnTo>
                      <a:pt x="524" y="9630"/>
                    </a:lnTo>
                    <a:lnTo>
                      <a:pt x="143" y="10031"/>
                    </a:lnTo>
                    <a:lnTo>
                      <a:pt x="95" y="10031"/>
                    </a:lnTo>
                    <a:lnTo>
                      <a:pt x="0" y="9998"/>
                    </a:lnTo>
                    <a:lnTo>
                      <a:pt x="333" y="10165"/>
                    </a:lnTo>
                    <a:lnTo>
                      <a:pt x="286" y="10365"/>
                    </a:lnTo>
                    <a:lnTo>
                      <a:pt x="286" y="10533"/>
                    </a:lnTo>
                    <a:lnTo>
                      <a:pt x="381" y="10700"/>
                    </a:lnTo>
                    <a:lnTo>
                      <a:pt x="476" y="10934"/>
                    </a:lnTo>
                    <a:lnTo>
                      <a:pt x="476" y="11235"/>
                    </a:lnTo>
                    <a:lnTo>
                      <a:pt x="286" y="11368"/>
                    </a:lnTo>
                    <a:lnTo>
                      <a:pt x="524" y="11502"/>
                    </a:lnTo>
                    <a:lnTo>
                      <a:pt x="714" y="11703"/>
                    </a:lnTo>
                    <a:lnTo>
                      <a:pt x="905" y="11870"/>
                    </a:lnTo>
                    <a:lnTo>
                      <a:pt x="1095" y="12138"/>
                    </a:lnTo>
                    <a:lnTo>
                      <a:pt x="1476" y="12171"/>
                    </a:lnTo>
                    <a:lnTo>
                      <a:pt x="1810" y="12238"/>
                    </a:lnTo>
                    <a:lnTo>
                      <a:pt x="2239" y="12372"/>
                    </a:lnTo>
                    <a:lnTo>
                      <a:pt x="2620" y="12438"/>
                    </a:lnTo>
                    <a:lnTo>
                      <a:pt x="3143" y="12572"/>
                    </a:lnTo>
                    <a:lnTo>
                      <a:pt x="3620" y="12773"/>
                    </a:lnTo>
                    <a:lnTo>
                      <a:pt x="3524" y="13074"/>
                    </a:lnTo>
                    <a:lnTo>
                      <a:pt x="3191" y="13341"/>
                    </a:lnTo>
                    <a:lnTo>
                      <a:pt x="2810" y="13642"/>
                    </a:lnTo>
                    <a:lnTo>
                      <a:pt x="2762" y="13977"/>
                    </a:lnTo>
                    <a:lnTo>
                      <a:pt x="2572" y="14311"/>
                    </a:lnTo>
                    <a:lnTo>
                      <a:pt x="2381" y="14578"/>
                    </a:lnTo>
                    <a:lnTo>
                      <a:pt x="2286" y="14980"/>
                    </a:lnTo>
                    <a:lnTo>
                      <a:pt x="2286" y="15314"/>
                    </a:lnTo>
                    <a:lnTo>
                      <a:pt x="2286" y="15582"/>
                    </a:lnTo>
                    <a:lnTo>
                      <a:pt x="2381" y="15648"/>
                    </a:lnTo>
                    <a:lnTo>
                      <a:pt x="2429" y="15648"/>
                    </a:lnTo>
                    <a:lnTo>
                      <a:pt x="2620" y="15849"/>
                    </a:lnTo>
                    <a:lnTo>
                      <a:pt x="2953" y="15782"/>
                    </a:lnTo>
                    <a:lnTo>
                      <a:pt x="3429" y="15749"/>
                    </a:lnTo>
                    <a:lnTo>
                      <a:pt x="3905" y="15749"/>
                    </a:lnTo>
                    <a:lnTo>
                      <a:pt x="4477" y="15715"/>
                    </a:lnTo>
                    <a:lnTo>
                      <a:pt x="4858" y="15648"/>
                    </a:lnTo>
                    <a:lnTo>
                      <a:pt x="5144" y="15715"/>
                    </a:lnTo>
                    <a:lnTo>
                      <a:pt x="5525" y="15849"/>
                    </a:lnTo>
                    <a:lnTo>
                      <a:pt x="6001" y="15983"/>
                    </a:lnTo>
                    <a:lnTo>
                      <a:pt x="6192" y="16050"/>
                    </a:lnTo>
                    <a:lnTo>
                      <a:pt x="6477" y="15983"/>
                    </a:lnTo>
                    <a:lnTo>
                      <a:pt x="6858" y="15916"/>
                    </a:lnTo>
                    <a:lnTo>
                      <a:pt x="7192" y="16016"/>
                    </a:lnTo>
                    <a:lnTo>
                      <a:pt x="7382" y="16250"/>
                    </a:lnTo>
                    <a:lnTo>
                      <a:pt x="7716" y="16384"/>
                    </a:lnTo>
                    <a:lnTo>
                      <a:pt x="7906" y="16317"/>
                    </a:lnTo>
                    <a:lnTo>
                      <a:pt x="8001" y="16150"/>
                    </a:lnTo>
                    <a:lnTo>
                      <a:pt x="8287" y="15983"/>
                    </a:lnTo>
                    <a:lnTo>
                      <a:pt x="8668" y="16016"/>
                    </a:lnTo>
                    <a:lnTo>
                      <a:pt x="9145" y="16183"/>
                    </a:lnTo>
                    <a:lnTo>
                      <a:pt x="9668" y="16250"/>
                    </a:lnTo>
                    <a:lnTo>
                      <a:pt x="10002" y="16050"/>
                    </a:lnTo>
                    <a:lnTo>
                      <a:pt x="10383" y="15882"/>
                    </a:lnTo>
                    <a:lnTo>
                      <a:pt x="10764" y="15849"/>
                    </a:lnTo>
                    <a:lnTo>
                      <a:pt x="11193" y="15849"/>
                    </a:lnTo>
                    <a:lnTo>
                      <a:pt x="11526" y="15782"/>
                    </a:lnTo>
                    <a:lnTo>
                      <a:pt x="11716" y="15648"/>
                    </a:lnTo>
                    <a:lnTo>
                      <a:pt x="12097" y="15749"/>
                    </a:lnTo>
                    <a:lnTo>
                      <a:pt x="12336" y="15749"/>
                    </a:lnTo>
                    <a:lnTo>
                      <a:pt x="12669" y="15749"/>
                    </a:lnTo>
                    <a:lnTo>
                      <a:pt x="12764" y="15983"/>
                    </a:lnTo>
                    <a:lnTo>
                      <a:pt x="13050" y="15849"/>
                    </a:lnTo>
                    <a:lnTo>
                      <a:pt x="13050" y="15648"/>
                    </a:lnTo>
                    <a:lnTo>
                      <a:pt x="12764" y="15214"/>
                    </a:lnTo>
                    <a:lnTo>
                      <a:pt x="12717" y="14812"/>
                    </a:lnTo>
                    <a:lnTo>
                      <a:pt x="12907" y="14512"/>
                    </a:lnTo>
                    <a:lnTo>
                      <a:pt x="13336" y="14378"/>
                    </a:lnTo>
                    <a:lnTo>
                      <a:pt x="13717" y="14277"/>
                    </a:lnTo>
                    <a:lnTo>
                      <a:pt x="13812" y="14010"/>
                    </a:lnTo>
                    <a:lnTo>
                      <a:pt x="13907" y="13776"/>
                    </a:lnTo>
                    <a:lnTo>
                      <a:pt x="14288" y="13709"/>
                    </a:lnTo>
                    <a:lnTo>
                      <a:pt x="14574" y="13609"/>
                    </a:lnTo>
                    <a:lnTo>
                      <a:pt x="14622" y="13375"/>
                    </a:lnTo>
                    <a:lnTo>
                      <a:pt x="14431" y="13208"/>
                    </a:lnTo>
                    <a:lnTo>
                      <a:pt x="13860" y="12940"/>
                    </a:lnTo>
                    <a:lnTo>
                      <a:pt x="13526" y="12706"/>
                    </a:lnTo>
                    <a:lnTo>
                      <a:pt x="13145" y="12405"/>
                    </a:lnTo>
                    <a:lnTo>
                      <a:pt x="12669" y="12104"/>
                    </a:lnTo>
                    <a:lnTo>
                      <a:pt x="12193" y="11837"/>
                    </a:lnTo>
                    <a:lnTo>
                      <a:pt x="11812" y="11502"/>
                    </a:lnTo>
                    <a:lnTo>
                      <a:pt x="11812" y="11034"/>
                    </a:lnTo>
                    <a:lnTo>
                      <a:pt x="11764" y="10700"/>
                    </a:lnTo>
                    <a:lnTo>
                      <a:pt x="11383" y="10566"/>
                    </a:lnTo>
                    <a:lnTo>
                      <a:pt x="11050" y="10299"/>
                    </a:lnTo>
                    <a:lnTo>
                      <a:pt x="11050" y="10098"/>
                    </a:lnTo>
                    <a:lnTo>
                      <a:pt x="11526" y="10232"/>
                    </a:lnTo>
                    <a:lnTo>
                      <a:pt x="11621" y="10365"/>
                    </a:lnTo>
                    <a:lnTo>
                      <a:pt x="11716" y="10365"/>
                    </a:lnTo>
                    <a:lnTo>
                      <a:pt x="11812" y="10165"/>
                    </a:lnTo>
                    <a:lnTo>
                      <a:pt x="11907" y="9998"/>
                    </a:lnTo>
                    <a:lnTo>
                      <a:pt x="12002" y="9964"/>
                    </a:lnTo>
                    <a:lnTo>
                      <a:pt x="12145" y="9897"/>
                    </a:lnTo>
                    <a:lnTo>
                      <a:pt x="12383" y="9830"/>
                    </a:lnTo>
                    <a:lnTo>
                      <a:pt x="12717" y="9764"/>
                    </a:lnTo>
                    <a:lnTo>
                      <a:pt x="13050" y="9697"/>
                    </a:lnTo>
                    <a:lnTo>
                      <a:pt x="13288" y="9596"/>
                    </a:lnTo>
                    <a:lnTo>
                      <a:pt x="13622" y="9463"/>
                    </a:lnTo>
                    <a:lnTo>
                      <a:pt x="13812" y="9195"/>
                    </a:lnTo>
                    <a:lnTo>
                      <a:pt x="14193" y="9061"/>
                    </a:lnTo>
                    <a:lnTo>
                      <a:pt x="14669" y="8928"/>
                    </a:lnTo>
                    <a:lnTo>
                      <a:pt x="15050" y="8827"/>
                    </a:lnTo>
                    <a:lnTo>
                      <a:pt x="15146" y="8526"/>
                    </a:lnTo>
                    <a:lnTo>
                      <a:pt x="15193" y="8259"/>
                    </a:lnTo>
                    <a:lnTo>
                      <a:pt x="15527" y="8292"/>
                    </a:lnTo>
                    <a:lnTo>
                      <a:pt x="15717" y="8627"/>
                    </a:lnTo>
                    <a:lnTo>
                      <a:pt x="15955" y="8827"/>
                    </a:lnTo>
                    <a:lnTo>
                      <a:pt x="16193" y="8794"/>
                    </a:lnTo>
                    <a:lnTo>
                      <a:pt x="16193" y="8827"/>
                    </a:lnTo>
                    <a:lnTo>
                      <a:pt x="16193" y="8794"/>
                    </a:lnTo>
                    <a:lnTo>
                      <a:pt x="16336" y="8627"/>
                    </a:lnTo>
                    <a:lnTo>
                      <a:pt x="16384" y="8159"/>
                    </a:lnTo>
                    <a:lnTo>
                      <a:pt x="16384" y="7858"/>
                    </a:lnTo>
                    <a:lnTo>
                      <a:pt x="16384" y="7690"/>
                    </a:lnTo>
                    <a:lnTo>
                      <a:pt x="16384" y="7557"/>
                    </a:lnTo>
                    <a:lnTo>
                      <a:pt x="16289" y="7490"/>
                    </a:lnTo>
                    <a:lnTo>
                      <a:pt x="16098" y="7323"/>
                    </a:lnTo>
                    <a:lnTo>
                      <a:pt x="15812" y="7089"/>
                    </a:lnTo>
                    <a:lnTo>
                      <a:pt x="15765" y="6788"/>
                    </a:lnTo>
                    <a:lnTo>
                      <a:pt x="15765" y="6520"/>
                    </a:lnTo>
                    <a:lnTo>
                      <a:pt x="15765" y="6286"/>
                    </a:lnTo>
                    <a:lnTo>
                      <a:pt x="15717" y="5885"/>
                    </a:lnTo>
                    <a:lnTo>
                      <a:pt x="15574" y="5684"/>
                    </a:lnTo>
                    <a:lnTo>
                      <a:pt x="15527" y="5350"/>
                    </a:lnTo>
                    <a:lnTo>
                      <a:pt x="15527" y="5082"/>
                    </a:lnTo>
                    <a:lnTo>
                      <a:pt x="15384" y="4882"/>
                    </a:lnTo>
                    <a:lnTo>
                      <a:pt x="15146" y="4748"/>
                    </a:lnTo>
                    <a:lnTo>
                      <a:pt x="14955" y="4614"/>
                    </a:lnTo>
                    <a:lnTo>
                      <a:pt x="14955" y="4481"/>
                    </a:lnTo>
                    <a:lnTo>
                      <a:pt x="15050" y="4146"/>
                    </a:lnTo>
                    <a:lnTo>
                      <a:pt x="15193" y="3845"/>
                    </a:lnTo>
                    <a:lnTo>
                      <a:pt x="15241" y="3578"/>
                    </a:lnTo>
                    <a:lnTo>
                      <a:pt x="15241" y="3344"/>
                    </a:lnTo>
                    <a:lnTo>
                      <a:pt x="15241" y="3176"/>
                    </a:lnTo>
                    <a:lnTo>
                      <a:pt x="15146" y="3009"/>
                    </a:lnTo>
                    <a:lnTo>
                      <a:pt x="14955" y="2775"/>
                    </a:lnTo>
                    <a:lnTo>
                      <a:pt x="14860" y="2508"/>
                    </a:lnTo>
                    <a:lnTo>
                      <a:pt x="14860" y="2541"/>
                    </a:lnTo>
                    <a:lnTo>
                      <a:pt x="14622" y="2541"/>
                    </a:lnTo>
                    <a:lnTo>
                      <a:pt x="14431" y="2474"/>
                    </a:lnTo>
                    <a:lnTo>
                      <a:pt x="14193" y="2407"/>
                    </a:lnTo>
                    <a:lnTo>
                      <a:pt x="14098" y="2240"/>
                    </a:lnTo>
                    <a:lnTo>
                      <a:pt x="14098" y="2107"/>
                    </a:lnTo>
                    <a:lnTo>
                      <a:pt x="14003" y="1939"/>
                    </a:lnTo>
                    <a:lnTo>
                      <a:pt x="13812" y="1806"/>
                    </a:lnTo>
                    <a:lnTo>
                      <a:pt x="13717" y="1806"/>
                    </a:lnTo>
                    <a:lnTo>
                      <a:pt x="13526" y="1806"/>
                    </a:lnTo>
                    <a:lnTo>
                      <a:pt x="13336" y="1705"/>
                    </a:lnTo>
                    <a:lnTo>
                      <a:pt x="13241" y="1672"/>
                    </a:lnTo>
                    <a:lnTo>
                      <a:pt x="13145" y="1538"/>
                    </a:lnTo>
                    <a:lnTo>
                      <a:pt x="12907" y="1404"/>
                    </a:lnTo>
                    <a:lnTo>
                      <a:pt x="12717" y="1271"/>
                    </a:lnTo>
                    <a:lnTo>
                      <a:pt x="12526" y="1271"/>
                    </a:lnTo>
                    <a:lnTo>
                      <a:pt x="12288" y="1304"/>
                    </a:lnTo>
                    <a:lnTo>
                      <a:pt x="12002" y="1404"/>
                    </a:lnTo>
                    <a:lnTo>
                      <a:pt x="11812" y="1538"/>
                    </a:lnTo>
                    <a:lnTo>
                      <a:pt x="11907" y="1404"/>
                    </a:lnTo>
                    <a:lnTo>
                      <a:pt x="12097" y="1271"/>
                    </a:lnTo>
                    <a:lnTo>
                      <a:pt x="12336" y="1137"/>
                    </a:lnTo>
                    <a:lnTo>
                      <a:pt x="12145" y="1070"/>
                    </a:lnTo>
                    <a:lnTo>
                      <a:pt x="11907" y="1137"/>
                    </a:lnTo>
                    <a:lnTo>
                      <a:pt x="11621" y="1337"/>
                    </a:lnTo>
                    <a:lnTo>
                      <a:pt x="11431" y="1538"/>
                    </a:lnTo>
                    <a:lnTo>
                      <a:pt x="11335" y="1739"/>
                    </a:lnTo>
                    <a:lnTo>
                      <a:pt x="11193" y="1806"/>
                    </a:lnTo>
                    <a:lnTo>
                      <a:pt x="11193" y="1672"/>
                    </a:lnTo>
                    <a:lnTo>
                      <a:pt x="10954" y="1705"/>
                    </a:lnTo>
                    <a:lnTo>
                      <a:pt x="10573" y="1739"/>
                    </a:lnTo>
                    <a:lnTo>
                      <a:pt x="10288" y="1939"/>
                    </a:lnTo>
                    <a:lnTo>
                      <a:pt x="10192" y="2006"/>
                    </a:lnTo>
                    <a:lnTo>
                      <a:pt x="10097" y="2073"/>
                    </a:lnTo>
                    <a:lnTo>
                      <a:pt x="10192" y="2140"/>
                    </a:lnTo>
                    <a:lnTo>
                      <a:pt x="9907" y="2140"/>
                    </a:lnTo>
                    <a:lnTo>
                      <a:pt x="9716" y="2140"/>
                    </a:lnTo>
                    <a:lnTo>
                      <a:pt x="9526" y="2073"/>
                    </a:lnTo>
                    <a:lnTo>
                      <a:pt x="9287" y="2207"/>
                    </a:lnTo>
                    <a:lnTo>
                      <a:pt x="9097" y="2274"/>
                    </a:lnTo>
                    <a:lnTo>
                      <a:pt x="8954" y="2006"/>
                    </a:lnTo>
                    <a:lnTo>
                      <a:pt x="9097" y="1839"/>
                    </a:lnTo>
                    <a:lnTo>
                      <a:pt x="9335" y="1705"/>
                    </a:lnTo>
                    <a:lnTo>
                      <a:pt x="9478" y="1538"/>
                    </a:lnTo>
                    <a:lnTo>
                      <a:pt x="9526" y="1337"/>
                    </a:lnTo>
                    <a:lnTo>
                      <a:pt x="9335" y="1271"/>
                    </a:lnTo>
                    <a:lnTo>
                      <a:pt x="9240" y="1304"/>
                    </a:lnTo>
                    <a:lnTo>
                      <a:pt x="8859" y="1404"/>
                    </a:lnTo>
                    <a:lnTo>
                      <a:pt x="8668" y="1404"/>
                    </a:lnTo>
                    <a:lnTo>
                      <a:pt x="8525" y="1204"/>
                    </a:lnTo>
                    <a:lnTo>
                      <a:pt x="8144" y="1137"/>
                    </a:lnTo>
                    <a:lnTo>
                      <a:pt x="8001" y="1271"/>
                    </a:lnTo>
                    <a:lnTo>
                      <a:pt x="7906" y="1271"/>
                    </a:lnTo>
                    <a:lnTo>
                      <a:pt x="7811" y="1070"/>
                    </a:lnTo>
                    <a:lnTo>
                      <a:pt x="7620" y="1070"/>
                    </a:lnTo>
                    <a:lnTo>
                      <a:pt x="7525" y="1003"/>
                    </a:lnTo>
                    <a:lnTo>
                      <a:pt x="7716" y="802"/>
                    </a:lnTo>
                    <a:lnTo>
                      <a:pt x="7716" y="602"/>
                    </a:lnTo>
                    <a:lnTo>
                      <a:pt x="7620" y="502"/>
                    </a:lnTo>
                    <a:lnTo>
                      <a:pt x="7573" y="368"/>
                    </a:lnTo>
                    <a:lnTo>
                      <a:pt x="7382" y="334"/>
                    </a:lnTo>
                    <a:lnTo>
                      <a:pt x="7144" y="234"/>
                    </a:lnTo>
                    <a:lnTo>
                      <a:pt x="6858" y="234"/>
                    </a:lnTo>
                    <a:lnTo>
                      <a:pt x="6858" y="201"/>
                    </a:lnTo>
                    <a:lnTo>
                      <a:pt x="6858" y="100"/>
                    </a:lnTo>
                    <a:lnTo>
                      <a:pt x="7001" y="100"/>
                    </a:lnTo>
                    <a:lnTo>
                      <a:pt x="6858" y="134"/>
                    </a:lnTo>
                    <a:lnTo>
                      <a:pt x="6620" y="201"/>
                    </a:lnTo>
                    <a:lnTo>
                      <a:pt x="6287" y="134"/>
                    </a:lnTo>
                    <a:lnTo>
                      <a:pt x="5906" y="67"/>
                    </a:lnTo>
                    <a:lnTo>
                      <a:pt x="5668" y="67"/>
                    </a:lnTo>
                    <a:lnTo>
                      <a:pt x="5668" y="0"/>
                    </a:lnTo>
                    <a:lnTo>
                      <a:pt x="5668" y="134"/>
                    </a:lnTo>
                    <a:lnTo>
                      <a:pt x="5668" y="267"/>
                    </a:lnTo>
                    <a:lnTo>
                      <a:pt x="5715" y="401"/>
                    </a:lnTo>
                    <a:lnTo>
                      <a:pt x="5906" y="635"/>
                    </a:lnTo>
                    <a:lnTo>
                      <a:pt x="6049" y="769"/>
                    </a:lnTo>
                    <a:lnTo>
                      <a:pt x="6096" y="936"/>
                    </a:lnTo>
                    <a:lnTo>
                      <a:pt x="5906" y="1037"/>
                    </a:lnTo>
                    <a:lnTo>
                      <a:pt x="5715" y="1070"/>
                    </a:lnTo>
                    <a:lnTo>
                      <a:pt x="5668" y="1170"/>
                    </a:lnTo>
                    <a:lnTo>
                      <a:pt x="5525" y="1304"/>
                    </a:lnTo>
                    <a:lnTo>
                      <a:pt x="5715" y="1304"/>
                    </a:lnTo>
                    <a:lnTo>
                      <a:pt x="5858" y="1404"/>
                    </a:lnTo>
                    <a:lnTo>
                      <a:pt x="5811" y="1538"/>
                    </a:lnTo>
                    <a:lnTo>
                      <a:pt x="5906" y="1672"/>
                    </a:lnTo>
                    <a:lnTo>
                      <a:pt x="6049" y="1739"/>
                    </a:lnTo>
                    <a:lnTo>
                      <a:pt x="6001" y="1872"/>
                    </a:lnTo>
                    <a:lnTo>
                      <a:pt x="5858" y="1872"/>
                    </a:lnTo>
                    <a:lnTo>
                      <a:pt x="5858" y="2073"/>
                    </a:lnTo>
                    <a:lnTo>
                      <a:pt x="6049" y="2207"/>
                    </a:lnTo>
                    <a:lnTo>
                      <a:pt x="6239" y="2274"/>
                    </a:lnTo>
                    <a:lnTo>
                      <a:pt x="6192" y="2341"/>
                    </a:lnTo>
                    <a:lnTo>
                      <a:pt x="5906" y="2341"/>
                    </a:lnTo>
                    <a:lnTo>
                      <a:pt x="5668" y="2341"/>
                    </a:lnTo>
                    <a:lnTo>
                      <a:pt x="5477" y="2341"/>
                    </a:lnTo>
                    <a:lnTo>
                      <a:pt x="5334" y="2474"/>
                    </a:lnTo>
                    <a:lnTo>
                      <a:pt x="5287" y="2608"/>
                    </a:lnTo>
                    <a:lnTo>
                      <a:pt x="5239" y="2809"/>
                    </a:lnTo>
                    <a:lnTo>
                      <a:pt x="5239" y="3009"/>
                    </a:lnTo>
                    <a:lnTo>
                      <a:pt x="5334" y="3277"/>
                    </a:lnTo>
                    <a:lnTo>
                      <a:pt x="5430" y="3477"/>
                    </a:lnTo>
                    <a:lnTo>
                      <a:pt x="5239" y="3310"/>
                    </a:lnTo>
                    <a:lnTo>
                      <a:pt x="5096" y="3009"/>
                    </a:lnTo>
                    <a:lnTo>
                      <a:pt x="4858" y="2942"/>
                    </a:lnTo>
                    <a:lnTo>
                      <a:pt x="4763" y="3176"/>
                    </a:lnTo>
                    <a:lnTo>
                      <a:pt x="4572" y="3176"/>
                    </a:lnTo>
                    <a:lnTo>
                      <a:pt x="4572" y="2909"/>
                    </a:lnTo>
                    <a:lnTo>
                      <a:pt x="4382" y="2675"/>
                    </a:lnTo>
                    <a:lnTo>
                      <a:pt x="3905" y="2608"/>
                    </a:lnTo>
                    <a:lnTo>
                      <a:pt x="3382" y="2608"/>
                    </a:lnTo>
                    <a:lnTo>
                      <a:pt x="3048" y="2675"/>
                    </a:lnTo>
                    <a:lnTo>
                      <a:pt x="2953" y="2876"/>
                    </a:lnTo>
                    <a:lnTo>
                      <a:pt x="2810" y="2942"/>
                    </a:lnTo>
                    <a:lnTo>
                      <a:pt x="2667" y="3076"/>
                    </a:lnTo>
                    <a:lnTo>
                      <a:pt x="2667" y="3176"/>
                    </a:lnTo>
                    <a:lnTo>
                      <a:pt x="2810" y="3210"/>
                    </a:lnTo>
                    <a:lnTo>
                      <a:pt x="3048" y="3277"/>
                    </a:lnTo>
                    <a:lnTo>
                      <a:pt x="3191" y="3344"/>
                    </a:lnTo>
                    <a:lnTo>
                      <a:pt x="3334" y="3444"/>
                    </a:lnTo>
                    <a:lnTo>
                      <a:pt x="3382" y="3678"/>
                    </a:lnTo>
                    <a:lnTo>
                      <a:pt x="3334" y="3678"/>
                    </a:lnTo>
                    <a:lnTo>
                      <a:pt x="3191" y="3444"/>
                    </a:lnTo>
                    <a:lnTo>
                      <a:pt x="2667" y="3477"/>
                    </a:lnTo>
                    <a:lnTo>
                      <a:pt x="2667" y="3611"/>
                    </a:lnTo>
                    <a:lnTo>
                      <a:pt x="2572" y="3812"/>
                    </a:lnTo>
                    <a:lnTo>
                      <a:pt x="2429" y="4079"/>
                    </a:lnTo>
                    <a:lnTo>
                      <a:pt x="2381" y="4347"/>
                    </a:lnTo>
                    <a:lnTo>
                      <a:pt x="2239" y="4547"/>
                    </a:lnTo>
                    <a:lnTo>
                      <a:pt x="1905" y="4748"/>
                    </a:lnTo>
                    <a:lnTo>
                      <a:pt x="1715" y="4781"/>
                    </a:lnTo>
                    <a:lnTo>
                      <a:pt x="1810" y="5049"/>
                    </a:lnTo>
                    <a:lnTo>
                      <a:pt x="2191" y="5183"/>
                    </a:lnTo>
                    <a:lnTo>
                      <a:pt x="2381" y="5216"/>
                    </a:lnTo>
                    <a:lnTo>
                      <a:pt x="2286" y="5550"/>
                    </a:lnTo>
                    <a:lnTo>
                      <a:pt x="2048" y="5751"/>
                    </a:lnTo>
                    <a:lnTo>
                      <a:pt x="1715" y="5885"/>
                    </a:lnTo>
                    <a:lnTo>
                      <a:pt x="1619" y="6152"/>
                    </a:lnTo>
                    <a:lnTo>
                      <a:pt x="1476" y="6420"/>
                    </a:lnTo>
                    <a:lnTo>
                      <a:pt x="1143" y="6420"/>
                    </a:lnTo>
                    <a:lnTo>
                      <a:pt x="762" y="6286"/>
                    </a:lnTo>
                    <a:lnTo>
                      <a:pt x="476" y="6253"/>
                    </a:lnTo>
                    <a:lnTo>
                      <a:pt x="381" y="6487"/>
                    </a:lnTo>
                    <a:lnTo>
                      <a:pt x="476" y="6821"/>
                    </a:lnTo>
                    <a:lnTo>
                      <a:pt x="476" y="7089"/>
                    </a:lnTo>
                    <a:lnTo>
                      <a:pt x="381" y="7423"/>
                    </a:lnTo>
                    <a:lnTo>
                      <a:pt x="381" y="7624"/>
                    </a:lnTo>
                    <a:lnTo>
                      <a:pt x="333" y="7858"/>
                    </a:lnTo>
                    <a:lnTo>
                      <a:pt x="143" y="8025"/>
                    </a:lnTo>
                    <a:lnTo>
                      <a:pt x="95" y="8225"/>
                    </a:lnTo>
                    <a:lnTo>
                      <a:pt x="143" y="8426"/>
                    </a:lnTo>
                    <a:lnTo>
                      <a:pt x="191" y="8660"/>
                    </a:lnTo>
                    <a:lnTo>
                      <a:pt x="191" y="879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0" name="Drawing 27"/>
              <p:cNvSpPr>
                <a:spLocks noChangeAspect="1"/>
              </p:cNvSpPr>
              <p:nvPr/>
            </p:nvSpPr>
            <p:spPr bwMode="auto">
              <a:xfrm>
                <a:off x="13611" y="-44431"/>
                <a:ext cx="936" cy="25"/>
              </a:xfrm>
              <a:custGeom>
                <a:avLst/>
                <a:gdLst/>
                <a:ahLst/>
                <a:cxnLst>
                  <a:cxn ang="0">
                    <a:pos x="14564" y="8520"/>
                  </a:cxn>
                  <a:cxn ang="0">
                    <a:pos x="14564" y="9830"/>
                  </a:cxn>
                  <a:cxn ang="0">
                    <a:pos x="15474" y="11141"/>
                  </a:cxn>
                  <a:cxn ang="0">
                    <a:pos x="16384" y="13763"/>
                  </a:cxn>
                  <a:cxn ang="0">
                    <a:pos x="16384" y="15729"/>
                  </a:cxn>
                  <a:cxn ang="0">
                    <a:pos x="14564" y="13763"/>
                  </a:cxn>
                  <a:cxn ang="0">
                    <a:pos x="10923" y="15073"/>
                  </a:cxn>
                  <a:cxn ang="0">
                    <a:pos x="8192" y="16384"/>
                  </a:cxn>
                  <a:cxn ang="0">
                    <a:pos x="3641" y="15729"/>
                  </a:cxn>
                  <a:cxn ang="0">
                    <a:pos x="0" y="13107"/>
                  </a:cxn>
                  <a:cxn ang="0">
                    <a:pos x="910" y="11141"/>
                  </a:cxn>
                  <a:cxn ang="0">
                    <a:pos x="1820" y="9830"/>
                  </a:cxn>
                  <a:cxn ang="0">
                    <a:pos x="0" y="5898"/>
                  </a:cxn>
                  <a:cxn ang="0">
                    <a:pos x="1820" y="5243"/>
                  </a:cxn>
                  <a:cxn ang="0">
                    <a:pos x="7282" y="7209"/>
                  </a:cxn>
                  <a:cxn ang="0">
                    <a:pos x="10923" y="7864"/>
                  </a:cxn>
                  <a:cxn ang="0">
                    <a:pos x="9102" y="5898"/>
                  </a:cxn>
                  <a:cxn ang="0">
                    <a:pos x="5461" y="3277"/>
                  </a:cxn>
                  <a:cxn ang="0">
                    <a:pos x="3641" y="1966"/>
                  </a:cxn>
                  <a:cxn ang="0">
                    <a:pos x="4551" y="0"/>
                  </a:cxn>
                  <a:cxn ang="0">
                    <a:pos x="8192" y="655"/>
                  </a:cxn>
                  <a:cxn ang="0">
                    <a:pos x="8192" y="2621"/>
                  </a:cxn>
                  <a:cxn ang="0">
                    <a:pos x="12743" y="2621"/>
                  </a:cxn>
                  <a:cxn ang="0">
                    <a:pos x="15474" y="4588"/>
                  </a:cxn>
                  <a:cxn ang="0">
                    <a:pos x="15474" y="7209"/>
                  </a:cxn>
                  <a:cxn ang="0">
                    <a:pos x="14564" y="8520"/>
                  </a:cxn>
                </a:cxnLst>
                <a:rect l="0" t="0" r="r" b="b"/>
                <a:pathLst>
                  <a:path w="16384" h="16384">
                    <a:moveTo>
                      <a:pt x="14564" y="8520"/>
                    </a:moveTo>
                    <a:lnTo>
                      <a:pt x="14564" y="9830"/>
                    </a:lnTo>
                    <a:lnTo>
                      <a:pt x="15474" y="11141"/>
                    </a:lnTo>
                    <a:lnTo>
                      <a:pt x="16384" y="13763"/>
                    </a:lnTo>
                    <a:lnTo>
                      <a:pt x="16384" y="15729"/>
                    </a:lnTo>
                    <a:lnTo>
                      <a:pt x="14564" y="13763"/>
                    </a:lnTo>
                    <a:lnTo>
                      <a:pt x="10923" y="15073"/>
                    </a:lnTo>
                    <a:lnTo>
                      <a:pt x="8192" y="16384"/>
                    </a:lnTo>
                    <a:lnTo>
                      <a:pt x="3641" y="15729"/>
                    </a:lnTo>
                    <a:lnTo>
                      <a:pt x="0" y="13107"/>
                    </a:lnTo>
                    <a:lnTo>
                      <a:pt x="910" y="11141"/>
                    </a:lnTo>
                    <a:lnTo>
                      <a:pt x="1820" y="9830"/>
                    </a:lnTo>
                    <a:lnTo>
                      <a:pt x="0" y="5898"/>
                    </a:lnTo>
                    <a:lnTo>
                      <a:pt x="1820" y="5243"/>
                    </a:lnTo>
                    <a:lnTo>
                      <a:pt x="7282" y="7209"/>
                    </a:lnTo>
                    <a:lnTo>
                      <a:pt x="10923" y="7864"/>
                    </a:lnTo>
                    <a:lnTo>
                      <a:pt x="9102" y="5898"/>
                    </a:lnTo>
                    <a:lnTo>
                      <a:pt x="5461" y="3277"/>
                    </a:lnTo>
                    <a:lnTo>
                      <a:pt x="3641" y="1966"/>
                    </a:lnTo>
                    <a:lnTo>
                      <a:pt x="4551" y="0"/>
                    </a:lnTo>
                    <a:lnTo>
                      <a:pt x="8192" y="655"/>
                    </a:lnTo>
                    <a:lnTo>
                      <a:pt x="8192" y="2621"/>
                    </a:lnTo>
                    <a:lnTo>
                      <a:pt x="12743" y="2621"/>
                    </a:lnTo>
                    <a:lnTo>
                      <a:pt x="15474" y="4588"/>
                    </a:lnTo>
                    <a:lnTo>
                      <a:pt x="15474" y="7209"/>
                    </a:lnTo>
                    <a:lnTo>
                      <a:pt x="14564" y="852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20" name="Greece"/>
            <p:cNvGrpSpPr>
              <a:grpSpLocks noChangeAspect="1"/>
            </p:cNvGrpSpPr>
            <p:nvPr/>
          </p:nvGrpSpPr>
          <p:grpSpPr bwMode="auto">
            <a:xfrm>
              <a:off x="2501" y="2472"/>
              <a:ext cx="570" cy="569"/>
              <a:chOff x="-1384" y="-84327"/>
              <a:chExt cx="20520" cy="440"/>
            </a:xfrm>
            <a:grpFill/>
          </p:grpSpPr>
          <p:sp>
            <p:nvSpPr>
              <p:cNvPr id="96" name="Drawing 29"/>
              <p:cNvSpPr>
                <a:spLocks noChangeAspect="1"/>
              </p:cNvSpPr>
              <p:nvPr/>
            </p:nvSpPr>
            <p:spPr bwMode="auto">
              <a:xfrm>
                <a:off x="-304" y="-84327"/>
                <a:ext cx="12780" cy="276"/>
              </a:xfrm>
              <a:custGeom>
                <a:avLst/>
                <a:gdLst/>
                <a:ahLst/>
                <a:cxnLst>
                  <a:cxn ang="0">
                    <a:pos x="173" y="10507"/>
                  </a:cxn>
                  <a:cxn ang="0">
                    <a:pos x="981" y="11635"/>
                  </a:cxn>
                  <a:cxn ang="0">
                    <a:pos x="2019" y="12407"/>
                  </a:cxn>
                  <a:cxn ang="0">
                    <a:pos x="2538" y="13238"/>
                  </a:cxn>
                  <a:cxn ang="0">
                    <a:pos x="2769" y="14188"/>
                  </a:cxn>
                  <a:cxn ang="0">
                    <a:pos x="3692" y="14959"/>
                  </a:cxn>
                  <a:cxn ang="0">
                    <a:pos x="4673" y="14959"/>
                  </a:cxn>
                  <a:cxn ang="0">
                    <a:pos x="6865" y="14544"/>
                  </a:cxn>
                  <a:cxn ang="0">
                    <a:pos x="8077" y="14662"/>
                  </a:cxn>
                  <a:cxn ang="0">
                    <a:pos x="9000" y="15375"/>
                  </a:cxn>
                  <a:cxn ang="0">
                    <a:pos x="9750" y="15672"/>
                  </a:cxn>
                  <a:cxn ang="0">
                    <a:pos x="11826" y="16384"/>
                  </a:cxn>
                  <a:cxn ang="0">
                    <a:pos x="11596" y="14900"/>
                  </a:cxn>
                  <a:cxn ang="0">
                    <a:pos x="10788" y="14188"/>
                  </a:cxn>
                  <a:cxn ang="0">
                    <a:pos x="9519" y="13594"/>
                  </a:cxn>
                  <a:cxn ang="0">
                    <a:pos x="8307" y="13000"/>
                  </a:cxn>
                  <a:cxn ang="0">
                    <a:pos x="6981" y="12347"/>
                  </a:cxn>
                  <a:cxn ang="0">
                    <a:pos x="8019" y="12110"/>
                  </a:cxn>
                  <a:cxn ang="0">
                    <a:pos x="7788" y="11219"/>
                  </a:cxn>
                  <a:cxn ang="0">
                    <a:pos x="8538" y="10982"/>
                  </a:cxn>
                  <a:cxn ang="0">
                    <a:pos x="8942" y="11219"/>
                  </a:cxn>
                  <a:cxn ang="0">
                    <a:pos x="8019" y="9973"/>
                  </a:cxn>
                  <a:cxn ang="0">
                    <a:pos x="6692" y="8548"/>
                  </a:cxn>
                  <a:cxn ang="0">
                    <a:pos x="6461" y="6352"/>
                  </a:cxn>
                  <a:cxn ang="0">
                    <a:pos x="6981" y="6411"/>
                  </a:cxn>
                  <a:cxn ang="0">
                    <a:pos x="8307" y="7183"/>
                  </a:cxn>
                  <a:cxn ang="0">
                    <a:pos x="9519" y="8014"/>
                  </a:cxn>
                  <a:cxn ang="0">
                    <a:pos x="9000" y="7064"/>
                  </a:cxn>
                  <a:cxn ang="0">
                    <a:pos x="10384" y="8014"/>
                  </a:cxn>
                  <a:cxn ang="0">
                    <a:pos x="9692" y="6470"/>
                  </a:cxn>
                  <a:cxn ang="0">
                    <a:pos x="10903" y="6827"/>
                  </a:cxn>
                  <a:cxn ang="0">
                    <a:pos x="10673" y="6411"/>
                  </a:cxn>
                  <a:cxn ang="0">
                    <a:pos x="9634" y="5996"/>
                  </a:cxn>
                  <a:cxn ang="0">
                    <a:pos x="10615" y="4749"/>
                  </a:cxn>
                  <a:cxn ang="0">
                    <a:pos x="11942" y="4215"/>
                  </a:cxn>
                  <a:cxn ang="0">
                    <a:pos x="13096" y="3621"/>
                  </a:cxn>
                  <a:cxn ang="0">
                    <a:pos x="14999" y="3799"/>
                  </a:cxn>
                  <a:cxn ang="0">
                    <a:pos x="15922" y="2434"/>
                  </a:cxn>
                  <a:cxn ang="0">
                    <a:pos x="16326" y="534"/>
                  </a:cxn>
                  <a:cxn ang="0">
                    <a:pos x="15057" y="178"/>
                  </a:cxn>
                  <a:cxn ang="0">
                    <a:pos x="13673" y="2315"/>
                  </a:cxn>
                  <a:cxn ang="0">
                    <a:pos x="11307" y="1662"/>
                  </a:cxn>
                  <a:cxn ang="0">
                    <a:pos x="9288" y="2434"/>
                  </a:cxn>
                  <a:cxn ang="0">
                    <a:pos x="6923" y="3087"/>
                  </a:cxn>
                  <a:cxn ang="0">
                    <a:pos x="5942" y="4037"/>
                  </a:cxn>
                  <a:cxn ang="0">
                    <a:pos x="3519" y="5224"/>
                  </a:cxn>
                  <a:cxn ang="0">
                    <a:pos x="1846" y="5699"/>
                  </a:cxn>
                  <a:cxn ang="0">
                    <a:pos x="1558" y="7658"/>
                  </a:cxn>
                  <a:cxn ang="0">
                    <a:pos x="635" y="9676"/>
                  </a:cxn>
                  <a:cxn ang="0">
                    <a:pos x="0" y="10388"/>
                  </a:cxn>
                </a:cxnLst>
                <a:rect l="0" t="0" r="r" b="b"/>
                <a:pathLst>
                  <a:path w="16384" h="16384">
                    <a:moveTo>
                      <a:pt x="0" y="10388"/>
                    </a:moveTo>
                    <a:lnTo>
                      <a:pt x="58" y="10388"/>
                    </a:lnTo>
                    <a:lnTo>
                      <a:pt x="173" y="10507"/>
                    </a:lnTo>
                    <a:lnTo>
                      <a:pt x="288" y="10982"/>
                    </a:lnTo>
                    <a:lnTo>
                      <a:pt x="462" y="11338"/>
                    </a:lnTo>
                    <a:lnTo>
                      <a:pt x="981" y="11635"/>
                    </a:lnTo>
                    <a:lnTo>
                      <a:pt x="1615" y="12407"/>
                    </a:lnTo>
                    <a:lnTo>
                      <a:pt x="1904" y="12882"/>
                    </a:lnTo>
                    <a:lnTo>
                      <a:pt x="2019" y="12407"/>
                    </a:lnTo>
                    <a:lnTo>
                      <a:pt x="2769" y="12644"/>
                    </a:lnTo>
                    <a:lnTo>
                      <a:pt x="3000" y="13060"/>
                    </a:lnTo>
                    <a:lnTo>
                      <a:pt x="2538" y="13238"/>
                    </a:lnTo>
                    <a:lnTo>
                      <a:pt x="2019" y="13238"/>
                    </a:lnTo>
                    <a:lnTo>
                      <a:pt x="2365" y="13713"/>
                    </a:lnTo>
                    <a:lnTo>
                      <a:pt x="2769" y="14188"/>
                    </a:lnTo>
                    <a:lnTo>
                      <a:pt x="3058" y="14781"/>
                    </a:lnTo>
                    <a:lnTo>
                      <a:pt x="3404" y="15137"/>
                    </a:lnTo>
                    <a:lnTo>
                      <a:pt x="3692" y="14959"/>
                    </a:lnTo>
                    <a:lnTo>
                      <a:pt x="3750" y="14722"/>
                    </a:lnTo>
                    <a:lnTo>
                      <a:pt x="3923" y="14722"/>
                    </a:lnTo>
                    <a:lnTo>
                      <a:pt x="4673" y="14959"/>
                    </a:lnTo>
                    <a:lnTo>
                      <a:pt x="5538" y="14662"/>
                    </a:lnTo>
                    <a:lnTo>
                      <a:pt x="6231" y="14722"/>
                    </a:lnTo>
                    <a:lnTo>
                      <a:pt x="6865" y="14544"/>
                    </a:lnTo>
                    <a:lnTo>
                      <a:pt x="7384" y="14662"/>
                    </a:lnTo>
                    <a:lnTo>
                      <a:pt x="7615" y="14306"/>
                    </a:lnTo>
                    <a:lnTo>
                      <a:pt x="8077" y="14662"/>
                    </a:lnTo>
                    <a:lnTo>
                      <a:pt x="8480" y="14900"/>
                    </a:lnTo>
                    <a:lnTo>
                      <a:pt x="9057" y="14900"/>
                    </a:lnTo>
                    <a:lnTo>
                      <a:pt x="9000" y="15375"/>
                    </a:lnTo>
                    <a:lnTo>
                      <a:pt x="8538" y="15612"/>
                    </a:lnTo>
                    <a:lnTo>
                      <a:pt x="9000" y="15731"/>
                    </a:lnTo>
                    <a:lnTo>
                      <a:pt x="9750" y="15672"/>
                    </a:lnTo>
                    <a:lnTo>
                      <a:pt x="10442" y="15434"/>
                    </a:lnTo>
                    <a:lnTo>
                      <a:pt x="11077" y="15968"/>
                    </a:lnTo>
                    <a:lnTo>
                      <a:pt x="11826" y="16384"/>
                    </a:lnTo>
                    <a:lnTo>
                      <a:pt x="11769" y="15968"/>
                    </a:lnTo>
                    <a:lnTo>
                      <a:pt x="11711" y="15434"/>
                    </a:lnTo>
                    <a:lnTo>
                      <a:pt x="11596" y="14900"/>
                    </a:lnTo>
                    <a:lnTo>
                      <a:pt x="11480" y="14425"/>
                    </a:lnTo>
                    <a:lnTo>
                      <a:pt x="11077" y="14188"/>
                    </a:lnTo>
                    <a:lnTo>
                      <a:pt x="10788" y="14188"/>
                    </a:lnTo>
                    <a:lnTo>
                      <a:pt x="10327" y="13950"/>
                    </a:lnTo>
                    <a:lnTo>
                      <a:pt x="9923" y="13594"/>
                    </a:lnTo>
                    <a:lnTo>
                      <a:pt x="9519" y="13594"/>
                    </a:lnTo>
                    <a:lnTo>
                      <a:pt x="9230" y="13060"/>
                    </a:lnTo>
                    <a:lnTo>
                      <a:pt x="8769" y="13119"/>
                    </a:lnTo>
                    <a:lnTo>
                      <a:pt x="8307" y="13000"/>
                    </a:lnTo>
                    <a:lnTo>
                      <a:pt x="7846" y="12882"/>
                    </a:lnTo>
                    <a:lnTo>
                      <a:pt x="7211" y="12644"/>
                    </a:lnTo>
                    <a:lnTo>
                      <a:pt x="6981" y="12347"/>
                    </a:lnTo>
                    <a:lnTo>
                      <a:pt x="7442" y="12169"/>
                    </a:lnTo>
                    <a:lnTo>
                      <a:pt x="7788" y="12169"/>
                    </a:lnTo>
                    <a:lnTo>
                      <a:pt x="8019" y="12110"/>
                    </a:lnTo>
                    <a:lnTo>
                      <a:pt x="8134" y="11872"/>
                    </a:lnTo>
                    <a:lnTo>
                      <a:pt x="8077" y="11694"/>
                    </a:lnTo>
                    <a:lnTo>
                      <a:pt x="7788" y="11219"/>
                    </a:lnTo>
                    <a:lnTo>
                      <a:pt x="7846" y="10745"/>
                    </a:lnTo>
                    <a:lnTo>
                      <a:pt x="8307" y="10745"/>
                    </a:lnTo>
                    <a:lnTo>
                      <a:pt x="8538" y="10982"/>
                    </a:lnTo>
                    <a:lnTo>
                      <a:pt x="8480" y="11398"/>
                    </a:lnTo>
                    <a:lnTo>
                      <a:pt x="8711" y="11398"/>
                    </a:lnTo>
                    <a:lnTo>
                      <a:pt x="8942" y="11219"/>
                    </a:lnTo>
                    <a:lnTo>
                      <a:pt x="8769" y="10863"/>
                    </a:lnTo>
                    <a:lnTo>
                      <a:pt x="8480" y="10388"/>
                    </a:lnTo>
                    <a:lnTo>
                      <a:pt x="8019" y="9973"/>
                    </a:lnTo>
                    <a:lnTo>
                      <a:pt x="7442" y="9557"/>
                    </a:lnTo>
                    <a:lnTo>
                      <a:pt x="7096" y="8845"/>
                    </a:lnTo>
                    <a:lnTo>
                      <a:pt x="6692" y="8548"/>
                    </a:lnTo>
                    <a:lnTo>
                      <a:pt x="6519" y="7836"/>
                    </a:lnTo>
                    <a:lnTo>
                      <a:pt x="6461" y="7123"/>
                    </a:lnTo>
                    <a:lnTo>
                      <a:pt x="6461" y="6352"/>
                    </a:lnTo>
                    <a:lnTo>
                      <a:pt x="6865" y="6174"/>
                    </a:lnTo>
                    <a:lnTo>
                      <a:pt x="7096" y="5996"/>
                    </a:lnTo>
                    <a:lnTo>
                      <a:pt x="6981" y="6411"/>
                    </a:lnTo>
                    <a:lnTo>
                      <a:pt x="7096" y="6589"/>
                    </a:lnTo>
                    <a:lnTo>
                      <a:pt x="7788" y="6886"/>
                    </a:lnTo>
                    <a:lnTo>
                      <a:pt x="8307" y="7183"/>
                    </a:lnTo>
                    <a:lnTo>
                      <a:pt x="8711" y="7836"/>
                    </a:lnTo>
                    <a:lnTo>
                      <a:pt x="9288" y="8251"/>
                    </a:lnTo>
                    <a:lnTo>
                      <a:pt x="9519" y="8014"/>
                    </a:lnTo>
                    <a:lnTo>
                      <a:pt x="9000" y="7658"/>
                    </a:lnTo>
                    <a:lnTo>
                      <a:pt x="8769" y="7123"/>
                    </a:lnTo>
                    <a:lnTo>
                      <a:pt x="9000" y="7064"/>
                    </a:lnTo>
                    <a:lnTo>
                      <a:pt x="9519" y="7123"/>
                    </a:lnTo>
                    <a:lnTo>
                      <a:pt x="9923" y="7598"/>
                    </a:lnTo>
                    <a:lnTo>
                      <a:pt x="10384" y="8014"/>
                    </a:lnTo>
                    <a:lnTo>
                      <a:pt x="10153" y="7361"/>
                    </a:lnTo>
                    <a:lnTo>
                      <a:pt x="9634" y="7064"/>
                    </a:lnTo>
                    <a:lnTo>
                      <a:pt x="9692" y="6470"/>
                    </a:lnTo>
                    <a:lnTo>
                      <a:pt x="9980" y="6470"/>
                    </a:lnTo>
                    <a:lnTo>
                      <a:pt x="10557" y="6589"/>
                    </a:lnTo>
                    <a:lnTo>
                      <a:pt x="10903" y="6827"/>
                    </a:lnTo>
                    <a:lnTo>
                      <a:pt x="11134" y="6945"/>
                    </a:lnTo>
                    <a:lnTo>
                      <a:pt x="11019" y="6649"/>
                    </a:lnTo>
                    <a:lnTo>
                      <a:pt x="10673" y="6411"/>
                    </a:lnTo>
                    <a:lnTo>
                      <a:pt x="10384" y="6174"/>
                    </a:lnTo>
                    <a:lnTo>
                      <a:pt x="9980" y="6114"/>
                    </a:lnTo>
                    <a:lnTo>
                      <a:pt x="9634" y="5996"/>
                    </a:lnTo>
                    <a:lnTo>
                      <a:pt x="9173" y="5699"/>
                    </a:lnTo>
                    <a:lnTo>
                      <a:pt x="9865" y="5046"/>
                    </a:lnTo>
                    <a:lnTo>
                      <a:pt x="10615" y="4749"/>
                    </a:lnTo>
                    <a:lnTo>
                      <a:pt x="11019" y="4096"/>
                    </a:lnTo>
                    <a:lnTo>
                      <a:pt x="11596" y="4215"/>
                    </a:lnTo>
                    <a:lnTo>
                      <a:pt x="11942" y="4215"/>
                    </a:lnTo>
                    <a:lnTo>
                      <a:pt x="12230" y="4037"/>
                    </a:lnTo>
                    <a:lnTo>
                      <a:pt x="12634" y="3621"/>
                    </a:lnTo>
                    <a:lnTo>
                      <a:pt x="13096" y="3621"/>
                    </a:lnTo>
                    <a:lnTo>
                      <a:pt x="13442" y="3621"/>
                    </a:lnTo>
                    <a:lnTo>
                      <a:pt x="14249" y="3740"/>
                    </a:lnTo>
                    <a:lnTo>
                      <a:pt x="14999" y="3799"/>
                    </a:lnTo>
                    <a:lnTo>
                      <a:pt x="15519" y="4096"/>
                    </a:lnTo>
                    <a:lnTo>
                      <a:pt x="15922" y="3324"/>
                    </a:lnTo>
                    <a:lnTo>
                      <a:pt x="15922" y="2434"/>
                    </a:lnTo>
                    <a:lnTo>
                      <a:pt x="15922" y="1662"/>
                    </a:lnTo>
                    <a:lnTo>
                      <a:pt x="16384" y="1187"/>
                    </a:lnTo>
                    <a:lnTo>
                      <a:pt x="16326" y="534"/>
                    </a:lnTo>
                    <a:lnTo>
                      <a:pt x="15749" y="237"/>
                    </a:lnTo>
                    <a:lnTo>
                      <a:pt x="15634" y="0"/>
                    </a:lnTo>
                    <a:lnTo>
                      <a:pt x="15057" y="178"/>
                    </a:lnTo>
                    <a:lnTo>
                      <a:pt x="15173" y="1187"/>
                    </a:lnTo>
                    <a:lnTo>
                      <a:pt x="14596" y="1900"/>
                    </a:lnTo>
                    <a:lnTo>
                      <a:pt x="13673" y="2315"/>
                    </a:lnTo>
                    <a:lnTo>
                      <a:pt x="12692" y="2137"/>
                    </a:lnTo>
                    <a:lnTo>
                      <a:pt x="11826" y="1959"/>
                    </a:lnTo>
                    <a:lnTo>
                      <a:pt x="11307" y="1662"/>
                    </a:lnTo>
                    <a:lnTo>
                      <a:pt x="10673" y="1722"/>
                    </a:lnTo>
                    <a:lnTo>
                      <a:pt x="10211" y="1959"/>
                    </a:lnTo>
                    <a:lnTo>
                      <a:pt x="9288" y="2434"/>
                    </a:lnTo>
                    <a:lnTo>
                      <a:pt x="8250" y="2671"/>
                    </a:lnTo>
                    <a:lnTo>
                      <a:pt x="7442" y="3027"/>
                    </a:lnTo>
                    <a:lnTo>
                      <a:pt x="6923" y="3087"/>
                    </a:lnTo>
                    <a:lnTo>
                      <a:pt x="6865" y="3087"/>
                    </a:lnTo>
                    <a:lnTo>
                      <a:pt x="6519" y="3265"/>
                    </a:lnTo>
                    <a:lnTo>
                      <a:pt x="5942" y="4037"/>
                    </a:lnTo>
                    <a:lnTo>
                      <a:pt x="4846" y="4215"/>
                    </a:lnTo>
                    <a:lnTo>
                      <a:pt x="4096" y="4690"/>
                    </a:lnTo>
                    <a:lnTo>
                      <a:pt x="3519" y="5224"/>
                    </a:lnTo>
                    <a:lnTo>
                      <a:pt x="2596" y="5461"/>
                    </a:lnTo>
                    <a:lnTo>
                      <a:pt x="2077" y="5639"/>
                    </a:lnTo>
                    <a:lnTo>
                      <a:pt x="1846" y="5699"/>
                    </a:lnTo>
                    <a:lnTo>
                      <a:pt x="2019" y="6233"/>
                    </a:lnTo>
                    <a:lnTo>
                      <a:pt x="2077" y="6945"/>
                    </a:lnTo>
                    <a:lnTo>
                      <a:pt x="1558" y="7658"/>
                    </a:lnTo>
                    <a:lnTo>
                      <a:pt x="1154" y="8608"/>
                    </a:lnTo>
                    <a:lnTo>
                      <a:pt x="692" y="9023"/>
                    </a:lnTo>
                    <a:lnTo>
                      <a:pt x="635" y="9676"/>
                    </a:lnTo>
                    <a:lnTo>
                      <a:pt x="462" y="10032"/>
                    </a:lnTo>
                    <a:lnTo>
                      <a:pt x="58" y="10448"/>
                    </a:lnTo>
                    <a:lnTo>
                      <a:pt x="0" y="1038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7" name="Drawing 30"/>
              <p:cNvSpPr>
                <a:spLocks noChangeAspect="1"/>
              </p:cNvSpPr>
              <p:nvPr/>
            </p:nvSpPr>
            <p:spPr bwMode="auto">
              <a:xfrm>
                <a:off x="8561" y="-84251"/>
                <a:ext cx="675" cy="15"/>
              </a:xfrm>
              <a:custGeom>
                <a:avLst/>
                <a:gdLst/>
                <a:ahLst/>
                <a:cxnLst>
                  <a:cxn ang="0">
                    <a:pos x="12015" y="13107"/>
                  </a:cxn>
                  <a:cxn ang="0">
                    <a:pos x="16384" y="9830"/>
                  </a:cxn>
                  <a:cxn ang="0">
                    <a:pos x="13107" y="8738"/>
                  </a:cxn>
                  <a:cxn ang="0">
                    <a:pos x="12015" y="1092"/>
                  </a:cxn>
                  <a:cxn ang="0">
                    <a:pos x="7646" y="0"/>
                  </a:cxn>
                  <a:cxn ang="0">
                    <a:pos x="0" y="9830"/>
                  </a:cxn>
                  <a:cxn ang="0">
                    <a:pos x="2185" y="13107"/>
                  </a:cxn>
                  <a:cxn ang="0">
                    <a:pos x="8738" y="16384"/>
                  </a:cxn>
                  <a:cxn ang="0">
                    <a:pos x="12015" y="13107"/>
                  </a:cxn>
                </a:cxnLst>
                <a:rect l="0" t="0" r="r" b="b"/>
                <a:pathLst>
                  <a:path w="16384" h="16384">
                    <a:moveTo>
                      <a:pt x="12015" y="13107"/>
                    </a:moveTo>
                    <a:lnTo>
                      <a:pt x="16384" y="9830"/>
                    </a:lnTo>
                    <a:lnTo>
                      <a:pt x="13107" y="8738"/>
                    </a:lnTo>
                    <a:lnTo>
                      <a:pt x="12015" y="1092"/>
                    </a:lnTo>
                    <a:lnTo>
                      <a:pt x="7646" y="0"/>
                    </a:lnTo>
                    <a:lnTo>
                      <a:pt x="0" y="9830"/>
                    </a:lnTo>
                    <a:lnTo>
                      <a:pt x="2185" y="13107"/>
                    </a:lnTo>
                    <a:lnTo>
                      <a:pt x="8738" y="16384"/>
                    </a:lnTo>
                    <a:lnTo>
                      <a:pt x="12015" y="1310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8" name="Drawing 31"/>
              <p:cNvSpPr>
                <a:spLocks noChangeAspect="1"/>
              </p:cNvSpPr>
              <p:nvPr/>
            </p:nvSpPr>
            <p:spPr bwMode="auto">
              <a:xfrm>
                <a:off x="10091" y="-84204"/>
                <a:ext cx="720" cy="13"/>
              </a:xfrm>
              <a:custGeom>
                <a:avLst/>
                <a:gdLst/>
                <a:ahLst/>
                <a:cxnLst>
                  <a:cxn ang="0">
                    <a:pos x="16384" y="2521"/>
                  </a:cxn>
                  <a:cxn ang="0">
                    <a:pos x="14336" y="15124"/>
                  </a:cxn>
                  <a:cxn ang="0">
                    <a:pos x="13312" y="5041"/>
                  </a:cxn>
                  <a:cxn ang="0">
                    <a:pos x="13312" y="0"/>
                  </a:cxn>
                  <a:cxn ang="0">
                    <a:pos x="8192" y="0"/>
                  </a:cxn>
                  <a:cxn ang="0">
                    <a:pos x="1024" y="2521"/>
                  </a:cxn>
                  <a:cxn ang="0">
                    <a:pos x="0" y="15124"/>
                  </a:cxn>
                  <a:cxn ang="0">
                    <a:pos x="4096" y="16384"/>
                  </a:cxn>
                  <a:cxn ang="0">
                    <a:pos x="5120" y="11343"/>
                  </a:cxn>
                  <a:cxn ang="0">
                    <a:pos x="8192" y="11343"/>
                  </a:cxn>
                  <a:cxn ang="0">
                    <a:pos x="12288" y="12603"/>
                  </a:cxn>
                  <a:cxn ang="0">
                    <a:pos x="13312" y="11343"/>
                  </a:cxn>
                  <a:cxn ang="0">
                    <a:pos x="16384" y="2521"/>
                  </a:cxn>
                </a:cxnLst>
                <a:rect l="0" t="0" r="r" b="b"/>
                <a:pathLst>
                  <a:path w="16384" h="16384">
                    <a:moveTo>
                      <a:pt x="16384" y="2521"/>
                    </a:moveTo>
                    <a:lnTo>
                      <a:pt x="14336" y="15124"/>
                    </a:lnTo>
                    <a:lnTo>
                      <a:pt x="13312" y="5041"/>
                    </a:lnTo>
                    <a:lnTo>
                      <a:pt x="13312" y="0"/>
                    </a:lnTo>
                    <a:lnTo>
                      <a:pt x="8192" y="0"/>
                    </a:lnTo>
                    <a:lnTo>
                      <a:pt x="1024" y="2521"/>
                    </a:lnTo>
                    <a:lnTo>
                      <a:pt x="0" y="15124"/>
                    </a:lnTo>
                    <a:lnTo>
                      <a:pt x="4096" y="16384"/>
                    </a:lnTo>
                    <a:lnTo>
                      <a:pt x="5120" y="11343"/>
                    </a:lnTo>
                    <a:lnTo>
                      <a:pt x="8192" y="11343"/>
                    </a:lnTo>
                    <a:lnTo>
                      <a:pt x="12288" y="12603"/>
                    </a:lnTo>
                    <a:lnTo>
                      <a:pt x="13312" y="11343"/>
                    </a:lnTo>
                    <a:lnTo>
                      <a:pt x="16384" y="252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9" name="Drawing 32"/>
              <p:cNvSpPr>
                <a:spLocks noChangeAspect="1"/>
              </p:cNvSpPr>
              <p:nvPr/>
            </p:nvSpPr>
            <p:spPr bwMode="auto">
              <a:xfrm>
                <a:off x="12251" y="-84182"/>
                <a:ext cx="1710" cy="28"/>
              </a:xfrm>
              <a:custGeom>
                <a:avLst/>
                <a:gdLst/>
                <a:ahLst/>
                <a:cxnLst>
                  <a:cxn ang="0">
                    <a:pos x="14228" y="13458"/>
                  </a:cxn>
                  <a:cxn ang="0">
                    <a:pos x="16384" y="13458"/>
                  </a:cxn>
                  <a:cxn ang="0">
                    <a:pos x="13797" y="8192"/>
                  </a:cxn>
                  <a:cxn ang="0">
                    <a:pos x="10779" y="3511"/>
                  </a:cxn>
                  <a:cxn ang="0">
                    <a:pos x="8623" y="0"/>
                  </a:cxn>
                  <a:cxn ang="0">
                    <a:pos x="6036" y="3511"/>
                  </a:cxn>
                  <a:cxn ang="0">
                    <a:pos x="3449" y="5851"/>
                  </a:cxn>
                  <a:cxn ang="0">
                    <a:pos x="431" y="8777"/>
                  </a:cxn>
                  <a:cxn ang="0">
                    <a:pos x="0" y="13458"/>
                  </a:cxn>
                  <a:cxn ang="0">
                    <a:pos x="2587" y="13458"/>
                  </a:cxn>
                  <a:cxn ang="0">
                    <a:pos x="5174" y="10533"/>
                  </a:cxn>
                  <a:cxn ang="0">
                    <a:pos x="7330" y="9362"/>
                  </a:cxn>
                  <a:cxn ang="0">
                    <a:pos x="6036" y="15799"/>
                  </a:cxn>
                  <a:cxn ang="0">
                    <a:pos x="9485" y="16384"/>
                  </a:cxn>
                  <a:cxn ang="0">
                    <a:pos x="12504" y="13458"/>
                  </a:cxn>
                  <a:cxn ang="0">
                    <a:pos x="12504" y="11703"/>
                  </a:cxn>
                  <a:cxn ang="0">
                    <a:pos x="14228" y="13458"/>
                  </a:cxn>
                </a:cxnLst>
                <a:rect l="0" t="0" r="r" b="b"/>
                <a:pathLst>
                  <a:path w="16384" h="16384">
                    <a:moveTo>
                      <a:pt x="14228" y="13458"/>
                    </a:moveTo>
                    <a:lnTo>
                      <a:pt x="16384" y="13458"/>
                    </a:lnTo>
                    <a:lnTo>
                      <a:pt x="13797" y="8192"/>
                    </a:lnTo>
                    <a:lnTo>
                      <a:pt x="10779" y="3511"/>
                    </a:lnTo>
                    <a:lnTo>
                      <a:pt x="8623" y="0"/>
                    </a:lnTo>
                    <a:lnTo>
                      <a:pt x="6036" y="3511"/>
                    </a:lnTo>
                    <a:lnTo>
                      <a:pt x="3449" y="5851"/>
                    </a:lnTo>
                    <a:lnTo>
                      <a:pt x="431" y="8777"/>
                    </a:lnTo>
                    <a:lnTo>
                      <a:pt x="0" y="13458"/>
                    </a:lnTo>
                    <a:lnTo>
                      <a:pt x="2587" y="13458"/>
                    </a:lnTo>
                    <a:lnTo>
                      <a:pt x="5174" y="10533"/>
                    </a:lnTo>
                    <a:lnTo>
                      <a:pt x="7330" y="9362"/>
                    </a:lnTo>
                    <a:lnTo>
                      <a:pt x="6036" y="15799"/>
                    </a:lnTo>
                    <a:lnTo>
                      <a:pt x="9485" y="16384"/>
                    </a:lnTo>
                    <a:lnTo>
                      <a:pt x="12504" y="13458"/>
                    </a:lnTo>
                    <a:lnTo>
                      <a:pt x="12504" y="11703"/>
                    </a:lnTo>
                    <a:lnTo>
                      <a:pt x="14228" y="1345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0" name="Drawing 33"/>
              <p:cNvSpPr>
                <a:spLocks noChangeAspect="1"/>
              </p:cNvSpPr>
              <p:nvPr/>
            </p:nvSpPr>
            <p:spPr bwMode="auto">
              <a:xfrm>
                <a:off x="12521" y="-84127"/>
                <a:ext cx="675" cy="24"/>
              </a:xfrm>
              <a:custGeom>
                <a:avLst/>
                <a:gdLst/>
                <a:ahLst/>
                <a:cxnLst>
                  <a:cxn ang="0">
                    <a:pos x="10923" y="16384"/>
                  </a:cxn>
                  <a:cxn ang="0">
                    <a:pos x="13107" y="15701"/>
                  </a:cxn>
                  <a:cxn ang="0">
                    <a:pos x="16384" y="13653"/>
                  </a:cxn>
                  <a:cxn ang="0">
                    <a:pos x="16384" y="7509"/>
                  </a:cxn>
                  <a:cxn ang="0">
                    <a:pos x="15292" y="2048"/>
                  </a:cxn>
                  <a:cxn ang="0">
                    <a:pos x="12015" y="0"/>
                  </a:cxn>
                  <a:cxn ang="0">
                    <a:pos x="0" y="0"/>
                  </a:cxn>
                  <a:cxn ang="0">
                    <a:pos x="2185" y="5461"/>
                  </a:cxn>
                  <a:cxn ang="0">
                    <a:pos x="8738" y="8875"/>
                  </a:cxn>
                  <a:cxn ang="0">
                    <a:pos x="6554" y="13653"/>
                  </a:cxn>
                  <a:cxn ang="0">
                    <a:pos x="6554" y="16384"/>
                  </a:cxn>
                  <a:cxn ang="0">
                    <a:pos x="10923" y="16384"/>
                  </a:cxn>
                </a:cxnLst>
                <a:rect l="0" t="0" r="r" b="b"/>
                <a:pathLst>
                  <a:path w="16384" h="16384">
                    <a:moveTo>
                      <a:pt x="10923" y="16384"/>
                    </a:moveTo>
                    <a:lnTo>
                      <a:pt x="13107" y="15701"/>
                    </a:lnTo>
                    <a:lnTo>
                      <a:pt x="16384" y="13653"/>
                    </a:lnTo>
                    <a:lnTo>
                      <a:pt x="16384" y="7509"/>
                    </a:lnTo>
                    <a:lnTo>
                      <a:pt x="15292" y="2048"/>
                    </a:lnTo>
                    <a:lnTo>
                      <a:pt x="12015" y="0"/>
                    </a:lnTo>
                    <a:lnTo>
                      <a:pt x="0" y="0"/>
                    </a:lnTo>
                    <a:lnTo>
                      <a:pt x="2185" y="5461"/>
                    </a:lnTo>
                    <a:lnTo>
                      <a:pt x="8738" y="8875"/>
                    </a:lnTo>
                    <a:lnTo>
                      <a:pt x="6554" y="13653"/>
                    </a:lnTo>
                    <a:lnTo>
                      <a:pt x="6554" y="16384"/>
                    </a:lnTo>
                    <a:lnTo>
                      <a:pt x="10923"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1" name="Drawing 34"/>
              <p:cNvSpPr>
                <a:spLocks noChangeAspect="1"/>
              </p:cNvSpPr>
              <p:nvPr/>
            </p:nvSpPr>
            <p:spPr bwMode="auto">
              <a:xfrm>
                <a:off x="18101" y="-84018"/>
                <a:ext cx="1035" cy="39"/>
              </a:xfrm>
              <a:custGeom>
                <a:avLst/>
                <a:gdLst/>
                <a:ahLst/>
                <a:cxnLst>
                  <a:cxn ang="0">
                    <a:pos x="12822" y="11343"/>
                  </a:cxn>
                  <a:cxn ang="0">
                    <a:pos x="14247" y="10082"/>
                  </a:cxn>
                  <a:cxn ang="0">
                    <a:pos x="15672" y="7982"/>
                  </a:cxn>
                  <a:cxn ang="0">
                    <a:pos x="16384" y="4621"/>
                  </a:cxn>
                  <a:cxn ang="0">
                    <a:pos x="16384" y="0"/>
                  </a:cxn>
                  <a:cxn ang="0">
                    <a:pos x="13535" y="1260"/>
                  </a:cxn>
                  <a:cxn ang="0">
                    <a:pos x="7836" y="4201"/>
                  </a:cxn>
                  <a:cxn ang="0">
                    <a:pos x="2849" y="7982"/>
                  </a:cxn>
                  <a:cxn ang="0">
                    <a:pos x="0" y="9662"/>
                  </a:cxn>
                  <a:cxn ang="0">
                    <a:pos x="0" y="11763"/>
                  </a:cxn>
                  <a:cxn ang="0">
                    <a:pos x="2137" y="16384"/>
                  </a:cxn>
                  <a:cxn ang="0">
                    <a:pos x="7123" y="14283"/>
                  </a:cxn>
                  <a:cxn ang="0">
                    <a:pos x="12822" y="11343"/>
                  </a:cxn>
                </a:cxnLst>
                <a:rect l="0" t="0" r="r" b="b"/>
                <a:pathLst>
                  <a:path w="16384" h="16384">
                    <a:moveTo>
                      <a:pt x="12822" y="11343"/>
                    </a:moveTo>
                    <a:lnTo>
                      <a:pt x="14247" y="10082"/>
                    </a:lnTo>
                    <a:lnTo>
                      <a:pt x="15672" y="7982"/>
                    </a:lnTo>
                    <a:lnTo>
                      <a:pt x="16384" y="4621"/>
                    </a:lnTo>
                    <a:lnTo>
                      <a:pt x="16384" y="0"/>
                    </a:lnTo>
                    <a:lnTo>
                      <a:pt x="13535" y="1260"/>
                    </a:lnTo>
                    <a:lnTo>
                      <a:pt x="7836" y="4201"/>
                    </a:lnTo>
                    <a:lnTo>
                      <a:pt x="2849" y="7982"/>
                    </a:lnTo>
                    <a:lnTo>
                      <a:pt x="0" y="9662"/>
                    </a:lnTo>
                    <a:lnTo>
                      <a:pt x="0" y="11763"/>
                    </a:lnTo>
                    <a:lnTo>
                      <a:pt x="2137" y="16384"/>
                    </a:lnTo>
                    <a:lnTo>
                      <a:pt x="7123" y="14283"/>
                    </a:lnTo>
                    <a:lnTo>
                      <a:pt x="12822" y="1134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2" name="Drawing 35"/>
              <p:cNvSpPr>
                <a:spLocks noChangeAspect="1"/>
              </p:cNvSpPr>
              <p:nvPr/>
            </p:nvSpPr>
            <p:spPr bwMode="auto">
              <a:xfrm>
                <a:off x="8921" y="-83924"/>
                <a:ext cx="6435" cy="37"/>
              </a:xfrm>
              <a:custGeom>
                <a:avLst/>
                <a:gdLst/>
                <a:ahLst/>
                <a:cxnLst>
                  <a:cxn ang="0">
                    <a:pos x="8708" y="2214"/>
                  </a:cxn>
                  <a:cxn ang="0">
                    <a:pos x="7791" y="1771"/>
                  </a:cxn>
                  <a:cxn ang="0">
                    <a:pos x="6760" y="2657"/>
                  </a:cxn>
                  <a:cxn ang="0">
                    <a:pos x="5843" y="4428"/>
                  </a:cxn>
                  <a:cxn ang="0">
                    <a:pos x="4812" y="5757"/>
                  </a:cxn>
                  <a:cxn ang="0">
                    <a:pos x="3895" y="3985"/>
                  </a:cxn>
                  <a:cxn ang="0">
                    <a:pos x="3208" y="3985"/>
                  </a:cxn>
                  <a:cxn ang="0">
                    <a:pos x="3437" y="1771"/>
                  </a:cxn>
                  <a:cxn ang="0">
                    <a:pos x="2979" y="0"/>
                  </a:cxn>
                  <a:cxn ang="0">
                    <a:pos x="2291" y="2657"/>
                  </a:cxn>
                  <a:cxn ang="0">
                    <a:pos x="1146" y="886"/>
                  </a:cxn>
                  <a:cxn ang="0">
                    <a:pos x="687" y="886"/>
                  </a:cxn>
                  <a:cxn ang="0">
                    <a:pos x="687" y="3985"/>
                  </a:cxn>
                  <a:cxn ang="0">
                    <a:pos x="0" y="3985"/>
                  </a:cxn>
                  <a:cxn ang="0">
                    <a:pos x="0" y="7528"/>
                  </a:cxn>
                  <a:cxn ang="0">
                    <a:pos x="0" y="12842"/>
                  </a:cxn>
                  <a:cxn ang="0">
                    <a:pos x="458" y="12399"/>
                  </a:cxn>
                  <a:cxn ang="0">
                    <a:pos x="1604" y="11513"/>
                  </a:cxn>
                  <a:cxn ang="0">
                    <a:pos x="2521" y="10627"/>
                  </a:cxn>
                  <a:cxn ang="0">
                    <a:pos x="3895" y="9742"/>
                  </a:cxn>
                  <a:cxn ang="0">
                    <a:pos x="4812" y="10627"/>
                  </a:cxn>
                  <a:cxn ang="0">
                    <a:pos x="5500" y="10627"/>
                  </a:cxn>
                  <a:cxn ang="0">
                    <a:pos x="6187" y="11513"/>
                  </a:cxn>
                  <a:cxn ang="0">
                    <a:pos x="7104" y="12842"/>
                  </a:cxn>
                  <a:cxn ang="0">
                    <a:pos x="7791" y="16384"/>
                  </a:cxn>
                  <a:cxn ang="0">
                    <a:pos x="9510" y="14613"/>
                  </a:cxn>
                  <a:cxn ang="0">
                    <a:pos x="10541" y="12399"/>
                  </a:cxn>
                  <a:cxn ang="0">
                    <a:pos x="11686" y="12399"/>
                  </a:cxn>
                  <a:cxn ang="0">
                    <a:pos x="12374" y="10627"/>
                  </a:cxn>
                  <a:cxn ang="0">
                    <a:pos x="13634" y="9742"/>
                  </a:cxn>
                  <a:cxn ang="0">
                    <a:pos x="14551" y="7971"/>
                  </a:cxn>
                  <a:cxn ang="0">
                    <a:pos x="15582" y="9299"/>
                  </a:cxn>
                  <a:cxn ang="0">
                    <a:pos x="16384" y="2214"/>
                  </a:cxn>
                  <a:cxn ang="0">
                    <a:pos x="16040" y="443"/>
                  </a:cxn>
                  <a:cxn ang="0">
                    <a:pos x="15467" y="2214"/>
                  </a:cxn>
                  <a:cxn ang="0">
                    <a:pos x="14895" y="3542"/>
                  </a:cxn>
                  <a:cxn ang="0">
                    <a:pos x="14093" y="5314"/>
                  </a:cxn>
                  <a:cxn ang="0">
                    <a:pos x="13176" y="4428"/>
                  </a:cxn>
                  <a:cxn ang="0">
                    <a:pos x="12603" y="1771"/>
                  </a:cxn>
                  <a:cxn ang="0">
                    <a:pos x="11343" y="2657"/>
                  </a:cxn>
                  <a:cxn ang="0">
                    <a:pos x="10541" y="3542"/>
                  </a:cxn>
                  <a:cxn ang="0">
                    <a:pos x="9510" y="3985"/>
                  </a:cxn>
                  <a:cxn ang="0">
                    <a:pos x="8708" y="3542"/>
                  </a:cxn>
                  <a:cxn ang="0">
                    <a:pos x="8708" y="2214"/>
                  </a:cxn>
                </a:cxnLst>
                <a:rect l="0" t="0" r="r" b="b"/>
                <a:pathLst>
                  <a:path w="16384" h="16384">
                    <a:moveTo>
                      <a:pt x="8708" y="2214"/>
                    </a:moveTo>
                    <a:lnTo>
                      <a:pt x="7791" y="1771"/>
                    </a:lnTo>
                    <a:lnTo>
                      <a:pt x="6760" y="2657"/>
                    </a:lnTo>
                    <a:lnTo>
                      <a:pt x="5843" y="4428"/>
                    </a:lnTo>
                    <a:lnTo>
                      <a:pt x="4812" y="5757"/>
                    </a:lnTo>
                    <a:lnTo>
                      <a:pt x="3895" y="3985"/>
                    </a:lnTo>
                    <a:lnTo>
                      <a:pt x="3208" y="3985"/>
                    </a:lnTo>
                    <a:lnTo>
                      <a:pt x="3437" y="1771"/>
                    </a:lnTo>
                    <a:lnTo>
                      <a:pt x="2979" y="0"/>
                    </a:lnTo>
                    <a:lnTo>
                      <a:pt x="2291" y="2657"/>
                    </a:lnTo>
                    <a:lnTo>
                      <a:pt x="1146" y="886"/>
                    </a:lnTo>
                    <a:lnTo>
                      <a:pt x="687" y="886"/>
                    </a:lnTo>
                    <a:lnTo>
                      <a:pt x="687" y="3985"/>
                    </a:lnTo>
                    <a:lnTo>
                      <a:pt x="0" y="3985"/>
                    </a:lnTo>
                    <a:lnTo>
                      <a:pt x="0" y="7528"/>
                    </a:lnTo>
                    <a:lnTo>
                      <a:pt x="0" y="12842"/>
                    </a:lnTo>
                    <a:lnTo>
                      <a:pt x="458" y="12399"/>
                    </a:lnTo>
                    <a:lnTo>
                      <a:pt x="1604" y="11513"/>
                    </a:lnTo>
                    <a:lnTo>
                      <a:pt x="2521" y="10627"/>
                    </a:lnTo>
                    <a:lnTo>
                      <a:pt x="3895" y="9742"/>
                    </a:lnTo>
                    <a:lnTo>
                      <a:pt x="4812" y="10627"/>
                    </a:lnTo>
                    <a:lnTo>
                      <a:pt x="5500" y="10627"/>
                    </a:lnTo>
                    <a:lnTo>
                      <a:pt x="6187" y="11513"/>
                    </a:lnTo>
                    <a:lnTo>
                      <a:pt x="7104" y="12842"/>
                    </a:lnTo>
                    <a:lnTo>
                      <a:pt x="7791" y="16384"/>
                    </a:lnTo>
                    <a:lnTo>
                      <a:pt x="9510" y="14613"/>
                    </a:lnTo>
                    <a:lnTo>
                      <a:pt x="10541" y="12399"/>
                    </a:lnTo>
                    <a:lnTo>
                      <a:pt x="11686" y="12399"/>
                    </a:lnTo>
                    <a:lnTo>
                      <a:pt x="12374" y="10627"/>
                    </a:lnTo>
                    <a:lnTo>
                      <a:pt x="13634" y="9742"/>
                    </a:lnTo>
                    <a:lnTo>
                      <a:pt x="14551" y="7971"/>
                    </a:lnTo>
                    <a:lnTo>
                      <a:pt x="15582" y="9299"/>
                    </a:lnTo>
                    <a:lnTo>
                      <a:pt x="16384" y="2214"/>
                    </a:lnTo>
                    <a:lnTo>
                      <a:pt x="16040" y="443"/>
                    </a:lnTo>
                    <a:lnTo>
                      <a:pt x="15467" y="2214"/>
                    </a:lnTo>
                    <a:lnTo>
                      <a:pt x="14895" y="3542"/>
                    </a:lnTo>
                    <a:lnTo>
                      <a:pt x="14093" y="5314"/>
                    </a:lnTo>
                    <a:lnTo>
                      <a:pt x="13176" y="4428"/>
                    </a:lnTo>
                    <a:lnTo>
                      <a:pt x="12603" y="1771"/>
                    </a:lnTo>
                    <a:lnTo>
                      <a:pt x="11343" y="2657"/>
                    </a:lnTo>
                    <a:lnTo>
                      <a:pt x="10541" y="3542"/>
                    </a:lnTo>
                    <a:lnTo>
                      <a:pt x="9510" y="3985"/>
                    </a:lnTo>
                    <a:lnTo>
                      <a:pt x="8708" y="3542"/>
                    </a:lnTo>
                    <a:lnTo>
                      <a:pt x="8708" y="221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3" name="Drawing 36"/>
              <p:cNvSpPr>
                <a:spLocks noChangeAspect="1"/>
              </p:cNvSpPr>
              <p:nvPr/>
            </p:nvSpPr>
            <p:spPr bwMode="auto">
              <a:xfrm>
                <a:off x="10316" y="-84075"/>
                <a:ext cx="765" cy="17"/>
              </a:xfrm>
              <a:custGeom>
                <a:avLst/>
                <a:gdLst/>
                <a:ahLst/>
                <a:cxnLst>
                  <a:cxn ang="0">
                    <a:pos x="14456" y="16384"/>
                  </a:cxn>
                  <a:cxn ang="0">
                    <a:pos x="16384" y="12529"/>
                  </a:cxn>
                  <a:cxn ang="0">
                    <a:pos x="15420" y="6746"/>
                  </a:cxn>
                  <a:cxn ang="0">
                    <a:pos x="12529" y="3855"/>
                  </a:cxn>
                  <a:cxn ang="0">
                    <a:pos x="6746" y="0"/>
                  </a:cxn>
                  <a:cxn ang="0">
                    <a:pos x="0" y="0"/>
                  </a:cxn>
                  <a:cxn ang="0">
                    <a:pos x="0" y="3855"/>
                  </a:cxn>
                  <a:cxn ang="0">
                    <a:pos x="4819" y="7710"/>
                  </a:cxn>
                  <a:cxn ang="0">
                    <a:pos x="8674" y="12529"/>
                  </a:cxn>
                  <a:cxn ang="0">
                    <a:pos x="11565" y="16384"/>
                  </a:cxn>
                  <a:cxn ang="0">
                    <a:pos x="14456" y="16384"/>
                  </a:cxn>
                </a:cxnLst>
                <a:rect l="0" t="0" r="r" b="b"/>
                <a:pathLst>
                  <a:path w="16384" h="16384">
                    <a:moveTo>
                      <a:pt x="14456" y="16384"/>
                    </a:moveTo>
                    <a:lnTo>
                      <a:pt x="16384" y="12529"/>
                    </a:lnTo>
                    <a:lnTo>
                      <a:pt x="15420" y="6746"/>
                    </a:lnTo>
                    <a:lnTo>
                      <a:pt x="12529" y="3855"/>
                    </a:lnTo>
                    <a:lnTo>
                      <a:pt x="6746" y="0"/>
                    </a:lnTo>
                    <a:lnTo>
                      <a:pt x="0" y="0"/>
                    </a:lnTo>
                    <a:lnTo>
                      <a:pt x="0" y="3855"/>
                    </a:lnTo>
                    <a:lnTo>
                      <a:pt x="4819" y="7710"/>
                    </a:lnTo>
                    <a:lnTo>
                      <a:pt x="8674" y="12529"/>
                    </a:lnTo>
                    <a:lnTo>
                      <a:pt x="11565" y="16384"/>
                    </a:lnTo>
                    <a:lnTo>
                      <a:pt x="14456"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4" name="Drawing 37"/>
              <p:cNvSpPr>
                <a:spLocks noChangeAspect="1"/>
              </p:cNvSpPr>
              <p:nvPr/>
            </p:nvSpPr>
            <p:spPr bwMode="auto">
              <a:xfrm>
                <a:off x="12251" y="-84032"/>
                <a:ext cx="450" cy="16"/>
              </a:xfrm>
              <a:custGeom>
                <a:avLst/>
                <a:gdLst/>
                <a:ahLst/>
                <a:cxnLst>
                  <a:cxn ang="0">
                    <a:pos x="6554" y="16384"/>
                  </a:cxn>
                  <a:cxn ang="0">
                    <a:pos x="16384" y="14336"/>
                  </a:cxn>
                  <a:cxn ang="0">
                    <a:pos x="14746" y="5120"/>
                  </a:cxn>
                  <a:cxn ang="0">
                    <a:pos x="14746" y="0"/>
                  </a:cxn>
                  <a:cxn ang="0">
                    <a:pos x="8192" y="0"/>
                  </a:cxn>
                  <a:cxn ang="0">
                    <a:pos x="6554" y="1024"/>
                  </a:cxn>
                  <a:cxn ang="0">
                    <a:pos x="0" y="8192"/>
                  </a:cxn>
                  <a:cxn ang="0">
                    <a:pos x="1638" y="14336"/>
                  </a:cxn>
                  <a:cxn ang="0">
                    <a:pos x="6554" y="16384"/>
                  </a:cxn>
                </a:cxnLst>
                <a:rect l="0" t="0" r="r" b="b"/>
                <a:pathLst>
                  <a:path w="16384" h="16384">
                    <a:moveTo>
                      <a:pt x="6554" y="16384"/>
                    </a:moveTo>
                    <a:lnTo>
                      <a:pt x="16384" y="14336"/>
                    </a:lnTo>
                    <a:lnTo>
                      <a:pt x="14746" y="5120"/>
                    </a:lnTo>
                    <a:lnTo>
                      <a:pt x="14746" y="0"/>
                    </a:lnTo>
                    <a:lnTo>
                      <a:pt x="8192" y="0"/>
                    </a:lnTo>
                    <a:lnTo>
                      <a:pt x="6554" y="1024"/>
                    </a:lnTo>
                    <a:lnTo>
                      <a:pt x="0" y="8192"/>
                    </a:lnTo>
                    <a:lnTo>
                      <a:pt x="1638" y="14336"/>
                    </a:lnTo>
                    <a:lnTo>
                      <a:pt x="655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5" name="Drawing 38"/>
              <p:cNvSpPr>
                <a:spLocks noChangeAspect="1"/>
              </p:cNvSpPr>
              <p:nvPr/>
            </p:nvSpPr>
            <p:spPr bwMode="auto">
              <a:xfrm>
                <a:off x="2441" y="-84076"/>
                <a:ext cx="5355" cy="114"/>
              </a:xfrm>
              <a:custGeom>
                <a:avLst/>
                <a:gdLst/>
                <a:ahLst/>
                <a:cxnLst>
                  <a:cxn ang="0">
                    <a:pos x="5507" y="0"/>
                  </a:cxn>
                  <a:cxn ang="0">
                    <a:pos x="4819" y="144"/>
                  </a:cxn>
                  <a:cxn ang="0">
                    <a:pos x="3855" y="575"/>
                  </a:cxn>
                  <a:cxn ang="0">
                    <a:pos x="2203" y="1868"/>
                  </a:cxn>
                  <a:cxn ang="0">
                    <a:pos x="1377" y="1725"/>
                  </a:cxn>
                  <a:cxn ang="0">
                    <a:pos x="275" y="4312"/>
                  </a:cxn>
                  <a:cxn ang="0">
                    <a:pos x="0" y="5461"/>
                  </a:cxn>
                  <a:cxn ang="0">
                    <a:pos x="964" y="7042"/>
                  </a:cxn>
                  <a:cxn ang="0">
                    <a:pos x="3029" y="7761"/>
                  </a:cxn>
                  <a:cxn ang="0">
                    <a:pos x="4130" y="9342"/>
                  </a:cxn>
                  <a:cxn ang="0">
                    <a:pos x="3717" y="11498"/>
                  </a:cxn>
                  <a:cxn ang="0">
                    <a:pos x="4268" y="13222"/>
                  </a:cxn>
                  <a:cxn ang="0">
                    <a:pos x="5232" y="13941"/>
                  </a:cxn>
                  <a:cxn ang="0">
                    <a:pos x="6058" y="14084"/>
                  </a:cxn>
                  <a:cxn ang="0">
                    <a:pos x="6333" y="12647"/>
                  </a:cxn>
                  <a:cxn ang="0">
                    <a:pos x="7022" y="11498"/>
                  </a:cxn>
                  <a:cxn ang="0">
                    <a:pos x="7572" y="12360"/>
                  </a:cxn>
                  <a:cxn ang="0">
                    <a:pos x="8674" y="12935"/>
                  </a:cxn>
                  <a:cxn ang="0">
                    <a:pos x="9638" y="15091"/>
                  </a:cxn>
                  <a:cxn ang="0">
                    <a:pos x="9913" y="16384"/>
                  </a:cxn>
                  <a:cxn ang="0">
                    <a:pos x="10464" y="16384"/>
                  </a:cxn>
                  <a:cxn ang="0">
                    <a:pos x="10739" y="15665"/>
                  </a:cxn>
                  <a:cxn ang="0">
                    <a:pos x="10739" y="13797"/>
                  </a:cxn>
                  <a:cxn ang="0">
                    <a:pos x="11841" y="13222"/>
                  </a:cxn>
                  <a:cxn ang="0">
                    <a:pos x="12667" y="14372"/>
                  </a:cxn>
                  <a:cxn ang="0">
                    <a:pos x="13768" y="15091"/>
                  </a:cxn>
                  <a:cxn ang="0">
                    <a:pos x="15145" y="15522"/>
                  </a:cxn>
                  <a:cxn ang="0">
                    <a:pos x="14594" y="13510"/>
                  </a:cxn>
                  <a:cxn ang="0">
                    <a:pos x="14319" y="12647"/>
                  </a:cxn>
                  <a:cxn ang="0">
                    <a:pos x="14043" y="11498"/>
                  </a:cxn>
                  <a:cxn ang="0">
                    <a:pos x="12942" y="8911"/>
                  </a:cxn>
                  <a:cxn ang="0">
                    <a:pos x="11841" y="7761"/>
                  </a:cxn>
                  <a:cxn ang="0">
                    <a:pos x="11290" y="6324"/>
                  </a:cxn>
                  <a:cxn ang="0">
                    <a:pos x="11841" y="6467"/>
                  </a:cxn>
                  <a:cxn ang="0">
                    <a:pos x="12667" y="6899"/>
                  </a:cxn>
                  <a:cxn ang="0">
                    <a:pos x="13768" y="7473"/>
                  </a:cxn>
                  <a:cxn ang="0">
                    <a:pos x="14043" y="8192"/>
                  </a:cxn>
                  <a:cxn ang="0">
                    <a:pos x="14732" y="7761"/>
                  </a:cxn>
                  <a:cxn ang="0">
                    <a:pos x="15420" y="6899"/>
                  </a:cxn>
                  <a:cxn ang="0">
                    <a:pos x="16384" y="6611"/>
                  </a:cxn>
                  <a:cxn ang="0">
                    <a:pos x="15971" y="5749"/>
                  </a:cxn>
                  <a:cxn ang="0">
                    <a:pos x="15283" y="5461"/>
                  </a:cxn>
                  <a:cxn ang="0">
                    <a:pos x="14319" y="4886"/>
                  </a:cxn>
                  <a:cxn ang="0">
                    <a:pos x="13630" y="3737"/>
                  </a:cxn>
                  <a:cxn ang="0">
                    <a:pos x="13217" y="3162"/>
                  </a:cxn>
                  <a:cxn ang="0">
                    <a:pos x="13080" y="2012"/>
                  </a:cxn>
                  <a:cxn ang="0">
                    <a:pos x="11978" y="1725"/>
                  </a:cxn>
                  <a:cxn ang="0">
                    <a:pos x="8674" y="1150"/>
                  </a:cxn>
                  <a:cxn ang="0">
                    <a:pos x="7159" y="719"/>
                  </a:cxn>
                  <a:cxn ang="0">
                    <a:pos x="6471" y="862"/>
                  </a:cxn>
                  <a:cxn ang="0">
                    <a:pos x="5920" y="287"/>
                  </a:cxn>
                  <a:cxn ang="0">
                    <a:pos x="5507" y="0"/>
                  </a:cxn>
                </a:cxnLst>
                <a:rect l="0" t="0" r="r" b="b"/>
                <a:pathLst>
                  <a:path w="16384" h="16384">
                    <a:moveTo>
                      <a:pt x="5507" y="0"/>
                    </a:moveTo>
                    <a:lnTo>
                      <a:pt x="4819" y="144"/>
                    </a:lnTo>
                    <a:lnTo>
                      <a:pt x="3855" y="575"/>
                    </a:lnTo>
                    <a:lnTo>
                      <a:pt x="2203" y="1868"/>
                    </a:lnTo>
                    <a:lnTo>
                      <a:pt x="1377" y="1725"/>
                    </a:lnTo>
                    <a:lnTo>
                      <a:pt x="275" y="4312"/>
                    </a:lnTo>
                    <a:lnTo>
                      <a:pt x="0" y="5461"/>
                    </a:lnTo>
                    <a:lnTo>
                      <a:pt x="964" y="7042"/>
                    </a:lnTo>
                    <a:lnTo>
                      <a:pt x="3029" y="7761"/>
                    </a:lnTo>
                    <a:lnTo>
                      <a:pt x="4130" y="9342"/>
                    </a:lnTo>
                    <a:lnTo>
                      <a:pt x="3717" y="11498"/>
                    </a:lnTo>
                    <a:lnTo>
                      <a:pt x="4268" y="13222"/>
                    </a:lnTo>
                    <a:lnTo>
                      <a:pt x="5232" y="13941"/>
                    </a:lnTo>
                    <a:lnTo>
                      <a:pt x="6058" y="14084"/>
                    </a:lnTo>
                    <a:lnTo>
                      <a:pt x="6333" y="12647"/>
                    </a:lnTo>
                    <a:lnTo>
                      <a:pt x="7022" y="11498"/>
                    </a:lnTo>
                    <a:lnTo>
                      <a:pt x="7572" y="12360"/>
                    </a:lnTo>
                    <a:lnTo>
                      <a:pt x="8674" y="12935"/>
                    </a:lnTo>
                    <a:lnTo>
                      <a:pt x="9638" y="15091"/>
                    </a:lnTo>
                    <a:lnTo>
                      <a:pt x="9913" y="16384"/>
                    </a:lnTo>
                    <a:lnTo>
                      <a:pt x="10464" y="16384"/>
                    </a:lnTo>
                    <a:lnTo>
                      <a:pt x="10739" y="15665"/>
                    </a:lnTo>
                    <a:lnTo>
                      <a:pt x="10739" y="13797"/>
                    </a:lnTo>
                    <a:lnTo>
                      <a:pt x="11841" y="13222"/>
                    </a:lnTo>
                    <a:lnTo>
                      <a:pt x="12667" y="14372"/>
                    </a:lnTo>
                    <a:lnTo>
                      <a:pt x="13768" y="15091"/>
                    </a:lnTo>
                    <a:lnTo>
                      <a:pt x="15145" y="15522"/>
                    </a:lnTo>
                    <a:lnTo>
                      <a:pt x="14594" y="13510"/>
                    </a:lnTo>
                    <a:lnTo>
                      <a:pt x="14319" y="12647"/>
                    </a:lnTo>
                    <a:lnTo>
                      <a:pt x="14043" y="11498"/>
                    </a:lnTo>
                    <a:lnTo>
                      <a:pt x="12942" y="8911"/>
                    </a:lnTo>
                    <a:lnTo>
                      <a:pt x="11841" y="7761"/>
                    </a:lnTo>
                    <a:lnTo>
                      <a:pt x="11290" y="6324"/>
                    </a:lnTo>
                    <a:lnTo>
                      <a:pt x="11841" y="6467"/>
                    </a:lnTo>
                    <a:lnTo>
                      <a:pt x="12667" y="6899"/>
                    </a:lnTo>
                    <a:lnTo>
                      <a:pt x="13768" y="7473"/>
                    </a:lnTo>
                    <a:lnTo>
                      <a:pt x="14043" y="8192"/>
                    </a:lnTo>
                    <a:lnTo>
                      <a:pt x="14732" y="7761"/>
                    </a:lnTo>
                    <a:lnTo>
                      <a:pt x="15420" y="6899"/>
                    </a:lnTo>
                    <a:lnTo>
                      <a:pt x="16384" y="6611"/>
                    </a:lnTo>
                    <a:lnTo>
                      <a:pt x="15971" y="5749"/>
                    </a:lnTo>
                    <a:lnTo>
                      <a:pt x="15283" y="5461"/>
                    </a:lnTo>
                    <a:lnTo>
                      <a:pt x="14319" y="4886"/>
                    </a:lnTo>
                    <a:lnTo>
                      <a:pt x="13630" y="3737"/>
                    </a:lnTo>
                    <a:lnTo>
                      <a:pt x="13217" y="3162"/>
                    </a:lnTo>
                    <a:lnTo>
                      <a:pt x="13080" y="2012"/>
                    </a:lnTo>
                    <a:lnTo>
                      <a:pt x="11978" y="1725"/>
                    </a:lnTo>
                    <a:lnTo>
                      <a:pt x="8674" y="1150"/>
                    </a:lnTo>
                    <a:lnTo>
                      <a:pt x="7159" y="719"/>
                    </a:lnTo>
                    <a:lnTo>
                      <a:pt x="6471" y="862"/>
                    </a:lnTo>
                    <a:lnTo>
                      <a:pt x="5920" y="287"/>
                    </a:lnTo>
                    <a:lnTo>
                      <a:pt x="5507"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6" name="Drawing 39"/>
              <p:cNvSpPr>
                <a:spLocks noChangeAspect="1"/>
              </p:cNvSpPr>
              <p:nvPr/>
            </p:nvSpPr>
            <p:spPr bwMode="auto">
              <a:xfrm>
                <a:off x="596" y="-84074"/>
                <a:ext cx="945" cy="22"/>
              </a:xfrm>
              <a:custGeom>
                <a:avLst/>
                <a:gdLst/>
                <a:ahLst/>
                <a:cxnLst>
                  <a:cxn ang="0">
                    <a:pos x="15604" y="16384"/>
                  </a:cxn>
                  <a:cxn ang="0">
                    <a:pos x="16384" y="10426"/>
                  </a:cxn>
                  <a:cxn ang="0">
                    <a:pos x="10142" y="7447"/>
                  </a:cxn>
                  <a:cxn ang="0">
                    <a:pos x="8582" y="0"/>
                  </a:cxn>
                  <a:cxn ang="0">
                    <a:pos x="3901" y="2979"/>
                  </a:cxn>
                  <a:cxn ang="0">
                    <a:pos x="0" y="8192"/>
                  </a:cxn>
                  <a:cxn ang="0">
                    <a:pos x="0" y="8937"/>
                  </a:cxn>
                  <a:cxn ang="0">
                    <a:pos x="3121" y="11171"/>
                  </a:cxn>
                  <a:cxn ang="0">
                    <a:pos x="6242" y="14150"/>
                  </a:cxn>
                  <a:cxn ang="0">
                    <a:pos x="11703" y="14150"/>
                  </a:cxn>
                  <a:cxn ang="0">
                    <a:pos x="15604" y="16384"/>
                  </a:cxn>
                </a:cxnLst>
                <a:rect l="0" t="0" r="r" b="b"/>
                <a:pathLst>
                  <a:path w="16384" h="16384">
                    <a:moveTo>
                      <a:pt x="15604" y="16384"/>
                    </a:moveTo>
                    <a:lnTo>
                      <a:pt x="16384" y="10426"/>
                    </a:lnTo>
                    <a:lnTo>
                      <a:pt x="10142" y="7447"/>
                    </a:lnTo>
                    <a:lnTo>
                      <a:pt x="8582" y="0"/>
                    </a:lnTo>
                    <a:lnTo>
                      <a:pt x="3901" y="2979"/>
                    </a:lnTo>
                    <a:lnTo>
                      <a:pt x="0" y="8192"/>
                    </a:lnTo>
                    <a:lnTo>
                      <a:pt x="0" y="8937"/>
                    </a:lnTo>
                    <a:lnTo>
                      <a:pt x="3121" y="11171"/>
                    </a:lnTo>
                    <a:lnTo>
                      <a:pt x="6242" y="14150"/>
                    </a:lnTo>
                    <a:lnTo>
                      <a:pt x="11703" y="14150"/>
                    </a:lnTo>
                    <a:lnTo>
                      <a:pt x="1560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7" name="Drawing 40"/>
              <p:cNvSpPr>
                <a:spLocks noChangeAspect="1"/>
              </p:cNvSpPr>
              <p:nvPr/>
            </p:nvSpPr>
            <p:spPr bwMode="auto">
              <a:xfrm>
                <a:off x="6131" y="-84130"/>
                <a:ext cx="3960" cy="58"/>
              </a:xfrm>
              <a:custGeom>
                <a:avLst/>
                <a:gdLst/>
                <a:ahLst/>
                <a:cxnLst>
                  <a:cxn ang="0">
                    <a:pos x="15825" y="14124"/>
                  </a:cxn>
                  <a:cxn ang="0">
                    <a:pos x="16384" y="14689"/>
                  </a:cxn>
                  <a:cxn ang="0">
                    <a:pos x="16012" y="12429"/>
                  </a:cxn>
                  <a:cxn ang="0">
                    <a:pos x="14150" y="12429"/>
                  </a:cxn>
                  <a:cxn ang="0">
                    <a:pos x="13033" y="12147"/>
                  </a:cxn>
                  <a:cxn ang="0">
                    <a:pos x="11916" y="8757"/>
                  </a:cxn>
                  <a:cxn ang="0">
                    <a:pos x="11543" y="6497"/>
                  </a:cxn>
                  <a:cxn ang="0">
                    <a:pos x="10612" y="5367"/>
                  </a:cxn>
                  <a:cxn ang="0">
                    <a:pos x="7820" y="5085"/>
                  </a:cxn>
                  <a:cxn ang="0">
                    <a:pos x="6144" y="4237"/>
                  </a:cxn>
                  <a:cxn ang="0">
                    <a:pos x="4468" y="2825"/>
                  </a:cxn>
                  <a:cxn ang="0">
                    <a:pos x="3165" y="1130"/>
                  </a:cxn>
                  <a:cxn ang="0">
                    <a:pos x="2607" y="0"/>
                  </a:cxn>
                  <a:cxn ang="0">
                    <a:pos x="1676" y="565"/>
                  </a:cxn>
                  <a:cxn ang="0">
                    <a:pos x="372" y="2825"/>
                  </a:cxn>
                  <a:cxn ang="0">
                    <a:pos x="0" y="4237"/>
                  </a:cxn>
                  <a:cxn ang="0">
                    <a:pos x="186" y="4237"/>
                  </a:cxn>
                  <a:cxn ang="0">
                    <a:pos x="1489" y="3955"/>
                  </a:cxn>
                  <a:cxn ang="0">
                    <a:pos x="2607" y="5085"/>
                  </a:cxn>
                  <a:cxn ang="0">
                    <a:pos x="3724" y="6215"/>
                  </a:cxn>
                  <a:cxn ang="0">
                    <a:pos x="5399" y="7627"/>
                  </a:cxn>
                  <a:cxn ang="0">
                    <a:pos x="5958" y="9604"/>
                  </a:cxn>
                  <a:cxn ang="0">
                    <a:pos x="7447" y="10169"/>
                  </a:cxn>
                  <a:cxn ang="0">
                    <a:pos x="9309" y="10169"/>
                  </a:cxn>
                  <a:cxn ang="0">
                    <a:pos x="10054" y="10734"/>
                  </a:cxn>
                  <a:cxn ang="0">
                    <a:pos x="11357" y="11864"/>
                  </a:cxn>
                  <a:cxn ang="0">
                    <a:pos x="12102" y="13277"/>
                  </a:cxn>
                  <a:cxn ang="0">
                    <a:pos x="12847" y="15537"/>
                  </a:cxn>
                  <a:cxn ang="0">
                    <a:pos x="13777" y="16384"/>
                  </a:cxn>
                  <a:cxn ang="0">
                    <a:pos x="14895" y="16384"/>
                  </a:cxn>
                  <a:cxn ang="0">
                    <a:pos x="15825" y="16384"/>
                  </a:cxn>
                  <a:cxn ang="0">
                    <a:pos x="16012" y="16384"/>
                  </a:cxn>
                  <a:cxn ang="0">
                    <a:pos x="16012" y="15537"/>
                  </a:cxn>
                  <a:cxn ang="0">
                    <a:pos x="15825" y="14124"/>
                  </a:cxn>
                </a:cxnLst>
                <a:rect l="0" t="0" r="r" b="b"/>
                <a:pathLst>
                  <a:path w="16384" h="16384">
                    <a:moveTo>
                      <a:pt x="15825" y="14124"/>
                    </a:moveTo>
                    <a:lnTo>
                      <a:pt x="16384" y="14689"/>
                    </a:lnTo>
                    <a:lnTo>
                      <a:pt x="16012" y="12429"/>
                    </a:lnTo>
                    <a:lnTo>
                      <a:pt x="14150" y="12429"/>
                    </a:lnTo>
                    <a:lnTo>
                      <a:pt x="13033" y="12147"/>
                    </a:lnTo>
                    <a:lnTo>
                      <a:pt x="11916" y="8757"/>
                    </a:lnTo>
                    <a:lnTo>
                      <a:pt x="11543" y="6497"/>
                    </a:lnTo>
                    <a:lnTo>
                      <a:pt x="10612" y="5367"/>
                    </a:lnTo>
                    <a:lnTo>
                      <a:pt x="7820" y="5085"/>
                    </a:lnTo>
                    <a:lnTo>
                      <a:pt x="6144" y="4237"/>
                    </a:lnTo>
                    <a:lnTo>
                      <a:pt x="4468" y="2825"/>
                    </a:lnTo>
                    <a:lnTo>
                      <a:pt x="3165" y="1130"/>
                    </a:lnTo>
                    <a:lnTo>
                      <a:pt x="2607" y="0"/>
                    </a:lnTo>
                    <a:lnTo>
                      <a:pt x="1676" y="565"/>
                    </a:lnTo>
                    <a:lnTo>
                      <a:pt x="372" y="2825"/>
                    </a:lnTo>
                    <a:lnTo>
                      <a:pt x="0" y="4237"/>
                    </a:lnTo>
                    <a:lnTo>
                      <a:pt x="186" y="4237"/>
                    </a:lnTo>
                    <a:lnTo>
                      <a:pt x="1489" y="3955"/>
                    </a:lnTo>
                    <a:lnTo>
                      <a:pt x="2607" y="5085"/>
                    </a:lnTo>
                    <a:lnTo>
                      <a:pt x="3724" y="6215"/>
                    </a:lnTo>
                    <a:lnTo>
                      <a:pt x="5399" y="7627"/>
                    </a:lnTo>
                    <a:lnTo>
                      <a:pt x="5958" y="9604"/>
                    </a:lnTo>
                    <a:lnTo>
                      <a:pt x="7447" y="10169"/>
                    </a:lnTo>
                    <a:lnTo>
                      <a:pt x="9309" y="10169"/>
                    </a:lnTo>
                    <a:lnTo>
                      <a:pt x="10054" y="10734"/>
                    </a:lnTo>
                    <a:lnTo>
                      <a:pt x="11357" y="11864"/>
                    </a:lnTo>
                    <a:lnTo>
                      <a:pt x="12102" y="13277"/>
                    </a:lnTo>
                    <a:lnTo>
                      <a:pt x="12847" y="15537"/>
                    </a:lnTo>
                    <a:lnTo>
                      <a:pt x="13777" y="16384"/>
                    </a:lnTo>
                    <a:lnTo>
                      <a:pt x="14895" y="16384"/>
                    </a:lnTo>
                    <a:lnTo>
                      <a:pt x="15825" y="16384"/>
                    </a:lnTo>
                    <a:lnTo>
                      <a:pt x="16012" y="16384"/>
                    </a:lnTo>
                    <a:lnTo>
                      <a:pt x="16012" y="15537"/>
                    </a:lnTo>
                    <a:lnTo>
                      <a:pt x="15825" y="1412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8" name="Drawing 41"/>
              <p:cNvSpPr>
                <a:spLocks noChangeAspect="1"/>
              </p:cNvSpPr>
              <p:nvPr/>
            </p:nvSpPr>
            <p:spPr bwMode="auto">
              <a:xfrm>
                <a:off x="-1384" y="-84155"/>
                <a:ext cx="945" cy="24"/>
              </a:xfrm>
              <a:custGeom>
                <a:avLst/>
                <a:gdLst/>
                <a:ahLst/>
                <a:cxnLst>
                  <a:cxn ang="0">
                    <a:pos x="16384" y="15701"/>
                  </a:cxn>
                  <a:cxn ang="0">
                    <a:pos x="16384" y="12971"/>
                  </a:cxn>
                  <a:cxn ang="0">
                    <a:pos x="12483" y="8192"/>
                  </a:cxn>
                  <a:cxn ang="0">
                    <a:pos x="8582" y="2731"/>
                  </a:cxn>
                  <a:cxn ang="0">
                    <a:pos x="3901" y="0"/>
                  </a:cxn>
                  <a:cxn ang="0">
                    <a:pos x="0" y="2048"/>
                  </a:cxn>
                  <a:cxn ang="0">
                    <a:pos x="3901" y="8192"/>
                  </a:cxn>
                  <a:cxn ang="0">
                    <a:pos x="7022" y="12971"/>
                  </a:cxn>
                  <a:cxn ang="0">
                    <a:pos x="12483" y="16384"/>
                  </a:cxn>
                  <a:cxn ang="0">
                    <a:pos x="16384" y="15701"/>
                  </a:cxn>
                </a:cxnLst>
                <a:rect l="0" t="0" r="r" b="b"/>
                <a:pathLst>
                  <a:path w="16384" h="16384">
                    <a:moveTo>
                      <a:pt x="16384" y="15701"/>
                    </a:moveTo>
                    <a:lnTo>
                      <a:pt x="16384" y="12971"/>
                    </a:lnTo>
                    <a:lnTo>
                      <a:pt x="12483" y="8192"/>
                    </a:lnTo>
                    <a:lnTo>
                      <a:pt x="8582" y="2731"/>
                    </a:lnTo>
                    <a:lnTo>
                      <a:pt x="3901" y="0"/>
                    </a:lnTo>
                    <a:lnTo>
                      <a:pt x="0" y="2048"/>
                    </a:lnTo>
                    <a:lnTo>
                      <a:pt x="3901" y="8192"/>
                    </a:lnTo>
                    <a:lnTo>
                      <a:pt x="7022" y="12971"/>
                    </a:lnTo>
                    <a:lnTo>
                      <a:pt x="12483" y="16384"/>
                    </a:lnTo>
                    <a:lnTo>
                      <a:pt x="16384" y="1570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1" name="Hungary"/>
            <p:cNvSpPr>
              <a:spLocks noChangeAspect="1"/>
            </p:cNvSpPr>
            <p:nvPr/>
          </p:nvSpPr>
          <p:spPr bwMode="auto">
            <a:xfrm>
              <a:off x="2255" y="1964"/>
              <a:ext cx="340" cy="248"/>
            </a:xfrm>
            <a:custGeom>
              <a:avLst/>
              <a:gdLst/>
              <a:ahLst/>
              <a:cxnLst>
                <a:cxn ang="0">
                  <a:pos x="13794" y="772"/>
                </a:cxn>
                <a:cxn ang="0">
                  <a:pos x="12288" y="0"/>
                </a:cxn>
                <a:cxn ang="0">
                  <a:pos x="10963" y="343"/>
                </a:cxn>
                <a:cxn ang="0">
                  <a:pos x="10180" y="1801"/>
                </a:cxn>
                <a:cxn ang="0">
                  <a:pos x="9156" y="2659"/>
                </a:cxn>
                <a:cxn ang="0">
                  <a:pos x="7710" y="3088"/>
                </a:cxn>
                <a:cxn ang="0">
                  <a:pos x="6385" y="3860"/>
                </a:cxn>
                <a:cxn ang="0">
                  <a:pos x="6024" y="4804"/>
                </a:cxn>
                <a:cxn ang="0">
                  <a:pos x="5602" y="5404"/>
                </a:cxn>
                <a:cxn ang="0">
                  <a:pos x="4939" y="5404"/>
                </a:cxn>
                <a:cxn ang="0">
                  <a:pos x="4096" y="5576"/>
                </a:cxn>
                <a:cxn ang="0">
                  <a:pos x="3373" y="4889"/>
                </a:cxn>
                <a:cxn ang="0">
                  <a:pos x="2530" y="4203"/>
                </a:cxn>
                <a:cxn ang="0">
                  <a:pos x="2289" y="4546"/>
                </a:cxn>
                <a:cxn ang="0">
                  <a:pos x="2168" y="5919"/>
                </a:cxn>
                <a:cxn ang="0">
                  <a:pos x="1024" y="6090"/>
                </a:cxn>
                <a:cxn ang="0">
                  <a:pos x="1205" y="7120"/>
                </a:cxn>
                <a:cxn ang="0">
                  <a:pos x="783" y="8321"/>
                </a:cxn>
                <a:cxn ang="0">
                  <a:pos x="964" y="9865"/>
                </a:cxn>
                <a:cxn ang="0">
                  <a:pos x="60" y="10551"/>
                </a:cxn>
                <a:cxn ang="0">
                  <a:pos x="301" y="10723"/>
                </a:cxn>
                <a:cxn ang="0">
                  <a:pos x="964" y="11923"/>
                </a:cxn>
                <a:cxn ang="0">
                  <a:pos x="1928" y="13124"/>
                </a:cxn>
                <a:cxn ang="0">
                  <a:pos x="3132" y="14497"/>
                </a:cxn>
                <a:cxn ang="0">
                  <a:pos x="4337" y="15784"/>
                </a:cxn>
                <a:cxn ang="0">
                  <a:pos x="5843" y="16212"/>
                </a:cxn>
                <a:cxn ang="0">
                  <a:pos x="6987" y="15183"/>
                </a:cxn>
                <a:cxn ang="0">
                  <a:pos x="7951" y="14668"/>
                </a:cxn>
                <a:cxn ang="0">
                  <a:pos x="9276" y="13725"/>
                </a:cxn>
                <a:cxn ang="0">
                  <a:pos x="10421" y="13124"/>
                </a:cxn>
                <a:cxn ang="0">
                  <a:pos x="10842" y="13639"/>
                </a:cxn>
                <a:cxn ang="0">
                  <a:pos x="11324" y="13296"/>
                </a:cxn>
                <a:cxn ang="0">
                  <a:pos x="12288" y="12695"/>
                </a:cxn>
                <a:cxn ang="0">
                  <a:pos x="13131" y="10894"/>
                </a:cxn>
                <a:cxn ang="0">
                  <a:pos x="13734" y="8921"/>
                </a:cxn>
                <a:cxn ang="0">
                  <a:pos x="14336" y="6948"/>
                </a:cxn>
                <a:cxn ang="0">
                  <a:pos x="14577" y="5490"/>
                </a:cxn>
                <a:cxn ang="0">
                  <a:pos x="14999" y="4117"/>
                </a:cxn>
                <a:cxn ang="0">
                  <a:pos x="15902" y="3517"/>
                </a:cxn>
                <a:cxn ang="0">
                  <a:pos x="16384" y="2488"/>
                </a:cxn>
                <a:cxn ang="0">
                  <a:pos x="15661" y="1372"/>
                </a:cxn>
                <a:cxn ang="0">
                  <a:pos x="14336" y="429"/>
                </a:cxn>
              </a:cxnLst>
              <a:rect l="0" t="0" r="r" b="b"/>
              <a:pathLst>
                <a:path w="16384" h="16384">
                  <a:moveTo>
                    <a:pt x="14336" y="429"/>
                  </a:moveTo>
                  <a:lnTo>
                    <a:pt x="13794" y="772"/>
                  </a:lnTo>
                  <a:lnTo>
                    <a:pt x="13011" y="257"/>
                  </a:lnTo>
                  <a:lnTo>
                    <a:pt x="12288" y="0"/>
                  </a:lnTo>
                  <a:lnTo>
                    <a:pt x="11806" y="343"/>
                  </a:lnTo>
                  <a:lnTo>
                    <a:pt x="10963" y="343"/>
                  </a:lnTo>
                  <a:lnTo>
                    <a:pt x="10360" y="1029"/>
                  </a:lnTo>
                  <a:lnTo>
                    <a:pt x="10180" y="1801"/>
                  </a:lnTo>
                  <a:lnTo>
                    <a:pt x="9698" y="2059"/>
                  </a:lnTo>
                  <a:lnTo>
                    <a:pt x="9156" y="2659"/>
                  </a:lnTo>
                  <a:lnTo>
                    <a:pt x="8433" y="2402"/>
                  </a:lnTo>
                  <a:lnTo>
                    <a:pt x="7710" y="3088"/>
                  </a:lnTo>
                  <a:lnTo>
                    <a:pt x="7048" y="3517"/>
                  </a:lnTo>
                  <a:lnTo>
                    <a:pt x="6385" y="3860"/>
                  </a:lnTo>
                  <a:lnTo>
                    <a:pt x="6084" y="4718"/>
                  </a:lnTo>
                  <a:lnTo>
                    <a:pt x="6024" y="4804"/>
                  </a:lnTo>
                  <a:lnTo>
                    <a:pt x="5843" y="5233"/>
                  </a:lnTo>
                  <a:lnTo>
                    <a:pt x="5602" y="5404"/>
                  </a:lnTo>
                  <a:lnTo>
                    <a:pt x="5301" y="5404"/>
                  </a:lnTo>
                  <a:lnTo>
                    <a:pt x="4939" y="5404"/>
                  </a:lnTo>
                  <a:lnTo>
                    <a:pt x="4578" y="5490"/>
                  </a:lnTo>
                  <a:lnTo>
                    <a:pt x="4096" y="5576"/>
                  </a:lnTo>
                  <a:lnTo>
                    <a:pt x="3855" y="5404"/>
                  </a:lnTo>
                  <a:lnTo>
                    <a:pt x="3373" y="4889"/>
                  </a:lnTo>
                  <a:lnTo>
                    <a:pt x="2952" y="4461"/>
                  </a:lnTo>
                  <a:lnTo>
                    <a:pt x="2530" y="4203"/>
                  </a:lnTo>
                  <a:lnTo>
                    <a:pt x="2289" y="4032"/>
                  </a:lnTo>
                  <a:lnTo>
                    <a:pt x="2289" y="4546"/>
                  </a:lnTo>
                  <a:lnTo>
                    <a:pt x="2409" y="5404"/>
                  </a:lnTo>
                  <a:lnTo>
                    <a:pt x="2168" y="5919"/>
                  </a:lnTo>
                  <a:lnTo>
                    <a:pt x="1506" y="5919"/>
                  </a:lnTo>
                  <a:lnTo>
                    <a:pt x="1024" y="6090"/>
                  </a:lnTo>
                  <a:lnTo>
                    <a:pt x="843" y="6605"/>
                  </a:lnTo>
                  <a:lnTo>
                    <a:pt x="1205" y="7120"/>
                  </a:lnTo>
                  <a:lnTo>
                    <a:pt x="964" y="8149"/>
                  </a:lnTo>
                  <a:lnTo>
                    <a:pt x="783" y="8321"/>
                  </a:lnTo>
                  <a:lnTo>
                    <a:pt x="783" y="9007"/>
                  </a:lnTo>
                  <a:lnTo>
                    <a:pt x="964" y="9865"/>
                  </a:lnTo>
                  <a:lnTo>
                    <a:pt x="361" y="9950"/>
                  </a:lnTo>
                  <a:lnTo>
                    <a:pt x="60" y="10551"/>
                  </a:lnTo>
                  <a:lnTo>
                    <a:pt x="0" y="10723"/>
                  </a:lnTo>
                  <a:lnTo>
                    <a:pt x="301" y="10723"/>
                  </a:lnTo>
                  <a:lnTo>
                    <a:pt x="602" y="10980"/>
                  </a:lnTo>
                  <a:lnTo>
                    <a:pt x="964" y="11923"/>
                  </a:lnTo>
                  <a:lnTo>
                    <a:pt x="1446" y="12781"/>
                  </a:lnTo>
                  <a:lnTo>
                    <a:pt x="1928" y="13124"/>
                  </a:lnTo>
                  <a:lnTo>
                    <a:pt x="2470" y="14154"/>
                  </a:lnTo>
                  <a:lnTo>
                    <a:pt x="3132" y="14497"/>
                  </a:lnTo>
                  <a:lnTo>
                    <a:pt x="3735" y="15526"/>
                  </a:lnTo>
                  <a:lnTo>
                    <a:pt x="4337" y="15784"/>
                  </a:lnTo>
                  <a:lnTo>
                    <a:pt x="5060" y="16384"/>
                  </a:lnTo>
                  <a:lnTo>
                    <a:pt x="5843" y="16212"/>
                  </a:lnTo>
                  <a:lnTo>
                    <a:pt x="6385" y="15869"/>
                  </a:lnTo>
                  <a:lnTo>
                    <a:pt x="6987" y="15183"/>
                  </a:lnTo>
                  <a:lnTo>
                    <a:pt x="7590" y="15097"/>
                  </a:lnTo>
                  <a:lnTo>
                    <a:pt x="7951" y="14668"/>
                  </a:lnTo>
                  <a:lnTo>
                    <a:pt x="8553" y="14497"/>
                  </a:lnTo>
                  <a:lnTo>
                    <a:pt x="9276" y="13725"/>
                  </a:lnTo>
                  <a:lnTo>
                    <a:pt x="9879" y="13639"/>
                  </a:lnTo>
                  <a:lnTo>
                    <a:pt x="10421" y="13124"/>
                  </a:lnTo>
                  <a:lnTo>
                    <a:pt x="10662" y="13639"/>
                  </a:lnTo>
                  <a:lnTo>
                    <a:pt x="10842" y="13639"/>
                  </a:lnTo>
                  <a:lnTo>
                    <a:pt x="10903" y="13467"/>
                  </a:lnTo>
                  <a:lnTo>
                    <a:pt x="11324" y="13296"/>
                  </a:lnTo>
                  <a:lnTo>
                    <a:pt x="11806" y="13039"/>
                  </a:lnTo>
                  <a:lnTo>
                    <a:pt x="12288" y="12695"/>
                  </a:lnTo>
                  <a:lnTo>
                    <a:pt x="12890" y="12095"/>
                  </a:lnTo>
                  <a:lnTo>
                    <a:pt x="13131" y="10894"/>
                  </a:lnTo>
                  <a:lnTo>
                    <a:pt x="13493" y="10036"/>
                  </a:lnTo>
                  <a:lnTo>
                    <a:pt x="13734" y="8921"/>
                  </a:lnTo>
                  <a:lnTo>
                    <a:pt x="13854" y="7978"/>
                  </a:lnTo>
                  <a:lnTo>
                    <a:pt x="14336" y="6948"/>
                  </a:lnTo>
                  <a:lnTo>
                    <a:pt x="14336" y="6176"/>
                  </a:lnTo>
                  <a:lnTo>
                    <a:pt x="14577" y="5490"/>
                  </a:lnTo>
                  <a:lnTo>
                    <a:pt x="14577" y="4889"/>
                  </a:lnTo>
                  <a:lnTo>
                    <a:pt x="14999" y="4117"/>
                  </a:lnTo>
                  <a:lnTo>
                    <a:pt x="15541" y="3689"/>
                  </a:lnTo>
                  <a:lnTo>
                    <a:pt x="15902" y="3517"/>
                  </a:lnTo>
                  <a:lnTo>
                    <a:pt x="16203" y="3002"/>
                  </a:lnTo>
                  <a:lnTo>
                    <a:pt x="16384" y="2488"/>
                  </a:lnTo>
                  <a:lnTo>
                    <a:pt x="16023" y="1801"/>
                  </a:lnTo>
                  <a:lnTo>
                    <a:pt x="15661" y="1372"/>
                  </a:lnTo>
                  <a:lnTo>
                    <a:pt x="15059" y="772"/>
                  </a:lnTo>
                  <a:lnTo>
                    <a:pt x="14336" y="42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2" name="Ireland"/>
            <p:cNvSpPr>
              <a:spLocks noChangeAspect="1"/>
            </p:cNvSpPr>
            <p:nvPr/>
          </p:nvSpPr>
          <p:spPr bwMode="auto">
            <a:xfrm>
              <a:off x="1010" y="1319"/>
              <a:ext cx="230" cy="282"/>
            </a:xfrm>
            <a:custGeom>
              <a:avLst/>
              <a:gdLst/>
              <a:ahLst/>
              <a:cxnLst>
                <a:cxn ang="0">
                  <a:pos x="13713" y="827"/>
                </a:cxn>
                <a:cxn ang="0">
                  <a:pos x="13267" y="225"/>
                </a:cxn>
                <a:cxn ang="0">
                  <a:pos x="11487" y="526"/>
                </a:cxn>
                <a:cxn ang="0">
                  <a:pos x="10863" y="1353"/>
                </a:cxn>
                <a:cxn ang="0">
                  <a:pos x="9617" y="1954"/>
                </a:cxn>
                <a:cxn ang="0">
                  <a:pos x="10685" y="2405"/>
                </a:cxn>
                <a:cxn ang="0">
                  <a:pos x="10507" y="3232"/>
                </a:cxn>
                <a:cxn ang="0">
                  <a:pos x="9439" y="3908"/>
                </a:cxn>
                <a:cxn ang="0">
                  <a:pos x="7569" y="3758"/>
                </a:cxn>
                <a:cxn ang="0">
                  <a:pos x="5699" y="3157"/>
                </a:cxn>
                <a:cxn ang="0">
                  <a:pos x="4808" y="4209"/>
                </a:cxn>
                <a:cxn ang="0">
                  <a:pos x="5699" y="5111"/>
                </a:cxn>
                <a:cxn ang="0">
                  <a:pos x="4274" y="6012"/>
                </a:cxn>
                <a:cxn ang="0">
                  <a:pos x="4007" y="7140"/>
                </a:cxn>
                <a:cxn ang="0">
                  <a:pos x="4719" y="7967"/>
                </a:cxn>
                <a:cxn ang="0">
                  <a:pos x="6589" y="8718"/>
                </a:cxn>
                <a:cxn ang="0">
                  <a:pos x="4719" y="9545"/>
                </a:cxn>
                <a:cxn ang="0">
                  <a:pos x="3206" y="10822"/>
                </a:cxn>
                <a:cxn ang="0">
                  <a:pos x="3027" y="10973"/>
                </a:cxn>
                <a:cxn ang="0">
                  <a:pos x="4363" y="11123"/>
                </a:cxn>
                <a:cxn ang="0">
                  <a:pos x="6144" y="10522"/>
                </a:cxn>
                <a:cxn ang="0">
                  <a:pos x="6411" y="11349"/>
                </a:cxn>
                <a:cxn ang="0">
                  <a:pos x="4363" y="11349"/>
                </a:cxn>
                <a:cxn ang="0">
                  <a:pos x="2315" y="12250"/>
                </a:cxn>
                <a:cxn ang="0">
                  <a:pos x="1069" y="12175"/>
                </a:cxn>
                <a:cxn ang="0">
                  <a:pos x="1781" y="12927"/>
                </a:cxn>
                <a:cxn ang="0">
                  <a:pos x="0" y="13979"/>
                </a:cxn>
                <a:cxn ang="0">
                  <a:pos x="534" y="14430"/>
                </a:cxn>
                <a:cxn ang="0">
                  <a:pos x="1959" y="14731"/>
                </a:cxn>
                <a:cxn ang="0">
                  <a:pos x="356" y="15182"/>
                </a:cxn>
                <a:cxn ang="0">
                  <a:pos x="2137" y="15182"/>
                </a:cxn>
                <a:cxn ang="0">
                  <a:pos x="1781" y="15557"/>
                </a:cxn>
                <a:cxn ang="0">
                  <a:pos x="1870" y="15933"/>
                </a:cxn>
                <a:cxn ang="0">
                  <a:pos x="2938" y="16234"/>
                </a:cxn>
                <a:cxn ang="0">
                  <a:pos x="3651" y="16234"/>
                </a:cxn>
                <a:cxn ang="0">
                  <a:pos x="5521" y="16159"/>
                </a:cxn>
                <a:cxn ang="0">
                  <a:pos x="6411" y="15257"/>
                </a:cxn>
                <a:cxn ang="0">
                  <a:pos x="6767" y="15858"/>
                </a:cxn>
                <a:cxn ang="0">
                  <a:pos x="8192" y="15482"/>
                </a:cxn>
                <a:cxn ang="0">
                  <a:pos x="9261" y="14881"/>
                </a:cxn>
                <a:cxn ang="0">
                  <a:pos x="11487" y="14881"/>
                </a:cxn>
                <a:cxn ang="0">
                  <a:pos x="13267" y="15031"/>
                </a:cxn>
                <a:cxn ang="0">
                  <a:pos x="14336" y="12927"/>
                </a:cxn>
                <a:cxn ang="0">
                  <a:pos x="15137" y="11950"/>
                </a:cxn>
                <a:cxn ang="0">
                  <a:pos x="15405" y="10221"/>
                </a:cxn>
                <a:cxn ang="0">
                  <a:pos x="16028" y="9169"/>
                </a:cxn>
                <a:cxn ang="0">
                  <a:pos x="15672" y="7365"/>
                </a:cxn>
                <a:cxn ang="0">
                  <a:pos x="16384" y="6839"/>
                </a:cxn>
                <a:cxn ang="0">
                  <a:pos x="16384" y="5862"/>
                </a:cxn>
                <a:cxn ang="0">
                  <a:pos x="15137" y="4660"/>
                </a:cxn>
                <a:cxn ang="0">
                  <a:pos x="12644" y="5411"/>
                </a:cxn>
                <a:cxn ang="0">
                  <a:pos x="12110" y="3006"/>
                </a:cxn>
                <a:cxn ang="0">
                  <a:pos x="13624" y="1503"/>
                </a:cxn>
              </a:cxnLst>
              <a:rect l="0" t="0" r="r" b="b"/>
              <a:pathLst>
                <a:path w="16384" h="16384">
                  <a:moveTo>
                    <a:pt x="13624" y="1428"/>
                  </a:moveTo>
                  <a:lnTo>
                    <a:pt x="13624" y="1202"/>
                  </a:lnTo>
                  <a:lnTo>
                    <a:pt x="13713" y="1202"/>
                  </a:lnTo>
                  <a:lnTo>
                    <a:pt x="13713" y="827"/>
                  </a:lnTo>
                  <a:lnTo>
                    <a:pt x="13980" y="225"/>
                  </a:lnTo>
                  <a:lnTo>
                    <a:pt x="13891" y="150"/>
                  </a:lnTo>
                  <a:lnTo>
                    <a:pt x="13535" y="0"/>
                  </a:lnTo>
                  <a:lnTo>
                    <a:pt x="13267" y="225"/>
                  </a:lnTo>
                  <a:lnTo>
                    <a:pt x="12911" y="225"/>
                  </a:lnTo>
                  <a:lnTo>
                    <a:pt x="12822" y="0"/>
                  </a:lnTo>
                  <a:lnTo>
                    <a:pt x="12110" y="225"/>
                  </a:lnTo>
                  <a:lnTo>
                    <a:pt x="11487" y="526"/>
                  </a:lnTo>
                  <a:lnTo>
                    <a:pt x="11219" y="526"/>
                  </a:lnTo>
                  <a:lnTo>
                    <a:pt x="10863" y="1052"/>
                  </a:lnTo>
                  <a:lnTo>
                    <a:pt x="11041" y="1202"/>
                  </a:lnTo>
                  <a:lnTo>
                    <a:pt x="10863" y="1353"/>
                  </a:lnTo>
                  <a:lnTo>
                    <a:pt x="10329" y="1653"/>
                  </a:lnTo>
                  <a:lnTo>
                    <a:pt x="9706" y="1804"/>
                  </a:lnTo>
                  <a:lnTo>
                    <a:pt x="9617" y="1804"/>
                  </a:lnTo>
                  <a:lnTo>
                    <a:pt x="9617" y="1954"/>
                  </a:lnTo>
                  <a:lnTo>
                    <a:pt x="9617" y="2255"/>
                  </a:lnTo>
                  <a:lnTo>
                    <a:pt x="10062" y="2330"/>
                  </a:lnTo>
                  <a:lnTo>
                    <a:pt x="10329" y="2555"/>
                  </a:lnTo>
                  <a:lnTo>
                    <a:pt x="10685" y="2405"/>
                  </a:lnTo>
                  <a:lnTo>
                    <a:pt x="11130" y="2630"/>
                  </a:lnTo>
                  <a:lnTo>
                    <a:pt x="11130" y="2856"/>
                  </a:lnTo>
                  <a:lnTo>
                    <a:pt x="10774" y="3157"/>
                  </a:lnTo>
                  <a:lnTo>
                    <a:pt x="10507" y="3232"/>
                  </a:lnTo>
                  <a:lnTo>
                    <a:pt x="10062" y="3307"/>
                  </a:lnTo>
                  <a:lnTo>
                    <a:pt x="9617" y="3532"/>
                  </a:lnTo>
                  <a:lnTo>
                    <a:pt x="9617" y="3758"/>
                  </a:lnTo>
                  <a:lnTo>
                    <a:pt x="9439" y="3908"/>
                  </a:lnTo>
                  <a:lnTo>
                    <a:pt x="9439" y="4058"/>
                  </a:lnTo>
                  <a:lnTo>
                    <a:pt x="8637" y="3833"/>
                  </a:lnTo>
                  <a:lnTo>
                    <a:pt x="8014" y="3758"/>
                  </a:lnTo>
                  <a:lnTo>
                    <a:pt x="7569" y="3758"/>
                  </a:lnTo>
                  <a:lnTo>
                    <a:pt x="7480" y="3307"/>
                  </a:lnTo>
                  <a:lnTo>
                    <a:pt x="6856" y="3157"/>
                  </a:lnTo>
                  <a:lnTo>
                    <a:pt x="6144" y="2931"/>
                  </a:lnTo>
                  <a:lnTo>
                    <a:pt x="5699" y="3157"/>
                  </a:lnTo>
                  <a:lnTo>
                    <a:pt x="5165" y="3607"/>
                  </a:lnTo>
                  <a:lnTo>
                    <a:pt x="5165" y="3908"/>
                  </a:lnTo>
                  <a:lnTo>
                    <a:pt x="5075" y="4434"/>
                  </a:lnTo>
                  <a:lnTo>
                    <a:pt x="4808" y="4209"/>
                  </a:lnTo>
                  <a:lnTo>
                    <a:pt x="4274" y="4134"/>
                  </a:lnTo>
                  <a:lnTo>
                    <a:pt x="4452" y="4660"/>
                  </a:lnTo>
                  <a:lnTo>
                    <a:pt x="5343" y="5035"/>
                  </a:lnTo>
                  <a:lnTo>
                    <a:pt x="5699" y="5111"/>
                  </a:lnTo>
                  <a:lnTo>
                    <a:pt x="5699" y="5411"/>
                  </a:lnTo>
                  <a:lnTo>
                    <a:pt x="5075" y="5562"/>
                  </a:lnTo>
                  <a:lnTo>
                    <a:pt x="4630" y="5637"/>
                  </a:lnTo>
                  <a:lnTo>
                    <a:pt x="4274" y="6012"/>
                  </a:lnTo>
                  <a:lnTo>
                    <a:pt x="3740" y="6163"/>
                  </a:lnTo>
                  <a:lnTo>
                    <a:pt x="3562" y="6539"/>
                  </a:lnTo>
                  <a:lnTo>
                    <a:pt x="3740" y="6914"/>
                  </a:lnTo>
                  <a:lnTo>
                    <a:pt x="4007" y="7140"/>
                  </a:lnTo>
                  <a:lnTo>
                    <a:pt x="4007" y="7365"/>
                  </a:lnTo>
                  <a:lnTo>
                    <a:pt x="4363" y="7516"/>
                  </a:lnTo>
                  <a:lnTo>
                    <a:pt x="4719" y="7516"/>
                  </a:lnTo>
                  <a:lnTo>
                    <a:pt x="4719" y="7967"/>
                  </a:lnTo>
                  <a:lnTo>
                    <a:pt x="5165" y="8117"/>
                  </a:lnTo>
                  <a:lnTo>
                    <a:pt x="6055" y="8342"/>
                  </a:lnTo>
                  <a:lnTo>
                    <a:pt x="6500" y="8417"/>
                  </a:lnTo>
                  <a:lnTo>
                    <a:pt x="6589" y="8718"/>
                  </a:lnTo>
                  <a:lnTo>
                    <a:pt x="6233" y="8868"/>
                  </a:lnTo>
                  <a:lnTo>
                    <a:pt x="5432" y="8944"/>
                  </a:lnTo>
                  <a:lnTo>
                    <a:pt x="4986" y="9244"/>
                  </a:lnTo>
                  <a:lnTo>
                    <a:pt x="4719" y="9545"/>
                  </a:lnTo>
                  <a:lnTo>
                    <a:pt x="4452" y="9921"/>
                  </a:lnTo>
                  <a:lnTo>
                    <a:pt x="4096" y="10372"/>
                  </a:lnTo>
                  <a:lnTo>
                    <a:pt x="3651" y="10672"/>
                  </a:lnTo>
                  <a:lnTo>
                    <a:pt x="3206" y="10822"/>
                  </a:lnTo>
                  <a:lnTo>
                    <a:pt x="3027" y="10822"/>
                  </a:lnTo>
                  <a:lnTo>
                    <a:pt x="3027" y="10973"/>
                  </a:lnTo>
                  <a:lnTo>
                    <a:pt x="2938" y="10973"/>
                  </a:lnTo>
                  <a:lnTo>
                    <a:pt x="3027" y="10973"/>
                  </a:lnTo>
                  <a:lnTo>
                    <a:pt x="3384" y="11048"/>
                  </a:lnTo>
                  <a:lnTo>
                    <a:pt x="3562" y="10973"/>
                  </a:lnTo>
                  <a:lnTo>
                    <a:pt x="3740" y="11048"/>
                  </a:lnTo>
                  <a:lnTo>
                    <a:pt x="4363" y="11123"/>
                  </a:lnTo>
                  <a:lnTo>
                    <a:pt x="4986" y="11123"/>
                  </a:lnTo>
                  <a:lnTo>
                    <a:pt x="5521" y="10973"/>
                  </a:lnTo>
                  <a:lnTo>
                    <a:pt x="5877" y="10672"/>
                  </a:lnTo>
                  <a:lnTo>
                    <a:pt x="6144" y="10522"/>
                  </a:lnTo>
                  <a:lnTo>
                    <a:pt x="6144" y="10672"/>
                  </a:lnTo>
                  <a:lnTo>
                    <a:pt x="6055" y="10973"/>
                  </a:lnTo>
                  <a:lnTo>
                    <a:pt x="5877" y="11123"/>
                  </a:lnTo>
                  <a:lnTo>
                    <a:pt x="6411" y="11349"/>
                  </a:lnTo>
                  <a:lnTo>
                    <a:pt x="6411" y="11424"/>
                  </a:lnTo>
                  <a:lnTo>
                    <a:pt x="5877" y="11424"/>
                  </a:lnTo>
                  <a:lnTo>
                    <a:pt x="5075" y="11349"/>
                  </a:lnTo>
                  <a:lnTo>
                    <a:pt x="4363" y="11349"/>
                  </a:lnTo>
                  <a:lnTo>
                    <a:pt x="3384" y="11273"/>
                  </a:lnTo>
                  <a:lnTo>
                    <a:pt x="3027" y="11574"/>
                  </a:lnTo>
                  <a:lnTo>
                    <a:pt x="2493" y="11950"/>
                  </a:lnTo>
                  <a:lnTo>
                    <a:pt x="2315" y="12250"/>
                  </a:lnTo>
                  <a:lnTo>
                    <a:pt x="2137" y="12326"/>
                  </a:lnTo>
                  <a:lnTo>
                    <a:pt x="1781" y="12250"/>
                  </a:lnTo>
                  <a:lnTo>
                    <a:pt x="1425" y="12250"/>
                  </a:lnTo>
                  <a:lnTo>
                    <a:pt x="1069" y="12175"/>
                  </a:lnTo>
                  <a:lnTo>
                    <a:pt x="534" y="12250"/>
                  </a:lnTo>
                  <a:lnTo>
                    <a:pt x="178" y="12626"/>
                  </a:lnTo>
                  <a:lnTo>
                    <a:pt x="890" y="12852"/>
                  </a:lnTo>
                  <a:lnTo>
                    <a:pt x="1781" y="12927"/>
                  </a:lnTo>
                  <a:lnTo>
                    <a:pt x="1781" y="13152"/>
                  </a:lnTo>
                  <a:lnTo>
                    <a:pt x="890" y="13378"/>
                  </a:lnTo>
                  <a:lnTo>
                    <a:pt x="178" y="13678"/>
                  </a:lnTo>
                  <a:lnTo>
                    <a:pt x="0" y="13979"/>
                  </a:lnTo>
                  <a:lnTo>
                    <a:pt x="445" y="14054"/>
                  </a:lnTo>
                  <a:lnTo>
                    <a:pt x="534" y="14355"/>
                  </a:lnTo>
                  <a:lnTo>
                    <a:pt x="445" y="14355"/>
                  </a:lnTo>
                  <a:lnTo>
                    <a:pt x="534" y="14430"/>
                  </a:lnTo>
                  <a:lnTo>
                    <a:pt x="890" y="14430"/>
                  </a:lnTo>
                  <a:lnTo>
                    <a:pt x="1514" y="14430"/>
                  </a:lnTo>
                  <a:lnTo>
                    <a:pt x="2137" y="14355"/>
                  </a:lnTo>
                  <a:lnTo>
                    <a:pt x="1959" y="14731"/>
                  </a:lnTo>
                  <a:lnTo>
                    <a:pt x="1425" y="14731"/>
                  </a:lnTo>
                  <a:lnTo>
                    <a:pt x="801" y="14956"/>
                  </a:lnTo>
                  <a:lnTo>
                    <a:pt x="445" y="15182"/>
                  </a:lnTo>
                  <a:lnTo>
                    <a:pt x="356" y="15182"/>
                  </a:lnTo>
                  <a:lnTo>
                    <a:pt x="534" y="15257"/>
                  </a:lnTo>
                  <a:lnTo>
                    <a:pt x="1247" y="15182"/>
                  </a:lnTo>
                  <a:lnTo>
                    <a:pt x="1603" y="15257"/>
                  </a:lnTo>
                  <a:lnTo>
                    <a:pt x="2137" y="15182"/>
                  </a:lnTo>
                  <a:lnTo>
                    <a:pt x="2226" y="15182"/>
                  </a:lnTo>
                  <a:lnTo>
                    <a:pt x="2315" y="15332"/>
                  </a:lnTo>
                  <a:lnTo>
                    <a:pt x="2137" y="15632"/>
                  </a:lnTo>
                  <a:lnTo>
                    <a:pt x="1781" y="15557"/>
                  </a:lnTo>
                  <a:lnTo>
                    <a:pt x="1247" y="15632"/>
                  </a:lnTo>
                  <a:lnTo>
                    <a:pt x="1247" y="15858"/>
                  </a:lnTo>
                  <a:lnTo>
                    <a:pt x="1247" y="16083"/>
                  </a:lnTo>
                  <a:lnTo>
                    <a:pt x="1870" y="15933"/>
                  </a:lnTo>
                  <a:lnTo>
                    <a:pt x="2315" y="16083"/>
                  </a:lnTo>
                  <a:lnTo>
                    <a:pt x="2582" y="16159"/>
                  </a:lnTo>
                  <a:lnTo>
                    <a:pt x="2849" y="16384"/>
                  </a:lnTo>
                  <a:lnTo>
                    <a:pt x="2938" y="16234"/>
                  </a:lnTo>
                  <a:lnTo>
                    <a:pt x="2938" y="16384"/>
                  </a:lnTo>
                  <a:lnTo>
                    <a:pt x="3027" y="16234"/>
                  </a:lnTo>
                  <a:lnTo>
                    <a:pt x="3295" y="16159"/>
                  </a:lnTo>
                  <a:lnTo>
                    <a:pt x="3651" y="16234"/>
                  </a:lnTo>
                  <a:lnTo>
                    <a:pt x="4096" y="16234"/>
                  </a:lnTo>
                  <a:lnTo>
                    <a:pt x="4452" y="16234"/>
                  </a:lnTo>
                  <a:lnTo>
                    <a:pt x="5075" y="16159"/>
                  </a:lnTo>
                  <a:lnTo>
                    <a:pt x="5521" y="16159"/>
                  </a:lnTo>
                  <a:lnTo>
                    <a:pt x="5699" y="16083"/>
                  </a:lnTo>
                  <a:lnTo>
                    <a:pt x="6055" y="15933"/>
                  </a:lnTo>
                  <a:lnTo>
                    <a:pt x="6233" y="15632"/>
                  </a:lnTo>
                  <a:lnTo>
                    <a:pt x="6411" y="15257"/>
                  </a:lnTo>
                  <a:lnTo>
                    <a:pt x="6500" y="15332"/>
                  </a:lnTo>
                  <a:lnTo>
                    <a:pt x="6500" y="15632"/>
                  </a:lnTo>
                  <a:lnTo>
                    <a:pt x="6589" y="15783"/>
                  </a:lnTo>
                  <a:lnTo>
                    <a:pt x="6767" y="15858"/>
                  </a:lnTo>
                  <a:lnTo>
                    <a:pt x="7213" y="15783"/>
                  </a:lnTo>
                  <a:lnTo>
                    <a:pt x="7658" y="15632"/>
                  </a:lnTo>
                  <a:lnTo>
                    <a:pt x="7925" y="15332"/>
                  </a:lnTo>
                  <a:lnTo>
                    <a:pt x="8192" y="15482"/>
                  </a:lnTo>
                  <a:lnTo>
                    <a:pt x="8548" y="15557"/>
                  </a:lnTo>
                  <a:lnTo>
                    <a:pt x="8726" y="15332"/>
                  </a:lnTo>
                  <a:lnTo>
                    <a:pt x="8993" y="15031"/>
                  </a:lnTo>
                  <a:lnTo>
                    <a:pt x="9261" y="14881"/>
                  </a:lnTo>
                  <a:lnTo>
                    <a:pt x="9973" y="14881"/>
                  </a:lnTo>
                  <a:lnTo>
                    <a:pt x="10774" y="14956"/>
                  </a:lnTo>
                  <a:lnTo>
                    <a:pt x="11130" y="14881"/>
                  </a:lnTo>
                  <a:lnTo>
                    <a:pt x="11487" y="14881"/>
                  </a:lnTo>
                  <a:lnTo>
                    <a:pt x="12199" y="15031"/>
                  </a:lnTo>
                  <a:lnTo>
                    <a:pt x="12555" y="15257"/>
                  </a:lnTo>
                  <a:lnTo>
                    <a:pt x="13000" y="15332"/>
                  </a:lnTo>
                  <a:lnTo>
                    <a:pt x="13267" y="15031"/>
                  </a:lnTo>
                  <a:lnTo>
                    <a:pt x="13267" y="14580"/>
                  </a:lnTo>
                  <a:lnTo>
                    <a:pt x="13535" y="14280"/>
                  </a:lnTo>
                  <a:lnTo>
                    <a:pt x="13980" y="13678"/>
                  </a:lnTo>
                  <a:lnTo>
                    <a:pt x="14336" y="12927"/>
                  </a:lnTo>
                  <a:lnTo>
                    <a:pt x="14425" y="12927"/>
                  </a:lnTo>
                  <a:lnTo>
                    <a:pt x="14781" y="12476"/>
                  </a:lnTo>
                  <a:lnTo>
                    <a:pt x="15137" y="12025"/>
                  </a:lnTo>
                  <a:lnTo>
                    <a:pt x="15137" y="11950"/>
                  </a:lnTo>
                  <a:lnTo>
                    <a:pt x="15315" y="11273"/>
                  </a:lnTo>
                  <a:lnTo>
                    <a:pt x="15315" y="10973"/>
                  </a:lnTo>
                  <a:lnTo>
                    <a:pt x="15315" y="10522"/>
                  </a:lnTo>
                  <a:lnTo>
                    <a:pt x="15405" y="10221"/>
                  </a:lnTo>
                  <a:lnTo>
                    <a:pt x="15405" y="9921"/>
                  </a:lnTo>
                  <a:lnTo>
                    <a:pt x="15672" y="9921"/>
                  </a:lnTo>
                  <a:lnTo>
                    <a:pt x="15761" y="9620"/>
                  </a:lnTo>
                  <a:lnTo>
                    <a:pt x="16028" y="9169"/>
                  </a:lnTo>
                  <a:lnTo>
                    <a:pt x="15850" y="8718"/>
                  </a:lnTo>
                  <a:lnTo>
                    <a:pt x="15761" y="8042"/>
                  </a:lnTo>
                  <a:lnTo>
                    <a:pt x="15761" y="7666"/>
                  </a:lnTo>
                  <a:lnTo>
                    <a:pt x="15672" y="7365"/>
                  </a:lnTo>
                  <a:lnTo>
                    <a:pt x="15850" y="6914"/>
                  </a:lnTo>
                  <a:lnTo>
                    <a:pt x="16028" y="6914"/>
                  </a:lnTo>
                  <a:lnTo>
                    <a:pt x="16384" y="6914"/>
                  </a:lnTo>
                  <a:lnTo>
                    <a:pt x="16384" y="6839"/>
                  </a:lnTo>
                  <a:lnTo>
                    <a:pt x="16206" y="6839"/>
                  </a:lnTo>
                  <a:lnTo>
                    <a:pt x="16206" y="6539"/>
                  </a:lnTo>
                  <a:lnTo>
                    <a:pt x="16384" y="6012"/>
                  </a:lnTo>
                  <a:lnTo>
                    <a:pt x="16384" y="5862"/>
                  </a:lnTo>
                  <a:lnTo>
                    <a:pt x="16384" y="5411"/>
                  </a:lnTo>
                  <a:lnTo>
                    <a:pt x="16117" y="4960"/>
                  </a:lnTo>
                  <a:lnTo>
                    <a:pt x="15850" y="4509"/>
                  </a:lnTo>
                  <a:lnTo>
                    <a:pt x="15137" y="4660"/>
                  </a:lnTo>
                  <a:lnTo>
                    <a:pt x="14425" y="4509"/>
                  </a:lnTo>
                  <a:lnTo>
                    <a:pt x="14069" y="4509"/>
                  </a:lnTo>
                  <a:lnTo>
                    <a:pt x="13535" y="5035"/>
                  </a:lnTo>
                  <a:lnTo>
                    <a:pt x="12644" y="5411"/>
                  </a:lnTo>
                  <a:lnTo>
                    <a:pt x="12110" y="5035"/>
                  </a:lnTo>
                  <a:lnTo>
                    <a:pt x="11932" y="4058"/>
                  </a:lnTo>
                  <a:lnTo>
                    <a:pt x="11219" y="3307"/>
                  </a:lnTo>
                  <a:lnTo>
                    <a:pt x="12110" y="3006"/>
                  </a:lnTo>
                  <a:lnTo>
                    <a:pt x="12199" y="2405"/>
                  </a:lnTo>
                  <a:lnTo>
                    <a:pt x="12822" y="2405"/>
                  </a:lnTo>
                  <a:lnTo>
                    <a:pt x="13267" y="2029"/>
                  </a:lnTo>
                  <a:lnTo>
                    <a:pt x="13624" y="1503"/>
                  </a:lnTo>
                  <a:lnTo>
                    <a:pt x="13624" y="142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3" name="Italy"/>
            <p:cNvGrpSpPr>
              <a:grpSpLocks noChangeAspect="1"/>
            </p:cNvGrpSpPr>
            <p:nvPr/>
          </p:nvGrpSpPr>
          <p:grpSpPr bwMode="auto">
            <a:xfrm>
              <a:off x="1753" y="2116"/>
              <a:ext cx="675" cy="849"/>
              <a:chOff x="181" y="-48805"/>
              <a:chExt cx="18900" cy="656"/>
            </a:xfrm>
            <a:grpFill/>
          </p:grpSpPr>
          <p:sp>
            <p:nvSpPr>
              <p:cNvPr id="93" name="Drawing 45"/>
              <p:cNvSpPr>
                <a:spLocks noChangeAspect="1"/>
              </p:cNvSpPr>
              <p:nvPr/>
            </p:nvSpPr>
            <p:spPr bwMode="auto">
              <a:xfrm>
                <a:off x="181" y="-48805"/>
                <a:ext cx="18900" cy="578"/>
              </a:xfrm>
              <a:custGeom>
                <a:avLst/>
                <a:gdLst/>
                <a:ahLst/>
                <a:cxnLst>
                  <a:cxn ang="0">
                    <a:pos x="9436" y="2494"/>
                  </a:cxn>
                  <a:cxn ang="0">
                    <a:pos x="9042" y="2098"/>
                  </a:cxn>
                  <a:cxn ang="0">
                    <a:pos x="8981" y="1559"/>
                  </a:cxn>
                  <a:cxn ang="0">
                    <a:pos x="9072" y="1105"/>
                  </a:cxn>
                  <a:cxn ang="0">
                    <a:pos x="8101" y="879"/>
                  </a:cxn>
                  <a:cxn ang="0">
                    <a:pos x="7221" y="340"/>
                  </a:cxn>
                  <a:cxn ang="0">
                    <a:pos x="6614" y="170"/>
                  </a:cxn>
                  <a:cxn ang="0">
                    <a:pos x="5552" y="425"/>
                  </a:cxn>
                  <a:cxn ang="0">
                    <a:pos x="5037" y="425"/>
                  </a:cxn>
                  <a:cxn ang="0">
                    <a:pos x="4551" y="850"/>
                  </a:cxn>
                  <a:cxn ang="0">
                    <a:pos x="4066" y="1304"/>
                  </a:cxn>
                  <a:cxn ang="0">
                    <a:pos x="3155" y="1757"/>
                  </a:cxn>
                  <a:cxn ang="0">
                    <a:pos x="2367" y="1247"/>
                  </a:cxn>
                  <a:cxn ang="0">
                    <a:pos x="1669" y="1814"/>
                  </a:cxn>
                  <a:cxn ang="0">
                    <a:pos x="667" y="1984"/>
                  </a:cxn>
                  <a:cxn ang="0">
                    <a:pos x="212" y="2098"/>
                  </a:cxn>
                  <a:cxn ang="0">
                    <a:pos x="334" y="3118"/>
                  </a:cxn>
                  <a:cxn ang="0">
                    <a:pos x="121" y="3798"/>
                  </a:cxn>
                  <a:cxn ang="0">
                    <a:pos x="364" y="4989"/>
                  </a:cxn>
                  <a:cxn ang="0">
                    <a:pos x="1032" y="5499"/>
                  </a:cxn>
                  <a:cxn ang="0">
                    <a:pos x="1790" y="5613"/>
                  </a:cxn>
                  <a:cxn ang="0">
                    <a:pos x="2397" y="4876"/>
                  </a:cxn>
                  <a:cxn ang="0">
                    <a:pos x="3853" y="5272"/>
                  </a:cxn>
                  <a:cxn ang="0">
                    <a:pos x="4946" y="6860"/>
                  </a:cxn>
                  <a:cxn ang="0">
                    <a:pos x="5765" y="8107"/>
                  </a:cxn>
                  <a:cxn ang="0">
                    <a:pos x="6614" y="8844"/>
                  </a:cxn>
                  <a:cxn ang="0">
                    <a:pos x="8222" y="10290"/>
                  </a:cxn>
                  <a:cxn ang="0">
                    <a:pos x="9679" y="10715"/>
                  </a:cxn>
                  <a:cxn ang="0">
                    <a:pos x="10407" y="11622"/>
                  </a:cxn>
                  <a:cxn ang="0">
                    <a:pos x="11256" y="12075"/>
                  </a:cxn>
                  <a:cxn ang="0">
                    <a:pos x="12076" y="12472"/>
                  </a:cxn>
                  <a:cxn ang="0">
                    <a:pos x="12561" y="13238"/>
                  </a:cxn>
                  <a:cxn ang="0">
                    <a:pos x="13168" y="14570"/>
                  </a:cxn>
                  <a:cxn ang="0">
                    <a:pos x="12500" y="15845"/>
                  </a:cxn>
                  <a:cxn ang="0">
                    <a:pos x="13077" y="16299"/>
                  </a:cxn>
                  <a:cxn ang="0">
                    <a:pos x="13562" y="15534"/>
                  </a:cxn>
                  <a:cxn ang="0">
                    <a:pos x="13896" y="14627"/>
                  </a:cxn>
                  <a:cxn ang="0">
                    <a:pos x="14503" y="13918"/>
                  </a:cxn>
                  <a:cxn ang="0">
                    <a:pos x="13896" y="13153"/>
                  </a:cxn>
                  <a:cxn ang="0">
                    <a:pos x="13896" y="11990"/>
                  </a:cxn>
                  <a:cxn ang="0">
                    <a:pos x="15595" y="12075"/>
                  </a:cxn>
                  <a:cxn ang="0">
                    <a:pos x="16384" y="12217"/>
                  </a:cxn>
                  <a:cxn ang="0">
                    <a:pos x="15231" y="11083"/>
                  </a:cxn>
                  <a:cxn ang="0">
                    <a:pos x="13350" y="10318"/>
                  </a:cxn>
                  <a:cxn ang="0">
                    <a:pos x="12470" y="9836"/>
                  </a:cxn>
                  <a:cxn ang="0">
                    <a:pos x="12500" y="9127"/>
                  </a:cxn>
                  <a:cxn ang="0">
                    <a:pos x="11833" y="9241"/>
                  </a:cxn>
                  <a:cxn ang="0">
                    <a:pos x="11044" y="9042"/>
                  </a:cxn>
                  <a:cxn ang="0">
                    <a:pos x="10498" y="8674"/>
                  </a:cxn>
                  <a:cxn ang="0">
                    <a:pos x="9557" y="7313"/>
                  </a:cxn>
                  <a:cxn ang="0">
                    <a:pos x="8981" y="6208"/>
                  </a:cxn>
                  <a:cxn ang="0">
                    <a:pos x="8435" y="5896"/>
                  </a:cxn>
                  <a:cxn ang="0">
                    <a:pos x="7464" y="5102"/>
                  </a:cxn>
                  <a:cxn ang="0">
                    <a:pos x="7585" y="3968"/>
                  </a:cxn>
                  <a:cxn ang="0">
                    <a:pos x="7342" y="3061"/>
                  </a:cxn>
                  <a:cxn ang="0">
                    <a:pos x="8071" y="2778"/>
                  </a:cxn>
                  <a:cxn ang="0">
                    <a:pos x="9224" y="2579"/>
                  </a:cxn>
                </a:cxnLst>
                <a:rect l="0" t="0" r="r" b="b"/>
                <a:pathLst>
                  <a:path w="16384" h="16384">
                    <a:moveTo>
                      <a:pt x="9163" y="2806"/>
                    </a:moveTo>
                    <a:lnTo>
                      <a:pt x="9284" y="2806"/>
                    </a:lnTo>
                    <a:lnTo>
                      <a:pt x="9406" y="2778"/>
                    </a:lnTo>
                    <a:lnTo>
                      <a:pt x="9466" y="2721"/>
                    </a:lnTo>
                    <a:lnTo>
                      <a:pt x="9527" y="2608"/>
                    </a:lnTo>
                    <a:lnTo>
                      <a:pt x="9436" y="2494"/>
                    </a:lnTo>
                    <a:lnTo>
                      <a:pt x="9345" y="2466"/>
                    </a:lnTo>
                    <a:lnTo>
                      <a:pt x="9315" y="2353"/>
                    </a:lnTo>
                    <a:lnTo>
                      <a:pt x="9224" y="2324"/>
                    </a:lnTo>
                    <a:lnTo>
                      <a:pt x="9102" y="2268"/>
                    </a:lnTo>
                    <a:lnTo>
                      <a:pt x="9072" y="2239"/>
                    </a:lnTo>
                    <a:lnTo>
                      <a:pt x="9042" y="2098"/>
                    </a:lnTo>
                    <a:lnTo>
                      <a:pt x="9042" y="2041"/>
                    </a:lnTo>
                    <a:lnTo>
                      <a:pt x="8981" y="2013"/>
                    </a:lnTo>
                    <a:lnTo>
                      <a:pt x="8951" y="1899"/>
                    </a:lnTo>
                    <a:lnTo>
                      <a:pt x="8951" y="1701"/>
                    </a:lnTo>
                    <a:lnTo>
                      <a:pt x="8981" y="1587"/>
                    </a:lnTo>
                    <a:lnTo>
                      <a:pt x="8981" y="1559"/>
                    </a:lnTo>
                    <a:lnTo>
                      <a:pt x="8859" y="1587"/>
                    </a:lnTo>
                    <a:lnTo>
                      <a:pt x="8829" y="1559"/>
                    </a:lnTo>
                    <a:lnTo>
                      <a:pt x="8829" y="1446"/>
                    </a:lnTo>
                    <a:lnTo>
                      <a:pt x="8920" y="1304"/>
                    </a:lnTo>
                    <a:lnTo>
                      <a:pt x="8981" y="1191"/>
                    </a:lnTo>
                    <a:lnTo>
                      <a:pt x="9072" y="1105"/>
                    </a:lnTo>
                    <a:lnTo>
                      <a:pt x="9102" y="1077"/>
                    </a:lnTo>
                    <a:lnTo>
                      <a:pt x="8920" y="1020"/>
                    </a:lnTo>
                    <a:lnTo>
                      <a:pt x="8829" y="992"/>
                    </a:lnTo>
                    <a:lnTo>
                      <a:pt x="8617" y="964"/>
                    </a:lnTo>
                    <a:lnTo>
                      <a:pt x="8344" y="907"/>
                    </a:lnTo>
                    <a:lnTo>
                      <a:pt x="8101" y="879"/>
                    </a:lnTo>
                    <a:lnTo>
                      <a:pt x="7889" y="850"/>
                    </a:lnTo>
                    <a:lnTo>
                      <a:pt x="7646" y="737"/>
                    </a:lnTo>
                    <a:lnTo>
                      <a:pt x="7585" y="680"/>
                    </a:lnTo>
                    <a:lnTo>
                      <a:pt x="7373" y="624"/>
                    </a:lnTo>
                    <a:lnTo>
                      <a:pt x="7282" y="510"/>
                    </a:lnTo>
                    <a:lnTo>
                      <a:pt x="7221" y="340"/>
                    </a:lnTo>
                    <a:lnTo>
                      <a:pt x="7160" y="170"/>
                    </a:lnTo>
                    <a:lnTo>
                      <a:pt x="7160" y="57"/>
                    </a:lnTo>
                    <a:lnTo>
                      <a:pt x="7100" y="0"/>
                    </a:lnTo>
                    <a:lnTo>
                      <a:pt x="6978" y="57"/>
                    </a:lnTo>
                    <a:lnTo>
                      <a:pt x="6857" y="113"/>
                    </a:lnTo>
                    <a:lnTo>
                      <a:pt x="6614" y="170"/>
                    </a:lnTo>
                    <a:lnTo>
                      <a:pt x="6402" y="170"/>
                    </a:lnTo>
                    <a:lnTo>
                      <a:pt x="6159" y="198"/>
                    </a:lnTo>
                    <a:lnTo>
                      <a:pt x="6038" y="227"/>
                    </a:lnTo>
                    <a:lnTo>
                      <a:pt x="5886" y="312"/>
                    </a:lnTo>
                    <a:lnTo>
                      <a:pt x="5765" y="397"/>
                    </a:lnTo>
                    <a:lnTo>
                      <a:pt x="5552" y="425"/>
                    </a:lnTo>
                    <a:lnTo>
                      <a:pt x="5340" y="454"/>
                    </a:lnTo>
                    <a:lnTo>
                      <a:pt x="5279" y="510"/>
                    </a:lnTo>
                    <a:lnTo>
                      <a:pt x="5188" y="454"/>
                    </a:lnTo>
                    <a:lnTo>
                      <a:pt x="5158" y="454"/>
                    </a:lnTo>
                    <a:lnTo>
                      <a:pt x="5097" y="425"/>
                    </a:lnTo>
                    <a:lnTo>
                      <a:pt x="5037" y="425"/>
                    </a:lnTo>
                    <a:lnTo>
                      <a:pt x="4946" y="397"/>
                    </a:lnTo>
                    <a:lnTo>
                      <a:pt x="4915" y="510"/>
                    </a:lnTo>
                    <a:lnTo>
                      <a:pt x="4855" y="624"/>
                    </a:lnTo>
                    <a:lnTo>
                      <a:pt x="4915" y="765"/>
                    </a:lnTo>
                    <a:lnTo>
                      <a:pt x="4794" y="850"/>
                    </a:lnTo>
                    <a:lnTo>
                      <a:pt x="4551" y="850"/>
                    </a:lnTo>
                    <a:lnTo>
                      <a:pt x="4490" y="992"/>
                    </a:lnTo>
                    <a:lnTo>
                      <a:pt x="4490" y="1191"/>
                    </a:lnTo>
                    <a:lnTo>
                      <a:pt x="4581" y="1304"/>
                    </a:lnTo>
                    <a:lnTo>
                      <a:pt x="4551" y="1417"/>
                    </a:lnTo>
                    <a:lnTo>
                      <a:pt x="4339" y="1361"/>
                    </a:lnTo>
                    <a:lnTo>
                      <a:pt x="4066" y="1304"/>
                    </a:lnTo>
                    <a:lnTo>
                      <a:pt x="3762" y="1247"/>
                    </a:lnTo>
                    <a:lnTo>
                      <a:pt x="3641" y="1134"/>
                    </a:lnTo>
                    <a:lnTo>
                      <a:pt x="3489" y="1077"/>
                    </a:lnTo>
                    <a:lnTo>
                      <a:pt x="3398" y="1304"/>
                    </a:lnTo>
                    <a:lnTo>
                      <a:pt x="3277" y="1474"/>
                    </a:lnTo>
                    <a:lnTo>
                      <a:pt x="3155" y="1757"/>
                    </a:lnTo>
                    <a:lnTo>
                      <a:pt x="3095" y="1928"/>
                    </a:lnTo>
                    <a:lnTo>
                      <a:pt x="3004" y="2041"/>
                    </a:lnTo>
                    <a:lnTo>
                      <a:pt x="2882" y="1928"/>
                    </a:lnTo>
                    <a:lnTo>
                      <a:pt x="2731" y="1757"/>
                    </a:lnTo>
                    <a:lnTo>
                      <a:pt x="2488" y="1559"/>
                    </a:lnTo>
                    <a:lnTo>
                      <a:pt x="2367" y="1247"/>
                    </a:lnTo>
                    <a:lnTo>
                      <a:pt x="2367" y="1105"/>
                    </a:lnTo>
                    <a:lnTo>
                      <a:pt x="2063" y="1219"/>
                    </a:lnTo>
                    <a:lnTo>
                      <a:pt x="1942" y="1417"/>
                    </a:lnTo>
                    <a:lnTo>
                      <a:pt x="1911" y="1587"/>
                    </a:lnTo>
                    <a:lnTo>
                      <a:pt x="1820" y="1701"/>
                    </a:lnTo>
                    <a:lnTo>
                      <a:pt x="1669" y="1814"/>
                    </a:lnTo>
                    <a:lnTo>
                      <a:pt x="1547" y="1899"/>
                    </a:lnTo>
                    <a:lnTo>
                      <a:pt x="1274" y="1871"/>
                    </a:lnTo>
                    <a:lnTo>
                      <a:pt x="1153" y="1899"/>
                    </a:lnTo>
                    <a:lnTo>
                      <a:pt x="1062" y="1899"/>
                    </a:lnTo>
                    <a:lnTo>
                      <a:pt x="850" y="1928"/>
                    </a:lnTo>
                    <a:lnTo>
                      <a:pt x="667" y="1984"/>
                    </a:lnTo>
                    <a:lnTo>
                      <a:pt x="485" y="1984"/>
                    </a:lnTo>
                    <a:lnTo>
                      <a:pt x="455" y="1984"/>
                    </a:lnTo>
                    <a:lnTo>
                      <a:pt x="425" y="1984"/>
                    </a:lnTo>
                    <a:lnTo>
                      <a:pt x="334" y="1984"/>
                    </a:lnTo>
                    <a:lnTo>
                      <a:pt x="212" y="1984"/>
                    </a:lnTo>
                    <a:lnTo>
                      <a:pt x="212" y="2098"/>
                    </a:lnTo>
                    <a:lnTo>
                      <a:pt x="212" y="2211"/>
                    </a:lnTo>
                    <a:lnTo>
                      <a:pt x="303" y="2381"/>
                    </a:lnTo>
                    <a:lnTo>
                      <a:pt x="364" y="2665"/>
                    </a:lnTo>
                    <a:lnTo>
                      <a:pt x="425" y="2835"/>
                    </a:lnTo>
                    <a:lnTo>
                      <a:pt x="455" y="3033"/>
                    </a:lnTo>
                    <a:lnTo>
                      <a:pt x="334" y="3118"/>
                    </a:lnTo>
                    <a:lnTo>
                      <a:pt x="212" y="3231"/>
                    </a:lnTo>
                    <a:lnTo>
                      <a:pt x="61" y="3373"/>
                    </a:lnTo>
                    <a:lnTo>
                      <a:pt x="0" y="3572"/>
                    </a:lnTo>
                    <a:lnTo>
                      <a:pt x="0" y="3685"/>
                    </a:lnTo>
                    <a:lnTo>
                      <a:pt x="61" y="3798"/>
                    </a:lnTo>
                    <a:lnTo>
                      <a:pt x="121" y="3798"/>
                    </a:lnTo>
                    <a:lnTo>
                      <a:pt x="243" y="3855"/>
                    </a:lnTo>
                    <a:lnTo>
                      <a:pt x="243" y="4053"/>
                    </a:lnTo>
                    <a:lnTo>
                      <a:pt x="182" y="4280"/>
                    </a:lnTo>
                    <a:lnTo>
                      <a:pt x="182" y="4507"/>
                    </a:lnTo>
                    <a:lnTo>
                      <a:pt x="212" y="4762"/>
                    </a:lnTo>
                    <a:lnTo>
                      <a:pt x="364" y="4989"/>
                    </a:lnTo>
                    <a:lnTo>
                      <a:pt x="576" y="5046"/>
                    </a:lnTo>
                    <a:lnTo>
                      <a:pt x="789" y="5074"/>
                    </a:lnTo>
                    <a:lnTo>
                      <a:pt x="941" y="5102"/>
                    </a:lnTo>
                    <a:lnTo>
                      <a:pt x="971" y="5216"/>
                    </a:lnTo>
                    <a:lnTo>
                      <a:pt x="1032" y="5301"/>
                    </a:lnTo>
                    <a:lnTo>
                      <a:pt x="1032" y="5499"/>
                    </a:lnTo>
                    <a:lnTo>
                      <a:pt x="941" y="5641"/>
                    </a:lnTo>
                    <a:lnTo>
                      <a:pt x="941" y="5726"/>
                    </a:lnTo>
                    <a:lnTo>
                      <a:pt x="1183" y="5754"/>
                    </a:lnTo>
                    <a:lnTo>
                      <a:pt x="1396" y="5754"/>
                    </a:lnTo>
                    <a:lnTo>
                      <a:pt x="1669" y="5641"/>
                    </a:lnTo>
                    <a:lnTo>
                      <a:pt x="1790" y="5613"/>
                    </a:lnTo>
                    <a:lnTo>
                      <a:pt x="1820" y="5414"/>
                    </a:lnTo>
                    <a:lnTo>
                      <a:pt x="1942" y="5301"/>
                    </a:lnTo>
                    <a:lnTo>
                      <a:pt x="2063" y="5102"/>
                    </a:lnTo>
                    <a:lnTo>
                      <a:pt x="2185" y="5074"/>
                    </a:lnTo>
                    <a:lnTo>
                      <a:pt x="2276" y="4932"/>
                    </a:lnTo>
                    <a:lnTo>
                      <a:pt x="2397" y="4876"/>
                    </a:lnTo>
                    <a:lnTo>
                      <a:pt x="2488" y="4847"/>
                    </a:lnTo>
                    <a:lnTo>
                      <a:pt x="2731" y="4762"/>
                    </a:lnTo>
                    <a:lnTo>
                      <a:pt x="2913" y="4762"/>
                    </a:lnTo>
                    <a:lnTo>
                      <a:pt x="3125" y="4847"/>
                    </a:lnTo>
                    <a:lnTo>
                      <a:pt x="3368" y="4961"/>
                    </a:lnTo>
                    <a:lnTo>
                      <a:pt x="3853" y="5272"/>
                    </a:lnTo>
                    <a:lnTo>
                      <a:pt x="4096" y="5414"/>
                    </a:lnTo>
                    <a:lnTo>
                      <a:pt x="4551" y="5613"/>
                    </a:lnTo>
                    <a:lnTo>
                      <a:pt x="4581" y="5726"/>
                    </a:lnTo>
                    <a:lnTo>
                      <a:pt x="4612" y="6009"/>
                    </a:lnTo>
                    <a:lnTo>
                      <a:pt x="4733" y="6406"/>
                    </a:lnTo>
                    <a:lnTo>
                      <a:pt x="4946" y="6860"/>
                    </a:lnTo>
                    <a:lnTo>
                      <a:pt x="5037" y="7115"/>
                    </a:lnTo>
                    <a:lnTo>
                      <a:pt x="4976" y="7313"/>
                    </a:lnTo>
                    <a:lnTo>
                      <a:pt x="5067" y="7370"/>
                    </a:lnTo>
                    <a:lnTo>
                      <a:pt x="5340" y="7653"/>
                    </a:lnTo>
                    <a:lnTo>
                      <a:pt x="5522" y="7795"/>
                    </a:lnTo>
                    <a:lnTo>
                      <a:pt x="5765" y="8107"/>
                    </a:lnTo>
                    <a:lnTo>
                      <a:pt x="5795" y="8277"/>
                    </a:lnTo>
                    <a:lnTo>
                      <a:pt x="5825" y="8475"/>
                    </a:lnTo>
                    <a:lnTo>
                      <a:pt x="6038" y="8390"/>
                    </a:lnTo>
                    <a:lnTo>
                      <a:pt x="6190" y="8390"/>
                    </a:lnTo>
                    <a:lnTo>
                      <a:pt x="6432" y="8589"/>
                    </a:lnTo>
                    <a:lnTo>
                      <a:pt x="6614" y="8844"/>
                    </a:lnTo>
                    <a:lnTo>
                      <a:pt x="6796" y="9071"/>
                    </a:lnTo>
                    <a:lnTo>
                      <a:pt x="7039" y="9127"/>
                    </a:lnTo>
                    <a:lnTo>
                      <a:pt x="7160" y="9297"/>
                    </a:lnTo>
                    <a:lnTo>
                      <a:pt x="7494" y="9694"/>
                    </a:lnTo>
                    <a:lnTo>
                      <a:pt x="7828" y="10034"/>
                    </a:lnTo>
                    <a:lnTo>
                      <a:pt x="8222" y="10290"/>
                    </a:lnTo>
                    <a:lnTo>
                      <a:pt x="8465" y="10516"/>
                    </a:lnTo>
                    <a:lnTo>
                      <a:pt x="8617" y="10488"/>
                    </a:lnTo>
                    <a:lnTo>
                      <a:pt x="9072" y="10488"/>
                    </a:lnTo>
                    <a:lnTo>
                      <a:pt x="9315" y="10488"/>
                    </a:lnTo>
                    <a:lnTo>
                      <a:pt x="9466" y="10516"/>
                    </a:lnTo>
                    <a:lnTo>
                      <a:pt x="9679" y="10715"/>
                    </a:lnTo>
                    <a:lnTo>
                      <a:pt x="9830" y="10942"/>
                    </a:lnTo>
                    <a:lnTo>
                      <a:pt x="9952" y="11197"/>
                    </a:lnTo>
                    <a:lnTo>
                      <a:pt x="10194" y="11282"/>
                    </a:lnTo>
                    <a:lnTo>
                      <a:pt x="10407" y="11338"/>
                    </a:lnTo>
                    <a:lnTo>
                      <a:pt x="10437" y="11423"/>
                    </a:lnTo>
                    <a:lnTo>
                      <a:pt x="10407" y="11622"/>
                    </a:lnTo>
                    <a:lnTo>
                      <a:pt x="10650" y="11565"/>
                    </a:lnTo>
                    <a:lnTo>
                      <a:pt x="10892" y="11537"/>
                    </a:lnTo>
                    <a:lnTo>
                      <a:pt x="11044" y="11537"/>
                    </a:lnTo>
                    <a:lnTo>
                      <a:pt x="11165" y="11679"/>
                    </a:lnTo>
                    <a:lnTo>
                      <a:pt x="11256" y="11962"/>
                    </a:lnTo>
                    <a:lnTo>
                      <a:pt x="11256" y="12075"/>
                    </a:lnTo>
                    <a:lnTo>
                      <a:pt x="11226" y="12132"/>
                    </a:lnTo>
                    <a:lnTo>
                      <a:pt x="11378" y="12331"/>
                    </a:lnTo>
                    <a:lnTo>
                      <a:pt x="11651" y="12444"/>
                    </a:lnTo>
                    <a:lnTo>
                      <a:pt x="11833" y="12557"/>
                    </a:lnTo>
                    <a:lnTo>
                      <a:pt x="11954" y="12699"/>
                    </a:lnTo>
                    <a:lnTo>
                      <a:pt x="12076" y="12472"/>
                    </a:lnTo>
                    <a:lnTo>
                      <a:pt x="12227" y="12472"/>
                    </a:lnTo>
                    <a:lnTo>
                      <a:pt x="12258" y="12557"/>
                    </a:lnTo>
                    <a:lnTo>
                      <a:pt x="12349" y="12671"/>
                    </a:lnTo>
                    <a:lnTo>
                      <a:pt x="12440" y="12756"/>
                    </a:lnTo>
                    <a:lnTo>
                      <a:pt x="12440" y="12926"/>
                    </a:lnTo>
                    <a:lnTo>
                      <a:pt x="12561" y="13238"/>
                    </a:lnTo>
                    <a:lnTo>
                      <a:pt x="12713" y="13493"/>
                    </a:lnTo>
                    <a:lnTo>
                      <a:pt x="12864" y="13719"/>
                    </a:lnTo>
                    <a:lnTo>
                      <a:pt x="12925" y="13918"/>
                    </a:lnTo>
                    <a:lnTo>
                      <a:pt x="12986" y="14173"/>
                    </a:lnTo>
                    <a:lnTo>
                      <a:pt x="13077" y="14343"/>
                    </a:lnTo>
                    <a:lnTo>
                      <a:pt x="13168" y="14570"/>
                    </a:lnTo>
                    <a:lnTo>
                      <a:pt x="13229" y="14712"/>
                    </a:lnTo>
                    <a:lnTo>
                      <a:pt x="12864" y="14910"/>
                    </a:lnTo>
                    <a:lnTo>
                      <a:pt x="12682" y="15052"/>
                    </a:lnTo>
                    <a:lnTo>
                      <a:pt x="12804" y="15307"/>
                    </a:lnTo>
                    <a:lnTo>
                      <a:pt x="12622" y="15590"/>
                    </a:lnTo>
                    <a:lnTo>
                      <a:pt x="12500" y="15845"/>
                    </a:lnTo>
                    <a:lnTo>
                      <a:pt x="12561" y="16157"/>
                    </a:lnTo>
                    <a:lnTo>
                      <a:pt x="12622" y="16327"/>
                    </a:lnTo>
                    <a:lnTo>
                      <a:pt x="12682" y="16299"/>
                    </a:lnTo>
                    <a:lnTo>
                      <a:pt x="12622" y="16327"/>
                    </a:lnTo>
                    <a:lnTo>
                      <a:pt x="12834" y="16384"/>
                    </a:lnTo>
                    <a:lnTo>
                      <a:pt x="13077" y="16299"/>
                    </a:lnTo>
                    <a:lnTo>
                      <a:pt x="13168" y="16271"/>
                    </a:lnTo>
                    <a:lnTo>
                      <a:pt x="13198" y="16101"/>
                    </a:lnTo>
                    <a:lnTo>
                      <a:pt x="13229" y="15959"/>
                    </a:lnTo>
                    <a:lnTo>
                      <a:pt x="13320" y="15817"/>
                    </a:lnTo>
                    <a:lnTo>
                      <a:pt x="13411" y="15704"/>
                    </a:lnTo>
                    <a:lnTo>
                      <a:pt x="13562" y="15534"/>
                    </a:lnTo>
                    <a:lnTo>
                      <a:pt x="13775" y="15477"/>
                    </a:lnTo>
                    <a:lnTo>
                      <a:pt x="13805" y="15307"/>
                    </a:lnTo>
                    <a:lnTo>
                      <a:pt x="13805" y="15023"/>
                    </a:lnTo>
                    <a:lnTo>
                      <a:pt x="13805" y="14825"/>
                    </a:lnTo>
                    <a:lnTo>
                      <a:pt x="13805" y="14740"/>
                    </a:lnTo>
                    <a:lnTo>
                      <a:pt x="13896" y="14627"/>
                    </a:lnTo>
                    <a:lnTo>
                      <a:pt x="14078" y="14570"/>
                    </a:lnTo>
                    <a:lnTo>
                      <a:pt x="14321" y="14400"/>
                    </a:lnTo>
                    <a:lnTo>
                      <a:pt x="14503" y="14371"/>
                    </a:lnTo>
                    <a:lnTo>
                      <a:pt x="14533" y="14286"/>
                    </a:lnTo>
                    <a:lnTo>
                      <a:pt x="14503" y="14145"/>
                    </a:lnTo>
                    <a:lnTo>
                      <a:pt x="14503" y="13918"/>
                    </a:lnTo>
                    <a:lnTo>
                      <a:pt x="14442" y="13833"/>
                    </a:lnTo>
                    <a:lnTo>
                      <a:pt x="14442" y="13578"/>
                    </a:lnTo>
                    <a:lnTo>
                      <a:pt x="14412" y="13549"/>
                    </a:lnTo>
                    <a:lnTo>
                      <a:pt x="14290" y="13436"/>
                    </a:lnTo>
                    <a:lnTo>
                      <a:pt x="14017" y="13323"/>
                    </a:lnTo>
                    <a:lnTo>
                      <a:pt x="13896" y="13153"/>
                    </a:lnTo>
                    <a:lnTo>
                      <a:pt x="13684" y="13096"/>
                    </a:lnTo>
                    <a:lnTo>
                      <a:pt x="13593" y="13039"/>
                    </a:lnTo>
                    <a:lnTo>
                      <a:pt x="13593" y="12784"/>
                    </a:lnTo>
                    <a:lnTo>
                      <a:pt x="13653" y="12529"/>
                    </a:lnTo>
                    <a:lnTo>
                      <a:pt x="13684" y="12302"/>
                    </a:lnTo>
                    <a:lnTo>
                      <a:pt x="13896" y="11990"/>
                    </a:lnTo>
                    <a:lnTo>
                      <a:pt x="14169" y="11650"/>
                    </a:lnTo>
                    <a:lnTo>
                      <a:pt x="14442" y="11622"/>
                    </a:lnTo>
                    <a:lnTo>
                      <a:pt x="14624" y="11679"/>
                    </a:lnTo>
                    <a:lnTo>
                      <a:pt x="14897" y="11877"/>
                    </a:lnTo>
                    <a:lnTo>
                      <a:pt x="15261" y="11905"/>
                    </a:lnTo>
                    <a:lnTo>
                      <a:pt x="15595" y="12075"/>
                    </a:lnTo>
                    <a:lnTo>
                      <a:pt x="15717" y="12302"/>
                    </a:lnTo>
                    <a:lnTo>
                      <a:pt x="15899" y="12557"/>
                    </a:lnTo>
                    <a:lnTo>
                      <a:pt x="16202" y="12671"/>
                    </a:lnTo>
                    <a:lnTo>
                      <a:pt x="16202" y="12642"/>
                    </a:lnTo>
                    <a:lnTo>
                      <a:pt x="16263" y="12444"/>
                    </a:lnTo>
                    <a:lnTo>
                      <a:pt x="16384" y="12217"/>
                    </a:lnTo>
                    <a:lnTo>
                      <a:pt x="16263" y="12019"/>
                    </a:lnTo>
                    <a:lnTo>
                      <a:pt x="16111" y="11849"/>
                    </a:lnTo>
                    <a:lnTo>
                      <a:pt x="15838" y="11565"/>
                    </a:lnTo>
                    <a:lnTo>
                      <a:pt x="15625" y="11338"/>
                    </a:lnTo>
                    <a:lnTo>
                      <a:pt x="15504" y="11168"/>
                    </a:lnTo>
                    <a:lnTo>
                      <a:pt x="15231" y="11083"/>
                    </a:lnTo>
                    <a:lnTo>
                      <a:pt x="14806" y="10970"/>
                    </a:lnTo>
                    <a:lnTo>
                      <a:pt x="14533" y="10885"/>
                    </a:lnTo>
                    <a:lnTo>
                      <a:pt x="14321" y="10658"/>
                    </a:lnTo>
                    <a:lnTo>
                      <a:pt x="14017" y="10516"/>
                    </a:lnTo>
                    <a:lnTo>
                      <a:pt x="13684" y="10431"/>
                    </a:lnTo>
                    <a:lnTo>
                      <a:pt x="13350" y="10318"/>
                    </a:lnTo>
                    <a:lnTo>
                      <a:pt x="13047" y="10205"/>
                    </a:lnTo>
                    <a:lnTo>
                      <a:pt x="12834" y="10091"/>
                    </a:lnTo>
                    <a:lnTo>
                      <a:pt x="12682" y="10063"/>
                    </a:lnTo>
                    <a:lnTo>
                      <a:pt x="12561" y="10063"/>
                    </a:lnTo>
                    <a:lnTo>
                      <a:pt x="12470" y="9949"/>
                    </a:lnTo>
                    <a:lnTo>
                      <a:pt x="12470" y="9836"/>
                    </a:lnTo>
                    <a:lnTo>
                      <a:pt x="12622" y="9638"/>
                    </a:lnTo>
                    <a:lnTo>
                      <a:pt x="12804" y="9524"/>
                    </a:lnTo>
                    <a:lnTo>
                      <a:pt x="12834" y="9297"/>
                    </a:lnTo>
                    <a:lnTo>
                      <a:pt x="12743" y="9241"/>
                    </a:lnTo>
                    <a:lnTo>
                      <a:pt x="12622" y="9071"/>
                    </a:lnTo>
                    <a:lnTo>
                      <a:pt x="12500" y="9127"/>
                    </a:lnTo>
                    <a:lnTo>
                      <a:pt x="12379" y="9156"/>
                    </a:lnTo>
                    <a:lnTo>
                      <a:pt x="12258" y="9184"/>
                    </a:lnTo>
                    <a:lnTo>
                      <a:pt x="12470" y="9127"/>
                    </a:lnTo>
                    <a:lnTo>
                      <a:pt x="12318" y="9184"/>
                    </a:lnTo>
                    <a:lnTo>
                      <a:pt x="12076" y="9241"/>
                    </a:lnTo>
                    <a:lnTo>
                      <a:pt x="11833" y="9241"/>
                    </a:lnTo>
                    <a:lnTo>
                      <a:pt x="11499" y="9241"/>
                    </a:lnTo>
                    <a:lnTo>
                      <a:pt x="11499" y="9269"/>
                    </a:lnTo>
                    <a:lnTo>
                      <a:pt x="11499" y="9297"/>
                    </a:lnTo>
                    <a:lnTo>
                      <a:pt x="11499" y="9411"/>
                    </a:lnTo>
                    <a:lnTo>
                      <a:pt x="11135" y="9127"/>
                    </a:lnTo>
                    <a:lnTo>
                      <a:pt x="11044" y="9042"/>
                    </a:lnTo>
                    <a:lnTo>
                      <a:pt x="10892" y="8957"/>
                    </a:lnTo>
                    <a:lnTo>
                      <a:pt x="10801" y="8929"/>
                    </a:lnTo>
                    <a:lnTo>
                      <a:pt x="10771" y="8929"/>
                    </a:lnTo>
                    <a:lnTo>
                      <a:pt x="10680" y="8731"/>
                    </a:lnTo>
                    <a:lnTo>
                      <a:pt x="10559" y="8731"/>
                    </a:lnTo>
                    <a:lnTo>
                      <a:pt x="10498" y="8674"/>
                    </a:lnTo>
                    <a:lnTo>
                      <a:pt x="10255" y="8447"/>
                    </a:lnTo>
                    <a:lnTo>
                      <a:pt x="10043" y="8277"/>
                    </a:lnTo>
                    <a:lnTo>
                      <a:pt x="9921" y="8107"/>
                    </a:lnTo>
                    <a:lnTo>
                      <a:pt x="9709" y="7767"/>
                    </a:lnTo>
                    <a:lnTo>
                      <a:pt x="9588" y="7540"/>
                    </a:lnTo>
                    <a:lnTo>
                      <a:pt x="9557" y="7313"/>
                    </a:lnTo>
                    <a:lnTo>
                      <a:pt x="9436" y="7200"/>
                    </a:lnTo>
                    <a:lnTo>
                      <a:pt x="9345" y="6888"/>
                    </a:lnTo>
                    <a:lnTo>
                      <a:pt x="9284" y="6633"/>
                    </a:lnTo>
                    <a:lnTo>
                      <a:pt x="9193" y="6520"/>
                    </a:lnTo>
                    <a:lnTo>
                      <a:pt x="9072" y="6293"/>
                    </a:lnTo>
                    <a:lnTo>
                      <a:pt x="8981" y="6208"/>
                    </a:lnTo>
                    <a:lnTo>
                      <a:pt x="8829" y="6208"/>
                    </a:lnTo>
                    <a:lnTo>
                      <a:pt x="8799" y="6179"/>
                    </a:lnTo>
                    <a:lnTo>
                      <a:pt x="8799" y="6123"/>
                    </a:lnTo>
                    <a:lnTo>
                      <a:pt x="8677" y="6066"/>
                    </a:lnTo>
                    <a:lnTo>
                      <a:pt x="8556" y="5981"/>
                    </a:lnTo>
                    <a:lnTo>
                      <a:pt x="8435" y="5896"/>
                    </a:lnTo>
                    <a:lnTo>
                      <a:pt x="8253" y="5754"/>
                    </a:lnTo>
                    <a:lnTo>
                      <a:pt x="8071" y="5669"/>
                    </a:lnTo>
                    <a:lnTo>
                      <a:pt x="7858" y="5556"/>
                    </a:lnTo>
                    <a:lnTo>
                      <a:pt x="7737" y="5499"/>
                    </a:lnTo>
                    <a:lnTo>
                      <a:pt x="7616" y="5329"/>
                    </a:lnTo>
                    <a:lnTo>
                      <a:pt x="7464" y="5102"/>
                    </a:lnTo>
                    <a:lnTo>
                      <a:pt x="7373" y="4876"/>
                    </a:lnTo>
                    <a:lnTo>
                      <a:pt x="7373" y="4649"/>
                    </a:lnTo>
                    <a:lnTo>
                      <a:pt x="7373" y="4479"/>
                    </a:lnTo>
                    <a:lnTo>
                      <a:pt x="7403" y="4252"/>
                    </a:lnTo>
                    <a:lnTo>
                      <a:pt x="7403" y="4082"/>
                    </a:lnTo>
                    <a:lnTo>
                      <a:pt x="7585" y="3968"/>
                    </a:lnTo>
                    <a:lnTo>
                      <a:pt x="7616" y="3798"/>
                    </a:lnTo>
                    <a:lnTo>
                      <a:pt x="7525" y="3628"/>
                    </a:lnTo>
                    <a:lnTo>
                      <a:pt x="7373" y="3600"/>
                    </a:lnTo>
                    <a:lnTo>
                      <a:pt x="7342" y="3458"/>
                    </a:lnTo>
                    <a:lnTo>
                      <a:pt x="7282" y="3260"/>
                    </a:lnTo>
                    <a:lnTo>
                      <a:pt x="7342" y="3061"/>
                    </a:lnTo>
                    <a:lnTo>
                      <a:pt x="7464" y="3005"/>
                    </a:lnTo>
                    <a:lnTo>
                      <a:pt x="7616" y="2891"/>
                    </a:lnTo>
                    <a:lnTo>
                      <a:pt x="7707" y="2891"/>
                    </a:lnTo>
                    <a:lnTo>
                      <a:pt x="7737" y="2920"/>
                    </a:lnTo>
                    <a:lnTo>
                      <a:pt x="7828" y="2891"/>
                    </a:lnTo>
                    <a:lnTo>
                      <a:pt x="8071" y="2778"/>
                    </a:lnTo>
                    <a:lnTo>
                      <a:pt x="8435" y="2579"/>
                    </a:lnTo>
                    <a:lnTo>
                      <a:pt x="8617" y="2466"/>
                    </a:lnTo>
                    <a:lnTo>
                      <a:pt x="8829" y="2551"/>
                    </a:lnTo>
                    <a:lnTo>
                      <a:pt x="9042" y="2438"/>
                    </a:lnTo>
                    <a:lnTo>
                      <a:pt x="9224" y="2438"/>
                    </a:lnTo>
                    <a:lnTo>
                      <a:pt x="9224" y="2579"/>
                    </a:lnTo>
                    <a:lnTo>
                      <a:pt x="9193" y="2693"/>
                    </a:lnTo>
                    <a:lnTo>
                      <a:pt x="9163" y="2721"/>
                    </a:lnTo>
                    <a:lnTo>
                      <a:pt x="9163" y="280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4" name="Drawing 46"/>
              <p:cNvSpPr>
                <a:spLocks noChangeAspect="1"/>
              </p:cNvSpPr>
              <p:nvPr/>
            </p:nvSpPr>
            <p:spPr bwMode="auto">
              <a:xfrm>
                <a:off x="9071" y="-48251"/>
                <a:ext cx="5390" cy="102"/>
              </a:xfrm>
              <a:custGeom>
                <a:avLst/>
                <a:gdLst/>
                <a:ahLst/>
                <a:cxnLst>
                  <a:cxn ang="0">
                    <a:pos x="16384" y="0"/>
                  </a:cxn>
                  <a:cxn ang="0">
                    <a:pos x="16171" y="161"/>
                  </a:cxn>
                  <a:cxn ang="0">
                    <a:pos x="16171" y="1928"/>
                  </a:cxn>
                  <a:cxn ang="0">
                    <a:pos x="15533" y="3373"/>
                  </a:cxn>
                  <a:cxn ang="0">
                    <a:pos x="14895" y="5140"/>
                  </a:cxn>
                  <a:cxn ang="0">
                    <a:pos x="14256" y="7389"/>
                  </a:cxn>
                  <a:cxn ang="0">
                    <a:pos x="14043" y="8995"/>
                  </a:cxn>
                  <a:cxn ang="0">
                    <a:pos x="13831" y="9798"/>
                  </a:cxn>
                  <a:cxn ang="0">
                    <a:pos x="14256" y="10280"/>
                  </a:cxn>
                  <a:cxn ang="0">
                    <a:pos x="14469" y="11083"/>
                  </a:cxn>
                  <a:cxn ang="0">
                    <a:pos x="14682" y="11886"/>
                  </a:cxn>
                  <a:cxn ang="0">
                    <a:pos x="15001" y="12850"/>
                  </a:cxn>
                  <a:cxn ang="0">
                    <a:pos x="14682" y="13653"/>
                  </a:cxn>
                  <a:cxn ang="0">
                    <a:pos x="14469" y="15099"/>
                  </a:cxn>
                  <a:cxn ang="0">
                    <a:pos x="14256" y="16223"/>
                  </a:cxn>
                  <a:cxn ang="0">
                    <a:pos x="13724" y="16384"/>
                  </a:cxn>
                  <a:cxn ang="0">
                    <a:pos x="12873" y="16223"/>
                  </a:cxn>
                  <a:cxn ang="0">
                    <a:pos x="11703" y="16063"/>
                  </a:cxn>
                  <a:cxn ang="0">
                    <a:pos x="10639" y="14778"/>
                  </a:cxn>
                  <a:cxn ang="0">
                    <a:pos x="9788" y="13171"/>
                  </a:cxn>
                  <a:cxn ang="0">
                    <a:pos x="8298" y="12529"/>
                  </a:cxn>
                  <a:cxn ang="0">
                    <a:pos x="7447" y="12529"/>
                  </a:cxn>
                  <a:cxn ang="0">
                    <a:pos x="6596" y="11886"/>
                  </a:cxn>
                  <a:cxn ang="0">
                    <a:pos x="5958" y="10923"/>
                  </a:cxn>
                  <a:cxn ang="0">
                    <a:pos x="4788" y="9959"/>
                  </a:cxn>
                  <a:cxn ang="0">
                    <a:pos x="3617" y="8674"/>
                  </a:cxn>
                  <a:cxn ang="0">
                    <a:pos x="2553" y="8031"/>
                  </a:cxn>
                  <a:cxn ang="0">
                    <a:pos x="1489" y="7710"/>
                  </a:cxn>
                  <a:cxn ang="0">
                    <a:pos x="851" y="7389"/>
                  </a:cxn>
                  <a:cxn ang="0">
                    <a:pos x="213" y="6425"/>
                  </a:cxn>
                  <a:cxn ang="0">
                    <a:pos x="0" y="4498"/>
                  </a:cxn>
                  <a:cxn ang="0">
                    <a:pos x="106" y="3213"/>
                  </a:cxn>
                  <a:cxn ang="0">
                    <a:pos x="426" y="2731"/>
                  </a:cxn>
                  <a:cxn ang="0">
                    <a:pos x="532" y="2088"/>
                  </a:cxn>
                  <a:cxn ang="0">
                    <a:pos x="958" y="1928"/>
                  </a:cxn>
                  <a:cxn ang="0">
                    <a:pos x="1383" y="2088"/>
                  </a:cxn>
                  <a:cxn ang="0">
                    <a:pos x="1809" y="2731"/>
                  </a:cxn>
                  <a:cxn ang="0">
                    <a:pos x="2341" y="2731"/>
                  </a:cxn>
                  <a:cxn ang="0">
                    <a:pos x="3085" y="1928"/>
                  </a:cxn>
                  <a:cxn ang="0">
                    <a:pos x="3936" y="1285"/>
                  </a:cxn>
                  <a:cxn ang="0">
                    <a:pos x="4362" y="1606"/>
                  </a:cxn>
                  <a:cxn ang="0">
                    <a:pos x="4894" y="2088"/>
                  </a:cxn>
                  <a:cxn ang="0">
                    <a:pos x="5213" y="2249"/>
                  </a:cxn>
                  <a:cxn ang="0">
                    <a:pos x="5958" y="2731"/>
                  </a:cxn>
                  <a:cxn ang="0">
                    <a:pos x="6383" y="3855"/>
                  </a:cxn>
                  <a:cxn ang="0">
                    <a:pos x="7022" y="3534"/>
                  </a:cxn>
                  <a:cxn ang="0">
                    <a:pos x="7766" y="3213"/>
                  </a:cxn>
                  <a:cxn ang="0">
                    <a:pos x="8724" y="2891"/>
                  </a:cxn>
                  <a:cxn ang="0">
                    <a:pos x="9469" y="2891"/>
                  </a:cxn>
                  <a:cxn ang="0">
                    <a:pos x="10001" y="2731"/>
                  </a:cxn>
                  <a:cxn ang="0">
                    <a:pos x="10745" y="2731"/>
                  </a:cxn>
                  <a:cxn ang="0">
                    <a:pos x="11490" y="2249"/>
                  </a:cxn>
                  <a:cxn ang="0">
                    <a:pos x="12341" y="1446"/>
                  </a:cxn>
                  <a:cxn ang="0">
                    <a:pos x="13618" y="1446"/>
                  </a:cxn>
                  <a:cxn ang="0">
                    <a:pos x="14043" y="1446"/>
                  </a:cxn>
                  <a:cxn ang="0">
                    <a:pos x="14575" y="643"/>
                  </a:cxn>
                  <a:cxn ang="0">
                    <a:pos x="14895" y="643"/>
                  </a:cxn>
                  <a:cxn ang="0">
                    <a:pos x="15746" y="321"/>
                  </a:cxn>
                  <a:cxn ang="0">
                    <a:pos x="16384" y="0"/>
                  </a:cxn>
                </a:cxnLst>
                <a:rect l="0" t="0" r="r" b="b"/>
                <a:pathLst>
                  <a:path w="16384" h="16384">
                    <a:moveTo>
                      <a:pt x="16384" y="0"/>
                    </a:moveTo>
                    <a:lnTo>
                      <a:pt x="16171" y="161"/>
                    </a:lnTo>
                    <a:lnTo>
                      <a:pt x="16171" y="1928"/>
                    </a:lnTo>
                    <a:lnTo>
                      <a:pt x="15533" y="3373"/>
                    </a:lnTo>
                    <a:lnTo>
                      <a:pt x="14895" y="5140"/>
                    </a:lnTo>
                    <a:lnTo>
                      <a:pt x="14256" y="7389"/>
                    </a:lnTo>
                    <a:lnTo>
                      <a:pt x="14043" y="8995"/>
                    </a:lnTo>
                    <a:lnTo>
                      <a:pt x="13831" y="9798"/>
                    </a:lnTo>
                    <a:lnTo>
                      <a:pt x="14256" y="10280"/>
                    </a:lnTo>
                    <a:lnTo>
                      <a:pt x="14469" y="11083"/>
                    </a:lnTo>
                    <a:lnTo>
                      <a:pt x="14682" y="11886"/>
                    </a:lnTo>
                    <a:lnTo>
                      <a:pt x="15001" y="12850"/>
                    </a:lnTo>
                    <a:lnTo>
                      <a:pt x="14682" y="13653"/>
                    </a:lnTo>
                    <a:lnTo>
                      <a:pt x="14469" y="15099"/>
                    </a:lnTo>
                    <a:lnTo>
                      <a:pt x="14256" y="16223"/>
                    </a:lnTo>
                    <a:lnTo>
                      <a:pt x="13724" y="16384"/>
                    </a:lnTo>
                    <a:lnTo>
                      <a:pt x="12873" y="16223"/>
                    </a:lnTo>
                    <a:lnTo>
                      <a:pt x="11703" y="16063"/>
                    </a:lnTo>
                    <a:lnTo>
                      <a:pt x="10639" y="14778"/>
                    </a:lnTo>
                    <a:lnTo>
                      <a:pt x="9788" y="13171"/>
                    </a:lnTo>
                    <a:lnTo>
                      <a:pt x="8298" y="12529"/>
                    </a:lnTo>
                    <a:lnTo>
                      <a:pt x="7447" y="12529"/>
                    </a:lnTo>
                    <a:lnTo>
                      <a:pt x="6596" y="11886"/>
                    </a:lnTo>
                    <a:lnTo>
                      <a:pt x="5958" y="10923"/>
                    </a:lnTo>
                    <a:lnTo>
                      <a:pt x="4788" y="9959"/>
                    </a:lnTo>
                    <a:lnTo>
                      <a:pt x="3617" y="8674"/>
                    </a:lnTo>
                    <a:lnTo>
                      <a:pt x="2553" y="8031"/>
                    </a:lnTo>
                    <a:lnTo>
                      <a:pt x="1489" y="7710"/>
                    </a:lnTo>
                    <a:lnTo>
                      <a:pt x="851" y="7389"/>
                    </a:lnTo>
                    <a:lnTo>
                      <a:pt x="213" y="6425"/>
                    </a:lnTo>
                    <a:lnTo>
                      <a:pt x="0" y="4498"/>
                    </a:lnTo>
                    <a:lnTo>
                      <a:pt x="106" y="3213"/>
                    </a:lnTo>
                    <a:lnTo>
                      <a:pt x="426" y="2731"/>
                    </a:lnTo>
                    <a:lnTo>
                      <a:pt x="532" y="2088"/>
                    </a:lnTo>
                    <a:lnTo>
                      <a:pt x="958" y="1928"/>
                    </a:lnTo>
                    <a:lnTo>
                      <a:pt x="1383" y="2088"/>
                    </a:lnTo>
                    <a:lnTo>
                      <a:pt x="1809" y="2731"/>
                    </a:lnTo>
                    <a:lnTo>
                      <a:pt x="2341" y="2731"/>
                    </a:lnTo>
                    <a:lnTo>
                      <a:pt x="3085" y="1928"/>
                    </a:lnTo>
                    <a:lnTo>
                      <a:pt x="3936" y="1285"/>
                    </a:lnTo>
                    <a:lnTo>
                      <a:pt x="4362" y="1606"/>
                    </a:lnTo>
                    <a:lnTo>
                      <a:pt x="4894" y="2088"/>
                    </a:lnTo>
                    <a:lnTo>
                      <a:pt x="5213" y="2249"/>
                    </a:lnTo>
                    <a:lnTo>
                      <a:pt x="5958" y="2731"/>
                    </a:lnTo>
                    <a:lnTo>
                      <a:pt x="6383" y="3855"/>
                    </a:lnTo>
                    <a:lnTo>
                      <a:pt x="7022" y="3534"/>
                    </a:lnTo>
                    <a:lnTo>
                      <a:pt x="7766" y="3213"/>
                    </a:lnTo>
                    <a:lnTo>
                      <a:pt x="8724" y="2891"/>
                    </a:lnTo>
                    <a:lnTo>
                      <a:pt x="9469" y="2891"/>
                    </a:lnTo>
                    <a:lnTo>
                      <a:pt x="10001" y="2731"/>
                    </a:lnTo>
                    <a:lnTo>
                      <a:pt x="10745" y="2731"/>
                    </a:lnTo>
                    <a:lnTo>
                      <a:pt x="11490" y="2249"/>
                    </a:lnTo>
                    <a:lnTo>
                      <a:pt x="12341" y="1446"/>
                    </a:lnTo>
                    <a:lnTo>
                      <a:pt x="13618" y="1446"/>
                    </a:lnTo>
                    <a:lnTo>
                      <a:pt x="14043" y="1446"/>
                    </a:lnTo>
                    <a:lnTo>
                      <a:pt x="14575" y="643"/>
                    </a:lnTo>
                    <a:lnTo>
                      <a:pt x="14895" y="643"/>
                    </a:lnTo>
                    <a:lnTo>
                      <a:pt x="15746" y="321"/>
                    </a:lnTo>
                    <a:lnTo>
                      <a:pt x="1638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5" name="Drawing 47"/>
              <p:cNvSpPr>
                <a:spLocks noChangeAspect="1"/>
              </p:cNvSpPr>
              <p:nvPr/>
            </p:nvSpPr>
            <p:spPr bwMode="auto">
              <a:xfrm>
                <a:off x="1966" y="-48439"/>
                <a:ext cx="2485" cy="152"/>
              </a:xfrm>
              <a:custGeom>
                <a:avLst/>
                <a:gdLst/>
                <a:ahLst/>
                <a:cxnLst>
                  <a:cxn ang="0">
                    <a:pos x="11077" y="108"/>
                  </a:cxn>
                  <a:cxn ang="0">
                    <a:pos x="12692" y="431"/>
                  </a:cxn>
                  <a:cxn ang="0">
                    <a:pos x="13615" y="970"/>
                  </a:cxn>
                  <a:cxn ang="0">
                    <a:pos x="14076" y="1401"/>
                  </a:cxn>
                  <a:cxn ang="0">
                    <a:pos x="14769" y="2156"/>
                  </a:cxn>
                  <a:cxn ang="0">
                    <a:pos x="15922" y="4096"/>
                  </a:cxn>
                  <a:cxn ang="0">
                    <a:pos x="15922" y="5821"/>
                  </a:cxn>
                  <a:cxn ang="0">
                    <a:pos x="15692" y="7437"/>
                  </a:cxn>
                  <a:cxn ang="0">
                    <a:pos x="15692" y="9162"/>
                  </a:cxn>
                  <a:cxn ang="0">
                    <a:pos x="15461" y="11641"/>
                  </a:cxn>
                  <a:cxn ang="0">
                    <a:pos x="14999" y="13043"/>
                  </a:cxn>
                  <a:cxn ang="0">
                    <a:pos x="14076" y="14228"/>
                  </a:cxn>
                  <a:cxn ang="0">
                    <a:pos x="11769" y="14444"/>
                  </a:cxn>
                  <a:cxn ang="0">
                    <a:pos x="9230" y="14659"/>
                  </a:cxn>
                  <a:cxn ang="0">
                    <a:pos x="6692" y="16061"/>
                  </a:cxn>
                  <a:cxn ang="0">
                    <a:pos x="4846" y="16384"/>
                  </a:cxn>
                  <a:cxn ang="0">
                    <a:pos x="3461" y="15522"/>
                  </a:cxn>
                  <a:cxn ang="0">
                    <a:pos x="2538" y="14875"/>
                  </a:cxn>
                  <a:cxn ang="0">
                    <a:pos x="1615" y="13474"/>
                  </a:cxn>
                  <a:cxn ang="0">
                    <a:pos x="1154" y="12180"/>
                  </a:cxn>
                  <a:cxn ang="0">
                    <a:pos x="1615" y="11210"/>
                  </a:cxn>
                  <a:cxn ang="0">
                    <a:pos x="1846" y="10132"/>
                  </a:cxn>
                  <a:cxn ang="0">
                    <a:pos x="3000" y="9270"/>
                  </a:cxn>
                  <a:cxn ang="0">
                    <a:pos x="2077" y="8192"/>
                  </a:cxn>
                  <a:cxn ang="0">
                    <a:pos x="2538" y="6467"/>
                  </a:cxn>
                  <a:cxn ang="0">
                    <a:pos x="1846" y="4851"/>
                  </a:cxn>
                  <a:cxn ang="0">
                    <a:pos x="231" y="4743"/>
                  </a:cxn>
                  <a:cxn ang="0">
                    <a:pos x="0" y="3665"/>
                  </a:cxn>
                  <a:cxn ang="0">
                    <a:pos x="0" y="2587"/>
                  </a:cxn>
                  <a:cxn ang="0">
                    <a:pos x="231" y="1940"/>
                  </a:cxn>
                  <a:cxn ang="0">
                    <a:pos x="1846" y="2803"/>
                  </a:cxn>
                  <a:cxn ang="0">
                    <a:pos x="5307" y="2156"/>
                  </a:cxn>
                  <a:cxn ang="0">
                    <a:pos x="8077" y="970"/>
                  </a:cxn>
                  <a:cxn ang="0">
                    <a:pos x="9923" y="431"/>
                  </a:cxn>
                </a:cxnLst>
                <a:rect l="0" t="0" r="r" b="b"/>
                <a:pathLst>
                  <a:path w="16384" h="16384">
                    <a:moveTo>
                      <a:pt x="10384" y="0"/>
                    </a:moveTo>
                    <a:lnTo>
                      <a:pt x="11077" y="108"/>
                    </a:lnTo>
                    <a:lnTo>
                      <a:pt x="11769" y="216"/>
                    </a:lnTo>
                    <a:lnTo>
                      <a:pt x="12692" y="431"/>
                    </a:lnTo>
                    <a:lnTo>
                      <a:pt x="12923" y="647"/>
                    </a:lnTo>
                    <a:lnTo>
                      <a:pt x="13615" y="970"/>
                    </a:lnTo>
                    <a:lnTo>
                      <a:pt x="13846" y="1078"/>
                    </a:lnTo>
                    <a:lnTo>
                      <a:pt x="14076" y="1401"/>
                    </a:lnTo>
                    <a:lnTo>
                      <a:pt x="14538" y="1725"/>
                    </a:lnTo>
                    <a:lnTo>
                      <a:pt x="14769" y="2156"/>
                    </a:lnTo>
                    <a:lnTo>
                      <a:pt x="14999" y="2803"/>
                    </a:lnTo>
                    <a:lnTo>
                      <a:pt x="15922" y="4096"/>
                    </a:lnTo>
                    <a:lnTo>
                      <a:pt x="16384" y="5605"/>
                    </a:lnTo>
                    <a:lnTo>
                      <a:pt x="15922" y="5821"/>
                    </a:lnTo>
                    <a:lnTo>
                      <a:pt x="15922" y="6683"/>
                    </a:lnTo>
                    <a:lnTo>
                      <a:pt x="15692" y="7437"/>
                    </a:lnTo>
                    <a:lnTo>
                      <a:pt x="15692" y="7976"/>
                    </a:lnTo>
                    <a:lnTo>
                      <a:pt x="15692" y="9162"/>
                    </a:lnTo>
                    <a:lnTo>
                      <a:pt x="15461" y="10456"/>
                    </a:lnTo>
                    <a:lnTo>
                      <a:pt x="15461" y="11641"/>
                    </a:lnTo>
                    <a:lnTo>
                      <a:pt x="14999" y="12504"/>
                    </a:lnTo>
                    <a:lnTo>
                      <a:pt x="14999" y="13043"/>
                    </a:lnTo>
                    <a:lnTo>
                      <a:pt x="14538" y="13797"/>
                    </a:lnTo>
                    <a:lnTo>
                      <a:pt x="14076" y="14228"/>
                    </a:lnTo>
                    <a:lnTo>
                      <a:pt x="12923" y="14659"/>
                    </a:lnTo>
                    <a:lnTo>
                      <a:pt x="11769" y="14444"/>
                    </a:lnTo>
                    <a:lnTo>
                      <a:pt x="10384" y="14228"/>
                    </a:lnTo>
                    <a:lnTo>
                      <a:pt x="9230" y="14659"/>
                    </a:lnTo>
                    <a:lnTo>
                      <a:pt x="8307" y="15629"/>
                    </a:lnTo>
                    <a:lnTo>
                      <a:pt x="6692" y="16061"/>
                    </a:lnTo>
                    <a:lnTo>
                      <a:pt x="5769" y="16168"/>
                    </a:lnTo>
                    <a:lnTo>
                      <a:pt x="4846" y="16384"/>
                    </a:lnTo>
                    <a:lnTo>
                      <a:pt x="3923" y="15737"/>
                    </a:lnTo>
                    <a:lnTo>
                      <a:pt x="3461" y="15522"/>
                    </a:lnTo>
                    <a:lnTo>
                      <a:pt x="3461" y="15306"/>
                    </a:lnTo>
                    <a:lnTo>
                      <a:pt x="2538" y="14875"/>
                    </a:lnTo>
                    <a:lnTo>
                      <a:pt x="1846" y="14336"/>
                    </a:lnTo>
                    <a:lnTo>
                      <a:pt x="1615" y="13474"/>
                    </a:lnTo>
                    <a:lnTo>
                      <a:pt x="1615" y="12935"/>
                    </a:lnTo>
                    <a:lnTo>
                      <a:pt x="1154" y="12180"/>
                    </a:lnTo>
                    <a:lnTo>
                      <a:pt x="1615" y="11318"/>
                    </a:lnTo>
                    <a:lnTo>
                      <a:pt x="1615" y="11210"/>
                    </a:lnTo>
                    <a:lnTo>
                      <a:pt x="1846" y="10563"/>
                    </a:lnTo>
                    <a:lnTo>
                      <a:pt x="1846" y="10132"/>
                    </a:lnTo>
                    <a:lnTo>
                      <a:pt x="2769" y="9917"/>
                    </a:lnTo>
                    <a:lnTo>
                      <a:pt x="3000" y="9270"/>
                    </a:lnTo>
                    <a:lnTo>
                      <a:pt x="2538" y="9054"/>
                    </a:lnTo>
                    <a:lnTo>
                      <a:pt x="2077" y="8192"/>
                    </a:lnTo>
                    <a:lnTo>
                      <a:pt x="2538" y="7330"/>
                    </a:lnTo>
                    <a:lnTo>
                      <a:pt x="2538" y="6467"/>
                    </a:lnTo>
                    <a:lnTo>
                      <a:pt x="2077" y="5605"/>
                    </a:lnTo>
                    <a:lnTo>
                      <a:pt x="1846" y="4851"/>
                    </a:lnTo>
                    <a:lnTo>
                      <a:pt x="1154" y="4743"/>
                    </a:lnTo>
                    <a:lnTo>
                      <a:pt x="231" y="4743"/>
                    </a:lnTo>
                    <a:lnTo>
                      <a:pt x="0" y="4096"/>
                    </a:lnTo>
                    <a:lnTo>
                      <a:pt x="0" y="3665"/>
                    </a:lnTo>
                    <a:lnTo>
                      <a:pt x="0" y="3126"/>
                    </a:lnTo>
                    <a:lnTo>
                      <a:pt x="0" y="2587"/>
                    </a:lnTo>
                    <a:lnTo>
                      <a:pt x="0" y="2156"/>
                    </a:lnTo>
                    <a:lnTo>
                      <a:pt x="231" y="1940"/>
                    </a:lnTo>
                    <a:lnTo>
                      <a:pt x="923" y="2587"/>
                    </a:lnTo>
                    <a:lnTo>
                      <a:pt x="1846" y="2803"/>
                    </a:lnTo>
                    <a:lnTo>
                      <a:pt x="3923" y="2695"/>
                    </a:lnTo>
                    <a:lnTo>
                      <a:pt x="5307" y="2156"/>
                    </a:lnTo>
                    <a:lnTo>
                      <a:pt x="6692" y="1509"/>
                    </a:lnTo>
                    <a:lnTo>
                      <a:pt x="8077" y="970"/>
                    </a:lnTo>
                    <a:lnTo>
                      <a:pt x="9230" y="862"/>
                    </a:lnTo>
                    <a:lnTo>
                      <a:pt x="9923" y="431"/>
                    </a:lnTo>
                    <a:lnTo>
                      <a:pt x="1038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4" name="Luxembourg"/>
            <p:cNvSpPr>
              <a:spLocks noChangeAspect="1"/>
            </p:cNvSpPr>
            <p:nvPr/>
          </p:nvSpPr>
          <p:spPr bwMode="auto">
            <a:xfrm>
              <a:off x="1728" y="1847"/>
              <a:ext cx="32" cy="51"/>
            </a:xfrm>
            <a:custGeom>
              <a:avLst/>
              <a:gdLst/>
              <a:ahLst/>
              <a:cxnLst>
                <a:cxn ang="0">
                  <a:pos x="11343" y="0"/>
                </a:cxn>
                <a:cxn ang="0">
                  <a:pos x="8822" y="0"/>
                </a:cxn>
                <a:cxn ang="0">
                  <a:pos x="3781" y="2458"/>
                </a:cxn>
                <a:cxn ang="0">
                  <a:pos x="0" y="6144"/>
                </a:cxn>
                <a:cxn ang="0">
                  <a:pos x="1890" y="9830"/>
                </a:cxn>
                <a:cxn ang="0">
                  <a:pos x="1890" y="14746"/>
                </a:cxn>
                <a:cxn ang="0">
                  <a:pos x="8822" y="16384"/>
                </a:cxn>
                <a:cxn ang="0">
                  <a:pos x="11343" y="16384"/>
                </a:cxn>
                <a:cxn ang="0">
                  <a:pos x="13863" y="16384"/>
                </a:cxn>
                <a:cxn ang="0">
                  <a:pos x="16384" y="14746"/>
                </a:cxn>
                <a:cxn ang="0">
                  <a:pos x="16384" y="11059"/>
                </a:cxn>
                <a:cxn ang="0">
                  <a:pos x="15124" y="8192"/>
                </a:cxn>
                <a:cxn ang="0">
                  <a:pos x="13863" y="6144"/>
                </a:cxn>
                <a:cxn ang="0">
                  <a:pos x="13863" y="4096"/>
                </a:cxn>
                <a:cxn ang="0">
                  <a:pos x="14494" y="1638"/>
                </a:cxn>
                <a:cxn ang="0">
                  <a:pos x="11343" y="0"/>
                </a:cxn>
              </a:cxnLst>
              <a:rect l="0" t="0" r="r" b="b"/>
              <a:pathLst>
                <a:path w="16384" h="16384">
                  <a:moveTo>
                    <a:pt x="11343" y="0"/>
                  </a:moveTo>
                  <a:lnTo>
                    <a:pt x="8822" y="0"/>
                  </a:lnTo>
                  <a:lnTo>
                    <a:pt x="3781" y="2458"/>
                  </a:lnTo>
                  <a:lnTo>
                    <a:pt x="0" y="6144"/>
                  </a:lnTo>
                  <a:lnTo>
                    <a:pt x="1890" y="9830"/>
                  </a:lnTo>
                  <a:lnTo>
                    <a:pt x="1890" y="14746"/>
                  </a:lnTo>
                  <a:lnTo>
                    <a:pt x="8822" y="16384"/>
                  </a:lnTo>
                  <a:lnTo>
                    <a:pt x="11343" y="16384"/>
                  </a:lnTo>
                  <a:lnTo>
                    <a:pt x="13863" y="16384"/>
                  </a:lnTo>
                  <a:lnTo>
                    <a:pt x="16384" y="14746"/>
                  </a:lnTo>
                  <a:lnTo>
                    <a:pt x="16384" y="11059"/>
                  </a:lnTo>
                  <a:lnTo>
                    <a:pt x="15124" y="8192"/>
                  </a:lnTo>
                  <a:lnTo>
                    <a:pt x="13863" y="6144"/>
                  </a:lnTo>
                  <a:lnTo>
                    <a:pt x="13863" y="4096"/>
                  </a:lnTo>
                  <a:lnTo>
                    <a:pt x="14494" y="1638"/>
                  </a:lnTo>
                  <a:lnTo>
                    <a:pt x="11343"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5" name="Malta"/>
            <p:cNvSpPr>
              <a:spLocks noChangeAspect="1"/>
            </p:cNvSpPr>
            <p:nvPr/>
          </p:nvSpPr>
          <p:spPr bwMode="auto">
            <a:xfrm>
              <a:off x="2191" y="3024"/>
              <a:ext cx="14" cy="13"/>
            </a:xfrm>
            <a:custGeom>
              <a:avLst/>
              <a:gdLst/>
              <a:ahLst/>
              <a:cxnLst>
                <a:cxn ang="0">
                  <a:pos x="0" y="3277"/>
                </a:cxn>
                <a:cxn ang="0">
                  <a:pos x="0" y="0"/>
                </a:cxn>
                <a:cxn ang="0">
                  <a:pos x="4468" y="0"/>
                </a:cxn>
                <a:cxn ang="0">
                  <a:pos x="10426" y="3277"/>
                </a:cxn>
                <a:cxn ang="0">
                  <a:pos x="11916" y="9830"/>
                </a:cxn>
                <a:cxn ang="0">
                  <a:pos x="16384" y="13107"/>
                </a:cxn>
                <a:cxn ang="0">
                  <a:pos x="16384" y="16384"/>
                </a:cxn>
                <a:cxn ang="0">
                  <a:pos x="5958" y="14746"/>
                </a:cxn>
                <a:cxn ang="0">
                  <a:pos x="0" y="6554"/>
                </a:cxn>
                <a:cxn ang="0">
                  <a:pos x="0" y="3277"/>
                </a:cxn>
              </a:cxnLst>
              <a:rect l="0" t="0" r="r" b="b"/>
              <a:pathLst>
                <a:path w="16384" h="16384">
                  <a:moveTo>
                    <a:pt x="0" y="3277"/>
                  </a:moveTo>
                  <a:lnTo>
                    <a:pt x="0" y="0"/>
                  </a:lnTo>
                  <a:lnTo>
                    <a:pt x="4468" y="0"/>
                  </a:lnTo>
                  <a:lnTo>
                    <a:pt x="10426" y="3277"/>
                  </a:lnTo>
                  <a:lnTo>
                    <a:pt x="11916" y="9830"/>
                  </a:lnTo>
                  <a:lnTo>
                    <a:pt x="16384" y="13107"/>
                  </a:lnTo>
                  <a:lnTo>
                    <a:pt x="16384" y="16384"/>
                  </a:lnTo>
                  <a:lnTo>
                    <a:pt x="5958" y="14746"/>
                  </a:lnTo>
                  <a:lnTo>
                    <a:pt x="0" y="6554"/>
                  </a:lnTo>
                  <a:lnTo>
                    <a:pt x="0" y="327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6" name="Netherlands"/>
            <p:cNvGrpSpPr>
              <a:grpSpLocks noChangeAspect="1"/>
            </p:cNvGrpSpPr>
            <p:nvPr/>
          </p:nvGrpSpPr>
          <p:grpSpPr bwMode="auto">
            <a:xfrm>
              <a:off x="1640" y="1578"/>
              <a:ext cx="178" cy="221"/>
              <a:chOff x="-5328" y="-140854"/>
              <a:chExt cx="22152" cy="171"/>
            </a:xfrm>
            <a:grpFill/>
          </p:grpSpPr>
          <p:sp>
            <p:nvSpPr>
              <p:cNvPr id="88" name="Drawing 51"/>
              <p:cNvSpPr>
                <a:spLocks noChangeAspect="1"/>
              </p:cNvSpPr>
              <p:nvPr/>
            </p:nvSpPr>
            <p:spPr bwMode="auto">
              <a:xfrm>
                <a:off x="3564" y="-140847"/>
                <a:ext cx="2028" cy="20"/>
              </a:xfrm>
              <a:custGeom>
                <a:avLst/>
                <a:gdLst/>
                <a:ahLst/>
                <a:cxnLst>
                  <a:cxn ang="0">
                    <a:pos x="13863" y="2458"/>
                  </a:cxn>
                  <a:cxn ang="0">
                    <a:pos x="16384" y="0"/>
                  </a:cxn>
                  <a:cxn ang="0">
                    <a:pos x="15124" y="819"/>
                  </a:cxn>
                  <a:cxn ang="0">
                    <a:pos x="11343" y="5734"/>
                  </a:cxn>
                  <a:cxn ang="0">
                    <a:pos x="3781" y="10650"/>
                  </a:cxn>
                  <a:cxn ang="0">
                    <a:pos x="0" y="16384"/>
                  </a:cxn>
                  <a:cxn ang="0">
                    <a:pos x="6302" y="13107"/>
                  </a:cxn>
                  <a:cxn ang="0">
                    <a:pos x="10082" y="7373"/>
                  </a:cxn>
                  <a:cxn ang="0">
                    <a:pos x="13863" y="2458"/>
                  </a:cxn>
                </a:cxnLst>
                <a:rect l="0" t="0" r="r" b="b"/>
                <a:pathLst>
                  <a:path w="16384" h="16384">
                    <a:moveTo>
                      <a:pt x="13863" y="2458"/>
                    </a:moveTo>
                    <a:lnTo>
                      <a:pt x="16384" y="0"/>
                    </a:lnTo>
                    <a:lnTo>
                      <a:pt x="15124" y="819"/>
                    </a:lnTo>
                    <a:lnTo>
                      <a:pt x="11343" y="5734"/>
                    </a:lnTo>
                    <a:lnTo>
                      <a:pt x="3781" y="10650"/>
                    </a:lnTo>
                    <a:lnTo>
                      <a:pt x="0" y="16384"/>
                    </a:lnTo>
                    <a:lnTo>
                      <a:pt x="6302" y="13107"/>
                    </a:lnTo>
                    <a:lnTo>
                      <a:pt x="10082" y="7373"/>
                    </a:lnTo>
                    <a:lnTo>
                      <a:pt x="13863" y="245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9" name="Drawing 52"/>
              <p:cNvSpPr>
                <a:spLocks noChangeAspect="1"/>
              </p:cNvSpPr>
              <p:nvPr/>
            </p:nvSpPr>
            <p:spPr bwMode="auto">
              <a:xfrm>
                <a:off x="-5328" y="-140854"/>
                <a:ext cx="22152" cy="171"/>
              </a:xfrm>
              <a:custGeom>
                <a:avLst/>
                <a:gdLst/>
                <a:ahLst/>
                <a:cxnLst>
                  <a:cxn ang="0">
                    <a:pos x="8884" y="15905"/>
                  </a:cxn>
                  <a:cxn ang="0">
                    <a:pos x="8423" y="13222"/>
                  </a:cxn>
                  <a:cxn ang="0">
                    <a:pos x="6692" y="12168"/>
                  </a:cxn>
                  <a:cxn ang="0">
                    <a:pos x="4154" y="11785"/>
                  </a:cxn>
                  <a:cxn ang="0">
                    <a:pos x="231" y="12072"/>
                  </a:cxn>
                  <a:cxn ang="0">
                    <a:pos x="692" y="11689"/>
                  </a:cxn>
                  <a:cxn ang="0">
                    <a:pos x="3231" y="11881"/>
                  </a:cxn>
                  <a:cxn ang="0">
                    <a:pos x="1961" y="11689"/>
                  </a:cxn>
                  <a:cxn ang="0">
                    <a:pos x="3461" y="10731"/>
                  </a:cxn>
                  <a:cxn ang="0">
                    <a:pos x="6000" y="9869"/>
                  </a:cxn>
                  <a:cxn ang="0">
                    <a:pos x="3692" y="9773"/>
                  </a:cxn>
                  <a:cxn ang="0">
                    <a:pos x="3461" y="8336"/>
                  </a:cxn>
                  <a:cxn ang="0">
                    <a:pos x="4384" y="7665"/>
                  </a:cxn>
                  <a:cxn ang="0">
                    <a:pos x="6231" y="4120"/>
                  </a:cxn>
                  <a:cxn ang="0">
                    <a:pos x="7846" y="3066"/>
                  </a:cxn>
                  <a:cxn ang="0">
                    <a:pos x="8077" y="3641"/>
                  </a:cxn>
                  <a:cxn ang="0">
                    <a:pos x="8307" y="4024"/>
                  </a:cxn>
                  <a:cxn ang="0">
                    <a:pos x="7846" y="4120"/>
                  </a:cxn>
                  <a:cxn ang="0">
                    <a:pos x="7384" y="4599"/>
                  </a:cxn>
                  <a:cxn ang="0">
                    <a:pos x="7384" y="5174"/>
                  </a:cxn>
                  <a:cxn ang="0">
                    <a:pos x="7384" y="5653"/>
                  </a:cxn>
                  <a:cxn ang="0">
                    <a:pos x="7500" y="6132"/>
                  </a:cxn>
                  <a:cxn ang="0">
                    <a:pos x="7846" y="6419"/>
                  </a:cxn>
                  <a:cxn ang="0">
                    <a:pos x="8307" y="6707"/>
                  </a:cxn>
                  <a:cxn ang="0">
                    <a:pos x="8884" y="6803"/>
                  </a:cxn>
                  <a:cxn ang="0">
                    <a:pos x="9000" y="6419"/>
                  </a:cxn>
                  <a:cxn ang="0">
                    <a:pos x="8884" y="6036"/>
                  </a:cxn>
                  <a:cxn ang="0">
                    <a:pos x="8769" y="5653"/>
                  </a:cxn>
                  <a:cxn ang="0">
                    <a:pos x="8769" y="5270"/>
                  </a:cxn>
                  <a:cxn ang="0">
                    <a:pos x="9230" y="5174"/>
                  </a:cxn>
                  <a:cxn ang="0">
                    <a:pos x="9461" y="4886"/>
                  </a:cxn>
                  <a:cxn ang="0">
                    <a:pos x="9692" y="4407"/>
                  </a:cxn>
                  <a:cxn ang="0">
                    <a:pos x="9807" y="3833"/>
                  </a:cxn>
                  <a:cxn ang="0">
                    <a:pos x="9923" y="3449"/>
                  </a:cxn>
                  <a:cxn ang="0">
                    <a:pos x="9923" y="3258"/>
                  </a:cxn>
                  <a:cxn ang="0">
                    <a:pos x="9461" y="3066"/>
                  </a:cxn>
                  <a:cxn ang="0">
                    <a:pos x="9230" y="2683"/>
                  </a:cxn>
                  <a:cxn ang="0">
                    <a:pos x="9230" y="2300"/>
                  </a:cxn>
                  <a:cxn ang="0">
                    <a:pos x="9230" y="1820"/>
                  </a:cxn>
                  <a:cxn ang="0">
                    <a:pos x="9461" y="1437"/>
                  </a:cxn>
                  <a:cxn ang="0">
                    <a:pos x="9807" y="958"/>
                  </a:cxn>
                  <a:cxn ang="0">
                    <a:pos x="10153" y="671"/>
                  </a:cxn>
                  <a:cxn ang="0">
                    <a:pos x="10730" y="383"/>
                  </a:cxn>
                  <a:cxn ang="0">
                    <a:pos x="11307" y="192"/>
                  </a:cxn>
                  <a:cxn ang="0">
                    <a:pos x="12000" y="192"/>
                  </a:cxn>
                  <a:cxn ang="0">
                    <a:pos x="12576" y="192"/>
                  </a:cxn>
                  <a:cxn ang="0">
                    <a:pos x="12923" y="383"/>
                  </a:cxn>
                  <a:cxn ang="0">
                    <a:pos x="13499" y="287"/>
                  </a:cxn>
                  <a:cxn ang="0">
                    <a:pos x="13961" y="0"/>
                  </a:cxn>
                  <a:cxn ang="0">
                    <a:pos x="14538" y="0"/>
                  </a:cxn>
                  <a:cxn ang="0">
                    <a:pos x="15230" y="192"/>
                  </a:cxn>
                  <a:cxn ang="0">
                    <a:pos x="15692" y="383"/>
                  </a:cxn>
                  <a:cxn ang="0">
                    <a:pos x="15922" y="671"/>
                  </a:cxn>
                  <a:cxn ang="0">
                    <a:pos x="16269" y="958"/>
                  </a:cxn>
                  <a:cxn ang="0">
                    <a:pos x="16384" y="1533"/>
                  </a:cxn>
                  <a:cxn ang="0">
                    <a:pos x="15346" y="4216"/>
                  </a:cxn>
                  <a:cxn ang="0">
                    <a:pos x="15230" y="6036"/>
                  </a:cxn>
                  <a:cxn ang="0">
                    <a:pos x="14076" y="8048"/>
                  </a:cxn>
                  <a:cxn ang="0">
                    <a:pos x="11769" y="9198"/>
                  </a:cxn>
                  <a:cxn ang="0">
                    <a:pos x="11077" y="11498"/>
                  </a:cxn>
                  <a:cxn ang="0">
                    <a:pos x="10269" y="14180"/>
                  </a:cxn>
                  <a:cxn ang="0">
                    <a:pos x="10384" y="16384"/>
                  </a:cxn>
                </a:cxnLst>
                <a:rect l="0" t="0" r="r" b="b"/>
                <a:pathLst>
                  <a:path w="16384" h="16384">
                    <a:moveTo>
                      <a:pt x="10384" y="16384"/>
                    </a:moveTo>
                    <a:lnTo>
                      <a:pt x="10269" y="16384"/>
                    </a:lnTo>
                    <a:lnTo>
                      <a:pt x="9461" y="16288"/>
                    </a:lnTo>
                    <a:lnTo>
                      <a:pt x="8884" y="15905"/>
                    </a:lnTo>
                    <a:lnTo>
                      <a:pt x="8769" y="15138"/>
                    </a:lnTo>
                    <a:lnTo>
                      <a:pt x="9000" y="14372"/>
                    </a:lnTo>
                    <a:lnTo>
                      <a:pt x="9000" y="13605"/>
                    </a:lnTo>
                    <a:lnTo>
                      <a:pt x="8423" y="13222"/>
                    </a:lnTo>
                    <a:lnTo>
                      <a:pt x="7615" y="13031"/>
                    </a:lnTo>
                    <a:lnTo>
                      <a:pt x="7038" y="12647"/>
                    </a:lnTo>
                    <a:lnTo>
                      <a:pt x="6923" y="12168"/>
                    </a:lnTo>
                    <a:lnTo>
                      <a:pt x="6692" y="12168"/>
                    </a:lnTo>
                    <a:lnTo>
                      <a:pt x="6231" y="11785"/>
                    </a:lnTo>
                    <a:lnTo>
                      <a:pt x="6000" y="11689"/>
                    </a:lnTo>
                    <a:lnTo>
                      <a:pt x="5077" y="11689"/>
                    </a:lnTo>
                    <a:lnTo>
                      <a:pt x="4154" y="11785"/>
                    </a:lnTo>
                    <a:lnTo>
                      <a:pt x="2769" y="12456"/>
                    </a:lnTo>
                    <a:lnTo>
                      <a:pt x="1615" y="12551"/>
                    </a:lnTo>
                    <a:lnTo>
                      <a:pt x="1154" y="12647"/>
                    </a:lnTo>
                    <a:lnTo>
                      <a:pt x="231" y="12072"/>
                    </a:lnTo>
                    <a:lnTo>
                      <a:pt x="0" y="11881"/>
                    </a:lnTo>
                    <a:lnTo>
                      <a:pt x="0" y="11785"/>
                    </a:lnTo>
                    <a:lnTo>
                      <a:pt x="115" y="11689"/>
                    </a:lnTo>
                    <a:lnTo>
                      <a:pt x="692" y="11689"/>
                    </a:lnTo>
                    <a:lnTo>
                      <a:pt x="1154" y="12168"/>
                    </a:lnTo>
                    <a:lnTo>
                      <a:pt x="1500" y="12264"/>
                    </a:lnTo>
                    <a:lnTo>
                      <a:pt x="2308" y="11881"/>
                    </a:lnTo>
                    <a:lnTo>
                      <a:pt x="3231" y="11881"/>
                    </a:lnTo>
                    <a:lnTo>
                      <a:pt x="3461" y="12072"/>
                    </a:lnTo>
                    <a:lnTo>
                      <a:pt x="3231" y="11785"/>
                    </a:lnTo>
                    <a:lnTo>
                      <a:pt x="2769" y="11689"/>
                    </a:lnTo>
                    <a:lnTo>
                      <a:pt x="1961" y="11689"/>
                    </a:lnTo>
                    <a:lnTo>
                      <a:pt x="1500" y="11498"/>
                    </a:lnTo>
                    <a:lnTo>
                      <a:pt x="1846" y="11018"/>
                    </a:lnTo>
                    <a:lnTo>
                      <a:pt x="2423" y="11018"/>
                    </a:lnTo>
                    <a:lnTo>
                      <a:pt x="3461" y="10731"/>
                    </a:lnTo>
                    <a:lnTo>
                      <a:pt x="4384" y="10539"/>
                    </a:lnTo>
                    <a:lnTo>
                      <a:pt x="5769" y="10348"/>
                    </a:lnTo>
                    <a:lnTo>
                      <a:pt x="6231" y="10156"/>
                    </a:lnTo>
                    <a:lnTo>
                      <a:pt x="6000" y="9869"/>
                    </a:lnTo>
                    <a:lnTo>
                      <a:pt x="5307" y="9965"/>
                    </a:lnTo>
                    <a:lnTo>
                      <a:pt x="5077" y="10156"/>
                    </a:lnTo>
                    <a:lnTo>
                      <a:pt x="4269" y="9965"/>
                    </a:lnTo>
                    <a:lnTo>
                      <a:pt x="3692" y="9773"/>
                    </a:lnTo>
                    <a:lnTo>
                      <a:pt x="3346" y="9198"/>
                    </a:lnTo>
                    <a:lnTo>
                      <a:pt x="3346" y="8719"/>
                    </a:lnTo>
                    <a:lnTo>
                      <a:pt x="3461" y="8432"/>
                    </a:lnTo>
                    <a:lnTo>
                      <a:pt x="3461" y="8336"/>
                    </a:lnTo>
                    <a:lnTo>
                      <a:pt x="3692" y="8048"/>
                    </a:lnTo>
                    <a:lnTo>
                      <a:pt x="3808" y="8240"/>
                    </a:lnTo>
                    <a:lnTo>
                      <a:pt x="3923" y="7857"/>
                    </a:lnTo>
                    <a:lnTo>
                      <a:pt x="4384" y="7665"/>
                    </a:lnTo>
                    <a:lnTo>
                      <a:pt x="4731" y="7282"/>
                    </a:lnTo>
                    <a:lnTo>
                      <a:pt x="5538" y="6707"/>
                    </a:lnTo>
                    <a:lnTo>
                      <a:pt x="5769" y="5557"/>
                    </a:lnTo>
                    <a:lnTo>
                      <a:pt x="6231" y="4120"/>
                    </a:lnTo>
                    <a:lnTo>
                      <a:pt x="6923" y="2970"/>
                    </a:lnTo>
                    <a:lnTo>
                      <a:pt x="7615" y="2874"/>
                    </a:lnTo>
                    <a:lnTo>
                      <a:pt x="7615" y="2970"/>
                    </a:lnTo>
                    <a:lnTo>
                      <a:pt x="7846" y="3066"/>
                    </a:lnTo>
                    <a:lnTo>
                      <a:pt x="7846" y="3258"/>
                    </a:lnTo>
                    <a:lnTo>
                      <a:pt x="7846" y="3353"/>
                    </a:lnTo>
                    <a:lnTo>
                      <a:pt x="7961" y="3449"/>
                    </a:lnTo>
                    <a:lnTo>
                      <a:pt x="8077" y="3641"/>
                    </a:lnTo>
                    <a:lnTo>
                      <a:pt x="8307" y="3641"/>
                    </a:lnTo>
                    <a:lnTo>
                      <a:pt x="8307" y="3737"/>
                    </a:lnTo>
                    <a:lnTo>
                      <a:pt x="8307" y="3833"/>
                    </a:lnTo>
                    <a:lnTo>
                      <a:pt x="8307" y="4024"/>
                    </a:lnTo>
                    <a:lnTo>
                      <a:pt x="8307" y="4120"/>
                    </a:lnTo>
                    <a:lnTo>
                      <a:pt x="8077" y="4120"/>
                    </a:lnTo>
                    <a:lnTo>
                      <a:pt x="7961" y="4120"/>
                    </a:lnTo>
                    <a:lnTo>
                      <a:pt x="7846" y="4120"/>
                    </a:lnTo>
                    <a:lnTo>
                      <a:pt x="7615" y="4216"/>
                    </a:lnTo>
                    <a:lnTo>
                      <a:pt x="7500" y="4407"/>
                    </a:lnTo>
                    <a:lnTo>
                      <a:pt x="7500" y="4503"/>
                    </a:lnTo>
                    <a:lnTo>
                      <a:pt x="7384" y="4599"/>
                    </a:lnTo>
                    <a:lnTo>
                      <a:pt x="7384" y="4791"/>
                    </a:lnTo>
                    <a:lnTo>
                      <a:pt x="7384" y="4886"/>
                    </a:lnTo>
                    <a:lnTo>
                      <a:pt x="7384" y="4982"/>
                    </a:lnTo>
                    <a:lnTo>
                      <a:pt x="7384" y="5174"/>
                    </a:lnTo>
                    <a:lnTo>
                      <a:pt x="7384" y="5270"/>
                    </a:lnTo>
                    <a:lnTo>
                      <a:pt x="7384" y="5366"/>
                    </a:lnTo>
                    <a:lnTo>
                      <a:pt x="7384" y="5557"/>
                    </a:lnTo>
                    <a:lnTo>
                      <a:pt x="7384" y="5653"/>
                    </a:lnTo>
                    <a:lnTo>
                      <a:pt x="7384" y="5749"/>
                    </a:lnTo>
                    <a:lnTo>
                      <a:pt x="7384" y="5940"/>
                    </a:lnTo>
                    <a:lnTo>
                      <a:pt x="7384" y="6036"/>
                    </a:lnTo>
                    <a:lnTo>
                      <a:pt x="7500" y="6132"/>
                    </a:lnTo>
                    <a:lnTo>
                      <a:pt x="7500" y="6324"/>
                    </a:lnTo>
                    <a:lnTo>
                      <a:pt x="7615" y="6324"/>
                    </a:lnTo>
                    <a:lnTo>
                      <a:pt x="7615" y="6419"/>
                    </a:lnTo>
                    <a:lnTo>
                      <a:pt x="7846" y="6419"/>
                    </a:lnTo>
                    <a:lnTo>
                      <a:pt x="7961" y="6419"/>
                    </a:lnTo>
                    <a:lnTo>
                      <a:pt x="8077" y="6515"/>
                    </a:lnTo>
                    <a:lnTo>
                      <a:pt x="8307" y="6515"/>
                    </a:lnTo>
                    <a:lnTo>
                      <a:pt x="8307" y="6707"/>
                    </a:lnTo>
                    <a:lnTo>
                      <a:pt x="8423" y="6707"/>
                    </a:lnTo>
                    <a:lnTo>
                      <a:pt x="8538" y="6707"/>
                    </a:lnTo>
                    <a:lnTo>
                      <a:pt x="8769" y="6803"/>
                    </a:lnTo>
                    <a:lnTo>
                      <a:pt x="8884" y="6803"/>
                    </a:lnTo>
                    <a:lnTo>
                      <a:pt x="8884" y="6707"/>
                    </a:lnTo>
                    <a:lnTo>
                      <a:pt x="9000" y="6707"/>
                    </a:lnTo>
                    <a:lnTo>
                      <a:pt x="9000" y="6515"/>
                    </a:lnTo>
                    <a:lnTo>
                      <a:pt x="9000" y="6419"/>
                    </a:lnTo>
                    <a:lnTo>
                      <a:pt x="9000" y="6324"/>
                    </a:lnTo>
                    <a:lnTo>
                      <a:pt x="9000" y="6132"/>
                    </a:lnTo>
                    <a:lnTo>
                      <a:pt x="8884" y="6132"/>
                    </a:lnTo>
                    <a:lnTo>
                      <a:pt x="8884" y="6036"/>
                    </a:lnTo>
                    <a:lnTo>
                      <a:pt x="8884" y="5940"/>
                    </a:lnTo>
                    <a:lnTo>
                      <a:pt x="8884" y="5749"/>
                    </a:lnTo>
                    <a:lnTo>
                      <a:pt x="8769" y="5749"/>
                    </a:lnTo>
                    <a:lnTo>
                      <a:pt x="8769" y="5653"/>
                    </a:lnTo>
                    <a:lnTo>
                      <a:pt x="8538" y="5557"/>
                    </a:lnTo>
                    <a:lnTo>
                      <a:pt x="8538" y="5366"/>
                    </a:lnTo>
                    <a:lnTo>
                      <a:pt x="8538" y="5270"/>
                    </a:lnTo>
                    <a:lnTo>
                      <a:pt x="8769" y="5270"/>
                    </a:lnTo>
                    <a:lnTo>
                      <a:pt x="8884" y="5270"/>
                    </a:lnTo>
                    <a:lnTo>
                      <a:pt x="9000" y="5270"/>
                    </a:lnTo>
                    <a:lnTo>
                      <a:pt x="9000" y="5174"/>
                    </a:lnTo>
                    <a:lnTo>
                      <a:pt x="9230" y="5174"/>
                    </a:lnTo>
                    <a:lnTo>
                      <a:pt x="9230" y="4982"/>
                    </a:lnTo>
                    <a:lnTo>
                      <a:pt x="9346" y="4982"/>
                    </a:lnTo>
                    <a:lnTo>
                      <a:pt x="9346" y="4886"/>
                    </a:lnTo>
                    <a:lnTo>
                      <a:pt x="9461" y="4886"/>
                    </a:lnTo>
                    <a:lnTo>
                      <a:pt x="9461" y="4791"/>
                    </a:lnTo>
                    <a:lnTo>
                      <a:pt x="9461" y="4599"/>
                    </a:lnTo>
                    <a:lnTo>
                      <a:pt x="9461" y="4503"/>
                    </a:lnTo>
                    <a:lnTo>
                      <a:pt x="9692" y="4407"/>
                    </a:lnTo>
                    <a:lnTo>
                      <a:pt x="9692" y="4216"/>
                    </a:lnTo>
                    <a:lnTo>
                      <a:pt x="9692" y="4120"/>
                    </a:lnTo>
                    <a:lnTo>
                      <a:pt x="9692" y="4024"/>
                    </a:lnTo>
                    <a:lnTo>
                      <a:pt x="9807" y="3833"/>
                    </a:lnTo>
                    <a:lnTo>
                      <a:pt x="9807" y="3737"/>
                    </a:lnTo>
                    <a:lnTo>
                      <a:pt x="9807" y="3641"/>
                    </a:lnTo>
                    <a:lnTo>
                      <a:pt x="9923" y="3641"/>
                    </a:lnTo>
                    <a:lnTo>
                      <a:pt x="9923" y="3449"/>
                    </a:lnTo>
                    <a:lnTo>
                      <a:pt x="9923" y="3353"/>
                    </a:lnTo>
                    <a:lnTo>
                      <a:pt x="10153" y="3353"/>
                    </a:lnTo>
                    <a:lnTo>
                      <a:pt x="10153" y="3258"/>
                    </a:lnTo>
                    <a:lnTo>
                      <a:pt x="9923" y="3258"/>
                    </a:lnTo>
                    <a:lnTo>
                      <a:pt x="9807" y="3258"/>
                    </a:lnTo>
                    <a:lnTo>
                      <a:pt x="9807" y="3066"/>
                    </a:lnTo>
                    <a:lnTo>
                      <a:pt x="9692" y="3066"/>
                    </a:lnTo>
                    <a:lnTo>
                      <a:pt x="9461" y="3066"/>
                    </a:lnTo>
                    <a:lnTo>
                      <a:pt x="9346" y="3066"/>
                    </a:lnTo>
                    <a:lnTo>
                      <a:pt x="9346" y="2970"/>
                    </a:lnTo>
                    <a:lnTo>
                      <a:pt x="9230" y="2874"/>
                    </a:lnTo>
                    <a:lnTo>
                      <a:pt x="9230" y="2683"/>
                    </a:lnTo>
                    <a:lnTo>
                      <a:pt x="9346" y="2587"/>
                    </a:lnTo>
                    <a:lnTo>
                      <a:pt x="9346" y="2491"/>
                    </a:lnTo>
                    <a:lnTo>
                      <a:pt x="9346" y="2300"/>
                    </a:lnTo>
                    <a:lnTo>
                      <a:pt x="9230" y="2300"/>
                    </a:lnTo>
                    <a:lnTo>
                      <a:pt x="9230" y="2204"/>
                    </a:lnTo>
                    <a:lnTo>
                      <a:pt x="9230" y="2108"/>
                    </a:lnTo>
                    <a:lnTo>
                      <a:pt x="9230" y="1916"/>
                    </a:lnTo>
                    <a:lnTo>
                      <a:pt x="9230" y="1820"/>
                    </a:lnTo>
                    <a:lnTo>
                      <a:pt x="9346" y="1725"/>
                    </a:lnTo>
                    <a:lnTo>
                      <a:pt x="9346" y="1533"/>
                    </a:lnTo>
                    <a:lnTo>
                      <a:pt x="9346" y="1437"/>
                    </a:lnTo>
                    <a:lnTo>
                      <a:pt x="9461" y="1437"/>
                    </a:lnTo>
                    <a:lnTo>
                      <a:pt x="9461" y="1341"/>
                    </a:lnTo>
                    <a:lnTo>
                      <a:pt x="9692" y="1150"/>
                    </a:lnTo>
                    <a:lnTo>
                      <a:pt x="9692" y="1054"/>
                    </a:lnTo>
                    <a:lnTo>
                      <a:pt x="9807" y="958"/>
                    </a:lnTo>
                    <a:lnTo>
                      <a:pt x="9923" y="958"/>
                    </a:lnTo>
                    <a:lnTo>
                      <a:pt x="9923" y="767"/>
                    </a:lnTo>
                    <a:lnTo>
                      <a:pt x="10153" y="767"/>
                    </a:lnTo>
                    <a:lnTo>
                      <a:pt x="10153" y="671"/>
                    </a:lnTo>
                    <a:lnTo>
                      <a:pt x="10269" y="671"/>
                    </a:lnTo>
                    <a:lnTo>
                      <a:pt x="10384" y="575"/>
                    </a:lnTo>
                    <a:lnTo>
                      <a:pt x="10615" y="575"/>
                    </a:lnTo>
                    <a:lnTo>
                      <a:pt x="10730" y="383"/>
                    </a:lnTo>
                    <a:lnTo>
                      <a:pt x="10846" y="383"/>
                    </a:lnTo>
                    <a:lnTo>
                      <a:pt x="11077" y="287"/>
                    </a:lnTo>
                    <a:lnTo>
                      <a:pt x="11192" y="287"/>
                    </a:lnTo>
                    <a:lnTo>
                      <a:pt x="11307" y="192"/>
                    </a:lnTo>
                    <a:lnTo>
                      <a:pt x="11538" y="192"/>
                    </a:lnTo>
                    <a:lnTo>
                      <a:pt x="11653" y="192"/>
                    </a:lnTo>
                    <a:lnTo>
                      <a:pt x="11769" y="192"/>
                    </a:lnTo>
                    <a:lnTo>
                      <a:pt x="12000" y="192"/>
                    </a:lnTo>
                    <a:lnTo>
                      <a:pt x="12115" y="192"/>
                    </a:lnTo>
                    <a:lnTo>
                      <a:pt x="12230" y="192"/>
                    </a:lnTo>
                    <a:lnTo>
                      <a:pt x="12461" y="192"/>
                    </a:lnTo>
                    <a:lnTo>
                      <a:pt x="12576" y="192"/>
                    </a:lnTo>
                    <a:lnTo>
                      <a:pt x="12576" y="287"/>
                    </a:lnTo>
                    <a:lnTo>
                      <a:pt x="12692" y="287"/>
                    </a:lnTo>
                    <a:lnTo>
                      <a:pt x="12923" y="287"/>
                    </a:lnTo>
                    <a:lnTo>
                      <a:pt x="12923" y="383"/>
                    </a:lnTo>
                    <a:lnTo>
                      <a:pt x="13038" y="383"/>
                    </a:lnTo>
                    <a:lnTo>
                      <a:pt x="13153" y="383"/>
                    </a:lnTo>
                    <a:lnTo>
                      <a:pt x="13384" y="287"/>
                    </a:lnTo>
                    <a:lnTo>
                      <a:pt x="13499" y="287"/>
                    </a:lnTo>
                    <a:lnTo>
                      <a:pt x="13499" y="192"/>
                    </a:lnTo>
                    <a:lnTo>
                      <a:pt x="13615" y="192"/>
                    </a:lnTo>
                    <a:lnTo>
                      <a:pt x="13846" y="192"/>
                    </a:lnTo>
                    <a:lnTo>
                      <a:pt x="13961" y="0"/>
                    </a:lnTo>
                    <a:lnTo>
                      <a:pt x="14076" y="0"/>
                    </a:lnTo>
                    <a:lnTo>
                      <a:pt x="14307" y="0"/>
                    </a:lnTo>
                    <a:lnTo>
                      <a:pt x="14423" y="0"/>
                    </a:lnTo>
                    <a:lnTo>
                      <a:pt x="14538" y="0"/>
                    </a:lnTo>
                    <a:lnTo>
                      <a:pt x="14769" y="0"/>
                    </a:lnTo>
                    <a:lnTo>
                      <a:pt x="14884" y="0"/>
                    </a:lnTo>
                    <a:lnTo>
                      <a:pt x="14999" y="0"/>
                    </a:lnTo>
                    <a:lnTo>
                      <a:pt x="15230" y="192"/>
                    </a:lnTo>
                    <a:lnTo>
                      <a:pt x="15346" y="192"/>
                    </a:lnTo>
                    <a:lnTo>
                      <a:pt x="15461" y="287"/>
                    </a:lnTo>
                    <a:lnTo>
                      <a:pt x="15692" y="287"/>
                    </a:lnTo>
                    <a:lnTo>
                      <a:pt x="15692" y="383"/>
                    </a:lnTo>
                    <a:lnTo>
                      <a:pt x="15807" y="383"/>
                    </a:lnTo>
                    <a:lnTo>
                      <a:pt x="15807" y="575"/>
                    </a:lnTo>
                    <a:lnTo>
                      <a:pt x="15922" y="575"/>
                    </a:lnTo>
                    <a:lnTo>
                      <a:pt x="15922" y="671"/>
                    </a:lnTo>
                    <a:lnTo>
                      <a:pt x="16153" y="671"/>
                    </a:lnTo>
                    <a:lnTo>
                      <a:pt x="16153" y="767"/>
                    </a:lnTo>
                    <a:lnTo>
                      <a:pt x="16269" y="767"/>
                    </a:lnTo>
                    <a:lnTo>
                      <a:pt x="16269" y="958"/>
                    </a:lnTo>
                    <a:lnTo>
                      <a:pt x="16269" y="1054"/>
                    </a:lnTo>
                    <a:lnTo>
                      <a:pt x="16384" y="1054"/>
                    </a:lnTo>
                    <a:lnTo>
                      <a:pt x="16384" y="1150"/>
                    </a:lnTo>
                    <a:lnTo>
                      <a:pt x="16384" y="1533"/>
                    </a:lnTo>
                    <a:lnTo>
                      <a:pt x="16153" y="2108"/>
                    </a:lnTo>
                    <a:lnTo>
                      <a:pt x="15807" y="2874"/>
                    </a:lnTo>
                    <a:lnTo>
                      <a:pt x="15692" y="3641"/>
                    </a:lnTo>
                    <a:lnTo>
                      <a:pt x="15346" y="4216"/>
                    </a:lnTo>
                    <a:lnTo>
                      <a:pt x="14538" y="4791"/>
                    </a:lnTo>
                    <a:lnTo>
                      <a:pt x="14076" y="4886"/>
                    </a:lnTo>
                    <a:lnTo>
                      <a:pt x="14307" y="5653"/>
                    </a:lnTo>
                    <a:lnTo>
                      <a:pt x="15230" y="6036"/>
                    </a:lnTo>
                    <a:lnTo>
                      <a:pt x="15692" y="6132"/>
                    </a:lnTo>
                    <a:lnTo>
                      <a:pt x="15461" y="7090"/>
                    </a:lnTo>
                    <a:lnTo>
                      <a:pt x="14884" y="7665"/>
                    </a:lnTo>
                    <a:lnTo>
                      <a:pt x="14076" y="8048"/>
                    </a:lnTo>
                    <a:lnTo>
                      <a:pt x="13846" y="8815"/>
                    </a:lnTo>
                    <a:lnTo>
                      <a:pt x="13499" y="9581"/>
                    </a:lnTo>
                    <a:lnTo>
                      <a:pt x="12692" y="9581"/>
                    </a:lnTo>
                    <a:lnTo>
                      <a:pt x="11769" y="9198"/>
                    </a:lnTo>
                    <a:lnTo>
                      <a:pt x="11077" y="9102"/>
                    </a:lnTo>
                    <a:lnTo>
                      <a:pt x="10846" y="9773"/>
                    </a:lnTo>
                    <a:lnTo>
                      <a:pt x="11077" y="10731"/>
                    </a:lnTo>
                    <a:lnTo>
                      <a:pt x="11077" y="11498"/>
                    </a:lnTo>
                    <a:lnTo>
                      <a:pt x="10846" y="12456"/>
                    </a:lnTo>
                    <a:lnTo>
                      <a:pt x="10846" y="13031"/>
                    </a:lnTo>
                    <a:lnTo>
                      <a:pt x="10730" y="13701"/>
                    </a:lnTo>
                    <a:lnTo>
                      <a:pt x="10269" y="14180"/>
                    </a:lnTo>
                    <a:lnTo>
                      <a:pt x="10153" y="14755"/>
                    </a:lnTo>
                    <a:lnTo>
                      <a:pt x="10269" y="15330"/>
                    </a:lnTo>
                    <a:lnTo>
                      <a:pt x="10384" y="16001"/>
                    </a:lnTo>
                    <a:lnTo>
                      <a:pt x="1038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0" name="Drawing 53"/>
              <p:cNvSpPr>
                <a:spLocks noChangeAspect="1"/>
              </p:cNvSpPr>
              <p:nvPr/>
            </p:nvSpPr>
            <p:spPr bwMode="auto">
              <a:xfrm>
                <a:off x="-2052" y="-140756"/>
                <a:ext cx="1716" cy="8"/>
              </a:xfrm>
              <a:custGeom>
                <a:avLst/>
                <a:gdLst/>
                <a:ahLst/>
                <a:cxnLst>
                  <a:cxn ang="0">
                    <a:pos x="1489" y="2048"/>
                  </a:cxn>
                  <a:cxn ang="0">
                    <a:pos x="0" y="0"/>
                  </a:cxn>
                  <a:cxn ang="0">
                    <a:pos x="7447" y="0"/>
                  </a:cxn>
                  <a:cxn ang="0">
                    <a:pos x="11916" y="8192"/>
                  </a:cxn>
                  <a:cxn ang="0">
                    <a:pos x="16384" y="12288"/>
                  </a:cxn>
                  <a:cxn ang="0">
                    <a:pos x="16384" y="16384"/>
                  </a:cxn>
                  <a:cxn ang="0">
                    <a:pos x="13405" y="16384"/>
                  </a:cxn>
                  <a:cxn ang="0">
                    <a:pos x="7447" y="10240"/>
                  </a:cxn>
                  <a:cxn ang="0">
                    <a:pos x="1489" y="2048"/>
                  </a:cxn>
                </a:cxnLst>
                <a:rect l="0" t="0" r="r" b="b"/>
                <a:pathLst>
                  <a:path w="16384" h="16384">
                    <a:moveTo>
                      <a:pt x="1489" y="2048"/>
                    </a:moveTo>
                    <a:lnTo>
                      <a:pt x="0" y="0"/>
                    </a:lnTo>
                    <a:lnTo>
                      <a:pt x="7447" y="0"/>
                    </a:lnTo>
                    <a:lnTo>
                      <a:pt x="11916" y="8192"/>
                    </a:lnTo>
                    <a:lnTo>
                      <a:pt x="16384" y="12288"/>
                    </a:lnTo>
                    <a:lnTo>
                      <a:pt x="16384" y="16384"/>
                    </a:lnTo>
                    <a:lnTo>
                      <a:pt x="13405" y="16384"/>
                    </a:lnTo>
                    <a:lnTo>
                      <a:pt x="7447" y="10240"/>
                    </a:lnTo>
                    <a:lnTo>
                      <a:pt x="1489" y="204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1" name="Drawing 54"/>
              <p:cNvSpPr>
                <a:spLocks noChangeAspect="1"/>
              </p:cNvSpPr>
              <p:nvPr/>
            </p:nvSpPr>
            <p:spPr bwMode="auto">
              <a:xfrm>
                <a:off x="-3300" y="-140752"/>
                <a:ext cx="1716" cy="5"/>
              </a:xfrm>
              <a:custGeom>
                <a:avLst/>
                <a:gdLst/>
                <a:ahLst/>
                <a:cxnLst>
                  <a:cxn ang="0">
                    <a:pos x="0" y="3277"/>
                  </a:cxn>
                  <a:cxn ang="0">
                    <a:pos x="1489" y="0"/>
                  </a:cxn>
                  <a:cxn ang="0">
                    <a:pos x="5958" y="0"/>
                  </a:cxn>
                  <a:cxn ang="0">
                    <a:pos x="10426" y="3277"/>
                  </a:cxn>
                  <a:cxn ang="0">
                    <a:pos x="13405" y="6554"/>
                  </a:cxn>
                  <a:cxn ang="0">
                    <a:pos x="16384" y="16384"/>
                  </a:cxn>
                  <a:cxn ang="0">
                    <a:pos x="11916" y="16384"/>
                  </a:cxn>
                  <a:cxn ang="0">
                    <a:pos x="5958" y="3277"/>
                  </a:cxn>
                  <a:cxn ang="0">
                    <a:pos x="0" y="3277"/>
                  </a:cxn>
                </a:cxnLst>
                <a:rect l="0" t="0" r="r" b="b"/>
                <a:pathLst>
                  <a:path w="16384" h="16384">
                    <a:moveTo>
                      <a:pt x="0" y="3277"/>
                    </a:moveTo>
                    <a:lnTo>
                      <a:pt x="1489" y="0"/>
                    </a:lnTo>
                    <a:lnTo>
                      <a:pt x="5958" y="0"/>
                    </a:lnTo>
                    <a:lnTo>
                      <a:pt x="10426" y="3277"/>
                    </a:lnTo>
                    <a:lnTo>
                      <a:pt x="13405" y="6554"/>
                    </a:lnTo>
                    <a:lnTo>
                      <a:pt x="16384" y="16384"/>
                    </a:lnTo>
                    <a:lnTo>
                      <a:pt x="11916" y="16384"/>
                    </a:lnTo>
                    <a:lnTo>
                      <a:pt x="5958" y="3277"/>
                    </a:lnTo>
                    <a:lnTo>
                      <a:pt x="0" y="327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2" name="Drawing 55"/>
              <p:cNvSpPr>
                <a:spLocks noChangeAspect="1"/>
              </p:cNvSpPr>
              <p:nvPr/>
            </p:nvSpPr>
            <p:spPr bwMode="auto">
              <a:xfrm>
                <a:off x="-4704" y="-140742"/>
                <a:ext cx="780" cy="7"/>
              </a:xfrm>
              <a:custGeom>
                <a:avLst/>
                <a:gdLst/>
                <a:ahLst/>
                <a:cxnLst>
                  <a:cxn ang="0">
                    <a:pos x="6554" y="0"/>
                  </a:cxn>
                  <a:cxn ang="0">
                    <a:pos x="0" y="9362"/>
                  </a:cxn>
                  <a:cxn ang="0">
                    <a:pos x="0" y="14043"/>
                  </a:cxn>
                  <a:cxn ang="0">
                    <a:pos x="6554" y="16384"/>
                  </a:cxn>
                  <a:cxn ang="0">
                    <a:pos x="16384" y="9362"/>
                  </a:cxn>
                  <a:cxn ang="0">
                    <a:pos x="16384" y="4681"/>
                  </a:cxn>
                  <a:cxn ang="0">
                    <a:pos x="6554" y="0"/>
                  </a:cxn>
                </a:cxnLst>
                <a:rect l="0" t="0" r="r" b="b"/>
                <a:pathLst>
                  <a:path w="16384" h="16384">
                    <a:moveTo>
                      <a:pt x="6554" y="0"/>
                    </a:moveTo>
                    <a:lnTo>
                      <a:pt x="0" y="9362"/>
                    </a:lnTo>
                    <a:lnTo>
                      <a:pt x="0" y="14043"/>
                    </a:lnTo>
                    <a:lnTo>
                      <a:pt x="6554" y="16384"/>
                    </a:lnTo>
                    <a:lnTo>
                      <a:pt x="16384" y="9362"/>
                    </a:lnTo>
                    <a:lnTo>
                      <a:pt x="16384" y="4681"/>
                    </a:lnTo>
                    <a:lnTo>
                      <a:pt x="655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27" name="Norway"/>
            <p:cNvGrpSpPr>
              <a:grpSpLocks noChangeAspect="1"/>
            </p:cNvGrpSpPr>
            <p:nvPr/>
          </p:nvGrpSpPr>
          <p:grpSpPr bwMode="auto">
            <a:xfrm>
              <a:off x="1776" y="91"/>
              <a:ext cx="795" cy="1107"/>
              <a:chOff x="-1949" y="-1536"/>
              <a:chExt cx="19716" cy="856"/>
            </a:xfrm>
            <a:grpFill/>
          </p:grpSpPr>
          <p:sp>
            <p:nvSpPr>
              <p:cNvPr id="66" name="Drawing 57"/>
              <p:cNvSpPr>
                <a:spLocks noChangeAspect="1"/>
              </p:cNvSpPr>
              <p:nvPr/>
            </p:nvSpPr>
            <p:spPr bwMode="auto">
              <a:xfrm>
                <a:off x="-1825" y="-1536"/>
                <a:ext cx="19592" cy="856"/>
              </a:xfrm>
              <a:custGeom>
                <a:avLst/>
                <a:gdLst/>
                <a:ahLst/>
                <a:cxnLst>
                  <a:cxn ang="0">
                    <a:pos x="4174" y="14164"/>
                  </a:cxn>
                  <a:cxn ang="0">
                    <a:pos x="4018" y="14948"/>
                  </a:cxn>
                  <a:cxn ang="0">
                    <a:pos x="1996" y="16212"/>
                  </a:cxn>
                  <a:cxn ang="0">
                    <a:pos x="285" y="15082"/>
                  </a:cxn>
                  <a:cxn ang="0">
                    <a:pos x="518" y="14604"/>
                  </a:cxn>
                  <a:cxn ang="0">
                    <a:pos x="752" y="14145"/>
                  </a:cxn>
                  <a:cxn ang="0">
                    <a:pos x="1322" y="13322"/>
                  </a:cxn>
                  <a:cxn ang="0">
                    <a:pos x="389" y="13628"/>
                  </a:cxn>
                  <a:cxn ang="0">
                    <a:pos x="26" y="12862"/>
                  </a:cxn>
                  <a:cxn ang="0">
                    <a:pos x="1218" y="12537"/>
                  </a:cxn>
                  <a:cxn ang="0">
                    <a:pos x="1867" y="12097"/>
                  </a:cxn>
                  <a:cxn ang="0">
                    <a:pos x="285" y="12479"/>
                  </a:cxn>
                  <a:cxn ang="0">
                    <a:pos x="518" y="11561"/>
                  </a:cxn>
                  <a:cxn ang="0">
                    <a:pos x="596" y="11484"/>
                  </a:cxn>
                  <a:cxn ang="0">
                    <a:pos x="1063" y="11312"/>
                  </a:cxn>
                  <a:cxn ang="0">
                    <a:pos x="1374" y="10814"/>
                  </a:cxn>
                  <a:cxn ang="0">
                    <a:pos x="1970" y="10565"/>
                  </a:cxn>
                  <a:cxn ang="0">
                    <a:pos x="2592" y="10049"/>
                  </a:cxn>
                  <a:cxn ang="0">
                    <a:pos x="3215" y="9723"/>
                  </a:cxn>
                  <a:cxn ang="0">
                    <a:pos x="4018" y="9723"/>
                  </a:cxn>
                  <a:cxn ang="0">
                    <a:pos x="5055" y="9264"/>
                  </a:cxn>
                  <a:cxn ang="0">
                    <a:pos x="4148" y="9092"/>
                  </a:cxn>
                  <a:cxn ang="0">
                    <a:pos x="5081" y="8269"/>
                  </a:cxn>
                  <a:cxn ang="0">
                    <a:pos x="5729" y="7656"/>
                  </a:cxn>
                  <a:cxn ang="0">
                    <a:pos x="5911" y="7254"/>
                  </a:cxn>
                  <a:cxn ang="0">
                    <a:pos x="5937" y="6737"/>
                  </a:cxn>
                  <a:cxn ang="0">
                    <a:pos x="6429" y="5991"/>
                  </a:cxn>
                  <a:cxn ang="0">
                    <a:pos x="7051" y="5225"/>
                  </a:cxn>
                  <a:cxn ang="0">
                    <a:pos x="7492" y="4747"/>
                  </a:cxn>
                  <a:cxn ang="0">
                    <a:pos x="8011" y="4230"/>
                  </a:cxn>
                  <a:cxn ang="0">
                    <a:pos x="8710" y="3847"/>
                  </a:cxn>
                  <a:cxn ang="0">
                    <a:pos x="8736" y="3388"/>
                  </a:cxn>
                  <a:cxn ang="0">
                    <a:pos x="9047" y="2660"/>
                  </a:cxn>
                  <a:cxn ang="0">
                    <a:pos x="9333" y="2373"/>
                  </a:cxn>
                  <a:cxn ang="0">
                    <a:pos x="9851" y="2048"/>
                  </a:cxn>
                  <a:cxn ang="0">
                    <a:pos x="10240" y="2546"/>
                  </a:cxn>
                  <a:cxn ang="0">
                    <a:pos x="10784" y="1684"/>
                  </a:cxn>
                  <a:cxn ang="0">
                    <a:pos x="11070" y="1512"/>
                  </a:cxn>
                  <a:cxn ang="0">
                    <a:pos x="11821" y="1512"/>
                  </a:cxn>
                  <a:cxn ang="0">
                    <a:pos x="12469" y="708"/>
                  </a:cxn>
                  <a:cxn ang="0">
                    <a:pos x="13143" y="459"/>
                  </a:cxn>
                  <a:cxn ang="0">
                    <a:pos x="13092" y="1091"/>
                  </a:cxn>
                  <a:cxn ang="0">
                    <a:pos x="13688" y="689"/>
                  </a:cxn>
                  <a:cxn ang="0">
                    <a:pos x="14284" y="0"/>
                  </a:cxn>
                  <a:cxn ang="0">
                    <a:pos x="14543" y="670"/>
                  </a:cxn>
                  <a:cxn ang="0">
                    <a:pos x="15269" y="249"/>
                  </a:cxn>
                  <a:cxn ang="0">
                    <a:pos x="15866" y="785"/>
                  </a:cxn>
                  <a:cxn ang="0">
                    <a:pos x="15451" y="1206"/>
                  </a:cxn>
                  <a:cxn ang="0">
                    <a:pos x="16047" y="1359"/>
                  </a:cxn>
                  <a:cxn ang="0">
                    <a:pos x="16358" y="1455"/>
                  </a:cxn>
                  <a:cxn ang="0">
                    <a:pos x="15969" y="1531"/>
                  </a:cxn>
                  <a:cxn ang="0">
                    <a:pos x="15684" y="1914"/>
                  </a:cxn>
                  <a:cxn ang="0">
                    <a:pos x="15451" y="1895"/>
                  </a:cxn>
                  <a:cxn ang="0">
                    <a:pos x="14232" y="1282"/>
                  </a:cxn>
                  <a:cxn ang="0">
                    <a:pos x="13377" y="2756"/>
                  </a:cxn>
                  <a:cxn ang="0">
                    <a:pos x="11484" y="2775"/>
                  </a:cxn>
                  <a:cxn ang="0">
                    <a:pos x="10344" y="2967"/>
                  </a:cxn>
                  <a:cxn ang="0">
                    <a:pos x="9514" y="3541"/>
                  </a:cxn>
                  <a:cxn ang="0">
                    <a:pos x="8322" y="4613"/>
                  </a:cxn>
                  <a:cxn ang="0">
                    <a:pos x="7362" y="6527"/>
                  </a:cxn>
                  <a:cxn ang="0">
                    <a:pos x="6403" y="9034"/>
                  </a:cxn>
                  <a:cxn ang="0">
                    <a:pos x="5470" y="10948"/>
                  </a:cxn>
                  <a:cxn ang="0">
                    <a:pos x="5781" y="13724"/>
                  </a:cxn>
                </a:cxnLst>
                <a:rect l="0" t="0" r="r" b="b"/>
                <a:pathLst>
                  <a:path w="16384" h="16384">
                    <a:moveTo>
                      <a:pt x="4770" y="15140"/>
                    </a:moveTo>
                    <a:lnTo>
                      <a:pt x="4692" y="15025"/>
                    </a:lnTo>
                    <a:lnTo>
                      <a:pt x="4589" y="15063"/>
                    </a:lnTo>
                    <a:lnTo>
                      <a:pt x="4537" y="14987"/>
                    </a:lnTo>
                    <a:lnTo>
                      <a:pt x="4459" y="14948"/>
                    </a:lnTo>
                    <a:lnTo>
                      <a:pt x="4355" y="14948"/>
                    </a:lnTo>
                    <a:lnTo>
                      <a:pt x="4355" y="14910"/>
                    </a:lnTo>
                    <a:lnTo>
                      <a:pt x="4329" y="14834"/>
                    </a:lnTo>
                    <a:lnTo>
                      <a:pt x="4329" y="14719"/>
                    </a:lnTo>
                    <a:lnTo>
                      <a:pt x="4277" y="14489"/>
                    </a:lnTo>
                    <a:lnTo>
                      <a:pt x="4252" y="14374"/>
                    </a:lnTo>
                    <a:lnTo>
                      <a:pt x="4277" y="14298"/>
                    </a:lnTo>
                    <a:lnTo>
                      <a:pt x="4381" y="14259"/>
                    </a:lnTo>
                    <a:lnTo>
                      <a:pt x="4381" y="14183"/>
                    </a:lnTo>
                    <a:lnTo>
                      <a:pt x="4329" y="14145"/>
                    </a:lnTo>
                    <a:lnTo>
                      <a:pt x="4252" y="14164"/>
                    </a:lnTo>
                    <a:lnTo>
                      <a:pt x="4226" y="14183"/>
                    </a:lnTo>
                    <a:lnTo>
                      <a:pt x="4174" y="14164"/>
                    </a:lnTo>
                    <a:lnTo>
                      <a:pt x="4148" y="14221"/>
                    </a:lnTo>
                    <a:lnTo>
                      <a:pt x="4148" y="14298"/>
                    </a:lnTo>
                    <a:lnTo>
                      <a:pt x="4174" y="14393"/>
                    </a:lnTo>
                    <a:lnTo>
                      <a:pt x="4226" y="14489"/>
                    </a:lnTo>
                    <a:lnTo>
                      <a:pt x="4226" y="14566"/>
                    </a:lnTo>
                    <a:lnTo>
                      <a:pt x="4122" y="14566"/>
                    </a:lnTo>
                    <a:lnTo>
                      <a:pt x="4122" y="14489"/>
                    </a:lnTo>
                    <a:lnTo>
                      <a:pt x="4044" y="14393"/>
                    </a:lnTo>
                    <a:lnTo>
                      <a:pt x="4018" y="14374"/>
                    </a:lnTo>
                    <a:lnTo>
                      <a:pt x="4018" y="14413"/>
                    </a:lnTo>
                    <a:lnTo>
                      <a:pt x="4044" y="14489"/>
                    </a:lnTo>
                    <a:lnTo>
                      <a:pt x="4018" y="14547"/>
                    </a:lnTo>
                    <a:lnTo>
                      <a:pt x="3966" y="14566"/>
                    </a:lnTo>
                    <a:lnTo>
                      <a:pt x="4018" y="14681"/>
                    </a:lnTo>
                    <a:lnTo>
                      <a:pt x="4122" y="14757"/>
                    </a:lnTo>
                    <a:lnTo>
                      <a:pt x="4122" y="14872"/>
                    </a:lnTo>
                    <a:lnTo>
                      <a:pt x="4070" y="14929"/>
                    </a:lnTo>
                    <a:lnTo>
                      <a:pt x="4018" y="14948"/>
                    </a:lnTo>
                    <a:lnTo>
                      <a:pt x="3966" y="15025"/>
                    </a:lnTo>
                    <a:lnTo>
                      <a:pt x="3966" y="15102"/>
                    </a:lnTo>
                    <a:lnTo>
                      <a:pt x="3940" y="15178"/>
                    </a:lnTo>
                    <a:lnTo>
                      <a:pt x="3837" y="15216"/>
                    </a:lnTo>
                    <a:lnTo>
                      <a:pt x="3629" y="15216"/>
                    </a:lnTo>
                    <a:lnTo>
                      <a:pt x="3422" y="15102"/>
                    </a:lnTo>
                    <a:lnTo>
                      <a:pt x="3448" y="15216"/>
                    </a:lnTo>
                    <a:lnTo>
                      <a:pt x="3318" y="15331"/>
                    </a:lnTo>
                    <a:lnTo>
                      <a:pt x="3215" y="15408"/>
                    </a:lnTo>
                    <a:lnTo>
                      <a:pt x="3189" y="15484"/>
                    </a:lnTo>
                    <a:lnTo>
                      <a:pt x="3085" y="15542"/>
                    </a:lnTo>
                    <a:lnTo>
                      <a:pt x="3007" y="15676"/>
                    </a:lnTo>
                    <a:lnTo>
                      <a:pt x="2826" y="15752"/>
                    </a:lnTo>
                    <a:lnTo>
                      <a:pt x="2696" y="15867"/>
                    </a:lnTo>
                    <a:lnTo>
                      <a:pt x="2489" y="16059"/>
                    </a:lnTo>
                    <a:lnTo>
                      <a:pt x="2178" y="16212"/>
                    </a:lnTo>
                    <a:lnTo>
                      <a:pt x="2074" y="16059"/>
                    </a:lnTo>
                    <a:lnTo>
                      <a:pt x="1996" y="16212"/>
                    </a:lnTo>
                    <a:lnTo>
                      <a:pt x="1789" y="16327"/>
                    </a:lnTo>
                    <a:lnTo>
                      <a:pt x="1633" y="16384"/>
                    </a:lnTo>
                    <a:lnTo>
                      <a:pt x="1374" y="16288"/>
                    </a:lnTo>
                    <a:lnTo>
                      <a:pt x="1478" y="16212"/>
                    </a:lnTo>
                    <a:lnTo>
                      <a:pt x="1270" y="16173"/>
                    </a:lnTo>
                    <a:lnTo>
                      <a:pt x="1218" y="16288"/>
                    </a:lnTo>
                    <a:lnTo>
                      <a:pt x="1063" y="16212"/>
                    </a:lnTo>
                    <a:lnTo>
                      <a:pt x="959" y="16250"/>
                    </a:lnTo>
                    <a:lnTo>
                      <a:pt x="1011" y="16097"/>
                    </a:lnTo>
                    <a:lnTo>
                      <a:pt x="1037" y="15905"/>
                    </a:lnTo>
                    <a:lnTo>
                      <a:pt x="907" y="16059"/>
                    </a:lnTo>
                    <a:lnTo>
                      <a:pt x="726" y="16001"/>
                    </a:lnTo>
                    <a:lnTo>
                      <a:pt x="518" y="15905"/>
                    </a:lnTo>
                    <a:lnTo>
                      <a:pt x="233" y="15638"/>
                    </a:lnTo>
                    <a:lnTo>
                      <a:pt x="78" y="15446"/>
                    </a:lnTo>
                    <a:lnTo>
                      <a:pt x="181" y="15236"/>
                    </a:lnTo>
                    <a:lnTo>
                      <a:pt x="233" y="15082"/>
                    </a:lnTo>
                    <a:lnTo>
                      <a:pt x="285" y="15082"/>
                    </a:lnTo>
                    <a:lnTo>
                      <a:pt x="311" y="15159"/>
                    </a:lnTo>
                    <a:lnTo>
                      <a:pt x="337" y="15159"/>
                    </a:lnTo>
                    <a:lnTo>
                      <a:pt x="415" y="15159"/>
                    </a:lnTo>
                    <a:lnTo>
                      <a:pt x="493" y="15159"/>
                    </a:lnTo>
                    <a:lnTo>
                      <a:pt x="493" y="15140"/>
                    </a:lnTo>
                    <a:lnTo>
                      <a:pt x="493" y="15102"/>
                    </a:lnTo>
                    <a:lnTo>
                      <a:pt x="493" y="15025"/>
                    </a:lnTo>
                    <a:lnTo>
                      <a:pt x="596" y="14948"/>
                    </a:lnTo>
                    <a:lnTo>
                      <a:pt x="622" y="14910"/>
                    </a:lnTo>
                    <a:lnTo>
                      <a:pt x="726" y="14795"/>
                    </a:lnTo>
                    <a:lnTo>
                      <a:pt x="726" y="14757"/>
                    </a:lnTo>
                    <a:lnTo>
                      <a:pt x="726" y="14681"/>
                    </a:lnTo>
                    <a:lnTo>
                      <a:pt x="648" y="14681"/>
                    </a:lnTo>
                    <a:lnTo>
                      <a:pt x="726" y="14623"/>
                    </a:lnTo>
                    <a:lnTo>
                      <a:pt x="855" y="14489"/>
                    </a:lnTo>
                    <a:lnTo>
                      <a:pt x="830" y="14451"/>
                    </a:lnTo>
                    <a:lnTo>
                      <a:pt x="726" y="14527"/>
                    </a:lnTo>
                    <a:lnTo>
                      <a:pt x="518" y="14604"/>
                    </a:lnTo>
                    <a:lnTo>
                      <a:pt x="415" y="14547"/>
                    </a:lnTo>
                    <a:lnTo>
                      <a:pt x="415" y="14604"/>
                    </a:lnTo>
                    <a:lnTo>
                      <a:pt x="389" y="14681"/>
                    </a:lnTo>
                    <a:lnTo>
                      <a:pt x="285" y="14681"/>
                    </a:lnTo>
                    <a:lnTo>
                      <a:pt x="233" y="14566"/>
                    </a:lnTo>
                    <a:lnTo>
                      <a:pt x="181" y="14642"/>
                    </a:lnTo>
                    <a:lnTo>
                      <a:pt x="26" y="14681"/>
                    </a:lnTo>
                    <a:lnTo>
                      <a:pt x="26" y="14623"/>
                    </a:lnTo>
                    <a:lnTo>
                      <a:pt x="0" y="14566"/>
                    </a:lnTo>
                    <a:lnTo>
                      <a:pt x="0" y="14489"/>
                    </a:lnTo>
                    <a:lnTo>
                      <a:pt x="78" y="14393"/>
                    </a:lnTo>
                    <a:lnTo>
                      <a:pt x="233" y="14259"/>
                    </a:lnTo>
                    <a:lnTo>
                      <a:pt x="311" y="14298"/>
                    </a:lnTo>
                    <a:lnTo>
                      <a:pt x="389" y="14259"/>
                    </a:lnTo>
                    <a:lnTo>
                      <a:pt x="518" y="14298"/>
                    </a:lnTo>
                    <a:lnTo>
                      <a:pt x="544" y="14240"/>
                    </a:lnTo>
                    <a:lnTo>
                      <a:pt x="622" y="14183"/>
                    </a:lnTo>
                    <a:lnTo>
                      <a:pt x="752" y="14145"/>
                    </a:lnTo>
                    <a:lnTo>
                      <a:pt x="933" y="14087"/>
                    </a:lnTo>
                    <a:lnTo>
                      <a:pt x="907" y="14068"/>
                    </a:lnTo>
                    <a:lnTo>
                      <a:pt x="830" y="14106"/>
                    </a:lnTo>
                    <a:lnTo>
                      <a:pt x="752" y="14087"/>
                    </a:lnTo>
                    <a:lnTo>
                      <a:pt x="544" y="14087"/>
                    </a:lnTo>
                    <a:lnTo>
                      <a:pt x="441" y="14030"/>
                    </a:lnTo>
                    <a:lnTo>
                      <a:pt x="518" y="13991"/>
                    </a:lnTo>
                    <a:lnTo>
                      <a:pt x="648" y="13877"/>
                    </a:lnTo>
                    <a:lnTo>
                      <a:pt x="752" y="13762"/>
                    </a:lnTo>
                    <a:lnTo>
                      <a:pt x="933" y="13704"/>
                    </a:lnTo>
                    <a:lnTo>
                      <a:pt x="933" y="13685"/>
                    </a:lnTo>
                    <a:lnTo>
                      <a:pt x="855" y="13628"/>
                    </a:lnTo>
                    <a:lnTo>
                      <a:pt x="1011" y="13494"/>
                    </a:lnTo>
                    <a:lnTo>
                      <a:pt x="1141" y="13341"/>
                    </a:lnTo>
                    <a:lnTo>
                      <a:pt x="1218" y="13379"/>
                    </a:lnTo>
                    <a:lnTo>
                      <a:pt x="1244" y="13494"/>
                    </a:lnTo>
                    <a:lnTo>
                      <a:pt x="1270" y="13417"/>
                    </a:lnTo>
                    <a:lnTo>
                      <a:pt x="1322" y="13322"/>
                    </a:lnTo>
                    <a:lnTo>
                      <a:pt x="1555" y="13245"/>
                    </a:lnTo>
                    <a:lnTo>
                      <a:pt x="1426" y="13226"/>
                    </a:lnTo>
                    <a:lnTo>
                      <a:pt x="1244" y="13245"/>
                    </a:lnTo>
                    <a:lnTo>
                      <a:pt x="1244" y="13188"/>
                    </a:lnTo>
                    <a:lnTo>
                      <a:pt x="1167" y="13149"/>
                    </a:lnTo>
                    <a:lnTo>
                      <a:pt x="1037" y="13226"/>
                    </a:lnTo>
                    <a:lnTo>
                      <a:pt x="855" y="13417"/>
                    </a:lnTo>
                    <a:lnTo>
                      <a:pt x="700" y="13551"/>
                    </a:lnTo>
                    <a:lnTo>
                      <a:pt x="544" y="13628"/>
                    </a:lnTo>
                    <a:lnTo>
                      <a:pt x="544" y="13762"/>
                    </a:lnTo>
                    <a:lnTo>
                      <a:pt x="441" y="13877"/>
                    </a:lnTo>
                    <a:lnTo>
                      <a:pt x="285" y="13934"/>
                    </a:lnTo>
                    <a:lnTo>
                      <a:pt x="207" y="13877"/>
                    </a:lnTo>
                    <a:lnTo>
                      <a:pt x="233" y="13838"/>
                    </a:lnTo>
                    <a:lnTo>
                      <a:pt x="337" y="13781"/>
                    </a:lnTo>
                    <a:lnTo>
                      <a:pt x="493" y="13762"/>
                    </a:lnTo>
                    <a:lnTo>
                      <a:pt x="441" y="13704"/>
                    </a:lnTo>
                    <a:lnTo>
                      <a:pt x="389" y="13628"/>
                    </a:lnTo>
                    <a:lnTo>
                      <a:pt x="389" y="13609"/>
                    </a:lnTo>
                    <a:lnTo>
                      <a:pt x="389" y="13494"/>
                    </a:lnTo>
                    <a:lnTo>
                      <a:pt x="285" y="13570"/>
                    </a:lnTo>
                    <a:lnTo>
                      <a:pt x="181" y="13628"/>
                    </a:lnTo>
                    <a:lnTo>
                      <a:pt x="181" y="13551"/>
                    </a:lnTo>
                    <a:lnTo>
                      <a:pt x="104" y="13475"/>
                    </a:lnTo>
                    <a:lnTo>
                      <a:pt x="78" y="13398"/>
                    </a:lnTo>
                    <a:lnTo>
                      <a:pt x="181" y="13341"/>
                    </a:lnTo>
                    <a:lnTo>
                      <a:pt x="285" y="13302"/>
                    </a:lnTo>
                    <a:lnTo>
                      <a:pt x="311" y="13264"/>
                    </a:lnTo>
                    <a:lnTo>
                      <a:pt x="285" y="13226"/>
                    </a:lnTo>
                    <a:lnTo>
                      <a:pt x="337" y="13149"/>
                    </a:lnTo>
                    <a:lnTo>
                      <a:pt x="544" y="13015"/>
                    </a:lnTo>
                    <a:lnTo>
                      <a:pt x="415" y="13034"/>
                    </a:lnTo>
                    <a:lnTo>
                      <a:pt x="233" y="13111"/>
                    </a:lnTo>
                    <a:lnTo>
                      <a:pt x="130" y="13092"/>
                    </a:lnTo>
                    <a:lnTo>
                      <a:pt x="26" y="12881"/>
                    </a:lnTo>
                    <a:lnTo>
                      <a:pt x="26" y="12862"/>
                    </a:lnTo>
                    <a:lnTo>
                      <a:pt x="78" y="12862"/>
                    </a:lnTo>
                    <a:lnTo>
                      <a:pt x="78" y="12843"/>
                    </a:lnTo>
                    <a:lnTo>
                      <a:pt x="130" y="12881"/>
                    </a:lnTo>
                    <a:lnTo>
                      <a:pt x="285" y="12939"/>
                    </a:lnTo>
                    <a:lnTo>
                      <a:pt x="285" y="12843"/>
                    </a:lnTo>
                    <a:lnTo>
                      <a:pt x="285" y="12786"/>
                    </a:lnTo>
                    <a:lnTo>
                      <a:pt x="233" y="12786"/>
                    </a:lnTo>
                    <a:lnTo>
                      <a:pt x="104" y="12786"/>
                    </a:lnTo>
                    <a:lnTo>
                      <a:pt x="130" y="12652"/>
                    </a:lnTo>
                    <a:lnTo>
                      <a:pt x="181" y="12613"/>
                    </a:lnTo>
                    <a:lnTo>
                      <a:pt x="207" y="12537"/>
                    </a:lnTo>
                    <a:lnTo>
                      <a:pt x="337" y="12575"/>
                    </a:lnTo>
                    <a:lnTo>
                      <a:pt x="493" y="12613"/>
                    </a:lnTo>
                    <a:lnTo>
                      <a:pt x="596" y="12537"/>
                    </a:lnTo>
                    <a:lnTo>
                      <a:pt x="726" y="12556"/>
                    </a:lnTo>
                    <a:lnTo>
                      <a:pt x="855" y="12537"/>
                    </a:lnTo>
                    <a:lnTo>
                      <a:pt x="1037" y="12575"/>
                    </a:lnTo>
                    <a:lnTo>
                      <a:pt x="1218" y="12537"/>
                    </a:lnTo>
                    <a:lnTo>
                      <a:pt x="1348" y="12556"/>
                    </a:lnTo>
                    <a:lnTo>
                      <a:pt x="1478" y="12633"/>
                    </a:lnTo>
                    <a:lnTo>
                      <a:pt x="1530" y="12709"/>
                    </a:lnTo>
                    <a:lnTo>
                      <a:pt x="1530" y="12843"/>
                    </a:lnTo>
                    <a:lnTo>
                      <a:pt x="1685" y="12767"/>
                    </a:lnTo>
                    <a:lnTo>
                      <a:pt x="1737" y="12767"/>
                    </a:lnTo>
                    <a:lnTo>
                      <a:pt x="1633" y="12652"/>
                    </a:lnTo>
                    <a:lnTo>
                      <a:pt x="1659" y="12556"/>
                    </a:lnTo>
                    <a:lnTo>
                      <a:pt x="1892" y="12537"/>
                    </a:lnTo>
                    <a:lnTo>
                      <a:pt x="2152" y="12403"/>
                    </a:lnTo>
                    <a:lnTo>
                      <a:pt x="2048" y="12384"/>
                    </a:lnTo>
                    <a:lnTo>
                      <a:pt x="1970" y="12403"/>
                    </a:lnTo>
                    <a:lnTo>
                      <a:pt x="1867" y="12422"/>
                    </a:lnTo>
                    <a:lnTo>
                      <a:pt x="1892" y="12384"/>
                    </a:lnTo>
                    <a:lnTo>
                      <a:pt x="1944" y="12250"/>
                    </a:lnTo>
                    <a:lnTo>
                      <a:pt x="2074" y="12097"/>
                    </a:lnTo>
                    <a:lnTo>
                      <a:pt x="2074" y="12039"/>
                    </a:lnTo>
                    <a:lnTo>
                      <a:pt x="1867" y="12097"/>
                    </a:lnTo>
                    <a:lnTo>
                      <a:pt x="1841" y="12250"/>
                    </a:lnTo>
                    <a:lnTo>
                      <a:pt x="1789" y="12345"/>
                    </a:lnTo>
                    <a:lnTo>
                      <a:pt x="1633" y="12479"/>
                    </a:lnTo>
                    <a:lnTo>
                      <a:pt x="1581" y="12460"/>
                    </a:lnTo>
                    <a:lnTo>
                      <a:pt x="1555" y="12422"/>
                    </a:lnTo>
                    <a:lnTo>
                      <a:pt x="1478" y="12460"/>
                    </a:lnTo>
                    <a:lnTo>
                      <a:pt x="1322" y="12460"/>
                    </a:lnTo>
                    <a:lnTo>
                      <a:pt x="1244" y="12403"/>
                    </a:lnTo>
                    <a:lnTo>
                      <a:pt x="1270" y="12269"/>
                    </a:lnTo>
                    <a:lnTo>
                      <a:pt x="1270" y="12173"/>
                    </a:lnTo>
                    <a:lnTo>
                      <a:pt x="1141" y="12326"/>
                    </a:lnTo>
                    <a:lnTo>
                      <a:pt x="1063" y="12460"/>
                    </a:lnTo>
                    <a:lnTo>
                      <a:pt x="933" y="12422"/>
                    </a:lnTo>
                    <a:lnTo>
                      <a:pt x="830" y="12384"/>
                    </a:lnTo>
                    <a:lnTo>
                      <a:pt x="726" y="12403"/>
                    </a:lnTo>
                    <a:lnTo>
                      <a:pt x="518" y="12460"/>
                    </a:lnTo>
                    <a:lnTo>
                      <a:pt x="389" y="12479"/>
                    </a:lnTo>
                    <a:lnTo>
                      <a:pt x="285" y="12479"/>
                    </a:lnTo>
                    <a:lnTo>
                      <a:pt x="181" y="12422"/>
                    </a:lnTo>
                    <a:lnTo>
                      <a:pt x="181" y="12345"/>
                    </a:lnTo>
                    <a:lnTo>
                      <a:pt x="130" y="12326"/>
                    </a:lnTo>
                    <a:lnTo>
                      <a:pt x="130" y="12250"/>
                    </a:lnTo>
                    <a:lnTo>
                      <a:pt x="207" y="12192"/>
                    </a:lnTo>
                    <a:lnTo>
                      <a:pt x="181" y="12116"/>
                    </a:lnTo>
                    <a:lnTo>
                      <a:pt x="285" y="12020"/>
                    </a:lnTo>
                    <a:lnTo>
                      <a:pt x="337" y="12001"/>
                    </a:lnTo>
                    <a:lnTo>
                      <a:pt x="337" y="11963"/>
                    </a:lnTo>
                    <a:lnTo>
                      <a:pt x="337" y="11924"/>
                    </a:lnTo>
                    <a:lnTo>
                      <a:pt x="389" y="11848"/>
                    </a:lnTo>
                    <a:lnTo>
                      <a:pt x="285" y="11848"/>
                    </a:lnTo>
                    <a:lnTo>
                      <a:pt x="181" y="11790"/>
                    </a:lnTo>
                    <a:lnTo>
                      <a:pt x="207" y="11714"/>
                    </a:lnTo>
                    <a:lnTo>
                      <a:pt x="233" y="11695"/>
                    </a:lnTo>
                    <a:lnTo>
                      <a:pt x="337" y="11714"/>
                    </a:lnTo>
                    <a:lnTo>
                      <a:pt x="337" y="11637"/>
                    </a:lnTo>
                    <a:lnTo>
                      <a:pt x="518" y="11561"/>
                    </a:lnTo>
                    <a:lnTo>
                      <a:pt x="622" y="11561"/>
                    </a:lnTo>
                    <a:lnTo>
                      <a:pt x="700" y="11618"/>
                    </a:lnTo>
                    <a:lnTo>
                      <a:pt x="804" y="11637"/>
                    </a:lnTo>
                    <a:lnTo>
                      <a:pt x="907" y="11637"/>
                    </a:lnTo>
                    <a:lnTo>
                      <a:pt x="1115" y="11637"/>
                    </a:lnTo>
                    <a:lnTo>
                      <a:pt x="1244" y="11561"/>
                    </a:lnTo>
                    <a:lnTo>
                      <a:pt x="1218" y="11542"/>
                    </a:lnTo>
                    <a:lnTo>
                      <a:pt x="1115" y="11561"/>
                    </a:lnTo>
                    <a:lnTo>
                      <a:pt x="933" y="11561"/>
                    </a:lnTo>
                    <a:lnTo>
                      <a:pt x="907" y="11542"/>
                    </a:lnTo>
                    <a:lnTo>
                      <a:pt x="1011" y="11484"/>
                    </a:lnTo>
                    <a:lnTo>
                      <a:pt x="1115" y="11465"/>
                    </a:lnTo>
                    <a:lnTo>
                      <a:pt x="1037" y="11465"/>
                    </a:lnTo>
                    <a:lnTo>
                      <a:pt x="933" y="11484"/>
                    </a:lnTo>
                    <a:lnTo>
                      <a:pt x="855" y="11484"/>
                    </a:lnTo>
                    <a:lnTo>
                      <a:pt x="752" y="11503"/>
                    </a:lnTo>
                    <a:lnTo>
                      <a:pt x="700" y="11503"/>
                    </a:lnTo>
                    <a:lnTo>
                      <a:pt x="596" y="11484"/>
                    </a:lnTo>
                    <a:lnTo>
                      <a:pt x="493" y="11484"/>
                    </a:lnTo>
                    <a:lnTo>
                      <a:pt x="389" y="11484"/>
                    </a:lnTo>
                    <a:lnTo>
                      <a:pt x="389" y="11427"/>
                    </a:lnTo>
                    <a:lnTo>
                      <a:pt x="415" y="11388"/>
                    </a:lnTo>
                    <a:lnTo>
                      <a:pt x="415" y="11312"/>
                    </a:lnTo>
                    <a:lnTo>
                      <a:pt x="337" y="11235"/>
                    </a:lnTo>
                    <a:lnTo>
                      <a:pt x="415" y="11197"/>
                    </a:lnTo>
                    <a:lnTo>
                      <a:pt x="518" y="11254"/>
                    </a:lnTo>
                    <a:lnTo>
                      <a:pt x="622" y="11331"/>
                    </a:lnTo>
                    <a:lnTo>
                      <a:pt x="622" y="11274"/>
                    </a:lnTo>
                    <a:lnTo>
                      <a:pt x="622" y="11235"/>
                    </a:lnTo>
                    <a:lnTo>
                      <a:pt x="726" y="11235"/>
                    </a:lnTo>
                    <a:lnTo>
                      <a:pt x="804" y="11235"/>
                    </a:lnTo>
                    <a:lnTo>
                      <a:pt x="933" y="11197"/>
                    </a:lnTo>
                    <a:lnTo>
                      <a:pt x="959" y="11312"/>
                    </a:lnTo>
                    <a:lnTo>
                      <a:pt x="1011" y="11331"/>
                    </a:lnTo>
                    <a:lnTo>
                      <a:pt x="1063" y="11388"/>
                    </a:lnTo>
                    <a:lnTo>
                      <a:pt x="1063" y="11312"/>
                    </a:lnTo>
                    <a:lnTo>
                      <a:pt x="1011" y="11235"/>
                    </a:lnTo>
                    <a:lnTo>
                      <a:pt x="1037" y="11197"/>
                    </a:lnTo>
                    <a:lnTo>
                      <a:pt x="1063" y="11159"/>
                    </a:lnTo>
                    <a:lnTo>
                      <a:pt x="1141" y="11082"/>
                    </a:lnTo>
                    <a:lnTo>
                      <a:pt x="1270" y="11006"/>
                    </a:lnTo>
                    <a:lnTo>
                      <a:pt x="1322" y="11082"/>
                    </a:lnTo>
                    <a:lnTo>
                      <a:pt x="1374" y="11235"/>
                    </a:lnTo>
                    <a:lnTo>
                      <a:pt x="1426" y="11197"/>
                    </a:lnTo>
                    <a:lnTo>
                      <a:pt x="1426" y="11120"/>
                    </a:lnTo>
                    <a:lnTo>
                      <a:pt x="1374" y="11044"/>
                    </a:lnTo>
                    <a:lnTo>
                      <a:pt x="1374" y="10967"/>
                    </a:lnTo>
                    <a:lnTo>
                      <a:pt x="1426" y="10929"/>
                    </a:lnTo>
                    <a:lnTo>
                      <a:pt x="1478" y="10872"/>
                    </a:lnTo>
                    <a:lnTo>
                      <a:pt x="1452" y="10872"/>
                    </a:lnTo>
                    <a:lnTo>
                      <a:pt x="1426" y="10891"/>
                    </a:lnTo>
                    <a:lnTo>
                      <a:pt x="1322" y="10891"/>
                    </a:lnTo>
                    <a:lnTo>
                      <a:pt x="1322" y="10852"/>
                    </a:lnTo>
                    <a:lnTo>
                      <a:pt x="1374" y="10814"/>
                    </a:lnTo>
                    <a:lnTo>
                      <a:pt x="1322" y="10795"/>
                    </a:lnTo>
                    <a:lnTo>
                      <a:pt x="1322" y="10776"/>
                    </a:lnTo>
                    <a:lnTo>
                      <a:pt x="1374" y="10719"/>
                    </a:lnTo>
                    <a:lnTo>
                      <a:pt x="1478" y="10738"/>
                    </a:lnTo>
                    <a:lnTo>
                      <a:pt x="1555" y="10699"/>
                    </a:lnTo>
                    <a:lnTo>
                      <a:pt x="1633" y="10699"/>
                    </a:lnTo>
                    <a:lnTo>
                      <a:pt x="1763" y="10719"/>
                    </a:lnTo>
                    <a:lnTo>
                      <a:pt x="1841" y="10719"/>
                    </a:lnTo>
                    <a:lnTo>
                      <a:pt x="1944" y="10738"/>
                    </a:lnTo>
                    <a:lnTo>
                      <a:pt x="2074" y="10738"/>
                    </a:lnTo>
                    <a:lnTo>
                      <a:pt x="2178" y="10795"/>
                    </a:lnTo>
                    <a:lnTo>
                      <a:pt x="2152" y="10719"/>
                    </a:lnTo>
                    <a:lnTo>
                      <a:pt x="2178" y="10699"/>
                    </a:lnTo>
                    <a:lnTo>
                      <a:pt x="2204" y="10642"/>
                    </a:lnTo>
                    <a:lnTo>
                      <a:pt x="2152" y="10623"/>
                    </a:lnTo>
                    <a:lnTo>
                      <a:pt x="2152" y="10585"/>
                    </a:lnTo>
                    <a:lnTo>
                      <a:pt x="2100" y="10546"/>
                    </a:lnTo>
                    <a:lnTo>
                      <a:pt x="1970" y="10565"/>
                    </a:lnTo>
                    <a:lnTo>
                      <a:pt x="1841" y="10546"/>
                    </a:lnTo>
                    <a:lnTo>
                      <a:pt x="1892" y="10489"/>
                    </a:lnTo>
                    <a:lnTo>
                      <a:pt x="1867" y="10431"/>
                    </a:lnTo>
                    <a:lnTo>
                      <a:pt x="1789" y="10412"/>
                    </a:lnTo>
                    <a:lnTo>
                      <a:pt x="1841" y="10336"/>
                    </a:lnTo>
                    <a:lnTo>
                      <a:pt x="1944" y="10278"/>
                    </a:lnTo>
                    <a:lnTo>
                      <a:pt x="2074" y="10317"/>
                    </a:lnTo>
                    <a:lnTo>
                      <a:pt x="2178" y="10355"/>
                    </a:lnTo>
                    <a:lnTo>
                      <a:pt x="2255" y="10240"/>
                    </a:lnTo>
                    <a:lnTo>
                      <a:pt x="2255" y="10163"/>
                    </a:lnTo>
                    <a:lnTo>
                      <a:pt x="2281" y="10106"/>
                    </a:lnTo>
                    <a:lnTo>
                      <a:pt x="2359" y="10087"/>
                    </a:lnTo>
                    <a:lnTo>
                      <a:pt x="2385" y="10049"/>
                    </a:lnTo>
                    <a:lnTo>
                      <a:pt x="2411" y="10049"/>
                    </a:lnTo>
                    <a:lnTo>
                      <a:pt x="2489" y="10049"/>
                    </a:lnTo>
                    <a:lnTo>
                      <a:pt x="2515" y="10029"/>
                    </a:lnTo>
                    <a:lnTo>
                      <a:pt x="2566" y="10049"/>
                    </a:lnTo>
                    <a:lnTo>
                      <a:pt x="2592" y="10049"/>
                    </a:lnTo>
                    <a:lnTo>
                      <a:pt x="2618" y="10029"/>
                    </a:lnTo>
                    <a:lnTo>
                      <a:pt x="2592" y="9972"/>
                    </a:lnTo>
                    <a:lnTo>
                      <a:pt x="2670" y="9934"/>
                    </a:lnTo>
                    <a:lnTo>
                      <a:pt x="2696" y="9934"/>
                    </a:lnTo>
                    <a:lnTo>
                      <a:pt x="2722" y="9972"/>
                    </a:lnTo>
                    <a:lnTo>
                      <a:pt x="2696" y="10010"/>
                    </a:lnTo>
                    <a:lnTo>
                      <a:pt x="2774" y="10029"/>
                    </a:lnTo>
                    <a:lnTo>
                      <a:pt x="2826" y="10010"/>
                    </a:lnTo>
                    <a:lnTo>
                      <a:pt x="2878" y="9972"/>
                    </a:lnTo>
                    <a:lnTo>
                      <a:pt x="2826" y="9895"/>
                    </a:lnTo>
                    <a:lnTo>
                      <a:pt x="2878" y="9895"/>
                    </a:lnTo>
                    <a:lnTo>
                      <a:pt x="2929" y="9895"/>
                    </a:lnTo>
                    <a:lnTo>
                      <a:pt x="2981" y="9857"/>
                    </a:lnTo>
                    <a:lnTo>
                      <a:pt x="2981" y="9800"/>
                    </a:lnTo>
                    <a:lnTo>
                      <a:pt x="3033" y="9742"/>
                    </a:lnTo>
                    <a:lnTo>
                      <a:pt x="3111" y="9742"/>
                    </a:lnTo>
                    <a:lnTo>
                      <a:pt x="3189" y="9723"/>
                    </a:lnTo>
                    <a:lnTo>
                      <a:pt x="3215" y="9723"/>
                    </a:lnTo>
                    <a:lnTo>
                      <a:pt x="3318" y="9666"/>
                    </a:lnTo>
                    <a:lnTo>
                      <a:pt x="3396" y="9647"/>
                    </a:lnTo>
                    <a:lnTo>
                      <a:pt x="3422" y="9723"/>
                    </a:lnTo>
                    <a:lnTo>
                      <a:pt x="3422" y="9800"/>
                    </a:lnTo>
                    <a:lnTo>
                      <a:pt x="3448" y="9876"/>
                    </a:lnTo>
                    <a:lnTo>
                      <a:pt x="3629" y="9800"/>
                    </a:lnTo>
                    <a:lnTo>
                      <a:pt x="3603" y="9742"/>
                    </a:lnTo>
                    <a:lnTo>
                      <a:pt x="3526" y="9704"/>
                    </a:lnTo>
                    <a:lnTo>
                      <a:pt x="3526" y="9666"/>
                    </a:lnTo>
                    <a:lnTo>
                      <a:pt x="3552" y="9647"/>
                    </a:lnTo>
                    <a:lnTo>
                      <a:pt x="3603" y="9628"/>
                    </a:lnTo>
                    <a:lnTo>
                      <a:pt x="3629" y="9570"/>
                    </a:lnTo>
                    <a:lnTo>
                      <a:pt x="3733" y="9570"/>
                    </a:lnTo>
                    <a:lnTo>
                      <a:pt x="3759" y="9513"/>
                    </a:lnTo>
                    <a:lnTo>
                      <a:pt x="3837" y="9513"/>
                    </a:lnTo>
                    <a:lnTo>
                      <a:pt x="3915" y="9570"/>
                    </a:lnTo>
                    <a:lnTo>
                      <a:pt x="3940" y="9647"/>
                    </a:lnTo>
                    <a:lnTo>
                      <a:pt x="4018" y="9723"/>
                    </a:lnTo>
                    <a:lnTo>
                      <a:pt x="4018" y="9781"/>
                    </a:lnTo>
                    <a:lnTo>
                      <a:pt x="4018" y="9800"/>
                    </a:lnTo>
                    <a:lnTo>
                      <a:pt x="4122" y="9819"/>
                    </a:lnTo>
                    <a:lnTo>
                      <a:pt x="4174" y="9819"/>
                    </a:lnTo>
                    <a:lnTo>
                      <a:pt x="4148" y="9742"/>
                    </a:lnTo>
                    <a:lnTo>
                      <a:pt x="4174" y="9723"/>
                    </a:lnTo>
                    <a:lnTo>
                      <a:pt x="4329" y="9723"/>
                    </a:lnTo>
                    <a:lnTo>
                      <a:pt x="4459" y="9704"/>
                    </a:lnTo>
                    <a:lnTo>
                      <a:pt x="4537" y="9647"/>
                    </a:lnTo>
                    <a:lnTo>
                      <a:pt x="4563" y="9628"/>
                    </a:lnTo>
                    <a:lnTo>
                      <a:pt x="4537" y="9589"/>
                    </a:lnTo>
                    <a:lnTo>
                      <a:pt x="4485" y="9551"/>
                    </a:lnTo>
                    <a:lnTo>
                      <a:pt x="4589" y="9474"/>
                    </a:lnTo>
                    <a:lnTo>
                      <a:pt x="4744" y="9398"/>
                    </a:lnTo>
                    <a:lnTo>
                      <a:pt x="4848" y="9398"/>
                    </a:lnTo>
                    <a:lnTo>
                      <a:pt x="4900" y="9360"/>
                    </a:lnTo>
                    <a:lnTo>
                      <a:pt x="5003" y="9321"/>
                    </a:lnTo>
                    <a:lnTo>
                      <a:pt x="5055" y="9264"/>
                    </a:lnTo>
                    <a:lnTo>
                      <a:pt x="5003" y="9206"/>
                    </a:lnTo>
                    <a:lnTo>
                      <a:pt x="4951" y="9283"/>
                    </a:lnTo>
                    <a:lnTo>
                      <a:pt x="4796" y="9340"/>
                    </a:lnTo>
                    <a:lnTo>
                      <a:pt x="4640" y="9398"/>
                    </a:lnTo>
                    <a:lnTo>
                      <a:pt x="4485" y="9474"/>
                    </a:lnTo>
                    <a:lnTo>
                      <a:pt x="4381" y="9513"/>
                    </a:lnTo>
                    <a:lnTo>
                      <a:pt x="4277" y="9589"/>
                    </a:lnTo>
                    <a:lnTo>
                      <a:pt x="4148" y="9647"/>
                    </a:lnTo>
                    <a:lnTo>
                      <a:pt x="4070" y="9628"/>
                    </a:lnTo>
                    <a:lnTo>
                      <a:pt x="3966" y="9494"/>
                    </a:lnTo>
                    <a:lnTo>
                      <a:pt x="4044" y="9398"/>
                    </a:lnTo>
                    <a:lnTo>
                      <a:pt x="4044" y="9340"/>
                    </a:lnTo>
                    <a:lnTo>
                      <a:pt x="3915" y="9398"/>
                    </a:lnTo>
                    <a:lnTo>
                      <a:pt x="3837" y="9340"/>
                    </a:lnTo>
                    <a:lnTo>
                      <a:pt x="3837" y="9245"/>
                    </a:lnTo>
                    <a:lnTo>
                      <a:pt x="4018" y="9187"/>
                    </a:lnTo>
                    <a:lnTo>
                      <a:pt x="4148" y="9130"/>
                    </a:lnTo>
                    <a:lnTo>
                      <a:pt x="4148" y="9092"/>
                    </a:lnTo>
                    <a:lnTo>
                      <a:pt x="4122" y="8977"/>
                    </a:lnTo>
                    <a:lnTo>
                      <a:pt x="4148" y="8938"/>
                    </a:lnTo>
                    <a:lnTo>
                      <a:pt x="4226" y="8881"/>
                    </a:lnTo>
                    <a:lnTo>
                      <a:pt x="4252" y="8804"/>
                    </a:lnTo>
                    <a:lnTo>
                      <a:pt x="4329" y="8747"/>
                    </a:lnTo>
                    <a:lnTo>
                      <a:pt x="4355" y="8671"/>
                    </a:lnTo>
                    <a:lnTo>
                      <a:pt x="4459" y="8632"/>
                    </a:lnTo>
                    <a:lnTo>
                      <a:pt x="4459" y="8575"/>
                    </a:lnTo>
                    <a:lnTo>
                      <a:pt x="4537" y="8556"/>
                    </a:lnTo>
                    <a:lnTo>
                      <a:pt x="4589" y="8498"/>
                    </a:lnTo>
                    <a:lnTo>
                      <a:pt x="4640" y="8441"/>
                    </a:lnTo>
                    <a:lnTo>
                      <a:pt x="4744" y="8364"/>
                    </a:lnTo>
                    <a:lnTo>
                      <a:pt x="4770" y="8364"/>
                    </a:lnTo>
                    <a:lnTo>
                      <a:pt x="4848" y="8422"/>
                    </a:lnTo>
                    <a:lnTo>
                      <a:pt x="4951" y="8479"/>
                    </a:lnTo>
                    <a:lnTo>
                      <a:pt x="5081" y="8441"/>
                    </a:lnTo>
                    <a:lnTo>
                      <a:pt x="5107" y="8364"/>
                    </a:lnTo>
                    <a:lnTo>
                      <a:pt x="5081" y="8269"/>
                    </a:lnTo>
                    <a:lnTo>
                      <a:pt x="5081" y="8192"/>
                    </a:lnTo>
                    <a:lnTo>
                      <a:pt x="5211" y="8115"/>
                    </a:lnTo>
                    <a:lnTo>
                      <a:pt x="5289" y="8115"/>
                    </a:lnTo>
                    <a:lnTo>
                      <a:pt x="5263" y="8096"/>
                    </a:lnTo>
                    <a:lnTo>
                      <a:pt x="5159" y="8135"/>
                    </a:lnTo>
                    <a:lnTo>
                      <a:pt x="5003" y="8173"/>
                    </a:lnTo>
                    <a:lnTo>
                      <a:pt x="5055" y="8096"/>
                    </a:lnTo>
                    <a:lnTo>
                      <a:pt x="5081" y="7962"/>
                    </a:lnTo>
                    <a:lnTo>
                      <a:pt x="5185" y="7943"/>
                    </a:lnTo>
                    <a:lnTo>
                      <a:pt x="5263" y="7886"/>
                    </a:lnTo>
                    <a:lnTo>
                      <a:pt x="5289" y="7809"/>
                    </a:lnTo>
                    <a:lnTo>
                      <a:pt x="5392" y="7713"/>
                    </a:lnTo>
                    <a:lnTo>
                      <a:pt x="5418" y="7713"/>
                    </a:lnTo>
                    <a:lnTo>
                      <a:pt x="5470" y="7733"/>
                    </a:lnTo>
                    <a:lnTo>
                      <a:pt x="5522" y="7675"/>
                    </a:lnTo>
                    <a:lnTo>
                      <a:pt x="5600" y="7675"/>
                    </a:lnTo>
                    <a:lnTo>
                      <a:pt x="5677" y="7713"/>
                    </a:lnTo>
                    <a:lnTo>
                      <a:pt x="5729" y="7656"/>
                    </a:lnTo>
                    <a:lnTo>
                      <a:pt x="5729" y="7580"/>
                    </a:lnTo>
                    <a:lnTo>
                      <a:pt x="5729" y="7522"/>
                    </a:lnTo>
                    <a:lnTo>
                      <a:pt x="5729" y="7484"/>
                    </a:lnTo>
                    <a:lnTo>
                      <a:pt x="5703" y="7446"/>
                    </a:lnTo>
                    <a:lnTo>
                      <a:pt x="5677" y="7522"/>
                    </a:lnTo>
                    <a:lnTo>
                      <a:pt x="5600" y="7560"/>
                    </a:lnTo>
                    <a:lnTo>
                      <a:pt x="5522" y="7522"/>
                    </a:lnTo>
                    <a:lnTo>
                      <a:pt x="5574" y="7426"/>
                    </a:lnTo>
                    <a:lnTo>
                      <a:pt x="5626" y="7407"/>
                    </a:lnTo>
                    <a:lnTo>
                      <a:pt x="5703" y="7350"/>
                    </a:lnTo>
                    <a:lnTo>
                      <a:pt x="5677" y="7273"/>
                    </a:lnTo>
                    <a:lnTo>
                      <a:pt x="5677" y="7197"/>
                    </a:lnTo>
                    <a:lnTo>
                      <a:pt x="5703" y="7216"/>
                    </a:lnTo>
                    <a:lnTo>
                      <a:pt x="5729" y="7331"/>
                    </a:lnTo>
                    <a:lnTo>
                      <a:pt x="5833" y="7350"/>
                    </a:lnTo>
                    <a:lnTo>
                      <a:pt x="5937" y="7426"/>
                    </a:lnTo>
                    <a:lnTo>
                      <a:pt x="5911" y="7331"/>
                    </a:lnTo>
                    <a:lnTo>
                      <a:pt x="5911" y="7254"/>
                    </a:lnTo>
                    <a:lnTo>
                      <a:pt x="5885" y="7216"/>
                    </a:lnTo>
                    <a:lnTo>
                      <a:pt x="5807" y="7197"/>
                    </a:lnTo>
                    <a:lnTo>
                      <a:pt x="5781" y="7101"/>
                    </a:lnTo>
                    <a:lnTo>
                      <a:pt x="5807" y="7101"/>
                    </a:lnTo>
                    <a:lnTo>
                      <a:pt x="5833" y="7044"/>
                    </a:lnTo>
                    <a:lnTo>
                      <a:pt x="5911" y="7063"/>
                    </a:lnTo>
                    <a:lnTo>
                      <a:pt x="5937" y="7063"/>
                    </a:lnTo>
                    <a:lnTo>
                      <a:pt x="5911" y="6967"/>
                    </a:lnTo>
                    <a:lnTo>
                      <a:pt x="5937" y="6910"/>
                    </a:lnTo>
                    <a:lnTo>
                      <a:pt x="6014" y="6871"/>
                    </a:lnTo>
                    <a:lnTo>
                      <a:pt x="5988" y="6833"/>
                    </a:lnTo>
                    <a:lnTo>
                      <a:pt x="5988" y="6756"/>
                    </a:lnTo>
                    <a:lnTo>
                      <a:pt x="6118" y="6795"/>
                    </a:lnTo>
                    <a:lnTo>
                      <a:pt x="6222" y="6814"/>
                    </a:lnTo>
                    <a:lnTo>
                      <a:pt x="6144" y="6718"/>
                    </a:lnTo>
                    <a:lnTo>
                      <a:pt x="6144" y="6603"/>
                    </a:lnTo>
                    <a:lnTo>
                      <a:pt x="6014" y="6661"/>
                    </a:lnTo>
                    <a:lnTo>
                      <a:pt x="5937" y="6737"/>
                    </a:lnTo>
                    <a:lnTo>
                      <a:pt x="5833" y="6737"/>
                    </a:lnTo>
                    <a:lnTo>
                      <a:pt x="5885" y="6642"/>
                    </a:lnTo>
                    <a:lnTo>
                      <a:pt x="5988" y="6603"/>
                    </a:lnTo>
                    <a:lnTo>
                      <a:pt x="6092" y="6527"/>
                    </a:lnTo>
                    <a:lnTo>
                      <a:pt x="6118" y="6450"/>
                    </a:lnTo>
                    <a:lnTo>
                      <a:pt x="6118" y="6412"/>
                    </a:lnTo>
                    <a:lnTo>
                      <a:pt x="6144" y="6374"/>
                    </a:lnTo>
                    <a:lnTo>
                      <a:pt x="6300" y="6355"/>
                    </a:lnTo>
                    <a:lnTo>
                      <a:pt x="6403" y="6335"/>
                    </a:lnTo>
                    <a:lnTo>
                      <a:pt x="6429" y="6259"/>
                    </a:lnTo>
                    <a:lnTo>
                      <a:pt x="6403" y="6221"/>
                    </a:lnTo>
                    <a:lnTo>
                      <a:pt x="6325" y="6278"/>
                    </a:lnTo>
                    <a:lnTo>
                      <a:pt x="6248" y="6201"/>
                    </a:lnTo>
                    <a:lnTo>
                      <a:pt x="6222" y="6067"/>
                    </a:lnTo>
                    <a:lnTo>
                      <a:pt x="6248" y="6067"/>
                    </a:lnTo>
                    <a:lnTo>
                      <a:pt x="6325" y="6106"/>
                    </a:lnTo>
                    <a:lnTo>
                      <a:pt x="6403" y="6048"/>
                    </a:lnTo>
                    <a:lnTo>
                      <a:pt x="6429" y="5991"/>
                    </a:lnTo>
                    <a:lnTo>
                      <a:pt x="6300" y="5991"/>
                    </a:lnTo>
                    <a:lnTo>
                      <a:pt x="6300" y="5914"/>
                    </a:lnTo>
                    <a:lnTo>
                      <a:pt x="6351" y="5876"/>
                    </a:lnTo>
                    <a:lnTo>
                      <a:pt x="6325" y="5819"/>
                    </a:lnTo>
                    <a:lnTo>
                      <a:pt x="6455" y="5819"/>
                    </a:lnTo>
                    <a:lnTo>
                      <a:pt x="6455" y="5723"/>
                    </a:lnTo>
                    <a:lnTo>
                      <a:pt x="6611" y="5723"/>
                    </a:lnTo>
                    <a:lnTo>
                      <a:pt x="6637" y="5665"/>
                    </a:lnTo>
                    <a:lnTo>
                      <a:pt x="6559" y="5589"/>
                    </a:lnTo>
                    <a:lnTo>
                      <a:pt x="6611" y="5532"/>
                    </a:lnTo>
                    <a:lnTo>
                      <a:pt x="6662" y="5493"/>
                    </a:lnTo>
                    <a:lnTo>
                      <a:pt x="6740" y="5493"/>
                    </a:lnTo>
                    <a:lnTo>
                      <a:pt x="6818" y="5455"/>
                    </a:lnTo>
                    <a:lnTo>
                      <a:pt x="6870" y="5455"/>
                    </a:lnTo>
                    <a:lnTo>
                      <a:pt x="6922" y="5378"/>
                    </a:lnTo>
                    <a:lnTo>
                      <a:pt x="6948" y="5302"/>
                    </a:lnTo>
                    <a:lnTo>
                      <a:pt x="7025" y="5283"/>
                    </a:lnTo>
                    <a:lnTo>
                      <a:pt x="7051" y="5225"/>
                    </a:lnTo>
                    <a:lnTo>
                      <a:pt x="7051" y="5149"/>
                    </a:lnTo>
                    <a:lnTo>
                      <a:pt x="6974" y="5149"/>
                    </a:lnTo>
                    <a:lnTo>
                      <a:pt x="6974" y="5072"/>
                    </a:lnTo>
                    <a:lnTo>
                      <a:pt x="7077" y="4996"/>
                    </a:lnTo>
                    <a:lnTo>
                      <a:pt x="7155" y="4881"/>
                    </a:lnTo>
                    <a:lnTo>
                      <a:pt x="7259" y="4804"/>
                    </a:lnTo>
                    <a:lnTo>
                      <a:pt x="7362" y="4766"/>
                    </a:lnTo>
                    <a:lnTo>
                      <a:pt x="7362" y="4823"/>
                    </a:lnTo>
                    <a:lnTo>
                      <a:pt x="7440" y="4881"/>
                    </a:lnTo>
                    <a:lnTo>
                      <a:pt x="7492" y="4881"/>
                    </a:lnTo>
                    <a:lnTo>
                      <a:pt x="7648" y="4900"/>
                    </a:lnTo>
                    <a:lnTo>
                      <a:pt x="7699" y="4842"/>
                    </a:lnTo>
                    <a:lnTo>
                      <a:pt x="7777" y="4804"/>
                    </a:lnTo>
                    <a:lnTo>
                      <a:pt x="7855" y="4728"/>
                    </a:lnTo>
                    <a:lnTo>
                      <a:pt x="7751" y="4766"/>
                    </a:lnTo>
                    <a:lnTo>
                      <a:pt x="7648" y="4804"/>
                    </a:lnTo>
                    <a:lnTo>
                      <a:pt x="7544" y="4766"/>
                    </a:lnTo>
                    <a:lnTo>
                      <a:pt x="7492" y="4747"/>
                    </a:lnTo>
                    <a:lnTo>
                      <a:pt x="7570" y="4747"/>
                    </a:lnTo>
                    <a:lnTo>
                      <a:pt x="7596" y="4728"/>
                    </a:lnTo>
                    <a:lnTo>
                      <a:pt x="7674" y="4613"/>
                    </a:lnTo>
                    <a:lnTo>
                      <a:pt x="7699" y="4594"/>
                    </a:lnTo>
                    <a:lnTo>
                      <a:pt x="7674" y="4536"/>
                    </a:lnTo>
                    <a:lnTo>
                      <a:pt x="7751" y="4517"/>
                    </a:lnTo>
                    <a:lnTo>
                      <a:pt x="7648" y="4460"/>
                    </a:lnTo>
                    <a:lnTo>
                      <a:pt x="7648" y="4383"/>
                    </a:lnTo>
                    <a:lnTo>
                      <a:pt x="7648" y="4307"/>
                    </a:lnTo>
                    <a:lnTo>
                      <a:pt x="7699" y="4268"/>
                    </a:lnTo>
                    <a:lnTo>
                      <a:pt x="7803" y="4230"/>
                    </a:lnTo>
                    <a:lnTo>
                      <a:pt x="7855" y="4211"/>
                    </a:lnTo>
                    <a:lnTo>
                      <a:pt x="7751" y="4192"/>
                    </a:lnTo>
                    <a:lnTo>
                      <a:pt x="7855" y="4153"/>
                    </a:lnTo>
                    <a:lnTo>
                      <a:pt x="7881" y="4058"/>
                    </a:lnTo>
                    <a:lnTo>
                      <a:pt x="7959" y="4039"/>
                    </a:lnTo>
                    <a:lnTo>
                      <a:pt x="7985" y="4115"/>
                    </a:lnTo>
                    <a:lnTo>
                      <a:pt x="8011" y="4230"/>
                    </a:lnTo>
                    <a:lnTo>
                      <a:pt x="8062" y="4345"/>
                    </a:lnTo>
                    <a:lnTo>
                      <a:pt x="8114" y="4307"/>
                    </a:lnTo>
                    <a:lnTo>
                      <a:pt x="8114" y="4230"/>
                    </a:lnTo>
                    <a:lnTo>
                      <a:pt x="8192" y="4268"/>
                    </a:lnTo>
                    <a:lnTo>
                      <a:pt x="8192" y="4153"/>
                    </a:lnTo>
                    <a:lnTo>
                      <a:pt x="8114" y="4058"/>
                    </a:lnTo>
                    <a:lnTo>
                      <a:pt x="8192" y="4058"/>
                    </a:lnTo>
                    <a:lnTo>
                      <a:pt x="8192" y="3981"/>
                    </a:lnTo>
                    <a:lnTo>
                      <a:pt x="8114" y="3905"/>
                    </a:lnTo>
                    <a:lnTo>
                      <a:pt x="8062" y="3847"/>
                    </a:lnTo>
                    <a:lnTo>
                      <a:pt x="8114" y="3809"/>
                    </a:lnTo>
                    <a:lnTo>
                      <a:pt x="8218" y="3751"/>
                    </a:lnTo>
                    <a:lnTo>
                      <a:pt x="8270" y="3732"/>
                    </a:lnTo>
                    <a:lnTo>
                      <a:pt x="8399" y="3751"/>
                    </a:lnTo>
                    <a:lnTo>
                      <a:pt x="8425" y="3771"/>
                    </a:lnTo>
                    <a:lnTo>
                      <a:pt x="8529" y="3771"/>
                    </a:lnTo>
                    <a:lnTo>
                      <a:pt x="8607" y="3809"/>
                    </a:lnTo>
                    <a:lnTo>
                      <a:pt x="8710" y="3847"/>
                    </a:lnTo>
                    <a:lnTo>
                      <a:pt x="8710" y="3732"/>
                    </a:lnTo>
                    <a:lnTo>
                      <a:pt x="8788" y="3675"/>
                    </a:lnTo>
                    <a:lnTo>
                      <a:pt x="8892" y="3675"/>
                    </a:lnTo>
                    <a:lnTo>
                      <a:pt x="8840" y="3598"/>
                    </a:lnTo>
                    <a:lnTo>
                      <a:pt x="8814" y="3579"/>
                    </a:lnTo>
                    <a:lnTo>
                      <a:pt x="8685" y="3656"/>
                    </a:lnTo>
                    <a:lnTo>
                      <a:pt x="8581" y="3598"/>
                    </a:lnTo>
                    <a:lnTo>
                      <a:pt x="8503" y="3579"/>
                    </a:lnTo>
                    <a:lnTo>
                      <a:pt x="8425" y="3617"/>
                    </a:lnTo>
                    <a:lnTo>
                      <a:pt x="8322" y="3675"/>
                    </a:lnTo>
                    <a:lnTo>
                      <a:pt x="8218" y="3617"/>
                    </a:lnTo>
                    <a:lnTo>
                      <a:pt x="8218" y="3579"/>
                    </a:lnTo>
                    <a:lnTo>
                      <a:pt x="8296" y="3541"/>
                    </a:lnTo>
                    <a:lnTo>
                      <a:pt x="8322" y="3464"/>
                    </a:lnTo>
                    <a:lnTo>
                      <a:pt x="8503" y="3426"/>
                    </a:lnTo>
                    <a:lnTo>
                      <a:pt x="8607" y="3445"/>
                    </a:lnTo>
                    <a:lnTo>
                      <a:pt x="8633" y="3369"/>
                    </a:lnTo>
                    <a:lnTo>
                      <a:pt x="8736" y="3388"/>
                    </a:lnTo>
                    <a:lnTo>
                      <a:pt x="8814" y="3369"/>
                    </a:lnTo>
                    <a:lnTo>
                      <a:pt x="8710" y="3292"/>
                    </a:lnTo>
                    <a:lnTo>
                      <a:pt x="8788" y="3292"/>
                    </a:lnTo>
                    <a:lnTo>
                      <a:pt x="8918" y="3311"/>
                    </a:lnTo>
                    <a:lnTo>
                      <a:pt x="8892" y="3235"/>
                    </a:lnTo>
                    <a:lnTo>
                      <a:pt x="8840" y="3196"/>
                    </a:lnTo>
                    <a:lnTo>
                      <a:pt x="8996" y="3158"/>
                    </a:lnTo>
                    <a:lnTo>
                      <a:pt x="8918" y="3120"/>
                    </a:lnTo>
                    <a:lnTo>
                      <a:pt x="8814" y="3139"/>
                    </a:lnTo>
                    <a:lnTo>
                      <a:pt x="8788" y="3082"/>
                    </a:lnTo>
                    <a:lnTo>
                      <a:pt x="8788" y="3005"/>
                    </a:lnTo>
                    <a:lnTo>
                      <a:pt x="8814" y="2928"/>
                    </a:lnTo>
                    <a:lnTo>
                      <a:pt x="8892" y="2909"/>
                    </a:lnTo>
                    <a:lnTo>
                      <a:pt x="8944" y="2852"/>
                    </a:lnTo>
                    <a:lnTo>
                      <a:pt x="9022" y="2833"/>
                    </a:lnTo>
                    <a:lnTo>
                      <a:pt x="9125" y="2775"/>
                    </a:lnTo>
                    <a:lnTo>
                      <a:pt x="9047" y="2737"/>
                    </a:lnTo>
                    <a:lnTo>
                      <a:pt x="9047" y="2660"/>
                    </a:lnTo>
                    <a:lnTo>
                      <a:pt x="9047" y="2603"/>
                    </a:lnTo>
                    <a:lnTo>
                      <a:pt x="9047" y="2546"/>
                    </a:lnTo>
                    <a:lnTo>
                      <a:pt x="9099" y="2469"/>
                    </a:lnTo>
                    <a:lnTo>
                      <a:pt x="9125" y="2431"/>
                    </a:lnTo>
                    <a:lnTo>
                      <a:pt x="9203" y="2469"/>
                    </a:lnTo>
                    <a:lnTo>
                      <a:pt x="9151" y="2584"/>
                    </a:lnTo>
                    <a:lnTo>
                      <a:pt x="9151" y="2622"/>
                    </a:lnTo>
                    <a:lnTo>
                      <a:pt x="9255" y="2584"/>
                    </a:lnTo>
                    <a:lnTo>
                      <a:pt x="9307" y="2680"/>
                    </a:lnTo>
                    <a:lnTo>
                      <a:pt x="9333" y="2622"/>
                    </a:lnTo>
                    <a:lnTo>
                      <a:pt x="9410" y="2680"/>
                    </a:lnTo>
                    <a:lnTo>
                      <a:pt x="9462" y="2622"/>
                    </a:lnTo>
                    <a:lnTo>
                      <a:pt x="9514" y="2603"/>
                    </a:lnTo>
                    <a:lnTo>
                      <a:pt x="9436" y="2546"/>
                    </a:lnTo>
                    <a:lnTo>
                      <a:pt x="9359" y="2507"/>
                    </a:lnTo>
                    <a:lnTo>
                      <a:pt x="9307" y="2431"/>
                    </a:lnTo>
                    <a:lnTo>
                      <a:pt x="9255" y="2373"/>
                    </a:lnTo>
                    <a:lnTo>
                      <a:pt x="9333" y="2373"/>
                    </a:lnTo>
                    <a:lnTo>
                      <a:pt x="9410" y="2354"/>
                    </a:lnTo>
                    <a:lnTo>
                      <a:pt x="9514" y="2431"/>
                    </a:lnTo>
                    <a:lnTo>
                      <a:pt x="9618" y="2527"/>
                    </a:lnTo>
                    <a:lnTo>
                      <a:pt x="9722" y="2584"/>
                    </a:lnTo>
                    <a:lnTo>
                      <a:pt x="9773" y="2622"/>
                    </a:lnTo>
                    <a:lnTo>
                      <a:pt x="9825" y="2699"/>
                    </a:lnTo>
                    <a:lnTo>
                      <a:pt x="9877" y="2699"/>
                    </a:lnTo>
                    <a:lnTo>
                      <a:pt x="9877" y="2622"/>
                    </a:lnTo>
                    <a:lnTo>
                      <a:pt x="9825" y="2527"/>
                    </a:lnTo>
                    <a:lnTo>
                      <a:pt x="9722" y="2507"/>
                    </a:lnTo>
                    <a:lnTo>
                      <a:pt x="9618" y="2393"/>
                    </a:lnTo>
                    <a:lnTo>
                      <a:pt x="9566" y="2316"/>
                    </a:lnTo>
                    <a:lnTo>
                      <a:pt x="9566" y="2239"/>
                    </a:lnTo>
                    <a:lnTo>
                      <a:pt x="9566" y="2220"/>
                    </a:lnTo>
                    <a:lnTo>
                      <a:pt x="9618" y="2144"/>
                    </a:lnTo>
                    <a:lnTo>
                      <a:pt x="9644" y="2067"/>
                    </a:lnTo>
                    <a:lnTo>
                      <a:pt x="9747" y="2067"/>
                    </a:lnTo>
                    <a:lnTo>
                      <a:pt x="9851" y="2048"/>
                    </a:lnTo>
                    <a:lnTo>
                      <a:pt x="9877" y="2048"/>
                    </a:lnTo>
                    <a:lnTo>
                      <a:pt x="9929" y="2048"/>
                    </a:lnTo>
                    <a:lnTo>
                      <a:pt x="9929" y="2125"/>
                    </a:lnTo>
                    <a:lnTo>
                      <a:pt x="9929" y="2201"/>
                    </a:lnTo>
                    <a:lnTo>
                      <a:pt x="9955" y="2316"/>
                    </a:lnTo>
                    <a:lnTo>
                      <a:pt x="9981" y="2431"/>
                    </a:lnTo>
                    <a:lnTo>
                      <a:pt x="9981" y="2278"/>
                    </a:lnTo>
                    <a:lnTo>
                      <a:pt x="10033" y="2086"/>
                    </a:lnTo>
                    <a:lnTo>
                      <a:pt x="10084" y="1971"/>
                    </a:lnTo>
                    <a:lnTo>
                      <a:pt x="10162" y="1857"/>
                    </a:lnTo>
                    <a:lnTo>
                      <a:pt x="10188" y="1857"/>
                    </a:lnTo>
                    <a:lnTo>
                      <a:pt x="10266" y="1837"/>
                    </a:lnTo>
                    <a:lnTo>
                      <a:pt x="10292" y="1991"/>
                    </a:lnTo>
                    <a:lnTo>
                      <a:pt x="10292" y="2125"/>
                    </a:lnTo>
                    <a:lnTo>
                      <a:pt x="10344" y="2297"/>
                    </a:lnTo>
                    <a:lnTo>
                      <a:pt x="10344" y="2373"/>
                    </a:lnTo>
                    <a:lnTo>
                      <a:pt x="10266" y="2469"/>
                    </a:lnTo>
                    <a:lnTo>
                      <a:pt x="10240" y="2546"/>
                    </a:lnTo>
                    <a:lnTo>
                      <a:pt x="10292" y="2469"/>
                    </a:lnTo>
                    <a:lnTo>
                      <a:pt x="10370" y="2316"/>
                    </a:lnTo>
                    <a:lnTo>
                      <a:pt x="10396" y="2239"/>
                    </a:lnTo>
                    <a:lnTo>
                      <a:pt x="10499" y="2201"/>
                    </a:lnTo>
                    <a:lnTo>
                      <a:pt x="10473" y="2144"/>
                    </a:lnTo>
                    <a:lnTo>
                      <a:pt x="10447" y="2048"/>
                    </a:lnTo>
                    <a:lnTo>
                      <a:pt x="10499" y="2010"/>
                    </a:lnTo>
                    <a:lnTo>
                      <a:pt x="10499" y="1914"/>
                    </a:lnTo>
                    <a:lnTo>
                      <a:pt x="10577" y="1837"/>
                    </a:lnTo>
                    <a:lnTo>
                      <a:pt x="10681" y="1818"/>
                    </a:lnTo>
                    <a:lnTo>
                      <a:pt x="10655" y="1895"/>
                    </a:lnTo>
                    <a:lnTo>
                      <a:pt x="10655" y="1933"/>
                    </a:lnTo>
                    <a:lnTo>
                      <a:pt x="10681" y="1971"/>
                    </a:lnTo>
                    <a:lnTo>
                      <a:pt x="10707" y="1895"/>
                    </a:lnTo>
                    <a:lnTo>
                      <a:pt x="10784" y="1895"/>
                    </a:lnTo>
                    <a:lnTo>
                      <a:pt x="10784" y="1818"/>
                    </a:lnTo>
                    <a:lnTo>
                      <a:pt x="10862" y="1818"/>
                    </a:lnTo>
                    <a:lnTo>
                      <a:pt x="10784" y="1684"/>
                    </a:lnTo>
                    <a:lnTo>
                      <a:pt x="10888" y="1703"/>
                    </a:lnTo>
                    <a:lnTo>
                      <a:pt x="10966" y="1761"/>
                    </a:lnTo>
                    <a:lnTo>
                      <a:pt x="11095" y="1857"/>
                    </a:lnTo>
                    <a:lnTo>
                      <a:pt x="11199" y="1971"/>
                    </a:lnTo>
                    <a:lnTo>
                      <a:pt x="11277" y="1991"/>
                    </a:lnTo>
                    <a:lnTo>
                      <a:pt x="11277" y="1895"/>
                    </a:lnTo>
                    <a:lnTo>
                      <a:pt x="11199" y="1818"/>
                    </a:lnTo>
                    <a:lnTo>
                      <a:pt x="11199" y="1742"/>
                    </a:lnTo>
                    <a:lnTo>
                      <a:pt x="11199" y="1665"/>
                    </a:lnTo>
                    <a:lnTo>
                      <a:pt x="11199" y="1589"/>
                    </a:lnTo>
                    <a:lnTo>
                      <a:pt x="11121" y="1589"/>
                    </a:lnTo>
                    <a:lnTo>
                      <a:pt x="11018" y="1550"/>
                    </a:lnTo>
                    <a:lnTo>
                      <a:pt x="10914" y="1531"/>
                    </a:lnTo>
                    <a:lnTo>
                      <a:pt x="10914" y="1474"/>
                    </a:lnTo>
                    <a:lnTo>
                      <a:pt x="10888" y="1359"/>
                    </a:lnTo>
                    <a:lnTo>
                      <a:pt x="10966" y="1378"/>
                    </a:lnTo>
                    <a:lnTo>
                      <a:pt x="10992" y="1455"/>
                    </a:lnTo>
                    <a:lnTo>
                      <a:pt x="11070" y="1512"/>
                    </a:lnTo>
                    <a:lnTo>
                      <a:pt x="11070" y="1378"/>
                    </a:lnTo>
                    <a:lnTo>
                      <a:pt x="11095" y="1321"/>
                    </a:lnTo>
                    <a:lnTo>
                      <a:pt x="11121" y="1378"/>
                    </a:lnTo>
                    <a:lnTo>
                      <a:pt x="11199" y="1321"/>
                    </a:lnTo>
                    <a:lnTo>
                      <a:pt x="11225" y="1397"/>
                    </a:lnTo>
                    <a:lnTo>
                      <a:pt x="11277" y="1378"/>
                    </a:lnTo>
                    <a:lnTo>
                      <a:pt x="11303" y="1436"/>
                    </a:lnTo>
                    <a:lnTo>
                      <a:pt x="11303" y="1474"/>
                    </a:lnTo>
                    <a:lnTo>
                      <a:pt x="11407" y="1512"/>
                    </a:lnTo>
                    <a:lnTo>
                      <a:pt x="11433" y="1474"/>
                    </a:lnTo>
                    <a:lnTo>
                      <a:pt x="11407" y="1397"/>
                    </a:lnTo>
                    <a:lnTo>
                      <a:pt x="11510" y="1397"/>
                    </a:lnTo>
                    <a:lnTo>
                      <a:pt x="11614" y="1378"/>
                    </a:lnTo>
                    <a:lnTo>
                      <a:pt x="11692" y="1397"/>
                    </a:lnTo>
                    <a:lnTo>
                      <a:pt x="11718" y="1397"/>
                    </a:lnTo>
                    <a:lnTo>
                      <a:pt x="11692" y="1455"/>
                    </a:lnTo>
                    <a:lnTo>
                      <a:pt x="11692" y="1474"/>
                    </a:lnTo>
                    <a:lnTo>
                      <a:pt x="11821" y="1512"/>
                    </a:lnTo>
                    <a:lnTo>
                      <a:pt x="11744" y="1531"/>
                    </a:lnTo>
                    <a:lnTo>
                      <a:pt x="11795" y="1608"/>
                    </a:lnTo>
                    <a:lnTo>
                      <a:pt x="11847" y="1627"/>
                    </a:lnTo>
                    <a:lnTo>
                      <a:pt x="11925" y="1627"/>
                    </a:lnTo>
                    <a:lnTo>
                      <a:pt x="11925" y="1512"/>
                    </a:lnTo>
                    <a:lnTo>
                      <a:pt x="11925" y="1436"/>
                    </a:lnTo>
                    <a:lnTo>
                      <a:pt x="11899" y="1378"/>
                    </a:lnTo>
                    <a:lnTo>
                      <a:pt x="11899" y="1321"/>
                    </a:lnTo>
                    <a:lnTo>
                      <a:pt x="11925" y="1302"/>
                    </a:lnTo>
                    <a:lnTo>
                      <a:pt x="12003" y="1225"/>
                    </a:lnTo>
                    <a:lnTo>
                      <a:pt x="12029" y="1129"/>
                    </a:lnTo>
                    <a:lnTo>
                      <a:pt x="12132" y="1014"/>
                    </a:lnTo>
                    <a:lnTo>
                      <a:pt x="12314" y="995"/>
                    </a:lnTo>
                    <a:lnTo>
                      <a:pt x="12418" y="995"/>
                    </a:lnTo>
                    <a:lnTo>
                      <a:pt x="12340" y="900"/>
                    </a:lnTo>
                    <a:lnTo>
                      <a:pt x="12366" y="823"/>
                    </a:lnTo>
                    <a:lnTo>
                      <a:pt x="12521" y="746"/>
                    </a:lnTo>
                    <a:lnTo>
                      <a:pt x="12469" y="708"/>
                    </a:lnTo>
                    <a:lnTo>
                      <a:pt x="12418" y="670"/>
                    </a:lnTo>
                    <a:lnTo>
                      <a:pt x="12314" y="593"/>
                    </a:lnTo>
                    <a:lnTo>
                      <a:pt x="12340" y="593"/>
                    </a:lnTo>
                    <a:lnTo>
                      <a:pt x="12469" y="593"/>
                    </a:lnTo>
                    <a:lnTo>
                      <a:pt x="12469" y="536"/>
                    </a:lnTo>
                    <a:lnTo>
                      <a:pt x="12444" y="440"/>
                    </a:lnTo>
                    <a:lnTo>
                      <a:pt x="12521" y="402"/>
                    </a:lnTo>
                    <a:lnTo>
                      <a:pt x="12547" y="459"/>
                    </a:lnTo>
                    <a:lnTo>
                      <a:pt x="12651" y="364"/>
                    </a:lnTo>
                    <a:lnTo>
                      <a:pt x="12651" y="402"/>
                    </a:lnTo>
                    <a:lnTo>
                      <a:pt x="12729" y="440"/>
                    </a:lnTo>
                    <a:lnTo>
                      <a:pt x="12781" y="459"/>
                    </a:lnTo>
                    <a:lnTo>
                      <a:pt x="12832" y="555"/>
                    </a:lnTo>
                    <a:lnTo>
                      <a:pt x="12884" y="536"/>
                    </a:lnTo>
                    <a:lnTo>
                      <a:pt x="12962" y="479"/>
                    </a:lnTo>
                    <a:lnTo>
                      <a:pt x="13040" y="440"/>
                    </a:lnTo>
                    <a:lnTo>
                      <a:pt x="13066" y="440"/>
                    </a:lnTo>
                    <a:lnTo>
                      <a:pt x="13143" y="459"/>
                    </a:lnTo>
                    <a:lnTo>
                      <a:pt x="13092" y="555"/>
                    </a:lnTo>
                    <a:lnTo>
                      <a:pt x="13066" y="612"/>
                    </a:lnTo>
                    <a:lnTo>
                      <a:pt x="12962" y="689"/>
                    </a:lnTo>
                    <a:lnTo>
                      <a:pt x="12936" y="785"/>
                    </a:lnTo>
                    <a:lnTo>
                      <a:pt x="12884" y="861"/>
                    </a:lnTo>
                    <a:lnTo>
                      <a:pt x="12884" y="919"/>
                    </a:lnTo>
                    <a:lnTo>
                      <a:pt x="12884" y="976"/>
                    </a:lnTo>
                    <a:lnTo>
                      <a:pt x="12884" y="1072"/>
                    </a:lnTo>
                    <a:lnTo>
                      <a:pt x="12884" y="1129"/>
                    </a:lnTo>
                    <a:lnTo>
                      <a:pt x="12936" y="1148"/>
                    </a:lnTo>
                    <a:lnTo>
                      <a:pt x="12858" y="1168"/>
                    </a:lnTo>
                    <a:lnTo>
                      <a:pt x="12832" y="1244"/>
                    </a:lnTo>
                    <a:lnTo>
                      <a:pt x="12832" y="1321"/>
                    </a:lnTo>
                    <a:lnTo>
                      <a:pt x="12858" y="1436"/>
                    </a:lnTo>
                    <a:lnTo>
                      <a:pt x="12962" y="1378"/>
                    </a:lnTo>
                    <a:lnTo>
                      <a:pt x="12988" y="1302"/>
                    </a:lnTo>
                    <a:lnTo>
                      <a:pt x="13066" y="1206"/>
                    </a:lnTo>
                    <a:lnTo>
                      <a:pt x="13092" y="1091"/>
                    </a:lnTo>
                    <a:lnTo>
                      <a:pt x="13040" y="1168"/>
                    </a:lnTo>
                    <a:lnTo>
                      <a:pt x="13066" y="1014"/>
                    </a:lnTo>
                    <a:lnTo>
                      <a:pt x="13143" y="938"/>
                    </a:lnTo>
                    <a:lnTo>
                      <a:pt x="13169" y="842"/>
                    </a:lnTo>
                    <a:lnTo>
                      <a:pt x="13195" y="785"/>
                    </a:lnTo>
                    <a:lnTo>
                      <a:pt x="13247" y="766"/>
                    </a:lnTo>
                    <a:lnTo>
                      <a:pt x="13299" y="632"/>
                    </a:lnTo>
                    <a:lnTo>
                      <a:pt x="13351" y="517"/>
                    </a:lnTo>
                    <a:lnTo>
                      <a:pt x="13403" y="402"/>
                    </a:lnTo>
                    <a:lnTo>
                      <a:pt x="13455" y="325"/>
                    </a:lnTo>
                    <a:lnTo>
                      <a:pt x="13506" y="287"/>
                    </a:lnTo>
                    <a:lnTo>
                      <a:pt x="13558" y="306"/>
                    </a:lnTo>
                    <a:lnTo>
                      <a:pt x="13610" y="383"/>
                    </a:lnTo>
                    <a:lnTo>
                      <a:pt x="13610" y="440"/>
                    </a:lnTo>
                    <a:lnTo>
                      <a:pt x="13610" y="517"/>
                    </a:lnTo>
                    <a:lnTo>
                      <a:pt x="13558" y="593"/>
                    </a:lnTo>
                    <a:lnTo>
                      <a:pt x="13584" y="612"/>
                    </a:lnTo>
                    <a:lnTo>
                      <a:pt x="13688" y="689"/>
                    </a:lnTo>
                    <a:lnTo>
                      <a:pt x="13662" y="823"/>
                    </a:lnTo>
                    <a:lnTo>
                      <a:pt x="13688" y="919"/>
                    </a:lnTo>
                    <a:lnTo>
                      <a:pt x="13766" y="861"/>
                    </a:lnTo>
                    <a:lnTo>
                      <a:pt x="13792" y="785"/>
                    </a:lnTo>
                    <a:lnTo>
                      <a:pt x="13921" y="785"/>
                    </a:lnTo>
                    <a:lnTo>
                      <a:pt x="13895" y="670"/>
                    </a:lnTo>
                    <a:lnTo>
                      <a:pt x="13895" y="612"/>
                    </a:lnTo>
                    <a:lnTo>
                      <a:pt x="13973" y="593"/>
                    </a:lnTo>
                    <a:lnTo>
                      <a:pt x="13921" y="517"/>
                    </a:lnTo>
                    <a:lnTo>
                      <a:pt x="13973" y="459"/>
                    </a:lnTo>
                    <a:lnTo>
                      <a:pt x="13999" y="383"/>
                    </a:lnTo>
                    <a:lnTo>
                      <a:pt x="14025" y="287"/>
                    </a:lnTo>
                    <a:lnTo>
                      <a:pt x="14025" y="211"/>
                    </a:lnTo>
                    <a:lnTo>
                      <a:pt x="14025" y="153"/>
                    </a:lnTo>
                    <a:lnTo>
                      <a:pt x="14025" y="19"/>
                    </a:lnTo>
                    <a:lnTo>
                      <a:pt x="14077" y="57"/>
                    </a:lnTo>
                    <a:lnTo>
                      <a:pt x="14129" y="96"/>
                    </a:lnTo>
                    <a:lnTo>
                      <a:pt x="14284" y="0"/>
                    </a:lnTo>
                    <a:lnTo>
                      <a:pt x="14310" y="0"/>
                    </a:lnTo>
                    <a:lnTo>
                      <a:pt x="14414" y="19"/>
                    </a:lnTo>
                    <a:lnTo>
                      <a:pt x="14414" y="96"/>
                    </a:lnTo>
                    <a:lnTo>
                      <a:pt x="14517" y="77"/>
                    </a:lnTo>
                    <a:lnTo>
                      <a:pt x="14543" y="172"/>
                    </a:lnTo>
                    <a:lnTo>
                      <a:pt x="14517" y="306"/>
                    </a:lnTo>
                    <a:lnTo>
                      <a:pt x="14310" y="306"/>
                    </a:lnTo>
                    <a:lnTo>
                      <a:pt x="14284" y="383"/>
                    </a:lnTo>
                    <a:lnTo>
                      <a:pt x="14388" y="440"/>
                    </a:lnTo>
                    <a:lnTo>
                      <a:pt x="14284" y="536"/>
                    </a:lnTo>
                    <a:lnTo>
                      <a:pt x="14336" y="536"/>
                    </a:lnTo>
                    <a:lnTo>
                      <a:pt x="14492" y="440"/>
                    </a:lnTo>
                    <a:lnTo>
                      <a:pt x="14543" y="479"/>
                    </a:lnTo>
                    <a:lnTo>
                      <a:pt x="14492" y="593"/>
                    </a:lnTo>
                    <a:lnTo>
                      <a:pt x="14414" y="689"/>
                    </a:lnTo>
                    <a:lnTo>
                      <a:pt x="14440" y="708"/>
                    </a:lnTo>
                    <a:lnTo>
                      <a:pt x="14492" y="670"/>
                    </a:lnTo>
                    <a:lnTo>
                      <a:pt x="14543" y="670"/>
                    </a:lnTo>
                    <a:lnTo>
                      <a:pt x="14621" y="689"/>
                    </a:lnTo>
                    <a:lnTo>
                      <a:pt x="14647" y="708"/>
                    </a:lnTo>
                    <a:lnTo>
                      <a:pt x="14751" y="632"/>
                    </a:lnTo>
                    <a:lnTo>
                      <a:pt x="14725" y="536"/>
                    </a:lnTo>
                    <a:lnTo>
                      <a:pt x="14699" y="402"/>
                    </a:lnTo>
                    <a:lnTo>
                      <a:pt x="14647" y="306"/>
                    </a:lnTo>
                    <a:lnTo>
                      <a:pt x="14725" y="211"/>
                    </a:lnTo>
                    <a:lnTo>
                      <a:pt x="14803" y="172"/>
                    </a:lnTo>
                    <a:lnTo>
                      <a:pt x="14854" y="172"/>
                    </a:lnTo>
                    <a:lnTo>
                      <a:pt x="14958" y="153"/>
                    </a:lnTo>
                    <a:lnTo>
                      <a:pt x="15010" y="172"/>
                    </a:lnTo>
                    <a:lnTo>
                      <a:pt x="15036" y="211"/>
                    </a:lnTo>
                    <a:lnTo>
                      <a:pt x="15062" y="287"/>
                    </a:lnTo>
                    <a:lnTo>
                      <a:pt x="15062" y="306"/>
                    </a:lnTo>
                    <a:lnTo>
                      <a:pt x="15062" y="325"/>
                    </a:lnTo>
                    <a:lnTo>
                      <a:pt x="15114" y="325"/>
                    </a:lnTo>
                    <a:lnTo>
                      <a:pt x="15166" y="306"/>
                    </a:lnTo>
                    <a:lnTo>
                      <a:pt x="15269" y="249"/>
                    </a:lnTo>
                    <a:lnTo>
                      <a:pt x="15321" y="287"/>
                    </a:lnTo>
                    <a:lnTo>
                      <a:pt x="15321" y="325"/>
                    </a:lnTo>
                    <a:lnTo>
                      <a:pt x="15373" y="306"/>
                    </a:lnTo>
                    <a:lnTo>
                      <a:pt x="15425" y="230"/>
                    </a:lnTo>
                    <a:lnTo>
                      <a:pt x="15529" y="287"/>
                    </a:lnTo>
                    <a:lnTo>
                      <a:pt x="15632" y="306"/>
                    </a:lnTo>
                    <a:lnTo>
                      <a:pt x="15684" y="325"/>
                    </a:lnTo>
                    <a:lnTo>
                      <a:pt x="15580" y="383"/>
                    </a:lnTo>
                    <a:lnTo>
                      <a:pt x="15684" y="383"/>
                    </a:lnTo>
                    <a:lnTo>
                      <a:pt x="15866" y="364"/>
                    </a:lnTo>
                    <a:lnTo>
                      <a:pt x="15891" y="402"/>
                    </a:lnTo>
                    <a:lnTo>
                      <a:pt x="15969" y="440"/>
                    </a:lnTo>
                    <a:lnTo>
                      <a:pt x="16099" y="459"/>
                    </a:lnTo>
                    <a:lnTo>
                      <a:pt x="16151" y="555"/>
                    </a:lnTo>
                    <a:lnTo>
                      <a:pt x="16099" y="612"/>
                    </a:lnTo>
                    <a:lnTo>
                      <a:pt x="15995" y="670"/>
                    </a:lnTo>
                    <a:lnTo>
                      <a:pt x="15943" y="708"/>
                    </a:lnTo>
                    <a:lnTo>
                      <a:pt x="15866" y="785"/>
                    </a:lnTo>
                    <a:lnTo>
                      <a:pt x="15788" y="842"/>
                    </a:lnTo>
                    <a:lnTo>
                      <a:pt x="15684" y="938"/>
                    </a:lnTo>
                    <a:lnTo>
                      <a:pt x="15554" y="976"/>
                    </a:lnTo>
                    <a:lnTo>
                      <a:pt x="15425" y="976"/>
                    </a:lnTo>
                    <a:lnTo>
                      <a:pt x="15347" y="976"/>
                    </a:lnTo>
                    <a:lnTo>
                      <a:pt x="15243" y="938"/>
                    </a:lnTo>
                    <a:lnTo>
                      <a:pt x="15166" y="976"/>
                    </a:lnTo>
                    <a:lnTo>
                      <a:pt x="15062" y="938"/>
                    </a:lnTo>
                    <a:lnTo>
                      <a:pt x="14932" y="938"/>
                    </a:lnTo>
                    <a:lnTo>
                      <a:pt x="14932" y="976"/>
                    </a:lnTo>
                    <a:lnTo>
                      <a:pt x="14932" y="1014"/>
                    </a:lnTo>
                    <a:lnTo>
                      <a:pt x="14958" y="1053"/>
                    </a:lnTo>
                    <a:lnTo>
                      <a:pt x="15140" y="1053"/>
                    </a:lnTo>
                    <a:lnTo>
                      <a:pt x="15166" y="1072"/>
                    </a:lnTo>
                    <a:lnTo>
                      <a:pt x="15243" y="1091"/>
                    </a:lnTo>
                    <a:lnTo>
                      <a:pt x="15425" y="1129"/>
                    </a:lnTo>
                    <a:lnTo>
                      <a:pt x="15477" y="1168"/>
                    </a:lnTo>
                    <a:lnTo>
                      <a:pt x="15451" y="1206"/>
                    </a:lnTo>
                    <a:lnTo>
                      <a:pt x="15658" y="1148"/>
                    </a:lnTo>
                    <a:lnTo>
                      <a:pt x="15736" y="1206"/>
                    </a:lnTo>
                    <a:lnTo>
                      <a:pt x="15762" y="1225"/>
                    </a:lnTo>
                    <a:lnTo>
                      <a:pt x="15736" y="1282"/>
                    </a:lnTo>
                    <a:lnTo>
                      <a:pt x="15658" y="1302"/>
                    </a:lnTo>
                    <a:lnTo>
                      <a:pt x="15632" y="1378"/>
                    </a:lnTo>
                    <a:lnTo>
                      <a:pt x="15580" y="1455"/>
                    </a:lnTo>
                    <a:lnTo>
                      <a:pt x="15684" y="1397"/>
                    </a:lnTo>
                    <a:lnTo>
                      <a:pt x="15762" y="1378"/>
                    </a:lnTo>
                    <a:lnTo>
                      <a:pt x="15788" y="1378"/>
                    </a:lnTo>
                    <a:lnTo>
                      <a:pt x="15840" y="1359"/>
                    </a:lnTo>
                    <a:lnTo>
                      <a:pt x="15840" y="1378"/>
                    </a:lnTo>
                    <a:lnTo>
                      <a:pt x="15891" y="1436"/>
                    </a:lnTo>
                    <a:lnTo>
                      <a:pt x="15891" y="1397"/>
                    </a:lnTo>
                    <a:lnTo>
                      <a:pt x="15866" y="1302"/>
                    </a:lnTo>
                    <a:lnTo>
                      <a:pt x="15943" y="1359"/>
                    </a:lnTo>
                    <a:lnTo>
                      <a:pt x="15969" y="1359"/>
                    </a:lnTo>
                    <a:lnTo>
                      <a:pt x="16047" y="1359"/>
                    </a:lnTo>
                    <a:lnTo>
                      <a:pt x="16047" y="1378"/>
                    </a:lnTo>
                    <a:lnTo>
                      <a:pt x="16099" y="1378"/>
                    </a:lnTo>
                    <a:lnTo>
                      <a:pt x="16073" y="1282"/>
                    </a:lnTo>
                    <a:lnTo>
                      <a:pt x="16073" y="1225"/>
                    </a:lnTo>
                    <a:lnTo>
                      <a:pt x="16151" y="1206"/>
                    </a:lnTo>
                    <a:lnTo>
                      <a:pt x="16203" y="1225"/>
                    </a:lnTo>
                    <a:lnTo>
                      <a:pt x="16280" y="1206"/>
                    </a:lnTo>
                    <a:lnTo>
                      <a:pt x="16306" y="1206"/>
                    </a:lnTo>
                    <a:lnTo>
                      <a:pt x="16358" y="1225"/>
                    </a:lnTo>
                    <a:lnTo>
                      <a:pt x="16358" y="1244"/>
                    </a:lnTo>
                    <a:lnTo>
                      <a:pt x="16358" y="1282"/>
                    </a:lnTo>
                    <a:lnTo>
                      <a:pt x="16384" y="1302"/>
                    </a:lnTo>
                    <a:lnTo>
                      <a:pt x="16384" y="1321"/>
                    </a:lnTo>
                    <a:lnTo>
                      <a:pt x="16384" y="1359"/>
                    </a:lnTo>
                    <a:lnTo>
                      <a:pt x="16384" y="1378"/>
                    </a:lnTo>
                    <a:lnTo>
                      <a:pt x="16358" y="1397"/>
                    </a:lnTo>
                    <a:lnTo>
                      <a:pt x="16358" y="1436"/>
                    </a:lnTo>
                    <a:lnTo>
                      <a:pt x="16358" y="1455"/>
                    </a:lnTo>
                    <a:lnTo>
                      <a:pt x="16306" y="1474"/>
                    </a:lnTo>
                    <a:lnTo>
                      <a:pt x="16280" y="1474"/>
                    </a:lnTo>
                    <a:lnTo>
                      <a:pt x="16280" y="1512"/>
                    </a:lnTo>
                    <a:lnTo>
                      <a:pt x="16254" y="1512"/>
                    </a:lnTo>
                    <a:lnTo>
                      <a:pt x="16203" y="1512"/>
                    </a:lnTo>
                    <a:lnTo>
                      <a:pt x="16177" y="1512"/>
                    </a:lnTo>
                    <a:lnTo>
                      <a:pt x="16177" y="1474"/>
                    </a:lnTo>
                    <a:lnTo>
                      <a:pt x="16151" y="1474"/>
                    </a:lnTo>
                    <a:lnTo>
                      <a:pt x="16099" y="1474"/>
                    </a:lnTo>
                    <a:lnTo>
                      <a:pt x="16099" y="1455"/>
                    </a:lnTo>
                    <a:lnTo>
                      <a:pt x="16073" y="1455"/>
                    </a:lnTo>
                    <a:lnTo>
                      <a:pt x="16047" y="1455"/>
                    </a:lnTo>
                    <a:lnTo>
                      <a:pt x="15995" y="1436"/>
                    </a:lnTo>
                    <a:lnTo>
                      <a:pt x="15969" y="1436"/>
                    </a:lnTo>
                    <a:lnTo>
                      <a:pt x="15969" y="1455"/>
                    </a:lnTo>
                    <a:lnTo>
                      <a:pt x="15969" y="1474"/>
                    </a:lnTo>
                    <a:lnTo>
                      <a:pt x="15969" y="1512"/>
                    </a:lnTo>
                    <a:lnTo>
                      <a:pt x="15969" y="1531"/>
                    </a:lnTo>
                    <a:lnTo>
                      <a:pt x="15969" y="1550"/>
                    </a:lnTo>
                    <a:lnTo>
                      <a:pt x="15969" y="1589"/>
                    </a:lnTo>
                    <a:lnTo>
                      <a:pt x="15995" y="1589"/>
                    </a:lnTo>
                    <a:lnTo>
                      <a:pt x="15995" y="1608"/>
                    </a:lnTo>
                    <a:lnTo>
                      <a:pt x="15995" y="1627"/>
                    </a:lnTo>
                    <a:lnTo>
                      <a:pt x="15995" y="1665"/>
                    </a:lnTo>
                    <a:lnTo>
                      <a:pt x="15969" y="1684"/>
                    </a:lnTo>
                    <a:lnTo>
                      <a:pt x="15969" y="1703"/>
                    </a:lnTo>
                    <a:lnTo>
                      <a:pt x="15943" y="1703"/>
                    </a:lnTo>
                    <a:lnTo>
                      <a:pt x="15943" y="1742"/>
                    </a:lnTo>
                    <a:lnTo>
                      <a:pt x="15891" y="1761"/>
                    </a:lnTo>
                    <a:lnTo>
                      <a:pt x="15866" y="1780"/>
                    </a:lnTo>
                    <a:lnTo>
                      <a:pt x="15840" y="1818"/>
                    </a:lnTo>
                    <a:lnTo>
                      <a:pt x="15788" y="1837"/>
                    </a:lnTo>
                    <a:lnTo>
                      <a:pt x="15762" y="1857"/>
                    </a:lnTo>
                    <a:lnTo>
                      <a:pt x="15736" y="1895"/>
                    </a:lnTo>
                    <a:lnTo>
                      <a:pt x="15684" y="1895"/>
                    </a:lnTo>
                    <a:lnTo>
                      <a:pt x="15684" y="1914"/>
                    </a:lnTo>
                    <a:lnTo>
                      <a:pt x="15658" y="1914"/>
                    </a:lnTo>
                    <a:lnTo>
                      <a:pt x="15658" y="1933"/>
                    </a:lnTo>
                    <a:lnTo>
                      <a:pt x="15632" y="1971"/>
                    </a:lnTo>
                    <a:lnTo>
                      <a:pt x="15632" y="1991"/>
                    </a:lnTo>
                    <a:lnTo>
                      <a:pt x="15632" y="2010"/>
                    </a:lnTo>
                    <a:lnTo>
                      <a:pt x="15658" y="2048"/>
                    </a:lnTo>
                    <a:lnTo>
                      <a:pt x="15658" y="2067"/>
                    </a:lnTo>
                    <a:lnTo>
                      <a:pt x="15658" y="2086"/>
                    </a:lnTo>
                    <a:lnTo>
                      <a:pt x="15632" y="2086"/>
                    </a:lnTo>
                    <a:lnTo>
                      <a:pt x="15632" y="2125"/>
                    </a:lnTo>
                    <a:lnTo>
                      <a:pt x="15632" y="2144"/>
                    </a:lnTo>
                    <a:lnTo>
                      <a:pt x="15580" y="2144"/>
                    </a:lnTo>
                    <a:lnTo>
                      <a:pt x="15580" y="2163"/>
                    </a:lnTo>
                    <a:lnTo>
                      <a:pt x="15554" y="2201"/>
                    </a:lnTo>
                    <a:lnTo>
                      <a:pt x="15425" y="2144"/>
                    </a:lnTo>
                    <a:lnTo>
                      <a:pt x="15373" y="2067"/>
                    </a:lnTo>
                    <a:lnTo>
                      <a:pt x="15425" y="1971"/>
                    </a:lnTo>
                    <a:lnTo>
                      <a:pt x="15451" y="1895"/>
                    </a:lnTo>
                    <a:lnTo>
                      <a:pt x="15529" y="1780"/>
                    </a:lnTo>
                    <a:lnTo>
                      <a:pt x="15554" y="1761"/>
                    </a:lnTo>
                    <a:lnTo>
                      <a:pt x="15529" y="1684"/>
                    </a:lnTo>
                    <a:lnTo>
                      <a:pt x="15529" y="1627"/>
                    </a:lnTo>
                    <a:lnTo>
                      <a:pt x="15451" y="1531"/>
                    </a:lnTo>
                    <a:lnTo>
                      <a:pt x="15347" y="1455"/>
                    </a:lnTo>
                    <a:lnTo>
                      <a:pt x="15269" y="1397"/>
                    </a:lnTo>
                    <a:lnTo>
                      <a:pt x="15243" y="1397"/>
                    </a:lnTo>
                    <a:lnTo>
                      <a:pt x="15140" y="1359"/>
                    </a:lnTo>
                    <a:lnTo>
                      <a:pt x="15062" y="1359"/>
                    </a:lnTo>
                    <a:lnTo>
                      <a:pt x="14932" y="1359"/>
                    </a:lnTo>
                    <a:lnTo>
                      <a:pt x="14829" y="1302"/>
                    </a:lnTo>
                    <a:lnTo>
                      <a:pt x="14725" y="1206"/>
                    </a:lnTo>
                    <a:lnTo>
                      <a:pt x="14647" y="1168"/>
                    </a:lnTo>
                    <a:lnTo>
                      <a:pt x="14621" y="1148"/>
                    </a:lnTo>
                    <a:lnTo>
                      <a:pt x="14492" y="1168"/>
                    </a:lnTo>
                    <a:lnTo>
                      <a:pt x="14388" y="1206"/>
                    </a:lnTo>
                    <a:lnTo>
                      <a:pt x="14232" y="1282"/>
                    </a:lnTo>
                    <a:lnTo>
                      <a:pt x="14129" y="1359"/>
                    </a:lnTo>
                    <a:lnTo>
                      <a:pt x="14077" y="1378"/>
                    </a:lnTo>
                    <a:lnTo>
                      <a:pt x="14025" y="1397"/>
                    </a:lnTo>
                    <a:lnTo>
                      <a:pt x="13895" y="1436"/>
                    </a:lnTo>
                    <a:lnTo>
                      <a:pt x="13766" y="1455"/>
                    </a:lnTo>
                    <a:lnTo>
                      <a:pt x="13662" y="1531"/>
                    </a:lnTo>
                    <a:lnTo>
                      <a:pt x="13558" y="1627"/>
                    </a:lnTo>
                    <a:lnTo>
                      <a:pt x="13506" y="1761"/>
                    </a:lnTo>
                    <a:lnTo>
                      <a:pt x="13481" y="1895"/>
                    </a:lnTo>
                    <a:lnTo>
                      <a:pt x="13506" y="1991"/>
                    </a:lnTo>
                    <a:lnTo>
                      <a:pt x="13506" y="2086"/>
                    </a:lnTo>
                    <a:lnTo>
                      <a:pt x="13506" y="2201"/>
                    </a:lnTo>
                    <a:lnTo>
                      <a:pt x="13558" y="2297"/>
                    </a:lnTo>
                    <a:lnTo>
                      <a:pt x="13584" y="2393"/>
                    </a:lnTo>
                    <a:lnTo>
                      <a:pt x="13610" y="2469"/>
                    </a:lnTo>
                    <a:lnTo>
                      <a:pt x="13610" y="2584"/>
                    </a:lnTo>
                    <a:lnTo>
                      <a:pt x="13481" y="2660"/>
                    </a:lnTo>
                    <a:lnTo>
                      <a:pt x="13377" y="2756"/>
                    </a:lnTo>
                    <a:lnTo>
                      <a:pt x="13299" y="2852"/>
                    </a:lnTo>
                    <a:lnTo>
                      <a:pt x="13195" y="2967"/>
                    </a:lnTo>
                    <a:lnTo>
                      <a:pt x="13040" y="3043"/>
                    </a:lnTo>
                    <a:lnTo>
                      <a:pt x="12936" y="3005"/>
                    </a:lnTo>
                    <a:lnTo>
                      <a:pt x="12858" y="2967"/>
                    </a:lnTo>
                    <a:lnTo>
                      <a:pt x="12755" y="2890"/>
                    </a:lnTo>
                    <a:lnTo>
                      <a:pt x="12651" y="2833"/>
                    </a:lnTo>
                    <a:lnTo>
                      <a:pt x="12547" y="2928"/>
                    </a:lnTo>
                    <a:lnTo>
                      <a:pt x="12469" y="3005"/>
                    </a:lnTo>
                    <a:lnTo>
                      <a:pt x="12418" y="3062"/>
                    </a:lnTo>
                    <a:lnTo>
                      <a:pt x="12340" y="3082"/>
                    </a:lnTo>
                    <a:lnTo>
                      <a:pt x="12210" y="3120"/>
                    </a:lnTo>
                    <a:lnTo>
                      <a:pt x="12029" y="3082"/>
                    </a:lnTo>
                    <a:lnTo>
                      <a:pt x="11847" y="3062"/>
                    </a:lnTo>
                    <a:lnTo>
                      <a:pt x="11744" y="3062"/>
                    </a:lnTo>
                    <a:lnTo>
                      <a:pt x="11692" y="3005"/>
                    </a:lnTo>
                    <a:lnTo>
                      <a:pt x="11614" y="2890"/>
                    </a:lnTo>
                    <a:lnTo>
                      <a:pt x="11484" y="2775"/>
                    </a:lnTo>
                    <a:lnTo>
                      <a:pt x="11303" y="2660"/>
                    </a:lnTo>
                    <a:lnTo>
                      <a:pt x="11225" y="2584"/>
                    </a:lnTo>
                    <a:lnTo>
                      <a:pt x="11095" y="2507"/>
                    </a:lnTo>
                    <a:lnTo>
                      <a:pt x="10914" y="2469"/>
                    </a:lnTo>
                    <a:lnTo>
                      <a:pt x="10784" y="2527"/>
                    </a:lnTo>
                    <a:lnTo>
                      <a:pt x="10810" y="2622"/>
                    </a:lnTo>
                    <a:lnTo>
                      <a:pt x="10888" y="2699"/>
                    </a:lnTo>
                    <a:lnTo>
                      <a:pt x="10784" y="2756"/>
                    </a:lnTo>
                    <a:lnTo>
                      <a:pt x="10681" y="2737"/>
                    </a:lnTo>
                    <a:lnTo>
                      <a:pt x="10603" y="2756"/>
                    </a:lnTo>
                    <a:lnTo>
                      <a:pt x="10577" y="2814"/>
                    </a:lnTo>
                    <a:lnTo>
                      <a:pt x="10551" y="2833"/>
                    </a:lnTo>
                    <a:lnTo>
                      <a:pt x="10473" y="2833"/>
                    </a:lnTo>
                    <a:lnTo>
                      <a:pt x="10396" y="2833"/>
                    </a:lnTo>
                    <a:lnTo>
                      <a:pt x="10344" y="2833"/>
                    </a:lnTo>
                    <a:lnTo>
                      <a:pt x="10266" y="2852"/>
                    </a:lnTo>
                    <a:lnTo>
                      <a:pt x="10292" y="2928"/>
                    </a:lnTo>
                    <a:lnTo>
                      <a:pt x="10344" y="2967"/>
                    </a:lnTo>
                    <a:lnTo>
                      <a:pt x="10370" y="3043"/>
                    </a:lnTo>
                    <a:lnTo>
                      <a:pt x="10370" y="3120"/>
                    </a:lnTo>
                    <a:lnTo>
                      <a:pt x="10344" y="3158"/>
                    </a:lnTo>
                    <a:lnTo>
                      <a:pt x="10292" y="3292"/>
                    </a:lnTo>
                    <a:lnTo>
                      <a:pt x="10266" y="3369"/>
                    </a:lnTo>
                    <a:lnTo>
                      <a:pt x="10266" y="3464"/>
                    </a:lnTo>
                    <a:lnTo>
                      <a:pt x="10370" y="3503"/>
                    </a:lnTo>
                    <a:lnTo>
                      <a:pt x="10396" y="3522"/>
                    </a:lnTo>
                    <a:lnTo>
                      <a:pt x="10344" y="3598"/>
                    </a:lnTo>
                    <a:lnTo>
                      <a:pt x="10266" y="3617"/>
                    </a:lnTo>
                    <a:lnTo>
                      <a:pt x="10240" y="3617"/>
                    </a:lnTo>
                    <a:lnTo>
                      <a:pt x="10162" y="3598"/>
                    </a:lnTo>
                    <a:lnTo>
                      <a:pt x="10059" y="3598"/>
                    </a:lnTo>
                    <a:lnTo>
                      <a:pt x="9981" y="3579"/>
                    </a:lnTo>
                    <a:lnTo>
                      <a:pt x="9851" y="3541"/>
                    </a:lnTo>
                    <a:lnTo>
                      <a:pt x="9747" y="3522"/>
                    </a:lnTo>
                    <a:lnTo>
                      <a:pt x="9644" y="3522"/>
                    </a:lnTo>
                    <a:lnTo>
                      <a:pt x="9514" y="3541"/>
                    </a:lnTo>
                    <a:lnTo>
                      <a:pt x="9410" y="3522"/>
                    </a:lnTo>
                    <a:lnTo>
                      <a:pt x="9307" y="3541"/>
                    </a:lnTo>
                    <a:lnTo>
                      <a:pt x="9229" y="3579"/>
                    </a:lnTo>
                    <a:lnTo>
                      <a:pt x="9203" y="3675"/>
                    </a:lnTo>
                    <a:lnTo>
                      <a:pt x="9229" y="3771"/>
                    </a:lnTo>
                    <a:lnTo>
                      <a:pt x="9229" y="3847"/>
                    </a:lnTo>
                    <a:lnTo>
                      <a:pt x="9229" y="3924"/>
                    </a:lnTo>
                    <a:lnTo>
                      <a:pt x="9203" y="4115"/>
                    </a:lnTo>
                    <a:lnTo>
                      <a:pt x="9099" y="4230"/>
                    </a:lnTo>
                    <a:lnTo>
                      <a:pt x="9047" y="4230"/>
                    </a:lnTo>
                    <a:lnTo>
                      <a:pt x="8918" y="4134"/>
                    </a:lnTo>
                    <a:lnTo>
                      <a:pt x="8788" y="4077"/>
                    </a:lnTo>
                    <a:lnTo>
                      <a:pt x="8633" y="4115"/>
                    </a:lnTo>
                    <a:lnTo>
                      <a:pt x="8581" y="4192"/>
                    </a:lnTo>
                    <a:lnTo>
                      <a:pt x="8477" y="4287"/>
                    </a:lnTo>
                    <a:lnTo>
                      <a:pt x="8373" y="4383"/>
                    </a:lnTo>
                    <a:lnTo>
                      <a:pt x="8322" y="4517"/>
                    </a:lnTo>
                    <a:lnTo>
                      <a:pt x="8322" y="4613"/>
                    </a:lnTo>
                    <a:lnTo>
                      <a:pt x="8270" y="4728"/>
                    </a:lnTo>
                    <a:lnTo>
                      <a:pt x="8114" y="4881"/>
                    </a:lnTo>
                    <a:lnTo>
                      <a:pt x="8088" y="4976"/>
                    </a:lnTo>
                    <a:lnTo>
                      <a:pt x="8166" y="5072"/>
                    </a:lnTo>
                    <a:lnTo>
                      <a:pt x="8270" y="5149"/>
                    </a:lnTo>
                    <a:lnTo>
                      <a:pt x="8296" y="5283"/>
                    </a:lnTo>
                    <a:lnTo>
                      <a:pt x="8270" y="5359"/>
                    </a:lnTo>
                    <a:lnTo>
                      <a:pt x="8192" y="5455"/>
                    </a:lnTo>
                    <a:lnTo>
                      <a:pt x="8062" y="5589"/>
                    </a:lnTo>
                    <a:lnTo>
                      <a:pt x="7985" y="5685"/>
                    </a:lnTo>
                    <a:lnTo>
                      <a:pt x="7855" y="5838"/>
                    </a:lnTo>
                    <a:lnTo>
                      <a:pt x="7699" y="5972"/>
                    </a:lnTo>
                    <a:lnTo>
                      <a:pt x="7648" y="6125"/>
                    </a:lnTo>
                    <a:lnTo>
                      <a:pt x="7648" y="6297"/>
                    </a:lnTo>
                    <a:lnTo>
                      <a:pt x="7596" y="6374"/>
                    </a:lnTo>
                    <a:lnTo>
                      <a:pt x="7570" y="6412"/>
                    </a:lnTo>
                    <a:lnTo>
                      <a:pt x="7544" y="6450"/>
                    </a:lnTo>
                    <a:lnTo>
                      <a:pt x="7362" y="6527"/>
                    </a:lnTo>
                    <a:lnTo>
                      <a:pt x="7259" y="6527"/>
                    </a:lnTo>
                    <a:lnTo>
                      <a:pt x="7155" y="6584"/>
                    </a:lnTo>
                    <a:lnTo>
                      <a:pt x="7181" y="6718"/>
                    </a:lnTo>
                    <a:lnTo>
                      <a:pt x="7181" y="6910"/>
                    </a:lnTo>
                    <a:lnTo>
                      <a:pt x="7181" y="7178"/>
                    </a:lnTo>
                    <a:lnTo>
                      <a:pt x="7077" y="7637"/>
                    </a:lnTo>
                    <a:lnTo>
                      <a:pt x="7051" y="7733"/>
                    </a:lnTo>
                    <a:lnTo>
                      <a:pt x="6922" y="7981"/>
                    </a:lnTo>
                    <a:lnTo>
                      <a:pt x="6740" y="8192"/>
                    </a:lnTo>
                    <a:lnTo>
                      <a:pt x="6662" y="8288"/>
                    </a:lnTo>
                    <a:lnTo>
                      <a:pt x="6662" y="8364"/>
                    </a:lnTo>
                    <a:lnTo>
                      <a:pt x="6870" y="8517"/>
                    </a:lnTo>
                    <a:lnTo>
                      <a:pt x="6948" y="8632"/>
                    </a:lnTo>
                    <a:lnTo>
                      <a:pt x="6948" y="8824"/>
                    </a:lnTo>
                    <a:lnTo>
                      <a:pt x="6948" y="8938"/>
                    </a:lnTo>
                    <a:lnTo>
                      <a:pt x="6818" y="9053"/>
                    </a:lnTo>
                    <a:lnTo>
                      <a:pt x="6637" y="9053"/>
                    </a:lnTo>
                    <a:lnTo>
                      <a:pt x="6403" y="9034"/>
                    </a:lnTo>
                    <a:lnTo>
                      <a:pt x="6118" y="9092"/>
                    </a:lnTo>
                    <a:lnTo>
                      <a:pt x="5911" y="9187"/>
                    </a:lnTo>
                    <a:lnTo>
                      <a:pt x="5781" y="9340"/>
                    </a:lnTo>
                    <a:lnTo>
                      <a:pt x="5600" y="9494"/>
                    </a:lnTo>
                    <a:lnTo>
                      <a:pt x="5522" y="9647"/>
                    </a:lnTo>
                    <a:lnTo>
                      <a:pt x="5470" y="9857"/>
                    </a:lnTo>
                    <a:lnTo>
                      <a:pt x="5496" y="10029"/>
                    </a:lnTo>
                    <a:lnTo>
                      <a:pt x="5600" y="10163"/>
                    </a:lnTo>
                    <a:lnTo>
                      <a:pt x="5626" y="10202"/>
                    </a:lnTo>
                    <a:lnTo>
                      <a:pt x="5574" y="10317"/>
                    </a:lnTo>
                    <a:lnTo>
                      <a:pt x="5574" y="10336"/>
                    </a:lnTo>
                    <a:lnTo>
                      <a:pt x="5522" y="10431"/>
                    </a:lnTo>
                    <a:lnTo>
                      <a:pt x="5496" y="10546"/>
                    </a:lnTo>
                    <a:lnTo>
                      <a:pt x="5496" y="10623"/>
                    </a:lnTo>
                    <a:lnTo>
                      <a:pt x="5496" y="10642"/>
                    </a:lnTo>
                    <a:lnTo>
                      <a:pt x="5496" y="10738"/>
                    </a:lnTo>
                    <a:lnTo>
                      <a:pt x="5470" y="10814"/>
                    </a:lnTo>
                    <a:lnTo>
                      <a:pt x="5470" y="10948"/>
                    </a:lnTo>
                    <a:lnTo>
                      <a:pt x="5496" y="10967"/>
                    </a:lnTo>
                    <a:lnTo>
                      <a:pt x="5574" y="11159"/>
                    </a:lnTo>
                    <a:lnTo>
                      <a:pt x="5574" y="11350"/>
                    </a:lnTo>
                    <a:lnTo>
                      <a:pt x="5522" y="11580"/>
                    </a:lnTo>
                    <a:lnTo>
                      <a:pt x="5574" y="11809"/>
                    </a:lnTo>
                    <a:lnTo>
                      <a:pt x="5677" y="11963"/>
                    </a:lnTo>
                    <a:lnTo>
                      <a:pt x="5988" y="12116"/>
                    </a:lnTo>
                    <a:lnTo>
                      <a:pt x="6014" y="12345"/>
                    </a:lnTo>
                    <a:lnTo>
                      <a:pt x="5937" y="12556"/>
                    </a:lnTo>
                    <a:lnTo>
                      <a:pt x="5781" y="12690"/>
                    </a:lnTo>
                    <a:lnTo>
                      <a:pt x="5574" y="12728"/>
                    </a:lnTo>
                    <a:lnTo>
                      <a:pt x="5522" y="12805"/>
                    </a:lnTo>
                    <a:lnTo>
                      <a:pt x="5677" y="12939"/>
                    </a:lnTo>
                    <a:lnTo>
                      <a:pt x="5781" y="13226"/>
                    </a:lnTo>
                    <a:lnTo>
                      <a:pt x="5807" y="13322"/>
                    </a:lnTo>
                    <a:lnTo>
                      <a:pt x="5781" y="13456"/>
                    </a:lnTo>
                    <a:lnTo>
                      <a:pt x="5703" y="13647"/>
                    </a:lnTo>
                    <a:lnTo>
                      <a:pt x="5781" y="13724"/>
                    </a:lnTo>
                    <a:lnTo>
                      <a:pt x="5729" y="13915"/>
                    </a:lnTo>
                    <a:lnTo>
                      <a:pt x="5626" y="14030"/>
                    </a:lnTo>
                    <a:lnTo>
                      <a:pt x="5418" y="14106"/>
                    </a:lnTo>
                    <a:lnTo>
                      <a:pt x="5263" y="14164"/>
                    </a:lnTo>
                    <a:lnTo>
                      <a:pt x="5263" y="14298"/>
                    </a:lnTo>
                    <a:lnTo>
                      <a:pt x="5159" y="14451"/>
                    </a:lnTo>
                    <a:lnTo>
                      <a:pt x="5081" y="14547"/>
                    </a:lnTo>
                    <a:lnTo>
                      <a:pt x="5081" y="14719"/>
                    </a:lnTo>
                    <a:lnTo>
                      <a:pt x="5159" y="14872"/>
                    </a:lnTo>
                    <a:lnTo>
                      <a:pt x="5003" y="15312"/>
                    </a:lnTo>
                    <a:lnTo>
                      <a:pt x="4900" y="15389"/>
                    </a:lnTo>
                    <a:lnTo>
                      <a:pt x="4848" y="15293"/>
                    </a:lnTo>
                    <a:lnTo>
                      <a:pt x="4796" y="15446"/>
                    </a:lnTo>
                    <a:lnTo>
                      <a:pt x="4796" y="15178"/>
                    </a:lnTo>
                    <a:lnTo>
                      <a:pt x="4770" y="1514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7" name="Drawing 58"/>
              <p:cNvSpPr>
                <a:spLocks noChangeAspect="1"/>
              </p:cNvSpPr>
              <p:nvPr/>
            </p:nvSpPr>
            <p:spPr bwMode="auto">
              <a:xfrm>
                <a:off x="6390" y="-1373"/>
                <a:ext cx="1612" cy="49"/>
              </a:xfrm>
              <a:custGeom>
                <a:avLst/>
                <a:gdLst/>
                <a:ahLst/>
                <a:cxnLst>
                  <a:cxn ang="0">
                    <a:pos x="10082" y="334"/>
                  </a:cxn>
                  <a:cxn ang="0">
                    <a:pos x="11028" y="1337"/>
                  </a:cxn>
                  <a:cxn ang="0">
                    <a:pos x="11028" y="3344"/>
                  </a:cxn>
                  <a:cxn ang="0">
                    <a:pos x="11973" y="4347"/>
                  </a:cxn>
                  <a:cxn ang="0">
                    <a:pos x="10713" y="7356"/>
                  </a:cxn>
                  <a:cxn ang="0">
                    <a:pos x="11973" y="6687"/>
                  </a:cxn>
                  <a:cxn ang="0">
                    <a:pos x="13548" y="4012"/>
                  </a:cxn>
                  <a:cxn ang="0">
                    <a:pos x="13863" y="1672"/>
                  </a:cxn>
                  <a:cxn ang="0">
                    <a:pos x="16069" y="3344"/>
                  </a:cxn>
                  <a:cxn ang="0">
                    <a:pos x="16069" y="6687"/>
                  </a:cxn>
                  <a:cxn ang="0">
                    <a:pos x="14494" y="8025"/>
                  </a:cxn>
                  <a:cxn ang="0">
                    <a:pos x="12603" y="10700"/>
                  </a:cxn>
                  <a:cxn ang="0">
                    <a:pos x="11973" y="9697"/>
                  </a:cxn>
                  <a:cxn ang="0">
                    <a:pos x="10713" y="11368"/>
                  </a:cxn>
                  <a:cxn ang="0">
                    <a:pos x="9767" y="13375"/>
                  </a:cxn>
                  <a:cxn ang="0">
                    <a:pos x="8822" y="11034"/>
                  </a:cxn>
                  <a:cxn ang="0">
                    <a:pos x="8192" y="12037"/>
                  </a:cxn>
                  <a:cxn ang="0">
                    <a:pos x="5671" y="15047"/>
                  </a:cxn>
                  <a:cxn ang="0">
                    <a:pos x="4411" y="14712"/>
                  </a:cxn>
                  <a:cxn ang="0">
                    <a:pos x="3466" y="14043"/>
                  </a:cxn>
                  <a:cxn ang="0">
                    <a:pos x="1260" y="16050"/>
                  </a:cxn>
                  <a:cxn ang="0">
                    <a:pos x="0" y="16050"/>
                  </a:cxn>
                  <a:cxn ang="0">
                    <a:pos x="0" y="13709"/>
                  </a:cxn>
                  <a:cxn ang="0">
                    <a:pos x="1260" y="12372"/>
                  </a:cxn>
                  <a:cxn ang="0">
                    <a:pos x="3466" y="11368"/>
                  </a:cxn>
                  <a:cxn ang="0">
                    <a:pos x="4726" y="11034"/>
                  </a:cxn>
                  <a:cxn ang="0">
                    <a:pos x="5986" y="10700"/>
                  </a:cxn>
                  <a:cxn ang="0">
                    <a:pos x="6932" y="8694"/>
                  </a:cxn>
                  <a:cxn ang="0">
                    <a:pos x="8192" y="7356"/>
                  </a:cxn>
                  <a:cxn ang="0">
                    <a:pos x="8507" y="5350"/>
                  </a:cxn>
                  <a:cxn ang="0">
                    <a:pos x="8822" y="4012"/>
                  </a:cxn>
                  <a:cxn ang="0">
                    <a:pos x="8822" y="2006"/>
                  </a:cxn>
                  <a:cxn ang="0">
                    <a:pos x="9767" y="334"/>
                  </a:cxn>
                </a:cxnLst>
                <a:rect l="0" t="0" r="r" b="b"/>
                <a:pathLst>
                  <a:path w="16384" h="16384">
                    <a:moveTo>
                      <a:pt x="9767" y="334"/>
                    </a:moveTo>
                    <a:lnTo>
                      <a:pt x="10082" y="334"/>
                    </a:lnTo>
                    <a:lnTo>
                      <a:pt x="10713" y="0"/>
                    </a:lnTo>
                    <a:lnTo>
                      <a:pt x="11028" y="1337"/>
                    </a:lnTo>
                    <a:lnTo>
                      <a:pt x="11343" y="2006"/>
                    </a:lnTo>
                    <a:lnTo>
                      <a:pt x="11028" y="3344"/>
                    </a:lnTo>
                    <a:lnTo>
                      <a:pt x="11343" y="3009"/>
                    </a:lnTo>
                    <a:lnTo>
                      <a:pt x="11973" y="4347"/>
                    </a:lnTo>
                    <a:lnTo>
                      <a:pt x="11343" y="6019"/>
                    </a:lnTo>
                    <a:lnTo>
                      <a:pt x="10713" y="7356"/>
                    </a:lnTo>
                    <a:lnTo>
                      <a:pt x="11028" y="7022"/>
                    </a:lnTo>
                    <a:lnTo>
                      <a:pt x="11973" y="6687"/>
                    </a:lnTo>
                    <a:lnTo>
                      <a:pt x="12603" y="4347"/>
                    </a:lnTo>
                    <a:lnTo>
                      <a:pt x="13548" y="4012"/>
                    </a:lnTo>
                    <a:lnTo>
                      <a:pt x="13548" y="3009"/>
                    </a:lnTo>
                    <a:lnTo>
                      <a:pt x="13863" y="1672"/>
                    </a:lnTo>
                    <a:lnTo>
                      <a:pt x="15124" y="2006"/>
                    </a:lnTo>
                    <a:lnTo>
                      <a:pt x="16069" y="3344"/>
                    </a:lnTo>
                    <a:lnTo>
                      <a:pt x="16384" y="5350"/>
                    </a:lnTo>
                    <a:lnTo>
                      <a:pt x="16069" y="6687"/>
                    </a:lnTo>
                    <a:lnTo>
                      <a:pt x="15754" y="7356"/>
                    </a:lnTo>
                    <a:lnTo>
                      <a:pt x="14494" y="8025"/>
                    </a:lnTo>
                    <a:lnTo>
                      <a:pt x="13233" y="9362"/>
                    </a:lnTo>
                    <a:lnTo>
                      <a:pt x="12603" y="10700"/>
                    </a:lnTo>
                    <a:lnTo>
                      <a:pt x="11973" y="9362"/>
                    </a:lnTo>
                    <a:lnTo>
                      <a:pt x="11973" y="9697"/>
                    </a:lnTo>
                    <a:lnTo>
                      <a:pt x="11028" y="10700"/>
                    </a:lnTo>
                    <a:lnTo>
                      <a:pt x="10713" y="11368"/>
                    </a:lnTo>
                    <a:lnTo>
                      <a:pt x="10713" y="12372"/>
                    </a:lnTo>
                    <a:lnTo>
                      <a:pt x="9767" y="13375"/>
                    </a:lnTo>
                    <a:lnTo>
                      <a:pt x="9452" y="12372"/>
                    </a:lnTo>
                    <a:lnTo>
                      <a:pt x="8822" y="11034"/>
                    </a:lnTo>
                    <a:lnTo>
                      <a:pt x="9452" y="10031"/>
                    </a:lnTo>
                    <a:lnTo>
                      <a:pt x="8192" y="12037"/>
                    </a:lnTo>
                    <a:lnTo>
                      <a:pt x="6932" y="13709"/>
                    </a:lnTo>
                    <a:lnTo>
                      <a:pt x="5671" y="15047"/>
                    </a:lnTo>
                    <a:lnTo>
                      <a:pt x="4411" y="15381"/>
                    </a:lnTo>
                    <a:lnTo>
                      <a:pt x="4411" y="14712"/>
                    </a:lnTo>
                    <a:lnTo>
                      <a:pt x="4411" y="14043"/>
                    </a:lnTo>
                    <a:lnTo>
                      <a:pt x="3466" y="14043"/>
                    </a:lnTo>
                    <a:lnTo>
                      <a:pt x="2521" y="15381"/>
                    </a:lnTo>
                    <a:lnTo>
                      <a:pt x="1260" y="16050"/>
                    </a:lnTo>
                    <a:lnTo>
                      <a:pt x="630" y="16384"/>
                    </a:lnTo>
                    <a:lnTo>
                      <a:pt x="0" y="16050"/>
                    </a:lnTo>
                    <a:lnTo>
                      <a:pt x="0" y="14712"/>
                    </a:lnTo>
                    <a:lnTo>
                      <a:pt x="0" y="13709"/>
                    </a:lnTo>
                    <a:lnTo>
                      <a:pt x="945" y="13709"/>
                    </a:lnTo>
                    <a:lnTo>
                      <a:pt x="1260" y="12372"/>
                    </a:lnTo>
                    <a:lnTo>
                      <a:pt x="2206" y="12372"/>
                    </a:lnTo>
                    <a:lnTo>
                      <a:pt x="3466" y="11368"/>
                    </a:lnTo>
                    <a:lnTo>
                      <a:pt x="3781" y="12037"/>
                    </a:lnTo>
                    <a:lnTo>
                      <a:pt x="4726" y="11034"/>
                    </a:lnTo>
                    <a:lnTo>
                      <a:pt x="5041" y="10700"/>
                    </a:lnTo>
                    <a:lnTo>
                      <a:pt x="5986" y="10700"/>
                    </a:lnTo>
                    <a:lnTo>
                      <a:pt x="7247" y="9697"/>
                    </a:lnTo>
                    <a:lnTo>
                      <a:pt x="6932" y="8694"/>
                    </a:lnTo>
                    <a:lnTo>
                      <a:pt x="7247" y="8359"/>
                    </a:lnTo>
                    <a:lnTo>
                      <a:pt x="8192" y="7356"/>
                    </a:lnTo>
                    <a:lnTo>
                      <a:pt x="8507" y="6687"/>
                    </a:lnTo>
                    <a:lnTo>
                      <a:pt x="8507" y="5350"/>
                    </a:lnTo>
                    <a:lnTo>
                      <a:pt x="8822" y="4681"/>
                    </a:lnTo>
                    <a:lnTo>
                      <a:pt x="8822" y="4012"/>
                    </a:lnTo>
                    <a:lnTo>
                      <a:pt x="8822" y="3009"/>
                    </a:lnTo>
                    <a:lnTo>
                      <a:pt x="8822" y="2006"/>
                    </a:lnTo>
                    <a:lnTo>
                      <a:pt x="9452" y="669"/>
                    </a:lnTo>
                    <a:lnTo>
                      <a:pt x="9767" y="33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8" name="Drawing 59"/>
              <p:cNvSpPr>
                <a:spLocks noChangeAspect="1"/>
              </p:cNvSpPr>
              <p:nvPr/>
            </p:nvSpPr>
            <p:spPr bwMode="auto">
              <a:xfrm>
                <a:off x="6483" y="-1373"/>
                <a:ext cx="651" cy="24"/>
              </a:xfrm>
              <a:custGeom>
                <a:avLst/>
                <a:gdLst/>
                <a:ahLst/>
                <a:cxnLst>
                  <a:cxn ang="0">
                    <a:pos x="780" y="12288"/>
                  </a:cxn>
                  <a:cxn ang="0">
                    <a:pos x="2341" y="11605"/>
                  </a:cxn>
                  <a:cxn ang="0">
                    <a:pos x="780" y="10923"/>
                  </a:cxn>
                  <a:cxn ang="0">
                    <a:pos x="780" y="9557"/>
                  </a:cxn>
                  <a:cxn ang="0">
                    <a:pos x="780" y="8875"/>
                  </a:cxn>
                  <a:cxn ang="0">
                    <a:pos x="3121" y="9557"/>
                  </a:cxn>
                  <a:cxn ang="0">
                    <a:pos x="3121" y="8192"/>
                  </a:cxn>
                  <a:cxn ang="0">
                    <a:pos x="5461" y="8875"/>
                  </a:cxn>
                  <a:cxn ang="0">
                    <a:pos x="6242" y="6827"/>
                  </a:cxn>
                  <a:cxn ang="0">
                    <a:pos x="7022" y="3413"/>
                  </a:cxn>
                  <a:cxn ang="0">
                    <a:pos x="8582" y="6144"/>
                  </a:cxn>
                  <a:cxn ang="0">
                    <a:pos x="11703" y="6144"/>
                  </a:cxn>
                  <a:cxn ang="0">
                    <a:pos x="11703" y="3413"/>
                  </a:cxn>
                  <a:cxn ang="0">
                    <a:pos x="11703" y="0"/>
                  </a:cxn>
                  <a:cxn ang="0">
                    <a:pos x="11703" y="683"/>
                  </a:cxn>
                  <a:cxn ang="0">
                    <a:pos x="13263" y="2731"/>
                  </a:cxn>
                  <a:cxn ang="0">
                    <a:pos x="14824" y="4096"/>
                  </a:cxn>
                  <a:cxn ang="0">
                    <a:pos x="15604" y="6144"/>
                  </a:cxn>
                  <a:cxn ang="0">
                    <a:pos x="15604" y="8875"/>
                  </a:cxn>
                  <a:cxn ang="0">
                    <a:pos x="15604" y="10923"/>
                  </a:cxn>
                  <a:cxn ang="0">
                    <a:pos x="16384" y="13653"/>
                  </a:cxn>
                  <a:cxn ang="0">
                    <a:pos x="13263" y="13653"/>
                  </a:cxn>
                  <a:cxn ang="0">
                    <a:pos x="11703" y="15019"/>
                  </a:cxn>
                  <a:cxn ang="0">
                    <a:pos x="9362" y="16384"/>
                  </a:cxn>
                  <a:cxn ang="0">
                    <a:pos x="8582" y="14336"/>
                  </a:cxn>
                  <a:cxn ang="0">
                    <a:pos x="10142" y="12288"/>
                  </a:cxn>
                  <a:cxn ang="0">
                    <a:pos x="11703" y="9557"/>
                  </a:cxn>
                  <a:cxn ang="0">
                    <a:pos x="9362" y="12288"/>
                  </a:cxn>
                  <a:cxn ang="0">
                    <a:pos x="7022" y="12288"/>
                  </a:cxn>
                  <a:cxn ang="0">
                    <a:pos x="5461" y="13653"/>
                  </a:cxn>
                  <a:cxn ang="0">
                    <a:pos x="3901" y="14336"/>
                  </a:cxn>
                  <a:cxn ang="0">
                    <a:pos x="780" y="16384"/>
                  </a:cxn>
                  <a:cxn ang="0">
                    <a:pos x="0" y="14336"/>
                  </a:cxn>
                  <a:cxn ang="0">
                    <a:pos x="0" y="12288"/>
                  </a:cxn>
                  <a:cxn ang="0">
                    <a:pos x="780" y="12288"/>
                  </a:cxn>
                </a:cxnLst>
                <a:rect l="0" t="0" r="r" b="b"/>
                <a:pathLst>
                  <a:path w="16384" h="16384">
                    <a:moveTo>
                      <a:pt x="780" y="12288"/>
                    </a:moveTo>
                    <a:lnTo>
                      <a:pt x="2341" y="11605"/>
                    </a:lnTo>
                    <a:lnTo>
                      <a:pt x="780" y="10923"/>
                    </a:lnTo>
                    <a:lnTo>
                      <a:pt x="780" y="9557"/>
                    </a:lnTo>
                    <a:lnTo>
                      <a:pt x="780" y="8875"/>
                    </a:lnTo>
                    <a:lnTo>
                      <a:pt x="3121" y="9557"/>
                    </a:lnTo>
                    <a:lnTo>
                      <a:pt x="3121" y="8192"/>
                    </a:lnTo>
                    <a:lnTo>
                      <a:pt x="5461" y="8875"/>
                    </a:lnTo>
                    <a:lnTo>
                      <a:pt x="6242" y="6827"/>
                    </a:lnTo>
                    <a:lnTo>
                      <a:pt x="7022" y="3413"/>
                    </a:lnTo>
                    <a:lnTo>
                      <a:pt x="8582" y="6144"/>
                    </a:lnTo>
                    <a:lnTo>
                      <a:pt x="11703" y="6144"/>
                    </a:lnTo>
                    <a:lnTo>
                      <a:pt x="11703" y="3413"/>
                    </a:lnTo>
                    <a:lnTo>
                      <a:pt x="11703" y="0"/>
                    </a:lnTo>
                    <a:lnTo>
                      <a:pt x="11703" y="683"/>
                    </a:lnTo>
                    <a:lnTo>
                      <a:pt x="13263" y="2731"/>
                    </a:lnTo>
                    <a:lnTo>
                      <a:pt x="14824" y="4096"/>
                    </a:lnTo>
                    <a:lnTo>
                      <a:pt x="15604" y="6144"/>
                    </a:lnTo>
                    <a:lnTo>
                      <a:pt x="15604" y="8875"/>
                    </a:lnTo>
                    <a:lnTo>
                      <a:pt x="15604" y="10923"/>
                    </a:lnTo>
                    <a:lnTo>
                      <a:pt x="16384" y="13653"/>
                    </a:lnTo>
                    <a:lnTo>
                      <a:pt x="13263" y="13653"/>
                    </a:lnTo>
                    <a:lnTo>
                      <a:pt x="11703" y="15019"/>
                    </a:lnTo>
                    <a:lnTo>
                      <a:pt x="9362" y="16384"/>
                    </a:lnTo>
                    <a:lnTo>
                      <a:pt x="8582" y="14336"/>
                    </a:lnTo>
                    <a:lnTo>
                      <a:pt x="10142" y="12288"/>
                    </a:lnTo>
                    <a:lnTo>
                      <a:pt x="11703" y="9557"/>
                    </a:lnTo>
                    <a:lnTo>
                      <a:pt x="9362" y="12288"/>
                    </a:lnTo>
                    <a:lnTo>
                      <a:pt x="7022" y="12288"/>
                    </a:lnTo>
                    <a:lnTo>
                      <a:pt x="5461" y="13653"/>
                    </a:lnTo>
                    <a:lnTo>
                      <a:pt x="3901" y="14336"/>
                    </a:lnTo>
                    <a:lnTo>
                      <a:pt x="780" y="16384"/>
                    </a:lnTo>
                    <a:lnTo>
                      <a:pt x="0" y="14336"/>
                    </a:lnTo>
                    <a:lnTo>
                      <a:pt x="0" y="12288"/>
                    </a:lnTo>
                    <a:lnTo>
                      <a:pt x="780" y="1228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9" name="Drawing 60"/>
              <p:cNvSpPr>
                <a:spLocks noChangeAspect="1"/>
              </p:cNvSpPr>
              <p:nvPr/>
            </p:nvSpPr>
            <p:spPr bwMode="auto">
              <a:xfrm>
                <a:off x="7258" y="-1395"/>
                <a:ext cx="434" cy="20"/>
              </a:xfrm>
              <a:custGeom>
                <a:avLst/>
                <a:gdLst/>
                <a:ahLst/>
                <a:cxnLst>
                  <a:cxn ang="0">
                    <a:pos x="7022" y="5734"/>
                  </a:cxn>
                  <a:cxn ang="0">
                    <a:pos x="8192" y="5734"/>
                  </a:cxn>
                  <a:cxn ang="0">
                    <a:pos x="8192" y="4915"/>
                  </a:cxn>
                  <a:cxn ang="0">
                    <a:pos x="8192" y="2458"/>
                  </a:cxn>
                  <a:cxn ang="0">
                    <a:pos x="9362" y="0"/>
                  </a:cxn>
                  <a:cxn ang="0">
                    <a:pos x="11703" y="0"/>
                  </a:cxn>
                  <a:cxn ang="0">
                    <a:pos x="14043" y="0"/>
                  </a:cxn>
                  <a:cxn ang="0">
                    <a:pos x="16384" y="1638"/>
                  </a:cxn>
                  <a:cxn ang="0">
                    <a:pos x="14043" y="3277"/>
                  </a:cxn>
                  <a:cxn ang="0">
                    <a:pos x="14043" y="8192"/>
                  </a:cxn>
                  <a:cxn ang="0">
                    <a:pos x="12873" y="9830"/>
                  </a:cxn>
                  <a:cxn ang="0">
                    <a:pos x="11703" y="12288"/>
                  </a:cxn>
                  <a:cxn ang="0">
                    <a:pos x="9362" y="14746"/>
                  </a:cxn>
                  <a:cxn ang="0">
                    <a:pos x="7022" y="15565"/>
                  </a:cxn>
                  <a:cxn ang="0">
                    <a:pos x="3511" y="16384"/>
                  </a:cxn>
                  <a:cxn ang="0">
                    <a:pos x="0" y="16384"/>
                  </a:cxn>
                  <a:cxn ang="0">
                    <a:pos x="0" y="14746"/>
                  </a:cxn>
                  <a:cxn ang="0">
                    <a:pos x="0" y="9830"/>
                  </a:cxn>
                  <a:cxn ang="0">
                    <a:pos x="3511" y="9011"/>
                  </a:cxn>
                  <a:cxn ang="0">
                    <a:pos x="4681" y="8192"/>
                  </a:cxn>
                  <a:cxn ang="0">
                    <a:pos x="7022" y="5734"/>
                  </a:cxn>
                </a:cxnLst>
                <a:rect l="0" t="0" r="r" b="b"/>
                <a:pathLst>
                  <a:path w="16384" h="16384">
                    <a:moveTo>
                      <a:pt x="7022" y="5734"/>
                    </a:moveTo>
                    <a:lnTo>
                      <a:pt x="8192" y="5734"/>
                    </a:lnTo>
                    <a:lnTo>
                      <a:pt x="8192" y="4915"/>
                    </a:lnTo>
                    <a:lnTo>
                      <a:pt x="8192" y="2458"/>
                    </a:lnTo>
                    <a:lnTo>
                      <a:pt x="9362" y="0"/>
                    </a:lnTo>
                    <a:lnTo>
                      <a:pt x="11703" y="0"/>
                    </a:lnTo>
                    <a:lnTo>
                      <a:pt x="14043" y="0"/>
                    </a:lnTo>
                    <a:lnTo>
                      <a:pt x="16384" y="1638"/>
                    </a:lnTo>
                    <a:lnTo>
                      <a:pt x="14043" y="3277"/>
                    </a:lnTo>
                    <a:lnTo>
                      <a:pt x="14043" y="8192"/>
                    </a:lnTo>
                    <a:lnTo>
                      <a:pt x="12873" y="9830"/>
                    </a:lnTo>
                    <a:lnTo>
                      <a:pt x="11703" y="12288"/>
                    </a:lnTo>
                    <a:lnTo>
                      <a:pt x="9362" y="14746"/>
                    </a:lnTo>
                    <a:lnTo>
                      <a:pt x="7022" y="15565"/>
                    </a:lnTo>
                    <a:lnTo>
                      <a:pt x="3511" y="16384"/>
                    </a:lnTo>
                    <a:lnTo>
                      <a:pt x="0" y="16384"/>
                    </a:lnTo>
                    <a:lnTo>
                      <a:pt x="0" y="14746"/>
                    </a:lnTo>
                    <a:lnTo>
                      <a:pt x="0" y="9830"/>
                    </a:lnTo>
                    <a:lnTo>
                      <a:pt x="3511" y="9011"/>
                    </a:lnTo>
                    <a:lnTo>
                      <a:pt x="4681" y="8192"/>
                    </a:lnTo>
                    <a:lnTo>
                      <a:pt x="7022" y="573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0" name="Drawing 61"/>
              <p:cNvSpPr>
                <a:spLocks noChangeAspect="1"/>
              </p:cNvSpPr>
              <p:nvPr/>
            </p:nvSpPr>
            <p:spPr bwMode="auto">
              <a:xfrm>
                <a:off x="6762" y="-1308"/>
                <a:ext cx="434" cy="15"/>
              </a:xfrm>
              <a:custGeom>
                <a:avLst/>
                <a:gdLst/>
                <a:ahLst/>
                <a:cxnLst>
                  <a:cxn ang="0">
                    <a:pos x="4681" y="8738"/>
                  </a:cxn>
                  <a:cxn ang="0">
                    <a:pos x="4681" y="7646"/>
                  </a:cxn>
                  <a:cxn ang="0">
                    <a:pos x="3511" y="5461"/>
                  </a:cxn>
                  <a:cxn ang="0">
                    <a:pos x="3511" y="3277"/>
                  </a:cxn>
                  <a:cxn ang="0">
                    <a:pos x="7022" y="4369"/>
                  </a:cxn>
                  <a:cxn ang="0">
                    <a:pos x="9362" y="4369"/>
                  </a:cxn>
                  <a:cxn ang="0">
                    <a:pos x="12873" y="3277"/>
                  </a:cxn>
                  <a:cxn ang="0">
                    <a:pos x="16384" y="0"/>
                  </a:cxn>
                  <a:cxn ang="0">
                    <a:pos x="16384" y="3277"/>
                  </a:cxn>
                  <a:cxn ang="0">
                    <a:pos x="16384" y="7646"/>
                  </a:cxn>
                  <a:cxn ang="0">
                    <a:pos x="12873" y="8738"/>
                  </a:cxn>
                  <a:cxn ang="0">
                    <a:pos x="9362" y="13107"/>
                  </a:cxn>
                  <a:cxn ang="0">
                    <a:pos x="4681" y="16384"/>
                  </a:cxn>
                  <a:cxn ang="0">
                    <a:pos x="2341" y="16384"/>
                  </a:cxn>
                  <a:cxn ang="0">
                    <a:pos x="0" y="14199"/>
                  </a:cxn>
                  <a:cxn ang="0">
                    <a:pos x="2341" y="13107"/>
                  </a:cxn>
                  <a:cxn ang="0">
                    <a:pos x="3511" y="9830"/>
                  </a:cxn>
                  <a:cxn ang="0">
                    <a:pos x="7022" y="9830"/>
                  </a:cxn>
                  <a:cxn ang="0">
                    <a:pos x="4681" y="8738"/>
                  </a:cxn>
                </a:cxnLst>
                <a:rect l="0" t="0" r="r" b="b"/>
                <a:pathLst>
                  <a:path w="16384" h="16384">
                    <a:moveTo>
                      <a:pt x="4681" y="8738"/>
                    </a:moveTo>
                    <a:lnTo>
                      <a:pt x="4681" y="7646"/>
                    </a:lnTo>
                    <a:lnTo>
                      <a:pt x="3511" y="5461"/>
                    </a:lnTo>
                    <a:lnTo>
                      <a:pt x="3511" y="3277"/>
                    </a:lnTo>
                    <a:lnTo>
                      <a:pt x="7022" y="4369"/>
                    </a:lnTo>
                    <a:lnTo>
                      <a:pt x="9362" y="4369"/>
                    </a:lnTo>
                    <a:lnTo>
                      <a:pt x="12873" y="3277"/>
                    </a:lnTo>
                    <a:lnTo>
                      <a:pt x="16384" y="0"/>
                    </a:lnTo>
                    <a:lnTo>
                      <a:pt x="16384" y="3277"/>
                    </a:lnTo>
                    <a:lnTo>
                      <a:pt x="16384" y="7646"/>
                    </a:lnTo>
                    <a:lnTo>
                      <a:pt x="12873" y="8738"/>
                    </a:lnTo>
                    <a:lnTo>
                      <a:pt x="9362" y="13107"/>
                    </a:lnTo>
                    <a:lnTo>
                      <a:pt x="4681" y="16384"/>
                    </a:lnTo>
                    <a:lnTo>
                      <a:pt x="2341" y="16384"/>
                    </a:lnTo>
                    <a:lnTo>
                      <a:pt x="0" y="14199"/>
                    </a:lnTo>
                    <a:lnTo>
                      <a:pt x="2341" y="13107"/>
                    </a:lnTo>
                    <a:lnTo>
                      <a:pt x="3511" y="9830"/>
                    </a:lnTo>
                    <a:lnTo>
                      <a:pt x="7022" y="9830"/>
                    </a:lnTo>
                    <a:lnTo>
                      <a:pt x="4681" y="873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1" name="Drawing 62"/>
              <p:cNvSpPr>
                <a:spLocks noChangeAspect="1"/>
              </p:cNvSpPr>
              <p:nvPr/>
            </p:nvSpPr>
            <p:spPr bwMode="auto">
              <a:xfrm>
                <a:off x="8126" y="-1413"/>
                <a:ext cx="806" cy="33"/>
              </a:xfrm>
              <a:custGeom>
                <a:avLst/>
                <a:gdLst/>
                <a:ahLst/>
                <a:cxnLst>
                  <a:cxn ang="0">
                    <a:pos x="1890" y="11916"/>
                  </a:cxn>
                  <a:cxn ang="0">
                    <a:pos x="1260" y="10923"/>
                  </a:cxn>
                  <a:cxn ang="0">
                    <a:pos x="0" y="10426"/>
                  </a:cxn>
                  <a:cxn ang="0">
                    <a:pos x="1890" y="10923"/>
                  </a:cxn>
                  <a:cxn ang="0">
                    <a:pos x="2521" y="9930"/>
                  </a:cxn>
                  <a:cxn ang="0">
                    <a:pos x="2521" y="8937"/>
                  </a:cxn>
                  <a:cxn ang="0">
                    <a:pos x="1260" y="8440"/>
                  </a:cxn>
                  <a:cxn ang="0">
                    <a:pos x="2521" y="7944"/>
                  </a:cxn>
                  <a:cxn ang="0">
                    <a:pos x="1890" y="6951"/>
                  </a:cxn>
                  <a:cxn ang="0">
                    <a:pos x="1890" y="6454"/>
                  </a:cxn>
                  <a:cxn ang="0">
                    <a:pos x="3781" y="4965"/>
                  </a:cxn>
                  <a:cxn ang="0">
                    <a:pos x="5041" y="6454"/>
                  </a:cxn>
                  <a:cxn ang="0">
                    <a:pos x="6932" y="4468"/>
                  </a:cxn>
                  <a:cxn ang="0">
                    <a:pos x="5041" y="2979"/>
                  </a:cxn>
                  <a:cxn ang="0">
                    <a:pos x="6302" y="2979"/>
                  </a:cxn>
                  <a:cxn ang="0">
                    <a:pos x="6932" y="2482"/>
                  </a:cxn>
                  <a:cxn ang="0">
                    <a:pos x="8822" y="2979"/>
                  </a:cxn>
                  <a:cxn ang="0">
                    <a:pos x="9452" y="2482"/>
                  </a:cxn>
                  <a:cxn ang="0">
                    <a:pos x="8822" y="0"/>
                  </a:cxn>
                  <a:cxn ang="0">
                    <a:pos x="10082" y="1986"/>
                  </a:cxn>
                  <a:cxn ang="0">
                    <a:pos x="10082" y="0"/>
                  </a:cxn>
                  <a:cxn ang="0">
                    <a:pos x="11343" y="0"/>
                  </a:cxn>
                  <a:cxn ang="0">
                    <a:pos x="12603" y="0"/>
                  </a:cxn>
                  <a:cxn ang="0">
                    <a:pos x="13863" y="1986"/>
                  </a:cxn>
                  <a:cxn ang="0">
                    <a:pos x="14494" y="2482"/>
                  </a:cxn>
                  <a:cxn ang="0">
                    <a:pos x="15124" y="2979"/>
                  </a:cxn>
                  <a:cxn ang="0">
                    <a:pos x="15124" y="3972"/>
                  </a:cxn>
                  <a:cxn ang="0">
                    <a:pos x="16384" y="5958"/>
                  </a:cxn>
                  <a:cxn ang="0">
                    <a:pos x="15124" y="7944"/>
                  </a:cxn>
                  <a:cxn ang="0">
                    <a:pos x="15124" y="9930"/>
                  </a:cxn>
                  <a:cxn ang="0">
                    <a:pos x="15124" y="11916"/>
                  </a:cxn>
                  <a:cxn ang="0">
                    <a:pos x="13863" y="12412"/>
                  </a:cxn>
                  <a:cxn ang="0">
                    <a:pos x="11343" y="12412"/>
                  </a:cxn>
                  <a:cxn ang="0">
                    <a:pos x="11343" y="10923"/>
                  </a:cxn>
                  <a:cxn ang="0">
                    <a:pos x="9452" y="11916"/>
                  </a:cxn>
                  <a:cxn ang="0">
                    <a:pos x="7562" y="14895"/>
                  </a:cxn>
                  <a:cxn ang="0">
                    <a:pos x="5041" y="14895"/>
                  </a:cxn>
                  <a:cxn ang="0">
                    <a:pos x="3781" y="15888"/>
                  </a:cxn>
                  <a:cxn ang="0">
                    <a:pos x="1890" y="16384"/>
                  </a:cxn>
                  <a:cxn ang="0">
                    <a:pos x="0" y="14895"/>
                  </a:cxn>
                  <a:cxn ang="0">
                    <a:pos x="1890" y="14398"/>
                  </a:cxn>
                  <a:cxn ang="0">
                    <a:pos x="2521" y="13902"/>
                  </a:cxn>
                  <a:cxn ang="0">
                    <a:pos x="3781" y="12412"/>
                  </a:cxn>
                  <a:cxn ang="0">
                    <a:pos x="2521" y="12412"/>
                  </a:cxn>
                  <a:cxn ang="0">
                    <a:pos x="1890" y="11916"/>
                  </a:cxn>
                </a:cxnLst>
                <a:rect l="0" t="0" r="r" b="b"/>
                <a:pathLst>
                  <a:path w="16384" h="16384">
                    <a:moveTo>
                      <a:pt x="1890" y="11916"/>
                    </a:moveTo>
                    <a:lnTo>
                      <a:pt x="1260" y="10923"/>
                    </a:lnTo>
                    <a:lnTo>
                      <a:pt x="0" y="10426"/>
                    </a:lnTo>
                    <a:lnTo>
                      <a:pt x="1890" y="10923"/>
                    </a:lnTo>
                    <a:lnTo>
                      <a:pt x="2521" y="9930"/>
                    </a:lnTo>
                    <a:lnTo>
                      <a:pt x="2521" y="8937"/>
                    </a:lnTo>
                    <a:lnTo>
                      <a:pt x="1260" y="8440"/>
                    </a:lnTo>
                    <a:lnTo>
                      <a:pt x="2521" y="7944"/>
                    </a:lnTo>
                    <a:lnTo>
                      <a:pt x="1890" y="6951"/>
                    </a:lnTo>
                    <a:lnTo>
                      <a:pt x="1890" y="6454"/>
                    </a:lnTo>
                    <a:lnTo>
                      <a:pt x="3781" y="4965"/>
                    </a:lnTo>
                    <a:lnTo>
                      <a:pt x="5041" y="6454"/>
                    </a:lnTo>
                    <a:lnTo>
                      <a:pt x="6932" y="4468"/>
                    </a:lnTo>
                    <a:lnTo>
                      <a:pt x="5041" y="2979"/>
                    </a:lnTo>
                    <a:lnTo>
                      <a:pt x="6302" y="2979"/>
                    </a:lnTo>
                    <a:lnTo>
                      <a:pt x="6932" y="2482"/>
                    </a:lnTo>
                    <a:lnTo>
                      <a:pt x="8822" y="2979"/>
                    </a:lnTo>
                    <a:lnTo>
                      <a:pt x="9452" y="2482"/>
                    </a:lnTo>
                    <a:lnTo>
                      <a:pt x="8822" y="0"/>
                    </a:lnTo>
                    <a:lnTo>
                      <a:pt x="10082" y="1986"/>
                    </a:lnTo>
                    <a:lnTo>
                      <a:pt x="10082" y="0"/>
                    </a:lnTo>
                    <a:lnTo>
                      <a:pt x="11343" y="0"/>
                    </a:lnTo>
                    <a:lnTo>
                      <a:pt x="12603" y="0"/>
                    </a:lnTo>
                    <a:lnTo>
                      <a:pt x="13863" y="1986"/>
                    </a:lnTo>
                    <a:lnTo>
                      <a:pt x="14494" y="2482"/>
                    </a:lnTo>
                    <a:lnTo>
                      <a:pt x="15124" y="2979"/>
                    </a:lnTo>
                    <a:lnTo>
                      <a:pt x="15124" y="3972"/>
                    </a:lnTo>
                    <a:lnTo>
                      <a:pt x="16384" y="5958"/>
                    </a:lnTo>
                    <a:lnTo>
                      <a:pt x="15124" y="7944"/>
                    </a:lnTo>
                    <a:lnTo>
                      <a:pt x="15124" y="9930"/>
                    </a:lnTo>
                    <a:lnTo>
                      <a:pt x="15124" y="11916"/>
                    </a:lnTo>
                    <a:lnTo>
                      <a:pt x="13863" y="12412"/>
                    </a:lnTo>
                    <a:lnTo>
                      <a:pt x="11343" y="12412"/>
                    </a:lnTo>
                    <a:lnTo>
                      <a:pt x="11343" y="10923"/>
                    </a:lnTo>
                    <a:lnTo>
                      <a:pt x="9452" y="11916"/>
                    </a:lnTo>
                    <a:lnTo>
                      <a:pt x="7562" y="14895"/>
                    </a:lnTo>
                    <a:lnTo>
                      <a:pt x="5041" y="14895"/>
                    </a:lnTo>
                    <a:lnTo>
                      <a:pt x="3781" y="15888"/>
                    </a:lnTo>
                    <a:lnTo>
                      <a:pt x="1890" y="16384"/>
                    </a:lnTo>
                    <a:lnTo>
                      <a:pt x="0" y="14895"/>
                    </a:lnTo>
                    <a:lnTo>
                      <a:pt x="1890" y="14398"/>
                    </a:lnTo>
                    <a:lnTo>
                      <a:pt x="2521" y="13902"/>
                    </a:lnTo>
                    <a:lnTo>
                      <a:pt x="3781" y="12412"/>
                    </a:lnTo>
                    <a:lnTo>
                      <a:pt x="2521" y="12412"/>
                    </a:lnTo>
                    <a:lnTo>
                      <a:pt x="1890" y="1191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2" name="Drawing 63"/>
              <p:cNvSpPr>
                <a:spLocks noChangeAspect="1"/>
              </p:cNvSpPr>
              <p:nvPr/>
            </p:nvSpPr>
            <p:spPr bwMode="auto">
              <a:xfrm>
                <a:off x="8963" y="-1433"/>
                <a:ext cx="620" cy="20"/>
              </a:xfrm>
              <a:custGeom>
                <a:avLst/>
                <a:gdLst/>
                <a:ahLst/>
                <a:cxnLst>
                  <a:cxn ang="0">
                    <a:pos x="3277" y="8192"/>
                  </a:cxn>
                  <a:cxn ang="0">
                    <a:pos x="4096" y="8192"/>
                  </a:cxn>
                  <a:cxn ang="0">
                    <a:pos x="5734" y="8192"/>
                  </a:cxn>
                  <a:cxn ang="0">
                    <a:pos x="6554" y="8192"/>
                  </a:cxn>
                  <a:cxn ang="0">
                    <a:pos x="7373" y="7373"/>
                  </a:cxn>
                  <a:cxn ang="0">
                    <a:pos x="7373" y="4096"/>
                  </a:cxn>
                  <a:cxn ang="0">
                    <a:pos x="9830" y="6554"/>
                  </a:cxn>
                  <a:cxn ang="0">
                    <a:pos x="10650" y="6554"/>
                  </a:cxn>
                  <a:cxn ang="0">
                    <a:pos x="12288" y="3277"/>
                  </a:cxn>
                  <a:cxn ang="0">
                    <a:pos x="10650" y="0"/>
                  </a:cxn>
                  <a:cxn ang="0">
                    <a:pos x="13926" y="1638"/>
                  </a:cxn>
                  <a:cxn ang="0">
                    <a:pos x="16384" y="4096"/>
                  </a:cxn>
                  <a:cxn ang="0">
                    <a:pos x="15565" y="6554"/>
                  </a:cxn>
                  <a:cxn ang="0">
                    <a:pos x="13926" y="9830"/>
                  </a:cxn>
                  <a:cxn ang="0">
                    <a:pos x="13926" y="13107"/>
                  </a:cxn>
                  <a:cxn ang="0">
                    <a:pos x="12288" y="13926"/>
                  </a:cxn>
                  <a:cxn ang="0">
                    <a:pos x="9011" y="14746"/>
                  </a:cxn>
                  <a:cxn ang="0">
                    <a:pos x="5734" y="16384"/>
                  </a:cxn>
                  <a:cxn ang="0">
                    <a:pos x="3277" y="16384"/>
                  </a:cxn>
                  <a:cxn ang="0">
                    <a:pos x="0" y="14746"/>
                  </a:cxn>
                  <a:cxn ang="0">
                    <a:pos x="819" y="13926"/>
                  </a:cxn>
                  <a:cxn ang="0">
                    <a:pos x="3277" y="13926"/>
                  </a:cxn>
                  <a:cxn ang="0">
                    <a:pos x="3277" y="11469"/>
                  </a:cxn>
                  <a:cxn ang="0">
                    <a:pos x="3277" y="10650"/>
                  </a:cxn>
                  <a:cxn ang="0">
                    <a:pos x="3277" y="8192"/>
                  </a:cxn>
                </a:cxnLst>
                <a:rect l="0" t="0" r="r" b="b"/>
                <a:pathLst>
                  <a:path w="16384" h="16384">
                    <a:moveTo>
                      <a:pt x="3277" y="8192"/>
                    </a:moveTo>
                    <a:lnTo>
                      <a:pt x="4096" y="8192"/>
                    </a:lnTo>
                    <a:lnTo>
                      <a:pt x="5734" y="8192"/>
                    </a:lnTo>
                    <a:lnTo>
                      <a:pt x="6554" y="8192"/>
                    </a:lnTo>
                    <a:lnTo>
                      <a:pt x="7373" y="7373"/>
                    </a:lnTo>
                    <a:lnTo>
                      <a:pt x="7373" y="4096"/>
                    </a:lnTo>
                    <a:lnTo>
                      <a:pt x="9830" y="6554"/>
                    </a:lnTo>
                    <a:lnTo>
                      <a:pt x="10650" y="6554"/>
                    </a:lnTo>
                    <a:lnTo>
                      <a:pt x="12288" y="3277"/>
                    </a:lnTo>
                    <a:lnTo>
                      <a:pt x="10650" y="0"/>
                    </a:lnTo>
                    <a:lnTo>
                      <a:pt x="13926" y="1638"/>
                    </a:lnTo>
                    <a:lnTo>
                      <a:pt x="16384" y="4096"/>
                    </a:lnTo>
                    <a:lnTo>
                      <a:pt x="15565" y="6554"/>
                    </a:lnTo>
                    <a:lnTo>
                      <a:pt x="13926" y="9830"/>
                    </a:lnTo>
                    <a:lnTo>
                      <a:pt x="13926" y="13107"/>
                    </a:lnTo>
                    <a:lnTo>
                      <a:pt x="12288" y="13926"/>
                    </a:lnTo>
                    <a:lnTo>
                      <a:pt x="9011" y="14746"/>
                    </a:lnTo>
                    <a:lnTo>
                      <a:pt x="5734" y="16384"/>
                    </a:lnTo>
                    <a:lnTo>
                      <a:pt x="3277" y="16384"/>
                    </a:lnTo>
                    <a:lnTo>
                      <a:pt x="0" y="14746"/>
                    </a:lnTo>
                    <a:lnTo>
                      <a:pt x="819" y="13926"/>
                    </a:lnTo>
                    <a:lnTo>
                      <a:pt x="3277" y="13926"/>
                    </a:lnTo>
                    <a:lnTo>
                      <a:pt x="3277" y="11469"/>
                    </a:lnTo>
                    <a:lnTo>
                      <a:pt x="3277" y="10650"/>
                    </a:lnTo>
                    <a:lnTo>
                      <a:pt x="3277" y="819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3" name="Drawing 64"/>
              <p:cNvSpPr>
                <a:spLocks noChangeAspect="1"/>
              </p:cNvSpPr>
              <p:nvPr/>
            </p:nvSpPr>
            <p:spPr bwMode="auto">
              <a:xfrm>
                <a:off x="9335" y="-1447"/>
                <a:ext cx="620" cy="16"/>
              </a:xfrm>
              <a:custGeom>
                <a:avLst/>
                <a:gdLst/>
                <a:ahLst/>
                <a:cxnLst>
                  <a:cxn ang="0">
                    <a:pos x="3277" y="3072"/>
                  </a:cxn>
                  <a:cxn ang="0">
                    <a:pos x="2458" y="6144"/>
                  </a:cxn>
                  <a:cxn ang="0">
                    <a:pos x="819" y="4096"/>
                  </a:cxn>
                  <a:cxn ang="0">
                    <a:pos x="0" y="2048"/>
                  </a:cxn>
                  <a:cxn ang="0">
                    <a:pos x="0" y="0"/>
                  </a:cxn>
                  <a:cxn ang="0">
                    <a:pos x="2458" y="2048"/>
                  </a:cxn>
                  <a:cxn ang="0">
                    <a:pos x="5734" y="0"/>
                  </a:cxn>
                  <a:cxn ang="0">
                    <a:pos x="7373" y="2048"/>
                  </a:cxn>
                  <a:cxn ang="0">
                    <a:pos x="7373" y="3072"/>
                  </a:cxn>
                  <a:cxn ang="0">
                    <a:pos x="9011" y="4096"/>
                  </a:cxn>
                  <a:cxn ang="0">
                    <a:pos x="7373" y="7168"/>
                  </a:cxn>
                  <a:cxn ang="0">
                    <a:pos x="9011" y="7168"/>
                  </a:cxn>
                  <a:cxn ang="0">
                    <a:pos x="9830" y="4096"/>
                  </a:cxn>
                  <a:cxn ang="0">
                    <a:pos x="12288" y="3072"/>
                  </a:cxn>
                  <a:cxn ang="0">
                    <a:pos x="13107" y="4096"/>
                  </a:cxn>
                  <a:cxn ang="0">
                    <a:pos x="16384" y="4096"/>
                  </a:cxn>
                  <a:cxn ang="0">
                    <a:pos x="15565" y="7168"/>
                  </a:cxn>
                  <a:cxn ang="0">
                    <a:pos x="13926" y="11264"/>
                  </a:cxn>
                  <a:cxn ang="0">
                    <a:pos x="13107" y="14336"/>
                  </a:cxn>
                  <a:cxn ang="0">
                    <a:pos x="10650" y="16384"/>
                  </a:cxn>
                  <a:cxn ang="0">
                    <a:pos x="9011" y="15360"/>
                  </a:cxn>
                  <a:cxn ang="0">
                    <a:pos x="6554" y="12288"/>
                  </a:cxn>
                  <a:cxn ang="0">
                    <a:pos x="3277" y="11264"/>
                  </a:cxn>
                  <a:cxn ang="0">
                    <a:pos x="2458" y="8192"/>
                  </a:cxn>
                  <a:cxn ang="0">
                    <a:pos x="3277" y="10240"/>
                  </a:cxn>
                  <a:cxn ang="0">
                    <a:pos x="3277" y="6144"/>
                  </a:cxn>
                  <a:cxn ang="0">
                    <a:pos x="4096" y="4096"/>
                  </a:cxn>
                  <a:cxn ang="0">
                    <a:pos x="3277" y="3072"/>
                  </a:cxn>
                </a:cxnLst>
                <a:rect l="0" t="0" r="r" b="b"/>
                <a:pathLst>
                  <a:path w="16384" h="16384">
                    <a:moveTo>
                      <a:pt x="3277" y="3072"/>
                    </a:moveTo>
                    <a:lnTo>
                      <a:pt x="2458" y="6144"/>
                    </a:lnTo>
                    <a:lnTo>
                      <a:pt x="819" y="4096"/>
                    </a:lnTo>
                    <a:lnTo>
                      <a:pt x="0" y="2048"/>
                    </a:lnTo>
                    <a:lnTo>
                      <a:pt x="0" y="0"/>
                    </a:lnTo>
                    <a:lnTo>
                      <a:pt x="2458" y="2048"/>
                    </a:lnTo>
                    <a:lnTo>
                      <a:pt x="5734" y="0"/>
                    </a:lnTo>
                    <a:lnTo>
                      <a:pt x="7373" y="2048"/>
                    </a:lnTo>
                    <a:lnTo>
                      <a:pt x="7373" y="3072"/>
                    </a:lnTo>
                    <a:lnTo>
                      <a:pt x="9011" y="4096"/>
                    </a:lnTo>
                    <a:lnTo>
                      <a:pt x="7373" y="7168"/>
                    </a:lnTo>
                    <a:lnTo>
                      <a:pt x="9011" y="7168"/>
                    </a:lnTo>
                    <a:lnTo>
                      <a:pt x="9830" y="4096"/>
                    </a:lnTo>
                    <a:lnTo>
                      <a:pt x="12288" y="3072"/>
                    </a:lnTo>
                    <a:lnTo>
                      <a:pt x="13107" y="4096"/>
                    </a:lnTo>
                    <a:lnTo>
                      <a:pt x="16384" y="4096"/>
                    </a:lnTo>
                    <a:lnTo>
                      <a:pt x="15565" y="7168"/>
                    </a:lnTo>
                    <a:lnTo>
                      <a:pt x="13926" y="11264"/>
                    </a:lnTo>
                    <a:lnTo>
                      <a:pt x="13107" y="14336"/>
                    </a:lnTo>
                    <a:lnTo>
                      <a:pt x="10650" y="16384"/>
                    </a:lnTo>
                    <a:lnTo>
                      <a:pt x="9011" y="15360"/>
                    </a:lnTo>
                    <a:lnTo>
                      <a:pt x="6554" y="12288"/>
                    </a:lnTo>
                    <a:lnTo>
                      <a:pt x="3277" y="11264"/>
                    </a:lnTo>
                    <a:lnTo>
                      <a:pt x="2458" y="8192"/>
                    </a:lnTo>
                    <a:lnTo>
                      <a:pt x="3277" y="10240"/>
                    </a:lnTo>
                    <a:lnTo>
                      <a:pt x="3277" y="6144"/>
                    </a:lnTo>
                    <a:lnTo>
                      <a:pt x="4096" y="4096"/>
                    </a:lnTo>
                    <a:lnTo>
                      <a:pt x="3277" y="307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4" name="Drawing 65"/>
              <p:cNvSpPr>
                <a:spLocks noChangeAspect="1"/>
              </p:cNvSpPr>
              <p:nvPr/>
            </p:nvSpPr>
            <p:spPr bwMode="auto">
              <a:xfrm>
                <a:off x="9862" y="-1459"/>
                <a:ext cx="372" cy="14"/>
              </a:xfrm>
              <a:custGeom>
                <a:avLst/>
                <a:gdLst/>
                <a:ahLst/>
                <a:cxnLst>
                  <a:cxn ang="0">
                    <a:pos x="9557" y="7022"/>
                  </a:cxn>
                  <a:cxn ang="0">
                    <a:pos x="9557" y="4681"/>
                  </a:cxn>
                  <a:cxn ang="0">
                    <a:pos x="10923" y="7022"/>
                  </a:cxn>
                  <a:cxn ang="0">
                    <a:pos x="13653" y="7022"/>
                  </a:cxn>
                  <a:cxn ang="0">
                    <a:pos x="15019" y="9362"/>
                  </a:cxn>
                  <a:cxn ang="0">
                    <a:pos x="16384" y="11703"/>
                  </a:cxn>
                  <a:cxn ang="0">
                    <a:pos x="15019" y="16384"/>
                  </a:cxn>
                  <a:cxn ang="0">
                    <a:pos x="10923" y="14043"/>
                  </a:cxn>
                  <a:cxn ang="0">
                    <a:pos x="8192" y="12873"/>
                  </a:cxn>
                  <a:cxn ang="0">
                    <a:pos x="5461" y="11703"/>
                  </a:cxn>
                  <a:cxn ang="0">
                    <a:pos x="4096" y="4681"/>
                  </a:cxn>
                  <a:cxn ang="0">
                    <a:pos x="0" y="2341"/>
                  </a:cxn>
                  <a:cxn ang="0">
                    <a:pos x="2731" y="0"/>
                  </a:cxn>
                  <a:cxn ang="0">
                    <a:pos x="4096" y="2341"/>
                  </a:cxn>
                  <a:cxn ang="0">
                    <a:pos x="5461" y="3511"/>
                  </a:cxn>
                  <a:cxn ang="0">
                    <a:pos x="8192" y="8192"/>
                  </a:cxn>
                  <a:cxn ang="0">
                    <a:pos x="9557" y="7022"/>
                  </a:cxn>
                </a:cxnLst>
                <a:rect l="0" t="0" r="r" b="b"/>
                <a:pathLst>
                  <a:path w="16384" h="16384">
                    <a:moveTo>
                      <a:pt x="9557" y="7022"/>
                    </a:moveTo>
                    <a:lnTo>
                      <a:pt x="9557" y="4681"/>
                    </a:lnTo>
                    <a:lnTo>
                      <a:pt x="10923" y="7022"/>
                    </a:lnTo>
                    <a:lnTo>
                      <a:pt x="13653" y="7022"/>
                    </a:lnTo>
                    <a:lnTo>
                      <a:pt x="15019" y="9362"/>
                    </a:lnTo>
                    <a:lnTo>
                      <a:pt x="16384" y="11703"/>
                    </a:lnTo>
                    <a:lnTo>
                      <a:pt x="15019" y="16384"/>
                    </a:lnTo>
                    <a:lnTo>
                      <a:pt x="10923" y="14043"/>
                    </a:lnTo>
                    <a:lnTo>
                      <a:pt x="8192" y="12873"/>
                    </a:lnTo>
                    <a:lnTo>
                      <a:pt x="5461" y="11703"/>
                    </a:lnTo>
                    <a:lnTo>
                      <a:pt x="4096" y="4681"/>
                    </a:lnTo>
                    <a:lnTo>
                      <a:pt x="0" y="2341"/>
                    </a:lnTo>
                    <a:lnTo>
                      <a:pt x="2731" y="0"/>
                    </a:lnTo>
                    <a:lnTo>
                      <a:pt x="4096" y="2341"/>
                    </a:lnTo>
                    <a:lnTo>
                      <a:pt x="5461" y="3511"/>
                    </a:lnTo>
                    <a:lnTo>
                      <a:pt x="8192" y="8192"/>
                    </a:lnTo>
                    <a:lnTo>
                      <a:pt x="9557" y="702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5" name="Drawing 66"/>
              <p:cNvSpPr>
                <a:spLocks noChangeAspect="1"/>
              </p:cNvSpPr>
              <p:nvPr/>
            </p:nvSpPr>
            <p:spPr bwMode="auto">
              <a:xfrm>
                <a:off x="10544" y="-1460"/>
                <a:ext cx="186" cy="12"/>
              </a:xfrm>
              <a:custGeom>
                <a:avLst/>
                <a:gdLst/>
                <a:ahLst/>
                <a:cxnLst>
                  <a:cxn ang="0">
                    <a:pos x="10923" y="1365"/>
                  </a:cxn>
                  <a:cxn ang="0">
                    <a:pos x="13653" y="0"/>
                  </a:cxn>
                  <a:cxn ang="0">
                    <a:pos x="13653" y="1365"/>
                  </a:cxn>
                  <a:cxn ang="0">
                    <a:pos x="16384" y="4096"/>
                  </a:cxn>
                  <a:cxn ang="0">
                    <a:pos x="13653" y="6827"/>
                  </a:cxn>
                  <a:cxn ang="0">
                    <a:pos x="16384" y="15019"/>
                  </a:cxn>
                  <a:cxn ang="0">
                    <a:pos x="13653" y="16384"/>
                  </a:cxn>
                  <a:cxn ang="0">
                    <a:pos x="10923" y="16384"/>
                  </a:cxn>
                  <a:cxn ang="0">
                    <a:pos x="5461" y="10923"/>
                  </a:cxn>
                  <a:cxn ang="0">
                    <a:pos x="5461" y="15019"/>
                  </a:cxn>
                  <a:cxn ang="0">
                    <a:pos x="0" y="12288"/>
                  </a:cxn>
                  <a:cxn ang="0">
                    <a:pos x="0" y="6827"/>
                  </a:cxn>
                  <a:cxn ang="0">
                    <a:pos x="0" y="4096"/>
                  </a:cxn>
                  <a:cxn ang="0">
                    <a:pos x="10923" y="1365"/>
                  </a:cxn>
                </a:cxnLst>
                <a:rect l="0" t="0" r="r" b="b"/>
                <a:pathLst>
                  <a:path w="16384" h="16384">
                    <a:moveTo>
                      <a:pt x="10923" y="1365"/>
                    </a:moveTo>
                    <a:lnTo>
                      <a:pt x="13653" y="0"/>
                    </a:lnTo>
                    <a:lnTo>
                      <a:pt x="13653" y="1365"/>
                    </a:lnTo>
                    <a:lnTo>
                      <a:pt x="16384" y="4096"/>
                    </a:lnTo>
                    <a:lnTo>
                      <a:pt x="13653" y="6827"/>
                    </a:lnTo>
                    <a:lnTo>
                      <a:pt x="16384" y="15019"/>
                    </a:lnTo>
                    <a:lnTo>
                      <a:pt x="13653" y="16384"/>
                    </a:lnTo>
                    <a:lnTo>
                      <a:pt x="10923" y="16384"/>
                    </a:lnTo>
                    <a:lnTo>
                      <a:pt x="5461" y="10923"/>
                    </a:lnTo>
                    <a:lnTo>
                      <a:pt x="5461" y="15019"/>
                    </a:lnTo>
                    <a:lnTo>
                      <a:pt x="0" y="12288"/>
                    </a:lnTo>
                    <a:lnTo>
                      <a:pt x="0" y="6827"/>
                    </a:lnTo>
                    <a:lnTo>
                      <a:pt x="0" y="4096"/>
                    </a:lnTo>
                    <a:lnTo>
                      <a:pt x="10923" y="136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6" name="Drawing 67"/>
              <p:cNvSpPr>
                <a:spLocks noChangeAspect="1"/>
              </p:cNvSpPr>
              <p:nvPr/>
            </p:nvSpPr>
            <p:spPr bwMode="auto">
              <a:xfrm>
                <a:off x="11815" y="-1473"/>
                <a:ext cx="341" cy="8"/>
              </a:xfrm>
              <a:custGeom>
                <a:avLst/>
                <a:gdLst/>
                <a:ahLst/>
                <a:cxnLst>
                  <a:cxn ang="0">
                    <a:pos x="10426" y="16384"/>
                  </a:cxn>
                  <a:cxn ang="0">
                    <a:pos x="5958" y="12288"/>
                  </a:cxn>
                  <a:cxn ang="0">
                    <a:pos x="0" y="10240"/>
                  </a:cxn>
                  <a:cxn ang="0">
                    <a:pos x="0" y="4096"/>
                  </a:cxn>
                  <a:cxn ang="0">
                    <a:pos x="0" y="0"/>
                  </a:cxn>
                  <a:cxn ang="0">
                    <a:pos x="4468" y="0"/>
                  </a:cxn>
                  <a:cxn ang="0">
                    <a:pos x="7447" y="2048"/>
                  </a:cxn>
                  <a:cxn ang="0">
                    <a:pos x="10426" y="2048"/>
                  </a:cxn>
                  <a:cxn ang="0">
                    <a:pos x="11916" y="2048"/>
                  </a:cxn>
                  <a:cxn ang="0">
                    <a:pos x="16384" y="4096"/>
                  </a:cxn>
                  <a:cxn ang="0">
                    <a:pos x="16384" y="12288"/>
                  </a:cxn>
                  <a:cxn ang="0">
                    <a:pos x="11916" y="16384"/>
                  </a:cxn>
                  <a:cxn ang="0">
                    <a:pos x="10426" y="16384"/>
                  </a:cxn>
                </a:cxnLst>
                <a:rect l="0" t="0" r="r" b="b"/>
                <a:pathLst>
                  <a:path w="16384" h="16384">
                    <a:moveTo>
                      <a:pt x="10426" y="16384"/>
                    </a:moveTo>
                    <a:lnTo>
                      <a:pt x="5958" y="12288"/>
                    </a:lnTo>
                    <a:lnTo>
                      <a:pt x="0" y="10240"/>
                    </a:lnTo>
                    <a:lnTo>
                      <a:pt x="0" y="4096"/>
                    </a:lnTo>
                    <a:lnTo>
                      <a:pt x="0" y="0"/>
                    </a:lnTo>
                    <a:lnTo>
                      <a:pt x="4468" y="0"/>
                    </a:lnTo>
                    <a:lnTo>
                      <a:pt x="7447" y="2048"/>
                    </a:lnTo>
                    <a:lnTo>
                      <a:pt x="10426" y="2048"/>
                    </a:lnTo>
                    <a:lnTo>
                      <a:pt x="11916" y="2048"/>
                    </a:lnTo>
                    <a:lnTo>
                      <a:pt x="16384" y="4096"/>
                    </a:lnTo>
                    <a:lnTo>
                      <a:pt x="16384" y="12288"/>
                    </a:lnTo>
                    <a:lnTo>
                      <a:pt x="11916" y="16384"/>
                    </a:lnTo>
                    <a:lnTo>
                      <a:pt x="10426"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7" name="Drawing 68"/>
              <p:cNvSpPr>
                <a:spLocks noChangeAspect="1"/>
              </p:cNvSpPr>
              <p:nvPr/>
            </p:nvSpPr>
            <p:spPr bwMode="auto">
              <a:xfrm>
                <a:off x="11474" y="-1496"/>
                <a:ext cx="682" cy="19"/>
              </a:xfrm>
              <a:custGeom>
                <a:avLst/>
                <a:gdLst/>
                <a:ahLst/>
                <a:cxnLst>
                  <a:cxn ang="0">
                    <a:pos x="4468" y="6036"/>
                  </a:cxn>
                  <a:cxn ang="0">
                    <a:pos x="5213" y="4312"/>
                  </a:cxn>
                  <a:cxn ang="0">
                    <a:pos x="5213" y="3449"/>
                  </a:cxn>
                  <a:cxn ang="0">
                    <a:pos x="5958" y="3449"/>
                  </a:cxn>
                  <a:cxn ang="0">
                    <a:pos x="7447" y="2587"/>
                  </a:cxn>
                  <a:cxn ang="0">
                    <a:pos x="7447" y="3449"/>
                  </a:cxn>
                  <a:cxn ang="0">
                    <a:pos x="8192" y="6036"/>
                  </a:cxn>
                  <a:cxn ang="0">
                    <a:pos x="8937" y="4312"/>
                  </a:cxn>
                  <a:cxn ang="0">
                    <a:pos x="11171" y="4312"/>
                  </a:cxn>
                  <a:cxn ang="0">
                    <a:pos x="11171" y="2587"/>
                  </a:cxn>
                  <a:cxn ang="0">
                    <a:pos x="10426" y="862"/>
                  </a:cxn>
                  <a:cxn ang="0">
                    <a:pos x="11916" y="0"/>
                  </a:cxn>
                  <a:cxn ang="0">
                    <a:pos x="13405" y="2587"/>
                  </a:cxn>
                  <a:cxn ang="0">
                    <a:pos x="14895" y="3449"/>
                  </a:cxn>
                  <a:cxn ang="0">
                    <a:pos x="16384" y="4312"/>
                  </a:cxn>
                  <a:cxn ang="0">
                    <a:pos x="16384" y="6899"/>
                  </a:cxn>
                  <a:cxn ang="0">
                    <a:pos x="14895" y="6899"/>
                  </a:cxn>
                  <a:cxn ang="0">
                    <a:pos x="14895" y="9485"/>
                  </a:cxn>
                  <a:cxn ang="0">
                    <a:pos x="14150" y="11210"/>
                  </a:cxn>
                  <a:cxn ang="0">
                    <a:pos x="11171" y="10348"/>
                  </a:cxn>
                  <a:cxn ang="0">
                    <a:pos x="10426" y="12935"/>
                  </a:cxn>
                  <a:cxn ang="0">
                    <a:pos x="8937" y="12935"/>
                  </a:cxn>
                  <a:cxn ang="0">
                    <a:pos x="7447" y="11210"/>
                  </a:cxn>
                  <a:cxn ang="0">
                    <a:pos x="5213" y="13797"/>
                  </a:cxn>
                  <a:cxn ang="0">
                    <a:pos x="4468" y="11210"/>
                  </a:cxn>
                  <a:cxn ang="0">
                    <a:pos x="4468" y="16384"/>
                  </a:cxn>
                  <a:cxn ang="0">
                    <a:pos x="2234" y="10348"/>
                  </a:cxn>
                  <a:cxn ang="0">
                    <a:pos x="2234" y="9485"/>
                  </a:cxn>
                  <a:cxn ang="0">
                    <a:pos x="0" y="9485"/>
                  </a:cxn>
                  <a:cxn ang="0">
                    <a:pos x="0" y="7761"/>
                  </a:cxn>
                  <a:cxn ang="0">
                    <a:pos x="1489" y="6899"/>
                  </a:cxn>
                  <a:cxn ang="0">
                    <a:pos x="4468" y="6899"/>
                  </a:cxn>
                  <a:cxn ang="0">
                    <a:pos x="4468" y="6036"/>
                  </a:cxn>
                </a:cxnLst>
                <a:rect l="0" t="0" r="r" b="b"/>
                <a:pathLst>
                  <a:path w="16384" h="16384">
                    <a:moveTo>
                      <a:pt x="4468" y="6036"/>
                    </a:moveTo>
                    <a:lnTo>
                      <a:pt x="5213" y="4312"/>
                    </a:lnTo>
                    <a:lnTo>
                      <a:pt x="5213" y="3449"/>
                    </a:lnTo>
                    <a:lnTo>
                      <a:pt x="5958" y="3449"/>
                    </a:lnTo>
                    <a:lnTo>
                      <a:pt x="7447" y="2587"/>
                    </a:lnTo>
                    <a:lnTo>
                      <a:pt x="7447" y="3449"/>
                    </a:lnTo>
                    <a:lnTo>
                      <a:pt x="8192" y="6036"/>
                    </a:lnTo>
                    <a:lnTo>
                      <a:pt x="8937" y="4312"/>
                    </a:lnTo>
                    <a:lnTo>
                      <a:pt x="11171" y="4312"/>
                    </a:lnTo>
                    <a:lnTo>
                      <a:pt x="11171" y="2587"/>
                    </a:lnTo>
                    <a:lnTo>
                      <a:pt x="10426" y="862"/>
                    </a:lnTo>
                    <a:lnTo>
                      <a:pt x="11916" y="0"/>
                    </a:lnTo>
                    <a:lnTo>
                      <a:pt x="13405" y="2587"/>
                    </a:lnTo>
                    <a:lnTo>
                      <a:pt x="14895" y="3449"/>
                    </a:lnTo>
                    <a:lnTo>
                      <a:pt x="16384" y="4312"/>
                    </a:lnTo>
                    <a:lnTo>
                      <a:pt x="16384" y="6899"/>
                    </a:lnTo>
                    <a:lnTo>
                      <a:pt x="14895" y="6899"/>
                    </a:lnTo>
                    <a:lnTo>
                      <a:pt x="14895" y="9485"/>
                    </a:lnTo>
                    <a:lnTo>
                      <a:pt x="14150" y="11210"/>
                    </a:lnTo>
                    <a:lnTo>
                      <a:pt x="11171" y="10348"/>
                    </a:lnTo>
                    <a:lnTo>
                      <a:pt x="10426" y="12935"/>
                    </a:lnTo>
                    <a:lnTo>
                      <a:pt x="8937" y="12935"/>
                    </a:lnTo>
                    <a:lnTo>
                      <a:pt x="7447" y="11210"/>
                    </a:lnTo>
                    <a:lnTo>
                      <a:pt x="5213" y="13797"/>
                    </a:lnTo>
                    <a:lnTo>
                      <a:pt x="4468" y="11210"/>
                    </a:lnTo>
                    <a:lnTo>
                      <a:pt x="4468" y="16384"/>
                    </a:lnTo>
                    <a:lnTo>
                      <a:pt x="2234" y="10348"/>
                    </a:lnTo>
                    <a:lnTo>
                      <a:pt x="2234" y="9485"/>
                    </a:lnTo>
                    <a:lnTo>
                      <a:pt x="0" y="9485"/>
                    </a:lnTo>
                    <a:lnTo>
                      <a:pt x="0" y="7761"/>
                    </a:lnTo>
                    <a:lnTo>
                      <a:pt x="1489" y="6899"/>
                    </a:lnTo>
                    <a:lnTo>
                      <a:pt x="4468" y="6899"/>
                    </a:lnTo>
                    <a:lnTo>
                      <a:pt x="4468" y="603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8" name="Drawing 69"/>
              <p:cNvSpPr>
                <a:spLocks noChangeAspect="1"/>
              </p:cNvSpPr>
              <p:nvPr/>
            </p:nvSpPr>
            <p:spPr bwMode="auto">
              <a:xfrm>
                <a:off x="12094" y="-1488"/>
                <a:ext cx="434" cy="17"/>
              </a:xfrm>
              <a:custGeom>
                <a:avLst/>
                <a:gdLst/>
                <a:ahLst/>
                <a:cxnLst>
                  <a:cxn ang="0">
                    <a:pos x="12873" y="14456"/>
                  </a:cxn>
                  <a:cxn ang="0">
                    <a:pos x="11703" y="12529"/>
                  </a:cxn>
                  <a:cxn ang="0">
                    <a:pos x="11703" y="15420"/>
                  </a:cxn>
                  <a:cxn ang="0">
                    <a:pos x="9362" y="16384"/>
                  </a:cxn>
                  <a:cxn ang="0">
                    <a:pos x="8192" y="16384"/>
                  </a:cxn>
                  <a:cxn ang="0">
                    <a:pos x="4681" y="16384"/>
                  </a:cxn>
                  <a:cxn ang="0">
                    <a:pos x="3511" y="14456"/>
                  </a:cxn>
                  <a:cxn ang="0">
                    <a:pos x="2341" y="12529"/>
                  </a:cxn>
                  <a:cxn ang="0">
                    <a:pos x="2341" y="10601"/>
                  </a:cxn>
                  <a:cxn ang="0">
                    <a:pos x="0" y="8674"/>
                  </a:cxn>
                  <a:cxn ang="0">
                    <a:pos x="0" y="7710"/>
                  </a:cxn>
                  <a:cxn ang="0">
                    <a:pos x="2341" y="4819"/>
                  </a:cxn>
                  <a:cxn ang="0">
                    <a:pos x="4681" y="6746"/>
                  </a:cxn>
                  <a:cxn ang="0">
                    <a:pos x="4681" y="2891"/>
                  </a:cxn>
                  <a:cxn ang="0">
                    <a:pos x="7022" y="2891"/>
                  </a:cxn>
                  <a:cxn ang="0">
                    <a:pos x="9362" y="2891"/>
                  </a:cxn>
                  <a:cxn ang="0">
                    <a:pos x="11703" y="0"/>
                  </a:cxn>
                  <a:cxn ang="0">
                    <a:pos x="12873" y="964"/>
                  </a:cxn>
                  <a:cxn ang="0">
                    <a:pos x="16384" y="3855"/>
                  </a:cxn>
                  <a:cxn ang="0">
                    <a:pos x="16384" y="6746"/>
                  </a:cxn>
                  <a:cxn ang="0">
                    <a:pos x="16384" y="10601"/>
                  </a:cxn>
                  <a:cxn ang="0">
                    <a:pos x="12873" y="14456"/>
                  </a:cxn>
                </a:cxnLst>
                <a:rect l="0" t="0" r="r" b="b"/>
                <a:pathLst>
                  <a:path w="16384" h="16384">
                    <a:moveTo>
                      <a:pt x="12873" y="14456"/>
                    </a:moveTo>
                    <a:lnTo>
                      <a:pt x="11703" y="12529"/>
                    </a:lnTo>
                    <a:lnTo>
                      <a:pt x="11703" y="15420"/>
                    </a:lnTo>
                    <a:lnTo>
                      <a:pt x="9362" y="16384"/>
                    </a:lnTo>
                    <a:lnTo>
                      <a:pt x="8192" y="16384"/>
                    </a:lnTo>
                    <a:lnTo>
                      <a:pt x="4681" y="16384"/>
                    </a:lnTo>
                    <a:lnTo>
                      <a:pt x="3511" y="14456"/>
                    </a:lnTo>
                    <a:lnTo>
                      <a:pt x="2341" y="12529"/>
                    </a:lnTo>
                    <a:lnTo>
                      <a:pt x="2341" y="10601"/>
                    </a:lnTo>
                    <a:lnTo>
                      <a:pt x="0" y="8674"/>
                    </a:lnTo>
                    <a:lnTo>
                      <a:pt x="0" y="7710"/>
                    </a:lnTo>
                    <a:lnTo>
                      <a:pt x="2341" y="4819"/>
                    </a:lnTo>
                    <a:lnTo>
                      <a:pt x="4681" y="6746"/>
                    </a:lnTo>
                    <a:lnTo>
                      <a:pt x="4681" y="2891"/>
                    </a:lnTo>
                    <a:lnTo>
                      <a:pt x="7022" y="2891"/>
                    </a:lnTo>
                    <a:lnTo>
                      <a:pt x="9362" y="2891"/>
                    </a:lnTo>
                    <a:lnTo>
                      <a:pt x="11703" y="0"/>
                    </a:lnTo>
                    <a:lnTo>
                      <a:pt x="12873" y="964"/>
                    </a:lnTo>
                    <a:lnTo>
                      <a:pt x="16384" y="3855"/>
                    </a:lnTo>
                    <a:lnTo>
                      <a:pt x="16384" y="6746"/>
                    </a:lnTo>
                    <a:lnTo>
                      <a:pt x="16384" y="10601"/>
                    </a:lnTo>
                    <a:lnTo>
                      <a:pt x="12873" y="1445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9" name="Drawing 70"/>
              <p:cNvSpPr>
                <a:spLocks noChangeAspect="1"/>
              </p:cNvSpPr>
              <p:nvPr/>
            </p:nvSpPr>
            <p:spPr bwMode="auto">
              <a:xfrm>
                <a:off x="12528" y="-1499"/>
                <a:ext cx="279" cy="14"/>
              </a:xfrm>
              <a:custGeom>
                <a:avLst/>
                <a:gdLst/>
                <a:ahLst/>
                <a:cxnLst>
                  <a:cxn ang="0">
                    <a:pos x="14564" y="14043"/>
                  </a:cxn>
                  <a:cxn ang="0">
                    <a:pos x="9102" y="16384"/>
                  </a:cxn>
                  <a:cxn ang="0">
                    <a:pos x="9102" y="12873"/>
                  </a:cxn>
                  <a:cxn ang="0">
                    <a:pos x="3641" y="8192"/>
                  </a:cxn>
                  <a:cxn ang="0">
                    <a:pos x="0" y="2341"/>
                  </a:cxn>
                  <a:cxn ang="0">
                    <a:pos x="1820" y="0"/>
                  </a:cxn>
                  <a:cxn ang="0">
                    <a:pos x="3641" y="3511"/>
                  </a:cxn>
                  <a:cxn ang="0">
                    <a:pos x="7282" y="2341"/>
                  </a:cxn>
                  <a:cxn ang="0">
                    <a:pos x="14564" y="3511"/>
                  </a:cxn>
                  <a:cxn ang="0">
                    <a:pos x="16384" y="8192"/>
                  </a:cxn>
                  <a:cxn ang="0">
                    <a:pos x="16384" y="9362"/>
                  </a:cxn>
                  <a:cxn ang="0">
                    <a:pos x="16384" y="11703"/>
                  </a:cxn>
                  <a:cxn ang="0">
                    <a:pos x="16384" y="12873"/>
                  </a:cxn>
                  <a:cxn ang="0">
                    <a:pos x="14564" y="14043"/>
                  </a:cxn>
                </a:cxnLst>
                <a:rect l="0" t="0" r="r" b="b"/>
                <a:pathLst>
                  <a:path w="16384" h="16384">
                    <a:moveTo>
                      <a:pt x="14564" y="14043"/>
                    </a:moveTo>
                    <a:lnTo>
                      <a:pt x="9102" y="16384"/>
                    </a:lnTo>
                    <a:lnTo>
                      <a:pt x="9102" y="12873"/>
                    </a:lnTo>
                    <a:lnTo>
                      <a:pt x="3641" y="8192"/>
                    </a:lnTo>
                    <a:lnTo>
                      <a:pt x="0" y="2341"/>
                    </a:lnTo>
                    <a:lnTo>
                      <a:pt x="1820" y="0"/>
                    </a:lnTo>
                    <a:lnTo>
                      <a:pt x="3641" y="3511"/>
                    </a:lnTo>
                    <a:lnTo>
                      <a:pt x="7282" y="2341"/>
                    </a:lnTo>
                    <a:lnTo>
                      <a:pt x="14564" y="3511"/>
                    </a:lnTo>
                    <a:lnTo>
                      <a:pt x="16384" y="8192"/>
                    </a:lnTo>
                    <a:lnTo>
                      <a:pt x="16384" y="9362"/>
                    </a:lnTo>
                    <a:lnTo>
                      <a:pt x="16384" y="11703"/>
                    </a:lnTo>
                    <a:lnTo>
                      <a:pt x="16384" y="12873"/>
                    </a:lnTo>
                    <a:lnTo>
                      <a:pt x="14564" y="1404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0" name="Drawing 71"/>
              <p:cNvSpPr>
                <a:spLocks noChangeAspect="1"/>
              </p:cNvSpPr>
              <p:nvPr/>
            </p:nvSpPr>
            <p:spPr bwMode="auto">
              <a:xfrm>
                <a:off x="13458" y="-1529"/>
                <a:ext cx="496" cy="12"/>
              </a:xfrm>
              <a:custGeom>
                <a:avLst/>
                <a:gdLst/>
                <a:ahLst/>
                <a:cxnLst>
                  <a:cxn ang="0">
                    <a:pos x="11264" y="2731"/>
                  </a:cxn>
                  <a:cxn ang="0">
                    <a:pos x="14336" y="5461"/>
                  </a:cxn>
                  <a:cxn ang="0">
                    <a:pos x="14336" y="6827"/>
                  </a:cxn>
                  <a:cxn ang="0">
                    <a:pos x="15360" y="8192"/>
                  </a:cxn>
                  <a:cxn ang="0">
                    <a:pos x="16384" y="10923"/>
                  </a:cxn>
                  <a:cxn ang="0">
                    <a:pos x="16384" y="12288"/>
                  </a:cxn>
                  <a:cxn ang="0">
                    <a:pos x="15360" y="12288"/>
                  </a:cxn>
                  <a:cxn ang="0">
                    <a:pos x="12288" y="12288"/>
                  </a:cxn>
                  <a:cxn ang="0">
                    <a:pos x="11264" y="13653"/>
                  </a:cxn>
                  <a:cxn ang="0">
                    <a:pos x="11264" y="16384"/>
                  </a:cxn>
                  <a:cxn ang="0">
                    <a:pos x="8192" y="13653"/>
                  </a:cxn>
                  <a:cxn ang="0">
                    <a:pos x="7168" y="16384"/>
                  </a:cxn>
                  <a:cxn ang="0">
                    <a:pos x="6144" y="16384"/>
                  </a:cxn>
                  <a:cxn ang="0">
                    <a:pos x="4096" y="16384"/>
                  </a:cxn>
                  <a:cxn ang="0">
                    <a:pos x="3072" y="13653"/>
                  </a:cxn>
                  <a:cxn ang="0">
                    <a:pos x="6144" y="10923"/>
                  </a:cxn>
                  <a:cxn ang="0">
                    <a:pos x="7168" y="8192"/>
                  </a:cxn>
                  <a:cxn ang="0">
                    <a:pos x="3072" y="8192"/>
                  </a:cxn>
                  <a:cxn ang="0">
                    <a:pos x="0" y="10923"/>
                  </a:cxn>
                  <a:cxn ang="0">
                    <a:pos x="0" y="6827"/>
                  </a:cxn>
                  <a:cxn ang="0">
                    <a:pos x="4096" y="5461"/>
                  </a:cxn>
                  <a:cxn ang="0">
                    <a:pos x="7168" y="6827"/>
                  </a:cxn>
                  <a:cxn ang="0">
                    <a:pos x="7168" y="2731"/>
                  </a:cxn>
                  <a:cxn ang="0">
                    <a:pos x="7168" y="0"/>
                  </a:cxn>
                  <a:cxn ang="0">
                    <a:pos x="10240" y="2731"/>
                  </a:cxn>
                  <a:cxn ang="0">
                    <a:pos x="11264" y="2731"/>
                  </a:cxn>
                </a:cxnLst>
                <a:rect l="0" t="0" r="r" b="b"/>
                <a:pathLst>
                  <a:path w="16384" h="16384">
                    <a:moveTo>
                      <a:pt x="11264" y="2731"/>
                    </a:moveTo>
                    <a:lnTo>
                      <a:pt x="14336" y="5461"/>
                    </a:lnTo>
                    <a:lnTo>
                      <a:pt x="14336" y="6827"/>
                    </a:lnTo>
                    <a:lnTo>
                      <a:pt x="15360" y="8192"/>
                    </a:lnTo>
                    <a:lnTo>
                      <a:pt x="16384" y="10923"/>
                    </a:lnTo>
                    <a:lnTo>
                      <a:pt x="16384" y="12288"/>
                    </a:lnTo>
                    <a:lnTo>
                      <a:pt x="15360" y="12288"/>
                    </a:lnTo>
                    <a:lnTo>
                      <a:pt x="12288" y="12288"/>
                    </a:lnTo>
                    <a:lnTo>
                      <a:pt x="11264" y="13653"/>
                    </a:lnTo>
                    <a:lnTo>
                      <a:pt x="11264" y="16384"/>
                    </a:lnTo>
                    <a:lnTo>
                      <a:pt x="8192" y="13653"/>
                    </a:lnTo>
                    <a:lnTo>
                      <a:pt x="7168" y="16384"/>
                    </a:lnTo>
                    <a:lnTo>
                      <a:pt x="6144" y="16384"/>
                    </a:lnTo>
                    <a:lnTo>
                      <a:pt x="4096" y="16384"/>
                    </a:lnTo>
                    <a:lnTo>
                      <a:pt x="3072" y="13653"/>
                    </a:lnTo>
                    <a:lnTo>
                      <a:pt x="6144" y="10923"/>
                    </a:lnTo>
                    <a:lnTo>
                      <a:pt x="7168" y="8192"/>
                    </a:lnTo>
                    <a:lnTo>
                      <a:pt x="3072" y="8192"/>
                    </a:lnTo>
                    <a:lnTo>
                      <a:pt x="0" y="10923"/>
                    </a:lnTo>
                    <a:lnTo>
                      <a:pt x="0" y="6827"/>
                    </a:lnTo>
                    <a:lnTo>
                      <a:pt x="4096" y="5461"/>
                    </a:lnTo>
                    <a:lnTo>
                      <a:pt x="7168" y="6827"/>
                    </a:lnTo>
                    <a:lnTo>
                      <a:pt x="7168" y="2731"/>
                    </a:lnTo>
                    <a:lnTo>
                      <a:pt x="7168" y="0"/>
                    </a:lnTo>
                    <a:lnTo>
                      <a:pt x="10240" y="2731"/>
                    </a:lnTo>
                    <a:lnTo>
                      <a:pt x="11264" y="273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1" name="Drawing 72"/>
              <p:cNvSpPr>
                <a:spLocks noChangeAspect="1"/>
              </p:cNvSpPr>
              <p:nvPr/>
            </p:nvSpPr>
            <p:spPr bwMode="auto">
              <a:xfrm>
                <a:off x="1678" y="-1043"/>
                <a:ext cx="682" cy="14"/>
              </a:xfrm>
              <a:custGeom>
                <a:avLst/>
                <a:gdLst/>
                <a:ahLst/>
                <a:cxnLst>
                  <a:cxn ang="0">
                    <a:pos x="0" y="9362"/>
                  </a:cxn>
                  <a:cxn ang="0">
                    <a:pos x="2234" y="9362"/>
                  </a:cxn>
                  <a:cxn ang="0">
                    <a:pos x="2234" y="7022"/>
                  </a:cxn>
                  <a:cxn ang="0">
                    <a:pos x="4468" y="8192"/>
                  </a:cxn>
                  <a:cxn ang="0">
                    <a:pos x="5958" y="4681"/>
                  </a:cxn>
                  <a:cxn ang="0">
                    <a:pos x="5958" y="3511"/>
                  </a:cxn>
                  <a:cxn ang="0">
                    <a:pos x="8192" y="2341"/>
                  </a:cxn>
                  <a:cxn ang="0">
                    <a:pos x="11171" y="0"/>
                  </a:cxn>
                  <a:cxn ang="0">
                    <a:pos x="14150" y="0"/>
                  </a:cxn>
                  <a:cxn ang="0">
                    <a:pos x="13405" y="3511"/>
                  </a:cxn>
                  <a:cxn ang="0">
                    <a:pos x="14895" y="4681"/>
                  </a:cxn>
                  <a:cxn ang="0">
                    <a:pos x="16384" y="9362"/>
                  </a:cxn>
                  <a:cxn ang="0">
                    <a:pos x="11916" y="11703"/>
                  </a:cxn>
                  <a:cxn ang="0">
                    <a:pos x="7447" y="12873"/>
                  </a:cxn>
                  <a:cxn ang="0">
                    <a:pos x="2979" y="16384"/>
                  </a:cxn>
                  <a:cxn ang="0">
                    <a:pos x="1489" y="12873"/>
                  </a:cxn>
                  <a:cxn ang="0">
                    <a:pos x="0" y="9362"/>
                  </a:cxn>
                </a:cxnLst>
                <a:rect l="0" t="0" r="r" b="b"/>
                <a:pathLst>
                  <a:path w="16384" h="16384">
                    <a:moveTo>
                      <a:pt x="0" y="9362"/>
                    </a:moveTo>
                    <a:lnTo>
                      <a:pt x="2234" y="9362"/>
                    </a:lnTo>
                    <a:lnTo>
                      <a:pt x="2234" y="7022"/>
                    </a:lnTo>
                    <a:lnTo>
                      <a:pt x="4468" y="8192"/>
                    </a:lnTo>
                    <a:lnTo>
                      <a:pt x="5958" y="4681"/>
                    </a:lnTo>
                    <a:lnTo>
                      <a:pt x="5958" y="3511"/>
                    </a:lnTo>
                    <a:lnTo>
                      <a:pt x="8192" y="2341"/>
                    </a:lnTo>
                    <a:lnTo>
                      <a:pt x="11171" y="0"/>
                    </a:lnTo>
                    <a:lnTo>
                      <a:pt x="14150" y="0"/>
                    </a:lnTo>
                    <a:lnTo>
                      <a:pt x="13405" y="3511"/>
                    </a:lnTo>
                    <a:lnTo>
                      <a:pt x="14895" y="4681"/>
                    </a:lnTo>
                    <a:lnTo>
                      <a:pt x="16384" y="9362"/>
                    </a:lnTo>
                    <a:lnTo>
                      <a:pt x="11916" y="11703"/>
                    </a:lnTo>
                    <a:lnTo>
                      <a:pt x="7447" y="12873"/>
                    </a:lnTo>
                    <a:lnTo>
                      <a:pt x="2979" y="16384"/>
                    </a:lnTo>
                    <a:lnTo>
                      <a:pt x="1489" y="12873"/>
                    </a:lnTo>
                    <a:lnTo>
                      <a:pt x="0" y="936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2" name="Drawing 73"/>
              <p:cNvSpPr>
                <a:spLocks noChangeAspect="1"/>
              </p:cNvSpPr>
              <p:nvPr/>
            </p:nvSpPr>
            <p:spPr bwMode="auto">
              <a:xfrm>
                <a:off x="-1949" y="-888"/>
                <a:ext cx="155" cy="9"/>
              </a:xfrm>
              <a:custGeom>
                <a:avLst/>
                <a:gdLst/>
                <a:ahLst/>
                <a:cxnLst>
                  <a:cxn ang="0">
                    <a:pos x="16384" y="1820"/>
                  </a:cxn>
                  <a:cxn ang="0">
                    <a:pos x="16384" y="0"/>
                  </a:cxn>
                  <a:cxn ang="0">
                    <a:pos x="13107" y="1820"/>
                  </a:cxn>
                  <a:cxn ang="0">
                    <a:pos x="9830" y="5461"/>
                  </a:cxn>
                  <a:cxn ang="0">
                    <a:pos x="3277" y="7282"/>
                  </a:cxn>
                  <a:cxn ang="0">
                    <a:pos x="0" y="9102"/>
                  </a:cxn>
                  <a:cxn ang="0">
                    <a:pos x="0" y="12743"/>
                  </a:cxn>
                  <a:cxn ang="0">
                    <a:pos x="0" y="16384"/>
                  </a:cxn>
                  <a:cxn ang="0">
                    <a:pos x="3277" y="16384"/>
                  </a:cxn>
                  <a:cxn ang="0">
                    <a:pos x="9830" y="16384"/>
                  </a:cxn>
                  <a:cxn ang="0">
                    <a:pos x="13107" y="12743"/>
                  </a:cxn>
                  <a:cxn ang="0">
                    <a:pos x="16384" y="7282"/>
                  </a:cxn>
                  <a:cxn ang="0">
                    <a:pos x="16384" y="1820"/>
                  </a:cxn>
                </a:cxnLst>
                <a:rect l="0" t="0" r="r" b="b"/>
                <a:pathLst>
                  <a:path w="16384" h="16384">
                    <a:moveTo>
                      <a:pt x="16384" y="1820"/>
                    </a:moveTo>
                    <a:lnTo>
                      <a:pt x="16384" y="0"/>
                    </a:lnTo>
                    <a:lnTo>
                      <a:pt x="13107" y="1820"/>
                    </a:lnTo>
                    <a:lnTo>
                      <a:pt x="9830" y="5461"/>
                    </a:lnTo>
                    <a:lnTo>
                      <a:pt x="3277" y="7282"/>
                    </a:lnTo>
                    <a:lnTo>
                      <a:pt x="0" y="9102"/>
                    </a:lnTo>
                    <a:lnTo>
                      <a:pt x="0" y="12743"/>
                    </a:lnTo>
                    <a:lnTo>
                      <a:pt x="0" y="16384"/>
                    </a:lnTo>
                    <a:lnTo>
                      <a:pt x="3277" y="16384"/>
                    </a:lnTo>
                    <a:lnTo>
                      <a:pt x="9830" y="16384"/>
                    </a:lnTo>
                    <a:lnTo>
                      <a:pt x="13107" y="12743"/>
                    </a:lnTo>
                    <a:lnTo>
                      <a:pt x="16384" y="7282"/>
                    </a:lnTo>
                    <a:lnTo>
                      <a:pt x="16384" y="182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3" name="Drawing 74"/>
              <p:cNvSpPr>
                <a:spLocks noChangeAspect="1"/>
              </p:cNvSpPr>
              <p:nvPr/>
            </p:nvSpPr>
            <p:spPr bwMode="auto">
              <a:xfrm>
                <a:off x="-1825" y="-864"/>
                <a:ext cx="93" cy="7"/>
              </a:xfrm>
              <a:custGeom>
                <a:avLst/>
                <a:gdLst/>
                <a:ahLst/>
                <a:cxnLst>
                  <a:cxn ang="0">
                    <a:pos x="0" y="16384"/>
                  </a:cxn>
                  <a:cxn ang="0">
                    <a:pos x="16384" y="0"/>
                  </a:cxn>
                  <a:cxn ang="0">
                    <a:pos x="5461" y="0"/>
                  </a:cxn>
                  <a:cxn ang="0">
                    <a:pos x="0" y="2341"/>
                  </a:cxn>
                  <a:cxn ang="0">
                    <a:pos x="0" y="9362"/>
                  </a:cxn>
                  <a:cxn ang="0">
                    <a:pos x="0" y="16384"/>
                  </a:cxn>
                </a:cxnLst>
                <a:rect l="0" t="0" r="r" b="b"/>
                <a:pathLst>
                  <a:path w="16384" h="16384">
                    <a:moveTo>
                      <a:pt x="0" y="16384"/>
                    </a:moveTo>
                    <a:lnTo>
                      <a:pt x="16384" y="0"/>
                    </a:lnTo>
                    <a:lnTo>
                      <a:pt x="5461" y="0"/>
                    </a:lnTo>
                    <a:lnTo>
                      <a:pt x="0" y="2341"/>
                    </a:lnTo>
                    <a:lnTo>
                      <a:pt x="0" y="9362"/>
                    </a:lnTo>
                    <a:lnTo>
                      <a:pt x="0"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4" name="Drawing 75"/>
              <p:cNvSpPr>
                <a:spLocks noChangeAspect="1"/>
              </p:cNvSpPr>
              <p:nvPr/>
            </p:nvSpPr>
            <p:spPr bwMode="auto">
              <a:xfrm>
                <a:off x="-802" y="-965"/>
                <a:ext cx="217" cy="10"/>
              </a:xfrm>
              <a:custGeom>
                <a:avLst/>
                <a:gdLst/>
                <a:ahLst/>
                <a:cxnLst>
                  <a:cxn ang="0">
                    <a:pos x="7022" y="16384"/>
                  </a:cxn>
                  <a:cxn ang="0">
                    <a:pos x="7022" y="14746"/>
                  </a:cxn>
                  <a:cxn ang="0">
                    <a:pos x="14043" y="8192"/>
                  </a:cxn>
                  <a:cxn ang="0">
                    <a:pos x="16384" y="6554"/>
                  </a:cxn>
                  <a:cxn ang="0">
                    <a:pos x="14043" y="1638"/>
                  </a:cxn>
                  <a:cxn ang="0">
                    <a:pos x="7022" y="0"/>
                  </a:cxn>
                  <a:cxn ang="0">
                    <a:pos x="4681" y="1638"/>
                  </a:cxn>
                  <a:cxn ang="0">
                    <a:pos x="0" y="8192"/>
                  </a:cxn>
                  <a:cxn ang="0">
                    <a:pos x="0" y="13107"/>
                  </a:cxn>
                  <a:cxn ang="0">
                    <a:pos x="0" y="16384"/>
                  </a:cxn>
                  <a:cxn ang="0">
                    <a:pos x="4681" y="16384"/>
                  </a:cxn>
                  <a:cxn ang="0">
                    <a:pos x="7022" y="16384"/>
                  </a:cxn>
                </a:cxnLst>
                <a:rect l="0" t="0" r="r" b="b"/>
                <a:pathLst>
                  <a:path w="16384" h="16384">
                    <a:moveTo>
                      <a:pt x="7022" y="16384"/>
                    </a:moveTo>
                    <a:lnTo>
                      <a:pt x="7022" y="14746"/>
                    </a:lnTo>
                    <a:lnTo>
                      <a:pt x="14043" y="8192"/>
                    </a:lnTo>
                    <a:lnTo>
                      <a:pt x="16384" y="6554"/>
                    </a:lnTo>
                    <a:lnTo>
                      <a:pt x="14043" y="1638"/>
                    </a:lnTo>
                    <a:lnTo>
                      <a:pt x="7022" y="0"/>
                    </a:lnTo>
                    <a:lnTo>
                      <a:pt x="4681" y="1638"/>
                    </a:lnTo>
                    <a:lnTo>
                      <a:pt x="0" y="8192"/>
                    </a:lnTo>
                    <a:lnTo>
                      <a:pt x="0" y="13107"/>
                    </a:lnTo>
                    <a:lnTo>
                      <a:pt x="0" y="16384"/>
                    </a:lnTo>
                    <a:lnTo>
                      <a:pt x="4681" y="16384"/>
                    </a:lnTo>
                    <a:lnTo>
                      <a:pt x="7022"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5" name="Drawing 76"/>
              <p:cNvSpPr>
                <a:spLocks noChangeAspect="1"/>
              </p:cNvSpPr>
              <p:nvPr/>
            </p:nvSpPr>
            <p:spPr bwMode="auto">
              <a:xfrm>
                <a:off x="-1608" y="-935"/>
                <a:ext cx="155" cy="8"/>
              </a:xfrm>
              <a:custGeom>
                <a:avLst/>
                <a:gdLst/>
                <a:ahLst/>
                <a:cxnLst>
                  <a:cxn ang="0">
                    <a:pos x="0" y="16384"/>
                  </a:cxn>
                  <a:cxn ang="0">
                    <a:pos x="3277" y="12288"/>
                  </a:cxn>
                  <a:cxn ang="0">
                    <a:pos x="16384" y="8192"/>
                  </a:cxn>
                  <a:cxn ang="0">
                    <a:pos x="16384" y="6144"/>
                  </a:cxn>
                  <a:cxn ang="0">
                    <a:pos x="6554" y="4096"/>
                  </a:cxn>
                  <a:cxn ang="0">
                    <a:pos x="3277" y="0"/>
                  </a:cxn>
                  <a:cxn ang="0">
                    <a:pos x="3277" y="8192"/>
                  </a:cxn>
                  <a:cxn ang="0">
                    <a:pos x="0" y="16384"/>
                  </a:cxn>
                </a:cxnLst>
                <a:rect l="0" t="0" r="r" b="b"/>
                <a:pathLst>
                  <a:path w="16384" h="16384">
                    <a:moveTo>
                      <a:pt x="0" y="16384"/>
                    </a:moveTo>
                    <a:lnTo>
                      <a:pt x="3277" y="12288"/>
                    </a:lnTo>
                    <a:lnTo>
                      <a:pt x="16384" y="8192"/>
                    </a:lnTo>
                    <a:lnTo>
                      <a:pt x="16384" y="6144"/>
                    </a:lnTo>
                    <a:lnTo>
                      <a:pt x="6554" y="4096"/>
                    </a:lnTo>
                    <a:lnTo>
                      <a:pt x="3277" y="0"/>
                    </a:lnTo>
                    <a:lnTo>
                      <a:pt x="3277" y="8192"/>
                    </a:lnTo>
                    <a:lnTo>
                      <a:pt x="0"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6" name="Drawing 77"/>
              <p:cNvSpPr>
                <a:spLocks noChangeAspect="1"/>
              </p:cNvSpPr>
              <p:nvPr/>
            </p:nvSpPr>
            <p:spPr bwMode="auto">
              <a:xfrm>
                <a:off x="-1701" y="-811"/>
                <a:ext cx="155" cy="15"/>
              </a:xfrm>
              <a:custGeom>
                <a:avLst/>
                <a:gdLst/>
                <a:ahLst/>
                <a:cxnLst>
                  <a:cxn ang="0">
                    <a:pos x="13107" y="16384"/>
                  </a:cxn>
                  <a:cxn ang="0">
                    <a:pos x="16384" y="13107"/>
                  </a:cxn>
                  <a:cxn ang="0">
                    <a:pos x="16384" y="8738"/>
                  </a:cxn>
                  <a:cxn ang="0">
                    <a:pos x="16384" y="6554"/>
                  </a:cxn>
                  <a:cxn ang="0">
                    <a:pos x="13107" y="3277"/>
                  </a:cxn>
                  <a:cxn ang="0">
                    <a:pos x="9830" y="0"/>
                  </a:cxn>
                  <a:cxn ang="0">
                    <a:pos x="3277" y="2185"/>
                  </a:cxn>
                  <a:cxn ang="0">
                    <a:pos x="0" y="4369"/>
                  </a:cxn>
                  <a:cxn ang="0">
                    <a:pos x="0" y="8738"/>
                  </a:cxn>
                  <a:cxn ang="0">
                    <a:pos x="0" y="12015"/>
                  </a:cxn>
                  <a:cxn ang="0">
                    <a:pos x="3277" y="13107"/>
                  </a:cxn>
                  <a:cxn ang="0">
                    <a:pos x="13107" y="16384"/>
                  </a:cxn>
                </a:cxnLst>
                <a:rect l="0" t="0" r="r" b="b"/>
                <a:pathLst>
                  <a:path w="16384" h="16384">
                    <a:moveTo>
                      <a:pt x="13107" y="16384"/>
                    </a:moveTo>
                    <a:lnTo>
                      <a:pt x="16384" y="13107"/>
                    </a:lnTo>
                    <a:lnTo>
                      <a:pt x="16384" y="8738"/>
                    </a:lnTo>
                    <a:lnTo>
                      <a:pt x="16384" y="6554"/>
                    </a:lnTo>
                    <a:lnTo>
                      <a:pt x="13107" y="3277"/>
                    </a:lnTo>
                    <a:lnTo>
                      <a:pt x="9830" y="0"/>
                    </a:lnTo>
                    <a:lnTo>
                      <a:pt x="3277" y="2185"/>
                    </a:lnTo>
                    <a:lnTo>
                      <a:pt x="0" y="4369"/>
                    </a:lnTo>
                    <a:lnTo>
                      <a:pt x="0" y="8738"/>
                    </a:lnTo>
                    <a:lnTo>
                      <a:pt x="0" y="12015"/>
                    </a:lnTo>
                    <a:lnTo>
                      <a:pt x="3277" y="13107"/>
                    </a:lnTo>
                    <a:lnTo>
                      <a:pt x="13107"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7" name="Drawing 78"/>
              <p:cNvSpPr>
                <a:spLocks noChangeAspect="1"/>
              </p:cNvSpPr>
              <p:nvPr/>
            </p:nvSpPr>
            <p:spPr bwMode="auto">
              <a:xfrm>
                <a:off x="-1949" y="-772"/>
                <a:ext cx="124" cy="12"/>
              </a:xfrm>
              <a:custGeom>
                <a:avLst/>
                <a:gdLst/>
                <a:ahLst/>
                <a:cxnLst>
                  <a:cxn ang="0">
                    <a:pos x="12288" y="16384"/>
                  </a:cxn>
                  <a:cxn ang="0">
                    <a:pos x="16384" y="12288"/>
                  </a:cxn>
                  <a:cxn ang="0">
                    <a:pos x="16384" y="6827"/>
                  </a:cxn>
                  <a:cxn ang="0">
                    <a:pos x="16384" y="1365"/>
                  </a:cxn>
                  <a:cxn ang="0">
                    <a:pos x="12288" y="0"/>
                  </a:cxn>
                  <a:cxn ang="0">
                    <a:pos x="4096" y="1365"/>
                  </a:cxn>
                  <a:cxn ang="0">
                    <a:pos x="4096" y="6827"/>
                  </a:cxn>
                  <a:cxn ang="0">
                    <a:pos x="0" y="15019"/>
                  </a:cxn>
                  <a:cxn ang="0">
                    <a:pos x="0" y="16384"/>
                  </a:cxn>
                  <a:cxn ang="0">
                    <a:pos x="12288" y="16384"/>
                  </a:cxn>
                </a:cxnLst>
                <a:rect l="0" t="0" r="r" b="b"/>
                <a:pathLst>
                  <a:path w="16384" h="16384">
                    <a:moveTo>
                      <a:pt x="12288" y="16384"/>
                    </a:moveTo>
                    <a:lnTo>
                      <a:pt x="16384" y="12288"/>
                    </a:lnTo>
                    <a:lnTo>
                      <a:pt x="16384" y="6827"/>
                    </a:lnTo>
                    <a:lnTo>
                      <a:pt x="16384" y="1365"/>
                    </a:lnTo>
                    <a:lnTo>
                      <a:pt x="12288" y="0"/>
                    </a:lnTo>
                    <a:lnTo>
                      <a:pt x="4096" y="1365"/>
                    </a:lnTo>
                    <a:lnTo>
                      <a:pt x="4096" y="6827"/>
                    </a:lnTo>
                    <a:lnTo>
                      <a:pt x="0" y="15019"/>
                    </a:lnTo>
                    <a:lnTo>
                      <a:pt x="0" y="16384"/>
                    </a:lnTo>
                    <a:lnTo>
                      <a:pt x="12288"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8" name="Poland"/>
            <p:cNvSpPr>
              <a:spLocks noChangeAspect="1"/>
            </p:cNvSpPr>
            <p:nvPr/>
          </p:nvSpPr>
          <p:spPr bwMode="auto">
            <a:xfrm>
              <a:off x="2138" y="1456"/>
              <a:ext cx="485" cy="461"/>
            </a:xfrm>
            <a:custGeom>
              <a:avLst/>
              <a:gdLst/>
              <a:ahLst/>
              <a:cxnLst>
                <a:cxn ang="0">
                  <a:pos x="464" y="3866"/>
                </a:cxn>
                <a:cxn ang="0">
                  <a:pos x="296" y="3314"/>
                </a:cxn>
                <a:cxn ang="0">
                  <a:pos x="676" y="2991"/>
                </a:cxn>
                <a:cxn ang="0">
                  <a:pos x="1013" y="2669"/>
                </a:cxn>
                <a:cxn ang="0">
                  <a:pos x="2196" y="2209"/>
                </a:cxn>
                <a:cxn ang="0">
                  <a:pos x="3040" y="1657"/>
                </a:cxn>
                <a:cxn ang="0">
                  <a:pos x="3969" y="828"/>
                </a:cxn>
                <a:cxn ang="0">
                  <a:pos x="4983" y="276"/>
                </a:cxn>
                <a:cxn ang="0">
                  <a:pos x="6038" y="0"/>
                </a:cxn>
                <a:cxn ang="0">
                  <a:pos x="6841" y="414"/>
                </a:cxn>
                <a:cxn ang="0">
                  <a:pos x="6418" y="414"/>
                </a:cxn>
                <a:cxn ang="0">
                  <a:pos x="6503" y="920"/>
                </a:cxn>
                <a:cxn ang="0">
                  <a:pos x="6925" y="1565"/>
                </a:cxn>
                <a:cxn ang="0">
                  <a:pos x="7516" y="1289"/>
                </a:cxn>
                <a:cxn ang="0">
                  <a:pos x="8530" y="1105"/>
                </a:cxn>
                <a:cxn ang="0">
                  <a:pos x="9754" y="1197"/>
                </a:cxn>
                <a:cxn ang="0">
                  <a:pos x="11148" y="1105"/>
                </a:cxn>
                <a:cxn ang="0">
                  <a:pos x="12288" y="736"/>
                </a:cxn>
                <a:cxn ang="0">
                  <a:pos x="13344" y="736"/>
                </a:cxn>
                <a:cxn ang="0">
                  <a:pos x="14188" y="1887"/>
                </a:cxn>
                <a:cxn ang="0">
                  <a:pos x="14779" y="3406"/>
                </a:cxn>
                <a:cxn ang="0">
                  <a:pos x="15159" y="5155"/>
                </a:cxn>
                <a:cxn ang="0">
                  <a:pos x="14315" y="6535"/>
                </a:cxn>
                <a:cxn ang="0">
                  <a:pos x="14991" y="7732"/>
                </a:cxn>
                <a:cxn ang="0">
                  <a:pos x="15286" y="9020"/>
                </a:cxn>
                <a:cxn ang="0">
                  <a:pos x="15708" y="9987"/>
                </a:cxn>
                <a:cxn ang="0">
                  <a:pos x="16173" y="10861"/>
                </a:cxn>
                <a:cxn ang="0">
                  <a:pos x="15877" y="12426"/>
                </a:cxn>
                <a:cxn ang="0">
                  <a:pos x="14822" y="14405"/>
                </a:cxn>
                <a:cxn ang="0">
                  <a:pos x="14779" y="16062"/>
                </a:cxn>
                <a:cxn ang="0">
                  <a:pos x="14019" y="16108"/>
                </a:cxn>
                <a:cxn ang="0">
                  <a:pos x="13006" y="15372"/>
                </a:cxn>
                <a:cxn ang="0">
                  <a:pos x="11950" y="15694"/>
                </a:cxn>
                <a:cxn ang="0">
                  <a:pos x="10768" y="15832"/>
                </a:cxn>
                <a:cxn ang="0">
                  <a:pos x="10050" y="16292"/>
                </a:cxn>
                <a:cxn ang="0">
                  <a:pos x="9205" y="15510"/>
                </a:cxn>
                <a:cxn ang="0">
                  <a:pos x="8065" y="15556"/>
                </a:cxn>
                <a:cxn ang="0">
                  <a:pos x="6925" y="14451"/>
                </a:cxn>
                <a:cxn ang="0">
                  <a:pos x="6207" y="14221"/>
                </a:cxn>
                <a:cxn ang="0">
                  <a:pos x="5912" y="13623"/>
                </a:cxn>
                <a:cxn ang="0">
                  <a:pos x="5025" y="13439"/>
                </a:cxn>
                <a:cxn ang="0">
                  <a:pos x="4898" y="13807"/>
                </a:cxn>
                <a:cxn ang="0">
                  <a:pos x="4349" y="13991"/>
                </a:cxn>
                <a:cxn ang="0">
                  <a:pos x="3800" y="13254"/>
                </a:cxn>
                <a:cxn ang="0">
                  <a:pos x="3800" y="12794"/>
                </a:cxn>
                <a:cxn ang="0">
                  <a:pos x="2829" y="12380"/>
                </a:cxn>
                <a:cxn ang="0">
                  <a:pos x="2111" y="12012"/>
                </a:cxn>
                <a:cxn ang="0">
                  <a:pos x="1436" y="12380"/>
                </a:cxn>
                <a:cxn ang="0">
                  <a:pos x="1309" y="11966"/>
                </a:cxn>
                <a:cxn ang="0">
                  <a:pos x="1351" y="10677"/>
                </a:cxn>
                <a:cxn ang="0">
                  <a:pos x="1098" y="10171"/>
                </a:cxn>
                <a:cxn ang="0">
                  <a:pos x="802" y="9066"/>
                </a:cxn>
                <a:cxn ang="0">
                  <a:pos x="633" y="7916"/>
                </a:cxn>
                <a:cxn ang="0">
                  <a:pos x="464" y="6811"/>
                </a:cxn>
                <a:cxn ang="0">
                  <a:pos x="84" y="6259"/>
                </a:cxn>
                <a:cxn ang="0">
                  <a:pos x="338" y="5016"/>
                </a:cxn>
                <a:cxn ang="0">
                  <a:pos x="253" y="4234"/>
                </a:cxn>
                <a:cxn ang="0">
                  <a:pos x="0" y="3590"/>
                </a:cxn>
              </a:cxnLst>
              <a:rect l="0" t="0" r="r" b="b"/>
              <a:pathLst>
                <a:path w="16384" h="16384">
                  <a:moveTo>
                    <a:pt x="0" y="3590"/>
                  </a:moveTo>
                  <a:lnTo>
                    <a:pt x="296" y="3728"/>
                  </a:lnTo>
                  <a:lnTo>
                    <a:pt x="464" y="3866"/>
                  </a:lnTo>
                  <a:lnTo>
                    <a:pt x="591" y="3682"/>
                  </a:lnTo>
                  <a:lnTo>
                    <a:pt x="591" y="3406"/>
                  </a:lnTo>
                  <a:lnTo>
                    <a:pt x="296" y="3314"/>
                  </a:lnTo>
                  <a:lnTo>
                    <a:pt x="169" y="3314"/>
                  </a:lnTo>
                  <a:lnTo>
                    <a:pt x="422" y="3130"/>
                  </a:lnTo>
                  <a:lnTo>
                    <a:pt x="676" y="2991"/>
                  </a:lnTo>
                  <a:lnTo>
                    <a:pt x="676" y="3037"/>
                  </a:lnTo>
                  <a:lnTo>
                    <a:pt x="845" y="2945"/>
                  </a:lnTo>
                  <a:lnTo>
                    <a:pt x="1013" y="2669"/>
                  </a:lnTo>
                  <a:lnTo>
                    <a:pt x="1351" y="2439"/>
                  </a:lnTo>
                  <a:lnTo>
                    <a:pt x="1858" y="2301"/>
                  </a:lnTo>
                  <a:lnTo>
                    <a:pt x="2196" y="2209"/>
                  </a:lnTo>
                  <a:lnTo>
                    <a:pt x="2449" y="2071"/>
                  </a:lnTo>
                  <a:lnTo>
                    <a:pt x="2703" y="1933"/>
                  </a:lnTo>
                  <a:lnTo>
                    <a:pt x="3040" y="1657"/>
                  </a:lnTo>
                  <a:lnTo>
                    <a:pt x="3336" y="1335"/>
                  </a:lnTo>
                  <a:lnTo>
                    <a:pt x="3547" y="1012"/>
                  </a:lnTo>
                  <a:lnTo>
                    <a:pt x="3969" y="828"/>
                  </a:lnTo>
                  <a:lnTo>
                    <a:pt x="4223" y="598"/>
                  </a:lnTo>
                  <a:lnTo>
                    <a:pt x="4560" y="414"/>
                  </a:lnTo>
                  <a:lnTo>
                    <a:pt x="4983" y="276"/>
                  </a:lnTo>
                  <a:lnTo>
                    <a:pt x="5363" y="184"/>
                  </a:lnTo>
                  <a:lnTo>
                    <a:pt x="5701" y="46"/>
                  </a:lnTo>
                  <a:lnTo>
                    <a:pt x="6038" y="0"/>
                  </a:lnTo>
                  <a:lnTo>
                    <a:pt x="6376" y="92"/>
                  </a:lnTo>
                  <a:lnTo>
                    <a:pt x="6587" y="184"/>
                  </a:lnTo>
                  <a:lnTo>
                    <a:pt x="6841" y="414"/>
                  </a:lnTo>
                  <a:lnTo>
                    <a:pt x="6841" y="598"/>
                  </a:lnTo>
                  <a:lnTo>
                    <a:pt x="6587" y="552"/>
                  </a:lnTo>
                  <a:lnTo>
                    <a:pt x="6418" y="414"/>
                  </a:lnTo>
                  <a:lnTo>
                    <a:pt x="6334" y="276"/>
                  </a:lnTo>
                  <a:lnTo>
                    <a:pt x="6376" y="552"/>
                  </a:lnTo>
                  <a:lnTo>
                    <a:pt x="6503" y="920"/>
                  </a:lnTo>
                  <a:lnTo>
                    <a:pt x="6672" y="1289"/>
                  </a:lnTo>
                  <a:lnTo>
                    <a:pt x="6756" y="1519"/>
                  </a:lnTo>
                  <a:lnTo>
                    <a:pt x="6925" y="1565"/>
                  </a:lnTo>
                  <a:lnTo>
                    <a:pt x="7010" y="1473"/>
                  </a:lnTo>
                  <a:lnTo>
                    <a:pt x="7094" y="1335"/>
                  </a:lnTo>
                  <a:lnTo>
                    <a:pt x="7516" y="1289"/>
                  </a:lnTo>
                  <a:lnTo>
                    <a:pt x="7854" y="1151"/>
                  </a:lnTo>
                  <a:lnTo>
                    <a:pt x="8108" y="966"/>
                  </a:lnTo>
                  <a:lnTo>
                    <a:pt x="8530" y="1105"/>
                  </a:lnTo>
                  <a:lnTo>
                    <a:pt x="8952" y="1105"/>
                  </a:lnTo>
                  <a:lnTo>
                    <a:pt x="9374" y="1151"/>
                  </a:lnTo>
                  <a:lnTo>
                    <a:pt x="9754" y="1197"/>
                  </a:lnTo>
                  <a:lnTo>
                    <a:pt x="10261" y="1197"/>
                  </a:lnTo>
                  <a:lnTo>
                    <a:pt x="10768" y="1151"/>
                  </a:lnTo>
                  <a:lnTo>
                    <a:pt x="11148" y="1105"/>
                  </a:lnTo>
                  <a:lnTo>
                    <a:pt x="11612" y="1012"/>
                  </a:lnTo>
                  <a:lnTo>
                    <a:pt x="11992" y="828"/>
                  </a:lnTo>
                  <a:lnTo>
                    <a:pt x="12288" y="736"/>
                  </a:lnTo>
                  <a:lnTo>
                    <a:pt x="12626" y="598"/>
                  </a:lnTo>
                  <a:lnTo>
                    <a:pt x="12921" y="552"/>
                  </a:lnTo>
                  <a:lnTo>
                    <a:pt x="13344" y="736"/>
                  </a:lnTo>
                  <a:lnTo>
                    <a:pt x="13935" y="1012"/>
                  </a:lnTo>
                  <a:lnTo>
                    <a:pt x="14104" y="1381"/>
                  </a:lnTo>
                  <a:lnTo>
                    <a:pt x="14188" y="1887"/>
                  </a:lnTo>
                  <a:lnTo>
                    <a:pt x="14357" y="2439"/>
                  </a:lnTo>
                  <a:lnTo>
                    <a:pt x="14484" y="2761"/>
                  </a:lnTo>
                  <a:lnTo>
                    <a:pt x="14779" y="3406"/>
                  </a:lnTo>
                  <a:lnTo>
                    <a:pt x="15033" y="4096"/>
                  </a:lnTo>
                  <a:lnTo>
                    <a:pt x="15117" y="4602"/>
                  </a:lnTo>
                  <a:lnTo>
                    <a:pt x="15159" y="5155"/>
                  </a:lnTo>
                  <a:lnTo>
                    <a:pt x="14948" y="5753"/>
                  </a:lnTo>
                  <a:lnTo>
                    <a:pt x="14526" y="6121"/>
                  </a:lnTo>
                  <a:lnTo>
                    <a:pt x="14315" y="6535"/>
                  </a:lnTo>
                  <a:lnTo>
                    <a:pt x="14484" y="6903"/>
                  </a:lnTo>
                  <a:lnTo>
                    <a:pt x="14991" y="7272"/>
                  </a:lnTo>
                  <a:lnTo>
                    <a:pt x="14991" y="7732"/>
                  </a:lnTo>
                  <a:lnTo>
                    <a:pt x="15033" y="8192"/>
                  </a:lnTo>
                  <a:lnTo>
                    <a:pt x="15117" y="8652"/>
                  </a:lnTo>
                  <a:lnTo>
                    <a:pt x="15286" y="9020"/>
                  </a:lnTo>
                  <a:lnTo>
                    <a:pt x="15371" y="9435"/>
                  </a:lnTo>
                  <a:lnTo>
                    <a:pt x="15624" y="9849"/>
                  </a:lnTo>
                  <a:lnTo>
                    <a:pt x="15708" y="9987"/>
                  </a:lnTo>
                  <a:lnTo>
                    <a:pt x="15793" y="10125"/>
                  </a:lnTo>
                  <a:lnTo>
                    <a:pt x="16131" y="10493"/>
                  </a:lnTo>
                  <a:lnTo>
                    <a:pt x="16173" y="10861"/>
                  </a:lnTo>
                  <a:lnTo>
                    <a:pt x="16384" y="11322"/>
                  </a:lnTo>
                  <a:lnTo>
                    <a:pt x="16342" y="11828"/>
                  </a:lnTo>
                  <a:lnTo>
                    <a:pt x="15877" y="12426"/>
                  </a:lnTo>
                  <a:lnTo>
                    <a:pt x="15371" y="12978"/>
                  </a:lnTo>
                  <a:lnTo>
                    <a:pt x="14991" y="13715"/>
                  </a:lnTo>
                  <a:lnTo>
                    <a:pt x="14822" y="14405"/>
                  </a:lnTo>
                  <a:lnTo>
                    <a:pt x="14653" y="15141"/>
                  </a:lnTo>
                  <a:lnTo>
                    <a:pt x="14653" y="15648"/>
                  </a:lnTo>
                  <a:lnTo>
                    <a:pt x="14779" y="16062"/>
                  </a:lnTo>
                  <a:lnTo>
                    <a:pt x="14484" y="16200"/>
                  </a:lnTo>
                  <a:lnTo>
                    <a:pt x="14315" y="16200"/>
                  </a:lnTo>
                  <a:lnTo>
                    <a:pt x="14019" y="16108"/>
                  </a:lnTo>
                  <a:lnTo>
                    <a:pt x="13639" y="15878"/>
                  </a:lnTo>
                  <a:lnTo>
                    <a:pt x="13344" y="15556"/>
                  </a:lnTo>
                  <a:lnTo>
                    <a:pt x="13006" y="15372"/>
                  </a:lnTo>
                  <a:lnTo>
                    <a:pt x="12584" y="15372"/>
                  </a:lnTo>
                  <a:lnTo>
                    <a:pt x="12246" y="15510"/>
                  </a:lnTo>
                  <a:lnTo>
                    <a:pt x="11950" y="15694"/>
                  </a:lnTo>
                  <a:lnTo>
                    <a:pt x="11739" y="15924"/>
                  </a:lnTo>
                  <a:lnTo>
                    <a:pt x="11401" y="15694"/>
                  </a:lnTo>
                  <a:lnTo>
                    <a:pt x="10768" y="15832"/>
                  </a:lnTo>
                  <a:lnTo>
                    <a:pt x="10557" y="16200"/>
                  </a:lnTo>
                  <a:lnTo>
                    <a:pt x="10261" y="16384"/>
                  </a:lnTo>
                  <a:lnTo>
                    <a:pt x="10050" y="16292"/>
                  </a:lnTo>
                  <a:lnTo>
                    <a:pt x="9754" y="16016"/>
                  </a:lnTo>
                  <a:lnTo>
                    <a:pt x="9459" y="15694"/>
                  </a:lnTo>
                  <a:lnTo>
                    <a:pt x="9205" y="15510"/>
                  </a:lnTo>
                  <a:lnTo>
                    <a:pt x="8868" y="15694"/>
                  </a:lnTo>
                  <a:lnTo>
                    <a:pt x="8572" y="15832"/>
                  </a:lnTo>
                  <a:lnTo>
                    <a:pt x="8065" y="15556"/>
                  </a:lnTo>
                  <a:lnTo>
                    <a:pt x="7601" y="15464"/>
                  </a:lnTo>
                  <a:lnTo>
                    <a:pt x="7221" y="14911"/>
                  </a:lnTo>
                  <a:lnTo>
                    <a:pt x="6925" y="14451"/>
                  </a:lnTo>
                  <a:lnTo>
                    <a:pt x="6672" y="14359"/>
                  </a:lnTo>
                  <a:lnTo>
                    <a:pt x="6503" y="14405"/>
                  </a:lnTo>
                  <a:lnTo>
                    <a:pt x="6207" y="14221"/>
                  </a:lnTo>
                  <a:lnTo>
                    <a:pt x="6165" y="13899"/>
                  </a:lnTo>
                  <a:lnTo>
                    <a:pt x="6165" y="13669"/>
                  </a:lnTo>
                  <a:lnTo>
                    <a:pt x="5912" y="13623"/>
                  </a:lnTo>
                  <a:lnTo>
                    <a:pt x="5532" y="13623"/>
                  </a:lnTo>
                  <a:lnTo>
                    <a:pt x="5321" y="13485"/>
                  </a:lnTo>
                  <a:lnTo>
                    <a:pt x="5025" y="13439"/>
                  </a:lnTo>
                  <a:lnTo>
                    <a:pt x="4814" y="13347"/>
                  </a:lnTo>
                  <a:lnTo>
                    <a:pt x="4814" y="13531"/>
                  </a:lnTo>
                  <a:lnTo>
                    <a:pt x="4898" y="13807"/>
                  </a:lnTo>
                  <a:lnTo>
                    <a:pt x="4729" y="13853"/>
                  </a:lnTo>
                  <a:lnTo>
                    <a:pt x="4560" y="14037"/>
                  </a:lnTo>
                  <a:lnTo>
                    <a:pt x="4349" y="13991"/>
                  </a:lnTo>
                  <a:lnTo>
                    <a:pt x="4012" y="13669"/>
                  </a:lnTo>
                  <a:lnTo>
                    <a:pt x="3716" y="13347"/>
                  </a:lnTo>
                  <a:lnTo>
                    <a:pt x="3800" y="13254"/>
                  </a:lnTo>
                  <a:lnTo>
                    <a:pt x="3843" y="12978"/>
                  </a:lnTo>
                  <a:lnTo>
                    <a:pt x="3843" y="12886"/>
                  </a:lnTo>
                  <a:lnTo>
                    <a:pt x="3800" y="12794"/>
                  </a:lnTo>
                  <a:lnTo>
                    <a:pt x="3463" y="12794"/>
                  </a:lnTo>
                  <a:lnTo>
                    <a:pt x="3167" y="12380"/>
                  </a:lnTo>
                  <a:lnTo>
                    <a:pt x="2829" y="12380"/>
                  </a:lnTo>
                  <a:lnTo>
                    <a:pt x="2491" y="12242"/>
                  </a:lnTo>
                  <a:lnTo>
                    <a:pt x="2322" y="12334"/>
                  </a:lnTo>
                  <a:lnTo>
                    <a:pt x="2111" y="12012"/>
                  </a:lnTo>
                  <a:lnTo>
                    <a:pt x="1816" y="11828"/>
                  </a:lnTo>
                  <a:lnTo>
                    <a:pt x="1605" y="12012"/>
                  </a:lnTo>
                  <a:lnTo>
                    <a:pt x="1436" y="12380"/>
                  </a:lnTo>
                  <a:lnTo>
                    <a:pt x="1182" y="12242"/>
                  </a:lnTo>
                  <a:lnTo>
                    <a:pt x="1182" y="12196"/>
                  </a:lnTo>
                  <a:lnTo>
                    <a:pt x="1309" y="11966"/>
                  </a:lnTo>
                  <a:lnTo>
                    <a:pt x="1351" y="11322"/>
                  </a:lnTo>
                  <a:lnTo>
                    <a:pt x="1351" y="10907"/>
                  </a:lnTo>
                  <a:lnTo>
                    <a:pt x="1351" y="10677"/>
                  </a:lnTo>
                  <a:lnTo>
                    <a:pt x="1351" y="10493"/>
                  </a:lnTo>
                  <a:lnTo>
                    <a:pt x="1267" y="10401"/>
                  </a:lnTo>
                  <a:lnTo>
                    <a:pt x="1098" y="10171"/>
                  </a:lnTo>
                  <a:lnTo>
                    <a:pt x="845" y="9849"/>
                  </a:lnTo>
                  <a:lnTo>
                    <a:pt x="802" y="9435"/>
                  </a:lnTo>
                  <a:lnTo>
                    <a:pt x="802" y="9066"/>
                  </a:lnTo>
                  <a:lnTo>
                    <a:pt x="802" y="8744"/>
                  </a:lnTo>
                  <a:lnTo>
                    <a:pt x="760" y="8192"/>
                  </a:lnTo>
                  <a:lnTo>
                    <a:pt x="633" y="7916"/>
                  </a:lnTo>
                  <a:lnTo>
                    <a:pt x="591" y="7456"/>
                  </a:lnTo>
                  <a:lnTo>
                    <a:pt x="591" y="7087"/>
                  </a:lnTo>
                  <a:lnTo>
                    <a:pt x="464" y="6811"/>
                  </a:lnTo>
                  <a:lnTo>
                    <a:pt x="253" y="6627"/>
                  </a:lnTo>
                  <a:lnTo>
                    <a:pt x="84" y="6443"/>
                  </a:lnTo>
                  <a:lnTo>
                    <a:pt x="84" y="6259"/>
                  </a:lnTo>
                  <a:lnTo>
                    <a:pt x="169" y="5799"/>
                  </a:lnTo>
                  <a:lnTo>
                    <a:pt x="296" y="5385"/>
                  </a:lnTo>
                  <a:lnTo>
                    <a:pt x="338" y="5016"/>
                  </a:lnTo>
                  <a:lnTo>
                    <a:pt x="338" y="4694"/>
                  </a:lnTo>
                  <a:lnTo>
                    <a:pt x="338" y="4464"/>
                  </a:lnTo>
                  <a:lnTo>
                    <a:pt x="253" y="4234"/>
                  </a:lnTo>
                  <a:lnTo>
                    <a:pt x="84" y="3912"/>
                  </a:lnTo>
                  <a:lnTo>
                    <a:pt x="0" y="3544"/>
                  </a:lnTo>
                  <a:lnTo>
                    <a:pt x="0" y="359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9" name="Portugal"/>
            <p:cNvSpPr>
              <a:spLocks noChangeAspect="1"/>
            </p:cNvSpPr>
            <p:nvPr/>
          </p:nvSpPr>
          <p:spPr bwMode="auto">
            <a:xfrm>
              <a:off x="748" y="2367"/>
              <a:ext cx="250" cy="399"/>
            </a:xfrm>
            <a:custGeom>
              <a:avLst/>
              <a:gdLst/>
              <a:ahLst/>
              <a:cxnLst>
                <a:cxn ang="0">
                  <a:pos x="7127" y="958"/>
                </a:cxn>
                <a:cxn ang="0">
                  <a:pos x="6881" y="2447"/>
                </a:cxn>
                <a:cxn ang="0">
                  <a:pos x="6472" y="3245"/>
                </a:cxn>
                <a:cxn ang="0">
                  <a:pos x="5734" y="4256"/>
                </a:cxn>
                <a:cxn ang="0">
                  <a:pos x="4833" y="5319"/>
                </a:cxn>
                <a:cxn ang="0">
                  <a:pos x="4096" y="6383"/>
                </a:cxn>
                <a:cxn ang="0">
                  <a:pos x="3195" y="7128"/>
                </a:cxn>
                <a:cxn ang="0">
                  <a:pos x="1802" y="7926"/>
                </a:cxn>
                <a:cxn ang="0">
                  <a:pos x="1229" y="8564"/>
                </a:cxn>
                <a:cxn ang="0">
                  <a:pos x="655" y="9362"/>
                </a:cxn>
                <a:cxn ang="0">
                  <a:pos x="328" y="9788"/>
                </a:cxn>
                <a:cxn ang="0">
                  <a:pos x="1147" y="10692"/>
                </a:cxn>
                <a:cxn ang="0">
                  <a:pos x="1802" y="10958"/>
                </a:cxn>
                <a:cxn ang="0">
                  <a:pos x="2867" y="11065"/>
                </a:cxn>
                <a:cxn ang="0">
                  <a:pos x="2458" y="11384"/>
                </a:cxn>
                <a:cxn ang="0">
                  <a:pos x="2212" y="12128"/>
                </a:cxn>
                <a:cxn ang="0">
                  <a:pos x="1802" y="12980"/>
                </a:cxn>
                <a:cxn ang="0">
                  <a:pos x="1475" y="13405"/>
                </a:cxn>
                <a:cxn ang="0">
                  <a:pos x="1229" y="14043"/>
                </a:cxn>
                <a:cxn ang="0">
                  <a:pos x="246" y="14895"/>
                </a:cxn>
                <a:cxn ang="0">
                  <a:pos x="164" y="15586"/>
                </a:cxn>
                <a:cxn ang="0">
                  <a:pos x="1884" y="15799"/>
                </a:cxn>
                <a:cxn ang="0">
                  <a:pos x="3441" y="16224"/>
                </a:cxn>
                <a:cxn ang="0">
                  <a:pos x="4915" y="16384"/>
                </a:cxn>
                <a:cxn ang="0">
                  <a:pos x="6062" y="16224"/>
                </a:cxn>
                <a:cxn ang="0">
                  <a:pos x="6226" y="15852"/>
                </a:cxn>
                <a:cxn ang="0">
                  <a:pos x="6472" y="14895"/>
                </a:cxn>
                <a:cxn ang="0">
                  <a:pos x="8438" y="14150"/>
                </a:cxn>
                <a:cxn ang="0">
                  <a:pos x="9093" y="13246"/>
                </a:cxn>
                <a:cxn ang="0">
                  <a:pos x="8520" y="12022"/>
                </a:cxn>
                <a:cxn ang="0">
                  <a:pos x="9667" y="10905"/>
                </a:cxn>
                <a:cxn ang="0">
                  <a:pos x="9994" y="10267"/>
                </a:cxn>
                <a:cxn ang="0">
                  <a:pos x="9748" y="9841"/>
                </a:cxn>
                <a:cxn ang="0">
                  <a:pos x="9503" y="8511"/>
                </a:cxn>
                <a:cxn ang="0">
                  <a:pos x="11059" y="8352"/>
                </a:cxn>
                <a:cxn ang="0">
                  <a:pos x="12124" y="7500"/>
                </a:cxn>
                <a:cxn ang="0">
                  <a:pos x="12042" y="6596"/>
                </a:cxn>
                <a:cxn ang="0">
                  <a:pos x="13107" y="5373"/>
                </a:cxn>
                <a:cxn ang="0">
                  <a:pos x="13681" y="4362"/>
                </a:cxn>
                <a:cxn ang="0">
                  <a:pos x="15565" y="3617"/>
                </a:cxn>
                <a:cxn ang="0">
                  <a:pos x="16384" y="2660"/>
                </a:cxn>
                <a:cxn ang="0">
                  <a:pos x="15892" y="1755"/>
                </a:cxn>
                <a:cxn ang="0">
                  <a:pos x="13763" y="1170"/>
                </a:cxn>
                <a:cxn ang="0">
                  <a:pos x="11715" y="1117"/>
                </a:cxn>
                <a:cxn ang="0">
                  <a:pos x="10322" y="904"/>
                </a:cxn>
                <a:cxn ang="0">
                  <a:pos x="10076" y="213"/>
                </a:cxn>
                <a:cxn ang="0">
                  <a:pos x="9093" y="0"/>
                </a:cxn>
                <a:cxn ang="0">
                  <a:pos x="7209" y="426"/>
                </a:cxn>
              </a:cxnLst>
              <a:rect l="0" t="0" r="r" b="b"/>
              <a:pathLst>
                <a:path w="16384" h="16384">
                  <a:moveTo>
                    <a:pt x="7209" y="426"/>
                  </a:moveTo>
                  <a:lnTo>
                    <a:pt x="7127" y="958"/>
                  </a:lnTo>
                  <a:lnTo>
                    <a:pt x="7045" y="1809"/>
                  </a:lnTo>
                  <a:lnTo>
                    <a:pt x="6881" y="2447"/>
                  </a:lnTo>
                  <a:lnTo>
                    <a:pt x="6717" y="2873"/>
                  </a:lnTo>
                  <a:lnTo>
                    <a:pt x="6472" y="3245"/>
                  </a:lnTo>
                  <a:lnTo>
                    <a:pt x="6144" y="3724"/>
                  </a:lnTo>
                  <a:lnTo>
                    <a:pt x="5734" y="4256"/>
                  </a:lnTo>
                  <a:lnTo>
                    <a:pt x="5407" y="4575"/>
                  </a:lnTo>
                  <a:lnTo>
                    <a:pt x="4833" y="5319"/>
                  </a:lnTo>
                  <a:lnTo>
                    <a:pt x="4424" y="5958"/>
                  </a:lnTo>
                  <a:lnTo>
                    <a:pt x="4096" y="6383"/>
                  </a:lnTo>
                  <a:lnTo>
                    <a:pt x="3523" y="6809"/>
                  </a:lnTo>
                  <a:lnTo>
                    <a:pt x="3195" y="7128"/>
                  </a:lnTo>
                  <a:lnTo>
                    <a:pt x="2540" y="7554"/>
                  </a:lnTo>
                  <a:lnTo>
                    <a:pt x="1802" y="7926"/>
                  </a:lnTo>
                  <a:lnTo>
                    <a:pt x="1311" y="8192"/>
                  </a:lnTo>
                  <a:lnTo>
                    <a:pt x="1229" y="8564"/>
                  </a:lnTo>
                  <a:lnTo>
                    <a:pt x="983" y="9043"/>
                  </a:lnTo>
                  <a:lnTo>
                    <a:pt x="655" y="9362"/>
                  </a:lnTo>
                  <a:lnTo>
                    <a:pt x="328" y="9628"/>
                  </a:lnTo>
                  <a:lnTo>
                    <a:pt x="328" y="9788"/>
                  </a:lnTo>
                  <a:lnTo>
                    <a:pt x="901" y="10107"/>
                  </a:lnTo>
                  <a:lnTo>
                    <a:pt x="1147" y="10692"/>
                  </a:lnTo>
                  <a:lnTo>
                    <a:pt x="1229" y="10958"/>
                  </a:lnTo>
                  <a:lnTo>
                    <a:pt x="1802" y="10958"/>
                  </a:lnTo>
                  <a:lnTo>
                    <a:pt x="2458" y="10958"/>
                  </a:lnTo>
                  <a:lnTo>
                    <a:pt x="2867" y="11065"/>
                  </a:lnTo>
                  <a:lnTo>
                    <a:pt x="2785" y="11277"/>
                  </a:lnTo>
                  <a:lnTo>
                    <a:pt x="2458" y="11384"/>
                  </a:lnTo>
                  <a:lnTo>
                    <a:pt x="2458" y="11596"/>
                  </a:lnTo>
                  <a:lnTo>
                    <a:pt x="2212" y="12128"/>
                  </a:lnTo>
                  <a:lnTo>
                    <a:pt x="1802" y="12607"/>
                  </a:lnTo>
                  <a:lnTo>
                    <a:pt x="1802" y="12980"/>
                  </a:lnTo>
                  <a:lnTo>
                    <a:pt x="1556" y="13299"/>
                  </a:lnTo>
                  <a:lnTo>
                    <a:pt x="1475" y="13405"/>
                  </a:lnTo>
                  <a:lnTo>
                    <a:pt x="1475" y="13618"/>
                  </a:lnTo>
                  <a:lnTo>
                    <a:pt x="1229" y="14043"/>
                  </a:lnTo>
                  <a:lnTo>
                    <a:pt x="901" y="14363"/>
                  </a:lnTo>
                  <a:lnTo>
                    <a:pt x="246" y="14895"/>
                  </a:lnTo>
                  <a:lnTo>
                    <a:pt x="0" y="15373"/>
                  </a:lnTo>
                  <a:lnTo>
                    <a:pt x="164" y="15586"/>
                  </a:lnTo>
                  <a:lnTo>
                    <a:pt x="983" y="15639"/>
                  </a:lnTo>
                  <a:lnTo>
                    <a:pt x="1884" y="15799"/>
                  </a:lnTo>
                  <a:lnTo>
                    <a:pt x="2785" y="16012"/>
                  </a:lnTo>
                  <a:lnTo>
                    <a:pt x="3441" y="16224"/>
                  </a:lnTo>
                  <a:lnTo>
                    <a:pt x="4178" y="16384"/>
                  </a:lnTo>
                  <a:lnTo>
                    <a:pt x="4915" y="16384"/>
                  </a:lnTo>
                  <a:lnTo>
                    <a:pt x="5489" y="16224"/>
                  </a:lnTo>
                  <a:lnTo>
                    <a:pt x="6062" y="16224"/>
                  </a:lnTo>
                  <a:lnTo>
                    <a:pt x="6226" y="16224"/>
                  </a:lnTo>
                  <a:lnTo>
                    <a:pt x="6226" y="15852"/>
                  </a:lnTo>
                  <a:lnTo>
                    <a:pt x="6226" y="15373"/>
                  </a:lnTo>
                  <a:lnTo>
                    <a:pt x="6472" y="14895"/>
                  </a:lnTo>
                  <a:lnTo>
                    <a:pt x="7209" y="14469"/>
                  </a:lnTo>
                  <a:lnTo>
                    <a:pt x="8438" y="14150"/>
                  </a:lnTo>
                  <a:lnTo>
                    <a:pt x="9093" y="13831"/>
                  </a:lnTo>
                  <a:lnTo>
                    <a:pt x="9093" y="13246"/>
                  </a:lnTo>
                  <a:lnTo>
                    <a:pt x="8520" y="12660"/>
                  </a:lnTo>
                  <a:lnTo>
                    <a:pt x="8520" y="12022"/>
                  </a:lnTo>
                  <a:lnTo>
                    <a:pt x="8847" y="11384"/>
                  </a:lnTo>
                  <a:lnTo>
                    <a:pt x="9667" y="10905"/>
                  </a:lnTo>
                  <a:lnTo>
                    <a:pt x="10076" y="10533"/>
                  </a:lnTo>
                  <a:lnTo>
                    <a:pt x="9994" y="10267"/>
                  </a:lnTo>
                  <a:lnTo>
                    <a:pt x="9994" y="10213"/>
                  </a:lnTo>
                  <a:lnTo>
                    <a:pt x="9748" y="9841"/>
                  </a:lnTo>
                  <a:lnTo>
                    <a:pt x="9503" y="9256"/>
                  </a:lnTo>
                  <a:lnTo>
                    <a:pt x="9503" y="8511"/>
                  </a:lnTo>
                  <a:lnTo>
                    <a:pt x="10322" y="8352"/>
                  </a:lnTo>
                  <a:lnTo>
                    <a:pt x="11059" y="8352"/>
                  </a:lnTo>
                  <a:lnTo>
                    <a:pt x="11960" y="7926"/>
                  </a:lnTo>
                  <a:lnTo>
                    <a:pt x="12124" y="7500"/>
                  </a:lnTo>
                  <a:lnTo>
                    <a:pt x="11960" y="6915"/>
                  </a:lnTo>
                  <a:lnTo>
                    <a:pt x="12042" y="6596"/>
                  </a:lnTo>
                  <a:lnTo>
                    <a:pt x="12698" y="6011"/>
                  </a:lnTo>
                  <a:lnTo>
                    <a:pt x="13107" y="5373"/>
                  </a:lnTo>
                  <a:lnTo>
                    <a:pt x="13435" y="4788"/>
                  </a:lnTo>
                  <a:lnTo>
                    <a:pt x="13681" y="4362"/>
                  </a:lnTo>
                  <a:lnTo>
                    <a:pt x="14582" y="4043"/>
                  </a:lnTo>
                  <a:lnTo>
                    <a:pt x="15565" y="3617"/>
                  </a:lnTo>
                  <a:lnTo>
                    <a:pt x="16302" y="3085"/>
                  </a:lnTo>
                  <a:lnTo>
                    <a:pt x="16384" y="2660"/>
                  </a:lnTo>
                  <a:lnTo>
                    <a:pt x="16056" y="2234"/>
                  </a:lnTo>
                  <a:lnTo>
                    <a:pt x="15892" y="1755"/>
                  </a:lnTo>
                  <a:lnTo>
                    <a:pt x="14909" y="1383"/>
                  </a:lnTo>
                  <a:lnTo>
                    <a:pt x="13763" y="1170"/>
                  </a:lnTo>
                  <a:lnTo>
                    <a:pt x="12780" y="1330"/>
                  </a:lnTo>
                  <a:lnTo>
                    <a:pt x="11715" y="1117"/>
                  </a:lnTo>
                  <a:lnTo>
                    <a:pt x="11141" y="958"/>
                  </a:lnTo>
                  <a:lnTo>
                    <a:pt x="10322" y="904"/>
                  </a:lnTo>
                  <a:lnTo>
                    <a:pt x="9830" y="532"/>
                  </a:lnTo>
                  <a:lnTo>
                    <a:pt x="10076" y="213"/>
                  </a:lnTo>
                  <a:lnTo>
                    <a:pt x="10076" y="53"/>
                  </a:lnTo>
                  <a:lnTo>
                    <a:pt x="9093" y="0"/>
                  </a:lnTo>
                  <a:lnTo>
                    <a:pt x="8028" y="53"/>
                  </a:lnTo>
                  <a:lnTo>
                    <a:pt x="7209" y="42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0" name="Romania"/>
            <p:cNvSpPr>
              <a:spLocks noChangeAspect="1"/>
            </p:cNvSpPr>
            <p:nvPr/>
          </p:nvSpPr>
          <p:spPr bwMode="auto">
            <a:xfrm>
              <a:off x="2476" y="1944"/>
              <a:ext cx="522" cy="397"/>
            </a:xfrm>
            <a:custGeom>
              <a:avLst/>
              <a:gdLst/>
              <a:ahLst/>
              <a:cxnLst>
                <a:cxn ang="0">
                  <a:pos x="157" y="9233"/>
                </a:cxn>
                <a:cxn ang="0">
                  <a:pos x="747" y="8966"/>
                </a:cxn>
                <a:cxn ang="0">
                  <a:pos x="1454" y="8379"/>
                </a:cxn>
                <a:cxn ang="0">
                  <a:pos x="1847" y="7098"/>
                </a:cxn>
                <a:cxn ang="0">
                  <a:pos x="2082" y="5817"/>
                </a:cxn>
                <a:cxn ang="0">
                  <a:pos x="2397" y="4696"/>
                </a:cxn>
                <a:cxn ang="0">
                  <a:pos x="2554" y="3896"/>
                </a:cxn>
                <a:cxn ang="0">
                  <a:pos x="3183" y="3149"/>
                </a:cxn>
                <a:cxn ang="0">
                  <a:pos x="3615" y="2722"/>
                </a:cxn>
                <a:cxn ang="0">
                  <a:pos x="3890" y="2295"/>
                </a:cxn>
                <a:cxn ang="0">
                  <a:pos x="4911" y="2188"/>
                </a:cxn>
                <a:cxn ang="0">
                  <a:pos x="6090" y="1868"/>
                </a:cxn>
                <a:cxn ang="0">
                  <a:pos x="6876" y="1975"/>
                </a:cxn>
                <a:cxn ang="0">
                  <a:pos x="7583" y="1548"/>
                </a:cxn>
                <a:cxn ang="0">
                  <a:pos x="8526" y="1121"/>
                </a:cxn>
                <a:cxn ang="0">
                  <a:pos x="9430" y="53"/>
                </a:cxn>
                <a:cxn ang="0">
                  <a:pos x="10255" y="267"/>
                </a:cxn>
                <a:cxn ang="0">
                  <a:pos x="11041" y="1227"/>
                </a:cxn>
                <a:cxn ang="0">
                  <a:pos x="11669" y="2615"/>
                </a:cxn>
                <a:cxn ang="0">
                  <a:pos x="12730" y="4216"/>
                </a:cxn>
                <a:cxn ang="0">
                  <a:pos x="13201" y="6137"/>
                </a:cxn>
                <a:cxn ang="0">
                  <a:pos x="13398" y="7418"/>
                </a:cxn>
                <a:cxn ang="0">
                  <a:pos x="13634" y="8379"/>
                </a:cxn>
                <a:cxn ang="0">
                  <a:pos x="13869" y="8539"/>
                </a:cxn>
                <a:cxn ang="0">
                  <a:pos x="14419" y="9126"/>
                </a:cxn>
                <a:cxn ang="0">
                  <a:pos x="14970" y="8539"/>
                </a:cxn>
                <a:cxn ang="0">
                  <a:pos x="15677" y="8112"/>
                </a:cxn>
                <a:cxn ang="0">
                  <a:pos x="16070" y="8112"/>
                </a:cxn>
                <a:cxn ang="0">
                  <a:pos x="16305" y="8592"/>
                </a:cxn>
                <a:cxn ang="0">
                  <a:pos x="16384" y="9606"/>
                </a:cxn>
                <a:cxn ang="0">
                  <a:pos x="15913" y="10407"/>
                </a:cxn>
                <a:cxn ang="0">
                  <a:pos x="15520" y="11314"/>
                </a:cxn>
                <a:cxn ang="0">
                  <a:pos x="15205" y="11367"/>
                </a:cxn>
                <a:cxn ang="0">
                  <a:pos x="15441" y="10460"/>
                </a:cxn>
                <a:cxn ang="0">
                  <a:pos x="15362" y="9820"/>
                </a:cxn>
                <a:cxn ang="0">
                  <a:pos x="15127" y="10407"/>
                </a:cxn>
                <a:cxn ang="0">
                  <a:pos x="15127" y="11528"/>
                </a:cxn>
                <a:cxn ang="0">
                  <a:pos x="15087" y="12381"/>
                </a:cxn>
                <a:cxn ang="0">
                  <a:pos x="15245" y="13235"/>
                </a:cxn>
                <a:cxn ang="0">
                  <a:pos x="15402" y="14036"/>
                </a:cxn>
                <a:cxn ang="0">
                  <a:pos x="14105" y="13876"/>
                </a:cxn>
                <a:cxn ang="0">
                  <a:pos x="12887" y="13609"/>
                </a:cxn>
                <a:cxn ang="0">
                  <a:pos x="11512" y="14303"/>
                </a:cxn>
                <a:cxn ang="0">
                  <a:pos x="10412" y="15637"/>
                </a:cxn>
                <a:cxn ang="0">
                  <a:pos x="9115" y="16010"/>
                </a:cxn>
                <a:cxn ang="0">
                  <a:pos x="7190" y="16224"/>
                </a:cxn>
                <a:cxn ang="0">
                  <a:pos x="5658" y="16384"/>
                </a:cxn>
                <a:cxn ang="0">
                  <a:pos x="5383" y="15370"/>
                </a:cxn>
                <a:cxn ang="0">
                  <a:pos x="4676" y="15210"/>
                </a:cxn>
                <a:cxn ang="0">
                  <a:pos x="4597" y="14036"/>
                </a:cxn>
                <a:cxn ang="0">
                  <a:pos x="4047" y="14036"/>
                </a:cxn>
                <a:cxn ang="0">
                  <a:pos x="3104" y="13716"/>
                </a:cxn>
                <a:cxn ang="0">
                  <a:pos x="2475" y="12648"/>
                </a:cxn>
                <a:cxn ang="0">
                  <a:pos x="2082" y="12008"/>
                </a:cxn>
                <a:cxn ang="0">
                  <a:pos x="1414" y="11474"/>
                </a:cxn>
                <a:cxn ang="0">
                  <a:pos x="982" y="10193"/>
                </a:cxn>
                <a:cxn ang="0">
                  <a:pos x="157" y="9446"/>
                </a:cxn>
                <a:cxn ang="0">
                  <a:pos x="118" y="9339"/>
                </a:cxn>
              </a:cxnLst>
              <a:rect l="0" t="0" r="r" b="b"/>
              <a:pathLst>
                <a:path w="16384" h="16384">
                  <a:moveTo>
                    <a:pt x="118" y="9339"/>
                  </a:moveTo>
                  <a:lnTo>
                    <a:pt x="157" y="9233"/>
                  </a:lnTo>
                  <a:lnTo>
                    <a:pt x="432" y="9126"/>
                  </a:lnTo>
                  <a:lnTo>
                    <a:pt x="747" y="8966"/>
                  </a:lnTo>
                  <a:lnTo>
                    <a:pt x="1061" y="8752"/>
                  </a:lnTo>
                  <a:lnTo>
                    <a:pt x="1454" y="8379"/>
                  </a:lnTo>
                  <a:lnTo>
                    <a:pt x="1611" y="7632"/>
                  </a:lnTo>
                  <a:lnTo>
                    <a:pt x="1847" y="7098"/>
                  </a:lnTo>
                  <a:lnTo>
                    <a:pt x="2004" y="6404"/>
                  </a:lnTo>
                  <a:lnTo>
                    <a:pt x="2082" y="5817"/>
                  </a:lnTo>
                  <a:lnTo>
                    <a:pt x="2397" y="5177"/>
                  </a:lnTo>
                  <a:lnTo>
                    <a:pt x="2397" y="4696"/>
                  </a:lnTo>
                  <a:lnTo>
                    <a:pt x="2554" y="4269"/>
                  </a:lnTo>
                  <a:lnTo>
                    <a:pt x="2554" y="3896"/>
                  </a:lnTo>
                  <a:lnTo>
                    <a:pt x="2829" y="3416"/>
                  </a:lnTo>
                  <a:lnTo>
                    <a:pt x="3183" y="3149"/>
                  </a:lnTo>
                  <a:lnTo>
                    <a:pt x="3418" y="3042"/>
                  </a:lnTo>
                  <a:lnTo>
                    <a:pt x="3615" y="2722"/>
                  </a:lnTo>
                  <a:lnTo>
                    <a:pt x="3733" y="2402"/>
                  </a:lnTo>
                  <a:lnTo>
                    <a:pt x="3890" y="2295"/>
                  </a:lnTo>
                  <a:lnTo>
                    <a:pt x="4400" y="2135"/>
                  </a:lnTo>
                  <a:lnTo>
                    <a:pt x="4911" y="2188"/>
                  </a:lnTo>
                  <a:lnTo>
                    <a:pt x="5658" y="2081"/>
                  </a:lnTo>
                  <a:lnTo>
                    <a:pt x="6090" y="1868"/>
                  </a:lnTo>
                  <a:lnTo>
                    <a:pt x="6483" y="1708"/>
                  </a:lnTo>
                  <a:lnTo>
                    <a:pt x="6876" y="1975"/>
                  </a:lnTo>
                  <a:lnTo>
                    <a:pt x="7190" y="2188"/>
                  </a:lnTo>
                  <a:lnTo>
                    <a:pt x="7583" y="1548"/>
                  </a:lnTo>
                  <a:lnTo>
                    <a:pt x="8054" y="1281"/>
                  </a:lnTo>
                  <a:lnTo>
                    <a:pt x="8526" y="1121"/>
                  </a:lnTo>
                  <a:lnTo>
                    <a:pt x="8919" y="694"/>
                  </a:lnTo>
                  <a:lnTo>
                    <a:pt x="9430" y="53"/>
                  </a:lnTo>
                  <a:lnTo>
                    <a:pt x="9783" y="0"/>
                  </a:lnTo>
                  <a:lnTo>
                    <a:pt x="10255" y="267"/>
                  </a:lnTo>
                  <a:lnTo>
                    <a:pt x="10726" y="694"/>
                  </a:lnTo>
                  <a:lnTo>
                    <a:pt x="11041" y="1227"/>
                  </a:lnTo>
                  <a:lnTo>
                    <a:pt x="11198" y="1868"/>
                  </a:lnTo>
                  <a:lnTo>
                    <a:pt x="11669" y="2615"/>
                  </a:lnTo>
                  <a:lnTo>
                    <a:pt x="12259" y="3416"/>
                  </a:lnTo>
                  <a:lnTo>
                    <a:pt x="12730" y="4216"/>
                  </a:lnTo>
                  <a:lnTo>
                    <a:pt x="13044" y="5337"/>
                  </a:lnTo>
                  <a:lnTo>
                    <a:pt x="13201" y="6137"/>
                  </a:lnTo>
                  <a:lnTo>
                    <a:pt x="13201" y="6884"/>
                  </a:lnTo>
                  <a:lnTo>
                    <a:pt x="13398" y="7418"/>
                  </a:lnTo>
                  <a:lnTo>
                    <a:pt x="13516" y="7845"/>
                  </a:lnTo>
                  <a:lnTo>
                    <a:pt x="13634" y="8379"/>
                  </a:lnTo>
                  <a:lnTo>
                    <a:pt x="13634" y="8699"/>
                  </a:lnTo>
                  <a:lnTo>
                    <a:pt x="13869" y="8539"/>
                  </a:lnTo>
                  <a:lnTo>
                    <a:pt x="14144" y="8806"/>
                  </a:lnTo>
                  <a:lnTo>
                    <a:pt x="14419" y="9126"/>
                  </a:lnTo>
                  <a:lnTo>
                    <a:pt x="14734" y="9019"/>
                  </a:lnTo>
                  <a:lnTo>
                    <a:pt x="14970" y="8539"/>
                  </a:lnTo>
                  <a:lnTo>
                    <a:pt x="15402" y="8325"/>
                  </a:lnTo>
                  <a:lnTo>
                    <a:pt x="15677" y="8112"/>
                  </a:lnTo>
                  <a:lnTo>
                    <a:pt x="15913" y="8059"/>
                  </a:lnTo>
                  <a:lnTo>
                    <a:pt x="16070" y="8112"/>
                  </a:lnTo>
                  <a:lnTo>
                    <a:pt x="16227" y="8379"/>
                  </a:lnTo>
                  <a:lnTo>
                    <a:pt x="16305" y="8592"/>
                  </a:lnTo>
                  <a:lnTo>
                    <a:pt x="16345" y="9126"/>
                  </a:lnTo>
                  <a:lnTo>
                    <a:pt x="16384" y="9606"/>
                  </a:lnTo>
                  <a:lnTo>
                    <a:pt x="16227" y="10193"/>
                  </a:lnTo>
                  <a:lnTo>
                    <a:pt x="15913" y="10407"/>
                  </a:lnTo>
                  <a:lnTo>
                    <a:pt x="15677" y="10727"/>
                  </a:lnTo>
                  <a:lnTo>
                    <a:pt x="15520" y="11314"/>
                  </a:lnTo>
                  <a:lnTo>
                    <a:pt x="15362" y="11688"/>
                  </a:lnTo>
                  <a:lnTo>
                    <a:pt x="15205" y="11367"/>
                  </a:lnTo>
                  <a:lnTo>
                    <a:pt x="15362" y="11047"/>
                  </a:lnTo>
                  <a:lnTo>
                    <a:pt x="15441" y="10460"/>
                  </a:lnTo>
                  <a:lnTo>
                    <a:pt x="15402" y="10193"/>
                  </a:lnTo>
                  <a:lnTo>
                    <a:pt x="15362" y="9820"/>
                  </a:lnTo>
                  <a:lnTo>
                    <a:pt x="15127" y="9873"/>
                  </a:lnTo>
                  <a:lnTo>
                    <a:pt x="15127" y="10407"/>
                  </a:lnTo>
                  <a:lnTo>
                    <a:pt x="15205" y="10940"/>
                  </a:lnTo>
                  <a:lnTo>
                    <a:pt x="15127" y="11528"/>
                  </a:lnTo>
                  <a:lnTo>
                    <a:pt x="15127" y="12008"/>
                  </a:lnTo>
                  <a:lnTo>
                    <a:pt x="15087" y="12381"/>
                  </a:lnTo>
                  <a:lnTo>
                    <a:pt x="15127" y="12755"/>
                  </a:lnTo>
                  <a:lnTo>
                    <a:pt x="15245" y="13235"/>
                  </a:lnTo>
                  <a:lnTo>
                    <a:pt x="15245" y="13609"/>
                  </a:lnTo>
                  <a:lnTo>
                    <a:pt x="15402" y="14036"/>
                  </a:lnTo>
                  <a:lnTo>
                    <a:pt x="14812" y="14303"/>
                  </a:lnTo>
                  <a:lnTo>
                    <a:pt x="14105" y="13876"/>
                  </a:lnTo>
                  <a:lnTo>
                    <a:pt x="13162" y="13822"/>
                  </a:lnTo>
                  <a:lnTo>
                    <a:pt x="12887" y="13609"/>
                  </a:lnTo>
                  <a:lnTo>
                    <a:pt x="12298" y="13716"/>
                  </a:lnTo>
                  <a:lnTo>
                    <a:pt x="11512" y="14303"/>
                  </a:lnTo>
                  <a:lnTo>
                    <a:pt x="10883" y="14943"/>
                  </a:lnTo>
                  <a:lnTo>
                    <a:pt x="10412" y="15637"/>
                  </a:lnTo>
                  <a:lnTo>
                    <a:pt x="9901" y="15957"/>
                  </a:lnTo>
                  <a:lnTo>
                    <a:pt x="9115" y="16010"/>
                  </a:lnTo>
                  <a:lnTo>
                    <a:pt x="8487" y="15957"/>
                  </a:lnTo>
                  <a:lnTo>
                    <a:pt x="7190" y="16224"/>
                  </a:lnTo>
                  <a:lnTo>
                    <a:pt x="6090" y="16277"/>
                  </a:lnTo>
                  <a:lnTo>
                    <a:pt x="5658" y="16384"/>
                  </a:lnTo>
                  <a:lnTo>
                    <a:pt x="5226" y="16010"/>
                  </a:lnTo>
                  <a:lnTo>
                    <a:pt x="5383" y="15370"/>
                  </a:lnTo>
                  <a:lnTo>
                    <a:pt x="4990" y="15210"/>
                  </a:lnTo>
                  <a:lnTo>
                    <a:pt x="4676" y="15210"/>
                  </a:lnTo>
                  <a:lnTo>
                    <a:pt x="4361" y="14516"/>
                  </a:lnTo>
                  <a:lnTo>
                    <a:pt x="4597" y="14036"/>
                  </a:lnTo>
                  <a:lnTo>
                    <a:pt x="4361" y="13609"/>
                  </a:lnTo>
                  <a:lnTo>
                    <a:pt x="4047" y="14036"/>
                  </a:lnTo>
                  <a:lnTo>
                    <a:pt x="3615" y="13876"/>
                  </a:lnTo>
                  <a:lnTo>
                    <a:pt x="3104" y="13716"/>
                  </a:lnTo>
                  <a:lnTo>
                    <a:pt x="2554" y="13289"/>
                  </a:lnTo>
                  <a:lnTo>
                    <a:pt x="2475" y="12648"/>
                  </a:lnTo>
                  <a:lnTo>
                    <a:pt x="2357" y="12221"/>
                  </a:lnTo>
                  <a:lnTo>
                    <a:pt x="2082" y="12008"/>
                  </a:lnTo>
                  <a:lnTo>
                    <a:pt x="1729" y="11954"/>
                  </a:lnTo>
                  <a:lnTo>
                    <a:pt x="1414" y="11474"/>
                  </a:lnTo>
                  <a:lnTo>
                    <a:pt x="1218" y="10674"/>
                  </a:lnTo>
                  <a:lnTo>
                    <a:pt x="982" y="10193"/>
                  </a:lnTo>
                  <a:lnTo>
                    <a:pt x="629" y="9766"/>
                  </a:lnTo>
                  <a:lnTo>
                    <a:pt x="157" y="9446"/>
                  </a:lnTo>
                  <a:lnTo>
                    <a:pt x="0" y="9393"/>
                  </a:lnTo>
                  <a:lnTo>
                    <a:pt x="118" y="933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31" name="Spain"/>
            <p:cNvGrpSpPr>
              <a:grpSpLocks noChangeAspect="1"/>
            </p:cNvGrpSpPr>
            <p:nvPr/>
          </p:nvGrpSpPr>
          <p:grpSpPr bwMode="auto">
            <a:xfrm>
              <a:off x="843" y="2243"/>
              <a:ext cx="738" cy="638"/>
              <a:chOff x="-1528" y="-68004"/>
              <a:chExt cx="20094" cy="493"/>
            </a:xfrm>
            <a:grpFill/>
          </p:grpSpPr>
          <p:sp>
            <p:nvSpPr>
              <p:cNvPr id="62" name="Drawing 83"/>
              <p:cNvSpPr>
                <a:spLocks noChangeAspect="1"/>
              </p:cNvSpPr>
              <p:nvPr/>
            </p:nvSpPr>
            <p:spPr bwMode="auto">
              <a:xfrm>
                <a:off x="-1528" y="-68004"/>
                <a:ext cx="19142" cy="493"/>
              </a:xfrm>
              <a:custGeom>
                <a:avLst/>
                <a:gdLst/>
                <a:ahLst/>
                <a:cxnLst>
                  <a:cxn ang="0">
                    <a:pos x="553" y="2725"/>
                  </a:cxn>
                  <a:cxn ang="0">
                    <a:pos x="524" y="2127"/>
                  </a:cxn>
                  <a:cxn ang="0">
                    <a:pos x="582" y="1363"/>
                  </a:cxn>
                  <a:cxn ang="0">
                    <a:pos x="873" y="432"/>
                  </a:cxn>
                  <a:cxn ang="0">
                    <a:pos x="1862" y="199"/>
                  </a:cxn>
                  <a:cxn ang="0">
                    <a:pos x="2852" y="133"/>
                  </a:cxn>
                  <a:cxn ang="0">
                    <a:pos x="4540" y="931"/>
                  </a:cxn>
                  <a:cxn ang="0">
                    <a:pos x="5762" y="1329"/>
                  </a:cxn>
                  <a:cxn ang="0">
                    <a:pos x="7334" y="1928"/>
                  </a:cxn>
                  <a:cxn ang="0">
                    <a:pos x="8585" y="2326"/>
                  </a:cxn>
                  <a:cxn ang="0">
                    <a:pos x="10011" y="2725"/>
                  </a:cxn>
                  <a:cxn ang="0">
                    <a:pos x="10447" y="3456"/>
                  </a:cxn>
                  <a:cxn ang="0">
                    <a:pos x="11291" y="4187"/>
                  </a:cxn>
                  <a:cxn ang="0">
                    <a:pos x="12688" y="4852"/>
                  </a:cxn>
                  <a:cxn ang="0">
                    <a:pos x="13503" y="4786"/>
                  </a:cxn>
                  <a:cxn ang="0">
                    <a:pos x="14027" y="5517"/>
                  </a:cxn>
                  <a:cxn ang="0">
                    <a:pos x="14405" y="5616"/>
                  </a:cxn>
                  <a:cxn ang="0">
                    <a:pos x="15365" y="5849"/>
                  </a:cxn>
                  <a:cxn ang="0">
                    <a:pos x="16355" y="6015"/>
                  </a:cxn>
                  <a:cxn ang="0">
                    <a:pos x="16151" y="6580"/>
                  </a:cxn>
                  <a:cxn ang="0">
                    <a:pos x="14958" y="7710"/>
                  </a:cxn>
                  <a:cxn ang="0">
                    <a:pos x="13037" y="8408"/>
                  </a:cxn>
                  <a:cxn ang="0">
                    <a:pos x="12048" y="9571"/>
                  </a:cxn>
                  <a:cxn ang="0">
                    <a:pos x="10942" y="10901"/>
                  </a:cxn>
                  <a:cxn ang="0">
                    <a:pos x="10680" y="11465"/>
                  </a:cxn>
                  <a:cxn ang="0">
                    <a:pos x="10884" y="12363"/>
                  </a:cxn>
                  <a:cxn ang="0">
                    <a:pos x="11117" y="13027"/>
                  </a:cxn>
                  <a:cxn ang="0">
                    <a:pos x="10098" y="13825"/>
                  </a:cxn>
                  <a:cxn ang="0">
                    <a:pos x="9545" y="14689"/>
                  </a:cxn>
                  <a:cxn ang="0">
                    <a:pos x="8730" y="14889"/>
                  </a:cxn>
                  <a:cxn ang="0">
                    <a:pos x="7857" y="15819"/>
                  </a:cxn>
                  <a:cxn ang="0">
                    <a:pos x="6984" y="16018"/>
                  </a:cxn>
                  <a:cxn ang="0">
                    <a:pos x="5413" y="15819"/>
                  </a:cxn>
                  <a:cxn ang="0">
                    <a:pos x="4074" y="15553"/>
                  </a:cxn>
                  <a:cxn ang="0">
                    <a:pos x="2765" y="16085"/>
                  </a:cxn>
                  <a:cxn ang="0">
                    <a:pos x="2386" y="16384"/>
                  </a:cxn>
                  <a:cxn ang="0">
                    <a:pos x="1571" y="15852"/>
                  </a:cxn>
                  <a:cxn ang="0">
                    <a:pos x="1251" y="14756"/>
                  </a:cxn>
                  <a:cxn ang="0">
                    <a:pos x="902" y="13725"/>
                  </a:cxn>
                  <a:cxn ang="0">
                    <a:pos x="0" y="13327"/>
                  </a:cxn>
                  <a:cxn ang="0">
                    <a:pos x="349" y="12230"/>
                  </a:cxn>
                  <a:cxn ang="0">
                    <a:pos x="815" y="11100"/>
                  </a:cxn>
                  <a:cxn ang="0">
                    <a:pos x="1368" y="9771"/>
                  </a:cxn>
                  <a:cxn ang="0">
                    <a:pos x="1164" y="8973"/>
                  </a:cxn>
                  <a:cxn ang="0">
                    <a:pos x="2037" y="8142"/>
                  </a:cxn>
                  <a:cxn ang="0">
                    <a:pos x="2299" y="6946"/>
                  </a:cxn>
                  <a:cxn ang="0">
                    <a:pos x="2968" y="5716"/>
                  </a:cxn>
                  <a:cxn ang="0">
                    <a:pos x="3492" y="4586"/>
                  </a:cxn>
                  <a:cxn ang="0">
                    <a:pos x="2328" y="4021"/>
                  </a:cxn>
                  <a:cxn ang="0">
                    <a:pos x="1280" y="3523"/>
                  </a:cxn>
                  <a:cxn ang="0">
                    <a:pos x="640" y="3224"/>
                  </a:cxn>
                </a:cxnLst>
                <a:rect l="0" t="0" r="r" b="b"/>
                <a:pathLst>
                  <a:path w="16384" h="16384">
                    <a:moveTo>
                      <a:pt x="349" y="3456"/>
                    </a:moveTo>
                    <a:lnTo>
                      <a:pt x="320" y="3257"/>
                    </a:lnTo>
                    <a:lnTo>
                      <a:pt x="407" y="3057"/>
                    </a:lnTo>
                    <a:lnTo>
                      <a:pt x="553" y="2725"/>
                    </a:lnTo>
                    <a:lnTo>
                      <a:pt x="786" y="2526"/>
                    </a:lnTo>
                    <a:lnTo>
                      <a:pt x="553" y="2526"/>
                    </a:lnTo>
                    <a:lnTo>
                      <a:pt x="698" y="2293"/>
                    </a:lnTo>
                    <a:lnTo>
                      <a:pt x="524" y="2127"/>
                    </a:lnTo>
                    <a:lnTo>
                      <a:pt x="757" y="1795"/>
                    </a:lnTo>
                    <a:lnTo>
                      <a:pt x="640" y="1761"/>
                    </a:lnTo>
                    <a:lnTo>
                      <a:pt x="524" y="1595"/>
                    </a:lnTo>
                    <a:lnTo>
                      <a:pt x="582" y="1363"/>
                    </a:lnTo>
                    <a:lnTo>
                      <a:pt x="466" y="1196"/>
                    </a:lnTo>
                    <a:lnTo>
                      <a:pt x="320" y="931"/>
                    </a:lnTo>
                    <a:lnTo>
                      <a:pt x="553" y="565"/>
                    </a:lnTo>
                    <a:lnTo>
                      <a:pt x="873" y="432"/>
                    </a:lnTo>
                    <a:lnTo>
                      <a:pt x="1135" y="432"/>
                    </a:lnTo>
                    <a:lnTo>
                      <a:pt x="1601" y="565"/>
                    </a:lnTo>
                    <a:lnTo>
                      <a:pt x="1833" y="399"/>
                    </a:lnTo>
                    <a:lnTo>
                      <a:pt x="1862" y="199"/>
                    </a:lnTo>
                    <a:lnTo>
                      <a:pt x="2066" y="0"/>
                    </a:lnTo>
                    <a:lnTo>
                      <a:pt x="2415" y="0"/>
                    </a:lnTo>
                    <a:lnTo>
                      <a:pt x="2648" y="0"/>
                    </a:lnTo>
                    <a:lnTo>
                      <a:pt x="2852" y="133"/>
                    </a:lnTo>
                    <a:lnTo>
                      <a:pt x="3143" y="432"/>
                    </a:lnTo>
                    <a:lnTo>
                      <a:pt x="3579" y="665"/>
                    </a:lnTo>
                    <a:lnTo>
                      <a:pt x="4045" y="798"/>
                    </a:lnTo>
                    <a:lnTo>
                      <a:pt x="4540" y="931"/>
                    </a:lnTo>
                    <a:lnTo>
                      <a:pt x="4831" y="831"/>
                    </a:lnTo>
                    <a:lnTo>
                      <a:pt x="5093" y="964"/>
                    </a:lnTo>
                    <a:lnTo>
                      <a:pt x="5471" y="1230"/>
                    </a:lnTo>
                    <a:lnTo>
                      <a:pt x="5762" y="1329"/>
                    </a:lnTo>
                    <a:lnTo>
                      <a:pt x="5995" y="1495"/>
                    </a:lnTo>
                    <a:lnTo>
                      <a:pt x="6490" y="1728"/>
                    </a:lnTo>
                    <a:lnTo>
                      <a:pt x="6868" y="1894"/>
                    </a:lnTo>
                    <a:lnTo>
                      <a:pt x="7334" y="1928"/>
                    </a:lnTo>
                    <a:lnTo>
                      <a:pt x="7654" y="1928"/>
                    </a:lnTo>
                    <a:lnTo>
                      <a:pt x="7916" y="2127"/>
                    </a:lnTo>
                    <a:lnTo>
                      <a:pt x="8352" y="2293"/>
                    </a:lnTo>
                    <a:lnTo>
                      <a:pt x="8585" y="2326"/>
                    </a:lnTo>
                    <a:lnTo>
                      <a:pt x="9050" y="2426"/>
                    </a:lnTo>
                    <a:lnTo>
                      <a:pt x="9371" y="2659"/>
                    </a:lnTo>
                    <a:lnTo>
                      <a:pt x="9778" y="2725"/>
                    </a:lnTo>
                    <a:lnTo>
                      <a:pt x="10011" y="2725"/>
                    </a:lnTo>
                    <a:lnTo>
                      <a:pt x="10011" y="2858"/>
                    </a:lnTo>
                    <a:lnTo>
                      <a:pt x="10185" y="3057"/>
                    </a:lnTo>
                    <a:lnTo>
                      <a:pt x="10331" y="3257"/>
                    </a:lnTo>
                    <a:lnTo>
                      <a:pt x="10447" y="3456"/>
                    </a:lnTo>
                    <a:lnTo>
                      <a:pt x="10651" y="3622"/>
                    </a:lnTo>
                    <a:lnTo>
                      <a:pt x="10913" y="3755"/>
                    </a:lnTo>
                    <a:lnTo>
                      <a:pt x="11146" y="3988"/>
                    </a:lnTo>
                    <a:lnTo>
                      <a:pt x="11291" y="4187"/>
                    </a:lnTo>
                    <a:lnTo>
                      <a:pt x="11611" y="4320"/>
                    </a:lnTo>
                    <a:lnTo>
                      <a:pt x="11961" y="4520"/>
                    </a:lnTo>
                    <a:lnTo>
                      <a:pt x="12339" y="4719"/>
                    </a:lnTo>
                    <a:lnTo>
                      <a:pt x="12688" y="4852"/>
                    </a:lnTo>
                    <a:lnTo>
                      <a:pt x="12863" y="4852"/>
                    </a:lnTo>
                    <a:lnTo>
                      <a:pt x="13125" y="4686"/>
                    </a:lnTo>
                    <a:lnTo>
                      <a:pt x="13328" y="4686"/>
                    </a:lnTo>
                    <a:lnTo>
                      <a:pt x="13503" y="4786"/>
                    </a:lnTo>
                    <a:lnTo>
                      <a:pt x="13707" y="4985"/>
                    </a:lnTo>
                    <a:lnTo>
                      <a:pt x="13823" y="5118"/>
                    </a:lnTo>
                    <a:lnTo>
                      <a:pt x="13969" y="5351"/>
                    </a:lnTo>
                    <a:lnTo>
                      <a:pt x="14027" y="5517"/>
                    </a:lnTo>
                    <a:lnTo>
                      <a:pt x="14172" y="5583"/>
                    </a:lnTo>
                    <a:lnTo>
                      <a:pt x="14289" y="5517"/>
                    </a:lnTo>
                    <a:lnTo>
                      <a:pt x="14260" y="5384"/>
                    </a:lnTo>
                    <a:lnTo>
                      <a:pt x="14405" y="5616"/>
                    </a:lnTo>
                    <a:lnTo>
                      <a:pt x="14492" y="5650"/>
                    </a:lnTo>
                    <a:lnTo>
                      <a:pt x="14667" y="5783"/>
                    </a:lnTo>
                    <a:lnTo>
                      <a:pt x="15016" y="5783"/>
                    </a:lnTo>
                    <a:lnTo>
                      <a:pt x="15365" y="5849"/>
                    </a:lnTo>
                    <a:lnTo>
                      <a:pt x="15686" y="5783"/>
                    </a:lnTo>
                    <a:lnTo>
                      <a:pt x="16035" y="5849"/>
                    </a:lnTo>
                    <a:lnTo>
                      <a:pt x="16180" y="5882"/>
                    </a:lnTo>
                    <a:lnTo>
                      <a:pt x="16355" y="6015"/>
                    </a:lnTo>
                    <a:lnTo>
                      <a:pt x="16355" y="6048"/>
                    </a:lnTo>
                    <a:lnTo>
                      <a:pt x="16384" y="6248"/>
                    </a:lnTo>
                    <a:lnTo>
                      <a:pt x="16151" y="6314"/>
                    </a:lnTo>
                    <a:lnTo>
                      <a:pt x="16151" y="6580"/>
                    </a:lnTo>
                    <a:lnTo>
                      <a:pt x="16238" y="6846"/>
                    </a:lnTo>
                    <a:lnTo>
                      <a:pt x="15947" y="7178"/>
                    </a:lnTo>
                    <a:lnTo>
                      <a:pt x="15482" y="7444"/>
                    </a:lnTo>
                    <a:lnTo>
                      <a:pt x="14958" y="7710"/>
                    </a:lnTo>
                    <a:lnTo>
                      <a:pt x="14551" y="8009"/>
                    </a:lnTo>
                    <a:lnTo>
                      <a:pt x="14143" y="8109"/>
                    </a:lnTo>
                    <a:lnTo>
                      <a:pt x="13561" y="8275"/>
                    </a:lnTo>
                    <a:lnTo>
                      <a:pt x="13037" y="8408"/>
                    </a:lnTo>
                    <a:lnTo>
                      <a:pt x="12688" y="8774"/>
                    </a:lnTo>
                    <a:lnTo>
                      <a:pt x="12659" y="8940"/>
                    </a:lnTo>
                    <a:lnTo>
                      <a:pt x="12426" y="9172"/>
                    </a:lnTo>
                    <a:lnTo>
                      <a:pt x="12048" y="9571"/>
                    </a:lnTo>
                    <a:lnTo>
                      <a:pt x="11815" y="9904"/>
                    </a:lnTo>
                    <a:lnTo>
                      <a:pt x="11524" y="10269"/>
                    </a:lnTo>
                    <a:lnTo>
                      <a:pt x="11233" y="10568"/>
                    </a:lnTo>
                    <a:lnTo>
                      <a:pt x="10942" y="10901"/>
                    </a:lnTo>
                    <a:lnTo>
                      <a:pt x="10797" y="11233"/>
                    </a:lnTo>
                    <a:lnTo>
                      <a:pt x="10709" y="11366"/>
                    </a:lnTo>
                    <a:lnTo>
                      <a:pt x="10680" y="11432"/>
                    </a:lnTo>
                    <a:lnTo>
                      <a:pt x="10680" y="11465"/>
                    </a:lnTo>
                    <a:lnTo>
                      <a:pt x="10767" y="11632"/>
                    </a:lnTo>
                    <a:lnTo>
                      <a:pt x="10767" y="11964"/>
                    </a:lnTo>
                    <a:lnTo>
                      <a:pt x="10797" y="12163"/>
                    </a:lnTo>
                    <a:lnTo>
                      <a:pt x="10884" y="12363"/>
                    </a:lnTo>
                    <a:lnTo>
                      <a:pt x="11000" y="12496"/>
                    </a:lnTo>
                    <a:lnTo>
                      <a:pt x="11175" y="12562"/>
                    </a:lnTo>
                    <a:lnTo>
                      <a:pt x="11262" y="12762"/>
                    </a:lnTo>
                    <a:lnTo>
                      <a:pt x="11117" y="13027"/>
                    </a:lnTo>
                    <a:lnTo>
                      <a:pt x="10709" y="13227"/>
                    </a:lnTo>
                    <a:lnTo>
                      <a:pt x="10447" y="13360"/>
                    </a:lnTo>
                    <a:lnTo>
                      <a:pt x="10244" y="13559"/>
                    </a:lnTo>
                    <a:lnTo>
                      <a:pt x="10098" y="13825"/>
                    </a:lnTo>
                    <a:lnTo>
                      <a:pt x="9953" y="13991"/>
                    </a:lnTo>
                    <a:lnTo>
                      <a:pt x="9836" y="14257"/>
                    </a:lnTo>
                    <a:lnTo>
                      <a:pt x="9662" y="14490"/>
                    </a:lnTo>
                    <a:lnTo>
                      <a:pt x="9545" y="14689"/>
                    </a:lnTo>
                    <a:lnTo>
                      <a:pt x="9603" y="14889"/>
                    </a:lnTo>
                    <a:lnTo>
                      <a:pt x="9312" y="14922"/>
                    </a:lnTo>
                    <a:lnTo>
                      <a:pt x="9050" y="14889"/>
                    </a:lnTo>
                    <a:lnTo>
                      <a:pt x="8730" y="14889"/>
                    </a:lnTo>
                    <a:lnTo>
                      <a:pt x="8468" y="15055"/>
                    </a:lnTo>
                    <a:lnTo>
                      <a:pt x="8119" y="15287"/>
                    </a:lnTo>
                    <a:lnTo>
                      <a:pt x="8003" y="15553"/>
                    </a:lnTo>
                    <a:lnTo>
                      <a:pt x="7857" y="15819"/>
                    </a:lnTo>
                    <a:lnTo>
                      <a:pt x="7683" y="16018"/>
                    </a:lnTo>
                    <a:lnTo>
                      <a:pt x="7508" y="16218"/>
                    </a:lnTo>
                    <a:lnTo>
                      <a:pt x="7304" y="16151"/>
                    </a:lnTo>
                    <a:lnTo>
                      <a:pt x="6984" y="16018"/>
                    </a:lnTo>
                    <a:lnTo>
                      <a:pt x="6577" y="16118"/>
                    </a:lnTo>
                    <a:lnTo>
                      <a:pt x="6228" y="16018"/>
                    </a:lnTo>
                    <a:lnTo>
                      <a:pt x="5820" y="15819"/>
                    </a:lnTo>
                    <a:lnTo>
                      <a:pt x="5413" y="15819"/>
                    </a:lnTo>
                    <a:lnTo>
                      <a:pt x="5064" y="15686"/>
                    </a:lnTo>
                    <a:lnTo>
                      <a:pt x="4598" y="15586"/>
                    </a:lnTo>
                    <a:lnTo>
                      <a:pt x="4307" y="15586"/>
                    </a:lnTo>
                    <a:lnTo>
                      <a:pt x="4074" y="15553"/>
                    </a:lnTo>
                    <a:lnTo>
                      <a:pt x="3696" y="15852"/>
                    </a:lnTo>
                    <a:lnTo>
                      <a:pt x="3376" y="15819"/>
                    </a:lnTo>
                    <a:lnTo>
                      <a:pt x="3027" y="15852"/>
                    </a:lnTo>
                    <a:lnTo>
                      <a:pt x="2765" y="16085"/>
                    </a:lnTo>
                    <a:lnTo>
                      <a:pt x="2648" y="16218"/>
                    </a:lnTo>
                    <a:lnTo>
                      <a:pt x="2503" y="16351"/>
                    </a:lnTo>
                    <a:lnTo>
                      <a:pt x="2415" y="16351"/>
                    </a:lnTo>
                    <a:lnTo>
                      <a:pt x="2386" y="16384"/>
                    </a:lnTo>
                    <a:lnTo>
                      <a:pt x="2270" y="16384"/>
                    </a:lnTo>
                    <a:lnTo>
                      <a:pt x="2095" y="16351"/>
                    </a:lnTo>
                    <a:lnTo>
                      <a:pt x="1833" y="16151"/>
                    </a:lnTo>
                    <a:lnTo>
                      <a:pt x="1571" y="15852"/>
                    </a:lnTo>
                    <a:lnTo>
                      <a:pt x="1455" y="15487"/>
                    </a:lnTo>
                    <a:lnTo>
                      <a:pt x="1368" y="15287"/>
                    </a:lnTo>
                    <a:lnTo>
                      <a:pt x="1397" y="15021"/>
                    </a:lnTo>
                    <a:lnTo>
                      <a:pt x="1251" y="14756"/>
                    </a:lnTo>
                    <a:lnTo>
                      <a:pt x="1280" y="14490"/>
                    </a:lnTo>
                    <a:lnTo>
                      <a:pt x="1251" y="14157"/>
                    </a:lnTo>
                    <a:lnTo>
                      <a:pt x="1106" y="13892"/>
                    </a:lnTo>
                    <a:lnTo>
                      <a:pt x="902" y="13725"/>
                    </a:lnTo>
                    <a:lnTo>
                      <a:pt x="757" y="13559"/>
                    </a:lnTo>
                    <a:lnTo>
                      <a:pt x="553" y="13459"/>
                    </a:lnTo>
                    <a:lnTo>
                      <a:pt x="349" y="13360"/>
                    </a:lnTo>
                    <a:lnTo>
                      <a:pt x="0" y="13327"/>
                    </a:lnTo>
                    <a:lnTo>
                      <a:pt x="0" y="13094"/>
                    </a:lnTo>
                    <a:lnTo>
                      <a:pt x="0" y="12795"/>
                    </a:lnTo>
                    <a:lnTo>
                      <a:pt x="87" y="12496"/>
                    </a:lnTo>
                    <a:lnTo>
                      <a:pt x="349" y="12230"/>
                    </a:lnTo>
                    <a:lnTo>
                      <a:pt x="786" y="12030"/>
                    </a:lnTo>
                    <a:lnTo>
                      <a:pt x="1019" y="11831"/>
                    </a:lnTo>
                    <a:lnTo>
                      <a:pt x="1019" y="11465"/>
                    </a:lnTo>
                    <a:lnTo>
                      <a:pt x="815" y="11100"/>
                    </a:lnTo>
                    <a:lnTo>
                      <a:pt x="815" y="10701"/>
                    </a:lnTo>
                    <a:lnTo>
                      <a:pt x="931" y="10302"/>
                    </a:lnTo>
                    <a:lnTo>
                      <a:pt x="1222" y="10003"/>
                    </a:lnTo>
                    <a:lnTo>
                      <a:pt x="1368" y="9771"/>
                    </a:lnTo>
                    <a:lnTo>
                      <a:pt x="1339" y="9604"/>
                    </a:lnTo>
                    <a:lnTo>
                      <a:pt x="1339" y="9571"/>
                    </a:lnTo>
                    <a:lnTo>
                      <a:pt x="1251" y="9339"/>
                    </a:lnTo>
                    <a:lnTo>
                      <a:pt x="1164" y="8973"/>
                    </a:lnTo>
                    <a:lnTo>
                      <a:pt x="1164" y="8508"/>
                    </a:lnTo>
                    <a:lnTo>
                      <a:pt x="1455" y="8408"/>
                    </a:lnTo>
                    <a:lnTo>
                      <a:pt x="1717" y="8408"/>
                    </a:lnTo>
                    <a:lnTo>
                      <a:pt x="2037" y="8142"/>
                    </a:lnTo>
                    <a:lnTo>
                      <a:pt x="2095" y="7876"/>
                    </a:lnTo>
                    <a:lnTo>
                      <a:pt x="2037" y="7511"/>
                    </a:lnTo>
                    <a:lnTo>
                      <a:pt x="2066" y="7311"/>
                    </a:lnTo>
                    <a:lnTo>
                      <a:pt x="2299" y="6946"/>
                    </a:lnTo>
                    <a:lnTo>
                      <a:pt x="2445" y="6547"/>
                    </a:lnTo>
                    <a:lnTo>
                      <a:pt x="2561" y="6181"/>
                    </a:lnTo>
                    <a:lnTo>
                      <a:pt x="2648" y="5916"/>
                    </a:lnTo>
                    <a:lnTo>
                      <a:pt x="2968" y="5716"/>
                    </a:lnTo>
                    <a:lnTo>
                      <a:pt x="3318" y="5450"/>
                    </a:lnTo>
                    <a:lnTo>
                      <a:pt x="3579" y="5118"/>
                    </a:lnTo>
                    <a:lnTo>
                      <a:pt x="3609" y="4852"/>
                    </a:lnTo>
                    <a:lnTo>
                      <a:pt x="3492" y="4586"/>
                    </a:lnTo>
                    <a:lnTo>
                      <a:pt x="3434" y="4287"/>
                    </a:lnTo>
                    <a:lnTo>
                      <a:pt x="3085" y="4054"/>
                    </a:lnTo>
                    <a:lnTo>
                      <a:pt x="2677" y="3922"/>
                    </a:lnTo>
                    <a:lnTo>
                      <a:pt x="2328" y="4021"/>
                    </a:lnTo>
                    <a:lnTo>
                      <a:pt x="1950" y="3888"/>
                    </a:lnTo>
                    <a:lnTo>
                      <a:pt x="1746" y="3789"/>
                    </a:lnTo>
                    <a:lnTo>
                      <a:pt x="1455" y="3755"/>
                    </a:lnTo>
                    <a:lnTo>
                      <a:pt x="1280" y="3523"/>
                    </a:lnTo>
                    <a:lnTo>
                      <a:pt x="1368" y="3323"/>
                    </a:lnTo>
                    <a:lnTo>
                      <a:pt x="1368" y="3224"/>
                    </a:lnTo>
                    <a:lnTo>
                      <a:pt x="1019" y="3190"/>
                    </a:lnTo>
                    <a:lnTo>
                      <a:pt x="640" y="3224"/>
                    </a:lnTo>
                    <a:lnTo>
                      <a:pt x="349" y="345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3" name="Drawing 84"/>
              <p:cNvSpPr>
                <a:spLocks noChangeAspect="1"/>
              </p:cNvSpPr>
              <p:nvPr/>
            </p:nvSpPr>
            <p:spPr bwMode="auto">
              <a:xfrm>
                <a:off x="13398" y="-67631"/>
                <a:ext cx="544" cy="15"/>
              </a:xfrm>
              <a:custGeom>
                <a:avLst/>
                <a:gdLst/>
                <a:ahLst/>
                <a:cxnLst>
                  <a:cxn ang="0">
                    <a:pos x="13312" y="0"/>
                  </a:cxn>
                  <a:cxn ang="0">
                    <a:pos x="15360" y="1092"/>
                  </a:cxn>
                  <a:cxn ang="0">
                    <a:pos x="15360" y="0"/>
                  </a:cxn>
                  <a:cxn ang="0">
                    <a:pos x="16384" y="7646"/>
                  </a:cxn>
                  <a:cxn ang="0">
                    <a:pos x="11264" y="13107"/>
                  </a:cxn>
                  <a:cxn ang="0">
                    <a:pos x="7168" y="16384"/>
                  </a:cxn>
                  <a:cxn ang="0">
                    <a:pos x="0" y="9830"/>
                  </a:cxn>
                  <a:cxn ang="0">
                    <a:pos x="4096" y="4369"/>
                  </a:cxn>
                  <a:cxn ang="0">
                    <a:pos x="13312" y="0"/>
                  </a:cxn>
                </a:cxnLst>
                <a:rect l="0" t="0" r="r" b="b"/>
                <a:pathLst>
                  <a:path w="16384" h="16384">
                    <a:moveTo>
                      <a:pt x="13312" y="0"/>
                    </a:moveTo>
                    <a:lnTo>
                      <a:pt x="15360" y="1092"/>
                    </a:lnTo>
                    <a:lnTo>
                      <a:pt x="15360" y="0"/>
                    </a:lnTo>
                    <a:lnTo>
                      <a:pt x="16384" y="7646"/>
                    </a:lnTo>
                    <a:lnTo>
                      <a:pt x="11264" y="13107"/>
                    </a:lnTo>
                    <a:lnTo>
                      <a:pt x="7168" y="16384"/>
                    </a:lnTo>
                    <a:lnTo>
                      <a:pt x="0" y="9830"/>
                    </a:lnTo>
                    <a:lnTo>
                      <a:pt x="4096" y="4369"/>
                    </a:lnTo>
                    <a:lnTo>
                      <a:pt x="13312"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4" name="Drawing 85"/>
              <p:cNvSpPr>
                <a:spLocks noChangeAspect="1"/>
              </p:cNvSpPr>
              <p:nvPr/>
            </p:nvSpPr>
            <p:spPr bwMode="auto">
              <a:xfrm>
                <a:off x="15472" y="-67675"/>
                <a:ext cx="1632" cy="43"/>
              </a:xfrm>
              <a:custGeom>
                <a:avLst/>
                <a:gdLst/>
                <a:ahLst/>
                <a:cxnLst>
                  <a:cxn ang="0">
                    <a:pos x="13653" y="381"/>
                  </a:cxn>
                  <a:cxn ang="0">
                    <a:pos x="13653" y="1524"/>
                  </a:cxn>
                  <a:cxn ang="0">
                    <a:pos x="12971" y="3429"/>
                  </a:cxn>
                  <a:cxn ang="0">
                    <a:pos x="12971" y="4953"/>
                  </a:cxn>
                  <a:cxn ang="0">
                    <a:pos x="15701" y="5715"/>
                  </a:cxn>
                  <a:cxn ang="0">
                    <a:pos x="16384" y="8001"/>
                  </a:cxn>
                  <a:cxn ang="0">
                    <a:pos x="14677" y="12574"/>
                  </a:cxn>
                  <a:cxn ang="0">
                    <a:pos x="10923" y="16384"/>
                  </a:cxn>
                  <a:cxn ang="0">
                    <a:pos x="9216" y="14860"/>
                  </a:cxn>
                  <a:cxn ang="0">
                    <a:pos x="6485" y="12193"/>
                  </a:cxn>
                  <a:cxn ang="0">
                    <a:pos x="5461" y="9526"/>
                  </a:cxn>
                  <a:cxn ang="0">
                    <a:pos x="3413" y="9526"/>
                  </a:cxn>
                  <a:cxn ang="0">
                    <a:pos x="1365" y="10288"/>
                  </a:cxn>
                  <a:cxn ang="0">
                    <a:pos x="0" y="7620"/>
                  </a:cxn>
                  <a:cxn ang="0">
                    <a:pos x="3413" y="4191"/>
                  </a:cxn>
                  <a:cxn ang="0">
                    <a:pos x="8192" y="1905"/>
                  </a:cxn>
                  <a:cxn ang="0">
                    <a:pos x="11947" y="1143"/>
                  </a:cxn>
                  <a:cxn ang="0">
                    <a:pos x="13653" y="0"/>
                  </a:cxn>
                  <a:cxn ang="0">
                    <a:pos x="14336" y="0"/>
                  </a:cxn>
                  <a:cxn ang="0">
                    <a:pos x="13653" y="381"/>
                  </a:cxn>
                </a:cxnLst>
                <a:rect l="0" t="0" r="r" b="b"/>
                <a:pathLst>
                  <a:path w="16384" h="16384">
                    <a:moveTo>
                      <a:pt x="13653" y="381"/>
                    </a:moveTo>
                    <a:lnTo>
                      <a:pt x="13653" y="1524"/>
                    </a:lnTo>
                    <a:lnTo>
                      <a:pt x="12971" y="3429"/>
                    </a:lnTo>
                    <a:lnTo>
                      <a:pt x="12971" y="4953"/>
                    </a:lnTo>
                    <a:lnTo>
                      <a:pt x="15701" y="5715"/>
                    </a:lnTo>
                    <a:lnTo>
                      <a:pt x="16384" y="8001"/>
                    </a:lnTo>
                    <a:lnTo>
                      <a:pt x="14677" y="12574"/>
                    </a:lnTo>
                    <a:lnTo>
                      <a:pt x="10923" y="16384"/>
                    </a:lnTo>
                    <a:lnTo>
                      <a:pt x="9216" y="14860"/>
                    </a:lnTo>
                    <a:lnTo>
                      <a:pt x="6485" y="12193"/>
                    </a:lnTo>
                    <a:lnTo>
                      <a:pt x="5461" y="9526"/>
                    </a:lnTo>
                    <a:lnTo>
                      <a:pt x="3413" y="9526"/>
                    </a:lnTo>
                    <a:lnTo>
                      <a:pt x="1365" y="10288"/>
                    </a:lnTo>
                    <a:lnTo>
                      <a:pt x="0" y="7620"/>
                    </a:lnTo>
                    <a:lnTo>
                      <a:pt x="3413" y="4191"/>
                    </a:lnTo>
                    <a:lnTo>
                      <a:pt x="8192" y="1905"/>
                    </a:lnTo>
                    <a:lnTo>
                      <a:pt x="11947" y="1143"/>
                    </a:lnTo>
                    <a:lnTo>
                      <a:pt x="13653" y="0"/>
                    </a:lnTo>
                    <a:lnTo>
                      <a:pt x="14336" y="0"/>
                    </a:lnTo>
                    <a:lnTo>
                      <a:pt x="13653" y="38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5" name="Drawing 86"/>
              <p:cNvSpPr>
                <a:spLocks noChangeAspect="1"/>
              </p:cNvSpPr>
              <p:nvPr/>
            </p:nvSpPr>
            <p:spPr bwMode="auto">
              <a:xfrm>
                <a:off x="17920" y="-67676"/>
                <a:ext cx="646" cy="14"/>
              </a:xfrm>
              <a:custGeom>
                <a:avLst/>
                <a:gdLst/>
                <a:ahLst/>
                <a:cxnLst>
                  <a:cxn ang="0">
                    <a:pos x="15522" y="4681"/>
                  </a:cxn>
                  <a:cxn ang="0">
                    <a:pos x="16384" y="4681"/>
                  </a:cxn>
                  <a:cxn ang="0">
                    <a:pos x="16384" y="7022"/>
                  </a:cxn>
                  <a:cxn ang="0">
                    <a:pos x="16384" y="14043"/>
                  </a:cxn>
                  <a:cxn ang="0">
                    <a:pos x="16384" y="16384"/>
                  </a:cxn>
                  <a:cxn ang="0">
                    <a:pos x="12072" y="16384"/>
                  </a:cxn>
                  <a:cxn ang="0">
                    <a:pos x="5174" y="11703"/>
                  </a:cxn>
                  <a:cxn ang="0">
                    <a:pos x="0" y="4681"/>
                  </a:cxn>
                  <a:cxn ang="0">
                    <a:pos x="3449" y="0"/>
                  </a:cxn>
                  <a:cxn ang="0">
                    <a:pos x="10348" y="1170"/>
                  </a:cxn>
                  <a:cxn ang="0">
                    <a:pos x="12935" y="2341"/>
                  </a:cxn>
                  <a:cxn ang="0">
                    <a:pos x="15522" y="4681"/>
                  </a:cxn>
                </a:cxnLst>
                <a:rect l="0" t="0" r="r" b="b"/>
                <a:pathLst>
                  <a:path w="16384" h="16384">
                    <a:moveTo>
                      <a:pt x="15522" y="4681"/>
                    </a:moveTo>
                    <a:lnTo>
                      <a:pt x="16384" y="4681"/>
                    </a:lnTo>
                    <a:lnTo>
                      <a:pt x="16384" y="7022"/>
                    </a:lnTo>
                    <a:lnTo>
                      <a:pt x="16384" y="14043"/>
                    </a:lnTo>
                    <a:lnTo>
                      <a:pt x="16384" y="16384"/>
                    </a:lnTo>
                    <a:lnTo>
                      <a:pt x="12072" y="16384"/>
                    </a:lnTo>
                    <a:lnTo>
                      <a:pt x="5174" y="11703"/>
                    </a:lnTo>
                    <a:lnTo>
                      <a:pt x="0" y="4681"/>
                    </a:lnTo>
                    <a:lnTo>
                      <a:pt x="3449" y="0"/>
                    </a:lnTo>
                    <a:lnTo>
                      <a:pt x="10348" y="1170"/>
                    </a:lnTo>
                    <a:lnTo>
                      <a:pt x="12935" y="2341"/>
                    </a:lnTo>
                    <a:lnTo>
                      <a:pt x="15522" y="468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32" name="Sweden"/>
            <p:cNvGrpSpPr>
              <a:grpSpLocks noChangeAspect="1"/>
            </p:cNvGrpSpPr>
            <p:nvPr/>
          </p:nvGrpSpPr>
          <p:grpSpPr bwMode="auto">
            <a:xfrm>
              <a:off x="2006" y="281"/>
              <a:ext cx="424" cy="1144"/>
              <a:chOff x="-4490" y="-4436"/>
              <a:chExt cx="21018" cy="884"/>
            </a:xfrm>
            <a:grpFill/>
          </p:grpSpPr>
          <p:sp>
            <p:nvSpPr>
              <p:cNvPr id="59" name="Drawing 88"/>
              <p:cNvSpPr>
                <a:spLocks noChangeAspect="1"/>
              </p:cNvSpPr>
              <p:nvPr/>
            </p:nvSpPr>
            <p:spPr bwMode="auto">
              <a:xfrm>
                <a:off x="-4490" y="-4436"/>
                <a:ext cx="21018" cy="884"/>
              </a:xfrm>
              <a:custGeom>
                <a:avLst/>
                <a:gdLst/>
                <a:ahLst/>
                <a:cxnLst>
                  <a:cxn ang="0">
                    <a:pos x="15659" y="2372"/>
                  </a:cxn>
                  <a:cxn ang="0">
                    <a:pos x="14837" y="1372"/>
                  </a:cxn>
                  <a:cxn ang="0">
                    <a:pos x="12759" y="537"/>
                  </a:cxn>
                  <a:cxn ang="0">
                    <a:pos x="10971" y="19"/>
                  </a:cxn>
                  <a:cxn ang="0">
                    <a:pos x="10584" y="334"/>
                  </a:cxn>
                  <a:cxn ang="0">
                    <a:pos x="10246" y="760"/>
                  </a:cxn>
                  <a:cxn ang="0">
                    <a:pos x="8506" y="741"/>
                  </a:cxn>
                  <a:cxn ang="0">
                    <a:pos x="7685" y="1223"/>
                  </a:cxn>
                  <a:cxn ang="0">
                    <a:pos x="6380" y="2094"/>
                  </a:cxn>
                  <a:cxn ang="0">
                    <a:pos x="5655" y="3058"/>
                  </a:cxn>
                  <a:cxn ang="0">
                    <a:pos x="4688" y="3781"/>
                  </a:cxn>
                  <a:cxn ang="0">
                    <a:pos x="4108" y="5523"/>
                  </a:cxn>
                  <a:cxn ang="0">
                    <a:pos x="2078" y="6320"/>
                  </a:cxn>
                  <a:cxn ang="0">
                    <a:pos x="1595" y="7377"/>
                  </a:cxn>
                  <a:cxn ang="0">
                    <a:pos x="1692" y="8266"/>
                  </a:cxn>
                  <a:cxn ang="0">
                    <a:pos x="1595" y="9675"/>
                  </a:cxn>
                  <a:cxn ang="0">
                    <a:pos x="1402" y="10935"/>
                  </a:cxn>
                  <a:cxn ang="0">
                    <a:pos x="338" y="12084"/>
                  </a:cxn>
                  <a:cxn ang="0">
                    <a:pos x="48" y="12492"/>
                  </a:cxn>
                  <a:cxn ang="0">
                    <a:pos x="532" y="12825"/>
                  </a:cxn>
                  <a:cxn ang="0">
                    <a:pos x="628" y="13122"/>
                  </a:cxn>
                  <a:cxn ang="0">
                    <a:pos x="1160" y="13826"/>
                  </a:cxn>
                  <a:cxn ang="0">
                    <a:pos x="2562" y="14846"/>
                  </a:cxn>
                  <a:cxn ang="0">
                    <a:pos x="2320" y="15346"/>
                  </a:cxn>
                  <a:cxn ang="0">
                    <a:pos x="2851" y="16199"/>
                  </a:cxn>
                  <a:cxn ang="0">
                    <a:pos x="4978" y="16273"/>
                  </a:cxn>
                  <a:cxn ang="0">
                    <a:pos x="6718" y="15383"/>
                  </a:cxn>
                  <a:cxn ang="0">
                    <a:pos x="8313" y="14086"/>
                  </a:cxn>
                  <a:cxn ang="0">
                    <a:pos x="8313" y="13196"/>
                  </a:cxn>
                  <a:cxn ang="0">
                    <a:pos x="8554" y="12714"/>
                  </a:cxn>
                  <a:cxn ang="0">
                    <a:pos x="8264" y="12418"/>
                  </a:cxn>
                  <a:cxn ang="0">
                    <a:pos x="8941" y="12232"/>
                  </a:cxn>
                  <a:cxn ang="0">
                    <a:pos x="10053" y="12010"/>
                  </a:cxn>
                  <a:cxn ang="0">
                    <a:pos x="11213" y="11454"/>
                  </a:cxn>
                  <a:cxn ang="0">
                    <a:pos x="9038" y="11491"/>
                  </a:cxn>
                  <a:cxn ang="0">
                    <a:pos x="8748" y="11269"/>
                  </a:cxn>
                  <a:cxn ang="0">
                    <a:pos x="10004" y="11435"/>
                  </a:cxn>
                  <a:cxn ang="0">
                    <a:pos x="11454" y="10787"/>
                  </a:cxn>
                  <a:cxn ang="0">
                    <a:pos x="10198" y="10249"/>
                  </a:cxn>
                  <a:cxn ang="0">
                    <a:pos x="9231" y="10120"/>
                  </a:cxn>
                  <a:cxn ang="0">
                    <a:pos x="7781" y="10527"/>
                  </a:cxn>
                  <a:cxn ang="0">
                    <a:pos x="8893" y="9804"/>
                  </a:cxn>
                  <a:cxn ang="0">
                    <a:pos x="8506" y="8915"/>
                  </a:cxn>
                  <a:cxn ang="0">
                    <a:pos x="8844" y="8377"/>
                  </a:cxn>
                  <a:cxn ang="0">
                    <a:pos x="9134" y="7784"/>
                  </a:cxn>
                  <a:cxn ang="0">
                    <a:pos x="9279" y="7302"/>
                  </a:cxn>
                  <a:cxn ang="0">
                    <a:pos x="10053" y="7191"/>
                  </a:cxn>
                  <a:cxn ang="0">
                    <a:pos x="10294" y="6913"/>
                  </a:cxn>
                  <a:cxn ang="0">
                    <a:pos x="11454" y="6413"/>
                  </a:cxn>
                  <a:cxn ang="0">
                    <a:pos x="12614" y="6116"/>
                  </a:cxn>
                  <a:cxn ang="0">
                    <a:pos x="13339" y="5560"/>
                  </a:cxn>
                  <a:cxn ang="0">
                    <a:pos x="13871" y="5282"/>
                  </a:cxn>
                  <a:cxn ang="0">
                    <a:pos x="13146" y="4893"/>
                  </a:cxn>
                  <a:cxn ang="0">
                    <a:pos x="13581" y="4467"/>
                  </a:cxn>
                  <a:cxn ang="0">
                    <a:pos x="13581" y="4077"/>
                  </a:cxn>
                  <a:cxn ang="0">
                    <a:pos x="13919" y="3855"/>
                  </a:cxn>
                  <a:cxn ang="0">
                    <a:pos x="14161" y="3744"/>
                  </a:cxn>
                  <a:cxn ang="0">
                    <a:pos x="14644" y="3633"/>
                  </a:cxn>
                  <a:cxn ang="0">
                    <a:pos x="15466" y="3521"/>
                  </a:cxn>
                </a:cxnLst>
                <a:rect l="0" t="0" r="r" b="b"/>
                <a:pathLst>
                  <a:path w="16384" h="16384">
                    <a:moveTo>
                      <a:pt x="16287" y="3373"/>
                    </a:moveTo>
                    <a:lnTo>
                      <a:pt x="16094" y="3281"/>
                    </a:lnTo>
                    <a:lnTo>
                      <a:pt x="15852" y="3114"/>
                    </a:lnTo>
                    <a:lnTo>
                      <a:pt x="15659" y="2928"/>
                    </a:lnTo>
                    <a:lnTo>
                      <a:pt x="15707" y="2780"/>
                    </a:lnTo>
                    <a:lnTo>
                      <a:pt x="15852" y="2669"/>
                    </a:lnTo>
                    <a:lnTo>
                      <a:pt x="15852" y="2595"/>
                    </a:lnTo>
                    <a:lnTo>
                      <a:pt x="15804" y="2465"/>
                    </a:lnTo>
                    <a:lnTo>
                      <a:pt x="15659" y="2372"/>
                    </a:lnTo>
                    <a:lnTo>
                      <a:pt x="15417" y="2261"/>
                    </a:lnTo>
                    <a:lnTo>
                      <a:pt x="15224" y="2113"/>
                    </a:lnTo>
                    <a:lnTo>
                      <a:pt x="15079" y="2002"/>
                    </a:lnTo>
                    <a:lnTo>
                      <a:pt x="15127" y="1890"/>
                    </a:lnTo>
                    <a:lnTo>
                      <a:pt x="15127" y="1816"/>
                    </a:lnTo>
                    <a:lnTo>
                      <a:pt x="15079" y="1705"/>
                    </a:lnTo>
                    <a:lnTo>
                      <a:pt x="14934" y="1650"/>
                    </a:lnTo>
                    <a:lnTo>
                      <a:pt x="14886" y="1557"/>
                    </a:lnTo>
                    <a:lnTo>
                      <a:pt x="14837" y="1372"/>
                    </a:lnTo>
                    <a:lnTo>
                      <a:pt x="14741" y="1260"/>
                    </a:lnTo>
                    <a:lnTo>
                      <a:pt x="14837" y="1131"/>
                    </a:lnTo>
                    <a:lnTo>
                      <a:pt x="14741" y="1075"/>
                    </a:lnTo>
                    <a:lnTo>
                      <a:pt x="14499" y="964"/>
                    </a:lnTo>
                    <a:lnTo>
                      <a:pt x="14257" y="834"/>
                    </a:lnTo>
                    <a:lnTo>
                      <a:pt x="13919" y="686"/>
                    </a:lnTo>
                    <a:lnTo>
                      <a:pt x="13533" y="593"/>
                    </a:lnTo>
                    <a:lnTo>
                      <a:pt x="13146" y="556"/>
                    </a:lnTo>
                    <a:lnTo>
                      <a:pt x="12759" y="537"/>
                    </a:lnTo>
                    <a:lnTo>
                      <a:pt x="12373" y="408"/>
                    </a:lnTo>
                    <a:lnTo>
                      <a:pt x="12034" y="334"/>
                    </a:lnTo>
                    <a:lnTo>
                      <a:pt x="11793" y="241"/>
                    </a:lnTo>
                    <a:lnTo>
                      <a:pt x="11454" y="148"/>
                    </a:lnTo>
                    <a:lnTo>
                      <a:pt x="11261" y="93"/>
                    </a:lnTo>
                    <a:lnTo>
                      <a:pt x="11164" y="37"/>
                    </a:lnTo>
                    <a:lnTo>
                      <a:pt x="11068" y="0"/>
                    </a:lnTo>
                    <a:lnTo>
                      <a:pt x="11019" y="0"/>
                    </a:lnTo>
                    <a:lnTo>
                      <a:pt x="10971" y="19"/>
                    </a:lnTo>
                    <a:lnTo>
                      <a:pt x="10826" y="19"/>
                    </a:lnTo>
                    <a:lnTo>
                      <a:pt x="10681" y="19"/>
                    </a:lnTo>
                    <a:lnTo>
                      <a:pt x="10584" y="19"/>
                    </a:lnTo>
                    <a:lnTo>
                      <a:pt x="10439" y="37"/>
                    </a:lnTo>
                    <a:lnTo>
                      <a:pt x="10488" y="111"/>
                    </a:lnTo>
                    <a:lnTo>
                      <a:pt x="10584" y="148"/>
                    </a:lnTo>
                    <a:lnTo>
                      <a:pt x="10633" y="222"/>
                    </a:lnTo>
                    <a:lnTo>
                      <a:pt x="10633" y="297"/>
                    </a:lnTo>
                    <a:lnTo>
                      <a:pt x="10584" y="334"/>
                    </a:lnTo>
                    <a:lnTo>
                      <a:pt x="10488" y="463"/>
                    </a:lnTo>
                    <a:lnTo>
                      <a:pt x="10439" y="537"/>
                    </a:lnTo>
                    <a:lnTo>
                      <a:pt x="10439" y="630"/>
                    </a:lnTo>
                    <a:lnTo>
                      <a:pt x="10633" y="667"/>
                    </a:lnTo>
                    <a:lnTo>
                      <a:pt x="10681" y="686"/>
                    </a:lnTo>
                    <a:lnTo>
                      <a:pt x="10584" y="760"/>
                    </a:lnTo>
                    <a:lnTo>
                      <a:pt x="10439" y="778"/>
                    </a:lnTo>
                    <a:lnTo>
                      <a:pt x="10391" y="778"/>
                    </a:lnTo>
                    <a:lnTo>
                      <a:pt x="10246" y="760"/>
                    </a:lnTo>
                    <a:lnTo>
                      <a:pt x="10053" y="760"/>
                    </a:lnTo>
                    <a:lnTo>
                      <a:pt x="9908" y="741"/>
                    </a:lnTo>
                    <a:lnTo>
                      <a:pt x="9666" y="704"/>
                    </a:lnTo>
                    <a:lnTo>
                      <a:pt x="9473" y="686"/>
                    </a:lnTo>
                    <a:lnTo>
                      <a:pt x="9279" y="686"/>
                    </a:lnTo>
                    <a:lnTo>
                      <a:pt x="9038" y="704"/>
                    </a:lnTo>
                    <a:lnTo>
                      <a:pt x="8844" y="686"/>
                    </a:lnTo>
                    <a:lnTo>
                      <a:pt x="8651" y="704"/>
                    </a:lnTo>
                    <a:lnTo>
                      <a:pt x="8506" y="741"/>
                    </a:lnTo>
                    <a:lnTo>
                      <a:pt x="8458" y="834"/>
                    </a:lnTo>
                    <a:lnTo>
                      <a:pt x="8506" y="927"/>
                    </a:lnTo>
                    <a:lnTo>
                      <a:pt x="8506" y="1001"/>
                    </a:lnTo>
                    <a:lnTo>
                      <a:pt x="8506" y="1075"/>
                    </a:lnTo>
                    <a:lnTo>
                      <a:pt x="8458" y="1260"/>
                    </a:lnTo>
                    <a:lnTo>
                      <a:pt x="8264" y="1372"/>
                    </a:lnTo>
                    <a:lnTo>
                      <a:pt x="8168" y="1372"/>
                    </a:lnTo>
                    <a:lnTo>
                      <a:pt x="7926" y="1279"/>
                    </a:lnTo>
                    <a:lnTo>
                      <a:pt x="7685" y="1223"/>
                    </a:lnTo>
                    <a:lnTo>
                      <a:pt x="7395" y="1260"/>
                    </a:lnTo>
                    <a:lnTo>
                      <a:pt x="7298" y="1334"/>
                    </a:lnTo>
                    <a:lnTo>
                      <a:pt x="7105" y="1427"/>
                    </a:lnTo>
                    <a:lnTo>
                      <a:pt x="6911" y="1520"/>
                    </a:lnTo>
                    <a:lnTo>
                      <a:pt x="6815" y="1650"/>
                    </a:lnTo>
                    <a:lnTo>
                      <a:pt x="6815" y="1742"/>
                    </a:lnTo>
                    <a:lnTo>
                      <a:pt x="6718" y="1853"/>
                    </a:lnTo>
                    <a:lnTo>
                      <a:pt x="6428" y="2002"/>
                    </a:lnTo>
                    <a:lnTo>
                      <a:pt x="6380" y="2094"/>
                    </a:lnTo>
                    <a:lnTo>
                      <a:pt x="6525" y="2187"/>
                    </a:lnTo>
                    <a:lnTo>
                      <a:pt x="6718" y="2261"/>
                    </a:lnTo>
                    <a:lnTo>
                      <a:pt x="6766" y="2391"/>
                    </a:lnTo>
                    <a:lnTo>
                      <a:pt x="6718" y="2465"/>
                    </a:lnTo>
                    <a:lnTo>
                      <a:pt x="6573" y="2558"/>
                    </a:lnTo>
                    <a:lnTo>
                      <a:pt x="6331" y="2687"/>
                    </a:lnTo>
                    <a:lnTo>
                      <a:pt x="6186" y="2780"/>
                    </a:lnTo>
                    <a:lnTo>
                      <a:pt x="5945" y="2928"/>
                    </a:lnTo>
                    <a:lnTo>
                      <a:pt x="5655" y="3058"/>
                    </a:lnTo>
                    <a:lnTo>
                      <a:pt x="5558" y="3206"/>
                    </a:lnTo>
                    <a:lnTo>
                      <a:pt x="5558" y="3373"/>
                    </a:lnTo>
                    <a:lnTo>
                      <a:pt x="5461" y="3447"/>
                    </a:lnTo>
                    <a:lnTo>
                      <a:pt x="5413" y="3484"/>
                    </a:lnTo>
                    <a:lnTo>
                      <a:pt x="5365" y="3521"/>
                    </a:lnTo>
                    <a:lnTo>
                      <a:pt x="5026" y="3596"/>
                    </a:lnTo>
                    <a:lnTo>
                      <a:pt x="4833" y="3596"/>
                    </a:lnTo>
                    <a:lnTo>
                      <a:pt x="4640" y="3651"/>
                    </a:lnTo>
                    <a:lnTo>
                      <a:pt x="4688" y="3781"/>
                    </a:lnTo>
                    <a:lnTo>
                      <a:pt x="4688" y="3966"/>
                    </a:lnTo>
                    <a:lnTo>
                      <a:pt x="4688" y="4226"/>
                    </a:lnTo>
                    <a:lnTo>
                      <a:pt x="4495" y="4671"/>
                    </a:lnTo>
                    <a:lnTo>
                      <a:pt x="4446" y="4763"/>
                    </a:lnTo>
                    <a:lnTo>
                      <a:pt x="4205" y="5004"/>
                    </a:lnTo>
                    <a:lnTo>
                      <a:pt x="3866" y="5208"/>
                    </a:lnTo>
                    <a:lnTo>
                      <a:pt x="3721" y="5301"/>
                    </a:lnTo>
                    <a:lnTo>
                      <a:pt x="3721" y="5375"/>
                    </a:lnTo>
                    <a:lnTo>
                      <a:pt x="4108" y="5523"/>
                    </a:lnTo>
                    <a:lnTo>
                      <a:pt x="4253" y="5634"/>
                    </a:lnTo>
                    <a:lnTo>
                      <a:pt x="4253" y="5820"/>
                    </a:lnTo>
                    <a:lnTo>
                      <a:pt x="4253" y="5931"/>
                    </a:lnTo>
                    <a:lnTo>
                      <a:pt x="4011" y="6042"/>
                    </a:lnTo>
                    <a:lnTo>
                      <a:pt x="3673" y="6042"/>
                    </a:lnTo>
                    <a:lnTo>
                      <a:pt x="3238" y="6024"/>
                    </a:lnTo>
                    <a:lnTo>
                      <a:pt x="2707" y="6079"/>
                    </a:lnTo>
                    <a:lnTo>
                      <a:pt x="2320" y="6172"/>
                    </a:lnTo>
                    <a:lnTo>
                      <a:pt x="2078" y="6320"/>
                    </a:lnTo>
                    <a:lnTo>
                      <a:pt x="1740" y="6468"/>
                    </a:lnTo>
                    <a:lnTo>
                      <a:pt x="1595" y="6617"/>
                    </a:lnTo>
                    <a:lnTo>
                      <a:pt x="1498" y="6820"/>
                    </a:lnTo>
                    <a:lnTo>
                      <a:pt x="1547" y="6987"/>
                    </a:lnTo>
                    <a:lnTo>
                      <a:pt x="1740" y="7117"/>
                    </a:lnTo>
                    <a:lnTo>
                      <a:pt x="1788" y="7154"/>
                    </a:lnTo>
                    <a:lnTo>
                      <a:pt x="1692" y="7265"/>
                    </a:lnTo>
                    <a:lnTo>
                      <a:pt x="1692" y="7284"/>
                    </a:lnTo>
                    <a:lnTo>
                      <a:pt x="1595" y="7377"/>
                    </a:lnTo>
                    <a:lnTo>
                      <a:pt x="1547" y="7488"/>
                    </a:lnTo>
                    <a:lnTo>
                      <a:pt x="1547" y="7562"/>
                    </a:lnTo>
                    <a:lnTo>
                      <a:pt x="1547" y="7580"/>
                    </a:lnTo>
                    <a:lnTo>
                      <a:pt x="1547" y="7673"/>
                    </a:lnTo>
                    <a:lnTo>
                      <a:pt x="1498" y="7747"/>
                    </a:lnTo>
                    <a:lnTo>
                      <a:pt x="1498" y="7877"/>
                    </a:lnTo>
                    <a:lnTo>
                      <a:pt x="1547" y="7895"/>
                    </a:lnTo>
                    <a:lnTo>
                      <a:pt x="1692" y="8081"/>
                    </a:lnTo>
                    <a:lnTo>
                      <a:pt x="1692" y="8266"/>
                    </a:lnTo>
                    <a:lnTo>
                      <a:pt x="1595" y="8489"/>
                    </a:lnTo>
                    <a:lnTo>
                      <a:pt x="1692" y="8711"/>
                    </a:lnTo>
                    <a:lnTo>
                      <a:pt x="1885" y="8859"/>
                    </a:lnTo>
                    <a:lnTo>
                      <a:pt x="2465" y="9007"/>
                    </a:lnTo>
                    <a:lnTo>
                      <a:pt x="2513" y="9230"/>
                    </a:lnTo>
                    <a:lnTo>
                      <a:pt x="2368" y="9434"/>
                    </a:lnTo>
                    <a:lnTo>
                      <a:pt x="2078" y="9564"/>
                    </a:lnTo>
                    <a:lnTo>
                      <a:pt x="1692" y="9601"/>
                    </a:lnTo>
                    <a:lnTo>
                      <a:pt x="1595" y="9675"/>
                    </a:lnTo>
                    <a:lnTo>
                      <a:pt x="1885" y="9804"/>
                    </a:lnTo>
                    <a:lnTo>
                      <a:pt x="2078" y="10082"/>
                    </a:lnTo>
                    <a:lnTo>
                      <a:pt x="2127" y="10175"/>
                    </a:lnTo>
                    <a:lnTo>
                      <a:pt x="2078" y="10305"/>
                    </a:lnTo>
                    <a:lnTo>
                      <a:pt x="1933" y="10490"/>
                    </a:lnTo>
                    <a:lnTo>
                      <a:pt x="2078" y="10564"/>
                    </a:lnTo>
                    <a:lnTo>
                      <a:pt x="1982" y="10750"/>
                    </a:lnTo>
                    <a:lnTo>
                      <a:pt x="1788" y="10861"/>
                    </a:lnTo>
                    <a:lnTo>
                      <a:pt x="1402" y="10935"/>
                    </a:lnTo>
                    <a:lnTo>
                      <a:pt x="1112" y="10991"/>
                    </a:lnTo>
                    <a:lnTo>
                      <a:pt x="1112" y="11120"/>
                    </a:lnTo>
                    <a:lnTo>
                      <a:pt x="918" y="11269"/>
                    </a:lnTo>
                    <a:lnTo>
                      <a:pt x="773" y="11361"/>
                    </a:lnTo>
                    <a:lnTo>
                      <a:pt x="773" y="11528"/>
                    </a:lnTo>
                    <a:lnTo>
                      <a:pt x="918" y="11676"/>
                    </a:lnTo>
                    <a:lnTo>
                      <a:pt x="628" y="12103"/>
                    </a:lnTo>
                    <a:lnTo>
                      <a:pt x="435" y="12177"/>
                    </a:lnTo>
                    <a:lnTo>
                      <a:pt x="338" y="12084"/>
                    </a:lnTo>
                    <a:lnTo>
                      <a:pt x="242" y="12232"/>
                    </a:lnTo>
                    <a:lnTo>
                      <a:pt x="242" y="11973"/>
                    </a:lnTo>
                    <a:lnTo>
                      <a:pt x="193" y="11936"/>
                    </a:lnTo>
                    <a:lnTo>
                      <a:pt x="145" y="11954"/>
                    </a:lnTo>
                    <a:lnTo>
                      <a:pt x="0" y="12047"/>
                    </a:lnTo>
                    <a:lnTo>
                      <a:pt x="0" y="12177"/>
                    </a:lnTo>
                    <a:lnTo>
                      <a:pt x="0" y="12269"/>
                    </a:lnTo>
                    <a:lnTo>
                      <a:pt x="48" y="12381"/>
                    </a:lnTo>
                    <a:lnTo>
                      <a:pt x="48" y="12492"/>
                    </a:lnTo>
                    <a:lnTo>
                      <a:pt x="145" y="12547"/>
                    </a:lnTo>
                    <a:lnTo>
                      <a:pt x="145" y="12640"/>
                    </a:lnTo>
                    <a:lnTo>
                      <a:pt x="193" y="12696"/>
                    </a:lnTo>
                    <a:lnTo>
                      <a:pt x="338" y="12714"/>
                    </a:lnTo>
                    <a:lnTo>
                      <a:pt x="338" y="12770"/>
                    </a:lnTo>
                    <a:lnTo>
                      <a:pt x="387" y="12863"/>
                    </a:lnTo>
                    <a:lnTo>
                      <a:pt x="338" y="12900"/>
                    </a:lnTo>
                    <a:lnTo>
                      <a:pt x="387" y="12863"/>
                    </a:lnTo>
                    <a:lnTo>
                      <a:pt x="532" y="12825"/>
                    </a:lnTo>
                    <a:lnTo>
                      <a:pt x="580" y="12751"/>
                    </a:lnTo>
                    <a:lnTo>
                      <a:pt x="628" y="12788"/>
                    </a:lnTo>
                    <a:lnTo>
                      <a:pt x="580" y="12863"/>
                    </a:lnTo>
                    <a:lnTo>
                      <a:pt x="580" y="12900"/>
                    </a:lnTo>
                    <a:lnTo>
                      <a:pt x="725" y="12900"/>
                    </a:lnTo>
                    <a:lnTo>
                      <a:pt x="773" y="12918"/>
                    </a:lnTo>
                    <a:lnTo>
                      <a:pt x="628" y="12974"/>
                    </a:lnTo>
                    <a:lnTo>
                      <a:pt x="435" y="13066"/>
                    </a:lnTo>
                    <a:lnTo>
                      <a:pt x="628" y="13122"/>
                    </a:lnTo>
                    <a:lnTo>
                      <a:pt x="918" y="13141"/>
                    </a:lnTo>
                    <a:lnTo>
                      <a:pt x="967" y="13270"/>
                    </a:lnTo>
                    <a:lnTo>
                      <a:pt x="918" y="13344"/>
                    </a:lnTo>
                    <a:lnTo>
                      <a:pt x="822" y="13437"/>
                    </a:lnTo>
                    <a:lnTo>
                      <a:pt x="1160" y="13419"/>
                    </a:lnTo>
                    <a:lnTo>
                      <a:pt x="1208" y="13567"/>
                    </a:lnTo>
                    <a:lnTo>
                      <a:pt x="1015" y="13660"/>
                    </a:lnTo>
                    <a:lnTo>
                      <a:pt x="1112" y="13752"/>
                    </a:lnTo>
                    <a:lnTo>
                      <a:pt x="1160" y="13826"/>
                    </a:lnTo>
                    <a:lnTo>
                      <a:pt x="1112" y="13975"/>
                    </a:lnTo>
                    <a:lnTo>
                      <a:pt x="1208" y="13956"/>
                    </a:lnTo>
                    <a:lnTo>
                      <a:pt x="1353" y="13975"/>
                    </a:lnTo>
                    <a:lnTo>
                      <a:pt x="1498" y="14123"/>
                    </a:lnTo>
                    <a:lnTo>
                      <a:pt x="1547" y="14271"/>
                    </a:lnTo>
                    <a:lnTo>
                      <a:pt x="1740" y="14494"/>
                    </a:lnTo>
                    <a:lnTo>
                      <a:pt x="2078" y="14623"/>
                    </a:lnTo>
                    <a:lnTo>
                      <a:pt x="2175" y="14753"/>
                    </a:lnTo>
                    <a:lnTo>
                      <a:pt x="2562" y="14846"/>
                    </a:lnTo>
                    <a:lnTo>
                      <a:pt x="2755" y="14975"/>
                    </a:lnTo>
                    <a:lnTo>
                      <a:pt x="2755" y="15068"/>
                    </a:lnTo>
                    <a:lnTo>
                      <a:pt x="2562" y="15124"/>
                    </a:lnTo>
                    <a:lnTo>
                      <a:pt x="2368" y="15087"/>
                    </a:lnTo>
                    <a:lnTo>
                      <a:pt x="2320" y="15142"/>
                    </a:lnTo>
                    <a:lnTo>
                      <a:pt x="2465" y="15216"/>
                    </a:lnTo>
                    <a:lnTo>
                      <a:pt x="2513" y="15290"/>
                    </a:lnTo>
                    <a:lnTo>
                      <a:pt x="2562" y="15346"/>
                    </a:lnTo>
                    <a:lnTo>
                      <a:pt x="2320" y="15346"/>
                    </a:lnTo>
                    <a:lnTo>
                      <a:pt x="2127" y="15290"/>
                    </a:lnTo>
                    <a:lnTo>
                      <a:pt x="2127" y="15365"/>
                    </a:lnTo>
                    <a:lnTo>
                      <a:pt x="2272" y="15494"/>
                    </a:lnTo>
                    <a:lnTo>
                      <a:pt x="2368" y="15606"/>
                    </a:lnTo>
                    <a:lnTo>
                      <a:pt x="2562" y="15791"/>
                    </a:lnTo>
                    <a:lnTo>
                      <a:pt x="2851" y="15939"/>
                    </a:lnTo>
                    <a:lnTo>
                      <a:pt x="2900" y="16050"/>
                    </a:lnTo>
                    <a:lnTo>
                      <a:pt x="2851" y="16106"/>
                    </a:lnTo>
                    <a:lnTo>
                      <a:pt x="2851" y="16199"/>
                    </a:lnTo>
                    <a:lnTo>
                      <a:pt x="2755" y="16254"/>
                    </a:lnTo>
                    <a:lnTo>
                      <a:pt x="2707" y="16273"/>
                    </a:lnTo>
                    <a:lnTo>
                      <a:pt x="2658" y="16328"/>
                    </a:lnTo>
                    <a:lnTo>
                      <a:pt x="3093" y="16328"/>
                    </a:lnTo>
                    <a:lnTo>
                      <a:pt x="3431" y="16384"/>
                    </a:lnTo>
                    <a:lnTo>
                      <a:pt x="4011" y="16273"/>
                    </a:lnTo>
                    <a:lnTo>
                      <a:pt x="4495" y="16273"/>
                    </a:lnTo>
                    <a:lnTo>
                      <a:pt x="4785" y="16328"/>
                    </a:lnTo>
                    <a:lnTo>
                      <a:pt x="4978" y="16273"/>
                    </a:lnTo>
                    <a:lnTo>
                      <a:pt x="5075" y="16106"/>
                    </a:lnTo>
                    <a:lnTo>
                      <a:pt x="4978" y="15828"/>
                    </a:lnTo>
                    <a:lnTo>
                      <a:pt x="5075" y="15661"/>
                    </a:lnTo>
                    <a:lnTo>
                      <a:pt x="5268" y="15531"/>
                    </a:lnTo>
                    <a:lnTo>
                      <a:pt x="5558" y="15569"/>
                    </a:lnTo>
                    <a:lnTo>
                      <a:pt x="5655" y="15439"/>
                    </a:lnTo>
                    <a:lnTo>
                      <a:pt x="5993" y="15346"/>
                    </a:lnTo>
                    <a:lnTo>
                      <a:pt x="6380" y="15346"/>
                    </a:lnTo>
                    <a:lnTo>
                      <a:pt x="6718" y="15383"/>
                    </a:lnTo>
                    <a:lnTo>
                      <a:pt x="7008" y="15346"/>
                    </a:lnTo>
                    <a:lnTo>
                      <a:pt x="7346" y="15383"/>
                    </a:lnTo>
                    <a:lnTo>
                      <a:pt x="7733" y="15383"/>
                    </a:lnTo>
                    <a:lnTo>
                      <a:pt x="7781" y="15142"/>
                    </a:lnTo>
                    <a:lnTo>
                      <a:pt x="8071" y="14864"/>
                    </a:lnTo>
                    <a:lnTo>
                      <a:pt x="8313" y="14642"/>
                    </a:lnTo>
                    <a:lnTo>
                      <a:pt x="8313" y="14401"/>
                    </a:lnTo>
                    <a:lnTo>
                      <a:pt x="8361" y="14253"/>
                    </a:lnTo>
                    <a:lnTo>
                      <a:pt x="8313" y="14086"/>
                    </a:lnTo>
                    <a:lnTo>
                      <a:pt x="8458" y="13938"/>
                    </a:lnTo>
                    <a:lnTo>
                      <a:pt x="8554" y="13808"/>
                    </a:lnTo>
                    <a:lnTo>
                      <a:pt x="8554" y="13678"/>
                    </a:lnTo>
                    <a:lnTo>
                      <a:pt x="8361" y="13604"/>
                    </a:lnTo>
                    <a:lnTo>
                      <a:pt x="8554" y="13493"/>
                    </a:lnTo>
                    <a:lnTo>
                      <a:pt x="8506" y="13382"/>
                    </a:lnTo>
                    <a:lnTo>
                      <a:pt x="8361" y="13307"/>
                    </a:lnTo>
                    <a:lnTo>
                      <a:pt x="8313" y="13233"/>
                    </a:lnTo>
                    <a:lnTo>
                      <a:pt x="8313" y="13196"/>
                    </a:lnTo>
                    <a:lnTo>
                      <a:pt x="8506" y="13233"/>
                    </a:lnTo>
                    <a:lnTo>
                      <a:pt x="8651" y="13215"/>
                    </a:lnTo>
                    <a:lnTo>
                      <a:pt x="8554" y="13141"/>
                    </a:lnTo>
                    <a:lnTo>
                      <a:pt x="8554" y="13085"/>
                    </a:lnTo>
                    <a:lnTo>
                      <a:pt x="8651" y="13011"/>
                    </a:lnTo>
                    <a:lnTo>
                      <a:pt x="8651" y="12974"/>
                    </a:lnTo>
                    <a:lnTo>
                      <a:pt x="8651" y="12900"/>
                    </a:lnTo>
                    <a:lnTo>
                      <a:pt x="8651" y="12770"/>
                    </a:lnTo>
                    <a:lnTo>
                      <a:pt x="8554" y="12714"/>
                    </a:lnTo>
                    <a:lnTo>
                      <a:pt x="8361" y="12640"/>
                    </a:lnTo>
                    <a:lnTo>
                      <a:pt x="8071" y="12603"/>
                    </a:lnTo>
                    <a:lnTo>
                      <a:pt x="8168" y="12566"/>
                    </a:lnTo>
                    <a:lnTo>
                      <a:pt x="8458" y="12622"/>
                    </a:lnTo>
                    <a:lnTo>
                      <a:pt x="8699" y="12603"/>
                    </a:lnTo>
                    <a:lnTo>
                      <a:pt x="8748" y="12529"/>
                    </a:lnTo>
                    <a:lnTo>
                      <a:pt x="8554" y="12473"/>
                    </a:lnTo>
                    <a:lnTo>
                      <a:pt x="8458" y="12455"/>
                    </a:lnTo>
                    <a:lnTo>
                      <a:pt x="8264" y="12418"/>
                    </a:lnTo>
                    <a:lnTo>
                      <a:pt x="8071" y="12418"/>
                    </a:lnTo>
                    <a:lnTo>
                      <a:pt x="7781" y="12418"/>
                    </a:lnTo>
                    <a:lnTo>
                      <a:pt x="7733" y="12399"/>
                    </a:lnTo>
                    <a:lnTo>
                      <a:pt x="7685" y="12399"/>
                    </a:lnTo>
                    <a:lnTo>
                      <a:pt x="7733" y="12381"/>
                    </a:lnTo>
                    <a:lnTo>
                      <a:pt x="8313" y="12325"/>
                    </a:lnTo>
                    <a:lnTo>
                      <a:pt x="8699" y="12381"/>
                    </a:lnTo>
                    <a:lnTo>
                      <a:pt x="8893" y="12325"/>
                    </a:lnTo>
                    <a:lnTo>
                      <a:pt x="8941" y="12232"/>
                    </a:lnTo>
                    <a:lnTo>
                      <a:pt x="9086" y="12195"/>
                    </a:lnTo>
                    <a:lnTo>
                      <a:pt x="9279" y="12195"/>
                    </a:lnTo>
                    <a:lnTo>
                      <a:pt x="9473" y="12158"/>
                    </a:lnTo>
                    <a:lnTo>
                      <a:pt x="9618" y="12084"/>
                    </a:lnTo>
                    <a:lnTo>
                      <a:pt x="9714" y="11973"/>
                    </a:lnTo>
                    <a:lnTo>
                      <a:pt x="9714" y="11862"/>
                    </a:lnTo>
                    <a:lnTo>
                      <a:pt x="9908" y="11880"/>
                    </a:lnTo>
                    <a:lnTo>
                      <a:pt x="10004" y="12010"/>
                    </a:lnTo>
                    <a:lnTo>
                      <a:pt x="10053" y="12010"/>
                    </a:lnTo>
                    <a:lnTo>
                      <a:pt x="10294" y="11973"/>
                    </a:lnTo>
                    <a:lnTo>
                      <a:pt x="10439" y="11825"/>
                    </a:lnTo>
                    <a:lnTo>
                      <a:pt x="10826" y="11676"/>
                    </a:lnTo>
                    <a:lnTo>
                      <a:pt x="10778" y="11602"/>
                    </a:lnTo>
                    <a:lnTo>
                      <a:pt x="10681" y="11565"/>
                    </a:lnTo>
                    <a:lnTo>
                      <a:pt x="10874" y="11602"/>
                    </a:lnTo>
                    <a:lnTo>
                      <a:pt x="11019" y="11584"/>
                    </a:lnTo>
                    <a:lnTo>
                      <a:pt x="11019" y="11528"/>
                    </a:lnTo>
                    <a:lnTo>
                      <a:pt x="11213" y="11454"/>
                    </a:lnTo>
                    <a:lnTo>
                      <a:pt x="11164" y="11417"/>
                    </a:lnTo>
                    <a:lnTo>
                      <a:pt x="11019" y="11435"/>
                    </a:lnTo>
                    <a:lnTo>
                      <a:pt x="10681" y="11491"/>
                    </a:lnTo>
                    <a:lnTo>
                      <a:pt x="10198" y="11528"/>
                    </a:lnTo>
                    <a:lnTo>
                      <a:pt x="9714" y="11584"/>
                    </a:lnTo>
                    <a:lnTo>
                      <a:pt x="9424" y="11565"/>
                    </a:lnTo>
                    <a:lnTo>
                      <a:pt x="9279" y="11602"/>
                    </a:lnTo>
                    <a:lnTo>
                      <a:pt x="9231" y="11528"/>
                    </a:lnTo>
                    <a:lnTo>
                      <a:pt x="9038" y="11491"/>
                    </a:lnTo>
                    <a:lnTo>
                      <a:pt x="8699" y="11435"/>
                    </a:lnTo>
                    <a:lnTo>
                      <a:pt x="8313" y="11380"/>
                    </a:lnTo>
                    <a:lnTo>
                      <a:pt x="7926" y="11417"/>
                    </a:lnTo>
                    <a:lnTo>
                      <a:pt x="7781" y="11380"/>
                    </a:lnTo>
                    <a:lnTo>
                      <a:pt x="7926" y="11343"/>
                    </a:lnTo>
                    <a:lnTo>
                      <a:pt x="8071" y="11269"/>
                    </a:lnTo>
                    <a:lnTo>
                      <a:pt x="8264" y="11287"/>
                    </a:lnTo>
                    <a:lnTo>
                      <a:pt x="8458" y="11269"/>
                    </a:lnTo>
                    <a:lnTo>
                      <a:pt x="8748" y="11269"/>
                    </a:lnTo>
                    <a:lnTo>
                      <a:pt x="8844" y="11269"/>
                    </a:lnTo>
                    <a:lnTo>
                      <a:pt x="9086" y="11361"/>
                    </a:lnTo>
                    <a:lnTo>
                      <a:pt x="9279" y="11306"/>
                    </a:lnTo>
                    <a:lnTo>
                      <a:pt x="9279" y="11269"/>
                    </a:lnTo>
                    <a:lnTo>
                      <a:pt x="9473" y="11306"/>
                    </a:lnTo>
                    <a:lnTo>
                      <a:pt x="9666" y="11361"/>
                    </a:lnTo>
                    <a:lnTo>
                      <a:pt x="9714" y="11287"/>
                    </a:lnTo>
                    <a:lnTo>
                      <a:pt x="9859" y="11306"/>
                    </a:lnTo>
                    <a:lnTo>
                      <a:pt x="10004" y="11435"/>
                    </a:lnTo>
                    <a:lnTo>
                      <a:pt x="10198" y="11454"/>
                    </a:lnTo>
                    <a:lnTo>
                      <a:pt x="10391" y="11417"/>
                    </a:lnTo>
                    <a:lnTo>
                      <a:pt x="10826" y="11287"/>
                    </a:lnTo>
                    <a:lnTo>
                      <a:pt x="11019" y="11232"/>
                    </a:lnTo>
                    <a:lnTo>
                      <a:pt x="11164" y="11139"/>
                    </a:lnTo>
                    <a:lnTo>
                      <a:pt x="11261" y="11046"/>
                    </a:lnTo>
                    <a:lnTo>
                      <a:pt x="11406" y="10972"/>
                    </a:lnTo>
                    <a:lnTo>
                      <a:pt x="11406" y="10861"/>
                    </a:lnTo>
                    <a:lnTo>
                      <a:pt x="11454" y="10787"/>
                    </a:lnTo>
                    <a:lnTo>
                      <a:pt x="11406" y="10713"/>
                    </a:lnTo>
                    <a:lnTo>
                      <a:pt x="11261" y="10620"/>
                    </a:lnTo>
                    <a:lnTo>
                      <a:pt x="10874" y="10546"/>
                    </a:lnTo>
                    <a:lnTo>
                      <a:pt x="10778" y="10416"/>
                    </a:lnTo>
                    <a:lnTo>
                      <a:pt x="10633" y="10398"/>
                    </a:lnTo>
                    <a:lnTo>
                      <a:pt x="10826" y="10379"/>
                    </a:lnTo>
                    <a:lnTo>
                      <a:pt x="10826" y="10342"/>
                    </a:lnTo>
                    <a:lnTo>
                      <a:pt x="10439" y="10305"/>
                    </a:lnTo>
                    <a:lnTo>
                      <a:pt x="10198" y="10249"/>
                    </a:lnTo>
                    <a:lnTo>
                      <a:pt x="10198" y="10157"/>
                    </a:lnTo>
                    <a:lnTo>
                      <a:pt x="10004" y="10045"/>
                    </a:lnTo>
                    <a:lnTo>
                      <a:pt x="9811" y="10045"/>
                    </a:lnTo>
                    <a:lnTo>
                      <a:pt x="9618" y="10082"/>
                    </a:lnTo>
                    <a:lnTo>
                      <a:pt x="9424" y="10027"/>
                    </a:lnTo>
                    <a:lnTo>
                      <a:pt x="9424" y="9971"/>
                    </a:lnTo>
                    <a:lnTo>
                      <a:pt x="9279" y="9971"/>
                    </a:lnTo>
                    <a:lnTo>
                      <a:pt x="9279" y="10008"/>
                    </a:lnTo>
                    <a:lnTo>
                      <a:pt x="9231" y="10120"/>
                    </a:lnTo>
                    <a:lnTo>
                      <a:pt x="9134" y="10231"/>
                    </a:lnTo>
                    <a:lnTo>
                      <a:pt x="8941" y="10342"/>
                    </a:lnTo>
                    <a:lnTo>
                      <a:pt x="8699" y="10416"/>
                    </a:lnTo>
                    <a:lnTo>
                      <a:pt x="8506" y="10490"/>
                    </a:lnTo>
                    <a:lnTo>
                      <a:pt x="8313" y="10564"/>
                    </a:lnTo>
                    <a:lnTo>
                      <a:pt x="8071" y="10564"/>
                    </a:lnTo>
                    <a:lnTo>
                      <a:pt x="7781" y="10620"/>
                    </a:lnTo>
                    <a:lnTo>
                      <a:pt x="7540" y="10601"/>
                    </a:lnTo>
                    <a:lnTo>
                      <a:pt x="7781" y="10527"/>
                    </a:lnTo>
                    <a:lnTo>
                      <a:pt x="8120" y="10490"/>
                    </a:lnTo>
                    <a:lnTo>
                      <a:pt x="8313" y="10398"/>
                    </a:lnTo>
                    <a:lnTo>
                      <a:pt x="8554" y="10323"/>
                    </a:lnTo>
                    <a:lnTo>
                      <a:pt x="8748" y="10249"/>
                    </a:lnTo>
                    <a:lnTo>
                      <a:pt x="9038" y="10157"/>
                    </a:lnTo>
                    <a:lnTo>
                      <a:pt x="9086" y="10045"/>
                    </a:lnTo>
                    <a:lnTo>
                      <a:pt x="9038" y="9897"/>
                    </a:lnTo>
                    <a:lnTo>
                      <a:pt x="8844" y="9897"/>
                    </a:lnTo>
                    <a:lnTo>
                      <a:pt x="8893" y="9804"/>
                    </a:lnTo>
                    <a:lnTo>
                      <a:pt x="8893" y="9712"/>
                    </a:lnTo>
                    <a:lnTo>
                      <a:pt x="8748" y="9601"/>
                    </a:lnTo>
                    <a:lnTo>
                      <a:pt x="8699" y="9489"/>
                    </a:lnTo>
                    <a:lnTo>
                      <a:pt x="8651" y="9341"/>
                    </a:lnTo>
                    <a:lnTo>
                      <a:pt x="8651" y="9211"/>
                    </a:lnTo>
                    <a:lnTo>
                      <a:pt x="8651" y="9137"/>
                    </a:lnTo>
                    <a:lnTo>
                      <a:pt x="8554" y="9063"/>
                    </a:lnTo>
                    <a:lnTo>
                      <a:pt x="8554" y="8989"/>
                    </a:lnTo>
                    <a:lnTo>
                      <a:pt x="8506" y="8915"/>
                    </a:lnTo>
                    <a:lnTo>
                      <a:pt x="8554" y="8841"/>
                    </a:lnTo>
                    <a:lnTo>
                      <a:pt x="8651" y="8748"/>
                    </a:lnTo>
                    <a:lnTo>
                      <a:pt x="8554" y="8692"/>
                    </a:lnTo>
                    <a:lnTo>
                      <a:pt x="8844" y="8748"/>
                    </a:lnTo>
                    <a:lnTo>
                      <a:pt x="8941" y="8767"/>
                    </a:lnTo>
                    <a:lnTo>
                      <a:pt x="8941" y="8674"/>
                    </a:lnTo>
                    <a:lnTo>
                      <a:pt x="8893" y="8563"/>
                    </a:lnTo>
                    <a:lnTo>
                      <a:pt x="8844" y="8451"/>
                    </a:lnTo>
                    <a:lnTo>
                      <a:pt x="8844" y="8377"/>
                    </a:lnTo>
                    <a:lnTo>
                      <a:pt x="8893" y="8248"/>
                    </a:lnTo>
                    <a:lnTo>
                      <a:pt x="8941" y="8118"/>
                    </a:lnTo>
                    <a:lnTo>
                      <a:pt x="9038" y="8044"/>
                    </a:lnTo>
                    <a:lnTo>
                      <a:pt x="8748" y="7970"/>
                    </a:lnTo>
                    <a:lnTo>
                      <a:pt x="8699" y="7877"/>
                    </a:lnTo>
                    <a:lnTo>
                      <a:pt x="8699" y="7729"/>
                    </a:lnTo>
                    <a:lnTo>
                      <a:pt x="8893" y="7747"/>
                    </a:lnTo>
                    <a:lnTo>
                      <a:pt x="9086" y="7821"/>
                    </a:lnTo>
                    <a:lnTo>
                      <a:pt x="9134" y="7784"/>
                    </a:lnTo>
                    <a:lnTo>
                      <a:pt x="9231" y="7747"/>
                    </a:lnTo>
                    <a:lnTo>
                      <a:pt x="9328" y="7655"/>
                    </a:lnTo>
                    <a:lnTo>
                      <a:pt x="9328" y="7636"/>
                    </a:lnTo>
                    <a:lnTo>
                      <a:pt x="9328" y="7599"/>
                    </a:lnTo>
                    <a:lnTo>
                      <a:pt x="9328" y="7525"/>
                    </a:lnTo>
                    <a:lnTo>
                      <a:pt x="9328" y="7432"/>
                    </a:lnTo>
                    <a:lnTo>
                      <a:pt x="9231" y="7339"/>
                    </a:lnTo>
                    <a:lnTo>
                      <a:pt x="9231" y="7265"/>
                    </a:lnTo>
                    <a:lnTo>
                      <a:pt x="9279" y="7302"/>
                    </a:lnTo>
                    <a:lnTo>
                      <a:pt x="9328" y="7358"/>
                    </a:lnTo>
                    <a:lnTo>
                      <a:pt x="9473" y="7377"/>
                    </a:lnTo>
                    <a:lnTo>
                      <a:pt x="9521" y="7414"/>
                    </a:lnTo>
                    <a:lnTo>
                      <a:pt x="9666" y="7414"/>
                    </a:lnTo>
                    <a:lnTo>
                      <a:pt x="9714" y="7302"/>
                    </a:lnTo>
                    <a:lnTo>
                      <a:pt x="9908" y="7339"/>
                    </a:lnTo>
                    <a:lnTo>
                      <a:pt x="9908" y="7265"/>
                    </a:lnTo>
                    <a:lnTo>
                      <a:pt x="10004" y="7228"/>
                    </a:lnTo>
                    <a:lnTo>
                      <a:pt x="10053" y="7191"/>
                    </a:lnTo>
                    <a:lnTo>
                      <a:pt x="9908" y="7154"/>
                    </a:lnTo>
                    <a:lnTo>
                      <a:pt x="9811" y="7154"/>
                    </a:lnTo>
                    <a:lnTo>
                      <a:pt x="9714" y="7154"/>
                    </a:lnTo>
                    <a:lnTo>
                      <a:pt x="9908" y="7154"/>
                    </a:lnTo>
                    <a:lnTo>
                      <a:pt x="10053" y="7136"/>
                    </a:lnTo>
                    <a:lnTo>
                      <a:pt x="10101" y="7080"/>
                    </a:lnTo>
                    <a:lnTo>
                      <a:pt x="10101" y="7043"/>
                    </a:lnTo>
                    <a:lnTo>
                      <a:pt x="10294" y="6987"/>
                    </a:lnTo>
                    <a:lnTo>
                      <a:pt x="10294" y="6913"/>
                    </a:lnTo>
                    <a:lnTo>
                      <a:pt x="10439" y="6895"/>
                    </a:lnTo>
                    <a:lnTo>
                      <a:pt x="10439" y="6765"/>
                    </a:lnTo>
                    <a:lnTo>
                      <a:pt x="10584" y="6746"/>
                    </a:lnTo>
                    <a:lnTo>
                      <a:pt x="10826" y="6746"/>
                    </a:lnTo>
                    <a:lnTo>
                      <a:pt x="10874" y="6709"/>
                    </a:lnTo>
                    <a:lnTo>
                      <a:pt x="11068" y="6672"/>
                    </a:lnTo>
                    <a:lnTo>
                      <a:pt x="11164" y="6542"/>
                    </a:lnTo>
                    <a:lnTo>
                      <a:pt x="11358" y="6487"/>
                    </a:lnTo>
                    <a:lnTo>
                      <a:pt x="11454" y="6413"/>
                    </a:lnTo>
                    <a:lnTo>
                      <a:pt x="11648" y="6487"/>
                    </a:lnTo>
                    <a:lnTo>
                      <a:pt x="11793" y="6450"/>
                    </a:lnTo>
                    <a:lnTo>
                      <a:pt x="11841" y="6394"/>
                    </a:lnTo>
                    <a:lnTo>
                      <a:pt x="11938" y="6302"/>
                    </a:lnTo>
                    <a:lnTo>
                      <a:pt x="12131" y="6246"/>
                    </a:lnTo>
                    <a:lnTo>
                      <a:pt x="12324" y="6246"/>
                    </a:lnTo>
                    <a:lnTo>
                      <a:pt x="12373" y="6190"/>
                    </a:lnTo>
                    <a:lnTo>
                      <a:pt x="12518" y="6172"/>
                    </a:lnTo>
                    <a:lnTo>
                      <a:pt x="12614" y="6116"/>
                    </a:lnTo>
                    <a:lnTo>
                      <a:pt x="12711" y="6079"/>
                    </a:lnTo>
                    <a:lnTo>
                      <a:pt x="12759" y="6042"/>
                    </a:lnTo>
                    <a:lnTo>
                      <a:pt x="12904" y="6005"/>
                    </a:lnTo>
                    <a:lnTo>
                      <a:pt x="12953" y="5949"/>
                    </a:lnTo>
                    <a:lnTo>
                      <a:pt x="13001" y="5857"/>
                    </a:lnTo>
                    <a:lnTo>
                      <a:pt x="13098" y="5746"/>
                    </a:lnTo>
                    <a:lnTo>
                      <a:pt x="13146" y="5671"/>
                    </a:lnTo>
                    <a:lnTo>
                      <a:pt x="13339" y="5597"/>
                    </a:lnTo>
                    <a:lnTo>
                      <a:pt x="13339" y="5560"/>
                    </a:lnTo>
                    <a:lnTo>
                      <a:pt x="13388" y="5486"/>
                    </a:lnTo>
                    <a:lnTo>
                      <a:pt x="13484" y="5430"/>
                    </a:lnTo>
                    <a:lnTo>
                      <a:pt x="13533" y="5356"/>
                    </a:lnTo>
                    <a:lnTo>
                      <a:pt x="13581" y="5301"/>
                    </a:lnTo>
                    <a:lnTo>
                      <a:pt x="13677" y="5356"/>
                    </a:lnTo>
                    <a:lnTo>
                      <a:pt x="13677" y="5449"/>
                    </a:lnTo>
                    <a:lnTo>
                      <a:pt x="13726" y="5412"/>
                    </a:lnTo>
                    <a:lnTo>
                      <a:pt x="13871" y="5338"/>
                    </a:lnTo>
                    <a:lnTo>
                      <a:pt x="13871" y="5282"/>
                    </a:lnTo>
                    <a:lnTo>
                      <a:pt x="13726" y="5227"/>
                    </a:lnTo>
                    <a:lnTo>
                      <a:pt x="13726" y="5190"/>
                    </a:lnTo>
                    <a:lnTo>
                      <a:pt x="13581" y="5152"/>
                    </a:lnTo>
                    <a:lnTo>
                      <a:pt x="13388" y="5115"/>
                    </a:lnTo>
                    <a:lnTo>
                      <a:pt x="13339" y="5060"/>
                    </a:lnTo>
                    <a:lnTo>
                      <a:pt x="13291" y="5004"/>
                    </a:lnTo>
                    <a:lnTo>
                      <a:pt x="13291" y="4986"/>
                    </a:lnTo>
                    <a:lnTo>
                      <a:pt x="13291" y="4911"/>
                    </a:lnTo>
                    <a:lnTo>
                      <a:pt x="13146" y="4893"/>
                    </a:lnTo>
                    <a:lnTo>
                      <a:pt x="13146" y="4837"/>
                    </a:lnTo>
                    <a:lnTo>
                      <a:pt x="13194" y="4819"/>
                    </a:lnTo>
                    <a:lnTo>
                      <a:pt x="13194" y="4745"/>
                    </a:lnTo>
                    <a:lnTo>
                      <a:pt x="13339" y="4708"/>
                    </a:lnTo>
                    <a:lnTo>
                      <a:pt x="13388" y="4689"/>
                    </a:lnTo>
                    <a:lnTo>
                      <a:pt x="13484" y="4633"/>
                    </a:lnTo>
                    <a:lnTo>
                      <a:pt x="13484" y="4596"/>
                    </a:lnTo>
                    <a:lnTo>
                      <a:pt x="13533" y="4522"/>
                    </a:lnTo>
                    <a:lnTo>
                      <a:pt x="13581" y="4467"/>
                    </a:lnTo>
                    <a:lnTo>
                      <a:pt x="13581" y="4393"/>
                    </a:lnTo>
                    <a:lnTo>
                      <a:pt x="13484" y="4374"/>
                    </a:lnTo>
                    <a:lnTo>
                      <a:pt x="13388" y="4318"/>
                    </a:lnTo>
                    <a:lnTo>
                      <a:pt x="13291" y="4244"/>
                    </a:lnTo>
                    <a:lnTo>
                      <a:pt x="13339" y="4226"/>
                    </a:lnTo>
                    <a:lnTo>
                      <a:pt x="13484" y="4189"/>
                    </a:lnTo>
                    <a:lnTo>
                      <a:pt x="13533" y="4152"/>
                    </a:lnTo>
                    <a:lnTo>
                      <a:pt x="13533" y="4096"/>
                    </a:lnTo>
                    <a:lnTo>
                      <a:pt x="13581" y="4077"/>
                    </a:lnTo>
                    <a:lnTo>
                      <a:pt x="13726" y="4096"/>
                    </a:lnTo>
                    <a:lnTo>
                      <a:pt x="13871" y="4096"/>
                    </a:lnTo>
                    <a:lnTo>
                      <a:pt x="13919" y="4096"/>
                    </a:lnTo>
                    <a:lnTo>
                      <a:pt x="13919" y="4022"/>
                    </a:lnTo>
                    <a:lnTo>
                      <a:pt x="13774" y="4003"/>
                    </a:lnTo>
                    <a:lnTo>
                      <a:pt x="13871" y="3966"/>
                    </a:lnTo>
                    <a:lnTo>
                      <a:pt x="14064" y="3966"/>
                    </a:lnTo>
                    <a:lnTo>
                      <a:pt x="14064" y="3929"/>
                    </a:lnTo>
                    <a:lnTo>
                      <a:pt x="13919" y="3855"/>
                    </a:lnTo>
                    <a:lnTo>
                      <a:pt x="13726" y="3799"/>
                    </a:lnTo>
                    <a:lnTo>
                      <a:pt x="13726" y="3744"/>
                    </a:lnTo>
                    <a:lnTo>
                      <a:pt x="13871" y="3799"/>
                    </a:lnTo>
                    <a:lnTo>
                      <a:pt x="14064" y="3818"/>
                    </a:lnTo>
                    <a:lnTo>
                      <a:pt x="14161" y="3874"/>
                    </a:lnTo>
                    <a:lnTo>
                      <a:pt x="14257" y="3874"/>
                    </a:lnTo>
                    <a:lnTo>
                      <a:pt x="14257" y="3818"/>
                    </a:lnTo>
                    <a:lnTo>
                      <a:pt x="14161" y="3725"/>
                    </a:lnTo>
                    <a:lnTo>
                      <a:pt x="14161" y="3744"/>
                    </a:lnTo>
                    <a:lnTo>
                      <a:pt x="14257" y="3725"/>
                    </a:lnTo>
                    <a:lnTo>
                      <a:pt x="14257" y="3633"/>
                    </a:lnTo>
                    <a:lnTo>
                      <a:pt x="14257" y="3559"/>
                    </a:lnTo>
                    <a:lnTo>
                      <a:pt x="14306" y="3521"/>
                    </a:lnTo>
                    <a:lnTo>
                      <a:pt x="14354" y="3521"/>
                    </a:lnTo>
                    <a:lnTo>
                      <a:pt x="14451" y="3521"/>
                    </a:lnTo>
                    <a:lnTo>
                      <a:pt x="14451" y="3577"/>
                    </a:lnTo>
                    <a:lnTo>
                      <a:pt x="14499" y="3633"/>
                    </a:lnTo>
                    <a:lnTo>
                      <a:pt x="14644" y="3633"/>
                    </a:lnTo>
                    <a:lnTo>
                      <a:pt x="14644" y="3559"/>
                    </a:lnTo>
                    <a:lnTo>
                      <a:pt x="14692" y="3503"/>
                    </a:lnTo>
                    <a:lnTo>
                      <a:pt x="14837" y="3521"/>
                    </a:lnTo>
                    <a:lnTo>
                      <a:pt x="14886" y="3577"/>
                    </a:lnTo>
                    <a:lnTo>
                      <a:pt x="15031" y="3633"/>
                    </a:lnTo>
                    <a:lnTo>
                      <a:pt x="15079" y="3596"/>
                    </a:lnTo>
                    <a:lnTo>
                      <a:pt x="15224" y="3651"/>
                    </a:lnTo>
                    <a:lnTo>
                      <a:pt x="15272" y="3521"/>
                    </a:lnTo>
                    <a:lnTo>
                      <a:pt x="15466" y="3521"/>
                    </a:lnTo>
                    <a:lnTo>
                      <a:pt x="15707" y="3503"/>
                    </a:lnTo>
                    <a:lnTo>
                      <a:pt x="15852" y="3484"/>
                    </a:lnTo>
                    <a:lnTo>
                      <a:pt x="16094" y="3521"/>
                    </a:lnTo>
                    <a:lnTo>
                      <a:pt x="16239" y="3577"/>
                    </a:lnTo>
                    <a:lnTo>
                      <a:pt x="16287" y="3503"/>
                    </a:lnTo>
                    <a:lnTo>
                      <a:pt x="16384" y="3484"/>
                    </a:lnTo>
                    <a:lnTo>
                      <a:pt x="16287" y="337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0" name="Drawing 89"/>
              <p:cNvSpPr>
                <a:spLocks noChangeAspect="1"/>
              </p:cNvSpPr>
              <p:nvPr/>
            </p:nvSpPr>
            <p:spPr bwMode="auto">
              <a:xfrm>
                <a:off x="6236" y="-3686"/>
                <a:ext cx="1178" cy="72"/>
              </a:xfrm>
              <a:custGeom>
                <a:avLst/>
                <a:gdLst/>
                <a:ahLst/>
                <a:cxnLst>
                  <a:cxn ang="0">
                    <a:pos x="0" y="16384"/>
                  </a:cxn>
                  <a:cxn ang="0">
                    <a:pos x="1725" y="16156"/>
                  </a:cxn>
                  <a:cxn ang="0">
                    <a:pos x="5174" y="15019"/>
                  </a:cxn>
                  <a:cxn ang="0">
                    <a:pos x="6036" y="13198"/>
                  </a:cxn>
                  <a:cxn ang="0">
                    <a:pos x="6899" y="10468"/>
                  </a:cxn>
                  <a:cxn ang="0">
                    <a:pos x="10348" y="7964"/>
                  </a:cxn>
                  <a:cxn ang="0">
                    <a:pos x="12935" y="5916"/>
                  </a:cxn>
                  <a:cxn ang="0">
                    <a:pos x="13797" y="3413"/>
                  </a:cxn>
                  <a:cxn ang="0">
                    <a:pos x="15522" y="1365"/>
                  </a:cxn>
                  <a:cxn ang="0">
                    <a:pos x="16384" y="683"/>
                  </a:cxn>
                  <a:cxn ang="0">
                    <a:pos x="16384" y="0"/>
                  </a:cxn>
                  <a:cxn ang="0">
                    <a:pos x="13797" y="683"/>
                  </a:cxn>
                  <a:cxn ang="0">
                    <a:pos x="12935" y="1820"/>
                  </a:cxn>
                  <a:cxn ang="0">
                    <a:pos x="12072" y="3186"/>
                  </a:cxn>
                  <a:cxn ang="0">
                    <a:pos x="8623" y="6372"/>
                  </a:cxn>
                  <a:cxn ang="0">
                    <a:pos x="6036" y="7964"/>
                  </a:cxn>
                  <a:cxn ang="0">
                    <a:pos x="2587" y="10695"/>
                  </a:cxn>
                  <a:cxn ang="0">
                    <a:pos x="1725" y="12743"/>
                  </a:cxn>
                  <a:cxn ang="0">
                    <a:pos x="0" y="14336"/>
                  </a:cxn>
                  <a:cxn ang="0">
                    <a:pos x="0" y="15474"/>
                  </a:cxn>
                  <a:cxn ang="0">
                    <a:pos x="0" y="16384"/>
                  </a:cxn>
                </a:cxnLst>
                <a:rect l="0" t="0" r="r" b="b"/>
                <a:pathLst>
                  <a:path w="16384" h="16384">
                    <a:moveTo>
                      <a:pt x="0" y="16384"/>
                    </a:moveTo>
                    <a:lnTo>
                      <a:pt x="1725" y="16156"/>
                    </a:lnTo>
                    <a:lnTo>
                      <a:pt x="5174" y="15019"/>
                    </a:lnTo>
                    <a:lnTo>
                      <a:pt x="6036" y="13198"/>
                    </a:lnTo>
                    <a:lnTo>
                      <a:pt x="6899" y="10468"/>
                    </a:lnTo>
                    <a:lnTo>
                      <a:pt x="10348" y="7964"/>
                    </a:lnTo>
                    <a:lnTo>
                      <a:pt x="12935" y="5916"/>
                    </a:lnTo>
                    <a:lnTo>
                      <a:pt x="13797" y="3413"/>
                    </a:lnTo>
                    <a:lnTo>
                      <a:pt x="15522" y="1365"/>
                    </a:lnTo>
                    <a:lnTo>
                      <a:pt x="16384" y="683"/>
                    </a:lnTo>
                    <a:lnTo>
                      <a:pt x="16384" y="0"/>
                    </a:lnTo>
                    <a:lnTo>
                      <a:pt x="13797" y="683"/>
                    </a:lnTo>
                    <a:lnTo>
                      <a:pt x="12935" y="1820"/>
                    </a:lnTo>
                    <a:lnTo>
                      <a:pt x="12072" y="3186"/>
                    </a:lnTo>
                    <a:lnTo>
                      <a:pt x="8623" y="6372"/>
                    </a:lnTo>
                    <a:lnTo>
                      <a:pt x="6036" y="7964"/>
                    </a:lnTo>
                    <a:lnTo>
                      <a:pt x="2587" y="10695"/>
                    </a:lnTo>
                    <a:lnTo>
                      <a:pt x="1725" y="12743"/>
                    </a:lnTo>
                    <a:lnTo>
                      <a:pt x="0" y="14336"/>
                    </a:lnTo>
                    <a:lnTo>
                      <a:pt x="0" y="15474"/>
                    </a:lnTo>
                    <a:lnTo>
                      <a:pt x="0"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1" name="Drawing 90"/>
              <p:cNvSpPr>
                <a:spLocks noChangeAspect="1"/>
              </p:cNvSpPr>
              <p:nvPr/>
            </p:nvSpPr>
            <p:spPr bwMode="auto">
              <a:xfrm>
                <a:off x="9646" y="-3727"/>
                <a:ext cx="1550" cy="65"/>
              </a:xfrm>
              <a:custGeom>
                <a:avLst/>
                <a:gdLst/>
                <a:ahLst/>
                <a:cxnLst>
                  <a:cxn ang="0">
                    <a:pos x="1966" y="16384"/>
                  </a:cxn>
                  <a:cxn ang="0">
                    <a:pos x="4588" y="15376"/>
                  </a:cxn>
                  <a:cxn ang="0">
                    <a:pos x="5243" y="14115"/>
                  </a:cxn>
                  <a:cxn ang="0">
                    <a:pos x="7209" y="12855"/>
                  </a:cxn>
                  <a:cxn ang="0">
                    <a:pos x="10486" y="11343"/>
                  </a:cxn>
                  <a:cxn ang="0">
                    <a:pos x="12452" y="10335"/>
                  </a:cxn>
                  <a:cxn ang="0">
                    <a:pos x="12452" y="9830"/>
                  </a:cxn>
                  <a:cxn ang="0">
                    <a:pos x="13763" y="9074"/>
                  </a:cxn>
                  <a:cxn ang="0">
                    <a:pos x="15729" y="8318"/>
                  </a:cxn>
                  <a:cxn ang="0">
                    <a:pos x="15073" y="6806"/>
                  </a:cxn>
                  <a:cxn ang="0">
                    <a:pos x="13763" y="3277"/>
                  </a:cxn>
                  <a:cxn ang="0">
                    <a:pos x="15073" y="2773"/>
                  </a:cxn>
                  <a:cxn ang="0">
                    <a:pos x="16384" y="2016"/>
                  </a:cxn>
                  <a:cxn ang="0">
                    <a:pos x="16384" y="1260"/>
                  </a:cxn>
                  <a:cxn ang="0">
                    <a:pos x="16384" y="252"/>
                  </a:cxn>
                  <a:cxn ang="0">
                    <a:pos x="13763" y="0"/>
                  </a:cxn>
                  <a:cxn ang="0">
                    <a:pos x="12452" y="1008"/>
                  </a:cxn>
                  <a:cxn ang="0">
                    <a:pos x="8520" y="252"/>
                  </a:cxn>
                  <a:cxn ang="0">
                    <a:pos x="7209" y="1764"/>
                  </a:cxn>
                  <a:cxn ang="0">
                    <a:pos x="1966" y="4285"/>
                  </a:cxn>
                  <a:cxn ang="0">
                    <a:pos x="0" y="6302"/>
                  </a:cxn>
                  <a:cxn ang="0">
                    <a:pos x="0" y="8066"/>
                  </a:cxn>
                  <a:cxn ang="0">
                    <a:pos x="655" y="9326"/>
                  </a:cxn>
                  <a:cxn ang="0">
                    <a:pos x="0" y="10839"/>
                  </a:cxn>
                  <a:cxn ang="0">
                    <a:pos x="0" y="12099"/>
                  </a:cxn>
                  <a:cxn ang="0">
                    <a:pos x="1966" y="12855"/>
                  </a:cxn>
                  <a:cxn ang="0">
                    <a:pos x="1966" y="14115"/>
                  </a:cxn>
                  <a:cxn ang="0">
                    <a:pos x="1966" y="13863"/>
                  </a:cxn>
                  <a:cxn ang="0">
                    <a:pos x="3277" y="13863"/>
                  </a:cxn>
                  <a:cxn ang="0">
                    <a:pos x="3277" y="14872"/>
                  </a:cxn>
                  <a:cxn ang="0">
                    <a:pos x="1966" y="15880"/>
                  </a:cxn>
                  <a:cxn ang="0">
                    <a:pos x="1966" y="16384"/>
                  </a:cxn>
                </a:cxnLst>
                <a:rect l="0" t="0" r="r" b="b"/>
                <a:pathLst>
                  <a:path w="16384" h="16384">
                    <a:moveTo>
                      <a:pt x="1966" y="16384"/>
                    </a:moveTo>
                    <a:lnTo>
                      <a:pt x="4588" y="15376"/>
                    </a:lnTo>
                    <a:lnTo>
                      <a:pt x="5243" y="14115"/>
                    </a:lnTo>
                    <a:lnTo>
                      <a:pt x="7209" y="12855"/>
                    </a:lnTo>
                    <a:lnTo>
                      <a:pt x="10486" y="11343"/>
                    </a:lnTo>
                    <a:lnTo>
                      <a:pt x="12452" y="10335"/>
                    </a:lnTo>
                    <a:lnTo>
                      <a:pt x="12452" y="9830"/>
                    </a:lnTo>
                    <a:lnTo>
                      <a:pt x="13763" y="9074"/>
                    </a:lnTo>
                    <a:lnTo>
                      <a:pt x="15729" y="8318"/>
                    </a:lnTo>
                    <a:lnTo>
                      <a:pt x="15073" y="6806"/>
                    </a:lnTo>
                    <a:lnTo>
                      <a:pt x="13763" y="3277"/>
                    </a:lnTo>
                    <a:lnTo>
                      <a:pt x="15073" y="2773"/>
                    </a:lnTo>
                    <a:lnTo>
                      <a:pt x="16384" y="2016"/>
                    </a:lnTo>
                    <a:lnTo>
                      <a:pt x="16384" y="1260"/>
                    </a:lnTo>
                    <a:lnTo>
                      <a:pt x="16384" y="252"/>
                    </a:lnTo>
                    <a:lnTo>
                      <a:pt x="13763" y="0"/>
                    </a:lnTo>
                    <a:lnTo>
                      <a:pt x="12452" y="1008"/>
                    </a:lnTo>
                    <a:lnTo>
                      <a:pt x="8520" y="252"/>
                    </a:lnTo>
                    <a:lnTo>
                      <a:pt x="7209" y="1764"/>
                    </a:lnTo>
                    <a:lnTo>
                      <a:pt x="1966" y="4285"/>
                    </a:lnTo>
                    <a:lnTo>
                      <a:pt x="0" y="6302"/>
                    </a:lnTo>
                    <a:lnTo>
                      <a:pt x="0" y="8066"/>
                    </a:lnTo>
                    <a:lnTo>
                      <a:pt x="655" y="9326"/>
                    </a:lnTo>
                    <a:lnTo>
                      <a:pt x="0" y="10839"/>
                    </a:lnTo>
                    <a:lnTo>
                      <a:pt x="0" y="12099"/>
                    </a:lnTo>
                    <a:lnTo>
                      <a:pt x="1966" y="12855"/>
                    </a:lnTo>
                    <a:lnTo>
                      <a:pt x="1966" y="14115"/>
                    </a:lnTo>
                    <a:lnTo>
                      <a:pt x="1966" y="13863"/>
                    </a:lnTo>
                    <a:lnTo>
                      <a:pt x="3277" y="13863"/>
                    </a:lnTo>
                    <a:lnTo>
                      <a:pt x="3277" y="14872"/>
                    </a:lnTo>
                    <a:lnTo>
                      <a:pt x="1966" y="15880"/>
                    </a:lnTo>
                    <a:lnTo>
                      <a:pt x="1966"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33" name="Switzerland"/>
            <p:cNvSpPr>
              <a:spLocks noChangeAspect="1"/>
            </p:cNvSpPr>
            <p:nvPr/>
          </p:nvSpPr>
          <p:spPr bwMode="auto">
            <a:xfrm>
              <a:off x="1721" y="2064"/>
              <a:ext cx="235" cy="145"/>
            </a:xfrm>
            <a:custGeom>
              <a:avLst/>
              <a:gdLst/>
              <a:ahLst/>
              <a:cxnLst>
                <a:cxn ang="0">
                  <a:pos x="16297" y="8485"/>
                </a:cxn>
                <a:cxn ang="0">
                  <a:pos x="16297" y="9801"/>
                </a:cxn>
                <a:cxn ang="0">
                  <a:pos x="15251" y="10240"/>
                </a:cxn>
                <a:cxn ang="0">
                  <a:pos x="15077" y="11995"/>
                </a:cxn>
                <a:cxn ang="0">
                  <a:pos x="15251" y="13166"/>
                </a:cxn>
                <a:cxn ang="0">
                  <a:pos x="13857" y="12581"/>
                </a:cxn>
                <a:cxn ang="0">
                  <a:pos x="12637" y="11703"/>
                </a:cxn>
                <a:cxn ang="0">
                  <a:pos x="11939" y="12581"/>
                </a:cxn>
                <a:cxn ang="0">
                  <a:pos x="11242" y="14921"/>
                </a:cxn>
                <a:cxn ang="0">
                  <a:pos x="10806" y="16384"/>
                </a:cxn>
                <a:cxn ang="0">
                  <a:pos x="10022" y="14921"/>
                </a:cxn>
                <a:cxn ang="0">
                  <a:pos x="8976" y="12288"/>
                </a:cxn>
                <a:cxn ang="0">
                  <a:pos x="8105" y="12142"/>
                </a:cxn>
                <a:cxn ang="0">
                  <a:pos x="7669" y="14043"/>
                </a:cxn>
                <a:cxn ang="0">
                  <a:pos x="6972" y="15214"/>
                </a:cxn>
                <a:cxn ang="0">
                  <a:pos x="5839" y="15506"/>
                </a:cxn>
                <a:cxn ang="0">
                  <a:pos x="5229" y="15653"/>
                </a:cxn>
                <a:cxn ang="0">
                  <a:pos x="4096" y="16091"/>
                </a:cxn>
                <a:cxn ang="0">
                  <a:pos x="3486" y="16091"/>
                </a:cxn>
                <a:cxn ang="0">
                  <a:pos x="3399" y="14629"/>
                </a:cxn>
                <a:cxn ang="0">
                  <a:pos x="2876" y="13897"/>
                </a:cxn>
                <a:cxn ang="0">
                  <a:pos x="2789" y="11995"/>
                </a:cxn>
                <a:cxn ang="0">
                  <a:pos x="2702" y="10971"/>
                </a:cxn>
                <a:cxn ang="0">
                  <a:pos x="1482" y="10825"/>
                </a:cxn>
                <a:cxn ang="0">
                  <a:pos x="697" y="12727"/>
                </a:cxn>
                <a:cxn ang="0">
                  <a:pos x="0" y="12727"/>
                </a:cxn>
                <a:cxn ang="0">
                  <a:pos x="87" y="10240"/>
                </a:cxn>
                <a:cxn ang="0">
                  <a:pos x="436" y="8777"/>
                </a:cxn>
                <a:cxn ang="0">
                  <a:pos x="1046" y="7607"/>
                </a:cxn>
                <a:cxn ang="0">
                  <a:pos x="1656" y="6875"/>
                </a:cxn>
                <a:cxn ang="0">
                  <a:pos x="1830" y="5705"/>
                </a:cxn>
                <a:cxn ang="0">
                  <a:pos x="2702" y="4389"/>
                </a:cxn>
                <a:cxn ang="0">
                  <a:pos x="3922" y="2341"/>
                </a:cxn>
                <a:cxn ang="0">
                  <a:pos x="3747" y="1463"/>
                </a:cxn>
                <a:cxn ang="0">
                  <a:pos x="4532" y="878"/>
                </a:cxn>
                <a:cxn ang="0">
                  <a:pos x="5665" y="585"/>
                </a:cxn>
                <a:cxn ang="0">
                  <a:pos x="6275" y="0"/>
                </a:cxn>
                <a:cxn ang="0">
                  <a:pos x="7233" y="585"/>
                </a:cxn>
                <a:cxn ang="0">
                  <a:pos x="8976" y="439"/>
                </a:cxn>
                <a:cxn ang="0">
                  <a:pos x="10719" y="0"/>
                </a:cxn>
                <a:cxn ang="0">
                  <a:pos x="11939" y="878"/>
                </a:cxn>
                <a:cxn ang="0">
                  <a:pos x="13159" y="1755"/>
                </a:cxn>
                <a:cxn ang="0">
                  <a:pos x="13334" y="3803"/>
                </a:cxn>
                <a:cxn ang="0">
                  <a:pos x="13334" y="5266"/>
                </a:cxn>
                <a:cxn ang="0">
                  <a:pos x="14031" y="6875"/>
                </a:cxn>
                <a:cxn ang="0">
                  <a:pos x="15425" y="7607"/>
                </a:cxn>
                <a:cxn ang="0">
                  <a:pos x="16297" y="7461"/>
                </a:cxn>
              </a:cxnLst>
              <a:rect l="0" t="0" r="r" b="b"/>
              <a:pathLst>
                <a:path w="16384" h="16384">
                  <a:moveTo>
                    <a:pt x="16384" y="7899"/>
                  </a:moveTo>
                  <a:lnTo>
                    <a:pt x="16297" y="8485"/>
                  </a:lnTo>
                  <a:lnTo>
                    <a:pt x="16123" y="9070"/>
                  </a:lnTo>
                  <a:lnTo>
                    <a:pt x="16297" y="9801"/>
                  </a:lnTo>
                  <a:lnTo>
                    <a:pt x="15948" y="10240"/>
                  </a:lnTo>
                  <a:lnTo>
                    <a:pt x="15251" y="10240"/>
                  </a:lnTo>
                  <a:lnTo>
                    <a:pt x="15077" y="10971"/>
                  </a:lnTo>
                  <a:lnTo>
                    <a:pt x="15077" y="11995"/>
                  </a:lnTo>
                  <a:lnTo>
                    <a:pt x="15338" y="12581"/>
                  </a:lnTo>
                  <a:lnTo>
                    <a:pt x="15251" y="13166"/>
                  </a:lnTo>
                  <a:lnTo>
                    <a:pt x="14641" y="12873"/>
                  </a:lnTo>
                  <a:lnTo>
                    <a:pt x="13857" y="12581"/>
                  </a:lnTo>
                  <a:lnTo>
                    <a:pt x="12985" y="12288"/>
                  </a:lnTo>
                  <a:lnTo>
                    <a:pt x="12637" y="11703"/>
                  </a:lnTo>
                  <a:lnTo>
                    <a:pt x="12201" y="11410"/>
                  </a:lnTo>
                  <a:lnTo>
                    <a:pt x="11939" y="12581"/>
                  </a:lnTo>
                  <a:lnTo>
                    <a:pt x="11591" y="13458"/>
                  </a:lnTo>
                  <a:lnTo>
                    <a:pt x="11242" y="14921"/>
                  </a:lnTo>
                  <a:lnTo>
                    <a:pt x="11068" y="15799"/>
                  </a:lnTo>
                  <a:lnTo>
                    <a:pt x="10806" y="16384"/>
                  </a:lnTo>
                  <a:lnTo>
                    <a:pt x="10458" y="15799"/>
                  </a:lnTo>
                  <a:lnTo>
                    <a:pt x="10022" y="14921"/>
                  </a:lnTo>
                  <a:lnTo>
                    <a:pt x="9325" y="13897"/>
                  </a:lnTo>
                  <a:lnTo>
                    <a:pt x="8976" y="12288"/>
                  </a:lnTo>
                  <a:lnTo>
                    <a:pt x="8976" y="11557"/>
                  </a:lnTo>
                  <a:lnTo>
                    <a:pt x="8105" y="12142"/>
                  </a:lnTo>
                  <a:lnTo>
                    <a:pt x="7756" y="13166"/>
                  </a:lnTo>
                  <a:lnTo>
                    <a:pt x="7669" y="14043"/>
                  </a:lnTo>
                  <a:lnTo>
                    <a:pt x="7408" y="14629"/>
                  </a:lnTo>
                  <a:lnTo>
                    <a:pt x="6972" y="15214"/>
                  </a:lnTo>
                  <a:lnTo>
                    <a:pt x="6623" y="15653"/>
                  </a:lnTo>
                  <a:lnTo>
                    <a:pt x="5839" y="15506"/>
                  </a:lnTo>
                  <a:lnTo>
                    <a:pt x="5490" y="15653"/>
                  </a:lnTo>
                  <a:lnTo>
                    <a:pt x="5229" y="15653"/>
                  </a:lnTo>
                  <a:lnTo>
                    <a:pt x="4619" y="15799"/>
                  </a:lnTo>
                  <a:lnTo>
                    <a:pt x="4096" y="16091"/>
                  </a:lnTo>
                  <a:lnTo>
                    <a:pt x="3573" y="16091"/>
                  </a:lnTo>
                  <a:lnTo>
                    <a:pt x="3486" y="16091"/>
                  </a:lnTo>
                  <a:lnTo>
                    <a:pt x="3486" y="15214"/>
                  </a:lnTo>
                  <a:lnTo>
                    <a:pt x="3399" y="14629"/>
                  </a:lnTo>
                  <a:lnTo>
                    <a:pt x="2876" y="14482"/>
                  </a:lnTo>
                  <a:lnTo>
                    <a:pt x="2876" y="13897"/>
                  </a:lnTo>
                  <a:lnTo>
                    <a:pt x="2789" y="13166"/>
                  </a:lnTo>
                  <a:lnTo>
                    <a:pt x="2789" y="11995"/>
                  </a:lnTo>
                  <a:lnTo>
                    <a:pt x="2876" y="11118"/>
                  </a:lnTo>
                  <a:lnTo>
                    <a:pt x="2702" y="10971"/>
                  </a:lnTo>
                  <a:lnTo>
                    <a:pt x="2004" y="10825"/>
                  </a:lnTo>
                  <a:lnTo>
                    <a:pt x="1482" y="10825"/>
                  </a:lnTo>
                  <a:lnTo>
                    <a:pt x="1046" y="11703"/>
                  </a:lnTo>
                  <a:lnTo>
                    <a:pt x="697" y="12727"/>
                  </a:lnTo>
                  <a:lnTo>
                    <a:pt x="261" y="13166"/>
                  </a:lnTo>
                  <a:lnTo>
                    <a:pt x="0" y="12727"/>
                  </a:lnTo>
                  <a:lnTo>
                    <a:pt x="87" y="11410"/>
                  </a:lnTo>
                  <a:lnTo>
                    <a:pt x="87" y="10240"/>
                  </a:lnTo>
                  <a:lnTo>
                    <a:pt x="349" y="9362"/>
                  </a:lnTo>
                  <a:lnTo>
                    <a:pt x="436" y="8777"/>
                  </a:lnTo>
                  <a:lnTo>
                    <a:pt x="784" y="8485"/>
                  </a:lnTo>
                  <a:lnTo>
                    <a:pt x="1046" y="7607"/>
                  </a:lnTo>
                  <a:lnTo>
                    <a:pt x="1482" y="7314"/>
                  </a:lnTo>
                  <a:lnTo>
                    <a:pt x="1656" y="6875"/>
                  </a:lnTo>
                  <a:lnTo>
                    <a:pt x="1743" y="6290"/>
                  </a:lnTo>
                  <a:lnTo>
                    <a:pt x="1830" y="5705"/>
                  </a:lnTo>
                  <a:lnTo>
                    <a:pt x="2353" y="4681"/>
                  </a:lnTo>
                  <a:lnTo>
                    <a:pt x="2702" y="4389"/>
                  </a:lnTo>
                  <a:lnTo>
                    <a:pt x="3399" y="2926"/>
                  </a:lnTo>
                  <a:lnTo>
                    <a:pt x="3922" y="2341"/>
                  </a:lnTo>
                  <a:lnTo>
                    <a:pt x="3922" y="2048"/>
                  </a:lnTo>
                  <a:lnTo>
                    <a:pt x="3747" y="1463"/>
                  </a:lnTo>
                  <a:lnTo>
                    <a:pt x="4096" y="585"/>
                  </a:lnTo>
                  <a:lnTo>
                    <a:pt x="4532" y="878"/>
                  </a:lnTo>
                  <a:lnTo>
                    <a:pt x="5229" y="1024"/>
                  </a:lnTo>
                  <a:lnTo>
                    <a:pt x="5665" y="585"/>
                  </a:lnTo>
                  <a:lnTo>
                    <a:pt x="6188" y="0"/>
                  </a:lnTo>
                  <a:lnTo>
                    <a:pt x="6275" y="0"/>
                  </a:lnTo>
                  <a:lnTo>
                    <a:pt x="6623" y="878"/>
                  </a:lnTo>
                  <a:lnTo>
                    <a:pt x="7233" y="585"/>
                  </a:lnTo>
                  <a:lnTo>
                    <a:pt x="8105" y="439"/>
                  </a:lnTo>
                  <a:lnTo>
                    <a:pt x="8976" y="439"/>
                  </a:lnTo>
                  <a:lnTo>
                    <a:pt x="10022" y="293"/>
                  </a:lnTo>
                  <a:lnTo>
                    <a:pt x="10719" y="0"/>
                  </a:lnTo>
                  <a:lnTo>
                    <a:pt x="11242" y="293"/>
                  </a:lnTo>
                  <a:lnTo>
                    <a:pt x="11939" y="878"/>
                  </a:lnTo>
                  <a:lnTo>
                    <a:pt x="12811" y="1463"/>
                  </a:lnTo>
                  <a:lnTo>
                    <a:pt x="13159" y="1755"/>
                  </a:lnTo>
                  <a:lnTo>
                    <a:pt x="13595" y="2779"/>
                  </a:lnTo>
                  <a:lnTo>
                    <a:pt x="13334" y="3803"/>
                  </a:lnTo>
                  <a:lnTo>
                    <a:pt x="13247" y="4974"/>
                  </a:lnTo>
                  <a:lnTo>
                    <a:pt x="13334" y="5266"/>
                  </a:lnTo>
                  <a:lnTo>
                    <a:pt x="13682" y="6290"/>
                  </a:lnTo>
                  <a:lnTo>
                    <a:pt x="14031" y="6875"/>
                  </a:lnTo>
                  <a:lnTo>
                    <a:pt x="14728" y="7461"/>
                  </a:lnTo>
                  <a:lnTo>
                    <a:pt x="15425" y="7607"/>
                  </a:lnTo>
                  <a:lnTo>
                    <a:pt x="15948" y="7022"/>
                  </a:lnTo>
                  <a:lnTo>
                    <a:pt x="16297" y="7461"/>
                  </a:lnTo>
                  <a:lnTo>
                    <a:pt x="16384" y="789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34" name="United_Kingdom"/>
            <p:cNvGrpSpPr>
              <a:grpSpLocks noChangeAspect="1"/>
            </p:cNvGrpSpPr>
            <p:nvPr/>
          </p:nvGrpSpPr>
          <p:grpSpPr bwMode="auto">
            <a:xfrm>
              <a:off x="1168" y="937"/>
              <a:ext cx="403" cy="839"/>
              <a:chOff x="-2092" y="-21955"/>
              <a:chExt cx="20026" cy="162"/>
            </a:xfrm>
            <a:grpFill/>
          </p:grpSpPr>
          <p:sp>
            <p:nvSpPr>
              <p:cNvPr id="44" name="Drawing 93"/>
              <p:cNvSpPr>
                <a:spLocks noChangeAspect="1"/>
              </p:cNvSpPr>
              <p:nvPr/>
            </p:nvSpPr>
            <p:spPr bwMode="auto">
              <a:xfrm>
                <a:off x="15950" y="-21955"/>
                <a:ext cx="1178" cy="12"/>
              </a:xfrm>
              <a:custGeom>
                <a:avLst/>
                <a:gdLst/>
                <a:ahLst/>
                <a:cxnLst>
                  <a:cxn ang="0">
                    <a:pos x="12935" y="683"/>
                  </a:cxn>
                  <a:cxn ang="0">
                    <a:pos x="11210" y="0"/>
                  </a:cxn>
                  <a:cxn ang="0">
                    <a:pos x="11210" y="683"/>
                  </a:cxn>
                  <a:cxn ang="0">
                    <a:pos x="10348" y="1365"/>
                  </a:cxn>
                  <a:cxn ang="0">
                    <a:pos x="6899" y="2048"/>
                  </a:cxn>
                  <a:cxn ang="0">
                    <a:pos x="6036" y="2731"/>
                  </a:cxn>
                  <a:cxn ang="0">
                    <a:pos x="6036" y="3755"/>
                  </a:cxn>
                  <a:cxn ang="0">
                    <a:pos x="6036" y="5461"/>
                  </a:cxn>
                  <a:cxn ang="0">
                    <a:pos x="6899" y="6827"/>
                  </a:cxn>
                  <a:cxn ang="0">
                    <a:pos x="4312" y="7509"/>
                  </a:cxn>
                  <a:cxn ang="0">
                    <a:pos x="0" y="8192"/>
                  </a:cxn>
                  <a:cxn ang="0">
                    <a:pos x="862" y="9557"/>
                  </a:cxn>
                  <a:cxn ang="0">
                    <a:pos x="3449" y="10581"/>
                  </a:cxn>
                  <a:cxn ang="0">
                    <a:pos x="6899" y="9557"/>
                  </a:cxn>
                  <a:cxn ang="0">
                    <a:pos x="7761" y="10581"/>
                  </a:cxn>
                  <a:cxn ang="0">
                    <a:pos x="6899" y="12288"/>
                  </a:cxn>
                  <a:cxn ang="0">
                    <a:pos x="4312" y="14336"/>
                  </a:cxn>
                  <a:cxn ang="0">
                    <a:pos x="3449" y="16384"/>
                  </a:cxn>
                  <a:cxn ang="0">
                    <a:pos x="4312" y="16384"/>
                  </a:cxn>
                  <a:cxn ang="0">
                    <a:pos x="7761" y="15019"/>
                  </a:cxn>
                  <a:cxn ang="0">
                    <a:pos x="10348" y="14336"/>
                  </a:cxn>
                  <a:cxn ang="0">
                    <a:pos x="11210" y="12288"/>
                  </a:cxn>
                  <a:cxn ang="0">
                    <a:pos x="11210" y="11605"/>
                  </a:cxn>
                  <a:cxn ang="0">
                    <a:pos x="12935" y="10923"/>
                  </a:cxn>
                  <a:cxn ang="0">
                    <a:pos x="12935" y="9557"/>
                  </a:cxn>
                  <a:cxn ang="0">
                    <a:pos x="12935" y="8875"/>
                  </a:cxn>
                  <a:cxn ang="0">
                    <a:pos x="13797" y="8192"/>
                  </a:cxn>
                  <a:cxn ang="0">
                    <a:pos x="13797" y="7851"/>
                  </a:cxn>
                  <a:cxn ang="0">
                    <a:pos x="14659" y="6485"/>
                  </a:cxn>
                  <a:cxn ang="0">
                    <a:pos x="16384" y="5461"/>
                  </a:cxn>
                  <a:cxn ang="0">
                    <a:pos x="14659" y="5120"/>
                  </a:cxn>
                  <a:cxn ang="0">
                    <a:pos x="12935" y="4779"/>
                  </a:cxn>
                  <a:cxn ang="0">
                    <a:pos x="11210" y="4096"/>
                  </a:cxn>
                  <a:cxn ang="0">
                    <a:pos x="11210" y="3413"/>
                  </a:cxn>
                  <a:cxn ang="0">
                    <a:pos x="11210" y="1365"/>
                  </a:cxn>
                  <a:cxn ang="0">
                    <a:pos x="12935" y="683"/>
                  </a:cxn>
                </a:cxnLst>
                <a:rect l="0" t="0" r="r" b="b"/>
                <a:pathLst>
                  <a:path w="16384" h="16384">
                    <a:moveTo>
                      <a:pt x="12935" y="683"/>
                    </a:moveTo>
                    <a:lnTo>
                      <a:pt x="11210" y="0"/>
                    </a:lnTo>
                    <a:lnTo>
                      <a:pt x="11210" y="683"/>
                    </a:lnTo>
                    <a:lnTo>
                      <a:pt x="10348" y="1365"/>
                    </a:lnTo>
                    <a:lnTo>
                      <a:pt x="6899" y="2048"/>
                    </a:lnTo>
                    <a:lnTo>
                      <a:pt x="6036" y="2731"/>
                    </a:lnTo>
                    <a:lnTo>
                      <a:pt x="6036" y="3755"/>
                    </a:lnTo>
                    <a:lnTo>
                      <a:pt x="6036" y="5461"/>
                    </a:lnTo>
                    <a:lnTo>
                      <a:pt x="6899" y="6827"/>
                    </a:lnTo>
                    <a:lnTo>
                      <a:pt x="4312" y="7509"/>
                    </a:lnTo>
                    <a:lnTo>
                      <a:pt x="0" y="8192"/>
                    </a:lnTo>
                    <a:lnTo>
                      <a:pt x="862" y="9557"/>
                    </a:lnTo>
                    <a:lnTo>
                      <a:pt x="3449" y="10581"/>
                    </a:lnTo>
                    <a:lnTo>
                      <a:pt x="6899" y="9557"/>
                    </a:lnTo>
                    <a:lnTo>
                      <a:pt x="7761" y="10581"/>
                    </a:lnTo>
                    <a:lnTo>
                      <a:pt x="6899" y="12288"/>
                    </a:lnTo>
                    <a:lnTo>
                      <a:pt x="4312" y="14336"/>
                    </a:lnTo>
                    <a:lnTo>
                      <a:pt x="3449" y="16384"/>
                    </a:lnTo>
                    <a:lnTo>
                      <a:pt x="4312" y="16384"/>
                    </a:lnTo>
                    <a:lnTo>
                      <a:pt x="7761" y="15019"/>
                    </a:lnTo>
                    <a:lnTo>
                      <a:pt x="10348" y="14336"/>
                    </a:lnTo>
                    <a:lnTo>
                      <a:pt x="11210" y="12288"/>
                    </a:lnTo>
                    <a:lnTo>
                      <a:pt x="11210" y="11605"/>
                    </a:lnTo>
                    <a:lnTo>
                      <a:pt x="12935" y="10923"/>
                    </a:lnTo>
                    <a:lnTo>
                      <a:pt x="12935" y="9557"/>
                    </a:lnTo>
                    <a:lnTo>
                      <a:pt x="12935" y="8875"/>
                    </a:lnTo>
                    <a:lnTo>
                      <a:pt x="13797" y="8192"/>
                    </a:lnTo>
                    <a:lnTo>
                      <a:pt x="13797" y="7851"/>
                    </a:lnTo>
                    <a:lnTo>
                      <a:pt x="14659" y="6485"/>
                    </a:lnTo>
                    <a:lnTo>
                      <a:pt x="16384" y="5461"/>
                    </a:lnTo>
                    <a:lnTo>
                      <a:pt x="14659" y="5120"/>
                    </a:lnTo>
                    <a:lnTo>
                      <a:pt x="12935" y="4779"/>
                    </a:lnTo>
                    <a:lnTo>
                      <a:pt x="11210" y="4096"/>
                    </a:lnTo>
                    <a:lnTo>
                      <a:pt x="11210" y="3413"/>
                    </a:lnTo>
                    <a:lnTo>
                      <a:pt x="11210" y="1365"/>
                    </a:lnTo>
                    <a:lnTo>
                      <a:pt x="12935" y="68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5" name="Drawing 94"/>
              <p:cNvSpPr>
                <a:spLocks noChangeAspect="1"/>
              </p:cNvSpPr>
              <p:nvPr/>
            </p:nvSpPr>
            <p:spPr bwMode="auto">
              <a:xfrm>
                <a:off x="3550" y="-21928"/>
                <a:ext cx="2232" cy="9"/>
              </a:xfrm>
              <a:custGeom>
                <a:avLst/>
                <a:gdLst/>
                <a:ahLst/>
                <a:cxnLst>
                  <a:cxn ang="0">
                    <a:pos x="16384" y="0"/>
                  </a:cxn>
                  <a:cxn ang="0">
                    <a:pos x="15929" y="0"/>
                  </a:cxn>
                  <a:cxn ang="0">
                    <a:pos x="14564" y="0"/>
                  </a:cxn>
                  <a:cxn ang="0">
                    <a:pos x="11378" y="1328"/>
                  </a:cxn>
                  <a:cxn ang="0">
                    <a:pos x="9102" y="2214"/>
                  </a:cxn>
                  <a:cxn ang="0">
                    <a:pos x="6827" y="3100"/>
                  </a:cxn>
                  <a:cxn ang="0">
                    <a:pos x="6827" y="3985"/>
                  </a:cxn>
                  <a:cxn ang="0">
                    <a:pos x="6827" y="5757"/>
                  </a:cxn>
                  <a:cxn ang="0">
                    <a:pos x="5006" y="5757"/>
                  </a:cxn>
                  <a:cxn ang="0">
                    <a:pos x="3641" y="3985"/>
                  </a:cxn>
                  <a:cxn ang="0">
                    <a:pos x="1820" y="6642"/>
                  </a:cxn>
                  <a:cxn ang="0">
                    <a:pos x="1365" y="8413"/>
                  </a:cxn>
                  <a:cxn ang="0">
                    <a:pos x="1365" y="10185"/>
                  </a:cxn>
                  <a:cxn ang="0">
                    <a:pos x="1365" y="11070"/>
                  </a:cxn>
                  <a:cxn ang="0">
                    <a:pos x="1820" y="12842"/>
                  </a:cxn>
                  <a:cxn ang="0">
                    <a:pos x="455" y="14170"/>
                  </a:cxn>
                  <a:cxn ang="0">
                    <a:pos x="0" y="14613"/>
                  </a:cxn>
                  <a:cxn ang="0">
                    <a:pos x="0" y="16384"/>
                  </a:cxn>
                  <a:cxn ang="0">
                    <a:pos x="1820" y="16384"/>
                  </a:cxn>
                  <a:cxn ang="0">
                    <a:pos x="3186" y="15941"/>
                  </a:cxn>
                  <a:cxn ang="0">
                    <a:pos x="3641" y="14613"/>
                  </a:cxn>
                  <a:cxn ang="0">
                    <a:pos x="5006" y="14170"/>
                  </a:cxn>
                  <a:cxn ang="0">
                    <a:pos x="5916" y="12842"/>
                  </a:cxn>
                  <a:cxn ang="0">
                    <a:pos x="7737" y="13727"/>
                  </a:cxn>
                  <a:cxn ang="0">
                    <a:pos x="9102" y="12842"/>
                  </a:cxn>
                  <a:cxn ang="0">
                    <a:pos x="10468" y="12399"/>
                  </a:cxn>
                  <a:cxn ang="0">
                    <a:pos x="10923" y="10627"/>
                  </a:cxn>
                  <a:cxn ang="0">
                    <a:pos x="11378" y="10627"/>
                  </a:cxn>
                  <a:cxn ang="0">
                    <a:pos x="10468" y="10185"/>
                  </a:cxn>
                  <a:cxn ang="0">
                    <a:pos x="10923" y="8413"/>
                  </a:cxn>
                  <a:cxn ang="0">
                    <a:pos x="11378" y="7528"/>
                  </a:cxn>
                  <a:cxn ang="0">
                    <a:pos x="12288" y="7085"/>
                  </a:cxn>
                  <a:cxn ang="0">
                    <a:pos x="14108" y="7528"/>
                  </a:cxn>
                  <a:cxn ang="0">
                    <a:pos x="15019" y="6642"/>
                  </a:cxn>
                  <a:cxn ang="0">
                    <a:pos x="14564" y="6642"/>
                  </a:cxn>
                  <a:cxn ang="0">
                    <a:pos x="14108" y="5314"/>
                  </a:cxn>
                  <a:cxn ang="0">
                    <a:pos x="14564" y="3985"/>
                  </a:cxn>
                  <a:cxn ang="0">
                    <a:pos x="15019" y="2214"/>
                  </a:cxn>
                  <a:cxn ang="0">
                    <a:pos x="15929" y="1328"/>
                  </a:cxn>
                  <a:cxn ang="0">
                    <a:pos x="16384" y="0"/>
                  </a:cxn>
                </a:cxnLst>
                <a:rect l="0" t="0" r="r" b="b"/>
                <a:pathLst>
                  <a:path w="16384" h="16384">
                    <a:moveTo>
                      <a:pt x="16384" y="0"/>
                    </a:moveTo>
                    <a:lnTo>
                      <a:pt x="15929" y="0"/>
                    </a:lnTo>
                    <a:lnTo>
                      <a:pt x="14564" y="0"/>
                    </a:lnTo>
                    <a:lnTo>
                      <a:pt x="11378" y="1328"/>
                    </a:lnTo>
                    <a:lnTo>
                      <a:pt x="9102" y="2214"/>
                    </a:lnTo>
                    <a:lnTo>
                      <a:pt x="6827" y="3100"/>
                    </a:lnTo>
                    <a:lnTo>
                      <a:pt x="6827" y="3985"/>
                    </a:lnTo>
                    <a:lnTo>
                      <a:pt x="6827" y="5757"/>
                    </a:lnTo>
                    <a:lnTo>
                      <a:pt x="5006" y="5757"/>
                    </a:lnTo>
                    <a:lnTo>
                      <a:pt x="3641" y="3985"/>
                    </a:lnTo>
                    <a:lnTo>
                      <a:pt x="1820" y="6642"/>
                    </a:lnTo>
                    <a:lnTo>
                      <a:pt x="1365" y="8413"/>
                    </a:lnTo>
                    <a:lnTo>
                      <a:pt x="1365" y="10185"/>
                    </a:lnTo>
                    <a:lnTo>
                      <a:pt x="1365" y="11070"/>
                    </a:lnTo>
                    <a:lnTo>
                      <a:pt x="1820" y="12842"/>
                    </a:lnTo>
                    <a:lnTo>
                      <a:pt x="455" y="14170"/>
                    </a:lnTo>
                    <a:lnTo>
                      <a:pt x="0" y="14613"/>
                    </a:lnTo>
                    <a:lnTo>
                      <a:pt x="0" y="16384"/>
                    </a:lnTo>
                    <a:lnTo>
                      <a:pt x="1820" y="16384"/>
                    </a:lnTo>
                    <a:lnTo>
                      <a:pt x="3186" y="15941"/>
                    </a:lnTo>
                    <a:lnTo>
                      <a:pt x="3641" y="14613"/>
                    </a:lnTo>
                    <a:lnTo>
                      <a:pt x="5006" y="14170"/>
                    </a:lnTo>
                    <a:lnTo>
                      <a:pt x="5916" y="12842"/>
                    </a:lnTo>
                    <a:lnTo>
                      <a:pt x="7737" y="13727"/>
                    </a:lnTo>
                    <a:lnTo>
                      <a:pt x="9102" y="12842"/>
                    </a:lnTo>
                    <a:lnTo>
                      <a:pt x="10468" y="12399"/>
                    </a:lnTo>
                    <a:lnTo>
                      <a:pt x="10923" y="10627"/>
                    </a:lnTo>
                    <a:lnTo>
                      <a:pt x="11378" y="10627"/>
                    </a:lnTo>
                    <a:lnTo>
                      <a:pt x="10468" y="10185"/>
                    </a:lnTo>
                    <a:lnTo>
                      <a:pt x="10923" y="8413"/>
                    </a:lnTo>
                    <a:lnTo>
                      <a:pt x="11378" y="7528"/>
                    </a:lnTo>
                    <a:lnTo>
                      <a:pt x="12288" y="7085"/>
                    </a:lnTo>
                    <a:lnTo>
                      <a:pt x="14108" y="7528"/>
                    </a:lnTo>
                    <a:lnTo>
                      <a:pt x="15019" y="6642"/>
                    </a:lnTo>
                    <a:lnTo>
                      <a:pt x="14564" y="6642"/>
                    </a:lnTo>
                    <a:lnTo>
                      <a:pt x="14108" y="5314"/>
                    </a:lnTo>
                    <a:lnTo>
                      <a:pt x="14564" y="3985"/>
                    </a:lnTo>
                    <a:lnTo>
                      <a:pt x="15019" y="2214"/>
                    </a:lnTo>
                    <a:lnTo>
                      <a:pt x="15929" y="1328"/>
                    </a:lnTo>
                    <a:lnTo>
                      <a:pt x="1638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6" name="Drawing 95"/>
              <p:cNvSpPr>
                <a:spLocks noChangeAspect="1"/>
              </p:cNvSpPr>
              <p:nvPr/>
            </p:nvSpPr>
            <p:spPr bwMode="auto">
              <a:xfrm>
                <a:off x="2372" y="-21918"/>
                <a:ext cx="930" cy="2"/>
              </a:xfrm>
              <a:custGeom>
                <a:avLst/>
                <a:gdLst/>
                <a:ahLst/>
                <a:cxnLst>
                  <a:cxn ang="0">
                    <a:pos x="15292" y="6554"/>
                  </a:cxn>
                  <a:cxn ang="0">
                    <a:pos x="16384" y="6554"/>
                  </a:cxn>
                  <a:cxn ang="0">
                    <a:pos x="16384" y="4915"/>
                  </a:cxn>
                  <a:cxn ang="0">
                    <a:pos x="13107" y="3277"/>
                  </a:cxn>
                  <a:cxn ang="0">
                    <a:pos x="7646" y="3277"/>
                  </a:cxn>
                  <a:cxn ang="0">
                    <a:pos x="4369" y="0"/>
                  </a:cxn>
                  <a:cxn ang="0">
                    <a:pos x="2185" y="0"/>
                  </a:cxn>
                  <a:cxn ang="0">
                    <a:pos x="0" y="4915"/>
                  </a:cxn>
                  <a:cxn ang="0">
                    <a:pos x="3277" y="6554"/>
                  </a:cxn>
                  <a:cxn ang="0">
                    <a:pos x="3277" y="11469"/>
                  </a:cxn>
                  <a:cxn ang="0">
                    <a:pos x="4369" y="13107"/>
                  </a:cxn>
                  <a:cxn ang="0">
                    <a:pos x="7646" y="16384"/>
                  </a:cxn>
                  <a:cxn ang="0">
                    <a:pos x="10923" y="16384"/>
                  </a:cxn>
                  <a:cxn ang="0">
                    <a:pos x="12015" y="16384"/>
                  </a:cxn>
                  <a:cxn ang="0">
                    <a:pos x="12015" y="13107"/>
                  </a:cxn>
                  <a:cxn ang="0">
                    <a:pos x="13107" y="9830"/>
                  </a:cxn>
                  <a:cxn ang="0">
                    <a:pos x="15292" y="6554"/>
                  </a:cxn>
                </a:cxnLst>
                <a:rect l="0" t="0" r="r" b="b"/>
                <a:pathLst>
                  <a:path w="16384" h="16384">
                    <a:moveTo>
                      <a:pt x="15292" y="6554"/>
                    </a:moveTo>
                    <a:lnTo>
                      <a:pt x="16384" y="6554"/>
                    </a:lnTo>
                    <a:lnTo>
                      <a:pt x="16384" y="4915"/>
                    </a:lnTo>
                    <a:lnTo>
                      <a:pt x="13107" y="3277"/>
                    </a:lnTo>
                    <a:lnTo>
                      <a:pt x="7646" y="3277"/>
                    </a:lnTo>
                    <a:lnTo>
                      <a:pt x="4369" y="0"/>
                    </a:lnTo>
                    <a:lnTo>
                      <a:pt x="2185" y="0"/>
                    </a:lnTo>
                    <a:lnTo>
                      <a:pt x="0" y="4915"/>
                    </a:lnTo>
                    <a:lnTo>
                      <a:pt x="3277" y="6554"/>
                    </a:lnTo>
                    <a:lnTo>
                      <a:pt x="3277" y="11469"/>
                    </a:lnTo>
                    <a:lnTo>
                      <a:pt x="4369" y="13107"/>
                    </a:lnTo>
                    <a:lnTo>
                      <a:pt x="7646" y="16384"/>
                    </a:lnTo>
                    <a:lnTo>
                      <a:pt x="10923" y="16384"/>
                    </a:lnTo>
                    <a:lnTo>
                      <a:pt x="12015" y="16384"/>
                    </a:lnTo>
                    <a:lnTo>
                      <a:pt x="12015" y="13107"/>
                    </a:lnTo>
                    <a:lnTo>
                      <a:pt x="13107" y="9830"/>
                    </a:lnTo>
                    <a:lnTo>
                      <a:pt x="15292" y="655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7" name="Drawing 96"/>
              <p:cNvSpPr>
                <a:spLocks noChangeAspect="1"/>
              </p:cNvSpPr>
              <p:nvPr/>
            </p:nvSpPr>
            <p:spPr bwMode="auto">
              <a:xfrm>
                <a:off x="11796" y="-21934"/>
                <a:ext cx="1178" cy="4"/>
              </a:xfrm>
              <a:custGeom>
                <a:avLst/>
                <a:gdLst/>
                <a:ahLst/>
                <a:cxnLst>
                  <a:cxn ang="0">
                    <a:pos x="16384" y="14564"/>
                  </a:cxn>
                  <a:cxn ang="0">
                    <a:pos x="16384" y="13653"/>
                  </a:cxn>
                  <a:cxn ang="0">
                    <a:pos x="15522" y="12743"/>
                  </a:cxn>
                  <a:cxn ang="0">
                    <a:pos x="12935" y="10923"/>
                  </a:cxn>
                  <a:cxn ang="0">
                    <a:pos x="10348" y="10012"/>
                  </a:cxn>
                  <a:cxn ang="0">
                    <a:pos x="6899" y="10012"/>
                  </a:cxn>
                  <a:cxn ang="0">
                    <a:pos x="6899" y="7282"/>
                  </a:cxn>
                  <a:cxn ang="0">
                    <a:pos x="6899" y="3641"/>
                  </a:cxn>
                  <a:cxn ang="0">
                    <a:pos x="6036" y="0"/>
                  </a:cxn>
                  <a:cxn ang="0">
                    <a:pos x="3449" y="0"/>
                  </a:cxn>
                  <a:cxn ang="0">
                    <a:pos x="1725" y="5461"/>
                  </a:cxn>
                  <a:cxn ang="0">
                    <a:pos x="0" y="9102"/>
                  </a:cxn>
                  <a:cxn ang="0">
                    <a:pos x="2587" y="10923"/>
                  </a:cxn>
                  <a:cxn ang="0">
                    <a:pos x="6036" y="12743"/>
                  </a:cxn>
                  <a:cxn ang="0">
                    <a:pos x="9485" y="12743"/>
                  </a:cxn>
                  <a:cxn ang="0">
                    <a:pos x="12072" y="13653"/>
                  </a:cxn>
                  <a:cxn ang="0">
                    <a:pos x="12935" y="14564"/>
                  </a:cxn>
                  <a:cxn ang="0">
                    <a:pos x="13797" y="16384"/>
                  </a:cxn>
                  <a:cxn ang="0">
                    <a:pos x="16384" y="14564"/>
                  </a:cxn>
                </a:cxnLst>
                <a:rect l="0" t="0" r="r" b="b"/>
                <a:pathLst>
                  <a:path w="16384" h="16384">
                    <a:moveTo>
                      <a:pt x="16384" y="14564"/>
                    </a:moveTo>
                    <a:lnTo>
                      <a:pt x="16384" y="13653"/>
                    </a:lnTo>
                    <a:lnTo>
                      <a:pt x="15522" y="12743"/>
                    </a:lnTo>
                    <a:lnTo>
                      <a:pt x="12935" y="10923"/>
                    </a:lnTo>
                    <a:lnTo>
                      <a:pt x="10348" y="10012"/>
                    </a:lnTo>
                    <a:lnTo>
                      <a:pt x="6899" y="10012"/>
                    </a:lnTo>
                    <a:lnTo>
                      <a:pt x="6899" y="7282"/>
                    </a:lnTo>
                    <a:lnTo>
                      <a:pt x="6899" y="3641"/>
                    </a:lnTo>
                    <a:lnTo>
                      <a:pt x="6036" y="0"/>
                    </a:lnTo>
                    <a:lnTo>
                      <a:pt x="3449" y="0"/>
                    </a:lnTo>
                    <a:lnTo>
                      <a:pt x="1725" y="5461"/>
                    </a:lnTo>
                    <a:lnTo>
                      <a:pt x="0" y="9102"/>
                    </a:lnTo>
                    <a:lnTo>
                      <a:pt x="2587" y="10923"/>
                    </a:lnTo>
                    <a:lnTo>
                      <a:pt x="6036" y="12743"/>
                    </a:lnTo>
                    <a:lnTo>
                      <a:pt x="9485" y="12743"/>
                    </a:lnTo>
                    <a:lnTo>
                      <a:pt x="12072" y="13653"/>
                    </a:lnTo>
                    <a:lnTo>
                      <a:pt x="12935" y="14564"/>
                    </a:lnTo>
                    <a:lnTo>
                      <a:pt x="13797" y="16384"/>
                    </a:lnTo>
                    <a:lnTo>
                      <a:pt x="16384" y="1456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8" name="Drawing 97"/>
              <p:cNvSpPr>
                <a:spLocks noChangeAspect="1"/>
              </p:cNvSpPr>
              <p:nvPr/>
            </p:nvSpPr>
            <p:spPr bwMode="auto">
              <a:xfrm>
                <a:off x="11548" y="-21930"/>
                <a:ext cx="434" cy="1"/>
              </a:xfrm>
              <a:custGeom>
                <a:avLst/>
                <a:gdLst/>
                <a:ahLst/>
                <a:cxnLst>
                  <a:cxn ang="0">
                    <a:pos x="16384" y="11703"/>
                  </a:cxn>
                  <a:cxn ang="0">
                    <a:pos x="16384" y="9362"/>
                  </a:cxn>
                  <a:cxn ang="0">
                    <a:pos x="14043" y="2341"/>
                  </a:cxn>
                  <a:cxn ang="0">
                    <a:pos x="9362" y="0"/>
                  </a:cxn>
                  <a:cxn ang="0">
                    <a:pos x="4681" y="0"/>
                  </a:cxn>
                  <a:cxn ang="0">
                    <a:pos x="0" y="7022"/>
                  </a:cxn>
                  <a:cxn ang="0">
                    <a:pos x="4681" y="16384"/>
                  </a:cxn>
                  <a:cxn ang="0">
                    <a:pos x="14043" y="16384"/>
                  </a:cxn>
                  <a:cxn ang="0">
                    <a:pos x="16384" y="11703"/>
                  </a:cxn>
                </a:cxnLst>
                <a:rect l="0" t="0" r="r" b="b"/>
                <a:pathLst>
                  <a:path w="16384" h="16384">
                    <a:moveTo>
                      <a:pt x="16384" y="11703"/>
                    </a:moveTo>
                    <a:lnTo>
                      <a:pt x="16384" y="9362"/>
                    </a:lnTo>
                    <a:lnTo>
                      <a:pt x="14043" y="2341"/>
                    </a:lnTo>
                    <a:lnTo>
                      <a:pt x="9362" y="0"/>
                    </a:lnTo>
                    <a:lnTo>
                      <a:pt x="4681" y="0"/>
                    </a:lnTo>
                    <a:lnTo>
                      <a:pt x="0" y="7022"/>
                    </a:lnTo>
                    <a:lnTo>
                      <a:pt x="4681" y="16384"/>
                    </a:lnTo>
                    <a:lnTo>
                      <a:pt x="14043" y="16384"/>
                    </a:lnTo>
                    <a:lnTo>
                      <a:pt x="16384" y="1170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9" name="Drawing 98"/>
              <p:cNvSpPr>
                <a:spLocks noChangeAspect="1"/>
              </p:cNvSpPr>
              <p:nvPr/>
            </p:nvSpPr>
            <p:spPr bwMode="auto">
              <a:xfrm>
                <a:off x="-1100" y="-21927"/>
                <a:ext cx="19034" cy="134"/>
              </a:xfrm>
              <a:custGeom>
                <a:avLst/>
                <a:gdLst/>
                <a:ahLst/>
                <a:cxnLst>
                  <a:cxn ang="0">
                    <a:pos x="7151" y="1098"/>
                  </a:cxn>
                  <a:cxn ang="0">
                    <a:pos x="6084" y="1587"/>
                  </a:cxn>
                  <a:cxn ang="0">
                    <a:pos x="5710" y="1983"/>
                  </a:cxn>
                  <a:cxn ang="0">
                    <a:pos x="6137" y="2319"/>
                  </a:cxn>
                  <a:cxn ang="0">
                    <a:pos x="5550" y="2776"/>
                  </a:cxn>
                  <a:cxn ang="0">
                    <a:pos x="4643" y="3265"/>
                  </a:cxn>
                  <a:cxn ang="0">
                    <a:pos x="5123" y="3814"/>
                  </a:cxn>
                  <a:cxn ang="0">
                    <a:pos x="5977" y="3753"/>
                  </a:cxn>
                  <a:cxn ang="0">
                    <a:pos x="5017" y="4668"/>
                  </a:cxn>
                  <a:cxn ang="0">
                    <a:pos x="4483" y="5522"/>
                  </a:cxn>
                  <a:cxn ang="0">
                    <a:pos x="5070" y="5400"/>
                  </a:cxn>
                  <a:cxn ang="0">
                    <a:pos x="5550" y="4638"/>
                  </a:cxn>
                  <a:cxn ang="0">
                    <a:pos x="5550" y="5034"/>
                  </a:cxn>
                  <a:cxn ang="0">
                    <a:pos x="6084" y="5004"/>
                  </a:cxn>
                  <a:cxn ang="0">
                    <a:pos x="6084" y="5370"/>
                  </a:cxn>
                  <a:cxn ang="0">
                    <a:pos x="5123" y="6804"/>
                  </a:cxn>
                  <a:cxn ang="0">
                    <a:pos x="5283" y="7170"/>
                  </a:cxn>
                  <a:cxn ang="0">
                    <a:pos x="6724" y="7414"/>
                  </a:cxn>
                  <a:cxn ang="0">
                    <a:pos x="8432" y="7322"/>
                  </a:cxn>
                  <a:cxn ang="0">
                    <a:pos x="7365" y="8177"/>
                  </a:cxn>
                  <a:cxn ang="0">
                    <a:pos x="7792" y="9001"/>
                  </a:cxn>
                  <a:cxn ang="0">
                    <a:pos x="8005" y="9641"/>
                  </a:cxn>
                  <a:cxn ang="0">
                    <a:pos x="7578" y="10526"/>
                  </a:cxn>
                  <a:cxn ang="0">
                    <a:pos x="4856" y="11014"/>
                  </a:cxn>
                  <a:cxn ang="0">
                    <a:pos x="4696" y="12296"/>
                  </a:cxn>
                  <a:cxn ang="0">
                    <a:pos x="2348" y="13089"/>
                  </a:cxn>
                  <a:cxn ang="0">
                    <a:pos x="3843" y="13272"/>
                  </a:cxn>
                  <a:cxn ang="0">
                    <a:pos x="5283" y="14065"/>
                  </a:cxn>
                  <a:cxn ang="0">
                    <a:pos x="7418" y="13821"/>
                  </a:cxn>
                  <a:cxn ang="0">
                    <a:pos x="4483" y="14431"/>
                  </a:cxn>
                  <a:cxn ang="0">
                    <a:pos x="961" y="15835"/>
                  </a:cxn>
                  <a:cxn ang="0">
                    <a:pos x="961" y="16262"/>
                  </a:cxn>
                  <a:cxn ang="0">
                    <a:pos x="2989" y="15957"/>
                  </a:cxn>
                  <a:cxn ang="0">
                    <a:pos x="4696" y="15835"/>
                  </a:cxn>
                  <a:cxn ang="0">
                    <a:pos x="6618" y="15835"/>
                  </a:cxn>
                  <a:cxn ang="0">
                    <a:pos x="8272" y="15865"/>
                  </a:cxn>
                  <a:cxn ang="0">
                    <a:pos x="10140" y="15865"/>
                  </a:cxn>
                  <a:cxn ang="0">
                    <a:pos x="14036" y="15957"/>
                  </a:cxn>
                  <a:cxn ang="0">
                    <a:pos x="13769" y="14889"/>
                  </a:cxn>
                  <a:cxn ang="0">
                    <a:pos x="14623" y="14248"/>
                  </a:cxn>
                  <a:cxn ang="0">
                    <a:pos x="16224" y="13302"/>
                  </a:cxn>
                  <a:cxn ang="0">
                    <a:pos x="14036" y="12204"/>
                  </a:cxn>
                  <a:cxn ang="0">
                    <a:pos x="13876" y="11624"/>
                  </a:cxn>
                  <a:cxn ang="0">
                    <a:pos x="13022" y="10282"/>
                  </a:cxn>
                  <a:cxn ang="0">
                    <a:pos x="13769" y="10099"/>
                  </a:cxn>
                  <a:cxn ang="0">
                    <a:pos x="12061" y="8390"/>
                  </a:cxn>
                  <a:cxn ang="0">
                    <a:pos x="11528" y="6346"/>
                  </a:cxn>
                  <a:cxn ang="0">
                    <a:pos x="9553" y="5400"/>
                  </a:cxn>
                  <a:cxn ang="0">
                    <a:pos x="10247" y="4851"/>
                  </a:cxn>
                  <a:cxn ang="0">
                    <a:pos x="11261" y="3936"/>
                  </a:cxn>
                  <a:cxn ang="0">
                    <a:pos x="12168" y="3051"/>
                  </a:cxn>
                  <a:cxn ang="0">
                    <a:pos x="11314" y="2166"/>
                  </a:cxn>
                  <a:cxn ang="0">
                    <a:pos x="8752" y="1953"/>
                  </a:cxn>
                  <a:cxn ang="0">
                    <a:pos x="8966" y="1464"/>
                  </a:cxn>
                  <a:cxn ang="0">
                    <a:pos x="10620" y="214"/>
                  </a:cxn>
                  <a:cxn ang="0">
                    <a:pos x="8646" y="31"/>
                  </a:cxn>
                  <a:cxn ang="0">
                    <a:pos x="7258" y="580"/>
                  </a:cxn>
                </a:cxnLst>
                <a:rect l="0" t="0" r="r" b="b"/>
                <a:pathLst>
                  <a:path w="16384" h="16384">
                    <a:moveTo>
                      <a:pt x="7205" y="519"/>
                    </a:moveTo>
                    <a:lnTo>
                      <a:pt x="7205" y="580"/>
                    </a:lnTo>
                    <a:lnTo>
                      <a:pt x="7151" y="641"/>
                    </a:lnTo>
                    <a:lnTo>
                      <a:pt x="7151" y="763"/>
                    </a:lnTo>
                    <a:lnTo>
                      <a:pt x="7151" y="824"/>
                    </a:lnTo>
                    <a:lnTo>
                      <a:pt x="6938" y="824"/>
                    </a:lnTo>
                    <a:lnTo>
                      <a:pt x="6938" y="946"/>
                    </a:lnTo>
                    <a:lnTo>
                      <a:pt x="7045" y="1007"/>
                    </a:lnTo>
                    <a:lnTo>
                      <a:pt x="7151" y="1098"/>
                    </a:lnTo>
                    <a:lnTo>
                      <a:pt x="6938" y="1129"/>
                    </a:lnTo>
                    <a:lnTo>
                      <a:pt x="6778" y="1190"/>
                    </a:lnTo>
                    <a:lnTo>
                      <a:pt x="6618" y="1190"/>
                    </a:lnTo>
                    <a:lnTo>
                      <a:pt x="6511" y="1251"/>
                    </a:lnTo>
                    <a:lnTo>
                      <a:pt x="6297" y="1220"/>
                    </a:lnTo>
                    <a:lnTo>
                      <a:pt x="6137" y="1251"/>
                    </a:lnTo>
                    <a:lnTo>
                      <a:pt x="6137" y="1434"/>
                    </a:lnTo>
                    <a:lnTo>
                      <a:pt x="6084" y="1464"/>
                    </a:lnTo>
                    <a:lnTo>
                      <a:pt x="6084" y="1587"/>
                    </a:lnTo>
                    <a:lnTo>
                      <a:pt x="5977" y="1678"/>
                    </a:lnTo>
                    <a:lnTo>
                      <a:pt x="6084" y="1709"/>
                    </a:lnTo>
                    <a:lnTo>
                      <a:pt x="6137" y="1800"/>
                    </a:lnTo>
                    <a:lnTo>
                      <a:pt x="6084" y="1800"/>
                    </a:lnTo>
                    <a:lnTo>
                      <a:pt x="5924" y="1739"/>
                    </a:lnTo>
                    <a:lnTo>
                      <a:pt x="5764" y="1800"/>
                    </a:lnTo>
                    <a:lnTo>
                      <a:pt x="5764" y="1831"/>
                    </a:lnTo>
                    <a:lnTo>
                      <a:pt x="5764" y="1861"/>
                    </a:lnTo>
                    <a:lnTo>
                      <a:pt x="5710" y="1983"/>
                    </a:lnTo>
                    <a:lnTo>
                      <a:pt x="5710" y="2075"/>
                    </a:lnTo>
                    <a:lnTo>
                      <a:pt x="5924" y="2105"/>
                    </a:lnTo>
                    <a:lnTo>
                      <a:pt x="6137" y="2105"/>
                    </a:lnTo>
                    <a:lnTo>
                      <a:pt x="6297" y="2105"/>
                    </a:lnTo>
                    <a:lnTo>
                      <a:pt x="6191" y="2197"/>
                    </a:lnTo>
                    <a:lnTo>
                      <a:pt x="5977" y="2227"/>
                    </a:lnTo>
                    <a:lnTo>
                      <a:pt x="6084" y="2227"/>
                    </a:lnTo>
                    <a:lnTo>
                      <a:pt x="6191" y="2288"/>
                    </a:lnTo>
                    <a:lnTo>
                      <a:pt x="6137" y="2319"/>
                    </a:lnTo>
                    <a:lnTo>
                      <a:pt x="5924" y="2441"/>
                    </a:lnTo>
                    <a:lnTo>
                      <a:pt x="5924" y="2471"/>
                    </a:lnTo>
                    <a:lnTo>
                      <a:pt x="5870" y="2471"/>
                    </a:lnTo>
                    <a:lnTo>
                      <a:pt x="5870" y="2563"/>
                    </a:lnTo>
                    <a:lnTo>
                      <a:pt x="5870" y="2654"/>
                    </a:lnTo>
                    <a:lnTo>
                      <a:pt x="5764" y="2654"/>
                    </a:lnTo>
                    <a:lnTo>
                      <a:pt x="5657" y="2685"/>
                    </a:lnTo>
                    <a:lnTo>
                      <a:pt x="5550" y="2715"/>
                    </a:lnTo>
                    <a:lnTo>
                      <a:pt x="5550" y="2776"/>
                    </a:lnTo>
                    <a:lnTo>
                      <a:pt x="5444" y="2837"/>
                    </a:lnTo>
                    <a:lnTo>
                      <a:pt x="5283" y="2959"/>
                    </a:lnTo>
                    <a:lnTo>
                      <a:pt x="5283" y="3021"/>
                    </a:lnTo>
                    <a:lnTo>
                      <a:pt x="5283" y="3082"/>
                    </a:lnTo>
                    <a:lnTo>
                      <a:pt x="5230" y="3204"/>
                    </a:lnTo>
                    <a:lnTo>
                      <a:pt x="5123" y="3204"/>
                    </a:lnTo>
                    <a:lnTo>
                      <a:pt x="5017" y="3204"/>
                    </a:lnTo>
                    <a:lnTo>
                      <a:pt x="4803" y="3204"/>
                    </a:lnTo>
                    <a:lnTo>
                      <a:pt x="4643" y="3265"/>
                    </a:lnTo>
                    <a:lnTo>
                      <a:pt x="4643" y="3326"/>
                    </a:lnTo>
                    <a:lnTo>
                      <a:pt x="4856" y="3387"/>
                    </a:lnTo>
                    <a:lnTo>
                      <a:pt x="4856" y="3417"/>
                    </a:lnTo>
                    <a:lnTo>
                      <a:pt x="4910" y="3417"/>
                    </a:lnTo>
                    <a:lnTo>
                      <a:pt x="4910" y="3448"/>
                    </a:lnTo>
                    <a:lnTo>
                      <a:pt x="4856" y="3570"/>
                    </a:lnTo>
                    <a:lnTo>
                      <a:pt x="5017" y="3661"/>
                    </a:lnTo>
                    <a:lnTo>
                      <a:pt x="5123" y="3783"/>
                    </a:lnTo>
                    <a:lnTo>
                      <a:pt x="5123" y="3814"/>
                    </a:lnTo>
                    <a:lnTo>
                      <a:pt x="5230" y="3814"/>
                    </a:lnTo>
                    <a:lnTo>
                      <a:pt x="5337" y="3783"/>
                    </a:lnTo>
                    <a:lnTo>
                      <a:pt x="5550" y="3753"/>
                    </a:lnTo>
                    <a:lnTo>
                      <a:pt x="5710" y="3661"/>
                    </a:lnTo>
                    <a:lnTo>
                      <a:pt x="5870" y="3661"/>
                    </a:lnTo>
                    <a:lnTo>
                      <a:pt x="5924" y="3631"/>
                    </a:lnTo>
                    <a:lnTo>
                      <a:pt x="5977" y="3631"/>
                    </a:lnTo>
                    <a:lnTo>
                      <a:pt x="5977" y="3661"/>
                    </a:lnTo>
                    <a:lnTo>
                      <a:pt x="5977" y="3753"/>
                    </a:lnTo>
                    <a:lnTo>
                      <a:pt x="5764" y="3905"/>
                    </a:lnTo>
                    <a:lnTo>
                      <a:pt x="5657" y="4027"/>
                    </a:lnTo>
                    <a:lnTo>
                      <a:pt x="5497" y="4149"/>
                    </a:lnTo>
                    <a:lnTo>
                      <a:pt x="5337" y="4241"/>
                    </a:lnTo>
                    <a:lnTo>
                      <a:pt x="5283" y="4271"/>
                    </a:lnTo>
                    <a:lnTo>
                      <a:pt x="5230" y="4424"/>
                    </a:lnTo>
                    <a:lnTo>
                      <a:pt x="5123" y="4516"/>
                    </a:lnTo>
                    <a:lnTo>
                      <a:pt x="5070" y="4607"/>
                    </a:lnTo>
                    <a:lnTo>
                      <a:pt x="5017" y="4668"/>
                    </a:lnTo>
                    <a:lnTo>
                      <a:pt x="4856" y="4790"/>
                    </a:lnTo>
                    <a:lnTo>
                      <a:pt x="4803" y="4882"/>
                    </a:lnTo>
                    <a:lnTo>
                      <a:pt x="4803" y="5004"/>
                    </a:lnTo>
                    <a:lnTo>
                      <a:pt x="4696" y="5034"/>
                    </a:lnTo>
                    <a:lnTo>
                      <a:pt x="4910" y="5034"/>
                    </a:lnTo>
                    <a:lnTo>
                      <a:pt x="5017" y="5126"/>
                    </a:lnTo>
                    <a:lnTo>
                      <a:pt x="4910" y="5248"/>
                    </a:lnTo>
                    <a:lnTo>
                      <a:pt x="4696" y="5370"/>
                    </a:lnTo>
                    <a:lnTo>
                      <a:pt x="4483" y="5522"/>
                    </a:lnTo>
                    <a:lnTo>
                      <a:pt x="4376" y="5705"/>
                    </a:lnTo>
                    <a:lnTo>
                      <a:pt x="4216" y="5827"/>
                    </a:lnTo>
                    <a:lnTo>
                      <a:pt x="4056" y="5980"/>
                    </a:lnTo>
                    <a:lnTo>
                      <a:pt x="4056" y="6011"/>
                    </a:lnTo>
                    <a:lnTo>
                      <a:pt x="4269" y="6072"/>
                    </a:lnTo>
                    <a:lnTo>
                      <a:pt x="4430" y="5980"/>
                    </a:lnTo>
                    <a:lnTo>
                      <a:pt x="4643" y="5736"/>
                    </a:lnTo>
                    <a:lnTo>
                      <a:pt x="4910" y="5522"/>
                    </a:lnTo>
                    <a:lnTo>
                      <a:pt x="5070" y="5400"/>
                    </a:lnTo>
                    <a:lnTo>
                      <a:pt x="5230" y="5278"/>
                    </a:lnTo>
                    <a:lnTo>
                      <a:pt x="5230" y="5217"/>
                    </a:lnTo>
                    <a:lnTo>
                      <a:pt x="5283" y="5126"/>
                    </a:lnTo>
                    <a:lnTo>
                      <a:pt x="5283" y="5004"/>
                    </a:lnTo>
                    <a:lnTo>
                      <a:pt x="5283" y="4851"/>
                    </a:lnTo>
                    <a:lnTo>
                      <a:pt x="5283" y="4760"/>
                    </a:lnTo>
                    <a:lnTo>
                      <a:pt x="5337" y="4760"/>
                    </a:lnTo>
                    <a:lnTo>
                      <a:pt x="5444" y="4729"/>
                    </a:lnTo>
                    <a:lnTo>
                      <a:pt x="5550" y="4638"/>
                    </a:lnTo>
                    <a:lnTo>
                      <a:pt x="5870" y="4485"/>
                    </a:lnTo>
                    <a:lnTo>
                      <a:pt x="5924" y="4485"/>
                    </a:lnTo>
                    <a:lnTo>
                      <a:pt x="5870" y="4607"/>
                    </a:lnTo>
                    <a:lnTo>
                      <a:pt x="5710" y="4760"/>
                    </a:lnTo>
                    <a:lnTo>
                      <a:pt x="5497" y="4912"/>
                    </a:lnTo>
                    <a:lnTo>
                      <a:pt x="5444" y="5034"/>
                    </a:lnTo>
                    <a:lnTo>
                      <a:pt x="5444" y="5126"/>
                    </a:lnTo>
                    <a:lnTo>
                      <a:pt x="5497" y="5034"/>
                    </a:lnTo>
                    <a:lnTo>
                      <a:pt x="5550" y="5034"/>
                    </a:lnTo>
                    <a:lnTo>
                      <a:pt x="5657" y="5034"/>
                    </a:lnTo>
                    <a:lnTo>
                      <a:pt x="5710" y="4973"/>
                    </a:lnTo>
                    <a:lnTo>
                      <a:pt x="5764" y="4973"/>
                    </a:lnTo>
                    <a:lnTo>
                      <a:pt x="5870" y="5004"/>
                    </a:lnTo>
                    <a:lnTo>
                      <a:pt x="5924" y="5034"/>
                    </a:lnTo>
                    <a:lnTo>
                      <a:pt x="5977" y="5095"/>
                    </a:lnTo>
                    <a:lnTo>
                      <a:pt x="5977" y="5034"/>
                    </a:lnTo>
                    <a:lnTo>
                      <a:pt x="6084" y="5034"/>
                    </a:lnTo>
                    <a:lnTo>
                      <a:pt x="6084" y="5004"/>
                    </a:lnTo>
                    <a:lnTo>
                      <a:pt x="6137" y="4790"/>
                    </a:lnTo>
                    <a:lnTo>
                      <a:pt x="6191" y="4851"/>
                    </a:lnTo>
                    <a:lnTo>
                      <a:pt x="6404" y="4912"/>
                    </a:lnTo>
                    <a:lnTo>
                      <a:pt x="6564" y="5034"/>
                    </a:lnTo>
                    <a:lnTo>
                      <a:pt x="6564" y="5095"/>
                    </a:lnTo>
                    <a:lnTo>
                      <a:pt x="6351" y="5095"/>
                    </a:lnTo>
                    <a:lnTo>
                      <a:pt x="6191" y="5156"/>
                    </a:lnTo>
                    <a:lnTo>
                      <a:pt x="6137" y="5248"/>
                    </a:lnTo>
                    <a:lnTo>
                      <a:pt x="6084" y="5370"/>
                    </a:lnTo>
                    <a:lnTo>
                      <a:pt x="6084" y="5461"/>
                    </a:lnTo>
                    <a:lnTo>
                      <a:pt x="5977" y="5522"/>
                    </a:lnTo>
                    <a:lnTo>
                      <a:pt x="6084" y="5644"/>
                    </a:lnTo>
                    <a:lnTo>
                      <a:pt x="6191" y="5766"/>
                    </a:lnTo>
                    <a:lnTo>
                      <a:pt x="6191" y="5980"/>
                    </a:lnTo>
                    <a:lnTo>
                      <a:pt x="5924" y="6133"/>
                    </a:lnTo>
                    <a:lnTo>
                      <a:pt x="5657" y="6377"/>
                    </a:lnTo>
                    <a:lnTo>
                      <a:pt x="5337" y="6621"/>
                    </a:lnTo>
                    <a:lnTo>
                      <a:pt x="5123" y="6804"/>
                    </a:lnTo>
                    <a:lnTo>
                      <a:pt x="5123" y="6956"/>
                    </a:lnTo>
                    <a:lnTo>
                      <a:pt x="4910" y="6834"/>
                    </a:lnTo>
                    <a:lnTo>
                      <a:pt x="4856" y="6926"/>
                    </a:lnTo>
                    <a:lnTo>
                      <a:pt x="4856" y="7170"/>
                    </a:lnTo>
                    <a:lnTo>
                      <a:pt x="4910" y="7444"/>
                    </a:lnTo>
                    <a:lnTo>
                      <a:pt x="5017" y="7536"/>
                    </a:lnTo>
                    <a:lnTo>
                      <a:pt x="5123" y="7536"/>
                    </a:lnTo>
                    <a:lnTo>
                      <a:pt x="5230" y="7231"/>
                    </a:lnTo>
                    <a:lnTo>
                      <a:pt x="5283" y="7170"/>
                    </a:lnTo>
                    <a:lnTo>
                      <a:pt x="5337" y="7170"/>
                    </a:lnTo>
                    <a:lnTo>
                      <a:pt x="5550" y="7292"/>
                    </a:lnTo>
                    <a:lnTo>
                      <a:pt x="5870" y="7475"/>
                    </a:lnTo>
                    <a:lnTo>
                      <a:pt x="5977" y="7567"/>
                    </a:lnTo>
                    <a:lnTo>
                      <a:pt x="6137" y="7444"/>
                    </a:lnTo>
                    <a:lnTo>
                      <a:pt x="6191" y="7292"/>
                    </a:lnTo>
                    <a:lnTo>
                      <a:pt x="6351" y="7292"/>
                    </a:lnTo>
                    <a:lnTo>
                      <a:pt x="6564" y="7353"/>
                    </a:lnTo>
                    <a:lnTo>
                      <a:pt x="6724" y="7414"/>
                    </a:lnTo>
                    <a:lnTo>
                      <a:pt x="6991" y="7444"/>
                    </a:lnTo>
                    <a:lnTo>
                      <a:pt x="7205" y="7414"/>
                    </a:lnTo>
                    <a:lnTo>
                      <a:pt x="7365" y="7353"/>
                    </a:lnTo>
                    <a:lnTo>
                      <a:pt x="7418" y="7353"/>
                    </a:lnTo>
                    <a:lnTo>
                      <a:pt x="7578" y="7353"/>
                    </a:lnTo>
                    <a:lnTo>
                      <a:pt x="7685" y="7292"/>
                    </a:lnTo>
                    <a:lnTo>
                      <a:pt x="8005" y="7231"/>
                    </a:lnTo>
                    <a:lnTo>
                      <a:pt x="8112" y="7292"/>
                    </a:lnTo>
                    <a:lnTo>
                      <a:pt x="8432" y="7322"/>
                    </a:lnTo>
                    <a:lnTo>
                      <a:pt x="8646" y="7353"/>
                    </a:lnTo>
                    <a:lnTo>
                      <a:pt x="8486" y="7444"/>
                    </a:lnTo>
                    <a:lnTo>
                      <a:pt x="8325" y="7414"/>
                    </a:lnTo>
                    <a:lnTo>
                      <a:pt x="8272" y="7444"/>
                    </a:lnTo>
                    <a:lnTo>
                      <a:pt x="8059" y="7536"/>
                    </a:lnTo>
                    <a:lnTo>
                      <a:pt x="7845" y="7689"/>
                    </a:lnTo>
                    <a:lnTo>
                      <a:pt x="7632" y="7841"/>
                    </a:lnTo>
                    <a:lnTo>
                      <a:pt x="7418" y="8024"/>
                    </a:lnTo>
                    <a:lnTo>
                      <a:pt x="7365" y="8177"/>
                    </a:lnTo>
                    <a:lnTo>
                      <a:pt x="7365" y="8299"/>
                    </a:lnTo>
                    <a:lnTo>
                      <a:pt x="7418" y="8451"/>
                    </a:lnTo>
                    <a:lnTo>
                      <a:pt x="7472" y="8543"/>
                    </a:lnTo>
                    <a:lnTo>
                      <a:pt x="7578" y="8695"/>
                    </a:lnTo>
                    <a:lnTo>
                      <a:pt x="7578" y="8756"/>
                    </a:lnTo>
                    <a:lnTo>
                      <a:pt x="7685" y="8665"/>
                    </a:lnTo>
                    <a:lnTo>
                      <a:pt x="7685" y="8695"/>
                    </a:lnTo>
                    <a:lnTo>
                      <a:pt x="7792" y="8817"/>
                    </a:lnTo>
                    <a:lnTo>
                      <a:pt x="7792" y="9001"/>
                    </a:lnTo>
                    <a:lnTo>
                      <a:pt x="8005" y="8940"/>
                    </a:lnTo>
                    <a:lnTo>
                      <a:pt x="8325" y="8940"/>
                    </a:lnTo>
                    <a:lnTo>
                      <a:pt x="8646" y="8787"/>
                    </a:lnTo>
                    <a:lnTo>
                      <a:pt x="8752" y="8878"/>
                    </a:lnTo>
                    <a:lnTo>
                      <a:pt x="8646" y="8940"/>
                    </a:lnTo>
                    <a:lnTo>
                      <a:pt x="8539" y="9123"/>
                    </a:lnTo>
                    <a:lnTo>
                      <a:pt x="8432" y="9306"/>
                    </a:lnTo>
                    <a:lnTo>
                      <a:pt x="8219" y="9397"/>
                    </a:lnTo>
                    <a:lnTo>
                      <a:pt x="8005" y="9641"/>
                    </a:lnTo>
                    <a:lnTo>
                      <a:pt x="8112" y="9672"/>
                    </a:lnTo>
                    <a:lnTo>
                      <a:pt x="8272" y="9733"/>
                    </a:lnTo>
                    <a:lnTo>
                      <a:pt x="8059" y="9885"/>
                    </a:lnTo>
                    <a:lnTo>
                      <a:pt x="7845" y="10038"/>
                    </a:lnTo>
                    <a:lnTo>
                      <a:pt x="7792" y="10160"/>
                    </a:lnTo>
                    <a:lnTo>
                      <a:pt x="7845" y="10282"/>
                    </a:lnTo>
                    <a:lnTo>
                      <a:pt x="8005" y="10373"/>
                    </a:lnTo>
                    <a:lnTo>
                      <a:pt x="7845" y="10404"/>
                    </a:lnTo>
                    <a:lnTo>
                      <a:pt x="7578" y="10526"/>
                    </a:lnTo>
                    <a:lnTo>
                      <a:pt x="7258" y="10496"/>
                    </a:lnTo>
                    <a:lnTo>
                      <a:pt x="6831" y="10465"/>
                    </a:lnTo>
                    <a:lnTo>
                      <a:pt x="6191" y="10373"/>
                    </a:lnTo>
                    <a:lnTo>
                      <a:pt x="5710" y="10465"/>
                    </a:lnTo>
                    <a:lnTo>
                      <a:pt x="5123" y="10648"/>
                    </a:lnTo>
                    <a:lnTo>
                      <a:pt x="4643" y="10862"/>
                    </a:lnTo>
                    <a:lnTo>
                      <a:pt x="4163" y="11075"/>
                    </a:lnTo>
                    <a:lnTo>
                      <a:pt x="4269" y="11136"/>
                    </a:lnTo>
                    <a:lnTo>
                      <a:pt x="4856" y="11014"/>
                    </a:lnTo>
                    <a:lnTo>
                      <a:pt x="5283" y="10984"/>
                    </a:lnTo>
                    <a:lnTo>
                      <a:pt x="5283" y="11197"/>
                    </a:lnTo>
                    <a:lnTo>
                      <a:pt x="5123" y="11441"/>
                    </a:lnTo>
                    <a:lnTo>
                      <a:pt x="5123" y="11624"/>
                    </a:lnTo>
                    <a:lnTo>
                      <a:pt x="5123" y="11716"/>
                    </a:lnTo>
                    <a:lnTo>
                      <a:pt x="5283" y="11838"/>
                    </a:lnTo>
                    <a:lnTo>
                      <a:pt x="5070" y="11991"/>
                    </a:lnTo>
                    <a:lnTo>
                      <a:pt x="5017" y="12052"/>
                    </a:lnTo>
                    <a:lnTo>
                      <a:pt x="4696" y="12296"/>
                    </a:lnTo>
                    <a:lnTo>
                      <a:pt x="4376" y="12357"/>
                    </a:lnTo>
                    <a:lnTo>
                      <a:pt x="3949" y="12479"/>
                    </a:lnTo>
                    <a:lnTo>
                      <a:pt x="3522" y="12570"/>
                    </a:lnTo>
                    <a:lnTo>
                      <a:pt x="2989" y="12662"/>
                    </a:lnTo>
                    <a:lnTo>
                      <a:pt x="2562" y="12723"/>
                    </a:lnTo>
                    <a:lnTo>
                      <a:pt x="2241" y="12784"/>
                    </a:lnTo>
                    <a:lnTo>
                      <a:pt x="2295" y="12845"/>
                    </a:lnTo>
                    <a:lnTo>
                      <a:pt x="2295" y="12967"/>
                    </a:lnTo>
                    <a:lnTo>
                      <a:pt x="2348" y="13089"/>
                    </a:lnTo>
                    <a:lnTo>
                      <a:pt x="2455" y="13211"/>
                    </a:lnTo>
                    <a:lnTo>
                      <a:pt x="2508" y="13272"/>
                    </a:lnTo>
                    <a:lnTo>
                      <a:pt x="2508" y="13302"/>
                    </a:lnTo>
                    <a:lnTo>
                      <a:pt x="2722" y="13333"/>
                    </a:lnTo>
                    <a:lnTo>
                      <a:pt x="2989" y="13333"/>
                    </a:lnTo>
                    <a:lnTo>
                      <a:pt x="3362" y="13180"/>
                    </a:lnTo>
                    <a:lnTo>
                      <a:pt x="3736" y="13150"/>
                    </a:lnTo>
                    <a:lnTo>
                      <a:pt x="3843" y="13180"/>
                    </a:lnTo>
                    <a:lnTo>
                      <a:pt x="3843" y="13272"/>
                    </a:lnTo>
                    <a:lnTo>
                      <a:pt x="3843" y="13455"/>
                    </a:lnTo>
                    <a:lnTo>
                      <a:pt x="3949" y="13577"/>
                    </a:lnTo>
                    <a:lnTo>
                      <a:pt x="4376" y="13638"/>
                    </a:lnTo>
                    <a:lnTo>
                      <a:pt x="4696" y="13547"/>
                    </a:lnTo>
                    <a:lnTo>
                      <a:pt x="4803" y="13547"/>
                    </a:lnTo>
                    <a:lnTo>
                      <a:pt x="4910" y="13577"/>
                    </a:lnTo>
                    <a:lnTo>
                      <a:pt x="5017" y="13699"/>
                    </a:lnTo>
                    <a:lnTo>
                      <a:pt x="5123" y="13913"/>
                    </a:lnTo>
                    <a:lnTo>
                      <a:pt x="5283" y="14065"/>
                    </a:lnTo>
                    <a:lnTo>
                      <a:pt x="5497" y="14157"/>
                    </a:lnTo>
                    <a:lnTo>
                      <a:pt x="5764" y="14187"/>
                    </a:lnTo>
                    <a:lnTo>
                      <a:pt x="6084" y="14126"/>
                    </a:lnTo>
                    <a:lnTo>
                      <a:pt x="6297" y="14004"/>
                    </a:lnTo>
                    <a:lnTo>
                      <a:pt x="6564" y="13913"/>
                    </a:lnTo>
                    <a:lnTo>
                      <a:pt x="6778" y="13882"/>
                    </a:lnTo>
                    <a:lnTo>
                      <a:pt x="7205" y="13760"/>
                    </a:lnTo>
                    <a:lnTo>
                      <a:pt x="7418" y="13669"/>
                    </a:lnTo>
                    <a:lnTo>
                      <a:pt x="7418" y="13821"/>
                    </a:lnTo>
                    <a:lnTo>
                      <a:pt x="7205" y="14004"/>
                    </a:lnTo>
                    <a:lnTo>
                      <a:pt x="6778" y="14187"/>
                    </a:lnTo>
                    <a:lnTo>
                      <a:pt x="6404" y="14370"/>
                    </a:lnTo>
                    <a:lnTo>
                      <a:pt x="6297" y="14492"/>
                    </a:lnTo>
                    <a:lnTo>
                      <a:pt x="6137" y="14553"/>
                    </a:lnTo>
                    <a:lnTo>
                      <a:pt x="5977" y="14614"/>
                    </a:lnTo>
                    <a:lnTo>
                      <a:pt x="5657" y="14553"/>
                    </a:lnTo>
                    <a:lnTo>
                      <a:pt x="5070" y="14492"/>
                    </a:lnTo>
                    <a:lnTo>
                      <a:pt x="4483" y="14431"/>
                    </a:lnTo>
                    <a:lnTo>
                      <a:pt x="3949" y="14431"/>
                    </a:lnTo>
                    <a:lnTo>
                      <a:pt x="3949" y="14492"/>
                    </a:lnTo>
                    <a:lnTo>
                      <a:pt x="3629" y="14645"/>
                    </a:lnTo>
                    <a:lnTo>
                      <a:pt x="3202" y="14736"/>
                    </a:lnTo>
                    <a:lnTo>
                      <a:pt x="2882" y="15011"/>
                    </a:lnTo>
                    <a:lnTo>
                      <a:pt x="2295" y="15255"/>
                    </a:lnTo>
                    <a:lnTo>
                      <a:pt x="1708" y="15499"/>
                    </a:lnTo>
                    <a:lnTo>
                      <a:pt x="1281" y="15652"/>
                    </a:lnTo>
                    <a:lnTo>
                      <a:pt x="961" y="15835"/>
                    </a:lnTo>
                    <a:lnTo>
                      <a:pt x="587" y="15896"/>
                    </a:lnTo>
                    <a:lnTo>
                      <a:pt x="320" y="15987"/>
                    </a:lnTo>
                    <a:lnTo>
                      <a:pt x="107" y="16140"/>
                    </a:lnTo>
                    <a:lnTo>
                      <a:pt x="0" y="16231"/>
                    </a:lnTo>
                    <a:lnTo>
                      <a:pt x="213" y="16109"/>
                    </a:lnTo>
                    <a:lnTo>
                      <a:pt x="374" y="16079"/>
                    </a:lnTo>
                    <a:lnTo>
                      <a:pt x="587" y="16140"/>
                    </a:lnTo>
                    <a:lnTo>
                      <a:pt x="747" y="16262"/>
                    </a:lnTo>
                    <a:lnTo>
                      <a:pt x="961" y="16262"/>
                    </a:lnTo>
                    <a:lnTo>
                      <a:pt x="854" y="16262"/>
                    </a:lnTo>
                    <a:lnTo>
                      <a:pt x="1014" y="16384"/>
                    </a:lnTo>
                    <a:lnTo>
                      <a:pt x="1174" y="16323"/>
                    </a:lnTo>
                    <a:lnTo>
                      <a:pt x="1388" y="16109"/>
                    </a:lnTo>
                    <a:lnTo>
                      <a:pt x="1815" y="16018"/>
                    </a:lnTo>
                    <a:lnTo>
                      <a:pt x="2135" y="15835"/>
                    </a:lnTo>
                    <a:lnTo>
                      <a:pt x="2455" y="15865"/>
                    </a:lnTo>
                    <a:lnTo>
                      <a:pt x="2775" y="15896"/>
                    </a:lnTo>
                    <a:lnTo>
                      <a:pt x="2989" y="15957"/>
                    </a:lnTo>
                    <a:lnTo>
                      <a:pt x="3309" y="15957"/>
                    </a:lnTo>
                    <a:lnTo>
                      <a:pt x="3522" y="16018"/>
                    </a:lnTo>
                    <a:lnTo>
                      <a:pt x="3736" y="16109"/>
                    </a:lnTo>
                    <a:lnTo>
                      <a:pt x="3949" y="16231"/>
                    </a:lnTo>
                    <a:lnTo>
                      <a:pt x="4056" y="16262"/>
                    </a:lnTo>
                    <a:lnTo>
                      <a:pt x="4216" y="16262"/>
                    </a:lnTo>
                    <a:lnTo>
                      <a:pt x="4269" y="16201"/>
                    </a:lnTo>
                    <a:lnTo>
                      <a:pt x="4483" y="16109"/>
                    </a:lnTo>
                    <a:lnTo>
                      <a:pt x="4696" y="15835"/>
                    </a:lnTo>
                    <a:lnTo>
                      <a:pt x="4856" y="15621"/>
                    </a:lnTo>
                    <a:lnTo>
                      <a:pt x="5017" y="15591"/>
                    </a:lnTo>
                    <a:lnTo>
                      <a:pt x="5070" y="15621"/>
                    </a:lnTo>
                    <a:lnTo>
                      <a:pt x="5283" y="15652"/>
                    </a:lnTo>
                    <a:lnTo>
                      <a:pt x="5710" y="15591"/>
                    </a:lnTo>
                    <a:lnTo>
                      <a:pt x="6137" y="15591"/>
                    </a:lnTo>
                    <a:lnTo>
                      <a:pt x="6351" y="15530"/>
                    </a:lnTo>
                    <a:lnTo>
                      <a:pt x="6511" y="15652"/>
                    </a:lnTo>
                    <a:lnTo>
                      <a:pt x="6618" y="15835"/>
                    </a:lnTo>
                    <a:lnTo>
                      <a:pt x="6724" y="15957"/>
                    </a:lnTo>
                    <a:lnTo>
                      <a:pt x="6778" y="16018"/>
                    </a:lnTo>
                    <a:lnTo>
                      <a:pt x="6831" y="16018"/>
                    </a:lnTo>
                    <a:lnTo>
                      <a:pt x="6991" y="15957"/>
                    </a:lnTo>
                    <a:lnTo>
                      <a:pt x="7365" y="15896"/>
                    </a:lnTo>
                    <a:lnTo>
                      <a:pt x="7685" y="16018"/>
                    </a:lnTo>
                    <a:lnTo>
                      <a:pt x="7898" y="15987"/>
                    </a:lnTo>
                    <a:lnTo>
                      <a:pt x="7845" y="15835"/>
                    </a:lnTo>
                    <a:lnTo>
                      <a:pt x="8272" y="15865"/>
                    </a:lnTo>
                    <a:lnTo>
                      <a:pt x="8752" y="15896"/>
                    </a:lnTo>
                    <a:lnTo>
                      <a:pt x="8912" y="15865"/>
                    </a:lnTo>
                    <a:lnTo>
                      <a:pt x="9179" y="15835"/>
                    </a:lnTo>
                    <a:lnTo>
                      <a:pt x="9286" y="15713"/>
                    </a:lnTo>
                    <a:lnTo>
                      <a:pt x="9339" y="15591"/>
                    </a:lnTo>
                    <a:lnTo>
                      <a:pt x="9500" y="15713"/>
                    </a:lnTo>
                    <a:lnTo>
                      <a:pt x="9766" y="15774"/>
                    </a:lnTo>
                    <a:lnTo>
                      <a:pt x="10033" y="15774"/>
                    </a:lnTo>
                    <a:lnTo>
                      <a:pt x="10140" y="15865"/>
                    </a:lnTo>
                    <a:lnTo>
                      <a:pt x="10353" y="15987"/>
                    </a:lnTo>
                    <a:lnTo>
                      <a:pt x="10674" y="15987"/>
                    </a:lnTo>
                    <a:lnTo>
                      <a:pt x="11474" y="15957"/>
                    </a:lnTo>
                    <a:lnTo>
                      <a:pt x="11741" y="15987"/>
                    </a:lnTo>
                    <a:lnTo>
                      <a:pt x="12168" y="16079"/>
                    </a:lnTo>
                    <a:lnTo>
                      <a:pt x="12595" y="16079"/>
                    </a:lnTo>
                    <a:lnTo>
                      <a:pt x="13342" y="16018"/>
                    </a:lnTo>
                    <a:lnTo>
                      <a:pt x="13769" y="15987"/>
                    </a:lnTo>
                    <a:lnTo>
                      <a:pt x="14036" y="15957"/>
                    </a:lnTo>
                    <a:lnTo>
                      <a:pt x="14089" y="15865"/>
                    </a:lnTo>
                    <a:lnTo>
                      <a:pt x="14623" y="15743"/>
                    </a:lnTo>
                    <a:lnTo>
                      <a:pt x="15050" y="15591"/>
                    </a:lnTo>
                    <a:lnTo>
                      <a:pt x="15157" y="15347"/>
                    </a:lnTo>
                    <a:lnTo>
                      <a:pt x="15103" y="15255"/>
                    </a:lnTo>
                    <a:lnTo>
                      <a:pt x="14623" y="15164"/>
                    </a:lnTo>
                    <a:lnTo>
                      <a:pt x="14196" y="15164"/>
                    </a:lnTo>
                    <a:lnTo>
                      <a:pt x="13769" y="15103"/>
                    </a:lnTo>
                    <a:lnTo>
                      <a:pt x="13769" y="14889"/>
                    </a:lnTo>
                    <a:lnTo>
                      <a:pt x="13609" y="14767"/>
                    </a:lnTo>
                    <a:lnTo>
                      <a:pt x="13769" y="14736"/>
                    </a:lnTo>
                    <a:lnTo>
                      <a:pt x="14036" y="14736"/>
                    </a:lnTo>
                    <a:lnTo>
                      <a:pt x="14089" y="14614"/>
                    </a:lnTo>
                    <a:lnTo>
                      <a:pt x="14303" y="14492"/>
                    </a:lnTo>
                    <a:lnTo>
                      <a:pt x="14249" y="14401"/>
                    </a:lnTo>
                    <a:lnTo>
                      <a:pt x="14089" y="14370"/>
                    </a:lnTo>
                    <a:lnTo>
                      <a:pt x="14303" y="14279"/>
                    </a:lnTo>
                    <a:lnTo>
                      <a:pt x="14623" y="14248"/>
                    </a:lnTo>
                    <a:lnTo>
                      <a:pt x="14730" y="14309"/>
                    </a:lnTo>
                    <a:lnTo>
                      <a:pt x="15050" y="14279"/>
                    </a:lnTo>
                    <a:lnTo>
                      <a:pt x="15157" y="14157"/>
                    </a:lnTo>
                    <a:lnTo>
                      <a:pt x="15103" y="14065"/>
                    </a:lnTo>
                    <a:lnTo>
                      <a:pt x="15103" y="13943"/>
                    </a:lnTo>
                    <a:lnTo>
                      <a:pt x="15317" y="14004"/>
                    </a:lnTo>
                    <a:lnTo>
                      <a:pt x="15583" y="13943"/>
                    </a:lnTo>
                    <a:lnTo>
                      <a:pt x="15957" y="13760"/>
                    </a:lnTo>
                    <a:lnTo>
                      <a:pt x="16224" y="13302"/>
                    </a:lnTo>
                    <a:lnTo>
                      <a:pt x="16384" y="12967"/>
                    </a:lnTo>
                    <a:lnTo>
                      <a:pt x="16331" y="12601"/>
                    </a:lnTo>
                    <a:lnTo>
                      <a:pt x="16117" y="12326"/>
                    </a:lnTo>
                    <a:lnTo>
                      <a:pt x="15797" y="12113"/>
                    </a:lnTo>
                    <a:lnTo>
                      <a:pt x="15530" y="12052"/>
                    </a:lnTo>
                    <a:lnTo>
                      <a:pt x="15050" y="11991"/>
                    </a:lnTo>
                    <a:lnTo>
                      <a:pt x="14623" y="12052"/>
                    </a:lnTo>
                    <a:lnTo>
                      <a:pt x="14249" y="11991"/>
                    </a:lnTo>
                    <a:lnTo>
                      <a:pt x="14036" y="12204"/>
                    </a:lnTo>
                    <a:lnTo>
                      <a:pt x="13822" y="12296"/>
                    </a:lnTo>
                    <a:lnTo>
                      <a:pt x="13662" y="12174"/>
                    </a:lnTo>
                    <a:lnTo>
                      <a:pt x="13449" y="12113"/>
                    </a:lnTo>
                    <a:lnTo>
                      <a:pt x="13235" y="12082"/>
                    </a:lnTo>
                    <a:lnTo>
                      <a:pt x="13182" y="12082"/>
                    </a:lnTo>
                    <a:lnTo>
                      <a:pt x="13395" y="11868"/>
                    </a:lnTo>
                    <a:lnTo>
                      <a:pt x="13609" y="11807"/>
                    </a:lnTo>
                    <a:lnTo>
                      <a:pt x="13769" y="11716"/>
                    </a:lnTo>
                    <a:lnTo>
                      <a:pt x="13876" y="11624"/>
                    </a:lnTo>
                    <a:lnTo>
                      <a:pt x="14036" y="11502"/>
                    </a:lnTo>
                    <a:lnTo>
                      <a:pt x="14089" y="11319"/>
                    </a:lnTo>
                    <a:lnTo>
                      <a:pt x="13982" y="11136"/>
                    </a:lnTo>
                    <a:lnTo>
                      <a:pt x="13822" y="10984"/>
                    </a:lnTo>
                    <a:lnTo>
                      <a:pt x="13662" y="10862"/>
                    </a:lnTo>
                    <a:lnTo>
                      <a:pt x="13609" y="10709"/>
                    </a:lnTo>
                    <a:lnTo>
                      <a:pt x="13395" y="10618"/>
                    </a:lnTo>
                    <a:lnTo>
                      <a:pt x="13182" y="10496"/>
                    </a:lnTo>
                    <a:lnTo>
                      <a:pt x="13022" y="10282"/>
                    </a:lnTo>
                    <a:lnTo>
                      <a:pt x="13182" y="10251"/>
                    </a:lnTo>
                    <a:lnTo>
                      <a:pt x="13342" y="10404"/>
                    </a:lnTo>
                    <a:lnTo>
                      <a:pt x="13449" y="10526"/>
                    </a:lnTo>
                    <a:lnTo>
                      <a:pt x="13555" y="10526"/>
                    </a:lnTo>
                    <a:lnTo>
                      <a:pt x="13662" y="10587"/>
                    </a:lnTo>
                    <a:lnTo>
                      <a:pt x="13876" y="10618"/>
                    </a:lnTo>
                    <a:lnTo>
                      <a:pt x="13982" y="10587"/>
                    </a:lnTo>
                    <a:lnTo>
                      <a:pt x="13982" y="10251"/>
                    </a:lnTo>
                    <a:lnTo>
                      <a:pt x="13769" y="10099"/>
                    </a:lnTo>
                    <a:lnTo>
                      <a:pt x="13449" y="9794"/>
                    </a:lnTo>
                    <a:lnTo>
                      <a:pt x="13449" y="9489"/>
                    </a:lnTo>
                    <a:lnTo>
                      <a:pt x="13342" y="9245"/>
                    </a:lnTo>
                    <a:lnTo>
                      <a:pt x="13235" y="9245"/>
                    </a:lnTo>
                    <a:lnTo>
                      <a:pt x="13182" y="9001"/>
                    </a:lnTo>
                    <a:lnTo>
                      <a:pt x="12968" y="8695"/>
                    </a:lnTo>
                    <a:lnTo>
                      <a:pt x="12595" y="8543"/>
                    </a:lnTo>
                    <a:lnTo>
                      <a:pt x="12115" y="8451"/>
                    </a:lnTo>
                    <a:lnTo>
                      <a:pt x="12061" y="8390"/>
                    </a:lnTo>
                    <a:lnTo>
                      <a:pt x="11954" y="8085"/>
                    </a:lnTo>
                    <a:lnTo>
                      <a:pt x="11848" y="7811"/>
                    </a:lnTo>
                    <a:lnTo>
                      <a:pt x="11688" y="7536"/>
                    </a:lnTo>
                    <a:lnTo>
                      <a:pt x="11688" y="7292"/>
                    </a:lnTo>
                    <a:lnTo>
                      <a:pt x="11688" y="7078"/>
                    </a:lnTo>
                    <a:lnTo>
                      <a:pt x="11741" y="6926"/>
                    </a:lnTo>
                    <a:lnTo>
                      <a:pt x="11741" y="6804"/>
                    </a:lnTo>
                    <a:lnTo>
                      <a:pt x="11848" y="6499"/>
                    </a:lnTo>
                    <a:lnTo>
                      <a:pt x="11528" y="6346"/>
                    </a:lnTo>
                    <a:lnTo>
                      <a:pt x="11261" y="6072"/>
                    </a:lnTo>
                    <a:lnTo>
                      <a:pt x="11101" y="5827"/>
                    </a:lnTo>
                    <a:lnTo>
                      <a:pt x="10887" y="5644"/>
                    </a:lnTo>
                    <a:lnTo>
                      <a:pt x="10567" y="5522"/>
                    </a:lnTo>
                    <a:lnTo>
                      <a:pt x="10353" y="5400"/>
                    </a:lnTo>
                    <a:lnTo>
                      <a:pt x="10140" y="5370"/>
                    </a:lnTo>
                    <a:lnTo>
                      <a:pt x="10033" y="5370"/>
                    </a:lnTo>
                    <a:lnTo>
                      <a:pt x="9926" y="5370"/>
                    </a:lnTo>
                    <a:lnTo>
                      <a:pt x="9553" y="5400"/>
                    </a:lnTo>
                    <a:lnTo>
                      <a:pt x="9286" y="5370"/>
                    </a:lnTo>
                    <a:lnTo>
                      <a:pt x="9073" y="5278"/>
                    </a:lnTo>
                    <a:lnTo>
                      <a:pt x="9073" y="5248"/>
                    </a:lnTo>
                    <a:lnTo>
                      <a:pt x="9179" y="5095"/>
                    </a:lnTo>
                    <a:lnTo>
                      <a:pt x="9393" y="5004"/>
                    </a:lnTo>
                    <a:lnTo>
                      <a:pt x="9713" y="5004"/>
                    </a:lnTo>
                    <a:lnTo>
                      <a:pt x="10033" y="5004"/>
                    </a:lnTo>
                    <a:lnTo>
                      <a:pt x="10407" y="4973"/>
                    </a:lnTo>
                    <a:lnTo>
                      <a:pt x="10247" y="4851"/>
                    </a:lnTo>
                    <a:lnTo>
                      <a:pt x="10140" y="4638"/>
                    </a:lnTo>
                    <a:lnTo>
                      <a:pt x="9980" y="4607"/>
                    </a:lnTo>
                    <a:lnTo>
                      <a:pt x="9980" y="4485"/>
                    </a:lnTo>
                    <a:lnTo>
                      <a:pt x="10247" y="4516"/>
                    </a:lnTo>
                    <a:lnTo>
                      <a:pt x="10567" y="4485"/>
                    </a:lnTo>
                    <a:lnTo>
                      <a:pt x="10780" y="4302"/>
                    </a:lnTo>
                    <a:lnTo>
                      <a:pt x="10887" y="4149"/>
                    </a:lnTo>
                    <a:lnTo>
                      <a:pt x="11101" y="4027"/>
                    </a:lnTo>
                    <a:lnTo>
                      <a:pt x="11261" y="3936"/>
                    </a:lnTo>
                    <a:lnTo>
                      <a:pt x="11314" y="3905"/>
                    </a:lnTo>
                    <a:lnTo>
                      <a:pt x="11421" y="3814"/>
                    </a:lnTo>
                    <a:lnTo>
                      <a:pt x="11474" y="3814"/>
                    </a:lnTo>
                    <a:lnTo>
                      <a:pt x="11474" y="3783"/>
                    </a:lnTo>
                    <a:lnTo>
                      <a:pt x="11528" y="3661"/>
                    </a:lnTo>
                    <a:lnTo>
                      <a:pt x="11741" y="3448"/>
                    </a:lnTo>
                    <a:lnTo>
                      <a:pt x="11848" y="3295"/>
                    </a:lnTo>
                    <a:lnTo>
                      <a:pt x="11954" y="3143"/>
                    </a:lnTo>
                    <a:lnTo>
                      <a:pt x="12168" y="3051"/>
                    </a:lnTo>
                    <a:lnTo>
                      <a:pt x="12328" y="2959"/>
                    </a:lnTo>
                    <a:lnTo>
                      <a:pt x="12541" y="2898"/>
                    </a:lnTo>
                    <a:lnTo>
                      <a:pt x="12595" y="2685"/>
                    </a:lnTo>
                    <a:lnTo>
                      <a:pt x="12595" y="2532"/>
                    </a:lnTo>
                    <a:lnTo>
                      <a:pt x="12595" y="2319"/>
                    </a:lnTo>
                    <a:lnTo>
                      <a:pt x="12381" y="2288"/>
                    </a:lnTo>
                    <a:lnTo>
                      <a:pt x="12061" y="2227"/>
                    </a:lnTo>
                    <a:lnTo>
                      <a:pt x="11634" y="2227"/>
                    </a:lnTo>
                    <a:lnTo>
                      <a:pt x="11314" y="2166"/>
                    </a:lnTo>
                    <a:lnTo>
                      <a:pt x="10994" y="2105"/>
                    </a:lnTo>
                    <a:lnTo>
                      <a:pt x="10620" y="2105"/>
                    </a:lnTo>
                    <a:lnTo>
                      <a:pt x="10247" y="1983"/>
                    </a:lnTo>
                    <a:lnTo>
                      <a:pt x="9980" y="1983"/>
                    </a:lnTo>
                    <a:lnTo>
                      <a:pt x="9339" y="2044"/>
                    </a:lnTo>
                    <a:lnTo>
                      <a:pt x="8966" y="2075"/>
                    </a:lnTo>
                    <a:lnTo>
                      <a:pt x="8752" y="2197"/>
                    </a:lnTo>
                    <a:lnTo>
                      <a:pt x="8646" y="2105"/>
                    </a:lnTo>
                    <a:lnTo>
                      <a:pt x="8752" y="1953"/>
                    </a:lnTo>
                    <a:lnTo>
                      <a:pt x="8752" y="1922"/>
                    </a:lnTo>
                    <a:lnTo>
                      <a:pt x="8486" y="1922"/>
                    </a:lnTo>
                    <a:lnTo>
                      <a:pt x="8539" y="1831"/>
                    </a:lnTo>
                    <a:lnTo>
                      <a:pt x="9073" y="1831"/>
                    </a:lnTo>
                    <a:lnTo>
                      <a:pt x="9339" y="1678"/>
                    </a:lnTo>
                    <a:lnTo>
                      <a:pt x="9286" y="1617"/>
                    </a:lnTo>
                    <a:lnTo>
                      <a:pt x="8859" y="1587"/>
                    </a:lnTo>
                    <a:lnTo>
                      <a:pt x="8966" y="1434"/>
                    </a:lnTo>
                    <a:lnTo>
                      <a:pt x="8966" y="1464"/>
                    </a:lnTo>
                    <a:lnTo>
                      <a:pt x="9393" y="1251"/>
                    </a:lnTo>
                    <a:lnTo>
                      <a:pt x="10140" y="1098"/>
                    </a:lnTo>
                    <a:lnTo>
                      <a:pt x="10407" y="885"/>
                    </a:lnTo>
                    <a:lnTo>
                      <a:pt x="10887" y="763"/>
                    </a:lnTo>
                    <a:lnTo>
                      <a:pt x="11047" y="488"/>
                    </a:lnTo>
                    <a:lnTo>
                      <a:pt x="11207" y="275"/>
                    </a:lnTo>
                    <a:lnTo>
                      <a:pt x="10834" y="153"/>
                    </a:lnTo>
                    <a:lnTo>
                      <a:pt x="10674" y="214"/>
                    </a:lnTo>
                    <a:lnTo>
                      <a:pt x="10620" y="214"/>
                    </a:lnTo>
                    <a:lnTo>
                      <a:pt x="10353" y="214"/>
                    </a:lnTo>
                    <a:lnTo>
                      <a:pt x="9926" y="214"/>
                    </a:lnTo>
                    <a:lnTo>
                      <a:pt x="9553" y="153"/>
                    </a:lnTo>
                    <a:lnTo>
                      <a:pt x="9339" y="214"/>
                    </a:lnTo>
                    <a:lnTo>
                      <a:pt x="9073" y="214"/>
                    </a:lnTo>
                    <a:lnTo>
                      <a:pt x="9073" y="153"/>
                    </a:lnTo>
                    <a:lnTo>
                      <a:pt x="8752" y="92"/>
                    </a:lnTo>
                    <a:lnTo>
                      <a:pt x="8699" y="92"/>
                    </a:lnTo>
                    <a:lnTo>
                      <a:pt x="8646" y="31"/>
                    </a:lnTo>
                    <a:lnTo>
                      <a:pt x="8486" y="0"/>
                    </a:lnTo>
                    <a:lnTo>
                      <a:pt x="8325" y="0"/>
                    </a:lnTo>
                    <a:lnTo>
                      <a:pt x="8112" y="0"/>
                    </a:lnTo>
                    <a:lnTo>
                      <a:pt x="7845" y="214"/>
                    </a:lnTo>
                    <a:lnTo>
                      <a:pt x="7685" y="275"/>
                    </a:lnTo>
                    <a:lnTo>
                      <a:pt x="7632" y="458"/>
                    </a:lnTo>
                    <a:lnTo>
                      <a:pt x="7578" y="580"/>
                    </a:lnTo>
                    <a:lnTo>
                      <a:pt x="7472" y="580"/>
                    </a:lnTo>
                    <a:lnTo>
                      <a:pt x="7258" y="580"/>
                    </a:lnTo>
                    <a:lnTo>
                      <a:pt x="7205" y="51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0" name="Drawing 99"/>
              <p:cNvSpPr>
                <a:spLocks noChangeAspect="1"/>
              </p:cNvSpPr>
              <p:nvPr/>
            </p:nvSpPr>
            <p:spPr bwMode="auto">
              <a:xfrm>
                <a:off x="9316" y="-21797"/>
                <a:ext cx="930" cy="2"/>
              </a:xfrm>
              <a:custGeom>
                <a:avLst/>
                <a:gdLst/>
                <a:ahLst/>
                <a:cxnLst>
                  <a:cxn ang="0">
                    <a:pos x="12015" y="4915"/>
                  </a:cxn>
                  <a:cxn ang="0">
                    <a:pos x="10923" y="0"/>
                  </a:cxn>
                  <a:cxn ang="0">
                    <a:pos x="8738" y="0"/>
                  </a:cxn>
                  <a:cxn ang="0">
                    <a:pos x="7646" y="0"/>
                  </a:cxn>
                  <a:cxn ang="0">
                    <a:pos x="6554" y="3277"/>
                  </a:cxn>
                  <a:cxn ang="0">
                    <a:pos x="4369" y="3277"/>
                  </a:cxn>
                  <a:cxn ang="0">
                    <a:pos x="2185" y="4915"/>
                  </a:cxn>
                  <a:cxn ang="0">
                    <a:pos x="0" y="6554"/>
                  </a:cxn>
                  <a:cxn ang="0">
                    <a:pos x="2185" y="11469"/>
                  </a:cxn>
                  <a:cxn ang="0">
                    <a:pos x="7646" y="16384"/>
                  </a:cxn>
                  <a:cxn ang="0">
                    <a:pos x="12015" y="16384"/>
                  </a:cxn>
                  <a:cxn ang="0">
                    <a:pos x="15292" y="11469"/>
                  </a:cxn>
                  <a:cxn ang="0">
                    <a:pos x="16384" y="9830"/>
                  </a:cxn>
                  <a:cxn ang="0">
                    <a:pos x="16384" y="6554"/>
                  </a:cxn>
                  <a:cxn ang="0">
                    <a:pos x="12015" y="4915"/>
                  </a:cxn>
                </a:cxnLst>
                <a:rect l="0" t="0" r="r" b="b"/>
                <a:pathLst>
                  <a:path w="16384" h="16384">
                    <a:moveTo>
                      <a:pt x="12015" y="4915"/>
                    </a:moveTo>
                    <a:lnTo>
                      <a:pt x="10923" y="0"/>
                    </a:lnTo>
                    <a:lnTo>
                      <a:pt x="8738" y="0"/>
                    </a:lnTo>
                    <a:lnTo>
                      <a:pt x="7646" y="0"/>
                    </a:lnTo>
                    <a:lnTo>
                      <a:pt x="6554" y="3277"/>
                    </a:lnTo>
                    <a:lnTo>
                      <a:pt x="4369" y="3277"/>
                    </a:lnTo>
                    <a:lnTo>
                      <a:pt x="2185" y="4915"/>
                    </a:lnTo>
                    <a:lnTo>
                      <a:pt x="0" y="6554"/>
                    </a:lnTo>
                    <a:lnTo>
                      <a:pt x="2185" y="11469"/>
                    </a:lnTo>
                    <a:lnTo>
                      <a:pt x="7646" y="16384"/>
                    </a:lnTo>
                    <a:lnTo>
                      <a:pt x="12015" y="16384"/>
                    </a:lnTo>
                    <a:lnTo>
                      <a:pt x="15292" y="11469"/>
                    </a:lnTo>
                    <a:lnTo>
                      <a:pt x="16384" y="9830"/>
                    </a:lnTo>
                    <a:lnTo>
                      <a:pt x="16384" y="6554"/>
                    </a:lnTo>
                    <a:lnTo>
                      <a:pt x="12015" y="491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1" name="Drawing 100"/>
              <p:cNvSpPr>
                <a:spLocks noChangeAspect="1"/>
              </p:cNvSpPr>
              <p:nvPr/>
            </p:nvSpPr>
            <p:spPr bwMode="auto">
              <a:xfrm>
                <a:off x="4790" y="-21845"/>
                <a:ext cx="558" cy="3"/>
              </a:xfrm>
              <a:custGeom>
                <a:avLst/>
                <a:gdLst/>
                <a:ahLst/>
                <a:cxnLst>
                  <a:cxn ang="0">
                    <a:pos x="9102" y="16384"/>
                  </a:cxn>
                  <a:cxn ang="0">
                    <a:pos x="16384" y="13653"/>
                  </a:cxn>
                  <a:cxn ang="0">
                    <a:pos x="12743" y="5461"/>
                  </a:cxn>
                  <a:cxn ang="0">
                    <a:pos x="7282" y="0"/>
                  </a:cxn>
                  <a:cxn ang="0">
                    <a:pos x="0" y="0"/>
                  </a:cxn>
                  <a:cxn ang="0">
                    <a:pos x="9102" y="16384"/>
                  </a:cxn>
                </a:cxnLst>
                <a:rect l="0" t="0" r="r" b="b"/>
                <a:pathLst>
                  <a:path w="16384" h="16384">
                    <a:moveTo>
                      <a:pt x="9102" y="16384"/>
                    </a:moveTo>
                    <a:lnTo>
                      <a:pt x="16384" y="13653"/>
                    </a:lnTo>
                    <a:lnTo>
                      <a:pt x="12743" y="5461"/>
                    </a:lnTo>
                    <a:lnTo>
                      <a:pt x="7282" y="0"/>
                    </a:lnTo>
                    <a:lnTo>
                      <a:pt x="0" y="0"/>
                    </a:lnTo>
                    <a:lnTo>
                      <a:pt x="9102"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2" name="Drawing 101"/>
              <p:cNvSpPr>
                <a:spLocks noChangeAspect="1"/>
              </p:cNvSpPr>
              <p:nvPr/>
            </p:nvSpPr>
            <p:spPr bwMode="auto">
              <a:xfrm>
                <a:off x="4542" y="-21861"/>
                <a:ext cx="1302" cy="5"/>
              </a:xfrm>
              <a:custGeom>
                <a:avLst/>
                <a:gdLst/>
                <a:ahLst/>
                <a:cxnLst>
                  <a:cxn ang="0">
                    <a:pos x="14824" y="0"/>
                  </a:cxn>
                  <a:cxn ang="0">
                    <a:pos x="13263" y="0"/>
                  </a:cxn>
                  <a:cxn ang="0">
                    <a:pos x="11703" y="3855"/>
                  </a:cxn>
                  <a:cxn ang="0">
                    <a:pos x="7022" y="7710"/>
                  </a:cxn>
                  <a:cxn ang="0">
                    <a:pos x="3121" y="13493"/>
                  </a:cxn>
                  <a:cxn ang="0">
                    <a:pos x="0" y="16384"/>
                  </a:cxn>
                  <a:cxn ang="0">
                    <a:pos x="5461" y="16384"/>
                  </a:cxn>
                  <a:cxn ang="0">
                    <a:pos x="11703" y="15420"/>
                  </a:cxn>
                  <a:cxn ang="0">
                    <a:pos x="14824" y="9638"/>
                  </a:cxn>
                  <a:cxn ang="0">
                    <a:pos x="15604" y="5783"/>
                  </a:cxn>
                  <a:cxn ang="0">
                    <a:pos x="16384" y="1928"/>
                  </a:cxn>
                  <a:cxn ang="0">
                    <a:pos x="14824" y="0"/>
                  </a:cxn>
                </a:cxnLst>
                <a:rect l="0" t="0" r="r" b="b"/>
                <a:pathLst>
                  <a:path w="16384" h="16384">
                    <a:moveTo>
                      <a:pt x="14824" y="0"/>
                    </a:moveTo>
                    <a:lnTo>
                      <a:pt x="13263" y="0"/>
                    </a:lnTo>
                    <a:lnTo>
                      <a:pt x="11703" y="3855"/>
                    </a:lnTo>
                    <a:lnTo>
                      <a:pt x="7022" y="7710"/>
                    </a:lnTo>
                    <a:lnTo>
                      <a:pt x="3121" y="13493"/>
                    </a:lnTo>
                    <a:lnTo>
                      <a:pt x="0" y="16384"/>
                    </a:lnTo>
                    <a:lnTo>
                      <a:pt x="5461" y="16384"/>
                    </a:lnTo>
                    <a:lnTo>
                      <a:pt x="11703" y="15420"/>
                    </a:lnTo>
                    <a:lnTo>
                      <a:pt x="14824" y="9638"/>
                    </a:lnTo>
                    <a:lnTo>
                      <a:pt x="15604" y="5783"/>
                    </a:lnTo>
                    <a:lnTo>
                      <a:pt x="16384" y="1928"/>
                    </a:lnTo>
                    <a:lnTo>
                      <a:pt x="1482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3" name="Drawing 102"/>
              <p:cNvSpPr>
                <a:spLocks noChangeAspect="1"/>
              </p:cNvSpPr>
              <p:nvPr/>
            </p:nvSpPr>
            <p:spPr bwMode="auto">
              <a:xfrm>
                <a:off x="4728" y="-21883"/>
                <a:ext cx="558" cy="4"/>
              </a:xfrm>
              <a:custGeom>
                <a:avLst/>
                <a:gdLst/>
                <a:ahLst/>
                <a:cxnLst>
                  <a:cxn ang="0">
                    <a:pos x="3641" y="0"/>
                  </a:cxn>
                  <a:cxn ang="0">
                    <a:pos x="1820" y="4096"/>
                  </a:cxn>
                  <a:cxn ang="0">
                    <a:pos x="0" y="10240"/>
                  </a:cxn>
                  <a:cxn ang="0">
                    <a:pos x="1820" y="16384"/>
                  </a:cxn>
                  <a:cxn ang="0">
                    <a:pos x="9102" y="16384"/>
                  </a:cxn>
                  <a:cxn ang="0">
                    <a:pos x="10923" y="12288"/>
                  </a:cxn>
                  <a:cxn ang="0">
                    <a:pos x="16384" y="8192"/>
                  </a:cxn>
                  <a:cxn ang="0">
                    <a:pos x="16384" y="1024"/>
                  </a:cxn>
                  <a:cxn ang="0">
                    <a:pos x="14564" y="0"/>
                  </a:cxn>
                  <a:cxn ang="0">
                    <a:pos x="9102" y="0"/>
                  </a:cxn>
                  <a:cxn ang="0">
                    <a:pos x="7282" y="0"/>
                  </a:cxn>
                  <a:cxn ang="0">
                    <a:pos x="3641" y="0"/>
                  </a:cxn>
                </a:cxnLst>
                <a:rect l="0" t="0" r="r" b="b"/>
                <a:pathLst>
                  <a:path w="16384" h="16384">
                    <a:moveTo>
                      <a:pt x="3641" y="0"/>
                    </a:moveTo>
                    <a:lnTo>
                      <a:pt x="1820" y="4096"/>
                    </a:lnTo>
                    <a:lnTo>
                      <a:pt x="0" y="10240"/>
                    </a:lnTo>
                    <a:lnTo>
                      <a:pt x="1820" y="16384"/>
                    </a:lnTo>
                    <a:lnTo>
                      <a:pt x="9102" y="16384"/>
                    </a:lnTo>
                    <a:lnTo>
                      <a:pt x="10923" y="12288"/>
                    </a:lnTo>
                    <a:lnTo>
                      <a:pt x="16384" y="8192"/>
                    </a:lnTo>
                    <a:lnTo>
                      <a:pt x="16384" y="1024"/>
                    </a:lnTo>
                    <a:lnTo>
                      <a:pt x="14564" y="0"/>
                    </a:lnTo>
                    <a:lnTo>
                      <a:pt x="9102" y="0"/>
                    </a:lnTo>
                    <a:lnTo>
                      <a:pt x="7282" y="0"/>
                    </a:lnTo>
                    <a:lnTo>
                      <a:pt x="3641"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4" name="Drawing 103"/>
              <p:cNvSpPr>
                <a:spLocks noChangeAspect="1"/>
              </p:cNvSpPr>
              <p:nvPr/>
            </p:nvSpPr>
            <p:spPr bwMode="auto">
              <a:xfrm>
                <a:off x="2496" y="-21888"/>
                <a:ext cx="868" cy="4"/>
              </a:xfrm>
              <a:custGeom>
                <a:avLst/>
                <a:gdLst/>
                <a:ahLst/>
                <a:cxnLst>
                  <a:cxn ang="0">
                    <a:pos x="15214" y="1820"/>
                  </a:cxn>
                  <a:cxn ang="0">
                    <a:pos x="15214" y="0"/>
                  </a:cxn>
                  <a:cxn ang="0">
                    <a:pos x="15214" y="1820"/>
                  </a:cxn>
                  <a:cxn ang="0">
                    <a:pos x="11703" y="2731"/>
                  </a:cxn>
                  <a:cxn ang="0">
                    <a:pos x="5851" y="2731"/>
                  </a:cxn>
                  <a:cxn ang="0">
                    <a:pos x="0" y="9102"/>
                  </a:cxn>
                  <a:cxn ang="0">
                    <a:pos x="0" y="10012"/>
                  </a:cxn>
                  <a:cxn ang="0">
                    <a:pos x="5851" y="6372"/>
                  </a:cxn>
                  <a:cxn ang="0">
                    <a:pos x="7022" y="9102"/>
                  </a:cxn>
                  <a:cxn ang="0">
                    <a:pos x="7022" y="13653"/>
                  </a:cxn>
                  <a:cxn ang="0">
                    <a:pos x="7022" y="16384"/>
                  </a:cxn>
                  <a:cxn ang="0">
                    <a:pos x="15214" y="13653"/>
                  </a:cxn>
                  <a:cxn ang="0">
                    <a:pos x="16384" y="9102"/>
                  </a:cxn>
                  <a:cxn ang="0">
                    <a:pos x="16384" y="3641"/>
                  </a:cxn>
                  <a:cxn ang="0">
                    <a:pos x="15214" y="1820"/>
                  </a:cxn>
                </a:cxnLst>
                <a:rect l="0" t="0" r="r" b="b"/>
                <a:pathLst>
                  <a:path w="16384" h="16384">
                    <a:moveTo>
                      <a:pt x="15214" y="1820"/>
                    </a:moveTo>
                    <a:lnTo>
                      <a:pt x="15214" y="0"/>
                    </a:lnTo>
                    <a:lnTo>
                      <a:pt x="15214" y="1820"/>
                    </a:lnTo>
                    <a:lnTo>
                      <a:pt x="11703" y="2731"/>
                    </a:lnTo>
                    <a:lnTo>
                      <a:pt x="5851" y="2731"/>
                    </a:lnTo>
                    <a:lnTo>
                      <a:pt x="0" y="9102"/>
                    </a:lnTo>
                    <a:lnTo>
                      <a:pt x="0" y="10012"/>
                    </a:lnTo>
                    <a:lnTo>
                      <a:pt x="5851" y="6372"/>
                    </a:lnTo>
                    <a:lnTo>
                      <a:pt x="7022" y="9102"/>
                    </a:lnTo>
                    <a:lnTo>
                      <a:pt x="7022" y="13653"/>
                    </a:lnTo>
                    <a:lnTo>
                      <a:pt x="7022" y="16384"/>
                    </a:lnTo>
                    <a:lnTo>
                      <a:pt x="15214" y="13653"/>
                    </a:lnTo>
                    <a:lnTo>
                      <a:pt x="16384" y="9102"/>
                    </a:lnTo>
                    <a:lnTo>
                      <a:pt x="16384" y="3641"/>
                    </a:lnTo>
                    <a:lnTo>
                      <a:pt x="15214" y="182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5" name="Drawing 104"/>
              <p:cNvSpPr>
                <a:spLocks noChangeAspect="1"/>
              </p:cNvSpPr>
              <p:nvPr/>
            </p:nvSpPr>
            <p:spPr bwMode="auto">
              <a:xfrm>
                <a:off x="3550" y="-21890"/>
                <a:ext cx="930" cy="4"/>
              </a:xfrm>
              <a:custGeom>
                <a:avLst/>
                <a:gdLst/>
                <a:ahLst/>
                <a:cxnLst>
                  <a:cxn ang="0">
                    <a:pos x="16384" y="964"/>
                  </a:cxn>
                  <a:cxn ang="0">
                    <a:pos x="16384" y="0"/>
                  </a:cxn>
                  <a:cxn ang="0">
                    <a:pos x="14199" y="0"/>
                  </a:cxn>
                  <a:cxn ang="0">
                    <a:pos x="9830" y="3855"/>
                  </a:cxn>
                  <a:cxn ang="0">
                    <a:pos x="7646" y="6746"/>
                  </a:cxn>
                  <a:cxn ang="0">
                    <a:pos x="5461" y="8674"/>
                  </a:cxn>
                  <a:cxn ang="0">
                    <a:pos x="1092" y="12529"/>
                  </a:cxn>
                  <a:cxn ang="0">
                    <a:pos x="0" y="16384"/>
                  </a:cxn>
                  <a:cxn ang="0">
                    <a:pos x="4369" y="15420"/>
                  </a:cxn>
                  <a:cxn ang="0">
                    <a:pos x="5461" y="11565"/>
                  </a:cxn>
                  <a:cxn ang="0">
                    <a:pos x="12015" y="6746"/>
                  </a:cxn>
                  <a:cxn ang="0">
                    <a:pos x="14199" y="2891"/>
                  </a:cxn>
                  <a:cxn ang="0">
                    <a:pos x="16384" y="964"/>
                  </a:cxn>
                </a:cxnLst>
                <a:rect l="0" t="0" r="r" b="b"/>
                <a:pathLst>
                  <a:path w="16384" h="16384">
                    <a:moveTo>
                      <a:pt x="16384" y="964"/>
                    </a:moveTo>
                    <a:lnTo>
                      <a:pt x="16384" y="0"/>
                    </a:lnTo>
                    <a:lnTo>
                      <a:pt x="14199" y="0"/>
                    </a:lnTo>
                    <a:lnTo>
                      <a:pt x="9830" y="3855"/>
                    </a:lnTo>
                    <a:lnTo>
                      <a:pt x="7646" y="6746"/>
                    </a:lnTo>
                    <a:lnTo>
                      <a:pt x="5461" y="8674"/>
                    </a:lnTo>
                    <a:lnTo>
                      <a:pt x="1092" y="12529"/>
                    </a:lnTo>
                    <a:lnTo>
                      <a:pt x="0" y="16384"/>
                    </a:lnTo>
                    <a:lnTo>
                      <a:pt x="4369" y="15420"/>
                    </a:lnTo>
                    <a:lnTo>
                      <a:pt x="5461" y="11565"/>
                    </a:lnTo>
                    <a:lnTo>
                      <a:pt x="12015" y="6746"/>
                    </a:lnTo>
                    <a:lnTo>
                      <a:pt x="14199" y="2891"/>
                    </a:lnTo>
                    <a:lnTo>
                      <a:pt x="16384" y="96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6" name="Drawing 105"/>
              <p:cNvSpPr>
                <a:spLocks noChangeAspect="1"/>
              </p:cNvSpPr>
              <p:nvPr/>
            </p:nvSpPr>
            <p:spPr bwMode="auto">
              <a:xfrm>
                <a:off x="3364" y="-21899"/>
                <a:ext cx="1364" cy="6"/>
              </a:xfrm>
              <a:custGeom>
                <a:avLst/>
                <a:gdLst/>
                <a:ahLst/>
                <a:cxnLst>
                  <a:cxn ang="0">
                    <a:pos x="0" y="12822"/>
                  </a:cxn>
                  <a:cxn ang="0">
                    <a:pos x="0" y="11398"/>
                  </a:cxn>
                  <a:cxn ang="0">
                    <a:pos x="0" y="12822"/>
                  </a:cxn>
                  <a:cxn ang="0">
                    <a:pos x="2234" y="15672"/>
                  </a:cxn>
                  <a:cxn ang="0">
                    <a:pos x="5958" y="16384"/>
                  </a:cxn>
                  <a:cxn ang="0">
                    <a:pos x="10426" y="14247"/>
                  </a:cxn>
                  <a:cxn ang="0">
                    <a:pos x="11171" y="13535"/>
                  </a:cxn>
                  <a:cxn ang="0">
                    <a:pos x="13405" y="14247"/>
                  </a:cxn>
                  <a:cxn ang="0">
                    <a:pos x="16384" y="13535"/>
                  </a:cxn>
                  <a:cxn ang="0">
                    <a:pos x="16384" y="10685"/>
                  </a:cxn>
                  <a:cxn ang="0">
                    <a:pos x="14150" y="8548"/>
                  </a:cxn>
                  <a:cxn ang="0">
                    <a:pos x="13405" y="5699"/>
                  </a:cxn>
                  <a:cxn ang="0">
                    <a:pos x="11171" y="2849"/>
                  </a:cxn>
                  <a:cxn ang="0">
                    <a:pos x="11171" y="2137"/>
                  </a:cxn>
                  <a:cxn ang="0">
                    <a:pos x="10426" y="2137"/>
                  </a:cxn>
                  <a:cxn ang="0">
                    <a:pos x="10426" y="0"/>
                  </a:cxn>
                  <a:cxn ang="0">
                    <a:pos x="7447" y="0"/>
                  </a:cxn>
                  <a:cxn ang="0">
                    <a:pos x="5213" y="1425"/>
                  </a:cxn>
                  <a:cxn ang="0">
                    <a:pos x="5213" y="4274"/>
                  </a:cxn>
                  <a:cxn ang="0">
                    <a:pos x="7447" y="5699"/>
                  </a:cxn>
                  <a:cxn ang="0">
                    <a:pos x="8192" y="7123"/>
                  </a:cxn>
                  <a:cxn ang="0">
                    <a:pos x="7447" y="8548"/>
                  </a:cxn>
                  <a:cxn ang="0">
                    <a:pos x="5958" y="10685"/>
                  </a:cxn>
                  <a:cxn ang="0">
                    <a:pos x="7447" y="11398"/>
                  </a:cxn>
                  <a:cxn ang="0">
                    <a:pos x="5958" y="12822"/>
                  </a:cxn>
                  <a:cxn ang="0">
                    <a:pos x="2979" y="13535"/>
                  </a:cxn>
                  <a:cxn ang="0">
                    <a:pos x="2234" y="12822"/>
                  </a:cxn>
                  <a:cxn ang="0">
                    <a:pos x="0" y="12822"/>
                  </a:cxn>
                </a:cxnLst>
                <a:rect l="0" t="0" r="r" b="b"/>
                <a:pathLst>
                  <a:path w="16384" h="16384">
                    <a:moveTo>
                      <a:pt x="0" y="12822"/>
                    </a:moveTo>
                    <a:lnTo>
                      <a:pt x="0" y="11398"/>
                    </a:lnTo>
                    <a:lnTo>
                      <a:pt x="0" y="12822"/>
                    </a:lnTo>
                    <a:lnTo>
                      <a:pt x="2234" y="15672"/>
                    </a:lnTo>
                    <a:lnTo>
                      <a:pt x="5958" y="16384"/>
                    </a:lnTo>
                    <a:lnTo>
                      <a:pt x="10426" y="14247"/>
                    </a:lnTo>
                    <a:lnTo>
                      <a:pt x="11171" y="13535"/>
                    </a:lnTo>
                    <a:lnTo>
                      <a:pt x="13405" y="14247"/>
                    </a:lnTo>
                    <a:lnTo>
                      <a:pt x="16384" y="13535"/>
                    </a:lnTo>
                    <a:lnTo>
                      <a:pt x="16384" y="10685"/>
                    </a:lnTo>
                    <a:lnTo>
                      <a:pt x="14150" y="8548"/>
                    </a:lnTo>
                    <a:lnTo>
                      <a:pt x="13405" y="5699"/>
                    </a:lnTo>
                    <a:lnTo>
                      <a:pt x="11171" y="2849"/>
                    </a:lnTo>
                    <a:lnTo>
                      <a:pt x="11171" y="2137"/>
                    </a:lnTo>
                    <a:lnTo>
                      <a:pt x="10426" y="2137"/>
                    </a:lnTo>
                    <a:lnTo>
                      <a:pt x="10426" y="0"/>
                    </a:lnTo>
                    <a:lnTo>
                      <a:pt x="7447" y="0"/>
                    </a:lnTo>
                    <a:lnTo>
                      <a:pt x="5213" y="1425"/>
                    </a:lnTo>
                    <a:lnTo>
                      <a:pt x="5213" y="4274"/>
                    </a:lnTo>
                    <a:lnTo>
                      <a:pt x="7447" y="5699"/>
                    </a:lnTo>
                    <a:lnTo>
                      <a:pt x="8192" y="7123"/>
                    </a:lnTo>
                    <a:lnTo>
                      <a:pt x="7447" y="8548"/>
                    </a:lnTo>
                    <a:lnTo>
                      <a:pt x="5958" y="10685"/>
                    </a:lnTo>
                    <a:lnTo>
                      <a:pt x="7447" y="11398"/>
                    </a:lnTo>
                    <a:lnTo>
                      <a:pt x="5958" y="12822"/>
                    </a:lnTo>
                    <a:lnTo>
                      <a:pt x="2979" y="13535"/>
                    </a:lnTo>
                    <a:lnTo>
                      <a:pt x="2234" y="12822"/>
                    </a:lnTo>
                    <a:lnTo>
                      <a:pt x="0" y="1282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7" name="Drawing 106"/>
              <p:cNvSpPr>
                <a:spLocks noChangeAspect="1"/>
              </p:cNvSpPr>
              <p:nvPr/>
            </p:nvSpPr>
            <p:spPr bwMode="auto">
              <a:xfrm>
                <a:off x="3736" y="-21916"/>
                <a:ext cx="1798" cy="10"/>
              </a:xfrm>
              <a:custGeom>
                <a:avLst/>
                <a:gdLst/>
                <a:ahLst/>
                <a:cxnLst>
                  <a:cxn ang="0">
                    <a:pos x="9604" y="0"/>
                  </a:cxn>
                  <a:cxn ang="0">
                    <a:pos x="9039" y="0"/>
                  </a:cxn>
                  <a:cxn ang="0">
                    <a:pos x="7910" y="1524"/>
                  </a:cxn>
                  <a:cxn ang="0">
                    <a:pos x="6780" y="3429"/>
                  </a:cxn>
                  <a:cxn ang="0">
                    <a:pos x="5650" y="4572"/>
                  </a:cxn>
                  <a:cxn ang="0">
                    <a:pos x="4520" y="1905"/>
                  </a:cxn>
                  <a:cxn ang="0">
                    <a:pos x="2825" y="3048"/>
                  </a:cxn>
                  <a:cxn ang="0">
                    <a:pos x="1130" y="3429"/>
                  </a:cxn>
                  <a:cxn ang="0">
                    <a:pos x="0" y="5715"/>
                  </a:cxn>
                  <a:cxn ang="0">
                    <a:pos x="1130" y="6477"/>
                  </a:cxn>
                  <a:cxn ang="0">
                    <a:pos x="3390" y="7239"/>
                  </a:cxn>
                  <a:cxn ang="0">
                    <a:pos x="3390" y="10288"/>
                  </a:cxn>
                  <a:cxn ang="0">
                    <a:pos x="5085" y="11812"/>
                  </a:cxn>
                  <a:cxn ang="0">
                    <a:pos x="4520" y="13336"/>
                  </a:cxn>
                  <a:cxn ang="0">
                    <a:pos x="5650" y="13336"/>
                  </a:cxn>
                  <a:cxn ang="0">
                    <a:pos x="9039" y="13717"/>
                  </a:cxn>
                  <a:cxn ang="0">
                    <a:pos x="11299" y="13717"/>
                  </a:cxn>
                  <a:cxn ang="0">
                    <a:pos x="11299" y="14860"/>
                  </a:cxn>
                  <a:cxn ang="0">
                    <a:pos x="11299" y="16384"/>
                  </a:cxn>
                  <a:cxn ang="0">
                    <a:pos x="13559" y="15622"/>
                  </a:cxn>
                  <a:cxn ang="0">
                    <a:pos x="14689" y="14098"/>
                  </a:cxn>
                  <a:cxn ang="0">
                    <a:pos x="16384" y="12574"/>
                  </a:cxn>
                  <a:cxn ang="0">
                    <a:pos x="14124" y="12193"/>
                  </a:cxn>
                  <a:cxn ang="0">
                    <a:pos x="11864" y="11812"/>
                  </a:cxn>
                  <a:cxn ang="0">
                    <a:pos x="11299" y="10669"/>
                  </a:cxn>
                  <a:cxn ang="0">
                    <a:pos x="11864" y="8001"/>
                  </a:cxn>
                  <a:cxn ang="0">
                    <a:pos x="11864" y="7620"/>
                  </a:cxn>
                  <a:cxn ang="0">
                    <a:pos x="10169" y="5715"/>
                  </a:cxn>
                  <a:cxn ang="0">
                    <a:pos x="11299" y="4191"/>
                  </a:cxn>
                  <a:cxn ang="0">
                    <a:pos x="11299" y="1905"/>
                  </a:cxn>
                  <a:cxn ang="0">
                    <a:pos x="9604" y="381"/>
                  </a:cxn>
                  <a:cxn ang="0">
                    <a:pos x="9604" y="0"/>
                  </a:cxn>
                </a:cxnLst>
                <a:rect l="0" t="0" r="r" b="b"/>
                <a:pathLst>
                  <a:path w="16384" h="16384">
                    <a:moveTo>
                      <a:pt x="9604" y="0"/>
                    </a:moveTo>
                    <a:lnTo>
                      <a:pt x="9039" y="0"/>
                    </a:lnTo>
                    <a:lnTo>
                      <a:pt x="7910" y="1524"/>
                    </a:lnTo>
                    <a:lnTo>
                      <a:pt x="6780" y="3429"/>
                    </a:lnTo>
                    <a:lnTo>
                      <a:pt x="5650" y="4572"/>
                    </a:lnTo>
                    <a:lnTo>
                      <a:pt x="4520" y="1905"/>
                    </a:lnTo>
                    <a:lnTo>
                      <a:pt x="2825" y="3048"/>
                    </a:lnTo>
                    <a:lnTo>
                      <a:pt x="1130" y="3429"/>
                    </a:lnTo>
                    <a:lnTo>
                      <a:pt x="0" y="5715"/>
                    </a:lnTo>
                    <a:lnTo>
                      <a:pt x="1130" y="6477"/>
                    </a:lnTo>
                    <a:lnTo>
                      <a:pt x="3390" y="7239"/>
                    </a:lnTo>
                    <a:lnTo>
                      <a:pt x="3390" y="10288"/>
                    </a:lnTo>
                    <a:lnTo>
                      <a:pt x="5085" y="11812"/>
                    </a:lnTo>
                    <a:lnTo>
                      <a:pt x="4520" y="13336"/>
                    </a:lnTo>
                    <a:lnTo>
                      <a:pt x="5650" y="13336"/>
                    </a:lnTo>
                    <a:lnTo>
                      <a:pt x="9039" y="13717"/>
                    </a:lnTo>
                    <a:lnTo>
                      <a:pt x="11299" y="13717"/>
                    </a:lnTo>
                    <a:lnTo>
                      <a:pt x="11299" y="14860"/>
                    </a:lnTo>
                    <a:lnTo>
                      <a:pt x="11299" y="16384"/>
                    </a:lnTo>
                    <a:lnTo>
                      <a:pt x="13559" y="15622"/>
                    </a:lnTo>
                    <a:lnTo>
                      <a:pt x="14689" y="14098"/>
                    </a:lnTo>
                    <a:lnTo>
                      <a:pt x="16384" y="12574"/>
                    </a:lnTo>
                    <a:lnTo>
                      <a:pt x="14124" y="12193"/>
                    </a:lnTo>
                    <a:lnTo>
                      <a:pt x="11864" y="11812"/>
                    </a:lnTo>
                    <a:lnTo>
                      <a:pt x="11299" y="10669"/>
                    </a:lnTo>
                    <a:lnTo>
                      <a:pt x="11864" y="8001"/>
                    </a:lnTo>
                    <a:lnTo>
                      <a:pt x="11864" y="7620"/>
                    </a:lnTo>
                    <a:lnTo>
                      <a:pt x="10169" y="5715"/>
                    </a:lnTo>
                    <a:lnTo>
                      <a:pt x="11299" y="4191"/>
                    </a:lnTo>
                    <a:lnTo>
                      <a:pt x="11299" y="1905"/>
                    </a:lnTo>
                    <a:lnTo>
                      <a:pt x="9604" y="381"/>
                    </a:lnTo>
                    <a:lnTo>
                      <a:pt x="960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8" name="Drawing 107"/>
              <p:cNvSpPr>
                <a:spLocks noChangeAspect="1"/>
              </p:cNvSpPr>
              <p:nvPr/>
            </p:nvSpPr>
            <p:spPr bwMode="auto">
              <a:xfrm>
                <a:off x="-2092" y="-21882"/>
                <a:ext cx="5456" cy="24"/>
              </a:xfrm>
              <a:custGeom>
                <a:avLst/>
                <a:gdLst/>
                <a:ahLst/>
                <a:cxnLst>
                  <a:cxn ang="0">
                    <a:pos x="10799" y="16384"/>
                  </a:cxn>
                  <a:cxn ang="0">
                    <a:pos x="11543" y="16384"/>
                  </a:cxn>
                  <a:cxn ang="0">
                    <a:pos x="12660" y="15855"/>
                  </a:cxn>
                  <a:cxn ang="0">
                    <a:pos x="13219" y="14798"/>
                  </a:cxn>
                  <a:cxn ang="0">
                    <a:pos x="14708" y="14798"/>
                  </a:cxn>
                  <a:cxn ang="0">
                    <a:pos x="15639" y="14094"/>
                  </a:cxn>
                  <a:cxn ang="0">
                    <a:pos x="15453" y="12332"/>
                  </a:cxn>
                  <a:cxn ang="0">
                    <a:pos x="15453" y="11451"/>
                  </a:cxn>
                  <a:cxn ang="0">
                    <a:pos x="15453" y="11980"/>
                  </a:cxn>
                  <a:cxn ang="0">
                    <a:pos x="16012" y="13037"/>
                  </a:cxn>
                  <a:cxn ang="0">
                    <a:pos x="16384" y="11980"/>
                  </a:cxn>
                  <a:cxn ang="0">
                    <a:pos x="16198" y="10570"/>
                  </a:cxn>
                  <a:cxn ang="0">
                    <a:pos x="15639" y="10042"/>
                  </a:cxn>
                  <a:cxn ang="0">
                    <a:pos x="14150" y="9866"/>
                  </a:cxn>
                  <a:cxn ang="0">
                    <a:pos x="14895" y="8809"/>
                  </a:cxn>
                  <a:cxn ang="0">
                    <a:pos x="15453" y="6695"/>
                  </a:cxn>
                  <a:cxn ang="0">
                    <a:pos x="14708" y="5109"/>
                  </a:cxn>
                  <a:cxn ang="0">
                    <a:pos x="14522" y="3700"/>
                  </a:cxn>
                  <a:cxn ang="0">
                    <a:pos x="13219" y="2995"/>
                  </a:cxn>
                  <a:cxn ang="0">
                    <a:pos x="12660" y="2466"/>
                  </a:cxn>
                  <a:cxn ang="0">
                    <a:pos x="10799" y="2819"/>
                  </a:cxn>
                  <a:cxn ang="0">
                    <a:pos x="9681" y="2819"/>
                  </a:cxn>
                  <a:cxn ang="0">
                    <a:pos x="8751" y="3171"/>
                  </a:cxn>
                  <a:cxn ang="0">
                    <a:pos x="7820" y="3523"/>
                  </a:cxn>
                  <a:cxn ang="0">
                    <a:pos x="7820" y="2995"/>
                  </a:cxn>
                  <a:cxn ang="0">
                    <a:pos x="8564" y="2290"/>
                  </a:cxn>
                  <a:cxn ang="0">
                    <a:pos x="9309" y="1762"/>
                  </a:cxn>
                  <a:cxn ang="0">
                    <a:pos x="8937" y="1057"/>
                  </a:cxn>
                  <a:cxn ang="0">
                    <a:pos x="8564" y="352"/>
                  </a:cxn>
                  <a:cxn ang="0">
                    <a:pos x="7820" y="0"/>
                  </a:cxn>
                  <a:cxn ang="0">
                    <a:pos x="7261" y="0"/>
                  </a:cxn>
                  <a:cxn ang="0">
                    <a:pos x="7261" y="176"/>
                  </a:cxn>
                  <a:cxn ang="0">
                    <a:pos x="7075" y="352"/>
                  </a:cxn>
                  <a:cxn ang="0">
                    <a:pos x="6703" y="705"/>
                  </a:cxn>
                  <a:cxn ang="0">
                    <a:pos x="6330" y="1409"/>
                  </a:cxn>
                  <a:cxn ang="0">
                    <a:pos x="6330" y="2114"/>
                  </a:cxn>
                  <a:cxn ang="0">
                    <a:pos x="5958" y="2995"/>
                  </a:cxn>
                  <a:cxn ang="0">
                    <a:pos x="5585" y="3700"/>
                  </a:cxn>
                  <a:cxn ang="0">
                    <a:pos x="5027" y="3700"/>
                  </a:cxn>
                  <a:cxn ang="0">
                    <a:pos x="5027" y="3876"/>
                  </a:cxn>
                  <a:cxn ang="0">
                    <a:pos x="4282" y="5109"/>
                  </a:cxn>
                  <a:cxn ang="0">
                    <a:pos x="3351" y="5990"/>
                  </a:cxn>
                  <a:cxn ang="0">
                    <a:pos x="2048" y="5990"/>
                  </a:cxn>
                  <a:cxn ang="0">
                    <a:pos x="1862" y="7399"/>
                  </a:cxn>
                  <a:cxn ang="0">
                    <a:pos x="0" y="8104"/>
                  </a:cxn>
                  <a:cxn ang="0">
                    <a:pos x="1489" y="9866"/>
                  </a:cxn>
                  <a:cxn ang="0">
                    <a:pos x="1862" y="12156"/>
                  </a:cxn>
                  <a:cxn ang="0">
                    <a:pos x="2979" y="13037"/>
                  </a:cxn>
                  <a:cxn ang="0">
                    <a:pos x="4841" y="12156"/>
                  </a:cxn>
                  <a:cxn ang="0">
                    <a:pos x="5958" y="10923"/>
                  </a:cxn>
                  <a:cxn ang="0">
                    <a:pos x="6703" y="10923"/>
                  </a:cxn>
                  <a:cxn ang="0">
                    <a:pos x="8192" y="11275"/>
                  </a:cxn>
                  <a:cxn ang="0">
                    <a:pos x="9681" y="10923"/>
                  </a:cxn>
                  <a:cxn ang="0">
                    <a:pos x="10240" y="11980"/>
                  </a:cxn>
                  <a:cxn ang="0">
                    <a:pos x="10799" y="13037"/>
                  </a:cxn>
                  <a:cxn ang="0">
                    <a:pos x="10799" y="14094"/>
                  </a:cxn>
                  <a:cxn ang="0">
                    <a:pos x="10799" y="14446"/>
                  </a:cxn>
                  <a:cxn ang="0">
                    <a:pos x="10426" y="15679"/>
                  </a:cxn>
                  <a:cxn ang="0">
                    <a:pos x="10426" y="16384"/>
                  </a:cxn>
                  <a:cxn ang="0">
                    <a:pos x="10799" y="16384"/>
                  </a:cxn>
                </a:cxnLst>
                <a:rect l="0" t="0" r="r" b="b"/>
                <a:pathLst>
                  <a:path w="16384" h="16384">
                    <a:moveTo>
                      <a:pt x="10799" y="16384"/>
                    </a:moveTo>
                    <a:lnTo>
                      <a:pt x="11543" y="16384"/>
                    </a:lnTo>
                    <a:lnTo>
                      <a:pt x="12660" y="15855"/>
                    </a:lnTo>
                    <a:lnTo>
                      <a:pt x="13219" y="14798"/>
                    </a:lnTo>
                    <a:lnTo>
                      <a:pt x="14708" y="14798"/>
                    </a:lnTo>
                    <a:lnTo>
                      <a:pt x="15639" y="14094"/>
                    </a:lnTo>
                    <a:lnTo>
                      <a:pt x="15453" y="12332"/>
                    </a:lnTo>
                    <a:lnTo>
                      <a:pt x="15453" y="11451"/>
                    </a:lnTo>
                    <a:lnTo>
                      <a:pt x="15453" y="11980"/>
                    </a:lnTo>
                    <a:lnTo>
                      <a:pt x="16012" y="13037"/>
                    </a:lnTo>
                    <a:lnTo>
                      <a:pt x="16384" y="11980"/>
                    </a:lnTo>
                    <a:lnTo>
                      <a:pt x="16198" y="10570"/>
                    </a:lnTo>
                    <a:lnTo>
                      <a:pt x="15639" y="10042"/>
                    </a:lnTo>
                    <a:lnTo>
                      <a:pt x="14150" y="9866"/>
                    </a:lnTo>
                    <a:lnTo>
                      <a:pt x="14895" y="8809"/>
                    </a:lnTo>
                    <a:lnTo>
                      <a:pt x="15453" y="6695"/>
                    </a:lnTo>
                    <a:lnTo>
                      <a:pt x="14708" y="5109"/>
                    </a:lnTo>
                    <a:lnTo>
                      <a:pt x="14522" y="3700"/>
                    </a:lnTo>
                    <a:lnTo>
                      <a:pt x="13219" y="2995"/>
                    </a:lnTo>
                    <a:lnTo>
                      <a:pt x="12660" y="2466"/>
                    </a:lnTo>
                    <a:lnTo>
                      <a:pt x="10799" y="2819"/>
                    </a:lnTo>
                    <a:lnTo>
                      <a:pt x="9681" y="2819"/>
                    </a:lnTo>
                    <a:lnTo>
                      <a:pt x="8751" y="3171"/>
                    </a:lnTo>
                    <a:lnTo>
                      <a:pt x="7820" y="3523"/>
                    </a:lnTo>
                    <a:lnTo>
                      <a:pt x="7820" y="2995"/>
                    </a:lnTo>
                    <a:lnTo>
                      <a:pt x="8564" y="2290"/>
                    </a:lnTo>
                    <a:lnTo>
                      <a:pt x="9309" y="1762"/>
                    </a:lnTo>
                    <a:lnTo>
                      <a:pt x="8937" y="1057"/>
                    </a:lnTo>
                    <a:lnTo>
                      <a:pt x="8564" y="352"/>
                    </a:lnTo>
                    <a:lnTo>
                      <a:pt x="7820" y="0"/>
                    </a:lnTo>
                    <a:lnTo>
                      <a:pt x="7261" y="0"/>
                    </a:lnTo>
                    <a:lnTo>
                      <a:pt x="7261" y="176"/>
                    </a:lnTo>
                    <a:lnTo>
                      <a:pt x="7075" y="352"/>
                    </a:lnTo>
                    <a:lnTo>
                      <a:pt x="6703" y="705"/>
                    </a:lnTo>
                    <a:lnTo>
                      <a:pt x="6330" y="1409"/>
                    </a:lnTo>
                    <a:lnTo>
                      <a:pt x="6330" y="2114"/>
                    </a:lnTo>
                    <a:lnTo>
                      <a:pt x="5958" y="2995"/>
                    </a:lnTo>
                    <a:lnTo>
                      <a:pt x="5585" y="3700"/>
                    </a:lnTo>
                    <a:lnTo>
                      <a:pt x="5027" y="3700"/>
                    </a:lnTo>
                    <a:lnTo>
                      <a:pt x="5027" y="3876"/>
                    </a:lnTo>
                    <a:lnTo>
                      <a:pt x="4282" y="5109"/>
                    </a:lnTo>
                    <a:lnTo>
                      <a:pt x="3351" y="5990"/>
                    </a:lnTo>
                    <a:lnTo>
                      <a:pt x="2048" y="5990"/>
                    </a:lnTo>
                    <a:lnTo>
                      <a:pt x="1862" y="7399"/>
                    </a:lnTo>
                    <a:lnTo>
                      <a:pt x="0" y="8104"/>
                    </a:lnTo>
                    <a:lnTo>
                      <a:pt x="1489" y="9866"/>
                    </a:lnTo>
                    <a:lnTo>
                      <a:pt x="1862" y="12156"/>
                    </a:lnTo>
                    <a:lnTo>
                      <a:pt x="2979" y="13037"/>
                    </a:lnTo>
                    <a:lnTo>
                      <a:pt x="4841" y="12156"/>
                    </a:lnTo>
                    <a:lnTo>
                      <a:pt x="5958" y="10923"/>
                    </a:lnTo>
                    <a:lnTo>
                      <a:pt x="6703" y="10923"/>
                    </a:lnTo>
                    <a:lnTo>
                      <a:pt x="8192" y="11275"/>
                    </a:lnTo>
                    <a:lnTo>
                      <a:pt x="9681" y="10923"/>
                    </a:lnTo>
                    <a:lnTo>
                      <a:pt x="10240" y="11980"/>
                    </a:lnTo>
                    <a:lnTo>
                      <a:pt x="10799" y="13037"/>
                    </a:lnTo>
                    <a:lnTo>
                      <a:pt x="10799" y="14094"/>
                    </a:lnTo>
                    <a:lnTo>
                      <a:pt x="10799" y="14446"/>
                    </a:lnTo>
                    <a:lnTo>
                      <a:pt x="10426" y="15679"/>
                    </a:lnTo>
                    <a:lnTo>
                      <a:pt x="10426" y="16384"/>
                    </a:lnTo>
                    <a:lnTo>
                      <a:pt x="10799"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35" name="Bosnia_and_Herzegovina"/>
            <p:cNvSpPr>
              <a:spLocks noChangeAspect="1"/>
            </p:cNvSpPr>
            <p:nvPr/>
          </p:nvSpPr>
          <p:spPr bwMode="auto">
            <a:xfrm>
              <a:off x="2246" y="2256"/>
              <a:ext cx="219" cy="217"/>
            </a:xfrm>
            <a:custGeom>
              <a:avLst/>
              <a:gdLst/>
              <a:ahLst/>
              <a:cxnLst>
                <a:cxn ang="0">
                  <a:pos x="15050" y="10125"/>
                </a:cxn>
                <a:cxn ang="0">
                  <a:pos x="14288" y="10125"/>
                </a:cxn>
                <a:cxn ang="0">
                  <a:pos x="14288" y="10769"/>
                </a:cxn>
                <a:cxn ang="0">
                  <a:pos x="14574" y="11322"/>
                </a:cxn>
                <a:cxn ang="0">
                  <a:pos x="14098" y="11690"/>
                </a:cxn>
                <a:cxn ang="0">
                  <a:pos x="13622" y="12610"/>
                </a:cxn>
                <a:cxn ang="0">
                  <a:pos x="13622" y="13254"/>
                </a:cxn>
                <a:cxn ang="0">
                  <a:pos x="12860" y="13623"/>
                </a:cxn>
                <a:cxn ang="0">
                  <a:pos x="12860" y="14359"/>
                </a:cxn>
                <a:cxn ang="0">
                  <a:pos x="12955" y="15003"/>
                </a:cxn>
                <a:cxn ang="0">
                  <a:pos x="13145" y="15372"/>
                </a:cxn>
                <a:cxn ang="0">
                  <a:pos x="12193" y="16292"/>
                </a:cxn>
                <a:cxn ang="0">
                  <a:pos x="10192" y="15003"/>
                </a:cxn>
                <a:cxn ang="0">
                  <a:pos x="9145" y="14083"/>
                </a:cxn>
                <a:cxn ang="0">
                  <a:pos x="8764" y="14359"/>
                </a:cxn>
                <a:cxn ang="0">
                  <a:pos x="8668" y="13899"/>
                </a:cxn>
                <a:cxn ang="0">
                  <a:pos x="8478" y="13347"/>
                </a:cxn>
                <a:cxn ang="0">
                  <a:pos x="7430" y="12150"/>
                </a:cxn>
                <a:cxn ang="0">
                  <a:pos x="7239" y="11229"/>
                </a:cxn>
                <a:cxn ang="0">
                  <a:pos x="6954" y="10861"/>
                </a:cxn>
                <a:cxn ang="0">
                  <a:pos x="6287" y="10769"/>
                </a:cxn>
                <a:cxn ang="0">
                  <a:pos x="3810" y="8284"/>
                </a:cxn>
                <a:cxn ang="0">
                  <a:pos x="1048" y="3774"/>
                </a:cxn>
                <a:cxn ang="0">
                  <a:pos x="381" y="3866"/>
                </a:cxn>
                <a:cxn ang="0">
                  <a:pos x="95" y="3314"/>
                </a:cxn>
                <a:cxn ang="0">
                  <a:pos x="0" y="2117"/>
                </a:cxn>
                <a:cxn ang="0">
                  <a:pos x="381" y="1197"/>
                </a:cxn>
                <a:cxn ang="0">
                  <a:pos x="1048" y="736"/>
                </a:cxn>
                <a:cxn ang="0">
                  <a:pos x="2572" y="1381"/>
                </a:cxn>
                <a:cxn ang="0">
                  <a:pos x="2762" y="828"/>
                </a:cxn>
                <a:cxn ang="0">
                  <a:pos x="3239" y="368"/>
                </a:cxn>
                <a:cxn ang="0">
                  <a:pos x="4001" y="184"/>
                </a:cxn>
                <a:cxn ang="0">
                  <a:pos x="4763" y="0"/>
                </a:cxn>
                <a:cxn ang="0">
                  <a:pos x="6001" y="276"/>
                </a:cxn>
                <a:cxn ang="0">
                  <a:pos x="6477" y="0"/>
                </a:cxn>
                <a:cxn ang="0">
                  <a:pos x="7716" y="368"/>
                </a:cxn>
                <a:cxn ang="0">
                  <a:pos x="8192" y="736"/>
                </a:cxn>
                <a:cxn ang="0">
                  <a:pos x="8764" y="920"/>
                </a:cxn>
                <a:cxn ang="0">
                  <a:pos x="9145" y="460"/>
                </a:cxn>
                <a:cxn ang="0">
                  <a:pos x="10192" y="368"/>
                </a:cxn>
                <a:cxn ang="0">
                  <a:pos x="11431" y="368"/>
                </a:cxn>
                <a:cxn ang="0">
                  <a:pos x="13145" y="1841"/>
                </a:cxn>
                <a:cxn ang="0">
                  <a:pos x="14669" y="1289"/>
                </a:cxn>
                <a:cxn ang="0">
                  <a:pos x="14384" y="2301"/>
                </a:cxn>
                <a:cxn ang="0">
                  <a:pos x="14098" y="3222"/>
                </a:cxn>
                <a:cxn ang="0">
                  <a:pos x="14288" y="4418"/>
                </a:cxn>
                <a:cxn ang="0">
                  <a:pos x="14860" y="5615"/>
                </a:cxn>
                <a:cxn ang="0">
                  <a:pos x="15812" y="6443"/>
                </a:cxn>
                <a:cxn ang="0">
                  <a:pos x="16384" y="7087"/>
                </a:cxn>
                <a:cxn ang="0">
                  <a:pos x="16098" y="7364"/>
                </a:cxn>
                <a:cxn ang="0">
                  <a:pos x="15622" y="7640"/>
                </a:cxn>
                <a:cxn ang="0">
                  <a:pos x="14860" y="7272"/>
                </a:cxn>
                <a:cxn ang="0">
                  <a:pos x="14574" y="7456"/>
                </a:cxn>
                <a:cxn ang="0">
                  <a:pos x="15050" y="8100"/>
                </a:cxn>
                <a:cxn ang="0">
                  <a:pos x="15527" y="8652"/>
                </a:cxn>
                <a:cxn ang="0">
                  <a:pos x="15622" y="9112"/>
                </a:cxn>
                <a:cxn ang="0">
                  <a:pos x="15622" y="9665"/>
                </a:cxn>
                <a:cxn ang="0">
                  <a:pos x="15336" y="9941"/>
                </a:cxn>
              </a:cxnLst>
              <a:rect l="0" t="0" r="r" b="b"/>
              <a:pathLst>
                <a:path w="16384" h="16384">
                  <a:moveTo>
                    <a:pt x="15336" y="9941"/>
                  </a:moveTo>
                  <a:lnTo>
                    <a:pt x="15050" y="10125"/>
                  </a:lnTo>
                  <a:lnTo>
                    <a:pt x="14669" y="10125"/>
                  </a:lnTo>
                  <a:lnTo>
                    <a:pt x="14288" y="10125"/>
                  </a:lnTo>
                  <a:lnTo>
                    <a:pt x="14288" y="10309"/>
                  </a:lnTo>
                  <a:lnTo>
                    <a:pt x="14288" y="10769"/>
                  </a:lnTo>
                  <a:lnTo>
                    <a:pt x="14384" y="11137"/>
                  </a:lnTo>
                  <a:lnTo>
                    <a:pt x="14574" y="11322"/>
                  </a:lnTo>
                  <a:lnTo>
                    <a:pt x="14384" y="11690"/>
                  </a:lnTo>
                  <a:lnTo>
                    <a:pt x="14098" y="11690"/>
                  </a:lnTo>
                  <a:lnTo>
                    <a:pt x="13622" y="12058"/>
                  </a:lnTo>
                  <a:lnTo>
                    <a:pt x="13622" y="12610"/>
                  </a:lnTo>
                  <a:lnTo>
                    <a:pt x="13622" y="13070"/>
                  </a:lnTo>
                  <a:lnTo>
                    <a:pt x="13622" y="13254"/>
                  </a:lnTo>
                  <a:lnTo>
                    <a:pt x="13336" y="13531"/>
                  </a:lnTo>
                  <a:lnTo>
                    <a:pt x="12860" y="13623"/>
                  </a:lnTo>
                  <a:lnTo>
                    <a:pt x="12574" y="14083"/>
                  </a:lnTo>
                  <a:lnTo>
                    <a:pt x="12860" y="14359"/>
                  </a:lnTo>
                  <a:lnTo>
                    <a:pt x="12860" y="14635"/>
                  </a:lnTo>
                  <a:lnTo>
                    <a:pt x="12955" y="15003"/>
                  </a:lnTo>
                  <a:lnTo>
                    <a:pt x="13145" y="15187"/>
                  </a:lnTo>
                  <a:lnTo>
                    <a:pt x="13145" y="15372"/>
                  </a:lnTo>
                  <a:lnTo>
                    <a:pt x="12860" y="16384"/>
                  </a:lnTo>
                  <a:lnTo>
                    <a:pt x="12193" y="16292"/>
                  </a:lnTo>
                  <a:lnTo>
                    <a:pt x="11335" y="15648"/>
                  </a:lnTo>
                  <a:lnTo>
                    <a:pt x="10192" y="15003"/>
                  </a:lnTo>
                  <a:lnTo>
                    <a:pt x="9430" y="14175"/>
                  </a:lnTo>
                  <a:lnTo>
                    <a:pt x="9145" y="14083"/>
                  </a:lnTo>
                  <a:lnTo>
                    <a:pt x="9145" y="14267"/>
                  </a:lnTo>
                  <a:lnTo>
                    <a:pt x="8764" y="14359"/>
                  </a:lnTo>
                  <a:lnTo>
                    <a:pt x="8478" y="14267"/>
                  </a:lnTo>
                  <a:lnTo>
                    <a:pt x="8668" y="13899"/>
                  </a:lnTo>
                  <a:lnTo>
                    <a:pt x="8764" y="13623"/>
                  </a:lnTo>
                  <a:lnTo>
                    <a:pt x="8478" y="13347"/>
                  </a:lnTo>
                  <a:lnTo>
                    <a:pt x="8001" y="12886"/>
                  </a:lnTo>
                  <a:lnTo>
                    <a:pt x="7430" y="12150"/>
                  </a:lnTo>
                  <a:lnTo>
                    <a:pt x="7430" y="11690"/>
                  </a:lnTo>
                  <a:lnTo>
                    <a:pt x="7239" y="11229"/>
                  </a:lnTo>
                  <a:lnTo>
                    <a:pt x="7239" y="11045"/>
                  </a:lnTo>
                  <a:lnTo>
                    <a:pt x="6954" y="10861"/>
                  </a:lnTo>
                  <a:lnTo>
                    <a:pt x="6668" y="10861"/>
                  </a:lnTo>
                  <a:lnTo>
                    <a:pt x="6287" y="10769"/>
                  </a:lnTo>
                  <a:lnTo>
                    <a:pt x="5906" y="10309"/>
                  </a:lnTo>
                  <a:lnTo>
                    <a:pt x="3810" y="8284"/>
                  </a:lnTo>
                  <a:lnTo>
                    <a:pt x="2572" y="6811"/>
                  </a:lnTo>
                  <a:lnTo>
                    <a:pt x="1048" y="3774"/>
                  </a:lnTo>
                  <a:lnTo>
                    <a:pt x="762" y="3866"/>
                  </a:lnTo>
                  <a:lnTo>
                    <a:pt x="381" y="3866"/>
                  </a:lnTo>
                  <a:lnTo>
                    <a:pt x="286" y="3682"/>
                  </a:lnTo>
                  <a:lnTo>
                    <a:pt x="95" y="3314"/>
                  </a:lnTo>
                  <a:lnTo>
                    <a:pt x="0" y="2485"/>
                  </a:lnTo>
                  <a:lnTo>
                    <a:pt x="0" y="2117"/>
                  </a:lnTo>
                  <a:lnTo>
                    <a:pt x="95" y="1381"/>
                  </a:lnTo>
                  <a:lnTo>
                    <a:pt x="381" y="1197"/>
                  </a:lnTo>
                  <a:lnTo>
                    <a:pt x="572" y="920"/>
                  </a:lnTo>
                  <a:lnTo>
                    <a:pt x="1048" y="736"/>
                  </a:lnTo>
                  <a:lnTo>
                    <a:pt x="2477" y="2117"/>
                  </a:lnTo>
                  <a:lnTo>
                    <a:pt x="2572" y="1381"/>
                  </a:lnTo>
                  <a:lnTo>
                    <a:pt x="2762" y="1197"/>
                  </a:lnTo>
                  <a:lnTo>
                    <a:pt x="2762" y="828"/>
                  </a:lnTo>
                  <a:lnTo>
                    <a:pt x="2953" y="644"/>
                  </a:lnTo>
                  <a:lnTo>
                    <a:pt x="3239" y="368"/>
                  </a:lnTo>
                  <a:lnTo>
                    <a:pt x="4001" y="644"/>
                  </a:lnTo>
                  <a:lnTo>
                    <a:pt x="4001" y="184"/>
                  </a:lnTo>
                  <a:lnTo>
                    <a:pt x="4287" y="0"/>
                  </a:lnTo>
                  <a:lnTo>
                    <a:pt x="4763" y="0"/>
                  </a:lnTo>
                  <a:lnTo>
                    <a:pt x="5239" y="276"/>
                  </a:lnTo>
                  <a:lnTo>
                    <a:pt x="6001" y="276"/>
                  </a:lnTo>
                  <a:lnTo>
                    <a:pt x="6192" y="0"/>
                  </a:lnTo>
                  <a:lnTo>
                    <a:pt x="6477" y="0"/>
                  </a:lnTo>
                  <a:lnTo>
                    <a:pt x="7239" y="184"/>
                  </a:lnTo>
                  <a:lnTo>
                    <a:pt x="7716" y="368"/>
                  </a:lnTo>
                  <a:lnTo>
                    <a:pt x="8001" y="644"/>
                  </a:lnTo>
                  <a:lnTo>
                    <a:pt x="8192" y="736"/>
                  </a:lnTo>
                  <a:lnTo>
                    <a:pt x="8478" y="920"/>
                  </a:lnTo>
                  <a:lnTo>
                    <a:pt x="8764" y="920"/>
                  </a:lnTo>
                  <a:lnTo>
                    <a:pt x="9145" y="828"/>
                  </a:lnTo>
                  <a:lnTo>
                    <a:pt x="9145" y="460"/>
                  </a:lnTo>
                  <a:lnTo>
                    <a:pt x="9430" y="368"/>
                  </a:lnTo>
                  <a:lnTo>
                    <a:pt x="10192" y="368"/>
                  </a:lnTo>
                  <a:lnTo>
                    <a:pt x="10859" y="276"/>
                  </a:lnTo>
                  <a:lnTo>
                    <a:pt x="11431" y="368"/>
                  </a:lnTo>
                  <a:lnTo>
                    <a:pt x="12097" y="736"/>
                  </a:lnTo>
                  <a:lnTo>
                    <a:pt x="13145" y="1841"/>
                  </a:lnTo>
                  <a:lnTo>
                    <a:pt x="13622" y="1381"/>
                  </a:lnTo>
                  <a:lnTo>
                    <a:pt x="14669" y="1289"/>
                  </a:lnTo>
                  <a:lnTo>
                    <a:pt x="14669" y="1473"/>
                  </a:lnTo>
                  <a:lnTo>
                    <a:pt x="14384" y="2301"/>
                  </a:lnTo>
                  <a:lnTo>
                    <a:pt x="14098" y="2761"/>
                  </a:lnTo>
                  <a:lnTo>
                    <a:pt x="14098" y="3222"/>
                  </a:lnTo>
                  <a:lnTo>
                    <a:pt x="14098" y="3774"/>
                  </a:lnTo>
                  <a:lnTo>
                    <a:pt x="14288" y="4418"/>
                  </a:lnTo>
                  <a:lnTo>
                    <a:pt x="14574" y="4970"/>
                  </a:lnTo>
                  <a:lnTo>
                    <a:pt x="14860" y="5615"/>
                  </a:lnTo>
                  <a:lnTo>
                    <a:pt x="15146" y="5891"/>
                  </a:lnTo>
                  <a:lnTo>
                    <a:pt x="15812" y="6443"/>
                  </a:lnTo>
                  <a:lnTo>
                    <a:pt x="16289" y="6811"/>
                  </a:lnTo>
                  <a:lnTo>
                    <a:pt x="16384" y="7087"/>
                  </a:lnTo>
                  <a:lnTo>
                    <a:pt x="16384" y="7272"/>
                  </a:lnTo>
                  <a:lnTo>
                    <a:pt x="16098" y="7364"/>
                  </a:lnTo>
                  <a:lnTo>
                    <a:pt x="15908" y="7640"/>
                  </a:lnTo>
                  <a:lnTo>
                    <a:pt x="15622" y="7640"/>
                  </a:lnTo>
                  <a:lnTo>
                    <a:pt x="15146" y="7364"/>
                  </a:lnTo>
                  <a:lnTo>
                    <a:pt x="14860" y="7272"/>
                  </a:lnTo>
                  <a:lnTo>
                    <a:pt x="14574" y="7272"/>
                  </a:lnTo>
                  <a:lnTo>
                    <a:pt x="14574" y="7456"/>
                  </a:lnTo>
                  <a:lnTo>
                    <a:pt x="14574" y="7732"/>
                  </a:lnTo>
                  <a:lnTo>
                    <a:pt x="15050" y="8100"/>
                  </a:lnTo>
                  <a:lnTo>
                    <a:pt x="15146" y="8376"/>
                  </a:lnTo>
                  <a:lnTo>
                    <a:pt x="15527" y="8652"/>
                  </a:lnTo>
                  <a:lnTo>
                    <a:pt x="15527" y="8836"/>
                  </a:lnTo>
                  <a:lnTo>
                    <a:pt x="15622" y="9112"/>
                  </a:lnTo>
                  <a:lnTo>
                    <a:pt x="15622" y="9297"/>
                  </a:lnTo>
                  <a:lnTo>
                    <a:pt x="15622" y="9665"/>
                  </a:lnTo>
                  <a:lnTo>
                    <a:pt x="15527" y="9849"/>
                  </a:lnTo>
                  <a:lnTo>
                    <a:pt x="15336" y="994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6" name="Croatia"/>
            <p:cNvSpPr>
              <a:spLocks noChangeAspect="1"/>
            </p:cNvSpPr>
            <p:nvPr/>
          </p:nvSpPr>
          <p:spPr bwMode="auto">
            <a:xfrm>
              <a:off x="2124" y="2153"/>
              <a:ext cx="327" cy="328"/>
            </a:xfrm>
            <a:custGeom>
              <a:avLst/>
              <a:gdLst/>
              <a:ahLst/>
              <a:cxnLst>
                <a:cxn ang="0">
                  <a:pos x="15558" y="5219"/>
                </a:cxn>
                <a:cxn ang="0">
                  <a:pos x="14796" y="6250"/>
                </a:cxn>
                <a:cxn ang="0">
                  <a:pos x="12955" y="5340"/>
                </a:cxn>
                <a:cxn ang="0">
                  <a:pos x="12129" y="5704"/>
                </a:cxn>
                <a:cxn ang="0">
                  <a:pos x="11177" y="5340"/>
                </a:cxn>
                <a:cxn ang="0">
                  <a:pos x="10161" y="5279"/>
                </a:cxn>
                <a:cxn ang="0">
                  <a:pos x="8827" y="5219"/>
                </a:cxn>
                <a:cxn ang="0">
                  <a:pos x="8001" y="5643"/>
                </a:cxn>
                <a:cxn ang="0">
                  <a:pos x="6731" y="5583"/>
                </a:cxn>
                <a:cxn ang="0">
                  <a:pos x="6160" y="6493"/>
                </a:cxn>
                <a:cxn ang="0">
                  <a:pos x="6350" y="7646"/>
                </a:cxn>
                <a:cxn ang="0">
                  <a:pos x="8700" y="10559"/>
                </a:cxn>
                <a:cxn ang="0">
                  <a:pos x="10669" y="12379"/>
                </a:cxn>
                <a:cxn ang="0">
                  <a:pos x="10986" y="13047"/>
                </a:cxn>
                <a:cxn ang="0">
                  <a:pos x="11939" y="14382"/>
                </a:cxn>
                <a:cxn ang="0">
                  <a:pos x="12256" y="14442"/>
                </a:cxn>
                <a:cxn ang="0">
                  <a:pos x="14288" y="15899"/>
                </a:cxn>
                <a:cxn ang="0">
                  <a:pos x="13780" y="15777"/>
                </a:cxn>
                <a:cxn ang="0">
                  <a:pos x="11812" y="15049"/>
                </a:cxn>
                <a:cxn ang="0">
                  <a:pos x="11113" y="14260"/>
                </a:cxn>
                <a:cxn ang="0">
                  <a:pos x="11113" y="14139"/>
                </a:cxn>
                <a:cxn ang="0">
                  <a:pos x="8128" y="12500"/>
                </a:cxn>
                <a:cxn ang="0">
                  <a:pos x="6731" y="11590"/>
                </a:cxn>
                <a:cxn ang="0">
                  <a:pos x="4763" y="9891"/>
                </a:cxn>
                <a:cxn ang="0">
                  <a:pos x="4763" y="8859"/>
                </a:cxn>
                <a:cxn ang="0">
                  <a:pos x="3620" y="6250"/>
                </a:cxn>
                <a:cxn ang="0">
                  <a:pos x="2794" y="5401"/>
                </a:cxn>
                <a:cxn ang="0">
                  <a:pos x="1461" y="7282"/>
                </a:cxn>
                <a:cxn ang="0">
                  <a:pos x="254" y="5765"/>
                </a:cxn>
                <a:cxn ang="0">
                  <a:pos x="254" y="4672"/>
                </a:cxn>
                <a:cxn ang="0">
                  <a:pos x="953" y="4976"/>
                </a:cxn>
                <a:cxn ang="0">
                  <a:pos x="1778" y="4733"/>
                </a:cxn>
                <a:cxn ang="0">
                  <a:pos x="2223" y="4915"/>
                </a:cxn>
                <a:cxn ang="0">
                  <a:pos x="2921" y="4733"/>
                </a:cxn>
                <a:cxn ang="0">
                  <a:pos x="3112" y="4005"/>
                </a:cxn>
                <a:cxn ang="0">
                  <a:pos x="3620" y="4430"/>
                </a:cxn>
                <a:cxn ang="0">
                  <a:pos x="3937" y="4248"/>
                </a:cxn>
                <a:cxn ang="0">
                  <a:pos x="4890" y="4430"/>
                </a:cxn>
                <a:cxn ang="0">
                  <a:pos x="5080" y="3702"/>
                </a:cxn>
                <a:cxn ang="0">
                  <a:pos x="5334" y="3277"/>
                </a:cxn>
                <a:cxn ang="0">
                  <a:pos x="5588" y="2488"/>
                </a:cxn>
                <a:cxn ang="0">
                  <a:pos x="5398" y="1638"/>
                </a:cxn>
                <a:cxn ang="0">
                  <a:pos x="7049" y="728"/>
                </a:cxn>
                <a:cxn ang="0">
                  <a:pos x="7493" y="61"/>
                </a:cxn>
                <a:cxn ang="0">
                  <a:pos x="9208" y="1153"/>
                </a:cxn>
                <a:cxn ang="0">
                  <a:pos x="11812" y="2913"/>
                </a:cxn>
                <a:cxn ang="0">
                  <a:pos x="14415" y="1942"/>
                </a:cxn>
                <a:cxn ang="0">
                  <a:pos x="14923" y="3702"/>
                </a:cxn>
                <a:cxn ang="0">
                  <a:pos x="15558" y="4612"/>
                </a:cxn>
                <a:cxn ang="0">
                  <a:pos x="16193" y="5097"/>
                </a:cxn>
              </a:cxnLst>
              <a:rect l="0" t="0" r="r" b="b"/>
              <a:pathLst>
                <a:path w="16384" h="16384">
                  <a:moveTo>
                    <a:pt x="16193" y="5097"/>
                  </a:moveTo>
                  <a:lnTo>
                    <a:pt x="15876" y="5097"/>
                  </a:lnTo>
                  <a:lnTo>
                    <a:pt x="15685" y="5037"/>
                  </a:lnTo>
                  <a:lnTo>
                    <a:pt x="15558" y="5219"/>
                  </a:lnTo>
                  <a:lnTo>
                    <a:pt x="15368" y="5340"/>
                  </a:lnTo>
                  <a:lnTo>
                    <a:pt x="15368" y="5765"/>
                  </a:lnTo>
                  <a:lnTo>
                    <a:pt x="15241" y="6007"/>
                  </a:lnTo>
                  <a:lnTo>
                    <a:pt x="14796" y="6250"/>
                  </a:lnTo>
                  <a:lnTo>
                    <a:pt x="14225" y="5583"/>
                  </a:lnTo>
                  <a:lnTo>
                    <a:pt x="13780" y="5340"/>
                  </a:lnTo>
                  <a:lnTo>
                    <a:pt x="13399" y="5279"/>
                  </a:lnTo>
                  <a:lnTo>
                    <a:pt x="12955" y="5340"/>
                  </a:lnTo>
                  <a:lnTo>
                    <a:pt x="12447" y="5340"/>
                  </a:lnTo>
                  <a:lnTo>
                    <a:pt x="12256" y="5401"/>
                  </a:lnTo>
                  <a:lnTo>
                    <a:pt x="12256" y="5583"/>
                  </a:lnTo>
                  <a:lnTo>
                    <a:pt x="12129" y="5704"/>
                  </a:lnTo>
                  <a:lnTo>
                    <a:pt x="11812" y="5704"/>
                  </a:lnTo>
                  <a:lnTo>
                    <a:pt x="11621" y="5583"/>
                  </a:lnTo>
                  <a:lnTo>
                    <a:pt x="11431" y="5522"/>
                  </a:lnTo>
                  <a:lnTo>
                    <a:pt x="11177" y="5340"/>
                  </a:lnTo>
                  <a:lnTo>
                    <a:pt x="10923" y="5219"/>
                  </a:lnTo>
                  <a:lnTo>
                    <a:pt x="10351" y="5097"/>
                  </a:lnTo>
                  <a:lnTo>
                    <a:pt x="10288" y="5097"/>
                  </a:lnTo>
                  <a:lnTo>
                    <a:pt x="10161" y="5279"/>
                  </a:lnTo>
                  <a:lnTo>
                    <a:pt x="9653" y="5279"/>
                  </a:lnTo>
                  <a:lnTo>
                    <a:pt x="9335" y="5097"/>
                  </a:lnTo>
                  <a:lnTo>
                    <a:pt x="9018" y="5097"/>
                  </a:lnTo>
                  <a:lnTo>
                    <a:pt x="8827" y="5219"/>
                  </a:lnTo>
                  <a:lnTo>
                    <a:pt x="8827" y="5522"/>
                  </a:lnTo>
                  <a:lnTo>
                    <a:pt x="8319" y="5340"/>
                  </a:lnTo>
                  <a:lnTo>
                    <a:pt x="8128" y="5522"/>
                  </a:lnTo>
                  <a:lnTo>
                    <a:pt x="8001" y="5643"/>
                  </a:lnTo>
                  <a:lnTo>
                    <a:pt x="7874" y="5886"/>
                  </a:lnTo>
                  <a:lnTo>
                    <a:pt x="7811" y="6007"/>
                  </a:lnTo>
                  <a:lnTo>
                    <a:pt x="7684" y="6493"/>
                  </a:lnTo>
                  <a:lnTo>
                    <a:pt x="6731" y="5583"/>
                  </a:lnTo>
                  <a:lnTo>
                    <a:pt x="6541" y="5643"/>
                  </a:lnTo>
                  <a:lnTo>
                    <a:pt x="6350" y="5886"/>
                  </a:lnTo>
                  <a:lnTo>
                    <a:pt x="6160" y="6007"/>
                  </a:lnTo>
                  <a:lnTo>
                    <a:pt x="6160" y="6493"/>
                  </a:lnTo>
                  <a:lnTo>
                    <a:pt x="6160" y="6736"/>
                  </a:lnTo>
                  <a:lnTo>
                    <a:pt x="6160" y="7282"/>
                  </a:lnTo>
                  <a:lnTo>
                    <a:pt x="6223" y="7525"/>
                  </a:lnTo>
                  <a:lnTo>
                    <a:pt x="6350" y="7646"/>
                  </a:lnTo>
                  <a:lnTo>
                    <a:pt x="6541" y="7646"/>
                  </a:lnTo>
                  <a:lnTo>
                    <a:pt x="6731" y="7585"/>
                  </a:lnTo>
                  <a:lnTo>
                    <a:pt x="7811" y="9588"/>
                  </a:lnTo>
                  <a:lnTo>
                    <a:pt x="8700" y="10559"/>
                  </a:lnTo>
                  <a:lnTo>
                    <a:pt x="10097" y="11954"/>
                  </a:lnTo>
                  <a:lnTo>
                    <a:pt x="10288" y="12197"/>
                  </a:lnTo>
                  <a:lnTo>
                    <a:pt x="10478" y="12379"/>
                  </a:lnTo>
                  <a:lnTo>
                    <a:pt x="10669" y="12379"/>
                  </a:lnTo>
                  <a:lnTo>
                    <a:pt x="10923" y="12440"/>
                  </a:lnTo>
                  <a:lnTo>
                    <a:pt x="10923" y="12561"/>
                  </a:lnTo>
                  <a:lnTo>
                    <a:pt x="10986" y="12804"/>
                  </a:lnTo>
                  <a:lnTo>
                    <a:pt x="10986" y="13047"/>
                  </a:lnTo>
                  <a:lnTo>
                    <a:pt x="11431" y="13714"/>
                  </a:lnTo>
                  <a:lnTo>
                    <a:pt x="11748" y="13896"/>
                  </a:lnTo>
                  <a:lnTo>
                    <a:pt x="11939" y="14078"/>
                  </a:lnTo>
                  <a:lnTo>
                    <a:pt x="11939" y="14382"/>
                  </a:lnTo>
                  <a:lnTo>
                    <a:pt x="11812" y="14503"/>
                  </a:lnTo>
                  <a:lnTo>
                    <a:pt x="11939" y="14746"/>
                  </a:lnTo>
                  <a:lnTo>
                    <a:pt x="12256" y="14564"/>
                  </a:lnTo>
                  <a:lnTo>
                    <a:pt x="12256" y="14442"/>
                  </a:lnTo>
                  <a:lnTo>
                    <a:pt x="12447" y="14503"/>
                  </a:lnTo>
                  <a:lnTo>
                    <a:pt x="12955" y="14988"/>
                  </a:lnTo>
                  <a:lnTo>
                    <a:pt x="13717" y="15413"/>
                  </a:lnTo>
                  <a:lnTo>
                    <a:pt x="14288" y="15899"/>
                  </a:lnTo>
                  <a:lnTo>
                    <a:pt x="14606" y="16020"/>
                  </a:lnTo>
                  <a:lnTo>
                    <a:pt x="14733" y="16384"/>
                  </a:lnTo>
                  <a:lnTo>
                    <a:pt x="14288" y="16141"/>
                  </a:lnTo>
                  <a:lnTo>
                    <a:pt x="13780" y="15777"/>
                  </a:lnTo>
                  <a:lnTo>
                    <a:pt x="13272" y="15413"/>
                  </a:lnTo>
                  <a:lnTo>
                    <a:pt x="12764" y="15110"/>
                  </a:lnTo>
                  <a:lnTo>
                    <a:pt x="12256" y="15110"/>
                  </a:lnTo>
                  <a:lnTo>
                    <a:pt x="11812" y="15049"/>
                  </a:lnTo>
                  <a:lnTo>
                    <a:pt x="10986" y="14564"/>
                  </a:lnTo>
                  <a:lnTo>
                    <a:pt x="10288" y="14442"/>
                  </a:lnTo>
                  <a:lnTo>
                    <a:pt x="10478" y="14199"/>
                  </a:lnTo>
                  <a:lnTo>
                    <a:pt x="11113" y="14260"/>
                  </a:lnTo>
                  <a:lnTo>
                    <a:pt x="11431" y="14685"/>
                  </a:lnTo>
                  <a:lnTo>
                    <a:pt x="11748" y="14685"/>
                  </a:lnTo>
                  <a:lnTo>
                    <a:pt x="11621" y="14382"/>
                  </a:lnTo>
                  <a:lnTo>
                    <a:pt x="11113" y="14139"/>
                  </a:lnTo>
                  <a:lnTo>
                    <a:pt x="10351" y="13289"/>
                  </a:lnTo>
                  <a:lnTo>
                    <a:pt x="9653" y="12804"/>
                  </a:lnTo>
                  <a:lnTo>
                    <a:pt x="8700" y="12500"/>
                  </a:lnTo>
                  <a:lnTo>
                    <a:pt x="8128" y="12500"/>
                  </a:lnTo>
                  <a:lnTo>
                    <a:pt x="7366" y="12561"/>
                  </a:lnTo>
                  <a:lnTo>
                    <a:pt x="7176" y="12561"/>
                  </a:lnTo>
                  <a:lnTo>
                    <a:pt x="7049" y="12197"/>
                  </a:lnTo>
                  <a:lnTo>
                    <a:pt x="6731" y="11590"/>
                  </a:lnTo>
                  <a:lnTo>
                    <a:pt x="6160" y="11408"/>
                  </a:lnTo>
                  <a:lnTo>
                    <a:pt x="5906" y="11105"/>
                  </a:lnTo>
                  <a:lnTo>
                    <a:pt x="5398" y="10741"/>
                  </a:lnTo>
                  <a:lnTo>
                    <a:pt x="4763" y="9891"/>
                  </a:lnTo>
                  <a:lnTo>
                    <a:pt x="4699" y="9648"/>
                  </a:lnTo>
                  <a:lnTo>
                    <a:pt x="4890" y="9466"/>
                  </a:lnTo>
                  <a:lnTo>
                    <a:pt x="5398" y="9284"/>
                  </a:lnTo>
                  <a:lnTo>
                    <a:pt x="4763" y="8859"/>
                  </a:lnTo>
                  <a:lnTo>
                    <a:pt x="4255" y="8495"/>
                  </a:lnTo>
                  <a:lnTo>
                    <a:pt x="3874" y="7585"/>
                  </a:lnTo>
                  <a:lnTo>
                    <a:pt x="3874" y="6857"/>
                  </a:lnTo>
                  <a:lnTo>
                    <a:pt x="3620" y="6250"/>
                  </a:lnTo>
                  <a:lnTo>
                    <a:pt x="3429" y="5947"/>
                  </a:lnTo>
                  <a:lnTo>
                    <a:pt x="3239" y="5947"/>
                  </a:lnTo>
                  <a:lnTo>
                    <a:pt x="3112" y="5765"/>
                  </a:lnTo>
                  <a:lnTo>
                    <a:pt x="2794" y="5401"/>
                  </a:lnTo>
                  <a:lnTo>
                    <a:pt x="2223" y="5279"/>
                  </a:lnTo>
                  <a:lnTo>
                    <a:pt x="1969" y="6190"/>
                  </a:lnTo>
                  <a:lnTo>
                    <a:pt x="1651" y="6736"/>
                  </a:lnTo>
                  <a:lnTo>
                    <a:pt x="1461" y="7282"/>
                  </a:lnTo>
                  <a:lnTo>
                    <a:pt x="1143" y="7342"/>
                  </a:lnTo>
                  <a:lnTo>
                    <a:pt x="826" y="7221"/>
                  </a:lnTo>
                  <a:lnTo>
                    <a:pt x="445" y="6250"/>
                  </a:lnTo>
                  <a:lnTo>
                    <a:pt x="254" y="5765"/>
                  </a:lnTo>
                  <a:lnTo>
                    <a:pt x="0" y="5037"/>
                  </a:lnTo>
                  <a:lnTo>
                    <a:pt x="0" y="4672"/>
                  </a:lnTo>
                  <a:lnTo>
                    <a:pt x="127" y="4430"/>
                  </a:lnTo>
                  <a:lnTo>
                    <a:pt x="254" y="4672"/>
                  </a:lnTo>
                  <a:lnTo>
                    <a:pt x="318" y="4915"/>
                  </a:lnTo>
                  <a:lnTo>
                    <a:pt x="572" y="4976"/>
                  </a:lnTo>
                  <a:lnTo>
                    <a:pt x="762" y="4976"/>
                  </a:lnTo>
                  <a:lnTo>
                    <a:pt x="953" y="4976"/>
                  </a:lnTo>
                  <a:lnTo>
                    <a:pt x="1143" y="5097"/>
                  </a:lnTo>
                  <a:lnTo>
                    <a:pt x="1397" y="4976"/>
                  </a:lnTo>
                  <a:lnTo>
                    <a:pt x="1461" y="4855"/>
                  </a:lnTo>
                  <a:lnTo>
                    <a:pt x="1778" y="4733"/>
                  </a:lnTo>
                  <a:lnTo>
                    <a:pt x="1905" y="4915"/>
                  </a:lnTo>
                  <a:lnTo>
                    <a:pt x="2096" y="5037"/>
                  </a:lnTo>
                  <a:lnTo>
                    <a:pt x="2223" y="5037"/>
                  </a:lnTo>
                  <a:lnTo>
                    <a:pt x="2223" y="4915"/>
                  </a:lnTo>
                  <a:lnTo>
                    <a:pt x="2223" y="4733"/>
                  </a:lnTo>
                  <a:lnTo>
                    <a:pt x="2540" y="4672"/>
                  </a:lnTo>
                  <a:lnTo>
                    <a:pt x="2731" y="4855"/>
                  </a:lnTo>
                  <a:lnTo>
                    <a:pt x="2921" y="4733"/>
                  </a:lnTo>
                  <a:lnTo>
                    <a:pt x="3048" y="4612"/>
                  </a:lnTo>
                  <a:lnTo>
                    <a:pt x="3112" y="4369"/>
                  </a:lnTo>
                  <a:lnTo>
                    <a:pt x="3112" y="4248"/>
                  </a:lnTo>
                  <a:lnTo>
                    <a:pt x="3112" y="4005"/>
                  </a:lnTo>
                  <a:lnTo>
                    <a:pt x="3366" y="3884"/>
                  </a:lnTo>
                  <a:lnTo>
                    <a:pt x="3429" y="4005"/>
                  </a:lnTo>
                  <a:lnTo>
                    <a:pt x="3556" y="4248"/>
                  </a:lnTo>
                  <a:lnTo>
                    <a:pt x="3620" y="4430"/>
                  </a:lnTo>
                  <a:lnTo>
                    <a:pt x="3747" y="4672"/>
                  </a:lnTo>
                  <a:lnTo>
                    <a:pt x="3937" y="4672"/>
                  </a:lnTo>
                  <a:lnTo>
                    <a:pt x="3937" y="4430"/>
                  </a:lnTo>
                  <a:lnTo>
                    <a:pt x="3937" y="4248"/>
                  </a:lnTo>
                  <a:lnTo>
                    <a:pt x="4191" y="4248"/>
                  </a:lnTo>
                  <a:lnTo>
                    <a:pt x="4382" y="4308"/>
                  </a:lnTo>
                  <a:lnTo>
                    <a:pt x="4445" y="4612"/>
                  </a:lnTo>
                  <a:lnTo>
                    <a:pt x="4890" y="4430"/>
                  </a:lnTo>
                  <a:lnTo>
                    <a:pt x="4890" y="4126"/>
                  </a:lnTo>
                  <a:lnTo>
                    <a:pt x="4890" y="3884"/>
                  </a:lnTo>
                  <a:lnTo>
                    <a:pt x="5207" y="3884"/>
                  </a:lnTo>
                  <a:lnTo>
                    <a:pt x="5080" y="3702"/>
                  </a:lnTo>
                  <a:lnTo>
                    <a:pt x="4890" y="3702"/>
                  </a:lnTo>
                  <a:lnTo>
                    <a:pt x="4763" y="3580"/>
                  </a:lnTo>
                  <a:lnTo>
                    <a:pt x="5017" y="3398"/>
                  </a:lnTo>
                  <a:lnTo>
                    <a:pt x="5334" y="3277"/>
                  </a:lnTo>
                  <a:lnTo>
                    <a:pt x="5525" y="3095"/>
                  </a:lnTo>
                  <a:lnTo>
                    <a:pt x="5588" y="2913"/>
                  </a:lnTo>
                  <a:lnTo>
                    <a:pt x="5588" y="2670"/>
                  </a:lnTo>
                  <a:lnTo>
                    <a:pt x="5588" y="2488"/>
                  </a:lnTo>
                  <a:lnTo>
                    <a:pt x="5588" y="2306"/>
                  </a:lnTo>
                  <a:lnTo>
                    <a:pt x="5334" y="2002"/>
                  </a:lnTo>
                  <a:lnTo>
                    <a:pt x="5334" y="1760"/>
                  </a:lnTo>
                  <a:lnTo>
                    <a:pt x="5398" y="1638"/>
                  </a:lnTo>
                  <a:lnTo>
                    <a:pt x="6223" y="1092"/>
                  </a:lnTo>
                  <a:lnTo>
                    <a:pt x="6541" y="1092"/>
                  </a:lnTo>
                  <a:lnTo>
                    <a:pt x="6731" y="1032"/>
                  </a:lnTo>
                  <a:lnTo>
                    <a:pt x="7049" y="728"/>
                  </a:lnTo>
                  <a:lnTo>
                    <a:pt x="7049" y="607"/>
                  </a:lnTo>
                  <a:lnTo>
                    <a:pt x="7049" y="364"/>
                  </a:lnTo>
                  <a:lnTo>
                    <a:pt x="7049" y="61"/>
                  </a:lnTo>
                  <a:lnTo>
                    <a:pt x="7493" y="61"/>
                  </a:lnTo>
                  <a:lnTo>
                    <a:pt x="7811" y="0"/>
                  </a:lnTo>
                  <a:lnTo>
                    <a:pt x="8001" y="61"/>
                  </a:lnTo>
                  <a:lnTo>
                    <a:pt x="8700" y="364"/>
                  </a:lnTo>
                  <a:lnTo>
                    <a:pt x="9208" y="1153"/>
                  </a:lnTo>
                  <a:lnTo>
                    <a:pt x="9970" y="1456"/>
                  </a:lnTo>
                  <a:lnTo>
                    <a:pt x="10478" y="2245"/>
                  </a:lnTo>
                  <a:lnTo>
                    <a:pt x="11113" y="2367"/>
                  </a:lnTo>
                  <a:lnTo>
                    <a:pt x="11812" y="2913"/>
                  </a:lnTo>
                  <a:lnTo>
                    <a:pt x="12764" y="2670"/>
                  </a:lnTo>
                  <a:lnTo>
                    <a:pt x="13399" y="2427"/>
                  </a:lnTo>
                  <a:lnTo>
                    <a:pt x="13971" y="2002"/>
                  </a:lnTo>
                  <a:lnTo>
                    <a:pt x="14415" y="1942"/>
                  </a:lnTo>
                  <a:lnTo>
                    <a:pt x="14733" y="2973"/>
                  </a:lnTo>
                  <a:lnTo>
                    <a:pt x="14606" y="3277"/>
                  </a:lnTo>
                  <a:lnTo>
                    <a:pt x="14606" y="3459"/>
                  </a:lnTo>
                  <a:lnTo>
                    <a:pt x="14923" y="3702"/>
                  </a:lnTo>
                  <a:lnTo>
                    <a:pt x="15050" y="3944"/>
                  </a:lnTo>
                  <a:lnTo>
                    <a:pt x="14796" y="4005"/>
                  </a:lnTo>
                  <a:lnTo>
                    <a:pt x="15050" y="4430"/>
                  </a:lnTo>
                  <a:lnTo>
                    <a:pt x="15558" y="4612"/>
                  </a:lnTo>
                  <a:lnTo>
                    <a:pt x="16257" y="4733"/>
                  </a:lnTo>
                  <a:lnTo>
                    <a:pt x="16384" y="4915"/>
                  </a:lnTo>
                  <a:lnTo>
                    <a:pt x="16257" y="5037"/>
                  </a:lnTo>
                  <a:lnTo>
                    <a:pt x="16193" y="509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37" name="Slovenia"/>
            <p:cNvGrpSpPr>
              <a:grpSpLocks noChangeAspect="1"/>
            </p:cNvGrpSpPr>
            <p:nvPr/>
          </p:nvGrpSpPr>
          <p:grpSpPr bwMode="auto">
            <a:xfrm>
              <a:off x="2116" y="2125"/>
              <a:ext cx="217" cy="326"/>
              <a:chOff x="-3928" y="-127470"/>
              <a:chExt cx="17992" cy="126"/>
            </a:xfrm>
            <a:grpFill/>
          </p:grpSpPr>
          <p:sp>
            <p:nvSpPr>
              <p:cNvPr id="39" name="Slovania"/>
              <p:cNvSpPr>
                <a:spLocks noChangeAspect="1"/>
              </p:cNvSpPr>
              <p:nvPr/>
            </p:nvSpPr>
            <p:spPr bwMode="auto">
              <a:xfrm>
                <a:off x="-3928" y="-127470"/>
                <a:ext cx="13936" cy="51"/>
              </a:xfrm>
              <a:custGeom>
                <a:avLst/>
                <a:gdLst/>
                <a:ahLst/>
                <a:cxnLst>
                  <a:cxn ang="0">
                    <a:pos x="14592" y="4482"/>
                  </a:cxn>
                  <a:cxn ang="0">
                    <a:pos x="14592" y="5410"/>
                  </a:cxn>
                  <a:cxn ang="0">
                    <a:pos x="13696" y="6183"/>
                  </a:cxn>
                  <a:cxn ang="0">
                    <a:pos x="11264" y="7574"/>
                  </a:cxn>
                  <a:cxn ang="0">
                    <a:pos x="11008" y="8656"/>
                  </a:cxn>
                  <a:cxn ang="0">
                    <a:pos x="11648" y="9738"/>
                  </a:cxn>
                  <a:cxn ang="0">
                    <a:pos x="11648" y="10820"/>
                  </a:cxn>
                  <a:cxn ang="0">
                    <a:pos x="11008" y="11747"/>
                  </a:cxn>
                  <a:cxn ang="0">
                    <a:pos x="10112" y="12520"/>
                  </a:cxn>
                  <a:cxn ang="0">
                    <a:pos x="10624" y="12829"/>
                  </a:cxn>
                  <a:cxn ang="0">
                    <a:pos x="10368" y="13293"/>
                  </a:cxn>
                  <a:cxn ang="0">
                    <a:pos x="10112" y="14993"/>
                  </a:cxn>
                  <a:cxn ang="0">
                    <a:pos x="9472" y="14684"/>
                  </a:cxn>
                  <a:cxn ang="0">
                    <a:pos x="8448" y="14375"/>
                  </a:cxn>
                  <a:cxn ang="0">
                    <a:pos x="8448" y="15302"/>
                  </a:cxn>
                  <a:cxn ang="0">
                    <a:pos x="7808" y="14993"/>
                  </a:cxn>
                  <a:cxn ang="0">
                    <a:pos x="7424" y="13756"/>
                  </a:cxn>
                  <a:cxn ang="0">
                    <a:pos x="6784" y="13447"/>
                  </a:cxn>
                  <a:cxn ang="0">
                    <a:pos x="6784" y="14684"/>
                  </a:cxn>
                  <a:cxn ang="0">
                    <a:pos x="6400" y="15457"/>
                  </a:cxn>
                  <a:cxn ang="0">
                    <a:pos x="5760" y="15302"/>
                  </a:cxn>
                  <a:cxn ang="0">
                    <a:pos x="5120" y="15920"/>
                  </a:cxn>
                  <a:cxn ang="0">
                    <a:pos x="4736" y="16229"/>
                  </a:cxn>
                  <a:cxn ang="0">
                    <a:pos x="4096" y="15457"/>
                  </a:cxn>
                  <a:cxn ang="0">
                    <a:pos x="3328" y="16075"/>
                  </a:cxn>
                  <a:cxn ang="0">
                    <a:pos x="2688" y="16075"/>
                  </a:cxn>
                  <a:cxn ang="0">
                    <a:pos x="1792" y="16075"/>
                  </a:cxn>
                  <a:cxn ang="0">
                    <a:pos x="1152" y="15457"/>
                  </a:cxn>
                  <a:cxn ang="0">
                    <a:pos x="1408" y="14684"/>
                  </a:cxn>
                  <a:cxn ang="0">
                    <a:pos x="2176" y="14684"/>
                  </a:cxn>
                  <a:cxn ang="0">
                    <a:pos x="2688" y="13756"/>
                  </a:cxn>
                  <a:cxn ang="0">
                    <a:pos x="2048" y="12829"/>
                  </a:cxn>
                  <a:cxn ang="0">
                    <a:pos x="1664" y="12056"/>
                  </a:cxn>
                  <a:cxn ang="0">
                    <a:pos x="1024" y="10820"/>
                  </a:cxn>
                  <a:cxn ang="0">
                    <a:pos x="384" y="9583"/>
                  </a:cxn>
                  <a:cxn ang="0">
                    <a:pos x="768" y="7728"/>
                  </a:cxn>
                  <a:cxn ang="0">
                    <a:pos x="0" y="6955"/>
                  </a:cxn>
                  <a:cxn ang="0">
                    <a:pos x="512" y="5255"/>
                  </a:cxn>
                  <a:cxn ang="0">
                    <a:pos x="1408" y="4637"/>
                  </a:cxn>
                  <a:cxn ang="0">
                    <a:pos x="2688" y="4637"/>
                  </a:cxn>
                  <a:cxn ang="0">
                    <a:pos x="4352" y="4946"/>
                  </a:cxn>
                  <a:cxn ang="0">
                    <a:pos x="5632" y="4946"/>
                  </a:cxn>
                  <a:cxn ang="0">
                    <a:pos x="6144" y="4328"/>
                  </a:cxn>
                  <a:cxn ang="0">
                    <a:pos x="7040" y="2937"/>
                  </a:cxn>
                  <a:cxn ang="0">
                    <a:pos x="8448" y="2164"/>
                  </a:cxn>
                  <a:cxn ang="0">
                    <a:pos x="9728" y="2473"/>
                  </a:cxn>
                  <a:cxn ang="0">
                    <a:pos x="10368" y="2009"/>
                  </a:cxn>
                  <a:cxn ang="0">
                    <a:pos x="11008" y="1391"/>
                  </a:cxn>
                  <a:cxn ang="0">
                    <a:pos x="12032" y="1391"/>
                  </a:cxn>
                  <a:cxn ang="0">
                    <a:pos x="12928" y="1700"/>
                  </a:cxn>
                  <a:cxn ang="0">
                    <a:pos x="12928" y="773"/>
                  </a:cxn>
                  <a:cxn ang="0">
                    <a:pos x="14336" y="155"/>
                  </a:cxn>
                  <a:cxn ang="0">
                    <a:pos x="15616" y="2009"/>
                  </a:cxn>
                  <a:cxn ang="0">
                    <a:pos x="16000" y="3555"/>
                  </a:cxn>
                  <a:cxn ang="0">
                    <a:pos x="14720" y="3555"/>
                  </a:cxn>
                </a:cxnLst>
                <a:rect l="0" t="0" r="r" b="b"/>
                <a:pathLst>
                  <a:path w="16384" h="16384">
                    <a:moveTo>
                      <a:pt x="14592" y="3710"/>
                    </a:moveTo>
                    <a:lnTo>
                      <a:pt x="14592" y="4482"/>
                    </a:lnTo>
                    <a:lnTo>
                      <a:pt x="14592" y="5101"/>
                    </a:lnTo>
                    <a:lnTo>
                      <a:pt x="14592" y="5410"/>
                    </a:lnTo>
                    <a:lnTo>
                      <a:pt x="14080" y="6028"/>
                    </a:lnTo>
                    <a:lnTo>
                      <a:pt x="13696" y="6183"/>
                    </a:lnTo>
                    <a:lnTo>
                      <a:pt x="13056" y="6183"/>
                    </a:lnTo>
                    <a:lnTo>
                      <a:pt x="11264" y="7574"/>
                    </a:lnTo>
                    <a:lnTo>
                      <a:pt x="11008" y="7883"/>
                    </a:lnTo>
                    <a:lnTo>
                      <a:pt x="11008" y="8656"/>
                    </a:lnTo>
                    <a:lnTo>
                      <a:pt x="11648" y="9274"/>
                    </a:lnTo>
                    <a:lnTo>
                      <a:pt x="11648" y="9738"/>
                    </a:lnTo>
                    <a:lnTo>
                      <a:pt x="11648" y="10356"/>
                    </a:lnTo>
                    <a:lnTo>
                      <a:pt x="11648" y="10820"/>
                    </a:lnTo>
                    <a:lnTo>
                      <a:pt x="11648" y="11129"/>
                    </a:lnTo>
                    <a:lnTo>
                      <a:pt x="11008" y="11747"/>
                    </a:lnTo>
                    <a:lnTo>
                      <a:pt x="10368" y="12056"/>
                    </a:lnTo>
                    <a:lnTo>
                      <a:pt x="10112" y="12520"/>
                    </a:lnTo>
                    <a:lnTo>
                      <a:pt x="10112" y="12829"/>
                    </a:lnTo>
                    <a:lnTo>
                      <a:pt x="10624" y="12829"/>
                    </a:lnTo>
                    <a:lnTo>
                      <a:pt x="10752" y="13293"/>
                    </a:lnTo>
                    <a:lnTo>
                      <a:pt x="10368" y="13293"/>
                    </a:lnTo>
                    <a:lnTo>
                      <a:pt x="10112" y="14220"/>
                    </a:lnTo>
                    <a:lnTo>
                      <a:pt x="10112" y="14993"/>
                    </a:lnTo>
                    <a:lnTo>
                      <a:pt x="9728" y="15147"/>
                    </a:lnTo>
                    <a:lnTo>
                      <a:pt x="9472" y="14684"/>
                    </a:lnTo>
                    <a:lnTo>
                      <a:pt x="9088" y="14529"/>
                    </a:lnTo>
                    <a:lnTo>
                      <a:pt x="8448" y="14375"/>
                    </a:lnTo>
                    <a:lnTo>
                      <a:pt x="8448" y="14993"/>
                    </a:lnTo>
                    <a:lnTo>
                      <a:pt x="8448" y="15302"/>
                    </a:lnTo>
                    <a:lnTo>
                      <a:pt x="8064" y="15302"/>
                    </a:lnTo>
                    <a:lnTo>
                      <a:pt x="7808" y="14993"/>
                    </a:lnTo>
                    <a:lnTo>
                      <a:pt x="7680" y="14375"/>
                    </a:lnTo>
                    <a:lnTo>
                      <a:pt x="7424" y="13756"/>
                    </a:lnTo>
                    <a:lnTo>
                      <a:pt x="7296" y="13293"/>
                    </a:lnTo>
                    <a:lnTo>
                      <a:pt x="6784" y="13447"/>
                    </a:lnTo>
                    <a:lnTo>
                      <a:pt x="6656" y="14220"/>
                    </a:lnTo>
                    <a:lnTo>
                      <a:pt x="6784" y="14684"/>
                    </a:lnTo>
                    <a:lnTo>
                      <a:pt x="6656" y="15147"/>
                    </a:lnTo>
                    <a:lnTo>
                      <a:pt x="6400" y="15457"/>
                    </a:lnTo>
                    <a:lnTo>
                      <a:pt x="6144" y="15766"/>
                    </a:lnTo>
                    <a:lnTo>
                      <a:pt x="5760" y="15302"/>
                    </a:lnTo>
                    <a:lnTo>
                      <a:pt x="5120" y="15302"/>
                    </a:lnTo>
                    <a:lnTo>
                      <a:pt x="5120" y="15920"/>
                    </a:lnTo>
                    <a:lnTo>
                      <a:pt x="5120" y="16229"/>
                    </a:lnTo>
                    <a:lnTo>
                      <a:pt x="4736" y="16229"/>
                    </a:lnTo>
                    <a:lnTo>
                      <a:pt x="4352" y="15920"/>
                    </a:lnTo>
                    <a:lnTo>
                      <a:pt x="4096" y="15457"/>
                    </a:lnTo>
                    <a:lnTo>
                      <a:pt x="3712" y="15457"/>
                    </a:lnTo>
                    <a:lnTo>
                      <a:pt x="3328" y="16075"/>
                    </a:lnTo>
                    <a:lnTo>
                      <a:pt x="2816" y="16384"/>
                    </a:lnTo>
                    <a:lnTo>
                      <a:pt x="2688" y="16075"/>
                    </a:lnTo>
                    <a:lnTo>
                      <a:pt x="2048" y="16075"/>
                    </a:lnTo>
                    <a:lnTo>
                      <a:pt x="1792" y="16075"/>
                    </a:lnTo>
                    <a:lnTo>
                      <a:pt x="1408" y="15920"/>
                    </a:lnTo>
                    <a:lnTo>
                      <a:pt x="1152" y="15457"/>
                    </a:lnTo>
                    <a:lnTo>
                      <a:pt x="1024" y="14993"/>
                    </a:lnTo>
                    <a:lnTo>
                      <a:pt x="1408" y="14684"/>
                    </a:lnTo>
                    <a:lnTo>
                      <a:pt x="1792" y="14993"/>
                    </a:lnTo>
                    <a:lnTo>
                      <a:pt x="2176" y="14684"/>
                    </a:lnTo>
                    <a:lnTo>
                      <a:pt x="2688" y="14375"/>
                    </a:lnTo>
                    <a:lnTo>
                      <a:pt x="2688" y="13756"/>
                    </a:lnTo>
                    <a:lnTo>
                      <a:pt x="2432" y="12984"/>
                    </a:lnTo>
                    <a:lnTo>
                      <a:pt x="2048" y="12829"/>
                    </a:lnTo>
                    <a:lnTo>
                      <a:pt x="2048" y="12211"/>
                    </a:lnTo>
                    <a:lnTo>
                      <a:pt x="1664" y="12056"/>
                    </a:lnTo>
                    <a:lnTo>
                      <a:pt x="1152" y="11747"/>
                    </a:lnTo>
                    <a:lnTo>
                      <a:pt x="1024" y="10820"/>
                    </a:lnTo>
                    <a:lnTo>
                      <a:pt x="1024" y="10356"/>
                    </a:lnTo>
                    <a:lnTo>
                      <a:pt x="384" y="9583"/>
                    </a:lnTo>
                    <a:lnTo>
                      <a:pt x="512" y="8656"/>
                    </a:lnTo>
                    <a:lnTo>
                      <a:pt x="768" y="7728"/>
                    </a:lnTo>
                    <a:lnTo>
                      <a:pt x="128" y="7728"/>
                    </a:lnTo>
                    <a:lnTo>
                      <a:pt x="0" y="6955"/>
                    </a:lnTo>
                    <a:lnTo>
                      <a:pt x="128" y="6028"/>
                    </a:lnTo>
                    <a:lnTo>
                      <a:pt x="512" y="5255"/>
                    </a:lnTo>
                    <a:lnTo>
                      <a:pt x="1024" y="4946"/>
                    </a:lnTo>
                    <a:lnTo>
                      <a:pt x="1408" y="4637"/>
                    </a:lnTo>
                    <a:lnTo>
                      <a:pt x="2048" y="4637"/>
                    </a:lnTo>
                    <a:lnTo>
                      <a:pt x="2688" y="4637"/>
                    </a:lnTo>
                    <a:lnTo>
                      <a:pt x="3456" y="4946"/>
                    </a:lnTo>
                    <a:lnTo>
                      <a:pt x="4352" y="4946"/>
                    </a:lnTo>
                    <a:lnTo>
                      <a:pt x="4992" y="5101"/>
                    </a:lnTo>
                    <a:lnTo>
                      <a:pt x="5632" y="4946"/>
                    </a:lnTo>
                    <a:lnTo>
                      <a:pt x="6016" y="4946"/>
                    </a:lnTo>
                    <a:lnTo>
                      <a:pt x="6144" y="4328"/>
                    </a:lnTo>
                    <a:lnTo>
                      <a:pt x="6656" y="3555"/>
                    </a:lnTo>
                    <a:lnTo>
                      <a:pt x="7040" y="2937"/>
                    </a:lnTo>
                    <a:lnTo>
                      <a:pt x="7808" y="2164"/>
                    </a:lnTo>
                    <a:lnTo>
                      <a:pt x="8448" y="2164"/>
                    </a:lnTo>
                    <a:lnTo>
                      <a:pt x="9344" y="2164"/>
                    </a:lnTo>
                    <a:lnTo>
                      <a:pt x="9728" y="2473"/>
                    </a:lnTo>
                    <a:lnTo>
                      <a:pt x="10112" y="2782"/>
                    </a:lnTo>
                    <a:lnTo>
                      <a:pt x="10368" y="2009"/>
                    </a:lnTo>
                    <a:lnTo>
                      <a:pt x="10624" y="1391"/>
                    </a:lnTo>
                    <a:lnTo>
                      <a:pt x="11008" y="1391"/>
                    </a:lnTo>
                    <a:lnTo>
                      <a:pt x="11392" y="1391"/>
                    </a:lnTo>
                    <a:lnTo>
                      <a:pt x="12032" y="1391"/>
                    </a:lnTo>
                    <a:lnTo>
                      <a:pt x="12416" y="1700"/>
                    </a:lnTo>
                    <a:lnTo>
                      <a:pt x="12928" y="1700"/>
                    </a:lnTo>
                    <a:lnTo>
                      <a:pt x="12928" y="1082"/>
                    </a:lnTo>
                    <a:lnTo>
                      <a:pt x="12928" y="773"/>
                    </a:lnTo>
                    <a:lnTo>
                      <a:pt x="13696" y="0"/>
                    </a:lnTo>
                    <a:lnTo>
                      <a:pt x="14336" y="155"/>
                    </a:lnTo>
                    <a:lnTo>
                      <a:pt x="14976" y="464"/>
                    </a:lnTo>
                    <a:lnTo>
                      <a:pt x="15616" y="2009"/>
                    </a:lnTo>
                    <a:lnTo>
                      <a:pt x="16384" y="3710"/>
                    </a:lnTo>
                    <a:lnTo>
                      <a:pt x="16000" y="3555"/>
                    </a:lnTo>
                    <a:lnTo>
                      <a:pt x="15360" y="3710"/>
                    </a:lnTo>
                    <a:lnTo>
                      <a:pt x="14720" y="3555"/>
                    </a:lnTo>
                    <a:lnTo>
                      <a:pt x="14592" y="371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0" name="Drawing 121"/>
              <p:cNvSpPr>
                <a:spLocks noChangeAspect="1"/>
              </p:cNvSpPr>
              <p:nvPr/>
            </p:nvSpPr>
            <p:spPr bwMode="auto">
              <a:xfrm>
                <a:off x="10424" y="-127360"/>
                <a:ext cx="2184" cy="5"/>
              </a:xfrm>
              <a:custGeom>
                <a:avLst/>
                <a:gdLst/>
                <a:ahLst/>
                <a:cxnLst>
                  <a:cxn ang="0">
                    <a:pos x="16384" y="8937"/>
                  </a:cxn>
                  <a:cxn ang="0">
                    <a:pos x="15604" y="10426"/>
                  </a:cxn>
                  <a:cxn ang="0">
                    <a:pos x="14043" y="10426"/>
                  </a:cxn>
                  <a:cxn ang="0">
                    <a:pos x="9362" y="16384"/>
                  </a:cxn>
                  <a:cxn ang="0">
                    <a:pos x="5461" y="16384"/>
                  </a:cxn>
                  <a:cxn ang="0">
                    <a:pos x="2341" y="13405"/>
                  </a:cxn>
                  <a:cxn ang="0">
                    <a:pos x="0" y="8937"/>
                  </a:cxn>
                  <a:cxn ang="0">
                    <a:pos x="0" y="0"/>
                  </a:cxn>
                  <a:cxn ang="0">
                    <a:pos x="3901" y="0"/>
                  </a:cxn>
                  <a:cxn ang="0">
                    <a:pos x="7802" y="0"/>
                  </a:cxn>
                  <a:cxn ang="0">
                    <a:pos x="10142" y="0"/>
                  </a:cxn>
                  <a:cxn ang="0">
                    <a:pos x="12483" y="4468"/>
                  </a:cxn>
                  <a:cxn ang="0">
                    <a:pos x="15604" y="4468"/>
                  </a:cxn>
                  <a:cxn ang="0">
                    <a:pos x="16384" y="8937"/>
                  </a:cxn>
                </a:cxnLst>
                <a:rect l="0" t="0" r="r" b="b"/>
                <a:pathLst>
                  <a:path w="16384" h="16384">
                    <a:moveTo>
                      <a:pt x="16384" y="8937"/>
                    </a:moveTo>
                    <a:lnTo>
                      <a:pt x="15604" y="10426"/>
                    </a:lnTo>
                    <a:lnTo>
                      <a:pt x="14043" y="10426"/>
                    </a:lnTo>
                    <a:lnTo>
                      <a:pt x="9362" y="16384"/>
                    </a:lnTo>
                    <a:lnTo>
                      <a:pt x="5461" y="16384"/>
                    </a:lnTo>
                    <a:lnTo>
                      <a:pt x="2341" y="13405"/>
                    </a:lnTo>
                    <a:lnTo>
                      <a:pt x="0" y="8937"/>
                    </a:lnTo>
                    <a:lnTo>
                      <a:pt x="0" y="0"/>
                    </a:lnTo>
                    <a:lnTo>
                      <a:pt x="3901" y="0"/>
                    </a:lnTo>
                    <a:lnTo>
                      <a:pt x="7802" y="0"/>
                    </a:lnTo>
                    <a:lnTo>
                      <a:pt x="10142" y="0"/>
                    </a:lnTo>
                    <a:lnTo>
                      <a:pt x="12483" y="4468"/>
                    </a:lnTo>
                    <a:lnTo>
                      <a:pt x="15604" y="4468"/>
                    </a:lnTo>
                    <a:lnTo>
                      <a:pt x="16384" y="893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1" name="Drawing 122"/>
              <p:cNvSpPr>
                <a:spLocks noChangeAspect="1"/>
              </p:cNvSpPr>
              <p:nvPr/>
            </p:nvSpPr>
            <p:spPr bwMode="auto">
              <a:xfrm>
                <a:off x="11776" y="-127349"/>
                <a:ext cx="2288" cy="5"/>
              </a:xfrm>
              <a:custGeom>
                <a:avLst/>
                <a:gdLst/>
                <a:ahLst/>
                <a:cxnLst>
                  <a:cxn ang="0">
                    <a:pos x="15604" y="4468"/>
                  </a:cxn>
                  <a:cxn ang="0">
                    <a:pos x="16384" y="8937"/>
                  </a:cxn>
                  <a:cxn ang="0">
                    <a:pos x="15604" y="8937"/>
                  </a:cxn>
                  <a:cxn ang="0">
                    <a:pos x="13263" y="13405"/>
                  </a:cxn>
                  <a:cxn ang="0">
                    <a:pos x="10142" y="13405"/>
                  </a:cxn>
                  <a:cxn ang="0">
                    <a:pos x="6242" y="13405"/>
                  </a:cxn>
                  <a:cxn ang="0">
                    <a:pos x="2341" y="16384"/>
                  </a:cxn>
                  <a:cxn ang="0">
                    <a:pos x="0" y="13405"/>
                  </a:cxn>
                  <a:cxn ang="0">
                    <a:pos x="1560" y="4468"/>
                  </a:cxn>
                  <a:cxn ang="0">
                    <a:pos x="3901" y="4468"/>
                  </a:cxn>
                  <a:cxn ang="0">
                    <a:pos x="6242" y="4468"/>
                  </a:cxn>
                  <a:cxn ang="0">
                    <a:pos x="10142" y="0"/>
                  </a:cxn>
                  <a:cxn ang="0">
                    <a:pos x="13263" y="0"/>
                  </a:cxn>
                  <a:cxn ang="0">
                    <a:pos x="15604" y="4468"/>
                  </a:cxn>
                </a:cxnLst>
                <a:rect l="0" t="0" r="r" b="b"/>
                <a:pathLst>
                  <a:path w="16384" h="16384">
                    <a:moveTo>
                      <a:pt x="15604" y="4468"/>
                    </a:moveTo>
                    <a:lnTo>
                      <a:pt x="16384" y="8937"/>
                    </a:lnTo>
                    <a:lnTo>
                      <a:pt x="15604" y="8937"/>
                    </a:lnTo>
                    <a:lnTo>
                      <a:pt x="13263" y="13405"/>
                    </a:lnTo>
                    <a:lnTo>
                      <a:pt x="10142" y="13405"/>
                    </a:lnTo>
                    <a:lnTo>
                      <a:pt x="6242" y="13405"/>
                    </a:lnTo>
                    <a:lnTo>
                      <a:pt x="2341" y="16384"/>
                    </a:lnTo>
                    <a:lnTo>
                      <a:pt x="0" y="13405"/>
                    </a:lnTo>
                    <a:lnTo>
                      <a:pt x="1560" y="4468"/>
                    </a:lnTo>
                    <a:lnTo>
                      <a:pt x="3901" y="4468"/>
                    </a:lnTo>
                    <a:lnTo>
                      <a:pt x="6242" y="4468"/>
                    </a:lnTo>
                    <a:lnTo>
                      <a:pt x="10142" y="0"/>
                    </a:lnTo>
                    <a:lnTo>
                      <a:pt x="13263" y="0"/>
                    </a:lnTo>
                    <a:lnTo>
                      <a:pt x="15604" y="446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2" name="Drawing 123"/>
              <p:cNvSpPr>
                <a:spLocks noChangeAspect="1"/>
              </p:cNvSpPr>
              <p:nvPr/>
            </p:nvSpPr>
            <p:spPr bwMode="auto">
              <a:xfrm>
                <a:off x="1168" y="-127414"/>
                <a:ext cx="1352" cy="7"/>
              </a:xfrm>
              <a:custGeom>
                <a:avLst/>
                <a:gdLst/>
                <a:ahLst/>
                <a:cxnLst>
                  <a:cxn ang="0">
                    <a:pos x="16384" y="16384"/>
                  </a:cxn>
                  <a:cxn ang="0">
                    <a:pos x="16384" y="16384"/>
                  </a:cxn>
                  <a:cxn ang="0">
                    <a:pos x="11343" y="16384"/>
                  </a:cxn>
                  <a:cxn ang="0">
                    <a:pos x="7562" y="14336"/>
                  </a:cxn>
                  <a:cxn ang="0">
                    <a:pos x="1260" y="14336"/>
                  </a:cxn>
                  <a:cxn ang="0">
                    <a:pos x="0" y="11264"/>
                  </a:cxn>
                  <a:cxn ang="0">
                    <a:pos x="0" y="6144"/>
                  </a:cxn>
                  <a:cxn ang="0">
                    <a:pos x="1260" y="2048"/>
                  </a:cxn>
                  <a:cxn ang="0">
                    <a:pos x="3781" y="0"/>
                  </a:cxn>
                  <a:cxn ang="0">
                    <a:pos x="3781" y="2048"/>
                  </a:cxn>
                  <a:cxn ang="0">
                    <a:pos x="5041" y="5120"/>
                  </a:cxn>
                  <a:cxn ang="0">
                    <a:pos x="5041" y="9216"/>
                  </a:cxn>
                  <a:cxn ang="0">
                    <a:pos x="10082" y="11264"/>
                  </a:cxn>
                  <a:cxn ang="0">
                    <a:pos x="13863" y="14336"/>
                  </a:cxn>
                  <a:cxn ang="0">
                    <a:pos x="16384" y="16384"/>
                  </a:cxn>
                </a:cxnLst>
                <a:rect l="0" t="0" r="r" b="b"/>
                <a:pathLst>
                  <a:path w="16384" h="16384">
                    <a:moveTo>
                      <a:pt x="16384" y="16384"/>
                    </a:moveTo>
                    <a:lnTo>
                      <a:pt x="16384" y="16384"/>
                    </a:lnTo>
                    <a:lnTo>
                      <a:pt x="11343" y="16384"/>
                    </a:lnTo>
                    <a:lnTo>
                      <a:pt x="7562" y="14336"/>
                    </a:lnTo>
                    <a:lnTo>
                      <a:pt x="1260" y="14336"/>
                    </a:lnTo>
                    <a:lnTo>
                      <a:pt x="0" y="11264"/>
                    </a:lnTo>
                    <a:lnTo>
                      <a:pt x="0" y="6144"/>
                    </a:lnTo>
                    <a:lnTo>
                      <a:pt x="1260" y="2048"/>
                    </a:lnTo>
                    <a:lnTo>
                      <a:pt x="3781" y="0"/>
                    </a:lnTo>
                    <a:lnTo>
                      <a:pt x="3781" y="2048"/>
                    </a:lnTo>
                    <a:lnTo>
                      <a:pt x="5041" y="5120"/>
                    </a:lnTo>
                    <a:lnTo>
                      <a:pt x="5041" y="9216"/>
                    </a:lnTo>
                    <a:lnTo>
                      <a:pt x="10082" y="11264"/>
                    </a:lnTo>
                    <a:lnTo>
                      <a:pt x="13863" y="14336"/>
                    </a:lnTo>
                    <a:lnTo>
                      <a:pt x="1638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3" name="Drawing 124"/>
              <p:cNvSpPr>
                <a:spLocks noChangeAspect="1"/>
              </p:cNvSpPr>
              <p:nvPr/>
            </p:nvSpPr>
            <p:spPr bwMode="auto">
              <a:xfrm>
                <a:off x="336" y="-127412"/>
                <a:ext cx="1040" cy="15"/>
              </a:xfrm>
              <a:custGeom>
                <a:avLst/>
                <a:gdLst/>
                <a:ahLst/>
                <a:cxnLst>
                  <a:cxn ang="0">
                    <a:pos x="13107" y="15391"/>
                  </a:cxn>
                  <a:cxn ang="0">
                    <a:pos x="16384" y="16384"/>
                  </a:cxn>
                  <a:cxn ang="0">
                    <a:pos x="13107" y="15888"/>
                  </a:cxn>
                  <a:cxn ang="0">
                    <a:pos x="4915" y="12412"/>
                  </a:cxn>
                  <a:cxn ang="0">
                    <a:pos x="0" y="9930"/>
                  </a:cxn>
                  <a:cxn ang="0">
                    <a:pos x="8192" y="6454"/>
                  </a:cxn>
                  <a:cxn ang="0">
                    <a:pos x="8192" y="4468"/>
                  </a:cxn>
                  <a:cxn ang="0">
                    <a:pos x="3277" y="2482"/>
                  </a:cxn>
                  <a:cxn ang="0">
                    <a:pos x="3277" y="993"/>
                  </a:cxn>
                  <a:cxn ang="0">
                    <a:pos x="0" y="0"/>
                  </a:cxn>
                  <a:cxn ang="0">
                    <a:pos x="4915" y="993"/>
                  </a:cxn>
                  <a:cxn ang="0">
                    <a:pos x="4915" y="2482"/>
                  </a:cxn>
                  <a:cxn ang="0">
                    <a:pos x="8192" y="4468"/>
                  </a:cxn>
                  <a:cxn ang="0">
                    <a:pos x="8192" y="6454"/>
                  </a:cxn>
                  <a:cxn ang="0">
                    <a:pos x="11469" y="9930"/>
                  </a:cxn>
                  <a:cxn ang="0">
                    <a:pos x="11469" y="10923"/>
                  </a:cxn>
                  <a:cxn ang="0">
                    <a:pos x="11469" y="12909"/>
                  </a:cxn>
                  <a:cxn ang="0">
                    <a:pos x="13107" y="15391"/>
                  </a:cxn>
                </a:cxnLst>
                <a:rect l="0" t="0" r="r" b="b"/>
                <a:pathLst>
                  <a:path w="16384" h="16384">
                    <a:moveTo>
                      <a:pt x="13107" y="15391"/>
                    </a:moveTo>
                    <a:lnTo>
                      <a:pt x="16384" y="16384"/>
                    </a:lnTo>
                    <a:lnTo>
                      <a:pt x="13107" y="15888"/>
                    </a:lnTo>
                    <a:lnTo>
                      <a:pt x="4915" y="12412"/>
                    </a:lnTo>
                    <a:lnTo>
                      <a:pt x="0" y="9930"/>
                    </a:lnTo>
                    <a:lnTo>
                      <a:pt x="8192" y="6454"/>
                    </a:lnTo>
                    <a:lnTo>
                      <a:pt x="8192" y="4468"/>
                    </a:lnTo>
                    <a:lnTo>
                      <a:pt x="3277" y="2482"/>
                    </a:lnTo>
                    <a:lnTo>
                      <a:pt x="3277" y="993"/>
                    </a:lnTo>
                    <a:lnTo>
                      <a:pt x="0" y="0"/>
                    </a:lnTo>
                    <a:lnTo>
                      <a:pt x="4915" y="993"/>
                    </a:lnTo>
                    <a:lnTo>
                      <a:pt x="4915" y="2482"/>
                    </a:lnTo>
                    <a:lnTo>
                      <a:pt x="8192" y="4468"/>
                    </a:lnTo>
                    <a:lnTo>
                      <a:pt x="8192" y="6454"/>
                    </a:lnTo>
                    <a:lnTo>
                      <a:pt x="11469" y="9930"/>
                    </a:lnTo>
                    <a:lnTo>
                      <a:pt x="11469" y="10923"/>
                    </a:lnTo>
                    <a:lnTo>
                      <a:pt x="11469" y="12909"/>
                    </a:lnTo>
                    <a:lnTo>
                      <a:pt x="13107" y="1539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38" name="Serbia_and_Montenegro"/>
            <p:cNvSpPr>
              <a:spLocks noChangeAspect="1"/>
            </p:cNvSpPr>
            <p:nvPr/>
          </p:nvSpPr>
          <p:spPr bwMode="auto">
            <a:xfrm>
              <a:off x="2411" y="2161"/>
              <a:ext cx="245" cy="364"/>
            </a:xfrm>
            <a:custGeom>
              <a:avLst/>
              <a:gdLst/>
              <a:ahLst/>
              <a:cxnLst>
                <a:cxn ang="0">
                  <a:pos x="14695" y="13635"/>
                </a:cxn>
                <a:cxn ang="0">
                  <a:pos x="12077" y="14295"/>
                </a:cxn>
                <a:cxn ang="0">
                  <a:pos x="10472" y="14570"/>
                </a:cxn>
                <a:cxn ang="0">
                  <a:pos x="8361" y="16219"/>
                </a:cxn>
                <a:cxn ang="0">
                  <a:pos x="6841" y="14405"/>
                </a:cxn>
                <a:cxn ang="0">
                  <a:pos x="4645" y="13415"/>
                </a:cxn>
                <a:cxn ang="0">
                  <a:pos x="3547" y="15064"/>
                </a:cxn>
                <a:cxn ang="0">
                  <a:pos x="3125" y="16219"/>
                </a:cxn>
                <a:cxn ang="0">
                  <a:pos x="1267" y="14790"/>
                </a:cxn>
                <a:cxn ang="0">
                  <a:pos x="253" y="14130"/>
                </a:cxn>
                <a:cxn ang="0">
                  <a:pos x="422" y="13195"/>
                </a:cxn>
                <a:cxn ang="0">
                  <a:pos x="0" y="12700"/>
                </a:cxn>
                <a:cxn ang="0">
                  <a:pos x="929" y="12206"/>
                </a:cxn>
                <a:cxn ang="0">
                  <a:pos x="929" y="11491"/>
                </a:cxn>
                <a:cxn ang="0">
                  <a:pos x="1942" y="11161"/>
                </a:cxn>
                <a:cxn ang="0">
                  <a:pos x="1689" y="10446"/>
                </a:cxn>
                <a:cxn ang="0">
                  <a:pos x="2365" y="10281"/>
                </a:cxn>
                <a:cxn ang="0">
                  <a:pos x="2787" y="9841"/>
                </a:cxn>
                <a:cxn ang="0">
                  <a:pos x="2787" y="9402"/>
                </a:cxn>
                <a:cxn ang="0">
                  <a:pos x="2027" y="8907"/>
                </a:cxn>
                <a:cxn ang="0">
                  <a:pos x="2196" y="8577"/>
                </a:cxn>
                <a:cxn ang="0">
                  <a:pos x="3040" y="8797"/>
                </a:cxn>
                <a:cxn ang="0">
                  <a:pos x="3463" y="8467"/>
                </a:cxn>
                <a:cxn ang="0">
                  <a:pos x="2449" y="7752"/>
                </a:cxn>
                <a:cxn ang="0">
                  <a:pos x="1689" y="6872"/>
                </a:cxn>
                <a:cxn ang="0">
                  <a:pos x="1520" y="5883"/>
                </a:cxn>
                <a:cxn ang="0">
                  <a:pos x="2027" y="5003"/>
                </a:cxn>
                <a:cxn ang="0">
                  <a:pos x="1267" y="4453"/>
                </a:cxn>
                <a:cxn ang="0">
                  <a:pos x="1942" y="4233"/>
                </a:cxn>
                <a:cxn ang="0">
                  <a:pos x="2449" y="3849"/>
                </a:cxn>
                <a:cxn ang="0">
                  <a:pos x="507" y="3244"/>
                </a:cxn>
                <a:cxn ang="0">
                  <a:pos x="253" y="2749"/>
                </a:cxn>
                <a:cxn ang="0">
                  <a:pos x="0" y="1374"/>
                </a:cxn>
                <a:cxn ang="0">
                  <a:pos x="1689" y="935"/>
                </a:cxn>
                <a:cxn ang="0">
                  <a:pos x="3969" y="0"/>
                </a:cxn>
                <a:cxn ang="0">
                  <a:pos x="5743" y="660"/>
                </a:cxn>
                <a:cxn ang="0">
                  <a:pos x="7601" y="2639"/>
                </a:cxn>
                <a:cxn ang="0">
                  <a:pos x="9459" y="3464"/>
                </a:cxn>
                <a:cxn ang="0">
                  <a:pos x="10979" y="5113"/>
                </a:cxn>
                <a:cxn ang="0">
                  <a:pos x="13597" y="4948"/>
                </a:cxn>
                <a:cxn ang="0">
                  <a:pos x="14273" y="6763"/>
                </a:cxn>
                <a:cxn ang="0">
                  <a:pos x="13935" y="8302"/>
                </a:cxn>
                <a:cxn ang="0">
                  <a:pos x="16384" y="10831"/>
                </a:cxn>
              </a:cxnLst>
              <a:rect l="0" t="0" r="r" b="b"/>
              <a:pathLst>
                <a:path w="16384" h="16384">
                  <a:moveTo>
                    <a:pt x="15033" y="12755"/>
                  </a:moveTo>
                  <a:lnTo>
                    <a:pt x="15286" y="13800"/>
                  </a:lnTo>
                  <a:lnTo>
                    <a:pt x="14695" y="13635"/>
                  </a:lnTo>
                  <a:lnTo>
                    <a:pt x="13090" y="13855"/>
                  </a:lnTo>
                  <a:lnTo>
                    <a:pt x="12837" y="14185"/>
                  </a:lnTo>
                  <a:lnTo>
                    <a:pt x="12077" y="14295"/>
                  </a:lnTo>
                  <a:lnTo>
                    <a:pt x="11317" y="14460"/>
                  </a:lnTo>
                  <a:lnTo>
                    <a:pt x="10895" y="14735"/>
                  </a:lnTo>
                  <a:lnTo>
                    <a:pt x="10472" y="14570"/>
                  </a:lnTo>
                  <a:lnTo>
                    <a:pt x="9459" y="14900"/>
                  </a:lnTo>
                  <a:lnTo>
                    <a:pt x="9121" y="15779"/>
                  </a:lnTo>
                  <a:lnTo>
                    <a:pt x="8361" y="16219"/>
                  </a:lnTo>
                  <a:lnTo>
                    <a:pt x="8361" y="15174"/>
                  </a:lnTo>
                  <a:lnTo>
                    <a:pt x="7685" y="14515"/>
                  </a:lnTo>
                  <a:lnTo>
                    <a:pt x="6841" y="14405"/>
                  </a:lnTo>
                  <a:lnTo>
                    <a:pt x="6334" y="13800"/>
                  </a:lnTo>
                  <a:lnTo>
                    <a:pt x="5236" y="13800"/>
                  </a:lnTo>
                  <a:lnTo>
                    <a:pt x="4645" y="13415"/>
                  </a:lnTo>
                  <a:lnTo>
                    <a:pt x="4223" y="13910"/>
                  </a:lnTo>
                  <a:lnTo>
                    <a:pt x="3885" y="14295"/>
                  </a:lnTo>
                  <a:lnTo>
                    <a:pt x="3547" y="15064"/>
                  </a:lnTo>
                  <a:lnTo>
                    <a:pt x="3885" y="15504"/>
                  </a:lnTo>
                  <a:lnTo>
                    <a:pt x="3547" y="16384"/>
                  </a:lnTo>
                  <a:lnTo>
                    <a:pt x="3125" y="16219"/>
                  </a:lnTo>
                  <a:lnTo>
                    <a:pt x="2787" y="15504"/>
                  </a:lnTo>
                  <a:lnTo>
                    <a:pt x="2027" y="15284"/>
                  </a:lnTo>
                  <a:lnTo>
                    <a:pt x="1267" y="14790"/>
                  </a:lnTo>
                  <a:lnTo>
                    <a:pt x="676" y="14680"/>
                  </a:lnTo>
                  <a:lnTo>
                    <a:pt x="422" y="14460"/>
                  </a:lnTo>
                  <a:lnTo>
                    <a:pt x="253" y="14130"/>
                  </a:lnTo>
                  <a:lnTo>
                    <a:pt x="507" y="13415"/>
                  </a:lnTo>
                  <a:lnTo>
                    <a:pt x="507" y="13305"/>
                  </a:lnTo>
                  <a:lnTo>
                    <a:pt x="422" y="13195"/>
                  </a:lnTo>
                  <a:lnTo>
                    <a:pt x="253" y="13030"/>
                  </a:lnTo>
                  <a:lnTo>
                    <a:pt x="253" y="12920"/>
                  </a:lnTo>
                  <a:lnTo>
                    <a:pt x="0" y="12700"/>
                  </a:lnTo>
                  <a:lnTo>
                    <a:pt x="169" y="12480"/>
                  </a:lnTo>
                  <a:lnTo>
                    <a:pt x="507" y="12370"/>
                  </a:lnTo>
                  <a:lnTo>
                    <a:pt x="929" y="12206"/>
                  </a:lnTo>
                  <a:lnTo>
                    <a:pt x="929" y="12041"/>
                  </a:lnTo>
                  <a:lnTo>
                    <a:pt x="929" y="11766"/>
                  </a:lnTo>
                  <a:lnTo>
                    <a:pt x="929" y="11491"/>
                  </a:lnTo>
                  <a:lnTo>
                    <a:pt x="1351" y="11271"/>
                  </a:lnTo>
                  <a:lnTo>
                    <a:pt x="1689" y="11271"/>
                  </a:lnTo>
                  <a:lnTo>
                    <a:pt x="1942" y="11161"/>
                  </a:lnTo>
                  <a:lnTo>
                    <a:pt x="1942" y="10996"/>
                  </a:lnTo>
                  <a:lnTo>
                    <a:pt x="1774" y="10831"/>
                  </a:lnTo>
                  <a:lnTo>
                    <a:pt x="1689" y="10446"/>
                  </a:lnTo>
                  <a:lnTo>
                    <a:pt x="1689" y="10281"/>
                  </a:lnTo>
                  <a:lnTo>
                    <a:pt x="1942" y="10281"/>
                  </a:lnTo>
                  <a:lnTo>
                    <a:pt x="2365" y="10281"/>
                  </a:lnTo>
                  <a:lnTo>
                    <a:pt x="2618" y="10171"/>
                  </a:lnTo>
                  <a:lnTo>
                    <a:pt x="2787" y="10006"/>
                  </a:lnTo>
                  <a:lnTo>
                    <a:pt x="2787" y="9841"/>
                  </a:lnTo>
                  <a:lnTo>
                    <a:pt x="2787" y="9676"/>
                  </a:lnTo>
                  <a:lnTo>
                    <a:pt x="2787" y="9512"/>
                  </a:lnTo>
                  <a:lnTo>
                    <a:pt x="2787" y="9402"/>
                  </a:lnTo>
                  <a:lnTo>
                    <a:pt x="2449" y="9237"/>
                  </a:lnTo>
                  <a:lnTo>
                    <a:pt x="2365" y="9127"/>
                  </a:lnTo>
                  <a:lnTo>
                    <a:pt x="2027" y="8907"/>
                  </a:lnTo>
                  <a:lnTo>
                    <a:pt x="1942" y="8687"/>
                  </a:lnTo>
                  <a:lnTo>
                    <a:pt x="1942" y="8577"/>
                  </a:lnTo>
                  <a:lnTo>
                    <a:pt x="2196" y="8577"/>
                  </a:lnTo>
                  <a:lnTo>
                    <a:pt x="2449" y="8632"/>
                  </a:lnTo>
                  <a:lnTo>
                    <a:pt x="2787" y="8797"/>
                  </a:lnTo>
                  <a:lnTo>
                    <a:pt x="3040" y="8797"/>
                  </a:lnTo>
                  <a:lnTo>
                    <a:pt x="3125" y="8632"/>
                  </a:lnTo>
                  <a:lnTo>
                    <a:pt x="3463" y="8577"/>
                  </a:lnTo>
                  <a:lnTo>
                    <a:pt x="3463" y="8467"/>
                  </a:lnTo>
                  <a:lnTo>
                    <a:pt x="3463" y="8302"/>
                  </a:lnTo>
                  <a:lnTo>
                    <a:pt x="2871" y="8082"/>
                  </a:lnTo>
                  <a:lnTo>
                    <a:pt x="2449" y="7752"/>
                  </a:lnTo>
                  <a:lnTo>
                    <a:pt x="2196" y="7587"/>
                  </a:lnTo>
                  <a:lnTo>
                    <a:pt x="1942" y="7147"/>
                  </a:lnTo>
                  <a:lnTo>
                    <a:pt x="1689" y="6872"/>
                  </a:lnTo>
                  <a:lnTo>
                    <a:pt x="1520" y="6488"/>
                  </a:lnTo>
                  <a:lnTo>
                    <a:pt x="1520" y="6158"/>
                  </a:lnTo>
                  <a:lnTo>
                    <a:pt x="1520" y="5883"/>
                  </a:lnTo>
                  <a:lnTo>
                    <a:pt x="1774" y="5553"/>
                  </a:lnTo>
                  <a:lnTo>
                    <a:pt x="2027" y="5113"/>
                  </a:lnTo>
                  <a:lnTo>
                    <a:pt x="2027" y="5003"/>
                  </a:lnTo>
                  <a:lnTo>
                    <a:pt x="1267" y="5058"/>
                  </a:lnTo>
                  <a:lnTo>
                    <a:pt x="1098" y="4948"/>
                  </a:lnTo>
                  <a:lnTo>
                    <a:pt x="1267" y="4453"/>
                  </a:lnTo>
                  <a:lnTo>
                    <a:pt x="1520" y="4343"/>
                  </a:lnTo>
                  <a:lnTo>
                    <a:pt x="1689" y="4178"/>
                  </a:lnTo>
                  <a:lnTo>
                    <a:pt x="1942" y="4233"/>
                  </a:lnTo>
                  <a:lnTo>
                    <a:pt x="2365" y="4233"/>
                  </a:lnTo>
                  <a:lnTo>
                    <a:pt x="2618" y="4014"/>
                  </a:lnTo>
                  <a:lnTo>
                    <a:pt x="2449" y="3849"/>
                  </a:lnTo>
                  <a:lnTo>
                    <a:pt x="1520" y="3739"/>
                  </a:lnTo>
                  <a:lnTo>
                    <a:pt x="845" y="3629"/>
                  </a:lnTo>
                  <a:lnTo>
                    <a:pt x="507" y="3244"/>
                  </a:lnTo>
                  <a:lnTo>
                    <a:pt x="845" y="3189"/>
                  </a:lnTo>
                  <a:lnTo>
                    <a:pt x="676" y="2969"/>
                  </a:lnTo>
                  <a:lnTo>
                    <a:pt x="253" y="2749"/>
                  </a:lnTo>
                  <a:lnTo>
                    <a:pt x="253" y="2584"/>
                  </a:lnTo>
                  <a:lnTo>
                    <a:pt x="422" y="2254"/>
                  </a:lnTo>
                  <a:lnTo>
                    <a:pt x="0" y="1374"/>
                  </a:lnTo>
                  <a:lnTo>
                    <a:pt x="253" y="1265"/>
                  </a:lnTo>
                  <a:lnTo>
                    <a:pt x="676" y="1045"/>
                  </a:lnTo>
                  <a:lnTo>
                    <a:pt x="1689" y="935"/>
                  </a:lnTo>
                  <a:lnTo>
                    <a:pt x="2618" y="330"/>
                  </a:lnTo>
                  <a:lnTo>
                    <a:pt x="3294" y="275"/>
                  </a:lnTo>
                  <a:lnTo>
                    <a:pt x="3969" y="0"/>
                  </a:lnTo>
                  <a:lnTo>
                    <a:pt x="4392" y="275"/>
                  </a:lnTo>
                  <a:lnTo>
                    <a:pt x="4814" y="495"/>
                  </a:lnTo>
                  <a:lnTo>
                    <a:pt x="5743" y="660"/>
                  </a:lnTo>
                  <a:lnTo>
                    <a:pt x="6587" y="1210"/>
                  </a:lnTo>
                  <a:lnTo>
                    <a:pt x="7010" y="1759"/>
                  </a:lnTo>
                  <a:lnTo>
                    <a:pt x="7601" y="2639"/>
                  </a:lnTo>
                  <a:lnTo>
                    <a:pt x="8276" y="3189"/>
                  </a:lnTo>
                  <a:lnTo>
                    <a:pt x="8783" y="3244"/>
                  </a:lnTo>
                  <a:lnTo>
                    <a:pt x="9459" y="3464"/>
                  </a:lnTo>
                  <a:lnTo>
                    <a:pt x="9628" y="3904"/>
                  </a:lnTo>
                  <a:lnTo>
                    <a:pt x="9881" y="4618"/>
                  </a:lnTo>
                  <a:lnTo>
                    <a:pt x="10979" y="5113"/>
                  </a:lnTo>
                  <a:lnTo>
                    <a:pt x="12246" y="5278"/>
                  </a:lnTo>
                  <a:lnTo>
                    <a:pt x="13090" y="5388"/>
                  </a:lnTo>
                  <a:lnTo>
                    <a:pt x="13597" y="4948"/>
                  </a:lnTo>
                  <a:lnTo>
                    <a:pt x="14273" y="5388"/>
                  </a:lnTo>
                  <a:lnTo>
                    <a:pt x="13597" y="5993"/>
                  </a:lnTo>
                  <a:lnTo>
                    <a:pt x="14273" y="6763"/>
                  </a:lnTo>
                  <a:lnTo>
                    <a:pt x="15033" y="6818"/>
                  </a:lnTo>
                  <a:lnTo>
                    <a:pt x="13935" y="7312"/>
                  </a:lnTo>
                  <a:lnTo>
                    <a:pt x="13935" y="8302"/>
                  </a:lnTo>
                  <a:lnTo>
                    <a:pt x="14273" y="9402"/>
                  </a:lnTo>
                  <a:lnTo>
                    <a:pt x="15117" y="10006"/>
                  </a:lnTo>
                  <a:lnTo>
                    <a:pt x="16384" y="10831"/>
                  </a:lnTo>
                  <a:lnTo>
                    <a:pt x="15708" y="11436"/>
                  </a:lnTo>
                  <a:lnTo>
                    <a:pt x="15033" y="1275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Tree>
    <p:extLst>
      <p:ext uri="{BB962C8B-B14F-4D97-AF65-F5344CB8AC3E}">
        <p14:creationId xmlns:p14="http://schemas.microsoft.com/office/powerpoint/2010/main" val="1428853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79400" y="494077"/>
            <a:ext cx="8559800" cy="735013"/>
          </a:xfrm>
        </p:spPr>
        <p:txBody>
          <a:bodyPr/>
          <a:lstStyle/>
          <a:p>
            <a:r>
              <a:rPr lang="en-US" sz="1800" b="0" dirty="0"/>
              <a:t>Spending on pharmaceuticals is </a:t>
            </a:r>
            <a:br>
              <a:rPr lang="en-US" sz="1800" b="0" dirty="0"/>
            </a:br>
            <a:r>
              <a:rPr lang="en-US" sz="2000" dirty="0"/>
              <a:t>A small percentage of total healthcare spending today</a:t>
            </a:r>
            <a:endParaRPr lang="fr-BE" sz="2000" dirty="0"/>
          </a:p>
        </p:txBody>
      </p:sp>
      <p:graphicFrame>
        <p:nvGraphicFramePr>
          <p:cNvPr id="4" name="Chart 3"/>
          <p:cNvGraphicFramePr/>
          <p:nvPr>
            <p:extLst>
              <p:ext uri="{D42A27DB-BD31-4B8C-83A1-F6EECF244321}">
                <p14:modId xmlns:p14="http://schemas.microsoft.com/office/powerpoint/2010/main" val="745215268"/>
              </p:ext>
            </p:extLst>
          </p:nvPr>
        </p:nvGraphicFramePr>
        <p:xfrm>
          <a:off x="177800" y="1292590"/>
          <a:ext cx="7848600" cy="52654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9"/>
          <p:cNvSpPr>
            <a:spLocks noGrp="1"/>
          </p:cNvSpPr>
          <p:nvPr>
            <p:ph type="body" sz="quarter" idx="10"/>
          </p:nvPr>
        </p:nvSpPr>
        <p:spPr>
          <a:xfrm>
            <a:off x="7078773" y="1584960"/>
            <a:ext cx="2218944" cy="548640"/>
          </a:xfrm>
        </p:spPr>
        <p:txBody>
          <a:bodyPr/>
          <a:lstStyle/>
          <a:p>
            <a:pPr algn="r"/>
            <a:r>
              <a:rPr lang="en-US" b="0" i="1" dirty="0">
                <a:solidFill>
                  <a:srgbClr val="7F7F7F"/>
                </a:solidFill>
              </a:rPr>
              <a:t>Spending on pharmaceuticals is a </a:t>
            </a:r>
            <a:br>
              <a:rPr lang="en-US" b="0" dirty="0">
                <a:solidFill>
                  <a:srgbClr val="7F7F7F"/>
                </a:solidFill>
              </a:rPr>
            </a:br>
            <a:r>
              <a:rPr lang="en-US" sz="2000" dirty="0">
                <a:solidFill>
                  <a:schemeClr val="accent1"/>
                </a:solidFill>
              </a:rPr>
              <a:t>small share </a:t>
            </a:r>
            <a:br>
              <a:rPr lang="en-US" sz="2000" dirty="0">
                <a:solidFill>
                  <a:schemeClr val="accent1"/>
                </a:solidFill>
              </a:rPr>
            </a:br>
            <a:r>
              <a:rPr lang="en-US" sz="2000" dirty="0">
                <a:solidFill>
                  <a:schemeClr val="accent1"/>
                </a:solidFill>
              </a:rPr>
              <a:t>of total healthcare spending </a:t>
            </a:r>
            <a:br>
              <a:rPr lang="en-US" dirty="0">
                <a:solidFill>
                  <a:srgbClr val="7F7F7F"/>
                </a:solidFill>
              </a:rPr>
            </a:br>
            <a:r>
              <a:rPr lang="en-US" b="0" i="1" dirty="0">
                <a:solidFill>
                  <a:srgbClr val="7F7F7F"/>
                </a:solidFill>
              </a:rPr>
              <a:t>in many countries around the world</a:t>
            </a:r>
          </a:p>
          <a:p>
            <a:pPr algn="r"/>
            <a:endParaRPr lang="en-US" dirty="0">
              <a:solidFill>
                <a:srgbClr val="7F7F7F"/>
              </a:solidFill>
            </a:endParaRPr>
          </a:p>
        </p:txBody>
      </p:sp>
      <p:sp>
        <p:nvSpPr>
          <p:cNvPr id="6" name="TextBox 5"/>
          <p:cNvSpPr txBox="1"/>
          <p:nvPr/>
        </p:nvSpPr>
        <p:spPr>
          <a:xfrm>
            <a:off x="1270001" y="6333968"/>
            <a:ext cx="6553200" cy="461665"/>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	Total healthcare spend includes hospital care, physician/clinical services, home health and nursing home care, government admin and net cost of private health insurance, dental, home health, and other professional services as well as durable medical equipment costs. 	</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Source: OECD health statistics compiled by EFPIA for the health and growth evidence compendium 2015 </a:t>
            </a:r>
          </a:p>
        </p:txBody>
      </p:sp>
    </p:spTree>
    <p:extLst>
      <p:ext uri="{BB962C8B-B14F-4D97-AF65-F5344CB8AC3E}">
        <p14:creationId xmlns:p14="http://schemas.microsoft.com/office/powerpoint/2010/main" val="306470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0755" y="405177"/>
            <a:ext cx="9093445" cy="735013"/>
          </a:xfrm>
        </p:spPr>
        <p:txBody>
          <a:bodyPr/>
          <a:lstStyle/>
          <a:p>
            <a:r>
              <a:rPr lang="en-US" sz="2000" b="0" dirty="0"/>
              <a:t>Spending on medication is </a:t>
            </a:r>
            <a:br>
              <a:rPr lang="en-US" sz="2000" b="0" dirty="0"/>
            </a:br>
            <a:r>
              <a:rPr lang="en-US" sz="2400" dirty="0"/>
              <a:t>A small percentage of total disease spending</a:t>
            </a:r>
            <a:endParaRPr lang="fr-BE" sz="2400" dirty="0"/>
          </a:p>
        </p:txBody>
      </p:sp>
      <p:graphicFrame>
        <p:nvGraphicFramePr>
          <p:cNvPr id="4" name="Chart 3"/>
          <p:cNvGraphicFramePr/>
          <p:nvPr>
            <p:extLst>
              <p:ext uri="{D42A27DB-BD31-4B8C-83A1-F6EECF244321}">
                <p14:modId xmlns:p14="http://schemas.microsoft.com/office/powerpoint/2010/main" val="1635189227"/>
              </p:ext>
            </p:extLst>
          </p:nvPr>
        </p:nvGraphicFramePr>
        <p:xfrm>
          <a:off x="1226444" y="1096819"/>
          <a:ext cx="5368480" cy="4646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649520003"/>
              </p:ext>
            </p:extLst>
          </p:nvPr>
        </p:nvGraphicFramePr>
        <p:xfrm>
          <a:off x="901878" y="3904417"/>
          <a:ext cx="5368480" cy="26403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149927851"/>
              </p:ext>
            </p:extLst>
          </p:nvPr>
        </p:nvGraphicFramePr>
        <p:xfrm>
          <a:off x="5954917" y="1957563"/>
          <a:ext cx="5368480" cy="264035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333501" y="6328945"/>
            <a:ext cx="6451600" cy="338554"/>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Source:	Health Advances analysis; EFPIA 2015 Health &amp; Growth Evidence Compendia analysis of A.T. Kearney analysis 2012, Schwarzkop et al. 2010, and Damm et al. (2012). </a:t>
            </a:r>
          </a:p>
        </p:txBody>
      </p:sp>
      <p:sp>
        <p:nvSpPr>
          <p:cNvPr id="8" name="Text Box 3"/>
          <p:cNvSpPr txBox="1">
            <a:spLocks noChangeArrowheads="1"/>
          </p:cNvSpPr>
          <p:nvPr/>
        </p:nvSpPr>
        <p:spPr bwMode="auto">
          <a:xfrm>
            <a:off x="1333501" y="1317463"/>
            <a:ext cx="8140699" cy="672114"/>
          </a:xfrm>
          <a:prstGeom prst="rect">
            <a:avLst/>
          </a:prstGeom>
          <a:noFill/>
          <a:ln w="9525" algn="ctr">
            <a:noFill/>
            <a:miter lim="800000"/>
            <a:headEnd/>
            <a:tailEnd/>
          </a:ln>
          <a:effectLst/>
        </p:spPr>
        <p:txBody>
          <a:bodyPr wrap="square" lIns="43247" tIns="43247" rIns="43247" bIns="43247" anchor="ctr">
            <a:spAutoFit/>
          </a:bodyPr>
          <a:lstStyle/>
          <a:p>
            <a:pPr algn="l">
              <a:spcBef>
                <a:spcPct val="20000"/>
              </a:spcBef>
            </a:pPr>
            <a:r>
              <a:rPr lang="en-US" sz="1800" dirty="0">
                <a:solidFill>
                  <a:srgbClr val="7F7F7F"/>
                </a:solidFill>
                <a:latin typeface="+mn-lt"/>
              </a:rPr>
              <a:t>In Germany, medication spending is a </a:t>
            </a:r>
            <a:r>
              <a:rPr lang="en-US" sz="2000" b="1" dirty="0">
                <a:solidFill>
                  <a:schemeClr val="accent1"/>
                </a:solidFill>
                <a:latin typeface="+mn-lt"/>
              </a:rPr>
              <a:t>small share of the total cost</a:t>
            </a:r>
            <a:r>
              <a:rPr lang="en-US" sz="1800" b="1" dirty="0">
                <a:solidFill>
                  <a:schemeClr val="accent1"/>
                </a:solidFill>
                <a:latin typeface="+mn-lt"/>
              </a:rPr>
              <a:t> </a:t>
            </a:r>
            <a:r>
              <a:rPr lang="en-US" sz="1800" dirty="0">
                <a:solidFill>
                  <a:srgbClr val="7F7F7F"/>
                </a:solidFill>
                <a:latin typeface="+mn-lt"/>
              </a:rPr>
              <a:t>of many chronic diseases</a:t>
            </a:r>
          </a:p>
        </p:txBody>
      </p:sp>
      <p:sp>
        <p:nvSpPr>
          <p:cNvPr id="9" name="TextBox 8"/>
          <p:cNvSpPr txBox="1"/>
          <p:nvPr/>
        </p:nvSpPr>
        <p:spPr>
          <a:xfrm>
            <a:off x="1676366" y="3725259"/>
            <a:ext cx="740087" cy="307777"/>
          </a:xfrm>
          <a:prstGeom prst="rect">
            <a:avLst/>
          </a:prstGeom>
          <a:noFill/>
        </p:spPr>
        <p:txBody>
          <a:bodyPr vert="horz" wrap="square" rtlCol="0">
            <a:spAutoFit/>
          </a:bodyPr>
          <a:lstStyle/>
          <a:p>
            <a:pPr>
              <a:spcBef>
                <a:spcPct val="20000"/>
              </a:spcBef>
              <a:buClr>
                <a:srgbClr val="2B7DC7"/>
              </a:buClr>
            </a:pPr>
            <a:r>
              <a:rPr lang="en-US" sz="1400" b="1" i="1" dirty="0">
                <a:solidFill>
                  <a:srgbClr val="7F7F7F"/>
                </a:solidFill>
                <a:latin typeface="Arial" panose="020B0604020202020204" pitchFamily="34" charset="0"/>
              </a:rPr>
              <a:t>COPD</a:t>
            </a:r>
          </a:p>
        </p:txBody>
      </p:sp>
      <p:sp>
        <p:nvSpPr>
          <p:cNvPr id="10" name="TextBox 9"/>
          <p:cNvSpPr txBox="1"/>
          <p:nvPr/>
        </p:nvSpPr>
        <p:spPr>
          <a:xfrm>
            <a:off x="6683659" y="3725259"/>
            <a:ext cx="740087" cy="307777"/>
          </a:xfrm>
          <a:prstGeom prst="rect">
            <a:avLst/>
          </a:prstGeom>
          <a:noFill/>
        </p:spPr>
        <p:txBody>
          <a:bodyPr vert="horz" wrap="square" rtlCol="0">
            <a:spAutoFit/>
          </a:bodyPr>
          <a:lstStyle/>
          <a:p>
            <a:pPr>
              <a:spcBef>
                <a:spcPct val="20000"/>
              </a:spcBef>
              <a:buClr>
                <a:srgbClr val="2B7DC7"/>
              </a:buClr>
            </a:pPr>
            <a:r>
              <a:rPr lang="en-US" sz="1400" b="1" i="1" dirty="0">
                <a:solidFill>
                  <a:srgbClr val="7F7F7F"/>
                </a:solidFill>
                <a:latin typeface="Arial" panose="020B0604020202020204" pitchFamily="34" charset="0"/>
              </a:rPr>
              <a:t>CHF</a:t>
            </a:r>
          </a:p>
        </p:txBody>
      </p:sp>
      <p:sp>
        <p:nvSpPr>
          <p:cNvPr id="11" name="TextBox 10"/>
          <p:cNvSpPr txBox="1"/>
          <p:nvPr/>
        </p:nvSpPr>
        <p:spPr>
          <a:xfrm>
            <a:off x="1501915" y="5688172"/>
            <a:ext cx="1088989" cy="307777"/>
          </a:xfrm>
          <a:prstGeom prst="rect">
            <a:avLst/>
          </a:prstGeom>
          <a:noFill/>
        </p:spPr>
        <p:txBody>
          <a:bodyPr vert="horz" wrap="square" rtlCol="0">
            <a:spAutoFit/>
          </a:bodyPr>
          <a:lstStyle/>
          <a:p>
            <a:pPr>
              <a:spcBef>
                <a:spcPct val="20000"/>
              </a:spcBef>
              <a:buClr>
                <a:srgbClr val="2B7DC7"/>
              </a:buClr>
            </a:pPr>
            <a:r>
              <a:rPr lang="en-US" sz="1400" b="1" i="1" dirty="0">
                <a:solidFill>
                  <a:srgbClr val="7F7F7F"/>
                </a:solidFill>
                <a:latin typeface="Arial" panose="020B0604020202020204" pitchFamily="34" charset="0"/>
              </a:rPr>
              <a:t>Diabetes</a:t>
            </a:r>
          </a:p>
        </p:txBody>
      </p:sp>
      <p:sp>
        <p:nvSpPr>
          <p:cNvPr id="12" name="Rectangle 11"/>
          <p:cNvSpPr/>
          <p:nvPr/>
        </p:nvSpPr>
        <p:spPr>
          <a:xfrm>
            <a:off x="2295935" y="5300330"/>
            <a:ext cx="4572000" cy="461665"/>
          </a:xfrm>
          <a:prstGeom prst="rect">
            <a:avLst/>
          </a:prstGeom>
        </p:spPr>
        <p:txBody>
          <a:bodyPr>
            <a:spAutoFit/>
          </a:bodyPr>
          <a:lstStyle/>
          <a:p>
            <a:pPr algn="ctr">
              <a:defRPr sz="1200" b="1" i="0" u="none" strike="noStrike" kern="1200" baseline="0">
                <a:solidFill>
                  <a:srgbClr val="000000"/>
                </a:solidFill>
                <a:latin typeface="+mn-lt"/>
                <a:ea typeface="+mn-ea"/>
                <a:cs typeface="+mn-cs"/>
              </a:defRPr>
            </a:pPr>
            <a:r>
              <a:rPr lang="en-US" b="1" dirty="0">
                <a:solidFill>
                  <a:schemeClr val="tx1">
                    <a:lumMod val="50000"/>
                    <a:lumOff val="50000"/>
                  </a:schemeClr>
                </a:solidFill>
              </a:rPr>
              <a:t>Pharmaceutical Spend as a Percent of </a:t>
            </a:r>
            <a:br>
              <a:rPr lang="en-US" b="1" dirty="0">
                <a:solidFill>
                  <a:schemeClr val="tx1">
                    <a:lumMod val="50000"/>
                    <a:lumOff val="50000"/>
                  </a:schemeClr>
                </a:solidFill>
              </a:rPr>
            </a:br>
            <a:r>
              <a:rPr lang="en-US" b="1" dirty="0">
                <a:solidFill>
                  <a:schemeClr val="tx1">
                    <a:lumMod val="50000"/>
                    <a:lumOff val="50000"/>
                  </a:schemeClr>
                </a:solidFill>
              </a:rPr>
              <a:t>Total Disease Spending, 2011</a:t>
            </a:r>
          </a:p>
        </p:txBody>
      </p:sp>
      <p:sp>
        <p:nvSpPr>
          <p:cNvPr id="13" name="D345"/>
          <p:cNvSpPr>
            <a:spLocks/>
          </p:cNvSpPr>
          <p:nvPr/>
        </p:nvSpPr>
        <p:spPr bwMode="gray">
          <a:xfrm>
            <a:off x="380755" y="1183679"/>
            <a:ext cx="845689" cy="965765"/>
          </a:xfrm>
          <a:custGeom>
            <a:avLst/>
            <a:gdLst>
              <a:gd name="T0" fmla="*/ 1 w 83"/>
              <a:gd name="T1" fmla="*/ 47 h 93"/>
              <a:gd name="T2" fmla="*/ 1 w 83"/>
              <a:gd name="T3" fmla="*/ 39 h 93"/>
              <a:gd name="T4" fmla="*/ 7 w 83"/>
              <a:gd name="T5" fmla="*/ 37 h 93"/>
              <a:gd name="T6" fmla="*/ 9 w 83"/>
              <a:gd name="T7" fmla="*/ 31 h 93"/>
              <a:gd name="T8" fmla="*/ 10 w 83"/>
              <a:gd name="T9" fmla="*/ 25 h 93"/>
              <a:gd name="T10" fmla="*/ 15 w 83"/>
              <a:gd name="T11" fmla="*/ 22 h 93"/>
              <a:gd name="T12" fmla="*/ 11 w 83"/>
              <a:gd name="T13" fmla="*/ 19 h 93"/>
              <a:gd name="T14" fmla="*/ 17 w 83"/>
              <a:gd name="T15" fmla="*/ 16 h 93"/>
              <a:gd name="T16" fmla="*/ 22 w 83"/>
              <a:gd name="T17" fmla="*/ 18 h 93"/>
              <a:gd name="T18" fmla="*/ 24 w 83"/>
              <a:gd name="T19" fmla="*/ 18 h 93"/>
              <a:gd name="T20" fmla="*/ 26 w 83"/>
              <a:gd name="T21" fmla="*/ 14 h 93"/>
              <a:gd name="T22" fmla="*/ 27 w 83"/>
              <a:gd name="T23" fmla="*/ 11 h 93"/>
              <a:gd name="T24" fmla="*/ 26 w 83"/>
              <a:gd name="T25" fmla="*/ 8 h 93"/>
              <a:gd name="T26" fmla="*/ 28 w 83"/>
              <a:gd name="T27" fmla="*/ 5 h 93"/>
              <a:gd name="T28" fmla="*/ 26 w 83"/>
              <a:gd name="T29" fmla="*/ 0 h 93"/>
              <a:gd name="T30" fmla="*/ 32 w 83"/>
              <a:gd name="T31" fmla="*/ 1 h 93"/>
              <a:gd name="T32" fmla="*/ 36 w 83"/>
              <a:gd name="T33" fmla="*/ 2 h 93"/>
              <a:gd name="T34" fmla="*/ 38 w 83"/>
              <a:gd name="T35" fmla="*/ 6 h 93"/>
              <a:gd name="T36" fmla="*/ 42 w 83"/>
              <a:gd name="T37" fmla="*/ 8 h 93"/>
              <a:gd name="T38" fmla="*/ 47 w 83"/>
              <a:gd name="T39" fmla="*/ 9 h 93"/>
              <a:gd name="T40" fmla="*/ 46 w 83"/>
              <a:gd name="T41" fmla="*/ 13 h 93"/>
              <a:gd name="T42" fmla="*/ 50 w 83"/>
              <a:gd name="T43" fmla="*/ 12 h 93"/>
              <a:gd name="T44" fmla="*/ 56 w 83"/>
              <a:gd name="T45" fmla="*/ 9 h 93"/>
              <a:gd name="T46" fmla="*/ 60 w 83"/>
              <a:gd name="T47" fmla="*/ 6 h 93"/>
              <a:gd name="T48" fmla="*/ 59 w 83"/>
              <a:gd name="T49" fmla="*/ 9 h 93"/>
              <a:gd name="T50" fmla="*/ 65 w 83"/>
              <a:gd name="T51" fmla="*/ 8 h 93"/>
              <a:gd name="T52" fmla="*/ 70 w 83"/>
              <a:gd name="T53" fmla="*/ 10 h 93"/>
              <a:gd name="T54" fmla="*/ 73 w 83"/>
              <a:gd name="T55" fmla="*/ 14 h 93"/>
              <a:gd name="T56" fmla="*/ 78 w 83"/>
              <a:gd name="T57" fmla="*/ 19 h 93"/>
              <a:gd name="T58" fmla="*/ 76 w 83"/>
              <a:gd name="T59" fmla="*/ 26 h 93"/>
              <a:gd name="T60" fmla="*/ 79 w 83"/>
              <a:gd name="T61" fmla="*/ 31 h 93"/>
              <a:gd name="T62" fmla="*/ 80 w 83"/>
              <a:gd name="T63" fmla="*/ 39 h 93"/>
              <a:gd name="T64" fmla="*/ 83 w 83"/>
              <a:gd name="T65" fmla="*/ 45 h 93"/>
              <a:gd name="T66" fmla="*/ 81 w 83"/>
              <a:gd name="T67" fmla="*/ 51 h 93"/>
              <a:gd name="T68" fmla="*/ 76 w 83"/>
              <a:gd name="T69" fmla="*/ 49 h 93"/>
              <a:gd name="T70" fmla="*/ 68 w 83"/>
              <a:gd name="T71" fmla="*/ 55 h 93"/>
              <a:gd name="T72" fmla="*/ 61 w 83"/>
              <a:gd name="T73" fmla="*/ 57 h 93"/>
              <a:gd name="T74" fmla="*/ 58 w 83"/>
              <a:gd name="T75" fmla="*/ 60 h 93"/>
              <a:gd name="T76" fmla="*/ 59 w 83"/>
              <a:gd name="T77" fmla="*/ 62 h 93"/>
              <a:gd name="T78" fmla="*/ 66 w 83"/>
              <a:gd name="T79" fmla="*/ 71 h 93"/>
              <a:gd name="T80" fmla="*/ 72 w 83"/>
              <a:gd name="T81" fmla="*/ 78 h 93"/>
              <a:gd name="T82" fmla="*/ 67 w 83"/>
              <a:gd name="T83" fmla="*/ 82 h 93"/>
              <a:gd name="T84" fmla="*/ 65 w 83"/>
              <a:gd name="T85" fmla="*/ 90 h 93"/>
              <a:gd name="T86" fmla="*/ 59 w 83"/>
              <a:gd name="T87" fmla="*/ 89 h 93"/>
              <a:gd name="T88" fmla="*/ 51 w 83"/>
              <a:gd name="T89" fmla="*/ 91 h 93"/>
              <a:gd name="T90" fmla="*/ 42 w 83"/>
              <a:gd name="T91" fmla="*/ 92 h 93"/>
              <a:gd name="T92" fmla="*/ 36 w 83"/>
              <a:gd name="T93" fmla="*/ 91 h 93"/>
              <a:gd name="T94" fmla="*/ 28 w 83"/>
              <a:gd name="T95" fmla="*/ 90 h 93"/>
              <a:gd name="T96" fmla="*/ 18 w 83"/>
              <a:gd name="T97" fmla="*/ 91 h 93"/>
              <a:gd name="T98" fmla="*/ 15 w 83"/>
              <a:gd name="T99" fmla="*/ 84 h 93"/>
              <a:gd name="T100" fmla="*/ 19 w 83"/>
              <a:gd name="T101" fmla="*/ 76 h 93"/>
              <a:gd name="T102" fmla="*/ 11 w 83"/>
              <a:gd name="T103" fmla="*/ 71 h 93"/>
              <a:gd name="T104" fmla="*/ 4 w 83"/>
              <a:gd name="T105" fmla="*/ 68 h 93"/>
              <a:gd name="T106" fmla="*/ 2 w 83"/>
              <a:gd name="T107" fmla="*/ 62 h 93"/>
              <a:gd name="T108" fmla="*/ 3 w 83"/>
              <a:gd name="T109" fmla="*/ 57 h 93"/>
              <a:gd name="T110" fmla="*/ 1 w 83"/>
              <a:gd name="T111" fmla="*/ 53 h 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
              <a:gd name="T169" fmla="*/ 0 h 93"/>
              <a:gd name="T170" fmla="*/ 83 w 83"/>
              <a:gd name="T171" fmla="*/ 93 h 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 h="93">
                <a:moveTo>
                  <a:pt x="1" y="52"/>
                </a:moveTo>
                <a:lnTo>
                  <a:pt x="1" y="51"/>
                </a:lnTo>
                <a:lnTo>
                  <a:pt x="0" y="49"/>
                </a:lnTo>
                <a:lnTo>
                  <a:pt x="0" y="48"/>
                </a:lnTo>
                <a:lnTo>
                  <a:pt x="1" y="47"/>
                </a:lnTo>
                <a:lnTo>
                  <a:pt x="1" y="46"/>
                </a:lnTo>
                <a:lnTo>
                  <a:pt x="1" y="45"/>
                </a:lnTo>
                <a:lnTo>
                  <a:pt x="1" y="43"/>
                </a:lnTo>
                <a:lnTo>
                  <a:pt x="1" y="42"/>
                </a:lnTo>
                <a:lnTo>
                  <a:pt x="1" y="39"/>
                </a:lnTo>
                <a:lnTo>
                  <a:pt x="1" y="38"/>
                </a:lnTo>
                <a:lnTo>
                  <a:pt x="2" y="38"/>
                </a:lnTo>
                <a:lnTo>
                  <a:pt x="5" y="39"/>
                </a:lnTo>
                <a:lnTo>
                  <a:pt x="6" y="39"/>
                </a:lnTo>
                <a:lnTo>
                  <a:pt x="7" y="37"/>
                </a:lnTo>
                <a:lnTo>
                  <a:pt x="7" y="36"/>
                </a:lnTo>
                <a:lnTo>
                  <a:pt x="9" y="35"/>
                </a:lnTo>
                <a:lnTo>
                  <a:pt x="10" y="33"/>
                </a:lnTo>
                <a:lnTo>
                  <a:pt x="10" y="32"/>
                </a:lnTo>
                <a:lnTo>
                  <a:pt x="9" y="31"/>
                </a:lnTo>
                <a:lnTo>
                  <a:pt x="7" y="31"/>
                </a:lnTo>
                <a:lnTo>
                  <a:pt x="7" y="29"/>
                </a:lnTo>
                <a:lnTo>
                  <a:pt x="9" y="28"/>
                </a:lnTo>
                <a:lnTo>
                  <a:pt x="10" y="26"/>
                </a:lnTo>
                <a:lnTo>
                  <a:pt x="10" y="25"/>
                </a:lnTo>
                <a:lnTo>
                  <a:pt x="10" y="23"/>
                </a:lnTo>
                <a:lnTo>
                  <a:pt x="11" y="22"/>
                </a:lnTo>
                <a:lnTo>
                  <a:pt x="13" y="21"/>
                </a:lnTo>
                <a:lnTo>
                  <a:pt x="14" y="22"/>
                </a:lnTo>
                <a:lnTo>
                  <a:pt x="15" y="22"/>
                </a:lnTo>
                <a:lnTo>
                  <a:pt x="14" y="21"/>
                </a:lnTo>
                <a:lnTo>
                  <a:pt x="13" y="21"/>
                </a:lnTo>
                <a:lnTo>
                  <a:pt x="13" y="20"/>
                </a:lnTo>
                <a:lnTo>
                  <a:pt x="11" y="20"/>
                </a:lnTo>
                <a:lnTo>
                  <a:pt x="11" y="19"/>
                </a:lnTo>
                <a:lnTo>
                  <a:pt x="11" y="18"/>
                </a:lnTo>
                <a:lnTo>
                  <a:pt x="12" y="18"/>
                </a:lnTo>
                <a:lnTo>
                  <a:pt x="12" y="17"/>
                </a:lnTo>
                <a:lnTo>
                  <a:pt x="14" y="16"/>
                </a:lnTo>
                <a:lnTo>
                  <a:pt x="17" y="16"/>
                </a:lnTo>
                <a:lnTo>
                  <a:pt x="20" y="16"/>
                </a:lnTo>
                <a:lnTo>
                  <a:pt x="21" y="18"/>
                </a:lnTo>
                <a:lnTo>
                  <a:pt x="21" y="19"/>
                </a:lnTo>
                <a:lnTo>
                  <a:pt x="22" y="19"/>
                </a:lnTo>
                <a:lnTo>
                  <a:pt x="22" y="18"/>
                </a:lnTo>
                <a:lnTo>
                  <a:pt x="23" y="18"/>
                </a:lnTo>
                <a:lnTo>
                  <a:pt x="24" y="20"/>
                </a:lnTo>
                <a:lnTo>
                  <a:pt x="25" y="21"/>
                </a:lnTo>
                <a:lnTo>
                  <a:pt x="25" y="20"/>
                </a:lnTo>
                <a:lnTo>
                  <a:pt x="24" y="18"/>
                </a:lnTo>
                <a:lnTo>
                  <a:pt x="24" y="17"/>
                </a:lnTo>
                <a:lnTo>
                  <a:pt x="24" y="16"/>
                </a:lnTo>
                <a:lnTo>
                  <a:pt x="25" y="15"/>
                </a:lnTo>
                <a:lnTo>
                  <a:pt x="25" y="14"/>
                </a:lnTo>
                <a:lnTo>
                  <a:pt x="26" y="14"/>
                </a:lnTo>
                <a:lnTo>
                  <a:pt x="28" y="14"/>
                </a:lnTo>
                <a:lnTo>
                  <a:pt x="29" y="14"/>
                </a:lnTo>
                <a:lnTo>
                  <a:pt x="28" y="13"/>
                </a:lnTo>
                <a:lnTo>
                  <a:pt x="27" y="12"/>
                </a:lnTo>
                <a:lnTo>
                  <a:pt x="27" y="11"/>
                </a:lnTo>
                <a:lnTo>
                  <a:pt x="28" y="11"/>
                </a:lnTo>
                <a:lnTo>
                  <a:pt x="27" y="10"/>
                </a:lnTo>
                <a:lnTo>
                  <a:pt x="27" y="9"/>
                </a:lnTo>
                <a:lnTo>
                  <a:pt x="27" y="8"/>
                </a:lnTo>
                <a:lnTo>
                  <a:pt x="26" y="8"/>
                </a:lnTo>
                <a:lnTo>
                  <a:pt x="25" y="8"/>
                </a:lnTo>
                <a:lnTo>
                  <a:pt x="26" y="7"/>
                </a:lnTo>
                <a:lnTo>
                  <a:pt x="27" y="6"/>
                </a:lnTo>
                <a:lnTo>
                  <a:pt x="28" y="6"/>
                </a:lnTo>
                <a:lnTo>
                  <a:pt x="28" y="5"/>
                </a:lnTo>
                <a:lnTo>
                  <a:pt x="27" y="4"/>
                </a:lnTo>
                <a:lnTo>
                  <a:pt x="26" y="3"/>
                </a:lnTo>
                <a:lnTo>
                  <a:pt x="25" y="2"/>
                </a:lnTo>
                <a:lnTo>
                  <a:pt x="26" y="1"/>
                </a:lnTo>
                <a:lnTo>
                  <a:pt x="26" y="0"/>
                </a:lnTo>
                <a:lnTo>
                  <a:pt x="26" y="1"/>
                </a:lnTo>
                <a:lnTo>
                  <a:pt x="27" y="1"/>
                </a:lnTo>
                <a:lnTo>
                  <a:pt x="29" y="1"/>
                </a:lnTo>
                <a:lnTo>
                  <a:pt x="31" y="1"/>
                </a:lnTo>
                <a:lnTo>
                  <a:pt x="32" y="1"/>
                </a:lnTo>
                <a:lnTo>
                  <a:pt x="33" y="1"/>
                </a:lnTo>
                <a:lnTo>
                  <a:pt x="32" y="1"/>
                </a:lnTo>
                <a:lnTo>
                  <a:pt x="33" y="1"/>
                </a:lnTo>
                <a:lnTo>
                  <a:pt x="35" y="2"/>
                </a:lnTo>
                <a:lnTo>
                  <a:pt x="36" y="2"/>
                </a:lnTo>
                <a:lnTo>
                  <a:pt x="37" y="3"/>
                </a:lnTo>
                <a:lnTo>
                  <a:pt x="37" y="4"/>
                </a:lnTo>
                <a:lnTo>
                  <a:pt x="37" y="5"/>
                </a:lnTo>
                <a:lnTo>
                  <a:pt x="36" y="6"/>
                </a:lnTo>
                <a:lnTo>
                  <a:pt x="38" y="6"/>
                </a:lnTo>
                <a:lnTo>
                  <a:pt x="38" y="7"/>
                </a:lnTo>
                <a:lnTo>
                  <a:pt x="39" y="7"/>
                </a:lnTo>
                <a:lnTo>
                  <a:pt x="40" y="6"/>
                </a:lnTo>
                <a:lnTo>
                  <a:pt x="42" y="7"/>
                </a:lnTo>
                <a:lnTo>
                  <a:pt x="42" y="8"/>
                </a:lnTo>
                <a:lnTo>
                  <a:pt x="43" y="8"/>
                </a:lnTo>
                <a:lnTo>
                  <a:pt x="45" y="8"/>
                </a:lnTo>
                <a:lnTo>
                  <a:pt x="46" y="7"/>
                </a:lnTo>
                <a:lnTo>
                  <a:pt x="47" y="8"/>
                </a:lnTo>
                <a:lnTo>
                  <a:pt x="47" y="9"/>
                </a:lnTo>
                <a:lnTo>
                  <a:pt x="46" y="10"/>
                </a:lnTo>
                <a:lnTo>
                  <a:pt x="45" y="11"/>
                </a:lnTo>
                <a:lnTo>
                  <a:pt x="44" y="12"/>
                </a:lnTo>
                <a:lnTo>
                  <a:pt x="45" y="13"/>
                </a:lnTo>
                <a:lnTo>
                  <a:pt x="46" y="13"/>
                </a:lnTo>
                <a:lnTo>
                  <a:pt x="47" y="12"/>
                </a:lnTo>
                <a:lnTo>
                  <a:pt x="48" y="12"/>
                </a:lnTo>
                <a:lnTo>
                  <a:pt x="49" y="13"/>
                </a:lnTo>
                <a:lnTo>
                  <a:pt x="51" y="13"/>
                </a:lnTo>
                <a:lnTo>
                  <a:pt x="50" y="12"/>
                </a:lnTo>
                <a:lnTo>
                  <a:pt x="51" y="12"/>
                </a:lnTo>
                <a:lnTo>
                  <a:pt x="51" y="11"/>
                </a:lnTo>
                <a:lnTo>
                  <a:pt x="53" y="10"/>
                </a:lnTo>
                <a:lnTo>
                  <a:pt x="55" y="10"/>
                </a:lnTo>
                <a:lnTo>
                  <a:pt x="56" y="9"/>
                </a:lnTo>
                <a:lnTo>
                  <a:pt x="56" y="10"/>
                </a:lnTo>
                <a:lnTo>
                  <a:pt x="57" y="10"/>
                </a:lnTo>
                <a:lnTo>
                  <a:pt x="57" y="9"/>
                </a:lnTo>
                <a:lnTo>
                  <a:pt x="59" y="8"/>
                </a:lnTo>
                <a:lnTo>
                  <a:pt x="60" y="6"/>
                </a:lnTo>
                <a:lnTo>
                  <a:pt x="61" y="6"/>
                </a:lnTo>
                <a:lnTo>
                  <a:pt x="62" y="6"/>
                </a:lnTo>
                <a:lnTo>
                  <a:pt x="61" y="7"/>
                </a:lnTo>
                <a:lnTo>
                  <a:pt x="60" y="8"/>
                </a:lnTo>
                <a:lnTo>
                  <a:pt x="59" y="9"/>
                </a:lnTo>
                <a:lnTo>
                  <a:pt x="61" y="8"/>
                </a:lnTo>
                <a:lnTo>
                  <a:pt x="62" y="8"/>
                </a:lnTo>
                <a:lnTo>
                  <a:pt x="63" y="7"/>
                </a:lnTo>
                <a:lnTo>
                  <a:pt x="65" y="7"/>
                </a:lnTo>
                <a:lnTo>
                  <a:pt x="65" y="8"/>
                </a:lnTo>
                <a:lnTo>
                  <a:pt x="67" y="9"/>
                </a:lnTo>
                <a:lnTo>
                  <a:pt x="67" y="10"/>
                </a:lnTo>
                <a:lnTo>
                  <a:pt x="68" y="10"/>
                </a:lnTo>
                <a:lnTo>
                  <a:pt x="69" y="11"/>
                </a:lnTo>
                <a:lnTo>
                  <a:pt x="70" y="10"/>
                </a:lnTo>
                <a:lnTo>
                  <a:pt x="71" y="11"/>
                </a:lnTo>
                <a:lnTo>
                  <a:pt x="72" y="12"/>
                </a:lnTo>
                <a:lnTo>
                  <a:pt x="72" y="13"/>
                </a:lnTo>
                <a:lnTo>
                  <a:pt x="72" y="14"/>
                </a:lnTo>
                <a:lnTo>
                  <a:pt x="73" y="14"/>
                </a:lnTo>
                <a:lnTo>
                  <a:pt x="75" y="15"/>
                </a:lnTo>
                <a:lnTo>
                  <a:pt x="76" y="15"/>
                </a:lnTo>
                <a:lnTo>
                  <a:pt x="76" y="16"/>
                </a:lnTo>
                <a:lnTo>
                  <a:pt x="77" y="18"/>
                </a:lnTo>
                <a:lnTo>
                  <a:pt x="78" y="19"/>
                </a:lnTo>
                <a:lnTo>
                  <a:pt x="78" y="20"/>
                </a:lnTo>
                <a:lnTo>
                  <a:pt x="78" y="21"/>
                </a:lnTo>
                <a:lnTo>
                  <a:pt x="77" y="23"/>
                </a:lnTo>
                <a:lnTo>
                  <a:pt x="76" y="24"/>
                </a:lnTo>
                <a:lnTo>
                  <a:pt x="76" y="26"/>
                </a:lnTo>
                <a:lnTo>
                  <a:pt x="76" y="27"/>
                </a:lnTo>
                <a:lnTo>
                  <a:pt x="77" y="28"/>
                </a:lnTo>
                <a:lnTo>
                  <a:pt x="78" y="28"/>
                </a:lnTo>
                <a:lnTo>
                  <a:pt x="79" y="30"/>
                </a:lnTo>
                <a:lnTo>
                  <a:pt x="79" y="31"/>
                </a:lnTo>
                <a:lnTo>
                  <a:pt x="79" y="33"/>
                </a:lnTo>
                <a:lnTo>
                  <a:pt x="79" y="34"/>
                </a:lnTo>
                <a:lnTo>
                  <a:pt x="80" y="37"/>
                </a:lnTo>
                <a:lnTo>
                  <a:pt x="80" y="38"/>
                </a:lnTo>
                <a:lnTo>
                  <a:pt x="80" y="39"/>
                </a:lnTo>
                <a:lnTo>
                  <a:pt x="80" y="41"/>
                </a:lnTo>
                <a:lnTo>
                  <a:pt x="81" y="43"/>
                </a:lnTo>
                <a:lnTo>
                  <a:pt x="82" y="44"/>
                </a:lnTo>
                <a:lnTo>
                  <a:pt x="83" y="44"/>
                </a:lnTo>
                <a:lnTo>
                  <a:pt x="83" y="45"/>
                </a:lnTo>
                <a:lnTo>
                  <a:pt x="83" y="46"/>
                </a:lnTo>
                <a:lnTo>
                  <a:pt x="83" y="48"/>
                </a:lnTo>
                <a:lnTo>
                  <a:pt x="82" y="50"/>
                </a:lnTo>
                <a:lnTo>
                  <a:pt x="82" y="51"/>
                </a:lnTo>
                <a:lnTo>
                  <a:pt x="81" y="51"/>
                </a:lnTo>
                <a:lnTo>
                  <a:pt x="80" y="51"/>
                </a:lnTo>
                <a:lnTo>
                  <a:pt x="79" y="50"/>
                </a:lnTo>
                <a:lnTo>
                  <a:pt x="78" y="48"/>
                </a:lnTo>
                <a:lnTo>
                  <a:pt x="76" y="48"/>
                </a:lnTo>
                <a:lnTo>
                  <a:pt x="76" y="49"/>
                </a:lnTo>
                <a:lnTo>
                  <a:pt x="76" y="51"/>
                </a:lnTo>
                <a:lnTo>
                  <a:pt x="74" y="52"/>
                </a:lnTo>
                <a:lnTo>
                  <a:pt x="71" y="52"/>
                </a:lnTo>
                <a:lnTo>
                  <a:pt x="69" y="53"/>
                </a:lnTo>
                <a:lnTo>
                  <a:pt x="68" y="55"/>
                </a:lnTo>
                <a:lnTo>
                  <a:pt x="67" y="55"/>
                </a:lnTo>
                <a:lnTo>
                  <a:pt x="65" y="56"/>
                </a:lnTo>
                <a:lnTo>
                  <a:pt x="64" y="56"/>
                </a:lnTo>
                <a:lnTo>
                  <a:pt x="62" y="57"/>
                </a:lnTo>
                <a:lnTo>
                  <a:pt x="61" y="57"/>
                </a:lnTo>
                <a:lnTo>
                  <a:pt x="60" y="57"/>
                </a:lnTo>
                <a:lnTo>
                  <a:pt x="60" y="58"/>
                </a:lnTo>
                <a:lnTo>
                  <a:pt x="59" y="58"/>
                </a:lnTo>
                <a:lnTo>
                  <a:pt x="59" y="59"/>
                </a:lnTo>
                <a:lnTo>
                  <a:pt x="58" y="60"/>
                </a:lnTo>
                <a:lnTo>
                  <a:pt x="58" y="59"/>
                </a:lnTo>
                <a:lnTo>
                  <a:pt x="56" y="58"/>
                </a:lnTo>
                <a:lnTo>
                  <a:pt x="56" y="59"/>
                </a:lnTo>
                <a:lnTo>
                  <a:pt x="57" y="61"/>
                </a:lnTo>
                <a:lnTo>
                  <a:pt x="59" y="62"/>
                </a:lnTo>
                <a:lnTo>
                  <a:pt x="60" y="63"/>
                </a:lnTo>
                <a:lnTo>
                  <a:pt x="60" y="66"/>
                </a:lnTo>
                <a:lnTo>
                  <a:pt x="61" y="68"/>
                </a:lnTo>
                <a:lnTo>
                  <a:pt x="63" y="69"/>
                </a:lnTo>
                <a:lnTo>
                  <a:pt x="66" y="71"/>
                </a:lnTo>
                <a:lnTo>
                  <a:pt x="68" y="73"/>
                </a:lnTo>
                <a:lnTo>
                  <a:pt x="69" y="74"/>
                </a:lnTo>
                <a:lnTo>
                  <a:pt x="72" y="76"/>
                </a:lnTo>
                <a:lnTo>
                  <a:pt x="73" y="77"/>
                </a:lnTo>
                <a:lnTo>
                  <a:pt x="72" y="78"/>
                </a:lnTo>
                <a:lnTo>
                  <a:pt x="71" y="78"/>
                </a:lnTo>
                <a:lnTo>
                  <a:pt x="70" y="79"/>
                </a:lnTo>
                <a:lnTo>
                  <a:pt x="69" y="80"/>
                </a:lnTo>
                <a:lnTo>
                  <a:pt x="68" y="81"/>
                </a:lnTo>
                <a:lnTo>
                  <a:pt x="67" y="82"/>
                </a:lnTo>
                <a:lnTo>
                  <a:pt x="65" y="83"/>
                </a:lnTo>
                <a:lnTo>
                  <a:pt x="64" y="84"/>
                </a:lnTo>
                <a:lnTo>
                  <a:pt x="64" y="87"/>
                </a:lnTo>
                <a:lnTo>
                  <a:pt x="65" y="89"/>
                </a:lnTo>
                <a:lnTo>
                  <a:pt x="65" y="90"/>
                </a:lnTo>
                <a:lnTo>
                  <a:pt x="64" y="91"/>
                </a:lnTo>
                <a:lnTo>
                  <a:pt x="63" y="89"/>
                </a:lnTo>
                <a:lnTo>
                  <a:pt x="62" y="89"/>
                </a:lnTo>
                <a:lnTo>
                  <a:pt x="61" y="89"/>
                </a:lnTo>
                <a:lnTo>
                  <a:pt x="59" y="89"/>
                </a:lnTo>
                <a:lnTo>
                  <a:pt x="58" y="90"/>
                </a:lnTo>
                <a:lnTo>
                  <a:pt x="56" y="90"/>
                </a:lnTo>
                <a:lnTo>
                  <a:pt x="54" y="90"/>
                </a:lnTo>
                <a:lnTo>
                  <a:pt x="52" y="90"/>
                </a:lnTo>
                <a:lnTo>
                  <a:pt x="51" y="91"/>
                </a:lnTo>
                <a:lnTo>
                  <a:pt x="49" y="92"/>
                </a:lnTo>
                <a:lnTo>
                  <a:pt x="47" y="92"/>
                </a:lnTo>
                <a:lnTo>
                  <a:pt x="45" y="91"/>
                </a:lnTo>
                <a:lnTo>
                  <a:pt x="43" y="91"/>
                </a:lnTo>
                <a:lnTo>
                  <a:pt x="42" y="92"/>
                </a:lnTo>
                <a:lnTo>
                  <a:pt x="41" y="93"/>
                </a:lnTo>
                <a:lnTo>
                  <a:pt x="40" y="93"/>
                </a:lnTo>
                <a:lnTo>
                  <a:pt x="38" y="92"/>
                </a:lnTo>
                <a:lnTo>
                  <a:pt x="38" y="91"/>
                </a:lnTo>
                <a:lnTo>
                  <a:pt x="36" y="91"/>
                </a:lnTo>
                <a:lnTo>
                  <a:pt x="35" y="91"/>
                </a:lnTo>
                <a:lnTo>
                  <a:pt x="33" y="92"/>
                </a:lnTo>
                <a:lnTo>
                  <a:pt x="32" y="91"/>
                </a:lnTo>
                <a:lnTo>
                  <a:pt x="30" y="90"/>
                </a:lnTo>
                <a:lnTo>
                  <a:pt x="28" y="90"/>
                </a:lnTo>
                <a:lnTo>
                  <a:pt x="26" y="90"/>
                </a:lnTo>
                <a:lnTo>
                  <a:pt x="25" y="90"/>
                </a:lnTo>
                <a:lnTo>
                  <a:pt x="22" y="90"/>
                </a:lnTo>
                <a:lnTo>
                  <a:pt x="20" y="90"/>
                </a:lnTo>
                <a:lnTo>
                  <a:pt x="18" y="91"/>
                </a:lnTo>
                <a:lnTo>
                  <a:pt x="16" y="91"/>
                </a:lnTo>
                <a:lnTo>
                  <a:pt x="15" y="90"/>
                </a:lnTo>
                <a:lnTo>
                  <a:pt x="14" y="88"/>
                </a:lnTo>
                <a:lnTo>
                  <a:pt x="14" y="86"/>
                </a:lnTo>
                <a:lnTo>
                  <a:pt x="15" y="84"/>
                </a:lnTo>
                <a:lnTo>
                  <a:pt x="15" y="83"/>
                </a:lnTo>
                <a:lnTo>
                  <a:pt x="16" y="81"/>
                </a:lnTo>
                <a:lnTo>
                  <a:pt x="16" y="79"/>
                </a:lnTo>
                <a:lnTo>
                  <a:pt x="18" y="77"/>
                </a:lnTo>
                <a:lnTo>
                  <a:pt x="19" y="76"/>
                </a:lnTo>
                <a:lnTo>
                  <a:pt x="20" y="74"/>
                </a:lnTo>
                <a:lnTo>
                  <a:pt x="17" y="73"/>
                </a:lnTo>
                <a:lnTo>
                  <a:pt x="15" y="72"/>
                </a:lnTo>
                <a:lnTo>
                  <a:pt x="13" y="72"/>
                </a:lnTo>
                <a:lnTo>
                  <a:pt x="11" y="71"/>
                </a:lnTo>
                <a:lnTo>
                  <a:pt x="9" y="71"/>
                </a:lnTo>
                <a:lnTo>
                  <a:pt x="7" y="71"/>
                </a:lnTo>
                <a:lnTo>
                  <a:pt x="6" y="70"/>
                </a:lnTo>
                <a:lnTo>
                  <a:pt x="5" y="69"/>
                </a:lnTo>
                <a:lnTo>
                  <a:pt x="4" y="68"/>
                </a:lnTo>
                <a:lnTo>
                  <a:pt x="3" y="67"/>
                </a:lnTo>
                <a:lnTo>
                  <a:pt x="4" y="66"/>
                </a:lnTo>
                <a:lnTo>
                  <a:pt x="4" y="64"/>
                </a:lnTo>
                <a:lnTo>
                  <a:pt x="3" y="63"/>
                </a:lnTo>
                <a:lnTo>
                  <a:pt x="2" y="62"/>
                </a:lnTo>
                <a:lnTo>
                  <a:pt x="2" y="61"/>
                </a:lnTo>
                <a:lnTo>
                  <a:pt x="3" y="60"/>
                </a:lnTo>
                <a:lnTo>
                  <a:pt x="1" y="59"/>
                </a:lnTo>
                <a:lnTo>
                  <a:pt x="1" y="60"/>
                </a:lnTo>
                <a:lnTo>
                  <a:pt x="3" y="57"/>
                </a:lnTo>
                <a:lnTo>
                  <a:pt x="3" y="56"/>
                </a:lnTo>
                <a:lnTo>
                  <a:pt x="2" y="55"/>
                </a:lnTo>
                <a:lnTo>
                  <a:pt x="2" y="54"/>
                </a:lnTo>
                <a:lnTo>
                  <a:pt x="2" y="53"/>
                </a:lnTo>
                <a:lnTo>
                  <a:pt x="1" y="53"/>
                </a:lnTo>
                <a:lnTo>
                  <a:pt x="1" y="52"/>
                </a:lnTo>
                <a:close/>
              </a:path>
            </a:pathLst>
          </a:custGeom>
          <a:solidFill>
            <a:srgbClr val="006672"/>
          </a:solidFill>
          <a:ln w="6350">
            <a:solidFill>
              <a:schemeClr val="bg1"/>
            </a:solidFill>
            <a:prstDash val="solid"/>
            <a:round/>
            <a:headEnd/>
            <a:tailEnd type="none" w="med" len="med"/>
          </a:ln>
        </p:spPr>
        <p:txBody>
          <a:bodyPr wrap="none" anchor="ctr" anchorCtr="1">
            <a:normAutofit/>
          </a:bodyPr>
          <a:lstStyle/>
          <a:p>
            <a:pPr algn="ctr" fontAlgn="base">
              <a:spcBef>
                <a:spcPct val="0"/>
              </a:spcBef>
              <a:spcAft>
                <a:spcPct val="0"/>
              </a:spcAft>
            </a:pPr>
            <a:endParaRPr lang="en-US" sz="1600" dirty="0">
              <a:solidFill>
                <a:srgbClr val="000000"/>
              </a:solidFill>
            </a:endParaRPr>
          </a:p>
        </p:txBody>
      </p:sp>
      <p:graphicFrame>
        <p:nvGraphicFramePr>
          <p:cNvPr id="14" name="Chart 13"/>
          <p:cNvGraphicFramePr/>
          <p:nvPr>
            <p:extLst>
              <p:ext uri="{D42A27DB-BD31-4B8C-83A1-F6EECF244321}">
                <p14:modId xmlns:p14="http://schemas.microsoft.com/office/powerpoint/2010/main" val="855501096"/>
              </p:ext>
            </p:extLst>
          </p:nvPr>
        </p:nvGraphicFramePr>
        <p:xfrm>
          <a:off x="5950355" y="3920476"/>
          <a:ext cx="5368480" cy="264035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6453181" y="5688172"/>
            <a:ext cx="1191919" cy="307777"/>
          </a:xfrm>
          <a:prstGeom prst="rect">
            <a:avLst/>
          </a:prstGeom>
          <a:noFill/>
        </p:spPr>
        <p:txBody>
          <a:bodyPr vert="horz" wrap="square" rtlCol="0">
            <a:spAutoFit/>
          </a:bodyPr>
          <a:lstStyle/>
          <a:p>
            <a:pPr>
              <a:spcBef>
                <a:spcPct val="20000"/>
              </a:spcBef>
              <a:buClr>
                <a:srgbClr val="2B7DC7"/>
              </a:buClr>
            </a:pPr>
            <a:r>
              <a:rPr lang="en-US" sz="1400" b="1" i="1" dirty="0">
                <a:solidFill>
                  <a:srgbClr val="7F7F7F"/>
                </a:solidFill>
                <a:latin typeface="Arial" panose="020B0604020202020204" pitchFamily="34" charset="0"/>
              </a:rPr>
              <a:t>Alzheimer’s</a:t>
            </a:r>
          </a:p>
        </p:txBody>
      </p:sp>
    </p:spTree>
    <p:extLst>
      <p:ext uri="{BB962C8B-B14F-4D97-AF65-F5344CB8AC3E}">
        <p14:creationId xmlns:p14="http://schemas.microsoft.com/office/powerpoint/2010/main" val="30647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1800" y="481377"/>
            <a:ext cx="8699500" cy="735013"/>
          </a:xfrm>
        </p:spPr>
        <p:txBody>
          <a:bodyPr/>
          <a:lstStyle/>
          <a:p>
            <a:r>
              <a:rPr lang="en-US" sz="2000" b="0" dirty="0"/>
              <a:t>Despite high cancer drug costs, spending on medicines is still a </a:t>
            </a:r>
            <a:br>
              <a:rPr lang="en-US" sz="2000" b="0" dirty="0"/>
            </a:br>
            <a:r>
              <a:rPr lang="en-US" sz="2000" dirty="0"/>
              <a:t>Small percentage of total cancer spending</a:t>
            </a:r>
            <a:endParaRPr lang="fr-BE" sz="2000" dirty="0"/>
          </a:p>
        </p:txBody>
      </p:sp>
      <p:graphicFrame>
        <p:nvGraphicFramePr>
          <p:cNvPr id="4" name="Chart 3"/>
          <p:cNvGraphicFramePr/>
          <p:nvPr>
            <p:extLst>
              <p:ext uri="{D42A27DB-BD31-4B8C-83A1-F6EECF244321}">
                <p14:modId xmlns:p14="http://schemas.microsoft.com/office/powerpoint/2010/main" val="491061972"/>
              </p:ext>
            </p:extLst>
          </p:nvPr>
        </p:nvGraphicFramePr>
        <p:xfrm>
          <a:off x="152400" y="2325813"/>
          <a:ext cx="9372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04476" y="6485291"/>
            <a:ext cx="8651875" cy="215444"/>
          </a:xfrm>
          <a:prstGeom prst="rect">
            <a:avLst/>
          </a:prstGeom>
          <a:noFill/>
        </p:spPr>
        <p:txBody>
          <a:bodyPr vert="horz" rtlCol="0" anchor="b">
            <a:spAutoFit/>
          </a:bodyPr>
          <a:lstStyle/>
          <a:p>
            <a:pPr marL="514350" marR="0" lvl="0" indent="-514350" algn="l"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Arial" panose="020B0604020202020204" pitchFamily="34" charset="0"/>
              </a:rPr>
              <a:t>	Source:	Health Advances analysis; Luengo-Fernandez 2013 Economic burden of cancer across the European Union Lanc Onc.</a:t>
            </a:r>
          </a:p>
        </p:txBody>
      </p:sp>
      <p:sp>
        <p:nvSpPr>
          <p:cNvPr id="6" name="TextBox 5"/>
          <p:cNvSpPr txBox="1"/>
          <p:nvPr/>
        </p:nvSpPr>
        <p:spPr>
          <a:xfrm>
            <a:off x="1750877" y="1416069"/>
            <a:ext cx="7215323" cy="769441"/>
          </a:xfrm>
          <a:prstGeom prst="rect">
            <a:avLst/>
          </a:prstGeom>
          <a:noFill/>
        </p:spPr>
        <p:txBody>
          <a:bodyPr vert="horz" wrap="square" rtlCol="0">
            <a:spAutoFit/>
          </a:bodyPr>
          <a:lstStyle/>
          <a:p>
            <a:pPr>
              <a:spcBef>
                <a:spcPct val="20000"/>
              </a:spcBef>
              <a:buClr>
                <a:srgbClr val="2B7DC7"/>
              </a:buClr>
            </a:pPr>
            <a:r>
              <a:rPr lang="en-US" sz="2000" b="1" dirty="0">
                <a:solidFill>
                  <a:schemeClr val="tx1">
                    <a:lumMod val="50000"/>
                    <a:lumOff val="50000"/>
                  </a:schemeClr>
                </a:solidFill>
                <a:latin typeface="+mn-lt"/>
              </a:rPr>
              <a:t>Cancer-Related Healthcare Costs, Millions</a:t>
            </a:r>
          </a:p>
          <a:p>
            <a:pPr>
              <a:spcBef>
                <a:spcPct val="20000"/>
              </a:spcBef>
              <a:buClr>
                <a:srgbClr val="2B7DC7"/>
              </a:buClr>
            </a:pPr>
            <a:r>
              <a:rPr lang="en-US" sz="2000" i="1" dirty="0">
                <a:solidFill>
                  <a:schemeClr val="tx1">
                    <a:lumMod val="50000"/>
                    <a:lumOff val="50000"/>
                  </a:schemeClr>
                </a:solidFill>
                <a:latin typeface="+mn-lt"/>
              </a:rPr>
              <a:t>European Union, 2009</a:t>
            </a:r>
          </a:p>
        </p:txBody>
      </p:sp>
      <p:grpSp>
        <p:nvGrpSpPr>
          <p:cNvPr id="7" name="Group 156"/>
          <p:cNvGrpSpPr>
            <a:grpSpLocks noChangeAspect="1"/>
          </p:cNvGrpSpPr>
          <p:nvPr/>
        </p:nvGrpSpPr>
        <p:grpSpPr bwMode="auto">
          <a:xfrm>
            <a:off x="609600" y="977229"/>
            <a:ext cx="970838" cy="1232650"/>
            <a:chOff x="748" y="91"/>
            <a:chExt cx="2323" cy="2950"/>
          </a:xfrm>
          <a:solidFill>
            <a:srgbClr val="006672"/>
          </a:solidFill>
        </p:grpSpPr>
        <p:sp>
          <p:nvSpPr>
            <p:cNvPr id="8" name="Czech_Republic"/>
            <p:cNvSpPr>
              <a:spLocks noChangeAspect="1"/>
            </p:cNvSpPr>
            <p:nvPr/>
          </p:nvSpPr>
          <p:spPr bwMode="auto">
            <a:xfrm>
              <a:off x="2038" y="1778"/>
              <a:ext cx="326" cy="211"/>
            </a:xfrm>
            <a:custGeom>
              <a:avLst/>
              <a:gdLst/>
              <a:ahLst/>
              <a:cxnLst>
                <a:cxn ang="0">
                  <a:pos x="0" y="5528"/>
                </a:cxn>
                <a:cxn ang="0">
                  <a:pos x="439" y="6936"/>
                </a:cxn>
                <a:cxn ang="0">
                  <a:pos x="1004" y="8343"/>
                </a:cxn>
                <a:cxn ang="0">
                  <a:pos x="1507" y="10755"/>
                </a:cxn>
                <a:cxn ang="0">
                  <a:pos x="2762" y="12464"/>
                </a:cxn>
                <a:cxn ang="0">
                  <a:pos x="3704" y="14072"/>
                </a:cxn>
                <a:cxn ang="0">
                  <a:pos x="4708" y="15379"/>
                </a:cxn>
                <a:cxn ang="0">
                  <a:pos x="5650" y="16183"/>
                </a:cxn>
                <a:cxn ang="0">
                  <a:pos x="6717" y="16183"/>
                </a:cxn>
                <a:cxn ang="0">
                  <a:pos x="7470" y="15178"/>
                </a:cxn>
                <a:cxn ang="0">
                  <a:pos x="7910" y="13670"/>
                </a:cxn>
                <a:cxn ang="0">
                  <a:pos x="8663" y="13771"/>
                </a:cxn>
                <a:cxn ang="0">
                  <a:pos x="9479" y="13771"/>
                </a:cxn>
                <a:cxn ang="0">
                  <a:pos x="10483" y="14977"/>
                </a:cxn>
                <a:cxn ang="0">
                  <a:pos x="12178" y="14575"/>
                </a:cxn>
                <a:cxn ang="0">
                  <a:pos x="13308" y="12665"/>
                </a:cxn>
                <a:cxn ang="0">
                  <a:pos x="14438" y="10856"/>
                </a:cxn>
                <a:cxn ang="0">
                  <a:pos x="16384" y="8745"/>
                </a:cxn>
                <a:cxn ang="0">
                  <a:pos x="15756" y="7539"/>
                </a:cxn>
                <a:cxn ang="0">
                  <a:pos x="14940" y="6332"/>
                </a:cxn>
                <a:cxn ang="0">
                  <a:pos x="14250" y="6031"/>
                </a:cxn>
                <a:cxn ang="0">
                  <a:pos x="14187" y="4825"/>
                </a:cxn>
                <a:cxn ang="0">
                  <a:pos x="13245" y="4724"/>
                </a:cxn>
                <a:cxn ang="0">
                  <a:pos x="12492" y="4322"/>
                </a:cxn>
                <a:cxn ang="0">
                  <a:pos x="12178" y="4523"/>
                </a:cxn>
                <a:cxn ang="0">
                  <a:pos x="12053" y="5227"/>
                </a:cxn>
                <a:cxn ang="0">
                  <a:pos x="11488" y="5528"/>
                </a:cxn>
                <a:cxn ang="0">
                  <a:pos x="10546" y="4121"/>
                </a:cxn>
                <a:cxn ang="0">
                  <a:pos x="10734" y="3317"/>
                </a:cxn>
                <a:cxn ang="0">
                  <a:pos x="10672" y="2915"/>
                </a:cxn>
                <a:cxn ang="0">
                  <a:pos x="9730" y="2010"/>
                </a:cxn>
                <a:cxn ang="0">
                  <a:pos x="8726" y="1709"/>
                </a:cxn>
                <a:cxn ang="0">
                  <a:pos x="8161" y="1206"/>
                </a:cxn>
                <a:cxn ang="0">
                  <a:pos x="7407" y="1206"/>
                </a:cxn>
                <a:cxn ang="0">
                  <a:pos x="6780" y="1709"/>
                </a:cxn>
                <a:cxn ang="0">
                  <a:pos x="6466" y="1709"/>
                </a:cxn>
                <a:cxn ang="0">
                  <a:pos x="5901" y="101"/>
                </a:cxn>
                <a:cxn ang="0">
                  <a:pos x="5399" y="804"/>
                </a:cxn>
                <a:cxn ang="0">
                  <a:pos x="4771" y="2010"/>
                </a:cxn>
                <a:cxn ang="0">
                  <a:pos x="3641" y="2814"/>
                </a:cxn>
                <a:cxn ang="0">
                  <a:pos x="2950" y="4021"/>
                </a:cxn>
                <a:cxn ang="0">
                  <a:pos x="2197" y="4523"/>
                </a:cxn>
                <a:cxn ang="0">
                  <a:pos x="1444" y="4925"/>
                </a:cxn>
                <a:cxn ang="0">
                  <a:pos x="1130" y="5227"/>
                </a:cxn>
                <a:cxn ang="0">
                  <a:pos x="879" y="6332"/>
                </a:cxn>
                <a:cxn ang="0">
                  <a:pos x="628" y="5930"/>
                </a:cxn>
              </a:cxnLst>
              <a:rect l="0" t="0" r="r" b="b"/>
              <a:pathLst>
                <a:path w="16384" h="16384">
                  <a:moveTo>
                    <a:pt x="126" y="5227"/>
                  </a:moveTo>
                  <a:lnTo>
                    <a:pt x="0" y="5528"/>
                  </a:lnTo>
                  <a:lnTo>
                    <a:pt x="0" y="6131"/>
                  </a:lnTo>
                  <a:lnTo>
                    <a:pt x="439" y="6936"/>
                  </a:lnTo>
                  <a:lnTo>
                    <a:pt x="942" y="7338"/>
                  </a:lnTo>
                  <a:lnTo>
                    <a:pt x="1004" y="8343"/>
                  </a:lnTo>
                  <a:lnTo>
                    <a:pt x="1004" y="9750"/>
                  </a:lnTo>
                  <a:lnTo>
                    <a:pt x="1507" y="10755"/>
                  </a:lnTo>
                  <a:lnTo>
                    <a:pt x="2134" y="11559"/>
                  </a:lnTo>
                  <a:lnTo>
                    <a:pt x="2762" y="12464"/>
                  </a:lnTo>
                  <a:lnTo>
                    <a:pt x="3264" y="13369"/>
                  </a:lnTo>
                  <a:lnTo>
                    <a:pt x="3704" y="14072"/>
                  </a:lnTo>
                  <a:lnTo>
                    <a:pt x="4457" y="14876"/>
                  </a:lnTo>
                  <a:lnTo>
                    <a:pt x="4708" y="15379"/>
                  </a:lnTo>
                  <a:lnTo>
                    <a:pt x="5273" y="15781"/>
                  </a:lnTo>
                  <a:lnTo>
                    <a:pt x="5650" y="16183"/>
                  </a:lnTo>
                  <a:lnTo>
                    <a:pt x="6152" y="16384"/>
                  </a:lnTo>
                  <a:lnTo>
                    <a:pt x="6717" y="16183"/>
                  </a:lnTo>
                  <a:lnTo>
                    <a:pt x="7031" y="15781"/>
                  </a:lnTo>
                  <a:lnTo>
                    <a:pt x="7470" y="15178"/>
                  </a:lnTo>
                  <a:lnTo>
                    <a:pt x="7658" y="14474"/>
                  </a:lnTo>
                  <a:lnTo>
                    <a:pt x="7910" y="13670"/>
                  </a:lnTo>
                  <a:lnTo>
                    <a:pt x="8412" y="13771"/>
                  </a:lnTo>
                  <a:lnTo>
                    <a:pt x="8663" y="13771"/>
                  </a:lnTo>
                  <a:lnTo>
                    <a:pt x="9039" y="13771"/>
                  </a:lnTo>
                  <a:lnTo>
                    <a:pt x="9479" y="13771"/>
                  </a:lnTo>
                  <a:lnTo>
                    <a:pt x="9793" y="14072"/>
                  </a:lnTo>
                  <a:lnTo>
                    <a:pt x="10483" y="14977"/>
                  </a:lnTo>
                  <a:lnTo>
                    <a:pt x="11237" y="14776"/>
                  </a:lnTo>
                  <a:lnTo>
                    <a:pt x="12178" y="14575"/>
                  </a:lnTo>
                  <a:lnTo>
                    <a:pt x="12429" y="15077"/>
                  </a:lnTo>
                  <a:lnTo>
                    <a:pt x="13308" y="12665"/>
                  </a:lnTo>
                  <a:lnTo>
                    <a:pt x="14187" y="11760"/>
                  </a:lnTo>
                  <a:lnTo>
                    <a:pt x="14438" y="10856"/>
                  </a:lnTo>
                  <a:lnTo>
                    <a:pt x="15631" y="10052"/>
                  </a:lnTo>
                  <a:lnTo>
                    <a:pt x="16384" y="8745"/>
                  </a:lnTo>
                  <a:lnTo>
                    <a:pt x="16321" y="8745"/>
                  </a:lnTo>
                  <a:lnTo>
                    <a:pt x="15756" y="7539"/>
                  </a:lnTo>
                  <a:lnTo>
                    <a:pt x="15317" y="6533"/>
                  </a:lnTo>
                  <a:lnTo>
                    <a:pt x="14940" y="6332"/>
                  </a:lnTo>
                  <a:lnTo>
                    <a:pt x="14689" y="6433"/>
                  </a:lnTo>
                  <a:lnTo>
                    <a:pt x="14250" y="6031"/>
                  </a:lnTo>
                  <a:lnTo>
                    <a:pt x="14187" y="5327"/>
                  </a:lnTo>
                  <a:lnTo>
                    <a:pt x="14187" y="4825"/>
                  </a:lnTo>
                  <a:lnTo>
                    <a:pt x="13810" y="4724"/>
                  </a:lnTo>
                  <a:lnTo>
                    <a:pt x="13245" y="4724"/>
                  </a:lnTo>
                  <a:lnTo>
                    <a:pt x="12931" y="4423"/>
                  </a:lnTo>
                  <a:lnTo>
                    <a:pt x="12492" y="4322"/>
                  </a:lnTo>
                  <a:lnTo>
                    <a:pt x="12178" y="4121"/>
                  </a:lnTo>
                  <a:lnTo>
                    <a:pt x="12178" y="4523"/>
                  </a:lnTo>
                  <a:lnTo>
                    <a:pt x="12304" y="5126"/>
                  </a:lnTo>
                  <a:lnTo>
                    <a:pt x="12053" y="5227"/>
                  </a:lnTo>
                  <a:lnTo>
                    <a:pt x="11802" y="5629"/>
                  </a:lnTo>
                  <a:lnTo>
                    <a:pt x="11488" y="5528"/>
                  </a:lnTo>
                  <a:lnTo>
                    <a:pt x="10985" y="4825"/>
                  </a:lnTo>
                  <a:lnTo>
                    <a:pt x="10546" y="4121"/>
                  </a:lnTo>
                  <a:lnTo>
                    <a:pt x="10672" y="3920"/>
                  </a:lnTo>
                  <a:lnTo>
                    <a:pt x="10734" y="3317"/>
                  </a:lnTo>
                  <a:lnTo>
                    <a:pt x="10734" y="3116"/>
                  </a:lnTo>
                  <a:lnTo>
                    <a:pt x="10672" y="2915"/>
                  </a:lnTo>
                  <a:lnTo>
                    <a:pt x="10169" y="2915"/>
                  </a:lnTo>
                  <a:lnTo>
                    <a:pt x="9730" y="2010"/>
                  </a:lnTo>
                  <a:lnTo>
                    <a:pt x="9228" y="2010"/>
                  </a:lnTo>
                  <a:lnTo>
                    <a:pt x="8726" y="1709"/>
                  </a:lnTo>
                  <a:lnTo>
                    <a:pt x="8474" y="1910"/>
                  </a:lnTo>
                  <a:lnTo>
                    <a:pt x="8161" y="1206"/>
                  </a:lnTo>
                  <a:lnTo>
                    <a:pt x="7721" y="804"/>
                  </a:lnTo>
                  <a:lnTo>
                    <a:pt x="7407" y="1206"/>
                  </a:lnTo>
                  <a:lnTo>
                    <a:pt x="7156" y="2010"/>
                  </a:lnTo>
                  <a:lnTo>
                    <a:pt x="6780" y="1709"/>
                  </a:lnTo>
                  <a:lnTo>
                    <a:pt x="6780" y="1608"/>
                  </a:lnTo>
                  <a:lnTo>
                    <a:pt x="6466" y="1709"/>
                  </a:lnTo>
                  <a:lnTo>
                    <a:pt x="6152" y="1106"/>
                  </a:lnTo>
                  <a:lnTo>
                    <a:pt x="5901" y="101"/>
                  </a:lnTo>
                  <a:lnTo>
                    <a:pt x="5461" y="0"/>
                  </a:lnTo>
                  <a:lnTo>
                    <a:pt x="5399" y="804"/>
                  </a:lnTo>
                  <a:lnTo>
                    <a:pt x="5273" y="1709"/>
                  </a:lnTo>
                  <a:lnTo>
                    <a:pt x="4771" y="2010"/>
                  </a:lnTo>
                  <a:lnTo>
                    <a:pt x="4143" y="2412"/>
                  </a:lnTo>
                  <a:lnTo>
                    <a:pt x="3641" y="2814"/>
                  </a:lnTo>
                  <a:lnTo>
                    <a:pt x="3390" y="3619"/>
                  </a:lnTo>
                  <a:lnTo>
                    <a:pt x="2950" y="4021"/>
                  </a:lnTo>
                  <a:lnTo>
                    <a:pt x="2637" y="4322"/>
                  </a:lnTo>
                  <a:lnTo>
                    <a:pt x="2197" y="4523"/>
                  </a:lnTo>
                  <a:lnTo>
                    <a:pt x="1758" y="4724"/>
                  </a:lnTo>
                  <a:lnTo>
                    <a:pt x="1444" y="4925"/>
                  </a:lnTo>
                  <a:lnTo>
                    <a:pt x="1255" y="5126"/>
                  </a:lnTo>
                  <a:lnTo>
                    <a:pt x="1130" y="5227"/>
                  </a:lnTo>
                  <a:lnTo>
                    <a:pt x="1004" y="5729"/>
                  </a:lnTo>
                  <a:lnTo>
                    <a:pt x="879" y="6332"/>
                  </a:lnTo>
                  <a:lnTo>
                    <a:pt x="753" y="6332"/>
                  </a:lnTo>
                  <a:lnTo>
                    <a:pt x="628" y="5930"/>
                  </a:lnTo>
                  <a:lnTo>
                    <a:pt x="126" y="522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 name="Slovak_Republic"/>
            <p:cNvSpPr>
              <a:spLocks noChangeAspect="1"/>
            </p:cNvSpPr>
            <p:nvPr/>
          </p:nvSpPr>
          <p:spPr bwMode="auto">
            <a:xfrm>
              <a:off x="2285" y="1888"/>
              <a:ext cx="276" cy="161"/>
            </a:xfrm>
            <a:custGeom>
              <a:avLst/>
              <a:gdLst/>
              <a:ahLst/>
              <a:cxnLst>
                <a:cxn ang="0">
                  <a:pos x="148" y="8985"/>
                </a:cxn>
                <a:cxn ang="0">
                  <a:pos x="593" y="12552"/>
                </a:cxn>
                <a:cxn ang="0">
                  <a:pos x="1038" y="14006"/>
                </a:cxn>
                <a:cxn ang="0">
                  <a:pos x="1853" y="14666"/>
                </a:cxn>
                <a:cxn ang="0">
                  <a:pos x="2965" y="16120"/>
                </a:cxn>
                <a:cxn ang="0">
                  <a:pos x="3855" y="16252"/>
                </a:cxn>
                <a:cxn ang="0">
                  <a:pos x="4745" y="16120"/>
                </a:cxn>
                <a:cxn ang="0">
                  <a:pos x="5412" y="15855"/>
                </a:cxn>
                <a:cxn ang="0">
                  <a:pos x="5708" y="15063"/>
                </a:cxn>
                <a:cxn ang="0">
                  <a:pos x="6895" y="13213"/>
                </a:cxn>
                <a:cxn ang="0">
                  <a:pos x="8600" y="11495"/>
                </a:cxn>
                <a:cxn ang="0">
                  <a:pos x="10157" y="10967"/>
                </a:cxn>
                <a:cxn ang="0">
                  <a:pos x="10972" y="9381"/>
                </a:cxn>
                <a:cxn ang="0">
                  <a:pos x="12751" y="8324"/>
                </a:cxn>
                <a:cxn ang="0">
                  <a:pos x="14234" y="8192"/>
                </a:cxn>
                <a:cxn ang="0">
                  <a:pos x="15865" y="8456"/>
                </a:cxn>
                <a:cxn ang="0">
                  <a:pos x="15865" y="7135"/>
                </a:cxn>
                <a:cxn ang="0">
                  <a:pos x="16087" y="5153"/>
                </a:cxn>
                <a:cxn ang="0">
                  <a:pos x="16384" y="2907"/>
                </a:cxn>
                <a:cxn ang="0">
                  <a:pos x="15865" y="2114"/>
                </a:cxn>
                <a:cxn ang="0">
                  <a:pos x="14679" y="529"/>
                </a:cxn>
                <a:cxn ang="0">
                  <a:pos x="13344" y="0"/>
                </a:cxn>
                <a:cxn ang="0">
                  <a:pos x="12232" y="925"/>
                </a:cxn>
                <a:cxn ang="0">
                  <a:pos x="11269" y="925"/>
                </a:cxn>
                <a:cxn ang="0">
                  <a:pos x="9786" y="2378"/>
                </a:cxn>
                <a:cxn ang="0">
                  <a:pos x="8896" y="2643"/>
                </a:cxn>
                <a:cxn ang="0">
                  <a:pos x="7858" y="925"/>
                </a:cxn>
                <a:cxn ang="0">
                  <a:pos x="6820" y="925"/>
                </a:cxn>
                <a:cxn ang="0">
                  <a:pos x="5412" y="529"/>
                </a:cxn>
                <a:cxn ang="0">
                  <a:pos x="3707" y="1982"/>
                </a:cxn>
                <a:cxn ang="0">
                  <a:pos x="2150" y="4228"/>
                </a:cxn>
                <a:cxn ang="0">
                  <a:pos x="0" y="8588"/>
                </a:cxn>
              </a:cxnLst>
              <a:rect l="0" t="0" r="r" b="b"/>
              <a:pathLst>
                <a:path w="16384" h="16384">
                  <a:moveTo>
                    <a:pt x="0" y="8588"/>
                  </a:moveTo>
                  <a:lnTo>
                    <a:pt x="148" y="8985"/>
                  </a:lnTo>
                  <a:lnTo>
                    <a:pt x="148" y="10438"/>
                  </a:lnTo>
                  <a:lnTo>
                    <a:pt x="593" y="12552"/>
                  </a:lnTo>
                  <a:lnTo>
                    <a:pt x="1038" y="13741"/>
                  </a:lnTo>
                  <a:lnTo>
                    <a:pt x="1038" y="14006"/>
                  </a:lnTo>
                  <a:lnTo>
                    <a:pt x="1334" y="14270"/>
                  </a:lnTo>
                  <a:lnTo>
                    <a:pt x="1853" y="14666"/>
                  </a:lnTo>
                  <a:lnTo>
                    <a:pt x="2372" y="15327"/>
                  </a:lnTo>
                  <a:lnTo>
                    <a:pt x="2965" y="16120"/>
                  </a:lnTo>
                  <a:lnTo>
                    <a:pt x="3262" y="16384"/>
                  </a:lnTo>
                  <a:lnTo>
                    <a:pt x="3855" y="16252"/>
                  </a:lnTo>
                  <a:lnTo>
                    <a:pt x="4300" y="16120"/>
                  </a:lnTo>
                  <a:lnTo>
                    <a:pt x="4745" y="16120"/>
                  </a:lnTo>
                  <a:lnTo>
                    <a:pt x="5115" y="16120"/>
                  </a:lnTo>
                  <a:lnTo>
                    <a:pt x="5412" y="15855"/>
                  </a:lnTo>
                  <a:lnTo>
                    <a:pt x="5634" y="15195"/>
                  </a:lnTo>
                  <a:lnTo>
                    <a:pt x="5708" y="15063"/>
                  </a:lnTo>
                  <a:lnTo>
                    <a:pt x="6079" y="13741"/>
                  </a:lnTo>
                  <a:lnTo>
                    <a:pt x="6895" y="13213"/>
                  </a:lnTo>
                  <a:lnTo>
                    <a:pt x="7710" y="12552"/>
                  </a:lnTo>
                  <a:lnTo>
                    <a:pt x="8600" y="11495"/>
                  </a:lnTo>
                  <a:lnTo>
                    <a:pt x="9489" y="11892"/>
                  </a:lnTo>
                  <a:lnTo>
                    <a:pt x="10157" y="10967"/>
                  </a:lnTo>
                  <a:lnTo>
                    <a:pt x="10750" y="10570"/>
                  </a:lnTo>
                  <a:lnTo>
                    <a:pt x="10972" y="9381"/>
                  </a:lnTo>
                  <a:lnTo>
                    <a:pt x="11713" y="8324"/>
                  </a:lnTo>
                  <a:lnTo>
                    <a:pt x="12751" y="8324"/>
                  </a:lnTo>
                  <a:lnTo>
                    <a:pt x="13344" y="7796"/>
                  </a:lnTo>
                  <a:lnTo>
                    <a:pt x="14234" y="8192"/>
                  </a:lnTo>
                  <a:lnTo>
                    <a:pt x="15198" y="8985"/>
                  </a:lnTo>
                  <a:lnTo>
                    <a:pt x="15865" y="8456"/>
                  </a:lnTo>
                  <a:lnTo>
                    <a:pt x="15865" y="7928"/>
                  </a:lnTo>
                  <a:lnTo>
                    <a:pt x="15865" y="7135"/>
                  </a:lnTo>
                  <a:lnTo>
                    <a:pt x="16013" y="6078"/>
                  </a:lnTo>
                  <a:lnTo>
                    <a:pt x="16087" y="5153"/>
                  </a:lnTo>
                  <a:lnTo>
                    <a:pt x="16310" y="3964"/>
                  </a:lnTo>
                  <a:lnTo>
                    <a:pt x="16384" y="2907"/>
                  </a:lnTo>
                  <a:lnTo>
                    <a:pt x="16384" y="2378"/>
                  </a:lnTo>
                  <a:lnTo>
                    <a:pt x="15865" y="2114"/>
                  </a:lnTo>
                  <a:lnTo>
                    <a:pt x="15198" y="1453"/>
                  </a:lnTo>
                  <a:lnTo>
                    <a:pt x="14679" y="529"/>
                  </a:lnTo>
                  <a:lnTo>
                    <a:pt x="14086" y="0"/>
                  </a:lnTo>
                  <a:lnTo>
                    <a:pt x="13344" y="0"/>
                  </a:lnTo>
                  <a:lnTo>
                    <a:pt x="12751" y="396"/>
                  </a:lnTo>
                  <a:lnTo>
                    <a:pt x="12232" y="925"/>
                  </a:lnTo>
                  <a:lnTo>
                    <a:pt x="11862" y="1586"/>
                  </a:lnTo>
                  <a:lnTo>
                    <a:pt x="11269" y="925"/>
                  </a:lnTo>
                  <a:lnTo>
                    <a:pt x="10157" y="1321"/>
                  </a:lnTo>
                  <a:lnTo>
                    <a:pt x="9786" y="2378"/>
                  </a:lnTo>
                  <a:lnTo>
                    <a:pt x="9267" y="2907"/>
                  </a:lnTo>
                  <a:lnTo>
                    <a:pt x="8896" y="2643"/>
                  </a:lnTo>
                  <a:lnTo>
                    <a:pt x="8377" y="1850"/>
                  </a:lnTo>
                  <a:lnTo>
                    <a:pt x="7858" y="925"/>
                  </a:lnTo>
                  <a:lnTo>
                    <a:pt x="7414" y="396"/>
                  </a:lnTo>
                  <a:lnTo>
                    <a:pt x="6820" y="925"/>
                  </a:lnTo>
                  <a:lnTo>
                    <a:pt x="6302" y="1321"/>
                  </a:lnTo>
                  <a:lnTo>
                    <a:pt x="5412" y="529"/>
                  </a:lnTo>
                  <a:lnTo>
                    <a:pt x="4671" y="264"/>
                  </a:lnTo>
                  <a:lnTo>
                    <a:pt x="3707" y="1982"/>
                  </a:lnTo>
                  <a:lnTo>
                    <a:pt x="2298" y="2907"/>
                  </a:lnTo>
                  <a:lnTo>
                    <a:pt x="2150" y="4228"/>
                  </a:lnTo>
                  <a:lnTo>
                    <a:pt x="964" y="5417"/>
                  </a:lnTo>
                  <a:lnTo>
                    <a:pt x="0" y="858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 name="Andorra"/>
            <p:cNvSpPr>
              <a:spLocks noChangeAspect="1"/>
            </p:cNvSpPr>
            <p:nvPr/>
          </p:nvSpPr>
          <p:spPr bwMode="auto">
            <a:xfrm>
              <a:off x="1436" y="2442"/>
              <a:ext cx="20" cy="18"/>
            </a:xfrm>
            <a:custGeom>
              <a:avLst/>
              <a:gdLst/>
              <a:ahLst/>
              <a:cxnLst>
                <a:cxn ang="0">
                  <a:pos x="0" y="0"/>
                </a:cxn>
                <a:cxn ang="0">
                  <a:pos x="5120" y="2341"/>
                </a:cxn>
                <a:cxn ang="0">
                  <a:pos x="12288" y="3511"/>
                </a:cxn>
                <a:cxn ang="0">
                  <a:pos x="15360" y="9362"/>
                </a:cxn>
                <a:cxn ang="0">
                  <a:pos x="16384" y="14043"/>
                </a:cxn>
                <a:cxn ang="0">
                  <a:pos x="12288" y="16384"/>
                </a:cxn>
                <a:cxn ang="0">
                  <a:pos x="7168" y="14043"/>
                </a:cxn>
                <a:cxn ang="0">
                  <a:pos x="5120" y="8192"/>
                </a:cxn>
                <a:cxn ang="0">
                  <a:pos x="0" y="0"/>
                </a:cxn>
              </a:cxnLst>
              <a:rect l="0" t="0" r="r" b="b"/>
              <a:pathLst>
                <a:path w="16384" h="16384">
                  <a:moveTo>
                    <a:pt x="0" y="0"/>
                  </a:moveTo>
                  <a:lnTo>
                    <a:pt x="5120" y="2341"/>
                  </a:lnTo>
                  <a:lnTo>
                    <a:pt x="12288" y="3511"/>
                  </a:lnTo>
                  <a:lnTo>
                    <a:pt x="15360" y="9362"/>
                  </a:lnTo>
                  <a:lnTo>
                    <a:pt x="16384" y="14043"/>
                  </a:lnTo>
                  <a:lnTo>
                    <a:pt x="12288" y="16384"/>
                  </a:lnTo>
                  <a:lnTo>
                    <a:pt x="7168" y="14043"/>
                  </a:lnTo>
                  <a:lnTo>
                    <a:pt x="5120" y="8192"/>
                  </a:lnTo>
                  <a:lnTo>
                    <a:pt x="0"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 name="Austria"/>
            <p:cNvSpPr>
              <a:spLocks noChangeAspect="1"/>
            </p:cNvSpPr>
            <p:nvPr/>
          </p:nvSpPr>
          <p:spPr bwMode="auto">
            <a:xfrm>
              <a:off x="1910" y="1954"/>
              <a:ext cx="395" cy="212"/>
            </a:xfrm>
            <a:custGeom>
              <a:avLst/>
              <a:gdLst/>
              <a:ahLst/>
              <a:cxnLst>
                <a:cxn ang="0">
                  <a:pos x="2178" y="13986"/>
                </a:cxn>
                <a:cxn ang="0">
                  <a:pos x="2489" y="14286"/>
                </a:cxn>
                <a:cxn ang="0">
                  <a:pos x="3318" y="13886"/>
                </a:cxn>
                <a:cxn ang="0">
                  <a:pos x="3992" y="13187"/>
                </a:cxn>
                <a:cxn ang="0">
                  <a:pos x="5185" y="12887"/>
                </a:cxn>
                <a:cxn ang="0">
                  <a:pos x="5703" y="12688"/>
                </a:cxn>
                <a:cxn ang="0">
                  <a:pos x="5911" y="14286"/>
                </a:cxn>
                <a:cxn ang="0">
                  <a:pos x="6533" y="15085"/>
                </a:cxn>
                <a:cxn ang="0">
                  <a:pos x="7725" y="15685"/>
                </a:cxn>
                <a:cxn ang="0">
                  <a:pos x="8710" y="16084"/>
                </a:cxn>
                <a:cxn ang="0">
                  <a:pos x="9385" y="16084"/>
                </a:cxn>
                <a:cxn ang="0">
                  <a:pos x="10370" y="16384"/>
                </a:cxn>
                <a:cxn ang="0">
                  <a:pos x="10992" y="16284"/>
                </a:cxn>
                <a:cxn ang="0">
                  <a:pos x="11510" y="15085"/>
                </a:cxn>
                <a:cxn ang="0">
                  <a:pos x="12444" y="14786"/>
                </a:cxn>
                <a:cxn ang="0">
                  <a:pos x="12910" y="14686"/>
                </a:cxn>
                <a:cxn ang="0">
                  <a:pos x="13325" y="14286"/>
                </a:cxn>
                <a:cxn ang="0">
                  <a:pos x="13895" y="14386"/>
                </a:cxn>
                <a:cxn ang="0">
                  <a:pos x="14310" y="13287"/>
                </a:cxn>
                <a:cxn ang="0">
                  <a:pos x="15140" y="12288"/>
                </a:cxn>
                <a:cxn ang="0">
                  <a:pos x="15140" y="10290"/>
                </a:cxn>
                <a:cxn ang="0">
                  <a:pos x="15191" y="7892"/>
                </a:cxn>
                <a:cxn ang="0">
                  <a:pos x="16384" y="7093"/>
                </a:cxn>
                <a:cxn ang="0">
                  <a:pos x="16280" y="5295"/>
                </a:cxn>
                <a:cxn ang="0">
                  <a:pos x="15658" y="1698"/>
                </a:cxn>
                <a:cxn ang="0">
                  <a:pos x="13947" y="1299"/>
                </a:cxn>
                <a:cxn ang="0">
                  <a:pos x="12755" y="100"/>
                </a:cxn>
                <a:cxn ang="0">
                  <a:pos x="11821" y="0"/>
                </a:cxn>
                <a:cxn ang="0">
                  <a:pos x="11095" y="2098"/>
                </a:cxn>
                <a:cxn ang="0">
                  <a:pos x="9955" y="2498"/>
                </a:cxn>
                <a:cxn ang="0">
                  <a:pos x="9125" y="2398"/>
                </a:cxn>
                <a:cxn ang="0">
                  <a:pos x="8296" y="3596"/>
                </a:cxn>
                <a:cxn ang="0">
                  <a:pos x="7311" y="5095"/>
                </a:cxn>
                <a:cxn ang="0">
                  <a:pos x="7466" y="8492"/>
                </a:cxn>
                <a:cxn ang="0">
                  <a:pos x="7051" y="8791"/>
                </a:cxn>
                <a:cxn ang="0">
                  <a:pos x="6014" y="8492"/>
                </a:cxn>
                <a:cxn ang="0">
                  <a:pos x="4977" y="9091"/>
                </a:cxn>
                <a:cxn ang="0">
                  <a:pos x="3785" y="10290"/>
                </a:cxn>
                <a:cxn ang="0">
                  <a:pos x="2281" y="9491"/>
                </a:cxn>
                <a:cxn ang="0">
                  <a:pos x="1659" y="10690"/>
                </a:cxn>
                <a:cxn ang="0">
                  <a:pos x="726" y="9291"/>
                </a:cxn>
                <a:cxn ang="0">
                  <a:pos x="259" y="10390"/>
                </a:cxn>
                <a:cxn ang="0">
                  <a:pos x="104" y="12088"/>
                </a:cxn>
                <a:cxn ang="0">
                  <a:pos x="933" y="13587"/>
                </a:cxn>
                <a:cxn ang="0">
                  <a:pos x="1867" y="13587"/>
                </a:cxn>
              </a:cxnLst>
              <a:rect l="0" t="0" r="r" b="b"/>
              <a:pathLst>
                <a:path w="16384" h="16384">
                  <a:moveTo>
                    <a:pt x="1918" y="13886"/>
                  </a:moveTo>
                  <a:lnTo>
                    <a:pt x="2074" y="13986"/>
                  </a:lnTo>
                  <a:lnTo>
                    <a:pt x="2178" y="13986"/>
                  </a:lnTo>
                  <a:lnTo>
                    <a:pt x="2281" y="14086"/>
                  </a:lnTo>
                  <a:lnTo>
                    <a:pt x="2333" y="14086"/>
                  </a:lnTo>
                  <a:lnTo>
                    <a:pt x="2489" y="14286"/>
                  </a:lnTo>
                  <a:lnTo>
                    <a:pt x="2592" y="14086"/>
                  </a:lnTo>
                  <a:lnTo>
                    <a:pt x="2955" y="13986"/>
                  </a:lnTo>
                  <a:lnTo>
                    <a:pt x="3318" y="13886"/>
                  </a:lnTo>
                  <a:lnTo>
                    <a:pt x="3526" y="13587"/>
                  </a:lnTo>
                  <a:lnTo>
                    <a:pt x="3785" y="13287"/>
                  </a:lnTo>
                  <a:lnTo>
                    <a:pt x="3992" y="13187"/>
                  </a:lnTo>
                  <a:lnTo>
                    <a:pt x="4407" y="13087"/>
                  </a:lnTo>
                  <a:lnTo>
                    <a:pt x="4770" y="13087"/>
                  </a:lnTo>
                  <a:lnTo>
                    <a:pt x="5185" y="12887"/>
                  </a:lnTo>
                  <a:lnTo>
                    <a:pt x="5392" y="12688"/>
                  </a:lnTo>
                  <a:lnTo>
                    <a:pt x="5600" y="12488"/>
                  </a:lnTo>
                  <a:lnTo>
                    <a:pt x="5703" y="12688"/>
                  </a:lnTo>
                  <a:lnTo>
                    <a:pt x="5703" y="13087"/>
                  </a:lnTo>
                  <a:lnTo>
                    <a:pt x="5807" y="13687"/>
                  </a:lnTo>
                  <a:lnTo>
                    <a:pt x="5911" y="14286"/>
                  </a:lnTo>
                  <a:lnTo>
                    <a:pt x="6066" y="14686"/>
                  </a:lnTo>
                  <a:lnTo>
                    <a:pt x="6429" y="14885"/>
                  </a:lnTo>
                  <a:lnTo>
                    <a:pt x="6533" y="15085"/>
                  </a:lnTo>
                  <a:lnTo>
                    <a:pt x="6948" y="15485"/>
                  </a:lnTo>
                  <a:lnTo>
                    <a:pt x="7311" y="15585"/>
                  </a:lnTo>
                  <a:lnTo>
                    <a:pt x="7725" y="15685"/>
                  </a:lnTo>
                  <a:lnTo>
                    <a:pt x="8192" y="15884"/>
                  </a:lnTo>
                  <a:lnTo>
                    <a:pt x="8555" y="15984"/>
                  </a:lnTo>
                  <a:lnTo>
                    <a:pt x="8710" y="16084"/>
                  </a:lnTo>
                  <a:lnTo>
                    <a:pt x="9022" y="16284"/>
                  </a:lnTo>
                  <a:lnTo>
                    <a:pt x="9125" y="16284"/>
                  </a:lnTo>
                  <a:lnTo>
                    <a:pt x="9385" y="16084"/>
                  </a:lnTo>
                  <a:lnTo>
                    <a:pt x="9747" y="16084"/>
                  </a:lnTo>
                  <a:lnTo>
                    <a:pt x="10059" y="16284"/>
                  </a:lnTo>
                  <a:lnTo>
                    <a:pt x="10370" y="16384"/>
                  </a:lnTo>
                  <a:lnTo>
                    <a:pt x="10629" y="16384"/>
                  </a:lnTo>
                  <a:lnTo>
                    <a:pt x="10888" y="16384"/>
                  </a:lnTo>
                  <a:lnTo>
                    <a:pt x="10992" y="16284"/>
                  </a:lnTo>
                  <a:lnTo>
                    <a:pt x="11251" y="15884"/>
                  </a:lnTo>
                  <a:lnTo>
                    <a:pt x="11407" y="15485"/>
                  </a:lnTo>
                  <a:lnTo>
                    <a:pt x="11510" y="15085"/>
                  </a:lnTo>
                  <a:lnTo>
                    <a:pt x="11873" y="14786"/>
                  </a:lnTo>
                  <a:lnTo>
                    <a:pt x="12081" y="14686"/>
                  </a:lnTo>
                  <a:lnTo>
                    <a:pt x="12444" y="14786"/>
                  </a:lnTo>
                  <a:lnTo>
                    <a:pt x="12651" y="14885"/>
                  </a:lnTo>
                  <a:lnTo>
                    <a:pt x="12858" y="15085"/>
                  </a:lnTo>
                  <a:lnTo>
                    <a:pt x="12910" y="14686"/>
                  </a:lnTo>
                  <a:lnTo>
                    <a:pt x="13066" y="14286"/>
                  </a:lnTo>
                  <a:lnTo>
                    <a:pt x="13169" y="14286"/>
                  </a:lnTo>
                  <a:lnTo>
                    <a:pt x="13325" y="14286"/>
                  </a:lnTo>
                  <a:lnTo>
                    <a:pt x="13584" y="14286"/>
                  </a:lnTo>
                  <a:lnTo>
                    <a:pt x="13792" y="14386"/>
                  </a:lnTo>
                  <a:lnTo>
                    <a:pt x="13895" y="14386"/>
                  </a:lnTo>
                  <a:lnTo>
                    <a:pt x="13947" y="14086"/>
                  </a:lnTo>
                  <a:lnTo>
                    <a:pt x="13947" y="13687"/>
                  </a:lnTo>
                  <a:lnTo>
                    <a:pt x="14310" y="13287"/>
                  </a:lnTo>
                  <a:lnTo>
                    <a:pt x="14362" y="13087"/>
                  </a:lnTo>
                  <a:lnTo>
                    <a:pt x="14621" y="12388"/>
                  </a:lnTo>
                  <a:lnTo>
                    <a:pt x="15140" y="12288"/>
                  </a:lnTo>
                  <a:lnTo>
                    <a:pt x="14984" y="11289"/>
                  </a:lnTo>
                  <a:lnTo>
                    <a:pt x="14984" y="10490"/>
                  </a:lnTo>
                  <a:lnTo>
                    <a:pt x="15140" y="10290"/>
                  </a:lnTo>
                  <a:lnTo>
                    <a:pt x="15347" y="9091"/>
                  </a:lnTo>
                  <a:lnTo>
                    <a:pt x="15036" y="8492"/>
                  </a:lnTo>
                  <a:lnTo>
                    <a:pt x="15191" y="7892"/>
                  </a:lnTo>
                  <a:lnTo>
                    <a:pt x="15606" y="7692"/>
                  </a:lnTo>
                  <a:lnTo>
                    <a:pt x="16177" y="7692"/>
                  </a:lnTo>
                  <a:lnTo>
                    <a:pt x="16384" y="7093"/>
                  </a:lnTo>
                  <a:lnTo>
                    <a:pt x="16280" y="6094"/>
                  </a:lnTo>
                  <a:lnTo>
                    <a:pt x="16280" y="5495"/>
                  </a:lnTo>
                  <a:lnTo>
                    <a:pt x="16280" y="5295"/>
                  </a:lnTo>
                  <a:lnTo>
                    <a:pt x="15969" y="4396"/>
                  </a:lnTo>
                  <a:lnTo>
                    <a:pt x="15658" y="2797"/>
                  </a:lnTo>
                  <a:lnTo>
                    <a:pt x="15658" y="1698"/>
                  </a:lnTo>
                  <a:lnTo>
                    <a:pt x="15347" y="899"/>
                  </a:lnTo>
                  <a:lnTo>
                    <a:pt x="14569" y="1099"/>
                  </a:lnTo>
                  <a:lnTo>
                    <a:pt x="13947" y="1299"/>
                  </a:lnTo>
                  <a:lnTo>
                    <a:pt x="13377" y="400"/>
                  </a:lnTo>
                  <a:lnTo>
                    <a:pt x="13118" y="100"/>
                  </a:lnTo>
                  <a:lnTo>
                    <a:pt x="12755" y="100"/>
                  </a:lnTo>
                  <a:lnTo>
                    <a:pt x="12444" y="100"/>
                  </a:lnTo>
                  <a:lnTo>
                    <a:pt x="12236" y="100"/>
                  </a:lnTo>
                  <a:lnTo>
                    <a:pt x="11821" y="0"/>
                  </a:lnTo>
                  <a:lnTo>
                    <a:pt x="11614" y="799"/>
                  </a:lnTo>
                  <a:lnTo>
                    <a:pt x="11458" y="1499"/>
                  </a:lnTo>
                  <a:lnTo>
                    <a:pt x="11095" y="2098"/>
                  </a:lnTo>
                  <a:lnTo>
                    <a:pt x="10836" y="2498"/>
                  </a:lnTo>
                  <a:lnTo>
                    <a:pt x="10370" y="2697"/>
                  </a:lnTo>
                  <a:lnTo>
                    <a:pt x="9955" y="2498"/>
                  </a:lnTo>
                  <a:lnTo>
                    <a:pt x="9644" y="2098"/>
                  </a:lnTo>
                  <a:lnTo>
                    <a:pt x="9177" y="1698"/>
                  </a:lnTo>
                  <a:lnTo>
                    <a:pt x="9125" y="2398"/>
                  </a:lnTo>
                  <a:lnTo>
                    <a:pt x="8814" y="2697"/>
                  </a:lnTo>
                  <a:lnTo>
                    <a:pt x="8399" y="2897"/>
                  </a:lnTo>
                  <a:lnTo>
                    <a:pt x="8296" y="3596"/>
                  </a:lnTo>
                  <a:lnTo>
                    <a:pt x="8192" y="4396"/>
                  </a:lnTo>
                  <a:lnTo>
                    <a:pt x="7777" y="4695"/>
                  </a:lnTo>
                  <a:lnTo>
                    <a:pt x="7311" y="5095"/>
                  </a:lnTo>
                  <a:lnTo>
                    <a:pt x="7103" y="5994"/>
                  </a:lnTo>
                  <a:lnTo>
                    <a:pt x="7155" y="7193"/>
                  </a:lnTo>
                  <a:lnTo>
                    <a:pt x="7466" y="8492"/>
                  </a:lnTo>
                  <a:lnTo>
                    <a:pt x="7466" y="9091"/>
                  </a:lnTo>
                  <a:lnTo>
                    <a:pt x="7155" y="9491"/>
                  </a:lnTo>
                  <a:lnTo>
                    <a:pt x="7051" y="8791"/>
                  </a:lnTo>
                  <a:lnTo>
                    <a:pt x="6688" y="8791"/>
                  </a:lnTo>
                  <a:lnTo>
                    <a:pt x="6429" y="8791"/>
                  </a:lnTo>
                  <a:lnTo>
                    <a:pt x="6014" y="8492"/>
                  </a:lnTo>
                  <a:lnTo>
                    <a:pt x="5807" y="8891"/>
                  </a:lnTo>
                  <a:lnTo>
                    <a:pt x="5444" y="9091"/>
                  </a:lnTo>
                  <a:lnTo>
                    <a:pt x="4977" y="9091"/>
                  </a:lnTo>
                  <a:lnTo>
                    <a:pt x="4563" y="9191"/>
                  </a:lnTo>
                  <a:lnTo>
                    <a:pt x="4148" y="9691"/>
                  </a:lnTo>
                  <a:lnTo>
                    <a:pt x="3785" y="10290"/>
                  </a:lnTo>
                  <a:lnTo>
                    <a:pt x="3215" y="10090"/>
                  </a:lnTo>
                  <a:lnTo>
                    <a:pt x="2696" y="9591"/>
                  </a:lnTo>
                  <a:lnTo>
                    <a:pt x="2281" y="9491"/>
                  </a:lnTo>
                  <a:lnTo>
                    <a:pt x="1970" y="9990"/>
                  </a:lnTo>
                  <a:lnTo>
                    <a:pt x="1867" y="10490"/>
                  </a:lnTo>
                  <a:lnTo>
                    <a:pt x="1659" y="10690"/>
                  </a:lnTo>
                  <a:lnTo>
                    <a:pt x="1296" y="10290"/>
                  </a:lnTo>
                  <a:lnTo>
                    <a:pt x="1089" y="9591"/>
                  </a:lnTo>
                  <a:lnTo>
                    <a:pt x="726" y="9291"/>
                  </a:lnTo>
                  <a:lnTo>
                    <a:pt x="311" y="9491"/>
                  </a:lnTo>
                  <a:lnTo>
                    <a:pt x="0" y="9691"/>
                  </a:lnTo>
                  <a:lnTo>
                    <a:pt x="259" y="10390"/>
                  </a:lnTo>
                  <a:lnTo>
                    <a:pt x="104" y="11089"/>
                  </a:lnTo>
                  <a:lnTo>
                    <a:pt x="52" y="11888"/>
                  </a:lnTo>
                  <a:lnTo>
                    <a:pt x="104" y="12088"/>
                  </a:lnTo>
                  <a:lnTo>
                    <a:pt x="311" y="12788"/>
                  </a:lnTo>
                  <a:lnTo>
                    <a:pt x="518" y="13187"/>
                  </a:lnTo>
                  <a:lnTo>
                    <a:pt x="933" y="13587"/>
                  </a:lnTo>
                  <a:lnTo>
                    <a:pt x="1348" y="13687"/>
                  </a:lnTo>
                  <a:lnTo>
                    <a:pt x="1659" y="13287"/>
                  </a:lnTo>
                  <a:lnTo>
                    <a:pt x="1867" y="13587"/>
                  </a:lnTo>
                  <a:lnTo>
                    <a:pt x="1918" y="1388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 name="Belgium"/>
            <p:cNvSpPr>
              <a:spLocks noChangeAspect="1"/>
            </p:cNvSpPr>
            <p:nvPr/>
          </p:nvSpPr>
          <p:spPr bwMode="auto">
            <a:xfrm>
              <a:off x="1600" y="1735"/>
              <a:ext cx="161" cy="158"/>
            </a:xfrm>
            <a:custGeom>
              <a:avLst/>
              <a:gdLst/>
              <a:ahLst/>
              <a:cxnLst>
                <a:cxn ang="0">
                  <a:pos x="15368" y="6580"/>
                </a:cxn>
                <a:cxn ang="0">
                  <a:pos x="13844" y="5909"/>
                </a:cxn>
                <a:cxn ang="0">
                  <a:pos x="13971" y="3760"/>
                </a:cxn>
                <a:cxn ang="0">
                  <a:pos x="13336" y="2149"/>
                </a:cxn>
                <a:cxn ang="0">
                  <a:pos x="11812" y="1343"/>
                </a:cxn>
                <a:cxn ang="0">
                  <a:pos x="11431" y="671"/>
                </a:cxn>
                <a:cxn ang="0">
                  <a:pos x="10669" y="0"/>
                </a:cxn>
                <a:cxn ang="0">
                  <a:pos x="8637" y="134"/>
                </a:cxn>
                <a:cxn ang="0">
                  <a:pos x="5842" y="1209"/>
                </a:cxn>
                <a:cxn ang="0">
                  <a:pos x="4318" y="537"/>
                </a:cxn>
                <a:cxn ang="0">
                  <a:pos x="4064" y="134"/>
                </a:cxn>
                <a:cxn ang="0">
                  <a:pos x="3302" y="134"/>
                </a:cxn>
                <a:cxn ang="0">
                  <a:pos x="1270" y="1074"/>
                </a:cxn>
                <a:cxn ang="0">
                  <a:pos x="127" y="1880"/>
                </a:cxn>
                <a:cxn ang="0">
                  <a:pos x="0" y="3492"/>
                </a:cxn>
                <a:cxn ang="0">
                  <a:pos x="1143" y="5103"/>
                </a:cxn>
                <a:cxn ang="0">
                  <a:pos x="2286" y="6178"/>
                </a:cxn>
                <a:cxn ang="0">
                  <a:pos x="3556" y="7521"/>
                </a:cxn>
                <a:cxn ang="0">
                  <a:pos x="4191" y="8058"/>
                </a:cxn>
                <a:cxn ang="0">
                  <a:pos x="5715" y="9132"/>
                </a:cxn>
                <a:cxn ang="0">
                  <a:pos x="6350" y="10475"/>
                </a:cxn>
                <a:cxn ang="0">
                  <a:pos x="7239" y="12624"/>
                </a:cxn>
                <a:cxn ang="0">
                  <a:pos x="8637" y="11952"/>
                </a:cxn>
                <a:cxn ang="0">
                  <a:pos x="9907" y="11415"/>
                </a:cxn>
                <a:cxn ang="0">
                  <a:pos x="9780" y="13161"/>
                </a:cxn>
                <a:cxn ang="0">
                  <a:pos x="9907" y="14101"/>
                </a:cxn>
                <a:cxn ang="0">
                  <a:pos x="9780" y="14638"/>
                </a:cxn>
                <a:cxn ang="0">
                  <a:pos x="11431" y="16115"/>
                </a:cxn>
                <a:cxn ang="0">
                  <a:pos x="13209" y="16384"/>
                </a:cxn>
                <a:cxn ang="0">
                  <a:pos x="13336" y="14772"/>
                </a:cxn>
                <a:cxn ang="0">
                  <a:pos x="13717" y="12355"/>
                </a:cxn>
                <a:cxn ang="0">
                  <a:pos x="15241" y="11549"/>
                </a:cxn>
                <a:cxn ang="0">
                  <a:pos x="16384" y="9938"/>
                </a:cxn>
                <a:cxn ang="0">
                  <a:pos x="15876" y="8326"/>
                </a:cxn>
                <a:cxn ang="0">
                  <a:pos x="15876" y="7252"/>
                </a:cxn>
              </a:cxnLst>
              <a:rect l="0" t="0" r="r" b="b"/>
              <a:pathLst>
                <a:path w="16384" h="16384">
                  <a:moveTo>
                    <a:pt x="15495" y="6580"/>
                  </a:moveTo>
                  <a:lnTo>
                    <a:pt x="15368" y="6580"/>
                  </a:lnTo>
                  <a:lnTo>
                    <a:pt x="14479" y="6446"/>
                  </a:lnTo>
                  <a:lnTo>
                    <a:pt x="13844" y="5909"/>
                  </a:lnTo>
                  <a:lnTo>
                    <a:pt x="13717" y="4835"/>
                  </a:lnTo>
                  <a:lnTo>
                    <a:pt x="13971" y="3760"/>
                  </a:lnTo>
                  <a:lnTo>
                    <a:pt x="13971" y="2686"/>
                  </a:lnTo>
                  <a:lnTo>
                    <a:pt x="13336" y="2149"/>
                  </a:lnTo>
                  <a:lnTo>
                    <a:pt x="12447" y="1880"/>
                  </a:lnTo>
                  <a:lnTo>
                    <a:pt x="11812" y="1343"/>
                  </a:lnTo>
                  <a:lnTo>
                    <a:pt x="11685" y="671"/>
                  </a:lnTo>
                  <a:lnTo>
                    <a:pt x="11431" y="671"/>
                  </a:lnTo>
                  <a:lnTo>
                    <a:pt x="10923" y="134"/>
                  </a:lnTo>
                  <a:lnTo>
                    <a:pt x="10669" y="0"/>
                  </a:lnTo>
                  <a:lnTo>
                    <a:pt x="9653" y="0"/>
                  </a:lnTo>
                  <a:lnTo>
                    <a:pt x="8637" y="134"/>
                  </a:lnTo>
                  <a:lnTo>
                    <a:pt x="7112" y="1074"/>
                  </a:lnTo>
                  <a:lnTo>
                    <a:pt x="5842" y="1209"/>
                  </a:lnTo>
                  <a:lnTo>
                    <a:pt x="5334" y="1343"/>
                  </a:lnTo>
                  <a:lnTo>
                    <a:pt x="4318" y="537"/>
                  </a:lnTo>
                  <a:lnTo>
                    <a:pt x="4064" y="269"/>
                  </a:lnTo>
                  <a:lnTo>
                    <a:pt x="4064" y="134"/>
                  </a:lnTo>
                  <a:lnTo>
                    <a:pt x="3810" y="134"/>
                  </a:lnTo>
                  <a:lnTo>
                    <a:pt x="3302" y="134"/>
                  </a:lnTo>
                  <a:lnTo>
                    <a:pt x="2540" y="537"/>
                  </a:lnTo>
                  <a:lnTo>
                    <a:pt x="1270" y="1074"/>
                  </a:lnTo>
                  <a:lnTo>
                    <a:pt x="254" y="1612"/>
                  </a:lnTo>
                  <a:lnTo>
                    <a:pt x="127" y="1880"/>
                  </a:lnTo>
                  <a:lnTo>
                    <a:pt x="127" y="2417"/>
                  </a:lnTo>
                  <a:lnTo>
                    <a:pt x="0" y="3492"/>
                  </a:lnTo>
                  <a:lnTo>
                    <a:pt x="127" y="4432"/>
                  </a:lnTo>
                  <a:lnTo>
                    <a:pt x="1143" y="5103"/>
                  </a:lnTo>
                  <a:lnTo>
                    <a:pt x="2032" y="5103"/>
                  </a:lnTo>
                  <a:lnTo>
                    <a:pt x="2286" y="6178"/>
                  </a:lnTo>
                  <a:lnTo>
                    <a:pt x="2667" y="7118"/>
                  </a:lnTo>
                  <a:lnTo>
                    <a:pt x="3556" y="7521"/>
                  </a:lnTo>
                  <a:lnTo>
                    <a:pt x="4064" y="7789"/>
                  </a:lnTo>
                  <a:lnTo>
                    <a:pt x="4191" y="8058"/>
                  </a:lnTo>
                  <a:lnTo>
                    <a:pt x="4699" y="8595"/>
                  </a:lnTo>
                  <a:lnTo>
                    <a:pt x="5715" y="9132"/>
                  </a:lnTo>
                  <a:lnTo>
                    <a:pt x="6223" y="9669"/>
                  </a:lnTo>
                  <a:lnTo>
                    <a:pt x="6350" y="10475"/>
                  </a:lnTo>
                  <a:lnTo>
                    <a:pt x="6350" y="12087"/>
                  </a:lnTo>
                  <a:lnTo>
                    <a:pt x="7239" y="12624"/>
                  </a:lnTo>
                  <a:lnTo>
                    <a:pt x="8256" y="12624"/>
                  </a:lnTo>
                  <a:lnTo>
                    <a:pt x="8637" y="11952"/>
                  </a:lnTo>
                  <a:lnTo>
                    <a:pt x="9272" y="11281"/>
                  </a:lnTo>
                  <a:lnTo>
                    <a:pt x="9907" y="11415"/>
                  </a:lnTo>
                  <a:lnTo>
                    <a:pt x="9780" y="11952"/>
                  </a:lnTo>
                  <a:lnTo>
                    <a:pt x="9780" y="13161"/>
                  </a:lnTo>
                  <a:lnTo>
                    <a:pt x="9653" y="13698"/>
                  </a:lnTo>
                  <a:lnTo>
                    <a:pt x="9907" y="14101"/>
                  </a:lnTo>
                  <a:lnTo>
                    <a:pt x="10161" y="14101"/>
                  </a:lnTo>
                  <a:lnTo>
                    <a:pt x="9780" y="14638"/>
                  </a:lnTo>
                  <a:lnTo>
                    <a:pt x="10796" y="15310"/>
                  </a:lnTo>
                  <a:lnTo>
                    <a:pt x="11431" y="16115"/>
                  </a:lnTo>
                  <a:lnTo>
                    <a:pt x="12447" y="16384"/>
                  </a:lnTo>
                  <a:lnTo>
                    <a:pt x="13209" y="16384"/>
                  </a:lnTo>
                  <a:lnTo>
                    <a:pt x="13336" y="16384"/>
                  </a:lnTo>
                  <a:lnTo>
                    <a:pt x="13336" y="14772"/>
                  </a:lnTo>
                  <a:lnTo>
                    <a:pt x="12955" y="13564"/>
                  </a:lnTo>
                  <a:lnTo>
                    <a:pt x="13717" y="12355"/>
                  </a:lnTo>
                  <a:lnTo>
                    <a:pt x="14733" y="11549"/>
                  </a:lnTo>
                  <a:lnTo>
                    <a:pt x="15241" y="11549"/>
                  </a:lnTo>
                  <a:lnTo>
                    <a:pt x="15368" y="11549"/>
                  </a:lnTo>
                  <a:lnTo>
                    <a:pt x="16384" y="9938"/>
                  </a:lnTo>
                  <a:lnTo>
                    <a:pt x="16384" y="9266"/>
                  </a:lnTo>
                  <a:lnTo>
                    <a:pt x="15876" y="8326"/>
                  </a:lnTo>
                  <a:lnTo>
                    <a:pt x="15876" y="7521"/>
                  </a:lnTo>
                  <a:lnTo>
                    <a:pt x="15876" y="7252"/>
                  </a:lnTo>
                  <a:lnTo>
                    <a:pt x="15495" y="658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3" name="Bulgaria"/>
            <p:cNvSpPr>
              <a:spLocks noChangeAspect="1"/>
            </p:cNvSpPr>
            <p:nvPr/>
          </p:nvSpPr>
          <p:spPr bwMode="auto">
            <a:xfrm>
              <a:off x="2620" y="2274"/>
              <a:ext cx="346" cy="265"/>
            </a:xfrm>
            <a:custGeom>
              <a:avLst/>
              <a:gdLst/>
              <a:ahLst/>
              <a:cxnLst>
                <a:cxn ang="0">
                  <a:pos x="2898" y="16384"/>
                </a:cxn>
                <a:cxn ang="0">
                  <a:pos x="4259" y="15825"/>
                </a:cxn>
                <a:cxn ang="0">
                  <a:pos x="6270" y="14865"/>
                </a:cxn>
                <a:cxn ang="0">
                  <a:pos x="7394" y="14466"/>
                </a:cxn>
                <a:cxn ang="0">
                  <a:pos x="8813" y="15105"/>
                </a:cxn>
                <a:cxn ang="0">
                  <a:pos x="10765" y="14786"/>
                </a:cxn>
                <a:cxn ang="0">
                  <a:pos x="11238" y="12468"/>
                </a:cxn>
                <a:cxn ang="0">
                  <a:pos x="11948" y="11988"/>
                </a:cxn>
                <a:cxn ang="0">
                  <a:pos x="12835" y="11269"/>
                </a:cxn>
                <a:cxn ang="0">
                  <a:pos x="14728" y="10949"/>
                </a:cxn>
                <a:cxn ang="0">
                  <a:pos x="16207" y="10310"/>
                </a:cxn>
                <a:cxn ang="0">
                  <a:pos x="15674" y="9431"/>
                </a:cxn>
                <a:cxn ang="0">
                  <a:pos x="15142" y="8472"/>
                </a:cxn>
                <a:cxn ang="0">
                  <a:pos x="14550" y="7992"/>
                </a:cxn>
                <a:cxn ang="0">
                  <a:pos x="14669" y="7353"/>
                </a:cxn>
                <a:cxn ang="0">
                  <a:pos x="14964" y="6554"/>
                </a:cxn>
                <a:cxn ang="0">
                  <a:pos x="15142" y="5195"/>
                </a:cxn>
                <a:cxn ang="0">
                  <a:pos x="15438" y="3197"/>
                </a:cxn>
                <a:cxn ang="0">
                  <a:pos x="16384" y="1678"/>
                </a:cxn>
                <a:cxn ang="0">
                  <a:pos x="15497" y="1039"/>
                </a:cxn>
                <a:cxn ang="0">
                  <a:pos x="13013" y="320"/>
                </a:cxn>
                <a:cxn ang="0">
                  <a:pos x="11711" y="160"/>
                </a:cxn>
                <a:cxn ang="0">
                  <a:pos x="9582" y="1998"/>
                </a:cxn>
                <a:cxn ang="0">
                  <a:pos x="8103" y="3517"/>
                </a:cxn>
                <a:cxn ang="0">
                  <a:pos x="5974" y="3517"/>
                </a:cxn>
                <a:cxn ang="0">
                  <a:pos x="2366" y="3996"/>
                </a:cxn>
                <a:cxn ang="0">
                  <a:pos x="1065" y="3596"/>
                </a:cxn>
                <a:cxn ang="0">
                  <a:pos x="710" y="2398"/>
                </a:cxn>
                <a:cxn ang="0">
                  <a:pos x="0" y="4556"/>
                </a:cxn>
                <a:cxn ang="0">
                  <a:pos x="769" y="6793"/>
                </a:cxn>
                <a:cxn ang="0">
                  <a:pos x="1065" y="8711"/>
                </a:cxn>
                <a:cxn ang="0">
                  <a:pos x="828" y="12228"/>
                </a:cxn>
                <a:cxn ang="0">
                  <a:pos x="2662" y="15185"/>
                </a:cxn>
              </a:cxnLst>
              <a:rect l="0" t="0" r="r" b="b"/>
              <a:pathLst>
                <a:path w="16384" h="16384">
                  <a:moveTo>
                    <a:pt x="2839" y="16384"/>
                  </a:moveTo>
                  <a:lnTo>
                    <a:pt x="2898" y="16384"/>
                  </a:lnTo>
                  <a:lnTo>
                    <a:pt x="3431" y="16304"/>
                  </a:lnTo>
                  <a:lnTo>
                    <a:pt x="4259" y="15825"/>
                  </a:lnTo>
                  <a:lnTo>
                    <a:pt x="5323" y="15505"/>
                  </a:lnTo>
                  <a:lnTo>
                    <a:pt x="6270" y="14865"/>
                  </a:lnTo>
                  <a:lnTo>
                    <a:pt x="6743" y="14546"/>
                  </a:lnTo>
                  <a:lnTo>
                    <a:pt x="7394" y="14466"/>
                  </a:lnTo>
                  <a:lnTo>
                    <a:pt x="7926" y="14865"/>
                  </a:lnTo>
                  <a:lnTo>
                    <a:pt x="8813" y="15105"/>
                  </a:lnTo>
                  <a:lnTo>
                    <a:pt x="9819" y="15345"/>
                  </a:lnTo>
                  <a:lnTo>
                    <a:pt x="10765" y="14786"/>
                  </a:lnTo>
                  <a:lnTo>
                    <a:pt x="11356" y="13826"/>
                  </a:lnTo>
                  <a:lnTo>
                    <a:pt x="11238" y="12468"/>
                  </a:lnTo>
                  <a:lnTo>
                    <a:pt x="11830" y="12228"/>
                  </a:lnTo>
                  <a:lnTo>
                    <a:pt x="11948" y="11988"/>
                  </a:lnTo>
                  <a:lnTo>
                    <a:pt x="12184" y="11669"/>
                  </a:lnTo>
                  <a:lnTo>
                    <a:pt x="12835" y="11269"/>
                  </a:lnTo>
                  <a:lnTo>
                    <a:pt x="13781" y="10550"/>
                  </a:lnTo>
                  <a:lnTo>
                    <a:pt x="14728" y="10949"/>
                  </a:lnTo>
                  <a:lnTo>
                    <a:pt x="15852" y="10390"/>
                  </a:lnTo>
                  <a:lnTo>
                    <a:pt x="16207" y="10310"/>
                  </a:lnTo>
                  <a:lnTo>
                    <a:pt x="16088" y="9910"/>
                  </a:lnTo>
                  <a:lnTo>
                    <a:pt x="15674" y="9431"/>
                  </a:lnTo>
                  <a:lnTo>
                    <a:pt x="15438" y="9111"/>
                  </a:lnTo>
                  <a:lnTo>
                    <a:pt x="15142" y="8472"/>
                  </a:lnTo>
                  <a:lnTo>
                    <a:pt x="14905" y="8072"/>
                  </a:lnTo>
                  <a:lnTo>
                    <a:pt x="14550" y="7992"/>
                  </a:lnTo>
                  <a:lnTo>
                    <a:pt x="14432" y="7752"/>
                  </a:lnTo>
                  <a:lnTo>
                    <a:pt x="14669" y="7353"/>
                  </a:lnTo>
                  <a:lnTo>
                    <a:pt x="14787" y="7033"/>
                  </a:lnTo>
                  <a:lnTo>
                    <a:pt x="14964" y="6554"/>
                  </a:lnTo>
                  <a:lnTo>
                    <a:pt x="15260" y="6234"/>
                  </a:lnTo>
                  <a:lnTo>
                    <a:pt x="15142" y="5195"/>
                  </a:lnTo>
                  <a:lnTo>
                    <a:pt x="15024" y="4236"/>
                  </a:lnTo>
                  <a:lnTo>
                    <a:pt x="15438" y="3197"/>
                  </a:lnTo>
                  <a:lnTo>
                    <a:pt x="16325" y="2558"/>
                  </a:lnTo>
                  <a:lnTo>
                    <a:pt x="16384" y="1678"/>
                  </a:lnTo>
                  <a:lnTo>
                    <a:pt x="16384" y="639"/>
                  </a:lnTo>
                  <a:lnTo>
                    <a:pt x="15497" y="1039"/>
                  </a:lnTo>
                  <a:lnTo>
                    <a:pt x="14432" y="400"/>
                  </a:lnTo>
                  <a:lnTo>
                    <a:pt x="13013" y="320"/>
                  </a:lnTo>
                  <a:lnTo>
                    <a:pt x="12599" y="0"/>
                  </a:lnTo>
                  <a:lnTo>
                    <a:pt x="11711" y="160"/>
                  </a:lnTo>
                  <a:lnTo>
                    <a:pt x="10528" y="1039"/>
                  </a:lnTo>
                  <a:lnTo>
                    <a:pt x="9582" y="1998"/>
                  </a:lnTo>
                  <a:lnTo>
                    <a:pt x="8872" y="3037"/>
                  </a:lnTo>
                  <a:lnTo>
                    <a:pt x="8103" y="3517"/>
                  </a:lnTo>
                  <a:lnTo>
                    <a:pt x="6920" y="3596"/>
                  </a:lnTo>
                  <a:lnTo>
                    <a:pt x="5974" y="3517"/>
                  </a:lnTo>
                  <a:lnTo>
                    <a:pt x="4022" y="3916"/>
                  </a:lnTo>
                  <a:lnTo>
                    <a:pt x="2366" y="3996"/>
                  </a:lnTo>
                  <a:lnTo>
                    <a:pt x="1715" y="4156"/>
                  </a:lnTo>
                  <a:lnTo>
                    <a:pt x="1065" y="3596"/>
                  </a:lnTo>
                  <a:lnTo>
                    <a:pt x="1301" y="2637"/>
                  </a:lnTo>
                  <a:lnTo>
                    <a:pt x="710" y="2398"/>
                  </a:lnTo>
                  <a:lnTo>
                    <a:pt x="0" y="3197"/>
                  </a:lnTo>
                  <a:lnTo>
                    <a:pt x="0" y="4556"/>
                  </a:lnTo>
                  <a:lnTo>
                    <a:pt x="237" y="5914"/>
                  </a:lnTo>
                  <a:lnTo>
                    <a:pt x="769" y="6793"/>
                  </a:lnTo>
                  <a:lnTo>
                    <a:pt x="1538" y="7832"/>
                  </a:lnTo>
                  <a:lnTo>
                    <a:pt x="1065" y="8711"/>
                  </a:lnTo>
                  <a:lnTo>
                    <a:pt x="710" y="10550"/>
                  </a:lnTo>
                  <a:lnTo>
                    <a:pt x="828" y="12228"/>
                  </a:lnTo>
                  <a:lnTo>
                    <a:pt x="2129" y="13267"/>
                  </a:lnTo>
                  <a:lnTo>
                    <a:pt x="2662" y="15185"/>
                  </a:lnTo>
                  <a:lnTo>
                    <a:pt x="2839"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14" name="Denmark"/>
            <p:cNvGrpSpPr>
              <a:grpSpLocks noChangeAspect="1"/>
            </p:cNvGrpSpPr>
            <p:nvPr/>
          </p:nvGrpSpPr>
          <p:grpSpPr bwMode="auto">
            <a:xfrm>
              <a:off x="1875" y="1228"/>
              <a:ext cx="298" cy="264"/>
              <a:chOff x="-3000" y="-90890"/>
              <a:chExt cx="18564" cy="204"/>
            </a:xfrm>
            <a:grpFill/>
          </p:grpSpPr>
          <p:sp>
            <p:nvSpPr>
              <p:cNvPr id="115" name="Drawing 10"/>
              <p:cNvSpPr>
                <a:spLocks noChangeAspect="1"/>
              </p:cNvSpPr>
              <p:nvPr/>
            </p:nvSpPr>
            <p:spPr bwMode="auto">
              <a:xfrm>
                <a:off x="14550" y="-90733"/>
                <a:ext cx="1014" cy="16"/>
              </a:xfrm>
              <a:custGeom>
                <a:avLst/>
                <a:gdLst/>
                <a:ahLst/>
                <a:cxnLst>
                  <a:cxn ang="0">
                    <a:pos x="16384" y="16384"/>
                  </a:cxn>
                  <a:cxn ang="0">
                    <a:pos x="16384" y="15360"/>
                  </a:cxn>
                  <a:cxn ang="0">
                    <a:pos x="15124" y="7168"/>
                  </a:cxn>
                  <a:cxn ang="0">
                    <a:pos x="6302" y="1024"/>
                  </a:cxn>
                  <a:cxn ang="0">
                    <a:pos x="1260" y="0"/>
                  </a:cxn>
                  <a:cxn ang="0">
                    <a:pos x="0" y="7168"/>
                  </a:cxn>
                  <a:cxn ang="0">
                    <a:pos x="0" y="11264"/>
                  </a:cxn>
                  <a:cxn ang="0">
                    <a:pos x="3781" y="15360"/>
                  </a:cxn>
                  <a:cxn ang="0">
                    <a:pos x="8822" y="16384"/>
                  </a:cxn>
                  <a:cxn ang="0">
                    <a:pos x="15124" y="16384"/>
                  </a:cxn>
                  <a:cxn ang="0">
                    <a:pos x="16384" y="16384"/>
                  </a:cxn>
                </a:cxnLst>
                <a:rect l="0" t="0" r="r" b="b"/>
                <a:pathLst>
                  <a:path w="16384" h="16384">
                    <a:moveTo>
                      <a:pt x="16384" y="16384"/>
                    </a:moveTo>
                    <a:lnTo>
                      <a:pt x="16384" y="15360"/>
                    </a:lnTo>
                    <a:lnTo>
                      <a:pt x="15124" y="7168"/>
                    </a:lnTo>
                    <a:lnTo>
                      <a:pt x="6302" y="1024"/>
                    </a:lnTo>
                    <a:lnTo>
                      <a:pt x="1260" y="0"/>
                    </a:lnTo>
                    <a:lnTo>
                      <a:pt x="0" y="7168"/>
                    </a:lnTo>
                    <a:lnTo>
                      <a:pt x="0" y="11264"/>
                    </a:lnTo>
                    <a:lnTo>
                      <a:pt x="3781" y="15360"/>
                    </a:lnTo>
                    <a:lnTo>
                      <a:pt x="8822" y="16384"/>
                    </a:lnTo>
                    <a:lnTo>
                      <a:pt x="15124" y="16384"/>
                    </a:lnTo>
                    <a:lnTo>
                      <a:pt x="1638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6" name="Drawing 11"/>
              <p:cNvSpPr>
                <a:spLocks noChangeAspect="1"/>
              </p:cNvSpPr>
              <p:nvPr/>
            </p:nvSpPr>
            <p:spPr bwMode="auto">
              <a:xfrm>
                <a:off x="4644" y="-90788"/>
                <a:ext cx="4836" cy="75"/>
              </a:xfrm>
              <a:custGeom>
                <a:avLst/>
                <a:gdLst/>
                <a:ahLst/>
                <a:cxnLst>
                  <a:cxn ang="0">
                    <a:pos x="5285" y="2403"/>
                  </a:cxn>
                  <a:cxn ang="0">
                    <a:pos x="7135" y="2403"/>
                  </a:cxn>
                  <a:cxn ang="0">
                    <a:pos x="8192" y="2621"/>
                  </a:cxn>
                  <a:cxn ang="0">
                    <a:pos x="7399" y="3932"/>
                  </a:cxn>
                  <a:cxn ang="0">
                    <a:pos x="7135" y="4806"/>
                  </a:cxn>
                  <a:cxn ang="0">
                    <a:pos x="7928" y="5243"/>
                  </a:cxn>
                  <a:cxn ang="0">
                    <a:pos x="7928" y="6117"/>
                  </a:cxn>
                  <a:cxn ang="0">
                    <a:pos x="8456" y="5680"/>
                  </a:cxn>
                  <a:cxn ang="0">
                    <a:pos x="9249" y="4369"/>
                  </a:cxn>
                  <a:cxn ang="0">
                    <a:pos x="9249" y="3277"/>
                  </a:cxn>
                  <a:cxn ang="0">
                    <a:pos x="10042" y="4369"/>
                  </a:cxn>
                  <a:cxn ang="0">
                    <a:pos x="10306" y="5680"/>
                  </a:cxn>
                  <a:cxn ang="0">
                    <a:pos x="9513" y="6117"/>
                  </a:cxn>
                  <a:cxn ang="0">
                    <a:pos x="10306" y="6117"/>
                  </a:cxn>
                  <a:cxn ang="0">
                    <a:pos x="10570" y="4806"/>
                  </a:cxn>
                  <a:cxn ang="0">
                    <a:pos x="10570" y="3495"/>
                  </a:cxn>
                  <a:cxn ang="0">
                    <a:pos x="10042" y="2621"/>
                  </a:cxn>
                  <a:cxn ang="0">
                    <a:pos x="9249" y="2185"/>
                  </a:cxn>
                  <a:cxn ang="0">
                    <a:pos x="10306" y="655"/>
                  </a:cxn>
                  <a:cxn ang="0">
                    <a:pos x="12156" y="437"/>
                  </a:cxn>
                  <a:cxn ang="0">
                    <a:pos x="13477" y="0"/>
                  </a:cxn>
                  <a:cxn ang="0">
                    <a:pos x="14534" y="2403"/>
                  </a:cxn>
                  <a:cxn ang="0">
                    <a:pos x="15327" y="3495"/>
                  </a:cxn>
                  <a:cxn ang="0">
                    <a:pos x="15591" y="4806"/>
                  </a:cxn>
                  <a:cxn ang="0">
                    <a:pos x="15855" y="6117"/>
                  </a:cxn>
                  <a:cxn ang="0">
                    <a:pos x="15591" y="6772"/>
                  </a:cxn>
                  <a:cxn ang="0">
                    <a:pos x="14270" y="7427"/>
                  </a:cxn>
                  <a:cxn ang="0">
                    <a:pos x="12684" y="8520"/>
                  </a:cxn>
                  <a:cxn ang="0">
                    <a:pos x="12156" y="10049"/>
                  </a:cxn>
                  <a:cxn ang="0">
                    <a:pos x="13741" y="10486"/>
                  </a:cxn>
                  <a:cxn ang="0">
                    <a:pos x="14270" y="11796"/>
                  </a:cxn>
                  <a:cxn ang="0">
                    <a:pos x="12684" y="12889"/>
                  </a:cxn>
                  <a:cxn ang="0">
                    <a:pos x="11627" y="13107"/>
                  </a:cxn>
                  <a:cxn ang="0">
                    <a:pos x="11627" y="14636"/>
                  </a:cxn>
                  <a:cxn ang="0">
                    <a:pos x="11363" y="15510"/>
                  </a:cxn>
                  <a:cxn ang="0">
                    <a:pos x="10306" y="16384"/>
                  </a:cxn>
                  <a:cxn ang="0">
                    <a:pos x="9249" y="15729"/>
                  </a:cxn>
                  <a:cxn ang="0">
                    <a:pos x="7399" y="15510"/>
                  </a:cxn>
                  <a:cxn ang="0">
                    <a:pos x="7399" y="14636"/>
                  </a:cxn>
                  <a:cxn ang="0">
                    <a:pos x="7928" y="13763"/>
                  </a:cxn>
                  <a:cxn ang="0">
                    <a:pos x="6078" y="13107"/>
                  </a:cxn>
                  <a:cxn ang="0">
                    <a:pos x="3964" y="13107"/>
                  </a:cxn>
                  <a:cxn ang="0">
                    <a:pos x="3171" y="12233"/>
                  </a:cxn>
                  <a:cxn ang="0">
                    <a:pos x="2643" y="11796"/>
                  </a:cxn>
                  <a:cxn ang="0">
                    <a:pos x="2114" y="10923"/>
                  </a:cxn>
                  <a:cxn ang="0">
                    <a:pos x="2643" y="9175"/>
                  </a:cxn>
                  <a:cxn ang="0">
                    <a:pos x="2643" y="7646"/>
                  </a:cxn>
                  <a:cxn ang="0">
                    <a:pos x="1850" y="6991"/>
                  </a:cxn>
                  <a:cxn ang="0">
                    <a:pos x="1057" y="6554"/>
                  </a:cxn>
                  <a:cxn ang="0">
                    <a:pos x="0" y="6117"/>
                  </a:cxn>
                  <a:cxn ang="0">
                    <a:pos x="793" y="5680"/>
                  </a:cxn>
                  <a:cxn ang="0">
                    <a:pos x="2643" y="5680"/>
                  </a:cxn>
                  <a:cxn ang="0">
                    <a:pos x="3964" y="5243"/>
                  </a:cxn>
                  <a:cxn ang="0">
                    <a:pos x="4757" y="4151"/>
                  </a:cxn>
                  <a:cxn ang="0">
                    <a:pos x="5814" y="3277"/>
                  </a:cxn>
                  <a:cxn ang="0">
                    <a:pos x="4228" y="2185"/>
                  </a:cxn>
                </a:cxnLst>
                <a:rect l="0" t="0" r="r" b="b"/>
                <a:pathLst>
                  <a:path w="16384" h="16384">
                    <a:moveTo>
                      <a:pt x="4228" y="2185"/>
                    </a:moveTo>
                    <a:lnTo>
                      <a:pt x="4757" y="2403"/>
                    </a:lnTo>
                    <a:lnTo>
                      <a:pt x="5021" y="2403"/>
                    </a:lnTo>
                    <a:lnTo>
                      <a:pt x="5285" y="2403"/>
                    </a:lnTo>
                    <a:lnTo>
                      <a:pt x="5814" y="2403"/>
                    </a:lnTo>
                    <a:lnTo>
                      <a:pt x="6078" y="2403"/>
                    </a:lnTo>
                    <a:lnTo>
                      <a:pt x="6342" y="2403"/>
                    </a:lnTo>
                    <a:lnTo>
                      <a:pt x="7135" y="2403"/>
                    </a:lnTo>
                    <a:lnTo>
                      <a:pt x="7399" y="2403"/>
                    </a:lnTo>
                    <a:lnTo>
                      <a:pt x="8192" y="2185"/>
                    </a:lnTo>
                    <a:lnTo>
                      <a:pt x="8192" y="2403"/>
                    </a:lnTo>
                    <a:lnTo>
                      <a:pt x="8192" y="2621"/>
                    </a:lnTo>
                    <a:lnTo>
                      <a:pt x="8192" y="3058"/>
                    </a:lnTo>
                    <a:lnTo>
                      <a:pt x="7928" y="3277"/>
                    </a:lnTo>
                    <a:lnTo>
                      <a:pt x="7399" y="3277"/>
                    </a:lnTo>
                    <a:lnTo>
                      <a:pt x="7399" y="3932"/>
                    </a:lnTo>
                    <a:lnTo>
                      <a:pt x="7399" y="4151"/>
                    </a:lnTo>
                    <a:lnTo>
                      <a:pt x="7399" y="4369"/>
                    </a:lnTo>
                    <a:lnTo>
                      <a:pt x="7135" y="4369"/>
                    </a:lnTo>
                    <a:lnTo>
                      <a:pt x="7135" y="4806"/>
                    </a:lnTo>
                    <a:lnTo>
                      <a:pt x="7135" y="5024"/>
                    </a:lnTo>
                    <a:lnTo>
                      <a:pt x="7399" y="4806"/>
                    </a:lnTo>
                    <a:lnTo>
                      <a:pt x="7928" y="4806"/>
                    </a:lnTo>
                    <a:lnTo>
                      <a:pt x="7928" y="5243"/>
                    </a:lnTo>
                    <a:lnTo>
                      <a:pt x="7928" y="5680"/>
                    </a:lnTo>
                    <a:lnTo>
                      <a:pt x="7399" y="5898"/>
                    </a:lnTo>
                    <a:lnTo>
                      <a:pt x="7928" y="5898"/>
                    </a:lnTo>
                    <a:lnTo>
                      <a:pt x="7928" y="6117"/>
                    </a:lnTo>
                    <a:lnTo>
                      <a:pt x="7928" y="6554"/>
                    </a:lnTo>
                    <a:lnTo>
                      <a:pt x="8192" y="6554"/>
                    </a:lnTo>
                    <a:lnTo>
                      <a:pt x="8456" y="5898"/>
                    </a:lnTo>
                    <a:lnTo>
                      <a:pt x="8456" y="5680"/>
                    </a:lnTo>
                    <a:lnTo>
                      <a:pt x="8456" y="5243"/>
                    </a:lnTo>
                    <a:lnTo>
                      <a:pt x="8985" y="5024"/>
                    </a:lnTo>
                    <a:lnTo>
                      <a:pt x="8985" y="4806"/>
                    </a:lnTo>
                    <a:lnTo>
                      <a:pt x="9249" y="4369"/>
                    </a:lnTo>
                    <a:lnTo>
                      <a:pt x="9249" y="4151"/>
                    </a:lnTo>
                    <a:lnTo>
                      <a:pt x="9249" y="3932"/>
                    </a:lnTo>
                    <a:lnTo>
                      <a:pt x="9249" y="3495"/>
                    </a:lnTo>
                    <a:lnTo>
                      <a:pt x="9249" y="3277"/>
                    </a:lnTo>
                    <a:lnTo>
                      <a:pt x="9513" y="3277"/>
                    </a:lnTo>
                    <a:lnTo>
                      <a:pt x="9513" y="3495"/>
                    </a:lnTo>
                    <a:lnTo>
                      <a:pt x="10042" y="4151"/>
                    </a:lnTo>
                    <a:lnTo>
                      <a:pt x="10042" y="4369"/>
                    </a:lnTo>
                    <a:lnTo>
                      <a:pt x="10042" y="4806"/>
                    </a:lnTo>
                    <a:lnTo>
                      <a:pt x="10306" y="5024"/>
                    </a:lnTo>
                    <a:lnTo>
                      <a:pt x="10306" y="5243"/>
                    </a:lnTo>
                    <a:lnTo>
                      <a:pt x="10306" y="5680"/>
                    </a:lnTo>
                    <a:lnTo>
                      <a:pt x="10042" y="5680"/>
                    </a:lnTo>
                    <a:lnTo>
                      <a:pt x="10042" y="5898"/>
                    </a:lnTo>
                    <a:lnTo>
                      <a:pt x="9513" y="5898"/>
                    </a:lnTo>
                    <a:lnTo>
                      <a:pt x="9513" y="6117"/>
                    </a:lnTo>
                    <a:lnTo>
                      <a:pt x="10042" y="6117"/>
                    </a:lnTo>
                    <a:lnTo>
                      <a:pt x="10042" y="6554"/>
                    </a:lnTo>
                    <a:lnTo>
                      <a:pt x="10306" y="6554"/>
                    </a:lnTo>
                    <a:lnTo>
                      <a:pt x="10306" y="6117"/>
                    </a:lnTo>
                    <a:lnTo>
                      <a:pt x="10306" y="5680"/>
                    </a:lnTo>
                    <a:lnTo>
                      <a:pt x="10570" y="5680"/>
                    </a:lnTo>
                    <a:lnTo>
                      <a:pt x="10570" y="5243"/>
                    </a:lnTo>
                    <a:lnTo>
                      <a:pt x="10570" y="4806"/>
                    </a:lnTo>
                    <a:lnTo>
                      <a:pt x="10570" y="4369"/>
                    </a:lnTo>
                    <a:lnTo>
                      <a:pt x="10570" y="4151"/>
                    </a:lnTo>
                    <a:lnTo>
                      <a:pt x="10570" y="3932"/>
                    </a:lnTo>
                    <a:lnTo>
                      <a:pt x="10570" y="3495"/>
                    </a:lnTo>
                    <a:lnTo>
                      <a:pt x="10570" y="3277"/>
                    </a:lnTo>
                    <a:lnTo>
                      <a:pt x="10306" y="3058"/>
                    </a:lnTo>
                    <a:lnTo>
                      <a:pt x="10306" y="2621"/>
                    </a:lnTo>
                    <a:lnTo>
                      <a:pt x="10042" y="2621"/>
                    </a:lnTo>
                    <a:lnTo>
                      <a:pt x="10042" y="2403"/>
                    </a:lnTo>
                    <a:lnTo>
                      <a:pt x="9513" y="2403"/>
                    </a:lnTo>
                    <a:lnTo>
                      <a:pt x="9249" y="2403"/>
                    </a:lnTo>
                    <a:lnTo>
                      <a:pt x="9249" y="2185"/>
                    </a:lnTo>
                    <a:lnTo>
                      <a:pt x="9249" y="1748"/>
                    </a:lnTo>
                    <a:lnTo>
                      <a:pt x="10042" y="1311"/>
                    </a:lnTo>
                    <a:lnTo>
                      <a:pt x="10306" y="874"/>
                    </a:lnTo>
                    <a:lnTo>
                      <a:pt x="10306" y="655"/>
                    </a:lnTo>
                    <a:lnTo>
                      <a:pt x="11099" y="655"/>
                    </a:lnTo>
                    <a:lnTo>
                      <a:pt x="11363" y="655"/>
                    </a:lnTo>
                    <a:lnTo>
                      <a:pt x="11363" y="437"/>
                    </a:lnTo>
                    <a:lnTo>
                      <a:pt x="12156" y="437"/>
                    </a:lnTo>
                    <a:lnTo>
                      <a:pt x="12156" y="0"/>
                    </a:lnTo>
                    <a:lnTo>
                      <a:pt x="12684" y="0"/>
                    </a:lnTo>
                    <a:lnTo>
                      <a:pt x="13213" y="0"/>
                    </a:lnTo>
                    <a:lnTo>
                      <a:pt x="13477" y="0"/>
                    </a:lnTo>
                    <a:lnTo>
                      <a:pt x="14270" y="874"/>
                    </a:lnTo>
                    <a:lnTo>
                      <a:pt x="14270" y="1529"/>
                    </a:lnTo>
                    <a:lnTo>
                      <a:pt x="14534" y="1748"/>
                    </a:lnTo>
                    <a:lnTo>
                      <a:pt x="14534" y="2403"/>
                    </a:lnTo>
                    <a:lnTo>
                      <a:pt x="14798" y="3058"/>
                    </a:lnTo>
                    <a:lnTo>
                      <a:pt x="15327" y="3058"/>
                    </a:lnTo>
                    <a:lnTo>
                      <a:pt x="15327" y="3277"/>
                    </a:lnTo>
                    <a:lnTo>
                      <a:pt x="15327" y="3495"/>
                    </a:lnTo>
                    <a:lnTo>
                      <a:pt x="15327" y="4151"/>
                    </a:lnTo>
                    <a:lnTo>
                      <a:pt x="15327" y="4369"/>
                    </a:lnTo>
                    <a:lnTo>
                      <a:pt x="15591" y="4369"/>
                    </a:lnTo>
                    <a:lnTo>
                      <a:pt x="15591" y="4806"/>
                    </a:lnTo>
                    <a:lnTo>
                      <a:pt x="15591" y="5024"/>
                    </a:lnTo>
                    <a:lnTo>
                      <a:pt x="15591" y="5243"/>
                    </a:lnTo>
                    <a:lnTo>
                      <a:pt x="15591" y="5680"/>
                    </a:lnTo>
                    <a:lnTo>
                      <a:pt x="15855" y="6117"/>
                    </a:lnTo>
                    <a:lnTo>
                      <a:pt x="15855" y="6554"/>
                    </a:lnTo>
                    <a:lnTo>
                      <a:pt x="16384" y="6772"/>
                    </a:lnTo>
                    <a:lnTo>
                      <a:pt x="15855" y="6772"/>
                    </a:lnTo>
                    <a:lnTo>
                      <a:pt x="15591" y="6772"/>
                    </a:lnTo>
                    <a:lnTo>
                      <a:pt x="15327" y="6772"/>
                    </a:lnTo>
                    <a:lnTo>
                      <a:pt x="14798" y="6772"/>
                    </a:lnTo>
                    <a:lnTo>
                      <a:pt x="14534" y="7427"/>
                    </a:lnTo>
                    <a:lnTo>
                      <a:pt x="14270" y="7427"/>
                    </a:lnTo>
                    <a:lnTo>
                      <a:pt x="13741" y="7427"/>
                    </a:lnTo>
                    <a:lnTo>
                      <a:pt x="13477" y="7427"/>
                    </a:lnTo>
                    <a:lnTo>
                      <a:pt x="12684" y="8301"/>
                    </a:lnTo>
                    <a:lnTo>
                      <a:pt x="12684" y="8520"/>
                    </a:lnTo>
                    <a:lnTo>
                      <a:pt x="12420" y="8738"/>
                    </a:lnTo>
                    <a:lnTo>
                      <a:pt x="12420" y="9175"/>
                    </a:lnTo>
                    <a:lnTo>
                      <a:pt x="12156" y="9612"/>
                    </a:lnTo>
                    <a:lnTo>
                      <a:pt x="12156" y="10049"/>
                    </a:lnTo>
                    <a:lnTo>
                      <a:pt x="12420" y="10049"/>
                    </a:lnTo>
                    <a:lnTo>
                      <a:pt x="13213" y="10049"/>
                    </a:lnTo>
                    <a:lnTo>
                      <a:pt x="13477" y="10267"/>
                    </a:lnTo>
                    <a:lnTo>
                      <a:pt x="13741" y="10486"/>
                    </a:lnTo>
                    <a:lnTo>
                      <a:pt x="13741" y="10923"/>
                    </a:lnTo>
                    <a:lnTo>
                      <a:pt x="14270" y="11141"/>
                    </a:lnTo>
                    <a:lnTo>
                      <a:pt x="14270" y="11360"/>
                    </a:lnTo>
                    <a:lnTo>
                      <a:pt x="14270" y="11796"/>
                    </a:lnTo>
                    <a:lnTo>
                      <a:pt x="14270" y="12233"/>
                    </a:lnTo>
                    <a:lnTo>
                      <a:pt x="14270" y="12670"/>
                    </a:lnTo>
                    <a:lnTo>
                      <a:pt x="13741" y="12670"/>
                    </a:lnTo>
                    <a:lnTo>
                      <a:pt x="12684" y="12889"/>
                    </a:lnTo>
                    <a:lnTo>
                      <a:pt x="12684" y="12670"/>
                    </a:lnTo>
                    <a:lnTo>
                      <a:pt x="12420" y="12670"/>
                    </a:lnTo>
                    <a:lnTo>
                      <a:pt x="12156" y="12889"/>
                    </a:lnTo>
                    <a:lnTo>
                      <a:pt x="11627" y="13107"/>
                    </a:lnTo>
                    <a:lnTo>
                      <a:pt x="11363" y="13544"/>
                    </a:lnTo>
                    <a:lnTo>
                      <a:pt x="11363" y="13763"/>
                    </a:lnTo>
                    <a:lnTo>
                      <a:pt x="11363" y="13981"/>
                    </a:lnTo>
                    <a:lnTo>
                      <a:pt x="11627" y="14636"/>
                    </a:lnTo>
                    <a:lnTo>
                      <a:pt x="11627" y="14855"/>
                    </a:lnTo>
                    <a:lnTo>
                      <a:pt x="11363" y="14855"/>
                    </a:lnTo>
                    <a:lnTo>
                      <a:pt x="11363" y="15292"/>
                    </a:lnTo>
                    <a:lnTo>
                      <a:pt x="11363" y="15510"/>
                    </a:lnTo>
                    <a:lnTo>
                      <a:pt x="11363" y="16166"/>
                    </a:lnTo>
                    <a:lnTo>
                      <a:pt x="11099" y="16166"/>
                    </a:lnTo>
                    <a:lnTo>
                      <a:pt x="10570" y="16384"/>
                    </a:lnTo>
                    <a:lnTo>
                      <a:pt x="10306" y="16384"/>
                    </a:lnTo>
                    <a:lnTo>
                      <a:pt x="10306" y="16166"/>
                    </a:lnTo>
                    <a:lnTo>
                      <a:pt x="10042" y="16166"/>
                    </a:lnTo>
                    <a:lnTo>
                      <a:pt x="10042" y="15729"/>
                    </a:lnTo>
                    <a:lnTo>
                      <a:pt x="9249" y="15729"/>
                    </a:lnTo>
                    <a:lnTo>
                      <a:pt x="8985" y="15729"/>
                    </a:lnTo>
                    <a:lnTo>
                      <a:pt x="8192" y="15510"/>
                    </a:lnTo>
                    <a:lnTo>
                      <a:pt x="7928" y="15510"/>
                    </a:lnTo>
                    <a:lnTo>
                      <a:pt x="7399" y="15510"/>
                    </a:lnTo>
                    <a:lnTo>
                      <a:pt x="6871" y="14855"/>
                    </a:lnTo>
                    <a:lnTo>
                      <a:pt x="7135" y="14855"/>
                    </a:lnTo>
                    <a:lnTo>
                      <a:pt x="7399" y="14855"/>
                    </a:lnTo>
                    <a:lnTo>
                      <a:pt x="7399" y="14636"/>
                    </a:lnTo>
                    <a:lnTo>
                      <a:pt x="7399" y="14418"/>
                    </a:lnTo>
                    <a:lnTo>
                      <a:pt x="7399" y="13981"/>
                    </a:lnTo>
                    <a:lnTo>
                      <a:pt x="7928" y="13981"/>
                    </a:lnTo>
                    <a:lnTo>
                      <a:pt x="7928" y="13763"/>
                    </a:lnTo>
                    <a:lnTo>
                      <a:pt x="7399" y="13763"/>
                    </a:lnTo>
                    <a:lnTo>
                      <a:pt x="7135" y="13544"/>
                    </a:lnTo>
                    <a:lnTo>
                      <a:pt x="6342" y="13107"/>
                    </a:lnTo>
                    <a:lnTo>
                      <a:pt x="6078" y="13107"/>
                    </a:lnTo>
                    <a:lnTo>
                      <a:pt x="5285" y="13107"/>
                    </a:lnTo>
                    <a:lnTo>
                      <a:pt x="4757" y="13107"/>
                    </a:lnTo>
                    <a:lnTo>
                      <a:pt x="4228" y="13107"/>
                    </a:lnTo>
                    <a:lnTo>
                      <a:pt x="3964" y="13107"/>
                    </a:lnTo>
                    <a:lnTo>
                      <a:pt x="3700" y="13107"/>
                    </a:lnTo>
                    <a:lnTo>
                      <a:pt x="3171" y="13107"/>
                    </a:lnTo>
                    <a:lnTo>
                      <a:pt x="3171" y="12670"/>
                    </a:lnTo>
                    <a:lnTo>
                      <a:pt x="3171" y="12233"/>
                    </a:lnTo>
                    <a:lnTo>
                      <a:pt x="3171" y="12015"/>
                    </a:lnTo>
                    <a:lnTo>
                      <a:pt x="2907" y="12015"/>
                    </a:lnTo>
                    <a:lnTo>
                      <a:pt x="2643" y="12015"/>
                    </a:lnTo>
                    <a:lnTo>
                      <a:pt x="2643" y="11796"/>
                    </a:lnTo>
                    <a:lnTo>
                      <a:pt x="2114" y="11796"/>
                    </a:lnTo>
                    <a:lnTo>
                      <a:pt x="1850" y="11141"/>
                    </a:lnTo>
                    <a:lnTo>
                      <a:pt x="1850" y="10923"/>
                    </a:lnTo>
                    <a:lnTo>
                      <a:pt x="2114" y="10923"/>
                    </a:lnTo>
                    <a:lnTo>
                      <a:pt x="2643" y="10049"/>
                    </a:lnTo>
                    <a:lnTo>
                      <a:pt x="2643" y="9612"/>
                    </a:lnTo>
                    <a:lnTo>
                      <a:pt x="2643" y="9393"/>
                    </a:lnTo>
                    <a:lnTo>
                      <a:pt x="2643" y="9175"/>
                    </a:lnTo>
                    <a:lnTo>
                      <a:pt x="2643" y="8738"/>
                    </a:lnTo>
                    <a:lnTo>
                      <a:pt x="2643" y="8520"/>
                    </a:lnTo>
                    <a:lnTo>
                      <a:pt x="2643" y="8301"/>
                    </a:lnTo>
                    <a:lnTo>
                      <a:pt x="2643" y="7646"/>
                    </a:lnTo>
                    <a:lnTo>
                      <a:pt x="2114" y="7646"/>
                    </a:lnTo>
                    <a:lnTo>
                      <a:pt x="2114" y="7427"/>
                    </a:lnTo>
                    <a:lnTo>
                      <a:pt x="2114" y="6991"/>
                    </a:lnTo>
                    <a:lnTo>
                      <a:pt x="1850" y="6991"/>
                    </a:lnTo>
                    <a:lnTo>
                      <a:pt x="1057" y="6991"/>
                    </a:lnTo>
                    <a:lnTo>
                      <a:pt x="793" y="6991"/>
                    </a:lnTo>
                    <a:lnTo>
                      <a:pt x="793" y="6772"/>
                    </a:lnTo>
                    <a:lnTo>
                      <a:pt x="1057" y="6554"/>
                    </a:lnTo>
                    <a:lnTo>
                      <a:pt x="1057" y="6117"/>
                    </a:lnTo>
                    <a:lnTo>
                      <a:pt x="793" y="6117"/>
                    </a:lnTo>
                    <a:lnTo>
                      <a:pt x="529" y="6117"/>
                    </a:lnTo>
                    <a:lnTo>
                      <a:pt x="0" y="6117"/>
                    </a:lnTo>
                    <a:lnTo>
                      <a:pt x="0" y="5898"/>
                    </a:lnTo>
                    <a:lnTo>
                      <a:pt x="529" y="5898"/>
                    </a:lnTo>
                    <a:lnTo>
                      <a:pt x="529" y="5680"/>
                    </a:lnTo>
                    <a:lnTo>
                      <a:pt x="793" y="5680"/>
                    </a:lnTo>
                    <a:lnTo>
                      <a:pt x="1057" y="5680"/>
                    </a:lnTo>
                    <a:lnTo>
                      <a:pt x="1586" y="5680"/>
                    </a:lnTo>
                    <a:lnTo>
                      <a:pt x="1850" y="5680"/>
                    </a:lnTo>
                    <a:lnTo>
                      <a:pt x="2643" y="5680"/>
                    </a:lnTo>
                    <a:lnTo>
                      <a:pt x="2907" y="5680"/>
                    </a:lnTo>
                    <a:lnTo>
                      <a:pt x="3171" y="5680"/>
                    </a:lnTo>
                    <a:lnTo>
                      <a:pt x="3700" y="5243"/>
                    </a:lnTo>
                    <a:lnTo>
                      <a:pt x="3964" y="5243"/>
                    </a:lnTo>
                    <a:lnTo>
                      <a:pt x="4228" y="5243"/>
                    </a:lnTo>
                    <a:lnTo>
                      <a:pt x="4228" y="4369"/>
                    </a:lnTo>
                    <a:lnTo>
                      <a:pt x="4228" y="4151"/>
                    </a:lnTo>
                    <a:lnTo>
                      <a:pt x="4757" y="4151"/>
                    </a:lnTo>
                    <a:lnTo>
                      <a:pt x="5021" y="4151"/>
                    </a:lnTo>
                    <a:lnTo>
                      <a:pt x="5285" y="4151"/>
                    </a:lnTo>
                    <a:lnTo>
                      <a:pt x="5814" y="3932"/>
                    </a:lnTo>
                    <a:lnTo>
                      <a:pt x="5814" y="3277"/>
                    </a:lnTo>
                    <a:lnTo>
                      <a:pt x="5814" y="3058"/>
                    </a:lnTo>
                    <a:lnTo>
                      <a:pt x="5285" y="2621"/>
                    </a:lnTo>
                    <a:lnTo>
                      <a:pt x="4757" y="2403"/>
                    </a:lnTo>
                    <a:lnTo>
                      <a:pt x="4228" y="218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7" name="Drawing 12"/>
              <p:cNvSpPr>
                <a:spLocks noChangeAspect="1"/>
              </p:cNvSpPr>
              <p:nvPr/>
            </p:nvSpPr>
            <p:spPr bwMode="auto">
              <a:xfrm>
                <a:off x="6828" y="-90712"/>
                <a:ext cx="1092" cy="26"/>
              </a:xfrm>
              <a:custGeom>
                <a:avLst/>
                <a:gdLst/>
                <a:ahLst/>
                <a:cxnLst>
                  <a:cxn ang="0">
                    <a:pos x="3511" y="0"/>
                  </a:cxn>
                  <a:cxn ang="0">
                    <a:pos x="4681" y="0"/>
                  </a:cxn>
                  <a:cxn ang="0">
                    <a:pos x="7022" y="0"/>
                  </a:cxn>
                  <a:cxn ang="0">
                    <a:pos x="8192" y="1260"/>
                  </a:cxn>
                  <a:cxn ang="0">
                    <a:pos x="9362" y="2521"/>
                  </a:cxn>
                  <a:cxn ang="0">
                    <a:pos x="11703" y="2521"/>
                  </a:cxn>
                  <a:cxn ang="0">
                    <a:pos x="12873" y="3781"/>
                  </a:cxn>
                  <a:cxn ang="0">
                    <a:pos x="14043" y="3781"/>
                  </a:cxn>
                  <a:cxn ang="0">
                    <a:pos x="16384" y="3781"/>
                  </a:cxn>
                  <a:cxn ang="0">
                    <a:pos x="16384" y="4411"/>
                  </a:cxn>
                  <a:cxn ang="0">
                    <a:pos x="16384" y="6932"/>
                  </a:cxn>
                  <a:cxn ang="0">
                    <a:pos x="14043" y="7562"/>
                  </a:cxn>
                  <a:cxn ang="0">
                    <a:pos x="12873" y="8822"/>
                  </a:cxn>
                  <a:cxn ang="0">
                    <a:pos x="11703" y="9452"/>
                  </a:cxn>
                  <a:cxn ang="0">
                    <a:pos x="11703" y="10082"/>
                  </a:cxn>
                  <a:cxn ang="0">
                    <a:pos x="11703" y="11343"/>
                  </a:cxn>
                  <a:cxn ang="0">
                    <a:pos x="11703" y="12603"/>
                  </a:cxn>
                  <a:cxn ang="0">
                    <a:pos x="11703" y="13863"/>
                  </a:cxn>
                  <a:cxn ang="0">
                    <a:pos x="11703" y="14494"/>
                  </a:cxn>
                  <a:cxn ang="0">
                    <a:pos x="11703" y="16384"/>
                  </a:cxn>
                  <a:cxn ang="0">
                    <a:pos x="9362" y="16384"/>
                  </a:cxn>
                  <a:cxn ang="0">
                    <a:pos x="8192" y="15124"/>
                  </a:cxn>
                  <a:cxn ang="0">
                    <a:pos x="8192" y="14494"/>
                  </a:cxn>
                  <a:cxn ang="0">
                    <a:pos x="8192" y="13863"/>
                  </a:cxn>
                  <a:cxn ang="0">
                    <a:pos x="8192" y="11973"/>
                  </a:cxn>
                  <a:cxn ang="0">
                    <a:pos x="8192" y="11343"/>
                  </a:cxn>
                  <a:cxn ang="0">
                    <a:pos x="8192" y="10082"/>
                  </a:cxn>
                  <a:cxn ang="0">
                    <a:pos x="8192" y="9452"/>
                  </a:cxn>
                  <a:cxn ang="0">
                    <a:pos x="8192" y="8822"/>
                  </a:cxn>
                  <a:cxn ang="0">
                    <a:pos x="7022" y="8822"/>
                  </a:cxn>
                  <a:cxn ang="0">
                    <a:pos x="4681" y="7562"/>
                  </a:cxn>
                  <a:cxn ang="0">
                    <a:pos x="4681" y="6932"/>
                  </a:cxn>
                  <a:cxn ang="0">
                    <a:pos x="4681" y="6302"/>
                  </a:cxn>
                  <a:cxn ang="0">
                    <a:pos x="4681" y="4411"/>
                  </a:cxn>
                  <a:cxn ang="0">
                    <a:pos x="3511" y="4411"/>
                  </a:cxn>
                  <a:cxn ang="0">
                    <a:pos x="2341" y="2521"/>
                  </a:cxn>
                  <a:cxn ang="0">
                    <a:pos x="0" y="1260"/>
                  </a:cxn>
                  <a:cxn ang="0">
                    <a:pos x="0" y="0"/>
                  </a:cxn>
                  <a:cxn ang="0">
                    <a:pos x="2341" y="0"/>
                  </a:cxn>
                  <a:cxn ang="0">
                    <a:pos x="3511" y="0"/>
                  </a:cxn>
                </a:cxnLst>
                <a:rect l="0" t="0" r="r" b="b"/>
                <a:pathLst>
                  <a:path w="16384" h="16384">
                    <a:moveTo>
                      <a:pt x="3511" y="0"/>
                    </a:moveTo>
                    <a:lnTo>
                      <a:pt x="4681" y="0"/>
                    </a:lnTo>
                    <a:lnTo>
                      <a:pt x="7022" y="0"/>
                    </a:lnTo>
                    <a:lnTo>
                      <a:pt x="8192" y="1260"/>
                    </a:lnTo>
                    <a:lnTo>
                      <a:pt x="9362" y="2521"/>
                    </a:lnTo>
                    <a:lnTo>
                      <a:pt x="11703" y="2521"/>
                    </a:lnTo>
                    <a:lnTo>
                      <a:pt x="12873" y="3781"/>
                    </a:lnTo>
                    <a:lnTo>
                      <a:pt x="14043" y="3781"/>
                    </a:lnTo>
                    <a:lnTo>
                      <a:pt x="16384" y="3781"/>
                    </a:lnTo>
                    <a:lnTo>
                      <a:pt x="16384" y="4411"/>
                    </a:lnTo>
                    <a:lnTo>
                      <a:pt x="16384" y="6932"/>
                    </a:lnTo>
                    <a:lnTo>
                      <a:pt x="14043" y="7562"/>
                    </a:lnTo>
                    <a:lnTo>
                      <a:pt x="12873" y="8822"/>
                    </a:lnTo>
                    <a:lnTo>
                      <a:pt x="11703" y="9452"/>
                    </a:lnTo>
                    <a:lnTo>
                      <a:pt x="11703" y="10082"/>
                    </a:lnTo>
                    <a:lnTo>
                      <a:pt x="11703" y="11343"/>
                    </a:lnTo>
                    <a:lnTo>
                      <a:pt x="11703" y="12603"/>
                    </a:lnTo>
                    <a:lnTo>
                      <a:pt x="11703" y="13863"/>
                    </a:lnTo>
                    <a:lnTo>
                      <a:pt x="11703" y="14494"/>
                    </a:lnTo>
                    <a:lnTo>
                      <a:pt x="11703" y="16384"/>
                    </a:lnTo>
                    <a:lnTo>
                      <a:pt x="9362" y="16384"/>
                    </a:lnTo>
                    <a:lnTo>
                      <a:pt x="8192" y="15124"/>
                    </a:lnTo>
                    <a:lnTo>
                      <a:pt x="8192" y="14494"/>
                    </a:lnTo>
                    <a:lnTo>
                      <a:pt x="8192" y="13863"/>
                    </a:lnTo>
                    <a:lnTo>
                      <a:pt x="8192" y="11973"/>
                    </a:lnTo>
                    <a:lnTo>
                      <a:pt x="8192" y="11343"/>
                    </a:lnTo>
                    <a:lnTo>
                      <a:pt x="8192" y="10082"/>
                    </a:lnTo>
                    <a:lnTo>
                      <a:pt x="8192" y="9452"/>
                    </a:lnTo>
                    <a:lnTo>
                      <a:pt x="8192" y="8822"/>
                    </a:lnTo>
                    <a:lnTo>
                      <a:pt x="7022" y="8822"/>
                    </a:lnTo>
                    <a:lnTo>
                      <a:pt x="4681" y="7562"/>
                    </a:lnTo>
                    <a:lnTo>
                      <a:pt x="4681" y="6932"/>
                    </a:lnTo>
                    <a:lnTo>
                      <a:pt x="4681" y="6302"/>
                    </a:lnTo>
                    <a:lnTo>
                      <a:pt x="4681" y="4411"/>
                    </a:lnTo>
                    <a:lnTo>
                      <a:pt x="3511" y="4411"/>
                    </a:lnTo>
                    <a:lnTo>
                      <a:pt x="2341" y="2521"/>
                    </a:lnTo>
                    <a:lnTo>
                      <a:pt x="0" y="1260"/>
                    </a:lnTo>
                    <a:lnTo>
                      <a:pt x="0" y="0"/>
                    </a:lnTo>
                    <a:lnTo>
                      <a:pt x="2341" y="0"/>
                    </a:lnTo>
                    <a:lnTo>
                      <a:pt x="3511"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8" name="Drawing 13"/>
              <p:cNvSpPr>
                <a:spLocks noChangeAspect="1"/>
              </p:cNvSpPr>
              <p:nvPr/>
            </p:nvSpPr>
            <p:spPr bwMode="auto">
              <a:xfrm>
                <a:off x="4878" y="-90712"/>
                <a:ext cx="2184" cy="22"/>
              </a:xfrm>
              <a:custGeom>
                <a:avLst/>
                <a:gdLst/>
                <a:ahLst/>
                <a:cxnLst>
                  <a:cxn ang="0">
                    <a:pos x="5266" y="1489"/>
                  </a:cxn>
                  <a:cxn ang="0">
                    <a:pos x="6437" y="2979"/>
                  </a:cxn>
                  <a:cxn ang="0">
                    <a:pos x="7607" y="2979"/>
                  </a:cxn>
                  <a:cxn ang="0">
                    <a:pos x="8777" y="4468"/>
                  </a:cxn>
                  <a:cxn ang="0">
                    <a:pos x="9362" y="5213"/>
                  </a:cxn>
                  <a:cxn ang="0">
                    <a:pos x="9947" y="5213"/>
                  </a:cxn>
                  <a:cxn ang="0">
                    <a:pos x="11118" y="4468"/>
                  </a:cxn>
                  <a:cxn ang="0">
                    <a:pos x="11703" y="2979"/>
                  </a:cxn>
                  <a:cxn ang="0">
                    <a:pos x="13458" y="2979"/>
                  </a:cxn>
                  <a:cxn ang="0">
                    <a:pos x="13458" y="5213"/>
                  </a:cxn>
                  <a:cxn ang="0">
                    <a:pos x="14043" y="5958"/>
                  </a:cxn>
                  <a:cxn ang="0">
                    <a:pos x="14629" y="8192"/>
                  </a:cxn>
                  <a:cxn ang="0">
                    <a:pos x="15799" y="8937"/>
                  </a:cxn>
                  <a:cxn ang="0">
                    <a:pos x="15799" y="11171"/>
                  </a:cxn>
                  <a:cxn ang="0">
                    <a:pos x="15799" y="13405"/>
                  </a:cxn>
                  <a:cxn ang="0">
                    <a:pos x="16384" y="14150"/>
                  </a:cxn>
                  <a:cxn ang="0">
                    <a:pos x="14629" y="14895"/>
                  </a:cxn>
                  <a:cxn ang="0">
                    <a:pos x="13458" y="14895"/>
                  </a:cxn>
                  <a:cxn ang="0">
                    <a:pos x="11118" y="14150"/>
                  </a:cxn>
                  <a:cxn ang="0">
                    <a:pos x="9947" y="14895"/>
                  </a:cxn>
                  <a:cxn ang="0">
                    <a:pos x="7607" y="14895"/>
                  </a:cxn>
                  <a:cxn ang="0">
                    <a:pos x="6437" y="14150"/>
                  </a:cxn>
                  <a:cxn ang="0">
                    <a:pos x="4681" y="11171"/>
                  </a:cxn>
                  <a:cxn ang="0">
                    <a:pos x="2341" y="10426"/>
                  </a:cxn>
                  <a:cxn ang="0">
                    <a:pos x="1755" y="8937"/>
                  </a:cxn>
                  <a:cxn ang="0">
                    <a:pos x="0" y="8192"/>
                  </a:cxn>
                  <a:cxn ang="0">
                    <a:pos x="585" y="7447"/>
                  </a:cxn>
                  <a:cxn ang="0">
                    <a:pos x="2341" y="4468"/>
                  </a:cxn>
                  <a:cxn ang="0">
                    <a:pos x="585" y="4468"/>
                  </a:cxn>
                  <a:cxn ang="0">
                    <a:pos x="0" y="2234"/>
                  </a:cxn>
                  <a:cxn ang="0">
                    <a:pos x="1755" y="0"/>
                  </a:cxn>
                  <a:cxn ang="0">
                    <a:pos x="2926" y="0"/>
                  </a:cxn>
                  <a:cxn ang="0">
                    <a:pos x="4681" y="1489"/>
                  </a:cxn>
                </a:cxnLst>
                <a:rect l="0" t="0" r="r" b="b"/>
                <a:pathLst>
                  <a:path w="16384" h="16384">
                    <a:moveTo>
                      <a:pt x="5266" y="0"/>
                    </a:moveTo>
                    <a:lnTo>
                      <a:pt x="5266" y="1489"/>
                    </a:lnTo>
                    <a:lnTo>
                      <a:pt x="6437" y="1489"/>
                    </a:lnTo>
                    <a:lnTo>
                      <a:pt x="6437" y="2979"/>
                    </a:lnTo>
                    <a:lnTo>
                      <a:pt x="7022" y="2979"/>
                    </a:lnTo>
                    <a:lnTo>
                      <a:pt x="7607" y="2979"/>
                    </a:lnTo>
                    <a:lnTo>
                      <a:pt x="7607" y="4468"/>
                    </a:lnTo>
                    <a:lnTo>
                      <a:pt x="8777" y="4468"/>
                    </a:lnTo>
                    <a:lnTo>
                      <a:pt x="8777" y="5213"/>
                    </a:lnTo>
                    <a:lnTo>
                      <a:pt x="9362" y="5213"/>
                    </a:lnTo>
                    <a:lnTo>
                      <a:pt x="9947" y="5958"/>
                    </a:lnTo>
                    <a:lnTo>
                      <a:pt x="9947" y="5213"/>
                    </a:lnTo>
                    <a:lnTo>
                      <a:pt x="9947" y="4468"/>
                    </a:lnTo>
                    <a:lnTo>
                      <a:pt x="11118" y="4468"/>
                    </a:lnTo>
                    <a:lnTo>
                      <a:pt x="11703" y="4468"/>
                    </a:lnTo>
                    <a:lnTo>
                      <a:pt x="11703" y="2979"/>
                    </a:lnTo>
                    <a:lnTo>
                      <a:pt x="12288" y="2979"/>
                    </a:lnTo>
                    <a:lnTo>
                      <a:pt x="13458" y="2979"/>
                    </a:lnTo>
                    <a:lnTo>
                      <a:pt x="13458" y="4468"/>
                    </a:lnTo>
                    <a:lnTo>
                      <a:pt x="13458" y="5213"/>
                    </a:lnTo>
                    <a:lnTo>
                      <a:pt x="14043" y="5213"/>
                    </a:lnTo>
                    <a:lnTo>
                      <a:pt x="14043" y="5958"/>
                    </a:lnTo>
                    <a:lnTo>
                      <a:pt x="14629" y="7447"/>
                    </a:lnTo>
                    <a:lnTo>
                      <a:pt x="14629" y="8192"/>
                    </a:lnTo>
                    <a:lnTo>
                      <a:pt x="14629" y="8937"/>
                    </a:lnTo>
                    <a:lnTo>
                      <a:pt x="15799" y="8937"/>
                    </a:lnTo>
                    <a:lnTo>
                      <a:pt x="15799" y="10426"/>
                    </a:lnTo>
                    <a:lnTo>
                      <a:pt x="15799" y="11171"/>
                    </a:lnTo>
                    <a:lnTo>
                      <a:pt x="15799" y="11916"/>
                    </a:lnTo>
                    <a:lnTo>
                      <a:pt x="15799" y="13405"/>
                    </a:lnTo>
                    <a:lnTo>
                      <a:pt x="15799" y="14150"/>
                    </a:lnTo>
                    <a:lnTo>
                      <a:pt x="16384" y="14150"/>
                    </a:lnTo>
                    <a:lnTo>
                      <a:pt x="15799" y="14895"/>
                    </a:lnTo>
                    <a:lnTo>
                      <a:pt x="14629" y="14895"/>
                    </a:lnTo>
                    <a:lnTo>
                      <a:pt x="14043" y="14895"/>
                    </a:lnTo>
                    <a:lnTo>
                      <a:pt x="13458" y="14895"/>
                    </a:lnTo>
                    <a:lnTo>
                      <a:pt x="11703" y="14150"/>
                    </a:lnTo>
                    <a:lnTo>
                      <a:pt x="11118" y="14150"/>
                    </a:lnTo>
                    <a:lnTo>
                      <a:pt x="11118" y="14895"/>
                    </a:lnTo>
                    <a:lnTo>
                      <a:pt x="9947" y="14895"/>
                    </a:lnTo>
                    <a:lnTo>
                      <a:pt x="8777" y="16384"/>
                    </a:lnTo>
                    <a:lnTo>
                      <a:pt x="7607" y="14895"/>
                    </a:lnTo>
                    <a:lnTo>
                      <a:pt x="7022" y="14150"/>
                    </a:lnTo>
                    <a:lnTo>
                      <a:pt x="6437" y="14150"/>
                    </a:lnTo>
                    <a:lnTo>
                      <a:pt x="5266" y="11916"/>
                    </a:lnTo>
                    <a:lnTo>
                      <a:pt x="4681" y="11171"/>
                    </a:lnTo>
                    <a:lnTo>
                      <a:pt x="4096" y="11171"/>
                    </a:lnTo>
                    <a:lnTo>
                      <a:pt x="2341" y="10426"/>
                    </a:lnTo>
                    <a:lnTo>
                      <a:pt x="1755" y="10426"/>
                    </a:lnTo>
                    <a:lnTo>
                      <a:pt x="1755" y="8937"/>
                    </a:lnTo>
                    <a:lnTo>
                      <a:pt x="585" y="8937"/>
                    </a:lnTo>
                    <a:lnTo>
                      <a:pt x="0" y="8192"/>
                    </a:lnTo>
                    <a:lnTo>
                      <a:pt x="0" y="7447"/>
                    </a:lnTo>
                    <a:lnTo>
                      <a:pt x="585" y="7447"/>
                    </a:lnTo>
                    <a:lnTo>
                      <a:pt x="2341" y="5213"/>
                    </a:lnTo>
                    <a:lnTo>
                      <a:pt x="2341" y="4468"/>
                    </a:lnTo>
                    <a:lnTo>
                      <a:pt x="1755" y="4468"/>
                    </a:lnTo>
                    <a:lnTo>
                      <a:pt x="585" y="4468"/>
                    </a:lnTo>
                    <a:lnTo>
                      <a:pt x="0" y="2979"/>
                    </a:lnTo>
                    <a:lnTo>
                      <a:pt x="0" y="2234"/>
                    </a:lnTo>
                    <a:lnTo>
                      <a:pt x="585" y="1489"/>
                    </a:lnTo>
                    <a:lnTo>
                      <a:pt x="1755" y="0"/>
                    </a:lnTo>
                    <a:lnTo>
                      <a:pt x="2341" y="0"/>
                    </a:lnTo>
                    <a:lnTo>
                      <a:pt x="2926" y="0"/>
                    </a:lnTo>
                    <a:lnTo>
                      <a:pt x="4096" y="1489"/>
                    </a:lnTo>
                    <a:lnTo>
                      <a:pt x="4681" y="1489"/>
                    </a:lnTo>
                    <a:lnTo>
                      <a:pt x="5266"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9" name="Drawing 14"/>
              <p:cNvSpPr>
                <a:spLocks noChangeAspect="1"/>
              </p:cNvSpPr>
              <p:nvPr/>
            </p:nvSpPr>
            <p:spPr bwMode="auto">
              <a:xfrm>
                <a:off x="1446" y="-90756"/>
                <a:ext cx="3042" cy="39"/>
              </a:xfrm>
              <a:custGeom>
                <a:avLst/>
                <a:gdLst/>
                <a:ahLst/>
                <a:cxnLst>
                  <a:cxn ang="0">
                    <a:pos x="5461" y="1680"/>
                  </a:cxn>
                  <a:cxn ang="0">
                    <a:pos x="6302" y="1260"/>
                  </a:cxn>
                  <a:cxn ang="0">
                    <a:pos x="7142" y="1260"/>
                  </a:cxn>
                  <a:cxn ang="0">
                    <a:pos x="8402" y="1260"/>
                  </a:cxn>
                  <a:cxn ang="0">
                    <a:pos x="8822" y="1680"/>
                  </a:cxn>
                  <a:cxn ang="0">
                    <a:pos x="10082" y="1680"/>
                  </a:cxn>
                  <a:cxn ang="0">
                    <a:pos x="10503" y="2941"/>
                  </a:cxn>
                  <a:cxn ang="0">
                    <a:pos x="11763" y="2941"/>
                  </a:cxn>
                  <a:cxn ang="0">
                    <a:pos x="11763" y="1680"/>
                  </a:cxn>
                  <a:cxn ang="0">
                    <a:pos x="11763" y="840"/>
                  </a:cxn>
                  <a:cxn ang="0">
                    <a:pos x="12183" y="840"/>
                  </a:cxn>
                  <a:cxn ang="0">
                    <a:pos x="13023" y="1260"/>
                  </a:cxn>
                  <a:cxn ang="0">
                    <a:pos x="13443" y="2941"/>
                  </a:cxn>
                  <a:cxn ang="0">
                    <a:pos x="14704" y="4201"/>
                  </a:cxn>
                  <a:cxn ang="0">
                    <a:pos x="13863" y="4621"/>
                  </a:cxn>
                  <a:cxn ang="0">
                    <a:pos x="13863" y="5881"/>
                  </a:cxn>
                  <a:cxn ang="0">
                    <a:pos x="14704" y="7562"/>
                  </a:cxn>
                  <a:cxn ang="0">
                    <a:pos x="15124" y="8402"/>
                  </a:cxn>
                  <a:cxn ang="0">
                    <a:pos x="16384" y="9662"/>
                  </a:cxn>
                  <a:cxn ang="0">
                    <a:pos x="15544" y="10082"/>
                  </a:cxn>
                  <a:cxn ang="0">
                    <a:pos x="15544" y="11763"/>
                  </a:cxn>
                  <a:cxn ang="0">
                    <a:pos x="15124" y="15124"/>
                  </a:cxn>
                  <a:cxn ang="0">
                    <a:pos x="13443" y="15124"/>
                  </a:cxn>
                  <a:cxn ang="0">
                    <a:pos x="13023" y="15964"/>
                  </a:cxn>
                  <a:cxn ang="0">
                    <a:pos x="11763" y="16384"/>
                  </a:cxn>
                  <a:cxn ang="0">
                    <a:pos x="10503" y="16384"/>
                  </a:cxn>
                  <a:cxn ang="0">
                    <a:pos x="9662" y="15964"/>
                  </a:cxn>
                  <a:cxn ang="0">
                    <a:pos x="7982" y="14704"/>
                  </a:cxn>
                  <a:cxn ang="0">
                    <a:pos x="6722" y="14704"/>
                  </a:cxn>
                  <a:cxn ang="0">
                    <a:pos x="5461" y="15124"/>
                  </a:cxn>
                  <a:cxn ang="0">
                    <a:pos x="5041" y="14283"/>
                  </a:cxn>
                  <a:cxn ang="0">
                    <a:pos x="5461" y="13023"/>
                  </a:cxn>
                  <a:cxn ang="0">
                    <a:pos x="5461" y="13023"/>
                  </a:cxn>
                  <a:cxn ang="0">
                    <a:pos x="4621" y="12603"/>
                  </a:cxn>
                  <a:cxn ang="0">
                    <a:pos x="3361" y="11763"/>
                  </a:cxn>
                  <a:cxn ang="0">
                    <a:pos x="2101" y="10923"/>
                  </a:cxn>
                  <a:cxn ang="0">
                    <a:pos x="1680" y="9242"/>
                  </a:cxn>
                  <a:cxn ang="0">
                    <a:pos x="420" y="7982"/>
                  </a:cxn>
                  <a:cxn ang="0">
                    <a:pos x="1260" y="6722"/>
                  </a:cxn>
                  <a:cxn ang="0">
                    <a:pos x="0" y="5041"/>
                  </a:cxn>
                  <a:cxn ang="0">
                    <a:pos x="420" y="4621"/>
                  </a:cxn>
                  <a:cxn ang="0">
                    <a:pos x="0" y="3361"/>
                  </a:cxn>
                  <a:cxn ang="0">
                    <a:pos x="420" y="2941"/>
                  </a:cxn>
                  <a:cxn ang="0">
                    <a:pos x="1680" y="2941"/>
                  </a:cxn>
                  <a:cxn ang="0">
                    <a:pos x="2941" y="3361"/>
                  </a:cxn>
                  <a:cxn ang="0">
                    <a:pos x="4621" y="2521"/>
                  </a:cxn>
                </a:cxnLst>
                <a:rect l="0" t="0" r="r" b="b"/>
                <a:pathLst>
                  <a:path w="16384" h="16384">
                    <a:moveTo>
                      <a:pt x="4621" y="2521"/>
                    </a:moveTo>
                    <a:lnTo>
                      <a:pt x="5461" y="1680"/>
                    </a:lnTo>
                    <a:lnTo>
                      <a:pt x="6302" y="1680"/>
                    </a:lnTo>
                    <a:lnTo>
                      <a:pt x="6302" y="1260"/>
                    </a:lnTo>
                    <a:lnTo>
                      <a:pt x="6722" y="1260"/>
                    </a:lnTo>
                    <a:lnTo>
                      <a:pt x="7142" y="1260"/>
                    </a:lnTo>
                    <a:lnTo>
                      <a:pt x="7982" y="1260"/>
                    </a:lnTo>
                    <a:lnTo>
                      <a:pt x="8402" y="1260"/>
                    </a:lnTo>
                    <a:lnTo>
                      <a:pt x="8822" y="1260"/>
                    </a:lnTo>
                    <a:lnTo>
                      <a:pt x="8822" y="1680"/>
                    </a:lnTo>
                    <a:lnTo>
                      <a:pt x="9662" y="1680"/>
                    </a:lnTo>
                    <a:lnTo>
                      <a:pt x="10082" y="1680"/>
                    </a:lnTo>
                    <a:lnTo>
                      <a:pt x="10503" y="2521"/>
                    </a:lnTo>
                    <a:lnTo>
                      <a:pt x="10503" y="2941"/>
                    </a:lnTo>
                    <a:lnTo>
                      <a:pt x="11343" y="2941"/>
                    </a:lnTo>
                    <a:lnTo>
                      <a:pt x="11763" y="2941"/>
                    </a:lnTo>
                    <a:lnTo>
                      <a:pt x="11763" y="2521"/>
                    </a:lnTo>
                    <a:lnTo>
                      <a:pt x="11763" y="1680"/>
                    </a:lnTo>
                    <a:lnTo>
                      <a:pt x="11763" y="1260"/>
                    </a:lnTo>
                    <a:lnTo>
                      <a:pt x="11763" y="840"/>
                    </a:lnTo>
                    <a:lnTo>
                      <a:pt x="12183" y="0"/>
                    </a:lnTo>
                    <a:lnTo>
                      <a:pt x="12183" y="840"/>
                    </a:lnTo>
                    <a:lnTo>
                      <a:pt x="13023" y="840"/>
                    </a:lnTo>
                    <a:lnTo>
                      <a:pt x="13023" y="1260"/>
                    </a:lnTo>
                    <a:lnTo>
                      <a:pt x="13443" y="2521"/>
                    </a:lnTo>
                    <a:lnTo>
                      <a:pt x="13443" y="2941"/>
                    </a:lnTo>
                    <a:lnTo>
                      <a:pt x="13863" y="3361"/>
                    </a:lnTo>
                    <a:lnTo>
                      <a:pt x="14704" y="4201"/>
                    </a:lnTo>
                    <a:lnTo>
                      <a:pt x="14704" y="4621"/>
                    </a:lnTo>
                    <a:lnTo>
                      <a:pt x="13863" y="4621"/>
                    </a:lnTo>
                    <a:lnTo>
                      <a:pt x="13863" y="5041"/>
                    </a:lnTo>
                    <a:lnTo>
                      <a:pt x="13863" y="5881"/>
                    </a:lnTo>
                    <a:lnTo>
                      <a:pt x="13863" y="6302"/>
                    </a:lnTo>
                    <a:lnTo>
                      <a:pt x="14704" y="7562"/>
                    </a:lnTo>
                    <a:lnTo>
                      <a:pt x="14704" y="8402"/>
                    </a:lnTo>
                    <a:lnTo>
                      <a:pt x="15124" y="8402"/>
                    </a:lnTo>
                    <a:lnTo>
                      <a:pt x="15124" y="9242"/>
                    </a:lnTo>
                    <a:lnTo>
                      <a:pt x="16384" y="9662"/>
                    </a:lnTo>
                    <a:lnTo>
                      <a:pt x="15544" y="9662"/>
                    </a:lnTo>
                    <a:lnTo>
                      <a:pt x="15544" y="10082"/>
                    </a:lnTo>
                    <a:lnTo>
                      <a:pt x="15544" y="10923"/>
                    </a:lnTo>
                    <a:lnTo>
                      <a:pt x="15544" y="11763"/>
                    </a:lnTo>
                    <a:lnTo>
                      <a:pt x="15124" y="14704"/>
                    </a:lnTo>
                    <a:lnTo>
                      <a:pt x="15124" y="15124"/>
                    </a:lnTo>
                    <a:lnTo>
                      <a:pt x="14704" y="15124"/>
                    </a:lnTo>
                    <a:lnTo>
                      <a:pt x="13443" y="15124"/>
                    </a:lnTo>
                    <a:lnTo>
                      <a:pt x="13023" y="15124"/>
                    </a:lnTo>
                    <a:lnTo>
                      <a:pt x="13023" y="15964"/>
                    </a:lnTo>
                    <a:lnTo>
                      <a:pt x="12183" y="16384"/>
                    </a:lnTo>
                    <a:lnTo>
                      <a:pt x="11763" y="16384"/>
                    </a:lnTo>
                    <a:lnTo>
                      <a:pt x="11343" y="16384"/>
                    </a:lnTo>
                    <a:lnTo>
                      <a:pt x="10503" y="16384"/>
                    </a:lnTo>
                    <a:lnTo>
                      <a:pt x="10082" y="15964"/>
                    </a:lnTo>
                    <a:lnTo>
                      <a:pt x="9662" y="15964"/>
                    </a:lnTo>
                    <a:lnTo>
                      <a:pt x="8822" y="15964"/>
                    </a:lnTo>
                    <a:lnTo>
                      <a:pt x="7982" y="14704"/>
                    </a:lnTo>
                    <a:lnTo>
                      <a:pt x="7142" y="14704"/>
                    </a:lnTo>
                    <a:lnTo>
                      <a:pt x="6722" y="14704"/>
                    </a:lnTo>
                    <a:lnTo>
                      <a:pt x="6302" y="15124"/>
                    </a:lnTo>
                    <a:lnTo>
                      <a:pt x="5461" y="15124"/>
                    </a:lnTo>
                    <a:lnTo>
                      <a:pt x="5041" y="15124"/>
                    </a:lnTo>
                    <a:lnTo>
                      <a:pt x="5041" y="14283"/>
                    </a:lnTo>
                    <a:lnTo>
                      <a:pt x="5461" y="13443"/>
                    </a:lnTo>
                    <a:lnTo>
                      <a:pt x="5461" y="13023"/>
                    </a:lnTo>
                    <a:lnTo>
                      <a:pt x="6302" y="13023"/>
                    </a:lnTo>
                    <a:lnTo>
                      <a:pt x="5461" y="13023"/>
                    </a:lnTo>
                    <a:lnTo>
                      <a:pt x="5041" y="13023"/>
                    </a:lnTo>
                    <a:lnTo>
                      <a:pt x="4621" y="12603"/>
                    </a:lnTo>
                    <a:lnTo>
                      <a:pt x="3781" y="11763"/>
                    </a:lnTo>
                    <a:lnTo>
                      <a:pt x="3361" y="11763"/>
                    </a:lnTo>
                    <a:lnTo>
                      <a:pt x="2101" y="11343"/>
                    </a:lnTo>
                    <a:lnTo>
                      <a:pt x="2101" y="10923"/>
                    </a:lnTo>
                    <a:lnTo>
                      <a:pt x="2101" y="10082"/>
                    </a:lnTo>
                    <a:lnTo>
                      <a:pt x="1680" y="9242"/>
                    </a:lnTo>
                    <a:lnTo>
                      <a:pt x="1260" y="8402"/>
                    </a:lnTo>
                    <a:lnTo>
                      <a:pt x="420" y="7982"/>
                    </a:lnTo>
                    <a:lnTo>
                      <a:pt x="1260" y="7562"/>
                    </a:lnTo>
                    <a:lnTo>
                      <a:pt x="1260" y="6722"/>
                    </a:lnTo>
                    <a:lnTo>
                      <a:pt x="1260" y="6302"/>
                    </a:lnTo>
                    <a:lnTo>
                      <a:pt x="0" y="5041"/>
                    </a:lnTo>
                    <a:lnTo>
                      <a:pt x="420" y="5041"/>
                    </a:lnTo>
                    <a:lnTo>
                      <a:pt x="420" y="4621"/>
                    </a:lnTo>
                    <a:lnTo>
                      <a:pt x="0" y="4201"/>
                    </a:lnTo>
                    <a:lnTo>
                      <a:pt x="0" y="3361"/>
                    </a:lnTo>
                    <a:lnTo>
                      <a:pt x="0" y="2941"/>
                    </a:lnTo>
                    <a:lnTo>
                      <a:pt x="420" y="2941"/>
                    </a:lnTo>
                    <a:lnTo>
                      <a:pt x="1260" y="2941"/>
                    </a:lnTo>
                    <a:lnTo>
                      <a:pt x="1680" y="2941"/>
                    </a:lnTo>
                    <a:lnTo>
                      <a:pt x="2101" y="3361"/>
                    </a:lnTo>
                    <a:lnTo>
                      <a:pt x="2941" y="3361"/>
                    </a:lnTo>
                    <a:lnTo>
                      <a:pt x="3781" y="2941"/>
                    </a:lnTo>
                    <a:lnTo>
                      <a:pt x="4621" y="252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0" name="Drawing 15"/>
              <p:cNvSpPr>
                <a:spLocks noChangeAspect="1"/>
              </p:cNvSpPr>
              <p:nvPr/>
            </p:nvSpPr>
            <p:spPr bwMode="auto">
              <a:xfrm>
                <a:off x="3864" y="-90725"/>
                <a:ext cx="936" cy="28"/>
              </a:xfrm>
              <a:custGeom>
                <a:avLst/>
                <a:gdLst/>
                <a:ahLst/>
                <a:cxnLst>
                  <a:cxn ang="0">
                    <a:pos x="10923" y="4096"/>
                  </a:cxn>
                  <a:cxn ang="0">
                    <a:pos x="10923" y="2926"/>
                  </a:cxn>
                  <a:cxn ang="0">
                    <a:pos x="10923" y="2341"/>
                  </a:cxn>
                  <a:cxn ang="0">
                    <a:pos x="10923" y="585"/>
                  </a:cxn>
                  <a:cxn ang="0">
                    <a:pos x="12288" y="585"/>
                  </a:cxn>
                  <a:cxn ang="0">
                    <a:pos x="12288" y="0"/>
                  </a:cxn>
                  <a:cxn ang="0">
                    <a:pos x="13653" y="0"/>
                  </a:cxn>
                  <a:cxn ang="0">
                    <a:pos x="16384" y="585"/>
                  </a:cxn>
                  <a:cxn ang="0">
                    <a:pos x="16384" y="1755"/>
                  </a:cxn>
                  <a:cxn ang="0">
                    <a:pos x="16384" y="4096"/>
                  </a:cxn>
                  <a:cxn ang="0">
                    <a:pos x="16384" y="4681"/>
                  </a:cxn>
                  <a:cxn ang="0">
                    <a:pos x="16384" y="5266"/>
                  </a:cxn>
                  <a:cxn ang="0">
                    <a:pos x="13653" y="6437"/>
                  </a:cxn>
                  <a:cxn ang="0">
                    <a:pos x="12288" y="7022"/>
                  </a:cxn>
                  <a:cxn ang="0">
                    <a:pos x="12288" y="7607"/>
                  </a:cxn>
                  <a:cxn ang="0">
                    <a:pos x="10923" y="8777"/>
                  </a:cxn>
                  <a:cxn ang="0">
                    <a:pos x="10923" y="9362"/>
                  </a:cxn>
                  <a:cxn ang="0">
                    <a:pos x="10923" y="9947"/>
                  </a:cxn>
                  <a:cxn ang="0">
                    <a:pos x="10923" y="11703"/>
                  </a:cxn>
                  <a:cxn ang="0">
                    <a:pos x="8192" y="12288"/>
                  </a:cxn>
                  <a:cxn ang="0">
                    <a:pos x="8192" y="13458"/>
                  </a:cxn>
                  <a:cxn ang="0">
                    <a:pos x="6827" y="14043"/>
                  </a:cxn>
                  <a:cxn ang="0">
                    <a:pos x="5461" y="16384"/>
                  </a:cxn>
                  <a:cxn ang="0">
                    <a:pos x="2731" y="16384"/>
                  </a:cxn>
                  <a:cxn ang="0">
                    <a:pos x="2731" y="15799"/>
                  </a:cxn>
                  <a:cxn ang="0">
                    <a:pos x="2731" y="14629"/>
                  </a:cxn>
                  <a:cxn ang="0">
                    <a:pos x="2731" y="14043"/>
                  </a:cxn>
                  <a:cxn ang="0">
                    <a:pos x="2731" y="13458"/>
                  </a:cxn>
                  <a:cxn ang="0">
                    <a:pos x="1365" y="13458"/>
                  </a:cxn>
                  <a:cxn ang="0">
                    <a:pos x="1365" y="12288"/>
                  </a:cxn>
                  <a:cxn ang="0">
                    <a:pos x="0" y="11703"/>
                  </a:cxn>
                  <a:cxn ang="0">
                    <a:pos x="0" y="11118"/>
                  </a:cxn>
                  <a:cxn ang="0">
                    <a:pos x="1365" y="11118"/>
                  </a:cxn>
                  <a:cxn ang="0">
                    <a:pos x="2731" y="9947"/>
                  </a:cxn>
                  <a:cxn ang="0">
                    <a:pos x="2731" y="9362"/>
                  </a:cxn>
                  <a:cxn ang="0">
                    <a:pos x="2731" y="8777"/>
                  </a:cxn>
                  <a:cxn ang="0">
                    <a:pos x="2731" y="7607"/>
                  </a:cxn>
                  <a:cxn ang="0">
                    <a:pos x="2731" y="7022"/>
                  </a:cxn>
                  <a:cxn ang="0">
                    <a:pos x="6827" y="5266"/>
                  </a:cxn>
                  <a:cxn ang="0">
                    <a:pos x="6827" y="4681"/>
                  </a:cxn>
                  <a:cxn ang="0">
                    <a:pos x="8192" y="4096"/>
                  </a:cxn>
                  <a:cxn ang="0">
                    <a:pos x="10923" y="4096"/>
                  </a:cxn>
                </a:cxnLst>
                <a:rect l="0" t="0" r="r" b="b"/>
                <a:pathLst>
                  <a:path w="16384" h="16384">
                    <a:moveTo>
                      <a:pt x="10923" y="4096"/>
                    </a:moveTo>
                    <a:lnTo>
                      <a:pt x="10923" y="2926"/>
                    </a:lnTo>
                    <a:lnTo>
                      <a:pt x="10923" y="2341"/>
                    </a:lnTo>
                    <a:lnTo>
                      <a:pt x="10923" y="585"/>
                    </a:lnTo>
                    <a:lnTo>
                      <a:pt x="12288" y="585"/>
                    </a:lnTo>
                    <a:lnTo>
                      <a:pt x="12288" y="0"/>
                    </a:lnTo>
                    <a:lnTo>
                      <a:pt x="13653" y="0"/>
                    </a:lnTo>
                    <a:lnTo>
                      <a:pt x="16384" y="585"/>
                    </a:lnTo>
                    <a:lnTo>
                      <a:pt x="16384" y="1755"/>
                    </a:lnTo>
                    <a:lnTo>
                      <a:pt x="16384" y="4096"/>
                    </a:lnTo>
                    <a:lnTo>
                      <a:pt x="16384" y="4681"/>
                    </a:lnTo>
                    <a:lnTo>
                      <a:pt x="16384" y="5266"/>
                    </a:lnTo>
                    <a:lnTo>
                      <a:pt x="13653" y="6437"/>
                    </a:lnTo>
                    <a:lnTo>
                      <a:pt x="12288" y="7022"/>
                    </a:lnTo>
                    <a:lnTo>
                      <a:pt x="12288" y="7607"/>
                    </a:lnTo>
                    <a:lnTo>
                      <a:pt x="10923" y="8777"/>
                    </a:lnTo>
                    <a:lnTo>
                      <a:pt x="10923" y="9362"/>
                    </a:lnTo>
                    <a:lnTo>
                      <a:pt x="10923" y="9947"/>
                    </a:lnTo>
                    <a:lnTo>
                      <a:pt x="10923" y="11703"/>
                    </a:lnTo>
                    <a:lnTo>
                      <a:pt x="8192" y="12288"/>
                    </a:lnTo>
                    <a:lnTo>
                      <a:pt x="8192" y="13458"/>
                    </a:lnTo>
                    <a:lnTo>
                      <a:pt x="6827" y="14043"/>
                    </a:lnTo>
                    <a:lnTo>
                      <a:pt x="5461" y="16384"/>
                    </a:lnTo>
                    <a:lnTo>
                      <a:pt x="2731" y="16384"/>
                    </a:lnTo>
                    <a:lnTo>
                      <a:pt x="2731" y="15799"/>
                    </a:lnTo>
                    <a:lnTo>
                      <a:pt x="2731" y="14629"/>
                    </a:lnTo>
                    <a:lnTo>
                      <a:pt x="2731" y="14043"/>
                    </a:lnTo>
                    <a:lnTo>
                      <a:pt x="2731" y="13458"/>
                    </a:lnTo>
                    <a:lnTo>
                      <a:pt x="1365" y="13458"/>
                    </a:lnTo>
                    <a:lnTo>
                      <a:pt x="1365" y="12288"/>
                    </a:lnTo>
                    <a:lnTo>
                      <a:pt x="0" y="11703"/>
                    </a:lnTo>
                    <a:lnTo>
                      <a:pt x="0" y="11118"/>
                    </a:lnTo>
                    <a:lnTo>
                      <a:pt x="1365" y="11118"/>
                    </a:lnTo>
                    <a:lnTo>
                      <a:pt x="2731" y="9947"/>
                    </a:lnTo>
                    <a:lnTo>
                      <a:pt x="2731" y="9362"/>
                    </a:lnTo>
                    <a:lnTo>
                      <a:pt x="2731" y="8777"/>
                    </a:lnTo>
                    <a:lnTo>
                      <a:pt x="2731" y="7607"/>
                    </a:lnTo>
                    <a:lnTo>
                      <a:pt x="2731" y="7022"/>
                    </a:lnTo>
                    <a:lnTo>
                      <a:pt x="6827" y="5266"/>
                    </a:lnTo>
                    <a:lnTo>
                      <a:pt x="6827" y="4681"/>
                    </a:lnTo>
                    <a:lnTo>
                      <a:pt x="8192" y="4096"/>
                    </a:lnTo>
                    <a:lnTo>
                      <a:pt x="10923" y="409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21" name="Drawing 16"/>
              <p:cNvSpPr>
                <a:spLocks noChangeAspect="1"/>
              </p:cNvSpPr>
              <p:nvPr/>
            </p:nvSpPr>
            <p:spPr bwMode="auto">
              <a:xfrm>
                <a:off x="-3000" y="-90890"/>
                <a:ext cx="7488" cy="184"/>
              </a:xfrm>
              <a:custGeom>
                <a:avLst/>
                <a:gdLst/>
                <a:ahLst/>
                <a:cxnLst>
                  <a:cxn ang="0">
                    <a:pos x="2901" y="15405"/>
                  </a:cxn>
                  <a:cxn ang="0">
                    <a:pos x="2901" y="14069"/>
                  </a:cxn>
                  <a:cxn ang="0">
                    <a:pos x="2389" y="12822"/>
                  </a:cxn>
                  <a:cxn ang="0">
                    <a:pos x="853" y="11932"/>
                  </a:cxn>
                  <a:cxn ang="0">
                    <a:pos x="0" y="12110"/>
                  </a:cxn>
                  <a:cxn ang="0">
                    <a:pos x="341" y="11130"/>
                  </a:cxn>
                  <a:cxn ang="0">
                    <a:pos x="171" y="9706"/>
                  </a:cxn>
                  <a:cxn ang="0">
                    <a:pos x="0" y="8014"/>
                  </a:cxn>
                  <a:cxn ang="0">
                    <a:pos x="853" y="6500"/>
                  </a:cxn>
                  <a:cxn ang="0">
                    <a:pos x="2048" y="4363"/>
                  </a:cxn>
                  <a:cxn ang="0">
                    <a:pos x="3584" y="3295"/>
                  </a:cxn>
                  <a:cxn ang="0">
                    <a:pos x="6827" y="3027"/>
                  </a:cxn>
                  <a:cxn ang="0">
                    <a:pos x="9045" y="2493"/>
                  </a:cxn>
                  <a:cxn ang="0">
                    <a:pos x="10240" y="1247"/>
                  </a:cxn>
                  <a:cxn ang="0">
                    <a:pos x="12288" y="534"/>
                  </a:cxn>
                  <a:cxn ang="0">
                    <a:pos x="13995" y="0"/>
                  </a:cxn>
                  <a:cxn ang="0">
                    <a:pos x="13824" y="445"/>
                  </a:cxn>
                  <a:cxn ang="0">
                    <a:pos x="13824" y="1514"/>
                  </a:cxn>
                  <a:cxn ang="0">
                    <a:pos x="13995" y="2671"/>
                  </a:cxn>
                  <a:cxn ang="0">
                    <a:pos x="13141" y="3651"/>
                  </a:cxn>
                  <a:cxn ang="0">
                    <a:pos x="12629" y="4452"/>
                  </a:cxn>
                  <a:cxn ang="0">
                    <a:pos x="12629" y="5165"/>
                  </a:cxn>
                  <a:cxn ang="0">
                    <a:pos x="12629" y="5165"/>
                  </a:cxn>
                  <a:cxn ang="0">
                    <a:pos x="11605" y="5877"/>
                  </a:cxn>
                  <a:cxn ang="0">
                    <a:pos x="12459" y="6055"/>
                  </a:cxn>
                  <a:cxn ang="0">
                    <a:pos x="11947" y="6589"/>
                  </a:cxn>
                  <a:cxn ang="0">
                    <a:pos x="12288" y="7213"/>
                  </a:cxn>
                  <a:cxn ang="0">
                    <a:pos x="13312" y="6856"/>
                  </a:cxn>
                  <a:cxn ang="0">
                    <a:pos x="14507" y="6945"/>
                  </a:cxn>
                  <a:cxn ang="0">
                    <a:pos x="16043" y="7123"/>
                  </a:cxn>
                  <a:cxn ang="0">
                    <a:pos x="16043" y="8192"/>
                  </a:cxn>
                  <a:cxn ang="0">
                    <a:pos x="14507" y="8904"/>
                  </a:cxn>
                  <a:cxn ang="0">
                    <a:pos x="13824" y="9082"/>
                  </a:cxn>
                  <a:cxn ang="0">
                    <a:pos x="13312" y="8548"/>
                  </a:cxn>
                  <a:cxn ang="0">
                    <a:pos x="12459" y="9261"/>
                  </a:cxn>
                  <a:cxn ang="0">
                    <a:pos x="11947" y="10418"/>
                  </a:cxn>
                  <a:cxn ang="0">
                    <a:pos x="10240" y="10507"/>
                  </a:cxn>
                  <a:cxn ang="0">
                    <a:pos x="10581" y="11398"/>
                  </a:cxn>
                  <a:cxn ang="0">
                    <a:pos x="8533" y="11398"/>
                  </a:cxn>
                  <a:cxn ang="0">
                    <a:pos x="9216" y="12110"/>
                  </a:cxn>
                  <a:cxn ang="0">
                    <a:pos x="8363" y="12644"/>
                  </a:cxn>
                  <a:cxn ang="0">
                    <a:pos x="8363" y="13000"/>
                  </a:cxn>
                  <a:cxn ang="0">
                    <a:pos x="8363" y="13980"/>
                  </a:cxn>
                  <a:cxn ang="0">
                    <a:pos x="8533" y="14247"/>
                  </a:cxn>
                  <a:cxn ang="0">
                    <a:pos x="7509" y="14603"/>
                  </a:cxn>
                  <a:cxn ang="0">
                    <a:pos x="7509" y="15405"/>
                  </a:cxn>
                  <a:cxn ang="0">
                    <a:pos x="8533" y="15672"/>
                  </a:cxn>
                  <a:cxn ang="0">
                    <a:pos x="8875" y="16117"/>
                  </a:cxn>
                  <a:cxn ang="0">
                    <a:pos x="8192" y="16028"/>
                  </a:cxn>
                  <a:cxn ang="0">
                    <a:pos x="7680" y="16117"/>
                  </a:cxn>
                  <a:cxn ang="0">
                    <a:pos x="6315" y="16384"/>
                  </a:cxn>
                  <a:cxn ang="0">
                    <a:pos x="3755" y="16028"/>
                  </a:cxn>
                </a:cxnLst>
                <a:rect l="0" t="0" r="r" b="b"/>
                <a:pathLst>
                  <a:path w="16384" h="16384">
                    <a:moveTo>
                      <a:pt x="2901" y="16028"/>
                    </a:moveTo>
                    <a:lnTo>
                      <a:pt x="2901" y="15405"/>
                    </a:lnTo>
                    <a:lnTo>
                      <a:pt x="2901" y="14692"/>
                    </a:lnTo>
                    <a:lnTo>
                      <a:pt x="2901" y="14069"/>
                    </a:lnTo>
                    <a:lnTo>
                      <a:pt x="2901" y="13357"/>
                    </a:lnTo>
                    <a:lnTo>
                      <a:pt x="2389" y="12822"/>
                    </a:lnTo>
                    <a:lnTo>
                      <a:pt x="1707" y="12466"/>
                    </a:lnTo>
                    <a:lnTo>
                      <a:pt x="853" y="11932"/>
                    </a:lnTo>
                    <a:lnTo>
                      <a:pt x="341" y="12199"/>
                    </a:lnTo>
                    <a:lnTo>
                      <a:pt x="0" y="12110"/>
                    </a:lnTo>
                    <a:lnTo>
                      <a:pt x="0" y="11843"/>
                    </a:lnTo>
                    <a:lnTo>
                      <a:pt x="341" y="11130"/>
                    </a:lnTo>
                    <a:lnTo>
                      <a:pt x="341" y="10329"/>
                    </a:lnTo>
                    <a:lnTo>
                      <a:pt x="171" y="9706"/>
                    </a:lnTo>
                    <a:lnTo>
                      <a:pt x="0" y="8904"/>
                    </a:lnTo>
                    <a:lnTo>
                      <a:pt x="0" y="8014"/>
                    </a:lnTo>
                    <a:lnTo>
                      <a:pt x="171" y="7302"/>
                    </a:lnTo>
                    <a:lnTo>
                      <a:pt x="853" y="6500"/>
                    </a:lnTo>
                    <a:lnTo>
                      <a:pt x="1024" y="5788"/>
                    </a:lnTo>
                    <a:lnTo>
                      <a:pt x="2048" y="4363"/>
                    </a:lnTo>
                    <a:lnTo>
                      <a:pt x="2389" y="3740"/>
                    </a:lnTo>
                    <a:lnTo>
                      <a:pt x="3584" y="3295"/>
                    </a:lnTo>
                    <a:lnTo>
                      <a:pt x="5120" y="3027"/>
                    </a:lnTo>
                    <a:lnTo>
                      <a:pt x="6827" y="3027"/>
                    </a:lnTo>
                    <a:lnTo>
                      <a:pt x="7851" y="2938"/>
                    </a:lnTo>
                    <a:lnTo>
                      <a:pt x="9045" y="2493"/>
                    </a:lnTo>
                    <a:lnTo>
                      <a:pt x="9557" y="1870"/>
                    </a:lnTo>
                    <a:lnTo>
                      <a:pt x="10240" y="1247"/>
                    </a:lnTo>
                    <a:lnTo>
                      <a:pt x="11093" y="801"/>
                    </a:lnTo>
                    <a:lnTo>
                      <a:pt x="12288" y="534"/>
                    </a:lnTo>
                    <a:lnTo>
                      <a:pt x="13312" y="356"/>
                    </a:lnTo>
                    <a:lnTo>
                      <a:pt x="13995" y="0"/>
                    </a:lnTo>
                    <a:lnTo>
                      <a:pt x="14336" y="89"/>
                    </a:lnTo>
                    <a:lnTo>
                      <a:pt x="13824" y="445"/>
                    </a:lnTo>
                    <a:lnTo>
                      <a:pt x="13653" y="1069"/>
                    </a:lnTo>
                    <a:lnTo>
                      <a:pt x="13824" y="1514"/>
                    </a:lnTo>
                    <a:lnTo>
                      <a:pt x="14336" y="2226"/>
                    </a:lnTo>
                    <a:lnTo>
                      <a:pt x="13995" y="2671"/>
                    </a:lnTo>
                    <a:lnTo>
                      <a:pt x="13312" y="3295"/>
                    </a:lnTo>
                    <a:lnTo>
                      <a:pt x="13141" y="3651"/>
                    </a:lnTo>
                    <a:lnTo>
                      <a:pt x="12971" y="4096"/>
                    </a:lnTo>
                    <a:lnTo>
                      <a:pt x="12629" y="4452"/>
                    </a:lnTo>
                    <a:lnTo>
                      <a:pt x="12629" y="4986"/>
                    </a:lnTo>
                    <a:lnTo>
                      <a:pt x="12629" y="5165"/>
                    </a:lnTo>
                    <a:lnTo>
                      <a:pt x="12459" y="5165"/>
                    </a:lnTo>
                    <a:lnTo>
                      <a:pt x="12629" y="5165"/>
                    </a:lnTo>
                    <a:lnTo>
                      <a:pt x="12459" y="5788"/>
                    </a:lnTo>
                    <a:lnTo>
                      <a:pt x="11605" y="5877"/>
                    </a:lnTo>
                    <a:lnTo>
                      <a:pt x="11605" y="6144"/>
                    </a:lnTo>
                    <a:lnTo>
                      <a:pt x="12459" y="6055"/>
                    </a:lnTo>
                    <a:lnTo>
                      <a:pt x="12629" y="6144"/>
                    </a:lnTo>
                    <a:lnTo>
                      <a:pt x="11947" y="6589"/>
                    </a:lnTo>
                    <a:lnTo>
                      <a:pt x="11947" y="6945"/>
                    </a:lnTo>
                    <a:lnTo>
                      <a:pt x="12288" y="7213"/>
                    </a:lnTo>
                    <a:lnTo>
                      <a:pt x="12629" y="6856"/>
                    </a:lnTo>
                    <a:lnTo>
                      <a:pt x="13312" y="6856"/>
                    </a:lnTo>
                    <a:lnTo>
                      <a:pt x="13824" y="7213"/>
                    </a:lnTo>
                    <a:lnTo>
                      <a:pt x="14507" y="6945"/>
                    </a:lnTo>
                    <a:lnTo>
                      <a:pt x="15701" y="6945"/>
                    </a:lnTo>
                    <a:lnTo>
                      <a:pt x="16043" y="7123"/>
                    </a:lnTo>
                    <a:lnTo>
                      <a:pt x="16384" y="7569"/>
                    </a:lnTo>
                    <a:lnTo>
                      <a:pt x="16043" y="8192"/>
                    </a:lnTo>
                    <a:lnTo>
                      <a:pt x="15189" y="8726"/>
                    </a:lnTo>
                    <a:lnTo>
                      <a:pt x="14507" y="8904"/>
                    </a:lnTo>
                    <a:lnTo>
                      <a:pt x="14507" y="8726"/>
                    </a:lnTo>
                    <a:lnTo>
                      <a:pt x="13824" y="9082"/>
                    </a:lnTo>
                    <a:lnTo>
                      <a:pt x="13312" y="8726"/>
                    </a:lnTo>
                    <a:lnTo>
                      <a:pt x="13312" y="8548"/>
                    </a:lnTo>
                    <a:lnTo>
                      <a:pt x="12971" y="8637"/>
                    </a:lnTo>
                    <a:lnTo>
                      <a:pt x="12459" y="9261"/>
                    </a:lnTo>
                    <a:lnTo>
                      <a:pt x="12629" y="10062"/>
                    </a:lnTo>
                    <a:lnTo>
                      <a:pt x="11947" y="10418"/>
                    </a:lnTo>
                    <a:lnTo>
                      <a:pt x="10581" y="10329"/>
                    </a:lnTo>
                    <a:lnTo>
                      <a:pt x="10240" y="10507"/>
                    </a:lnTo>
                    <a:lnTo>
                      <a:pt x="10581" y="11041"/>
                    </a:lnTo>
                    <a:lnTo>
                      <a:pt x="10581" y="11398"/>
                    </a:lnTo>
                    <a:lnTo>
                      <a:pt x="9216" y="11219"/>
                    </a:lnTo>
                    <a:lnTo>
                      <a:pt x="8533" y="11398"/>
                    </a:lnTo>
                    <a:lnTo>
                      <a:pt x="9216" y="11843"/>
                    </a:lnTo>
                    <a:lnTo>
                      <a:pt x="9216" y="12110"/>
                    </a:lnTo>
                    <a:lnTo>
                      <a:pt x="8875" y="12288"/>
                    </a:lnTo>
                    <a:lnTo>
                      <a:pt x="8363" y="12644"/>
                    </a:lnTo>
                    <a:lnTo>
                      <a:pt x="8533" y="12822"/>
                    </a:lnTo>
                    <a:lnTo>
                      <a:pt x="8363" y="13000"/>
                    </a:lnTo>
                    <a:lnTo>
                      <a:pt x="8192" y="13535"/>
                    </a:lnTo>
                    <a:lnTo>
                      <a:pt x="8363" y="13980"/>
                    </a:lnTo>
                    <a:lnTo>
                      <a:pt x="8533" y="13980"/>
                    </a:lnTo>
                    <a:lnTo>
                      <a:pt x="8533" y="14247"/>
                    </a:lnTo>
                    <a:lnTo>
                      <a:pt x="7851" y="14336"/>
                    </a:lnTo>
                    <a:lnTo>
                      <a:pt x="7509" y="14603"/>
                    </a:lnTo>
                    <a:lnTo>
                      <a:pt x="7509" y="15048"/>
                    </a:lnTo>
                    <a:lnTo>
                      <a:pt x="7509" y="15405"/>
                    </a:lnTo>
                    <a:lnTo>
                      <a:pt x="8192" y="15405"/>
                    </a:lnTo>
                    <a:lnTo>
                      <a:pt x="8533" y="15672"/>
                    </a:lnTo>
                    <a:lnTo>
                      <a:pt x="8875" y="15850"/>
                    </a:lnTo>
                    <a:lnTo>
                      <a:pt x="8875" y="16117"/>
                    </a:lnTo>
                    <a:lnTo>
                      <a:pt x="8363" y="16117"/>
                    </a:lnTo>
                    <a:lnTo>
                      <a:pt x="8192" y="16028"/>
                    </a:lnTo>
                    <a:lnTo>
                      <a:pt x="7851" y="16028"/>
                    </a:lnTo>
                    <a:lnTo>
                      <a:pt x="7680" y="16117"/>
                    </a:lnTo>
                    <a:lnTo>
                      <a:pt x="7168" y="16206"/>
                    </a:lnTo>
                    <a:lnTo>
                      <a:pt x="6315" y="16384"/>
                    </a:lnTo>
                    <a:lnTo>
                      <a:pt x="5120" y="16206"/>
                    </a:lnTo>
                    <a:lnTo>
                      <a:pt x="3755" y="16028"/>
                    </a:lnTo>
                    <a:lnTo>
                      <a:pt x="2901" y="1602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5" name="Finland"/>
            <p:cNvGrpSpPr>
              <a:grpSpLocks noChangeAspect="1"/>
            </p:cNvGrpSpPr>
            <p:nvPr/>
          </p:nvGrpSpPr>
          <p:grpSpPr bwMode="auto">
            <a:xfrm>
              <a:off x="2291" y="168"/>
              <a:ext cx="432" cy="853"/>
              <a:chOff x="-974" y="-3504"/>
              <a:chExt cx="19665" cy="659"/>
            </a:xfrm>
            <a:grpFill/>
          </p:grpSpPr>
          <p:sp>
            <p:nvSpPr>
              <p:cNvPr id="111" name="Drawing 18"/>
              <p:cNvSpPr>
                <a:spLocks noChangeAspect="1"/>
              </p:cNvSpPr>
              <p:nvPr/>
            </p:nvSpPr>
            <p:spPr bwMode="auto">
              <a:xfrm>
                <a:off x="-974" y="-3504"/>
                <a:ext cx="19665" cy="657"/>
              </a:xfrm>
              <a:custGeom>
                <a:avLst/>
                <a:gdLst/>
                <a:ahLst/>
                <a:cxnLst>
                  <a:cxn ang="0">
                    <a:pos x="12157" y="14763"/>
                  </a:cxn>
                  <a:cxn ang="0">
                    <a:pos x="10828" y="15062"/>
                  </a:cxn>
                  <a:cxn ang="0">
                    <a:pos x="10210" y="15287"/>
                  </a:cxn>
                  <a:cxn ang="0">
                    <a:pos x="9356" y="15536"/>
                  </a:cxn>
                  <a:cxn ang="0">
                    <a:pos x="8406" y="15935"/>
                  </a:cxn>
                  <a:cxn ang="0">
                    <a:pos x="7218" y="16184"/>
                  </a:cxn>
                  <a:cxn ang="0">
                    <a:pos x="6506" y="16384"/>
                  </a:cxn>
                  <a:cxn ang="0">
                    <a:pos x="6459" y="16035"/>
                  </a:cxn>
                  <a:cxn ang="0">
                    <a:pos x="5699" y="15761"/>
                  </a:cxn>
                  <a:cxn ang="0">
                    <a:pos x="4701" y="15436"/>
                  </a:cxn>
                  <a:cxn ang="0">
                    <a:pos x="3942" y="15162"/>
                  </a:cxn>
                  <a:cxn ang="0">
                    <a:pos x="3657" y="14838"/>
                  </a:cxn>
                  <a:cxn ang="0">
                    <a:pos x="3752" y="14264"/>
                  </a:cxn>
                  <a:cxn ang="0">
                    <a:pos x="3847" y="13840"/>
                  </a:cxn>
                  <a:cxn ang="0">
                    <a:pos x="3562" y="13466"/>
                  </a:cxn>
                  <a:cxn ang="0">
                    <a:pos x="2992" y="12569"/>
                  </a:cxn>
                  <a:cxn ang="0">
                    <a:pos x="2707" y="11870"/>
                  </a:cxn>
                  <a:cxn ang="0">
                    <a:pos x="3467" y="11471"/>
                  </a:cxn>
                  <a:cxn ang="0">
                    <a:pos x="3847" y="11147"/>
                  </a:cxn>
                  <a:cxn ang="0">
                    <a:pos x="4749" y="10499"/>
                  </a:cxn>
                  <a:cxn ang="0">
                    <a:pos x="5841" y="9401"/>
                  </a:cxn>
                  <a:cxn ang="0">
                    <a:pos x="6649" y="8354"/>
                  </a:cxn>
                  <a:cxn ang="0">
                    <a:pos x="7456" y="8080"/>
                  </a:cxn>
                  <a:cxn ang="0">
                    <a:pos x="7076" y="7506"/>
                  </a:cxn>
                  <a:cxn ang="0">
                    <a:pos x="6269" y="7082"/>
                  </a:cxn>
                  <a:cxn ang="0">
                    <a:pos x="5509" y="6783"/>
                  </a:cxn>
                  <a:cxn ang="0">
                    <a:pos x="4986" y="6584"/>
                  </a:cxn>
                  <a:cxn ang="0">
                    <a:pos x="4701" y="5486"/>
                  </a:cxn>
                  <a:cxn ang="0">
                    <a:pos x="4037" y="4613"/>
                  </a:cxn>
                  <a:cxn ang="0">
                    <a:pos x="3752" y="3691"/>
                  </a:cxn>
                  <a:cxn ang="0">
                    <a:pos x="2090" y="2918"/>
                  </a:cxn>
                  <a:cxn ang="0">
                    <a:pos x="237" y="2294"/>
                  </a:cxn>
                  <a:cxn ang="0">
                    <a:pos x="380" y="2095"/>
                  </a:cxn>
                  <a:cxn ang="0">
                    <a:pos x="1187" y="1870"/>
                  </a:cxn>
                  <a:cxn ang="0">
                    <a:pos x="2327" y="2494"/>
                  </a:cxn>
                  <a:cxn ang="0">
                    <a:pos x="3609" y="2319"/>
                  </a:cxn>
                  <a:cxn ang="0">
                    <a:pos x="4796" y="2369"/>
                  </a:cxn>
                  <a:cxn ang="0">
                    <a:pos x="5509" y="1621"/>
                  </a:cxn>
                  <a:cxn ang="0">
                    <a:pos x="5366" y="798"/>
                  </a:cxn>
                  <a:cxn ang="0">
                    <a:pos x="6411" y="299"/>
                  </a:cxn>
                  <a:cxn ang="0">
                    <a:pos x="7456" y="25"/>
                  </a:cxn>
                  <a:cxn ang="0">
                    <a:pos x="8548" y="324"/>
                  </a:cxn>
                  <a:cxn ang="0">
                    <a:pos x="9118" y="798"/>
                  </a:cxn>
                  <a:cxn ang="0">
                    <a:pos x="9118" y="1372"/>
                  </a:cxn>
                  <a:cxn ang="0">
                    <a:pos x="8786" y="1721"/>
                  </a:cxn>
                  <a:cxn ang="0">
                    <a:pos x="8928" y="2419"/>
                  </a:cxn>
                  <a:cxn ang="0">
                    <a:pos x="10400" y="2918"/>
                  </a:cxn>
                  <a:cxn ang="0">
                    <a:pos x="10875" y="3890"/>
                  </a:cxn>
                  <a:cxn ang="0">
                    <a:pos x="11350" y="5162"/>
                  </a:cxn>
                  <a:cxn ang="0">
                    <a:pos x="12537" y="6160"/>
                  </a:cxn>
                  <a:cxn ang="0">
                    <a:pos x="12490" y="6958"/>
                  </a:cxn>
                  <a:cxn ang="0">
                    <a:pos x="13440" y="7855"/>
                  </a:cxn>
                  <a:cxn ang="0">
                    <a:pos x="14199" y="9102"/>
                  </a:cxn>
                  <a:cxn ang="0">
                    <a:pos x="15529" y="9875"/>
                  </a:cxn>
                  <a:cxn ang="0">
                    <a:pos x="16147" y="10175"/>
                  </a:cxn>
                  <a:cxn ang="0">
                    <a:pos x="16099" y="11496"/>
                  </a:cxn>
                  <a:cxn ang="0">
                    <a:pos x="14057" y="13741"/>
                  </a:cxn>
                </a:cxnLst>
                <a:rect l="0" t="0" r="r" b="b"/>
                <a:pathLst>
                  <a:path w="16384" h="16384">
                    <a:moveTo>
                      <a:pt x="12870" y="14638"/>
                    </a:moveTo>
                    <a:lnTo>
                      <a:pt x="12775" y="14588"/>
                    </a:lnTo>
                    <a:lnTo>
                      <a:pt x="12727" y="14688"/>
                    </a:lnTo>
                    <a:lnTo>
                      <a:pt x="12680" y="14763"/>
                    </a:lnTo>
                    <a:lnTo>
                      <a:pt x="12490" y="14738"/>
                    </a:lnTo>
                    <a:lnTo>
                      <a:pt x="12157" y="14763"/>
                    </a:lnTo>
                    <a:lnTo>
                      <a:pt x="11920" y="14738"/>
                    </a:lnTo>
                    <a:lnTo>
                      <a:pt x="11635" y="14838"/>
                    </a:lnTo>
                    <a:lnTo>
                      <a:pt x="11398" y="14938"/>
                    </a:lnTo>
                    <a:lnTo>
                      <a:pt x="11160" y="14963"/>
                    </a:lnTo>
                    <a:lnTo>
                      <a:pt x="10970" y="14987"/>
                    </a:lnTo>
                    <a:lnTo>
                      <a:pt x="10828" y="15062"/>
                    </a:lnTo>
                    <a:lnTo>
                      <a:pt x="10685" y="15087"/>
                    </a:lnTo>
                    <a:lnTo>
                      <a:pt x="10448" y="15062"/>
                    </a:lnTo>
                    <a:lnTo>
                      <a:pt x="10400" y="15037"/>
                    </a:lnTo>
                    <a:lnTo>
                      <a:pt x="10495" y="15162"/>
                    </a:lnTo>
                    <a:lnTo>
                      <a:pt x="10400" y="15237"/>
                    </a:lnTo>
                    <a:lnTo>
                      <a:pt x="10210" y="15287"/>
                    </a:lnTo>
                    <a:lnTo>
                      <a:pt x="10068" y="15337"/>
                    </a:lnTo>
                    <a:lnTo>
                      <a:pt x="9878" y="15187"/>
                    </a:lnTo>
                    <a:lnTo>
                      <a:pt x="9830" y="15337"/>
                    </a:lnTo>
                    <a:lnTo>
                      <a:pt x="9735" y="15436"/>
                    </a:lnTo>
                    <a:lnTo>
                      <a:pt x="9498" y="15461"/>
                    </a:lnTo>
                    <a:lnTo>
                      <a:pt x="9356" y="15536"/>
                    </a:lnTo>
                    <a:lnTo>
                      <a:pt x="9166" y="15636"/>
                    </a:lnTo>
                    <a:lnTo>
                      <a:pt x="8976" y="15586"/>
                    </a:lnTo>
                    <a:lnTo>
                      <a:pt x="8786" y="15636"/>
                    </a:lnTo>
                    <a:lnTo>
                      <a:pt x="8596" y="15736"/>
                    </a:lnTo>
                    <a:lnTo>
                      <a:pt x="8501" y="15835"/>
                    </a:lnTo>
                    <a:lnTo>
                      <a:pt x="8406" y="15935"/>
                    </a:lnTo>
                    <a:lnTo>
                      <a:pt x="8311" y="15935"/>
                    </a:lnTo>
                    <a:lnTo>
                      <a:pt x="8168" y="15860"/>
                    </a:lnTo>
                    <a:lnTo>
                      <a:pt x="7978" y="15935"/>
                    </a:lnTo>
                    <a:lnTo>
                      <a:pt x="7788" y="15935"/>
                    </a:lnTo>
                    <a:lnTo>
                      <a:pt x="7408" y="16085"/>
                    </a:lnTo>
                    <a:lnTo>
                      <a:pt x="7218" y="16184"/>
                    </a:lnTo>
                    <a:lnTo>
                      <a:pt x="7076" y="16160"/>
                    </a:lnTo>
                    <a:lnTo>
                      <a:pt x="7028" y="16035"/>
                    </a:lnTo>
                    <a:lnTo>
                      <a:pt x="6981" y="15985"/>
                    </a:lnTo>
                    <a:lnTo>
                      <a:pt x="6886" y="16160"/>
                    </a:lnTo>
                    <a:lnTo>
                      <a:pt x="6791" y="16284"/>
                    </a:lnTo>
                    <a:lnTo>
                      <a:pt x="6506" y="16384"/>
                    </a:lnTo>
                    <a:lnTo>
                      <a:pt x="6411" y="16384"/>
                    </a:lnTo>
                    <a:lnTo>
                      <a:pt x="6649" y="16259"/>
                    </a:lnTo>
                    <a:lnTo>
                      <a:pt x="6696" y="16160"/>
                    </a:lnTo>
                    <a:lnTo>
                      <a:pt x="6601" y="16160"/>
                    </a:lnTo>
                    <a:lnTo>
                      <a:pt x="6459" y="16135"/>
                    </a:lnTo>
                    <a:lnTo>
                      <a:pt x="6459" y="16035"/>
                    </a:lnTo>
                    <a:lnTo>
                      <a:pt x="6411" y="15985"/>
                    </a:lnTo>
                    <a:lnTo>
                      <a:pt x="6316" y="15935"/>
                    </a:lnTo>
                    <a:lnTo>
                      <a:pt x="6126" y="15860"/>
                    </a:lnTo>
                    <a:lnTo>
                      <a:pt x="6126" y="15661"/>
                    </a:lnTo>
                    <a:lnTo>
                      <a:pt x="6079" y="15586"/>
                    </a:lnTo>
                    <a:lnTo>
                      <a:pt x="5699" y="15761"/>
                    </a:lnTo>
                    <a:lnTo>
                      <a:pt x="5651" y="15736"/>
                    </a:lnTo>
                    <a:lnTo>
                      <a:pt x="5509" y="15686"/>
                    </a:lnTo>
                    <a:lnTo>
                      <a:pt x="5509" y="15586"/>
                    </a:lnTo>
                    <a:lnTo>
                      <a:pt x="5461" y="15536"/>
                    </a:lnTo>
                    <a:lnTo>
                      <a:pt x="4986" y="15486"/>
                    </a:lnTo>
                    <a:lnTo>
                      <a:pt x="4701" y="15436"/>
                    </a:lnTo>
                    <a:lnTo>
                      <a:pt x="4512" y="15362"/>
                    </a:lnTo>
                    <a:lnTo>
                      <a:pt x="4369" y="15287"/>
                    </a:lnTo>
                    <a:lnTo>
                      <a:pt x="4227" y="15262"/>
                    </a:lnTo>
                    <a:lnTo>
                      <a:pt x="3847" y="15287"/>
                    </a:lnTo>
                    <a:lnTo>
                      <a:pt x="3799" y="15187"/>
                    </a:lnTo>
                    <a:lnTo>
                      <a:pt x="3942" y="15162"/>
                    </a:lnTo>
                    <a:lnTo>
                      <a:pt x="3942" y="15087"/>
                    </a:lnTo>
                    <a:lnTo>
                      <a:pt x="3847" y="15087"/>
                    </a:lnTo>
                    <a:lnTo>
                      <a:pt x="3752" y="15062"/>
                    </a:lnTo>
                    <a:lnTo>
                      <a:pt x="3657" y="14987"/>
                    </a:lnTo>
                    <a:lnTo>
                      <a:pt x="3752" y="14938"/>
                    </a:lnTo>
                    <a:lnTo>
                      <a:pt x="3657" y="14838"/>
                    </a:lnTo>
                    <a:lnTo>
                      <a:pt x="3562" y="14763"/>
                    </a:lnTo>
                    <a:lnTo>
                      <a:pt x="3609" y="14588"/>
                    </a:lnTo>
                    <a:lnTo>
                      <a:pt x="3657" y="14588"/>
                    </a:lnTo>
                    <a:lnTo>
                      <a:pt x="3752" y="14539"/>
                    </a:lnTo>
                    <a:lnTo>
                      <a:pt x="3799" y="14389"/>
                    </a:lnTo>
                    <a:lnTo>
                      <a:pt x="3752" y="14264"/>
                    </a:lnTo>
                    <a:lnTo>
                      <a:pt x="3752" y="14189"/>
                    </a:lnTo>
                    <a:lnTo>
                      <a:pt x="3657" y="14090"/>
                    </a:lnTo>
                    <a:lnTo>
                      <a:pt x="3657" y="13990"/>
                    </a:lnTo>
                    <a:lnTo>
                      <a:pt x="3609" y="13890"/>
                    </a:lnTo>
                    <a:lnTo>
                      <a:pt x="3657" y="13840"/>
                    </a:lnTo>
                    <a:lnTo>
                      <a:pt x="3847" y="13840"/>
                    </a:lnTo>
                    <a:lnTo>
                      <a:pt x="3989" y="13890"/>
                    </a:lnTo>
                    <a:lnTo>
                      <a:pt x="3942" y="13865"/>
                    </a:lnTo>
                    <a:lnTo>
                      <a:pt x="3799" y="13790"/>
                    </a:lnTo>
                    <a:lnTo>
                      <a:pt x="3657" y="13666"/>
                    </a:lnTo>
                    <a:lnTo>
                      <a:pt x="3609" y="13541"/>
                    </a:lnTo>
                    <a:lnTo>
                      <a:pt x="3562" y="13466"/>
                    </a:lnTo>
                    <a:lnTo>
                      <a:pt x="3467" y="13342"/>
                    </a:lnTo>
                    <a:lnTo>
                      <a:pt x="3229" y="13242"/>
                    </a:lnTo>
                    <a:lnTo>
                      <a:pt x="3087" y="13092"/>
                    </a:lnTo>
                    <a:lnTo>
                      <a:pt x="3087" y="12893"/>
                    </a:lnTo>
                    <a:lnTo>
                      <a:pt x="3087" y="12743"/>
                    </a:lnTo>
                    <a:lnTo>
                      <a:pt x="2992" y="12569"/>
                    </a:lnTo>
                    <a:lnTo>
                      <a:pt x="2849" y="12494"/>
                    </a:lnTo>
                    <a:lnTo>
                      <a:pt x="2802" y="12394"/>
                    </a:lnTo>
                    <a:lnTo>
                      <a:pt x="2707" y="12269"/>
                    </a:lnTo>
                    <a:lnTo>
                      <a:pt x="2659" y="12145"/>
                    </a:lnTo>
                    <a:lnTo>
                      <a:pt x="2707" y="11970"/>
                    </a:lnTo>
                    <a:lnTo>
                      <a:pt x="2707" y="11870"/>
                    </a:lnTo>
                    <a:lnTo>
                      <a:pt x="2802" y="11771"/>
                    </a:lnTo>
                    <a:lnTo>
                      <a:pt x="2849" y="11746"/>
                    </a:lnTo>
                    <a:lnTo>
                      <a:pt x="3039" y="11746"/>
                    </a:lnTo>
                    <a:lnTo>
                      <a:pt x="3087" y="11596"/>
                    </a:lnTo>
                    <a:lnTo>
                      <a:pt x="3039" y="11546"/>
                    </a:lnTo>
                    <a:lnTo>
                      <a:pt x="3467" y="11471"/>
                    </a:lnTo>
                    <a:lnTo>
                      <a:pt x="3562" y="11446"/>
                    </a:lnTo>
                    <a:lnTo>
                      <a:pt x="3277" y="11347"/>
                    </a:lnTo>
                    <a:lnTo>
                      <a:pt x="3372" y="11272"/>
                    </a:lnTo>
                    <a:lnTo>
                      <a:pt x="3419" y="11147"/>
                    </a:lnTo>
                    <a:lnTo>
                      <a:pt x="3657" y="11172"/>
                    </a:lnTo>
                    <a:lnTo>
                      <a:pt x="3847" y="11147"/>
                    </a:lnTo>
                    <a:lnTo>
                      <a:pt x="4132" y="11097"/>
                    </a:lnTo>
                    <a:lnTo>
                      <a:pt x="4227" y="10973"/>
                    </a:lnTo>
                    <a:lnTo>
                      <a:pt x="4369" y="10898"/>
                    </a:lnTo>
                    <a:lnTo>
                      <a:pt x="4417" y="10773"/>
                    </a:lnTo>
                    <a:lnTo>
                      <a:pt x="4701" y="10648"/>
                    </a:lnTo>
                    <a:lnTo>
                      <a:pt x="4749" y="10499"/>
                    </a:lnTo>
                    <a:lnTo>
                      <a:pt x="4939" y="10299"/>
                    </a:lnTo>
                    <a:lnTo>
                      <a:pt x="5081" y="10100"/>
                    </a:lnTo>
                    <a:lnTo>
                      <a:pt x="5176" y="9975"/>
                    </a:lnTo>
                    <a:lnTo>
                      <a:pt x="5319" y="9776"/>
                    </a:lnTo>
                    <a:lnTo>
                      <a:pt x="5556" y="9651"/>
                    </a:lnTo>
                    <a:lnTo>
                      <a:pt x="5841" y="9401"/>
                    </a:lnTo>
                    <a:lnTo>
                      <a:pt x="5936" y="9202"/>
                    </a:lnTo>
                    <a:lnTo>
                      <a:pt x="6126" y="9052"/>
                    </a:lnTo>
                    <a:lnTo>
                      <a:pt x="6411" y="8853"/>
                    </a:lnTo>
                    <a:lnTo>
                      <a:pt x="6459" y="8579"/>
                    </a:lnTo>
                    <a:lnTo>
                      <a:pt x="6459" y="8379"/>
                    </a:lnTo>
                    <a:lnTo>
                      <a:pt x="6649" y="8354"/>
                    </a:lnTo>
                    <a:lnTo>
                      <a:pt x="6839" y="8279"/>
                    </a:lnTo>
                    <a:lnTo>
                      <a:pt x="7076" y="8204"/>
                    </a:lnTo>
                    <a:lnTo>
                      <a:pt x="7361" y="8279"/>
                    </a:lnTo>
                    <a:lnTo>
                      <a:pt x="7218" y="8180"/>
                    </a:lnTo>
                    <a:lnTo>
                      <a:pt x="7266" y="8080"/>
                    </a:lnTo>
                    <a:lnTo>
                      <a:pt x="7456" y="8080"/>
                    </a:lnTo>
                    <a:lnTo>
                      <a:pt x="7266" y="7955"/>
                    </a:lnTo>
                    <a:lnTo>
                      <a:pt x="7171" y="7855"/>
                    </a:lnTo>
                    <a:lnTo>
                      <a:pt x="7171" y="7781"/>
                    </a:lnTo>
                    <a:lnTo>
                      <a:pt x="7076" y="7681"/>
                    </a:lnTo>
                    <a:lnTo>
                      <a:pt x="7076" y="7606"/>
                    </a:lnTo>
                    <a:lnTo>
                      <a:pt x="7076" y="7506"/>
                    </a:lnTo>
                    <a:lnTo>
                      <a:pt x="7028" y="7456"/>
                    </a:lnTo>
                    <a:lnTo>
                      <a:pt x="6886" y="7357"/>
                    </a:lnTo>
                    <a:lnTo>
                      <a:pt x="6791" y="7257"/>
                    </a:lnTo>
                    <a:lnTo>
                      <a:pt x="6649" y="7182"/>
                    </a:lnTo>
                    <a:lnTo>
                      <a:pt x="6459" y="7107"/>
                    </a:lnTo>
                    <a:lnTo>
                      <a:pt x="6269" y="7082"/>
                    </a:lnTo>
                    <a:lnTo>
                      <a:pt x="6079" y="7007"/>
                    </a:lnTo>
                    <a:lnTo>
                      <a:pt x="5889" y="6883"/>
                    </a:lnTo>
                    <a:lnTo>
                      <a:pt x="5841" y="6808"/>
                    </a:lnTo>
                    <a:lnTo>
                      <a:pt x="5746" y="6908"/>
                    </a:lnTo>
                    <a:lnTo>
                      <a:pt x="5556" y="6883"/>
                    </a:lnTo>
                    <a:lnTo>
                      <a:pt x="5509" y="6783"/>
                    </a:lnTo>
                    <a:lnTo>
                      <a:pt x="5366" y="6783"/>
                    </a:lnTo>
                    <a:lnTo>
                      <a:pt x="5319" y="6783"/>
                    </a:lnTo>
                    <a:lnTo>
                      <a:pt x="5319" y="6758"/>
                    </a:lnTo>
                    <a:lnTo>
                      <a:pt x="5271" y="6758"/>
                    </a:lnTo>
                    <a:lnTo>
                      <a:pt x="5176" y="6708"/>
                    </a:lnTo>
                    <a:lnTo>
                      <a:pt x="4986" y="6584"/>
                    </a:lnTo>
                    <a:lnTo>
                      <a:pt x="4749" y="6359"/>
                    </a:lnTo>
                    <a:lnTo>
                      <a:pt x="4559" y="6110"/>
                    </a:lnTo>
                    <a:lnTo>
                      <a:pt x="4607" y="5910"/>
                    </a:lnTo>
                    <a:lnTo>
                      <a:pt x="4749" y="5761"/>
                    </a:lnTo>
                    <a:lnTo>
                      <a:pt x="4749" y="5661"/>
                    </a:lnTo>
                    <a:lnTo>
                      <a:pt x="4701" y="5486"/>
                    </a:lnTo>
                    <a:lnTo>
                      <a:pt x="4559" y="5362"/>
                    </a:lnTo>
                    <a:lnTo>
                      <a:pt x="4322" y="5212"/>
                    </a:lnTo>
                    <a:lnTo>
                      <a:pt x="4132" y="5012"/>
                    </a:lnTo>
                    <a:lnTo>
                      <a:pt x="3989" y="4863"/>
                    </a:lnTo>
                    <a:lnTo>
                      <a:pt x="4037" y="4713"/>
                    </a:lnTo>
                    <a:lnTo>
                      <a:pt x="4037" y="4613"/>
                    </a:lnTo>
                    <a:lnTo>
                      <a:pt x="3989" y="4464"/>
                    </a:lnTo>
                    <a:lnTo>
                      <a:pt x="3847" y="4389"/>
                    </a:lnTo>
                    <a:lnTo>
                      <a:pt x="3799" y="4264"/>
                    </a:lnTo>
                    <a:lnTo>
                      <a:pt x="3752" y="4015"/>
                    </a:lnTo>
                    <a:lnTo>
                      <a:pt x="3657" y="3865"/>
                    </a:lnTo>
                    <a:lnTo>
                      <a:pt x="3752" y="3691"/>
                    </a:lnTo>
                    <a:lnTo>
                      <a:pt x="3657" y="3616"/>
                    </a:lnTo>
                    <a:lnTo>
                      <a:pt x="3419" y="3466"/>
                    </a:lnTo>
                    <a:lnTo>
                      <a:pt x="3182" y="3292"/>
                    </a:lnTo>
                    <a:lnTo>
                      <a:pt x="2849" y="3092"/>
                    </a:lnTo>
                    <a:lnTo>
                      <a:pt x="2469" y="2968"/>
                    </a:lnTo>
                    <a:lnTo>
                      <a:pt x="2090" y="2918"/>
                    </a:lnTo>
                    <a:lnTo>
                      <a:pt x="1710" y="2893"/>
                    </a:lnTo>
                    <a:lnTo>
                      <a:pt x="1330" y="2718"/>
                    </a:lnTo>
                    <a:lnTo>
                      <a:pt x="997" y="2618"/>
                    </a:lnTo>
                    <a:lnTo>
                      <a:pt x="760" y="2494"/>
                    </a:lnTo>
                    <a:lnTo>
                      <a:pt x="427" y="2369"/>
                    </a:lnTo>
                    <a:lnTo>
                      <a:pt x="237" y="2294"/>
                    </a:lnTo>
                    <a:lnTo>
                      <a:pt x="142" y="2219"/>
                    </a:lnTo>
                    <a:lnTo>
                      <a:pt x="47" y="2170"/>
                    </a:lnTo>
                    <a:lnTo>
                      <a:pt x="0" y="2170"/>
                    </a:lnTo>
                    <a:lnTo>
                      <a:pt x="47" y="2095"/>
                    </a:lnTo>
                    <a:lnTo>
                      <a:pt x="190" y="2070"/>
                    </a:lnTo>
                    <a:lnTo>
                      <a:pt x="380" y="2095"/>
                    </a:lnTo>
                    <a:lnTo>
                      <a:pt x="570" y="2020"/>
                    </a:lnTo>
                    <a:lnTo>
                      <a:pt x="427" y="1920"/>
                    </a:lnTo>
                    <a:lnTo>
                      <a:pt x="380" y="1796"/>
                    </a:lnTo>
                    <a:lnTo>
                      <a:pt x="617" y="1721"/>
                    </a:lnTo>
                    <a:lnTo>
                      <a:pt x="950" y="1771"/>
                    </a:lnTo>
                    <a:lnTo>
                      <a:pt x="1187" y="1870"/>
                    </a:lnTo>
                    <a:lnTo>
                      <a:pt x="1330" y="1970"/>
                    </a:lnTo>
                    <a:lnTo>
                      <a:pt x="1662" y="2120"/>
                    </a:lnTo>
                    <a:lnTo>
                      <a:pt x="1900" y="2269"/>
                    </a:lnTo>
                    <a:lnTo>
                      <a:pt x="2042" y="2419"/>
                    </a:lnTo>
                    <a:lnTo>
                      <a:pt x="2137" y="2494"/>
                    </a:lnTo>
                    <a:lnTo>
                      <a:pt x="2327" y="2494"/>
                    </a:lnTo>
                    <a:lnTo>
                      <a:pt x="2659" y="2519"/>
                    </a:lnTo>
                    <a:lnTo>
                      <a:pt x="2992" y="2569"/>
                    </a:lnTo>
                    <a:lnTo>
                      <a:pt x="3229" y="2519"/>
                    </a:lnTo>
                    <a:lnTo>
                      <a:pt x="3372" y="2494"/>
                    </a:lnTo>
                    <a:lnTo>
                      <a:pt x="3467" y="2419"/>
                    </a:lnTo>
                    <a:lnTo>
                      <a:pt x="3609" y="2319"/>
                    </a:lnTo>
                    <a:lnTo>
                      <a:pt x="3799" y="2195"/>
                    </a:lnTo>
                    <a:lnTo>
                      <a:pt x="3989" y="2269"/>
                    </a:lnTo>
                    <a:lnTo>
                      <a:pt x="4179" y="2369"/>
                    </a:lnTo>
                    <a:lnTo>
                      <a:pt x="4322" y="2419"/>
                    </a:lnTo>
                    <a:lnTo>
                      <a:pt x="4512" y="2469"/>
                    </a:lnTo>
                    <a:lnTo>
                      <a:pt x="4796" y="2369"/>
                    </a:lnTo>
                    <a:lnTo>
                      <a:pt x="4986" y="2219"/>
                    </a:lnTo>
                    <a:lnTo>
                      <a:pt x="5129" y="2095"/>
                    </a:lnTo>
                    <a:lnTo>
                      <a:pt x="5319" y="1970"/>
                    </a:lnTo>
                    <a:lnTo>
                      <a:pt x="5556" y="1870"/>
                    </a:lnTo>
                    <a:lnTo>
                      <a:pt x="5556" y="1721"/>
                    </a:lnTo>
                    <a:lnTo>
                      <a:pt x="5509" y="1621"/>
                    </a:lnTo>
                    <a:lnTo>
                      <a:pt x="5461" y="1496"/>
                    </a:lnTo>
                    <a:lnTo>
                      <a:pt x="5366" y="1372"/>
                    </a:lnTo>
                    <a:lnTo>
                      <a:pt x="5366" y="1222"/>
                    </a:lnTo>
                    <a:lnTo>
                      <a:pt x="5366" y="1097"/>
                    </a:lnTo>
                    <a:lnTo>
                      <a:pt x="5319" y="973"/>
                    </a:lnTo>
                    <a:lnTo>
                      <a:pt x="5366" y="798"/>
                    </a:lnTo>
                    <a:lnTo>
                      <a:pt x="5461" y="623"/>
                    </a:lnTo>
                    <a:lnTo>
                      <a:pt x="5651" y="499"/>
                    </a:lnTo>
                    <a:lnTo>
                      <a:pt x="5841" y="399"/>
                    </a:lnTo>
                    <a:lnTo>
                      <a:pt x="6079" y="374"/>
                    </a:lnTo>
                    <a:lnTo>
                      <a:pt x="6316" y="324"/>
                    </a:lnTo>
                    <a:lnTo>
                      <a:pt x="6411" y="299"/>
                    </a:lnTo>
                    <a:lnTo>
                      <a:pt x="6506" y="274"/>
                    </a:lnTo>
                    <a:lnTo>
                      <a:pt x="6696" y="175"/>
                    </a:lnTo>
                    <a:lnTo>
                      <a:pt x="6981" y="75"/>
                    </a:lnTo>
                    <a:lnTo>
                      <a:pt x="7171" y="25"/>
                    </a:lnTo>
                    <a:lnTo>
                      <a:pt x="7408" y="0"/>
                    </a:lnTo>
                    <a:lnTo>
                      <a:pt x="7456" y="25"/>
                    </a:lnTo>
                    <a:lnTo>
                      <a:pt x="7598" y="75"/>
                    </a:lnTo>
                    <a:lnTo>
                      <a:pt x="7788" y="200"/>
                    </a:lnTo>
                    <a:lnTo>
                      <a:pt x="7978" y="274"/>
                    </a:lnTo>
                    <a:lnTo>
                      <a:pt x="8216" y="274"/>
                    </a:lnTo>
                    <a:lnTo>
                      <a:pt x="8358" y="274"/>
                    </a:lnTo>
                    <a:lnTo>
                      <a:pt x="8548" y="324"/>
                    </a:lnTo>
                    <a:lnTo>
                      <a:pt x="8596" y="324"/>
                    </a:lnTo>
                    <a:lnTo>
                      <a:pt x="8738" y="399"/>
                    </a:lnTo>
                    <a:lnTo>
                      <a:pt x="8928" y="499"/>
                    </a:lnTo>
                    <a:lnTo>
                      <a:pt x="9071" y="623"/>
                    </a:lnTo>
                    <a:lnTo>
                      <a:pt x="9071" y="698"/>
                    </a:lnTo>
                    <a:lnTo>
                      <a:pt x="9118" y="798"/>
                    </a:lnTo>
                    <a:lnTo>
                      <a:pt x="9071" y="823"/>
                    </a:lnTo>
                    <a:lnTo>
                      <a:pt x="8928" y="973"/>
                    </a:lnTo>
                    <a:lnTo>
                      <a:pt x="8881" y="1072"/>
                    </a:lnTo>
                    <a:lnTo>
                      <a:pt x="8786" y="1197"/>
                    </a:lnTo>
                    <a:lnTo>
                      <a:pt x="8881" y="1297"/>
                    </a:lnTo>
                    <a:lnTo>
                      <a:pt x="9118" y="1372"/>
                    </a:lnTo>
                    <a:lnTo>
                      <a:pt x="8976" y="1397"/>
                    </a:lnTo>
                    <a:lnTo>
                      <a:pt x="8881" y="1496"/>
                    </a:lnTo>
                    <a:lnTo>
                      <a:pt x="8738" y="1621"/>
                    </a:lnTo>
                    <a:lnTo>
                      <a:pt x="8596" y="1696"/>
                    </a:lnTo>
                    <a:lnTo>
                      <a:pt x="8691" y="1696"/>
                    </a:lnTo>
                    <a:lnTo>
                      <a:pt x="8786" y="1721"/>
                    </a:lnTo>
                    <a:lnTo>
                      <a:pt x="8881" y="1721"/>
                    </a:lnTo>
                    <a:lnTo>
                      <a:pt x="8881" y="1771"/>
                    </a:lnTo>
                    <a:lnTo>
                      <a:pt x="8786" y="1920"/>
                    </a:lnTo>
                    <a:lnTo>
                      <a:pt x="8738" y="2095"/>
                    </a:lnTo>
                    <a:lnTo>
                      <a:pt x="8786" y="2195"/>
                    </a:lnTo>
                    <a:lnTo>
                      <a:pt x="8928" y="2419"/>
                    </a:lnTo>
                    <a:lnTo>
                      <a:pt x="9118" y="2618"/>
                    </a:lnTo>
                    <a:lnTo>
                      <a:pt x="9261" y="2668"/>
                    </a:lnTo>
                    <a:lnTo>
                      <a:pt x="9498" y="2718"/>
                    </a:lnTo>
                    <a:lnTo>
                      <a:pt x="9735" y="2718"/>
                    </a:lnTo>
                    <a:lnTo>
                      <a:pt x="10068" y="2768"/>
                    </a:lnTo>
                    <a:lnTo>
                      <a:pt x="10400" y="2918"/>
                    </a:lnTo>
                    <a:lnTo>
                      <a:pt x="10638" y="3092"/>
                    </a:lnTo>
                    <a:lnTo>
                      <a:pt x="10970" y="3217"/>
                    </a:lnTo>
                    <a:lnTo>
                      <a:pt x="11065" y="3392"/>
                    </a:lnTo>
                    <a:lnTo>
                      <a:pt x="11065" y="3466"/>
                    </a:lnTo>
                    <a:lnTo>
                      <a:pt x="11018" y="3616"/>
                    </a:lnTo>
                    <a:lnTo>
                      <a:pt x="10875" y="3890"/>
                    </a:lnTo>
                    <a:lnTo>
                      <a:pt x="10828" y="4165"/>
                    </a:lnTo>
                    <a:lnTo>
                      <a:pt x="10780" y="4389"/>
                    </a:lnTo>
                    <a:lnTo>
                      <a:pt x="10685" y="4564"/>
                    </a:lnTo>
                    <a:lnTo>
                      <a:pt x="10828" y="4788"/>
                    </a:lnTo>
                    <a:lnTo>
                      <a:pt x="11160" y="4988"/>
                    </a:lnTo>
                    <a:lnTo>
                      <a:pt x="11350" y="5162"/>
                    </a:lnTo>
                    <a:lnTo>
                      <a:pt x="11540" y="5362"/>
                    </a:lnTo>
                    <a:lnTo>
                      <a:pt x="11730" y="5461"/>
                    </a:lnTo>
                    <a:lnTo>
                      <a:pt x="11967" y="5586"/>
                    </a:lnTo>
                    <a:lnTo>
                      <a:pt x="12205" y="5786"/>
                    </a:lnTo>
                    <a:lnTo>
                      <a:pt x="12395" y="5960"/>
                    </a:lnTo>
                    <a:lnTo>
                      <a:pt x="12537" y="6160"/>
                    </a:lnTo>
                    <a:lnTo>
                      <a:pt x="12585" y="6284"/>
                    </a:lnTo>
                    <a:lnTo>
                      <a:pt x="12680" y="6309"/>
                    </a:lnTo>
                    <a:lnTo>
                      <a:pt x="12585" y="6359"/>
                    </a:lnTo>
                    <a:lnTo>
                      <a:pt x="12395" y="6484"/>
                    </a:lnTo>
                    <a:lnTo>
                      <a:pt x="12490" y="6783"/>
                    </a:lnTo>
                    <a:lnTo>
                      <a:pt x="12490" y="6958"/>
                    </a:lnTo>
                    <a:lnTo>
                      <a:pt x="12585" y="7082"/>
                    </a:lnTo>
                    <a:lnTo>
                      <a:pt x="12727" y="7282"/>
                    </a:lnTo>
                    <a:lnTo>
                      <a:pt x="12680" y="7406"/>
                    </a:lnTo>
                    <a:lnTo>
                      <a:pt x="12775" y="7681"/>
                    </a:lnTo>
                    <a:lnTo>
                      <a:pt x="13155" y="7681"/>
                    </a:lnTo>
                    <a:lnTo>
                      <a:pt x="13440" y="7855"/>
                    </a:lnTo>
                    <a:lnTo>
                      <a:pt x="13487" y="8105"/>
                    </a:lnTo>
                    <a:lnTo>
                      <a:pt x="13725" y="8279"/>
                    </a:lnTo>
                    <a:lnTo>
                      <a:pt x="14247" y="8404"/>
                    </a:lnTo>
                    <a:lnTo>
                      <a:pt x="14389" y="8653"/>
                    </a:lnTo>
                    <a:lnTo>
                      <a:pt x="14294" y="8878"/>
                    </a:lnTo>
                    <a:lnTo>
                      <a:pt x="14199" y="9102"/>
                    </a:lnTo>
                    <a:lnTo>
                      <a:pt x="14199" y="9302"/>
                    </a:lnTo>
                    <a:lnTo>
                      <a:pt x="14437" y="9551"/>
                    </a:lnTo>
                    <a:lnTo>
                      <a:pt x="14674" y="9676"/>
                    </a:lnTo>
                    <a:lnTo>
                      <a:pt x="15007" y="9751"/>
                    </a:lnTo>
                    <a:lnTo>
                      <a:pt x="15244" y="9776"/>
                    </a:lnTo>
                    <a:lnTo>
                      <a:pt x="15529" y="9875"/>
                    </a:lnTo>
                    <a:lnTo>
                      <a:pt x="15719" y="10000"/>
                    </a:lnTo>
                    <a:lnTo>
                      <a:pt x="15767" y="10075"/>
                    </a:lnTo>
                    <a:lnTo>
                      <a:pt x="15909" y="10100"/>
                    </a:lnTo>
                    <a:lnTo>
                      <a:pt x="15957" y="10199"/>
                    </a:lnTo>
                    <a:lnTo>
                      <a:pt x="16099" y="10249"/>
                    </a:lnTo>
                    <a:lnTo>
                      <a:pt x="16147" y="10175"/>
                    </a:lnTo>
                    <a:lnTo>
                      <a:pt x="16194" y="10249"/>
                    </a:lnTo>
                    <a:lnTo>
                      <a:pt x="16289" y="10449"/>
                    </a:lnTo>
                    <a:lnTo>
                      <a:pt x="16384" y="10673"/>
                    </a:lnTo>
                    <a:lnTo>
                      <a:pt x="16337" y="10898"/>
                    </a:lnTo>
                    <a:lnTo>
                      <a:pt x="16194" y="11197"/>
                    </a:lnTo>
                    <a:lnTo>
                      <a:pt x="16099" y="11496"/>
                    </a:lnTo>
                    <a:lnTo>
                      <a:pt x="15814" y="11870"/>
                    </a:lnTo>
                    <a:lnTo>
                      <a:pt x="15529" y="12194"/>
                    </a:lnTo>
                    <a:lnTo>
                      <a:pt x="15244" y="12593"/>
                    </a:lnTo>
                    <a:lnTo>
                      <a:pt x="14864" y="12968"/>
                    </a:lnTo>
                    <a:lnTo>
                      <a:pt x="14579" y="13292"/>
                    </a:lnTo>
                    <a:lnTo>
                      <a:pt x="14057" y="13741"/>
                    </a:lnTo>
                    <a:lnTo>
                      <a:pt x="13630" y="14140"/>
                    </a:lnTo>
                    <a:lnTo>
                      <a:pt x="13155" y="14389"/>
                    </a:lnTo>
                    <a:lnTo>
                      <a:pt x="12870" y="1463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2" name="Drawing 19"/>
              <p:cNvSpPr>
                <a:spLocks noChangeAspect="1"/>
              </p:cNvSpPr>
              <p:nvPr/>
            </p:nvSpPr>
            <p:spPr bwMode="auto">
              <a:xfrm>
                <a:off x="907" y="-2871"/>
                <a:ext cx="855" cy="26"/>
              </a:xfrm>
              <a:custGeom>
                <a:avLst/>
                <a:gdLst/>
                <a:ahLst/>
                <a:cxnLst>
                  <a:cxn ang="0">
                    <a:pos x="12015" y="1260"/>
                  </a:cxn>
                  <a:cxn ang="0">
                    <a:pos x="7646" y="1260"/>
                  </a:cxn>
                  <a:cxn ang="0">
                    <a:pos x="4369" y="0"/>
                  </a:cxn>
                  <a:cxn ang="0">
                    <a:pos x="2185" y="1890"/>
                  </a:cxn>
                  <a:cxn ang="0">
                    <a:pos x="4369" y="3781"/>
                  </a:cxn>
                  <a:cxn ang="0">
                    <a:pos x="4369" y="6302"/>
                  </a:cxn>
                  <a:cxn ang="0">
                    <a:pos x="0" y="5041"/>
                  </a:cxn>
                  <a:cxn ang="0">
                    <a:pos x="0" y="8822"/>
                  </a:cxn>
                  <a:cxn ang="0">
                    <a:pos x="2185" y="11973"/>
                  </a:cxn>
                  <a:cxn ang="0">
                    <a:pos x="4369" y="11973"/>
                  </a:cxn>
                  <a:cxn ang="0">
                    <a:pos x="10923" y="12603"/>
                  </a:cxn>
                  <a:cxn ang="0">
                    <a:pos x="15292" y="16384"/>
                  </a:cxn>
                  <a:cxn ang="0">
                    <a:pos x="16384" y="12603"/>
                  </a:cxn>
                  <a:cxn ang="0">
                    <a:pos x="12015" y="11973"/>
                  </a:cxn>
                  <a:cxn ang="0">
                    <a:pos x="10923" y="9452"/>
                  </a:cxn>
                  <a:cxn ang="0">
                    <a:pos x="13107" y="7562"/>
                  </a:cxn>
                  <a:cxn ang="0">
                    <a:pos x="15292" y="5041"/>
                  </a:cxn>
                  <a:cxn ang="0">
                    <a:pos x="15292" y="3781"/>
                  </a:cxn>
                  <a:cxn ang="0">
                    <a:pos x="13107" y="2521"/>
                  </a:cxn>
                  <a:cxn ang="0">
                    <a:pos x="12015" y="1890"/>
                  </a:cxn>
                  <a:cxn ang="0">
                    <a:pos x="12015" y="1260"/>
                  </a:cxn>
                </a:cxnLst>
                <a:rect l="0" t="0" r="r" b="b"/>
                <a:pathLst>
                  <a:path w="16384" h="16384">
                    <a:moveTo>
                      <a:pt x="12015" y="1260"/>
                    </a:moveTo>
                    <a:lnTo>
                      <a:pt x="7646" y="1260"/>
                    </a:lnTo>
                    <a:lnTo>
                      <a:pt x="4369" y="0"/>
                    </a:lnTo>
                    <a:lnTo>
                      <a:pt x="2185" y="1890"/>
                    </a:lnTo>
                    <a:lnTo>
                      <a:pt x="4369" y="3781"/>
                    </a:lnTo>
                    <a:lnTo>
                      <a:pt x="4369" y="6302"/>
                    </a:lnTo>
                    <a:lnTo>
                      <a:pt x="0" y="5041"/>
                    </a:lnTo>
                    <a:lnTo>
                      <a:pt x="0" y="8822"/>
                    </a:lnTo>
                    <a:lnTo>
                      <a:pt x="2185" y="11973"/>
                    </a:lnTo>
                    <a:lnTo>
                      <a:pt x="4369" y="11973"/>
                    </a:lnTo>
                    <a:lnTo>
                      <a:pt x="10923" y="12603"/>
                    </a:lnTo>
                    <a:lnTo>
                      <a:pt x="15292" y="16384"/>
                    </a:lnTo>
                    <a:lnTo>
                      <a:pt x="16384" y="12603"/>
                    </a:lnTo>
                    <a:lnTo>
                      <a:pt x="12015" y="11973"/>
                    </a:lnTo>
                    <a:lnTo>
                      <a:pt x="10923" y="9452"/>
                    </a:lnTo>
                    <a:lnTo>
                      <a:pt x="13107" y="7562"/>
                    </a:lnTo>
                    <a:lnTo>
                      <a:pt x="15292" y="5041"/>
                    </a:lnTo>
                    <a:lnTo>
                      <a:pt x="15292" y="3781"/>
                    </a:lnTo>
                    <a:lnTo>
                      <a:pt x="13107" y="2521"/>
                    </a:lnTo>
                    <a:lnTo>
                      <a:pt x="12015" y="1890"/>
                    </a:lnTo>
                    <a:lnTo>
                      <a:pt x="12015" y="126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3" name="Drawing 20"/>
              <p:cNvSpPr>
                <a:spLocks noChangeAspect="1"/>
              </p:cNvSpPr>
              <p:nvPr/>
            </p:nvSpPr>
            <p:spPr bwMode="auto">
              <a:xfrm>
                <a:off x="4327" y="-2867"/>
                <a:ext cx="399" cy="8"/>
              </a:xfrm>
              <a:custGeom>
                <a:avLst/>
                <a:gdLst/>
                <a:ahLst/>
                <a:cxnLst>
                  <a:cxn ang="0">
                    <a:pos x="16384" y="6144"/>
                  </a:cxn>
                  <a:cxn ang="0">
                    <a:pos x="9362" y="0"/>
                  </a:cxn>
                  <a:cxn ang="0">
                    <a:pos x="7022" y="0"/>
                  </a:cxn>
                  <a:cxn ang="0">
                    <a:pos x="4681" y="4096"/>
                  </a:cxn>
                  <a:cxn ang="0">
                    <a:pos x="0" y="12288"/>
                  </a:cxn>
                  <a:cxn ang="0">
                    <a:pos x="7022" y="16384"/>
                  </a:cxn>
                  <a:cxn ang="0">
                    <a:pos x="16384" y="16384"/>
                  </a:cxn>
                  <a:cxn ang="0">
                    <a:pos x="16384" y="6144"/>
                  </a:cxn>
                </a:cxnLst>
                <a:rect l="0" t="0" r="r" b="b"/>
                <a:pathLst>
                  <a:path w="16384" h="16384">
                    <a:moveTo>
                      <a:pt x="16384" y="6144"/>
                    </a:moveTo>
                    <a:lnTo>
                      <a:pt x="9362" y="0"/>
                    </a:lnTo>
                    <a:lnTo>
                      <a:pt x="7022" y="0"/>
                    </a:lnTo>
                    <a:lnTo>
                      <a:pt x="4681" y="4096"/>
                    </a:lnTo>
                    <a:lnTo>
                      <a:pt x="0" y="12288"/>
                    </a:lnTo>
                    <a:lnTo>
                      <a:pt x="7022" y="16384"/>
                    </a:lnTo>
                    <a:lnTo>
                      <a:pt x="16384" y="16384"/>
                    </a:lnTo>
                    <a:lnTo>
                      <a:pt x="16384" y="614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4" name="Drawing 21"/>
              <p:cNvSpPr>
                <a:spLocks noChangeAspect="1"/>
              </p:cNvSpPr>
              <p:nvPr/>
            </p:nvSpPr>
            <p:spPr bwMode="auto">
              <a:xfrm>
                <a:off x="5581" y="-2873"/>
                <a:ext cx="684" cy="16"/>
              </a:xfrm>
              <a:custGeom>
                <a:avLst/>
                <a:gdLst/>
                <a:ahLst/>
                <a:cxnLst>
                  <a:cxn ang="0">
                    <a:pos x="12288" y="16384"/>
                  </a:cxn>
                  <a:cxn ang="0">
                    <a:pos x="16384" y="13312"/>
                  </a:cxn>
                  <a:cxn ang="0">
                    <a:pos x="16384" y="8192"/>
                  </a:cxn>
                  <a:cxn ang="0">
                    <a:pos x="16384" y="2048"/>
                  </a:cxn>
                  <a:cxn ang="0">
                    <a:pos x="16384" y="0"/>
                  </a:cxn>
                  <a:cxn ang="0">
                    <a:pos x="13653" y="1024"/>
                  </a:cxn>
                  <a:cxn ang="0">
                    <a:pos x="10923" y="4096"/>
                  </a:cxn>
                  <a:cxn ang="0">
                    <a:pos x="2731" y="6144"/>
                  </a:cxn>
                  <a:cxn ang="0">
                    <a:pos x="5461" y="10240"/>
                  </a:cxn>
                  <a:cxn ang="0">
                    <a:pos x="1365" y="13312"/>
                  </a:cxn>
                  <a:cxn ang="0">
                    <a:pos x="0" y="16384"/>
                  </a:cxn>
                  <a:cxn ang="0">
                    <a:pos x="2731" y="16384"/>
                  </a:cxn>
                  <a:cxn ang="0">
                    <a:pos x="6827" y="14336"/>
                  </a:cxn>
                  <a:cxn ang="0">
                    <a:pos x="10923" y="16384"/>
                  </a:cxn>
                  <a:cxn ang="0">
                    <a:pos x="12288" y="16384"/>
                  </a:cxn>
                </a:cxnLst>
                <a:rect l="0" t="0" r="r" b="b"/>
                <a:pathLst>
                  <a:path w="16384" h="16384">
                    <a:moveTo>
                      <a:pt x="12288" y="16384"/>
                    </a:moveTo>
                    <a:lnTo>
                      <a:pt x="16384" y="13312"/>
                    </a:lnTo>
                    <a:lnTo>
                      <a:pt x="16384" y="8192"/>
                    </a:lnTo>
                    <a:lnTo>
                      <a:pt x="16384" y="2048"/>
                    </a:lnTo>
                    <a:lnTo>
                      <a:pt x="16384" y="0"/>
                    </a:lnTo>
                    <a:lnTo>
                      <a:pt x="13653" y="1024"/>
                    </a:lnTo>
                    <a:lnTo>
                      <a:pt x="10923" y="4096"/>
                    </a:lnTo>
                    <a:lnTo>
                      <a:pt x="2731" y="6144"/>
                    </a:lnTo>
                    <a:lnTo>
                      <a:pt x="5461" y="10240"/>
                    </a:lnTo>
                    <a:lnTo>
                      <a:pt x="1365" y="13312"/>
                    </a:lnTo>
                    <a:lnTo>
                      <a:pt x="0" y="16384"/>
                    </a:lnTo>
                    <a:lnTo>
                      <a:pt x="2731" y="16384"/>
                    </a:lnTo>
                    <a:lnTo>
                      <a:pt x="6827" y="14336"/>
                    </a:lnTo>
                    <a:lnTo>
                      <a:pt x="10923" y="16384"/>
                    </a:lnTo>
                    <a:lnTo>
                      <a:pt x="12288"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6" name="France"/>
            <p:cNvGrpSpPr>
              <a:grpSpLocks noChangeAspect="1"/>
            </p:cNvGrpSpPr>
            <p:nvPr/>
          </p:nvGrpSpPr>
          <p:grpSpPr bwMode="auto">
            <a:xfrm>
              <a:off x="1200" y="1754"/>
              <a:ext cx="700" cy="830"/>
              <a:chOff x="-693" y="-40304"/>
              <a:chExt cx="19040" cy="642"/>
            </a:xfrm>
            <a:grpFill/>
          </p:grpSpPr>
          <p:sp>
            <p:nvSpPr>
              <p:cNvPr id="109" name="Drawing 23"/>
              <p:cNvSpPr>
                <a:spLocks noChangeAspect="1"/>
              </p:cNvSpPr>
              <p:nvPr/>
            </p:nvSpPr>
            <p:spPr bwMode="auto">
              <a:xfrm>
                <a:off x="-693" y="-40304"/>
                <a:ext cx="17476" cy="555"/>
              </a:xfrm>
              <a:custGeom>
                <a:avLst/>
                <a:gdLst/>
                <a:ahLst/>
                <a:cxnLst>
                  <a:cxn ang="0">
                    <a:pos x="14535" y="14613"/>
                  </a:cxn>
                  <a:cxn ang="0">
                    <a:pos x="13770" y="15233"/>
                  </a:cxn>
                  <a:cxn ang="0">
                    <a:pos x="13037" y="15469"/>
                  </a:cxn>
                  <a:cxn ang="0">
                    <a:pos x="12240" y="15203"/>
                  </a:cxn>
                  <a:cxn ang="0">
                    <a:pos x="11539" y="14819"/>
                  </a:cxn>
                  <a:cxn ang="0">
                    <a:pos x="11284" y="14878"/>
                  </a:cxn>
                  <a:cxn ang="0">
                    <a:pos x="10328" y="14524"/>
                  </a:cxn>
                  <a:cxn ang="0">
                    <a:pos x="9371" y="14760"/>
                  </a:cxn>
                  <a:cxn ang="0">
                    <a:pos x="8670" y="15676"/>
                  </a:cxn>
                  <a:cxn ang="0">
                    <a:pos x="6949" y="16295"/>
                  </a:cxn>
                  <a:cxn ang="0">
                    <a:pos x="6024" y="15705"/>
                  </a:cxn>
                  <a:cxn ang="0">
                    <a:pos x="4781" y="15469"/>
                  </a:cxn>
                  <a:cxn ang="0">
                    <a:pos x="2837" y="14495"/>
                  </a:cxn>
                  <a:cxn ang="0">
                    <a:pos x="1849" y="13580"/>
                  </a:cxn>
                  <a:cxn ang="0">
                    <a:pos x="3124" y="11867"/>
                  </a:cxn>
                  <a:cxn ang="0">
                    <a:pos x="3570" y="10362"/>
                  </a:cxn>
                  <a:cxn ang="0">
                    <a:pos x="4112" y="10037"/>
                  </a:cxn>
                  <a:cxn ang="0">
                    <a:pos x="3857" y="8561"/>
                  </a:cxn>
                  <a:cxn ang="0">
                    <a:pos x="2964" y="7439"/>
                  </a:cxn>
                  <a:cxn ang="0">
                    <a:pos x="3443" y="6436"/>
                  </a:cxn>
                  <a:cxn ang="0">
                    <a:pos x="2582" y="5727"/>
                  </a:cxn>
                  <a:cxn ang="0">
                    <a:pos x="1689" y="5402"/>
                  </a:cxn>
                  <a:cxn ang="0">
                    <a:pos x="574" y="4694"/>
                  </a:cxn>
                  <a:cxn ang="0">
                    <a:pos x="383" y="4133"/>
                  </a:cxn>
                  <a:cxn ang="0">
                    <a:pos x="510" y="3720"/>
                  </a:cxn>
                  <a:cxn ang="0">
                    <a:pos x="765" y="3188"/>
                  </a:cxn>
                  <a:cxn ang="0">
                    <a:pos x="1721" y="3129"/>
                  </a:cxn>
                  <a:cxn ang="0">
                    <a:pos x="2678" y="3542"/>
                  </a:cxn>
                  <a:cxn ang="0">
                    <a:pos x="3634" y="3720"/>
                  </a:cxn>
                  <a:cxn ang="0">
                    <a:pos x="4271" y="3720"/>
                  </a:cxn>
                  <a:cxn ang="0">
                    <a:pos x="4112" y="2244"/>
                  </a:cxn>
                  <a:cxn ang="0">
                    <a:pos x="4973" y="2007"/>
                  </a:cxn>
                  <a:cxn ang="0">
                    <a:pos x="5546" y="2716"/>
                  </a:cxn>
                  <a:cxn ang="0">
                    <a:pos x="7044" y="2775"/>
                  </a:cxn>
                  <a:cxn ang="0">
                    <a:pos x="7268" y="2066"/>
                  </a:cxn>
                  <a:cxn ang="0">
                    <a:pos x="8606" y="1269"/>
                  </a:cxn>
                  <a:cxn ang="0">
                    <a:pos x="9850" y="89"/>
                  </a:cxn>
                  <a:cxn ang="0">
                    <a:pos x="10232" y="561"/>
                  </a:cxn>
                  <a:cxn ang="0">
                    <a:pos x="11220" y="1299"/>
                  </a:cxn>
                  <a:cxn ang="0">
                    <a:pos x="11794" y="2244"/>
                  </a:cxn>
                  <a:cxn ang="0">
                    <a:pos x="12655" y="2214"/>
                  </a:cxn>
                  <a:cxn ang="0">
                    <a:pos x="12910" y="2952"/>
                  </a:cxn>
                  <a:cxn ang="0">
                    <a:pos x="14153" y="3306"/>
                  </a:cxn>
                  <a:cxn ang="0">
                    <a:pos x="15173" y="4074"/>
                  </a:cxn>
                  <a:cxn ang="0">
                    <a:pos x="16097" y="5048"/>
                  </a:cxn>
                  <a:cxn ang="0">
                    <a:pos x="15491" y="6790"/>
                  </a:cxn>
                  <a:cxn ang="0">
                    <a:pos x="14790" y="7203"/>
                  </a:cxn>
                  <a:cxn ang="0">
                    <a:pos x="14153" y="8030"/>
                  </a:cxn>
                  <a:cxn ang="0">
                    <a:pos x="13579" y="8797"/>
                  </a:cxn>
                  <a:cxn ang="0">
                    <a:pos x="13388" y="9742"/>
                  </a:cxn>
                  <a:cxn ang="0">
                    <a:pos x="14344" y="9329"/>
                  </a:cxn>
                  <a:cxn ang="0">
                    <a:pos x="14567" y="10155"/>
                  </a:cxn>
                  <a:cxn ang="0">
                    <a:pos x="14312" y="10568"/>
                  </a:cxn>
                  <a:cxn ang="0">
                    <a:pos x="14312" y="11631"/>
                  </a:cxn>
                  <a:cxn ang="0">
                    <a:pos x="14344" y="12281"/>
                  </a:cxn>
                  <a:cxn ang="0">
                    <a:pos x="14695" y="13520"/>
                  </a:cxn>
                  <a:cxn ang="0">
                    <a:pos x="15077" y="14140"/>
                  </a:cxn>
                </a:cxnLst>
                <a:rect l="0" t="0" r="r" b="b"/>
                <a:pathLst>
                  <a:path w="16384" h="16384">
                    <a:moveTo>
                      <a:pt x="15077" y="14229"/>
                    </a:moveTo>
                    <a:lnTo>
                      <a:pt x="15077" y="14288"/>
                    </a:lnTo>
                    <a:lnTo>
                      <a:pt x="14918" y="14347"/>
                    </a:lnTo>
                    <a:lnTo>
                      <a:pt x="14726" y="14406"/>
                    </a:lnTo>
                    <a:lnTo>
                      <a:pt x="14567" y="14495"/>
                    </a:lnTo>
                    <a:lnTo>
                      <a:pt x="14535" y="14613"/>
                    </a:lnTo>
                    <a:lnTo>
                      <a:pt x="14344" y="14701"/>
                    </a:lnTo>
                    <a:lnTo>
                      <a:pt x="14185" y="14819"/>
                    </a:lnTo>
                    <a:lnTo>
                      <a:pt x="14025" y="14937"/>
                    </a:lnTo>
                    <a:lnTo>
                      <a:pt x="13898" y="15056"/>
                    </a:lnTo>
                    <a:lnTo>
                      <a:pt x="13802" y="15085"/>
                    </a:lnTo>
                    <a:lnTo>
                      <a:pt x="13770" y="15233"/>
                    </a:lnTo>
                    <a:lnTo>
                      <a:pt x="13675" y="15292"/>
                    </a:lnTo>
                    <a:lnTo>
                      <a:pt x="13515" y="15351"/>
                    </a:lnTo>
                    <a:lnTo>
                      <a:pt x="13292" y="15410"/>
                    </a:lnTo>
                    <a:lnTo>
                      <a:pt x="13165" y="15439"/>
                    </a:lnTo>
                    <a:lnTo>
                      <a:pt x="13037" y="15528"/>
                    </a:lnTo>
                    <a:lnTo>
                      <a:pt x="13037" y="15469"/>
                    </a:lnTo>
                    <a:lnTo>
                      <a:pt x="12814" y="15439"/>
                    </a:lnTo>
                    <a:lnTo>
                      <a:pt x="12655" y="15439"/>
                    </a:lnTo>
                    <a:lnTo>
                      <a:pt x="12559" y="15351"/>
                    </a:lnTo>
                    <a:lnTo>
                      <a:pt x="12495" y="15321"/>
                    </a:lnTo>
                    <a:lnTo>
                      <a:pt x="12400" y="15203"/>
                    </a:lnTo>
                    <a:lnTo>
                      <a:pt x="12240" y="15203"/>
                    </a:lnTo>
                    <a:lnTo>
                      <a:pt x="12113" y="15174"/>
                    </a:lnTo>
                    <a:lnTo>
                      <a:pt x="12017" y="15115"/>
                    </a:lnTo>
                    <a:lnTo>
                      <a:pt x="11985" y="14997"/>
                    </a:lnTo>
                    <a:lnTo>
                      <a:pt x="11858" y="14937"/>
                    </a:lnTo>
                    <a:lnTo>
                      <a:pt x="11635" y="14878"/>
                    </a:lnTo>
                    <a:lnTo>
                      <a:pt x="11539" y="14819"/>
                    </a:lnTo>
                    <a:lnTo>
                      <a:pt x="11475" y="14760"/>
                    </a:lnTo>
                    <a:lnTo>
                      <a:pt x="11603" y="14849"/>
                    </a:lnTo>
                    <a:lnTo>
                      <a:pt x="11539" y="14849"/>
                    </a:lnTo>
                    <a:lnTo>
                      <a:pt x="11507" y="14819"/>
                    </a:lnTo>
                    <a:lnTo>
                      <a:pt x="11348" y="14819"/>
                    </a:lnTo>
                    <a:lnTo>
                      <a:pt x="11284" y="14878"/>
                    </a:lnTo>
                    <a:lnTo>
                      <a:pt x="11093" y="14878"/>
                    </a:lnTo>
                    <a:lnTo>
                      <a:pt x="10870" y="14760"/>
                    </a:lnTo>
                    <a:lnTo>
                      <a:pt x="10774" y="14701"/>
                    </a:lnTo>
                    <a:lnTo>
                      <a:pt x="10742" y="14642"/>
                    </a:lnTo>
                    <a:lnTo>
                      <a:pt x="10519" y="14583"/>
                    </a:lnTo>
                    <a:lnTo>
                      <a:pt x="10328" y="14524"/>
                    </a:lnTo>
                    <a:lnTo>
                      <a:pt x="10264" y="14406"/>
                    </a:lnTo>
                    <a:lnTo>
                      <a:pt x="10105" y="14406"/>
                    </a:lnTo>
                    <a:lnTo>
                      <a:pt x="9850" y="14524"/>
                    </a:lnTo>
                    <a:lnTo>
                      <a:pt x="9722" y="14642"/>
                    </a:lnTo>
                    <a:lnTo>
                      <a:pt x="9626" y="14701"/>
                    </a:lnTo>
                    <a:lnTo>
                      <a:pt x="9371" y="14760"/>
                    </a:lnTo>
                    <a:lnTo>
                      <a:pt x="9212" y="14849"/>
                    </a:lnTo>
                    <a:lnTo>
                      <a:pt x="8861" y="14937"/>
                    </a:lnTo>
                    <a:lnTo>
                      <a:pt x="8670" y="15203"/>
                    </a:lnTo>
                    <a:lnTo>
                      <a:pt x="8575" y="15557"/>
                    </a:lnTo>
                    <a:lnTo>
                      <a:pt x="8575" y="15587"/>
                    </a:lnTo>
                    <a:lnTo>
                      <a:pt x="8670" y="15676"/>
                    </a:lnTo>
                    <a:lnTo>
                      <a:pt x="8606" y="16384"/>
                    </a:lnTo>
                    <a:lnTo>
                      <a:pt x="8447" y="16354"/>
                    </a:lnTo>
                    <a:lnTo>
                      <a:pt x="8064" y="16295"/>
                    </a:lnTo>
                    <a:lnTo>
                      <a:pt x="7714" y="16354"/>
                    </a:lnTo>
                    <a:lnTo>
                      <a:pt x="7331" y="16295"/>
                    </a:lnTo>
                    <a:lnTo>
                      <a:pt x="6949" y="16295"/>
                    </a:lnTo>
                    <a:lnTo>
                      <a:pt x="6758" y="16177"/>
                    </a:lnTo>
                    <a:lnTo>
                      <a:pt x="6662" y="16148"/>
                    </a:lnTo>
                    <a:lnTo>
                      <a:pt x="6503" y="15941"/>
                    </a:lnTo>
                    <a:lnTo>
                      <a:pt x="6407" y="15794"/>
                    </a:lnTo>
                    <a:lnTo>
                      <a:pt x="6184" y="15764"/>
                    </a:lnTo>
                    <a:lnTo>
                      <a:pt x="6024" y="15705"/>
                    </a:lnTo>
                    <a:lnTo>
                      <a:pt x="5897" y="15587"/>
                    </a:lnTo>
                    <a:lnTo>
                      <a:pt x="5674" y="15410"/>
                    </a:lnTo>
                    <a:lnTo>
                      <a:pt x="5483" y="15321"/>
                    </a:lnTo>
                    <a:lnTo>
                      <a:pt x="5259" y="15321"/>
                    </a:lnTo>
                    <a:lnTo>
                      <a:pt x="4973" y="15469"/>
                    </a:lnTo>
                    <a:lnTo>
                      <a:pt x="4781" y="15469"/>
                    </a:lnTo>
                    <a:lnTo>
                      <a:pt x="4399" y="15351"/>
                    </a:lnTo>
                    <a:lnTo>
                      <a:pt x="3984" y="15174"/>
                    </a:lnTo>
                    <a:lnTo>
                      <a:pt x="3602" y="14997"/>
                    </a:lnTo>
                    <a:lnTo>
                      <a:pt x="3251" y="14878"/>
                    </a:lnTo>
                    <a:lnTo>
                      <a:pt x="3092" y="14701"/>
                    </a:lnTo>
                    <a:lnTo>
                      <a:pt x="2837" y="14495"/>
                    </a:lnTo>
                    <a:lnTo>
                      <a:pt x="2550" y="14377"/>
                    </a:lnTo>
                    <a:lnTo>
                      <a:pt x="2327" y="14229"/>
                    </a:lnTo>
                    <a:lnTo>
                      <a:pt x="2199" y="14052"/>
                    </a:lnTo>
                    <a:lnTo>
                      <a:pt x="2040" y="13875"/>
                    </a:lnTo>
                    <a:lnTo>
                      <a:pt x="1849" y="13698"/>
                    </a:lnTo>
                    <a:lnTo>
                      <a:pt x="1849" y="13580"/>
                    </a:lnTo>
                    <a:lnTo>
                      <a:pt x="2104" y="13639"/>
                    </a:lnTo>
                    <a:lnTo>
                      <a:pt x="2423" y="13520"/>
                    </a:lnTo>
                    <a:lnTo>
                      <a:pt x="2582" y="13284"/>
                    </a:lnTo>
                    <a:lnTo>
                      <a:pt x="2709" y="12871"/>
                    </a:lnTo>
                    <a:lnTo>
                      <a:pt x="2933" y="12399"/>
                    </a:lnTo>
                    <a:lnTo>
                      <a:pt x="3124" y="11867"/>
                    </a:lnTo>
                    <a:lnTo>
                      <a:pt x="3379" y="11454"/>
                    </a:lnTo>
                    <a:lnTo>
                      <a:pt x="3474" y="11395"/>
                    </a:lnTo>
                    <a:lnTo>
                      <a:pt x="3315" y="11188"/>
                    </a:lnTo>
                    <a:lnTo>
                      <a:pt x="3315" y="11159"/>
                    </a:lnTo>
                    <a:lnTo>
                      <a:pt x="3443" y="10805"/>
                    </a:lnTo>
                    <a:lnTo>
                      <a:pt x="3570" y="10362"/>
                    </a:lnTo>
                    <a:lnTo>
                      <a:pt x="3698" y="9978"/>
                    </a:lnTo>
                    <a:lnTo>
                      <a:pt x="3761" y="9771"/>
                    </a:lnTo>
                    <a:lnTo>
                      <a:pt x="3953" y="10037"/>
                    </a:lnTo>
                    <a:lnTo>
                      <a:pt x="4080" y="10244"/>
                    </a:lnTo>
                    <a:lnTo>
                      <a:pt x="4112" y="10362"/>
                    </a:lnTo>
                    <a:lnTo>
                      <a:pt x="4112" y="10037"/>
                    </a:lnTo>
                    <a:lnTo>
                      <a:pt x="3953" y="9771"/>
                    </a:lnTo>
                    <a:lnTo>
                      <a:pt x="3729" y="9565"/>
                    </a:lnTo>
                    <a:lnTo>
                      <a:pt x="3698" y="9299"/>
                    </a:lnTo>
                    <a:lnTo>
                      <a:pt x="3857" y="9063"/>
                    </a:lnTo>
                    <a:lnTo>
                      <a:pt x="3953" y="8738"/>
                    </a:lnTo>
                    <a:lnTo>
                      <a:pt x="3857" y="8561"/>
                    </a:lnTo>
                    <a:lnTo>
                      <a:pt x="3889" y="8325"/>
                    </a:lnTo>
                    <a:lnTo>
                      <a:pt x="3857" y="8325"/>
                    </a:lnTo>
                    <a:lnTo>
                      <a:pt x="3634" y="8236"/>
                    </a:lnTo>
                    <a:lnTo>
                      <a:pt x="3347" y="8000"/>
                    </a:lnTo>
                    <a:lnTo>
                      <a:pt x="3092" y="7764"/>
                    </a:lnTo>
                    <a:lnTo>
                      <a:pt x="2964" y="7439"/>
                    </a:lnTo>
                    <a:lnTo>
                      <a:pt x="2837" y="7144"/>
                    </a:lnTo>
                    <a:lnTo>
                      <a:pt x="2933" y="6849"/>
                    </a:lnTo>
                    <a:lnTo>
                      <a:pt x="2964" y="6613"/>
                    </a:lnTo>
                    <a:lnTo>
                      <a:pt x="2933" y="6436"/>
                    </a:lnTo>
                    <a:lnTo>
                      <a:pt x="3219" y="6436"/>
                    </a:lnTo>
                    <a:lnTo>
                      <a:pt x="3443" y="6436"/>
                    </a:lnTo>
                    <a:lnTo>
                      <a:pt x="3188" y="6258"/>
                    </a:lnTo>
                    <a:lnTo>
                      <a:pt x="2805" y="6229"/>
                    </a:lnTo>
                    <a:lnTo>
                      <a:pt x="2486" y="6140"/>
                    </a:lnTo>
                    <a:lnTo>
                      <a:pt x="2582" y="5963"/>
                    </a:lnTo>
                    <a:lnTo>
                      <a:pt x="2614" y="5786"/>
                    </a:lnTo>
                    <a:lnTo>
                      <a:pt x="2582" y="5727"/>
                    </a:lnTo>
                    <a:lnTo>
                      <a:pt x="2168" y="5638"/>
                    </a:lnTo>
                    <a:lnTo>
                      <a:pt x="2295" y="5609"/>
                    </a:lnTo>
                    <a:lnTo>
                      <a:pt x="2104" y="5491"/>
                    </a:lnTo>
                    <a:lnTo>
                      <a:pt x="1817" y="5520"/>
                    </a:lnTo>
                    <a:lnTo>
                      <a:pt x="1689" y="5491"/>
                    </a:lnTo>
                    <a:lnTo>
                      <a:pt x="1689" y="5402"/>
                    </a:lnTo>
                    <a:lnTo>
                      <a:pt x="1658" y="5314"/>
                    </a:lnTo>
                    <a:lnTo>
                      <a:pt x="1466" y="5137"/>
                    </a:lnTo>
                    <a:lnTo>
                      <a:pt x="1275" y="5019"/>
                    </a:lnTo>
                    <a:lnTo>
                      <a:pt x="924" y="4812"/>
                    </a:lnTo>
                    <a:lnTo>
                      <a:pt x="797" y="4723"/>
                    </a:lnTo>
                    <a:lnTo>
                      <a:pt x="574" y="4694"/>
                    </a:lnTo>
                    <a:lnTo>
                      <a:pt x="287" y="4782"/>
                    </a:lnTo>
                    <a:lnTo>
                      <a:pt x="191" y="4546"/>
                    </a:lnTo>
                    <a:lnTo>
                      <a:pt x="64" y="4340"/>
                    </a:lnTo>
                    <a:lnTo>
                      <a:pt x="0" y="4221"/>
                    </a:lnTo>
                    <a:lnTo>
                      <a:pt x="159" y="4192"/>
                    </a:lnTo>
                    <a:lnTo>
                      <a:pt x="383" y="4133"/>
                    </a:lnTo>
                    <a:lnTo>
                      <a:pt x="383" y="4015"/>
                    </a:lnTo>
                    <a:lnTo>
                      <a:pt x="159" y="4015"/>
                    </a:lnTo>
                    <a:lnTo>
                      <a:pt x="159" y="3897"/>
                    </a:lnTo>
                    <a:lnTo>
                      <a:pt x="287" y="3779"/>
                    </a:lnTo>
                    <a:lnTo>
                      <a:pt x="414" y="3779"/>
                    </a:lnTo>
                    <a:lnTo>
                      <a:pt x="510" y="3720"/>
                    </a:lnTo>
                    <a:lnTo>
                      <a:pt x="255" y="3661"/>
                    </a:lnTo>
                    <a:lnTo>
                      <a:pt x="0" y="3631"/>
                    </a:lnTo>
                    <a:lnTo>
                      <a:pt x="32" y="3513"/>
                    </a:lnTo>
                    <a:lnTo>
                      <a:pt x="159" y="3306"/>
                    </a:lnTo>
                    <a:lnTo>
                      <a:pt x="446" y="3247"/>
                    </a:lnTo>
                    <a:lnTo>
                      <a:pt x="765" y="3188"/>
                    </a:lnTo>
                    <a:lnTo>
                      <a:pt x="893" y="3188"/>
                    </a:lnTo>
                    <a:lnTo>
                      <a:pt x="1148" y="3188"/>
                    </a:lnTo>
                    <a:lnTo>
                      <a:pt x="1307" y="3247"/>
                    </a:lnTo>
                    <a:lnTo>
                      <a:pt x="1466" y="3247"/>
                    </a:lnTo>
                    <a:lnTo>
                      <a:pt x="1689" y="3247"/>
                    </a:lnTo>
                    <a:lnTo>
                      <a:pt x="1721" y="3129"/>
                    </a:lnTo>
                    <a:lnTo>
                      <a:pt x="1849" y="3070"/>
                    </a:lnTo>
                    <a:lnTo>
                      <a:pt x="1976" y="3129"/>
                    </a:lnTo>
                    <a:lnTo>
                      <a:pt x="2104" y="3129"/>
                    </a:lnTo>
                    <a:lnTo>
                      <a:pt x="2359" y="3159"/>
                    </a:lnTo>
                    <a:lnTo>
                      <a:pt x="2486" y="3306"/>
                    </a:lnTo>
                    <a:lnTo>
                      <a:pt x="2678" y="3542"/>
                    </a:lnTo>
                    <a:lnTo>
                      <a:pt x="2837" y="3749"/>
                    </a:lnTo>
                    <a:lnTo>
                      <a:pt x="3092" y="3720"/>
                    </a:lnTo>
                    <a:lnTo>
                      <a:pt x="3315" y="3720"/>
                    </a:lnTo>
                    <a:lnTo>
                      <a:pt x="3347" y="3749"/>
                    </a:lnTo>
                    <a:lnTo>
                      <a:pt x="3474" y="3779"/>
                    </a:lnTo>
                    <a:lnTo>
                      <a:pt x="3634" y="3720"/>
                    </a:lnTo>
                    <a:lnTo>
                      <a:pt x="3857" y="3720"/>
                    </a:lnTo>
                    <a:lnTo>
                      <a:pt x="3953" y="3779"/>
                    </a:lnTo>
                    <a:lnTo>
                      <a:pt x="4016" y="3867"/>
                    </a:lnTo>
                    <a:lnTo>
                      <a:pt x="4271" y="3897"/>
                    </a:lnTo>
                    <a:lnTo>
                      <a:pt x="4399" y="3838"/>
                    </a:lnTo>
                    <a:lnTo>
                      <a:pt x="4271" y="3720"/>
                    </a:lnTo>
                    <a:lnTo>
                      <a:pt x="4239" y="3424"/>
                    </a:lnTo>
                    <a:lnTo>
                      <a:pt x="4271" y="3159"/>
                    </a:lnTo>
                    <a:lnTo>
                      <a:pt x="4271" y="2923"/>
                    </a:lnTo>
                    <a:lnTo>
                      <a:pt x="4271" y="2598"/>
                    </a:lnTo>
                    <a:lnTo>
                      <a:pt x="4144" y="2450"/>
                    </a:lnTo>
                    <a:lnTo>
                      <a:pt x="4112" y="2244"/>
                    </a:lnTo>
                    <a:lnTo>
                      <a:pt x="4144" y="1978"/>
                    </a:lnTo>
                    <a:lnTo>
                      <a:pt x="4208" y="1830"/>
                    </a:lnTo>
                    <a:lnTo>
                      <a:pt x="4367" y="1889"/>
                    </a:lnTo>
                    <a:lnTo>
                      <a:pt x="4718" y="1948"/>
                    </a:lnTo>
                    <a:lnTo>
                      <a:pt x="4877" y="1978"/>
                    </a:lnTo>
                    <a:lnTo>
                      <a:pt x="4973" y="2007"/>
                    </a:lnTo>
                    <a:lnTo>
                      <a:pt x="4909" y="2096"/>
                    </a:lnTo>
                    <a:lnTo>
                      <a:pt x="4877" y="2214"/>
                    </a:lnTo>
                    <a:lnTo>
                      <a:pt x="4973" y="2362"/>
                    </a:lnTo>
                    <a:lnTo>
                      <a:pt x="5100" y="2598"/>
                    </a:lnTo>
                    <a:lnTo>
                      <a:pt x="5228" y="2598"/>
                    </a:lnTo>
                    <a:lnTo>
                      <a:pt x="5546" y="2716"/>
                    </a:lnTo>
                    <a:lnTo>
                      <a:pt x="5865" y="2893"/>
                    </a:lnTo>
                    <a:lnTo>
                      <a:pt x="6120" y="2923"/>
                    </a:lnTo>
                    <a:lnTo>
                      <a:pt x="6311" y="2893"/>
                    </a:lnTo>
                    <a:lnTo>
                      <a:pt x="6566" y="2775"/>
                    </a:lnTo>
                    <a:lnTo>
                      <a:pt x="6885" y="2775"/>
                    </a:lnTo>
                    <a:lnTo>
                      <a:pt x="7044" y="2775"/>
                    </a:lnTo>
                    <a:lnTo>
                      <a:pt x="7140" y="2716"/>
                    </a:lnTo>
                    <a:lnTo>
                      <a:pt x="6949" y="2657"/>
                    </a:lnTo>
                    <a:lnTo>
                      <a:pt x="6662" y="2598"/>
                    </a:lnTo>
                    <a:lnTo>
                      <a:pt x="6662" y="2480"/>
                    </a:lnTo>
                    <a:lnTo>
                      <a:pt x="6885" y="2214"/>
                    </a:lnTo>
                    <a:lnTo>
                      <a:pt x="7268" y="2066"/>
                    </a:lnTo>
                    <a:lnTo>
                      <a:pt x="7586" y="2007"/>
                    </a:lnTo>
                    <a:lnTo>
                      <a:pt x="8033" y="1948"/>
                    </a:lnTo>
                    <a:lnTo>
                      <a:pt x="8320" y="1742"/>
                    </a:lnTo>
                    <a:lnTo>
                      <a:pt x="8670" y="1506"/>
                    </a:lnTo>
                    <a:lnTo>
                      <a:pt x="8702" y="1387"/>
                    </a:lnTo>
                    <a:lnTo>
                      <a:pt x="8606" y="1269"/>
                    </a:lnTo>
                    <a:lnTo>
                      <a:pt x="8734" y="945"/>
                    </a:lnTo>
                    <a:lnTo>
                      <a:pt x="8830" y="590"/>
                    </a:lnTo>
                    <a:lnTo>
                      <a:pt x="9053" y="207"/>
                    </a:lnTo>
                    <a:lnTo>
                      <a:pt x="9340" y="118"/>
                    </a:lnTo>
                    <a:lnTo>
                      <a:pt x="9626" y="89"/>
                    </a:lnTo>
                    <a:lnTo>
                      <a:pt x="9850" y="89"/>
                    </a:lnTo>
                    <a:lnTo>
                      <a:pt x="10073" y="59"/>
                    </a:lnTo>
                    <a:lnTo>
                      <a:pt x="10136" y="59"/>
                    </a:lnTo>
                    <a:lnTo>
                      <a:pt x="10232" y="0"/>
                    </a:lnTo>
                    <a:lnTo>
                      <a:pt x="10232" y="118"/>
                    </a:lnTo>
                    <a:lnTo>
                      <a:pt x="10200" y="354"/>
                    </a:lnTo>
                    <a:lnTo>
                      <a:pt x="10232" y="561"/>
                    </a:lnTo>
                    <a:lnTo>
                      <a:pt x="10487" y="708"/>
                    </a:lnTo>
                    <a:lnTo>
                      <a:pt x="10710" y="708"/>
                    </a:lnTo>
                    <a:lnTo>
                      <a:pt x="10774" y="945"/>
                    </a:lnTo>
                    <a:lnTo>
                      <a:pt x="10870" y="1151"/>
                    </a:lnTo>
                    <a:lnTo>
                      <a:pt x="11093" y="1240"/>
                    </a:lnTo>
                    <a:lnTo>
                      <a:pt x="11220" y="1299"/>
                    </a:lnTo>
                    <a:lnTo>
                      <a:pt x="11252" y="1358"/>
                    </a:lnTo>
                    <a:lnTo>
                      <a:pt x="11380" y="1476"/>
                    </a:lnTo>
                    <a:lnTo>
                      <a:pt x="11635" y="1594"/>
                    </a:lnTo>
                    <a:lnTo>
                      <a:pt x="11762" y="1712"/>
                    </a:lnTo>
                    <a:lnTo>
                      <a:pt x="11794" y="1889"/>
                    </a:lnTo>
                    <a:lnTo>
                      <a:pt x="11794" y="2244"/>
                    </a:lnTo>
                    <a:lnTo>
                      <a:pt x="12017" y="2362"/>
                    </a:lnTo>
                    <a:lnTo>
                      <a:pt x="12272" y="2362"/>
                    </a:lnTo>
                    <a:lnTo>
                      <a:pt x="12368" y="2214"/>
                    </a:lnTo>
                    <a:lnTo>
                      <a:pt x="12527" y="2066"/>
                    </a:lnTo>
                    <a:lnTo>
                      <a:pt x="12686" y="2096"/>
                    </a:lnTo>
                    <a:lnTo>
                      <a:pt x="12655" y="2214"/>
                    </a:lnTo>
                    <a:lnTo>
                      <a:pt x="12655" y="2480"/>
                    </a:lnTo>
                    <a:lnTo>
                      <a:pt x="12623" y="2598"/>
                    </a:lnTo>
                    <a:lnTo>
                      <a:pt x="12686" y="2686"/>
                    </a:lnTo>
                    <a:lnTo>
                      <a:pt x="12750" y="2686"/>
                    </a:lnTo>
                    <a:lnTo>
                      <a:pt x="12655" y="2804"/>
                    </a:lnTo>
                    <a:lnTo>
                      <a:pt x="12910" y="2952"/>
                    </a:lnTo>
                    <a:lnTo>
                      <a:pt x="13069" y="3129"/>
                    </a:lnTo>
                    <a:lnTo>
                      <a:pt x="13324" y="3188"/>
                    </a:lnTo>
                    <a:lnTo>
                      <a:pt x="13515" y="3188"/>
                    </a:lnTo>
                    <a:lnTo>
                      <a:pt x="13898" y="3306"/>
                    </a:lnTo>
                    <a:lnTo>
                      <a:pt x="14025" y="3306"/>
                    </a:lnTo>
                    <a:lnTo>
                      <a:pt x="14153" y="3306"/>
                    </a:lnTo>
                    <a:lnTo>
                      <a:pt x="14312" y="3424"/>
                    </a:lnTo>
                    <a:lnTo>
                      <a:pt x="14440" y="3602"/>
                    </a:lnTo>
                    <a:lnTo>
                      <a:pt x="14567" y="3749"/>
                    </a:lnTo>
                    <a:lnTo>
                      <a:pt x="14695" y="3985"/>
                    </a:lnTo>
                    <a:lnTo>
                      <a:pt x="14950" y="4015"/>
                    </a:lnTo>
                    <a:lnTo>
                      <a:pt x="15173" y="4074"/>
                    </a:lnTo>
                    <a:lnTo>
                      <a:pt x="15460" y="4192"/>
                    </a:lnTo>
                    <a:lnTo>
                      <a:pt x="15715" y="4251"/>
                    </a:lnTo>
                    <a:lnTo>
                      <a:pt x="16065" y="4369"/>
                    </a:lnTo>
                    <a:lnTo>
                      <a:pt x="16384" y="4546"/>
                    </a:lnTo>
                    <a:lnTo>
                      <a:pt x="16320" y="4812"/>
                    </a:lnTo>
                    <a:lnTo>
                      <a:pt x="16097" y="5048"/>
                    </a:lnTo>
                    <a:lnTo>
                      <a:pt x="15842" y="5314"/>
                    </a:lnTo>
                    <a:lnTo>
                      <a:pt x="15810" y="5609"/>
                    </a:lnTo>
                    <a:lnTo>
                      <a:pt x="15683" y="5904"/>
                    </a:lnTo>
                    <a:lnTo>
                      <a:pt x="15555" y="6140"/>
                    </a:lnTo>
                    <a:lnTo>
                      <a:pt x="15491" y="6495"/>
                    </a:lnTo>
                    <a:lnTo>
                      <a:pt x="15491" y="6790"/>
                    </a:lnTo>
                    <a:lnTo>
                      <a:pt x="15491" y="7026"/>
                    </a:lnTo>
                    <a:lnTo>
                      <a:pt x="15555" y="7085"/>
                    </a:lnTo>
                    <a:lnTo>
                      <a:pt x="15364" y="7203"/>
                    </a:lnTo>
                    <a:lnTo>
                      <a:pt x="15205" y="7292"/>
                    </a:lnTo>
                    <a:lnTo>
                      <a:pt x="14950" y="7262"/>
                    </a:lnTo>
                    <a:lnTo>
                      <a:pt x="14790" y="7203"/>
                    </a:lnTo>
                    <a:lnTo>
                      <a:pt x="14663" y="7380"/>
                    </a:lnTo>
                    <a:lnTo>
                      <a:pt x="14726" y="7498"/>
                    </a:lnTo>
                    <a:lnTo>
                      <a:pt x="14726" y="7557"/>
                    </a:lnTo>
                    <a:lnTo>
                      <a:pt x="14535" y="7675"/>
                    </a:lnTo>
                    <a:lnTo>
                      <a:pt x="14280" y="7971"/>
                    </a:lnTo>
                    <a:lnTo>
                      <a:pt x="14153" y="8030"/>
                    </a:lnTo>
                    <a:lnTo>
                      <a:pt x="13961" y="8236"/>
                    </a:lnTo>
                    <a:lnTo>
                      <a:pt x="13930" y="8354"/>
                    </a:lnTo>
                    <a:lnTo>
                      <a:pt x="13898" y="8472"/>
                    </a:lnTo>
                    <a:lnTo>
                      <a:pt x="13834" y="8561"/>
                    </a:lnTo>
                    <a:lnTo>
                      <a:pt x="13675" y="8620"/>
                    </a:lnTo>
                    <a:lnTo>
                      <a:pt x="13579" y="8797"/>
                    </a:lnTo>
                    <a:lnTo>
                      <a:pt x="13451" y="8856"/>
                    </a:lnTo>
                    <a:lnTo>
                      <a:pt x="13420" y="8974"/>
                    </a:lnTo>
                    <a:lnTo>
                      <a:pt x="13324" y="9151"/>
                    </a:lnTo>
                    <a:lnTo>
                      <a:pt x="13324" y="9388"/>
                    </a:lnTo>
                    <a:lnTo>
                      <a:pt x="13292" y="9653"/>
                    </a:lnTo>
                    <a:lnTo>
                      <a:pt x="13388" y="9742"/>
                    </a:lnTo>
                    <a:lnTo>
                      <a:pt x="13547" y="9653"/>
                    </a:lnTo>
                    <a:lnTo>
                      <a:pt x="13675" y="9447"/>
                    </a:lnTo>
                    <a:lnTo>
                      <a:pt x="13834" y="9270"/>
                    </a:lnTo>
                    <a:lnTo>
                      <a:pt x="14025" y="9270"/>
                    </a:lnTo>
                    <a:lnTo>
                      <a:pt x="14280" y="9299"/>
                    </a:lnTo>
                    <a:lnTo>
                      <a:pt x="14344" y="9329"/>
                    </a:lnTo>
                    <a:lnTo>
                      <a:pt x="14312" y="9506"/>
                    </a:lnTo>
                    <a:lnTo>
                      <a:pt x="14312" y="9742"/>
                    </a:lnTo>
                    <a:lnTo>
                      <a:pt x="14344" y="9889"/>
                    </a:lnTo>
                    <a:lnTo>
                      <a:pt x="14344" y="10008"/>
                    </a:lnTo>
                    <a:lnTo>
                      <a:pt x="14535" y="10037"/>
                    </a:lnTo>
                    <a:lnTo>
                      <a:pt x="14567" y="10155"/>
                    </a:lnTo>
                    <a:lnTo>
                      <a:pt x="14567" y="10332"/>
                    </a:lnTo>
                    <a:lnTo>
                      <a:pt x="14535" y="10332"/>
                    </a:lnTo>
                    <a:lnTo>
                      <a:pt x="14440" y="10332"/>
                    </a:lnTo>
                    <a:lnTo>
                      <a:pt x="14312" y="10332"/>
                    </a:lnTo>
                    <a:lnTo>
                      <a:pt x="14312" y="10450"/>
                    </a:lnTo>
                    <a:lnTo>
                      <a:pt x="14312" y="10568"/>
                    </a:lnTo>
                    <a:lnTo>
                      <a:pt x="14408" y="10746"/>
                    </a:lnTo>
                    <a:lnTo>
                      <a:pt x="14471" y="11041"/>
                    </a:lnTo>
                    <a:lnTo>
                      <a:pt x="14535" y="11218"/>
                    </a:lnTo>
                    <a:lnTo>
                      <a:pt x="14567" y="11425"/>
                    </a:lnTo>
                    <a:lnTo>
                      <a:pt x="14440" y="11513"/>
                    </a:lnTo>
                    <a:lnTo>
                      <a:pt x="14312" y="11631"/>
                    </a:lnTo>
                    <a:lnTo>
                      <a:pt x="14153" y="11779"/>
                    </a:lnTo>
                    <a:lnTo>
                      <a:pt x="14089" y="11985"/>
                    </a:lnTo>
                    <a:lnTo>
                      <a:pt x="14089" y="12103"/>
                    </a:lnTo>
                    <a:lnTo>
                      <a:pt x="14153" y="12222"/>
                    </a:lnTo>
                    <a:lnTo>
                      <a:pt x="14216" y="12222"/>
                    </a:lnTo>
                    <a:lnTo>
                      <a:pt x="14344" y="12281"/>
                    </a:lnTo>
                    <a:lnTo>
                      <a:pt x="14344" y="12487"/>
                    </a:lnTo>
                    <a:lnTo>
                      <a:pt x="14280" y="12723"/>
                    </a:lnTo>
                    <a:lnTo>
                      <a:pt x="14280" y="12960"/>
                    </a:lnTo>
                    <a:lnTo>
                      <a:pt x="14312" y="13225"/>
                    </a:lnTo>
                    <a:lnTo>
                      <a:pt x="14471" y="13461"/>
                    </a:lnTo>
                    <a:lnTo>
                      <a:pt x="14695" y="13520"/>
                    </a:lnTo>
                    <a:lnTo>
                      <a:pt x="14918" y="13550"/>
                    </a:lnTo>
                    <a:lnTo>
                      <a:pt x="15077" y="13580"/>
                    </a:lnTo>
                    <a:lnTo>
                      <a:pt x="15109" y="13698"/>
                    </a:lnTo>
                    <a:lnTo>
                      <a:pt x="15173" y="13786"/>
                    </a:lnTo>
                    <a:lnTo>
                      <a:pt x="15173" y="13993"/>
                    </a:lnTo>
                    <a:lnTo>
                      <a:pt x="15077" y="14140"/>
                    </a:lnTo>
                    <a:lnTo>
                      <a:pt x="15077" y="1422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10" name="Drawing 24"/>
              <p:cNvSpPr>
                <a:spLocks noChangeAspect="1"/>
              </p:cNvSpPr>
              <p:nvPr/>
            </p:nvSpPr>
            <p:spPr bwMode="auto">
              <a:xfrm>
                <a:off x="16851" y="-39766"/>
                <a:ext cx="1496" cy="104"/>
              </a:xfrm>
              <a:custGeom>
                <a:avLst/>
                <a:gdLst/>
                <a:ahLst/>
                <a:cxnLst>
                  <a:cxn ang="0">
                    <a:pos x="13405" y="0"/>
                  </a:cxn>
                  <a:cxn ang="0">
                    <a:pos x="14895" y="158"/>
                  </a:cxn>
                  <a:cxn ang="0">
                    <a:pos x="14895" y="1575"/>
                  </a:cxn>
                  <a:cxn ang="0">
                    <a:pos x="14895" y="3151"/>
                  </a:cxn>
                  <a:cxn ang="0">
                    <a:pos x="14895" y="4096"/>
                  </a:cxn>
                  <a:cxn ang="0">
                    <a:pos x="15267" y="5829"/>
                  </a:cxn>
                  <a:cxn ang="0">
                    <a:pos x="16384" y="7877"/>
                  </a:cxn>
                  <a:cxn ang="0">
                    <a:pos x="15639" y="9452"/>
                  </a:cxn>
                  <a:cxn ang="0">
                    <a:pos x="14150" y="10713"/>
                  </a:cxn>
                  <a:cxn ang="0">
                    <a:pos x="13777" y="11973"/>
                  </a:cxn>
                  <a:cxn ang="0">
                    <a:pos x="12660" y="12761"/>
                  </a:cxn>
                  <a:cxn ang="0">
                    <a:pos x="12288" y="13863"/>
                  </a:cxn>
                  <a:cxn ang="0">
                    <a:pos x="11171" y="14494"/>
                  </a:cxn>
                  <a:cxn ang="0">
                    <a:pos x="10799" y="14651"/>
                  </a:cxn>
                  <a:cxn ang="0">
                    <a:pos x="9681" y="15439"/>
                  </a:cxn>
                  <a:cxn ang="0">
                    <a:pos x="9681" y="16384"/>
                  </a:cxn>
                  <a:cxn ang="0">
                    <a:pos x="8192" y="15281"/>
                  </a:cxn>
                  <a:cxn ang="0">
                    <a:pos x="6330" y="15124"/>
                  </a:cxn>
                  <a:cxn ang="0">
                    <a:pos x="4468" y="14494"/>
                  </a:cxn>
                  <a:cxn ang="0">
                    <a:pos x="3351" y="13548"/>
                  </a:cxn>
                  <a:cxn ang="0">
                    <a:pos x="3724" y="12603"/>
                  </a:cxn>
                  <a:cxn ang="0">
                    <a:pos x="1862" y="12130"/>
                  </a:cxn>
                  <a:cxn ang="0">
                    <a:pos x="1489" y="11343"/>
                  </a:cxn>
                  <a:cxn ang="0">
                    <a:pos x="1489" y="10240"/>
                  </a:cxn>
                  <a:cxn ang="0">
                    <a:pos x="1489" y="9137"/>
                  </a:cxn>
                  <a:cxn ang="0">
                    <a:pos x="1489" y="8507"/>
                  </a:cxn>
                  <a:cxn ang="0">
                    <a:pos x="372" y="7719"/>
                  </a:cxn>
                  <a:cxn ang="0">
                    <a:pos x="0" y="7089"/>
                  </a:cxn>
                  <a:cxn ang="0">
                    <a:pos x="372" y="6459"/>
                  </a:cxn>
                  <a:cxn ang="0">
                    <a:pos x="372" y="5829"/>
                  </a:cxn>
                  <a:cxn ang="0">
                    <a:pos x="372" y="5671"/>
                  </a:cxn>
                  <a:cxn ang="0">
                    <a:pos x="745" y="5356"/>
                  </a:cxn>
                  <a:cxn ang="0">
                    <a:pos x="745" y="5199"/>
                  </a:cxn>
                  <a:cxn ang="0">
                    <a:pos x="1489" y="4569"/>
                  </a:cxn>
                  <a:cxn ang="0">
                    <a:pos x="2234" y="3938"/>
                  </a:cxn>
                  <a:cxn ang="0">
                    <a:pos x="3351" y="3938"/>
                  </a:cxn>
                  <a:cxn ang="0">
                    <a:pos x="5213" y="3781"/>
                  </a:cxn>
                  <a:cxn ang="0">
                    <a:pos x="7447" y="3308"/>
                  </a:cxn>
                  <a:cxn ang="0">
                    <a:pos x="8937" y="2678"/>
                  </a:cxn>
                  <a:cxn ang="0">
                    <a:pos x="11916" y="2521"/>
                  </a:cxn>
                  <a:cxn ang="0">
                    <a:pos x="12660" y="1890"/>
                  </a:cxn>
                  <a:cxn ang="0">
                    <a:pos x="12660" y="945"/>
                  </a:cxn>
                  <a:cxn ang="0">
                    <a:pos x="13405" y="315"/>
                  </a:cxn>
                  <a:cxn ang="0">
                    <a:pos x="13405" y="0"/>
                  </a:cxn>
                </a:cxnLst>
                <a:rect l="0" t="0" r="r" b="b"/>
                <a:pathLst>
                  <a:path w="16384" h="16384">
                    <a:moveTo>
                      <a:pt x="13405" y="0"/>
                    </a:moveTo>
                    <a:lnTo>
                      <a:pt x="14895" y="158"/>
                    </a:lnTo>
                    <a:lnTo>
                      <a:pt x="14895" y="1575"/>
                    </a:lnTo>
                    <a:lnTo>
                      <a:pt x="14895" y="3151"/>
                    </a:lnTo>
                    <a:lnTo>
                      <a:pt x="14895" y="4096"/>
                    </a:lnTo>
                    <a:lnTo>
                      <a:pt x="15267" y="5829"/>
                    </a:lnTo>
                    <a:lnTo>
                      <a:pt x="16384" y="7877"/>
                    </a:lnTo>
                    <a:lnTo>
                      <a:pt x="15639" y="9452"/>
                    </a:lnTo>
                    <a:lnTo>
                      <a:pt x="14150" y="10713"/>
                    </a:lnTo>
                    <a:lnTo>
                      <a:pt x="13777" y="11973"/>
                    </a:lnTo>
                    <a:lnTo>
                      <a:pt x="12660" y="12761"/>
                    </a:lnTo>
                    <a:lnTo>
                      <a:pt x="12288" y="13863"/>
                    </a:lnTo>
                    <a:lnTo>
                      <a:pt x="11171" y="14494"/>
                    </a:lnTo>
                    <a:lnTo>
                      <a:pt x="10799" y="14651"/>
                    </a:lnTo>
                    <a:lnTo>
                      <a:pt x="9681" y="15439"/>
                    </a:lnTo>
                    <a:lnTo>
                      <a:pt x="9681" y="16384"/>
                    </a:lnTo>
                    <a:lnTo>
                      <a:pt x="8192" y="15281"/>
                    </a:lnTo>
                    <a:lnTo>
                      <a:pt x="6330" y="15124"/>
                    </a:lnTo>
                    <a:lnTo>
                      <a:pt x="4468" y="14494"/>
                    </a:lnTo>
                    <a:lnTo>
                      <a:pt x="3351" y="13548"/>
                    </a:lnTo>
                    <a:lnTo>
                      <a:pt x="3724" y="12603"/>
                    </a:lnTo>
                    <a:lnTo>
                      <a:pt x="1862" y="12130"/>
                    </a:lnTo>
                    <a:lnTo>
                      <a:pt x="1489" y="11343"/>
                    </a:lnTo>
                    <a:lnTo>
                      <a:pt x="1489" y="10240"/>
                    </a:lnTo>
                    <a:lnTo>
                      <a:pt x="1489" y="9137"/>
                    </a:lnTo>
                    <a:lnTo>
                      <a:pt x="1489" y="8507"/>
                    </a:lnTo>
                    <a:lnTo>
                      <a:pt x="372" y="7719"/>
                    </a:lnTo>
                    <a:lnTo>
                      <a:pt x="0" y="7089"/>
                    </a:lnTo>
                    <a:lnTo>
                      <a:pt x="372" y="6459"/>
                    </a:lnTo>
                    <a:lnTo>
                      <a:pt x="372" y="5829"/>
                    </a:lnTo>
                    <a:lnTo>
                      <a:pt x="372" y="5671"/>
                    </a:lnTo>
                    <a:lnTo>
                      <a:pt x="745" y="5356"/>
                    </a:lnTo>
                    <a:lnTo>
                      <a:pt x="745" y="5199"/>
                    </a:lnTo>
                    <a:lnTo>
                      <a:pt x="1489" y="4569"/>
                    </a:lnTo>
                    <a:lnTo>
                      <a:pt x="2234" y="3938"/>
                    </a:lnTo>
                    <a:lnTo>
                      <a:pt x="3351" y="3938"/>
                    </a:lnTo>
                    <a:lnTo>
                      <a:pt x="5213" y="3781"/>
                    </a:lnTo>
                    <a:lnTo>
                      <a:pt x="7447" y="3308"/>
                    </a:lnTo>
                    <a:lnTo>
                      <a:pt x="8937" y="2678"/>
                    </a:lnTo>
                    <a:lnTo>
                      <a:pt x="11916" y="2521"/>
                    </a:lnTo>
                    <a:lnTo>
                      <a:pt x="12660" y="1890"/>
                    </a:lnTo>
                    <a:lnTo>
                      <a:pt x="12660" y="945"/>
                    </a:lnTo>
                    <a:lnTo>
                      <a:pt x="13405" y="315"/>
                    </a:lnTo>
                    <a:lnTo>
                      <a:pt x="13405"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7" name="Germany"/>
            <p:cNvGrpSpPr>
              <a:grpSpLocks noChangeAspect="1"/>
            </p:cNvGrpSpPr>
            <p:nvPr/>
          </p:nvGrpSpPr>
          <p:grpSpPr bwMode="auto">
            <a:xfrm>
              <a:off x="1748" y="1458"/>
              <a:ext cx="430" cy="635"/>
              <a:chOff x="-637" y="-44450"/>
              <a:chExt cx="17888" cy="490"/>
            </a:xfrm>
            <a:grpFill/>
          </p:grpSpPr>
          <p:sp>
            <p:nvSpPr>
              <p:cNvPr id="107" name="Drawing 26"/>
              <p:cNvSpPr>
                <a:spLocks noChangeAspect="1"/>
              </p:cNvSpPr>
              <p:nvPr/>
            </p:nvSpPr>
            <p:spPr bwMode="auto">
              <a:xfrm>
                <a:off x="-637" y="-44450"/>
                <a:ext cx="17888" cy="490"/>
              </a:xfrm>
              <a:custGeom>
                <a:avLst/>
                <a:gdLst/>
                <a:ahLst/>
                <a:cxnLst>
                  <a:cxn ang="0">
                    <a:pos x="524" y="9463"/>
                  </a:cxn>
                  <a:cxn ang="0">
                    <a:pos x="333" y="10165"/>
                  </a:cxn>
                  <a:cxn ang="0">
                    <a:pos x="476" y="11235"/>
                  </a:cxn>
                  <a:cxn ang="0">
                    <a:pos x="1095" y="12138"/>
                  </a:cxn>
                  <a:cxn ang="0">
                    <a:pos x="3143" y="12572"/>
                  </a:cxn>
                  <a:cxn ang="0">
                    <a:pos x="2762" y="13977"/>
                  </a:cxn>
                  <a:cxn ang="0">
                    <a:pos x="2286" y="15582"/>
                  </a:cxn>
                  <a:cxn ang="0">
                    <a:pos x="3429" y="15749"/>
                  </a:cxn>
                  <a:cxn ang="0">
                    <a:pos x="5525" y="15849"/>
                  </a:cxn>
                  <a:cxn ang="0">
                    <a:pos x="7192" y="16016"/>
                  </a:cxn>
                  <a:cxn ang="0">
                    <a:pos x="8287" y="15983"/>
                  </a:cxn>
                  <a:cxn ang="0">
                    <a:pos x="10383" y="15882"/>
                  </a:cxn>
                  <a:cxn ang="0">
                    <a:pos x="12097" y="15749"/>
                  </a:cxn>
                  <a:cxn ang="0">
                    <a:pos x="13050" y="15648"/>
                  </a:cxn>
                  <a:cxn ang="0">
                    <a:pos x="13717" y="14277"/>
                  </a:cxn>
                  <a:cxn ang="0">
                    <a:pos x="14622" y="13375"/>
                  </a:cxn>
                  <a:cxn ang="0">
                    <a:pos x="12669" y="12104"/>
                  </a:cxn>
                  <a:cxn ang="0">
                    <a:pos x="11383" y="10566"/>
                  </a:cxn>
                  <a:cxn ang="0">
                    <a:pos x="11716" y="10365"/>
                  </a:cxn>
                  <a:cxn ang="0">
                    <a:pos x="12383" y="9830"/>
                  </a:cxn>
                  <a:cxn ang="0">
                    <a:pos x="13812" y="9195"/>
                  </a:cxn>
                  <a:cxn ang="0">
                    <a:pos x="15193" y="8259"/>
                  </a:cxn>
                  <a:cxn ang="0">
                    <a:pos x="16193" y="8827"/>
                  </a:cxn>
                  <a:cxn ang="0">
                    <a:pos x="16384" y="7690"/>
                  </a:cxn>
                  <a:cxn ang="0">
                    <a:pos x="15765" y="6788"/>
                  </a:cxn>
                  <a:cxn ang="0">
                    <a:pos x="15527" y="5350"/>
                  </a:cxn>
                  <a:cxn ang="0">
                    <a:pos x="14955" y="4481"/>
                  </a:cxn>
                  <a:cxn ang="0">
                    <a:pos x="15241" y="3176"/>
                  </a:cxn>
                  <a:cxn ang="0">
                    <a:pos x="14622" y="2541"/>
                  </a:cxn>
                  <a:cxn ang="0">
                    <a:pos x="14003" y="1939"/>
                  </a:cxn>
                  <a:cxn ang="0">
                    <a:pos x="13241" y="1672"/>
                  </a:cxn>
                  <a:cxn ang="0">
                    <a:pos x="12288" y="1304"/>
                  </a:cxn>
                  <a:cxn ang="0">
                    <a:pos x="12336" y="1137"/>
                  </a:cxn>
                  <a:cxn ang="0">
                    <a:pos x="11335" y="1739"/>
                  </a:cxn>
                  <a:cxn ang="0">
                    <a:pos x="10288" y="1939"/>
                  </a:cxn>
                  <a:cxn ang="0">
                    <a:pos x="9716" y="2140"/>
                  </a:cxn>
                  <a:cxn ang="0">
                    <a:pos x="9097" y="1839"/>
                  </a:cxn>
                  <a:cxn ang="0">
                    <a:pos x="9240" y="1304"/>
                  </a:cxn>
                  <a:cxn ang="0">
                    <a:pos x="8001" y="1271"/>
                  </a:cxn>
                  <a:cxn ang="0">
                    <a:pos x="7716" y="802"/>
                  </a:cxn>
                  <a:cxn ang="0">
                    <a:pos x="7144" y="234"/>
                  </a:cxn>
                  <a:cxn ang="0">
                    <a:pos x="6858" y="134"/>
                  </a:cxn>
                  <a:cxn ang="0">
                    <a:pos x="5668" y="0"/>
                  </a:cxn>
                  <a:cxn ang="0">
                    <a:pos x="6049" y="769"/>
                  </a:cxn>
                  <a:cxn ang="0">
                    <a:pos x="5525" y="1304"/>
                  </a:cxn>
                  <a:cxn ang="0">
                    <a:pos x="6049" y="1739"/>
                  </a:cxn>
                  <a:cxn ang="0">
                    <a:pos x="6239" y="2274"/>
                  </a:cxn>
                  <a:cxn ang="0">
                    <a:pos x="5334" y="2474"/>
                  </a:cxn>
                  <a:cxn ang="0">
                    <a:pos x="5430" y="3477"/>
                  </a:cxn>
                  <a:cxn ang="0">
                    <a:pos x="4572" y="3176"/>
                  </a:cxn>
                  <a:cxn ang="0">
                    <a:pos x="3048" y="2675"/>
                  </a:cxn>
                  <a:cxn ang="0">
                    <a:pos x="2810" y="3210"/>
                  </a:cxn>
                  <a:cxn ang="0">
                    <a:pos x="3334" y="3678"/>
                  </a:cxn>
                  <a:cxn ang="0">
                    <a:pos x="2429" y="4079"/>
                  </a:cxn>
                  <a:cxn ang="0">
                    <a:pos x="1810" y="5049"/>
                  </a:cxn>
                  <a:cxn ang="0">
                    <a:pos x="1715" y="5885"/>
                  </a:cxn>
                  <a:cxn ang="0">
                    <a:pos x="476" y="6253"/>
                  </a:cxn>
                  <a:cxn ang="0">
                    <a:pos x="381" y="7624"/>
                  </a:cxn>
                  <a:cxn ang="0">
                    <a:pos x="191" y="8660"/>
                  </a:cxn>
                </a:cxnLst>
                <a:rect l="0" t="0" r="r" b="b"/>
                <a:pathLst>
                  <a:path w="16384" h="16384">
                    <a:moveTo>
                      <a:pt x="191" y="8794"/>
                    </a:moveTo>
                    <a:lnTo>
                      <a:pt x="333" y="8961"/>
                    </a:lnTo>
                    <a:lnTo>
                      <a:pt x="333" y="9028"/>
                    </a:lnTo>
                    <a:lnTo>
                      <a:pt x="333" y="9229"/>
                    </a:lnTo>
                    <a:lnTo>
                      <a:pt x="524" y="9463"/>
                    </a:lnTo>
                    <a:lnTo>
                      <a:pt x="524" y="9630"/>
                    </a:lnTo>
                    <a:lnTo>
                      <a:pt x="143" y="10031"/>
                    </a:lnTo>
                    <a:lnTo>
                      <a:pt x="95" y="10031"/>
                    </a:lnTo>
                    <a:lnTo>
                      <a:pt x="0" y="9998"/>
                    </a:lnTo>
                    <a:lnTo>
                      <a:pt x="333" y="10165"/>
                    </a:lnTo>
                    <a:lnTo>
                      <a:pt x="286" y="10365"/>
                    </a:lnTo>
                    <a:lnTo>
                      <a:pt x="286" y="10533"/>
                    </a:lnTo>
                    <a:lnTo>
                      <a:pt x="381" y="10700"/>
                    </a:lnTo>
                    <a:lnTo>
                      <a:pt x="476" y="10934"/>
                    </a:lnTo>
                    <a:lnTo>
                      <a:pt x="476" y="11235"/>
                    </a:lnTo>
                    <a:lnTo>
                      <a:pt x="286" y="11368"/>
                    </a:lnTo>
                    <a:lnTo>
                      <a:pt x="524" y="11502"/>
                    </a:lnTo>
                    <a:lnTo>
                      <a:pt x="714" y="11703"/>
                    </a:lnTo>
                    <a:lnTo>
                      <a:pt x="905" y="11870"/>
                    </a:lnTo>
                    <a:lnTo>
                      <a:pt x="1095" y="12138"/>
                    </a:lnTo>
                    <a:lnTo>
                      <a:pt x="1476" y="12171"/>
                    </a:lnTo>
                    <a:lnTo>
                      <a:pt x="1810" y="12238"/>
                    </a:lnTo>
                    <a:lnTo>
                      <a:pt x="2239" y="12372"/>
                    </a:lnTo>
                    <a:lnTo>
                      <a:pt x="2620" y="12438"/>
                    </a:lnTo>
                    <a:lnTo>
                      <a:pt x="3143" y="12572"/>
                    </a:lnTo>
                    <a:lnTo>
                      <a:pt x="3620" y="12773"/>
                    </a:lnTo>
                    <a:lnTo>
                      <a:pt x="3524" y="13074"/>
                    </a:lnTo>
                    <a:lnTo>
                      <a:pt x="3191" y="13341"/>
                    </a:lnTo>
                    <a:lnTo>
                      <a:pt x="2810" y="13642"/>
                    </a:lnTo>
                    <a:lnTo>
                      <a:pt x="2762" y="13977"/>
                    </a:lnTo>
                    <a:lnTo>
                      <a:pt x="2572" y="14311"/>
                    </a:lnTo>
                    <a:lnTo>
                      <a:pt x="2381" y="14578"/>
                    </a:lnTo>
                    <a:lnTo>
                      <a:pt x="2286" y="14980"/>
                    </a:lnTo>
                    <a:lnTo>
                      <a:pt x="2286" y="15314"/>
                    </a:lnTo>
                    <a:lnTo>
                      <a:pt x="2286" y="15582"/>
                    </a:lnTo>
                    <a:lnTo>
                      <a:pt x="2381" y="15648"/>
                    </a:lnTo>
                    <a:lnTo>
                      <a:pt x="2429" y="15648"/>
                    </a:lnTo>
                    <a:lnTo>
                      <a:pt x="2620" y="15849"/>
                    </a:lnTo>
                    <a:lnTo>
                      <a:pt x="2953" y="15782"/>
                    </a:lnTo>
                    <a:lnTo>
                      <a:pt x="3429" y="15749"/>
                    </a:lnTo>
                    <a:lnTo>
                      <a:pt x="3905" y="15749"/>
                    </a:lnTo>
                    <a:lnTo>
                      <a:pt x="4477" y="15715"/>
                    </a:lnTo>
                    <a:lnTo>
                      <a:pt x="4858" y="15648"/>
                    </a:lnTo>
                    <a:lnTo>
                      <a:pt x="5144" y="15715"/>
                    </a:lnTo>
                    <a:lnTo>
                      <a:pt x="5525" y="15849"/>
                    </a:lnTo>
                    <a:lnTo>
                      <a:pt x="6001" y="15983"/>
                    </a:lnTo>
                    <a:lnTo>
                      <a:pt x="6192" y="16050"/>
                    </a:lnTo>
                    <a:lnTo>
                      <a:pt x="6477" y="15983"/>
                    </a:lnTo>
                    <a:lnTo>
                      <a:pt x="6858" y="15916"/>
                    </a:lnTo>
                    <a:lnTo>
                      <a:pt x="7192" y="16016"/>
                    </a:lnTo>
                    <a:lnTo>
                      <a:pt x="7382" y="16250"/>
                    </a:lnTo>
                    <a:lnTo>
                      <a:pt x="7716" y="16384"/>
                    </a:lnTo>
                    <a:lnTo>
                      <a:pt x="7906" y="16317"/>
                    </a:lnTo>
                    <a:lnTo>
                      <a:pt x="8001" y="16150"/>
                    </a:lnTo>
                    <a:lnTo>
                      <a:pt x="8287" y="15983"/>
                    </a:lnTo>
                    <a:lnTo>
                      <a:pt x="8668" y="16016"/>
                    </a:lnTo>
                    <a:lnTo>
                      <a:pt x="9145" y="16183"/>
                    </a:lnTo>
                    <a:lnTo>
                      <a:pt x="9668" y="16250"/>
                    </a:lnTo>
                    <a:lnTo>
                      <a:pt x="10002" y="16050"/>
                    </a:lnTo>
                    <a:lnTo>
                      <a:pt x="10383" y="15882"/>
                    </a:lnTo>
                    <a:lnTo>
                      <a:pt x="10764" y="15849"/>
                    </a:lnTo>
                    <a:lnTo>
                      <a:pt x="11193" y="15849"/>
                    </a:lnTo>
                    <a:lnTo>
                      <a:pt x="11526" y="15782"/>
                    </a:lnTo>
                    <a:lnTo>
                      <a:pt x="11716" y="15648"/>
                    </a:lnTo>
                    <a:lnTo>
                      <a:pt x="12097" y="15749"/>
                    </a:lnTo>
                    <a:lnTo>
                      <a:pt x="12336" y="15749"/>
                    </a:lnTo>
                    <a:lnTo>
                      <a:pt x="12669" y="15749"/>
                    </a:lnTo>
                    <a:lnTo>
                      <a:pt x="12764" y="15983"/>
                    </a:lnTo>
                    <a:lnTo>
                      <a:pt x="13050" y="15849"/>
                    </a:lnTo>
                    <a:lnTo>
                      <a:pt x="13050" y="15648"/>
                    </a:lnTo>
                    <a:lnTo>
                      <a:pt x="12764" y="15214"/>
                    </a:lnTo>
                    <a:lnTo>
                      <a:pt x="12717" y="14812"/>
                    </a:lnTo>
                    <a:lnTo>
                      <a:pt x="12907" y="14512"/>
                    </a:lnTo>
                    <a:lnTo>
                      <a:pt x="13336" y="14378"/>
                    </a:lnTo>
                    <a:lnTo>
                      <a:pt x="13717" y="14277"/>
                    </a:lnTo>
                    <a:lnTo>
                      <a:pt x="13812" y="14010"/>
                    </a:lnTo>
                    <a:lnTo>
                      <a:pt x="13907" y="13776"/>
                    </a:lnTo>
                    <a:lnTo>
                      <a:pt x="14288" y="13709"/>
                    </a:lnTo>
                    <a:lnTo>
                      <a:pt x="14574" y="13609"/>
                    </a:lnTo>
                    <a:lnTo>
                      <a:pt x="14622" y="13375"/>
                    </a:lnTo>
                    <a:lnTo>
                      <a:pt x="14431" y="13208"/>
                    </a:lnTo>
                    <a:lnTo>
                      <a:pt x="13860" y="12940"/>
                    </a:lnTo>
                    <a:lnTo>
                      <a:pt x="13526" y="12706"/>
                    </a:lnTo>
                    <a:lnTo>
                      <a:pt x="13145" y="12405"/>
                    </a:lnTo>
                    <a:lnTo>
                      <a:pt x="12669" y="12104"/>
                    </a:lnTo>
                    <a:lnTo>
                      <a:pt x="12193" y="11837"/>
                    </a:lnTo>
                    <a:lnTo>
                      <a:pt x="11812" y="11502"/>
                    </a:lnTo>
                    <a:lnTo>
                      <a:pt x="11812" y="11034"/>
                    </a:lnTo>
                    <a:lnTo>
                      <a:pt x="11764" y="10700"/>
                    </a:lnTo>
                    <a:lnTo>
                      <a:pt x="11383" y="10566"/>
                    </a:lnTo>
                    <a:lnTo>
                      <a:pt x="11050" y="10299"/>
                    </a:lnTo>
                    <a:lnTo>
                      <a:pt x="11050" y="10098"/>
                    </a:lnTo>
                    <a:lnTo>
                      <a:pt x="11526" y="10232"/>
                    </a:lnTo>
                    <a:lnTo>
                      <a:pt x="11621" y="10365"/>
                    </a:lnTo>
                    <a:lnTo>
                      <a:pt x="11716" y="10365"/>
                    </a:lnTo>
                    <a:lnTo>
                      <a:pt x="11812" y="10165"/>
                    </a:lnTo>
                    <a:lnTo>
                      <a:pt x="11907" y="9998"/>
                    </a:lnTo>
                    <a:lnTo>
                      <a:pt x="12002" y="9964"/>
                    </a:lnTo>
                    <a:lnTo>
                      <a:pt x="12145" y="9897"/>
                    </a:lnTo>
                    <a:lnTo>
                      <a:pt x="12383" y="9830"/>
                    </a:lnTo>
                    <a:lnTo>
                      <a:pt x="12717" y="9764"/>
                    </a:lnTo>
                    <a:lnTo>
                      <a:pt x="13050" y="9697"/>
                    </a:lnTo>
                    <a:lnTo>
                      <a:pt x="13288" y="9596"/>
                    </a:lnTo>
                    <a:lnTo>
                      <a:pt x="13622" y="9463"/>
                    </a:lnTo>
                    <a:lnTo>
                      <a:pt x="13812" y="9195"/>
                    </a:lnTo>
                    <a:lnTo>
                      <a:pt x="14193" y="9061"/>
                    </a:lnTo>
                    <a:lnTo>
                      <a:pt x="14669" y="8928"/>
                    </a:lnTo>
                    <a:lnTo>
                      <a:pt x="15050" y="8827"/>
                    </a:lnTo>
                    <a:lnTo>
                      <a:pt x="15146" y="8526"/>
                    </a:lnTo>
                    <a:lnTo>
                      <a:pt x="15193" y="8259"/>
                    </a:lnTo>
                    <a:lnTo>
                      <a:pt x="15527" y="8292"/>
                    </a:lnTo>
                    <a:lnTo>
                      <a:pt x="15717" y="8627"/>
                    </a:lnTo>
                    <a:lnTo>
                      <a:pt x="15955" y="8827"/>
                    </a:lnTo>
                    <a:lnTo>
                      <a:pt x="16193" y="8794"/>
                    </a:lnTo>
                    <a:lnTo>
                      <a:pt x="16193" y="8827"/>
                    </a:lnTo>
                    <a:lnTo>
                      <a:pt x="16193" y="8794"/>
                    </a:lnTo>
                    <a:lnTo>
                      <a:pt x="16336" y="8627"/>
                    </a:lnTo>
                    <a:lnTo>
                      <a:pt x="16384" y="8159"/>
                    </a:lnTo>
                    <a:lnTo>
                      <a:pt x="16384" y="7858"/>
                    </a:lnTo>
                    <a:lnTo>
                      <a:pt x="16384" y="7690"/>
                    </a:lnTo>
                    <a:lnTo>
                      <a:pt x="16384" y="7557"/>
                    </a:lnTo>
                    <a:lnTo>
                      <a:pt x="16289" y="7490"/>
                    </a:lnTo>
                    <a:lnTo>
                      <a:pt x="16098" y="7323"/>
                    </a:lnTo>
                    <a:lnTo>
                      <a:pt x="15812" y="7089"/>
                    </a:lnTo>
                    <a:lnTo>
                      <a:pt x="15765" y="6788"/>
                    </a:lnTo>
                    <a:lnTo>
                      <a:pt x="15765" y="6520"/>
                    </a:lnTo>
                    <a:lnTo>
                      <a:pt x="15765" y="6286"/>
                    </a:lnTo>
                    <a:lnTo>
                      <a:pt x="15717" y="5885"/>
                    </a:lnTo>
                    <a:lnTo>
                      <a:pt x="15574" y="5684"/>
                    </a:lnTo>
                    <a:lnTo>
                      <a:pt x="15527" y="5350"/>
                    </a:lnTo>
                    <a:lnTo>
                      <a:pt x="15527" y="5082"/>
                    </a:lnTo>
                    <a:lnTo>
                      <a:pt x="15384" y="4882"/>
                    </a:lnTo>
                    <a:lnTo>
                      <a:pt x="15146" y="4748"/>
                    </a:lnTo>
                    <a:lnTo>
                      <a:pt x="14955" y="4614"/>
                    </a:lnTo>
                    <a:lnTo>
                      <a:pt x="14955" y="4481"/>
                    </a:lnTo>
                    <a:lnTo>
                      <a:pt x="15050" y="4146"/>
                    </a:lnTo>
                    <a:lnTo>
                      <a:pt x="15193" y="3845"/>
                    </a:lnTo>
                    <a:lnTo>
                      <a:pt x="15241" y="3578"/>
                    </a:lnTo>
                    <a:lnTo>
                      <a:pt x="15241" y="3344"/>
                    </a:lnTo>
                    <a:lnTo>
                      <a:pt x="15241" y="3176"/>
                    </a:lnTo>
                    <a:lnTo>
                      <a:pt x="15146" y="3009"/>
                    </a:lnTo>
                    <a:lnTo>
                      <a:pt x="14955" y="2775"/>
                    </a:lnTo>
                    <a:lnTo>
                      <a:pt x="14860" y="2508"/>
                    </a:lnTo>
                    <a:lnTo>
                      <a:pt x="14860" y="2541"/>
                    </a:lnTo>
                    <a:lnTo>
                      <a:pt x="14622" y="2541"/>
                    </a:lnTo>
                    <a:lnTo>
                      <a:pt x="14431" y="2474"/>
                    </a:lnTo>
                    <a:lnTo>
                      <a:pt x="14193" y="2407"/>
                    </a:lnTo>
                    <a:lnTo>
                      <a:pt x="14098" y="2240"/>
                    </a:lnTo>
                    <a:lnTo>
                      <a:pt x="14098" y="2107"/>
                    </a:lnTo>
                    <a:lnTo>
                      <a:pt x="14003" y="1939"/>
                    </a:lnTo>
                    <a:lnTo>
                      <a:pt x="13812" y="1806"/>
                    </a:lnTo>
                    <a:lnTo>
                      <a:pt x="13717" y="1806"/>
                    </a:lnTo>
                    <a:lnTo>
                      <a:pt x="13526" y="1806"/>
                    </a:lnTo>
                    <a:lnTo>
                      <a:pt x="13336" y="1705"/>
                    </a:lnTo>
                    <a:lnTo>
                      <a:pt x="13241" y="1672"/>
                    </a:lnTo>
                    <a:lnTo>
                      <a:pt x="13145" y="1538"/>
                    </a:lnTo>
                    <a:lnTo>
                      <a:pt x="12907" y="1404"/>
                    </a:lnTo>
                    <a:lnTo>
                      <a:pt x="12717" y="1271"/>
                    </a:lnTo>
                    <a:lnTo>
                      <a:pt x="12526" y="1271"/>
                    </a:lnTo>
                    <a:lnTo>
                      <a:pt x="12288" y="1304"/>
                    </a:lnTo>
                    <a:lnTo>
                      <a:pt x="12002" y="1404"/>
                    </a:lnTo>
                    <a:lnTo>
                      <a:pt x="11812" y="1538"/>
                    </a:lnTo>
                    <a:lnTo>
                      <a:pt x="11907" y="1404"/>
                    </a:lnTo>
                    <a:lnTo>
                      <a:pt x="12097" y="1271"/>
                    </a:lnTo>
                    <a:lnTo>
                      <a:pt x="12336" y="1137"/>
                    </a:lnTo>
                    <a:lnTo>
                      <a:pt x="12145" y="1070"/>
                    </a:lnTo>
                    <a:lnTo>
                      <a:pt x="11907" y="1137"/>
                    </a:lnTo>
                    <a:lnTo>
                      <a:pt x="11621" y="1337"/>
                    </a:lnTo>
                    <a:lnTo>
                      <a:pt x="11431" y="1538"/>
                    </a:lnTo>
                    <a:lnTo>
                      <a:pt x="11335" y="1739"/>
                    </a:lnTo>
                    <a:lnTo>
                      <a:pt x="11193" y="1806"/>
                    </a:lnTo>
                    <a:lnTo>
                      <a:pt x="11193" y="1672"/>
                    </a:lnTo>
                    <a:lnTo>
                      <a:pt x="10954" y="1705"/>
                    </a:lnTo>
                    <a:lnTo>
                      <a:pt x="10573" y="1739"/>
                    </a:lnTo>
                    <a:lnTo>
                      <a:pt x="10288" y="1939"/>
                    </a:lnTo>
                    <a:lnTo>
                      <a:pt x="10192" y="2006"/>
                    </a:lnTo>
                    <a:lnTo>
                      <a:pt x="10097" y="2073"/>
                    </a:lnTo>
                    <a:lnTo>
                      <a:pt x="10192" y="2140"/>
                    </a:lnTo>
                    <a:lnTo>
                      <a:pt x="9907" y="2140"/>
                    </a:lnTo>
                    <a:lnTo>
                      <a:pt x="9716" y="2140"/>
                    </a:lnTo>
                    <a:lnTo>
                      <a:pt x="9526" y="2073"/>
                    </a:lnTo>
                    <a:lnTo>
                      <a:pt x="9287" y="2207"/>
                    </a:lnTo>
                    <a:lnTo>
                      <a:pt x="9097" y="2274"/>
                    </a:lnTo>
                    <a:lnTo>
                      <a:pt x="8954" y="2006"/>
                    </a:lnTo>
                    <a:lnTo>
                      <a:pt x="9097" y="1839"/>
                    </a:lnTo>
                    <a:lnTo>
                      <a:pt x="9335" y="1705"/>
                    </a:lnTo>
                    <a:lnTo>
                      <a:pt x="9478" y="1538"/>
                    </a:lnTo>
                    <a:lnTo>
                      <a:pt x="9526" y="1337"/>
                    </a:lnTo>
                    <a:lnTo>
                      <a:pt x="9335" y="1271"/>
                    </a:lnTo>
                    <a:lnTo>
                      <a:pt x="9240" y="1304"/>
                    </a:lnTo>
                    <a:lnTo>
                      <a:pt x="8859" y="1404"/>
                    </a:lnTo>
                    <a:lnTo>
                      <a:pt x="8668" y="1404"/>
                    </a:lnTo>
                    <a:lnTo>
                      <a:pt x="8525" y="1204"/>
                    </a:lnTo>
                    <a:lnTo>
                      <a:pt x="8144" y="1137"/>
                    </a:lnTo>
                    <a:lnTo>
                      <a:pt x="8001" y="1271"/>
                    </a:lnTo>
                    <a:lnTo>
                      <a:pt x="7906" y="1271"/>
                    </a:lnTo>
                    <a:lnTo>
                      <a:pt x="7811" y="1070"/>
                    </a:lnTo>
                    <a:lnTo>
                      <a:pt x="7620" y="1070"/>
                    </a:lnTo>
                    <a:lnTo>
                      <a:pt x="7525" y="1003"/>
                    </a:lnTo>
                    <a:lnTo>
                      <a:pt x="7716" y="802"/>
                    </a:lnTo>
                    <a:lnTo>
                      <a:pt x="7716" y="602"/>
                    </a:lnTo>
                    <a:lnTo>
                      <a:pt x="7620" y="502"/>
                    </a:lnTo>
                    <a:lnTo>
                      <a:pt x="7573" y="368"/>
                    </a:lnTo>
                    <a:lnTo>
                      <a:pt x="7382" y="334"/>
                    </a:lnTo>
                    <a:lnTo>
                      <a:pt x="7144" y="234"/>
                    </a:lnTo>
                    <a:lnTo>
                      <a:pt x="6858" y="234"/>
                    </a:lnTo>
                    <a:lnTo>
                      <a:pt x="6858" y="201"/>
                    </a:lnTo>
                    <a:lnTo>
                      <a:pt x="6858" y="100"/>
                    </a:lnTo>
                    <a:lnTo>
                      <a:pt x="7001" y="100"/>
                    </a:lnTo>
                    <a:lnTo>
                      <a:pt x="6858" y="134"/>
                    </a:lnTo>
                    <a:lnTo>
                      <a:pt x="6620" y="201"/>
                    </a:lnTo>
                    <a:lnTo>
                      <a:pt x="6287" y="134"/>
                    </a:lnTo>
                    <a:lnTo>
                      <a:pt x="5906" y="67"/>
                    </a:lnTo>
                    <a:lnTo>
                      <a:pt x="5668" y="67"/>
                    </a:lnTo>
                    <a:lnTo>
                      <a:pt x="5668" y="0"/>
                    </a:lnTo>
                    <a:lnTo>
                      <a:pt x="5668" y="134"/>
                    </a:lnTo>
                    <a:lnTo>
                      <a:pt x="5668" y="267"/>
                    </a:lnTo>
                    <a:lnTo>
                      <a:pt x="5715" y="401"/>
                    </a:lnTo>
                    <a:lnTo>
                      <a:pt x="5906" y="635"/>
                    </a:lnTo>
                    <a:lnTo>
                      <a:pt x="6049" y="769"/>
                    </a:lnTo>
                    <a:lnTo>
                      <a:pt x="6096" y="936"/>
                    </a:lnTo>
                    <a:lnTo>
                      <a:pt x="5906" y="1037"/>
                    </a:lnTo>
                    <a:lnTo>
                      <a:pt x="5715" y="1070"/>
                    </a:lnTo>
                    <a:lnTo>
                      <a:pt x="5668" y="1170"/>
                    </a:lnTo>
                    <a:lnTo>
                      <a:pt x="5525" y="1304"/>
                    </a:lnTo>
                    <a:lnTo>
                      <a:pt x="5715" y="1304"/>
                    </a:lnTo>
                    <a:lnTo>
                      <a:pt x="5858" y="1404"/>
                    </a:lnTo>
                    <a:lnTo>
                      <a:pt x="5811" y="1538"/>
                    </a:lnTo>
                    <a:lnTo>
                      <a:pt x="5906" y="1672"/>
                    </a:lnTo>
                    <a:lnTo>
                      <a:pt x="6049" y="1739"/>
                    </a:lnTo>
                    <a:lnTo>
                      <a:pt x="6001" y="1872"/>
                    </a:lnTo>
                    <a:lnTo>
                      <a:pt x="5858" y="1872"/>
                    </a:lnTo>
                    <a:lnTo>
                      <a:pt x="5858" y="2073"/>
                    </a:lnTo>
                    <a:lnTo>
                      <a:pt x="6049" y="2207"/>
                    </a:lnTo>
                    <a:lnTo>
                      <a:pt x="6239" y="2274"/>
                    </a:lnTo>
                    <a:lnTo>
                      <a:pt x="6192" y="2341"/>
                    </a:lnTo>
                    <a:lnTo>
                      <a:pt x="5906" y="2341"/>
                    </a:lnTo>
                    <a:lnTo>
                      <a:pt x="5668" y="2341"/>
                    </a:lnTo>
                    <a:lnTo>
                      <a:pt x="5477" y="2341"/>
                    </a:lnTo>
                    <a:lnTo>
                      <a:pt x="5334" y="2474"/>
                    </a:lnTo>
                    <a:lnTo>
                      <a:pt x="5287" y="2608"/>
                    </a:lnTo>
                    <a:lnTo>
                      <a:pt x="5239" y="2809"/>
                    </a:lnTo>
                    <a:lnTo>
                      <a:pt x="5239" y="3009"/>
                    </a:lnTo>
                    <a:lnTo>
                      <a:pt x="5334" y="3277"/>
                    </a:lnTo>
                    <a:lnTo>
                      <a:pt x="5430" y="3477"/>
                    </a:lnTo>
                    <a:lnTo>
                      <a:pt x="5239" y="3310"/>
                    </a:lnTo>
                    <a:lnTo>
                      <a:pt x="5096" y="3009"/>
                    </a:lnTo>
                    <a:lnTo>
                      <a:pt x="4858" y="2942"/>
                    </a:lnTo>
                    <a:lnTo>
                      <a:pt x="4763" y="3176"/>
                    </a:lnTo>
                    <a:lnTo>
                      <a:pt x="4572" y="3176"/>
                    </a:lnTo>
                    <a:lnTo>
                      <a:pt x="4572" y="2909"/>
                    </a:lnTo>
                    <a:lnTo>
                      <a:pt x="4382" y="2675"/>
                    </a:lnTo>
                    <a:lnTo>
                      <a:pt x="3905" y="2608"/>
                    </a:lnTo>
                    <a:lnTo>
                      <a:pt x="3382" y="2608"/>
                    </a:lnTo>
                    <a:lnTo>
                      <a:pt x="3048" y="2675"/>
                    </a:lnTo>
                    <a:lnTo>
                      <a:pt x="2953" y="2876"/>
                    </a:lnTo>
                    <a:lnTo>
                      <a:pt x="2810" y="2942"/>
                    </a:lnTo>
                    <a:lnTo>
                      <a:pt x="2667" y="3076"/>
                    </a:lnTo>
                    <a:lnTo>
                      <a:pt x="2667" y="3176"/>
                    </a:lnTo>
                    <a:lnTo>
                      <a:pt x="2810" y="3210"/>
                    </a:lnTo>
                    <a:lnTo>
                      <a:pt x="3048" y="3277"/>
                    </a:lnTo>
                    <a:lnTo>
                      <a:pt x="3191" y="3344"/>
                    </a:lnTo>
                    <a:lnTo>
                      <a:pt x="3334" y="3444"/>
                    </a:lnTo>
                    <a:lnTo>
                      <a:pt x="3382" y="3678"/>
                    </a:lnTo>
                    <a:lnTo>
                      <a:pt x="3334" y="3678"/>
                    </a:lnTo>
                    <a:lnTo>
                      <a:pt x="3191" y="3444"/>
                    </a:lnTo>
                    <a:lnTo>
                      <a:pt x="2667" y="3477"/>
                    </a:lnTo>
                    <a:lnTo>
                      <a:pt x="2667" y="3611"/>
                    </a:lnTo>
                    <a:lnTo>
                      <a:pt x="2572" y="3812"/>
                    </a:lnTo>
                    <a:lnTo>
                      <a:pt x="2429" y="4079"/>
                    </a:lnTo>
                    <a:lnTo>
                      <a:pt x="2381" y="4347"/>
                    </a:lnTo>
                    <a:lnTo>
                      <a:pt x="2239" y="4547"/>
                    </a:lnTo>
                    <a:lnTo>
                      <a:pt x="1905" y="4748"/>
                    </a:lnTo>
                    <a:lnTo>
                      <a:pt x="1715" y="4781"/>
                    </a:lnTo>
                    <a:lnTo>
                      <a:pt x="1810" y="5049"/>
                    </a:lnTo>
                    <a:lnTo>
                      <a:pt x="2191" y="5183"/>
                    </a:lnTo>
                    <a:lnTo>
                      <a:pt x="2381" y="5216"/>
                    </a:lnTo>
                    <a:lnTo>
                      <a:pt x="2286" y="5550"/>
                    </a:lnTo>
                    <a:lnTo>
                      <a:pt x="2048" y="5751"/>
                    </a:lnTo>
                    <a:lnTo>
                      <a:pt x="1715" y="5885"/>
                    </a:lnTo>
                    <a:lnTo>
                      <a:pt x="1619" y="6152"/>
                    </a:lnTo>
                    <a:lnTo>
                      <a:pt x="1476" y="6420"/>
                    </a:lnTo>
                    <a:lnTo>
                      <a:pt x="1143" y="6420"/>
                    </a:lnTo>
                    <a:lnTo>
                      <a:pt x="762" y="6286"/>
                    </a:lnTo>
                    <a:lnTo>
                      <a:pt x="476" y="6253"/>
                    </a:lnTo>
                    <a:lnTo>
                      <a:pt x="381" y="6487"/>
                    </a:lnTo>
                    <a:lnTo>
                      <a:pt x="476" y="6821"/>
                    </a:lnTo>
                    <a:lnTo>
                      <a:pt x="476" y="7089"/>
                    </a:lnTo>
                    <a:lnTo>
                      <a:pt x="381" y="7423"/>
                    </a:lnTo>
                    <a:lnTo>
                      <a:pt x="381" y="7624"/>
                    </a:lnTo>
                    <a:lnTo>
                      <a:pt x="333" y="7858"/>
                    </a:lnTo>
                    <a:lnTo>
                      <a:pt x="143" y="8025"/>
                    </a:lnTo>
                    <a:lnTo>
                      <a:pt x="95" y="8225"/>
                    </a:lnTo>
                    <a:lnTo>
                      <a:pt x="143" y="8426"/>
                    </a:lnTo>
                    <a:lnTo>
                      <a:pt x="191" y="8660"/>
                    </a:lnTo>
                    <a:lnTo>
                      <a:pt x="191" y="879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8" name="Drawing 27"/>
              <p:cNvSpPr>
                <a:spLocks noChangeAspect="1"/>
              </p:cNvSpPr>
              <p:nvPr/>
            </p:nvSpPr>
            <p:spPr bwMode="auto">
              <a:xfrm>
                <a:off x="13611" y="-44431"/>
                <a:ext cx="936" cy="25"/>
              </a:xfrm>
              <a:custGeom>
                <a:avLst/>
                <a:gdLst/>
                <a:ahLst/>
                <a:cxnLst>
                  <a:cxn ang="0">
                    <a:pos x="14564" y="8520"/>
                  </a:cxn>
                  <a:cxn ang="0">
                    <a:pos x="14564" y="9830"/>
                  </a:cxn>
                  <a:cxn ang="0">
                    <a:pos x="15474" y="11141"/>
                  </a:cxn>
                  <a:cxn ang="0">
                    <a:pos x="16384" y="13763"/>
                  </a:cxn>
                  <a:cxn ang="0">
                    <a:pos x="16384" y="15729"/>
                  </a:cxn>
                  <a:cxn ang="0">
                    <a:pos x="14564" y="13763"/>
                  </a:cxn>
                  <a:cxn ang="0">
                    <a:pos x="10923" y="15073"/>
                  </a:cxn>
                  <a:cxn ang="0">
                    <a:pos x="8192" y="16384"/>
                  </a:cxn>
                  <a:cxn ang="0">
                    <a:pos x="3641" y="15729"/>
                  </a:cxn>
                  <a:cxn ang="0">
                    <a:pos x="0" y="13107"/>
                  </a:cxn>
                  <a:cxn ang="0">
                    <a:pos x="910" y="11141"/>
                  </a:cxn>
                  <a:cxn ang="0">
                    <a:pos x="1820" y="9830"/>
                  </a:cxn>
                  <a:cxn ang="0">
                    <a:pos x="0" y="5898"/>
                  </a:cxn>
                  <a:cxn ang="0">
                    <a:pos x="1820" y="5243"/>
                  </a:cxn>
                  <a:cxn ang="0">
                    <a:pos x="7282" y="7209"/>
                  </a:cxn>
                  <a:cxn ang="0">
                    <a:pos x="10923" y="7864"/>
                  </a:cxn>
                  <a:cxn ang="0">
                    <a:pos x="9102" y="5898"/>
                  </a:cxn>
                  <a:cxn ang="0">
                    <a:pos x="5461" y="3277"/>
                  </a:cxn>
                  <a:cxn ang="0">
                    <a:pos x="3641" y="1966"/>
                  </a:cxn>
                  <a:cxn ang="0">
                    <a:pos x="4551" y="0"/>
                  </a:cxn>
                  <a:cxn ang="0">
                    <a:pos x="8192" y="655"/>
                  </a:cxn>
                  <a:cxn ang="0">
                    <a:pos x="8192" y="2621"/>
                  </a:cxn>
                  <a:cxn ang="0">
                    <a:pos x="12743" y="2621"/>
                  </a:cxn>
                  <a:cxn ang="0">
                    <a:pos x="15474" y="4588"/>
                  </a:cxn>
                  <a:cxn ang="0">
                    <a:pos x="15474" y="7209"/>
                  </a:cxn>
                  <a:cxn ang="0">
                    <a:pos x="14564" y="8520"/>
                  </a:cxn>
                </a:cxnLst>
                <a:rect l="0" t="0" r="r" b="b"/>
                <a:pathLst>
                  <a:path w="16384" h="16384">
                    <a:moveTo>
                      <a:pt x="14564" y="8520"/>
                    </a:moveTo>
                    <a:lnTo>
                      <a:pt x="14564" y="9830"/>
                    </a:lnTo>
                    <a:lnTo>
                      <a:pt x="15474" y="11141"/>
                    </a:lnTo>
                    <a:lnTo>
                      <a:pt x="16384" y="13763"/>
                    </a:lnTo>
                    <a:lnTo>
                      <a:pt x="16384" y="15729"/>
                    </a:lnTo>
                    <a:lnTo>
                      <a:pt x="14564" y="13763"/>
                    </a:lnTo>
                    <a:lnTo>
                      <a:pt x="10923" y="15073"/>
                    </a:lnTo>
                    <a:lnTo>
                      <a:pt x="8192" y="16384"/>
                    </a:lnTo>
                    <a:lnTo>
                      <a:pt x="3641" y="15729"/>
                    </a:lnTo>
                    <a:lnTo>
                      <a:pt x="0" y="13107"/>
                    </a:lnTo>
                    <a:lnTo>
                      <a:pt x="910" y="11141"/>
                    </a:lnTo>
                    <a:lnTo>
                      <a:pt x="1820" y="9830"/>
                    </a:lnTo>
                    <a:lnTo>
                      <a:pt x="0" y="5898"/>
                    </a:lnTo>
                    <a:lnTo>
                      <a:pt x="1820" y="5243"/>
                    </a:lnTo>
                    <a:lnTo>
                      <a:pt x="7282" y="7209"/>
                    </a:lnTo>
                    <a:lnTo>
                      <a:pt x="10923" y="7864"/>
                    </a:lnTo>
                    <a:lnTo>
                      <a:pt x="9102" y="5898"/>
                    </a:lnTo>
                    <a:lnTo>
                      <a:pt x="5461" y="3277"/>
                    </a:lnTo>
                    <a:lnTo>
                      <a:pt x="3641" y="1966"/>
                    </a:lnTo>
                    <a:lnTo>
                      <a:pt x="4551" y="0"/>
                    </a:lnTo>
                    <a:lnTo>
                      <a:pt x="8192" y="655"/>
                    </a:lnTo>
                    <a:lnTo>
                      <a:pt x="8192" y="2621"/>
                    </a:lnTo>
                    <a:lnTo>
                      <a:pt x="12743" y="2621"/>
                    </a:lnTo>
                    <a:lnTo>
                      <a:pt x="15474" y="4588"/>
                    </a:lnTo>
                    <a:lnTo>
                      <a:pt x="15474" y="7209"/>
                    </a:lnTo>
                    <a:lnTo>
                      <a:pt x="14564" y="852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18" name="Greece"/>
            <p:cNvGrpSpPr>
              <a:grpSpLocks noChangeAspect="1"/>
            </p:cNvGrpSpPr>
            <p:nvPr/>
          </p:nvGrpSpPr>
          <p:grpSpPr bwMode="auto">
            <a:xfrm>
              <a:off x="2501" y="2472"/>
              <a:ext cx="570" cy="569"/>
              <a:chOff x="-1384" y="-84327"/>
              <a:chExt cx="20520" cy="440"/>
            </a:xfrm>
            <a:grpFill/>
          </p:grpSpPr>
          <p:sp>
            <p:nvSpPr>
              <p:cNvPr id="94" name="Drawing 29"/>
              <p:cNvSpPr>
                <a:spLocks noChangeAspect="1"/>
              </p:cNvSpPr>
              <p:nvPr/>
            </p:nvSpPr>
            <p:spPr bwMode="auto">
              <a:xfrm>
                <a:off x="-304" y="-84327"/>
                <a:ext cx="12780" cy="276"/>
              </a:xfrm>
              <a:custGeom>
                <a:avLst/>
                <a:gdLst/>
                <a:ahLst/>
                <a:cxnLst>
                  <a:cxn ang="0">
                    <a:pos x="173" y="10507"/>
                  </a:cxn>
                  <a:cxn ang="0">
                    <a:pos x="981" y="11635"/>
                  </a:cxn>
                  <a:cxn ang="0">
                    <a:pos x="2019" y="12407"/>
                  </a:cxn>
                  <a:cxn ang="0">
                    <a:pos x="2538" y="13238"/>
                  </a:cxn>
                  <a:cxn ang="0">
                    <a:pos x="2769" y="14188"/>
                  </a:cxn>
                  <a:cxn ang="0">
                    <a:pos x="3692" y="14959"/>
                  </a:cxn>
                  <a:cxn ang="0">
                    <a:pos x="4673" y="14959"/>
                  </a:cxn>
                  <a:cxn ang="0">
                    <a:pos x="6865" y="14544"/>
                  </a:cxn>
                  <a:cxn ang="0">
                    <a:pos x="8077" y="14662"/>
                  </a:cxn>
                  <a:cxn ang="0">
                    <a:pos x="9000" y="15375"/>
                  </a:cxn>
                  <a:cxn ang="0">
                    <a:pos x="9750" y="15672"/>
                  </a:cxn>
                  <a:cxn ang="0">
                    <a:pos x="11826" y="16384"/>
                  </a:cxn>
                  <a:cxn ang="0">
                    <a:pos x="11596" y="14900"/>
                  </a:cxn>
                  <a:cxn ang="0">
                    <a:pos x="10788" y="14188"/>
                  </a:cxn>
                  <a:cxn ang="0">
                    <a:pos x="9519" y="13594"/>
                  </a:cxn>
                  <a:cxn ang="0">
                    <a:pos x="8307" y="13000"/>
                  </a:cxn>
                  <a:cxn ang="0">
                    <a:pos x="6981" y="12347"/>
                  </a:cxn>
                  <a:cxn ang="0">
                    <a:pos x="8019" y="12110"/>
                  </a:cxn>
                  <a:cxn ang="0">
                    <a:pos x="7788" y="11219"/>
                  </a:cxn>
                  <a:cxn ang="0">
                    <a:pos x="8538" y="10982"/>
                  </a:cxn>
                  <a:cxn ang="0">
                    <a:pos x="8942" y="11219"/>
                  </a:cxn>
                  <a:cxn ang="0">
                    <a:pos x="8019" y="9973"/>
                  </a:cxn>
                  <a:cxn ang="0">
                    <a:pos x="6692" y="8548"/>
                  </a:cxn>
                  <a:cxn ang="0">
                    <a:pos x="6461" y="6352"/>
                  </a:cxn>
                  <a:cxn ang="0">
                    <a:pos x="6981" y="6411"/>
                  </a:cxn>
                  <a:cxn ang="0">
                    <a:pos x="8307" y="7183"/>
                  </a:cxn>
                  <a:cxn ang="0">
                    <a:pos x="9519" y="8014"/>
                  </a:cxn>
                  <a:cxn ang="0">
                    <a:pos x="9000" y="7064"/>
                  </a:cxn>
                  <a:cxn ang="0">
                    <a:pos x="10384" y="8014"/>
                  </a:cxn>
                  <a:cxn ang="0">
                    <a:pos x="9692" y="6470"/>
                  </a:cxn>
                  <a:cxn ang="0">
                    <a:pos x="10903" y="6827"/>
                  </a:cxn>
                  <a:cxn ang="0">
                    <a:pos x="10673" y="6411"/>
                  </a:cxn>
                  <a:cxn ang="0">
                    <a:pos x="9634" y="5996"/>
                  </a:cxn>
                  <a:cxn ang="0">
                    <a:pos x="10615" y="4749"/>
                  </a:cxn>
                  <a:cxn ang="0">
                    <a:pos x="11942" y="4215"/>
                  </a:cxn>
                  <a:cxn ang="0">
                    <a:pos x="13096" y="3621"/>
                  </a:cxn>
                  <a:cxn ang="0">
                    <a:pos x="14999" y="3799"/>
                  </a:cxn>
                  <a:cxn ang="0">
                    <a:pos x="15922" y="2434"/>
                  </a:cxn>
                  <a:cxn ang="0">
                    <a:pos x="16326" y="534"/>
                  </a:cxn>
                  <a:cxn ang="0">
                    <a:pos x="15057" y="178"/>
                  </a:cxn>
                  <a:cxn ang="0">
                    <a:pos x="13673" y="2315"/>
                  </a:cxn>
                  <a:cxn ang="0">
                    <a:pos x="11307" y="1662"/>
                  </a:cxn>
                  <a:cxn ang="0">
                    <a:pos x="9288" y="2434"/>
                  </a:cxn>
                  <a:cxn ang="0">
                    <a:pos x="6923" y="3087"/>
                  </a:cxn>
                  <a:cxn ang="0">
                    <a:pos x="5942" y="4037"/>
                  </a:cxn>
                  <a:cxn ang="0">
                    <a:pos x="3519" y="5224"/>
                  </a:cxn>
                  <a:cxn ang="0">
                    <a:pos x="1846" y="5699"/>
                  </a:cxn>
                  <a:cxn ang="0">
                    <a:pos x="1558" y="7658"/>
                  </a:cxn>
                  <a:cxn ang="0">
                    <a:pos x="635" y="9676"/>
                  </a:cxn>
                  <a:cxn ang="0">
                    <a:pos x="0" y="10388"/>
                  </a:cxn>
                </a:cxnLst>
                <a:rect l="0" t="0" r="r" b="b"/>
                <a:pathLst>
                  <a:path w="16384" h="16384">
                    <a:moveTo>
                      <a:pt x="0" y="10388"/>
                    </a:moveTo>
                    <a:lnTo>
                      <a:pt x="58" y="10388"/>
                    </a:lnTo>
                    <a:lnTo>
                      <a:pt x="173" y="10507"/>
                    </a:lnTo>
                    <a:lnTo>
                      <a:pt x="288" y="10982"/>
                    </a:lnTo>
                    <a:lnTo>
                      <a:pt x="462" y="11338"/>
                    </a:lnTo>
                    <a:lnTo>
                      <a:pt x="981" y="11635"/>
                    </a:lnTo>
                    <a:lnTo>
                      <a:pt x="1615" y="12407"/>
                    </a:lnTo>
                    <a:lnTo>
                      <a:pt x="1904" y="12882"/>
                    </a:lnTo>
                    <a:lnTo>
                      <a:pt x="2019" y="12407"/>
                    </a:lnTo>
                    <a:lnTo>
                      <a:pt x="2769" y="12644"/>
                    </a:lnTo>
                    <a:lnTo>
                      <a:pt x="3000" y="13060"/>
                    </a:lnTo>
                    <a:lnTo>
                      <a:pt x="2538" y="13238"/>
                    </a:lnTo>
                    <a:lnTo>
                      <a:pt x="2019" y="13238"/>
                    </a:lnTo>
                    <a:lnTo>
                      <a:pt x="2365" y="13713"/>
                    </a:lnTo>
                    <a:lnTo>
                      <a:pt x="2769" y="14188"/>
                    </a:lnTo>
                    <a:lnTo>
                      <a:pt x="3058" y="14781"/>
                    </a:lnTo>
                    <a:lnTo>
                      <a:pt x="3404" y="15137"/>
                    </a:lnTo>
                    <a:lnTo>
                      <a:pt x="3692" y="14959"/>
                    </a:lnTo>
                    <a:lnTo>
                      <a:pt x="3750" y="14722"/>
                    </a:lnTo>
                    <a:lnTo>
                      <a:pt x="3923" y="14722"/>
                    </a:lnTo>
                    <a:lnTo>
                      <a:pt x="4673" y="14959"/>
                    </a:lnTo>
                    <a:lnTo>
                      <a:pt x="5538" y="14662"/>
                    </a:lnTo>
                    <a:lnTo>
                      <a:pt x="6231" y="14722"/>
                    </a:lnTo>
                    <a:lnTo>
                      <a:pt x="6865" y="14544"/>
                    </a:lnTo>
                    <a:lnTo>
                      <a:pt x="7384" y="14662"/>
                    </a:lnTo>
                    <a:lnTo>
                      <a:pt x="7615" y="14306"/>
                    </a:lnTo>
                    <a:lnTo>
                      <a:pt x="8077" y="14662"/>
                    </a:lnTo>
                    <a:lnTo>
                      <a:pt x="8480" y="14900"/>
                    </a:lnTo>
                    <a:lnTo>
                      <a:pt x="9057" y="14900"/>
                    </a:lnTo>
                    <a:lnTo>
                      <a:pt x="9000" y="15375"/>
                    </a:lnTo>
                    <a:lnTo>
                      <a:pt x="8538" y="15612"/>
                    </a:lnTo>
                    <a:lnTo>
                      <a:pt x="9000" y="15731"/>
                    </a:lnTo>
                    <a:lnTo>
                      <a:pt x="9750" y="15672"/>
                    </a:lnTo>
                    <a:lnTo>
                      <a:pt x="10442" y="15434"/>
                    </a:lnTo>
                    <a:lnTo>
                      <a:pt x="11077" y="15968"/>
                    </a:lnTo>
                    <a:lnTo>
                      <a:pt x="11826" y="16384"/>
                    </a:lnTo>
                    <a:lnTo>
                      <a:pt x="11769" y="15968"/>
                    </a:lnTo>
                    <a:lnTo>
                      <a:pt x="11711" y="15434"/>
                    </a:lnTo>
                    <a:lnTo>
                      <a:pt x="11596" y="14900"/>
                    </a:lnTo>
                    <a:lnTo>
                      <a:pt x="11480" y="14425"/>
                    </a:lnTo>
                    <a:lnTo>
                      <a:pt x="11077" y="14188"/>
                    </a:lnTo>
                    <a:lnTo>
                      <a:pt x="10788" y="14188"/>
                    </a:lnTo>
                    <a:lnTo>
                      <a:pt x="10327" y="13950"/>
                    </a:lnTo>
                    <a:lnTo>
                      <a:pt x="9923" y="13594"/>
                    </a:lnTo>
                    <a:lnTo>
                      <a:pt x="9519" y="13594"/>
                    </a:lnTo>
                    <a:lnTo>
                      <a:pt x="9230" y="13060"/>
                    </a:lnTo>
                    <a:lnTo>
                      <a:pt x="8769" y="13119"/>
                    </a:lnTo>
                    <a:lnTo>
                      <a:pt x="8307" y="13000"/>
                    </a:lnTo>
                    <a:lnTo>
                      <a:pt x="7846" y="12882"/>
                    </a:lnTo>
                    <a:lnTo>
                      <a:pt x="7211" y="12644"/>
                    </a:lnTo>
                    <a:lnTo>
                      <a:pt x="6981" y="12347"/>
                    </a:lnTo>
                    <a:lnTo>
                      <a:pt x="7442" y="12169"/>
                    </a:lnTo>
                    <a:lnTo>
                      <a:pt x="7788" y="12169"/>
                    </a:lnTo>
                    <a:lnTo>
                      <a:pt x="8019" y="12110"/>
                    </a:lnTo>
                    <a:lnTo>
                      <a:pt x="8134" y="11872"/>
                    </a:lnTo>
                    <a:lnTo>
                      <a:pt x="8077" y="11694"/>
                    </a:lnTo>
                    <a:lnTo>
                      <a:pt x="7788" y="11219"/>
                    </a:lnTo>
                    <a:lnTo>
                      <a:pt x="7846" y="10745"/>
                    </a:lnTo>
                    <a:lnTo>
                      <a:pt x="8307" y="10745"/>
                    </a:lnTo>
                    <a:lnTo>
                      <a:pt x="8538" y="10982"/>
                    </a:lnTo>
                    <a:lnTo>
                      <a:pt x="8480" y="11398"/>
                    </a:lnTo>
                    <a:lnTo>
                      <a:pt x="8711" y="11398"/>
                    </a:lnTo>
                    <a:lnTo>
                      <a:pt x="8942" y="11219"/>
                    </a:lnTo>
                    <a:lnTo>
                      <a:pt x="8769" y="10863"/>
                    </a:lnTo>
                    <a:lnTo>
                      <a:pt x="8480" y="10388"/>
                    </a:lnTo>
                    <a:lnTo>
                      <a:pt x="8019" y="9973"/>
                    </a:lnTo>
                    <a:lnTo>
                      <a:pt x="7442" y="9557"/>
                    </a:lnTo>
                    <a:lnTo>
                      <a:pt x="7096" y="8845"/>
                    </a:lnTo>
                    <a:lnTo>
                      <a:pt x="6692" y="8548"/>
                    </a:lnTo>
                    <a:lnTo>
                      <a:pt x="6519" y="7836"/>
                    </a:lnTo>
                    <a:lnTo>
                      <a:pt x="6461" y="7123"/>
                    </a:lnTo>
                    <a:lnTo>
                      <a:pt x="6461" y="6352"/>
                    </a:lnTo>
                    <a:lnTo>
                      <a:pt x="6865" y="6174"/>
                    </a:lnTo>
                    <a:lnTo>
                      <a:pt x="7096" y="5996"/>
                    </a:lnTo>
                    <a:lnTo>
                      <a:pt x="6981" y="6411"/>
                    </a:lnTo>
                    <a:lnTo>
                      <a:pt x="7096" y="6589"/>
                    </a:lnTo>
                    <a:lnTo>
                      <a:pt x="7788" y="6886"/>
                    </a:lnTo>
                    <a:lnTo>
                      <a:pt x="8307" y="7183"/>
                    </a:lnTo>
                    <a:lnTo>
                      <a:pt x="8711" y="7836"/>
                    </a:lnTo>
                    <a:lnTo>
                      <a:pt x="9288" y="8251"/>
                    </a:lnTo>
                    <a:lnTo>
                      <a:pt x="9519" y="8014"/>
                    </a:lnTo>
                    <a:lnTo>
                      <a:pt x="9000" y="7658"/>
                    </a:lnTo>
                    <a:lnTo>
                      <a:pt x="8769" y="7123"/>
                    </a:lnTo>
                    <a:lnTo>
                      <a:pt x="9000" y="7064"/>
                    </a:lnTo>
                    <a:lnTo>
                      <a:pt x="9519" y="7123"/>
                    </a:lnTo>
                    <a:lnTo>
                      <a:pt x="9923" y="7598"/>
                    </a:lnTo>
                    <a:lnTo>
                      <a:pt x="10384" y="8014"/>
                    </a:lnTo>
                    <a:lnTo>
                      <a:pt x="10153" y="7361"/>
                    </a:lnTo>
                    <a:lnTo>
                      <a:pt x="9634" y="7064"/>
                    </a:lnTo>
                    <a:lnTo>
                      <a:pt x="9692" y="6470"/>
                    </a:lnTo>
                    <a:lnTo>
                      <a:pt x="9980" y="6470"/>
                    </a:lnTo>
                    <a:lnTo>
                      <a:pt x="10557" y="6589"/>
                    </a:lnTo>
                    <a:lnTo>
                      <a:pt x="10903" y="6827"/>
                    </a:lnTo>
                    <a:lnTo>
                      <a:pt x="11134" y="6945"/>
                    </a:lnTo>
                    <a:lnTo>
                      <a:pt x="11019" y="6649"/>
                    </a:lnTo>
                    <a:lnTo>
                      <a:pt x="10673" y="6411"/>
                    </a:lnTo>
                    <a:lnTo>
                      <a:pt x="10384" y="6174"/>
                    </a:lnTo>
                    <a:lnTo>
                      <a:pt x="9980" y="6114"/>
                    </a:lnTo>
                    <a:lnTo>
                      <a:pt x="9634" y="5996"/>
                    </a:lnTo>
                    <a:lnTo>
                      <a:pt x="9173" y="5699"/>
                    </a:lnTo>
                    <a:lnTo>
                      <a:pt x="9865" y="5046"/>
                    </a:lnTo>
                    <a:lnTo>
                      <a:pt x="10615" y="4749"/>
                    </a:lnTo>
                    <a:lnTo>
                      <a:pt x="11019" y="4096"/>
                    </a:lnTo>
                    <a:lnTo>
                      <a:pt x="11596" y="4215"/>
                    </a:lnTo>
                    <a:lnTo>
                      <a:pt x="11942" y="4215"/>
                    </a:lnTo>
                    <a:lnTo>
                      <a:pt x="12230" y="4037"/>
                    </a:lnTo>
                    <a:lnTo>
                      <a:pt x="12634" y="3621"/>
                    </a:lnTo>
                    <a:lnTo>
                      <a:pt x="13096" y="3621"/>
                    </a:lnTo>
                    <a:lnTo>
                      <a:pt x="13442" y="3621"/>
                    </a:lnTo>
                    <a:lnTo>
                      <a:pt x="14249" y="3740"/>
                    </a:lnTo>
                    <a:lnTo>
                      <a:pt x="14999" y="3799"/>
                    </a:lnTo>
                    <a:lnTo>
                      <a:pt x="15519" y="4096"/>
                    </a:lnTo>
                    <a:lnTo>
                      <a:pt x="15922" y="3324"/>
                    </a:lnTo>
                    <a:lnTo>
                      <a:pt x="15922" y="2434"/>
                    </a:lnTo>
                    <a:lnTo>
                      <a:pt x="15922" y="1662"/>
                    </a:lnTo>
                    <a:lnTo>
                      <a:pt x="16384" y="1187"/>
                    </a:lnTo>
                    <a:lnTo>
                      <a:pt x="16326" y="534"/>
                    </a:lnTo>
                    <a:lnTo>
                      <a:pt x="15749" y="237"/>
                    </a:lnTo>
                    <a:lnTo>
                      <a:pt x="15634" y="0"/>
                    </a:lnTo>
                    <a:lnTo>
                      <a:pt x="15057" y="178"/>
                    </a:lnTo>
                    <a:lnTo>
                      <a:pt x="15173" y="1187"/>
                    </a:lnTo>
                    <a:lnTo>
                      <a:pt x="14596" y="1900"/>
                    </a:lnTo>
                    <a:lnTo>
                      <a:pt x="13673" y="2315"/>
                    </a:lnTo>
                    <a:lnTo>
                      <a:pt x="12692" y="2137"/>
                    </a:lnTo>
                    <a:lnTo>
                      <a:pt x="11826" y="1959"/>
                    </a:lnTo>
                    <a:lnTo>
                      <a:pt x="11307" y="1662"/>
                    </a:lnTo>
                    <a:lnTo>
                      <a:pt x="10673" y="1722"/>
                    </a:lnTo>
                    <a:lnTo>
                      <a:pt x="10211" y="1959"/>
                    </a:lnTo>
                    <a:lnTo>
                      <a:pt x="9288" y="2434"/>
                    </a:lnTo>
                    <a:lnTo>
                      <a:pt x="8250" y="2671"/>
                    </a:lnTo>
                    <a:lnTo>
                      <a:pt x="7442" y="3027"/>
                    </a:lnTo>
                    <a:lnTo>
                      <a:pt x="6923" y="3087"/>
                    </a:lnTo>
                    <a:lnTo>
                      <a:pt x="6865" y="3087"/>
                    </a:lnTo>
                    <a:lnTo>
                      <a:pt x="6519" y="3265"/>
                    </a:lnTo>
                    <a:lnTo>
                      <a:pt x="5942" y="4037"/>
                    </a:lnTo>
                    <a:lnTo>
                      <a:pt x="4846" y="4215"/>
                    </a:lnTo>
                    <a:lnTo>
                      <a:pt x="4096" y="4690"/>
                    </a:lnTo>
                    <a:lnTo>
                      <a:pt x="3519" y="5224"/>
                    </a:lnTo>
                    <a:lnTo>
                      <a:pt x="2596" y="5461"/>
                    </a:lnTo>
                    <a:lnTo>
                      <a:pt x="2077" y="5639"/>
                    </a:lnTo>
                    <a:lnTo>
                      <a:pt x="1846" y="5699"/>
                    </a:lnTo>
                    <a:lnTo>
                      <a:pt x="2019" y="6233"/>
                    </a:lnTo>
                    <a:lnTo>
                      <a:pt x="2077" y="6945"/>
                    </a:lnTo>
                    <a:lnTo>
                      <a:pt x="1558" y="7658"/>
                    </a:lnTo>
                    <a:lnTo>
                      <a:pt x="1154" y="8608"/>
                    </a:lnTo>
                    <a:lnTo>
                      <a:pt x="692" y="9023"/>
                    </a:lnTo>
                    <a:lnTo>
                      <a:pt x="635" y="9676"/>
                    </a:lnTo>
                    <a:lnTo>
                      <a:pt x="462" y="10032"/>
                    </a:lnTo>
                    <a:lnTo>
                      <a:pt x="58" y="10448"/>
                    </a:lnTo>
                    <a:lnTo>
                      <a:pt x="0" y="1038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5" name="Drawing 30"/>
              <p:cNvSpPr>
                <a:spLocks noChangeAspect="1"/>
              </p:cNvSpPr>
              <p:nvPr/>
            </p:nvSpPr>
            <p:spPr bwMode="auto">
              <a:xfrm>
                <a:off x="8561" y="-84251"/>
                <a:ext cx="675" cy="15"/>
              </a:xfrm>
              <a:custGeom>
                <a:avLst/>
                <a:gdLst/>
                <a:ahLst/>
                <a:cxnLst>
                  <a:cxn ang="0">
                    <a:pos x="12015" y="13107"/>
                  </a:cxn>
                  <a:cxn ang="0">
                    <a:pos x="16384" y="9830"/>
                  </a:cxn>
                  <a:cxn ang="0">
                    <a:pos x="13107" y="8738"/>
                  </a:cxn>
                  <a:cxn ang="0">
                    <a:pos x="12015" y="1092"/>
                  </a:cxn>
                  <a:cxn ang="0">
                    <a:pos x="7646" y="0"/>
                  </a:cxn>
                  <a:cxn ang="0">
                    <a:pos x="0" y="9830"/>
                  </a:cxn>
                  <a:cxn ang="0">
                    <a:pos x="2185" y="13107"/>
                  </a:cxn>
                  <a:cxn ang="0">
                    <a:pos x="8738" y="16384"/>
                  </a:cxn>
                  <a:cxn ang="0">
                    <a:pos x="12015" y="13107"/>
                  </a:cxn>
                </a:cxnLst>
                <a:rect l="0" t="0" r="r" b="b"/>
                <a:pathLst>
                  <a:path w="16384" h="16384">
                    <a:moveTo>
                      <a:pt x="12015" y="13107"/>
                    </a:moveTo>
                    <a:lnTo>
                      <a:pt x="16384" y="9830"/>
                    </a:lnTo>
                    <a:lnTo>
                      <a:pt x="13107" y="8738"/>
                    </a:lnTo>
                    <a:lnTo>
                      <a:pt x="12015" y="1092"/>
                    </a:lnTo>
                    <a:lnTo>
                      <a:pt x="7646" y="0"/>
                    </a:lnTo>
                    <a:lnTo>
                      <a:pt x="0" y="9830"/>
                    </a:lnTo>
                    <a:lnTo>
                      <a:pt x="2185" y="13107"/>
                    </a:lnTo>
                    <a:lnTo>
                      <a:pt x="8738" y="16384"/>
                    </a:lnTo>
                    <a:lnTo>
                      <a:pt x="12015" y="1310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6" name="Drawing 31"/>
              <p:cNvSpPr>
                <a:spLocks noChangeAspect="1"/>
              </p:cNvSpPr>
              <p:nvPr/>
            </p:nvSpPr>
            <p:spPr bwMode="auto">
              <a:xfrm>
                <a:off x="10091" y="-84204"/>
                <a:ext cx="720" cy="13"/>
              </a:xfrm>
              <a:custGeom>
                <a:avLst/>
                <a:gdLst/>
                <a:ahLst/>
                <a:cxnLst>
                  <a:cxn ang="0">
                    <a:pos x="16384" y="2521"/>
                  </a:cxn>
                  <a:cxn ang="0">
                    <a:pos x="14336" y="15124"/>
                  </a:cxn>
                  <a:cxn ang="0">
                    <a:pos x="13312" y="5041"/>
                  </a:cxn>
                  <a:cxn ang="0">
                    <a:pos x="13312" y="0"/>
                  </a:cxn>
                  <a:cxn ang="0">
                    <a:pos x="8192" y="0"/>
                  </a:cxn>
                  <a:cxn ang="0">
                    <a:pos x="1024" y="2521"/>
                  </a:cxn>
                  <a:cxn ang="0">
                    <a:pos x="0" y="15124"/>
                  </a:cxn>
                  <a:cxn ang="0">
                    <a:pos x="4096" y="16384"/>
                  </a:cxn>
                  <a:cxn ang="0">
                    <a:pos x="5120" y="11343"/>
                  </a:cxn>
                  <a:cxn ang="0">
                    <a:pos x="8192" y="11343"/>
                  </a:cxn>
                  <a:cxn ang="0">
                    <a:pos x="12288" y="12603"/>
                  </a:cxn>
                  <a:cxn ang="0">
                    <a:pos x="13312" y="11343"/>
                  </a:cxn>
                  <a:cxn ang="0">
                    <a:pos x="16384" y="2521"/>
                  </a:cxn>
                </a:cxnLst>
                <a:rect l="0" t="0" r="r" b="b"/>
                <a:pathLst>
                  <a:path w="16384" h="16384">
                    <a:moveTo>
                      <a:pt x="16384" y="2521"/>
                    </a:moveTo>
                    <a:lnTo>
                      <a:pt x="14336" y="15124"/>
                    </a:lnTo>
                    <a:lnTo>
                      <a:pt x="13312" y="5041"/>
                    </a:lnTo>
                    <a:lnTo>
                      <a:pt x="13312" y="0"/>
                    </a:lnTo>
                    <a:lnTo>
                      <a:pt x="8192" y="0"/>
                    </a:lnTo>
                    <a:lnTo>
                      <a:pt x="1024" y="2521"/>
                    </a:lnTo>
                    <a:lnTo>
                      <a:pt x="0" y="15124"/>
                    </a:lnTo>
                    <a:lnTo>
                      <a:pt x="4096" y="16384"/>
                    </a:lnTo>
                    <a:lnTo>
                      <a:pt x="5120" y="11343"/>
                    </a:lnTo>
                    <a:lnTo>
                      <a:pt x="8192" y="11343"/>
                    </a:lnTo>
                    <a:lnTo>
                      <a:pt x="12288" y="12603"/>
                    </a:lnTo>
                    <a:lnTo>
                      <a:pt x="13312" y="11343"/>
                    </a:lnTo>
                    <a:lnTo>
                      <a:pt x="16384" y="252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7" name="Drawing 32"/>
              <p:cNvSpPr>
                <a:spLocks noChangeAspect="1"/>
              </p:cNvSpPr>
              <p:nvPr/>
            </p:nvSpPr>
            <p:spPr bwMode="auto">
              <a:xfrm>
                <a:off x="12251" y="-84182"/>
                <a:ext cx="1710" cy="28"/>
              </a:xfrm>
              <a:custGeom>
                <a:avLst/>
                <a:gdLst/>
                <a:ahLst/>
                <a:cxnLst>
                  <a:cxn ang="0">
                    <a:pos x="14228" y="13458"/>
                  </a:cxn>
                  <a:cxn ang="0">
                    <a:pos x="16384" y="13458"/>
                  </a:cxn>
                  <a:cxn ang="0">
                    <a:pos x="13797" y="8192"/>
                  </a:cxn>
                  <a:cxn ang="0">
                    <a:pos x="10779" y="3511"/>
                  </a:cxn>
                  <a:cxn ang="0">
                    <a:pos x="8623" y="0"/>
                  </a:cxn>
                  <a:cxn ang="0">
                    <a:pos x="6036" y="3511"/>
                  </a:cxn>
                  <a:cxn ang="0">
                    <a:pos x="3449" y="5851"/>
                  </a:cxn>
                  <a:cxn ang="0">
                    <a:pos x="431" y="8777"/>
                  </a:cxn>
                  <a:cxn ang="0">
                    <a:pos x="0" y="13458"/>
                  </a:cxn>
                  <a:cxn ang="0">
                    <a:pos x="2587" y="13458"/>
                  </a:cxn>
                  <a:cxn ang="0">
                    <a:pos x="5174" y="10533"/>
                  </a:cxn>
                  <a:cxn ang="0">
                    <a:pos x="7330" y="9362"/>
                  </a:cxn>
                  <a:cxn ang="0">
                    <a:pos x="6036" y="15799"/>
                  </a:cxn>
                  <a:cxn ang="0">
                    <a:pos x="9485" y="16384"/>
                  </a:cxn>
                  <a:cxn ang="0">
                    <a:pos x="12504" y="13458"/>
                  </a:cxn>
                  <a:cxn ang="0">
                    <a:pos x="12504" y="11703"/>
                  </a:cxn>
                  <a:cxn ang="0">
                    <a:pos x="14228" y="13458"/>
                  </a:cxn>
                </a:cxnLst>
                <a:rect l="0" t="0" r="r" b="b"/>
                <a:pathLst>
                  <a:path w="16384" h="16384">
                    <a:moveTo>
                      <a:pt x="14228" y="13458"/>
                    </a:moveTo>
                    <a:lnTo>
                      <a:pt x="16384" y="13458"/>
                    </a:lnTo>
                    <a:lnTo>
                      <a:pt x="13797" y="8192"/>
                    </a:lnTo>
                    <a:lnTo>
                      <a:pt x="10779" y="3511"/>
                    </a:lnTo>
                    <a:lnTo>
                      <a:pt x="8623" y="0"/>
                    </a:lnTo>
                    <a:lnTo>
                      <a:pt x="6036" y="3511"/>
                    </a:lnTo>
                    <a:lnTo>
                      <a:pt x="3449" y="5851"/>
                    </a:lnTo>
                    <a:lnTo>
                      <a:pt x="431" y="8777"/>
                    </a:lnTo>
                    <a:lnTo>
                      <a:pt x="0" y="13458"/>
                    </a:lnTo>
                    <a:lnTo>
                      <a:pt x="2587" y="13458"/>
                    </a:lnTo>
                    <a:lnTo>
                      <a:pt x="5174" y="10533"/>
                    </a:lnTo>
                    <a:lnTo>
                      <a:pt x="7330" y="9362"/>
                    </a:lnTo>
                    <a:lnTo>
                      <a:pt x="6036" y="15799"/>
                    </a:lnTo>
                    <a:lnTo>
                      <a:pt x="9485" y="16384"/>
                    </a:lnTo>
                    <a:lnTo>
                      <a:pt x="12504" y="13458"/>
                    </a:lnTo>
                    <a:lnTo>
                      <a:pt x="12504" y="11703"/>
                    </a:lnTo>
                    <a:lnTo>
                      <a:pt x="14228" y="1345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8" name="Drawing 33"/>
              <p:cNvSpPr>
                <a:spLocks noChangeAspect="1"/>
              </p:cNvSpPr>
              <p:nvPr/>
            </p:nvSpPr>
            <p:spPr bwMode="auto">
              <a:xfrm>
                <a:off x="12521" y="-84127"/>
                <a:ext cx="675" cy="24"/>
              </a:xfrm>
              <a:custGeom>
                <a:avLst/>
                <a:gdLst/>
                <a:ahLst/>
                <a:cxnLst>
                  <a:cxn ang="0">
                    <a:pos x="10923" y="16384"/>
                  </a:cxn>
                  <a:cxn ang="0">
                    <a:pos x="13107" y="15701"/>
                  </a:cxn>
                  <a:cxn ang="0">
                    <a:pos x="16384" y="13653"/>
                  </a:cxn>
                  <a:cxn ang="0">
                    <a:pos x="16384" y="7509"/>
                  </a:cxn>
                  <a:cxn ang="0">
                    <a:pos x="15292" y="2048"/>
                  </a:cxn>
                  <a:cxn ang="0">
                    <a:pos x="12015" y="0"/>
                  </a:cxn>
                  <a:cxn ang="0">
                    <a:pos x="0" y="0"/>
                  </a:cxn>
                  <a:cxn ang="0">
                    <a:pos x="2185" y="5461"/>
                  </a:cxn>
                  <a:cxn ang="0">
                    <a:pos x="8738" y="8875"/>
                  </a:cxn>
                  <a:cxn ang="0">
                    <a:pos x="6554" y="13653"/>
                  </a:cxn>
                  <a:cxn ang="0">
                    <a:pos x="6554" y="16384"/>
                  </a:cxn>
                  <a:cxn ang="0">
                    <a:pos x="10923" y="16384"/>
                  </a:cxn>
                </a:cxnLst>
                <a:rect l="0" t="0" r="r" b="b"/>
                <a:pathLst>
                  <a:path w="16384" h="16384">
                    <a:moveTo>
                      <a:pt x="10923" y="16384"/>
                    </a:moveTo>
                    <a:lnTo>
                      <a:pt x="13107" y="15701"/>
                    </a:lnTo>
                    <a:lnTo>
                      <a:pt x="16384" y="13653"/>
                    </a:lnTo>
                    <a:lnTo>
                      <a:pt x="16384" y="7509"/>
                    </a:lnTo>
                    <a:lnTo>
                      <a:pt x="15292" y="2048"/>
                    </a:lnTo>
                    <a:lnTo>
                      <a:pt x="12015" y="0"/>
                    </a:lnTo>
                    <a:lnTo>
                      <a:pt x="0" y="0"/>
                    </a:lnTo>
                    <a:lnTo>
                      <a:pt x="2185" y="5461"/>
                    </a:lnTo>
                    <a:lnTo>
                      <a:pt x="8738" y="8875"/>
                    </a:lnTo>
                    <a:lnTo>
                      <a:pt x="6554" y="13653"/>
                    </a:lnTo>
                    <a:lnTo>
                      <a:pt x="6554" y="16384"/>
                    </a:lnTo>
                    <a:lnTo>
                      <a:pt x="10923"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9" name="Drawing 34"/>
              <p:cNvSpPr>
                <a:spLocks noChangeAspect="1"/>
              </p:cNvSpPr>
              <p:nvPr/>
            </p:nvSpPr>
            <p:spPr bwMode="auto">
              <a:xfrm>
                <a:off x="18101" y="-84018"/>
                <a:ext cx="1035" cy="39"/>
              </a:xfrm>
              <a:custGeom>
                <a:avLst/>
                <a:gdLst/>
                <a:ahLst/>
                <a:cxnLst>
                  <a:cxn ang="0">
                    <a:pos x="12822" y="11343"/>
                  </a:cxn>
                  <a:cxn ang="0">
                    <a:pos x="14247" y="10082"/>
                  </a:cxn>
                  <a:cxn ang="0">
                    <a:pos x="15672" y="7982"/>
                  </a:cxn>
                  <a:cxn ang="0">
                    <a:pos x="16384" y="4621"/>
                  </a:cxn>
                  <a:cxn ang="0">
                    <a:pos x="16384" y="0"/>
                  </a:cxn>
                  <a:cxn ang="0">
                    <a:pos x="13535" y="1260"/>
                  </a:cxn>
                  <a:cxn ang="0">
                    <a:pos x="7836" y="4201"/>
                  </a:cxn>
                  <a:cxn ang="0">
                    <a:pos x="2849" y="7982"/>
                  </a:cxn>
                  <a:cxn ang="0">
                    <a:pos x="0" y="9662"/>
                  </a:cxn>
                  <a:cxn ang="0">
                    <a:pos x="0" y="11763"/>
                  </a:cxn>
                  <a:cxn ang="0">
                    <a:pos x="2137" y="16384"/>
                  </a:cxn>
                  <a:cxn ang="0">
                    <a:pos x="7123" y="14283"/>
                  </a:cxn>
                  <a:cxn ang="0">
                    <a:pos x="12822" y="11343"/>
                  </a:cxn>
                </a:cxnLst>
                <a:rect l="0" t="0" r="r" b="b"/>
                <a:pathLst>
                  <a:path w="16384" h="16384">
                    <a:moveTo>
                      <a:pt x="12822" y="11343"/>
                    </a:moveTo>
                    <a:lnTo>
                      <a:pt x="14247" y="10082"/>
                    </a:lnTo>
                    <a:lnTo>
                      <a:pt x="15672" y="7982"/>
                    </a:lnTo>
                    <a:lnTo>
                      <a:pt x="16384" y="4621"/>
                    </a:lnTo>
                    <a:lnTo>
                      <a:pt x="16384" y="0"/>
                    </a:lnTo>
                    <a:lnTo>
                      <a:pt x="13535" y="1260"/>
                    </a:lnTo>
                    <a:lnTo>
                      <a:pt x="7836" y="4201"/>
                    </a:lnTo>
                    <a:lnTo>
                      <a:pt x="2849" y="7982"/>
                    </a:lnTo>
                    <a:lnTo>
                      <a:pt x="0" y="9662"/>
                    </a:lnTo>
                    <a:lnTo>
                      <a:pt x="0" y="11763"/>
                    </a:lnTo>
                    <a:lnTo>
                      <a:pt x="2137" y="16384"/>
                    </a:lnTo>
                    <a:lnTo>
                      <a:pt x="7123" y="14283"/>
                    </a:lnTo>
                    <a:lnTo>
                      <a:pt x="12822" y="1134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0" name="Drawing 35"/>
              <p:cNvSpPr>
                <a:spLocks noChangeAspect="1"/>
              </p:cNvSpPr>
              <p:nvPr/>
            </p:nvSpPr>
            <p:spPr bwMode="auto">
              <a:xfrm>
                <a:off x="8921" y="-83924"/>
                <a:ext cx="6435" cy="37"/>
              </a:xfrm>
              <a:custGeom>
                <a:avLst/>
                <a:gdLst/>
                <a:ahLst/>
                <a:cxnLst>
                  <a:cxn ang="0">
                    <a:pos x="8708" y="2214"/>
                  </a:cxn>
                  <a:cxn ang="0">
                    <a:pos x="7791" y="1771"/>
                  </a:cxn>
                  <a:cxn ang="0">
                    <a:pos x="6760" y="2657"/>
                  </a:cxn>
                  <a:cxn ang="0">
                    <a:pos x="5843" y="4428"/>
                  </a:cxn>
                  <a:cxn ang="0">
                    <a:pos x="4812" y="5757"/>
                  </a:cxn>
                  <a:cxn ang="0">
                    <a:pos x="3895" y="3985"/>
                  </a:cxn>
                  <a:cxn ang="0">
                    <a:pos x="3208" y="3985"/>
                  </a:cxn>
                  <a:cxn ang="0">
                    <a:pos x="3437" y="1771"/>
                  </a:cxn>
                  <a:cxn ang="0">
                    <a:pos x="2979" y="0"/>
                  </a:cxn>
                  <a:cxn ang="0">
                    <a:pos x="2291" y="2657"/>
                  </a:cxn>
                  <a:cxn ang="0">
                    <a:pos x="1146" y="886"/>
                  </a:cxn>
                  <a:cxn ang="0">
                    <a:pos x="687" y="886"/>
                  </a:cxn>
                  <a:cxn ang="0">
                    <a:pos x="687" y="3985"/>
                  </a:cxn>
                  <a:cxn ang="0">
                    <a:pos x="0" y="3985"/>
                  </a:cxn>
                  <a:cxn ang="0">
                    <a:pos x="0" y="7528"/>
                  </a:cxn>
                  <a:cxn ang="0">
                    <a:pos x="0" y="12842"/>
                  </a:cxn>
                  <a:cxn ang="0">
                    <a:pos x="458" y="12399"/>
                  </a:cxn>
                  <a:cxn ang="0">
                    <a:pos x="1604" y="11513"/>
                  </a:cxn>
                  <a:cxn ang="0">
                    <a:pos x="2521" y="10627"/>
                  </a:cxn>
                  <a:cxn ang="0">
                    <a:pos x="3895" y="9742"/>
                  </a:cxn>
                  <a:cxn ang="0">
                    <a:pos x="4812" y="10627"/>
                  </a:cxn>
                  <a:cxn ang="0">
                    <a:pos x="5500" y="10627"/>
                  </a:cxn>
                  <a:cxn ang="0">
                    <a:pos x="6187" y="11513"/>
                  </a:cxn>
                  <a:cxn ang="0">
                    <a:pos x="7104" y="12842"/>
                  </a:cxn>
                  <a:cxn ang="0">
                    <a:pos x="7791" y="16384"/>
                  </a:cxn>
                  <a:cxn ang="0">
                    <a:pos x="9510" y="14613"/>
                  </a:cxn>
                  <a:cxn ang="0">
                    <a:pos x="10541" y="12399"/>
                  </a:cxn>
                  <a:cxn ang="0">
                    <a:pos x="11686" y="12399"/>
                  </a:cxn>
                  <a:cxn ang="0">
                    <a:pos x="12374" y="10627"/>
                  </a:cxn>
                  <a:cxn ang="0">
                    <a:pos x="13634" y="9742"/>
                  </a:cxn>
                  <a:cxn ang="0">
                    <a:pos x="14551" y="7971"/>
                  </a:cxn>
                  <a:cxn ang="0">
                    <a:pos x="15582" y="9299"/>
                  </a:cxn>
                  <a:cxn ang="0">
                    <a:pos x="16384" y="2214"/>
                  </a:cxn>
                  <a:cxn ang="0">
                    <a:pos x="16040" y="443"/>
                  </a:cxn>
                  <a:cxn ang="0">
                    <a:pos x="15467" y="2214"/>
                  </a:cxn>
                  <a:cxn ang="0">
                    <a:pos x="14895" y="3542"/>
                  </a:cxn>
                  <a:cxn ang="0">
                    <a:pos x="14093" y="5314"/>
                  </a:cxn>
                  <a:cxn ang="0">
                    <a:pos x="13176" y="4428"/>
                  </a:cxn>
                  <a:cxn ang="0">
                    <a:pos x="12603" y="1771"/>
                  </a:cxn>
                  <a:cxn ang="0">
                    <a:pos x="11343" y="2657"/>
                  </a:cxn>
                  <a:cxn ang="0">
                    <a:pos x="10541" y="3542"/>
                  </a:cxn>
                  <a:cxn ang="0">
                    <a:pos x="9510" y="3985"/>
                  </a:cxn>
                  <a:cxn ang="0">
                    <a:pos x="8708" y="3542"/>
                  </a:cxn>
                  <a:cxn ang="0">
                    <a:pos x="8708" y="2214"/>
                  </a:cxn>
                </a:cxnLst>
                <a:rect l="0" t="0" r="r" b="b"/>
                <a:pathLst>
                  <a:path w="16384" h="16384">
                    <a:moveTo>
                      <a:pt x="8708" y="2214"/>
                    </a:moveTo>
                    <a:lnTo>
                      <a:pt x="7791" y="1771"/>
                    </a:lnTo>
                    <a:lnTo>
                      <a:pt x="6760" y="2657"/>
                    </a:lnTo>
                    <a:lnTo>
                      <a:pt x="5843" y="4428"/>
                    </a:lnTo>
                    <a:lnTo>
                      <a:pt x="4812" y="5757"/>
                    </a:lnTo>
                    <a:lnTo>
                      <a:pt x="3895" y="3985"/>
                    </a:lnTo>
                    <a:lnTo>
                      <a:pt x="3208" y="3985"/>
                    </a:lnTo>
                    <a:lnTo>
                      <a:pt x="3437" y="1771"/>
                    </a:lnTo>
                    <a:lnTo>
                      <a:pt x="2979" y="0"/>
                    </a:lnTo>
                    <a:lnTo>
                      <a:pt x="2291" y="2657"/>
                    </a:lnTo>
                    <a:lnTo>
                      <a:pt x="1146" y="886"/>
                    </a:lnTo>
                    <a:lnTo>
                      <a:pt x="687" y="886"/>
                    </a:lnTo>
                    <a:lnTo>
                      <a:pt x="687" y="3985"/>
                    </a:lnTo>
                    <a:lnTo>
                      <a:pt x="0" y="3985"/>
                    </a:lnTo>
                    <a:lnTo>
                      <a:pt x="0" y="7528"/>
                    </a:lnTo>
                    <a:lnTo>
                      <a:pt x="0" y="12842"/>
                    </a:lnTo>
                    <a:lnTo>
                      <a:pt x="458" y="12399"/>
                    </a:lnTo>
                    <a:lnTo>
                      <a:pt x="1604" y="11513"/>
                    </a:lnTo>
                    <a:lnTo>
                      <a:pt x="2521" y="10627"/>
                    </a:lnTo>
                    <a:lnTo>
                      <a:pt x="3895" y="9742"/>
                    </a:lnTo>
                    <a:lnTo>
                      <a:pt x="4812" y="10627"/>
                    </a:lnTo>
                    <a:lnTo>
                      <a:pt x="5500" y="10627"/>
                    </a:lnTo>
                    <a:lnTo>
                      <a:pt x="6187" y="11513"/>
                    </a:lnTo>
                    <a:lnTo>
                      <a:pt x="7104" y="12842"/>
                    </a:lnTo>
                    <a:lnTo>
                      <a:pt x="7791" y="16384"/>
                    </a:lnTo>
                    <a:lnTo>
                      <a:pt x="9510" y="14613"/>
                    </a:lnTo>
                    <a:lnTo>
                      <a:pt x="10541" y="12399"/>
                    </a:lnTo>
                    <a:lnTo>
                      <a:pt x="11686" y="12399"/>
                    </a:lnTo>
                    <a:lnTo>
                      <a:pt x="12374" y="10627"/>
                    </a:lnTo>
                    <a:lnTo>
                      <a:pt x="13634" y="9742"/>
                    </a:lnTo>
                    <a:lnTo>
                      <a:pt x="14551" y="7971"/>
                    </a:lnTo>
                    <a:lnTo>
                      <a:pt x="15582" y="9299"/>
                    </a:lnTo>
                    <a:lnTo>
                      <a:pt x="16384" y="2214"/>
                    </a:lnTo>
                    <a:lnTo>
                      <a:pt x="16040" y="443"/>
                    </a:lnTo>
                    <a:lnTo>
                      <a:pt x="15467" y="2214"/>
                    </a:lnTo>
                    <a:lnTo>
                      <a:pt x="14895" y="3542"/>
                    </a:lnTo>
                    <a:lnTo>
                      <a:pt x="14093" y="5314"/>
                    </a:lnTo>
                    <a:lnTo>
                      <a:pt x="13176" y="4428"/>
                    </a:lnTo>
                    <a:lnTo>
                      <a:pt x="12603" y="1771"/>
                    </a:lnTo>
                    <a:lnTo>
                      <a:pt x="11343" y="2657"/>
                    </a:lnTo>
                    <a:lnTo>
                      <a:pt x="10541" y="3542"/>
                    </a:lnTo>
                    <a:lnTo>
                      <a:pt x="9510" y="3985"/>
                    </a:lnTo>
                    <a:lnTo>
                      <a:pt x="8708" y="3542"/>
                    </a:lnTo>
                    <a:lnTo>
                      <a:pt x="8708" y="221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1" name="Drawing 36"/>
              <p:cNvSpPr>
                <a:spLocks noChangeAspect="1"/>
              </p:cNvSpPr>
              <p:nvPr/>
            </p:nvSpPr>
            <p:spPr bwMode="auto">
              <a:xfrm>
                <a:off x="10316" y="-84075"/>
                <a:ext cx="765" cy="17"/>
              </a:xfrm>
              <a:custGeom>
                <a:avLst/>
                <a:gdLst/>
                <a:ahLst/>
                <a:cxnLst>
                  <a:cxn ang="0">
                    <a:pos x="14456" y="16384"/>
                  </a:cxn>
                  <a:cxn ang="0">
                    <a:pos x="16384" y="12529"/>
                  </a:cxn>
                  <a:cxn ang="0">
                    <a:pos x="15420" y="6746"/>
                  </a:cxn>
                  <a:cxn ang="0">
                    <a:pos x="12529" y="3855"/>
                  </a:cxn>
                  <a:cxn ang="0">
                    <a:pos x="6746" y="0"/>
                  </a:cxn>
                  <a:cxn ang="0">
                    <a:pos x="0" y="0"/>
                  </a:cxn>
                  <a:cxn ang="0">
                    <a:pos x="0" y="3855"/>
                  </a:cxn>
                  <a:cxn ang="0">
                    <a:pos x="4819" y="7710"/>
                  </a:cxn>
                  <a:cxn ang="0">
                    <a:pos x="8674" y="12529"/>
                  </a:cxn>
                  <a:cxn ang="0">
                    <a:pos x="11565" y="16384"/>
                  </a:cxn>
                  <a:cxn ang="0">
                    <a:pos x="14456" y="16384"/>
                  </a:cxn>
                </a:cxnLst>
                <a:rect l="0" t="0" r="r" b="b"/>
                <a:pathLst>
                  <a:path w="16384" h="16384">
                    <a:moveTo>
                      <a:pt x="14456" y="16384"/>
                    </a:moveTo>
                    <a:lnTo>
                      <a:pt x="16384" y="12529"/>
                    </a:lnTo>
                    <a:lnTo>
                      <a:pt x="15420" y="6746"/>
                    </a:lnTo>
                    <a:lnTo>
                      <a:pt x="12529" y="3855"/>
                    </a:lnTo>
                    <a:lnTo>
                      <a:pt x="6746" y="0"/>
                    </a:lnTo>
                    <a:lnTo>
                      <a:pt x="0" y="0"/>
                    </a:lnTo>
                    <a:lnTo>
                      <a:pt x="0" y="3855"/>
                    </a:lnTo>
                    <a:lnTo>
                      <a:pt x="4819" y="7710"/>
                    </a:lnTo>
                    <a:lnTo>
                      <a:pt x="8674" y="12529"/>
                    </a:lnTo>
                    <a:lnTo>
                      <a:pt x="11565" y="16384"/>
                    </a:lnTo>
                    <a:lnTo>
                      <a:pt x="14456"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2" name="Drawing 37"/>
              <p:cNvSpPr>
                <a:spLocks noChangeAspect="1"/>
              </p:cNvSpPr>
              <p:nvPr/>
            </p:nvSpPr>
            <p:spPr bwMode="auto">
              <a:xfrm>
                <a:off x="12251" y="-84032"/>
                <a:ext cx="450" cy="16"/>
              </a:xfrm>
              <a:custGeom>
                <a:avLst/>
                <a:gdLst/>
                <a:ahLst/>
                <a:cxnLst>
                  <a:cxn ang="0">
                    <a:pos x="6554" y="16384"/>
                  </a:cxn>
                  <a:cxn ang="0">
                    <a:pos x="16384" y="14336"/>
                  </a:cxn>
                  <a:cxn ang="0">
                    <a:pos x="14746" y="5120"/>
                  </a:cxn>
                  <a:cxn ang="0">
                    <a:pos x="14746" y="0"/>
                  </a:cxn>
                  <a:cxn ang="0">
                    <a:pos x="8192" y="0"/>
                  </a:cxn>
                  <a:cxn ang="0">
                    <a:pos x="6554" y="1024"/>
                  </a:cxn>
                  <a:cxn ang="0">
                    <a:pos x="0" y="8192"/>
                  </a:cxn>
                  <a:cxn ang="0">
                    <a:pos x="1638" y="14336"/>
                  </a:cxn>
                  <a:cxn ang="0">
                    <a:pos x="6554" y="16384"/>
                  </a:cxn>
                </a:cxnLst>
                <a:rect l="0" t="0" r="r" b="b"/>
                <a:pathLst>
                  <a:path w="16384" h="16384">
                    <a:moveTo>
                      <a:pt x="6554" y="16384"/>
                    </a:moveTo>
                    <a:lnTo>
                      <a:pt x="16384" y="14336"/>
                    </a:lnTo>
                    <a:lnTo>
                      <a:pt x="14746" y="5120"/>
                    </a:lnTo>
                    <a:lnTo>
                      <a:pt x="14746" y="0"/>
                    </a:lnTo>
                    <a:lnTo>
                      <a:pt x="8192" y="0"/>
                    </a:lnTo>
                    <a:lnTo>
                      <a:pt x="6554" y="1024"/>
                    </a:lnTo>
                    <a:lnTo>
                      <a:pt x="0" y="8192"/>
                    </a:lnTo>
                    <a:lnTo>
                      <a:pt x="1638" y="14336"/>
                    </a:lnTo>
                    <a:lnTo>
                      <a:pt x="655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3" name="Drawing 38"/>
              <p:cNvSpPr>
                <a:spLocks noChangeAspect="1"/>
              </p:cNvSpPr>
              <p:nvPr/>
            </p:nvSpPr>
            <p:spPr bwMode="auto">
              <a:xfrm>
                <a:off x="2441" y="-84076"/>
                <a:ext cx="5355" cy="114"/>
              </a:xfrm>
              <a:custGeom>
                <a:avLst/>
                <a:gdLst/>
                <a:ahLst/>
                <a:cxnLst>
                  <a:cxn ang="0">
                    <a:pos x="5507" y="0"/>
                  </a:cxn>
                  <a:cxn ang="0">
                    <a:pos x="4819" y="144"/>
                  </a:cxn>
                  <a:cxn ang="0">
                    <a:pos x="3855" y="575"/>
                  </a:cxn>
                  <a:cxn ang="0">
                    <a:pos x="2203" y="1868"/>
                  </a:cxn>
                  <a:cxn ang="0">
                    <a:pos x="1377" y="1725"/>
                  </a:cxn>
                  <a:cxn ang="0">
                    <a:pos x="275" y="4312"/>
                  </a:cxn>
                  <a:cxn ang="0">
                    <a:pos x="0" y="5461"/>
                  </a:cxn>
                  <a:cxn ang="0">
                    <a:pos x="964" y="7042"/>
                  </a:cxn>
                  <a:cxn ang="0">
                    <a:pos x="3029" y="7761"/>
                  </a:cxn>
                  <a:cxn ang="0">
                    <a:pos x="4130" y="9342"/>
                  </a:cxn>
                  <a:cxn ang="0">
                    <a:pos x="3717" y="11498"/>
                  </a:cxn>
                  <a:cxn ang="0">
                    <a:pos x="4268" y="13222"/>
                  </a:cxn>
                  <a:cxn ang="0">
                    <a:pos x="5232" y="13941"/>
                  </a:cxn>
                  <a:cxn ang="0">
                    <a:pos x="6058" y="14084"/>
                  </a:cxn>
                  <a:cxn ang="0">
                    <a:pos x="6333" y="12647"/>
                  </a:cxn>
                  <a:cxn ang="0">
                    <a:pos x="7022" y="11498"/>
                  </a:cxn>
                  <a:cxn ang="0">
                    <a:pos x="7572" y="12360"/>
                  </a:cxn>
                  <a:cxn ang="0">
                    <a:pos x="8674" y="12935"/>
                  </a:cxn>
                  <a:cxn ang="0">
                    <a:pos x="9638" y="15091"/>
                  </a:cxn>
                  <a:cxn ang="0">
                    <a:pos x="9913" y="16384"/>
                  </a:cxn>
                  <a:cxn ang="0">
                    <a:pos x="10464" y="16384"/>
                  </a:cxn>
                  <a:cxn ang="0">
                    <a:pos x="10739" y="15665"/>
                  </a:cxn>
                  <a:cxn ang="0">
                    <a:pos x="10739" y="13797"/>
                  </a:cxn>
                  <a:cxn ang="0">
                    <a:pos x="11841" y="13222"/>
                  </a:cxn>
                  <a:cxn ang="0">
                    <a:pos x="12667" y="14372"/>
                  </a:cxn>
                  <a:cxn ang="0">
                    <a:pos x="13768" y="15091"/>
                  </a:cxn>
                  <a:cxn ang="0">
                    <a:pos x="15145" y="15522"/>
                  </a:cxn>
                  <a:cxn ang="0">
                    <a:pos x="14594" y="13510"/>
                  </a:cxn>
                  <a:cxn ang="0">
                    <a:pos x="14319" y="12647"/>
                  </a:cxn>
                  <a:cxn ang="0">
                    <a:pos x="14043" y="11498"/>
                  </a:cxn>
                  <a:cxn ang="0">
                    <a:pos x="12942" y="8911"/>
                  </a:cxn>
                  <a:cxn ang="0">
                    <a:pos x="11841" y="7761"/>
                  </a:cxn>
                  <a:cxn ang="0">
                    <a:pos x="11290" y="6324"/>
                  </a:cxn>
                  <a:cxn ang="0">
                    <a:pos x="11841" y="6467"/>
                  </a:cxn>
                  <a:cxn ang="0">
                    <a:pos x="12667" y="6899"/>
                  </a:cxn>
                  <a:cxn ang="0">
                    <a:pos x="13768" y="7473"/>
                  </a:cxn>
                  <a:cxn ang="0">
                    <a:pos x="14043" y="8192"/>
                  </a:cxn>
                  <a:cxn ang="0">
                    <a:pos x="14732" y="7761"/>
                  </a:cxn>
                  <a:cxn ang="0">
                    <a:pos x="15420" y="6899"/>
                  </a:cxn>
                  <a:cxn ang="0">
                    <a:pos x="16384" y="6611"/>
                  </a:cxn>
                  <a:cxn ang="0">
                    <a:pos x="15971" y="5749"/>
                  </a:cxn>
                  <a:cxn ang="0">
                    <a:pos x="15283" y="5461"/>
                  </a:cxn>
                  <a:cxn ang="0">
                    <a:pos x="14319" y="4886"/>
                  </a:cxn>
                  <a:cxn ang="0">
                    <a:pos x="13630" y="3737"/>
                  </a:cxn>
                  <a:cxn ang="0">
                    <a:pos x="13217" y="3162"/>
                  </a:cxn>
                  <a:cxn ang="0">
                    <a:pos x="13080" y="2012"/>
                  </a:cxn>
                  <a:cxn ang="0">
                    <a:pos x="11978" y="1725"/>
                  </a:cxn>
                  <a:cxn ang="0">
                    <a:pos x="8674" y="1150"/>
                  </a:cxn>
                  <a:cxn ang="0">
                    <a:pos x="7159" y="719"/>
                  </a:cxn>
                  <a:cxn ang="0">
                    <a:pos x="6471" y="862"/>
                  </a:cxn>
                  <a:cxn ang="0">
                    <a:pos x="5920" y="287"/>
                  </a:cxn>
                  <a:cxn ang="0">
                    <a:pos x="5507" y="0"/>
                  </a:cxn>
                </a:cxnLst>
                <a:rect l="0" t="0" r="r" b="b"/>
                <a:pathLst>
                  <a:path w="16384" h="16384">
                    <a:moveTo>
                      <a:pt x="5507" y="0"/>
                    </a:moveTo>
                    <a:lnTo>
                      <a:pt x="4819" y="144"/>
                    </a:lnTo>
                    <a:lnTo>
                      <a:pt x="3855" y="575"/>
                    </a:lnTo>
                    <a:lnTo>
                      <a:pt x="2203" y="1868"/>
                    </a:lnTo>
                    <a:lnTo>
                      <a:pt x="1377" y="1725"/>
                    </a:lnTo>
                    <a:lnTo>
                      <a:pt x="275" y="4312"/>
                    </a:lnTo>
                    <a:lnTo>
                      <a:pt x="0" y="5461"/>
                    </a:lnTo>
                    <a:lnTo>
                      <a:pt x="964" y="7042"/>
                    </a:lnTo>
                    <a:lnTo>
                      <a:pt x="3029" y="7761"/>
                    </a:lnTo>
                    <a:lnTo>
                      <a:pt x="4130" y="9342"/>
                    </a:lnTo>
                    <a:lnTo>
                      <a:pt x="3717" y="11498"/>
                    </a:lnTo>
                    <a:lnTo>
                      <a:pt x="4268" y="13222"/>
                    </a:lnTo>
                    <a:lnTo>
                      <a:pt x="5232" y="13941"/>
                    </a:lnTo>
                    <a:lnTo>
                      <a:pt x="6058" y="14084"/>
                    </a:lnTo>
                    <a:lnTo>
                      <a:pt x="6333" y="12647"/>
                    </a:lnTo>
                    <a:lnTo>
                      <a:pt x="7022" y="11498"/>
                    </a:lnTo>
                    <a:lnTo>
                      <a:pt x="7572" y="12360"/>
                    </a:lnTo>
                    <a:lnTo>
                      <a:pt x="8674" y="12935"/>
                    </a:lnTo>
                    <a:lnTo>
                      <a:pt x="9638" y="15091"/>
                    </a:lnTo>
                    <a:lnTo>
                      <a:pt x="9913" y="16384"/>
                    </a:lnTo>
                    <a:lnTo>
                      <a:pt x="10464" y="16384"/>
                    </a:lnTo>
                    <a:lnTo>
                      <a:pt x="10739" y="15665"/>
                    </a:lnTo>
                    <a:lnTo>
                      <a:pt x="10739" y="13797"/>
                    </a:lnTo>
                    <a:lnTo>
                      <a:pt x="11841" y="13222"/>
                    </a:lnTo>
                    <a:lnTo>
                      <a:pt x="12667" y="14372"/>
                    </a:lnTo>
                    <a:lnTo>
                      <a:pt x="13768" y="15091"/>
                    </a:lnTo>
                    <a:lnTo>
                      <a:pt x="15145" y="15522"/>
                    </a:lnTo>
                    <a:lnTo>
                      <a:pt x="14594" y="13510"/>
                    </a:lnTo>
                    <a:lnTo>
                      <a:pt x="14319" y="12647"/>
                    </a:lnTo>
                    <a:lnTo>
                      <a:pt x="14043" y="11498"/>
                    </a:lnTo>
                    <a:lnTo>
                      <a:pt x="12942" y="8911"/>
                    </a:lnTo>
                    <a:lnTo>
                      <a:pt x="11841" y="7761"/>
                    </a:lnTo>
                    <a:lnTo>
                      <a:pt x="11290" y="6324"/>
                    </a:lnTo>
                    <a:lnTo>
                      <a:pt x="11841" y="6467"/>
                    </a:lnTo>
                    <a:lnTo>
                      <a:pt x="12667" y="6899"/>
                    </a:lnTo>
                    <a:lnTo>
                      <a:pt x="13768" y="7473"/>
                    </a:lnTo>
                    <a:lnTo>
                      <a:pt x="14043" y="8192"/>
                    </a:lnTo>
                    <a:lnTo>
                      <a:pt x="14732" y="7761"/>
                    </a:lnTo>
                    <a:lnTo>
                      <a:pt x="15420" y="6899"/>
                    </a:lnTo>
                    <a:lnTo>
                      <a:pt x="16384" y="6611"/>
                    </a:lnTo>
                    <a:lnTo>
                      <a:pt x="15971" y="5749"/>
                    </a:lnTo>
                    <a:lnTo>
                      <a:pt x="15283" y="5461"/>
                    </a:lnTo>
                    <a:lnTo>
                      <a:pt x="14319" y="4886"/>
                    </a:lnTo>
                    <a:lnTo>
                      <a:pt x="13630" y="3737"/>
                    </a:lnTo>
                    <a:lnTo>
                      <a:pt x="13217" y="3162"/>
                    </a:lnTo>
                    <a:lnTo>
                      <a:pt x="13080" y="2012"/>
                    </a:lnTo>
                    <a:lnTo>
                      <a:pt x="11978" y="1725"/>
                    </a:lnTo>
                    <a:lnTo>
                      <a:pt x="8674" y="1150"/>
                    </a:lnTo>
                    <a:lnTo>
                      <a:pt x="7159" y="719"/>
                    </a:lnTo>
                    <a:lnTo>
                      <a:pt x="6471" y="862"/>
                    </a:lnTo>
                    <a:lnTo>
                      <a:pt x="5920" y="287"/>
                    </a:lnTo>
                    <a:lnTo>
                      <a:pt x="5507"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4" name="Drawing 39"/>
              <p:cNvSpPr>
                <a:spLocks noChangeAspect="1"/>
              </p:cNvSpPr>
              <p:nvPr/>
            </p:nvSpPr>
            <p:spPr bwMode="auto">
              <a:xfrm>
                <a:off x="596" y="-84074"/>
                <a:ext cx="945" cy="22"/>
              </a:xfrm>
              <a:custGeom>
                <a:avLst/>
                <a:gdLst/>
                <a:ahLst/>
                <a:cxnLst>
                  <a:cxn ang="0">
                    <a:pos x="15604" y="16384"/>
                  </a:cxn>
                  <a:cxn ang="0">
                    <a:pos x="16384" y="10426"/>
                  </a:cxn>
                  <a:cxn ang="0">
                    <a:pos x="10142" y="7447"/>
                  </a:cxn>
                  <a:cxn ang="0">
                    <a:pos x="8582" y="0"/>
                  </a:cxn>
                  <a:cxn ang="0">
                    <a:pos x="3901" y="2979"/>
                  </a:cxn>
                  <a:cxn ang="0">
                    <a:pos x="0" y="8192"/>
                  </a:cxn>
                  <a:cxn ang="0">
                    <a:pos x="0" y="8937"/>
                  </a:cxn>
                  <a:cxn ang="0">
                    <a:pos x="3121" y="11171"/>
                  </a:cxn>
                  <a:cxn ang="0">
                    <a:pos x="6242" y="14150"/>
                  </a:cxn>
                  <a:cxn ang="0">
                    <a:pos x="11703" y="14150"/>
                  </a:cxn>
                  <a:cxn ang="0">
                    <a:pos x="15604" y="16384"/>
                  </a:cxn>
                </a:cxnLst>
                <a:rect l="0" t="0" r="r" b="b"/>
                <a:pathLst>
                  <a:path w="16384" h="16384">
                    <a:moveTo>
                      <a:pt x="15604" y="16384"/>
                    </a:moveTo>
                    <a:lnTo>
                      <a:pt x="16384" y="10426"/>
                    </a:lnTo>
                    <a:lnTo>
                      <a:pt x="10142" y="7447"/>
                    </a:lnTo>
                    <a:lnTo>
                      <a:pt x="8582" y="0"/>
                    </a:lnTo>
                    <a:lnTo>
                      <a:pt x="3901" y="2979"/>
                    </a:lnTo>
                    <a:lnTo>
                      <a:pt x="0" y="8192"/>
                    </a:lnTo>
                    <a:lnTo>
                      <a:pt x="0" y="8937"/>
                    </a:lnTo>
                    <a:lnTo>
                      <a:pt x="3121" y="11171"/>
                    </a:lnTo>
                    <a:lnTo>
                      <a:pt x="6242" y="14150"/>
                    </a:lnTo>
                    <a:lnTo>
                      <a:pt x="11703" y="14150"/>
                    </a:lnTo>
                    <a:lnTo>
                      <a:pt x="1560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5" name="Drawing 40"/>
              <p:cNvSpPr>
                <a:spLocks noChangeAspect="1"/>
              </p:cNvSpPr>
              <p:nvPr/>
            </p:nvSpPr>
            <p:spPr bwMode="auto">
              <a:xfrm>
                <a:off x="6131" y="-84130"/>
                <a:ext cx="3960" cy="58"/>
              </a:xfrm>
              <a:custGeom>
                <a:avLst/>
                <a:gdLst/>
                <a:ahLst/>
                <a:cxnLst>
                  <a:cxn ang="0">
                    <a:pos x="15825" y="14124"/>
                  </a:cxn>
                  <a:cxn ang="0">
                    <a:pos x="16384" y="14689"/>
                  </a:cxn>
                  <a:cxn ang="0">
                    <a:pos x="16012" y="12429"/>
                  </a:cxn>
                  <a:cxn ang="0">
                    <a:pos x="14150" y="12429"/>
                  </a:cxn>
                  <a:cxn ang="0">
                    <a:pos x="13033" y="12147"/>
                  </a:cxn>
                  <a:cxn ang="0">
                    <a:pos x="11916" y="8757"/>
                  </a:cxn>
                  <a:cxn ang="0">
                    <a:pos x="11543" y="6497"/>
                  </a:cxn>
                  <a:cxn ang="0">
                    <a:pos x="10612" y="5367"/>
                  </a:cxn>
                  <a:cxn ang="0">
                    <a:pos x="7820" y="5085"/>
                  </a:cxn>
                  <a:cxn ang="0">
                    <a:pos x="6144" y="4237"/>
                  </a:cxn>
                  <a:cxn ang="0">
                    <a:pos x="4468" y="2825"/>
                  </a:cxn>
                  <a:cxn ang="0">
                    <a:pos x="3165" y="1130"/>
                  </a:cxn>
                  <a:cxn ang="0">
                    <a:pos x="2607" y="0"/>
                  </a:cxn>
                  <a:cxn ang="0">
                    <a:pos x="1676" y="565"/>
                  </a:cxn>
                  <a:cxn ang="0">
                    <a:pos x="372" y="2825"/>
                  </a:cxn>
                  <a:cxn ang="0">
                    <a:pos x="0" y="4237"/>
                  </a:cxn>
                  <a:cxn ang="0">
                    <a:pos x="186" y="4237"/>
                  </a:cxn>
                  <a:cxn ang="0">
                    <a:pos x="1489" y="3955"/>
                  </a:cxn>
                  <a:cxn ang="0">
                    <a:pos x="2607" y="5085"/>
                  </a:cxn>
                  <a:cxn ang="0">
                    <a:pos x="3724" y="6215"/>
                  </a:cxn>
                  <a:cxn ang="0">
                    <a:pos x="5399" y="7627"/>
                  </a:cxn>
                  <a:cxn ang="0">
                    <a:pos x="5958" y="9604"/>
                  </a:cxn>
                  <a:cxn ang="0">
                    <a:pos x="7447" y="10169"/>
                  </a:cxn>
                  <a:cxn ang="0">
                    <a:pos x="9309" y="10169"/>
                  </a:cxn>
                  <a:cxn ang="0">
                    <a:pos x="10054" y="10734"/>
                  </a:cxn>
                  <a:cxn ang="0">
                    <a:pos x="11357" y="11864"/>
                  </a:cxn>
                  <a:cxn ang="0">
                    <a:pos x="12102" y="13277"/>
                  </a:cxn>
                  <a:cxn ang="0">
                    <a:pos x="12847" y="15537"/>
                  </a:cxn>
                  <a:cxn ang="0">
                    <a:pos x="13777" y="16384"/>
                  </a:cxn>
                  <a:cxn ang="0">
                    <a:pos x="14895" y="16384"/>
                  </a:cxn>
                  <a:cxn ang="0">
                    <a:pos x="15825" y="16384"/>
                  </a:cxn>
                  <a:cxn ang="0">
                    <a:pos x="16012" y="16384"/>
                  </a:cxn>
                  <a:cxn ang="0">
                    <a:pos x="16012" y="15537"/>
                  </a:cxn>
                  <a:cxn ang="0">
                    <a:pos x="15825" y="14124"/>
                  </a:cxn>
                </a:cxnLst>
                <a:rect l="0" t="0" r="r" b="b"/>
                <a:pathLst>
                  <a:path w="16384" h="16384">
                    <a:moveTo>
                      <a:pt x="15825" y="14124"/>
                    </a:moveTo>
                    <a:lnTo>
                      <a:pt x="16384" y="14689"/>
                    </a:lnTo>
                    <a:lnTo>
                      <a:pt x="16012" y="12429"/>
                    </a:lnTo>
                    <a:lnTo>
                      <a:pt x="14150" y="12429"/>
                    </a:lnTo>
                    <a:lnTo>
                      <a:pt x="13033" y="12147"/>
                    </a:lnTo>
                    <a:lnTo>
                      <a:pt x="11916" y="8757"/>
                    </a:lnTo>
                    <a:lnTo>
                      <a:pt x="11543" y="6497"/>
                    </a:lnTo>
                    <a:lnTo>
                      <a:pt x="10612" y="5367"/>
                    </a:lnTo>
                    <a:lnTo>
                      <a:pt x="7820" y="5085"/>
                    </a:lnTo>
                    <a:lnTo>
                      <a:pt x="6144" y="4237"/>
                    </a:lnTo>
                    <a:lnTo>
                      <a:pt x="4468" y="2825"/>
                    </a:lnTo>
                    <a:lnTo>
                      <a:pt x="3165" y="1130"/>
                    </a:lnTo>
                    <a:lnTo>
                      <a:pt x="2607" y="0"/>
                    </a:lnTo>
                    <a:lnTo>
                      <a:pt x="1676" y="565"/>
                    </a:lnTo>
                    <a:lnTo>
                      <a:pt x="372" y="2825"/>
                    </a:lnTo>
                    <a:lnTo>
                      <a:pt x="0" y="4237"/>
                    </a:lnTo>
                    <a:lnTo>
                      <a:pt x="186" y="4237"/>
                    </a:lnTo>
                    <a:lnTo>
                      <a:pt x="1489" y="3955"/>
                    </a:lnTo>
                    <a:lnTo>
                      <a:pt x="2607" y="5085"/>
                    </a:lnTo>
                    <a:lnTo>
                      <a:pt x="3724" y="6215"/>
                    </a:lnTo>
                    <a:lnTo>
                      <a:pt x="5399" y="7627"/>
                    </a:lnTo>
                    <a:lnTo>
                      <a:pt x="5958" y="9604"/>
                    </a:lnTo>
                    <a:lnTo>
                      <a:pt x="7447" y="10169"/>
                    </a:lnTo>
                    <a:lnTo>
                      <a:pt x="9309" y="10169"/>
                    </a:lnTo>
                    <a:lnTo>
                      <a:pt x="10054" y="10734"/>
                    </a:lnTo>
                    <a:lnTo>
                      <a:pt x="11357" y="11864"/>
                    </a:lnTo>
                    <a:lnTo>
                      <a:pt x="12102" y="13277"/>
                    </a:lnTo>
                    <a:lnTo>
                      <a:pt x="12847" y="15537"/>
                    </a:lnTo>
                    <a:lnTo>
                      <a:pt x="13777" y="16384"/>
                    </a:lnTo>
                    <a:lnTo>
                      <a:pt x="14895" y="16384"/>
                    </a:lnTo>
                    <a:lnTo>
                      <a:pt x="15825" y="16384"/>
                    </a:lnTo>
                    <a:lnTo>
                      <a:pt x="16012" y="16384"/>
                    </a:lnTo>
                    <a:lnTo>
                      <a:pt x="16012" y="15537"/>
                    </a:lnTo>
                    <a:lnTo>
                      <a:pt x="15825" y="1412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106" name="Drawing 41"/>
              <p:cNvSpPr>
                <a:spLocks noChangeAspect="1"/>
              </p:cNvSpPr>
              <p:nvPr/>
            </p:nvSpPr>
            <p:spPr bwMode="auto">
              <a:xfrm>
                <a:off x="-1384" y="-84155"/>
                <a:ext cx="945" cy="24"/>
              </a:xfrm>
              <a:custGeom>
                <a:avLst/>
                <a:gdLst/>
                <a:ahLst/>
                <a:cxnLst>
                  <a:cxn ang="0">
                    <a:pos x="16384" y="15701"/>
                  </a:cxn>
                  <a:cxn ang="0">
                    <a:pos x="16384" y="12971"/>
                  </a:cxn>
                  <a:cxn ang="0">
                    <a:pos x="12483" y="8192"/>
                  </a:cxn>
                  <a:cxn ang="0">
                    <a:pos x="8582" y="2731"/>
                  </a:cxn>
                  <a:cxn ang="0">
                    <a:pos x="3901" y="0"/>
                  </a:cxn>
                  <a:cxn ang="0">
                    <a:pos x="0" y="2048"/>
                  </a:cxn>
                  <a:cxn ang="0">
                    <a:pos x="3901" y="8192"/>
                  </a:cxn>
                  <a:cxn ang="0">
                    <a:pos x="7022" y="12971"/>
                  </a:cxn>
                  <a:cxn ang="0">
                    <a:pos x="12483" y="16384"/>
                  </a:cxn>
                  <a:cxn ang="0">
                    <a:pos x="16384" y="15701"/>
                  </a:cxn>
                </a:cxnLst>
                <a:rect l="0" t="0" r="r" b="b"/>
                <a:pathLst>
                  <a:path w="16384" h="16384">
                    <a:moveTo>
                      <a:pt x="16384" y="15701"/>
                    </a:moveTo>
                    <a:lnTo>
                      <a:pt x="16384" y="12971"/>
                    </a:lnTo>
                    <a:lnTo>
                      <a:pt x="12483" y="8192"/>
                    </a:lnTo>
                    <a:lnTo>
                      <a:pt x="8582" y="2731"/>
                    </a:lnTo>
                    <a:lnTo>
                      <a:pt x="3901" y="0"/>
                    </a:lnTo>
                    <a:lnTo>
                      <a:pt x="0" y="2048"/>
                    </a:lnTo>
                    <a:lnTo>
                      <a:pt x="3901" y="8192"/>
                    </a:lnTo>
                    <a:lnTo>
                      <a:pt x="7022" y="12971"/>
                    </a:lnTo>
                    <a:lnTo>
                      <a:pt x="12483" y="16384"/>
                    </a:lnTo>
                    <a:lnTo>
                      <a:pt x="16384" y="1570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19" name="Hungary"/>
            <p:cNvSpPr>
              <a:spLocks noChangeAspect="1"/>
            </p:cNvSpPr>
            <p:nvPr/>
          </p:nvSpPr>
          <p:spPr bwMode="auto">
            <a:xfrm>
              <a:off x="2255" y="1964"/>
              <a:ext cx="340" cy="248"/>
            </a:xfrm>
            <a:custGeom>
              <a:avLst/>
              <a:gdLst/>
              <a:ahLst/>
              <a:cxnLst>
                <a:cxn ang="0">
                  <a:pos x="13794" y="772"/>
                </a:cxn>
                <a:cxn ang="0">
                  <a:pos x="12288" y="0"/>
                </a:cxn>
                <a:cxn ang="0">
                  <a:pos x="10963" y="343"/>
                </a:cxn>
                <a:cxn ang="0">
                  <a:pos x="10180" y="1801"/>
                </a:cxn>
                <a:cxn ang="0">
                  <a:pos x="9156" y="2659"/>
                </a:cxn>
                <a:cxn ang="0">
                  <a:pos x="7710" y="3088"/>
                </a:cxn>
                <a:cxn ang="0">
                  <a:pos x="6385" y="3860"/>
                </a:cxn>
                <a:cxn ang="0">
                  <a:pos x="6024" y="4804"/>
                </a:cxn>
                <a:cxn ang="0">
                  <a:pos x="5602" y="5404"/>
                </a:cxn>
                <a:cxn ang="0">
                  <a:pos x="4939" y="5404"/>
                </a:cxn>
                <a:cxn ang="0">
                  <a:pos x="4096" y="5576"/>
                </a:cxn>
                <a:cxn ang="0">
                  <a:pos x="3373" y="4889"/>
                </a:cxn>
                <a:cxn ang="0">
                  <a:pos x="2530" y="4203"/>
                </a:cxn>
                <a:cxn ang="0">
                  <a:pos x="2289" y="4546"/>
                </a:cxn>
                <a:cxn ang="0">
                  <a:pos x="2168" y="5919"/>
                </a:cxn>
                <a:cxn ang="0">
                  <a:pos x="1024" y="6090"/>
                </a:cxn>
                <a:cxn ang="0">
                  <a:pos x="1205" y="7120"/>
                </a:cxn>
                <a:cxn ang="0">
                  <a:pos x="783" y="8321"/>
                </a:cxn>
                <a:cxn ang="0">
                  <a:pos x="964" y="9865"/>
                </a:cxn>
                <a:cxn ang="0">
                  <a:pos x="60" y="10551"/>
                </a:cxn>
                <a:cxn ang="0">
                  <a:pos x="301" y="10723"/>
                </a:cxn>
                <a:cxn ang="0">
                  <a:pos x="964" y="11923"/>
                </a:cxn>
                <a:cxn ang="0">
                  <a:pos x="1928" y="13124"/>
                </a:cxn>
                <a:cxn ang="0">
                  <a:pos x="3132" y="14497"/>
                </a:cxn>
                <a:cxn ang="0">
                  <a:pos x="4337" y="15784"/>
                </a:cxn>
                <a:cxn ang="0">
                  <a:pos x="5843" y="16212"/>
                </a:cxn>
                <a:cxn ang="0">
                  <a:pos x="6987" y="15183"/>
                </a:cxn>
                <a:cxn ang="0">
                  <a:pos x="7951" y="14668"/>
                </a:cxn>
                <a:cxn ang="0">
                  <a:pos x="9276" y="13725"/>
                </a:cxn>
                <a:cxn ang="0">
                  <a:pos x="10421" y="13124"/>
                </a:cxn>
                <a:cxn ang="0">
                  <a:pos x="10842" y="13639"/>
                </a:cxn>
                <a:cxn ang="0">
                  <a:pos x="11324" y="13296"/>
                </a:cxn>
                <a:cxn ang="0">
                  <a:pos x="12288" y="12695"/>
                </a:cxn>
                <a:cxn ang="0">
                  <a:pos x="13131" y="10894"/>
                </a:cxn>
                <a:cxn ang="0">
                  <a:pos x="13734" y="8921"/>
                </a:cxn>
                <a:cxn ang="0">
                  <a:pos x="14336" y="6948"/>
                </a:cxn>
                <a:cxn ang="0">
                  <a:pos x="14577" y="5490"/>
                </a:cxn>
                <a:cxn ang="0">
                  <a:pos x="14999" y="4117"/>
                </a:cxn>
                <a:cxn ang="0">
                  <a:pos x="15902" y="3517"/>
                </a:cxn>
                <a:cxn ang="0">
                  <a:pos x="16384" y="2488"/>
                </a:cxn>
                <a:cxn ang="0">
                  <a:pos x="15661" y="1372"/>
                </a:cxn>
                <a:cxn ang="0">
                  <a:pos x="14336" y="429"/>
                </a:cxn>
              </a:cxnLst>
              <a:rect l="0" t="0" r="r" b="b"/>
              <a:pathLst>
                <a:path w="16384" h="16384">
                  <a:moveTo>
                    <a:pt x="14336" y="429"/>
                  </a:moveTo>
                  <a:lnTo>
                    <a:pt x="13794" y="772"/>
                  </a:lnTo>
                  <a:lnTo>
                    <a:pt x="13011" y="257"/>
                  </a:lnTo>
                  <a:lnTo>
                    <a:pt x="12288" y="0"/>
                  </a:lnTo>
                  <a:lnTo>
                    <a:pt x="11806" y="343"/>
                  </a:lnTo>
                  <a:lnTo>
                    <a:pt x="10963" y="343"/>
                  </a:lnTo>
                  <a:lnTo>
                    <a:pt x="10360" y="1029"/>
                  </a:lnTo>
                  <a:lnTo>
                    <a:pt x="10180" y="1801"/>
                  </a:lnTo>
                  <a:lnTo>
                    <a:pt x="9698" y="2059"/>
                  </a:lnTo>
                  <a:lnTo>
                    <a:pt x="9156" y="2659"/>
                  </a:lnTo>
                  <a:lnTo>
                    <a:pt x="8433" y="2402"/>
                  </a:lnTo>
                  <a:lnTo>
                    <a:pt x="7710" y="3088"/>
                  </a:lnTo>
                  <a:lnTo>
                    <a:pt x="7048" y="3517"/>
                  </a:lnTo>
                  <a:lnTo>
                    <a:pt x="6385" y="3860"/>
                  </a:lnTo>
                  <a:lnTo>
                    <a:pt x="6084" y="4718"/>
                  </a:lnTo>
                  <a:lnTo>
                    <a:pt x="6024" y="4804"/>
                  </a:lnTo>
                  <a:lnTo>
                    <a:pt x="5843" y="5233"/>
                  </a:lnTo>
                  <a:lnTo>
                    <a:pt x="5602" y="5404"/>
                  </a:lnTo>
                  <a:lnTo>
                    <a:pt x="5301" y="5404"/>
                  </a:lnTo>
                  <a:lnTo>
                    <a:pt x="4939" y="5404"/>
                  </a:lnTo>
                  <a:lnTo>
                    <a:pt x="4578" y="5490"/>
                  </a:lnTo>
                  <a:lnTo>
                    <a:pt x="4096" y="5576"/>
                  </a:lnTo>
                  <a:lnTo>
                    <a:pt x="3855" y="5404"/>
                  </a:lnTo>
                  <a:lnTo>
                    <a:pt x="3373" y="4889"/>
                  </a:lnTo>
                  <a:lnTo>
                    <a:pt x="2952" y="4461"/>
                  </a:lnTo>
                  <a:lnTo>
                    <a:pt x="2530" y="4203"/>
                  </a:lnTo>
                  <a:lnTo>
                    <a:pt x="2289" y="4032"/>
                  </a:lnTo>
                  <a:lnTo>
                    <a:pt x="2289" y="4546"/>
                  </a:lnTo>
                  <a:lnTo>
                    <a:pt x="2409" y="5404"/>
                  </a:lnTo>
                  <a:lnTo>
                    <a:pt x="2168" y="5919"/>
                  </a:lnTo>
                  <a:lnTo>
                    <a:pt x="1506" y="5919"/>
                  </a:lnTo>
                  <a:lnTo>
                    <a:pt x="1024" y="6090"/>
                  </a:lnTo>
                  <a:lnTo>
                    <a:pt x="843" y="6605"/>
                  </a:lnTo>
                  <a:lnTo>
                    <a:pt x="1205" y="7120"/>
                  </a:lnTo>
                  <a:lnTo>
                    <a:pt x="964" y="8149"/>
                  </a:lnTo>
                  <a:lnTo>
                    <a:pt x="783" y="8321"/>
                  </a:lnTo>
                  <a:lnTo>
                    <a:pt x="783" y="9007"/>
                  </a:lnTo>
                  <a:lnTo>
                    <a:pt x="964" y="9865"/>
                  </a:lnTo>
                  <a:lnTo>
                    <a:pt x="361" y="9950"/>
                  </a:lnTo>
                  <a:lnTo>
                    <a:pt x="60" y="10551"/>
                  </a:lnTo>
                  <a:lnTo>
                    <a:pt x="0" y="10723"/>
                  </a:lnTo>
                  <a:lnTo>
                    <a:pt x="301" y="10723"/>
                  </a:lnTo>
                  <a:lnTo>
                    <a:pt x="602" y="10980"/>
                  </a:lnTo>
                  <a:lnTo>
                    <a:pt x="964" y="11923"/>
                  </a:lnTo>
                  <a:lnTo>
                    <a:pt x="1446" y="12781"/>
                  </a:lnTo>
                  <a:lnTo>
                    <a:pt x="1928" y="13124"/>
                  </a:lnTo>
                  <a:lnTo>
                    <a:pt x="2470" y="14154"/>
                  </a:lnTo>
                  <a:lnTo>
                    <a:pt x="3132" y="14497"/>
                  </a:lnTo>
                  <a:lnTo>
                    <a:pt x="3735" y="15526"/>
                  </a:lnTo>
                  <a:lnTo>
                    <a:pt x="4337" y="15784"/>
                  </a:lnTo>
                  <a:lnTo>
                    <a:pt x="5060" y="16384"/>
                  </a:lnTo>
                  <a:lnTo>
                    <a:pt x="5843" y="16212"/>
                  </a:lnTo>
                  <a:lnTo>
                    <a:pt x="6385" y="15869"/>
                  </a:lnTo>
                  <a:lnTo>
                    <a:pt x="6987" y="15183"/>
                  </a:lnTo>
                  <a:lnTo>
                    <a:pt x="7590" y="15097"/>
                  </a:lnTo>
                  <a:lnTo>
                    <a:pt x="7951" y="14668"/>
                  </a:lnTo>
                  <a:lnTo>
                    <a:pt x="8553" y="14497"/>
                  </a:lnTo>
                  <a:lnTo>
                    <a:pt x="9276" y="13725"/>
                  </a:lnTo>
                  <a:lnTo>
                    <a:pt x="9879" y="13639"/>
                  </a:lnTo>
                  <a:lnTo>
                    <a:pt x="10421" y="13124"/>
                  </a:lnTo>
                  <a:lnTo>
                    <a:pt x="10662" y="13639"/>
                  </a:lnTo>
                  <a:lnTo>
                    <a:pt x="10842" y="13639"/>
                  </a:lnTo>
                  <a:lnTo>
                    <a:pt x="10903" y="13467"/>
                  </a:lnTo>
                  <a:lnTo>
                    <a:pt x="11324" y="13296"/>
                  </a:lnTo>
                  <a:lnTo>
                    <a:pt x="11806" y="13039"/>
                  </a:lnTo>
                  <a:lnTo>
                    <a:pt x="12288" y="12695"/>
                  </a:lnTo>
                  <a:lnTo>
                    <a:pt x="12890" y="12095"/>
                  </a:lnTo>
                  <a:lnTo>
                    <a:pt x="13131" y="10894"/>
                  </a:lnTo>
                  <a:lnTo>
                    <a:pt x="13493" y="10036"/>
                  </a:lnTo>
                  <a:lnTo>
                    <a:pt x="13734" y="8921"/>
                  </a:lnTo>
                  <a:lnTo>
                    <a:pt x="13854" y="7978"/>
                  </a:lnTo>
                  <a:lnTo>
                    <a:pt x="14336" y="6948"/>
                  </a:lnTo>
                  <a:lnTo>
                    <a:pt x="14336" y="6176"/>
                  </a:lnTo>
                  <a:lnTo>
                    <a:pt x="14577" y="5490"/>
                  </a:lnTo>
                  <a:lnTo>
                    <a:pt x="14577" y="4889"/>
                  </a:lnTo>
                  <a:lnTo>
                    <a:pt x="14999" y="4117"/>
                  </a:lnTo>
                  <a:lnTo>
                    <a:pt x="15541" y="3689"/>
                  </a:lnTo>
                  <a:lnTo>
                    <a:pt x="15902" y="3517"/>
                  </a:lnTo>
                  <a:lnTo>
                    <a:pt x="16203" y="3002"/>
                  </a:lnTo>
                  <a:lnTo>
                    <a:pt x="16384" y="2488"/>
                  </a:lnTo>
                  <a:lnTo>
                    <a:pt x="16023" y="1801"/>
                  </a:lnTo>
                  <a:lnTo>
                    <a:pt x="15661" y="1372"/>
                  </a:lnTo>
                  <a:lnTo>
                    <a:pt x="15059" y="772"/>
                  </a:lnTo>
                  <a:lnTo>
                    <a:pt x="14336" y="42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0" name="Ireland"/>
            <p:cNvSpPr>
              <a:spLocks noChangeAspect="1"/>
            </p:cNvSpPr>
            <p:nvPr/>
          </p:nvSpPr>
          <p:spPr bwMode="auto">
            <a:xfrm>
              <a:off x="1010" y="1319"/>
              <a:ext cx="230" cy="282"/>
            </a:xfrm>
            <a:custGeom>
              <a:avLst/>
              <a:gdLst/>
              <a:ahLst/>
              <a:cxnLst>
                <a:cxn ang="0">
                  <a:pos x="13713" y="827"/>
                </a:cxn>
                <a:cxn ang="0">
                  <a:pos x="13267" y="225"/>
                </a:cxn>
                <a:cxn ang="0">
                  <a:pos x="11487" y="526"/>
                </a:cxn>
                <a:cxn ang="0">
                  <a:pos x="10863" y="1353"/>
                </a:cxn>
                <a:cxn ang="0">
                  <a:pos x="9617" y="1954"/>
                </a:cxn>
                <a:cxn ang="0">
                  <a:pos x="10685" y="2405"/>
                </a:cxn>
                <a:cxn ang="0">
                  <a:pos x="10507" y="3232"/>
                </a:cxn>
                <a:cxn ang="0">
                  <a:pos x="9439" y="3908"/>
                </a:cxn>
                <a:cxn ang="0">
                  <a:pos x="7569" y="3758"/>
                </a:cxn>
                <a:cxn ang="0">
                  <a:pos x="5699" y="3157"/>
                </a:cxn>
                <a:cxn ang="0">
                  <a:pos x="4808" y="4209"/>
                </a:cxn>
                <a:cxn ang="0">
                  <a:pos x="5699" y="5111"/>
                </a:cxn>
                <a:cxn ang="0">
                  <a:pos x="4274" y="6012"/>
                </a:cxn>
                <a:cxn ang="0">
                  <a:pos x="4007" y="7140"/>
                </a:cxn>
                <a:cxn ang="0">
                  <a:pos x="4719" y="7967"/>
                </a:cxn>
                <a:cxn ang="0">
                  <a:pos x="6589" y="8718"/>
                </a:cxn>
                <a:cxn ang="0">
                  <a:pos x="4719" y="9545"/>
                </a:cxn>
                <a:cxn ang="0">
                  <a:pos x="3206" y="10822"/>
                </a:cxn>
                <a:cxn ang="0">
                  <a:pos x="3027" y="10973"/>
                </a:cxn>
                <a:cxn ang="0">
                  <a:pos x="4363" y="11123"/>
                </a:cxn>
                <a:cxn ang="0">
                  <a:pos x="6144" y="10522"/>
                </a:cxn>
                <a:cxn ang="0">
                  <a:pos x="6411" y="11349"/>
                </a:cxn>
                <a:cxn ang="0">
                  <a:pos x="4363" y="11349"/>
                </a:cxn>
                <a:cxn ang="0">
                  <a:pos x="2315" y="12250"/>
                </a:cxn>
                <a:cxn ang="0">
                  <a:pos x="1069" y="12175"/>
                </a:cxn>
                <a:cxn ang="0">
                  <a:pos x="1781" y="12927"/>
                </a:cxn>
                <a:cxn ang="0">
                  <a:pos x="0" y="13979"/>
                </a:cxn>
                <a:cxn ang="0">
                  <a:pos x="534" y="14430"/>
                </a:cxn>
                <a:cxn ang="0">
                  <a:pos x="1959" y="14731"/>
                </a:cxn>
                <a:cxn ang="0">
                  <a:pos x="356" y="15182"/>
                </a:cxn>
                <a:cxn ang="0">
                  <a:pos x="2137" y="15182"/>
                </a:cxn>
                <a:cxn ang="0">
                  <a:pos x="1781" y="15557"/>
                </a:cxn>
                <a:cxn ang="0">
                  <a:pos x="1870" y="15933"/>
                </a:cxn>
                <a:cxn ang="0">
                  <a:pos x="2938" y="16234"/>
                </a:cxn>
                <a:cxn ang="0">
                  <a:pos x="3651" y="16234"/>
                </a:cxn>
                <a:cxn ang="0">
                  <a:pos x="5521" y="16159"/>
                </a:cxn>
                <a:cxn ang="0">
                  <a:pos x="6411" y="15257"/>
                </a:cxn>
                <a:cxn ang="0">
                  <a:pos x="6767" y="15858"/>
                </a:cxn>
                <a:cxn ang="0">
                  <a:pos x="8192" y="15482"/>
                </a:cxn>
                <a:cxn ang="0">
                  <a:pos x="9261" y="14881"/>
                </a:cxn>
                <a:cxn ang="0">
                  <a:pos x="11487" y="14881"/>
                </a:cxn>
                <a:cxn ang="0">
                  <a:pos x="13267" y="15031"/>
                </a:cxn>
                <a:cxn ang="0">
                  <a:pos x="14336" y="12927"/>
                </a:cxn>
                <a:cxn ang="0">
                  <a:pos x="15137" y="11950"/>
                </a:cxn>
                <a:cxn ang="0">
                  <a:pos x="15405" y="10221"/>
                </a:cxn>
                <a:cxn ang="0">
                  <a:pos x="16028" y="9169"/>
                </a:cxn>
                <a:cxn ang="0">
                  <a:pos x="15672" y="7365"/>
                </a:cxn>
                <a:cxn ang="0">
                  <a:pos x="16384" y="6839"/>
                </a:cxn>
                <a:cxn ang="0">
                  <a:pos x="16384" y="5862"/>
                </a:cxn>
                <a:cxn ang="0">
                  <a:pos x="15137" y="4660"/>
                </a:cxn>
                <a:cxn ang="0">
                  <a:pos x="12644" y="5411"/>
                </a:cxn>
                <a:cxn ang="0">
                  <a:pos x="12110" y="3006"/>
                </a:cxn>
                <a:cxn ang="0">
                  <a:pos x="13624" y="1503"/>
                </a:cxn>
              </a:cxnLst>
              <a:rect l="0" t="0" r="r" b="b"/>
              <a:pathLst>
                <a:path w="16384" h="16384">
                  <a:moveTo>
                    <a:pt x="13624" y="1428"/>
                  </a:moveTo>
                  <a:lnTo>
                    <a:pt x="13624" y="1202"/>
                  </a:lnTo>
                  <a:lnTo>
                    <a:pt x="13713" y="1202"/>
                  </a:lnTo>
                  <a:lnTo>
                    <a:pt x="13713" y="827"/>
                  </a:lnTo>
                  <a:lnTo>
                    <a:pt x="13980" y="225"/>
                  </a:lnTo>
                  <a:lnTo>
                    <a:pt x="13891" y="150"/>
                  </a:lnTo>
                  <a:lnTo>
                    <a:pt x="13535" y="0"/>
                  </a:lnTo>
                  <a:lnTo>
                    <a:pt x="13267" y="225"/>
                  </a:lnTo>
                  <a:lnTo>
                    <a:pt x="12911" y="225"/>
                  </a:lnTo>
                  <a:lnTo>
                    <a:pt x="12822" y="0"/>
                  </a:lnTo>
                  <a:lnTo>
                    <a:pt x="12110" y="225"/>
                  </a:lnTo>
                  <a:lnTo>
                    <a:pt x="11487" y="526"/>
                  </a:lnTo>
                  <a:lnTo>
                    <a:pt x="11219" y="526"/>
                  </a:lnTo>
                  <a:lnTo>
                    <a:pt x="10863" y="1052"/>
                  </a:lnTo>
                  <a:lnTo>
                    <a:pt x="11041" y="1202"/>
                  </a:lnTo>
                  <a:lnTo>
                    <a:pt x="10863" y="1353"/>
                  </a:lnTo>
                  <a:lnTo>
                    <a:pt x="10329" y="1653"/>
                  </a:lnTo>
                  <a:lnTo>
                    <a:pt x="9706" y="1804"/>
                  </a:lnTo>
                  <a:lnTo>
                    <a:pt x="9617" y="1804"/>
                  </a:lnTo>
                  <a:lnTo>
                    <a:pt x="9617" y="1954"/>
                  </a:lnTo>
                  <a:lnTo>
                    <a:pt x="9617" y="2255"/>
                  </a:lnTo>
                  <a:lnTo>
                    <a:pt x="10062" y="2330"/>
                  </a:lnTo>
                  <a:lnTo>
                    <a:pt x="10329" y="2555"/>
                  </a:lnTo>
                  <a:lnTo>
                    <a:pt x="10685" y="2405"/>
                  </a:lnTo>
                  <a:lnTo>
                    <a:pt x="11130" y="2630"/>
                  </a:lnTo>
                  <a:lnTo>
                    <a:pt x="11130" y="2856"/>
                  </a:lnTo>
                  <a:lnTo>
                    <a:pt x="10774" y="3157"/>
                  </a:lnTo>
                  <a:lnTo>
                    <a:pt x="10507" y="3232"/>
                  </a:lnTo>
                  <a:lnTo>
                    <a:pt x="10062" y="3307"/>
                  </a:lnTo>
                  <a:lnTo>
                    <a:pt x="9617" y="3532"/>
                  </a:lnTo>
                  <a:lnTo>
                    <a:pt x="9617" y="3758"/>
                  </a:lnTo>
                  <a:lnTo>
                    <a:pt x="9439" y="3908"/>
                  </a:lnTo>
                  <a:lnTo>
                    <a:pt x="9439" y="4058"/>
                  </a:lnTo>
                  <a:lnTo>
                    <a:pt x="8637" y="3833"/>
                  </a:lnTo>
                  <a:lnTo>
                    <a:pt x="8014" y="3758"/>
                  </a:lnTo>
                  <a:lnTo>
                    <a:pt x="7569" y="3758"/>
                  </a:lnTo>
                  <a:lnTo>
                    <a:pt x="7480" y="3307"/>
                  </a:lnTo>
                  <a:lnTo>
                    <a:pt x="6856" y="3157"/>
                  </a:lnTo>
                  <a:lnTo>
                    <a:pt x="6144" y="2931"/>
                  </a:lnTo>
                  <a:lnTo>
                    <a:pt x="5699" y="3157"/>
                  </a:lnTo>
                  <a:lnTo>
                    <a:pt x="5165" y="3607"/>
                  </a:lnTo>
                  <a:lnTo>
                    <a:pt x="5165" y="3908"/>
                  </a:lnTo>
                  <a:lnTo>
                    <a:pt x="5075" y="4434"/>
                  </a:lnTo>
                  <a:lnTo>
                    <a:pt x="4808" y="4209"/>
                  </a:lnTo>
                  <a:lnTo>
                    <a:pt x="4274" y="4134"/>
                  </a:lnTo>
                  <a:lnTo>
                    <a:pt x="4452" y="4660"/>
                  </a:lnTo>
                  <a:lnTo>
                    <a:pt x="5343" y="5035"/>
                  </a:lnTo>
                  <a:lnTo>
                    <a:pt x="5699" y="5111"/>
                  </a:lnTo>
                  <a:lnTo>
                    <a:pt x="5699" y="5411"/>
                  </a:lnTo>
                  <a:lnTo>
                    <a:pt x="5075" y="5562"/>
                  </a:lnTo>
                  <a:lnTo>
                    <a:pt x="4630" y="5637"/>
                  </a:lnTo>
                  <a:lnTo>
                    <a:pt x="4274" y="6012"/>
                  </a:lnTo>
                  <a:lnTo>
                    <a:pt x="3740" y="6163"/>
                  </a:lnTo>
                  <a:lnTo>
                    <a:pt x="3562" y="6539"/>
                  </a:lnTo>
                  <a:lnTo>
                    <a:pt x="3740" y="6914"/>
                  </a:lnTo>
                  <a:lnTo>
                    <a:pt x="4007" y="7140"/>
                  </a:lnTo>
                  <a:lnTo>
                    <a:pt x="4007" y="7365"/>
                  </a:lnTo>
                  <a:lnTo>
                    <a:pt x="4363" y="7516"/>
                  </a:lnTo>
                  <a:lnTo>
                    <a:pt x="4719" y="7516"/>
                  </a:lnTo>
                  <a:lnTo>
                    <a:pt x="4719" y="7967"/>
                  </a:lnTo>
                  <a:lnTo>
                    <a:pt x="5165" y="8117"/>
                  </a:lnTo>
                  <a:lnTo>
                    <a:pt x="6055" y="8342"/>
                  </a:lnTo>
                  <a:lnTo>
                    <a:pt x="6500" y="8417"/>
                  </a:lnTo>
                  <a:lnTo>
                    <a:pt x="6589" y="8718"/>
                  </a:lnTo>
                  <a:lnTo>
                    <a:pt x="6233" y="8868"/>
                  </a:lnTo>
                  <a:lnTo>
                    <a:pt x="5432" y="8944"/>
                  </a:lnTo>
                  <a:lnTo>
                    <a:pt x="4986" y="9244"/>
                  </a:lnTo>
                  <a:lnTo>
                    <a:pt x="4719" y="9545"/>
                  </a:lnTo>
                  <a:lnTo>
                    <a:pt x="4452" y="9921"/>
                  </a:lnTo>
                  <a:lnTo>
                    <a:pt x="4096" y="10372"/>
                  </a:lnTo>
                  <a:lnTo>
                    <a:pt x="3651" y="10672"/>
                  </a:lnTo>
                  <a:lnTo>
                    <a:pt x="3206" y="10822"/>
                  </a:lnTo>
                  <a:lnTo>
                    <a:pt x="3027" y="10822"/>
                  </a:lnTo>
                  <a:lnTo>
                    <a:pt x="3027" y="10973"/>
                  </a:lnTo>
                  <a:lnTo>
                    <a:pt x="2938" y="10973"/>
                  </a:lnTo>
                  <a:lnTo>
                    <a:pt x="3027" y="10973"/>
                  </a:lnTo>
                  <a:lnTo>
                    <a:pt x="3384" y="11048"/>
                  </a:lnTo>
                  <a:lnTo>
                    <a:pt x="3562" y="10973"/>
                  </a:lnTo>
                  <a:lnTo>
                    <a:pt x="3740" y="11048"/>
                  </a:lnTo>
                  <a:lnTo>
                    <a:pt x="4363" y="11123"/>
                  </a:lnTo>
                  <a:lnTo>
                    <a:pt x="4986" y="11123"/>
                  </a:lnTo>
                  <a:lnTo>
                    <a:pt x="5521" y="10973"/>
                  </a:lnTo>
                  <a:lnTo>
                    <a:pt x="5877" y="10672"/>
                  </a:lnTo>
                  <a:lnTo>
                    <a:pt x="6144" y="10522"/>
                  </a:lnTo>
                  <a:lnTo>
                    <a:pt x="6144" y="10672"/>
                  </a:lnTo>
                  <a:lnTo>
                    <a:pt x="6055" y="10973"/>
                  </a:lnTo>
                  <a:lnTo>
                    <a:pt x="5877" y="11123"/>
                  </a:lnTo>
                  <a:lnTo>
                    <a:pt x="6411" y="11349"/>
                  </a:lnTo>
                  <a:lnTo>
                    <a:pt x="6411" y="11424"/>
                  </a:lnTo>
                  <a:lnTo>
                    <a:pt x="5877" y="11424"/>
                  </a:lnTo>
                  <a:lnTo>
                    <a:pt x="5075" y="11349"/>
                  </a:lnTo>
                  <a:lnTo>
                    <a:pt x="4363" y="11349"/>
                  </a:lnTo>
                  <a:lnTo>
                    <a:pt x="3384" y="11273"/>
                  </a:lnTo>
                  <a:lnTo>
                    <a:pt x="3027" y="11574"/>
                  </a:lnTo>
                  <a:lnTo>
                    <a:pt x="2493" y="11950"/>
                  </a:lnTo>
                  <a:lnTo>
                    <a:pt x="2315" y="12250"/>
                  </a:lnTo>
                  <a:lnTo>
                    <a:pt x="2137" y="12326"/>
                  </a:lnTo>
                  <a:lnTo>
                    <a:pt x="1781" y="12250"/>
                  </a:lnTo>
                  <a:lnTo>
                    <a:pt x="1425" y="12250"/>
                  </a:lnTo>
                  <a:lnTo>
                    <a:pt x="1069" y="12175"/>
                  </a:lnTo>
                  <a:lnTo>
                    <a:pt x="534" y="12250"/>
                  </a:lnTo>
                  <a:lnTo>
                    <a:pt x="178" y="12626"/>
                  </a:lnTo>
                  <a:lnTo>
                    <a:pt x="890" y="12852"/>
                  </a:lnTo>
                  <a:lnTo>
                    <a:pt x="1781" y="12927"/>
                  </a:lnTo>
                  <a:lnTo>
                    <a:pt x="1781" y="13152"/>
                  </a:lnTo>
                  <a:lnTo>
                    <a:pt x="890" y="13378"/>
                  </a:lnTo>
                  <a:lnTo>
                    <a:pt x="178" y="13678"/>
                  </a:lnTo>
                  <a:lnTo>
                    <a:pt x="0" y="13979"/>
                  </a:lnTo>
                  <a:lnTo>
                    <a:pt x="445" y="14054"/>
                  </a:lnTo>
                  <a:lnTo>
                    <a:pt x="534" y="14355"/>
                  </a:lnTo>
                  <a:lnTo>
                    <a:pt x="445" y="14355"/>
                  </a:lnTo>
                  <a:lnTo>
                    <a:pt x="534" y="14430"/>
                  </a:lnTo>
                  <a:lnTo>
                    <a:pt x="890" y="14430"/>
                  </a:lnTo>
                  <a:lnTo>
                    <a:pt x="1514" y="14430"/>
                  </a:lnTo>
                  <a:lnTo>
                    <a:pt x="2137" y="14355"/>
                  </a:lnTo>
                  <a:lnTo>
                    <a:pt x="1959" y="14731"/>
                  </a:lnTo>
                  <a:lnTo>
                    <a:pt x="1425" y="14731"/>
                  </a:lnTo>
                  <a:lnTo>
                    <a:pt x="801" y="14956"/>
                  </a:lnTo>
                  <a:lnTo>
                    <a:pt x="445" y="15182"/>
                  </a:lnTo>
                  <a:lnTo>
                    <a:pt x="356" y="15182"/>
                  </a:lnTo>
                  <a:lnTo>
                    <a:pt x="534" y="15257"/>
                  </a:lnTo>
                  <a:lnTo>
                    <a:pt x="1247" y="15182"/>
                  </a:lnTo>
                  <a:lnTo>
                    <a:pt x="1603" y="15257"/>
                  </a:lnTo>
                  <a:lnTo>
                    <a:pt x="2137" y="15182"/>
                  </a:lnTo>
                  <a:lnTo>
                    <a:pt x="2226" y="15182"/>
                  </a:lnTo>
                  <a:lnTo>
                    <a:pt x="2315" y="15332"/>
                  </a:lnTo>
                  <a:lnTo>
                    <a:pt x="2137" y="15632"/>
                  </a:lnTo>
                  <a:lnTo>
                    <a:pt x="1781" y="15557"/>
                  </a:lnTo>
                  <a:lnTo>
                    <a:pt x="1247" y="15632"/>
                  </a:lnTo>
                  <a:lnTo>
                    <a:pt x="1247" y="15858"/>
                  </a:lnTo>
                  <a:lnTo>
                    <a:pt x="1247" y="16083"/>
                  </a:lnTo>
                  <a:lnTo>
                    <a:pt x="1870" y="15933"/>
                  </a:lnTo>
                  <a:lnTo>
                    <a:pt x="2315" y="16083"/>
                  </a:lnTo>
                  <a:lnTo>
                    <a:pt x="2582" y="16159"/>
                  </a:lnTo>
                  <a:lnTo>
                    <a:pt x="2849" y="16384"/>
                  </a:lnTo>
                  <a:lnTo>
                    <a:pt x="2938" y="16234"/>
                  </a:lnTo>
                  <a:lnTo>
                    <a:pt x="2938" y="16384"/>
                  </a:lnTo>
                  <a:lnTo>
                    <a:pt x="3027" y="16234"/>
                  </a:lnTo>
                  <a:lnTo>
                    <a:pt x="3295" y="16159"/>
                  </a:lnTo>
                  <a:lnTo>
                    <a:pt x="3651" y="16234"/>
                  </a:lnTo>
                  <a:lnTo>
                    <a:pt x="4096" y="16234"/>
                  </a:lnTo>
                  <a:lnTo>
                    <a:pt x="4452" y="16234"/>
                  </a:lnTo>
                  <a:lnTo>
                    <a:pt x="5075" y="16159"/>
                  </a:lnTo>
                  <a:lnTo>
                    <a:pt x="5521" y="16159"/>
                  </a:lnTo>
                  <a:lnTo>
                    <a:pt x="5699" y="16083"/>
                  </a:lnTo>
                  <a:lnTo>
                    <a:pt x="6055" y="15933"/>
                  </a:lnTo>
                  <a:lnTo>
                    <a:pt x="6233" y="15632"/>
                  </a:lnTo>
                  <a:lnTo>
                    <a:pt x="6411" y="15257"/>
                  </a:lnTo>
                  <a:lnTo>
                    <a:pt x="6500" y="15332"/>
                  </a:lnTo>
                  <a:lnTo>
                    <a:pt x="6500" y="15632"/>
                  </a:lnTo>
                  <a:lnTo>
                    <a:pt x="6589" y="15783"/>
                  </a:lnTo>
                  <a:lnTo>
                    <a:pt x="6767" y="15858"/>
                  </a:lnTo>
                  <a:lnTo>
                    <a:pt x="7213" y="15783"/>
                  </a:lnTo>
                  <a:lnTo>
                    <a:pt x="7658" y="15632"/>
                  </a:lnTo>
                  <a:lnTo>
                    <a:pt x="7925" y="15332"/>
                  </a:lnTo>
                  <a:lnTo>
                    <a:pt x="8192" y="15482"/>
                  </a:lnTo>
                  <a:lnTo>
                    <a:pt x="8548" y="15557"/>
                  </a:lnTo>
                  <a:lnTo>
                    <a:pt x="8726" y="15332"/>
                  </a:lnTo>
                  <a:lnTo>
                    <a:pt x="8993" y="15031"/>
                  </a:lnTo>
                  <a:lnTo>
                    <a:pt x="9261" y="14881"/>
                  </a:lnTo>
                  <a:lnTo>
                    <a:pt x="9973" y="14881"/>
                  </a:lnTo>
                  <a:lnTo>
                    <a:pt x="10774" y="14956"/>
                  </a:lnTo>
                  <a:lnTo>
                    <a:pt x="11130" y="14881"/>
                  </a:lnTo>
                  <a:lnTo>
                    <a:pt x="11487" y="14881"/>
                  </a:lnTo>
                  <a:lnTo>
                    <a:pt x="12199" y="15031"/>
                  </a:lnTo>
                  <a:lnTo>
                    <a:pt x="12555" y="15257"/>
                  </a:lnTo>
                  <a:lnTo>
                    <a:pt x="13000" y="15332"/>
                  </a:lnTo>
                  <a:lnTo>
                    <a:pt x="13267" y="15031"/>
                  </a:lnTo>
                  <a:lnTo>
                    <a:pt x="13267" y="14580"/>
                  </a:lnTo>
                  <a:lnTo>
                    <a:pt x="13535" y="14280"/>
                  </a:lnTo>
                  <a:lnTo>
                    <a:pt x="13980" y="13678"/>
                  </a:lnTo>
                  <a:lnTo>
                    <a:pt x="14336" y="12927"/>
                  </a:lnTo>
                  <a:lnTo>
                    <a:pt x="14425" y="12927"/>
                  </a:lnTo>
                  <a:lnTo>
                    <a:pt x="14781" y="12476"/>
                  </a:lnTo>
                  <a:lnTo>
                    <a:pt x="15137" y="12025"/>
                  </a:lnTo>
                  <a:lnTo>
                    <a:pt x="15137" y="11950"/>
                  </a:lnTo>
                  <a:lnTo>
                    <a:pt x="15315" y="11273"/>
                  </a:lnTo>
                  <a:lnTo>
                    <a:pt x="15315" y="10973"/>
                  </a:lnTo>
                  <a:lnTo>
                    <a:pt x="15315" y="10522"/>
                  </a:lnTo>
                  <a:lnTo>
                    <a:pt x="15405" y="10221"/>
                  </a:lnTo>
                  <a:lnTo>
                    <a:pt x="15405" y="9921"/>
                  </a:lnTo>
                  <a:lnTo>
                    <a:pt x="15672" y="9921"/>
                  </a:lnTo>
                  <a:lnTo>
                    <a:pt x="15761" y="9620"/>
                  </a:lnTo>
                  <a:lnTo>
                    <a:pt x="16028" y="9169"/>
                  </a:lnTo>
                  <a:lnTo>
                    <a:pt x="15850" y="8718"/>
                  </a:lnTo>
                  <a:lnTo>
                    <a:pt x="15761" y="8042"/>
                  </a:lnTo>
                  <a:lnTo>
                    <a:pt x="15761" y="7666"/>
                  </a:lnTo>
                  <a:lnTo>
                    <a:pt x="15672" y="7365"/>
                  </a:lnTo>
                  <a:lnTo>
                    <a:pt x="15850" y="6914"/>
                  </a:lnTo>
                  <a:lnTo>
                    <a:pt x="16028" y="6914"/>
                  </a:lnTo>
                  <a:lnTo>
                    <a:pt x="16384" y="6914"/>
                  </a:lnTo>
                  <a:lnTo>
                    <a:pt x="16384" y="6839"/>
                  </a:lnTo>
                  <a:lnTo>
                    <a:pt x="16206" y="6839"/>
                  </a:lnTo>
                  <a:lnTo>
                    <a:pt x="16206" y="6539"/>
                  </a:lnTo>
                  <a:lnTo>
                    <a:pt x="16384" y="6012"/>
                  </a:lnTo>
                  <a:lnTo>
                    <a:pt x="16384" y="5862"/>
                  </a:lnTo>
                  <a:lnTo>
                    <a:pt x="16384" y="5411"/>
                  </a:lnTo>
                  <a:lnTo>
                    <a:pt x="16117" y="4960"/>
                  </a:lnTo>
                  <a:lnTo>
                    <a:pt x="15850" y="4509"/>
                  </a:lnTo>
                  <a:lnTo>
                    <a:pt x="15137" y="4660"/>
                  </a:lnTo>
                  <a:lnTo>
                    <a:pt x="14425" y="4509"/>
                  </a:lnTo>
                  <a:lnTo>
                    <a:pt x="14069" y="4509"/>
                  </a:lnTo>
                  <a:lnTo>
                    <a:pt x="13535" y="5035"/>
                  </a:lnTo>
                  <a:lnTo>
                    <a:pt x="12644" y="5411"/>
                  </a:lnTo>
                  <a:lnTo>
                    <a:pt x="12110" y="5035"/>
                  </a:lnTo>
                  <a:lnTo>
                    <a:pt x="11932" y="4058"/>
                  </a:lnTo>
                  <a:lnTo>
                    <a:pt x="11219" y="3307"/>
                  </a:lnTo>
                  <a:lnTo>
                    <a:pt x="12110" y="3006"/>
                  </a:lnTo>
                  <a:lnTo>
                    <a:pt x="12199" y="2405"/>
                  </a:lnTo>
                  <a:lnTo>
                    <a:pt x="12822" y="2405"/>
                  </a:lnTo>
                  <a:lnTo>
                    <a:pt x="13267" y="2029"/>
                  </a:lnTo>
                  <a:lnTo>
                    <a:pt x="13624" y="1503"/>
                  </a:lnTo>
                  <a:lnTo>
                    <a:pt x="13624" y="142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1" name="Italy"/>
            <p:cNvGrpSpPr>
              <a:grpSpLocks noChangeAspect="1"/>
            </p:cNvGrpSpPr>
            <p:nvPr/>
          </p:nvGrpSpPr>
          <p:grpSpPr bwMode="auto">
            <a:xfrm>
              <a:off x="1753" y="2116"/>
              <a:ext cx="675" cy="849"/>
              <a:chOff x="181" y="-48805"/>
              <a:chExt cx="18900" cy="656"/>
            </a:xfrm>
            <a:grpFill/>
          </p:grpSpPr>
          <p:sp>
            <p:nvSpPr>
              <p:cNvPr id="91" name="Drawing 45"/>
              <p:cNvSpPr>
                <a:spLocks noChangeAspect="1"/>
              </p:cNvSpPr>
              <p:nvPr/>
            </p:nvSpPr>
            <p:spPr bwMode="auto">
              <a:xfrm>
                <a:off x="181" y="-48805"/>
                <a:ext cx="18900" cy="578"/>
              </a:xfrm>
              <a:custGeom>
                <a:avLst/>
                <a:gdLst/>
                <a:ahLst/>
                <a:cxnLst>
                  <a:cxn ang="0">
                    <a:pos x="9436" y="2494"/>
                  </a:cxn>
                  <a:cxn ang="0">
                    <a:pos x="9042" y="2098"/>
                  </a:cxn>
                  <a:cxn ang="0">
                    <a:pos x="8981" y="1559"/>
                  </a:cxn>
                  <a:cxn ang="0">
                    <a:pos x="9072" y="1105"/>
                  </a:cxn>
                  <a:cxn ang="0">
                    <a:pos x="8101" y="879"/>
                  </a:cxn>
                  <a:cxn ang="0">
                    <a:pos x="7221" y="340"/>
                  </a:cxn>
                  <a:cxn ang="0">
                    <a:pos x="6614" y="170"/>
                  </a:cxn>
                  <a:cxn ang="0">
                    <a:pos x="5552" y="425"/>
                  </a:cxn>
                  <a:cxn ang="0">
                    <a:pos x="5037" y="425"/>
                  </a:cxn>
                  <a:cxn ang="0">
                    <a:pos x="4551" y="850"/>
                  </a:cxn>
                  <a:cxn ang="0">
                    <a:pos x="4066" y="1304"/>
                  </a:cxn>
                  <a:cxn ang="0">
                    <a:pos x="3155" y="1757"/>
                  </a:cxn>
                  <a:cxn ang="0">
                    <a:pos x="2367" y="1247"/>
                  </a:cxn>
                  <a:cxn ang="0">
                    <a:pos x="1669" y="1814"/>
                  </a:cxn>
                  <a:cxn ang="0">
                    <a:pos x="667" y="1984"/>
                  </a:cxn>
                  <a:cxn ang="0">
                    <a:pos x="212" y="2098"/>
                  </a:cxn>
                  <a:cxn ang="0">
                    <a:pos x="334" y="3118"/>
                  </a:cxn>
                  <a:cxn ang="0">
                    <a:pos x="121" y="3798"/>
                  </a:cxn>
                  <a:cxn ang="0">
                    <a:pos x="364" y="4989"/>
                  </a:cxn>
                  <a:cxn ang="0">
                    <a:pos x="1032" y="5499"/>
                  </a:cxn>
                  <a:cxn ang="0">
                    <a:pos x="1790" y="5613"/>
                  </a:cxn>
                  <a:cxn ang="0">
                    <a:pos x="2397" y="4876"/>
                  </a:cxn>
                  <a:cxn ang="0">
                    <a:pos x="3853" y="5272"/>
                  </a:cxn>
                  <a:cxn ang="0">
                    <a:pos x="4946" y="6860"/>
                  </a:cxn>
                  <a:cxn ang="0">
                    <a:pos x="5765" y="8107"/>
                  </a:cxn>
                  <a:cxn ang="0">
                    <a:pos x="6614" y="8844"/>
                  </a:cxn>
                  <a:cxn ang="0">
                    <a:pos x="8222" y="10290"/>
                  </a:cxn>
                  <a:cxn ang="0">
                    <a:pos x="9679" y="10715"/>
                  </a:cxn>
                  <a:cxn ang="0">
                    <a:pos x="10407" y="11622"/>
                  </a:cxn>
                  <a:cxn ang="0">
                    <a:pos x="11256" y="12075"/>
                  </a:cxn>
                  <a:cxn ang="0">
                    <a:pos x="12076" y="12472"/>
                  </a:cxn>
                  <a:cxn ang="0">
                    <a:pos x="12561" y="13238"/>
                  </a:cxn>
                  <a:cxn ang="0">
                    <a:pos x="13168" y="14570"/>
                  </a:cxn>
                  <a:cxn ang="0">
                    <a:pos x="12500" y="15845"/>
                  </a:cxn>
                  <a:cxn ang="0">
                    <a:pos x="13077" y="16299"/>
                  </a:cxn>
                  <a:cxn ang="0">
                    <a:pos x="13562" y="15534"/>
                  </a:cxn>
                  <a:cxn ang="0">
                    <a:pos x="13896" y="14627"/>
                  </a:cxn>
                  <a:cxn ang="0">
                    <a:pos x="14503" y="13918"/>
                  </a:cxn>
                  <a:cxn ang="0">
                    <a:pos x="13896" y="13153"/>
                  </a:cxn>
                  <a:cxn ang="0">
                    <a:pos x="13896" y="11990"/>
                  </a:cxn>
                  <a:cxn ang="0">
                    <a:pos x="15595" y="12075"/>
                  </a:cxn>
                  <a:cxn ang="0">
                    <a:pos x="16384" y="12217"/>
                  </a:cxn>
                  <a:cxn ang="0">
                    <a:pos x="15231" y="11083"/>
                  </a:cxn>
                  <a:cxn ang="0">
                    <a:pos x="13350" y="10318"/>
                  </a:cxn>
                  <a:cxn ang="0">
                    <a:pos x="12470" y="9836"/>
                  </a:cxn>
                  <a:cxn ang="0">
                    <a:pos x="12500" y="9127"/>
                  </a:cxn>
                  <a:cxn ang="0">
                    <a:pos x="11833" y="9241"/>
                  </a:cxn>
                  <a:cxn ang="0">
                    <a:pos x="11044" y="9042"/>
                  </a:cxn>
                  <a:cxn ang="0">
                    <a:pos x="10498" y="8674"/>
                  </a:cxn>
                  <a:cxn ang="0">
                    <a:pos x="9557" y="7313"/>
                  </a:cxn>
                  <a:cxn ang="0">
                    <a:pos x="8981" y="6208"/>
                  </a:cxn>
                  <a:cxn ang="0">
                    <a:pos x="8435" y="5896"/>
                  </a:cxn>
                  <a:cxn ang="0">
                    <a:pos x="7464" y="5102"/>
                  </a:cxn>
                  <a:cxn ang="0">
                    <a:pos x="7585" y="3968"/>
                  </a:cxn>
                  <a:cxn ang="0">
                    <a:pos x="7342" y="3061"/>
                  </a:cxn>
                  <a:cxn ang="0">
                    <a:pos x="8071" y="2778"/>
                  </a:cxn>
                  <a:cxn ang="0">
                    <a:pos x="9224" y="2579"/>
                  </a:cxn>
                </a:cxnLst>
                <a:rect l="0" t="0" r="r" b="b"/>
                <a:pathLst>
                  <a:path w="16384" h="16384">
                    <a:moveTo>
                      <a:pt x="9163" y="2806"/>
                    </a:moveTo>
                    <a:lnTo>
                      <a:pt x="9284" y="2806"/>
                    </a:lnTo>
                    <a:lnTo>
                      <a:pt x="9406" y="2778"/>
                    </a:lnTo>
                    <a:lnTo>
                      <a:pt x="9466" y="2721"/>
                    </a:lnTo>
                    <a:lnTo>
                      <a:pt x="9527" y="2608"/>
                    </a:lnTo>
                    <a:lnTo>
                      <a:pt x="9436" y="2494"/>
                    </a:lnTo>
                    <a:lnTo>
                      <a:pt x="9345" y="2466"/>
                    </a:lnTo>
                    <a:lnTo>
                      <a:pt x="9315" y="2353"/>
                    </a:lnTo>
                    <a:lnTo>
                      <a:pt x="9224" y="2324"/>
                    </a:lnTo>
                    <a:lnTo>
                      <a:pt x="9102" y="2268"/>
                    </a:lnTo>
                    <a:lnTo>
                      <a:pt x="9072" y="2239"/>
                    </a:lnTo>
                    <a:lnTo>
                      <a:pt x="9042" y="2098"/>
                    </a:lnTo>
                    <a:lnTo>
                      <a:pt x="9042" y="2041"/>
                    </a:lnTo>
                    <a:lnTo>
                      <a:pt x="8981" y="2013"/>
                    </a:lnTo>
                    <a:lnTo>
                      <a:pt x="8951" y="1899"/>
                    </a:lnTo>
                    <a:lnTo>
                      <a:pt x="8951" y="1701"/>
                    </a:lnTo>
                    <a:lnTo>
                      <a:pt x="8981" y="1587"/>
                    </a:lnTo>
                    <a:lnTo>
                      <a:pt x="8981" y="1559"/>
                    </a:lnTo>
                    <a:lnTo>
                      <a:pt x="8859" y="1587"/>
                    </a:lnTo>
                    <a:lnTo>
                      <a:pt x="8829" y="1559"/>
                    </a:lnTo>
                    <a:lnTo>
                      <a:pt x="8829" y="1446"/>
                    </a:lnTo>
                    <a:lnTo>
                      <a:pt x="8920" y="1304"/>
                    </a:lnTo>
                    <a:lnTo>
                      <a:pt x="8981" y="1191"/>
                    </a:lnTo>
                    <a:lnTo>
                      <a:pt x="9072" y="1105"/>
                    </a:lnTo>
                    <a:lnTo>
                      <a:pt x="9102" y="1077"/>
                    </a:lnTo>
                    <a:lnTo>
                      <a:pt x="8920" y="1020"/>
                    </a:lnTo>
                    <a:lnTo>
                      <a:pt x="8829" y="992"/>
                    </a:lnTo>
                    <a:lnTo>
                      <a:pt x="8617" y="964"/>
                    </a:lnTo>
                    <a:lnTo>
                      <a:pt x="8344" y="907"/>
                    </a:lnTo>
                    <a:lnTo>
                      <a:pt x="8101" y="879"/>
                    </a:lnTo>
                    <a:lnTo>
                      <a:pt x="7889" y="850"/>
                    </a:lnTo>
                    <a:lnTo>
                      <a:pt x="7646" y="737"/>
                    </a:lnTo>
                    <a:lnTo>
                      <a:pt x="7585" y="680"/>
                    </a:lnTo>
                    <a:lnTo>
                      <a:pt x="7373" y="624"/>
                    </a:lnTo>
                    <a:lnTo>
                      <a:pt x="7282" y="510"/>
                    </a:lnTo>
                    <a:lnTo>
                      <a:pt x="7221" y="340"/>
                    </a:lnTo>
                    <a:lnTo>
                      <a:pt x="7160" y="170"/>
                    </a:lnTo>
                    <a:lnTo>
                      <a:pt x="7160" y="57"/>
                    </a:lnTo>
                    <a:lnTo>
                      <a:pt x="7100" y="0"/>
                    </a:lnTo>
                    <a:lnTo>
                      <a:pt x="6978" y="57"/>
                    </a:lnTo>
                    <a:lnTo>
                      <a:pt x="6857" y="113"/>
                    </a:lnTo>
                    <a:lnTo>
                      <a:pt x="6614" y="170"/>
                    </a:lnTo>
                    <a:lnTo>
                      <a:pt x="6402" y="170"/>
                    </a:lnTo>
                    <a:lnTo>
                      <a:pt x="6159" y="198"/>
                    </a:lnTo>
                    <a:lnTo>
                      <a:pt x="6038" y="227"/>
                    </a:lnTo>
                    <a:lnTo>
                      <a:pt x="5886" y="312"/>
                    </a:lnTo>
                    <a:lnTo>
                      <a:pt x="5765" y="397"/>
                    </a:lnTo>
                    <a:lnTo>
                      <a:pt x="5552" y="425"/>
                    </a:lnTo>
                    <a:lnTo>
                      <a:pt x="5340" y="454"/>
                    </a:lnTo>
                    <a:lnTo>
                      <a:pt x="5279" y="510"/>
                    </a:lnTo>
                    <a:lnTo>
                      <a:pt x="5188" y="454"/>
                    </a:lnTo>
                    <a:lnTo>
                      <a:pt x="5158" y="454"/>
                    </a:lnTo>
                    <a:lnTo>
                      <a:pt x="5097" y="425"/>
                    </a:lnTo>
                    <a:lnTo>
                      <a:pt x="5037" y="425"/>
                    </a:lnTo>
                    <a:lnTo>
                      <a:pt x="4946" y="397"/>
                    </a:lnTo>
                    <a:lnTo>
                      <a:pt x="4915" y="510"/>
                    </a:lnTo>
                    <a:lnTo>
                      <a:pt x="4855" y="624"/>
                    </a:lnTo>
                    <a:lnTo>
                      <a:pt x="4915" y="765"/>
                    </a:lnTo>
                    <a:lnTo>
                      <a:pt x="4794" y="850"/>
                    </a:lnTo>
                    <a:lnTo>
                      <a:pt x="4551" y="850"/>
                    </a:lnTo>
                    <a:lnTo>
                      <a:pt x="4490" y="992"/>
                    </a:lnTo>
                    <a:lnTo>
                      <a:pt x="4490" y="1191"/>
                    </a:lnTo>
                    <a:lnTo>
                      <a:pt x="4581" y="1304"/>
                    </a:lnTo>
                    <a:lnTo>
                      <a:pt x="4551" y="1417"/>
                    </a:lnTo>
                    <a:lnTo>
                      <a:pt x="4339" y="1361"/>
                    </a:lnTo>
                    <a:lnTo>
                      <a:pt x="4066" y="1304"/>
                    </a:lnTo>
                    <a:lnTo>
                      <a:pt x="3762" y="1247"/>
                    </a:lnTo>
                    <a:lnTo>
                      <a:pt x="3641" y="1134"/>
                    </a:lnTo>
                    <a:lnTo>
                      <a:pt x="3489" y="1077"/>
                    </a:lnTo>
                    <a:lnTo>
                      <a:pt x="3398" y="1304"/>
                    </a:lnTo>
                    <a:lnTo>
                      <a:pt x="3277" y="1474"/>
                    </a:lnTo>
                    <a:lnTo>
                      <a:pt x="3155" y="1757"/>
                    </a:lnTo>
                    <a:lnTo>
                      <a:pt x="3095" y="1928"/>
                    </a:lnTo>
                    <a:lnTo>
                      <a:pt x="3004" y="2041"/>
                    </a:lnTo>
                    <a:lnTo>
                      <a:pt x="2882" y="1928"/>
                    </a:lnTo>
                    <a:lnTo>
                      <a:pt x="2731" y="1757"/>
                    </a:lnTo>
                    <a:lnTo>
                      <a:pt x="2488" y="1559"/>
                    </a:lnTo>
                    <a:lnTo>
                      <a:pt x="2367" y="1247"/>
                    </a:lnTo>
                    <a:lnTo>
                      <a:pt x="2367" y="1105"/>
                    </a:lnTo>
                    <a:lnTo>
                      <a:pt x="2063" y="1219"/>
                    </a:lnTo>
                    <a:lnTo>
                      <a:pt x="1942" y="1417"/>
                    </a:lnTo>
                    <a:lnTo>
                      <a:pt x="1911" y="1587"/>
                    </a:lnTo>
                    <a:lnTo>
                      <a:pt x="1820" y="1701"/>
                    </a:lnTo>
                    <a:lnTo>
                      <a:pt x="1669" y="1814"/>
                    </a:lnTo>
                    <a:lnTo>
                      <a:pt x="1547" y="1899"/>
                    </a:lnTo>
                    <a:lnTo>
                      <a:pt x="1274" y="1871"/>
                    </a:lnTo>
                    <a:lnTo>
                      <a:pt x="1153" y="1899"/>
                    </a:lnTo>
                    <a:lnTo>
                      <a:pt x="1062" y="1899"/>
                    </a:lnTo>
                    <a:lnTo>
                      <a:pt x="850" y="1928"/>
                    </a:lnTo>
                    <a:lnTo>
                      <a:pt x="667" y="1984"/>
                    </a:lnTo>
                    <a:lnTo>
                      <a:pt x="485" y="1984"/>
                    </a:lnTo>
                    <a:lnTo>
                      <a:pt x="455" y="1984"/>
                    </a:lnTo>
                    <a:lnTo>
                      <a:pt x="425" y="1984"/>
                    </a:lnTo>
                    <a:lnTo>
                      <a:pt x="334" y="1984"/>
                    </a:lnTo>
                    <a:lnTo>
                      <a:pt x="212" y="1984"/>
                    </a:lnTo>
                    <a:lnTo>
                      <a:pt x="212" y="2098"/>
                    </a:lnTo>
                    <a:lnTo>
                      <a:pt x="212" y="2211"/>
                    </a:lnTo>
                    <a:lnTo>
                      <a:pt x="303" y="2381"/>
                    </a:lnTo>
                    <a:lnTo>
                      <a:pt x="364" y="2665"/>
                    </a:lnTo>
                    <a:lnTo>
                      <a:pt x="425" y="2835"/>
                    </a:lnTo>
                    <a:lnTo>
                      <a:pt x="455" y="3033"/>
                    </a:lnTo>
                    <a:lnTo>
                      <a:pt x="334" y="3118"/>
                    </a:lnTo>
                    <a:lnTo>
                      <a:pt x="212" y="3231"/>
                    </a:lnTo>
                    <a:lnTo>
                      <a:pt x="61" y="3373"/>
                    </a:lnTo>
                    <a:lnTo>
                      <a:pt x="0" y="3572"/>
                    </a:lnTo>
                    <a:lnTo>
                      <a:pt x="0" y="3685"/>
                    </a:lnTo>
                    <a:lnTo>
                      <a:pt x="61" y="3798"/>
                    </a:lnTo>
                    <a:lnTo>
                      <a:pt x="121" y="3798"/>
                    </a:lnTo>
                    <a:lnTo>
                      <a:pt x="243" y="3855"/>
                    </a:lnTo>
                    <a:lnTo>
                      <a:pt x="243" y="4053"/>
                    </a:lnTo>
                    <a:lnTo>
                      <a:pt x="182" y="4280"/>
                    </a:lnTo>
                    <a:lnTo>
                      <a:pt x="182" y="4507"/>
                    </a:lnTo>
                    <a:lnTo>
                      <a:pt x="212" y="4762"/>
                    </a:lnTo>
                    <a:lnTo>
                      <a:pt x="364" y="4989"/>
                    </a:lnTo>
                    <a:lnTo>
                      <a:pt x="576" y="5046"/>
                    </a:lnTo>
                    <a:lnTo>
                      <a:pt x="789" y="5074"/>
                    </a:lnTo>
                    <a:lnTo>
                      <a:pt x="941" y="5102"/>
                    </a:lnTo>
                    <a:lnTo>
                      <a:pt x="971" y="5216"/>
                    </a:lnTo>
                    <a:lnTo>
                      <a:pt x="1032" y="5301"/>
                    </a:lnTo>
                    <a:lnTo>
                      <a:pt x="1032" y="5499"/>
                    </a:lnTo>
                    <a:lnTo>
                      <a:pt x="941" y="5641"/>
                    </a:lnTo>
                    <a:lnTo>
                      <a:pt x="941" y="5726"/>
                    </a:lnTo>
                    <a:lnTo>
                      <a:pt x="1183" y="5754"/>
                    </a:lnTo>
                    <a:lnTo>
                      <a:pt x="1396" y="5754"/>
                    </a:lnTo>
                    <a:lnTo>
                      <a:pt x="1669" y="5641"/>
                    </a:lnTo>
                    <a:lnTo>
                      <a:pt x="1790" y="5613"/>
                    </a:lnTo>
                    <a:lnTo>
                      <a:pt x="1820" y="5414"/>
                    </a:lnTo>
                    <a:lnTo>
                      <a:pt x="1942" y="5301"/>
                    </a:lnTo>
                    <a:lnTo>
                      <a:pt x="2063" y="5102"/>
                    </a:lnTo>
                    <a:lnTo>
                      <a:pt x="2185" y="5074"/>
                    </a:lnTo>
                    <a:lnTo>
                      <a:pt x="2276" y="4932"/>
                    </a:lnTo>
                    <a:lnTo>
                      <a:pt x="2397" y="4876"/>
                    </a:lnTo>
                    <a:lnTo>
                      <a:pt x="2488" y="4847"/>
                    </a:lnTo>
                    <a:lnTo>
                      <a:pt x="2731" y="4762"/>
                    </a:lnTo>
                    <a:lnTo>
                      <a:pt x="2913" y="4762"/>
                    </a:lnTo>
                    <a:lnTo>
                      <a:pt x="3125" y="4847"/>
                    </a:lnTo>
                    <a:lnTo>
                      <a:pt x="3368" y="4961"/>
                    </a:lnTo>
                    <a:lnTo>
                      <a:pt x="3853" y="5272"/>
                    </a:lnTo>
                    <a:lnTo>
                      <a:pt x="4096" y="5414"/>
                    </a:lnTo>
                    <a:lnTo>
                      <a:pt x="4551" y="5613"/>
                    </a:lnTo>
                    <a:lnTo>
                      <a:pt x="4581" y="5726"/>
                    </a:lnTo>
                    <a:lnTo>
                      <a:pt x="4612" y="6009"/>
                    </a:lnTo>
                    <a:lnTo>
                      <a:pt x="4733" y="6406"/>
                    </a:lnTo>
                    <a:lnTo>
                      <a:pt x="4946" y="6860"/>
                    </a:lnTo>
                    <a:lnTo>
                      <a:pt x="5037" y="7115"/>
                    </a:lnTo>
                    <a:lnTo>
                      <a:pt x="4976" y="7313"/>
                    </a:lnTo>
                    <a:lnTo>
                      <a:pt x="5067" y="7370"/>
                    </a:lnTo>
                    <a:lnTo>
                      <a:pt x="5340" y="7653"/>
                    </a:lnTo>
                    <a:lnTo>
                      <a:pt x="5522" y="7795"/>
                    </a:lnTo>
                    <a:lnTo>
                      <a:pt x="5765" y="8107"/>
                    </a:lnTo>
                    <a:lnTo>
                      <a:pt x="5795" y="8277"/>
                    </a:lnTo>
                    <a:lnTo>
                      <a:pt x="5825" y="8475"/>
                    </a:lnTo>
                    <a:lnTo>
                      <a:pt x="6038" y="8390"/>
                    </a:lnTo>
                    <a:lnTo>
                      <a:pt x="6190" y="8390"/>
                    </a:lnTo>
                    <a:lnTo>
                      <a:pt x="6432" y="8589"/>
                    </a:lnTo>
                    <a:lnTo>
                      <a:pt x="6614" y="8844"/>
                    </a:lnTo>
                    <a:lnTo>
                      <a:pt x="6796" y="9071"/>
                    </a:lnTo>
                    <a:lnTo>
                      <a:pt x="7039" y="9127"/>
                    </a:lnTo>
                    <a:lnTo>
                      <a:pt x="7160" y="9297"/>
                    </a:lnTo>
                    <a:lnTo>
                      <a:pt x="7494" y="9694"/>
                    </a:lnTo>
                    <a:lnTo>
                      <a:pt x="7828" y="10034"/>
                    </a:lnTo>
                    <a:lnTo>
                      <a:pt x="8222" y="10290"/>
                    </a:lnTo>
                    <a:lnTo>
                      <a:pt x="8465" y="10516"/>
                    </a:lnTo>
                    <a:lnTo>
                      <a:pt x="8617" y="10488"/>
                    </a:lnTo>
                    <a:lnTo>
                      <a:pt x="9072" y="10488"/>
                    </a:lnTo>
                    <a:lnTo>
                      <a:pt x="9315" y="10488"/>
                    </a:lnTo>
                    <a:lnTo>
                      <a:pt x="9466" y="10516"/>
                    </a:lnTo>
                    <a:lnTo>
                      <a:pt x="9679" y="10715"/>
                    </a:lnTo>
                    <a:lnTo>
                      <a:pt x="9830" y="10942"/>
                    </a:lnTo>
                    <a:lnTo>
                      <a:pt x="9952" y="11197"/>
                    </a:lnTo>
                    <a:lnTo>
                      <a:pt x="10194" y="11282"/>
                    </a:lnTo>
                    <a:lnTo>
                      <a:pt x="10407" y="11338"/>
                    </a:lnTo>
                    <a:lnTo>
                      <a:pt x="10437" y="11423"/>
                    </a:lnTo>
                    <a:lnTo>
                      <a:pt x="10407" y="11622"/>
                    </a:lnTo>
                    <a:lnTo>
                      <a:pt x="10650" y="11565"/>
                    </a:lnTo>
                    <a:lnTo>
                      <a:pt x="10892" y="11537"/>
                    </a:lnTo>
                    <a:lnTo>
                      <a:pt x="11044" y="11537"/>
                    </a:lnTo>
                    <a:lnTo>
                      <a:pt x="11165" y="11679"/>
                    </a:lnTo>
                    <a:lnTo>
                      <a:pt x="11256" y="11962"/>
                    </a:lnTo>
                    <a:lnTo>
                      <a:pt x="11256" y="12075"/>
                    </a:lnTo>
                    <a:lnTo>
                      <a:pt x="11226" y="12132"/>
                    </a:lnTo>
                    <a:lnTo>
                      <a:pt x="11378" y="12331"/>
                    </a:lnTo>
                    <a:lnTo>
                      <a:pt x="11651" y="12444"/>
                    </a:lnTo>
                    <a:lnTo>
                      <a:pt x="11833" y="12557"/>
                    </a:lnTo>
                    <a:lnTo>
                      <a:pt x="11954" y="12699"/>
                    </a:lnTo>
                    <a:lnTo>
                      <a:pt x="12076" y="12472"/>
                    </a:lnTo>
                    <a:lnTo>
                      <a:pt x="12227" y="12472"/>
                    </a:lnTo>
                    <a:lnTo>
                      <a:pt x="12258" y="12557"/>
                    </a:lnTo>
                    <a:lnTo>
                      <a:pt x="12349" y="12671"/>
                    </a:lnTo>
                    <a:lnTo>
                      <a:pt x="12440" y="12756"/>
                    </a:lnTo>
                    <a:lnTo>
                      <a:pt x="12440" y="12926"/>
                    </a:lnTo>
                    <a:lnTo>
                      <a:pt x="12561" y="13238"/>
                    </a:lnTo>
                    <a:lnTo>
                      <a:pt x="12713" y="13493"/>
                    </a:lnTo>
                    <a:lnTo>
                      <a:pt x="12864" y="13719"/>
                    </a:lnTo>
                    <a:lnTo>
                      <a:pt x="12925" y="13918"/>
                    </a:lnTo>
                    <a:lnTo>
                      <a:pt x="12986" y="14173"/>
                    </a:lnTo>
                    <a:lnTo>
                      <a:pt x="13077" y="14343"/>
                    </a:lnTo>
                    <a:lnTo>
                      <a:pt x="13168" y="14570"/>
                    </a:lnTo>
                    <a:lnTo>
                      <a:pt x="13229" y="14712"/>
                    </a:lnTo>
                    <a:lnTo>
                      <a:pt x="12864" y="14910"/>
                    </a:lnTo>
                    <a:lnTo>
                      <a:pt x="12682" y="15052"/>
                    </a:lnTo>
                    <a:lnTo>
                      <a:pt x="12804" y="15307"/>
                    </a:lnTo>
                    <a:lnTo>
                      <a:pt x="12622" y="15590"/>
                    </a:lnTo>
                    <a:lnTo>
                      <a:pt x="12500" y="15845"/>
                    </a:lnTo>
                    <a:lnTo>
                      <a:pt x="12561" y="16157"/>
                    </a:lnTo>
                    <a:lnTo>
                      <a:pt x="12622" y="16327"/>
                    </a:lnTo>
                    <a:lnTo>
                      <a:pt x="12682" y="16299"/>
                    </a:lnTo>
                    <a:lnTo>
                      <a:pt x="12622" y="16327"/>
                    </a:lnTo>
                    <a:lnTo>
                      <a:pt x="12834" y="16384"/>
                    </a:lnTo>
                    <a:lnTo>
                      <a:pt x="13077" y="16299"/>
                    </a:lnTo>
                    <a:lnTo>
                      <a:pt x="13168" y="16271"/>
                    </a:lnTo>
                    <a:lnTo>
                      <a:pt x="13198" y="16101"/>
                    </a:lnTo>
                    <a:lnTo>
                      <a:pt x="13229" y="15959"/>
                    </a:lnTo>
                    <a:lnTo>
                      <a:pt x="13320" y="15817"/>
                    </a:lnTo>
                    <a:lnTo>
                      <a:pt x="13411" y="15704"/>
                    </a:lnTo>
                    <a:lnTo>
                      <a:pt x="13562" y="15534"/>
                    </a:lnTo>
                    <a:lnTo>
                      <a:pt x="13775" y="15477"/>
                    </a:lnTo>
                    <a:lnTo>
                      <a:pt x="13805" y="15307"/>
                    </a:lnTo>
                    <a:lnTo>
                      <a:pt x="13805" y="15023"/>
                    </a:lnTo>
                    <a:lnTo>
                      <a:pt x="13805" y="14825"/>
                    </a:lnTo>
                    <a:lnTo>
                      <a:pt x="13805" y="14740"/>
                    </a:lnTo>
                    <a:lnTo>
                      <a:pt x="13896" y="14627"/>
                    </a:lnTo>
                    <a:lnTo>
                      <a:pt x="14078" y="14570"/>
                    </a:lnTo>
                    <a:lnTo>
                      <a:pt x="14321" y="14400"/>
                    </a:lnTo>
                    <a:lnTo>
                      <a:pt x="14503" y="14371"/>
                    </a:lnTo>
                    <a:lnTo>
                      <a:pt x="14533" y="14286"/>
                    </a:lnTo>
                    <a:lnTo>
                      <a:pt x="14503" y="14145"/>
                    </a:lnTo>
                    <a:lnTo>
                      <a:pt x="14503" y="13918"/>
                    </a:lnTo>
                    <a:lnTo>
                      <a:pt x="14442" y="13833"/>
                    </a:lnTo>
                    <a:lnTo>
                      <a:pt x="14442" y="13578"/>
                    </a:lnTo>
                    <a:lnTo>
                      <a:pt x="14412" y="13549"/>
                    </a:lnTo>
                    <a:lnTo>
                      <a:pt x="14290" y="13436"/>
                    </a:lnTo>
                    <a:lnTo>
                      <a:pt x="14017" y="13323"/>
                    </a:lnTo>
                    <a:lnTo>
                      <a:pt x="13896" y="13153"/>
                    </a:lnTo>
                    <a:lnTo>
                      <a:pt x="13684" y="13096"/>
                    </a:lnTo>
                    <a:lnTo>
                      <a:pt x="13593" y="13039"/>
                    </a:lnTo>
                    <a:lnTo>
                      <a:pt x="13593" y="12784"/>
                    </a:lnTo>
                    <a:lnTo>
                      <a:pt x="13653" y="12529"/>
                    </a:lnTo>
                    <a:lnTo>
                      <a:pt x="13684" y="12302"/>
                    </a:lnTo>
                    <a:lnTo>
                      <a:pt x="13896" y="11990"/>
                    </a:lnTo>
                    <a:lnTo>
                      <a:pt x="14169" y="11650"/>
                    </a:lnTo>
                    <a:lnTo>
                      <a:pt x="14442" y="11622"/>
                    </a:lnTo>
                    <a:lnTo>
                      <a:pt x="14624" y="11679"/>
                    </a:lnTo>
                    <a:lnTo>
                      <a:pt x="14897" y="11877"/>
                    </a:lnTo>
                    <a:lnTo>
                      <a:pt x="15261" y="11905"/>
                    </a:lnTo>
                    <a:lnTo>
                      <a:pt x="15595" y="12075"/>
                    </a:lnTo>
                    <a:lnTo>
                      <a:pt x="15717" y="12302"/>
                    </a:lnTo>
                    <a:lnTo>
                      <a:pt x="15899" y="12557"/>
                    </a:lnTo>
                    <a:lnTo>
                      <a:pt x="16202" y="12671"/>
                    </a:lnTo>
                    <a:lnTo>
                      <a:pt x="16202" y="12642"/>
                    </a:lnTo>
                    <a:lnTo>
                      <a:pt x="16263" y="12444"/>
                    </a:lnTo>
                    <a:lnTo>
                      <a:pt x="16384" y="12217"/>
                    </a:lnTo>
                    <a:lnTo>
                      <a:pt x="16263" y="12019"/>
                    </a:lnTo>
                    <a:lnTo>
                      <a:pt x="16111" y="11849"/>
                    </a:lnTo>
                    <a:lnTo>
                      <a:pt x="15838" y="11565"/>
                    </a:lnTo>
                    <a:lnTo>
                      <a:pt x="15625" y="11338"/>
                    </a:lnTo>
                    <a:lnTo>
                      <a:pt x="15504" y="11168"/>
                    </a:lnTo>
                    <a:lnTo>
                      <a:pt x="15231" y="11083"/>
                    </a:lnTo>
                    <a:lnTo>
                      <a:pt x="14806" y="10970"/>
                    </a:lnTo>
                    <a:lnTo>
                      <a:pt x="14533" y="10885"/>
                    </a:lnTo>
                    <a:lnTo>
                      <a:pt x="14321" y="10658"/>
                    </a:lnTo>
                    <a:lnTo>
                      <a:pt x="14017" y="10516"/>
                    </a:lnTo>
                    <a:lnTo>
                      <a:pt x="13684" y="10431"/>
                    </a:lnTo>
                    <a:lnTo>
                      <a:pt x="13350" y="10318"/>
                    </a:lnTo>
                    <a:lnTo>
                      <a:pt x="13047" y="10205"/>
                    </a:lnTo>
                    <a:lnTo>
                      <a:pt x="12834" y="10091"/>
                    </a:lnTo>
                    <a:lnTo>
                      <a:pt x="12682" y="10063"/>
                    </a:lnTo>
                    <a:lnTo>
                      <a:pt x="12561" y="10063"/>
                    </a:lnTo>
                    <a:lnTo>
                      <a:pt x="12470" y="9949"/>
                    </a:lnTo>
                    <a:lnTo>
                      <a:pt x="12470" y="9836"/>
                    </a:lnTo>
                    <a:lnTo>
                      <a:pt x="12622" y="9638"/>
                    </a:lnTo>
                    <a:lnTo>
                      <a:pt x="12804" y="9524"/>
                    </a:lnTo>
                    <a:lnTo>
                      <a:pt x="12834" y="9297"/>
                    </a:lnTo>
                    <a:lnTo>
                      <a:pt x="12743" y="9241"/>
                    </a:lnTo>
                    <a:lnTo>
                      <a:pt x="12622" y="9071"/>
                    </a:lnTo>
                    <a:lnTo>
                      <a:pt x="12500" y="9127"/>
                    </a:lnTo>
                    <a:lnTo>
                      <a:pt x="12379" y="9156"/>
                    </a:lnTo>
                    <a:lnTo>
                      <a:pt x="12258" y="9184"/>
                    </a:lnTo>
                    <a:lnTo>
                      <a:pt x="12470" y="9127"/>
                    </a:lnTo>
                    <a:lnTo>
                      <a:pt x="12318" y="9184"/>
                    </a:lnTo>
                    <a:lnTo>
                      <a:pt x="12076" y="9241"/>
                    </a:lnTo>
                    <a:lnTo>
                      <a:pt x="11833" y="9241"/>
                    </a:lnTo>
                    <a:lnTo>
                      <a:pt x="11499" y="9241"/>
                    </a:lnTo>
                    <a:lnTo>
                      <a:pt x="11499" y="9269"/>
                    </a:lnTo>
                    <a:lnTo>
                      <a:pt x="11499" y="9297"/>
                    </a:lnTo>
                    <a:lnTo>
                      <a:pt x="11499" y="9411"/>
                    </a:lnTo>
                    <a:lnTo>
                      <a:pt x="11135" y="9127"/>
                    </a:lnTo>
                    <a:lnTo>
                      <a:pt x="11044" y="9042"/>
                    </a:lnTo>
                    <a:lnTo>
                      <a:pt x="10892" y="8957"/>
                    </a:lnTo>
                    <a:lnTo>
                      <a:pt x="10801" y="8929"/>
                    </a:lnTo>
                    <a:lnTo>
                      <a:pt x="10771" y="8929"/>
                    </a:lnTo>
                    <a:lnTo>
                      <a:pt x="10680" y="8731"/>
                    </a:lnTo>
                    <a:lnTo>
                      <a:pt x="10559" y="8731"/>
                    </a:lnTo>
                    <a:lnTo>
                      <a:pt x="10498" y="8674"/>
                    </a:lnTo>
                    <a:lnTo>
                      <a:pt x="10255" y="8447"/>
                    </a:lnTo>
                    <a:lnTo>
                      <a:pt x="10043" y="8277"/>
                    </a:lnTo>
                    <a:lnTo>
                      <a:pt x="9921" y="8107"/>
                    </a:lnTo>
                    <a:lnTo>
                      <a:pt x="9709" y="7767"/>
                    </a:lnTo>
                    <a:lnTo>
                      <a:pt x="9588" y="7540"/>
                    </a:lnTo>
                    <a:lnTo>
                      <a:pt x="9557" y="7313"/>
                    </a:lnTo>
                    <a:lnTo>
                      <a:pt x="9436" y="7200"/>
                    </a:lnTo>
                    <a:lnTo>
                      <a:pt x="9345" y="6888"/>
                    </a:lnTo>
                    <a:lnTo>
                      <a:pt x="9284" y="6633"/>
                    </a:lnTo>
                    <a:lnTo>
                      <a:pt x="9193" y="6520"/>
                    </a:lnTo>
                    <a:lnTo>
                      <a:pt x="9072" y="6293"/>
                    </a:lnTo>
                    <a:lnTo>
                      <a:pt x="8981" y="6208"/>
                    </a:lnTo>
                    <a:lnTo>
                      <a:pt x="8829" y="6208"/>
                    </a:lnTo>
                    <a:lnTo>
                      <a:pt x="8799" y="6179"/>
                    </a:lnTo>
                    <a:lnTo>
                      <a:pt x="8799" y="6123"/>
                    </a:lnTo>
                    <a:lnTo>
                      <a:pt x="8677" y="6066"/>
                    </a:lnTo>
                    <a:lnTo>
                      <a:pt x="8556" y="5981"/>
                    </a:lnTo>
                    <a:lnTo>
                      <a:pt x="8435" y="5896"/>
                    </a:lnTo>
                    <a:lnTo>
                      <a:pt x="8253" y="5754"/>
                    </a:lnTo>
                    <a:lnTo>
                      <a:pt x="8071" y="5669"/>
                    </a:lnTo>
                    <a:lnTo>
                      <a:pt x="7858" y="5556"/>
                    </a:lnTo>
                    <a:lnTo>
                      <a:pt x="7737" y="5499"/>
                    </a:lnTo>
                    <a:lnTo>
                      <a:pt x="7616" y="5329"/>
                    </a:lnTo>
                    <a:lnTo>
                      <a:pt x="7464" y="5102"/>
                    </a:lnTo>
                    <a:lnTo>
                      <a:pt x="7373" y="4876"/>
                    </a:lnTo>
                    <a:lnTo>
                      <a:pt x="7373" y="4649"/>
                    </a:lnTo>
                    <a:lnTo>
                      <a:pt x="7373" y="4479"/>
                    </a:lnTo>
                    <a:lnTo>
                      <a:pt x="7403" y="4252"/>
                    </a:lnTo>
                    <a:lnTo>
                      <a:pt x="7403" y="4082"/>
                    </a:lnTo>
                    <a:lnTo>
                      <a:pt x="7585" y="3968"/>
                    </a:lnTo>
                    <a:lnTo>
                      <a:pt x="7616" y="3798"/>
                    </a:lnTo>
                    <a:lnTo>
                      <a:pt x="7525" y="3628"/>
                    </a:lnTo>
                    <a:lnTo>
                      <a:pt x="7373" y="3600"/>
                    </a:lnTo>
                    <a:lnTo>
                      <a:pt x="7342" y="3458"/>
                    </a:lnTo>
                    <a:lnTo>
                      <a:pt x="7282" y="3260"/>
                    </a:lnTo>
                    <a:lnTo>
                      <a:pt x="7342" y="3061"/>
                    </a:lnTo>
                    <a:lnTo>
                      <a:pt x="7464" y="3005"/>
                    </a:lnTo>
                    <a:lnTo>
                      <a:pt x="7616" y="2891"/>
                    </a:lnTo>
                    <a:lnTo>
                      <a:pt x="7707" y="2891"/>
                    </a:lnTo>
                    <a:lnTo>
                      <a:pt x="7737" y="2920"/>
                    </a:lnTo>
                    <a:lnTo>
                      <a:pt x="7828" y="2891"/>
                    </a:lnTo>
                    <a:lnTo>
                      <a:pt x="8071" y="2778"/>
                    </a:lnTo>
                    <a:lnTo>
                      <a:pt x="8435" y="2579"/>
                    </a:lnTo>
                    <a:lnTo>
                      <a:pt x="8617" y="2466"/>
                    </a:lnTo>
                    <a:lnTo>
                      <a:pt x="8829" y="2551"/>
                    </a:lnTo>
                    <a:lnTo>
                      <a:pt x="9042" y="2438"/>
                    </a:lnTo>
                    <a:lnTo>
                      <a:pt x="9224" y="2438"/>
                    </a:lnTo>
                    <a:lnTo>
                      <a:pt x="9224" y="2579"/>
                    </a:lnTo>
                    <a:lnTo>
                      <a:pt x="9193" y="2693"/>
                    </a:lnTo>
                    <a:lnTo>
                      <a:pt x="9163" y="2721"/>
                    </a:lnTo>
                    <a:lnTo>
                      <a:pt x="9163" y="280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2" name="Drawing 46"/>
              <p:cNvSpPr>
                <a:spLocks noChangeAspect="1"/>
              </p:cNvSpPr>
              <p:nvPr/>
            </p:nvSpPr>
            <p:spPr bwMode="auto">
              <a:xfrm>
                <a:off x="9071" y="-48251"/>
                <a:ext cx="5390" cy="102"/>
              </a:xfrm>
              <a:custGeom>
                <a:avLst/>
                <a:gdLst/>
                <a:ahLst/>
                <a:cxnLst>
                  <a:cxn ang="0">
                    <a:pos x="16384" y="0"/>
                  </a:cxn>
                  <a:cxn ang="0">
                    <a:pos x="16171" y="161"/>
                  </a:cxn>
                  <a:cxn ang="0">
                    <a:pos x="16171" y="1928"/>
                  </a:cxn>
                  <a:cxn ang="0">
                    <a:pos x="15533" y="3373"/>
                  </a:cxn>
                  <a:cxn ang="0">
                    <a:pos x="14895" y="5140"/>
                  </a:cxn>
                  <a:cxn ang="0">
                    <a:pos x="14256" y="7389"/>
                  </a:cxn>
                  <a:cxn ang="0">
                    <a:pos x="14043" y="8995"/>
                  </a:cxn>
                  <a:cxn ang="0">
                    <a:pos x="13831" y="9798"/>
                  </a:cxn>
                  <a:cxn ang="0">
                    <a:pos x="14256" y="10280"/>
                  </a:cxn>
                  <a:cxn ang="0">
                    <a:pos x="14469" y="11083"/>
                  </a:cxn>
                  <a:cxn ang="0">
                    <a:pos x="14682" y="11886"/>
                  </a:cxn>
                  <a:cxn ang="0">
                    <a:pos x="15001" y="12850"/>
                  </a:cxn>
                  <a:cxn ang="0">
                    <a:pos x="14682" y="13653"/>
                  </a:cxn>
                  <a:cxn ang="0">
                    <a:pos x="14469" y="15099"/>
                  </a:cxn>
                  <a:cxn ang="0">
                    <a:pos x="14256" y="16223"/>
                  </a:cxn>
                  <a:cxn ang="0">
                    <a:pos x="13724" y="16384"/>
                  </a:cxn>
                  <a:cxn ang="0">
                    <a:pos x="12873" y="16223"/>
                  </a:cxn>
                  <a:cxn ang="0">
                    <a:pos x="11703" y="16063"/>
                  </a:cxn>
                  <a:cxn ang="0">
                    <a:pos x="10639" y="14778"/>
                  </a:cxn>
                  <a:cxn ang="0">
                    <a:pos x="9788" y="13171"/>
                  </a:cxn>
                  <a:cxn ang="0">
                    <a:pos x="8298" y="12529"/>
                  </a:cxn>
                  <a:cxn ang="0">
                    <a:pos x="7447" y="12529"/>
                  </a:cxn>
                  <a:cxn ang="0">
                    <a:pos x="6596" y="11886"/>
                  </a:cxn>
                  <a:cxn ang="0">
                    <a:pos x="5958" y="10923"/>
                  </a:cxn>
                  <a:cxn ang="0">
                    <a:pos x="4788" y="9959"/>
                  </a:cxn>
                  <a:cxn ang="0">
                    <a:pos x="3617" y="8674"/>
                  </a:cxn>
                  <a:cxn ang="0">
                    <a:pos x="2553" y="8031"/>
                  </a:cxn>
                  <a:cxn ang="0">
                    <a:pos x="1489" y="7710"/>
                  </a:cxn>
                  <a:cxn ang="0">
                    <a:pos x="851" y="7389"/>
                  </a:cxn>
                  <a:cxn ang="0">
                    <a:pos x="213" y="6425"/>
                  </a:cxn>
                  <a:cxn ang="0">
                    <a:pos x="0" y="4498"/>
                  </a:cxn>
                  <a:cxn ang="0">
                    <a:pos x="106" y="3213"/>
                  </a:cxn>
                  <a:cxn ang="0">
                    <a:pos x="426" y="2731"/>
                  </a:cxn>
                  <a:cxn ang="0">
                    <a:pos x="532" y="2088"/>
                  </a:cxn>
                  <a:cxn ang="0">
                    <a:pos x="958" y="1928"/>
                  </a:cxn>
                  <a:cxn ang="0">
                    <a:pos x="1383" y="2088"/>
                  </a:cxn>
                  <a:cxn ang="0">
                    <a:pos x="1809" y="2731"/>
                  </a:cxn>
                  <a:cxn ang="0">
                    <a:pos x="2341" y="2731"/>
                  </a:cxn>
                  <a:cxn ang="0">
                    <a:pos x="3085" y="1928"/>
                  </a:cxn>
                  <a:cxn ang="0">
                    <a:pos x="3936" y="1285"/>
                  </a:cxn>
                  <a:cxn ang="0">
                    <a:pos x="4362" y="1606"/>
                  </a:cxn>
                  <a:cxn ang="0">
                    <a:pos x="4894" y="2088"/>
                  </a:cxn>
                  <a:cxn ang="0">
                    <a:pos x="5213" y="2249"/>
                  </a:cxn>
                  <a:cxn ang="0">
                    <a:pos x="5958" y="2731"/>
                  </a:cxn>
                  <a:cxn ang="0">
                    <a:pos x="6383" y="3855"/>
                  </a:cxn>
                  <a:cxn ang="0">
                    <a:pos x="7022" y="3534"/>
                  </a:cxn>
                  <a:cxn ang="0">
                    <a:pos x="7766" y="3213"/>
                  </a:cxn>
                  <a:cxn ang="0">
                    <a:pos x="8724" y="2891"/>
                  </a:cxn>
                  <a:cxn ang="0">
                    <a:pos x="9469" y="2891"/>
                  </a:cxn>
                  <a:cxn ang="0">
                    <a:pos x="10001" y="2731"/>
                  </a:cxn>
                  <a:cxn ang="0">
                    <a:pos x="10745" y="2731"/>
                  </a:cxn>
                  <a:cxn ang="0">
                    <a:pos x="11490" y="2249"/>
                  </a:cxn>
                  <a:cxn ang="0">
                    <a:pos x="12341" y="1446"/>
                  </a:cxn>
                  <a:cxn ang="0">
                    <a:pos x="13618" y="1446"/>
                  </a:cxn>
                  <a:cxn ang="0">
                    <a:pos x="14043" y="1446"/>
                  </a:cxn>
                  <a:cxn ang="0">
                    <a:pos x="14575" y="643"/>
                  </a:cxn>
                  <a:cxn ang="0">
                    <a:pos x="14895" y="643"/>
                  </a:cxn>
                  <a:cxn ang="0">
                    <a:pos x="15746" y="321"/>
                  </a:cxn>
                  <a:cxn ang="0">
                    <a:pos x="16384" y="0"/>
                  </a:cxn>
                </a:cxnLst>
                <a:rect l="0" t="0" r="r" b="b"/>
                <a:pathLst>
                  <a:path w="16384" h="16384">
                    <a:moveTo>
                      <a:pt x="16384" y="0"/>
                    </a:moveTo>
                    <a:lnTo>
                      <a:pt x="16171" y="161"/>
                    </a:lnTo>
                    <a:lnTo>
                      <a:pt x="16171" y="1928"/>
                    </a:lnTo>
                    <a:lnTo>
                      <a:pt x="15533" y="3373"/>
                    </a:lnTo>
                    <a:lnTo>
                      <a:pt x="14895" y="5140"/>
                    </a:lnTo>
                    <a:lnTo>
                      <a:pt x="14256" y="7389"/>
                    </a:lnTo>
                    <a:lnTo>
                      <a:pt x="14043" y="8995"/>
                    </a:lnTo>
                    <a:lnTo>
                      <a:pt x="13831" y="9798"/>
                    </a:lnTo>
                    <a:lnTo>
                      <a:pt x="14256" y="10280"/>
                    </a:lnTo>
                    <a:lnTo>
                      <a:pt x="14469" y="11083"/>
                    </a:lnTo>
                    <a:lnTo>
                      <a:pt x="14682" y="11886"/>
                    </a:lnTo>
                    <a:lnTo>
                      <a:pt x="15001" y="12850"/>
                    </a:lnTo>
                    <a:lnTo>
                      <a:pt x="14682" y="13653"/>
                    </a:lnTo>
                    <a:lnTo>
                      <a:pt x="14469" y="15099"/>
                    </a:lnTo>
                    <a:lnTo>
                      <a:pt x="14256" y="16223"/>
                    </a:lnTo>
                    <a:lnTo>
                      <a:pt x="13724" y="16384"/>
                    </a:lnTo>
                    <a:lnTo>
                      <a:pt x="12873" y="16223"/>
                    </a:lnTo>
                    <a:lnTo>
                      <a:pt x="11703" y="16063"/>
                    </a:lnTo>
                    <a:lnTo>
                      <a:pt x="10639" y="14778"/>
                    </a:lnTo>
                    <a:lnTo>
                      <a:pt x="9788" y="13171"/>
                    </a:lnTo>
                    <a:lnTo>
                      <a:pt x="8298" y="12529"/>
                    </a:lnTo>
                    <a:lnTo>
                      <a:pt x="7447" y="12529"/>
                    </a:lnTo>
                    <a:lnTo>
                      <a:pt x="6596" y="11886"/>
                    </a:lnTo>
                    <a:lnTo>
                      <a:pt x="5958" y="10923"/>
                    </a:lnTo>
                    <a:lnTo>
                      <a:pt x="4788" y="9959"/>
                    </a:lnTo>
                    <a:lnTo>
                      <a:pt x="3617" y="8674"/>
                    </a:lnTo>
                    <a:lnTo>
                      <a:pt x="2553" y="8031"/>
                    </a:lnTo>
                    <a:lnTo>
                      <a:pt x="1489" y="7710"/>
                    </a:lnTo>
                    <a:lnTo>
                      <a:pt x="851" y="7389"/>
                    </a:lnTo>
                    <a:lnTo>
                      <a:pt x="213" y="6425"/>
                    </a:lnTo>
                    <a:lnTo>
                      <a:pt x="0" y="4498"/>
                    </a:lnTo>
                    <a:lnTo>
                      <a:pt x="106" y="3213"/>
                    </a:lnTo>
                    <a:lnTo>
                      <a:pt x="426" y="2731"/>
                    </a:lnTo>
                    <a:lnTo>
                      <a:pt x="532" y="2088"/>
                    </a:lnTo>
                    <a:lnTo>
                      <a:pt x="958" y="1928"/>
                    </a:lnTo>
                    <a:lnTo>
                      <a:pt x="1383" y="2088"/>
                    </a:lnTo>
                    <a:lnTo>
                      <a:pt x="1809" y="2731"/>
                    </a:lnTo>
                    <a:lnTo>
                      <a:pt x="2341" y="2731"/>
                    </a:lnTo>
                    <a:lnTo>
                      <a:pt x="3085" y="1928"/>
                    </a:lnTo>
                    <a:lnTo>
                      <a:pt x="3936" y="1285"/>
                    </a:lnTo>
                    <a:lnTo>
                      <a:pt x="4362" y="1606"/>
                    </a:lnTo>
                    <a:lnTo>
                      <a:pt x="4894" y="2088"/>
                    </a:lnTo>
                    <a:lnTo>
                      <a:pt x="5213" y="2249"/>
                    </a:lnTo>
                    <a:lnTo>
                      <a:pt x="5958" y="2731"/>
                    </a:lnTo>
                    <a:lnTo>
                      <a:pt x="6383" y="3855"/>
                    </a:lnTo>
                    <a:lnTo>
                      <a:pt x="7022" y="3534"/>
                    </a:lnTo>
                    <a:lnTo>
                      <a:pt x="7766" y="3213"/>
                    </a:lnTo>
                    <a:lnTo>
                      <a:pt x="8724" y="2891"/>
                    </a:lnTo>
                    <a:lnTo>
                      <a:pt x="9469" y="2891"/>
                    </a:lnTo>
                    <a:lnTo>
                      <a:pt x="10001" y="2731"/>
                    </a:lnTo>
                    <a:lnTo>
                      <a:pt x="10745" y="2731"/>
                    </a:lnTo>
                    <a:lnTo>
                      <a:pt x="11490" y="2249"/>
                    </a:lnTo>
                    <a:lnTo>
                      <a:pt x="12341" y="1446"/>
                    </a:lnTo>
                    <a:lnTo>
                      <a:pt x="13618" y="1446"/>
                    </a:lnTo>
                    <a:lnTo>
                      <a:pt x="14043" y="1446"/>
                    </a:lnTo>
                    <a:lnTo>
                      <a:pt x="14575" y="643"/>
                    </a:lnTo>
                    <a:lnTo>
                      <a:pt x="14895" y="643"/>
                    </a:lnTo>
                    <a:lnTo>
                      <a:pt x="15746" y="321"/>
                    </a:lnTo>
                    <a:lnTo>
                      <a:pt x="1638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3" name="Drawing 47"/>
              <p:cNvSpPr>
                <a:spLocks noChangeAspect="1"/>
              </p:cNvSpPr>
              <p:nvPr/>
            </p:nvSpPr>
            <p:spPr bwMode="auto">
              <a:xfrm>
                <a:off x="1966" y="-48439"/>
                <a:ext cx="2485" cy="152"/>
              </a:xfrm>
              <a:custGeom>
                <a:avLst/>
                <a:gdLst/>
                <a:ahLst/>
                <a:cxnLst>
                  <a:cxn ang="0">
                    <a:pos x="11077" y="108"/>
                  </a:cxn>
                  <a:cxn ang="0">
                    <a:pos x="12692" y="431"/>
                  </a:cxn>
                  <a:cxn ang="0">
                    <a:pos x="13615" y="970"/>
                  </a:cxn>
                  <a:cxn ang="0">
                    <a:pos x="14076" y="1401"/>
                  </a:cxn>
                  <a:cxn ang="0">
                    <a:pos x="14769" y="2156"/>
                  </a:cxn>
                  <a:cxn ang="0">
                    <a:pos x="15922" y="4096"/>
                  </a:cxn>
                  <a:cxn ang="0">
                    <a:pos x="15922" y="5821"/>
                  </a:cxn>
                  <a:cxn ang="0">
                    <a:pos x="15692" y="7437"/>
                  </a:cxn>
                  <a:cxn ang="0">
                    <a:pos x="15692" y="9162"/>
                  </a:cxn>
                  <a:cxn ang="0">
                    <a:pos x="15461" y="11641"/>
                  </a:cxn>
                  <a:cxn ang="0">
                    <a:pos x="14999" y="13043"/>
                  </a:cxn>
                  <a:cxn ang="0">
                    <a:pos x="14076" y="14228"/>
                  </a:cxn>
                  <a:cxn ang="0">
                    <a:pos x="11769" y="14444"/>
                  </a:cxn>
                  <a:cxn ang="0">
                    <a:pos x="9230" y="14659"/>
                  </a:cxn>
                  <a:cxn ang="0">
                    <a:pos x="6692" y="16061"/>
                  </a:cxn>
                  <a:cxn ang="0">
                    <a:pos x="4846" y="16384"/>
                  </a:cxn>
                  <a:cxn ang="0">
                    <a:pos x="3461" y="15522"/>
                  </a:cxn>
                  <a:cxn ang="0">
                    <a:pos x="2538" y="14875"/>
                  </a:cxn>
                  <a:cxn ang="0">
                    <a:pos x="1615" y="13474"/>
                  </a:cxn>
                  <a:cxn ang="0">
                    <a:pos x="1154" y="12180"/>
                  </a:cxn>
                  <a:cxn ang="0">
                    <a:pos x="1615" y="11210"/>
                  </a:cxn>
                  <a:cxn ang="0">
                    <a:pos x="1846" y="10132"/>
                  </a:cxn>
                  <a:cxn ang="0">
                    <a:pos x="3000" y="9270"/>
                  </a:cxn>
                  <a:cxn ang="0">
                    <a:pos x="2077" y="8192"/>
                  </a:cxn>
                  <a:cxn ang="0">
                    <a:pos x="2538" y="6467"/>
                  </a:cxn>
                  <a:cxn ang="0">
                    <a:pos x="1846" y="4851"/>
                  </a:cxn>
                  <a:cxn ang="0">
                    <a:pos x="231" y="4743"/>
                  </a:cxn>
                  <a:cxn ang="0">
                    <a:pos x="0" y="3665"/>
                  </a:cxn>
                  <a:cxn ang="0">
                    <a:pos x="0" y="2587"/>
                  </a:cxn>
                  <a:cxn ang="0">
                    <a:pos x="231" y="1940"/>
                  </a:cxn>
                  <a:cxn ang="0">
                    <a:pos x="1846" y="2803"/>
                  </a:cxn>
                  <a:cxn ang="0">
                    <a:pos x="5307" y="2156"/>
                  </a:cxn>
                  <a:cxn ang="0">
                    <a:pos x="8077" y="970"/>
                  </a:cxn>
                  <a:cxn ang="0">
                    <a:pos x="9923" y="431"/>
                  </a:cxn>
                </a:cxnLst>
                <a:rect l="0" t="0" r="r" b="b"/>
                <a:pathLst>
                  <a:path w="16384" h="16384">
                    <a:moveTo>
                      <a:pt x="10384" y="0"/>
                    </a:moveTo>
                    <a:lnTo>
                      <a:pt x="11077" y="108"/>
                    </a:lnTo>
                    <a:lnTo>
                      <a:pt x="11769" y="216"/>
                    </a:lnTo>
                    <a:lnTo>
                      <a:pt x="12692" y="431"/>
                    </a:lnTo>
                    <a:lnTo>
                      <a:pt x="12923" y="647"/>
                    </a:lnTo>
                    <a:lnTo>
                      <a:pt x="13615" y="970"/>
                    </a:lnTo>
                    <a:lnTo>
                      <a:pt x="13846" y="1078"/>
                    </a:lnTo>
                    <a:lnTo>
                      <a:pt x="14076" y="1401"/>
                    </a:lnTo>
                    <a:lnTo>
                      <a:pt x="14538" y="1725"/>
                    </a:lnTo>
                    <a:lnTo>
                      <a:pt x="14769" y="2156"/>
                    </a:lnTo>
                    <a:lnTo>
                      <a:pt x="14999" y="2803"/>
                    </a:lnTo>
                    <a:lnTo>
                      <a:pt x="15922" y="4096"/>
                    </a:lnTo>
                    <a:lnTo>
                      <a:pt x="16384" y="5605"/>
                    </a:lnTo>
                    <a:lnTo>
                      <a:pt x="15922" y="5821"/>
                    </a:lnTo>
                    <a:lnTo>
                      <a:pt x="15922" y="6683"/>
                    </a:lnTo>
                    <a:lnTo>
                      <a:pt x="15692" y="7437"/>
                    </a:lnTo>
                    <a:lnTo>
                      <a:pt x="15692" y="7976"/>
                    </a:lnTo>
                    <a:lnTo>
                      <a:pt x="15692" y="9162"/>
                    </a:lnTo>
                    <a:lnTo>
                      <a:pt x="15461" y="10456"/>
                    </a:lnTo>
                    <a:lnTo>
                      <a:pt x="15461" y="11641"/>
                    </a:lnTo>
                    <a:lnTo>
                      <a:pt x="14999" y="12504"/>
                    </a:lnTo>
                    <a:lnTo>
                      <a:pt x="14999" y="13043"/>
                    </a:lnTo>
                    <a:lnTo>
                      <a:pt x="14538" y="13797"/>
                    </a:lnTo>
                    <a:lnTo>
                      <a:pt x="14076" y="14228"/>
                    </a:lnTo>
                    <a:lnTo>
                      <a:pt x="12923" y="14659"/>
                    </a:lnTo>
                    <a:lnTo>
                      <a:pt x="11769" y="14444"/>
                    </a:lnTo>
                    <a:lnTo>
                      <a:pt x="10384" y="14228"/>
                    </a:lnTo>
                    <a:lnTo>
                      <a:pt x="9230" y="14659"/>
                    </a:lnTo>
                    <a:lnTo>
                      <a:pt x="8307" y="15629"/>
                    </a:lnTo>
                    <a:lnTo>
                      <a:pt x="6692" y="16061"/>
                    </a:lnTo>
                    <a:lnTo>
                      <a:pt x="5769" y="16168"/>
                    </a:lnTo>
                    <a:lnTo>
                      <a:pt x="4846" y="16384"/>
                    </a:lnTo>
                    <a:lnTo>
                      <a:pt x="3923" y="15737"/>
                    </a:lnTo>
                    <a:lnTo>
                      <a:pt x="3461" y="15522"/>
                    </a:lnTo>
                    <a:lnTo>
                      <a:pt x="3461" y="15306"/>
                    </a:lnTo>
                    <a:lnTo>
                      <a:pt x="2538" y="14875"/>
                    </a:lnTo>
                    <a:lnTo>
                      <a:pt x="1846" y="14336"/>
                    </a:lnTo>
                    <a:lnTo>
                      <a:pt x="1615" y="13474"/>
                    </a:lnTo>
                    <a:lnTo>
                      <a:pt x="1615" y="12935"/>
                    </a:lnTo>
                    <a:lnTo>
                      <a:pt x="1154" y="12180"/>
                    </a:lnTo>
                    <a:lnTo>
                      <a:pt x="1615" y="11318"/>
                    </a:lnTo>
                    <a:lnTo>
                      <a:pt x="1615" y="11210"/>
                    </a:lnTo>
                    <a:lnTo>
                      <a:pt x="1846" y="10563"/>
                    </a:lnTo>
                    <a:lnTo>
                      <a:pt x="1846" y="10132"/>
                    </a:lnTo>
                    <a:lnTo>
                      <a:pt x="2769" y="9917"/>
                    </a:lnTo>
                    <a:lnTo>
                      <a:pt x="3000" y="9270"/>
                    </a:lnTo>
                    <a:lnTo>
                      <a:pt x="2538" y="9054"/>
                    </a:lnTo>
                    <a:lnTo>
                      <a:pt x="2077" y="8192"/>
                    </a:lnTo>
                    <a:lnTo>
                      <a:pt x="2538" y="7330"/>
                    </a:lnTo>
                    <a:lnTo>
                      <a:pt x="2538" y="6467"/>
                    </a:lnTo>
                    <a:lnTo>
                      <a:pt x="2077" y="5605"/>
                    </a:lnTo>
                    <a:lnTo>
                      <a:pt x="1846" y="4851"/>
                    </a:lnTo>
                    <a:lnTo>
                      <a:pt x="1154" y="4743"/>
                    </a:lnTo>
                    <a:lnTo>
                      <a:pt x="231" y="4743"/>
                    </a:lnTo>
                    <a:lnTo>
                      <a:pt x="0" y="4096"/>
                    </a:lnTo>
                    <a:lnTo>
                      <a:pt x="0" y="3665"/>
                    </a:lnTo>
                    <a:lnTo>
                      <a:pt x="0" y="3126"/>
                    </a:lnTo>
                    <a:lnTo>
                      <a:pt x="0" y="2587"/>
                    </a:lnTo>
                    <a:lnTo>
                      <a:pt x="0" y="2156"/>
                    </a:lnTo>
                    <a:lnTo>
                      <a:pt x="231" y="1940"/>
                    </a:lnTo>
                    <a:lnTo>
                      <a:pt x="923" y="2587"/>
                    </a:lnTo>
                    <a:lnTo>
                      <a:pt x="1846" y="2803"/>
                    </a:lnTo>
                    <a:lnTo>
                      <a:pt x="3923" y="2695"/>
                    </a:lnTo>
                    <a:lnTo>
                      <a:pt x="5307" y="2156"/>
                    </a:lnTo>
                    <a:lnTo>
                      <a:pt x="6692" y="1509"/>
                    </a:lnTo>
                    <a:lnTo>
                      <a:pt x="8077" y="970"/>
                    </a:lnTo>
                    <a:lnTo>
                      <a:pt x="9230" y="862"/>
                    </a:lnTo>
                    <a:lnTo>
                      <a:pt x="9923" y="431"/>
                    </a:lnTo>
                    <a:lnTo>
                      <a:pt x="1038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2" name="Luxembourg"/>
            <p:cNvSpPr>
              <a:spLocks noChangeAspect="1"/>
            </p:cNvSpPr>
            <p:nvPr/>
          </p:nvSpPr>
          <p:spPr bwMode="auto">
            <a:xfrm>
              <a:off x="1728" y="1847"/>
              <a:ext cx="32" cy="51"/>
            </a:xfrm>
            <a:custGeom>
              <a:avLst/>
              <a:gdLst/>
              <a:ahLst/>
              <a:cxnLst>
                <a:cxn ang="0">
                  <a:pos x="11343" y="0"/>
                </a:cxn>
                <a:cxn ang="0">
                  <a:pos x="8822" y="0"/>
                </a:cxn>
                <a:cxn ang="0">
                  <a:pos x="3781" y="2458"/>
                </a:cxn>
                <a:cxn ang="0">
                  <a:pos x="0" y="6144"/>
                </a:cxn>
                <a:cxn ang="0">
                  <a:pos x="1890" y="9830"/>
                </a:cxn>
                <a:cxn ang="0">
                  <a:pos x="1890" y="14746"/>
                </a:cxn>
                <a:cxn ang="0">
                  <a:pos x="8822" y="16384"/>
                </a:cxn>
                <a:cxn ang="0">
                  <a:pos x="11343" y="16384"/>
                </a:cxn>
                <a:cxn ang="0">
                  <a:pos x="13863" y="16384"/>
                </a:cxn>
                <a:cxn ang="0">
                  <a:pos x="16384" y="14746"/>
                </a:cxn>
                <a:cxn ang="0">
                  <a:pos x="16384" y="11059"/>
                </a:cxn>
                <a:cxn ang="0">
                  <a:pos x="15124" y="8192"/>
                </a:cxn>
                <a:cxn ang="0">
                  <a:pos x="13863" y="6144"/>
                </a:cxn>
                <a:cxn ang="0">
                  <a:pos x="13863" y="4096"/>
                </a:cxn>
                <a:cxn ang="0">
                  <a:pos x="14494" y="1638"/>
                </a:cxn>
                <a:cxn ang="0">
                  <a:pos x="11343" y="0"/>
                </a:cxn>
              </a:cxnLst>
              <a:rect l="0" t="0" r="r" b="b"/>
              <a:pathLst>
                <a:path w="16384" h="16384">
                  <a:moveTo>
                    <a:pt x="11343" y="0"/>
                  </a:moveTo>
                  <a:lnTo>
                    <a:pt x="8822" y="0"/>
                  </a:lnTo>
                  <a:lnTo>
                    <a:pt x="3781" y="2458"/>
                  </a:lnTo>
                  <a:lnTo>
                    <a:pt x="0" y="6144"/>
                  </a:lnTo>
                  <a:lnTo>
                    <a:pt x="1890" y="9830"/>
                  </a:lnTo>
                  <a:lnTo>
                    <a:pt x="1890" y="14746"/>
                  </a:lnTo>
                  <a:lnTo>
                    <a:pt x="8822" y="16384"/>
                  </a:lnTo>
                  <a:lnTo>
                    <a:pt x="11343" y="16384"/>
                  </a:lnTo>
                  <a:lnTo>
                    <a:pt x="13863" y="16384"/>
                  </a:lnTo>
                  <a:lnTo>
                    <a:pt x="16384" y="14746"/>
                  </a:lnTo>
                  <a:lnTo>
                    <a:pt x="16384" y="11059"/>
                  </a:lnTo>
                  <a:lnTo>
                    <a:pt x="15124" y="8192"/>
                  </a:lnTo>
                  <a:lnTo>
                    <a:pt x="13863" y="6144"/>
                  </a:lnTo>
                  <a:lnTo>
                    <a:pt x="13863" y="4096"/>
                  </a:lnTo>
                  <a:lnTo>
                    <a:pt x="14494" y="1638"/>
                  </a:lnTo>
                  <a:lnTo>
                    <a:pt x="11343"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3" name="Malta"/>
            <p:cNvSpPr>
              <a:spLocks noChangeAspect="1"/>
            </p:cNvSpPr>
            <p:nvPr/>
          </p:nvSpPr>
          <p:spPr bwMode="auto">
            <a:xfrm>
              <a:off x="2191" y="3024"/>
              <a:ext cx="14" cy="13"/>
            </a:xfrm>
            <a:custGeom>
              <a:avLst/>
              <a:gdLst/>
              <a:ahLst/>
              <a:cxnLst>
                <a:cxn ang="0">
                  <a:pos x="0" y="3277"/>
                </a:cxn>
                <a:cxn ang="0">
                  <a:pos x="0" y="0"/>
                </a:cxn>
                <a:cxn ang="0">
                  <a:pos x="4468" y="0"/>
                </a:cxn>
                <a:cxn ang="0">
                  <a:pos x="10426" y="3277"/>
                </a:cxn>
                <a:cxn ang="0">
                  <a:pos x="11916" y="9830"/>
                </a:cxn>
                <a:cxn ang="0">
                  <a:pos x="16384" y="13107"/>
                </a:cxn>
                <a:cxn ang="0">
                  <a:pos x="16384" y="16384"/>
                </a:cxn>
                <a:cxn ang="0">
                  <a:pos x="5958" y="14746"/>
                </a:cxn>
                <a:cxn ang="0">
                  <a:pos x="0" y="6554"/>
                </a:cxn>
                <a:cxn ang="0">
                  <a:pos x="0" y="3277"/>
                </a:cxn>
              </a:cxnLst>
              <a:rect l="0" t="0" r="r" b="b"/>
              <a:pathLst>
                <a:path w="16384" h="16384">
                  <a:moveTo>
                    <a:pt x="0" y="3277"/>
                  </a:moveTo>
                  <a:lnTo>
                    <a:pt x="0" y="0"/>
                  </a:lnTo>
                  <a:lnTo>
                    <a:pt x="4468" y="0"/>
                  </a:lnTo>
                  <a:lnTo>
                    <a:pt x="10426" y="3277"/>
                  </a:lnTo>
                  <a:lnTo>
                    <a:pt x="11916" y="9830"/>
                  </a:lnTo>
                  <a:lnTo>
                    <a:pt x="16384" y="13107"/>
                  </a:lnTo>
                  <a:lnTo>
                    <a:pt x="16384" y="16384"/>
                  </a:lnTo>
                  <a:lnTo>
                    <a:pt x="5958" y="14746"/>
                  </a:lnTo>
                  <a:lnTo>
                    <a:pt x="0" y="6554"/>
                  </a:lnTo>
                  <a:lnTo>
                    <a:pt x="0" y="327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4" name="Netherlands"/>
            <p:cNvGrpSpPr>
              <a:grpSpLocks noChangeAspect="1"/>
            </p:cNvGrpSpPr>
            <p:nvPr/>
          </p:nvGrpSpPr>
          <p:grpSpPr bwMode="auto">
            <a:xfrm>
              <a:off x="1640" y="1578"/>
              <a:ext cx="178" cy="221"/>
              <a:chOff x="-5328" y="-140854"/>
              <a:chExt cx="22152" cy="171"/>
            </a:xfrm>
            <a:grpFill/>
          </p:grpSpPr>
          <p:sp>
            <p:nvSpPr>
              <p:cNvPr id="86" name="Drawing 51"/>
              <p:cNvSpPr>
                <a:spLocks noChangeAspect="1"/>
              </p:cNvSpPr>
              <p:nvPr/>
            </p:nvSpPr>
            <p:spPr bwMode="auto">
              <a:xfrm>
                <a:off x="3564" y="-140847"/>
                <a:ext cx="2028" cy="20"/>
              </a:xfrm>
              <a:custGeom>
                <a:avLst/>
                <a:gdLst/>
                <a:ahLst/>
                <a:cxnLst>
                  <a:cxn ang="0">
                    <a:pos x="13863" y="2458"/>
                  </a:cxn>
                  <a:cxn ang="0">
                    <a:pos x="16384" y="0"/>
                  </a:cxn>
                  <a:cxn ang="0">
                    <a:pos x="15124" y="819"/>
                  </a:cxn>
                  <a:cxn ang="0">
                    <a:pos x="11343" y="5734"/>
                  </a:cxn>
                  <a:cxn ang="0">
                    <a:pos x="3781" y="10650"/>
                  </a:cxn>
                  <a:cxn ang="0">
                    <a:pos x="0" y="16384"/>
                  </a:cxn>
                  <a:cxn ang="0">
                    <a:pos x="6302" y="13107"/>
                  </a:cxn>
                  <a:cxn ang="0">
                    <a:pos x="10082" y="7373"/>
                  </a:cxn>
                  <a:cxn ang="0">
                    <a:pos x="13863" y="2458"/>
                  </a:cxn>
                </a:cxnLst>
                <a:rect l="0" t="0" r="r" b="b"/>
                <a:pathLst>
                  <a:path w="16384" h="16384">
                    <a:moveTo>
                      <a:pt x="13863" y="2458"/>
                    </a:moveTo>
                    <a:lnTo>
                      <a:pt x="16384" y="0"/>
                    </a:lnTo>
                    <a:lnTo>
                      <a:pt x="15124" y="819"/>
                    </a:lnTo>
                    <a:lnTo>
                      <a:pt x="11343" y="5734"/>
                    </a:lnTo>
                    <a:lnTo>
                      <a:pt x="3781" y="10650"/>
                    </a:lnTo>
                    <a:lnTo>
                      <a:pt x="0" y="16384"/>
                    </a:lnTo>
                    <a:lnTo>
                      <a:pt x="6302" y="13107"/>
                    </a:lnTo>
                    <a:lnTo>
                      <a:pt x="10082" y="7373"/>
                    </a:lnTo>
                    <a:lnTo>
                      <a:pt x="13863" y="245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7" name="Drawing 52"/>
              <p:cNvSpPr>
                <a:spLocks noChangeAspect="1"/>
              </p:cNvSpPr>
              <p:nvPr/>
            </p:nvSpPr>
            <p:spPr bwMode="auto">
              <a:xfrm>
                <a:off x="-5328" y="-140854"/>
                <a:ext cx="22152" cy="171"/>
              </a:xfrm>
              <a:custGeom>
                <a:avLst/>
                <a:gdLst/>
                <a:ahLst/>
                <a:cxnLst>
                  <a:cxn ang="0">
                    <a:pos x="8884" y="15905"/>
                  </a:cxn>
                  <a:cxn ang="0">
                    <a:pos x="8423" y="13222"/>
                  </a:cxn>
                  <a:cxn ang="0">
                    <a:pos x="6692" y="12168"/>
                  </a:cxn>
                  <a:cxn ang="0">
                    <a:pos x="4154" y="11785"/>
                  </a:cxn>
                  <a:cxn ang="0">
                    <a:pos x="231" y="12072"/>
                  </a:cxn>
                  <a:cxn ang="0">
                    <a:pos x="692" y="11689"/>
                  </a:cxn>
                  <a:cxn ang="0">
                    <a:pos x="3231" y="11881"/>
                  </a:cxn>
                  <a:cxn ang="0">
                    <a:pos x="1961" y="11689"/>
                  </a:cxn>
                  <a:cxn ang="0">
                    <a:pos x="3461" y="10731"/>
                  </a:cxn>
                  <a:cxn ang="0">
                    <a:pos x="6000" y="9869"/>
                  </a:cxn>
                  <a:cxn ang="0">
                    <a:pos x="3692" y="9773"/>
                  </a:cxn>
                  <a:cxn ang="0">
                    <a:pos x="3461" y="8336"/>
                  </a:cxn>
                  <a:cxn ang="0">
                    <a:pos x="4384" y="7665"/>
                  </a:cxn>
                  <a:cxn ang="0">
                    <a:pos x="6231" y="4120"/>
                  </a:cxn>
                  <a:cxn ang="0">
                    <a:pos x="7846" y="3066"/>
                  </a:cxn>
                  <a:cxn ang="0">
                    <a:pos x="8077" y="3641"/>
                  </a:cxn>
                  <a:cxn ang="0">
                    <a:pos x="8307" y="4024"/>
                  </a:cxn>
                  <a:cxn ang="0">
                    <a:pos x="7846" y="4120"/>
                  </a:cxn>
                  <a:cxn ang="0">
                    <a:pos x="7384" y="4599"/>
                  </a:cxn>
                  <a:cxn ang="0">
                    <a:pos x="7384" y="5174"/>
                  </a:cxn>
                  <a:cxn ang="0">
                    <a:pos x="7384" y="5653"/>
                  </a:cxn>
                  <a:cxn ang="0">
                    <a:pos x="7500" y="6132"/>
                  </a:cxn>
                  <a:cxn ang="0">
                    <a:pos x="7846" y="6419"/>
                  </a:cxn>
                  <a:cxn ang="0">
                    <a:pos x="8307" y="6707"/>
                  </a:cxn>
                  <a:cxn ang="0">
                    <a:pos x="8884" y="6803"/>
                  </a:cxn>
                  <a:cxn ang="0">
                    <a:pos x="9000" y="6419"/>
                  </a:cxn>
                  <a:cxn ang="0">
                    <a:pos x="8884" y="6036"/>
                  </a:cxn>
                  <a:cxn ang="0">
                    <a:pos x="8769" y="5653"/>
                  </a:cxn>
                  <a:cxn ang="0">
                    <a:pos x="8769" y="5270"/>
                  </a:cxn>
                  <a:cxn ang="0">
                    <a:pos x="9230" y="5174"/>
                  </a:cxn>
                  <a:cxn ang="0">
                    <a:pos x="9461" y="4886"/>
                  </a:cxn>
                  <a:cxn ang="0">
                    <a:pos x="9692" y="4407"/>
                  </a:cxn>
                  <a:cxn ang="0">
                    <a:pos x="9807" y="3833"/>
                  </a:cxn>
                  <a:cxn ang="0">
                    <a:pos x="9923" y="3449"/>
                  </a:cxn>
                  <a:cxn ang="0">
                    <a:pos x="9923" y="3258"/>
                  </a:cxn>
                  <a:cxn ang="0">
                    <a:pos x="9461" y="3066"/>
                  </a:cxn>
                  <a:cxn ang="0">
                    <a:pos x="9230" y="2683"/>
                  </a:cxn>
                  <a:cxn ang="0">
                    <a:pos x="9230" y="2300"/>
                  </a:cxn>
                  <a:cxn ang="0">
                    <a:pos x="9230" y="1820"/>
                  </a:cxn>
                  <a:cxn ang="0">
                    <a:pos x="9461" y="1437"/>
                  </a:cxn>
                  <a:cxn ang="0">
                    <a:pos x="9807" y="958"/>
                  </a:cxn>
                  <a:cxn ang="0">
                    <a:pos x="10153" y="671"/>
                  </a:cxn>
                  <a:cxn ang="0">
                    <a:pos x="10730" y="383"/>
                  </a:cxn>
                  <a:cxn ang="0">
                    <a:pos x="11307" y="192"/>
                  </a:cxn>
                  <a:cxn ang="0">
                    <a:pos x="12000" y="192"/>
                  </a:cxn>
                  <a:cxn ang="0">
                    <a:pos x="12576" y="192"/>
                  </a:cxn>
                  <a:cxn ang="0">
                    <a:pos x="12923" y="383"/>
                  </a:cxn>
                  <a:cxn ang="0">
                    <a:pos x="13499" y="287"/>
                  </a:cxn>
                  <a:cxn ang="0">
                    <a:pos x="13961" y="0"/>
                  </a:cxn>
                  <a:cxn ang="0">
                    <a:pos x="14538" y="0"/>
                  </a:cxn>
                  <a:cxn ang="0">
                    <a:pos x="15230" y="192"/>
                  </a:cxn>
                  <a:cxn ang="0">
                    <a:pos x="15692" y="383"/>
                  </a:cxn>
                  <a:cxn ang="0">
                    <a:pos x="15922" y="671"/>
                  </a:cxn>
                  <a:cxn ang="0">
                    <a:pos x="16269" y="958"/>
                  </a:cxn>
                  <a:cxn ang="0">
                    <a:pos x="16384" y="1533"/>
                  </a:cxn>
                  <a:cxn ang="0">
                    <a:pos x="15346" y="4216"/>
                  </a:cxn>
                  <a:cxn ang="0">
                    <a:pos x="15230" y="6036"/>
                  </a:cxn>
                  <a:cxn ang="0">
                    <a:pos x="14076" y="8048"/>
                  </a:cxn>
                  <a:cxn ang="0">
                    <a:pos x="11769" y="9198"/>
                  </a:cxn>
                  <a:cxn ang="0">
                    <a:pos x="11077" y="11498"/>
                  </a:cxn>
                  <a:cxn ang="0">
                    <a:pos x="10269" y="14180"/>
                  </a:cxn>
                  <a:cxn ang="0">
                    <a:pos x="10384" y="16384"/>
                  </a:cxn>
                </a:cxnLst>
                <a:rect l="0" t="0" r="r" b="b"/>
                <a:pathLst>
                  <a:path w="16384" h="16384">
                    <a:moveTo>
                      <a:pt x="10384" y="16384"/>
                    </a:moveTo>
                    <a:lnTo>
                      <a:pt x="10269" y="16384"/>
                    </a:lnTo>
                    <a:lnTo>
                      <a:pt x="9461" y="16288"/>
                    </a:lnTo>
                    <a:lnTo>
                      <a:pt x="8884" y="15905"/>
                    </a:lnTo>
                    <a:lnTo>
                      <a:pt x="8769" y="15138"/>
                    </a:lnTo>
                    <a:lnTo>
                      <a:pt x="9000" y="14372"/>
                    </a:lnTo>
                    <a:lnTo>
                      <a:pt x="9000" y="13605"/>
                    </a:lnTo>
                    <a:lnTo>
                      <a:pt x="8423" y="13222"/>
                    </a:lnTo>
                    <a:lnTo>
                      <a:pt x="7615" y="13031"/>
                    </a:lnTo>
                    <a:lnTo>
                      <a:pt x="7038" y="12647"/>
                    </a:lnTo>
                    <a:lnTo>
                      <a:pt x="6923" y="12168"/>
                    </a:lnTo>
                    <a:lnTo>
                      <a:pt x="6692" y="12168"/>
                    </a:lnTo>
                    <a:lnTo>
                      <a:pt x="6231" y="11785"/>
                    </a:lnTo>
                    <a:lnTo>
                      <a:pt x="6000" y="11689"/>
                    </a:lnTo>
                    <a:lnTo>
                      <a:pt x="5077" y="11689"/>
                    </a:lnTo>
                    <a:lnTo>
                      <a:pt x="4154" y="11785"/>
                    </a:lnTo>
                    <a:lnTo>
                      <a:pt x="2769" y="12456"/>
                    </a:lnTo>
                    <a:lnTo>
                      <a:pt x="1615" y="12551"/>
                    </a:lnTo>
                    <a:lnTo>
                      <a:pt x="1154" y="12647"/>
                    </a:lnTo>
                    <a:lnTo>
                      <a:pt x="231" y="12072"/>
                    </a:lnTo>
                    <a:lnTo>
                      <a:pt x="0" y="11881"/>
                    </a:lnTo>
                    <a:lnTo>
                      <a:pt x="0" y="11785"/>
                    </a:lnTo>
                    <a:lnTo>
                      <a:pt x="115" y="11689"/>
                    </a:lnTo>
                    <a:lnTo>
                      <a:pt x="692" y="11689"/>
                    </a:lnTo>
                    <a:lnTo>
                      <a:pt x="1154" y="12168"/>
                    </a:lnTo>
                    <a:lnTo>
                      <a:pt x="1500" y="12264"/>
                    </a:lnTo>
                    <a:lnTo>
                      <a:pt x="2308" y="11881"/>
                    </a:lnTo>
                    <a:lnTo>
                      <a:pt x="3231" y="11881"/>
                    </a:lnTo>
                    <a:lnTo>
                      <a:pt x="3461" y="12072"/>
                    </a:lnTo>
                    <a:lnTo>
                      <a:pt x="3231" y="11785"/>
                    </a:lnTo>
                    <a:lnTo>
                      <a:pt x="2769" y="11689"/>
                    </a:lnTo>
                    <a:lnTo>
                      <a:pt x="1961" y="11689"/>
                    </a:lnTo>
                    <a:lnTo>
                      <a:pt x="1500" y="11498"/>
                    </a:lnTo>
                    <a:lnTo>
                      <a:pt x="1846" y="11018"/>
                    </a:lnTo>
                    <a:lnTo>
                      <a:pt x="2423" y="11018"/>
                    </a:lnTo>
                    <a:lnTo>
                      <a:pt x="3461" y="10731"/>
                    </a:lnTo>
                    <a:lnTo>
                      <a:pt x="4384" y="10539"/>
                    </a:lnTo>
                    <a:lnTo>
                      <a:pt x="5769" y="10348"/>
                    </a:lnTo>
                    <a:lnTo>
                      <a:pt x="6231" y="10156"/>
                    </a:lnTo>
                    <a:lnTo>
                      <a:pt x="6000" y="9869"/>
                    </a:lnTo>
                    <a:lnTo>
                      <a:pt x="5307" y="9965"/>
                    </a:lnTo>
                    <a:lnTo>
                      <a:pt x="5077" y="10156"/>
                    </a:lnTo>
                    <a:lnTo>
                      <a:pt x="4269" y="9965"/>
                    </a:lnTo>
                    <a:lnTo>
                      <a:pt x="3692" y="9773"/>
                    </a:lnTo>
                    <a:lnTo>
                      <a:pt x="3346" y="9198"/>
                    </a:lnTo>
                    <a:lnTo>
                      <a:pt x="3346" y="8719"/>
                    </a:lnTo>
                    <a:lnTo>
                      <a:pt x="3461" y="8432"/>
                    </a:lnTo>
                    <a:lnTo>
                      <a:pt x="3461" y="8336"/>
                    </a:lnTo>
                    <a:lnTo>
                      <a:pt x="3692" y="8048"/>
                    </a:lnTo>
                    <a:lnTo>
                      <a:pt x="3808" y="8240"/>
                    </a:lnTo>
                    <a:lnTo>
                      <a:pt x="3923" y="7857"/>
                    </a:lnTo>
                    <a:lnTo>
                      <a:pt x="4384" y="7665"/>
                    </a:lnTo>
                    <a:lnTo>
                      <a:pt x="4731" y="7282"/>
                    </a:lnTo>
                    <a:lnTo>
                      <a:pt x="5538" y="6707"/>
                    </a:lnTo>
                    <a:lnTo>
                      <a:pt x="5769" y="5557"/>
                    </a:lnTo>
                    <a:lnTo>
                      <a:pt x="6231" y="4120"/>
                    </a:lnTo>
                    <a:lnTo>
                      <a:pt x="6923" y="2970"/>
                    </a:lnTo>
                    <a:lnTo>
                      <a:pt x="7615" y="2874"/>
                    </a:lnTo>
                    <a:lnTo>
                      <a:pt x="7615" y="2970"/>
                    </a:lnTo>
                    <a:lnTo>
                      <a:pt x="7846" y="3066"/>
                    </a:lnTo>
                    <a:lnTo>
                      <a:pt x="7846" y="3258"/>
                    </a:lnTo>
                    <a:lnTo>
                      <a:pt x="7846" y="3353"/>
                    </a:lnTo>
                    <a:lnTo>
                      <a:pt x="7961" y="3449"/>
                    </a:lnTo>
                    <a:lnTo>
                      <a:pt x="8077" y="3641"/>
                    </a:lnTo>
                    <a:lnTo>
                      <a:pt x="8307" y="3641"/>
                    </a:lnTo>
                    <a:lnTo>
                      <a:pt x="8307" y="3737"/>
                    </a:lnTo>
                    <a:lnTo>
                      <a:pt x="8307" y="3833"/>
                    </a:lnTo>
                    <a:lnTo>
                      <a:pt x="8307" y="4024"/>
                    </a:lnTo>
                    <a:lnTo>
                      <a:pt x="8307" y="4120"/>
                    </a:lnTo>
                    <a:lnTo>
                      <a:pt x="8077" y="4120"/>
                    </a:lnTo>
                    <a:lnTo>
                      <a:pt x="7961" y="4120"/>
                    </a:lnTo>
                    <a:lnTo>
                      <a:pt x="7846" y="4120"/>
                    </a:lnTo>
                    <a:lnTo>
                      <a:pt x="7615" y="4216"/>
                    </a:lnTo>
                    <a:lnTo>
                      <a:pt x="7500" y="4407"/>
                    </a:lnTo>
                    <a:lnTo>
                      <a:pt x="7500" y="4503"/>
                    </a:lnTo>
                    <a:lnTo>
                      <a:pt x="7384" y="4599"/>
                    </a:lnTo>
                    <a:lnTo>
                      <a:pt x="7384" y="4791"/>
                    </a:lnTo>
                    <a:lnTo>
                      <a:pt x="7384" y="4886"/>
                    </a:lnTo>
                    <a:lnTo>
                      <a:pt x="7384" y="4982"/>
                    </a:lnTo>
                    <a:lnTo>
                      <a:pt x="7384" y="5174"/>
                    </a:lnTo>
                    <a:lnTo>
                      <a:pt x="7384" y="5270"/>
                    </a:lnTo>
                    <a:lnTo>
                      <a:pt x="7384" y="5366"/>
                    </a:lnTo>
                    <a:lnTo>
                      <a:pt x="7384" y="5557"/>
                    </a:lnTo>
                    <a:lnTo>
                      <a:pt x="7384" y="5653"/>
                    </a:lnTo>
                    <a:lnTo>
                      <a:pt x="7384" y="5749"/>
                    </a:lnTo>
                    <a:lnTo>
                      <a:pt x="7384" y="5940"/>
                    </a:lnTo>
                    <a:lnTo>
                      <a:pt x="7384" y="6036"/>
                    </a:lnTo>
                    <a:lnTo>
                      <a:pt x="7500" y="6132"/>
                    </a:lnTo>
                    <a:lnTo>
                      <a:pt x="7500" y="6324"/>
                    </a:lnTo>
                    <a:lnTo>
                      <a:pt x="7615" y="6324"/>
                    </a:lnTo>
                    <a:lnTo>
                      <a:pt x="7615" y="6419"/>
                    </a:lnTo>
                    <a:lnTo>
                      <a:pt x="7846" y="6419"/>
                    </a:lnTo>
                    <a:lnTo>
                      <a:pt x="7961" y="6419"/>
                    </a:lnTo>
                    <a:lnTo>
                      <a:pt x="8077" y="6515"/>
                    </a:lnTo>
                    <a:lnTo>
                      <a:pt x="8307" y="6515"/>
                    </a:lnTo>
                    <a:lnTo>
                      <a:pt x="8307" y="6707"/>
                    </a:lnTo>
                    <a:lnTo>
                      <a:pt x="8423" y="6707"/>
                    </a:lnTo>
                    <a:lnTo>
                      <a:pt x="8538" y="6707"/>
                    </a:lnTo>
                    <a:lnTo>
                      <a:pt x="8769" y="6803"/>
                    </a:lnTo>
                    <a:lnTo>
                      <a:pt x="8884" y="6803"/>
                    </a:lnTo>
                    <a:lnTo>
                      <a:pt x="8884" y="6707"/>
                    </a:lnTo>
                    <a:lnTo>
                      <a:pt x="9000" y="6707"/>
                    </a:lnTo>
                    <a:lnTo>
                      <a:pt x="9000" y="6515"/>
                    </a:lnTo>
                    <a:lnTo>
                      <a:pt x="9000" y="6419"/>
                    </a:lnTo>
                    <a:lnTo>
                      <a:pt x="9000" y="6324"/>
                    </a:lnTo>
                    <a:lnTo>
                      <a:pt x="9000" y="6132"/>
                    </a:lnTo>
                    <a:lnTo>
                      <a:pt x="8884" y="6132"/>
                    </a:lnTo>
                    <a:lnTo>
                      <a:pt x="8884" y="6036"/>
                    </a:lnTo>
                    <a:lnTo>
                      <a:pt x="8884" y="5940"/>
                    </a:lnTo>
                    <a:lnTo>
                      <a:pt x="8884" y="5749"/>
                    </a:lnTo>
                    <a:lnTo>
                      <a:pt x="8769" y="5749"/>
                    </a:lnTo>
                    <a:lnTo>
                      <a:pt x="8769" y="5653"/>
                    </a:lnTo>
                    <a:lnTo>
                      <a:pt x="8538" y="5557"/>
                    </a:lnTo>
                    <a:lnTo>
                      <a:pt x="8538" y="5366"/>
                    </a:lnTo>
                    <a:lnTo>
                      <a:pt x="8538" y="5270"/>
                    </a:lnTo>
                    <a:lnTo>
                      <a:pt x="8769" y="5270"/>
                    </a:lnTo>
                    <a:lnTo>
                      <a:pt x="8884" y="5270"/>
                    </a:lnTo>
                    <a:lnTo>
                      <a:pt x="9000" y="5270"/>
                    </a:lnTo>
                    <a:lnTo>
                      <a:pt x="9000" y="5174"/>
                    </a:lnTo>
                    <a:lnTo>
                      <a:pt x="9230" y="5174"/>
                    </a:lnTo>
                    <a:lnTo>
                      <a:pt x="9230" y="4982"/>
                    </a:lnTo>
                    <a:lnTo>
                      <a:pt x="9346" y="4982"/>
                    </a:lnTo>
                    <a:lnTo>
                      <a:pt x="9346" y="4886"/>
                    </a:lnTo>
                    <a:lnTo>
                      <a:pt x="9461" y="4886"/>
                    </a:lnTo>
                    <a:lnTo>
                      <a:pt x="9461" y="4791"/>
                    </a:lnTo>
                    <a:lnTo>
                      <a:pt x="9461" y="4599"/>
                    </a:lnTo>
                    <a:lnTo>
                      <a:pt x="9461" y="4503"/>
                    </a:lnTo>
                    <a:lnTo>
                      <a:pt x="9692" y="4407"/>
                    </a:lnTo>
                    <a:lnTo>
                      <a:pt x="9692" y="4216"/>
                    </a:lnTo>
                    <a:lnTo>
                      <a:pt x="9692" y="4120"/>
                    </a:lnTo>
                    <a:lnTo>
                      <a:pt x="9692" y="4024"/>
                    </a:lnTo>
                    <a:lnTo>
                      <a:pt x="9807" y="3833"/>
                    </a:lnTo>
                    <a:lnTo>
                      <a:pt x="9807" y="3737"/>
                    </a:lnTo>
                    <a:lnTo>
                      <a:pt x="9807" y="3641"/>
                    </a:lnTo>
                    <a:lnTo>
                      <a:pt x="9923" y="3641"/>
                    </a:lnTo>
                    <a:lnTo>
                      <a:pt x="9923" y="3449"/>
                    </a:lnTo>
                    <a:lnTo>
                      <a:pt x="9923" y="3353"/>
                    </a:lnTo>
                    <a:lnTo>
                      <a:pt x="10153" y="3353"/>
                    </a:lnTo>
                    <a:lnTo>
                      <a:pt x="10153" y="3258"/>
                    </a:lnTo>
                    <a:lnTo>
                      <a:pt x="9923" y="3258"/>
                    </a:lnTo>
                    <a:lnTo>
                      <a:pt x="9807" y="3258"/>
                    </a:lnTo>
                    <a:lnTo>
                      <a:pt x="9807" y="3066"/>
                    </a:lnTo>
                    <a:lnTo>
                      <a:pt x="9692" y="3066"/>
                    </a:lnTo>
                    <a:lnTo>
                      <a:pt x="9461" y="3066"/>
                    </a:lnTo>
                    <a:lnTo>
                      <a:pt x="9346" y="3066"/>
                    </a:lnTo>
                    <a:lnTo>
                      <a:pt x="9346" y="2970"/>
                    </a:lnTo>
                    <a:lnTo>
                      <a:pt x="9230" y="2874"/>
                    </a:lnTo>
                    <a:lnTo>
                      <a:pt x="9230" y="2683"/>
                    </a:lnTo>
                    <a:lnTo>
                      <a:pt x="9346" y="2587"/>
                    </a:lnTo>
                    <a:lnTo>
                      <a:pt x="9346" y="2491"/>
                    </a:lnTo>
                    <a:lnTo>
                      <a:pt x="9346" y="2300"/>
                    </a:lnTo>
                    <a:lnTo>
                      <a:pt x="9230" y="2300"/>
                    </a:lnTo>
                    <a:lnTo>
                      <a:pt x="9230" y="2204"/>
                    </a:lnTo>
                    <a:lnTo>
                      <a:pt x="9230" y="2108"/>
                    </a:lnTo>
                    <a:lnTo>
                      <a:pt x="9230" y="1916"/>
                    </a:lnTo>
                    <a:lnTo>
                      <a:pt x="9230" y="1820"/>
                    </a:lnTo>
                    <a:lnTo>
                      <a:pt x="9346" y="1725"/>
                    </a:lnTo>
                    <a:lnTo>
                      <a:pt x="9346" y="1533"/>
                    </a:lnTo>
                    <a:lnTo>
                      <a:pt x="9346" y="1437"/>
                    </a:lnTo>
                    <a:lnTo>
                      <a:pt x="9461" y="1437"/>
                    </a:lnTo>
                    <a:lnTo>
                      <a:pt x="9461" y="1341"/>
                    </a:lnTo>
                    <a:lnTo>
                      <a:pt x="9692" y="1150"/>
                    </a:lnTo>
                    <a:lnTo>
                      <a:pt x="9692" y="1054"/>
                    </a:lnTo>
                    <a:lnTo>
                      <a:pt x="9807" y="958"/>
                    </a:lnTo>
                    <a:lnTo>
                      <a:pt x="9923" y="958"/>
                    </a:lnTo>
                    <a:lnTo>
                      <a:pt x="9923" y="767"/>
                    </a:lnTo>
                    <a:lnTo>
                      <a:pt x="10153" y="767"/>
                    </a:lnTo>
                    <a:lnTo>
                      <a:pt x="10153" y="671"/>
                    </a:lnTo>
                    <a:lnTo>
                      <a:pt x="10269" y="671"/>
                    </a:lnTo>
                    <a:lnTo>
                      <a:pt x="10384" y="575"/>
                    </a:lnTo>
                    <a:lnTo>
                      <a:pt x="10615" y="575"/>
                    </a:lnTo>
                    <a:lnTo>
                      <a:pt x="10730" y="383"/>
                    </a:lnTo>
                    <a:lnTo>
                      <a:pt x="10846" y="383"/>
                    </a:lnTo>
                    <a:lnTo>
                      <a:pt x="11077" y="287"/>
                    </a:lnTo>
                    <a:lnTo>
                      <a:pt x="11192" y="287"/>
                    </a:lnTo>
                    <a:lnTo>
                      <a:pt x="11307" y="192"/>
                    </a:lnTo>
                    <a:lnTo>
                      <a:pt x="11538" y="192"/>
                    </a:lnTo>
                    <a:lnTo>
                      <a:pt x="11653" y="192"/>
                    </a:lnTo>
                    <a:lnTo>
                      <a:pt x="11769" y="192"/>
                    </a:lnTo>
                    <a:lnTo>
                      <a:pt x="12000" y="192"/>
                    </a:lnTo>
                    <a:lnTo>
                      <a:pt x="12115" y="192"/>
                    </a:lnTo>
                    <a:lnTo>
                      <a:pt x="12230" y="192"/>
                    </a:lnTo>
                    <a:lnTo>
                      <a:pt x="12461" y="192"/>
                    </a:lnTo>
                    <a:lnTo>
                      <a:pt x="12576" y="192"/>
                    </a:lnTo>
                    <a:lnTo>
                      <a:pt x="12576" y="287"/>
                    </a:lnTo>
                    <a:lnTo>
                      <a:pt x="12692" y="287"/>
                    </a:lnTo>
                    <a:lnTo>
                      <a:pt x="12923" y="287"/>
                    </a:lnTo>
                    <a:lnTo>
                      <a:pt x="12923" y="383"/>
                    </a:lnTo>
                    <a:lnTo>
                      <a:pt x="13038" y="383"/>
                    </a:lnTo>
                    <a:lnTo>
                      <a:pt x="13153" y="383"/>
                    </a:lnTo>
                    <a:lnTo>
                      <a:pt x="13384" y="287"/>
                    </a:lnTo>
                    <a:lnTo>
                      <a:pt x="13499" y="287"/>
                    </a:lnTo>
                    <a:lnTo>
                      <a:pt x="13499" y="192"/>
                    </a:lnTo>
                    <a:lnTo>
                      <a:pt x="13615" y="192"/>
                    </a:lnTo>
                    <a:lnTo>
                      <a:pt x="13846" y="192"/>
                    </a:lnTo>
                    <a:lnTo>
                      <a:pt x="13961" y="0"/>
                    </a:lnTo>
                    <a:lnTo>
                      <a:pt x="14076" y="0"/>
                    </a:lnTo>
                    <a:lnTo>
                      <a:pt x="14307" y="0"/>
                    </a:lnTo>
                    <a:lnTo>
                      <a:pt x="14423" y="0"/>
                    </a:lnTo>
                    <a:lnTo>
                      <a:pt x="14538" y="0"/>
                    </a:lnTo>
                    <a:lnTo>
                      <a:pt x="14769" y="0"/>
                    </a:lnTo>
                    <a:lnTo>
                      <a:pt x="14884" y="0"/>
                    </a:lnTo>
                    <a:lnTo>
                      <a:pt x="14999" y="0"/>
                    </a:lnTo>
                    <a:lnTo>
                      <a:pt x="15230" y="192"/>
                    </a:lnTo>
                    <a:lnTo>
                      <a:pt x="15346" y="192"/>
                    </a:lnTo>
                    <a:lnTo>
                      <a:pt x="15461" y="287"/>
                    </a:lnTo>
                    <a:lnTo>
                      <a:pt x="15692" y="287"/>
                    </a:lnTo>
                    <a:lnTo>
                      <a:pt x="15692" y="383"/>
                    </a:lnTo>
                    <a:lnTo>
                      <a:pt x="15807" y="383"/>
                    </a:lnTo>
                    <a:lnTo>
                      <a:pt x="15807" y="575"/>
                    </a:lnTo>
                    <a:lnTo>
                      <a:pt x="15922" y="575"/>
                    </a:lnTo>
                    <a:lnTo>
                      <a:pt x="15922" y="671"/>
                    </a:lnTo>
                    <a:lnTo>
                      <a:pt x="16153" y="671"/>
                    </a:lnTo>
                    <a:lnTo>
                      <a:pt x="16153" y="767"/>
                    </a:lnTo>
                    <a:lnTo>
                      <a:pt x="16269" y="767"/>
                    </a:lnTo>
                    <a:lnTo>
                      <a:pt x="16269" y="958"/>
                    </a:lnTo>
                    <a:lnTo>
                      <a:pt x="16269" y="1054"/>
                    </a:lnTo>
                    <a:lnTo>
                      <a:pt x="16384" y="1054"/>
                    </a:lnTo>
                    <a:lnTo>
                      <a:pt x="16384" y="1150"/>
                    </a:lnTo>
                    <a:lnTo>
                      <a:pt x="16384" y="1533"/>
                    </a:lnTo>
                    <a:lnTo>
                      <a:pt x="16153" y="2108"/>
                    </a:lnTo>
                    <a:lnTo>
                      <a:pt x="15807" y="2874"/>
                    </a:lnTo>
                    <a:lnTo>
                      <a:pt x="15692" y="3641"/>
                    </a:lnTo>
                    <a:lnTo>
                      <a:pt x="15346" y="4216"/>
                    </a:lnTo>
                    <a:lnTo>
                      <a:pt x="14538" y="4791"/>
                    </a:lnTo>
                    <a:lnTo>
                      <a:pt x="14076" y="4886"/>
                    </a:lnTo>
                    <a:lnTo>
                      <a:pt x="14307" y="5653"/>
                    </a:lnTo>
                    <a:lnTo>
                      <a:pt x="15230" y="6036"/>
                    </a:lnTo>
                    <a:lnTo>
                      <a:pt x="15692" y="6132"/>
                    </a:lnTo>
                    <a:lnTo>
                      <a:pt x="15461" y="7090"/>
                    </a:lnTo>
                    <a:lnTo>
                      <a:pt x="14884" y="7665"/>
                    </a:lnTo>
                    <a:lnTo>
                      <a:pt x="14076" y="8048"/>
                    </a:lnTo>
                    <a:lnTo>
                      <a:pt x="13846" y="8815"/>
                    </a:lnTo>
                    <a:lnTo>
                      <a:pt x="13499" y="9581"/>
                    </a:lnTo>
                    <a:lnTo>
                      <a:pt x="12692" y="9581"/>
                    </a:lnTo>
                    <a:lnTo>
                      <a:pt x="11769" y="9198"/>
                    </a:lnTo>
                    <a:lnTo>
                      <a:pt x="11077" y="9102"/>
                    </a:lnTo>
                    <a:lnTo>
                      <a:pt x="10846" y="9773"/>
                    </a:lnTo>
                    <a:lnTo>
                      <a:pt x="11077" y="10731"/>
                    </a:lnTo>
                    <a:lnTo>
                      <a:pt x="11077" y="11498"/>
                    </a:lnTo>
                    <a:lnTo>
                      <a:pt x="10846" y="12456"/>
                    </a:lnTo>
                    <a:lnTo>
                      <a:pt x="10846" y="13031"/>
                    </a:lnTo>
                    <a:lnTo>
                      <a:pt x="10730" y="13701"/>
                    </a:lnTo>
                    <a:lnTo>
                      <a:pt x="10269" y="14180"/>
                    </a:lnTo>
                    <a:lnTo>
                      <a:pt x="10153" y="14755"/>
                    </a:lnTo>
                    <a:lnTo>
                      <a:pt x="10269" y="15330"/>
                    </a:lnTo>
                    <a:lnTo>
                      <a:pt x="10384" y="16001"/>
                    </a:lnTo>
                    <a:lnTo>
                      <a:pt x="1038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8" name="Drawing 53"/>
              <p:cNvSpPr>
                <a:spLocks noChangeAspect="1"/>
              </p:cNvSpPr>
              <p:nvPr/>
            </p:nvSpPr>
            <p:spPr bwMode="auto">
              <a:xfrm>
                <a:off x="-2052" y="-140756"/>
                <a:ext cx="1716" cy="8"/>
              </a:xfrm>
              <a:custGeom>
                <a:avLst/>
                <a:gdLst/>
                <a:ahLst/>
                <a:cxnLst>
                  <a:cxn ang="0">
                    <a:pos x="1489" y="2048"/>
                  </a:cxn>
                  <a:cxn ang="0">
                    <a:pos x="0" y="0"/>
                  </a:cxn>
                  <a:cxn ang="0">
                    <a:pos x="7447" y="0"/>
                  </a:cxn>
                  <a:cxn ang="0">
                    <a:pos x="11916" y="8192"/>
                  </a:cxn>
                  <a:cxn ang="0">
                    <a:pos x="16384" y="12288"/>
                  </a:cxn>
                  <a:cxn ang="0">
                    <a:pos x="16384" y="16384"/>
                  </a:cxn>
                  <a:cxn ang="0">
                    <a:pos x="13405" y="16384"/>
                  </a:cxn>
                  <a:cxn ang="0">
                    <a:pos x="7447" y="10240"/>
                  </a:cxn>
                  <a:cxn ang="0">
                    <a:pos x="1489" y="2048"/>
                  </a:cxn>
                </a:cxnLst>
                <a:rect l="0" t="0" r="r" b="b"/>
                <a:pathLst>
                  <a:path w="16384" h="16384">
                    <a:moveTo>
                      <a:pt x="1489" y="2048"/>
                    </a:moveTo>
                    <a:lnTo>
                      <a:pt x="0" y="0"/>
                    </a:lnTo>
                    <a:lnTo>
                      <a:pt x="7447" y="0"/>
                    </a:lnTo>
                    <a:lnTo>
                      <a:pt x="11916" y="8192"/>
                    </a:lnTo>
                    <a:lnTo>
                      <a:pt x="16384" y="12288"/>
                    </a:lnTo>
                    <a:lnTo>
                      <a:pt x="16384" y="16384"/>
                    </a:lnTo>
                    <a:lnTo>
                      <a:pt x="13405" y="16384"/>
                    </a:lnTo>
                    <a:lnTo>
                      <a:pt x="7447" y="10240"/>
                    </a:lnTo>
                    <a:lnTo>
                      <a:pt x="1489" y="204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9" name="Drawing 54"/>
              <p:cNvSpPr>
                <a:spLocks noChangeAspect="1"/>
              </p:cNvSpPr>
              <p:nvPr/>
            </p:nvSpPr>
            <p:spPr bwMode="auto">
              <a:xfrm>
                <a:off x="-3300" y="-140752"/>
                <a:ext cx="1716" cy="5"/>
              </a:xfrm>
              <a:custGeom>
                <a:avLst/>
                <a:gdLst/>
                <a:ahLst/>
                <a:cxnLst>
                  <a:cxn ang="0">
                    <a:pos x="0" y="3277"/>
                  </a:cxn>
                  <a:cxn ang="0">
                    <a:pos x="1489" y="0"/>
                  </a:cxn>
                  <a:cxn ang="0">
                    <a:pos x="5958" y="0"/>
                  </a:cxn>
                  <a:cxn ang="0">
                    <a:pos x="10426" y="3277"/>
                  </a:cxn>
                  <a:cxn ang="0">
                    <a:pos x="13405" y="6554"/>
                  </a:cxn>
                  <a:cxn ang="0">
                    <a:pos x="16384" y="16384"/>
                  </a:cxn>
                  <a:cxn ang="0">
                    <a:pos x="11916" y="16384"/>
                  </a:cxn>
                  <a:cxn ang="0">
                    <a:pos x="5958" y="3277"/>
                  </a:cxn>
                  <a:cxn ang="0">
                    <a:pos x="0" y="3277"/>
                  </a:cxn>
                </a:cxnLst>
                <a:rect l="0" t="0" r="r" b="b"/>
                <a:pathLst>
                  <a:path w="16384" h="16384">
                    <a:moveTo>
                      <a:pt x="0" y="3277"/>
                    </a:moveTo>
                    <a:lnTo>
                      <a:pt x="1489" y="0"/>
                    </a:lnTo>
                    <a:lnTo>
                      <a:pt x="5958" y="0"/>
                    </a:lnTo>
                    <a:lnTo>
                      <a:pt x="10426" y="3277"/>
                    </a:lnTo>
                    <a:lnTo>
                      <a:pt x="13405" y="6554"/>
                    </a:lnTo>
                    <a:lnTo>
                      <a:pt x="16384" y="16384"/>
                    </a:lnTo>
                    <a:lnTo>
                      <a:pt x="11916" y="16384"/>
                    </a:lnTo>
                    <a:lnTo>
                      <a:pt x="5958" y="3277"/>
                    </a:lnTo>
                    <a:lnTo>
                      <a:pt x="0" y="327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90" name="Drawing 55"/>
              <p:cNvSpPr>
                <a:spLocks noChangeAspect="1"/>
              </p:cNvSpPr>
              <p:nvPr/>
            </p:nvSpPr>
            <p:spPr bwMode="auto">
              <a:xfrm>
                <a:off x="-4704" y="-140742"/>
                <a:ext cx="780" cy="7"/>
              </a:xfrm>
              <a:custGeom>
                <a:avLst/>
                <a:gdLst/>
                <a:ahLst/>
                <a:cxnLst>
                  <a:cxn ang="0">
                    <a:pos x="6554" y="0"/>
                  </a:cxn>
                  <a:cxn ang="0">
                    <a:pos x="0" y="9362"/>
                  </a:cxn>
                  <a:cxn ang="0">
                    <a:pos x="0" y="14043"/>
                  </a:cxn>
                  <a:cxn ang="0">
                    <a:pos x="6554" y="16384"/>
                  </a:cxn>
                  <a:cxn ang="0">
                    <a:pos x="16384" y="9362"/>
                  </a:cxn>
                  <a:cxn ang="0">
                    <a:pos x="16384" y="4681"/>
                  </a:cxn>
                  <a:cxn ang="0">
                    <a:pos x="6554" y="0"/>
                  </a:cxn>
                </a:cxnLst>
                <a:rect l="0" t="0" r="r" b="b"/>
                <a:pathLst>
                  <a:path w="16384" h="16384">
                    <a:moveTo>
                      <a:pt x="6554" y="0"/>
                    </a:moveTo>
                    <a:lnTo>
                      <a:pt x="0" y="9362"/>
                    </a:lnTo>
                    <a:lnTo>
                      <a:pt x="0" y="14043"/>
                    </a:lnTo>
                    <a:lnTo>
                      <a:pt x="6554" y="16384"/>
                    </a:lnTo>
                    <a:lnTo>
                      <a:pt x="16384" y="9362"/>
                    </a:lnTo>
                    <a:lnTo>
                      <a:pt x="16384" y="4681"/>
                    </a:lnTo>
                    <a:lnTo>
                      <a:pt x="655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25" name="Norway"/>
            <p:cNvGrpSpPr>
              <a:grpSpLocks noChangeAspect="1"/>
            </p:cNvGrpSpPr>
            <p:nvPr/>
          </p:nvGrpSpPr>
          <p:grpSpPr bwMode="auto">
            <a:xfrm>
              <a:off x="1776" y="91"/>
              <a:ext cx="795" cy="1107"/>
              <a:chOff x="-1949" y="-1536"/>
              <a:chExt cx="19716" cy="856"/>
            </a:xfrm>
            <a:grpFill/>
          </p:grpSpPr>
          <p:sp>
            <p:nvSpPr>
              <p:cNvPr id="64" name="Drawing 57"/>
              <p:cNvSpPr>
                <a:spLocks noChangeAspect="1"/>
              </p:cNvSpPr>
              <p:nvPr/>
            </p:nvSpPr>
            <p:spPr bwMode="auto">
              <a:xfrm>
                <a:off x="-1825" y="-1536"/>
                <a:ext cx="19592" cy="856"/>
              </a:xfrm>
              <a:custGeom>
                <a:avLst/>
                <a:gdLst/>
                <a:ahLst/>
                <a:cxnLst>
                  <a:cxn ang="0">
                    <a:pos x="4174" y="14164"/>
                  </a:cxn>
                  <a:cxn ang="0">
                    <a:pos x="4018" y="14948"/>
                  </a:cxn>
                  <a:cxn ang="0">
                    <a:pos x="1996" y="16212"/>
                  </a:cxn>
                  <a:cxn ang="0">
                    <a:pos x="285" y="15082"/>
                  </a:cxn>
                  <a:cxn ang="0">
                    <a:pos x="518" y="14604"/>
                  </a:cxn>
                  <a:cxn ang="0">
                    <a:pos x="752" y="14145"/>
                  </a:cxn>
                  <a:cxn ang="0">
                    <a:pos x="1322" y="13322"/>
                  </a:cxn>
                  <a:cxn ang="0">
                    <a:pos x="389" y="13628"/>
                  </a:cxn>
                  <a:cxn ang="0">
                    <a:pos x="26" y="12862"/>
                  </a:cxn>
                  <a:cxn ang="0">
                    <a:pos x="1218" y="12537"/>
                  </a:cxn>
                  <a:cxn ang="0">
                    <a:pos x="1867" y="12097"/>
                  </a:cxn>
                  <a:cxn ang="0">
                    <a:pos x="285" y="12479"/>
                  </a:cxn>
                  <a:cxn ang="0">
                    <a:pos x="518" y="11561"/>
                  </a:cxn>
                  <a:cxn ang="0">
                    <a:pos x="596" y="11484"/>
                  </a:cxn>
                  <a:cxn ang="0">
                    <a:pos x="1063" y="11312"/>
                  </a:cxn>
                  <a:cxn ang="0">
                    <a:pos x="1374" y="10814"/>
                  </a:cxn>
                  <a:cxn ang="0">
                    <a:pos x="1970" y="10565"/>
                  </a:cxn>
                  <a:cxn ang="0">
                    <a:pos x="2592" y="10049"/>
                  </a:cxn>
                  <a:cxn ang="0">
                    <a:pos x="3215" y="9723"/>
                  </a:cxn>
                  <a:cxn ang="0">
                    <a:pos x="4018" y="9723"/>
                  </a:cxn>
                  <a:cxn ang="0">
                    <a:pos x="5055" y="9264"/>
                  </a:cxn>
                  <a:cxn ang="0">
                    <a:pos x="4148" y="9092"/>
                  </a:cxn>
                  <a:cxn ang="0">
                    <a:pos x="5081" y="8269"/>
                  </a:cxn>
                  <a:cxn ang="0">
                    <a:pos x="5729" y="7656"/>
                  </a:cxn>
                  <a:cxn ang="0">
                    <a:pos x="5911" y="7254"/>
                  </a:cxn>
                  <a:cxn ang="0">
                    <a:pos x="5937" y="6737"/>
                  </a:cxn>
                  <a:cxn ang="0">
                    <a:pos x="6429" y="5991"/>
                  </a:cxn>
                  <a:cxn ang="0">
                    <a:pos x="7051" y="5225"/>
                  </a:cxn>
                  <a:cxn ang="0">
                    <a:pos x="7492" y="4747"/>
                  </a:cxn>
                  <a:cxn ang="0">
                    <a:pos x="8011" y="4230"/>
                  </a:cxn>
                  <a:cxn ang="0">
                    <a:pos x="8710" y="3847"/>
                  </a:cxn>
                  <a:cxn ang="0">
                    <a:pos x="8736" y="3388"/>
                  </a:cxn>
                  <a:cxn ang="0">
                    <a:pos x="9047" y="2660"/>
                  </a:cxn>
                  <a:cxn ang="0">
                    <a:pos x="9333" y="2373"/>
                  </a:cxn>
                  <a:cxn ang="0">
                    <a:pos x="9851" y="2048"/>
                  </a:cxn>
                  <a:cxn ang="0">
                    <a:pos x="10240" y="2546"/>
                  </a:cxn>
                  <a:cxn ang="0">
                    <a:pos x="10784" y="1684"/>
                  </a:cxn>
                  <a:cxn ang="0">
                    <a:pos x="11070" y="1512"/>
                  </a:cxn>
                  <a:cxn ang="0">
                    <a:pos x="11821" y="1512"/>
                  </a:cxn>
                  <a:cxn ang="0">
                    <a:pos x="12469" y="708"/>
                  </a:cxn>
                  <a:cxn ang="0">
                    <a:pos x="13143" y="459"/>
                  </a:cxn>
                  <a:cxn ang="0">
                    <a:pos x="13092" y="1091"/>
                  </a:cxn>
                  <a:cxn ang="0">
                    <a:pos x="13688" y="689"/>
                  </a:cxn>
                  <a:cxn ang="0">
                    <a:pos x="14284" y="0"/>
                  </a:cxn>
                  <a:cxn ang="0">
                    <a:pos x="14543" y="670"/>
                  </a:cxn>
                  <a:cxn ang="0">
                    <a:pos x="15269" y="249"/>
                  </a:cxn>
                  <a:cxn ang="0">
                    <a:pos x="15866" y="785"/>
                  </a:cxn>
                  <a:cxn ang="0">
                    <a:pos x="15451" y="1206"/>
                  </a:cxn>
                  <a:cxn ang="0">
                    <a:pos x="16047" y="1359"/>
                  </a:cxn>
                  <a:cxn ang="0">
                    <a:pos x="16358" y="1455"/>
                  </a:cxn>
                  <a:cxn ang="0">
                    <a:pos x="15969" y="1531"/>
                  </a:cxn>
                  <a:cxn ang="0">
                    <a:pos x="15684" y="1914"/>
                  </a:cxn>
                  <a:cxn ang="0">
                    <a:pos x="15451" y="1895"/>
                  </a:cxn>
                  <a:cxn ang="0">
                    <a:pos x="14232" y="1282"/>
                  </a:cxn>
                  <a:cxn ang="0">
                    <a:pos x="13377" y="2756"/>
                  </a:cxn>
                  <a:cxn ang="0">
                    <a:pos x="11484" y="2775"/>
                  </a:cxn>
                  <a:cxn ang="0">
                    <a:pos x="10344" y="2967"/>
                  </a:cxn>
                  <a:cxn ang="0">
                    <a:pos x="9514" y="3541"/>
                  </a:cxn>
                  <a:cxn ang="0">
                    <a:pos x="8322" y="4613"/>
                  </a:cxn>
                  <a:cxn ang="0">
                    <a:pos x="7362" y="6527"/>
                  </a:cxn>
                  <a:cxn ang="0">
                    <a:pos x="6403" y="9034"/>
                  </a:cxn>
                  <a:cxn ang="0">
                    <a:pos x="5470" y="10948"/>
                  </a:cxn>
                  <a:cxn ang="0">
                    <a:pos x="5781" y="13724"/>
                  </a:cxn>
                </a:cxnLst>
                <a:rect l="0" t="0" r="r" b="b"/>
                <a:pathLst>
                  <a:path w="16384" h="16384">
                    <a:moveTo>
                      <a:pt x="4770" y="15140"/>
                    </a:moveTo>
                    <a:lnTo>
                      <a:pt x="4692" y="15025"/>
                    </a:lnTo>
                    <a:lnTo>
                      <a:pt x="4589" y="15063"/>
                    </a:lnTo>
                    <a:lnTo>
                      <a:pt x="4537" y="14987"/>
                    </a:lnTo>
                    <a:lnTo>
                      <a:pt x="4459" y="14948"/>
                    </a:lnTo>
                    <a:lnTo>
                      <a:pt x="4355" y="14948"/>
                    </a:lnTo>
                    <a:lnTo>
                      <a:pt x="4355" y="14910"/>
                    </a:lnTo>
                    <a:lnTo>
                      <a:pt x="4329" y="14834"/>
                    </a:lnTo>
                    <a:lnTo>
                      <a:pt x="4329" y="14719"/>
                    </a:lnTo>
                    <a:lnTo>
                      <a:pt x="4277" y="14489"/>
                    </a:lnTo>
                    <a:lnTo>
                      <a:pt x="4252" y="14374"/>
                    </a:lnTo>
                    <a:lnTo>
                      <a:pt x="4277" y="14298"/>
                    </a:lnTo>
                    <a:lnTo>
                      <a:pt x="4381" y="14259"/>
                    </a:lnTo>
                    <a:lnTo>
                      <a:pt x="4381" y="14183"/>
                    </a:lnTo>
                    <a:lnTo>
                      <a:pt x="4329" y="14145"/>
                    </a:lnTo>
                    <a:lnTo>
                      <a:pt x="4252" y="14164"/>
                    </a:lnTo>
                    <a:lnTo>
                      <a:pt x="4226" y="14183"/>
                    </a:lnTo>
                    <a:lnTo>
                      <a:pt x="4174" y="14164"/>
                    </a:lnTo>
                    <a:lnTo>
                      <a:pt x="4148" y="14221"/>
                    </a:lnTo>
                    <a:lnTo>
                      <a:pt x="4148" y="14298"/>
                    </a:lnTo>
                    <a:lnTo>
                      <a:pt x="4174" y="14393"/>
                    </a:lnTo>
                    <a:lnTo>
                      <a:pt x="4226" y="14489"/>
                    </a:lnTo>
                    <a:lnTo>
                      <a:pt x="4226" y="14566"/>
                    </a:lnTo>
                    <a:lnTo>
                      <a:pt x="4122" y="14566"/>
                    </a:lnTo>
                    <a:lnTo>
                      <a:pt x="4122" y="14489"/>
                    </a:lnTo>
                    <a:lnTo>
                      <a:pt x="4044" y="14393"/>
                    </a:lnTo>
                    <a:lnTo>
                      <a:pt x="4018" y="14374"/>
                    </a:lnTo>
                    <a:lnTo>
                      <a:pt x="4018" y="14413"/>
                    </a:lnTo>
                    <a:lnTo>
                      <a:pt x="4044" y="14489"/>
                    </a:lnTo>
                    <a:lnTo>
                      <a:pt x="4018" y="14547"/>
                    </a:lnTo>
                    <a:lnTo>
                      <a:pt x="3966" y="14566"/>
                    </a:lnTo>
                    <a:lnTo>
                      <a:pt x="4018" y="14681"/>
                    </a:lnTo>
                    <a:lnTo>
                      <a:pt x="4122" y="14757"/>
                    </a:lnTo>
                    <a:lnTo>
                      <a:pt x="4122" y="14872"/>
                    </a:lnTo>
                    <a:lnTo>
                      <a:pt x="4070" y="14929"/>
                    </a:lnTo>
                    <a:lnTo>
                      <a:pt x="4018" y="14948"/>
                    </a:lnTo>
                    <a:lnTo>
                      <a:pt x="3966" y="15025"/>
                    </a:lnTo>
                    <a:lnTo>
                      <a:pt x="3966" y="15102"/>
                    </a:lnTo>
                    <a:lnTo>
                      <a:pt x="3940" y="15178"/>
                    </a:lnTo>
                    <a:lnTo>
                      <a:pt x="3837" y="15216"/>
                    </a:lnTo>
                    <a:lnTo>
                      <a:pt x="3629" y="15216"/>
                    </a:lnTo>
                    <a:lnTo>
                      <a:pt x="3422" y="15102"/>
                    </a:lnTo>
                    <a:lnTo>
                      <a:pt x="3448" y="15216"/>
                    </a:lnTo>
                    <a:lnTo>
                      <a:pt x="3318" y="15331"/>
                    </a:lnTo>
                    <a:lnTo>
                      <a:pt x="3215" y="15408"/>
                    </a:lnTo>
                    <a:lnTo>
                      <a:pt x="3189" y="15484"/>
                    </a:lnTo>
                    <a:lnTo>
                      <a:pt x="3085" y="15542"/>
                    </a:lnTo>
                    <a:lnTo>
                      <a:pt x="3007" y="15676"/>
                    </a:lnTo>
                    <a:lnTo>
                      <a:pt x="2826" y="15752"/>
                    </a:lnTo>
                    <a:lnTo>
                      <a:pt x="2696" y="15867"/>
                    </a:lnTo>
                    <a:lnTo>
                      <a:pt x="2489" y="16059"/>
                    </a:lnTo>
                    <a:lnTo>
                      <a:pt x="2178" y="16212"/>
                    </a:lnTo>
                    <a:lnTo>
                      <a:pt x="2074" y="16059"/>
                    </a:lnTo>
                    <a:lnTo>
                      <a:pt x="1996" y="16212"/>
                    </a:lnTo>
                    <a:lnTo>
                      <a:pt x="1789" y="16327"/>
                    </a:lnTo>
                    <a:lnTo>
                      <a:pt x="1633" y="16384"/>
                    </a:lnTo>
                    <a:lnTo>
                      <a:pt x="1374" y="16288"/>
                    </a:lnTo>
                    <a:lnTo>
                      <a:pt x="1478" y="16212"/>
                    </a:lnTo>
                    <a:lnTo>
                      <a:pt x="1270" y="16173"/>
                    </a:lnTo>
                    <a:lnTo>
                      <a:pt x="1218" y="16288"/>
                    </a:lnTo>
                    <a:lnTo>
                      <a:pt x="1063" y="16212"/>
                    </a:lnTo>
                    <a:lnTo>
                      <a:pt x="959" y="16250"/>
                    </a:lnTo>
                    <a:lnTo>
                      <a:pt x="1011" y="16097"/>
                    </a:lnTo>
                    <a:lnTo>
                      <a:pt x="1037" y="15905"/>
                    </a:lnTo>
                    <a:lnTo>
                      <a:pt x="907" y="16059"/>
                    </a:lnTo>
                    <a:lnTo>
                      <a:pt x="726" y="16001"/>
                    </a:lnTo>
                    <a:lnTo>
                      <a:pt x="518" y="15905"/>
                    </a:lnTo>
                    <a:lnTo>
                      <a:pt x="233" y="15638"/>
                    </a:lnTo>
                    <a:lnTo>
                      <a:pt x="78" y="15446"/>
                    </a:lnTo>
                    <a:lnTo>
                      <a:pt x="181" y="15236"/>
                    </a:lnTo>
                    <a:lnTo>
                      <a:pt x="233" y="15082"/>
                    </a:lnTo>
                    <a:lnTo>
                      <a:pt x="285" y="15082"/>
                    </a:lnTo>
                    <a:lnTo>
                      <a:pt x="311" y="15159"/>
                    </a:lnTo>
                    <a:lnTo>
                      <a:pt x="337" y="15159"/>
                    </a:lnTo>
                    <a:lnTo>
                      <a:pt x="415" y="15159"/>
                    </a:lnTo>
                    <a:lnTo>
                      <a:pt x="493" y="15159"/>
                    </a:lnTo>
                    <a:lnTo>
                      <a:pt x="493" y="15140"/>
                    </a:lnTo>
                    <a:lnTo>
                      <a:pt x="493" y="15102"/>
                    </a:lnTo>
                    <a:lnTo>
                      <a:pt x="493" y="15025"/>
                    </a:lnTo>
                    <a:lnTo>
                      <a:pt x="596" y="14948"/>
                    </a:lnTo>
                    <a:lnTo>
                      <a:pt x="622" y="14910"/>
                    </a:lnTo>
                    <a:lnTo>
                      <a:pt x="726" y="14795"/>
                    </a:lnTo>
                    <a:lnTo>
                      <a:pt x="726" y="14757"/>
                    </a:lnTo>
                    <a:lnTo>
                      <a:pt x="726" y="14681"/>
                    </a:lnTo>
                    <a:lnTo>
                      <a:pt x="648" y="14681"/>
                    </a:lnTo>
                    <a:lnTo>
                      <a:pt x="726" y="14623"/>
                    </a:lnTo>
                    <a:lnTo>
                      <a:pt x="855" y="14489"/>
                    </a:lnTo>
                    <a:lnTo>
                      <a:pt x="830" y="14451"/>
                    </a:lnTo>
                    <a:lnTo>
                      <a:pt x="726" y="14527"/>
                    </a:lnTo>
                    <a:lnTo>
                      <a:pt x="518" y="14604"/>
                    </a:lnTo>
                    <a:lnTo>
                      <a:pt x="415" y="14547"/>
                    </a:lnTo>
                    <a:lnTo>
                      <a:pt x="415" y="14604"/>
                    </a:lnTo>
                    <a:lnTo>
                      <a:pt x="389" y="14681"/>
                    </a:lnTo>
                    <a:lnTo>
                      <a:pt x="285" y="14681"/>
                    </a:lnTo>
                    <a:lnTo>
                      <a:pt x="233" y="14566"/>
                    </a:lnTo>
                    <a:lnTo>
                      <a:pt x="181" y="14642"/>
                    </a:lnTo>
                    <a:lnTo>
                      <a:pt x="26" y="14681"/>
                    </a:lnTo>
                    <a:lnTo>
                      <a:pt x="26" y="14623"/>
                    </a:lnTo>
                    <a:lnTo>
                      <a:pt x="0" y="14566"/>
                    </a:lnTo>
                    <a:lnTo>
                      <a:pt x="0" y="14489"/>
                    </a:lnTo>
                    <a:lnTo>
                      <a:pt x="78" y="14393"/>
                    </a:lnTo>
                    <a:lnTo>
                      <a:pt x="233" y="14259"/>
                    </a:lnTo>
                    <a:lnTo>
                      <a:pt x="311" y="14298"/>
                    </a:lnTo>
                    <a:lnTo>
                      <a:pt x="389" y="14259"/>
                    </a:lnTo>
                    <a:lnTo>
                      <a:pt x="518" y="14298"/>
                    </a:lnTo>
                    <a:lnTo>
                      <a:pt x="544" y="14240"/>
                    </a:lnTo>
                    <a:lnTo>
                      <a:pt x="622" y="14183"/>
                    </a:lnTo>
                    <a:lnTo>
                      <a:pt x="752" y="14145"/>
                    </a:lnTo>
                    <a:lnTo>
                      <a:pt x="933" y="14087"/>
                    </a:lnTo>
                    <a:lnTo>
                      <a:pt x="907" y="14068"/>
                    </a:lnTo>
                    <a:lnTo>
                      <a:pt x="830" y="14106"/>
                    </a:lnTo>
                    <a:lnTo>
                      <a:pt x="752" y="14087"/>
                    </a:lnTo>
                    <a:lnTo>
                      <a:pt x="544" y="14087"/>
                    </a:lnTo>
                    <a:lnTo>
                      <a:pt x="441" y="14030"/>
                    </a:lnTo>
                    <a:lnTo>
                      <a:pt x="518" y="13991"/>
                    </a:lnTo>
                    <a:lnTo>
                      <a:pt x="648" y="13877"/>
                    </a:lnTo>
                    <a:lnTo>
                      <a:pt x="752" y="13762"/>
                    </a:lnTo>
                    <a:lnTo>
                      <a:pt x="933" y="13704"/>
                    </a:lnTo>
                    <a:lnTo>
                      <a:pt x="933" y="13685"/>
                    </a:lnTo>
                    <a:lnTo>
                      <a:pt x="855" y="13628"/>
                    </a:lnTo>
                    <a:lnTo>
                      <a:pt x="1011" y="13494"/>
                    </a:lnTo>
                    <a:lnTo>
                      <a:pt x="1141" y="13341"/>
                    </a:lnTo>
                    <a:lnTo>
                      <a:pt x="1218" y="13379"/>
                    </a:lnTo>
                    <a:lnTo>
                      <a:pt x="1244" y="13494"/>
                    </a:lnTo>
                    <a:lnTo>
                      <a:pt x="1270" y="13417"/>
                    </a:lnTo>
                    <a:lnTo>
                      <a:pt x="1322" y="13322"/>
                    </a:lnTo>
                    <a:lnTo>
                      <a:pt x="1555" y="13245"/>
                    </a:lnTo>
                    <a:lnTo>
                      <a:pt x="1426" y="13226"/>
                    </a:lnTo>
                    <a:lnTo>
                      <a:pt x="1244" y="13245"/>
                    </a:lnTo>
                    <a:lnTo>
                      <a:pt x="1244" y="13188"/>
                    </a:lnTo>
                    <a:lnTo>
                      <a:pt x="1167" y="13149"/>
                    </a:lnTo>
                    <a:lnTo>
                      <a:pt x="1037" y="13226"/>
                    </a:lnTo>
                    <a:lnTo>
                      <a:pt x="855" y="13417"/>
                    </a:lnTo>
                    <a:lnTo>
                      <a:pt x="700" y="13551"/>
                    </a:lnTo>
                    <a:lnTo>
                      <a:pt x="544" y="13628"/>
                    </a:lnTo>
                    <a:lnTo>
                      <a:pt x="544" y="13762"/>
                    </a:lnTo>
                    <a:lnTo>
                      <a:pt x="441" y="13877"/>
                    </a:lnTo>
                    <a:lnTo>
                      <a:pt x="285" y="13934"/>
                    </a:lnTo>
                    <a:lnTo>
                      <a:pt x="207" y="13877"/>
                    </a:lnTo>
                    <a:lnTo>
                      <a:pt x="233" y="13838"/>
                    </a:lnTo>
                    <a:lnTo>
                      <a:pt x="337" y="13781"/>
                    </a:lnTo>
                    <a:lnTo>
                      <a:pt x="493" y="13762"/>
                    </a:lnTo>
                    <a:lnTo>
                      <a:pt x="441" y="13704"/>
                    </a:lnTo>
                    <a:lnTo>
                      <a:pt x="389" y="13628"/>
                    </a:lnTo>
                    <a:lnTo>
                      <a:pt x="389" y="13609"/>
                    </a:lnTo>
                    <a:lnTo>
                      <a:pt x="389" y="13494"/>
                    </a:lnTo>
                    <a:lnTo>
                      <a:pt x="285" y="13570"/>
                    </a:lnTo>
                    <a:lnTo>
                      <a:pt x="181" y="13628"/>
                    </a:lnTo>
                    <a:lnTo>
                      <a:pt x="181" y="13551"/>
                    </a:lnTo>
                    <a:lnTo>
                      <a:pt x="104" y="13475"/>
                    </a:lnTo>
                    <a:lnTo>
                      <a:pt x="78" y="13398"/>
                    </a:lnTo>
                    <a:lnTo>
                      <a:pt x="181" y="13341"/>
                    </a:lnTo>
                    <a:lnTo>
                      <a:pt x="285" y="13302"/>
                    </a:lnTo>
                    <a:lnTo>
                      <a:pt x="311" y="13264"/>
                    </a:lnTo>
                    <a:lnTo>
                      <a:pt x="285" y="13226"/>
                    </a:lnTo>
                    <a:lnTo>
                      <a:pt x="337" y="13149"/>
                    </a:lnTo>
                    <a:lnTo>
                      <a:pt x="544" y="13015"/>
                    </a:lnTo>
                    <a:lnTo>
                      <a:pt x="415" y="13034"/>
                    </a:lnTo>
                    <a:lnTo>
                      <a:pt x="233" y="13111"/>
                    </a:lnTo>
                    <a:lnTo>
                      <a:pt x="130" y="13092"/>
                    </a:lnTo>
                    <a:lnTo>
                      <a:pt x="26" y="12881"/>
                    </a:lnTo>
                    <a:lnTo>
                      <a:pt x="26" y="12862"/>
                    </a:lnTo>
                    <a:lnTo>
                      <a:pt x="78" y="12862"/>
                    </a:lnTo>
                    <a:lnTo>
                      <a:pt x="78" y="12843"/>
                    </a:lnTo>
                    <a:lnTo>
                      <a:pt x="130" y="12881"/>
                    </a:lnTo>
                    <a:lnTo>
                      <a:pt x="285" y="12939"/>
                    </a:lnTo>
                    <a:lnTo>
                      <a:pt x="285" y="12843"/>
                    </a:lnTo>
                    <a:lnTo>
                      <a:pt x="285" y="12786"/>
                    </a:lnTo>
                    <a:lnTo>
                      <a:pt x="233" y="12786"/>
                    </a:lnTo>
                    <a:lnTo>
                      <a:pt x="104" y="12786"/>
                    </a:lnTo>
                    <a:lnTo>
                      <a:pt x="130" y="12652"/>
                    </a:lnTo>
                    <a:lnTo>
                      <a:pt x="181" y="12613"/>
                    </a:lnTo>
                    <a:lnTo>
                      <a:pt x="207" y="12537"/>
                    </a:lnTo>
                    <a:lnTo>
                      <a:pt x="337" y="12575"/>
                    </a:lnTo>
                    <a:lnTo>
                      <a:pt x="493" y="12613"/>
                    </a:lnTo>
                    <a:lnTo>
                      <a:pt x="596" y="12537"/>
                    </a:lnTo>
                    <a:lnTo>
                      <a:pt x="726" y="12556"/>
                    </a:lnTo>
                    <a:lnTo>
                      <a:pt x="855" y="12537"/>
                    </a:lnTo>
                    <a:lnTo>
                      <a:pt x="1037" y="12575"/>
                    </a:lnTo>
                    <a:lnTo>
                      <a:pt x="1218" y="12537"/>
                    </a:lnTo>
                    <a:lnTo>
                      <a:pt x="1348" y="12556"/>
                    </a:lnTo>
                    <a:lnTo>
                      <a:pt x="1478" y="12633"/>
                    </a:lnTo>
                    <a:lnTo>
                      <a:pt x="1530" y="12709"/>
                    </a:lnTo>
                    <a:lnTo>
                      <a:pt x="1530" y="12843"/>
                    </a:lnTo>
                    <a:lnTo>
                      <a:pt x="1685" y="12767"/>
                    </a:lnTo>
                    <a:lnTo>
                      <a:pt x="1737" y="12767"/>
                    </a:lnTo>
                    <a:lnTo>
                      <a:pt x="1633" y="12652"/>
                    </a:lnTo>
                    <a:lnTo>
                      <a:pt x="1659" y="12556"/>
                    </a:lnTo>
                    <a:lnTo>
                      <a:pt x="1892" y="12537"/>
                    </a:lnTo>
                    <a:lnTo>
                      <a:pt x="2152" y="12403"/>
                    </a:lnTo>
                    <a:lnTo>
                      <a:pt x="2048" y="12384"/>
                    </a:lnTo>
                    <a:lnTo>
                      <a:pt x="1970" y="12403"/>
                    </a:lnTo>
                    <a:lnTo>
                      <a:pt x="1867" y="12422"/>
                    </a:lnTo>
                    <a:lnTo>
                      <a:pt x="1892" y="12384"/>
                    </a:lnTo>
                    <a:lnTo>
                      <a:pt x="1944" y="12250"/>
                    </a:lnTo>
                    <a:lnTo>
                      <a:pt x="2074" y="12097"/>
                    </a:lnTo>
                    <a:lnTo>
                      <a:pt x="2074" y="12039"/>
                    </a:lnTo>
                    <a:lnTo>
                      <a:pt x="1867" y="12097"/>
                    </a:lnTo>
                    <a:lnTo>
                      <a:pt x="1841" y="12250"/>
                    </a:lnTo>
                    <a:lnTo>
                      <a:pt x="1789" y="12345"/>
                    </a:lnTo>
                    <a:lnTo>
                      <a:pt x="1633" y="12479"/>
                    </a:lnTo>
                    <a:lnTo>
                      <a:pt x="1581" y="12460"/>
                    </a:lnTo>
                    <a:lnTo>
                      <a:pt x="1555" y="12422"/>
                    </a:lnTo>
                    <a:lnTo>
                      <a:pt x="1478" y="12460"/>
                    </a:lnTo>
                    <a:lnTo>
                      <a:pt x="1322" y="12460"/>
                    </a:lnTo>
                    <a:lnTo>
                      <a:pt x="1244" y="12403"/>
                    </a:lnTo>
                    <a:lnTo>
                      <a:pt x="1270" y="12269"/>
                    </a:lnTo>
                    <a:lnTo>
                      <a:pt x="1270" y="12173"/>
                    </a:lnTo>
                    <a:lnTo>
                      <a:pt x="1141" y="12326"/>
                    </a:lnTo>
                    <a:lnTo>
                      <a:pt x="1063" y="12460"/>
                    </a:lnTo>
                    <a:lnTo>
                      <a:pt x="933" y="12422"/>
                    </a:lnTo>
                    <a:lnTo>
                      <a:pt x="830" y="12384"/>
                    </a:lnTo>
                    <a:lnTo>
                      <a:pt x="726" y="12403"/>
                    </a:lnTo>
                    <a:lnTo>
                      <a:pt x="518" y="12460"/>
                    </a:lnTo>
                    <a:lnTo>
                      <a:pt x="389" y="12479"/>
                    </a:lnTo>
                    <a:lnTo>
                      <a:pt x="285" y="12479"/>
                    </a:lnTo>
                    <a:lnTo>
                      <a:pt x="181" y="12422"/>
                    </a:lnTo>
                    <a:lnTo>
                      <a:pt x="181" y="12345"/>
                    </a:lnTo>
                    <a:lnTo>
                      <a:pt x="130" y="12326"/>
                    </a:lnTo>
                    <a:lnTo>
                      <a:pt x="130" y="12250"/>
                    </a:lnTo>
                    <a:lnTo>
                      <a:pt x="207" y="12192"/>
                    </a:lnTo>
                    <a:lnTo>
                      <a:pt x="181" y="12116"/>
                    </a:lnTo>
                    <a:lnTo>
                      <a:pt x="285" y="12020"/>
                    </a:lnTo>
                    <a:lnTo>
                      <a:pt x="337" y="12001"/>
                    </a:lnTo>
                    <a:lnTo>
                      <a:pt x="337" y="11963"/>
                    </a:lnTo>
                    <a:lnTo>
                      <a:pt x="337" y="11924"/>
                    </a:lnTo>
                    <a:lnTo>
                      <a:pt x="389" y="11848"/>
                    </a:lnTo>
                    <a:lnTo>
                      <a:pt x="285" y="11848"/>
                    </a:lnTo>
                    <a:lnTo>
                      <a:pt x="181" y="11790"/>
                    </a:lnTo>
                    <a:lnTo>
                      <a:pt x="207" y="11714"/>
                    </a:lnTo>
                    <a:lnTo>
                      <a:pt x="233" y="11695"/>
                    </a:lnTo>
                    <a:lnTo>
                      <a:pt x="337" y="11714"/>
                    </a:lnTo>
                    <a:lnTo>
                      <a:pt x="337" y="11637"/>
                    </a:lnTo>
                    <a:lnTo>
                      <a:pt x="518" y="11561"/>
                    </a:lnTo>
                    <a:lnTo>
                      <a:pt x="622" y="11561"/>
                    </a:lnTo>
                    <a:lnTo>
                      <a:pt x="700" y="11618"/>
                    </a:lnTo>
                    <a:lnTo>
                      <a:pt x="804" y="11637"/>
                    </a:lnTo>
                    <a:lnTo>
                      <a:pt x="907" y="11637"/>
                    </a:lnTo>
                    <a:lnTo>
                      <a:pt x="1115" y="11637"/>
                    </a:lnTo>
                    <a:lnTo>
                      <a:pt x="1244" y="11561"/>
                    </a:lnTo>
                    <a:lnTo>
                      <a:pt x="1218" y="11542"/>
                    </a:lnTo>
                    <a:lnTo>
                      <a:pt x="1115" y="11561"/>
                    </a:lnTo>
                    <a:lnTo>
                      <a:pt x="933" y="11561"/>
                    </a:lnTo>
                    <a:lnTo>
                      <a:pt x="907" y="11542"/>
                    </a:lnTo>
                    <a:lnTo>
                      <a:pt x="1011" y="11484"/>
                    </a:lnTo>
                    <a:lnTo>
                      <a:pt x="1115" y="11465"/>
                    </a:lnTo>
                    <a:lnTo>
                      <a:pt x="1037" y="11465"/>
                    </a:lnTo>
                    <a:lnTo>
                      <a:pt x="933" y="11484"/>
                    </a:lnTo>
                    <a:lnTo>
                      <a:pt x="855" y="11484"/>
                    </a:lnTo>
                    <a:lnTo>
                      <a:pt x="752" y="11503"/>
                    </a:lnTo>
                    <a:lnTo>
                      <a:pt x="700" y="11503"/>
                    </a:lnTo>
                    <a:lnTo>
                      <a:pt x="596" y="11484"/>
                    </a:lnTo>
                    <a:lnTo>
                      <a:pt x="493" y="11484"/>
                    </a:lnTo>
                    <a:lnTo>
                      <a:pt x="389" y="11484"/>
                    </a:lnTo>
                    <a:lnTo>
                      <a:pt x="389" y="11427"/>
                    </a:lnTo>
                    <a:lnTo>
                      <a:pt x="415" y="11388"/>
                    </a:lnTo>
                    <a:lnTo>
                      <a:pt x="415" y="11312"/>
                    </a:lnTo>
                    <a:lnTo>
                      <a:pt x="337" y="11235"/>
                    </a:lnTo>
                    <a:lnTo>
                      <a:pt x="415" y="11197"/>
                    </a:lnTo>
                    <a:lnTo>
                      <a:pt x="518" y="11254"/>
                    </a:lnTo>
                    <a:lnTo>
                      <a:pt x="622" y="11331"/>
                    </a:lnTo>
                    <a:lnTo>
                      <a:pt x="622" y="11274"/>
                    </a:lnTo>
                    <a:lnTo>
                      <a:pt x="622" y="11235"/>
                    </a:lnTo>
                    <a:lnTo>
                      <a:pt x="726" y="11235"/>
                    </a:lnTo>
                    <a:lnTo>
                      <a:pt x="804" y="11235"/>
                    </a:lnTo>
                    <a:lnTo>
                      <a:pt x="933" y="11197"/>
                    </a:lnTo>
                    <a:lnTo>
                      <a:pt x="959" y="11312"/>
                    </a:lnTo>
                    <a:lnTo>
                      <a:pt x="1011" y="11331"/>
                    </a:lnTo>
                    <a:lnTo>
                      <a:pt x="1063" y="11388"/>
                    </a:lnTo>
                    <a:lnTo>
                      <a:pt x="1063" y="11312"/>
                    </a:lnTo>
                    <a:lnTo>
                      <a:pt x="1011" y="11235"/>
                    </a:lnTo>
                    <a:lnTo>
                      <a:pt x="1037" y="11197"/>
                    </a:lnTo>
                    <a:lnTo>
                      <a:pt x="1063" y="11159"/>
                    </a:lnTo>
                    <a:lnTo>
                      <a:pt x="1141" y="11082"/>
                    </a:lnTo>
                    <a:lnTo>
                      <a:pt x="1270" y="11006"/>
                    </a:lnTo>
                    <a:lnTo>
                      <a:pt x="1322" y="11082"/>
                    </a:lnTo>
                    <a:lnTo>
                      <a:pt x="1374" y="11235"/>
                    </a:lnTo>
                    <a:lnTo>
                      <a:pt x="1426" y="11197"/>
                    </a:lnTo>
                    <a:lnTo>
                      <a:pt x="1426" y="11120"/>
                    </a:lnTo>
                    <a:lnTo>
                      <a:pt x="1374" y="11044"/>
                    </a:lnTo>
                    <a:lnTo>
                      <a:pt x="1374" y="10967"/>
                    </a:lnTo>
                    <a:lnTo>
                      <a:pt x="1426" y="10929"/>
                    </a:lnTo>
                    <a:lnTo>
                      <a:pt x="1478" y="10872"/>
                    </a:lnTo>
                    <a:lnTo>
                      <a:pt x="1452" y="10872"/>
                    </a:lnTo>
                    <a:lnTo>
                      <a:pt x="1426" y="10891"/>
                    </a:lnTo>
                    <a:lnTo>
                      <a:pt x="1322" y="10891"/>
                    </a:lnTo>
                    <a:lnTo>
                      <a:pt x="1322" y="10852"/>
                    </a:lnTo>
                    <a:lnTo>
                      <a:pt x="1374" y="10814"/>
                    </a:lnTo>
                    <a:lnTo>
                      <a:pt x="1322" y="10795"/>
                    </a:lnTo>
                    <a:lnTo>
                      <a:pt x="1322" y="10776"/>
                    </a:lnTo>
                    <a:lnTo>
                      <a:pt x="1374" y="10719"/>
                    </a:lnTo>
                    <a:lnTo>
                      <a:pt x="1478" y="10738"/>
                    </a:lnTo>
                    <a:lnTo>
                      <a:pt x="1555" y="10699"/>
                    </a:lnTo>
                    <a:lnTo>
                      <a:pt x="1633" y="10699"/>
                    </a:lnTo>
                    <a:lnTo>
                      <a:pt x="1763" y="10719"/>
                    </a:lnTo>
                    <a:lnTo>
                      <a:pt x="1841" y="10719"/>
                    </a:lnTo>
                    <a:lnTo>
                      <a:pt x="1944" y="10738"/>
                    </a:lnTo>
                    <a:lnTo>
                      <a:pt x="2074" y="10738"/>
                    </a:lnTo>
                    <a:lnTo>
                      <a:pt x="2178" y="10795"/>
                    </a:lnTo>
                    <a:lnTo>
                      <a:pt x="2152" y="10719"/>
                    </a:lnTo>
                    <a:lnTo>
                      <a:pt x="2178" y="10699"/>
                    </a:lnTo>
                    <a:lnTo>
                      <a:pt x="2204" y="10642"/>
                    </a:lnTo>
                    <a:lnTo>
                      <a:pt x="2152" y="10623"/>
                    </a:lnTo>
                    <a:lnTo>
                      <a:pt x="2152" y="10585"/>
                    </a:lnTo>
                    <a:lnTo>
                      <a:pt x="2100" y="10546"/>
                    </a:lnTo>
                    <a:lnTo>
                      <a:pt x="1970" y="10565"/>
                    </a:lnTo>
                    <a:lnTo>
                      <a:pt x="1841" y="10546"/>
                    </a:lnTo>
                    <a:lnTo>
                      <a:pt x="1892" y="10489"/>
                    </a:lnTo>
                    <a:lnTo>
                      <a:pt x="1867" y="10431"/>
                    </a:lnTo>
                    <a:lnTo>
                      <a:pt x="1789" y="10412"/>
                    </a:lnTo>
                    <a:lnTo>
                      <a:pt x="1841" y="10336"/>
                    </a:lnTo>
                    <a:lnTo>
                      <a:pt x="1944" y="10278"/>
                    </a:lnTo>
                    <a:lnTo>
                      <a:pt x="2074" y="10317"/>
                    </a:lnTo>
                    <a:lnTo>
                      <a:pt x="2178" y="10355"/>
                    </a:lnTo>
                    <a:lnTo>
                      <a:pt x="2255" y="10240"/>
                    </a:lnTo>
                    <a:lnTo>
                      <a:pt x="2255" y="10163"/>
                    </a:lnTo>
                    <a:lnTo>
                      <a:pt x="2281" y="10106"/>
                    </a:lnTo>
                    <a:lnTo>
                      <a:pt x="2359" y="10087"/>
                    </a:lnTo>
                    <a:lnTo>
                      <a:pt x="2385" y="10049"/>
                    </a:lnTo>
                    <a:lnTo>
                      <a:pt x="2411" y="10049"/>
                    </a:lnTo>
                    <a:lnTo>
                      <a:pt x="2489" y="10049"/>
                    </a:lnTo>
                    <a:lnTo>
                      <a:pt x="2515" y="10029"/>
                    </a:lnTo>
                    <a:lnTo>
                      <a:pt x="2566" y="10049"/>
                    </a:lnTo>
                    <a:lnTo>
                      <a:pt x="2592" y="10049"/>
                    </a:lnTo>
                    <a:lnTo>
                      <a:pt x="2618" y="10029"/>
                    </a:lnTo>
                    <a:lnTo>
                      <a:pt x="2592" y="9972"/>
                    </a:lnTo>
                    <a:lnTo>
                      <a:pt x="2670" y="9934"/>
                    </a:lnTo>
                    <a:lnTo>
                      <a:pt x="2696" y="9934"/>
                    </a:lnTo>
                    <a:lnTo>
                      <a:pt x="2722" y="9972"/>
                    </a:lnTo>
                    <a:lnTo>
                      <a:pt x="2696" y="10010"/>
                    </a:lnTo>
                    <a:lnTo>
                      <a:pt x="2774" y="10029"/>
                    </a:lnTo>
                    <a:lnTo>
                      <a:pt x="2826" y="10010"/>
                    </a:lnTo>
                    <a:lnTo>
                      <a:pt x="2878" y="9972"/>
                    </a:lnTo>
                    <a:lnTo>
                      <a:pt x="2826" y="9895"/>
                    </a:lnTo>
                    <a:lnTo>
                      <a:pt x="2878" y="9895"/>
                    </a:lnTo>
                    <a:lnTo>
                      <a:pt x="2929" y="9895"/>
                    </a:lnTo>
                    <a:lnTo>
                      <a:pt x="2981" y="9857"/>
                    </a:lnTo>
                    <a:lnTo>
                      <a:pt x="2981" y="9800"/>
                    </a:lnTo>
                    <a:lnTo>
                      <a:pt x="3033" y="9742"/>
                    </a:lnTo>
                    <a:lnTo>
                      <a:pt x="3111" y="9742"/>
                    </a:lnTo>
                    <a:lnTo>
                      <a:pt x="3189" y="9723"/>
                    </a:lnTo>
                    <a:lnTo>
                      <a:pt x="3215" y="9723"/>
                    </a:lnTo>
                    <a:lnTo>
                      <a:pt x="3318" y="9666"/>
                    </a:lnTo>
                    <a:lnTo>
                      <a:pt x="3396" y="9647"/>
                    </a:lnTo>
                    <a:lnTo>
                      <a:pt x="3422" y="9723"/>
                    </a:lnTo>
                    <a:lnTo>
                      <a:pt x="3422" y="9800"/>
                    </a:lnTo>
                    <a:lnTo>
                      <a:pt x="3448" y="9876"/>
                    </a:lnTo>
                    <a:lnTo>
                      <a:pt x="3629" y="9800"/>
                    </a:lnTo>
                    <a:lnTo>
                      <a:pt x="3603" y="9742"/>
                    </a:lnTo>
                    <a:lnTo>
                      <a:pt x="3526" y="9704"/>
                    </a:lnTo>
                    <a:lnTo>
                      <a:pt x="3526" y="9666"/>
                    </a:lnTo>
                    <a:lnTo>
                      <a:pt x="3552" y="9647"/>
                    </a:lnTo>
                    <a:lnTo>
                      <a:pt x="3603" y="9628"/>
                    </a:lnTo>
                    <a:lnTo>
                      <a:pt x="3629" y="9570"/>
                    </a:lnTo>
                    <a:lnTo>
                      <a:pt x="3733" y="9570"/>
                    </a:lnTo>
                    <a:lnTo>
                      <a:pt x="3759" y="9513"/>
                    </a:lnTo>
                    <a:lnTo>
                      <a:pt x="3837" y="9513"/>
                    </a:lnTo>
                    <a:lnTo>
                      <a:pt x="3915" y="9570"/>
                    </a:lnTo>
                    <a:lnTo>
                      <a:pt x="3940" y="9647"/>
                    </a:lnTo>
                    <a:lnTo>
                      <a:pt x="4018" y="9723"/>
                    </a:lnTo>
                    <a:lnTo>
                      <a:pt x="4018" y="9781"/>
                    </a:lnTo>
                    <a:lnTo>
                      <a:pt x="4018" y="9800"/>
                    </a:lnTo>
                    <a:lnTo>
                      <a:pt x="4122" y="9819"/>
                    </a:lnTo>
                    <a:lnTo>
                      <a:pt x="4174" y="9819"/>
                    </a:lnTo>
                    <a:lnTo>
                      <a:pt x="4148" y="9742"/>
                    </a:lnTo>
                    <a:lnTo>
                      <a:pt x="4174" y="9723"/>
                    </a:lnTo>
                    <a:lnTo>
                      <a:pt x="4329" y="9723"/>
                    </a:lnTo>
                    <a:lnTo>
                      <a:pt x="4459" y="9704"/>
                    </a:lnTo>
                    <a:lnTo>
                      <a:pt x="4537" y="9647"/>
                    </a:lnTo>
                    <a:lnTo>
                      <a:pt x="4563" y="9628"/>
                    </a:lnTo>
                    <a:lnTo>
                      <a:pt x="4537" y="9589"/>
                    </a:lnTo>
                    <a:lnTo>
                      <a:pt x="4485" y="9551"/>
                    </a:lnTo>
                    <a:lnTo>
                      <a:pt x="4589" y="9474"/>
                    </a:lnTo>
                    <a:lnTo>
                      <a:pt x="4744" y="9398"/>
                    </a:lnTo>
                    <a:lnTo>
                      <a:pt x="4848" y="9398"/>
                    </a:lnTo>
                    <a:lnTo>
                      <a:pt x="4900" y="9360"/>
                    </a:lnTo>
                    <a:lnTo>
                      <a:pt x="5003" y="9321"/>
                    </a:lnTo>
                    <a:lnTo>
                      <a:pt x="5055" y="9264"/>
                    </a:lnTo>
                    <a:lnTo>
                      <a:pt x="5003" y="9206"/>
                    </a:lnTo>
                    <a:lnTo>
                      <a:pt x="4951" y="9283"/>
                    </a:lnTo>
                    <a:lnTo>
                      <a:pt x="4796" y="9340"/>
                    </a:lnTo>
                    <a:lnTo>
                      <a:pt x="4640" y="9398"/>
                    </a:lnTo>
                    <a:lnTo>
                      <a:pt x="4485" y="9474"/>
                    </a:lnTo>
                    <a:lnTo>
                      <a:pt x="4381" y="9513"/>
                    </a:lnTo>
                    <a:lnTo>
                      <a:pt x="4277" y="9589"/>
                    </a:lnTo>
                    <a:lnTo>
                      <a:pt x="4148" y="9647"/>
                    </a:lnTo>
                    <a:lnTo>
                      <a:pt x="4070" y="9628"/>
                    </a:lnTo>
                    <a:lnTo>
                      <a:pt x="3966" y="9494"/>
                    </a:lnTo>
                    <a:lnTo>
                      <a:pt x="4044" y="9398"/>
                    </a:lnTo>
                    <a:lnTo>
                      <a:pt x="4044" y="9340"/>
                    </a:lnTo>
                    <a:lnTo>
                      <a:pt x="3915" y="9398"/>
                    </a:lnTo>
                    <a:lnTo>
                      <a:pt x="3837" y="9340"/>
                    </a:lnTo>
                    <a:lnTo>
                      <a:pt x="3837" y="9245"/>
                    </a:lnTo>
                    <a:lnTo>
                      <a:pt x="4018" y="9187"/>
                    </a:lnTo>
                    <a:lnTo>
                      <a:pt x="4148" y="9130"/>
                    </a:lnTo>
                    <a:lnTo>
                      <a:pt x="4148" y="9092"/>
                    </a:lnTo>
                    <a:lnTo>
                      <a:pt x="4122" y="8977"/>
                    </a:lnTo>
                    <a:lnTo>
                      <a:pt x="4148" y="8938"/>
                    </a:lnTo>
                    <a:lnTo>
                      <a:pt x="4226" y="8881"/>
                    </a:lnTo>
                    <a:lnTo>
                      <a:pt x="4252" y="8804"/>
                    </a:lnTo>
                    <a:lnTo>
                      <a:pt x="4329" y="8747"/>
                    </a:lnTo>
                    <a:lnTo>
                      <a:pt x="4355" y="8671"/>
                    </a:lnTo>
                    <a:lnTo>
                      <a:pt x="4459" y="8632"/>
                    </a:lnTo>
                    <a:lnTo>
                      <a:pt x="4459" y="8575"/>
                    </a:lnTo>
                    <a:lnTo>
                      <a:pt x="4537" y="8556"/>
                    </a:lnTo>
                    <a:lnTo>
                      <a:pt x="4589" y="8498"/>
                    </a:lnTo>
                    <a:lnTo>
                      <a:pt x="4640" y="8441"/>
                    </a:lnTo>
                    <a:lnTo>
                      <a:pt x="4744" y="8364"/>
                    </a:lnTo>
                    <a:lnTo>
                      <a:pt x="4770" y="8364"/>
                    </a:lnTo>
                    <a:lnTo>
                      <a:pt x="4848" y="8422"/>
                    </a:lnTo>
                    <a:lnTo>
                      <a:pt x="4951" y="8479"/>
                    </a:lnTo>
                    <a:lnTo>
                      <a:pt x="5081" y="8441"/>
                    </a:lnTo>
                    <a:lnTo>
                      <a:pt x="5107" y="8364"/>
                    </a:lnTo>
                    <a:lnTo>
                      <a:pt x="5081" y="8269"/>
                    </a:lnTo>
                    <a:lnTo>
                      <a:pt x="5081" y="8192"/>
                    </a:lnTo>
                    <a:lnTo>
                      <a:pt x="5211" y="8115"/>
                    </a:lnTo>
                    <a:lnTo>
                      <a:pt x="5289" y="8115"/>
                    </a:lnTo>
                    <a:lnTo>
                      <a:pt x="5263" y="8096"/>
                    </a:lnTo>
                    <a:lnTo>
                      <a:pt x="5159" y="8135"/>
                    </a:lnTo>
                    <a:lnTo>
                      <a:pt x="5003" y="8173"/>
                    </a:lnTo>
                    <a:lnTo>
                      <a:pt x="5055" y="8096"/>
                    </a:lnTo>
                    <a:lnTo>
                      <a:pt x="5081" y="7962"/>
                    </a:lnTo>
                    <a:lnTo>
                      <a:pt x="5185" y="7943"/>
                    </a:lnTo>
                    <a:lnTo>
                      <a:pt x="5263" y="7886"/>
                    </a:lnTo>
                    <a:lnTo>
                      <a:pt x="5289" y="7809"/>
                    </a:lnTo>
                    <a:lnTo>
                      <a:pt x="5392" y="7713"/>
                    </a:lnTo>
                    <a:lnTo>
                      <a:pt x="5418" y="7713"/>
                    </a:lnTo>
                    <a:lnTo>
                      <a:pt x="5470" y="7733"/>
                    </a:lnTo>
                    <a:lnTo>
                      <a:pt x="5522" y="7675"/>
                    </a:lnTo>
                    <a:lnTo>
                      <a:pt x="5600" y="7675"/>
                    </a:lnTo>
                    <a:lnTo>
                      <a:pt x="5677" y="7713"/>
                    </a:lnTo>
                    <a:lnTo>
                      <a:pt x="5729" y="7656"/>
                    </a:lnTo>
                    <a:lnTo>
                      <a:pt x="5729" y="7580"/>
                    </a:lnTo>
                    <a:lnTo>
                      <a:pt x="5729" y="7522"/>
                    </a:lnTo>
                    <a:lnTo>
                      <a:pt x="5729" y="7484"/>
                    </a:lnTo>
                    <a:lnTo>
                      <a:pt x="5703" y="7446"/>
                    </a:lnTo>
                    <a:lnTo>
                      <a:pt x="5677" y="7522"/>
                    </a:lnTo>
                    <a:lnTo>
                      <a:pt x="5600" y="7560"/>
                    </a:lnTo>
                    <a:lnTo>
                      <a:pt x="5522" y="7522"/>
                    </a:lnTo>
                    <a:lnTo>
                      <a:pt x="5574" y="7426"/>
                    </a:lnTo>
                    <a:lnTo>
                      <a:pt x="5626" y="7407"/>
                    </a:lnTo>
                    <a:lnTo>
                      <a:pt x="5703" y="7350"/>
                    </a:lnTo>
                    <a:lnTo>
                      <a:pt x="5677" y="7273"/>
                    </a:lnTo>
                    <a:lnTo>
                      <a:pt x="5677" y="7197"/>
                    </a:lnTo>
                    <a:lnTo>
                      <a:pt x="5703" y="7216"/>
                    </a:lnTo>
                    <a:lnTo>
                      <a:pt x="5729" y="7331"/>
                    </a:lnTo>
                    <a:lnTo>
                      <a:pt x="5833" y="7350"/>
                    </a:lnTo>
                    <a:lnTo>
                      <a:pt x="5937" y="7426"/>
                    </a:lnTo>
                    <a:lnTo>
                      <a:pt x="5911" y="7331"/>
                    </a:lnTo>
                    <a:lnTo>
                      <a:pt x="5911" y="7254"/>
                    </a:lnTo>
                    <a:lnTo>
                      <a:pt x="5885" y="7216"/>
                    </a:lnTo>
                    <a:lnTo>
                      <a:pt x="5807" y="7197"/>
                    </a:lnTo>
                    <a:lnTo>
                      <a:pt x="5781" y="7101"/>
                    </a:lnTo>
                    <a:lnTo>
                      <a:pt x="5807" y="7101"/>
                    </a:lnTo>
                    <a:lnTo>
                      <a:pt x="5833" y="7044"/>
                    </a:lnTo>
                    <a:lnTo>
                      <a:pt x="5911" y="7063"/>
                    </a:lnTo>
                    <a:lnTo>
                      <a:pt x="5937" y="7063"/>
                    </a:lnTo>
                    <a:lnTo>
                      <a:pt x="5911" y="6967"/>
                    </a:lnTo>
                    <a:lnTo>
                      <a:pt x="5937" y="6910"/>
                    </a:lnTo>
                    <a:lnTo>
                      <a:pt x="6014" y="6871"/>
                    </a:lnTo>
                    <a:lnTo>
                      <a:pt x="5988" y="6833"/>
                    </a:lnTo>
                    <a:lnTo>
                      <a:pt x="5988" y="6756"/>
                    </a:lnTo>
                    <a:lnTo>
                      <a:pt x="6118" y="6795"/>
                    </a:lnTo>
                    <a:lnTo>
                      <a:pt x="6222" y="6814"/>
                    </a:lnTo>
                    <a:lnTo>
                      <a:pt x="6144" y="6718"/>
                    </a:lnTo>
                    <a:lnTo>
                      <a:pt x="6144" y="6603"/>
                    </a:lnTo>
                    <a:lnTo>
                      <a:pt x="6014" y="6661"/>
                    </a:lnTo>
                    <a:lnTo>
                      <a:pt x="5937" y="6737"/>
                    </a:lnTo>
                    <a:lnTo>
                      <a:pt x="5833" y="6737"/>
                    </a:lnTo>
                    <a:lnTo>
                      <a:pt x="5885" y="6642"/>
                    </a:lnTo>
                    <a:lnTo>
                      <a:pt x="5988" y="6603"/>
                    </a:lnTo>
                    <a:lnTo>
                      <a:pt x="6092" y="6527"/>
                    </a:lnTo>
                    <a:lnTo>
                      <a:pt x="6118" y="6450"/>
                    </a:lnTo>
                    <a:lnTo>
                      <a:pt x="6118" y="6412"/>
                    </a:lnTo>
                    <a:lnTo>
                      <a:pt x="6144" y="6374"/>
                    </a:lnTo>
                    <a:lnTo>
                      <a:pt x="6300" y="6355"/>
                    </a:lnTo>
                    <a:lnTo>
                      <a:pt x="6403" y="6335"/>
                    </a:lnTo>
                    <a:lnTo>
                      <a:pt x="6429" y="6259"/>
                    </a:lnTo>
                    <a:lnTo>
                      <a:pt x="6403" y="6221"/>
                    </a:lnTo>
                    <a:lnTo>
                      <a:pt x="6325" y="6278"/>
                    </a:lnTo>
                    <a:lnTo>
                      <a:pt x="6248" y="6201"/>
                    </a:lnTo>
                    <a:lnTo>
                      <a:pt x="6222" y="6067"/>
                    </a:lnTo>
                    <a:lnTo>
                      <a:pt x="6248" y="6067"/>
                    </a:lnTo>
                    <a:lnTo>
                      <a:pt x="6325" y="6106"/>
                    </a:lnTo>
                    <a:lnTo>
                      <a:pt x="6403" y="6048"/>
                    </a:lnTo>
                    <a:lnTo>
                      <a:pt x="6429" y="5991"/>
                    </a:lnTo>
                    <a:lnTo>
                      <a:pt x="6300" y="5991"/>
                    </a:lnTo>
                    <a:lnTo>
                      <a:pt x="6300" y="5914"/>
                    </a:lnTo>
                    <a:lnTo>
                      <a:pt x="6351" y="5876"/>
                    </a:lnTo>
                    <a:lnTo>
                      <a:pt x="6325" y="5819"/>
                    </a:lnTo>
                    <a:lnTo>
                      <a:pt x="6455" y="5819"/>
                    </a:lnTo>
                    <a:lnTo>
                      <a:pt x="6455" y="5723"/>
                    </a:lnTo>
                    <a:lnTo>
                      <a:pt x="6611" y="5723"/>
                    </a:lnTo>
                    <a:lnTo>
                      <a:pt x="6637" y="5665"/>
                    </a:lnTo>
                    <a:lnTo>
                      <a:pt x="6559" y="5589"/>
                    </a:lnTo>
                    <a:lnTo>
                      <a:pt x="6611" y="5532"/>
                    </a:lnTo>
                    <a:lnTo>
                      <a:pt x="6662" y="5493"/>
                    </a:lnTo>
                    <a:lnTo>
                      <a:pt x="6740" y="5493"/>
                    </a:lnTo>
                    <a:lnTo>
                      <a:pt x="6818" y="5455"/>
                    </a:lnTo>
                    <a:lnTo>
                      <a:pt x="6870" y="5455"/>
                    </a:lnTo>
                    <a:lnTo>
                      <a:pt x="6922" y="5378"/>
                    </a:lnTo>
                    <a:lnTo>
                      <a:pt x="6948" y="5302"/>
                    </a:lnTo>
                    <a:lnTo>
                      <a:pt x="7025" y="5283"/>
                    </a:lnTo>
                    <a:lnTo>
                      <a:pt x="7051" y="5225"/>
                    </a:lnTo>
                    <a:lnTo>
                      <a:pt x="7051" y="5149"/>
                    </a:lnTo>
                    <a:lnTo>
                      <a:pt x="6974" y="5149"/>
                    </a:lnTo>
                    <a:lnTo>
                      <a:pt x="6974" y="5072"/>
                    </a:lnTo>
                    <a:lnTo>
                      <a:pt x="7077" y="4996"/>
                    </a:lnTo>
                    <a:lnTo>
                      <a:pt x="7155" y="4881"/>
                    </a:lnTo>
                    <a:lnTo>
                      <a:pt x="7259" y="4804"/>
                    </a:lnTo>
                    <a:lnTo>
                      <a:pt x="7362" y="4766"/>
                    </a:lnTo>
                    <a:lnTo>
                      <a:pt x="7362" y="4823"/>
                    </a:lnTo>
                    <a:lnTo>
                      <a:pt x="7440" y="4881"/>
                    </a:lnTo>
                    <a:lnTo>
                      <a:pt x="7492" y="4881"/>
                    </a:lnTo>
                    <a:lnTo>
                      <a:pt x="7648" y="4900"/>
                    </a:lnTo>
                    <a:lnTo>
                      <a:pt x="7699" y="4842"/>
                    </a:lnTo>
                    <a:lnTo>
                      <a:pt x="7777" y="4804"/>
                    </a:lnTo>
                    <a:lnTo>
                      <a:pt x="7855" y="4728"/>
                    </a:lnTo>
                    <a:lnTo>
                      <a:pt x="7751" y="4766"/>
                    </a:lnTo>
                    <a:lnTo>
                      <a:pt x="7648" y="4804"/>
                    </a:lnTo>
                    <a:lnTo>
                      <a:pt x="7544" y="4766"/>
                    </a:lnTo>
                    <a:lnTo>
                      <a:pt x="7492" y="4747"/>
                    </a:lnTo>
                    <a:lnTo>
                      <a:pt x="7570" y="4747"/>
                    </a:lnTo>
                    <a:lnTo>
                      <a:pt x="7596" y="4728"/>
                    </a:lnTo>
                    <a:lnTo>
                      <a:pt x="7674" y="4613"/>
                    </a:lnTo>
                    <a:lnTo>
                      <a:pt x="7699" y="4594"/>
                    </a:lnTo>
                    <a:lnTo>
                      <a:pt x="7674" y="4536"/>
                    </a:lnTo>
                    <a:lnTo>
                      <a:pt x="7751" y="4517"/>
                    </a:lnTo>
                    <a:lnTo>
                      <a:pt x="7648" y="4460"/>
                    </a:lnTo>
                    <a:lnTo>
                      <a:pt x="7648" y="4383"/>
                    </a:lnTo>
                    <a:lnTo>
                      <a:pt x="7648" y="4307"/>
                    </a:lnTo>
                    <a:lnTo>
                      <a:pt x="7699" y="4268"/>
                    </a:lnTo>
                    <a:lnTo>
                      <a:pt x="7803" y="4230"/>
                    </a:lnTo>
                    <a:lnTo>
                      <a:pt x="7855" y="4211"/>
                    </a:lnTo>
                    <a:lnTo>
                      <a:pt x="7751" y="4192"/>
                    </a:lnTo>
                    <a:lnTo>
                      <a:pt x="7855" y="4153"/>
                    </a:lnTo>
                    <a:lnTo>
                      <a:pt x="7881" y="4058"/>
                    </a:lnTo>
                    <a:lnTo>
                      <a:pt x="7959" y="4039"/>
                    </a:lnTo>
                    <a:lnTo>
                      <a:pt x="7985" y="4115"/>
                    </a:lnTo>
                    <a:lnTo>
                      <a:pt x="8011" y="4230"/>
                    </a:lnTo>
                    <a:lnTo>
                      <a:pt x="8062" y="4345"/>
                    </a:lnTo>
                    <a:lnTo>
                      <a:pt x="8114" y="4307"/>
                    </a:lnTo>
                    <a:lnTo>
                      <a:pt x="8114" y="4230"/>
                    </a:lnTo>
                    <a:lnTo>
                      <a:pt x="8192" y="4268"/>
                    </a:lnTo>
                    <a:lnTo>
                      <a:pt x="8192" y="4153"/>
                    </a:lnTo>
                    <a:lnTo>
                      <a:pt x="8114" y="4058"/>
                    </a:lnTo>
                    <a:lnTo>
                      <a:pt x="8192" y="4058"/>
                    </a:lnTo>
                    <a:lnTo>
                      <a:pt x="8192" y="3981"/>
                    </a:lnTo>
                    <a:lnTo>
                      <a:pt x="8114" y="3905"/>
                    </a:lnTo>
                    <a:lnTo>
                      <a:pt x="8062" y="3847"/>
                    </a:lnTo>
                    <a:lnTo>
                      <a:pt x="8114" y="3809"/>
                    </a:lnTo>
                    <a:lnTo>
                      <a:pt x="8218" y="3751"/>
                    </a:lnTo>
                    <a:lnTo>
                      <a:pt x="8270" y="3732"/>
                    </a:lnTo>
                    <a:lnTo>
                      <a:pt x="8399" y="3751"/>
                    </a:lnTo>
                    <a:lnTo>
                      <a:pt x="8425" y="3771"/>
                    </a:lnTo>
                    <a:lnTo>
                      <a:pt x="8529" y="3771"/>
                    </a:lnTo>
                    <a:lnTo>
                      <a:pt x="8607" y="3809"/>
                    </a:lnTo>
                    <a:lnTo>
                      <a:pt x="8710" y="3847"/>
                    </a:lnTo>
                    <a:lnTo>
                      <a:pt x="8710" y="3732"/>
                    </a:lnTo>
                    <a:lnTo>
                      <a:pt x="8788" y="3675"/>
                    </a:lnTo>
                    <a:lnTo>
                      <a:pt x="8892" y="3675"/>
                    </a:lnTo>
                    <a:lnTo>
                      <a:pt x="8840" y="3598"/>
                    </a:lnTo>
                    <a:lnTo>
                      <a:pt x="8814" y="3579"/>
                    </a:lnTo>
                    <a:lnTo>
                      <a:pt x="8685" y="3656"/>
                    </a:lnTo>
                    <a:lnTo>
                      <a:pt x="8581" y="3598"/>
                    </a:lnTo>
                    <a:lnTo>
                      <a:pt x="8503" y="3579"/>
                    </a:lnTo>
                    <a:lnTo>
                      <a:pt x="8425" y="3617"/>
                    </a:lnTo>
                    <a:lnTo>
                      <a:pt x="8322" y="3675"/>
                    </a:lnTo>
                    <a:lnTo>
                      <a:pt x="8218" y="3617"/>
                    </a:lnTo>
                    <a:lnTo>
                      <a:pt x="8218" y="3579"/>
                    </a:lnTo>
                    <a:lnTo>
                      <a:pt x="8296" y="3541"/>
                    </a:lnTo>
                    <a:lnTo>
                      <a:pt x="8322" y="3464"/>
                    </a:lnTo>
                    <a:lnTo>
                      <a:pt x="8503" y="3426"/>
                    </a:lnTo>
                    <a:lnTo>
                      <a:pt x="8607" y="3445"/>
                    </a:lnTo>
                    <a:lnTo>
                      <a:pt x="8633" y="3369"/>
                    </a:lnTo>
                    <a:lnTo>
                      <a:pt x="8736" y="3388"/>
                    </a:lnTo>
                    <a:lnTo>
                      <a:pt x="8814" y="3369"/>
                    </a:lnTo>
                    <a:lnTo>
                      <a:pt x="8710" y="3292"/>
                    </a:lnTo>
                    <a:lnTo>
                      <a:pt x="8788" y="3292"/>
                    </a:lnTo>
                    <a:lnTo>
                      <a:pt x="8918" y="3311"/>
                    </a:lnTo>
                    <a:lnTo>
                      <a:pt x="8892" y="3235"/>
                    </a:lnTo>
                    <a:lnTo>
                      <a:pt x="8840" y="3196"/>
                    </a:lnTo>
                    <a:lnTo>
                      <a:pt x="8996" y="3158"/>
                    </a:lnTo>
                    <a:lnTo>
                      <a:pt x="8918" y="3120"/>
                    </a:lnTo>
                    <a:lnTo>
                      <a:pt x="8814" y="3139"/>
                    </a:lnTo>
                    <a:lnTo>
                      <a:pt x="8788" y="3082"/>
                    </a:lnTo>
                    <a:lnTo>
                      <a:pt x="8788" y="3005"/>
                    </a:lnTo>
                    <a:lnTo>
                      <a:pt x="8814" y="2928"/>
                    </a:lnTo>
                    <a:lnTo>
                      <a:pt x="8892" y="2909"/>
                    </a:lnTo>
                    <a:lnTo>
                      <a:pt x="8944" y="2852"/>
                    </a:lnTo>
                    <a:lnTo>
                      <a:pt x="9022" y="2833"/>
                    </a:lnTo>
                    <a:lnTo>
                      <a:pt x="9125" y="2775"/>
                    </a:lnTo>
                    <a:lnTo>
                      <a:pt x="9047" y="2737"/>
                    </a:lnTo>
                    <a:lnTo>
                      <a:pt x="9047" y="2660"/>
                    </a:lnTo>
                    <a:lnTo>
                      <a:pt x="9047" y="2603"/>
                    </a:lnTo>
                    <a:lnTo>
                      <a:pt x="9047" y="2546"/>
                    </a:lnTo>
                    <a:lnTo>
                      <a:pt x="9099" y="2469"/>
                    </a:lnTo>
                    <a:lnTo>
                      <a:pt x="9125" y="2431"/>
                    </a:lnTo>
                    <a:lnTo>
                      <a:pt x="9203" y="2469"/>
                    </a:lnTo>
                    <a:lnTo>
                      <a:pt x="9151" y="2584"/>
                    </a:lnTo>
                    <a:lnTo>
                      <a:pt x="9151" y="2622"/>
                    </a:lnTo>
                    <a:lnTo>
                      <a:pt x="9255" y="2584"/>
                    </a:lnTo>
                    <a:lnTo>
                      <a:pt x="9307" y="2680"/>
                    </a:lnTo>
                    <a:lnTo>
                      <a:pt x="9333" y="2622"/>
                    </a:lnTo>
                    <a:lnTo>
                      <a:pt x="9410" y="2680"/>
                    </a:lnTo>
                    <a:lnTo>
                      <a:pt x="9462" y="2622"/>
                    </a:lnTo>
                    <a:lnTo>
                      <a:pt x="9514" y="2603"/>
                    </a:lnTo>
                    <a:lnTo>
                      <a:pt x="9436" y="2546"/>
                    </a:lnTo>
                    <a:lnTo>
                      <a:pt x="9359" y="2507"/>
                    </a:lnTo>
                    <a:lnTo>
                      <a:pt x="9307" y="2431"/>
                    </a:lnTo>
                    <a:lnTo>
                      <a:pt x="9255" y="2373"/>
                    </a:lnTo>
                    <a:lnTo>
                      <a:pt x="9333" y="2373"/>
                    </a:lnTo>
                    <a:lnTo>
                      <a:pt x="9410" y="2354"/>
                    </a:lnTo>
                    <a:lnTo>
                      <a:pt x="9514" y="2431"/>
                    </a:lnTo>
                    <a:lnTo>
                      <a:pt x="9618" y="2527"/>
                    </a:lnTo>
                    <a:lnTo>
                      <a:pt x="9722" y="2584"/>
                    </a:lnTo>
                    <a:lnTo>
                      <a:pt x="9773" y="2622"/>
                    </a:lnTo>
                    <a:lnTo>
                      <a:pt x="9825" y="2699"/>
                    </a:lnTo>
                    <a:lnTo>
                      <a:pt x="9877" y="2699"/>
                    </a:lnTo>
                    <a:lnTo>
                      <a:pt x="9877" y="2622"/>
                    </a:lnTo>
                    <a:lnTo>
                      <a:pt x="9825" y="2527"/>
                    </a:lnTo>
                    <a:lnTo>
                      <a:pt x="9722" y="2507"/>
                    </a:lnTo>
                    <a:lnTo>
                      <a:pt x="9618" y="2393"/>
                    </a:lnTo>
                    <a:lnTo>
                      <a:pt x="9566" y="2316"/>
                    </a:lnTo>
                    <a:lnTo>
                      <a:pt x="9566" y="2239"/>
                    </a:lnTo>
                    <a:lnTo>
                      <a:pt x="9566" y="2220"/>
                    </a:lnTo>
                    <a:lnTo>
                      <a:pt x="9618" y="2144"/>
                    </a:lnTo>
                    <a:lnTo>
                      <a:pt x="9644" y="2067"/>
                    </a:lnTo>
                    <a:lnTo>
                      <a:pt x="9747" y="2067"/>
                    </a:lnTo>
                    <a:lnTo>
                      <a:pt x="9851" y="2048"/>
                    </a:lnTo>
                    <a:lnTo>
                      <a:pt x="9877" y="2048"/>
                    </a:lnTo>
                    <a:lnTo>
                      <a:pt x="9929" y="2048"/>
                    </a:lnTo>
                    <a:lnTo>
                      <a:pt x="9929" y="2125"/>
                    </a:lnTo>
                    <a:lnTo>
                      <a:pt x="9929" y="2201"/>
                    </a:lnTo>
                    <a:lnTo>
                      <a:pt x="9955" y="2316"/>
                    </a:lnTo>
                    <a:lnTo>
                      <a:pt x="9981" y="2431"/>
                    </a:lnTo>
                    <a:lnTo>
                      <a:pt x="9981" y="2278"/>
                    </a:lnTo>
                    <a:lnTo>
                      <a:pt x="10033" y="2086"/>
                    </a:lnTo>
                    <a:lnTo>
                      <a:pt x="10084" y="1971"/>
                    </a:lnTo>
                    <a:lnTo>
                      <a:pt x="10162" y="1857"/>
                    </a:lnTo>
                    <a:lnTo>
                      <a:pt x="10188" y="1857"/>
                    </a:lnTo>
                    <a:lnTo>
                      <a:pt x="10266" y="1837"/>
                    </a:lnTo>
                    <a:lnTo>
                      <a:pt x="10292" y="1991"/>
                    </a:lnTo>
                    <a:lnTo>
                      <a:pt x="10292" y="2125"/>
                    </a:lnTo>
                    <a:lnTo>
                      <a:pt x="10344" y="2297"/>
                    </a:lnTo>
                    <a:lnTo>
                      <a:pt x="10344" y="2373"/>
                    </a:lnTo>
                    <a:lnTo>
                      <a:pt x="10266" y="2469"/>
                    </a:lnTo>
                    <a:lnTo>
                      <a:pt x="10240" y="2546"/>
                    </a:lnTo>
                    <a:lnTo>
                      <a:pt x="10292" y="2469"/>
                    </a:lnTo>
                    <a:lnTo>
                      <a:pt x="10370" y="2316"/>
                    </a:lnTo>
                    <a:lnTo>
                      <a:pt x="10396" y="2239"/>
                    </a:lnTo>
                    <a:lnTo>
                      <a:pt x="10499" y="2201"/>
                    </a:lnTo>
                    <a:lnTo>
                      <a:pt x="10473" y="2144"/>
                    </a:lnTo>
                    <a:lnTo>
                      <a:pt x="10447" y="2048"/>
                    </a:lnTo>
                    <a:lnTo>
                      <a:pt x="10499" y="2010"/>
                    </a:lnTo>
                    <a:lnTo>
                      <a:pt x="10499" y="1914"/>
                    </a:lnTo>
                    <a:lnTo>
                      <a:pt x="10577" y="1837"/>
                    </a:lnTo>
                    <a:lnTo>
                      <a:pt x="10681" y="1818"/>
                    </a:lnTo>
                    <a:lnTo>
                      <a:pt x="10655" y="1895"/>
                    </a:lnTo>
                    <a:lnTo>
                      <a:pt x="10655" y="1933"/>
                    </a:lnTo>
                    <a:lnTo>
                      <a:pt x="10681" y="1971"/>
                    </a:lnTo>
                    <a:lnTo>
                      <a:pt x="10707" y="1895"/>
                    </a:lnTo>
                    <a:lnTo>
                      <a:pt x="10784" y="1895"/>
                    </a:lnTo>
                    <a:lnTo>
                      <a:pt x="10784" y="1818"/>
                    </a:lnTo>
                    <a:lnTo>
                      <a:pt x="10862" y="1818"/>
                    </a:lnTo>
                    <a:lnTo>
                      <a:pt x="10784" y="1684"/>
                    </a:lnTo>
                    <a:lnTo>
                      <a:pt x="10888" y="1703"/>
                    </a:lnTo>
                    <a:lnTo>
                      <a:pt x="10966" y="1761"/>
                    </a:lnTo>
                    <a:lnTo>
                      <a:pt x="11095" y="1857"/>
                    </a:lnTo>
                    <a:lnTo>
                      <a:pt x="11199" y="1971"/>
                    </a:lnTo>
                    <a:lnTo>
                      <a:pt x="11277" y="1991"/>
                    </a:lnTo>
                    <a:lnTo>
                      <a:pt x="11277" y="1895"/>
                    </a:lnTo>
                    <a:lnTo>
                      <a:pt x="11199" y="1818"/>
                    </a:lnTo>
                    <a:lnTo>
                      <a:pt x="11199" y="1742"/>
                    </a:lnTo>
                    <a:lnTo>
                      <a:pt x="11199" y="1665"/>
                    </a:lnTo>
                    <a:lnTo>
                      <a:pt x="11199" y="1589"/>
                    </a:lnTo>
                    <a:lnTo>
                      <a:pt x="11121" y="1589"/>
                    </a:lnTo>
                    <a:lnTo>
                      <a:pt x="11018" y="1550"/>
                    </a:lnTo>
                    <a:lnTo>
                      <a:pt x="10914" y="1531"/>
                    </a:lnTo>
                    <a:lnTo>
                      <a:pt x="10914" y="1474"/>
                    </a:lnTo>
                    <a:lnTo>
                      <a:pt x="10888" y="1359"/>
                    </a:lnTo>
                    <a:lnTo>
                      <a:pt x="10966" y="1378"/>
                    </a:lnTo>
                    <a:lnTo>
                      <a:pt x="10992" y="1455"/>
                    </a:lnTo>
                    <a:lnTo>
                      <a:pt x="11070" y="1512"/>
                    </a:lnTo>
                    <a:lnTo>
                      <a:pt x="11070" y="1378"/>
                    </a:lnTo>
                    <a:lnTo>
                      <a:pt x="11095" y="1321"/>
                    </a:lnTo>
                    <a:lnTo>
                      <a:pt x="11121" y="1378"/>
                    </a:lnTo>
                    <a:lnTo>
                      <a:pt x="11199" y="1321"/>
                    </a:lnTo>
                    <a:lnTo>
                      <a:pt x="11225" y="1397"/>
                    </a:lnTo>
                    <a:lnTo>
                      <a:pt x="11277" y="1378"/>
                    </a:lnTo>
                    <a:lnTo>
                      <a:pt x="11303" y="1436"/>
                    </a:lnTo>
                    <a:lnTo>
                      <a:pt x="11303" y="1474"/>
                    </a:lnTo>
                    <a:lnTo>
                      <a:pt x="11407" y="1512"/>
                    </a:lnTo>
                    <a:lnTo>
                      <a:pt x="11433" y="1474"/>
                    </a:lnTo>
                    <a:lnTo>
                      <a:pt x="11407" y="1397"/>
                    </a:lnTo>
                    <a:lnTo>
                      <a:pt x="11510" y="1397"/>
                    </a:lnTo>
                    <a:lnTo>
                      <a:pt x="11614" y="1378"/>
                    </a:lnTo>
                    <a:lnTo>
                      <a:pt x="11692" y="1397"/>
                    </a:lnTo>
                    <a:lnTo>
                      <a:pt x="11718" y="1397"/>
                    </a:lnTo>
                    <a:lnTo>
                      <a:pt x="11692" y="1455"/>
                    </a:lnTo>
                    <a:lnTo>
                      <a:pt x="11692" y="1474"/>
                    </a:lnTo>
                    <a:lnTo>
                      <a:pt x="11821" y="1512"/>
                    </a:lnTo>
                    <a:lnTo>
                      <a:pt x="11744" y="1531"/>
                    </a:lnTo>
                    <a:lnTo>
                      <a:pt x="11795" y="1608"/>
                    </a:lnTo>
                    <a:lnTo>
                      <a:pt x="11847" y="1627"/>
                    </a:lnTo>
                    <a:lnTo>
                      <a:pt x="11925" y="1627"/>
                    </a:lnTo>
                    <a:lnTo>
                      <a:pt x="11925" y="1512"/>
                    </a:lnTo>
                    <a:lnTo>
                      <a:pt x="11925" y="1436"/>
                    </a:lnTo>
                    <a:lnTo>
                      <a:pt x="11899" y="1378"/>
                    </a:lnTo>
                    <a:lnTo>
                      <a:pt x="11899" y="1321"/>
                    </a:lnTo>
                    <a:lnTo>
                      <a:pt x="11925" y="1302"/>
                    </a:lnTo>
                    <a:lnTo>
                      <a:pt x="12003" y="1225"/>
                    </a:lnTo>
                    <a:lnTo>
                      <a:pt x="12029" y="1129"/>
                    </a:lnTo>
                    <a:lnTo>
                      <a:pt x="12132" y="1014"/>
                    </a:lnTo>
                    <a:lnTo>
                      <a:pt x="12314" y="995"/>
                    </a:lnTo>
                    <a:lnTo>
                      <a:pt x="12418" y="995"/>
                    </a:lnTo>
                    <a:lnTo>
                      <a:pt x="12340" y="900"/>
                    </a:lnTo>
                    <a:lnTo>
                      <a:pt x="12366" y="823"/>
                    </a:lnTo>
                    <a:lnTo>
                      <a:pt x="12521" y="746"/>
                    </a:lnTo>
                    <a:lnTo>
                      <a:pt x="12469" y="708"/>
                    </a:lnTo>
                    <a:lnTo>
                      <a:pt x="12418" y="670"/>
                    </a:lnTo>
                    <a:lnTo>
                      <a:pt x="12314" y="593"/>
                    </a:lnTo>
                    <a:lnTo>
                      <a:pt x="12340" y="593"/>
                    </a:lnTo>
                    <a:lnTo>
                      <a:pt x="12469" y="593"/>
                    </a:lnTo>
                    <a:lnTo>
                      <a:pt x="12469" y="536"/>
                    </a:lnTo>
                    <a:lnTo>
                      <a:pt x="12444" y="440"/>
                    </a:lnTo>
                    <a:lnTo>
                      <a:pt x="12521" y="402"/>
                    </a:lnTo>
                    <a:lnTo>
                      <a:pt x="12547" y="459"/>
                    </a:lnTo>
                    <a:lnTo>
                      <a:pt x="12651" y="364"/>
                    </a:lnTo>
                    <a:lnTo>
                      <a:pt x="12651" y="402"/>
                    </a:lnTo>
                    <a:lnTo>
                      <a:pt x="12729" y="440"/>
                    </a:lnTo>
                    <a:lnTo>
                      <a:pt x="12781" y="459"/>
                    </a:lnTo>
                    <a:lnTo>
                      <a:pt x="12832" y="555"/>
                    </a:lnTo>
                    <a:lnTo>
                      <a:pt x="12884" y="536"/>
                    </a:lnTo>
                    <a:lnTo>
                      <a:pt x="12962" y="479"/>
                    </a:lnTo>
                    <a:lnTo>
                      <a:pt x="13040" y="440"/>
                    </a:lnTo>
                    <a:lnTo>
                      <a:pt x="13066" y="440"/>
                    </a:lnTo>
                    <a:lnTo>
                      <a:pt x="13143" y="459"/>
                    </a:lnTo>
                    <a:lnTo>
                      <a:pt x="13092" y="555"/>
                    </a:lnTo>
                    <a:lnTo>
                      <a:pt x="13066" y="612"/>
                    </a:lnTo>
                    <a:lnTo>
                      <a:pt x="12962" y="689"/>
                    </a:lnTo>
                    <a:lnTo>
                      <a:pt x="12936" y="785"/>
                    </a:lnTo>
                    <a:lnTo>
                      <a:pt x="12884" y="861"/>
                    </a:lnTo>
                    <a:lnTo>
                      <a:pt x="12884" y="919"/>
                    </a:lnTo>
                    <a:lnTo>
                      <a:pt x="12884" y="976"/>
                    </a:lnTo>
                    <a:lnTo>
                      <a:pt x="12884" y="1072"/>
                    </a:lnTo>
                    <a:lnTo>
                      <a:pt x="12884" y="1129"/>
                    </a:lnTo>
                    <a:lnTo>
                      <a:pt x="12936" y="1148"/>
                    </a:lnTo>
                    <a:lnTo>
                      <a:pt x="12858" y="1168"/>
                    </a:lnTo>
                    <a:lnTo>
                      <a:pt x="12832" y="1244"/>
                    </a:lnTo>
                    <a:lnTo>
                      <a:pt x="12832" y="1321"/>
                    </a:lnTo>
                    <a:lnTo>
                      <a:pt x="12858" y="1436"/>
                    </a:lnTo>
                    <a:lnTo>
                      <a:pt x="12962" y="1378"/>
                    </a:lnTo>
                    <a:lnTo>
                      <a:pt x="12988" y="1302"/>
                    </a:lnTo>
                    <a:lnTo>
                      <a:pt x="13066" y="1206"/>
                    </a:lnTo>
                    <a:lnTo>
                      <a:pt x="13092" y="1091"/>
                    </a:lnTo>
                    <a:lnTo>
                      <a:pt x="13040" y="1168"/>
                    </a:lnTo>
                    <a:lnTo>
                      <a:pt x="13066" y="1014"/>
                    </a:lnTo>
                    <a:lnTo>
                      <a:pt x="13143" y="938"/>
                    </a:lnTo>
                    <a:lnTo>
                      <a:pt x="13169" y="842"/>
                    </a:lnTo>
                    <a:lnTo>
                      <a:pt x="13195" y="785"/>
                    </a:lnTo>
                    <a:lnTo>
                      <a:pt x="13247" y="766"/>
                    </a:lnTo>
                    <a:lnTo>
                      <a:pt x="13299" y="632"/>
                    </a:lnTo>
                    <a:lnTo>
                      <a:pt x="13351" y="517"/>
                    </a:lnTo>
                    <a:lnTo>
                      <a:pt x="13403" y="402"/>
                    </a:lnTo>
                    <a:lnTo>
                      <a:pt x="13455" y="325"/>
                    </a:lnTo>
                    <a:lnTo>
                      <a:pt x="13506" y="287"/>
                    </a:lnTo>
                    <a:lnTo>
                      <a:pt x="13558" y="306"/>
                    </a:lnTo>
                    <a:lnTo>
                      <a:pt x="13610" y="383"/>
                    </a:lnTo>
                    <a:lnTo>
                      <a:pt x="13610" y="440"/>
                    </a:lnTo>
                    <a:lnTo>
                      <a:pt x="13610" y="517"/>
                    </a:lnTo>
                    <a:lnTo>
                      <a:pt x="13558" y="593"/>
                    </a:lnTo>
                    <a:lnTo>
                      <a:pt x="13584" y="612"/>
                    </a:lnTo>
                    <a:lnTo>
                      <a:pt x="13688" y="689"/>
                    </a:lnTo>
                    <a:lnTo>
                      <a:pt x="13662" y="823"/>
                    </a:lnTo>
                    <a:lnTo>
                      <a:pt x="13688" y="919"/>
                    </a:lnTo>
                    <a:lnTo>
                      <a:pt x="13766" y="861"/>
                    </a:lnTo>
                    <a:lnTo>
                      <a:pt x="13792" y="785"/>
                    </a:lnTo>
                    <a:lnTo>
                      <a:pt x="13921" y="785"/>
                    </a:lnTo>
                    <a:lnTo>
                      <a:pt x="13895" y="670"/>
                    </a:lnTo>
                    <a:lnTo>
                      <a:pt x="13895" y="612"/>
                    </a:lnTo>
                    <a:lnTo>
                      <a:pt x="13973" y="593"/>
                    </a:lnTo>
                    <a:lnTo>
                      <a:pt x="13921" y="517"/>
                    </a:lnTo>
                    <a:lnTo>
                      <a:pt x="13973" y="459"/>
                    </a:lnTo>
                    <a:lnTo>
                      <a:pt x="13999" y="383"/>
                    </a:lnTo>
                    <a:lnTo>
                      <a:pt x="14025" y="287"/>
                    </a:lnTo>
                    <a:lnTo>
                      <a:pt x="14025" y="211"/>
                    </a:lnTo>
                    <a:lnTo>
                      <a:pt x="14025" y="153"/>
                    </a:lnTo>
                    <a:lnTo>
                      <a:pt x="14025" y="19"/>
                    </a:lnTo>
                    <a:lnTo>
                      <a:pt x="14077" y="57"/>
                    </a:lnTo>
                    <a:lnTo>
                      <a:pt x="14129" y="96"/>
                    </a:lnTo>
                    <a:lnTo>
                      <a:pt x="14284" y="0"/>
                    </a:lnTo>
                    <a:lnTo>
                      <a:pt x="14310" y="0"/>
                    </a:lnTo>
                    <a:lnTo>
                      <a:pt x="14414" y="19"/>
                    </a:lnTo>
                    <a:lnTo>
                      <a:pt x="14414" y="96"/>
                    </a:lnTo>
                    <a:lnTo>
                      <a:pt x="14517" y="77"/>
                    </a:lnTo>
                    <a:lnTo>
                      <a:pt x="14543" y="172"/>
                    </a:lnTo>
                    <a:lnTo>
                      <a:pt x="14517" y="306"/>
                    </a:lnTo>
                    <a:lnTo>
                      <a:pt x="14310" y="306"/>
                    </a:lnTo>
                    <a:lnTo>
                      <a:pt x="14284" y="383"/>
                    </a:lnTo>
                    <a:lnTo>
                      <a:pt x="14388" y="440"/>
                    </a:lnTo>
                    <a:lnTo>
                      <a:pt x="14284" y="536"/>
                    </a:lnTo>
                    <a:lnTo>
                      <a:pt x="14336" y="536"/>
                    </a:lnTo>
                    <a:lnTo>
                      <a:pt x="14492" y="440"/>
                    </a:lnTo>
                    <a:lnTo>
                      <a:pt x="14543" y="479"/>
                    </a:lnTo>
                    <a:lnTo>
                      <a:pt x="14492" y="593"/>
                    </a:lnTo>
                    <a:lnTo>
                      <a:pt x="14414" y="689"/>
                    </a:lnTo>
                    <a:lnTo>
                      <a:pt x="14440" y="708"/>
                    </a:lnTo>
                    <a:lnTo>
                      <a:pt x="14492" y="670"/>
                    </a:lnTo>
                    <a:lnTo>
                      <a:pt x="14543" y="670"/>
                    </a:lnTo>
                    <a:lnTo>
                      <a:pt x="14621" y="689"/>
                    </a:lnTo>
                    <a:lnTo>
                      <a:pt x="14647" y="708"/>
                    </a:lnTo>
                    <a:lnTo>
                      <a:pt x="14751" y="632"/>
                    </a:lnTo>
                    <a:lnTo>
                      <a:pt x="14725" y="536"/>
                    </a:lnTo>
                    <a:lnTo>
                      <a:pt x="14699" y="402"/>
                    </a:lnTo>
                    <a:lnTo>
                      <a:pt x="14647" y="306"/>
                    </a:lnTo>
                    <a:lnTo>
                      <a:pt x="14725" y="211"/>
                    </a:lnTo>
                    <a:lnTo>
                      <a:pt x="14803" y="172"/>
                    </a:lnTo>
                    <a:lnTo>
                      <a:pt x="14854" y="172"/>
                    </a:lnTo>
                    <a:lnTo>
                      <a:pt x="14958" y="153"/>
                    </a:lnTo>
                    <a:lnTo>
                      <a:pt x="15010" y="172"/>
                    </a:lnTo>
                    <a:lnTo>
                      <a:pt x="15036" y="211"/>
                    </a:lnTo>
                    <a:lnTo>
                      <a:pt x="15062" y="287"/>
                    </a:lnTo>
                    <a:lnTo>
                      <a:pt x="15062" y="306"/>
                    </a:lnTo>
                    <a:lnTo>
                      <a:pt x="15062" y="325"/>
                    </a:lnTo>
                    <a:lnTo>
                      <a:pt x="15114" y="325"/>
                    </a:lnTo>
                    <a:lnTo>
                      <a:pt x="15166" y="306"/>
                    </a:lnTo>
                    <a:lnTo>
                      <a:pt x="15269" y="249"/>
                    </a:lnTo>
                    <a:lnTo>
                      <a:pt x="15321" y="287"/>
                    </a:lnTo>
                    <a:lnTo>
                      <a:pt x="15321" y="325"/>
                    </a:lnTo>
                    <a:lnTo>
                      <a:pt x="15373" y="306"/>
                    </a:lnTo>
                    <a:lnTo>
                      <a:pt x="15425" y="230"/>
                    </a:lnTo>
                    <a:lnTo>
                      <a:pt x="15529" y="287"/>
                    </a:lnTo>
                    <a:lnTo>
                      <a:pt x="15632" y="306"/>
                    </a:lnTo>
                    <a:lnTo>
                      <a:pt x="15684" y="325"/>
                    </a:lnTo>
                    <a:lnTo>
                      <a:pt x="15580" y="383"/>
                    </a:lnTo>
                    <a:lnTo>
                      <a:pt x="15684" y="383"/>
                    </a:lnTo>
                    <a:lnTo>
                      <a:pt x="15866" y="364"/>
                    </a:lnTo>
                    <a:lnTo>
                      <a:pt x="15891" y="402"/>
                    </a:lnTo>
                    <a:lnTo>
                      <a:pt x="15969" y="440"/>
                    </a:lnTo>
                    <a:lnTo>
                      <a:pt x="16099" y="459"/>
                    </a:lnTo>
                    <a:lnTo>
                      <a:pt x="16151" y="555"/>
                    </a:lnTo>
                    <a:lnTo>
                      <a:pt x="16099" y="612"/>
                    </a:lnTo>
                    <a:lnTo>
                      <a:pt x="15995" y="670"/>
                    </a:lnTo>
                    <a:lnTo>
                      <a:pt x="15943" y="708"/>
                    </a:lnTo>
                    <a:lnTo>
                      <a:pt x="15866" y="785"/>
                    </a:lnTo>
                    <a:lnTo>
                      <a:pt x="15788" y="842"/>
                    </a:lnTo>
                    <a:lnTo>
                      <a:pt x="15684" y="938"/>
                    </a:lnTo>
                    <a:lnTo>
                      <a:pt x="15554" y="976"/>
                    </a:lnTo>
                    <a:lnTo>
                      <a:pt x="15425" y="976"/>
                    </a:lnTo>
                    <a:lnTo>
                      <a:pt x="15347" y="976"/>
                    </a:lnTo>
                    <a:lnTo>
                      <a:pt x="15243" y="938"/>
                    </a:lnTo>
                    <a:lnTo>
                      <a:pt x="15166" y="976"/>
                    </a:lnTo>
                    <a:lnTo>
                      <a:pt x="15062" y="938"/>
                    </a:lnTo>
                    <a:lnTo>
                      <a:pt x="14932" y="938"/>
                    </a:lnTo>
                    <a:lnTo>
                      <a:pt x="14932" y="976"/>
                    </a:lnTo>
                    <a:lnTo>
                      <a:pt x="14932" y="1014"/>
                    </a:lnTo>
                    <a:lnTo>
                      <a:pt x="14958" y="1053"/>
                    </a:lnTo>
                    <a:lnTo>
                      <a:pt x="15140" y="1053"/>
                    </a:lnTo>
                    <a:lnTo>
                      <a:pt x="15166" y="1072"/>
                    </a:lnTo>
                    <a:lnTo>
                      <a:pt x="15243" y="1091"/>
                    </a:lnTo>
                    <a:lnTo>
                      <a:pt x="15425" y="1129"/>
                    </a:lnTo>
                    <a:lnTo>
                      <a:pt x="15477" y="1168"/>
                    </a:lnTo>
                    <a:lnTo>
                      <a:pt x="15451" y="1206"/>
                    </a:lnTo>
                    <a:lnTo>
                      <a:pt x="15658" y="1148"/>
                    </a:lnTo>
                    <a:lnTo>
                      <a:pt x="15736" y="1206"/>
                    </a:lnTo>
                    <a:lnTo>
                      <a:pt x="15762" y="1225"/>
                    </a:lnTo>
                    <a:lnTo>
                      <a:pt x="15736" y="1282"/>
                    </a:lnTo>
                    <a:lnTo>
                      <a:pt x="15658" y="1302"/>
                    </a:lnTo>
                    <a:lnTo>
                      <a:pt x="15632" y="1378"/>
                    </a:lnTo>
                    <a:lnTo>
                      <a:pt x="15580" y="1455"/>
                    </a:lnTo>
                    <a:lnTo>
                      <a:pt x="15684" y="1397"/>
                    </a:lnTo>
                    <a:lnTo>
                      <a:pt x="15762" y="1378"/>
                    </a:lnTo>
                    <a:lnTo>
                      <a:pt x="15788" y="1378"/>
                    </a:lnTo>
                    <a:lnTo>
                      <a:pt x="15840" y="1359"/>
                    </a:lnTo>
                    <a:lnTo>
                      <a:pt x="15840" y="1378"/>
                    </a:lnTo>
                    <a:lnTo>
                      <a:pt x="15891" y="1436"/>
                    </a:lnTo>
                    <a:lnTo>
                      <a:pt x="15891" y="1397"/>
                    </a:lnTo>
                    <a:lnTo>
                      <a:pt x="15866" y="1302"/>
                    </a:lnTo>
                    <a:lnTo>
                      <a:pt x="15943" y="1359"/>
                    </a:lnTo>
                    <a:lnTo>
                      <a:pt x="15969" y="1359"/>
                    </a:lnTo>
                    <a:lnTo>
                      <a:pt x="16047" y="1359"/>
                    </a:lnTo>
                    <a:lnTo>
                      <a:pt x="16047" y="1378"/>
                    </a:lnTo>
                    <a:lnTo>
                      <a:pt x="16099" y="1378"/>
                    </a:lnTo>
                    <a:lnTo>
                      <a:pt x="16073" y="1282"/>
                    </a:lnTo>
                    <a:lnTo>
                      <a:pt x="16073" y="1225"/>
                    </a:lnTo>
                    <a:lnTo>
                      <a:pt x="16151" y="1206"/>
                    </a:lnTo>
                    <a:lnTo>
                      <a:pt x="16203" y="1225"/>
                    </a:lnTo>
                    <a:lnTo>
                      <a:pt x="16280" y="1206"/>
                    </a:lnTo>
                    <a:lnTo>
                      <a:pt x="16306" y="1206"/>
                    </a:lnTo>
                    <a:lnTo>
                      <a:pt x="16358" y="1225"/>
                    </a:lnTo>
                    <a:lnTo>
                      <a:pt x="16358" y="1244"/>
                    </a:lnTo>
                    <a:lnTo>
                      <a:pt x="16358" y="1282"/>
                    </a:lnTo>
                    <a:lnTo>
                      <a:pt x="16384" y="1302"/>
                    </a:lnTo>
                    <a:lnTo>
                      <a:pt x="16384" y="1321"/>
                    </a:lnTo>
                    <a:lnTo>
                      <a:pt x="16384" y="1359"/>
                    </a:lnTo>
                    <a:lnTo>
                      <a:pt x="16384" y="1378"/>
                    </a:lnTo>
                    <a:lnTo>
                      <a:pt x="16358" y="1397"/>
                    </a:lnTo>
                    <a:lnTo>
                      <a:pt x="16358" y="1436"/>
                    </a:lnTo>
                    <a:lnTo>
                      <a:pt x="16358" y="1455"/>
                    </a:lnTo>
                    <a:lnTo>
                      <a:pt x="16306" y="1474"/>
                    </a:lnTo>
                    <a:lnTo>
                      <a:pt x="16280" y="1474"/>
                    </a:lnTo>
                    <a:lnTo>
                      <a:pt x="16280" y="1512"/>
                    </a:lnTo>
                    <a:lnTo>
                      <a:pt x="16254" y="1512"/>
                    </a:lnTo>
                    <a:lnTo>
                      <a:pt x="16203" y="1512"/>
                    </a:lnTo>
                    <a:lnTo>
                      <a:pt x="16177" y="1512"/>
                    </a:lnTo>
                    <a:lnTo>
                      <a:pt x="16177" y="1474"/>
                    </a:lnTo>
                    <a:lnTo>
                      <a:pt x="16151" y="1474"/>
                    </a:lnTo>
                    <a:lnTo>
                      <a:pt x="16099" y="1474"/>
                    </a:lnTo>
                    <a:lnTo>
                      <a:pt x="16099" y="1455"/>
                    </a:lnTo>
                    <a:lnTo>
                      <a:pt x="16073" y="1455"/>
                    </a:lnTo>
                    <a:lnTo>
                      <a:pt x="16047" y="1455"/>
                    </a:lnTo>
                    <a:lnTo>
                      <a:pt x="15995" y="1436"/>
                    </a:lnTo>
                    <a:lnTo>
                      <a:pt x="15969" y="1436"/>
                    </a:lnTo>
                    <a:lnTo>
                      <a:pt x="15969" y="1455"/>
                    </a:lnTo>
                    <a:lnTo>
                      <a:pt x="15969" y="1474"/>
                    </a:lnTo>
                    <a:lnTo>
                      <a:pt x="15969" y="1512"/>
                    </a:lnTo>
                    <a:lnTo>
                      <a:pt x="15969" y="1531"/>
                    </a:lnTo>
                    <a:lnTo>
                      <a:pt x="15969" y="1550"/>
                    </a:lnTo>
                    <a:lnTo>
                      <a:pt x="15969" y="1589"/>
                    </a:lnTo>
                    <a:lnTo>
                      <a:pt x="15995" y="1589"/>
                    </a:lnTo>
                    <a:lnTo>
                      <a:pt x="15995" y="1608"/>
                    </a:lnTo>
                    <a:lnTo>
                      <a:pt x="15995" y="1627"/>
                    </a:lnTo>
                    <a:lnTo>
                      <a:pt x="15995" y="1665"/>
                    </a:lnTo>
                    <a:lnTo>
                      <a:pt x="15969" y="1684"/>
                    </a:lnTo>
                    <a:lnTo>
                      <a:pt x="15969" y="1703"/>
                    </a:lnTo>
                    <a:lnTo>
                      <a:pt x="15943" y="1703"/>
                    </a:lnTo>
                    <a:lnTo>
                      <a:pt x="15943" y="1742"/>
                    </a:lnTo>
                    <a:lnTo>
                      <a:pt x="15891" y="1761"/>
                    </a:lnTo>
                    <a:lnTo>
                      <a:pt x="15866" y="1780"/>
                    </a:lnTo>
                    <a:lnTo>
                      <a:pt x="15840" y="1818"/>
                    </a:lnTo>
                    <a:lnTo>
                      <a:pt x="15788" y="1837"/>
                    </a:lnTo>
                    <a:lnTo>
                      <a:pt x="15762" y="1857"/>
                    </a:lnTo>
                    <a:lnTo>
                      <a:pt x="15736" y="1895"/>
                    </a:lnTo>
                    <a:lnTo>
                      <a:pt x="15684" y="1895"/>
                    </a:lnTo>
                    <a:lnTo>
                      <a:pt x="15684" y="1914"/>
                    </a:lnTo>
                    <a:lnTo>
                      <a:pt x="15658" y="1914"/>
                    </a:lnTo>
                    <a:lnTo>
                      <a:pt x="15658" y="1933"/>
                    </a:lnTo>
                    <a:lnTo>
                      <a:pt x="15632" y="1971"/>
                    </a:lnTo>
                    <a:lnTo>
                      <a:pt x="15632" y="1991"/>
                    </a:lnTo>
                    <a:lnTo>
                      <a:pt x="15632" y="2010"/>
                    </a:lnTo>
                    <a:lnTo>
                      <a:pt x="15658" y="2048"/>
                    </a:lnTo>
                    <a:lnTo>
                      <a:pt x="15658" y="2067"/>
                    </a:lnTo>
                    <a:lnTo>
                      <a:pt x="15658" y="2086"/>
                    </a:lnTo>
                    <a:lnTo>
                      <a:pt x="15632" y="2086"/>
                    </a:lnTo>
                    <a:lnTo>
                      <a:pt x="15632" y="2125"/>
                    </a:lnTo>
                    <a:lnTo>
                      <a:pt x="15632" y="2144"/>
                    </a:lnTo>
                    <a:lnTo>
                      <a:pt x="15580" y="2144"/>
                    </a:lnTo>
                    <a:lnTo>
                      <a:pt x="15580" y="2163"/>
                    </a:lnTo>
                    <a:lnTo>
                      <a:pt x="15554" y="2201"/>
                    </a:lnTo>
                    <a:lnTo>
                      <a:pt x="15425" y="2144"/>
                    </a:lnTo>
                    <a:lnTo>
                      <a:pt x="15373" y="2067"/>
                    </a:lnTo>
                    <a:lnTo>
                      <a:pt x="15425" y="1971"/>
                    </a:lnTo>
                    <a:lnTo>
                      <a:pt x="15451" y="1895"/>
                    </a:lnTo>
                    <a:lnTo>
                      <a:pt x="15529" y="1780"/>
                    </a:lnTo>
                    <a:lnTo>
                      <a:pt x="15554" y="1761"/>
                    </a:lnTo>
                    <a:lnTo>
                      <a:pt x="15529" y="1684"/>
                    </a:lnTo>
                    <a:lnTo>
                      <a:pt x="15529" y="1627"/>
                    </a:lnTo>
                    <a:lnTo>
                      <a:pt x="15451" y="1531"/>
                    </a:lnTo>
                    <a:lnTo>
                      <a:pt x="15347" y="1455"/>
                    </a:lnTo>
                    <a:lnTo>
                      <a:pt x="15269" y="1397"/>
                    </a:lnTo>
                    <a:lnTo>
                      <a:pt x="15243" y="1397"/>
                    </a:lnTo>
                    <a:lnTo>
                      <a:pt x="15140" y="1359"/>
                    </a:lnTo>
                    <a:lnTo>
                      <a:pt x="15062" y="1359"/>
                    </a:lnTo>
                    <a:lnTo>
                      <a:pt x="14932" y="1359"/>
                    </a:lnTo>
                    <a:lnTo>
                      <a:pt x="14829" y="1302"/>
                    </a:lnTo>
                    <a:lnTo>
                      <a:pt x="14725" y="1206"/>
                    </a:lnTo>
                    <a:lnTo>
                      <a:pt x="14647" y="1168"/>
                    </a:lnTo>
                    <a:lnTo>
                      <a:pt x="14621" y="1148"/>
                    </a:lnTo>
                    <a:lnTo>
                      <a:pt x="14492" y="1168"/>
                    </a:lnTo>
                    <a:lnTo>
                      <a:pt x="14388" y="1206"/>
                    </a:lnTo>
                    <a:lnTo>
                      <a:pt x="14232" y="1282"/>
                    </a:lnTo>
                    <a:lnTo>
                      <a:pt x="14129" y="1359"/>
                    </a:lnTo>
                    <a:lnTo>
                      <a:pt x="14077" y="1378"/>
                    </a:lnTo>
                    <a:lnTo>
                      <a:pt x="14025" y="1397"/>
                    </a:lnTo>
                    <a:lnTo>
                      <a:pt x="13895" y="1436"/>
                    </a:lnTo>
                    <a:lnTo>
                      <a:pt x="13766" y="1455"/>
                    </a:lnTo>
                    <a:lnTo>
                      <a:pt x="13662" y="1531"/>
                    </a:lnTo>
                    <a:lnTo>
                      <a:pt x="13558" y="1627"/>
                    </a:lnTo>
                    <a:lnTo>
                      <a:pt x="13506" y="1761"/>
                    </a:lnTo>
                    <a:lnTo>
                      <a:pt x="13481" y="1895"/>
                    </a:lnTo>
                    <a:lnTo>
                      <a:pt x="13506" y="1991"/>
                    </a:lnTo>
                    <a:lnTo>
                      <a:pt x="13506" y="2086"/>
                    </a:lnTo>
                    <a:lnTo>
                      <a:pt x="13506" y="2201"/>
                    </a:lnTo>
                    <a:lnTo>
                      <a:pt x="13558" y="2297"/>
                    </a:lnTo>
                    <a:lnTo>
                      <a:pt x="13584" y="2393"/>
                    </a:lnTo>
                    <a:lnTo>
                      <a:pt x="13610" y="2469"/>
                    </a:lnTo>
                    <a:lnTo>
                      <a:pt x="13610" y="2584"/>
                    </a:lnTo>
                    <a:lnTo>
                      <a:pt x="13481" y="2660"/>
                    </a:lnTo>
                    <a:lnTo>
                      <a:pt x="13377" y="2756"/>
                    </a:lnTo>
                    <a:lnTo>
                      <a:pt x="13299" y="2852"/>
                    </a:lnTo>
                    <a:lnTo>
                      <a:pt x="13195" y="2967"/>
                    </a:lnTo>
                    <a:lnTo>
                      <a:pt x="13040" y="3043"/>
                    </a:lnTo>
                    <a:lnTo>
                      <a:pt x="12936" y="3005"/>
                    </a:lnTo>
                    <a:lnTo>
                      <a:pt x="12858" y="2967"/>
                    </a:lnTo>
                    <a:lnTo>
                      <a:pt x="12755" y="2890"/>
                    </a:lnTo>
                    <a:lnTo>
                      <a:pt x="12651" y="2833"/>
                    </a:lnTo>
                    <a:lnTo>
                      <a:pt x="12547" y="2928"/>
                    </a:lnTo>
                    <a:lnTo>
                      <a:pt x="12469" y="3005"/>
                    </a:lnTo>
                    <a:lnTo>
                      <a:pt x="12418" y="3062"/>
                    </a:lnTo>
                    <a:lnTo>
                      <a:pt x="12340" y="3082"/>
                    </a:lnTo>
                    <a:lnTo>
                      <a:pt x="12210" y="3120"/>
                    </a:lnTo>
                    <a:lnTo>
                      <a:pt x="12029" y="3082"/>
                    </a:lnTo>
                    <a:lnTo>
                      <a:pt x="11847" y="3062"/>
                    </a:lnTo>
                    <a:lnTo>
                      <a:pt x="11744" y="3062"/>
                    </a:lnTo>
                    <a:lnTo>
                      <a:pt x="11692" y="3005"/>
                    </a:lnTo>
                    <a:lnTo>
                      <a:pt x="11614" y="2890"/>
                    </a:lnTo>
                    <a:lnTo>
                      <a:pt x="11484" y="2775"/>
                    </a:lnTo>
                    <a:lnTo>
                      <a:pt x="11303" y="2660"/>
                    </a:lnTo>
                    <a:lnTo>
                      <a:pt x="11225" y="2584"/>
                    </a:lnTo>
                    <a:lnTo>
                      <a:pt x="11095" y="2507"/>
                    </a:lnTo>
                    <a:lnTo>
                      <a:pt x="10914" y="2469"/>
                    </a:lnTo>
                    <a:lnTo>
                      <a:pt x="10784" y="2527"/>
                    </a:lnTo>
                    <a:lnTo>
                      <a:pt x="10810" y="2622"/>
                    </a:lnTo>
                    <a:lnTo>
                      <a:pt x="10888" y="2699"/>
                    </a:lnTo>
                    <a:lnTo>
                      <a:pt x="10784" y="2756"/>
                    </a:lnTo>
                    <a:lnTo>
                      <a:pt x="10681" y="2737"/>
                    </a:lnTo>
                    <a:lnTo>
                      <a:pt x="10603" y="2756"/>
                    </a:lnTo>
                    <a:lnTo>
                      <a:pt x="10577" y="2814"/>
                    </a:lnTo>
                    <a:lnTo>
                      <a:pt x="10551" y="2833"/>
                    </a:lnTo>
                    <a:lnTo>
                      <a:pt x="10473" y="2833"/>
                    </a:lnTo>
                    <a:lnTo>
                      <a:pt x="10396" y="2833"/>
                    </a:lnTo>
                    <a:lnTo>
                      <a:pt x="10344" y="2833"/>
                    </a:lnTo>
                    <a:lnTo>
                      <a:pt x="10266" y="2852"/>
                    </a:lnTo>
                    <a:lnTo>
                      <a:pt x="10292" y="2928"/>
                    </a:lnTo>
                    <a:lnTo>
                      <a:pt x="10344" y="2967"/>
                    </a:lnTo>
                    <a:lnTo>
                      <a:pt x="10370" y="3043"/>
                    </a:lnTo>
                    <a:lnTo>
                      <a:pt x="10370" y="3120"/>
                    </a:lnTo>
                    <a:lnTo>
                      <a:pt x="10344" y="3158"/>
                    </a:lnTo>
                    <a:lnTo>
                      <a:pt x="10292" y="3292"/>
                    </a:lnTo>
                    <a:lnTo>
                      <a:pt x="10266" y="3369"/>
                    </a:lnTo>
                    <a:lnTo>
                      <a:pt x="10266" y="3464"/>
                    </a:lnTo>
                    <a:lnTo>
                      <a:pt x="10370" y="3503"/>
                    </a:lnTo>
                    <a:lnTo>
                      <a:pt x="10396" y="3522"/>
                    </a:lnTo>
                    <a:lnTo>
                      <a:pt x="10344" y="3598"/>
                    </a:lnTo>
                    <a:lnTo>
                      <a:pt x="10266" y="3617"/>
                    </a:lnTo>
                    <a:lnTo>
                      <a:pt x="10240" y="3617"/>
                    </a:lnTo>
                    <a:lnTo>
                      <a:pt x="10162" y="3598"/>
                    </a:lnTo>
                    <a:lnTo>
                      <a:pt x="10059" y="3598"/>
                    </a:lnTo>
                    <a:lnTo>
                      <a:pt x="9981" y="3579"/>
                    </a:lnTo>
                    <a:lnTo>
                      <a:pt x="9851" y="3541"/>
                    </a:lnTo>
                    <a:lnTo>
                      <a:pt x="9747" y="3522"/>
                    </a:lnTo>
                    <a:lnTo>
                      <a:pt x="9644" y="3522"/>
                    </a:lnTo>
                    <a:lnTo>
                      <a:pt x="9514" y="3541"/>
                    </a:lnTo>
                    <a:lnTo>
                      <a:pt x="9410" y="3522"/>
                    </a:lnTo>
                    <a:lnTo>
                      <a:pt x="9307" y="3541"/>
                    </a:lnTo>
                    <a:lnTo>
                      <a:pt x="9229" y="3579"/>
                    </a:lnTo>
                    <a:lnTo>
                      <a:pt x="9203" y="3675"/>
                    </a:lnTo>
                    <a:lnTo>
                      <a:pt x="9229" y="3771"/>
                    </a:lnTo>
                    <a:lnTo>
                      <a:pt x="9229" y="3847"/>
                    </a:lnTo>
                    <a:lnTo>
                      <a:pt x="9229" y="3924"/>
                    </a:lnTo>
                    <a:lnTo>
                      <a:pt x="9203" y="4115"/>
                    </a:lnTo>
                    <a:lnTo>
                      <a:pt x="9099" y="4230"/>
                    </a:lnTo>
                    <a:lnTo>
                      <a:pt x="9047" y="4230"/>
                    </a:lnTo>
                    <a:lnTo>
                      <a:pt x="8918" y="4134"/>
                    </a:lnTo>
                    <a:lnTo>
                      <a:pt x="8788" y="4077"/>
                    </a:lnTo>
                    <a:lnTo>
                      <a:pt x="8633" y="4115"/>
                    </a:lnTo>
                    <a:lnTo>
                      <a:pt x="8581" y="4192"/>
                    </a:lnTo>
                    <a:lnTo>
                      <a:pt x="8477" y="4287"/>
                    </a:lnTo>
                    <a:lnTo>
                      <a:pt x="8373" y="4383"/>
                    </a:lnTo>
                    <a:lnTo>
                      <a:pt x="8322" y="4517"/>
                    </a:lnTo>
                    <a:lnTo>
                      <a:pt x="8322" y="4613"/>
                    </a:lnTo>
                    <a:lnTo>
                      <a:pt x="8270" y="4728"/>
                    </a:lnTo>
                    <a:lnTo>
                      <a:pt x="8114" y="4881"/>
                    </a:lnTo>
                    <a:lnTo>
                      <a:pt x="8088" y="4976"/>
                    </a:lnTo>
                    <a:lnTo>
                      <a:pt x="8166" y="5072"/>
                    </a:lnTo>
                    <a:lnTo>
                      <a:pt x="8270" y="5149"/>
                    </a:lnTo>
                    <a:lnTo>
                      <a:pt x="8296" y="5283"/>
                    </a:lnTo>
                    <a:lnTo>
                      <a:pt x="8270" y="5359"/>
                    </a:lnTo>
                    <a:lnTo>
                      <a:pt x="8192" y="5455"/>
                    </a:lnTo>
                    <a:lnTo>
                      <a:pt x="8062" y="5589"/>
                    </a:lnTo>
                    <a:lnTo>
                      <a:pt x="7985" y="5685"/>
                    </a:lnTo>
                    <a:lnTo>
                      <a:pt x="7855" y="5838"/>
                    </a:lnTo>
                    <a:lnTo>
                      <a:pt x="7699" y="5972"/>
                    </a:lnTo>
                    <a:lnTo>
                      <a:pt x="7648" y="6125"/>
                    </a:lnTo>
                    <a:lnTo>
                      <a:pt x="7648" y="6297"/>
                    </a:lnTo>
                    <a:lnTo>
                      <a:pt x="7596" y="6374"/>
                    </a:lnTo>
                    <a:lnTo>
                      <a:pt x="7570" y="6412"/>
                    </a:lnTo>
                    <a:lnTo>
                      <a:pt x="7544" y="6450"/>
                    </a:lnTo>
                    <a:lnTo>
                      <a:pt x="7362" y="6527"/>
                    </a:lnTo>
                    <a:lnTo>
                      <a:pt x="7259" y="6527"/>
                    </a:lnTo>
                    <a:lnTo>
                      <a:pt x="7155" y="6584"/>
                    </a:lnTo>
                    <a:lnTo>
                      <a:pt x="7181" y="6718"/>
                    </a:lnTo>
                    <a:lnTo>
                      <a:pt x="7181" y="6910"/>
                    </a:lnTo>
                    <a:lnTo>
                      <a:pt x="7181" y="7178"/>
                    </a:lnTo>
                    <a:lnTo>
                      <a:pt x="7077" y="7637"/>
                    </a:lnTo>
                    <a:lnTo>
                      <a:pt x="7051" y="7733"/>
                    </a:lnTo>
                    <a:lnTo>
                      <a:pt x="6922" y="7981"/>
                    </a:lnTo>
                    <a:lnTo>
                      <a:pt x="6740" y="8192"/>
                    </a:lnTo>
                    <a:lnTo>
                      <a:pt x="6662" y="8288"/>
                    </a:lnTo>
                    <a:lnTo>
                      <a:pt x="6662" y="8364"/>
                    </a:lnTo>
                    <a:lnTo>
                      <a:pt x="6870" y="8517"/>
                    </a:lnTo>
                    <a:lnTo>
                      <a:pt x="6948" y="8632"/>
                    </a:lnTo>
                    <a:lnTo>
                      <a:pt x="6948" y="8824"/>
                    </a:lnTo>
                    <a:lnTo>
                      <a:pt x="6948" y="8938"/>
                    </a:lnTo>
                    <a:lnTo>
                      <a:pt x="6818" y="9053"/>
                    </a:lnTo>
                    <a:lnTo>
                      <a:pt x="6637" y="9053"/>
                    </a:lnTo>
                    <a:lnTo>
                      <a:pt x="6403" y="9034"/>
                    </a:lnTo>
                    <a:lnTo>
                      <a:pt x="6118" y="9092"/>
                    </a:lnTo>
                    <a:lnTo>
                      <a:pt x="5911" y="9187"/>
                    </a:lnTo>
                    <a:lnTo>
                      <a:pt x="5781" y="9340"/>
                    </a:lnTo>
                    <a:lnTo>
                      <a:pt x="5600" y="9494"/>
                    </a:lnTo>
                    <a:lnTo>
                      <a:pt x="5522" y="9647"/>
                    </a:lnTo>
                    <a:lnTo>
                      <a:pt x="5470" y="9857"/>
                    </a:lnTo>
                    <a:lnTo>
                      <a:pt x="5496" y="10029"/>
                    </a:lnTo>
                    <a:lnTo>
                      <a:pt x="5600" y="10163"/>
                    </a:lnTo>
                    <a:lnTo>
                      <a:pt x="5626" y="10202"/>
                    </a:lnTo>
                    <a:lnTo>
                      <a:pt x="5574" y="10317"/>
                    </a:lnTo>
                    <a:lnTo>
                      <a:pt x="5574" y="10336"/>
                    </a:lnTo>
                    <a:lnTo>
                      <a:pt x="5522" y="10431"/>
                    </a:lnTo>
                    <a:lnTo>
                      <a:pt x="5496" y="10546"/>
                    </a:lnTo>
                    <a:lnTo>
                      <a:pt x="5496" y="10623"/>
                    </a:lnTo>
                    <a:lnTo>
                      <a:pt x="5496" y="10642"/>
                    </a:lnTo>
                    <a:lnTo>
                      <a:pt x="5496" y="10738"/>
                    </a:lnTo>
                    <a:lnTo>
                      <a:pt x="5470" y="10814"/>
                    </a:lnTo>
                    <a:lnTo>
                      <a:pt x="5470" y="10948"/>
                    </a:lnTo>
                    <a:lnTo>
                      <a:pt x="5496" y="10967"/>
                    </a:lnTo>
                    <a:lnTo>
                      <a:pt x="5574" y="11159"/>
                    </a:lnTo>
                    <a:lnTo>
                      <a:pt x="5574" y="11350"/>
                    </a:lnTo>
                    <a:lnTo>
                      <a:pt x="5522" y="11580"/>
                    </a:lnTo>
                    <a:lnTo>
                      <a:pt x="5574" y="11809"/>
                    </a:lnTo>
                    <a:lnTo>
                      <a:pt x="5677" y="11963"/>
                    </a:lnTo>
                    <a:lnTo>
                      <a:pt x="5988" y="12116"/>
                    </a:lnTo>
                    <a:lnTo>
                      <a:pt x="6014" y="12345"/>
                    </a:lnTo>
                    <a:lnTo>
                      <a:pt x="5937" y="12556"/>
                    </a:lnTo>
                    <a:lnTo>
                      <a:pt x="5781" y="12690"/>
                    </a:lnTo>
                    <a:lnTo>
                      <a:pt x="5574" y="12728"/>
                    </a:lnTo>
                    <a:lnTo>
                      <a:pt x="5522" y="12805"/>
                    </a:lnTo>
                    <a:lnTo>
                      <a:pt x="5677" y="12939"/>
                    </a:lnTo>
                    <a:lnTo>
                      <a:pt x="5781" y="13226"/>
                    </a:lnTo>
                    <a:lnTo>
                      <a:pt x="5807" y="13322"/>
                    </a:lnTo>
                    <a:lnTo>
                      <a:pt x="5781" y="13456"/>
                    </a:lnTo>
                    <a:lnTo>
                      <a:pt x="5703" y="13647"/>
                    </a:lnTo>
                    <a:lnTo>
                      <a:pt x="5781" y="13724"/>
                    </a:lnTo>
                    <a:lnTo>
                      <a:pt x="5729" y="13915"/>
                    </a:lnTo>
                    <a:lnTo>
                      <a:pt x="5626" y="14030"/>
                    </a:lnTo>
                    <a:lnTo>
                      <a:pt x="5418" y="14106"/>
                    </a:lnTo>
                    <a:lnTo>
                      <a:pt x="5263" y="14164"/>
                    </a:lnTo>
                    <a:lnTo>
                      <a:pt x="5263" y="14298"/>
                    </a:lnTo>
                    <a:lnTo>
                      <a:pt x="5159" y="14451"/>
                    </a:lnTo>
                    <a:lnTo>
                      <a:pt x="5081" y="14547"/>
                    </a:lnTo>
                    <a:lnTo>
                      <a:pt x="5081" y="14719"/>
                    </a:lnTo>
                    <a:lnTo>
                      <a:pt x="5159" y="14872"/>
                    </a:lnTo>
                    <a:lnTo>
                      <a:pt x="5003" y="15312"/>
                    </a:lnTo>
                    <a:lnTo>
                      <a:pt x="4900" y="15389"/>
                    </a:lnTo>
                    <a:lnTo>
                      <a:pt x="4848" y="15293"/>
                    </a:lnTo>
                    <a:lnTo>
                      <a:pt x="4796" y="15446"/>
                    </a:lnTo>
                    <a:lnTo>
                      <a:pt x="4796" y="15178"/>
                    </a:lnTo>
                    <a:lnTo>
                      <a:pt x="4770" y="1514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5" name="Drawing 58"/>
              <p:cNvSpPr>
                <a:spLocks noChangeAspect="1"/>
              </p:cNvSpPr>
              <p:nvPr/>
            </p:nvSpPr>
            <p:spPr bwMode="auto">
              <a:xfrm>
                <a:off x="6390" y="-1373"/>
                <a:ext cx="1612" cy="49"/>
              </a:xfrm>
              <a:custGeom>
                <a:avLst/>
                <a:gdLst/>
                <a:ahLst/>
                <a:cxnLst>
                  <a:cxn ang="0">
                    <a:pos x="10082" y="334"/>
                  </a:cxn>
                  <a:cxn ang="0">
                    <a:pos x="11028" y="1337"/>
                  </a:cxn>
                  <a:cxn ang="0">
                    <a:pos x="11028" y="3344"/>
                  </a:cxn>
                  <a:cxn ang="0">
                    <a:pos x="11973" y="4347"/>
                  </a:cxn>
                  <a:cxn ang="0">
                    <a:pos x="10713" y="7356"/>
                  </a:cxn>
                  <a:cxn ang="0">
                    <a:pos x="11973" y="6687"/>
                  </a:cxn>
                  <a:cxn ang="0">
                    <a:pos x="13548" y="4012"/>
                  </a:cxn>
                  <a:cxn ang="0">
                    <a:pos x="13863" y="1672"/>
                  </a:cxn>
                  <a:cxn ang="0">
                    <a:pos x="16069" y="3344"/>
                  </a:cxn>
                  <a:cxn ang="0">
                    <a:pos x="16069" y="6687"/>
                  </a:cxn>
                  <a:cxn ang="0">
                    <a:pos x="14494" y="8025"/>
                  </a:cxn>
                  <a:cxn ang="0">
                    <a:pos x="12603" y="10700"/>
                  </a:cxn>
                  <a:cxn ang="0">
                    <a:pos x="11973" y="9697"/>
                  </a:cxn>
                  <a:cxn ang="0">
                    <a:pos x="10713" y="11368"/>
                  </a:cxn>
                  <a:cxn ang="0">
                    <a:pos x="9767" y="13375"/>
                  </a:cxn>
                  <a:cxn ang="0">
                    <a:pos x="8822" y="11034"/>
                  </a:cxn>
                  <a:cxn ang="0">
                    <a:pos x="8192" y="12037"/>
                  </a:cxn>
                  <a:cxn ang="0">
                    <a:pos x="5671" y="15047"/>
                  </a:cxn>
                  <a:cxn ang="0">
                    <a:pos x="4411" y="14712"/>
                  </a:cxn>
                  <a:cxn ang="0">
                    <a:pos x="3466" y="14043"/>
                  </a:cxn>
                  <a:cxn ang="0">
                    <a:pos x="1260" y="16050"/>
                  </a:cxn>
                  <a:cxn ang="0">
                    <a:pos x="0" y="16050"/>
                  </a:cxn>
                  <a:cxn ang="0">
                    <a:pos x="0" y="13709"/>
                  </a:cxn>
                  <a:cxn ang="0">
                    <a:pos x="1260" y="12372"/>
                  </a:cxn>
                  <a:cxn ang="0">
                    <a:pos x="3466" y="11368"/>
                  </a:cxn>
                  <a:cxn ang="0">
                    <a:pos x="4726" y="11034"/>
                  </a:cxn>
                  <a:cxn ang="0">
                    <a:pos x="5986" y="10700"/>
                  </a:cxn>
                  <a:cxn ang="0">
                    <a:pos x="6932" y="8694"/>
                  </a:cxn>
                  <a:cxn ang="0">
                    <a:pos x="8192" y="7356"/>
                  </a:cxn>
                  <a:cxn ang="0">
                    <a:pos x="8507" y="5350"/>
                  </a:cxn>
                  <a:cxn ang="0">
                    <a:pos x="8822" y="4012"/>
                  </a:cxn>
                  <a:cxn ang="0">
                    <a:pos x="8822" y="2006"/>
                  </a:cxn>
                  <a:cxn ang="0">
                    <a:pos x="9767" y="334"/>
                  </a:cxn>
                </a:cxnLst>
                <a:rect l="0" t="0" r="r" b="b"/>
                <a:pathLst>
                  <a:path w="16384" h="16384">
                    <a:moveTo>
                      <a:pt x="9767" y="334"/>
                    </a:moveTo>
                    <a:lnTo>
                      <a:pt x="10082" y="334"/>
                    </a:lnTo>
                    <a:lnTo>
                      <a:pt x="10713" y="0"/>
                    </a:lnTo>
                    <a:lnTo>
                      <a:pt x="11028" y="1337"/>
                    </a:lnTo>
                    <a:lnTo>
                      <a:pt x="11343" y="2006"/>
                    </a:lnTo>
                    <a:lnTo>
                      <a:pt x="11028" y="3344"/>
                    </a:lnTo>
                    <a:lnTo>
                      <a:pt x="11343" y="3009"/>
                    </a:lnTo>
                    <a:lnTo>
                      <a:pt x="11973" y="4347"/>
                    </a:lnTo>
                    <a:lnTo>
                      <a:pt x="11343" y="6019"/>
                    </a:lnTo>
                    <a:lnTo>
                      <a:pt x="10713" y="7356"/>
                    </a:lnTo>
                    <a:lnTo>
                      <a:pt x="11028" y="7022"/>
                    </a:lnTo>
                    <a:lnTo>
                      <a:pt x="11973" y="6687"/>
                    </a:lnTo>
                    <a:lnTo>
                      <a:pt x="12603" y="4347"/>
                    </a:lnTo>
                    <a:lnTo>
                      <a:pt x="13548" y="4012"/>
                    </a:lnTo>
                    <a:lnTo>
                      <a:pt x="13548" y="3009"/>
                    </a:lnTo>
                    <a:lnTo>
                      <a:pt x="13863" y="1672"/>
                    </a:lnTo>
                    <a:lnTo>
                      <a:pt x="15124" y="2006"/>
                    </a:lnTo>
                    <a:lnTo>
                      <a:pt x="16069" y="3344"/>
                    </a:lnTo>
                    <a:lnTo>
                      <a:pt x="16384" y="5350"/>
                    </a:lnTo>
                    <a:lnTo>
                      <a:pt x="16069" y="6687"/>
                    </a:lnTo>
                    <a:lnTo>
                      <a:pt x="15754" y="7356"/>
                    </a:lnTo>
                    <a:lnTo>
                      <a:pt x="14494" y="8025"/>
                    </a:lnTo>
                    <a:lnTo>
                      <a:pt x="13233" y="9362"/>
                    </a:lnTo>
                    <a:lnTo>
                      <a:pt x="12603" y="10700"/>
                    </a:lnTo>
                    <a:lnTo>
                      <a:pt x="11973" y="9362"/>
                    </a:lnTo>
                    <a:lnTo>
                      <a:pt x="11973" y="9697"/>
                    </a:lnTo>
                    <a:lnTo>
                      <a:pt x="11028" y="10700"/>
                    </a:lnTo>
                    <a:lnTo>
                      <a:pt x="10713" y="11368"/>
                    </a:lnTo>
                    <a:lnTo>
                      <a:pt x="10713" y="12372"/>
                    </a:lnTo>
                    <a:lnTo>
                      <a:pt x="9767" y="13375"/>
                    </a:lnTo>
                    <a:lnTo>
                      <a:pt x="9452" y="12372"/>
                    </a:lnTo>
                    <a:lnTo>
                      <a:pt x="8822" y="11034"/>
                    </a:lnTo>
                    <a:lnTo>
                      <a:pt x="9452" y="10031"/>
                    </a:lnTo>
                    <a:lnTo>
                      <a:pt x="8192" y="12037"/>
                    </a:lnTo>
                    <a:lnTo>
                      <a:pt x="6932" y="13709"/>
                    </a:lnTo>
                    <a:lnTo>
                      <a:pt x="5671" y="15047"/>
                    </a:lnTo>
                    <a:lnTo>
                      <a:pt x="4411" y="15381"/>
                    </a:lnTo>
                    <a:lnTo>
                      <a:pt x="4411" y="14712"/>
                    </a:lnTo>
                    <a:lnTo>
                      <a:pt x="4411" y="14043"/>
                    </a:lnTo>
                    <a:lnTo>
                      <a:pt x="3466" y="14043"/>
                    </a:lnTo>
                    <a:lnTo>
                      <a:pt x="2521" y="15381"/>
                    </a:lnTo>
                    <a:lnTo>
                      <a:pt x="1260" y="16050"/>
                    </a:lnTo>
                    <a:lnTo>
                      <a:pt x="630" y="16384"/>
                    </a:lnTo>
                    <a:lnTo>
                      <a:pt x="0" y="16050"/>
                    </a:lnTo>
                    <a:lnTo>
                      <a:pt x="0" y="14712"/>
                    </a:lnTo>
                    <a:lnTo>
                      <a:pt x="0" y="13709"/>
                    </a:lnTo>
                    <a:lnTo>
                      <a:pt x="945" y="13709"/>
                    </a:lnTo>
                    <a:lnTo>
                      <a:pt x="1260" y="12372"/>
                    </a:lnTo>
                    <a:lnTo>
                      <a:pt x="2206" y="12372"/>
                    </a:lnTo>
                    <a:lnTo>
                      <a:pt x="3466" y="11368"/>
                    </a:lnTo>
                    <a:lnTo>
                      <a:pt x="3781" y="12037"/>
                    </a:lnTo>
                    <a:lnTo>
                      <a:pt x="4726" y="11034"/>
                    </a:lnTo>
                    <a:lnTo>
                      <a:pt x="5041" y="10700"/>
                    </a:lnTo>
                    <a:lnTo>
                      <a:pt x="5986" y="10700"/>
                    </a:lnTo>
                    <a:lnTo>
                      <a:pt x="7247" y="9697"/>
                    </a:lnTo>
                    <a:lnTo>
                      <a:pt x="6932" y="8694"/>
                    </a:lnTo>
                    <a:lnTo>
                      <a:pt x="7247" y="8359"/>
                    </a:lnTo>
                    <a:lnTo>
                      <a:pt x="8192" y="7356"/>
                    </a:lnTo>
                    <a:lnTo>
                      <a:pt x="8507" y="6687"/>
                    </a:lnTo>
                    <a:lnTo>
                      <a:pt x="8507" y="5350"/>
                    </a:lnTo>
                    <a:lnTo>
                      <a:pt x="8822" y="4681"/>
                    </a:lnTo>
                    <a:lnTo>
                      <a:pt x="8822" y="4012"/>
                    </a:lnTo>
                    <a:lnTo>
                      <a:pt x="8822" y="3009"/>
                    </a:lnTo>
                    <a:lnTo>
                      <a:pt x="8822" y="2006"/>
                    </a:lnTo>
                    <a:lnTo>
                      <a:pt x="9452" y="669"/>
                    </a:lnTo>
                    <a:lnTo>
                      <a:pt x="9767" y="33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6" name="Drawing 59"/>
              <p:cNvSpPr>
                <a:spLocks noChangeAspect="1"/>
              </p:cNvSpPr>
              <p:nvPr/>
            </p:nvSpPr>
            <p:spPr bwMode="auto">
              <a:xfrm>
                <a:off x="6483" y="-1373"/>
                <a:ext cx="651" cy="24"/>
              </a:xfrm>
              <a:custGeom>
                <a:avLst/>
                <a:gdLst/>
                <a:ahLst/>
                <a:cxnLst>
                  <a:cxn ang="0">
                    <a:pos x="780" y="12288"/>
                  </a:cxn>
                  <a:cxn ang="0">
                    <a:pos x="2341" y="11605"/>
                  </a:cxn>
                  <a:cxn ang="0">
                    <a:pos x="780" y="10923"/>
                  </a:cxn>
                  <a:cxn ang="0">
                    <a:pos x="780" y="9557"/>
                  </a:cxn>
                  <a:cxn ang="0">
                    <a:pos x="780" y="8875"/>
                  </a:cxn>
                  <a:cxn ang="0">
                    <a:pos x="3121" y="9557"/>
                  </a:cxn>
                  <a:cxn ang="0">
                    <a:pos x="3121" y="8192"/>
                  </a:cxn>
                  <a:cxn ang="0">
                    <a:pos x="5461" y="8875"/>
                  </a:cxn>
                  <a:cxn ang="0">
                    <a:pos x="6242" y="6827"/>
                  </a:cxn>
                  <a:cxn ang="0">
                    <a:pos x="7022" y="3413"/>
                  </a:cxn>
                  <a:cxn ang="0">
                    <a:pos x="8582" y="6144"/>
                  </a:cxn>
                  <a:cxn ang="0">
                    <a:pos x="11703" y="6144"/>
                  </a:cxn>
                  <a:cxn ang="0">
                    <a:pos x="11703" y="3413"/>
                  </a:cxn>
                  <a:cxn ang="0">
                    <a:pos x="11703" y="0"/>
                  </a:cxn>
                  <a:cxn ang="0">
                    <a:pos x="11703" y="683"/>
                  </a:cxn>
                  <a:cxn ang="0">
                    <a:pos x="13263" y="2731"/>
                  </a:cxn>
                  <a:cxn ang="0">
                    <a:pos x="14824" y="4096"/>
                  </a:cxn>
                  <a:cxn ang="0">
                    <a:pos x="15604" y="6144"/>
                  </a:cxn>
                  <a:cxn ang="0">
                    <a:pos x="15604" y="8875"/>
                  </a:cxn>
                  <a:cxn ang="0">
                    <a:pos x="15604" y="10923"/>
                  </a:cxn>
                  <a:cxn ang="0">
                    <a:pos x="16384" y="13653"/>
                  </a:cxn>
                  <a:cxn ang="0">
                    <a:pos x="13263" y="13653"/>
                  </a:cxn>
                  <a:cxn ang="0">
                    <a:pos x="11703" y="15019"/>
                  </a:cxn>
                  <a:cxn ang="0">
                    <a:pos x="9362" y="16384"/>
                  </a:cxn>
                  <a:cxn ang="0">
                    <a:pos x="8582" y="14336"/>
                  </a:cxn>
                  <a:cxn ang="0">
                    <a:pos x="10142" y="12288"/>
                  </a:cxn>
                  <a:cxn ang="0">
                    <a:pos x="11703" y="9557"/>
                  </a:cxn>
                  <a:cxn ang="0">
                    <a:pos x="9362" y="12288"/>
                  </a:cxn>
                  <a:cxn ang="0">
                    <a:pos x="7022" y="12288"/>
                  </a:cxn>
                  <a:cxn ang="0">
                    <a:pos x="5461" y="13653"/>
                  </a:cxn>
                  <a:cxn ang="0">
                    <a:pos x="3901" y="14336"/>
                  </a:cxn>
                  <a:cxn ang="0">
                    <a:pos x="780" y="16384"/>
                  </a:cxn>
                  <a:cxn ang="0">
                    <a:pos x="0" y="14336"/>
                  </a:cxn>
                  <a:cxn ang="0">
                    <a:pos x="0" y="12288"/>
                  </a:cxn>
                  <a:cxn ang="0">
                    <a:pos x="780" y="12288"/>
                  </a:cxn>
                </a:cxnLst>
                <a:rect l="0" t="0" r="r" b="b"/>
                <a:pathLst>
                  <a:path w="16384" h="16384">
                    <a:moveTo>
                      <a:pt x="780" y="12288"/>
                    </a:moveTo>
                    <a:lnTo>
                      <a:pt x="2341" y="11605"/>
                    </a:lnTo>
                    <a:lnTo>
                      <a:pt x="780" y="10923"/>
                    </a:lnTo>
                    <a:lnTo>
                      <a:pt x="780" y="9557"/>
                    </a:lnTo>
                    <a:lnTo>
                      <a:pt x="780" y="8875"/>
                    </a:lnTo>
                    <a:lnTo>
                      <a:pt x="3121" y="9557"/>
                    </a:lnTo>
                    <a:lnTo>
                      <a:pt x="3121" y="8192"/>
                    </a:lnTo>
                    <a:lnTo>
                      <a:pt x="5461" y="8875"/>
                    </a:lnTo>
                    <a:lnTo>
                      <a:pt x="6242" y="6827"/>
                    </a:lnTo>
                    <a:lnTo>
                      <a:pt x="7022" y="3413"/>
                    </a:lnTo>
                    <a:lnTo>
                      <a:pt x="8582" y="6144"/>
                    </a:lnTo>
                    <a:lnTo>
                      <a:pt x="11703" y="6144"/>
                    </a:lnTo>
                    <a:lnTo>
                      <a:pt x="11703" y="3413"/>
                    </a:lnTo>
                    <a:lnTo>
                      <a:pt x="11703" y="0"/>
                    </a:lnTo>
                    <a:lnTo>
                      <a:pt x="11703" y="683"/>
                    </a:lnTo>
                    <a:lnTo>
                      <a:pt x="13263" y="2731"/>
                    </a:lnTo>
                    <a:lnTo>
                      <a:pt x="14824" y="4096"/>
                    </a:lnTo>
                    <a:lnTo>
                      <a:pt x="15604" y="6144"/>
                    </a:lnTo>
                    <a:lnTo>
                      <a:pt x="15604" y="8875"/>
                    </a:lnTo>
                    <a:lnTo>
                      <a:pt x="15604" y="10923"/>
                    </a:lnTo>
                    <a:lnTo>
                      <a:pt x="16384" y="13653"/>
                    </a:lnTo>
                    <a:lnTo>
                      <a:pt x="13263" y="13653"/>
                    </a:lnTo>
                    <a:lnTo>
                      <a:pt x="11703" y="15019"/>
                    </a:lnTo>
                    <a:lnTo>
                      <a:pt x="9362" y="16384"/>
                    </a:lnTo>
                    <a:lnTo>
                      <a:pt x="8582" y="14336"/>
                    </a:lnTo>
                    <a:lnTo>
                      <a:pt x="10142" y="12288"/>
                    </a:lnTo>
                    <a:lnTo>
                      <a:pt x="11703" y="9557"/>
                    </a:lnTo>
                    <a:lnTo>
                      <a:pt x="9362" y="12288"/>
                    </a:lnTo>
                    <a:lnTo>
                      <a:pt x="7022" y="12288"/>
                    </a:lnTo>
                    <a:lnTo>
                      <a:pt x="5461" y="13653"/>
                    </a:lnTo>
                    <a:lnTo>
                      <a:pt x="3901" y="14336"/>
                    </a:lnTo>
                    <a:lnTo>
                      <a:pt x="780" y="16384"/>
                    </a:lnTo>
                    <a:lnTo>
                      <a:pt x="0" y="14336"/>
                    </a:lnTo>
                    <a:lnTo>
                      <a:pt x="0" y="12288"/>
                    </a:lnTo>
                    <a:lnTo>
                      <a:pt x="780" y="1228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7" name="Drawing 60"/>
              <p:cNvSpPr>
                <a:spLocks noChangeAspect="1"/>
              </p:cNvSpPr>
              <p:nvPr/>
            </p:nvSpPr>
            <p:spPr bwMode="auto">
              <a:xfrm>
                <a:off x="7258" y="-1395"/>
                <a:ext cx="434" cy="20"/>
              </a:xfrm>
              <a:custGeom>
                <a:avLst/>
                <a:gdLst/>
                <a:ahLst/>
                <a:cxnLst>
                  <a:cxn ang="0">
                    <a:pos x="7022" y="5734"/>
                  </a:cxn>
                  <a:cxn ang="0">
                    <a:pos x="8192" y="5734"/>
                  </a:cxn>
                  <a:cxn ang="0">
                    <a:pos x="8192" y="4915"/>
                  </a:cxn>
                  <a:cxn ang="0">
                    <a:pos x="8192" y="2458"/>
                  </a:cxn>
                  <a:cxn ang="0">
                    <a:pos x="9362" y="0"/>
                  </a:cxn>
                  <a:cxn ang="0">
                    <a:pos x="11703" y="0"/>
                  </a:cxn>
                  <a:cxn ang="0">
                    <a:pos x="14043" y="0"/>
                  </a:cxn>
                  <a:cxn ang="0">
                    <a:pos x="16384" y="1638"/>
                  </a:cxn>
                  <a:cxn ang="0">
                    <a:pos x="14043" y="3277"/>
                  </a:cxn>
                  <a:cxn ang="0">
                    <a:pos x="14043" y="8192"/>
                  </a:cxn>
                  <a:cxn ang="0">
                    <a:pos x="12873" y="9830"/>
                  </a:cxn>
                  <a:cxn ang="0">
                    <a:pos x="11703" y="12288"/>
                  </a:cxn>
                  <a:cxn ang="0">
                    <a:pos x="9362" y="14746"/>
                  </a:cxn>
                  <a:cxn ang="0">
                    <a:pos x="7022" y="15565"/>
                  </a:cxn>
                  <a:cxn ang="0">
                    <a:pos x="3511" y="16384"/>
                  </a:cxn>
                  <a:cxn ang="0">
                    <a:pos x="0" y="16384"/>
                  </a:cxn>
                  <a:cxn ang="0">
                    <a:pos x="0" y="14746"/>
                  </a:cxn>
                  <a:cxn ang="0">
                    <a:pos x="0" y="9830"/>
                  </a:cxn>
                  <a:cxn ang="0">
                    <a:pos x="3511" y="9011"/>
                  </a:cxn>
                  <a:cxn ang="0">
                    <a:pos x="4681" y="8192"/>
                  </a:cxn>
                  <a:cxn ang="0">
                    <a:pos x="7022" y="5734"/>
                  </a:cxn>
                </a:cxnLst>
                <a:rect l="0" t="0" r="r" b="b"/>
                <a:pathLst>
                  <a:path w="16384" h="16384">
                    <a:moveTo>
                      <a:pt x="7022" y="5734"/>
                    </a:moveTo>
                    <a:lnTo>
                      <a:pt x="8192" y="5734"/>
                    </a:lnTo>
                    <a:lnTo>
                      <a:pt x="8192" y="4915"/>
                    </a:lnTo>
                    <a:lnTo>
                      <a:pt x="8192" y="2458"/>
                    </a:lnTo>
                    <a:lnTo>
                      <a:pt x="9362" y="0"/>
                    </a:lnTo>
                    <a:lnTo>
                      <a:pt x="11703" y="0"/>
                    </a:lnTo>
                    <a:lnTo>
                      <a:pt x="14043" y="0"/>
                    </a:lnTo>
                    <a:lnTo>
                      <a:pt x="16384" y="1638"/>
                    </a:lnTo>
                    <a:lnTo>
                      <a:pt x="14043" y="3277"/>
                    </a:lnTo>
                    <a:lnTo>
                      <a:pt x="14043" y="8192"/>
                    </a:lnTo>
                    <a:lnTo>
                      <a:pt x="12873" y="9830"/>
                    </a:lnTo>
                    <a:lnTo>
                      <a:pt x="11703" y="12288"/>
                    </a:lnTo>
                    <a:lnTo>
                      <a:pt x="9362" y="14746"/>
                    </a:lnTo>
                    <a:lnTo>
                      <a:pt x="7022" y="15565"/>
                    </a:lnTo>
                    <a:lnTo>
                      <a:pt x="3511" y="16384"/>
                    </a:lnTo>
                    <a:lnTo>
                      <a:pt x="0" y="16384"/>
                    </a:lnTo>
                    <a:lnTo>
                      <a:pt x="0" y="14746"/>
                    </a:lnTo>
                    <a:lnTo>
                      <a:pt x="0" y="9830"/>
                    </a:lnTo>
                    <a:lnTo>
                      <a:pt x="3511" y="9011"/>
                    </a:lnTo>
                    <a:lnTo>
                      <a:pt x="4681" y="8192"/>
                    </a:lnTo>
                    <a:lnTo>
                      <a:pt x="7022" y="573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8" name="Drawing 61"/>
              <p:cNvSpPr>
                <a:spLocks noChangeAspect="1"/>
              </p:cNvSpPr>
              <p:nvPr/>
            </p:nvSpPr>
            <p:spPr bwMode="auto">
              <a:xfrm>
                <a:off x="6762" y="-1308"/>
                <a:ext cx="434" cy="15"/>
              </a:xfrm>
              <a:custGeom>
                <a:avLst/>
                <a:gdLst/>
                <a:ahLst/>
                <a:cxnLst>
                  <a:cxn ang="0">
                    <a:pos x="4681" y="8738"/>
                  </a:cxn>
                  <a:cxn ang="0">
                    <a:pos x="4681" y="7646"/>
                  </a:cxn>
                  <a:cxn ang="0">
                    <a:pos x="3511" y="5461"/>
                  </a:cxn>
                  <a:cxn ang="0">
                    <a:pos x="3511" y="3277"/>
                  </a:cxn>
                  <a:cxn ang="0">
                    <a:pos x="7022" y="4369"/>
                  </a:cxn>
                  <a:cxn ang="0">
                    <a:pos x="9362" y="4369"/>
                  </a:cxn>
                  <a:cxn ang="0">
                    <a:pos x="12873" y="3277"/>
                  </a:cxn>
                  <a:cxn ang="0">
                    <a:pos x="16384" y="0"/>
                  </a:cxn>
                  <a:cxn ang="0">
                    <a:pos x="16384" y="3277"/>
                  </a:cxn>
                  <a:cxn ang="0">
                    <a:pos x="16384" y="7646"/>
                  </a:cxn>
                  <a:cxn ang="0">
                    <a:pos x="12873" y="8738"/>
                  </a:cxn>
                  <a:cxn ang="0">
                    <a:pos x="9362" y="13107"/>
                  </a:cxn>
                  <a:cxn ang="0">
                    <a:pos x="4681" y="16384"/>
                  </a:cxn>
                  <a:cxn ang="0">
                    <a:pos x="2341" y="16384"/>
                  </a:cxn>
                  <a:cxn ang="0">
                    <a:pos x="0" y="14199"/>
                  </a:cxn>
                  <a:cxn ang="0">
                    <a:pos x="2341" y="13107"/>
                  </a:cxn>
                  <a:cxn ang="0">
                    <a:pos x="3511" y="9830"/>
                  </a:cxn>
                  <a:cxn ang="0">
                    <a:pos x="7022" y="9830"/>
                  </a:cxn>
                  <a:cxn ang="0">
                    <a:pos x="4681" y="8738"/>
                  </a:cxn>
                </a:cxnLst>
                <a:rect l="0" t="0" r="r" b="b"/>
                <a:pathLst>
                  <a:path w="16384" h="16384">
                    <a:moveTo>
                      <a:pt x="4681" y="8738"/>
                    </a:moveTo>
                    <a:lnTo>
                      <a:pt x="4681" y="7646"/>
                    </a:lnTo>
                    <a:lnTo>
                      <a:pt x="3511" y="5461"/>
                    </a:lnTo>
                    <a:lnTo>
                      <a:pt x="3511" y="3277"/>
                    </a:lnTo>
                    <a:lnTo>
                      <a:pt x="7022" y="4369"/>
                    </a:lnTo>
                    <a:lnTo>
                      <a:pt x="9362" y="4369"/>
                    </a:lnTo>
                    <a:lnTo>
                      <a:pt x="12873" y="3277"/>
                    </a:lnTo>
                    <a:lnTo>
                      <a:pt x="16384" y="0"/>
                    </a:lnTo>
                    <a:lnTo>
                      <a:pt x="16384" y="3277"/>
                    </a:lnTo>
                    <a:lnTo>
                      <a:pt x="16384" y="7646"/>
                    </a:lnTo>
                    <a:lnTo>
                      <a:pt x="12873" y="8738"/>
                    </a:lnTo>
                    <a:lnTo>
                      <a:pt x="9362" y="13107"/>
                    </a:lnTo>
                    <a:lnTo>
                      <a:pt x="4681" y="16384"/>
                    </a:lnTo>
                    <a:lnTo>
                      <a:pt x="2341" y="16384"/>
                    </a:lnTo>
                    <a:lnTo>
                      <a:pt x="0" y="14199"/>
                    </a:lnTo>
                    <a:lnTo>
                      <a:pt x="2341" y="13107"/>
                    </a:lnTo>
                    <a:lnTo>
                      <a:pt x="3511" y="9830"/>
                    </a:lnTo>
                    <a:lnTo>
                      <a:pt x="7022" y="9830"/>
                    </a:lnTo>
                    <a:lnTo>
                      <a:pt x="4681" y="873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9" name="Drawing 62"/>
              <p:cNvSpPr>
                <a:spLocks noChangeAspect="1"/>
              </p:cNvSpPr>
              <p:nvPr/>
            </p:nvSpPr>
            <p:spPr bwMode="auto">
              <a:xfrm>
                <a:off x="8126" y="-1413"/>
                <a:ext cx="806" cy="33"/>
              </a:xfrm>
              <a:custGeom>
                <a:avLst/>
                <a:gdLst/>
                <a:ahLst/>
                <a:cxnLst>
                  <a:cxn ang="0">
                    <a:pos x="1890" y="11916"/>
                  </a:cxn>
                  <a:cxn ang="0">
                    <a:pos x="1260" y="10923"/>
                  </a:cxn>
                  <a:cxn ang="0">
                    <a:pos x="0" y="10426"/>
                  </a:cxn>
                  <a:cxn ang="0">
                    <a:pos x="1890" y="10923"/>
                  </a:cxn>
                  <a:cxn ang="0">
                    <a:pos x="2521" y="9930"/>
                  </a:cxn>
                  <a:cxn ang="0">
                    <a:pos x="2521" y="8937"/>
                  </a:cxn>
                  <a:cxn ang="0">
                    <a:pos x="1260" y="8440"/>
                  </a:cxn>
                  <a:cxn ang="0">
                    <a:pos x="2521" y="7944"/>
                  </a:cxn>
                  <a:cxn ang="0">
                    <a:pos x="1890" y="6951"/>
                  </a:cxn>
                  <a:cxn ang="0">
                    <a:pos x="1890" y="6454"/>
                  </a:cxn>
                  <a:cxn ang="0">
                    <a:pos x="3781" y="4965"/>
                  </a:cxn>
                  <a:cxn ang="0">
                    <a:pos x="5041" y="6454"/>
                  </a:cxn>
                  <a:cxn ang="0">
                    <a:pos x="6932" y="4468"/>
                  </a:cxn>
                  <a:cxn ang="0">
                    <a:pos x="5041" y="2979"/>
                  </a:cxn>
                  <a:cxn ang="0">
                    <a:pos x="6302" y="2979"/>
                  </a:cxn>
                  <a:cxn ang="0">
                    <a:pos x="6932" y="2482"/>
                  </a:cxn>
                  <a:cxn ang="0">
                    <a:pos x="8822" y="2979"/>
                  </a:cxn>
                  <a:cxn ang="0">
                    <a:pos x="9452" y="2482"/>
                  </a:cxn>
                  <a:cxn ang="0">
                    <a:pos x="8822" y="0"/>
                  </a:cxn>
                  <a:cxn ang="0">
                    <a:pos x="10082" y="1986"/>
                  </a:cxn>
                  <a:cxn ang="0">
                    <a:pos x="10082" y="0"/>
                  </a:cxn>
                  <a:cxn ang="0">
                    <a:pos x="11343" y="0"/>
                  </a:cxn>
                  <a:cxn ang="0">
                    <a:pos x="12603" y="0"/>
                  </a:cxn>
                  <a:cxn ang="0">
                    <a:pos x="13863" y="1986"/>
                  </a:cxn>
                  <a:cxn ang="0">
                    <a:pos x="14494" y="2482"/>
                  </a:cxn>
                  <a:cxn ang="0">
                    <a:pos x="15124" y="2979"/>
                  </a:cxn>
                  <a:cxn ang="0">
                    <a:pos x="15124" y="3972"/>
                  </a:cxn>
                  <a:cxn ang="0">
                    <a:pos x="16384" y="5958"/>
                  </a:cxn>
                  <a:cxn ang="0">
                    <a:pos x="15124" y="7944"/>
                  </a:cxn>
                  <a:cxn ang="0">
                    <a:pos x="15124" y="9930"/>
                  </a:cxn>
                  <a:cxn ang="0">
                    <a:pos x="15124" y="11916"/>
                  </a:cxn>
                  <a:cxn ang="0">
                    <a:pos x="13863" y="12412"/>
                  </a:cxn>
                  <a:cxn ang="0">
                    <a:pos x="11343" y="12412"/>
                  </a:cxn>
                  <a:cxn ang="0">
                    <a:pos x="11343" y="10923"/>
                  </a:cxn>
                  <a:cxn ang="0">
                    <a:pos x="9452" y="11916"/>
                  </a:cxn>
                  <a:cxn ang="0">
                    <a:pos x="7562" y="14895"/>
                  </a:cxn>
                  <a:cxn ang="0">
                    <a:pos x="5041" y="14895"/>
                  </a:cxn>
                  <a:cxn ang="0">
                    <a:pos x="3781" y="15888"/>
                  </a:cxn>
                  <a:cxn ang="0">
                    <a:pos x="1890" y="16384"/>
                  </a:cxn>
                  <a:cxn ang="0">
                    <a:pos x="0" y="14895"/>
                  </a:cxn>
                  <a:cxn ang="0">
                    <a:pos x="1890" y="14398"/>
                  </a:cxn>
                  <a:cxn ang="0">
                    <a:pos x="2521" y="13902"/>
                  </a:cxn>
                  <a:cxn ang="0">
                    <a:pos x="3781" y="12412"/>
                  </a:cxn>
                  <a:cxn ang="0">
                    <a:pos x="2521" y="12412"/>
                  </a:cxn>
                  <a:cxn ang="0">
                    <a:pos x="1890" y="11916"/>
                  </a:cxn>
                </a:cxnLst>
                <a:rect l="0" t="0" r="r" b="b"/>
                <a:pathLst>
                  <a:path w="16384" h="16384">
                    <a:moveTo>
                      <a:pt x="1890" y="11916"/>
                    </a:moveTo>
                    <a:lnTo>
                      <a:pt x="1260" y="10923"/>
                    </a:lnTo>
                    <a:lnTo>
                      <a:pt x="0" y="10426"/>
                    </a:lnTo>
                    <a:lnTo>
                      <a:pt x="1890" y="10923"/>
                    </a:lnTo>
                    <a:lnTo>
                      <a:pt x="2521" y="9930"/>
                    </a:lnTo>
                    <a:lnTo>
                      <a:pt x="2521" y="8937"/>
                    </a:lnTo>
                    <a:lnTo>
                      <a:pt x="1260" y="8440"/>
                    </a:lnTo>
                    <a:lnTo>
                      <a:pt x="2521" y="7944"/>
                    </a:lnTo>
                    <a:lnTo>
                      <a:pt x="1890" y="6951"/>
                    </a:lnTo>
                    <a:lnTo>
                      <a:pt x="1890" y="6454"/>
                    </a:lnTo>
                    <a:lnTo>
                      <a:pt x="3781" y="4965"/>
                    </a:lnTo>
                    <a:lnTo>
                      <a:pt x="5041" y="6454"/>
                    </a:lnTo>
                    <a:lnTo>
                      <a:pt x="6932" y="4468"/>
                    </a:lnTo>
                    <a:lnTo>
                      <a:pt x="5041" y="2979"/>
                    </a:lnTo>
                    <a:lnTo>
                      <a:pt x="6302" y="2979"/>
                    </a:lnTo>
                    <a:lnTo>
                      <a:pt x="6932" y="2482"/>
                    </a:lnTo>
                    <a:lnTo>
                      <a:pt x="8822" y="2979"/>
                    </a:lnTo>
                    <a:lnTo>
                      <a:pt x="9452" y="2482"/>
                    </a:lnTo>
                    <a:lnTo>
                      <a:pt x="8822" y="0"/>
                    </a:lnTo>
                    <a:lnTo>
                      <a:pt x="10082" y="1986"/>
                    </a:lnTo>
                    <a:lnTo>
                      <a:pt x="10082" y="0"/>
                    </a:lnTo>
                    <a:lnTo>
                      <a:pt x="11343" y="0"/>
                    </a:lnTo>
                    <a:lnTo>
                      <a:pt x="12603" y="0"/>
                    </a:lnTo>
                    <a:lnTo>
                      <a:pt x="13863" y="1986"/>
                    </a:lnTo>
                    <a:lnTo>
                      <a:pt x="14494" y="2482"/>
                    </a:lnTo>
                    <a:lnTo>
                      <a:pt x="15124" y="2979"/>
                    </a:lnTo>
                    <a:lnTo>
                      <a:pt x="15124" y="3972"/>
                    </a:lnTo>
                    <a:lnTo>
                      <a:pt x="16384" y="5958"/>
                    </a:lnTo>
                    <a:lnTo>
                      <a:pt x="15124" y="7944"/>
                    </a:lnTo>
                    <a:lnTo>
                      <a:pt x="15124" y="9930"/>
                    </a:lnTo>
                    <a:lnTo>
                      <a:pt x="15124" y="11916"/>
                    </a:lnTo>
                    <a:lnTo>
                      <a:pt x="13863" y="12412"/>
                    </a:lnTo>
                    <a:lnTo>
                      <a:pt x="11343" y="12412"/>
                    </a:lnTo>
                    <a:lnTo>
                      <a:pt x="11343" y="10923"/>
                    </a:lnTo>
                    <a:lnTo>
                      <a:pt x="9452" y="11916"/>
                    </a:lnTo>
                    <a:lnTo>
                      <a:pt x="7562" y="14895"/>
                    </a:lnTo>
                    <a:lnTo>
                      <a:pt x="5041" y="14895"/>
                    </a:lnTo>
                    <a:lnTo>
                      <a:pt x="3781" y="15888"/>
                    </a:lnTo>
                    <a:lnTo>
                      <a:pt x="1890" y="16384"/>
                    </a:lnTo>
                    <a:lnTo>
                      <a:pt x="0" y="14895"/>
                    </a:lnTo>
                    <a:lnTo>
                      <a:pt x="1890" y="14398"/>
                    </a:lnTo>
                    <a:lnTo>
                      <a:pt x="2521" y="13902"/>
                    </a:lnTo>
                    <a:lnTo>
                      <a:pt x="3781" y="12412"/>
                    </a:lnTo>
                    <a:lnTo>
                      <a:pt x="2521" y="12412"/>
                    </a:lnTo>
                    <a:lnTo>
                      <a:pt x="1890" y="1191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0" name="Drawing 63"/>
              <p:cNvSpPr>
                <a:spLocks noChangeAspect="1"/>
              </p:cNvSpPr>
              <p:nvPr/>
            </p:nvSpPr>
            <p:spPr bwMode="auto">
              <a:xfrm>
                <a:off x="8963" y="-1433"/>
                <a:ext cx="620" cy="20"/>
              </a:xfrm>
              <a:custGeom>
                <a:avLst/>
                <a:gdLst/>
                <a:ahLst/>
                <a:cxnLst>
                  <a:cxn ang="0">
                    <a:pos x="3277" y="8192"/>
                  </a:cxn>
                  <a:cxn ang="0">
                    <a:pos x="4096" y="8192"/>
                  </a:cxn>
                  <a:cxn ang="0">
                    <a:pos x="5734" y="8192"/>
                  </a:cxn>
                  <a:cxn ang="0">
                    <a:pos x="6554" y="8192"/>
                  </a:cxn>
                  <a:cxn ang="0">
                    <a:pos x="7373" y="7373"/>
                  </a:cxn>
                  <a:cxn ang="0">
                    <a:pos x="7373" y="4096"/>
                  </a:cxn>
                  <a:cxn ang="0">
                    <a:pos x="9830" y="6554"/>
                  </a:cxn>
                  <a:cxn ang="0">
                    <a:pos x="10650" y="6554"/>
                  </a:cxn>
                  <a:cxn ang="0">
                    <a:pos x="12288" y="3277"/>
                  </a:cxn>
                  <a:cxn ang="0">
                    <a:pos x="10650" y="0"/>
                  </a:cxn>
                  <a:cxn ang="0">
                    <a:pos x="13926" y="1638"/>
                  </a:cxn>
                  <a:cxn ang="0">
                    <a:pos x="16384" y="4096"/>
                  </a:cxn>
                  <a:cxn ang="0">
                    <a:pos x="15565" y="6554"/>
                  </a:cxn>
                  <a:cxn ang="0">
                    <a:pos x="13926" y="9830"/>
                  </a:cxn>
                  <a:cxn ang="0">
                    <a:pos x="13926" y="13107"/>
                  </a:cxn>
                  <a:cxn ang="0">
                    <a:pos x="12288" y="13926"/>
                  </a:cxn>
                  <a:cxn ang="0">
                    <a:pos x="9011" y="14746"/>
                  </a:cxn>
                  <a:cxn ang="0">
                    <a:pos x="5734" y="16384"/>
                  </a:cxn>
                  <a:cxn ang="0">
                    <a:pos x="3277" y="16384"/>
                  </a:cxn>
                  <a:cxn ang="0">
                    <a:pos x="0" y="14746"/>
                  </a:cxn>
                  <a:cxn ang="0">
                    <a:pos x="819" y="13926"/>
                  </a:cxn>
                  <a:cxn ang="0">
                    <a:pos x="3277" y="13926"/>
                  </a:cxn>
                  <a:cxn ang="0">
                    <a:pos x="3277" y="11469"/>
                  </a:cxn>
                  <a:cxn ang="0">
                    <a:pos x="3277" y="10650"/>
                  </a:cxn>
                  <a:cxn ang="0">
                    <a:pos x="3277" y="8192"/>
                  </a:cxn>
                </a:cxnLst>
                <a:rect l="0" t="0" r="r" b="b"/>
                <a:pathLst>
                  <a:path w="16384" h="16384">
                    <a:moveTo>
                      <a:pt x="3277" y="8192"/>
                    </a:moveTo>
                    <a:lnTo>
                      <a:pt x="4096" y="8192"/>
                    </a:lnTo>
                    <a:lnTo>
                      <a:pt x="5734" y="8192"/>
                    </a:lnTo>
                    <a:lnTo>
                      <a:pt x="6554" y="8192"/>
                    </a:lnTo>
                    <a:lnTo>
                      <a:pt x="7373" y="7373"/>
                    </a:lnTo>
                    <a:lnTo>
                      <a:pt x="7373" y="4096"/>
                    </a:lnTo>
                    <a:lnTo>
                      <a:pt x="9830" y="6554"/>
                    </a:lnTo>
                    <a:lnTo>
                      <a:pt x="10650" y="6554"/>
                    </a:lnTo>
                    <a:lnTo>
                      <a:pt x="12288" y="3277"/>
                    </a:lnTo>
                    <a:lnTo>
                      <a:pt x="10650" y="0"/>
                    </a:lnTo>
                    <a:lnTo>
                      <a:pt x="13926" y="1638"/>
                    </a:lnTo>
                    <a:lnTo>
                      <a:pt x="16384" y="4096"/>
                    </a:lnTo>
                    <a:lnTo>
                      <a:pt x="15565" y="6554"/>
                    </a:lnTo>
                    <a:lnTo>
                      <a:pt x="13926" y="9830"/>
                    </a:lnTo>
                    <a:lnTo>
                      <a:pt x="13926" y="13107"/>
                    </a:lnTo>
                    <a:lnTo>
                      <a:pt x="12288" y="13926"/>
                    </a:lnTo>
                    <a:lnTo>
                      <a:pt x="9011" y="14746"/>
                    </a:lnTo>
                    <a:lnTo>
                      <a:pt x="5734" y="16384"/>
                    </a:lnTo>
                    <a:lnTo>
                      <a:pt x="3277" y="16384"/>
                    </a:lnTo>
                    <a:lnTo>
                      <a:pt x="0" y="14746"/>
                    </a:lnTo>
                    <a:lnTo>
                      <a:pt x="819" y="13926"/>
                    </a:lnTo>
                    <a:lnTo>
                      <a:pt x="3277" y="13926"/>
                    </a:lnTo>
                    <a:lnTo>
                      <a:pt x="3277" y="11469"/>
                    </a:lnTo>
                    <a:lnTo>
                      <a:pt x="3277" y="10650"/>
                    </a:lnTo>
                    <a:lnTo>
                      <a:pt x="3277" y="819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1" name="Drawing 64"/>
              <p:cNvSpPr>
                <a:spLocks noChangeAspect="1"/>
              </p:cNvSpPr>
              <p:nvPr/>
            </p:nvSpPr>
            <p:spPr bwMode="auto">
              <a:xfrm>
                <a:off x="9335" y="-1447"/>
                <a:ext cx="620" cy="16"/>
              </a:xfrm>
              <a:custGeom>
                <a:avLst/>
                <a:gdLst/>
                <a:ahLst/>
                <a:cxnLst>
                  <a:cxn ang="0">
                    <a:pos x="3277" y="3072"/>
                  </a:cxn>
                  <a:cxn ang="0">
                    <a:pos x="2458" y="6144"/>
                  </a:cxn>
                  <a:cxn ang="0">
                    <a:pos x="819" y="4096"/>
                  </a:cxn>
                  <a:cxn ang="0">
                    <a:pos x="0" y="2048"/>
                  </a:cxn>
                  <a:cxn ang="0">
                    <a:pos x="0" y="0"/>
                  </a:cxn>
                  <a:cxn ang="0">
                    <a:pos x="2458" y="2048"/>
                  </a:cxn>
                  <a:cxn ang="0">
                    <a:pos x="5734" y="0"/>
                  </a:cxn>
                  <a:cxn ang="0">
                    <a:pos x="7373" y="2048"/>
                  </a:cxn>
                  <a:cxn ang="0">
                    <a:pos x="7373" y="3072"/>
                  </a:cxn>
                  <a:cxn ang="0">
                    <a:pos x="9011" y="4096"/>
                  </a:cxn>
                  <a:cxn ang="0">
                    <a:pos x="7373" y="7168"/>
                  </a:cxn>
                  <a:cxn ang="0">
                    <a:pos x="9011" y="7168"/>
                  </a:cxn>
                  <a:cxn ang="0">
                    <a:pos x="9830" y="4096"/>
                  </a:cxn>
                  <a:cxn ang="0">
                    <a:pos x="12288" y="3072"/>
                  </a:cxn>
                  <a:cxn ang="0">
                    <a:pos x="13107" y="4096"/>
                  </a:cxn>
                  <a:cxn ang="0">
                    <a:pos x="16384" y="4096"/>
                  </a:cxn>
                  <a:cxn ang="0">
                    <a:pos x="15565" y="7168"/>
                  </a:cxn>
                  <a:cxn ang="0">
                    <a:pos x="13926" y="11264"/>
                  </a:cxn>
                  <a:cxn ang="0">
                    <a:pos x="13107" y="14336"/>
                  </a:cxn>
                  <a:cxn ang="0">
                    <a:pos x="10650" y="16384"/>
                  </a:cxn>
                  <a:cxn ang="0">
                    <a:pos x="9011" y="15360"/>
                  </a:cxn>
                  <a:cxn ang="0">
                    <a:pos x="6554" y="12288"/>
                  </a:cxn>
                  <a:cxn ang="0">
                    <a:pos x="3277" y="11264"/>
                  </a:cxn>
                  <a:cxn ang="0">
                    <a:pos x="2458" y="8192"/>
                  </a:cxn>
                  <a:cxn ang="0">
                    <a:pos x="3277" y="10240"/>
                  </a:cxn>
                  <a:cxn ang="0">
                    <a:pos x="3277" y="6144"/>
                  </a:cxn>
                  <a:cxn ang="0">
                    <a:pos x="4096" y="4096"/>
                  </a:cxn>
                  <a:cxn ang="0">
                    <a:pos x="3277" y="3072"/>
                  </a:cxn>
                </a:cxnLst>
                <a:rect l="0" t="0" r="r" b="b"/>
                <a:pathLst>
                  <a:path w="16384" h="16384">
                    <a:moveTo>
                      <a:pt x="3277" y="3072"/>
                    </a:moveTo>
                    <a:lnTo>
                      <a:pt x="2458" y="6144"/>
                    </a:lnTo>
                    <a:lnTo>
                      <a:pt x="819" y="4096"/>
                    </a:lnTo>
                    <a:lnTo>
                      <a:pt x="0" y="2048"/>
                    </a:lnTo>
                    <a:lnTo>
                      <a:pt x="0" y="0"/>
                    </a:lnTo>
                    <a:lnTo>
                      <a:pt x="2458" y="2048"/>
                    </a:lnTo>
                    <a:lnTo>
                      <a:pt x="5734" y="0"/>
                    </a:lnTo>
                    <a:lnTo>
                      <a:pt x="7373" y="2048"/>
                    </a:lnTo>
                    <a:lnTo>
                      <a:pt x="7373" y="3072"/>
                    </a:lnTo>
                    <a:lnTo>
                      <a:pt x="9011" y="4096"/>
                    </a:lnTo>
                    <a:lnTo>
                      <a:pt x="7373" y="7168"/>
                    </a:lnTo>
                    <a:lnTo>
                      <a:pt x="9011" y="7168"/>
                    </a:lnTo>
                    <a:lnTo>
                      <a:pt x="9830" y="4096"/>
                    </a:lnTo>
                    <a:lnTo>
                      <a:pt x="12288" y="3072"/>
                    </a:lnTo>
                    <a:lnTo>
                      <a:pt x="13107" y="4096"/>
                    </a:lnTo>
                    <a:lnTo>
                      <a:pt x="16384" y="4096"/>
                    </a:lnTo>
                    <a:lnTo>
                      <a:pt x="15565" y="7168"/>
                    </a:lnTo>
                    <a:lnTo>
                      <a:pt x="13926" y="11264"/>
                    </a:lnTo>
                    <a:lnTo>
                      <a:pt x="13107" y="14336"/>
                    </a:lnTo>
                    <a:lnTo>
                      <a:pt x="10650" y="16384"/>
                    </a:lnTo>
                    <a:lnTo>
                      <a:pt x="9011" y="15360"/>
                    </a:lnTo>
                    <a:lnTo>
                      <a:pt x="6554" y="12288"/>
                    </a:lnTo>
                    <a:lnTo>
                      <a:pt x="3277" y="11264"/>
                    </a:lnTo>
                    <a:lnTo>
                      <a:pt x="2458" y="8192"/>
                    </a:lnTo>
                    <a:lnTo>
                      <a:pt x="3277" y="10240"/>
                    </a:lnTo>
                    <a:lnTo>
                      <a:pt x="3277" y="6144"/>
                    </a:lnTo>
                    <a:lnTo>
                      <a:pt x="4096" y="4096"/>
                    </a:lnTo>
                    <a:lnTo>
                      <a:pt x="3277" y="307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2" name="Drawing 65"/>
              <p:cNvSpPr>
                <a:spLocks noChangeAspect="1"/>
              </p:cNvSpPr>
              <p:nvPr/>
            </p:nvSpPr>
            <p:spPr bwMode="auto">
              <a:xfrm>
                <a:off x="9862" y="-1459"/>
                <a:ext cx="372" cy="14"/>
              </a:xfrm>
              <a:custGeom>
                <a:avLst/>
                <a:gdLst/>
                <a:ahLst/>
                <a:cxnLst>
                  <a:cxn ang="0">
                    <a:pos x="9557" y="7022"/>
                  </a:cxn>
                  <a:cxn ang="0">
                    <a:pos x="9557" y="4681"/>
                  </a:cxn>
                  <a:cxn ang="0">
                    <a:pos x="10923" y="7022"/>
                  </a:cxn>
                  <a:cxn ang="0">
                    <a:pos x="13653" y="7022"/>
                  </a:cxn>
                  <a:cxn ang="0">
                    <a:pos x="15019" y="9362"/>
                  </a:cxn>
                  <a:cxn ang="0">
                    <a:pos x="16384" y="11703"/>
                  </a:cxn>
                  <a:cxn ang="0">
                    <a:pos x="15019" y="16384"/>
                  </a:cxn>
                  <a:cxn ang="0">
                    <a:pos x="10923" y="14043"/>
                  </a:cxn>
                  <a:cxn ang="0">
                    <a:pos x="8192" y="12873"/>
                  </a:cxn>
                  <a:cxn ang="0">
                    <a:pos x="5461" y="11703"/>
                  </a:cxn>
                  <a:cxn ang="0">
                    <a:pos x="4096" y="4681"/>
                  </a:cxn>
                  <a:cxn ang="0">
                    <a:pos x="0" y="2341"/>
                  </a:cxn>
                  <a:cxn ang="0">
                    <a:pos x="2731" y="0"/>
                  </a:cxn>
                  <a:cxn ang="0">
                    <a:pos x="4096" y="2341"/>
                  </a:cxn>
                  <a:cxn ang="0">
                    <a:pos x="5461" y="3511"/>
                  </a:cxn>
                  <a:cxn ang="0">
                    <a:pos x="8192" y="8192"/>
                  </a:cxn>
                  <a:cxn ang="0">
                    <a:pos x="9557" y="7022"/>
                  </a:cxn>
                </a:cxnLst>
                <a:rect l="0" t="0" r="r" b="b"/>
                <a:pathLst>
                  <a:path w="16384" h="16384">
                    <a:moveTo>
                      <a:pt x="9557" y="7022"/>
                    </a:moveTo>
                    <a:lnTo>
                      <a:pt x="9557" y="4681"/>
                    </a:lnTo>
                    <a:lnTo>
                      <a:pt x="10923" y="7022"/>
                    </a:lnTo>
                    <a:lnTo>
                      <a:pt x="13653" y="7022"/>
                    </a:lnTo>
                    <a:lnTo>
                      <a:pt x="15019" y="9362"/>
                    </a:lnTo>
                    <a:lnTo>
                      <a:pt x="16384" y="11703"/>
                    </a:lnTo>
                    <a:lnTo>
                      <a:pt x="15019" y="16384"/>
                    </a:lnTo>
                    <a:lnTo>
                      <a:pt x="10923" y="14043"/>
                    </a:lnTo>
                    <a:lnTo>
                      <a:pt x="8192" y="12873"/>
                    </a:lnTo>
                    <a:lnTo>
                      <a:pt x="5461" y="11703"/>
                    </a:lnTo>
                    <a:lnTo>
                      <a:pt x="4096" y="4681"/>
                    </a:lnTo>
                    <a:lnTo>
                      <a:pt x="0" y="2341"/>
                    </a:lnTo>
                    <a:lnTo>
                      <a:pt x="2731" y="0"/>
                    </a:lnTo>
                    <a:lnTo>
                      <a:pt x="4096" y="2341"/>
                    </a:lnTo>
                    <a:lnTo>
                      <a:pt x="5461" y="3511"/>
                    </a:lnTo>
                    <a:lnTo>
                      <a:pt x="8192" y="8192"/>
                    </a:lnTo>
                    <a:lnTo>
                      <a:pt x="9557" y="702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3" name="Drawing 66"/>
              <p:cNvSpPr>
                <a:spLocks noChangeAspect="1"/>
              </p:cNvSpPr>
              <p:nvPr/>
            </p:nvSpPr>
            <p:spPr bwMode="auto">
              <a:xfrm>
                <a:off x="10544" y="-1460"/>
                <a:ext cx="186" cy="12"/>
              </a:xfrm>
              <a:custGeom>
                <a:avLst/>
                <a:gdLst/>
                <a:ahLst/>
                <a:cxnLst>
                  <a:cxn ang="0">
                    <a:pos x="10923" y="1365"/>
                  </a:cxn>
                  <a:cxn ang="0">
                    <a:pos x="13653" y="0"/>
                  </a:cxn>
                  <a:cxn ang="0">
                    <a:pos x="13653" y="1365"/>
                  </a:cxn>
                  <a:cxn ang="0">
                    <a:pos x="16384" y="4096"/>
                  </a:cxn>
                  <a:cxn ang="0">
                    <a:pos x="13653" y="6827"/>
                  </a:cxn>
                  <a:cxn ang="0">
                    <a:pos x="16384" y="15019"/>
                  </a:cxn>
                  <a:cxn ang="0">
                    <a:pos x="13653" y="16384"/>
                  </a:cxn>
                  <a:cxn ang="0">
                    <a:pos x="10923" y="16384"/>
                  </a:cxn>
                  <a:cxn ang="0">
                    <a:pos x="5461" y="10923"/>
                  </a:cxn>
                  <a:cxn ang="0">
                    <a:pos x="5461" y="15019"/>
                  </a:cxn>
                  <a:cxn ang="0">
                    <a:pos x="0" y="12288"/>
                  </a:cxn>
                  <a:cxn ang="0">
                    <a:pos x="0" y="6827"/>
                  </a:cxn>
                  <a:cxn ang="0">
                    <a:pos x="0" y="4096"/>
                  </a:cxn>
                  <a:cxn ang="0">
                    <a:pos x="10923" y="1365"/>
                  </a:cxn>
                </a:cxnLst>
                <a:rect l="0" t="0" r="r" b="b"/>
                <a:pathLst>
                  <a:path w="16384" h="16384">
                    <a:moveTo>
                      <a:pt x="10923" y="1365"/>
                    </a:moveTo>
                    <a:lnTo>
                      <a:pt x="13653" y="0"/>
                    </a:lnTo>
                    <a:lnTo>
                      <a:pt x="13653" y="1365"/>
                    </a:lnTo>
                    <a:lnTo>
                      <a:pt x="16384" y="4096"/>
                    </a:lnTo>
                    <a:lnTo>
                      <a:pt x="13653" y="6827"/>
                    </a:lnTo>
                    <a:lnTo>
                      <a:pt x="16384" y="15019"/>
                    </a:lnTo>
                    <a:lnTo>
                      <a:pt x="13653" y="16384"/>
                    </a:lnTo>
                    <a:lnTo>
                      <a:pt x="10923" y="16384"/>
                    </a:lnTo>
                    <a:lnTo>
                      <a:pt x="5461" y="10923"/>
                    </a:lnTo>
                    <a:lnTo>
                      <a:pt x="5461" y="15019"/>
                    </a:lnTo>
                    <a:lnTo>
                      <a:pt x="0" y="12288"/>
                    </a:lnTo>
                    <a:lnTo>
                      <a:pt x="0" y="6827"/>
                    </a:lnTo>
                    <a:lnTo>
                      <a:pt x="0" y="4096"/>
                    </a:lnTo>
                    <a:lnTo>
                      <a:pt x="10923" y="136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4" name="Drawing 67"/>
              <p:cNvSpPr>
                <a:spLocks noChangeAspect="1"/>
              </p:cNvSpPr>
              <p:nvPr/>
            </p:nvSpPr>
            <p:spPr bwMode="auto">
              <a:xfrm>
                <a:off x="11815" y="-1473"/>
                <a:ext cx="341" cy="8"/>
              </a:xfrm>
              <a:custGeom>
                <a:avLst/>
                <a:gdLst/>
                <a:ahLst/>
                <a:cxnLst>
                  <a:cxn ang="0">
                    <a:pos x="10426" y="16384"/>
                  </a:cxn>
                  <a:cxn ang="0">
                    <a:pos x="5958" y="12288"/>
                  </a:cxn>
                  <a:cxn ang="0">
                    <a:pos x="0" y="10240"/>
                  </a:cxn>
                  <a:cxn ang="0">
                    <a:pos x="0" y="4096"/>
                  </a:cxn>
                  <a:cxn ang="0">
                    <a:pos x="0" y="0"/>
                  </a:cxn>
                  <a:cxn ang="0">
                    <a:pos x="4468" y="0"/>
                  </a:cxn>
                  <a:cxn ang="0">
                    <a:pos x="7447" y="2048"/>
                  </a:cxn>
                  <a:cxn ang="0">
                    <a:pos x="10426" y="2048"/>
                  </a:cxn>
                  <a:cxn ang="0">
                    <a:pos x="11916" y="2048"/>
                  </a:cxn>
                  <a:cxn ang="0">
                    <a:pos x="16384" y="4096"/>
                  </a:cxn>
                  <a:cxn ang="0">
                    <a:pos x="16384" y="12288"/>
                  </a:cxn>
                  <a:cxn ang="0">
                    <a:pos x="11916" y="16384"/>
                  </a:cxn>
                  <a:cxn ang="0">
                    <a:pos x="10426" y="16384"/>
                  </a:cxn>
                </a:cxnLst>
                <a:rect l="0" t="0" r="r" b="b"/>
                <a:pathLst>
                  <a:path w="16384" h="16384">
                    <a:moveTo>
                      <a:pt x="10426" y="16384"/>
                    </a:moveTo>
                    <a:lnTo>
                      <a:pt x="5958" y="12288"/>
                    </a:lnTo>
                    <a:lnTo>
                      <a:pt x="0" y="10240"/>
                    </a:lnTo>
                    <a:lnTo>
                      <a:pt x="0" y="4096"/>
                    </a:lnTo>
                    <a:lnTo>
                      <a:pt x="0" y="0"/>
                    </a:lnTo>
                    <a:lnTo>
                      <a:pt x="4468" y="0"/>
                    </a:lnTo>
                    <a:lnTo>
                      <a:pt x="7447" y="2048"/>
                    </a:lnTo>
                    <a:lnTo>
                      <a:pt x="10426" y="2048"/>
                    </a:lnTo>
                    <a:lnTo>
                      <a:pt x="11916" y="2048"/>
                    </a:lnTo>
                    <a:lnTo>
                      <a:pt x="16384" y="4096"/>
                    </a:lnTo>
                    <a:lnTo>
                      <a:pt x="16384" y="12288"/>
                    </a:lnTo>
                    <a:lnTo>
                      <a:pt x="11916" y="16384"/>
                    </a:lnTo>
                    <a:lnTo>
                      <a:pt x="10426"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5" name="Drawing 68"/>
              <p:cNvSpPr>
                <a:spLocks noChangeAspect="1"/>
              </p:cNvSpPr>
              <p:nvPr/>
            </p:nvSpPr>
            <p:spPr bwMode="auto">
              <a:xfrm>
                <a:off x="11474" y="-1496"/>
                <a:ext cx="682" cy="19"/>
              </a:xfrm>
              <a:custGeom>
                <a:avLst/>
                <a:gdLst/>
                <a:ahLst/>
                <a:cxnLst>
                  <a:cxn ang="0">
                    <a:pos x="4468" y="6036"/>
                  </a:cxn>
                  <a:cxn ang="0">
                    <a:pos x="5213" y="4312"/>
                  </a:cxn>
                  <a:cxn ang="0">
                    <a:pos x="5213" y="3449"/>
                  </a:cxn>
                  <a:cxn ang="0">
                    <a:pos x="5958" y="3449"/>
                  </a:cxn>
                  <a:cxn ang="0">
                    <a:pos x="7447" y="2587"/>
                  </a:cxn>
                  <a:cxn ang="0">
                    <a:pos x="7447" y="3449"/>
                  </a:cxn>
                  <a:cxn ang="0">
                    <a:pos x="8192" y="6036"/>
                  </a:cxn>
                  <a:cxn ang="0">
                    <a:pos x="8937" y="4312"/>
                  </a:cxn>
                  <a:cxn ang="0">
                    <a:pos x="11171" y="4312"/>
                  </a:cxn>
                  <a:cxn ang="0">
                    <a:pos x="11171" y="2587"/>
                  </a:cxn>
                  <a:cxn ang="0">
                    <a:pos x="10426" y="862"/>
                  </a:cxn>
                  <a:cxn ang="0">
                    <a:pos x="11916" y="0"/>
                  </a:cxn>
                  <a:cxn ang="0">
                    <a:pos x="13405" y="2587"/>
                  </a:cxn>
                  <a:cxn ang="0">
                    <a:pos x="14895" y="3449"/>
                  </a:cxn>
                  <a:cxn ang="0">
                    <a:pos x="16384" y="4312"/>
                  </a:cxn>
                  <a:cxn ang="0">
                    <a:pos x="16384" y="6899"/>
                  </a:cxn>
                  <a:cxn ang="0">
                    <a:pos x="14895" y="6899"/>
                  </a:cxn>
                  <a:cxn ang="0">
                    <a:pos x="14895" y="9485"/>
                  </a:cxn>
                  <a:cxn ang="0">
                    <a:pos x="14150" y="11210"/>
                  </a:cxn>
                  <a:cxn ang="0">
                    <a:pos x="11171" y="10348"/>
                  </a:cxn>
                  <a:cxn ang="0">
                    <a:pos x="10426" y="12935"/>
                  </a:cxn>
                  <a:cxn ang="0">
                    <a:pos x="8937" y="12935"/>
                  </a:cxn>
                  <a:cxn ang="0">
                    <a:pos x="7447" y="11210"/>
                  </a:cxn>
                  <a:cxn ang="0">
                    <a:pos x="5213" y="13797"/>
                  </a:cxn>
                  <a:cxn ang="0">
                    <a:pos x="4468" y="11210"/>
                  </a:cxn>
                  <a:cxn ang="0">
                    <a:pos x="4468" y="16384"/>
                  </a:cxn>
                  <a:cxn ang="0">
                    <a:pos x="2234" y="10348"/>
                  </a:cxn>
                  <a:cxn ang="0">
                    <a:pos x="2234" y="9485"/>
                  </a:cxn>
                  <a:cxn ang="0">
                    <a:pos x="0" y="9485"/>
                  </a:cxn>
                  <a:cxn ang="0">
                    <a:pos x="0" y="7761"/>
                  </a:cxn>
                  <a:cxn ang="0">
                    <a:pos x="1489" y="6899"/>
                  </a:cxn>
                  <a:cxn ang="0">
                    <a:pos x="4468" y="6899"/>
                  </a:cxn>
                  <a:cxn ang="0">
                    <a:pos x="4468" y="6036"/>
                  </a:cxn>
                </a:cxnLst>
                <a:rect l="0" t="0" r="r" b="b"/>
                <a:pathLst>
                  <a:path w="16384" h="16384">
                    <a:moveTo>
                      <a:pt x="4468" y="6036"/>
                    </a:moveTo>
                    <a:lnTo>
                      <a:pt x="5213" y="4312"/>
                    </a:lnTo>
                    <a:lnTo>
                      <a:pt x="5213" y="3449"/>
                    </a:lnTo>
                    <a:lnTo>
                      <a:pt x="5958" y="3449"/>
                    </a:lnTo>
                    <a:lnTo>
                      <a:pt x="7447" y="2587"/>
                    </a:lnTo>
                    <a:lnTo>
                      <a:pt x="7447" y="3449"/>
                    </a:lnTo>
                    <a:lnTo>
                      <a:pt x="8192" y="6036"/>
                    </a:lnTo>
                    <a:lnTo>
                      <a:pt x="8937" y="4312"/>
                    </a:lnTo>
                    <a:lnTo>
                      <a:pt x="11171" y="4312"/>
                    </a:lnTo>
                    <a:lnTo>
                      <a:pt x="11171" y="2587"/>
                    </a:lnTo>
                    <a:lnTo>
                      <a:pt x="10426" y="862"/>
                    </a:lnTo>
                    <a:lnTo>
                      <a:pt x="11916" y="0"/>
                    </a:lnTo>
                    <a:lnTo>
                      <a:pt x="13405" y="2587"/>
                    </a:lnTo>
                    <a:lnTo>
                      <a:pt x="14895" y="3449"/>
                    </a:lnTo>
                    <a:lnTo>
                      <a:pt x="16384" y="4312"/>
                    </a:lnTo>
                    <a:lnTo>
                      <a:pt x="16384" y="6899"/>
                    </a:lnTo>
                    <a:lnTo>
                      <a:pt x="14895" y="6899"/>
                    </a:lnTo>
                    <a:lnTo>
                      <a:pt x="14895" y="9485"/>
                    </a:lnTo>
                    <a:lnTo>
                      <a:pt x="14150" y="11210"/>
                    </a:lnTo>
                    <a:lnTo>
                      <a:pt x="11171" y="10348"/>
                    </a:lnTo>
                    <a:lnTo>
                      <a:pt x="10426" y="12935"/>
                    </a:lnTo>
                    <a:lnTo>
                      <a:pt x="8937" y="12935"/>
                    </a:lnTo>
                    <a:lnTo>
                      <a:pt x="7447" y="11210"/>
                    </a:lnTo>
                    <a:lnTo>
                      <a:pt x="5213" y="13797"/>
                    </a:lnTo>
                    <a:lnTo>
                      <a:pt x="4468" y="11210"/>
                    </a:lnTo>
                    <a:lnTo>
                      <a:pt x="4468" y="16384"/>
                    </a:lnTo>
                    <a:lnTo>
                      <a:pt x="2234" y="10348"/>
                    </a:lnTo>
                    <a:lnTo>
                      <a:pt x="2234" y="9485"/>
                    </a:lnTo>
                    <a:lnTo>
                      <a:pt x="0" y="9485"/>
                    </a:lnTo>
                    <a:lnTo>
                      <a:pt x="0" y="7761"/>
                    </a:lnTo>
                    <a:lnTo>
                      <a:pt x="1489" y="6899"/>
                    </a:lnTo>
                    <a:lnTo>
                      <a:pt x="4468" y="6899"/>
                    </a:lnTo>
                    <a:lnTo>
                      <a:pt x="4468" y="603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6" name="Drawing 69"/>
              <p:cNvSpPr>
                <a:spLocks noChangeAspect="1"/>
              </p:cNvSpPr>
              <p:nvPr/>
            </p:nvSpPr>
            <p:spPr bwMode="auto">
              <a:xfrm>
                <a:off x="12094" y="-1488"/>
                <a:ext cx="434" cy="17"/>
              </a:xfrm>
              <a:custGeom>
                <a:avLst/>
                <a:gdLst/>
                <a:ahLst/>
                <a:cxnLst>
                  <a:cxn ang="0">
                    <a:pos x="12873" y="14456"/>
                  </a:cxn>
                  <a:cxn ang="0">
                    <a:pos x="11703" y="12529"/>
                  </a:cxn>
                  <a:cxn ang="0">
                    <a:pos x="11703" y="15420"/>
                  </a:cxn>
                  <a:cxn ang="0">
                    <a:pos x="9362" y="16384"/>
                  </a:cxn>
                  <a:cxn ang="0">
                    <a:pos x="8192" y="16384"/>
                  </a:cxn>
                  <a:cxn ang="0">
                    <a:pos x="4681" y="16384"/>
                  </a:cxn>
                  <a:cxn ang="0">
                    <a:pos x="3511" y="14456"/>
                  </a:cxn>
                  <a:cxn ang="0">
                    <a:pos x="2341" y="12529"/>
                  </a:cxn>
                  <a:cxn ang="0">
                    <a:pos x="2341" y="10601"/>
                  </a:cxn>
                  <a:cxn ang="0">
                    <a:pos x="0" y="8674"/>
                  </a:cxn>
                  <a:cxn ang="0">
                    <a:pos x="0" y="7710"/>
                  </a:cxn>
                  <a:cxn ang="0">
                    <a:pos x="2341" y="4819"/>
                  </a:cxn>
                  <a:cxn ang="0">
                    <a:pos x="4681" y="6746"/>
                  </a:cxn>
                  <a:cxn ang="0">
                    <a:pos x="4681" y="2891"/>
                  </a:cxn>
                  <a:cxn ang="0">
                    <a:pos x="7022" y="2891"/>
                  </a:cxn>
                  <a:cxn ang="0">
                    <a:pos x="9362" y="2891"/>
                  </a:cxn>
                  <a:cxn ang="0">
                    <a:pos x="11703" y="0"/>
                  </a:cxn>
                  <a:cxn ang="0">
                    <a:pos x="12873" y="964"/>
                  </a:cxn>
                  <a:cxn ang="0">
                    <a:pos x="16384" y="3855"/>
                  </a:cxn>
                  <a:cxn ang="0">
                    <a:pos x="16384" y="6746"/>
                  </a:cxn>
                  <a:cxn ang="0">
                    <a:pos x="16384" y="10601"/>
                  </a:cxn>
                  <a:cxn ang="0">
                    <a:pos x="12873" y="14456"/>
                  </a:cxn>
                </a:cxnLst>
                <a:rect l="0" t="0" r="r" b="b"/>
                <a:pathLst>
                  <a:path w="16384" h="16384">
                    <a:moveTo>
                      <a:pt x="12873" y="14456"/>
                    </a:moveTo>
                    <a:lnTo>
                      <a:pt x="11703" y="12529"/>
                    </a:lnTo>
                    <a:lnTo>
                      <a:pt x="11703" y="15420"/>
                    </a:lnTo>
                    <a:lnTo>
                      <a:pt x="9362" y="16384"/>
                    </a:lnTo>
                    <a:lnTo>
                      <a:pt x="8192" y="16384"/>
                    </a:lnTo>
                    <a:lnTo>
                      <a:pt x="4681" y="16384"/>
                    </a:lnTo>
                    <a:lnTo>
                      <a:pt x="3511" y="14456"/>
                    </a:lnTo>
                    <a:lnTo>
                      <a:pt x="2341" y="12529"/>
                    </a:lnTo>
                    <a:lnTo>
                      <a:pt x="2341" y="10601"/>
                    </a:lnTo>
                    <a:lnTo>
                      <a:pt x="0" y="8674"/>
                    </a:lnTo>
                    <a:lnTo>
                      <a:pt x="0" y="7710"/>
                    </a:lnTo>
                    <a:lnTo>
                      <a:pt x="2341" y="4819"/>
                    </a:lnTo>
                    <a:lnTo>
                      <a:pt x="4681" y="6746"/>
                    </a:lnTo>
                    <a:lnTo>
                      <a:pt x="4681" y="2891"/>
                    </a:lnTo>
                    <a:lnTo>
                      <a:pt x="7022" y="2891"/>
                    </a:lnTo>
                    <a:lnTo>
                      <a:pt x="9362" y="2891"/>
                    </a:lnTo>
                    <a:lnTo>
                      <a:pt x="11703" y="0"/>
                    </a:lnTo>
                    <a:lnTo>
                      <a:pt x="12873" y="964"/>
                    </a:lnTo>
                    <a:lnTo>
                      <a:pt x="16384" y="3855"/>
                    </a:lnTo>
                    <a:lnTo>
                      <a:pt x="16384" y="6746"/>
                    </a:lnTo>
                    <a:lnTo>
                      <a:pt x="16384" y="10601"/>
                    </a:lnTo>
                    <a:lnTo>
                      <a:pt x="12873" y="1445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7" name="Drawing 70"/>
              <p:cNvSpPr>
                <a:spLocks noChangeAspect="1"/>
              </p:cNvSpPr>
              <p:nvPr/>
            </p:nvSpPr>
            <p:spPr bwMode="auto">
              <a:xfrm>
                <a:off x="12528" y="-1499"/>
                <a:ext cx="279" cy="14"/>
              </a:xfrm>
              <a:custGeom>
                <a:avLst/>
                <a:gdLst/>
                <a:ahLst/>
                <a:cxnLst>
                  <a:cxn ang="0">
                    <a:pos x="14564" y="14043"/>
                  </a:cxn>
                  <a:cxn ang="0">
                    <a:pos x="9102" y="16384"/>
                  </a:cxn>
                  <a:cxn ang="0">
                    <a:pos x="9102" y="12873"/>
                  </a:cxn>
                  <a:cxn ang="0">
                    <a:pos x="3641" y="8192"/>
                  </a:cxn>
                  <a:cxn ang="0">
                    <a:pos x="0" y="2341"/>
                  </a:cxn>
                  <a:cxn ang="0">
                    <a:pos x="1820" y="0"/>
                  </a:cxn>
                  <a:cxn ang="0">
                    <a:pos x="3641" y="3511"/>
                  </a:cxn>
                  <a:cxn ang="0">
                    <a:pos x="7282" y="2341"/>
                  </a:cxn>
                  <a:cxn ang="0">
                    <a:pos x="14564" y="3511"/>
                  </a:cxn>
                  <a:cxn ang="0">
                    <a:pos x="16384" y="8192"/>
                  </a:cxn>
                  <a:cxn ang="0">
                    <a:pos x="16384" y="9362"/>
                  </a:cxn>
                  <a:cxn ang="0">
                    <a:pos x="16384" y="11703"/>
                  </a:cxn>
                  <a:cxn ang="0">
                    <a:pos x="16384" y="12873"/>
                  </a:cxn>
                  <a:cxn ang="0">
                    <a:pos x="14564" y="14043"/>
                  </a:cxn>
                </a:cxnLst>
                <a:rect l="0" t="0" r="r" b="b"/>
                <a:pathLst>
                  <a:path w="16384" h="16384">
                    <a:moveTo>
                      <a:pt x="14564" y="14043"/>
                    </a:moveTo>
                    <a:lnTo>
                      <a:pt x="9102" y="16384"/>
                    </a:lnTo>
                    <a:lnTo>
                      <a:pt x="9102" y="12873"/>
                    </a:lnTo>
                    <a:lnTo>
                      <a:pt x="3641" y="8192"/>
                    </a:lnTo>
                    <a:lnTo>
                      <a:pt x="0" y="2341"/>
                    </a:lnTo>
                    <a:lnTo>
                      <a:pt x="1820" y="0"/>
                    </a:lnTo>
                    <a:lnTo>
                      <a:pt x="3641" y="3511"/>
                    </a:lnTo>
                    <a:lnTo>
                      <a:pt x="7282" y="2341"/>
                    </a:lnTo>
                    <a:lnTo>
                      <a:pt x="14564" y="3511"/>
                    </a:lnTo>
                    <a:lnTo>
                      <a:pt x="16384" y="8192"/>
                    </a:lnTo>
                    <a:lnTo>
                      <a:pt x="16384" y="9362"/>
                    </a:lnTo>
                    <a:lnTo>
                      <a:pt x="16384" y="11703"/>
                    </a:lnTo>
                    <a:lnTo>
                      <a:pt x="16384" y="12873"/>
                    </a:lnTo>
                    <a:lnTo>
                      <a:pt x="14564" y="1404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8" name="Drawing 71"/>
              <p:cNvSpPr>
                <a:spLocks noChangeAspect="1"/>
              </p:cNvSpPr>
              <p:nvPr/>
            </p:nvSpPr>
            <p:spPr bwMode="auto">
              <a:xfrm>
                <a:off x="13458" y="-1529"/>
                <a:ext cx="496" cy="12"/>
              </a:xfrm>
              <a:custGeom>
                <a:avLst/>
                <a:gdLst/>
                <a:ahLst/>
                <a:cxnLst>
                  <a:cxn ang="0">
                    <a:pos x="11264" y="2731"/>
                  </a:cxn>
                  <a:cxn ang="0">
                    <a:pos x="14336" y="5461"/>
                  </a:cxn>
                  <a:cxn ang="0">
                    <a:pos x="14336" y="6827"/>
                  </a:cxn>
                  <a:cxn ang="0">
                    <a:pos x="15360" y="8192"/>
                  </a:cxn>
                  <a:cxn ang="0">
                    <a:pos x="16384" y="10923"/>
                  </a:cxn>
                  <a:cxn ang="0">
                    <a:pos x="16384" y="12288"/>
                  </a:cxn>
                  <a:cxn ang="0">
                    <a:pos x="15360" y="12288"/>
                  </a:cxn>
                  <a:cxn ang="0">
                    <a:pos x="12288" y="12288"/>
                  </a:cxn>
                  <a:cxn ang="0">
                    <a:pos x="11264" y="13653"/>
                  </a:cxn>
                  <a:cxn ang="0">
                    <a:pos x="11264" y="16384"/>
                  </a:cxn>
                  <a:cxn ang="0">
                    <a:pos x="8192" y="13653"/>
                  </a:cxn>
                  <a:cxn ang="0">
                    <a:pos x="7168" y="16384"/>
                  </a:cxn>
                  <a:cxn ang="0">
                    <a:pos x="6144" y="16384"/>
                  </a:cxn>
                  <a:cxn ang="0">
                    <a:pos x="4096" y="16384"/>
                  </a:cxn>
                  <a:cxn ang="0">
                    <a:pos x="3072" y="13653"/>
                  </a:cxn>
                  <a:cxn ang="0">
                    <a:pos x="6144" y="10923"/>
                  </a:cxn>
                  <a:cxn ang="0">
                    <a:pos x="7168" y="8192"/>
                  </a:cxn>
                  <a:cxn ang="0">
                    <a:pos x="3072" y="8192"/>
                  </a:cxn>
                  <a:cxn ang="0">
                    <a:pos x="0" y="10923"/>
                  </a:cxn>
                  <a:cxn ang="0">
                    <a:pos x="0" y="6827"/>
                  </a:cxn>
                  <a:cxn ang="0">
                    <a:pos x="4096" y="5461"/>
                  </a:cxn>
                  <a:cxn ang="0">
                    <a:pos x="7168" y="6827"/>
                  </a:cxn>
                  <a:cxn ang="0">
                    <a:pos x="7168" y="2731"/>
                  </a:cxn>
                  <a:cxn ang="0">
                    <a:pos x="7168" y="0"/>
                  </a:cxn>
                  <a:cxn ang="0">
                    <a:pos x="10240" y="2731"/>
                  </a:cxn>
                  <a:cxn ang="0">
                    <a:pos x="11264" y="2731"/>
                  </a:cxn>
                </a:cxnLst>
                <a:rect l="0" t="0" r="r" b="b"/>
                <a:pathLst>
                  <a:path w="16384" h="16384">
                    <a:moveTo>
                      <a:pt x="11264" y="2731"/>
                    </a:moveTo>
                    <a:lnTo>
                      <a:pt x="14336" y="5461"/>
                    </a:lnTo>
                    <a:lnTo>
                      <a:pt x="14336" y="6827"/>
                    </a:lnTo>
                    <a:lnTo>
                      <a:pt x="15360" y="8192"/>
                    </a:lnTo>
                    <a:lnTo>
                      <a:pt x="16384" y="10923"/>
                    </a:lnTo>
                    <a:lnTo>
                      <a:pt x="16384" y="12288"/>
                    </a:lnTo>
                    <a:lnTo>
                      <a:pt x="15360" y="12288"/>
                    </a:lnTo>
                    <a:lnTo>
                      <a:pt x="12288" y="12288"/>
                    </a:lnTo>
                    <a:lnTo>
                      <a:pt x="11264" y="13653"/>
                    </a:lnTo>
                    <a:lnTo>
                      <a:pt x="11264" y="16384"/>
                    </a:lnTo>
                    <a:lnTo>
                      <a:pt x="8192" y="13653"/>
                    </a:lnTo>
                    <a:lnTo>
                      <a:pt x="7168" y="16384"/>
                    </a:lnTo>
                    <a:lnTo>
                      <a:pt x="6144" y="16384"/>
                    </a:lnTo>
                    <a:lnTo>
                      <a:pt x="4096" y="16384"/>
                    </a:lnTo>
                    <a:lnTo>
                      <a:pt x="3072" y="13653"/>
                    </a:lnTo>
                    <a:lnTo>
                      <a:pt x="6144" y="10923"/>
                    </a:lnTo>
                    <a:lnTo>
                      <a:pt x="7168" y="8192"/>
                    </a:lnTo>
                    <a:lnTo>
                      <a:pt x="3072" y="8192"/>
                    </a:lnTo>
                    <a:lnTo>
                      <a:pt x="0" y="10923"/>
                    </a:lnTo>
                    <a:lnTo>
                      <a:pt x="0" y="6827"/>
                    </a:lnTo>
                    <a:lnTo>
                      <a:pt x="4096" y="5461"/>
                    </a:lnTo>
                    <a:lnTo>
                      <a:pt x="7168" y="6827"/>
                    </a:lnTo>
                    <a:lnTo>
                      <a:pt x="7168" y="2731"/>
                    </a:lnTo>
                    <a:lnTo>
                      <a:pt x="7168" y="0"/>
                    </a:lnTo>
                    <a:lnTo>
                      <a:pt x="10240" y="2731"/>
                    </a:lnTo>
                    <a:lnTo>
                      <a:pt x="11264" y="273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79" name="Drawing 72"/>
              <p:cNvSpPr>
                <a:spLocks noChangeAspect="1"/>
              </p:cNvSpPr>
              <p:nvPr/>
            </p:nvSpPr>
            <p:spPr bwMode="auto">
              <a:xfrm>
                <a:off x="1678" y="-1043"/>
                <a:ext cx="682" cy="14"/>
              </a:xfrm>
              <a:custGeom>
                <a:avLst/>
                <a:gdLst/>
                <a:ahLst/>
                <a:cxnLst>
                  <a:cxn ang="0">
                    <a:pos x="0" y="9362"/>
                  </a:cxn>
                  <a:cxn ang="0">
                    <a:pos x="2234" y="9362"/>
                  </a:cxn>
                  <a:cxn ang="0">
                    <a:pos x="2234" y="7022"/>
                  </a:cxn>
                  <a:cxn ang="0">
                    <a:pos x="4468" y="8192"/>
                  </a:cxn>
                  <a:cxn ang="0">
                    <a:pos x="5958" y="4681"/>
                  </a:cxn>
                  <a:cxn ang="0">
                    <a:pos x="5958" y="3511"/>
                  </a:cxn>
                  <a:cxn ang="0">
                    <a:pos x="8192" y="2341"/>
                  </a:cxn>
                  <a:cxn ang="0">
                    <a:pos x="11171" y="0"/>
                  </a:cxn>
                  <a:cxn ang="0">
                    <a:pos x="14150" y="0"/>
                  </a:cxn>
                  <a:cxn ang="0">
                    <a:pos x="13405" y="3511"/>
                  </a:cxn>
                  <a:cxn ang="0">
                    <a:pos x="14895" y="4681"/>
                  </a:cxn>
                  <a:cxn ang="0">
                    <a:pos x="16384" y="9362"/>
                  </a:cxn>
                  <a:cxn ang="0">
                    <a:pos x="11916" y="11703"/>
                  </a:cxn>
                  <a:cxn ang="0">
                    <a:pos x="7447" y="12873"/>
                  </a:cxn>
                  <a:cxn ang="0">
                    <a:pos x="2979" y="16384"/>
                  </a:cxn>
                  <a:cxn ang="0">
                    <a:pos x="1489" y="12873"/>
                  </a:cxn>
                  <a:cxn ang="0">
                    <a:pos x="0" y="9362"/>
                  </a:cxn>
                </a:cxnLst>
                <a:rect l="0" t="0" r="r" b="b"/>
                <a:pathLst>
                  <a:path w="16384" h="16384">
                    <a:moveTo>
                      <a:pt x="0" y="9362"/>
                    </a:moveTo>
                    <a:lnTo>
                      <a:pt x="2234" y="9362"/>
                    </a:lnTo>
                    <a:lnTo>
                      <a:pt x="2234" y="7022"/>
                    </a:lnTo>
                    <a:lnTo>
                      <a:pt x="4468" y="8192"/>
                    </a:lnTo>
                    <a:lnTo>
                      <a:pt x="5958" y="4681"/>
                    </a:lnTo>
                    <a:lnTo>
                      <a:pt x="5958" y="3511"/>
                    </a:lnTo>
                    <a:lnTo>
                      <a:pt x="8192" y="2341"/>
                    </a:lnTo>
                    <a:lnTo>
                      <a:pt x="11171" y="0"/>
                    </a:lnTo>
                    <a:lnTo>
                      <a:pt x="14150" y="0"/>
                    </a:lnTo>
                    <a:lnTo>
                      <a:pt x="13405" y="3511"/>
                    </a:lnTo>
                    <a:lnTo>
                      <a:pt x="14895" y="4681"/>
                    </a:lnTo>
                    <a:lnTo>
                      <a:pt x="16384" y="9362"/>
                    </a:lnTo>
                    <a:lnTo>
                      <a:pt x="11916" y="11703"/>
                    </a:lnTo>
                    <a:lnTo>
                      <a:pt x="7447" y="12873"/>
                    </a:lnTo>
                    <a:lnTo>
                      <a:pt x="2979" y="16384"/>
                    </a:lnTo>
                    <a:lnTo>
                      <a:pt x="1489" y="12873"/>
                    </a:lnTo>
                    <a:lnTo>
                      <a:pt x="0" y="936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0" name="Drawing 73"/>
              <p:cNvSpPr>
                <a:spLocks noChangeAspect="1"/>
              </p:cNvSpPr>
              <p:nvPr/>
            </p:nvSpPr>
            <p:spPr bwMode="auto">
              <a:xfrm>
                <a:off x="-1949" y="-888"/>
                <a:ext cx="155" cy="9"/>
              </a:xfrm>
              <a:custGeom>
                <a:avLst/>
                <a:gdLst/>
                <a:ahLst/>
                <a:cxnLst>
                  <a:cxn ang="0">
                    <a:pos x="16384" y="1820"/>
                  </a:cxn>
                  <a:cxn ang="0">
                    <a:pos x="16384" y="0"/>
                  </a:cxn>
                  <a:cxn ang="0">
                    <a:pos x="13107" y="1820"/>
                  </a:cxn>
                  <a:cxn ang="0">
                    <a:pos x="9830" y="5461"/>
                  </a:cxn>
                  <a:cxn ang="0">
                    <a:pos x="3277" y="7282"/>
                  </a:cxn>
                  <a:cxn ang="0">
                    <a:pos x="0" y="9102"/>
                  </a:cxn>
                  <a:cxn ang="0">
                    <a:pos x="0" y="12743"/>
                  </a:cxn>
                  <a:cxn ang="0">
                    <a:pos x="0" y="16384"/>
                  </a:cxn>
                  <a:cxn ang="0">
                    <a:pos x="3277" y="16384"/>
                  </a:cxn>
                  <a:cxn ang="0">
                    <a:pos x="9830" y="16384"/>
                  </a:cxn>
                  <a:cxn ang="0">
                    <a:pos x="13107" y="12743"/>
                  </a:cxn>
                  <a:cxn ang="0">
                    <a:pos x="16384" y="7282"/>
                  </a:cxn>
                  <a:cxn ang="0">
                    <a:pos x="16384" y="1820"/>
                  </a:cxn>
                </a:cxnLst>
                <a:rect l="0" t="0" r="r" b="b"/>
                <a:pathLst>
                  <a:path w="16384" h="16384">
                    <a:moveTo>
                      <a:pt x="16384" y="1820"/>
                    </a:moveTo>
                    <a:lnTo>
                      <a:pt x="16384" y="0"/>
                    </a:lnTo>
                    <a:lnTo>
                      <a:pt x="13107" y="1820"/>
                    </a:lnTo>
                    <a:lnTo>
                      <a:pt x="9830" y="5461"/>
                    </a:lnTo>
                    <a:lnTo>
                      <a:pt x="3277" y="7282"/>
                    </a:lnTo>
                    <a:lnTo>
                      <a:pt x="0" y="9102"/>
                    </a:lnTo>
                    <a:lnTo>
                      <a:pt x="0" y="12743"/>
                    </a:lnTo>
                    <a:lnTo>
                      <a:pt x="0" y="16384"/>
                    </a:lnTo>
                    <a:lnTo>
                      <a:pt x="3277" y="16384"/>
                    </a:lnTo>
                    <a:lnTo>
                      <a:pt x="9830" y="16384"/>
                    </a:lnTo>
                    <a:lnTo>
                      <a:pt x="13107" y="12743"/>
                    </a:lnTo>
                    <a:lnTo>
                      <a:pt x="16384" y="7282"/>
                    </a:lnTo>
                    <a:lnTo>
                      <a:pt x="16384" y="182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1" name="Drawing 74"/>
              <p:cNvSpPr>
                <a:spLocks noChangeAspect="1"/>
              </p:cNvSpPr>
              <p:nvPr/>
            </p:nvSpPr>
            <p:spPr bwMode="auto">
              <a:xfrm>
                <a:off x="-1825" y="-864"/>
                <a:ext cx="93" cy="7"/>
              </a:xfrm>
              <a:custGeom>
                <a:avLst/>
                <a:gdLst/>
                <a:ahLst/>
                <a:cxnLst>
                  <a:cxn ang="0">
                    <a:pos x="0" y="16384"/>
                  </a:cxn>
                  <a:cxn ang="0">
                    <a:pos x="16384" y="0"/>
                  </a:cxn>
                  <a:cxn ang="0">
                    <a:pos x="5461" y="0"/>
                  </a:cxn>
                  <a:cxn ang="0">
                    <a:pos x="0" y="2341"/>
                  </a:cxn>
                  <a:cxn ang="0">
                    <a:pos x="0" y="9362"/>
                  </a:cxn>
                  <a:cxn ang="0">
                    <a:pos x="0" y="16384"/>
                  </a:cxn>
                </a:cxnLst>
                <a:rect l="0" t="0" r="r" b="b"/>
                <a:pathLst>
                  <a:path w="16384" h="16384">
                    <a:moveTo>
                      <a:pt x="0" y="16384"/>
                    </a:moveTo>
                    <a:lnTo>
                      <a:pt x="16384" y="0"/>
                    </a:lnTo>
                    <a:lnTo>
                      <a:pt x="5461" y="0"/>
                    </a:lnTo>
                    <a:lnTo>
                      <a:pt x="0" y="2341"/>
                    </a:lnTo>
                    <a:lnTo>
                      <a:pt x="0" y="9362"/>
                    </a:lnTo>
                    <a:lnTo>
                      <a:pt x="0"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2" name="Drawing 75"/>
              <p:cNvSpPr>
                <a:spLocks noChangeAspect="1"/>
              </p:cNvSpPr>
              <p:nvPr/>
            </p:nvSpPr>
            <p:spPr bwMode="auto">
              <a:xfrm>
                <a:off x="-802" y="-965"/>
                <a:ext cx="217" cy="10"/>
              </a:xfrm>
              <a:custGeom>
                <a:avLst/>
                <a:gdLst/>
                <a:ahLst/>
                <a:cxnLst>
                  <a:cxn ang="0">
                    <a:pos x="7022" y="16384"/>
                  </a:cxn>
                  <a:cxn ang="0">
                    <a:pos x="7022" y="14746"/>
                  </a:cxn>
                  <a:cxn ang="0">
                    <a:pos x="14043" y="8192"/>
                  </a:cxn>
                  <a:cxn ang="0">
                    <a:pos x="16384" y="6554"/>
                  </a:cxn>
                  <a:cxn ang="0">
                    <a:pos x="14043" y="1638"/>
                  </a:cxn>
                  <a:cxn ang="0">
                    <a:pos x="7022" y="0"/>
                  </a:cxn>
                  <a:cxn ang="0">
                    <a:pos x="4681" y="1638"/>
                  </a:cxn>
                  <a:cxn ang="0">
                    <a:pos x="0" y="8192"/>
                  </a:cxn>
                  <a:cxn ang="0">
                    <a:pos x="0" y="13107"/>
                  </a:cxn>
                  <a:cxn ang="0">
                    <a:pos x="0" y="16384"/>
                  </a:cxn>
                  <a:cxn ang="0">
                    <a:pos x="4681" y="16384"/>
                  </a:cxn>
                  <a:cxn ang="0">
                    <a:pos x="7022" y="16384"/>
                  </a:cxn>
                </a:cxnLst>
                <a:rect l="0" t="0" r="r" b="b"/>
                <a:pathLst>
                  <a:path w="16384" h="16384">
                    <a:moveTo>
                      <a:pt x="7022" y="16384"/>
                    </a:moveTo>
                    <a:lnTo>
                      <a:pt x="7022" y="14746"/>
                    </a:lnTo>
                    <a:lnTo>
                      <a:pt x="14043" y="8192"/>
                    </a:lnTo>
                    <a:lnTo>
                      <a:pt x="16384" y="6554"/>
                    </a:lnTo>
                    <a:lnTo>
                      <a:pt x="14043" y="1638"/>
                    </a:lnTo>
                    <a:lnTo>
                      <a:pt x="7022" y="0"/>
                    </a:lnTo>
                    <a:lnTo>
                      <a:pt x="4681" y="1638"/>
                    </a:lnTo>
                    <a:lnTo>
                      <a:pt x="0" y="8192"/>
                    </a:lnTo>
                    <a:lnTo>
                      <a:pt x="0" y="13107"/>
                    </a:lnTo>
                    <a:lnTo>
                      <a:pt x="0" y="16384"/>
                    </a:lnTo>
                    <a:lnTo>
                      <a:pt x="4681" y="16384"/>
                    </a:lnTo>
                    <a:lnTo>
                      <a:pt x="7022"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3" name="Drawing 76"/>
              <p:cNvSpPr>
                <a:spLocks noChangeAspect="1"/>
              </p:cNvSpPr>
              <p:nvPr/>
            </p:nvSpPr>
            <p:spPr bwMode="auto">
              <a:xfrm>
                <a:off x="-1608" y="-935"/>
                <a:ext cx="155" cy="8"/>
              </a:xfrm>
              <a:custGeom>
                <a:avLst/>
                <a:gdLst/>
                <a:ahLst/>
                <a:cxnLst>
                  <a:cxn ang="0">
                    <a:pos x="0" y="16384"/>
                  </a:cxn>
                  <a:cxn ang="0">
                    <a:pos x="3277" y="12288"/>
                  </a:cxn>
                  <a:cxn ang="0">
                    <a:pos x="16384" y="8192"/>
                  </a:cxn>
                  <a:cxn ang="0">
                    <a:pos x="16384" y="6144"/>
                  </a:cxn>
                  <a:cxn ang="0">
                    <a:pos x="6554" y="4096"/>
                  </a:cxn>
                  <a:cxn ang="0">
                    <a:pos x="3277" y="0"/>
                  </a:cxn>
                  <a:cxn ang="0">
                    <a:pos x="3277" y="8192"/>
                  </a:cxn>
                  <a:cxn ang="0">
                    <a:pos x="0" y="16384"/>
                  </a:cxn>
                </a:cxnLst>
                <a:rect l="0" t="0" r="r" b="b"/>
                <a:pathLst>
                  <a:path w="16384" h="16384">
                    <a:moveTo>
                      <a:pt x="0" y="16384"/>
                    </a:moveTo>
                    <a:lnTo>
                      <a:pt x="3277" y="12288"/>
                    </a:lnTo>
                    <a:lnTo>
                      <a:pt x="16384" y="8192"/>
                    </a:lnTo>
                    <a:lnTo>
                      <a:pt x="16384" y="6144"/>
                    </a:lnTo>
                    <a:lnTo>
                      <a:pt x="6554" y="4096"/>
                    </a:lnTo>
                    <a:lnTo>
                      <a:pt x="3277" y="0"/>
                    </a:lnTo>
                    <a:lnTo>
                      <a:pt x="3277" y="8192"/>
                    </a:lnTo>
                    <a:lnTo>
                      <a:pt x="0"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4" name="Drawing 77"/>
              <p:cNvSpPr>
                <a:spLocks noChangeAspect="1"/>
              </p:cNvSpPr>
              <p:nvPr/>
            </p:nvSpPr>
            <p:spPr bwMode="auto">
              <a:xfrm>
                <a:off x="-1701" y="-811"/>
                <a:ext cx="155" cy="15"/>
              </a:xfrm>
              <a:custGeom>
                <a:avLst/>
                <a:gdLst/>
                <a:ahLst/>
                <a:cxnLst>
                  <a:cxn ang="0">
                    <a:pos x="13107" y="16384"/>
                  </a:cxn>
                  <a:cxn ang="0">
                    <a:pos x="16384" y="13107"/>
                  </a:cxn>
                  <a:cxn ang="0">
                    <a:pos x="16384" y="8738"/>
                  </a:cxn>
                  <a:cxn ang="0">
                    <a:pos x="16384" y="6554"/>
                  </a:cxn>
                  <a:cxn ang="0">
                    <a:pos x="13107" y="3277"/>
                  </a:cxn>
                  <a:cxn ang="0">
                    <a:pos x="9830" y="0"/>
                  </a:cxn>
                  <a:cxn ang="0">
                    <a:pos x="3277" y="2185"/>
                  </a:cxn>
                  <a:cxn ang="0">
                    <a:pos x="0" y="4369"/>
                  </a:cxn>
                  <a:cxn ang="0">
                    <a:pos x="0" y="8738"/>
                  </a:cxn>
                  <a:cxn ang="0">
                    <a:pos x="0" y="12015"/>
                  </a:cxn>
                  <a:cxn ang="0">
                    <a:pos x="3277" y="13107"/>
                  </a:cxn>
                  <a:cxn ang="0">
                    <a:pos x="13107" y="16384"/>
                  </a:cxn>
                </a:cxnLst>
                <a:rect l="0" t="0" r="r" b="b"/>
                <a:pathLst>
                  <a:path w="16384" h="16384">
                    <a:moveTo>
                      <a:pt x="13107" y="16384"/>
                    </a:moveTo>
                    <a:lnTo>
                      <a:pt x="16384" y="13107"/>
                    </a:lnTo>
                    <a:lnTo>
                      <a:pt x="16384" y="8738"/>
                    </a:lnTo>
                    <a:lnTo>
                      <a:pt x="16384" y="6554"/>
                    </a:lnTo>
                    <a:lnTo>
                      <a:pt x="13107" y="3277"/>
                    </a:lnTo>
                    <a:lnTo>
                      <a:pt x="9830" y="0"/>
                    </a:lnTo>
                    <a:lnTo>
                      <a:pt x="3277" y="2185"/>
                    </a:lnTo>
                    <a:lnTo>
                      <a:pt x="0" y="4369"/>
                    </a:lnTo>
                    <a:lnTo>
                      <a:pt x="0" y="8738"/>
                    </a:lnTo>
                    <a:lnTo>
                      <a:pt x="0" y="12015"/>
                    </a:lnTo>
                    <a:lnTo>
                      <a:pt x="3277" y="13107"/>
                    </a:lnTo>
                    <a:lnTo>
                      <a:pt x="13107"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85" name="Drawing 78"/>
              <p:cNvSpPr>
                <a:spLocks noChangeAspect="1"/>
              </p:cNvSpPr>
              <p:nvPr/>
            </p:nvSpPr>
            <p:spPr bwMode="auto">
              <a:xfrm>
                <a:off x="-1949" y="-772"/>
                <a:ext cx="124" cy="12"/>
              </a:xfrm>
              <a:custGeom>
                <a:avLst/>
                <a:gdLst/>
                <a:ahLst/>
                <a:cxnLst>
                  <a:cxn ang="0">
                    <a:pos x="12288" y="16384"/>
                  </a:cxn>
                  <a:cxn ang="0">
                    <a:pos x="16384" y="12288"/>
                  </a:cxn>
                  <a:cxn ang="0">
                    <a:pos x="16384" y="6827"/>
                  </a:cxn>
                  <a:cxn ang="0">
                    <a:pos x="16384" y="1365"/>
                  </a:cxn>
                  <a:cxn ang="0">
                    <a:pos x="12288" y="0"/>
                  </a:cxn>
                  <a:cxn ang="0">
                    <a:pos x="4096" y="1365"/>
                  </a:cxn>
                  <a:cxn ang="0">
                    <a:pos x="4096" y="6827"/>
                  </a:cxn>
                  <a:cxn ang="0">
                    <a:pos x="0" y="15019"/>
                  </a:cxn>
                  <a:cxn ang="0">
                    <a:pos x="0" y="16384"/>
                  </a:cxn>
                  <a:cxn ang="0">
                    <a:pos x="12288" y="16384"/>
                  </a:cxn>
                </a:cxnLst>
                <a:rect l="0" t="0" r="r" b="b"/>
                <a:pathLst>
                  <a:path w="16384" h="16384">
                    <a:moveTo>
                      <a:pt x="12288" y="16384"/>
                    </a:moveTo>
                    <a:lnTo>
                      <a:pt x="16384" y="12288"/>
                    </a:lnTo>
                    <a:lnTo>
                      <a:pt x="16384" y="6827"/>
                    </a:lnTo>
                    <a:lnTo>
                      <a:pt x="16384" y="1365"/>
                    </a:lnTo>
                    <a:lnTo>
                      <a:pt x="12288" y="0"/>
                    </a:lnTo>
                    <a:lnTo>
                      <a:pt x="4096" y="1365"/>
                    </a:lnTo>
                    <a:lnTo>
                      <a:pt x="4096" y="6827"/>
                    </a:lnTo>
                    <a:lnTo>
                      <a:pt x="0" y="15019"/>
                    </a:lnTo>
                    <a:lnTo>
                      <a:pt x="0" y="16384"/>
                    </a:lnTo>
                    <a:lnTo>
                      <a:pt x="12288"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26" name="Poland"/>
            <p:cNvSpPr>
              <a:spLocks noChangeAspect="1"/>
            </p:cNvSpPr>
            <p:nvPr/>
          </p:nvSpPr>
          <p:spPr bwMode="auto">
            <a:xfrm>
              <a:off x="2138" y="1456"/>
              <a:ext cx="485" cy="461"/>
            </a:xfrm>
            <a:custGeom>
              <a:avLst/>
              <a:gdLst/>
              <a:ahLst/>
              <a:cxnLst>
                <a:cxn ang="0">
                  <a:pos x="464" y="3866"/>
                </a:cxn>
                <a:cxn ang="0">
                  <a:pos x="296" y="3314"/>
                </a:cxn>
                <a:cxn ang="0">
                  <a:pos x="676" y="2991"/>
                </a:cxn>
                <a:cxn ang="0">
                  <a:pos x="1013" y="2669"/>
                </a:cxn>
                <a:cxn ang="0">
                  <a:pos x="2196" y="2209"/>
                </a:cxn>
                <a:cxn ang="0">
                  <a:pos x="3040" y="1657"/>
                </a:cxn>
                <a:cxn ang="0">
                  <a:pos x="3969" y="828"/>
                </a:cxn>
                <a:cxn ang="0">
                  <a:pos x="4983" y="276"/>
                </a:cxn>
                <a:cxn ang="0">
                  <a:pos x="6038" y="0"/>
                </a:cxn>
                <a:cxn ang="0">
                  <a:pos x="6841" y="414"/>
                </a:cxn>
                <a:cxn ang="0">
                  <a:pos x="6418" y="414"/>
                </a:cxn>
                <a:cxn ang="0">
                  <a:pos x="6503" y="920"/>
                </a:cxn>
                <a:cxn ang="0">
                  <a:pos x="6925" y="1565"/>
                </a:cxn>
                <a:cxn ang="0">
                  <a:pos x="7516" y="1289"/>
                </a:cxn>
                <a:cxn ang="0">
                  <a:pos x="8530" y="1105"/>
                </a:cxn>
                <a:cxn ang="0">
                  <a:pos x="9754" y="1197"/>
                </a:cxn>
                <a:cxn ang="0">
                  <a:pos x="11148" y="1105"/>
                </a:cxn>
                <a:cxn ang="0">
                  <a:pos x="12288" y="736"/>
                </a:cxn>
                <a:cxn ang="0">
                  <a:pos x="13344" y="736"/>
                </a:cxn>
                <a:cxn ang="0">
                  <a:pos x="14188" y="1887"/>
                </a:cxn>
                <a:cxn ang="0">
                  <a:pos x="14779" y="3406"/>
                </a:cxn>
                <a:cxn ang="0">
                  <a:pos x="15159" y="5155"/>
                </a:cxn>
                <a:cxn ang="0">
                  <a:pos x="14315" y="6535"/>
                </a:cxn>
                <a:cxn ang="0">
                  <a:pos x="14991" y="7732"/>
                </a:cxn>
                <a:cxn ang="0">
                  <a:pos x="15286" y="9020"/>
                </a:cxn>
                <a:cxn ang="0">
                  <a:pos x="15708" y="9987"/>
                </a:cxn>
                <a:cxn ang="0">
                  <a:pos x="16173" y="10861"/>
                </a:cxn>
                <a:cxn ang="0">
                  <a:pos x="15877" y="12426"/>
                </a:cxn>
                <a:cxn ang="0">
                  <a:pos x="14822" y="14405"/>
                </a:cxn>
                <a:cxn ang="0">
                  <a:pos x="14779" y="16062"/>
                </a:cxn>
                <a:cxn ang="0">
                  <a:pos x="14019" y="16108"/>
                </a:cxn>
                <a:cxn ang="0">
                  <a:pos x="13006" y="15372"/>
                </a:cxn>
                <a:cxn ang="0">
                  <a:pos x="11950" y="15694"/>
                </a:cxn>
                <a:cxn ang="0">
                  <a:pos x="10768" y="15832"/>
                </a:cxn>
                <a:cxn ang="0">
                  <a:pos x="10050" y="16292"/>
                </a:cxn>
                <a:cxn ang="0">
                  <a:pos x="9205" y="15510"/>
                </a:cxn>
                <a:cxn ang="0">
                  <a:pos x="8065" y="15556"/>
                </a:cxn>
                <a:cxn ang="0">
                  <a:pos x="6925" y="14451"/>
                </a:cxn>
                <a:cxn ang="0">
                  <a:pos x="6207" y="14221"/>
                </a:cxn>
                <a:cxn ang="0">
                  <a:pos x="5912" y="13623"/>
                </a:cxn>
                <a:cxn ang="0">
                  <a:pos x="5025" y="13439"/>
                </a:cxn>
                <a:cxn ang="0">
                  <a:pos x="4898" y="13807"/>
                </a:cxn>
                <a:cxn ang="0">
                  <a:pos x="4349" y="13991"/>
                </a:cxn>
                <a:cxn ang="0">
                  <a:pos x="3800" y="13254"/>
                </a:cxn>
                <a:cxn ang="0">
                  <a:pos x="3800" y="12794"/>
                </a:cxn>
                <a:cxn ang="0">
                  <a:pos x="2829" y="12380"/>
                </a:cxn>
                <a:cxn ang="0">
                  <a:pos x="2111" y="12012"/>
                </a:cxn>
                <a:cxn ang="0">
                  <a:pos x="1436" y="12380"/>
                </a:cxn>
                <a:cxn ang="0">
                  <a:pos x="1309" y="11966"/>
                </a:cxn>
                <a:cxn ang="0">
                  <a:pos x="1351" y="10677"/>
                </a:cxn>
                <a:cxn ang="0">
                  <a:pos x="1098" y="10171"/>
                </a:cxn>
                <a:cxn ang="0">
                  <a:pos x="802" y="9066"/>
                </a:cxn>
                <a:cxn ang="0">
                  <a:pos x="633" y="7916"/>
                </a:cxn>
                <a:cxn ang="0">
                  <a:pos x="464" y="6811"/>
                </a:cxn>
                <a:cxn ang="0">
                  <a:pos x="84" y="6259"/>
                </a:cxn>
                <a:cxn ang="0">
                  <a:pos x="338" y="5016"/>
                </a:cxn>
                <a:cxn ang="0">
                  <a:pos x="253" y="4234"/>
                </a:cxn>
                <a:cxn ang="0">
                  <a:pos x="0" y="3590"/>
                </a:cxn>
              </a:cxnLst>
              <a:rect l="0" t="0" r="r" b="b"/>
              <a:pathLst>
                <a:path w="16384" h="16384">
                  <a:moveTo>
                    <a:pt x="0" y="3590"/>
                  </a:moveTo>
                  <a:lnTo>
                    <a:pt x="296" y="3728"/>
                  </a:lnTo>
                  <a:lnTo>
                    <a:pt x="464" y="3866"/>
                  </a:lnTo>
                  <a:lnTo>
                    <a:pt x="591" y="3682"/>
                  </a:lnTo>
                  <a:lnTo>
                    <a:pt x="591" y="3406"/>
                  </a:lnTo>
                  <a:lnTo>
                    <a:pt x="296" y="3314"/>
                  </a:lnTo>
                  <a:lnTo>
                    <a:pt x="169" y="3314"/>
                  </a:lnTo>
                  <a:lnTo>
                    <a:pt x="422" y="3130"/>
                  </a:lnTo>
                  <a:lnTo>
                    <a:pt x="676" y="2991"/>
                  </a:lnTo>
                  <a:lnTo>
                    <a:pt x="676" y="3037"/>
                  </a:lnTo>
                  <a:lnTo>
                    <a:pt x="845" y="2945"/>
                  </a:lnTo>
                  <a:lnTo>
                    <a:pt x="1013" y="2669"/>
                  </a:lnTo>
                  <a:lnTo>
                    <a:pt x="1351" y="2439"/>
                  </a:lnTo>
                  <a:lnTo>
                    <a:pt x="1858" y="2301"/>
                  </a:lnTo>
                  <a:lnTo>
                    <a:pt x="2196" y="2209"/>
                  </a:lnTo>
                  <a:lnTo>
                    <a:pt x="2449" y="2071"/>
                  </a:lnTo>
                  <a:lnTo>
                    <a:pt x="2703" y="1933"/>
                  </a:lnTo>
                  <a:lnTo>
                    <a:pt x="3040" y="1657"/>
                  </a:lnTo>
                  <a:lnTo>
                    <a:pt x="3336" y="1335"/>
                  </a:lnTo>
                  <a:lnTo>
                    <a:pt x="3547" y="1012"/>
                  </a:lnTo>
                  <a:lnTo>
                    <a:pt x="3969" y="828"/>
                  </a:lnTo>
                  <a:lnTo>
                    <a:pt x="4223" y="598"/>
                  </a:lnTo>
                  <a:lnTo>
                    <a:pt x="4560" y="414"/>
                  </a:lnTo>
                  <a:lnTo>
                    <a:pt x="4983" y="276"/>
                  </a:lnTo>
                  <a:lnTo>
                    <a:pt x="5363" y="184"/>
                  </a:lnTo>
                  <a:lnTo>
                    <a:pt x="5701" y="46"/>
                  </a:lnTo>
                  <a:lnTo>
                    <a:pt x="6038" y="0"/>
                  </a:lnTo>
                  <a:lnTo>
                    <a:pt x="6376" y="92"/>
                  </a:lnTo>
                  <a:lnTo>
                    <a:pt x="6587" y="184"/>
                  </a:lnTo>
                  <a:lnTo>
                    <a:pt x="6841" y="414"/>
                  </a:lnTo>
                  <a:lnTo>
                    <a:pt x="6841" y="598"/>
                  </a:lnTo>
                  <a:lnTo>
                    <a:pt x="6587" y="552"/>
                  </a:lnTo>
                  <a:lnTo>
                    <a:pt x="6418" y="414"/>
                  </a:lnTo>
                  <a:lnTo>
                    <a:pt x="6334" y="276"/>
                  </a:lnTo>
                  <a:lnTo>
                    <a:pt x="6376" y="552"/>
                  </a:lnTo>
                  <a:lnTo>
                    <a:pt x="6503" y="920"/>
                  </a:lnTo>
                  <a:lnTo>
                    <a:pt x="6672" y="1289"/>
                  </a:lnTo>
                  <a:lnTo>
                    <a:pt x="6756" y="1519"/>
                  </a:lnTo>
                  <a:lnTo>
                    <a:pt x="6925" y="1565"/>
                  </a:lnTo>
                  <a:lnTo>
                    <a:pt x="7010" y="1473"/>
                  </a:lnTo>
                  <a:lnTo>
                    <a:pt x="7094" y="1335"/>
                  </a:lnTo>
                  <a:lnTo>
                    <a:pt x="7516" y="1289"/>
                  </a:lnTo>
                  <a:lnTo>
                    <a:pt x="7854" y="1151"/>
                  </a:lnTo>
                  <a:lnTo>
                    <a:pt x="8108" y="966"/>
                  </a:lnTo>
                  <a:lnTo>
                    <a:pt x="8530" y="1105"/>
                  </a:lnTo>
                  <a:lnTo>
                    <a:pt x="8952" y="1105"/>
                  </a:lnTo>
                  <a:lnTo>
                    <a:pt x="9374" y="1151"/>
                  </a:lnTo>
                  <a:lnTo>
                    <a:pt x="9754" y="1197"/>
                  </a:lnTo>
                  <a:lnTo>
                    <a:pt x="10261" y="1197"/>
                  </a:lnTo>
                  <a:lnTo>
                    <a:pt x="10768" y="1151"/>
                  </a:lnTo>
                  <a:lnTo>
                    <a:pt x="11148" y="1105"/>
                  </a:lnTo>
                  <a:lnTo>
                    <a:pt x="11612" y="1012"/>
                  </a:lnTo>
                  <a:lnTo>
                    <a:pt x="11992" y="828"/>
                  </a:lnTo>
                  <a:lnTo>
                    <a:pt x="12288" y="736"/>
                  </a:lnTo>
                  <a:lnTo>
                    <a:pt x="12626" y="598"/>
                  </a:lnTo>
                  <a:lnTo>
                    <a:pt x="12921" y="552"/>
                  </a:lnTo>
                  <a:lnTo>
                    <a:pt x="13344" y="736"/>
                  </a:lnTo>
                  <a:lnTo>
                    <a:pt x="13935" y="1012"/>
                  </a:lnTo>
                  <a:lnTo>
                    <a:pt x="14104" y="1381"/>
                  </a:lnTo>
                  <a:lnTo>
                    <a:pt x="14188" y="1887"/>
                  </a:lnTo>
                  <a:lnTo>
                    <a:pt x="14357" y="2439"/>
                  </a:lnTo>
                  <a:lnTo>
                    <a:pt x="14484" y="2761"/>
                  </a:lnTo>
                  <a:lnTo>
                    <a:pt x="14779" y="3406"/>
                  </a:lnTo>
                  <a:lnTo>
                    <a:pt x="15033" y="4096"/>
                  </a:lnTo>
                  <a:lnTo>
                    <a:pt x="15117" y="4602"/>
                  </a:lnTo>
                  <a:lnTo>
                    <a:pt x="15159" y="5155"/>
                  </a:lnTo>
                  <a:lnTo>
                    <a:pt x="14948" y="5753"/>
                  </a:lnTo>
                  <a:lnTo>
                    <a:pt x="14526" y="6121"/>
                  </a:lnTo>
                  <a:lnTo>
                    <a:pt x="14315" y="6535"/>
                  </a:lnTo>
                  <a:lnTo>
                    <a:pt x="14484" y="6903"/>
                  </a:lnTo>
                  <a:lnTo>
                    <a:pt x="14991" y="7272"/>
                  </a:lnTo>
                  <a:lnTo>
                    <a:pt x="14991" y="7732"/>
                  </a:lnTo>
                  <a:lnTo>
                    <a:pt x="15033" y="8192"/>
                  </a:lnTo>
                  <a:lnTo>
                    <a:pt x="15117" y="8652"/>
                  </a:lnTo>
                  <a:lnTo>
                    <a:pt x="15286" y="9020"/>
                  </a:lnTo>
                  <a:lnTo>
                    <a:pt x="15371" y="9435"/>
                  </a:lnTo>
                  <a:lnTo>
                    <a:pt x="15624" y="9849"/>
                  </a:lnTo>
                  <a:lnTo>
                    <a:pt x="15708" y="9987"/>
                  </a:lnTo>
                  <a:lnTo>
                    <a:pt x="15793" y="10125"/>
                  </a:lnTo>
                  <a:lnTo>
                    <a:pt x="16131" y="10493"/>
                  </a:lnTo>
                  <a:lnTo>
                    <a:pt x="16173" y="10861"/>
                  </a:lnTo>
                  <a:lnTo>
                    <a:pt x="16384" y="11322"/>
                  </a:lnTo>
                  <a:lnTo>
                    <a:pt x="16342" y="11828"/>
                  </a:lnTo>
                  <a:lnTo>
                    <a:pt x="15877" y="12426"/>
                  </a:lnTo>
                  <a:lnTo>
                    <a:pt x="15371" y="12978"/>
                  </a:lnTo>
                  <a:lnTo>
                    <a:pt x="14991" y="13715"/>
                  </a:lnTo>
                  <a:lnTo>
                    <a:pt x="14822" y="14405"/>
                  </a:lnTo>
                  <a:lnTo>
                    <a:pt x="14653" y="15141"/>
                  </a:lnTo>
                  <a:lnTo>
                    <a:pt x="14653" y="15648"/>
                  </a:lnTo>
                  <a:lnTo>
                    <a:pt x="14779" y="16062"/>
                  </a:lnTo>
                  <a:lnTo>
                    <a:pt x="14484" y="16200"/>
                  </a:lnTo>
                  <a:lnTo>
                    <a:pt x="14315" y="16200"/>
                  </a:lnTo>
                  <a:lnTo>
                    <a:pt x="14019" y="16108"/>
                  </a:lnTo>
                  <a:lnTo>
                    <a:pt x="13639" y="15878"/>
                  </a:lnTo>
                  <a:lnTo>
                    <a:pt x="13344" y="15556"/>
                  </a:lnTo>
                  <a:lnTo>
                    <a:pt x="13006" y="15372"/>
                  </a:lnTo>
                  <a:lnTo>
                    <a:pt x="12584" y="15372"/>
                  </a:lnTo>
                  <a:lnTo>
                    <a:pt x="12246" y="15510"/>
                  </a:lnTo>
                  <a:lnTo>
                    <a:pt x="11950" y="15694"/>
                  </a:lnTo>
                  <a:lnTo>
                    <a:pt x="11739" y="15924"/>
                  </a:lnTo>
                  <a:lnTo>
                    <a:pt x="11401" y="15694"/>
                  </a:lnTo>
                  <a:lnTo>
                    <a:pt x="10768" y="15832"/>
                  </a:lnTo>
                  <a:lnTo>
                    <a:pt x="10557" y="16200"/>
                  </a:lnTo>
                  <a:lnTo>
                    <a:pt x="10261" y="16384"/>
                  </a:lnTo>
                  <a:lnTo>
                    <a:pt x="10050" y="16292"/>
                  </a:lnTo>
                  <a:lnTo>
                    <a:pt x="9754" y="16016"/>
                  </a:lnTo>
                  <a:lnTo>
                    <a:pt x="9459" y="15694"/>
                  </a:lnTo>
                  <a:lnTo>
                    <a:pt x="9205" y="15510"/>
                  </a:lnTo>
                  <a:lnTo>
                    <a:pt x="8868" y="15694"/>
                  </a:lnTo>
                  <a:lnTo>
                    <a:pt x="8572" y="15832"/>
                  </a:lnTo>
                  <a:lnTo>
                    <a:pt x="8065" y="15556"/>
                  </a:lnTo>
                  <a:lnTo>
                    <a:pt x="7601" y="15464"/>
                  </a:lnTo>
                  <a:lnTo>
                    <a:pt x="7221" y="14911"/>
                  </a:lnTo>
                  <a:lnTo>
                    <a:pt x="6925" y="14451"/>
                  </a:lnTo>
                  <a:lnTo>
                    <a:pt x="6672" y="14359"/>
                  </a:lnTo>
                  <a:lnTo>
                    <a:pt x="6503" y="14405"/>
                  </a:lnTo>
                  <a:lnTo>
                    <a:pt x="6207" y="14221"/>
                  </a:lnTo>
                  <a:lnTo>
                    <a:pt x="6165" y="13899"/>
                  </a:lnTo>
                  <a:lnTo>
                    <a:pt x="6165" y="13669"/>
                  </a:lnTo>
                  <a:lnTo>
                    <a:pt x="5912" y="13623"/>
                  </a:lnTo>
                  <a:lnTo>
                    <a:pt x="5532" y="13623"/>
                  </a:lnTo>
                  <a:lnTo>
                    <a:pt x="5321" y="13485"/>
                  </a:lnTo>
                  <a:lnTo>
                    <a:pt x="5025" y="13439"/>
                  </a:lnTo>
                  <a:lnTo>
                    <a:pt x="4814" y="13347"/>
                  </a:lnTo>
                  <a:lnTo>
                    <a:pt x="4814" y="13531"/>
                  </a:lnTo>
                  <a:lnTo>
                    <a:pt x="4898" y="13807"/>
                  </a:lnTo>
                  <a:lnTo>
                    <a:pt x="4729" y="13853"/>
                  </a:lnTo>
                  <a:lnTo>
                    <a:pt x="4560" y="14037"/>
                  </a:lnTo>
                  <a:lnTo>
                    <a:pt x="4349" y="13991"/>
                  </a:lnTo>
                  <a:lnTo>
                    <a:pt x="4012" y="13669"/>
                  </a:lnTo>
                  <a:lnTo>
                    <a:pt x="3716" y="13347"/>
                  </a:lnTo>
                  <a:lnTo>
                    <a:pt x="3800" y="13254"/>
                  </a:lnTo>
                  <a:lnTo>
                    <a:pt x="3843" y="12978"/>
                  </a:lnTo>
                  <a:lnTo>
                    <a:pt x="3843" y="12886"/>
                  </a:lnTo>
                  <a:lnTo>
                    <a:pt x="3800" y="12794"/>
                  </a:lnTo>
                  <a:lnTo>
                    <a:pt x="3463" y="12794"/>
                  </a:lnTo>
                  <a:lnTo>
                    <a:pt x="3167" y="12380"/>
                  </a:lnTo>
                  <a:lnTo>
                    <a:pt x="2829" y="12380"/>
                  </a:lnTo>
                  <a:lnTo>
                    <a:pt x="2491" y="12242"/>
                  </a:lnTo>
                  <a:lnTo>
                    <a:pt x="2322" y="12334"/>
                  </a:lnTo>
                  <a:lnTo>
                    <a:pt x="2111" y="12012"/>
                  </a:lnTo>
                  <a:lnTo>
                    <a:pt x="1816" y="11828"/>
                  </a:lnTo>
                  <a:lnTo>
                    <a:pt x="1605" y="12012"/>
                  </a:lnTo>
                  <a:lnTo>
                    <a:pt x="1436" y="12380"/>
                  </a:lnTo>
                  <a:lnTo>
                    <a:pt x="1182" y="12242"/>
                  </a:lnTo>
                  <a:lnTo>
                    <a:pt x="1182" y="12196"/>
                  </a:lnTo>
                  <a:lnTo>
                    <a:pt x="1309" y="11966"/>
                  </a:lnTo>
                  <a:lnTo>
                    <a:pt x="1351" y="11322"/>
                  </a:lnTo>
                  <a:lnTo>
                    <a:pt x="1351" y="10907"/>
                  </a:lnTo>
                  <a:lnTo>
                    <a:pt x="1351" y="10677"/>
                  </a:lnTo>
                  <a:lnTo>
                    <a:pt x="1351" y="10493"/>
                  </a:lnTo>
                  <a:lnTo>
                    <a:pt x="1267" y="10401"/>
                  </a:lnTo>
                  <a:lnTo>
                    <a:pt x="1098" y="10171"/>
                  </a:lnTo>
                  <a:lnTo>
                    <a:pt x="845" y="9849"/>
                  </a:lnTo>
                  <a:lnTo>
                    <a:pt x="802" y="9435"/>
                  </a:lnTo>
                  <a:lnTo>
                    <a:pt x="802" y="9066"/>
                  </a:lnTo>
                  <a:lnTo>
                    <a:pt x="802" y="8744"/>
                  </a:lnTo>
                  <a:lnTo>
                    <a:pt x="760" y="8192"/>
                  </a:lnTo>
                  <a:lnTo>
                    <a:pt x="633" y="7916"/>
                  </a:lnTo>
                  <a:lnTo>
                    <a:pt x="591" y="7456"/>
                  </a:lnTo>
                  <a:lnTo>
                    <a:pt x="591" y="7087"/>
                  </a:lnTo>
                  <a:lnTo>
                    <a:pt x="464" y="6811"/>
                  </a:lnTo>
                  <a:lnTo>
                    <a:pt x="253" y="6627"/>
                  </a:lnTo>
                  <a:lnTo>
                    <a:pt x="84" y="6443"/>
                  </a:lnTo>
                  <a:lnTo>
                    <a:pt x="84" y="6259"/>
                  </a:lnTo>
                  <a:lnTo>
                    <a:pt x="169" y="5799"/>
                  </a:lnTo>
                  <a:lnTo>
                    <a:pt x="296" y="5385"/>
                  </a:lnTo>
                  <a:lnTo>
                    <a:pt x="338" y="5016"/>
                  </a:lnTo>
                  <a:lnTo>
                    <a:pt x="338" y="4694"/>
                  </a:lnTo>
                  <a:lnTo>
                    <a:pt x="338" y="4464"/>
                  </a:lnTo>
                  <a:lnTo>
                    <a:pt x="253" y="4234"/>
                  </a:lnTo>
                  <a:lnTo>
                    <a:pt x="84" y="3912"/>
                  </a:lnTo>
                  <a:lnTo>
                    <a:pt x="0" y="3544"/>
                  </a:lnTo>
                  <a:lnTo>
                    <a:pt x="0" y="359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7" name="Portugal"/>
            <p:cNvSpPr>
              <a:spLocks noChangeAspect="1"/>
            </p:cNvSpPr>
            <p:nvPr/>
          </p:nvSpPr>
          <p:spPr bwMode="auto">
            <a:xfrm>
              <a:off x="748" y="2367"/>
              <a:ext cx="250" cy="399"/>
            </a:xfrm>
            <a:custGeom>
              <a:avLst/>
              <a:gdLst/>
              <a:ahLst/>
              <a:cxnLst>
                <a:cxn ang="0">
                  <a:pos x="7127" y="958"/>
                </a:cxn>
                <a:cxn ang="0">
                  <a:pos x="6881" y="2447"/>
                </a:cxn>
                <a:cxn ang="0">
                  <a:pos x="6472" y="3245"/>
                </a:cxn>
                <a:cxn ang="0">
                  <a:pos x="5734" y="4256"/>
                </a:cxn>
                <a:cxn ang="0">
                  <a:pos x="4833" y="5319"/>
                </a:cxn>
                <a:cxn ang="0">
                  <a:pos x="4096" y="6383"/>
                </a:cxn>
                <a:cxn ang="0">
                  <a:pos x="3195" y="7128"/>
                </a:cxn>
                <a:cxn ang="0">
                  <a:pos x="1802" y="7926"/>
                </a:cxn>
                <a:cxn ang="0">
                  <a:pos x="1229" y="8564"/>
                </a:cxn>
                <a:cxn ang="0">
                  <a:pos x="655" y="9362"/>
                </a:cxn>
                <a:cxn ang="0">
                  <a:pos x="328" y="9788"/>
                </a:cxn>
                <a:cxn ang="0">
                  <a:pos x="1147" y="10692"/>
                </a:cxn>
                <a:cxn ang="0">
                  <a:pos x="1802" y="10958"/>
                </a:cxn>
                <a:cxn ang="0">
                  <a:pos x="2867" y="11065"/>
                </a:cxn>
                <a:cxn ang="0">
                  <a:pos x="2458" y="11384"/>
                </a:cxn>
                <a:cxn ang="0">
                  <a:pos x="2212" y="12128"/>
                </a:cxn>
                <a:cxn ang="0">
                  <a:pos x="1802" y="12980"/>
                </a:cxn>
                <a:cxn ang="0">
                  <a:pos x="1475" y="13405"/>
                </a:cxn>
                <a:cxn ang="0">
                  <a:pos x="1229" y="14043"/>
                </a:cxn>
                <a:cxn ang="0">
                  <a:pos x="246" y="14895"/>
                </a:cxn>
                <a:cxn ang="0">
                  <a:pos x="164" y="15586"/>
                </a:cxn>
                <a:cxn ang="0">
                  <a:pos x="1884" y="15799"/>
                </a:cxn>
                <a:cxn ang="0">
                  <a:pos x="3441" y="16224"/>
                </a:cxn>
                <a:cxn ang="0">
                  <a:pos x="4915" y="16384"/>
                </a:cxn>
                <a:cxn ang="0">
                  <a:pos x="6062" y="16224"/>
                </a:cxn>
                <a:cxn ang="0">
                  <a:pos x="6226" y="15852"/>
                </a:cxn>
                <a:cxn ang="0">
                  <a:pos x="6472" y="14895"/>
                </a:cxn>
                <a:cxn ang="0">
                  <a:pos x="8438" y="14150"/>
                </a:cxn>
                <a:cxn ang="0">
                  <a:pos x="9093" y="13246"/>
                </a:cxn>
                <a:cxn ang="0">
                  <a:pos x="8520" y="12022"/>
                </a:cxn>
                <a:cxn ang="0">
                  <a:pos x="9667" y="10905"/>
                </a:cxn>
                <a:cxn ang="0">
                  <a:pos x="9994" y="10267"/>
                </a:cxn>
                <a:cxn ang="0">
                  <a:pos x="9748" y="9841"/>
                </a:cxn>
                <a:cxn ang="0">
                  <a:pos x="9503" y="8511"/>
                </a:cxn>
                <a:cxn ang="0">
                  <a:pos x="11059" y="8352"/>
                </a:cxn>
                <a:cxn ang="0">
                  <a:pos x="12124" y="7500"/>
                </a:cxn>
                <a:cxn ang="0">
                  <a:pos x="12042" y="6596"/>
                </a:cxn>
                <a:cxn ang="0">
                  <a:pos x="13107" y="5373"/>
                </a:cxn>
                <a:cxn ang="0">
                  <a:pos x="13681" y="4362"/>
                </a:cxn>
                <a:cxn ang="0">
                  <a:pos x="15565" y="3617"/>
                </a:cxn>
                <a:cxn ang="0">
                  <a:pos x="16384" y="2660"/>
                </a:cxn>
                <a:cxn ang="0">
                  <a:pos x="15892" y="1755"/>
                </a:cxn>
                <a:cxn ang="0">
                  <a:pos x="13763" y="1170"/>
                </a:cxn>
                <a:cxn ang="0">
                  <a:pos x="11715" y="1117"/>
                </a:cxn>
                <a:cxn ang="0">
                  <a:pos x="10322" y="904"/>
                </a:cxn>
                <a:cxn ang="0">
                  <a:pos x="10076" y="213"/>
                </a:cxn>
                <a:cxn ang="0">
                  <a:pos x="9093" y="0"/>
                </a:cxn>
                <a:cxn ang="0">
                  <a:pos x="7209" y="426"/>
                </a:cxn>
              </a:cxnLst>
              <a:rect l="0" t="0" r="r" b="b"/>
              <a:pathLst>
                <a:path w="16384" h="16384">
                  <a:moveTo>
                    <a:pt x="7209" y="426"/>
                  </a:moveTo>
                  <a:lnTo>
                    <a:pt x="7127" y="958"/>
                  </a:lnTo>
                  <a:lnTo>
                    <a:pt x="7045" y="1809"/>
                  </a:lnTo>
                  <a:lnTo>
                    <a:pt x="6881" y="2447"/>
                  </a:lnTo>
                  <a:lnTo>
                    <a:pt x="6717" y="2873"/>
                  </a:lnTo>
                  <a:lnTo>
                    <a:pt x="6472" y="3245"/>
                  </a:lnTo>
                  <a:lnTo>
                    <a:pt x="6144" y="3724"/>
                  </a:lnTo>
                  <a:lnTo>
                    <a:pt x="5734" y="4256"/>
                  </a:lnTo>
                  <a:lnTo>
                    <a:pt x="5407" y="4575"/>
                  </a:lnTo>
                  <a:lnTo>
                    <a:pt x="4833" y="5319"/>
                  </a:lnTo>
                  <a:lnTo>
                    <a:pt x="4424" y="5958"/>
                  </a:lnTo>
                  <a:lnTo>
                    <a:pt x="4096" y="6383"/>
                  </a:lnTo>
                  <a:lnTo>
                    <a:pt x="3523" y="6809"/>
                  </a:lnTo>
                  <a:lnTo>
                    <a:pt x="3195" y="7128"/>
                  </a:lnTo>
                  <a:lnTo>
                    <a:pt x="2540" y="7554"/>
                  </a:lnTo>
                  <a:lnTo>
                    <a:pt x="1802" y="7926"/>
                  </a:lnTo>
                  <a:lnTo>
                    <a:pt x="1311" y="8192"/>
                  </a:lnTo>
                  <a:lnTo>
                    <a:pt x="1229" y="8564"/>
                  </a:lnTo>
                  <a:lnTo>
                    <a:pt x="983" y="9043"/>
                  </a:lnTo>
                  <a:lnTo>
                    <a:pt x="655" y="9362"/>
                  </a:lnTo>
                  <a:lnTo>
                    <a:pt x="328" y="9628"/>
                  </a:lnTo>
                  <a:lnTo>
                    <a:pt x="328" y="9788"/>
                  </a:lnTo>
                  <a:lnTo>
                    <a:pt x="901" y="10107"/>
                  </a:lnTo>
                  <a:lnTo>
                    <a:pt x="1147" y="10692"/>
                  </a:lnTo>
                  <a:lnTo>
                    <a:pt x="1229" y="10958"/>
                  </a:lnTo>
                  <a:lnTo>
                    <a:pt x="1802" y="10958"/>
                  </a:lnTo>
                  <a:lnTo>
                    <a:pt x="2458" y="10958"/>
                  </a:lnTo>
                  <a:lnTo>
                    <a:pt x="2867" y="11065"/>
                  </a:lnTo>
                  <a:lnTo>
                    <a:pt x="2785" y="11277"/>
                  </a:lnTo>
                  <a:lnTo>
                    <a:pt x="2458" y="11384"/>
                  </a:lnTo>
                  <a:lnTo>
                    <a:pt x="2458" y="11596"/>
                  </a:lnTo>
                  <a:lnTo>
                    <a:pt x="2212" y="12128"/>
                  </a:lnTo>
                  <a:lnTo>
                    <a:pt x="1802" y="12607"/>
                  </a:lnTo>
                  <a:lnTo>
                    <a:pt x="1802" y="12980"/>
                  </a:lnTo>
                  <a:lnTo>
                    <a:pt x="1556" y="13299"/>
                  </a:lnTo>
                  <a:lnTo>
                    <a:pt x="1475" y="13405"/>
                  </a:lnTo>
                  <a:lnTo>
                    <a:pt x="1475" y="13618"/>
                  </a:lnTo>
                  <a:lnTo>
                    <a:pt x="1229" y="14043"/>
                  </a:lnTo>
                  <a:lnTo>
                    <a:pt x="901" y="14363"/>
                  </a:lnTo>
                  <a:lnTo>
                    <a:pt x="246" y="14895"/>
                  </a:lnTo>
                  <a:lnTo>
                    <a:pt x="0" y="15373"/>
                  </a:lnTo>
                  <a:lnTo>
                    <a:pt x="164" y="15586"/>
                  </a:lnTo>
                  <a:lnTo>
                    <a:pt x="983" y="15639"/>
                  </a:lnTo>
                  <a:lnTo>
                    <a:pt x="1884" y="15799"/>
                  </a:lnTo>
                  <a:lnTo>
                    <a:pt x="2785" y="16012"/>
                  </a:lnTo>
                  <a:lnTo>
                    <a:pt x="3441" y="16224"/>
                  </a:lnTo>
                  <a:lnTo>
                    <a:pt x="4178" y="16384"/>
                  </a:lnTo>
                  <a:lnTo>
                    <a:pt x="4915" y="16384"/>
                  </a:lnTo>
                  <a:lnTo>
                    <a:pt x="5489" y="16224"/>
                  </a:lnTo>
                  <a:lnTo>
                    <a:pt x="6062" y="16224"/>
                  </a:lnTo>
                  <a:lnTo>
                    <a:pt x="6226" y="16224"/>
                  </a:lnTo>
                  <a:lnTo>
                    <a:pt x="6226" y="15852"/>
                  </a:lnTo>
                  <a:lnTo>
                    <a:pt x="6226" y="15373"/>
                  </a:lnTo>
                  <a:lnTo>
                    <a:pt x="6472" y="14895"/>
                  </a:lnTo>
                  <a:lnTo>
                    <a:pt x="7209" y="14469"/>
                  </a:lnTo>
                  <a:lnTo>
                    <a:pt x="8438" y="14150"/>
                  </a:lnTo>
                  <a:lnTo>
                    <a:pt x="9093" y="13831"/>
                  </a:lnTo>
                  <a:lnTo>
                    <a:pt x="9093" y="13246"/>
                  </a:lnTo>
                  <a:lnTo>
                    <a:pt x="8520" y="12660"/>
                  </a:lnTo>
                  <a:lnTo>
                    <a:pt x="8520" y="12022"/>
                  </a:lnTo>
                  <a:lnTo>
                    <a:pt x="8847" y="11384"/>
                  </a:lnTo>
                  <a:lnTo>
                    <a:pt x="9667" y="10905"/>
                  </a:lnTo>
                  <a:lnTo>
                    <a:pt x="10076" y="10533"/>
                  </a:lnTo>
                  <a:lnTo>
                    <a:pt x="9994" y="10267"/>
                  </a:lnTo>
                  <a:lnTo>
                    <a:pt x="9994" y="10213"/>
                  </a:lnTo>
                  <a:lnTo>
                    <a:pt x="9748" y="9841"/>
                  </a:lnTo>
                  <a:lnTo>
                    <a:pt x="9503" y="9256"/>
                  </a:lnTo>
                  <a:lnTo>
                    <a:pt x="9503" y="8511"/>
                  </a:lnTo>
                  <a:lnTo>
                    <a:pt x="10322" y="8352"/>
                  </a:lnTo>
                  <a:lnTo>
                    <a:pt x="11059" y="8352"/>
                  </a:lnTo>
                  <a:lnTo>
                    <a:pt x="11960" y="7926"/>
                  </a:lnTo>
                  <a:lnTo>
                    <a:pt x="12124" y="7500"/>
                  </a:lnTo>
                  <a:lnTo>
                    <a:pt x="11960" y="6915"/>
                  </a:lnTo>
                  <a:lnTo>
                    <a:pt x="12042" y="6596"/>
                  </a:lnTo>
                  <a:lnTo>
                    <a:pt x="12698" y="6011"/>
                  </a:lnTo>
                  <a:lnTo>
                    <a:pt x="13107" y="5373"/>
                  </a:lnTo>
                  <a:lnTo>
                    <a:pt x="13435" y="4788"/>
                  </a:lnTo>
                  <a:lnTo>
                    <a:pt x="13681" y="4362"/>
                  </a:lnTo>
                  <a:lnTo>
                    <a:pt x="14582" y="4043"/>
                  </a:lnTo>
                  <a:lnTo>
                    <a:pt x="15565" y="3617"/>
                  </a:lnTo>
                  <a:lnTo>
                    <a:pt x="16302" y="3085"/>
                  </a:lnTo>
                  <a:lnTo>
                    <a:pt x="16384" y="2660"/>
                  </a:lnTo>
                  <a:lnTo>
                    <a:pt x="16056" y="2234"/>
                  </a:lnTo>
                  <a:lnTo>
                    <a:pt x="15892" y="1755"/>
                  </a:lnTo>
                  <a:lnTo>
                    <a:pt x="14909" y="1383"/>
                  </a:lnTo>
                  <a:lnTo>
                    <a:pt x="13763" y="1170"/>
                  </a:lnTo>
                  <a:lnTo>
                    <a:pt x="12780" y="1330"/>
                  </a:lnTo>
                  <a:lnTo>
                    <a:pt x="11715" y="1117"/>
                  </a:lnTo>
                  <a:lnTo>
                    <a:pt x="11141" y="958"/>
                  </a:lnTo>
                  <a:lnTo>
                    <a:pt x="10322" y="904"/>
                  </a:lnTo>
                  <a:lnTo>
                    <a:pt x="9830" y="532"/>
                  </a:lnTo>
                  <a:lnTo>
                    <a:pt x="10076" y="213"/>
                  </a:lnTo>
                  <a:lnTo>
                    <a:pt x="10076" y="53"/>
                  </a:lnTo>
                  <a:lnTo>
                    <a:pt x="9093" y="0"/>
                  </a:lnTo>
                  <a:lnTo>
                    <a:pt x="8028" y="53"/>
                  </a:lnTo>
                  <a:lnTo>
                    <a:pt x="7209" y="42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28" name="Romania"/>
            <p:cNvSpPr>
              <a:spLocks noChangeAspect="1"/>
            </p:cNvSpPr>
            <p:nvPr/>
          </p:nvSpPr>
          <p:spPr bwMode="auto">
            <a:xfrm>
              <a:off x="2476" y="1944"/>
              <a:ext cx="522" cy="397"/>
            </a:xfrm>
            <a:custGeom>
              <a:avLst/>
              <a:gdLst/>
              <a:ahLst/>
              <a:cxnLst>
                <a:cxn ang="0">
                  <a:pos x="157" y="9233"/>
                </a:cxn>
                <a:cxn ang="0">
                  <a:pos x="747" y="8966"/>
                </a:cxn>
                <a:cxn ang="0">
                  <a:pos x="1454" y="8379"/>
                </a:cxn>
                <a:cxn ang="0">
                  <a:pos x="1847" y="7098"/>
                </a:cxn>
                <a:cxn ang="0">
                  <a:pos x="2082" y="5817"/>
                </a:cxn>
                <a:cxn ang="0">
                  <a:pos x="2397" y="4696"/>
                </a:cxn>
                <a:cxn ang="0">
                  <a:pos x="2554" y="3896"/>
                </a:cxn>
                <a:cxn ang="0">
                  <a:pos x="3183" y="3149"/>
                </a:cxn>
                <a:cxn ang="0">
                  <a:pos x="3615" y="2722"/>
                </a:cxn>
                <a:cxn ang="0">
                  <a:pos x="3890" y="2295"/>
                </a:cxn>
                <a:cxn ang="0">
                  <a:pos x="4911" y="2188"/>
                </a:cxn>
                <a:cxn ang="0">
                  <a:pos x="6090" y="1868"/>
                </a:cxn>
                <a:cxn ang="0">
                  <a:pos x="6876" y="1975"/>
                </a:cxn>
                <a:cxn ang="0">
                  <a:pos x="7583" y="1548"/>
                </a:cxn>
                <a:cxn ang="0">
                  <a:pos x="8526" y="1121"/>
                </a:cxn>
                <a:cxn ang="0">
                  <a:pos x="9430" y="53"/>
                </a:cxn>
                <a:cxn ang="0">
                  <a:pos x="10255" y="267"/>
                </a:cxn>
                <a:cxn ang="0">
                  <a:pos x="11041" y="1227"/>
                </a:cxn>
                <a:cxn ang="0">
                  <a:pos x="11669" y="2615"/>
                </a:cxn>
                <a:cxn ang="0">
                  <a:pos x="12730" y="4216"/>
                </a:cxn>
                <a:cxn ang="0">
                  <a:pos x="13201" y="6137"/>
                </a:cxn>
                <a:cxn ang="0">
                  <a:pos x="13398" y="7418"/>
                </a:cxn>
                <a:cxn ang="0">
                  <a:pos x="13634" y="8379"/>
                </a:cxn>
                <a:cxn ang="0">
                  <a:pos x="13869" y="8539"/>
                </a:cxn>
                <a:cxn ang="0">
                  <a:pos x="14419" y="9126"/>
                </a:cxn>
                <a:cxn ang="0">
                  <a:pos x="14970" y="8539"/>
                </a:cxn>
                <a:cxn ang="0">
                  <a:pos x="15677" y="8112"/>
                </a:cxn>
                <a:cxn ang="0">
                  <a:pos x="16070" y="8112"/>
                </a:cxn>
                <a:cxn ang="0">
                  <a:pos x="16305" y="8592"/>
                </a:cxn>
                <a:cxn ang="0">
                  <a:pos x="16384" y="9606"/>
                </a:cxn>
                <a:cxn ang="0">
                  <a:pos x="15913" y="10407"/>
                </a:cxn>
                <a:cxn ang="0">
                  <a:pos x="15520" y="11314"/>
                </a:cxn>
                <a:cxn ang="0">
                  <a:pos x="15205" y="11367"/>
                </a:cxn>
                <a:cxn ang="0">
                  <a:pos x="15441" y="10460"/>
                </a:cxn>
                <a:cxn ang="0">
                  <a:pos x="15362" y="9820"/>
                </a:cxn>
                <a:cxn ang="0">
                  <a:pos x="15127" y="10407"/>
                </a:cxn>
                <a:cxn ang="0">
                  <a:pos x="15127" y="11528"/>
                </a:cxn>
                <a:cxn ang="0">
                  <a:pos x="15087" y="12381"/>
                </a:cxn>
                <a:cxn ang="0">
                  <a:pos x="15245" y="13235"/>
                </a:cxn>
                <a:cxn ang="0">
                  <a:pos x="15402" y="14036"/>
                </a:cxn>
                <a:cxn ang="0">
                  <a:pos x="14105" y="13876"/>
                </a:cxn>
                <a:cxn ang="0">
                  <a:pos x="12887" y="13609"/>
                </a:cxn>
                <a:cxn ang="0">
                  <a:pos x="11512" y="14303"/>
                </a:cxn>
                <a:cxn ang="0">
                  <a:pos x="10412" y="15637"/>
                </a:cxn>
                <a:cxn ang="0">
                  <a:pos x="9115" y="16010"/>
                </a:cxn>
                <a:cxn ang="0">
                  <a:pos x="7190" y="16224"/>
                </a:cxn>
                <a:cxn ang="0">
                  <a:pos x="5658" y="16384"/>
                </a:cxn>
                <a:cxn ang="0">
                  <a:pos x="5383" y="15370"/>
                </a:cxn>
                <a:cxn ang="0">
                  <a:pos x="4676" y="15210"/>
                </a:cxn>
                <a:cxn ang="0">
                  <a:pos x="4597" y="14036"/>
                </a:cxn>
                <a:cxn ang="0">
                  <a:pos x="4047" y="14036"/>
                </a:cxn>
                <a:cxn ang="0">
                  <a:pos x="3104" y="13716"/>
                </a:cxn>
                <a:cxn ang="0">
                  <a:pos x="2475" y="12648"/>
                </a:cxn>
                <a:cxn ang="0">
                  <a:pos x="2082" y="12008"/>
                </a:cxn>
                <a:cxn ang="0">
                  <a:pos x="1414" y="11474"/>
                </a:cxn>
                <a:cxn ang="0">
                  <a:pos x="982" y="10193"/>
                </a:cxn>
                <a:cxn ang="0">
                  <a:pos x="157" y="9446"/>
                </a:cxn>
                <a:cxn ang="0">
                  <a:pos x="118" y="9339"/>
                </a:cxn>
              </a:cxnLst>
              <a:rect l="0" t="0" r="r" b="b"/>
              <a:pathLst>
                <a:path w="16384" h="16384">
                  <a:moveTo>
                    <a:pt x="118" y="9339"/>
                  </a:moveTo>
                  <a:lnTo>
                    <a:pt x="157" y="9233"/>
                  </a:lnTo>
                  <a:lnTo>
                    <a:pt x="432" y="9126"/>
                  </a:lnTo>
                  <a:lnTo>
                    <a:pt x="747" y="8966"/>
                  </a:lnTo>
                  <a:lnTo>
                    <a:pt x="1061" y="8752"/>
                  </a:lnTo>
                  <a:lnTo>
                    <a:pt x="1454" y="8379"/>
                  </a:lnTo>
                  <a:lnTo>
                    <a:pt x="1611" y="7632"/>
                  </a:lnTo>
                  <a:lnTo>
                    <a:pt x="1847" y="7098"/>
                  </a:lnTo>
                  <a:lnTo>
                    <a:pt x="2004" y="6404"/>
                  </a:lnTo>
                  <a:lnTo>
                    <a:pt x="2082" y="5817"/>
                  </a:lnTo>
                  <a:lnTo>
                    <a:pt x="2397" y="5177"/>
                  </a:lnTo>
                  <a:lnTo>
                    <a:pt x="2397" y="4696"/>
                  </a:lnTo>
                  <a:lnTo>
                    <a:pt x="2554" y="4269"/>
                  </a:lnTo>
                  <a:lnTo>
                    <a:pt x="2554" y="3896"/>
                  </a:lnTo>
                  <a:lnTo>
                    <a:pt x="2829" y="3416"/>
                  </a:lnTo>
                  <a:lnTo>
                    <a:pt x="3183" y="3149"/>
                  </a:lnTo>
                  <a:lnTo>
                    <a:pt x="3418" y="3042"/>
                  </a:lnTo>
                  <a:lnTo>
                    <a:pt x="3615" y="2722"/>
                  </a:lnTo>
                  <a:lnTo>
                    <a:pt x="3733" y="2402"/>
                  </a:lnTo>
                  <a:lnTo>
                    <a:pt x="3890" y="2295"/>
                  </a:lnTo>
                  <a:lnTo>
                    <a:pt x="4400" y="2135"/>
                  </a:lnTo>
                  <a:lnTo>
                    <a:pt x="4911" y="2188"/>
                  </a:lnTo>
                  <a:lnTo>
                    <a:pt x="5658" y="2081"/>
                  </a:lnTo>
                  <a:lnTo>
                    <a:pt x="6090" y="1868"/>
                  </a:lnTo>
                  <a:lnTo>
                    <a:pt x="6483" y="1708"/>
                  </a:lnTo>
                  <a:lnTo>
                    <a:pt x="6876" y="1975"/>
                  </a:lnTo>
                  <a:lnTo>
                    <a:pt x="7190" y="2188"/>
                  </a:lnTo>
                  <a:lnTo>
                    <a:pt x="7583" y="1548"/>
                  </a:lnTo>
                  <a:lnTo>
                    <a:pt x="8054" y="1281"/>
                  </a:lnTo>
                  <a:lnTo>
                    <a:pt x="8526" y="1121"/>
                  </a:lnTo>
                  <a:lnTo>
                    <a:pt x="8919" y="694"/>
                  </a:lnTo>
                  <a:lnTo>
                    <a:pt x="9430" y="53"/>
                  </a:lnTo>
                  <a:lnTo>
                    <a:pt x="9783" y="0"/>
                  </a:lnTo>
                  <a:lnTo>
                    <a:pt x="10255" y="267"/>
                  </a:lnTo>
                  <a:lnTo>
                    <a:pt x="10726" y="694"/>
                  </a:lnTo>
                  <a:lnTo>
                    <a:pt x="11041" y="1227"/>
                  </a:lnTo>
                  <a:lnTo>
                    <a:pt x="11198" y="1868"/>
                  </a:lnTo>
                  <a:lnTo>
                    <a:pt x="11669" y="2615"/>
                  </a:lnTo>
                  <a:lnTo>
                    <a:pt x="12259" y="3416"/>
                  </a:lnTo>
                  <a:lnTo>
                    <a:pt x="12730" y="4216"/>
                  </a:lnTo>
                  <a:lnTo>
                    <a:pt x="13044" y="5337"/>
                  </a:lnTo>
                  <a:lnTo>
                    <a:pt x="13201" y="6137"/>
                  </a:lnTo>
                  <a:lnTo>
                    <a:pt x="13201" y="6884"/>
                  </a:lnTo>
                  <a:lnTo>
                    <a:pt x="13398" y="7418"/>
                  </a:lnTo>
                  <a:lnTo>
                    <a:pt x="13516" y="7845"/>
                  </a:lnTo>
                  <a:lnTo>
                    <a:pt x="13634" y="8379"/>
                  </a:lnTo>
                  <a:lnTo>
                    <a:pt x="13634" y="8699"/>
                  </a:lnTo>
                  <a:lnTo>
                    <a:pt x="13869" y="8539"/>
                  </a:lnTo>
                  <a:lnTo>
                    <a:pt x="14144" y="8806"/>
                  </a:lnTo>
                  <a:lnTo>
                    <a:pt x="14419" y="9126"/>
                  </a:lnTo>
                  <a:lnTo>
                    <a:pt x="14734" y="9019"/>
                  </a:lnTo>
                  <a:lnTo>
                    <a:pt x="14970" y="8539"/>
                  </a:lnTo>
                  <a:lnTo>
                    <a:pt x="15402" y="8325"/>
                  </a:lnTo>
                  <a:lnTo>
                    <a:pt x="15677" y="8112"/>
                  </a:lnTo>
                  <a:lnTo>
                    <a:pt x="15913" y="8059"/>
                  </a:lnTo>
                  <a:lnTo>
                    <a:pt x="16070" y="8112"/>
                  </a:lnTo>
                  <a:lnTo>
                    <a:pt x="16227" y="8379"/>
                  </a:lnTo>
                  <a:lnTo>
                    <a:pt x="16305" y="8592"/>
                  </a:lnTo>
                  <a:lnTo>
                    <a:pt x="16345" y="9126"/>
                  </a:lnTo>
                  <a:lnTo>
                    <a:pt x="16384" y="9606"/>
                  </a:lnTo>
                  <a:lnTo>
                    <a:pt x="16227" y="10193"/>
                  </a:lnTo>
                  <a:lnTo>
                    <a:pt x="15913" y="10407"/>
                  </a:lnTo>
                  <a:lnTo>
                    <a:pt x="15677" y="10727"/>
                  </a:lnTo>
                  <a:lnTo>
                    <a:pt x="15520" y="11314"/>
                  </a:lnTo>
                  <a:lnTo>
                    <a:pt x="15362" y="11688"/>
                  </a:lnTo>
                  <a:lnTo>
                    <a:pt x="15205" y="11367"/>
                  </a:lnTo>
                  <a:lnTo>
                    <a:pt x="15362" y="11047"/>
                  </a:lnTo>
                  <a:lnTo>
                    <a:pt x="15441" y="10460"/>
                  </a:lnTo>
                  <a:lnTo>
                    <a:pt x="15402" y="10193"/>
                  </a:lnTo>
                  <a:lnTo>
                    <a:pt x="15362" y="9820"/>
                  </a:lnTo>
                  <a:lnTo>
                    <a:pt x="15127" y="9873"/>
                  </a:lnTo>
                  <a:lnTo>
                    <a:pt x="15127" y="10407"/>
                  </a:lnTo>
                  <a:lnTo>
                    <a:pt x="15205" y="10940"/>
                  </a:lnTo>
                  <a:lnTo>
                    <a:pt x="15127" y="11528"/>
                  </a:lnTo>
                  <a:lnTo>
                    <a:pt x="15127" y="12008"/>
                  </a:lnTo>
                  <a:lnTo>
                    <a:pt x="15087" y="12381"/>
                  </a:lnTo>
                  <a:lnTo>
                    <a:pt x="15127" y="12755"/>
                  </a:lnTo>
                  <a:lnTo>
                    <a:pt x="15245" y="13235"/>
                  </a:lnTo>
                  <a:lnTo>
                    <a:pt x="15245" y="13609"/>
                  </a:lnTo>
                  <a:lnTo>
                    <a:pt x="15402" y="14036"/>
                  </a:lnTo>
                  <a:lnTo>
                    <a:pt x="14812" y="14303"/>
                  </a:lnTo>
                  <a:lnTo>
                    <a:pt x="14105" y="13876"/>
                  </a:lnTo>
                  <a:lnTo>
                    <a:pt x="13162" y="13822"/>
                  </a:lnTo>
                  <a:lnTo>
                    <a:pt x="12887" y="13609"/>
                  </a:lnTo>
                  <a:lnTo>
                    <a:pt x="12298" y="13716"/>
                  </a:lnTo>
                  <a:lnTo>
                    <a:pt x="11512" y="14303"/>
                  </a:lnTo>
                  <a:lnTo>
                    <a:pt x="10883" y="14943"/>
                  </a:lnTo>
                  <a:lnTo>
                    <a:pt x="10412" y="15637"/>
                  </a:lnTo>
                  <a:lnTo>
                    <a:pt x="9901" y="15957"/>
                  </a:lnTo>
                  <a:lnTo>
                    <a:pt x="9115" y="16010"/>
                  </a:lnTo>
                  <a:lnTo>
                    <a:pt x="8487" y="15957"/>
                  </a:lnTo>
                  <a:lnTo>
                    <a:pt x="7190" y="16224"/>
                  </a:lnTo>
                  <a:lnTo>
                    <a:pt x="6090" y="16277"/>
                  </a:lnTo>
                  <a:lnTo>
                    <a:pt x="5658" y="16384"/>
                  </a:lnTo>
                  <a:lnTo>
                    <a:pt x="5226" y="16010"/>
                  </a:lnTo>
                  <a:lnTo>
                    <a:pt x="5383" y="15370"/>
                  </a:lnTo>
                  <a:lnTo>
                    <a:pt x="4990" y="15210"/>
                  </a:lnTo>
                  <a:lnTo>
                    <a:pt x="4676" y="15210"/>
                  </a:lnTo>
                  <a:lnTo>
                    <a:pt x="4361" y="14516"/>
                  </a:lnTo>
                  <a:lnTo>
                    <a:pt x="4597" y="14036"/>
                  </a:lnTo>
                  <a:lnTo>
                    <a:pt x="4361" y="13609"/>
                  </a:lnTo>
                  <a:lnTo>
                    <a:pt x="4047" y="14036"/>
                  </a:lnTo>
                  <a:lnTo>
                    <a:pt x="3615" y="13876"/>
                  </a:lnTo>
                  <a:lnTo>
                    <a:pt x="3104" y="13716"/>
                  </a:lnTo>
                  <a:lnTo>
                    <a:pt x="2554" y="13289"/>
                  </a:lnTo>
                  <a:lnTo>
                    <a:pt x="2475" y="12648"/>
                  </a:lnTo>
                  <a:lnTo>
                    <a:pt x="2357" y="12221"/>
                  </a:lnTo>
                  <a:lnTo>
                    <a:pt x="2082" y="12008"/>
                  </a:lnTo>
                  <a:lnTo>
                    <a:pt x="1729" y="11954"/>
                  </a:lnTo>
                  <a:lnTo>
                    <a:pt x="1414" y="11474"/>
                  </a:lnTo>
                  <a:lnTo>
                    <a:pt x="1218" y="10674"/>
                  </a:lnTo>
                  <a:lnTo>
                    <a:pt x="982" y="10193"/>
                  </a:lnTo>
                  <a:lnTo>
                    <a:pt x="629" y="9766"/>
                  </a:lnTo>
                  <a:lnTo>
                    <a:pt x="157" y="9446"/>
                  </a:lnTo>
                  <a:lnTo>
                    <a:pt x="0" y="9393"/>
                  </a:lnTo>
                  <a:lnTo>
                    <a:pt x="118" y="933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29" name="Spain"/>
            <p:cNvGrpSpPr>
              <a:grpSpLocks noChangeAspect="1"/>
            </p:cNvGrpSpPr>
            <p:nvPr/>
          </p:nvGrpSpPr>
          <p:grpSpPr bwMode="auto">
            <a:xfrm>
              <a:off x="843" y="2243"/>
              <a:ext cx="738" cy="638"/>
              <a:chOff x="-1528" y="-68004"/>
              <a:chExt cx="20094" cy="493"/>
            </a:xfrm>
            <a:grpFill/>
          </p:grpSpPr>
          <p:sp>
            <p:nvSpPr>
              <p:cNvPr id="60" name="Drawing 83"/>
              <p:cNvSpPr>
                <a:spLocks noChangeAspect="1"/>
              </p:cNvSpPr>
              <p:nvPr/>
            </p:nvSpPr>
            <p:spPr bwMode="auto">
              <a:xfrm>
                <a:off x="-1528" y="-68004"/>
                <a:ext cx="19142" cy="493"/>
              </a:xfrm>
              <a:custGeom>
                <a:avLst/>
                <a:gdLst/>
                <a:ahLst/>
                <a:cxnLst>
                  <a:cxn ang="0">
                    <a:pos x="553" y="2725"/>
                  </a:cxn>
                  <a:cxn ang="0">
                    <a:pos x="524" y="2127"/>
                  </a:cxn>
                  <a:cxn ang="0">
                    <a:pos x="582" y="1363"/>
                  </a:cxn>
                  <a:cxn ang="0">
                    <a:pos x="873" y="432"/>
                  </a:cxn>
                  <a:cxn ang="0">
                    <a:pos x="1862" y="199"/>
                  </a:cxn>
                  <a:cxn ang="0">
                    <a:pos x="2852" y="133"/>
                  </a:cxn>
                  <a:cxn ang="0">
                    <a:pos x="4540" y="931"/>
                  </a:cxn>
                  <a:cxn ang="0">
                    <a:pos x="5762" y="1329"/>
                  </a:cxn>
                  <a:cxn ang="0">
                    <a:pos x="7334" y="1928"/>
                  </a:cxn>
                  <a:cxn ang="0">
                    <a:pos x="8585" y="2326"/>
                  </a:cxn>
                  <a:cxn ang="0">
                    <a:pos x="10011" y="2725"/>
                  </a:cxn>
                  <a:cxn ang="0">
                    <a:pos x="10447" y="3456"/>
                  </a:cxn>
                  <a:cxn ang="0">
                    <a:pos x="11291" y="4187"/>
                  </a:cxn>
                  <a:cxn ang="0">
                    <a:pos x="12688" y="4852"/>
                  </a:cxn>
                  <a:cxn ang="0">
                    <a:pos x="13503" y="4786"/>
                  </a:cxn>
                  <a:cxn ang="0">
                    <a:pos x="14027" y="5517"/>
                  </a:cxn>
                  <a:cxn ang="0">
                    <a:pos x="14405" y="5616"/>
                  </a:cxn>
                  <a:cxn ang="0">
                    <a:pos x="15365" y="5849"/>
                  </a:cxn>
                  <a:cxn ang="0">
                    <a:pos x="16355" y="6015"/>
                  </a:cxn>
                  <a:cxn ang="0">
                    <a:pos x="16151" y="6580"/>
                  </a:cxn>
                  <a:cxn ang="0">
                    <a:pos x="14958" y="7710"/>
                  </a:cxn>
                  <a:cxn ang="0">
                    <a:pos x="13037" y="8408"/>
                  </a:cxn>
                  <a:cxn ang="0">
                    <a:pos x="12048" y="9571"/>
                  </a:cxn>
                  <a:cxn ang="0">
                    <a:pos x="10942" y="10901"/>
                  </a:cxn>
                  <a:cxn ang="0">
                    <a:pos x="10680" y="11465"/>
                  </a:cxn>
                  <a:cxn ang="0">
                    <a:pos x="10884" y="12363"/>
                  </a:cxn>
                  <a:cxn ang="0">
                    <a:pos x="11117" y="13027"/>
                  </a:cxn>
                  <a:cxn ang="0">
                    <a:pos x="10098" y="13825"/>
                  </a:cxn>
                  <a:cxn ang="0">
                    <a:pos x="9545" y="14689"/>
                  </a:cxn>
                  <a:cxn ang="0">
                    <a:pos x="8730" y="14889"/>
                  </a:cxn>
                  <a:cxn ang="0">
                    <a:pos x="7857" y="15819"/>
                  </a:cxn>
                  <a:cxn ang="0">
                    <a:pos x="6984" y="16018"/>
                  </a:cxn>
                  <a:cxn ang="0">
                    <a:pos x="5413" y="15819"/>
                  </a:cxn>
                  <a:cxn ang="0">
                    <a:pos x="4074" y="15553"/>
                  </a:cxn>
                  <a:cxn ang="0">
                    <a:pos x="2765" y="16085"/>
                  </a:cxn>
                  <a:cxn ang="0">
                    <a:pos x="2386" y="16384"/>
                  </a:cxn>
                  <a:cxn ang="0">
                    <a:pos x="1571" y="15852"/>
                  </a:cxn>
                  <a:cxn ang="0">
                    <a:pos x="1251" y="14756"/>
                  </a:cxn>
                  <a:cxn ang="0">
                    <a:pos x="902" y="13725"/>
                  </a:cxn>
                  <a:cxn ang="0">
                    <a:pos x="0" y="13327"/>
                  </a:cxn>
                  <a:cxn ang="0">
                    <a:pos x="349" y="12230"/>
                  </a:cxn>
                  <a:cxn ang="0">
                    <a:pos x="815" y="11100"/>
                  </a:cxn>
                  <a:cxn ang="0">
                    <a:pos x="1368" y="9771"/>
                  </a:cxn>
                  <a:cxn ang="0">
                    <a:pos x="1164" y="8973"/>
                  </a:cxn>
                  <a:cxn ang="0">
                    <a:pos x="2037" y="8142"/>
                  </a:cxn>
                  <a:cxn ang="0">
                    <a:pos x="2299" y="6946"/>
                  </a:cxn>
                  <a:cxn ang="0">
                    <a:pos x="2968" y="5716"/>
                  </a:cxn>
                  <a:cxn ang="0">
                    <a:pos x="3492" y="4586"/>
                  </a:cxn>
                  <a:cxn ang="0">
                    <a:pos x="2328" y="4021"/>
                  </a:cxn>
                  <a:cxn ang="0">
                    <a:pos x="1280" y="3523"/>
                  </a:cxn>
                  <a:cxn ang="0">
                    <a:pos x="640" y="3224"/>
                  </a:cxn>
                </a:cxnLst>
                <a:rect l="0" t="0" r="r" b="b"/>
                <a:pathLst>
                  <a:path w="16384" h="16384">
                    <a:moveTo>
                      <a:pt x="349" y="3456"/>
                    </a:moveTo>
                    <a:lnTo>
                      <a:pt x="320" y="3257"/>
                    </a:lnTo>
                    <a:lnTo>
                      <a:pt x="407" y="3057"/>
                    </a:lnTo>
                    <a:lnTo>
                      <a:pt x="553" y="2725"/>
                    </a:lnTo>
                    <a:lnTo>
                      <a:pt x="786" y="2526"/>
                    </a:lnTo>
                    <a:lnTo>
                      <a:pt x="553" y="2526"/>
                    </a:lnTo>
                    <a:lnTo>
                      <a:pt x="698" y="2293"/>
                    </a:lnTo>
                    <a:lnTo>
                      <a:pt x="524" y="2127"/>
                    </a:lnTo>
                    <a:lnTo>
                      <a:pt x="757" y="1795"/>
                    </a:lnTo>
                    <a:lnTo>
                      <a:pt x="640" y="1761"/>
                    </a:lnTo>
                    <a:lnTo>
                      <a:pt x="524" y="1595"/>
                    </a:lnTo>
                    <a:lnTo>
                      <a:pt x="582" y="1363"/>
                    </a:lnTo>
                    <a:lnTo>
                      <a:pt x="466" y="1196"/>
                    </a:lnTo>
                    <a:lnTo>
                      <a:pt x="320" y="931"/>
                    </a:lnTo>
                    <a:lnTo>
                      <a:pt x="553" y="565"/>
                    </a:lnTo>
                    <a:lnTo>
                      <a:pt x="873" y="432"/>
                    </a:lnTo>
                    <a:lnTo>
                      <a:pt x="1135" y="432"/>
                    </a:lnTo>
                    <a:lnTo>
                      <a:pt x="1601" y="565"/>
                    </a:lnTo>
                    <a:lnTo>
                      <a:pt x="1833" y="399"/>
                    </a:lnTo>
                    <a:lnTo>
                      <a:pt x="1862" y="199"/>
                    </a:lnTo>
                    <a:lnTo>
                      <a:pt x="2066" y="0"/>
                    </a:lnTo>
                    <a:lnTo>
                      <a:pt x="2415" y="0"/>
                    </a:lnTo>
                    <a:lnTo>
                      <a:pt x="2648" y="0"/>
                    </a:lnTo>
                    <a:lnTo>
                      <a:pt x="2852" y="133"/>
                    </a:lnTo>
                    <a:lnTo>
                      <a:pt x="3143" y="432"/>
                    </a:lnTo>
                    <a:lnTo>
                      <a:pt x="3579" y="665"/>
                    </a:lnTo>
                    <a:lnTo>
                      <a:pt x="4045" y="798"/>
                    </a:lnTo>
                    <a:lnTo>
                      <a:pt x="4540" y="931"/>
                    </a:lnTo>
                    <a:lnTo>
                      <a:pt x="4831" y="831"/>
                    </a:lnTo>
                    <a:lnTo>
                      <a:pt x="5093" y="964"/>
                    </a:lnTo>
                    <a:lnTo>
                      <a:pt x="5471" y="1230"/>
                    </a:lnTo>
                    <a:lnTo>
                      <a:pt x="5762" y="1329"/>
                    </a:lnTo>
                    <a:lnTo>
                      <a:pt x="5995" y="1495"/>
                    </a:lnTo>
                    <a:lnTo>
                      <a:pt x="6490" y="1728"/>
                    </a:lnTo>
                    <a:lnTo>
                      <a:pt x="6868" y="1894"/>
                    </a:lnTo>
                    <a:lnTo>
                      <a:pt x="7334" y="1928"/>
                    </a:lnTo>
                    <a:lnTo>
                      <a:pt x="7654" y="1928"/>
                    </a:lnTo>
                    <a:lnTo>
                      <a:pt x="7916" y="2127"/>
                    </a:lnTo>
                    <a:lnTo>
                      <a:pt x="8352" y="2293"/>
                    </a:lnTo>
                    <a:lnTo>
                      <a:pt x="8585" y="2326"/>
                    </a:lnTo>
                    <a:lnTo>
                      <a:pt x="9050" y="2426"/>
                    </a:lnTo>
                    <a:lnTo>
                      <a:pt x="9371" y="2659"/>
                    </a:lnTo>
                    <a:lnTo>
                      <a:pt x="9778" y="2725"/>
                    </a:lnTo>
                    <a:lnTo>
                      <a:pt x="10011" y="2725"/>
                    </a:lnTo>
                    <a:lnTo>
                      <a:pt x="10011" y="2858"/>
                    </a:lnTo>
                    <a:lnTo>
                      <a:pt x="10185" y="3057"/>
                    </a:lnTo>
                    <a:lnTo>
                      <a:pt x="10331" y="3257"/>
                    </a:lnTo>
                    <a:lnTo>
                      <a:pt x="10447" y="3456"/>
                    </a:lnTo>
                    <a:lnTo>
                      <a:pt x="10651" y="3622"/>
                    </a:lnTo>
                    <a:lnTo>
                      <a:pt x="10913" y="3755"/>
                    </a:lnTo>
                    <a:lnTo>
                      <a:pt x="11146" y="3988"/>
                    </a:lnTo>
                    <a:lnTo>
                      <a:pt x="11291" y="4187"/>
                    </a:lnTo>
                    <a:lnTo>
                      <a:pt x="11611" y="4320"/>
                    </a:lnTo>
                    <a:lnTo>
                      <a:pt x="11961" y="4520"/>
                    </a:lnTo>
                    <a:lnTo>
                      <a:pt x="12339" y="4719"/>
                    </a:lnTo>
                    <a:lnTo>
                      <a:pt x="12688" y="4852"/>
                    </a:lnTo>
                    <a:lnTo>
                      <a:pt x="12863" y="4852"/>
                    </a:lnTo>
                    <a:lnTo>
                      <a:pt x="13125" y="4686"/>
                    </a:lnTo>
                    <a:lnTo>
                      <a:pt x="13328" y="4686"/>
                    </a:lnTo>
                    <a:lnTo>
                      <a:pt x="13503" y="4786"/>
                    </a:lnTo>
                    <a:lnTo>
                      <a:pt x="13707" y="4985"/>
                    </a:lnTo>
                    <a:lnTo>
                      <a:pt x="13823" y="5118"/>
                    </a:lnTo>
                    <a:lnTo>
                      <a:pt x="13969" y="5351"/>
                    </a:lnTo>
                    <a:lnTo>
                      <a:pt x="14027" y="5517"/>
                    </a:lnTo>
                    <a:lnTo>
                      <a:pt x="14172" y="5583"/>
                    </a:lnTo>
                    <a:lnTo>
                      <a:pt x="14289" y="5517"/>
                    </a:lnTo>
                    <a:lnTo>
                      <a:pt x="14260" y="5384"/>
                    </a:lnTo>
                    <a:lnTo>
                      <a:pt x="14405" y="5616"/>
                    </a:lnTo>
                    <a:lnTo>
                      <a:pt x="14492" y="5650"/>
                    </a:lnTo>
                    <a:lnTo>
                      <a:pt x="14667" y="5783"/>
                    </a:lnTo>
                    <a:lnTo>
                      <a:pt x="15016" y="5783"/>
                    </a:lnTo>
                    <a:lnTo>
                      <a:pt x="15365" y="5849"/>
                    </a:lnTo>
                    <a:lnTo>
                      <a:pt x="15686" y="5783"/>
                    </a:lnTo>
                    <a:lnTo>
                      <a:pt x="16035" y="5849"/>
                    </a:lnTo>
                    <a:lnTo>
                      <a:pt x="16180" y="5882"/>
                    </a:lnTo>
                    <a:lnTo>
                      <a:pt x="16355" y="6015"/>
                    </a:lnTo>
                    <a:lnTo>
                      <a:pt x="16355" y="6048"/>
                    </a:lnTo>
                    <a:lnTo>
                      <a:pt x="16384" y="6248"/>
                    </a:lnTo>
                    <a:lnTo>
                      <a:pt x="16151" y="6314"/>
                    </a:lnTo>
                    <a:lnTo>
                      <a:pt x="16151" y="6580"/>
                    </a:lnTo>
                    <a:lnTo>
                      <a:pt x="16238" y="6846"/>
                    </a:lnTo>
                    <a:lnTo>
                      <a:pt x="15947" y="7178"/>
                    </a:lnTo>
                    <a:lnTo>
                      <a:pt x="15482" y="7444"/>
                    </a:lnTo>
                    <a:lnTo>
                      <a:pt x="14958" y="7710"/>
                    </a:lnTo>
                    <a:lnTo>
                      <a:pt x="14551" y="8009"/>
                    </a:lnTo>
                    <a:lnTo>
                      <a:pt x="14143" y="8109"/>
                    </a:lnTo>
                    <a:lnTo>
                      <a:pt x="13561" y="8275"/>
                    </a:lnTo>
                    <a:lnTo>
                      <a:pt x="13037" y="8408"/>
                    </a:lnTo>
                    <a:lnTo>
                      <a:pt x="12688" y="8774"/>
                    </a:lnTo>
                    <a:lnTo>
                      <a:pt x="12659" y="8940"/>
                    </a:lnTo>
                    <a:lnTo>
                      <a:pt x="12426" y="9172"/>
                    </a:lnTo>
                    <a:lnTo>
                      <a:pt x="12048" y="9571"/>
                    </a:lnTo>
                    <a:lnTo>
                      <a:pt x="11815" y="9904"/>
                    </a:lnTo>
                    <a:lnTo>
                      <a:pt x="11524" y="10269"/>
                    </a:lnTo>
                    <a:lnTo>
                      <a:pt x="11233" y="10568"/>
                    </a:lnTo>
                    <a:lnTo>
                      <a:pt x="10942" y="10901"/>
                    </a:lnTo>
                    <a:lnTo>
                      <a:pt x="10797" y="11233"/>
                    </a:lnTo>
                    <a:lnTo>
                      <a:pt x="10709" y="11366"/>
                    </a:lnTo>
                    <a:lnTo>
                      <a:pt x="10680" y="11432"/>
                    </a:lnTo>
                    <a:lnTo>
                      <a:pt x="10680" y="11465"/>
                    </a:lnTo>
                    <a:lnTo>
                      <a:pt x="10767" y="11632"/>
                    </a:lnTo>
                    <a:lnTo>
                      <a:pt x="10767" y="11964"/>
                    </a:lnTo>
                    <a:lnTo>
                      <a:pt x="10797" y="12163"/>
                    </a:lnTo>
                    <a:lnTo>
                      <a:pt x="10884" y="12363"/>
                    </a:lnTo>
                    <a:lnTo>
                      <a:pt x="11000" y="12496"/>
                    </a:lnTo>
                    <a:lnTo>
                      <a:pt x="11175" y="12562"/>
                    </a:lnTo>
                    <a:lnTo>
                      <a:pt x="11262" y="12762"/>
                    </a:lnTo>
                    <a:lnTo>
                      <a:pt x="11117" y="13027"/>
                    </a:lnTo>
                    <a:lnTo>
                      <a:pt x="10709" y="13227"/>
                    </a:lnTo>
                    <a:lnTo>
                      <a:pt x="10447" y="13360"/>
                    </a:lnTo>
                    <a:lnTo>
                      <a:pt x="10244" y="13559"/>
                    </a:lnTo>
                    <a:lnTo>
                      <a:pt x="10098" y="13825"/>
                    </a:lnTo>
                    <a:lnTo>
                      <a:pt x="9953" y="13991"/>
                    </a:lnTo>
                    <a:lnTo>
                      <a:pt x="9836" y="14257"/>
                    </a:lnTo>
                    <a:lnTo>
                      <a:pt x="9662" y="14490"/>
                    </a:lnTo>
                    <a:lnTo>
                      <a:pt x="9545" y="14689"/>
                    </a:lnTo>
                    <a:lnTo>
                      <a:pt x="9603" y="14889"/>
                    </a:lnTo>
                    <a:lnTo>
                      <a:pt x="9312" y="14922"/>
                    </a:lnTo>
                    <a:lnTo>
                      <a:pt x="9050" y="14889"/>
                    </a:lnTo>
                    <a:lnTo>
                      <a:pt x="8730" y="14889"/>
                    </a:lnTo>
                    <a:lnTo>
                      <a:pt x="8468" y="15055"/>
                    </a:lnTo>
                    <a:lnTo>
                      <a:pt x="8119" y="15287"/>
                    </a:lnTo>
                    <a:lnTo>
                      <a:pt x="8003" y="15553"/>
                    </a:lnTo>
                    <a:lnTo>
                      <a:pt x="7857" y="15819"/>
                    </a:lnTo>
                    <a:lnTo>
                      <a:pt x="7683" y="16018"/>
                    </a:lnTo>
                    <a:lnTo>
                      <a:pt x="7508" y="16218"/>
                    </a:lnTo>
                    <a:lnTo>
                      <a:pt x="7304" y="16151"/>
                    </a:lnTo>
                    <a:lnTo>
                      <a:pt x="6984" y="16018"/>
                    </a:lnTo>
                    <a:lnTo>
                      <a:pt x="6577" y="16118"/>
                    </a:lnTo>
                    <a:lnTo>
                      <a:pt x="6228" y="16018"/>
                    </a:lnTo>
                    <a:lnTo>
                      <a:pt x="5820" y="15819"/>
                    </a:lnTo>
                    <a:lnTo>
                      <a:pt x="5413" y="15819"/>
                    </a:lnTo>
                    <a:lnTo>
                      <a:pt x="5064" y="15686"/>
                    </a:lnTo>
                    <a:lnTo>
                      <a:pt x="4598" y="15586"/>
                    </a:lnTo>
                    <a:lnTo>
                      <a:pt x="4307" y="15586"/>
                    </a:lnTo>
                    <a:lnTo>
                      <a:pt x="4074" y="15553"/>
                    </a:lnTo>
                    <a:lnTo>
                      <a:pt x="3696" y="15852"/>
                    </a:lnTo>
                    <a:lnTo>
                      <a:pt x="3376" y="15819"/>
                    </a:lnTo>
                    <a:lnTo>
                      <a:pt x="3027" y="15852"/>
                    </a:lnTo>
                    <a:lnTo>
                      <a:pt x="2765" y="16085"/>
                    </a:lnTo>
                    <a:lnTo>
                      <a:pt x="2648" y="16218"/>
                    </a:lnTo>
                    <a:lnTo>
                      <a:pt x="2503" y="16351"/>
                    </a:lnTo>
                    <a:lnTo>
                      <a:pt x="2415" y="16351"/>
                    </a:lnTo>
                    <a:lnTo>
                      <a:pt x="2386" y="16384"/>
                    </a:lnTo>
                    <a:lnTo>
                      <a:pt x="2270" y="16384"/>
                    </a:lnTo>
                    <a:lnTo>
                      <a:pt x="2095" y="16351"/>
                    </a:lnTo>
                    <a:lnTo>
                      <a:pt x="1833" y="16151"/>
                    </a:lnTo>
                    <a:lnTo>
                      <a:pt x="1571" y="15852"/>
                    </a:lnTo>
                    <a:lnTo>
                      <a:pt x="1455" y="15487"/>
                    </a:lnTo>
                    <a:lnTo>
                      <a:pt x="1368" y="15287"/>
                    </a:lnTo>
                    <a:lnTo>
                      <a:pt x="1397" y="15021"/>
                    </a:lnTo>
                    <a:lnTo>
                      <a:pt x="1251" y="14756"/>
                    </a:lnTo>
                    <a:lnTo>
                      <a:pt x="1280" y="14490"/>
                    </a:lnTo>
                    <a:lnTo>
                      <a:pt x="1251" y="14157"/>
                    </a:lnTo>
                    <a:lnTo>
                      <a:pt x="1106" y="13892"/>
                    </a:lnTo>
                    <a:lnTo>
                      <a:pt x="902" y="13725"/>
                    </a:lnTo>
                    <a:lnTo>
                      <a:pt x="757" y="13559"/>
                    </a:lnTo>
                    <a:lnTo>
                      <a:pt x="553" y="13459"/>
                    </a:lnTo>
                    <a:lnTo>
                      <a:pt x="349" y="13360"/>
                    </a:lnTo>
                    <a:lnTo>
                      <a:pt x="0" y="13327"/>
                    </a:lnTo>
                    <a:lnTo>
                      <a:pt x="0" y="13094"/>
                    </a:lnTo>
                    <a:lnTo>
                      <a:pt x="0" y="12795"/>
                    </a:lnTo>
                    <a:lnTo>
                      <a:pt x="87" y="12496"/>
                    </a:lnTo>
                    <a:lnTo>
                      <a:pt x="349" y="12230"/>
                    </a:lnTo>
                    <a:lnTo>
                      <a:pt x="786" y="12030"/>
                    </a:lnTo>
                    <a:lnTo>
                      <a:pt x="1019" y="11831"/>
                    </a:lnTo>
                    <a:lnTo>
                      <a:pt x="1019" y="11465"/>
                    </a:lnTo>
                    <a:lnTo>
                      <a:pt x="815" y="11100"/>
                    </a:lnTo>
                    <a:lnTo>
                      <a:pt x="815" y="10701"/>
                    </a:lnTo>
                    <a:lnTo>
                      <a:pt x="931" y="10302"/>
                    </a:lnTo>
                    <a:lnTo>
                      <a:pt x="1222" y="10003"/>
                    </a:lnTo>
                    <a:lnTo>
                      <a:pt x="1368" y="9771"/>
                    </a:lnTo>
                    <a:lnTo>
                      <a:pt x="1339" y="9604"/>
                    </a:lnTo>
                    <a:lnTo>
                      <a:pt x="1339" y="9571"/>
                    </a:lnTo>
                    <a:lnTo>
                      <a:pt x="1251" y="9339"/>
                    </a:lnTo>
                    <a:lnTo>
                      <a:pt x="1164" y="8973"/>
                    </a:lnTo>
                    <a:lnTo>
                      <a:pt x="1164" y="8508"/>
                    </a:lnTo>
                    <a:lnTo>
                      <a:pt x="1455" y="8408"/>
                    </a:lnTo>
                    <a:lnTo>
                      <a:pt x="1717" y="8408"/>
                    </a:lnTo>
                    <a:lnTo>
                      <a:pt x="2037" y="8142"/>
                    </a:lnTo>
                    <a:lnTo>
                      <a:pt x="2095" y="7876"/>
                    </a:lnTo>
                    <a:lnTo>
                      <a:pt x="2037" y="7511"/>
                    </a:lnTo>
                    <a:lnTo>
                      <a:pt x="2066" y="7311"/>
                    </a:lnTo>
                    <a:lnTo>
                      <a:pt x="2299" y="6946"/>
                    </a:lnTo>
                    <a:lnTo>
                      <a:pt x="2445" y="6547"/>
                    </a:lnTo>
                    <a:lnTo>
                      <a:pt x="2561" y="6181"/>
                    </a:lnTo>
                    <a:lnTo>
                      <a:pt x="2648" y="5916"/>
                    </a:lnTo>
                    <a:lnTo>
                      <a:pt x="2968" y="5716"/>
                    </a:lnTo>
                    <a:lnTo>
                      <a:pt x="3318" y="5450"/>
                    </a:lnTo>
                    <a:lnTo>
                      <a:pt x="3579" y="5118"/>
                    </a:lnTo>
                    <a:lnTo>
                      <a:pt x="3609" y="4852"/>
                    </a:lnTo>
                    <a:lnTo>
                      <a:pt x="3492" y="4586"/>
                    </a:lnTo>
                    <a:lnTo>
                      <a:pt x="3434" y="4287"/>
                    </a:lnTo>
                    <a:lnTo>
                      <a:pt x="3085" y="4054"/>
                    </a:lnTo>
                    <a:lnTo>
                      <a:pt x="2677" y="3922"/>
                    </a:lnTo>
                    <a:lnTo>
                      <a:pt x="2328" y="4021"/>
                    </a:lnTo>
                    <a:lnTo>
                      <a:pt x="1950" y="3888"/>
                    </a:lnTo>
                    <a:lnTo>
                      <a:pt x="1746" y="3789"/>
                    </a:lnTo>
                    <a:lnTo>
                      <a:pt x="1455" y="3755"/>
                    </a:lnTo>
                    <a:lnTo>
                      <a:pt x="1280" y="3523"/>
                    </a:lnTo>
                    <a:lnTo>
                      <a:pt x="1368" y="3323"/>
                    </a:lnTo>
                    <a:lnTo>
                      <a:pt x="1368" y="3224"/>
                    </a:lnTo>
                    <a:lnTo>
                      <a:pt x="1019" y="3190"/>
                    </a:lnTo>
                    <a:lnTo>
                      <a:pt x="640" y="3224"/>
                    </a:lnTo>
                    <a:lnTo>
                      <a:pt x="349" y="3456"/>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1" name="Drawing 84"/>
              <p:cNvSpPr>
                <a:spLocks noChangeAspect="1"/>
              </p:cNvSpPr>
              <p:nvPr/>
            </p:nvSpPr>
            <p:spPr bwMode="auto">
              <a:xfrm>
                <a:off x="13398" y="-67631"/>
                <a:ext cx="544" cy="15"/>
              </a:xfrm>
              <a:custGeom>
                <a:avLst/>
                <a:gdLst/>
                <a:ahLst/>
                <a:cxnLst>
                  <a:cxn ang="0">
                    <a:pos x="13312" y="0"/>
                  </a:cxn>
                  <a:cxn ang="0">
                    <a:pos x="15360" y="1092"/>
                  </a:cxn>
                  <a:cxn ang="0">
                    <a:pos x="15360" y="0"/>
                  </a:cxn>
                  <a:cxn ang="0">
                    <a:pos x="16384" y="7646"/>
                  </a:cxn>
                  <a:cxn ang="0">
                    <a:pos x="11264" y="13107"/>
                  </a:cxn>
                  <a:cxn ang="0">
                    <a:pos x="7168" y="16384"/>
                  </a:cxn>
                  <a:cxn ang="0">
                    <a:pos x="0" y="9830"/>
                  </a:cxn>
                  <a:cxn ang="0">
                    <a:pos x="4096" y="4369"/>
                  </a:cxn>
                  <a:cxn ang="0">
                    <a:pos x="13312" y="0"/>
                  </a:cxn>
                </a:cxnLst>
                <a:rect l="0" t="0" r="r" b="b"/>
                <a:pathLst>
                  <a:path w="16384" h="16384">
                    <a:moveTo>
                      <a:pt x="13312" y="0"/>
                    </a:moveTo>
                    <a:lnTo>
                      <a:pt x="15360" y="1092"/>
                    </a:lnTo>
                    <a:lnTo>
                      <a:pt x="15360" y="0"/>
                    </a:lnTo>
                    <a:lnTo>
                      <a:pt x="16384" y="7646"/>
                    </a:lnTo>
                    <a:lnTo>
                      <a:pt x="11264" y="13107"/>
                    </a:lnTo>
                    <a:lnTo>
                      <a:pt x="7168" y="16384"/>
                    </a:lnTo>
                    <a:lnTo>
                      <a:pt x="0" y="9830"/>
                    </a:lnTo>
                    <a:lnTo>
                      <a:pt x="4096" y="4369"/>
                    </a:lnTo>
                    <a:lnTo>
                      <a:pt x="13312"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2" name="Drawing 85"/>
              <p:cNvSpPr>
                <a:spLocks noChangeAspect="1"/>
              </p:cNvSpPr>
              <p:nvPr/>
            </p:nvSpPr>
            <p:spPr bwMode="auto">
              <a:xfrm>
                <a:off x="15472" y="-67675"/>
                <a:ext cx="1632" cy="43"/>
              </a:xfrm>
              <a:custGeom>
                <a:avLst/>
                <a:gdLst/>
                <a:ahLst/>
                <a:cxnLst>
                  <a:cxn ang="0">
                    <a:pos x="13653" y="381"/>
                  </a:cxn>
                  <a:cxn ang="0">
                    <a:pos x="13653" y="1524"/>
                  </a:cxn>
                  <a:cxn ang="0">
                    <a:pos x="12971" y="3429"/>
                  </a:cxn>
                  <a:cxn ang="0">
                    <a:pos x="12971" y="4953"/>
                  </a:cxn>
                  <a:cxn ang="0">
                    <a:pos x="15701" y="5715"/>
                  </a:cxn>
                  <a:cxn ang="0">
                    <a:pos x="16384" y="8001"/>
                  </a:cxn>
                  <a:cxn ang="0">
                    <a:pos x="14677" y="12574"/>
                  </a:cxn>
                  <a:cxn ang="0">
                    <a:pos x="10923" y="16384"/>
                  </a:cxn>
                  <a:cxn ang="0">
                    <a:pos x="9216" y="14860"/>
                  </a:cxn>
                  <a:cxn ang="0">
                    <a:pos x="6485" y="12193"/>
                  </a:cxn>
                  <a:cxn ang="0">
                    <a:pos x="5461" y="9526"/>
                  </a:cxn>
                  <a:cxn ang="0">
                    <a:pos x="3413" y="9526"/>
                  </a:cxn>
                  <a:cxn ang="0">
                    <a:pos x="1365" y="10288"/>
                  </a:cxn>
                  <a:cxn ang="0">
                    <a:pos x="0" y="7620"/>
                  </a:cxn>
                  <a:cxn ang="0">
                    <a:pos x="3413" y="4191"/>
                  </a:cxn>
                  <a:cxn ang="0">
                    <a:pos x="8192" y="1905"/>
                  </a:cxn>
                  <a:cxn ang="0">
                    <a:pos x="11947" y="1143"/>
                  </a:cxn>
                  <a:cxn ang="0">
                    <a:pos x="13653" y="0"/>
                  </a:cxn>
                  <a:cxn ang="0">
                    <a:pos x="14336" y="0"/>
                  </a:cxn>
                  <a:cxn ang="0">
                    <a:pos x="13653" y="381"/>
                  </a:cxn>
                </a:cxnLst>
                <a:rect l="0" t="0" r="r" b="b"/>
                <a:pathLst>
                  <a:path w="16384" h="16384">
                    <a:moveTo>
                      <a:pt x="13653" y="381"/>
                    </a:moveTo>
                    <a:lnTo>
                      <a:pt x="13653" y="1524"/>
                    </a:lnTo>
                    <a:lnTo>
                      <a:pt x="12971" y="3429"/>
                    </a:lnTo>
                    <a:lnTo>
                      <a:pt x="12971" y="4953"/>
                    </a:lnTo>
                    <a:lnTo>
                      <a:pt x="15701" y="5715"/>
                    </a:lnTo>
                    <a:lnTo>
                      <a:pt x="16384" y="8001"/>
                    </a:lnTo>
                    <a:lnTo>
                      <a:pt x="14677" y="12574"/>
                    </a:lnTo>
                    <a:lnTo>
                      <a:pt x="10923" y="16384"/>
                    </a:lnTo>
                    <a:lnTo>
                      <a:pt x="9216" y="14860"/>
                    </a:lnTo>
                    <a:lnTo>
                      <a:pt x="6485" y="12193"/>
                    </a:lnTo>
                    <a:lnTo>
                      <a:pt x="5461" y="9526"/>
                    </a:lnTo>
                    <a:lnTo>
                      <a:pt x="3413" y="9526"/>
                    </a:lnTo>
                    <a:lnTo>
                      <a:pt x="1365" y="10288"/>
                    </a:lnTo>
                    <a:lnTo>
                      <a:pt x="0" y="7620"/>
                    </a:lnTo>
                    <a:lnTo>
                      <a:pt x="3413" y="4191"/>
                    </a:lnTo>
                    <a:lnTo>
                      <a:pt x="8192" y="1905"/>
                    </a:lnTo>
                    <a:lnTo>
                      <a:pt x="11947" y="1143"/>
                    </a:lnTo>
                    <a:lnTo>
                      <a:pt x="13653" y="0"/>
                    </a:lnTo>
                    <a:lnTo>
                      <a:pt x="14336" y="0"/>
                    </a:lnTo>
                    <a:lnTo>
                      <a:pt x="13653" y="38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63" name="Drawing 86"/>
              <p:cNvSpPr>
                <a:spLocks noChangeAspect="1"/>
              </p:cNvSpPr>
              <p:nvPr/>
            </p:nvSpPr>
            <p:spPr bwMode="auto">
              <a:xfrm>
                <a:off x="17920" y="-67676"/>
                <a:ext cx="646" cy="14"/>
              </a:xfrm>
              <a:custGeom>
                <a:avLst/>
                <a:gdLst/>
                <a:ahLst/>
                <a:cxnLst>
                  <a:cxn ang="0">
                    <a:pos x="15522" y="4681"/>
                  </a:cxn>
                  <a:cxn ang="0">
                    <a:pos x="16384" y="4681"/>
                  </a:cxn>
                  <a:cxn ang="0">
                    <a:pos x="16384" y="7022"/>
                  </a:cxn>
                  <a:cxn ang="0">
                    <a:pos x="16384" y="14043"/>
                  </a:cxn>
                  <a:cxn ang="0">
                    <a:pos x="16384" y="16384"/>
                  </a:cxn>
                  <a:cxn ang="0">
                    <a:pos x="12072" y="16384"/>
                  </a:cxn>
                  <a:cxn ang="0">
                    <a:pos x="5174" y="11703"/>
                  </a:cxn>
                  <a:cxn ang="0">
                    <a:pos x="0" y="4681"/>
                  </a:cxn>
                  <a:cxn ang="0">
                    <a:pos x="3449" y="0"/>
                  </a:cxn>
                  <a:cxn ang="0">
                    <a:pos x="10348" y="1170"/>
                  </a:cxn>
                  <a:cxn ang="0">
                    <a:pos x="12935" y="2341"/>
                  </a:cxn>
                  <a:cxn ang="0">
                    <a:pos x="15522" y="4681"/>
                  </a:cxn>
                </a:cxnLst>
                <a:rect l="0" t="0" r="r" b="b"/>
                <a:pathLst>
                  <a:path w="16384" h="16384">
                    <a:moveTo>
                      <a:pt x="15522" y="4681"/>
                    </a:moveTo>
                    <a:lnTo>
                      <a:pt x="16384" y="4681"/>
                    </a:lnTo>
                    <a:lnTo>
                      <a:pt x="16384" y="7022"/>
                    </a:lnTo>
                    <a:lnTo>
                      <a:pt x="16384" y="14043"/>
                    </a:lnTo>
                    <a:lnTo>
                      <a:pt x="16384" y="16384"/>
                    </a:lnTo>
                    <a:lnTo>
                      <a:pt x="12072" y="16384"/>
                    </a:lnTo>
                    <a:lnTo>
                      <a:pt x="5174" y="11703"/>
                    </a:lnTo>
                    <a:lnTo>
                      <a:pt x="0" y="4681"/>
                    </a:lnTo>
                    <a:lnTo>
                      <a:pt x="3449" y="0"/>
                    </a:lnTo>
                    <a:lnTo>
                      <a:pt x="10348" y="1170"/>
                    </a:lnTo>
                    <a:lnTo>
                      <a:pt x="12935" y="2341"/>
                    </a:lnTo>
                    <a:lnTo>
                      <a:pt x="15522" y="468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pSp>
          <p:nvGrpSpPr>
            <p:cNvPr id="30" name="Sweden"/>
            <p:cNvGrpSpPr>
              <a:grpSpLocks noChangeAspect="1"/>
            </p:cNvGrpSpPr>
            <p:nvPr/>
          </p:nvGrpSpPr>
          <p:grpSpPr bwMode="auto">
            <a:xfrm>
              <a:off x="2006" y="281"/>
              <a:ext cx="424" cy="1144"/>
              <a:chOff x="-4490" y="-4436"/>
              <a:chExt cx="21018" cy="884"/>
            </a:xfrm>
            <a:grpFill/>
          </p:grpSpPr>
          <p:sp>
            <p:nvSpPr>
              <p:cNvPr id="57" name="Drawing 88"/>
              <p:cNvSpPr>
                <a:spLocks noChangeAspect="1"/>
              </p:cNvSpPr>
              <p:nvPr/>
            </p:nvSpPr>
            <p:spPr bwMode="auto">
              <a:xfrm>
                <a:off x="-4490" y="-4436"/>
                <a:ext cx="21018" cy="884"/>
              </a:xfrm>
              <a:custGeom>
                <a:avLst/>
                <a:gdLst/>
                <a:ahLst/>
                <a:cxnLst>
                  <a:cxn ang="0">
                    <a:pos x="15659" y="2372"/>
                  </a:cxn>
                  <a:cxn ang="0">
                    <a:pos x="14837" y="1372"/>
                  </a:cxn>
                  <a:cxn ang="0">
                    <a:pos x="12759" y="537"/>
                  </a:cxn>
                  <a:cxn ang="0">
                    <a:pos x="10971" y="19"/>
                  </a:cxn>
                  <a:cxn ang="0">
                    <a:pos x="10584" y="334"/>
                  </a:cxn>
                  <a:cxn ang="0">
                    <a:pos x="10246" y="760"/>
                  </a:cxn>
                  <a:cxn ang="0">
                    <a:pos x="8506" y="741"/>
                  </a:cxn>
                  <a:cxn ang="0">
                    <a:pos x="7685" y="1223"/>
                  </a:cxn>
                  <a:cxn ang="0">
                    <a:pos x="6380" y="2094"/>
                  </a:cxn>
                  <a:cxn ang="0">
                    <a:pos x="5655" y="3058"/>
                  </a:cxn>
                  <a:cxn ang="0">
                    <a:pos x="4688" y="3781"/>
                  </a:cxn>
                  <a:cxn ang="0">
                    <a:pos x="4108" y="5523"/>
                  </a:cxn>
                  <a:cxn ang="0">
                    <a:pos x="2078" y="6320"/>
                  </a:cxn>
                  <a:cxn ang="0">
                    <a:pos x="1595" y="7377"/>
                  </a:cxn>
                  <a:cxn ang="0">
                    <a:pos x="1692" y="8266"/>
                  </a:cxn>
                  <a:cxn ang="0">
                    <a:pos x="1595" y="9675"/>
                  </a:cxn>
                  <a:cxn ang="0">
                    <a:pos x="1402" y="10935"/>
                  </a:cxn>
                  <a:cxn ang="0">
                    <a:pos x="338" y="12084"/>
                  </a:cxn>
                  <a:cxn ang="0">
                    <a:pos x="48" y="12492"/>
                  </a:cxn>
                  <a:cxn ang="0">
                    <a:pos x="532" y="12825"/>
                  </a:cxn>
                  <a:cxn ang="0">
                    <a:pos x="628" y="13122"/>
                  </a:cxn>
                  <a:cxn ang="0">
                    <a:pos x="1160" y="13826"/>
                  </a:cxn>
                  <a:cxn ang="0">
                    <a:pos x="2562" y="14846"/>
                  </a:cxn>
                  <a:cxn ang="0">
                    <a:pos x="2320" y="15346"/>
                  </a:cxn>
                  <a:cxn ang="0">
                    <a:pos x="2851" y="16199"/>
                  </a:cxn>
                  <a:cxn ang="0">
                    <a:pos x="4978" y="16273"/>
                  </a:cxn>
                  <a:cxn ang="0">
                    <a:pos x="6718" y="15383"/>
                  </a:cxn>
                  <a:cxn ang="0">
                    <a:pos x="8313" y="14086"/>
                  </a:cxn>
                  <a:cxn ang="0">
                    <a:pos x="8313" y="13196"/>
                  </a:cxn>
                  <a:cxn ang="0">
                    <a:pos x="8554" y="12714"/>
                  </a:cxn>
                  <a:cxn ang="0">
                    <a:pos x="8264" y="12418"/>
                  </a:cxn>
                  <a:cxn ang="0">
                    <a:pos x="8941" y="12232"/>
                  </a:cxn>
                  <a:cxn ang="0">
                    <a:pos x="10053" y="12010"/>
                  </a:cxn>
                  <a:cxn ang="0">
                    <a:pos x="11213" y="11454"/>
                  </a:cxn>
                  <a:cxn ang="0">
                    <a:pos x="9038" y="11491"/>
                  </a:cxn>
                  <a:cxn ang="0">
                    <a:pos x="8748" y="11269"/>
                  </a:cxn>
                  <a:cxn ang="0">
                    <a:pos x="10004" y="11435"/>
                  </a:cxn>
                  <a:cxn ang="0">
                    <a:pos x="11454" y="10787"/>
                  </a:cxn>
                  <a:cxn ang="0">
                    <a:pos x="10198" y="10249"/>
                  </a:cxn>
                  <a:cxn ang="0">
                    <a:pos x="9231" y="10120"/>
                  </a:cxn>
                  <a:cxn ang="0">
                    <a:pos x="7781" y="10527"/>
                  </a:cxn>
                  <a:cxn ang="0">
                    <a:pos x="8893" y="9804"/>
                  </a:cxn>
                  <a:cxn ang="0">
                    <a:pos x="8506" y="8915"/>
                  </a:cxn>
                  <a:cxn ang="0">
                    <a:pos x="8844" y="8377"/>
                  </a:cxn>
                  <a:cxn ang="0">
                    <a:pos x="9134" y="7784"/>
                  </a:cxn>
                  <a:cxn ang="0">
                    <a:pos x="9279" y="7302"/>
                  </a:cxn>
                  <a:cxn ang="0">
                    <a:pos x="10053" y="7191"/>
                  </a:cxn>
                  <a:cxn ang="0">
                    <a:pos x="10294" y="6913"/>
                  </a:cxn>
                  <a:cxn ang="0">
                    <a:pos x="11454" y="6413"/>
                  </a:cxn>
                  <a:cxn ang="0">
                    <a:pos x="12614" y="6116"/>
                  </a:cxn>
                  <a:cxn ang="0">
                    <a:pos x="13339" y="5560"/>
                  </a:cxn>
                  <a:cxn ang="0">
                    <a:pos x="13871" y="5282"/>
                  </a:cxn>
                  <a:cxn ang="0">
                    <a:pos x="13146" y="4893"/>
                  </a:cxn>
                  <a:cxn ang="0">
                    <a:pos x="13581" y="4467"/>
                  </a:cxn>
                  <a:cxn ang="0">
                    <a:pos x="13581" y="4077"/>
                  </a:cxn>
                  <a:cxn ang="0">
                    <a:pos x="13919" y="3855"/>
                  </a:cxn>
                  <a:cxn ang="0">
                    <a:pos x="14161" y="3744"/>
                  </a:cxn>
                  <a:cxn ang="0">
                    <a:pos x="14644" y="3633"/>
                  </a:cxn>
                  <a:cxn ang="0">
                    <a:pos x="15466" y="3521"/>
                  </a:cxn>
                </a:cxnLst>
                <a:rect l="0" t="0" r="r" b="b"/>
                <a:pathLst>
                  <a:path w="16384" h="16384">
                    <a:moveTo>
                      <a:pt x="16287" y="3373"/>
                    </a:moveTo>
                    <a:lnTo>
                      <a:pt x="16094" y="3281"/>
                    </a:lnTo>
                    <a:lnTo>
                      <a:pt x="15852" y="3114"/>
                    </a:lnTo>
                    <a:lnTo>
                      <a:pt x="15659" y="2928"/>
                    </a:lnTo>
                    <a:lnTo>
                      <a:pt x="15707" y="2780"/>
                    </a:lnTo>
                    <a:lnTo>
                      <a:pt x="15852" y="2669"/>
                    </a:lnTo>
                    <a:lnTo>
                      <a:pt x="15852" y="2595"/>
                    </a:lnTo>
                    <a:lnTo>
                      <a:pt x="15804" y="2465"/>
                    </a:lnTo>
                    <a:lnTo>
                      <a:pt x="15659" y="2372"/>
                    </a:lnTo>
                    <a:lnTo>
                      <a:pt x="15417" y="2261"/>
                    </a:lnTo>
                    <a:lnTo>
                      <a:pt x="15224" y="2113"/>
                    </a:lnTo>
                    <a:lnTo>
                      <a:pt x="15079" y="2002"/>
                    </a:lnTo>
                    <a:lnTo>
                      <a:pt x="15127" y="1890"/>
                    </a:lnTo>
                    <a:lnTo>
                      <a:pt x="15127" y="1816"/>
                    </a:lnTo>
                    <a:lnTo>
                      <a:pt x="15079" y="1705"/>
                    </a:lnTo>
                    <a:lnTo>
                      <a:pt x="14934" y="1650"/>
                    </a:lnTo>
                    <a:lnTo>
                      <a:pt x="14886" y="1557"/>
                    </a:lnTo>
                    <a:lnTo>
                      <a:pt x="14837" y="1372"/>
                    </a:lnTo>
                    <a:lnTo>
                      <a:pt x="14741" y="1260"/>
                    </a:lnTo>
                    <a:lnTo>
                      <a:pt x="14837" y="1131"/>
                    </a:lnTo>
                    <a:lnTo>
                      <a:pt x="14741" y="1075"/>
                    </a:lnTo>
                    <a:lnTo>
                      <a:pt x="14499" y="964"/>
                    </a:lnTo>
                    <a:lnTo>
                      <a:pt x="14257" y="834"/>
                    </a:lnTo>
                    <a:lnTo>
                      <a:pt x="13919" y="686"/>
                    </a:lnTo>
                    <a:lnTo>
                      <a:pt x="13533" y="593"/>
                    </a:lnTo>
                    <a:lnTo>
                      <a:pt x="13146" y="556"/>
                    </a:lnTo>
                    <a:lnTo>
                      <a:pt x="12759" y="537"/>
                    </a:lnTo>
                    <a:lnTo>
                      <a:pt x="12373" y="408"/>
                    </a:lnTo>
                    <a:lnTo>
                      <a:pt x="12034" y="334"/>
                    </a:lnTo>
                    <a:lnTo>
                      <a:pt x="11793" y="241"/>
                    </a:lnTo>
                    <a:lnTo>
                      <a:pt x="11454" y="148"/>
                    </a:lnTo>
                    <a:lnTo>
                      <a:pt x="11261" y="93"/>
                    </a:lnTo>
                    <a:lnTo>
                      <a:pt x="11164" y="37"/>
                    </a:lnTo>
                    <a:lnTo>
                      <a:pt x="11068" y="0"/>
                    </a:lnTo>
                    <a:lnTo>
                      <a:pt x="11019" y="0"/>
                    </a:lnTo>
                    <a:lnTo>
                      <a:pt x="10971" y="19"/>
                    </a:lnTo>
                    <a:lnTo>
                      <a:pt x="10826" y="19"/>
                    </a:lnTo>
                    <a:lnTo>
                      <a:pt x="10681" y="19"/>
                    </a:lnTo>
                    <a:lnTo>
                      <a:pt x="10584" y="19"/>
                    </a:lnTo>
                    <a:lnTo>
                      <a:pt x="10439" y="37"/>
                    </a:lnTo>
                    <a:lnTo>
                      <a:pt x="10488" y="111"/>
                    </a:lnTo>
                    <a:lnTo>
                      <a:pt x="10584" y="148"/>
                    </a:lnTo>
                    <a:lnTo>
                      <a:pt x="10633" y="222"/>
                    </a:lnTo>
                    <a:lnTo>
                      <a:pt x="10633" y="297"/>
                    </a:lnTo>
                    <a:lnTo>
                      <a:pt x="10584" y="334"/>
                    </a:lnTo>
                    <a:lnTo>
                      <a:pt x="10488" y="463"/>
                    </a:lnTo>
                    <a:lnTo>
                      <a:pt x="10439" y="537"/>
                    </a:lnTo>
                    <a:lnTo>
                      <a:pt x="10439" y="630"/>
                    </a:lnTo>
                    <a:lnTo>
                      <a:pt x="10633" y="667"/>
                    </a:lnTo>
                    <a:lnTo>
                      <a:pt x="10681" y="686"/>
                    </a:lnTo>
                    <a:lnTo>
                      <a:pt x="10584" y="760"/>
                    </a:lnTo>
                    <a:lnTo>
                      <a:pt x="10439" y="778"/>
                    </a:lnTo>
                    <a:lnTo>
                      <a:pt x="10391" y="778"/>
                    </a:lnTo>
                    <a:lnTo>
                      <a:pt x="10246" y="760"/>
                    </a:lnTo>
                    <a:lnTo>
                      <a:pt x="10053" y="760"/>
                    </a:lnTo>
                    <a:lnTo>
                      <a:pt x="9908" y="741"/>
                    </a:lnTo>
                    <a:lnTo>
                      <a:pt x="9666" y="704"/>
                    </a:lnTo>
                    <a:lnTo>
                      <a:pt x="9473" y="686"/>
                    </a:lnTo>
                    <a:lnTo>
                      <a:pt x="9279" y="686"/>
                    </a:lnTo>
                    <a:lnTo>
                      <a:pt x="9038" y="704"/>
                    </a:lnTo>
                    <a:lnTo>
                      <a:pt x="8844" y="686"/>
                    </a:lnTo>
                    <a:lnTo>
                      <a:pt x="8651" y="704"/>
                    </a:lnTo>
                    <a:lnTo>
                      <a:pt x="8506" y="741"/>
                    </a:lnTo>
                    <a:lnTo>
                      <a:pt x="8458" y="834"/>
                    </a:lnTo>
                    <a:lnTo>
                      <a:pt x="8506" y="927"/>
                    </a:lnTo>
                    <a:lnTo>
                      <a:pt x="8506" y="1001"/>
                    </a:lnTo>
                    <a:lnTo>
                      <a:pt x="8506" y="1075"/>
                    </a:lnTo>
                    <a:lnTo>
                      <a:pt x="8458" y="1260"/>
                    </a:lnTo>
                    <a:lnTo>
                      <a:pt x="8264" y="1372"/>
                    </a:lnTo>
                    <a:lnTo>
                      <a:pt x="8168" y="1372"/>
                    </a:lnTo>
                    <a:lnTo>
                      <a:pt x="7926" y="1279"/>
                    </a:lnTo>
                    <a:lnTo>
                      <a:pt x="7685" y="1223"/>
                    </a:lnTo>
                    <a:lnTo>
                      <a:pt x="7395" y="1260"/>
                    </a:lnTo>
                    <a:lnTo>
                      <a:pt x="7298" y="1334"/>
                    </a:lnTo>
                    <a:lnTo>
                      <a:pt x="7105" y="1427"/>
                    </a:lnTo>
                    <a:lnTo>
                      <a:pt x="6911" y="1520"/>
                    </a:lnTo>
                    <a:lnTo>
                      <a:pt x="6815" y="1650"/>
                    </a:lnTo>
                    <a:lnTo>
                      <a:pt x="6815" y="1742"/>
                    </a:lnTo>
                    <a:lnTo>
                      <a:pt x="6718" y="1853"/>
                    </a:lnTo>
                    <a:lnTo>
                      <a:pt x="6428" y="2002"/>
                    </a:lnTo>
                    <a:lnTo>
                      <a:pt x="6380" y="2094"/>
                    </a:lnTo>
                    <a:lnTo>
                      <a:pt x="6525" y="2187"/>
                    </a:lnTo>
                    <a:lnTo>
                      <a:pt x="6718" y="2261"/>
                    </a:lnTo>
                    <a:lnTo>
                      <a:pt x="6766" y="2391"/>
                    </a:lnTo>
                    <a:lnTo>
                      <a:pt x="6718" y="2465"/>
                    </a:lnTo>
                    <a:lnTo>
                      <a:pt x="6573" y="2558"/>
                    </a:lnTo>
                    <a:lnTo>
                      <a:pt x="6331" y="2687"/>
                    </a:lnTo>
                    <a:lnTo>
                      <a:pt x="6186" y="2780"/>
                    </a:lnTo>
                    <a:lnTo>
                      <a:pt x="5945" y="2928"/>
                    </a:lnTo>
                    <a:lnTo>
                      <a:pt x="5655" y="3058"/>
                    </a:lnTo>
                    <a:lnTo>
                      <a:pt x="5558" y="3206"/>
                    </a:lnTo>
                    <a:lnTo>
                      <a:pt x="5558" y="3373"/>
                    </a:lnTo>
                    <a:lnTo>
                      <a:pt x="5461" y="3447"/>
                    </a:lnTo>
                    <a:lnTo>
                      <a:pt x="5413" y="3484"/>
                    </a:lnTo>
                    <a:lnTo>
                      <a:pt x="5365" y="3521"/>
                    </a:lnTo>
                    <a:lnTo>
                      <a:pt x="5026" y="3596"/>
                    </a:lnTo>
                    <a:lnTo>
                      <a:pt x="4833" y="3596"/>
                    </a:lnTo>
                    <a:lnTo>
                      <a:pt x="4640" y="3651"/>
                    </a:lnTo>
                    <a:lnTo>
                      <a:pt x="4688" y="3781"/>
                    </a:lnTo>
                    <a:lnTo>
                      <a:pt x="4688" y="3966"/>
                    </a:lnTo>
                    <a:lnTo>
                      <a:pt x="4688" y="4226"/>
                    </a:lnTo>
                    <a:lnTo>
                      <a:pt x="4495" y="4671"/>
                    </a:lnTo>
                    <a:lnTo>
                      <a:pt x="4446" y="4763"/>
                    </a:lnTo>
                    <a:lnTo>
                      <a:pt x="4205" y="5004"/>
                    </a:lnTo>
                    <a:lnTo>
                      <a:pt x="3866" y="5208"/>
                    </a:lnTo>
                    <a:lnTo>
                      <a:pt x="3721" y="5301"/>
                    </a:lnTo>
                    <a:lnTo>
                      <a:pt x="3721" y="5375"/>
                    </a:lnTo>
                    <a:lnTo>
                      <a:pt x="4108" y="5523"/>
                    </a:lnTo>
                    <a:lnTo>
                      <a:pt x="4253" y="5634"/>
                    </a:lnTo>
                    <a:lnTo>
                      <a:pt x="4253" y="5820"/>
                    </a:lnTo>
                    <a:lnTo>
                      <a:pt x="4253" y="5931"/>
                    </a:lnTo>
                    <a:lnTo>
                      <a:pt x="4011" y="6042"/>
                    </a:lnTo>
                    <a:lnTo>
                      <a:pt x="3673" y="6042"/>
                    </a:lnTo>
                    <a:lnTo>
                      <a:pt x="3238" y="6024"/>
                    </a:lnTo>
                    <a:lnTo>
                      <a:pt x="2707" y="6079"/>
                    </a:lnTo>
                    <a:lnTo>
                      <a:pt x="2320" y="6172"/>
                    </a:lnTo>
                    <a:lnTo>
                      <a:pt x="2078" y="6320"/>
                    </a:lnTo>
                    <a:lnTo>
                      <a:pt x="1740" y="6468"/>
                    </a:lnTo>
                    <a:lnTo>
                      <a:pt x="1595" y="6617"/>
                    </a:lnTo>
                    <a:lnTo>
                      <a:pt x="1498" y="6820"/>
                    </a:lnTo>
                    <a:lnTo>
                      <a:pt x="1547" y="6987"/>
                    </a:lnTo>
                    <a:lnTo>
                      <a:pt x="1740" y="7117"/>
                    </a:lnTo>
                    <a:lnTo>
                      <a:pt x="1788" y="7154"/>
                    </a:lnTo>
                    <a:lnTo>
                      <a:pt x="1692" y="7265"/>
                    </a:lnTo>
                    <a:lnTo>
                      <a:pt x="1692" y="7284"/>
                    </a:lnTo>
                    <a:lnTo>
                      <a:pt x="1595" y="7377"/>
                    </a:lnTo>
                    <a:lnTo>
                      <a:pt x="1547" y="7488"/>
                    </a:lnTo>
                    <a:lnTo>
                      <a:pt x="1547" y="7562"/>
                    </a:lnTo>
                    <a:lnTo>
                      <a:pt x="1547" y="7580"/>
                    </a:lnTo>
                    <a:lnTo>
                      <a:pt x="1547" y="7673"/>
                    </a:lnTo>
                    <a:lnTo>
                      <a:pt x="1498" y="7747"/>
                    </a:lnTo>
                    <a:lnTo>
                      <a:pt x="1498" y="7877"/>
                    </a:lnTo>
                    <a:lnTo>
                      <a:pt x="1547" y="7895"/>
                    </a:lnTo>
                    <a:lnTo>
                      <a:pt x="1692" y="8081"/>
                    </a:lnTo>
                    <a:lnTo>
                      <a:pt x="1692" y="8266"/>
                    </a:lnTo>
                    <a:lnTo>
                      <a:pt x="1595" y="8489"/>
                    </a:lnTo>
                    <a:lnTo>
                      <a:pt x="1692" y="8711"/>
                    </a:lnTo>
                    <a:lnTo>
                      <a:pt x="1885" y="8859"/>
                    </a:lnTo>
                    <a:lnTo>
                      <a:pt x="2465" y="9007"/>
                    </a:lnTo>
                    <a:lnTo>
                      <a:pt x="2513" y="9230"/>
                    </a:lnTo>
                    <a:lnTo>
                      <a:pt x="2368" y="9434"/>
                    </a:lnTo>
                    <a:lnTo>
                      <a:pt x="2078" y="9564"/>
                    </a:lnTo>
                    <a:lnTo>
                      <a:pt x="1692" y="9601"/>
                    </a:lnTo>
                    <a:lnTo>
                      <a:pt x="1595" y="9675"/>
                    </a:lnTo>
                    <a:lnTo>
                      <a:pt x="1885" y="9804"/>
                    </a:lnTo>
                    <a:lnTo>
                      <a:pt x="2078" y="10082"/>
                    </a:lnTo>
                    <a:lnTo>
                      <a:pt x="2127" y="10175"/>
                    </a:lnTo>
                    <a:lnTo>
                      <a:pt x="2078" y="10305"/>
                    </a:lnTo>
                    <a:lnTo>
                      <a:pt x="1933" y="10490"/>
                    </a:lnTo>
                    <a:lnTo>
                      <a:pt x="2078" y="10564"/>
                    </a:lnTo>
                    <a:lnTo>
                      <a:pt x="1982" y="10750"/>
                    </a:lnTo>
                    <a:lnTo>
                      <a:pt x="1788" y="10861"/>
                    </a:lnTo>
                    <a:lnTo>
                      <a:pt x="1402" y="10935"/>
                    </a:lnTo>
                    <a:lnTo>
                      <a:pt x="1112" y="10991"/>
                    </a:lnTo>
                    <a:lnTo>
                      <a:pt x="1112" y="11120"/>
                    </a:lnTo>
                    <a:lnTo>
                      <a:pt x="918" y="11269"/>
                    </a:lnTo>
                    <a:lnTo>
                      <a:pt x="773" y="11361"/>
                    </a:lnTo>
                    <a:lnTo>
                      <a:pt x="773" y="11528"/>
                    </a:lnTo>
                    <a:lnTo>
                      <a:pt x="918" y="11676"/>
                    </a:lnTo>
                    <a:lnTo>
                      <a:pt x="628" y="12103"/>
                    </a:lnTo>
                    <a:lnTo>
                      <a:pt x="435" y="12177"/>
                    </a:lnTo>
                    <a:lnTo>
                      <a:pt x="338" y="12084"/>
                    </a:lnTo>
                    <a:lnTo>
                      <a:pt x="242" y="12232"/>
                    </a:lnTo>
                    <a:lnTo>
                      <a:pt x="242" y="11973"/>
                    </a:lnTo>
                    <a:lnTo>
                      <a:pt x="193" y="11936"/>
                    </a:lnTo>
                    <a:lnTo>
                      <a:pt x="145" y="11954"/>
                    </a:lnTo>
                    <a:lnTo>
                      <a:pt x="0" y="12047"/>
                    </a:lnTo>
                    <a:lnTo>
                      <a:pt x="0" y="12177"/>
                    </a:lnTo>
                    <a:lnTo>
                      <a:pt x="0" y="12269"/>
                    </a:lnTo>
                    <a:lnTo>
                      <a:pt x="48" y="12381"/>
                    </a:lnTo>
                    <a:lnTo>
                      <a:pt x="48" y="12492"/>
                    </a:lnTo>
                    <a:lnTo>
                      <a:pt x="145" y="12547"/>
                    </a:lnTo>
                    <a:lnTo>
                      <a:pt x="145" y="12640"/>
                    </a:lnTo>
                    <a:lnTo>
                      <a:pt x="193" y="12696"/>
                    </a:lnTo>
                    <a:lnTo>
                      <a:pt x="338" y="12714"/>
                    </a:lnTo>
                    <a:lnTo>
                      <a:pt x="338" y="12770"/>
                    </a:lnTo>
                    <a:lnTo>
                      <a:pt x="387" y="12863"/>
                    </a:lnTo>
                    <a:lnTo>
                      <a:pt x="338" y="12900"/>
                    </a:lnTo>
                    <a:lnTo>
                      <a:pt x="387" y="12863"/>
                    </a:lnTo>
                    <a:lnTo>
                      <a:pt x="532" y="12825"/>
                    </a:lnTo>
                    <a:lnTo>
                      <a:pt x="580" y="12751"/>
                    </a:lnTo>
                    <a:lnTo>
                      <a:pt x="628" y="12788"/>
                    </a:lnTo>
                    <a:lnTo>
                      <a:pt x="580" y="12863"/>
                    </a:lnTo>
                    <a:lnTo>
                      <a:pt x="580" y="12900"/>
                    </a:lnTo>
                    <a:lnTo>
                      <a:pt x="725" y="12900"/>
                    </a:lnTo>
                    <a:lnTo>
                      <a:pt x="773" y="12918"/>
                    </a:lnTo>
                    <a:lnTo>
                      <a:pt x="628" y="12974"/>
                    </a:lnTo>
                    <a:lnTo>
                      <a:pt x="435" y="13066"/>
                    </a:lnTo>
                    <a:lnTo>
                      <a:pt x="628" y="13122"/>
                    </a:lnTo>
                    <a:lnTo>
                      <a:pt x="918" y="13141"/>
                    </a:lnTo>
                    <a:lnTo>
                      <a:pt x="967" y="13270"/>
                    </a:lnTo>
                    <a:lnTo>
                      <a:pt x="918" y="13344"/>
                    </a:lnTo>
                    <a:lnTo>
                      <a:pt x="822" y="13437"/>
                    </a:lnTo>
                    <a:lnTo>
                      <a:pt x="1160" y="13419"/>
                    </a:lnTo>
                    <a:lnTo>
                      <a:pt x="1208" y="13567"/>
                    </a:lnTo>
                    <a:lnTo>
                      <a:pt x="1015" y="13660"/>
                    </a:lnTo>
                    <a:lnTo>
                      <a:pt x="1112" y="13752"/>
                    </a:lnTo>
                    <a:lnTo>
                      <a:pt x="1160" y="13826"/>
                    </a:lnTo>
                    <a:lnTo>
                      <a:pt x="1112" y="13975"/>
                    </a:lnTo>
                    <a:lnTo>
                      <a:pt x="1208" y="13956"/>
                    </a:lnTo>
                    <a:lnTo>
                      <a:pt x="1353" y="13975"/>
                    </a:lnTo>
                    <a:lnTo>
                      <a:pt x="1498" y="14123"/>
                    </a:lnTo>
                    <a:lnTo>
                      <a:pt x="1547" y="14271"/>
                    </a:lnTo>
                    <a:lnTo>
                      <a:pt x="1740" y="14494"/>
                    </a:lnTo>
                    <a:lnTo>
                      <a:pt x="2078" y="14623"/>
                    </a:lnTo>
                    <a:lnTo>
                      <a:pt x="2175" y="14753"/>
                    </a:lnTo>
                    <a:lnTo>
                      <a:pt x="2562" y="14846"/>
                    </a:lnTo>
                    <a:lnTo>
                      <a:pt x="2755" y="14975"/>
                    </a:lnTo>
                    <a:lnTo>
                      <a:pt x="2755" y="15068"/>
                    </a:lnTo>
                    <a:lnTo>
                      <a:pt x="2562" y="15124"/>
                    </a:lnTo>
                    <a:lnTo>
                      <a:pt x="2368" y="15087"/>
                    </a:lnTo>
                    <a:lnTo>
                      <a:pt x="2320" y="15142"/>
                    </a:lnTo>
                    <a:lnTo>
                      <a:pt x="2465" y="15216"/>
                    </a:lnTo>
                    <a:lnTo>
                      <a:pt x="2513" y="15290"/>
                    </a:lnTo>
                    <a:lnTo>
                      <a:pt x="2562" y="15346"/>
                    </a:lnTo>
                    <a:lnTo>
                      <a:pt x="2320" y="15346"/>
                    </a:lnTo>
                    <a:lnTo>
                      <a:pt x="2127" y="15290"/>
                    </a:lnTo>
                    <a:lnTo>
                      <a:pt x="2127" y="15365"/>
                    </a:lnTo>
                    <a:lnTo>
                      <a:pt x="2272" y="15494"/>
                    </a:lnTo>
                    <a:lnTo>
                      <a:pt x="2368" y="15606"/>
                    </a:lnTo>
                    <a:lnTo>
                      <a:pt x="2562" y="15791"/>
                    </a:lnTo>
                    <a:lnTo>
                      <a:pt x="2851" y="15939"/>
                    </a:lnTo>
                    <a:lnTo>
                      <a:pt x="2900" y="16050"/>
                    </a:lnTo>
                    <a:lnTo>
                      <a:pt x="2851" y="16106"/>
                    </a:lnTo>
                    <a:lnTo>
                      <a:pt x="2851" y="16199"/>
                    </a:lnTo>
                    <a:lnTo>
                      <a:pt x="2755" y="16254"/>
                    </a:lnTo>
                    <a:lnTo>
                      <a:pt x="2707" y="16273"/>
                    </a:lnTo>
                    <a:lnTo>
                      <a:pt x="2658" y="16328"/>
                    </a:lnTo>
                    <a:lnTo>
                      <a:pt x="3093" y="16328"/>
                    </a:lnTo>
                    <a:lnTo>
                      <a:pt x="3431" y="16384"/>
                    </a:lnTo>
                    <a:lnTo>
                      <a:pt x="4011" y="16273"/>
                    </a:lnTo>
                    <a:lnTo>
                      <a:pt x="4495" y="16273"/>
                    </a:lnTo>
                    <a:lnTo>
                      <a:pt x="4785" y="16328"/>
                    </a:lnTo>
                    <a:lnTo>
                      <a:pt x="4978" y="16273"/>
                    </a:lnTo>
                    <a:lnTo>
                      <a:pt x="5075" y="16106"/>
                    </a:lnTo>
                    <a:lnTo>
                      <a:pt x="4978" y="15828"/>
                    </a:lnTo>
                    <a:lnTo>
                      <a:pt x="5075" y="15661"/>
                    </a:lnTo>
                    <a:lnTo>
                      <a:pt x="5268" y="15531"/>
                    </a:lnTo>
                    <a:lnTo>
                      <a:pt x="5558" y="15569"/>
                    </a:lnTo>
                    <a:lnTo>
                      <a:pt x="5655" y="15439"/>
                    </a:lnTo>
                    <a:lnTo>
                      <a:pt x="5993" y="15346"/>
                    </a:lnTo>
                    <a:lnTo>
                      <a:pt x="6380" y="15346"/>
                    </a:lnTo>
                    <a:lnTo>
                      <a:pt x="6718" y="15383"/>
                    </a:lnTo>
                    <a:lnTo>
                      <a:pt x="7008" y="15346"/>
                    </a:lnTo>
                    <a:lnTo>
                      <a:pt x="7346" y="15383"/>
                    </a:lnTo>
                    <a:lnTo>
                      <a:pt x="7733" y="15383"/>
                    </a:lnTo>
                    <a:lnTo>
                      <a:pt x="7781" y="15142"/>
                    </a:lnTo>
                    <a:lnTo>
                      <a:pt x="8071" y="14864"/>
                    </a:lnTo>
                    <a:lnTo>
                      <a:pt x="8313" y="14642"/>
                    </a:lnTo>
                    <a:lnTo>
                      <a:pt x="8313" y="14401"/>
                    </a:lnTo>
                    <a:lnTo>
                      <a:pt x="8361" y="14253"/>
                    </a:lnTo>
                    <a:lnTo>
                      <a:pt x="8313" y="14086"/>
                    </a:lnTo>
                    <a:lnTo>
                      <a:pt x="8458" y="13938"/>
                    </a:lnTo>
                    <a:lnTo>
                      <a:pt x="8554" y="13808"/>
                    </a:lnTo>
                    <a:lnTo>
                      <a:pt x="8554" y="13678"/>
                    </a:lnTo>
                    <a:lnTo>
                      <a:pt x="8361" y="13604"/>
                    </a:lnTo>
                    <a:lnTo>
                      <a:pt x="8554" y="13493"/>
                    </a:lnTo>
                    <a:lnTo>
                      <a:pt x="8506" y="13382"/>
                    </a:lnTo>
                    <a:lnTo>
                      <a:pt x="8361" y="13307"/>
                    </a:lnTo>
                    <a:lnTo>
                      <a:pt x="8313" y="13233"/>
                    </a:lnTo>
                    <a:lnTo>
                      <a:pt x="8313" y="13196"/>
                    </a:lnTo>
                    <a:lnTo>
                      <a:pt x="8506" y="13233"/>
                    </a:lnTo>
                    <a:lnTo>
                      <a:pt x="8651" y="13215"/>
                    </a:lnTo>
                    <a:lnTo>
                      <a:pt x="8554" y="13141"/>
                    </a:lnTo>
                    <a:lnTo>
                      <a:pt x="8554" y="13085"/>
                    </a:lnTo>
                    <a:lnTo>
                      <a:pt x="8651" y="13011"/>
                    </a:lnTo>
                    <a:lnTo>
                      <a:pt x="8651" y="12974"/>
                    </a:lnTo>
                    <a:lnTo>
                      <a:pt x="8651" y="12900"/>
                    </a:lnTo>
                    <a:lnTo>
                      <a:pt x="8651" y="12770"/>
                    </a:lnTo>
                    <a:lnTo>
                      <a:pt x="8554" y="12714"/>
                    </a:lnTo>
                    <a:lnTo>
                      <a:pt x="8361" y="12640"/>
                    </a:lnTo>
                    <a:lnTo>
                      <a:pt x="8071" y="12603"/>
                    </a:lnTo>
                    <a:lnTo>
                      <a:pt x="8168" y="12566"/>
                    </a:lnTo>
                    <a:lnTo>
                      <a:pt x="8458" y="12622"/>
                    </a:lnTo>
                    <a:lnTo>
                      <a:pt x="8699" y="12603"/>
                    </a:lnTo>
                    <a:lnTo>
                      <a:pt x="8748" y="12529"/>
                    </a:lnTo>
                    <a:lnTo>
                      <a:pt x="8554" y="12473"/>
                    </a:lnTo>
                    <a:lnTo>
                      <a:pt x="8458" y="12455"/>
                    </a:lnTo>
                    <a:lnTo>
                      <a:pt x="8264" y="12418"/>
                    </a:lnTo>
                    <a:lnTo>
                      <a:pt x="8071" y="12418"/>
                    </a:lnTo>
                    <a:lnTo>
                      <a:pt x="7781" y="12418"/>
                    </a:lnTo>
                    <a:lnTo>
                      <a:pt x="7733" y="12399"/>
                    </a:lnTo>
                    <a:lnTo>
                      <a:pt x="7685" y="12399"/>
                    </a:lnTo>
                    <a:lnTo>
                      <a:pt x="7733" y="12381"/>
                    </a:lnTo>
                    <a:lnTo>
                      <a:pt x="8313" y="12325"/>
                    </a:lnTo>
                    <a:lnTo>
                      <a:pt x="8699" y="12381"/>
                    </a:lnTo>
                    <a:lnTo>
                      <a:pt x="8893" y="12325"/>
                    </a:lnTo>
                    <a:lnTo>
                      <a:pt x="8941" y="12232"/>
                    </a:lnTo>
                    <a:lnTo>
                      <a:pt x="9086" y="12195"/>
                    </a:lnTo>
                    <a:lnTo>
                      <a:pt x="9279" y="12195"/>
                    </a:lnTo>
                    <a:lnTo>
                      <a:pt x="9473" y="12158"/>
                    </a:lnTo>
                    <a:lnTo>
                      <a:pt x="9618" y="12084"/>
                    </a:lnTo>
                    <a:lnTo>
                      <a:pt x="9714" y="11973"/>
                    </a:lnTo>
                    <a:lnTo>
                      <a:pt x="9714" y="11862"/>
                    </a:lnTo>
                    <a:lnTo>
                      <a:pt x="9908" y="11880"/>
                    </a:lnTo>
                    <a:lnTo>
                      <a:pt x="10004" y="12010"/>
                    </a:lnTo>
                    <a:lnTo>
                      <a:pt x="10053" y="12010"/>
                    </a:lnTo>
                    <a:lnTo>
                      <a:pt x="10294" y="11973"/>
                    </a:lnTo>
                    <a:lnTo>
                      <a:pt x="10439" y="11825"/>
                    </a:lnTo>
                    <a:lnTo>
                      <a:pt x="10826" y="11676"/>
                    </a:lnTo>
                    <a:lnTo>
                      <a:pt x="10778" y="11602"/>
                    </a:lnTo>
                    <a:lnTo>
                      <a:pt x="10681" y="11565"/>
                    </a:lnTo>
                    <a:lnTo>
                      <a:pt x="10874" y="11602"/>
                    </a:lnTo>
                    <a:lnTo>
                      <a:pt x="11019" y="11584"/>
                    </a:lnTo>
                    <a:lnTo>
                      <a:pt x="11019" y="11528"/>
                    </a:lnTo>
                    <a:lnTo>
                      <a:pt x="11213" y="11454"/>
                    </a:lnTo>
                    <a:lnTo>
                      <a:pt x="11164" y="11417"/>
                    </a:lnTo>
                    <a:lnTo>
                      <a:pt x="11019" y="11435"/>
                    </a:lnTo>
                    <a:lnTo>
                      <a:pt x="10681" y="11491"/>
                    </a:lnTo>
                    <a:lnTo>
                      <a:pt x="10198" y="11528"/>
                    </a:lnTo>
                    <a:lnTo>
                      <a:pt x="9714" y="11584"/>
                    </a:lnTo>
                    <a:lnTo>
                      <a:pt x="9424" y="11565"/>
                    </a:lnTo>
                    <a:lnTo>
                      <a:pt x="9279" y="11602"/>
                    </a:lnTo>
                    <a:lnTo>
                      <a:pt x="9231" y="11528"/>
                    </a:lnTo>
                    <a:lnTo>
                      <a:pt x="9038" y="11491"/>
                    </a:lnTo>
                    <a:lnTo>
                      <a:pt x="8699" y="11435"/>
                    </a:lnTo>
                    <a:lnTo>
                      <a:pt x="8313" y="11380"/>
                    </a:lnTo>
                    <a:lnTo>
                      <a:pt x="7926" y="11417"/>
                    </a:lnTo>
                    <a:lnTo>
                      <a:pt x="7781" y="11380"/>
                    </a:lnTo>
                    <a:lnTo>
                      <a:pt x="7926" y="11343"/>
                    </a:lnTo>
                    <a:lnTo>
                      <a:pt x="8071" y="11269"/>
                    </a:lnTo>
                    <a:lnTo>
                      <a:pt x="8264" y="11287"/>
                    </a:lnTo>
                    <a:lnTo>
                      <a:pt x="8458" y="11269"/>
                    </a:lnTo>
                    <a:lnTo>
                      <a:pt x="8748" y="11269"/>
                    </a:lnTo>
                    <a:lnTo>
                      <a:pt x="8844" y="11269"/>
                    </a:lnTo>
                    <a:lnTo>
                      <a:pt x="9086" y="11361"/>
                    </a:lnTo>
                    <a:lnTo>
                      <a:pt x="9279" y="11306"/>
                    </a:lnTo>
                    <a:lnTo>
                      <a:pt x="9279" y="11269"/>
                    </a:lnTo>
                    <a:lnTo>
                      <a:pt x="9473" y="11306"/>
                    </a:lnTo>
                    <a:lnTo>
                      <a:pt x="9666" y="11361"/>
                    </a:lnTo>
                    <a:lnTo>
                      <a:pt x="9714" y="11287"/>
                    </a:lnTo>
                    <a:lnTo>
                      <a:pt x="9859" y="11306"/>
                    </a:lnTo>
                    <a:lnTo>
                      <a:pt x="10004" y="11435"/>
                    </a:lnTo>
                    <a:lnTo>
                      <a:pt x="10198" y="11454"/>
                    </a:lnTo>
                    <a:lnTo>
                      <a:pt x="10391" y="11417"/>
                    </a:lnTo>
                    <a:lnTo>
                      <a:pt x="10826" y="11287"/>
                    </a:lnTo>
                    <a:lnTo>
                      <a:pt x="11019" y="11232"/>
                    </a:lnTo>
                    <a:lnTo>
                      <a:pt x="11164" y="11139"/>
                    </a:lnTo>
                    <a:lnTo>
                      <a:pt x="11261" y="11046"/>
                    </a:lnTo>
                    <a:lnTo>
                      <a:pt x="11406" y="10972"/>
                    </a:lnTo>
                    <a:lnTo>
                      <a:pt x="11406" y="10861"/>
                    </a:lnTo>
                    <a:lnTo>
                      <a:pt x="11454" y="10787"/>
                    </a:lnTo>
                    <a:lnTo>
                      <a:pt x="11406" y="10713"/>
                    </a:lnTo>
                    <a:lnTo>
                      <a:pt x="11261" y="10620"/>
                    </a:lnTo>
                    <a:lnTo>
                      <a:pt x="10874" y="10546"/>
                    </a:lnTo>
                    <a:lnTo>
                      <a:pt x="10778" y="10416"/>
                    </a:lnTo>
                    <a:lnTo>
                      <a:pt x="10633" y="10398"/>
                    </a:lnTo>
                    <a:lnTo>
                      <a:pt x="10826" y="10379"/>
                    </a:lnTo>
                    <a:lnTo>
                      <a:pt x="10826" y="10342"/>
                    </a:lnTo>
                    <a:lnTo>
                      <a:pt x="10439" y="10305"/>
                    </a:lnTo>
                    <a:lnTo>
                      <a:pt x="10198" y="10249"/>
                    </a:lnTo>
                    <a:lnTo>
                      <a:pt x="10198" y="10157"/>
                    </a:lnTo>
                    <a:lnTo>
                      <a:pt x="10004" y="10045"/>
                    </a:lnTo>
                    <a:lnTo>
                      <a:pt x="9811" y="10045"/>
                    </a:lnTo>
                    <a:lnTo>
                      <a:pt x="9618" y="10082"/>
                    </a:lnTo>
                    <a:lnTo>
                      <a:pt x="9424" y="10027"/>
                    </a:lnTo>
                    <a:lnTo>
                      <a:pt x="9424" y="9971"/>
                    </a:lnTo>
                    <a:lnTo>
                      <a:pt x="9279" y="9971"/>
                    </a:lnTo>
                    <a:lnTo>
                      <a:pt x="9279" y="10008"/>
                    </a:lnTo>
                    <a:lnTo>
                      <a:pt x="9231" y="10120"/>
                    </a:lnTo>
                    <a:lnTo>
                      <a:pt x="9134" y="10231"/>
                    </a:lnTo>
                    <a:lnTo>
                      <a:pt x="8941" y="10342"/>
                    </a:lnTo>
                    <a:lnTo>
                      <a:pt x="8699" y="10416"/>
                    </a:lnTo>
                    <a:lnTo>
                      <a:pt x="8506" y="10490"/>
                    </a:lnTo>
                    <a:lnTo>
                      <a:pt x="8313" y="10564"/>
                    </a:lnTo>
                    <a:lnTo>
                      <a:pt x="8071" y="10564"/>
                    </a:lnTo>
                    <a:lnTo>
                      <a:pt x="7781" y="10620"/>
                    </a:lnTo>
                    <a:lnTo>
                      <a:pt x="7540" y="10601"/>
                    </a:lnTo>
                    <a:lnTo>
                      <a:pt x="7781" y="10527"/>
                    </a:lnTo>
                    <a:lnTo>
                      <a:pt x="8120" y="10490"/>
                    </a:lnTo>
                    <a:lnTo>
                      <a:pt x="8313" y="10398"/>
                    </a:lnTo>
                    <a:lnTo>
                      <a:pt x="8554" y="10323"/>
                    </a:lnTo>
                    <a:lnTo>
                      <a:pt x="8748" y="10249"/>
                    </a:lnTo>
                    <a:lnTo>
                      <a:pt x="9038" y="10157"/>
                    </a:lnTo>
                    <a:lnTo>
                      <a:pt x="9086" y="10045"/>
                    </a:lnTo>
                    <a:lnTo>
                      <a:pt x="9038" y="9897"/>
                    </a:lnTo>
                    <a:lnTo>
                      <a:pt x="8844" y="9897"/>
                    </a:lnTo>
                    <a:lnTo>
                      <a:pt x="8893" y="9804"/>
                    </a:lnTo>
                    <a:lnTo>
                      <a:pt x="8893" y="9712"/>
                    </a:lnTo>
                    <a:lnTo>
                      <a:pt x="8748" y="9601"/>
                    </a:lnTo>
                    <a:lnTo>
                      <a:pt x="8699" y="9489"/>
                    </a:lnTo>
                    <a:lnTo>
                      <a:pt x="8651" y="9341"/>
                    </a:lnTo>
                    <a:lnTo>
                      <a:pt x="8651" y="9211"/>
                    </a:lnTo>
                    <a:lnTo>
                      <a:pt x="8651" y="9137"/>
                    </a:lnTo>
                    <a:lnTo>
                      <a:pt x="8554" y="9063"/>
                    </a:lnTo>
                    <a:lnTo>
                      <a:pt x="8554" y="8989"/>
                    </a:lnTo>
                    <a:lnTo>
                      <a:pt x="8506" y="8915"/>
                    </a:lnTo>
                    <a:lnTo>
                      <a:pt x="8554" y="8841"/>
                    </a:lnTo>
                    <a:lnTo>
                      <a:pt x="8651" y="8748"/>
                    </a:lnTo>
                    <a:lnTo>
                      <a:pt x="8554" y="8692"/>
                    </a:lnTo>
                    <a:lnTo>
                      <a:pt x="8844" y="8748"/>
                    </a:lnTo>
                    <a:lnTo>
                      <a:pt x="8941" y="8767"/>
                    </a:lnTo>
                    <a:lnTo>
                      <a:pt x="8941" y="8674"/>
                    </a:lnTo>
                    <a:lnTo>
                      <a:pt x="8893" y="8563"/>
                    </a:lnTo>
                    <a:lnTo>
                      <a:pt x="8844" y="8451"/>
                    </a:lnTo>
                    <a:lnTo>
                      <a:pt x="8844" y="8377"/>
                    </a:lnTo>
                    <a:lnTo>
                      <a:pt x="8893" y="8248"/>
                    </a:lnTo>
                    <a:lnTo>
                      <a:pt x="8941" y="8118"/>
                    </a:lnTo>
                    <a:lnTo>
                      <a:pt x="9038" y="8044"/>
                    </a:lnTo>
                    <a:lnTo>
                      <a:pt x="8748" y="7970"/>
                    </a:lnTo>
                    <a:lnTo>
                      <a:pt x="8699" y="7877"/>
                    </a:lnTo>
                    <a:lnTo>
                      <a:pt x="8699" y="7729"/>
                    </a:lnTo>
                    <a:lnTo>
                      <a:pt x="8893" y="7747"/>
                    </a:lnTo>
                    <a:lnTo>
                      <a:pt x="9086" y="7821"/>
                    </a:lnTo>
                    <a:lnTo>
                      <a:pt x="9134" y="7784"/>
                    </a:lnTo>
                    <a:lnTo>
                      <a:pt x="9231" y="7747"/>
                    </a:lnTo>
                    <a:lnTo>
                      <a:pt x="9328" y="7655"/>
                    </a:lnTo>
                    <a:lnTo>
                      <a:pt x="9328" y="7636"/>
                    </a:lnTo>
                    <a:lnTo>
                      <a:pt x="9328" y="7599"/>
                    </a:lnTo>
                    <a:lnTo>
                      <a:pt x="9328" y="7525"/>
                    </a:lnTo>
                    <a:lnTo>
                      <a:pt x="9328" y="7432"/>
                    </a:lnTo>
                    <a:lnTo>
                      <a:pt x="9231" y="7339"/>
                    </a:lnTo>
                    <a:lnTo>
                      <a:pt x="9231" y="7265"/>
                    </a:lnTo>
                    <a:lnTo>
                      <a:pt x="9279" y="7302"/>
                    </a:lnTo>
                    <a:lnTo>
                      <a:pt x="9328" y="7358"/>
                    </a:lnTo>
                    <a:lnTo>
                      <a:pt x="9473" y="7377"/>
                    </a:lnTo>
                    <a:lnTo>
                      <a:pt x="9521" y="7414"/>
                    </a:lnTo>
                    <a:lnTo>
                      <a:pt x="9666" y="7414"/>
                    </a:lnTo>
                    <a:lnTo>
                      <a:pt x="9714" y="7302"/>
                    </a:lnTo>
                    <a:lnTo>
                      <a:pt x="9908" y="7339"/>
                    </a:lnTo>
                    <a:lnTo>
                      <a:pt x="9908" y="7265"/>
                    </a:lnTo>
                    <a:lnTo>
                      <a:pt x="10004" y="7228"/>
                    </a:lnTo>
                    <a:lnTo>
                      <a:pt x="10053" y="7191"/>
                    </a:lnTo>
                    <a:lnTo>
                      <a:pt x="9908" y="7154"/>
                    </a:lnTo>
                    <a:lnTo>
                      <a:pt x="9811" y="7154"/>
                    </a:lnTo>
                    <a:lnTo>
                      <a:pt x="9714" y="7154"/>
                    </a:lnTo>
                    <a:lnTo>
                      <a:pt x="9908" y="7154"/>
                    </a:lnTo>
                    <a:lnTo>
                      <a:pt x="10053" y="7136"/>
                    </a:lnTo>
                    <a:lnTo>
                      <a:pt x="10101" y="7080"/>
                    </a:lnTo>
                    <a:lnTo>
                      <a:pt x="10101" y="7043"/>
                    </a:lnTo>
                    <a:lnTo>
                      <a:pt x="10294" y="6987"/>
                    </a:lnTo>
                    <a:lnTo>
                      <a:pt x="10294" y="6913"/>
                    </a:lnTo>
                    <a:lnTo>
                      <a:pt x="10439" y="6895"/>
                    </a:lnTo>
                    <a:lnTo>
                      <a:pt x="10439" y="6765"/>
                    </a:lnTo>
                    <a:lnTo>
                      <a:pt x="10584" y="6746"/>
                    </a:lnTo>
                    <a:lnTo>
                      <a:pt x="10826" y="6746"/>
                    </a:lnTo>
                    <a:lnTo>
                      <a:pt x="10874" y="6709"/>
                    </a:lnTo>
                    <a:lnTo>
                      <a:pt x="11068" y="6672"/>
                    </a:lnTo>
                    <a:lnTo>
                      <a:pt x="11164" y="6542"/>
                    </a:lnTo>
                    <a:lnTo>
                      <a:pt x="11358" y="6487"/>
                    </a:lnTo>
                    <a:lnTo>
                      <a:pt x="11454" y="6413"/>
                    </a:lnTo>
                    <a:lnTo>
                      <a:pt x="11648" y="6487"/>
                    </a:lnTo>
                    <a:lnTo>
                      <a:pt x="11793" y="6450"/>
                    </a:lnTo>
                    <a:lnTo>
                      <a:pt x="11841" y="6394"/>
                    </a:lnTo>
                    <a:lnTo>
                      <a:pt x="11938" y="6302"/>
                    </a:lnTo>
                    <a:lnTo>
                      <a:pt x="12131" y="6246"/>
                    </a:lnTo>
                    <a:lnTo>
                      <a:pt x="12324" y="6246"/>
                    </a:lnTo>
                    <a:lnTo>
                      <a:pt x="12373" y="6190"/>
                    </a:lnTo>
                    <a:lnTo>
                      <a:pt x="12518" y="6172"/>
                    </a:lnTo>
                    <a:lnTo>
                      <a:pt x="12614" y="6116"/>
                    </a:lnTo>
                    <a:lnTo>
                      <a:pt x="12711" y="6079"/>
                    </a:lnTo>
                    <a:lnTo>
                      <a:pt x="12759" y="6042"/>
                    </a:lnTo>
                    <a:lnTo>
                      <a:pt x="12904" y="6005"/>
                    </a:lnTo>
                    <a:lnTo>
                      <a:pt x="12953" y="5949"/>
                    </a:lnTo>
                    <a:lnTo>
                      <a:pt x="13001" y="5857"/>
                    </a:lnTo>
                    <a:lnTo>
                      <a:pt x="13098" y="5746"/>
                    </a:lnTo>
                    <a:lnTo>
                      <a:pt x="13146" y="5671"/>
                    </a:lnTo>
                    <a:lnTo>
                      <a:pt x="13339" y="5597"/>
                    </a:lnTo>
                    <a:lnTo>
                      <a:pt x="13339" y="5560"/>
                    </a:lnTo>
                    <a:lnTo>
                      <a:pt x="13388" y="5486"/>
                    </a:lnTo>
                    <a:lnTo>
                      <a:pt x="13484" y="5430"/>
                    </a:lnTo>
                    <a:lnTo>
                      <a:pt x="13533" y="5356"/>
                    </a:lnTo>
                    <a:lnTo>
                      <a:pt x="13581" y="5301"/>
                    </a:lnTo>
                    <a:lnTo>
                      <a:pt x="13677" y="5356"/>
                    </a:lnTo>
                    <a:lnTo>
                      <a:pt x="13677" y="5449"/>
                    </a:lnTo>
                    <a:lnTo>
                      <a:pt x="13726" y="5412"/>
                    </a:lnTo>
                    <a:lnTo>
                      <a:pt x="13871" y="5338"/>
                    </a:lnTo>
                    <a:lnTo>
                      <a:pt x="13871" y="5282"/>
                    </a:lnTo>
                    <a:lnTo>
                      <a:pt x="13726" y="5227"/>
                    </a:lnTo>
                    <a:lnTo>
                      <a:pt x="13726" y="5190"/>
                    </a:lnTo>
                    <a:lnTo>
                      <a:pt x="13581" y="5152"/>
                    </a:lnTo>
                    <a:lnTo>
                      <a:pt x="13388" y="5115"/>
                    </a:lnTo>
                    <a:lnTo>
                      <a:pt x="13339" y="5060"/>
                    </a:lnTo>
                    <a:lnTo>
                      <a:pt x="13291" y="5004"/>
                    </a:lnTo>
                    <a:lnTo>
                      <a:pt x="13291" y="4986"/>
                    </a:lnTo>
                    <a:lnTo>
                      <a:pt x="13291" y="4911"/>
                    </a:lnTo>
                    <a:lnTo>
                      <a:pt x="13146" y="4893"/>
                    </a:lnTo>
                    <a:lnTo>
                      <a:pt x="13146" y="4837"/>
                    </a:lnTo>
                    <a:lnTo>
                      <a:pt x="13194" y="4819"/>
                    </a:lnTo>
                    <a:lnTo>
                      <a:pt x="13194" y="4745"/>
                    </a:lnTo>
                    <a:lnTo>
                      <a:pt x="13339" y="4708"/>
                    </a:lnTo>
                    <a:lnTo>
                      <a:pt x="13388" y="4689"/>
                    </a:lnTo>
                    <a:lnTo>
                      <a:pt x="13484" y="4633"/>
                    </a:lnTo>
                    <a:lnTo>
                      <a:pt x="13484" y="4596"/>
                    </a:lnTo>
                    <a:lnTo>
                      <a:pt x="13533" y="4522"/>
                    </a:lnTo>
                    <a:lnTo>
                      <a:pt x="13581" y="4467"/>
                    </a:lnTo>
                    <a:lnTo>
                      <a:pt x="13581" y="4393"/>
                    </a:lnTo>
                    <a:lnTo>
                      <a:pt x="13484" y="4374"/>
                    </a:lnTo>
                    <a:lnTo>
                      <a:pt x="13388" y="4318"/>
                    </a:lnTo>
                    <a:lnTo>
                      <a:pt x="13291" y="4244"/>
                    </a:lnTo>
                    <a:lnTo>
                      <a:pt x="13339" y="4226"/>
                    </a:lnTo>
                    <a:lnTo>
                      <a:pt x="13484" y="4189"/>
                    </a:lnTo>
                    <a:lnTo>
                      <a:pt x="13533" y="4152"/>
                    </a:lnTo>
                    <a:lnTo>
                      <a:pt x="13533" y="4096"/>
                    </a:lnTo>
                    <a:lnTo>
                      <a:pt x="13581" y="4077"/>
                    </a:lnTo>
                    <a:lnTo>
                      <a:pt x="13726" y="4096"/>
                    </a:lnTo>
                    <a:lnTo>
                      <a:pt x="13871" y="4096"/>
                    </a:lnTo>
                    <a:lnTo>
                      <a:pt x="13919" y="4096"/>
                    </a:lnTo>
                    <a:lnTo>
                      <a:pt x="13919" y="4022"/>
                    </a:lnTo>
                    <a:lnTo>
                      <a:pt x="13774" y="4003"/>
                    </a:lnTo>
                    <a:lnTo>
                      <a:pt x="13871" y="3966"/>
                    </a:lnTo>
                    <a:lnTo>
                      <a:pt x="14064" y="3966"/>
                    </a:lnTo>
                    <a:lnTo>
                      <a:pt x="14064" y="3929"/>
                    </a:lnTo>
                    <a:lnTo>
                      <a:pt x="13919" y="3855"/>
                    </a:lnTo>
                    <a:lnTo>
                      <a:pt x="13726" y="3799"/>
                    </a:lnTo>
                    <a:lnTo>
                      <a:pt x="13726" y="3744"/>
                    </a:lnTo>
                    <a:lnTo>
                      <a:pt x="13871" y="3799"/>
                    </a:lnTo>
                    <a:lnTo>
                      <a:pt x="14064" y="3818"/>
                    </a:lnTo>
                    <a:lnTo>
                      <a:pt x="14161" y="3874"/>
                    </a:lnTo>
                    <a:lnTo>
                      <a:pt x="14257" y="3874"/>
                    </a:lnTo>
                    <a:lnTo>
                      <a:pt x="14257" y="3818"/>
                    </a:lnTo>
                    <a:lnTo>
                      <a:pt x="14161" y="3725"/>
                    </a:lnTo>
                    <a:lnTo>
                      <a:pt x="14161" y="3744"/>
                    </a:lnTo>
                    <a:lnTo>
                      <a:pt x="14257" y="3725"/>
                    </a:lnTo>
                    <a:lnTo>
                      <a:pt x="14257" y="3633"/>
                    </a:lnTo>
                    <a:lnTo>
                      <a:pt x="14257" y="3559"/>
                    </a:lnTo>
                    <a:lnTo>
                      <a:pt x="14306" y="3521"/>
                    </a:lnTo>
                    <a:lnTo>
                      <a:pt x="14354" y="3521"/>
                    </a:lnTo>
                    <a:lnTo>
                      <a:pt x="14451" y="3521"/>
                    </a:lnTo>
                    <a:lnTo>
                      <a:pt x="14451" y="3577"/>
                    </a:lnTo>
                    <a:lnTo>
                      <a:pt x="14499" y="3633"/>
                    </a:lnTo>
                    <a:lnTo>
                      <a:pt x="14644" y="3633"/>
                    </a:lnTo>
                    <a:lnTo>
                      <a:pt x="14644" y="3559"/>
                    </a:lnTo>
                    <a:lnTo>
                      <a:pt x="14692" y="3503"/>
                    </a:lnTo>
                    <a:lnTo>
                      <a:pt x="14837" y="3521"/>
                    </a:lnTo>
                    <a:lnTo>
                      <a:pt x="14886" y="3577"/>
                    </a:lnTo>
                    <a:lnTo>
                      <a:pt x="15031" y="3633"/>
                    </a:lnTo>
                    <a:lnTo>
                      <a:pt x="15079" y="3596"/>
                    </a:lnTo>
                    <a:lnTo>
                      <a:pt x="15224" y="3651"/>
                    </a:lnTo>
                    <a:lnTo>
                      <a:pt x="15272" y="3521"/>
                    </a:lnTo>
                    <a:lnTo>
                      <a:pt x="15466" y="3521"/>
                    </a:lnTo>
                    <a:lnTo>
                      <a:pt x="15707" y="3503"/>
                    </a:lnTo>
                    <a:lnTo>
                      <a:pt x="15852" y="3484"/>
                    </a:lnTo>
                    <a:lnTo>
                      <a:pt x="16094" y="3521"/>
                    </a:lnTo>
                    <a:lnTo>
                      <a:pt x="16239" y="3577"/>
                    </a:lnTo>
                    <a:lnTo>
                      <a:pt x="16287" y="3503"/>
                    </a:lnTo>
                    <a:lnTo>
                      <a:pt x="16384" y="3484"/>
                    </a:lnTo>
                    <a:lnTo>
                      <a:pt x="16287" y="337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8" name="Drawing 89"/>
              <p:cNvSpPr>
                <a:spLocks noChangeAspect="1"/>
              </p:cNvSpPr>
              <p:nvPr/>
            </p:nvSpPr>
            <p:spPr bwMode="auto">
              <a:xfrm>
                <a:off x="6236" y="-3686"/>
                <a:ext cx="1178" cy="72"/>
              </a:xfrm>
              <a:custGeom>
                <a:avLst/>
                <a:gdLst/>
                <a:ahLst/>
                <a:cxnLst>
                  <a:cxn ang="0">
                    <a:pos x="0" y="16384"/>
                  </a:cxn>
                  <a:cxn ang="0">
                    <a:pos x="1725" y="16156"/>
                  </a:cxn>
                  <a:cxn ang="0">
                    <a:pos x="5174" y="15019"/>
                  </a:cxn>
                  <a:cxn ang="0">
                    <a:pos x="6036" y="13198"/>
                  </a:cxn>
                  <a:cxn ang="0">
                    <a:pos x="6899" y="10468"/>
                  </a:cxn>
                  <a:cxn ang="0">
                    <a:pos x="10348" y="7964"/>
                  </a:cxn>
                  <a:cxn ang="0">
                    <a:pos x="12935" y="5916"/>
                  </a:cxn>
                  <a:cxn ang="0">
                    <a:pos x="13797" y="3413"/>
                  </a:cxn>
                  <a:cxn ang="0">
                    <a:pos x="15522" y="1365"/>
                  </a:cxn>
                  <a:cxn ang="0">
                    <a:pos x="16384" y="683"/>
                  </a:cxn>
                  <a:cxn ang="0">
                    <a:pos x="16384" y="0"/>
                  </a:cxn>
                  <a:cxn ang="0">
                    <a:pos x="13797" y="683"/>
                  </a:cxn>
                  <a:cxn ang="0">
                    <a:pos x="12935" y="1820"/>
                  </a:cxn>
                  <a:cxn ang="0">
                    <a:pos x="12072" y="3186"/>
                  </a:cxn>
                  <a:cxn ang="0">
                    <a:pos x="8623" y="6372"/>
                  </a:cxn>
                  <a:cxn ang="0">
                    <a:pos x="6036" y="7964"/>
                  </a:cxn>
                  <a:cxn ang="0">
                    <a:pos x="2587" y="10695"/>
                  </a:cxn>
                  <a:cxn ang="0">
                    <a:pos x="1725" y="12743"/>
                  </a:cxn>
                  <a:cxn ang="0">
                    <a:pos x="0" y="14336"/>
                  </a:cxn>
                  <a:cxn ang="0">
                    <a:pos x="0" y="15474"/>
                  </a:cxn>
                  <a:cxn ang="0">
                    <a:pos x="0" y="16384"/>
                  </a:cxn>
                </a:cxnLst>
                <a:rect l="0" t="0" r="r" b="b"/>
                <a:pathLst>
                  <a:path w="16384" h="16384">
                    <a:moveTo>
                      <a:pt x="0" y="16384"/>
                    </a:moveTo>
                    <a:lnTo>
                      <a:pt x="1725" y="16156"/>
                    </a:lnTo>
                    <a:lnTo>
                      <a:pt x="5174" y="15019"/>
                    </a:lnTo>
                    <a:lnTo>
                      <a:pt x="6036" y="13198"/>
                    </a:lnTo>
                    <a:lnTo>
                      <a:pt x="6899" y="10468"/>
                    </a:lnTo>
                    <a:lnTo>
                      <a:pt x="10348" y="7964"/>
                    </a:lnTo>
                    <a:lnTo>
                      <a:pt x="12935" y="5916"/>
                    </a:lnTo>
                    <a:lnTo>
                      <a:pt x="13797" y="3413"/>
                    </a:lnTo>
                    <a:lnTo>
                      <a:pt x="15522" y="1365"/>
                    </a:lnTo>
                    <a:lnTo>
                      <a:pt x="16384" y="683"/>
                    </a:lnTo>
                    <a:lnTo>
                      <a:pt x="16384" y="0"/>
                    </a:lnTo>
                    <a:lnTo>
                      <a:pt x="13797" y="683"/>
                    </a:lnTo>
                    <a:lnTo>
                      <a:pt x="12935" y="1820"/>
                    </a:lnTo>
                    <a:lnTo>
                      <a:pt x="12072" y="3186"/>
                    </a:lnTo>
                    <a:lnTo>
                      <a:pt x="8623" y="6372"/>
                    </a:lnTo>
                    <a:lnTo>
                      <a:pt x="6036" y="7964"/>
                    </a:lnTo>
                    <a:lnTo>
                      <a:pt x="2587" y="10695"/>
                    </a:lnTo>
                    <a:lnTo>
                      <a:pt x="1725" y="12743"/>
                    </a:lnTo>
                    <a:lnTo>
                      <a:pt x="0" y="14336"/>
                    </a:lnTo>
                    <a:lnTo>
                      <a:pt x="0" y="15474"/>
                    </a:lnTo>
                    <a:lnTo>
                      <a:pt x="0"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9" name="Drawing 90"/>
              <p:cNvSpPr>
                <a:spLocks noChangeAspect="1"/>
              </p:cNvSpPr>
              <p:nvPr/>
            </p:nvSpPr>
            <p:spPr bwMode="auto">
              <a:xfrm>
                <a:off x="9646" y="-3727"/>
                <a:ext cx="1550" cy="65"/>
              </a:xfrm>
              <a:custGeom>
                <a:avLst/>
                <a:gdLst/>
                <a:ahLst/>
                <a:cxnLst>
                  <a:cxn ang="0">
                    <a:pos x="1966" y="16384"/>
                  </a:cxn>
                  <a:cxn ang="0">
                    <a:pos x="4588" y="15376"/>
                  </a:cxn>
                  <a:cxn ang="0">
                    <a:pos x="5243" y="14115"/>
                  </a:cxn>
                  <a:cxn ang="0">
                    <a:pos x="7209" y="12855"/>
                  </a:cxn>
                  <a:cxn ang="0">
                    <a:pos x="10486" y="11343"/>
                  </a:cxn>
                  <a:cxn ang="0">
                    <a:pos x="12452" y="10335"/>
                  </a:cxn>
                  <a:cxn ang="0">
                    <a:pos x="12452" y="9830"/>
                  </a:cxn>
                  <a:cxn ang="0">
                    <a:pos x="13763" y="9074"/>
                  </a:cxn>
                  <a:cxn ang="0">
                    <a:pos x="15729" y="8318"/>
                  </a:cxn>
                  <a:cxn ang="0">
                    <a:pos x="15073" y="6806"/>
                  </a:cxn>
                  <a:cxn ang="0">
                    <a:pos x="13763" y="3277"/>
                  </a:cxn>
                  <a:cxn ang="0">
                    <a:pos x="15073" y="2773"/>
                  </a:cxn>
                  <a:cxn ang="0">
                    <a:pos x="16384" y="2016"/>
                  </a:cxn>
                  <a:cxn ang="0">
                    <a:pos x="16384" y="1260"/>
                  </a:cxn>
                  <a:cxn ang="0">
                    <a:pos x="16384" y="252"/>
                  </a:cxn>
                  <a:cxn ang="0">
                    <a:pos x="13763" y="0"/>
                  </a:cxn>
                  <a:cxn ang="0">
                    <a:pos x="12452" y="1008"/>
                  </a:cxn>
                  <a:cxn ang="0">
                    <a:pos x="8520" y="252"/>
                  </a:cxn>
                  <a:cxn ang="0">
                    <a:pos x="7209" y="1764"/>
                  </a:cxn>
                  <a:cxn ang="0">
                    <a:pos x="1966" y="4285"/>
                  </a:cxn>
                  <a:cxn ang="0">
                    <a:pos x="0" y="6302"/>
                  </a:cxn>
                  <a:cxn ang="0">
                    <a:pos x="0" y="8066"/>
                  </a:cxn>
                  <a:cxn ang="0">
                    <a:pos x="655" y="9326"/>
                  </a:cxn>
                  <a:cxn ang="0">
                    <a:pos x="0" y="10839"/>
                  </a:cxn>
                  <a:cxn ang="0">
                    <a:pos x="0" y="12099"/>
                  </a:cxn>
                  <a:cxn ang="0">
                    <a:pos x="1966" y="12855"/>
                  </a:cxn>
                  <a:cxn ang="0">
                    <a:pos x="1966" y="14115"/>
                  </a:cxn>
                  <a:cxn ang="0">
                    <a:pos x="1966" y="13863"/>
                  </a:cxn>
                  <a:cxn ang="0">
                    <a:pos x="3277" y="13863"/>
                  </a:cxn>
                  <a:cxn ang="0">
                    <a:pos x="3277" y="14872"/>
                  </a:cxn>
                  <a:cxn ang="0">
                    <a:pos x="1966" y="15880"/>
                  </a:cxn>
                  <a:cxn ang="0">
                    <a:pos x="1966" y="16384"/>
                  </a:cxn>
                </a:cxnLst>
                <a:rect l="0" t="0" r="r" b="b"/>
                <a:pathLst>
                  <a:path w="16384" h="16384">
                    <a:moveTo>
                      <a:pt x="1966" y="16384"/>
                    </a:moveTo>
                    <a:lnTo>
                      <a:pt x="4588" y="15376"/>
                    </a:lnTo>
                    <a:lnTo>
                      <a:pt x="5243" y="14115"/>
                    </a:lnTo>
                    <a:lnTo>
                      <a:pt x="7209" y="12855"/>
                    </a:lnTo>
                    <a:lnTo>
                      <a:pt x="10486" y="11343"/>
                    </a:lnTo>
                    <a:lnTo>
                      <a:pt x="12452" y="10335"/>
                    </a:lnTo>
                    <a:lnTo>
                      <a:pt x="12452" y="9830"/>
                    </a:lnTo>
                    <a:lnTo>
                      <a:pt x="13763" y="9074"/>
                    </a:lnTo>
                    <a:lnTo>
                      <a:pt x="15729" y="8318"/>
                    </a:lnTo>
                    <a:lnTo>
                      <a:pt x="15073" y="6806"/>
                    </a:lnTo>
                    <a:lnTo>
                      <a:pt x="13763" y="3277"/>
                    </a:lnTo>
                    <a:lnTo>
                      <a:pt x="15073" y="2773"/>
                    </a:lnTo>
                    <a:lnTo>
                      <a:pt x="16384" y="2016"/>
                    </a:lnTo>
                    <a:lnTo>
                      <a:pt x="16384" y="1260"/>
                    </a:lnTo>
                    <a:lnTo>
                      <a:pt x="16384" y="252"/>
                    </a:lnTo>
                    <a:lnTo>
                      <a:pt x="13763" y="0"/>
                    </a:lnTo>
                    <a:lnTo>
                      <a:pt x="12452" y="1008"/>
                    </a:lnTo>
                    <a:lnTo>
                      <a:pt x="8520" y="252"/>
                    </a:lnTo>
                    <a:lnTo>
                      <a:pt x="7209" y="1764"/>
                    </a:lnTo>
                    <a:lnTo>
                      <a:pt x="1966" y="4285"/>
                    </a:lnTo>
                    <a:lnTo>
                      <a:pt x="0" y="6302"/>
                    </a:lnTo>
                    <a:lnTo>
                      <a:pt x="0" y="8066"/>
                    </a:lnTo>
                    <a:lnTo>
                      <a:pt x="655" y="9326"/>
                    </a:lnTo>
                    <a:lnTo>
                      <a:pt x="0" y="10839"/>
                    </a:lnTo>
                    <a:lnTo>
                      <a:pt x="0" y="12099"/>
                    </a:lnTo>
                    <a:lnTo>
                      <a:pt x="1966" y="12855"/>
                    </a:lnTo>
                    <a:lnTo>
                      <a:pt x="1966" y="14115"/>
                    </a:lnTo>
                    <a:lnTo>
                      <a:pt x="1966" y="13863"/>
                    </a:lnTo>
                    <a:lnTo>
                      <a:pt x="3277" y="13863"/>
                    </a:lnTo>
                    <a:lnTo>
                      <a:pt x="3277" y="14872"/>
                    </a:lnTo>
                    <a:lnTo>
                      <a:pt x="1966" y="15880"/>
                    </a:lnTo>
                    <a:lnTo>
                      <a:pt x="1966"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31" name="Switzerland"/>
            <p:cNvSpPr>
              <a:spLocks noChangeAspect="1"/>
            </p:cNvSpPr>
            <p:nvPr/>
          </p:nvSpPr>
          <p:spPr bwMode="auto">
            <a:xfrm>
              <a:off x="1721" y="2064"/>
              <a:ext cx="235" cy="145"/>
            </a:xfrm>
            <a:custGeom>
              <a:avLst/>
              <a:gdLst/>
              <a:ahLst/>
              <a:cxnLst>
                <a:cxn ang="0">
                  <a:pos x="16297" y="8485"/>
                </a:cxn>
                <a:cxn ang="0">
                  <a:pos x="16297" y="9801"/>
                </a:cxn>
                <a:cxn ang="0">
                  <a:pos x="15251" y="10240"/>
                </a:cxn>
                <a:cxn ang="0">
                  <a:pos x="15077" y="11995"/>
                </a:cxn>
                <a:cxn ang="0">
                  <a:pos x="15251" y="13166"/>
                </a:cxn>
                <a:cxn ang="0">
                  <a:pos x="13857" y="12581"/>
                </a:cxn>
                <a:cxn ang="0">
                  <a:pos x="12637" y="11703"/>
                </a:cxn>
                <a:cxn ang="0">
                  <a:pos x="11939" y="12581"/>
                </a:cxn>
                <a:cxn ang="0">
                  <a:pos x="11242" y="14921"/>
                </a:cxn>
                <a:cxn ang="0">
                  <a:pos x="10806" y="16384"/>
                </a:cxn>
                <a:cxn ang="0">
                  <a:pos x="10022" y="14921"/>
                </a:cxn>
                <a:cxn ang="0">
                  <a:pos x="8976" y="12288"/>
                </a:cxn>
                <a:cxn ang="0">
                  <a:pos x="8105" y="12142"/>
                </a:cxn>
                <a:cxn ang="0">
                  <a:pos x="7669" y="14043"/>
                </a:cxn>
                <a:cxn ang="0">
                  <a:pos x="6972" y="15214"/>
                </a:cxn>
                <a:cxn ang="0">
                  <a:pos x="5839" y="15506"/>
                </a:cxn>
                <a:cxn ang="0">
                  <a:pos x="5229" y="15653"/>
                </a:cxn>
                <a:cxn ang="0">
                  <a:pos x="4096" y="16091"/>
                </a:cxn>
                <a:cxn ang="0">
                  <a:pos x="3486" y="16091"/>
                </a:cxn>
                <a:cxn ang="0">
                  <a:pos x="3399" y="14629"/>
                </a:cxn>
                <a:cxn ang="0">
                  <a:pos x="2876" y="13897"/>
                </a:cxn>
                <a:cxn ang="0">
                  <a:pos x="2789" y="11995"/>
                </a:cxn>
                <a:cxn ang="0">
                  <a:pos x="2702" y="10971"/>
                </a:cxn>
                <a:cxn ang="0">
                  <a:pos x="1482" y="10825"/>
                </a:cxn>
                <a:cxn ang="0">
                  <a:pos x="697" y="12727"/>
                </a:cxn>
                <a:cxn ang="0">
                  <a:pos x="0" y="12727"/>
                </a:cxn>
                <a:cxn ang="0">
                  <a:pos x="87" y="10240"/>
                </a:cxn>
                <a:cxn ang="0">
                  <a:pos x="436" y="8777"/>
                </a:cxn>
                <a:cxn ang="0">
                  <a:pos x="1046" y="7607"/>
                </a:cxn>
                <a:cxn ang="0">
                  <a:pos x="1656" y="6875"/>
                </a:cxn>
                <a:cxn ang="0">
                  <a:pos x="1830" y="5705"/>
                </a:cxn>
                <a:cxn ang="0">
                  <a:pos x="2702" y="4389"/>
                </a:cxn>
                <a:cxn ang="0">
                  <a:pos x="3922" y="2341"/>
                </a:cxn>
                <a:cxn ang="0">
                  <a:pos x="3747" y="1463"/>
                </a:cxn>
                <a:cxn ang="0">
                  <a:pos x="4532" y="878"/>
                </a:cxn>
                <a:cxn ang="0">
                  <a:pos x="5665" y="585"/>
                </a:cxn>
                <a:cxn ang="0">
                  <a:pos x="6275" y="0"/>
                </a:cxn>
                <a:cxn ang="0">
                  <a:pos x="7233" y="585"/>
                </a:cxn>
                <a:cxn ang="0">
                  <a:pos x="8976" y="439"/>
                </a:cxn>
                <a:cxn ang="0">
                  <a:pos x="10719" y="0"/>
                </a:cxn>
                <a:cxn ang="0">
                  <a:pos x="11939" y="878"/>
                </a:cxn>
                <a:cxn ang="0">
                  <a:pos x="13159" y="1755"/>
                </a:cxn>
                <a:cxn ang="0">
                  <a:pos x="13334" y="3803"/>
                </a:cxn>
                <a:cxn ang="0">
                  <a:pos x="13334" y="5266"/>
                </a:cxn>
                <a:cxn ang="0">
                  <a:pos x="14031" y="6875"/>
                </a:cxn>
                <a:cxn ang="0">
                  <a:pos x="15425" y="7607"/>
                </a:cxn>
                <a:cxn ang="0">
                  <a:pos x="16297" y="7461"/>
                </a:cxn>
              </a:cxnLst>
              <a:rect l="0" t="0" r="r" b="b"/>
              <a:pathLst>
                <a:path w="16384" h="16384">
                  <a:moveTo>
                    <a:pt x="16384" y="7899"/>
                  </a:moveTo>
                  <a:lnTo>
                    <a:pt x="16297" y="8485"/>
                  </a:lnTo>
                  <a:lnTo>
                    <a:pt x="16123" y="9070"/>
                  </a:lnTo>
                  <a:lnTo>
                    <a:pt x="16297" y="9801"/>
                  </a:lnTo>
                  <a:lnTo>
                    <a:pt x="15948" y="10240"/>
                  </a:lnTo>
                  <a:lnTo>
                    <a:pt x="15251" y="10240"/>
                  </a:lnTo>
                  <a:lnTo>
                    <a:pt x="15077" y="10971"/>
                  </a:lnTo>
                  <a:lnTo>
                    <a:pt x="15077" y="11995"/>
                  </a:lnTo>
                  <a:lnTo>
                    <a:pt x="15338" y="12581"/>
                  </a:lnTo>
                  <a:lnTo>
                    <a:pt x="15251" y="13166"/>
                  </a:lnTo>
                  <a:lnTo>
                    <a:pt x="14641" y="12873"/>
                  </a:lnTo>
                  <a:lnTo>
                    <a:pt x="13857" y="12581"/>
                  </a:lnTo>
                  <a:lnTo>
                    <a:pt x="12985" y="12288"/>
                  </a:lnTo>
                  <a:lnTo>
                    <a:pt x="12637" y="11703"/>
                  </a:lnTo>
                  <a:lnTo>
                    <a:pt x="12201" y="11410"/>
                  </a:lnTo>
                  <a:lnTo>
                    <a:pt x="11939" y="12581"/>
                  </a:lnTo>
                  <a:lnTo>
                    <a:pt x="11591" y="13458"/>
                  </a:lnTo>
                  <a:lnTo>
                    <a:pt x="11242" y="14921"/>
                  </a:lnTo>
                  <a:lnTo>
                    <a:pt x="11068" y="15799"/>
                  </a:lnTo>
                  <a:lnTo>
                    <a:pt x="10806" y="16384"/>
                  </a:lnTo>
                  <a:lnTo>
                    <a:pt x="10458" y="15799"/>
                  </a:lnTo>
                  <a:lnTo>
                    <a:pt x="10022" y="14921"/>
                  </a:lnTo>
                  <a:lnTo>
                    <a:pt x="9325" y="13897"/>
                  </a:lnTo>
                  <a:lnTo>
                    <a:pt x="8976" y="12288"/>
                  </a:lnTo>
                  <a:lnTo>
                    <a:pt x="8976" y="11557"/>
                  </a:lnTo>
                  <a:lnTo>
                    <a:pt x="8105" y="12142"/>
                  </a:lnTo>
                  <a:lnTo>
                    <a:pt x="7756" y="13166"/>
                  </a:lnTo>
                  <a:lnTo>
                    <a:pt x="7669" y="14043"/>
                  </a:lnTo>
                  <a:lnTo>
                    <a:pt x="7408" y="14629"/>
                  </a:lnTo>
                  <a:lnTo>
                    <a:pt x="6972" y="15214"/>
                  </a:lnTo>
                  <a:lnTo>
                    <a:pt x="6623" y="15653"/>
                  </a:lnTo>
                  <a:lnTo>
                    <a:pt x="5839" y="15506"/>
                  </a:lnTo>
                  <a:lnTo>
                    <a:pt x="5490" y="15653"/>
                  </a:lnTo>
                  <a:lnTo>
                    <a:pt x="5229" y="15653"/>
                  </a:lnTo>
                  <a:lnTo>
                    <a:pt x="4619" y="15799"/>
                  </a:lnTo>
                  <a:lnTo>
                    <a:pt x="4096" y="16091"/>
                  </a:lnTo>
                  <a:lnTo>
                    <a:pt x="3573" y="16091"/>
                  </a:lnTo>
                  <a:lnTo>
                    <a:pt x="3486" y="16091"/>
                  </a:lnTo>
                  <a:lnTo>
                    <a:pt x="3486" y="15214"/>
                  </a:lnTo>
                  <a:lnTo>
                    <a:pt x="3399" y="14629"/>
                  </a:lnTo>
                  <a:lnTo>
                    <a:pt x="2876" y="14482"/>
                  </a:lnTo>
                  <a:lnTo>
                    <a:pt x="2876" y="13897"/>
                  </a:lnTo>
                  <a:lnTo>
                    <a:pt x="2789" y="13166"/>
                  </a:lnTo>
                  <a:lnTo>
                    <a:pt x="2789" y="11995"/>
                  </a:lnTo>
                  <a:lnTo>
                    <a:pt x="2876" y="11118"/>
                  </a:lnTo>
                  <a:lnTo>
                    <a:pt x="2702" y="10971"/>
                  </a:lnTo>
                  <a:lnTo>
                    <a:pt x="2004" y="10825"/>
                  </a:lnTo>
                  <a:lnTo>
                    <a:pt x="1482" y="10825"/>
                  </a:lnTo>
                  <a:lnTo>
                    <a:pt x="1046" y="11703"/>
                  </a:lnTo>
                  <a:lnTo>
                    <a:pt x="697" y="12727"/>
                  </a:lnTo>
                  <a:lnTo>
                    <a:pt x="261" y="13166"/>
                  </a:lnTo>
                  <a:lnTo>
                    <a:pt x="0" y="12727"/>
                  </a:lnTo>
                  <a:lnTo>
                    <a:pt x="87" y="11410"/>
                  </a:lnTo>
                  <a:lnTo>
                    <a:pt x="87" y="10240"/>
                  </a:lnTo>
                  <a:lnTo>
                    <a:pt x="349" y="9362"/>
                  </a:lnTo>
                  <a:lnTo>
                    <a:pt x="436" y="8777"/>
                  </a:lnTo>
                  <a:lnTo>
                    <a:pt x="784" y="8485"/>
                  </a:lnTo>
                  <a:lnTo>
                    <a:pt x="1046" y="7607"/>
                  </a:lnTo>
                  <a:lnTo>
                    <a:pt x="1482" y="7314"/>
                  </a:lnTo>
                  <a:lnTo>
                    <a:pt x="1656" y="6875"/>
                  </a:lnTo>
                  <a:lnTo>
                    <a:pt x="1743" y="6290"/>
                  </a:lnTo>
                  <a:lnTo>
                    <a:pt x="1830" y="5705"/>
                  </a:lnTo>
                  <a:lnTo>
                    <a:pt x="2353" y="4681"/>
                  </a:lnTo>
                  <a:lnTo>
                    <a:pt x="2702" y="4389"/>
                  </a:lnTo>
                  <a:lnTo>
                    <a:pt x="3399" y="2926"/>
                  </a:lnTo>
                  <a:lnTo>
                    <a:pt x="3922" y="2341"/>
                  </a:lnTo>
                  <a:lnTo>
                    <a:pt x="3922" y="2048"/>
                  </a:lnTo>
                  <a:lnTo>
                    <a:pt x="3747" y="1463"/>
                  </a:lnTo>
                  <a:lnTo>
                    <a:pt x="4096" y="585"/>
                  </a:lnTo>
                  <a:lnTo>
                    <a:pt x="4532" y="878"/>
                  </a:lnTo>
                  <a:lnTo>
                    <a:pt x="5229" y="1024"/>
                  </a:lnTo>
                  <a:lnTo>
                    <a:pt x="5665" y="585"/>
                  </a:lnTo>
                  <a:lnTo>
                    <a:pt x="6188" y="0"/>
                  </a:lnTo>
                  <a:lnTo>
                    <a:pt x="6275" y="0"/>
                  </a:lnTo>
                  <a:lnTo>
                    <a:pt x="6623" y="878"/>
                  </a:lnTo>
                  <a:lnTo>
                    <a:pt x="7233" y="585"/>
                  </a:lnTo>
                  <a:lnTo>
                    <a:pt x="8105" y="439"/>
                  </a:lnTo>
                  <a:lnTo>
                    <a:pt x="8976" y="439"/>
                  </a:lnTo>
                  <a:lnTo>
                    <a:pt x="10022" y="293"/>
                  </a:lnTo>
                  <a:lnTo>
                    <a:pt x="10719" y="0"/>
                  </a:lnTo>
                  <a:lnTo>
                    <a:pt x="11242" y="293"/>
                  </a:lnTo>
                  <a:lnTo>
                    <a:pt x="11939" y="878"/>
                  </a:lnTo>
                  <a:lnTo>
                    <a:pt x="12811" y="1463"/>
                  </a:lnTo>
                  <a:lnTo>
                    <a:pt x="13159" y="1755"/>
                  </a:lnTo>
                  <a:lnTo>
                    <a:pt x="13595" y="2779"/>
                  </a:lnTo>
                  <a:lnTo>
                    <a:pt x="13334" y="3803"/>
                  </a:lnTo>
                  <a:lnTo>
                    <a:pt x="13247" y="4974"/>
                  </a:lnTo>
                  <a:lnTo>
                    <a:pt x="13334" y="5266"/>
                  </a:lnTo>
                  <a:lnTo>
                    <a:pt x="13682" y="6290"/>
                  </a:lnTo>
                  <a:lnTo>
                    <a:pt x="14031" y="6875"/>
                  </a:lnTo>
                  <a:lnTo>
                    <a:pt x="14728" y="7461"/>
                  </a:lnTo>
                  <a:lnTo>
                    <a:pt x="15425" y="7607"/>
                  </a:lnTo>
                  <a:lnTo>
                    <a:pt x="15948" y="7022"/>
                  </a:lnTo>
                  <a:lnTo>
                    <a:pt x="16297" y="7461"/>
                  </a:lnTo>
                  <a:lnTo>
                    <a:pt x="16384" y="789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32" name="United_Kingdom"/>
            <p:cNvGrpSpPr>
              <a:grpSpLocks noChangeAspect="1"/>
            </p:cNvGrpSpPr>
            <p:nvPr/>
          </p:nvGrpSpPr>
          <p:grpSpPr bwMode="auto">
            <a:xfrm>
              <a:off x="1168" y="937"/>
              <a:ext cx="403" cy="839"/>
              <a:chOff x="-2092" y="-21955"/>
              <a:chExt cx="20026" cy="162"/>
            </a:xfrm>
            <a:grpFill/>
          </p:grpSpPr>
          <p:sp>
            <p:nvSpPr>
              <p:cNvPr id="42" name="Drawing 93"/>
              <p:cNvSpPr>
                <a:spLocks noChangeAspect="1"/>
              </p:cNvSpPr>
              <p:nvPr/>
            </p:nvSpPr>
            <p:spPr bwMode="auto">
              <a:xfrm>
                <a:off x="15950" y="-21955"/>
                <a:ext cx="1178" cy="12"/>
              </a:xfrm>
              <a:custGeom>
                <a:avLst/>
                <a:gdLst/>
                <a:ahLst/>
                <a:cxnLst>
                  <a:cxn ang="0">
                    <a:pos x="12935" y="683"/>
                  </a:cxn>
                  <a:cxn ang="0">
                    <a:pos x="11210" y="0"/>
                  </a:cxn>
                  <a:cxn ang="0">
                    <a:pos x="11210" y="683"/>
                  </a:cxn>
                  <a:cxn ang="0">
                    <a:pos x="10348" y="1365"/>
                  </a:cxn>
                  <a:cxn ang="0">
                    <a:pos x="6899" y="2048"/>
                  </a:cxn>
                  <a:cxn ang="0">
                    <a:pos x="6036" y="2731"/>
                  </a:cxn>
                  <a:cxn ang="0">
                    <a:pos x="6036" y="3755"/>
                  </a:cxn>
                  <a:cxn ang="0">
                    <a:pos x="6036" y="5461"/>
                  </a:cxn>
                  <a:cxn ang="0">
                    <a:pos x="6899" y="6827"/>
                  </a:cxn>
                  <a:cxn ang="0">
                    <a:pos x="4312" y="7509"/>
                  </a:cxn>
                  <a:cxn ang="0">
                    <a:pos x="0" y="8192"/>
                  </a:cxn>
                  <a:cxn ang="0">
                    <a:pos x="862" y="9557"/>
                  </a:cxn>
                  <a:cxn ang="0">
                    <a:pos x="3449" y="10581"/>
                  </a:cxn>
                  <a:cxn ang="0">
                    <a:pos x="6899" y="9557"/>
                  </a:cxn>
                  <a:cxn ang="0">
                    <a:pos x="7761" y="10581"/>
                  </a:cxn>
                  <a:cxn ang="0">
                    <a:pos x="6899" y="12288"/>
                  </a:cxn>
                  <a:cxn ang="0">
                    <a:pos x="4312" y="14336"/>
                  </a:cxn>
                  <a:cxn ang="0">
                    <a:pos x="3449" y="16384"/>
                  </a:cxn>
                  <a:cxn ang="0">
                    <a:pos x="4312" y="16384"/>
                  </a:cxn>
                  <a:cxn ang="0">
                    <a:pos x="7761" y="15019"/>
                  </a:cxn>
                  <a:cxn ang="0">
                    <a:pos x="10348" y="14336"/>
                  </a:cxn>
                  <a:cxn ang="0">
                    <a:pos x="11210" y="12288"/>
                  </a:cxn>
                  <a:cxn ang="0">
                    <a:pos x="11210" y="11605"/>
                  </a:cxn>
                  <a:cxn ang="0">
                    <a:pos x="12935" y="10923"/>
                  </a:cxn>
                  <a:cxn ang="0">
                    <a:pos x="12935" y="9557"/>
                  </a:cxn>
                  <a:cxn ang="0">
                    <a:pos x="12935" y="8875"/>
                  </a:cxn>
                  <a:cxn ang="0">
                    <a:pos x="13797" y="8192"/>
                  </a:cxn>
                  <a:cxn ang="0">
                    <a:pos x="13797" y="7851"/>
                  </a:cxn>
                  <a:cxn ang="0">
                    <a:pos x="14659" y="6485"/>
                  </a:cxn>
                  <a:cxn ang="0">
                    <a:pos x="16384" y="5461"/>
                  </a:cxn>
                  <a:cxn ang="0">
                    <a:pos x="14659" y="5120"/>
                  </a:cxn>
                  <a:cxn ang="0">
                    <a:pos x="12935" y="4779"/>
                  </a:cxn>
                  <a:cxn ang="0">
                    <a:pos x="11210" y="4096"/>
                  </a:cxn>
                  <a:cxn ang="0">
                    <a:pos x="11210" y="3413"/>
                  </a:cxn>
                  <a:cxn ang="0">
                    <a:pos x="11210" y="1365"/>
                  </a:cxn>
                  <a:cxn ang="0">
                    <a:pos x="12935" y="683"/>
                  </a:cxn>
                </a:cxnLst>
                <a:rect l="0" t="0" r="r" b="b"/>
                <a:pathLst>
                  <a:path w="16384" h="16384">
                    <a:moveTo>
                      <a:pt x="12935" y="683"/>
                    </a:moveTo>
                    <a:lnTo>
                      <a:pt x="11210" y="0"/>
                    </a:lnTo>
                    <a:lnTo>
                      <a:pt x="11210" y="683"/>
                    </a:lnTo>
                    <a:lnTo>
                      <a:pt x="10348" y="1365"/>
                    </a:lnTo>
                    <a:lnTo>
                      <a:pt x="6899" y="2048"/>
                    </a:lnTo>
                    <a:lnTo>
                      <a:pt x="6036" y="2731"/>
                    </a:lnTo>
                    <a:lnTo>
                      <a:pt x="6036" y="3755"/>
                    </a:lnTo>
                    <a:lnTo>
                      <a:pt x="6036" y="5461"/>
                    </a:lnTo>
                    <a:lnTo>
                      <a:pt x="6899" y="6827"/>
                    </a:lnTo>
                    <a:lnTo>
                      <a:pt x="4312" y="7509"/>
                    </a:lnTo>
                    <a:lnTo>
                      <a:pt x="0" y="8192"/>
                    </a:lnTo>
                    <a:lnTo>
                      <a:pt x="862" y="9557"/>
                    </a:lnTo>
                    <a:lnTo>
                      <a:pt x="3449" y="10581"/>
                    </a:lnTo>
                    <a:lnTo>
                      <a:pt x="6899" y="9557"/>
                    </a:lnTo>
                    <a:lnTo>
                      <a:pt x="7761" y="10581"/>
                    </a:lnTo>
                    <a:lnTo>
                      <a:pt x="6899" y="12288"/>
                    </a:lnTo>
                    <a:lnTo>
                      <a:pt x="4312" y="14336"/>
                    </a:lnTo>
                    <a:lnTo>
                      <a:pt x="3449" y="16384"/>
                    </a:lnTo>
                    <a:lnTo>
                      <a:pt x="4312" y="16384"/>
                    </a:lnTo>
                    <a:lnTo>
                      <a:pt x="7761" y="15019"/>
                    </a:lnTo>
                    <a:lnTo>
                      <a:pt x="10348" y="14336"/>
                    </a:lnTo>
                    <a:lnTo>
                      <a:pt x="11210" y="12288"/>
                    </a:lnTo>
                    <a:lnTo>
                      <a:pt x="11210" y="11605"/>
                    </a:lnTo>
                    <a:lnTo>
                      <a:pt x="12935" y="10923"/>
                    </a:lnTo>
                    <a:lnTo>
                      <a:pt x="12935" y="9557"/>
                    </a:lnTo>
                    <a:lnTo>
                      <a:pt x="12935" y="8875"/>
                    </a:lnTo>
                    <a:lnTo>
                      <a:pt x="13797" y="8192"/>
                    </a:lnTo>
                    <a:lnTo>
                      <a:pt x="13797" y="7851"/>
                    </a:lnTo>
                    <a:lnTo>
                      <a:pt x="14659" y="6485"/>
                    </a:lnTo>
                    <a:lnTo>
                      <a:pt x="16384" y="5461"/>
                    </a:lnTo>
                    <a:lnTo>
                      <a:pt x="14659" y="5120"/>
                    </a:lnTo>
                    <a:lnTo>
                      <a:pt x="12935" y="4779"/>
                    </a:lnTo>
                    <a:lnTo>
                      <a:pt x="11210" y="4096"/>
                    </a:lnTo>
                    <a:lnTo>
                      <a:pt x="11210" y="3413"/>
                    </a:lnTo>
                    <a:lnTo>
                      <a:pt x="11210" y="1365"/>
                    </a:lnTo>
                    <a:lnTo>
                      <a:pt x="12935" y="68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3" name="Drawing 94"/>
              <p:cNvSpPr>
                <a:spLocks noChangeAspect="1"/>
              </p:cNvSpPr>
              <p:nvPr/>
            </p:nvSpPr>
            <p:spPr bwMode="auto">
              <a:xfrm>
                <a:off x="3550" y="-21928"/>
                <a:ext cx="2232" cy="9"/>
              </a:xfrm>
              <a:custGeom>
                <a:avLst/>
                <a:gdLst/>
                <a:ahLst/>
                <a:cxnLst>
                  <a:cxn ang="0">
                    <a:pos x="16384" y="0"/>
                  </a:cxn>
                  <a:cxn ang="0">
                    <a:pos x="15929" y="0"/>
                  </a:cxn>
                  <a:cxn ang="0">
                    <a:pos x="14564" y="0"/>
                  </a:cxn>
                  <a:cxn ang="0">
                    <a:pos x="11378" y="1328"/>
                  </a:cxn>
                  <a:cxn ang="0">
                    <a:pos x="9102" y="2214"/>
                  </a:cxn>
                  <a:cxn ang="0">
                    <a:pos x="6827" y="3100"/>
                  </a:cxn>
                  <a:cxn ang="0">
                    <a:pos x="6827" y="3985"/>
                  </a:cxn>
                  <a:cxn ang="0">
                    <a:pos x="6827" y="5757"/>
                  </a:cxn>
                  <a:cxn ang="0">
                    <a:pos x="5006" y="5757"/>
                  </a:cxn>
                  <a:cxn ang="0">
                    <a:pos x="3641" y="3985"/>
                  </a:cxn>
                  <a:cxn ang="0">
                    <a:pos x="1820" y="6642"/>
                  </a:cxn>
                  <a:cxn ang="0">
                    <a:pos x="1365" y="8413"/>
                  </a:cxn>
                  <a:cxn ang="0">
                    <a:pos x="1365" y="10185"/>
                  </a:cxn>
                  <a:cxn ang="0">
                    <a:pos x="1365" y="11070"/>
                  </a:cxn>
                  <a:cxn ang="0">
                    <a:pos x="1820" y="12842"/>
                  </a:cxn>
                  <a:cxn ang="0">
                    <a:pos x="455" y="14170"/>
                  </a:cxn>
                  <a:cxn ang="0">
                    <a:pos x="0" y="14613"/>
                  </a:cxn>
                  <a:cxn ang="0">
                    <a:pos x="0" y="16384"/>
                  </a:cxn>
                  <a:cxn ang="0">
                    <a:pos x="1820" y="16384"/>
                  </a:cxn>
                  <a:cxn ang="0">
                    <a:pos x="3186" y="15941"/>
                  </a:cxn>
                  <a:cxn ang="0">
                    <a:pos x="3641" y="14613"/>
                  </a:cxn>
                  <a:cxn ang="0">
                    <a:pos x="5006" y="14170"/>
                  </a:cxn>
                  <a:cxn ang="0">
                    <a:pos x="5916" y="12842"/>
                  </a:cxn>
                  <a:cxn ang="0">
                    <a:pos x="7737" y="13727"/>
                  </a:cxn>
                  <a:cxn ang="0">
                    <a:pos x="9102" y="12842"/>
                  </a:cxn>
                  <a:cxn ang="0">
                    <a:pos x="10468" y="12399"/>
                  </a:cxn>
                  <a:cxn ang="0">
                    <a:pos x="10923" y="10627"/>
                  </a:cxn>
                  <a:cxn ang="0">
                    <a:pos x="11378" y="10627"/>
                  </a:cxn>
                  <a:cxn ang="0">
                    <a:pos x="10468" y="10185"/>
                  </a:cxn>
                  <a:cxn ang="0">
                    <a:pos x="10923" y="8413"/>
                  </a:cxn>
                  <a:cxn ang="0">
                    <a:pos x="11378" y="7528"/>
                  </a:cxn>
                  <a:cxn ang="0">
                    <a:pos x="12288" y="7085"/>
                  </a:cxn>
                  <a:cxn ang="0">
                    <a:pos x="14108" y="7528"/>
                  </a:cxn>
                  <a:cxn ang="0">
                    <a:pos x="15019" y="6642"/>
                  </a:cxn>
                  <a:cxn ang="0">
                    <a:pos x="14564" y="6642"/>
                  </a:cxn>
                  <a:cxn ang="0">
                    <a:pos x="14108" y="5314"/>
                  </a:cxn>
                  <a:cxn ang="0">
                    <a:pos x="14564" y="3985"/>
                  </a:cxn>
                  <a:cxn ang="0">
                    <a:pos x="15019" y="2214"/>
                  </a:cxn>
                  <a:cxn ang="0">
                    <a:pos x="15929" y="1328"/>
                  </a:cxn>
                  <a:cxn ang="0">
                    <a:pos x="16384" y="0"/>
                  </a:cxn>
                </a:cxnLst>
                <a:rect l="0" t="0" r="r" b="b"/>
                <a:pathLst>
                  <a:path w="16384" h="16384">
                    <a:moveTo>
                      <a:pt x="16384" y="0"/>
                    </a:moveTo>
                    <a:lnTo>
                      <a:pt x="15929" y="0"/>
                    </a:lnTo>
                    <a:lnTo>
                      <a:pt x="14564" y="0"/>
                    </a:lnTo>
                    <a:lnTo>
                      <a:pt x="11378" y="1328"/>
                    </a:lnTo>
                    <a:lnTo>
                      <a:pt x="9102" y="2214"/>
                    </a:lnTo>
                    <a:lnTo>
                      <a:pt x="6827" y="3100"/>
                    </a:lnTo>
                    <a:lnTo>
                      <a:pt x="6827" y="3985"/>
                    </a:lnTo>
                    <a:lnTo>
                      <a:pt x="6827" y="5757"/>
                    </a:lnTo>
                    <a:lnTo>
                      <a:pt x="5006" y="5757"/>
                    </a:lnTo>
                    <a:lnTo>
                      <a:pt x="3641" y="3985"/>
                    </a:lnTo>
                    <a:lnTo>
                      <a:pt x="1820" y="6642"/>
                    </a:lnTo>
                    <a:lnTo>
                      <a:pt x="1365" y="8413"/>
                    </a:lnTo>
                    <a:lnTo>
                      <a:pt x="1365" y="10185"/>
                    </a:lnTo>
                    <a:lnTo>
                      <a:pt x="1365" y="11070"/>
                    </a:lnTo>
                    <a:lnTo>
                      <a:pt x="1820" y="12842"/>
                    </a:lnTo>
                    <a:lnTo>
                      <a:pt x="455" y="14170"/>
                    </a:lnTo>
                    <a:lnTo>
                      <a:pt x="0" y="14613"/>
                    </a:lnTo>
                    <a:lnTo>
                      <a:pt x="0" y="16384"/>
                    </a:lnTo>
                    <a:lnTo>
                      <a:pt x="1820" y="16384"/>
                    </a:lnTo>
                    <a:lnTo>
                      <a:pt x="3186" y="15941"/>
                    </a:lnTo>
                    <a:lnTo>
                      <a:pt x="3641" y="14613"/>
                    </a:lnTo>
                    <a:lnTo>
                      <a:pt x="5006" y="14170"/>
                    </a:lnTo>
                    <a:lnTo>
                      <a:pt x="5916" y="12842"/>
                    </a:lnTo>
                    <a:lnTo>
                      <a:pt x="7737" y="13727"/>
                    </a:lnTo>
                    <a:lnTo>
                      <a:pt x="9102" y="12842"/>
                    </a:lnTo>
                    <a:lnTo>
                      <a:pt x="10468" y="12399"/>
                    </a:lnTo>
                    <a:lnTo>
                      <a:pt x="10923" y="10627"/>
                    </a:lnTo>
                    <a:lnTo>
                      <a:pt x="11378" y="10627"/>
                    </a:lnTo>
                    <a:lnTo>
                      <a:pt x="10468" y="10185"/>
                    </a:lnTo>
                    <a:lnTo>
                      <a:pt x="10923" y="8413"/>
                    </a:lnTo>
                    <a:lnTo>
                      <a:pt x="11378" y="7528"/>
                    </a:lnTo>
                    <a:lnTo>
                      <a:pt x="12288" y="7085"/>
                    </a:lnTo>
                    <a:lnTo>
                      <a:pt x="14108" y="7528"/>
                    </a:lnTo>
                    <a:lnTo>
                      <a:pt x="15019" y="6642"/>
                    </a:lnTo>
                    <a:lnTo>
                      <a:pt x="14564" y="6642"/>
                    </a:lnTo>
                    <a:lnTo>
                      <a:pt x="14108" y="5314"/>
                    </a:lnTo>
                    <a:lnTo>
                      <a:pt x="14564" y="3985"/>
                    </a:lnTo>
                    <a:lnTo>
                      <a:pt x="15019" y="2214"/>
                    </a:lnTo>
                    <a:lnTo>
                      <a:pt x="15929" y="1328"/>
                    </a:lnTo>
                    <a:lnTo>
                      <a:pt x="1638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4" name="Drawing 95"/>
              <p:cNvSpPr>
                <a:spLocks noChangeAspect="1"/>
              </p:cNvSpPr>
              <p:nvPr/>
            </p:nvSpPr>
            <p:spPr bwMode="auto">
              <a:xfrm>
                <a:off x="2372" y="-21918"/>
                <a:ext cx="930" cy="2"/>
              </a:xfrm>
              <a:custGeom>
                <a:avLst/>
                <a:gdLst/>
                <a:ahLst/>
                <a:cxnLst>
                  <a:cxn ang="0">
                    <a:pos x="15292" y="6554"/>
                  </a:cxn>
                  <a:cxn ang="0">
                    <a:pos x="16384" y="6554"/>
                  </a:cxn>
                  <a:cxn ang="0">
                    <a:pos x="16384" y="4915"/>
                  </a:cxn>
                  <a:cxn ang="0">
                    <a:pos x="13107" y="3277"/>
                  </a:cxn>
                  <a:cxn ang="0">
                    <a:pos x="7646" y="3277"/>
                  </a:cxn>
                  <a:cxn ang="0">
                    <a:pos x="4369" y="0"/>
                  </a:cxn>
                  <a:cxn ang="0">
                    <a:pos x="2185" y="0"/>
                  </a:cxn>
                  <a:cxn ang="0">
                    <a:pos x="0" y="4915"/>
                  </a:cxn>
                  <a:cxn ang="0">
                    <a:pos x="3277" y="6554"/>
                  </a:cxn>
                  <a:cxn ang="0">
                    <a:pos x="3277" y="11469"/>
                  </a:cxn>
                  <a:cxn ang="0">
                    <a:pos x="4369" y="13107"/>
                  </a:cxn>
                  <a:cxn ang="0">
                    <a:pos x="7646" y="16384"/>
                  </a:cxn>
                  <a:cxn ang="0">
                    <a:pos x="10923" y="16384"/>
                  </a:cxn>
                  <a:cxn ang="0">
                    <a:pos x="12015" y="16384"/>
                  </a:cxn>
                  <a:cxn ang="0">
                    <a:pos x="12015" y="13107"/>
                  </a:cxn>
                  <a:cxn ang="0">
                    <a:pos x="13107" y="9830"/>
                  </a:cxn>
                  <a:cxn ang="0">
                    <a:pos x="15292" y="6554"/>
                  </a:cxn>
                </a:cxnLst>
                <a:rect l="0" t="0" r="r" b="b"/>
                <a:pathLst>
                  <a:path w="16384" h="16384">
                    <a:moveTo>
                      <a:pt x="15292" y="6554"/>
                    </a:moveTo>
                    <a:lnTo>
                      <a:pt x="16384" y="6554"/>
                    </a:lnTo>
                    <a:lnTo>
                      <a:pt x="16384" y="4915"/>
                    </a:lnTo>
                    <a:lnTo>
                      <a:pt x="13107" y="3277"/>
                    </a:lnTo>
                    <a:lnTo>
                      <a:pt x="7646" y="3277"/>
                    </a:lnTo>
                    <a:lnTo>
                      <a:pt x="4369" y="0"/>
                    </a:lnTo>
                    <a:lnTo>
                      <a:pt x="2185" y="0"/>
                    </a:lnTo>
                    <a:lnTo>
                      <a:pt x="0" y="4915"/>
                    </a:lnTo>
                    <a:lnTo>
                      <a:pt x="3277" y="6554"/>
                    </a:lnTo>
                    <a:lnTo>
                      <a:pt x="3277" y="11469"/>
                    </a:lnTo>
                    <a:lnTo>
                      <a:pt x="4369" y="13107"/>
                    </a:lnTo>
                    <a:lnTo>
                      <a:pt x="7646" y="16384"/>
                    </a:lnTo>
                    <a:lnTo>
                      <a:pt x="10923" y="16384"/>
                    </a:lnTo>
                    <a:lnTo>
                      <a:pt x="12015" y="16384"/>
                    </a:lnTo>
                    <a:lnTo>
                      <a:pt x="12015" y="13107"/>
                    </a:lnTo>
                    <a:lnTo>
                      <a:pt x="13107" y="9830"/>
                    </a:lnTo>
                    <a:lnTo>
                      <a:pt x="15292" y="655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5" name="Drawing 96"/>
              <p:cNvSpPr>
                <a:spLocks noChangeAspect="1"/>
              </p:cNvSpPr>
              <p:nvPr/>
            </p:nvSpPr>
            <p:spPr bwMode="auto">
              <a:xfrm>
                <a:off x="11796" y="-21934"/>
                <a:ext cx="1178" cy="4"/>
              </a:xfrm>
              <a:custGeom>
                <a:avLst/>
                <a:gdLst/>
                <a:ahLst/>
                <a:cxnLst>
                  <a:cxn ang="0">
                    <a:pos x="16384" y="14564"/>
                  </a:cxn>
                  <a:cxn ang="0">
                    <a:pos x="16384" y="13653"/>
                  </a:cxn>
                  <a:cxn ang="0">
                    <a:pos x="15522" y="12743"/>
                  </a:cxn>
                  <a:cxn ang="0">
                    <a:pos x="12935" y="10923"/>
                  </a:cxn>
                  <a:cxn ang="0">
                    <a:pos x="10348" y="10012"/>
                  </a:cxn>
                  <a:cxn ang="0">
                    <a:pos x="6899" y="10012"/>
                  </a:cxn>
                  <a:cxn ang="0">
                    <a:pos x="6899" y="7282"/>
                  </a:cxn>
                  <a:cxn ang="0">
                    <a:pos x="6899" y="3641"/>
                  </a:cxn>
                  <a:cxn ang="0">
                    <a:pos x="6036" y="0"/>
                  </a:cxn>
                  <a:cxn ang="0">
                    <a:pos x="3449" y="0"/>
                  </a:cxn>
                  <a:cxn ang="0">
                    <a:pos x="1725" y="5461"/>
                  </a:cxn>
                  <a:cxn ang="0">
                    <a:pos x="0" y="9102"/>
                  </a:cxn>
                  <a:cxn ang="0">
                    <a:pos x="2587" y="10923"/>
                  </a:cxn>
                  <a:cxn ang="0">
                    <a:pos x="6036" y="12743"/>
                  </a:cxn>
                  <a:cxn ang="0">
                    <a:pos x="9485" y="12743"/>
                  </a:cxn>
                  <a:cxn ang="0">
                    <a:pos x="12072" y="13653"/>
                  </a:cxn>
                  <a:cxn ang="0">
                    <a:pos x="12935" y="14564"/>
                  </a:cxn>
                  <a:cxn ang="0">
                    <a:pos x="13797" y="16384"/>
                  </a:cxn>
                  <a:cxn ang="0">
                    <a:pos x="16384" y="14564"/>
                  </a:cxn>
                </a:cxnLst>
                <a:rect l="0" t="0" r="r" b="b"/>
                <a:pathLst>
                  <a:path w="16384" h="16384">
                    <a:moveTo>
                      <a:pt x="16384" y="14564"/>
                    </a:moveTo>
                    <a:lnTo>
                      <a:pt x="16384" y="13653"/>
                    </a:lnTo>
                    <a:lnTo>
                      <a:pt x="15522" y="12743"/>
                    </a:lnTo>
                    <a:lnTo>
                      <a:pt x="12935" y="10923"/>
                    </a:lnTo>
                    <a:lnTo>
                      <a:pt x="10348" y="10012"/>
                    </a:lnTo>
                    <a:lnTo>
                      <a:pt x="6899" y="10012"/>
                    </a:lnTo>
                    <a:lnTo>
                      <a:pt x="6899" y="7282"/>
                    </a:lnTo>
                    <a:lnTo>
                      <a:pt x="6899" y="3641"/>
                    </a:lnTo>
                    <a:lnTo>
                      <a:pt x="6036" y="0"/>
                    </a:lnTo>
                    <a:lnTo>
                      <a:pt x="3449" y="0"/>
                    </a:lnTo>
                    <a:lnTo>
                      <a:pt x="1725" y="5461"/>
                    </a:lnTo>
                    <a:lnTo>
                      <a:pt x="0" y="9102"/>
                    </a:lnTo>
                    <a:lnTo>
                      <a:pt x="2587" y="10923"/>
                    </a:lnTo>
                    <a:lnTo>
                      <a:pt x="6036" y="12743"/>
                    </a:lnTo>
                    <a:lnTo>
                      <a:pt x="9485" y="12743"/>
                    </a:lnTo>
                    <a:lnTo>
                      <a:pt x="12072" y="13653"/>
                    </a:lnTo>
                    <a:lnTo>
                      <a:pt x="12935" y="14564"/>
                    </a:lnTo>
                    <a:lnTo>
                      <a:pt x="13797" y="16384"/>
                    </a:lnTo>
                    <a:lnTo>
                      <a:pt x="16384" y="1456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6" name="Drawing 97"/>
              <p:cNvSpPr>
                <a:spLocks noChangeAspect="1"/>
              </p:cNvSpPr>
              <p:nvPr/>
            </p:nvSpPr>
            <p:spPr bwMode="auto">
              <a:xfrm>
                <a:off x="11548" y="-21930"/>
                <a:ext cx="434" cy="1"/>
              </a:xfrm>
              <a:custGeom>
                <a:avLst/>
                <a:gdLst/>
                <a:ahLst/>
                <a:cxnLst>
                  <a:cxn ang="0">
                    <a:pos x="16384" y="11703"/>
                  </a:cxn>
                  <a:cxn ang="0">
                    <a:pos x="16384" y="9362"/>
                  </a:cxn>
                  <a:cxn ang="0">
                    <a:pos x="14043" y="2341"/>
                  </a:cxn>
                  <a:cxn ang="0">
                    <a:pos x="9362" y="0"/>
                  </a:cxn>
                  <a:cxn ang="0">
                    <a:pos x="4681" y="0"/>
                  </a:cxn>
                  <a:cxn ang="0">
                    <a:pos x="0" y="7022"/>
                  </a:cxn>
                  <a:cxn ang="0">
                    <a:pos x="4681" y="16384"/>
                  </a:cxn>
                  <a:cxn ang="0">
                    <a:pos x="14043" y="16384"/>
                  </a:cxn>
                  <a:cxn ang="0">
                    <a:pos x="16384" y="11703"/>
                  </a:cxn>
                </a:cxnLst>
                <a:rect l="0" t="0" r="r" b="b"/>
                <a:pathLst>
                  <a:path w="16384" h="16384">
                    <a:moveTo>
                      <a:pt x="16384" y="11703"/>
                    </a:moveTo>
                    <a:lnTo>
                      <a:pt x="16384" y="9362"/>
                    </a:lnTo>
                    <a:lnTo>
                      <a:pt x="14043" y="2341"/>
                    </a:lnTo>
                    <a:lnTo>
                      <a:pt x="9362" y="0"/>
                    </a:lnTo>
                    <a:lnTo>
                      <a:pt x="4681" y="0"/>
                    </a:lnTo>
                    <a:lnTo>
                      <a:pt x="0" y="7022"/>
                    </a:lnTo>
                    <a:lnTo>
                      <a:pt x="4681" y="16384"/>
                    </a:lnTo>
                    <a:lnTo>
                      <a:pt x="14043" y="16384"/>
                    </a:lnTo>
                    <a:lnTo>
                      <a:pt x="16384" y="11703"/>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7" name="Drawing 98"/>
              <p:cNvSpPr>
                <a:spLocks noChangeAspect="1"/>
              </p:cNvSpPr>
              <p:nvPr/>
            </p:nvSpPr>
            <p:spPr bwMode="auto">
              <a:xfrm>
                <a:off x="-1100" y="-21927"/>
                <a:ext cx="19034" cy="134"/>
              </a:xfrm>
              <a:custGeom>
                <a:avLst/>
                <a:gdLst/>
                <a:ahLst/>
                <a:cxnLst>
                  <a:cxn ang="0">
                    <a:pos x="7151" y="1098"/>
                  </a:cxn>
                  <a:cxn ang="0">
                    <a:pos x="6084" y="1587"/>
                  </a:cxn>
                  <a:cxn ang="0">
                    <a:pos x="5710" y="1983"/>
                  </a:cxn>
                  <a:cxn ang="0">
                    <a:pos x="6137" y="2319"/>
                  </a:cxn>
                  <a:cxn ang="0">
                    <a:pos x="5550" y="2776"/>
                  </a:cxn>
                  <a:cxn ang="0">
                    <a:pos x="4643" y="3265"/>
                  </a:cxn>
                  <a:cxn ang="0">
                    <a:pos x="5123" y="3814"/>
                  </a:cxn>
                  <a:cxn ang="0">
                    <a:pos x="5977" y="3753"/>
                  </a:cxn>
                  <a:cxn ang="0">
                    <a:pos x="5017" y="4668"/>
                  </a:cxn>
                  <a:cxn ang="0">
                    <a:pos x="4483" y="5522"/>
                  </a:cxn>
                  <a:cxn ang="0">
                    <a:pos x="5070" y="5400"/>
                  </a:cxn>
                  <a:cxn ang="0">
                    <a:pos x="5550" y="4638"/>
                  </a:cxn>
                  <a:cxn ang="0">
                    <a:pos x="5550" y="5034"/>
                  </a:cxn>
                  <a:cxn ang="0">
                    <a:pos x="6084" y="5004"/>
                  </a:cxn>
                  <a:cxn ang="0">
                    <a:pos x="6084" y="5370"/>
                  </a:cxn>
                  <a:cxn ang="0">
                    <a:pos x="5123" y="6804"/>
                  </a:cxn>
                  <a:cxn ang="0">
                    <a:pos x="5283" y="7170"/>
                  </a:cxn>
                  <a:cxn ang="0">
                    <a:pos x="6724" y="7414"/>
                  </a:cxn>
                  <a:cxn ang="0">
                    <a:pos x="8432" y="7322"/>
                  </a:cxn>
                  <a:cxn ang="0">
                    <a:pos x="7365" y="8177"/>
                  </a:cxn>
                  <a:cxn ang="0">
                    <a:pos x="7792" y="9001"/>
                  </a:cxn>
                  <a:cxn ang="0">
                    <a:pos x="8005" y="9641"/>
                  </a:cxn>
                  <a:cxn ang="0">
                    <a:pos x="7578" y="10526"/>
                  </a:cxn>
                  <a:cxn ang="0">
                    <a:pos x="4856" y="11014"/>
                  </a:cxn>
                  <a:cxn ang="0">
                    <a:pos x="4696" y="12296"/>
                  </a:cxn>
                  <a:cxn ang="0">
                    <a:pos x="2348" y="13089"/>
                  </a:cxn>
                  <a:cxn ang="0">
                    <a:pos x="3843" y="13272"/>
                  </a:cxn>
                  <a:cxn ang="0">
                    <a:pos x="5283" y="14065"/>
                  </a:cxn>
                  <a:cxn ang="0">
                    <a:pos x="7418" y="13821"/>
                  </a:cxn>
                  <a:cxn ang="0">
                    <a:pos x="4483" y="14431"/>
                  </a:cxn>
                  <a:cxn ang="0">
                    <a:pos x="961" y="15835"/>
                  </a:cxn>
                  <a:cxn ang="0">
                    <a:pos x="961" y="16262"/>
                  </a:cxn>
                  <a:cxn ang="0">
                    <a:pos x="2989" y="15957"/>
                  </a:cxn>
                  <a:cxn ang="0">
                    <a:pos x="4696" y="15835"/>
                  </a:cxn>
                  <a:cxn ang="0">
                    <a:pos x="6618" y="15835"/>
                  </a:cxn>
                  <a:cxn ang="0">
                    <a:pos x="8272" y="15865"/>
                  </a:cxn>
                  <a:cxn ang="0">
                    <a:pos x="10140" y="15865"/>
                  </a:cxn>
                  <a:cxn ang="0">
                    <a:pos x="14036" y="15957"/>
                  </a:cxn>
                  <a:cxn ang="0">
                    <a:pos x="13769" y="14889"/>
                  </a:cxn>
                  <a:cxn ang="0">
                    <a:pos x="14623" y="14248"/>
                  </a:cxn>
                  <a:cxn ang="0">
                    <a:pos x="16224" y="13302"/>
                  </a:cxn>
                  <a:cxn ang="0">
                    <a:pos x="14036" y="12204"/>
                  </a:cxn>
                  <a:cxn ang="0">
                    <a:pos x="13876" y="11624"/>
                  </a:cxn>
                  <a:cxn ang="0">
                    <a:pos x="13022" y="10282"/>
                  </a:cxn>
                  <a:cxn ang="0">
                    <a:pos x="13769" y="10099"/>
                  </a:cxn>
                  <a:cxn ang="0">
                    <a:pos x="12061" y="8390"/>
                  </a:cxn>
                  <a:cxn ang="0">
                    <a:pos x="11528" y="6346"/>
                  </a:cxn>
                  <a:cxn ang="0">
                    <a:pos x="9553" y="5400"/>
                  </a:cxn>
                  <a:cxn ang="0">
                    <a:pos x="10247" y="4851"/>
                  </a:cxn>
                  <a:cxn ang="0">
                    <a:pos x="11261" y="3936"/>
                  </a:cxn>
                  <a:cxn ang="0">
                    <a:pos x="12168" y="3051"/>
                  </a:cxn>
                  <a:cxn ang="0">
                    <a:pos x="11314" y="2166"/>
                  </a:cxn>
                  <a:cxn ang="0">
                    <a:pos x="8752" y="1953"/>
                  </a:cxn>
                  <a:cxn ang="0">
                    <a:pos x="8966" y="1464"/>
                  </a:cxn>
                  <a:cxn ang="0">
                    <a:pos x="10620" y="214"/>
                  </a:cxn>
                  <a:cxn ang="0">
                    <a:pos x="8646" y="31"/>
                  </a:cxn>
                  <a:cxn ang="0">
                    <a:pos x="7258" y="580"/>
                  </a:cxn>
                </a:cxnLst>
                <a:rect l="0" t="0" r="r" b="b"/>
                <a:pathLst>
                  <a:path w="16384" h="16384">
                    <a:moveTo>
                      <a:pt x="7205" y="519"/>
                    </a:moveTo>
                    <a:lnTo>
                      <a:pt x="7205" y="580"/>
                    </a:lnTo>
                    <a:lnTo>
                      <a:pt x="7151" y="641"/>
                    </a:lnTo>
                    <a:lnTo>
                      <a:pt x="7151" y="763"/>
                    </a:lnTo>
                    <a:lnTo>
                      <a:pt x="7151" y="824"/>
                    </a:lnTo>
                    <a:lnTo>
                      <a:pt x="6938" y="824"/>
                    </a:lnTo>
                    <a:lnTo>
                      <a:pt x="6938" y="946"/>
                    </a:lnTo>
                    <a:lnTo>
                      <a:pt x="7045" y="1007"/>
                    </a:lnTo>
                    <a:lnTo>
                      <a:pt x="7151" y="1098"/>
                    </a:lnTo>
                    <a:lnTo>
                      <a:pt x="6938" y="1129"/>
                    </a:lnTo>
                    <a:lnTo>
                      <a:pt x="6778" y="1190"/>
                    </a:lnTo>
                    <a:lnTo>
                      <a:pt x="6618" y="1190"/>
                    </a:lnTo>
                    <a:lnTo>
                      <a:pt x="6511" y="1251"/>
                    </a:lnTo>
                    <a:lnTo>
                      <a:pt x="6297" y="1220"/>
                    </a:lnTo>
                    <a:lnTo>
                      <a:pt x="6137" y="1251"/>
                    </a:lnTo>
                    <a:lnTo>
                      <a:pt x="6137" y="1434"/>
                    </a:lnTo>
                    <a:lnTo>
                      <a:pt x="6084" y="1464"/>
                    </a:lnTo>
                    <a:lnTo>
                      <a:pt x="6084" y="1587"/>
                    </a:lnTo>
                    <a:lnTo>
                      <a:pt x="5977" y="1678"/>
                    </a:lnTo>
                    <a:lnTo>
                      <a:pt x="6084" y="1709"/>
                    </a:lnTo>
                    <a:lnTo>
                      <a:pt x="6137" y="1800"/>
                    </a:lnTo>
                    <a:lnTo>
                      <a:pt x="6084" y="1800"/>
                    </a:lnTo>
                    <a:lnTo>
                      <a:pt x="5924" y="1739"/>
                    </a:lnTo>
                    <a:lnTo>
                      <a:pt x="5764" y="1800"/>
                    </a:lnTo>
                    <a:lnTo>
                      <a:pt x="5764" y="1831"/>
                    </a:lnTo>
                    <a:lnTo>
                      <a:pt x="5764" y="1861"/>
                    </a:lnTo>
                    <a:lnTo>
                      <a:pt x="5710" y="1983"/>
                    </a:lnTo>
                    <a:lnTo>
                      <a:pt x="5710" y="2075"/>
                    </a:lnTo>
                    <a:lnTo>
                      <a:pt x="5924" y="2105"/>
                    </a:lnTo>
                    <a:lnTo>
                      <a:pt x="6137" y="2105"/>
                    </a:lnTo>
                    <a:lnTo>
                      <a:pt x="6297" y="2105"/>
                    </a:lnTo>
                    <a:lnTo>
                      <a:pt x="6191" y="2197"/>
                    </a:lnTo>
                    <a:lnTo>
                      <a:pt x="5977" y="2227"/>
                    </a:lnTo>
                    <a:lnTo>
                      <a:pt x="6084" y="2227"/>
                    </a:lnTo>
                    <a:lnTo>
                      <a:pt x="6191" y="2288"/>
                    </a:lnTo>
                    <a:lnTo>
                      <a:pt x="6137" y="2319"/>
                    </a:lnTo>
                    <a:lnTo>
                      <a:pt x="5924" y="2441"/>
                    </a:lnTo>
                    <a:lnTo>
                      <a:pt x="5924" y="2471"/>
                    </a:lnTo>
                    <a:lnTo>
                      <a:pt x="5870" y="2471"/>
                    </a:lnTo>
                    <a:lnTo>
                      <a:pt x="5870" y="2563"/>
                    </a:lnTo>
                    <a:lnTo>
                      <a:pt x="5870" y="2654"/>
                    </a:lnTo>
                    <a:lnTo>
                      <a:pt x="5764" y="2654"/>
                    </a:lnTo>
                    <a:lnTo>
                      <a:pt x="5657" y="2685"/>
                    </a:lnTo>
                    <a:lnTo>
                      <a:pt x="5550" y="2715"/>
                    </a:lnTo>
                    <a:lnTo>
                      <a:pt x="5550" y="2776"/>
                    </a:lnTo>
                    <a:lnTo>
                      <a:pt x="5444" y="2837"/>
                    </a:lnTo>
                    <a:lnTo>
                      <a:pt x="5283" y="2959"/>
                    </a:lnTo>
                    <a:lnTo>
                      <a:pt x="5283" y="3021"/>
                    </a:lnTo>
                    <a:lnTo>
                      <a:pt x="5283" y="3082"/>
                    </a:lnTo>
                    <a:lnTo>
                      <a:pt x="5230" y="3204"/>
                    </a:lnTo>
                    <a:lnTo>
                      <a:pt x="5123" y="3204"/>
                    </a:lnTo>
                    <a:lnTo>
                      <a:pt x="5017" y="3204"/>
                    </a:lnTo>
                    <a:lnTo>
                      <a:pt x="4803" y="3204"/>
                    </a:lnTo>
                    <a:lnTo>
                      <a:pt x="4643" y="3265"/>
                    </a:lnTo>
                    <a:lnTo>
                      <a:pt x="4643" y="3326"/>
                    </a:lnTo>
                    <a:lnTo>
                      <a:pt x="4856" y="3387"/>
                    </a:lnTo>
                    <a:lnTo>
                      <a:pt x="4856" y="3417"/>
                    </a:lnTo>
                    <a:lnTo>
                      <a:pt x="4910" y="3417"/>
                    </a:lnTo>
                    <a:lnTo>
                      <a:pt x="4910" y="3448"/>
                    </a:lnTo>
                    <a:lnTo>
                      <a:pt x="4856" y="3570"/>
                    </a:lnTo>
                    <a:lnTo>
                      <a:pt x="5017" y="3661"/>
                    </a:lnTo>
                    <a:lnTo>
                      <a:pt x="5123" y="3783"/>
                    </a:lnTo>
                    <a:lnTo>
                      <a:pt x="5123" y="3814"/>
                    </a:lnTo>
                    <a:lnTo>
                      <a:pt x="5230" y="3814"/>
                    </a:lnTo>
                    <a:lnTo>
                      <a:pt x="5337" y="3783"/>
                    </a:lnTo>
                    <a:lnTo>
                      <a:pt x="5550" y="3753"/>
                    </a:lnTo>
                    <a:lnTo>
                      <a:pt x="5710" y="3661"/>
                    </a:lnTo>
                    <a:lnTo>
                      <a:pt x="5870" y="3661"/>
                    </a:lnTo>
                    <a:lnTo>
                      <a:pt x="5924" y="3631"/>
                    </a:lnTo>
                    <a:lnTo>
                      <a:pt x="5977" y="3631"/>
                    </a:lnTo>
                    <a:lnTo>
                      <a:pt x="5977" y="3661"/>
                    </a:lnTo>
                    <a:lnTo>
                      <a:pt x="5977" y="3753"/>
                    </a:lnTo>
                    <a:lnTo>
                      <a:pt x="5764" y="3905"/>
                    </a:lnTo>
                    <a:lnTo>
                      <a:pt x="5657" y="4027"/>
                    </a:lnTo>
                    <a:lnTo>
                      <a:pt x="5497" y="4149"/>
                    </a:lnTo>
                    <a:lnTo>
                      <a:pt x="5337" y="4241"/>
                    </a:lnTo>
                    <a:lnTo>
                      <a:pt x="5283" y="4271"/>
                    </a:lnTo>
                    <a:lnTo>
                      <a:pt x="5230" y="4424"/>
                    </a:lnTo>
                    <a:lnTo>
                      <a:pt x="5123" y="4516"/>
                    </a:lnTo>
                    <a:lnTo>
                      <a:pt x="5070" y="4607"/>
                    </a:lnTo>
                    <a:lnTo>
                      <a:pt x="5017" y="4668"/>
                    </a:lnTo>
                    <a:lnTo>
                      <a:pt x="4856" y="4790"/>
                    </a:lnTo>
                    <a:lnTo>
                      <a:pt x="4803" y="4882"/>
                    </a:lnTo>
                    <a:lnTo>
                      <a:pt x="4803" y="5004"/>
                    </a:lnTo>
                    <a:lnTo>
                      <a:pt x="4696" y="5034"/>
                    </a:lnTo>
                    <a:lnTo>
                      <a:pt x="4910" y="5034"/>
                    </a:lnTo>
                    <a:lnTo>
                      <a:pt x="5017" y="5126"/>
                    </a:lnTo>
                    <a:lnTo>
                      <a:pt x="4910" y="5248"/>
                    </a:lnTo>
                    <a:lnTo>
                      <a:pt x="4696" y="5370"/>
                    </a:lnTo>
                    <a:lnTo>
                      <a:pt x="4483" y="5522"/>
                    </a:lnTo>
                    <a:lnTo>
                      <a:pt x="4376" y="5705"/>
                    </a:lnTo>
                    <a:lnTo>
                      <a:pt x="4216" y="5827"/>
                    </a:lnTo>
                    <a:lnTo>
                      <a:pt x="4056" y="5980"/>
                    </a:lnTo>
                    <a:lnTo>
                      <a:pt x="4056" y="6011"/>
                    </a:lnTo>
                    <a:lnTo>
                      <a:pt x="4269" y="6072"/>
                    </a:lnTo>
                    <a:lnTo>
                      <a:pt x="4430" y="5980"/>
                    </a:lnTo>
                    <a:lnTo>
                      <a:pt x="4643" y="5736"/>
                    </a:lnTo>
                    <a:lnTo>
                      <a:pt x="4910" y="5522"/>
                    </a:lnTo>
                    <a:lnTo>
                      <a:pt x="5070" y="5400"/>
                    </a:lnTo>
                    <a:lnTo>
                      <a:pt x="5230" y="5278"/>
                    </a:lnTo>
                    <a:lnTo>
                      <a:pt x="5230" y="5217"/>
                    </a:lnTo>
                    <a:lnTo>
                      <a:pt x="5283" y="5126"/>
                    </a:lnTo>
                    <a:lnTo>
                      <a:pt x="5283" y="5004"/>
                    </a:lnTo>
                    <a:lnTo>
                      <a:pt x="5283" y="4851"/>
                    </a:lnTo>
                    <a:lnTo>
                      <a:pt x="5283" y="4760"/>
                    </a:lnTo>
                    <a:lnTo>
                      <a:pt x="5337" y="4760"/>
                    </a:lnTo>
                    <a:lnTo>
                      <a:pt x="5444" y="4729"/>
                    </a:lnTo>
                    <a:lnTo>
                      <a:pt x="5550" y="4638"/>
                    </a:lnTo>
                    <a:lnTo>
                      <a:pt x="5870" y="4485"/>
                    </a:lnTo>
                    <a:lnTo>
                      <a:pt x="5924" y="4485"/>
                    </a:lnTo>
                    <a:lnTo>
                      <a:pt x="5870" y="4607"/>
                    </a:lnTo>
                    <a:lnTo>
                      <a:pt x="5710" y="4760"/>
                    </a:lnTo>
                    <a:lnTo>
                      <a:pt x="5497" y="4912"/>
                    </a:lnTo>
                    <a:lnTo>
                      <a:pt x="5444" y="5034"/>
                    </a:lnTo>
                    <a:lnTo>
                      <a:pt x="5444" y="5126"/>
                    </a:lnTo>
                    <a:lnTo>
                      <a:pt x="5497" y="5034"/>
                    </a:lnTo>
                    <a:lnTo>
                      <a:pt x="5550" y="5034"/>
                    </a:lnTo>
                    <a:lnTo>
                      <a:pt x="5657" y="5034"/>
                    </a:lnTo>
                    <a:lnTo>
                      <a:pt x="5710" y="4973"/>
                    </a:lnTo>
                    <a:lnTo>
                      <a:pt x="5764" y="4973"/>
                    </a:lnTo>
                    <a:lnTo>
                      <a:pt x="5870" y="5004"/>
                    </a:lnTo>
                    <a:lnTo>
                      <a:pt x="5924" y="5034"/>
                    </a:lnTo>
                    <a:lnTo>
                      <a:pt x="5977" y="5095"/>
                    </a:lnTo>
                    <a:lnTo>
                      <a:pt x="5977" y="5034"/>
                    </a:lnTo>
                    <a:lnTo>
                      <a:pt x="6084" y="5034"/>
                    </a:lnTo>
                    <a:lnTo>
                      <a:pt x="6084" y="5004"/>
                    </a:lnTo>
                    <a:lnTo>
                      <a:pt x="6137" y="4790"/>
                    </a:lnTo>
                    <a:lnTo>
                      <a:pt x="6191" y="4851"/>
                    </a:lnTo>
                    <a:lnTo>
                      <a:pt x="6404" y="4912"/>
                    </a:lnTo>
                    <a:lnTo>
                      <a:pt x="6564" y="5034"/>
                    </a:lnTo>
                    <a:lnTo>
                      <a:pt x="6564" y="5095"/>
                    </a:lnTo>
                    <a:lnTo>
                      <a:pt x="6351" y="5095"/>
                    </a:lnTo>
                    <a:lnTo>
                      <a:pt x="6191" y="5156"/>
                    </a:lnTo>
                    <a:lnTo>
                      <a:pt x="6137" y="5248"/>
                    </a:lnTo>
                    <a:lnTo>
                      <a:pt x="6084" y="5370"/>
                    </a:lnTo>
                    <a:lnTo>
                      <a:pt x="6084" y="5461"/>
                    </a:lnTo>
                    <a:lnTo>
                      <a:pt x="5977" y="5522"/>
                    </a:lnTo>
                    <a:lnTo>
                      <a:pt x="6084" y="5644"/>
                    </a:lnTo>
                    <a:lnTo>
                      <a:pt x="6191" y="5766"/>
                    </a:lnTo>
                    <a:lnTo>
                      <a:pt x="6191" y="5980"/>
                    </a:lnTo>
                    <a:lnTo>
                      <a:pt x="5924" y="6133"/>
                    </a:lnTo>
                    <a:lnTo>
                      <a:pt x="5657" y="6377"/>
                    </a:lnTo>
                    <a:lnTo>
                      <a:pt x="5337" y="6621"/>
                    </a:lnTo>
                    <a:lnTo>
                      <a:pt x="5123" y="6804"/>
                    </a:lnTo>
                    <a:lnTo>
                      <a:pt x="5123" y="6956"/>
                    </a:lnTo>
                    <a:lnTo>
                      <a:pt x="4910" y="6834"/>
                    </a:lnTo>
                    <a:lnTo>
                      <a:pt x="4856" y="6926"/>
                    </a:lnTo>
                    <a:lnTo>
                      <a:pt x="4856" y="7170"/>
                    </a:lnTo>
                    <a:lnTo>
                      <a:pt x="4910" y="7444"/>
                    </a:lnTo>
                    <a:lnTo>
                      <a:pt x="5017" y="7536"/>
                    </a:lnTo>
                    <a:lnTo>
                      <a:pt x="5123" y="7536"/>
                    </a:lnTo>
                    <a:lnTo>
                      <a:pt x="5230" y="7231"/>
                    </a:lnTo>
                    <a:lnTo>
                      <a:pt x="5283" y="7170"/>
                    </a:lnTo>
                    <a:lnTo>
                      <a:pt x="5337" y="7170"/>
                    </a:lnTo>
                    <a:lnTo>
                      <a:pt x="5550" y="7292"/>
                    </a:lnTo>
                    <a:lnTo>
                      <a:pt x="5870" y="7475"/>
                    </a:lnTo>
                    <a:lnTo>
                      <a:pt x="5977" y="7567"/>
                    </a:lnTo>
                    <a:lnTo>
                      <a:pt x="6137" y="7444"/>
                    </a:lnTo>
                    <a:lnTo>
                      <a:pt x="6191" y="7292"/>
                    </a:lnTo>
                    <a:lnTo>
                      <a:pt x="6351" y="7292"/>
                    </a:lnTo>
                    <a:lnTo>
                      <a:pt x="6564" y="7353"/>
                    </a:lnTo>
                    <a:lnTo>
                      <a:pt x="6724" y="7414"/>
                    </a:lnTo>
                    <a:lnTo>
                      <a:pt x="6991" y="7444"/>
                    </a:lnTo>
                    <a:lnTo>
                      <a:pt x="7205" y="7414"/>
                    </a:lnTo>
                    <a:lnTo>
                      <a:pt x="7365" y="7353"/>
                    </a:lnTo>
                    <a:lnTo>
                      <a:pt x="7418" y="7353"/>
                    </a:lnTo>
                    <a:lnTo>
                      <a:pt x="7578" y="7353"/>
                    </a:lnTo>
                    <a:lnTo>
                      <a:pt x="7685" y="7292"/>
                    </a:lnTo>
                    <a:lnTo>
                      <a:pt x="8005" y="7231"/>
                    </a:lnTo>
                    <a:lnTo>
                      <a:pt x="8112" y="7292"/>
                    </a:lnTo>
                    <a:lnTo>
                      <a:pt x="8432" y="7322"/>
                    </a:lnTo>
                    <a:lnTo>
                      <a:pt x="8646" y="7353"/>
                    </a:lnTo>
                    <a:lnTo>
                      <a:pt x="8486" y="7444"/>
                    </a:lnTo>
                    <a:lnTo>
                      <a:pt x="8325" y="7414"/>
                    </a:lnTo>
                    <a:lnTo>
                      <a:pt x="8272" y="7444"/>
                    </a:lnTo>
                    <a:lnTo>
                      <a:pt x="8059" y="7536"/>
                    </a:lnTo>
                    <a:lnTo>
                      <a:pt x="7845" y="7689"/>
                    </a:lnTo>
                    <a:lnTo>
                      <a:pt x="7632" y="7841"/>
                    </a:lnTo>
                    <a:lnTo>
                      <a:pt x="7418" y="8024"/>
                    </a:lnTo>
                    <a:lnTo>
                      <a:pt x="7365" y="8177"/>
                    </a:lnTo>
                    <a:lnTo>
                      <a:pt x="7365" y="8299"/>
                    </a:lnTo>
                    <a:lnTo>
                      <a:pt x="7418" y="8451"/>
                    </a:lnTo>
                    <a:lnTo>
                      <a:pt x="7472" y="8543"/>
                    </a:lnTo>
                    <a:lnTo>
                      <a:pt x="7578" y="8695"/>
                    </a:lnTo>
                    <a:lnTo>
                      <a:pt x="7578" y="8756"/>
                    </a:lnTo>
                    <a:lnTo>
                      <a:pt x="7685" y="8665"/>
                    </a:lnTo>
                    <a:lnTo>
                      <a:pt x="7685" y="8695"/>
                    </a:lnTo>
                    <a:lnTo>
                      <a:pt x="7792" y="8817"/>
                    </a:lnTo>
                    <a:lnTo>
                      <a:pt x="7792" y="9001"/>
                    </a:lnTo>
                    <a:lnTo>
                      <a:pt x="8005" y="8940"/>
                    </a:lnTo>
                    <a:lnTo>
                      <a:pt x="8325" y="8940"/>
                    </a:lnTo>
                    <a:lnTo>
                      <a:pt x="8646" y="8787"/>
                    </a:lnTo>
                    <a:lnTo>
                      <a:pt x="8752" y="8878"/>
                    </a:lnTo>
                    <a:lnTo>
                      <a:pt x="8646" y="8940"/>
                    </a:lnTo>
                    <a:lnTo>
                      <a:pt x="8539" y="9123"/>
                    </a:lnTo>
                    <a:lnTo>
                      <a:pt x="8432" y="9306"/>
                    </a:lnTo>
                    <a:lnTo>
                      <a:pt x="8219" y="9397"/>
                    </a:lnTo>
                    <a:lnTo>
                      <a:pt x="8005" y="9641"/>
                    </a:lnTo>
                    <a:lnTo>
                      <a:pt x="8112" y="9672"/>
                    </a:lnTo>
                    <a:lnTo>
                      <a:pt x="8272" y="9733"/>
                    </a:lnTo>
                    <a:lnTo>
                      <a:pt x="8059" y="9885"/>
                    </a:lnTo>
                    <a:lnTo>
                      <a:pt x="7845" y="10038"/>
                    </a:lnTo>
                    <a:lnTo>
                      <a:pt x="7792" y="10160"/>
                    </a:lnTo>
                    <a:lnTo>
                      <a:pt x="7845" y="10282"/>
                    </a:lnTo>
                    <a:lnTo>
                      <a:pt x="8005" y="10373"/>
                    </a:lnTo>
                    <a:lnTo>
                      <a:pt x="7845" y="10404"/>
                    </a:lnTo>
                    <a:lnTo>
                      <a:pt x="7578" y="10526"/>
                    </a:lnTo>
                    <a:lnTo>
                      <a:pt x="7258" y="10496"/>
                    </a:lnTo>
                    <a:lnTo>
                      <a:pt x="6831" y="10465"/>
                    </a:lnTo>
                    <a:lnTo>
                      <a:pt x="6191" y="10373"/>
                    </a:lnTo>
                    <a:lnTo>
                      <a:pt x="5710" y="10465"/>
                    </a:lnTo>
                    <a:lnTo>
                      <a:pt x="5123" y="10648"/>
                    </a:lnTo>
                    <a:lnTo>
                      <a:pt x="4643" y="10862"/>
                    </a:lnTo>
                    <a:lnTo>
                      <a:pt x="4163" y="11075"/>
                    </a:lnTo>
                    <a:lnTo>
                      <a:pt x="4269" y="11136"/>
                    </a:lnTo>
                    <a:lnTo>
                      <a:pt x="4856" y="11014"/>
                    </a:lnTo>
                    <a:lnTo>
                      <a:pt x="5283" y="10984"/>
                    </a:lnTo>
                    <a:lnTo>
                      <a:pt x="5283" y="11197"/>
                    </a:lnTo>
                    <a:lnTo>
                      <a:pt x="5123" y="11441"/>
                    </a:lnTo>
                    <a:lnTo>
                      <a:pt x="5123" y="11624"/>
                    </a:lnTo>
                    <a:lnTo>
                      <a:pt x="5123" y="11716"/>
                    </a:lnTo>
                    <a:lnTo>
                      <a:pt x="5283" y="11838"/>
                    </a:lnTo>
                    <a:lnTo>
                      <a:pt x="5070" y="11991"/>
                    </a:lnTo>
                    <a:lnTo>
                      <a:pt x="5017" y="12052"/>
                    </a:lnTo>
                    <a:lnTo>
                      <a:pt x="4696" y="12296"/>
                    </a:lnTo>
                    <a:lnTo>
                      <a:pt x="4376" y="12357"/>
                    </a:lnTo>
                    <a:lnTo>
                      <a:pt x="3949" y="12479"/>
                    </a:lnTo>
                    <a:lnTo>
                      <a:pt x="3522" y="12570"/>
                    </a:lnTo>
                    <a:lnTo>
                      <a:pt x="2989" y="12662"/>
                    </a:lnTo>
                    <a:lnTo>
                      <a:pt x="2562" y="12723"/>
                    </a:lnTo>
                    <a:lnTo>
                      <a:pt x="2241" y="12784"/>
                    </a:lnTo>
                    <a:lnTo>
                      <a:pt x="2295" y="12845"/>
                    </a:lnTo>
                    <a:lnTo>
                      <a:pt x="2295" y="12967"/>
                    </a:lnTo>
                    <a:lnTo>
                      <a:pt x="2348" y="13089"/>
                    </a:lnTo>
                    <a:lnTo>
                      <a:pt x="2455" y="13211"/>
                    </a:lnTo>
                    <a:lnTo>
                      <a:pt x="2508" y="13272"/>
                    </a:lnTo>
                    <a:lnTo>
                      <a:pt x="2508" y="13302"/>
                    </a:lnTo>
                    <a:lnTo>
                      <a:pt x="2722" y="13333"/>
                    </a:lnTo>
                    <a:lnTo>
                      <a:pt x="2989" y="13333"/>
                    </a:lnTo>
                    <a:lnTo>
                      <a:pt x="3362" y="13180"/>
                    </a:lnTo>
                    <a:lnTo>
                      <a:pt x="3736" y="13150"/>
                    </a:lnTo>
                    <a:lnTo>
                      <a:pt x="3843" y="13180"/>
                    </a:lnTo>
                    <a:lnTo>
                      <a:pt x="3843" y="13272"/>
                    </a:lnTo>
                    <a:lnTo>
                      <a:pt x="3843" y="13455"/>
                    </a:lnTo>
                    <a:lnTo>
                      <a:pt x="3949" y="13577"/>
                    </a:lnTo>
                    <a:lnTo>
                      <a:pt x="4376" y="13638"/>
                    </a:lnTo>
                    <a:lnTo>
                      <a:pt x="4696" y="13547"/>
                    </a:lnTo>
                    <a:lnTo>
                      <a:pt x="4803" y="13547"/>
                    </a:lnTo>
                    <a:lnTo>
                      <a:pt x="4910" y="13577"/>
                    </a:lnTo>
                    <a:lnTo>
                      <a:pt x="5017" y="13699"/>
                    </a:lnTo>
                    <a:lnTo>
                      <a:pt x="5123" y="13913"/>
                    </a:lnTo>
                    <a:lnTo>
                      <a:pt x="5283" y="14065"/>
                    </a:lnTo>
                    <a:lnTo>
                      <a:pt x="5497" y="14157"/>
                    </a:lnTo>
                    <a:lnTo>
                      <a:pt x="5764" y="14187"/>
                    </a:lnTo>
                    <a:lnTo>
                      <a:pt x="6084" y="14126"/>
                    </a:lnTo>
                    <a:lnTo>
                      <a:pt x="6297" y="14004"/>
                    </a:lnTo>
                    <a:lnTo>
                      <a:pt x="6564" y="13913"/>
                    </a:lnTo>
                    <a:lnTo>
                      <a:pt x="6778" y="13882"/>
                    </a:lnTo>
                    <a:lnTo>
                      <a:pt x="7205" y="13760"/>
                    </a:lnTo>
                    <a:lnTo>
                      <a:pt x="7418" y="13669"/>
                    </a:lnTo>
                    <a:lnTo>
                      <a:pt x="7418" y="13821"/>
                    </a:lnTo>
                    <a:lnTo>
                      <a:pt x="7205" y="14004"/>
                    </a:lnTo>
                    <a:lnTo>
                      <a:pt x="6778" y="14187"/>
                    </a:lnTo>
                    <a:lnTo>
                      <a:pt x="6404" y="14370"/>
                    </a:lnTo>
                    <a:lnTo>
                      <a:pt x="6297" y="14492"/>
                    </a:lnTo>
                    <a:lnTo>
                      <a:pt x="6137" y="14553"/>
                    </a:lnTo>
                    <a:lnTo>
                      <a:pt x="5977" y="14614"/>
                    </a:lnTo>
                    <a:lnTo>
                      <a:pt x="5657" y="14553"/>
                    </a:lnTo>
                    <a:lnTo>
                      <a:pt x="5070" y="14492"/>
                    </a:lnTo>
                    <a:lnTo>
                      <a:pt x="4483" y="14431"/>
                    </a:lnTo>
                    <a:lnTo>
                      <a:pt x="3949" y="14431"/>
                    </a:lnTo>
                    <a:lnTo>
                      <a:pt x="3949" y="14492"/>
                    </a:lnTo>
                    <a:lnTo>
                      <a:pt x="3629" y="14645"/>
                    </a:lnTo>
                    <a:lnTo>
                      <a:pt x="3202" y="14736"/>
                    </a:lnTo>
                    <a:lnTo>
                      <a:pt x="2882" y="15011"/>
                    </a:lnTo>
                    <a:lnTo>
                      <a:pt x="2295" y="15255"/>
                    </a:lnTo>
                    <a:lnTo>
                      <a:pt x="1708" y="15499"/>
                    </a:lnTo>
                    <a:lnTo>
                      <a:pt x="1281" y="15652"/>
                    </a:lnTo>
                    <a:lnTo>
                      <a:pt x="961" y="15835"/>
                    </a:lnTo>
                    <a:lnTo>
                      <a:pt x="587" y="15896"/>
                    </a:lnTo>
                    <a:lnTo>
                      <a:pt x="320" y="15987"/>
                    </a:lnTo>
                    <a:lnTo>
                      <a:pt x="107" y="16140"/>
                    </a:lnTo>
                    <a:lnTo>
                      <a:pt x="0" y="16231"/>
                    </a:lnTo>
                    <a:lnTo>
                      <a:pt x="213" y="16109"/>
                    </a:lnTo>
                    <a:lnTo>
                      <a:pt x="374" y="16079"/>
                    </a:lnTo>
                    <a:lnTo>
                      <a:pt x="587" y="16140"/>
                    </a:lnTo>
                    <a:lnTo>
                      <a:pt x="747" y="16262"/>
                    </a:lnTo>
                    <a:lnTo>
                      <a:pt x="961" y="16262"/>
                    </a:lnTo>
                    <a:lnTo>
                      <a:pt x="854" y="16262"/>
                    </a:lnTo>
                    <a:lnTo>
                      <a:pt x="1014" y="16384"/>
                    </a:lnTo>
                    <a:lnTo>
                      <a:pt x="1174" y="16323"/>
                    </a:lnTo>
                    <a:lnTo>
                      <a:pt x="1388" y="16109"/>
                    </a:lnTo>
                    <a:lnTo>
                      <a:pt x="1815" y="16018"/>
                    </a:lnTo>
                    <a:lnTo>
                      <a:pt x="2135" y="15835"/>
                    </a:lnTo>
                    <a:lnTo>
                      <a:pt x="2455" y="15865"/>
                    </a:lnTo>
                    <a:lnTo>
                      <a:pt x="2775" y="15896"/>
                    </a:lnTo>
                    <a:lnTo>
                      <a:pt x="2989" y="15957"/>
                    </a:lnTo>
                    <a:lnTo>
                      <a:pt x="3309" y="15957"/>
                    </a:lnTo>
                    <a:lnTo>
                      <a:pt x="3522" y="16018"/>
                    </a:lnTo>
                    <a:lnTo>
                      <a:pt x="3736" y="16109"/>
                    </a:lnTo>
                    <a:lnTo>
                      <a:pt x="3949" y="16231"/>
                    </a:lnTo>
                    <a:lnTo>
                      <a:pt x="4056" y="16262"/>
                    </a:lnTo>
                    <a:lnTo>
                      <a:pt x="4216" y="16262"/>
                    </a:lnTo>
                    <a:lnTo>
                      <a:pt x="4269" y="16201"/>
                    </a:lnTo>
                    <a:lnTo>
                      <a:pt x="4483" y="16109"/>
                    </a:lnTo>
                    <a:lnTo>
                      <a:pt x="4696" y="15835"/>
                    </a:lnTo>
                    <a:lnTo>
                      <a:pt x="4856" y="15621"/>
                    </a:lnTo>
                    <a:lnTo>
                      <a:pt x="5017" y="15591"/>
                    </a:lnTo>
                    <a:lnTo>
                      <a:pt x="5070" y="15621"/>
                    </a:lnTo>
                    <a:lnTo>
                      <a:pt x="5283" y="15652"/>
                    </a:lnTo>
                    <a:lnTo>
                      <a:pt x="5710" y="15591"/>
                    </a:lnTo>
                    <a:lnTo>
                      <a:pt x="6137" y="15591"/>
                    </a:lnTo>
                    <a:lnTo>
                      <a:pt x="6351" y="15530"/>
                    </a:lnTo>
                    <a:lnTo>
                      <a:pt x="6511" y="15652"/>
                    </a:lnTo>
                    <a:lnTo>
                      <a:pt x="6618" y="15835"/>
                    </a:lnTo>
                    <a:lnTo>
                      <a:pt x="6724" y="15957"/>
                    </a:lnTo>
                    <a:lnTo>
                      <a:pt x="6778" y="16018"/>
                    </a:lnTo>
                    <a:lnTo>
                      <a:pt x="6831" y="16018"/>
                    </a:lnTo>
                    <a:lnTo>
                      <a:pt x="6991" y="15957"/>
                    </a:lnTo>
                    <a:lnTo>
                      <a:pt x="7365" y="15896"/>
                    </a:lnTo>
                    <a:lnTo>
                      <a:pt x="7685" y="16018"/>
                    </a:lnTo>
                    <a:lnTo>
                      <a:pt x="7898" y="15987"/>
                    </a:lnTo>
                    <a:lnTo>
                      <a:pt x="7845" y="15835"/>
                    </a:lnTo>
                    <a:lnTo>
                      <a:pt x="8272" y="15865"/>
                    </a:lnTo>
                    <a:lnTo>
                      <a:pt x="8752" y="15896"/>
                    </a:lnTo>
                    <a:lnTo>
                      <a:pt x="8912" y="15865"/>
                    </a:lnTo>
                    <a:lnTo>
                      <a:pt x="9179" y="15835"/>
                    </a:lnTo>
                    <a:lnTo>
                      <a:pt x="9286" y="15713"/>
                    </a:lnTo>
                    <a:lnTo>
                      <a:pt x="9339" y="15591"/>
                    </a:lnTo>
                    <a:lnTo>
                      <a:pt x="9500" y="15713"/>
                    </a:lnTo>
                    <a:lnTo>
                      <a:pt x="9766" y="15774"/>
                    </a:lnTo>
                    <a:lnTo>
                      <a:pt x="10033" y="15774"/>
                    </a:lnTo>
                    <a:lnTo>
                      <a:pt x="10140" y="15865"/>
                    </a:lnTo>
                    <a:lnTo>
                      <a:pt x="10353" y="15987"/>
                    </a:lnTo>
                    <a:lnTo>
                      <a:pt x="10674" y="15987"/>
                    </a:lnTo>
                    <a:lnTo>
                      <a:pt x="11474" y="15957"/>
                    </a:lnTo>
                    <a:lnTo>
                      <a:pt x="11741" y="15987"/>
                    </a:lnTo>
                    <a:lnTo>
                      <a:pt x="12168" y="16079"/>
                    </a:lnTo>
                    <a:lnTo>
                      <a:pt x="12595" y="16079"/>
                    </a:lnTo>
                    <a:lnTo>
                      <a:pt x="13342" y="16018"/>
                    </a:lnTo>
                    <a:lnTo>
                      <a:pt x="13769" y="15987"/>
                    </a:lnTo>
                    <a:lnTo>
                      <a:pt x="14036" y="15957"/>
                    </a:lnTo>
                    <a:lnTo>
                      <a:pt x="14089" y="15865"/>
                    </a:lnTo>
                    <a:lnTo>
                      <a:pt x="14623" y="15743"/>
                    </a:lnTo>
                    <a:lnTo>
                      <a:pt x="15050" y="15591"/>
                    </a:lnTo>
                    <a:lnTo>
                      <a:pt x="15157" y="15347"/>
                    </a:lnTo>
                    <a:lnTo>
                      <a:pt x="15103" y="15255"/>
                    </a:lnTo>
                    <a:lnTo>
                      <a:pt x="14623" y="15164"/>
                    </a:lnTo>
                    <a:lnTo>
                      <a:pt x="14196" y="15164"/>
                    </a:lnTo>
                    <a:lnTo>
                      <a:pt x="13769" y="15103"/>
                    </a:lnTo>
                    <a:lnTo>
                      <a:pt x="13769" y="14889"/>
                    </a:lnTo>
                    <a:lnTo>
                      <a:pt x="13609" y="14767"/>
                    </a:lnTo>
                    <a:lnTo>
                      <a:pt x="13769" y="14736"/>
                    </a:lnTo>
                    <a:lnTo>
                      <a:pt x="14036" y="14736"/>
                    </a:lnTo>
                    <a:lnTo>
                      <a:pt x="14089" y="14614"/>
                    </a:lnTo>
                    <a:lnTo>
                      <a:pt x="14303" y="14492"/>
                    </a:lnTo>
                    <a:lnTo>
                      <a:pt x="14249" y="14401"/>
                    </a:lnTo>
                    <a:lnTo>
                      <a:pt x="14089" y="14370"/>
                    </a:lnTo>
                    <a:lnTo>
                      <a:pt x="14303" y="14279"/>
                    </a:lnTo>
                    <a:lnTo>
                      <a:pt x="14623" y="14248"/>
                    </a:lnTo>
                    <a:lnTo>
                      <a:pt x="14730" y="14309"/>
                    </a:lnTo>
                    <a:lnTo>
                      <a:pt x="15050" y="14279"/>
                    </a:lnTo>
                    <a:lnTo>
                      <a:pt x="15157" y="14157"/>
                    </a:lnTo>
                    <a:lnTo>
                      <a:pt x="15103" y="14065"/>
                    </a:lnTo>
                    <a:lnTo>
                      <a:pt x="15103" y="13943"/>
                    </a:lnTo>
                    <a:lnTo>
                      <a:pt x="15317" y="14004"/>
                    </a:lnTo>
                    <a:lnTo>
                      <a:pt x="15583" y="13943"/>
                    </a:lnTo>
                    <a:lnTo>
                      <a:pt x="15957" y="13760"/>
                    </a:lnTo>
                    <a:lnTo>
                      <a:pt x="16224" y="13302"/>
                    </a:lnTo>
                    <a:lnTo>
                      <a:pt x="16384" y="12967"/>
                    </a:lnTo>
                    <a:lnTo>
                      <a:pt x="16331" y="12601"/>
                    </a:lnTo>
                    <a:lnTo>
                      <a:pt x="16117" y="12326"/>
                    </a:lnTo>
                    <a:lnTo>
                      <a:pt x="15797" y="12113"/>
                    </a:lnTo>
                    <a:lnTo>
                      <a:pt x="15530" y="12052"/>
                    </a:lnTo>
                    <a:lnTo>
                      <a:pt x="15050" y="11991"/>
                    </a:lnTo>
                    <a:lnTo>
                      <a:pt x="14623" y="12052"/>
                    </a:lnTo>
                    <a:lnTo>
                      <a:pt x="14249" y="11991"/>
                    </a:lnTo>
                    <a:lnTo>
                      <a:pt x="14036" y="12204"/>
                    </a:lnTo>
                    <a:lnTo>
                      <a:pt x="13822" y="12296"/>
                    </a:lnTo>
                    <a:lnTo>
                      <a:pt x="13662" y="12174"/>
                    </a:lnTo>
                    <a:lnTo>
                      <a:pt x="13449" y="12113"/>
                    </a:lnTo>
                    <a:lnTo>
                      <a:pt x="13235" y="12082"/>
                    </a:lnTo>
                    <a:lnTo>
                      <a:pt x="13182" y="12082"/>
                    </a:lnTo>
                    <a:lnTo>
                      <a:pt x="13395" y="11868"/>
                    </a:lnTo>
                    <a:lnTo>
                      <a:pt x="13609" y="11807"/>
                    </a:lnTo>
                    <a:lnTo>
                      <a:pt x="13769" y="11716"/>
                    </a:lnTo>
                    <a:lnTo>
                      <a:pt x="13876" y="11624"/>
                    </a:lnTo>
                    <a:lnTo>
                      <a:pt x="14036" y="11502"/>
                    </a:lnTo>
                    <a:lnTo>
                      <a:pt x="14089" y="11319"/>
                    </a:lnTo>
                    <a:lnTo>
                      <a:pt x="13982" y="11136"/>
                    </a:lnTo>
                    <a:lnTo>
                      <a:pt x="13822" y="10984"/>
                    </a:lnTo>
                    <a:lnTo>
                      <a:pt x="13662" y="10862"/>
                    </a:lnTo>
                    <a:lnTo>
                      <a:pt x="13609" y="10709"/>
                    </a:lnTo>
                    <a:lnTo>
                      <a:pt x="13395" y="10618"/>
                    </a:lnTo>
                    <a:lnTo>
                      <a:pt x="13182" y="10496"/>
                    </a:lnTo>
                    <a:lnTo>
                      <a:pt x="13022" y="10282"/>
                    </a:lnTo>
                    <a:lnTo>
                      <a:pt x="13182" y="10251"/>
                    </a:lnTo>
                    <a:lnTo>
                      <a:pt x="13342" y="10404"/>
                    </a:lnTo>
                    <a:lnTo>
                      <a:pt x="13449" y="10526"/>
                    </a:lnTo>
                    <a:lnTo>
                      <a:pt x="13555" y="10526"/>
                    </a:lnTo>
                    <a:lnTo>
                      <a:pt x="13662" y="10587"/>
                    </a:lnTo>
                    <a:lnTo>
                      <a:pt x="13876" y="10618"/>
                    </a:lnTo>
                    <a:lnTo>
                      <a:pt x="13982" y="10587"/>
                    </a:lnTo>
                    <a:lnTo>
                      <a:pt x="13982" y="10251"/>
                    </a:lnTo>
                    <a:lnTo>
                      <a:pt x="13769" y="10099"/>
                    </a:lnTo>
                    <a:lnTo>
                      <a:pt x="13449" y="9794"/>
                    </a:lnTo>
                    <a:lnTo>
                      <a:pt x="13449" y="9489"/>
                    </a:lnTo>
                    <a:lnTo>
                      <a:pt x="13342" y="9245"/>
                    </a:lnTo>
                    <a:lnTo>
                      <a:pt x="13235" y="9245"/>
                    </a:lnTo>
                    <a:lnTo>
                      <a:pt x="13182" y="9001"/>
                    </a:lnTo>
                    <a:lnTo>
                      <a:pt x="12968" y="8695"/>
                    </a:lnTo>
                    <a:lnTo>
                      <a:pt x="12595" y="8543"/>
                    </a:lnTo>
                    <a:lnTo>
                      <a:pt x="12115" y="8451"/>
                    </a:lnTo>
                    <a:lnTo>
                      <a:pt x="12061" y="8390"/>
                    </a:lnTo>
                    <a:lnTo>
                      <a:pt x="11954" y="8085"/>
                    </a:lnTo>
                    <a:lnTo>
                      <a:pt x="11848" y="7811"/>
                    </a:lnTo>
                    <a:lnTo>
                      <a:pt x="11688" y="7536"/>
                    </a:lnTo>
                    <a:lnTo>
                      <a:pt x="11688" y="7292"/>
                    </a:lnTo>
                    <a:lnTo>
                      <a:pt x="11688" y="7078"/>
                    </a:lnTo>
                    <a:lnTo>
                      <a:pt x="11741" y="6926"/>
                    </a:lnTo>
                    <a:lnTo>
                      <a:pt x="11741" y="6804"/>
                    </a:lnTo>
                    <a:lnTo>
                      <a:pt x="11848" y="6499"/>
                    </a:lnTo>
                    <a:lnTo>
                      <a:pt x="11528" y="6346"/>
                    </a:lnTo>
                    <a:lnTo>
                      <a:pt x="11261" y="6072"/>
                    </a:lnTo>
                    <a:lnTo>
                      <a:pt x="11101" y="5827"/>
                    </a:lnTo>
                    <a:lnTo>
                      <a:pt x="10887" y="5644"/>
                    </a:lnTo>
                    <a:lnTo>
                      <a:pt x="10567" y="5522"/>
                    </a:lnTo>
                    <a:lnTo>
                      <a:pt x="10353" y="5400"/>
                    </a:lnTo>
                    <a:lnTo>
                      <a:pt x="10140" y="5370"/>
                    </a:lnTo>
                    <a:lnTo>
                      <a:pt x="10033" y="5370"/>
                    </a:lnTo>
                    <a:lnTo>
                      <a:pt x="9926" y="5370"/>
                    </a:lnTo>
                    <a:lnTo>
                      <a:pt x="9553" y="5400"/>
                    </a:lnTo>
                    <a:lnTo>
                      <a:pt x="9286" y="5370"/>
                    </a:lnTo>
                    <a:lnTo>
                      <a:pt x="9073" y="5278"/>
                    </a:lnTo>
                    <a:lnTo>
                      <a:pt x="9073" y="5248"/>
                    </a:lnTo>
                    <a:lnTo>
                      <a:pt x="9179" y="5095"/>
                    </a:lnTo>
                    <a:lnTo>
                      <a:pt x="9393" y="5004"/>
                    </a:lnTo>
                    <a:lnTo>
                      <a:pt x="9713" y="5004"/>
                    </a:lnTo>
                    <a:lnTo>
                      <a:pt x="10033" y="5004"/>
                    </a:lnTo>
                    <a:lnTo>
                      <a:pt x="10407" y="4973"/>
                    </a:lnTo>
                    <a:lnTo>
                      <a:pt x="10247" y="4851"/>
                    </a:lnTo>
                    <a:lnTo>
                      <a:pt x="10140" y="4638"/>
                    </a:lnTo>
                    <a:lnTo>
                      <a:pt x="9980" y="4607"/>
                    </a:lnTo>
                    <a:lnTo>
                      <a:pt x="9980" y="4485"/>
                    </a:lnTo>
                    <a:lnTo>
                      <a:pt x="10247" y="4516"/>
                    </a:lnTo>
                    <a:lnTo>
                      <a:pt x="10567" y="4485"/>
                    </a:lnTo>
                    <a:lnTo>
                      <a:pt x="10780" y="4302"/>
                    </a:lnTo>
                    <a:lnTo>
                      <a:pt x="10887" y="4149"/>
                    </a:lnTo>
                    <a:lnTo>
                      <a:pt x="11101" y="4027"/>
                    </a:lnTo>
                    <a:lnTo>
                      <a:pt x="11261" y="3936"/>
                    </a:lnTo>
                    <a:lnTo>
                      <a:pt x="11314" y="3905"/>
                    </a:lnTo>
                    <a:lnTo>
                      <a:pt x="11421" y="3814"/>
                    </a:lnTo>
                    <a:lnTo>
                      <a:pt x="11474" y="3814"/>
                    </a:lnTo>
                    <a:lnTo>
                      <a:pt x="11474" y="3783"/>
                    </a:lnTo>
                    <a:lnTo>
                      <a:pt x="11528" y="3661"/>
                    </a:lnTo>
                    <a:lnTo>
                      <a:pt x="11741" y="3448"/>
                    </a:lnTo>
                    <a:lnTo>
                      <a:pt x="11848" y="3295"/>
                    </a:lnTo>
                    <a:lnTo>
                      <a:pt x="11954" y="3143"/>
                    </a:lnTo>
                    <a:lnTo>
                      <a:pt x="12168" y="3051"/>
                    </a:lnTo>
                    <a:lnTo>
                      <a:pt x="12328" y="2959"/>
                    </a:lnTo>
                    <a:lnTo>
                      <a:pt x="12541" y="2898"/>
                    </a:lnTo>
                    <a:lnTo>
                      <a:pt x="12595" y="2685"/>
                    </a:lnTo>
                    <a:lnTo>
                      <a:pt x="12595" y="2532"/>
                    </a:lnTo>
                    <a:lnTo>
                      <a:pt x="12595" y="2319"/>
                    </a:lnTo>
                    <a:lnTo>
                      <a:pt x="12381" y="2288"/>
                    </a:lnTo>
                    <a:lnTo>
                      <a:pt x="12061" y="2227"/>
                    </a:lnTo>
                    <a:lnTo>
                      <a:pt x="11634" y="2227"/>
                    </a:lnTo>
                    <a:lnTo>
                      <a:pt x="11314" y="2166"/>
                    </a:lnTo>
                    <a:lnTo>
                      <a:pt x="10994" y="2105"/>
                    </a:lnTo>
                    <a:lnTo>
                      <a:pt x="10620" y="2105"/>
                    </a:lnTo>
                    <a:lnTo>
                      <a:pt x="10247" y="1983"/>
                    </a:lnTo>
                    <a:lnTo>
                      <a:pt x="9980" y="1983"/>
                    </a:lnTo>
                    <a:lnTo>
                      <a:pt x="9339" y="2044"/>
                    </a:lnTo>
                    <a:lnTo>
                      <a:pt x="8966" y="2075"/>
                    </a:lnTo>
                    <a:lnTo>
                      <a:pt x="8752" y="2197"/>
                    </a:lnTo>
                    <a:lnTo>
                      <a:pt x="8646" y="2105"/>
                    </a:lnTo>
                    <a:lnTo>
                      <a:pt x="8752" y="1953"/>
                    </a:lnTo>
                    <a:lnTo>
                      <a:pt x="8752" y="1922"/>
                    </a:lnTo>
                    <a:lnTo>
                      <a:pt x="8486" y="1922"/>
                    </a:lnTo>
                    <a:lnTo>
                      <a:pt x="8539" y="1831"/>
                    </a:lnTo>
                    <a:lnTo>
                      <a:pt x="9073" y="1831"/>
                    </a:lnTo>
                    <a:lnTo>
                      <a:pt x="9339" y="1678"/>
                    </a:lnTo>
                    <a:lnTo>
                      <a:pt x="9286" y="1617"/>
                    </a:lnTo>
                    <a:lnTo>
                      <a:pt x="8859" y="1587"/>
                    </a:lnTo>
                    <a:lnTo>
                      <a:pt x="8966" y="1434"/>
                    </a:lnTo>
                    <a:lnTo>
                      <a:pt x="8966" y="1464"/>
                    </a:lnTo>
                    <a:lnTo>
                      <a:pt x="9393" y="1251"/>
                    </a:lnTo>
                    <a:lnTo>
                      <a:pt x="10140" y="1098"/>
                    </a:lnTo>
                    <a:lnTo>
                      <a:pt x="10407" y="885"/>
                    </a:lnTo>
                    <a:lnTo>
                      <a:pt x="10887" y="763"/>
                    </a:lnTo>
                    <a:lnTo>
                      <a:pt x="11047" y="488"/>
                    </a:lnTo>
                    <a:lnTo>
                      <a:pt x="11207" y="275"/>
                    </a:lnTo>
                    <a:lnTo>
                      <a:pt x="10834" y="153"/>
                    </a:lnTo>
                    <a:lnTo>
                      <a:pt x="10674" y="214"/>
                    </a:lnTo>
                    <a:lnTo>
                      <a:pt x="10620" y="214"/>
                    </a:lnTo>
                    <a:lnTo>
                      <a:pt x="10353" y="214"/>
                    </a:lnTo>
                    <a:lnTo>
                      <a:pt x="9926" y="214"/>
                    </a:lnTo>
                    <a:lnTo>
                      <a:pt x="9553" y="153"/>
                    </a:lnTo>
                    <a:lnTo>
                      <a:pt x="9339" y="214"/>
                    </a:lnTo>
                    <a:lnTo>
                      <a:pt x="9073" y="214"/>
                    </a:lnTo>
                    <a:lnTo>
                      <a:pt x="9073" y="153"/>
                    </a:lnTo>
                    <a:lnTo>
                      <a:pt x="8752" y="92"/>
                    </a:lnTo>
                    <a:lnTo>
                      <a:pt x="8699" y="92"/>
                    </a:lnTo>
                    <a:lnTo>
                      <a:pt x="8646" y="31"/>
                    </a:lnTo>
                    <a:lnTo>
                      <a:pt x="8486" y="0"/>
                    </a:lnTo>
                    <a:lnTo>
                      <a:pt x="8325" y="0"/>
                    </a:lnTo>
                    <a:lnTo>
                      <a:pt x="8112" y="0"/>
                    </a:lnTo>
                    <a:lnTo>
                      <a:pt x="7845" y="214"/>
                    </a:lnTo>
                    <a:lnTo>
                      <a:pt x="7685" y="275"/>
                    </a:lnTo>
                    <a:lnTo>
                      <a:pt x="7632" y="458"/>
                    </a:lnTo>
                    <a:lnTo>
                      <a:pt x="7578" y="580"/>
                    </a:lnTo>
                    <a:lnTo>
                      <a:pt x="7472" y="580"/>
                    </a:lnTo>
                    <a:lnTo>
                      <a:pt x="7258" y="580"/>
                    </a:lnTo>
                    <a:lnTo>
                      <a:pt x="7205" y="519"/>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8" name="Drawing 99"/>
              <p:cNvSpPr>
                <a:spLocks noChangeAspect="1"/>
              </p:cNvSpPr>
              <p:nvPr/>
            </p:nvSpPr>
            <p:spPr bwMode="auto">
              <a:xfrm>
                <a:off x="9316" y="-21797"/>
                <a:ext cx="930" cy="2"/>
              </a:xfrm>
              <a:custGeom>
                <a:avLst/>
                <a:gdLst/>
                <a:ahLst/>
                <a:cxnLst>
                  <a:cxn ang="0">
                    <a:pos x="12015" y="4915"/>
                  </a:cxn>
                  <a:cxn ang="0">
                    <a:pos x="10923" y="0"/>
                  </a:cxn>
                  <a:cxn ang="0">
                    <a:pos x="8738" y="0"/>
                  </a:cxn>
                  <a:cxn ang="0">
                    <a:pos x="7646" y="0"/>
                  </a:cxn>
                  <a:cxn ang="0">
                    <a:pos x="6554" y="3277"/>
                  </a:cxn>
                  <a:cxn ang="0">
                    <a:pos x="4369" y="3277"/>
                  </a:cxn>
                  <a:cxn ang="0">
                    <a:pos x="2185" y="4915"/>
                  </a:cxn>
                  <a:cxn ang="0">
                    <a:pos x="0" y="6554"/>
                  </a:cxn>
                  <a:cxn ang="0">
                    <a:pos x="2185" y="11469"/>
                  </a:cxn>
                  <a:cxn ang="0">
                    <a:pos x="7646" y="16384"/>
                  </a:cxn>
                  <a:cxn ang="0">
                    <a:pos x="12015" y="16384"/>
                  </a:cxn>
                  <a:cxn ang="0">
                    <a:pos x="15292" y="11469"/>
                  </a:cxn>
                  <a:cxn ang="0">
                    <a:pos x="16384" y="9830"/>
                  </a:cxn>
                  <a:cxn ang="0">
                    <a:pos x="16384" y="6554"/>
                  </a:cxn>
                  <a:cxn ang="0">
                    <a:pos x="12015" y="4915"/>
                  </a:cxn>
                </a:cxnLst>
                <a:rect l="0" t="0" r="r" b="b"/>
                <a:pathLst>
                  <a:path w="16384" h="16384">
                    <a:moveTo>
                      <a:pt x="12015" y="4915"/>
                    </a:moveTo>
                    <a:lnTo>
                      <a:pt x="10923" y="0"/>
                    </a:lnTo>
                    <a:lnTo>
                      <a:pt x="8738" y="0"/>
                    </a:lnTo>
                    <a:lnTo>
                      <a:pt x="7646" y="0"/>
                    </a:lnTo>
                    <a:lnTo>
                      <a:pt x="6554" y="3277"/>
                    </a:lnTo>
                    <a:lnTo>
                      <a:pt x="4369" y="3277"/>
                    </a:lnTo>
                    <a:lnTo>
                      <a:pt x="2185" y="4915"/>
                    </a:lnTo>
                    <a:lnTo>
                      <a:pt x="0" y="6554"/>
                    </a:lnTo>
                    <a:lnTo>
                      <a:pt x="2185" y="11469"/>
                    </a:lnTo>
                    <a:lnTo>
                      <a:pt x="7646" y="16384"/>
                    </a:lnTo>
                    <a:lnTo>
                      <a:pt x="12015" y="16384"/>
                    </a:lnTo>
                    <a:lnTo>
                      <a:pt x="15292" y="11469"/>
                    </a:lnTo>
                    <a:lnTo>
                      <a:pt x="16384" y="9830"/>
                    </a:lnTo>
                    <a:lnTo>
                      <a:pt x="16384" y="6554"/>
                    </a:lnTo>
                    <a:lnTo>
                      <a:pt x="12015" y="491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9" name="Drawing 100"/>
              <p:cNvSpPr>
                <a:spLocks noChangeAspect="1"/>
              </p:cNvSpPr>
              <p:nvPr/>
            </p:nvSpPr>
            <p:spPr bwMode="auto">
              <a:xfrm>
                <a:off x="4790" y="-21845"/>
                <a:ext cx="558" cy="3"/>
              </a:xfrm>
              <a:custGeom>
                <a:avLst/>
                <a:gdLst/>
                <a:ahLst/>
                <a:cxnLst>
                  <a:cxn ang="0">
                    <a:pos x="9102" y="16384"/>
                  </a:cxn>
                  <a:cxn ang="0">
                    <a:pos x="16384" y="13653"/>
                  </a:cxn>
                  <a:cxn ang="0">
                    <a:pos x="12743" y="5461"/>
                  </a:cxn>
                  <a:cxn ang="0">
                    <a:pos x="7282" y="0"/>
                  </a:cxn>
                  <a:cxn ang="0">
                    <a:pos x="0" y="0"/>
                  </a:cxn>
                  <a:cxn ang="0">
                    <a:pos x="9102" y="16384"/>
                  </a:cxn>
                </a:cxnLst>
                <a:rect l="0" t="0" r="r" b="b"/>
                <a:pathLst>
                  <a:path w="16384" h="16384">
                    <a:moveTo>
                      <a:pt x="9102" y="16384"/>
                    </a:moveTo>
                    <a:lnTo>
                      <a:pt x="16384" y="13653"/>
                    </a:lnTo>
                    <a:lnTo>
                      <a:pt x="12743" y="5461"/>
                    </a:lnTo>
                    <a:lnTo>
                      <a:pt x="7282" y="0"/>
                    </a:lnTo>
                    <a:lnTo>
                      <a:pt x="0" y="0"/>
                    </a:lnTo>
                    <a:lnTo>
                      <a:pt x="9102"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0" name="Drawing 101"/>
              <p:cNvSpPr>
                <a:spLocks noChangeAspect="1"/>
              </p:cNvSpPr>
              <p:nvPr/>
            </p:nvSpPr>
            <p:spPr bwMode="auto">
              <a:xfrm>
                <a:off x="4542" y="-21861"/>
                <a:ext cx="1302" cy="5"/>
              </a:xfrm>
              <a:custGeom>
                <a:avLst/>
                <a:gdLst/>
                <a:ahLst/>
                <a:cxnLst>
                  <a:cxn ang="0">
                    <a:pos x="14824" y="0"/>
                  </a:cxn>
                  <a:cxn ang="0">
                    <a:pos x="13263" y="0"/>
                  </a:cxn>
                  <a:cxn ang="0">
                    <a:pos x="11703" y="3855"/>
                  </a:cxn>
                  <a:cxn ang="0">
                    <a:pos x="7022" y="7710"/>
                  </a:cxn>
                  <a:cxn ang="0">
                    <a:pos x="3121" y="13493"/>
                  </a:cxn>
                  <a:cxn ang="0">
                    <a:pos x="0" y="16384"/>
                  </a:cxn>
                  <a:cxn ang="0">
                    <a:pos x="5461" y="16384"/>
                  </a:cxn>
                  <a:cxn ang="0">
                    <a:pos x="11703" y="15420"/>
                  </a:cxn>
                  <a:cxn ang="0">
                    <a:pos x="14824" y="9638"/>
                  </a:cxn>
                  <a:cxn ang="0">
                    <a:pos x="15604" y="5783"/>
                  </a:cxn>
                  <a:cxn ang="0">
                    <a:pos x="16384" y="1928"/>
                  </a:cxn>
                  <a:cxn ang="0">
                    <a:pos x="14824" y="0"/>
                  </a:cxn>
                </a:cxnLst>
                <a:rect l="0" t="0" r="r" b="b"/>
                <a:pathLst>
                  <a:path w="16384" h="16384">
                    <a:moveTo>
                      <a:pt x="14824" y="0"/>
                    </a:moveTo>
                    <a:lnTo>
                      <a:pt x="13263" y="0"/>
                    </a:lnTo>
                    <a:lnTo>
                      <a:pt x="11703" y="3855"/>
                    </a:lnTo>
                    <a:lnTo>
                      <a:pt x="7022" y="7710"/>
                    </a:lnTo>
                    <a:lnTo>
                      <a:pt x="3121" y="13493"/>
                    </a:lnTo>
                    <a:lnTo>
                      <a:pt x="0" y="16384"/>
                    </a:lnTo>
                    <a:lnTo>
                      <a:pt x="5461" y="16384"/>
                    </a:lnTo>
                    <a:lnTo>
                      <a:pt x="11703" y="15420"/>
                    </a:lnTo>
                    <a:lnTo>
                      <a:pt x="14824" y="9638"/>
                    </a:lnTo>
                    <a:lnTo>
                      <a:pt x="15604" y="5783"/>
                    </a:lnTo>
                    <a:lnTo>
                      <a:pt x="16384" y="1928"/>
                    </a:lnTo>
                    <a:lnTo>
                      <a:pt x="1482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1" name="Drawing 102"/>
              <p:cNvSpPr>
                <a:spLocks noChangeAspect="1"/>
              </p:cNvSpPr>
              <p:nvPr/>
            </p:nvSpPr>
            <p:spPr bwMode="auto">
              <a:xfrm>
                <a:off x="4728" y="-21883"/>
                <a:ext cx="558" cy="4"/>
              </a:xfrm>
              <a:custGeom>
                <a:avLst/>
                <a:gdLst/>
                <a:ahLst/>
                <a:cxnLst>
                  <a:cxn ang="0">
                    <a:pos x="3641" y="0"/>
                  </a:cxn>
                  <a:cxn ang="0">
                    <a:pos x="1820" y="4096"/>
                  </a:cxn>
                  <a:cxn ang="0">
                    <a:pos x="0" y="10240"/>
                  </a:cxn>
                  <a:cxn ang="0">
                    <a:pos x="1820" y="16384"/>
                  </a:cxn>
                  <a:cxn ang="0">
                    <a:pos x="9102" y="16384"/>
                  </a:cxn>
                  <a:cxn ang="0">
                    <a:pos x="10923" y="12288"/>
                  </a:cxn>
                  <a:cxn ang="0">
                    <a:pos x="16384" y="8192"/>
                  </a:cxn>
                  <a:cxn ang="0">
                    <a:pos x="16384" y="1024"/>
                  </a:cxn>
                  <a:cxn ang="0">
                    <a:pos x="14564" y="0"/>
                  </a:cxn>
                  <a:cxn ang="0">
                    <a:pos x="9102" y="0"/>
                  </a:cxn>
                  <a:cxn ang="0">
                    <a:pos x="7282" y="0"/>
                  </a:cxn>
                  <a:cxn ang="0">
                    <a:pos x="3641" y="0"/>
                  </a:cxn>
                </a:cxnLst>
                <a:rect l="0" t="0" r="r" b="b"/>
                <a:pathLst>
                  <a:path w="16384" h="16384">
                    <a:moveTo>
                      <a:pt x="3641" y="0"/>
                    </a:moveTo>
                    <a:lnTo>
                      <a:pt x="1820" y="4096"/>
                    </a:lnTo>
                    <a:lnTo>
                      <a:pt x="0" y="10240"/>
                    </a:lnTo>
                    <a:lnTo>
                      <a:pt x="1820" y="16384"/>
                    </a:lnTo>
                    <a:lnTo>
                      <a:pt x="9102" y="16384"/>
                    </a:lnTo>
                    <a:lnTo>
                      <a:pt x="10923" y="12288"/>
                    </a:lnTo>
                    <a:lnTo>
                      <a:pt x="16384" y="8192"/>
                    </a:lnTo>
                    <a:lnTo>
                      <a:pt x="16384" y="1024"/>
                    </a:lnTo>
                    <a:lnTo>
                      <a:pt x="14564" y="0"/>
                    </a:lnTo>
                    <a:lnTo>
                      <a:pt x="9102" y="0"/>
                    </a:lnTo>
                    <a:lnTo>
                      <a:pt x="7282" y="0"/>
                    </a:lnTo>
                    <a:lnTo>
                      <a:pt x="3641"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2" name="Drawing 103"/>
              <p:cNvSpPr>
                <a:spLocks noChangeAspect="1"/>
              </p:cNvSpPr>
              <p:nvPr/>
            </p:nvSpPr>
            <p:spPr bwMode="auto">
              <a:xfrm>
                <a:off x="2496" y="-21888"/>
                <a:ext cx="868" cy="4"/>
              </a:xfrm>
              <a:custGeom>
                <a:avLst/>
                <a:gdLst/>
                <a:ahLst/>
                <a:cxnLst>
                  <a:cxn ang="0">
                    <a:pos x="15214" y="1820"/>
                  </a:cxn>
                  <a:cxn ang="0">
                    <a:pos x="15214" y="0"/>
                  </a:cxn>
                  <a:cxn ang="0">
                    <a:pos x="15214" y="1820"/>
                  </a:cxn>
                  <a:cxn ang="0">
                    <a:pos x="11703" y="2731"/>
                  </a:cxn>
                  <a:cxn ang="0">
                    <a:pos x="5851" y="2731"/>
                  </a:cxn>
                  <a:cxn ang="0">
                    <a:pos x="0" y="9102"/>
                  </a:cxn>
                  <a:cxn ang="0">
                    <a:pos x="0" y="10012"/>
                  </a:cxn>
                  <a:cxn ang="0">
                    <a:pos x="5851" y="6372"/>
                  </a:cxn>
                  <a:cxn ang="0">
                    <a:pos x="7022" y="9102"/>
                  </a:cxn>
                  <a:cxn ang="0">
                    <a:pos x="7022" y="13653"/>
                  </a:cxn>
                  <a:cxn ang="0">
                    <a:pos x="7022" y="16384"/>
                  </a:cxn>
                  <a:cxn ang="0">
                    <a:pos x="15214" y="13653"/>
                  </a:cxn>
                  <a:cxn ang="0">
                    <a:pos x="16384" y="9102"/>
                  </a:cxn>
                  <a:cxn ang="0">
                    <a:pos x="16384" y="3641"/>
                  </a:cxn>
                  <a:cxn ang="0">
                    <a:pos x="15214" y="1820"/>
                  </a:cxn>
                </a:cxnLst>
                <a:rect l="0" t="0" r="r" b="b"/>
                <a:pathLst>
                  <a:path w="16384" h="16384">
                    <a:moveTo>
                      <a:pt x="15214" y="1820"/>
                    </a:moveTo>
                    <a:lnTo>
                      <a:pt x="15214" y="0"/>
                    </a:lnTo>
                    <a:lnTo>
                      <a:pt x="15214" y="1820"/>
                    </a:lnTo>
                    <a:lnTo>
                      <a:pt x="11703" y="2731"/>
                    </a:lnTo>
                    <a:lnTo>
                      <a:pt x="5851" y="2731"/>
                    </a:lnTo>
                    <a:lnTo>
                      <a:pt x="0" y="9102"/>
                    </a:lnTo>
                    <a:lnTo>
                      <a:pt x="0" y="10012"/>
                    </a:lnTo>
                    <a:lnTo>
                      <a:pt x="5851" y="6372"/>
                    </a:lnTo>
                    <a:lnTo>
                      <a:pt x="7022" y="9102"/>
                    </a:lnTo>
                    <a:lnTo>
                      <a:pt x="7022" y="13653"/>
                    </a:lnTo>
                    <a:lnTo>
                      <a:pt x="7022" y="16384"/>
                    </a:lnTo>
                    <a:lnTo>
                      <a:pt x="15214" y="13653"/>
                    </a:lnTo>
                    <a:lnTo>
                      <a:pt x="16384" y="9102"/>
                    </a:lnTo>
                    <a:lnTo>
                      <a:pt x="16384" y="3641"/>
                    </a:lnTo>
                    <a:lnTo>
                      <a:pt x="15214" y="182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3" name="Drawing 104"/>
              <p:cNvSpPr>
                <a:spLocks noChangeAspect="1"/>
              </p:cNvSpPr>
              <p:nvPr/>
            </p:nvSpPr>
            <p:spPr bwMode="auto">
              <a:xfrm>
                <a:off x="3550" y="-21890"/>
                <a:ext cx="930" cy="4"/>
              </a:xfrm>
              <a:custGeom>
                <a:avLst/>
                <a:gdLst/>
                <a:ahLst/>
                <a:cxnLst>
                  <a:cxn ang="0">
                    <a:pos x="16384" y="964"/>
                  </a:cxn>
                  <a:cxn ang="0">
                    <a:pos x="16384" y="0"/>
                  </a:cxn>
                  <a:cxn ang="0">
                    <a:pos x="14199" y="0"/>
                  </a:cxn>
                  <a:cxn ang="0">
                    <a:pos x="9830" y="3855"/>
                  </a:cxn>
                  <a:cxn ang="0">
                    <a:pos x="7646" y="6746"/>
                  </a:cxn>
                  <a:cxn ang="0">
                    <a:pos x="5461" y="8674"/>
                  </a:cxn>
                  <a:cxn ang="0">
                    <a:pos x="1092" y="12529"/>
                  </a:cxn>
                  <a:cxn ang="0">
                    <a:pos x="0" y="16384"/>
                  </a:cxn>
                  <a:cxn ang="0">
                    <a:pos x="4369" y="15420"/>
                  </a:cxn>
                  <a:cxn ang="0">
                    <a:pos x="5461" y="11565"/>
                  </a:cxn>
                  <a:cxn ang="0">
                    <a:pos x="12015" y="6746"/>
                  </a:cxn>
                  <a:cxn ang="0">
                    <a:pos x="14199" y="2891"/>
                  </a:cxn>
                  <a:cxn ang="0">
                    <a:pos x="16384" y="964"/>
                  </a:cxn>
                </a:cxnLst>
                <a:rect l="0" t="0" r="r" b="b"/>
                <a:pathLst>
                  <a:path w="16384" h="16384">
                    <a:moveTo>
                      <a:pt x="16384" y="964"/>
                    </a:moveTo>
                    <a:lnTo>
                      <a:pt x="16384" y="0"/>
                    </a:lnTo>
                    <a:lnTo>
                      <a:pt x="14199" y="0"/>
                    </a:lnTo>
                    <a:lnTo>
                      <a:pt x="9830" y="3855"/>
                    </a:lnTo>
                    <a:lnTo>
                      <a:pt x="7646" y="6746"/>
                    </a:lnTo>
                    <a:lnTo>
                      <a:pt x="5461" y="8674"/>
                    </a:lnTo>
                    <a:lnTo>
                      <a:pt x="1092" y="12529"/>
                    </a:lnTo>
                    <a:lnTo>
                      <a:pt x="0" y="16384"/>
                    </a:lnTo>
                    <a:lnTo>
                      <a:pt x="4369" y="15420"/>
                    </a:lnTo>
                    <a:lnTo>
                      <a:pt x="5461" y="11565"/>
                    </a:lnTo>
                    <a:lnTo>
                      <a:pt x="12015" y="6746"/>
                    </a:lnTo>
                    <a:lnTo>
                      <a:pt x="14199" y="2891"/>
                    </a:lnTo>
                    <a:lnTo>
                      <a:pt x="16384" y="96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4" name="Drawing 105"/>
              <p:cNvSpPr>
                <a:spLocks noChangeAspect="1"/>
              </p:cNvSpPr>
              <p:nvPr/>
            </p:nvSpPr>
            <p:spPr bwMode="auto">
              <a:xfrm>
                <a:off x="3364" y="-21899"/>
                <a:ext cx="1364" cy="6"/>
              </a:xfrm>
              <a:custGeom>
                <a:avLst/>
                <a:gdLst/>
                <a:ahLst/>
                <a:cxnLst>
                  <a:cxn ang="0">
                    <a:pos x="0" y="12822"/>
                  </a:cxn>
                  <a:cxn ang="0">
                    <a:pos x="0" y="11398"/>
                  </a:cxn>
                  <a:cxn ang="0">
                    <a:pos x="0" y="12822"/>
                  </a:cxn>
                  <a:cxn ang="0">
                    <a:pos x="2234" y="15672"/>
                  </a:cxn>
                  <a:cxn ang="0">
                    <a:pos x="5958" y="16384"/>
                  </a:cxn>
                  <a:cxn ang="0">
                    <a:pos x="10426" y="14247"/>
                  </a:cxn>
                  <a:cxn ang="0">
                    <a:pos x="11171" y="13535"/>
                  </a:cxn>
                  <a:cxn ang="0">
                    <a:pos x="13405" y="14247"/>
                  </a:cxn>
                  <a:cxn ang="0">
                    <a:pos x="16384" y="13535"/>
                  </a:cxn>
                  <a:cxn ang="0">
                    <a:pos x="16384" y="10685"/>
                  </a:cxn>
                  <a:cxn ang="0">
                    <a:pos x="14150" y="8548"/>
                  </a:cxn>
                  <a:cxn ang="0">
                    <a:pos x="13405" y="5699"/>
                  </a:cxn>
                  <a:cxn ang="0">
                    <a:pos x="11171" y="2849"/>
                  </a:cxn>
                  <a:cxn ang="0">
                    <a:pos x="11171" y="2137"/>
                  </a:cxn>
                  <a:cxn ang="0">
                    <a:pos x="10426" y="2137"/>
                  </a:cxn>
                  <a:cxn ang="0">
                    <a:pos x="10426" y="0"/>
                  </a:cxn>
                  <a:cxn ang="0">
                    <a:pos x="7447" y="0"/>
                  </a:cxn>
                  <a:cxn ang="0">
                    <a:pos x="5213" y="1425"/>
                  </a:cxn>
                  <a:cxn ang="0">
                    <a:pos x="5213" y="4274"/>
                  </a:cxn>
                  <a:cxn ang="0">
                    <a:pos x="7447" y="5699"/>
                  </a:cxn>
                  <a:cxn ang="0">
                    <a:pos x="8192" y="7123"/>
                  </a:cxn>
                  <a:cxn ang="0">
                    <a:pos x="7447" y="8548"/>
                  </a:cxn>
                  <a:cxn ang="0">
                    <a:pos x="5958" y="10685"/>
                  </a:cxn>
                  <a:cxn ang="0">
                    <a:pos x="7447" y="11398"/>
                  </a:cxn>
                  <a:cxn ang="0">
                    <a:pos x="5958" y="12822"/>
                  </a:cxn>
                  <a:cxn ang="0">
                    <a:pos x="2979" y="13535"/>
                  </a:cxn>
                  <a:cxn ang="0">
                    <a:pos x="2234" y="12822"/>
                  </a:cxn>
                  <a:cxn ang="0">
                    <a:pos x="0" y="12822"/>
                  </a:cxn>
                </a:cxnLst>
                <a:rect l="0" t="0" r="r" b="b"/>
                <a:pathLst>
                  <a:path w="16384" h="16384">
                    <a:moveTo>
                      <a:pt x="0" y="12822"/>
                    </a:moveTo>
                    <a:lnTo>
                      <a:pt x="0" y="11398"/>
                    </a:lnTo>
                    <a:lnTo>
                      <a:pt x="0" y="12822"/>
                    </a:lnTo>
                    <a:lnTo>
                      <a:pt x="2234" y="15672"/>
                    </a:lnTo>
                    <a:lnTo>
                      <a:pt x="5958" y="16384"/>
                    </a:lnTo>
                    <a:lnTo>
                      <a:pt x="10426" y="14247"/>
                    </a:lnTo>
                    <a:lnTo>
                      <a:pt x="11171" y="13535"/>
                    </a:lnTo>
                    <a:lnTo>
                      <a:pt x="13405" y="14247"/>
                    </a:lnTo>
                    <a:lnTo>
                      <a:pt x="16384" y="13535"/>
                    </a:lnTo>
                    <a:lnTo>
                      <a:pt x="16384" y="10685"/>
                    </a:lnTo>
                    <a:lnTo>
                      <a:pt x="14150" y="8548"/>
                    </a:lnTo>
                    <a:lnTo>
                      <a:pt x="13405" y="5699"/>
                    </a:lnTo>
                    <a:lnTo>
                      <a:pt x="11171" y="2849"/>
                    </a:lnTo>
                    <a:lnTo>
                      <a:pt x="11171" y="2137"/>
                    </a:lnTo>
                    <a:lnTo>
                      <a:pt x="10426" y="2137"/>
                    </a:lnTo>
                    <a:lnTo>
                      <a:pt x="10426" y="0"/>
                    </a:lnTo>
                    <a:lnTo>
                      <a:pt x="7447" y="0"/>
                    </a:lnTo>
                    <a:lnTo>
                      <a:pt x="5213" y="1425"/>
                    </a:lnTo>
                    <a:lnTo>
                      <a:pt x="5213" y="4274"/>
                    </a:lnTo>
                    <a:lnTo>
                      <a:pt x="7447" y="5699"/>
                    </a:lnTo>
                    <a:lnTo>
                      <a:pt x="8192" y="7123"/>
                    </a:lnTo>
                    <a:lnTo>
                      <a:pt x="7447" y="8548"/>
                    </a:lnTo>
                    <a:lnTo>
                      <a:pt x="5958" y="10685"/>
                    </a:lnTo>
                    <a:lnTo>
                      <a:pt x="7447" y="11398"/>
                    </a:lnTo>
                    <a:lnTo>
                      <a:pt x="5958" y="12822"/>
                    </a:lnTo>
                    <a:lnTo>
                      <a:pt x="2979" y="13535"/>
                    </a:lnTo>
                    <a:lnTo>
                      <a:pt x="2234" y="12822"/>
                    </a:lnTo>
                    <a:lnTo>
                      <a:pt x="0" y="12822"/>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5" name="Drawing 106"/>
              <p:cNvSpPr>
                <a:spLocks noChangeAspect="1"/>
              </p:cNvSpPr>
              <p:nvPr/>
            </p:nvSpPr>
            <p:spPr bwMode="auto">
              <a:xfrm>
                <a:off x="3736" y="-21916"/>
                <a:ext cx="1798" cy="10"/>
              </a:xfrm>
              <a:custGeom>
                <a:avLst/>
                <a:gdLst/>
                <a:ahLst/>
                <a:cxnLst>
                  <a:cxn ang="0">
                    <a:pos x="9604" y="0"/>
                  </a:cxn>
                  <a:cxn ang="0">
                    <a:pos x="9039" y="0"/>
                  </a:cxn>
                  <a:cxn ang="0">
                    <a:pos x="7910" y="1524"/>
                  </a:cxn>
                  <a:cxn ang="0">
                    <a:pos x="6780" y="3429"/>
                  </a:cxn>
                  <a:cxn ang="0">
                    <a:pos x="5650" y="4572"/>
                  </a:cxn>
                  <a:cxn ang="0">
                    <a:pos x="4520" y="1905"/>
                  </a:cxn>
                  <a:cxn ang="0">
                    <a:pos x="2825" y="3048"/>
                  </a:cxn>
                  <a:cxn ang="0">
                    <a:pos x="1130" y="3429"/>
                  </a:cxn>
                  <a:cxn ang="0">
                    <a:pos x="0" y="5715"/>
                  </a:cxn>
                  <a:cxn ang="0">
                    <a:pos x="1130" y="6477"/>
                  </a:cxn>
                  <a:cxn ang="0">
                    <a:pos x="3390" y="7239"/>
                  </a:cxn>
                  <a:cxn ang="0">
                    <a:pos x="3390" y="10288"/>
                  </a:cxn>
                  <a:cxn ang="0">
                    <a:pos x="5085" y="11812"/>
                  </a:cxn>
                  <a:cxn ang="0">
                    <a:pos x="4520" y="13336"/>
                  </a:cxn>
                  <a:cxn ang="0">
                    <a:pos x="5650" y="13336"/>
                  </a:cxn>
                  <a:cxn ang="0">
                    <a:pos x="9039" y="13717"/>
                  </a:cxn>
                  <a:cxn ang="0">
                    <a:pos x="11299" y="13717"/>
                  </a:cxn>
                  <a:cxn ang="0">
                    <a:pos x="11299" y="14860"/>
                  </a:cxn>
                  <a:cxn ang="0">
                    <a:pos x="11299" y="16384"/>
                  </a:cxn>
                  <a:cxn ang="0">
                    <a:pos x="13559" y="15622"/>
                  </a:cxn>
                  <a:cxn ang="0">
                    <a:pos x="14689" y="14098"/>
                  </a:cxn>
                  <a:cxn ang="0">
                    <a:pos x="16384" y="12574"/>
                  </a:cxn>
                  <a:cxn ang="0">
                    <a:pos x="14124" y="12193"/>
                  </a:cxn>
                  <a:cxn ang="0">
                    <a:pos x="11864" y="11812"/>
                  </a:cxn>
                  <a:cxn ang="0">
                    <a:pos x="11299" y="10669"/>
                  </a:cxn>
                  <a:cxn ang="0">
                    <a:pos x="11864" y="8001"/>
                  </a:cxn>
                  <a:cxn ang="0">
                    <a:pos x="11864" y="7620"/>
                  </a:cxn>
                  <a:cxn ang="0">
                    <a:pos x="10169" y="5715"/>
                  </a:cxn>
                  <a:cxn ang="0">
                    <a:pos x="11299" y="4191"/>
                  </a:cxn>
                  <a:cxn ang="0">
                    <a:pos x="11299" y="1905"/>
                  </a:cxn>
                  <a:cxn ang="0">
                    <a:pos x="9604" y="381"/>
                  </a:cxn>
                  <a:cxn ang="0">
                    <a:pos x="9604" y="0"/>
                  </a:cxn>
                </a:cxnLst>
                <a:rect l="0" t="0" r="r" b="b"/>
                <a:pathLst>
                  <a:path w="16384" h="16384">
                    <a:moveTo>
                      <a:pt x="9604" y="0"/>
                    </a:moveTo>
                    <a:lnTo>
                      <a:pt x="9039" y="0"/>
                    </a:lnTo>
                    <a:lnTo>
                      <a:pt x="7910" y="1524"/>
                    </a:lnTo>
                    <a:lnTo>
                      <a:pt x="6780" y="3429"/>
                    </a:lnTo>
                    <a:lnTo>
                      <a:pt x="5650" y="4572"/>
                    </a:lnTo>
                    <a:lnTo>
                      <a:pt x="4520" y="1905"/>
                    </a:lnTo>
                    <a:lnTo>
                      <a:pt x="2825" y="3048"/>
                    </a:lnTo>
                    <a:lnTo>
                      <a:pt x="1130" y="3429"/>
                    </a:lnTo>
                    <a:lnTo>
                      <a:pt x="0" y="5715"/>
                    </a:lnTo>
                    <a:lnTo>
                      <a:pt x="1130" y="6477"/>
                    </a:lnTo>
                    <a:lnTo>
                      <a:pt x="3390" y="7239"/>
                    </a:lnTo>
                    <a:lnTo>
                      <a:pt x="3390" y="10288"/>
                    </a:lnTo>
                    <a:lnTo>
                      <a:pt x="5085" y="11812"/>
                    </a:lnTo>
                    <a:lnTo>
                      <a:pt x="4520" y="13336"/>
                    </a:lnTo>
                    <a:lnTo>
                      <a:pt x="5650" y="13336"/>
                    </a:lnTo>
                    <a:lnTo>
                      <a:pt x="9039" y="13717"/>
                    </a:lnTo>
                    <a:lnTo>
                      <a:pt x="11299" y="13717"/>
                    </a:lnTo>
                    <a:lnTo>
                      <a:pt x="11299" y="14860"/>
                    </a:lnTo>
                    <a:lnTo>
                      <a:pt x="11299" y="16384"/>
                    </a:lnTo>
                    <a:lnTo>
                      <a:pt x="13559" y="15622"/>
                    </a:lnTo>
                    <a:lnTo>
                      <a:pt x="14689" y="14098"/>
                    </a:lnTo>
                    <a:lnTo>
                      <a:pt x="16384" y="12574"/>
                    </a:lnTo>
                    <a:lnTo>
                      <a:pt x="14124" y="12193"/>
                    </a:lnTo>
                    <a:lnTo>
                      <a:pt x="11864" y="11812"/>
                    </a:lnTo>
                    <a:lnTo>
                      <a:pt x="11299" y="10669"/>
                    </a:lnTo>
                    <a:lnTo>
                      <a:pt x="11864" y="8001"/>
                    </a:lnTo>
                    <a:lnTo>
                      <a:pt x="11864" y="7620"/>
                    </a:lnTo>
                    <a:lnTo>
                      <a:pt x="10169" y="5715"/>
                    </a:lnTo>
                    <a:lnTo>
                      <a:pt x="11299" y="4191"/>
                    </a:lnTo>
                    <a:lnTo>
                      <a:pt x="11299" y="1905"/>
                    </a:lnTo>
                    <a:lnTo>
                      <a:pt x="9604" y="381"/>
                    </a:lnTo>
                    <a:lnTo>
                      <a:pt x="9604" y="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56" name="Drawing 107"/>
              <p:cNvSpPr>
                <a:spLocks noChangeAspect="1"/>
              </p:cNvSpPr>
              <p:nvPr/>
            </p:nvSpPr>
            <p:spPr bwMode="auto">
              <a:xfrm>
                <a:off x="-2092" y="-21882"/>
                <a:ext cx="5456" cy="24"/>
              </a:xfrm>
              <a:custGeom>
                <a:avLst/>
                <a:gdLst/>
                <a:ahLst/>
                <a:cxnLst>
                  <a:cxn ang="0">
                    <a:pos x="10799" y="16384"/>
                  </a:cxn>
                  <a:cxn ang="0">
                    <a:pos x="11543" y="16384"/>
                  </a:cxn>
                  <a:cxn ang="0">
                    <a:pos x="12660" y="15855"/>
                  </a:cxn>
                  <a:cxn ang="0">
                    <a:pos x="13219" y="14798"/>
                  </a:cxn>
                  <a:cxn ang="0">
                    <a:pos x="14708" y="14798"/>
                  </a:cxn>
                  <a:cxn ang="0">
                    <a:pos x="15639" y="14094"/>
                  </a:cxn>
                  <a:cxn ang="0">
                    <a:pos x="15453" y="12332"/>
                  </a:cxn>
                  <a:cxn ang="0">
                    <a:pos x="15453" y="11451"/>
                  </a:cxn>
                  <a:cxn ang="0">
                    <a:pos x="15453" y="11980"/>
                  </a:cxn>
                  <a:cxn ang="0">
                    <a:pos x="16012" y="13037"/>
                  </a:cxn>
                  <a:cxn ang="0">
                    <a:pos x="16384" y="11980"/>
                  </a:cxn>
                  <a:cxn ang="0">
                    <a:pos x="16198" y="10570"/>
                  </a:cxn>
                  <a:cxn ang="0">
                    <a:pos x="15639" y="10042"/>
                  </a:cxn>
                  <a:cxn ang="0">
                    <a:pos x="14150" y="9866"/>
                  </a:cxn>
                  <a:cxn ang="0">
                    <a:pos x="14895" y="8809"/>
                  </a:cxn>
                  <a:cxn ang="0">
                    <a:pos x="15453" y="6695"/>
                  </a:cxn>
                  <a:cxn ang="0">
                    <a:pos x="14708" y="5109"/>
                  </a:cxn>
                  <a:cxn ang="0">
                    <a:pos x="14522" y="3700"/>
                  </a:cxn>
                  <a:cxn ang="0">
                    <a:pos x="13219" y="2995"/>
                  </a:cxn>
                  <a:cxn ang="0">
                    <a:pos x="12660" y="2466"/>
                  </a:cxn>
                  <a:cxn ang="0">
                    <a:pos x="10799" y="2819"/>
                  </a:cxn>
                  <a:cxn ang="0">
                    <a:pos x="9681" y="2819"/>
                  </a:cxn>
                  <a:cxn ang="0">
                    <a:pos x="8751" y="3171"/>
                  </a:cxn>
                  <a:cxn ang="0">
                    <a:pos x="7820" y="3523"/>
                  </a:cxn>
                  <a:cxn ang="0">
                    <a:pos x="7820" y="2995"/>
                  </a:cxn>
                  <a:cxn ang="0">
                    <a:pos x="8564" y="2290"/>
                  </a:cxn>
                  <a:cxn ang="0">
                    <a:pos x="9309" y="1762"/>
                  </a:cxn>
                  <a:cxn ang="0">
                    <a:pos x="8937" y="1057"/>
                  </a:cxn>
                  <a:cxn ang="0">
                    <a:pos x="8564" y="352"/>
                  </a:cxn>
                  <a:cxn ang="0">
                    <a:pos x="7820" y="0"/>
                  </a:cxn>
                  <a:cxn ang="0">
                    <a:pos x="7261" y="0"/>
                  </a:cxn>
                  <a:cxn ang="0">
                    <a:pos x="7261" y="176"/>
                  </a:cxn>
                  <a:cxn ang="0">
                    <a:pos x="7075" y="352"/>
                  </a:cxn>
                  <a:cxn ang="0">
                    <a:pos x="6703" y="705"/>
                  </a:cxn>
                  <a:cxn ang="0">
                    <a:pos x="6330" y="1409"/>
                  </a:cxn>
                  <a:cxn ang="0">
                    <a:pos x="6330" y="2114"/>
                  </a:cxn>
                  <a:cxn ang="0">
                    <a:pos x="5958" y="2995"/>
                  </a:cxn>
                  <a:cxn ang="0">
                    <a:pos x="5585" y="3700"/>
                  </a:cxn>
                  <a:cxn ang="0">
                    <a:pos x="5027" y="3700"/>
                  </a:cxn>
                  <a:cxn ang="0">
                    <a:pos x="5027" y="3876"/>
                  </a:cxn>
                  <a:cxn ang="0">
                    <a:pos x="4282" y="5109"/>
                  </a:cxn>
                  <a:cxn ang="0">
                    <a:pos x="3351" y="5990"/>
                  </a:cxn>
                  <a:cxn ang="0">
                    <a:pos x="2048" y="5990"/>
                  </a:cxn>
                  <a:cxn ang="0">
                    <a:pos x="1862" y="7399"/>
                  </a:cxn>
                  <a:cxn ang="0">
                    <a:pos x="0" y="8104"/>
                  </a:cxn>
                  <a:cxn ang="0">
                    <a:pos x="1489" y="9866"/>
                  </a:cxn>
                  <a:cxn ang="0">
                    <a:pos x="1862" y="12156"/>
                  </a:cxn>
                  <a:cxn ang="0">
                    <a:pos x="2979" y="13037"/>
                  </a:cxn>
                  <a:cxn ang="0">
                    <a:pos x="4841" y="12156"/>
                  </a:cxn>
                  <a:cxn ang="0">
                    <a:pos x="5958" y="10923"/>
                  </a:cxn>
                  <a:cxn ang="0">
                    <a:pos x="6703" y="10923"/>
                  </a:cxn>
                  <a:cxn ang="0">
                    <a:pos x="8192" y="11275"/>
                  </a:cxn>
                  <a:cxn ang="0">
                    <a:pos x="9681" y="10923"/>
                  </a:cxn>
                  <a:cxn ang="0">
                    <a:pos x="10240" y="11980"/>
                  </a:cxn>
                  <a:cxn ang="0">
                    <a:pos x="10799" y="13037"/>
                  </a:cxn>
                  <a:cxn ang="0">
                    <a:pos x="10799" y="14094"/>
                  </a:cxn>
                  <a:cxn ang="0">
                    <a:pos x="10799" y="14446"/>
                  </a:cxn>
                  <a:cxn ang="0">
                    <a:pos x="10426" y="15679"/>
                  </a:cxn>
                  <a:cxn ang="0">
                    <a:pos x="10426" y="16384"/>
                  </a:cxn>
                  <a:cxn ang="0">
                    <a:pos x="10799" y="16384"/>
                  </a:cxn>
                </a:cxnLst>
                <a:rect l="0" t="0" r="r" b="b"/>
                <a:pathLst>
                  <a:path w="16384" h="16384">
                    <a:moveTo>
                      <a:pt x="10799" y="16384"/>
                    </a:moveTo>
                    <a:lnTo>
                      <a:pt x="11543" y="16384"/>
                    </a:lnTo>
                    <a:lnTo>
                      <a:pt x="12660" y="15855"/>
                    </a:lnTo>
                    <a:lnTo>
                      <a:pt x="13219" y="14798"/>
                    </a:lnTo>
                    <a:lnTo>
                      <a:pt x="14708" y="14798"/>
                    </a:lnTo>
                    <a:lnTo>
                      <a:pt x="15639" y="14094"/>
                    </a:lnTo>
                    <a:lnTo>
                      <a:pt x="15453" y="12332"/>
                    </a:lnTo>
                    <a:lnTo>
                      <a:pt x="15453" y="11451"/>
                    </a:lnTo>
                    <a:lnTo>
                      <a:pt x="15453" y="11980"/>
                    </a:lnTo>
                    <a:lnTo>
                      <a:pt x="16012" y="13037"/>
                    </a:lnTo>
                    <a:lnTo>
                      <a:pt x="16384" y="11980"/>
                    </a:lnTo>
                    <a:lnTo>
                      <a:pt x="16198" y="10570"/>
                    </a:lnTo>
                    <a:lnTo>
                      <a:pt x="15639" y="10042"/>
                    </a:lnTo>
                    <a:lnTo>
                      <a:pt x="14150" y="9866"/>
                    </a:lnTo>
                    <a:lnTo>
                      <a:pt x="14895" y="8809"/>
                    </a:lnTo>
                    <a:lnTo>
                      <a:pt x="15453" y="6695"/>
                    </a:lnTo>
                    <a:lnTo>
                      <a:pt x="14708" y="5109"/>
                    </a:lnTo>
                    <a:lnTo>
                      <a:pt x="14522" y="3700"/>
                    </a:lnTo>
                    <a:lnTo>
                      <a:pt x="13219" y="2995"/>
                    </a:lnTo>
                    <a:lnTo>
                      <a:pt x="12660" y="2466"/>
                    </a:lnTo>
                    <a:lnTo>
                      <a:pt x="10799" y="2819"/>
                    </a:lnTo>
                    <a:lnTo>
                      <a:pt x="9681" y="2819"/>
                    </a:lnTo>
                    <a:lnTo>
                      <a:pt x="8751" y="3171"/>
                    </a:lnTo>
                    <a:lnTo>
                      <a:pt x="7820" y="3523"/>
                    </a:lnTo>
                    <a:lnTo>
                      <a:pt x="7820" y="2995"/>
                    </a:lnTo>
                    <a:lnTo>
                      <a:pt x="8564" y="2290"/>
                    </a:lnTo>
                    <a:lnTo>
                      <a:pt x="9309" y="1762"/>
                    </a:lnTo>
                    <a:lnTo>
                      <a:pt x="8937" y="1057"/>
                    </a:lnTo>
                    <a:lnTo>
                      <a:pt x="8564" y="352"/>
                    </a:lnTo>
                    <a:lnTo>
                      <a:pt x="7820" y="0"/>
                    </a:lnTo>
                    <a:lnTo>
                      <a:pt x="7261" y="0"/>
                    </a:lnTo>
                    <a:lnTo>
                      <a:pt x="7261" y="176"/>
                    </a:lnTo>
                    <a:lnTo>
                      <a:pt x="7075" y="352"/>
                    </a:lnTo>
                    <a:lnTo>
                      <a:pt x="6703" y="705"/>
                    </a:lnTo>
                    <a:lnTo>
                      <a:pt x="6330" y="1409"/>
                    </a:lnTo>
                    <a:lnTo>
                      <a:pt x="6330" y="2114"/>
                    </a:lnTo>
                    <a:lnTo>
                      <a:pt x="5958" y="2995"/>
                    </a:lnTo>
                    <a:lnTo>
                      <a:pt x="5585" y="3700"/>
                    </a:lnTo>
                    <a:lnTo>
                      <a:pt x="5027" y="3700"/>
                    </a:lnTo>
                    <a:lnTo>
                      <a:pt x="5027" y="3876"/>
                    </a:lnTo>
                    <a:lnTo>
                      <a:pt x="4282" y="5109"/>
                    </a:lnTo>
                    <a:lnTo>
                      <a:pt x="3351" y="5990"/>
                    </a:lnTo>
                    <a:lnTo>
                      <a:pt x="2048" y="5990"/>
                    </a:lnTo>
                    <a:lnTo>
                      <a:pt x="1862" y="7399"/>
                    </a:lnTo>
                    <a:lnTo>
                      <a:pt x="0" y="8104"/>
                    </a:lnTo>
                    <a:lnTo>
                      <a:pt x="1489" y="9866"/>
                    </a:lnTo>
                    <a:lnTo>
                      <a:pt x="1862" y="12156"/>
                    </a:lnTo>
                    <a:lnTo>
                      <a:pt x="2979" y="13037"/>
                    </a:lnTo>
                    <a:lnTo>
                      <a:pt x="4841" y="12156"/>
                    </a:lnTo>
                    <a:lnTo>
                      <a:pt x="5958" y="10923"/>
                    </a:lnTo>
                    <a:lnTo>
                      <a:pt x="6703" y="10923"/>
                    </a:lnTo>
                    <a:lnTo>
                      <a:pt x="8192" y="11275"/>
                    </a:lnTo>
                    <a:lnTo>
                      <a:pt x="9681" y="10923"/>
                    </a:lnTo>
                    <a:lnTo>
                      <a:pt x="10240" y="11980"/>
                    </a:lnTo>
                    <a:lnTo>
                      <a:pt x="10799" y="13037"/>
                    </a:lnTo>
                    <a:lnTo>
                      <a:pt x="10799" y="14094"/>
                    </a:lnTo>
                    <a:lnTo>
                      <a:pt x="10799" y="14446"/>
                    </a:lnTo>
                    <a:lnTo>
                      <a:pt x="10426" y="15679"/>
                    </a:lnTo>
                    <a:lnTo>
                      <a:pt x="10426" y="16384"/>
                    </a:lnTo>
                    <a:lnTo>
                      <a:pt x="10799"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33" name="Bosnia_and_Herzegovina"/>
            <p:cNvSpPr>
              <a:spLocks noChangeAspect="1"/>
            </p:cNvSpPr>
            <p:nvPr/>
          </p:nvSpPr>
          <p:spPr bwMode="auto">
            <a:xfrm>
              <a:off x="2246" y="2256"/>
              <a:ext cx="219" cy="217"/>
            </a:xfrm>
            <a:custGeom>
              <a:avLst/>
              <a:gdLst/>
              <a:ahLst/>
              <a:cxnLst>
                <a:cxn ang="0">
                  <a:pos x="15050" y="10125"/>
                </a:cxn>
                <a:cxn ang="0">
                  <a:pos x="14288" y="10125"/>
                </a:cxn>
                <a:cxn ang="0">
                  <a:pos x="14288" y="10769"/>
                </a:cxn>
                <a:cxn ang="0">
                  <a:pos x="14574" y="11322"/>
                </a:cxn>
                <a:cxn ang="0">
                  <a:pos x="14098" y="11690"/>
                </a:cxn>
                <a:cxn ang="0">
                  <a:pos x="13622" y="12610"/>
                </a:cxn>
                <a:cxn ang="0">
                  <a:pos x="13622" y="13254"/>
                </a:cxn>
                <a:cxn ang="0">
                  <a:pos x="12860" y="13623"/>
                </a:cxn>
                <a:cxn ang="0">
                  <a:pos x="12860" y="14359"/>
                </a:cxn>
                <a:cxn ang="0">
                  <a:pos x="12955" y="15003"/>
                </a:cxn>
                <a:cxn ang="0">
                  <a:pos x="13145" y="15372"/>
                </a:cxn>
                <a:cxn ang="0">
                  <a:pos x="12193" y="16292"/>
                </a:cxn>
                <a:cxn ang="0">
                  <a:pos x="10192" y="15003"/>
                </a:cxn>
                <a:cxn ang="0">
                  <a:pos x="9145" y="14083"/>
                </a:cxn>
                <a:cxn ang="0">
                  <a:pos x="8764" y="14359"/>
                </a:cxn>
                <a:cxn ang="0">
                  <a:pos x="8668" y="13899"/>
                </a:cxn>
                <a:cxn ang="0">
                  <a:pos x="8478" y="13347"/>
                </a:cxn>
                <a:cxn ang="0">
                  <a:pos x="7430" y="12150"/>
                </a:cxn>
                <a:cxn ang="0">
                  <a:pos x="7239" y="11229"/>
                </a:cxn>
                <a:cxn ang="0">
                  <a:pos x="6954" y="10861"/>
                </a:cxn>
                <a:cxn ang="0">
                  <a:pos x="6287" y="10769"/>
                </a:cxn>
                <a:cxn ang="0">
                  <a:pos x="3810" y="8284"/>
                </a:cxn>
                <a:cxn ang="0">
                  <a:pos x="1048" y="3774"/>
                </a:cxn>
                <a:cxn ang="0">
                  <a:pos x="381" y="3866"/>
                </a:cxn>
                <a:cxn ang="0">
                  <a:pos x="95" y="3314"/>
                </a:cxn>
                <a:cxn ang="0">
                  <a:pos x="0" y="2117"/>
                </a:cxn>
                <a:cxn ang="0">
                  <a:pos x="381" y="1197"/>
                </a:cxn>
                <a:cxn ang="0">
                  <a:pos x="1048" y="736"/>
                </a:cxn>
                <a:cxn ang="0">
                  <a:pos x="2572" y="1381"/>
                </a:cxn>
                <a:cxn ang="0">
                  <a:pos x="2762" y="828"/>
                </a:cxn>
                <a:cxn ang="0">
                  <a:pos x="3239" y="368"/>
                </a:cxn>
                <a:cxn ang="0">
                  <a:pos x="4001" y="184"/>
                </a:cxn>
                <a:cxn ang="0">
                  <a:pos x="4763" y="0"/>
                </a:cxn>
                <a:cxn ang="0">
                  <a:pos x="6001" y="276"/>
                </a:cxn>
                <a:cxn ang="0">
                  <a:pos x="6477" y="0"/>
                </a:cxn>
                <a:cxn ang="0">
                  <a:pos x="7716" y="368"/>
                </a:cxn>
                <a:cxn ang="0">
                  <a:pos x="8192" y="736"/>
                </a:cxn>
                <a:cxn ang="0">
                  <a:pos x="8764" y="920"/>
                </a:cxn>
                <a:cxn ang="0">
                  <a:pos x="9145" y="460"/>
                </a:cxn>
                <a:cxn ang="0">
                  <a:pos x="10192" y="368"/>
                </a:cxn>
                <a:cxn ang="0">
                  <a:pos x="11431" y="368"/>
                </a:cxn>
                <a:cxn ang="0">
                  <a:pos x="13145" y="1841"/>
                </a:cxn>
                <a:cxn ang="0">
                  <a:pos x="14669" y="1289"/>
                </a:cxn>
                <a:cxn ang="0">
                  <a:pos x="14384" y="2301"/>
                </a:cxn>
                <a:cxn ang="0">
                  <a:pos x="14098" y="3222"/>
                </a:cxn>
                <a:cxn ang="0">
                  <a:pos x="14288" y="4418"/>
                </a:cxn>
                <a:cxn ang="0">
                  <a:pos x="14860" y="5615"/>
                </a:cxn>
                <a:cxn ang="0">
                  <a:pos x="15812" y="6443"/>
                </a:cxn>
                <a:cxn ang="0">
                  <a:pos x="16384" y="7087"/>
                </a:cxn>
                <a:cxn ang="0">
                  <a:pos x="16098" y="7364"/>
                </a:cxn>
                <a:cxn ang="0">
                  <a:pos x="15622" y="7640"/>
                </a:cxn>
                <a:cxn ang="0">
                  <a:pos x="14860" y="7272"/>
                </a:cxn>
                <a:cxn ang="0">
                  <a:pos x="14574" y="7456"/>
                </a:cxn>
                <a:cxn ang="0">
                  <a:pos x="15050" y="8100"/>
                </a:cxn>
                <a:cxn ang="0">
                  <a:pos x="15527" y="8652"/>
                </a:cxn>
                <a:cxn ang="0">
                  <a:pos x="15622" y="9112"/>
                </a:cxn>
                <a:cxn ang="0">
                  <a:pos x="15622" y="9665"/>
                </a:cxn>
                <a:cxn ang="0">
                  <a:pos x="15336" y="9941"/>
                </a:cxn>
              </a:cxnLst>
              <a:rect l="0" t="0" r="r" b="b"/>
              <a:pathLst>
                <a:path w="16384" h="16384">
                  <a:moveTo>
                    <a:pt x="15336" y="9941"/>
                  </a:moveTo>
                  <a:lnTo>
                    <a:pt x="15050" y="10125"/>
                  </a:lnTo>
                  <a:lnTo>
                    <a:pt x="14669" y="10125"/>
                  </a:lnTo>
                  <a:lnTo>
                    <a:pt x="14288" y="10125"/>
                  </a:lnTo>
                  <a:lnTo>
                    <a:pt x="14288" y="10309"/>
                  </a:lnTo>
                  <a:lnTo>
                    <a:pt x="14288" y="10769"/>
                  </a:lnTo>
                  <a:lnTo>
                    <a:pt x="14384" y="11137"/>
                  </a:lnTo>
                  <a:lnTo>
                    <a:pt x="14574" y="11322"/>
                  </a:lnTo>
                  <a:lnTo>
                    <a:pt x="14384" y="11690"/>
                  </a:lnTo>
                  <a:lnTo>
                    <a:pt x="14098" y="11690"/>
                  </a:lnTo>
                  <a:lnTo>
                    <a:pt x="13622" y="12058"/>
                  </a:lnTo>
                  <a:lnTo>
                    <a:pt x="13622" y="12610"/>
                  </a:lnTo>
                  <a:lnTo>
                    <a:pt x="13622" y="13070"/>
                  </a:lnTo>
                  <a:lnTo>
                    <a:pt x="13622" y="13254"/>
                  </a:lnTo>
                  <a:lnTo>
                    <a:pt x="13336" y="13531"/>
                  </a:lnTo>
                  <a:lnTo>
                    <a:pt x="12860" y="13623"/>
                  </a:lnTo>
                  <a:lnTo>
                    <a:pt x="12574" y="14083"/>
                  </a:lnTo>
                  <a:lnTo>
                    <a:pt x="12860" y="14359"/>
                  </a:lnTo>
                  <a:lnTo>
                    <a:pt x="12860" y="14635"/>
                  </a:lnTo>
                  <a:lnTo>
                    <a:pt x="12955" y="15003"/>
                  </a:lnTo>
                  <a:lnTo>
                    <a:pt x="13145" y="15187"/>
                  </a:lnTo>
                  <a:lnTo>
                    <a:pt x="13145" y="15372"/>
                  </a:lnTo>
                  <a:lnTo>
                    <a:pt x="12860" y="16384"/>
                  </a:lnTo>
                  <a:lnTo>
                    <a:pt x="12193" y="16292"/>
                  </a:lnTo>
                  <a:lnTo>
                    <a:pt x="11335" y="15648"/>
                  </a:lnTo>
                  <a:lnTo>
                    <a:pt x="10192" y="15003"/>
                  </a:lnTo>
                  <a:lnTo>
                    <a:pt x="9430" y="14175"/>
                  </a:lnTo>
                  <a:lnTo>
                    <a:pt x="9145" y="14083"/>
                  </a:lnTo>
                  <a:lnTo>
                    <a:pt x="9145" y="14267"/>
                  </a:lnTo>
                  <a:lnTo>
                    <a:pt x="8764" y="14359"/>
                  </a:lnTo>
                  <a:lnTo>
                    <a:pt x="8478" y="14267"/>
                  </a:lnTo>
                  <a:lnTo>
                    <a:pt x="8668" y="13899"/>
                  </a:lnTo>
                  <a:lnTo>
                    <a:pt x="8764" y="13623"/>
                  </a:lnTo>
                  <a:lnTo>
                    <a:pt x="8478" y="13347"/>
                  </a:lnTo>
                  <a:lnTo>
                    <a:pt x="8001" y="12886"/>
                  </a:lnTo>
                  <a:lnTo>
                    <a:pt x="7430" y="12150"/>
                  </a:lnTo>
                  <a:lnTo>
                    <a:pt x="7430" y="11690"/>
                  </a:lnTo>
                  <a:lnTo>
                    <a:pt x="7239" y="11229"/>
                  </a:lnTo>
                  <a:lnTo>
                    <a:pt x="7239" y="11045"/>
                  </a:lnTo>
                  <a:lnTo>
                    <a:pt x="6954" y="10861"/>
                  </a:lnTo>
                  <a:lnTo>
                    <a:pt x="6668" y="10861"/>
                  </a:lnTo>
                  <a:lnTo>
                    <a:pt x="6287" y="10769"/>
                  </a:lnTo>
                  <a:lnTo>
                    <a:pt x="5906" y="10309"/>
                  </a:lnTo>
                  <a:lnTo>
                    <a:pt x="3810" y="8284"/>
                  </a:lnTo>
                  <a:lnTo>
                    <a:pt x="2572" y="6811"/>
                  </a:lnTo>
                  <a:lnTo>
                    <a:pt x="1048" y="3774"/>
                  </a:lnTo>
                  <a:lnTo>
                    <a:pt x="762" y="3866"/>
                  </a:lnTo>
                  <a:lnTo>
                    <a:pt x="381" y="3866"/>
                  </a:lnTo>
                  <a:lnTo>
                    <a:pt x="286" y="3682"/>
                  </a:lnTo>
                  <a:lnTo>
                    <a:pt x="95" y="3314"/>
                  </a:lnTo>
                  <a:lnTo>
                    <a:pt x="0" y="2485"/>
                  </a:lnTo>
                  <a:lnTo>
                    <a:pt x="0" y="2117"/>
                  </a:lnTo>
                  <a:lnTo>
                    <a:pt x="95" y="1381"/>
                  </a:lnTo>
                  <a:lnTo>
                    <a:pt x="381" y="1197"/>
                  </a:lnTo>
                  <a:lnTo>
                    <a:pt x="572" y="920"/>
                  </a:lnTo>
                  <a:lnTo>
                    <a:pt x="1048" y="736"/>
                  </a:lnTo>
                  <a:lnTo>
                    <a:pt x="2477" y="2117"/>
                  </a:lnTo>
                  <a:lnTo>
                    <a:pt x="2572" y="1381"/>
                  </a:lnTo>
                  <a:lnTo>
                    <a:pt x="2762" y="1197"/>
                  </a:lnTo>
                  <a:lnTo>
                    <a:pt x="2762" y="828"/>
                  </a:lnTo>
                  <a:lnTo>
                    <a:pt x="2953" y="644"/>
                  </a:lnTo>
                  <a:lnTo>
                    <a:pt x="3239" y="368"/>
                  </a:lnTo>
                  <a:lnTo>
                    <a:pt x="4001" y="644"/>
                  </a:lnTo>
                  <a:lnTo>
                    <a:pt x="4001" y="184"/>
                  </a:lnTo>
                  <a:lnTo>
                    <a:pt x="4287" y="0"/>
                  </a:lnTo>
                  <a:lnTo>
                    <a:pt x="4763" y="0"/>
                  </a:lnTo>
                  <a:lnTo>
                    <a:pt x="5239" y="276"/>
                  </a:lnTo>
                  <a:lnTo>
                    <a:pt x="6001" y="276"/>
                  </a:lnTo>
                  <a:lnTo>
                    <a:pt x="6192" y="0"/>
                  </a:lnTo>
                  <a:lnTo>
                    <a:pt x="6477" y="0"/>
                  </a:lnTo>
                  <a:lnTo>
                    <a:pt x="7239" y="184"/>
                  </a:lnTo>
                  <a:lnTo>
                    <a:pt x="7716" y="368"/>
                  </a:lnTo>
                  <a:lnTo>
                    <a:pt x="8001" y="644"/>
                  </a:lnTo>
                  <a:lnTo>
                    <a:pt x="8192" y="736"/>
                  </a:lnTo>
                  <a:lnTo>
                    <a:pt x="8478" y="920"/>
                  </a:lnTo>
                  <a:lnTo>
                    <a:pt x="8764" y="920"/>
                  </a:lnTo>
                  <a:lnTo>
                    <a:pt x="9145" y="828"/>
                  </a:lnTo>
                  <a:lnTo>
                    <a:pt x="9145" y="460"/>
                  </a:lnTo>
                  <a:lnTo>
                    <a:pt x="9430" y="368"/>
                  </a:lnTo>
                  <a:lnTo>
                    <a:pt x="10192" y="368"/>
                  </a:lnTo>
                  <a:lnTo>
                    <a:pt x="10859" y="276"/>
                  </a:lnTo>
                  <a:lnTo>
                    <a:pt x="11431" y="368"/>
                  </a:lnTo>
                  <a:lnTo>
                    <a:pt x="12097" y="736"/>
                  </a:lnTo>
                  <a:lnTo>
                    <a:pt x="13145" y="1841"/>
                  </a:lnTo>
                  <a:lnTo>
                    <a:pt x="13622" y="1381"/>
                  </a:lnTo>
                  <a:lnTo>
                    <a:pt x="14669" y="1289"/>
                  </a:lnTo>
                  <a:lnTo>
                    <a:pt x="14669" y="1473"/>
                  </a:lnTo>
                  <a:lnTo>
                    <a:pt x="14384" y="2301"/>
                  </a:lnTo>
                  <a:lnTo>
                    <a:pt x="14098" y="2761"/>
                  </a:lnTo>
                  <a:lnTo>
                    <a:pt x="14098" y="3222"/>
                  </a:lnTo>
                  <a:lnTo>
                    <a:pt x="14098" y="3774"/>
                  </a:lnTo>
                  <a:lnTo>
                    <a:pt x="14288" y="4418"/>
                  </a:lnTo>
                  <a:lnTo>
                    <a:pt x="14574" y="4970"/>
                  </a:lnTo>
                  <a:lnTo>
                    <a:pt x="14860" y="5615"/>
                  </a:lnTo>
                  <a:lnTo>
                    <a:pt x="15146" y="5891"/>
                  </a:lnTo>
                  <a:lnTo>
                    <a:pt x="15812" y="6443"/>
                  </a:lnTo>
                  <a:lnTo>
                    <a:pt x="16289" y="6811"/>
                  </a:lnTo>
                  <a:lnTo>
                    <a:pt x="16384" y="7087"/>
                  </a:lnTo>
                  <a:lnTo>
                    <a:pt x="16384" y="7272"/>
                  </a:lnTo>
                  <a:lnTo>
                    <a:pt x="16098" y="7364"/>
                  </a:lnTo>
                  <a:lnTo>
                    <a:pt x="15908" y="7640"/>
                  </a:lnTo>
                  <a:lnTo>
                    <a:pt x="15622" y="7640"/>
                  </a:lnTo>
                  <a:lnTo>
                    <a:pt x="15146" y="7364"/>
                  </a:lnTo>
                  <a:lnTo>
                    <a:pt x="14860" y="7272"/>
                  </a:lnTo>
                  <a:lnTo>
                    <a:pt x="14574" y="7272"/>
                  </a:lnTo>
                  <a:lnTo>
                    <a:pt x="14574" y="7456"/>
                  </a:lnTo>
                  <a:lnTo>
                    <a:pt x="14574" y="7732"/>
                  </a:lnTo>
                  <a:lnTo>
                    <a:pt x="15050" y="8100"/>
                  </a:lnTo>
                  <a:lnTo>
                    <a:pt x="15146" y="8376"/>
                  </a:lnTo>
                  <a:lnTo>
                    <a:pt x="15527" y="8652"/>
                  </a:lnTo>
                  <a:lnTo>
                    <a:pt x="15527" y="8836"/>
                  </a:lnTo>
                  <a:lnTo>
                    <a:pt x="15622" y="9112"/>
                  </a:lnTo>
                  <a:lnTo>
                    <a:pt x="15622" y="9297"/>
                  </a:lnTo>
                  <a:lnTo>
                    <a:pt x="15622" y="9665"/>
                  </a:lnTo>
                  <a:lnTo>
                    <a:pt x="15527" y="9849"/>
                  </a:lnTo>
                  <a:lnTo>
                    <a:pt x="15336" y="994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4" name="Croatia"/>
            <p:cNvSpPr>
              <a:spLocks noChangeAspect="1"/>
            </p:cNvSpPr>
            <p:nvPr/>
          </p:nvSpPr>
          <p:spPr bwMode="auto">
            <a:xfrm>
              <a:off x="2124" y="2153"/>
              <a:ext cx="327" cy="328"/>
            </a:xfrm>
            <a:custGeom>
              <a:avLst/>
              <a:gdLst/>
              <a:ahLst/>
              <a:cxnLst>
                <a:cxn ang="0">
                  <a:pos x="15558" y="5219"/>
                </a:cxn>
                <a:cxn ang="0">
                  <a:pos x="14796" y="6250"/>
                </a:cxn>
                <a:cxn ang="0">
                  <a:pos x="12955" y="5340"/>
                </a:cxn>
                <a:cxn ang="0">
                  <a:pos x="12129" y="5704"/>
                </a:cxn>
                <a:cxn ang="0">
                  <a:pos x="11177" y="5340"/>
                </a:cxn>
                <a:cxn ang="0">
                  <a:pos x="10161" y="5279"/>
                </a:cxn>
                <a:cxn ang="0">
                  <a:pos x="8827" y="5219"/>
                </a:cxn>
                <a:cxn ang="0">
                  <a:pos x="8001" y="5643"/>
                </a:cxn>
                <a:cxn ang="0">
                  <a:pos x="6731" y="5583"/>
                </a:cxn>
                <a:cxn ang="0">
                  <a:pos x="6160" y="6493"/>
                </a:cxn>
                <a:cxn ang="0">
                  <a:pos x="6350" y="7646"/>
                </a:cxn>
                <a:cxn ang="0">
                  <a:pos x="8700" y="10559"/>
                </a:cxn>
                <a:cxn ang="0">
                  <a:pos x="10669" y="12379"/>
                </a:cxn>
                <a:cxn ang="0">
                  <a:pos x="10986" y="13047"/>
                </a:cxn>
                <a:cxn ang="0">
                  <a:pos x="11939" y="14382"/>
                </a:cxn>
                <a:cxn ang="0">
                  <a:pos x="12256" y="14442"/>
                </a:cxn>
                <a:cxn ang="0">
                  <a:pos x="14288" y="15899"/>
                </a:cxn>
                <a:cxn ang="0">
                  <a:pos x="13780" y="15777"/>
                </a:cxn>
                <a:cxn ang="0">
                  <a:pos x="11812" y="15049"/>
                </a:cxn>
                <a:cxn ang="0">
                  <a:pos x="11113" y="14260"/>
                </a:cxn>
                <a:cxn ang="0">
                  <a:pos x="11113" y="14139"/>
                </a:cxn>
                <a:cxn ang="0">
                  <a:pos x="8128" y="12500"/>
                </a:cxn>
                <a:cxn ang="0">
                  <a:pos x="6731" y="11590"/>
                </a:cxn>
                <a:cxn ang="0">
                  <a:pos x="4763" y="9891"/>
                </a:cxn>
                <a:cxn ang="0">
                  <a:pos x="4763" y="8859"/>
                </a:cxn>
                <a:cxn ang="0">
                  <a:pos x="3620" y="6250"/>
                </a:cxn>
                <a:cxn ang="0">
                  <a:pos x="2794" y="5401"/>
                </a:cxn>
                <a:cxn ang="0">
                  <a:pos x="1461" y="7282"/>
                </a:cxn>
                <a:cxn ang="0">
                  <a:pos x="254" y="5765"/>
                </a:cxn>
                <a:cxn ang="0">
                  <a:pos x="254" y="4672"/>
                </a:cxn>
                <a:cxn ang="0">
                  <a:pos x="953" y="4976"/>
                </a:cxn>
                <a:cxn ang="0">
                  <a:pos x="1778" y="4733"/>
                </a:cxn>
                <a:cxn ang="0">
                  <a:pos x="2223" y="4915"/>
                </a:cxn>
                <a:cxn ang="0">
                  <a:pos x="2921" y="4733"/>
                </a:cxn>
                <a:cxn ang="0">
                  <a:pos x="3112" y="4005"/>
                </a:cxn>
                <a:cxn ang="0">
                  <a:pos x="3620" y="4430"/>
                </a:cxn>
                <a:cxn ang="0">
                  <a:pos x="3937" y="4248"/>
                </a:cxn>
                <a:cxn ang="0">
                  <a:pos x="4890" y="4430"/>
                </a:cxn>
                <a:cxn ang="0">
                  <a:pos x="5080" y="3702"/>
                </a:cxn>
                <a:cxn ang="0">
                  <a:pos x="5334" y="3277"/>
                </a:cxn>
                <a:cxn ang="0">
                  <a:pos x="5588" y="2488"/>
                </a:cxn>
                <a:cxn ang="0">
                  <a:pos x="5398" y="1638"/>
                </a:cxn>
                <a:cxn ang="0">
                  <a:pos x="7049" y="728"/>
                </a:cxn>
                <a:cxn ang="0">
                  <a:pos x="7493" y="61"/>
                </a:cxn>
                <a:cxn ang="0">
                  <a:pos x="9208" y="1153"/>
                </a:cxn>
                <a:cxn ang="0">
                  <a:pos x="11812" y="2913"/>
                </a:cxn>
                <a:cxn ang="0">
                  <a:pos x="14415" y="1942"/>
                </a:cxn>
                <a:cxn ang="0">
                  <a:pos x="14923" y="3702"/>
                </a:cxn>
                <a:cxn ang="0">
                  <a:pos x="15558" y="4612"/>
                </a:cxn>
                <a:cxn ang="0">
                  <a:pos x="16193" y="5097"/>
                </a:cxn>
              </a:cxnLst>
              <a:rect l="0" t="0" r="r" b="b"/>
              <a:pathLst>
                <a:path w="16384" h="16384">
                  <a:moveTo>
                    <a:pt x="16193" y="5097"/>
                  </a:moveTo>
                  <a:lnTo>
                    <a:pt x="15876" y="5097"/>
                  </a:lnTo>
                  <a:lnTo>
                    <a:pt x="15685" y="5037"/>
                  </a:lnTo>
                  <a:lnTo>
                    <a:pt x="15558" y="5219"/>
                  </a:lnTo>
                  <a:lnTo>
                    <a:pt x="15368" y="5340"/>
                  </a:lnTo>
                  <a:lnTo>
                    <a:pt x="15368" y="5765"/>
                  </a:lnTo>
                  <a:lnTo>
                    <a:pt x="15241" y="6007"/>
                  </a:lnTo>
                  <a:lnTo>
                    <a:pt x="14796" y="6250"/>
                  </a:lnTo>
                  <a:lnTo>
                    <a:pt x="14225" y="5583"/>
                  </a:lnTo>
                  <a:lnTo>
                    <a:pt x="13780" y="5340"/>
                  </a:lnTo>
                  <a:lnTo>
                    <a:pt x="13399" y="5279"/>
                  </a:lnTo>
                  <a:lnTo>
                    <a:pt x="12955" y="5340"/>
                  </a:lnTo>
                  <a:lnTo>
                    <a:pt x="12447" y="5340"/>
                  </a:lnTo>
                  <a:lnTo>
                    <a:pt x="12256" y="5401"/>
                  </a:lnTo>
                  <a:lnTo>
                    <a:pt x="12256" y="5583"/>
                  </a:lnTo>
                  <a:lnTo>
                    <a:pt x="12129" y="5704"/>
                  </a:lnTo>
                  <a:lnTo>
                    <a:pt x="11812" y="5704"/>
                  </a:lnTo>
                  <a:lnTo>
                    <a:pt x="11621" y="5583"/>
                  </a:lnTo>
                  <a:lnTo>
                    <a:pt x="11431" y="5522"/>
                  </a:lnTo>
                  <a:lnTo>
                    <a:pt x="11177" y="5340"/>
                  </a:lnTo>
                  <a:lnTo>
                    <a:pt x="10923" y="5219"/>
                  </a:lnTo>
                  <a:lnTo>
                    <a:pt x="10351" y="5097"/>
                  </a:lnTo>
                  <a:lnTo>
                    <a:pt x="10288" y="5097"/>
                  </a:lnTo>
                  <a:lnTo>
                    <a:pt x="10161" y="5279"/>
                  </a:lnTo>
                  <a:lnTo>
                    <a:pt x="9653" y="5279"/>
                  </a:lnTo>
                  <a:lnTo>
                    <a:pt x="9335" y="5097"/>
                  </a:lnTo>
                  <a:lnTo>
                    <a:pt x="9018" y="5097"/>
                  </a:lnTo>
                  <a:lnTo>
                    <a:pt x="8827" y="5219"/>
                  </a:lnTo>
                  <a:lnTo>
                    <a:pt x="8827" y="5522"/>
                  </a:lnTo>
                  <a:lnTo>
                    <a:pt x="8319" y="5340"/>
                  </a:lnTo>
                  <a:lnTo>
                    <a:pt x="8128" y="5522"/>
                  </a:lnTo>
                  <a:lnTo>
                    <a:pt x="8001" y="5643"/>
                  </a:lnTo>
                  <a:lnTo>
                    <a:pt x="7874" y="5886"/>
                  </a:lnTo>
                  <a:lnTo>
                    <a:pt x="7811" y="6007"/>
                  </a:lnTo>
                  <a:lnTo>
                    <a:pt x="7684" y="6493"/>
                  </a:lnTo>
                  <a:lnTo>
                    <a:pt x="6731" y="5583"/>
                  </a:lnTo>
                  <a:lnTo>
                    <a:pt x="6541" y="5643"/>
                  </a:lnTo>
                  <a:lnTo>
                    <a:pt x="6350" y="5886"/>
                  </a:lnTo>
                  <a:lnTo>
                    <a:pt x="6160" y="6007"/>
                  </a:lnTo>
                  <a:lnTo>
                    <a:pt x="6160" y="6493"/>
                  </a:lnTo>
                  <a:lnTo>
                    <a:pt x="6160" y="6736"/>
                  </a:lnTo>
                  <a:lnTo>
                    <a:pt x="6160" y="7282"/>
                  </a:lnTo>
                  <a:lnTo>
                    <a:pt x="6223" y="7525"/>
                  </a:lnTo>
                  <a:lnTo>
                    <a:pt x="6350" y="7646"/>
                  </a:lnTo>
                  <a:lnTo>
                    <a:pt x="6541" y="7646"/>
                  </a:lnTo>
                  <a:lnTo>
                    <a:pt x="6731" y="7585"/>
                  </a:lnTo>
                  <a:lnTo>
                    <a:pt x="7811" y="9588"/>
                  </a:lnTo>
                  <a:lnTo>
                    <a:pt x="8700" y="10559"/>
                  </a:lnTo>
                  <a:lnTo>
                    <a:pt x="10097" y="11954"/>
                  </a:lnTo>
                  <a:lnTo>
                    <a:pt x="10288" y="12197"/>
                  </a:lnTo>
                  <a:lnTo>
                    <a:pt x="10478" y="12379"/>
                  </a:lnTo>
                  <a:lnTo>
                    <a:pt x="10669" y="12379"/>
                  </a:lnTo>
                  <a:lnTo>
                    <a:pt x="10923" y="12440"/>
                  </a:lnTo>
                  <a:lnTo>
                    <a:pt x="10923" y="12561"/>
                  </a:lnTo>
                  <a:lnTo>
                    <a:pt x="10986" y="12804"/>
                  </a:lnTo>
                  <a:lnTo>
                    <a:pt x="10986" y="13047"/>
                  </a:lnTo>
                  <a:lnTo>
                    <a:pt x="11431" y="13714"/>
                  </a:lnTo>
                  <a:lnTo>
                    <a:pt x="11748" y="13896"/>
                  </a:lnTo>
                  <a:lnTo>
                    <a:pt x="11939" y="14078"/>
                  </a:lnTo>
                  <a:lnTo>
                    <a:pt x="11939" y="14382"/>
                  </a:lnTo>
                  <a:lnTo>
                    <a:pt x="11812" y="14503"/>
                  </a:lnTo>
                  <a:lnTo>
                    <a:pt x="11939" y="14746"/>
                  </a:lnTo>
                  <a:lnTo>
                    <a:pt x="12256" y="14564"/>
                  </a:lnTo>
                  <a:lnTo>
                    <a:pt x="12256" y="14442"/>
                  </a:lnTo>
                  <a:lnTo>
                    <a:pt x="12447" y="14503"/>
                  </a:lnTo>
                  <a:lnTo>
                    <a:pt x="12955" y="14988"/>
                  </a:lnTo>
                  <a:lnTo>
                    <a:pt x="13717" y="15413"/>
                  </a:lnTo>
                  <a:lnTo>
                    <a:pt x="14288" y="15899"/>
                  </a:lnTo>
                  <a:lnTo>
                    <a:pt x="14606" y="16020"/>
                  </a:lnTo>
                  <a:lnTo>
                    <a:pt x="14733" y="16384"/>
                  </a:lnTo>
                  <a:lnTo>
                    <a:pt x="14288" y="16141"/>
                  </a:lnTo>
                  <a:lnTo>
                    <a:pt x="13780" y="15777"/>
                  </a:lnTo>
                  <a:lnTo>
                    <a:pt x="13272" y="15413"/>
                  </a:lnTo>
                  <a:lnTo>
                    <a:pt x="12764" y="15110"/>
                  </a:lnTo>
                  <a:lnTo>
                    <a:pt x="12256" y="15110"/>
                  </a:lnTo>
                  <a:lnTo>
                    <a:pt x="11812" y="15049"/>
                  </a:lnTo>
                  <a:lnTo>
                    <a:pt x="10986" y="14564"/>
                  </a:lnTo>
                  <a:lnTo>
                    <a:pt x="10288" y="14442"/>
                  </a:lnTo>
                  <a:lnTo>
                    <a:pt x="10478" y="14199"/>
                  </a:lnTo>
                  <a:lnTo>
                    <a:pt x="11113" y="14260"/>
                  </a:lnTo>
                  <a:lnTo>
                    <a:pt x="11431" y="14685"/>
                  </a:lnTo>
                  <a:lnTo>
                    <a:pt x="11748" y="14685"/>
                  </a:lnTo>
                  <a:lnTo>
                    <a:pt x="11621" y="14382"/>
                  </a:lnTo>
                  <a:lnTo>
                    <a:pt x="11113" y="14139"/>
                  </a:lnTo>
                  <a:lnTo>
                    <a:pt x="10351" y="13289"/>
                  </a:lnTo>
                  <a:lnTo>
                    <a:pt x="9653" y="12804"/>
                  </a:lnTo>
                  <a:lnTo>
                    <a:pt x="8700" y="12500"/>
                  </a:lnTo>
                  <a:lnTo>
                    <a:pt x="8128" y="12500"/>
                  </a:lnTo>
                  <a:lnTo>
                    <a:pt x="7366" y="12561"/>
                  </a:lnTo>
                  <a:lnTo>
                    <a:pt x="7176" y="12561"/>
                  </a:lnTo>
                  <a:lnTo>
                    <a:pt x="7049" y="12197"/>
                  </a:lnTo>
                  <a:lnTo>
                    <a:pt x="6731" y="11590"/>
                  </a:lnTo>
                  <a:lnTo>
                    <a:pt x="6160" y="11408"/>
                  </a:lnTo>
                  <a:lnTo>
                    <a:pt x="5906" y="11105"/>
                  </a:lnTo>
                  <a:lnTo>
                    <a:pt x="5398" y="10741"/>
                  </a:lnTo>
                  <a:lnTo>
                    <a:pt x="4763" y="9891"/>
                  </a:lnTo>
                  <a:lnTo>
                    <a:pt x="4699" y="9648"/>
                  </a:lnTo>
                  <a:lnTo>
                    <a:pt x="4890" y="9466"/>
                  </a:lnTo>
                  <a:lnTo>
                    <a:pt x="5398" y="9284"/>
                  </a:lnTo>
                  <a:lnTo>
                    <a:pt x="4763" y="8859"/>
                  </a:lnTo>
                  <a:lnTo>
                    <a:pt x="4255" y="8495"/>
                  </a:lnTo>
                  <a:lnTo>
                    <a:pt x="3874" y="7585"/>
                  </a:lnTo>
                  <a:lnTo>
                    <a:pt x="3874" y="6857"/>
                  </a:lnTo>
                  <a:lnTo>
                    <a:pt x="3620" y="6250"/>
                  </a:lnTo>
                  <a:lnTo>
                    <a:pt x="3429" y="5947"/>
                  </a:lnTo>
                  <a:lnTo>
                    <a:pt x="3239" y="5947"/>
                  </a:lnTo>
                  <a:lnTo>
                    <a:pt x="3112" y="5765"/>
                  </a:lnTo>
                  <a:lnTo>
                    <a:pt x="2794" y="5401"/>
                  </a:lnTo>
                  <a:lnTo>
                    <a:pt x="2223" y="5279"/>
                  </a:lnTo>
                  <a:lnTo>
                    <a:pt x="1969" y="6190"/>
                  </a:lnTo>
                  <a:lnTo>
                    <a:pt x="1651" y="6736"/>
                  </a:lnTo>
                  <a:lnTo>
                    <a:pt x="1461" y="7282"/>
                  </a:lnTo>
                  <a:lnTo>
                    <a:pt x="1143" y="7342"/>
                  </a:lnTo>
                  <a:lnTo>
                    <a:pt x="826" y="7221"/>
                  </a:lnTo>
                  <a:lnTo>
                    <a:pt x="445" y="6250"/>
                  </a:lnTo>
                  <a:lnTo>
                    <a:pt x="254" y="5765"/>
                  </a:lnTo>
                  <a:lnTo>
                    <a:pt x="0" y="5037"/>
                  </a:lnTo>
                  <a:lnTo>
                    <a:pt x="0" y="4672"/>
                  </a:lnTo>
                  <a:lnTo>
                    <a:pt x="127" y="4430"/>
                  </a:lnTo>
                  <a:lnTo>
                    <a:pt x="254" y="4672"/>
                  </a:lnTo>
                  <a:lnTo>
                    <a:pt x="318" y="4915"/>
                  </a:lnTo>
                  <a:lnTo>
                    <a:pt x="572" y="4976"/>
                  </a:lnTo>
                  <a:lnTo>
                    <a:pt x="762" y="4976"/>
                  </a:lnTo>
                  <a:lnTo>
                    <a:pt x="953" y="4976"/>
                  </a:lnTo>
                  <a:lnTo>
                    <a:pt x="1143" y="5097"/>
                  </a:lnTo>
                  <a:lnTo>
                    <a:pt x="1397" y="4976"/>
                  </a:lnTo>
                  <a:lnTo>
                    <a:pt x="1461" y="4855"/>
                  </a:lnTo>
                  <a:lnTo>
                    <a:pt x="1778" y="4733"/>
                  </a:lnTo>
                  <a:lnTo>
                    <a:pt x="1905" y="4915"/>
                  </a:lnTo>
                  <a:lnTo>
                    <a:pt x="2096" y="5037"/>
                  </a:lnTo>
                  <a:lnTo>
                    <a:pt x="2223" y="5037"/>
                  </a:lnTo>
                  <a:lnTo>
                    <a:pt x="2223" y="4915"/>
                  </a:lnTo>
                  <a:lnTo>
                    <a:pt x="2223" y="4733"/>
                  </a:lnTo>
                  <a:lnTo>
                    <a:pt x="2540" y="4672"/>
                  </a:lnTo>
                  <a:lnTo>
                    <a:pt x="2731" y="4855"/>
                  </a:lnTo>
                  <a:lnTo>
                    <a:pt x="2921" y="4733"/>
                  </a:lnTo>
                  <a:lnTo>
                    <a:pt x="3048" y="4612"/>
                  </a:lnTo>
                  <a:lnTo>
                    <a:pt x="3112" y="4369"/>
                  </a:lnTo>
                  <a:lnTo>
                    <a:pt x="3112" y="4248"/>
                  </a:lnTo>
                  <a:lnTo>
                    <a:pt x="3112" y="4005"/>
                  </a:lnTo>
                  <a:lnTo>
                    <a:pt x="3366" y="3884"/>
                  </a:lnTo>
                  <a:lnTo>
                    <a:pt x="3429" y="4005"/>
                  </a:lnTo>
                  <a:lnTo>
                    <a:pt x="3556" y="4248"/>
                  </a:lnTo>
                  <a:lnTo>
                    <a:pt x="3620" y="4430"/>
                  </a:lnTo>
                  <a:lnTo>
                    <a:pt x="3747" y="4672"/>
                  </a:lnTo>
                  <a:lnTo>
                    <a:pt x="3937" y="4672"/>
                  </a:lnTo>
                  <a:lnTo>
                    <a:pt x="3937" y="4430"/>
                  </a:lnTo>
                  <a:lnTo>
                    <a:pt x="3937" y="4248"/>
                  </a:lnTo>
                  <a:lnTo>
                    <a:pt x="4191" y="4248"/>
                  </a:lnTo>
                  <a:lnTo>
                    <a:pt x="4382" y="4308"/>
                  </a:lnTo>
                  <a:lnTo>
                    <a:pt x="4445" y="4612"/>
                  </a:lnTo>
                  <a:lnTo>
                    <a:pt x="4890" y="4430"/>
                  </a:lnTo>
                  <a:lnTo>
                    <a:pt x="4890" y="4126"/>
                  </a:lnTo>
                  <a:lnTo>
                    <a:pt x="4890" y="3884"/>
                  </a:lnTo>
                  <a:lnTo>
                    <a:pt x="5207" y="3884"/>
                  </a:lnTo>
                  <a:lnTo>
                    <a:pt x="5080" y="3702"/>
                  </a:lnTo>
                  <a:lnTo>
                    <a:pt x="4890" y="3702"/>
                  </a:lnTo>
                  <a:lnTo>
                    <a:pt x="4763" y="3580"/>
                  </a:lnTo>
                  <a:lnTo>
                    <a:pt x="5017" y="3398"/>
                  </a:lnTo>
                  <a:lnTo>
                    <a:pt x="5334" y="3277"/>
                  </a:lnTo>
                  <a:lnTo>
                    <a:pt x="5525" y="3095"/>
                  </a:lnTo>
                  <a:lnTo>
                    <a:pt x="5588" y="2913"/>
                  </a:lnTo>
                  <a:lnTo>
                    <a:pt x="5588" y="2670"/>
                  </a:lnTo>
                  <a:lnTo>
                    <a:pt x="5588" y="2488"/>
                  </a:lnTo>
                  <a:lnTo>
                    <a:pt x="5588" y="2306"/>
                  </a:lnTo>
                  <a:lnTo>
                    <a:pt x="5334" y="2002"/>
                  </a:lnTo>
                  <a:lnTo>
                    <a:pt x="5334" y="1760"/>
                  </a:lnTo>
                  <a:lnTo>
                    <a:pt x="5398" y="1638"/>
                  </a:lnTo>
                  <a:lnTo>
                    <a:pt x="6223" y="1092"/>
                  </a:lnTo>
                  <a:lnTo>
                    <a:pt x="6541" y="1092"/>
                  </a:lnTo>
                  <a:lnTo>
                    <a:pt x="6731" y="1032"/>
                  </a:lnTo>
                  <a:lnTo>
                    <a:pt x="7049" y="728"/>
                  </a:lnTo>
                  <a:lnTo>
                    <a:pt x="7049" y="607"/>
                  </a:lnTo>
                  <a:lnTo>
                    <a:pt x="7049" y="364"/>
                  </a:lnTo>
                  <a:lnTo>
                    <a:pt x="7049" y="61"/>
                  </a:lnTo>
                  <a:lnTo>
                    <a:pt x="7493" y="61"/>
                  </a:lnTo>
                  <a:lnTo>
                    <a:pt x="7811" y="0"/>
                  </a:lnTo>
                  <a:lnTo>
                    <a:pt x="8001" y="61"/>
                  </a:lnTo>
                  <a:lnTo>
                    <a:pt x="8700" y="364"/>
                  </a:lnTo>
                  <a:lnTo>
                    <a:pt x="9208" y="1153"/>
                  </a:lnTo>
                  <a:lnTo>
                    <a:pt x="9970" y="1456"/>
                  </a:lnTo>
                  <a:lnTo>
                    <a:pt x="10478" y="2245"/>
                  </a:lnTo>
                  <a:lnTo>
                    <a:pt x="11113" y="2367"/>
                  </a:lnTo>
                  <a:lnTo>
                    <a:pt x="11812" y="2913"/>
                  </a:lnTo>
                  <a:lnTo>
                    <a:pt x="12764" y="2670"/>
                  </a:lnTo>
                  <a:lnTo>
                    <a:pt x="13399" y="2427"/>
                  </a:lnTo>
                  <a:lnTo>
                    <a:pt x="13971" y="2002"/>
                  </a:lnTo>
                  <a:lnTo>
                    <a:pt x="14415" y="1942"/>
                  </a:lnTo>
                  <a:lnTo>
                    <a:pt x="14733" y="2973"/>
                  </a:lnTo>
                  <a:lnTo>
                    <a:pt x="14606" y="3277"/>
                  </a:lnTo>
                  <a:lnTo>
                    <a:pt x="14606" y="3459"/>
                  </a:lnTo>
                  <a:lnTo>
                    <a:pt x="14923" y="3702"/>
                  </a:lnTo>
                  <a:lnTo>
                    <a:pt x="15050" y="3944"/>
                  </a:lnTo>
                  <a:lnTo>
                    <a:pt x="14796" y="4005"/>
                  </a:lnTo>
                  <a:lnTo>
                    <a:pt x="15050" y="4430"/>
                  </a:lnTo>
                  <a:lnTo>
                    <a:pt x="15558" y="4612"/>
                  </a:lnTo>
                  <a:lnTo>
                    <a:pt x="16257" y="4733"/>
                  </a:lnTo>
                  <a:lnTo>
                    <a:pt x="16384" y="4915"/>
                  </a:lnTo>
                  <a:lnTo>
                    <a:pt x="16257" y="5037"/>
                  </a:lnTo>
                  <a:lnTo>
                    <a:pt x="16193" y="509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35" name="Slovenia"/>
            <p:cNvGrpSpPr>
              <a:grpSpLocks noChangeAspect="1"/>
            </p:cNvGrpSpPr>
            <p:nvPr/>
          </p:nvGrpSpPr>
          <p:grpSpPr bwMode="auto">
            <a:xfrm>
              <a:off x="2116" y="2125"/>
              <a:ext cx="217" cy="326"/>
              <a:chOff x="-3928" y="-127470"/>
              <a:chExt cx="17992" cy="126"/>
            </a:xfrm>
            <a:grpFill/>
          </p:grpSpPr>
          <p:sp>
            <p:nvSpPr>
              <p:cNvPr id="37" name="Slovania"/>
              <p:cNvSpPr>
                <a:spLocks noChangeAspect="1"/>
              </p:cNvSpPr>
              <p:nvPr/>
            </p:nvSpPr>
            <p:spPr bwMode="auto">
              <a:xfrm>
                <a:off x="-3928" y="-127470"/>
                <a:ext cx="13936" cy="51"/>
              </a:xfrm>
              <a:custGeom>
                <a:avLst/>
                <a:gdLst/>
                <a:ahLst/>
                <a:cxnLst>
                  <a:cxn ang="0">
                    <a:pos x="14592" y="4482"/>
                  </a:cxn>
                  <a:cxn ang="0">
                    <a:pos x="14592" y="5410"/>
                  </a:cxn>
                  <a:cxn ang="0">
                    <a:pos x="13696" y="6183"/>
                  </a:cxn>
                  <a:cxn ang="0">
                    <a:pos x="11264" y="7574"/>
                  </a:cxn>
                  <a:cxn ang="0">
                    <a:pos x="11008" y="8656"/>
                  </a:cxn>
                  <a:cxn ang="0">
                    <a:pos x="11648" y="9738"/>
                  </a:cxn>
                  <a:cxn ang="0">
                    <a:pos x="11648" y="10820"/>
                  </a:cxn>
                  <a:cxn ang="0">
                    <a:pos x="11008" y="11747"/>
                  </a:cxn>
                  <a:cxn ang="0">
                    <a:pos x="10112" y="12520"/>
                  </a:cxn>
                  <a:cxn ang="0">
                    <a:pos x="10624" y="12829"/>
                  </a:cxn>
                  <a:cxn ang="0">
                    <a:pos x="10368" y="13293"/>
                  </a:cxn>
                  <a:cxn ang="0">
                    <a:pos x="10112" y="14993"/>
                  </a:cxn>
                  <a:cxn ang="0">
                    <a:pos x="9472" y="14684"/>
                  </a:cxn>
                  <a:cxn ang="0">
                    <a:pos x="8448" y="14375"/>
                  </a:cxn>
                  <a:cxn ang="0">
                    <a:pos x="8448" y="15302"/>
                  </a:cxn>
                  <a:cxn ang="0">
                    <a:pos x="7808" y="14993"/>
                  </a:cxn>
                  <a:cxn ang="0">
                    <a:pos x="7424" y="13756"/>
                  </a:cxn>
                  <a:cxn ang="0">
                    <a:pos x="6784" y="13447"/>
                  </a:cxn>
                  <a:cxn ang="0">
                    <a:pos x="6784" y="14684"/>
                  </a:cxn>
                  <a:cxn ang="0">
                    <a:pos x="6400" y="15457"/>
                  </a:cxn>
                  <a:cxn ang="0">
                    <a:pos x="5760" y="15302"/>
                  </a:cxn>
                  <a:cxn ang="0">
                    <a:pos x="5120" y="15920"/>
                  </a:cxn>
                  <a:cxn ang="0">
                    <a:pos x="4736" y="16229"/>
                  </a:cxn>
                  <a:cxn ang="0">
                    <a:pos x="4096" y="15457"/>
                  </a:cxn>
                  <a:cxn ang="0">
                    <a:pos x="3328" y="16075"/>
                  </a:cxn>
                  <a:cxn ang="0">
                    <a:pos x="2688" y="16075"/>
                  </a:cxn>
                  <a:cxn ang="0">
                    <a:pos x="1792" y="16075"/>
                  </a:cxn>
                  <a:cxn ang="0">
                    <a:pos x="1152" y="15457"/>
                  </a:cxn>
                  <a:cxn ang="0">
                    <a:pos x="1408" y="14684"/>
                  </a:cxn>
                  <a:cxn ang="0">
                    <a:pos x="2176" y="14684"/>
                  </a:cxn>
                  <a:cxn ang="0">
                    <a:pos x="2688" y="13756"/>
                  </a:cxn>
                  <a:cxn ang="0">
                    <a:pos x="2048" y="12829"/>
                  </a:cxn>
                  <a:cxn ang="0">
                    <a:pos x="1664" y="12056"/>
                  </a:cxn>
                  <a:cxn ang="0">
                    <a:pos x="1024" y="10820"/>
                  </a:cxn>
                  <a:cxn ang="0">
                    <a:pos x="384" y="9583"/>
                  </a:cxn>
                  <a:cxn ang="0">
                    <a:pos x="768" y="7728"/>
                  </a:cxn>
                  <a:cxn ang="0">
                    <a:pos x="0" y="6955"/>
                  </a:cxn>
                  <a:cxn ang="0">
                    <a:pos x="512" y="5255"/>
                  </a:cxn>
                  <a:cxn ang="0">
                    <a:pos x="1408" y="4637"/>
                  </a:cxn>
                  <a:cxn ang="0">
                    <a:pos x="2688" y="4637"/>
                  </a:cxn>
                  <a:cxn ang="0">
                    <a:pos x="4352" y="4946"/>
                  </a:cxn>
                  <a:cxn ang="0">
                    <a:pos x="5632" y="4946"/>
                  </a:cxn>
                  <a:cxn ang="0">
                    <a:pos x="6144" y="4328"/>
                  </a:cxn>
                  <a:cxn ang="0">
                    <a:pos x="7040" y="2937"/>
                  </a:cxn>
                  <a:cxn ang="0">
                    <a:pos x="8448" y="2164"/>
                  </a:cxn>
                  <a:cxn ang="0">
                    <a:pos x="9728" y="2473"/>
                  </a:cxn>
                  <a:cxn ang="0">
                    <a:pos x="10368" y="2009"/>
                  </a:cxn>
                  <a:cxn ang="0">
                    <a:pos x="11008" y="1391"/>
                  </a:cxn>
                  <a:cxn ang="0">
                    <a:pos x="12032" y="1391"/>
                  </a:cxn>
                  <a:cxn ang="0">
                    <a:pos x="12928" y="1700"/>
                  </a:cxn>
                  <a:cxn ang="0">
                    <a:pos x="12928" y="773"/>
                  </a:cxn>
                  <a:cxn ang="0">
                    <a:pos x="14336" y="155"/>
                  </a:cxn>
                  <a:cxn ang="0">
                    <a:pos x="15616" y="2009"/>
                  </a:cxn>
                  <a:cxn ang="0">
                    <a:pos x="16000" y="3555"/>
                  </a:cxn>
                  <a:cxn ang="0">
                    <a:pos x="14720" y="3555"/>
                  </a:cxn>
                </a:cxnLst>
                <a:rect l="0" t="0" r="r" b="b"/>
                <a:pathLst>
                  <a:path w="16384" h="16384">
                    <a:moveTo>
                      <a:pt x="14592" y="3710"/>
                    </a:moveTo>
                    <a:lnTo>
                      <a:pt x="14592" y="4482"/>
                    </a:lnTo>
                    <a:lnTo>
                      <a:pt x="14592" y="5101"/>
                    </a:lnTo>
                    <a:lnTo>
                      <a:pt x="14592" y="5410"/>
                    </a:lnTo>
                    <a:lnTo>
                      <a:pt x="14080" y="6028"/>
                    </a:lnTo>
                    <a:lnTo>
                      <a:pt x="13696" y="6183"/>
                    </a:lnTo>
                    <a:lnTo>
                      <a:pt x="13056" y="6183"/>
                    </a:lnTo>
                    <a:lnTo>
                      <a:pt x="11264" y="7574"/>
                    </a:lnTo>
                    <a:lnTo>
                      <a:pt x="11008" y="7883"/>
                    </a:lnTo>
                    <a:lnTo>
                      <a:pt x="11008" y="8656"/>
                    </a:lnTo>
                    <a:lnTo>
                      <a:pt x="11648" y="9274"/>
                    </a:lnTo>
                    <a:lnTo>
                      <a:pt x="11648" y="9738"/>
                    </a:lnTo>
                    <a:lnTo>
                      <a:pt x="11648" y="10356"/>
                    </a:lnTo>
                    <a:lnTo>
                      <a:pt x="11648" y="10820"/>
                    </a:lnTo>
                    <a:lnTo>
                      <a:pt x="11648" y="11129"/>
                    </a:lnTo>
                    <a:lnTo>
                      <a:pt x="11008" y="11747"/>
                    </a:lnTo>
                    <a:lnTo>
                      <a:pt x="10368" y="12056"/>
                    </a:lnTo>
                    <a:lnTo>
                      <a:pt x="10112" y="12520"/>
                    </a:lnTo>
                    <a:lnTo>
                      <a:pt x="10112" y="12829"/>
                    </a:lnTo>
                    <a:lnTo>
                      <a:pt x="10624" y="12829"/>
                    </a:lnTo>
                    <a:lnTo>
                      <a:pt x="10752" y="13293"/>
                    </a:lnTo>
                    <a:lnTo>
                      <a:pt x="10368" y="13293"/>
                    </a:lnTo>
                    <a:lnTo>
                      <a:pt x="10112" y="14220"/>
                    </a:lnTo>
                    <a:lnTo>
                      <a:pt x="10112" y="14993"/>
                    </a:lnTo>
                    <a:lnTo>
                      <a:pt x="9728" y="15147"/>
                    </a:lnTo>
                    <a:lnTo>
                      <a:pt x="9472" y="14684"/>
                    </a:lnTo>
                    <a:lnTo>
                      <a:pt x="9088" y="14529"/>
                    </a:lnTo>
                    <a:lnTo>
                      <a:pt x="8448" y="14375"/>
                    </a:lnTo>
                    <a:lnTo>
                      <a:pt x="8448" y="14993"/>
                    </a:lnTo>
                    <a:lnTo>
                      <a:pt x="8448" y="15302"/>
                    </a:lnTo>
                    <a:lnTo>
                      <a:pt x="8064" y="15302"/>
                    </a:lnTo>
                    <a:lnTo>
                      <a:pt x="7808" y="14993"/>
                    </a:lnTo>
                    <a:lnTo>
                      <a:pt x="7680" y="14375"/>
                    </a:lnTo>
                    <a:lnTo>
                      <a:pt x="7424" y="13756"/>
                    </a:lnTo>
                    <a:lnTo>
                      <a:pt x="7296" y="13293"/>
                    </a:lnTo>
                    <a:lnTo>
                      <a:pt x="6784" y="13447"/>
                    </a:lnTo>
                    <a:lnTo>
                      <a:pt x="6656" y="14220"/>
                    </a:lnTo>
                    <a:lnTo>
                      <a:pt x="6784" y="14684"/>
                    </a:lnTo>
                    <a:lnTo>
                      <a:pt x="6656" y="15147"/>
                    </a:lnTo>
                    <a:lnTo>
                      <a:pt x="6400" y="15457"/>
                    </a:lnTo>
                    <a:lnTo>
                      <a:pt x="6144" y="15766"/>
                    </a:lnTo>
                    <a:lnTo>
                      <a:pt x="5760" y="15302"/>
                    </a:lnTo>
                    <a:lnTo>
                      <a:pt x="5120" y="15302"/>
                    </a:lnTo>
                    <a:lnTo>
                      <a:pt x="5120" y="15920"/>
                    </a:lnTo>
                    <a:lnTo>
                      <a:pt x="5120" y="16229"/>
                    </a:lnTo>
                    <a:lnTo>
                      <a:pt x="4736" y="16229"/>
                    </a:lnTo>
                    <a:lnTo>
                      <a:pt x="4352" y="15920"/>
                    </a:lnTo>
                    <a:lnTo>
                      <a:pt x="4096" y="15457"/>
                    </a:lnTo>
                    <a:lnTo>
                      <a:pt x="3712" y="15457"/>
                    </a:lnTo>
                    <a:lnTo>
                      <a:pt x="3328" y="16075"/>
                    </a:lnTo>
                    <a:lnTo>
                      <a:pt x="2816" y="16384"/>
                    </a:lnTo>
                    <a:lnTo>
                      <a:pt x="2688" y="16075"/>
                    </a:lnTo>
                    <a:lnTo>
                      <a:pt x="2048" y="16075"/>
                    </a:lnTo>
                    <a:lnTo>
                      <a:pt x="1792" y="16075"/>
                    </a:lnTo>
                    <a:lnTo>
                      <a:pt x="1408" y="15920"/>
                    </a:lnTo>
                    <a:lnTo>
                      <a:pt x="1152" y="15457"/>
                    </a:lnTo>
                    <a:lnTo>
                      <a:pt x="1024" y="14993"/>
                    </a:lnTo>
                    <a:lnTo>
                      <a:pt x="1408" y="14684"/>
                    </a:lnTo>
                    <a:lnTo>
                      <a:pt x="1792" y="14993"/>
                    </a:lnTo>
                    <a:lnTo>
                      <a:pt x="2176" y="14684"/>
                    </a:lnTo>
                    <a:lnTo>
                      <a:pt x="2688" y="14375"/>
                    </a:lnTo>
                    <a:lnTo>
                      <a:pt x="2688" y="13756"/>
                    </a:lnTo>
                    <a:lnTo>
                      <a:pt x="2432" y="12984"/>
                    </a:lnTo>
                    <a:lnTo>
                      <a:pt x="2048" y="12829"/>
                    </a:lnTo>
                    <a:lnTo>
                      <a:pt x="2048" y="12211"/>
                    </a:lnTo>
                    <a:lnTo>
                      <a:pt x="1664" y="12056"/>
                    </a:lnTo>
                    <a:lnTo>
                      <a:pt x="1152" y="11747"/>
                    </a:lnTo>
                    <a:lnTo>
                      <a:pt x="1024" y="10820"/>
                    </a:lnTo>
                    <a:lnTo>
                      <a:pt x="1024" y="10356"/>
                    </a:lnTo>
                    <a:lnTo>
                      <a:pt x="384" y="9583"/>
                    </a:lnTo>
                    <a:lnTo>
                      <a:pt x="512" y="8656"/>
                    </a:lnTo>
                    <a:lnTo>
                      <a:pt x="768" y="7728"/>
                    </a:lnTo>
                    <a:lnTo>
                      <a:pt x="128" y="7728"/>
                    </a:lnTo>
                    <a:lnTo>
                      <a:pt x="0" y="6955"/>
                    </a:lnTo>
                    <a:lnTo>
                      <a:pt x="128" y="6028"/>
                    </a:lnTo>
                    <a:lnTo>
                      <a:pt x="512" y="5255"/>
                    </a:lnTo>
                    <a:lnTo>
                      <a:pt x="1024" y="4946"/>
                    </a:lnTo>
                    <a:lnTo>
                      <a:pt x="1408" y="4637"/>
                    </a:lnTo>
                    <a:lnTo>
                      <a:pt x="2048" y="4637"/>
                    </a:lnTo>
                    <a:lnTo>
                      <a:pt x="2688" y="4637"/>
                    </a:lnTo>
                    <a:lnTo>
                      <a:pt x="3456" y="4946"/>
                    </a:lnTo>
                    <a:lnTo>
                      <a:pt x="4352" y="4946"/>
                    </a:lnTo>
                    <a:lnTo>
                      <a:pt x="4992" y="5101"/>
                    </a:lnTo>
                    <a:lnTo>
                      <a:pt x="5632" y="4946"/>
                    </a:lnTo>
                    <a:lnTo>
                      <a:pt x="6016" y="4946"/>
                    </a:lnTo>
                    <a:lnTo>
                      <a:pt x="6144" y="4328"/>
                    </a:lnTo>
                    <a:lnTo>
                      <a:pt x="6656" y="3555"/>
                    </a:lnTo>
                    <a:lnTo>
                      <a:pt x="7040" y="2937"/>
                    </a:lnTo>
                    <a:lnTo>
                      <a:pt x="7808" y="2164"/>
                    </a:lnTo>
                    <a:lnTo>
                      <a:pt x="8448" y="2164"/>
                    </a:lnTo>
                    <a:lnTo>
                      <a:pt x="9344" y="2164"/>
                    </a:lnTo>
                    <a:lnTo>
                      <a:pt x="9728" y="2473"/>
                    </a:lnTo>
                    <a:lnTo>
                      <a:pt x="10112" y="2782"/>
                    </a:lnTo>
                    <a:lnTo>
                      <a:pt x="10368" y="2009"/>
                    </a:lnTo>
                    <a:lnTo>
                      <a:pt x="10624" y="1391"/>
                    </a:lnTo>
                    <a:lnTo>
                      <a:pt x="11008" y="1391"/>
                    </a:lnTo>
                    <a:lnTo>
                      <a:pt x="11392" y="1391"/>
                    </a:lnTo>
                    <a:lnTo>
                      <a:pt x="12032" y="1391"/>
                    </a:lnTo>
                    <a:lnTo>
                      <a:pt x="12416" y="1700"/>
                    </a:lnTo>
                    <a:lnTo>
                      <a:pt x="12928" y="1700"/>
                    </a:lnTo>
                    <a:lnTo>
                      <a:pt x="12928" y="1082"/>
                    </a:lnTo>
                    <a:lnTo>
                      <a:pt x="12928" y="773"/>
                    </a:lnTo>
                    <a:lnTo>
                      <a:pt x="13696" y="0"/>
                    </a:lnTo>
                    <a:lnTo>
                      <a:pt x="14336" y="155"/>
                    </a:lnTo>
                    <a:lnTo>
                      <a:pt x="14976" y="464"/>
                    </a:lnTo>
                    <a:lnTo>
                      <a:pt x="15616" y="2009"/>
                    </a:lnTo>
                    <a:lnTo>
                      <a:pt x="16384" y="3710"/>
                    </a:lnTo>
                    <a:lnTo>
                      <a:pt x="16000" y="3555"/>
                    </a:lnTo>
                    <a:lnTo>
                      <a:pt x="15360" y="3710"/>
                    </a:lnTo>
                    <a:lnTo>
                      <a:pt x="14720" y="3555"/>
                    </a:lnTo>
                    <a:lnTo>
                      <a:pt x="14592" y="3710"/>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8" name="Drawing 121"/>
              <p:cNvSpPr>
                <a:spLocks noChangeAspect="1"/>
              </p:cNvSpPr>
              <p:nvPr/>
            </p:nvSpPr>
            <p:spPr bwMode="auto">
              <a:xfrm>
                <a:off x="10424" y="-127360"/>
                <a:ext cx="2184" cy="5"/>
              </a:xfrm>
              <a:custGeom>
                <a:avLst/>
                <a:gdLst/>
                <a:ahLst/>
                <a:cxnLst>
                  <a:cxn ang="0">
                    <a:pos x="16384" y="8937"/>
                  </a:cxn>
                  <a:cxn ang="0">
                    <a:pos x="15604" y="10426"/>
                  </a:cxn>
                  <a:cxn ang="0">
                    <a:pos x="14043" y="10426"/>
                  </a:cxn>
                  <a:cxn ang="0">
                    <a:pos x="9362" y="16384"/>
                  </a:cxn>
                  <a:cxn ang="0">
                    <a:pos x="5461" y="16384"/>
                  </a:cxn>
                  <a:cxn ang="0">
                    <a:pos x="2341" y="13405"/>
                  </a:cxn>
                  <a:cxn ang="0">
                    <a:pos x="0" y="8937"/>
                  </a:cxn>
                  <a:cxn ang="0">
                    <a:pos x="0" y="0"/>
                  </a:cxn>
                  <a:cxn ang="0">
                    <a:pos x="3901" y="0"/>
                  </a:cxn>
                  <a:cxn ang="0">
                    <a:pos x="7802" y="0"/>
                  </a:cxn>
                  <a:cxn ang="0">
                    <a:pos x="10142" y="0"/>
                  </a:cxn>
                  <a:cxn ang="0">
                    <a:pos x="12483" y="4468"/>
                  </a:cxn>
                  <a:cxn ang="0">
                    <a:pos x="15604" y="4468"/>
                  </a:cxn>
                  <a:cxn ang="0">
                    <a:pos x="16384" y="8937"/>
                  </a:cxn>
                </a:cxnLst>
                <a:rect l="0" t="0" r="r" b="b"/>
                <a:pathLst>
                  <a:path w="16384" h="16384">
                    <a:moveTo>
                      <a:pt x="16384" y="8937"/>
                    </a:moveTo>
                    <a:lnTo>
                      <a:pt x="15604" y="10426"/>
                    </a:lnTo>
                    <a:lnTo>
                      <a:pt x="14043" y="10426"/>
                    </a:lnTo>
                    <a:lnTo>
                      <a:pt x="9362" y="16384"/>
                    </a:lnTo>
                    <a:lnTo>
                      <a:pt x="5461" y="16384"/>
                    </a:lnTo>
                    <a:lnTo>
                      <a:pt x="2341" y="13405"/>
                    </a:lnTo>
                    <a:lnTo>
                      <a:pt x="0" y="8937"/>
                    </a:lnTo>
                    <a:lnTo>
                      <a:pt x="0" y="0"/>
                    </a:lnTo>
                    <a:lnTo>
                      <a:pt x="3901" y="0"/>
                    </a:lnTo>
                    <a:lnTo>
                      <a:pt x="7802" y="0"/>
                    </a:lnTo>
                    <a:lnTo>
                      <a:pt x="10142" y="0"/>
                    </a:lnTo>
                    <a:lnTo>
                      <a:pt x="12483" y="4468"/>
                    </a:lnTo>
                    <a:lnTo>
                      <a:pt x="15604" y="4468"/>
                    </a:lnTo>
                    <a:lnTo>
                      <a:pt x="16384" y="8937"/>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39" name="Drawing 122"/>
              <p:cNvSpPr>
                <a:spLocks noChangeAspect="1"/>
              </p:cNvSpPr>
              <p:nvPr/>
            </p:nvSpPr>
            <p:spPr bwMode="auto">
              <a:xfrm>
                <a:off x="11776" y="-127349"/>
                <a:ext cx="2288" cy="5"/>
              </a:xfrm>
              <a:custGeom>
                <a:avLst/>
                <a:gdLst/>
                <a:ahLst/>
                <a:cxnLst>
                  <a:cxn ang="0">
                    <a:pos x="15604" y="4468"/>
                  </a:cxn>
                  <a:cxn ang="0">
                    <a:pos x="16384" y="8937"/>
                  </a:cxn>
                  <a:cxn ang="0">
                    <a:pos x="15604" y="8937"/>
                  </a:cxn>
                  <a:cxn ang="0">
                    <a:pos x="13263" y="13405"/>
                  </a:cxn>
                  <a:cxn ang="0">
                    <a:pos x="10142" y="13405"/>
                  </a:cxn>
                  <a:cxn ang="0">
                    <a:pos x="6242" y="13405"/>
                  </a:cxn>
                  <a:cxn ang="0">
                    <a:pos x="2341" y="16384"/>
                  </a:cxn>
                  <a:cxn ang="0">
                    <a:pos x="0" y="13405"/>
                  </a:cxn>
                  <a:cxn ang="0">
                    <a:pos x="1560" y="4468"/>
                  </a:cxn>
                  <a:cxn ang="0">
                    <a:pos x="3901" y="4468"/>
                  </a:cxn>
                  <a:cxn ang="0">
                    <a:pos x="6242" y="4468"/>
                  </a:cxn>
                  <a:cxn ang="0">
                    <a:pos x="10142" y="0"/>
                  </a:cxn>
                  <a:cxn ang="0">
                    <a:pos x="13263" y="0"/>
                  </a:cxn>
                  <a:cxn ang="0">
                    <a:pos x="15604" y="4468"/>
                  </a:cxn>
                </a:cxnLst>
                <a:rect l="0" t="0" r="r" b="b"/>
                <a:pathLst>
                  <a:path w="16384" h="16384">
                    <a:moveTo>
                      <a:pt x="15604" y="4468"/>
                    </a:moveTo>
                    <a:lnTo>
                      <a:pt x="16384" y="8937"/>
                    </a:lnTo>
                    <a:lnTo>
                      <a:pt x="15604" y="8937"/>
                    </a:lnTo>
                    <a:lnTo>
                      <a:pt x="13263" y="13405"/>
                    </a:lnTo>
                    <a:lnTo>
                      <a:pt x="10142" y="13405"/>
                    </a:lnTo>
                    <a:lnTo>
                      <a:pt x="6242" y="13405"/>
                    </a:lnTo>
                    <a:lnTo>
                      <a:pt x="2341" y="16384"/>
                    </a:lnTo>
                    <a:lnTo>
                      <a:pt x="0" y="13405"/>
                    </a:lnTo>
                    <a:lnTo>
                      <a:pt x="1560" y="4468"/>
                    </a:lnTo>
                    <a:lnTo>
                      <a:pt x="3901" y="4468"/>
                    </a:lnTo>
                    <a:lnTo>
                      <a:pt x="6242" y="4468"/>
                    </a:lnTo>
                    <a:lnTo>
                      <a:pt x="10142" y="0"/>
                    </a:lnTo>
                    <a:lnTo>
                      <a:pt x="13263" y="0"/>
                    </a:lnTo>
                    <a:lnTo>
                      <a:pt x="15604" y="4468"/>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0" name="Drawing 123"/>
              <p:cNvSpPr>
                <a:spLocks noChangeAspect="1"/>
              </p:cNvSpPr>
              <p:nvPr/>
            </p:nvSpPr>
            <p:spPr bwMode="auto">
              <a:xfrm>
                <a:off x="1168" y="-127414"/>
                <a:ext cx="1352" cy="7"/>
              </a:xfrm>
              <a:custGeom>
                <a:avLst/>
                <a:gdLst/>
                <a:ahLst/>
                <a:cxnLst>
                  <a:cxn ang="0">
                    <a:pos x="16384" y="16384"/>
                  </a:cxn>
                  <a:cxn ang="0">
                    <a:pos x="16384" y="16384"/>
                  </a:cxn>
                  <a:cxn ang="0">
                    <a:pos x="11343" y="16384"/>
                  </a:cxn>
                  <a:cxn ang="0">
                    <a:pos x="7562" y="14336"/>
                  </a:cxn>
                  <a:cxn ang="0">
                    <a:pos x="1260" y="14336"/>
                  </a:cxn>
                  <a:cxn ang="0">
                    <a:pos x="0" y="11264"/>
                  </a:cxn>
                  <a:cxn ang="0">
                    <a:pos x="0" y="6144"/>
                  </a:cxn>
                  <a:cxn ang="0">
                    <a:pos x="1260" y="2048"/>
                  </a:cxn>
                  <a:cxn ang="0">
                    <a:pos x="3781" y="0"/>
                  </a:cxn>
                  <a:cxn ang="0">
                    <a:pos x="3781" y="2048"/>
                  </a:cxn>
                  <a:cxn ang="0">
                    <a:pos x="5041" y="5120"/>
                  </a:cxn>
                  <a:cxn ang="0">
                    <a:pos x="5041" y="9216"/>
                  </a:cxn>
                  <a:cxn ang="0">
                    <a:pos x="10082" y="11264"/>
                  </a:cxn>
                  <a:cxn ang="0">
                    <a:pos x="13863" y="14336"/>
                  </a:cxn>
                  <a:cxn ang="0">
                    <a:pos x="16384" y="16384"/>
                  </a:cxn>
                </a:cxnLst>
                <a:rect l="0" t="0" r="r" b="b"/>
                <a:pathLst>
                  <a:path w="16384" h="16384">
                    <a:moveTo>
                      <a:pt x="16384" y="16384"/>
                    </a:moveTo>
                    <a:lnTo>
                      <a:pt x="16384" y="16384"/>
                    </a:lnTo>
                    <a:lnTo>
                      <a:pt x="11343" y="16384"/>
                    </a:lnTo>
                    <a:lnTo>
                      <a:pt x="7562" y="14336"/>
                    </a:lnTo>
                    <a:lnTo>
                      <a:pt x="1260" y="14336"/>
                    </a:lnTo>
                    <a:lnTo>
                      <a:pt x="0" y="11264"/>
                    </a:lnTo>
                    <a:lnTo>
                      <a:pt x="0" y="6144"/>
                    </a:lnTo>
                    <a:lnTo>
                      <a:pt x="1260" y="2048"/>
                    </a:lnTo>
                    <a:lnTo>
                      <a:pt x="3781" y="0"/>
                    </a:lnTo>
                    <a:lnTo>
                      <a:pt x="3781" y="2048"/>
                    </a:lnTo>
                    <a:lnTo>
                      <a:pt x="5041" y="5120"/>
                    </a:lnTo>
                    <a:lnTo>
                      <a:pt x="5041" y="9216"/>
                    </a:lnTo>
                    <a:lnTo>
                      <a:pt x="10082" y="11264"/>
                    </a:lnTo>
                    <a:lnTo>
                      <a:pt x="13863" y="14336"/>
                    </a:lnTo>
                    <a:lnTo>
                      <a:pt x="16384" y="16384"/>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
            <p:nvSpPr>
              <p:cNvPr id="41" name="Drawing 124"/>
              <p:cNvSpPr>
                <a:spLocks noChangeAspect="1"/>
              </p:cNvSpPr>
              <p:nvPr/>
            </p:nvSpPr>
            <p:spPr bwMode="auto">
              <a:xfrm>
                <a:off x="336" y="-127412"/>
                <a:ext cx="1040" cy="15"/>
              </a:xfrm>
              <a:custGeom>
                <a:avLst/>
                <a:gdLst/>
                <a:ahLst/>
                <a:cxnLst>
                  <a:cxn ang="0">
                    <a:pos x="13107" y="15391"/>
                  </a:cxn>
                  <a:cxn ang="0">
                    <a:pos x="16384" y="16384"/>
                  </a:cxn>
                  <a:cxn ang="0">
                    <a:pos x="13107" y="15888"/>
                  </a:cxn>
                  <a:cxn ang="0">
                    <a:pos x="4915" y="12412"/>
                  </a:cxn>
                  <a:cxn ang="0">
                    <a:pos x="0" y="9930"/>
                  </a:cxn>
                  <a:cxn ang="0">
                    <a:pos x="8192" y="6454"/>
                  </a:cxn>
                  <a:cxn ang="0">
                    <a:pos x="8192" y="4468"/>
                  </a:cxn>
                  <a:cxn ang="0">
                    <a:pos x="3277" y="2482"/>
                  </a:cxn>
                  <a:cxn ang="0">
                    <a:pos x="3277" y="993"/>
                  </a:cxn>
                  <a:cxn ang="0">
                    <a:pos x="0" y="0"/>
                  </a:cxn>
                  <a:cxn ang="0">
                    <a:pos x="4915" y="993"/>
                  </a:cxn>
                  <a:cxn ang="0">
                    <a:pos x="4915" y="2482"/>
                  </a:cxn>
                  <a:cxn ang="0">
                    <a:pos x="8192" y="4468"/>
                  </a:cxn>
                  <a:cxn ang="0">
                    <a:pos x="8192" y="6454"/>
                  </a:cxn>
                  <a:cxn ang="0">
                    <a:pos x="11469" y="9930"/>
                  </a:cxn>
                  <a:cxn ang="0">
                    <a:pos x="11469" y="10923"/>
                  </a:cxn>
                  <a:cxn ang="0">
                    <a:pos x="11469" y="12909"/>
                  </a:cxn>
                  <a:cxn ang="0">
                    <a:pos x="13107" y="15391"/>
                  </a:cxn>
                </a:cxnLst>
                <a:rect l="0" t="0" r="r" b="b"/>
                <a:pathLst>
                  <a:path w="16384" h="16384">
                    <a:moveTo>
                      <a:pt x="13107" y="15391"/>
                    </a:moveTo>
                    <a:lnTo>
                      <a:pt x="16384" y="16384"/>
                    </a:lnTo>
                    <a:lnTo>
                      <a:pt x="13107" y="15888"/>
                    </a:lnTo>
                    <a:lnTo>
                      <a:pt x="4915" y="12412"/>
                    </a:lnTo>
                    <a:lnTo>
                      <a:pt x="0" y="9930"/>
                    </a:lnTo>
                    <a:lnTo>
                      <a:pt x="8192" y="6454"/>
                    </a:lnTo>
                    <a:lnTo>
                      <a:pt x="8192" y="4468"/>
                    </a:lnTo>
                    <a:lnTo>
                      <a:pt x="3277" y="2482"/>
                    </a:lnTo>
                    <a:lnTo>
                      <a:pt x="3277" y="993"/>
                    </a:lnTo>
                    <a:lnTo>
                      <a:pt x="0" y="0"/>
                    </a:lnTo>
                    <a:lnTo>
                      <a:pt x="4915" y="993"/>
                    </a:lnTo>
                    <a:lnTo>
                      <a:pt x="4915" y="2482"/>
                    </a:lnTo>
                    <a:lnTo>
                      <a:pt x="8192" y="4468"/>
                    </a:lnTo>
                    <a:lnTo>
                      <a:pt x="8192" y="6454"/>
                    </a:lnTo>
                    <a:lnTo>
                      <a:pt x="11469" y="9930"/>
                    </a:lnTo>
                    <a:lnTo>
                      <a:pt x="11469" y="10923"/>
                    </a:lnTo>
                    <a:lnTo>
                      <a:pt x="11469" y="12909"/>
                    </a:lnTo>
                    <a:lnTo>
                      <a:pt x="13107" y="15391"/>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sp>
          <p:nvSpPr>
            <p:cNvPr id="36" name="Serbia_and_Montenegro"/>
            <p:cNvSpPr>
              <a:spLocks noChangeAspect="1"/>
            </p:cNvSpPr>
            <p:nvPr/>
          </p:nvSpPr>
          <p:spPr bwMode="auto">
            <a:xfrm>
              <a:off x="2411" y="2161"/>
              <a:ext cx="245" cy="364"/>
            </a:xfrm>
            <a:custGeom>
              <a:avLst/>
              <a:gdLst/>
              <a:ahLst/>
              <a:cxnLst>
                <a:cxn ang="0">
                  <a:pos x="14695" y="13635"/>
                </a:cxn>
                <a:cxn ang="0">
                  <a:pos x="12077" y="14295"/>
                </a:cxn>
                <a:cxn ang="0">
                  <a:pos x="10472" y="14570"/>
                </a:cxn>
                <a:cxn ang="0">
                  <a:pos x="8361" y="16219"/>
                </a:cxn>
                <a:cxn ang="0">
                  <a:pos x="6841" y="14405"/>
                </a:cxn>
                <a:cxn ang="0">
                  <a:pos x="4645" y="13415"/>
                </a:cxn>
                <a:cxn ang="0">
                  <a:pos x="3547" y="15064"/>
                </a:cxn>
                <a:cxn ang="0">
                  <a:pos x="3125" y="16219"/>
                </a:cxn>
                <a:cxn ang="0">
                  <a:pos x="1267" y="14790"/>
                </a:cxn>
                <a:cxn ang="0">
                  <a:pos x="253" y="14130"/>
                </a:cxn>
                <a:cxn ang="0">
                  <a:pos x="422" y="13195"/>
                </a:cxn>
                <a:cxn ang="0">
                  <a:pos x="0" y="12700"/>
                </a:cxn>
                <a:cxn ang="0">
                  <a:pos x="929" y="12206"/>
                </a:cxn>
                <a:cxn ang="0">
                  <a:pos x="929" y="11491"/>
                </a:cxn>
                <a:cxn ang="0">
                  <a:pos x="1942" y="11161"/>
                </a:cxn>
                <a:cxn ang="0">
                  <a:pos x="1689" y="10446"/>
                </a:cxn>
                <a:cxn ang="0">
                  <a:pos x="2365" y="10281"/>
                </a:cxn>
                <a:cxn ang="0">
                  <a:pos x="2787" y="9841"/>
                </a:cxn>
                <a:cxn ang="0">
                  <a:pos x="2787" y="9402"/>
                </a:cxn>
                <a:cxn ang="0">
                  <a:pos x="2027" y="8907"/>
                </a:cxn>
                <a:cxn ang="0">
                  <a:pos x="2196" y="8577"/>
                </a:cxn>
                <a:cxn ang="0">
                  <a:pos x="3040" y="8797"/>
                </a:cxn>
                <a:cxn ang="0">
                  <a:pos x="3463" y="8467"/>
                </a:cxn>
                <a:cxn ang="0">
                  <a:pos x="2449" y="7752"/>
                </a:cxn>
                <a:cxn ang="0">
                  <a:pos x="1689" y="6872"/>
                </a:cxn>
                <a:cxn ang="0">
                  <a:pos x="1520" y="5883"/>
                </a:cxn>
                <a:cxn ang="0">
                  <a:pos x="2027" y="5003"/>
                </a:cxn>
                <a:cxn ang="0">
                  <a:pos x="1267" y="4453"/>
                </a:cxn>
                <a:cxn ang="0">
                  <a:pos x="1942" y="4233"/>
                </a:cxn>
                <a:cxn ang="0">
                  <a:pos x="2449" y="3849"/>
                </a:cxn>
                <a:cxn ang="0">
                  <a:pos x="507" y="3244"/>
                </a:cxn>
                <a:cxn ang="0">
                  <a:pos x="253" y="2749"/>
                </a:cxn>
                <a:cxn ang="0">
                  <a:pos x="0" y="1374"/>
                </a:cxn>
                <a:cxn ang="0">
                  <a:pos x="1689" y="935"/>
                </a:cxn>
                <a:cxn ang="0">
                  <a:pos x="3969" y="0"/>
                </a:cxn>
                <a:cxn ang="0">
                  <a:pos x="5743" y="660"/>
                </a:cxn>
                <a:cxn ang="0">
                  <a:pos x="7601" y="2639"/>
                </a:cxn>
                <a:cxn ang="0">
                  <a:pos x="9459" y="3464"/>
                </a:cxn>
                <a:cxn ang="0">
                  <a:pos x="10979" y="5113"/>
                </a:cxn>
                <a:cxn ang="0">
                  <a:pos x="13597" y="4948"/>
                </a:cxn>
                <a:cxn ang="0">
                  <a:pos x="14273" y="6763"/>
                </a:cxn>
                <a:cxn ang="0">
                  <a:pos x="13935" y="8302"/>
                </a:cxn>
                <a:cxn ang="0">
                  <a:pos x="16384" y="10831"/>
                </a:cxn>
              </a:cxnLst>
              <a:rect l="0" t="0" r="r" b="b"/>
              <a:pathLst>
                <a:path w="16384" h="16384">
                  <a:moveTo>
                    <a:pt x="15033" y="12755"/>
                  </a:moveTo>
                  <a:lnTo>
                    <a:pt x="15286" y="13800"/>
                  </a:lnTo>
                  <a:lnTo>
                    <a:pt x="14695" y="13635"/>
                  </a:lnTo>
                  <a:lnTo>
                    <a:pt x="13090" y="13855"/>
                  </a:lnTo>
                  <a:lnTo>
                    <a:pt x="12837" y="14185"/>
                  </a:lnTo>
                  <a:lnTo>
                    <a:pt x="12077" y="14295"/>
                  </a:lnTo>
                  <a:lnTo>
                    <a:pt x="11317" y="14460"/>
                  </a:lnTo>
                  <a:lnTo>
                    <a:pt x="10895" y="14735"/>
                  </a:lnTo>
                  <a:lnTo>
                    <a:pt x="10472" y="14570"/>
                  </a:lnTo>
                  <a:lnTo>
                    <a:pt x="9459" y="14900"/>
                  </a:lnTo>
                  <a:lnTo>
                    <a:pt x="9121" y="15779"/>
                  </a:lnTo>
                  <a:lnTo>
                    <a:pt x="8361" y="16219"/>
                  </a:lnTo>
                  <a:lnTo>
                    <a:pt x="8361" y="15174"/>
                  </a:lnTo>
                  <a:lnTo>
                    <a:pt x="7685" y="14515"/>
                  </a:lnTo>
                  <a:lnTo>
                    <a:pt x="6841" y="14405"/>
                  </a:lnTo>
                  <a:lnTo>
                    <a:pt x="6334" y="13800"/>
                  </a:lnTo>
                  <a:lnTo>
                    <a:pt x="5236" y="13800"/>
                  </a:lnTo>
                  <a:lnTo>
                    <a:pt x="4645" y="13415"/>
                  </a:lnTo>
                  <a:lnTo>
                    <a:pt x="4223" y="13910"/>
                  </a:lnTo>
                  <a:lnTo>
                    <a:pt x="3885" y="14295"/>
                  </a:lnTo>
                  <a:lnTo>
                    <a:pt x="3547" y="15064"/>
                  </a:lnTo>
                  <a:lnTo>
                    <a:pt x="3885" y="15504"/>
                  </a:lnTo>
                  <a:lnTo>
                    <a:pt x="3547" y="16384"/>
                  </a:lnTo>
                  <a:lnTo>
                    <a:pt x="3125" y="16219"/>
                  </a:lnTo>
                  <a:lnTo>
                    <a:pt x="2787" y="15504"/>
                  </a:lnTo>
                  <a:lnTo>
                    <a:pt x="2027" y="15284"/>
                  </a:lnTo>
                  <a:lnTo>
                    <a:pt x="1267" y="14790"/>
                  </a:lnTo>
                  <a:lnTo>
                    <a:pt x="676" y="14680"/>
                  </a:lnTo>
                  <a:lnTo>
                    <a:pt x="422" y="14460"/>
                  </a:lnTo>
                  <a:lnTo>
                    <a:pt x="253" y="14130"/>
                  </a:lnTo>
                  <a:lnTo>
                    <a:pt x="507" y="13415"/>
                  </a:lnTo>
                  <a:lnTo>
                    <a:pt x="507" y="13305"/>
                  </a:lnTo>
                  <a:lnTo>
                    <a:pt x="422" y="13195"/>
                  </a:lnTo>
                  <a:lnTo>
                    <a:pt x="253" y="13030"/>
                  </a:lnTo>
                  <a:lnTo>
                    <a:pt x="253" y="12920"/>
                  </a:lnTo>
                  <a:lnTo>
                    <a:pt x="0" y="12700"/>
                  </a:lnTo>
                  <a:lnTo>
                    <a:pt x="169" y="12480"/>
                  </a:lnTo>
                  <a:lnTo>
                    <a:pt x="507" y="12370"/>
                  </a:lnTo>
                  <a:lnTo>
                    <a:pt x="929" y="12206"/>
                  </a:lnTo>
                  <a:lnTo>
                    <a:pt x="929" y="12041"/>
                  </a:lnTo>
                  <a:lnTo>
                    <a:pt x="929" y="11766"/>
                  </a:lnTo>
                  <a:lnTo>
                    <a:pt x="929" y="11491"/>
                  </a:lnTo>
                  <a:lnTo>
                    <a:pt x="1351" y="11271"/>
                  </a:lnTo>
                  <a:lnTo>
                    <a:pt x="1689" y="11271"/>
                  </a:lnTo>
                  <a:lnTo>
                    <a:pt x="1942" y="11161"/>
                  </a:lnTo>
                  <a:lnTo>
                    <a:pt x="1942" y="10996"/>
                  </a:lnTo>
                  <a:lnTo>
                    <a:pt x="1774" y="10831"/>
                  </a:lnTo>
                  <a:lnTo>
                    <a:pt x="1689" y="10446"/>
                  </a:lnTo>
                  <a:lnTo>
                    <a:pt x="1689" y="10281"/>
                  </a:lnTo>
                  <a:lnTo>
                    <a:pt x="1942" y="10281"/>
                  </a:lnTo>
                  <a:lnTo>
                    <a:pt x="2365" y="10281"/>
                  </a:lnTo>
                  <a:lnTo>
                    <a:pt x="2618" y="10171"/>
                  </a:lnTo>
                  <a:lnTo>
                    <a:pt x="2787" y="10006"/>
                  </a:lnTo>
                  <a:lnTo>
                    <a:pt x="2787" y="9841"/>
                  </a:lnTo>
                  <a:lnTo>
                    <a:pt x="2787" y="9676"/>
                  </a:lnTo>
                  <a:lnTo>
                    <a:pt x="2787" y="9512"/>
                  </a:lnTo>
                  <a:lnTo>
                    <a:pt x="2787" y="9402"/>
                  </a:lnTo>
                  <a:lnTo>
                    <a:pt x="2449" y="9237"/>
                  </a:lnTo>
                  <a:lnTo>
                    <a:pt x="2365" y="9127"/>
                  </a:lnTo>
                  <a:lnTo>
                    <a:pt x="2027" y="8907"/>
                  </a:lnTo>
                  <a:lnTo>
                    <a:pt x="1942" y="8687"/>
                  </a:lnTo>
                  <a:lnTo>
                    <a:pt x="1942" y="8577"/>
                  </a:lnTo>
                  <a:lnTo>
                    <a:pt x="2196" y="8577"/>
                  </a:lnTo>
                  <a:lnTo>
                    <a:pt x="2449" y="8632"/>
                  </a:lnTo>
                  <a:lnTo>
                    <a:pt x="2787" y="8797"/>
                  </a:lnTo>
                  <a:lnTo>
                    <a:pt x="3040" y="8797"/>
                  </a:lnTo>
                  <a:lnTo>
                    <a:pt x="3125" y="8632"/>
                  </a:lnTo>
                  <a:lnTo>
                    <a:pt x="3463" y="8577"/>
                  </a:lnTo>
                  <a:lnTo>
                    <a:pt x="3463" y="8467"/>
                  </a:lnTo>
                  <a:lnTo>
                    <a:pt x="3463" y="8302"/>
                  </a:lnTo>
                  <a:lnTo>
                    <a:pt x="2871" y="8082"/>
                  </a:lnTo>
                  <a:lnTo>
                    <a:pt x="2449" y="7752"/>
                  </a:lnTo>
                  <a:lnTo>
                    <a:pt x="2196" y="7587"/>
                  </a:lnTo>
                  <a:lnTo>
                    <a:pt x="1942" y="7147"/>
                  </a:lnTo>
                  <a:lnTo>
                    <a:pt x="1689" y="6872"/>
                  </a:lnTo>
                  <a:lnTo>
                    <a:pt x="1520" y="6488"/>
                  </a:lnTo>
                  <a:lnTo>
                    <a:pt x="1520" y="6158"/>
                  </a:lnTo>
                  <a:lnTo>
                    <a:pt x="1520" y="5883"/>
                  </a:lnTo>
                  <a:lnTo>
                    <a:pt x="1774" y="5553"/>
                  </a:lnTo>
                  <a:lnTo>
                    <a:pt x="2027" y="5113"/>
                  </a:lnTo>
                  <a:lnTo>
                    <a:pt x="2027" y="5003"/>
                  </a:lnTo>
                  <a:lnTo>
                    <a:pt x="1267" y="5058"/>
                  </a:lnTo>
                  <a:lnTo>
                    <a:pt x="1098" y="4948"/>
                  </a:lnTo>
                  <a:lnTo>
                    <a:pt x="1267" y="4453"/>
                  </a:lnTo>
                  <a:lnTo>
                    <a:pt x="1520" y="4343"/>
                  </a:lnTo>
                  <a:lnTo>
                    <a:pt x="1689" y="4178"/>
                  </a:lnTo>
                  <a:lnTo>
                    <a:pt x="1942" y="4233"/>
                  </a:lnTo>
                  <a:lnTo>
                    <a:pt x="2365" y="4233"/>
                  </a:lnTo>
                  <a:lnTo>
                    <a:pt x="2618" y="4014"/>
                  </a:lnTo>
                  <a:lnTo>
                    <a:pt x="2449" y="3849"/>
                  </a:lnTo>
                  <a:lnTo>
                    <a:pt x="1520" y="3739"/>
                  </a:lnTo>
                  <a:lnTo>
                    <a:pt x="845" y="3629"/>
                  </a:lnTo>
                  <a:lnTo>
                    <a:pt x="507" y="3244"/>
                  </a:lnTo>
                  <a:lnTo>
                    <a:pt x="845" y="3189"/>
                  </a:lnTo>
                  <a:lnTo>
                    <a:pt x="676" y="2969"/>
                  </a:lnTo>
                  <a:lnTo>
                    <a:pt x="253" y="2749"/>
                  </a:lnTo>
                  <a:lnTo>
                    <a:pt x="253" y="2584"/>
                  </a:lnTo>
                  <a:lnTo>
                    <a:pt x="422" y="2254"/>
                  </a:lnTo>
                  <a:lnTo>
                    <a:pt x="0" y="1374"/>
                  </a:lnTo>
                  <a:lnTo>
                    <a:pt x="253" y="1265"/>
                  </a:lnTo>
                  <a:lnTo>
                    <a:pt x="676" y="1045"/>
                  </a:lnTo>
                  <a:lnTo>
                    <a:pt x="1689" y="935"/>
                  </a:lnTo>
                  <a:lnTo>
                    <a:pt x="2618" y="330"/>
                  </a:lnTo>
                  <a:lnTo>
                    <a:pt x="3294" y="275"/>
                  </a:lnTo>
                  <a:lnTo>
                    <a:pt x="3969" y="0"/>
                  </a:lnTo>
                  <a:lnTo>
                    <a:pt x="4392" y="275"/>
                  </a:lnTo>
                  <a:lnTo>
                    <a:pt x="4814" y="495"/>
                  </a:lnTo>
                  <a:lnTo>
                    <a:pt x="5743" y="660"/>
                  </a:lnTo>
                  <a:lnTo>
                    <a:pt x="6587" y="1210"/>
                  </a:lnTo>
                  <a:lnTo>
                    <a:pt x="7010" y="1759"/>
                  </a:lnTo>
                  <a:lnTo>
                    <a:pt x="7601" y="2639"/>
                  </a:lnTo>
                  <a:lnTo>
                    <a:pt x="8276" y="3189"/>
                  </a:lnTo>
                  <a:lnTo>
                    <a:pt x="8783" y="3244"/>
                  </a:lnTo>
                  <a:lnTo>
                    <a:pt x="9459" y="3464"/>
                  </a:lnTo>
                  <a:lnTo>
                    <a:pt x="9628" y="3904"/>
                  </a:lnTo>
                  <a:lnTo>
                    <a:pt x="9881" y="4618"/>
                  </a:lnTo>
                  <a:lnTo>
                    <a:pt x="10979" y="5113"/>
                  </a:lnTo>
                  <a:lnTo>
                    <a:pt x="12246" y="5278"/>
                  </a:lnTo>
                  <a:lnTo>
                    <a:pt x="13090" y="5388"/>
                  </a:lnTo>
                  <a:lnTo>
                    <a:pt x="13597" y="4948"/>
                  </a:lnTo>
                  <a:lnTo>
                    <a:pt x="14273" y="5388"/>
                  </a:lnTo>
                  <a:lnTo>
                    <a:pt x="13597" y="5993"/>
                  </a:lnTo>
                  <a:lnTo>
                    <a:pt x="14273" y="6763"/>
                  </a:lnTo>
                  <a:lnTo>
                    <a:pt x="15033" y="6818"/>
                  </a:lnTo>
                  <a:lnTo>
                    <a:pt x="13935" y="7312"/>
                  </a:lnTo>
                  <a:lnTo>
                    <a:pt x="13935" y="8302"/>
                  </a:lnTo>
                  <a:lnTo>
                    <a:pt x="14273" y="9402"/>
                  </a:lnTo>
                  <a:lnTo>
                    <a:pt x="15117" y="10006"/>
                  </a:lnTo>
                  <a:lnTo>
                    <a:pt x="16384" y="10831"/>
                  </a:lnTo>
                  <a:lnTo>
                    <a:pt x="15708" y="11436"/>
                  </a:lnTo>
                  <a:lnTo>
                    <a:pt x="15033" y="12755"/>
                  </a:lnTo>
                  <a:close/>
                </a:path>
              </a:pathLst>
            </a:custGeom>
            <a:grp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graphicFrame>
        <p:nvGraphicFramePr>
          <p:cNvPr id="122" name="Table 121"/>
          <p:cNvGraphicFramePr>
            <a:graphicFrameLocks noGrp="1"/>
          </p:cNvGraphicFramePr>
          <p:nvPr>
            <p:extLst>
              <p:ext uri="{D42A27DB-BD31-4B8C-83A1-F6EECF244321}">
                <p14:modId xmlns:p14="http://schemas.microsoft.com/office/powerpoint/2010/main" val="3132870817"/>
              </p:ext>
            </p:extLst>
          </p:nvPr>
        </p:nvGraphicFramePr>
        <p:xfrm>
          <a:off x="1414294" y="5421147"/>
          <a:ext cx="6147186" cy="500900"/>
        </p:xfrm>
        <a:graphic>
          <a:graphicData uri="http://schemas.openxmlformats.org/drawingml/2006/table">
            <a:tbl>
              <a:tblPr firstRow="1" bandRow="1">
                <a:tableStyleId>{5C22544A-7EE6-4342-B048-85BDC9FD1C3A}</a:tableStyleId>
              </a:tblPr>
              <a:tblGrid>
                <a:gridCol w="1024531">
                  <a:extLst>
                    <a:ext uri="{9D8B030D-6E8A-4147-A177-3AD203B41FA5}">
                      <a16:colId xmlns:a16="http://schemas.microsoft.com/office/drawing/2014/main" val="20000"/>
                    </a:ext>
                  </a:extLst>
                </a:gridCol>
                <a:gridCol w="1024531">
                  <a:extLst>
                    <a:ext uri="{9D8B030D-6E8A-4147-A177-3AD203B41FA5}">
                      <a16:colId xmlns:a16="http://schemas.microsoft.com/office/drawing/2014/main" val="20001"/>
                    </a:ext>
                  </a:extLst>
                </a:gridCol>
                <a:gridCol w="1024531">
                  <a:extLst>
                    <a:ext uri="{9D8B030D-6E8A-4147-A177-3AD203B41FA5}">
                      <a16:colId xmlns:a16="http://schemas.microsoft.com/office/drawing/2014/main" val="20002"/>
                    </a:ext>
                  </a:extLst>
                </a:gridCol>
                <a:gridCol w="1024531">
                  <a:extLst>
                    <a:ext uri="{9D8B030D-6E8A-4147-A177-3AD203B41FA5}">
                      <a16:colId xmlns:a16="http://schemas.microsoft.com/office/drawing/2014/main" val="20003"/>
                    </a:ext>
                  </a:extLst>
                </a:gridCol>
                <a:gridCol w="1024531">
                  <a:extLst>
                    <a:ext uri="{9D8B030D-6E8A-4147-A177-3AD203B41FA5}">
                      <a16:colId xmlns:a16="http://schemas.microsoft.com/office/drawing/2014/main" val="20004"/>
                    </a:ext>
                  </a:extLst>
                </a:gridCol>
                <a:gridCol w="1024531">
                  <a:extLst>
                    <a:ext uri="{9D8B030D-6E8A-4147-A177-3AD203B41FA5}">
                      <a16:colId xmlns:a16="http://schemas.microsoft.com/office/drawing/2014/main" val="20005"/>
                    </a:ext>
                  </a:extLst>
                </a:gridCol>
              </a:tblGrid>
              <a:tr h="500900">
                <a:tc>
                  <a:txBody>
                    <a:bodyPr/>
                    <a:lstStyle/>
                    <a:p>
                      <a:pPr algn="ctr" fontAlgn="b"/>
                      <a:r>
                        <a:rPr lang="en-US" sz="1200" b="0" i="0" u="none" strike="noStrike" dirty="0">
                          <a:solidFill>
                            <a:srgbClr val="7F7F7F"/>
                          </a:solidFill>
                          <a:effectLst/>
                          <a:latin typeface="+mj-lt"/>
                        </a:rPr>
                        <a:t>Total for European Union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rgbClr val="7F7F7F"/>
                          </a:solidFill>
                          <a:effectLst/>
                          <a:latin typeface="+mj-lt"/>
                        </a:rPr>
                        <a:t>France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rgbClr val="7F7F7F"/>
                          </a:solidFill>
                          <a:effectLst/>
                          <a:latin typeface="+mj-lt"/>
                        </a:rPr>
                        <a:t>Spain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rgbClr val="7F7F7F"/>
                          </a:solidFill>
                          <a:effectLst/>
                          <a:latin typeface="+mj-lt"/>
                        </a:rPr>
                        <a:t>Italy</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rgbClr val="7F7F7F"/>
                          </a:solidFill>
                          <a:effectLst/>
                          <a:latin typeface="+mj-lt"/>
                        </a:rPr>
                        <a:t>United </a:t>
                      </a:r>
                      <a:br>
                        <a:rPr lang="en-US" sz="1200" b="0" i="0" u="none" strike="noStrike" dirty="0">
                          <a:solidFill>
                            <a:srgbClr val="7F7F7F"/>
                          </a:solidFill>
                          <a:effectLst/>
                          <a:latin typeface="+mj-lt"/>
                        </a:rPr>
                      </a:br>
                      <a:r>
                        <a:rPr lang="en-US" sz="1200" b="0" i="0" u="none" strike="noStrike" dirty="0">
                          <a:solidFill>
                            <a:srgbClr val="7F7F7F"/>
                          </a:solidFill>
                          <a:effectLst/>
                          <a:latin typeface="+mj-lt"/>
                        </a:rPr>
                        <a:t>Kingdom</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rgbClr val="7F7F7F"/>
                          </a:solidFill>
                          <a:effectLst/>
                          <a:latin typeface="+mj-lt"/>
                        </a:rPr>
                        <a:t>Germany</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647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2900" y="379777"/>
            <a:ext cx="8636000" cy="735013"/>
          </a:xfrm>
        </p:spPr>
        <p:txBody>
          <a:bodyPr/>
          <a:lstStyle/>
          <a:p>
            <a:r>
              <a:rPr lang="en-US" sz="2400" dirty="0"/>
              <a:t>Putting spending on medicines in perspective </a:t>
            </a:r>
            <a:br>
              <a:rPr lang="en-US" sz="2400" dirty="0"/>
            </a:br>
            <a:r>
              <a:rPr lang="en-US" sz="2000" b="0" i="1" dirty="0"/>
              <a:t>Key Developed Markets*</a:t>
            </a:r>
            <a:endParaRPr lang="fr-BE" sz="2400" dirty="0"/>
          </a:p>
        </p:txBody>
      </p:sp>
      <p:sp>
        <p:nvSpPr>
          <p:cNvPr id="5" name="Drawing 83"/>
          <p:cNvSpPr>
            <a:spLocks noChangeAspect="1"/>
          </p:cNvSpPr>
          <p:nvPr/>
        </p:nvSpPr>
        <p:spPr bwMode="auto">
          <a:xfrm>
            <a:off x="8693709" y="1562000"/>
            <a:ext cx="825589" cy="384721"/>
          </a:xfrm>
          <a:custGeom>
            <a:avLst/>
            <a:gdLst/>
            <a:ahLst/>
            <a:cxnLst>
              <a:cxn ang="0">
                <a:pos x="553" y="2725"/>
              </a:cxn>
              <a:cxn ang="0">
                <a:pos x="524" y="2127"/>
              </a:cxn>
              <a:cxn ang="0">
                <a:pos x="582" y="1363"/>
              </a:cxn>
              <a:cxn ang="0">
                <a:pos x="873" y="432"/>
              </a:cxn>
              <a:cxn ang="0">
                <a:pos x="1862" y="199"/>
              </a:cxn>
              <a:cxn ang="0">
                <a:pos x="2852" y="133"/>
              </a:cxn>
              <a:cxn ang="0">
                <a:pos x="4540" y="931"/>
              </a:cxn>
              <a:cxn ang="0">
                <a:pos x="5762" y="1329"/>
              </a:cxn>
              <a:cxn ang="0">
                <a:pos x="7334" y="1928"/>
              </a:cxn>
              <a:cxn ang="0">
                <a:pos x="8585" y="2326"/>
              </a:cxn>
              <a:cxn ang="0">
                <a:pos x="10011" y="2725"/>
              </a:cxn>
              <a:cxn ang="0">
                <a:pos x="10447" y="3456"/>
              </a:cxn>
              <a:cxn ang="0">
                <a:pos x="11291" y="4187"/>
              </a:cxn>
              <a:cxn ang="0">
                <a:pos x="12688" y="4852"/>
              </a:cxn>
              <a:cxn ang="0">
                <a:pos x="13503" y="4786"/>
              </a:cxn>
              <a:cxn ang="0">
                <a:pos x="14027" y="5517"/>
              </a:cxn>
              <a:cxn ang="0">
                <a:pos x="14405" y="5616"/>
              </a:cxn>
              <a:cxn ang="0">
                <a:pos x="15365" y="5849"/>
              </a:cxn>
              <a:cxn ang="0">
                <a:pos x="16355" y="6015"/>
              </a:cxn>
              <a:cxn ang="0">
                <a:pos x="16151" y="6580"/>
              </a:cxn>
              <a:cxn ang="0">
                <a:pos x="14958" y="7710"/>
              </a:cxn>
              <a:cxn ang="0">
                <a:pos x="13037" y="8408"/>
              </a:cxn>
              <a:cxn ang="0">
                <a:pos x="12048" y="9571"/>
              </a:cxn>
              <a:cxn ang="0">
                <a:pos x="10942" y="10901"/>
              </a:cxn>
              <a:cxn ang="0">
                <a:pos x="10680" y="11465"/>
              </a:cxn>
              <a:cxn ang="0">
                <a:pos x="10884" y="12363"/>
              </a:cxn>
              <a:cxn ang="0">
                <a:pos x="11117" y="13027"/>
              </a:cxn>
              <a:cxn ang="0">
                <a:pos x="10098" y="13825"/>
              </a:cxn>
              <a:cxn ang="0">
                <a:pos x="9545" y="14689"/>
              </a:cxn>
              <a:cxn ang="0">
                <a:pos x="8730" y="14889"/>
              </a:cxn>
              <a:cxn ang="0">
                <a:pos x="7857" y="15819"/>
              </a:cxn>
              <a:cxn ang="0">
                <a:pos x="6984" y="16018"/>
              </a:cxn>
              <a:cxn ang="0">
                <a:pos x="5413" y="15819"/>
              </a:cxn>
              <a:cxn ang="0">
                <a:pos x="4074" y="15553"/>
              </a:cxn>
              <a:cxn ang="0">
                <a:pos x="2765" y="16085"/>
              </a:cxn>
              <a:cxn ang="0">
                <a:pos x="2386" y="16384"/>
              </a:cxn>
              <a:cxn ang="0">
                <a:pos x="1571" y="15852"/>
              </a:cxn>
              <a:cxn ang="0">
                <a:pos x="1251" y="14756"/>
              </a:cxn>
              <a:cxn ang="0">
                <a:pos x="902" y="13725"/>
              </a:cxn>
              <a:cxn ang="0">
                <a:pos x="0" y="13327"/>
              </a:cxn>
              <a:cxn ang="0">
                <a:pos x="349" y="12230"/>
              </a:cxn>
              <a:cxn ang="0">
                <a:pos x="815" y="11100"/>
              </a:cxn>
              <a:cxn ang="0">
                <a:pos x="1368" y="9771"/>
              </a:cxn>
              <a:cxn ang="0">
                <a:pos x="1164" y="8973"/>
              </a:cxn>
              <a:cxn ang="0">
                <a:pos x="2037" y="8142"/>
              </a:cxn>
              <a:cxn ang="0">
                <a:pos x="2299" y="6946"/>
              </a:cxn>
              <a:cxn ang="0">
                <a:pos x="2968" y="5716"/>
              </a:cxn>
              <a:cxn ang="0">
                <a:pos x="3492" y="4586"/>
              </a:cxn>
              <a:cxn ang="0">
                <a:pos x="2328" y="4021"/>
              </a:cxn>
              <a:cxn ang="0">
                <a:pos x="1280" y="3523"/>
              </a:cxn>
              <a:cxn ang="0">
                <a:pos x="640" y="3224"/>
              </a:cxn>
            </a:cxnLst>
            <a:rect l="0" t="0" r="r" b="b"/>
            <a:pathLst>
              <a:path w="16384" h="16384">
                <a:moveTo>
                  <a:pt x="349" y="3456"/>
                </a:moveTo>
                <a:lnTo>
                  <a:pt x="320" y="3257"/>
                </a:lnTo>
                <a:lnTo>
                  <a:pt x="407" y="3057"/>
                </a:lnTo>
                <a:lnTo>
                  <a:pt x="553" y="2725"/>
                </a:lnTo>
                <a:lnTo>
                  <a:pt x="786" y="2526"/>
                </a:lnTo>
                <a:lnTo>
                  <a:pt x="553" y="2526"/>
                </a:lnTo>
                <a:lnTo>
                  <a:pt x="698" y="2293"/>
                </a:lnTo>
                <a:lnTo>
                  <a:pt x="524" y="2127"/>
                </a:lnTo>
                <a:lnTo>
                  <a:pt x="757" y="1795"/>
                </a:lnTo>
                <a:lnTo>
                  <a:pt x="640" y="1761"/>
                </a:lnTo>
                <a:lnTo>
                  <a:pt x="524" y="1595"/>
                </a:lnTo>
                <a:lnTo>
                  <a:pt x="582" y="1363"/>
                </a:lnTo>
                <a:lnTo>
                  <a:pt x="466" y="1196"/>
                </a:lnTo>
                <a:lnTo>
                  <a:pt x="320" y="931"/>
                </a:lnTo>
                <a:lnTo>
                  <a:pt x="553" y="565"/>
                </a:lnTo>
                <a:lnTo>
                  <a:pt x="873" y="432"/>
                </a:lnTo>
                <a:lnTo>
                  <a:pt x="1135" y="432"/>
                </a:lnTo>
                <a:lnTo>
                  <a:pt x="1601" y="565"/>
                </a:lnTo>
                <a:lnTo>
                  <a:pt x="1833" y="399"/>
                </a:lnTo>
                <a:lnTo>
                  <a:pt x="1862" y="199"/>
                </a:lnTo>
                <a:lnTo>
                  <a:pt x="2066" y="0"/>
                </a:lnTo>
                <a:lnTo>
                  <a:pt x="2415" y="0"/>
                </a:lnTo>
                <a:lnTo>
                  <a:pt x="2648" y="0"/>
                </a:lnTo>
                <a:lnTo>
                  <a:pt x="2852" y="133"/>
                </a:lnTo>
                <a:lnTo>
                  <a:pt x="3143" y="432"/>
                </a:lnTo>
                <a:lnTo>
                  <a:pt x="3579" y="665"/>
                </a:lnTo>
                <a:lnTo>
                  <a:pt x="4045" y="798"/>
                </a:lnTo>
                <a:lnTo>
                  <a:pt x="4540" y="931"/>
                </a:lnTo>
                <a:lnTo>
                  <a:pt x="4831" y="831"/>
                </a:lnTo>
                <a:lnTo>
                  <a:pt x="5093" y="964"/>
                </a:lnTo>
                <a:lnTo>
                  <a:pt x="5471" y="1230"/>
                </a:lnTo>
                <a:lnTo>
                  <a:pt x="5762" y="1329"/>
                </a:lnTo>
                <a:lnTo>
                  <a:pt x="5995" y="1495"/>
                </a:lnTo>
                <a:lnTo>
                  <a:pt x="6490" y="1728"/>
                </a:lnTo>
                <a:lnTo>
                  <a:pt x="6868" y="1894"/>
                </a:lnTo>
                <a:lnTo>
                  <a:pt x="7334" y="1928"/>
                </a:lnTo>
                <a:lnTo>
                  <a:pt x="7654" y="1928"/>
                </a:lnTo>
                <a:lnTo>
                  <a:pt x="7916" y="2127"/>
                </a:lnTo>
                <a:lnTo>
                  <a:pt x="8352" y="2293"/>
                </a:lnTo>
                <a:lnTo>
                  <a:pt x="8585" y="2326"/>
                </a:lnTo>
                <a:lnTo>
                  <a:pt x="9050" y="2426"/>
                </a:lnTo>
                <a:lnTo>
                  <a:pt x="9371" y="2659"/>
                </a:lnTo>
                <a:lnTo>
                  <a:pt x="9778" y="2725"/>
                </a:lnTo>
                <a:lnTo>
                  <a:pt x="10011" y="2725"/>
                </a:lnTo>
                <a:lnTo>
                  <a:pt x="10011" y="2858"/>
                </a:lnTo>
                <a:lnTo>
                  <a:pt x="10185" y="3057"/>
                </a:lnTo>
                <a:lnTo>
                  <a:pt x="10331" y="3257"/>
                </a:lnTo>
                <a:lnTo>
                  <a:pt x="10447" y="3456"/>
                </a:lnTo>
                <a:lnTo>
                  <a:pt x="10651" y="3622"/>
                </a:lnTo>
                <a:lnTo>
                  <a:pt x="10913" y="3755"/>
                </a:lnTo>
                <a:lnTo>
                  <a:pt x="11146" y="3988"/>
                </a:lnTo>
                <a:lnTo>
                  <a:pt x="11291" y="4187"/>
                </a:lnTo>
                <a:lnTo>
                  <a:pt x="11611" y="4320"/>
                </a:lnTo>
                <a:lnTo>
                  <a:pt x="11961" y="4520"/>
                </a:lnTo>
                <a:lnTo>
                  <a:pt x="12339" y="4719"/>
                </a:lnTo>
                <a:lnTo>
                  <a:pt x="12688" y="4852"/>
                </a:lnTo>
                <a:lnTo>
                  <a:pt x="12863" y="4852"/>
                </a:lnTo>
                <a:lnTo>
                  <a:pt x="13125" y="4686"/>
                </a:lnTo>
                <a:lnTo>
                  <a:pt x="13328" y="4686"/>
                </a:lnTo>
                <a:lnTo>
                  <a:pt x="13503" y="4786"/>
                </a:lnTo>
                <a:lnTo>
                  <a:pt x="13707" y="4985"/>
                </a:lnTo>
                <a:lnTo>
                  <a:pt x="13823" y="5118"/>
                </a:lnTo>
                <a:lnTo>
                  <a:pt x="13969" y="5351"/>
                </a:lnTo>
                <a:lnTo>
                  <a:pt x="14027" y="5517"/>
                </a:lnTo>
                <a:lnTo>
                  <a:pt x="14172" y="5583"/>
                </a:lnTo>
                <a:lnTo>
                  <a:pt x="14289" y="5517"/>
                </a:lnTo>
                <a:lnTo>
                  <a:pt x="14260" y="5384"/>
                </a:lnTo>
                <a:lnTo>
                  <a:pt x="14405" y="5616"/>
                </a:lnTo>
                <a:lnTo>
                  <a:pt x="14492" y="5650"/>
                </a:lnTo>
                <a:lnTo>
                  <a:pt x="14667" y="5783"/>
                </a:lnTo>
                <a:lnTo>
                  <a:pt x="15016" y="5783"/>
                </a:lnTo>
                <a:lnTo>
                  <a:pt x="15365" y="5849"/>
                </a:lnTo>
                <a:lnTo>
                  <a:pt x="15686" y="5783"/>
                </a:lnTo>
                <a:lnTo>
                  <a:pt x="16035" y="5849"/>
                </a:lnTo>
                <a:lnTo>
                  <a:pt x="16180" y="5882"/>
                </a:lnTo>
                <a:lnTo>
                  <a:pt x="16355" y="6015"/>
                </a:lnTo>
                <a:lnTo>
                  <a:pt x="16355" y="6048"/>
                </a:lnTo>
                <a:lnTo>
                  <a:pt x="16384" y="6248"/>
                </a:lnTo>
                <a:lnTo>
                  <a:pt x="16151" y="6314"/>
                </a:lnTo>
                <a:lnTo>
                  <a:pt x="16151" y="6580"/>
                </a:lnTo>
                <a:lnTo>
                  <a:pt x="16238" y="6846"/>
                </a:lnTo>
                <a:lnTo>
                  <a:pt x="15947" y="7178"/>
                </a:lnTo>
                <a:lnTo>
                  <a:pt x="15482" y="7444"/>
                </a:lnTo>
                <a:lnTo>
                  <a:pt x="14958" y="7710"/>
                </a:lnTo>
                <a:lnTo>
                  <a:pt x="14551" y="8009"/>
                </a:lnTo>
                <a:lnTo>
                  <a:pt x="14143" y="8109"/>
                </a:lnTo>
                <a:lnTo>
                  <a:pt x="13561" y="8275"/>
                </a:lnTo>
                <a:lnTo>
                  <a:pt x="13037" y="8408"/>
                </a:lnTo>
                <a:lnTo>
                  <a:pt x="12688" y="8774"/>
                </a:lnTo>
                <a:lnTo>
                  <a:pt x="12659" y="8940"/>
                </a:lnTo>
                <a:lnTo>
                  <a:pt x="12426" y="9172"/>
                </a:lnTo>
                <a:lnTo>
                  <a:pt x="12048" y="9571"/>
                </a:lnTo>
                <a:lnTo>
                  <a:pt x="11815" y="9904"/>
                </a:lnTo>
                <a:lnTo>
                  <a:pt x="11524" y="10269"/>
                </a:lnTo>
                <a:lnTo>
                  <a:pt x="11233" y="10568"/>
                </a:lnTo>
                <a:lnTo>
                  <a:pt x="10942" y="10901"/>
                </a:lnTo>
                <a:lnTo>
                  <a:pt x="10797" y="11233"/>
                </a:lnTo>
                <a:lnTo>
                  <a:pt x="10709" y="11366"/>
                </a:lnTo>
                <a:lnTo>
                  <a:pt x="10680" y="11432"/>
                </a:lnTo>
                <a:lnTo>
                  <a:pt x="10680" y="11465"/>
                </a:lnTo>
                <a:lnTo>
                  <a:pt x="10767" y="11632"/>
                </a:lnTo>
                <a:lnTo>
                  <a:pt x="10767" y="11964"/>
                </a:lnTo>
                <a:lnTo>
                  <a:pt x="10797" y="12163"/>
                </a:lnTo>
                <a:lnTo>
                  <a:pt x="10884" y="12363"/>
                </a:lnTo>
                <a:lnTo>
                  <a:pt x="11000" y="12496"/>
                </a:lnTo>
                <a:lnTo>
                  <a:pt x="11175" y="12562"/>
                </a:lnTo>
                <a:lnTo>
                  <a:pt x="11262" y="12762"/>
                </a:lnTo>
                <a:lnTo>
                  <a:pt x="11117" y="13027"/>
                </a:lnTo>
                <a:lnTo>
                  <a:pt x="10709" y="13227"/>
                </a:lnTo>
                <a:lnTo>
                  <a:pt x="10447" y="13360"/>
                </a:lnTo>
                <a:lnTo>
                  <a:pt x="10244" y="13559"/>
                </a:lnTo>
                <a:lnTo>
                  <a:pt x="10098" y="13825"/>
                </a:lnTo>
                <a:lnTo>
                  <a:pt x="9953" y="13991"/>
                </a:lnTo>
                <a:lnTo>
                  <a:pt x="9836" y="14257"/>
                </a:lnTo>
                <a:lnTo>
                  <a:pt x="9662" y="14490"/>
                </a:lnTo>
                <a:lnTo>
                  <a:pt x="9545" y="14689"/>
                </a:lnTo>
                <a:lnTo>
                  <a:pt x="9603" y="14889"/>
                </a:lnTo>
                <a:lnTo>
                  <a:pt x="9312" y="14922"/>
                </a:lnTo>
                <a:lnTo>
                  <a:pt x="9050" y="14889"/>
                </a:lnTo>
                <a:lnTo>
                  <a:pt x="8730" y="14889"/>
                </a:lnTo>
                <a:lnTo>
                  <a:pt x="8468" y="15055"/>
                </a:lnTo>
                <a:lnTo>
                  <a:pt x="8119" y="15287"/>
                </a:lnTo>
                <a:lnTo>
                  <a:pt x="8003" y="15553"/>
                </a:lnTo>
                <a:lnTo>
                  <a:pt x="7857" y="15819"/>
                </a:lnTo>
                <a:lnTo>
                  <a:pt x="7683" y="16018"/>
                </a:lnTo>
                <a:lnTo>
                  <a:pt x="7508" y="16218"/>
                </a:lnTo>
                <a:lnTo>
                  <a:pt x="7304" y="16151"/>
                </a:lnTo>
                <a:lnTo>
                  <a:pt x="6984" y="16018"/>
                </a:lnTo>
                <a:lnTo>
                  <a:pt x="6577" y="16118"/>
                </a:lnTo>
                <a:lnTo>
                  <a:pt x="6228" y="16018"/>
                </a:lnTo>
                <a:lnTo>
                  <a:pt x="5820" y="15819"/>
                </a:lnTo>
                <a:lnTo>
                  <a:pt x="5413" y="15819"/>
                </a:lnTo>
                <a:lnTo>
                  <a:pt x="5064" y="15686"/>
                </a:lnTo>
                <a:lnTo>
                  <a:pt x="4598" y="15586"/>
                </a:lnTo>
                <a:lnTo>
                  <a:pt x="4307" y="15586"/>
                </a:lnTo>
                <a:lnTo>
                  <a:pt x="4074" y="15553"/>
                </a:lnTo>
                <a:lnTo>
                  <a:pt x="3696" y="15852"/>
                </a:lnTo>
                <a:lnTo>
                  <a:pt x="3376" y="15819"/>
                </a:lnTo>
                <a:lnTo>
                  <a:pt x="3027" y="15852"/>
                </a:lnTo>
                <a:lnTo>
                  <a:pt x="2765" y="16085"/>
                </a:lnTo>
                <a:lnTo>
                  <a:pt x="2648" y="16218"/>
                </a:lnTo>
                <a:lnTo>
                  <a:pt x="2503" y="16351"/>
                </a:lnTo>
                <a:lnTo>
                  <a:pt x="2415" y="16351"/>
                </a:lnTo>
                <a:lnTo>
                  <a:pt x="2386" y="16384"/>
                </a:lnTo>
                <a:lnTo>
                  <a:pt x="2270" y="16384"/>
                </a:lnTo>
                <a:lnTo>
                  <a:pt x="2095" y="16351"/>
                </a:lnTo>
                <a:lnTo>
                  <a:pt x="1833" y="16151"/>
                </a:lnTo>
                <a:lnTo>
                  <a:pt x="1571" y="15852"/>
                </a:lnTo>
                <a:lnTo>
                  <a:pt x="1455" y="15487"/>
                </a:lnTo>
                <a:lnTo>
                  <a:pt x="1368" y="15287"/>
                </a:lnTo>
                <a:lnTo>
                  <a:pt x="1397" y="15021"/>
                </a:lnTo>
                <a:lnTo>
                  <a:pt x="1251" y="14756"/>
                </a:lnTo>
                <a:lnTo>
                  <a:pt x="1280" y="14490"/>
                </a:lnTo>
                <a:lnTo>
                  <a:pt x="1251" y="14157"/>
                </a:lnTo>
                <a:lnTo>
                  <a:pt x="1106" y="13892"/>
                </a:lnTo>
                <a:lnTo>
                  <a:pt x="902" y="13725"/>
                </a:lnTo>
                <a:lnTo>
                  <a:pt x="757" y="13559"/>
                </a:lnTo>
                <a:lnTo>
                  <a:pt x="553" y="13459"/>
                </a:lnTo>
                <a:lnTo>
                  <a:pt x="349" y="13360"/>
                </a:lnTo>
                <a:lnTo>
                  <a:pt x="0" y="13327"/>
                </a:lnTo>
                <a:lnTo>
                  <a:pt x="0" y="13094"/>
                </a:lnTo>
                <a:lnTo>
                  <a:pt x="0" y="12795"/>
                </a:lnTo>
                <a:lnTo>
                  <a:pt x="87" y="12496"/>
                </a:lnTo>
                <a:lnTo>
                  <a:pt x="349" y="12230"/>
                </a:lnTo>
                <a:lnTo>
                  <a:pt x="786" y="12030"/>
                </a:lnTo>
                <a:lnTo>
                  <a:pt x="1019" y="11831"/>
                </a:lnTo>
                <a:lnTo>
                  <a:pt x="1019" y="11465"/>
                </a:lnTo>
                <a:lnTo>
                  <a:pt x="815" y="11100"/>
                </a:lnTo>
                <a:lnTo>
                  <a:pt x="815" y="10701"/>
                </a:lnTo>
                <a:lnTo>
                  <a:pt x="931" y="10302"/>
                </a:lnTo>
                <a:lnTo>
                  <a:pt x="1222" y="10003"/>
                </a:lnTo>
                <a:lnTo>
                  <a:pt x="1368" y="9771"/>
                </a:lnTo>
                <a:lnTo>
                  <a:pt x="1339" y="9604"/>
                </a:lnTo>
                <a:lnTo>
                  <a:pt x="1339" y="9571"/>
                </a:lnTo>
                <a:lnTo>
                  <a:pt x="1251" y="9339"/>
                </a:lnTo>
                <a:lnTo>
                  <a:pt x="1164" y="8973"/>
                </a:lnTo>
                <a:lnTo>
                  <a:pt x="1164" y="8508"/>
                </a:lnTo>
                <a:lnTo>
                  <a:pt x="1455" y="8408"/>
                </a:lnTo>
                <a:lnTo>
                  <a:pt x="1717" y="8408"/>
                </a:lnTo>
                <a:lnTo>
                  <a:pt x="2037" y="8142"/>
                </a:lnTo>
                <a:lnTo>
                  <a:pt x="2095" y="7876"/>
                </a:lnTo>
                <a:lnTo>
                  <a:pt x="2037" y="7511"/>
                </a:lnTo>
                <a:lnTo>
                  <a:pt x="2066" y="7311"/>
                </a:lnTo>
                <a:lnTo>
                  <a:pt x="2299" y="6946"/>
                </a:lnTo>
                <a:lnTo>
                  <a:pt x="2445" y="6547"/>
                </a:lnTo>
                <a:lnTo>
                  <a:pt x="2561" y="6181"/>
                </a:lnTo>
                <a:lnTo>
                  <a:pt x="2648" y="5916"/>
                </a:lnTo>
                <a:lnTo>
                  <a:pt x="2968" y="5716"/>
                </a:lnTo>
                <a:lnTo>
                  <a:pt x="3318" y="5450"/>
                </a:lnTo>
                <a:lnTo>
                  <a:pt x="3579" y="5118"/>
                </a:lnTo>
                <a:lnTo>
                  <a:pt x="3609" y="4852"/>
                </a:lnTo>
                <a:lnTo>
                  <a:pt x="3492" y="4586"/>
                </a:lnTo>
                <a:lnTo>
                  <a:pt x="3434" y="4287"/>
                </a:lnTo>
                <a:lnTo>
                  <a:pt x="3085" y="4054"/>
                </a:lnTo>
                <a:lnTo>
                  <a:pt x="2677" y="3922"/>
                </a:lnTo>
                <a:lnTo>
                  <a:pt x="2328" y="4021"/>
                </a:lnTo>
                <a:lnTo>
                  <a:pt x="1950" y="3888"/>
                </a:lnTo>
                <a:lnTo>
                  <a:pt x="1746" y="3789"/>
                </a:lnTo>
                <a:lnTo>
                  <a:pt x="1455" y="3755"/>
                </a:lnTo>
                <a:lnTo>
                  <a:pt x="1280" y="3523"/>
                </a:lnTo>
                <a:lnTo>
                  <a:pt x="1368" y="3323"/>
                </a:lnTo>
                <a:lnTo>
                  <a:pt x="1368" y="3224"/>
                </a:lnTo>
                <a:lnTo>
                  <a:pt x="1019" y="3190"/>
                </a:lnTo>
                <a:lnTo>
                  <a:pt x="640" y="3224"/>
                </a:lnTo>
                <a:lnTo>
                  <a:pt x="349" y="3456"/>
                </a:lnTo>
                <a:close/>
              </a:path>
            </a:pathLst>
          </a:custGeom>
          <a:solidFill>
            <a:srgbClr val="006672"/>
          </a:solidFill>
          <a:ln w="9525" cap="flat" cmpd="sng">
            <a:noFill/>
            <a:prstDash val="solid"/>
            <a:round/>
            <a:headEnd type="none" w="med" len="med"/>
            <a:tailEnd type="none" w="med" len="med"/>
          </a:ln>
          <a:effectLst/>
        </p:spPr>
        <p:txBody>
          <a:bodyPr anchor="ctr">
            <a:spAutoFit/>
          </a:bodyPr>
          <a:lstStyle/>
          <a:p>
            <a:endParaRPr lang="en-US" dirty="0"/>
          </a:p>
        </p:txBody>
      </p:sp>
      <p:sp>
        <p:nvSpPr>
          <p:cNvPr id="6" name="TextBox 5"/>
          <p:cNvSpPr txBox="1"/>
          <p:nvPr/>
        </p:nvSpPr>
        <p:spPr>
          <a:xfrm>
            <a:off x="342900" y="4062280"/>
            <a:ext cx="9176398" cy="646331"/>
          </a:xfrm>
          <a:prstGeom prst="rect">
            <a:avLst/>
          </a:prstGeom>
          <a:noFill/>
        </p:spPr>
        <p:txBody>
          <a:bodyPr vert="horz" wrap="square" rtlCol="0">
            <a:spAutoFit/>
          </a:bodyPr>
          <a:lstStyle/>
          <a:p>
            <a:pPr>
              <a:spcBef>
                <a:spcPct val="20000"/>
              </a:spcBef>
              <a:buClr>
                <a:srgbClr val="2B7DC7"/>
              </a:buClr>
            </a:pPr>
            <a:r>
              <a:rPr lang="en-US" sz="1800" dirty="0">
                <a:solidFill>
                  <a:schemeClr val="accent1"/>
                </a:solidFill>
                <a:latin typeface="+mn-lt"/>
                <a:cs typeface="Arial" panose="020B0604020202020204" pitchFamily="34" charset="0"/>
              </a:rPr>
              <a:t>Expenditures on hospital care across countries is three to six times the total spending on prescription medicines</a:t>
            </a:r>
            <a:endParaRPr lang="en-US" sz="2400" dirty="0">
              <a:solidFill>
                <a:schemeClr val="accent1"/>
              </a:solidFill>
              <a:latin typeface="+mn-lt"/>
              <a:cs typeface="Arial" panose="020B0604020202020204" pitchFamily="34" charset="0"/>
            </a:endParaRPr>
          </a:p>
        </p:txBody>
      </p:sp>
      <p:sp>
        <p:nvSpPr>
          <p:cNvPr id="7" name="TextBox 6"/>
          <p:cNvSpPr txBox="1"/>
          <p:nvPr/>
        </p:nvSpPr>
        <p:spPr>
          <a:xfrm>
            <a:off x="1549400" y="6236258"/>
            <a:ext cx="6045200" cy="584776"/>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	Top 6 countries in terms of Total Healthcare Spend in the OECD, excluding the United Kingdom and Italy due to lack of data.</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Note:	Hospital Care defined as in-patient and out-patient care (home care and ancillary services not included). Pharmaceutical spending includes prescription and over-the-counter medicines. </a:t>
            </a:r>
          </a:p>
          <a:p>
            <a:pPr marL="514350" indent="-514350" algn="ctr" fontAlgn="auto">
              <a:spcBef>
                <a:spcPts val="0"/>
              </a:spcBef>
              <a:spcAft>
                <a:spcPts val="0"/>
              </a:spcAft>
              <a:tabLst>
                <a:tab pos="457200" algn="r"/>
              </a:tabLst>
              <a:defRPr/>
            </a:pPr>
            <a:r>
              <a:rPr lang="en-US" sz="800" dirty="0">
                <a:solidFill>
                  <a:srgbClr val="7F7F7F"/>
                </a:solidFill>
                <a:latin typeface="+mn-lt"/>
              </a:rPr>
              <a:t>	Source: Health Advances analysis; OECD Health Statistics Database (accessed February 2016).</a:t>
            </a:r>
          </a:p>
        </p:txBody>
      </p:sp>
      <p:grpSp>
        <p:nvGrpSpPr>
          <p:cNvPr id="8" name="Group 7"/>
          <p:cNvGrpSpPr/>
          <p:nvPr/>
        </p:nvGrpSpPr>
        <p:grpSpPr>
          <a:xfrm>
            <a:off x="5943600" y="4420242"/>
            <a:ext cx="3879850" cy="1323439"/>
            <a:chOff x="5090841" y="3890440"/>
            <a:chExt cx="3581400" cy="1323439"/>
          </a:xfrm>
        </p:grpSpPr>
        <p:sp>
          <p:nvSpPr>
            <p:cNvPr id="9" name="TextBox 8"/>
            <p:cNvSpPr txBox="1"/>
            <p:nvPr/>
          </p:nvSpPr>
          <p:spPr>
            <a:xfrm>
              <a:off x="5817810" y="4208769"/>
              <a:ext cx="1635231" cy="923330"/>
            </a:xfrm>
            <a:prstGeom prst="rect">
              <a:avLst/>
            </a:prstGeom>
            <a:noFill/>
          </p:spPr>
          <p:txBody>
            <a:bodyPr vert="horz" wrap="square" rtlCol="0">
              <a:spAutoFit/>
            </a:bodyPr>
            <a:lstStyle/>
            <a:p>
              <a:pPr>
                <a:spcBef>
                  <a:spcPct val="20000"/>
                </a:spcBef>
                <a:buClr>
                  <a:srgbClr val="2B7DC7"/>
                </a:buClr>
              </a:pPr>
              <a:r>
                <a:rPr lang="en-US" sz="5400" b="1" dirty="0">
                  <a:solidFill>
                    <a:srgbClr val="F5841F"/>
                  </a:solidFill>
                  <a:latin typeface="Arial" panose="020B0604020202020204" pitchFamily="34" charset="0"/>
                  <a:cs typeface="Arial" panose="020B0604020202020204" pitchFamily="34" charset="0"/>
                </a:rPr>
                <a:t>3-6X</a:t>
              </a:r>
              <a:endParaRPr lang="en-US" sz="2800" b="1" dirty="0">
                <a:solidFill>
                  <a:srgbClr val="F5841F"/>
                </a:solidFill>
                <a:latin typeface="Arial" panose="020B0604020202020204" pitchFamily="34" charset="0"/>
                <a:cs typeface="Arial" panose="020B0604020202020204" pitchFamily="34" charset="0"/>
              </a:endParaRPr>
            </a:p>
          </p:txBody>
        </p:sp>
        <p:sp>
          <p:nvSpPr>
            <p:cNvPr id="10" name="TextBox 9"/>
            <p:cNvSpPr txBox="1"/>
            <p:nvPr/>
          </p:nvSpPr>
          <p:spPr>
            <a:xfrm>
              <a:off x="7348647" y="4310335"/>
              <a:ext cx="1323594" cy="720197"/>
            </a:xfrm>
            <a:prstGeom prst="rect">
              <a:avLst/>
            </a:prstGeom>
            <a:noFill/>
          </p:spPr>
          <p:txBody>
            <a:bodyPr vert="horz" wrap="square" rtlCol="0">
              <a:spAutoFit/>
            </a:bodyPr>
            <a:lstStyle/>
            <a:p>
              <a:pPr algn="l">
                <a:spcBef>
                  <a:spcPct val="20000"/>
                </a:spcBef>
                <a:buClr>
                  <a:srgbClr val="2B7DC7"/>
                </a:buClr>
              </a:pPr>
              <a:r>
                <a:rPr lang="en-US" sz="1200" b="1" dirty="0">
                  <a:solidFill>
                    <a:schemeClr val="accent3">
                      <a:lumMod val="75000"/>
                    </a:schemeClr>
                  </a:solidFill>
                  <a:latin typeface="Arial" panose="020B0604020202020204" pitchFamily="34" charset="0"/>
                  <a:cs typeface="Arial" panose="020B0604020202020204" pitchFamily="34" charset="0"/>
                </a:rPr>
                <a:t>THE TOTAL</a:t>
              </a:r>
            </a:p>
            <a:p>
              <a:pPr algn="l">
                <a:spcBef>
                  <a:spcPct val="20000"/>
                </a:spcBef>
                <a:buClr>
                  <a:srgbClr val="2B7DC7"/>
                </a:buClr>
              </a:pPr>
              <a:r>
                <a:rPr lang="en-US" sz="1200" b="1" dirty="0">
                  <a:solidFill>
                    <a:schemeClr val="accent3">
                      <a:lumMod val="75000"/>
                    </a:schemeClr>
                  </a:solidFill>
                  <a:latin typeface="Arial" panose="020B0604020202020204" pitchFamily="34" charset="0"/>
                  <a:cs typeface="Arial" panose="020B0604020202020204" pitchFamily="34" charset="0"/>
                </a:rPr>
                <a:t>SPENDING ON</a:t>
              </a:r>
            </a:p>
            <a:p>
              <a:pPr algn="l">
                <a:spcBef>
                  <a:spcPct val="20000"/>
                </a:spcBef>
                <a:buClr>
                  <a:srgbClr val="2B7DC7"/>
                </a:buClr>
              </a:pPr>
              <a:r>
                <a:rPr lang="en-US" sz="1200" b="1" dirty="0">
                  <a:solidFill>
                    <a:schemeClr val="accent3">
                      <a:lumMod val="75000"/>
                    </a:schemeClr>
                  </a:solidFill>
                  <a:latin typeface="Arial" panose="020B0604020202020204" pitchFamily="34" charset="0"/>
                  <a:cs typeface="Arial" panose="020B0604020202020204" pitchFamily="34" charset="0"/>
                </a:rPr>
                <a:t>MEDICINES</a:t>
              </a:r>
            </a:p>
          </p:txBody>
        </p:sp>
        <p:sp>
          <p:nvSpPr>
            <p:cNvPr id="11" name="TextBox 10"/>
            <p:cNvSpPr txBox="1"/>
            <p:nvPr/>
          </p:nvSpPr>
          <p:spPr>
            <a:xfrm>
              <a:off x="5090841" y="3890440"/>
              <a:ext cx="1305306" cy="1323439"/>
            </a:xfrm>
            <a:prstGeom prst="rect">
              <a:avLst/>
            </a:prstGeom>
            <a:noFill/>
          </p:spPr>
          <p:txBody>
            <a:bodyPr vert="horz" wrap="square" rtlCol="0">
              <a:spAutoFit/>
            </a:bodyPr>
            <a:lstStyle/>
            <a:p>
              <a:pPr>
                <a:spcBef>
                  <a:spcPct val="20000"/>
                </a:spcBef>
                <a:buClr>
                  <a:srgbClr val="2B7DC7"/>
                </a:buClr>
              </a:pPr>
              <a:r>
                <a:rPr lang="en-US" sz="8000" b="1" dirty="0">
                  <a:solidFill>
                    <a:srgbClr val="CDCDCD"/>
                  </a:solidFill>
                  <a:latin typeface="Times New Roman" panose="02020603050405020304" pitchFamily="18" charset="0"/>
                  <a:cs typeface="Times New Roman" panose="02020603050405020304" pitchFamily="18" charset="0"/>
                </a:rPr>
                <a:t>}</a:t>
              </a:r>
              <a:endParaRPr lang="en-US" sz="4400" b="1" dirty="0">
                <a:solidFill>
                  <a:srgbClr val="CDCDCD"/>
                </a:solidFill>
                <a:latin typeface="Times New Roman" panose="02020603050405020304" pitchFamily="18" charset="0"/>
                <a:cs typeface="Times New Roman" panose="02020603050405020304" pitchFamily="18" charset="0"/>
              </a:endParaRPr>
            </a:p>
          </p:txBody>
        </p:sp>
      </p:grpSp>
      <p:grpSp>
        <p:nvGrpSpPr>
          <p:cNvPr id="12" name="Group 4"/>
          <p:cNvGrpSpPr>
            <a:grpSpLocks noChangeAspect="1"/>
          </p:cNvGrpSpPr>
          <p:nvPr/>
        </p:nvGrpSpPr>
        <p:grpSpPr bwMode="auto">
          <a:xfrm>
            <a:off x="846137" y="4833828"/>
            <a:ext cx="841135" cy="808182"/>
            <a:chOff x="-401" y="1563"/>
            <a:chExt cx="538" cy="560"/>
          </a:xfrm>
        </p:grpSpPr>
        <p:sp>
          <p:nvSpPr>
            <p:cNvPr id="13" name="Freeform 5"/>
            <p:cNvSpPr>
              <a:spLocks/>
            </p:cNvSpPr>
            <p:nvPr/>
          </p:nvSpPr>
          <p:spPr bwMode="auto">
            <a:xfrm>
              <a:off x="-401" y="2016"/>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p:cNvSpPr>
              <a:spLocks/>
            </p:cNvSpPr>
            <p:nvPr/>
          </p:nvSpPr>
          <p:spPr bwMode="auto">
            <a:xfrm>
              <a:off x="-169" y="1905"/>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p:cNvSpPr>
              <a:spLocks/>
            </p:cNvSpPr>
            <p:nvPr/>
          </p:nvSpPr>
          <p:spPr bwMode="auto">
            <a:xfrm>
              <a:off x="-401" y="1851"/>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
            <p:cNvSpPr>
              <a:spLocks/>
            </p:cNvSpPr>
            <p:nvPr/>
          </p:nvSpPr>
          <p:spPr bwMode="auto">
            <a:xfrm>
              <a:off x="-401" y="1943"/>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9"/>
            <p:cNvSpPr>
              <a:spLocks/>
            </p:cNvSpPr>
            <p:nvPr/>
          </p:nvSpPr>
          <p:spPr bwMode="auto">
            <a:xfrm>
              <a:off x="-169" y="1832"/>
              <a:ext cx="306" cy="218"/>
            </a:xfrm>
            <a:custGeom>
              <a:avLst/>
              <a:gdLst>
                <a:gd name="T0" fmla="*/ 0 w 306"/>
                <a:gd name="T1" fmla="*/ 218 h 218"/>
                <a:gd name="T2" fmla="*/ 306 w 306"/>
                <a:gd name="T3" fmla="*/ 55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5"/>
                  </a:lnTo>
                  <a:lnTo>
                    <a:pt x="306" y="0"/>
                  </a:lnTo>
                  <a:lnTo>
                    <a:pt x="0" y="165"/>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
            <p:cNvSpPr>
              <a:spLocks/>
            </p:cNvSpPr>
            <p:nvPr/>
          </p:nvSpPr>
          <p:spPr bwMode="auto">
            <a:xfrm>
              <a:off x="-401" y="1779"/>
              <a:ext cx="538" cy="218"/>
            </a:xfrm>
            <a:custGeom>
              <a:avLst/>
              <a:gdLst>
                <a:gd name="T0" fmla="*/ 0 w 538"/>
                <a:gd name="T1" fmla="*/ 164 h 218"/>
                <a:gd name="T2" fmla="*/ 232 w 538"/>
                <a:gd name="T3" fmla="*/ 218 h 218"/>
                <a:gd name="T4" fmla="*/ 538 w 538"/>
                <a:gd name="T5" fmla="*/ 53 h 218"/>
                <a:gd name="T6" fmla="*/ 308 w 538"/>
                <a:gd name="T7" fmla="*/ 0 h 218"/>
                <a:gd name="T8" fmla="*/ 0 w 538"/>
                <a:gd name="T9" fmla="*/ 164 h 218"/>
              </a:gdLst>
              <a:ahLst/>
              <a:cxnLst>
                <a:cxn ang="0">
                  <a:pos x="T0" y="T1"/>
                </a:cxn>
                <a:cxn ang="0">
                  <a:pos x="T2" y="T3"/>
                </a:cxn>
                <a:cxn ang="0">
                  <a:pos x="T4" y="T5"/>
                </a:cxn>
                <a:cxn ang="0">
                  <a:pos x="T6" y="T7"/>
                </a:cxn>
                <a:cxn ang="0">
                  <a:pos x="T8" y="T9"/>
                </a:cxn>
              </a:cxnLst>
              <a:rect l="0" t="0" r="r" b="b"/>
              <a:pathLst>
                <a:path w="538" h="218">
                  <a:moveTo>
                    <a:pt x="0" y="164"/>
                  </a:moveTo>
                  <a:lnTo>
                    <a:pt x="232" y="218"/>
                  </a:lnTo>
                  <a:lnTo>
                    <a:pt x="538" y="53"/>
                  </a:lnTo>
                  <a:lnTo>
                    <a:pt x="308" y="0"/>
                  </a:lnTo>
                  <a:lnTo>
                    <a:pt x="0" y="164"/>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
            <p:cNvSpPr>
              <a:spLocks/>
            </p:cNvSpPr>
            <p:nvPr/>
          </p:nvSpPr>
          <p:spPr bwMode="auto">
            <a:xfrm>
              <a:off x="-401" y="1871"/>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2"/>
            <p:cNvSpPr>
              <a:spLocks/>
            </p:cNvSpPr>
            <p:nvPr/>
          </p:nvSpPr>
          <p:spPr bwMode="auto">
            <a:xfrm>
              <a:off x="-169" y="1759"/>
              <a:ext cx="306" cy="219"/>
            </a:xfrm>
            <a:custGeom>
              <a:avLst/>
              <a:gdLst>
                <a:gd name="T0" fmla="*/ 0 w 306"/>
                <a:gd name="T1" fmla="*/ 219 h 219"/>
                <a:gd name="T2" fmla="*/ 306 w 306"/>
                <a:gd name="T3" fmla="*/ 54 h 219"/>
                <a:gd name="T4" fmla="*/ 306 w 306"/>
                <a:gd name="T5" fmla="*/ 0 h 219"/>
                <a:gd name="T6" fmla="*/ 0 w 306"/>
                <a:gd name="T7" fmla="*/ 165 h 219"/>
                <a:gd name="T8" fmla="*/ 0 w 306"/>
                <a:gd name="T9" fmla="*/ 219 h 219"/>
              </a:gdLst>
              <a:ahLst/>
              <a:cxnLst>
                <a:cxn ang="0">
                  <a:pos x="T0" y="T1"/>
                </a:cxn>
                <a:cxn ang="0">
                  <a:pos x="T2" y="T3"/>
                </a:cxn>
                <a:cxn ang="0">
                  <a:pos x="T4" y="T5"/>
                </a:cxn>
                <a:cxn ang="0">
                  <a:pos x="T6" y="T7"/>
                </a:cxn>
                <a:cxn ang="0">
                  <a:pos x="T8" y="T9"/>
                </a:cxn>
              </a:cxnLst>
              <a:rect l="0" t="0" r="r" b="b"/>
              <a:pathLst>
                <a:path w="306" h="219">
                  <a:moveTo>
                    <a:pt x="0" y="219"/>
                  </a:moveTo>
                  <a:lnTo>
                    <a:pt x="306" y="54"/>
                  </a:lnTo>
                  <a:lnTo>
                    <a:pt x="306" y="0"/>
                  </a:lnTo>
                  <a:lnTo>
                    <a:pt x="0" y="165"/>
                  </a:lnTo>
                  <a:lnTo>
                    <a:pt x="0" y="219"/>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3"/>
            <p:cNvSpPr>
              <a:spLocks/>
            </p:cNvSpPr>
            <p:nvPr/>
          </p:nvSpPr>
          <p:spPr bwMode="auto">
            <a:xfrm>
              <a:off x="-401" y="1706"/>
              <a:ext cx="538" cy="218"/>
            </a:xfrm>
            <a:custGeom>
              <a:avLst/>
              <a:gdLst>
                <a:gd name="T0" fmla="*/ 0 w 538"/>
                <a:gd name="T1" fmla="*/ 165 h 218"/>
                <a:gd name="T2" fmla="*/ 232 w 538"/>
                <a:gd name="T3" fmla="*/ 218 h 218"/>
                <a:gd name="T4" fmla="*/ 538 w 538"/>
                <a:gd name="T5" fmla="*/ 53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3"/>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4"/>
            <p:cNvSpPr>
              <a:spLocks/>
            </p:cNvSpPr>
            <p:nvPr/>
          </p:nvSpPr>
          <p:spPr bwMode="auto">
            <a:xfrm>
              <a:off x="-401" y="1798"/>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5"/>
            <p:cNvSpPr>
              <a:spLocks/>
            </p:cNvSpPr>
            <p:nvPr/>
          </p:nvSpPr>
          <p:spPr bwMode="auto">
            <a:xfrm>
              <a:off x="-169" y="1687"/>
              <a:ext cx="306" cy="218"/>
            </a:xfrm>
            <a:custGeom>
              <a:avLst/>
              <a:gdLst>
                <a:gd name="T0" fmla="*/ 0 w 306"/>
                <a:gd name="T1" fmla="*/ 218 h 218"/>
                <a:gd name="T2" fmla="*/ 306 w 306"/>
                <a:gd name="T3" fmla="*/ 53 h 218"/>
                <a:gd name="T4" fmla="*/ 306 w 306"/>
                <a:gd name="T5" fmla="*/ 0 h 218"/>
                <a:gd name="T6" fmla="*/ 0 w 306"/>
                <a:gd name="T7" fmla="*/ 164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4"/>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6"/>
            <p:cNvSpPr>
              <a:spLocks/>
            </p:cNvSpPr>
            <p:nvPr/>
          </p:nvSpPr>
          <p:spPr bwMode="auto">
            <a:xfrm>
              <a:off x="-401" y="1633"/>
              <a:ext cx="538" cy="218"/>
            </a:xfrm>
            <a:custGeom>
              <a:avLst/>
              <a:gdLst>
                <a:gd name="T0" fmla="*/ 0 w 538"/>
                <a:gd name="T1" fmla="*/ 165 h 218"/>
                <a:gd name="T2" fmla="*/ 232 w 538"/>
                <a:gd name="T3" fmla="*/ 218 h 218"/>
                <a:gd name="T4" fmla="*/ 538 w 538"/>
                <a:gd name="T5" fmla="*/ 54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4"/>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7"/>
            <p:cNvSpPr>
              <a:spLocks/>
            </p:cNvSpPr>
            <p:nvPr/>
          </p:nvSpPr>
          <p:spPr bwMode="auto">
            <a:xfrm>
              <a:off x="-401" y="1728"/>
              <a:ext cx="232" cy="107"/>
            </a:xfrm>
            <a:custGeom>
              <a:avLst/>
              <a:gdLst>
                <a:gd name="T0" fmla="*/ 232 w 232"/>
                <a:gd name="T1" fmla="*/ 107 h 107"/>
                <a:gd name="T2" fmla="*/ 0 w 232"/>
                <a:gd name="T3" fmla="*/ 53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4"/>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auto">
            <a:xfrm>
              <a:off x="-169" y="1617"/>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9"/>
            <p:cNvSpPr>
              <a:spLocks/>
            </p:cNvSpPr>
            <p:nvPr/>
          </p:nvSpPr>
          <p:spPr bwMode="auto">
            <a:xfrm>
              <a:off x="-401" y="1563"/>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0"/>
            <p:cNvSpPr>
              <a:spLocks noEditPoints="1"/>
            </p:cNvSpPr>
            <p:nvPr/>
          </p:nvSpPr>
          <p:spPr bwMode="auto">
            <a:xfrm>
              <a:off x="-211" y="1633"/>
              <a:ext cx="171" cy="71"/>
            </a:xfrm>
            <a:custGeom>
              <a:avLst/>
              <a:gdLst>
                <a:gd name="T0" fmla="*/ 32 w 110"/>
                <a:gd name="T1" fmla="*/ 25 h 46"/>
                <a:gd name="T2" fmla="*/ 42 w 110"/>
                <a:gd name="T3" fmla="*/ 21 h 46"/>
                <a:gd name="T4" fmla="*/ 21 w 110"/>
                <a:gd name="T5" fmla="*/ 15 h 46"/>
                <a:gd name="T6" fmla="*/ 26 w 110"/>
                <a:gd name="T7" fmla="*/ 24 h 46"/>
                <a:gd name="T8" fmla="*/ 32 w 110"/>
                <a:gd name="T9" fmla="*/ 25 h 46"/>
                <a:gd name="T10" fmla="*/ 87 w 110"/>
                <a:gd name="T11" fmla="*/ 30 h 46"/>
                <a:gd name="T12" fmla="*/ 83 w 110"/>
                <a:gd name="T13" fmla="*/ 19 h 46"/>
                <a:gd name="T14" fmla="*/ 77 w 110"/>
                <a:gd name="T15" fmla="*/ 18 h 46"/>
                <a:gd name="T16" fmla="*/ 65 w 110"/>
                <a:gd name="T17" fmla="*/ 23 h 46"/>
                <a:gd name="T18" fmla="*/ 87 w 110"/>
                <a:gd name="T19" fmla="*/ 30 h 46"/>
                <a:gd name="T20" fmla="*/ 95 w 110"/>
                <a:gd name="T21" fmla="*/ 33 h 46"/>
                <a:gd name="T22" fmla="*/ 110 w 110"/>
                <a:gd name="T23" fmla="*/ 38 h 46"/>
                <a:gd name="T24" fmla="*/ 104 w 110"/>
                <a:gd name="T25" fmla="*/ 41 h 46"/>
                <a:gd name="T26" fmla="*/ 91 w 110"/>
                <a:gd name="T27" fmla="*/ 37 h 46"/>
                <a:gd name="T28" fmla="*/ 70 w 110"/>
                <a:gd name="T29" fmla="*/ 46 h 46"/>
                <a:gd name="T30" fmla="*/ 59 w 110"/>
                <a:gd name="T31" fmla="*/ 44 h 46"/>
                <a:gd name="T32" fmla="*/ 53 w 110"/>
                <a:gd name="T33" fmla="*/ 36 h 46"/>
                <a:gd name="T34" fmla="*/ 60 w 110"/>
                <a:gd name="T35" fmla="*/ 34 h 46"/>
                <a:gd name="T36" fmla="*/ 65 w 110"/>
                <a:gd name="T37" fmla="*/ 34 h 46"/>
                <a:gd name="T38" fmla="*/ 69 w 110"/>
                <a:gd name="T39" fmla="*/ 41 h 46"/>
                <a:gd name="T40" fmla="*/ 69 w 110"/>
                <a:gd name="T41" fmla="*/ 41 h 46"/>
                <a:gd name="T42" fmla="*/ 83 w 110"/>
                <a:gd name="T43" fmla="*/ 34 h 46"/>
                <a:gd name="T44" fmla="*/ 59 w 110"/>
                <a:gd name="T45" fmla="*/ 27 h 46"/>
                <a:gd name="T46" fmla="*/ 36 w 110"/>
                <a:gd name="T47" fmla="*/ 34 h 46"/>
                <a:gd name="T48" fmla="*/ 24 w 110"/>
                <a:gd name="T49" fmla="*/ 32 h 46"/>
                <a:gd name="T50" fmla="*/ 13 w 110"/>
                <a:gd name="T51" fmla="*/ 12 h 46"/>
                <a:gd name="T52" fmla="*/ 0 w 110"/>
                <a:gd name="T53" fmla="*/ 8 h 46"/>
                <a:gd name="T54" fmla="*/ 6 w 110"/>
                <a:gd name="T55" fmla="*/ 4 h 46"/>
                <a:gd name="T56" fmla="*/ 16 w 110"/>
                <a:gd name="T57" fmla="*/ 8 h 46"/>
                <a:gd name="T58" fmla="*/ 38 w 110"/>
                <a:gd name="T59" fmla="*/ 0 h 46"/>
                <a:gd name="T60" fmla="*/ 46 w 110"/>
                <a:gd name="T61" fmla="*/ 2 h 46"/>
                <a:gd name="T62" fmla="*/ 52 w 110"/>
                <a:gd name="T63" fmla="*/ 8 h 46"/>
                <a:gd name="T64" fmla="*/ 45 w 110"/>
                <a:gd name="T65" fmla="*/ 11 h 46"/>
                <a:gd name="T66" fmla="*/ 40 w 110"/>
                <a:gd name="T67" fmla="*/ 10 h 46"/>
                <a:gd name="T68" fmla="*/ 37 w 110"/>
                <a:gd name="T69" fmla="*/ 4 h 46"/>
                <a:gd name="T70" fmla="*/ 24 w 110"/>
                <a:gd name="T71" fmla="*/ 10 h 46"/>
                <a:gd name="T72" fmla="*/ 48 w 110"/>
                <a:gd name="T73" fmla="*/ 18 h 46"/>
                <a:gd name="T74" fmla="*/ 73 w 110"/>
                <a:gd name="T75" fmla="*/ 9 h 46"/>
                <a:gd name="T76" fmla="*/ 86 w 110"/>
                <a:gd name="T77" fmla="*/ 11 h 46"/>
                <a:gd name="T78" fmla="*/ 95 w 110"/>
                <a:gd name="T79"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46">
                  <a:moveTo>
                    <a:pt x="32" y="25"/>
                  </a:moveTo>
                  <a:cubicBezTo>
                    <a:pt x="35" y="25"/>
                    <a:pt x="39" y="24"/>
                    <a:pt x="42" y="21"/>
                  </a:cubicBezTo>
                  <a:cubicBezTo>
                    <a:pt x="21" y="15"/>
                    <a:pt x="21" y="15"/>
                    <a:pt x="21" y="15"/>
                  </a:cubicBezTo>
                  <a:cubicBezTo>
                    <a:pt x="18" y="19"/>
                    <a:pt x="20" y="22"/>
                    <a:pt x="26" y="24"/>
                  </a:cubicBezTo>
                  <a:cubicBezTo>
                    <a:pt x="28" y="25"/>
                    <a:pt x="30" y="25"/>
                    <a:pt x="32" y="25"/>
                  </a:cubicBezTo>
                  <a:moveTo>
                    <a:pt x="87" y="30"/>
                  </a:moveTo>
                  <a:cubicBezTo>
                    <a:pt x="91" y="25"/>
                    <a:pt x="89" y="21"/>
                    <a:pt x="83" y="19"/>
                  </a:cubicBezTo>
                  <a:cubicBezTo>
                    <a:pt x="81" y="19"/>
                    <a:pt x="79" y="18"/>
                    <a:pt x="77" y="18"/>
                  </a:cubicBezTo>
                  <a:cubicBezTo>
                    <a:pt x="73" y="18"/>
                    <a:pt x="69" y="20"/>
                    <a:pt x="65" y="23"/>
                  </a:cubicBezTo>
                  <a:lnTo>
                    <a:pt x="87" y="30"/>
                  </a:lnTo>
                  <a:close/>
                  <a:moveTo>
                    <a:pt x="95" y="33"/>
                  </a:moveTo>
                  <a:cubicBezTo>
                    <a:pt x="110" y="38"/>
                    <a:pt x="110" y="38"/>
                    <a:pt x="110" y="38"/>
                  </a:cubicBezTo>
                  <a:cubicBezTo>
                    <a:pt x="104" y="41"/>
                    <a:pt x="104" y="41"/>
                    <a:pt x="104" y="41"/>
                  </a:cubicBezTo>
                  <a:cubicBezTo>
                    <a:pt x="91" y="37"/>
                    <a:pt x="91" y="37"/>
                    <a:pt x="91" y="37"/>
                  </a:cubicBezTo>
                  <a:cubicBezTo>
                    <a:pt x="85" y="43"/>
                    <a:pt x="78" y="46"/>
                    <a:pt x="70" y="46"/>
                  </a:cubicBezTo>
                  <a:cubicBezTo>
                    <a:pt x="66" y="46"/>
                    <a:pt x="62" y="45"/>
                    <a:pt x="59" y="44"/>
                  </a:cubicBezTo>
                  <a:cubicBezTo>
                    <a:pt x="53" y="42"/>
                    <a:pt x="50" y="39"/>
                    <a:pt x="53" y="36"/>
                  </a:cubicBezTo>
                  <a:cubicBezTo>
                    <a:pt x="54" y="35"/>
                    <a:pt x="57" y="34"/>
                    <a:pt x="60" y="34"/>
                  </a:cubicBezTo>
                  <a:cubicBezTo>
                    <a:pt x="61" y="34"/>
                    <a:pt x="63" y="34"/>
                    <a:pt x="65" y="34"/>
                  </a:cubicBezTo>
                  <a:cubicBezTo>
                    <a:pt x="70" y="36"/>
                    <a:pt x="71" y="38"/>
                    <a:pt x="69" y="41"/>
                  </a:cubicBezTo>
                  <a:cubicBezTo>
                    <a:pt x="69" y="41"/>
                    <a:pt x="69" y="41"/>
                    <a:pt x="69" y="41"/>
                  </a:cubicBezTo>
                  <a:cubicBezTo>
                    <a:pt x="75" y="40"/>
                    <a:pt x="79" y="38"/>
                    <a:pt x="83" y="34"/>
                  </a:cubicBezTo>
                  <a:cubicBezTo>
                    <a:pt x="59" y="27"/>
                    <a:pt x="59" y="27"/>
                    <a:pt x="59" y="27"/>
                  </a:cubicBezTo>
                  <a:cubicBezTo>
                    <a:pt x="51" y="32"/>
                    <a:pt x="44" y="34"/>
                    <a:pt x="36" y="34"/>
                  </a:cubicBezTo>
                  <a:cubicBezTo>
                    <a:pt x="32" y="34"/>
                    <a:pt x="28" y="34"/>
                    <a:pt x="24" y="32"/>
                  </a:cubicBezTo>
                  <a:cubicBezTo>
                    <a:pt x="11" y="28"/>
                    <a:pt x="7" y="21"/>
                    <a:pt x="13" y="12"/>
                  </a:cubicBezTo>
                  <a:cubicBezTo>
                    <a:pt x="0" y="8"/>
                    <a:pt x="0" y="8"/>
                    <a:pt x="0" y="8"/>
                  </a:cubicBezTo>
                  <a:cubicBezTo>
                    <a:pt x="6" y="4"/>
                    <a:pt x="6" y="4"/>
                    <a:pt x="6" y="4"/>
                  </a:cubicBezTo>
                  <a:cubicBezTo>
                    <a:pt x="16" y="8"/>
                    <a:pt x="16" y="8"/>
                    <a:pt x="16" y="8"/>
                  </a:cubicBezTo>
                  <a:cubicBezTo>
                    <a:pt x="22" y="2"/>
                    <a:pt x="30" y="0"/>
                    <a:pt x="38" y="0"/>
                  </a:cubicBezTo>
                  <a:cubicBezTo>
                    <a:pt x="41" y="0"/>
                    <a:pt x="44" y="1"/>
                    <a:pt x="46" y="2"/>
                  </a:cubicBezTo>
                  <a:cubicBezTo>
                    <a:pt x="52" y="3"/>
                    <a:pt x="54" y="6"/>
                    <a:pt x="52" y="8"/>
                  </a:cubicBezTo>
                  <a:cubicBezTo>
                    <a:pt x="50" y="10"/>
                    <a:pt x="48" y="11"/>
                    <a:pt x="45" y="11"/>
                  </a:cubicBezTo>
                  <a:cubicBezTo>
                    <a:pt x="43" y="11"/>
                    <a:pt x="42" y="11"/>
                    <a:pt x="40" y="10"/>
                  </a:cubicBezTo>
                  <a:cubicBezTo>
                    <a:pt x="36" y="9"/>
                    <a:pt x="35" y="7"/>
                    <a:pt x="37" y="4"/>
                  </a:cubicBezTo>
                  <a:cubicBezTo>
                    <a:pt x="31" y="5"/>
                    <a:pt x="27" y="7"/>
                    <a:pt x="24" y="10"/>
                  </a:cubicBezTo>
                  <a:cubicBezTo>
                    <a:pt x="48" y="18"/>
                    <a:pt x="48" y="18"/>
                    <a:pt x="48" y="18"/>
                  </a:cubicBezTo>
                  <a:cubicBezTo>
                    <a:pt x="57" y="12"/>
                    <a:pt x="65" y="10"/>
                    <a:pt x="73" y="9"/>
                  </a:cubicBezTo>
                  <a:cubicBezTo>
                    <a:pt x="77" y="9"/>
                    <a:pt x="81" y="9"/>
                    <a:pt x="86" y="11"/>
                  </a:cubicBezTo>
                  <a:cubicBezTo>
                    <a:pt x="98" y="15"/>
                    <a:pt x="102" y="24"/>
                    <a:pt x="95" y="33"/>
                  </a:cubicBezTo>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Oval 28"/>
          <p:cNvSpPr/>
          <p:nvPr/>
        </p:nvSpPr>
        <p:spPr>
          <a:xfrm>
            <a:off x="1816100" y="4879536"/>
            <a:ext cx="636935" cy="587940"/>
          </a:xfrm>
          <a:prstGeom prst="ellipse">
            <a:avLst/>
          </a:prstGeom>
          <a:solidFill>
            <a:srgbClr val="CDCD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rgbClr val="767794"/>
                </a:solidFill>
              </a:rPr>
              <a:t>VS</a:t>
            </a:r>
          </a:p>
        </p:txBody>
      </p:sp>
      <p:sp>
        <p:nvSpPr>
          <p:cNvPr id="30" name="TextBox 29"/>
          <p:cNvSpPr txBox="1"/>
          <p:nvPr/>
        </p:nvSpPr>
        <p:spPr>
          <a:xfrm>
            <a:off x="167341" y="5806684"/>
            <a:ext cx="2071464" cy="276999"/>
          </a:xfrm>
          <a:prstGeom prst="rect">
            <a:avLst/>
          </a:prstGeom>
          <a:noFill/>
        </p:spPr>
        <p:txBody>
          <a:bodyPr vert="horz" wrap="square" rtlCol="0">
            <a:spAutoFit/>
          </a:bodyPr>
          <a:lstStyle/>
          <a:p>
            <a:pPr>
              <a:spcBef>
                <a:spcPct val="20000"/>
              </a:spcBef>
              <a:buClr>
                <a:srgbClr val="2B7DC7"/>
              </a:buClr>
            </a:pPr>
            <a:r>
              <a:rPr lang="en-US" sz="1200" b="1" dirty="0">
                <a:solidFill>
                  <a:srgbClr val="006672"/>
                </a:solidFill>
                <a:latin typeface="Arial" panose="020B0604020202020204" pitchFamily="34" charset="0"/>
                <a:cs typeface="Arial" panose="020B0604020202020204" pitchFamily="34" charset="0"/>
              </a:rPr>
              <a:t>MEDICINE SPENDING</a:t>
            </a:r>
          </a:p>
        </p:txBody>
      </p:sp>
      <p:sp>
        <p:nvSpPr>
          <p:cNvPr id="31" name="TextBox 30"/>
          <p:cNvSpPr txBox="1"/>
          <p:nvPr/>
        </p:nvSpPr>
        <p:spPr>
          <a:xfrm>
            <a:off x="3153100" y="5693630"/>
            <a:ext cx="2566415" cy="276999"/>
          </a:xfrm>
          <a:prstGeom prst="rect">
            <a:avLst/>
          </a:prstGeom>
          <a:noFill/>
        </p:spPr>
        <p:txBody>
          <a:bodyPr vert="horz" wrap="square" rtlCol="0">
            <a:spAutoFit/>
          </a:bodyPr>
          <a:lstStyle/>
          <a:p>
            <a:pPr>
              <a:spcBef>
                <a:spcPct val="20000"/>
              </a:spcBef>
              <a:buClr>
                <a:srgbClr val="2B7DC7"/>
              </a:buClr>
            </a:pPr>
            <a:r>
              <a:rPr lang="en-US" sz="1200" b="1" dirty="0">
                <a:solidFill>
                  <a:srgbClr val="006672"/>
                </a:solidFill>
                <a:latin typeface="Arial" panose="020B0604020202020204" pitchFamily="34" charset="0"/>
                <a:cs typeface="Arial" panose="020B0604020202020204" pitchFamily="34" charset="0"/>
              </a:rPr>
              <a:t>HOSPITAL CARE SPENDING</a:t>
            </a:r>
          </a:p>
        </p:txBody>
      </p:sp>
      <p:sp>
        <p:nvSpPr>
          <p:cNvPr id="32" name="Drawing 23"/>
          <p:cNvSpPr>
            <a:spLocks noChangeAspect="1"/>
          </p:cNvSpPr>
          <p:nvPr/>
        </p:nvSpPr>
        <p:spPr bwMode="auto">
          <a:xfrm>
            <a:off x="6292145" y="1561998"/>
            <a:ext cx="623502" cy="384721"/>
          </a:xfrm>
          <a:custGeom>
            <a:avLst/>
            <a:gdLst/>
            <a:ahLst/>
            <a:cxnLst>
              <a:cxn ang="0">
                <a:pos x="14535" y="14613"/>
              </a:cxn>
              <a:cxn ang="0">
                <a:pos x="13770" y="15233"/>
              </a:cxn>
              <a:cxn ang="0">
                <a:pos x="13037" y="15469"/>
              </a:cxn>
              <a:cxn ang="0">
                <a:pos x="12240" y="15203"/>
              </a:cxn>
              <a:cxn ang="0">
                <a:pos x="11539" y="14819"/>
              </a:cxn>
              <a:cxn ang="0">
                <a:pos x="11284" y="14878"/>
              </a:cxn>
              <a:cxn ang="0">
                <a:pos x="10328" y="14524"/>
              </a:cxn>
              <a:cxn ang="0">
                <a:pos x="9371" y="14760"/>
              </a:cxn>
              <a:cxn ang="0">
                <a:pos x="8670" y="15676"/>
              </a:cxn>
              <a:cxn ang="0">
                <a:pos x="6949" y="16295"/>
              </a:cxn>
              <a:cxn ang="0">
                <a:pos x="6024" y="15705"/>
              </a:cxn>
              <a:cxn ang="0">
                <a:pos x="4781" y="15469"/>
              </a:cxn>
              <a:cxn ang="0">
                <a:pos x="2837" y="14495"/>
              </a:cxn>
              <a:cxn ang="0">
                <a:pos x="1849" y="13580"/>
              </a:cxn>
              <a:cxn ang="0">
                <a:pos x="3124" y="11867"/>
              </a:cxn>
              <a:cxn ang="0">
                <a:pos x="3570" y="10362"/>
              </a:cxn>
              <a:cxn ang="0">
                <a:pos x="4112" y="10037"/>
              </a:cxn>
              <a:cxn ang="0">
                <a:pos x="3857" y="8561"/>
              </a:cxn>
              <a:cxn ang="0">
                <a:pos x="2964" y="7439"/>
              </a:cxn>
              <a:cxn ang="0">
                <a:pos x="3443" y="6436"/>
              </a:cxn>
              <a:cxn ang="0">
                <a:pos x="2582" y="5727"/>
              </a:cxn>
              <a:cxn ang="0">
                <a:pos x="1689" y="5402"/>
              </a:cxn>
              <a:cxn ang="0">
                <a:pos x="574" y="4694"/>
              </a:cxn>
              <a:cxn ang="0">
                <a:pos x="383" y="4133"/>
              </a:cxn>
              <a:cxn ang="0">
                <a:pos x="510" y="3720"/>
              </a:cxn>
              <a:cxn ang="0">
                <a:pos x="765" y="3188"/>
              </a:cxn>
              <a:cxn ang="0">
                <a:pos x="1721" y="3129"/>
              </a:cxn>
              <a:cxn ang="0">
                <a:pos x="2678" y="3542"/>
              </a:cxn>
              <a:cxn ang="0">
                <a:pos x="3634" y="3720"/>
              </a:cxn>
              <a:cxn ang="0">
                <a:pos x="4271" y="3720"/>
              </a:cxn>
              <a:cxn ang="0">
                <a:pos x="4112" y="2244"/>
              </a:cxn>
              <a:cxn ang="0">
                <a:pos x="4973" y="2007"/>
              </a:cxn>
              <a:cxn ang="0">
                <a:pos x="5546" y="2716"/>
              </a:cxn>
              <a:cxn ang="0">
                <a:pos x="7044" y="2775"/>
              </a:cxn>
              <a:cxn ang="0">
                <a:pos x="7268" y="2066"/>
              </a:cxn>
              <a:cxn ang="0">
                <a:pos x="8606" y="1269"/>
              </a:cxn>
              <a:cxn ang="0">
                <a:pos x="9850" y="89"/>
              </a:cxn>
              <a:cxn ang="0">
                <a:pos x="10232" y="561"/>
              </a:cxn>
              <a:cxn ang="0">
                <a:pos x="11220" y="1299"/>
              </a:cxn>
              <a:cxn ang="0">
                <a:pos x="11794" y="2244"/>
              </a:cxn>
              <a:cxn ang="0">
                <a:pos x="12655" y="2214"/>
              </a:cxn>
              <a:cxn ang="0">
                <a:pos x="12910" y="2952"/>
              </a:cxn>
              <a:cxn ang="0">
                <a:pos x="14153" y="3306"/>
              </a:cxn>
              <a:cxn ang="0">
                <a:pos x="15173" y="4074"/>
              </a:cxn>
              <a:cxn ang="0">
                <a:pos x="16097" y="5048"/>
              </a:cxn>
              <a:cxn ang="0">
                <a:pos x="15491" y="6790"/>
              </a:cxn>
              <a:cxn ang="0">
                <a:pos x="14790" y="7203"/>
              </a:cxn>
              <a:cxn ang="0">
                <a:pos x="14153" y="8030"/>
              </a:cxn>
              <a:cxn ang="0">
                <a:pos x="13579" y="8797"/>
              </a:cxn>
              <a:cxn ang="0">
                <a:pos x="13388" y="9742"/>
              </a:cxn>
              <a:cxn ang="0">
                <a:pos x="14344" y="9329"/>
              </a:cxn>
              <a:cxn ang="0">
                <a:pos x="14567" y="10155"/>
              </a:cxn>
              <a:cxn ang="0">
                <a:pos x="14312" y="10568"/>
              </a:cxn>
              <a:cxn ang="0">
                <a:pos x="14312" y="11631"/>
              </a:cxn>
              <a:cxn ang="0">
                <a:pos x="14344" y="12281"/>
              </a:cxn>
              <a:cxn ang="0">
                <a:pos x="14695" y="13520"/>
              </a:cxn>
              <a:cxn ang="0">
                <a:pos x="15077" y="14140"/>
              </a:cxn>
            </a:cxnLst>
            <a:rect l="0" t="0" r="r" b="b"/>
            <a:pathLst>
              <a:path w="16384" h="16384">
                <a:moveTo>
                  <a:pt x="15077" y="14229"/>
                </a:moveTo>
                <a:lnTo>
                  <a:pt x="15077" y="14288"/>
                </a:lnTo>
                <a:lnTo>
                  <a:pt x="14918" y="14347"/>
                </a:lnTo>
                <a:lnTo>
                  <a:pt x="14726" y="14406"/>
                </a:lnTo>
                <a:lnTo>
                  <a:pt x="14567" y="14495"/>
                </a:lnTo>
                <a:lnTo>
                  <a:pt x="14535" y="14613"/>
                </a:lnTo>
                <a:lnTo>
                  <a:pt x="14344" y="14701"/>
                </a:lnTo>
                <a:lnTo>
                  <a:pt x="14185" y="14819"/>
                </a:lnTo>
                <a:lnTo>
                  <a:pt x="14025" y="14937"/>
                </a:lnTo>
                <a:lnTo>
                  <a:pt x="13898" y="15056"/>
                </a:lnTo>
                <a:lnTo>
                  <a:pt x="13802" y="15085"/>
                </a:lnTo>
                <a:lnTo>
                  <a:pt x="13770" y="15233"/>
                </a:lnTo>
                <a:lnTo>
                  <a:pt x="13675" y="15292"/>
                </a:lnTo>
                <a:lnTo>
                  <a:pt x="13515" y="15351"/>
                </a:lnTo>
                <a:lnTo>
                  <a:pt x="13292" y="15410"/>
                </a:lnTo>
                <a:lnTo>
                  <a:pt x="13165" y="15439"/>
                </a:lnTo>
                <a:lnTo>
                  <a:pt x="13037" y="15528"/>
                </a:lnTo>
                <a:lnTo>
                  <a:pt x="13037" y="15469"/>
                </a:lnTo>
                <a:lnTo>
                  <a:pt x="12814" y="15439"/>
                </a:lnTo>
                <a:lnTo>
                  <a:pt x="12655" y="15439"/>
                </a:lnTo>
                <a:lnTo>
                  <a:pt x="12559" y="15351"/>
                </a:lnTo>
                <a:lnTo>
                  <a:pt x="12495" y="15321"/>
                </a:lnTo>
                <a:lnTo>
                  <a:pt x="12400" y="15203"/>
                </a:lnTo>
                <a:lnTo>
                  <a:pt x="12240" y="15203"/>
                </a:lnTo>
                <a:lnTo>
                  <a:pt x="12113" y="15174"/>
                </a:lnTo>
                <a:lnTo>
                  <a:pt x="12017" y="15115"/>
                </a:lnTo>
                <a:lnTo>
                  <a:pt x="11985" y="14997"/>
                </a:lnTo>
                <a:lnTo>
                  <a:pt x="11858" y="14937"/>
                </a:lnTo>
                <a:lnTo>
                  <a:pt x="11635" y="14878"/>
                </a:lnTo>
                <a:lnTo>
                  <a:pt x="11539" y="14819"/>
                </a:lnTo>
                <a:lnTo>
                  <a:pt x="11475" y="14760"/>
                </a:lnTo>
                <a:lnTo>
                  <a:pt x="11603" y="14849"/>
                </a:lnTo>
                <a:lnTo>
                  <a:pt x="11539" y="14849"/>
                </a:lnTo>
                <a:lnTo>
                  <a:pt x="11507" y="14819"/>
                </a:lnTo>
                <a:lnTo>
                  <a:pt x="11348" y="14819"/>
                </a:lnTo>
                <a:lnTo>
                  <a:pt x="11284" y="14878"/>
                </a:lnTo>
                <a:lnTo>
                  <a:pt x="11093" y="14878"/>
                </a:lnTo>
                <a:lnTo>
                  <a:pt x="10870" y="14760"/>
                </a:lnTo>
                <a:lnTo>
                  <a:pt x="10774" y="14701"/>
                </a:lnTo>
                <a:lnTo>
                  <a:pt x="10742" y="14642"/>
                </a:lnTo>
                <a:lnTo>
                  <a:pt x="10519" y="14583"/>
                </a:lnTo>
                <a:lnTo>
                  <a:pt x="10328" y="14524"/>
                </a:lnTo>
                <a:lnTo>
                  <a:pt x="10264" y="14406"/>
                </a:lnTo>
                <a:lnTo>
                  <a:pt x="10105" y="14406"/>
                </a:lnTo>
                <a:lnTo>
                  <a:pt x="9850" y="14524"/>
                </a:lnTo>
                <a:lnTo>
                  <a:pt x="9722" y="14642"/>
                </a:lnTo>
                <a:lnTo>
                  <a:pt x="9626" y="14701"/>
                </a:lnTo>
                <a:lnTo>
                  <a:pt x="9371" y="14760"/>
                </a:lnTo>
                <a:lnTo>
                  <a:pt x="9212" y="14849"/>
                </a:lnTo>
                <a:lnTo>
                  <a:pt x="8861" y="14937"/>
                </a:lnTo>
                <a:lnTo>
                  <a:pt x="8670" y="15203"/>
                </a:lnTo>
                <a:lnTo>
                  <a:pt x="8575" y="15557"/>
                </a:lnTo>
                <a:lnTo>
                  <a:pt x="8575" y="15587"/>
                </a:lnTo>
                <a:lnTo>
                  <a:pt x="8670" y="15676"/>
                </a:lnTo>
                <a:lnTo>
                  <a:pt x="8606" y="16384"/>
                </a:lnTo>
                <a:lnTo>
                  <a:pt x="8447" y="16354"/>
                </a:lnTo>
                <a:lnTo>
                  <a:pt x="8064" y="16295"/>
                </a:lnTo>
                <a:lnTo>
                  <a:pt x="7714" y="16354"/>
                </a:lnTo>
                <a:lnTo>
                  <a:pt x="7331" y="16295"/>
                </a:lnTo>
                <a:lnTo>
                  <a:pt x="6949" y="16295"/>
                </a:lnTo>
                <a:lnTo>
                  <a:pt x="6758" y="16177"/>
                </a:lnTo>
                <a:lnTo>
                  <a:pt x="6662" y="16148"/>
                </a:lnTo>
                <a:lnTo>
                  <a:pt x="6503" y="15941"/>
                </a:lnTo>
                <a:lnTo>
                  <a:pt x="6407" y="15794"/>
                </a:lnTo>
                <a:lnTo>
                  <a:pt x="6184" y="15764"/>
                </a:lnTo>
                <a:lnTo>
                  <a:pt x="6024" y="15705"/>
                </a:lnTo>
                <a:lnTo>
                  <a:pt x="5897" y="15587"/>
                </a:lnTo>
                <a:lnTo>
                  <a:pt x="5674" y="15410"/>
                </a:lnTo>
                <a:lnTo>
                  <a:pt x="5483" y="15321"/>
                </a:lnTo>
                <a:lnTo>
                  <a:pt x="5259" y="15321"/>
                </a:lnTo>
                <a:lnTo>
                  <a:pt x="4973" y="15469"/>
                </a:lnTo>
                <a:lnTo>
                  <a:pt x="4781" y="15469"/>
                </a:lnTo>
                <a:lnTo>
                  <a:pt x="4399" y="15351"/>
                </a:lnTo>
                <a:lnTo>
                  <a:pt x="3984" y="15174"/>
                </a:lnTo>
                <a:lnTo>
                  <a:pt x="3602" y="14997"/>
                </a:lnTo>
                <a:lnTo>
                  <a:pt x="3251" y="14878"/>
                </a:lnTo>
                <a:lnTo>
                  <a:pt x="3092" y="14701"/>
                </a:lnTo>
                <a:lnTo>
                  <a:pt x="2837" y="14495"/>
                </a:lnTo>
                <a:lnTo>
                  <a:pt x="2550" y="14377"/>
                </a:lnTo>
                <a:lnTo>
                  <a:pt x="2327" y="14229"/>
                </a:lnTo>
                <a:lnTo>
                  <a:pt x="2199" y="14052"/>
                </a:lnTo>
                <a:lnTo>
                  <a:pt x="2040" y="13875"/>
                </a:lnTo>
                <a:lnTo>
                  <a:pt x="1849" y="13698"/>
                </a:lnTo>
                <a:lnTo>
                  <a:pt x="1849" y="13580"/>
                </a:lnTo>
                <a:lnTo>
                  <a:pt x="2104" y="13639"/>
                </a:lnTo>
                <a:lnTo>
                  <a:pt x="2423" y="13520"/>
                </a:lnTo>
                <a:lnTo>
                  <a:pt x="2582" y="13284"/>
                </a:lnTo>
                <a:lnTo>
                  <a:pt x="2709" y="12871"/>
                </a:lnTo>
                <a:lnTo>
                  <a:pt x="2933" y="12399"/>
                </a:lnTo>
                <a:lnTo>
                  <a:pt x="3124" y="11867"/>
                </a:lnTo>
                <a:lnTo>
                  <a:pt x="3379" y="11454"/>
                </a:lnTo>
                <a:lnTo>
                  <a:pt x="3474" y="11395"/>
                </a:lnTo>
                <a:lnTo>
                  <a:pt x="3315" y="11188"/>
                </a:lnTo>
                <a:lnTo>
                  <a:pt x="3315" y="11159"/>
                </a:lnTo>
                <a:lnTo>
                  <a:pt x="3443" y="10805"/>
                </a:lnTo>
                <a:lnTo>
                  <a:pt x="3570" y="10362"/>
                </a:lnTo>
                <a:lnTo>
                  <a:pt x="3698" y="9978"/>
                </a:lnTo>
                <a:lnTo>
                  <a:pt x="3761" y="9771"/>
                </a:lnTo>
                <a:lnTo>
                  <a:pt x="3953" y="10037"/>
                </a:lnTo>
                <a:lnTo>
                  <a:pt x="4080" y="10244"/>
                </a:lnTo>
                <a:lnTo>
                  <a:pt x="4112" y="10362"/>
                </a:lnTo>
                <a:lnTo>
                  <a:pt x="4112" y="10037"/>
                </a:lnTo>
                <a:lnTo>
                  <a:pt x="3953" y="9771"/>
                </a:lnTo>
                <a:lnTo>
                  <a:pt x="3729" y="9565"/>
                </a:lnTo>
                <a:lnTo>
                  <a:pt x="3698" y="9299"/>
                </a:lnTo>
                <a:lnTo>
                  <a:pt x="3857" y="9063"/>
                </a:lnTo>
                <a:lnTo>
                  <a:pt x="3953" y="8738"/>
                </a:lnTo>
                <a:lnTo>
                  <a:pt x="3857" y="8561"/>
                </a:lnTo>
                <a:lnTo>
                  <a:pt x="3889" y="8325"/>
                </a:lnTo>
                <a:lnTo>
                  <a:pt x="3857" y="8325"/>
                </a:lnTo>
                <a:lnTo>
                  <a:pt x="3634" y="8236"/>
                </a:lnTo>
                <a:lnTo>
                  <a:pt x="3347" y="8000"/>
                </a:lnTo>
                <a:lnTo>
                  <a:pt x="3092" y="7764"/>
                </a:lnTo>
                <a:lnTo>
                  <a:pt x="2964" y="7439"/>
                </a:lnTo>
                <a:lnTo>
                  <a:pt x="2837" y="7144"/>
                </a:lnTo>
                <a:lnTo>
                  <a:pt x="2933" y="6849"/>
                </a:lnTo>
                <a:lnTo>
                  <a:pt x="2964" y="6613"/>
                </a:lnTo>
                <a:lnTo>
                  <a:pt x="2933" y="6436"/>
                </a:lnTo>
                <a:lnTo>
                  <a:pt x="3219" y="6436"/>
                </a:lnTo>
                <a:lnTo>
                  <a:pt x="3443" y="6436"/>
                </a:lnTo>
                <a:lnTo>
                  <a:pt x="3188" y="6258"/>
                </a:lnTo>
                <a:lnTo>
                  <a:pt x="2805" y="6229"/>
                </a:lnTo>
                <a:lnTo>
                  <a:pt x="2486" y="6140"/>
                </a:lnTo>
                <a:lnTo>
                  <a:pt x="2582" y="5963"/>
                </a:lnTo>
                <a:lnTo>
                  <a:pt x="2614" y="5786"/>
                </a:lnTo>
                <a:lnTo>
                  <a:pt x="2582" y="5727"/>
                </a:lnTo>
                <a:lnTo>
                  <a:pt x="2168" y="5638"/>
                </a:lnTo>
                <a:lnTo>
                  <a:pt x="2295" y="5609"/>
                </a:lnTo>
                <a:lnTo>
                  <a:pt x="2104" y="5491"/>
                </a:lnTo>
                <a:lnTo>
                  <a:pt x="1817" y="5520"/>
                </a:lnTo>
                <a:lnTo>
                  <a:pt x="1689" y="5491"/>
                </a:lnTo>
                <a:lnTo>
                  <a:pt x="1689" y="5402"/>
                </a:lnTo>
                <a:lnTo>
                  <a:pt x="1658" y="5314"/>
                </a:lnTo>
                <a:lnTo>
                  <a:pt x="1466" y="5137"/>
                </a:lnTo>
                <a:lnTo>
                  <a:pt x="1275" y="5019"/>
                </a:lnTo>
                <a:lnTo>
                  <a:pt x="924" y="4812"/>
                </a:lnTo>
                <a:lnTo>
                  <a:pt x="797" y="4723"/>
                </a:lnTo>
                <a:lnTo>
                  <a:pt x="574" y="4694"/>
                </a:lnTo>
                <a:lnTo>
                  <a:pt x="287" y="4782"/>
                </a:lnTo>
                <a:lnTo>
                  <a:pt x="191" y="4546"/>
                </a:lnTo>
                <a:lnTo>
                  <a:pt x="64" y="4340"/>
                </a:lnTo>
                <a:lnTo>
                  <a:pt x="0" y="4221"/>
                </a:lnTo>
                <a:lnTo>
                  <a:pt x="159" y="4192"/>
                </a:lnTo>
                <a:lnTo>
                  <a:pt x="383" y="4133"/>
                </a:lnTo>
                <a:lnTo>
                  <a:pt x="383" y="4015"/>
                </a:lnTo>
                <a:lnTo>
                  <a:pt x="159" y="4015"/>
                </a:lnTo>
                <a:lnTo>
                  <a:pt x="159" y="3897"/>
                </a:lnTo>
                <a:lnTo>
                  <a:pt x="287" y="3779"/>
                </a:lnTo>
                <a:lnTo>
                  <a:pt x="414" y="3779"/>
                </a:lnTo>
                <a:lnTo>
                  <a:pt x="510" y="3720"/>
                </a:lnTo>
                <a:lnTo>
                  <a:pt x="255" y="3661"/>
                </a:lnTo>
                <a:lnTo>
                  <a:pt x="0" y="3631"/>
                </a:lnTo>
                <a:lnTo>
                  <a:pt x="32" y="3513"/>
                </a:lnTo>
                <a:lnTo>
                  <a:pt x="159" y="3306"/>
                </a:lnTo>
                <a:lnTo>
                  <a:pt x="446" y="3247"/>
                </a:lnTo>
                <a:lnTo>
                  <a:pt x="765" y="3188"/>
                </a:lnTo>
                <a:lnTo>
                  <a:pt x="893" y="3188"/>
                </a:lnTo>
                <a:lnTo>
                  <a:pt x="1148" y="3188"/>
                </a:lnTo>
                <a:lnTo>
                  <a:pt x="1307" y="3247"/>
                </a:lnTo>
                <a:lnTo>
                  <a:pt x="1466" y="3247"/>
                </a:lnTo>
                <a:lnTo>
                  <a:pt x="1689" y="3247"/>
                </a:lnTo>
                <a:lnTo>
                  <a:pt x="1721" y="3129"/>
                </a:lnTo>
                <a:lnTo>
                  <a:pt x="1849" y="3070"/>
                </a:lnTo>
                <a:lnTo>
                  <a:pt x="1976" y="3129"/>
                </a:lnTo>
                <a:lnTo>
                  <a:pt x="2104" y="3129"/>
                </a:lnTo>
                <a:lnTo>
                  <a:pt x="2359" y="3159"/>
                </a:lnTo>
                <a:lnTo>
                  <a:pt x="2486" y="3306"/>
                </a:lnTo>
                <a:lnTo>
                  <a:pt x="2678" y="3542"/>
                </a:lnTo>
                <a:lnTo>
                  <a:pt x="2837" y="3749"/>
                </a:lnTo>
                <a:lnTo>
                  <a:pt x="3092" y="3720"/>
                </a:lnTo>
                <a:lnTo>
                  <a:pt x="3315" y="3720"/>
                </a:lnTo>
                <a:lnTo>
                  <a:pt x="3347" y="3749"/>
                </a:lnTo>
                <a:lnTo>
                  <a:pt x="3474" y="3779"/>
                </a:lnTo>
                <a:lnTo>
                  <a:pt x="3634" y="3720"/>
                </a:lnTo>
                <a:lnTo>
                  <a:pt x="3857" y="3720"/>
                </a:lnTo>
                <a:lnTo>
                  <a:pt x="3953" y="3779"/>
                </a:lnTo>
                <a:lnTo>
                  <a:pt x="4016" y="3867"/>
                </a:lnTo>
                <a:lnTo>
                  <a:pt x="4271" y="3897"/>
                </a:lnTo>
                <a:lnTo>
                  <a:pt x="4399" y="3838"/>
                </a:lnTo>
                <a:lnTo>
                  <a:pt x="4271" y="3720"/>
                </a:lnTo>
                <a:lnTo>
                  <a:pt x="4239" y="3424"/>
                </a:lnTo>
                <a:lnTo>
                  <a:pt x="4271" y="3159"/>
                </a:lnTo>
                <a:lnTo>
                  <a:pt x="4271" y="2923"/>
                </a:lnTo>
                <a:lnTo>
                  <a:pt x="4271" y="2598"/>
                </a:lnTo>
                <a:lnTo>
                  <a:pt x="4144" y="2450"/>
                </a:lnTo>
                <a:lnTo>
                  <a:pt x="4112" y="2244"/>
                </a:lnTo>
                <a:lnTo>
                  <a:pt x="4144" y="1978"/>
                </a:lnTo>
                <a:lnTo>
                  <a:pt x="4208" y="1830"/>
                </a:lnTo>
                <a:lnTo>
                  <a:pt x="4367" y="1889"/>
                </a:lnTo>
                <a:lnTo>
                  <a:pt x="4718" y="1948"/>
                </a:lnTo>
                <a:lnTo>
                  <a:pt x="4877" y="1978"/>
                </a:lnTo>
                <a:lnTo>
                  <a:pt x="4973" y="2007"/>
                </a:lnTo>
                <a:lnTo>
                  <a:pt x="4909" y="2096"/>
                </a:lnTo>
                <a:lnTo>
                  <a:pt x="4877" y="2214"/>
                </a:lnTo>
                <a:lnTo>
                  <a:pt x="4973" y="2362"/>
                </a:lnTo>
                <a:lnTo>
                  <a:pt x="5100" y="2598"/>
                </a:lnTo>
                <a:lnTo>
                  <a:pt x="5228" y="2598"/>
                </a:lnTo>
                <a:lnTo>
                  <a:pt x="5546" y="2716"/>
                </a:lnTo>
                <a:lnTo>
                  <a:pt x="5865" y="2893"/>
                </a:lnTo>
                <a:lnTo>
                  <a:pt x="6120" y="2923"/>
                </a:lnTo>
                <a:lnTo>
                  <a:pt x="6311" y="2893"/>
                </a:lnTo>
                <a:lnTo>
                  <a:pt x="6566" y="2775"/>
                </a:lnTo>
                <a:lnTo>
                  <a:pt x="6885" y="2775"/>
                </a:lnTo>
                <a:lnTo>
                  <a:pt x="7044" y="2775"/>
                </a:lnTo>
                <a:lnTo>
                  <a:pt x="7140" y="2716"/>
                </a:lnTo>
                <a:lnTo>
                  <a:pt x="6949" y="2657"/>
                </a:lnTo>
                <a:lnTo>
                  <a:pt x="6662" y="2598"/>
                </a:lnTo>
                <a:lnTo>
                  <a:pt x="6662" y="2480"/>
                </a:lnTo>
                <a:lnTo>
                  <a:pt x="6885" y="2214"/>
                </a:lnTo>
                <a:lnTo>
                  <a:pt x="7268" y="2066"/>
                </a:lnTo>
                <a:lnTo>
                  <a:pt x="7586" y="2007"/>
                </a:lnTo>
                <a:lnTo>
                  <a:pt x="8033" y="1948"/>
                </a:lnTo>
                <a:lnTo>
                  <a:pt x="8320" y="1742"/>
                </a:lnTo>
                <a:lnTo>
                  <a:pt x="8670" y="1506"/>
                </a:lnTo>
                <a:lnTo>
                  <a:pt x="8702" y="1387"/>
                </a:lnTo>
                <a:lnTo>
                  <a:pt x="8606" y="1269"/>
                </a:lnTo>
                <a:lnTo>
                  <a:pt x="8734" y="945"/>
                </a:lnTo>
                <a:lnTo>
                  <a:pt x="8830" y="590"/>
                </a:lnTo>
                <a:lnTo>
                  <a:pt x="9053" y="207"/>
                </a:lnTo>
                <a:lnTo>
                  <a:pt x="9340" y="118"/>
                </a:lnTo>
                <a:lnTo>
                  <a:pt x="9626" y="89"/>
                </a:lnTo>
                <a:lnTo>
                  <a:pt x="9850" y="89"/>
                </a:lnTo>
                <a:lnTo>
                  <a:pt x="10073" y="59"/>
                </a:lnTo>
                <a:lnTo>
                  <a:pt x="10136" y="59"/>
                </a:lnTo>
                <a:lnTo>
                  <a:pt x="10232" y="0"/>
                </a:lnTo>
                <a:lnTo>
                  <a:pt x="10232" y="118"/>
                </a:lnTo>
                <a:lnTo>
                  <a:pt x="10200" y="354"/>
                </a:lnTo>
                <a:lnTo>
                  <a:pt x="10232" y="561"/>
                </a:lnTo>
                <a:lnTo>
                  <a:pt x="10487" y="708"/>
                </a:lnTo>
                <a:lnTo>
                  <a:pt x="10710" y="708"/>
                </a:lnTo>
                <a:lnTo>
                  <a:pt x="10774" y="945"/>
                </a:lnTo>
                <a:lnTo>
                  <a:pt x="10870" y="1151"/>
                </a:lnTo>
                <a:lnTo>
                  <a:pt x="11093" y="1240"/>
                </a:lnTo>
                <a:lnTo>
                  <a:pt x="11220" y="1299"/>
                </a:lnTo>
                <a:lnTo>
                  <a:pt x="11252" y="1358"/>
                </a:lnTo>
                <a:lnTo>
                  <a:pt x="11380" y="1476"/>
                </a:lnTo>
                <a:lnTo>
                  <a:pt x="11635" y="1594"/>
                </a:lnTo>
                <a:lnTo>
                  <a:pt x="11762" y="1712"/>
                </a:lnTo>
                <a:lnTo>
                  <a:pt x="11794" y="1889"/>
                </a:lnTo>
                <a:lnTo>
                  <a:pt x="11794" y="2244"/>
                </a:lnTo>
                <a:lnTo>
                  <a:pt x="12017" y="2362"/>
                </a:lnTo>
                <a:lnTo>
                  <a:pt x="12272" y="2362"/>
                </a:lnTo>
                <a:lnTo>
                  <a:pt x="12368" y="2214"/>
                </a:lnTo>
                <a:lnTo>
                  <a:pt x="12527" y="2066"/>
                </a:lnTo>
                <a:lnTo>
                  <a:pt x="12686" y="2096"/>
                </a:lnTo>
                <a:lnTo>
                  <a:pt x="12655" y="2214"/>
                </a:lnTo>
                <a:lnTo>
                  <a:pt x="12655" y="2480"/>
                </a:lnTo>
                <a:lnTo>
                  <a:pt x="12623" y="2598"/>
                </a:lnTo>
                <a:lnTo>
                  <a:pt x="12686" y="2686"/>
                </a:lnTo>
                <a:lnTo>
                  <a:pt x="12750" y="2686"/>
                </a:lnTo>
                <a:lnTo>
                  <a:pt x="12655" y="2804"/>
                </a:lnTo>
                <a:lnTo>
                  <a:pt x="12910" y="2952"/>
                </a:lnTo>
                <a:lnTo>
                  <a:pt x="13069" y="3129"/>
                </a:lnTo>
                <a:lnTo>
                  <a:pt x="13324" y="3188"/>
                </a:lnTo>
                <a:lnTo>
                  <a:pt x="13515" y="3188"/>
                </a:lnTo>
                <a:lnTo>
                  <a:pt x="13898" y="3306"/>
                </a:lnTo>
                <a:lnTo>
                  <a:pt x="14025" y="3306"/>
                </a:lnTo>
                <a:lnTo>
                  <a:pt x="14153" y="3306"/>
                </a:lnTo>
                <a:lnTo>
                  <a:pt x="14312" y="3424"/>
                </a:lnTo>
                <a:lnTo>
                  <a:pt x="14440" y="3602"/>
                </a:lnTo>
                <a:lnTo>
                  <a:pt x="14567" y="3749"/>
                </a:lnTo>
                <a:lnTo>
                  <a:pt x="14695" y="3985"/>
                </a:lnTo>
                <a:lnTo>
                  <a:pt x="14950" y="4015"/>
                </a:lnTo>
                <a:lnTo>
                  <a:pt x="15173" y="4074"/>
                </a:lnTo>
                <a:lnTo>
                  <a:pt x="15460" y="4192"/>
                </a:lnTo>
                <a:lnTo>
                  <a:pt x="15715" y="4251"/>
                </a:lnTo>
                <a:lnTo>
                  <a:pt x="16065" y="4369"/>
                </a:lnTo>
                <a:lnTo>
                  <a:pt x="16384" y="4546"/>
                </a:lnTo>
                <a:lnTo>
                  <a:pt x="16320" y="4812"/>
                </a:lnTo>
                <a:lnTo>
                  <a:pt x="16097" y="5048"/>
                </a:lnTo>
                <a:lnTo>
                  <a:pt x="15842" y="5314"/>
                </a:lnTo>
                <a:lnTo>
                  <a:pt x="15810" y="5609"/>
                </a:lnTo>
                <a:lnTo>
                  <a:pt x="15683" y="5904"/>
                </a:lnTo>
                <a:lnTo>
                  <a:pt x="15555" y="6140"/>
                </a:lnTo>
                <a:lnTo>
                  <a:pt x="15491" y="6495"/>
                </a:lnTo>
                <a:lnTo>
                  <a:pt x="15491" y="6790"/>
                </a:lnTo>
                <a:lnTo>
                  <a:pt x="15491" y="7026"/>
                </a:lnTo>
                <a:lnTo>
                  <a:pt x="15555" y="7085"/>
                </a:lnTo>
                <a:lnTo>
                  <a:pt x="15364" y="7203"/>
                </a:lnTo>
                <a:lnTo>
                  <a:pt x="15205" y="7292"/>
                </a:lnTo>
                <a:lnTo>
                  <a:pt x="14950" y="7262"/>
                </a:lnTo>
                <a:lnTo>
                  <a:pt x="14790" y="7203"/>
                </a:lnTo>
                <a:lnTo>
                  <a:pt x="14663" y="7380"/>
                </a:lnTo>
                <a:lnTo>
                  <a:pt x="14726" y="7498"/>
                </a:lnTo>
                <a:lnTo>
                  <a:pt x="14726" y="7557"/>
                </a:lnTo>
                <a:lnTo>
                  <a:pt x="14535" y="7675"/>
                </a:lnTo>
                <a:lnTo>
                  <a:pt x="14280" y="7971"/>
                </a:lnTo>
                <a:lnTo>
                  <a:pt x="14153" y="8030"/>
                </a:lnTo>
                <a:lnTo>
                  <a:pt x="13961" y="8236"/>
                </a:lnTo>
                <a:lnTo>
                  <a:pt x="13930" y="8354"/>
                </a:lnTo>
                <a:lnTo>
                  <a:pt x="13898" y="8472"/>
                </a:lnTo>
                <a:lnTo>
                  <a:pt x="13834" y="8561"/>
                </a:lnTo>
                <a:lnTo>
                  <a:pt x="13675" y="8620"/>
                </a:lnTo>
                <a:lnTo>
                  <a:pt x="13579" y="8797"/>
                </a:lnTo>
                <a:lnTo>
                  <a:pt x="13451" y="8856"/>
                </a:lnTo>
                <a:lnTo>
                  <a:pt x="13420" y="8974"/>
                </a:lnTo>
                <a:lnTo>
                  <a:pt x="13324" y="9151"/>
                </a:lnTo>
                <a:lnTo>
                  <a:pt x="13324" y="9388"/>
                </a:lnTo>
                <a:lnTo>
                  <a:pt x="13292" y="9653"/>
                </a:lnTo>
                <a:lnTo>
                  <a:pt x="13388" y="9742"/>
                </a:lnTo>
                <a:lnTo>
                  <a:pt x="13547" y="9653"/>
                </a:lnTo>
                <a:lnTo>
                  <a:pt x="13675" y="9447"/>
                </a:lnTo>
                <a:lnTo>
                  <a:pt x="13834" y="9270"/>
                </a:lnTo>
                <a:lnTo>
                  <a:pt x="14025" y="9270"/>
                </a:lnTo>
                <a:lnTo>
                  <a:pt x="14280" y="9299"/>
                </a:lnTo>
                <a:lnTo>
                  <a:pt x="14344" y="9329"/>
                </a:lnTo>
                <a:lnTo>
                  <a:pt x="14312" y="9506"/>
                </a:lnTo>
                <a:lnTo>
                  <a:pt x="14312" y="9742"/>
                </a:lnTo>
                <a:lnTo>
                  <a:pt x="14344" y="9889"/>
                </a:lnTo>
                <a:lnTo>
                  <a:pt x="14344" y="10008"/>
                </a:lnTo>
                <a:lnTo>
                  <a:pt x="14535" y="10037"/>
                </a:lnTo>
                <a:lnTo>
                  <a:pt x="14567" y="10155"/>
                </a:lnTo>
                <a:lnTo>
                  <a:pt x="14567" y="10332"/>
                </a:lnTo>
                <a:lnTo>
                  <a:pt x="14535" y="10332"/>
                </a:lnTo>
                <a:lnTo>
                  <a:pt x="14440" y="10332"/>
                </a:lnTo>
                <a:lnTo>
                  <a:pt x="14312" y="10332"/>
                </a:lnTo>
                <a:lnTo>
                  <a:pt x="14312" y="10450"/>
                </a:lnTo>
                <a:lnTo>
                  <a:pt x="14312" y="10568"/>
                </a:lnTo>
                <a:lnTo>
                  <a:pt x="14408" y="10746"/>
                </a:lnTo>
                <a:lnTo>
                  <a:pt x="14471" y="11041"/>
                </a:lnTo>
                <a:lnTo>
                  <a:pt x="14535" y="11218"/>
                </a:lnTo>
                <a:lnTo>
                  <a:pt x="14567" y="11425"/>
                </a:lnTo>
                <a:lnTo>
                  <a:pt x="14440" y="11513"/>
                </a:lnTo>
                <a:lnTo>
                  <a:pt x="14312" y="11631"/>
                </a:lnTo>
                <a:lnTo>
                  <a:pt x="14153" y="11779"/>
                </a:lnTo>
                <a:lnTo>
                  <a:pt x="14089" y="11985"/>
                </a:lnTo>
                <a:lnTo>
                  <a:pt x="14089" y="12103"/>
                </a:lnTo>
                <a:lnTo>
                  <a:pt x="14153" y="12222"/>
                </a:lnTo>
                <a:lnTo>
                  <a:pt x="14216" y="12222"/>
                </a:lnTo>
                <a:lnTo>
                  <a:pt x="14344" y="12281"/>
                </a:lnTo>
                <a:lnTo>
                  <a:pt x="14344" y="12487"/>
                </a:lnTo>
                <a:lnTo>
                  <a:pt x="14280" y="12723"/>
                </a:lnTo>
                <a:lnTo>
                  <a:pt x="14280" y="12960"/>
                </a:lnTo>
                <a:lnTo>
                  <a:pt x="14312" y="13225"/>
                </a:lnTo>
                <a:lnTo>
                  <a:pt x="14471" y="13461"/>
                </a:lnTo>
                <a:lnTo>
                  <a:pt x="14695" y="13520"/>
                </a:lnTo>
                <a:lnTo>
                  <a:pt x="14918" y="13550"/>
                </a:lnTo>
                <a:lnTo>
                  <a:pt x="15077" y="13580"/>
                </a:lnTo>
                <a:lnTo>
                  <a:pt x="15109" y="13698"/>
                </a:lnTo>
                <a:lnTo>
                  <a:pt x="15173" y="13786"/>
                </a:lnTo>
                <a:lnTo>
                  <a:pt x="15173" y="13993"/>
                </a:lnTo>
                <a:lnTo>
                  <a:pt x="15077" y="14140"/>
                </a:lnTo>
                <a:lnTo>
                  <a:pt x="15077" y="14229"/>
                </a:lnTo>
                <a:close/>
              </a:path>
            </a:pathLst>
          </a:custGeom>
          <a:solidFill>
            <a:srgbClr val="006672"/>
          </a:solidFill>
          <a:ln w="9525" cap="flat" cmpd="sng">
            <a:solidFill>
              <a:schemeClr val="bg1"/>
            </a:solidFill>
            <a:prstDash val="solid"/>
            <a:round/>
            <a:headEnd type="none" w="med" len="med"/>
            <a:tailEnd type="none" w="med" len="med"/>
          </a:ln>
          <a:effectLst/>
        </p:spPr>
        <p:txBody>
          <a:bodyPr wrap="square" anchor="ctr">
            <a:spAutoFit/>
          </a:bodyPr>
          <a:lstStyle/>
          <a:p>
            <a:endParaRPr lang="en-US" dirty="0"/>
          </a:p>
        </p:txBody>
      </p:sp>
      <p:sp>
        <p:nvSpPr>
          <p:cNvPr id="33" name="Drawing 26"/>
          <p:cNvSpPr>
            <a:spLocks noChangeAspect="1"/>
          </p:cNvSpPr>
          <p:nvPr/>
        </p:nvSpPr>
        <p:spPr bwMode="auto">
          <a:xfrm>
            <a:off x="5169329" y="1562000"/>
            <a:ext cx="504957" cy="384721"/>
          </a:xfrm>
          <a:custGeom>
            <a:avLst/>
            <a:gdLst/>
            <a:ahLst/>
            <a:cxnLst>
              <a:cxn ang="0">
                <a:pos x="524" y="9463"/>
              </a:cxn>
              <a:cxn ang="0">
                <a:pos x="333" y="10165"/>
              </a:cxn>
              <a:cxn ang="0">
                <a:pos x="476" y="11235"/>
              </a:cxn>
              <a:cxn ang="0">
                <a:pos x="1095" y="12138"/>
              </a:cxn>
              <a:cxn ang="0">
                <a:pos x="3143" y="12572"/>
              </a:cxn>
              <a:cxn ang="0">
                <a:pos x="2762" y="13977"/>
              </a:cxn>
              <a:cxn ang="0">
                <a:pos x="2286" y="15582"/>
              </a:cxn>
              <a:cxn ang="0">
                <a:pos x="3429" y="15749"/>
              </a:cxn>
              <a:cxn ang="0">
                <a:pos x="5525" y="15849"/>
              </a:cxn>
              <a:cxn ang="0">
                <a:pos x="7192" y="16016"/>
              </a:cxn>
              <a:cxn ang="0">
                <a:pos x="8287" y="15983"/>
              </a:cxn>
              <a:cxn ang="0">
                <a:pos x="10383" y="15882"/>
              </a:cxn>
              <a:cxn ang="0">
                <a:pos x="12097" y="15749"/>
              </a:cxn>
              <a:cxn ang="0">
                <a:pos x="13050" y="15648"/>
              </a:cxn>
              <a:cxn ang="0">
                <a:pos x="13717" y="14277"/>
              </a:cxn>
              <a:cxn ang="0">
                <a:pos x="14622" y="13375"/>
              </a:cxn>
              <a:cxn ang="0">
                <a:pos x="12669" y="12104"/>
              </a:cxn>
              <a:cxn ang="0">
                <a:pos x="11383" y="10566"/>
              </a:cxn>
              <a:cxn ang="0">
                <a:pos x="11716" y="10365"/>
              </a:cxn>
              <a:cxn ang="0">
                <a:pos x="12383" y="9830"/>
              </a:cxn>
              <a:cxn ang="0">
                <a:pos x="13812" y="9195"/>
              </a:cxn>
              <a:cxn ang="0">
                <a:pos x="15193" y="8259"/>
              </a:cxn>
              <a:cxn ang="0">
                <a:pos x="16193" y="8827"/>
              </a:cxn>
              <a:cxn ang="0">
                <a:pos x="16384" y="7690"/>
              </a:cxn>
              <a:cxn ang="0">
                <a:pos x="15765" y="6788"/>
              </a:cxn>
              <a:cxn ang="0">
                <a:pos x="15527" y="5350"/>
              </a:cxn>
              <a:cxn ang="0">
                <a:pos x="14955" y="4481"/>
              </a:cxn>
              <a:cxn ang="0">
                <a:pos x="15241" y="3176"/>
              </a:cxn>
              <a:cxn ang="0">
                <a:pos x="14622" y="2541"/>
              </a:cxn>
              <a:cxn ang="0">
                <a:pos x="14003" y="1939"/>
              </a:cxn>
              <a:cxn ang="0">
                <a:pos x="13241" y="1672"/>
              </a:cxn>
              <a:cxn ang="0">
                <a:pos x="12288" y="1304"/>
              </a:cxn>
              <a:cxn ang="0">
                <a:pos x="12336" y="1137"/>
              </a:cxn>
              <a:cxn ang="0">
                <a:pos x="11335" y="1739"/>
              </a:cxn>
              <a:cxn ang="0">
                <a:pos x="10288" y="1939"/>
              </a:cxn>
              <a:cxn ang="0">
                <a:pos x="9716" y="2140"/>
              </a:cxn>
              <a:cxn ang="0">
                <a:pos x="9097" y="1839"/>
              </a:cxn>
              <a:cxn ang="0">
                <a:pos x="9240" y="1304"/>
              </a:cxn>
              <a:cxn ang="0">
                <a:pos x="8001" y="1271"/>
              </a:cxn>
              <a:cxn ang="0">
                <a:pos x="7716" y="802"/>
              </a:cxn>
              <a:cxn ang="0">
                <a:pos x="7144" y="234"/>
              </a:cxn>
              <a:cxn ang="0">
                <a:pos x="6858" y="134"/>
              </a:cxn>
              <a:cxn ang="0">
                <a:pos x="5668" y="0"/>
              </a:cxn>
              <a:cxn ang="0">
                <a:pos x="6049" y="769"/>
              </a:cxn>
              <a:cxn ang="0">
                <a:pos x="5525" y="1304"/>
              </a:cxn>
              <a:cxn ang="0">
                <a:pos x="6049" y="1739"/>
              </a:cxn>
              <a:cxn ang="0">
                <a:pos x="6239" y="2274"/>
              </a:cxn>
              <a:cxn ang="0">
                <a:pos x="5334" y="2474"/>
              </a:cxn>
              <a:cxn ang="0">
                <a:pos x="5430" y="3477"/>
              </a:cxn>
              <a:cxn ang="0">
                <a:pos x="4572" y="3176"/>
              </a:cxn>
              <a:cxn ang="0">
                <a:pos x="3048" y="2675"/>
              </a:cxn>
              <a:cxn ang="0">
                <a:pos x="2810" y="3210"/>
              </a:cxn>
              <a:cxn ang="0">
                <a:pos x="3334" y="3678"/>
              </a:cxn>
              <a:cxn ang="0">
                <a:pos x="2429" y="4079"/>
              </a:cxn>
              <a:cxn ang="0">
                <a:pos x="1810" y="5049"/>
              </a:cxn>
              <a:cxn ang="0">
                <a:pos x="1715" y="5885"/>
              </a:cxn>
              <a:cxn ang="0">
                <a:pos x="476" y="6253"/>
              </a:cxn>
              <a:cxn ang="0">
                <a:pos x="381" y="7624"/>
              </a:cxn>
              <a:cxn ang="0">
                <a:pos x="191" y="8660"/>
              </a:cxn>
            </a:cxnLst>
            <a:rect l="0" t="0" r="r" b="b"/>
            <a:pathLst>
              <a:path w="16384" h="16384">
                <a:moveTo>
                  <a:pt x="191" y="8794"/>
                </a:moveTo>
                <a:lnTo>
                  <a:pt x="333" y="8961"/>
                </a:lnTo>
                <a:lnTo>
                  <a:pt x="333" y="9028"/>
                </a:lnTo>
                <a:lnTo>
                  <a:pt x="333" y="9229"/>
                </a:lnTo>
                <a:lnTo>
                  <a:pt x="524" y="9463"/>
                </a:lnTo>
                <a:lnTo>
                  <a:pt x="524" y="9630"/>
                </a:lnTo>
                <a:lnTo>
                  <a:pt x="143" y="10031"/>
                </a:lnTo>
                <a:lnTo>
                  <a:pt x="95" y="10031"/>
                </a:lnTo>
                <a:lnTo>
                  <a:pt x="0" y="9998"/>
                </a:lnTo>
                <a:lnTo>
                  <a:pt x="333" y="10165"/>
                </a:lnTo>
                <a:lnTo>
                  <a:pt x="286" y="10365"/>
                </a:lnTo>
                <a:lnTo>
                  <a:pt x="286" y="10533"/>
                </a:lnTo>
                <a:lnTo>
                  <a:pt x="381" y="10700"/>
                </a:lnTo>
                <a:lnTo>
                  <a:pt x="476" y="10934"/>
                </a:lnTo>
                <a:lnTo>
                  <a:pt x="476" y="11235"/>
                </a:lnTo>
                <a:lnTo>
                  <a:pt x="286" y="11368"/>
                </a:lnTo>
                <a:lnTo>
                  <a:pt x="524" y="11502"/>
                </a:lnTo>
                <a:lnTo>
                  <a:pt x="714" y="11703"/>
                </a:lnTo>
                <a:lnTo>
                  <a:pt x="905" y="11870"/>
                </a:lnTo>
                <a:lnTo>
                  <a:pt x="1095" y="12138"/>
                </a:lnTo>
                <a:lnTo>
                  <a:pt x="1476" y="12171"/>
                </a:lnTo>
                <a:lnTo>
                  <a:pt x="1810" y="12238"/>
                </a:lnTo>
                <a:lnTo>
                  <a:pt x="2239" y="12372"/>
                </a:lnTo>
                <a:lnTo>
                  <a:pt x="2620" y="12438"/>
                </a:lnTo>
                <a:lnTo>
                  <a:pt x="3143" y="12572"/>
                </a:lnTo>
                <a:lnTo>
                  <a:pt x="3620" y="12773"/>
                </a:lnTo>
                <a:lnTo>
                  <a:pt x="3524" y="13074"/>
                </a:lnTo>
                <a:lnTo>
                  <a:pt x="3191" y="13341"/>
                </a:lnTo>
                <a:lnTo>
                  <a:pt x="2810" y="13642"/>
                </a:lnTo>
                <a:lnTo>
                  <a:pt x="2762" y="13977"/>
                </a:lnTo>
                <a:lnTo>
                  <a:pt x="2572" y="14311"/>
                </a:lnTo>
                <a:lnTo>
                  <a:pt x="2381" y="14578"/>
                </a:lnTo>
                <a:lnTo>
                  <a:pt x="2286" y="14980"/>
                </a:lnTo>
                <a:lnTo>
                  <a:pt x="2286" y="15314"/>
                </a:lnTo>
                <a:lnTo>
                  <a:pt x="2286" y="15582"/>
                </a:lnTo>
                <a:lnTo>
                  <a:pt x="2381" y="15648"/>
                </a:lnTo>
                <a:lnTo>
                  <a:pt x="2429" y="15648"/>
                </a:lnTo>
                <a:lnTo>
                  <a:pt x="2620" y="15849"/>
                </a:lnTo>
                <a:lnTo>
                  <a:pt x="2953" y="15782"/>
                </a:lnTo>
                <a:lnTo>
                  <a:pt x="3429" y="15749"/>
                </a:lnTo>
                <a:lnTo>
                  <a:pt x="3905" y="15749"/>
                </a:lnTo>
                <a:lnTo>
                  <a:pt x="4477" y="15715"/>
                </a:lnTo>
                <a:lnTo>
                  <a:pt x="4858" y="15648"/>
                </a:lnTo>
                <a:lnTo>
                  <a:pt x="5144" y="15715"/>
                </a:lnTo>
                <a:lnTo>
                  <a:pt x="5525" y="15849"/>
                </a:lnTo>
                <a:lnTo>
                  <a:pt x="6001" y="15983"/>
                </a:lnTo>
                <a:lnTo>
                  <a:pt x="6192" y="16050"/>
                </a:lnTo>
                <a:lnTo>
                  <a:pt x="6477" y="15983"/>
                </a:lnTo>
                <a:lnTo>
                  <a:pt x="6858" y="15916"/>
                </a:lnTo>
                <a:lnTo>
                  <a:pt x="7192" y="16016"/>
                </a:lnTo>
                <a:lnTo>
                  <a:pt x="7382" y="16250"/>
                </a:lnTo>
                <a:lnTo>
                  <a:pt x="7716" y="16384"/>
                </a:lnTo>
                <a:lnTo>
                  <a:pt x="7906" y="16317"/>
                </a:lnTo>
                <a:lnTo>
                  <a:pt x="8001" y="16150"/>
                </a:lnTo>
                <a:lnTo>
                  <a:pt x="8287" y="15983"/>
                </a:lnTo>
                <a:lnTo>
                  <a:pt x="8668" y="16016"/>
                </a:lnTo>
                <a:lnTo>
                  <a:pt x="9145" y="16183"/>
                </a:lnTo>
                <a:lnTo>
                  <a:pt x="9668" y="16250"/>
                </a:lnTo>
                <a:lnTo>
                  <a:pt x="10002" y="16050"/>
                </a:lnTo>
                <a:lnTo>
                  <a:pt x="10383" y="15882"/>
                </a:lnTo>
                <a:lnTo>
                  <a:pt x="10764" y="15849"/>
                </a:lnTo>
                <a:lnTo>
                  <a:pt x="11193" y="15849"/>
                </a:lnTo>
                <a:lnTo>
                  <a:pt x="11526" y="15782"/>
                </a:lnTo>
                <a:lnTo>
                  <a:pt x="11716" y="15648"/>
                </a:lnTo>
                <a:lnTo>
                  <a:pt x="12097" y="15749"/>
                </a:lnTo>
                <a:lnTo>
                  <a:pt x="12336" y="15749"/>
                </a:lnTo>
                <a:lnTo>
                  <a:pt x="12669" y="15749"/>
                </a:lnTo>
                <a:lnTo>
                  <a:pt x="12764" y="15983"/>
                </a:lnTo>
                <a:lnTo>
                  <a:pt x="13050" y="15849"/>
                </a:lnTo>
                <a:lnTo>
                  <a:pt x="13050" y="15648"/>
                </a:lnTo>
                <a:lnTo>
                  <a:pt x="12764" y="15214"/>
                </a:lnTo>
                <a:lnTo>
                  <a:pt x="12717" y="14812"/>
                </a:lnTo>
                <a:lnTo>
                  <a:pt x="12907" y="14512"/>
                </a:lnTo>
                <a:lnTo>
                  <a:pt x="13336" y="14378"/>
                </a:lnTo>
                <a:lnTo>
                  <a:pt x="13717" y="14277"/>
                </a:lnTo>
                <a:lnTo>
                  <a:pt x="13812" y="14010"/>
                </a:lnTo>
                <a:lnTo>
                  <a:pt x="13907" y="13776"/>
                </a:lnTo>
                <a:lnTo>
                  <a:pt x="14288" y="13709"/>
                </a:lnTo>
                <a:lnTo>
                  <a:pt x="14574" y="13609"/>
                </a:lnTo>
                <a:lnTo>
                  <a:pt x="14622" y="13375"/>
                </a:lnTo>
                <a:lnTo>
                  <a:pt x="14431" y="13208"/>
                </a:lnTo>
                <a:lnTo>
                  <a:pt x="13860" y="12940"/>
                </a:lnTo>
                <a:lnTo>
                  <a:pt x="13526" y="12706"/>
                </a:lnTo>
                <a:lnTo>
                  <a:pt x="13145" y="12405"/>
                </a:lnTo>
                <a:lnTo>
                  <a:pt x="12669" y="12104"/>
                </a:lnTo>
                <a:lnTo>
                  <a:pt x="12193" y="11837"/>
                </a:lnTo>
                <a:lnTo>
                  <a:pt x="11812" y="11502"/>
                </a:lnTo>
                <a:lnTo>
                  <a:pt x="11812" y="11034"/>
                </a:lnTo>
                <a:lnTo>
                  <a:pt x="11764" y="10700"/>
                </a:lnTo>
                <a:lnTo>
                  <a:pt x="11383" y="10566"/>
                </a:lnTo>
                <a:lnTo>
                  <a:pt x="11050" y="10299"/>
                </a:lnTo>
                <a:lnTo>
                  <a:pt x="11050" y="10098"/>
                </a:lnTo>
                <a:lnTo>
                  <a:pt x="11526" y="10232"/>
                </a:lnTo>
                <a:lnTo>
                  <a:pt x="11621" y="10365"/>
                </a:lnTo>
                <a:lnTo>
                  <a:pt x="11716" y="10365"/>
                </a:lnTo>
                <a:lnTo>
                  <a:pt x="11812" y="10165"/>
                </a:lnTo>
                <a:lnTo>
                  <a:pt x="11907" y="9998"/>
                </a:lnTo>
                <a:lnTo>
                  <a:pt x="12002" y="9964"/>
                </a:lnTo>
                <a:lnTo>
                  <a:pt x="12145" y="9897"/>
                </a:lnTo>
                <a:lnTo>
                  <a:pt x="12383" y="9830"/>
                </a:lnTo>
                <a:lnTo>
                  <a:pt x="12717" y="9764"/>
                </a:lnTo>
                <a:lnTo>
                  <a:pt x="13050" y="9697"/>
                </a:lnTo>
                <a:lnTo>
                  <a:pt x="13288" y="9596"/>
                </a:lnTo>
                <a:lnTo>
                  <a:pt x="13622" y="9463"/>
                </a:lnTo>
                <a:lnTo>
                  <a:pt x="13812" y="9195"/>
                </a:lnTo>
                <a:lnTo>
                  <a:pt x="14193" y="9061"/>
                </a:lnTo>
                <a:lnTo>
                  <a:pt x="14669" y="8928"/>
                </a:lnTo>
                <a:lnTo>
                  <a:pt x="15050" y="8827"/>
                </a:lnTo>
                <a:lnTo>
                  <a:pt x="15146" y="8526"/>
                </a:lnTo>
                <a:lnTo>
                  <a:pt x="15193" y="8259"/>
                </a:lnTo>
                <a:lnTo>
                  <a:pt x="15527" y="8292"/>
                </a:lnTo>
                <a:lnTo>
                  <a:pt x="15717" y="8627"/>
                </a:lnTo>
                <a:lnTo>
                  <a:pt x="15955" y="8827"/>
                </a:lnTo>
                <a:lnTo>
                  <a:pt x="16193" y="8794"/>
                </a:lnTo>
                <a:lnTo>
                  <a:pt x="16193" y="8827"/>
                </a:lnTo>
                <a:lnTo>
                  <a:pt x="16193" y="8794"/>
                </a:lnTo>
                <a:lnTo>
                  <a:pt x="16336" y="8627"/>
                </a:lnTo>
                <a:lnTo>
                  <a:pt x="16384" y="8159"/>
                </a:lnTo>
                <a:lnTo>
                  <a:pt x="16384" y="7858"/>
                </a:lnTo>
                <a:lnTo>
                  <a:pt x="16384" y="7690"/>
                </a:lnTo>
                <a:lnTo>
                  <a:pt x="16384" y="7557"/>
                </a:lnTo>
                <a:lnTo>
                  <a:pt x="16289" y="7490"/>
                </a:lnTo>
                <a:lnTo>
                  <a:pt x="16098" y="7323"/>
                </a:lnTo>
                <a:lnTo>
                  <a:pt x="15812" y="7089"/>
                </a:lnTo>
                <a:lnTo>
                  <a:pt x="15765" y="6788"/>
                </a:lnTo>
                <a:lnTo>
                  <a:pt x="15765" y="6520"/>
                </a:lnTo>
                <a:lnTo>
                  <a:pt x="15765" y="6286"/>
                </a:lnTo>
                <a:lnTo>
                  <a:pt x="15717" y="5885"/>
                </a:lnTo>
                <a:lnTo>
                  <a:pt x="15574" y="5684"/>
                </a:lnTo>
                <a:lnTo>
                  <a:pt x="15527" y="5350"/>
                </a:lnTo>
                <a:lnTo>
                  <a:pt x="15527" y="5082"/>
                </a:lnTo>
                <a:lnTo>
                  <a:pt x="15384" y="4882"/>
                </a:lnTo>
                <a:lnTo>
                  <a:pt x="15146" y="4748"/>
                </a:lnTo>
                <a:lnTo>
                  <a:pt x="14955" y="4614"/>
                </a:lnTo>
                <a:lnTo>
                  <a:pt x="14955" y="4481"/>
                </a:lnTo>
                <a:lnTo>
                  <a:pt x="15050" y="4146"/>
                </a:lnTo>
                <a:lnTo>
                  <a:pt x="15193" y="3845"/>
                </a:lnTo>
                <a:lnTo>
                  <a:pt x="15241" y="3578"/>
                </a:lnTo>
                <a:lnTo>
                  <a:pt x="15241" y="3344"/>
                </a:lnTo>
                <a:lnTo>
                  <a:pt x="15241" y="3176"/>
                </a:lnTo>
                <a:lnTo>
                  <a:pt x="15146" y="3009"/>
                </a:lnTo>
                <a:lnTo>
                  <a:pt x="14955" y="2775"/>
                </a:lnTo>
                <a:lnTo>
                  <a:pt x="14860" y="2508"/>
                </a:lnTo>
                <a:lnTo>
                  <a:pt x="14860" y="2541"/>
                </a:lnTo>
                <a:lnTo>
                  <a:pt x="14622" y="2541"/>
                </a:lnTo>
                <a:lnTo>
                  <a:pt x="14431" y="2474"/>
                </a:lnTo>
                <a:lnTo>
                  <a:pt x="14193" y="2407"/>
                </a:lnTo>
                <a:lnTo>
                  <a:pt x="14098" y="2240"/>
                </a:lnTo>
                <a:lnTo>
                  <a:pt x="14098" y="2107"/>
                </a:lnTo>
                <a:lnTo>
                  <a:pt x="14003" y="1939"/>
                </a:lnTo>
                <a:lnTo>
                  <a:pt x="13812" y="1806"/>
                </a:lnTo>
                <a:lnTo>
                  <a:pt x="13717" y="1806"/>
                </a:lnTo>
                <a:lnTo>
                  <a:pt x="13526" y="1806"/>
                </a:lnTo>
                <a:lnTo>
                  <a:pt x="13336" y="1705"/>
                </a:lnTo>
                <a:lnTo>
                  <a:pt x="13241" y="1672"/>
                </a:lnTo>
                <a:lnTo>
                  <a:pt x="13145" y="1538"/>
                </a:lnTo>
                <a:lnTo>
                  <a:pt x="12907" y="1404"/>
                </a:lnTo>
                <a:lnTo>
                  <a:pt x="12717" y="1271"/>
                </a:lnTo>
                <a:lnTo>
                  <a:pt x="12526" y="1271"/>
                </a:lnTo>
                <a:lnTo>
                  <a:pt x="12288" y="1304"/>
                </a:lnTo>
                <a:lnTo>
                  <a:pt x="12002" y="1404"/>
                </a:lnTo>
                <a:lnTo>
                  <a:pt x="11812" y="1538"/>
                </a:lnTo>
                <a:lnTo>
                  <a:pt x="11907" y="1404"/>
                </a:lnTo>
                <a:lnTo>
                  <a:pt x="12097" y="1271"/>
                </a:lnTo>
                <a:lnTo>
                  <a:pt x="12336" y="1137"/>
                </a:lnTo>
                <a:lnTo>
                  <a:pt x="12145" y="1070"/>
                </a:lnTo>
                <a:lnTo>
                  <a:pt x="11907" y="1137"/>
                </a:lnTo>
                <a:lnTo>
                  <a:pt x="11621" y="1337"/>
                </a:lnTo>
                <a:lnTo>
                  <a:pt x="11431" y="1538"/>
                </a:lnTo>
                <a:lnTo>
                  <a:pt x="11335" y="1739"/>
                </a:lnTo>
                <a:lnTo>
                  <a:pt x="11193" y="1806"/>
                </a:lnTo>
                <a:lnTo>
                  <a:pt x="11193" y="1672"/>
                </a:lnTo>
                <a:lnTo>
                  <a:pt x="10954" y="1705"/>
                </a:lnTo>
                <a:lnTo>
                  <a:pt x="10573" y="1739"/>
                </a:lnTo>
                <a:lnTo>
                  <a:pt x="10288" y="1939"/>
                </a:lnTo>
                <a:lnTo>
                  <a:pt x="10192" y="2006"/>
                </a:lnTo>
                <a:lnTo>
                  <a:pt x="10097" y="2073"/>
                </a:lnTo>
                <a:lnTo>
                  <a:pt x="10192" y="2140"/>
                </a:lnTo>
                <a:lnTo>
                  <a:pt x="9907" y="2140"/>
                </a:lnTo>
                <a:lnTo>
                  <a:pt x="9716" y="2140"/>
                </a:lnTo>
                <a:lnTo>
                  <a:pt x="9526" y="2073"/>
                </a:lnTo>
                <a:lnTo>
                  <a:pt x="9287" y="2207"/>
                </a:lnTo>
                <a:lnTo>
                  <a:pt x="9097" y="2274"/>
                </a:lnTo>
                <a:lnTo>
                  <a:pt x="8954" y="2006"/>
                </a:lnTo>
                <a:lnTo>
                  <a:pt x="9097" y="1839"/>
                </a:lnTo>
                <a:lnTo>
                  <a:pt x="9335" y="1705"/>
                </a:lnTo>
                <a:lnTo>
                  <a:pt x="9478" y="1538"/>
                </a:lnTo>
                <a:lnTo>
                  <a:pt x="9526" y="1337"/>
                </a:lnTo>
                <a:lnTo>
                  <a:pt x="9335" y="1271"/>
                </a:lnTo>
                <a:lnTo>
                  <a:pt x="9240" y="1304"/>
                </a:lnTo>
                <a:lnTo>
                  <a:pt x="8859" y="1404"/>
                </a:lnTo>
                <a:lnTo>
                  <a:pt x="8668" y="1404"/>
                </a:lnTo>
                <a:lnTo>
                  <a:pt x="8525" y="1204"/>
                </a:lnTo>
                <a:lnTo>
                  <a:pt x="8144" y="1137"/>
                </a:lnTo>
                <a:lnTo>
                  <a:pt x="8001" y="1271"/>
                </a:lnTo>
                <a:lnTo>
                  <a:pt x="7906" y="1271"/>
                </a:lnTo>
                <a:lnTo>
                  <a:pt x="7811" y="1070"/>
                </a:lnTo>
                <a:lnTo>
                  <a:pt x="7620" y="1070"/>
                </a:lnTo>
                <a:lnTo>
                  <a:pt x="7525" y="1003"/>
                </a:lnTo>
                <a:lnTo>
                  <a:pt x="7716" y="802"/>
                </a:lnTo>
                <a:lnTo>
                  <a:pt x="7716" y="602"/>
                </a:lnTo>
                <a:lnTo>
                  <a:pt x="7620" y="502"/>
                </a:lnTo>
                <a:lnTo>
                  <a:pt x="7573" y="368"/>
                </a:lnTo>
                <a:lnTo>
                  <a:pt x="7382" y="334"/>
                </a:lnTo>
                <a:lnTo>
                  <a:pt x="7144" y="234"/>
                </a:lnTo>
                <a:lnTo>
                  <a:pt x="6858" y="234"/>
                </a:lnTo>
                <a:lnTo>
                  <a:pt x="6858" y="201"/>
                </a:lnTo>
                <a:lnTo>
                  <a:pt x="6858" y="100"/>
                </a:lnTo>
                <a:lnTo>
                  <a:pt x="7001" y="100"/>
                </a:lnTo>
                <a:lnTo>
                  <a:pt x="6858" y="134"/>
                </a:lnTo>
                <a:lnTo>
                  <a:pt x="6620" y="201"/>
                </a:lnTo>
                <a:lnTo>
                  <a:pt x="6287" y="134"/>
                </a:lnTo>
                <a:lnTo>
                  <a:pt x="5906" y="67"/>
                </a:lnTo>
                <a:lnTo>
                  <a:pt x="5668" y="67"/>
                </a:lnTo>
                <a:lnTo>
                  <a:pt x="5668" y="0"/>
                </a:lnTo>
                <a:lnTo>
                  <a:pt x="5668" y="134"/>
                </a:lnTo>
                <a:lnTo>
                  <a:pt x="5668" y="267"/>
                </a:lnTo>
                <a:lnTo>
                  <a:pt x="5715" y="401"/>
                </a:lnTo>
                <a:lnTo>
                  <a:pt x="5906" y="635"/>
                </a:lnTo>
                <a:lnTo>
                  <a:pt x="6049" y="769"/>
                </a:lnTo>
                <a:lnTo>
                  <a:pt x="6096" y="936"/>
                </a:lnTo>
                <a:lnTo>
                  <a:pt x="5906" y="1037"/>
                </a:lnTo>
                <a:lnTo>
                  <a:pt x="5715" y="1070"/>
                </a:lnTo>
                <a:lnTo>
                  <a:pt x="5668" y="1170"/>
                </a:lnTo>
                <a:lnTo>
                  <a:pt x="5525" y="1304"/>
                </a:lnTo>
                <a:lnTo>
                  <a:pt x="5715" y="1304"/>
                </a:lnTo>
                <a:lnTo>
                  <a:pt x="5858" y="1404"/>
                </a:lnTo>
                <a:lnTo>
                  <a:pt x="5811" y="1538"/>
                </a:lnTo>
                <a:lnTo>
                  <a:pt x="5906" y="1672"/>
                </a:lnTo>
                <a:lnTo>
                  <a:pt x="6049" y="1739"/>
                </a:lnTo>
                <a:lnTo>
                  <a:pt x="6001" y="1872"/>
                </a:lnTo>
                <a:lnTo>
                  <a:pt x="5858" y="1872"/>
                </a:lnTo>
                <a:lnTo>
                  <a:pt x="5858" y="2073"/>
                </a:lnTo>
                <a:lnTo>
                  <a:pt x="6049" y="2207"/>
                </a:lnTo>
                <a:lnTo>
                  <a:pt x="6239" y="2274"/>
                </a:lnTo>
                <a:lnTo>
                  <a:pt x="6192" y="2341"/>
                </a:lnTo>
                <a:lnTo>
                  <a:pt x="5906" y="2341"/>
                </a:lnTo>
                <a:lnTo>
                  <a:pt x="5668" y="2341"/>
                </a:lnTo>
                <a:lnTo>
                  <a:pt x="5477" y="2341"/>
                </a:lnTo>
                <a:lnTo>
                  <a:pt x="5334" y="2474"/>
                </a:lnTo>
                <a:lnTo>
                  <a:pt x="5287" y="2608"/>
                </a:lnTo>
                <a:lnTo>
                  <a:pt x="5239" y="2809"/>
                </a:lnTo>
                <a:lnTo>
                  <a:pt x="5239" y="3009"/>
                </a:lnTo>
                <a:lnTo>
                  <a:pt x="5334" y="3277"/>
                </a:lnTo>
                <a:lnTo>
                  <a:pt x="5430" y="3477"/>
                </a:lnTo>
                <a:lnTo>
                  <a:pt x="5239" y="3310"/>
                </a:lnTo>
                <a:lnTo>
                  <a:pt x="5096" y="3009"/>
                </a:lnTo>
                <a:lnTo>
                  <a:pt x="4858" y="2942"/>
                </a:lnTo>
                <a:lnTo>
                  <a:pt x="4763" y="3176"/>
                </a:lnTo>
                <a:lnTo>
                  <a:pt x="4572" y="3176"/>
                </a:lnTo>
                <a:lnTo>
                  <a:pt x="4572" y="2909"/>
                </a:lnTo>
                <a:lnTo>
                  <a:pt x="4382" y="2675"/>
                </a:lnTo>
                <a:lnTo>
                  <a:pt x="3905" y="2608"/>
                </a:lnTo>
                <a:lnTo>
                  <a:pt x="3382" y="2608"/>
                </a:lnTo>
                <a:lnTo>
                  <a:pt x="3048" y="2675"/>
                </a:lnTo>
                <a:lnTo>
                  <a:pt x="2953" y="2876"/>
                </a:lnTo>
                <a:lnTo>
                  <a:pt x="2810" y="2942"/>
                </a:lnTo>
                <a:lnTo>
                  <a:pt x="2667" y="3076"/>
                </a:lnTo>
                <a:lnTo>
                  <a:pt x="2667" y="3176"/>
                </a:lnTo>
                <a:lnTo>
                  <a:pt x="2810" y="3210"/>
                </a:lnTo>
                <a:lnTo>
                  <a:pt x="3048" y="3277"/>
                </a:lnTo>
                <a:lnTo>
                  <a:pt x="3191" y="3344"/>
                </a:lnTo>
                <a:lnTo>
                  <a:pt x="3334" y="3444"/>
                </a:lnTo>
                <a:lnTo>
                  <a:pt x="3382" y="3678"/>
                </a:lnTo>
                <a:lnTo>
                  <a:pt x="3334" y="3678"/>
                </a:lnTo>
                <a:lnTo>
                  <a:pt x="3191" y="3444"/>
                </a:lnTo>
                <a:lnTo>
                  <a:pt x="2667" y="3477"/>
                </a:lnTo>
                <a:lnTo>
                  <a:pt x="2667" y="3611"/>
                </a:lnTo>
                <a:lnTo>
                  <a:pt x="2572" y="3812"/>
                </a:lnTo>
                <a:lnTo>
                  <a:pt x="2429" y="4079"/>
                </a:lnTo>
                <a:lnTo>
                  <a:pt x="2381" y="4347"/>
                </a:lnTo>
                <a:lnTo>
                  <a:pt x="2239" y="4547"/>
                </a:lnTo>
                <a:lnTo>
                  <a:pt x="1905" y="4748"/>
                </a:lnTo>
                <a:lnTo>
                  <a:pt x="1715" y="4781"/>
                </a:lnTo>
                <a:lnTo>
                  <a:pt x="1810" y="5049"/>
                </a:lnTo>
                <a:lnTo>
                  <a:pt x="2191" y="5183"/>
                </a:lnTo>
                <a:lnTo>
                  <a:pt x="2381" y="5216"/>
                </a:lnTo>
                <a:lnTo>
                  <a:pt x="2286" y="5550"/>
                </a:lnTo>
                <a:lnTo>
                  <a:pt x="2048" y="5751"/>
                </a:lnTo>
                <a:lnTo>
                  <a:pt x="1715" y="5885"/>
                </a:lnTo>
                <a:lnTo>
                  <a:pt x="1619" y="6152"/>
                </a:lnTo>
                <a:lnTo>
                  <a:pt x="1476" y="6420"/>
                </a:lnTo>
                <a:lnTo>
                  <a:pt x="1143" y="6420"/>
                </a:lnTo>
                <a:lnTo>
                  <a:pt x="762" y="6286"/>
                </a:lnTo>
                <a:lnTo>
                  <a:pt x="476" y="6253"/>
                </a:lnTo>
                <a:lnTo>
                  <a:pt x="381" y="6487"/>
                </a:lnTo>
                <a:lnTo>
                  <a:pt x="476" y="6821"/>
                </a:lnTo>
                <a:lnTo>
                  <a:pt x="476" y="7089"/>
                </a:lnTo>
                <a:lnTo>
                  <a:pt x="381" y="7423"/>
                </a:lnTo>
                <a:lnTo>
                  <a:pt x="381" y="7624"/>
                </a:lnTo>
                <a:lnTo>
                  <a:pt x="333" y="7858"/>
                </a:lnTo>
                <a:lnTo>
                  <a:pt x="143" y="8025"/>
                </a:lnTo>
                <a:lnTo>
                  <a:pt x="95" y="8225"/>
                </a:lnTo>
                <a:lnTo>
                  <a:pt x="143" y="8426"/>
                </a:lnTo>
                <a:lnTo>
                  <a:pt x="191" y="8660"/>
                </a:lnTo>
                <a:lnTo>
                  <a:pt x="191" y="8794"/>
                </a:lnTo>
                <a:close/>
              </a:path>
            </a:pathLst>
          </a:custGeom>
          <a:solidFill>
            <a:srgbClr val="006672"/>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grpSp>
        <p:nvGrpSpPr>
          <p:cNvPr id="34" name="Japan"/>
          <p:cNvGrpSpPr>
            <a:grpSpLocks/>
          </p:cNvGrpSpPr>
          <p:nvPr/>
        </p:nvGrpSpPr>
        <p:grpSpPr bwMode="gray">
          <a:xfrm>
            <a:off x="3710125" y="1196941"/>
            <a:ext cx="1136509" cy="1265796"/>
            <a:chOff x="26641425" y="5715000"/>
            <a:chExt cx="205" cy="224"/>
          </a:xfrm>
          <a:solidFill>
            <a:srgbClr val="006672"/>
          </a:solidFill>
        </p:grpSpPr>
        <p:sp>
          <p:nvSpPr>
            <p:cNvPr id="35" name="D483"/>
            <p:cNvSpPr>
              <a:spLocks/>
            </p:cNvSpPr>
            <p:nvPr/>
          </p:nvSpPr>
          <p:spPr bwMode="gray">
            <a:xfrm>
              <a:off x="26641575" y="5715000"/>
              <a:ext cx="55" cy="46"/>
            </a:xfrm>
            <a:custGeom>
              <a:avLst/>
              <a:gdLst>
                <a:gd name="T0" fmla="*/ 44 w 55"/>
                <a:gd name="T1" fmla="*/ 18 h 46"/>
                <a:gd name="T2" fmla="*/ 41 w 55"/>
                <a:gd name="T3" fmla="*/ 16 h 46"/>
                <a:gd name="T4" fmla="*/ 37 w 55"/>
                <a:gd name="T5" fmla="*/ 15 h 46"/>
                <a:gd name="T6" fmla="*/ 33 w 55"/>
                <a:gd name="T7" fmla="*/ 14 h 46"/>
                <a:gd name="T8" fmla="*/ 30 w 55"/>
                <a:gd name="T9" fmla="*/ 11 h 46"/>
                <a:gd name="T10" fmla="*/ 26 w 55"/>
                <a:gd name="T11" fmla="*/ 8 h 46"/>
                <a:gd name="T12" fmla="*/ 24 w 55"/>
                <a:gd name="T13" fmla="*/ 5 h 46"/>
                <a:gd name="T14" fmla="*/ 21 w 55"/>
                <a:gd name="T15" fmla="*/ 2 h 46"/>
                <a:gd name="T16" fmla="*/ 19 w 55"/>
                <a:gd name="T17" fmla="*/ 0 h 46"/>
                <a:gd name="T18" fmla="*/ 17 w 55"/>
                <a:gd name="T19" fmla="*/ 1 h 46"/>
                <a:gd name="T20" fmla="*/ 16 w 55"/>
                <a:gd name="T21" fmla="*/ 4 h 46"/>
                <a:gd name="T22" fmla="*/ 17 w 55"/>
                <a:gd name="T23" fmla="*/ 7 h 46"/>
                <a:gd name="T24" fmla="*/ 17 w 55"/>
                <a:gd name="T25" fmla="*/ 11 h 46"/>
                <a:gd name="T26" fmla="*/ 17 w 55"/>
                <a:gd name="T27" fmla="*/ 16 h 46"/>
                <a:gd name="T28" fmla="*/ 14 w 55"/>
                <a:gd name="T29" fmla="*/ 20 h 46"/>
                <a:gd name="T30" fmla="*/ 14 w 55"/>
                <a:gd name="T31" fmla="*/ 24 h 46"/>
                <a:gd name="T32" fmla="*/ 11 w 55"/>
                <a:gd name="T33" fmla="*/ 26 h 46"/>
                <a:gd name="T34" fmla="*/ 8 w 55"/>
                <a:gd name="T35" fmla="*/ 25 h 46"/>
                <a:gd name="T36" fmla="*/ 5 w 55"/>
                <a:gd name="T37" fmla="*/ 26 h 46"/>
                <a:gd name="T38" fmla="*/ 5 w 55"/>
                <a:gd name="T39" fmla="*/ 29 h 46"/>
                <a:gd name="T40" fmla="*/ 1 w 55"/>
                <a:gd name="T41" fmla="*/ 32 h 46"/>
                <a:gd name="T42" fmla="*/ 0 w 55"/>
                <a:gd name="T43" fmla="*/ 36 h 46"/>
                <a:gd name="T44" fmla="*/ 1 w 55"/>
                <a:gd name="T45" fmla="*/ 38 h 46"/>
                <a:gd name="T46" fmla="*/ 2 w 55"/>
                <a:gd name="T47" fmla="*/ 42 h 46"/>
                <a:gd name="T48" fmla="*/ 2 w 55"/>
                <a:gd name="T49" fmla="*/ 46 h 46"/>
                <a:gd name="T50" fmla="*/ 5 w 55"/>
                <a:gd name="T51" fmla="*/ 45 h 46"/>
                <a:gd name="T52" fmla="*/ 8 w 55"/>
                <a:gd name="T53" fmla="*/ 42 h 46"/>
                <a:gd name="T54" fmla="*/ 12 w 55"/>
                <a:gd name="T55" fmla="*/ 43 h 46"/>
                <a:gd name="T56" fmla="*/ 11 w 55"/>
                <a:gd name="T57" fmla="*/ 40 h 46"/>
                <a:gd name="T58" fmla="*/ 7 w 55"/>
                <a:gd name="T59" fmla="*/ 38 h 46"/>
                <a:gd name="T60" fmla="*/ 4 w 55"/>
                <a:gd name="T61" fmla="*/ 36 h 46"/>
                <a:gd name="T62" fmla="*/ 8 w 55"/>
                <a:gd name="T63" fmla="*/ 34 h 46"/>
                <a:gd name="T64" fmla="*/ 12 w 55"/>
                <a:gd name="T65" fmla="*/ 35 h 46"/>
                <a:gd name="T66" fmla="*/ 16 w 55"/>
                <a:gd name="T67" fmla="*/ 33 h 46"/>
                <a:gd name="T68" fmla="*/ 21 w 55"/>
                <a:gd name="T69" fmla="*/ 34 h 46"/>
                <a:gd name="T70" fmla="*/ 27 w 55"/>
                <a:gd name="T71" fmla="*/ 37 h 46"/>
                <a:gd name="T72" fmla="*/ 31 w 55"/>
                <a:gd name="T73" fmla="*/ 40 h 46"/>
                <a:gd name="T74" fmla="*/ 33 w 55"/>
                <a:gd name="T75" fmla="*/ 36 h 46"/>
                <a:gd name="T76" fmla="*/ 37 w 55"/>
                <a:gd name="T77" fmla="*/ 30 h 46"/>
                <a:gd name="T78" fmla="*/ 42 w 55"/>
                <a:gd name="T79" fmla="*/ 29 h 46"/>
                <a:gd name="T80" fmla="*/ 46 w 55"/>
                <a:gd name="T81" fmla="*/ 28 h 46"/>
                <a:gd name="T82" fmla="*/ 49 w 55"/>
                <a:gd name="T83" fmla="*/ 28 h 46"/>
                <a:gd name="T84" fmla="*/ 54 w 55"/>
                <a:gd name="T85" fmla="*/ 25 h 46"/>
                <a:gd name="T86" fmla="*/ 53 w 55"/>
                <a:gd name="T87" fmla="*/ 24 h 46"/>
                <a:gd name="T88" fmla="*/ 51 w 55"/>
                <a:gd name="T89" fmla="*/ 22 h 46"/>
                <a:gd name="T90" fmla="*/ 49 w 55"/>
                <a:gd name="T91" fmla="*/ 19 h 46"/>
                <a:gd name="T92" fmla="*/ 51 w 55"/>
                <a:gd name="T93" fmla="*/ 15 h 46"/>
                <a:gd name="T94" fmla="*/ 48 w 55"/>
                <a:gd name="T95" fmla="*/ 16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
                <a:gd name="T145" fmla="*/ 0 h 46"/>
                <a:gd name="T146" fmla="*/ 55 w 55"/>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 h="46">
                  <a:moveTo>
                    <a:pt x="46" y="18"/>
                  </a:moveTo>
                  <a:lnTo>
                    <a:pt x="44" y="18"/>
                  </a:lnTo>
                  <a:lnTo>
                    <a:pt x="42" y="17"/>
                  </a:lnTo>
                  <a:lnTo>
                    <a:pt x="41" y="16"/>
                  </a:lnTo>
                  <a:lnTo>
                    <a:pt x="39" y="16"/>
                  </a:lnTo>
                  <a:lnTo>
                    <a:pt x="37" y="15"/>
                  </a:lnTo>
                  <a:lnTo>
                    <a:pt x="35" y="15"/>
                  </a:lnTo>
                  <a:lnTo>
                    <a:pt x="33" y="14"/>
                  </a:lnTo>
                  <a:lnTo>
                    <a:pt x="32" y="13"/>
                  </a:lnTo>
                  <a:lnTo>
                    <a:pt x="30" y="11"/>
                  </a:lnTo>
                  <a:lnTo>
                    <a:pt x="28" y="10"/>
                  </a:lnTo>
                  <a:lnTo>
                    <a:pt x="26" y="8"/>
                  </a:lnTo>
                  <a:lnTo>
                    <a:pt x="25" y="6"/>
                  </a:lnTo>
                  <a:lnTo>
                    <a:pt x="24" y="5"/>
                  </a:lnTo>
                  <a:lnTo>
                    <a:pt x="22" y="3"/>
                  </a:lnTo>
                  <a:lnTo>
                    <a:pt x="21" y="2"/>
                  </a:lnTo>
                  <a:lnTo>
                    <a:pt x="20" y="1"/>
                  </a:lnTo>
                  <a:lnTo>
                    <a:pt x="19" y="0"/>
                  </a:lnTo>
                  <a:lnTo>
                    <a:pt x="18" y="1"/>
                  </a:lnTo>
                  <a:lnTo>
                    <a:pt x="17" y="1"/>
                  </a:lnTo>
                  <a:lnTo>
                    <a:pt x="16" y="2"/>
                  </a:lnTo>
                  <a:lnTo>
                    <a:pt x="16" y="4"/>
                  </a:lnTo>
                  <a:lnTo>
                    <a:pt x="17" y="5"/>
                  </a:lnTo>
                  <a:lnTo>
                    <a:pt x="17" y="7"/>
                  </a:lnTo>
                  <a:lnTo>
                    <a:pt x="18" y="9"/>
                  </a:lnTo>
                  <a:lnTo>
                    <a:pt x="17" y="11"/>
                  </a:lnTo>
                  <a:lnTo>
                    <a:pt x="17" y="13"/>
                  </a:lnTo>
                  <a:lnTo>
                    <a:pt x="17" y="16"/>
                  </a:lnTo>
                  <a:lnTo>
                    <a:pt x="15" y="19"/>
                  </a:lnTo>
                  <a:lnTo>
                    <a:pt x="14" y="20"/>
                  </a:lnTo>
                  <a:lnTo>
                    <a:pt x="14" y="22"/>
                  </a:lnTo>
                  <a:lnTo>
                    <a:pt x="14" y="24"/>
                  </a:lnTo>
                  <a:lnTo>
                    <a:pt x="13" y="26"/>
                  </a:lnTo>
                  <a:lnTo>
                    <a:pt x="11" y="26"/>
                  </a:lnTo>
                  <a:lnTo>
                    <a:pt x="10" y="26"/>
                  </a:lnTo>
                  <a:lnTo>
                    <a:pt x="8" y="25"/>
                  </a:lnTo>
                  <a:lnTo>
                    <a:pt x="5" y="25"/>
                  </a:lnTo>
                  <a:lnTo>
                    <a:pt x="5" y="26"/>
                  </a:lnTo>
                  <a:lnTo>
                    <a:pt x="6" y="28"/>
                  </a:lnTo>
                  <a:lnTo>
                    <a:pt x="5" y="29"/>
                  </a:lnTo>
                  <a:lnTo>
                    <a:pt x="4" y="31"/>
                  </a:lnTo>
                  <a:lnTo>
                    <a:pt x="1" y="32"/>
                  </a:lnTo>
                  <a:lnTo>
                    <a:pt x="0" y="34"/>
                  </a:lnTo>
                  <a:lnTo>
                    <a:pt x="0" y="36"/>
                  </a:lnTo>
                  <a:lnTo>
                    <a:pt x="0" y="37"/>
                  </a:lnTo>
                  <a:lnTo>
                    <a:pt x="1" y="38"/>
                  </a:lnTo>
                  <a:lnTo>
                    <a:pt x="3" y="40"/>
                  </a:lnTo>
                  <a:lnTo>
                    <a:pt x="2" y="42"/>
                  </a:lnTo>
                  <a:lnTo>
                    <a:pt x="1" y="44"/>
                  </a:lnTo>
                  <a:lnTo>
                    <a:pt x="2" y="46"/>
                  </a:lnTo>
                  <a:lnTo>
                    <a:pt x="3" y="46"/>
                  </a:lnTo>
                  <a:lnTo>
                    <a:pt x="5" y="45"/>
                  </a:lnTo>
                  <a:lnTo>
                    <a:pt x="6" y="43"/>
                  </a:lnTo>
                  <a:lnTo>
                    <a:pt x="8" y="42"/>
                  </a:lnTo>
                  <a:lnTo>
                    <a:pt x="9" y="42"/>
                  </a:lnTo>
                  <a:lnTo>
                    <a:pt x="12" y="43"/>
                  </a:lnTo>
                  <a:lnTo>
                    <a:pt x="12" y="41"/>
                  </a:lnTo>
                  <a:lnTo>
                    <a:pt x="11" y="40"/>
                  </a:lnTo>
                  <a:lnTo>
                    <a:pt x="9" y="39"/>
                  </a:lnTo>
                  <a:lnTo>
                    <a:pt x="7" y="38"/>
                  </a:lnTo>
                  <a:lnTo>
                    <a:pt x="5" y="38"/>
                  </a:lnTo>
                  <a:lnTo>
                    <a:pt x="4" y="36"/>
                  </a:lnTo>
                  <a:lnTo>
                    <a:pt x="6" y="34"/>
                  </a:lnTo>
                  <a:lnTo>
                    <a:pt x="8" y="34"/>
                  </a:lnTo>
                  <a:lnTo>
                    <a:pt x="10" y="35"/>
                  </a:lnTo>
                  <a:lnTo>
                    <a:pt x="12" y="35"/>
                  </a:lnTo>
                  <a:lnTo>
                    <a:pt x="14" y="34"/>
                  </a:lnTo>
                  <a:lnTo>
                    <a:pt x="16" y="33"/>
                  </a:lnTo>
                  <a:lnTo>
                    <a:pt x="19" y="33"/>
                  </a:lnTo>
                  <a:lnTo>
                    <a:pt x="21" y="34"/>
                  </a:lnTo>
                  <a:lnTo>
                    <a:pt x="24" y="36"/>
                  </a:lnTo>
                  <a:lnTo>
                    <a:pt x="27" y="37"/>
                  </a:lnTo>
                  <a:lnTo>
                    <a:pt x="29" y="38"/>
                  </a:lnTo>
                  <a:lnTo>
                    <a:pt x="31" y="40"/>
                  </a:lnTo>
                  <a:lnTo>
                    <a:pt x="33" y="39"/>
                  </a:lnTo>
                  <a:lnTo>
                    <a:pt x="33" y="36"/>
                  </a:lnTo>
                  <a:lnTo>
                    <a:pt x="35" y="33"/>
                  </a:lnTo>
                  <a:lnTo>
                    <a:pt x="37" y="30"/>
                  </a:lnTo>
                  <a:lnTo>
                    <a:pt x="40" y="29"/>
                  </a:lnTo>
                  <a:lnTo>
                    <a:pt x="42" y="29"/>
                  </a:lnTo>
                  <a:lnTo>
                    <a:pt x="45" y="29"/>
                  </a:lnTo>
                  <a:lnTo>
                    <a:pt x="46" y="28"/>
                  </a:lnTo>
                  <a:lnTo>
                    <a:pt x="47" y="28"/>
                  </a:lnTo>
                  <a:lnTo>
                    <a:pt x="49" y="28"/>
                  </a:lnTo>
                  <a:lnTo>
                    <a:pt x="51" y="27"/>
                  </a:lnTo>
                  <a:lnTo>
                    <a:pt x="54" y="25"/>
                  </a:lnTo>
                  <a:lnTo>
                    <a:pt x="55" y="24"/>
                  </a:lnTo>
                  <a:lnTo>
                    <a:pt x="53" y="24"/>
                  </a:lnTo>
                  <a:lnTo>
                    <a:pt x="51" y="24"/>
                  </a:lnTo>
                  <a:lnTo>
                    <a:pt x="51" y="22"/>
                  </a:lnTo>
                  <a:lnTo>
                    <a:pt x="49" y="21"/>
                  </a:lnTo>
                  <a:lnTo>
                    <a:pt x="49" y="19"/>
                  </a:lnTo>
                  <a:lnTo>
                    <a:pt x="50" y="17"/>
                  </a:lnTo>
                  <a:lnTo>
                    <a:pt x="51" y="15"/>
                  </a:lnTo>
                  <a:lnTo>
                    <a:pt x="50" y="14"/>
                  </a:lnTo>
                  <a:lnTo>
                    <a:pt x="48" y="16"/>
                  </a:lnTo>
                  <a:lnTo>
                    <a:pt x="46" y="18"/>
                  </a:lnTo>
                  <a:close/>
                </a:path>
              </a:pathLst>
            </a:custGeom>
            <a:grpFill/>
            <a:ln w="6350">
              <a:solidFill>
                <a:schemeClr val="bg1"/>
              </a:solidFill>
              <a:prstDash val="solid"/>
              <a:round/>
              <a:headEnd/>
              <a:tailEnd type="none" w="med" len="med"/>
            </a:ln>
          </p:spPr>
          <p:txBody>
            <a:bodyPr wrap="none" anchor="ctr" anchorCtr="1">
              <a:normAutofit fontScale="77500" lnSpcReduction="20000"/>
            </a:bodyPr>
            <a:lstStyle/>
            <a:p>
              <a:pPr algn="ctr" fontAlgn="base">
                <a:spcBef>
                  <a:spcPct val="0"/>
                </a:spcBef>
                <a:spcAft>
                  <a:spcPct val="0"/>
                </a:spcAft>
              </a:pPr>
              <a:endParaRPr lang="en-US" sz="1600" dirty="0">
                <a:solidFill>
                  <a:srgbClr val="000000"/>
                </a:solidFill>
              </a:endParaRPr>
            </a:p>
          </p:txBody>
        </p:sp>
        <p:sp>
          <p:nvSpPr>
            <p:cNvPr id="36" name="D484"/>
            <p:cNvSpPr>
              <a:spLocks/>
            </p:cNvSpPr>
            <p:nvPr/>
          </p:nvSpPr>
          <p:spPr bwMode="gray">
            <a:xfrm>
              <a:off x="26641586" y="5715003"/>
              <a:ext cx="2" cy="2"/>
            </a:xfrm>
            <a:custGeom>
              <a:avLst/>
              <a:gdLst>
                <a:gd name="T0" fmla="*/ 2 w 2"/>
                <a:gd name="T1" fmla="*/ 0 h 2"/>
                <a:gd name="T2" fmla="*/ 2 w 2"/>
                <a:gd name="T3" fmla="*/ 2 h 2"/>
                <a:gd name="T4" fmla="*/ 1 w 2"/>
                <a:gd name="T5" fmla="*/ 1 h 2"/>
                <a:gd name="T6" fmla="*/ 0 w 2"/>
                <a:gd name="T7" fmla="*/ 1 h 2"/>
                <a:gd name="T8" fmla="*/ 1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2" y="2"/>
                  </a:lnTo>
                  <a:lnTo>
                    <a:pt x="1" y="1"/>
                  </a:lnTo>
                  <a:lnTo>
                    <a:pt x="0" y="1"/>
                  </a:lnTo>
                  <a:lnTo>
                    <a:pt x="1" y="0"/>
                  </a:lnTo>
                  <a:lnTo>
                    <a:pt x="2" y="0"/>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37" name="D485"/>
            <p:cNvSpPr>
              <a:spLocks/>
            </p:cNvSpPr>
            <p:nvPr/>
          </p:nvSpPr>
          <p:spPr bwMode="gray">
            <a:xfrm>
              <a:off x="26641492" y="5715045"/>
              <a:ext cx="104" cy="86"/>
            </a:xfrm>
            <a:custGeom>
              <a:avLst/>
              <a:gdLst>
                <a:gd name="T0" fmla="*/ 92 w 104"/>
                <a:gd name="T1" fmla="*/ 4 h 86"/>
                <a:gd name="T2" fmla="*/ 95 w 104"/>
                <a:gd name="T3" fmla="*/ 7 h 86"/>
                <a:gd name="T4" fmla="*/ 91 w 104"/>
                <a:gd name="T5" fmla="*/ 7 h 86"/>
                <a:gd name="T6" fmla="*/ 87 w 104"/>
                <a:gd name="T7" fmla="*/ 5 h 86"/>
                <a:gd name="T8" fmla="*/ 85 w 104"/>
                <a:gd name="T9" fmla="*/ 8 h 86"/>
                <a:gd name="T10" fmla="*/ 83 w 104"/>
                <a:gd name="T11" fmla="*/ 17 h 86"/>
                <a:gd name="T12" fmla="*/ 85 w 104"/>
                <a:gd name="T13" fmla="*/ 22 h 86"/>
                <a:gd name="T14" fmla="*/ 82 w 104"/>
                <a:gd name="T15" fmla="*/ 29 h 86"/>
                <a:gd name="T16" fmla="*/ 79 w 104"/>
                <a:gd name="T17" fmla="*/ 36 h 86"/>
                <a:gd name="T18" fmla="*/ 73 w 104"/>
                <a:gd name="T19" fmla="*/ 42 h 86"/>
                <a:gd name="T20" fmla="*/ 64 w 104"/>
                <a:gd name="T21" fmla="*/ 49 h 86"/>
                <a:gd name="T22" fmla="*/ 57 w 104"/>
                <a:gd name="T23" fmla="*/ 52 h 86"/>
                <a:gd name="T24" fmla="*/ 58 w 104"/>
                <a:gd name="T25" fmla="*/ 46 h 86"/>
                <a:gd name="T26" fmla="*/ 55 w 104"/>
                <a:gd name="T27" fmla="*/ 45 h 86"/>
                <a:gd name="T28" fmla="*/ 51 w 104"/>
                <a:gd name="T29" fmla="*/ 55 h 86"/>
                <a:gd name="T30" fmla="*/ 47 w 104"/>
                <a:gd name="T31" fmla="*/ 63 h 86"/>
                <a:gd name="T32" fmla="*/ 41 w 104"/>
                <a:gd name="T33" fmla="*/ 64 h 86"/>
                <a:gd name="T34" fmla="*/ 37 w 104"/>
                <a:gd name="T35" fmla="*/ 63 h 86"/>
                <a:gd name="T36" fmla="*/ 29 w 104"/>
                <a:gd name="T37" fmla="*/ 65 h 86"/>
                <a:gd name="T38" fmla="*/ 20 w 104"/>
                <a:gd name="T39" fmla="*/ 64 h 86"/>
                <a:gd name="T40" fmla="*/ 13 w 104"/>
                <a:gd name="T41" fmla="*/ 69 h 86"/>
                <a:gd name="T42" fmla="*/ 5 w 104"/>
                <a:gd name="T43" fmla="*/ 76 h 86"/>
                <a:gd name="T44" fmla="*/ 0 w 104"/>
                <a:gd name="T45" fmla="*/ 80 h 86"/>
                <a:gd name="T46" fmla="*/ 6 w 104"/>
                <a:gd name="T47" fmla="*/ 81 h 86"/>
                <a:gd name="T48" fmla="*/ 12 w 104"/>
                <a:gd name="T49" fmla="*/ 82 h 86"/>
                <a:gd name="T50" fmla="*/ 16 w 104"/>
                <a:gd name="T51" fmla="*/ 78 h 86"/>
                <a:gd name="T52" fmla="*/ 21 w 104"/>
                <a:gd name="T53" fmla="*/ 77 h 86"/>
                <a:gd name="T54" fmla="*/ 27 w 104"/>
                <a:gd name="T55" fmla="*/ 75 h 86"/>
                <a:gd name="T56" fmla="*/ 32 w 104"/>
                <a:gd name="T57" fmla="*/ 73 h 86"/>
                <a:gd name="T58" fmla="*/ 40 w 104"/>
                <a:gd name="T59" fmla="*/ 74 h 86"/>
                <a:gd name="T60" fmla="*/ 40 w 104"/>
                <a:gd name="T61" fmla="*/ 78 h 86"/>
                <a:gd name="T62" fmla="*/ 42 w 104"/>
                <a:gd name="T63" fmla="*/ 83 h 86"/>
                <a:gd name="T64" fmla="*/ 47 w 104"/>
                <a:gd name="T65" fmla="*/ 85 h 86"/>
                <a:gd name="T66" fmla="*/ 51 w 104"/>
                <a:gd name="T67" fmla="*/ 79 h 86"/>
                <a:gd name="T68" fmla="*/ 56 w 104"/>
                <a:gd name="T69" fmla="*/ 78 h 86"/>
                <a:gd name="T70" fmla="*/ 53 w 104"/>
                <a:gd name="T71" fmla="*/ 72 h 86"/>
                <a:gd name="T72" fmla="*/ 56 w 104"/>
                <a:gd name="T73" fmla="*/ 73 h 86"/>
                <a:gd name="T74" fmla="*/ 59 w 104"/>
                <a:gd name="T75" fmla="*/ 73 h 86"/>
                <a:gd name="T76" fmla="*/ 63 w 104"/>
                <a:gd name="T77" fmla="*/ 74 h 86"/>
                <a:gd name="T78" fmla="*/ 68 w 104"/>
                <a:gd name="T79" fmla="*/ 74 h 86"/>
                <a:gd name="T80" fmla="*/ 74 w 104"/>
                <a:gd name="T81" fmla="*/ 69 h 86"/>
                <a:gd name="T82" fmla="*/ 76 w 104"/>
                <a:gd name="T83" fmla="*/ 73 h 86"/>
                <a:gd name="T84" fmla="*/ 80 w 104"/>
                <a:gd name="T85" fmla="*/ 67 h 86"/>
                <a:gd name="T86" fmla="*/ 83 w 104"/>
                <a:gd name="T87" fmla="*/ 63 h 86"/>
                <a:gd name="T88" fmla="*/ 83 w 104"/>
                <a:gd name="T89" fmla="*/ 67 h 86"/>
                <a:gd name="T90" fmla="*/ 88 w 104"/>
                <a:gd name="T91" fmla="*/ 68 h 86"/>
                <a:gd name="T92" fmla="*/ 92 w 104"/>
                <a:gd name="T93" fmla="*/ 62 h 86"/>
                <a:gd name="T94" fmla="*/ 92 w 104"/>
                <a:gd name="T95" fmla="*/ 53 h 86"/>
                <a:gd name="T96" fmla="*/ 94 w 104"/>
                <a:gd name="T97" fmla="*/ 44 h 86"/>
                <a:gd name="T98" fmla="*/ 97 w 104"/>
                <a:gd name="T99" fmla="*/ 34 h 86"/>
                <a:gd name="T100" fmla="*/ 100 w 104"/>
                <a:gd name="T101" fmla="*/ 30 h 86"/>
                <a:gd name="T102" fmla="*/ 103 w 104"/>
                <a:gd name="T103" fmla="*/ 25 h 86"/>
                <a:gd name="T104" fmla="*/ 103 w 104"/>
                <a:gd name="T105" fmla="*/ 18 h 86"/>
                <a:gd name="T106" fmla="*/ 99 w 104"/>
                <a:gd name="T107" fmla="*/ 11 h 86"/>
                <a:gd name="T108" fmla="*/ 98 w 104"/>
                <a:gd name="T109" fmla="*/ 2 h 86"/>
                <a:gd name="T110" fmla="*/ 93 w 104"/>
                <a:gd name="T111" fmla="*/ 0 h 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
                <a:gd name="T169" fmla="*/ 0 h 86"/>
                <a:gd name="T170" fmla="*/ 104 w 104"/>
                <a:gd name="T171" fmla="*/ 86 h 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 h="86">
                  <a:moveTo>
                    <a:pt x="93" y="0"/>
                  </a:moveTo>
                  <a:lnTo>
                    <a:pt x="92" y="1"/>
                  </a:lnTo>
                  <a:lnTo>
                    <a:pt x="92" y="3"/>
                  </a:lnTo>
                  <a:lnTo>
                    <a:pt x="92" y="4"/>
                  </a:lnTo>
                  <a:lnTo>
                    <a:pt x="95" y="4"/>
                  </a:lnTo>
                  <a:lnTo>
                    <a:pt x="96" y="3"/>
                  </a:lnTo>
                  <a:lnTo>
                    <a:pt x="96" y="4"/>
                  </a:lnTo>
                  <a:lnTo>
                    <a:pt x="95" y="7"/>
                  </a:lnTo>
                  <a:lnTo>
                    <a:pt x="94" y="7"/>
                  </a:lnTo>
                  <a:lnTo>
                    <a:pt x="92" y="6"/>
                  </a:lnTo>
                  <a:lnTo>
                    <a:pt x="91" y="8"/>
                  </a:lnTo>
                  <a:lnTo>
                    <a:pt x="91" y="7"/>
                  </a:lnTo>
                  <a:lnTo>
                    <a:pt x="90" y="5"/>
                  </a:lnTo>
                  <a:lnTo>
                    <a:pt x="89" y="3"/>
                  </a:lnTo>
                  <a:lnTo>
                    <a:pt x="87" y="4"/>
                  </a:lnTo>
                  <a:lnTo>
                    <a:pt x="87" y="5"/>
                  </a:lnTo>
                  <a:lnTo>
                    <a:pt x="87" y="7"/>
                  </a:lnTo>
                  <a:lnTo>
                    <a:pt x="87" y="8"/>
                  </a:lnTo>
                  <a:lnTo>
                    <a:pt x="86" y="8"/>
                  </a:lnTo>
                  <a:lnTo>
                    <a:pt x="85" y="8"/>
                  </a:lnTo>
                  <a:lnTo>
                    <a:pt x="84" y="10"/>
                  </a:lnTo>
                  <a:lnTo>
                    <a:pt x="84" y="12"/>
                  </a:lnTo>
                  <a:lnTo>
                    <a:pt x="84" y="14"/>
                  </a:lnTo>
                  <a:lnTo>
                    <a:pt x="83" y="17"/>
                  </a:lnTo>
                  <a:lnTo>
                    <a:pt x="82" y="17"/>
                  </a:lnTo>
                  <a:lnTo>
                    <a:pt x="84" y="18"/>
                  </a:lnTo>
                  <a:lnTo>
                    <a:pt x="85" y="19"/>
                  </a:lnTo>
                  <a:lnTo>
                    <a:pt x="85" y="22"/>
                  </a:lnTo>
                  <a:lnTo>
                    <a:pt x="84" y="24"/>
                  </a:lnTo>
                  <a:lnTo>
                    <a:pt x="83" y="26"/>
                  </a:lnTo>
                  <a:lnTo>
                    <a:pt x="83" y="27"/>
                  </a:lnTo>
                  <a:lnTo>
                    <a:pt x="82" y="29"/>
                  </a:lnTo>
                  <a:lnTo>
                    <a:pt x="81" y="31"/>
                  </a:lnTo>
                  <a:lnTo>
                    <a:pt x="80" y="33"/>
                  </a:lnTo>
                  <a:lnTo>
                    <a:pt x="79" y="35"/>
                  </a:lnTo>
                  <a:lnTo>
                    <a:pt x="79" y="36"/>
                  </a:lnTo>
                  <a:lnTo>
                    <a:pt x="78" y="38"/>
                  </a:lnTo>
                  <a:lnTo>
                    <a:pt x="77" y="38"/>
                  </a:lnTo>
                  <a:lnTo>
                    <a:pt x="74" y="40"/>
                  </a:lnTo>
                  <a:lnTo>
                    <a:pt x="73" y="42"/>
                  </a:lnTo>
                  <a:lnTo>
                    <a:pt x="71" y="44"/>
                  </a:lnTo>
                  <a:lnTo>
                    <a:pt x="69" y="46"/>
                  </a:lnTo>
                  <a:lnTo>
                    <a:pt x="67" y="48"/>
                  </a:lnTo>
                  <a:lnTo>
                    <a:pt x="64" y="49"/>
                  </a:lnTo>
                  <a:lnTo>
                    <a:pt x="61" y="50"/>
                  </a:lnTo>
                  <a:lnTo>
                    <a:pt x="60" y="51"/>
                  </a:lnTo>
                  <a:lnTo>
                    <a:pt x="58" y="52"/>
                  </a:lnTo>
                  <a:lnTo>
                    <a:pt x="57" y="52"/>
                  </a:lnTo>
                  <a:lnTo>
                    <a:pt x="57" y="50"/>
                  </a:lnTo>
                  <a:lnTo>
                    <a:pt x="56" y="48"/>
                  </a:lnTo>
                  <a:lnTo>
                    <a:pt x="56" y="47"/>
                  </a:lnTo>
                  <a:lnTo>
                    <a:pt x="58" y="46"/>
                  </a:lnTo>
                  <a:lnTo>
                    <a:pt x="59" y="45"/>
                  </a:lnTo>
                  <a:lnTo>
                    <a:pt x="59" y="44"/>
                  </a:lnTo>
                  <a:lnTo>
                    <a:pt x="58" y="44"/>
                  </a:lnTo>
                  <a:lnTo>
                    <a:pt x="55" y="45"/>
                  </a:lnTo>
                  <a:lnTo>
                    <a:pt x="54" y="47"/>
                  </a:lnTo>
                  <a:lnTo>
                    <a:pt x="54" y="49"/>
                  </a:lnTo>
                  <a:lnTo>
                    <a:pt x="53" y="53"/>
                  </a:lnTo>
                  <a:lnTo>
                    <a:pt x="51" y="55"/>
                  </a:lnTo>
                  <a:lnTo>
                    <a:pt x="48" y="57"/>
                  </a:lnTo>
                  <a:lnTo>
                    <a:pt x="48" y="60"/>
                  </a:lnTo>
                  <a:lnTo>
                    <a:pt x="48" y="63"/>
                  </a:lnTo>
                  <a:lnTo>
                    <a:pt x="47" y="63"/>
                  </a:lnTo>
                  <a:lnTo>
                    <a:pt x="46" y="64"/>
                  </a:lnTo>
                  <a:lnTo>
                    <a:pt x="45" y="65"/>
                  </a:lnTo>
                  <a:lnTo>
                    <a:pt x="44" y="65"/>
                  </a:lnTo>
                  <a:lnTo>
                    <a:pt x="41" y="64"/>
                  </a:lnTo>
                  <a:lnTo>
                    <a:pt x="40" y="64"/>
                  </a:lnTo>
                  <a:lnTo>
                    <a:pt x="40" y="62"/>
                  </a:lnTo>
                  <a:lnTo>
                    <a:pt x="39" y="63"/>
                  </a:lnTo>
                  <a:lnTo>
                    <a:pt x="37" y="63"/>
                  </a:lnTo>
                  <a:lnTo>
                    <a:pt x="35" y="63"/>
                  </a:lnTo>
                  <a:lnTo>
                    <a:pt x="33" y="64"/>
                  </a:lnTo>
                  <a:lnTo>
                    <a:pt x="31" y="64"/>
                  </a:lnTo>
                  <a:lnTo>
                    <a:pt x="29" y="65"/>
                  </a:lnTo>
                  <a:lnTo>
                    <a:pt x="26" y="65"/>
                  </a:lnTo>
                  <a:lnTo>
                    <a:pt x="23" y="65"/>
                  </a:lnTo>
                  <a:lnTo>
                    <a:pt x="22" y="64"/>
                  </a:lnTo>
                  <a:lnTo>
                    <a:pt x="20" y="64"/>
                  </a:lnTo>
                  <a:lnTo>
                    <a:pt x="18" y="65"/>
                  </a:lnTo>
                  <a:lnTo>
                    <a:pt x="16" y="66"/>
                  </a:lnTo>
                  <a:lnTo>
                    <a:pt x="15" y="68"/>
                  </a:lnTo>
                  <a:lnTo>
                    <a:pt x="13" y="69"/>
                  </a:lnTo>
                  <a:lnTo>
                    <a:pt x="11" y="72"/>
                  </a:lnTo>
                  <a:lnTo>
                    <a:pt x="8" y="73"/>
                  </a:lnTo>
                  <a:lnTo>
                    <a:pt x="6" y="74"/>
                  </a:lnTo>
                  <a:lnTo>
                    <a:pt x="5" y="76"/>
                  </a:lnTo>
                  <a:lnTo>
                    <a:pt x="2" y="77"/>
                  </a:lnTo>
                  <a:lnTo>
                    <a:pt x="0" y="77"/>
                  </a:lnTo>
                  <a:lnTo>
                    <a:pt x="0" y="78"/>
                  </a:lnTo>
                  <a:lnTo>
                    <a:pt x="0" y="80"/>
                  </a:lnTo>
                  <a:lnTo>
                    <a:pt x="2" y="81"/>
                  </a:lnTo>
                  <a:lnTo>
                    <a:pt x="3" y="81"/>
                  </a:lnTo>
                  <a:lnTo>
                    <a:pt x="4" y="81"/>
                  </a:lnTo>
                  <a:lnTo>
                    <a:pt x="6" y="81"/>
                  </a:lnTo>
                  <a:lnTo>
                    <a:pt x="7" y="80"/>
                  </a:lnTo>
                  <a:lnTo>
                    <a:pt x="9" y="81"/>
                  </a:lnTo>
                  <a:lnTo>
                    <a:pt x="11" y="82"/>
                  </a:lnTo>
                  <a:lnTo>
                    <a:pt x="12" y="82"/>
                  </a:lnTo>
                  <a:lnTo>
                    <a:pt x="12" y="80"/>
                  </a:lnTo>
                  <a:lnTo>
                    <a:pt x="13" y="77"/>
                  </a:lnTo>
                  <a:lnTo>
                    <a:pt x="14" y="77"/>
                  </a:lnTo>
                  <a:lnTo>
                    <a:pt x="16" y="78"/>
                  </a:lnTo>
                  <a:lnTo>
                    <a:pt x="17" y="78"/>
                  </a:lnTo>
                  <a:lnTo>
                    <a:pt x="19" y="77"/>
                  </a:lnTo>
                  <a:lnTo>
                    <a:pt x="20" y="77"/>
                  </a:lnTo>
                  <a:lnTo>
                    <a:pt x="21" y="77"/>
                  </a:lnTo>
                  <a:lnTo>
                    <a:pt x="23" y="76"/>
                  </a:lnTo>
                  <a:lnTo>
                    <a:pt x="24" y="76"/>
                  </a:lnTo>
                  <a:lnTo>
                    <a:pt x="25" y="76"/>
                  </a:lnTo>
                  <a:lnTo>
                    <a:pt x="27" y="75"/>
                  </a:lnTo>
                  <a:lnTo>
                    <a:pt x="28" y="76"/>
                  </a:lnTo>
                  <a:lnTo>
                    <a:pt x="29" y="75"/>
                  </a:lnTo>
                  <a:lnTo>
                    <a:pt x="31" y="74"/>
                  </a:lnTo>
                  <a:lnTo>
                    <a:pt x="32" y="73"/>
                  </a:lnTo>
                  <a:lnTo>
                    <a:pt x="34" y="73"/>
                  </a:lnTo>
                  <a:lnTo>
                    <a:pt x="37" y="73"/>
                  </a:lnTo>
                  <a:lnTo>
                    <a:pt x="39" y="74"/>
                  </a:lnTo>
                  <a:lnTo>
                    <a:pt x="40" y="74"/>
                  </a:lnTo>
                  <a:lnTo>
                    <a:pt x="42" y="73"/>
                  </a:lnTo>
                  <a:lnTo>
                    <a:pt x="42" y="74"/>
                  </a:lnTo>
                  <a:lnTo>
                    <a:pt x="40" y="77"/>
                  </a:lnTo>
                  <a:lnTo>
                    <a:pt x="40" y="78"/>
                  </a:lnTo>
                  <a:lnTo>
                    <a:pt x="40" y="79"/>
                  </a:lnTo>
                  <a:lnTo>
                    <a:pt x="40" y="81"/>
                  </a:lnTo>
                  <a:lnTo>
                    <a:pt x="40" y="82"/>
                  </a:lnTo>
                  <a:lnTo>
                    <a:pt x="42" y="83"/>
                  </a:lnTo>
                  <a:lnTo>
                    <a:pt x="43" y="85"/>
                  </a:lnTo>
                  <a:lnTo>
                    <a:pt x="44" y="86"/>
                  </a:lnTo>
                  <a:lnTo>
                    <a:pt x="45" y="86"/>
                  </a:lnTo>
                  <a:lnTo>
                    <a:pt x="47" y="85"/>
                  </a:lnTo>
                  <a:lnTo>
                    <a:pt x="49" y="82"/>
                  </a:lnTo>
                  <a:lnTo>
                    <a:pt x="50" y="81"/>
                  </a:lnTo>
                  <a:lnTo>
                    <a:pt x="50" y="80"/>
                  </a:lnTo>
                  <a:lnTo>
                    <a:pt x="51" y="79"/>
                  </a:lnTo>
                  <a:lnTo>
                    <a:pt x="52" y="78"/>
                  </a:lnTo>
                  <a:lnTo>
                    <a:pt x="53" y="78"/>
                  </a:lnTo>
                  <a:lnTo>
                    <a:pt x="54" y="77"/>
                  </a:lnTo>
                  <a:lnTo>
                    <a:pt x="56" y="78"/>
                  </a:lnTo>
                  <a:lnTo>
                    <a:pt x="56" y="76"/>
                  </a:lnTo>
                  <a:lnTo>
                    <a:pt x="54" y="75"/>
                  </a:lnTo>
                  <a:lnTo>
                    <a:pt x="52" y="74"/>
                  </a:lnTo>
                  <a:lnTo>
                    <a:pt x="53" y="72"/>
                  </a:lnTo>
                  <a:lnTo>
                    <a:pt x="54" y="70"/>
                  </a:lnTo>
                  <a:lnTo>
                    <a:pt x="55" y="70"/>
                  </a:lnTo>
                  <a:lnTo>
                    <a:pt x="55" y="72"/>
                  </a:lnTo>
                  <a:lnTo>
                    <a:pt x="56" y="73"/>
                  </a:lnTo>
                  <a:lnTo>
                    <a:pt x="57" y="72"/>
                  </a:lnTo>
                  <a:lnTo>
                    <a:pt x="57" y="73"/>
                  </a:lnTo>
                  <a:lnTo>
                    <a:pt x="58" y="73"/>
                  </a:lnTo>
                  <a:lnTo>
                    <a:pt x="59" y="73"/>
                  </a:lnTo>
                  <a:lnTo>
                    <a:pt x="58" y="74"/>
                  </a:lnTo>
                  <a:lnTo>
                    <a:pt x="58" y="75"/>
                  </a:lnTo>
                  <a:lnTo>
                    <a:pt x="60" y="74"/>
                  </a:lnTo>
                  <a:lnTo>
                    <a:pt x="63" y="74"/>
                  </a:lnTo>
                  <a:lnTo>
                    <a:pt x="65" y="74"/>
                  </a:lnTo>
                  <a:lnTo>
                    <a:pt x="67" y="74"/>
                  </a:lnTo>
                  <a:lnTo>
                    <a:pt x="68" y="75"/>
                  </a:lnTo>
                  <a:lnTo>
                    <a:pt x="68" y="74"/>
                  </a:lnTo>
                  <a:lnTo>
                    <a:pt x="69" y="72"/>
                  </a:lnTo>
                  <a:lnTo>
                    <a:pt x="71" y="71"/>
                  </a:lnTo>
                  <a:lnTo>
                    <a:pt x="72" y="69"/>
                  </a:lnTo>
                  <a:lnTo>
                    <a:pt x="74" y="69"/>
                  </a:lnTo>
                  <a:lnTo>
                    <a:pt x="74" y="71"/>
                  </a:lnTo>
                  <a:lnTo>
                    <a:pt x="74" y="74"/>
                  </a:lnTo>
                  <a:lnTo>
                    <a:pt x="75" y="74"/>
                  </a:lnTo>
                  <a:lnTo>
                    <a:pt x="76" y="73"/>
                  </a:lnTo>
                  <a:lnTo>
                    <a:pt x="77" y="71"/>
                  </a:lnTo>
                  <a:lnTo>
                    <a:pt x="77" y="69"/>
                  </a:lnTo>
                  <a:lnTo>
                    <a:pt x="78" y="67"/>
                  </a:lnTo>
                  <a:lnTo>
                    <a:pt x="80" y="67"/>
                  </a:lnTo>
                  <a:lnTo>
                    <a:pt x="82" y="68"/>
                  </a:lnTo>
                  <a:lnTo>
                    <a:pt x="82" y="67"/>
                  </a:lnTo>
                  <a:lnTo>
                    <a:pt x="83" y="65"/>
                  </a:lnTo>
                  <a:lnTo>
                    <a:pt x="83" y="63"/>
                  </a:lnTo>
                  <a:lnTo>
                    <a:pt x="85" y="63"/>
                  </a:lnTo>
                  <a:lnTo>
                    <a:pt x="85" y="65"/>
                  </a:lnTo>
                  <a:lnTo>
                    <a:pt x="84" y="66"/>
                  </a:lnTo>
                  <a:lnTo>
                    <a:pt x="83" y="67"/>
                  </a:lnTo>
                  <a:lnTo>
                    <a:pt x="83" y="70"/>
                  </a:lnTo>
                  <a:lnTo>
                    <a:pt x="84" y="71"/>
                  </a:lnTo>
                  <a:lnTo>
                    <a:pt x="86" y="70"/>
                  </a:lnTo>
                  <a:lnTo>
                    <a:pt x="88" y="68"/>
                  </a:lnTo>
                  <a:lnTo>
                    <a:pt x="89" y="66"/>
                  </a:lnTo>
                  <a:lnTo>
                    <a:pt x="91" y="64"/>
                  </a:lnTo>
                  <a:lnTo>
                    <a:pt x="92" y="63"/>
                  </a:lnTo>
                  <a:lnTo>
                    <a:pt x="92" y="62"/>
                  </a:lnTo>
                  <a:lnTo>
                    <a:pt x="91" y="60"/>
                  </a:lnTo>
                  <a:lnTo>
                    <a:pt x="91" y="57"/>
                  </a:lnTo>
                  <a:lnTo>
                    <a:pt x="91" y="54"/>
                  </a:lnTo>
                  <a:lnTo>
                    <a:pt x="92" y="53"/>
                  </a:lnTo>
                  <a:lnTo>
                    <a:pt x="93" y="51"/>
                  </a:lnTo>
                  <a:lnTo>
                    <a:pt x="94" y="49"/>
                  </a:lnTo>
                  <a:lnTo>
                    <a:pt x="94" y="47"/>
                  </a:lnTo>
                  <a:lnTo>
                    <a:pt x="94" y="44"/>
                  </a:lnTo>
                  <a:lnTo>
                    <a:pt x="94" y="42"/>
                  </a:lnTo>
                  <a:lnTo>
                    <a:pt x="93" y="39"/>
                  </a:lnTo>
                  <a:lnTo>
                    <a:pt x="94" y="36"/>
                  </a:lnTo>
                  <a:lnTo>
                    <a:pt x="97" y="34"/>
                  </a:lnTo>
                  <a:lnTo>
                    <a:pt x="99" y="35"/>
                  </a:lnTo>
                  <a:lnTo>
                    <a:pt x="99" y="34"/>
                  </a:lnTo>
                  <a:lnTo>
                    <a:pt x="99" y="32"/>
                  </a:lnTo>
                  <a:lnTo>
                    <a:pt x="100" y="30"/>
                  </a:lnTo>
                  <a:lnTo>
                    <a:pt x="100" y="28"/>
                  </a:lnTo>
                  <a:lnTo>
                    <a:pt x="101" y="28"/>
                  </a:lnTo>
                  <a:lnTo>
                    <a:pt x="103" y="26"/>
                  </a:lnTo>
                  <a:lnTo>
                    <a:pt x="103" y="25"/>
                  </a:lnTo>
                  <a:lnTo>
                    <a:pt x="103" y="24"/>
                  </a:lnTo>
                  <a:lnTo>
                    <a:pt x="104" y="22"/>
                  </a:lnTo>
                  <a:lnTo>
                    <a:pt x="103" y="20"/>
                  </a:lnTo>
                  <a:lnTo>
                    <a:pt x="103" y="18"/>
                  </a:lnTo>
                  <a:lnTo>
                    <a:pt x="102" y="16"/>
                  </a:lnTo>
                  <a:lnTo>
                    <a:pt x="101" y="15"/>
                  </a:lnTo>
                  <a:lnTo>
                    <a:pt x="100" y="13"/>
                  </a:lnTo>
                  <a:lnTo>
                    <a:pt x="99" y="11"/>
                  </a:lnTo>
                  <a:lnTo>
                    <a:pt x="98" y="8"/>
                  </a:lnTo>
                  <a:lnTo>
                    <a:pt x="97" y="6"/>
                  </a:lnTo>
                  <a:lnTo>
                    <a:pt x="98" y="4"/>
                  </a:lnTo>
                  <a:lnTo>
                    <a:pt x="98" y="2"/>
                  </a:lnTo>
                  <a:lnTo>
                    <a:pt x="97" y="1"/>
                  </a:lnTo>
                  <a:lnTo>
                    <a:pt x="96" y="1"/>
                  </a:lnTo>
                  <a:lnTo>
                    <a:pt x="95" y="1"/>
                  </a:lnTo>
                  <a:lnTo>
                    <a:pt x="93" y="0"/>
                  </a:lnTo>
                  <a:close/>
                </a:path>
              </a:pathLst>
            </a:custGeom>
            <a:grpFill/>
            <a:ln w="6350">
              <a:solidFill>
                <a:schemeClr val="bg1"/>
              </a:solidFill>
              <a:prstDash val="solid"/>
              <a:round/>
              <a:headEnd/>
              <a:tailEnd type="none" w="med" len="med"/>
            </a:ln>
          </p:spPr>
          <p:txBody>
            <a:bodyPr wrap="none" anchor="ctr" anchorCtr="1">
              <a:normAutofit/>
            </a:bodyPr>
            <a:lstStyle/>
            <a:p>
              <a:pPr algn="ctr" fontAlgn="base">
                <a:spcBef>
                  <a:spcPct val="0"/>
                </a:spcBef>
                <a:spcAft>
                  <a:spcPct val="0"/>
                </a:spcAft>
              </a:pPr>
              <a:endParaRPr lang="en-US" sz="1600" dirty="0">
                <a:solidFill>
                  <a:srgbClr val="000000"/>
                </a:solidFill>
              </a:endParaRPr>
            </a:p>
          </p:txBody>
        </p:sp>
        <p:sp>
          <p:nvSpPr>
            <p:cNvPr id="38" name="D486"/>
            <p:cNvSpPr>
              <a:spLocks/>
            </p:cNvSpPr>
            <p:nvPr/>
          </p:nvSpPr>
          <p:spPr bwMode="gray">
            <a:xfrm>
              <a:off x="26641560" y="5715080"/>
              <a:ext cx="3" cy="5"/>
            </a:xfrm>
            <a:custGeom>
              <a:avLst/>
              <a:gdLst>
                <a:gd name="T0" fmla="*/ 1 w 3"/>
                <a:gd name="T1" fmla="*/ 1 h 5"/>
                <a:gd name="T2" fmla="*/ 0 w 3"/>
                <a:gd name="T3" fmla="*/ 4 h 5"/>
                <a:gd name="T4" fmla="*/ 0 w 3"/>
                <a:gd name="T5" fmla="*/ 5 h 5"/>
                <a:gd name="T6" fmla="*/ 2 w 3"/>
                <a:gd name="T7" fmla="*/ 5 h 5"/>
                <a:gd name="T8" fmla="*/ 3 w 3"/>
                <a:gd name="T9" fmla="*/ 2 h 5"/>
                <a:gd name="T10" fmla="*/ 2 w 3"/>
                <a:gd name="T11" fmla="*/ 2 h 5"/>
                <a:gd name="T12" fmla="*/ 3 w 3"/>
                <a:gd name="T13" fmla="*/ 0 h 5"/>
                <a:gd name="T14" fmla="*/ 1 w 3"/>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1" y="1"/>
                  </a:moveTo>
                  <a:lnTo>
                    <a:pt x="0" y="4"/>
                  </a:lnTo>
                  <a:lnTo>
                    <a:pt x="0" y="5"/>
                  </a:lnTo>
                  <a:lnTo>
                    <a:pt x="2" y="5"/>
                  </a:lnTo>
                  <a:lnTo>
                    <a:pt x="3" y="2"/>
                  </a:lnTo>
                  <a:lnTo>
                    <a:pt x="2" y="2"/>
                  </a:lnTo>
                  <a:lnTo>
                    <a:pt x="3" y="0"/>
                  </a:lnTo>
                  <a:lnTo>
                    <a:pt x="1" y="1"/>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39" name="D487"/>
            <p:cNvSpPr>
              <a:spLocks/>
            </p:cNvSpPr>
            <p:nvPr/>
          </p:nvSpPr>
          <p:spPr bwMode="gray">
            <a:xfrm>
              <a:off x="26641504" y="5715122"/>
              <a:ext cx="23" cy="17"/>
            </a:xfrm>
            <a:custGeom>
              <a:avLst/>
              <a:gdLst>
                <a:gd name="T0" fmla="*/ 19 w 23"/>
                <a:gd name="T1" fmla="*/ 10 h 17"/>
                <a:gd name="T2" fmla="*/ 20 w 23"/>
                <a:gd name="T3" fmla="*/ 8 h 17"/>
                <a:gd name="T4" fmla="*/ 21 w 23"/>
                <a:gd name="T5" fmla="*/ 7 h 17"/>
                <a:gd name="T6" fmla="*/ 22 w 23"/>
                <a:gd name="T7" fmla="*/ 7 h 17"/>
                <a:gd name="T8" fmla="*/ 23 w 23"/>
                <a:gd name="T9" fmla="*/ 6 h 17"/>
                <a:gd name="T10" fmla="*/ 23 w 23"/>
                <a:gd name="T11" fmla="*/ 5 h 17"/>
                <a:gd name="T12" fmla="*/ 22 w 23"/>
                <a:gd name="T13" fmla="*/ 3 h 17"/>
                <a:gd name="T14" fmla="*/ 22 w 23"/>
                <a:gd name="T15" fmla="*/ 1 h 17"/>
                <a:gd name="T16" fmla="*/ 20 w 23"/>
                <a:gd name="T17" fmla="*/ 1 h 17"/>
                <a:gd name="T18" fmla="*/ 19 w 23"/>
                <a:gd name="T19" fmla="*/ 0 h 17"/>
                <a:gd name="T20" fmla="*/ 17 w 23"/>
                <a:gd name="T21" fmla="*/ 0 h 17"/>
                <a:gd name="T22" fmla="*/ 15 w 23"/>
                <a:gd name="T23" fmla="*/ 0 h 17"/>
                <a:gd name="T24" fmla="*/ 14 w 23"/>
                <a:gd name="T25" fmla="*/ 1 h 17"/>
                <a:gd name="T26" fmla="*/ 13 w 23"/>
                <a:gd name="T27" fmla="*/ 2 h 17"/>
                <a:gd name="T28" fmla="*/ 13 w 23"/>
                <a:gd name="T29" fmla="*/ 3 h 17"/>
                <a:gd name="T30" fmla="*/ 11 w 23"/>
                <a:gd name="T31" fmla="*/ 4 h 17"/>
                <a:gd name="T32" fmla="*/ 9 w 23"/>
                <a:gd name="T33" fmla="*/ 4 h 17"/>
                <a:gd name="T34" fmla="*/ 8 w 23"/>
                <a:gd name="T35" fmla="*/ 4 h 17"/>
                <a:gd name="T36" fmla="*/ 6 w 23"/>
                <a:gd name="T37" fmla="*/ 4 h 17"/>
                <a:gd name="T38" fmla="*/ 4 w 23"/>
                <a:gd name="T39" fmla="*/ 6 h 17"/>
                <a:gd name="T40" fmla="*/ 2 w 23"/>
                <a:gd name="T41" fmla="*/ 8 h 17"/>
                <a:gd name="T42" fmla="*/ 0 w 23"/>
                <a:gd name="T43" fmla="*/ 10 h 17"/>
                <a:gd name="T44" fmla="*/ 1 w 23"/>
                <a:gd name="T45" fmla="*/ 10 h 17"/>
                <a:gd name="T46" fmla="*/ 2 w 23"/>
                <a:gd name="T47" fmla="*/ 11 h 17"/>
                <a:gd name="T48" fmla="*/ 3 w 23"/>
                <a:gd name="T49" fmla="*/ 12 h 17"/>
                <a:gd name="T50" fmla="*/ 3 w 23"/>
                <a:gd name="T51" fmla="*/ 13 h 17"/>
                <a:gd name="T52" fmla="*/ 4 w 23"/>
                <a:gd name="T53" fmla="*/ 15 h 17"/>
                <a:gd name="T54" fmla="*/ 5 w 23"/>
                <a:gd name="T55" fmla="*/ 16 h 17"/>
                <a:gd name="T56" fmla="*/ 6 w 23"/>
                <a:gd name="T57" fmla="*/ 17 h 17"/>
                <a:gd name="T58" fmla="*/ 8 w 23"/>
                <a:gd name="T59" fmla="*/ 17 h 17"/>
                <a:gd name="T60" fmla="*/ 8 w 23"/>
                <a:gd name="T61" fmla="*/ 15 h 17"/>
                <a:gd name="T62" fmla="*/ 10 w 23"/>
                <a:gd name="T63" fmla="*/ 13 h 17"/>
                <a:gd name="T64" fmla="*/ 10 w 23"/>
                <a:gd name="T65" fmla="*/ 11 h 17"/>
                <a:gd name="T66" fmla="*/ 12 w 23"/>
                <a:gd name="T67" fmla="*/ 10 h 17"/>
                <a:gd name="T68" fmla="*/ 14 w 23"/>
                <a:gd name="T69" fmla="*/ 9 h 17"/>
                <a:gd name="T70" fmla="*/ 17 w 23"/>
                <a:gd name="T71" fmla="*/ 10 h 17"/>
                <a:gd name="T72" fmla="*/ 19 w 23"/>
                <a:gd name="T73" fmla="*/ 11 h 17"/>
                <a:gd name="T74" fmla="*/ 19 w 23"/>
                <a:gd name="T75" fmla="*/ 10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17"/>
                <a:gd name="T116" fmla="*/ 23 w 23"/>
                <a:gd name="T117" fmla="*/ 17 h 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17">
                  <a:moveTo>
                    <a:pt x="19" y="10"/>
                  </a:moveTo>
                  <a:lnTo>
                    <a:pt x="20" y="8"/>
                  </a:lnTo>
                  <a:lnTo>
                    <a:pt x="21" y="7"/>
                  </a:lnTo>
                  <a:lnTo>
                    <a:pt x="22" y="7"/>
                  </a:lnTo>
                  <a:lnTo>
                    <a:pt x="23" y="6"/>
                  </a:lnTo>
                  <a:lnTo>
                    <a:pt x="23" y="5"/>
                  </a:lnTo>
                  <a:lnTo>
                    <a:pt x="22" y="3"/>
                  </a:lnTo>
                  <a:lnTo>
                    <a:pt x="22" y="1"/>
                  </a:lnTo>
                  <a:lnTo>
                    <a:pt x="20" y="1"/>
                  </a:lnTo>
                  <a:lnTo>
                    <a:pt x="19" y="0"/>
                  </a:lnTo>
                  <a:lnTo>
                    <a:pt x="17" y="0"/>
                  </a:lnTo>
                  <a:lnTo>
                    <a:pt x="15" y="0"/>
                  </a:lnTo>
                  <a:lnTo>
                    <a:pt x="14" y="1"/>
                  </a:lnTo>
                  <a:lnTo>
                    <a:pt x="13" y="2"/>
                  </a:lnTo>
                  <a:lnTo>
                    <a:pt x="13" y="3"/>
                  </a:lnTo>
                  <a:lnTo>
                    <a:pt x="11" y="4"/>
                  </a:lnTo>
                  <a:lnTo>
                    <a:pt x="9" y="4"/>
                  </a:lnTo>
                  <a:lnTo>
                    <a:pt x="8" y="4"/>
                  </a:lnTo>
                  <a:lnTo>
                    <a:pt x="6" y="4"/>
                  </a:lnTo>
                  <a:lnTo>
                    <a:pt x="4" y="6"/>
                  </a:lnTo>
                  <a:lnTo>
                    <a:pt x="2" y="8"/>
                  </a:lnTo>
                  <a:lnTo>
                    <a:pt x="0" y="10"/>
                  </a:lnTo>
                  <a:lnTo>
                    <a:pt x="1" y="10"/>
                  </a:lnTo>
                  <a:lnTo>
                    <a:pt x="2" y="11"/>
                  </a:lnTo>
                  <a:lnTo>
                    <a:pt x="3" y="12"/>
                  </a:lnTo>
                  <a:lnTo>
                    <a:pt x="3" y="13"/>
                  </a:lnTo>
                  <a:lnTo>
                    <a:pt x="4" y="15"/>
                  </a:lnTo>
                  <a:lnTo>
                    <a:pt x="5" y="16"/>
                  </a:lnTo>
                  <a:lnTo>
                    <a:pt x="6" y="17"/>
                  </a:lnTo>
                  <a:lnTo>
                    <a:pt x="8" y="17"/>
                  </a:lnTo>
                  <a:lnTo>
                    <a:pt x="8" y="15"/>
                  </a:lnTo>
                  <a:lnTo>
                    <a:pt x="10" y="13"/>
                  </a:lnTo>
                  <a:lnTo>
                    <a:pt x="10" y="11"/>
                  </a:lnTo>
                  <a:lnTo>
                    <a:pt x="12" y="10"/>
                  </a:lnTo>
                  <a:lnTo>
                    <a:pt x="14" y="9"/>
                  </a:lnTo>
                  <a:lnTo>
                    <a:pt x="17" y="10"/>
                  </a:lnTo>
                  <a:lnTo>
                    <a:pt x="19" y="11"/>
                  </a:lnTo>
                  <a:lnTo>
                    <a:pt x="19" y="10"/>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40" name="D488"/>
            <p:cNvSpPr>
              <a:spLocks/>
            </p:cNvSpPr>
            <p:nvPr/>
          </p:nvSpPr>
          <p:spPr bwMode="gray">
            <a:xfrm>
              <a:off x="26641527" y="5715119"/>
              <a:ext cx="3" cy="4"/>
            </a:xfrm>
            <a:custGeom>
              <a:avLst/>
              <a:gdLst>
                <a:gd name="T0" fmla="*/ 2 w 3"/>
                <a:gd name="T1" fmla="*/ 2 h 4"/>
                <a:gd name="T2" fmla="*/ 2 w 3"/>
                <a:gd name="T3" fmla="*/ 4 h 4"/>
                <a:gd name="T4" fmla="*/ 1 w 3"/>
                <a:gd name="T5" fmla="*/ 4 h 4"/>
                <a:gd name="T6" fmla="*/ 0 w 3"/>
                <a:gd name="T7" fmla="*/ 4 h 4"/>
                <a:gd name="T8" fmla="*/ 1 w 3"/>
                <a:gd name="T9" fmla="*/ 2 h 4"/>
                <a:gd name="T10" fmla="*/ 3 w 3"/>
                <a:gd name="T11" fmla="*/ 1 h 4"/>
                <a:gd name="T12" fmla="*/ 3 w 3"/>
                <a:gd name="T13" fmla="*/ 0 h 4"/>
                <a:gd name="T14" fmla="*/ 2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2"/>
                  </a:moveTo>
                  <a:lnTo>
                    <a:pt x="2" y="4"/>
                  </a:lnTo>
                  <a:lnTo>
                    <a:pt x="1" y="4"/>
                  </a:lnTo>
                  <a:lnTo>
                    <a:pt x="0" y="4"/>
                  </a:lnTo>
                  <a:lnTo>
                    <a:pt x="1" y="2"/>
                  </a:lnTo>
                  <a:lnTo>
                    <a:pt x="3" y="1"/>
                  </a:lnTo>
                  <a:lnTo>
                    <a:pt x="3" y="0"/>
                  </a:lnTo>
                  <a:lnTo>
                    <a:pt x="2" y="2"/>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41" name="D489"/>
            <p:cNvSpPr>
              <a:spLocks/>
            </p:cNvSpPr>
            <p:nvPr/>
          </p:nvSpPr>
          <p:spPr bwMode="gray">
            <a:xfrm>
              <a:off x="26641480" y="5715126"/>
              <a:ext cx="22" cy="30"/>
            </a:xfrm>
            <a:custGeom>
              <a:avLst/>
              <a:gdLst>
                <a:gd name="T0" fmla="*/ 13 w 22"/>
                <a:gd name="T1" fmla="*/ 1 h 30"/>
                <a:gd name="T2" fmla="*/ 15 w 22"/>
                <a:gd name="T3" fmla="*/ 4 h 30"/>
                <a:gd name="T4" fmla="*/ 19 w 22"/>
                <a:gd name="T5" fmla="*/ 3 h 30"/>
                <a:gd name="T6" fmla="*/ 18 w 22"/>
                <a:gd name="T7" fmla="*/ 7 h 30"/>
                <a:gd name="T8" fmla="*/ 21 w 22"/>
                <a:gd name="T9" fmla="*/ 8 h 30"/>
                <a:gd name="T10" fmla="*/ 22 w 22"/>
                <a:gd name="T11" fmla="*/ 10 h 30"/>
                <a:gd name="T12" fmla="*/ 22 w 22"/>
                <a:gd name="T13" fmla="*/ 12 h 30"/>
                <a:gd name="T14" fmla="*/ 20 w 22"/>
                <a:gd name="T15" fmla="*/ 14 h 30"/>
                <a:gd name="T16" fmla="*/ 18 w 22"/>
                <a:gd name="T17" fmla="*/ 19 h 30"/>
                <a:gd name="T18" fmla="*/ 17 w 22"/>
                <a:gd name="T19" fmla="*/ 24 h 30"/>
                <a:gd name="T20" fmla="*/ 15 w 22"/>
                <a:gd name="T21" fmla="*/ 26 h 30"/>
                <a:gd name="T22" fmla="*/ 13 w 22"/>
                <a:gd name="T23" fmla="*/ 29 h 30"/>
                <a:gd name="T24" fmla="*/ 11 w 22"/>
                <a:gd name="T25" fmla="*/ 30 h 30"/>
                <a:gd name="T26" fmla="*/ 10 w 22"/>
                <a:gd name="T27" fmla="*/ 26 h 30"/>
                <a:gd name="T28" fmla="*/ 11 w 22"/>
                <a:gd name="T29" fmla="*/ 24 h 30"/>
                <a:gd name="T30" fmla="*/ 9 w 22"/>
                <a:gd name="T31" fmla="*/ 25 h 30"/>
                <a:gd name="T32" fmla="*/ 9 w 22"/>
                <a:gd name="T33" fmla="*/ 29 h 30"/>
                <a:gd name="T34" fmla="*/ 6 w 22"/>
                <a:gd name="T35" fmla="*/ 27 h 30"/>
                <a:gd name="T36" fmla="*/ 6 w 22"/>
                <a:gd name="T37" fmla="*/ 23 h 30"/>
                <a:gd name="T38" fmla="*/ 7 w 22"/>
                <a:gd name="T39" fmla="*/ 19 h 30"/>
                <a:gd name="T40" fmla="*/ 9 w 22"/>
                <a:gd name="T41" fmla="*/ 16 h 30"/>
                <a:gd name="T42" fmla="*/ 8 w 22"/>
                <a:gd name="T43" fmla="*/ 14 h 30"/>
                <a:gd name="T44" fmla="*/ 7 w 22"/>
                <a:gd name="T45" fmla="*/ 10 h 30"/>
                <a:gd name="T46" fmla="*/ 5 w 22"/>
                <a:gd name="T47" fmla="*/ 9 h 30"/>
                <a:gd name="T48" fmla="*/ 6 w 22"/>
                <a:gd name="T49" fmla="*/ 12 h 30"/>
                <a:gd name="T50" fmla="*/ 6 w 22"/>
                <a:gd name="T51" fmla="*/ 14 h 30"/>
                <a:gd name="T52" fmla="*/ 2 w 22"/>
                <a:gd name="T53" fmla="*/ 13 h 30"/>
                <a:gd name="T54" fmla="*/ 1 w 22"/>
                <a:gd name="T55" fmla="*/ 12 h 30"/>
                <a:gd name="T56" fmla="*/ 2 w 22"/>
                <a:gd name="T57" fmla="*/ 10 h 30"/>
                <a:gd name="T58" fmla="*/ 3 w 22"/>
                <a:gd name="T59" fmla="*/ 10 h 30"/>
                <a:gd name="T60" fmla="*/ 2 w 22"/>
                <a:gd name="T61" fmla="*/ 9 h 30"/>
                <a:gd name="T62" fmla="*/ 0 w 22"/>
                <a:gd name="T63" fmla="*/ 8 h 30"/>
                <a:gd name="T64" fmla="*/ 2 w 22"/>
                <a:gd name="T65" fmla="*/ 6 h 30"/>
                <a:gd name="T66" fmla="*/ 5 w 22"/>
                <a:gd name="T67" fmla="*/ 5 h 30"/>
                <a:gd name="T68" fmla="*/ 7 w 22"/>
                <a:gd name="T69" fmla="*/ 4 h 30"/>
                <a:gd name="T70" fmla="*/ 9 w 22"/>
                <a:gd name="T71" fmla="*/ 1 h 30"/>
                <a:gd name="T72" fmla="*/ 12 w 22"/>
                <a:gd name="T73" fmla="*/ 1 h 30"/>
                <a:gd name="T74" fmla="*/ 12 w 22"/>
                <a:gd name="T75" fmla="*/ 1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
                <a:gd name="T115" fmla="*/ 0 h 30"/>
                <a:gd name="T116" fmla="*/ 22 w 22"/>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 h="30">
                  <a:moveTo>
                    <a:pt x="12" y="1"/>
                  </a:moveTo>
                  <a:lnTo>
                    <a:pt x="13" y="1"/>
                  </a:lnTo>
                  <a:lnTo>
                    <a:pt x="13" y="2"/>
                  </a:lnTo>
                  <a:lnTo>
                    <a:pt x="15" y="4"/>
                  </a:lnTo>
                  <a:lnTo>
                    <a:pt x="17" y="4"/>
                  </a:lnTo>
                  <a:lnTo>
                    <a:pt x="19" y="3"/>
                  </a:lnTo>
                  <a:lnTo>
                    <a:pt x="19" y="4"/>
                  </a:lnTo>
                  <a:lnTo>
                    <a:pt x="18" y="7"/>
                  </a:lnTo>
                  <a:lnTo>
                    <a:pt x="19" y="7"/>
                  </a:lnTo>
                  <a:lnTo>
                    <a:pt x="21" y="8"/>
                  </a:lnTo>
                  <a:lnTo>
                    <a:pt x="21" y="9"/>
                  </a:lnTo>
                  <a:lnTo>
                    <a:pt x="22" y="10"/>
                  </a:lnTo>
                  <a:lnTo>
                    <a:pt x="22" y="11"/>
                  </a:lnTo>
                  <a:lnTo>
                    <a:pt x="22" y="12"/>
                  </a:lnTo>
                  <a:lnTo>
                    <a:pt x="21" y="13"/>
                  </a:lnTo>
                  <a:lnTo>
                    <a:pt x="20" y="14"/>
                  </a:lnTo>
                  <a:lnTo>
                    <a:pt x="19" y="16"/>
                  </a:lnTo>
                  <a:lnTo>
                    <a:pt x="18" y="19"/>
                  </a:lnTo>
                  <a:lnTo>
                    <a:pt x="17" y="21"/>
                  </a:lnTo>
                  <a:lnTo>
                    <a:pt x="17" y="24"/>
                  </a:lnTo>
                  <a:lnTo>
                    <a:pt x="16" y="26"/>
                  </a:lnTo>
                  <a:lnTo>
                    <a:pt x="15" y="26"/>
                  </a:lnTo>
                  <a:lnTo>
                    <a:pt x="13" y="27"/>
                  </a:lnTo>
                  <a:lnTo>
                    <a:pt x="13" y="29"/>
                  </a:lnTo>
                  <a:lnTo>
                    <a:pt x="12" y="30"/>
                  </a:lnTo>
                  <a:lnTo>
                    <a:pt x="11" y="30"/>
                  </a:lnTo>
                  <a:lnTo>
                    <a:pt x="11" y="28"/>
                  </a:lnTo>
                  <a:lnTo>
                    <a:pt x="10" y="26"/>
                  </a:lnTo>
                  <a:lnTo>
                    <a:pt x="10" y="24"/>
                  </a:lnTo>
                  <a:lnTo>
                    <a:pt x="11" y="24"/>
                  </a:lnTo>
                  <a:lnTo>
                    <a:pt x="9" y="23"/>
                  </a:lnTo>
                  <a:lnTo>
                    <a:pt x="9" y="25"/>
                  </a:lnTo>
                  <a:lnTo>
                    <a:pt x="10" y="27"/>
                  </a:lnTo>
                  <a:lnTo>
                    <a:pt x="9" y="29"/>
                  </a:lnTo>
                  <a:lnTo>
                    <a:pt x="7" y="28"/>
                  </a:lnTo>
                  <a:lnTo>
                    <a:pt x="6" y="27"/>
                  </a:lnTo>
                  <a:lnTo>
                    <a:pt x="6" y="25"/>
                  </a:lnTo>
                  <a:lnTo>
                    <a:pt x="6" y="23"/>
                  </a:lnTo>
                  <a:lnTo>
                    <a:pt x="6" y="21"/>
                  </a:lnTo>
                  <a:lnTo>
                    <a:pt x="7" y="19"/>
                  </a:lnTo>
                  <a:lnTo>
                    <a:pt x="8" y="18"/>
                  </a:lnTo>
                  <a:lnTo>
                    <a:pt x="9" y="16"/>
                  </a:lnTo>
                  <a:lnTo>
                    <a:pt x="9" y="14"/>
                  </a:lnTo>
                  <a:lnTo>
                    <a:pt x="8" y="14"/>
                  </a:lnTo>
                  <a:lnTo>
                    <a:pt x="8" y="12"/>
                  </a:lnTo>
                  <a:lnTo>
                    <a:pt x="7" y="10"/>
                  </a:lnTo>
                  <a:lnTo>
                    <a:pt x="6" y="8"/>
                  </a:lnTo>
                  <a:lnTo>
                    <a:pt x="5" y="9"/>
                  </a:lnTo>
                  <a:lnTo>
                    <a:pt x="5" y="11"/>
                  </a:lnTo>
                  <a:lnTo>
                    <a:pt x="6" y="12"/>
                  </a:lnTo>
                  <a:lnTo>
                    <a:pt x="7" y="12"/>
                  </a:lnTo>
                  <a:lnTo>
                    <a:pt x="6" y="14"/>
                  </a:lnTo>
                  <a:lnTo>
                    <a:pt x="4" y="13"/>
                  </a:lnTo>
                  <a:lnTo>
                    <a:pt x="2" y="13"/>
                  </a:lnTo>
                  <a:lnTo>
                    <a:pt x="1" y="14"/>
                  </a:lnTo>
                  <a:lnTo>
                    <a:pt x="1" y="12"/>
                  </a:lnTo>
                  <a:lnTo>
                    <a:pt x="1" y="10"/>
                  </a:lnTo>
                  <a:lnTo>
                    <a:pt x="2" y="10"/>
                  </a:lnTo>
                  <a:lnTo>
                    <a:pt x="3" y="12"/>
                  </a:lnTo>
                  <a:lnTo>
                    <a:pt x="3" y="10"/>
                  </a:lnTo>
                  <a:lnTo>
                    <a:pt x="2" y="10"/>
                  </a:lnTo>
                  <a:lnTo>
                    <a:pt x="2" y="9"/>
                  </a:lnTo>
                  <a:lnTo>
                    <a:pt x="1" y="9"/>
                  </a:lnTo>
                  <a:lnTo>
                    <a:pt x="0" y="8"/>
                  </a:lnTo>
                  <a:lnTo>
                    <a:pt x="1" y="7"/>
                  </a:lnTo>
                  <a:lnTo>
                    <a:pt x="2" y="6"/>
                  </a:lnTo>
                  <a:lnTo>
                    <a:pt x="3" y="5"/>
                  </a:lnTo>
                  <a:lnTo>
                    <a:pt x="5" y="5"/>
                  </a:lnTo>
                  <a:lnTo>
                    <a:pt x="6" y="4"/>
                  </a:lnTo>
                  <a:lnTo>
                    <a:pt x="7" y="4"/>
                  </a:lnTo>
                  <a:lnTo>
                    <a:pt x="8" y="2"/>
                  </a:lnTo>
                  <a:lnTo>
                    <a:pt x="9" y="1"/>
                  </a:lnTo>
                  <a:lnTo>
                    <a:pt x="11" y="0"/>
                  </a:lnTo>
                  <a:lnTo>
                    <a:pt x="12" y="1"/>
                  </a:lnTo>
                  <a:lnTo>
                    <a:pt x="11" y="1"/>
                  </a:lnTo>
                  <a:lnTo>
                    <a:pt x="12" y="1"/>
                  </a:lnTo>
                  <a:close/>
                </a:path>
              </a:pathLst>
            </a:custGeom>
            <a:grpFill/>
            <a:ln w="6350">
              <a:solidFill>
                <a:schemeClr val="bg1"/>
              </a:solidFill>
              <a:prstDash val="solid"/>
              <a:round/>
              <a:headEnd/>
              <a:tailEnd type="none" w="med" len="med"/>
            </a:ln>
          </p:spPr>
          <p:txBody>
            <a:bodyPr wrap="none" anchor="ctr" anchorCtr="1">
              <a:normAutofit fontScale="40000" lnSpcReduction="20000"/>
            </a:bodyPr>
            <a:lstStyle/>
            <a:p>
              <a:pPr algn="ctr" fontAlgn="base">
                <a:spcBef>
                  <a:spcPct val="0"/>
                </a:spcBef>
                <a:spcAft>
                  <a:spcPct val="0"/>
                </a:spcAft>
              </a:pPr>
              <a:endParaRPr lang="en-US" sz="1600" dirty="0">
                <a:solidFill>
                  <a:srgbClr val="000000"/>
                </a:solidFill>
              </a:endParaRPr>
            </a:p>
          </p:txBody>
        </p:sp>
        <p:sp>
          <p:nvSpPr>
            <p:cNvPr id="42" name="D490"/>
            <p:cNvSpPr>
              <a:spLocks/>
            </p:cNvSpPr>
            <p:nvPr/>
          </p:nvSpPr>
          <p:spPr bwMode="gray">
            <a:xfrm>
              <a:off x="26641484" y="5715141"/>
              <a:ext cx="1" cy="4"/>
            </a:xfrm>
            <a:custGeom>
              <a:avLst/>
              <a:gdLst>
                <a:gd name="T0" fmla="*/ 1 w 1"/>
                <a:gd name="T1" fmla="*/ 1 h 4"/>
                <a:gd name="T2" fmla="*/ 0 w 1"/>
                <a:gd name="T3" fmla="*/ 4 h 4"/>
                <a:gd name="T4" fmla="*/ 0 w 1"/>
                <a:gd name="T5" fmla="*/ 3 h 4"/>
                <a:gd name="T6" fmla="*/ 0 w 1"/>
                <a:gd name="T7" fmla="*/ 1 h 4"/>
                <a:gd name="T8" fmla="*/ 0 w 1"/>
                <a:gd name="T9" fmla="*/ 0 h 4"/>
                <a:gd name="T10" fmla="*/ 1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1"/>
                  </a:moveTo>
                  <a:lnTo>
                    <a:pt x="0" y="4"/>
                  </a:lnTo>
                  <a:lnTo>
                    <a:pt x="0" y="3"/>
                  </a:lnTo>
                  <a:lnTo>
                    <a:pt x="0" y="1"/>
                  </a:lnTo>
                  <a:lnTo>
                    <a:pt x="0" y="0"/>
                  </a:lnTo>
                  <a:lnTo>
                    <a:pt x="1" y="1"/>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43" name="D491"/>
            <p:cNvSpPr>
              <a:spLocks/>
            </p:cNvSpPr>
            <p:nvPr/>
          </p:nvSpPr>
          <p:spPr bwMode="gray">
            <a:xfrm>
              <a:off x="26641492" y="5715159"/>
              <a:ext cx="1" cy="4"/>
            </a:xfrm>
            <a:custGeom>
              <a:avLst/>
              <a:gdLst>
                <a:gd name="T0" fmla="*/ 1 w 1"/>
                <a:gd name="T1" fmla="*/ 4 h 4"/>
                <a:gd name="T2" fmla="*/ 0 w 1"/>
                <a:gd name="T3" fmla="*/ 3 h 4"/>
                <a:gd name="T4" fmla="*/ 1 w 1"/>
                <a:gd name="T5" fmla="*/ 1 h 4"/>
                <a:gd name="T6" fmla="*/ 1 w 1"/>
                <a:gd name="T7" fmla="*/ 0 h 4"/>
                <a:gd name="T8" fmla="*/ 1 w 1"/>
                <a:gd name="T9" fmla="*/ 1 h 4"/>
                <a:gd name="T10" fmla="*/ 1 w 1"/>
                <a:gd name="T11" fmla="*/ 4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4"/>
                  </a:moveTo>
                  <a:lnTo>
                    <a:pt x="0" y="3"/>
                  </a:lnTo>
                  <a:lnTo>
                    <a:pt x="1" y="1"/>
                  </a:lnTo>
                  <a:lnTo>
                    <a:pt x="1" y="0"/>
                  </a:lnTo>
                  <a:lnTo>
                    <a:pt x="1" y="1"/>
                  </a:lnTo>
                  <a:lnTo>
                    <a:pt x="1" y="4"/>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44" name="D492"/>
            <p:cNvSpPr>
              <a:spLocks/>
            </p:cNvSpPr>
            <p:nvPr/>
          </p:nvSpPr>
          <p:spPr bwMode="gray">
            <a:xfrm>
              <a:off x="26641487" y="5715162"/>
              <a:ext cx="2" cy="2"/>
            </a:xfrm>
            <a:custGeom>
              <a:avLst/>
              <a:gdLst>
                <a:gd name="T0" fmla="*/ 2 w 2"/>
                <a:gd name="T1" fmla="*/ 1 h 2"/>
                <a:gd name="T2" fmla="*/ 2 w 2"/>
                <a:gd name="T3" fmla="*/ 2 h 2"/>
                <a:gd name="T4" fmla="*/ 1 w 2"/>
                <a:gd name="T5" fmla="*/ 2 h 2"/>
                <a:gd name="T6" fmla="*/ 0 w 2"/>
                <a:gd name="T7" fmla="*/ 1 h 2"/>
                <a:gd name="T8" fmla="*/ 1 w 2"/>
                <a:gd name="T9" fmla="*/ 0 h 2"/>
                <a:gd name="T10" fmla="*/ 1 w 2"/>
                <a:gd name="T11" fmla="*/ 1 h 2"/>
                <a:gd name="T12" fmla="*/ 2 w 2"/>
                <a:gd name="T13" fmla="*/ 1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lnTo>
                    <a:pt x="2" y="2"/>
                  </a:lnTo>
                  <a:lnTo>
                    <a:pt x="1" y="2"/>
                  </a:lnTo>
                  <a:lnTo>
                    <a:pt x="0" y="1"/>
                  </a:lnTo>
                  <a:lnTo>
                    <a:pt x="1" y="0"/>
                  </a:lnTo>
                  <a:lnTo>
                    <a:pt x="1" y="1"/>
                  </a:lnTo>
                  <a:lnTo>
                    <a:pt x="2" y="1"/>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45" name="D493"/>
            <p:cNvSpPr>
              <a:spLocks/>
            </p:cNvSpPr>
            <p:nvPr/>
          </p:nvSpPr>
          <p:spPr bwMode="gray">
            <a:xfrm>
              <a:off x="26641471" y="5715139"/>
              <a:ext cx="2" cy="1"/>
            </a:xfrm>
            <a:custGeom>
              <a:avLst/>
              <a:gdLst>
                <a:gd name="T0" fmla="*/ 2 w 2"/>
                <a:gd name="T1" fmla="*/ 1 h 1"/>
                <a:gd name="T2" fmla="*/ 0 w 2"/>
                <a:gd name="T3" fmla="*/ 1 h 1"/>
                <a:gd name="T4" fmla="*/ 0 w 2"/>
                <a:gd name="T5" fmla="*/ 0 h 1"/>
                <a:gd name="T6" fmla="*/ 1 w 2"/>
                <a:gd name="T7" fmla="*/ 0 h 1"/>
                <a:gd name="T8" fmla="*/ 2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1"/>
                  </a:moveTo>
                  <a:lnTo>
                    <a:pt x="0" y="1"/>
                  </a:lnTo>
                  <a:lnTo>
                    <a:pt x="0" y="0"/>
                  </a:lnTo>
                  <a:lnTo>
                    <a:pt x="1" y="0"/>
                  </a:lnTo>
                  <a:lnTo>
                    <a:pt x="2" y="1"/>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46" name="D494"/>
            <p:cNvSpPr>
              <a:spLocks/>
            </p:cNvSpPr>
            <p:nvPr/>
          </p:nvSpPr>
          <p:spPr bwMode="gray">
            <a:xfrm>
              <a:off x="26641474" y="5715135"/>
              <a:ext cx="2" cy="3"/>
            </a:xfrm>
            <a:custGeom>
              <a:avLst/>
              <a:gdLst>
                <a:gd name="T0" fmla="*/ 2 w 2"/>
                <a:gd name="T1" fmla="*/ 2 h 3"/>
                <a:gd name="T2" fmla="*/ 1 w 2"/>
                <a:gd name="T3" fmla="*/ 3 h 3"/>
                <a:gd name="T4" fmla="*/ 0 w 2"/>
                <a:gd name="T5" fmla="*/ 2 h 3"/>
                <a:gd name="T6" fmla="*/ 1 w 2"/>
                <a:gd name="T7" fmla="*/ 0 h 3"/>
                <a:gd name="T8" fmla="*/ 2 w 2"/>
                <a:gd name="T9" fmla="*/ 0 h 3"/>
                <a:gd name="T10" fmla="*/ 2 w 2"/>
                <a:gd name="T11" fmla="*/ 1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1" y="3"/>
                  </a:lnTo>
                  <a:lnTo>
                    <a:pt x="0" y="2"/>
                  </a:lnTo>
                  <a:lnTo>
                    <a:pt x="1" y="0"/>
                  </a:lnTo>
                  <a:lnTo>
                    <a:pt x="2" y="0"/>
                  </a:lnTo>
                  <a:lnTo>
                    <a:pt x="2" y="1"/>
                  </a:lnTo>
                  <a:lnTo>
                    <a:pt x="2" y="2"/>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47" name="D495"/>
            <p:cNvSpPr>
              <a:spLocks/>
            </p:cNvSpPr>
            <p:nvPr/>
          </p:nvSpPr>
          <p:spPr bwMode="gray">
            <a:xfrm>
              <a:off x="26641481" y="5715127"/>
              <a:ext cx="1"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0" y="0"/>
                  </a:lnTo>
                  <a:lnTo>
                    <a:pt x="0" y="1"/>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48" name="D496"/>
            <p:cNvSpPr>
              <a:spLocks/>
            </p:cNvSpPr>
            <p:nvPr/>
          </p:nvSpPr>
          <p:spPr bwMode="gray">
            <a:xfrm>
              <a:off x="26641476" y="5715122"/>
              <a:ext cx="1" cy="3"/>
            </a:xfrm>
            <a:custGeom>
              <a:avLst/>
              <a:gdLst>
                <a:gd name="T0" fmla="*/ 1 w 1"/>
                <a:gd name="T1" fmla="*/ 2 h 3"/>
                <a:gd name="T2" fmla="*/ 0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0" y="3"/>
                  </a:lnTo>
                  <a:lnTo>
                    <a:pt x="0" y="2"/>
                  </a:lnTo>
                  <a:lnTo>
                    <a:pt x="0" y="0"/>
                  </a:lnTo>
                  <a:lnTo>
                    <a:pt x="1" y="2"/>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49" name="D497"/>
            <p:cNvSpPr>
              <a:spLocks/>
            </p:cNvSpPr>
            <p:nvPr/>
          </p:nvSpPr>
          <p:spPr bwMode="gray">
            <a:xfrm>
              <a:off x="26641477" y="5715119"/>
              <a:ext cx="1" cy="3"/>
            </a:xfrm>
            <a:custGeom>
              <a:avLst/>
              <a:gdLst>
                <a:gd name="T0" fmla="*/ 0 w 1"/>
                <a:gd name="T1" fmla="*/ 1 h 3"/>
                <a:gd name="T2" fmla="*/ 0 w 1"/>
                <a:gd name="T3" fmla="*/ 2 h 3"/>
                <a:gd name="T4" fmla="*/ 1 w 1"/>
                <a:gd name="T5" fmla="*/ 3 h 3"/>
                <a:gd name="T6" fmla="*/ 1 w 1"/>
                <a:gd name="T7" fmla="*/ 2 h 3"/>
                <a:gd name="T8" fmla="*/ 1 w 1"/>
                <a:gd name="T9" fmla="*/ 1 h 3"/>
                <a:gd name="T10" fmla="*/ 1 w 1"/>
                <a:gd name="T11" fmla="*/ 0 h 3"/>
                <a:gd name="T12" fmla="*/ 0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1"/>
                  </a:moveTo>
                  <a:lnTo>
                    <a:pt x="0" y="2"/>
                  </a:lnTo>
                  <a:lnTo>
                    <a:pt x="1" y="3"/>
                  </a:lnTo>
                  <a:lnTo>
                    <a:pt x="1" y="2"/>
                  </a:lnTo>
                  <a:lnTo>
                    <a:pt x="1" y="1"/>
                  </a:lnTo>
                  <a:lnTo>
                    <a:pt x="1" y="0"/>
                  </a:lnTo>
                  <a:lnTo>
                    <a:pt x="0" y="1"/>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50" name="D498"/>
            <p:cNvSpPr>
              <a:spLocks/>
            </p:cNvSpPr>
            <p:nvPr/>
          </p:nvSpPr>
          <p:spPr bwMode="gray">
            <a:xfrm>
              <a:off x="26641425" y="5715222"/>
              <a:ext cx="1" cy="2"/>
            </a:xfrm>
            <a:custGeom>
              <a:avLst/>
              <a:gdLst>
                <a:gd name="T0" fmla="*/ 0 w 1"/>
                <a:gd name="T1" fmla="*/ 1 h 2"/>
                <a:gd name="T2" fmla="*/ 0 w 1"/>
                <a:gd name="T3" fmla="*/ 2 h 2"/>
                <a:gd name="T4" fmla="*/ 1 w 1"/>
                <a:gd name="T5" fmla="*/ 1 h 2"/>
                <a:gd name="T6" fmla="*/ 1 w 1"/>
                <a:gd name="T7" fmla="*/ 0 h 2"/>
                <a:gd name="T8" fmla="*/ 0 w 1"/>
                <a:gd name="T9" fmla="*/ 0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2"/>
                  </a:lnTo>
                  <a:lnTo>
                    <a:pt x="1" y="1"/>
                  </a:lnTo>
                  <a:lnTo>
                    <a:pt x="1" y="0"/>
                  </a:lnTo>
                  <a:lnTo>
                    <a:pt x="0" y="0"/>
                  </a:lnTo>
                  <a:lnTo>
                    <a:pt x="0" y="1"/>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51" name="D499"/>
            <p:cNvSpPr>
              <a:spLocks/>
            </p:cNvSpPr>
            <p:nvPr/>
          </p:nvSpPr>
          <p:spPr bwMode="gray">
            <a:xfrm>
              <a:off x="26641428" y="5715221"/>
              <a:ext cx="2" cy="2"/>
            </a:xfrm>
            <a:custGeom>
              <a:avLst/>
              <a:gdLst>
                <a:gd name="T0" fmla="*/ 1 w 2"/>
                <a:gd name="T1" fmla="*/ 2 h 2"/>
                <a:gd name="T2" fmla="*/ 2 w 2"/>
                <a:gd name="T3" fmla="*/ 2 h 2"/>
                <a:gd name="T4" fmla="*/ 2 w 2"/>
                <a:gd name="T5" fmla="*/ 1 h 2"/>
                <a:gd name="T6" fmla="*/ 2 w 2"/>
                <a:gd name="T7" fmla="*/ 0 h 2"/>
                <a:gd name="T8" fmla="*/ 1 w 2"/>
                <a:gd name="T9" fmla="*/ 1 h 2"/>
                <a:gd name="T10" fmla="*/ 0 w 2"/>
                <a:gd name="T11" fmla="*/ 1 h 2"/>
                <a:gd name="T12" fmla="*/ 1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lnTo>
                    <a:pt x="2" y="2"/>
                  </a:lnTo>
                  <a:lnTo>
                    <a:pt x="2" y="1"/>
                  </a:lnTo>
                  <a:lnTo>
                    <a:pt x="2" y="0"/>
                  </a:lnTo>
                  <a:lnTo>
                    <a:pt x="1" y="1"/>
                  </a:lnTo>
                  <a:lnTo>
                    <a:pt x="0" y="1"/>
                  </a:lnTo>
                  <a:lnTo>
                    <a:pt x="1" y="2"/>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52" name="D500"/>
            <p:cNvSpPr>
              <a:spLocks/>
            </p:cNvSpPr>
            <p:nvPr/>
          </p:nvSpPr>
          <p:spPr bwMode="gray">
            <a:xfrm>
              <a:off x="26641461" y="5715198"/>
              <a:ext cx="5" cy="7"/>
            </a:xfrm>
            <a:custGeom>
              <a:avLst/>
              <a:gdLst>
                <a:gd name="T0" fmla="*/ 1 w 5"/>
                <a:gd name="T1" fmla="*/ 4 h 7"/>
                <a:gd name="T2" fmla="*/ 1 w 5"/>
                <a:gd name="T3" fmla="*/ 5 h 7"/>
                <a:gd name="T4" fmla="*/ 0 w 5"/>
                <a:gd name="T5" fmla="*/ 6 h 7"/>
                <a:gd name="T6" fmla="*/ 1 w 5"/>
                <a:gd name="T7" fmla="*/ 7 h 7"/>
                <a:gd name="T8" fmla="*/ 2 w 5"/>
                <a:gd name="T9" fmla="*/ 7 h 7"/>
                <a:gd name="T10" fmla="*/ 2 w 5"/>
                <a:gd name="T11" fmla="*/ 6 h 7"/>
                <a:gd name="T12" fmla="*/ 2 w 5"/>
                <a:gd name="T13" fmla="*/ 5 h 7"/>
                <a:gd name="T14" fmla="*/ 3 w 5"/>
                <a:gd name="T15" fmla="*/ 4 h 7"/>
                <a:gd name="T16" fmla="*/ 4 w 5"/>
                <a:gd name="T17" fmla="*/ 3 h 7"/>
                <a:gd name="T18" fmla="*/ 5 w 5"/>
                <a:gd name="T19" fmla="*/ 3 h 7"/>
                <a:gd name="T20" fmla="*/ 5 w 5"/>
                <a:gd name="T21" fmla="*/ 1 h 7"/>
                <a:gd name="T22" fmla="*/ 5 w 5"/>
                <a:gd name="T23" fmla="*/ 0 h 7"/>
                <a:gd name="T24" fmla="*/ 5 w 5"/>
                <a:gd name="T25" fmla="*/ 1 h 7"/>
                <a:gd name="T26" fmla="*/ 3 w 5"/>
                <a:gd name="T27" fmla="*/ 2 h 7"/>
                <a:gd name="T28" fmla="*/ 2 w 5"/>
                <a:gd name="T29" fmla="*/ 1 h 7"/>
                <a:gd name="T30" fmla="*/ 2 w 5"/>
                <a:gd name="T31" fmla="*/ 2 h 7"/>
                <a:gd name="T32" fmla="*/ 2 w 5"/>
                <a:gd name="T33" fmla="*/ 3 h 7"/>
                <a:gd name="T34" fmla="*/ 1 w 5"/>
                <a:gd name="T35" fmla="*/ 4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7"/>
                <a:gd name="T56" fmla="*/ 5 w 5"/>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7">
                  <a:moveTo>
                    <a:pt x="1" y="4"/>
                  </a:moveTo>
                  <a:lnTo>
                    <a:pt x="1" y="5"/>
                  </a:lnTo>
                  <a:lnTo>
                    <a:pt x="0" y="6"/>
                  </a:lnTo>
                  <a:lnTo>
                    <a:pt x="1" y="7"/>
                  </a:lnTo>
                  <a:lnTo>
                    <a:pt x="2" y="7"/>
                  </a:lnTo>
                  <a:lnTo>
                    <a:pt x="2" y="6"/>
                  </a:lnTo>
                  <a:lnTo>
                    <a:pt x="2" y="5"/>
                  </a:lnTo>
                  <a:lnTo>
                    <a:pt x="3" y="4"/>
                  </a:lnTo>
                  <a:lnTo>
                    <a:pt x="4" y="3"/>
                  </a:lnTo>
                  <a:lnTo>
                    <a:pt x="5" y="3"/>
                  </a:lnTo>
                  <a:lnTo>
                    <a:pt x="5" y="1"/>
                  </a:lnTo>
                  <a:lnTo>
                    <a:pt x="5" y="0"/>
                  </a:lnTo>
                  <a:lnTo>
                    <a:pt x="5" y="1"/>
                  </a:lnTo>
                  <a:lnTo>
                    <a:pt x="3" y="2"/>
                  </a:lnTo>
                  <a:lnTo>
                    <a:pt x="2" y="1"/>
                  </a:lnTo>
                  <a:lnTo>
                    <a:pt x="2" y="2"/>
                  </a:lnTo>
                  <a:lnTo>
                    <a:pt x="2" y="3"/>
                  </a:lnTo>
                  <a:lnTo>
                    <a:pt x="1" y="4"/>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53" name="D501"/>
            <p:cNvSpPr>
              <a:spLocks/>
            </p:cNvSpPr>
            <p:nvPr/>
          </p:nvSpPr>
          <p:spPr bwMode="gray">
            <a:xfrm>
              <a:off x="26641473" y="5715187"/>
              <a:ext cx="1" cy="3"/>
            </a:xfrm>
            <a:custGeom>
              <a:avLst/>
              <a:gdLst>
                <a:gd name="T0" fmla="*/ 0 w 1"/>
                <a:gd name="T1" fmla="*/ 2 h 3"/>
                <a:gd name="T2" fmla="*/ 0 w 1"/>
                <a:gd name="T3" fmla="*/ 1 h 3"/>
                <a:gd name="T4" fmla="*/ 0 w 1"/>
                <a:gd name="T5" fmla="*/ 0 h 3"/>
                <a:gd name="T6" fmla="*/ 0 w 1"/>
                <a:gd name="T7" fmla="*/ 1 h 3"/>
                <a:gd name="T8" fmla="*/ 0 w 1"/>
                <a:gd name="T9" fmla="*/ 2 h 3"/>
                <a:gd name="T10" fmla="*/ 0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1"/>
                  </a:lnTo>
                  <a:lnTo>
                    <a:pt x="0" y="0"/>
                  </a:lnTo>
                  <a:lnTo>
                    <a:pt x="0" y="1"/>
                  </a:lnTo>
                  <a:lnTo>
                    <a:pt x="0" y="2"/>
                  </a:lnTo>
                  <a:lnTo>
                    <a:pt x="0" y="3"/>
                  </a:lnTo>
                  <a:lnTo>
                    <a:pt x="0" y="2"/>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54" name="D502"/>
            <p:cNvSpPr>
              <a:spLocks/>
            </p:cNvSpPr>
            <p:nvPr/>
          </p:nvSpPr>
          <p:spPr bwMode="gray">
            <a:xfrm>
              <a:off x="26641476" y="5715181"/>
              <a:ext cx="3" cy="4"/>
            </a:xfrm>
            <a:custGeom>
              <a:avLst/>
              <a:gdLst>
                <a:gd name="T0" fmla="*/ 1 w 3"/>
                <a:gd name="T1" fmla="*/ 1 h 4"/>
                <a:gd name="T2" fmla="*/ 1 w 3"/>
                <a:gd name="T3" fmla="*/ 2 h 4"/>
                <a:gd name="T4" fmla="*/ 0 w 3"/>
                <a:gd name="T5" fmla="*/ 2 h 4"/>
                <a:gd name="T6" fmla="*/ 0 w 3"/>
                <a:gd name="T7" fmla="*/ 3 h 4"/>
                <a:gd name="T8" fmla="*/ 1 w 3"/>
                <a:gd name="T9" fmla="*/ 4 h 4"/>
                <a:gd name="T10" fmla="*/ 2 w 3"/>
                <a:gd name="T11" fmla="*/ 3 h 4"/>
                <a:gd name="T12" fmla="*/ 2 w 3"/>
                <a:gd name="T13" fmla="*/ 2 h 4"/>
                <a:gd name="T14" fmla="*/ 3 w 3"/>
                <a:gd name="T15" fmla="*/ 2 h 4"/>
                <a:gd name="T16" fmla="*/ 3 w 3"/>
                <a:gd name="T17" fmla="*/ 1 h 4"/>
                <a:gd name="T18" fmla="*/ 3 w 3"/>
                <a:gd name="T19" fmla="*/ 0 h 4"/>
                <a:gd name="T20" fmla="*/ 2 w 3"/>
                <a:gd name="T21" fmla="*/ 1 h 4"/>
                <a:gd name="T22" fmla="*/ 1 w 3"/>
                <a:gd name="T23" fmla="*/ 1 h 4"/>
                <a:gd name="T24" fmla="*/ 1 w 3"/>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4"/>
                <a:gd name="T41" fmla="*/ 3 w 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4">
                  <a:moveTo>
                    <a:pt x="1" y="1"/>
                  </a:moveTo>
                  <a:lnTo>
                    <a:pt x="1" y="2"/>
                  </a:lnTo>
                  <a:lnTo>
                    <a:pt x="0" y="2"/>
                  </a:lnTo>
                  <a:lnTo>
                    <a:pt x="0" y="3"/>
                  </a:lnTo>
                  <a:lnTo>
                    <a:pt x="1" y="4"/>
                  </a:lnTo>
                  <a:lnTo>
                    <a:pt x="2" y="3"/>
                  </a:lnTo>
                  <a:lnTo>
                    <a:pt x="2" y="2"/>
                  </a:lnTo>
                  <a:lnTo>
                    <a:pt x="3" y="2"/>
                  </a:lnTo>
                  <a:lnTo>
                    <a:pt x="3" y="1"/>
                  </a:lnTo>
                  <a:lnTo>
                    <a:pt x="3" y="0"/>
                  </a:lnTo>
                  <a:lnTo>
                    <a:pt x="2" y="1"/>
                  </a:lnTo>
                  <a:lnTo>
                    <a:pt x="1" y="1"/>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sp>
          <p:nvSpPr>
            <p:cNvPr id="55" name="D503"/>
            <p:cNvSpPr>
              <a:spLocks/>
            </p:cNvSpPr>
            <p:nvPr/>
          </p:nvSpPr>
          <p:spPr bwMode="gray">
            <a:xfrm>
              <a:off x="26641439" y="5715218"/>
              <a:ext cx="2" cy="1"/>
            </a:xfrm>
            <a:custGeom>
              <a:avLst/>
              <a:gdLst>
                <a:gd name="T0" fmla="*/ 1 w 2"/>
                <a:gd name="T1" fmla="*/ 1 h 1"/>
                <a:gd name="T2" fmla="*/ 2 w 2"/>
                <a:gd name="T3" fmla="*/ 1 h 1"/>
                <a:gd name="T4" fmla="*/ 1 w 2"/>
                <a:gd name="T5" fmla="*/ 0 h 1"/>
                <a:gd name="T6" fmla="*/ 0 w 2"/>
                <a:gd name="T7" fmla="*/ 0 h 1"/>
                <a:gd name="T8" fmla="*/ 1 w 2"/>
                <a:gd name="T9" fmla="*/ 0 h 1"/>
                <a:gd name="T10" fmla="*/ 1 w 2"/>
                <a:gd name="T11" fmla="*/ 1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1" y="1"/>
                  </a:moveTo>
                  <a:lnTo>
                    <a:pt x="2" y="1"/>
                  </a:lnTo>
                  <a:lnTo>
                    <a:pt x="1" y="0"/>
                  </a:lnTo>
                  <a:lnTo>
                    <a:pt x="0" y="0"/>
                  </a:lnTo>
                  <a:lnTo>
                    <a:pt x="1" y="0"/>
                  </a:lnTo>
                  <a:lnTo>
                    <a:pt x="1" y="1"/>
                  </a:lnTo>
                  <a:close/>
                </a:path>
              </a:pathLst>
            </a:custGeom>
            <a:grpFill/>
            <a:ln w="6350">
              <a:solidFill>
                <a:schemeClr val="bg1"/>
              </a:solidFill>
              <a:prstDash val="solid"/>
              <a:round/>
              <a:headEnd/>
              <a:tailEnd type="none" w="med" len="med"/>
            </a:ln>
          </p:spPr>
          <p:txBody>
            <a:bodyPr wrap="none" anchor="ctr" anchorCtr="1">
              <a:normAutofit fontScale="25000" lnSpcReduction="20000"/>
            </a:bodyPr>
            <a:lstStyle/>
            <a:p>
              <a:pPr algn="ctr" fontAlgn="base">
                <a:spcBef>
                  <a:spcPct val="0"/>
                </a:spcBef>
                <a:spcAft>
                  <a:spcPct val="0"/>
                </a:spcAft>
              </a:pPr>
              <a:endParaRPr lang="en-US" sz="1600" dirty="0">
                <a:solidFill>
                  <a:srgbClr val="000000"/>
                </a:solidFill>
              </a:endParaRPr>
            </a:p>
          </p:txBody>
        </p:sp>
      </p:grpSp>
      <p:sp>
        <p:nvSpPr>
          <p:cNvPr id="56" name="Rectangle 55"/>
          <p:cNvSpPr/>
          <p:nvPr/>
        </p:nvSpPr>
        <p:spPr>
          <a:xfrm>
            <a:off x="3898761" y="2079804"/>
            <a:ext cx="614045" cy="307777"/>
          </a:xfrm>
          <a:prstGeom prst="rect">
            <a:avLst/>
          </a:prstGeom>
        </p:spPr>
        <p:txBody>
          <a:bodyPr wrap="none">
            <a:spAutoFit/>
          </a:bodyPr>
          <a:lstStyle/>
          <a:p>
            <a:r>
              <a:rPr lang="en-US" sz="1400" b="1" dirty="0">
                <a:solidFill>
                  <a:srgbClr val="7F7F7F"/>
                </a:solidFill>
              </a:rPr>
              <a:t>Japan</a:t>
            </a:r>
          </a:p>
        </p:txBody>
      </p:sp>
      <p:sp>
        <p:nvSpPr>
          <p:cNvPr id="57" name="Rectangle 56"/>
          <p:cNvSpPr/>
          <p:nvPr/>
        </p:nvSpPr>
        <p:spPr>
          <a:xfrm>
            <a:off x="4900658" y="2079804"/>
            <a:ext cx="877163" cy="307777"/>
          </a:xfrm>
          <a:prstGeom prst="rect">
            <a:avLst/>
          </a:prstGeom>
        </p:spPr>
        <p:txBody>
          <a:bodyPr wrap="none">
            <a:spAutoFit/>
          </a:bodyPr>
          <a:lstStyle/>
          <a:p>
            <a:r>
              <a:rPr lang="en-US" sz="1400" b="1" dirty="0">
                <a:solidFill>
                  <a:srgbClr val="7F7F7F"/>
                </a:solidFill>
              </a:rPr>
              <a:t>Germany</a:t>
            </a:r>
          </a:p>
        </p:txBody>
      </p:sp>
      <p:sp>
        <p:nvSpPr>
          <p:cNvPr id="58" name="Rectangle 57"/>
          <p:cNvSpPr/>
          <p:nvPr/>
        </p:nvSpPr>
        <p:spPr>
          <a:xfrm>
            <a:off x="6186075" y="2079804"/>
            <a:ext cx="684803" cy="307777"/>
          </a:xfrm>
          <a:prstGeom prst="rect">
            <a:avLst/>
          </a:prstGeom>
        </p:spPr>
        <p:txBody>
          <a:bodyPr wrap="none">
            <a:spAutoFit/>
          </a:bodyPr>
          <a:lstStyle/>
          <a:p>
            <a:r>
              <a:rPr lang="en-US" sz="1400" b="1" dirty="0">
                <a:solidFill>
                  <a:srgbClr val="7F7F7F"/>
                </a:solidFill>
              </a:rPr>
              <a:t>France</a:t>
            </a:r>
          </a:p>
        </p:txBody>
      </p:sp>
      <p:sp>
        <p:nvSpPr>
          <p:cNvPr id="59" name="Rectangle 58"/>
          <p:cNvSpPr/>
          <p:nvPr/>
        </p:nvSpPr>
        <p:spPr>
          <a:xfrm>
            <a:off x="7318204" y="2079804"/>
            <a:ext cx="738266" cy="307777"/>
          </a:xfrm>
          <a:prstGeom prst="rect">
            <a:avLst/>
          </a:prstGeom>
        </p:spPr>
        <p:txBody>
          <a:bodyPr wrap="none">
            <a:spAutoFit/>
          </a:bodyPr>
          <a:lstStyle/>
          <a:p>
            <a:r>
              <a:rPr lang="en-US" sz="1400" b="1" dirty="0">
                <a:solidFill>
                  <a:srgbClr val="7F7F7F"/>
                </a:solidFill>
              </a:rPr>
              <a:t>Canada</a:t>
            </a:r>
          </a:p>
        </p:txBody>
      </p:sp>
      <p:sp>
        <p:nvSpPr>
          <p:cNvPr id="60" name="Rectangle 59"/>
          <p:cNvSpPr/>
          <p:nvPr/>
        </p:nvSpPr>
        <p:spPr>
          <a:xfrm>
            <a:off x="8571508" y="2079804"/>
            <a:ext cx="594934" cy="307777"/>
          </a:xfrm>
          <a:prstGeom prst="rect">
            <a:avLst/>
          </a:prstGeom>
        </p:spPr>
        <p:txBody>
          <a:bodyPr wrap="none">
            <a:spAutoFit/>
          </a:bodyPr>
          <a:lstStyle/>
          <a:p>
            <a:r>
              <a:rPr lang="en-US" sz="1400" b="1" dirty="0">
                <a:solidFill>
                  <a:srgbClr val="7F7F7F"/>
                </a:solidFill>
              </a:rPr>
              <a:t>Spain</a:t>
            </a:r>
          </a:p>
        </p:txBody>
      </p:sp>
      <p:graphicFrame>
        <p:nvGraphicFramePr>
          <p:cNvPr id="61" name="Table 60"/>
          <p:cNvGraphicFramePr>
            <a:graphicFrameLocks noGrp="1"/>
          </p:cNvGraphicFramePr>
          <p:nvPr>
            <p:extLst>
              <p:ext uri="{D42A27DB-BD31-4B8C-83A1-F6EECF244321}">
                <p14:modId xmlns:p14="http://schemas.microsoft.com/office/powerpoint/2010/main" val="3474911288"/>
              </p:ext>
            </p:extLst>
          </p:nvPr>
        </p:nvGraphicFramePr>
        <p:xfrm>
          <a:off x="247650" y="2413066"/>
          <a:ext cx="9272107" cy="1371600"/>
        </p:xfrm>
        <a:graphic>
          <a:graphicData uri="http://schemas.openxmlformats.org/drawingml/2006/table">
            <a:tbl>
              <a:tblPr firstRow="1" bandRow="1">
                <a:tableStyleId>{5C22544A-7EE6-4342-B048-85BDC9FD1C3A}</a:tableStyleId>
              </a:tblPr>
              <a:tblGrid>
                <a:gridCol w="2263003">
                  <a:extLst>
                    <a:ext uri="{9D8B030D-6E8A-4147-A177-3AD203B41FA5}">
                      <a16:colId xmlns:a16="http://schemas.microsoft.com/office/drawing/2014/main" val="20000"/>
                    </a:ext>
                  </a:extLst>
                </a:gridCol>
                <a:gridCol w="1168184">
                  <a:extLst>
                    <a:ext uri="{9D8B030D-6E8A-4147-A177-3AD203B41FA5}">
                      <a16:colId xmlns:a16="http://schemas.microsoft.com/office/drawing/2014/main" val="20001"/>
                    </a:ext>
                  </a:extLst>
                </a:gridCol>
                <a:gridCol w="1168184">
                  <a:extLst>
                    <a:ext uri="{9D8B030D-6E8A-4147-A177-3AD203B41FA5}">
                      <a16:colId xmlns:a16="http://schemas.microsoft.com/office/drawing/2014/main" val="20002"/>
                    </a:ext>
                  </a:extLst>
                </a:gridCol>
                <a:gridCol w="1168184">
                  <a:extLst>
                    <a:ext uri="{9D8B030D-6E8A-4147-A177-3AD203B41FA5}">
                      <a16:colId xmlns:a16="http://schemas.microsoft.com/office/drawing/2014/main" val="20003"/>
                    </a:ext>
                  </a:extLst>
                </a:gridCol>
                <a:gridCol w="1168184">
                  <a:extLst>
                    <a:ext uri="{9D8B030D-6E8A-4147-A177-3AD203B41FA5}">
                      <a16:colId xmlns:a16="http://schemas.microsoft.com/office/drawing/2014/main" val="20004"/>
                    </a:ext>
                  </a:extLst>
                </a:gridCol>
                <a:gridCol w="1168184">
                  <a:extLst>
                    <a:ext uri="{9D8B030D-6E8A-4147-A177-3AD203B41FA5}">
                      <a16:colId xmlns:a16="http://schemas.microsoft.com/office/drawing/2014/main" val="20005"/>
                    </a:ext>
                  </a:extLst>
                </a:gridCol>
                <a:gridCol w="1168184">
                  <a:extLst>
                    <a:ext uri="{9D8B030D-6E8A-4147-A177-3AD203B41FA5}">
                      <a16:colId xmlns:a16="http://schemas.microsoft.com/office/drawing/2014/main" val="20006"/>
                    </a:ext>
                  </a:extLst>
                </a:gridCol>
              </a:tblGrid>
              <a:tr h="394094">
                <a:tc>
                  <a:txBody>
                    <a:bodyPr/>
                    <a:lstStyle/>
                    <a:p>
                      <a:pPr algn="ctr"/>
                      <a:r>
                        <a:rPr lang="en-US" sz="1200" b="1" dirty="0">
                          <a:solidFill>
                            <a:srgbClr val="7F7F7F"/>
                          </a:solidFill>
                        </a:rPr>
                        <a:t>Total Spending on Hospital Care, 2012</a:t>
                      </a:r>
                    </a:p>
                  </a:txBody>
                  <a:tcPr marL="99060" marR="99060">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i="1" dirty="0">
                          <a:solidFill>
                            <a:srgbClr val="7F7F7F"/>
                          </a:solidFill>
                        </a:rPr>
                        <a:t>$2,650B</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i="1" dirty="0">
                          <a:solidFill>
                            <a:srgbClr val="7F7F7F"/>
                          </a:solidFill>
                        </a:rPr>
                        <a:t>$458B</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i="1" dirty="0">
                          <a:solidFill>
                            <a:srgbClr val="7F7F7F"/>
                          </a:solidFill>
                        </a:rPr>
                        <a:t>$377B</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i="1" dirty="0">
                          <a:solidFill>
                            <a:srgbClr val="7F7F7F"/>
                          </a:solidFill>
                        </a:rPr>
                        <a:t>$265B</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i="1" dirty="0">
                          <a:solidFill>
                            <a:srgbClr val="7F7F7F"/>
                          </a:solidFill>
                        </a:rPr>
                        <a:t>$150B</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i="1" dirty="0">
                          <a:solidFill>
                            <a:srgbClr val="7F7F7F"/>
                          </a:solidFill>
                        </a:rPr>
                        <a:t>$138B</a:t>
                      </a: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4094">
                <a:tc>
                  <a:txBody>
                    <a:bodyPr/>
                    <a:lstStyle/>
                    <a:p>
                      <a:pPr algn="ctr"/>
                      <a:r>
                        <a:rPr lang="en-US" sz="1200" b="1" dirty="0">
                          <a:solidFill>
                            <a:schemeClr val="accent1"/>
                          </a:solidFill>
                        </a:rPr>
                        <a:t>Total Spending</a:t>
                      </a:r>
                      <a:r>
                        <a:rPr lang="en-US" sz="1200" b="1" baseline="0" dirty="0">
                          <a:solidFill>
                            <a:schemeClr val="accent1"/>
                          </a:solidFill>
                        </a:rPr>
                        <a:t> on Pharmaceuticals, 2012</a:t>
                      </a:r>
                      <a:endParaRPr lang="en-US" sz="1200" b="1" dirty="0">
                        <a:solidFill>
                          <a:schemeClr val="accent1"/>
                        </a:solidFill>
                      </a:endParaRPr>
                    </a:p>
                  </a:txBody>
                  <a:tcPr marL="99060" marR="99060">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i="1" kern="1200" dirty="0">
                          <a:solidFill>
                            <a:schemeClr val="accent1"/>
                          </a:solidFill>
                          <a:latin typeface="+mn-lt"/>
                          <a:ea typeface="+mn-ea"/>
                          <a:cs typeface="+mn-cs"/>
                        </a:rPr>
                        <a:t>$315B</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i="1" kern="1200" dirty="0">
                          <a:solidFill>
                            <a:schemeClr val="accent1"/>
                          </a:solidFill>
                          <a:latin typeface="+mn-lt"/>
                          <a:ea typeface="+mn-ea"/>
                          <a:cs typeface="+mn-cs"/>
                        </a:rPr>
                        <a:t>$96B</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i="1" kern="1200" dirty="0">
                          <a:solidFill>
                            <a:schemeClr val="accent1"/>
                          </a:solidFill>
                          <a:latin typeface="+mn-lt"/>
                          <a:ea typeface="+mn-ea"/>
                          <a:cs typeface="+mn-cs"/>
                        </a:rPr>
                        <a:t>$53B</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i="1" kern="1200" dirty="0">
                          <a:solidFill>
                            <a:schemeClr val="accent1"/>
                          </a:solidFill>
                          <a:latin typeface="+mn-lt"/>
                          <a:ea typeface="+mn-ea"/>
                          <a:cs typeface="+mn-cs"/>
                        </a:rPr>
                        <a:t>$40B</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i="1" kern="1200" dirty="0">
                          <a:solidFill>
                            <a:schemeClr val="accent1"/>
                          </a:solidFill>
                          <a:latin typeface="+mn-lt"/>
                          <a:ea typeface="+mn-ea"/>
                          <a:cs typeface="+mn-cs"/>
                        </a:rPr>
                        <a:t>$35B</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i="1" kern="1200" dirty="0">
                          <a:solidFill>
                            <a:schemeClr val="accent1"/>
                          </a:solidFill>
                          <a:latin typeface="+mn-lt"/>
                          <a:ea typeface="+mn-ea"/>
                          <a:cs typeface="+mn-cs"/>
                        </a:rPr>
                        <a:t>$25B</a:t>
                      </a: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4094">
                <a:tc>
                  <a:txBody>
                    <a:bodyPr/>
                    <a:lstStyle/>
                    <a:p>
                      <a:pPr algn="ctr"/>
                      <a:r>
                        <a:rPr lang="en-US" sz="1200" b="1" dirty="0">
                          <a:solidFill>
                            <a:schemeClr val="accent3">
                              <a:lumMod val="75000"/>
                            </a:schemeClr>
                          </a:solidFill>
                        </a:rPr>
                        <a:t>Ratio </a:t>
                      </a:r>
                      <a:r>
                        <a:rPr lang="en-US" sz="1200" b="0" dirty="0">
                          <a:solidFill>
                            <a:schemeClr val="accent3">
                              <a:lumMod val="75000"/>
                            </a:schemeClr>
                          </a:solidFill>
                        </a:rPr>
                        <a:t>(Hospital</a:t>
                      </a:r>
                      <a:r>
                        <a:rPr lang="en-US" sz="1200" b="0" baseline="0" dirty="0">
                          <a:solidFill>
                            <a:schemeClr val="accent3">
                              <a:lumMod val="75000"/>
                            </a:schemeClr>
                          </a:solidFill>
                        </a:rPr>
                        <a:t> Care / Pharmaceutical Spend)</a:t>
                      </a:r>
                      <a:endParaRPr lang="en-US" sz="1200" b="0" dirty="0">
                        <a:solidFill>
                          <a:schemeClr val="accent3">
                            <a:lumMod val="75000"/>
                          </a:schemeClr>
                        </a:solidFill>
                      </a:endParaRPr>
                    </a:p>
                  </a:txBody>
                  <a:tcPr marL="99060" marR="99060">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latinLnBrk="0" hangingPunct="1"/>
                      <a:r>
                        <a:rPr lang="en-US" sz="1400" b="1" i="1" kern="1200" dirty="0">
                          <a:solidFill>
                            <a:schemeClr val="accent3">
                              <a:lumMod val="75000"/>
                            </a:schemeClr>
                          </a:solidFill>
                          <a:latin typeface="+mn-lt"/>
                          <a:ea typeface="+mn-ea"/>
                          <a:cs typeface="+mn-cs"/>
                        </a:rPr>
                        <a:t>5.7</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latinLnBrk="0" hangingPunct="1"/>
                      <a:r>
                        <a:rPr lang="en-US" sz="1400" b="1" i="1" kern="1200" dirty="0">
                          <a:solidFill>
                            <a:schemeClr val="accent3">
                              <a:lumMod val="75000"/>
                            </a:schemeClr>
                          </a:solidFill>
                          <a:latin typeface="+mn-lt"/>
                          <a:ea typeface="+mn-ea"/>
                          <a:cs typeface="+mn-cs"/>
                        </a:rPr>
                        <a:t>2.9</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latinLnBrk="0" hangingPunct="1"/>
                      <a:r>
                        <a:rPr lang="en-US" sz="1400" b="1" i="1" kern="1200" dirty="0">
                          <a:solidFill>
                            <a:schemeClr val="accent3">
                              <a:lumMod val="75000"/>
                            </a:schemeClr>
                          </a:solidFill>
                          <a:latin typeface="+mn-lt"/>
                          <a:ea typeface="+mn-ea"/>
                          <a:cs typeface="+mn-cs"/>
                        </a:rPr>
                        <a:t>3.6</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latinLnBrk="0" hangingPunct="1"/>
                      <a:r>
                        <a:rPr lang="en-US" sz="1400" b="1" i="1" kern="1200" dirty="0">
                          <a:solidFill>
                            <a:schemeClr val="accent3">
                              <a:lumMod val="75000"/>
                            </a:schemeClr>
                          </a:solidFill>
                          <a:latin typeface="+mn-lt"/>
                          <a:ea typeface="+mn-ea"/>
                          <a:cs typeface="+mn-cs"/>
                        </a:rPr>
                        <a:t>3.2</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latinLnBrk="0" hangingPunct="1"/>
                      <a:r>
                        <a:rPr lang="en-US" sz="1400" b="1" i="1" kern="1200" dirty="0">
                          <a:solidFill>
                            <a:schemeClr val="accent3">
                              <a:lumMod val="75000"/>
                            </a:schemeClr>
                          </a:solidFill>
                          <a:latin typeface="+mn-lt"/>
                          <a:ea typeface="+mn-ea"/>
                          <a:cs typeface="+mn-cs"/>
                        </a:rPr>
                        <a:t>2.8</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latinLnBrk="0" hangingPunct="1"/>
                      <a:r>
                        <a:rPr lang="en-US" sz="1400" b="1" i="1" kern="1200" dirty="0">
                          <a:solidFill>
                            <a:schemeClr val="accent3">
                              <a:lumMod val="75000"/>
                            </a:schemeClr>
                          </a:solidFill>
                          <a:latin typeface="+mn-lt"/>
                          <a:ea typeface="+mn-ea"/>
                          <a:cs typeface="+mn-cs"/>
                        </a:rPr>
                        <a:t>3.4</a:t>
                      </a: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bl>
          </a:graphicData>
        </a:graphic>
      </p:graphicFrame>
      <p:grpSp>
        <p:nvGrpSpPr>
          <p:cNvPr id="62" name="Group 4"/>
          <p:cNvGrpSpPr>
            <a:grpSpLocks noChangeAspect="1"/>
          </p:cNvGrpSpPr>
          <p:nvPr/>
        </p:nvGrpSpPr>
        <p:grpSpPr bwMode="auto">
          <a:xfrm>
            <a:off x="2641600" y="4833828"/>
            <a:ext cx="841135" cy="808182"/>
            <a:chOff x="-401" y="1563"/>
            <a:chExt cx="538" cy="560"/>
          </a:xfrm>
        </p:grpSpPr>
        <p:sp>
          <p:nvSpPr>
            <p:cNvPr id="63" name="Freeform 5"/>
            <p:cNvSpPr>
              <a:spLocks/>
            </p:cNvSpPr>
            <p:nvPr/>
          </p:nvSpPr>
          <p:spPr bwMode="auto">
            <a:xfrm>
              <a:off x="-401" y="2016"/>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
            <p:cNvSpPr>
              <a:spLocks/>
            </p:cNvSpPr>
            <p:nvPr/>
          </p:nvSpPr>
          <p:spPr bwMode="auto">
            <a:xfrm>
              <a:off x="-169" y="1905"/>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p:cNvSpPr>
              <a:spLocks/>
            </p:cNvSpPr>
            <p:nvPr/>
          </p:nvSpPr>
          <p:spPr bwMode="auto">
            <a:xfrm>
              <a:off x="-401" y="1851"/>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8"/>
            <p:cNvSpPr>
              <a:spLocks/>
            </p:cNvSpPr>
            <p:nvPr/>
          </p:nvSpPr>
          <p:spPr bwMode="auto">
            <a:xfrm>
              <a:off x="-401" y="1943"/>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9"/>
            <p:cNvSpPr>
              <a:spLocks/>
            </p:cNvSpPr>
            <p:nvPr/>
          </p:nvSpPr>
          <p:spPr bwMode="auto">
            <a:xfrm>
              <a:off x="-169" y="1832"/>
              <a:ext cx="306" cy="218"/>
            </a:xfrm>
            <a:custGeom>
              <a:avLst/>
              <a:gdLst>
                <a:gd name="T0" fmla="*/ 0 w 306"/>
                <a:gd name="T1" fmla="*/ 218 h 218"/>
                <a:gd name="T2" fmla="*/ 306 w 306"/>
                <a:gd name="T3" fmla="*/ 55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5"/>
                  </a:lnTo>
                  <a:lnTo>
                    <a:pt x="306" y="0"/>
                  </a:lnTo>
                  <a:lnTo>
                    <a:pt x="0" y="165"/>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0"/>
            <p:cNvSpPr>
              <a:spLocks/>
            </p:cNvSpPr>
            <p:nvPr/>
          </p:nvSpPr>
          <p:spPr bwMode="auto">
            <a:xfrm>
              <a:off x="-401" y="1779"/>
              <a:ext cx="538" cy="218"/>
            </a:xfrm>
            <a:custGeom>
              <a:avLst/>
              <a:gdLst>
                <a:gd name="T0" fmla="*/ 0 w 538"/>
                <a:gd name="T1" fmla="*/ 164 h 218"/>
                <a:gd name="T2" fmla="*/ 232 w 538"/>
                <a:gd name="T3" fmla="*/ 218 h 218"/>
                <a:gd name="T4" fmla="*/ 538 w 538"/>
                <a:gd name="T5" fmla="*/ 53 h 218"/>
                <a:gd name="T6" fmla="*/ 308 w 538"/>
                <a:gd name="T7" fmla="*/ 0 h 218"/>
                <a:gd name="T8" fmla="*/ 0 w 538"/>
                <a:gd name="T9" fmla="*/ 164 h 218"/>
              </a:gdLst>
              <a:ahLst/>
              <a:cxnLst>
                <a:cxn ang="0">
                  <a:pos x="T0" y="T1"/>
                </a:cxn>
                <a:cxn ang="0">
                  <a:pos x="T2" y="T3"/>
                </a:cxn>
                <a:cxn ang="0">
                  <a:pos x="T4" y="T5"/>
                </a:cxn>
                <a:cxn ang="0">
                  <a:pos x="T6" y="T7"/>
                </a:cxn>
                <a:cxn ang="0">
                  <a:pos x="T8" y="T9"/>
                </a:cxn>
              </a:cxnLst>
              <a:rect l="0" t="0" r="r" b="b"/>
              <a:pathLst>
                <a:path w="538" h="218">
                  <a:moveTo>
                    <a:pt x="0" y="164"/>
                  </a:moveTo>
                  <a:lnTo>
                    <a:pt x="232" y="218"/>
                  </a:lnTo>
                  <a:lnTo>
                    <a:pt x="538" y="53"/>
                  </a:lnTo>
                  <a:lnTo>
                    <a:pt x="308" y="0"/>
                  </a:lnTo>
                  <a:lnTo>
                    <a:pt x="0" y="164"/>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1"/>
            <p:cNvSpPr>
              <a:spLocks/>
            </p:cNvSpPr>
            <p:nvPr/>
          </p:nvSpPr>
          <p:spPr bwMode="auto">
            <a:xfrm>
              <a:off x="-401" y="1871"/>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2"/>
            <p:cNvSpPr>
              <a:spLocks/>
            </p:cNvSpPr>
            <p:nvPr/>
          </p:nvSpPr>
          <p:spPr bwMode="auto">
            <a:xfrm>
              <a:off x="-169" y="1759"/>
              <a:ext cx="306" cy="219"/>
            </a:xfrm>
            <a:custGeom>
              <a:avLst/>
              <a:gdLst>
                <a:gd name="T0" fmla="*/ 0 w 306"/>
                <a:gd name="T1" fmla="*/ 219 h 219"/>
                <a:gd name="T2" fmla="*/ 306 w 306"/>
                <a:gd name="T3" fmla="*/ 54 h 219"/>
                <a:gd name="T4" fmla="*/ 306 w 306"/>
                <a:gd name="T5" fmla="*/ 0 h 219"/>
                <a:gd name="T6" fmla="*/ 0 w 306"/>
                <a:gd name="T7" fmla="*/ 165 h 219"/>
                <a:gd name="T8" fmla="*/ 0 w 306"/>
                <a:gd name="T9" fmla="*/ 219 h 219"/>
              </a:gdLst>
              <a:ahLst/>
              <a:cxnLst>
                <a:cxn ang="0">
                  <a:pos x="T0" y="T1"/>
                </a:cxn>
                <a:cxn ang="0">
                  <a:pos x="T2" y="T3"/>
                </a:cxn>
                <a:cxn ang="0">
                  <a:pos x="T4" y="T5"/>
                </a:cxn>
                <a:cxn ang="0">
                  <a:pos x="T6" y="T7"/>
                </a:cxn>
                <a:cxn ang="0">
                  <a:pos x="T8" y="T9"/>
                </a:cxn>
              </a:cxnLst>
              <a:rect l="0" t="0" r="r" b="b"/>
              <a:pathLst>
                <a:path w="306" h="219">
                  <a:moveTo>
                    <a:pt x="0" y="219"/>
                  </a:moveTo>
                  <a:lnTo>
                    <a:pt x="306" y="54"/>
                  </a:lnTo>
                  <a:lnTo>
                    <a:pt x="306" y="0"/>
                  </a:lnTo>
                  <a:lnTo>
                    <a:pt x="0" y="165"/>
                  </a:lnTo>
                  <a:lnTo>
                    <a:pt x="0" y="219"/>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3"/>
            <p:cNvSpPr>
              <a:spLocks/>
            </p:cNvSpPr>
            <p:nvPr/>
          </p:nvSpPr>
          <p:spPr bwMode="auto">
            <a:xfrm>
              <a:off x="-401" y="1706"/>
              <a:ext cx="538" cy="218"/>
            </a:xfrm>
            <a:custGeom>
              <a:avLst/>
              <a:gdLst>
                <a:gd name="T0" fmla="*/ 0 w 538"/>
                <a:gd name="T1" fmla="*/ 165 h 218"/>
                <a:gd name="T2" fmla="*/ 232 w 538"/>
                <a:gd name="T3" fmla="*/ 218 h 218"/>
                <a:gd name="T4" fmla="*/ 538 w 538"/>
                <a:gd name="T5" fmla="*/ 53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3"/>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4"/>
            <p:cNvSpPr>
              <a:spLocks/>
            </p:cNvSpPr>
            <p:nvPr/>
          </p:nvSpPr>
          <p:spPr bwMode="auto">
            <a:xfrm>
              <a:off x="-401" y="1798"/>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5"/>
            <p:cNvSpPr>
              <a:spLocks/>
            </p:cNvSpPr>
            <p:nvPr/>
          </p:nvSpPr>
          <p:spPr bwMode="auto">
            <a:xfrm>
              <a:off x="-169" y="1687"/>
              <a:ext cx="306" cy="218"/>
            </a:xfrm>
            <a:custGeom>
              <a:avLst/>
              <a:gdLst>
                <a:gd name="T0" fmla="*/ 0 w 306"/>
                <a:gd name="T1" fmla="*/ 218 h 218"/>
                <a:gd name="T2" fmla="*/ 306 w 306"/>
                <a:gd name="T3" fmla="*/ 53 h 218"/>
                <a:gd name="T4" fmla="*/ 306 w 306"/>
                <a:gd name="T5" fmla="*/ 0 h 218"/>
                <a:gd name="T6" fmla="*/ 0 w 306"/>
                <a:gd name="T7" fmla="*/ 164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4"/>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6"/>
            <p:cNvSpPr>
              <a:spLocks/>
            </p:cNvSpPr>
            <p:nvPr/>
          </p:nvSpPr>
          <p:spPr bwMode="auto">
            <a:xfrm>
              <a:off x="-401" y="1633"/>
              <a:ext cx="538" cy="218"/>
            </a:xfrm>
            <a:custGeom>
              <a:avLst/>
              <a:gdLst>
                <a:gd name="T0" fmla="*/ 0 w 538"/>
                <a:gd name="T1" fmla="*/ 165 h 218"/>
                <a:gd name="T2" fmla="*/ 232 w 538"/>
                <a:gd name="T3" fmla="*/ 218 h 218"/>
                <a:gd name="T4" fmla="*/ 538 w 538"/>
                <a:gd name="T5" fmla="*/ 54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4"/>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
            <p:cNvSpPr>
              <a:spLocks/>
            </p:cNvSpPr>
            <p:nvPr/>
          </p:nvSpPr>
          <p:spPr bwMode="auto">
            <a:xfrm>
              <a:off x="-401" y="1728"/>
              <a:ext cx="232" cy="107"/>
            </a:xfrm>
            <a:custGeom>
              <a:avLst/>
              <a:gdLst>
                <a:gd name="T0" fmla="*/ 232 w 232"/>
                <a:gd name="T1" fmla="*/ 107 h 107"/>
                <a:gd name="T2" fmla="*/ 0 w 232"/>
                <a:gd name="T3" fmla="*/ 53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4"/>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8"/>
            <p:cNvSpPr>
              <a:spLocks/>
            </p:cNvSpPr>
            <p:nvPr/>
          </p:nvSpPr>
          <p:spPr bwMode="auto">
            <a:xfrm>
              <a:off x="-169" y="1617"/>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9"/>
            <p:cNvSpPr>
              <a:spLocks/>
            </p:cNvSpPr>
            <p:nvPr/>
          </p:nvSpPr>
          <p:spPr bwMode="auto">
            <a:xfrm>
              <a:off x="-401" y="1563"/>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0"/>
            <p:cNvSpPr>
              <a:spLocks noEditPoints="1"/>
            </p:cNvSpPr>
            <p:nvPr/>
          </p:nvSpPr>
          <p:spPr bwMode="auto">
            <a:xfrm>
              <a:off x="-211" y="1633"/>
              <a:ext cx="171" cy="71"/>
            </a:xfrm>
            <a:custGeom>
              <a:avLst/>
              <a:gdLst>
                <a:gd name="T0" fmla="*/ 32 w 110"/>
                <a:gd name="T1" fmla="*/ 25 h 46"/>
                <a:gd name="T2" fmla="*/ 42 w 110"/>
                <a:gd name="T3" fmla="*/ 21 h 46"/>
                <a:gd name="T4" fmla="*/ 21 w 110"/>
                <a:gd name="T5" fmla="*/ 15 h 46"/>
                <a:gd name="T6" fmla="*/ 26 w 110"/>
                <a:gd name="T7" fmla="*/ 24 h 46"/>
                <a:gd name="T8" fmla="*/ 32 w 110"/>
                <a:gd name="T9" fmla="*/ 25 h 46"/>
                <a:gd name="T10" fmla="*/ 87 w 110"/>
                <a:gd name="T11" fmla="*/ 30 h 46"/>
                <a:gd name="T12" fmla="*/ 83 w 110"/>
                <a:gd name="T13" fmla="*/ 19 h 46"/>
                <a:gd name="T14" fmla="*/ 77 w 110"/>
                <a:gd name="T15" fmla="*/ 18 h 46"/>
                <a:gd name="T16" fmla="*/ 65 w 110"/>
                <a:gd name="T17" fmla="*/ 23 h 46"/>
                <a:gd name="T18" fmla="*/ 87 w 110"/>
                <a:gd name="T19" fmla="*/ 30 h 46"/>
                <a:gd name="T20" fmla="*/ 95 w 110"/>
                <a:gd name="T21" fmla="*/ 33 h 46"/>
                <a:gd name="T22" fmla="*/ 110 w 110"/>
                <a:gd name="T23" fmla="*/ 38 h 46"/>
                <a:gd name="T24" fmla="*/ 104 w 110"/>
                <a:gd name="T25" fmla="*/ 41 h 46"/>
                <a:gd name="T26" fmla="*/ 91 w 110"/>
                <a:gd name="T27" fmla="*/ 37 h 46"/>
                <a:gd name="T28" fmla="*/ 70 w 110"/>
                <a:gd name="T29" fmla="*/ 46 h 46"/>
                <a:gd name="T30" fmla="*/ 59 w 110"/>
                <a:gd name="T31" fmla="*/ 44 h 46"/>
                <a:gd name="T32" fmla="*/ 53 w 110"/>
                <a:gd name="T33" fmla="*/ 36 h 46"/>
                <a:gd name="T34" fmla="*/ 60 w 110"/>
                <a:gd name="T35" fmla="*/ 34 h 46"/>
                <a:gd name="T36" fmla="*/ 65 w 110"/>
                <a:gd name="T37" fmla="*/ 34 h 46"/>
                <a:gd name="T38" fmla="*/ 69 w 110"/>
                <a:gd name="T39" fmla="*/ 41 h 46"/>
                <a:gd name="T40" fmla="*/ 69 w 110"/>
                <a:gd name="T41" fmla="*/ 41 h 46"/>
                <a:gd name="T42" fmla="*/ 83 w 110"/>
                <a:gd name="T43" fmla="*/ 34 h 46"/>
                <a:gd name="T44" fmla="*/ 59 w 110"/>
                <a:gd name="T45" fmla="*/ 27 h 46"/>
                <a:gd name="T46" fmla="*/ 36 w 110"/>
                <a:gd name="T47" fmla="*/ 34 h 46"/>
                <a:gd name="T48" fmla="*/ 24 w 110"/>
                <a:gd name="T49" fmla="*/ 32 h 46"/>
                <a:gd name="T50" fmla="*/ 13 w 110"/>
                <a:gd name="T51" fmla="*/ 12 h 46"/>
                <a:gd name="T52" fmla="*/ 0 w 110"/>
                <a:gd name="T53" fmla="*/ 8 h 46"/>
                <a:gd name="T54" fmla="*/ 6 w 110"/>
                <a:gd name="T55" fmla="*/ 4 h 46"/>
                <a:gd name="T56" fmla="*/ 16 w 110"/>
                <a:gd name="T57" fmla="*/ 8 h 46"/>
                <a:gd name="T58" fmla="*/ 38 w 110"/>
                <a:gd name="T59" fmla="*/ 0 h 46"/>
                <a:gd name="T60" fmla="*/ 46 w 110"/>
                <a:gd name="T61" fmla="*/ 2 h 46"/>
                <a:gd name="T62" fmla="*/ 52 w 110"/>
                <a:gd name="T63" fmla="*/ 8 h 46"/>
                <a:gd name="T64" fmla="*/ 45 w 110"/>
                <a:gd name="T65" fmla="*/ 11 h 46"/>
                <a:gd name="T66" fmla="*/ 40 w 110"/>
                <a:gd name="T67" fmla="*/ 10 h 46"/>
                <a:gd name="T68" fmla="*/ 37 w 110"/>
                <a:gd name="T69" fmla="*/ 4 h 46"/>
                <a:gd name="T70" fmla="*/ 24 w 110"/>
                <a:gd name="T71" fmla="*/ 10 h 46"/>
                <a:gd name="T72" fmla="*/ 48 w 110"/>
                <a:gd name="T73" fmla="*/ 18 h 46"/>
                <a:gd name="T74" fmla="*/ 73 w 110"/>
                <a:gd name="T75" fmla="*/ 9 h 46"/>
                <a:gd name="T76" fmla="*/ 86 w 110"/>
                <a:gd name="T77" fmla="*/ 11 h 46"/>
                <a:gd name="T78" fmla="*/ 95 w 110"/>
                <a:gd name="T79"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46">
                  <a:moveTo>
                    <a:pt x="32" y="25"/>
                  </a:moveTo>
                  <a:cubicBezTo>
                    <a:pt x="35" y="25"/>
                    <a:pt x="39" y="24"/>
                    <a:pt x="42" y="21"/>
                  </a:cubicBezTo>
                  <a:cubicBezTo>
                    <a:pt x="21" y="15"/>
                    <a:pt x="21" y="15"/>
                    <a:pt x="21" y="15"/>
                  </a:cubicBezTo>
                  <a:cubicBezTo>
                    <a:pt x="18" y="19"/>
                    <a:pt x="20" y="22"/>
                    <a:pt x="26" y="24"/>
                  </a:cubicBezTo>
                  <a:cubicBezTo>
                    <a:pt x="28" y="25"/>
                    <a:pt x="30" y="25"/>
                    <a:pt x="32" y="25"/>
                  </a:cubicBezTo>
                  <a:moveTo>
                    <a:pt x="87" y="30"/>
                  </a:moveTo>
                  <a:cubicBezTo>
                    <a:pt x="91" y="25"/>
                    <a:pt x="89" y="21"/>
                    <a:pt x="83" y="19"/>
                  </a:cubicBezTo>
                  <a:cubicBezTo>
                    <a:pt x="81" y="19"/>
                    <a:pt x="79" y="18"/>
                    <a:pt x="77" y="18"/>
                  </a:cubicBezTo>
                  <a:cubicBezTo>
                    <a:pt x="73" y="18"/>
                    <a:pt x="69" y="20"/>
                    <a:pt x="65" y="23"/>
                  </a:cubicBezTo>
                  <a:lnTo>
                    <a:pt x="87" y="30"/>
                  </a:lnTo>
                  <a:close/>
                  <a:moveTo>
                    <a:pt x="95" y="33"/>
                  </a:moveTo>
                  <a:cubicBezTo>
                    <a:pt x="110" y="38"/>
                    <a:pt x="110" y="38"/>
                    <a:pt x="110" y="38"/>
                  </a:cubicBezTo>
                  <a:cubicBezTo>
                    <a:pt x="104" y="41"/>
                    <a:pt x="104" y="41"/>
                    <a:pt x="104" y="41"/>
                  </a:cubicBezTo>
                  <a:cubicBezTo>
                    <a:pt x="91" y="37"/>
                    <a:pt x="91" y="37"/>
                    <a:pt x="91" y="37"/>
                  </a:cubicBezTo>
                  <a:cubicBezTo>
                    <a:pt x="85" y="43"/>
                    <a:pt x="78" y="46"/>
                    <a:pt x="70" y="46"/>
                  </a:cubicBezTo>
                  <a:cubicBezTo>
                    <a:pt x="66" y="46"/>
                    <a:pt x="62" y="45"/>
                    <a:pt x="59" y="44"/>
                  </a:cubicBezTo>
                  <a:cubicBezTo>
                    <a:pt x="53" y="42"/>
                    <a:pt x="50" y="39"/>
                    <a:pt x="53" y="36"/>
                  </a:cubicBezTo>
                  <a:cubicBezTo>
                    <a:pt x="54" y="35"/>
                    <a:pt x="57" y="34"/>
                    <a:pt x="60" y="34"/>
                  </a:cubicBezTo>
                  <a:cubicBezTo>
                    <a:pt x="61" y="34"/>
                    <a:pt x="63" y="34"/>
                    <a:pt x="65" y="34"/>
                  </a:cubicBezTo>
                  <a:cubicBezTo>
                    <a:pt x="70" y="36"/>
                    <a:pt x="71" y="38"/>
                    <a:pt x="69" y="41"/>
                  </a:cubicBezTo>
                  <a:cubicBezTo>
                    <a:pt x="69" y="41"/>
                    <a:pt x="69" y="41"/>
                    <a:pt x="69" y="41"/>
                  </a:cubicBezTo>
                  <a:cubicBezTo>
                    <a:pt x="75" y="40"/>
                    <a:pt x="79" y="38"/>
                    <a:pt x="83" y="34"/>
                  </a:cubicBezTo>
                  <a:cubicBezTo>
                    <a:pt x="59" y="27"/>
                    <a:pt x="59" y="27"/>
                    <a:pt x="59" y="27"/>
                  </a:cubicBezTo>
                  <a:cubicBezTo>
                    <a:pt x="51" y="32"/>
                    <a:pt x="44" y="34"/>
                    <a:pt x="36" y="34"/>
                  </a:cubicBezTo>
                  <a:cubicBezTo>
                    <a:pt x="32" y="34"/>
                    <a:pt x="28" y="34"/>
                    <a:pt x="24" y="32"/>
                  </a:cubicBezTo>
                  <a:cubicBezTo>
                    <a:pt x="11" y="28"/>
                    <a:pt x="7" y="21"/>
                    <a:pt x="13" y="12"/>
                  </a:cubicBezTo>
                  <a:cubicBezTo>
                    <a:pt x="0" y="8"/>
                    <a:pt x="0" y="8"/>
                    <a:pt x="0" y="8"/>
                  </a:cubicBezTo>
                  <a:cubicBezTo>
                    <a:pt x="6" y="4"/>
                    <a:pt x="6" y="4"/>
                    <a:pt x="6" y="4"/>
                  </a:cubicBezTo>
                  <a:cubicBezTo>
                    <a:pt x="16" y="8"/>
                    <a:pt x="16" y="8"/>
                    <a:pt x="16" y="8"/>
                  </a:cubicBezTo>
                  <a:cubicBezTo>
                    <a:pt x="22" y="2"/>
                    <a:pt x="30" y="0"/>
                    <a:pt x="38" y="0"/>
                  </a:cubicBezTo>
                  <a:cubicBezTo>
                    <a:pt x="41" y="0"/>
                    <a:pt x="44" y="1"/>
                    <a:pt x="46" y="2"/>
                  </a:cubicBezTo>
                  <a:cubicBezTo>
                    <a:pt x="52" y="3"/>
                    <a:pt x="54" y="6"/>
                    <a:pt x="52" y="8"/>
                  </a:cubicBezTo>
                  <a:cubicBezTo>
                    <a:pt x="50" y="10"/>
                    <a:pt x="48" y="11"/>
                    <a:pt x="45" y="11"/>
                  </a:cubicBezTo>
                  <a:cubicBezTo>
                    <a:pt x="43" y="11"/>
                    <a:pt x="42" y="11"/>
                    <a:pt x="40" y="10"/>
                  </a:cubicBezTo>
                  <a:cubicBezTo>
                    <a:pt x="36" y="9"/>
                    <a:pt x="35" y="7"/>
                    <a:pt x="37" y="4"/>
                  </a:cubicBezTo>
                  <a:cubicBezTo>
                    <a:pt x="31" y="5"/>
                    <a:pt x="27" y="7"/>
                    <a:pt x="24" y="10"/>
                  </a:cubicBezTo>
                  <a:cubicBezTo>
                    <a:pt x="48" y="18"/>
                    <a:pt x="48" y="18"/>
                    <a:pt x="48" y="18"/>
                  </a:cubicBezTo>
                  <a:cubicBezTo>
                    <a:pt x="57" y="12"/>
                    <a:pt x="65" y="10"/>
                    <a:pt x="73" y="9"/>
                  </a:cubicBezTo>
                  <a:cubicBezTo>
                    <a:pt x="77" y="9"/>
                    <a:pt x="81" y="9"/>
                    <a:pt x="86" y="11"/>
                  </a:cubicBezTo>
                  <a:cubicBezTo>
                    <a:pt x="98" y="15"/>
                    <a:pt x="102" y="24"/>
                    <a:pt x="95" y="33"/>
                  </a:cubicBezTo>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9" name="Group 4"/>
          <p:cNvGrpSpPr>
            <a:grpSpLocks noChangeAspect="1"/>
          </p:cNvGrpSpPr>
          <p:nvPr/>
        </p:nvGrpSpPr>
        <p:grpSpPr bwMode="auto">
          <a:xfrm>
            <a:off x="3238414" y="4833828"/>
            <a:ext cx="841135" cy="808182"/>
            <a:chOff x="-401" y="1563"/>
            <a:chExt cx="538" cy="560"/>
          </a:xfrm>
        </p:grpSpPr>
        <p:sp>
          <p:nvSpPr>
            <p:cNvPr id="80" name="Freeform 5"/>
            <p:cNvSpPr>
              <a:spLocks/>
            </p:cNvSpPr>
            <p:nvPr/>
          </p:nvSpPr>
          <p:spPr bwMode="auto">
            <a:xfrm>
              <a:off x="-401" y="2016"/>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
            <p:cNvSpPr>
              <a:spLocks/>
            </p:cNvSpPr>
            <p:nvPr/>
          </p:nvSpPr>
          <p:spPr bwMode="auto">
            <a:xfrm>
              <a:off x="-169" y="1905"/>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7"/>
            <p:cNvSpPr>
              <a:spLocks/>
            </p:cNvSpPr>
            <p:nvPr/>
          </p:nvSpPr>
          <p:spPr bwMode="auto">
            <a:xfrm>
              <a:off x="-401" y="1851"/>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
            <p:cNvSpPr>
              <a:spLocks/>
            </p:cNvSpPr>
            <p:nvPr/>
          </p:nvSpPr>
          <p:spPr bwMode="auto">
            <a:xfrm>
              <a:off x="-401" y="1943"/>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
            <p:cNvSpPr>
              <a:spLocks/>
            </p:cNvSpPr>
            <p:nvPr/>
          </p:nvSpPr>
          <p:spPr bwMode="auto">
            <a:xfrm>
              <a:off x="-169" y="1832"/>
              <a:ext cx="306" cy="218"/>
            </a:xfrm>
            <a:custGeom>
              <a:avLst/>
              <a:gdLst>
                <a:gd name="T0" fmla="*/ 0 w 306"/>
                <a:gd name="T1" fmla="*/ 218 h 218"/>
                <a:gd name="T2" fmla="*/ 306 w 306"/>
                <a:gd name="T3" fmla="*/ 55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5"/>
                  </a:lnTo>
                  <a:lnTo>
                    <a:pt x="306" y="0"/>
                  </a:lnTo>
                  <a:lnTo>
                    <a:pt x="0" y="165"/>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0"/>
            <p:cNvSpPr>
              <a:spLocks/>
            </p:cNvSpPr>
            <p:nvPr/>
          </p:nvSpPr>
          <p:spPr bwMode="auto">
            <a:xfrm>
              <a:off x="-401" y="1779"/>
              <a:ext cx="538" cy="218"/>
            </a:xfrm>
            <a:custGeom>
              <a:avLst/>
              <a:gdLst>
                <a:gd name="T0" fmla="*/ 0 w 538"/>
                <a:gd name="T1" fmla="*/ 164 h 218"/>
                <a:gd name="T2" fmla="*/ 232 w 538"/>
                <a:gd name="T3" fmla="*/ 218 h 218"/>
                <a:gd name="T4" fmla="*/ 538 w 538"/>
                <a:gd name="T5" fmla="*/ 53 h 218"/>
                <a:gd name="T6" fmla="*/ 308 w 538"/>
                <a:gd name="T7" fmla="*/ 0 h 218"/>
                <a:gd name="T8" fmla="*/ 0 w 538"/>
                <a:gd name="T9" fmla="*/ 164 h 218"/>
              </a:gdLst>
              <a:ahLst/>
              <a:cxnLst>
                <a:cxn ang="0">
                  <a:pos x="T0" y="T1"/>
                </a:cxn>
                <a:cxn ang="0">
                  <a:pos x="T2" y="T3"/>
                </a:cxn>
                <a:cxn ang="0">
                  <a:pos x="T4" y="T5"/>
                </a:cxn>
                <a:cxn ang="0">
                  <a:pos x="T6" y="T7"/>
                </a:cxn>
                <a:cxn ang="0">
                  <a:pos x="T8" y="T9"/>
                </a:cxn>
              </a:cxnLst>
              <a:rect l="0" t="0" r="r" b="b"/>
              <a:pathLst>
                <a:path w="538" h="218">
                  <a:moveTo>
                    <a:pt x="0" y="164"/>
                  </a:moveTo>
                  <a:lnTo>
                    <a:pt x="232" y="218"/>
                  </a:lnTo>
                  <a:lnTo>
                    <a:pt x="538" y="53"/>
                  </a:lnTo>
                  <a:lnTo>
                    <a:pt x="308" y="0"/>
                  </a:lnTo>
                  <a:lnTo>
                    <a:pt x="0" y="164"/>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1"/>
            <p:cNvSpPr>
              <a:spLocks/>
            </p:cNvSpPr>
            <p:nvPr/>
          </p:nvSpPr>
          <p:spPr bwMode="auto">
            <a:xfrm>
              <a:off x="-401" y="1871"/>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2"/>
            <p:cNvSpPr>
              <a:spLocks/>
            </p:cNvSpPr>
            <p:nvPr/>
          </p:nvSpPr>
          <p:spPr bwMode="auto">
            <a:xfrm>
              <a:off x="-169" y="1759"/>
              <a:ext cx="306" cy="219"/>
            </a:xfrm>
            <a:custGeom>
              <a:avLst/>
              <a:gdLst>
                <a:gd name="T0" fmla="*/ 0 w 306"/>
                <a:gd name="T1" fmla="*/ 219 h 219"/>
                <a:gd name="T2" fmla="*/ 306 w 306"/>
                <a:gd name="T3" fmla="*/ 54 h 219"/>
                <a:gd name="T4" fmla="*/ 306 w 306"/>
                <a:gd name="T5" fmla="*/ 0 h 219"/>
                <a:gd name="T6" fmla="*/ 0 w 306"/>
                <a:gd name="T7" fmla="*/ 165 h 219"/>
                <a:gd name="T8" fmla="*/ 0 w 306"/>
                <a:gd name="T9" fmla="*/ 219 h 219"/>
              </a:gdLst>
              <a:ahLst/>
              <a:cxnLst>
                <a:cxn ang="0">
                  <a:pos x="T0" y="T1"/>
                </a:cxn>
                <a:cxn ang="0">
                  <a:pos x="T2" y="T3"/>
                </a:cxn>
                <a:cxn ang="0">
                  <a:pos x="T4" y="T5"/>
                </a:cxn>
                <a:cxn ang="0">
                  <a:pos x="T6" y="T7"/>
                </a:cxn>
                <a:cxn ang="0">
                  <a:pos x="T8" y="T9"/>
                </a:cxn>
              </a:cxnLst>
              <a:rect l="0" t="0" r="r" b="b"/>
              <a:pathLst>
                <a:path w="306" h="219">
                  <a:moveTo>
                    <a:pt x="0" y="219"/>
                  </a:moveTo>
                  <a:lnTo>
                    <a:pt x="306" y="54"/>
                  </a:lnTo>
                  <a:lnTo>
                    <a:pt x="306" y="0"/>
                  </a:lnTo>
                  <a:lnTo>
                    <a:pt x="0" y="165"/>
                  </a:lnTo>
                  <a:lnTo>
                    <a:pt x="0" y="219"/>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3"/>
            <p:cNvSpPr>
              <a:spLocks/>
            </p:cNvSpPr>
            <p:nvPr/>
          </p:nvSpPr>
          <p:spPr bwMode="auto">
            <a:xfrm>
              <a:off x="-401" y="1706"/>
              <a:ext cx="538" cy="218"/>
            </a:xfrm>
            <a:custGeom>
              <a:avLst/>
              <a:gdLst>
                <a:gd name="T0" fmla="*/ 0 w 538"/>
                <a:gd name="T1" fmla="*/ 165 h 218"/>
                <a:gd name="T2" fmla="*/ 232 w 538"/>
                <a:gd name="T3" fmla="*/ 218 h 218"/>
                <a:gd name="T4" fmla="*/ 538 w 538"/>
                <a:gd name="T5" fmla="*/ 53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3"/>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4"/>
            <p:cNvSpPr>
              <a:spLocks/>
            </p:cNvSpPr>
            <p:nvPr/>
          </p:nvSpPr>
          <p:spPr bwMode="auto">
            <a:xfrm>
              <a:off x="-401" y="1798"/>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5"/>
            <p:cNvSpPr>
              <a:spLocks/>
            </p:cNvSpPr>
            <p:nvPr/>
          </p:nvSpPr>
          <p:spPr bwMode="auto">
            <a:xfrm>
              <a:off x="-169" y="1687"/>
              <a:ext cx="306" cy="218"/>
            </a:xfrm>
            <a:custGeom>
              <a:avLst/>
              <a:gdLst>
                <a:gd name="T0" fmla="*/ 0 w 306"/>
                <a:gd name="T1" fmla="*/ 218 h 218"/>
                <a:gd name="T2" fmla="*/ 306 w 306"/>
                <a:gd name="T3" fmla="*/ 53 h 218"/>
                <a:gd name="T4" fmla="*/ 306 w 306"/>
                <a:gd name="T5" fmla="*/ 0 h 218"/>
                <a:gd name="T6" fmla="*/ 0 w 306"/>
                <a:gd name="T7" fmla="*/ 164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4"/>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6"/>
            <p:cNvSpPr>
              <a:spLocks/>
            </p:cNvSpPr>
            <p:nvPr/>
          </p:nvSpPr>
          <p:spPr bwMode="auto">
            <a:xfrm>
              <a:off x="-401" y="1633"/>
              <a:ext cx="538" cy="218"/>
            </a:xfrm>
            <a:custGeom>
              <a:avLst/>
              <a:gdLst>
                <a:gd name="T0" fmla="*/ 0 w 538"/>
                <a:gd name="T1" fmla="*/ 165 h 218"/>
                <a:gd name="T2" fmla="*/ 232 w 538"/>
                <a:gd name="T3" fmla="*/ 218 h 218"/>
                <a:gd name="T4" fmla="*/ 538 w 538"/>
                <a:gd name="T5" fmla="*/ 54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4"/>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7"/>
            <p:cNvSpPr>
              <a:spLocks/>
            </p:cNvSpPr>
            <p:nvPr/>
          </p:nvSpPr>
          <p:spPr bwMode="auto">
            <a:xfrm>
              <a:off x="-401" y="1728"/>
              <a:ext cx="232" cy="107"/>
            </a:xfrm>
            <a:custGeom>
              <a:avLst/>
              <a:gdLst>
                <a:gd name="T0" fmla="*/ 232 w 232"/>
                <a:gd name="T1" fmla="*/ 107 h 107"/>
                <a:gd name="T2" fmla="*/ 0 w 232"/>
                <a:gd name="T3" fmla="*/ 53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4"/>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8"/>
            <p:cNvSpPr>
              <a:spLocks/>
            </p:cNvSpPr>
            <p:nvPr/>
          </p:nvSpPr>
          <p:spPr bwMode="auto">
            <a:xfrm>
              <a:off x="-169" y="1617"/>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19"/>
            <p:cNvSpPr>
              <a:spLocks/>
            </p:cNvSpPr>
            <p:nvPr/>
          </p:nvSpPr>
          <p:spPr bwMode="auto">
            <a:xfrm>
              <a:off x="-401" y="1563"/>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0"/>
            <p:cNvSpPr>
              <a:spLocks noEditPoints="1"/>
            </p:cNvSpPr>
            <p:nvPr/>
          </p:nvSpPr>
          <p:spPr bwMode="auto">
            <a:xfrm>
              <a:off x="-211" y="1633"/>
              <a:ext cx="171" cy="71"/>
            </a:xfrm>
            <a:custGeom>
              <a:avLst/>
              <a:gdLst>
                <a:gd name="T0" fmla="*/ 32 w 110"/>
                <a:gd name="T1" fmla="*/ 25 h 46"/>
                <a:gd name="T2" fmla="*/ 42 w 110"/>
                <a:gd name="T3" fmla="*/ 21 h 46"/>
                <a:gd name="T4" fmla="*/ 21 w 110"/>
                <a:gd name="T5" fmla="*/ 15 h 46"/>
                <a:gd name="T6" fmla="*/ 26 w 110"/>
                <a:gd name="T7" fmla="*/ 24 h 46"/>
                <a:gd name="T8" fmla="*/ 32 w 110"/>
                <a:gd name="T9" fmla="*/ 25 h 46"/>
                <a:gd name="T10" fmla="*/ 87 w 110"/>
                <a:gd name="T11" fmla="*/ 30 h 46"/>
                <a:gd name="T12" fmla="*/ 83 w 110"/>
                <a:gd name="T13" fmla="*/ 19 h 46"/>
                <a:gd name="T14" fmla="*/ 77 w 110"/>
                <a:gd name="T15" fmla="*/ 18 h 46"/>
                <a:gd name="T16" fmla="*/ 65 w 110"/>
                <a:gd name="T17" fmla="*/ 23 h 46"/>
                <a:gd name="T18" fmla="*/ 87 w 110"/>
                <a:gd name="T19" fmla="*/ 30 h 46"/>
                <a:gd name="T20" fmla="*/ 95 w 110"/>
                <a:gd name="T21" fmla="*/ 33 h 46"/>
                <a:gd name="T22" fmla="*/ 110 w 110"/>
                <a:gd name="T23" fmla="*/ 38 h 46"/>
                <a:gd name="T24" fmla="*/ 104 w 110"/>
                <a:gd name="T25" fmla="*/ 41 h 46"/>
                <a:gd name="T26" fmla="*/ 91 w 110"/>
                <a:gd name="T27" fmla="*/ 37 h 46"/>
                <a:gd name="T28" fmla="*/ 70 w 110"/>
                <a:gd name="T29" fmla="*/ 46 h 46"/>
                <a:gd name="T30" fmla="*/ 59 w 110"/>
                <a:gd name="T31" fmla="*/ 44 h 46"/>
                <a:gd name="T32" fmla="*/ 53 w 110"/>
                <a:gd name="T33" fmla="*/ 36 h 46"/>
                <a:gd name="T34" fmla="*/ 60 w 110"/>
                <a:gd name="T35" fmla="*/ 34 h 46"/>
                <a:gd name="T36" fmla="*/ 65 w 110"/>
                <a:gd name="T37" fmla="*/ 34 h 46"/>
                <a:gd name="T38" fmla="*/ 69 w 110"/>
                <a:gd name="T39" fmla="*/ 41 h 46"/>
                <a:gd name="T40" fmla="*/ 69 w 110"/>
                <a:gd name="T41" fmla="*/ 41 h 46"/>
                <a:gd name="T42" fmla="*/ 83 w 110"/>
                <a:gd name="T43" fmla="*/ 34 h 46"/>
                <a:gd name="T44" fmla="*/ 59 w 110"/>
                <a:gd name="T45" fmla="*/ 27 h 46"/>
                <a:gd name="T46" fmla="*/ 36 w 110"/>
                <a:gd name="T47" fmla="*/ 34 h 46"/>
                <a:gd name="T48" fmla="*/ 24 w 110"/>
                <a:gd name="T49" fmla="*/ 32 h 46"/>
                <a:gd name="T50" fmla="*/ 13 w 110"/>
                <a:gd name="T51" fmla="*/ 12 h 46"/>
                <a:gd name="T52" fmla="*/ 0 w 110"/>
                <a:gd name="T53" fmla="*/ 8 h 46"/>
                <a:gd name="T54" fmla="*/ 6 w 110"/>
                <a:gd name="T55" fmla="*/ 4 h 46"/>
                <a:gd name="T56" fmla="*/ 16 w 110"/>
                <a:gd name="T57" fmla="*/ 8 h 46"/>
                <a:gd name="T58" fmla="*/ 38 w 110"/>
                <a:gd name="T59" fmla="*/ 0 h 46"/>
                <a:gd name="T60" fmla="*/ 46 w 110"/>
                <a:gd name="T61" fmla="*/ 2 h 46"/>
                <a:gd name="T62" fmla="*/ 52 w 110"/>
                <a:gd name="T63" fmla="*/ 8 h 46"/>
                <a:gd name="T64" fmla="*/ 45 w 110"/>
                <a:gd name="T65" fmla="*/ 11 h 46"/>
                <a:gd name="T66" fmla="*/ 40 w 110"/>
                <a:gd name="T67" fmla="*/ 10 h 46"/>
                <a:gd name="T68" fmla="*/ 37 w 110"/>
                <a:gd name="T69" fmla="*/ 4 h 46"/>
                <a:gd name="T70" fmla="*/ 24 w 110"/>
                <a:gd name="T71" fmla="*/ 10 h 46"/>
                <a:gd name="T72" fmla="*/ 48 w 110"/>
                <a:gd name="T73" fmla="*/ 18 h 46"/>
                <a:gd name="T74" fmla="*/ 73 w 110"/>
                <a:gd name="T75" fmla="*/ 9 h 46"/>
                <a:gd name="T76" fmla="*/ 86 w 110"/>
                <a:gd name="T77" fmla="*/ 11 h 46"/>
                <a:gd name="T78" fmla="*/ 95 w 110"/>
                <a:gd name="T79"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46">
                  <a:moveTo>
                    <a:pt x="32" y="25"/>
                  </a:moveTo>
                  <a:cubicBezTo>
                    <a:pt x="35" y="25"/>
                    <a:pt x="39" y="24"/>
                    <a:pt x="42" y="21"/>
                  </a:cubicBezTo>
                  <a:cubicBezTo>
                    <a:pt x="21" y="15"/>
                    <a:pt x="21" y="15"/>
                    <a:pt x="21" y="15"/>
                  </a:cubicBezTo>
                  <a:cubicBezTo>
                    <a:pt x="18" y="19"/>
                    <a:pt x="20" y="22"/>
                    <a:pt x="26" y="24"/>
                  </a:cubicBezTo>
                  <a:cubicBezTo>
                    <a:pt x="28" y="25"/>
                    <a:pt x="30" y="25"/>
                    <a:pt x="32" y="25"/>
                  </a:cubicBezTo>
                  <a:moveTo>
                    <a:pt x="87" y="30"/>
                  </a:moveTo>
                  <a:cubicBezTo>
                    <a:pt x="91" y="25"/>
                    <a:pt x="89" y="21"/>
                    <a:pt x="83" y="19"/>
                  </a:cubicBezTo>
                  <a:cubicBezTo>
                    <a:pt x="81" y="19"/>
                    <a:pt x="79" y="18"/>
                    <a:pt x="77" y="18"/>
                  </a:cubicBezTo>
                  <a:cubicBezTo>
                    <a:pt x="73" y="18"/>
                    <a:pt x="69" y="20"/>
                    <a:pt x="65" y="23"/>
                  </a:cubicBezTo>
                  <a:lnTo>
                    <a:pt x="87" y="30"/>
                  </a:lnTo>
                  <a:close/>
                  <a:moveTo>
                    <a:pt x="95" y="33"/>
                  </a:moveTo>
                  <a:cubicBezTo>
                    <a:pt x="110" y="38"/>
                    <a:pt x="110" y="38"/>
                    <a:pt x="110" y="38"/>
                  </a:cubicBezTo>
                  <a:cubicBezTo>
                    <a:pt x="104" y="41"/>
                    <a:pt x="104" y="41"/>
                    <a:pt x="104" y="41"/>
                  </a:cubicBezTo>
                  <a:cubicBezTo>
                    <a:pt x="91" y="37"/>
                    <a:pt x="91" y="37"/>
                    <a:pt x="91" y="37"/>
                  </a:cubicBezTo>
                  <a:cubicBezTo>
                    <a:pt x="85" y="43"/>
                    <a:pt x="78" y="46"/>
                    <a:pt x="70" y="46"/>
                  </a:cubicBezTo>
                  <a:cubicBezTo>
                    <a:pt x="66" y="46"/>
                    <a:pt x="62" y="45"/>
                    <a:pt x="59" y="44"/>
                  </a:cubicBezTo>
                  <a:cubicBezTo>
                    <a:pt x="53" y="42"/>
                    <a:pt x="50" y="39"/>
                    <a:pt x="53" y="36"/>
                  </a:cubicBezTo>
                  <a:cubicBezTo>
                    <a:pt x="54" y="35"/>
                    <a:pt x="57" y="34"/>
                    <a:pt x="60" y="34"/>
                  </a:cubicBezTo>
                  <a:cubicBezTo>
                    <a:pt x="61" y="34"/>
                    <a:pt x="63" y="34"/>
                    <a:pt x="65" y="34"/>
                  </a:cubicBezTo>
                  <a:cubicBezTo>
                    <a:pt x="70" y="36"/>
                    <a:pt x="71" y="38"/>
                    <a:pt x="69" y="41"/>
                  </a:cubicBezTo>
                  <a:cubicBezTo>
                    <a:pt x="69" y="41"/>
                    <a:pt x="69" y="41"/>
                    <a:pt x="69" y="41"/>
                  </a:cubicBezTo>
                  <a:cubicBezTo>
                    <a:pt x="75" y="40"/>
                    <a:pt x="79" y="38"/>
                    <a:pt x="83" y="34"/>
                  </a:cubicBezTo>
                  <a:cubicBezTo>
                    <a:pt x="59" y="27"/>
                    <a:pt x="59" y="27"/>
                    <a:pt x="59" y="27"/>
                  </a:cubicBezTo>
                  <a:cubicBezTo>
                    <a:pt x="51" y="32"/>
                    <a:pt x="44" y="34"/>
                    <a:pt x="36" y="34"/>
                  </a:cubicBezTo>
                  <a:cubicBezTo>
                    <a:pt x="32" y="34"/>
                    <a:pt x="28" y="34"/>
                    <a:pt x="24" y="32"/>
                  </a:cubicBezTo>
                  <a:cubicBezTo>
                    <a:pt x="11" y="28"/>
                    <a:pt x="7" y="21"/>
                    <a:pt x="13" y="12"/>
                  </a:cubicBezTo>
                  <a:cubicBezTo>
                    <a:pt x="0" y="8"/>
                    <a:pt x="0" y="8"/>
                    <a:pt x="0" y="8"/>
                  </a:cubicBezTo>
                  <a:cubicBezTo>
                    <a:pt x="6" y="4"/>
                    <a:pt x="6" y="4"/>
                    <a:pt x="6" y="4"/>
                  </a:cubicBezTo>
                  <a:cubicBezTo>
                    <a:pt x="16" y="8"/>
                    <a:pt x="16" y="8"/>
                    <a:pt x="16" y="8"/>
                  </a:cubicBezTo>
                  <a:cubicBezTo>
                    <a:pt x="22" y="2"/>
                    <a:pt x="30" y="0"/>
                    <a:pt x="38" y="0"/>
                  </a:cubicBezTo>
                  <a:cubicBezTo>
                    <a:pt x="41" y="0"/>
                    <a:pt x="44" y="1"/>
                    <a:pt x="46" y="2"/>
                  </a:cubicBezTo>
                  <a:cubicBezTo>
                    <a:pt x="52" y="3"/>
                    <a:pt x="54" y="6"/>
                    <a:pt x="52" y="8"/>
                  </a:cubicBezTo>
                  <a:cubicBezTo>
                    <a:pt x="50" y="10"/>
                    <a:pt x="48" y="11"/>
                    <a:pt x="45" y="11"/>
                  </a:cubicBezTo>
                  <a:cubicBezTo>
                    <a:pt x="43" y="11"/>
                    <a:pt x="42" y="11"/>
                    <a:pt x="40" y="10"/>
                  </a:cubicBezTo>
                  <a:cubicBezTo>
                    <a:pt x="36" y="9"/>
                    <a:pt x="35" y="7"/>
                    <a:pt x="37" y="4"/>
                  </a:cubicBezTo>
                  <a:cubicBezTo>
                    <a:pt x="31" y="5"/>
                    <a:pt x="27" y="7"/>
                    <a:pt x="24" y="10"/>
                  </a:cubicBezTo>
                  <a:cubicBezTo>
                    <a:pt x="48" y="18"/>
                    <a:pt x="48" y="18"/>
                    <a:pt x="48" y="18"/>
                  </a:cubicBezTo>
                  <a:cubicBezTo>
                    <a:pt x="57" y="12"/>
                    <a:pt x="65" y="10"/>
                    <a:pt x="73" y="9"/>
                  </a:cubicBezTo>
                  <a:cubicBezTo>
                    <a:pt x="77" y="9"/>
                    <a:pt x="81" y="9"/>
                    <a:pt x="86" y="11"/>
                  </a:cubicBezTo>
                  <a:cubicBezTo>
                    <a:pt x="98" y="15"/>
                    <a:pt x="102" y="24"/>
                    <a:pt x="95" y="33"/>
                  </a:cubicBezTo>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 name="Group 4"/>
          <p:cNvGrpSpPr>
            <a:grpSpLocks noChangeAspect="1"/>
          </p:cNvGrpSpPr>
          <p:nvPr/>
        </p:nvGrpSpPr>
        <p:grpSpPr bwMode="auto">
          <a:xfrm>
            <a:off x="3835227" y="4833828"/>
            <a:ext cx="841135" cy="808182"/>
            <a:chOff x="-401" y="1563"/>
            <a:chExt cx="538" cy="560"/>
          </a:xfrm>
        </p:grpSpPr>
        <p:sp>
          <p:nvSpPr>
            <p:cNvPr id="97" name="Freeform 5"/>
            <p:cNvSpPr>
              <a:spLocks/>
            </p:cNvSpPr>
            <p:nvPr/>
          </p:nvSpPr>
          <p:spPr bwMode="auto">
            <a:xfrm>
              <a:off x="-401" y="2016"/>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6"/>
            <p:cNvSpPr>
              <a:spLocks/>
            </p:cNvSpPr>
            <p:nvPr/>
          </p:nvSpPr>
          <p:spPr bwMode="auto">
            <a:xfrm>
              <a:off x="-169" y="1905"/>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7"/>
            <p:cNvSpPr>
              <a:spLocks/>
            </p:cNvSpPr>
            <p:nvPr/>
          </p:nvSpPr>
          <p:spPr bwMode="auto">
            <a:xfrm>
              <a:off x="-401" y="1851"/>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8"/>
            <p:cNvSpPr>
              <a:spLocks/>
            </p:cNvSpPr>
            <p:nvPr/>
          </p:nvSpPr>
          <p:spPr bwMode="auto">
            <a:xfrm>
              <a:off x="-401" y="1943"/>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9"/>
            <p:cNvSpPr>
              <a:spLocks/>
            </p:cNvSpPr>
            <p:nvPr/>
          </p:nvSpPr>
          <p:spPr bwMode="auto">
            <a:xfrm>
              <a:off x="-169" y="1832"/>
              <a:ext cx="306" cy="218"/>
            </a:xfrm>
            <a:custGeom>
              <a:avLst/>
              <a:gdLst>
                <a:gd name="T0" fmla="*/ 0 w 306"/>
                <a:gd name="T1" fmla="*/ 218 h 218"/>
                <a:gd name="T2" fmla="*/ 306 w 306"/>
                <a:gd name="T3" fmla="*/ 55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5"/>
                  </a:lnTo>
                  <a:lnTo>
                    <a:pt x="306" y="0"/>
                  </a:lnTo>
                  <a:lnTo>
                    <a:pt x="0" y="165"/>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0"/>
            <p:cNvSpPr>
              <a:spLocks/>
            </p:cNvSpPr>
            <p:nvPr/>
          </p:nvSpPr>
          <p:spPr bwMode="auto">
            <a:xfrm>
              <a:off x="-401" y="1779"/>
              <a:ext cx="538" cy="218"/>
            </a:xfrm>
            <a:custGeom>
              <a:avLst/>
              <a:gdLst>
                <a:gd name="T0" fmla="*/ 0 w 538"/>
                <a:gd name="T1" fmla="*/ 164 h 218"/>
                <a:gd name="T2" fmla="*/ 232 w 538"/>
                <a:gd name="T3" fmla="*/ 218 h 218"/>
                <a:gd name="T4" fmla="*/ 538 w 538"/>
                <a:gd name="T5" fmla="*/ 53 h 218"/>
                <a:gd name="T6" fmla="*/ 308 w 538"/>
                <a:gd name="T7" fmla="*/ 0 h 218"/>
                <a:gd name="T8" fmla="*/ 0 w 538"/>
                <a:gd name="T9" fmla="*/ 164 h 218"/>
              </a:gdLst>
              <a:ahLst/>
              <a:cxnLst>
                <a:cxn ang="0">
                  <a:pos x="T0" y="T1"/>
                </a:cxn>
                <a:cxn ang="0">
                  <a:pos x="T2" y="T3"/>
                </a:cxn>
                <a:cxn ang="0">
                  <a:pos x="T4" y="T5"/>
                </a:cxn>
                <a:cxn ang="0">
                  <a:pos x="T6" y="T7"/>
                </a:cxn>
                <a:cxn ang="0">
                  <a:pos x="T8" y="T9"/>
                </a:cxn>
              </a:cxnLst>
              <a:rect l="0" t="0" r="r" b="b"/>
              <a:pathLst>
                <a:path w="538" h="218">
                  <a:moveTo>
                    <a:pt x="0" y="164"/>
                  </a:moveTo>
                  <a:lnTo>
                    <a:pt x="232" y="218"/>
                  </a:lnTo>
                  <a:lnTo>
                    <a:pt x="538" y="53"/>
                  </a:lnTo>
                  <a:lnTo>
                    <a:pt x="308" y="0"/>
                  </a:lnTo>
                  <a:lnTo>
                    <a:pt x="0" y="164"/>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1"/>
            <p:cNvSpPr>
              <a:spLocks/>
            </p:cNvSpPr>
            <p:nvPr/>
          </p:nvSpPr>
          <p:spPr bwMode="auto">
            <a:xfrm>
              <a:off x="-401" y="1871"/>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2"/>
            <p:cNvSpPr>
              <a:spLocks/>
            </p:cNvSpPr>
            <p:nvPr/>
          </p:nvSpPr>
          <p:spPr bwMode="auto">
            <a:xfrm>
              <a:off x="-169" y="1759"/>
              <a:ext cx="306" cy="219"/>
            </a:xfrm>
            <a:custGeom>
              <a:avLst/>
              <a:gdLst>
                <a:gd name="T0" fmla="*/ 0 w 306"/>
                <a:gd name="T1" fmla="*/ 219 h 219"/>
                <a:gd name="T2" fmla="*/ 306 w 306"/>
                <a:gd name="T3" fmla="*/ 54 h 219"/>
                <a:gd name="T4" fmla="*/ 306 w 306"/>
                <a:gd name="T5" fmla="*/ 0 h 219"/>
                <a:gd name="T6" fmla="*/ 0 w 306"/>
                <a:gd name="T7" fmla="*/ 165 h 219"/>
                <a:gd name="T8" fmla="*/ 0 w 306"/>
                <a:gd name="T9" fmla="*/ 219 h 219"/>
              </a:gdLst>
              <a:ahLst/>
              <a:cxnLst>
                <a:cxn ang="0">
                  <a:pos x="T0" y="T1"/>
                </a:cxn>
                <a:cxn ang="0">
                  <a:pos x="T2" y="T3"/>
                </a:cxn>
                <a:cxn ang="0">
                  <a:pos x="T4" y="T5"/>
                </a:cxn>
                <a:cxn ang="0">
                  <a:pos x="T6" y="T7"/>
                </a:cxn>
                <a:cxn ang="0">
                  <a:pos x="T8" y="T9"/>
                </a:cxn>
              </a:cxnLst>
              <a:rect l="0" t="0" r="r" b="b"/>
              <a:pathLst>
                <a:path w="306" h="219">
                  <a:moveTo>
                    <a:pt x="0" y="219"/>
                  </a:moveTo>
                  <a:lnTo>
                    <a:pt x="306" y="54"/>
                  </a:lnTo>
                  <a:lnTo>
                    <a:pt x="306" y="0"/>
                  </a:lnTo>
                  <a:lnTo>
                    <a:pt x="0" y="165"/>
                  </a:lnTo>
                  <a:lnTo>
                    <a:pt x="0" y="219"/>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3"/>
            <p:cNvSpPr>
              <a:spLocks/>
            </p:cNvSpPr>
            <p:nvPr/>
          </p:nvSpPr>
          <p:spPr bwMode="auto">
            <a:xfrm>
              <a:off x="-401" y="1706"/>
              <a:ext cx="538" cy="218"/>
            </a:xfrm>
            <a:custGeom>
              <a:avLst/>
              <a:gdLst>
                <a:gd name="T0" fmla="*/ 0 w 538"/>
                <a:gd name="T1" fmla="*/ 165 h 218"/>
                <a:gd name="T2" fmla="*/ 232 w 538"/>
                <a:gd name="T3" fmla="*/ 218 h 218"/>
                <a:gd name="T4" fmla="*/ 538 w 538"/>
                <a:gd name="T5" fmla="*/ 53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3"/>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4"/>
            <p:cNvSpPr>
              <a:spLocks/>
            </p:cNvSpPr>
            <p:nvPr/>
          </p:nvSpPr>
          <p:spPr bwMode="auto">
            <a:xfrm>
              <a:off x="-401" y="1798"/>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5"/>
            <p:cNvSpPr>
              <a:spLocks/>
            </p:cNvSpPr>
            <p:nvPr/>
          </p:nvSpPr>
          <p:spPr bwMode="auto">
            <a:xfrm>
              <a:off x="-169" y="1687"/>
              <a:ext cx="306" cy="218"/>
            </a:xfrm>
            <a:custGeom>
              <a:avLst/>
              <a:gdLst>
                <a:gd name="T0" fmla="*/ 0 w 306"/>
                <a:gd name="T1" fmla="*/ 218 h 218"/>
                <a:gd name="T2" fmla="*/ 306 w 306"/>
                <a:gd name="T3" fmla="*/ 53 h 218"/>
                <a:gd name="T4" fmla="*/ 306 w 306"/>
                <a:gd name="T5" fmla="*/ 0 h 218"/>
                <a:gd name="T6" fmla="*/ 0 w 306"/>
                <a:gd name="T7" fmla="*/ 164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4"/>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6"/>
            <p:cNvSpPr>
              <a:spLocks/>
            </p:cNvSpPr>
            <p:nvPr/>
          </p:nvSpPr>
          <p:spPr bwMode="auto">
            <a:xfrm>
              <a:off x="-401" y="1633"/>
              <a:ext cx="538" cy="218"/>
            </a:xfrm>
            <a:custGeom>
              <a:avLst/>
              <a:gdLst>
                <a:gd name="T0" fmla="*/ 0 w 538"/>
                <a:gd name="T1" fmla="*/ 165 h 218"/>
                <a:gd name="T2" fmla="*/ 232 w 538"/>
                <a:gd name="T3" fmla="*/ 218 h 218"/>
                <a:gd name="T4" fmla="*/ 538 w 538"/>
                <a:gd name="T5" fmla="*/ 54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4"/>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7"/>
            <p:cNvSpPr>
              <a:spLocks/>
            </p:cNvSpPr>
            <p:nvPr/>
          </p:nvSpPr>
          <p:spPr bwMode="auto">
            <a:xfrm>
              <a:off x="-401" y="1728"/>
              <a:ext cx="232" cy="107"/>
            </a:xfrm>
            <a:custGeom>
              <a:avLst/>
              <a:gdLst>
                <a:gd name="T0" fmla="*/ 232 w 232"/>
                <a:gd name="T1" fmla="*/ 107 h 107"/>
                <a:gd name="T2" fmla="*/ 0 w 232"/>
                <a:gd name="T3" fmla="*/ 53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4"/>
                  </a:lnTo>
                  <a:lnTo>
                    <a:pt x="232" y="107"/>
                  </a:lnTo>
                  <a:close/>
                </a:path>
              </a:pathLst>
            </a:custGeom>
            <a:solidFill>
              <a:srgbClr val="78A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8"/>
            <p:cNvSpPr>
              <a:spLocks/>
            </p:cNvSpPr>
            <p:nvPr/>
          </p:nvSpPr>
          <p:spPr bwMode="auto">
            <a:xfrm>
              <a:off x="-169" y="1617"/>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9"/>
            <p:cNvSpPr>
              <a:spLocks/>
            </p:cNvSpPr>
            <p:nvPr/>
          </p:nvSpPr>
          <p:spPr bwMode="auto">
            <a:xfrm>
              <a:off x="-401" y="1563"/>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rgbClr val="C1CD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0"/>
            <p:cNvSpPr>
              <a:spLocks noEditPoints="1"/>
            </p:cNvSpPr>
            <p:nvPr/>
          </p:nvSpPr>
          <p:spPr bwMode="auto">
            <a:xfrm>
              <a:off x="-211" y="1633"/>
              <a:ext cx="171" cy="71"/>
            </a:xfrm>
            <a:custGeom>
              <a:avLst/>
              <a:gdLst>
                <a:gd name="T0" fmla="*/ 32 w 110"/>
                <a:gd name="T1" fmla="*/ 25 h 46"/>
                <a:gd name="T2" fmla="*/ 42 w 110"/>
                <a:gd name="T3" fmla="*/ 21 h 46"/>
                <a:gd name="T4" fmla="*/ 21 w 110"/>
                <a:gd name="T5" fmla="*/ 15 h 46"/>
                <a:gd name="T6" fmla="*/ 26 w 110"/>
                <a:gd name="T7" fmla="*/ 24 h 46"/>
                <a:gd name="T8" fmla="*/ 32 w 110"/>
                <a:gd name="T9" fmla="*/ 25 h 46"/>
                <a:gd name="T10" fmla="*/ 87 w 110"/>
                <a:gd name="T11" fmla="*/ 30 h 46"/>
                <a:gd name="T12" fmla="*/ 83 w 110"/>
                <a:gd name="T13" fmla="*/ 19 h 46"/>
                <a:gd name="T14" fmla="*/ 77 w 110"/>
                <a:gd name="T15" fmla="*/ 18 h 46"/>
                <a:gd name="T16" fmla="*/ 65 w 110"/>
                <a:gd name="T17" fmla="*/ 23 h 46"/>
                <a:gd name="T18" fmla="*/ 87 w 110"/>
                <a:gd name="T19" fmla="*/ 30 h 46"/>
                <a:gd name="T20" fmla="*/ 95 w 110"/>
                <a:gd name="T21" fmla="*/ 33 h 46"/>
                <a:gd name="T22" fmla="*/ 110 w 110"/>
                <a:gd name="T23" fmla="*/ 38 h 46"/>
                <a:gd name="T24" fmla="*/ 104 w 110"/>
                <a:gd name="T25" fmla="*/ 41 h 46"/>
                <a:gd name="T26" fmla="*/ 91 w 110"/>
                <a:gd name="T27" fmla="*/ 37 h 46"/>
                <a:gd name="T28" fmla="*/ 70 w 110"/>
                <a:gd name="T29" fmla="*/ 46 h 46"/>
                <a:gd name="T30" fmla="*/ 59 w 110"/>
                <a:gd name="T31" fmla="*/ 44 h 46"/>
                <a:gd name="T32" fmla="*/ 53 w 110"/>
                <a:gd name="T33" fmla="*/ 36 h 46"/>
                <a:gd name="T34" fmla="*/ 60 w 110"/>
                <a:gd name="T35" fmla="*/ 34 h 46"/>
                <a:gd name="T36" fmla="*/ 65 w 110"/>
                <a:gd name="T37" fmla="*/ 34 h 46"/>
                <a:gd name="T38" fmla="*/ 69 w 110"/>
                <a:gd name="T39" fmla="*/ 41 h 46"/>
                <a:gd name="T40" fmla="*/ 69 w 110"/>
                <a:gd name="T41" fmla="*/ 41 h 46"/>
                <a:gd name="T42" fmla="*/ 83 w 110"/>
                <a:gd name="T43" fmla="*/ 34 h 46"/>
                <a:gd name="T44" fmla="*/ 59 w 110"/>
                <a:gd name="T45" fmla="*/ 27 h 46"/>
                <a:gd name="T46" fmla="*/ 36 w 110"/>
                <a:gd name="T47" fmla="*/ 34 h 46"/>
                <a:gd name="T48" fmla="*/ 24 w 110"/>
                <a:gd name="T49" fmla="*/ 32 h 46"/>
                <a:gd name="T50" fmla="*/ 13 w 110"/>
                <a:gd name="T51" fmla="*/ 12 h 46"/>
                <a:gd name="T52" fmla="*/ 0 w 110"/>
                <a:gd name="T53" fmla="*/ 8 h 46"/>
                <a:gd name="T54" fmla="*/ 6 w 110"/>
                <a:gd name="T55" fmla="*/ 4 h 46"/>
                <a:gd name="T56" fmla="*/ 16 w 110"/>
                <a:gd name="T57" fmla="*/ 8 h 46"/>
                <a:gd name="T58" fmla="*/ 38 w 110"/>
                <a:gd name="T59" fmla="*/ 0 h 46"/>
                <a:gd name="T60" fmla="*/ 46 w 110"/>
                <a:gd name="T61" fmla="*/ 2 h 46"/>
                <a:gd name="T62" fmla="*/ 52 w 110"/>
                <a:gd name="T63" fmla="*/ 8 h 46"/>
                <a:gd name="T64" fmla="*/ 45 w 110"/>
                <a:gd name="T65" fmla="*/ 11 h 46"/>
                <a:gd name="T66" fmla="*/ 40 w 110"/>
                <a:gd name="T67" fmla="*/ 10 h 46"/>
                <a:gd name="T68" fmla="*/ 37 w 110"/>
                <a:gd name="T69" fmla="*/ 4 h 46"/>
                <a:gd name="T70" fmla="*/ 24 w 110"/>
                <a:gd name="T71" fmla="*/ 10 h 46"/>
                <a:gd name="T72" fmla="*/ 48 w 110"/>
                <a:gd name="T73" fmla="*/ 18 h 46"/>
                <a:gd name="T74" fmla="*/ 73 w 110"/>
                <a:gd name="T75" fmla="*/ 9 h 46"/>
                <a:gd name="T76" fmla="*/ 86 w 110"/>
                <a:gd name="T77" fmla="*/ 11 h 46"/>
                <a:gd name="T78" fmla="*/ 95 w 110"/>
                <a:gd name="T79"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46">
                  <a:moveTo>
                    <a:pt x="32" y="25"/>
                  </a:moveTo>
                  <a:cubicBezTo>
                    <a:pt x="35" y="25"/>
                    <a:pt x="39" y="24"/>
                    <a:pt x="42" y="21"/>
                  </a:cubicBezTo>
                  <a:cubicBezTo>
                    <a:pt x="21" y="15"/>
                    <a:pt x="21" y="15"/>
                    <a:pt x="21" y="15"/>
                  </a:cubicBezTo>
                  <a:cubicBezTo>
                    <a:pt x="18" y="19"/>
                    <a:pt x="20" y="22"/>
                    <a:pt x="26" y="24"/>
                  </a:cubicBezTo>
                  <a:cubicBezTo>
                    <a:pt x="28" y="25"/>
                    <a:pt x="30" y="25"/>
                    <a:pt x="32" y="25"/>
                  </a:cubicBezTo>
                  <a:moveTo>
                    <a:pt x="87" y="30"/>
                  </a:moveTo>
                  <a:cubicBezTo>
                    <a:pt x="91" y="25"/>
                    <a:pt x="89" y="21"/>
                    <a:pt x="83" y="19"/>
                  </a:cubicBezTo>
                  <a:cubicBezTo>
                    <a:pt x="81" y="19"/>
                    <a:pt x="79" y="18"/>
                    <a:pt x="77" y="18"/>
                  </a:cubicBezTo>
                  <a:cubicBezTo>
                    <a:pt x="73" y="18"/>
                    <a:pt x="69" y="20"/>
                    <a:pt x="65" y="23"/>
                  </a:cubicBezTo>
                  <a:lnTo>
                    <a:pt x="87" y="30"/>
                  </a:lnTo>
                  <a:close/>
                  <a:moveTo>
                    <a:pt x="95" y="33"/>
                  </a:moveTo>
                  <a:cubicBezTo>
                    <a:pt x="110" y="38"/>
                    <a:pt x="110" y="38"/>
                    <a:pt x="110" y="38"/>
                  </a:cubicBezTo>
                  <a:cubicBezTo>
                    <a:pt x="104" y="41"/>
                    <a:pt x="104" y="41"/>
                    <a:pt x="104" y="41"/>
                  </a:cubicBezTo>
                  <a:cubicBezTo>
                    <a:pt x="91" y="37"/>
                    <a:pt x="91" y="37"/>
                    <a:pt x="91" y="37"/>
                  </a:cubicBezTo>
                  <a:cubicBezTo>
                    <a:pt x="85" y="43"/>
                    <a:pt x="78" y="46"/>
                    <a:pt x="70" y="46"/>
                  </a:cubicBezTo>
                  <a:cubicBezTo>
                    <a:pt x="66" y="46"/>
                    <a:pt x="62" y="45"/>
                    <a:pt x="59" y="44"/>
                  </a:cubicBezTo>
                  <a:cubicBezTo>
                    <a:pt x="53" y="42"/>
                    <a:pt x="50" y="39"/>
                    <a:pt x="53" y="36"/>
                  </a:cubicBezTo>
                  <a:cubicBezTo>
                    <a:pt x="54" y="35"/>
                    <a:pt x="57" y="34"/>
                    <a:pt x="60" y="34"/>
                  </a:cubicBezTo>
                  <a:cubicBezTo>
                    <a:pt x="61" y="34"/>
                    <a:pt x="63" y="34"/>
                    <a:pt x="65" y="34"/>
                  </a:cubicBezTo>
                  <a:cubicBezTo>
                    <a:pt x="70" y="36"/>
                    <a:pt x="71" y="38"/>
                    <a:pt x="69" y="41"/>
                  </a:cubicBezTo>
                  <a:cubicBezTo>
                    <a:pt x="69" y="41"/>
                    <a:pt x="69" y="41"/>
                    <a:pt x="69" y="41"/>
                  </a:cubicBezTo>
                  <a:cubicBezTo>
                    <a:pt x="75" y="40"/>
                    <a:pt x="79" y="38"/>
                    <a:pt x="83" y="34"/>
                  </a:cubicBezTo>
                  <a:cubicBezTo>
                    <a:pt x="59" y="27"/>
                    <a:pt x="59" y="27"/>
                    <a:pt x="59" y="27"/>
                  </a:cubicBezTo>
                  <a:cubicBezTo>
                    <a:pt x="51" y="32"/>
                    <a:pt x="44" y="34"/>
                    <a:pt x="36" y="34"/>
                  </a:cubicBezTo>
                  <a:cubicBezTo>
                    <a:pt x="32" y="34"/>
                    <a:pt x="28" y="34"/>
                    <a:pt x="24" y="32"/>
                  </a:cubicBezTo>
                  <a:cubicBezTo>
                    <a:pt x="11" y="28"/>
                    <a:pt x="7" y="21"/>
                    <a:pt x="13" y="12"/>
                  </a:cubicBezTo>
                  <a:cubicBezTo>
                    <a:pt x="0" y="8"/>
                    <a:pt x="0" y="8"/>
                    <a:pt x="0" y="8"/>
                  </a:cubicBezTo>
                  <a:cubicBezTo>
                    <a:pt x="6" y="4"/>
                    <a:pt x="6" y="4"/>
                    <a:pt x="6" y="4"/>
                  </a:cubicBezTo>
                  <a:cubicBezTo>
                    <a:pt x="16" y="8"/>
                    <a:pt x="16" y="8"/>
                    <a:pt x="16" y="8"/>
                  </a:cubicBezTo>
                  <a:cubicBezTo>
                    <a:pt x="22" y="2"/>
                    <a:pt x="30" y="0"/>
                    <a:pt x="38" y="0"/>
                  </a:cubicBezTo>
                  <a:cubicBezTo>
                    <a:pt x="41" y="0"/>
                    <a:pt x="44" y="1"/>
                    <a:pt x="46" y="2"/>
                  </a:cubicBezTo>
                  <a:cubicBezTo>
                    <a:pt x="52" y="3"/>
                    <a:pt x="54" y="6"/>
                    <a:pt x="52" y="8"/>
                  </a:cubicBezTo>
                  <a:cubicBezTo>
                    <a:pt x="50" y="10"/>
                    <a:pt x="48" y="11"/>
                    <a:pt x="45" y="11"/>
                  </a:cubicBezTo>
                  <a:cubicBezTo>
                    <a:pt x="43" y="11"/>
                    <a:pt x="42" y="11"/>
                    <a:pt x="40" y="10"/>
                  </a:cubicBezTo>
                  <a:cubicBezTo>
                    <a:pt x="36" y="9"/>
                    <a:pt x="35" y="7"/>
                    <a:pt x="37" y="4"/>
                  </a:cubicBezTo>
                  <a:cubicBezTo>
                    <a:pt x="31" y="5"/>
                    <a:pt x="27" y="7"/>
                    <a:pt x="24" y="10"/>
                  </a:cubicBezTo>
                  <a:cubicBezTo>
                    <a:pt x="48" y="18"/>
                    <a:pt x="48" y="18"/>
                    <a:pt x="48" y="18"/>
                  </a:cubicBezTo>
                  <a:cubicBezTo>
                    <a:pt x="57" y="12"/>
                    <a:pt x="65" y="10"/>
                    <a:pt x="73" y="9"/>
                  </a:cubicBezTo>
                  <a:cubicBezTo>
                    <a:pt x="77" y="9"/>
                    <a:pt x="81" y="9"/>
                    <a:pt x="86" y="11"/>
                  </a:cubicBezTo>
                  <a:cubicBezTo>
                    <a:pt x="98" y="15"/>
                    <a:pt x="102" y="24"/>
                    <a:pt x="95" y="33"/>
                  </a:cubicBezTo>
                </a:path>
              </a:pathLst>
            </a:custGeom>
            <a:solidFill>
              <a:srgbClr val="418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 name="Group 4"/>
          <p:cNvGrpSpPr>
            <a:grpSpLocks noChangeAspect="1"/>
          </p:cNvGrpSpPr>
          <p:nvPr/>
        </p:nvGrpSpPr>
        <p:grpSpPr bwMode="auto">
          <a:xfrm>
            <a:off x="4432041" y="4833828"/>
            <a:ext cx="841135" cy="808182"/>
            <a:chOff x="-401" y="1563"/>
            <a:chExt cx="538" cy="560"/>
          </a:xfrm>
        </p:grpSpPr>
        <p:sp>
          <p:nvSpPr>
            <p:cNvPr id="114" name="Freeform 5"/>
            <p:cNvSpPr>
              <a:spLocks/>
            </p:cNvSpPr>
            <p:nvPr/>
          </p:nvSpPr>
          <p:spPr bwMode="auto">
            <a:xfrm>
              <a:off x="-401" y="2016"/>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6"/>
            <p:cNvSpPr>
              <a:spLocks/>
            </p:cNvSpPr>
            <p:nvPr/>
          </p:nvSpPr>
          <p:spPr bwMode="auto">
            <a:xfrm>
              <a:off x="-169" y="1905"/>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7"/>
            <p:cNvSpPr>
              <a:spLocks/>
            </p:cNvSpPr>
            <p:nvPr/>
          </p:nvSpPr>
          <p:spPr bwMode="auto">
            <a:xfrm>
              <a:off x="-401" y="1851"/>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8"/>
            <p:cNvSpPr>
              <a:spLocks/>
            </p:cNvSpPr>
            <p:nvPr/>
          </p:nvSpPr>
          <p:spPr bwMode="auto">
            <a:xfrm>
              <a:off x="-401" y="1943"/>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9"/>
            <p:cNvSpPr>
              <a:spLocks/>
            </p:cNvSpPr>
            <p:nvPr/>
          </p:nvSpPr>
          <p:spPr bwMode="auto">
            <a:xfrm>
              <a:off x="-169" y="1832"/>
              <a:ext cx="306" cy="218"/>
            </a:xfrm>
            <a:custGeom>
              <a:avLst/>
              <a:gdLst>
                <a:gd name="T0" fmla="*/ 0 w 306"/>
                <a:gd name="T1" fmla="*/ 218 h 218"/>
                <a:gd name="T2" fmla="*/ 306 w 306"/>
                <a:gd name="T3" fmla="*/ 55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5"/>
                  </a:lnTo>
                  <a:lnTo>
                    <a:pt x="306" y="0"/>
                  </a:lnTo>
                  <a:lnTo>
                    <a:pt x="0" y="165"/>
                  </a:lnTo>
                  <a:lnTo>
                    <a:pt x="0" y="218"/>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
            <p:cNvSpPr>
              <a:spLocks/>
            </p:cNvSpPr>
            <p:nvPr/>
          </p:nvSpPr>
          <p:spPr bwMode="auto">
            <a:xfrm>
              <a:off x="-401" y="1779"/>
              <a:ext cx="538" cy="218"/>
            </a:xfrm>
            <a:custGeom>
              <a:avLst/>
              <a:gdLst>
                <a:gd name="T0" fmla="*/ 0 w 538"/>
                <a:gd name="T1" fmla="*/ 164 h 218"/>
                <a:gd name="T2" fmla="*/ 232 w 538"/>
                <a:gd name="T3" fmla="*/ 218 h 218"/>
                <a:gd name="T4" fmla="*/ 538 w 538"/>
                <a:gd name="T5" fmla="*/ 53 h 218"/>
                <a:gd name="T6" fmla="*/ 308 w 538"/>
                <a:gd name="T7" fmla="*/ 0 h 218"/>
                <a:gd name="T8" fmla="*/ 0 w 538"/>
                <a:gd name="T9" fmla="*/ 164 h 218"/>
              </a:gdLst>
              <a:ahLst/>
              <a:cxnLst>
                <a:cxn ang="0">
                  <a:pos x="T0" y="T1"/>
                </a:cxn>
                <a:cxn ang="0">
                  <a:pos x="T2" y="T3"/>
                </a:cxn>
                <a:cxn ang="0">
                  <a:pos x="T4" y="T5"/>
                </a:cxn>
                <a:cxn ang="0">
                  <a:pos x="T6" y="T7"/>
                </a:cxn>
                <a:cxn ang="0">
                  <a:pos x="T8" y="T9"/>
                </a:cxn>
              </a:cxnLst>
              <a:rect l="0" t="0" r="r" b="b"/>
              <a:pathLst>
                <a:path w="538" h="218">
                  <a:moveTo>
                    <a:pt x="0" y="164"/>
                  </a:moveTo>
                  <a:lnTo>
                    <a:pt x="232" y="218"/>
                  </a:lnTo>
                  <a:lnTo>
                    <a:pt x="538" y="53"/>
                  </a:lnTo>
                  <a:lnTo>
                    <a:pt x="308" y="0"/>
                  </a:lnTo>
                  <a:lnTo>
                    <a:pt x="0" y="164"/>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1"/>
            <p:cNvSpPr>
              <a:spLocks/>
            </p:cNvSpPr>
            <p:nvPr/>
          </p:nvSpPr>
          <p:spPr bwMode="auto">
            <a:xfrm>
              <a:off x="-401" y="1871"/>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2"/>
            <p:cNvSpPr>
              <a:spLocks/>
            </p:cNvSpPr>
            <p:nvPr/>
          </p:nvSpPr>
          <p:spPr bwMode="auto">
            <a:xfrm>
              <a:off x="-169" y="1759"/>
              <a:ext cx="306" cy="219"/>
            </a:xfrm>
            <a:custGeom>
              <a:avLst/>
              <a:gdLst>
                <a:gd name="T0" fmla="*/ 0 w 306"/>
                <a:gd name="T1" fmla="*/ 219 h 219"/>
                <a:gd name="T2" fmla="*/ 306 w 306"/>
                <a:gd name="T3" fmla="*/ 54 h 219"/>
                <a:gd name="T4" fmla="*/ 306 w 306"/>
                <a:gd name="T5" fmla="*/ 0 h 219"/>
                <a:gd name="T6" fmla="*/ 0 w 306"/>
                <a:gd name="T7" fmla="*/ 165 h 219"/>
                <a:gd name="T8" fmla="*/ 0 w 306"/>
                <a:gd name="T9" fmla="*/ 219 h 219"/>
              </a:gdLst>
              <a:ahLst/>
              <a:cxnLst>
                <a:cxn ang="0">
                  <a:pos x="T0" y="T1"/>
                </a:cxn>
                <a:cxn ang="0">
                  <a:pos x="T2" y="T3"/>
                </a:cxn>
                <a:cxn ang="0">
                  <a:pos x="T4" y="T5"/>
                </a:cxn>
                <a:cxn ang="0">
                  <a:pos x="T6" y="T7"/>
                </a:cxn>
                <a:cxn ang="0">
                  <a:pos x="T8" y="T9"/>
                </a:cxn>
              </a:cxnLst>
              <a:rect l="0" t="0" r="r" b="b"/>
              <a:pathLst>
                <a:path w="306" h="219">
                  <a:moveTo>
                    <a:pt x="0" y="219"/>
                  </a:moveTo>
                  <a:lnTo>
                    <a:pt x="306" y="54"/>
                  </a:lnTo>
                  <a:lnTo>
                    <a:pt x="306" y="0"/>
                  </a:lnTo>
                  <a:lnTo>
                    <a:pt x="0" y="165"/>
                  </a:lnTo>
                  <a:lnTo>
                    <a:pt x="0" y="219"/>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3"/>
            <p:cNvSpPr>
              <a:spLocks/>
            </p:cNvSpPr>
            <p:nvPr/>
          </p:nvSpPr>
          <p:spPr bwMode="auto">
            <a:xfrm>
              <a:off x="-401" y="1706"/>
              <a:ext cx="538" cy="218"/>
            </a:xfrm>
            <a:custGeom>
              <a:avLst/>
              <a:gdLst>
                <a:gd name="T0" fmla="*/ 0 w 538"/>
                <a:gd name="T1" fmla="*/ 165 h 218"/>
                <a:gd name="T2" fmla="*/ 232 w 538"/>
                <a:gd name="T3" fmla="*/ 218 h 218"/>
                <a:gd name="T4" fmla="*/ 538 w 538"/>
                <a:gd name="T5" fmla="*/ 53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3"/>
                  </a:lnTo>
                  <a:lnTo>
                    <a:pt x="308" y="0"/>
                  </a:lnTo>
                  <a:lnTo>
                    <a:pt x="0" y="165"/>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4"/>
            <p:cNvSpPr>
              <a:spLocks/>
            </p:cNvSpPr>
            <p:nvPr/>
          </p:nvSpPr>
          <p:spPr bwMode="auto">
            <a:xfrm>
              <a:off x="-401" y="1798"/>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5"/>
            <p:cNvSpPr>
              <a:spLocks/>
            </p:cNvSpPr>
            <p:nvPr/>
          </p:nvSpPr>
          <p:spPr bwMode="auto">
            <a:xfrm>
              <a:off x="-169" y="1687"/>
              <a:ext cx="306" cy="218"/>
            </a:xfrm>
            <a:custGeom>
              <a:avLst/>
              <a:gdLst>
                <a:gd name="T0" fmla="*/ 0 w 306"/>
                <a:gd name="T1" fmla="*/ 218 h 218"/>
                <a:gd name="T2" fmla="*/ 306 w 306"/>
                <a:gd name="T3" fmla="*/ 53 h 218"/>
                <a:gd name="T4" fmla="*/ 306 w 306"/>
                <a:gd name="T5" fmla="*/ 0 h 218"/>
                <a:gd name="T6" fmla="*/ 0 w 306"/>
                <a:gd name="T7" fmla="*/ 164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4"/>
                  </a:lnTo>
                  <a:lnTo>
                    <a:pt x="0" y="218"/>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6"/>
            <p:cNvSpPr>
              <a:spLocks/>
            </p:cNvSpPr>
            <p:nvPr/>
          </p:nvSpPr>
          <p:spPr bwMode="auto">
            <a:xfrm>
              <a:off x="-401" y="1633"/>
              <a:ext cx="538" cy="218"/>
            </a:xfrm>
            <a:custGeom>
              <a:avLst/>
              <a:gdLst>
                <a:gd name="T0" fmla="*/ 0 w 538"/>
                <a:gd name="T1" fmla="*/ 165 h 218"/>
                <a:gd name="T2" fmla="*/ 232 w 538"/>
                <a:gd name="T3" fmla="*/ 218 h 218"/>
                <a:gd name="T4" fmla="*/ 538 w 538"/>
                <a:gd name="T5" fmla="*/ 54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4"/>
                  </a:lnTo>
                  <a:lnTo>
                    <a:pt x="308" y="0"/>
                  </a:lnTo>
                  <a:lnTo>
                    <a:pt x="0" y="165"/>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7"/>
            <p:cNvSpPr>
              <a:spLocks/>
            </p:cNvSpPr>
            <p:nvPr/>
          </p:nvSpPr>
          <p:spPr bwMode="auto">
            <a:xfrm>
              <a:off x="-401" y="1728"/>
              <a:ext cx="232" cy="107"/>
            </a:xfrm>
            <a:custGeom>
              <a:avLst/>
              <a:gdLst>
                <a:gd name="T0" fmla="*/ 232 w 232"/>
                <a:gd name="T1" fmla="*/ 107 h 107"/>
                <a:gd name="T2" fmla="*/ 0 w 232"/>
                <a:gd name="T3" fmla="*/ 53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4"/>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8"/>
            <p:cNvSpPr>
              <a:spLocks/>
            </p:cNvSpPr>
            <p:nvPr/>
          </p:nvSpPr>
          <p:spPr bwMode="auto">
            <a:xfrm>
              <a:off x="-169" y="1617"/>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9"/>
            <p:cNvSpPr>
              <a:spLocks/>
            </p:cNvSpPr>
            <p:nvPr/>
          </p:nvSpPr>
          <p:spPr bwMode="auto">
            <a:xfrm>
              <a:off x="-401" y="1563"/>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20"/>
            <p:cNvSpPr>
              <a:spLocks noEditPoints="1"/>
            </p:cNvSpPr>
            <p:nvPr/>
          </p:nvSpPr>
          <p:spPr bwMode="auto">
            <a:xfrm>
              <a:off x="-211" y="1633"/>
              <a:ext cx="171" cy="71"/>
            </a:xfrm>
            <a:custGeom>
              <a:avLst/>
              <a:gdLst>
                <a:gd name="T0" fmla="*/ 32 w 110"/>
                <a:gd name="T1" fmla="*/ 25 h 46"/>
                <a:gd name="T2" fmla="*/ 42 w 110"/>
                <a:gd name="T3" fmla="*/ 21 h 46"/>
                <a:gd name="T4" fmla="*/ 21 w 110"/>
                <a:gd name="T5" fmla="*/ 15 h 46"/>
                <a:gd name="T6" fmla="*/ 26 w 110"/>
                <a:gd name="T7" fmla="*/ 24 h 46"/>
                <a:gd name="T8" fmla="*/ 32 w 110"/>
                <a:gd name="T9" fmla="*/ 25 h 46"/>
                <a:gd name="T10" fmla="*/ 87 w 110"/>
                <a:gd name="T11" fmla="*/ 30 h 46"/>
                <a:gd name="T12" fmla="*/ 83 w 110"/>
                <a:gd name="T13" fmla="*/ 19 h 46"/>
                <a:gd name="T14" fmla="*/ 77 w 110"/>
                <a:gd name="T15" fmla="*/ 18 h 46"/>
                <a:gd name="T16" fmla="*/ 65 w 110"/>
                <a:gd name="T17" fmla="*/ 23 h 46"/>
                <a:gd name="T18" fmla="*/ 87 w 110"/>
                <a:gd name="T19" fmla="*/ 30 h 46"/>
                <a:gd name="T20" fmla="*/ 95 w 110"/>
                <a:gd name="T21" fmla="*/ 33 h 46"/>
                <a:gd name="T22" fmla="*/ 110 w 110"/>
                <a:gd name="T23" fmla="*/ 38 h 46"/>
                <a:gd name="T24" fmla="*/ 104 w 110"/>
                <a:gd name="T25" fmla="*/ 41 h 46"/>
                <a:gd name="T26" fmla="*/ 91 w 110"/>
                <a:gd name="T27" fmla="*/ 37 h 46"/>
                <a:gd name="T28" fmla="*/ 70 w 110"/>
                <a:gd name="T29" fmla="*/ 46 h 46"/>
                <a:gd name="T30" fmla="*/ 59 w 110"/>
                <a:gd name="T31" fmla="*/ 44 h 46"/>
                <a:gd name="T32" fmla="*/ 53 w 110"/>
                <a:gd name="T33" fmla="*/ 36 h 46"/>
                <a:gd name="T34" fmla="*/ 60 w 110"/>
                <a:gd name="T35" fmla="*/ 34 h 46"/>
                <a:gd name="T36" fmla="*/ 65 w 110"/>
                <a:gd name="T37" fmla="*/ 34 h 46"/>
                <a:gd name="T38" fmla="*/ 69 w 110"/>
                <a:gd name="T39" fmla="*/ 41 h 46"/>
                <a:gd name="T40" fmla="*/ 69 w 110"/>
                <a:gd name="T41" fmla="*/ 41 h 46"/>
                <a:gd name="T42" fmla="*/ 83 w 110"/>
                <a:gd name="T43" fmla="*/ 34 h 46"/>
                <a:gd name="T44" fmla="*/ 59 w 110"/>
                <a:gd name="T45" fmla="*/ 27 h 46"/>
                <a:gd name="T46" fmla="*/ 36 w 110"/>
                <a:gd name="T47" fmla="*/ 34 h 46"/>
                <a:gd name="T48" fmla="*/ 24 w 110"/>
                <a:gd name="T49" fmla="*/ 32 h 46"/>
                <a:gd name="T50" fmla="*/ 13 w 110"/>
                <a:gd name="T51" fmla="*/ 12 h 46"/>
                <a:gd name="T52" fmla="*/ 0 w 110"/>
                <a:gd name="T53" fmla="*/ 8 h 46"/>
                <a:gd name="T54" fmla="*/ 6 w 110"/>
                <a:gd name="T55" fmla="*/ 4 h 46"/>
                <a:gd name="T56" fmla="*/ 16 w 110"/>
                <a:gd name="T57" fmla="*/ 8 h 46"/>
                <a:gd name="T58" fmla="*/ 38 w 110"/>
                <a:gd name="T59" fmla="*/ 0 h 46"/>
                <a:gd name="T60" fmla="*/ 46 w 110"/>
                <a:gd name="T61" fmla="*/ 2 h 46"/>
                <a:gd name="T62" fmla="*/ 52 w 110"/>
                <a:gd name="T63" fmla="*/ 8 h 46"/>
                <a:gd name="T64" fmla="*/ 45 w 110"/>
                <a:gd name="T65" fmla="*/ 11 h 46"/>
                <a:gd name="T66" fmla="*/ 40 w 110"/>
                <a:gd name="T67" fmla="*/ 10 h 46"/>
                <a:gd name="T68" fmla="*/ 37 w 110"/>
                <a:gd name="T69" fmla="*/ 4 h 46"/>
                <a:gd name="T70" fmla="*/ 24 w 110"/>
                <a:gd name="T71" fmla="*/ 10 h 46"/>
                <a:gd name="T72" fmla="*/ 48 w 110"/>
                <a:gd name="T73" fmla="*/ 18 h 46"/>
                <a:gd name="T74" fmla="*/ 73 w 110"/>
                <a:gd name="T75" fmla="*/ 9 h 46"/>
                <a:gd name="T76" fmla="*/ 86 w 110"/>
                <a:gd name="T77" fmla="*/ 11 h 46"/>
                <a:gd name="T78" fmla="*/ 95 w 110"/>
                <a:gd name="T79"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46">
                  <a:moveTo>
                    <a:pt x="32" y="25"/>
                  </a:moveTo>
                  <a:cubicBezTo>
                    <a:pt x="35" y="25"/>
                    <a:pt x="39" y="24"/>
                    <a:pt x="42" y="21"/>
                  </a:cubicBezTo>
                  <a:cubicBezTo>
                    <a:pt x="21" y="15"/>
                    <a:pt x="21" y="15"/>
                    <a:pt x="21" y="15"/>
                  </a:cubicBezTo>
                  <a:cubicBezTo>
                    <a:pt x="18" y="19"/>
                    <a:pt x="20" y="22"/>
                    <a:pt x="26" y="24"/>
                  </a:cubicBezTo>
                  <a:cubicBezTo>
                    <a:pt x="28" y="25"/>
                    <a:pt x="30" y="25"/>
                    <a:pt x="32" y="25"/>
                  </a:cubicBezTo>
                  <a:moveTo>
                    <a:pt x="87" y="30"/>
                  </a:moveTo>
                  <a:cubicBezTo>
                    <a:pt x="91" y="25"/>
                    <a:pt x="89" y="21"/>
                    <a:pt x="83" y="19"/>
                  </a:cubicBezTo>
                  <a:cubicBezTo>
                    <a:pt x="81" y="19"/>
                    <a:pt x="79" y="18"/>
                    <a:pt x="77" y="18"/>
                  </a:cubicBezTo>
                  <a:cubicBezTo>
                    <a:pt x="73" y="18"/>
                    <a:pt x="69" y="20"/>
                    <a:pt x="65" y="23"/>
                  </a:cubicBezTo>
                  <a:lnTo>
                    <a:pt x="87" y="30"/>
                  </a:lnTo>
                  <a:close/>
                  <a:moveTo>
                    <a:pt x="95" y="33"/>
                  </a:moveTo>
                  <a:cubicBezTo>
                    <a:pt x="110" y="38"/>
                    <a:pt x="110" y="38"/>
                    <a:pt x="110" y="38"/>
                  </a:cubicBezTo>
                  <a:cubicBezTo>
                    <a:pt x="104" y="41"/>
                    <a:pt x="104" y="41"/>
                    <a:pt x="104" y="41"/>
                  </a:cubicBezTo>
                  <a:cubicBezTo>
                    <a:pt x="91" y="37"/>
                    <a:pt x="91" y="37"/>
                    <a:pt x="91" y="37"/>
                  </a:cubicBezTo>
                  <a:cubicBezTo>
                    <a:pt x="85" y="43"/>
                    <a:pt x="78" y="46"/>
                    <a:pt x="70" y="46"/>
                  </a:cubicBezTo>
                  <a:cubicBezTo>
                    <a:pt x="66" y="46"/>
                    <a:pt x="62" y="45"/>
                    <a:pt x="59" y="44"/>
                  </a:cubicBezTo>
                  <a:cubicBezTo>
                    <a:pt x="53" y="42"/>
                    <a:pt x="50" y="39"/>
                    <a:pt x="53" y="36"/>
                  </a:cubicBezTo>
                  <a:cubicBezTo>
                    <a:pt x="54" y="35"/>
                    <a:pt x="57" y="34"/>
                    <a:pt x="60" y="34"/>
                  </a:cubicBezTo>
                  <a:cubicBezTo>
                    <a:pt x="61" y="34"/>
                    <a:pt x="63" y="34"/>
                    <a:pt x="65" y="34"/>
                  </a:cubicBezTo>
                  <a:cubicBezTo>
                    <a:pt x="70" y="36"/>
                    <a:pt x="71" y="38"/>
                    <a:pt x="69" y="41"/>
                  </a:cubicBezTo>
                  <a:cubicBezTo>
                    <a:pt x="69" y="41"/>
                    <a:pt x="69" y="41"/>
                    <a:pt x="69" y="41"/>
                  </a:cubicBezTo>
                  <a:cubicBezTo>
                    <a:pt x="75" y="40"/>
                    <a:pt x="79" y="38"/>
                    <a:pt x="83" y="34"/>
                  </a:cubicBezTo>
                  <a:cubicBezTo>
                    <a:pt x="59" y="27"/>
                    <a:pt x="59" y="27"/>
                    <a:pt x="59" y="27"/>
                  </a:cubicBezTo>
                  <a:cubicBezTo>
                    <a:pt x="51" y="32"/>
                    <a:pt x="44" y="34"/>
                    <a:pt x="36" y="34"/>
                  </a:cubicBezTo>
                  <a:cubicBezTo>
                    <a:pt x="32" y="34"/>
                    <a:pt x="28" y="34"/>
                    <a:pt x="24" y="32"/>
                  </a:cubicBezTo>
                  <a:cubicBezTo>
                    <a:pt x="11" y="28"/>
                    <a:pt x="7" y="21"/>
                    <a:pt x="13" y="12"/>
                  </a:cubicBezTo>
                  <a:cubicBezTo>
                    <a:pt x="0" y="8"/>
                    <a:pt x="0" y="8"/>
                    <a:pt x="0" y="8"/>
                  </a:cubicBezTo>
                  <a:cubicBezTo>
                    <a:pt x="6" y="4"/>
                    <a:pt x="6" y="4"/>
                    <a:pt x="6" y="4"/>
                  </a:cubicBezTo>
                  <a:cubicBezTo>
                    <a:pt x="16" y="8"/>
                    <a:pt x="16" y="8"/>
                    <a:pt x="16" y="8"/>
                  </a:cubicBezTo>
                  <a:cubicBezTo>
                    <a:pt x="22" y="2"/>
                    <a:pt x="30" y="0"/>
                    <a:pt x="38" y="0"/>
                  </a:cubicBezTo>
                  <a:cubicBezTo>
                    <a:pt x="41" y="0"/>
                    <a:pt x="44" y="1"/>
                    <a:pt x="46" y="2"/>
                  </a:cubicBezTo>
                  <a:cubicBezTo>
                    <a:pt x="52" y="3"/>
                    <a:pt x="54" y="6"/>
                    <a:pt x="52" y="8"/>
                  </a:cubicBezTo>
                  <a:cubicBezTo>
                    <a:pt x="50" y="10"/>
                    <a:pt x="48" y="11"/>
                    <a:pt x="45" y="11"/>
                  </a:cubicBezTo>
                  <a:cubicBezTo>
                    <a:pt x="43" y="11"/>
                    <a:pt x="42" y="11"/>
                    <a:pt x="40" y="10"/>
                  </a:cubicBezTo>
                  <a:cubicBezTo>
                    <a:pt x="36" y="9"/>
                    <a:pt x="35" y="7"/>
                    <a:pt x="37" y="4"/>
                  </a:cubicBezTo>
                  <a:cubicBezTo>
                    <a:pt x="31" y="5"/>
                    <a:pt x="27" y="7"/>
                    <a:pt x="24" y="10"/>
                  </a:cubicBezTo>
                  <a:cubicBezTo>
                    <a:pt x="48" y="18"/>
                    <a:pt x="48" y="18"/>
                    <a:pt x="48" y="18"/>
                  </a:cubicBezTo>
                  <a:cubicBezTo>
                    <a:pt x="57" y="12"/>
                    <a:pt x="65" y="10"/>
                    <a:pt x="73" y="9"/>
                  </a:cubicBezTo>
                  <a:cubicBezTo>
                    <a:pt x="77" y="9"/>
                    <a:pt x="81" y="9"/>
                    <a:pt x="86" y="11"/>
                  </a:cubicBezTo>
                  <a:cubicBezTo>
                    <a:pt x="98" y="15"/>
                    <a:pt x="102" y="24"/>
                    <a:pt x="95" y="33"/>
                  </a:cubicBezTo>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767794"/>
                </a:solidFill>
              </a:endParaRPr>
            </a:p>
          </p:txBody>
        </p:sp>
      </p:grpSp>
      <p:grpSp>
        <p:nvGrpSpPr>
          <p:cNvPr id="130" name="Group 4"/>
          <p:cNvGrpSpPr>
            <a:grpSpLocks noChangeAspect="1"/>
          </p:cNvGrpSpPr>
          <p:nvPr/>
        </p:nvGrpSpPr>
        <p:grpSpPr bwMode="auto">
          <a:xfrm>
            <a:off x="5028855" y="4833828"/>
            <a:ext cx="841135" cy="808182"/>
            <a:chOff x="-401" y="1563"/>
            <a:chExt cx="538" cy="560"/>
          </a:xfrm>
        </p:grpSpPr>
        <p:sp>
          <p:nvSpPr>
            <p:cNvPr id="131" name="Freeform 5"/>
            <p:cNvSpPr>
              <a:spLocks/>
            </p:cNvSpPr>
            <p:nvPr/>
          </p:nvSpPr>
          <p:spPr bwMode="auto">
            <a:xfrm>
              <a:off x="-401" y="2016"/>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6"/>
            <p:cNvSpPr>
              <a:spLocks/>
            </p:cNvSpPr>
            <p:nvPr/>
          </p:nvSpPr>
          <p:spPr bwMode="auto">
            <a:xfrm>
              <a:off x="-169" y="1905"/>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7"/>
            <p:cNvSpPr>
              <a:spLocks/>
            </p:cNvSpPr>
            <p:nvPr/>
          </p:nvSpPr>
          <p:spPr bwMode="auto">
            <a:xfrm>
              <a:off x="-401" y="1851"/>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8"/>
            <p:cNvSpPr>
              <a:spLocks/>
            </p:cNvSpPr>
            <p:nvPr/>
          </p:nvSpPr>
          <p:spPr bwMode="auto">
            <a:xfrm>
              <a:off x="-401" y="1943"/>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9"/>
            <p:cNvSpPr>
              <a:spLocks/>
            </p:cNvSpPr>
            <p:nvPr/>
          </p:nvSpPr>
          <p:spPr bwMode="auto">
            <a:xfrm>
              <a:off x="-169" y="1832"/>
              <a:ext cx="306" cy="218"/>
            </a:xfrm>
            <a:custGeom>
              <a:avLst/>
              <a:gdLst>
                <a:gd name="T0" fmla="*/ 0 w 306"/>
                <a:gd name="T1" fmla="*/ 218 h 218"/>
                <a:gd name="T2" fmla="*/ 306 w 306"/>
                <a:gd name="T3" fmla="*/ 55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5"/>
                  </a:lnTo>
                  <a:lnTo>
                    <a:pt x="306" y="0"/>
                  </a:lnTo>
                  <a:lnTo>
                    <a:pt x="0" y="165"/>
                  </a:lnTo>
                  <a:lnTo>
                    <a:pt x="0" y="218"/>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0"/>
            <p:cNvSpPr>
              <a:spLocks/>
            </p:cNvSpPr>
            <p:nvPr/>
          </p:nvSpPr>
          <p:spPr bwMode="auto">
            <a:xfrm>
              <a:off x="-401" y="1779"/>
              <a:ext cx="538" cy="218"/>
            </a:xfrm>
            <a:custGeom>
              <a:avLst/>
              <a:gdLst>
                <a:gd name="T0" fmla="*/ 0 w 538"/>
                <a:gd name="T1" fmla="*/ 164 h 218"/>
                <a:gd name="T2" fmla="*/ 232 w 538"/>
                <a:gd name="T3" fmla="*/ 218 h 218"/>
                <a:gd name="T4" fmla="*/ 538 w 538"/>
                <a:gd name="T5" fmla="*/ 53 h 218"/>
                <a:gd name="T6" fmla="*/ 308 w 538"/>
                <a:gd name="T7" fmla="*/ 0 h 218"/>
                <a:gd name="T8" fmla="*/ 0 w 538"/>
                <a:gd name="T9" fmla="*/ 164 h 218"/>
              </a:gdLst>
              <a:ahLst/>
              <a:cxnLst>
                <a:cxn ang="0">
                  <a:pos x="T0" y="T1"/>
                </a:cxn>
                <a:cxn ang="0">
                  <a:pos x="T2" y="T3"/>
                </a:cxn>
                <a:cxn ang="0">
                  <a:pos x="T4" y="T5"/>
                </a:cxn>
                <a:cxn ang="0">
                  <a:pos x="T6" y="T7"/>
                </a:cxn>
                <a:cxn ang="0">
                  <a:pos x="T8" y="T9"/>
                </a:cxn>
              </a:cxnLst>
              <a:rect l="0" t="0" r="r" b="b"/>
              <a:pathLst>
                <a:path w="538" h="218">
                  <a:moveTo>
                    <a:pt x="0" y="164"/>
                  </a:moveTo>
                  <a:lnTo>
                    <a:pt x="232" y="218"/>
                  </a:lnTo>
                  <a:lnTo>
                    <a:pt x="538" y="53"/>
                  </a:lnTo>
                  <a:lnTo>
                    <a:pt x="308" y="0"/>
                  </a:lnTo>
                  <a:lnTo>
                    <a:pt x="0" y="164"/>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1"/>
            <p:cNvSpPr>
              <a:spLocks/>
            </p:cNvSpPr>
            <p:nvPr/>
          </p:nvSpPr>
          <p:spPr bwMode="auto">
            <a:xfrm>
              <a:off x="-401" y="1871"/>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2"/>
            <p:cNvSpPr>
              <a:spLocks/>
            </p:cNvSpPr>
            <p:nvPr/>
          </p:nvSpPr>
          <p:spPr bwMode="auto">
            <a:xfrm>
              <a:off x="-169" y="1759"/>
              <a:ext cx="306" cy="219"/>
            </a:xfrm>
            <a:custGeom>
              <a:avLst/>
              <a:gdLst>
                <a:gd name="T0" fmla="*/ 0 w 306"/>
                <a:gd name="T1" fmla="*/ 219 h 219"/>
                <a:gd name="T2" fmla="*/ 306 w 306"/>
                <a:gd name="T3" fmla="*/ 54 h 219"/>
                <a:gd name="T4" fmla="*/ 306 w 306"/>
                <a:gd name="T5" fmla="*/ 0 h 219"/>
                <a:gd name="T6" fmla="*/ 0 w 306"/>
                <a:gd name="T7" fmla="*/ 165 h 219"/>
                <a:gd name="T8" fmla="*/ 0 w 306"/>
                <a:gd name="T9" fmla="*/ 219 h 219"/>
              </a:gdLst>
              <a:ahLst/>
              <a:cxnLst>
                <a:cxn ang="0">
                  <a:pos x="T0" y="T1"/>
                </a:cxn>
                <a:cxn ang="0">
                  <a:pos x="T2" y="T3"/>
                </a:cxn>
                <a:cxn ang="0">
                  <a:pos x="T4" y="T5"/>
                </a:cxn>
                <a:cxn ang="0">
                  <a:pos x="T6" y="T7"/>
                </a:cxn>
                <a:cxn ang="0">
                  <a:pos x="T8" y="T9"/>
                </a:cxn>
              </a:cxnLst>
              <a:rect l="0" t="0" r="r" b="b"/>
              <a:pathLst>
                <a:path w="306" h="219">
                  <a:moveTo>
                    <a:pt x="0" y="219"/>
                  </a:moveTo>
                  <a:lnTo>
                    <a:pt x="306" y="54"/>
                  </a:lnTo>
                  <a:lnTo>
                    <a:pt x="306" y="0"/>
                  </a:lnTo>
                  <a:lnTo>
                    <a:pt x="0" y="165"/>
                  </a:lnTo>
                  <a:lnTo>
                    <a:pt x="0" y="219"/>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3"/>
            <p:cNvSpPr>
              <a:spLocks/>
            </p:cNvSpPr>
            <p:nvPr/>
          </p:nvSpPr>
          <p:spPr bwMode="auto">
            <a:xfrm>
              <a:off x="-401" y="1706"/>
              <a:ext cx="538" cy="218"/>
            </a:xfrm>
            <a:custGeom>
              <a:avLst/>
              <a:gdLst>
                <a:gd name="T0" fmla="*/ 0 w 538"/>
                <a:gd name="T1" fmla="*/ 165 h 218"/>
                <a:gd name="T2" fmla="*/ 232 w 538"/>
                <a:gd name="T3" fmla="*/ 218 h 218"/>
                <a:gd name="T4" fmla="*/ 538 w 538"/>
                <a:gd name="T5" fmla="*/ 53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3"/>
                  </a:lnTo>
                  <a:lnTo>
                    <a:pt x="308" y="0"/>
                  </a:lnTo>
                  <a:lnTo>
                    <a:pt x="0" y="165"/>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4"/>
            <p:cNvSpPr>
              <a:spLocks/>
            </p:cNvSpPr>
            <p:nvPr/>
          </p:nvSpPr>
          <p:spPr bwMode="auto">
            <a:xfrm>
              <a:off x="-401" y="1798"/>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5"/>
            <p:cNvSpPr>
              <a:spLocks/>
            </p:cNvSpPr>
            <p:nvPr/>
          </p:nvSpPr>
          <p:spPr bwMode="auto">
            <a:xfrm>
              <a:off x="-169" y="1687"/>
              <a:ext cx="306" cy="218"/>
            </a:xfrm>
            <a:custGeom>
              <a:avLst/>
              <a:gdLst>
                <a:gd name="T0" fmla="*/ 0 w 306"/>
                <a:gd name="T1" fmla="*/ 218 h 218"/>
                <a:gd name="T2" fmla="*/ 306 w 306"/>
                <a:gd name="T3" fmla="*/ 53 h 218"/>
                <a:gd name="T4" fmla="*/ 306 w 306"/>
                <a:gd name="T5" fmla="*/ 0 h 218"/>
                <a:gd name="T6" fmla="*/ 0 w 306"/>
                <a:gd name="T7" fmla="*/ 164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4"/>
                  </a:lnTo>
                  <a:lnTo>
                    <a:pt x="0" y="218"/>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6"/>
            <p:cNvSpPr>
              <a:spLocks/>
            </p:cNvSpPr>
            <p:nvPr/>
          </p:nvSpPr>
          <p:spPr bwMode="auto">
            <a:xfrm>
              <a:off x="-401" y="1633"/>
              <a:ext cx="538" cy="218"/>
            </a:xfrm>
            <a:custGeom>
              <a:avLst/>
              <a:gdLst>
                <a:gd name="T0" fmla="*/ 0 w 538"/>
                <a:gd name="T1" fmla="*/ 165 h 218"/>
                <a:gd name="T2" fmla="*/ 232 w 538"/>
                <a:gd name="T3" fmla="*/ 218 h 218"/>
                <a:gd name="T4" fmla="*/ 538 w 538"/>
                <a:gd name="T5" fmla="*/ 54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4"/>
                  </a:lnTo>
                  <a:lnTo>
                    <a:pt x="308" y="0"/>
                  </a:lnTo>
                  <a:lnTo>
                    <a:pt x="0" y="165"/>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7"/>
            <p:cNvSpPr>
              <a:spLocks/>
            </p:cNvSpPr>
            <p:nvPr/>
          </p:nvSpPr>
          <p:spPr bwMode="auto">
            <a:xfrm>
              <a:off x="-401" y="1728"/>
              <a:ext cx="232" cy="107"/>
            </a:xfrm>
            <a:custGeom>
              <a:avLst/>
              <a:gdLst>
                <a:gd name="T0" fmla="*/ 232 w 232"/>
                <a:gd name="T1" fmla="*/ 107 h 107"/>
                <a:gd name="T2" fmla="*/ 0 w 232"/>
                <a:gd name="T3" fmla="*/ 53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4"/>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8"/>
            <p:cNvSpPr>
              <a:spLocks/>
            </p:cNvSpPr>
            <p:nvPr/>
          </p:nvSpPr>
          <p:spPr bwMode="auto">
            <a:xfrm>
              <a:off x="-169" y="1617"/>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9"/>
            <p:cNvSpPr>
              <a:spLocks/>
            </p:cNvSpPr>
            <p:nvPr/>
          </p:nvSpPr>
          <p:spPr bwMode="auto">
            <a:xfrm>
              <a:off x="-401" y="1563"/>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0"/>
            <p:cNvSpPr>
              <a:spLocks noEditPoints="1"/>
            </p:cNvSpPr>
            <p:nvPr/>
          </p:nvSpPr>
          <p:spPr bwMode="auto">
            <a:xfrm>
              <a:off x="-211" y="1633"/>
              <a:ext cx="171" cy="71"/>
            </a:xfrm>
            <a:custGeom>
              <a:avLst/>
              <a:gdLst>
                <a:gd name="T0" fmla="*/ 32 w 110"/>
                <a:gd name="T1" fmla="*/ 25 h 46"/>
                <a:gd name="T2" fmla="*/ 42 w 110"/>
                <a:gd name="T3" fmla="*/ 21 h 46"/>
                <a:gd name="T4" fmla="*/ 21 w 110"/>
                <a:gd name="T5" fmla="*/ 15 h 46"/>
                <a:gd name="T6" fmla="*/ 26 w 110"/>
                <a:gd name="T7" fmla="*/ 24 h 46"/>
                <a:gd name="T8" fmla="*/ 32 w 110"/>
                <a:gd name="T9" fmla="*/ 25 h 46"/>
                <a:gd name="T10" fmla="*/ 87 w 110"/>
                <a:gd name="T11" fmla="*/ 30 h 46"/>
                <a:gd name="T12" fmla="*/ 83 w 110"/>
                <a:gd name="T13" fmla="*/ 19 h 46"/>
                <a:gd name="T14" fmla="*/ 77 w 110"/>
                <a:gd name="T15" fmla="*/ 18 h 46"/>
                <a:gd name="T16" fmla="*/ 65 w 110"/>
                <a:gd name="T17" fmla="*/ 23 h 46"/>
                <a:gd name="T18" fmla="*/ 87 w 110"/>
                <a:gd name="T19" fmla="*/ 30 h 46"/>
                <a:gd name="T20" fmla="*/ 95 w 110"/>
                <a:gd name="T21" fmla="*/ 33 h 46"/>
                <a:gd name="T22" fmla="*/ 110 w 110"/>
                <a:gd name="T23" fmla="*/ 38 h 46"/>
                <a:gd name="T24" fmla="*/ 104 w 110"/>
                <a:gd name="T25" fmla="*/ 41 h 46"/>
                <a:gd name="T26" fmla="*/ 91 w 110"/>
                <a:gd name="T27" fmla="*/ 37 h 46"/>
                <a:gd name="T28" fmla="*/ 70 w 110"/>
                <a:gd name="T29" fmla="*/ 46 h 46"/>
                <a:gd name="T30" fmla="*/ 59 w 110"/>
                <a:gd name="T31" fmla="*/ 44 h 46"/>
                <a:gd name="T32" fmla="*/ 53 w 110"/>
                <a:gd name="T33" fmla="*/ 36 h 46"/>
                <a:gd name="T34" fmla="*/ 60 w 110"/>
                <a:gd name="T35" fmla="*/ 34 h 46"/>
                <a:gd name="T36" fmla="*/ 65 w 110"/>
                <a:gd name="T37" fmla="*/ 34 h 46"/>
                <a:gd name="T38" fmla="*/ 69 w 110"/>
                <a:gd name="T39" fmla="*/ 41 h 46"/>
                <a:gd name="T40" fmla="*/ 69 w 110"/>
                <a:gd name="T41" fmla="*/ 41 h 46"/>
                <a:gd name="T42" fmla="*/ 83 w 110"/>
                <a:gd name="T43" fmla="*/ 34 h 46"/>
                <a:gd name="T44" fmla="*/ 59 w 110"/>
                <a:gd name="T45" fmla="*/ 27 h 46"/>
                <a:gd name="T46" fmla="*/ 36 w 110"/>
                <a:gd name="T47" fmla="*/ 34 h 46"/>
                <a:gd name="T48" fmla="*/ 24 w 110"/>
                <a:gd name="T49" fmla="*/ 32 h 46"/>
                <a:gd name="T50" fmla="*/ 13 w 110"/>
                <a:gd name="T51" fmla="*/ 12 h 46"/>
                <a:gd name="T52" fmla="*/ 0 w 110"/>
                <a:gd name="T53" fmla="*/ 8 h 46"/>
                <a:gd name="T54" fmla="*/ 6 w 110"/>
                <a:gd name="T55" fmla="*/ 4 h 46"/>
                <a:gd name="T56" fmla="*/ 16 w 110"/>
                <a:gd name="T57" fmla="*/ 8 h 46"/>
                <a:gd name="T58" fmla="*/ 38 w 110"/>
                <a:gd name="T59" fmla="*/ 0 h 46"/>
                <a:gd name="T60" fmla="*/ 46 w 110"/>
                <a:gd name="T61" fmla="*/ 2 h 46"/>
                <a:gd name="T62" fmla="*/ 52 w 110"/>
                <a:gd name="T63" fmla="*/ 8 h 46"/>
                <a:gd name="T64" fmla="*/ 45 w 110"/>
                <a:gd name="T65" fmla="*/ 11 h 46"/>
                <a:gd name="T66" fmla="*/ 40 w 110"/>
                <a:gd name="T67" fmla="*/ 10 h 46"/>
                <a:gd name="T68" fmla="*/ 37 w 110"/>
                <a:gd name="T69" fmla="*/ 4 h 46"/>
                <a:gd name="T70" fmla="*/ 24 w 110"/>
                <a:gd name="T71" fmla="*/ 10 h 46"/>
                <a:gd name="T72" fmla="*/ 48 w 110"/>
                <a:gd name="T73" fmla="*/ 18 h 46"/>
                <a:gd name="T74" fmla="*/ 73 w 110"/>
                <a:gd name="T75" fmla="*/ 9 h 46"/>
                <a:gd name="T76" fmla="*/ 86 w 110"/>
                <a:gd name="T77" fmla="*/ 11 h 46"/>
                <a:gd name="T78" fmla="*/ 95 w 110"/>
                <a:gd name="T79"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46">
                  <a:moveTo>
                    <a:pt x="32" y="25"/>
                  </a:moveTo>
                  <a:cubicBezTo>
                    <a:pt x="35" y="25"/>
                    <a:pt x="39" y="24"/>
                    <a:pt x="42" y="21"/>
                  </a:cubicBezTo>
                  <a:cubicBezTo>
                    <a:pt x="21" y="15"/>
                    <a:pt x="21" y="15"/>
                    <a:pt x="21" y="15"/>
                  </a:cubicBezTo>
                  <a:cubicBezTo>
                    <a:pt x="18" y="19"/>
                    <a:pt x="20" y="22"/>
                    <a:pt x="26" y="24"/>
                  </a:cubicBezTo>
                  <a:cubicBezTo>
                    <a:pt x="28" y="25"/>
                    <a:pt x="30" y="25"/>
                    <a:pt x="32" y="25"/>
                  </a:cubicBezTo>
                  <a:moveTo>
                    <a:pt x="87" y="30"/>
                  </a:moveTo>
                  <a:cubicBezTo>
                    <a:pt x="91" y="25"/>
                    <a:pt x="89" y="21"/>
                    <a:pt x="83" y="19"/>
                  </a:cubicBezTo>
                  <a:cubicBezTo>
                    <a:pt x="81" y="19"/>
                    <a:pt x="79" y="18"/>
                    <a:pt x="77" y="18"/>
                  </a:cubicBezTo>
                  <a:cubicBezTo>
                    <a:pt x="73" y="18"/>
                    <a:pt x="69" y="20"/>
                    <a:pt x="65" y="23"/>
                  </a:cubicBezTo>
                  <a:lnTo>
                    <a:pt x="87" y="30"/>
                  </a:lnTo>
                  <a:close/>
                  <a:moveTo>
                    <a:pt x="95" y="33"/>
                  </a:moveTo>
                  <a:cubicBezTo>
                    <a:pt x="110" y="38"/>
                    <a:pt x="110" y="38"/>
                    <a:pt x="110" y="38"/>
                  </a:cubicBezTo>
                  <a:cubicBezTo>
                    <a:pt x="104" y="41"/>
                    <a:pt x="104" y="41"/>
                    <a:pt x="104" y="41"/>
                  </a:cubicBezTo>
                  <a:cubicBezTo>
                    <a:pt x="91" y="37"/>
                    <a:pt x="91" y="37"/>
                    <a:pt x="91" y="37"/>
                  </a:cubicBezTo>
                  <a:cubicBezTo>
                    <a:pt x="85" y="43"/>
                    <a:pt x="78" y="46"/>
                    <a:pt x="70" y="46"/>
                  </a:cubicBezTo>
                  <a:cubicBezTo>
                    <a:pt x="66" y="46"/>
                    <a:pt x="62" y="45"/>
                    <a:pt x="59" y="44"/>
                  </a:cubicBezTo>
                  <a:cubicBezTo>
                    <a:pt x="53" y="42"/>
                    <a:pt x="50" y="39"/>
                    <a:pt x="53" y="36"/>
                  </a:cubicBezTo>
                  <a:cubicBezTo>
                    <a:pt x="54" y="35"/>
                    <a:pt x="57" y="34"/>
                    <a:pt x="60" y="34"/>
                  </a:cubicBezTo>
                  <a:cubicBezTo>
                    <a:pt x="61" y="34"/>
                    <a:pt x="63" y="34"/>
                    <a:pt x="65" y="34"/>
                  </a:cubicBezTo>
                  <a:cubicBezTo>
                    <a:pt x="70" y="36"/>
                    <a:pt x="71" y="38"/>
                    <a:pt x="69" y="41"/>
                  </a:cubicBezTo>
                  <a:cubicBezTo>
                    <a:pt x="69" y="41"/>
                    <a:pt x="69" y="41"/>
                    <a:pt x="69" y="41"/>
                  </a:cubicBezTo>
                  <a:cubicBezTo>
                    <a:pt x="75" y="40"/>
                    <a:pt x="79" y="38"/>
                    <a:pt x="83" y="34"/>
                  </a:cubicBezTo>
                  <a:cubicBezTo>
                    <a:pt x="59" y="27"/>
                    <a:pt x="59" y="27"/>
                    <a:pt x="59" y="27"/>
                  </a:cubicBezTo>
                  <a:cubicBezTo>
                    <a:pt x="51" y="32"/>
                    <a:pt x="44" y="34"/>
                    <a:pt x="36" y="34"/>
                  </a:cubicBezTo>
                  <a:cubicBezTo>
                    <a:pt x="32" y="34"/>
                    <a:pt x="28" y="34"/>
                    <a:pt x="24" y="32"/>
                  </a:cubicBezTo>
                  <a:cubicBezTo>
                    <a:pt x="11" y="28"/>
                    <a:pt x="7" y="21"/>
                    <a:pt x="13" y="12"/>
                  </a:cubicBezTo>
                  <a:cubicBezTo>
                    <a:pt x="0" y="8"/>
                    <a:pt x="0" y="8"/>
                    <a:pt x="0" y="8"/>
                  </a:cubicBezTo>
                  <a:cubicBezTo>
                    <a:pt x="6" y="4"/>
                    <a:pt x="6" y="4"/>
                    <a:pt x="6" y="4"/>
                  </a:cubicBezTo>
                  <a:cubicBezTo>
                    <a:pt x="16" y="8"/>
                    <a:pt x="16" y="8"/>
                    <a:pt x="16" y="8"/>
                  </a:cubicBezTo>
                  <a:cubicBezTo>
                    <a:pt x="22" y="2"/>
                    <a:pt x="30" y="0"/>
                    <a:pt x="38" y="0"/>
                  </a:cubicBezTo>
                  <a:cubicBezTo>
                    <a:pt x="41" y="0"/>
                    <a:pt x="44" y="1"/>
                    <a:pt x="46" y="2"/>
                  </a:cubicBezTo>
                  <a:cubicBezTo>
                    <a:pt x="52" y="3"/>
                    <a:pt x="54" y="6"/>
                    <a:pt x="52" y="8"/>
                  </a:cubicBezTo>
                  <a:cubicBezTo>
                    <a:pt x="50" y="10"/>
                    <a:pt x="48" y="11"/>
                    <a:pt x="45" y="11"/>
                  </a:cubicBezTo>
                  <a:cubicBezTo>
                    <a:pt x="43" y="11"/>
                    <a:pt x="42" y="11"/>
                    <a:pt x="40" y="10"/>
                  </a:cubicBezTo>
                  <a:cubicBezTo>
                    <a:pt x="36" y="9"/>
                    <a:pt x="35" y="7"/>
                    <a:pt x="37" y="4"/>
                  </a:cubicBezTo>
                  <a:cubicBezTo>
                    <a:pt x="31" y="5"/>
                    <a:pt x="27" y="7"/>
                    <a:pt x="24" y="10"/>
                  </a:cubicBezTo>
                  <a:cubicBezTo>
                    <a:pt x="48" y="18"/>
                    <a:pt x="48" y="18"/>
                    <a:pt x="48" y="18"/>
                  </a:cubicBezTo>
                  <a:cubicBezTo>
                    <a:pt x="57" y="12"/>
                    <a:pt x="65" y="10"/>
                    <a:pt x="73" y="9"/>
                  </a:cubicBezTo>
                  <a:cubicBezTo>
                    <a:pt x="77" y="9"/>
                    <a:pt x="81" y="9"/>
                    <a:pt x="86" y="11"/>
                  </a:cubicBezTo>
                  <a:cubicBezTo>
                    <a:pt x="98" y="15"/>
                    <a:pt x="102" y="24"/>
                    <a:pt x="95" y="33"/>
                  </a:cubicBezTo>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767794"/>
                </a:solidFill>
              </a:endParaRPr>
            </a:p>
          </p:txBody>
        </p:sp>
      </p:grpSp>
      <p:sp>
        <p:nvSpPr>
          <p:cNvPr id="147" name="Rectangle 146"/>
          <p:cNvSpPr/>
          <p:nvPr/>
        </p:nvSpPr>
        <p:spPr>
          <a:xfrm>
            <a:off x="2817390" y="2079804"/>
            <a:ext cx="505267" cy="307777"/>
          </a:xfrm>
          <a:prstGeom prst="rect">
            <a:avLst/>
          </a:prstGeom>
        </p:spPr>
        <p:txBody>
          <a:bodyPr wrap="none">
            <a:spAutoFit/>
          </a:bodyPr>
          <a:lstStyle/>
          <a:p>
            <a:r>
              <a:rPr lang="en-US" sz="1400" b="1" dirty="0">
                <a:solidFill>
                  <a:srgbClr val="7F7F7F"/>
                </a:solidFill>
              </a:rPr>
              <a:t>USA</a:t>
            </a:r>
          </a:p>
        </p:txBody>
      </p:sp>
      <p:sp>
        <p:nvSpPr>
          <p:cNvPr id="148" name="United_States"/>
          <p:cNvSpPr>
            <a:spLocks/>
          </p:cNvSpPr>
          <p:nvPr/>
        </p:nvSpPr>
        <p:spPr bwMode="gray">
          <a:xfrm>
            <a:off x="2485608" y="1417579"/>
            <a:ext cx="1275191" cy="673560"/>
          </a:xfrm>
          <a:custGeom>
            <a:avLst/>
            <a:gdLst>
              <a:gd name="T0" fmla="*/ 2147483647 w 535"/>
              <a:gd name="T1" fmla="*/ 2147483647 h 261"/>
              <a:gd name="T2" fmla="*/ 2147483647 w 535"/>
              <a:gd name="T3" fmla="*/ 2147483647 h 261"/>
              <a:gd name="T4" fmla="*/ 2147483647 w 535"/>
              <a:gd name="T5" fmla="*/ 2147483647 h 261"/>
              <a:gd name="T6" fmla="*/ 2147483647 w 535"/>
              <a:gd name="T7" fmla="*/ 2147483647 h 261"/>
              <a:gd name="T8" fmla="*/ 2147483647 w 535"/>
              <a:gd name="T9" fmla="*/ 2147483647 h 261"/>
              <a:gd name="T10" fmla="*/ 2147483647 w 535"/>
              <a:gd name="T11" fmla="*/ 2147483647 h 261"/>
              <a:gd name="T12" fmla="*/ 2147483647 w 535"/>
              <a:gd name="T13" fmla="*/ 2147483647 h 261"/>
              <a:gd name="T14" fmla="*/ 2147483647 w 535"/>
              <a:gd name="T15" fmla="*/ 2147483647 h 261"/>
              <a:gd name="T16" fmla="*/ 2147483647 w 535"/>
              <a:gd name="T17" fmla="*/ 2147483647 h 261"/>
              <a:gd name="T18" fmla="*/ 2147483647 w 535"/>
              <a:gd name="T19" fmla="*/ 2147483647 h 261"/>
              <a:gd name="T20" fmla="*/ 2147483647 w 535"/>
              <a:gd name="T21" fmla="*/ 2147483647 h 261"/>
              <a:gd name="T22" fmla="*/ 2147483647 w 535"/>
              <a:gd name="T23" fmla="*/ 2147483647 h 261"/>
              <a:gd name="T24" fmla="*/ 2147483647 w 535"/>
              <a:gd name="T25" fmla="*/ 2147483647 h 261"/>
              <a:gd name="T26" fmla="*/ 2147483647 w 535"/>
              <a:gd name="T27" fmla="*/ 2147483647 h 261"/>
              <a:gd name="T28" fmla="*/ 2147483647 w 535"/>
              <a:gd name="T29" fmla="*/ 2147483647 h 261"/>
              <a:gd name="T30" fmla="*/ 2147483647 w 535"/>
              <a:gd name="T31" fmla="*/ 2147483647 h 261"/>
              <a:gd name="T32" fmla="*/ 2147483647 w 535"/>
              <a:gd name="T33" fmla="*/ 2147483647 h 261"/>
              <a:gd name="T34" fmla="*/ 2147483647 w 535"/>
              <a:gd name="T35" fmla="*/ 2147483647 h 261"/>
              <a:gd name="T36" fmla="*/ 2147483647 w 535"/>
              <a:gd name="T37" fmla="*/ 2147483647 h 261"/>
              <a:gd name="T38" fmla="*/ 2147483647 w 535"/>
              <a:gd name="T39" fmla="*/ 2147483647 h 261"/>
              <a:gd name="T40" fmla="*/ 2147483647 w 535"/>
              <a:gd name="T41" fmla="*/ 2147483647 h 261"/>
              <a:gd name="T42" fmla="*/ 2147483647 w 535"/>
              <a:gd name="T43" fmla="*/ 2147483647 h 261"/>
              <a:gd name="T44" fmla="*/ 2147483647 w 535"/>
              <a:gd name="T45" fmla="*/ 2147483647 h 261"/>
              <a:gd name="T46" fmla="*/ 2147483647 w 535"/>
              <a:gd name="T47" fmla="*/ 2147483647 h 261"/>
              <a:gd name="T48" fmla="*/ 2147483647 w 535"/>
              <a:gd name="T49" fmla="*/ 2147483647 h 261"/>
              <a:gd name="T50" fmla="*/ 2147483647 w 535"/>
              <a:gd name="T51" fmla="*/ 2147483647 h 261"/>
              <a:gd name="T52" fmla="*/ 2147483647 w 535"/>
              <a:gd name="T53" fmla="*/ 2147483647 h 261"/>
              <a:gd name="T54" fmla="*/ 2147483647 w 535"/>
              <a:gd name="T55" fmla="*/ 2147483647 h 261"/>
              <a:gd name="T56" fmla="*/ 2147483647 w 535"/>
              <a:gd name="T57" fmla="*/ 2147483647 h 261"/>
              <a:gd name="T58" fmla="*/ 2147483647 w 535"/>
              <a:gd name="T59" fmla="*/ 2147483647 h 261"/>
              <a:gd name="T60" fmla="*/ 2147483647 w 535"/>
              <a:gd name="T61" fmla="*/ 2147483647 h 261"/>
              <a:gd name="T62" fmla="*/ 2147483647 w 535"/>
              <a:gd name="T63" fmla="*/ 2147483647 h 261"/>
              <a:gd name="T64" fmla="*/ 2147483647 w 535"/>
              <a:gd name="T65" fmla="*/ 2147483647 h 261"/>
              <a:gd name="T66" fmla="*/ 2147483647 w 535"/>
              <a:gd name="T67" fmla="*/ 2147483647 h 261"/>
              <a:gd name="T68" fmla="*/ 2147483647 w 535"/>
              <a:gd name="T69" fmla="*/ 2147483647 h 261"/>
              <a:gd name="T70" fmla="*/ 2147483647 w 535"/>
              <a:gd name="T71" fmla="*/ 2147483647 h 261"/>
              <a:gd name="T72" fmla="*/ 2147483647 w 535"/>
              <a:gd name="T73" fmla="*/ 2147483647 h 261"/>
              <a:gd name="T74" fmla="*/ 2147483647 w 535"/>
              <a:gd name="T75" fmla="*/ 2147483647 h 261"/>
              <a:gd name="T76" fmla="*/ 2147483647 w 535"/>
              <a:gd name="T77" fmla="*/ 2147483647 h 261"/>
              <a:gd name="T78" fmla="*/ 2147483647 w 535"/>
              <a:gd name="T79" fmla="*/ 2147483647 h 261"/>
              <a:gd name="T80" fmla="*/ 2147483647 w 535"/>
              <a:gd name="T81" fmla="*/ 2147483647 h 261"/>
              <a:gd name="T82" fmla="*/ 2147483647 w 535"/>
              <a:gd name="T83" fmla="*/ 2147483647 h 261"/>
              <a:gd name="T84" fmla="*/ 2147483647 w 535"/>
              <a:gd name="T85" fmla="*/ 2147483647 h 261"/>
              <a:gd name="T86" fmla="*/ 2147483647 w 535"/>
              <a:gd name="T87" fmla="*/ 2147483647 h 261"/>
              <a:gd name="T88" fmla="*/ 2147483647 w 535"/>
              <a:gd name="T89" fmla="*/ 2147483647 h 261"/>
              <a:gd name="T90" fmla="*/ 2147483647 w 535"/>
              <a:gd name="T91" fmla="*/ 2147483647 h 261"/>
              <a:gd name="T92" fmla="*/ 2147483647 w 535"/>
              <a:gd name="T93" fmla="*/ 2147483647 h 261"/>
              <a:gd name="T94" fmla="*/ 2147483647 w 535"/>
              <a:gd name="T95" fmla="*/ 2147483647 h 261"/>
              <a:gd name="T96" fmla="*/ 2147483647 w 535"/>
              <a:gd name="T97" fmla="*/ 2147483647 h 261"/>
              <a:gd name="T98" fmla="*/ 2147483647 w 535"/>
              <a:gd name="T99" fmla="*/ 2147483647 h 261"/>
              <a:gd name="T100" fmla="*/ 2147483647 w 535"/>
              <a:gd name="T101" fmla="*/ 2147483647 h 261"/>
              <a:gd name="T102" fmla="*/ 2147483647 w 535"/>
              <a:gd name="T103" fmla="*/ 2147483647 h 261"/>
              <a:gd name="T104" fmla="*/ 2147483647 w 535"/>
              <a:gd name="T105" fmla="*/ 2147483647 h 261"/>
              <a:gd name="T106" fmla="*/ 2147483647 w 535"/>
              <a:gd name="T107" fmla="*/ 2147483647 h 261"/>
              <a:gd name="T108" fmla="*/ 2147483647 w 535"/>
              <a:gd name="T109" fmla="*/ 2147483647 h 261"/>
              <a:gd name="T110" fmla="*/ 2147483647 w 535"/>
              <a:gd name="T111" fmla="*/ 2147483647 h 261"/>
              <a:gd name="T112" fmla="*/ 2147483647 w 535"/>
              <a:gd name="T113" fmla="*/ 2147483647 h 261"/>
              <a:gd name="T114" fmla="*/ 2147483647 w 535"/>
              <a:gd name="T115" fmla="*/ 2147483647 h 261"/>
              <a:gd name="T116" fmla="*/ 2147483647 w 535"/>
              <a:gd name="T117" fmla="*/ 2147483647 h 261"/>
              <a:gd name="T118" fmla="*/ 2147483647 w 535"/>
              <a:gd name="T119" fmla="*/ 2147483647 h 261"/>
              <a:gd name="T120" fmla="*/ 2147483647 w 535"/>
              <a:gd name="T121" fmla="*/ 2147483647 h 261"/>
              <a:gd name="T122" fmla="*/ 2147483647 w 535"/>
              <a:gd name="T123" fmla="*/ 2147483647 h 261"/>
              <a:gd name="T124" fmla="*/ 2147483647 w 535"/>
              <a:gd name="T125" fmla="*/ 2147483647 h 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5"/>
              <a:gd name="T190" fmla="*/ 0 h 261"/>
              <a:gd name="T191" fmla="*/ 535 w 535"/>
              <a:gd name="T192" fmla="*/ 261 h 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5" h="261">
                <a:moveTo>
                  <a:pt x="70" y="187"/>
                </a:moveTo>
                <a:lnTo>
                  <a:pt x="71" y="187"/>
                </a:lnTo>
                <a:lnTo>
                  <a:pt x="72" y="187"/>
                </a:lnTo>
                <a:lnTo>
                  <a:pt x="73" y="187"/>
                </a:lnTo>
                <a:lnTo>
                  <a:pt x="74" y="187"/>
                </a:lnTo>
                <a:lnTo>
                  <a:pt x="75" y="186"/>
                </a:lnTo>
                <a:lnTo>
                  <a:pt x="76" y="186"/>
                </a:lnTo>
                <a:lnTo>
                  <a:pt x="77" y="186"/>
                </a:lnTo>
                <a:lnTo>
                  <a:pt x="78" y="186"/>
                </a:lnTo>
                <a:lnTo>
                  <a:pt x="79" y="186"/>
                </a:lnTo>
                <a:lnTo>
                  <a:pt x="80" y="186"/>
                </a:lnTo>
                <a:lnTo>
                  <a:pt x="81" y="186"/>
                </a:lnTo>
                <a:lnTo>
                  <a:pt x="82" y="186"/>
                </a:lnTo>
                <a:lnTo>
                  <a:pt x="83" y="186"/>
                </a:lnTo>
                <a:lnTo>
                  <a:pt x="84" y="186"/>
                </a:lnTo>
                <a:lnTo>
                  <a:pt x="85" y="186"/>
                </a:lnTo>
                <a:lnTo>
                  <a:pt x="86" y="186"/>
                </a:lnTo>
                <a:lnTo>
                  <a:pt x="86" y="185"/>
                </a:lnTo>
                <a:lnTo>
                  <a:pt x="87" y="185"/>
                </a:lnTo>
                <a:lnTo>
                  <a:pt x="88" y="185"/>
                </a:lnTo>
                <a:lnTo>
                  <a:pt x="89" y="185"/>
                </a:lnTo>
                <a:lnTo>
                  <a:pt x="90" y="185"/>
                </a:lnTo>
                <a:lnTo>
                  <a:pt x="91" y="185"/>
                </a:lnTo>
                <a:lnTo>
                  <a:pt x="92" y="185"/>
                </a:lnTo>
                <a:lnTo>
                  <a:pt x="91" y="186"/>
                </a:lnTo>
                <a:lnTo>
                  <a:pt x="92" y="186"/>
                </a:lnTo>
                <a:lnTo>
                  <a:pt x="92" y="187"/>
                </a:lnTo>
                <a:lnTo>
                  <a:pt x="93" y="187"/>
                </a:lnTo>
                <a:lnTo>
                  <a:pt x="94" y="187"/>
                </a:lnTo>
                <a:lnTo>
                  <a:pt x="95" y="187"/>
                </a:lnTo>
                <a:lnTo>
                  <a:pt x="95" y="188"/>
                </a:lnTo>
                <a:lnTo>
                  <a:pt x="96" y="188"/>
                </a:lnTo>
                <a:lnTo>
                  <a:pt x="97" y="188"/>
                </a:lnTo>
                <a:lnTo>
                  <a:pt x="98" y="189"/>
                </a:lnTo>
                <a:lnTo>
                  <a:pt x="99" y="189"/>
                </a:lnTo>
                <a:lnTo>
                  <a:pt x="100" y="189"/>
                </a:lnTo>
                <a:lnTo>
                  <a:pt x="100" y="190"/>
                </a:lnTo>
                <a:lnTo>
                  <a:pt x="101" y="190"/>
                </a:lnTo>
                <a:lnTo>
                  <a:pt x="102" y="190"/>
                </a:lnTo>
                <a:lnTo>
                  <a:pt x="103" y="190"/>
                </a:lnTo>
                <a:lnTo>
                  <a:pt x="103" y="191"/>
                </a:lnTo>
                <a:lnTo>
                  <a:pt x="104" y="191"/>
                </a:lnTo>
                <a:lnTo>
                  <a:pt x="105" y="191"/>
                </a:lnTo>
                <a:lnTo>
                  <a:pt x="106" y="192"/>
                </a:lnTo>
                <a:lnTo>
                  <a:pt x="107" y="192"/>
                </a:lnTo>
                <a:lnTo>
                  <a:pt x="108" y="192"/>
                </a:lnTo>
                <a:lnTo>
                  <a:pt x="108" y="193"/>
                </a:lnTo>
                <a:lnTo>
                  <a:pt x="109" y="193"/>
                </a:lnTo>
                <a:lnTo>
                  <a:pt x="110" y="193"/>
                </a:lnTo>
                <a:lnTo>
                  <a:pt x="111" y="193"/>
                </a:lnTo>
                <a:lnTo>
                  <a:pt x="111" y="194"/>
                </a:lnTo>
                <a:lnTo>
                  <a:pt x="112" y="194"/>
                </a:lnTo>
                <a:lnTo>
                  <a:pt x="113" y="194"/>
                </a:lnTo>
                <a:lnTo>
                  <a:pt x="113" y="195"/>
                </a:lnTo>
                <a:lnTo>
                  <a:pt x="114" y="195"/>
                </a:lnTo>
                <a:lnTo>
                  <a:pt x="115" y="195"/>
                </a:lnTo>
                <a:lnTo>
                  <a:pt x="116" y="195"/>
                </a:lnTo>
                <a:lnTo>
                  <a:pt x="116" y="196"/>
                </a:lnTo>
                <a:lnTo>
                  <a:pt x="117" y="196"/>
                </a:lnTo>
                <a:lnTo>
                  <a:pt x="118" y="196"/>
                </a:lnTo>
                <a:lnTo>
                  <a:pt x="119" y="196"/>
                </a:lnTo>
                <a:lnTo>
                  <a:pt x="119" y="197"/>
                </a:lnTo>
                <a:lnTo>
                  <a:pt x="120" y="197"/>
                </a:lnTo>
                <a:lnTo>
                  <a:pt x="121" y="197"/>
                </a:lnTo>
                <a:lnTo>
                  <a:pt x="121" y="198"/>
                </a:lnTo>
                <a:lnTo>
                  <a:pt x="122" y="198"/>
                </a:lnTo>
                <a:lnTo>
                  <a:pt x="123" y="198"/>
                </a:lnTo>
                <a:lnTo>
                  <a:pt x="124" y="198"/>
                </a:lnTo>
                <a:lnTo>
                  <a:pt x="124" y="199"/>
                </a:lnTo>
                <a:lnTo>
                  <a:pt x="125" y="199"/>
                </a:lnTo>
                <a:lnTo>
                  <a:pt x="126" y="199"/>
                </a:lnTo>
                <a:lnTo>
                  <a:pt x="127" y="200"/>
                </a:lnTo>
                <a:lnTo>
                  <a:pt x="127" y="199"/>
                </a:lnTo>
                <a:lnTo>
                  <a:pt x="128" y="199"/>
                </a:lnTo>
                <a:lnTo>
                  <a:pt x="129" y="199"/>
                </a:lnTo>
                <a:lnTo>
                  <a:pt x="130" y="199"/>
                </a:lnTo>
                <a:lnTo>
                  <a:pt x="131" y="199"/>
                </a:lnTo>
                <a:lnTo>
                  <a:pt x="132" y="199"/>
                </a:lnTo>
                <a:lnTo>
                  <a:pt x="133" y="199"/>
                </a:lnTo>
                <a:lnTo>
                  <a:pt x="134" y="199"/>
                </a:lnTo>
                <a:lnTo>
                  <a:pt x="135" y="199"/>
                </a:lnTo>
                <a:lnTo>
                  <a:pt x="136" y="199"/>
                </a:lnTo>
                <a:lnTo>
                  <a:pt x="137" y="199"/>
                </a:lnTo>
                <a:lnTo>
                  <a:pt x="138" y="199"/>
                </a:lnTo>
                <a:lnTo>
                  <a:pt x="139" y="199"/>
                </a:lnTo>
                <a:lnTo>
                  <a:pt x="140" y="199"/>
                </a:lnTo>
                <a:lnTo>
                  <a:pt x="141" y="199"/>
                </a:lnTo>
                <a:lnTo>
                  <a:pt x="142" y="199"/>
                </a:lnTo>
                <a:lnTo>
                  <a:pt x="143" y="199"/>
                </a:lnTo>
                <a:lnTo>
                  <a:pt x="144" y="199"/>
                </a:lnTo>
                <a:lnTo>
                  <a:pt x="145" y="199"/>
                </a:lnTo>
                <a:lnTo>
                  <a:pt x="146" y="199"/>
                </a:lnTo>
                <a:lnTo>
                  <a:pt x="147" y="199"/>
                </a:lnTo>
                <a:lnTo>
                  <a:pt x="148" y="199"/>
                </a:lnTo>
                <a:lnTo>
                  <a:pt x="149" y="199"/>
                </a:lnTo>
                <a:lnTo>
                  <a:pt x="150" y="199"/>
                </a:lnTo>
                <a:lnTo>
                  <a:pt x="151" y="199"/>
                </a:lnTo>
                <a:lnTo>
                  <a:pt x="152" y="199"/>
                </a:lnTo>
                <a:lnTo>
                  <a:pt x="152" y="198"/>
                </a:lnTo>
                <a:lnTo>
                  <a:pt x="152" y="197"/>
                </a:lnTo>
                <a:lnTo>
                  <a:pt x="152" y="196"/>
                </a:lnTo>
                <a:lnTo>
                  <a:pt x="152" y="195"/>
                </a:lnTo>
                <a:lnTo>
                  <a:pt x="153" y="195"/>
                </a:lnTo>
                <a:lnTo>
                  <a:pt x="154" y="195"/>
                </a:lnTo>
                <a:lnTo>
                  <a:pt x="155" y="195"/>
                </a:lnTo>
                <a:lnTo>
                  <a:pt x="156" y="195"/>
                </a:lnTo>
                <a:lnTo>
                  <a:pt x="157" y="195"/>
                </a:lnTo>
                <a:lnTo>
                  <a:pt x="158" y="195"/>
                </a:lnTo>
                <a:lnTo>
                  <a:pt x="159" y="195"/>
                </a:lnTo>
                <a:lnTo>
                  <a:pt x="160" y="195"/>
                </a:lnTo>
                <a:lnTo>
                  <a:pt x="161" y="195"/>
                </a:lnTo>
                <a:lnTo>
                  <a:pt x="162" y="195"/>
                </a:lnTo>
                <a:lnTo>
                  <a:pt x="163" y="195"/>
                </a:lnTo>
                <a:lnTo>
                  <a:pt x="164" y="195"/>
                </a:lnTo>
                <a:lnTo>
                  <a:pt x="165" y="195"/>
                </a:lnTo>
                <a:lnTo>
                  <a:pt x="166" y="195"/>
                </a:lnTo>
                <a:lnTo>
                  <a:pt x="167" y="195"/>
                </a:lnTo>
                <a:lnTo>
                  <a:pt x="168" y="195"/>
                </a:lnTo>
                <a:lnTo>
                  <a:pt x="169" y="195"/>
                </a:lnTo>
                <a:lnTo>
                  <a:pt x="170" y="195"/>
                </a:lnTo>
                <a:lnTo>
                  <a:pt x="170" y="196"/>
                </a:lnTo>
                <a:lnTo>
                  <a:pt x="170" y="197"/>
                </a:lnTo>
                <a:lnTo>
                  <a:pt x="171" y="197"/>
                </a:lnTo>
                <a:lnTo>
                  <a:pt x="172" y="197"/>
                </a:lnTo>
                <a:lnTo>
                  <a:pt x="172" y="198"/>
                </a:lnTo>
                <a:lnTo>
                  <a:pt x="173" y="198"/>
                </a:lnTo>
                <a:lnTo>
                  <a:pt x="173" y="199"/>
                </a:lnTo>
                <a:lnTo>
                  <a:pt x="174" y="199"/>
                </a:lnTo>
                <a:lnTo>
                  <a:pt x="174" y="200"/>
                </a:lnTo>
                <a:lnTo>
                  <a:pt x="175" y="200"/>
                </a:lnTo>
                <a:lnTo>
                  <a:pt x="175" y="201"/>
                </a:lnTo>
                <a:lnTo>
                  <a:pt x="176" y="201"/>
                </a:lnTo>
                <a:lnTo>
                  <a:pt x="176" y="202"/>
                </a:lnTo>
                <a:lnTo>
                  <a:pt x="177" y="202"/>
                </a:lnTo>
                <a:lnTo>
                  <a:pt x="177" y="203"/>
                </a:lnTo>
                <a:lnTo>
                  <a:pt x="178" y="203"/>
                </a:lnTo>
                <a:lnTo>
                  <a:pt x="179" y="203"/>
                </a:lnTo>
                <a:lnTo>
                  <a:pt x="179" y="204"/>
                </a:lnTo>
                <a:lnTo>
                  <a:pt x="180" y="204"/>
                </a:lnTo>
                <a:lnTo>
                  <a:pt x="180" y="205"/>
                </a:lnTo>
                <a:lnTo>
                  <a:pt x="181" y="205"/>
                </a:lnTo>
                <a:lnTo>
                  <a:pt x="182" y="205"/>
                </a:lnTo>
                <a:lnTo>
                  <a:pt x="182" y="206"/>
                </a:lnTo>
                <a:lnTo>
                  <a:pt x="183" y="206"/>
                </a:lnTo>
                <a:lnTo>
                  <a:pt x="183" y="207"/>
                </a:lnTo>
                <a:lnTo>
                  <a:pt x="183" y="208"/>
                </a:lnTo>
                <a:lnTo>
                  <a:pt x="183" y="209"/>
                </a:lnTo>
                <a:lnTo>
                  <a:pt x="184" y="209"/>
                </a:lnTo>
                <a:lnTo>
                  <a:pt x="184" y="210"/>
                </a:lnTo>
                <a:lnTo>
                  <a:pt x="184" y="211"/>
                </a:lnTo>
                <a:lnTo>
                  <a:pt x="184" y="212"/>
                </a:lnTo>
                <a:lnTo>
                  <a:pt x="184" y="213"/>
                </a:lnTo>
                <a:lnTo>
                  <a:pt x="185" y="213"/>
                </a:lnTo>
                <a:lnTo>
                  <a:pt x="185" y="214"/>
                </a:lnTo>
                <a:lnTo>
                  <a:pt x="185" y="215"/>
                </a:lnTo>
                <a:lnTo>
                  <a:pt x="186" y="215"/>
                </a:lnTo>
                <a:lnTo>
                  <a:pt x="186" y="216"/>
                </a:lnTo>
                <a:lnTo>
                  <a:pt x="187" y="216"/>
                </a:lnTo>
                <a:lnTo>
                  <a:pt x="187" y="217"/>
                </a:lnTo>
                <a:lnTo>
                  <a:pt x="188" y="217"/>
                </a:lnTo>
                <a:lnTo>
                  <a:pt x="188" y="218"/>
                </a:lnTo>
                <a:lnTo>
                  <a:pt x="189" y="218"/>
                </a:lnTo>
                <a:lnTo>
                  <a:pt x="190" y="219"/>
                </a:lnTo>
                <a:lnTo>
                  <a:pt x="191" y="220"/>
                </a:lnTo>
                <a:lnTo>
                  <a:pt x="192" y="220"/>
                </a:lnTo>
                <a:lnTo>
                  <a:pt x="193" y="221"/>
                </a:lnTo>
                <a:lnTo>
                  <a:pt x="194" y="221"/>
                </a:lnTo>
                <a:lnTo>
                  <a:pt x="194" y="222"/>
                </a:lnTo>
                <a:lnTo>
                  <a:pt x="195" y="222"/>
                </a:lnTo>
                <a:lnTo>
                  <a:pt x="196" y="222"/>
                </a:lnTo>
                <a:lnTo>
                  <a:pt x="196" y="223"/>
                </a:lnTo>
                <a:lnTo>
                  <a:pt x="197" y="223"/>
                </a:lnTo>
                <a:lnTo>
                  <a:pt x="198" y="223"/>
                </a:lnTo>
                <a:lnTo>
                  <a:pt x="199" y="223"/>
                </a:lnTo>
                <a:lnTo>
                  <a:pt x="199" y="222"/>
                </a:lnTo>
                <a:lnTo>
                  <a:pt x="199" y="221"/>
                </a:lnTo>
                <a:lnTo>
                  <a:pt x="200" y="221"/>
                </a:lnTo>
                <a:lnTo>
                  <a:pt x="200" y="220"/>
                </a:lnTo>
                <a:lnTo>
                  <a:pt x="200" y="219"/>
                </a:lnTo>
                <a:lnTo>
                  <a:pt x="201" y="219"/>
                </a:lnTo>
                <a:lnTo>
                  <a:pt x="201" y="218"/>
                </a:lnTo>
                <a:lnTo>
                  <a:pt x="201" y="217"/>
                </a:lnTo>
                <a:lnTo>
                  <a:pt x="202" y="217"/>
                </a:lnTo>
                <a:lnTo>
                  <a:pt x="202" y="216"/>
                </a:lnTo>
                <a:lnTo>
                  <a:pt x="202" y="215"/>
                </a:lnTo>
                <a:lnTo>
                  <a:pt x="203" y="215"/>
                </a:lnTo>
                <a:lnTo>
                  <a:pt x="203" y="214"/>
                </a:lnTo>
                <a:lnTo>
                  <a:pt x="204" y="214"/>
                </a:lnTo>
                <a:lnTo>
                  <a:pt x="205" y="214"/>
                </a:lnTo>
                <a:lnTo>
                  <a:pt x="206" y="214"/>
                </a:lnTo>
                <a:lnTo>
                  <a:pt x="207" y="214"/>
                </a:lnTo>
                <a:lnTo>
                  <a:pt x="208" y="214"/>
                </a:lnTo>
                <a:lnTo>
                  <a:pt x="209" y="214"/>
                </a:lnTo>
                <a:lnTo>
                  <a:pt x="210" y="214"/>
                </a:lnTo>
                <a:lnTo>
                  <a:pt x="211" y="214"/>
                </a:lnTo>
                <a:lnTo>
                  <a:pt x="212" y="214"/>
                </a:lnTo>
                <a:lnTo>
                  <a:pt x="213" y="214"/>
                </a:lnTo>
                <a:lnTo>
                  <a:pt x="214" y="214"/>
                </a:lnTo>
                <a:lnTo>
                  <a:pt x="215" y="215"/>
                </a:lnTo>
                <a:lnTo>
                  <a:pt x="216" y="216"/>
                </a:lnTo>
                <a:lnTo>
                  <a:pt x="216" y="217"/>
                </a:lnTo>
                <a:lnTo>
                  <a:pt x="217" y="217"/>
                </a:lnTo>
                <a:lnTo>
                  <a:pt x="217" y="218"/>
                </a:lnTo>
                <a:lnTo>
                  <a:pt x="218" y="218"/>
                </a:lnTo>
                <a:lnTo>
                  <a:pt x="219" y="219"/>
                </a:lnTo>
                <a:lnTo>
                  <a:pt x="219" y="220"/>
                </a:lnTo>
                <a:lnTo>
                  <a:pt x="220" y="220"/>
                </a:lnTo>
                <a:lnTo>
                  <a:pt x="220" y="221"/>
                </a:lnTo>
                <a:lnTo>
                  <a:pt x="221" y="221"/>
                </a:lnTo>
                <a:lnTo>
                  <a:pt x="222" y="222"/>
                </a:lnTo>
                <a:lnTo>
                  <a:pt x="222" y="223"/>
                </a:lnTo>
                <a:lnTo>
                  <a:pt x="222" y="224"/>
                </a:lnTo>
                <a:lnTo>
                  <a:pt x="223" y="224"/>
                </a:lnTo>
                <a:lnTo>
                  <a:pt x="223" y="225"/>
                </a:lnTo>
                <a:lnTo>
                  <a:pt x="223" y="226"/>
                </a:lnTo>
                <a:lnTo>
                  <a:pt x="224" y="227"/>
                </a:lnTo>
                <a:lnTo>
                  <a:pt x="224" y="228"/>
                </a:lnTo>
                <a:lnTo>
                  <a:pt x="225" y="229"/>
                </a:lnTo>
                <a:lnTo>
                  <a:pt x="225" y="230"/>
                </a:lnTo>
                <a:lnTo>
                  <a:pt x="226" y="230"/>
                </a:lnTo>
                <a:lnTo>
                  <a:pt x="226" y="231"/>
                </a:lnTo>
                <a:lnTo>
                  <a:pt x="227" y="231"/>
                </a:lnTo>
                <a:lnTo>
                  <a:pt x="227" y="232"/>
                </a:lnTo>
                <a:lnTo>
                  <a:pt x="228" y="232"/>
                </a:lnTo>
                <a:lnTo>
                  <a:pt x="228" y="233"/>
                </a:lnTo>
                <a:lnTo>
                  <a:pt x="228" y="234"/>
                </a:lnTo>
                <a:lnTo>
                  <a:pt x="229" y="234"/>
                </a:lnTo>
                <a:lnTo>
                  <a:pt x="229" y="235"/>
                </a:lnTo>
                <a:lnTo>
                  <a:pt x="230" y="235"/>
                </a:lnTo>
                <a:lnTo>
                  <a:pt x="230" y="236"/>
                </a:lnTo>
                <a:lnTo>
                  <a:pt x="231" y="236"/>
                </a:lnTo>
                <a:lnTo>
                  <a:pt x="232" y="236"/>
                </a:lnTo>
                <a:lnTo>
                  <a:pt x="232" y="237"/>
                </a:lnTo>
                <a:lnTo>
                  <a:pt x="232" y="238"/>
                </a:lnTo>
                <a:lnTo>
                  <a:pt x="232" y="239"/>
                </a:lnTo>
                <a:lnTo>
                  <a:pt x="233" y="239"/>
                </a:lnTo>
                <a:lnTo>
                  <a:pt x="233" y="240"/>
                </a:lnTo>
                <a:lnTo>
                  <a:pt x="233" y="241"/>
                </a:lnTo>
                <a:lnTo>
                  <a:pt x="233" y="242"/>
                </a:lnTo>
                <a:lnTo>
                  <a:pt x="234" y="243"/>
                </a:lnTo>
                <a:lnTo>
                  <a:pt x="234" y="244"/>
                </a:lnTo>
                <a:lnTo>
                  <a:pt x="234" y="245"/>
                </a:lnTo>
                <a:lnTo>
                  <a:pt x="235" y="245"/>
                </a:lnTo>
                <a:lnTo>
                  <a:pt x="235" y="246"/>
                </a:lnTo>
                <a:lnTo>
                  <a:pt x="236" y="246"/>
                </a:lnTo>
                <a:lnTo>
                  <a:pt x="236" y="247"/>
                </a:lnTo>
                <a:lnTo>
                  <a:pt x="236" y="248"/>
                </a:lnTo>
                <a:lnTo>
                  <a:pt x="237" y="248"/>
                </a:lnTo>
                <a:lnTo>
                  <a:pt x="237" y="249"/>
                </a:lnTo>
                <a:lnTo>
                  <a:pt x="238" y="249"/>
                </a:lnTo>
                <a:lnTo>
                  <a:pt x="239" y="249"/>
                </a:lnTo>
                <a:lnTo>
                  <a:pt x="239" y="250"/>
                </a:lnTo>
                <a:lnTo>
                  <a:pt x="240" y="250"/>
                </a:lnTo>
                <a:lnTo>
                  <a:pt x="241" y="250"/>
                </a:lnTo>
                <a:lnTo>
                  <a:pt x="242" y="250"/>
                </a:lnTo>
                <a:lnTo>
                  <a:pt x="243" y="250"/>
                </a:lnTo>
                <a:lnTo>
                  <a:pt x="243" y="251"/>
                </a:lnTo>
                <a:lnTo>
                  <a:pt x="244" y="251"/>
                </a:lnTo>
                <a:lnTo>
                  <a:pt x="244" y="252"/>
                </a:lnTo>
                <a:lnTo>
                  <a:pt x="245" y="252"/>
                </a:lnTo>
                <a:lnTo>
                  <a:pt x="246" y="252"/>
                </a:lnTo>
                <a:lnTo>
                  <a:pt x="247" y="252"/>
                </a:lnTo>
                <a:lnTo>
                  <a:pt x="248" y="252"/>
                </a:lnTo>
                <a:lnTo>
                  <a:pt x="249" y="252"/>
                </a:lnTo>
                <a:lnTo>
                  <a:pt x="250" y="252"/>
                </a:lnTo>
                <a:lnTo>
                  <a:pt x="250" y="253"/>
                </a:lnTo>
                <a:lnTo>
                  <a:pt x="251" y="253"/>
                </a:lnTo>
                <a:lnTo>
                  <a:pt x="252" y="253"/>
                </a:lnTo>
                <a:lnTo>
                  <a:pt x="252" y="254"/>
                </a:lnTo>
                <a:lnTo>
                  <a:pt x="253" y="254"/>
                </a:lnTo>
                <a:lnTo>
                  <a:pt x="254" y="254"/>
                </a:lnTo>
                <a:lnTo>
                  <a:pt x="255" y="253"/>
                </a:lnTo>
                <a:lnTo>
                  <a:pt x="255" y="254"/>
                </a:lnTo>
                <a:lnTo>
                  <a:pt x="256" y="253"/>
                </a:lnTo>
                <a:lnTo>
                  <a:pt x="255" y="253"/>
                </a:lnTo>
                <a:lnTo>
                  <a:pt x="254" y="252"/>
                </a:lnTo>
                <a:lnTo>
                  <a:pt x="254" y="251"/>
                </a:lnTo>
                <a:lnTo>
                  <a:pt x="254" y="250"/>
                </a:lnTo>
                <a:lnTo>
                  <a:pt x="253" y="250"/>
                </a:lnTo>
                <a:lnTo>
                  <a:pt x="253" y="249"/>
                </a:lnTo>
                <a:lnTo>
                  <a:pt x="253" y="248"/>
                </a:lnTo>
                <a:lnTo>
                  <a:pt x="253" y="247"/>
                </a:lnTo>
                <a:lnTo>
                  <a:pt x="252" y="245"/>
                </a:lnTo>
                <a:lnTo>
                  <a:pt x="252" y="244"/>
                </a:lnTo>
                <a:lnTo>
                  <a:pt x="253" y="244"/>
                </a:lnTo>
                <a:lnTo>
                  <a:pt x="253" y="243"/>
                </a:lnTo>
                <a:lnTo>
                  <a:pt x="253" y="241"/>
                </a:lnTo>
                <a:lnTo>
                  <a:pt x="252" y="241"/>
                </a:lnTo>
                <a:lnTo>
                  <a:pt x="251" y="241"/>
                </a:lnTo>
                <a:lnTo>
                  <a:pt x="251" y="240"/>
                </a:lnTo>
                <a:lnTo>
                  <a:pt x="252" y="240"/>
                </a:lnTo>
                <a:lnTo>
                  <a:pt x="253" y="240"/>
                </a:lnTo>
                <a:lnTo>
                  <a:pt x="254" y="240"/>
                </a:lnTo>
                <a:lnTo>
                  <a:pt x="254" y="239"/>
                </a:lnTo>
                <a:lnTo>
                  <a:pt x="254" y="237"/>
                </a:lnTo>
                <a:lnTo>
                  <a:pt x="254" y="236"/>
                </a:lnTo>
                <a:lnTo>
                  <a:pt x="253" y="235"/>
                </a:lnTo>
                <a:lnTo>
                  <a:pt x="254" y="235"/>
                </a:lnTo>
                <a:lnTo>
                  <a:pt x="255" y="235"/>
                </a:lnTo>
                <a:lnTo>
                  <a:pt x="256" y="235"/>
                </a:lnTo>
                <a:lnTo>
                  <a:pt x="256" y="234"/>
                </a:lnTo>
                <a:lnTo>
                  <a:pt x="257" y="233"/>
                </a:lnTo>
                <a:lnTo>
                  <a:pt x="257" y="232"/>
                </a:lnTo>
                <a:lnTo>
                  <a:pt x="256" y="232"/>
                </a:lnTo>
                <a:lnTo>
                  <a:pt x="256" y="233"/>
                </a:lnTo>
                <a:lnTo>
                  <a:pt x="256" y="232"/>
                </a:lnTo>
                <a:lnTo>
                  <a:pt x="257" y="231"/>
                </a:lnTo>
                <a:lnTo>
                  <a:pt x="258" y="231"/>
                </a:lnTo>
                <a:lnTo>
                  <a:pt x="259" y="230"/>
                </a:lnTo>
                <a:lnTo>
                  <a:pt x="259" y="229"/>
                </a:lnTo>
                <a:lnTo>
                  <a:pt x="260" y="229"/>
                </a:lnTo>
                <a:lnTo>
                  <a:pt x="261" y="229"/>
                </a:lnTo>
                <a:lnTo>
                  <a:pt x="262" y="229"/>
                </a:lnTo>
                <a:lnTo>
                  <a:pt x="262" y="228"/>
                </a:lnTo>
                <a:lnTo>
                  <a:pt x="261" y="227"/>
                </a:lnTo>
                <a:lnTo>
                  <a:pt x="261" y="226"/>
                </a:lnTo>
                <a:lnTo>
                  <a:pt x="262" y="226"/>
                </a:lnTo>
                <a:lnTo>
                  <a:pt x="263" y="227"/>
                </a:lnTo>
                <a:lnTo>
                  <a:pt x="263" y="226"/>
                </a:lnTo>
                <a:lnTo>
                  <a:pt x="264" y="226"/>
                </a:lnTo>
                <a:lnTo>
                  <a:pt x="265" y="226"/>
                </a:lnTo>
                <a:lnTo>
                  <a:pt x="265" y="225"/>
                </a:lnTo>
                <a:lnTo>
                  <a:pt x="265" y="226"/>
                </a:lnTo>
                <a:lnTo>
                  <a:pt x="265" y="227"/>
                </a:lnTo>
                <a:lnTo>
                  <a:pt x="266" y="227"/>
                </a:lnTo>
                <a:lnTo>
                  <a:pt x="266" y="226"/>
                </a:lnTo>
                <a:lnTo>
                  <a:pt x="267" y="226"/>
                </a:lnTo>
                <a:lnTo>
                  <a:pt x="268" y="226"/>
                </a:lnTo>
                <a:lnTo>
                  <a:pt x="268" y="227"/>
                </a:lnTo>
                <a:lnTo>
                  <a:pt x="267" y="227"/>
                </a:lnTo>
                <a:lnTo>
                  <a:pt x="266" y="227"/>
                </a:lnTo>
                <a:lnTo>
                  <a:pt x="265" y="227"/>
                </a:lnTo>
                <a:lnTo>
                  <a:pt x="265" y="228"/>
                </a:lnTo>
                <a:lnTo>
                  <a:pt x="264" y="228"/>
                </a:lnTo>
                <a:lnTo>
                  <a:pt x="265" y="228"/>
                </a:lnTo>
                <a:lnTo>
                  <a:pt x="267" y="228"/>
                </a:lnTo>
                <a:lnTo>
                  <a:pt x="267" y="227"/>
                </a:lnTo>
                <a:lnTo>
                  <a:pt x="269" y="227"/>
                </a:lnTo>
                <a:lnTo>
                  <a:pt x="269" y="226"/>
                </a:lnTo>
                <a:lnTo>
                  <a:pt x="270" y="226"/>
                </a:lnTo>
                <a:lnTo>
                  <a:pt x="271" y="226"/>
                </a:lnTo>
                <a:lnTo>
                  <a:pt x="272" y="225"/>
                </a:lnTo>
                <a:lnTo>
                  <a:pt x="273" y="224"/>
                </a:lnTo>
                <a:lnTo>
                  <a:pt x="274" y="223"/>
                </a:lnTo>
                <a:lnTo>
                  <a:pt x="275" y="220"/>
                </a:lnTo>
                <a:lnTo>
                  <a:pt x="275" y="217"/>
                </a:lnTo>
                <a:lnTo>
                  <a:pt x="275" y="216"/>
                </a:lnTo>
                <a:lnTo>
                  <a:pt x="275" y="215"/>
                </a:lnTo>
                <a:lnTo>
                  <a:pt x="276" y="214"/>
                </a:lnTo>
                <a:lnTo>
                  <a:pt x="276" y="215"/>
                </a:lnTo>
                <a:lnTo>
                  <a:pt x="276" y="216"/>
                </a:lnTo>
                <a:lnTo>
                  <a:pt x="277" y="216"/>
                </a:lnTo>
                <a:lnTo>
                  <a:pt x="278" y="216"/>
                </a:lnTo>
                <a:lnTo>
                  <a:pt x="278" y="217"/>
                </a:lnTo>
                <a:lnTo>
                  <a:pt x="277" y="217"/>
                </a:lnTo>
                <a:lnTo>
                  <a:pt x="276" y="218"/>
                </a:lnTo>
                <a:lnTo>
                  <a:pt x="277" y="218"/>
                </a:lnTo>
                <a:lnTo>
                  <a:pt x="279" y="217"/>
                </a:lnTo>
                <a:lnTo>
                  <a:pt x="280" y="216"/>
                </a:lnTo>
                <a:lnTo>
                  <a:pt x="282" y="215"/>
                </a:lnTo>
                <a:lnTo>
                  <a:pt x="283" y="215"/>
                </a:lnTo>
                <a:lnTo>
                  <a:pt x="284" y="215"/>
                </a:lnTo>
                <a:lnTo>
                  <a:pt x="284" y="214"/>
                </a:lnTo>
                <a:lnTo>
                  <a:pt x="286" y="214"/>
                </a:lnTo>
                <a:lnTo>
                  <a:pt x="287" y="214"/>
                </a:lnTo>
                <a:lnTo>
                  <a:pt x="289" y="214"/>
                </a:lnTo>
                <a:lnTo>
                  <a:pt x="290" y="215"/>
                </a:lnTo>
                <a:lnTo>
                  <a:pt x="291" y="215"/>
                </a:lnTo>
                <a:lnTo>
                  <a:pt x="293" y="215"/>
                </a:lnTo>
                <a:lnTo>
                  <a:pt x="294" y="216"/>
                </a:lnTo>
                <a:lnTo>
                  <a:pt x="295" y="216"/>
                </a:lnTo>
                <a:lnTo>
                  <a:pt x="296" y="216"/>
                </a:lnTo>
                <a:lnTo>
                  <a:pt x="298" y="217"/>
                </a:lnTo>
                <a:lnTo>
                  <a:pt x="300" y="217"/>
                </a:lnTo>
                <a:lnTo>
                  <a:pt x="301" y="216"/>
                </a:lnTo>
                <a:lnTo>
                  <a:pt x="301" y="215"/>
                </a:lnTo>
                <a:lnTo>
                  <a:pt x="301" y="214"/>
                </a:lnTo>
                <a:lnTo>
                  <a:pt x="303" y="214"/>
                </a:lnTo>
                <a:lnTo>
                  <a:pt x="303" y="215"/>
                </a:lnTo>
                <a:lnTo>
                  <a:pt x="305" y="215"/>
                </a:lnTo>
                <a:lnTo>
                  <a:pt x="305" y="216"/>
                </a:lnTo>
                <a:lnTo>
                  <a:pt x="306" y="216"/>
                </a:lnTo>
                <a:lnTo>
                  <a:pt x="306" y="217"/>
                </a:lnTo>
                <a:lnTo>
                  <a:pt x="307" y="217"/>
                </a:lnTo>
                <a:lnTo>
                  <a:pt x="308" y="217"/>
                </a:lnTo>
                <a:lnTo>
                  <a:pt x="308" y="218"/>
                </a:lnTo>
                <a:lnTo>
                  <a:pt x="309" y="219"/>
                </a:lnTo>
                <a:lnTo>
                  <a:pt x="310" y="220"/>
                </a:lnTo>
                <a:lnTo>
                  <a:pt x="311" y="220"/>
                </a:lnTo>
                <a:lnTo>
                  <a:pt x="312" y="220"/>
                </a:lnTo>
                <a:lnTo>
                  <a:pt x="313" y="221"/>
                </a:lnTo>
                <a:lnTo>
                  <a:pt x="314" y="221"/>
                </a:lnTo>
                <a:lnTo>
                  <a:pt x="314" y="220"/>
                </a:lnTo>
                <a:lnTo>
                  <a:pt x="315" y="220"/>
                </a:lnTo>
                <a:lnTo>
                  <a:pt x="316" y="221"/>
                </a:lnTo>
                <a:lnTo>
                  <a:pt x="316" y="220"/>
                </a:lnTo>
                <a:lnTo>
                  <a:pt x="317" y="220"/>
                </a:lnTo>
                <a:lnTo>
                  <a:pt x="319" y="221"/>
                </a:lnTo>
                <a:lnTo>
                  <a:pt x="319" y="220"/>
                </a:lnTo>
                <a:lnTo>
                  <a:pt x="320" y="219"/>
                </a:lnTo>
                <a:lnTo>
                  <a:pt x="320" y="218"/>
                </a:lnTo>
                <a:lnTo>
                  <a:pt x="321" y="218"/>
                </a:lnTo>
                <a:lnTo>
                  <a:pt x="322" y="218"/>
                </a:lnTo>
                <a:lnTo>
                  <a:pt x="322" y="219"/>
                </a:lnTo>
                <a:lnTo>
                  <a:pt x="323" y="219"/>
                </a:lnTo>
                <a:lnTo>
                  <a:pt x="324" y="220"/>
                </a:lnTo>
                <a:lnTo>
                  <a:pt x="325" y="220"/>
                </a:lnTo>
                <a:lnTo>
                  <a:pt x="326" y="221"/>
                </a:lnTo>
                <a:lnTo>
                  <a:pt x="326" y="222"/>
                </a:lnTo>
                <a:lnTo>
                  <a:pt x="327" y="222"/>
                </a:lnTo>
                <a:lnTo>
                  <a:pt x="328" y="222"/>
                </a:lnTo>
                <a:lnTo>
                  <a:pt x="328" y="221"/>
                </a:lnTo>
                <a:lnTo>
                  <a:pt x="329" y="221"/>
                </a:lnTo>
                <a:lnTo>
                  <a:pt x="328" y="220"/>
                </a:lnTo>
                <a:lnTo>
                  <a:pt x="326" y="219"/>
                </a:lnTo>
                <a:lnTo>
                  <a:pt x="325" y="218"/>
                </a:lnTo>
                <a:lnTo>
                  <a:pt x="324" y="217"/>
                </a:lnTo>
                <a:lnTo>
                  <a:pt x="324" y="216"/>
                </a:lnTo>
                <a:lnTo>
                  <a:pt x="325" y="215"/>
                </a:lnTo>
                <a:lnTo>
                  <a:pt x="326" y="214"/>
                </a:lnTo>
                <a:lnTo>
                  <a:pt x="327" y="214"/>
                </a:lnTo>
                <a:lnTo>
                  <a:pt x="327" y="213"/>
                </a:lnTo>
                <a:lnTo>
                  <a:pt x="327" y="211"/>
                </a:lnTo>
                <a:lnTo>
                  <a:pt x="326" y="211"/>
                </a:lnTo>
                <a:lnTo>
                  <a:pt x="325" y="211"/>
                </a:lnTo>
                <a:lnTo>
                  <a:pt x="324" y="212"/>
                </a:lnTo>
                <a:lnTo>
                  <a:pt x="323" y="213"/>
                </a:lnTo>
                <a:lnTo>
                  <a:pt x="322" y="212"/>
                </a:lnTo>
                <a:lnTo>
                  <a:pt x="322" y="211"/>
                </a:lnTo>
                <a:lnTo>
                  <a:pt x="321" y="211"/>
                </a:lnTo>
                <a:lnTo>
                  <a:pt x="320" y="211"/>
                </a:lnTo>
                <a:lnTo>
                  <a:pt x="320" y="212"/>
                </a:lnTo>
                <a:lnTo>
                  <a:pt x="318" y="212"/>
                </a:lnTo>
                <a:lnTo>
                  <a:pt x="317" y="211"/>
                </a:lnTo>
                <a:lnTo>
                  <a:pt x="317" y="210"/>
                </a:lnTo>
                <a:lnTo>
                  <a:pt x="317" y="209"/>
                </a:lnTo>
                <a:lnTo>
                  <a:pt x="318" y="209"/>
                </a:lnTo>
                <a:lnTo>
                  <a:pt x="319" y="208"/>
                </a:lnTo>
                <a:lnTo>
                  <a:pt x="320" y="208"/>
                </a:lnTo>
                <a:lnTo>
                  <a:pt x="321" y="209"/>
                </a:lnTo>
                <a:lnTo>
                  <a:pt x="322" y="209"/>
                </a:lnTo>
                <a:lnTo>
                  <a:pt x="323" y="210"/>
                </a:lnTo>
                <a:lnTo>
                  <a:pt x="324" y="210"/>
                </a:lnTo>
                <a:lnTo>
                  <a:pt x="325" y="210"/>
                </a:lnTo>
                <a:lnTo>
                  <a:pt x="325" y="209"/>
                </a:lnTo>
                <a:lnTo>
                  <a:pt x="326" y="209"/>
                </a:lnTo>
                <a:lnTo>
                  <a:pt x="327" y="209"/>
                </a:lnTo>
                <a:lnTo>
                  <a:pt x="328" y="209"/>
                </a:lnTo>
                <a:lnTo>
                  <a:pt x="329" y="208"/>
                </a:lnTo>
                <a:lnTo>
                  <a:pt x="330" y="208"/>
                </a:lnTo>
                <a:lnTo>
                  <a:pt x="332" y="208"/>
                </a:lnTo>
                <a:lnTo>
                  <a:pt x="333" y="208"/>
                </a:lnTo>
                <a:lnTo>
                  <a:pt x="336" y="209"/>
                </a:lnTo>
                <a:lnTo>
                  <a:pt x="337" y="209"/>
                </a:lnTo>
                <a:lnTo>
                  <a:pt x="338" y="208"/>
                </a:lnTo>
                <a:lnTo>
                  <a:pt x="338" y="207"/>
                </a:lnTo>
                <a:lnTo>
                  <a:pt x="338" y="206"/>
                </a:lnTo>
                <a:lnTo>
                  <a:pt x="339" y="205"/>
                </a:lnTo>
                <a:lnTo>
                  <a:pt x="339" y="204"/>
                </a:lnTo>
                <a:lnTo>
                  <a:pt x="339" y="203"/>
                </a:lnTo>
                <a:lnTo>
                  <a:pt x="339" y="204"/>
                </a:lnTo>
                <a:lnTo>
                  <a:pt x="339" y="205"/>
                </a:lnTo>
                <a:lnTo>
                  <a:pt x="339" y="206"/>
                </a:lnTo>
                <a:lnTo>
                  <a:pt x="340" y="208"/>
                </a:lnTo>
                <a:lnTo>
                  <a:pt x="339" y="209"/>
                </a:lnTo>
                <a:lnTo>
                  <a:pt x="339" y="210"/>
                </a:lnTo>
                <a:lnTo>
                  <a:pt x="340" y="210"/>
                </a:lnTo>
                <a:lnTo>
                  <a:pt x="341" y="210"/>
                </a:lnTo>
                <a:lnTo>
                  <a:pt x="342" y="209"/>
                </a:lnTo>
                <a:lnTo>
                  <a:pt x="344" y="209"/>
                </a:lnTo>
                <a:lnTo>
                  <a:pt x="345" y="209"/>
                </a:lnTo>
                <a:lnTo>
                  <a:pt x="345" y="208"/>
                </a:lnTo>
                <a:lnTo>
                  <a:pt x="346" y="207"/>
                </a:lnTo>
                <a:lnTo>
                  <a:pt x="347" y="207"/>
                </a:lnTo>
                <a:lnTo>
                  <a:pt x="348" y="206"/>
                </a:lnTo>
                <a:lnTo>
                  <a:pt x="348" y="207"/>
                </a:lnTo>
                <a:lnTo>
                  <a:pt x="348" y="208"/>
                </a:lnTo>
                <a:lnTo>
                  <a:pt x="349" y="208"/>
                </a:lnTo>
                <a:lnTo>
                  <a:pt x="350" y="208"/>
                </a:lnTo>
                <a:lnTo>
                  <a:pt x="351" y="208"/>
                </a:lnTo>
                <a:lnTo>
                  <a:pt x="352" y="207"/>
                </a:lnTo>
                <a:lnTo>
                  <a:pt x="353" y="207"/>
                </a:lnTo>
                <a:lnTo>
                  <a:pt x="354" y="207"/>
                </a:lnTo>
                <a:lnTo>
                  <a:pt x="355" y="207"/>
                </a:lnTo>
                <a:lnTo>
                  <a:pt x="355" y="208"/>
                </a:lnTo>
                <a:lnTo>
                  <a:pt x="354" y="208"/>
                </a:lnTo>
                <a:lnTo>
                  <a:pt x="355" y="208"/>
                </a:lnTo>
                <a:lnTo>
                  <a:pt x="356" y="209"/>
                </a:lnTo>
                <a:lnTo>
                  <a:pt x="357" y="210"/>
                </a:lnTo>
                <a:lnTo>
                  <a:pt x="358" y="210"/>
                </a:lnTo>
                <a:lnTo>
                  <a:pt x="360" y="211"/>
                </a:lnTo>
                <a:lnTo>
                  <a:pt x="361" y="212"/>
                </a:lnTo>
                <a:lnTo>
                  <a:pt x="362" y="212"/>
                </a:lnTo>
                <a:lnTo>
                  <a:pt x="362" y="213"/>
                </a:lnTo>
                <a:lnTo>
                  <a:pt x="363" y="213"/>
                </a:lnTo>
                <a:lnTo>
                  <a:pt x="363" y="214"/>
                </a:lnTo>
                <a:lnTo>
                  <a:pt x="364" y="214"/>
                </a:lnTo>
                <a:lnTo>
                  <a:pt x="364" y="215"/>
                </a:lnTo>
                <a:lnTo>
                  <a:pt x="365" y="215"/>
                </a:lnTo>
                <a:lnTo>
                  <a:pt x="366" y="215"/>
                </a:lnTo>
                <a:lnTo>
                  <a:pt x="367" y="214"/>
                </a:lnTo>
                <a:lnTo>
                  <a:pt x="368" y="214"/>
                </a:lnTo>
                <a:lnTo>
                  <a:pt x="369" y="214"/>
                </a:lnTo>
                <a:lnTo>
                  <a:pt x="370" y="214"/>
                </a:lnTo>
                <a:lnTo>
                  <a:pt x="371" y="213"/>
                </a:lnTo>
                <a:lnTo>
                  <a:pt x="372" y="213"/>
                </a:lnTo>
                <a:lnTo>
                  <a:pt x="373" y="213"/>
                </a:lnTo>
                <a:lnTo>
                  <a:pt x="373" y="212"/>
                </a:lnTo>
                <a:lnTo>
                  <a:pt x="374" y="211"/>
                </a:lnTo>
                <a:lnTo>
                  <a:pt x="375" y="211"/>
                </a:lnTo>
                <a:lnTo>
                  <a:pt x="376" y="211"/>
                </a:lnTo>
                <a:lnTo>
                  <a:pt x="377" y="212"/>
                </a:lnTo>
                <a:lnTo>
                  <a:pt x="378" y="212"/>
                </a:lnTo>
                <a:lnTo>
                  <a:pt x="379" y="213"/>
                </a:lnTo>
                <a:lnTo>
                  <a:pt x="379" y="214"/>
                </a:lnTo>
                <a:lnTo>
                  <a:pt x="380" y="215"/>
                </a:lnTo>
                <a:lnTo>
                  <a:pt x="381" y="215"/>
                </a:lnTo>
                <a:lnTo>
                  <a:pt x="381" y="216"/>
                </a:lnTo>
                <a:lnTo>
                  <a:pt x="381" y="217"/>
                </a:lnTo>
                <a:lnTo>
                  <a:pt x="382" y="217"/>
                </a:lnTo>
                <a:lnTo>
                  <a:pt x="383" y="219"/>
                </a:lnTo>
                <a:lnTo>
                  <a:pt x="384" y="219"/>
                </a:lnTo>
                <a:lnTo>
                  <a:pt x="385" y="220"/>
                </a:lnTo>
                <a:lnTo>
                  <a:pt x="386" y="220"/>
                </a:lnTo>
                <a:lnTo>
                  <a:pt x="387" y="221"/>
                </a:lnTo>
                <a:lnTo>
                  <a:pt x="387" y="222"/>
                </a:lnTo>
                <a:lnTo>
                  <a:pt x="388" y="223"/>
                </a:lnTo>
                <a:lnTo>
                  <a:pt x="388" y="224"/>
                </a:lnTo>
                <a:lnTo>
                  <a:pt x="388" y="226"/>
                </a:lnTo>
                <a:lnTo>
                  <a:pt x="388" y="227"/>
                </a:lnTo>
                <a:lnTo>
                  <a:pt x="387" y="229"/>
                </a:lnTo>
                <a:lnTo>
                  <a:pt x="387" y="230"/>
                </a:lnTo>
                <a:lnTo>
                  <a:pt x="387" y="231"/>
                </a:lnTo>
                <a:lnTo>
                  <a:pt x="387" y="232"/>
                </a:lnTo>
                <a:lnTo>
                  <a:pt x="387" y="234"/>
                </a:lnTo>
                <a:lnTo>
                  <a:pt x="388" y="234"/>
                </a:lnTo>
                <a:lnTo>
                  <a:pt x="388" y="233"/>
                </a:lnTo>
                <a:lnTo>
                  <a:pt x="389" y="233"/>
                </a:lnTo>
                <a:lnTo>
                  <a:pt x="390" y="233"/>
                </a:lnTo>
                <a:lnTo>
                  <a:pt x="390" y="234"/>
                </a:lnTo>
                <a:lnTo>
                  <a:pt x="389" y="235"/>
                </a:lnTo>
                <a:lnTo>
                  <a:pt x="389" y="236"/>
                </a:lnTo>
                <a:lnTo>
                  <a:pt x="389" y="237"/>
                </a:lnTo>
                <a:lnTo>
                  <a:pt x="389" y="238"/>
                </a:lnTo>
                <a:lnTo>
                  <a:pt x="389" y="239"/>
                </a:lnTo>
                <a:lnTo>
                  <a:pt x="390" y="240"/>
                </a:lnTo>
                <a:lnTo>
                  <a:pt x="391" y="242"/>
                </a:lnTo>
                <a:lnTo>
                  <a:pt x="392" y="243"/>
                </a:lnTo>
                <a:lnTo>
                  <a:pt x="392" y="244"/>
                </a:lnTo>
                <a:lnTo>
                  <a:pt x="393" y="244"/>
                </a:lnTo>
                <a:lnTo>
                  <a:pt x="394" y="243"/>
                </a:lnTo>
                <a:lnTo>
                  <a:pt x="394" y="244"/>
                </a:lnTo>
                <a:lnTo>
                  <a:pt x="394" y="246"/>
                </a:lnTo>
                <a:lnTo>
                  <a:pt x="395" y="246"/>
                </a:lnTo>
                <a:lnTo>
                  <a:pt x="395" y="247"/>
                </a:lnTo>
                <a:lnTo>
                  <a:pt x="395" y="248"/>
                </a:lnTo>
                <a:lnTo>
                  <a:pt x="396" y="249"/>
                </a:lnTo>
                <a:lnTo>
                  <a:pt x="396" y="250"/>
                </a:lnTo>
                <a:lnTo>
                  <a:pt x="396" y="251"/>
                </a:lnTo>
                <a:lnTo>
                  <a:pt x="397" y="252"/>
                </a:lnTo>
                <a:lnTo>
                  <a:pt x="397" y="253"/>
                </a:lnTo>
                <a:lnTo>
                  <a:pt x="398" y="254"/>
                </a:lnTo>
                <a:lnTo>
                  <a:pt x="399" y="254"/>
                </a:lnTo>
                <a:lnTo>
                  <a:pt x="400" y="254"/>
                </a:lnTo>
                <a:lnTo>
                  <a:pt x="401" y="255"/>
                </a:lnTo>
                <a:lnTo>
                  <a:pt x="401" y="256"/>
                </a:lnTo>
                <a:lnTo>
                  <a:pt x="402" y="257"/>
                </a:lnTo>
                <a:lnTo>
                  <a:pt x="402" y="258"/>
                </a:lnTo>
                <a:lnTo>
                  <a:pt x="402" y="259"/>
                </a:lnTo>
                <a:lnTo>
                  <a:pt x="402" y="260"/>
                </a:lnTo>
                <a:lnTo>
                  <a:pt x="402" y="261"/>
                </a:lnTo>
                <a:lnTo>
                  <a:pt x="403" y="261"/>
                </a:lnTo>
                <a:lnTo>
                  <a:pt x="404" y="261"/>
                </a:lnTo>
                <a:lnTo>
                  <a:pt x="405" y="261"/>
                </a:lnTo>
                <a:lnTo>
                  <a:pt x="407" y="261"/>
                </a:lnTo>
                <a:lnTo>
                  <a:pt x="408" y="260"/>
                </a:lnTo>
                <a:lnTo>
                  <a:pt x="409" y="260"/>
                </a:lnTo>
                <a:lnTo>
                  <a:pt x="409" y="259"/>
                </a:lnTo>
                <a:lnTo>
                  <a:pt x="410" y="258"/>
                </a:lnTo>
                <a:lnTo>
                  <a:pt x="410" y="257"/>
                </a:lnTo>
                <a:lnTo>
                  <a:pt x="411" y="256"/>
                </a:lnTo>
                <a:lnTo>
                  <a:pt x="411" y="255"/>
                </a:lnTo>
                <a:lnTo>
                  <a:pt x="411" y="254"/>
                </a:lnTo>
                <a:lnTo>
                  <a:pt x="412" y="253"/>
                </a:lnTo>
                <a:lnTo>
                  <a:pt x="412" y="252"/>
                </a:lnTo>
                <a:lnTo>
                  <a:pt x="412" y="251"/>
                </a:lnTo>
                <a:lnTo>
                  <a:pt x="412" y="249"/>
                </a:lnTo>
                <a:lnTo>
                  <a:pt x="412" y="248"/>
                </a:lnTo>
                <a:lnTo>
                  <a:pt x="412" y="245"/>
                </a:lnTo>
                <a:lnTo>
                  <a:pt x="412" y="243"/>
                </a:lnTo>
                <a:lnTo>
                  <a:pt x="411" y="241"/>
                </a:lnTo>
                <a:lnTo>
                  <a:pt x="411" y="240"/>
                </a:lnTo>
                <a:lnTo>
                  <a:pt x="410" y="238"/>
                </a:lnTo>
                <a:lnTo>
                  <a:pt x="409" y="236"/>
                </a:lnTo>
                <a:lnTo>
                  <a:pt x="409" y="235"/>
                </a:lnTo>
                <a:lnTo>
                  <a:pt x="408" y="234"/>
                </a:lnTo>
                <a:lnTo>
                  <a:pt x="408" y="233"/>
                </a:lnTo>
                <a:lnTo>
                  <a:pt x="407" y="231"/>
                </a:lnTo>
                <a:lnTo>
                  <a:pt x="407" y="230"/>
                </a:lnTo>
                <a:lnTo>
                  <a:pt x="407" y="229"/>
                </a:lnTo>
                <a:lnTo>
                  <a:pt x="407" y="228"/>
                </a:lnTo>
                <a:lnTo>
                  <a:pt x="407" y="227"/>
                </a:lnTo>
                <a:lnTo>
                  <a:pt x="407" y="226"/>
                </a:lnTo>
                <a:lnTo>
                  <a:pt x="406" y="225"/>
                </a:lnTo>
                <a:lnTo>
                  <a:pt x="404" y="222"/>
                </a:lnTo>
                <a:lnTo>
                  <a:pt x="403" y="221"/>
                </a:lnTo>
                <a:lnTo>
                  <a:pt x="403" y="220"/>
                </a:lnTo>
                <a:lnTo>
                  <a:pt x="402" y="217"/>
                </a:lnTo>
                <a:lnTo>
                  <a:pt x="401" y="215"/>
                </a:lnTo>
                <a:lnTo>
                  <a:pt x="401" y="214"/>
                </a:lnTo>
                <a:lnTo>
                  <a:pt x="400" y="212"/>
                </a:lnTo>
                <a:lnTo>
                  <a:pt x="400" y="211"/>
                </a:lnTo>
                <a:lnTo>
                  <a:pt x="400" y="210"/>
                </a:lnTo>
                <a:lnTo>
                  <a:pt x="399" y="209"/>
                </a:lnTo>
                <a:lnTo>
                  <a:pt x="399" y="207"/>
                </a:lnTo>
                <a:lnTo>
                  <a:pt x="399" y="206"/>
                </a:lnTo>
                <a:lnTo>
                  <a:pt x="399" y="205"/>
                </a:lnTo>
                <a:lnTo>
                  <a:pt x="399" y="203"/>
                </a:lnTo>
                <a:lnTo>
                  <a:pt x="399" y="202"/>
                </a:lnTo>
                <a:lnTo>
                  <a:pt x="400" y="202"/>
                </a:lnTo>
                <a:lnTo>
                  <a:pt x="400" y="201"/>
                </a:lnTo>
                <a:lnTo>
                  <a:pt x="401" y="198"/>
                </a:lnTo>
                <a:lnTo>
                  <a:pt x="402" y="196"/>
                </a:lnTo>
                <a:lnTo>
                  <a:pt x="403" y="195"/>
                </a:lnTo>
                <a:lnTo>
                  <a:pt x="403" y="193"/>
                </a:lnTo>
                <a:lnTo>
                  <a:pt x="404" y="192"/>
                </a:lnTo>
                <a:lnTo>
                  <a:pt x="405" y="192"/>
                </a:lnTo>
                <a:lnTo>
                  <a:pt x="405" y="191"/>
                </a:lnTo>
                <a:lnTo>
                  <a:pt x="405" y="190"/>
                </a:lnTo>
                <a:lnTo>
                  <a:pt x="407" y="190"/>
                </a:lnTo>
                <a:lnTo>
                  <a:pt x="408" y="189"/>
                </a:lnTo>
                <a:lnTo>
                  <a:pt x="408" y="188"/>
                </a:lnTo>
                <a:lnTo>
                  <a:pt x="407" y="187"/>
                </a:lnTo>
                <a:lnTo>
                  <a:pt x="407" y="186"/>
                </a:lnTo>
                <a:lnTo>
                  <a:pt x="410" y="186"/>
                </a:lnTo>
                <a:lnTo>
                  <a:pt x="412" y="186"/>
                </a:lnTo>
                <a:lnTo>
                  <a:pt x="413" y="186"/>
                </a:lnTo>
                <a:lnTo>
                  <a:pt x="414" y="185"/>
                </a:lnTo>
                <a:lnTo>
                  <a:pt x="415" y="184"/>
                </a:lnTo>
                <a:lnTo>
                  <a:pt x="416" y="184"/>
                </a:lnTo>
                <a:lnTo>
                  <a:pt x="417" y="183"/>
                </a:lnTo>
                <a:lnTo>
                  <a:pt x="418" y="182"/>
                </a:lnTo>
                <a:lnTo>
                  <a:pt x="418" y="181"/>
                </a:lnTo>
                <a:lnTo>
                  <a:pt x="419" y="181"/>
                </a:lnTo>
                <a:lnTo>
                  <a:pt x="420" y="181"/>
                </a:lnTo>
                <a:lnTo>
                  <a:pt x="421" y="180"/>
                </a:lnTo>
                <a:lnTo>
                  <a:pt x="421" y="179"/>
                </a:lnTo>
                <a:lnTo>
                  <a:pt x="421" y="178"/>
                </a:lnTo>
                <a:lnTo>
                  <a:pt x="422" y="178"/>
                </a:lnTo>
                <a:lnTo>
                  <a:pt x="422" y="177"/>
                </a:lnTo>
                <a:lnTo>
                  <a:pt x="423" y="177"/>
                </a:lnTo>
                <a:lnTo>
                  <a:pt x="423" y="176"/>
                </a:lnTo>
                <a:lnTo>
                  <a:pt x="424" y="174"/>
                </a:lnTo>
                <a:lnTo>
                  <a:pt x="425" y="174"/>
                </a:lnTo>
                <a:lnTo>
                  <a:pt x="426" y="174"/>
                </a:lnTo>
                <a:lnTo>
                  <a:pt x="426" y="173"/>
                </a:lnTo>
                <a:lnTo>
                  <a:pt x="427" y="173"/>
                </a:lnTo>
                <a:lnTo>
                  <a:pt x="428" y="172"/>
                </a:lnTo>
                <a:lnTo>
                  <a:pt x="430" y="172"/>
                </a:lnTo>
                <a:lnTo>
                  <a:pt x="431" y="172"/>
                </a:lnTo>
                <a:lnTo>
                  <a:pt x="432" y="172"/>
                </a:lnTo>
                <a:lnTo>
                  <a:pt x="433" y="171"/>
                </a:lnTo>
                <a:lnTo>
                  <a:pt x="434" y="171"/>
                </a:lnTo>
                <a:lnTo>
                  <a:pt x="434" y="170"/>
                </a:lnTo>
                <a:lnTo>
                  <a:pt x="434" y="169"/>
                </a:lnTo>
                <a:lnTo>
                  <a:pt x="435" y="169"/>
                </a:lnTo>
                <a:lnTo>
                  <a:pt x="435" y="168"/>
                </a:lnTo>
                <a:lnTo>
                  <a:pt x="436" y="167"/>
                </a:lnTo>
                <a:lnTo>
                  <a:pt x="438" y="166"/>
                </a:lnTo>
                <a:lnTo>
                  <a:pt x="439" y="166"/>
                </a:lnTo>
                <a:lnTo>
                  <a:pt x="440" y="165"/>
                </a:lnTo>
                <a:lnTo>
                  <a:pt x="441" y="165"/>
                </a:lnTo>
                <a:lnTo>
                  <a:pt x="443" y="165"/>
                </a:lnTo>
                <a:lnTo>
                  <a:pt x="444" y="165"/>
                </a:lnTo>
                <a:lnTo>
                  <a:pt x="446" y="163"/>
                </a:lnTo>
                <a:lnTo>
                  <a:pt x="447" y="163"/>
                </a:lnTo>
                <a:lnTo>
                  <a:pt x="447" y="162"/>
                </a:lnTo>
                <a:lnTo>
                  <a:pt x="447" y="161"/>
                </a:lnTo>
                <a:lnTo>
                  <a:pt x="446" y="161"/>
                </a:lnTo>
                <a:lnTo>
                  <a:pt x="445" y="161"/>
                </a:lnTo>
                <a:lnTo>
                  <a:pt x="445" y="160"/>
                </a:lnTo>
                <a:lnTo>
                  <a:pt x="446" y="159"/>
                </a:lnTo>
                <a:lnTo>
                  <a:pt x="447" y="158"/>
                </a:lnTo>
                <a:lnTo>
                  <a:pt x="446" y="158"/>
                </a:lnTo>
                <a:lnTo>
                  <a:pt x="444" y="157"/>
                </a:lnTo>
                <a:lnTo>
                  <a:pt x="443" y="157"/>
                </a:lnTo>
                <a:lnTo>
                  <a:pt x="443" y="156"/>
                </a:lnTo>
                <a:lnTo>
                  <a:pt x="444" y="156"/>
                </a:lnTo>
                <a:lnTo>
                  <a:pt x="445" y="157"/>
                </a:lnTo>
                <a:lnTo>
                  <a:pt x="445" y="156"/>
                </a:lnTo>
                <a:lnTo>
                  <a:pt x="446" y="156"/>
                </a:lnTo>
                <a:lnTo>
                  <a:pt x="447" y="156"/>
                </a:lnTo>
                <a:lnTo>
                  <a:pt x="447" y="157"/>
                </a:lnTo>
                <a:lnTo>
                  <a:pt x="448" y="157"/>
                </a:lnTo>
                <a:lnTo>
                  <a:pt x="450" y="157"/>
                </a:lnTo>
                <a:lnTo>
                  <a:pt x="451" y="157"/>
                </a:lnTo>
                <a:lnTo>
                  <a:pt x="451" y="156"/>
                </a:lnTo>
                <a:lnTo>
                  <a:pt x="452" y="155"/>
                </a:lnTo>
                <a:lnTo>
                  <a:pt x="453" y="155"/>
                </a:lnTo>
                <a:lnTo>
                  <a:pt x="453" y="154"/>
                </a:lnTo>
                <a:lnTo>
                  <a:pt x="453" y="153"/>
                </a:lnTo>
                <a:lnTo>
                  <a:pt x="453" y="152"/>
                </a:lnTo>
                <a:lnTo>
                  <a:pt x="453" y="151"/>
                </a:lnTo>
                <a:lnTo>
                  <a:pt x="452" y="151"/>
                </a:lnTo>
                <a:lnTo>
                  <a:pt x="452" y="152"/>
                </a:lnTo>
                <a:lnTo>
                  <a:pt x="451" y="153"/>
                </a:lnTo>
                <a:lnTo>
                  <a:pt x="451" y="154"/>
                </a:lnTo>
                <a:lnTo>
                  <a:pt x="450" y="153"/>
                </a:lnTo>
                <a:lnTo>
                  <a:pt x="450" y="151"/>
                </a:lnTo>
                <a:lnTo>
                  <a:pt x="449" y="151"/>
                </a:lnTo>
                <a:lnTo>
                  <a:pt x="447" y="151"/>
                </a:lnTo>
                <a:lnTo>
                  <a:pt x="446" y="152"/>
                </a:lnTo>
                <a:lnTo>
                  <a:pt x="445" y="151"/>
                </a:lnTo>
                <a:lnTo>
                  <a:pt x="445" y="150"/>
                </a:lnTo>
                <a:lnTo>
                  <a:pt x="445" y="149"/>
                </a:lnTo>
                <a:lnTo>
                  <a:pt x="445" y="148"/>
                </a:lnTo>
                <a:lnTo>
                  <a:pt x="445" y="147"/>
                </a:lnTo>
                <a:lnTo>
                  <a:pt x="445" y="148"/>
                </a:lnTo>
                <a:lnTo>
                  <a:pt x="445" y="149"/>
                </a:lnTo>
                <a:lnTo>
                  <a:pt x="446" y="150"/>
                </a:lnTo>
                <a:lnTo>
                  <a:pt x="447" y="150"/>
                </a:lnTo>
                <a:lnTo>
                  <a:pt x="448" y="149"/>
                </a:lnTo>
                <a:lnTo>
                  <a:pt x="449" y="149"/>
                </a:lnTo>
                <a:lnTo>
                  <a:pt x="450" y="149"/>
                </a:lnTo>
                <a:lnTo>
                  <a:pt x="450" y="148"/>
                </a:lnTo>
                <a:lnTo>
                  <a:pt x="451" y="148"/>
                </a:lnTo>
                <a:lnTo>
                  <a:pt x="452" y="148"/>
                </a:lnTo>
                <a:lnTo>
                  <a:pt x="452" y="149"/>
                </a:lnTo>
                <a:lnTo>
                  <a:pt x="453" y="150"/>
                </a:lnTo>
                <a:lnTo>
                  <a:pt x="453" y="149"/>
                </a:lnTo>
                <a:lnTo>
                  <a:pt x="452" y="148"/>
                </a:lnTo>
                <a:lnTo>
                  <a:pt x="452" y="147"/>
                </a:lnTo>
                <a:lnTo>
                  <a:pt x="452" y="146"/>
                </a:lnTo>
                <a:lnTo>
                  <a:pt x="451" y="146"/>
                </a:lnTo>
                <a:lnTo>
                  <a:pt x="451" y="145"/>
                </a:lnTo>
                <a:lnTo>
                  <a:pt x="452" y="144"/>
                </a:lnTo>
                <a:lnTo>
                  <a:pt x="451" y="144"/>
                </a:lnTo>
                <a:lnTo>
                  <a:pt x="451" y="143"/>
                </a:lnTo>
                <a:lnTo>
                  <a:pt x="451" y="142"/>
                </a:lnTo>
                <a:lnTo>
                  <a:pt x="451" y="141"/>
                </a:lnTo>
                <a:lnTo>
                  <a:pt x="450" y="141"/>
                </a:lnTo>
                <a:lnTo>
                  <a:pt x="449" y="140"/>
                </a:lnTo>
                <a:lnTo>
                  <a:pt x="448" y="140"/>
                </a:lnTo>
                <a:lnTo>
                  <a:pt x="448" y="141"/>
                </a:lnTo>
                <a:lnTo>
                  <a:pt x="447" y="141"/>
                </a:lnTo>
                <a:lnTo>
                  <a:pt x="446" y="140"/>
                </a:lnTo>
                <a:lnTo>
                  <a:pt x="446" y="139"/>
                </a:lnTo>
                <a:lnTo>
                  <a:pt x="447" y="139"/>
                </a:lnTo>
                <a:lnTo>
                  <a:pt x="448" y="139"/>
                </a:lnTo>
                <a:lnTo>
                  <a:pt x="449" y="139"/>
                </a:lnTo>
                <a:lnTo>
                  <a:pt x="449" y="138"/>
                </a:lnTo>
                <a:lnTo>
                  <a:pt x="448" y="138"/>
                </a:lnTo>
                <a:lnTo>
                  <a:pt x="447" y="137"/>
                </a:lnTo>
                <a:lnTo>
                  <a:pt x="447" y="136"/>
                </a:lnTo>
                <a:lnTo>
                  <a:pt x="448" y="136"/>
                </a:lnTo>
                <a:lnTo>
                  <a:pt x="449" y="136"/>
                </a:lnTo>
                <a:lnTo>
                  <a:pt x="448" y="135"/>
                </a:lnTo>
                <a:lnTo>
                  <a:pt x="447" y="134"/>
                </a:lnTo>
                <a:lnTo>
                  <a:pt x="447" y="133"/>
                </a:lnTo>
                <a:lnTo>
                  <a:pt x="448" y="133"/>
                </a:lnTo>
                <a:lnTo>
                  <a:pt x="448" y="132"/>
                </a:lnTo>
                <a:lnTo>
                  <a:pt x="448" y="131"/>
                </a:lnTo>
                <a:lnTo>
                  <a:pt x="448" y="130"/>
                </a:lnTo>
                <a:lnTo>
                  <a:pt x="447" y="129"/>
                </a:lnTo>
                <a:lnTo>
                  <a:pt x="445" y="128"/>
                </a:lnTo>
                <a:lnTo>
                  <a:pt x="443" y="127"/>
                </a:lnTo>
                <a:lnTo>
                  <a:pt x="442" y="126"/>
                </a:lnTo>
                <a:lnTo>
                  <a:pt x="440" y="125"/>
                </a:lnTo>
                <a:lnTo>
                  <a:pt x="439" y="125"/>
                </a:lnTo>
                <a:lnTo>
                  <a:pt x="439" y="124"/>
                </a:lnTo>
                <a:lnTo>
                  <a:pt x="439" y="123"/>
                </a:lnTo>
                <a:lnTo>
                  <a:pt x="439" y="122"/>
                </a:lnTo>
                <a:lnTo>
                  <a:pt x="440" y="123"/>
                </a:lnTo>
                <a:lnTo>
                  <a:pt x="439" y="124"/>
                </a:lnTo>
                <a:lnTo>
                  <a:pt x="440" y="124"/>
                </a:lnTo>
                <a:lnTo>
                  <a:pt x="441" y="125"/>
                </a:lnTo>
                <a:lnTo>
                  <a:pt x="442" y="125"/>
                </a:lnTo>
                <a:lnTo>
                  <a:pt x="443" y="125"/>
                </a:lnTo>
                <a:lnTo>
                  <a:pt x="443" y="126"/>
                </a:lnTo>
                <a:lnTo>
                  <a:pt x="444" y="125"/>
                </a:lnTo>
                <a:lnTo>
                  <a:pt x="444" y="126"/>
                </a:lnTo>
                <a:lnTo>
                  <a:pt x="445" y="126"/>
                </a:lnTo>
                <a:lnTo>
                  <a:pt x="446" y="126"/>
                </a:lnTo>
                <a:lnTo>
                  <a:pt x="446" y="127"/>
                </a:lnTo>
                <a:lnTo>
                  <a:pt x="447" y="128"/>
                </a:lnTo>
                <a:lnTo>
                  <a:pt x="448" y="128"/>
                </a:lnTo>
                <a:lnTo>
                  <a:pt x="447" y="127"/>
                </a:lnTo>
                <a:lnTo>
                  <a:pt x="447" y="126"/>
                </a:lnTo>
                <a:lnTo>
                  <a:pt x="447" y="125"/>
                </a:lnTo>
                <a:lnTo>
                  <a:pt x="446" y="125"/>
                </a:lnTo>
                <a:lnTo>
                  <a:pt x="446" y="124"/>
                </a:lnTo>
                <a:lnTo>
                  <a:pt x="447" y="124"/>
                </a:lnTo>
                <a:lnTo>
                  <a:pt x="446" y="124"/>
                </a:lnTo>
                <a:lnTo>
                  <a:pt x="446" y="123"/>
                </a:lnTo>
                <a:lnTo>
                  <a:pt x="446" y="122"/>
                </a:lnTo>
                <a:lnTo>
                  <a:pt x="446" y="121"/>
                </a:lnTo>
                <a:lnTo>
                  <a:pt x="446" y="120"/>
                </a:lnTo>
                <a:lnTo>
                  <a:pt x="446" y="119"/>
                </a:lnTo>
                <a:lnTo>
                  <a:pt x="446" y="117"/>
                </a:lnTo>
                <a:lnTo>
                  <a:pt x="446" y="116"/>
                </a:lnTo>
                <a:lnTo>
                  <a:pt x="447" y="116"/>
                </a:lnTo>
                <a:lnTo>
                  <a:pt x="447" y="115"/>
                </a:lnTo>
                <a:lnTo>
                  <a:pt x="448" y="115"/>
                </a:lnTo>
                <a:lnTo>
                  <a:pt x="449" y="114"/>
                </a:lnTo>
                <a:lnTo>
                  <a:pt x="450" y="113"/>
                </a:lnTo>
                <a:lnTo>
                  <a:pt x="451" y="112"/>
                </a:lnTo>
                <a:lnTo>
                  <a:pt x="452" y="113"/>
                </a:lnTo>
                <a:lnTo>
                  <a:pt x="451" y="114"/>
                </a:lnTo>
                <a:lnTo>
                  <a:pt x="450" y="115"/>
                </a:lnTo>
                <a:lnTo>
                  <a:pt x="449" y="115"/>
                </a:lnTo>
                <a:lnTo>
                  <a:pt x="449" y="116"/>
                </a:lnTo>
                <a:lnTo>
                  <a:pt x="450" y="117"/>
                </a:lnTo>
                <a:lnTo>
                  <a:pt x="450" y="118"/>
                </a:lnTo>
                <a:lnTo>
                  <a:pt x="449" y="118"/>
                </a:lnTo>
                <a:lnTo>
                  <a:pt x="448" y="119"/>
                </a:lnTo>
                <a:lnTo>
                  <a:pt x="449" y="119"/>
                </a:lnTo>
                <a:lnTo>
                  <a:pt x="450" y="119"/>
                </a:lnTo>
                <a:lnTo>
                  <a:pt x="450" y="120"/>
                </a:lnTo>
                <a:lnTo>
                  <a:pt x="450" y="121"/>
                </a:lnTo>
                <a:lnTo>
                  <a:pt x="450" y="122"/>
                </a:lnTo>
                <a:lnTo>
                  <a:pt x="449" y="122"/>
                </a:lnTo>
                <a:lnTo>
                  <a:pt x="449" y="123"/>
                </a:lnTo>
                <a:lnTo>
                  <a:pt x="449" y="124"/>
                </a:lnTo>
                <a:lnTo>
                  <a:pt x="449" y="125"/>
                </a:lnTo>
                <a:lnTo>
                  <a:pt x="450" y="126"/>
                </a:lnTo>
                <a:lnTo>
                  <a:pt x="451" y="126"/>
                </a:lnTo>
                <a:lnTo>
                  <a:pt x="452" y="126"/>
                </a:lnTo>
                <a:lnTo>
                  <a:pt x="452" y="127"/>
                </a:lnTo>
                <a:lnTo>
                  <a:pt x="453" y="128"/>
                </a:lnTo>
                <a:lnTo>
                  <a:pt x="453" y="129"/>
                </a:lnTo>
                <a:lnTo>
                  <a:pt x="454" y="130"/>
                </a:lnTo>
                <a:lnTo>
                  <a:pt x="453" y="130"/>
                </a:lnTo>
                <a:lnTo>
                  <a:pt x="453" y="131"/>
                </a:lnTo>
                <a:lnTo>
                  <a:pt x="452" y="131"/>
                </a:lnTo>
                <a:lnTo>
                  <a:pt x="452" y="132"/>
                </a:lnTo>
                <a:lnTo>
                  <a:pt x="452" y="133"/>
                </a:lnTo>
                <a:lnTo>
                  <a:pt x="451" y="134"/>
                </a:lnTo>
                <a:lnTo>
                  <a:pt x="451" y="135"/>
                </a:lnTo>
                <a:lnTo>
                  <a:pt x="451" y="136"/>
                </a:lnTo>
                <a:lnTo>
                  <a:pt x="451" y="138"/>
                </a:lnTo>
                <a:lnTo>
                  <a:pt x="452" y="138"/>
                </a:lnTo>
                <a:lnTo>
                  <a:pt x="453" y="138"/>
                </a:lnTo>
                <a:lnTo>
                  <a:pt x="453" y="137"/>
                </a:lnTo>
                <a:lnTo>
                  <a:pt x="454" y="137"/>
                </a:lnTo>
                <a:lnTo>
                  <a:pt x="454" y="135"/>
                </a:lnTo>
                <a:lnTo>
                  <a:pt x="454" y="134"/>
                </a:lnTo>
                <a:lnTo>
                  <a:pt x="455" y="133"/>
                </a:lnTo>
                <a:lnTo>
                  <a:pt x="455" y="132"/>
                </a:lnTo>
                <a:lnTo>
                  <a:pt x="456" y="131"/>
                </a:lnTo>
                <a:lnTo>
                  <a:pt x="457" y="129"/>
                </a:lnTo>
                <a:lnTo>
                  <a:pt x="457" y="128"/>
                </a:lnTo>
                <a:lnTo>
                  <a:pt x="457" y="127"/>
                </a:lnTo>
                <a:lnTo>
                  <a:pt x="458" y="127"/>
                </a:lnTo>
                <a:lnTo>
                  <a:pt x="459" y="126"/>
                </a:lnTo>
                <a:lnTo>
                  <a:pt x="459" y="125"/>
                </a:lnTo>
                <a:lnTo>
                  <a:pt x="459" y="124"/>
                </a:lnTo>
                <a:lnTo>
                  <a:pt x="460" y="124"/>
                </a:lnTo>
                <a:lnTo>
                  <a:pt x="460" y="123"/>
                </a:lnTo>
                <a:lnTo>
                  <a:pt x="459" y="122"/>
                </a:lnTo>
                <a:lnTo>
                  <a:pt x="459" y="121"/>
                </a:lnTo>
                <a:lnTo>
                  <a:pt x="458" y="120"/>
                </a:lnTo>
                <a:lnTo>
                  <a:pt x="458" y="119"/>
                </a:lnTo>
                <a:lnTo>
                  <a:pt x="457" y="118"/>
                </a:lnTo>
                <a:lnTo>
                  <a:pt x="457" y="117"/>
                </a:lnTo>
                <a:lnTo>
                  <a:pt x="456" y="116"/>
                </a:lnTo>
                <a:lnTo>
                  <a:pt x="455" y="114"/>
                </a:lnTo>
                <a:lnTo>
                  <a:pt x="455" y="113"/>
                </a:lnTo>
                <a:lnTo>
                  <a:pt x="455" y="112"/>
                </a:lnTo>
                <a:lnTo>
                  <a:pt x="456" y="112"/>
                </a:lnTo>
                <a:lnTo>
                  <a:pt x="456" y="113"/>
                </a:lnTo>
                <a:lnTo>
                  <a:pt x="457" y="114"/>
                </a:lnTo>
                <a:lnTo>
                  <a:pt x="457" y="115"/>
                </a:lnTo>
                <a:lnTo>
                  <a:pt x="458" y="115"/>
                </a:lnTo>
                <a:lnTo>
                  <a:pt x="459" y="115"/>
                </a:lnTo>
                <a:lnTo>
                  <a:pt x="459" y="116"/>
                </a:lnTo>
                <a:lnTo>
                  <a:pt x="460" y="116"/>
                </a:lnTo>
                <a:lnTo>
                  <a:pt x="461" y="116"/>
                </a:lnTo>
                <a:lnTo>
                  <a:pt x="461" y="117"/>
                </a:lnTo>
                <a:lnTo>
                  <a:pt x="461" y="118"/>
                </a:lnTo>
                <a:lnTo>
                  <a:pt x="462" y="118"/>
                </a:lnTo>
                <a:lnTo>
                  <a:pt x="463" y="117"/>
                </a:lnTo>
                <a:lnTo>
                  <a:pt x="464" y="115"/>
                </a:lnTo>
                <a:lnTo>
                  <a:pt x="466" y="114"/>
                </a:lnTo>
                <a:lnTo>
                  <a:pt x="466" y="113"/>
                </a:lnTo>
                <a:lnTo>
                  <a:pt x="466" y="112"/>
                </a:lnTo>
                <a:lnTo>
                  <a:pt x="467" y="112"/>
                </a:lnTo>
                <a:lnTo>
                  <a:pt x="468" y="111"/>
                </a:lnTo>
                <a:lnTo>
                  <a:pt x="468" y="110"/>
                </a:lnTo>
                <a:lnTo>
                  <a:pt x="468" y="109"/>
                </a:lnTo>
                <a:lnTo>
                  <a:pt x="468" y="108"/>
                </a:lnTo>
                <a:lnTo>
                  <a:pt x="469" y="108"/>
                </a:lnTo>
                <a:lnTo>
                  <a:pt x="470" y="105"/>
                </a:lnTo>
                <a:lnTo>
                  <a:pt x="470" y="104"/>
                </a:lnTo>
                <a:lnTo>
                  <a:pt x="469" y="103"/>
                </a:lnTo>
                <a:lnTo>
                  <a:pt x="468" y="103"/>
                </a:lnTo>
                <a:lnTo>
                  <a:pt x="468" y="102"/>
                </a:lnTo>
                <a:lnTo>
                  <a:pt x="467" y="102"/>
                </a:lnTo>
                <a:lnTo>
                  <a:pt x="467" y="101"/>
                </a:lnTo>
                <a:lnTo>
                  <a:pt x="468" y="101"/>
                </a:lnTo>
                <a:lnTo>
                  <a:pt x="468" y="100"/>
                </a:lnTo>
                <a:lnTo>
                  <a:pt x="469" y="100"/>
                </a:lnTo>
                <a:lnTo>
                  <a:pt x="469" y="99"/>
                </a:lnTo>
                <a:lnTo>
                  <a:pt x="469" y="98"/>
                </a:lnTo>
                <a:lnTo>
                  <a:pt x="470" y="98"/>
                </a:lnTo>
                <a:lnTo>
                  <a:pt x="471" y="98"/>
                </a:lnTo>
                <a:lnTo>
                  <a:pt x="472" y="97"/>
                </a:lnTo>
                <a:lnTo>
                  <a:pt x="473" y="97"/>
                </a:lnTo>
                <a:lnTo>
                  <a:pt x="474" y="96"/>
                </a:lnTo>
                <a:lnTo>
                  <a:pt x="475" y="96"/>
                </a:lnTo>
                <a:lnTo>
                  <a:pt x="476" y="95"/>
                </a:lnTo>
                <a:lnTo>
                  <a:pt x="478" y="95"/>
                </a:lnTo>
                <a:lnTo>
                  <a:pt x="478" y="94"/>
                </a:lnTo>
                <a:lnTo>
                  <a:pt x="479" y="94"/>
                </a:lnTo>
                <a:lnTo>
                  <a:pt x="480" y="93"/>
                </a:lnTo>
                <a:lnTo>
                  <a:pt x="481" y="93"/>
                </a:lnTo>
                <a:lnTo>
                  <a:pt x="482" y="93"/>
                </a:lnTo>
                <a:lnTo>
                  <a:pt x="485" y="93"/>
                </a:lnTo>
                <a:lnTo>
                  <a:pt x="488" y="93"/>
                </a:lnTo>
                <a:lnTo>
                  <a:pt x="489" y="93"/>
                </a:lnTo>
                <a:lnTo>
                  <a:pt x="492" y="92"/>
                </a:lnTo>
                <a:lnTo>
                  <a:pt x="493" y="92"/>
                </a:lnTo>
                <a:lnTo>
                  <a:pt x="493" y="91"/>
                </a:lnTo>
                <a:lnTo>
                  <a:pt x="494" y="91"/>
                </a:lnTo>
                <a:lnTo>
                  <a:pt x="494" y="89"/>
                </a:lnTo>
                <a:lnTo>
                  <a:pt x="495" y="89"/>
                </a:lnTo>
                <a:lnTo>
                  <a:pt x="496" y="89"/>
                </a:lnTo>
                <a:lnTo>
                  <a:pt x="496" y="90"/>
                </a:lnTo>
                <a:lnTo>
                  <a:pt x="497" y="90"/>
                </a:lnTo>
                <a:lnTo>
                  <a:pt x="498" y="90"/>
                </a:lnTo>
                <a:lnTo>
                  <a:pt x="499" y="90"/>
                </a:lnTo>
                <a:lnTo>
                  <a:pt x="500" y="89"/>
                </a:lnTo>
                <a:lnTo>
                  <a:pt x="501" y="89"/>
                </a:lnTo>
                <a:lnTo>
                  <a:pt x="501" y="90"/>
                </a:lnTo>
                <a:lnTo>
                  <a:pt x="502" y="90"/>
                </a:lnTo>
                <a:lnTo>
                  <a:pt x="503" y="90"/>
                </a:lnTo>
                <a:lnTo>
                  <a:pt x="504" y="90"/>
                </a:lnTo>
                <a:lnTo>
                  <a:pt x="505" y="90"/>
                </a:lnTo>
                <a:lnTo>
                  <a:pt x="507" y="89"/>
                </a:lnTo>
                <a:lnTo>
                  <a:pt x="507" y="88"/>
                </a:lnTo>
                <a:lnTo>
                  <a:pt x="508" y="88"/>
                </a:lnTo>
                <a:lnTo>
                  <a:pt x="507" y="86"/>
                </a:lnTo>
                <a:lnTo>
                  <a:pt x="506" y="86"/>
                </a:lnTo>
                <a:lnTo>
                  <a:pt x="506" y="87"/>
                </a:lnTo>
                <a:lnTo>
                  <a:pt x="507" y="88"/>
                </a:lnTo>
                <a:lnTo>
                  <a:pt x="506" y="88"/>
                </a:lnTo>
                <a:lnTo>
                  <a:pt x="506" y="89"/>
                </a:lnTo>
                <a:lnTo>
                  <a:pt x="505" y="89"/>
                </a:lnTo>
                <a:lnTo>
                  <a:pt x="504" y="88"/>
                </a:lnTo>
                <a:lnTo>
                  <a:pt x="503" y="88"/>
                </a:lnTo>
                <a:lnTo>
                  <a:pt x="502" y="87"/>
                </a:lnTo>
                <a:lnTo>
                  <a:pt x="501" y="86"/>
                </a:lnTo>
                <a:lnTo>
                  <a:pt x="500" y="85"/>
                </a:lnTo>
                <a:lnTo>
                  <a:pt x="500" y="84"/>
                </a:lnTo>
                <a:lnTo>
                  <a:pt x="500" y="83"/>
                </a:lnTo>
                <a:lnTo>
                  <a:pt x="499" y="83"/>
                </a:lnTo>
                <a:lnTo>
                  <a:pt x="498" y="82"/>
                </a:lnTo>
                <a:lnTo>
                  <a:pt x="498" y="81"/>
                </a:lnTo>
                <a:lnTo>
                  <a:pt x="498" y="80"/>
                </a:lnTo>
                <a:lnTo>
                  <a:pt x="499" y="80"/>
                </a:lnTo>
                <a:lnTo>
                  <a:pt x="499" y="79"/>
                </a:lnTo>
                <a:lnTo>
                  <a:pt x="500" y="79"/>
                </a:lnTo>
                <a:lnTo>
                  <a:pt x="500" y="78"/>
                </a:lnTo>
                <a:lnTo>
                  <a:pt x="499" y="78"/>
                </a:lnTo>
                <a:lnTo>
                  <a:pt x="499" y="77"/>
                </a:lnTo>
                <a:lnTo>
                  <a:pt x="499" y="76"/>
                </a:lnTo>
                <a:lnTo>
                  <a:pt x="500" y="75"/>
                </a:lnTo>
                <a:lnTo>
                  <a:pt x="500" y="74"/>
                </a:lnTo>
                <a:lnTo>
                  <a:pt x="501" y="74"/>
                </a:lnTo>
                <a:lnTo>
                  <a:pt x="501" y="72"/>
                </a:lnTo>
                <a:lnTo>
                  <a:pt x="502" y="71"/>
                </a:lnTo>
                <a:lnTo>
                  <a:pt x="502" y="70"/>
                </a:lnTo>
                <a:lnTo>
                  <a:pt x="503" y="70"/>
                </a:lnTo>
                <a:lnTo>
                  <a:pt x="503" y="69"/>
                </a:lnTo>
                <a:lnTo>
                  <a:pt x="504" y="68"/>
                </a:lnTo>
                <a:lnTo>
                  <a:pt x="504" y="67"/>
                </a:lnTo>
                <a:lnTo>
                  <a:pt x="505" y="66"/>
                </a:lnTo>
                <a:lnTo>
                  <a:pt x="506" y="65"/>
                </a:lnTo>
                <a:lnTo>
                  <a:pt x="507" y="65"/>
                </a:lnTo>
                <a:lnTo>
                  <a:pt x="508" y="65"/>
                </a:lnTo>
                <a:lnTo>
                  <a:pt x="509" y="66"/>
                </a:lnTo>
                <a:lnTo>
                  <a:pt x="509" y="65"/>
                </a:lnTo>
                <a:lnTo>
                  <a:pt x="510" y="65"/>
                </a:lnTo>
                <a:lnTo>
                  <a:pt x="510" y="64"/>
                </a:lnTo>
                <a:lnTo>
                  <a:pt x="511" y="64"/>
                </a:lnTo>
                <a:lnTo>
                  <a:pt x="512" y="64"/>
                </a:lnTo>
                <a:lnTo>
                  <a:pt x="513" y="63"/>
                </a:lnTo>
                <a:lnTo>
                  <a:pt x="514" y="63"/>
                </a:lnTo>
                <a:lnTo>
                  <a:pt x="515" y="63"/>
                </a:lnTo>
                <a:lnTo>
                  <a:pt x="515" y="62"/>
                </a:lnTo>
                <a:lnTo>
                  <a:pt x="516" y="61"/>
                </a:lnTo>
                <a:lnTo>
                  <a:pt x="516" y="60"/>
                </a:lnTo>
                <a:lnTo>
                  <a:pt x="516" y="59"/>
                </a:lnTo>
                <a:lnTo>
                  <a:pt x="517" y="58"/>
                </a:lnTo>
                <a:lnTo>
                  <a:pt x="517" y="57"/>
                </a:lnTo>
                <a:lnTo>
                  <a:pt x="518" y="57"/>
                </a:lnTo>
                <a:lnTo>
                  <a:pt x="518" y="58"/>
                </a:lnTo>
                <a:lnTo>
                  <a:pt x="519" y="59"/>
                </a:lnTo>
                <a:lnTo>
                  <a:pt x="520" y="59"/>
                </a:lnTo>
                <a:lnTo>
                  <a:pt x="521" y="59"/>
                </a:lnTo>
                <a:lnTo>
                  <a:pt x="522" y="60"/>
                </a:lnTo>
                <a:lnTo>
                  <a:pt x="523" y="60"/>
                </a:lnTo>
                <a:lnTo>
                  <a:pt x="523" y="59"/>
                </a:lnTo>
                <a:lnTo>
                  <a:pt x="524" y="59"/>
                </a:lnTo>
                <a:lnTo>
                  <a:pt x="524" y="58"/>
                </a:lnTo>
                <a:lnTo>
                  <a:pt x="525" y="58"/>
                </a:lnTo>
                <a:lnTo>
                  <a:pt x="526" y="58"/>
                </a:lnTo>
                <a:lnTo>
                  <a:pt x="527" y="57"/>
                </a:lnTo>
                <a:lnTo>
                  <a:pt x="528" y="57"/>
                </a:lnTo>
                <a:lnTo>
                  <a:pt x="529" y="57"/>
                </a:lnTo>
                <a:lnTo>
                  <a:pt x="530" y="56"/>
                </a:lnTo>
                <a:lnTo>
                  <a:pt x="531" y="56"/>
                </a:lnTo>
                <a:lnTo>
                  <a:pt x="532" y="55"/>
                </a:lnTo>
                <a:lnTo>
                  <a:pt x="533" y="55"/>
                </a:lnTo>
                <a:lnTo>
                  <a:pt x="534" y="54"/>
                </a:lnTo>
                <a:lnTo>
                  <a:pt x="535" y="54"/>
                </a:lnTo>
                <a:lnTo>
                  <a:pt x="535" y="53"/>
                </a:lnTo>
                <a:lnTo>
                  <a:pt x="534" y="53"/>
                </a:lnTo>
                <a:lnTo>
                  <a:pt x="533" y="53"/>
                </a:lnTo>
                <a:lnTo>
                  <a:pt x="533" y="52"/>
                </a:lnTo>
                <a:lnTo>
                  <a:pt x="534" y="52"/>
                </a:lnTo>
                <a:lnTo>
                  <a:pt x="534" y="51"/>
                </a:lnTo>
                <a:lnTo>
                  <a:pt x="534" y="50"/>
                </a:lnTo>
                <a:lnTo>
                  <a:pt x="534" y="49"/>
                </a:lnTo>
                <a:lnTo>
                  <a:pt x="534" y="50"/>
                </a:lnTo>
                <a:lnTo>
                  <a:pt x="533" y="50"/>
                </a:lnTo>
                <a:lnTo>
                  <a:pt x="532" y="50"/>
                </a:lnTo>
                <a:lnTo>
                  <a:pt x="531" y="50"/>
                </a:lnTo>
                <a:lnTo>
                  <a:pt x="530" y="49"/>
                </a:lnTo>
                <a:lnTo>
                  <a:pt x="530" y="48"/>
                </a:lnTo>
                <a:lnTo>
                  <a:pt x="529" y="48"/>
                </a:lnTo>
                <a:lnTo>
                  <a:pt x="529" y="47"/>
                </a:lnTo>
                <a:lnTo>
                  <a:pt x="529" y="45"/>
                </a:lnTo>
                <a:lnTo>
                  <a:pt x="528" y="45"/>
                </a:lnTo>
                <a:lnTo>
                  <a:pt x="527" y="44"/>
                </a:lnTo>
                <a:lnTo>
                  <a:pt x="527" y="28"/>
                </a:lnTo>
                <a:lnTo>
                  <a:pt x="526" y="28"/>
                </a:lnTo>
                <a:lnTo>
                  <a:pt x="526" y="27"/>
                </a:lnTo>
                <a:lnTo>
                  <a:pt x="525" y="27"/>
                </a:lnTo>
                <a:lnTo>
                  <a:pt x="524" y="26"/>
                </a:lnTo>
                <a:lnTo>
                  <a:pt x="523" y="25"/>
                </a:lnTo>
                <a:lnTo>
                  <a:pt x="522" y="24"/>
                </a:lnTo>
                <a:lnTo>
                  <a:pt x="521" y="24"/>
                </a:lnTo>
                <a:lnTo>
                  <a:pt x="520" y="25"/>
                </a:lnTo>
                <a:lnTo>
                  <a:pt x="520" y="26"/>
                </a:lnTo>
                <a:lnTo>
                  <a:pt x="519" y="26"/>
                </a:lnTo>
                <a:lnTo>
                  <a:pt x="518" y="26"/>
                </a:lnTo>
                <a:lnTo>
                  <a:pt x="517" y="26"/>
                </a:lnTo>
                <a:lnTo>
                  <a:pt x="517" y="27"/>
                </a:lnTo>
                <a:lnTo>
                  <a:pt x="516" y="26"/>
                </a:lnTo>
                <a:lnTo>
                  <a:pt x="515" y="26"/>
                </a:lnTo>
                <a:lnTo>
                  <a:pt x="514" y="25"/>
                </a:lnTo>
                <a:lnTo>
                  <a:pt x="514" y="24"/>
                </a:lnTo>
                <a:lnTo>
                  <a:pt x="513" y="24"/>
                </a:lnTo>
                <a:lnTo>
                  <a:pt x="513" y="23"/>
                </a:lnTo>
                <a:lnTo>
                  <a:pt x="512" y="23"/>
                </a:lnTo>
                <a:lnTo>
                  <a:pt x="511" y="24"/>
                </a:lnTo>
                <a:lnTo>
                  <a:pt x="510" y="24"/>
                </a:lnTo>
                <a:lnTo>
                  <a:pt x="510" y="25"/>
                </a:lnTo>
                <a:lnTo>
                  <a:pt x="509" y="26"/>
                </a:lnTo>
                <a:lnTo>
                  <a:pt x="509" y="27"/>
                </a:lnTo>
                <a:lnTo>
                  <a:pt x="508" y="28"/>
                </a:lnTo>
                <a:lnTo>
                  <a:pt x="507" y="29"/>
                </a:lnTo>
                <a:lnTo>
                  <a:pt x="506" y="30"/>
                </a:lnTo>
                <a:lnTo>
                  <a:pt x="506" y="31"/>
                </a:lnTo>
                <a:lnTo>
                  <a:pt x="506" y="33"/>
                </a:lnTo>
                <a:lnTo>
                  <a:pt x="505" y="34"/>
                </a:lnTo>
                <a:lnTo>
                  <a:pt x="505" y="35"/>
                </a:lnTo>
                <a:lnTo>
                  <a:pt x="504" y="36"/>
                </a:lnTo>
                <a:lnTo>
                  <a:pt x="504" y="37"/>
                </a:lnTo>
                <a:lnTo>
                  <a:pt x="503" y="38"/>
                </a:lnTo>
                <a:lnTo>
                  <a:pt x="503" y="39"/>
                </a:lnTo>
                <a:lnTo>
                  <a:pt x="503" y="40"/>
                </a:lnTo>
                <a:lnTo>
                  <a:pt x="503" y="41"/>
                </a:lnTo>
                <a:lnTo>
                  <a:pt x="503" y="42"/>
                </a:lnTo>
                <a:lnTo>
                  <a:pt x="503" y="43"/>
                </a:lnTo>
                <a:lnTo>
                  <a:pt x="503" y="44"/>
                </a:lnTo>
                <a:lnTo>
                  <a:pt x="502" y="44"/>
                </a:lnTo>
                <a:lnTo>
                  <a:pt x="502" y="45"/>
                </a:lnTo>
                <a:lnTo>
                  <a:pt x="501" y="45"/>
                </a:lnTo>
                <a:lnTo>
                  <a:pt x="501" y="46"/>
                </a:lnTo>
                <a:lnTo>
                  <a:pt x="500" y="46"/>
                </a:lnTo>
                <a:lnTo>
                  <a:pt x="500" y="47"/>
                </a:lnTo>
                <a:lnTo>
                  <a:pt x="501" y="48"/>
                </a:lnTo>
                <a:lnTo>
                  <a:pt x="500" y="48"/>
                </a:lnTo>
                <a:lnTo>
                  <a:pt x="499" y="48"/>
                </a:lnTo>
                <a:lnTo>
                  <a:pt x="499" y="49"/>
                </a:lnTo>
                <a:lnTo>
                  <a:pt x="498" y="48"/>
                </a:lnTo>
                <a:lnTo>
                  <a:pt x="497" y="48"/>
                </a:lnTo>
                <a:lnTo>
                  <a:pt x="496" y="48"/>
                </a:lnTo>
                <a:lnTo>
                  <a:pt x="495" y="49"/>
                </a:lnTo>
                <a:lnTo>
                  <a:pt x="494" y="49"/>
                </a:lnTo>
                <a:lnTo>
                  <a:pt x="493" y="49"/>
                </a:lnTo>
                <a:lnTo>
                  <a:pt x="492" y="50"/>
                </a:lnTo>
                <a:lnTo>
                  <a:pt x="492" y="51"/>
                </a:lnTo>
                <a:lnTo>
                  <a:pt x="492" y="52"/>
                </a:lnTo>
                <a:lnTo>
                  <a:pt x="491" y="52"/>
                </a:lnTo>
                <a:lnTo>
                  <a:pt x="460" y="52"/>
                </a:lnTo>
                <a:lnTo>
                  <a:pt x="459" y="52"/>
                </a:lnTo>
                <a:lnTo>
                  <a:pt x="459" y="53"/>
                </a:lnTo>
                <a:lnTo>
                  <a:pt x="458" y="53"/>
                </a:lnTo>
                <a:lnTo>
                  <a:pt x="457" y="54"/>
                </a:lnTo>
                <a:lnTo>
                  <a:pt x="456" y="55"/>
                </a:lnTo>
                <a:lnTo>
                  <a:pt x="455" y="55"/>
                </a:lnTo>
                <a:lnTo>
                  <a:pt x="454" y="56"/>
                </a:lnTo>
                <a:lnTo>
                  <a:pt x="453" y="56"/>
                </a:lnTo>
                <a:lnTo>
                  <a:pt x="453" y="57"/>
                </a:lnTo>
                <a:lnTo>
                  <a:pt x="452" y="59"/>
                </a:lnTo>
                <a:lnTo>
                  <a:pt x="450" y="60"/>
                </a:lnTo>
                <a:lnTo>
                  <a:pt x="448" y="61"/>
                </a:lnTo>
                <a:lnTo>
                  <a:pt x="448" y="62"/>
                </a:lnTo>
                <a:lnTo>
                  <a:pt x="449" y="62"/>
                </a:lnTo>
                <a:lnTo>
                  <a:pt x="450" y="63"/>
                </a:lnTo>
                <a:lnTo>
                  <a:pt x="450" y="64"/>
                </a:lnTo>
                <a:lnTo>
                  <a:pt x="449" y="64"/>
                </a:lnTo>
                <a:lnTo>
                  <a:pt x="448" y="64"/>
                </a:lnTo>
                <a:lnTo>
                  <a:pt x="448" y="65"/>
                </a:lnTo>
                <a:lnTo>
                  <a:pt x="449" y="65"/>
                </a:lnTo>
                <a:lnTo>
                  <a:pt x="449" y="66"/>
                </a:lnTo>
                <a:lnTo>
                  <a:pt x="449" y="67"/>
                </a:lnTo>
                <a:lnTo>
                  <a:pt x="449" y="68"/>
                </a:lnTo>
                <a:lnTo>
                  <a:pt x="448" y="68"/>
                </a:lnTo>
                <a:lnTo>
                  <a:pt x="446" y="68"/>
                </a:lnTo>
                <a:lnTo>
                  <a:pt x="443" y="70"/>
                </a:lnTo>
                <a:lnTo>
                  <a:pt x="442" y="71"/>
                </a:lnTo>
                <a:lnTo>
                  <a:pt x="440" y="71"/>
                </a:lnTo>
                <a:lnTo>
                  <a:pt x="439" y="71"/>
                </a:lnTo>
                <a:lnTo>
                  <a:pt x="438" y="71"/>
                </a:lnTo>
                <a:lnTo>
                  <a:pt x="436" y="71"/>
                </a:lnTo>
                <a:lnTo>
                  <a:pt x="435" y="71"/>
                </a:lnTo>
                <a:lnTo>
                  <a:pt x="435" y="70"/>
                </a:lnTo>
                <a:lnTo>
                  <a:pt x="434" y="70"/>
                </a:lnTo>
                <a:lnTo>
                  <a:pt x="432" y="70"/>
                </a:lnTo>
                <a:lnTo>
                  <a:pt x="431" y="70"/>
                </a:lnTo>
                <a:lnTo>
                  <a:pt x="427" y="70"/>
                </a:lnTo>
                <a:lnTo>
                  <a:pt x="426" y="71"/>
                </a:lnTo>
                <a:lnTo>
                  <a:pt x="424" y="71"/>
                </a:lnTo>
                <a:lnTo>
                  <a:pt x="423" y="71"/>
                </a:lnTo>
                <a:lnTo>
                  <a:pt x="422" y="72"/>
                </a:lnTo>
                <a:lnTo>
                  <a:pt x="423" y="73"/>
                </a:lnTo>
                <a:lnTo>
                  <a:pt x="423" y="74"/>
                </a:lnTo>
                <a:lnTo>
                  <a:pt x="424" y="74"/>
                </a:lnTo>
                <a:lnTo>
                  <a:pt x="424" y="75"/>
                </a:lnTo>
                <a:lnTo>
                  <a:pt x="424" y="76"/>
                </a:lnTo>
                <a:lnTo>
                  <a:pt x="424" y="77"/>
                </a:lnTo>
                <a:lnTo>
                  <a:pt x="423" y="77"/>
                </a:lnTo>
                <a:lnTo>
                  <a:pt x="422" y="78"/>
                </a:lnTo>
                <a:lnTo>
                  <a:pt x="421" y="79"/>
                </a:lnTo>
                <a:lnTo>
                  <a:pt x="420" y="79"/>
                </a:lnTo>
                <a:lnTo>
                  <a:pt x="418" y="81"/>
                </a:lnTo>
                <a:lnTo>
                  <a:pt x="414" y="83"/>
                </a:lnTo>
                <a:lnTo>
                  <a:pt x="412" y="83"/>
                </a:lnTo>
                <a:lnTo>
                  <a:pt x="411" y="84"/>
                </a:lnTo>
                <a:lnTo>
                  <a:pt x="408" y="86"/>
                </a:lnTo>
                <a:lnTo>
                  <a:pt x="406" y="86"/>
                </a:lnTo>
                <a:lnTo>
                  <a:pt x="403" y="87"/>
                </a:lnTo>
                <a:lnTo>
                  <a:pt x="401" y="88"/>
                </a:lnTo>
                <a:lnTo>
                  <a:pt x="398" y="90"/>
                </a:lnTo>
                <a:lnTo>
                  <a:pt x="397" y="91"/>
                </a:lnTo>
                <a:lnTo>
                  <a:pt x="395" y="91"/>
                </a:lnTo>
                <a:lnTo>
                  <a:pt x="394" y="91"/>
                </a:lnTo>
                <a:lnTo>
                  <a:pt x="393" y="91"/>
                </a:lnTo>
                <a:lnTo>
                  <a:pt x="391" y="91"/>
                </a:lnTo>
                <a:lnTo>
                  <a:pt x="388" y="91"/>
                </a:lnTo>
                <a:lnTo>
                  <a:pt x="387" y="90"/>
                </a:lnTo>
                <a:lnTo>
                  <a:pt x="386" y="91"/>
                </a:lnTo>
                <a:lnTo>
                  <a:pt x="385" y="90"/>
                </a:lnTo>
                <a:lnTo>
                  <a:pt x="384" y="89"/>
                </a:lnTo>
                <a:lnTo>
                  <a:pt x="382" y="88"/>
                </a:lnTo>
                <a:lnTo>
                  <a:pt x="383" y="87"/>
                </a:lnTo>
                <a:lnTo>
                  <a:pt x="385" y="85"/>
                </a:lnTo>
                <a:lnTo>
                  <a:pt x="385" y="84"/>
                </a:lnTo>
                <a:lnTo>
                  <a:pt x="385" y="83"/>
                </a:lnTo>
                <a:lnTo>
                  <a:pt x="385" y="82"/>
                </a:lnTo>
                <a:lnTo>
                  <a:pt x="386" y="81"/>
                </a:lnTo>
                <a:lnTo>
                  <a:pt x="386" y="80"/>
                </a:lnTo>
                <a:lnTo>
                  <a:pt x="387" y="79"/>
                </a:lnTo>
                <a:lnTo>
                  <a:pt x="388" y="78"/>
                </a:lnTo>
                <a:lnTo>
                  <a:pt x="390" y="78"/>
                </a:lnTo>
                <a:lnTo>
                  <a:pt x="390" y="77"/>
                </a:lnTo>
                <a:lnTo>
                  <a:pt x="391" y="74"/>
                </a:lnTo>
                <a:lnTo>
                  <a:pt x="391" y="73"/>
                </a:lnTo>
                <a:lnTo>
                  <a:pt x="390" y="73"/>
                </a:lnTo>
                <a:lnTo>
                  <a:pt x="390" y="71"/>
                </a:lnTo>
                <a:lnTo>
                  <a:pt x="389" y="70"/>
                </a:lnTo>
                <a:lnTo>
                  <a:pt x="389" y="68"/>
                </a:lnTo>
                <a:lnTo>
                  <a:pt x="389" y="67"/>
                </a:lnTo>
                <a:lnTo>
                  <a:pt x="388" y="65"/>
                </a:lnTo>
                <a:lnTo>
                  <a:pt x="387" y="63"/>
                </a:lnTo>
                <a:lnTo>
                  <a:pt x="386" y="62"/>
                </a:lnTo>
                <a:lnTo>
                  <a:pt x="385" y="62"/>
                </a:lnTo>
                <a:lnTo>
                  <a:pt x="382" y="63"/>
                </a:lnTo>
                <a:lnTo>
                  <a:pt x="382" y="64"/>
                </a:lnTo>
                <a:lnTo>
                  <a:pt x="381" y="66"/>
                </a:lnTo>
                <a:lnTo>
                  <a:pt x="380" y="67"/>
                </a:lnTo>
                <a:lnTo>
                  <a:pt x="379" y="67"/>
                </a:lnTo>
                <a:lnTo>
                  <a:pt x="377" y="67"/>
                </a:lnTo>
                <a:lnTo>
                  <a:pt x="377" y="66"/>
                </a:lnTo>
                <a:lnTo>
                  <a:pt x="377" y="65"/>
                </a:lnTo>
                <a:lnTo>
                  <a:pt x="378" y="63"/>
                </a:lnTo>
                <a:lnTo>
                  <a:pt x="380" y="62"/>
                </a:lnTo>
                <a:lnTo>
                  <a:pt x="381" y="61"/>
                </a:lnTo>
                <a:lnTo>
                  <a:pt x="381" y="60"/>
                </a:lnTo>
                <a:lnTo>
                  <a:pt x="382" y="59"/>
                </a:lnTo>
                <a:lnTo>
                  <a:pt x="383" y="58"/>
                </a:lnTo>
                <a:lnTo>
                  <a:pt x="383" y="57"/>
                </a:lnTo>
                <a:lnTo>
                  <a:pt x="382" y="55"/>
                </a:lnTo>
                <a:lnTo>
                  <a:pt x="382" y="53"/>
                </a:lnTo>
                <a:lnTo>
                  <a:pt x="381" y="52"/>
                </a:lnTo>
                <a:lnTo>
                  <a:pt x="381" y="51"/>
                </a:lnTo>
                <a:lnTo>
                  <a:pt x="382" y="51"/>
                </a:lnTo>
                <a:lnTo>
                  <a:pt x="382" y="50"/>
                </a:lnTo>
                <a:lnTo>
                  <a:pt x="381" y="49"/>
                </a:lnTo>
                <a:lnTo>
                  <a:pt x="380" y="48"/>
                </a:lnTo>
                <a:lnTo>
                  <a:pt x="379" y="47"/>
                </a:lnTo>
                <a:lnTo>
                  <a:pt x="378" y="47"/>
                </a:lnTo>
                <a:lnTo>
                  <a:pt x="377" y="47"/>
                </a:lnTo>
                <a:lnTo>
                  <a:pt x="376" y="46"/>
                </a:lnTo>
                <a:lnTo>
                  <a:pt x="373" y="44"/>
                </a:lnTo>
                <a:lnTo>
                  <a:pt x="371" y="44"/>
                </a:lnTo>
                <a:lnTo>
                  <a:pt x="369" y="43"/>
                </a:lnTo>
                <a:lnTo>
                  <a:pt x="368" y="43"/>
                </a:lnTo>
                <a:lnTo>
                  <a:pt x="367" y="43"/>
                </a:lnTo>
                <a:lnTo>
                  <a:pt x="366" y="44"/>
                </a:lnTo>
                <a:lnTo>
                  <a:pt x="366" y="45"/>
                </a:lnTo>
                <a:lnTo>
                  <a:pt x="366" y="46"/>
                </a:lnTo>
                <a:lnTo>
                  <a:pt x="367" y="47"/>
                </a:lnTo>
                <a:lnTo>
                  <a:pt x="367" y="48"/>
                </a:lnTo>
                <a:lnTo>
                  <a:pt x="365" y="48"/>
                </a:lnTo>
                <a:lnTo>
                  <a:pt x="363" y="49"/>
                </a:lnTo>
                <a:lnTo>
                  <a:pt x="363" y="51"/>
                </a:lnTo>
                <a:lnTo>
                  <a:pt x="363" y="52"/>
                </a:lnTo>
                <a:lnTo>
                  <a:pt x="362" y="53"/>
                </a:lnTo>
                <a:lnTo>
                  <a:pt x="361" y="53"/>
                </a:lnTo>
                <a:lnTo>
                  <a:pt x="361" y="51"/>
                </a:lnTo>
                <a:lnTo>
                  <a:pt x="361" y="50"/>
                </a:lnTo>
                <a:lnTo>
                  <a:pt x="360" y="51"/>
                </a:lnTo>
                <a:lnTo>
                  <a:pt x="359" y="52"/>
                </a:lnTo>
                <a:lnTo>
                  <a:pt x="358" y="52"/>
                </a:lnTo>
                <a:lnTo>
                  <a:pt x="357" y="53"/>
                </a:lnTo>
                <a:lnTo>
                  <a:pt x="356" y="54"/>
                </a:lnTo>
                <a:lnTo>
                  <a:pt x="355" y="55"/>
                </a:lnTo>
                <a:lnTo>
                  <a:pt x="355" y="57"/>
                </a:lnTo>
                <a:lnTo>
                  <a:pt x="355" y="58"/>
                </a:lnTo>
                <a:lnTo>
                  <a:pt x="355" y="60"/>
                </a:lnTo>
                <a:lnTo>
                  <a:pt x="354" y="61"/>
                </a:lnTo>
                <a:lnTo>
                  <a:pt x="354" y="63"/>
                </a:lnTo>
                <a:lnTo>
                  <a:pt x="353" y="65"/>
                </a:lnTo>
                <a:lnTo>
                  <a:pt x="353" y="67"/>
                </a:lnTo>
                <a:lnTo>
                  <a:pt x="354" y="70"/>
                </a:lnTo>
                <a:lnTo>
                  <a:pt x="355" y="72"/>
                </a:lnTo>
                <a:lnTo>
                  <a:pt x="356" y="73"/>
                </a:lnTo>
                <a:lnTo>
                  <a:pt x="355" y="76"/>
                </a:lnTo>
                <a:lnTo>
                  <a:pt x="355" y="78"/>
                </a:lnTo>
                <a:lnTo>
                  <a:pt x="355" y="79"/>
                </a:lnTo>
                <a:lnTo>
                  <a:pt x="355" y="80"/>
                </a:lnTo>
                <a:lnTo>
                  <a:pt x="354" y="82"/>
                </a:lnTo>
                <a:lnTo>
                  <a:pt x="352" y="85"/>
                </a:lnTo>
                <a:lnTo>
                  <a:pt x="351" y="87"/>
                </a:lnTo>
                <a:lnTo>
                  <a:pt x="350" y="87"/>
                </a:lnTo>
                <a:lnTo>
                  <a:pt x="348" y="88"/>
                </a:lnTo>
                <a:lnTo>
                  <a:pt x="347" y="89"/>
                </a:lnTo>
                <a:lnTo>
                  <a:pt x="345" y="89"/>
                </a:lnTo>
                <a:lnTo>
                  <a:pt x="344" y="89"/>
                </a:lnTo>
                <a:lnTo>
                  <a:pt x="344" y="88"/>
                </a:lnTo>
                <a:lnTo>
                  <a:pt x="343" y="88"/>
                </a:lnTo>
                <a:lnTo>
                  <a:pt x="342" y="86"/>
                </a:lnTo>
                <a:lnTo>
                  <a:pt x="342" y="84"/>
                </a:lnTo>
                <a:lnTo>
                  <a:pt x="341" y="82"/>
                </a:lnTo>
                <a:lnTo>
                  <a:pt x="341" y="81"/>
                </a:lnTo>
                <a:lnTo>
                  <a:pt x="341" y="80"/>
                </a:lnTo>
                <a:lnTo>
                  <a:pt x="341" y="78"/>
                </a:lnTo>
                <a:lnTo>
                  <a:pt x="341" y="77"/>
                </a:lnTo>
                <a:lnTo>
                  <a:pt x="341" y="75"/>
                </a:lnTo>
                <a:lnTo>
                  <a:pt x="340" y="74"/>
                </a:lnTo>
                <a:lnTo>
                  <a:pt x="340" y="72"/>
                </a:lnTo>
                <a:lnTo>
                  <a:pt x="341" y="70"/>
                </a:lnTo>
                <a:lnTo>
                  <a:pt x="341" y="68"/>
                </a:lnTo>
                <a:lnTo>
                  <a:pt x="342" y="67"/>
                </a:lnTo>
                <a:lnTo>
                  <a:pt x="342" y="65"/>
                </a:lnTo>
                <a:lnTo>
                  <a:pt x="343" y="63"/>
                </a:lnTo>
                <a:lnTo>
                  <a:pt x="344" y="60"/>
                </a:lnTo>
                <a:lnTo>
                  <a:pt x="344" y="59"/>
                </a:lnTo>
                <a:lnTo>
                  <a:pt x="344" y="57"/>
                </a:lnTo>
                <a:lnTo>
                  <a:pt x="345" y="55"/>
                </a:lnTo>
                <a:lnTo>
                  <a:pt x="346" y="54"/>
                </a:lnTo>
                <a:lnTo>
                  <a:pt x="347" y="53"/>
                </a:lnTo>
                <a:lnTo>
                  <a:pt x="348" y="50"/>
                </a:lnTo>
                <a:lnTo>
                  <a:pt x="347" y="49"/>
                </a:lnTo>
                <a:lnTo>
                  <a:pt x="346" y="50"/>
                </a:lnTo>
                <a:lnTo>
                  <a:pt x="345" y="51"/>
                </a:lnTo>
                <a:lnTo>
                  <a:pt x="345" y="52"/>
                </a:lnTo>
                <a:lnTo>
                  <a:pt x="345" y="53"/>
                </a:lnTo>
                <a:lnTo>
                  <a:pt x="343" y="54"/>
                </a:lnTo>
                <a:lnTo>
                  <a:pt x="340" y="56"/>
                </a:lnTo>
                <a:lnTo>
                  <a:pt x="340" y="57"/>
                </a:lnTo>
                <a:lnTo>
                  <a:pt x="340" y="56"/>
                </a:lnTo>
                <a:lnTo>
                  <a:pt x="341" y="53"/>
                </a:lnTo>
                <a:lnTo>
                  <a:pt x="342" y="52"/>
                </a:lnTo>
                <a:lnTo>
                  <a:pt x="343" y="51"/>
                </a:lnTo>
                <a:lnTo>
                  <a:pt x="344" y="49"/>
                </a:lnTo>
                <a:lnTo>
                  <a:pt x="346" y="47"/>
                </a:lnTo>
                <a:lnTo>
                  <a:pt x="347" y="45"/>
                </a:lnTo>
                <a:lnTo>
                  <a:pt x="349" y="43"/>
                </a:lnTo>
                <a:lnTo>
                  <a:pt x="351" y="43"/>
                </a:lnTo>
                <a:lnTo>
                  <a:pt x="352" y="42"/>
                </a:lnTo>
                <a:lnTo>
                  <a:pt x="352" y="43"/>
                </a:lnTo>
                <a:lnTo>
                  <a:pt x="352" y="44"/>
                </a:lnTo>
                <a:lnTo>
                  <a:pt x="353" y="44"/>
                </a:lnTo>
                <a:lnTo>
                  <a:pt x="354" y="43"/>
                </a:lnTo>
                <a:lnTo>
                  <a:pt x="355" y="42"/>
                </a:lnTo>
                <a:lnTo>
                  <a:pt x="356" y="42"/>
                </a:lnTo>
                <a:lnTo>
                  <a:pt x="358" y="41"/>
                </a:lnTo>
                <a:lnTo>
                  <a:pt x="361" y="41"/>
                </a:lnTo>
                <a:lnTo>
                  <a:pt x="362" y="40"/>
                </a:lnTo>
                <a:lnTo>
                  <a:pt x="364" y="39"/>
                </a:lnTo>
                <a:lnTo>
                  <a:pt x="366" y="40"/>
                </a:lnTo>
                <a:lnTo>
                  <a:pt x="368" y="40"/>
                </a:lnTo>
                <a:lnTo>
                  <a:pt x="368" y="41"/>
                </a:lnTo>
                <a:lnTo>
                  <a:pt x="369" y="41"/>
                </a:lnTo>
                <a:lnTo>
                  <a:pt x="370" y="41"/>
                </a:lnTo>
                <a:lnTo>
                  <a:pt x="370" y="40"/>
                </a:lnTo>
                <a:lnTo>
                  <a:pt x="371" y="40"/>
                </a:lnTo>
                <a:lnTo>
                  <a:pt x="372" y="40"/>
                </a:lnTo>
                <a:lnTo>
                  <a:pt x="372" y="41"/>
                </a:lnTo>
                <a:lnTo>
                  <a:pt x="373" y="41"/>
                </a:lnTo>
                <a:lnTo>
                  <a:pt x="375" y="40"/>
                </a:lnTo>
                <a:lnTo>
                  <a:pt x="377" y="40"/>
                </a:lnTo>
                <a:lnTo>
                  <a:pt x="376" y="40"/>
                </a:lnTo>
                <a:lnTo>
                  <a:pt x="376" y="39"/>
                </a:lnTo>
                <a:lnTo>
                  <a:pt x="375" y="39"/>
                </a:lnTo>
                <a:lnTo>
                  <a:pt x="374" y="38"/>
                </a:lnTo>
                <a:lnTo>
                  <a:pt x="374" y="37"/>
                </a:lnTo>
                <a:lnTo>
                  <a:pt x="374" y="36"/>
                </a:lnTo>
                <a:lnTo>
                  <a:pt x="373" y="35"/>
                </a:lnTo>
                <a:lnTo>
                  <a:pt x="373" y="34"/>
                </a:lnTo>
                <a:lnTo>
                  <a:pt x="372" y="34"/>
                </a:lnTo>
                <a:lnTo>
                  <a:pt x="371" y="34"/>
                </a:lnTo>
                <a:lnTo>
                  <a:pt x="370" y="34"/>
                </a:lnTo>
                <a:lnTo>
                  <a:pt x="369" y="35"/>
                </a:lnTo>
                <a:lnTo>
                  <a:pt x="368" y="34"/>
                </a:lnTo>
                <a:lnTo>
                  <a:pt x="366" y="34"/>
                </a:lnTo>
                <a:lnTo>
                  <a:pt x="366" y="32"/>
                </a:lnTo>
                <a:lnTo>
                  <a:pt x="366" y="31"/>
                </a:lnTo>
                <a:lnTo>
                  <a:pt x="365" y="31"/>
                </a:lnTo>
                <a:lnTo>
                  <a:pt x="363" y="32"/>
                </a:lnTo>
                <a:lnTo>
                  <a:pt x="362" y="32"/>
                </a:lnTo>
                <a:lnTo>
                  <a:pt x="360" y="32"/>
                </a:lnTo>
                <a:lnTo>
                  <a:pt x="356" y="32"/>
                </a:lnTo>
                <a:lnTo>
                  <a:pt x="355" y="33"/>
                </a:lnTo>
                <a:lnTo>
                  <a:pt x="353" y="33"/>
                </a:lnTo>
                <a:lnTo>
                  <a:pt x="352" y="35"/>
                </a:lnTo>
                <a:lnTo>
                  <a:pt x="351" y="35"/>
                </a:lnTo>
                <a:lnTo>
                  <a:pt x="350" y="35"/>
                </a:lnTo>
                <a:lnTo>
                  <a:pt x="347" y="34"/>
                </a:lnTo>
                <a:lnTo>
                  <a:pt x="346" y="34"/>
                </a:lnTo>
                <a:lnTo>
                  <a:pt x="345" y="34"/>
                </a:lnTo>
                <a:lnTo>
                  <a:pt x="344" y="33"/>
                </a:lnTo>
                <a:lnTo>
                  <a:pt x="343" y="31"/>
                </a:lnTo>
                <a:lnTo>
                  <a:pt x="342" y="31"/>
                </a:lnTo>
                <a:lnTo>
                  <a:pt x="340" y="30"/>
                </a:lnTo>
                <a:lnTo>
                  <a:pt x="338" y="30"/>
                </a:lnTo>
                <a:lnTo>
                  <a:pt x="337" y="30"/>
                </a:lnTo>
                <a:lnTo>
                  <a:pt x="336" y="30"/>
                </a:lnTo>
                <a:lnTo>
                  <a:pt x="335" y="31"/>
                </a:lnTo>
                <a:lnTo>
                  <a:pt x="335" y="29"/>
                </a:lnTo>
                <a:lnTo>
                  <a:pt x="336" y="28"/>
                </a:lnTo>
                <a:lnTo>
                  <a:pt x="337" y="27"/>
                </a:lnTo>
                <a:lnTo>
                  <a:pt x="338" y="26"/>
                </a:lnTo>
                <a:lnTo>
                  <a:pt x="340" y="25"/>
                </a:lnTo>
                <a:lnTo>
                  <a:pt x="341" y="24"/>
                </a:lnTo>
                <a:lnTo>
                  <a:pt x="341" y="23"/>
                </a:lnTo>
                <a:lnTo>
                  <a:pt x="339" y="23"/>
                </a:lnTo>
                <a:lnTo>
                  <a:pt x="337" y="23"/>
                </a:lnTo>
                <a:lnTo>
                  <a:pt x="335" y="24"/>
                </a:lnTo>
                <a:lnTo>
                  <a:pt x="333" y="26"/>
                </a:lnTo>
                <a:lnTo>
                  <a:pt x="331" y="28"/>
                </a:lnTo>
                <a:lnTo>
                  <a:pt x="329" y="29"/>
                </a:lnTo>
                <a:lnTo>
                  <a:pt x="327" y="30"/>
                </a:lnTo>
                <a:lnTo>
                  <a:pt x="324" y="30"/>
                </a:lnTo>
                <a:lnTo>
                  <a:pt x="322" y="31"/>
                </a:lnTo>
                <a:lnTo>
                  <a:pt x="320" y="32"/>
                </a:lnTo>
                <a:lnTo>
                  <a:pt x="319" y="33"/>
                </a:lnTo>
                <a:lnTo>
                  <a:pt x="317" y="33"/>
                </a:lnTo>
                <a:lnTo>
                  <a:pt x="315" y="33"/>
                </a:lnTo>
                <a:lnTo>
                  <a:pt x="313" y="33"/>
                </a:lnTo>
                <a:lnTo>
                  <a:pt x="313" y="31"/>
                </a:lnTo>
                <a:lnTo>
                  <a:pt x="313" y="30"/>
                </a:lnTo>
                <a:lnTo>
                  <a:pt x="312" y="29"/>
                </a:lnTo>
                <a:lnTo>
                  <a:pt x="309" y="31"/>
                </a:lnTo>
                <a:lnTo>
                  <a:pt x="306" y="33"/>
                </a:lnTo>
                <a:lnTo>
                  <a:pt x="304" y="33"/>
                </a:lnTo>
                <a:lnTo>
                  <a:pt x="302" y="33"/>
                </a:lnTo>
                <a:lnTo>
                  <a:pt x="301" y="32"/>
                </a:lnTo>
                <a:lnTo>
                  <a:pt x="303" y="31"/>
                </a:lnTo>
                <a:lnTo>
                  <a:pt x="307" y="27"/>
                </a:lnTo>
                <a:lnTo>
                  <a:pt x="309" y="26"/>
                </a:lnTo>
                <a:lnTo>
                  <a:pt x="313" y="23"/>
                </a:lnTo>
                <a:lnTo>
                  <a:pt x="316" y="21"/>
                </a:lnTo>
                <a:lnTo>
                  <a:pt x="319" y="20"/>
                </a:lnTo>
                <a:lnTo>
                  <a:pt x="323" y="17"/>
                </a:lnTo>
                <a:lnTo>
                  <a:pt x="322" y="17"/>
                </a:lnTo>
                <a:lnTo>
                  <a:pt x="321" y="16"/>
                </a:lnTo>
                <a:lnTo>
                  <a:pt x="320" y="16"/>
                </a:lnTo>
                <a:lnTo>
                  <a:pt x="317" y="16"/>
                </a:lnTo>
                <a:lnTo>
                  <a:pt x="316" y="16"/>
                </a:lnTo>
                <a:lnTo>
                  <a:pt x="315" y="16"/>
                </a:lnTo>
                <a:lnTo>
                  <a:pt x="314" y="15"/>
                </a:lnTo>
                <a:lnTo>
                  <a:pt x="313" y="15"/>
                </a:lnTo>
                <a:lnTo>
                  <a:pt x="312" y="15"/>
                </a:lnTo>
                <a:lnTo>
                  <a:pt x="311" y="15"/>
                </a:lnTo>
                <a:lnTo>
                  <a:pt x="310" y="15"/>
                </a:lnTo>
                <a:lnTo>
                  <a:pt x="310" y="16"/>
                </a:lnTo>
                <a:lnTo>
                  <a:pt x="309" y="16"/>
                </a:lnTo>
                <a:lnTo>
                  <a:pt x="308" y="16"/>
                </a:lnTo>
                <a:lnTo>
                  <a:pt x="307" y="16"/>
                </a:lnTo>
                <a:lnTo>
                  <a:pt x="306" y="15"/>
                </a:lnTo>
                <a:lnTo>
                  <a:pt x="305" y="14"/>
                </a:lnTo>
                <a:lnTo>
                  <a:pt x="303" y="13"/>
                </a:lnTo>
                <a:lnTo>
                  <a:pt x="302" y="13"/>
                </a:lnTo>
                <a:lnTo>
                  <a:pt x="301" y="12"/>
                </a:lnTo>
                <a:lnTo>
                  <a:pt x="300" y="12"/>
                </a:lnTo>
                <a:lnTo>
                  <a:pt x="299" y="12"/>
                </a:lnTo>
                <a:lnTo>
                  <a:pt x="298" y="11"/>
                </a:lnTo>
                <a:lnTo>
                  <a:pt x="297" y="10"/>
                </a:lnTo>
                <a:lnTo>
                  <a:pt x="295" y="9"/>
                </a:lnTo>
                <a:lnTo>
                  <a:pt x="294" y="9"/>
                </a:lnTo>
                <a:lnTo>
                  <a:pt x="291" y="9"/>
                </a:lnTo>
                <a:lnTo>
                  <a:pt x="290" y="9"/>
                </a:lnTo>
                <a:lnTo>
                  <a:pt x="289" y="10"/>
                </a:lnTo>
                <a:lnTo>
                  <a:pt x="288" y="10"/>
                </a:lnTo>
                <a:lnTo>
                  <a:pt x="287" y="10"/>
                </a:lnTo>
                <a:lnTo>
                  <a:pt x="286" y="9"/>
                </a:lnTo>
                <a:lnTo>
                  <a:pt x="285" y="9"/>
                </a:lnTo>
                <a:lnTo>
                  <a:pt x="284" y="8"/>
                </a:lnTo>
                <a:lnTo>
                  <a:pt x="283" y="8"/>
                </a:lnTo>
                <a:lnTo>
                  <a:pt x="282" y="8"/>
                </a:lnTo>
                <a:lnTo>
                  <a:pt x="281" y="8"/>
                </a:lnTo>
                <a:lnTo>
                  <a:pt x="280" y="8"/>
                </a:lnTo>
                <a:lnTo>
                  <a:pt x="279" y="8"/>
                </a:lnTo>
                <a:lnTo>
                  <a:pt x="278" y="8"/>
                </a:lnTo>
                <a:lnTo>
                  <a:pt x="278" y="7"/>
                </a:lnTo>
                <a:lnTo>
                  <a:pt x="277" y="5"/>
                </a:lnTo>
                <a:lnTo>
                  <a:pt x="277" y="3"/>
                </a:lnTo>
                <a:lnTo>
                  <a:pt x="276" y="2"/>
                </a:lnTo>
                <a:lnTo>
                  <a:pt x="276" y="1"/>
                </a:lnTo>
                <a:lnTo>
                  <a:pt x="275" y="1"/>
                </a:lnTo>
                <a:lnTo>
                  <a:pt x="275" y="0"/>
                </a:lnTo>
                <a:lnTo>
                  <a:pt x="274" y="0"/>
                </a:lnTo>
                <a:lnTo>
                  <a:pt x="273" y="0"/>
                </a:lnTo>
                <a:lnTo>
                  <a:pt x="273" y="5"/>
                </a:lnTo>
                <a:lnTo>
                  <a:pt x="258" y="5"/>
                </a:lnTo>
                <a:lnTo>
                  <a:pt x="249" y="5"/>
                </a:lnTo>
                <a:lnTo>
                  <a:pt x="240" y="5"/>
                </a:lnTo>
                <a:lnTo>
                  <a:pt x="231" y="5"/>
                </a:lnTo>
                <a:lnTo>
                  <a:pt x="221" y="5"/>
                </a:lnTo>
                <a:lnTo>
                  <a:pt x="212" y="5"/>
                </a:lnTo>
                <a:lnTo>
                  <a:pt x="203" y="5"/>
                </a:lnTo>
                <a:lnTo>
                  <a:pt x="194" y="5"/>
                </a:lnTo>
                <a:lnTo>
                  <a:pt x="184" y="5"/>
                </a:lnTo>
                <a:lnTo>
                  <a:pt x="175" y="5"/>
                </a:lnTo>
                <a:lnTo>
                  <a:pt x="166" y="5"/>
                </a:lnTo>
                <a:lnTo>
                  <a:pt x="156" y="5"/>
                </a:lnTo>
                <a:lnTo>
                  <a:pt x="147" y="5"/>
                </a:lnTo>
                <a:lnTo>
                  <a:pt x="138" y="5"/>
                </a:lnTo>
                <a:lnTo>
                  <a:pt x="129" y="5"/>
                </a:lnTo>
                <a:lnTo>
                  <a:pt x="119" y="5"/>
                </a:lnTo>
                <a:lnTo>
                  <a:pt x="110" y="5"/>
                </a:lnTo>
                <a:lnTo>
                  <a:pt x="101" y="5"/>
                </a:lnTo>
                <a:lnTo>
                  <a:pt x="92" y="5"/>
                </a:lnTo>
                <a:lnTo>
                  <a:pt x="82" y="5"/>
                </a:lnTo>
                <a:lnTo>
                  <a:pt x="73" y="5"/>
                </a:lnTo>
                <a:lnTo>
                  <a:pt x="64" y="5"/>
                </a:lnTo>
                <a:lnTo>
                  <a:pt x="55" y="5"/>
                </a:lnTo>
                <a:lnTo>
                  <a:pt x="45" y="5"/>
                </a:lnTo>
                <a:lnTo>
                  <a:pt x="36" y="5"/>
                </a:lnTo>
                <a:lnTo>
                  <a:pt x="27" y="5"/>
                </a:lnTo>
                <a:lnTo>
                  <a:pt x="18" y="5"/>
                </a:lnTo>
                <a:lnTo>
                  <a:pt x="18" y="6"/>
                </a:lnTo>
                <a:lnTo>
                  <a:pt x="19" y="7"/>
                </a:lnTo>
                <a:lnTo>
                  <a:pt x="20" y="7"/>
                </a:lnTo>
                <a:lnTo>
                  <a:pt x="22" y="8"/>
                </a:lnTo>
                <a:lnTo>
                  <a:pt x="21" y="8"/>
                </a:lnTo>
                <a:lnTo>
                  <a:pt x="21" y="9"/>
                </a:lnTo>
                <a:lnTo>
                  <a:pt x="21" y="10"/>
                </a:lnTo>
                <a:lnTo>
                  <a:pt x="20" y="10"/>
                </a:lnTo>
                <a:lnTo>
                  <a:pt x="20" y="11"/>
                </a:lnTo>
                <a:lnTo>
                  <a:pt x="19" y="11"/>
                </a:lnTo>
                <a:lnTo>
                  <a:pt x="20" y="11"/>
                </a:lnTo>
                <a:lnTo>
                  <a:pt x="20" y="12"/>
                </a:lnTo>
                <a:lnTo>
                  <a:pt x="21" y="12"/>
                </a:lnTo>
                <a:lnTo>
                  <a:pt x="22" y="13"/>
                </a:lnTo>
                <a:lnTo>
                  <a:pt x="22" y="14"/>
                </a:lnTo>
                <a:lnTo>
                  <a:pt x="22" y="15"/>
                </a:lnTo>
                <a:lnTo>
                  <a:pt x="22" y="16"/>
                </a:lnTo>
                <a:lnTo>
                  <a:pt x="22" y="17"/>
                </a:lnTo>
                <a:lnTo>
                  <a:pt x="22" y="18"/>
                </a:lnTo>
                <a:lnTo>
                  <a:pt x="22" y="19"/>
                </a:lnTo>
                <a:lnTo>
                  <a:pt x="22" y="18"/>
                </a:lnTo>
                <a:lnTo>
                  <a:pt x="21" y="18"/>
                </a:lnTo>
                <a:lnTo>
                  <a:pt x="20" y="18"/>
                </a:lnTo>
                <a:lnTo>
                  <a:pt x="20" y="19"/>
                </a:lnTo>
                <a:lnTo>
                  <a:pt x="19" y="19"/>
                </a:lnTo>
                <a:lnTo>
                  <a:pt x="19" y="20"/>
                </a:lnTo>
                <a:lnTo>
                  <a:pt x="18" y="21"/>
                </a:lnTo>
                <a:lnTo>
                  <a:pt x="17" y="22"/>
                </a:lnTo>
                <a:lnTo>
                  <a:pt x="17" y="23"/>
                </a:lnTo>
                <a:lnTo>
                  <a:pt x="16" y="23"/>
                </a:lnTo>
                <a:lnTo>
                  <a:pt x="16" y="22"/>
                </a:lnTo>
                <a:lnTo>
                  <a:pt x="16" y="21"/>
                </a:lnTo>
                <a:lnTo>
                  <a:pt x="17" y="19"/>
                </a:lnTo>
                <a:lnTo>
                  <a:pt x="17" y="18"/>
                </a:lnTo>
                <a:lnTo>
                  <a:pt x="18" y="18"/>
                </a:lnTo>
                <a:lnTo>
                  <a:pt x="19" y="17"/>
                </a:lnTo>
                <a:lnTo>
                  <a:pt x="19" y="16"/>
                </a:lnTo>
                <a:lnTo>
                  <a:pt x="19" y="15"/>
                </a:lnTo>
                <a:lnTo>
                  <a:pt x="18" y="15"/>
                </a:lnTo>
                <a:lnTo>
                  <a:pt x="17" y="15"/>
                </a:lnTo>
                <a:lnTo>
                  <a:pt x="16" y="15"/>
                </a:lnTo>
                <a:lnTo>
                  <a:pt x="14" y="14"/>
                </a:lnTo>
                <a:lnTo>
                  <a:pt x="13" y="14"/>
                </a:lnTo>
                <a:lnTo>
                  <a:pt x="12" y="14"/>
                </a:lnTo>
                <a:lnTo>
                  <a:pt x="10" y="14"/>
                </a:lnTo>
                <a:lnTo>
                  <a:pt x="8" y="14"/>
                </a:lnTo>
                <a:lnTo>
                  <a:pt x="7" y="14"/>
                </a:lnTo>
                <a:lnTo>
                  <a:pt x="5" y="13"/>
                </a:lnTo>
                <a:lnTo>
                  <a:pt x="3" y="13"/>
                </a:lnTo>
                <a:lnTo>
                  <a:pt x="3" y="12"/>
                </a:lnTo>
                <a:lnTo>
                  <a:pt x="2" y="12"/>
                </a:lnTo>
                <a:lnTo>
                  <a:pt x="1" y="12"/>
                </a:lnTo>
                <a:lnTo>
                  <a:pt x="1" y="13"/>
                </a:lnTo>
                <a:lnTo>
                  <a:pt x="0" y="13"/>
                </a:lnTo>
                <a:lnTo>
                  <a:pt x="0" y="14"/>
                </a:lnTo>
                <a:lnTo>
                  <a:pt x="0" y="15"/>
                </a:lnTo>
                <a:lnTo>
                  <a:pt x="0" y="16"/>
                </a:lnTo>
                <a:lnTo>
                  <a:pt x="1" y="17"/>
                </a:lnTo>
                <a:lnTo>
                  <a:pt x="2" y="18"/>
                </a:lnTo>
                <a:lnTo>
                  <a:pt x="2" y="19"/>
                </a:lnTo>
                <a:lnTo>
                  <a:pt x="4" y="21"/>
                </a:lnTo>
                <a:lnTo>
                  <a:pt x="4" y="22"/>
                </a:lnTo>
                <a:lnTo>
                  <a:pt x="4" y="23"/>
                </a:lnTo>
                <a:lnTo>
                  <a:pt x="4" y="24"/>
                </a:lnTo>
                <a:lnTo>
                  <a:pt x="4" y="25"/>
                </a:lnTo>
                <a:lnTo>
                  <a:pt x="5" y="25"/>
                </a:lnTo>
                <a:lnTo>
                  <a:pt x="5" y="26"/>
                </a:lnTo>
                <a:lnTo>
                  <a:pt x="5" y="27"/>
                </a:lnTo>
                <a:lnTo>
                  <a:pt x="5" y="28"/>
                </a:lnTo>
                <a:lnTo>
                  <a:pt x="6" y="28"/>
                </a:lnTo>
                <a:lnTo>
                  <a:pt x="6" y="27"/>
                </a:lnTo>
                <a:lnTo>
                  <a:pt x="7" y="27"/>
                </a:lnTo>
                <a:lnTo>
                  <a:pt x="7" y="28"/>
                </a:lnTo>
                <a:lnTo>
                  <a:pt x="7" y="29"/>
                </a:lnTo>
                <a:lnTo>
                  <a:pt x="6" y="29"/>
                </a:lnTo>
                <a:lnTo>
                  <a:pt x="6" y="30"/>
                </a:lnTo>
                <a:lnTo>
                  <a:pt x="6" y="31"/>
                </a:lnTo>
                <a:lnTo>
                  <a:pt x="7" y="31"/>
                </a:lnTo>
                <a:lnTo>
                  <a:pt x="8" y="31"/>
                </a:lnTo>
                <a:lnTo>
                  <a:pt x="8" y="32"/>
                </a:lnTo>
                <a:lnTo>
                  <a:pt x="8" y="34"/>
                </a:lnTo>
                <a:lnTo>
                  <a:pt x="8" y="35"/>
                </a:lnTo>
                <a:lnTo>
                  <a:pt x="7" y="35"/>
                </a:lnTo>
                <a:lnTo>
                  <a:pt x="7" y="34"/>
                </a:lnTo>
                <a:lnTo>
                  <a:pt x="7" y="33"/>
                </a:lnTo>
                <a:lnTo>
                  <a:pt x="6" y="32"/>
                </a:lnTo>
                <a:lnTo>
                  <a:pt x="6" y="33"/>
                </a:lnTo>
                <a:lnTo>
                  <a:pt x="6" y="34"/>
                </a:lnTo>
                <a:lnTo>
                  <a:pt x="7" y="36"/>
                </a:lnTo>
                <a:lnTo>
                  <a:pt x="8" y="36"/>
                </a:lnTo>
                <a:lnTo>
                  <a:pt x="9" y="36"/>
                </a:lnTo>
                <a:lnTo>
                  <a:pt x="10" y="36"/>
                </a:lnTo>
                <a:lnTo>
                  <a:pt x="11" y="36"/>
                </a:lnTo>
                <a:lnTo>
                  <a:pt x="12" y="37"/>
                </a:lnTo>
                <a:lnTo>
                  <a:pt x="13" y="37"/>
                </a:lnTo>
                <a:lnTo>
                  <a:pt x="14" y="37"/>
                </a:lnTo>
                <a:lnTo>
                  <a:pt x="14" y="38"/>
                </a:lnTo>
                <a:lnTo>
                  <a:pt x="13" y="38"/>
                </a:lnTo>
                <a:lnTo>
                  <a:pt x="12" y="38"/>
                </a:lnTo>
                <a:lnTo>
                  <a:pt x="11" y="38"/>
                </a:lnTo>
                <a:lnTo>
                  <a:pt x="10" y="38"/>
                </a:lnTo>
                <a:lnTo>
                  <a:pt x="8" y="38"/>
                </a:lnTo>
                <a:lnTo>
                  <a:pt x="7" y="39"/>
                </a:lnTo>
                <a:lnTo>
                  <a:pt x="7" y="40"/>
                </a:lnTo>
                <a:lnTo>
                  <a:pt x="7" y="41"/>
                </a:lnTo>
                <a:lnTo>
                  <a:pt x="7" y="42"/>
                </a:lnTo>
                <a:lnTo>
                  <a:pt x="8" y="43"/>
                </a:lnTo>
                <a:lnTo>
                  <a:pt x="8" y="44"/>
                </a:lnTo>
                <a:lnTo>
                  <a:pt x="8" y="45"/>
                </a:lnTo>
                <a:lnTo>
                  <a:pt x="8" y="46"/>
                </a:lnTo>
                <a:lnTo>
                  <a:pt x="7" y="46"/>
                </a:lnTo>
                <a:lnTo>
                  <a:pt x="7" y="47"/>
                </a:lnTo>
                <a:lnTo>
                  <a:pt x="7" y="48"/>
                </a:lnTo>
                <a:lnTo>
                  <a:pt x="7" y="49"/>
                </a:lnTo>
                <a:lnTo>
                  <a:pt x="7" y="50"/>
                </a:lnTo>
                <a:lnTo>
                  <a:pt x="7" y="51"/>
                </a:lnTo>
                <a:lnTo>
                  <a:pt x="7" y="52"/>
                </a:lnTo>
                <a:lnTo>
                  <a:pt x="6" y="53"/>
                </a:lnTo>
                <a:lnTo>
                  <a:pt x="6" y="54"/>
                </a:lnTo>
                <a:lnTo>
                  <a:pt x="6" y="55"/>
                </a:lnTo>
                <a:lnTo>
                  <a:pt x="6" y="56"/>
                </a:lnTo>
                <a:lnTo>
                  <a:pt x="6" y="57"/>
                </a:lnTo>
                <a:lnTo>
                  <a:pt x="6" y="58"/>
                </a:lnTo>
                <a:lnTo>
                  <a:pt x="6" y="59"/>
                </a:lnTo>
                <a:lnTo>
                  <a:pt x="6" y="60"/>
                </a:lnTo>
                <a:lnTo>
                  <a:pt x="6" y="61"/>
                </a:lnTo>
                <a:lnTo>
                  <a:pt x="6" y="62"/>
                </a:lnTo>
                <a:lnTo>
                  <a:pt x="6" y="63"/>
                </a:lnTo>
                <a:lnTo>
                  <a:pt x="6" y="64"/>
                </a:lnTo>
                <a:lnTo>
                  <a:pt x="6" y="65"/>
                </a:lnTo>
                <a:lnTo>
                  <a:pt x="5" y="65"/>
                </a:lnTo>
                <a:lnTo>
                  <a:pt x="5" y="66"/>
                </a:lnTo>
                <a:lnTo>
                  <a:pt x="5" y="67"/>
                </a:lnTo>
                <a:lnTo>
                  <a:pt x="5" y="68"/>
                </a:lnTo>
                <a:lnTo>
                  <a:pt x="5" y="69"/>
                </a:lnTo>
                <a:lnTo>
                  <a:pt x="5" y="70"/>
                </a:lnTo>
                <a:lnTo>
                  <a:pt x="4" y="70"/>
                </a:lnTo>
                <a:lnTo>
                  <a:pt x="4" y="71"/>
                </a:lnTo>
                <a:lnTo>
                  <a:pt x="3" y="71"/>
                </a:lnTo>
                <a:lnTo>
                  <a:pt x="3" y="72"/>
                </a:lnTo>
                <a:lnTo>
                  <a:pt x="3" y="73"/>
                </a:lnTo>
                <a:lnTo>
                  <a:pt x="3" y="74"/>
                </a:lnTo>
                <a:lnTo>
                  <a:pt x="3" y="75"/>
                </a:lnTo>
                <a:lnTo>
                  <a:pt x="2" y="75"/>
                </a:lnTo>
                <a:lnTo>
                  <a:pt x="3" y="76"/>
                </a:lnTo>
                <a:lnTo>
                  <a:pt x="3" y="78"/>
                </a:lnTo>
                <a:lnTo>
                  <a:pt x="3" y="79"/>
                </a:lnTo>
                <a:lnTo>
                  <a:pt x="3" y="80"/>
                </a:lnTo>
                <a:lnTo>
                  <a:pt x="3" y="82"/>
                </a:lnTo>
                <a:lnTo>
                  <a:pt x="4" y="84"/>
                </a:lnTo>
                <a:lnTo>
                  <a:pt x="5" y="85"/>
                </a:lnTo>
                <a:lnTo>
                  <a:pt x="5" y="86"/>
                </a:lnTo>
                <a:lnTo>
                  <a:pt x="5" y="87"/>
                </a:lnTo>
                <a:lnTo>
                  <a:pt x="5" y="88"/>
                </a:lnTo>
                <a:lnTo>
                  <a:pt x="6" y="89"/>
                </a:lnTo>
                <a:lnTo>
                  <a:pt x="6" y="90"/>
                </a:lnTo>
                <a:lnTo>
                  <a:pt x="6" y="91"/>
                </a:lnTo>
                <a:lnTo>
                  <a:pt x="7" y="91"/>
                </a:lnTo>
                <a:lnTo>
                  <a:pt x="7" y="92"/>
                </a:lnTo>
                <a:lnTo>
                  <a:pt x="6" y="92"/>
                </a:lnTo>
                <a:lnTo>
                  <a:pt x="6" y="93"/>
                </a:lnTo>
                <a:lnTo>
                  <a:pt x="6" y="94"/>
                </a:lnTo>
                <a:lnTo>
                  <a:pt x="6" y="95"/>
                </a:lnTo>
                <a:lnTo>
                  <a:pt x="6" y="96"/>
                </a:lnTo>
                <a:lnTo>
                  <a:pt x="6" y="97"/>
                </a:lnTo>
                <a:lnTo>
                  <a:pt x="6" y="98"/>
                </a:lnTo>
                <a:lnTo>
                  <a:pt x="6" y="99"/>
                </a:lnTo>
                <a:lnTo>
                  <a:pt x="5" y="100"/>
                </a:lnTo>
                <a:lnTo>
                  <a:pt x="5" y="101"/>
                </a:lnTo>
                <a:lnTo>
                  <a:pt x="4" y="101"/>
                </a:lnTo>
                <a:lnTo>
                  <a:pt x="4" y="102"/>
                </a:lnTo>
                <a:lnTo>
                  <a:pt x="4" y="103"/>
                </a:lnTo>
                <a:lnTo>
                  <a:pt x="4" y="104"/>
                </a:lnTo>
                <a:lnTo>
                  <a:pt x="5" y="104"/>
                </a:lnTo>
                <a:lnTo>
                  <a:pt x="5" y="105"/>
                </a:lnTo>
                <a:lnTo>
                  <a:pt x="6" y="106"/>
                </a:lnTo>
                <a:lnTo>
                  <a:pt x="7" y="107"/>
                </a:lnTo>
                <a:lnTo>
                  <a:pt x="7" y="108"/>
                </a:lnTo>
                <a:lnTo>
                  <a:pt x="9" y="110"/>
                </a:lnTo>
                <a:lnTo>
                  <a:pt x="9" y="111"/>
                </a:lnTo>
                <a:lnTo>
                  <a:pt x="9" y="112"/>
                </a:lnTo>
                <a:lnTo>
                  <a:pt x="9" y="113"/>
                </a:lnTo>
                <a:lnTo>
                  <a:pt x="9" y="114"/>
                </a:lnTo>
                <a:lnTo>
                  <a:pt x="9" y="115"/>
                </a:lnTo>
                <a:lnTo>
                  <a:pt x="9" y="116"/>
                </a:lnTo>
                <a:lnTo>
                  <a:pt x="10" y="116"/>
                </a:lnTo>
                <a:lnTo>
                  <a:pt x="10" y="117"/>
                </a:lnTo>
                <a:lnTo>
                  <a:pt x="10" y="118"/>
                </a:lnTo>
                <a:lnTo>
                  <a:pt x="10" y="119"/>
                </a:lnTo>
                <a:lnTo>
                  <a:pt x="10" y="120"/>
                </a:lnTo>
                <a:lnTo>
                  <a:pt x="11" y="120"/>
                </a:lnTo>
                <a:lnTo>
                  <a:pt x="11" y="121"/>
                </a:lnTo>
                <a:lnTo>
                  <a:pt x="12" y="121"/>
                </a:lnTo>
                <a:lnTo>
                  <a:pt x="13" y="122"/>
                </a:lnTo>
                <a:lnTo>
                  <a:pt x="14" y="124"/>
                </a:lnTo>
                <a:lnTo>
                  <a:pt x="15" y="124"/>
                </a:lnTo>
                <a:lnTo>
                  <a:pt x="15" y="125"/>
                </a:lnTo>
                <a:lnTo>
                  <a:pt x="16" y="125"/>
                </a:lnTo>
                <a:lnTo>
                  <a:pt x="16" y="126"/>
                </a:lnTo>
                <a:lnTo>
                  <a:pt x="17" y="126"/>
                </a:lnTo>
                <a:lnTo>
                  <a:pt x="17" y="127"/>
                </a:lnTo>
                <a:lnTo>
                  <a:pt x="16" y="128"/>
                </a:lnTo>
                <a:lnTo>
                  <a:pt x="17" y="128"/>
                </a:lnTo>
                <a:lnTo>
                  <a:pt x="18" y="129"/>
                </a:lnTo>
                <a:lnTo>
                  <a:pt x="19" y="129"/>
                </a:lnTo>
                <a:lnTo>
                  <a:pt x="19" y="130"/>
                </a:lnTo>
                <a:lnTo>
                  <a:pt x="20" y="130"/>
                </a:lnTo>
                <a:lnTo>
                  <a:pt x="21" y="130"/>
                </a:lnTo>
                <a:lnTo>
                  <a:pt x="21" y="129"/>
                </a:lnTo>
                <a:lnTo>
                  <a:pt x="21" y="127"/>
                </a:lnTo>
                <a:lnTo>
                  <a:pt x="22" y="127"/>
                </a:lnTo>
                <a:lnTo>
                  <a:pt x="23" y="127"/>
                </a:lnTo>
                <a:lnTo>
                  <a:pt x="24" y="127"/>
                </a:lnTo>
                <a:lnTo>
                  <a:pt x="24" y="128"/>
                </a:lnTo>
                <a:lnTo>
                  <a:pt x="25" y="128"/>
                </a:lnTo>
                <a:lnTo>
                  <a:pt x="24" y="129"/>
                </a:lnTo>
                <a:lnTo>
                  <a:pt x="23" y="129"/>
                </a:lnTo>
                <a:lnTo>
                  <a:pt x="22" y="130"/>
                </a:lnTo>
                <a:lnTo>
                  <a:pt x="23" y="131"/>
                </a:lnTo>
                <a:lnTo>
                  <a:pt x="23" y="132"/>
                </a:lnTo>
                <a:lnTo>
                  <a:pt x="24" y="132"/>
                </a:lnTo>
                <a:lnTo>
                  <a:pt x="24" y="133"/>
                </a:lnTo>
                <a:lnTo>
                  <a:pt x="24" y="134"/>
                </a:lnTo>
                <a:lnTo>
                  <a:pt x="23" y="134"/>
                </a:lnTo>
                <a:lnTo>
                  <a:pt x="23" y="133"/>
                </a:lnTo>
                <a:lnTo>
                  <a:pt x="22" y="132"/>
                </a:lnTo>
                <a:lnTo>
                  <a:pt x="22" y="131"/>
                </a:lnTo>
                <a:lnTo>
                  <a:pt x="21" y="131"/>
                </a:lnTo>
                <a:lnTo>
                  <a:pt x="21" y="132"/>
                </a:lnTo>
                <a:lnTo>
                  <a:pt x="21" y="133"/>
                </a:lnTo>
                <a:lnTo>
                  <a:pt x="22" y="135"/>
                </a:lnTo>
                <a:lnTo>
                  <a:pt x="22" y="136"/>
                </a:lnTo>
                <a:lnTo>
                  <a:pt x="22" y="138"/>
                </a:lnTo>
                <a:lnTo>
                  <a:pt x="23" y="139"/>
                </a:lnTo>
                <a:lnTo>
                  <a:pt x="24" y="140"/>
                </a:lnTo>
                <a:lnTo>
                  <a:pt x="26" y="140"/>
                </a:lnTo>
                <a:lnTo>
                  <a:pt x="27" y="141"/>
                </a:lnTo>
                <a:lnTo>
                  <a:pt x="27" y="142"/>
                </a:lnTo>
                <a:lnTo>
                  <a:pt x="27" y="143"/>
                </a:lnTo>
                <a:lnTo>
                  <a:pt x="27" y="144"/>
                </a:lnTo>
                <a:lnTo>
                  <a:pt x="26" y="144"/>
                </a:lnTo>
                <a:lnTo>
                  <a:pt x="26" y="145"/>
                </a:lnTo>
                <a:lnTo>
                  <a:pt x="26" y="146"/>
                </a:lnTo>
                <a:lnTo>
                  <a:pt x="26" y="147"/>
                </a:lnTo>
                <a:lnTo>
                  <a:pt x="27" y="147"/>
                </a:lnTo>
                <a:lnTo>
                  <a:pt x="27" y="148"/>
                </a:lnTo>
                <a:lnTo>
                  <a:pt x="28" y="149"/>
                </a:lnTo>
                <a:lnTo>
                  <a:pt x="29" y="150"/>
                </a:lnTo>
                <a:lnTo>
                  <a:pt x="30" y="150"/>
                </a:lnTo>
                <a:lnTo>
                  <a:pt x="30" y="151"/>
                </a:lnTo>
                <a:lnTo>
                  <a:pt x="31" y="152"/>
                </a:lnTo>
                <a:lnTo>
                  <a:pt x="32" y="153"/>
                </a:lnTo>
                <a:lnTo>
                  <a:pt x="34" y="155"/>
                </a:lnTo>
                <a:lnTo>
                  <a:pt x="35" y="156"/>
                </a:lnTo>
                <a:lnTo>
                  <a:pt x="36" y="156"/>
                </a:lnTo>
                <a:lnTo>
                  <a:pt x="36" y="157"/>
                </a:lnTo>
                <a:lnTo>
                  <a:pt x="36" y="158"/>
                </a:lnTo>
                <a:lnTo>
                  <a:pt x="37" y="159"/>
                </a:lnTo>
                <a:lnTo>
                  <a:pt x="38" y="159"/>
                </a:lnTo>
                <a:lnTo>
                  <a:pt x="38" y="160"/>
                </a:lnTo>
                <a:lnTo>
                  <a:pt x="38" y="161"/>
                </a:lnTo>
                <a:lnTo>
                  <a:pt x="38" y="163"/>
                </a:lnTo>
                <a:lnTo>
                  <a:pt x="39" y="165"/>
                </a:lnTo>
                <a:lnTo>
                  <a:pt x="39" y="166"/>
                </a:lnTo>
                <a:lnTo>
                  <a:pt x="40" y="166"/>
                </a:lnTo>
                <a:lnTo>
                  <a:pt x="41" y="166"/>
                </a:lnTo>
                <a:lnTo>
                  <a:pt x="42" y="166"/>
                </a:lnTo>
                <a:lnTo>
                  <a:pt x="43" y="166"/>
                </a:lnTo>
                <a:lnTo>
                  <a:pt x="44" y="167"/>
                </a:lnTo>
                <a:lnTo>
                  <a:pt x="45" y="167"/>
                </a:lnTo>
                <a:lnTo>
                  <a:pt x="46" y="167"/>
                </a:lnTo>
                <a:lnTo>
                  <a:pt x="47" y="167"/>
                </a:lnTo>
                <a:lnTo>
                  <a:pt x="48" y="167"/>
                </a:lnTo>
                <a:lnTo>
                  <a:pt x="48" y="168"/>
                </a:lnTo>
                <a:lnTo>
                  <a:pt x="49" y="168"/>
                </a:lnTo>
                <a:lnTo>
                  <a:pt x="50" y="168"/>
                </a:lnTo>
                <a:lnTo>
                  <a:pt x="51" y="169"/>
                </a:lnTo>
                <a:lnTo>
                  <a:pt x="51" y="170"/>
                </a:lnTo>
                <a:lnTo>
                  <a:pt x="52" y="170"/>
                </a:lnTo>
                <a:lnTo>
                  <a:pt x="54" y="170"/>
                </a:lnTo>
                <a:lnTo>
                  <a:pt x="54" y="171"/>
                </a:lnTo>
                <a:lnTo>
                  <a:pt x="55" y="171"/>
                </a:lnTo>
                <a:lnTo>
                  <a:pt x="55" y="172"/>
                </a:lnTo>
                <a:lnTo>
                  <a:pt x="55" y="171"/>
                </a:lnTo>
                <a:lnTo>
                  <a:pt x="56" y="171"/>
                </a:lnTo>
                <a:lnTo>
                  <a:pt x="57" y="171"/>
                </a:lnTo>
                <a:lnTo>
                  <a:pt x="58" y="172"/>
                </a:lnTo>
                <a:lnTo>
                  <a:pt x="59" y="172"/>
                </a:lnTo>
                <a:lnTo>
                  <a:pt x="59" y="173"/>
                </a:lnTo>
                <a:lnTo>
                  <a:pt x="59" y="174"/>
                </a:lnTo>
                <a:lnTo>
                  <a:pt x="60" y="174"/>
                </a:lnTo>
                <a:lnTo>
                  <a:pt x="61" y="174"/>
                </a:lnTo>
                <a:lnTo>
                  <a:pt x="62" y="175"/>
                </a:lnTo>
                <a:lnTo>
                  <a:pt x="63" y="175"/>
                </a:lnTo>
                <a:lnTo>
                  <a:pt x="65" y="176"/>
                </a:lnTo>
                <a:lnTo>
                  <a:pt x="66" y="177"/>
                </a:lnTo>
                <a:lnTo>
                  <a:pt x="66" y="178"/>
                </a:lnTo>
                <a:lnTo>
                  <a:pt x="67" y="179"/>
                </a:lnTo>
                <a:lnTo>
                  <a:pt x="69" y="180"/>
                </a:lnTo>
                <a:lnTo>
                  <a:pt x="69" y="181"/>
                </a:lnTo>
                <a:lnTo>
                  <a:pt x="69" y="182"/>
                </a:lnTo>
                <a:lnTo>
                  <a:pt x="70" y="182"/>
                </a:lnTo>
                <a:lnTo>
                  <a:pt x="70" y="183"/>
                </a:lnTo>
                <a:lnTo>
                  <a:pt x="70" y="186"/>
                </a:lnTo>
                <a:lnTo>
                  <a:pt x="70" y="187"/>
                </a:lnTo>
                <a:close/>
              </a:path>
            </a:pathLst>
          </a:custGeom>
          <a:solidFill>
            <a:srgbClr val="006672"/>
          </a:solidFill>
          <a:ln w="6350">
            <a:noFill/>
            <a:prstDash val="solid"/>
            <a:round/>
            <a:headEnd/>
            <a:tailEnd type="none" w="med" len="med"/>
          </a:ln>
        </p:spPr>
        <p:txBody>
          <a:bodyPr wrap="none" anchor="ctr" anchorCtr="1">
            <a:normAutofit/>
          </a:bodyPr>
          <a:lstStyle/>
          <a:p>
            <a:pPr algn="ctr" fontAlgn="base">
              <a:spcBef>
                <a:spcPct val="0"/>
              </a:spcBef>
              <a:spcAft>
                <a:spcPct val="0"/>
              </a:spcAft>
            </a:pPr>
            <a:endParaRPr lang="en-US" sz="1600" dirty="0">
              <a:solidFill>
                <a:srgbClr val="000000"/>
              </a:solidFill>
            </a:endParaRPr>
          </a:p>
        </p:txBody>
      </p:sp>
      <p:grpSp>
        <p:nvGrpSpPr>
          <p:cNvPr id="149" name="Group 4"/>
          <p:cNvGrpSpPr>
            <a:grpSpLocks noChangeAspect="1"/>
          </p:cNvGrpSpPr>
          <p:nvPr/>
        </p:nvGrpSpPr>
        <p:grpSpPr bwMode="auto">
          <a:xfrm>
            <a:off x="5625669" y="4833828"/>
            <a:ext cx="841135" cy="808182"/>
            <a:chOff x="-401" y="1563"/>
            <a:chExt cx="538" cy="560"/>
          </a:xfrm>
        </p:grpSpPr>
        <p:sp>
          <p:nvSpPr>
            <p:cNvPr id="150" name="Freeform 5"/>
            <p:cNvSpPr>
              <a:spLocks/>
            </p:cNvSpPr>
            <p:nvPr/>
          </p:nvSpPr>
          <p:spPr bwMode="auto">
            <a:xfrm>
              <a:off x="-401" y="2016"/>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6"/>
            <p:cNvSpPr>
              <a:spLocks/>
            </p:cNvSpPr>
            <p:nvPr/>
          </p:nvSpPr>
          <p:spPr bwMode="auto">
            <a:xfrm>
              <a:off x="-169" y="1905"/>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7"/>
            <p:cNvSpPr>
              <a:spLocks/>
            </p:cNvSpPr>
            <p:nvPr/>
          </p:nvSpPr>
          <p:spPr bwMode="auto">
            <a:xfrm>
              <a:off x="-401" y="1851"/>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8"/>
            <p:cNvSpPr>
              <a:spLocks/>
            </p:cNvSpPr>
            <p:nvPr/>
          </p:nvSpPr>
          <p:spPr bwMode="auto">
            <a:xfrm>
              <a:off x="-401" y="1943"/>
              <a:ext cx="232" cy="107"/>
            </a:xfrm>
            <a:custGeom>
              <a:avLst/>
              <a:gdLst>
                <a:gd name="T0" fmla="*/ 232 w 232"/>
                <a:gd name="T1" fmla="*/ 107 h 107"/>
                <a:gd name="T2" fmla="*/ 0 w 232"/>
                <a:gd name="T3" fmla="*/ 54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4"/>
                  </a:lnTo>
                  <a:lnTo>
                    <a:pt x="0" y="0"/>
                  </a:lnTo>
                  <a:lnTo>
                    <a:pt x="232" y="54"/>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9"/>
            <p:cNvSpPr>
              <a:spLocks/>
            </p:cNvSpPr>
            <p:nvPr/>
          </p:nvSpPr>
          <p:spPr bwMode="auto">
            <a:xfrm>
              <a:off x="-169" y="1832"/>
              <a:ext cx="306" cy="218"/>
            </a:xfrm>
            <a:custGeom>
              <a:avLst/>
              <a:gdLst>
                <a:gd name="T0" fmla="*/ 0 w 306"/>
                <a:gd name="T1" fmla="*/ 218 h 218"/>
                <a:gd name="T2" fmla="*/ 306 w 306"/>
                <a:gd name="T3" fmla="*/ 55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5"/>
                  </a:lnTo>
                  <a:lnTo>
                    <a:pt x="306" y="0"/>
                  </a:lnTo>
                  <a:lnTo>
                    <a:pt x="0" y="165"/>
                  </a:lnTo>
                  <a:lnTo>
                    <a:pt x="0" y="218"/>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0"/>
            <p:cNvSpPr>
              <a:spLocks/>
            </p:cNvSpPr>
            <p:nvPr/>
          </p:nvSpPr>
          <p:spPr bwMode="auto">
            <a:xfrm>
              <a:off x="-401" y="1779"/>
              <a:ext cx="538" cy="218"/>
            </a:xfrm>
            <a:custGeom>
              <a:avLst/>
              <a:gdLst>
                <a:gd name="T0" fmla="*/ 0 w 538"/>
                <a:gd name="T1" fmla="*/ 164 h 218"/>
                <a:gd name="T2" fmla="*/ 232 w 538"/>
                <a:gd name="T3" fmla="*/ 218 h 218"/>
                <a:gd name="T4" fmla="*/ 538 w 538"/>
                <a:gd name="T5" fmla="*/ 53 h 218"/>
                <a:gd name="T6" fmla="*/ 308 w 538"/>
                <a:gd name="T7" fmla="*/ 0 h 218"/>
                <a:gd name="T8" fmla="*/ 0 w 538"/>
                <a:gd name="T9" fmla="*/ 164 h 218"/>
              </a:gdLst>
              <a:ahLst/>
              <a:cxnLst>
                <a:cxn ang="0">
                  <a:pos x="T0" y="T1"/>
                </a:cxn>
                <a:cxn ang="0">
                  <a:pos x="T2" y="T3"/>
                </a:cxn>
                <a:cxn ang="0">
                  <a:pos x="T4" y="T5"/>
                </a:cxn>
                <a:cxn ang="0">
                  <a:pos x="T6" y="T7"/>
                </a:cxn>
                <a:cxn ang="0">
                  <a:pos x="T8" y="T9"/>
                </a:cxn>
              </a:cxnLst>
              <a:rect l="0" t="0" r="r" b="b"/>
              <a:pathLst>
                <a:path w="538" h="218">
                  <a:moveTo>
                    <a:pt x="0" y="164"/>
                  </a:moveTo>
                  <a:lnTo>
                    <a:pt x="232" y="218"/>
                  </a:lnTo>
                  <a:lnTo>
                    <a:pt x="538" y="53"/>
                  </a:lnTo>
                  <a:lnTo>
                    <a:pt x="308" y="0"/>
                  </a:lnTo>
                  <a:lnTo>
                    <a:pt x="0" y="164"/>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1"/>
            <p:cNvSpPr>
              <a:spLocks/>
            </p:cNvSpPr>
            <p:nvPr/>
          </p:nvSpPr>
          <p:spPr bwMode="auto">
            <a:xfrm>
              <a:off x="-401" y="1871"/>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2"/>
            <p:cNvSpPr>
              <a:spLocks/>
            </p:cNvSpPr>
            <p:nvPr/>
          </p:nvSpPr>
          <p:spPr bwMode="auto">
            <a:xfrm>
              <a:off x="-169" y="1759"/>
              <a:ext cx="306" cy="219"/>
            </a:xfrm>
            <a:custGeom>
              <a:avLst/>
              <a:gdLst>
                <a:gd name="T0" fmla="*/ 0 w 306"/>
                <a:gd name="T1" fmla="*/ 219 h 219"/>
                <a:gd name="T2" fmla="*/ 306 w 306"/>
                <a:gd name="T3" fmla="*/ 54 h 219"/>
                <a:gd name="T4" fmla="*/ 306 w 306"/>
                <a:gd name="T5" fmla="*/ 0 h 219"/>
                <a:gd name="T6" fmla="*/ 0 w 306"/>
                <a:gd name="T7" fmla="*/ 165 h 219"/>
                <a:gd name="T8" fmla="*/ 0 w 306"/>
                <a:gd name="T9" fmla="*/ 219 h 219"/>
              </a:gdLst>
              <a:ahLst/>
              <a:cxnLst>
                <a:cxn ang="0">
                  <a:pos x="T0" y="T1"/>
                </a:cxn>
                <a:cxn ang="0">
                  <a:pos x="T2" y="T3"/>
                </a:cxn>
                <a:cxn ang="0">
                  <a:pos x="T4" y="T5"/>
                </a:cxn>
                <a:cxn ang="0">
                  <a:pos x="T6" y="T7"/>
                </a:cxn>
                <a:cxn ang="0">
                  <a:pos x="T8" y="T9"/>
                </a:cxn>
              </a:cxnLst>
              <a:rect l="0" t="0" r="r" b="b"/>
              <a:pathLst>
                <a:path w="306" h="219">
                  <a:moveTo>
                    <a:pt x="0" y="219"/>
                  </a:moveTo>
                  <a:lnTo>
                    <a:pt x="306" y="54"/>
                  </a:lnTo>
                  <a:lnTo>
                    <a:pt x="306" y="0"/>
                  </a:lnTo>
                  <a:lnTo>
                    <a:pt x="0" y="165"/>
                  </a:lnTo>
                  <a:lnTo>
                    <a:pt x="0" y="219"/>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3"/>
            <p:cNvSpPr>
              <a:spLocks/>
            </p:cNvSpPr>
            <p:nvPr/>
          </p:nvSpPr>
          <p:spPr bwMode="auto">
            <a:xfrm>
              <a:off x="-401" y="1706"/>
              <a:ext cx="538" cy="218"/>
            </a:xfrm>
            <a:custGeom>
              <a:avLst/>
              <a:gdLst>
                <a:gd name="T0" fmla="*/ 0 w 538"/>
                <a:gd name="T1" fmla="*/ 165 h 218"/>
                <a:gd name="T2" fmla="*/ 232 w 538"/>
                <a:gd name="T3" fmla="*/ 218 h 218"/>
                <a:gd name="T4" fmla="*/ 538 w 538"/>
                <a:gd name="T5" fmla="*/ 53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3"/>
                  </a:lnTo>
                  <a:lnTo>
                    <a:pt x="308" y="0"/>
                  </a:lnTo>
                  <a:lnTo>
                    <a:pt x="0" y="165"/>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4"/>
            <p:cNvSpPr>
              <a:spLocks/>
            </p:cNvSpPr>
            <p:nvPr/>
          </p:nvSpPr>
          <p:spPr bwMode="auto">
            <a:xfrm>
              <a:off x="-401" y="1798"/>
              <a:ext cx="232" cy="107"/>
            </a:xfrm>
            <a:custGeom>
              <a:avLst/>
              <a:gdLst>
                <a:gd name="T0" fmla="*/ 232 w 232"/>
                <a:gd name="T1" fmla="*/ 107 h 107"/>
                <a:gd name="T2" fmla="*/ 0 w 232"/>
                <a:gd name="T3" fmla="*/ 53 h 107"/>
                <a:gd name="T4" fmla="*/ 0 w 232"/>
                <a:gd name="T5" fmla="*/ 0 h 107"/>
                <a:gd name="T6" fmla="*/ 232 w 232"/>
                <a:gd name="T7" fmla="*/ 53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3"/>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5"/>
            <p:cNvSpPr>
              <a:spLocks/>
            </p:cNvSpPr>
            <p:nvPr/>
          </p:nvSpPr>
          <p:spPr bwMode="auto">
            <a:xfrm>
              <a:off x="-169" y="1687"/>
              <a:ext cx="306" cy="218"/>
            </a:xfrm>
            <a:custGeom>
              <a:avLst/>
              <a:gdLst>
                <a:gd name="T0" fmla="*/ 0 w 306"/>
                <a:gd name="T1" fmla="*/ 218 h 218"/>
                <a:gd name="T2" fmla="*/ 306 w 306"/>
                <a:gd name="T3" fmla="*/ 53 h 218"/>
                <a:gd name="T4" fmla="*/ 306 w 306"/>
                <a:gd name="T5" fmla="*/ 0 h 218"/>
                <a:gd name="T6" fmla="*/ 0 w 306"/>
                <a:gd name="T7" fmla="*/ 164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4"/>
                  </a:lnTo>
                  <a:lnTo>
                    <a:pt x="0" y="218"/>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6"/>
            <p:cNvSpPr>
              <a:spLocks/>
            </p:cNvSpPr>
            <p:nvPr/>
          </p:nvSpPr>
          <p:spPr bwMode="auto">
            <a:xfrm>
              <a:off x="-401" y="1633"/>
              <a:ext cx="538" cy="218"/>
            </a:xfrm>
            <a:custGeom>
              <a:avLst/>
              <a:gdLst>
                <a:gd name="T0" fmla="*/ 0 w 538"/>
                <a:gd name="T1" fmla="*/ 165 h 218"/>
                <a:gd name="T2" fmla="*/ 232 w 538"/>
                <a:gd name="T3" fmla="*/ 218 h 218"/>
                <a:gd name="T4" fmla="*/ 538 w 538"/>
                <a:gd name="T5" fmla="*/ 54 h 218"/>
                <a:gd name="T6" fmla="*/ 308 w 538"/>
                <a:gd name="T7" fmla="*/ 0 h 218"/>
                <a:gd name="T8" fmla="*/ 0 w 538"/>
                <a:gd name="T9" fmla="*/ 165 h 218"/>
              </a:gdLst>
              <a:ahLst/>
              <a:cxnLst>
                <a:cxn ang="0">
                  <a:pos x="T0" y="T1"/>
                </a:cxn>
                <a:cxn ang="0">
                  <a:pos x="T2" y="T3"/>
                </a:cxn>
                <a:cxn ang="0">
                  <a:pos x="T4" y="T5"/>
                </a:cxn>
                <a:cxn ang="0">
                  <a:pos x="T6" y="T7"/>
                </a:cxn>
                <a:cxn ang="0">
                  <a:pos x="T8" y="T9"/>
                </a:cxn>
              </a:cxnLst>
              <a:rect l="0" t="0" r="r" b="b"/>
              <a:pathLst>
                <a:path w="538" h="218">
                  <a:moveTo>
                    <a:pt x="0" y="165"/>
                  </a:moveTo>
                  <a:lnTo>
                    <a:pt x="232" y="218"/>
                  </a:lnTo>
                  <a:lnTo>
                    <a:pt x="538" y="54"/>
                  </a:lnTo>
                  <a:lnTo>
                    <a:pt x="308" y="0"/>
                  </a:lnTo>
                  <a:lnTo>
                    <a:pt x="0" y="165"/>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7"/>
            <p:cNvSpPr>
              <a:spLocks/>
            </p:cNvSpPr>
            <p:nvPr/>
          </p:nvSpPr>
          <p:spPr bwMode="auto">
            <a:xfrm>
              <a:off x="-401" y="1728"/>
              <a:ext cx="232" cy="107"/>
            </a:xfrm>
            <a:custGeom>
              <a:avLst/>
              <a:gdLst>
                <a:gd name="T0" fmla="*/ 232 w 232"/>
                <a:gd name="T1" fmla="*/ 107 h 107"/>
                <a:gd name="T2" fmla="*/ 0 w 232"/>
                <a:gd name="T3" fmla="*/ 53 h 107"/>
                <a:gd name="T4" fmla="*/ 0 w 232"/>
                <a:gd name="T5" fmla="*/ 0 h 107"/>
                <a:gd name="T6" fmla="*/ 232 w 232"/>
                <a:gd name="T7" fmla="*/ 54 h 107"/>
                <a:gd name="T8" fmla="*/ 232 w 232"/>
                <a:gd name="T9" fmla="*/ 107 h 107"/>
              </a:gdLst>
              <a:ahLst/>
              <a:cxnLst>
                <a:cxn ang="0">
                  <a:pos x="T0" y="T1"/>
                </a:cxn>
                <a:cxn ang="0">
                  <a:pos x="T2" y="T3"/>
                </a:cxn>
                <a:cxn ang="0">
                  <a:pos x="T4" y="T5"/>
                </a:cxn>
                <a:cxn ang="0">
                  <a:pos x="T6" y="T7"/>
                </a:cxn>
                <a:cxn ang="0">
                  <a:pos x="T8" y="T9"/>
                </a:cxn>
              </a:cxnLst>
              <a:rect l="0" t="0" r="r" b="b"/>
              <a:pathLst>
                <a:path w="232" h="107">
                  <a:moveTo>
                    <a:pt x="232" y="107"/>
                  </a:moveTo>
                  <a:lnTo>
                    <a:pt x="0" y="53"/>
                  </a:lnTo>
                  <a:lnTo>
                    <a:pt x="0" y="0"/>
                  </a:lnTo>
                  <a:lnTo>
                    <a:pt x="232" y="54"/>
                  </a:lnTo>
                  <a:lnTo>
                    <a:pt x="232" y="107"/>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8"/>
            <p:cNvSpPr>
              <a:spLocks/>
            </p:cNvSpPr>
            <p:nvPr/>
          </p:nvSpPr>
          <p:spPr bwMode="auto">
            <a:xfrm>
              <a:off x="-169" y="1617"/>
              <a:ext cx="306" cy="218"/>
            </a:xfrm>
            <a:custGeom>
              <a:avLst/>
              <a:gdLst>
                <a:gd name="T0" fmla="*/ 0 w 306"/>
                <a:gd name="T1" fmla="*/ 218 h 218"/>
                <a:gd name="T2" fmla="*/ 306 w 306"/>
                <a:gd name="T3" fmla="*/ 53 h 218"/>
                <a:gd name="T4" fmla="*/ 306 w 306"/>
                <a:gd name="T5" fmla="*/ 0 h 218"/>
                <a:gd name="T6" fmla="*/ 0 w 306"/>
                <a:gd name="T7" fmla="*/ 165 h 218"/>
                <a:gd name="T8" fmla="*/ 0 w 306"/>
                <a:gd name="T9" fmla="*/ 218 h 218"/>
              </a:gdLst>
              <a:ahLst/>
              <a:cxnLst>
                <a:cxn ang="0">
                  <a:pos x="T0" y="T1"/>
                </a:cxn>
                <a:cxn ang="0">
                  <a:pos x="T2" y="T3"/>
                </a:cxn>
                <a:cxn ang="0">
                  <a:pos x="T4" y="T5"/>
                </a:cxn>
                <a:cxn ang="0">
                  <a:pos x="T6" y="T7"/>
                </a:cxn>
                <a:cxn ang="0">
                  <a:pos x="T8" y="T9"/>
                </a:cxn>
              </a:cxnLst>
              <a:rect l="0" t="0" r="r" b="b"/>
              <a:pathLst>
                <a:path w="306" h="218">
                  <a:moveTo>
                    <a:pt x="0" y="218"/>
                  </a:moveTo>
                  <a:lnTo>
                    <a:pt x="306" y="53"/>
                  </a:lnTo>
                  <a:lnTo>
                    <a:pt x="306" y="0"/>
                  </a:lnTo>
                  <a:lnTo>
                    <a:pt x="0" y="165"/>
                  </a:lnTo>
                  <a:lnTo>
                    <a:pt x="0" y="218"/>
                  </a:lnTo>
                  <a:close/>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9"/>
            <p:cNvSpPr>
              <a:spLocks/>
            </p:cNvSpPr>
            <p:nvPr/>
          </p:nvSpPr>
          <p:spPr bwMode="auto">
            <a:xfrm>
              <a:off x="-401" y="1563"/>
              <a:ext cx="538" cy="219"/>
            </a:xfrm>
            <a:custGeom>
              <a:avLst/>
              <a:gdLst>
                <a:gd name="T0" fmla="*/ 0 w 538"/>
                <a:gd name="T1" fmla="*/ 165 h 219"/>
                <a:gd name="T2" fmla="*/ 232 w 538"/>
                <a:gd name="T3" fmla="*/ 219 h 219"/>
                <a:gd name="T4" fmla="*/ 538 w 538"/>
                <a:gd name="T5" fmla="*/ 54 h 219"/>
                <a:gd name="T6" fmla="*/ 308 w 538"/>
                <a:gd name="T7" fmla="*/ 0 h 219"/>
                <a:gd name="T8" fmla="*/ 0 w 538"/>
                <a:gd name="T9" fmla="*/ 165 h 219"/>
              </a:gdLst>
              <a:ahLst/>
              <a:cxnLst>
                <a:cxn ang="0">
                  <a:pos x="T0" y="T1"/>
                </a:cxn>
                <a:cxn ang="0">
                  <a:pos x="T2" y="T3"/>
                </a:cxn>
                <a:cxn ang="0">
                  <a:pos x="T4" y="T5"/>
                </a:cxn>
                <a:cxn ang="0">
                  <a:pos x="T6" y="T7"/>
                </a:cxn>
                <a:cxn ang="0">
                  <a:pos x="T8" y="T9"/>
                </a:cxn>
              </a:cxnLst>
              <a:rect l="0" t="0" r="r" b="b"/>
              <a:pathLst>
                <a:path w="538" h="219">
                  <a:moveTo>
                    <a:pt x="0" y="165"/>
                  </a:moveTo>
                  <a:lnTo>
                    <a:pt x="232" y="219"/>
                  </a:lnTo>
                  <a:lnTo>
                    <a:pt x="538" y="54"/>
                  </a:lnTo>
                  <a:lnTo>
                    <a:pt x="308" y="0"/>
                  </a:lnTo>
                  <a:lnTo>
                    <a:pt x="0" y="165"/>
                  </a:ln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20"/>
            <p:cNvSpPr>
              <a:spLocks noEditPoints="1"/>
            </p:cNvSpPr>
            <p:nvPr/>
          </p:nvSpPr>
          <p:spPr bwMode="auto">
            <a:xfrm>
              <a:off x="-211" y="1633"/>
              <a:ext cx="171" cy="71"/>
            </a:xfrm>
            <a:custGeom>
              <a:avLst/>
              <a:gdLst>
                <a:gd name="T0" fmla="*/ 32 w 110"/>
                <a:gd name="T1" fmla="*/ 25 h 46"/>
                <a:gd name="T2" fmla="*/ 42 w 110"/>
                <a:gd name="T3" fmla="*/ 21 h 46"/>
                <a:gd name="T4" fmla="*/ 21 w 110"/>
                <a:gd name="T5" fmla="*/ 15 h 46"/>
                <a:gd name="T6" fmla="*/ 26 w 110"/>
                <a:gd name="T7" fmla="*/ 24 h 46"/>
                <a:gd name="T8" fmla="*/ 32 w 110"/>
                <a:gd name="T9" fmla="*/ 25 h 46"/>
                <a:gd name="T10" fmla="*/ 87 w 110"/>
                <a:gd name="T11" fmla="*/ 30 h 46"/>
                <a:gd name="T12" fmla="*/ 83 w 110"/>
                <a:gd name="T13" fmla="*/ 19 h 46"/>
                <a:gd name="T14" fmla="*/ 77 w 110"/>
                <a:gd name="T15" fmla="*/ 18 h 46"/>
                <a:gd name="T16" fmla="*/ 65 w 110"/>
                <a:gd name="T17" fmla="*/ 23 h 46"/>
                <a:gd name="T18" fmla="*/ 87 w 110"/>
                <a:gd name="T19" fmla="*/ 30 h 46"/>
                <a:gd name="T20" fmla="*/ 95 w 110"/>
                <a:gd name="T21" fmla="*/ 33 h 46"/>
                <a:gd name="T22" fmla="*/ 110 w 110"/>
                <a:gd name="T23" fmla="*/ 38 h 46"/>
                <a:gd name="T24" fmla="*/ 104 w 110"/>
                <a:gd name="T25" fmla="*/ 41 h 46"/>
                <a:gd name="T26" fmla="*/ 91 w 110"/>
                <a:gd name="T27" fmla="*/ 37 h 46"/>
                <a:gd name="T28" fmla="*/ 70 w 110"/>
                <a:gd name="T29" fmla="*/ 46 h 46"/>
                <a:gd name="T30" fmla="*/ 59 w 110"/>
                <a:gd name="T31" fmla="*/ 44 h 46"/>
                <a:gd name="T32" fmla="*/ 53 w 110"/>
                <a:gd name="T33" fmla="*/ 36 h 46"/>
                <a:gd name="T34" fmla="*/ 60 w 110"/>
                <a:gd name="T35" fmla="*/ 34 h 46"/>
                <a:gd name="T36" fmla="*/ 65 w 110"/>
                <a:gd name="T37" fmla="*/ 34 h 46"/>
                <a:gd name="T38" fmla="*/ 69 w 110"/>
                <a:gd name="T39" fmla="*/ 41 h 46"/>
                <a:gd name="T40" fmla="*/ 69 w 110"/>
                <a:gd name="T41" fmla="*/ 41 h 46"/>
                <a:gd name="T42" fmla="*/ 83 w 110"/>
                <a:gd name="T43" fmla="*/ 34 h 46"/>
                <a:gd name="T44" fmla="*/ 59 w 110"/>
                <a:gd name="T45" fmla="*/ 27 h 46"/>
                <a:gd name="T46" fmla="*/ 36 w 110"/>
                <a:gd name="T47" fmla="*/ 34 h 46"/>
                <a:gd name="T48" fmla="*/ 24 w 110"/>
                <a:gd name="T49" fmla="*/ 32 h 46"/>
                <a:gd name="T50" fmla="*/ 13 w 110"/>
                <a:gd name="T51" fmla="*/ 12 h 46"/>
                <a:gd name="T52" fmla="*/ 0 w 110"/>
                <a:gd name="T53" fmla="*/ 8 h 46"/>
                <a:gd name="T54" fmla="*/ 6 w 110"/>
                <a:gd name="T55" fmla="*/ 4 h 46"/>
                <a:gd name="T56" fmla="*/ 16 w 110"/>
                <a:gd name="T57" fmla="*/ 8 h 46"/>
                <a:gd name="T58" fmla="*/ 38 w 110"/>
                <a:gd name="T59" fmla="*/ 0 h 46"/>
                <a:gd name="T60" fmla="*/ 46 w 110"/>
                <a:gd name="T61" fmla="*/ 2 h 46"/>
                <a:gd name="T62" fmla="*/ 52 w 110"/>
                <a:gd name="T63" fmla="*/ 8 h 46"/>
                <a:gd name="T64" fmla="*/ 45 w 110"/>
                <a:gd name="T65" fmla="*/ 11 h 46"/>
                <a:gd name="T66" fmla="*/ 40 w 110"/>
                <a:gd name="T67" fmla="*/ 10 h 46"/>
                <a:gd name="T68" fmla="*/ 37 w 110"/>
                <a:gd name="T69" fmla="*/ 4 h 46"/>
                <a:gd name="T70" fmla="*/ 24 w 110"/>
                <a:gd name="T71" fmla="*/ 10 h 46"/>
                <a:gd name="T72" fmla="*/ 48 w 110"/>
                <a:gd name="T73" fmla="*/ 18 h 46"/>
                <a:gd name="T74" fmla="*/ 73 w 110"/>
                <a:gd name="T75" fmla="*/ 9 h 46"/>
                <a:gd name="T76" fmla="*/ 86 w 110"/>
                <a:gd name="T77" fmla="*/ 11 h 46"/>
                <a:gd name="T78" fmla="*/ 95 w 110"/>
                <a:gd name="T79"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46">
                  <a:moveTo>
                    <a:pt x="32" y="25"/>
                  </a:moveTo>
                  <a:cubicBezTo>
                    <a:pt x="35" y="25"/>
                    <a:pt x="39" y="24"/>
                    <a:pt x="42" y="21"/>
                  </a:cubicBezTo>
                  <a:cubicBezTo>
                    <a:pt x="21" y="15"/>
                    <a:pt x="21" y="15"/>
                    <a:pt x="21" y="15"/>
                  </a:cubicBezTo>
                  <a:cubicBezTo>
                    <a:pt x="18" y="19"/>
                    <a:pt x="20" y="22"/>
                    <a:pt x="26" y="24"/>
                  </a:cubicBezTo>
                  <a:cubicBezTo>
                    <a:pt x="28" y="25"/>
                    <a:pt x="30" y="25"/>
                    <a:pt x="32" y="25"/>
                  </a:cubicBezTo>
                  <a:moveTo>
                    <a:pt x="87" y="30"/>
                  </a:moveTo>
                  <a:cubicBezTo>
                    <a:pt x="91" y="25"/>
                    <a:pt x="89" y="21"/>
                    <a:pt x="83" y="19"/>
                  </a:cubicBezTo>
                  <a:cubicBezTo>
                    <a:pt x="81" y="19"/>
                    <a:pt x="79" y="18"/>
                    <a:pt x="77" y="18"/>
                  </a:cubicBezTo>
                  <a:cubicBezTo>
                    <a:pt x="73" y="18"/>
                    <a:pt x="69" y="20"/>
                    <a:pt x="65" y="23"/>
                  </a:cubicBezTo>
                  <a:lnTo>
                    <a:pt x="87" y="30"/>
                  </a:lnTo>
                  <a:close/>
                  <a:moveTo>
                    <a:pt x="95" y="33"/>
                  </a:moveTo>
                  <a:cubicBezTo>
                    <a:pt x="110" y="38"/>
                    <a:pt x="110" y="38"/>
                    <a:pt x="110" y="38"/>
                  </a:cubicBezTo>
                  <a:cubicBezTo>
                    <a:pt x="104" y="41"/>
                    <a:pt x="104" y="41"/>
                    <a:pt x="104" y="41"/>
                  </a:cubicBezTo>
                  <a:cubicBezTo>
                    <a:pt x="91" y="37"/>
                    <a:pt x="91" y="37"/>
                    <a:pt x="91" y="37"/>
                  </a:cubicBezTo>
                  <a:cubicBezTo>
                    <a:pt x="85" y="43"/>
                    <a:pt x="78" y="46"/>
                    <a:pt x="70" y="46"/>
                  </a:cubicBezTo>
                  <a:cubicBezTo>
                    <a:pt x="66" y="46"/>
                    <a:pt x="62" y="45"/>
                    <a:pt x="59" y="44"/>
                  </a:cubicBezTo>
                  <a:cubicBezTo>
                    <a:pt x="53" y="42"/>
                    <a:pt x="50" y="39"/>
                    <a:pt x="53" y="36"/>
                  </a:cubicBezTo>
                  <a:cubicBezTo>
                    <a:pt x="54" y="35"/>
                    <a:pt x="57" y="34"/>
                    <a:pt x="60" y="34"/>
                  </a:cubicBezTo>
                  <a:cubicBezTo>
                    <a:pt x="61" y="34"/>
                    <a:pt x="63" y="34"/>
                    <a:pt x="65" y="34"/>
                  </a:cubicBezTo>
                  <a:cubicBezTo>
                    <a:pt x="70" y="36"/>
                    <a:pt x="71" y="38"/>
                    <a:pt x="69" y="41"/>
                  </a:cubicBezTo>
                  <a:cubicBezTo>
                    <a:pt x="69" y="41"/>
                    <a:pt x="69" y="41"/>
                    <a:pt x="69" y="41"/>
                  </a:cubicBezTo>
                  <a:cubicBezTo>
                    <a:pt x="75" y="40"/>
                    <a:pt x="79" y="38"/>
                    <a:pt x="83" y="34"/>
                  </a:cubicBezTo>
                  <a:cubicBezTo>
                    <a:pt x="59" y="27"/>
                    <a:pt x="59" y="27"/>
                    <a:pt x="59" y="27"/>
                  </a:cubicBezTo>
                  <a:cubicBezTo>
                    <a:pt x="51" y="32"/>
                    <a:pt x="44" y="34"/>
                    <a:pt x="36" y="34"/>
                  </a:cubicBezTo>
                  <a:cubicBezTo>
                    <a:pt x="32" y="34"/>
                    <a:pt x="28" y="34"/>
                    <a:pt x="24" y="32"/>
                  </a:cubicBezTo>
                  <a:cubicBezTo>
                    <a:pt x="11" y="28"/>
                    <a:pt x="7" y="21"/>
                    <a:pt x="13" y="12"/>
                  </a:cubicBezTo>
                  <a:cubicBezTo>
                    <a:pt x="0" y="8"/>
                    <a:pt x="0" y="8"/>
                    <a:pt x="0" y="8"/>
                  </a:cubicBezTo>
                  <a:cubicBezTo>
                    <a:pt x="6" y="4"/>
                    <a:pt x="6" y="4"/>
                    <a:pt x="6" y="4"/>
                  </a:cubicBezTo>
                  <a:cubicBezTo>
                    <a:pt x="16" y="8"/>
                    <a:pt x="16" y="8"/>
                    <a:pt x="16" y="8"/>
                  </a:cubicBezTo>
                  <a:cubicBezTo>
                    <a:pt x="22" y="2"/>
                    <a:pt x="30" y="0"/>
                    <a:pt x="38" y="0"/>
                  </a:cubicBezTo>
                  <a:cubicBezTo>
                    <a:pt x="41" y="0"/>
                    <a:pt x="44" y="1"/>
                    <a:pt x="46" y="2"/>
                  </a:cubicBezTo>
                  <a:cubicBezTo>
                    <a:pt x="52" y="3"/>
                    <a:pt x="54" y="6"/>
                    <a:pt x="52" y="8"/>
                  </a:cubicBezTo>
                  <a:cubicBezTo>
                    <a:pt x="50" y="10"/>
                    <a:pt x="48" y="11"/>
                    <a:pt x="45" y="11"/>
                  </a:cubicBezTo>
                  <a:cubicBezTo>
                    <a:pt x="43" y="11"/>
                    <a:pt x="42" y="11"/>
                    <a:pt x="40" y="10"/>
                  </a:cubicBezTo>
                  <a:cubicBezTo>
                    <a:pt x="36" y="9"/>
                    <a:pt x="35" y="7"/>
                    <a:pt x="37" y="4"/>
                  </a:cubicBezTo>
                  <a:cubicBezTo>
                    <a:pt x="31" y="5"/>
                    <a:pt x="27" y="7"/>
                    <a:pt x="24" y="10"/>
                  </a:cubicBezTo>
                  <a:cubicBezTo>
                    <a:pt x="48" y="18"/>
                    <a:pt x="48" y="18"/>
                    <a:pt x="48" y="18"/>
                  </a:cubicBezTo>
                  <a:cubicBezTo>
                    <a:pt x="57" y="12"/>
                    <a:pt x="65" y="10"/>
                    <a:pt x="73" y="9"/>
                  </a:cubicBezTo>
                  <a:cubicBezTo>
                    <a:pt x="77" y="9"/>
                    <a:pt x="81" y="9"/>
                    <a:pt x="86" y="11"/>
                  </a:cubicBezTo>
                  <a:cubicBezTo>
                    <a:pt x="98" y="15"/>
                    <a:pt x="102" y="24"/>
                    <a:pt x="95" y="33"/>
                  </a:cubicBezTo>
                </a:path>
              </a:pathLst>
            </a:custGeom>
            <a:solidFill>
              <a:srgbClr val="7677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767794"/>
                </a:solidFill>
              </a:endParaRPr>
            </a:p>
          </p:txBody>
        </p:sp>
      </p:grpSp>
      <p:sp>
        <p:nvSpPr>
          <p:cNvPr id="166" name="D1430"/>
          <p:cNvSpPr>
            <a:spLocks/>
          </p:cNvSpPr>
          <p:nvPr/>
        </p:nvSpPr>
        <p:spPr bwMode="gray">
          <a:xfrm>
            <a:off x="7237974" y="1396541"/>
            <a:ext cx="1170670" cy="715636"/>
          </a:xfrm>
          <a:custGeom>
            <a:avLst/>
            <a:gdLst>
              <a:gd name="T0" fmla="*/ 38 w 791"/>
              <a:gd name="T1" fmla="*/ 196 h 406"/>
              <a:gd name="T2" fmla="*/ 75 w 791"/>
              <a:gd name="T3" fmla="*/ 216 h 406"/>
              <a:gd name="T4" fmla="*/ 97 w 791"/>
              <a:gd name="T5" fmla="*/ 258 h 406"/>
              <a:gd name="T6" fmla="*/ 121 w 791"/>
              <a:gd name="T7" fmla="*/ 285 h 406"/>
              <a:gd name="T8" fmla="*/ 137 w 791"/>
              <a:gd name="T9" fmla="*/ 304 h 406"/>
              <a:gd name="T10" fmla="*/ 164 w 791"/>
              <a:gd name="T11" fmla="*/ 316 h 406"/>
              <a:gd name="T12" fmla="*/ 426 w 791"/>
              <a:gd name="T13" fmla="*/ 320 h 406"/>
              <a:gd name="T14" fmla="*/ 476 w 791"/>
              <a:gd name="T15" fmla="*/ 336 h 406"/>
              <a:gd name="T16" fmla="*/ 524 w 791"/>
              <a:gd name="T17" fmla="*/ 354 h 406"/>
              <a:gd name="T18" fmla="*/ 564 w 791"/>
              <a:gd name="T19" fmla="*/ 376 h 406"/>
              <a:gd name="T20" fmla="*/ 538 w 791"/>
              <a:gd name="T21" fmla="*/ 402 h 406"/>
              <a:gd name="T22" fmla="*/ 586 w 791"/>
              <a:gd name="T23" fmla="*/ 383 h 406"/>
              <a:gd name="T24" fmla="*/ 654 w 791"/>
              <a:gd name="T25" fmla="*/ 362 h 406"/>
              <a:gd name="T26" fmla="*/ 683 w 791"/>
              <a:gd name="T27" fmla="*/ 370 h 406"/>
              <a:gd name="T28" fmla="*/ 694 w 791"/>
              <a:gd name="T29" fmla="*/ 379 h 406"/>
              <a:gd name="T30" fmla="*/ 740 w 791"/>
              <a:gd name="T31" fmla="*/ 368 h 406"/>
              <a:gd name="T32" fmla="*/ 694 w 791"/>
              <a:gd name="T33" fmla="*/ 337 h 406"/>
              <a:gd name="T34" fmla="*/ 651 w 791"/>
              <a:gd name="T35" fmla="*/ 349 h 406"/>
              <a:gd name="T36" fmla="*/ 733 w 791"/>
              <a:gd name="T37" fmla="*/ 309 h 406"/>
              <a:gd name="T38" fmla="*/ 784 w 791"/>
              <a:gd name="T39" fmla="*/ 273 h 406"/>
              <a:gd name="T40" fmla="*/ 747 w 791"/>
              <a:gd name="T41" fmla="*/ 269 h 406"/>
              <a:gd name="T42" fmla="*/ 758 w 791"/>
              <a:gd name="T43" fmla="*/ 248 h 406"/>
              <a:gd name="T44" fmla="*/ 728 w 791"/>
              <a:gd name="T45" fmla="*/ 226 h 406"/>
              <a:gd name="T46" fmla="*/ 722 w 791"/>
              <a:gd name="T47" fmla="*/ 203 h 406"/>
              <a:gd name="T48" fmla="*/ 705 w 791"/>
              <a:gd name="T49" fmla="*/ 179 h 406"/>
              <a:gd name="T50" fmla="*/ 673 w 791"/>
              <a:gd name="T51" fmla="*/ 210 h 406"/>
              <a:gd name="T52" fmla="*/ 662 w 791"/>
              <a:gd name="T53" fmla="*/ 190 h 406"/>
              <a:gd name="T54" fmla="*/ 648 w 791"/>
              <a:gd name="T55" fmla="*/ 170 h 406"/>
              <a:gd name="T56" fmla="*/ 613 w 791"/>
              <a:gd name="T57" fmla="*/ 153 h 406"/>
              <a:gd name="T58" fmla="*/ 583 w 791"/>
              <a:gd name="T59" fmla="*/ 173 h 406"/>
              <a:gd name="T60" fmla="*/ 575 w 791"/>
              <a:gd name="T61" fmla="*/ 200 h 406"/>
              <a:gd name="T62" fmla="*/ 582 w 791"/>
              <a:gd name="T63" fmla="*/ 249 h 406"/>
              <a:gd name="T64" fmla="*/ 577 w 791"/>
              <a:gd name="T65" fmla="*/ 295 h 406"/>
              <a:gd name="T66" fmla="*/ 549 w 791"/>
              <a:gd name="T67" fmla="*/ 282 h 406"/>
              <a:gd name="T68" fmla="*/ 509 w 791"/>
              <a:gd name="T69" fmla="*/ 242 h 406"/>
              <a:gd name="T70" fmla="*/ 446 w 791"/>
              <a:gd name="T71" fmla="*/ 211 h 406"/>
              <a:gd name="T72" fmla="*/ 434 w 791"/>
              <a:gd name="T73" fmla="*/ 164 h 406"/>
              <a:gd name="T74" fmla="*/ 457 w 791"/>
              <a:gd name="T75" fmla="*/ 132 h 406"/>
              <a:gd name="T76" fmla="*/ 469 w 791"/>
              <a:gd name="T77" fmla="*/ 133 h 406"/>
              <a:gd name="T78" fmla="*/ 486 w 791"/>
              <a:gd name="T79" fmla="*/ 107 h 406"/>
              <a:gd name="T80" fmla="*/ 515 w 791"/>
              <a:gd name="T81" fmla="*/ 88 h 406"/>
              <a:gd name="T82" fmla="*/ 545 w 791"/>
              <a:gd name="T83" fmla="*/ 65 h 406"/>
              <a:gd name="T84" fmla="*/ 527 w 791"/>
              <a:gd name="T85" fmla="*/ 37 h 406"/>
              <a:gd name="T86" fmla="*/ 504 w 791"/>
              <a:gd name="T87" fmla="*/ 72 h 406"/>
              <a:gd name="T88" fmla="*/ 468 w 791"/>
              <a:gd name="T89" fmla="*/ 59 h 406"/>
              <a:gd name="T90" fmla="*/ 457 w 791"/>
              <a:gd name="T91" fmla="*/ 31 h 406"/>
              <a:gd name="T92" fmla="*/ 420 w 791"/>
              <a:gd name="T93" fmla="*/ 5 h 406"/>
              <a:gd name="T94" fmla="*/ 422 w 791"/>
              <a:gd name="T95" fmla="*/ 37 h 406"/>
              <a:gd name="T96" fmla="*/ 438 w 791"/>
              <a:gd name="T97" fmla="*/ 57 h 406"/>
              <a:gd name="T98" fmla="*/ 410 w 791"/>
              <a:gd name="T99" fmla="*/ 63 h 406"/>
              <a:gd name="T100" fmla="*/ 395 w 791"/>
              <a:gd name="T101" fmla="*/ 67 h 406"/>
              <a:gd name="T102" fmla="*/ 335 w 791"/>
              <a:gd name="T103" fmla="*/ 61 h 406"/>
              <a:gd name="T104" fmla="*/ 306 w 791"/>
              <a:gd name="T105" fmla="*/ 62 h 406"/>
              <a:gd name="T106" fmla="*/ 304 w 791"/>
              <a:gd name="T107" fmla="*/ 69 h 406"/>
              <a:gd name="T108" fmla="*/ 292 w 791"/>
              <a:gd name="T109" fmla="*/ 69 h 406"/>
              <a:gd name="T110" fmla="*/ 242 w 791"/>
              <a:gd name="T111" fmla="*/ 61 h 406"/>
              <a:gd name="T112" fmla="*/ 196 w 791"/>
              <a:gd name="T113" fmla="*/ 44 h 406"/>
              <a:gd name="T114" fmla="*/ 153 w 791"/>
              <a:gd name="T115" fmla="*/ 36 h 406"/>
              <a:gd name="T116" fmla="*/ 129 w 791"/>
              <a:gd name="T117" fmla="*/ 34 h 406"/>
              <a:gd name="T118" fmla="*/ 90 w 791"/>
              <a:gd name="T119" fmla="*/ 42 h 406"/>
              <a:gd name="T120" fmla="*/ 103 w 791"/>
              <a:gd name="T121" fmla="*/ 30 h 406"/>
              <a:gd name="T122" fmla="*/ 58 w 791"/>
              <a:gd name="T123" fmla="*/ 53 h 406"/>
              <a:gd name="T124" fmla="*/ 0 w 791"/>
              <a:gd name="T125" fmla="*/ 38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1"/>
              <a:gd name="T190" fmla="*/ 0 h 406"/>
              <a:gd name="T191" fmla="*/ 791 w 791"/>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1" h="406">
                <a:moveTo>
                  <a:pt x="0" y="180"/>
                </a:moveTo>
                <a:lnTo>
                  <a:pt x="1" y="180"/>
                </a:lnTo>
                <a:lnTo>
                  <a:pt x="2" y="181"/>
                </a:lnTo>
                <a:lnTo>
                  <a:pt x="3" y="181"/>
                </a:lnTo>
                <a:lnTo>
                  <a:pt x="4" y="181"/>
                </a:lnTo>
                <a:lnTo>
                  <a:pt x="4" y="180"/>
                </a:lnTo>
                <a:lnTo>
                  <a:pt x="5" y="180"/>
                </a:lnTo>
                <a:lnTo>
                  <a:pt x="6" y="180"/>
                </a:lnTo>
                <a:lnTo>
                  <a:pt x="7" y="180"/>
                </a:lnTo>
                <a:lnTo>
                  <a:pt x="8" y="181"/>
                </a:lnTo>
                <a:lnTo>
                  <a:pt x="9" y="181"/>
                </a:lnTo>
                <a:lnTo>
                  <a:pt x="10" y="181"/>
                </a:lnTo>
                <a:lnTo>
                  <a:pt x="10" y="180"/>
                </a:lnTo>
                <a:lnTo>
                  <a:pt x="11" y="180"/>
                </a:lnTo>
                <a:lnTo>
                  <a:pt x="11" y="179"/>
                </a:lnTo>
                <a:lnTo>
                  <a:pt x="17" y="179"/>
                </a:lnTo>
                <a:lnTo>
                  <a:pt x="17" y="182"/>
                </a:lnTo>
                <a:lnTo>
                  <a:pt x="16" y="182"/>
                </a:lnTo>
                <a:lnTo>
                  <a:pt x="16" y="183"/>
                </a:lnTo>
                <a:lnTo>
                  <a:pt x="17" y="184"/>
                </a:lnTo>
                <a:lnTo>
                  <a:pt x="18" y="184"/>
                </a:lnTo>
                <a:lnTo>
                  <a:pt x="19" y="185"/>
                </a:lnTo>
                <a:lnTo>
                  <a:pt x="20" y="186"/>
                </a:lnTo>
                <a:lnTo>
                  <a:pt x="20" y="187"/>
                </a:lnTo>
                <a:lnTo>
                  <a:pt x="21" y="187"/>
                </a:lnTo>
                <a:lnTo>
                  <a:pt x="21" y="188"/>
                </a:lnTo>
                <a:lnTo>
                  <a:pt x="22" y="188"/>
                </a:lnTo>
                <a:lnTo>
                  <a:pt x="22" y="189"/>
                </a:lnTo>
                <a:lnTo>
                  <a:pt x="23" y="189"/>
                </a:lnTo>
                <a:lnTo>
                  <a:pt x="23" y="190"/>
                </a:lnTo>
                <a:lnTo>
                  <a:pt x="24" y="191"/>
                </a:lnTo>
                <a:lnTo>
                  <a:pt x="25" y="191"/>
                </a:lnTo>
                <a:lnTo>
                  <a:pt x="26" y="192"/>
                </a:lnTo>
                <a:lnTo>
                  <a:pt x="27" y="192"/>
                </a:lnTo>
                <a:lnTo>
                  <a:pt x="27" y="193"/>
                </a:lnTo>
                <a:lnTo>
                  <a:pt x="28" y="193"/>
                </a:lnTo>
                <a:lnTo>
                  <a:pt x="28" y="194"/>
                </a:lnTo>
                <a:lnTo>
                  <a:pt x="29" y="194"/>
                </a:lnTo>
                <a:lnTo>
                  <a:pt x="29" y="195"/>
                </a:lnTo>
                <a:lnTo>
                  <a:pt x="30" y="195"/>
                </a:lnTo>
                <a:lnTo>
                  <a:pt x="30" y="196"/>
                </a:lnTo>
                <a:lnTo>
                  <a:pt x="31" y="197"/>
                </a:lnTo>
                <a:lnTo>
                  <a:pt x="31" y="198"/>
                </a:lnTo>
                <a:lnTo>
                  <a:pt x="32" y="199"/>
                </a:lnTo>
                <a:lnTo>
                  <a:pt x="32" y="198"/>
                </a:lnTo>
                <a:lnTo>
                  <a:pt x="33" y="198"/>
                </a:lnTo>
                <a:lnTo>
                  <a:pt x="34" y="198"/>
                </a:lnTo>
                <a:lnTo>
                  <a:pt x="37" y="196"/>
                </a:lnTo>
                <a:lnTo>
                  <a:pt x="38" y="196"/>
                </a:lnTo>
                <a:lnTo>
                  <a:pt x="39" y="195"/>
                </a:lnTo>
                <a:lnTo>
                  <a:pt x="40" y="194"/>
                </a:lnTo>
                <a:lnTo>
                  <a:pt x="40" y="193"/>
                </a:lnTo>
                <a:lnTo>
                  <a:pt x="41" y="192"/>
                </a:lnTo>
                <a:lnTo>
                  <a:pt x="42" y="192"/>
                </a:lnTo>
                <a:lnTo>
                  <a:pt x="42" y="191"/>
                </a:lnTo>
                <a:lnTo>
                  <a:pt x="42" y="190"/>
                </a:lnTo>
                <a:lnTo>
                  <a:pt x="43" y="190"/>
                </a:lnTo>
                <a:lnTo>
                  <a:pt x="45" y="189"/>
                </a:lnTo>
                <a:lnTo>
                  <a:pt x="46" y="189"/>
                </a:lnTo>
                <a:lnTo>
                  <a:pt x="47" y="189"/>
                </a:lnTo>
                <a:lnTo>
                  <a:pt x="47" y="188"/>
                </a:lnTo>
                <a:lnTo>
                  <a:pt x="48" y="188"/>
                </a:lnTo>
                <a:lnTo>
                  <a:pt x="49" y="188"/>
                </a:lnTo>
                <a:lnTo>
                  <a:pt x="49" y="187"/>
                </a:lnTo>
                <a:lnTo>
                  <a:pt x="50" y="187"/>
                </a:lnTo>
                <a:lnTo>
                  <a:pt x="51" y="187"/>
                </a:lnTo>
                <a:lnTo>
                  <a:pt x="52" y="188"/>
                </a:lnTo>
                <a:lnTo>
                  <a:pt x="53" y="189"/>
                </a:lnTo>
                <a:lnTo>
                  <a:pt x="53" y="190"/>
                </a:lnTo>
                <a:lnTo>
                  <a:pt x="54" y="190"/>
                </a:lnTo>
                <a:lnTo>
                  <a:pt x="55" y="190"/>
                </a:lnTo>
                <a:lnTo>
                  <a:pt x="56" y="192"/>
                </a:lnTo>
                <a:lnTo>
                  <a:pt x="57" y="193"/>
                </a:lnTo>
                <a:lnTo>
                  <a:pt x="57" y="194"/>
                </a:lnTo>
                <a:lnTo>
                  <a:pt x="57" y="195"/>
                </a:lnTo>
                <a:lnTo>
                  <a:pt x="59" y="196"/>
                </a:lnTo>
                <a:lnTo>
                  <a:pt x="60" y="197"/>
                </a:lnTo>
                <a:lnTo>
                  <a:pt x="60" y="198"/>
                </a:lnTo>
                <a:lnTo>
                  <a:pt x="60" y="199"/>
                </a:lnTo>
                <a:lnTo>
                  <a:pt x="61" y="199"/>
                </a:lnTo>
                <a:lnTo>
                  <a:pt x="61" y="200"/>
                </a:lnTo>
                <a:lnTo>
                  <a:pt x="63" y="200"/>
                </a:lnTo>
                <a:lnTo>
                  <a:pt x="64" y="200"/>
                </a:lnTo>
                <a:lnTo>
                  <a:pt x="64" y="201"/>
                </a:lnTo>
                <a:lnTo>
                  <a:pt x="66" y="202"/>
                </a:lnTo>
                <a:lnTo>
                  <a:pt x="66" y="203"/>
                </a:lnTo>
                <a:lnTo>
                  <a:pt x="67" y="203"/>
                </a:lnTo>
                <a:lnTo>
                  <a:pt x="67" y="204"/>
                </a:lnTo>
                <a:lnTo>
                  <a:pt x="67" y="205"/>
                </a:lnTo>
                <a:lnTo>
                  <a:pt x="69" y="207"/>
                </a:lnTo>
                <a:lnTo>
                  <a:pt x="70" y="208"/>
                </a:lnTo>
                <a:lnTo>
                  <a:pt x="71" y="209"/>
                </a:lnTo>
                <a:lnTo>
                  <a:pt x="72" y="210"/>
                </a:lnTo>
                <a:lnTo>
                  <a:pt x="73" y="212"/>
                </a:lnTo>
                <a:lnTo>
                  <a:pt x="74" y="213"/>
                </a:lnTo>
                <a:lnTo>
                  <a:pt x="74" y="214"/>
                </a:lnTo>
                <a:lnTo>
                  <a:pt x="75" y="214"/>
                </a:lnTo>
                <a:lnTo>
                  <a:pt x="75" y="216"/>
                </a:lnTo>
                <a:lnTo>
                  <a:pt x="76" y="216"/>
                </a:lnTo>
                <a:lnTo>
                  <a:pt x="76" y="217"/>
                </a:lnTo>
                <a:lnTo>
                  <a:pt x="77" y="218"/>
                </a:lnTo>
                <a:lnTo>
                  <a:pt x="78" y="220"/>
                </a:lnTo>
                <a:lnTo>
                  <a:pt x="79" y="221"/>
                </a:lnTo>
                <a:lnTo>
                  <a:pt x="79" y="222"/>
                </a:lnTo>
                <a:lnTo>
                  <a:pt x="80" y="222"/>
                </a:lnTo>
                <a:lnTo>
                  <a:pt x="79" y="223"/>
                </a:lnTo>
                <a:lnTo>
                  <a:pt x="80" y="224"/>
                </a:lnTo>
                <a:lnTo>
                  <a:pt x="81" y="225"/>
                </a:lnTo>
                <a:lnTo>
                  <a:pt x="82" y="226"/>
                </a:lnTo>
                <a:lnTo>
                  <a:pt x="82" y="227"/>
                </a:lnTo>
                <a:lnTo>
                  <a:pt x="83" y="228"/>
                </a:lnTo>
                <a:lnTo>
                  <a:pt x="83" y="229"/>
                </a:lnTo>
                <a:lnTo>
                  <a:pt x="84" y="230"/>
                </a:lnTo>
                <a:lnTo>
                  <a:pt x="85" y="231"/>
                </a:lnTo>
                <a:lnTo>
                  <a:pt x="86" y="231"/>
                </a:lnTo>
                <a:lnTo>
                  <a:pt x="87" y="231"/>
                </a:lnTo>
                <a:lnTo>
                  <a:pt x="88" y="232"/>
                </a:lnTo>
                <a:lnTo>
                  <a:pt x="89" y="232"/>
                </a:lnTo>
                <a:lnTo>
                  <a:pt x="91" y="232"/>
                </a:lnTo>
                <a:lnTo>
                  <a:pt x="92" y="232"/>
                </a:lnTo>
                <a:lnTo>
                  <a:pt x="95" y="234"/>
                </a:lnTo>
                <a:lnTo>
                  <a:pt x="97" y="235"/>
                </a:lnTo>
                <a:lnTo>
                  <a:pt x="97" y="236"/>
                </a:lnTo>
                <a:lnTo>
                  <a:pt x="98" y="236"/>
                </a:lnTo>
                <a:lnTo>
                  <a:pt x="101" y="237"/>
                </a:lnTo>
                <a:lnTo>
                  <a:pt x="102" y="238"/>
                </a:lnTo>
                <a:lnTo>
                  <a:pt x="102" y="239"/>
                </a:lnTo>
                <a:lnTo>
                  <a:pt x="101" y="239"/>
                </a:lnTo>
                <a:lnTo>
                  <a:pt x="101" y="241"/>
                </a:lnTo>
                <a:lnTo>
                  <a:pt x="101" y="245"/>
                </a:lnTo>
                <a:lnTo>
                  <a:pt x="101" y="246"/>
                </a:lnTo>
                <a:lnTo>
                  <a:pt x="102" y="247"/>
                </a:lnTo>
                <a:lnTo>
                  <a:pt x="101" y="248"/>
                </a:lnTo>
                <a:lnTo>
                  <a:pt x="101" y="249"/>
                </a:lnTo>
                <a:lnTo>
                  <a:pt x="101" y="250"/>
                </a:lnTo>
                <a:lnTo>
                  <a:pt x="101" y="251"/>
                </a:lnTo>
                <a:lnTo>
                  <a:pt x="100" y="252"/>
                </a:lnTo>
                <a:lnTo>
                  <a:pt x="100" y="253"/>
                </a:lnTo>
                <a:lnTo>
                  <a:pt x="100" y="254"/>
                </a:lnTo>
                <a:lnTo>
                  <a:pt x="101" y="254"/>
                </a:lnTo>
                <a:lnTo>
                  <a:pt x="101" y="255"/>
                </a:lnTo>
                <a:lnTo>
                  <a:pt x="99" y="254"/>
                </a:lnTo>
                <a:lnTo>
                  <a:pt x="98" y="254"/>
                </a:lnTo>
                <a:lnTo>
                  <a:pt x="98" y="255"/>
                </a:lnTo>
                <a:lnTo>
                  <a:pt x="97" y="256"/>
                </a:lnTo>
                <a:lnTo>
                  <a:pt x="97" y="257"/>
                </a:lnTo>
                <a:lnTo>
                  <a:pt x="97" y="258"/>
                </a:lnTo>
                <a:lnTo>
                  <a:pt x="98" y="258"/>
                </a:lnTo>
                <a:lnTo>
                  <a:pt x="98" y="259"/>
                </a:lnTo>
                <a:lnTo>
                  <a:pt x="99" y="259"/>
                </a:lnTo>
                <a:lnTo>
                  <a:pt x="99" y="260"/>
                </a:lnTo>
                <a:lnTo>
                  <a:pt x="100" y="260"/>
                </a:lnTo>
                <a:lnTo>
                  <a:pt x="101" y="260"/>
                </a:lnTo>
                <a:lnTo>
                  <a:pt x="102" y="260"/>
                </a:lnTo>
                <a:lnTo>
                  <a:pt x="102" y="261"/>
                </a:lnTo>
                <a:lnTo>
                  <a:pt x="101" y="262"/>
                </a:lnTo>
                <a:lnTo>
                  <a:pt x="101" y="263"/>
                </a:lnTo>
                <a:lnTo>
                  <a:pt x="101" y="264"/>
                </a:lnTo>
                <a:lnTo>
                  <a:pt x="102" y="264"/>
                </a:lnTo>
                <a:lnTo>
                  <a:pt x="103" y="265"/>
                </a:lnTo>
                <a:lnTo>
                  <a:pt x="103" y="266"/>
                </a:lnTo>
                <a:lnTo>
                  <a:pt x="104" y="266"/>
                </a:lnTo>
                <a:lnTo>
                  <a:pt x="105" y="267"/>
                </a:lnTo>
                <a:lnTo>
                  <a:pt x="105" y="268"/>
                </a:lnTo>
                <a:lnTo>
                  <a:pt x="106" y="268"/>
                </a:lnTo>
                <a:lnTo>
                  <a:pt x="106" y="269"/>
                </a:lnTo>
                <a:lnTo>
                  <a:pt x="107" y="269"/>
                </a:lnTo>
                <a:lnTo>
                  <a:pt x="108" y="270"/>
                </a:lnTo>
                <a:lnTo>
                  <a:pt x="109" y="270"/>
                </a:lnTo>
                <a:lnTo>
                  <a:pt x="110" y="269"/>
                </a:lnTo>
                <a:lnTo>
                  <a:pt x="110" y="270"/>
                </a:lnTo>
                <a:lnTo>
                  <a:pt x="110" y="271"/>
                </a:lnTo>
                <a:lnTo>
                  <a:pt x="111" y="272"/>
                </a:lnTo>
                <a:lnTo>
                  <a:pt x="111" y="273"/>
                </a:lnTo>
                <a:lnTo>
                  <a:pt x="110" y="273"/>
                </a:lnTo>
                <a:lnTo>
                  <a:pt x="110" y="274"/>
                </a:lnTo>
                <a:lnTo>
                  <a:pt x="110" y="275"/>
                </a:lnTo>
                <a:lnTo>
                  <a:pt x="109" y="276"/>
                </a:lnTo>
                <a:lnTo>
                  <a:pt x="110" y="277"/>
                </a:lnTo>
                <a:lnTo>
                  <a:pt x="111" y="279"/>
                </a:lnTo>
                <a:lnTo>
                  <a:pt x="112" y="279"/>
                </a:lnTo>
                <a:lnTo>
                  <a:pt x="113" y="280"/>
                </a:lnTo>
                <a:lnTo>
                  <a:pt x="113" y="281"/>
                </a:lnTo>
                <a:lnTo>
                  <a:pt x="113" y="282"/>
                </a:lnTo>
                <a:lnTo>
                  <a:pt x="115" y="282"/>
                </a:lnTo>
                <a:lnTo>
                  <a:pt x="116" y="281"/>
                </a:lnTo>
                <a:lnTo>
                  <a:pt x="118" y="281"/>
                </a:lnTo>
                <a:lnTo>
                  <a:pt x="118" y="282"/>
                </a:lnTo>
                <a:lnTo>
                  <a:pt x="118" y="283"/>
                </a:lnTo>
                <a:lnTo>
                  <a:pt x="117" y="284"/>
                </a:lnTo>
                <a:lnTo>
                  <a:pt x="118" y="284"/>
                </a:lnTo>
                <a:lnTo>
                  <a:pt x="119" y="284"/>
                </a:lnTo>
                <a:lnTo>
                  <a:pt x="120" y="283"/>
                </a:lnTo>
                <a:lnTo>
                  <a:pt x="121" y="283"/>
                </a:lnTo>
                <a:lnTo>
                  <a:pt x="121" y="284"/>
                </a:lnTo>
                <a:lnTo>
                  <a:pt x="121" y="285"/>
                </a:lnTo>
                <a:lnTo>
                  <a:pt x="122" y="286"/>
                </a:lnTo>
                <a:lnTo>
                  <a:pt x="121" y="287"/>
                </a:lnTo>
                <a:lnTo>
                  <a:pt x="121" y="288"/>
                </a:lnTo>
                <a:lnTo>
                  <a:pt x="122" y="288"/>
                </a:lnTo>
                <a:lnTo>
                  <a:pt x="122" y="289"/>
                </a:lnTo>
                <a:lnTo>
                  <a:pt x="121" y="290"/>
                </a:lnTo>
                <a:lnTo>
                  <a:pt x="121" y="291"/>
                </a:lnTo>
                <a:lnTo>
                  <a:pt x="122" y="292"/>
                </a:lnTo>
                <a:lnTo>
                  <a:pt x="122" y="293"/>
                </a:lnTo>
                <a:lnTo>
                  <a:pt x="123" y="293"/>
                </a:lnTo>
                <a:lnTo>
                  <a:pt x="124" y="292"/>
                </a:lnTo>
                <a:lnTo>
                  <a:pt x="125" y="291"/>
                </a:lnTo>
                <a:lnTo>
                  <a:pt x="125" y="292"/>
                </a:lnTo>
                <a:lnTo>
                  <a:pt x="126" y="292"/>
                </a:lnTo>
                <a:lnTo>
                  <a:pt x="125" y="293"/>
                </a:lnTo>
                <a:lnTo>
                  <a:pt x="125" y="294"/>
                </a:lnTo>
                <a:lnTo>
                  <a:pt x="127" y="294"/>
                </a:lnTo>
                <a:lnTo>
                  <a:pt x="126" y="295"/>
                </a:lnTo>
                <a:lnTo>
                  <a:pt x="125" y="295"/>
                </a:lnTo>
                <a:lnTo>
                  <a:pt x="124" y="295"/>
                </a:lnTo>
                <a:lnTo>
                  <a:pt x="123" y="295"/>
                </a:lnTo>
                <a:lnTo>
                  <a:pt x="123" y="296"/>
                </a:lnTo>
                <a:lnTo>
                  <a:pt x="124" y="296"/>
                </a:lnTo>
                <a:lnTo>
                  <a:pt x="125" y="296"/>
                </a:lnTo>
                <a:lnTo>
                  <a:pt x="126" y="297"/>
                </a:lnTo>
                <a:lnTo>
                  <a:pt x="125" y="297"/>
                </a:lnTo>
                <a:lnTo>
                  <a:pt x="124" y="297"/>
                </a:lnTo>
                <a:lnTo>
                  <a:pt x="123" y="297"/>
                </a:lnTo>
                <a:lnTo>
                  <a:pt x="123" y="298"/>
                </a:lnTo>
                <a:lnTo>
                  <a:pt x="123" y="299"/>
                </a:lnTo>
                <a:lnTo>
                  <a:pt x="124" y="300"/>
                </a:lnTo>
                <a:lnTo>
                  <a:pt x="125" y="300"/>
                </a:lnTo>
                <a:lnTo>
                  <a:pt x="126" y="301"/>
                </a:lnTo>
                <a:lnTo>
                  <a:pt x="128" y="302"/>
                </a:lnTo>
                <a:lnTo>
                  <a:pt x="129" y="302"/>
                </a:lnTo>
                <a:lnTo>
                  <a:pt x="129" y="301"/>
                </a:lnTo>
                <a:lnTo>
                  <a:pt x="130" y="301"/>
                </a:lnTo>
                <a:lnTo>
                  <a:pt x="132" y="301"/>
                </a:lnTo>
                <a:lnTo>
                  <a:pt x="133" y="301"/>
                </a:lnTo>
                <a:lnTo>
                  <a:pt x="133" y="300"/>
                </a:lnTo>
                <a:lnTo>
                  <a:pt x="135" y="301"/>
                </a:lnTo>
                <a:lnTo>
                  <a:pt x="136" y="301"/>
                </a:lnTo>
                <a:lnTo>
                  <a:pt x="137" y="301"/>
                </a:lnTo>
                <a:lnTo>
                  <a:pt x="136" y="302"/>
                </a:lnTo>
                <a:lnTo>
                  <a:pt x="135" y="302"/>
                </a:lnTo>
                <a:lnTo>
                  <a:pt x="136" y="302"/>
                </a:lnTo>
                <a:lnTo>
                  <a:pt x="137" y="303"/>
                </a:lnTo>
                <a:lnTo>
                  <a:pt x="138" y="303"/>
                </a:lnTo>
                <a:lnTo>
                  <a:pt x="137" y="304"/>
                </a:lnTo>
                <a:lnTo>
                  <a:pt x="139" y="304"/>
                </a:lnTo>
                <a:lnTo>
                  <a:pt x="139" y="305"/>
                </a:lnTo>
                <a:lnTo>
                  <a:pt x="138" y="305"/>
                </a:lnTo>
                <a:lnTo>
                  <a:pt x="137" y="305"/>
                </a:lnTo>
                <a:lnTo>
                  <a:pt x="136" y="305"/>
                </a:lnTo>
                <a:lnTo>
                  <a:pt x="134" y="306"/>
                </a:lnTo>
                <a:lnTo>
                  <a:pt x="135" y="306"/>
                </a:lnTo>
                <a:lnTo>
                  <a:pt x="136" y="306"/>
                </a:lnTo>
                <a:lnTo>
                  <a:pt x="140" y="306"/>
                </a:lnTo>
                <a:lnTo>
                  <a:pt x="141" y="307"/>
                </a:lnTo>
                <a:lnTo>
                  <a:pt x="142" y="306"/>
                </a:lnTo>
                <a:lnTo>
                  <a:pt x="143" y="307"/>
                </a:lnTo>
                <a:lnTo>
                  <a:pt x="144" y="306"/>
                </a:lnTo>
                <a:lnTo>
                  <a:pt x="145" y="307"/>
                </a:lnTo>
                <a:lnTo>
                  <a:pt x="146" y="307"/>
                </a:lnTo>
                <a:lnTo>
                  <a:pt x="147" y="306"/>
                </a:lnTo>
                <a:lnTo>
                  <a:pt x="148" y="306"/>
                </a:lnTo>
                <a:lnTo>
                  <a:pt x="148" y="307"/>
                </a:lnTo>
                <a:lnTo>
                  <a:pt x="149" y="308"/>
                </a:lnTo>
                <a:lnTo>
                  <a:pt x="150" y="308"/>
                </a:lnTo>
                <a:lnTo>
                  <a:pt x="151" y="307"/>
                </a:lnTo>
                <a:lnTo>
                  <a:pt x="151" y="309"/>
                </a:lnTo>
                <a:lnTo>
                  <a:pt x="151" y="310"/>
                </a:lnTo>
                <a:lnTo>
                  <a:pt x="151" y="311"/>
                </a:lnTo>
                <a:lnTo>
                  <a:pt x="150" y="312"/>
                </a:lnTo>
                <a:lnTo>
                  <a:pt x="151" y="313"/>
                </a:lnTo>
                <a:lnTo>
                  <a:pt x="152" y="314"/>
                </a:lnTo>
                <a:lnTo>
                  <a:pt x="153" y="315"/>
                </a:lnTo>
                <a:lnTo>
                  <a:pt x="155" y="315"/>
                </a:lnTo>
                <a:lnTo>
                  <a:pt x="156" y="314"/>
                </a:lnTo>
                <a:lnTo>
                  <a:pt x="157" y="314"/>
                </a:lnTo>
                <a:lnTo>
                  <a:pt x="157" y="313"/>
                </a:lnTo>
                <a:lnTo>
                  <a:pt x="157" y="314"/>
                </a:lnTo>
                <a:lnTo>
                  <a:pt x="158" y="314"/>
                </a:lnTo>
                <a:lnTo>
                  <a:pt x="157" y="312"/>
                </a:lnTo>
                <a:lnTo>
                  <a:pt x="158" y="312"/>
                </a:lnTo>
                <a:lnTo>
                  <a:pt x="158" y="313"/>
                </a:lnTo>
                <a:lnTo>
                  <a:pt x="159" y="314"/>
                </a:lnTo>
                <a:lnTo>
                  <a:pt x="159" y="315"/>
                </a:lnTo>
                <a:lnTo>
                  <a:pt x="160" y="315"/>
                </a:lnTo>
                <a:lnTo>
                  <a:pt x="160" y="316"/>
                </a:lnTo>
                <a:lnTo>
                  <a:pt x="161" y="316"/>
                </a:lnTo>
                <a:lnTo>
                  <a:pt x="160" y="318"/>
                </a:lnTo>
                <a:lnTo>
                  <a:pt x="161" y="319"/>
                </a:lnTo>
                <a:lnTo>
                  <a:pt x="162" y="319"/>
                </a:lnTo>
                <a:lnTo>
                  <a:pt x="163" y="318"/>
                </a:lnTo>
                <a:lnTo>
                  <a:pt x="163" y="317"/>
                </a:lnTo>
                <a:lnTo>
                  <a:pt x="164" y="317"/>
                </a:lnTo>
                <a:lnTo>
                  <a:pt x="164" y="316"/>
                </a:lnTo>
                <a:lnTo>
                  <a:pt x="165" y="316"/>
                </a:lnTo>
                <a:lnTo>
                  <a:pt x="165" y="318"/>
                </a:lnTo>
                <a:lnTo>
                  <a:pt x="165" y="319"/>
                </a:lnTo>
                <a:lnTo>
                  <a:pt x="165" y="320"/>
                </a:lnTo>
                <a:lnTo>
                  <a:pt x="165" y="321"/>
                </a:lnTo>
                <a:lnTo>
                  <a:pt x="165" y="322"/>
                </a:lnTo>
                <a:lnTo>
                  <a:pt x="166" y="322"/>
                </a:lnTo>
                <a:lnTo>
                  <a:pt x="167" y="322"/>
                </a:lnTo>
                <a:lnTo>
                  <a:pt x="168" y="322"/>
                </a:lnTo>
                <a:lnTo>
                  <a:pt x="169" y="321"/>
                </a:lnTo>
                <a:lnTo>
                  <a:pt x="170" y="322"/>
                </a:lnTo>
                <a:lnTo>
                  <a:pt x="169" y="322"/>
                </a:lnTo>
                <a:lnTo>
                  <a:pt x="168" y="322"/>
                </a:lnTo>
                <a:lnTo>
                  <a:pt x="167" y="323"/>
                </a:lnTo>
                <a:lnTo>
                  <a:pt x="166" y="323"/>
                </a:lnTo>
                <a:lnTo>
                  <a:pt x="166" y="324"/>
                </a:lnTo>
                <a:lnTo>
                  <a:pt x="167" y="324"/>
                </a:lnTo>
                <a:lnTo>
                  <a:pt x="168" y="324"/>
                </a:lnTo>
                <a:lnTo>
                  <a:pt x="169" y="325"/>
                </a:lnTo>
                <a:lnTo>
                  <a:pt x="178" y="325"/>
                </a:lnTo>
                <a:lnTo>
                  <a:pt x="187" y="325"/>
                </a:lnTo>
                <a:lnTo>
                  <a:pt x="196" y="325"/>
                </a:lnTo>
                <a:lnTo>
                  <a:pt x="206" y="325"/>
                </a:lnTo>
                <a:lnTo>
                  <a:pt x="215" y="325"/>
                </a:lnTo>
                <a:lnTo>
                  <a:pt x="224" y="325"/>
                </a:lnTo>
                <a:lnTo>
                  <a:pt x="233" y="325"/>
                </a:lnTo>
                <a:lnTo>
                  <a:pt x="243" y="325"/>
                </a:lnTo>
                <a:lnTo>
                  <a:pt x="252" y="325"/>
                </a:lnTo>
                <a:lnTo>
                  <a:pt x="261" y="325"/>
                </a:lnTo>
                <a:lnTo>
                  <a:pt x="270" y="325"/>
                </a:lnTo>
                <a:lnTo>
                  <a:pt x="280" y="325"/>
                </a:lnTo>
                <a:lnTo>
                  <a:pt x="289" y="325"/>
                </a:lnTo>
                <a:lnTo>
                  <a:pt x="298" y="325"/>
                </a:lnTo>
                <a:lnTo>
                  <a:pt x="307" y="325"/>
                </a:lnTo>
                <a:lnTo>
                  <a:pt x="317" y="325"/>
                </a:lnTo>
                <a:lnTo>
                  <a:pt x="326" y="325"/>
                </a:lnTo>
                <a:lnTo>
                  <a:pt x="335" y="325"/>
                </a:lnTo>
                <a:lnTo>
                  <a:pt x="345" y="325"/>
                </a:lnTo>
                <a:lnTo>
                  <a:pt x="354" y="325"/>
                </a:lnTo>
                <a:lnTo>
                  <a:pt x="363" y="325"/>
                </a:lnTo>
                <a:lnTo>
                  <a:pt x="372" y="325"/>
                </a:lnTo>
                <a:lnTo>
                  <a:pt x="382" y="325"/>
                </a:lnTo>
                <a:lnTo>
                  <a:pt x="391" y="325"/>
                </a:lnTo>
                <a:lnTo>
                  <a:pt x="400" y="325"/>
                </a:lnTo>
                <a:lnTo>
                  <a:pt x="409" y="325"/>
                </a:lnTo>
                <a:lnTo>
                  <a:pt x="424" y="325"/>
                </a:lnTo>
                <a:lnTo>
                  <a:pt x="424" y="320"/>
                </a:lnTo>
                <a:lnTo>
                  <a:pt x="425" y="320"/>
                </a:lnTo>
                <a:lnTo>
                  <a:pt x="426" y="320"/>
                </a:lnTo>
                <a:lnTo>
                  <a:pt x="426" y="321"/>
                </a:lnTo>
                <a:lnTo>
                  <a:pt x="427" y="321"/>
                </a:lnTo>
                <a:lnTo>
                  <a:pt x="427" y="322"/>
                </a:lnTo>
                <a:lnTo>
                  <a:pt x="428" y="323"/>
                </a:lnTo>
                <a:lnTo>
                  <a:pt x="428" y="325"/>
                </a:lnTo>
                <a:lnTo>
                  <a:pt x="429" y="327"/>
                </a:lnTo>
                <a:lnTo>
                  <a:pt x="429" y="328"/>
                </a:lnTo>
                <a:lnTo>
                  <a:pt x="430" y="328"/>
                </a:lnTo>
                <a:lnTo>
                  <a:pt x="431" y="328"/>
                </a:lnTo>
                <a:lnTo>
                  <a:pt x="432" y="328"/>
                </a:lnTo>
                <a:lnTo>
                  <a:pt x="433" y="328"/>
                </a:lnTo>
                <a:lnTo>
                  <a:pt x="434" y="328"/>
                </a:lnTo>
                <a:lnTo>
                  <a:pt x="435" y="328"/>
                </a:lnTo>
                <a:lnTo>
                  <a:pt x="436" y="329"/>
                </a:lnTo>
                <a:lnTo>
                  <a:pt x="437" y="329"/>
                </a:lnTo>
                <a:lnTo>
                  <a:pt x="438" y="330"/>
                </a:lnTo>
                <a:lnTo>
                  <a:pt x="439" y="330"/>
                </a:lnTo>
                <a:lnTo>
                  <a:pt x="440" y="330"/>
                </a:lnTo>
                <a:lnTo>
                  <a:pt x="441" y="329"/>
                </a:lnTo>
                <a:lnTo>
                  <a:pt x="442" y="329"/>
                </a:lnTo>
                <a:lnTo>
                  <a:pt x="445" y="329"/>
                </a:lnTo>
                <a:lnTo>
                  <a:pt x="446" y="329"/>
                </a:lnTo>
                <a:lnTo>
                  <a:pt x="448" y="330"/>
                </a:lnTo>
                <a:lnTo>
                  <a:pt x="449" y="331"/>
                </a:lnTo>
                <a:lnTo>
                  <a:pt x="450" y="332"/>
                </a:lnTo>
                <a:lnTo>
                  <a:pt x="451" y="332"/>
                </a:lnTo>
                <a:lnTo>
                  <a:pt x="452" y="332"/>
                </a:lnTo>
                <a:lnTo>
                  <a:pt x="453" y="333"/>
                </a:lnTo>
                <a:lnTo>
                  <a:pt x="454" y="333"/>
                </a:lnTo>
                <a:lnTo>
                  <a:pt x="456" y="334"/>
                </a:lnTo>
                <a:lnTo>
                  <a:pt x="457" y="335"/>
                </a:lnTo>
                <a:lnTo>
                  <a:pt x="458" y="336"/>
                </a:lnTo>
                <a:lnTo>
                  <a:pt x="459" y="336"/>
                </a:lnTo>
                <a:lnTo>
                  <a:pt x="460" y="336"/>
                </a:lnTo>
                <a:lnTo>
                  <a:pt x="461" y="336"/>
                </a:lnTo>
                <a:lnTo>
                  <a:pt x="461" y="335"/>
                </a:lnTo>
                <a:lnTo>
                  <a:pt x="462" y="335"/>
                </a:lnTo>
                <a:lnTo>
                  <a:pt x="463" y="335"/>
                </a:lnTo>
                <a:lnTo>
                  <a:pt x="464" y="335"/>
                </a:lnTo>
                <a:lnTo>
                  <a:pt x="465" y="335"/>
                </a:lnTo>
                <a:lnTo>
                  <a:pt x="466" y="336"/>
                </a:lnTo>
                <a:lnTo>
                  <a:pt x="467" y="336"/>
                </a:lnTo>
                <a:lnTo>
                  <a:pt x="468" y="336"/>
                </a:lnTo>
                <a:lnTo>
                  <a:pt x="471" y="336"/>
                </a:lnTo>
                <a:lnTo>
                  <a:pt x="472" y="336"/>
                </a:lnTo>
                <a:lnTo>
                  <a:pt x="473" y="337"/>
                </a:lnTo>
                <a:lnTo>
                  <a:pt x="474" y="337"/>
                </a:lnTo>
                <a:lnTo>
                  <a:pt x="475" y="336"/>
                </a:lnTo>
                <a:lnTo>
                  <a:pt x="476" y="336"/>
                </a:lnTo>
                <a:lnTo>
                  <a:pt x="477" y="336"/>
                </a:lnTo>
                <a:lnTo>
                  <a:pt x="478" y="335"/>
                </a:lnTo>
                <a:lnTo>
                  <a:pt x="479" y="334"/>
                </a:lnTo>
                <a:lnTo>
                  <a:pt x="480" y="332"/>
                </a:lnTo>
                <a:lnTo>
                  <a:pt x="481" y="331"/>
                </a:lnTo>
                <a:lnTo>
                  <a:pt x="482" y="330"/>
                </a:lnTo>
                <a:lnTo>
                  <a:pt x="482" y="331"/>
                </a:lnTo>
                <a:lnTo>
                  <a:pt x="483" y="333"/>
                </a:lnTo>
                <a:lnTo>
                  <a:pt x="484" y="332"/>
                </a:lnTo>
                <a:lnTo>
                  <a:pt x="486" y="328"/>
                </a:lnTo>
                <a:lnTo>
                  <a:pt x="486" y="327"/>
                </a:lnTo>
                <a:lnTo>
                  <a:pt x="487" y="328"/>
                </a:lnTo>
                <a:lnTo>
                  <a:pt x="486" y="329"/>
                </a:lnTo>
                <a:lnTo>
                  <a:pt x="485" y="330"/>
                </a:lnTo>
                <a:lnTo>
                  <a:pt x="486" y="331"/>
                </a:lnTo>
                <a:lnTo>
                  <a:pt x="487" y="330"/>
                </a:lnTo>
                <a:lnTo>
                  <a:pt x="489" y="329"/>
                </a:lnTo>
                <a:lnTo>
                  <a:pt x="489" y="327"/>
                </a:lnTo>
                <a:lnTo>
                  <a:pt x="489" y="326"/>
                </a:lnTo>
                <a:lnTo>
                  <a:pt x="489" y="325"/>
                </a:lnTo>
                <a:lnTo>
                  <a:pt x="490" y="325"/>
                </a:lnTo>
                <a:lnTo>
                  <a:pt x="492" y="325"/>
                </a:lnTo>
                <a:lnTo>
                  <a:pt x="496" y="327"/>
                </a:lnTo>
                <a:lnTo>
                  <a:pt x="499" y="333"/>
                </a:lnTo>
                <a:lnTo>
                  <a:pt x="499" y="327"/>
                </a:lnTo>
                <a:lnTo>
                  <a:pt x="501" y="327"/>
                </a:lnTo>
                <a:lnTo>
                  <a:pt x="504" y="328"/>
                </a:lnTo>
                <a:lnTo>
                  <a:pt x="505" y="328"/>
                </a:lnTo>
                <a:lnTo>
                  <a:pt x="506" y="329"/>
                </a:lnTo>
                <a:lnTo>
                  <a:pt x="507" y="331"/>
                </a:lnTo>
                <a:lnTo>
                  <a:pt x="509" y="336"/>
                </a:lnTo>
                <a:lnTo>
                  <a:pt x="511" y="337"/>
                </a:lnTo>
                <a:lnTo>
                  <a:pt x="515" y="337"/>
                </a:lnTo>
                <a:lnTo>
                  <a:pt x="517" y="337"/>
                </a:lnTo>
                <a:lnTo>
                  <a:pt x="518" y="337"/>
                </a:lnTo>
                <a:lnTo>
                  <a:pt x="519" y="337"/>
                </a:lnTo>
                <a:lnTo>
                  <a:pt x="519" y="338"/>
                </a:lnTo>
                <a:lnTo>
                  <a:pt x="518" y="341"/>
                </a:lnTo>
                <a:lnTo>
                  <a:pt x="519" y="342"/>
                </a:lnTo>
                <a:lnTo>
                  <a:pt x="521" y="345"/>
                </a:lnTo>
                <a:lnTo>
                  <a:pt x="520" y="347"/>
                </a:lnTo>
                <a:lnTo>
                  <a:pt x="521" y="349"/>
                </a:lnTo>
                <a:lnTo>
                  <a:pt x="523" y="350"/>
                </a:lnTo>
                <a:lnTo>
                  <a:pt x="522" y="351"/>
                </a:lnTo>
                <a:lnTo>
                  <a:pt x="522" y="352"/>
                </a:lnTo>
                <a:lnTo>
                  <a:pt x="523" y="352"/>
                </a:lnTo>
                <a:lnTo>
                  <a:pt x="522" y="353"/>
                </a:lnTo>
                <a:lnTo>
                  <a:pt x="523" y="354"/>
                </a:lnTo>
                <a:lnTo>
                  <a:pt x="524" y="354"/>
                </a:lnTo>
                <a:lnTo>
                  <a:pt x="524" y="353"/>
                </a:lnTo>
                <a:lnTo>
                  <a:pt x="525" y="353"/>
                </a:lnTo>
                <a:lnTo>
                  <a:pt x="525" y="354"/>
                </a:lnTo>
                <a:lnTo>
                  <a:pt x="526" y="356"/>
                </a:lnTo>
                <a:lnTo>
                  <a:pt x="526" y="357"/>
                </a:lnTo>
                <a:lnTo>
                  <a:pt x="527" y="356"/>
                </a:lnTo>
                <a:lnTo>
                  <a:pt x="529" y="356"/>
                </a:lnTo>
                <a:lnTo>
                  <a:pt x="531" y="357"/>
                </a:lnTo>
                <a:lnTo>
                  <a:pt x="532" y="357"/>
                </a:lnTo>
                <a:lnTo>
                  <a:pt x="533" y="357"/>
                </a:lnTo>
                <a:lnTo>
                  <a:pt x="535" y="358"/>
                </a:lnTo>
                <a:lnTo>
                  <a:pt x="536" y="358"/>
                </a:lnTo>
                <a:lnTo>
                  <a:pt x="537" y="358"/>
                </a:lnTo>
                <a:lnTo>
                  <a:pt x="539" y="358"/>
                </a:lnTo>
                <a:lnTo>
                  <a:pt x="540" y="358"/>
                </a:lnTo>
                <a:lnTo>
                  <a:pt x="541" y="358"/>
                </a:lnTo>
                <a:lnTo>
                  <a:pt x="542" y="359"/>
                </a:lnTo>
                <a:lnTo>
                  <a:pt x="543" y="359"/>
                </a:lnTo>
                <a:lnTo>
                  <a:pt x="545" y="359"/>
                </a:lnTo>
                <a:lnTo>
                  <a:pt x="547" y="359"/>
                </a:lnTo>
                <a:lnTo>
                  <a:pt x="549" y="359"/>
                </a:lnTo>
                <a:lnTo>
                  <a:pt x="550" y="359"/>
                </a:lnTo>
                <a:lnTo>
                  <a:pt x="550" y="360"/>
                </a:lnTo>
                <a:lnTo>
                  <a:pt x="551" y="360"/>
                </a:lnTo>
                <a:lnTo>
                  <a:pt x="552" y="360"/>
                </a:lnTo>
                <a:lnTo>
                  <a:pt x="554" y="360"/>
                </a:lnTo>
                <a:lnTo>
                  <a:pt x="555" y="361"/>
                </a:lnTo>
                <a:lnTo>
                  <a:pt x="557" y="361"/>
                </a:lnTo>
                <a:lnTo>
                  <a:pt x="559" y="362"/>
                </a:lnTo>
                <a:lnTo>
                  <a:pt x="559" y="363"/>
                </a:lnTo>
                <a:lnTo>
                  <a:pt x="559" y="364"/>
                </a:lnTo>
                <a:lnTo>
                  <a:pt x="561" y="366"/>
                </a:lnTo>
                <a:lnTo>
                  <a:pt x="562" y="367"/>
                </a:lnTo>
                <a:lnTo>
                  <a:pt x="563" y="367"/>
                </a:lnTo>
                <a:lnTo>
                  <a:pt x="564" y="367"/>
                </a:lnTo>
                <a:lnTo>
                  <a:pt x="564" y="368"/>
                </a:lnTo>
                <a:lnTo>
                  <a:pt x="564" y="370"/>
                </a:lnTo>
                <a:lnTo>
                  <a:pt x="565" y="371"/>
                </a:lnTo>
                <a:lnTo>
                  <a:pt x="565" y="372"/>
                </a:lnTo>
                <a:lnTo>
                  <a:pt x="566" y="372"/>
                </a:lnTo>
                <a:lnTo>
                  <a:pt x="567" y="372"/>
                </a:lnTo>
                <a:lnTo>
                  <a:pt x="567" y="373"/>
                </a:lnTo>
                <a:lnTo>
                  <a:pt x="567" y="374"/>
                </a:lnTo>
                <a:lnTo>
                  <a:pt x="565" y="374"/>
                </a:lnTo>
                <a:lnTo>
                  <a:pt x="565" y="373"/>
                </a:lnTo>
                <a:lnTo>
                  <a:pt x="564" y="373"/>
                </a:lnTo>
                <a:lnTo>
                  <a:pt x="564" y="374"/>
                </a:lnTo>
                <a:lnTo>
                  <a:pt x="564" y="375"/>
                </a:lnTo>
                <a:lnTo>
                  <a:pt x="564" y="376"/>
                </a:lnTo>
                <a:lnTo>
                  <a:pt x="564" y="377"/>
                </a:lnTo>
                <a:lnTo>
                  <a:pt x="563" y="377"/>
                </a:lnTo>
                <a:lnTo>
                  <a:pt x="561" y="377"/>
                </a:lnTo>
                <a:lnTo>
                  <a:pt x="559" y="376"/>
                </a:lnTo>
                <a:lnTo>
                  <a:pt x="558" y="376"/>
                </a:lnTo>
                <a:lnTo>
                  <a:pt x="558" y="375"/>
                </a:lnTo>
                <a:lnTo>
                  <a:pt x="557" y="374"/>
                </a:lnTo>
                <a:lnTo>
                  <a:pt x="557" y="375"/>
                </a:lnTo>
                <a:lnTo>
                  <a:pt x="556" y="376"/>
                </a:lnTo>
                <a:lnTo>
                  <a:pt x="556" y="375"/>
                </a:lnTo>
                <a:lnTo>
                  <a:pt x="555" y="374"/>
                </a:lnTo>
                <a:lnTo>
                  <a:pt x="555" y="372"/>
                </a:lnTo>
                <a:lnTo>
                  <a:pt x="554" y="372"/>
                </a:lnTo>
                <a:lnTo>
                  <a:pt x="554" y="373"/>
                </a:lnTo>
                <a:lnTo>
                  <a:pt x="553" y="372"/>
                </a:lnTo>
                <a:lnTo>
                  <a:pt x="552" y="371"/>
                </a:lnTo>
                <a:lnTo>
                  <a:pt x="552" y="370"/>
                </a:lnTo>
                <a:lnTo>
                  <a:pt x="552" y="369"/>
                </a:lnTo>
                <a:lnTo>
                  <a:pt x="551" y="369"/>
                </a:lnTo>
                <a:lnTo>
                  <a:pt x="549" y="368"/>
                </a:lnTo>
                <a:lnTo>
                  <a:pt x="549" y="369"/>
                </a:lnTo>
                <a:lnTo>
                  <a:pt x="550" y="369"/>
                </a:lnTo>
                <a:lnTo>
                  <a:pt x="550" y="370"/>
                </a:lnTo>
                <a:lnTo>
                  <a:pt x="551" y="372"/>
                </a:lnTo>
                <a:lnTo>
                  <a:pt x="552" y="373"/>
                </a:lnTo>
                <a:lnTo>
                  <a:pt x="552" y="375"/>
                </a:lnTo>
                <a:lnTo>
                  <a:pt x="552" y="376"/>
                </a:lnTo>
                <a:lnTo>
                  <a:pt x="551" y="377"/>
                </a:lnTo>
                <a:lnTo>
                  <a:pt x="548" y="381"/>
                </a:lnTo>
                <a:lnTo>
                  <a:pt x="548" y="383"/>
                </a:lnTo>
                <a:lnTo>
                  <a:pt x="548" y="385"/>
                </a:lnTo>
                <a:lnTo>
                  <a:pt x="548" y="388"/>
                </a:lnTo>
                <a:lnTo>
                  <a:pt x="548" y="390"/>
                </a:lnTo>
                <a:lnTo>
                  <a:pt x="546" y="392"/>
                </a:lnTo>
                <a:lnTo>
                  <a:pt x="545" y="392"/>
                </a:lnTo>
                <a:lnTo>
                  <a:pt x="544" y="392"/>
                </a:lnTo>
                <a:lnTo>
                  <a:pt x="544" y="393"/>
                </a:lnTo>
                <a:lnTo>
                  <a:pt x="542" y="393"/>
                </a:lnTo>
                <a:lnTo>
                  <a:pt x="542" y="394"/>
                </a:lnTo>
                <a:lnTo>
                  <a:pt x="541" y="397"/>
                </a:lnTo>
                <a:lnTo>
                  <a:pt x="541" y="398"/>
                </a:lnTo>
                <a:lnTo>
                  <a:pt x="541" y="399"/>
                </a:lnTo>
                <a:lnTo>
                  <a:pt x="541" y="400"/>
                </a:lnTo>
                <a:lnTo>
                  <a:pt x="542" y="400"/>
                </a:lnTo>
                <a:lnTo>
                  <a:pt x="542" y="401"/>
                </a:lnTo>
                <a:lnTo>
                  <a:pt x="542" y="402"/>
                </a:lnTo>
                <a:lnTo>
                  <a:pt x="541" y="402"/>
                </a:lnTo>
                <a:lnTo>
                  <a:pt x="539" y="402"/>
                </a:lnTo>
                <a:lnTo>
                  <a:pt x="538" y="402"/>
                </a:lnTo>
                <a:lnTo>
                  <a:pt x="537" y="401"/>
                </a:lnTo>
                <a:lnTo>
                  <a:pt x="536" y="402"/>
                </a:lnTo>
                <a:lnTo>
                  <a:pt x="536" y="403"/>
                </a:lnTo>
                <a:lnTo>
                  <a:pt x="536" y="404"/>
                </a:lnTo>
                <a:lnTo>
                  <a:pt x="536" y="405"/>
                </a:lnTo>
                <a:lnTo>
                  <a:pt x="538" y="406"/>
                </a:lnTo>
                <a:lnTo>
                  <a:pt x="539" y="405"/>
                </a:lnTo>
                <a:lnTo>
                  <a:pt x="541" y="406"/>
                </a:lnTo>
                <a:lnTo>
                  <a:pt x="542" y="406"/>
                </a:lnTo>
                <a:lnTo>
                  <a:pt x="542" y="405"/>
                </a:lnTo>
                <a:lnTo>
                  <a:pt x="543" y="404"/>
                </a:lnTo>
                <a:lnTo>
                  <a:pt x="545" y="403"/>
                </a:lnTo>
                <a:lnTo>
                  <a:pt x="546" y="402"/>
                </a:lnTo>
                <a:lnTo>
                  <a:pt x="547" y="402"/>
                </a:lnTo>
                <a:lnTo>
                  <a:pt x="548" y="402"/>
                </a:lnTo>
                <a:lnTo>
                  <a:pt x="548" y="401"/>
                </a:lnTo>
                <a:lnTo>
                  <a:pt x="549" y="400"/>
                </a:lnTo>
                <a:lnTo>
                  <a:pt x="550" y="399"/>
                </a:lnTo>
                <a:lnTo>
                  <a:pt x="551" y="399"/>
                </a:lnTo>
                <a:lnTo>
                  <a:pt x="554" y="398"/>
                </a:lnTo>
                <a:lnTo>
                  <a:pt x="558" y="398"/>
                </a:lnTo>
                <a:lnTo>
                  <a:pt x="560" y="399"/>
                </a:lnTo>
                <a:lnTo>
                  <a:pt x="562" y="397"/>
                </a:lnTo>
                <a:lnTo>
                  <a:pt x="564" y="396"/>
                </a:lnTo>
                <a:lnTo>
                  <a:pt x="567" y="396"/>
                </a:lnTo>
                <a:lnTo>
                  <a:pt x="570" y="395"/>
                </a:lnTo>
                <a:lnTo>
                  <a:pt x="573" y="396"/>
                </a:lnTo>
                <a:lnTo>
                  <a:pt x="575" y="396"/>
                </a:lnTo>
                <a:lnTo>
                  <a:pt x="575" y="395"/>
                </a:lnTo>
                <a:lnTo>
                  <a:pt x="575" y="394"/>
                </a:lnTo>
                <a:lnTo>
                  <a:pt x="574" y="394"/>
                </a:lnTo>
                <a:lnTo>
                  <a:pt x="574" y="393"/>
                </a:lnTo>
                <a:lnTo>
                  <a:pt x="573" y="392"/>
                </a:lnTo>
                <a:lnTo>
                  <a:pt x="570" y="392"/>
                </a:lnTo>
                <a:lnTo>
                  <a:pt x="569" y="392"/>
                </a:lnTo>
                <a:lnTo>
                  <a:pt x="567" y="391"/>
                </a:lnTo>
                <a:lnTo>
                  <a:pt x="566" y="391"/>
                </a:lnTo>
                <a:lnTo>
                  <a:pt x="568" y="390"/>
                </a:lnTo>
                <a:lnTo>
                  <a:pt x="568" y="389"/>
                </a:lnTo>
                <a:lnTo>
                  <a:pt x="569" y="388"/>
                </a:lnTo>
                <a:lnTo>
                  <a:pt x="570" y="387"/>
                </a:lnTo>
                <a:lnTo>
                  <a:pt x="571" y="386"/>
                </a:lnTo>
                <a:lnTo>
                  <a:pt x="572" y="386"/>
                </a:lnTo>
                <a:lnTo>
                  <a:pt x="574" y="385"/>
                </a:lnTo>
                <a:lnTo>
                  <a:pt x="576" y="385"/>
                </a:lnTo>
                <a:lnTo>
                  <a:pt x="578" y="384"/>
                </a:lnTo>
                <a:lnTo>
                  <a:pt x="582" y="383"/>
                </a:lnTo>
                <a:lnTo>
                  <a:pt x="585" y="383"/>
                </a:lnTo>
                <a:lnTo>
                  <a:pt x="586" y="383"/>
                </a:lnTo>
                <a:lnTo>
                  <a:pt x="588" y="383"/>
                </a:lnTo>
                <a:lnTo>
                  <a:pt x="590" y="384"/>
                </a:lnTo>
                <a:lnTo>
                  <a:pt x="591" y="384"/>
                </a:lnTo>
                <a:lnTo>
                  <a:pt x="592" y="384"/>
                </a:lnTo>
                <a:lnTo>
                  <a:pt x="592" y="383"/>
                </a:lnTo>
                <a:lnTo>
                  <a:pt x="591" y="382"/>
                </a:lnTo>
                <a:lnTo>
                  <a:pt x="590" y="382"/>
                </a:lnTo>
                <a:lnTo>
                  <a:pt x="590" y="381"/>
                </a:lnTo>
                <a:lnTo>
                  <a:pt x="592" y="381"/>
                </a:lnTo>
                <a:lnTo>
                  <a:pt x="593" y="381"/>
                </a:lnTo>
                <a:lnTo>
                  <a:pt x="593" y="382"/>
                </a:lnTo>
                <a:lnTo>
                  <a:pt x="594" y="381"/>
                </a:lnTo>
                <a:lnTo>
                  <a:pt x="598" y="380"/>
                </a:lnTo>
                <a:lnTo>
                  <a:pt x="600" y="379"/>
                </a:lnTo>
                <a:lnTo>
                  <a:pt x="602" y="379"/>
                </a:lnTo>
                <a:lnTo>
                  <a:pt x="604" y="377"/>
                </a:lnTo>
                <a:lnTo>
                  <a:pt x="605" y="376"/>
                </a:lnTo>
                <a:lnTo>
                  <a:pt x="604" y="376"/>
                </a:lnTo>
                <a:lnTo>
                  <a:pt x="605" y="376"/>
                </a:lnTo>
                <a:lnTo>
                  <a:pt x="606" y="375"/>
                </a:lnTo>
                <a:lnTo>
                  <a:pt x="607" y="375"/>
                </a:lnTo>
                <a:lnTo>
                  <a:pt x="608" y="374"/>
                </a:lnTo>
                <a:lnTo>
                  <a:pt x="609" y="373"/>
                </a:lnTo>
                <a:lnTo>
                  <a:pt x="610" y="373"/>
                </a:lnTo>
                <a:lnTo>
                  <a:pt x="610" y="372"/>
                </a:lnTo>
                <a:lnTo>
                  <a:pt x="611" y="372"/>
                </a:lnTo>
                <a:lnTo>
                  <a:pt x="642" y="372"/>
                </a:lnTo>
                <a:lnTo>
                  <a:pt x="643" y="372"/>
                </a:lnTo>
                <a:lnTo>
                  <a:pt x="643" y="371"/>
                </a:lnTo>
                <a:lnTo>
                  <a:pt x="643" y="370"/>
                </a:lnTo>
                <a:lnTo>
                  <a:pt x="644" y="369"/>
                </a:lnTo>
                <a:lnTo>
                  <a:pt x="645" y="369"/>
                </a:lnTo>
                <a:lnTo>
                  <a:pt x="646" y="369"/>
                </a:lnTo>
                <a:lnTo>
                  <a:pt x="647" y="368"/>
                </a:lnTo>
                <a:lnTo>
                  <a:pt x="648" y="368"/>
                </a:lnTo>
                <a:lnTo>
                  <a:pt x="649" y="368"/>
                </a:lnTo>
                <a:lnTo>
                  <a:pt x="650" y="369"/>
                </a:lnTo>
                <a:lnTo>
                  <a:pt x="650" y="368"/>
                </a:lnTo>
                <a:lnTo>
                  <a:pt x="651" y="368"/>
                </a:lnTo>
                <a:lnTo>
                  <a:pt x="652" y="368"/>
                </a:lnTo>
                <a:lnTo>
                  <a:pt x="651" y="367"/>
                </a:lnTo>
                <a:lnTo>
                  <a:pt x="651" y="366"/>
                </a:lnTo>
                <a:lnTo>
                  <a:pt x="652" y="366"/>
                </a:lnTo>
                <a:lnTo>
                  <a:pt x="652" y="365"/>
                </a:lnTo>
                <a:lnTo>
                  <a:pt x="653" y="365"/>
                </a:lnTo>
                <a:lnTo>
                  <a:pt x="653" y="364"/>
                </a:lnTo>
                <a:lnTo>
                  <a:pt x="654" y="364"/>
                </a:lnTo>
                <a:lnTo>
                  <a:pt x="654" y="363"/>
                </a:lnTo>
                <a:lnTo>
                  <a:pt x="654" y="362"/>
                </a:lnTo>
                <a:lnTo>
                  <a:pt x="654" y="361"/>
                </a:lnTo>
                <a:lnTo>
                  <a:pt x="654" y="360"/>
                </a:lnTo>
                <a:lnTo>
                  <a:pt x="654" y="359"/>
                </a:lnTo>
                <a:lnTo>
                  <a:pt x="654" y="358"/>
                </a:lnTo>
                <a:lnTo>
                  <a:pt x="655" y="357"/>
                </a:lnTo>
                <a:lnTo>
                  <a:pt x="655" y="356"/>
                </a:lnTo>
                <a:lnTo>
                  <a:pt x="656" y="355"/>
                </a:lnTo>
                <a:lnTo>
                  <a:pt x="656" y="354"/>
                </a:lnTo>
                <a:lnTo>
                  <a:pt x="657" y="353"/>
                </a:lnTo>
                <a:lnTo>
                  <a:pt x="657" y="351"/>
                </a:lnTo>
                <a:lnTo>
                  <a:pt x="657" y="350"/>
                </a:lnTo>
                <a:lnTo>
                  <a:pt x="658" y="349"/>
                </a:lnTo>
                <a:lnTo>
                  <a:pt x="659" y="348"/>
                </a:lnTo>
                <a:lnTo>
                  <a:pt x="660" y="347"/>
                </a:lnTo>
                <a:lnTo>
                  <a:pt x="660" y="346"/>
                </a:lnTo>
                <a:lnTo>
                  <a:pt x="661" y="345"/>
                </a:lnTo>
                <a:lnTo>
                  <a:pt x="661" y="344"/>
                </a:lnTo>
                <a:lnTo>
                  <a:pt x="662" y="344"/>
                </a:lnTo>
                <a:lnTo>
                  <a:pt x="662" y="343"/>
                </a:lnTo>
                <a:lnTo>
                  <a:pt x="663" y="343"/>
                </a:lnTo>
                <a:lnTo>
                  <a:pt x="664" y="343"/>
                </a:lnTo>
                <a:lnTo>
                  <a:pt x="664" y="344"/>
                </a:lnTo>
                <a:lnTo>
                  <a:pt x="665" y="344"/>
                </a:lnTo>
                <a:lnTo>
                  <a:pt x="665" y="345"/>
                </a:lnTo>
                <a:lnTo>
                  <a:pt x="666" y="346"/>
                </a:lnTo>
                <a:lnTo>
                  <a:pt x="667" y="346"/>
                </a:lnTo>
                <a:lnTo>
                  <a:pt x="668" y="347"/>
                </a:lnTo>
                <a:lnTo>
                  <a:pt x="668" y="346"/>
                </a:lnTo>
                <a:lnTo>
                  <a:pt x="669" y="346"/>
                </a:lnTo>
                <a:lnTo>
                  <a:pt x="670" y="346"/>
                </a:lnTo>
                <a:lnTo>
                  <a:pt x="671" y="346"/>
                </a:lnTo>
                <a:lnTo>
                  <a:pt x="671" y="345"/>
                </a:lnTo>
                <a:lnTo>
                  <a:pt x="672" y="344"/>
                </a:lnTo>
                <a:lnTo>
                  <a:pt x="673" y="344"/>
                </a:lnTo>
                <a:lnTo>
                  <a:pt x="674" y="345"/>
                </a:lnTo>
                <a:lnTo>
                  <a:pt x="675" y="346"/>
                </a:lnTo>
                <a:lnTo>
                  <a:pt x="676" y="347"/>
                </a:lnTo>
                <a:lnTo>
                  <a:pt x="677" y="347"/>
                </a:lnTo>
                <a:lnTo>
                  <a:pt x="677" y="348"/>
                </a:lnTo>
                <a:lnTo>
                  <a:pt x="678" y="348"/>
                </a:lnTo>
                <a:lnTo>
                  <a:pt x="678" y="364"/>
                </a:lnTo>
                <a:lnTo>
                  <a:pt x="679" y="365"/>
                </a:lnTo>
                <a:lnTo>
                  <a:pt x="680" y="365"/>
                </a:lnTo>
                <a:lnTo>
                  <a:pt x="680" y="367"/>
                </a:lnTo>
                <a:lnTo>
                  <a:pt x="680" y="368"/>
                </a:lnTo>
                <a:lnTo>
                  <a:pt x="681" y="368"/>
                </a:lnTo>
                <a:lnTo>
                  <a:pt x="681" y="369"/>
                </a:lnTo>
                <a:lnTo>
                  <a:pt x="682" y="370"/>
                </a:lnTo>
                <a:lnTo>
                  <a:pt x="683" y="370"/>
                </a:lnTo>
                <a:lnTo>
                  <a:pt x="684" y="370"/>
                </a:lnTo>
                <a:lnTo>
                  <a:pt x="685" y="370"/>
                </a:lnTo>
                <a:lnTo>
                  <a:pt x="685" y="369"/>
                </a:lnTo>
                <a:lnTo>
                  <a:pt x="686" y="370"/>
                </a:lnTo>
                <a:lnTo>
                  <a:pt x="687" y="370"/>
                </a:lnTo>
                <a:lnTo>
                  <a:pt x="688" y="370"/>
                </a:lnTo>
                <a:lnTo>
                  <a:pt x="689" y="370"/>
                </a:lnTo>
                <a:lnTo>
                  <a:pt x="692" y="370"/>
                </a:lnTo>
                <a:lnTo>
                  <a:pt x="693" y="369"/>
                </a:lnTo>
                <a:lnTo>
                  <a:pt x="695" y="368"/>
                </a:lnTo>
                <a:lnTo>
                  <a:pt x="696" y="368"/>
                </a:lnTo>
                <a:lnTo>
                  <a:pt x="698" y="368"/>
                </a:lnTo>
                <a:lnTo>
                  <a:pt x="699" y="368"/>
                </a:lnTo>
                <a:lnTo>
                  <a:pt x="701" y="366"/>
                </a:lnTo>
                <a:lnTo>
                  <a:pt x="704" y="365"/>
                </a:lnTo>
                <a:lnTo>
                  <a:pt x="705" y="364"/>
                </a:lnTo>
                <a:lnTo>
                  <a:pt x="707" y="363"/>
                </a:lnTo>
                <a:lnTo>
                  <a:pt x="708" y="361"/>
                </a:lnTo>
                <a:lnTo>
                  <a:pt x="709" y="362"/>
                </a:lnTo>
                <a:lnTo>
                  <a:pt x="710" y="362"/>
                </a:lnTo>
                <a:lnTo>
                  <a:pt x="708" y="364"/>
                </a:lnTo>
                <a:lnTo>
                  <a:pt x="706" y="366"/>
                </a:lnTo>
                <a:lnTo>
                  <a:pt x="706" y="367"/>
                </a:lnTo>
                <a:lnTo>
                  <a:pt x="708" y="367"/>
                </a:lnTo>
                <a:lnTo>
                  <a:pt x="710" y="366"/>
                </a:lnTo>
                <a:lnTo>
                  <a:pt x="714" y="367"/>
                </a:lnTo>
                <a:lnTo>
                  <a:pt x="717" y="367"/>
                </a:lnTo>
                <a:lnTo>
                  <a:pt x="719" y="367"/>
                </a:lnTo>
                <a:lnTo>
                  <a:pt x="719" y="368"/>
                </a:lnTo>
                <a:lnTo>
                  <a:pt x="717" y="368"/>
                </a:lnTo>
                <a:lnTo>
                  <a:pt x="715" y="368"/>
                </a:lnTo>
                <a:lnTo>
                  <a:pt x="713" y="369"/>
                </a:lnTo>
                <a:lnTo>
                  <a:pt x="712" y="370"/>
                </a:lnTo>
                <a:lnTo>
                  <a:pt x="710" y="370"/>
                </a:lnTo>
                <a:lnTo>
                  <a:pt x="710" y="368"/>
                </a:lnTo>
                <a:lnTo>
                  <a:pt x="709" y="368"/>
                </a:lnTo>
                <a:lnTo>
                  <a:pt x="707" y="369"/>
                </a:lnTo>
                <a:lnTo>
                  <a:pt x="703" y="371"/>
                </a:lnTo>
                <a:lnTo>
                  <a:pt x="701" y="373"/>
                </a:lnTo>
                <a:lnTo>
                  <a:pt x="699" y="373"/>
                </a:lnTo>
                <a:lnTo>
                  <a:pt x="699" y="374"/>
                </a:lnTo>
                <a:lnTo>
                  <a:pt x="697" y="375"/>
                </a:lnTo>
                <a:lnTo>
                  <a:pt x="696" y="375"/>
                </a:lnTo>
                <a:lnTo>
                  <a:pt x="694" y="377"/>
                </a:lnTo>
                <a:lnTo>
                  <a:pt x="693" y="378"/>
                </a:lnTo>
                <a:lnTo>
                  <a:pt x="695" y="377"/>
                </a:lnTo>
                <a:lnTo>
                  <a:pt x="696" y="376"/>
                </a:lnTo>
                <a:lnTo>
                  <a:pt x="695" y="377"/>
                </a:lnTo>
                <a:lnTo>
                  <a:pt x="694" y="379"/>
                </a:lnTo>
                <a:lnTo>
                  <a:pt x="693" y="381"/>
                </a:lnTo>
                <a:lnTo>
                  <a:pt x="694" y="383"/>
                </a:lnTo>
                <a:lnTo>
                  <a:pt x="694" y="385"/>
                </a:lnTo>
                <a:lnTo>
                  <a:pt x="696" y="385"/>
                </a:lnTo>
                <a:lnTo>
                  <a:pt x="697" y="386"/>
                </a:lnTo>
                <a:lnTo>
                  <a:pt x="698" y="388"/>
                </a:lnTo>
                <a:lnTo>
                  <a:pt x="699" y="389"/>
                </a:lnTo>
                <a:lnTo>
                  <a:pt x="700" y="389"/>
                </a:lnTo>
                <a:lnTo>
                  <a:pt x="701" y="388"/>
                </a:lnTo>
                <a:lnTo>
                  <a:pt x="701" y="386"/>
                </a:lnTo>
                <a:lnTo>
                  <a:pt x="702" y="386"/>
                </a:lnTo>
                <a:lnTo>
                  <a:pt x="704" y="386"/>
                </a:lnTo>
                <a:lnTo>
                  <a:pt x="705" y="385"/>
                </a:lnTo>
                <a:lnTo>
                  <a:pt x="706" y="384"/>
                </a:lnTo>
                <a:lnTo>
                  <a:pt x="707" y="383"/>
                </a:lnTo>
                <a:lnTo>
                  <a:pt x="709" y="381"/>
                </a:lnTo>
                <a:lnTo>
                  <a:pt x="710" y="380"/>
                </a:lnTo>
                <a:lnTo>
                  <a:pt x="711" y="379"/>
                </a:lnTo>
                <a:lnTo>
                  <a:pt x="711" y="378"/>
                </a:lnTo>
                <a:lnTo>
                  <a:pt x="711" y="377"/>
                </a:lnTo>
                <a:lnTo>
                  <a:pt x="712" y="376"/>
                </a:lnTo>
                <a:lnTo>
                  <a:pt x="713" y="377"/>
                </a:lnTo>
                <a:lnTo>
                  <a:pt x="713" y="376"/>
                </a:lnTo>
                <a:lnTo>
                  <a:pt x="714" y="375"/>
                </a:lnTo>
                <a:lnTo>
                  <a:pt x="714" y="376"/>
                </a:lnTo>
                <a:lnTo>
                  <a:pt x="715" y="377"/>
                </a:lnTo>
                <a:lnTo>
                  <a:pt x="717" y="377"/>
                </a:lnTo>
                <a:lnTo>
                  <a:pt x="718" y="376"/>
                </a:lnTo>
                <a:lnTo>
                  <a:pt x="717" y="375"/>
                </a:lnTo>
                <a:lnTo>
                  <a:pt x="717" y="374"/>
                </a:lnTo>
                <a:lnTo>
                  <a:pt x="718" y="375"/>
                </a:lnTo>
                <a:lnTo>
                  <a:pt x="719" y="375"/>
                </a:lnTo>
                <a:lnTo>
                  <a:pt x="720" y="375"/>
                </a:lnTo>
                <a:lnTo>
                  <a:pt x="720" y="374"/>
                </a:lnTo>
                <a:lnTo>
                  <a:pt x="721" y="374"/>
                </a:lnTo>
                <a:lnTo>
                  <a:pt x="722" y="374"/>
                </a:lnTo>
                <a:lnTo>
                  <a:pt x="723" y="374"/>
                </a:lnTo>
                <a:lnTo>
                  <a:pt x="724" y="374"/>
                </a:lnTo>
                <a:lnTo>
                  <a:pt x="726" y="373"/>
                </a:lnTo>
                <a:lnTo>
                  <a:pt x="727" y="373"/>
                </a:lnTo>
                <a:lnTo>
                  <a:pt x="727" y="372"/>
                </a:lnTo>
                <a:lnTo>
                  <a:pt x="728" y="372"/>
                </a:lnTo>
                <a:lnTo>
                  <a:pt x="730" y="371"/>
                </a:lnTo>
                <a:lnTo>
                  <a:pt x="732" y="371"/>
                </a:lnTo>
                <a:lnTo>
                  <a:pt x="733" y="370"/>
                </a:lnTo>
                <a:lnTo>
                  <a:pt x="735" y="369"/>
                </a:lnTo>
                <a:lnTo>
                  <a:pt x="737" y="369"/>
                </a:lnTo>
                <a:lnTo>
                  <a:pt x="738" y="368"/>
                </a:lnTo>
                <a:lnTo>
                  <a:pt x="740" y="368"/>
                </a:lnTo>
                <a:lnTo>
                  <a:pt x="741" y="368"/>
                </a:lnTo>
                <a:lnTo>
                  <a:pt x="740" y="367"/>
                </a:lnTo>
                <a:lnTo>
                  <a:pt x="738" y="367"/>
                </a:lnTo>
                <a:lnTo>
                  <a:pt x="738" y="366"/>
                </a:lnTo>
                <a:lnTo>
                  <a:pt x="739" y="366"/>
                </a:lnTo>
                <a:lnTo>
                  <a:pt x="738" y="363"/>
                </a:lnTo>
                <a:lnTo>
                  <a:pt x="738" y="365"/>
                </a:lnTo>
                <a:lnTo>
                  <a:pt x="737" y="364"/>
                </a:lnTo>
                <a:lnTo>
                  <a:pt x="735" y="364"/>
                </a:lnTo>
                <a:lnTo>
                  <a:pt x="734" y="364"/>
                </a:lnTo>
                <a:lnTo>
                  <a:pt x="733" y="364"/>
                </a:lnTo>
                <a:lnTo>
                  <a:pt x="733" y="363"/>
                </a:lnTo>
                <a:lnTo>
                  <a:pt x="732" y="361"/>
                </a:lnTo>
                <a:lnTo>
                  <a:pt x="729" y="363"/>
                </a:lnTo>
                <a:lnTo>
                  <a:pt x="726" y="363"/>
                </a:lnTo>
                <a:lnTo>
                  <a:pt x="725" y="363"/>
                </a:lnTo>
                <a:lnTo>
                  <a:pt x="723" y="362"/>
                </a:lnTo>
                <a:lnTo>
                  <a:pt x="720" y="362"/>
                </a:lnTo>
                <a:lnTo>
                  <a:pt x="717" y="361"/>
                </a:lnTo>
                <a:lnTo>
                  <a:pt x="715" y="361"/>
                </a:lnTo>
                <a:lnTo>
                  <a:pt x="714" y="360"/>
                </a:lnTo>
                <a:lnTo>
                  <a:pt x="716" y="359"/>
                </a:lnTo>
                <a:lnTo>
                  <a:pt x="715" y="358"/>
                </a:lnTo>
                <a:lnTo>
                  <a:pt x="711" y="357"/>
                </a:lnTo>
                <a:lnTo>
                  <a:pt x="709" y="357"/>
                </a:lnTo>
                <a:lnTo>
                  <a:pt x="708" y="357"/>
                </a:lnTo>
                <a:lnTo>
                  <a:pt x="709" y="356"/>
                </a:lnTo>
                <a:lnTo>
                  <a:pt x="707" y="355"/>
                </a:lnTo>
                <a:lnTo>
                  <a:pt x="707" y="354"/>
                </a:lnTo>
                <a:lnTo>
                  <a:pt x="706" y="353"/>
                </a:lnTo>
                <a:lnTo>
                  <a:pt x="705" y="351"/>
                </a:lnTo>
                <a:lnTo>
                  <a:pt x="705" y="350"/>
                </a:lnTo>
                <a:lnTo>
                  <a:pt x="705" y="349"/>
                </a:lnTo>
                <a:lnTo>
                  <a:pt x="705" y="347"/>
                </a:lnTo>
                <a:lnTo>
                  <a:pt x="703" y="347"/>
                </a:lnTo>
                <a:lnTo>
                  <a:pt x="701" y="347"/>
                </a:lnTo>
                <a:lnTo>
                  <a:pt x="703" y="346"/>
                </a:lnTo>
                <a:lnTo>
                  <a:pt x="704" y="344"/>
                </a:lnTo>
                <a:lnTo>
                  <a:pt x="705" y="343"/>
                </a:lnTo>
                <a:lnTo>
                  <a:pt x="706" y="341"/>
                </a:lnTo>
                <a:lnTo>
                  <a:pt x="706" y="339"/>
                </a:lnTo>
                <a:lnTo>
                  <a:pt x="705" y="339"/>
                </a:lnTo>
                <a:lnTo>
                  <a:pt x="703" y="338"/>
                </a:lnTo>
                <a:lnTo>
                  <a:pt x="704" y="338"/>
                </a:lnTo>
                <a:lnTo>
                  <a:pt x="703" y="338"/>
                </a:lnTo>
                <a:lnTo>
                  <a:pt x="698" y="340"/>
                </a:lnTo>
                <a:lnTo>
                  <a:pt x="697" y="339"/>
                </a:lnTo>
                <a:lnTo>
                  <a:pt x="696" y="337"/>
                </a:lnTo>
                <a:lnTo>
                  <a:pt x="694" y="337"/>
                </a:lnTo>
                <a:lnTo>
                  <a:pt x="692" y="336"/>
                </a:lnTo>
                <a:lnTo>
                  <a:pt x="689" y="336"/>
                </a:lnTo>
                <a:lnTo>
                  <a:pt x="690" y="336"/>
                </a:lnTo>
                <a:lnTo>
                  <a:pt x="693" y="335"/>
                </a:lnTo>
                <a:lnTo>
                  <a:pt x="696" y="334"/>
                </a:lnTo>
                <a:lnTo>
                  <a:pt x="699" y="335"/>
                </a:lnTo>
                <a:lnTo>
                  <a:pt x="702" y="336"/>
                </a:lnTo>
                <a:lnTo>
                  <a:pt x="705" y="334"/>
                </a:lnTo>
                <a:lnTo>
                  <a:pt x="707" y="333"/>
                </a:lnTo>
                <a:lnTo>
                  <a:pt x="709" y="331"/>
                </a:lnTo>
                <a:lnTo>
                  <a:pt x="711" y="330"/>
                </a:lnTo>
                <a:lnTo>
                  <a:pt x="711" y="328"/>
                </a:lnTo>
                <a:lnTo>
                  <a:pt x="710" y="327"/>
                </a:lnTo>
                <a:lnTo>
                  <a:pt x="710" y="326"/>
                </a:lnTo>
                <a:lnTo>
                  <a:pt x="711" y="327"/>
                </a:lnTo>
                <a:lnTo>
                  <a:pt x="711" y="326"/>
                </a:lnTo>
                <a:lnTo>
                  <a:pt x="710" y="325"/>
                </a:lnTo>
                <a:lnTo>
                  <a:pt x="708" y="323"/>
                </a:lnTo>
                <a:lnTo>
                  <a:pt x="705" y="322"/>
                </a:lnTo>
                <a:lnTo>
                  <a:pt x="703" y="322"/>
                </a:lnTo>
                <a:lnTo>
                  <a:pt x="698" y="321"/>
                </a:lnTo>
                <a:lnTo>
                  <a:pt x="696" y="322"/>
                </a:lnTo>
                <a:lnTo>
                  <a:pt x="694" y="321"/>
                </a:lnTo>
                <a:lnTo>
                  <a:pt x="691" y="322"/>
                </a:lnTo>
                <a:lnTo>
                  <a:pt x="689" y="322"/>
                </a:lnTo>
                <a:lnTo>
                  <a:pt x="687" y="323"/>
                </a:lnTo>
                <a:lnTo>
                  <a:pt x="684" y="324"/>
                </a:lnTo>
                <a:lnTo>
                  <a:pt x="682" y="325"/>
                </a:lnTo>
                <a:lnTo>
                  <a:pt x="680" y="326"/>
                </a:lnTo>
                <a:lnTo>
                  <a:pt x="678" y="327"/>
                </a:lnTo>
                <a:lnTo>
                  <a:pt x="675" y="329"/>
                </a:lnTo>
                <a:lnTo>
                  <a:pt x="673" y="329"/>
                </a:lnTo>
                <a:lnTo>
                  <a:pt x="671" y="330"/>
                </a:lnTo>
                <a:lnTo>
                  <a:pt x="669" y="331"/>
                </a:lnTo>
                <a:lnTo>
                  <a:pt x="669" y="332"/>
                </a:lnTo>
                <a:lnTo>
                  <a:pt x="668" y="332"/>
                </a:lnTo>
                <a:lnTo>
                  <a:pt x="667" y="332"/>
                </a:lnTo>
                <a:lnTo>
                  <a:pt x="665" y="334"/>
                </a:lnTo>
                <a:lnTo>
                  <a:pt x="663" y="336"/>
                </a:lnTo>
                <a:lnTo>
                  <a:pt x="662" y="337"/>
                </a:lnTo>
                <a:lnTo>
                  <a:pt x="661" y="338"/>
                </a:lnTo>
                <a:lnTo>
                  <a:pt x="659" y="340"/>
                </a:lnTo>
                <a:lnTo>
                  <a:pt x="658" y="342"/>
                </a:lnTo>
                <a:lnTo>
                  <a:pt x="656" y="343"/>
                </a:lnTo>
                <a:lnTo>
                  <a:pt x="654" y="345"/>
                </a:lnTo>
                <a:lnTo>
                  <a:pt x="653" y="347"/>
                </a:lnTo>
                <a:lnTo>
                  <a:pt x="652" y="348"/>
                </a:lnTo>
                <a:lnTo>
                  <a:pt x="651" y="348"/>
                </a:lnTo>
                <a:lnTo>
                  <a:pt x="651" y="349"/>
                </a:lnTo>
                <a:lnTo>
                  <a:pt x="649" y="350"/>
                </a:lnTo>
                <a:lnTo>
                  <a:pt x="647" y="350"/>
                </a:lnTo>
                <a:lnTo>
                  <a:pt x="648" y="349"/>
                </a:lnTo>
                <a:lnTo>
                  <a:pt x="650" y="347"/>
                </a:lnTo>
                <a:lnTo>
                  <a:pt x="651" y="346"/>
                </a:lnTo>
                <a:lnTo>
                  <a:pt x="653" y="344"/>
                </a:lnTo>
                <a:lnTo>
                  <a:pt x="655" y="343"/>
                </a:lnTo>
                <a:lnTo>
                  <a:pt x="656" y="343"/>
                </a:lnTo>
                <a:lnTo>
                  <a:pt x="658" y="339"/>
                </a:lnTo>
                <a:lnTo>
                  <a:pt x="660" y="337"/>
                </a:lnTo>
                <a:lnTo>
                  <a:pt x="659" y="334"/>
                </a:lnTo>
                <a:lnTo>
                  <a:pt x="660" y="334"/>
                </a:lnTo>
                <a:lnTo>
                  <a:pt x="661" y="334"/>
                </a:lnTo>
                <a:lnTo>
                  <a:pt x="663" y="333"/>
                </a:lnTo>
                <a:lnTo>
                  <a:pt x="668" y="326"/>
                </a:lnTo>
                <a:lnTo>
                  <a:pt x="669" y="326"/>
                </a:lnTo>
                <a:lnTo>
                  <a:pt x="673" y="323"/>
                </a:lnTo>
                <a:lnTo>
                  <a:pt x="674" y="322"/>
                </a:lnTo>
                <a:lnTo>
                  <a:pt x="676" y="321"/>
                </a:lnTo>
                <a:lnTo>
                  <a:pt x="678" y="321"/>
                </a:lnTo>
                <a:lnTo>
                  <a:pt x="682" y="320"/>
                </a:lnTo>
                <a:lnTo>
                  <a:pt x="683" y="320"/>
                </a:lnTo>
                <a:lnTo>
                  <a:pt x="684" y="317"/>
                </a:lnTo>
                <a:lnTo>
                  <a:pt x="685" y="315"/>
                </a:lnTo>
                <a:lnTo>
                  <a:pt x="686" y="313"/>
                </a:lnTo>
                <a:lnTo>
                  <a:pt x="687" y="312"/>
                </a:lnTo>
                <a:lnTo>
                  <a:pt x="689" y="311"/>
                </a:lnTo>
                <a:lnTo>
                  <a:pt x="691" y="311"/>
                </a:lnTo>
                <a:lnTo>
                  <a:pt x="691" y="310"/>
                </a:lnTo>
                <a:lnTo>
                  <a:pt x="692" y="310"/>
                </a:lnTo>
                <a:lnTo>
                  <a:pt x="694" y="310"/>
                </a:lnTo>
                <a:lnTo>
                  <a:pt x="695" y="309"/>
                </a:lnTo>
                <a:lnTo>
                  <a:pt x="698" y="309"/>
                </a:lnTo>
                <a:lnTo>
                  <a:pt x="700" y="309"/>
                </a:lnTo>
                <a:lnTo>
                  <a:pt x="703" y="309"/>
                </a:lnTo>
                <a:lnTo>
                  <a:pt x="704" y="309"/>
                </a:lnTo>
                <a:lnTo>
                  <a:pt x="706" y="309"/>
                </a:lnTo>
                <a:lnTo>
                  <a:pt x="709" y="309"/>
                </a:lnTo>
                <a:lnTo>
                  <a:pt x="711" y="309"/>
                </a:lnTo>
                <a:lnTo>
                  <a:pt x="713" y="309"/>
                </a:lnTo>
                <a:lnTo>
                  <a:pt x="714" y="309"/>
                </a:lnTo>
                <a:lnTo>
                  <a:pt x="715" y="309"/>
                </a:lnTo>
                <a:lnTo>
                  <a:pt x="717" y="309"/>
                </a:lnTo>
                <a:lnTo>
                  <a:pt x="720" y="310"/>
                </a:lnTo>
                <a:lnTo>
                  <a:pt x="722" y="309"/>
                </a:lnTo>
                <a:lnTo>
                  <a:pt x="725" y="309"/>
                </a:lnTo>
                <a:lnTo>
                  <a:pt x="727" y="309"/>
                </a:lnTo>
                <a:lnTo>
                  <a:pt x="730" y="309"/>
                </a:lnTo>
                <a:lnTo>
                  <a:pt x="733" y="309"/>
                </a:lnTo>
                <a:lnTo>
                  <a:pt x="734" y="310"/>
                </a:lnTo>
                <a:lnTo>
                  <a:pt x="734" y="311"/>
                </a:lnTo>
                <a:lnTo>
                  <a:pt x="735" y="311"/>
                </a:lnTo>
                <a:lnTo>
                  <a:pt x="737" y="311"/>
                </a:lnTo>
                <a:lnTo>
                  <a:pt x="740" y="310"/>
                </a:lnTo>
                <a:lnTo>
                  <a:pt x="745" y="309"/>
                </a:lnTo>
                <a:lnTo>
                  <a:pt x="747" y="309"/>
                </a:lnTo>
                <a:lnTo>
                  <a:pt x="748" y="308"/>
                </a:lnTo>
                <a:lnTo>
                  <a:pt x="749" y="307"/>
                </a:lnTo>
                <a:lnTo>
                  <a:pt x="748" y="309"/>
                </a:lnTo>
                <a:lnTo>
                  <a:pt x="749" y="310"/>
                </a:lnTo>
                <a:lnTo>
                  <a:pt x="750" y="310"/>
                </a:lnTo>
                <a:lnTo>
                  <a:pt x="751" y="309"/>
                </a:lnTo>
                <a:lnTo>
                  <a:pt x="753" y="307"/>
                </a:lnTo>
                <a:lnTo>
                  <a:pt x="755" y="306"/>
                </a:lnTo>
                <a:lnTo>
                  <a:pt x="758" y="303"/>
                </a:lnTo>
                <a:lnTo>
                  <a:pt x="759" y="302"/>
                </a:lnTo>
                <a:lnTo>
                  <a:pt x="760" y="300"/>
                </a:lnTo>
                <a:lnTo>
                  <a:pt x="761" y="300"/>
                </a:lnTo>
                <a:lnTo>
                  <a:pt x="763" y="298"/>
                </a:lnTo>
                <a:lnTo>
                  <a:pt x="765" y="297"/>
                </a:lnTo>
                <a:lnTo>
                  <a:pt x="767" y="296"/>
                </a:lnTo>
                <a:lnTo>
                  <a:pt x="770" y="296"/>
                </a:lnTo>
                <a:lnTo>
                  <a:pt x="773" y="295"/>
                </a:lnTo>
                <a:lnTo>
                  <a:pt x="779" y="295"/>
                </a:lnTo>
                <a:lnTo>
                  <a:pt x="780" y="294"/>
                </a:lnTo>
                <a:lnTo>
                  <a:pt x="781" y="294"/>
                </a:lnTo>
                <a:lnTo>
                  <a:pt x="784" y="291"/>
                </a:lnTo>
                <a:lnTo>
                  <a:pt x="787" y="289"/>
                </a:lnTo>
                <a:lnTo>
                  <a:pt x="789" y="288"/>
                </a:lnTo>
                <a:lnTo>
                  <a:pt x="790" y="286"/>
                </a:lnTo>
                <a:lnTo>
                  <a:pt x="790" y="285"/>
                </a:lnTo>
                <a:lnTo>
                  <a:pt x="788" y="284"/>
                </a:lnTo>
                <a:lnTo>
                  <a:pt x="787" y="283"/>
                </a:lnTo>
                <a:lnTo>
                  <a:pt x="788" y="283"/>
                </a:lnTo>
                <a:lnTo>
                  <a:pt x="791" y="284"/>
                </a:lnTo>
                <a:lnTo>
                  <a:pt x="790" y="282"/>
                </a:lnTo>
                <a:lnTo>
                  <a:pt x="787" y="281"/>
                </a:lnTo>
                <a:lnTo>
                  <a:pt x="788" y="280"/>
                </a:lnTo>
                <a:lnTo>
                  <a:pt x="789" y="281"/>
                </a:lnTo>
                <a:lnTo>
                  <a:pt x="789" y="280"/>
                </a:lnTo>
                <a:lnTo>
                  <a:pt x="789" y="279"/>
                </a:lnTo>
                <a:lnTo>
                  <a:pt x="788" y="278"/>
                </a:lnTo>
                <a:lnTo>
                  <a:pt x="789" y="277"/>
                </a:lnTo>
                <a:lnTo>
                  <a:pt x="788" y="277"/>
                </a:lnTo>
                <a:lnTo>
                  <a:pt x="788" y="275"/>
                </a:lnTo>
                <a:lnTo>
                  <a:pt x="786" y="275"/>
                </a:lnTo>
                <a:lnTo>
                  <a:pt x="785" y="274"/>
                </a:lnTo>
                <a:lnTo>
                  <a:pt x="784" y="273"/>
                </a:lnTo>
                <a:lnTo>
                  <a:pt x="788" y="275"/>
                </a:lnTo>
                <a:lnTo>
                  <a:pt x="789" y="274"/>
                </a:lnTo>
                <a:lnTo>
                  <a:pt x="790" y="274"/>
                </a:lnTo>
                <a:lnTo>
                  <a:pt x="790" y="273"/>
                </a:lnTo>
                <a:lnTo>
                  <a:pt x="789" y="272"/>
                </a:lnTo>
                <a:lnTo>
                  <a:pt x="789" y="271"/>
                </a:lnTo>
                <a:lnTo>
                  <a:pt x="788" y="271"/>
                </a:lnTo>
                <a:lnTo>
                  <a:pt x="787" y="270"/>
                </a:lnTo>
                <a:lnTo>
                  <a:pt x="788" y="269"/>
                </a:lnTo>
                <a:lnTo>
                  <a:pt x="788" y="268"/>
                </a:lnTo>
                <a:lnTo>
                  <a:pt x="788" y="269"/>
                </a:lnTo>
                <a:lnTo>
                  <a:pt x="787" y="268"/>
                </a:lnTo>
                <a:lnTo>
                  <a:pt x="783" y="267"/>
                </a:lnTo>
                <a:lnTo>
                  <a:pt x="782" y="267"/>
                </a:lnTo>
                <a:lnTo>
                  <a:pt x="782" y="266"/>
                </a:lnTo>
                <a:lnTo>
                  <a:pt x="781" y="266"/>
                </a:lnTo>
                <a:lnTo>
                  <a:pt x="779" y="266"/>
                </a:lnTo>
                <a:lnTo>
                  <a:pt x="777" y="267"/>
                </a:lnTo>
                <a:lnTo>
                  <a:pt x="775" y="271"/>
                </a:lnTo>
                <a:lnTo>
                  <a:pt x="775" y="268"/>
                </a:lnTo>
                <a:lnTo>
                  <a:pt x="775" y="267"/>
                </a:lnTo>
                <a:lnTo>
                  <a:pt x="776" y="266"/>
                </a:lnTo>
                <a:lnTo>
                  <a:pt x="776" y="264"/>
                </a:lnTo>
                <a:lnTo>
                  <a:pt x="775" y="263"/>
                </a:lnTo>
                <a:lnTo>
                  <a:pt x="776" y="261"/>
                </a:lnTo>
                <a:lnTo>
                  <a:pt x="775" y="261"/>
                </a:lnTo>
                <a:lnTo>
                  <a:pt x="773" y="261"/>
                </a:lnTo>
                <a:lnTo>
                  <a:pt x="771" y="261"/>
                </a:lnTo>
                <a:lnTo>
                  <a:pt x="769" y="260"/>
                </a:lnTo>
                <a:lnTo>
                  <a:pt x="766" y="261"/>
                </a:lnTo>
                <a:lnTo>
                  <a:pt x="764" y="261"/>
                </a:lnTo>
                <a:lnTo>
                  <a:pt x="767" y="261"/>
                </a:lnTo>
                <a:lnTo>
                  <a:pt x="770" y="261"/>
                </a:lnTo>
                <a:lnTo>
                  <a:pt x="771" y="262"/>
                </a:lnTo>
                <a:lnTo>
                  <a:pt x="770" y="262"/>
                </a:lnTo>
                <a:lnTo>
                  <a:pt x="767" y="262"/>
                </a:lnTo>
                <a:lnTo>
                  <a:pt x="765" y="262"/>
                </a:lnTo>
                <a:lnTo>
                  <a:pt x="762" y="263"/>
                </a:lnTo>
                <a:lnTo>
                  <a:pt x="761" y="264"/>
                </a:lnTo>
                <a:lnTo>
                  <a:pt x="759" y="266"/>
                </a:lnTo>
                <a:lnTo>
                  <a:pt x="756" y="267"/>
                </a:lnTo>
                <a:lnTo>
                  <a:pt x="754" y="268"/>
                </a:lnTo>
                <a:lnTo>
                  <a:pt x="752" y="269"/>
                </a:lnTo>
                <a:lnTo>
                  <a:pt x="751" y="270"/>
                </a:lnTo>
                <a:lnTo>
                  <a:pt x="749" y="272"/>
                </a:lnTo>
                <a:lnTo>
                  <a:pt x="747" y="272"/>
                </a:lnTo>
                <a:lnTo>
                  <a:pt x="747" y="271"/>
                </a:lnTo>
                <a:lnTo>
                  <a:pt x="747" y="270"/>
                </a:lnTo>
                <a:lnTo>
                  <a:pt x="747" y="269"/>
                </a:lnTo>
                <a:lnTo>
                  <a:pt x="746" y="268"/>
                </a:lnTo>
                <a:lnTo>
                  <a:pt x="743" y="267"/>
                </a:lnTo>
                <a:lnTo>
                  <a:pt x="740" y="267"/>
                </a:lnTo>
                <a:lnTo>
                  <a:pt x="740" y="266"/>
                </a:lnTo>
                <a:lnTo>
                  <a:pt x="742" y="266"/>
                </a:lnTo>
                <a:lnTo>
                  <a:pt x="745" y="266"/>
                </a:lnTo>
                <a:lnTo>
                  <a:pt x="747" y="267"/>
                </a:lnTo>
                <a:lnTo>
                  <a:pt x="749" y="268"/>
                </a:lnTo>
                <a:lnTo>
                  <a:pt x="749" y="267"/>
                </a:lnTo>
                <a:lnTo>
                  <a:pt x="751" y="265"/>
                </a:lnTo>
                <a:lnTo>
                  <a:pt x="754" y="265"/>
                </a:lnTo>
                <a:lnTo>
                  <a:pt x="756" y="264"/>
                </a:lnTo>
                <a:lnTo>
                  <a:pt x="759" y="263"/>
                </a:lnTo>
                <a:lnTo>
                  <a:pt x="762" y="262"/>
                </a:lnTo>
                <a:lnTo>
                  <a:pt x="761" y="261"/>
                </a:lnTo>
                <a:lnTo>
                  <a:pt x="759" y="262"/>
                </a:lnTo>
                <a:lnTo>
                  <a:pt x="756" y="263"/>
                </a:lnTo>
                <a:lnTo>
                  <a:pt x="754" y="263"/>
                </a:lnTo>
                <a:lnTo>
                  <a:pt x="756" y="262"/>
                </a:lnTo>
                <a:lnTo>
                  <a:pt x="758" y="261"/>
                </a:lnTo>
                <a:lnTo>
                  <a:pt x="761" y="261"/>
                </a:lnTo>
                <a:lnTo>
                  <a:pt x="763" y="261"/>
                </a:lnTo>
                <a:lnTo>
                  <a:pt x="766" y="260"/>
                </a:lnTo>
                <a:lnTo>
                  <a:pt x="766" y="259"/>
                </a:lnTo>
                <a:lnTo>
                  <a:pt x="767" y="259"/>
                </a:lnTo>
                <a:lnTo>
                  <a:pt x="768" y="258"/>
                </a:lnTo>
                <a:lnTo>
                  <a:pt x="769" y="258"/>
                </a:lnTo>
                <a:lnTo>
                  <a:pt x="770" y="258"/>
                </a:lnTo>
                <a:lnTo>
                  <a:pt x="771" y="258"/>
                </a:lnTo>
                <a:lnTo>
                  <a:pt x="773" y="258"/>
                </a:lnTo>
                <a:lnTo>
                  <a:pt x="773" y="257"/>
                </a:lnTo>
                <a:lnTo>
                  <a:pt x="774" y="256"/>
                </a:lnTo>
                <a:lnTo>
                  <a:pt x="773" y="255"/>
                </a:lnTo>
                <a:lnTo>
                  <a:pt x="772" y="254"/>
                </a:lnTo>
                <a:lnTo>
                  <a:pt x="771" y="254"/>
                </a:lnTo>
                <a:lnTo>
                  <a:pt x="770" y="254"/>
                </a:lnTo>
                <a:lnTo>
                  <a:pt x="769" y="253"/>
                </a:lnTo>
                <a:lnTo>
                  <a:pt x="769" y="252"/>
                </a:lnTo>
                <a:lnTo>
                  <a:pt x="768" y="251"/>
                </a:lnTo>
                <a:lnTo>
                  <a:pt x="767" y="252"/>
                </a:lnTo>
                <a:lnTo>
                  <a:pt x="767" y="253"/>
                </a:lnTo>
                <a:lnTo>
                  <a:pt x="765" y="253"/>
                </a:lnTo>
                <a:lnTo>
                  <a:pt x="763" y="252"/>
                </a:lnTo>
                <a:lnTo>
                  <a:pt x="761" y="252"/>
                </a:lnTo>
                <a:lnTo>
                  <a:pt x="760" y="251"/>
                </a:lnTo>
                <a:lnTo>
                  <a:pt x="760" y="250"/>
                </a:lnTo>
                <a:lnTo>
                  <a:pt x="759" y="248"/>
                </a:lnTo>
                <a:lnTo>
                  <a:pt x="758" y="249"/>
                </a:lnTo>
                <a:lnTo>
                  <a:pt x="758" y="248"/>
                </a:lnTo>
                <a:lnTo>
                  <a:pt x="756" y="248"/>
                </a:lnTo>
                <a:lnTo>
                  <a:pt x="754" y="251"/>
                </a:lnTo>
                <a:lnTo>
                  <a:pt x="753" y="252"/>
                </a:lnTo>
                <a:lnTo>
                  <a:pt x="754" y="249"/>
                </a:lnTo>
                <a:lnTo>
                  <a:pt x="755" y="248"/>
                </a:lnTo>
                <a:lnTo>
                  <a:pt x="753" y="247"/>
                </a:lnTo>
                <a:lnTo>
                  <a:pt x="753" y="246"/>
                </a:lnTo>
                <a:lnTo>
                  <a:pt x="751" y="247"/>
                </a:lnTo>
                <a:lnTo>
                  <a:pt x="750" y="247"/>
                </a:lnTo>
                <a:lnTo>
                  <a:pt x="748" y="246"/>
                </a:lnTo>
                <a:lnTo>
                  <a:pt x="747" y="246"/>
                </a:lnTo>
                <a:lnTo>
                  <a:pt x="746" y="247"/>
                </a:lnTo>
                <a:lnTo>
                  <a:pt x="746" y="246"/>
                </a:lnTo>
                <a:lnTo>
                  <a:pt x="748" y="245"/>
                </a:lnTo>
                <a:lnTo>
                  <a:pt x="747" y="244"/>
                </a:lnTo>
                <a:lnTo>
                  <a:pt x="747" y="243"/>
                </a:lnTo>
                <a:lnTo>
                  <a:pt x="747" y="242"/>
                </a:lnTo>
                <a:lnTo>
                  <a:pt x="747" y="241"/>
                </a:lnTo>
                <a:lnTo>
                  <a:pt x="745" y="241"/>
                </a:lnTo>
                <a:lnTo>
                  <a:pt x="744" y="241"/>
                </a:lnTo>
                <a:lnTo>
                  <a:pt x="744" y="240"/>
                </a:lnTo>
                <a:lnTo>
                  <a:pt x="743" y="239"/>
                </a:lnTo>
                <a:lnTo>
                  <a:pt x="741" y="239"/>
                </a:lnTo>
                <a:lnTo>
                  <a:pt x="739" y="239"/>
                </a:lnTo>
                <a:lnTo>
                  <a:pt x="738" y="239"/>
                </a:lnTo>
                <a:lnTo>
                  <a:pt x="739" y="238"/>
                </a:lnTo>
                <a:lnTo>
                  <a:pt x="738" y="237"/>
                </a:lnTo>
                <a:lnTo>
                  <a:pt x="738" y="236"/>
                </a:lnTo>
                <a:lnTo>
                  <a:pt x="738" y="234"/>
                </a:lnTo>
                <a:lnTo>
                  <a:pt x="736" y="235"/>
                </a:lnTo>
                <a:lnTo>
                  <a:pt x="734" y="235"/>
                </a:lnTo>
                <a:lnTo>
                  <a:pt x="732" y="235"/>
                </a:lnTo>
                <a:lnTo>
                  <a:pt x="733" y="234"/>
                </a:lnTo>
                <a:lnTo>
                  <a:pt x="734" y="234"/>
                </a:lnTo>
                <a:lnTo>
                  <a:pt x="734" y="233"/>
                </a:lnTo>
                <a:lnTo>
                  <a:pt x="732" y="232"/>
                </a:lnTo>
                <a:lnTo>
                  <a:pt x="731" y="231"/>
                </a:lnTo>
                <a:lnTo>
                  <a:pt x="732" y="231"/>
                </a:lnTo>
                <a:lnTo>
                  <a:pt x="733" y="230"/>
                </a:lnTo>
                <a:lnTo>
                  <a:pt x="734" y="230"/>
                </a:lnTo>
                <a:lnTo>
                  <a:pt x="731" y="229"/>
                </a:lnTo>
                <a:lnTo>
                  <a:pt x="729" y="230"/>
                </a:lnTo>
                <a:lnTo>
                  <a:pt x="726" y="230"/>
                </a:lnTo>
                <a:lnTo>
                  <a:pt x="723" y="229"/>
                </a:lnTo>
                <a:lnTo>
                  <a:pt x="725" y="229"/>
                </a:lnTo>
                <a:lnTo>
                  <a:pt x="728" y="228"/>
                </a:lnTo>
                <a:lnTo>
                  <a:pt x="730" y="228"/>
                </a:lnTo>
                <a:lnTo>
                  <a:pt x="728" y="227"/>
                </a:lnTo>
                <a:lnTo>
                  <a:pt x="728" y="226"/>
                </a:lnTo>
                <a:lnTo>
                  <a:pt x="730" y="227"/>
                </a:lnTo>
                <a:lnTo>
                  <a:pt x="733" y="228"/>
                </a:lnTo>
                <a:lnTo>
                  <a:pt x="734" y="228"/>
                </a:lnTo>
                <a:lnTo>
                  <a:pt x="733" y="227"/>
                </a:lnTo>
                <a:lnTo>
                  <a:pt x="735" y="225"/>
                </a:lnTo>
                <a:lnTo>
                  <a:pt x="737" y="224"/>
                </a:lnTo>
                <a:lnTo>
                  <a:pt x="736" y="222"/>
                </a:lnTo>
                <a:lnTo>
                  <a:pt x="735" y="222"/>
                </a:lnTo>
                <a:lnTo>
                  <a:pt x="733" y="221"/>
                </a:lnTo>
                <a:lnTo>
                  <a:pt x="733" y="220"/>
                </a:lnTo>
                <a:lnTo>
                  <a:pt x="732" y="219"/>
                </a:lnTo>
                <a:lnTo>
                  <a:pt x="729" y="219"/>
                </a:lnTo>
                <a:lnTo>
                  <a:pt x="728" y="219"/>
                </a:lnTo>
                <a:lnTo>
                  <a:pt x="728" y="218"/>
                </a:lnTo>
                <a:lnTo>
                  <a:pt x="730" y="218"/>
                </a:lnTo>
                <a:lnTo>
                  <a:pt x="731" y="217"/>
                </a:lnTo>
                <a:lnTo>
                  <a:pt x="733" y="216"/>
                </a:lnTo>
                <a:lnTo>
                  <a:pt x="732" y="215"/>
                </a:lnTo>
                <a:lnTo>
                  <a:pt x="731" y="214"/>
                </a:lnTo>
                <a:lnTo>
                  <a:pt x="729" y="213"/>
                </a:lnTo>
                <a:lnTo>
                  <a:pt x="729" y="212"/>
                </a:lnTo>
                <a:lnTo>
                  <a:pt x="728" y="212"/>
                </a:lnTo>
                <a:lnTo>
                  <a:pt x="727" y="212"/>
                </a:lnTo>
                <a:lnTo>
                  <a:pt x="726" y="212"/>
                </a:lnTo>
                <a:lnTo>
                  <a:pt x="727" y="211"/>
                </a:lnTo>
                <a:lnTo>
                  <a:pt x="728" y="211"/>
                </a:lnTo>
                <a:lnTo>
                  <a:pt x="727" y="210"/>
                </a:lnTo>
                <a:lnTo>
                  <a:pt x="727" y="209"/>
                </a:lnTo>
                <a:lnTo>
                  <a:pt x="726" y="209"/>
                </a:lnTo>
                <a:lnTo>
                  <a:pt x="725" y="209"/>
                </a:lnTo>
                <a:lnTo>
                  <a:pt x="723" y="209"/>
                </a:lnTo>
                <a:lnTo>
                  <a:pt x="722" y="210"/>
                </a:lnTo>
                <a:lnTo>
                  <a:pt x="720" y="210"/>
                </a:lnTo>
                <a:lnTo>
                  <a:pt x="722" y="209"/>
                </a:lnTo>
                <a:lnTo>
                  <a:pt x="724" y="208"/>
                </a:lnTo>
                <a:lnTo>
                  <a:pt x="725" y="207"/>
                </a:lnTo>
                <a:lnTo>
                  <a:pt x="725" y="206"/>
                </a:lnTo>
                <a:lnTo>
                  <a:pt x="726" y="206"/>
                </a:lnTo>
                <a:lnTo>
                  <a:pt x="726" y="204"/>
                </a:lnTo>
                <a:lnTo>
                  <a:pt x="725" y="204"/>
                </a:lnTo>
                <a:lnTo>
                  <a:pt x="723" y="204"/>
                </a:lnTo>
                <a:lnTo>
                  <a:pt x="721" y="204"/>
                </a:lnTo>
                <a:lnTo>
                  <a:pt x="720" y="204"/>
                </a:lnTo>
                <a:lnTo>
                  <a:pt x="718" y="205"/>
                </a:lnTo>
                <a:lnTo>
                  <a:pt x="717" y="204"/>
                </a:lnTo>
                <a:lnTo>
                  <a:pt x="717" y="203"/>
                </a:lnTo>
                <a:lnTo>
                  <a:pt x="718" y="203"/>
                </a:lnTo>
                <a:lnTo>
                  <a:pt x="720" y="204"/>
                </a:lnTo>
                <a:lnTo>
                  <a:pt x="722" y="203"/>
                </a:lnTo>
                <a:lnTo>
                  <a:pt x="723" y="203"/>
                </a:lnTo>
                <a:lnTo>
                  <a:pt x="724" y="202"/>
                </a:lnTo>
                <a:lnTo>
                  <a:pt x="722" y="202"/>
                </a:lnTo>
                <a:lnTo>
                  <a:pt x="722" y="201"/>
                </a:lnTo>
                <a:lnTo>
                  <a:pt x="723" y="200"/>
                </a:lnTo>
                <a:lnTo>
                  <a:pt x="721" y="200"/>
                </a:lnTo>
                <a:lnTo>
                  <a:pt x="720" y="200"/>
                </a:lnTo>
                <a:lnTo>
                  <a:pt x="720" y="199"/>
                </a:lnTo>
                <a:lnTo>
                  <a:pt x="720" y="198"/>
                </a:lnTo>
                <a:lnTo>
                  <a:pt x="720" y="197"/>
                </a:lnTo>
                <a:lnTo>
                  <a:pt x="720" y="196"/>
                </a:lnTo>
                <a:lnTo>
                  <a:pt x="718" y="197"/>
                </a:lnTo>
                <a:lnTo>
                  <a:pt x="717" y="197"/>
                </a:lnTo>
                <a:lnTo>
                  <a:pt x="716" y="197"/>
                </a:lnTo>
                <a:lnTo>
                  <a:pt x="714" y="197"/>
                </a:lnTo>
                <a:lnTo>
                  <a:pt x="713" y="197"/>
                </a:lnTo>
                <a:lnTo>
                  <a:pt x="712" y="197"/>
                </a:lnTo>
                <a:lnTo>
                  <a:pt x="711" y="198"/>
                </a:lnTo>
                <a:lnTo>
                  <a:pt x="711" y="197"/>
                </a:lnTo>
                <a:lnTo>
                  <a:pt x="713" y="196"/>
                </a:lnTo>
                <a:lnTo>
                  <a:pt x="717" y="196"/>
                </a:lnTo>
                <a:lnTo>
                  <a:pt x="719" y="195"/>
                </a:lnTo>
                <a:lnTo>
                  <a:pt x="719" y="194"/>
                </a:lnTo>
                <a:lnTo>
                  <a:pt x="718" y="194"/>
                </a:lnTo>
                <a:lnTo>
                  <a:pt x="717" y="194"/>
                </a:lnTo>
                <a:lnTo>
                  <a:pt x="717" y="193"/>
                </a:lnTo>
                <a:lnTo>
                  <a:pt x="716" y="192"/>
                </a:lnTo>
                <a:lnTo>
                  <a:pt x="715" y="193"/>
                </a:lnTo>
                <a:lnTo>
                  <a:pt x="715" y="192"/>
                </a:lnTo>
                <a:lnTo>
                  <a:pt x="713" y="192"/>
                </a:lnTo>
                <a:lnTo>
                  <a:pt x="714" y="191"/>
                </a:lnTo>
                <a:lnTo>
                  <a:pt x="715" y="190"/>
                </a:lnTo>
                <a:lnTo>
                  <a:pt x="714" y="190"/>
                </a:lnTo>
                <a:lnTo>
                  <a:pt x="712" y="190"/>
                </a:lnTo>
                <a:lnTo>
                  <a:pt x="712" y="189"/>
                </a:lnTo>
                <a:lnTo>
                  <a:pt x="713" y="188"/>
                </a:lnTo>
                <a:lnTo>
                  <a:pt x="711" y="188"/>
                </a:lnTo>
                <a:lnTo>
                  <a:pt x="711" y="187"/>
                </a:lnTo>
                <a:lnTo>
                  <a:pt x="711" y="186"/>
                </a:lnTo>
                <a:lnTo>
                  <a:pt x="710" y="185"/>
                </a:lnTo>
                <a:lnTo>
                  <a:pt x="708" y="186"/>
                </a:lnTo>
                <a:lnTo>
                  <a:pt x="709" y="185"/>
                </a:lnTo>
                <a:lnTo>
                  <a:pt x="709" y="183"/>
                </a:lnTo>
                <a:lnTo>
                  <a:pt x="709" y="182"/>
                </a:lnTo>
                <a:lnTo>
                  <a:pt x="709" y="181"/>
                </a:lnTo>
                <a:lnTo>
                  <a:pt x="708" y="181"/>
                </a:lnTo>
                <a:lnTo>
                  <a:pt x="708" y="180"/>
                </a:lnTo>
                <a:lnTo>
                  <a:pt x="706" y="179"/>
                </a:lnTo>
                <a:lnTo>
                  <a:pt x="705" y="179"/>
                </a:lnTo>
                <a:lnTo>
                  <a:pt x="704" y="181"/>
                </a:lnTo>
                <a:lnTo>
                  <a:pt x="703" y="182"/>
                </a:lnTo>
                <a:lnTo>
                  <a:pt x="701" y="183"/>
                </a:lnTo>
                <a:lnTo>
                  <a:pt x="700" y="184"/>
                </a:lnTo>
                <a:lnTo>
                  <a:pt x="699" y="186"/>
                </a:lnTo>
                <a:lnTo>
                  <a:pt x="698" y="187"/>
                </a:lnTo>
                <a:lnTo>
                  <a:pt x="699" y="188"/>
                </a:lnTo>
                <a:lnTo>
                  <a:pt x="700" y="189"/>
                </a:lnTo>
                <a:lnTo>
                  <a:pt x="702" y="191"/>
                </a:lnTo>
                <a:lnTo>
                  <a:pt x="700" y="192"/>
                </a:lnTo>
                <a:lnTo>
                  <a:pt x="700" y="193"/>
                </a:lnTo>
                <a:lnTo>
                  <a:pt x="699" y="193"/>
                </a:lnTo>
                <a:lnTo>
                  <a:pt x="698" y="194"/>
                </a:lnTo>
                <a:lnTo>
                  <a:pt x="697" y="193"/>
                </a:lnTo>
                <a:lnTo>
                  <a:pt x="698" y="195"/>
                </a:lnTo>
                <a:lnTo>
                  <a:pt x="697" y="197"/>
                </a:lnTo>
                <a:lnTo>
                  <a:pt x="696" y="197"/>
                </a:lnTo>
                <a:lnTo>
                  <a:pt x="696" y="198"/>
                </a:lnTo>
                <a:lnTo>
                  <a:pt x="695" y="199"/>
                </a:lnTo>
                <a:lnTo>
                  <a:pt x="695" y="200"/>
                </a:lnTo>
                <a:lnTo>
                  <a:pt x="693" y="199"/>
                </a:lnTo>
                <a:lnTo>
                  <a:pt x="695" y="200"/>
                </a:lnTo>
                <a:lnTo>
                  <a:pt x="696" y="202"/>
                </a:lnTo>
                <a:lnTo>
                  <a:pt x="695" y="203"/>
                </a:lnTo>
                <a:lnTo>
                  <a:pt x="694" y="204"/>
                </a:lnTo>
                <a:lnTo>
                  <a:pt x="694" y="205"/>
                </a:lnTo>
                <a:lnTo>
                  <a:pt x="694" y="203"/>
                </a:lnTo>
                <a:lnTo>
                  <a:pt x="694" y="201"/>
                </a:lnTo>
                <a:lnTo>
                  <a:pt x="692" y="201"/>
                </a:lnTo>
                <a:lnTo>
                  <a:pt x="690" y="200"/>
                </a:lnTo>
                <a:lnTo>
                  <a:pt x="689" y="201"/>
                </a:lnTo>
                <a:lnTo>
                  <a:pt x="688" y="202"/>
                </a:lnTo>
                <a:lnTo>
                  <a:pt x="688" y="204"/>
                </a:lnTo>
                <a:lnTo>
                  <a:pt x="686" y="205"/>
                </a:lnTo>
                <a:lnTo>
                  <a:pt x="684" y="205"/>
                </a:lnTo>
                <a:lnTo>
                  <a:pt x="682" y="206"/>
                </a:lnTo>
                <a:lnTo>
                  <a:pt x="681" y="207"/>
                </a:lnTo>
                <a:lnTo>
                  <a:pt x="679" y="207"/>
                </a:lnTo>
                <a:lnTo>
                  <a:pt x="678" y="210"/>
                </a:lnTo>
                <a:lnTo>
                  <a:pt x="678" y="209"/>
                </a:lnTo>
                <a:lnTo>
                  <a:pt x="678" y="207"/>
                </a:lnTo>
                <a:lnTo>
                  <a:pt x="678" y="206"/>
                </a:lnTo>
                <a:lnTo>
                  <a:pt x="677" y="205"/>
                </a:lnTo>
                <a:lnTo>
                  <a:pt x="676" y="206"/>
                </a:lnTo>
                <a:lnTo>
                  <a:pt x="676" y="205"/>
                </a:lnTo>
                <a:lnTo>
                  <a:pt x="676" y="203"/>
                </a:lnTo>
                <a:lnTo>
                  <a:pt x="675" y="204"/>
                </a:lnTo>
                <a:lnTo>
                  <a:pt x="674" y="208"/>
                </a:lnTo>
                <a:lnTo>
                  <a:pt x="673" y="210"/>
                </a:lnTo>
                <a:lnTo>
                  <a:pt x="669" y="212"/>
                </a:lnTo>
                <a:lnTo>
                  <a:pt x="664" y="213"/>
                </a:lnTo>
                <a:lnTo>
                  <a:pt x="670" y="210"/>
                </a:lnTo>
                <a:lnTo>
                  <a:pt x="673" y="209"/>
                </a:lnTo>
                <a:lnTo>
                  <a:pt x="674" y="205"/>
                </a:lnTo>
                <a:lnTo>
                  <a:pt x="673" y="203"/>
                </a:lnTo>
                <a:lnTo>
                  <a:pt x="673" y="202"/>
                </a:lnTo>
                <a:lnTo>
                  <a:pt x="672" y="201"/>
                </a:lnTo>
                <a:lnTo>
                  <a:pt x="671" y="199"/>
                </a:lnTo>
                <a:lnTo>
                  <a:pt x="670" y="199"/>
                </a:lnTo>
                <a:lnTo>
                  <a:pt x="668" y="199"/>
                </a:lnTo>
                <a:lnTo>
                  <a:pt x="666" y="199"/>
                </a:lnTo>
                <a:lnTo>
                  <a:pt x="663" y="199"/>
                </a:lnTo>
                <a:lnTo>
                  <a:pt x="662" y="200"/>
                </a:lnTo>
                <a:lnTo>
                  <a:pt x="661" y="201"/>
                </a:lnTo>
                <a:lnTo>
                  <a:pt x="659" y="202"/>
                </a:lnTo>
                <a:lnTo>
                  <a:pt x="658" y="201"/>
                </a:lnTo>
                <a:lnTo>
                  <a:pt x="657" y="201"/>
                </a:lnTo>
                <a:lnTo>
                  <a:pt x="656" y="201"/>
                </a:lnTo>
                <a:lnTo>
                  <a:pt x="654" y="202"/>
                </a:lnTo>
                <a:lnTo>
                  <a:pt x="651" y="204"/>
                </a:lnTo>
                <a:lnTo>
                  <a:pt x="650" y="205"/>
                </a:lnTo>
                <a:lnTo>
                  <a:pt x="651" y="203"/>
                </a:lnTo>
                <a:lnTo>
                  <a:pt x="655" y="200"/>
                </a:lnTo>
                <a:lnTo>
                  <a:pt x="656" y="200"/>
                </a:lnTo>
                <a:lnTo>
                  <a:pt x="658" y="200"/>
                </a:lnTo>
                <a:lnTo>
                  <a:pt x="658" y="199"/>
                </a:lnTo>
                <a:lnTo>
                  <a:pt x="657" y="198"/>
                </a:lnTo>
                <a:lnTo>
                  <a:pt x="659" y="197"/>
                </a:lnTo>
                <a:lnTo>
                  <a:pt x="660" y="198"/>
                </a:lnTo>
                <a:lnTo>
                  <a:pt x="660" y="199"/>
                </a:lnTo>
                <a:lnTo>
                  <a:pt x="662" y="198"/>
                </a:lnTo>
                <a:lnTo>
                  <a:pt x="663" y="197"/>
                </a:lnTo>
                <a:lnTo>
                  <a:pt x="663" y="198"/>
                </a:lnTo>
                <a:lnTo>
                  <a:pt x="664" y="198"/>
                </a:lnTo>
                <a:lnTo>
                  <a:pt x="664" y="197"/>
                </a:lnTo>
                <a:lnTo>
                  <a:pt x="664" y="196"/>
                </a:lnTo>
                <a:lnTo>
                  <a:pt x="663" y="196"/>
                </a:lnTo>
                <a:lnTo>
                  <a:pt x="662" y="196"/>
                </a:lnTo>
                <a:lnTo>
                  <a:pt x="662" y="195"/>
                </a:lnTo>
                <a:lnTo>
                  <a:pt x="664" y="194"/>
                </a:lnTo>
                <a:lnTo>
                  <a:pt x="664" y="193"/>
                </a:lnTo>
                <a:lnTo>
                  <a:pt x="663" y="193"/>
                </a:lnTo>
                <a:lnTo>
                  <a:pt x="662" y="193"/>
                </a:lnTo>
                <a:lnTo>
                  <a:pt x="661" y="193"/>
                </a:lnTo>
                <a:lnTo>
                  <a:pt x="660" y="193"/>
                </a:lnTo>
                <a:lnTo>
                  <a:pt x="661" y="192"/>
                </a:lnTo>
                <a:lnTo>
                  <a:pt x="661" y="191"/>
                </a:lnTo>
                <a:lnTo>
                  <a:pt x="662" y="190"/>
                </a:lnTo>
                <a:lnTo>
                  <a:pt x="663" y="189"/>
                </a:lnTo>
                <a:lnTo>
                  <a:pt x="662" y="188"/>
                </a:lnTo>
                <a:lnTo>
                  <a:pt x="662" y="187"/>
                </a:lnTo>
                <a:lnTo>
                  <a:pt x="661" y="186"/>
                </a:lnTo>
                <a:lnTo>
                  <a:pt x="660" y="185"/>
                </a:lnTo>
                <a:lnTo>
                  <a:pt x="658" y="185"/>
                </a:lnTo>
                <a:lnTo>
                  <a:pt x="656" y="185"/>
                </a:lnTo>
                <a:lnTo>
                  <a:pt x="654" y="185"/>
                </a:lnTo>
                <a:lnTo>
                  <a:pt x="653" y="185"/>
                </a:lnTo>
                <a:lnTo>
                  <a:pt x="652" y="185"/>
                </a:lnTo>
                <a:lnTo>
                  <a:pt x="651" y="184"/>
                </a:lnTo>
                <a:lnTo>
                  <a:pt x="649" y="183"/>
                </a:lnTo>
                <a:lnTo>
                  <a:pt x="645" y="183"/>
                </a:lnTo>
                <a:lnTo>
                  <a:pt x="646" y="183"/>
                </a:lnTo>
                <a:lnTo>
                  <a:pt x="648" y="182"/>
                </a:lnTo>
                <a:lnTo>
                  <a:pt x="650" y="183"/>
                </a:lnTo>
                <a:lnTo>
                  <a:pt x="653" y="184"/>
                </a:lnTo>
                <a:lnTo>
                  <a:pt x="654" y="183"/>
                </a:lnTo>
                <a:lnTo>
                  <a:pt x="656" y="183"/>
                </a:lnTo>
                <a:lnTo>
                  <a:pt x="657" y="184"/>
                </a:lnTo>
                <a:lnTo>
                  <a:pt x="659" y="184"/>
                </a:lnTo>
                <a:lnTo>
                  <a:pt x="660" y="183"/>
                </a:lnTo>
                <a:lnTo>
                  <a:pt x="662" y="183"/>
                </a:lnTo>
                <a:lnTo>
                  <a:pt x="663" y="182"/>
                </a:lnTo>
                <a:lnTo>
                  <a:pt x="662" y="181"/>
                </a:lnTo>
                <a:lnTo>
                  <a:pt x="661" y="180"/>
                </a:lnTo>
                <a:lnTo>
                  <a:pt x="661" y="179"/>
                </a:lnTo>
                <a:lnTo>
                  <a:pt x="661" y="178"/>
                </a:lnTo>
                <a:lnTo>
                  <a:pt x="660" y="178"/>
                </a:lnTo>
                <a:lnTo>
                  <a:pt x="660" y="177"/>
                </a:lnTo>
                <a:lnTo>
                  <a:pt x="660" y="176"/>
                </a:lnTo>
                <a:lnTo>
                  <a:pt x="660" y="175"/>
                </a:lnTo>
                <a:lnTo>
                  <a:pt x="660" y="174"/>
                </a:lnTo>
                <a:lnTo>
                  <a:pt x="661" y="173"/>
                </a:lnTo>
                <a:lnTo>
                  <a:pt x="662" y="172"/>
                </a:lnTo>
                <a:lnTo>
                  <a:pt x="662" y="171"/>
                </a:lnTo>
                <a:lnTo>
                  <a:pt x="661" y="170"/>
                </a:lnTo>
                <a:lnTo>
                  <a:pt x="660" y="169"/>
                </a:lnTo>
                <a:lnTo>
                  <a:pt x="659" y="169"/>
                </a:lnTo>
                <a:lnTo>
                  <a:pt x="659" y="170"/>
                </a:lnTo>
                <a:lnTo>
                  <a:pt x="659" y="171"/>
                </a:lnTo>
                <a:lnTo>
                  <a:pt x="657" y="171"/>
                </a:lnTo>
                <a:lnTo>
                  <a:pt x="656" y="172"/>
                </a:lnTo>
                <a:lnTo>
                  <a:pt x="655" y="171"/>
                </a:lnTo>
                <a:lnTo>
                  <a:pt x="655" y="170"/>
                </a:lnTo>
                <a:lnTo>
                  <a:pt x="654" y="169"/>
                </a:lnTo>
                <a:lnTo>
                  <a:pt x="652" y="170"/>
                </a:lnTo>
                <a:lnTo>
                  <a:pt x="649" y="169"/>
                </a:lnTo>
                <a:lnTo>
                  <a:pt x="648" y="170"/>
                </a:lnTo>
                <a:lnTo>
                  <a:pt x="647" y="169"/>
                </a:lnTo>
                <a:lnTo>
                  <a:pt x="647" y="167"/>
                </a:lnTo>
                <a:lnTo>
                  <a:pt x="645" y="167"/>
                </a:lnTo>
                <a:lnTo>
                  <a:pt x="644" y="167"/>
                </a:lnTo>
                <a:lnTo>
                  <a:pt x="642" y="168"/>
                </a:lnTo>
                <a:lnTo>
                  <a:pt x="642" y="167"/>
                </a:lnTo>
                <a:lnTo>
                  <a:pt x="642" y="166"/>
                </a:lnTo>
                <a:lnTo>
                  <a:pt x="641" y="166"/>
                </a:lnTo>
                <a:lnTo>
                  <a:pt x="640" y="165"/>
                </a:lnTo>
                <a:lnTo>
                  <a:pt x="640" y="164"/>
                </a:lnTo>
                <a:lnTo>
                  <a:pt x="640" y="163"/>
                </a:lnTo>
                <a:lnTo>
                  <a:pt x="641" y="163"/>
                </a:lnTo>
                <a:lnTo>
                  <a:pt x="642" y="162"/>
                </a:lnTo>
                <a:lnTo>
                  <a:pt x="642" y="161"/>
                </a:lnTo>
                <a:lnTo>
                  <a:pt x="641" y="161"/>
                </a:lnTo>
                <a:lnTo>
                  <a:pt x="640" y="160"/>
                </a:lnTo>
                <a:lnTo>
                  <a:pt x="639" y="161"/>
                </a:lnTo>
                <a:lnTo>
                  <a:pt x="638" y="162"/>
                </a:lnTo>
                <a:lnTo>
                  <a:pt x="636" y="162"/>
                </a:lnTo>
                <a:lnTo>
                  <a:pt x="636" y="161"/>
                </a:lnTo>
                <a:lnTo>
                  <a:pt x="638" y="160"/>
                </a:lnTo>
                <a:lnTo>
                  <a:pt x="637" y="160"/>
                </a:lnTo>
                <a:lnTo>
                  <a:pt x="636" y="159"/>
                </a:lnTo>
                <a:lnTo>
                  <a:pt x="636" y="157"/>
                </a:lnTo>
                <a:lnTo>
                  <a:pt x="634" y="156"/>
                </a:lnTo>
                <a:lnTo>
                  <a:pt x="633" y="156"/>
                </a:lnTo>
                <a:lnTo>
                  <a:pt x="633" y="158"/>
                </a:lnTo>
                <a:lnTo>
                  <a:pt x="632" y="158"/>
                </a:lnTo>
                <a:lnTo>
                  <a:pt x="631" y="158"/>
                </a:lnTo>
                <a:lnTo>
                  <a:pt x="633" y="156"/>
                </a:lnTo>
                <a:lnTo>
                  <a:pt x="633" y="155"/>
                </a:lnTo>
                <a:lnTo>
                  <a:pt x="633" y="154"/>
                </a:lnTo>
                <a:lnTo>
                  <a:pt x="632" y="153"/>
                </a:lnTo>
                <a:lnTo>
                  <a:pt x="631" y="153"/>
                </a:lnTo>
                <a:lnTo>
                  <a:pt x="628" y="152"/>
                </a:lnTo>
                <a:lnTo>
                  <a:pt x="627" y="151"/>
                </a:lnTo>
                <a:lnTo>
                  <a:pt x="625" y="150"/>
                </a:lnTo>
                <a:lnTo>
                  <a:pt x="623" y="149"/>
                </a:lnTo>
                <a:lnTo>
                  <a:pt x="621" y="149"/>
                </a:lnTo>
                <a:lnTo>
                  <a:pt x="620" y="150"/>
                </a:lnTo>
                <a:lnTo>
                  <a:pt x="616" y="151"/>
                </a:lnTo>
                <a:lnTo>
                  <a:pt x="617" y="151"/>
                </a:lnTo>
                <a:lnTo>
                  <a:pt x="620" y="150"/>
                </a:lnTo>
                <a:lnTo>
                  <a:pt x="619" y="150"/>
                </a:lnTo>
                <a:lnTo>
                  <a:pt x="617" y="151"/>
                </a:lnTo>
                <a:lnTo>
                  <a:pt x="615" y="151"/>
                </a:lnTo>
                <a:lnTo>
                  <a:pt x="614" y="152"/>
                </a:lnTo>
                <a:lnTo>
                  <a:pt x="613" y="152"/>
                </a:lnTo>
                <a:lnTo>
                  <a:pt x="613" y="153"/>
                </a:lnTo>
                <a:lnTo>
                  <a:pt x="612" y="153"/>
                </a:lnTo>
                <a:lnTo>
                  <a:pt x="611" y="153"/>
                </a:lnTo>
                <a:lnTo>
                  <a:pt x="610" y="153"/>
                </a:lnTo>
                <a:lnTo>
                  <a:pt x="610" y="152"/>
                </a:lnTo>
                <a:lnTo>
                  <a:pt x="609" y="152"/>
                </a:lnTo>
                <a:lnTo>
                  <a:pt x="608" y="151"/>
                </a:lnTo>
                <a:lnTo>
                  <a:pt x="607" y="152"/>
                </a:lnTo>
                <a:lnTo>
                  <a:pt x="605" y="152"/>
                </a:lnTo>
                <a:lnTo>
                  <a:pt x="605" y="151"/>
                </a:lnTo>
                <a:lnTo>
                  <a:pt x="604" y="151"/>
                </a:lnTo>
                <a:lnTo>
                  <a:pt x="603" y="151"/>
                </a:lnTo>
                <a:lnTo>
                  <a:pt x="601" y="150"/>
                </a:lnTo>
                <a:lnTo>
                  <a:pt x="599" y="150"/>
                </a:lnTo>
                <a:lnTo>
                  <a:pt x="598" y="149"/>
                </a:lnTo>
                <a:lnTo>
                  <a:pt x="597" y="149"/>
                </a:lnTo>
                <a:lnTo>
                  <a:pt x="595" y="148"/>
                </a:lnTo>
                <a:lnTo>
                  <a:pt x="593" y="148"/>
                </a:lnTo>
                <a:lnTo>
                  <a:pt x="592" y="148"/>
                </a:lnTo>
                <a:lnTo>
                  <a:pt x="590" y="148"/>
                </a:lnTo>
                <a:lnTo>
                  <a:pt x="589" y="148"/>
                </a:lnTo>
                <a:lnTo>
                  <a:pt x="587" y="148"/>
                </a:lnTo>
                <a:lnTo>
                  <a:pt x="587" y="147"/>
                </a:lnTo>
                <a:lnTo>
                  <a:pt x="586" y="148"/>
                </a:lnTo>
                <a:lnTo>
                  <a:pt x="585" y="149"/>
                </a:lnTo>
                <a:lnTo>
                  <a:pt x="584" y="150"/>
                </a:lnTo>
                <a:lnTo>
                  <a:pt x="583" y="150"/>
                </a:lnTo>
                <a:lnTo>
                  <a:pt x="583" y="151"/>
                </a:lnTo>
                <a:lnTo>
                  <a:pt x="581" y="152"/>
                </a:lnTo>
                <a:lnTo>
                  <a:pt x="581" y="153"/>
                </a:lnTo>
                <a:lnTo>
                  <a:pt x="581" y="154"/>
                </a:lnTo>
                <a:lnTo>
                  <a:pt x="581" y="156"/>
                </a:lnTo>
                <a:lnTo>
                  <a:pt x="582" y="157"/>
                </a:lnTo>
                <a:lnTo>
                  <a:pt x="582" y="159"/>
                </a:lnTo>
                <a:lnTo>
                  <a:pt x="583" y="160"/>
                </a:lnTo>
                <a:lnTo>
                  <a:pt x="585" y="160"/>
                </a:lnTo>
                <a:lnTo>
                  <a:pt x="586" y="161"/>
                </a:lnTo>
                <a:lnTo>
                  <a:pt x="587" y="160"/>
                </a:lnTo>
                <a:lnTo>
                  <a:pt x="588" y="159"/>
                </a:lnTo>
                <a:lnTo>
                  <a:pt x="588" y="161"/>
                </a:lnTo>
                <a:lnTo>
                  <a:pt x="588" y="162"/>
                </a:lnTo>
                <a:lnTo>
                  <a:pt x="586" y="162"/>
                </a:lnTo>
                <a:lnTo>
                  <a:pt x="586" y="163"/>
                </a:lnTo>
                <a:lnTo>
                  <a:pt x="585" y="164"/>
                </a:lnTo>
                <a:lnTo>
                  <a:pt x="585" y="166"/>
                </a:lnTo>
                <a:lnTo>
                  <a:pt x="584" y="167"/>
                </a:lnTo>
                <a:lnTo>
                  <a:pt x="583" y="169"/>
                </a:lnTo>
                <a:lnTo>
                  <a:pt x="581" y="171"/>
                </a:lnTo>
                <a:lnTo>
                  <a:pt x="581" y="172"/>
                </a:lnTo>
                <a:lnTo>
                  <a:pt x="583" y="173"/>
                </a:lnTo>
                <a:lnTo>
                  <a:pt x="584" y="174"/>
                </a:lnTo>
                <a:lnTo>
                  <a:pt x="585" y="173"/>
                </a:lnTo>
                <a:lnTo>
                  <a:pt x="586" y="174"/>
                </a:lnTo>
                <a:lnTo>
                  <a:pt x="588" y="174"/>
                </a:lnTo>
                <a:lnTo>
                  <a:pt x="586" y="174"/>
                </a:lnTo>
                <a:lnTo>
                  <a:pt x="585" y="174"/>
                </a:lnTo>
                <a:lnTo>
                  <a:pt x="585" y="175"/>
                </a:lnTo>
                <a:lnTo>
                  <a:pt x="586" y="176"/>
                </a:lnTo>
                <a:lnTo>
                  <a:pt x="585" y="177"/>
                </a:lnTo>
                <a:lnTo>
                  <a:pt x="585" y="178"/>
                </a:lnTo>
                <a:lnTo>
                  <a:pt x="585" y="179"/>
                </a:lnTo>
                <a:lnTo>
                  <a:pt x="586" y="180"/>
                </a:lnTo>
                <a:lnTo>
                  <a:pt x="587" y="180"/>
                </a:lnTo>
                <a:lnTo>
                  <a:pt x="588" y="182"/>
                </a:lnTo>
                <a:lnTo>
                  <a:pt x="587" y="183"/>
                </a:lnTo>
                <a:lnTo>
                  <a:pt x="586" y="183"/>
                </a:lnTo>
                <a:lnTo>
                  <a:pt x="585" y="183"/>
                </a:lnTo>
                <a:lnTo>
                  <a:pt x="585" y="184"/>
                </a:lnTo>
                <a:lnTo>
                  <a:pt x="587" y="184"/>
                </a:lnTo>
                <a:lnTo>
                  <a:pt x="588" y="184"/>
                </a:lnTo>
                <a:lnTo>
                  <a:pt x="589" y="184"/>
                </a:lnTo>
                <a:lnTo>
                  <a:pt x="590" y="184"/>
                </a:lnTo>
                <a:lnTo>
                  <a:pt x="590" y="185"/>
                </a:lnTo>
                <a:lnTo>
                  <a:pt x="589" y="186"/>
                </a:lnTo>
                <a:lnTo>
                  <a:pt x="588" y="187"/>
                </a:lnTo>
                <a:lnTo>
                  <a:pt x="588" y="188"/>
                </a:lnTo>
                <a:lnTo>
                  <a:pt x="589" y="189"/>
                </a:lnTo>
                <a:lnTo>
                  <a:pt x="591" y="189"/>
                </a:lnTo>
                <a:lnTo>
                  <a:pt x="592" y="189"/>
                </a:lnTo>
                <a:lnTo>
                  <a:pt x="588" y="190"/>
                </a:lnTo>
                <a:lnTo>
                  <a:pt x="588" y="189"/>
                </a:lnTo>
                <a:lnTo>
                  <a:pt x="585" y="189"/>
                </a:lnTo>
                <a:lnTo>
                  <a:pt x="585" y="190"/>
                </a:lnTo>
                <a:lnTo>
                  <a:pt x="584" y="190"/>
                </a:lnTo>
                <a:lnTo>
                  <a:pt x="585" y="192"/>
                </a:lnTo>
                <a:lnTo>
                  <a:pt x="586" y="193"/>
                </a:lnTo>
                <a:lnTo>
                  <a:pt x="585" y="194"/>
                </a:lnTo>
                <a:lnTo>
                  <a:pt x="584" y="194"/>
                </a:lnTo>
                <a:lnTo>
                  <a:pt x="583" y="194"/>
                </a:lnTo>
                <a:lnTo>
                  <a:pt x="582" y="195"/>
                </a:lnTo>
                <a:lnTo>
                  <a:pt x="581" y="195"/>
                </a:lnTo>
                <a:lnTo>
                  <a:pt x="579" y="195"/>
                </a:lnTo>
                <a:lnTo>
                  <a:pt x="578" y="195"/>
                </a:lnTo>
                <a:lnTo>
                  <a:pt x="577" y="196"/>
                </a:lnTo>
                <a:lnTo>
                  <a:pt x="576" y="196"/>
                </a:lnTo>
                <a:lnTo>
                  <a:pt x="575" y="197"/>
                </a:lnTo>
                <a:lnTo>
                  <a:pt x="576" y="199"/>
                </a:lnTo>
                <a:lnTo>
                  <a:pt x="576" y="200"/>
                </a:lnTo>
                <a:lnTo>
                  <a:pt x="575" y="200"/>
                </a:lnTo>
                <a:lnTo>
                  <a:pt x="576" y="201"/>
                </a:lnTo>
                <a:lnTo>
                  <a:pt x="577" y="202"/>
                </a:lnTo>
                <a:lnTo>
                  <a:pt x="578" y="203"/>
                </a:lnTo>
                <a:lnTo>
                  <a:pt x="580" y="204"/>
                </a:lnTo>
                <a:lnTo>
                  <a:pt x="581" y="205"/>
                </a:lnTo>
                <a:lnTo>
                  <a:pt x="582" y="205"/>
                </a:lnTo>
                <a:lnTo>
                  <a:pt x="583" y="206"/>
                </a:lnTo>
                <a:lnTo>
                  <a:pt x="586" y="207"/>
                </a:lnTo>
                <a:lnTo>
                  <a:pt x="587" y="207"/>
                </a:lnTo>
                <a:lnTo>
                  <a:pt x="588" y="208"/>
                </a:lnTo>
                <a:lnTo>
                  <a:pt x="588" y="209"/>
                </a:lnTo>
                <a:lnTo>
                  <a:pt x="589" y="210"/>
                </a:lnTo>
                <a:lnTo>
                  <a:pt x="589" y="212"/>
                </a:lnTo>
                <a:lnTo>
                  <a:pt x="590" y="214"/>
                </a:lnTo>
                <a:lnTo>
                  <a:pt x="590" y="216"/>
                </a:lnTo>
                <a:lnTo>
                  <a:pt x="592" y="220"/>
                </a:lnTo>
                <a:lnTo>
                  <a:pt x="593" y="223"/>
                </a:lnTo>
                <a:lnTo>
                  <a:pt x="593" y="224"/>
                </a:lnTo>
                <a:lnTo>
                  <a:pt x="594" y="225"/>
                </a:lnTo>
                <a:lnTo>
                  <a:pt x="594" y="226"/>
                </a:lnTo>
                <a:lnTo>
                  <a:pt x="594" y="227"/>
                </a:lnTo>
                <a:lnTo>
                  <a:pt x="595" y="231"/>
                </a:lnTo>
                <a:lnTo>
                  <a:pt x="595" y="232"/>
                </a:lnTo>
                <a:lnTo>
                  <a:pt x="595" y="234"/>
                </a:lnTo>
                <a:lnTo>
                  <a:pt x="596" y="233"/>
                </a:lnTo>
                <a:lnTo>
                  <a:pt x="596" y="232"/>
                </a:lnTo>
                <a:lnTo>
                  <a:pt x="597" y="231"/>
                </a:lnTo>
                <a:lnTo>
                  <a:pt x="597" y="230"/>
                </a:lnTo>
                <a:lnTo>
                  <a:pt x="598" y="231"/>
                </a:lnTo>
                <a:lnTo>
                  <a:pt x="598" y="232"/>
                </a:lnTo>
                <a:lnTo>
                  <a:pt x="598" y="233"/>
                </a:lnTo>
                <a:lnTo>
                  <a:pt x="599" y="234"/>
                </a:lnTo>
                <a:lnTo>
                  <a:pt x="600" y="234"/>
                </a:lnTo>
                <a:lnTo>
                  <a:pt x="599" y="235"/>
                </a:lnTo>
                <a:lnTo>
                  <a:pt x="597" y="236"/>
                </a:lnTo>
                <a:lnTo>
                  <a:pt x="596" y="235"/>
                </a:lnTo>
                <a:lnTo>
                  <a:pt x="595" y="235"/>
                </a:lnTo>
                <a:lnTo>
                  <a:pt x="594" y="236"/>
                </a:lnTo>
                <a:lnTo>
                  <a:pt x="593" y="237"/>
                </a:lnTo>
                <a:lnTo>
                  <a:pt x="591" y="240"/>
                </a:lnTo>
                <a:lnTo>
                  <a:pt x="589" y="242"/>
                </a:lnTo>
                <a:lnTo>
                  <a:pt x="588" y="244"/>
                </a:lnTo>
                <a:lnTo>
                  <a:pt x="586" y="245"/>
                </a:lnTo>
                <a:lnTo>
                  <a:pt x="589" y="244"/>
                </a:lnTo>
                <a:lnTo>
                  <a:pt x="590" y="243"/>
                </a:lnTo>
                <a:lnTo>
                  <a:pt x="589" y="244"/>
                </a:lnTo>
                <a:lnTo>
                  <a:pt x="586" y="246"/>
                </a:lnTo>
                <a:lnTo>
                  <a:pt x="584" y="248"/>
                </a:lnTo>
                <a:lnTo>
                  <a:pt x="582" y="249"/>
                </a:lnTo>
                <a:lnTo>
                  <a:pt x="579" y="250"/>
                </a:lnTo>
                <a:lnTo>
                  <a:pt x="577" y="252"/>
                </a:lnTo>
                <a:lnTo>
                  <a:pt x="575" y="253"/>
                </a:lnTo>
                <a:lnTo>
                  <a:pt x="572" y="254"/>
                </a:lnTo>
                <a:lnTo>
                  <a:pt x="570" y="255"/>
                </a:lnTo>
                <a:lnTo>
                  <a:pt x="568" y="256"/>
                </a:lnTo>
                <a:lnTo>
                  <a:pt x="567" y="256"/>
                </a:lnTo>
                <a:lnTo>
                  <a:pt x="568" y="256"/>
                </a:lnTo>
                <a:lnTo>
                  <a:pt x="569" y="257"/>
                </a:lnTo>
                <a:lnTo>
                  <a:pt x="570" y="258"/>
                </a:lnTo>
                <a:lnTo>
                  <a:pt x="571" y="260"/>
                </a:lnTo>
                <a:lnTo>
                  <a:pt x="572" y="261"/>
                </a:lnTo>
                <a:lnTo>
                  <a:pt x="573" y="263"/>
                </a:lnTo>
                <a:lnTo>
                  <a:pt x="574" y="264"/>
                </a:lnTo>
                <a:lnTo>
                  <a:pt x="574" y="266"/>
                </a:lnTo>
                <a:lnTo>
                  <a:pt x="574" y="267"/>
                </a:lnTo>
                <a:lnTo>
                  <a:pt x="574" y="268"/>
                </a:lnTo>
                <a:lnTo>
                  <a:pt x="574" y="269"/>
                </a:lnTo>
                <a:lnTo>
                  <a:pt x="574" y="270"/>
                </a:lnTo>
                <a:lnTo>
                  <a:pt x="575" y="272"/>
                </a:lnTo>
                <a:lnTo>
                  <a:pt x="575" y="273"/>
                </a:lnTo>
                <a:lnTo>
                  <a:pt x="575" y="276"/>
                </a:lnTo>
                <a:lnTo>
                  <a:pt x="575" y="278"/>
                </a:lnTo>
                <a:lnTo>
                  <a:pt x="576" y="278"/>
                </a:lnTo>
                <a:lnTo>
                  <a:pt x="576" y="279"/>
                </a:lnTo>
                <a:lnTo>
                  <a:pt x="575" y="279"/>
                </a:lnTo>
                <a:lnTo>
                  <a:pt x="576" y="280"/>
                </a:lnTo>
                <a:lnTo>
                  <a:pt x="576" y="282"/>
                </a:lnTo>
                <a:lnTo>
                  <a:pt x="578" y="282"/>
                </a:lnTo>
                <a:lnTo>
                  <a:pt x="578" y="283"/>
                </a:lnTo>
                <a:lnTo>
                  <a:pt x="579" y="284"/>
                </a:lnTo>
                <a:lnTo>
                  <a:pt x="580" y="285"/>
                </a:lnTo>
                <a:lnTo>
                  <a:pt x="581" y="285"/>
                </a:lnTo>
                <a:lnTo>
                  <a:pt x="582" y="285"/>
                </a:lnTo>
                <a:lnTo>
                  <a:pt x="584" y="285"/>
                </a:lnTo>
                <a:lnTo>
                  <a:pt x="583" y="286"/>
                </a:lnTo>
                <a:lnTo>
                  <a:pt x="579" y="286"/>
                </a:lnTo>
                <a:lnTo>
                  <a:pt x="578" y="286"/>
                </a:lnTo>
                <a:lnTo>
                  <a:pt x="578" y="287"/>
                </a:lnTo>
                <a:lnTo>
                  <a:pt x="577" y="289"/>
                </a:lnTo>
                <a:lnTo>
                  <a:pt x="576" y="289"/>
                </a:lnTo>
                <a:lnTo>
                  <a:pt x="576" y="290"/>
                </a:lnTo>
                <a:lnTo>
                  <a:pt x="574" y="290"/>
                </a:lnTo>
                <a:lnTo>
                  <a:pt x="573" y="290"/>
                </a:lnTo>
                <a:lnTo>
                  <a:pt x="574" y="291"/>
                </a:lnTo>
                <a:lnTo>
                  <a:pt x="575" y="293"/>
                </a:lnTo>
                <a:lnTo>
                  <a:pt x="576" y="294"/>
                </a:lnTo>
                <a:lnTo>
                  <a:pt x="577" y="294"/>
                </a:lnTo>
                <a:lnTo>
                  <a:pt x="577" y="295"/>
                </a:lnTo>
                <a:lnTo>
                  <a:pt x="576" y="296"/>
                </a:lnTo>
                <a:lnTo>
                  <a:pt x="576" y="297"/>
                </a:lnTo>
                <a:lnTo>
                  <a:pt x="575" y="297"/>
                </a:lnTo>
                <a:lnTo>
                  <a:pt x="574" y="298"/>
                </a:lnTo>
                <a:lnTo>
                  <a:pt x="574" y="296"/>
                </a:lnTo>
                <a:lnTo>
                  <a:pt x="573" y="295"/>
                </a:lnTo>
                <a:lnTo>
                  <a:pt x="571" y="294"/>
                </a:lnTo>
                <a:lnTo>
                  <a:pt x="571" y="293"/>
                </a:lnTo>
                <a:lnTo>
                  <a:pt x="570" y="293"/>
                </a:lnTo>
                <a:lnTo>
                  <a:pt x="569" y="293"/>
                </a:lnTo>
                <a:lnTo>
                  <a:pt x="568" y="295"/>
                </a:lnTo>
                <a:lnTo>
                  <a:pt x="567" y="295"/>
                </a:lnTo>
                <a:lnTo>
                  <a:pt x="569" y="293"/>
                </a:lnTo>
                <a:lnTo>
                  <a:pt x="569" y="294"/>
                </a:lnTo>
                <a:lnTo>
                  <a:pt x="568" y="295"/>
                </a:lnTo>
                <a:lnTo>
                  <a:pt x="567" y="295"/>
                </a:lnTo>
                <a:lnTo>
                  <a:pt x="567" y="296"/>
                </a:lnTo>
                <a:lnTo>
                  <a:pt x="567" y="298"/>
                </a:lnTo>
                <a:lnTo>
                  <a:pt x="567" y="300"/>
                </a:lnTo>
                <a:lnTo>
                  <a:pt x="566" y="299"/>
                </a:lnTo>
                <a:lnTo>
                  <a:pt x="564" y="298"/>
                </a:lnTo>
                <a:lnTo>
                  <a:pt x="563" y="298"/>
                </a:lnTo>
                <a:lnTo>
                  <a:pt x="561" y="297"/>
                </a:lnTo>
                <a:lnTo>
                  <a:pt x="560" y="297"/>
                </a:lnTo>
                <a:lnTo>
                  <a:pt x="559" y="298"/>
                </a:lnTo>
                <a:lnTo>
                  <a:pt x="558" y="298"/>
                </a:lnTo>
                <a:lnTo>
                  <a:pt x="556" y="299"/>
                </a:lnTo>
                <a:lnTo>
                  <a:pt x="555" y="300"/>
                </a:lnTo>
                <a:lnTo>
                  <a:pt x="554" y="300"/>
                </a:lnTo>
                <a:lnTo>
                  <a:pt x="555" y="300"/>
                </a:lnTo>
                <a:lnTo>
                  <a:pt x="559" y="296"/>
                </a:lnTo>
                <a:lnTo>
                  <a:pt x="560" y="295"/>
                </a:lnTo>
                <a:lnTo>
                  <a:pt x="559" y="294"/>
                </a:lnTo>
                <a:lnTo>
                  <a:pt x="559" y="293"/>
                </a:lnTo>
                <a:lnTo>
                  <a:pt x="558" y="291"/>
                </a:lnTo>
                <a:lnTo>
                  <a:pt x="557" y="290"/>
                </a:lnTo>
                <a:lnTo>
                  <a:pt x="555" y="289"/>
                </a:lnTo>
                <a:lnTo>
                  <a:pt x="553" y="287"/>
                </a:lnTo>
                <a:lnTo>
                  <a:pt x="552" y="287"/>
                </a:lnTo>
                <a:lnTo>
                  <a:pt x="550" y="287"/>
                </a:lnTo>
                <a:lnTo>
                  <a:pt x="549" y="287"/>
                </a:lnTo>
                <a:lnTo>
                  <a:pt x="547" y="287"/>
                </a:lnTo>
                <a:lnTo>
                  <a:pt x="546" y="288"/>
                </a:lnTo>
                <a:lnTo>
                  <a:pt x="545" y="288"/>
                </a:lnTo>
                <a:lnTo>
                  <a:pt x="546" y="287"/>
                </a:lnTo>
                <a:lnTo>
                  <a:pt x="549" y="285"/>
                </a:lnTo>
                <a:lnTo>
                  <a:pt x="551" y="285"/>
                </a:lnTo>
                <a:lnTo>
                  <a:pt x="550" y="283"/>
                </a:lnTo>
                <a:lnTo>
                  <a:pt x="549" y="282"/>
                </a:lnTo>
                <a:lnTo>
                  <a:pt x="548" y="281"/>
                </a:lnTo>
                <a:lnTo>
                  <a:pt x="546" y="280"/>
                </a:lnTo>
                <a:lnTo>
                  <a:pt x="545" y="279"/>
                </a:lnTo>
                <a:lnTo>
                  <a:pt x="545" y="278"/>
                </a:lnTo>
                <a:lnTo>
                  <a:pt x="544" y="277"/>
                </a:lnTo>
                <a:lnTo>
                  <a:pt x="543" y="276"/>
                </a:lnTo>
                <a:lnTo>
                  <a:pt x="543" y="274"/>
                </a:lnTo>
                <a:lnTo>
                  <a:pt x="544" y="272"/>
                </a:lnTo>
                <a:lnTo>
                  <a:pt x="544" y="268"/>
                </a:lnTo>
                <a:lnTo>
                  <a:pt x="544" y="265"/>
                </a:lnTo>
                <a:lnTo>
                  <a:pt x="543" y="263"/>
                </a:lnTo>
                <a:lnTo>
                  <a:pt x="542" y="262"/>
                </a:lnTo>
                <a:lnTo>
                  <a:pt x="542" y="259"/>
                </a:lnTo>
                <a:lnTo>
                  <a:pt x="543" y="257"/>
                </a:lnTo>
                <a:lnTo>
                  <a:pt x="543" y="254"/>
                </a:lnTo>
                <a:lnTo>
                  <a:pt x="543" y="252"/>
                </a:lnTo>
                <a:lnTo>
                  <a:pt x="543" y="250"/>
                </a:lnTo>
                <a:lnTo>
                  <a:pt x="543" y="249"/>
                </a:lnTo>
                <a:lnTo>
                  <a:pt x="542" y="249"/>
                </a:lnTo>
                <a:lnTo>
                  <a:pt x="541" y="249"/>
                </a:lnTo>
                <a:lnTo>
                  <a:pt x="540" y="249"/>
                </a:lnTo>
                <a:lnTo>
                  <a:pt x="539" y="248"/>
                </a:lnTo>
                <a:lnTo>
                  <a:pt x="537" y="248"/>
                </a:lnTo>
                <a:lnTo>
                  <a:pt x="537" y="247"/>
                </a:lnTo>
                <a:lnTo>
                  <a:pt x="535" y="247"/>
                </a:lnTo>
                <a:lnTo>
                  <a:pt x="534" y="248"/>
                </a:lnTo>
                <a:lnTo>
                  <a:pt x="533" y="247"/>
                </a:lnTo>
                <a:lnTo>
                  <a:pt x="532" y="247"/>
                </a:lnTo>
                <a:lnTo>
                  <a:pt x="530" y="248"/>
                </a:lnTo>
                <a:lnTo>
                  <a:pt x="528" y="248"/>
                </a:lnTo>
                <a:lnTo>
                  <a:pt x="527" y="247"/>
                </a:lnTo>
                <a:lnTo>
                  <a:pt x="525" y="247"/>
                </a:lnTo>
                <a:lnTo>
                  <a:pt x="521" y="247"/>
                </a:lnTo>
                <a:lnTo>
                  <a:pt x="518" y="247"/>
                </a:lnTo>
                <a:lnTo>
                  <a:pt x="515" y="247"/>
                </a:lnTo>
                <a:lnTo>
                  <a:pt x="515" y="248"/>
                </a:lnTo>
                <a:lnTo>
                  <a:pt x="514" y="250"/>
                </a:lnTo>
                <a:lnTo>
                  <a:pt x="513" y="251"/>
                </a:lnTo>
                <a:lnTo>
                  <a:pt x="512" y="253"/>
                </a:lnTo>
                <a:lnTo>
                  <a:pt x="512" y="252"/>
                </a:lnTo>
                <a:lnTo>
                  <a:pt x="513" y="250"/>
                </a:lnTo>
                <a:lnTo>
                  <a:pt x="514" y="248"/>
                </a:lnTo>
                <a:lnTo>
                  <a:pt x="515" y="246"/>
                </a:lnTo>
                <a:lnTo>
                  <a:pt x="515" y="245"/>
                </a:lnTo>
                <a:lnTo>
                  <a:pt x="513" y="245"/>
                </a:lnTo>
                <a:lnTo>
                  <a:pt x="512" y="244"/>
                </a:lnTo>
                <a:lnTo>
                  <a:pt x="512" y="243"/>
                </a:lnTo>
                <a:lnTo>
                  <a:pt x="511" y="243"/>
                </a:lnTo>
                <a:lnTo>
                  <a:pt x="509" y="242"/>
                </a:lnTo>
                <a:lnTo>
                  <a:pt x="507" y="241"/>
                </a:lnTo>
                <a:lnTo>
                  <a:pt x="505" y="241"/>
                </a:lnTo>
                <a:lnTo>
                  <a:pt x="504" y="240"/>
                </a:lnTo>
                <a:lnTo>
                  <a:pt x="502" y="240"/>
                </a:lnTo>
                <a:lnTo>
                  <a:pt x="500" y="239"/>
                </a:lnTo>
                <a:lnTo>
                  <a:pt x="499" y="239"/>
                </a:lnTo>
                <a:lnTo>
                  <a:pt x="498" y="239"/>
                </a:lnTo>
                <a:lnTo>
                  <a:pt x="496" y="239"/>
                </a:lnTo>
                <a:lnTo>
                  <a:pt x="496" y="238"/>
                </a:lnTo>
                <a:lnTo>
                  <a:pt x="495" y="238"/>
                </a:lnTo>
                <a:lnTo>
                  <a:pt x="494" y="238"/>
                </a:lnTo>
                <a:lnTo>
                  <a:pt x="493" y="237"/>
                </a:lnTo>
                <a:lnTo>
                  <a:pt x="493" y="236"/>
                </a:lnTo>
                <a:lnTo>
                  <a:pt x="492" y="234"/>
                </a:lnTo>
                <a:lnTo>
                  <a:pt x="489" y="232"/>
                </a:lnTo>
                <a:lnTo>
                  <a:pt x="488" y="231"/>
                </a:lnTo>
                <a:lnTo>
                  <a:pt x="487" y="231"/>
                </a:lnTo>
                <a:lnTo>
                  <a:pt x="482" y="229"/>
                </a:lnTo>
                <a:lnTo>
                  <a:pt x="481" y="228"/>
                </a:lnTo>
                <a:lnTo>
                  <a:pt x="479" y="227"/>
                </a:lnTo>
                <a:lnTo>
                  <a:pt x="478" y="227"/>
                </a:lnTo>
                <a:lnTo>
                  <a:pt x="476" y="227"/>
                </a:lnTo>
                <a:lnTo>
                  <a:pt x="474" y="226"/>
                </a:lnTo>
                <a:lnTo>
                  <a:pt x="472" y="225"/>
                </a:lnTo>
                <a:lnTo>
                  <a:pt x="470" y="225"/>
                </a:lnTo>
                <a:lnTo>
                  <a:pt x="469" y="224"/>
                </a:lnTo>
                <a:lnTo>
                  <a:pt x="468" y="223"/>
                </a:lnTo>
                <a:lnTo>
                  <a:pt x="466" y="222"/>
                </a:lnTo>
                <a:lnTo>
                  <a:pt x="465" y="221"/>
                </a:lnTo>
                <a:lnTo>
                  <a:pt x="463" y="221"/>
                </a:lnTo>
                <a:lnTo>
                  <a:pt x="461" y="221"/>
                </a:lnTo>
                <a:lnTo>
                  <a:pt x="459" y="222"/>
                </a:lnTo>
                <a:lnTo>
                  <a:pt x="453" y="224"/>
                </a:lnTo>
                <a:lnTo>
                  <a:pt x="451" y="225"/>
                </a:lnTo>
                <a:lnTo>
                  <a:pt x="450" y="225"/>
                </a:lnTo>
                <a:lnTo>
                  <a:pt x="450" y="224"/>
                </a:lnTo>
                <a:lnTo>
                  <a:pt x="449" y="224"/>
                </a:lnTo>
                <a:lnTo>
                  <a:pt x="447" y="225"/>
                </a:lnTo>
                <a:lnTo>
                  <a:pt x="446" y="226"/>
                </a:lnTo>
                <a:lnTo>
                  <a:pt x="446" y="225"/>
                </a:lnTo>
                <a:lnTo>
                  <a:pt x="447" y="225"/>
                </a:lnTo>
                <a:lnTo>
                  <a:pt x="448" y="224"/>
                </a:lnTo>
                <a:lnTo>
                  <a:pt x="449" y="223"/>
                </a:lnTo>
                <a:lnTo>
                  <a:pt x="449" y="221"/>
                </a:lnTo>
                <a:lnTo>
                  <a:pt x="449" y="218"/>
                </a:lnTo>
                <a:lnTo>
                  <a:pt x="448" y="217"/>
                </a:lnTo>
                <a:lnTo>
                  <a:pt x="447" y="216"/>
                </a:lnTo>
                <a:lnTo>
                  <a:pt x="446" y="214"/>
                </a:lnTo>
                <a:lnTo>
                  <a:pt x="446" y="211"/>
                </a:lnTo>
                <a:lnTo>
                  <a:pt x="446" y="210"/>
                </a:lnTo>
                <a:lnTo>
                  <a:pt x="445" y="208"/>
                </a:lnTo>
                <a:lnTo>
                  <a:pt x="444" y="207"/>
                </a:lnTo>
                <a:lnTo>
                  <a:pt x="443" y="205"/>
                </a:lnTo>
                <a:lnTo>
                  <a:pt x="443" y="203"/>
                </a:lnTo>
                <a:lnTo>
                  <a:pt x="443" y="202"/>
                </a:lnTo>
                <a:lnTo>
                  <a:pt x="442" y="201"/>
                </a:lnTo>
                <a:lnTo>
                  <a:pt x="441" y="201"/>
                </a:lnTo>
                <a:lnTo>
                  <a:pt x="440" y="201"/>
                </a:lnTo>
                <a:lnTo>
                  <a:pt x="439" y="201"/>
                </a:lnTo>
                <a:lnTo>
                  <a:pt x="438" y="200"/>
                </a:lnTo>
                <a:lnTo>
                  <a:pt x="436" y="200"/>
                </a:lnTo>
                <a:lnTo>
                  <a:pt x="435" y="200"/>
                </a:lnTo>
                <a:lnTo>
                  <a:pt x="433" y="200"/>
                </a:lnTo>
                <a:lnTo>
                  <a:pt x="433" y="201"/>
                </a:lnTo>
                <a:lnTo>
                  <a:pt x="432" y="203"/>
                </a:lnTo>
                <a:lnTo>
                  <a:pt x="432" y="204"/>
                </a:lnTo>
                <a:lnTo>
                  <a:pt x="432" y="203"/>
                </a:lnTo>
                <a:lnTo>
                  <a:pt x="432" y="201"/>
                </a:lnTo>
                <a:lnTo>
                  <a:pt x="431" y="200"/>
                </a:lnTo>
                <a:lnTo>
                  <a:pt x="431" y="201"/>
                </a:lnTo>
                <a:lnTo>
                  <a:pt x="430" y="201"/>
                </a:lnTo>
                <a:lnTo>
                  <a:pt x="429" y="200"/>
                </a:lnTo>
                <a:lnTo>
                  <a:pt x="428" y="199"/>
                </a:lnTo>
                <a:lnTo>
                  <a:pt x="427" y="197"/>
                </a:lnTo>
                <a:lnTo>
                  <a:pt x="426" y="197"/>
                </a:lnTo>
                <a:lnTo>
                  <a:pt x="427" y="195"/>
                </a:lnTo>
                <a:lnTo>
                  <a:pt x="428" y="193"/>
                </a:lnTo>
                <a:lnTo>
                  <a:pt x="427" y="191"/>
                </a:lnTo>
                <a:lnTo>
                  <a:pt x="427" y="188"/>
                </a:lnTo>
                <a:lnTo>
                  <a:pt x="427" y="187"/>
                </a:lnTo>
                <a:lnTo>
                  <a:pt x="428" y="185"/>
                </a:lnTo>
                <a:lnTo>
                  <a:pt x="428" y="184"/>
                </a:lnTo>
                <a:lnTo>
                  <a:pt x="428" y="182"/>
                </a:lnTo>
                <a:lnTo>
                  <a:pt x="428" y="180"/>
                </a:lnTo>
                <a:lnTo>
                  <a:pt x="428" y="179"/>
                </a:lnTo>
                <a:lnTo>
                  <a:pt x="428" y="178"/>
                </a:lnTo>
                <a:lnTo>
                  <a:pt x="428" y="177"/>
                </a:lnTo>
                <a:lnTo>
                  <a:pt x="428" y="176"/>
                </a:lnTo>
                <a:lnTo>
                  <a:pt x="430" y="176"/>
                </a:lnTo>
                <a:lnTo>
                  <a:pt x="430" y="175"/>
                </a:lnTo>
                <a:lnTo>
                  <a:pt x="430" y="173"/>
                </a:lnTo>
                <a:lnTo>
                  <a:pt x="430" y="172"/>
                </a:lnTo>
                <a:lnTo>
                  <a:pt x="432" y="171"/>
                </a:lnTo>
                <a:lnTo>
                  <a:pt x="433" y="169"/>
                </a:lnTo>
                <a:lnTo>
                  <a:pt x="433" y="167"/>
                </a:lnTo>
                <a:lnTo>
                  <a:pt x="429" y="165"/>
                </a:lnTo>
                <a:lnTo>
                  <a:pt x="430" y="164"/>
                </a:lnTo>
                <a:lnTo>
                  <a:pt x="434" y="164"/>
                </a:lnTo>
                <a:lnTo>
                  <a:pt x="436" y="163"/>
                </a:lnTo>
                <a:lnTo>
                  <a:pt x="439" y="161"/>
                </a:lnTo>
                <a:lnTo>
                  <a:pt x="440" y="160"/>
                </a:lnTo>
                <a:lnTo>
                  <a:pt x="441" y="159"/>
                </a:lnTo>
                <a:lnTo>
                  <a:pt x="440" y="158"/>
                </a:lnTo>
                <a:lnTo>
                  <a:pt x="439" y="157"/>
                </a:lnTo>
                <a:lnTo>
                  <a:pt x="442" y="157"/>
                </a:lnTo>
                <a:lnTo>
                  <a:pt x="442" y="156"/>
                </a:lnTo>
                <a:lnTo>
                  <a:pt x="443" y="155"/>
                </a:lnTo>
                <a:lnTo>
                  <a:pt x="443" y="154"/>
                </a:lnTo>
                <a:lnTo>
                  <a:pt x="444" y="154"/>
                </a:lnTo>
                <a:lnTo>
                  <a:pt x="444" y="153"/>
                </a:lnTo>
                <a:lnTo>
                  <a:pt x="445" y="152"/>
                </a:lnTo>
                <a:lnTo>
                  <a:pt x="447" y="154"/>
                </a:lnTo>
                <a:lnTo>
                  <a:pt x="448" y="155"/>
                </a:lnTo>
                <a:lnTo>
                  <a:pt x="447" y="151"/>
                </a:lnTo>
                <a:lnTo>
                  <a:pt x="447" y="150"/>
                </a:lnTo>
                <a:lnTo>
                  <a:pt x="448" y="147"/>
                </a:lnTo>
                <a:lnTo>
                  <a:pt x="450" y="147"/>
                </a:lnTo>
                <a:lnTo>
                  <a:pt x="451" y="148"/>
                </a:lnTo>
                <a:lnTo>
                  <a:pt x="453" y="147"/>
                </a:lnTo>
                <a:lnTo>
                  <a:pt x="453" y="146"/>
                </a:lnTo>
                <a:lnTo>
                  <a:pt x="451" y="147"/>
                </a:lnTo>
                <a:lnTo>
                  <a:pt x="450" y="147"/>
                </a:lnTo>
                <a:lnTo>
                  <a:pt x="449" y="145"/>
                </a:lnTo>
                <a:lnTo>
                  <a:pt x="449" y="144"/>
                </a:lnTo>
                <a:lnTo>
                  <a:pt x="451" y="144"/>
                </a:lnTo>
                <a:lnTo>
                  <a:pt x="453" y="144"/>
                </a:lnTo>
                <a:lnTo>
                  <a:pt x="455" y="144"/>
                </a:lnTo>
                <a:lnTo>
                  <a:pt x="457" y="144"/>
                </a:lnTo>
                <a:lnTo>
                  <a:pt x="459" y="144"/>
                </a:lnTo>
                <a:lnTo>
                  <a:pt x="460" y="144"/>
                </a:lnTo>
                <a:lnTo>
                  <a:pt x="461" y="143"/>
                </a:lnTo>
                <a:lnTo>
                  <a:pt x="462" y="143"/>
                </a:lnTo>
                <a:lnTo>
                  <a:pt x="464" y="143"/>
                </a:lnTo>
                <a:lnTo>
                  <a:pt x="465" y="143"/>
                </a:lnTo>
                <a:lnTo>
                  <a:pt x="466" y="142"/>
                </a:lnTo>
                <a:lnTo>
                  <a:pt x="466" y="141"/>
                </a:lnTo>
                <a:lnTo>
                  <a:pt x="466" y="140"/>
                </a:lnTo>
                <a:lnTo>
                  <a:pt x="466" y="139"/>
                </a:lnTo>
                <a:lnTo>
                  <a:pt x="466" y="138"/>
                </a:lnTo>
                <a:lnTo>
                  <a:pt x="465" y="137"/>
                </a:lnTo>
                <a:lnTo>
                  <a:pt x="465" y="136"/>
                </a:lnTo>
                <a:lnTo>
                  <a:pt x="464" y="136"/>
                </a:lnTo>
                <a:lnTo>
                  <a:pt x="464" y="135"/>
                </a:lnTo>
                <a:lnTo>
                  <a:pt x="464" y="134"/>
                </a:lnTo>
                <a:lnTo>
                  <a:pt x="462" y="134"/>
                </a:lnTo>
                <a:lnTo>
                  <a:pt x="459" y="133"/>
                </a:lnTo>
                <a:lnTo>
                  <a:pt x="457" y="132"/>
                </a:lnTo>
                <a:lnTo>
                  <a:pt x="457" y="131"/>
                </a:lnTo>
                <a:lnTo>
                  <a:pt x="455" y="131"/>
                </a:lnTo>
                <a:lnTo>
                  <a:pt x="454" y="131"/>
                </a:lnTo>
                <a:lnTo>
                  <a:pt x="452" y="132"/>
                </a:lnTo>
                <a:lnTo>
                  <a:pt x="452" y="133"/>
                </a:lnTo>
                <a:lnTo>
                  <a:pt x="451" y="133"/>
                </a:lnTo>
                <a:lnTo>
                  <a:pt x="451" y="132"/>
                </a:lnTo>
                <a:lnTo>
                  <a:pt x="452" y="131"/>
                </a:lnTo>
                <a:lnTo>
                  <a:pt x="453" y="131"/>
                </a:lnTo>
                <a:lnTo>
                  <a:pt x="452" y="131"/>
                </a:lnTo>
                <a:lnTo>
                  <a:pt x="450" y="130"/>
                </a:lnTo>
                <a:lnTo>
                  <a:pt x="449" y="130"/>
                </a:lnTo>
                <a:lnTo>
                  <a:pt x="448" y="131"/>
                </a:lnTo>
                <a:lnTo>
                  <a:pt x="448" y="130"/>
                </a:lnTo>
                <a:lnTo>
                  <a:pt x="448" y="129"/>
                </a:lnTo>
                <a:lnTo>
                  <a:pt x="446" y="129"/>
                </a:lnTo>
                <a:lnTo>
                  <a:pt x="443" y="128"/>
                </a:lnTo>
                <a:lnTo>
                  <a:pt x="441" y="127"/>
                </a:lnTo>
                <a:lnTo>
                  <a:pt x="441" y="128"/>
                </a:lnTo>
                <a:lnTo>
                  <a:pt x="442" y="128"/>
                </a:lnTo>
                <a:lnTo>
                  <a:pt x="440" y="129"/>
                </a:lnTo>
                <a:lnTo>
                  <a:pt x="439" y="128"/>
                </a:lnTo>
                <a:lnTo>
                  <a:pt x="438" y="127"/>
                </a:lnTo>
                <a:lnTo>
                  <a:pt x="439" y="127"/>
                </a:lnTo>
                <a:lnTo>
                  <a:pt x="439" y="126"/>
                </a:lnTo>
                <a:lnTo>
                  <a:pt x="440" y="126"/>
                </a:lnTo>
                <a:lnTo>
                  <a:pt x="444" y="127"/>
                </a:lnTo>
                <a:lnTo>
                  <a:pt x="446" y="128"/>
                </a:lnTo>
                <a:lnTo>
                  <a:pt x="448" y="128"/>
                </a:lnTo>
                <a:lnTo>
                  <a:pt x="448" y="129"/>
                </a:lnTo>
                <a:lnTo>
                  <a:pt x="450" y="129"/>
                </a:lnTo>
                <a:lnTo>
                  <a:pt x="452" y="130"/>
                </a:lnTo>
                <a:lnTo>
                  <a:pt x="453" y="130"/>
                </a:lnTo>
                <a:lnTo>
                  <a:pt x="454" y="130"/>
                </a:lnTo>
                <a:lnTo>
                  <a:pt x="455" y="130"/>
                </a:lnTo>
                <a:lnTo>
                  <a:pt x="457" y="130"/>
                </a:lnTo>
                <a:lnTo>
                  <a:pt x="458" y="129"/>
                </a:lnTo>
                <a:lnTo>
                  <a:pt x="458" y="131"/>
                </a:lnTo>
                <a:lnTo>
                  <a:pt x="459" y="130"/>
                </a:lnTo>
                <a:lnTo>
                  <a:pt x="460" y="131"/>
                </a:lnTo>
                <a:lnTo>
                  <a:pt x="461" y="131"/>
                </a:lnTo>
                <a:lnTo>
                  <a:pt x="462" y="132"/>
                </a:lnTo>
                <a:lnTo>
                  <a:pt x="463" y="132"/>
                </a:lnTo>
                <a:lnTo>
                  <a:pt x="464" y="133"/>
                </a:lnTo>
                <a:lnTo>
                  <a:pt x="465" y="133"/>
                </a:lnTo>
                <a:lnTo>
                  <a:pt x="466" y="134"/>
                </a:lnTo>
                <a:lnTo>
                  <a:pt x="467" y="133"/>
                </a:lnTo>
                <a:lnTo>
                  <a:pt x="468" y="133"/>
                </a:lnTo>
                <a:lnTo>
                  <a:pt x="469" y="133"/>
                </a:lnTo>
                <a:lnTo>
                  <a:pt x="469" y="132"/>
                </a:lnTo>
                <a:lnTo>
                  <a:pt x="470" y="132"/>
                </a:lnTo>
                <a:lnTo>
                  <a:pt x="471" y="131"/>
                </a:lnTo>
                <a:lnTo>
                  <a:pt x="472" y="130"/>
                </a:lnTo>
                <a:lnTo>
                  <a:pt x="472" y="129"/>
                </a:lnTo>
                <a:lnTo>
                  <a:pt x="471" y="128"/>
                </a:lnTo>
                <a:lnTo>
                  <a:pt x="472" y="127"/>
                </a:lnTo>
                <a:lnTo>
                  <a:pt x="473" y="127"/>
                </a:lnTo>
                <a:lnTo>
                  <a:pt x="474" y="127"/>
                </a:lnTo>
                <a:lnTo>
                  <a:pt x="473" y="127"/>
                </a:lnTo>
                <a:lnTo>
                  <a:pt x="473" y="126"/>
                </a:lnTo>
                <a:lnTo>
                  <a:pt x="473" y="125"/>
                </a:lnTo>
                <a:lnTo>
                  <a:pt x="473" y="124"/>
                </a:lnTo>
                <a:lnTo>
                  <a:pt x="474" y="124"/>
                </a:lnTo>
                <a:lnTo>
                  <a:pt x="475" y="125"/>
                </a:lnTo>
                <a:lnTo>
                  <a:pt x="476" y="125"/>
                </a:lnTo>
                <a:lnTo>
                  <a:pt x="477" y="126"/>
                </a:lnTo>
                <a:lnTo>
                  <a:pt x="477" y="125"/>
                </a:lnTo>
                <a:lnTo>
                  <a:pt x="479" y="126"/>
                </a:lnTo>
                <a:lnTo>
                  <a:pt x="480" y="127"/>
                </a:lnTo>
                <a:lnTo>
                  <a:pt x="481" y="126"/>
                </a:lnTo>
                <a:lnTo>
                  <a:pt x="483" y="126"/>
                </a:lnTo>
                <a:lnTo>
                  <a:pt x="484" y="126"/>
                </a:lnTo>
                <a:lnTo>
                  <a:pt x="487" y="125"/>
                </a:lnTo>
                <a:lnTo>
                  <a:pt x="488" y="124"/>
                </a:lnTo>
                <a:lnTo>
                  <a:pt x="489" y="124"/>
                </a:lnTo>
                <a:lnTo>
                  <a:pt x="490" y="124"/>
                </a:lnTo>
                <a:lnTo>
                  <a:pt x="490" y="123"/>
                </a:lnTo>
                <a:lnTo>
                  <a:pt x="491" y="121"/>
                </a:lnTo>
                <a:lnTo>
                  <a:pt x="492" y="121"/>
                </a:lnTo>
                <a:lnTo>
                  <a:pt x="492" y="119"/>
                </a:lnTo>
                <a:lnTo>
                  <a:pt x="494" y="118"/>
                </a:lnTo>
                <a:lnTo>
                  <a:pt x="495" y="117"/>
                </a:lnTo>
                <a:lnTo>
                  <a:pt x="496" y="116"/>
                </a:lnTo>
                <a:lnTo>
                  <a:pt x="497" y="115"/>
                </a:lnTo>
                <a:lnTo>
                  <a:pt x="498" y="113"/>
                </a:lnTo>
                <a:lnTo>
                  <a:pt x="499" y="112"/>
                </a:lnTo>
                <a:lnTo>
                  <a:pt x="499" y="111"/>
                </a:lnTo>
                <a:lnTo>
                  <a:pt x="500" y="110"/>
                </a:lnTo>
                <a:lnTo>
                  <a:pt x="501" y="108"/>
                </a:lnTo>
                <a:lnTo>
                  <a:pt x="500" y="108"/>
                </a:lnTo>
                <a:lnTo>
                  <a:pt x="499" y="108"/>
                </a:lnTo>
                <a:lnTo>
                  <a:pt x="497" y="108"/>
                </a:lnTo>
                <a:lnTo>
                  <a:pt x="495" y="108"/>
                </a:lnTo>
                <a:lnTo>
                  <a:pt x="492" y="108"/>
                </a:lnTo>
                <a:lnTo>
                  <a:pt x="491" y="107"/>
                </a:lnTo>
                <a:lnTo>
                  <a:pt x="490" y="108"/>
                </a:lnTo>
                <a:lnTo>
                  <a:pt x="489" y="107"/>
                </a:lnTo>
                <a:lnTo>
                  <a:pt x="486" y="107"/>
                </a:lnTo>
                <a:lnTo>
                  <a:pt x="481" y="106"/>
                </a:lnTo>
                <a:lnTo>
                  <a:pt x="479" y="105"/>
                </a:lnTo>
                <a:lnTo>
                  <a:pt x="478" y="105"/>
                </a:lnTo>
                <a:lnTo>
                  <a:pt x="476" y="102"/>
                </a:lnTo>
                <a:lnTo>
                  <a:pt x="474" y="100"/>
                </a:lnTo>
                <a:lnTo>
                  <a:pt x="470" y="99"/>
                </a:lnTo>
                <a:lnTo>
                  <a:pt x="471" y="98"/>
                </a:lnTo>
                <a:lnTo>
                  <a:pt x="474" y="98"/>
                </a:lnTo>
                <a:lnTo>
                  <a:pt x="475" y="98"/>
                </a:lnTo>
                <a:lnTo>
                  <a:pt x="477" y="98"/>
                </a:lnTo>
                <a:lnTo>
                  <a:pt x="478" y="99"/>
                </a:lnTo>
                <a:lnTo>
                  <a:pt x="480" y="100"/>
                </a:lnTo>
                <a:lnTo>
                  <a:pt x="482" y="100"/>
                </a:lnTo>
                <a:lnTo>
                  <a:pt x="484" y="101"/>
                </a:lnTo>
                <a:lnTo>
                  <a:pt x="485" y="102"/>
                </a:lnTo>
                <a:lnTo>
                  <a:pt x="488" y="104"/>
                </a:lnTo>
                <a:lnTo>
                  <a:pt x="489" y="104"/>
                </a:lnTo>
                <a:lnTo>
                  <a:pt x="490" y="105"/>
                </a:lnTo>
                <a:lnTo>
                  <a:pt x="491" y="106"/>
                </a:lnTo>
                <a:lnTo>
                  <a:pt x="493" y="106"/>
                </a:lnTo>
                <a:lnTo>
                  <a:pt x="497" y="106"/>
                </a:lnTo>
                <a:lnTo>
                  <a:pt x="499" y="106"/>
                </a:lnTo>
                <a:lnTo>
                  <a:pt x="499" y="105"/>
                </a:lnTo>
                <a:lnTo>
                  <a:pt x="500" y="104"/>
                </a:lnTo>
                <a:lnTo>
                  <a:pt x="500" y="103"/>
                </a:lnTo>
                <a:lnTo>
                  <a:pt x="502" y="102"/>
                </a:lnTo>
                <a:lnTo>
                  <a:pt x="503" y="102"/>
                </a:lnTo>
                <a:lnTo>
                  <a:pt x="504" y="101"/>
                </a:lnTo>
                <a:lnTo>
                  <a:pt x="505" y="100"/>
                </a:lnTo>
                <a:lnTo>
                  <a:pt x="506" y="99"/>
                </a:lnTo>
                <a:lnTo>
                  <a:pt x="506" y="98"/>
                </a:lnTo>
                <a:lnTo>
                  <a:pt x="507" y="97"/>
                </a:lnTo>
                <a:lnTo>
                  <a:pt x="508" y="96"/>
                </a:lnTo>
                <a:lnTo>
                  <a:pt x="509" y="95"/>
                </a:lnTo>
                <a:lnTo>
                  <a:pt x="509" y="94"/>
                </a:lnTo>
                <a:lnTo>
                  <a:pt x="509" y="93"/>
                </a:lnTo>
                <a:lnTo>
                  <a:pt x="508" y="92"/>
                </a:lnTo>
                <a:lnTo>
                  <a:pt x="507" y="92"/>
                </a:lnTo>
                <a:lnTo>
                  <a:pt x="505" y="91"/>
                </a:lnTo>
                <a:lnTo>
                  <a:pt x="503" y="91"/>
                </a:lnTo>
                <a:lnTo>
                  <a:pt x="502" y="90"/>
                </a:lnTo>
                <a:lnTo>
                  <a:pt x="503" y="89"/>
                </a:lnTo>
                <a:lnTo>
                  <a:pt x="504" y="88"/>
                </a:lnTo>
                <a:lnTo>
                  <a:pt x="507" y="88"/>
                </a:lnTo>
                <a:lnTo>
                  <a:pt x="509" y="89"/>
                </a:lnTo>
                <a:lnTo>
                  <a:pt x="510" y="89"/>
                </a:lnTo>
                <a:lnTo>
                  <a:pt x="511" y="89"/>
                </a:lnTo>
                <a:lnTo>
                  <a:pt x="514" y="87"/>
                </a:lnTo>
                <a:lnTo>
                  <a:pt x="515" y="88"/>
                </a:lnTo>
                <a:lnTo>
                  <a:pt x="517" y="92"/>
                </a:lnTo>
                <a:lnTo>
                  <a:pt x="519" y="93"/>
                </a:lnTo>
                <a:lnTo>
                  <a:pt x="520" y="92"/>
                </a:lnTo>
                <a:lnTo>
                  <a:pt x="521" y="93"/>
                </a:lnTo>
                <a:lnTo>
                  <a:pt x="523" y="93"/>
                </a:lnTo>
                <a:lnTo>
                  <a:pt x="523" y="90"/>
                </a:lnTo>
                <a:lnTo>
                  <a:pt x="524" y="90"/>
                </a:lnTo>
                <a:lnTo>
                  <a:pt x="524" y="91"/>
                </a:lnTo>
                <a:lnTo>
                  <a:pt x="525" y="91"/>
                </a:lnTo>
                <a:lnTo>
                  <a:pt x="527" y="92"/>
                </a:lnTo>
                <a:lnTo>
                  <a:pt x="528" y="93"/>
                </a:lnTo>
                <a:lnTo>
                  <a:pt x="530" y="93"/>
                </a:lnTo>
                <a:lnTo>
                  <a:pt x="530" y="94"/>
                </a:lnTo>
                <a:lnTo>
                  <a:pt x="530" y="93"/>
                </a:lnTo>
                <a:lnTo>
                  <a:pt x="529" y="91"/>
                </a:lnTo>
                <a:lnTo>
                  <a:pt x="528" y="90"/>
                </a:lnTo>
                <a:lnTo>
                  <a:pt x="526" y="88"/>
                </a:lnTo>
                <a:lnTo>
                  <a:pt x="526" y="86"/>
                </a:lnTo>
                <a:lnTo>
                  <a:pt x="527" y="86"/>
                </a:lnTo>
                <a:lnTo>
                  <a:pt x="528" y="86"/>
                </a:lnTo>
                <a:lnTo>
                  <a:pt x="529" y="87"/>
                </a:lnTo>
                <a:lnTo>
                  <a:pt x="530" y="87"/>
                </a:lnTo>
                <a:lnTo>
                  <a:pt x="530" y="88"/>
                </a:lnTo>
                <a:lnTo>
                  <a:pt x="532" y="89"/>
                </a:lnTo>
                <a:lnTo>
                  <a:pt x="533" y="90"/>
                </a:lnTo>
                <a:lnTo>
                  <a:pt x="535" y="91"/>
                </a:lnTo>
                <a:lnTo>
                  <a:pt x="535" y="90"/>
                </a:lnTo>
                <a:lnTo>
                  <a:pt x="536" y="89"/>
                </a:lnTo>
                <a:lnTo>
                  <a:pt x="537" y="88"/>
                </a:lnTo>
                <a:lnTo>
                  <a:pt x="539" y="87"/>
                </a:lnTo>
                <a:lnTo>
                  <a:pt x="540" y="87"/>
                </a:lnTo>
                <a:lnTo>
                  <a:pt x="542" y="86"/>
                </a:lnTo>
                <a:lnTo>
                  <a:pt x="544" y="85"/>
                </a:lnTo>
                <a:lnTo>
                  <a:pt x="545" y="84"/>
                </a:lnTo>
                <a:lnTo>
                  <a:pt x="546" y="83"/>
                </a:lnTo>
                <a:lnTo>
                  <a:pt x="546" y="82"/>
                </a:lnTo>
                <a:lnTo>
                  <a:pt x="548" y="81"/>
                </a:lnTo>
                <a:lnTo>
                  <a:pt x="549" y="80"/>
                </a:lnTo>
                <a:lnTo>
                  <a:pt x="551" y="79"/>
                </a:lnTo>
                <a:lnTo>
                  <a:pt x="551" y="78"/>
                </a:lnTo>
                <a:lnTo>
                  <a:pt x="552" y="78"/>
                </a:lnTo>
                <a:lnTo>
                  <a:pt x="552" y="77"/>
                </a:lnTo>
                <a:lnTo>
                  <a:pt x="552" y="75"/>
                </a:lnTo>
                <a:lnTo>
                  <a:pt x="553" y="74"/>
                </a:lnTo>
                <a:lnTo>
                  <a:pt x="551" y="72"/>
                </a:lnTo>
                <a:lnTo>
                  <a:pt x="549" y="71"/>
                </a:lnTo>
                <a:lnTo>
                  <a:pt x="547" y="69"/>
                </a:lnTo>
                <a:lnTo>
                  <a:pt x="545" y="67"/>
                </a:lnTo>
                <a:lnTo>
                  <a:pt x="545" y="65"/>
                </a:lnTo>
                <a:lnTo>
                  <a:pt x="545" y="64"/>
                </a:lnTo>
                <a:lnTo>
                  <a:pt x="546" y="62"/>
                </a:lnTo>
                <a:lnTo>
                  <a:pt x="543" y="63"/>
                </a:lnTo>
                <a:lnTo>
                  <a:pt x="543" y="62"/>
                </a:lnTo>
                <a:lnTo>
                  <a:pt x="543" y="61"/>
                </a:lnTo>
                <a:lnTo>
                  <a:pt x="542" y="61"/>
                </a:lnTo>
                <a:lnTo>
                  <a:pt x="543" y="60"/>
                </a:lnTo>
                <a:lnTo>
                  <a:pt x="542" y="59"/>
                </a:lnTo>
                <a:lnTo>
                  <a:pt x="540" y="58"/>
                </a:lnTo>
                <a:lnTo>
                  <a:pt x="541" y="58"/>
                </a:lnTo>
                <a:lnTo>
                  <a:pt x="541" y="57"/>
                </a:lnTo>
                <a:lnTo>
                  <a:pt x="544" y="58"/>
                </a:lnTo>
                <a:lnTo>
                  <a:pt x="544" y="57"/>
                </a:lnTo>
                <a:lnTo>
                  <a:pt x="545" y="57"/>
                </a:lnTo>
                <a:lnTo>
                  <a:pt x="546" y="58"/>
                </a:lnTo>
                <a:lnTo>
                  <a:pt x="547" y="59"/>
                </a:lnTo>
                <a:lnTo>
                  <a:pt x="548" y="58"/>
                </a:lnTo>
                <a:lnTo>
                  <a:pt x="549" y="57"/>
                </a:lnTo>
                <a:lnTo>
                  <a:pt x="550" y="57"/>
                </a:lnTo>
                <a:lnTo>
                  <a:pt x="552" y="56"/>
                </a:lnTo>
                <a:lnTo>
                  <a:pt x="553" y="55"/>
                </a:lnTo>
                <a:lnTo>
                  <a:pt x="553" y="54"/>
                </a:lnTo>
                <a:lnTo>
                  <a:pt x="552" y="52"/>
                </a:lnTo>
                <a:lnTo>
                  <a:pt x="550" y="52"/>
                </a:lnTo>
                <a:lnTo>
                  <a:pt x="547" y="52"/>
                </a:lnTo>
                <a:lnTo>
                  <a:pt x="548" y="50"/>
                </a:lnTo>
                <a:lnTo>
                  <a:pt x="550" y="49"/>
                </a:lnTo>
                <a:lnTo>
                  <a:pt x="552" y="48"/>
                </a:lnTo>
                <a:lnTo>
                  <a:pt x="552" y="47"/>
                </a:lnTo>
                <a:lnTo>
                  <a:pt x="550" y="46"/>
                </a:lnTo>
                <a:lnTo>
                  <a:pt x="548" y="46"/>
                </a:lnTo>
                <a:lnTo>
                  <a:pt x="546" y="46"/>
                </a:lnTo>
                <a:lnTo>
                  <a:pt x="544" y="46"/>
                </a:lnTo>
                <a:lnTo>
                  <a:pt x="543" y="46"/>
                </a:lnTo>
                <a:lnTo>
                  <a:pt x="544" y="45"/>
                </a:lnTo>
                <a:lnTo>
                  <a:pt x="543" y="43"/>
                </a:lnTo>
                <a:lnTo>
                  <a:pt x="541" y="42"/>
                </a:lnTo>
                <a:lnTo>
                  <a:pt x="539" y="42"/>
                </a:lnTo>
                <a:lnTo>
                  <a:pt x="541" y="41"/>
                </a:lnTo>
                <a:lnTo>
                  <a:pt x="541" y="40"/>
                </a:lnTo>
                <a:lnTo>
                  <a:pt x="541" y="39"/>
                </a:lnTo>
                <a:lnTo>
                  <a:pt x="540" y="38"/>
                </a:lnTo>
                <a:lnTo>
                  <a:pt x="539" y="38"/>
                </a:lnTo>
                <a:lnTo>
                  <a:pt x="537" y="39"/>
                </a:lnTo>
                <a:lnTo>
                  <a:pt x="535" y="38"/>
                </a:lnTo>
                <a:lnTo>
                  <a:pt x="533" y="38"/>
                </a:lnTo>
                <a:lnTo>
                  <a:pt x="531" y="39"/>
                </a:lnTo>
                <a:lnTo>
                  <a:pt x="529" y="38"/>
                </a:lnTo>
                <a:lnTo>
                  <a:pt x="527" y="37"/>
                </a:lnTo>
                <a:lnTo>
                  <a:pt x="526" y="36"/>
                </a:lnTo>
                <a:lnTo>
                  <a:pt x="522" y="36"/>
                </a:lnTo>
                <a:lnTo>
                  <a:pt x="519" y="36"/>
                </a:lnTo>
                <a:lnTo>
                  <a:pt x="517" y="37"/>
                </a:lnTo>
                <a:lnTo>
                  <a:pt x="515" y="36"/>
                </a:lnTo>
                <a:lnTo>
                  <a:pt x="514" y="36"/>
                </a:lnTo>
                <a:lnTo>
                  <a:pt x="514" y="37"/>
                </a:lnTo>
                <a:lnTo>
                  <a:pt x="514" y="38"/>
                </a:lnTo>
                <a:lnTo>
                  <a:pt x="514" y="39"/>
                </a:lnTo>
                <a:lnTo>
                  <a:pt x="514" y="40"/>
                </a:lnTo>
                <a:lnTo>
                  <a:pt x="514" y="41"/>
                </a:lnTo>
                <a:lnTo>
                  <a:pt x="514" y="42"/>
                </a:lnTo>
                <a:lnTo>
                  <a:pt x="514" y="43"/>
                </a:lnTo>
                <a:lnTo>
                  <a:pt x="514" y="44"/>
                </a:lnTo>
                <a:lnTo>
                  <a:pt x="514" y="45"/>
                </a:lnTo>
                <a:lnTo>
                  <a:pt x="515" y="46"/>
                </a:lnTo>
                <a:lnTo>
                  <a:pt x="516" y="47"/>
                </a:lnTo>
                <a:lnTo>
                  <a:pt x="518" y="47"/>
                </a:lnTo>
                <a:lnTo>
                  <a:pt x="518" y="48"/>
                </a:lnTo>
                <a:lnTo>
                  <a:pt x="520" y="48"/>
                </a:lnTo>
                <a:lnTo>
                  <a:pt x="521" y="49"/>
                </a:lnTo>
                <a:lnTo>
                  <a:pt x="521" y="50"/>
                </a:lnTo>
                <a:lnTo>
                  <a:pt x="519" y="49"/>
                </a:lnTo>
                <a:lnTo>
                  <a:pt x="519" y="50"/>
                </a:lnTo>
                <a:lnTo>
                  <a:pt x="517" y="50"/>
                </a:lnTo>
                <a:lnTo>
                  <a:pt x="518" y="51"/>
                </a:lnTo>
                <a:lnTo>
                  <a:pt x="517" y="52"/>
                </a:lnTo>
                <a:lnTo>
                  <a:pt x="518" y="52"/>
                </a:lnTo>
                <a:lnTo>
                  <a:pt x="520" y="53"/>
                </a:lnTo>
                <a:lnTo>
                  <a:pt x="521" y="53"/>
                </a:lnTo>
                <a:lnTo>
                  <a:pt x="519" y="53"/>
                </a:lnTo>
                <a:lnTo>
                  <a:pt x="517" y="53"/>
                </a:lnTo>
                <a:lnTo>
                  <a:pt x="515" y="53"/>
                </a:lnTo>
                <a:lnTo>
                  <a:pt x="514" y="53"/>
                </a:lnTo>
                <a:lnTo>
                  <a:pt x="514" y="54"/>
                </a:lnTo>
                <a:lnTo>
                  <a:pt x="512" y="54"/>
                </a:lnTo>
                <a:lnTo>
                  <a:pt x="511" y="55"/>
                </a:lnTo>
                <a:lnTo>
                  <a:pt x="511" y="56"/>
                </a:lnTo>
                <a:lnTo>
                  <a:pt x="511" y="60"/>
                </a:lnTo>
                <a:lnTo>
                  <a:pt x="510" y="61"/>
                </a:lnTo>
                <a:lnTo>
                  <a:pt x="510" y="62"/>
                </a:lnTo>
                <a:lnTo>
                  <a:pt x="509" y="63"/>
                </a:lnTo>
                <a:lnTo>
                  <a:pt x="509" y="64"/>
                </a:lnTo>
                <a:lnTo>
                  <a:pt x="508" y="66"/>
                </a:lnTo>
                <a:lnTo>
                  <a:pt x="506" y="67"/>
                </a:lnTo>
                <a:lnTo>
                  <a:pt x="505" y="69"/>
                </a:lnTo>
                <a:lnTo>
                  <a:pt x="504" y="69"/>
                </a:lnTo>
                <a:lnTo>
                  <a:pt x="504" y="70"/>
                </a:lnTo>
                <a:lnTo>
                  <a:pt x="504" y="72"/>
                </a:lnTo>
                <a:lnTo>
                  <a:pt x="503" y="75"/>
                </a:lnTo>
                <a:lnTo>
                  <a:pt x="502" y="74"/>
                </a:lnTo>
                <a:lnTo>
                  <a:pt x="501" y="75"/>
                </a:lnTo>
                <a:lnTo>
                  <a:pt x="500" y="74"/>
                </a:lnTo>
                <a:lnTo>
                  <a:pt x="499" y="75"/>
                </a:lnTo>
                <a:lnTo>
                  <a:pt x="498" y="76"/>
                </a:lnTo>
                <a:lnTo>
                  <a:pt x="498" y="77"/>
                </a:lnTo>
                <a:lnTo>
                  <a:pt x="496" y="77"/>
                </a:lnTo>
                <a:lnTo>
                  <a:pt x="495" y="76"/>
                </a:lnTo>
                <a:lnTo>
                  <a:pt x="494" y="76"/>
                </a:lnTo>
                <a:lnTo>
                  <a:pt x="492" y="73"/>
                </a:lnTo>
                <a:lnTo>
                  <a:pt x="491" y="71"/>
                </a:lnTo>
                <a:lnTo>
                  <a:pt x="489" y="70"/>
                </a:lnTo>
                <a:lnTo>
                  <a:pt x="488" y="68"/>
                </a:lnTo>
                <a:lnTo>
                  <a:pt x="486" y="66"/>
                </a:lnTo>
                <a:lnTo>
                  <a:pt x="486" y="65"/>
                </a:lnTo>
                <a:lnTo>
                  <a:pt x="487" y="63"/>
                </a:lnTo>
                <a:lnTo>
                  <a:pt x="486" y="61"/>
                </a:lnTo>
                <a:lnTo>
                  <a:pt x="487" y="60"/>
                </a:lnTo>
                <a:lnTo>
                  <a:pt x="488" y="59"/>
                </a:lnTo>
                <a:lnTo>
                  <a:pt x="488" y="61"/>
                </a:lnTo>
                <a:lnTo>
                  <a:pt x="489" y="61"/>
                </a:lnTo>
                <a:lnTo>
                  <a:pt x="490" y="61"/>
                </a:lnTo>
                <a:lnTo>
                  <a:pt x="492" y="61"/>
                </a:lnTo>
                <a:lnTo>
                  <a:pt x="491" y="59"/>
                </a:lnTo>
                <a:lnTo>
                  <a:pt x="490" y="57"/>
                </a:lnTo>
                <a:lnTo>
                  <a:pt x="490" y="55"/>
                </a:lnTo>
                <a:lnTo>
                  <a:pt x="489" y="53"/>
                </a:lnTo>
                <a:lnTo>
                  <a:pt x="488" y="51"/>
                </a:lnTo>
                <a:lnTo>
                  <a:pt x="486" y="50"/>
                </a:lnTo>
                <a:lnTo>
                  <a:pt x="484" y="49"/>
                </a:lnTo>
                <a:lnTo>
                  <a:pt x="482" y="47"/>
                </a:lnTo>
                <a:lnTo>
                  <a:pt x="481" y="46"/>
                </a:lnTo>
                <a:lnTo>
                  <a:pt x="481" y="45"/>
                </a:lnTo>
                <a:lnTo>
                  <a:pt x="479" y="45"/>
                </a:lnTo>
                <a:lnTo>
                  <a:pt x="477" y="45"/>
                </a:lnTo>
                <a:lnTo>
                  <a:pt x="475" y="47"/>
                </a:lnTo>
                <a:lnTo>
                  <a:pt x="473" y="49"/>
                </a:lnTo>
                <a:lnTo>
                  <a:pt x="473" y="50"/>
                </a:lnTo>
                <a:lnTo>
                  <a:pt x="474" y="52"/>
                </a:lnTo>
                <a:lnTo>
                  <a:pt x="473" y="54"/>
                </a:lnTo>
                <a:lnTo>
                  <a:pt x="472" y="54"/>
                </a:lnTo>
                <a:lnTo>
                  <a:pt x="472" y="55"/>
                </a:lnTo>
                <a:lnTo>
                  <a:pt x="472" y="57"/>
                </a:lnTo>
                <a:lnTo>
                  <a:pt x="471" y="58"/>
                </a:lnTo>
                <a:lnTo>
                  <a:pt x="470" y="60"/>
                </a:lnTo>
                <a:lnTo>
                  <a:pt x="469" y="60"/>
                </a:lnTo>
                <a:lnTo>
                  <a:pt x="468" y="60"/>
                </a:lnTo>
                <a:lnTo>
                  <a:pt x="468" y="59"/>
                </a:lnTo>
                <a:lnTo>
                  <a:pt x="467" y="59"/>
                </a:lnTo>
                <a:lnTo>
                  <a:pt x="467" y="57"/>
                </a:lnTo>
                <a:lnTo>
                  <a:pt x="467" y="56"/>
                </a:lnTo>
                <a:lnTo>
                  <a:pt x="467" y="54"/>
                </a:lnTo>
                <a:lnTo>
                  <a:pt x="468" y="52"/>
                </a:lnTo>
                <a:lnTo>
                  <a:pt x="466" y="51"/>
                </a:lnTo>
                <a:lnTo>
                  <a:pt x="466" y="50"/>
                </a:lnTo>
                <a:lnTo>
                  <a:pt x="465" y="48"/>
                </a:lnTo>
                <a:lnTo>
                  <a:pt x="465" y="47"/>
                </a:lnTo>
                <a:lnTo>
                  <a:pt x="463" y="47"/>
                </a:lnTo>
                <a:lnTo>
                  <a:pt x="461" y="45"/>
                </a:lnTo>
                <a:lnTo>
                  <a:pt x="459" y="44"/>
                </a:lnTo>
                <a:lnTo>
                  <a:pt x="460" y="44"/>
                </a:lnTo>
                <a:lnTo>
                  <a:pt x="461" y="43"/>
                </a:lnTo>
                <a:lnTo>
                  <a:pt x="463" y="44"/>
                </a:lnTo>
                <a:lnTo>
                  <a:pt x="464" y="42"/>
                </a:lnTo>
                <a:lnTo>
                  <a:pt x="464" y="41"/>
                </a:lnTo>
                <a:lnTo>
                  <a:pt x="463" y="42"/>
                </a:lnTo>
                <a:lnTo>
                  <a:pt x="462" y="41"/>
                </a:lnTo>
                <a:lnTo>
                  <a:pt x="461" y="41"/>
                </a:lnTo>
                <a:lnTo>
                  <a:pt x="460" y="40"/>
                </a:lnTo>
                <a:lnTo>
                  <a:pt x="458" y="41"/>
                </a:lnTo>
                <a:lnTo>
                  <a:pt x="459" y="40"/>
                </a:lnTo>
                <a:lnTo>
                  <a:pt x="459" y="39"/>
                </a:lnTo>
                <a:lnTo>
                  <a:pt x="458" y="39"/>
                </a:lnTo>
                <a:lnTo>
                  <a:pt x="457" y="40"/>
                </a:lnTo>
                <a:lnTo>
                  <a:pt x="456" y="41"/>
                </a:lnTo>
                <a:lnTo>
                  <a:pt x="454" y="41"/>
                </a:lnTo>
                <a:lnTo>
                  <a:pt x="452" y="40"/>
                </a:lnTo>
                <a:lnTo>
                  <a:pt x="451" y="39"/>
                </a:lnTo>
                <a:lnTo>
                  <a:pt x="450" y="38"/>
                </a:lnTo>
                <a:lnTo>
                  <a:pt x="447" y="38"/>
                </a:lnTo>
                <a:lnTo>
                  <a:pt x="447" y="37"/>
                </a:lnTo>
                <a:lnTo>
                  <a:pt x="448" y="36"/>
                </a:lnTo>
                <a:lnTo>
                  <a:pt x="449" y="36"/>
                </a:lnTo>
                <a:lnTo>
                  <a:pt x="450" y="36"/>
                </a:lnTo>
                <a:lnTo>
                  <a:pt x="450" y="35"/>
                </a:lnTo>
                <a:lnTo>
                  <a:pt x="451" y="35"/>
                </a:lnTo>
                <a:lnTo>
                  <a:pt x="453" y="34"/>
                </a:lnTo>
                <a:lnTo>
                  <a:pt x="453" y="33"/>
                </a:lnTo>
                <a:lnTo>
                  <a:pt x="452" y="32"/>
                </a:lnTo>
                <a:lnTo>
                  <a:pt x="449" y="32"/>
                </a:lnTo>
                <a:lnTo>
                  <a:pt x="449" y="31"/>
                </a:lnTo>
                <a:lnTo>
                  <a:pt x="449" y="30"/>
                </a:lnTo>
                <a:lnTo>
                  <a:pt x="450" y="30"/>
                </a:lnTo>
                <a:lnTo>
                  <a:pt x="452" y="30"/>
                </a:lnTo>
                <a:lnTo>
                  <a:pt x="453" y="31"/>
                </a:lnTo>
                <a:lnTo>
                  <a:pt x="455" y="31"/>
                </a:lnTo>
                <a:lnTo>
                  <a:pt x="457" y="31"/>
                </a:lnTo>
                <a:lnTo>
                  <a:pt x="458" y="31"/>
                </a:lnTo>
                <a:lnTo>
                  <a:pt x="457" y="30"/>
                </a:lnTo>
                <a:lnTo>
                  <a:pt x="456" y="30"/>
                </a:lnTo>
                <a:lnTo>
                  <a:pt x="456" y="29"/>
                </a:lnTo>
                <a:lnTo>
                  <a:pt x="455" y="28"/>
                </a:lnTo>
                <a:lnTo>
                  <a:pt x="454" y="27"/>
                </a:lnTo>
                <a:lnTo>
                  <a:pt x="454" y="28"/>
                </a:lnTo>
                <a:lnTo>
                  <a:pt x="453" y="28"/>
                </a:lnTo>
                <a:lnTo>
                  <a:pt x="453" y="27"/>
                </a:lnTo>
                <a:lnTo>
                  <a:pt x="452" y="26"/>
                </a:lnTo>
                <a:lnTo>
                  <a:pt x="451" y="25"/>
                </a:lnTo>
                <a:lnTo>
                  <a:pt x="451" y="24"/>
                </a:lnTo>
                <a:lnTo>
                  <a:pt x="450" y="23"/>
                </a:lnTo>
                <a:lnTo>
                  <a:pt x="449" y="22"/>
                </a:lnTo>
                <a:lnTo>
                  <a:pt x="447" y="22"/>
                </a:lnTo>
                <a:lnTo>
                  <a:pt x="446" y="20"/>
                </a:lnTo>
                <a:lnTo>
                  <a:pt x="444" y="19"/>
                </a:lnTo>
                <a:lnTo>
                  <a:pt x="444" y="18"/>
                </a:lnTo>
                <a:lnTo>
                  <a:pt x="445" y="19"/>
                </a:lnTo>
                <a:lnTo>
                  <a:pt x="445" y="16"/>
                </a:lnTo>
                <a:lnTo>
                  <a:pt x="445" y="15"/>
                </a:lnTo>
                <a:lnTo>
                  <a:pt x="445" y="14"/>
                </a:lnTo>
                <a:lnTo>
                  <a:pt x="444" y="11"/>
                </a:lnTo>
                <a:lnTo>
                  <a:pt x="443" y="10"/>
                </a:lnTo>
                <a:lnTo>
                  <a:pt x="439" y="7"/>
                </a:lnTo>
                <a:lnTo>
                  <a:pt x="438" y="7"/>
                </a:lnTo>
                <a:lnTo>
                  <a:pt x="437" y="6"/>
                </a:lnTo>
                <a:lnTo>
                  <a:pt x="437" y="4"/>
                </a:lnTo>
                <a:lnTo>
                  <a:pt x="437" y="3"/>
                </a:lnTo>
                <a:lnTo>
                  <a:pt x="435" y="4"/>
                </a:lnTo>
                <a:lnTo>
                  <a:pt x="433" y="3"/>
                </a:lnTo>
                <a:lnTo>
                  <a:pt x="432" y="4"/>
                </a:lnTo>
                <a:lnTo>
                  <a:pt x="431" y="5"/>
                </a:lnTo>
                <a:lnTo>
                  <a:pt x="431" y="4"/>
                </a:lnTo>
                <a:lnTo>
                  <a:pt x="431" y="3"/>
                </a:lnTo>
                <a:lnTo>
                  <a:pt x="429" y="3"/>
                </a:lnTo>
                <a:lnTo>
                  <a:pt x="429" y="2"/>
                </a:lnTo>
                <a:lnTo>
                  <a:pt x="430" y="2"/>
                </a:lnTo>
                <a:lnTo>
                  <a:pt x="430" y="1"/>
                </a:lnTo>
                <a:lnTo>
                  <a:pt x="428" y="0"/>
                </a:lnTo>
                <a:lnTo>
                  <a:pt x="427" y="0"/>
                </a:lnTo>
                <a:lnTo>
                  <a:pt x="426" y="0"/>
                </a:lnTo>
                <a:lnTo>
                  <a:pt x="425" y="0"/>
                </a:lnTo>
                <a:lnTo>
                  <a:pt x="424" y="0"/>
                </a:lnTo>
                <a:lnTo>
                  <a:pt x="423" y="1"/>
                </a:lnTo>
                <a:lnTo>
                  <a:pt x="423" y="2"/>
                </a:lnTo>
                <a:lnTo>
                  <a:pt x="422" y="3"/>
                </a:lnTo>
                <a:lnTo>
                  <a:pt x="421" y="4"/>
                </a:lnTo>
                <a:lnTo>
                  <a:pt x="420" y="5"/>
                </a:lnTo>
                <a:lnTo>
                  <a:pt x="419" y="6"/>
                </a:lnTo>
                <a:lnTo>
                  <a:pt x="418" y="6"/>
                </a:lnTo>
                <a:lnTo>
                  <a:pt x="418" y="8"/>
                </a:lnTo>
                <a:lnTo>
                  <a:pt x="419" y="8"/>
                </a:lnTo>
                <a:lnTo>
                  <a:pt x="420" y="8"/>
                </a:lnTo>
                <a:lnTo>
                  <a:pt x="421" y="10"/>
                </a:lnTo>
                <a:lnTo>
                  <a:pt x="420" y="11"/>
                </a:lnTo>
                <a:lnTo>
                  <a:pt x="420" y="12"/>
                </a:lnTo>
                <a:lnTo>
                  <a:pt x="419" y="12"/>
                </a:lnTo>
                <a:lnTo>
                  <a:pt x="418" y="11"/>
                </a:lnTo>
                <a:lnTo>
                  <a:pt x="416" y="10"/>
                </a:lnTo>
                <a:lnTo>
                  <a:pt x="415" y="10"/>
                </a:lnTo>
                <a:lnTo>
                  <a:pt x="415" y="11"/>
                </a:lnTo>
                <a:lnTo>
                  <a:pt x="414" y="11"/>
                </a:lnTo>
                <a:lnTo>
                  <a:pt x="413" y="12"/>
                </a:lnTo>
                <a:lnTo>
                  <a:pt x="413" y="13"/>
                </a:lnTo>
                <a:lnTo>
                  <a:pt x="413" y="14"/>
                </a:lnTo>
                <a:lnTo>
                  <a:pt x="413" y="15"/>
                </a:lnTo>
                <a:lnTo>
                  <a:pt x="414" y="15"/>
                </a:lnTo>
                <a:lnTo>
                  <a:pt x="412" y="17"/>
                </a:lnTo>
                <a:lnTo>
                  <a:pt x="412" y="18"/>
                </a:lnTo>
                <a:lnTo>
                  <a:pt x="412" y="19"/>
                </a:lnTo>
                <a:lnTo>
                  <a:pt x="414" y="20"/>
                </a:lnTo>
                <a:lnTo>
                  <a:pt x="414" y="21"/>
                </a:lnTo>
                <a:lnTo>
                  <a:pt x="415" y="22"/>
                </a:lnTo>
                <a:lnTo>
                  <a:pt x="416" y="22"/>
                </a:lnTo>
                <a:lnTo>
                  <a:pt x="416" y="23"/>
                </a:lnTo>
                <a:lnTo>
                  <a:pt x="415" y="24"/>
                </a:lnTo>
                <a:lnTo>
                  <a:pt x="415" y="23"/>
                </a:lnTo>
                <a:lnTo>
                  <a:pt x="414" y="23"/>
                </a:lnTo>
                <a:lnTo>
                  <a:pt x="414" y="24"/>
                </a:lnTo>
                <a:lnTo>
                  <a:pt x="413" y="25"/>
                </a:lnTo>
                <a:lnTo>
                  <a:pt x="412" y="26"/>
                </a:lnTo>
                <a:lnTo>
                  <a:pt x="411" y="26"/>
                </a:lnTo>
                <a:lnTo>
                  <a:pt x="411" y="27"/>
                </a:lnTo>
                <a:lnTo>
                  <a:pt x="411" y="29"/>
                </a:lnTo>
                <a:lnTo>
                  <a:pt x="411" y="30"/>
                </a:lnTo>
                <a:lnTo>
                  <a:pt x="411" y="32"/>
                </a:lnTo>
                <a:lnTo>
                  <a:pt x="412" y="33"/>
                </a:lnTo>
                <a:lnTo>
                  <a:pt x="413" y="34"/>
                </a:lnTo>
                <a:lnTo>
                  <a:pt x="415" y="34"/>
                </a:lnTo>
                <a:lnTo>
                  <a:pt x="416" y="35"/>
                </a:lnTo>
                <a:lnTo>
                  <a:pt x="415" y="35"/>
                </a:lnTo>
                <a:lnTo>
                  <a:pt x="416" y="36"/>
                </a:lnTo>
                <a:lnTo>
                  <a:pt x="418" y="37"/>
                </a:lnTo>
                <a:lnTo>
                  <a:pt x="420" y="37"/>
                </a:lnTo>
                <a:lnTo>
                  <a:pt x="422" y="37"/>
                </a:lnTo>
                <a:lnTo>
                  <a:pt x="423" y="37"/>
                </a:lnTo>
                <a:lnTo>
                  <a:pt x="422" y="37"/>
                </a:lnTo>
                <a:lnTo>
                  <a:pt x="423" y="38"/>
                </a:lnTo>
                <a:lnTo>
                  <a:pt x="424" y="38"/>
                </a:lnTo>
                <a:lnTo>
                  <a:pt x="425" y="39"/>
                </a:lnTo>
                <a:lnTo>
                  <a:pt x="426" y="39"/>
                </a:lnTo>
                <a:lnTo>
                  <a:pt x="427" y="40"/>
                </a:lnTo>
                <a:lnTo>
                  <a:pt x="428" y="40"/>
                </a:lnTo>
                <a:lnTo>
                  <a:pt x="428" y="39"/>
                </a:lnTo>
                <a:lnTo>
                  <a:pt x="429" y="39"/>
                </a:lnTo>
                <a:lnTo>
                  <a:pt x="431" y="42"/>
                </a:lnTo>
                <a:lnTo>
                  <a:pt x="433" y="42"/>
                </a:lnTo>
                <a:lnTo>
                  <a:pt x="436" y="41"/>
                </a:lnTo>
                <a:lnTo>
                  <a:pt x="437" y="41"/>
                </a:lnTo>
                <a:lnTo>
                  <a:pt x="438" y="43"/>
                </a:lnTo>
                <a:lnTo>
                  <a:pt x="438" y="45"/>
                </a:lnTo>
                <a:lnTo>
                  <a:pt x="436" y="46"/>
                </a:lnTo>
                <a:lnTo>
                  <a:pt x="435" y="46"/>
                </a:lnTo>
                <a:lnTo>
                  <a:pt x="436" y="44"/>
                </a:lnTo>
                <a:lnTo>
                  <a:pt x="437" y="42"/>
                </a:lnTo>
                <a:lnTo>
                  <a:pt x="436" y="43"/>
                </a:lnTo>
                <a:lnTo>
                  <a:pt x="434" y="43"/>
                </a:lnTo>
                <a:lnTo>
                  <a:pt x="433" y="44"/>
                </a:lnTo>
                <a:lnTo>
                  <a:pt x="432" y="45"/>
                </a:lnTo>
                <a:lnTo>
                  <a:pt x="431" y="47"/>
                </a:lnTo>
                <a:lnTo>
                  <a:pt x="432" y="47"/>
                </a:lnTo>
                <a:lnTo>
                  <a:pt x="432" y="48"/>
                </a:lnTo>
                <a:lnTo>
                  <a:pt x="432" y="49"/>
                </a:lnTo>
                <a:lnTo>
                  <a:pt x="431" y="50"/>
                </a:lnTo>
                <a:lnTo>
                  <a:pt x="430" y="50"/>
                </a:lnTo>
                <a:lnTo>
                  <a:pt x="429" y="50"/>
                </a:lnTo>
                <a:lnTo>
                  <a:pt x="429" y="51"/>
                </a:lnTo>
                <a:lnTo>
                  <a:pt x="429" y="52"/>
                </a:lnTo>
                <a:lnTo>
                  <a:pt x="428" y="53"/>
                </a:lnTo>
                <a:lnTo>
                  <a:pt x="430" y="54"/>
                </a:lnTo>
                <a:lnTo>
                  <a:pt x="432" y="54"/>
                </a:lnTo>
                <a:lnTo>
                  <a:pt x="434" y="53"/>
                </a:lnTo>
                <a:lnTo>
                  <a:pt x="435" y="51"/>
                </a:lnTo>
                <a:lnTo>
                  <a:pt x="436" y="51"/>
                </a:lnTo>
                <a:lnTo>
                  <a:pt x="435" y="51"/>
                </a:lnTo>
                <a:lnTo>
                  <a:pt x="434" y="52"/>
                </a:lnTo>
                <a:lnTo>
                  <a:pt x="434" y="51"/>
                </a:lnTo>
                <a:lnTo>
                  <a:pt x="434" y="50"/>
                </a:lnTo>
                <a:lnTo>
                  <a:pt x="434" y="49"/>
                </a:lnTo>
                <a:lnTo>
                  <a:pt x="436" y="50"/>
                </a:lnTo>
                <a:lnTo>
                  <a:pt x="437" y="50"/>
                </a:lnTo>
                <a:lnTo>
                  <a:pt x="437" y="51"/>
                </a:lnTo>
                <a:lnTo>
                  <a:pt x="437" y="53"/>
                </a:lnTo>
                <a:lnTo>
                  <a:pt x="437" y="55"/>
                </a:lnTo>
                <a:lnTo>
                  <a:pt x="439" y="55"/>
                </a:lnTo>
                <a:lnTo>
                  <a:pt x="438" y="57"/>
                </a:lnTo>
                <a:lnTo>
                  <a:pt x="435" y="58"/>
                </a:lnTo>
                <a:lnTo>
                  <a:pt x="433" y="59"/>
                </a:lnTo>
                <a:lnTo>
                  <a:pt x="432" y="60"/>
                </a:lnTo>
                <a:lnTo>
                  <a:pt x="432" y="61"/>
                </a:lnTo>
                <a:lnTo>
                  <a:pt x="431" y="62"/>
                </a:lnTo>
                <a:lnTo>
                  <a:pt x="430" y="62"/>
                </a:lnTo>
                <a:lnTo>
                  <a:pt x="429" y="63"/>
                </a:lnTo>
                <a:lnTo>
                  <a:pt x="428" y="64"/>
                </a:lnTo>
                <a:lnTo>
                  <a:pt x="427" y="64"/>
                </a:lnTo>
                <a:lnTo>
                  <a:pt x="425" y="64"/>
                </a:lnTo>
                <a:lnTo>
                  <a:pt x="426" y="64"/>
                </a:lnTo>
                <a:lnTo>
                  <a:pt x="423" y="64"/>
                </a:lnTo>
                <a:lnTo>
                  <a:pt x="422" y="64"/>
                </a:lnTo>
                <a:lnTo>
                  <a:pt x="422" y="63"/>
                </a:lnTo>
                <a:lnTo>
                  <a:pt x="421" y="64"/>
                </a:lnTo>
                <a:lnTo>
                  <a:pt x="420" y="64"/>
                </a:lnTo>
                <a:lnTo>
                  <a:pt x="420" y="65"/>
                </a:lnTo>
                <a:lnTo>
                  <a:pt x="421" y="65"/>
                </a:lnTo>
                <a:lnTo>
                  <a:pt x="421" y="66"/>
                </a:lnTo>
                <a:lnTo>
                  <a:pt x="420" y="69"/>
                </a:lnTo>
                <a:lnTo>
                  <a:pt x="422" y="70"/>
                </a:lnTo>
                <a:lnTo>
                  <a:pt x="423" y="72"/>
                </a:lnTo>
                <a:lnTo>
                  <a:pt x="422" y="74"/>
                </a:lnTo>
                <a:lnTo>
                  <a:pt x="423" y="75"/>
                </a:lnTo>
                <a:lnTo>
                  <a:pt x="422" y="77"/>
                </a:lnTo>
                <a:lnTo>
                  <a:pt x="421" y="77"/>
                </a:lnTo>
                <a:lnTo>
                  <a:pt x="420" y="76"/>
                </a:lnTo>
                <a:lnTo>
                  <a:pt x="421" y="75"/>
                </a:lnTo>
                <a:lnTo>
                  <a:pt x="421" y="74"/>
                </a:lnTo>
                <a:lnTo>
                  <a:pt x="419" y="75"/>
                </a:lnTo>
                <a:lnTo>
                  <a:pt x="418" y="75"/>
                </a:lnTo>
                <a:lnTo>
                  <a:pt x="416" y="76"/>
                </a:lnTo>
                <a:lnTo>
                  <a:pt x="416" y="74"/>
                </a:lnTo>
                <a:lnTo>
                  <a:pt x="413" y="74"/>
                </a:lnTo>
                <a:lnTo>
                  <a:pt x="413" y="72"/>
                </a:lnTo>
                <a:lnTo>
                  <a:pt x="414" y="71"/>
                </a:lnTo>
                <a:lnTo>
                  <a:pt x="416" y="70"/>
                </a:lnTo>
                <a:lnTo>
                  <a:pt x="415" y="69"/>
                </a:lnTo>
                <a:lnTo>
                  <a:pt x="415" y="67"/>
                </a:lnTo>
                <a:lnTo>
                  <a:pt x="416" y="65"/>
                </a:lnTo>
                <a:lnTo>
                  <a:pt x="416" y="63"/>
                </a:lnTo>
                <a:lnTo>
                  <a:pt x="416" y="62"/>
                </a:lnTo>
                <a:lnTo>
                  <a:pt x="416" y="61"/>
                </a:lnTo>
                <a:lnTo>
                  <a:pt x="412" y="63"/>
                </a:lnTo>
                <a:lnTo>
                  <a:pt x="412" y="65"/>
                </a:lnTo>
                <a:lnTo>
                  <a:pt x="411" y="64"/>
                </a:lnTo>
                <a:lnTo>
                  <a:pt x="410" y="64"/>
                </a:lnTo>
                <a:lnTo>
                  <a:pt x="409" y="64"/>
                </a:lnTo>
                <a:lnTo>
                  <a:pt x="410" y="63"/>
                </a:lnTo>
                <a:lnTo>
                  <a:pt x="410" y="62"/>
                </a:lnTo>
                <a:lnTo>
                  <a:pt x="411" y="61"/>
                </a:lnTo>
                <a:lnTo>
                  <a:pt x="411" y="60"/>
                </a:lnTo>
                <a:lnTo>
                  <a:pt x="408" y="61"/>
                </a:lnTo>
                <a:lnTo>
                  <a:pt x="407" y="60"/>
                </a:lnTo>
                <a:lnTo>
                  <a:pt x="408" y="60"/>
                </a:lnTo>
                <a:lnTo>
                  <a:pt x="407" y="59"/>
                </a:lnTo>
                <a:lnTo>
                  <a:pt x="406" y="59"/>
                </a:lnTo>
                <a:lnTo>
                  <a:pt x="405" y="57"/>
                </a:lnTo>
                <a:lnTo>
                  <a:pt x="402" y="57"/>
                </a:lnTo>
                <a:lnTo>
                  <a:pt x="403" y="59"/>
                </a:lnTo>
                <a:lnTo>
                  <a:pt x="401" y="57"/>
                </a:lnTo>
                <a:lnTo>
                  <a:pt x="399" y="56"/>
                </a:lnTo>
                <a:lnTo>
                  <a:pt x="398" y="57"/>
                </a:lnTo>
                <a:lnTo>
                  <a:pt x="400" y="59"/>
                </a:lnTo>
                <a:lnTo>
                  <a:pt x="399" y="59"/>
                </a:lnTo>
                <a:lnTo>
                  <a:pt x="397" y="59"/>
                </a:lnTo>
                <a:lnTo>
                  <a:pt x="396" y="59"/>
                </a:lnTo>
                <a:lnTo>
                  <a:pt x="394" y="59"/>
                </a:lnTo>
                <a:lnTo>
                  <a:pt x="394" y="60"/>
                </a:lnTo>
                <a:lnTo>
                  <a:pt x="393" y="59"/>
                </a:lnTo>
                <a:lnTo>
                  <a:pt x="391" y="59"/>
                </a:lnTo>
                <a:lnTo>
                  <a:pt x="392" y="59"/>
                </a:lnTo>
                <a:lnTo>
                  <a:pt x="393" y="60"/>
                </a:lnTo>
                <a:lnTo>
                  <a:pt x="393" y="61"/>
                </a:lnTo>
                <a:lnTo>
                  <a:pt x="395" y="62"/>
                </a:lnTo>
                <a:lnTo>
                  <a:pt x="395" y="63"/>
                </a:lnTo>
                <a:lnTo>
                  <a:pt x="394" y="63"/>
                </a:lnTo>
                <a:lnTo>
                  <a:pt x="394" y="64"/>
                </a:lnTo>
                <a:lnTo>
                  <a:pt x="396" y="65"/>
                </a:lnTo>
                <a:lnTo>
                  <a:pt x="397" y="67"/>
                </a:lnTo>
                <a:lnTo>
                  <a:pt x="398" y="68"/>
                </a:lnTo>
                <a:lnTo>
                  <a:pt x="398" y="67"/>
                </a:lnTo>
                <a:lnTo>
                  <a:pt x="398" y="66"/>
                </a:lnTo>
                <a:lnTo>
                  <a:pt x="399" y="65"/>
                </a:lnTo>
                <a:lnTo>
                  <a:pt x="402" y="65"/>
                </a:lnTo>
                <a:lnTo>
                  <a:pt x="403" y="66"/>
                </a:lnTo>
                <a:lnTo>
                  <a:pt x="403" y="67"/>
                </a:lnTo>
                <a:lnTo>
                  <a:pt x="404" y="67"/>
                </a:lnTo>
                <a:lnTo>
                  <a:pt x="405" y="66"/>
                </a:lnTo>
                <a:lnTo>
                  <a:pt x="406" y="69"/>
                </a:lnTo>
                <a:lnTo>
                  <a:pt x="406" y="70"/>
                </a:lnTo>
                <a:lnTo>
                  <a:pt x="404" y="71"/>
                </a:lnTo>
                <a:lnTo>
                  <a:pt x="402" y="71"/>
                </a:lnTo>
                <a:lnTo>
                  <a:pt x="401" y="70"/>
                </a:lnTo>
                <a:lnTo>
                  <a:pt x="399" y="70"/>
                </a:lnTo>
                <a:lnTo>
                  <a:pt x="398" y="69"/>
                </a:lnTo>
                <a:lnTo>
                  <a:pt x="396" y="69"/>
                </a:lnTo>
                <a:lnTo>
                  <a:pt x="395" y="67"/>
                </a:lnTo>
                <a:lnTo>
                  <a:pt x="395" y="66"/>
                </a:lnTo>
                <a:lnTo>
                  <a:pt x="394" y="65"/>
                </a:lnTo>
                <a:lnTo>
                  <a:pt x="393" y="64"/>
                </a:lnTo>
                <a:lnTo>
                  <a:pt x="392" y="64"/>
                </a:lnTo>
                <a:lnTo>
                  <a:pt x="391" y="65"/>
                </a:lnTo>
                <a:lnTo>
                  <a:pt x="391" y="66"/>
                </a:lnTo>
                <a:lnTo>
                  <a:pt x="393" y="67"/>
                </a:lnTo>
                <a:lnTo>
                  <a:pt x="394" y="69"/>
                </a:lnTo>
                <a:lnTo>
                  <a:pt x="392" y="69"/>
                </a:lnTo>
                <a:lnTo>
                  <a:pt x="390" y="69"/>
                </a:lnTo>
                <a:lnTo>
                  <a:pt x="388" y="69"/>
                </a:lnTo>
                <a:lnTo>
                  <a:pt x="387" y="69"/>
                </a:lnTo>
                <a:lnTo>
                  <a:pt x="386" y="69"/>
                </a:lnTo>
                <a:lnTo>
                  <a:pt x="384" y="68"/>
                </a:lnTo>
                <a:lnTo>
                  <a:pt x="382" y="68"/>
                </a:lnTo>
                <a:lnTo>
                  <a:pt x="379" y="67"/>
                </a:lnTo>
                <a:lnTo>
                  <a:pt x="378" y="67"/>
                </a:lnTo>
                <a:lnTo>
                  <a:pt x="376" y="67"/>
                </a:lnTo>
                <a:lnTo>
                  <a:pt x="375" y="69"/>
                </a:lnTo>
                <a:lnTo>
                  <a:pt x="372" y="69"/>
                </a:lnTo>
                <a:lnTo>
                  <a:pt x="371" y="69"/>
                </a:lnTo>
                <a:lnTo>
                  <a:pt x="368" y="69"/>
                </a:lnTo>
                <a:lnTo>
                  <a:pt x="365" y="70"/>
                </a:lnTo>
                <a:lnTo>
                  <a:pt x="363" y="69"/>
                </a:lnTo>
                <a:lnTo>
                  <a:pt x="362" y="69"/>
                </a:lnTo>
                <a:lnTo>
                  <a:pt x="361" y="69"/>
                </a:lnTo>
                <a:lnTo>
                  <a:pt x="360" y="69"/>
                </a:lnTo>
                <a:lnTo>
                  <a:pt x="359" y="69"/>
                </a:lnTo>
                <a:lnTo>
                  <a:pt x="359" y="70"/>
                </a:lnTo>
                <a:lnTo>
                  <a:pt x="358" y="70"/>
                </a:lnTo>
                <a:lnTo>
                  <a:pt x="355" y="69"/>
                </a:lnTo>
                <a:lnTo>
                  <a:pt x="354" y="69"/>
                </a:lnTo>
                <a:lnTo>
                  <a:pt x="353" y="67"/>
                </a:lnTo>
                <a:lnTo>
                  <a:pt x="351" y="66"/>
                </a:lnTo>
                <a:lnTo>
                  <a:pt x="349" y="65"/>
                </a:lnTo>
                <a:lnTo>
                  <a:pt x="349" y="63"/>
                </a:lnTo>
                <a:lnTo>
                  <a:pt x="346" y="62"/>
                </a:lnTo>
                <a:lnTo>
                  <a:pt x="346" y="63"/>
                </a:lnTo>
                <a:lnTo>
                  <a:pt x="345" y="64"/>
                </a:lnTo>
                <a:lnTo>
                  <a:pt x="344" y="63"/>
                </a:lnTo>
                <a:lnTo>
                  <a:pt x="344" y="64"/>
                </a:lnTo>
                <a:lnTo>
                  <a:pt x="343" y="64"/>
                </a:lnTo>
                <a:lnTo>
                  <a:pt x="342" y="64"/>
                </a:lnTo>
                <a:lnTo>
                  <a:pt x="341" y="65"/>
                </a:lnTo>
                <a:lnTo>
                  <a:pt x="338" y="64"/>
                </a:lnTo>
                <a:lnTo>
                  <a:pt x="337" y="64"/>
                </a:lnTo>
                <a:lnTo>
                  <a:pt x="335" y="63"/>
                </a:lnTo>
                <a:lnTo>
                  <a:pt x="335" y="62"/>
                </a:lnTo>
                <a:lnTo>
                  <a:pt x="335" y="61"/>
                </a:lnTo>
                <a:lnTo>
                  <a:pt x="334" y="61"/>
                </a:lnTo>
                <a:lnTo>
                  <a:pt x="332" y="61"/>
                </a:lnTo>
                <a:lnTo>
                  <a:pt x="331" y="60"/>
                </a:lnTo>
                <a:lnTo>
                  <a:pt x="331" y="59"/>
                </a:lnTo>
                <a:lnTo>
                  <a:pt x="329" y="59"/>
                </a:lnTo>
                <a:lnTo>
                  <a:pt x="328" y="58"/>
                </a:lnTo>
                <a:lnTo>
                  <a:pt x="327" y="58"/>
                </a:lnTo>
                <a:lnTo>
                  <a:pt x="327" y="57"/>
                </a:lnTo>
                <a:lnTo>
                  <a:pt x="328" y="57"/>
                </a:lnTo>
                <a:lnTo>
                  <a:pt x="329" y="57"/>
                </a:lnTo>
                <a:lnTo>
                  <a:pt x="329" y="56"/>
                </a:lnTo>
                <a:lnTo>
                  <a:pt x="328" y="56"/>
                </a:lnTo>
                <a:lnTo>
                  <a:pt x="328" y="55"/>
                </a:lnTo>
                <a:lnTo>
                  <a:pt x="327" y="54"/>
                </a:lnTo>
                <a:lnTo>
                  <a:pt x="326" y="54"/>
                </a:lnTo>
                <a:lnTo>
                  <a:pt x="328" y="53"/>
                </a:lnTo>
                <a:lnTo>
                  <a:pt x="327" y="53"/>
                </a:lnTo>
                <a:lnTo>
                  <a:pt x="325" y="52"/>
                </a:lnTo>
                <a:lnTo>
                  <a:pt x="325" y="51"/>
                </a:lnTo>
                <a:lnTo>
                  <a:pt x="324" y="50"/>
                </a:lnTo>
                <a:lnTo>
                  <a:pt x="323" y="50"/>
                </a:lnTo>
                <a:lnTo>
                  <a:pt x="321" y="49"/>
                </a:lnTo>
                <a:lnTo>
                  <a:pt x="320" y="50"/>
                </a:lnTo>
                <a:lnTo>
                  <a:pt x="318" y="50"/>
                </a:lnTo>
                <a:lnTo>
                  <a:pt x="317" y="51"/>
                </a:lnTo>
                <a:lnTo>
                  <a:pt x="315" y="51"/>
                </a:lnTo>
                <a:lnTo>
                  <a:pt x="314" y="52"/>
                </a:lnTo>
                <a:lnTo>
                  <a:pt x="311" y="53"/>
                </a:lnTo>
                <a:lnTo>
                  <a:pt x="309" y="54"/>
                </a:lnTo>
                <a:lnTo>
                  <a:pt x="307" y="54"/>
                </a:lnTo>
                <a:lnTo>
                  <a:pt x="306" y="54"/>
                </a:lnTo>
                <a:lnTo>
                  <a:pt x="304" y="55"/>
                </a:lnTo>
                <a:lnTo>
                  <a:pt x="302" y="55"/>
                </a:lnTo>
                <a:lnTo>
                  <a:pt x="301" y="55"/>
                </a:lnTo>
                <a:lnTo>
                  <a:pt x="299" y="57"/>
                </a:lnTo>
                <a:lnTo>
                  <a:pt x="299" y="58"/>
                </a:lnTo>
                <a:lnTo>
                  <a:pt x="297" y="59"/>
                </a:lnTo>
                <a:lnTo>
                  <a:pt x="297" y="60"/>
                </a:lnTo>
                <a:lnTo>
                  <a:pt x="298" y="61"/>
                </a:lnTo>
                <a:lnTo>
                  <a:pt x="300" y="60"/>
                </a:lnTo>
                <a:lnTo>
                  <a:pt x="299" y="61"/>
                </a:lnTo>
                <a:lnTo>
                  <a:pt x="301" y="61"/>
                </a:lnTo>
                <a:lnTo>
                  <a:pt x="301" y="62"/>
                </a:lnTo>
                <a:lnTo>
                  <a:pt x="302" y="62"/>
                </a:lnTo>
                <a:lnTo>
                  <a:pt x="304" y="62"/>
                </a:lnTo>
                <a:lnTo>
                  <a:pt x="305" y="62"/>
                </a:lnTo>
                <a:lnTo>
                  <a:pt x="304" y="62"/>
                </a:lnTo>
                <a:lnTo>
                  <a:pt x="305" y="63"/>
                </a:lnTo>
                <a:lnTo>
                  <a:pt x="306" y="62"/>
                </a:lnTo>
                <a:lnTo>
                  <a:pt x="308" y="62"/>
                </a:lnTo>
                <a:lnTo>
                  <a:pt x="307" y="61"/>
                </a:lnTo>
                <a:lnTo>
                  <a:pt x="306" y="61"/>
                </a:lnTo>
                <a:lnTo>
                  <a:pt x="305" y="60"/>
                </a:lnTo>
                <a:lnTo>
                  <a:pt x="306" y="59"/>
                </a:lnTo>
                <a:lnTo>
                  <a:pt x="307" y="59"/>
                </a:lnTo>
                <a:lnTo>
                  <a:pt x="309" y="59"/>
                </a:lnTo>
                <a:lnTo>
                  <a:pt x="310" y="59"/>
                </a:lnTo>
                <a:lnTo>
                  <a:pt x="312" y="60"/>
                </a:lnTo>
                <a:lnTo>
                  <a:pt x="313" y="59"/>
                </a:lnTo>
                <a:lnTo>
                  <a:pt x="314" y="59"/>
                </a:lnTo>
                <a:lnTo>
                  <a:pt x="316" y="59"/>
                </a:lnTo>
                <a:lnTo>
                  <a:pt x="317" y="59"/>
                </a:lnTo>
                <a:lnTo>
                  <a:pt x="317" y="60"/>
                </a:lnTo>
                <a:lnTo>
                  <a:pt x="318" y="60"/>
                </a:lnTo>
                <a:lnTo>
                  <a:pt x="318" y="58"/>
                </a:lnTo>
                <a:lnTo>
                  <a:pt x="317" y="59"/>
                </a:lnTo>
                <a:lnTo>
                  <a:pt x="316" y="57"/>
                </a:lnTo>
                <a:lnTo>
                  <a:pt x="318" y="57"/>
                </a:lnTo>
                <a:lnTo>
                  <a:pt x="319" y="57"/>
                </a:lnTo>
                <a:lnTo>
                  <a:pt x="318" y="56"/>
                </a:lnTo>
                <a:lnTo>
                  <a:pt x="320" y="55"/>
                </a:lnTo>
                <a:lnTo>
                  <a:pt x="323" y="54"/>
                </a:lnTo>
                <a:lnTo>
                  <a:pt x="323" y="55"/>
                </a:lnTo>
                <a:lnTo>
                  <a:pt x="325" y="54"/>
                </a:lnTo>
                <a:lnTo>
                  <a:pt x="325" y="55"/>
                </a:lnTo>
                <a:lnTo>
                  <a:pt x="323" y="56"/>
                </a:lnTo>
                <a:lnTo>
                  <a:pt x="324" y="56"/>
                </a:lnTo>
                <a:lnTo>
                  <a:pt x="322" y="57"/>
                </a:lnTo>
                <a:lnTo>
                  <a:pt x="322" y="58"/>
                </a:lnTo>
                <a:lnTo>
                  <a:pt x="321" y="59"/>
                </a:lnTo>
                <a:lnTo>
                  <a:pt x="320" y="60"/>
                </a:lnTo>
                <a:lnTo>
                  <a:pt x="320" y="59"/>
                </a:lnTo>
                <a:lnTo>
                  <a:pt x="319" y="60"/>
                </a:lnTo>
                <a:lnTo>
                  <a:pt x="319" y="61"/>
                </a:lnTo>
                <a:lnTo>
                  <a:pt x="318" y="61"/>
                </a:lnTo>
                <a:lnTo>
                  <a:pt x="316" y="61"/>
                </a:lnTo>
                <a:lnTo>
                  <a:pt x="316" y="63"/>
                </a:lnTo>
                <a:lnTo>
                  <a:pt x="312" y="63"/>
                </a:lnTo>
                <a:lnTo>
                  <a:pt x="312" y="62"/>
                </a:lnTo>
                <a:lnTo>
                  <a:pt x="312" y="63"/>
                </a:lnTo>
                <a:lnTo>
                  <a:pt x="310" y="64"/>
                </a:lnTo>
                <a:lnTo>
                  <a:pt x="308" y="64"/>
                </a:lnTo>
                <a:lnTo>
                  <a:pt x="307" y="65"/>
                </a:lnTo>
                <a:lnTo>
                  <a:pt x="308" y="66"/>
                </a:lnTo>
                <a:lnTo>
                  <a:pt x="307" y="66"/>
                </a:lnTo>
                <a:lnTo>
                  <a:pt x="306" y="67"/>
                </a:lnTo>
                <a:lnTo>
                  <a:pt x="305" y="67"/>
                </a:lnTo>
                <a:lnTo>
                  <a:pt x="304" y="69"/>
                </a:lnTo>
                <a:lnTo>
                  <a:pt x="305" y="70"/>
                </a:lnTo>
                <a:lnTo>
                  <a:pt x="307" y="70"/>
                </a:lnTo>
                <a:lnTo>
                  <a:pt x="307" y="71"/>
                </a:lnTo>
                <a:lnTo>
                  <a:pt x="308" y="72"/>
                </a:lnTo>
                <a:lnTo>
                  <a:pt x="308" y="74"/>
                </a:lnTo>
                <a:lnTo>
                  <a:pt x="307" y="74"/>
                </a:lnTo>
                <a:lnTo>
                  <a:pt x="309" y="75"/>
                </a:lnTo>
                <a:lnTo>
                  <a:pt x="309" y="77"/>
                </a:lnTo>
                <a:lnTo>
                  <a:pt x="310" y="78"/>
                </a:lnTo>
                <a:lnTo>
                  <a:pt x="312" y="78"/>
                </a:lnTo>
                <a:lnTo>
                  <a:pt x="312" y="79"/>
                </a:lnTo>
                <a:lnTo>
                  <a:pt x="310" y="80"/>
                </a:lnTo>
                <a:lnTo>
                  <a:pt x="312" y="82"/>
                </a:lnTo>
                <a:lnTo>
                  <a:pt x="311" y="82"/>
                </a:lnTo>
                <a:lnTo>
                  <a:pt x="309" y="83"/>
                </a:lnTo>
                <a:lnTo>
                  <a:pt x="308" y="82"/>
                </a:lnTo>
                <a:lnTo>
                  <a:pt x="307" y="82"/>
                </a:lnTo>
                <a:lnTo>
                  <a:pt x="307" y="84"/>
                </a:lnTo>
                <a:lnTo>
                  <a:pt x="305" y="84"/>
                </a:lnTo>
                <a:lnTo>
                  <a:pt x="304" y="82"/>
                </a:lnTo>
                <a:lnTo>
                  <a:pt x="302" y="80"/>
                </a:lnTo>
                <a:lnTo>
                  <a:pt x="301" y="79"/>
                </a:lnTo>
                <a:lnTo>
                  <a:pt x="302" y="80"/>
                </a:lnTo>
                <a:lnTo>
                  <a:pt x="304" y="79"/>
                </a:lnTo>
                <a:lnTo>
                  <a:pt x="305" y="79"/>
                </a:lnTo>
                <a:lnTo>
                  <a:pt x="306" y="78"/>
                </a:lnTo>
                <a:lnTo>
                  <a:pt x="305" y="76"/>
                </a:lnTo>
                <a:lnTo>
                  <a:pt x="304" y="75"/>
                </a:lnTo>
                <a:lnTo>
                  <a:pt x="303" y="75"/>
                </a:lnTo>
                <a:lnTo>
                  <a:pt x="302" y="74"/>
                </a:lnTo>
                <a:lnTo>
                  <a:pt x="301" y="74"/>
                </a:lnTo>
                <a:lnTo>
                  <a:pt x="299" y="74"/>
                </a:lnTo>
                <a:lnTo>
                  <a:pt x="299" y="73"/>
                </a:lnTo>
                <a:lnTo>
                  <a:pt x="300" y="72"/>
                </a:lnTo>
                <a:lnTo>
                  <a:pt x="299" y="72"/>
                </a:lnTo>
                <a:lnTo>
                  <a:pt x="299" y="71"/>
                </a:lnTo>
                <a:lnTo>
                  <a:pt x="298" y="70"/>
                </a:lnTo>
                <a:lnTo>
                  <a:pt x="298" y="73"/>
                </a:lnTo>
                <a:lnTo>
                  <a:pt x="297" y="74"/>
                </a:lnTo>
                <a:lnTo>
                  <a:pt x="297" y="73"/>
                </a:lnTo>
                <a:lnTo>
                  <a:pt x="297" y="74"/>
                </a:lnTo>
                <a:lnTo>
                  <a:pt x="296" y="73"/>
                </a:lnTo>
                <a:lnTo>
                  <a:pt x="297" y="72"/>
                </a:lnTo>
                <a:lnTo>
                  <a:pt x="296" y="71"/>
                </a:lnTo>
                <a:lnTo>
                  <a:pt x="296" y="70"/>
                </a:lnTo>
                <a:lnTo>
                  <a:pt x="296" y="69"/>
                </a:lnTo>
                <a:lnTo>
                  <a:pt x="295" y="69"/>
                </a:lnTo>
                <a:lnTo>
                  <a:pt x="291" y="69"/>
                </a:lnTo>
                <a:lnTo>
                  <a:pt x="292" y="69"/>
                </a:lnTo>
                <a:lnTo>
                  <a:pt x="289" y="69"/>
                </a:lnTo>
                <a:lnTo>
                  <a:pt x="289" y="68"/>
                </a:lnTo>
                <a:lnTo>
                  <a:pt x="289" y="67"/>
                </a:lnTo>
                <a:lnTo>
                  <a:pt x="288" y="66"/>
                </a:lnTo>
                <a:lnTo>
                  <a:pt x="288" y="67"/>
                </a:lnTo>
                <a:lnTo>
                  <a:pt x="287" y="66"/>
                </a:lnTo>
                <a:lnTo>
                  <a:pt x="287" y="65"/>
                </a:lnTo>
                <a:lnTo>
                  <a:pt x="286" y="64"/>
                </a:lnTo>
                <a:lnTo>
                  <a:pt x="285" y="65"/>
                </a:lnTo>
                <a:lnTo>
                  <a:pt x="283" y="65"/>
                </a:lnTo>
                <a:lnTo>
                  <a:pt x="281" y="66"/>
                </a:lnTo>
                <a:lnTo>
                  <a:pt x="279" y="68"/>
                </a:lnTo>
                <a:lnTo>
                  <a:pt x="278" y="69"/>
                </a:lnTo>
                <a:lnTo>
                  <a:pt x="276" y="69"/>
                </a:lnTo>
                <a:lnTo>
                  <a:pt x="276" y="67"/>
                </a:lnTo>
                <a:lnTo>
                  <a:pt x="274" y="67"/>
                </a:lnTo>
                <a:lnTo>
                  <a:pt x="274" y="69"/>
                </a:lnTo>
                <a:lnTo>
                  <a:pt x="272" y="69"/>
                </a:lnTo>
                <a:lnTo>
                  <a:pt x="270" y="69"/>
                </a:lnTo>
                <a:lnTo>
                  <a:pt x="270" y="68"/>
                </a:lnTo>
                <a:lnTo>
                  <a:pt x="268" y="69"/>
                </a:lnTo>
                <a:lnTo>
                  <a:pt x="269" y="69"/>
                </a:lnTo>
                <a:lnTo>
                  <a:pt x="268" y="69"/>
                </a:lnTo>
                <a:lnTo>
                  <a:pt x="265" y="69"/>
                </a:lnTo>
                <a:lnTo>
                  <a:pt x="260" y="70"/>
                </a:lnTo>
                <a:lnTo>
                  <a:pt x="258" y="69"/>
                </a:lnTo>
                <a:lnTo>
                  <a:pt x="259" y="69"/>
                </a:lnTo>
                <a:lnTo>
                  <a:pt x="255" y="69"/>
                </a:lnTo>
                <a:lnTo>
                  <a:pt x="253" y="69"/>
                </a:lnTo>
                <a:lnTo>
                  <a:pt x="250" y="69"/>
                </a:lnTo>
                <a:lnTo>
                  <a:pt x="248" y="69"/>
                </a:lnTo>
                <a:lnTo>
                  <a:pt x="247" y="69"/>
                </a:lnTo>
                <a:lnTo>
                  <a:pt x="246" y="69"/>
                </a:lnTo>
                <a:lnTo>
                  <a:pt x="245" y="68"/>
                </a:lnTo>
                <a:lnTo>
                  <a:pt x="244" y="68"/>
                </a:lnTo>
                <a:lnTo>
                  <a:pt x="243" y="69"/>
                </a:lnTo>
                <a:lnTo>
                  <a:pt x="239" y="67"/>
                </a:lnTo>
                <a:lnTo>
                  <a:pt x="237" y="67"/>
                </a:lnTo>
                <a:lnTo>
                  <a:pt x="238" y="66"/>
                </a:lnTo>
                <a:lnTo>
                  <a:pt x="237" y="66"/>
                </a:lnTo>
                <a:lnTo>
                  <a:pt x="236" y="66"/>
                </a:lnTo>
                <a:lnTo>
                  <a:pt x="235" y="66"/>
                </a:lnTo>
                <a:lnTo>
                  <a:pt x="237" y="65"/>
                </a:lnTo>
                <a:lnTo>
                  <a:pt x="237" y="64"/>
                </a:lnTo>
                <a:lnTo>
                  <a:pt x="237" y="63"/>
                </a:lnTo>
                <a:lnTo>
                  <a:pt x="238" y="62"/>
                </a:lnTo>
                <a:lnTo>
                  <a:pt x="237" y="62"/>
                </a:lnTo>
                <a:lnTo>
                  <a:pt x="241" y="62"/>
                </a:lnTo>
                <a:lnTo>
                  <a:pt x="242" y="61"/>
                </a:lnTo>
                <a:lnTo>
                  <a:pt x="240" y="60"/>
                </a:lnTo>
                <a:lnTo>
                  <a:pt x="243" y="61"/>
                </a:lnTo>
                <a:lnTo>
                  <a:pt x="245" y="60"/>
                </a:lnTo>
                <a:lnTo>
                  <a:pt x="246" y="61"/>
                </a:lnTo>
                <a:lnTo>
                  <a:pt x="247" y="61"/>
                </a:lnTo>
                <a:lnTo>
                  <a:pt x="248" y="60"/>
                </a:lnTo>
                <a:lnTo>
                  <a:pt x="249" y="60"/>
                </a:lnTo>
                <a:lnTo>
                  <a:pt x="249" y="59"/>
                </a:lnTo>
                <a:lnTo>
                  <a:pt x="249" y="58"/>
                </a:lnTo>
                <a:lnTo>
                  <a:pt x="248" y="59"/>
                </a:lnTo>
                <a:lnTo>
                  <a:pt x="248" y="56"/>
                </a:lnTo>
                <a:lnTo>
                  <a:pt x="247" y="56"/>
                </a:lnTo>
                <a:lnTo>
                  <a:pt x="245" y="55"/>
                </a:lnTo>
                <a:lnTo>
                  <a:pt x="245" y="54"/>
                </a:lnTo>
                <a:lnTo>
                  <a:pt x="243" y="53"/>
                </a:lnTo>
                <a:lnTo>
                  <a:pt x="242" y="53"/>
                </a:lnTo>
                <a:lnTo>
                  <a:pt x="242" y="52"/>
                </a:lnTo>
                <a:lnTo>
                  <a:pt x="240" y="52"/>
                </a:lnTo>
                <a:lnTo>
                  <a:pt x="240" y="51"/>
                </a:lnTo>
                <a:lnTo>
                  <a:pt x="237" y="50"/>
                </a:lnTo>
                <a:lnTo>
                  <a:pt x="238" y="50"/>
                </a:lnTo>
                <a:lnTo>
                  <a:pt x="235" y="49"/>
                </a:lnTo>
                <a:lnTo>
                  <a:pt x="234" y="49"/>
                </a:lnTo>
                <a:lnTo>
                  <a:pt x="234" y="50"/>
                </a:lnTo>
                <a:lnTo>
                  <a:pt x="232" y="50"/>
                </a:lnTo>
                <a:lnTo>
                  <a:pt x="231" y="49"/>
                </a:lnTo>
                <a:lnTo>
                  <a:pt x="229" y="50"/>
                </a:lnTo>
                <a:lnTo>
                  <a:pt x="230" y="50"/>
                </a:lnTo>
                <a:lnTo>
                  <a:pt x="231" y="51"/>
                </a:lnTo>
                <a:lnTo>
                  <a:pt x="231" y="52"/>
                </a:lnTo>
                <a:lnTo>
                  <a:pt x="229" y="51"/>
                </a:lnTo>
                <a:lnTo>
                  <a:pt x="227" y="51"/>
                </a:lnTo>
                <a:lnTo>
                  <a:pt x="222" y="50"/>
                </a:lnTo>
                <a:lnTo>
                  <a:pt x="222" y="51"/>
                </a:lnTo>
                <a:lnTo>
                  <a:pt x="220" y="50"/>
                </a:lnTo>
                <a:lnTo>
                  <a:pt x="219" y="50"/>
                </a:lnTo>
                <a:lnTo>
                  <a:pt x="216" y="50"/>
                </a:lnTo>
                <a:lnTo>
                  <a:pt x="215" y="50"/>
                </a:lnTo>
                <a:lnTo>
                  <a:pt x="214" y="49"/>
                </a:lnTo>
                <a:lnTo>
                  <a:pt x="212" y="48"/>
                </a:lnTo>
                <a:lnTo>
                  <a:pt x="209" y="48"/>
                </a:lnTo>
                <a:lnTo>
                  <a:pt x="207" y="47"/>
                </a:lnTo>
                <a:lnTo>
                  <a:pt x="206" y="45"/>
                </a:lnTo>
                <a:lnTo>
                  <a:pt x="205" y="45"/>
                </a:lnTo>
                <a:lnTo>
                  <a:pt x="203" y="45"/>
                </a:lnTo>
                <a:lnTo>
                  <a:pt x="202" y="45"/>
                </a:lnTo>
                <a:lnTo>
                  <a:pt x="200" y="44"/>
                </a:lnTo>
                <a:lnTo>
                  <a:pt x="198" y="44"/>
                </a:lnTo>
                <a:lnTo>
                  <a:pt x="196" y="44"/>
                </a:lnTo>
                <a:lnTo>
                  <a:pt x="194" y="43"/>
                </a:lnTo>
                <a:lnTo>
                  <a:pt x="193" y="43"/>
                </a:lnTo>
                <a:lnTo>
                  <a:pt x="190" y="42"/>
                </a:lnTo>
                <a:lnTo>
                  <a:pt x="189" y="41"/>
                </a:lnTo>
                <a:lnTo>
                  <a:pt x="188" y="40"/>
                </a:lnTo>
                <a:lnTo>
                  <a:pt x="187" y="39"/>
                </a:lnTo>
                <a:lnTo>
                  <a:pt x="185" y="39"/>
                </a:lnTo>
                <a:lnTo>
                  <a:pt x="183" y="38"/>
                </a:lnTo>
                <a:lnTo>
                  <a:pt x="181" y="37"/>
                </a:lnTo>
                <a:lnTo>
                  <a:pt x="179" y="36"/>
                </a:lnTo>
                <a:lnTo>
                  <a:pt x="178" y="36"/>
                </a:lnTo>
                <a:lnTo>
                  <a:pt x="176" y="36"/>
                </a:lnTo>
                <a:lnTo>
                  <a:pt x="175" y="36"/>
                </a:lnTo>
                <a:lnTo>
                  <a:pt x="174" y="36"/>
                </a:lnTo>
                <a:lnTo>
                  <a:pt x="173" y="36"/>
                </a:lnTo>
                <a:lnTo>
                  <a:pt x="171" y="36"/>
                </a:lnTo>
                <a:lnTo>
                  <a:pt x="169" y="35"/>
                </a:lnTo>
                <a:lnTo>
                  <a:pt x="168" y="36"/>
                </a:lnTo>
                <a:lnTo>
                  <a:pt x="167" y="36"/>
                </a:lnTo>
                <a:lnTo>
                  <a:pt x="165" y="36"/>
                </a:lnTo>
                <a:lnTo>
                  <a:pt x="165" y="37"/>
                </a:lnTo>
                <a:lnTo>
                  <a:pt x="165" y="38"/>
                </a:lnTo>
                <a:lnTo>
                  <a:pt x="164" y="40"/>
                </a:lnTo>
                <a:lnTo>
                  <a:pt x="164" y="41"/>
                </a:lnTo>
                <a:lnTo>
                  <a:pt x="163" y="41"/>
                </a:lnTo>
                <a:lnTo>
                  <a:pt x="162" y="42"/>
                </a:lnTo>
                <a:lnTo>
                  <a:pt x="162" y="43"/>
                </a:lnTo>
                <a:lnTo>
                  <a:pt x="161" y="43"/>
                </a:lnTo>
                <a:lnTo>
                  <a:pt x="160" y="43"/>
                </a:lnTo>
                <a:lnTo>
                  <a:pt x="158" y="43"/>
                </a:lnTo>
                <a:lnTo>
                  <a:pt x="157" y="43"/>
                </a:lnTo>
                <a:lnTo>
                  <a:pt x="156" y="44"/>
                </a:lnTo>
                <a:lnTo>
                  <a:pt x="154" y="44"/>
                </a:lnTo>
                <a:lnTo>
                  <a:pt x="153" y="43"/>
                </a:lnTo>
                <a:lnTo>
                  <a:pt x="152" y="43"/>
                </a:lnTo>
                <a:lnTo>
                  <a:pt x="152" y="42"/>
                </a:lnTo>
                <a:lnTo>
                  <a:pt x="153" y="43"/>
                </a:lnTo>
                <a:lnTo>
                  <a:pt x="153" y="42"/>
                </a:lnTo>
                <a:lnTo>
                  <a:pt x="153" y="41"/>
                </a:lnTo>
                <a:lnTo>
                  <a:pt x="155" y="40"/>
                </a:lnTo>
                <a:lnTo>
                  <a:pt x="156" y="39"/>
                </a:lnTo>
                <a:lnTo>
                  <a:pt x="156" y="38"/>
                </a:lnTo>
                <a:lnTo>
                  <a:pt x="157" y="38"/>
                </a:lnTo>
                <a:lnTo>
                  <a:pt x="156" y="37"/>
                </a:lnTo>
                <a:lnTo>
                  <a:pt x="155" y="37"/>
                </a:lnTo>
                <a:lnTo>
                  <a:pt x="154" y="38"/>
                </a:lnTo>
                <a:lnTo>
                  <a:pt x="153" y="37"/>
                </a:lnTo>
                <a:lnTo>
                  <a:pt x="152" y="37"/>
                </a:lnTo>
                <a:lnTo>
                  <a:pt x="153" y="36"/>
                </a:lnTo>
                <a:lnTo>
                  <a:pt x="153" y="34"/>
                </a:lnTo>
                <a:lnTo>
                  <a:pt x="153" y="33"/>
                </a:lnTo>
                <a:lnTo>
                  <a:pt x="153" y="32"/>
                </a:lnTo>
                <a:lnTo>
                  <a:pt x="153" y="31"/>
                </a:lnTo>
                <a:lnTo>
                  <a:pt x="150" y="31"/>
                </a:lnTo>
                <a:lnTo>
                  <a:pt x="151" y="31"/>
                </a:lnTo>
                <a:lnTo>
                  <a:pt x="151" y="32"/>
                </a:lnTo>
                <a:lnTo>
                  <a:pt x="152" y="32"/>
                </a:lnTo>
                <a:lnTo>
                  <a:pt x="153" y="32"/>
                </a:lnTo>
                <a:lnTo>
                  <a:pt x="151" y="33"/>
                </a:lnTo>
                <a:lnTo>
                  <a:pt x="150" y="32"/>
                </a:lnTo>
                <a:lnTo>
                  <a:pt x="149" y="32"/>
                </a:lnTo>
                <a:lnTo>
                  <a:pt x="148" y="32"/>
                </a:lnTo>
                <a:lnTo>
                  <a:pt x="147" y="32"/>
                </a:lnTo>
                <a:lnTo>
                  <a:pt x="146" y="33"/>
                </a:lnTo>
                <a:lnTo>
                  <a:pt x="146" y="34"/>
                </a:lnTo>
                <a:lnTo>
                  <a:pt x="147" y="34"/>
                </a:lnTo>
                <a:lnTo>
                  <a:pt x="147" y="33"/>
                </a:lnTo>
                <a:lnTo>
                  <a:pt x="149" y="33"/>
                </a:lnTo>
                <a:lnTo>
                  <a:pt x="149" y="34"/>
                </a:lnTo>
                <a:lnTo>
                  <a:pt x="147" y="35"/>
                </a:lnTo>
                <a:lnTo>
                  <a:pt x="146" y="36"/>
                </a:lnTo>
                <a:lnTo>
                  <a:pt x="145" y="35"/>
                </a:lnTo>
                <a:lnTo>
                  <a:pt x="145" y="37"/>
                </a:lnTo>
                <a:lnTo>
                  <a:pt x="147" y="37"/>
                </a:lnTo>
                <a:lnTo>
                  <a:pt x="147" y="38"/>
                </a:lnTo>
                <a:lnTo>
                  <a:pt x="144" y="38"/>
                </a:lnTo>
                <a:lnTo>
                  <a:pt x="143" y="39"/>
                </a:lnTo>
                <a:lnTo>
                  <a:pt x="144" y="40"/>
                </a:lnTo>
                <a:lnTo>
                  <a:pt x="145" y="40"/>
                </a:lnTo>
                <a:lnTo>
                  <a:pt x="146" y="41"/>
                </a:lnTo>
                <a:lnTo>
                  <a:pt x="145" y="41"/>
                </a:lnTo>
                <a:lnTo>
                  <a:pt x="142" y="41"/>
                </a:lnTo>
                <a:lnTo>
                  <a:pt x="141" y="42"/>
                </a:lnTo>
                <a:lnTo>
                  <a:pt x="143" y="42"/>
                </a:lnTo>
                <a:lnTo>
                  <a:pt x="144" y="42"/>
                </a:lnTo>
                <a:lnTo>
                  <a:pt x="146" y="42"/>
                </a:lnTo>
                <a:lnTo>
                  <a:pt x="146" y="43"/>
                </a:lnTo>
                <a:lnTo>
                  <a:pt x="144" y="43"/>
                </a:lnTo>
                <a:lnTo>
                  <a:pt x="143" y="43"/>
                </a:lnTo>
                <a:lnTo>
                  <a:pt x="144" y="43"/>
                </a:lnTo>
                <a:lnTo>
                  <a:pt x="140" y="43"/>
                </a:lnTo>
                <a:lnTo>
                  <a:pt x="138" y="43"/>
                </a:lnTo>
                <a:lnTo>
                  <a:pt x="135" y="41"/>
                </a:lnTo>
                <a:lnTo>
                  <a:pt x="134" y="40"/>
                </a:lnTo>
                <a:lnTo>
                  <a:pt x="132" y="39"/>
                </a:lnTo>
                <a:lnTo>
                  <a:pt x="131" y="38"/>
                </a:lnTo>
                <a:lnTo>
                  <a:pt x="131" y="36"/>
                </a:lnTo>
                <a:lnTo>
                  <a:pt x="129" y="34"/>
                </a:lnTo>
                <a:lnTo>
                  <a:pt x="128" y="32"/>
                </a:lnTo>
                <a:lnTo>
                  <a:pt x="127" y="29"/>
                </a:lnTo>
                <a:lnTo>
                  <a:pt x="126" y="28"/>
                </a:lnTo>
                <a:lnTo>
                  <a:pt x="123" y="26"/>
                </a:lnTo>
                <a:lnTo>
                  <a:pt x="121" y="24"/>
                </a:lnTo>
                <a:lnTo>
                  <a:pt x="119" y="24"/>
                </a:lnTo>
                <a:lnTo>
                  <a:pt x="118" y="24"/>
                </a:lnTo>
                <a:lnTo>
                  <a:pt x="118" y="25"/>
                </a:lnTo>
                <a:lnTo>
                  <a:pt x="118" y="26"/>
                </a:lnTo>
                <a:lnTo>
                  <a:pt x="119" y="26"/>
                </a:lnTo>
                <a:lnTo>
                  <a:pt x="120" y="26"/>
                </a:lnTo>
                <a:lnTo>
                  <a:pt x="120" y="27"/>
                </a:lnTo>
                <a:lnTo>
                  <a:pt x="119" y="28"/>
                </a:lnTo>
                <a:lnTo>
                  <a:pt x="120" y="29"/>
                </a:lnTo>
                <a:lnTo>
                  <a:pt x="123" y="29"/>
                </a:lnTo>
                <a:lnTo>
                  <a:pt x="122" y="30"/>
                </a:lnTo>
                <a:lnTo>
                  <a:pt x="119" y="30"/>
                </a:lnTo>
                <a:lnTo>
                  <a:pt x="117" y="31"/>
                </a:lnTo>
                <a:lnTo>
                  <a:pt x="117" y="32"/>
                </a:lnTo>
                <a:lnTo>
                  <a:pt x="116" y="34"/>
                </a:lnTo>
                <a:lnTo>
                  <a:pt x="114" y="35"/>
                </a:lnTo>
                <a:lnTo>
                  <a:pt x="113" y="36"/>
                </a:lnTo>
                <a:lnTo>
                  <a:pt x="112" y="37"/>
                </a:lnTo>
                <a:lnTo>
                  <a:pt x="110" y="37"/>
                </a:lnTo>
                <a:lnTo>
                  <a:pt x="109" y="38"/>
                </a:lnTo>
                <a:lnTo>
                  <a:pt x="109" y="37"/>
                </a:lnTo>
                <a:lnTo>
                  <a:pt x="110" y="35"/>
                </a:lnTo>
                <a:lnTo>
                  <a:pt x="111" y="35"/>
                </a:lnTo>
                <a:lnTo>
                  <a:pt x="111" y="34"/>
                </a:lnTo>
                <a:lnTo>
                  <a:pt x="111" y="33"/>
                </a:lnTo>
                <a:lnTo>
                  <a:pt x="110" y="34"/>
                </a:lnTo>
                <a:lnTo>
                  <a:pt x="108" y="35"/>
                </a:lnTo>
                <a:lnTo>
                  <a:pt x="107" y="35"/>
                </a:lnTo>
                <a:lnTo>
                  <a:pt x="105" y="36"/>
                </a:lnTo>
                <a:lnTo>
                  <a:pt x="104" y="36"/>
                </a:lnTo>
                <a:lnTo>
                  <a:pt x="102" y="37"/>
                </a:lnTo>
                <a:lnTo>
                  <a:pt x="100" y="38"/>
                </a:lnTo>
                <a:lnTo>
                  <a:pt x="98" y="38"/>
                </a:lnTo>
                <a:lnTo>
                  <a:pt x="98" y="39"/>
                </a:lnTo>
                <a:lnTo>
                  <a:pt x="96" y="40"/>
                </a:lnTo>
                <a:lnTo>
                  <a:pt x="95" y="42"/>
                </a:lnTo>
                <a:lnTo>
                  <a:pt x="94" y="43"/>
                </a:lnTo>
                <a:lnTo>
                  <a:pt x="93" y="44"/>
                </a:lnTo>
                <a:lnTo>
                  <a:pt x="92" y="46"/>
                </a:lnTo>
                <a:lnTo>
                  <a:pt x="92" y="45"/>
                </a:lnTo>
                <a:lnTo>
                  <a:pt x="92" y="44"/>
                </a:lnTo>
                <a:lnTo>
                  <a:pt x="92" y="42"/>
                </a:lnTo>
                <a:lnTo>
                  <a:pt x="91" y="41"/>
                </a:lnTo>
                <a:lnTo>
                  <a:pt x="90" y="42"/>
                </a:lnTo>
                <a:lnTo>
                  <a:pt x="89" y="42"/>
                </a:lnTo>
                <a:lnTo>
                  <a:pt x="89" y="43"/>
                </a:lnTo>
                <a:lnTo>
                  <a:pt x="88" y="44"/>
                </a:lnTo>
                <a:lnTo>
                  <a:pt x="88" y="42"/>
                </a:lnTo>
                <a:lnTo>
                  <a:pt x="87" y="44"/>
                </a:lnTo>
                <a:lnTo>
                  <a:pt x="87" y="42"/>
                </a:lnTo>
                <a:lnTo>
                  <a:pt x="86" y="42"/>
                </a:lnTo>
                <a:lnTo>
                  <a:pt x="85" y="43"/>
                </a:lnTo>
                <a:lnTo>
                  <a:pt x="84" y="43"/>
                </a:lnTo>
                <a:lnTo>
                  <a:pt x="85" y="43"/>
                </a:lnTo>
                <a:lnTo>
                  <a:pt x="85" y="44"/>
                </a:lnTo>
                <a:lnTo>
                  <a:pt x="83" y="45"/>
                </a:lnTo>
                <a:lnTo>
                  <a:pt x="81" y="46"/>
                </a:lnTo>
                <a:lnTo>
                  <a:pt x="80" y="46"/>
                </a:lnTo>
                <a:lnTo>
                  <a:pt x="79" y="47"/>
                </a:lnTo>
                <a:lnTo>
                  <a:pt x="78" y="47"/>
                </a:lnTo>
                <a:lnTo>
                  <a:pt x="77" y="47"/>
                </a:lnTo>
                <a:lnTo>
                  <a:pt x="75" y="48"/>
                </a:lnTo>
                <a:lnTo>
                  <a:pt x="74" y="48"/>
                </a:lnTo>
                <a:lnTo>
                  <a:pt x="74" y="47"/>
                </a:lnTo>
                <a:lnTo>
                  <a:pt x="76" y="45"/>
                </a:lnTo>
                <a:lnTo>
                  <a:pt x="77" y="46"/>
                </a:lnTo>
                <a:lnTo>
                  <a:pt x="77" y="47"/>
                </a:lnTo>
                <a:lnTo>
                  <a:pt x="78" y="46"/>
                </a:lnTo>
                <a:lnTo>
                  <a:pt x="79" y="45"/>
                </a:lnTo>
                <a:lnTo>
                  <a:pt x="80" y="44"/>
                </a:lnTo>
                <a:lnTo>
                  <a:pt x="81" y="43"/>
                </a:lnTo>
                <a:lnTo>
                  <a:pt x="83" y="43"/>
                </a:lnTo>
                <a:lnTo>
                  <a:pt x="81" y="43"/>
                </a:lnTo>
                <a:lnTo>
                  <a:pt x="82" y="42"/>
                </a:lnTo>
                <a:lnTo>
                  <a:pt x="84" y="41"/>
                </a:lnTo>
                <a:lnTo>
                  <a:pt x="86" y="40"/>
                </a:lnTo>
                <a:lnTo>
                  <a:pt x="88" y="40"/>
                </a:lnTo>
                <a:lnTo>
                  <a:pt x="89" y="39"/>
                </a:lnTo>
                <a:lnTo>
                  <a:pt x="91" y="40"/>
                </a:lnTo>
                <a:lnTo>
                  <a:pt x="92" y="40"/>
                </a:lnTo>
                <a:lnTo>
                  <a:pt x="93" y="39"/>
                </a:lnTo>
                <a:lnTo>
                  <a:pt x="95" y="38"/>
                </a:lnTo>
                <a:lnTo>
                  <a:pt x="96" y="37"/>
                </a:lnTo>
                <a:lnTo>
                  <a:pt x="98" y="36"/>
                </a:lnTo>
                <a:lnTo>
                  <a:pt x="99" y="35"/>
                </a:lnTo>
                <a:lnTo>
                  <a:pt x="102" y="35"/>
                </a:lnTo>
                <a:lnTo>
                  <a:pt x="105" y="33"/>
                </a:lnTo>
                <a:lnTo>
                  <a:pt x="106" y="32"/>
                </a:lnTo>
                <a:lnTo>
                  <a:pt x="106" y="30"/>
                </a:lnTo>
                <a:lnTo>
                  <a:pt x="105" y="30"/>
                </a:lnTo>
                <a:lnTo>
                  <a:pt x="104" y="29"/>
                </a:lnTo>
                <a:lnTo>
                  <a:pt x="103" y="29"/>
                </a:lnTo>
                <a:lnTo>
                  <a:pt x="103" y="30"/>
                </a:lnTo>
                <a:lnTo>
                  <a:pt x="102" y="31"/>
                </a:lnTo>
                <a:lnTo>
                  <a:pt x="100" y="32"/>
                </a:lnTo>
                <a:lnTo>
                  <a:pt x="100" y="31"/>
                </a:lnTo>
                <a:lnTo>
                  <a:pt x="98" y="31"/>
                </a:lnTo>
                <a:lnTo>
                  <a:pt x="97" y="30"/>
                </a:lnTo>
                <a:lnTo>
                  <a:pt x="96" y="30"/>
                </a:lnTo>
                <a:lnTo>
                  <a:pt x="95" y="31"/>
                </a:lnTo>
                <a:lnTo>
                  <a:pt x="93" y="31"/>
                </a:lnTo>
                <a:lnTo>
                  <a:pt x="92" y="32"/>
                </a:lnTo>
                <a:lnTo>
                  <a:pt x="92" y="33"/>
                </a:lnTo>
                <a:lnTo>
                  <a:pt x="91" y="34"/>
                </a:lnTo>
                <a:lnTo>
                  <a:pt x="89" y="34"/>
                </a:lnTo>
                <a:lnTo>
                  <a:pt x="88" y="34"/>
                </a:lnTo>
                <a:lnTo>
                  <a:pt x="88" y="35"/>
                </a:lnTo>
                <a:lnTo>
                  <a:pt x="85" y="36"/>
                </a:lnTo>
                <a:lnTo>
                  <a:pt x="84" y="36"/>
                </a:lnTo>
                <a:lnTo>
                  <a:pt x="83" y="36"/>
                </a:lnTo>
                <a:lnTo>
                  <a:pt x="83" y="37"/>
                </a:lnTo>
                <a:lnTo>
                  <a:pt x="82" y="37"/>
                </a:lnTo>
                <a:lnTo>
                  <a:pt x="81" y="38"/>
                </a:lnTo>
                <a:lnTo>
                  <a:pt x="80" y="38"/>
                </a:lnTo>
                <a:lnTo>
                  <a:pt x="79" y="38"/>
                </a:lnTo>
                <a:lnTo>
                  <a:pt x="79" y="37"/>
                </a:lnTo>
                <a:lnTo>
                  <a:pt x="78" y="37"/>
                </a:lnTo>
                <a:lnTo>
                  <a:pt x="77" y="38"/>
                </a:lnTo>
                <a:lnTo>
                  <a:pt x="76" y="39"/>
                </a:lnTo>
                <a:lnTo>
                  <a:pt x="75" y="39"/>
                </a:lnTo>
                <a:lnTo>
                  <a:pt x="74" y="39"/>
                </a:lnTo>
                <a:lnTo>
                  <a:pt x="74" y="40"/>
                </a:lnTo>
                <a:lnTo>
                  <a:pt x="74" y="41"/>
                </a:lnTo>
                <a:lnTo>
                  <a:pt x="72" y="42"/>
                </a:lnTo>
                <a:lnTo>
                  <a:pt x="71" y="43"/>
                </a:lnTo>
                <a:lnTo>
                  <a:pt x="67" y="43"/>
                </a:lnTo>
                <a:lnTo>
                  <a:pt x="66" y="44"/>
                </a:lnTo>
                <a:lnTo>
                  <a:pt x="65" y="44"/>
                </a:lnTo>
                <a:lnTo>
                  <a:pt x="64" y="45"/>
                </a:lnTo>
                <a:lnTo>
                  <a:pt x="62" y="46"/>
                </a:lnTo>
                <a:lnTo>
                  <a:pt x="60" y="47"/>
                </a:lnTo>
                <a:lnTo>
                  <a:pt x="59" y="48"/>
                </a:lnTo>
                <a:lnTo>
                  <a:pt x="59" y="49"/>
                </a:lnTo>
                <a:lnTo>
                  <a:pt x="59" y="50"/>
                </a:lnTo>
                <a:lnTo>
                  <a:pt x="62" y="52"/>
                </a:lnTo>
                <a:lnTo>
                  <a:pt x="62" y="53"/>
                </a:lnTo>
                <a:lnTo>
                  <a:pt x="63" y="54"/>
                </a:lnTo>
                <a:lnTo>
                  <a:pt x="63" y="55"/>
                </a:lnTo>
                <a:lnTo>
                  <a:pt x="62" y="56"/>
                </a:lnTo>
                <a:lnTo>
                  <a:pt x="61" y="55"/>
                </a:lnTo>
                <a:lnTo>
                  <a:pt x="59" y="54"/>
                </a:lnTo>
                <a:lnTo>
                  <a:pt x="58" y="53"/>
                </a:lnTo>
                <a:lnTo>
                  <a:pt x="58" y="52"/>
                </a:lnTo>
                <a:lnTo>
                  <a:pt x="57" y="51"/>
                </a:lnTo>
                <a:lnTo>
                  <a:pt x="55" y="51"/>
                </a:lnTo>
                <a:lnTo>
                  <a:pt x="54" y="51"/>
                </a:lnTo>
                <a:lnTo>
                  <a:pt x="53" y="51"/>
                </a:lnTo>
                <a:lnTo>
                  <a:pt x="51" y="51"/>
                </a:lnTo>
                <a:lnTo>
                  <a:pt x="50" y="51"/>
                </a:lnTo>
                <a:lnTo>
                  <a:pt x="51" y="51"/>
                </a:lnTo>
                <a:lnTo>
                  <a:pt x="51" y="52"/>
                </a:lnTo>
                <a:lnTo>
                  <a:pt x="51" y="53"/>
                </a:lnTo>
                <a:lnTo>
                  <a:pt x="52" y="53"/>
                </a:lnTo>
                <a:lnTo>
                  <a:pt x="53" y="54"/>
                </a:lnTo>
                <a:lnTo>
                  <a:pt x="54" y="55"/>
                </a:lnTo>
                <a:lnTo>
                  <a:pt x="53" y="55"/>
                </a:lnTo>
                <a:lnTo>
                  <a:pt x="52" y="55"/>
                </a:lnTo>
                <a:lnTo>
                  <a:pt x="50" y="53"/>
                </a:lnTo>
                <a:lnTo>
                  <a:pt x="48" y="52"/>
                </a:lnTo>
                <a:lnTo>
                  <a:pt x="46" y="51"/>
                </a:lnTo>
                <a:lnTo>
                  <a:pt x="45" y="51"/>
                </a:lnTo>
                <a:lnTo>
                  <a:pt x="44" y="51"/>
                </a:lnTo>
                <a:lnTo>
                  <a:pt x="42" y="51"/>
                </a:lnTo>
                <a:lnTo>
                  <a:pt x="41" y="50"/>
                </a:lnTo>
                <a:lnTo>
                  <a:pt x="41" y="51"/>
                </a:lnTo>
                <a:lnTo>
                  <a:pt x="40" y="51"/>
                </a:lnTo>
                <a:lnTo>
                  <a:pt x="39" y="51"/>
                </a:lnTo>
                <a:lnTo>
                  <a:pt x="38" y="51"/>
                </a:lnTo>
                <a:lnTo>
                  <a:pt x="36" y="50"/>
                </a:lnTo>
                <a:lnTo>
                  <a:pt x="33" y="50"/>
                </a:lnTo>
                <a:lnTo>
                  <a:pt x="32" y="50"/>
                </a:lnTo>
                <a:lnTo>
                  <a:pt x="31" y="49"/>
                </a:lnTo>
                <a:lnTo>
                  <a:pt x="30" y="49"/>
                </a:lnTo>
                <a:lnTo>
                  <a:pt x="28" y="48"/>
                </a:lnTo>
                <a:lnTo>
                  <a:pt x="26" y="47"/>
                </a:lnTo>
                <a:lnTo>
                  <a:pt x="25" y="46"/>
                </a:lnTo>
                <a:lnTo>
                  <a:pt x="24" y="45"/>
                </a:lnTo>
                <a:lnTo>
                  <a:pt x="24" y="46"/>
                </a:lnTo>
                <a:lnTo>
                  <a:pt x="23" y="45"/>
                </a:lnTo>
                <a:lnTo>
                  <a:pt x="22" y="45"/>
                </a:lnTo>
                <a:lnTo>
                  <a:pt x="21" y="44"/>
                </a:lnTo>
                <a:lnTo>
                  <a:pt x="18" y="41"/>
                </a:lnTo>
                <a:lnTo>
                  <a:pt x="16" y="40"/>
                </a:lnTo>
                <a:lnTo>
                  <a:pt x="15" y="40"/>
                </a:lnTo>
                <a:lnTo>
                  <a:pt x="12" y="39"/>
                </a:lnTo>
                <a:lnTo>
                  <a:pt x="11" y="39"/>
                </a:lnTo>
                <a:lnTo>
                  <a:pt x="10" y="38"/>
                </a:lnTo>
                <a:lnTo>
                  <a:pt x="6" y="39"/>
                </a:lnTo>
                <a:lnTo>
                  <a:pt x="3" y="39"/>
                </a:lnTo>
                <a:lnTo>
                  <a:pt x="1" y="38"/>
                </a:lnTo>
                <a:lnTo>
                  <a:pt x="0" y="38"/>
                </a:lnTo>
                <a:lnTo>
                  <a:pt x="0" y="37"/>
                </a:lnTo>
                <a:lnTo>
                  <a:pt x="0" y="180"/>
                </a:lnTo>
                <a:close/>
              </a:path>
            </a:pathLst>
          </a:custGeom>
          <a:solidFill>
            <a:srgbClr val="006672"/>
          </a:solidFill>
          <a:ln w="6350">
            <a:noFill/>
            <a:prstDash val="solid"/>
            <a:round/>
            <a:headEnd/>
            <a:tailEnd type="none" w="med" len="med"/>
          </a:ln>
        </p:spPr>
        <p:txBody>
          <a:bodyPr wrap="none" anchor="ctr" anchorCtr="1">
            <a:normAutofit/>
          </a:bodyPr>
          <a:lstStyle/>
          <a:p>
            <a:endParaRPr lang="en-US" dirty="0">
              <a:solidFill>
                <a:srgbClr val="000000"/>
              </a:solidFill>
            </a:endParaRPr>
          </a:p>
        </p:txBody>
      </p:sp>
    </p:spTree>
    <p:extLst>
      <p:ext uri="{BB962C8B-B14F-4D97-AF65-F5344CB8AC3E}">
        <p14:creationId xmlns:p14="http://schemas.microsoft.com/office/powerpoint/2010/main" val="1428853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9100" y="557577"/>
            <a:ext cx="8572526" cy="735013"/>
          </a:xfrm>
        </p:spPr>
        <p:txBody>
          <a:bodyPr/>
          <a:lstStyle/>
          <a:p>
            <a:r>
              <a:rPr lang="en-US" sz="1800" b="0" dirty="0"/>
              <a:t>Innovation and Affordability is Promoted Through the Prescription Drug Life Cycle as</a:t>
            </a:r>
            <a:br>
              <a:rPr lang="en-US" sz="1800" b="0" dirty="0"/>
            </a:br>
            <a:r>
              <a:rPr lang="en-US" sz="1800" dirty="0"/>
              <a:t>Pharmaceutical drug cost decline over time</a:t>
            </a:r>
            <a:endParaRPr lang="fr-BE" sz="1800" dirty="0"/>
          </a:p>
        </p:txBody>
      </p:sp>
      <p:sp>
        <p:nvSpPr>
          <p:cNvPr id="4" name="Text Placeholder 2"/>
          <p:cNvSpPr>
            <a:spLocks noGrp="1"/>
          </p:cNvSpPr>
          <p:nvPr>
            <p:ph type="body" sz="quarter" idx="10"/>
          </p:nvPr>
        </p:nvSpPr>
        <p:spPr>
          <a:xfrm>
            <a:off x="233781" y="1369136"/>
            <a:ext cx="8757845" cy="1033291"/>
          </a:xfrm>
        </p:spPr>
        <p:txBody>
          <a:bodyPr/>
          <a:lstStyle/>
          <a:p>
            <a:pPr marL="0" indent="0" algn="ctr">
              <a:lnSpc>
                <a:spcPct val="100000"/>
              </a:lnSpc>
              <a:spcBef>
                <a:spcPts val="0"/>
              </a:spcBef>
              <a:buNone/>
            </a:pPr>
            <a:r>
              <a:rPr lang="en-US" b="0" dirty="0">
                <a:solidFill>
                  <a:srgbClr val="7F7F7F"/>
                </a:solidFill>
              </a:rPr>
              <a:t>Combination of generic price erosion and price regulation resulted in a </a:t>
            </a:r>
            <a:r>
              <a:rPr lang="en-US" sz="2000" dirty="0">
                <a:solidFill>
                  <a:schemeClr val="accent1"/>
                </a:solidFill>
              </a:rPr>
              <a:t>24% decline in medicine prices</a:t>
            </a:r>
            <a:r>
              <a:rPr lang="en-US" sz="2000" dirty="0">
                <a:solidFill>
                  <a:srgbClr val="7F7F7F"/>
                </a:solidFill>
              </a:rPr>
              <a:t> </a:t>
            </a:r>
            <a:r>
              <a:rPr lang="en-US" b="0" dirty="0">
                <a:solidFill>
                  <a:srgbClr val="7F7F7F"/>
                </a:solidFill>
              </a:rPr>
              <a:t>versus a 30% rise in consumer prices in Europe from 2000 through 2013</a:t>
            </a:r>
            <a:r>
              <a:rPr lang="en-US" sz="1400" b="0" dirty="0">
                <a:solidFill>
                  <a:srgbClr val="7F7F7F"/>
                </a:solidFill>
              </a:rPr>
              <a:t>.</a:t>
            </a:r>
            <a:endParaRPr lang="en-US" b="0" dirty="0">
              <a:solidFill>
                <a:srgbClr val="7F7F7F"/>
              </a:solidFill>
            </a:endParaRPr>
          </a:p>
        </p:txBody>
      </p:sp>
      <p:sp>
        <p:nvSpPr>
          <p:cNvPr id="5" name="TextBox 4"/>
          <p:cNvSpPr txBox="1"/>
          <p:nvPr/>
        </p:nvSpPr>
        <p:spPr>
          <a:xfrm>
            <a:off x="1208520" y="6236257"/>
            <a:ext cx="6636673" cy="584776"/>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Source:	Health Advances analysis; EFPIA 2015 Sustainable Healthcare Systems Compendia analysis of various OECD databases (accessed in April 2015), Austria: pharmig based IFP; Belgium: Pharma.be; Finland: Pharma Industry Finland based on Statistic Finland; France: </a:t>
            </a:r>
            <a:r>
              <a:rPr lang="en-US" sz="800" dirty="0" err="1">
                <a:solidFill>
                  <a:srgbClr val="7F7F7F"/>
                </a:solidFill>
                <a:latin typeface="+mn-lt"/>
              </a:rPr>
              <a:t>Leem</a:t>
            </a:r>
            <a:r>
              <a:rPr lang="en-US" sz="800" dirty="0">
                <a:solidFill>
                  <a:srgbClr val="7F7F7F"/>
                </a:solidFill>
                <a:latin typeface="+mn-lt"/>
              </a:rPr>
              <a:t> based on INSEE; Germany: vfla based on GKV; Greece: SFEE based on Eurostat; Italy: farmindustria based on ISTAT; Spain: Farindustria based on INE; Sweden: LIF Sweden based on Apotekens Service, Netherlands: Farmingform based on the Central bureau of Statistics.</a:t>
            </a:r>
          </a:p>
        </p:txBody>
      </p:sp>
      <p:sp>
        <p:nvSpPr>
          <p:cNvPr id="6" name="Rectangle 5"/>
          <p:cNvSpPr/>
          <p:nvPr/>
        </p:nvSpPr>
        <p:spPr>
          <a:xfrm>
            <a:off x="571444" y="2346834"/>
            <a:ext cx="8883928" cy="307777"/>
          </a:xfrm>
          <a:prstGeom prst="rect">
            <a:avLst/>
          </a:prstGeom>
        </p:spPr>
        <p:txBody>
          <a:bodyPr wrap="square">
            <a:spAutoFit/>
          </a:bodyPr>
          <a:lstStyle/>
          <a:p>
            <a:r>
              <a:rPr lang="en-US" sz="1400" b="1" dirty="0">
                <a:solidFill>
                  <a:schemeClr val="tx1">
                    <a:lumMod val="50000"/>
                    <a:lumOff val="50000"/>
                  </a:schemeClr>
                </a:solidFill>
              </a:rPr>
              <a:t>Consumer Price Index (CPI) vs. Medicines Price Index, </a:t>
            </a:r>
            <a:r>
              <a:rPr lang="en-US" sz="1400" dirty="0">
                <a:solidFill>
                  <a:schemeClr val="tx1">
                    <a:lumMod val="50000"/>
                    <a:lumOff val="50000"/>
                  </a:schemeClr>
                </a:solidFill>
              </a:rPr>
              <a:t>Population weighted, Year 2000 = Index 100</a:t>
            </a:r>
          </a:p>
        </p:txBody>
      </p:sp>
      <p:grpSp>
        <p:nvGrpSpPr>
          <p:cNvPr id="7" name="Group 6"/>
          <p:cNvGrpSpPr/>
          <p:nvPr/>
        </p:nvGrpSpPr>
        <p:grpSpPr>
          <a:xfrm>
            <a:off x="123635" y="2667000"/>
            <a:ext cx="8680397" cy="3230589"/>
            <a:chOff x="182981" y="2611845"/>
            <a:chExt cx="8621051" cy="3057144"/>
          </a:xfrm>
        </p:grpSpPr>
        <p:sp>
          <p:nvSpPr>
            <p:cNvPr id="8" name="Text Box 3"/>
            <p:cNvSpPr txBox="1">
              <a:spLocks noChangeArrowheads="1"/>
            </p:cNvSpPr>
            <p:nvPr/>
          </p:nvSpPr>
          <p:spPr bwMode="auto">
            <a:xfrm>
              <a:off x="1663710" y="2689901"/>
              <a:ext cx="1667946" cy="425893"/>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100" b="1" dirty="0"/>
                <a:t>Population-Weighted, Europe</a:t>
              </a:r>
            </a:p>
          </p:txBody>
        </p:sp>
        <p:grpSp>
          <p:nvGrpSpPr>
            <p:cNvPr id="9" name="Group 8"/>
            <p:cNvGrpSpPr/>
            <p:nvPr/>
          </p:nvGrpSpPr>
          <p:grpSpPr>
            <a:xfrm>
              <a:off x="182981" y="2611845"/>
              <a:ext cx="8621051" cy="3057144"/>
              <a:chOff x="65749" y="1286256"/>
              <a:chExt cx="8621051" cy="3057144"/>
            </a:xfrm>
          </p:grpSpPr>
          <p:grpSp>
            <p:nvGrpSpPr>
              <p:cNvPr id="29" name="Group 28"/>
              <p:cNvGrpSpPr/>
              <p:nvPr/>
            </p:nvGrpSpPr>
            <p:grpSpPr>
              <a:xfrm>
                <a:off x="65749" y="1286256"/>
                <a:ext cx="3553968" cy="3057144"/>
                <a:chOff x="-201168" y="1286256"/>
                <a:chExt cx="3553968" cy="3057144"/>
              </a:xfrm>
            </p:grpSpPr>
            <p:graphicFrame>
              <p:nvGraphicFramePr>
                <p:cNvPr id="44" name="Chart 43"/>
                <p:cNvGraphicFramePr/>
                <p:nvPr>
                  <p:extLst>
                    <p:ext uri="{D42A27DB-BD31-4B8C-83A1-F6EECF244321}">
                      <p14:modId xmlns:p14="http://schemas.microsoft.com/office/powerpoint/2010/main" val="1443821844"/>
                    </p:ext>
                  </p:extLst>
                </p:nvPr>
              </p:nvGraphicFramePr>
              <p:xfrm>
                <a:off x="-201168" y="1286256"/>
                <a:ext cx="3553968" cy="3057144"/>
              </p:xfrm>
              <a:graphic>
                <a:graphicData uri="http://schemas.openxmlformats.org/drawingml/2006/chart">
                  <c:chart xmlns:c="http://schemas.openxmlformats.org/drawingml/2006/chart" xmlns:r="http://schemas.openxmlformats.org/officeDocument/2006/relationships" r:id="rId2"/>
                </a:graphicData>
              </a:graphic>
            </p:graphicFrame>
            <p:sp>
              <p:nvSpPr>
                <p:cNvPr id="45" name="Freeform 44"/>
                <p:cNvSpPr/>
                <p:nvPr/>
              </p:nvSpPr>
              <p:spPr>
                <a:xfrm>
                  <a:off x="727520" y="1824037"/>
                  <a:ext cx="2410968" cy="1000125"/>
                </a:xfrm>
                <a:custGeom>
                  <a:avLst/>
                  <a:gdLst>
                    <a:gd name="connsiteX0" fmla="*/ 0 w 2700338"/>
                    <a:gd name="connsiteY0" fmla="*/ 1000125 h 1000125"/>
                    <a:gd name="connsiteX1" fmla="*/ 1443038 w 2700338"/>
                    <a:gd name="connsiteY1" fmla="*/ 485775 h 1000125"/>
                    <a:gd name="connsiteX2" fmla="*/ 1666875 w 2700338"/>
                    <a:gd name="connsiteY2" fmla="*/ 352425 h 1000125"/>
                    <a:gd name="connsiteX3" fmla="*/ 1876425 w 2700338"/>
                    <a:gd name="connsiteY3" fmla="*/ 342900 h 1000125"/>
                    <a:gd name="connsiteX4" fmla="*/ 2490788 w 2700338"/>
                    <a:gd name="connsiteY4" fmla="*/ 57150 h 1000125"/>
                    <a:gd name="connsiteX5" fmla="*/ 2700338 w 2700338"/>
                    <a:gd name="connsiteY5" fmla="*/ 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338" h="1000125">
                      <a:moveTo>
                        <a:pt x="0" y="1000125"/>
                      </a:moveTo>
                      <a:lnTo>
                        <a:pt x="1443038" y="485775"/>
                      </a:lnTo>
                      <a:lnTo>
                        <a:pt x="1666875" y="352425"/>
                      </a:lnTo>
                      <a:lnTo>
                        <a:pt x="1876425" y="342900"/>
                      </a:lnTo>
                      <a:lnTo>
                        <a:pt x="2490788" y="57150"/>
                      </a:lnTo>
                      <a:lnTo>
                        <a:pt x="2700338" y="0"/>
                      </a:lnTo>
                    </a:path>
                  </a:pathLst>
                </a:custGeom>
                <a:solidFill>
                  <a:schemeClr val="accent3">
                    <a:lumMod val="75000"/>
                  </a:schemeClr>
                </a:solidFill>
                <a:ln w="28575">
                  <a:solidFill>
                    <a:srgbClr val="00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727520" y="2824162"/>
                  <a:ext cx="2406205" cy="833438"/>
                </a:xfrm>
                <a:custGeom>
                  <a:avLst/>
                  <a:gdLst>
                    <a:gd name="connsiteX0" fmla="*/ 0 w 2681287"/>
                    <a:gd name="connsiteY0" fmla="*/ 9525 h 833438"/>
                    <a:gd name="connsiteX1" fmla="*/ 214312 w 2681287"/>
                    <a:gd name="connsiteY1" fmla="*/ 0 h 833438"/>
                    <a:gd name="connsiteX2" fmla="*/ 619125 w 2681287"/>
                    <a:gd name="connsiteY2" fmla="*/ 66675 h 833438"/>
                    <a:gd name="connsiteX3" fmla="*/ 809625 w 2681287"/>
                    <a:gd name="connsiteY3" fmla="*/ 176213 h 833438"/>
                    <a:gd name="connsiteX4" fmla="*/ 1057275 w 2681287"/>
                    <a:gd name="connsiteY4" fmla="*/ 261938 h 833438"/>
                    <a:gd name="connsiteX5" fmla="*/ 1400175 w 2681287"/>
                    <a:gd name="connsiteY5" fmla="*/ 428625 h 833438"/>
                    <a:gd name="connsiteX6" fmla="*/ 1628775 w 2681287"/>
                    <a:gd name="connsiteY6" fmla="*/ 566738 h 833438"/>
                    <a:gd name="connsiteX7" fmla="*/ 1843087 w 2681287"/>
                    <a:gd name="connsiteY7" fmla="*/ 647700 h 833438"/>
                    <a:gd name="connsiteX8" fmla="*/ 2266950 w 2681287"/>
                    <a:gd name="connsiteY8" fmla="*/ 757238 h 833438"/>
                    <a:gd name="connsiteX9" fmla="*/ 2486025 w 2681287"/>
                    <a:gd name="connsiteY9" fmla="*/ 781050 h 833438"/>
                    <a:gd name="connsiteX10" fmla="*/ 2681287 w 2681287"/>
                    <a:gd name="connsiteY10" fmla="*/ 833438 h 83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1287" h="833438">
                      <a:moveTo>
                        <a:pt x="0" y="9525"/>
                      </a:moveTo>
                      <a:lnTo>
                        <a:pt x="214312" y="0"/>
                      </a:lnTo>
                      <a:lnTo>
                        <a:pt x="619125" y="66675"/>
                      </a:lnTo>
                      <a:lnTo>
                        <a:pt x="809625" y="176213"/>
                      </a:lnTo>
                      <a:lnTo>
                        <a:pt x="1057275" y="261938"/>
                      </a:lnTo>
                      <a:lnTo>
                        <a:pt x="1400175" y="428625"/>
                      </a:lnTo>
                      <a:lnTo>
                        <a:pt x="1628775" y="566738"/>
                      </a:lnTo>
                      <a:lnTo>
                        <a:pt x="1843087" y="647700"/>
                      </a:lnTo>
                      <a:lnTo>
                        <a:pt x="2266950" y="757238"/>
                      </a:lnTo>
                      <a:lnTo>
                        <a:pt x="2486025" y="781050"/>
                      </a:lnTo>
                      <a:lnTo>
                        <a:pt x="2681287" y="833438"/>
                      </a:lnTo>
                    </a:path>
                  </a:pathLst>
                </a:custGeom>
                <a:noFill/>
                <a:ln w="28575">
                  <a:solidFill>
                    <a:srgbClr val="F58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58023"/>
                    </a:solidFill>
                  </a:endParaRPr>
                </a:p>
              </p:txBody>
            </p:sp>
          </p:grpSp>
          <p:graphicFrame>
            <p:nvGraphicFramePr>
              <p:cNvPr id="30" name="Chart 29"/>
              <p:cNvGraphicFramePr/>
              <p:nvPr>
                <p:extLst>
                  <p:ext uri="{D42A27DB-BD31-4B8C-83A1-F6EECF244321}">
                    <p14:modId xmlns:p14="http://schemas.microsoft.com/office/powerpoint/2010/main" val="2602867682"/>
                  </p:ext>
                </p:extLst>
              </p:nvPr>
            </p:nvGraphicFramePr>
            <p:xfrm>
              <a:off x="3543517" y="1380359"/>
              <a:ext cx="1295400" cy="1339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p:cNvGraphicFramePr/>
              <p:nvPr>
                <p:extLst>
                  <p:ext uri="{D42A27DB-BD31-4B8C-83A1-F6EECF244321}">
                    <p14:modId xmlns:p14="http://schemas.microsoft.com/office/powerpoint/2010/main" val="3941844320"/>
                  </p:ext>
                </p:extLst>
              </p:nvPr>
            </p:nvGraphicFramePr>
            <p:xfrm>
              <a:off x="4457917" y="1380359"/>
              <a:ext cx="1295400" cy="13391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p:cNvGraphicFramePr/>
              <p:nvPr>
                <p:extLst>
                  <p:ext uri="{D42A27DB-BD31-4B8C-83A1-F6EECF244321}">
                    <p14:modId xmlns:p14="http://schemas.microsoft.com/office/powerpoint/2010/main" val="1126790352"/>
                  </p:ext>
                </p:extLst>
              </p:nvPr>
            </p:nvGraphicFramePr>
            <p:xfrm>
              <a:off x="5448517" y="1380359"/>
              <a:ext cx="1295400" cy="13391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p:cNvGraphicFramePr/>
              <p:nvPr>
                <p:extLst>
                  <p:ext uri="{D42A27DB-BD31-4B8C-83A1-F6EECF244321}">
                    <p14:modId xmlns:p14="http://schemas.microsoft.com/office/powerpoint/2010/main" val="2138589397"/>
                  </p:ext>
                </p:extLst>
              </p:nvPr>
            </p:nvGraphicFramePr>
            <p:xfrm>
              <a:off x="6439117" y="1380359"/>
              <a:ext cx="1295400" cy="13391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Chart 33"/>
              <p:cNvGraphicFramePr/>
              <p:nvPr>
                <p:extLst>
                  <p:ext uri="{D42A27DB-BD31-4B8C-83A1-F6EECF244321}">
                    <p14:modId xmlns:p14="http://schemas.microsoft.com/office/powerpoint/2010/main" val="2105681142"/>
                  </p:ext>
                </p:extLst>
              </p:nvPr>
            </p:nvGraphicFramePr>
            <p:xfrm>
              <a:off x="7391400" y="1380359"/>
              <a:ext cx="1295400" cy="1339194"/>
            </p:xfrm>
            <a:graphic>
              <a:graphicData uri="http://schemas.openxmlformats.org/drawingml/2006/chart">
                <c:chart xmlns:c="http://schemas.openxmlformats.org/drawingml/2006/chart" xmlns:r="http://schemas.openxmlformats.org/officeDocument/2006/relationships" r:id="rId7"/>
              </a:graphicData>
            </a:graphic>
          </p:graphicFrame>
          <p:sp>
            <p:nvSpPr>
              <p:cNvPr id="35" name="Freeform 34"/>
              <p:cNvSpPr/>
              <p:nvPr/>
            </p:nvSpPr>
            <p:spPr>
              <a:xfrm>
                <a:off x="7875011" y="1628775"/>
                <a:ext cx="528637" cy="264319"/>
              </a:xfrm>
              <a:custGeom>
                <a:avLst/>
                <a:gdLst>
                  <a:gd name="connsiteX0" fmla="*/ 0 w 528637"/>
                  <a:gd name="connsiteY0" fmla="*/ 264319 h 264319"/>
                  <a:gd name="connsiteX1" fmla="*/ 130969 w 528637"/>
                  <a:gd name="connsiteY1" fmla="*/ 183356 h 264319"/>
                  <a:gd name="connsiteX2" fmla="*/ 280987 w 528637"/>
                  <a:gd name="connsiteY2" fmla="*/ 133350 h 264319"/>
                  <a:gd name="connsiteX3" fmla="*/ 528637 w 528637"/>
                  <a:gd name="connsiteY3" fmla="*/ 0 h 264319"/>
                </a:gdLst>
                <a:ahLst/>
                <a:cxnLst>
                  <a:cxn ang="0">
                    <a:pos x="connsiteX0" y="connsiteY0"/>
                  </a:cxn>
                  <a:cxn ang="0">
                    <a:pos x="connsiteX1" y="connsiteY1"/>
                  </a:cxn>
                  <a:cxn ang="0">
                    <a:pos x="connsiteX2" y="connsiteY2"/>
                  </a:cxn>
                  <a:cxn ang="0">
                    <a:pos x="connsiteX3" y="connsiteY3"/>
                  </a:cxn>
                </a:cxnLst>
                <a:rect l="l" t="t" r="r" b="b"/>
                <a:pathLst>
                  <a:path w="528637" h="264319">
                    <a:moveTo>
                      <a:pt x="0" y="264319"/>
                    </a:moveTo>
                    <a:lnTo>
                      <a:pt x="130969" y="183356"/>
                    </a:lnTo>
                    <a:lnTo>
                      <a:pt x="280987" y="133350"/>
                    </a:lnTo>
                    <a:lnTo>
                      <a:pt x="528637" y="0"/>
                    </a:lnTo>
                  </a:path>
                </a:pathLst>
              </a:custGeom>
              <a:noFill/>
              <a:ln w="19050">
                <a:solidFill>
                  <a:srgbClr val="00A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p:nvPr/>
            </p:nvSpPr>
            <p:spPr>
              <a:xfrm>
                <a:off x="7867867" y="1895475"/>
                <a:ext cx="540544" cy="447675"/>
              </a:xfrm>
              <a:custGeom>
                <a:avLst/>
                <a:gdLst>
                  <a:gd name="connsiteX0" fmla="*/ 0 w 540544"/>
                  <a:gd name="connsiteY0" fmla="*/ 0 h 447675"/>
                  <a:gd name="connsiteX1" fmla="*/ 119063 w 540544"/>
                  <a:gd name="connsiteY1" fmla="*/ 40481 h 447675"/>
                  <a:gd name="connsiteX2" fmla="*/ 200025 w 540544"/>
                  <a:gd name="connsiteY2" fmla="*/ 164306 h 447675"/>
                  <a:gd name="connsiteX3" fmla="*/ 321469 w 540544"/>
                  <a:gd name="connsiteY3" fmla="*/ 269081 h 447675"/>
                  <a:gd name="connsiteX4" fmla="*/ 435769 w 540544"/>
                  <a:gd name="connsiteY4" fmla="*/ 395288 h 447675"/>
                  <a:gd name="connsiteX5" fmla="*/ 540544 w 540544"/>
                  <a:gd name="connsiteY5"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44" h="447675">
                    <a:moveTo>
                      <a:pt x="0" y="0"/>
                    </a:moveTo>
                    <a:lnTo>
                      <a:pt x="119063" y="40481"/>
                    </a:lnTo>
                    <a:lnTo>
                      <a:pt x="200025" y="164306"/>
                    </a:lnTo>
                    <a:lnTo>
                      <a:pt x="321469" y="269081"/>
                    </a:lnTo>
                    <a:lnTo>
                      <a:pt x="435769" y="395288"/>
                    </a:lnTo>
                    <a:lnTo>
                      <a:pt x="540544" y="447675"/>
                    </a:lnTo>
                  </a:path>
                </a:pathLst>
              </a:custGeom>
              <a:noFill/>
              <a:ln w="19050">
                <a:solidFill>
                  <a:srgbClr val="F58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7" name="Chart 36"/>
              <p:cNvGraphicFramePr/>
              <p:nvPr>
                <p:extLst>
                  <p:ext uri="{D42A27DB-BD31-4B8C-83A1-F6EECF244321}">
                    <p14:modId xmlns:p14="http://schemas.microsoft.com/office/powerpoint/2010/main" val="170424359"/>
                  </p:ext>
                </p:extLst>
              </p:nvPr>
            </p:nvGraphicFramePr>
            <p:xfrm>
              <a:off x="3543517" y="2851806"/>
              <a:ext cx="1295400" cy="133919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8" name="Chart 37"/>
              <p:cNvGraphicFramePr/>
              <p:nvPr>
                <p:extLst>
                  <p:ext uri="{D42A27DB-BD31-4B8C-83A1-F6EECF244321}">
                    <p14:modId xmlns:p14="http://schemas.microsoft.com/office/powerpoint/2010/main" val="1346917869"/>
                  </p:ext>
                </p:extLst>
              </p:nvPr>
            </p:nvGraphicFramePr>
            <p:xfrm>
              <a:off x="4477076" y="2844828"/>
              <a:ext cx="1295400" cy="133919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9" name="Chart 38"/>
              <p:cNvGraphicFramePr/>
              <p:nvPr>
                <p:extLst>
                  <p:ext uri="{D42A27DB-BD31-4B8C-83A1-F6EECF244321}">
                    <p14:modId xmlns:p14="http://schemas.microsoft.com/office/powerpoint/2010/main" val="1741819363"/>
                  </p:ext>
                </p:extLst>
              </p:nvPr>
            </p:nvGraphicFramePr>
            <p:xfrm>
              <a:off x="5467676" y="2837850"/>
              <a:ext cx="1295400" cy="133919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0" name="Chart 39"/>
              <p:cNvGraphicFramePr/>
              <p:nvPr>
                <p:extLst>
                  <p:ext uri="{D42A27DB-BD31-4B8C-83A1-F6EECF244321}">
                    <p14:modId xmlns:p14="http://schemas.microsoft.com/office/powerpoint/2010/main" val="1284216417"/>
                  </p:ext>
                </p:extLst>
              </p:nvPr>
            </p:nvGraphicFramePr>
            <p:xfrm>
              <a:off x="6427320" y="2837850"/>
              <a:ext cx="1295400" cy="133919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1" name="Chart 40"/>
              <p:cNvGraphicFramePr/>
              <p:nvPr>
                <p:extLst>
                  <p:ext uri="{D42A27DB-BD31-4B8C-83A1-F6EECF244321}">
                    <p14:modId xmlns:p14="http://schemas.microsoft.com/office/powerpoint/2010/main" val="749081916"/>
                  </p:ext>
                </p:extLst>
              </p:nvPr>
            </p:nvGraphicFramePr>
            <p:xfrm>
              <a:off x="7386964" y="2837850"/>
              <a:ext cx="1295400" cy="1339194"/>
            </p:xfrm>
            <a:graphic>
              <a:graphicData uri="http://schemas.openxmlformats.org/drawingml/2006/chart">
                <c:chart xmlns:c="http://schemas.openxmlformats.org/drawingml/2006/chart" xmlns:r="http://schemas.openxmlformats.org/officeDocument/2006/relationships" r:id="rId12"/>
              </a:graphicData>
            </a:graphic>
          </p:graphicFrame>
          <p:sp>
            <p:nvSpPr>
              <p:cNvPr id="42" name="TextBox 41"/>
              <p:cNvSpPr txBox="1"/>
              <p:nvPr/>
            </p:nvSpPr>
            <p:spPr>
              <a:xfrm>
                <a:off x="2972017" y="1589901"/>
                <a:ext cx="457200" cy="262127"/>
              </a:xfrm>
              <a:prstGeom prst="rect">
                <a:avLst/>
              </a:prstGeom>
              <a:noFill/>
            </p:spPr>
            <p:txBody>
              <a:bodyPr vert="horz" wrap="square" rtlCol="0">
                <a:spAutoFit/>
              </a:bodyPr>
              <a:lstStyle/>
              <a:p>
                <a:pPr>
                  <a:spcBef>
                    <a:spcPct val="20000"/>
                  </a:spcBef>
                  <a:buClr>
                    <a:srgbClr val="2B7DC7"/>
                  </a:buClr>
                </a:pPr>
                <a:r>
                  <a:rPr lang="en-US" sz="1200" b="1" dirty="0">
                    <a:solidFill>
                      <a:srgbClr val="00A8CB"/>
                    </a:solidFill>
                    <a:latin typeface="Arial" panose="020B0604020202020204" pitchFamily="34" charset="0"/>
                  </a:rPr>
                  <a:t>130</a:t>
                </a:r>
              </a:p>
            </p:txBody>
          </p:sp>
          <p:sp>
            <p:nvSpPr>
              <p:cNvPr id="43" name="TextBox 42"/>
              <p:cNvSpPr txBox="1"/>
              <p:nvPr/>
            </p:nvSpPr>
            <p:spPr>
              <a:xfrm>
                <a:off x="2972017" y="3311105"/>
                <a:ext cx="457200" cy="262127"/>
              </a:xfrm>
              <a:prstGeom prst="rect">
                <a:avLst/>
              </a:prstGeom>
              <a:noFill/>
            </p:spPr>
            <p:txBody>
              <a:bodyPr vert="horz" wrap="square" rtlCol="0">
                <a:spAutoFit/>
              </a:bodyPr>
              <a:lstStyle/>
              <a:p>
                <a:pPr>
                  <a:spcBef>
                    <a:spcPct val="20000"/>
                  </a:spcBef>
                  <a:buClr>
                    <a:srgbClr val="2B7DC7"/>
                  </a:buClr>
                </a:pPr>
                <a:r>
                  <a:rPr lang="en-US" sz="1200" b="1" dirty="0">
                    <a:solidFill>
                      <a:srgbClr val="F58023"/>
                    </a:solidFill>
                    <a:latin typeface="Arial" panose="020B0604020202020204" pitchFamily="34" charset="0"/>
                  </a:rPr>
                  <a:t>76</a:t>
                </a:r>
              </a:p>
            </p:txBody>
          </p:sp>
        </p:grpSp>
        <p:pic>
          <p:nvPicPr>
            <p:cNvPr id="10" name="Picture 9"/>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260449" y="2750301"/>
              <a:ext cx="377427" cy="260869"/>
            </a:xfrm>
            <a:prstGeom prst="rect">
              <a:avLst/>
            </a:prstGeom>
            <a:solidFill>
              <a:schemeClr val="bg1"/>
            </a:solidFill>
            <a:ln w="6350">
              <a:solidFill>
                <a:schemeClr val="tx1"/>
              </a:solidFill>
            </a:ln>
            <a:effectLst/>
          </p:spPr>
        </p:pic>
        <p:pic>
          <p:nvPicPr>
            <p:cNvPr id="11" name="Picture 4" descr="Image of National Flag"/>
            <p:cNvPicPr preferRelativeResize="0">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10391" y="2803253"/>
              <a:ext cx="229052" cy="158315"/>
            </a:xfrm>
            <a:prstGeom prst="rect">
              <a:avLst/>
            </a:prstGeom>
            <a:solidFill>
              <a:schemeClr val="bg1"/>
            </a:solidFill>
            <a:ln w="6350">
              <a:solidFill>
                <a:schemeClr val="tx1"/>
              </a:solidFill>
            </a:ln>
            <a:effectLst/>
          </p:spPr>
        </p:pic>
        <p:pic>
          <p:nvPicPr>
            <p:cNvPr id="12" name="Picture 2" descr="Image of National Flag"/>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36053" y="2803252"/>
              <a:ext cx="256235" cy="158316"/>
            </a:xfrm>
            <a:prstGeom prst="rect">
              <a:avLst/>
            </a:prstGeom>
            <a:solidFill>
              <a:schemeClr val="bg1"/>
            </a:solidFill>
            <a:ln w="6350">
              <a:solidFill>
                <a:schemeClr val="tx1"/>
              </a:solidFill>
            </a:ln>
            <a:effectLst/>
            <a:extLst/>
          </p:spPr>
        </p:pic>
        <p:pic>
          <p:nvPicPr>
            <p:cNvPr id="13" name="Picture 2" descr="Image of National Flag"/>
            <p:cNvPicPr preferRelativeResize="0">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18951" y="2810739"/>
              <a:ext cx="218221" cy="150829"/>
            </a:xfrm>
            <a:prstGeom prst="rect">
              <a:avLst/>
            </a:prstGeom>
            <a:solidFill>
              <a:schemeClr val="bg1"/>
            </a:solidFill>
            <a:ln w="6350">
              <a:solidFill>
                <a:schemeClr val="tx1"/>
              </a:solidFill>
            </a:ln>
            <a:effectLst/>
            <a:extLst/>
          </p:spPr>
        </p:pic>
        <p:pic>
          <p:nvPicPr>
            <p:cNvPr id="14" name="Picture 22" descr="Image of National Flag"/>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04834" y="2803252"/>
              <a:ext cx="260058" cy="158316"/>
            </a:xfrm>
            <a:prstGeom prst="rect">
              <a:avLst/>
            </a:prstGeom>
            <a:solidFill>
              <a:schemeClr val="bg1"/>
            </a:solidFill>
            <a:ln w="6350">
              <a:solidFill>
                <a:schemeClr val="tx1"/>
              </a:solidFill>
            </a:ln>
            <a:effectLst/>
            <a:extLst/>
          </p:spPr>
        </p:pic>
        <p:pic>
          <p:nvPicPr>
            <p:cNvPr id="15" name="Picture 2" descr="Image of National Fla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51876" y="2792970"/>
              <a:ext cx="251600" cy="168598"/>
            </a:xfrm>
            <a:prstGeom prst="rect">
              <a:avLst/>
            </a:prstGeom>
            <a:solidFill>
              <a:schemeClr val="bg1"/>
            </a:solidFill>
            <a:ln w="6350">
              <a:solidFill>
                <a:schemeClr val="tx1"/>
              </a:solidFill>
            </a:ln>
            <a:effectLst/>
            <a:extLst/>
          </p:spPr>
        </p:pic>
        <p:pic>
          <p:nvPicPr>
            <p:cNvPr id="16" name="Picture 2" descr="https://olsworldflag.files.wordpress.com/2010/04/greek-flag.gif?w=45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17492" y="4268368"/>
              <a:ext cx="258114" cy="156110"/>
            </a:xfrm>
            <a:prstGeom prst="rect">
              <a:avLst/>
            </a:prstGeom>
            <a:noFill/>
            <a:ln>
              <a:solidFill>
                <a:schemeClr val="tx1"/>
              </a:solidFill>
            </a:ln>
            <a:effectLst/>
            <a:extLst>
              <a:ext uri="{909E8E84-426E-40dd-AFC4-6F175D3DCCD1}">
                <a14:hiddenFill xmlns:a14="http://schemas.microsoft.com/office/drawing/2010/main" xmlns="">
                  <a:solidFill>
                    <a:srgbClr val="FFFFFF"/>
                  </a:solidFill>
                </a14:hiddenFill>
              </a:ext>
            </a:extLst>
          </p:spPr>
        </p:pic>
        <p:pic>
          <p:nvPicPr>
            <p:cNvPr id="17" name="Picture 16"/>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5151528" y="4268767"/>
              <a:ext cx="225284" cy="155711"/>
            </a:xfrm>
            <a:prstGeom prst="rect">
              <a:avLst/>
            </a:prstGeom>
            <a:solidFill>
              <a:schemeClr val="bg1"/>
            </a:solidFill>
            <a:ln w="6350">
              <a:solidFill>
                <a:schemeClr val="tx1"/>
              </a:solidFill>
            </a:ln>
            <a:effectLst/>
          </p:spPr>
        </p:pic>
        <p:pic>
          <p:nvPicPr>
            <p:cNvPr id="18" name="Picture 4" descr="https://upload.wikimedia.org/wikipedia/commons/thumb/b/bc/Flag_of_Finland.svg/2000px-Flag_of_Finland.svg.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04834" y="4258122"/>
              <a:ext cx="272417" cy="166356"/>
            </a:xfrm>
            <a:prstGeom prst="rect">
              <a:avLst/>
            </a:prstGeom>
            <a:noFill/>
            <a:ln>
              <a:solidFill>
                <a:schemeClr val="tx1"/>
              </a:solidFill>
            </a:ln>
            <a:effectLst/>
            <a:extLst>
              <a:ext uri="{909E8E84-426E-40dd-AFC4-6F175D3DCCD1}">
                <a14:hiddenFill xmlns:a14="http://schemas.microsoft.com/office/drawing/2010/main" xmlns="">
                  <a:solidFill>
                    <a:srgbClr val="FFFFFF"/>
                  </a:solidFill>
                </a14:hiddenFill>
              </a:ext>
            </a:extLst>
          </p:spPr>
        </p:pic>
        <p:pic>
          <p:nvPicPr>
            <p:cNvPr id="19" name="Picture 18"/>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8066270" y="4268368"/>
              <a:ext cx="244900" cy="156110"/>
            </a:xfrm>
            <a:prstGeom prst="rect">
              <a:avLst/>
            </a:prstGeom>
            <a:solidFill>
              <a:schemeClr val="bg1"/>
            </a:solidFill>
            <a:ln w="6350">
              <a:solidFill>
                <a:schemeClr val="tx1"/>
              </a:solidFill>
            </a:ln>
            <a:effectLst/>
          </p:spPr>
        </p:pic>
        <p:pic>
          <p:nvPicPr>
            <p:cNvPr id="20" name="Picture 19"/>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6141568" y="4274693"/>
              <a:ext cx="250801" cy="149785"/>
            </a:xfrm>
            <a:prstGeom prst="rect">
              <a:avLst/>
            </a:prstGeom>
            <a:solidFill>
              <a:schemeClr val="bg1"/>
            </a:solidFill>
            <a:ln w="6350">
              <a:solidFill>
                <a:schemeClr val="tx1"/>
              </a:solidFill>
            </a:ln>
            <a:effectLst/>
          </p:spPr>
        </p:pic>
        <p:grpSp>
          <p:nvGrpSpPr>
            <p:cNvPr id="21" name="Group 20"/>
            <p:cNvGrpSpPr/>
            <p:nvPr/>
          </p:nvGrpSpPr>
          <p:grpSpPr>
            <a:xfrm>
              <a:off x="1996219" y="3855515"/>
              <a:ext cx="1783658" cy="445888"/>
              <a:chOff x="1685049" y="2960753"/>
              <a:chExt cx="1783658" cy="445888"/>
            </a:xfrm>
          </p:grpSpPr>
          <p:grpSp>
            <p:nvGrpSpPr>
              <p:cNvPr id="23" name="Group 22"/>
              <p:cNvGrpSpPr/>
              <p:nvPr/>
            </p:nvGrpSpPr>
            <p:grpSpPr>
              <a:xfrm>
                <a:off x="1685049" y="2960753"/>
                <a:ext cx="804146" cy="256616"/>
                <a:chOff x="1685049" y="2960753"/>
                <a:chExt cx="804146" cy="256616"/>
              </a:xfrm>
            </p:grpSpPr>
            <p:cxnSp>
              <p:nvCxnSpPr>
                <p:cNvPr id="27" name="Straight Connector 26"/>
                <p:cNvCxnSpPr/>
                <p:nvPr/>
              </p:nvCxnSpPr>
              <p:spPr>
                <a:xfrm>
                  <a:off x="1685049" y="3096699"/>
                  <a:ext cx="258413" cy="0"/>
                </a:xfrm>
                <a:prstGeom prst="line">
                  <a:avLst/>
                </a:prstGeom>
                <a:ln w="28575">
                  <a:solidFill>
                    <a:srgbClr val="00A8C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 Box 3"/>
                <p:cNvSpPr txBox="1">
                  <a:spLocks noChangeArrowheads="1"/>
                </p:cNvSpPr>
                <p:nvPr/>
              </p:nvSpPr>
              <p:spPr bwMode="auto">
                <a:xfrm>
                  <a:off x="1803395" y="2960753"/>
                  <a:ext cx="685800" cy="256616"/>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100" dirty="0"/>
                    <a:t>CPI</a:t>
                  </a:r>
                </a:p>
              </p:txBody>
            </p:sp>
          </p:grpSp>
          <p:grpSp>
            <p:nvGrpSpPr>
              <p:cNvPr id="24" name="Group 23"/>
              <p:cNvGrpSpPr/>
              <p:nvPr/>
            </p:nvGrpSpPr>
            <p:grpSpPr>
              <a:xfrm>
                <a:off x="1685049" y="3150025"/>
                <a:ext cx="1783658" cy="256616"/>
                <a:chOff x="1685049" y="3150025"/>
                <a:chExt cx="1783658" cy="256616"/>
              </a:xfrm>
            </p:grpSpPr>
            <p:cxnSp>
              <p:nvCxnSpPr>
                <p:cNvPr id="25" name="Straight Connector 24"/>
                <p:cNvCxnSpPr/>
                <p:nvPr/>
              </p:nvCxnSpPr>
              <p:spPr>
                <a:xfrm>
                  <a:off x="1685049" y="3297837"/>
                  <a:ext cx="258413" cy="0"/>
                </a:xfrm>
                <a:prstGeom prst="line">
                  <a:avLst/>
                </a:prstGeom>
                <a:ln w="28575">
                  <a:solidFill>
                    <a:srgbClr val="F58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 Box 3"/>
                <p:cNvSpPr txBox="1">
                  <a:spLocks noChangeArrowheads="1"/>
                </p:cNvSpPr>
                <p:nvPr/>
              </p:nvSpPr>
              <p:spPr bwMode="auto">
                <a:xfrm>
                  <a:off x="1908271" y="3150025"/>
                  <a:ext cx="1560436" cy="256616"/>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100" dirty="0"/>
                    <a:t>Medicines Price Index</a:t>
                  </a:r>
                </a:p>
              </p:txBody>
            </p:sp>
          </p:grpSp>
        </p:grpSp>
        <p:sp>
          <p:nvSpPr>
            <p:cNvPr id="22" name="Rectangle 21"/>
            <p:cNvSpPr/>
            <p:nvPr/>
          </p:nvSpPr>
          <p:spPr>
            <a:xfrm rot="16200000">
              <a:off x="-791594" y="3755985"/>
              <a:ext cx="2561740" cy="461665"/>
            </a:xfrm>
            <a:prstGeom prst="rect">
              <a:avLst/>
            </a:prstGeom>
          </p:spPr>
          <p:txBody>
            <a:bodyPr wrap="square">
              <a:spAutoFit/>
            </a:bodyPr>
            <a:lstStyle/>
            <a:p>
              <a:r>
                <a:rPr lang="en-US" sz="1200" b="1" dirty="0">
                  <a:solidFill>
                    <a:schemeClr val="tx1">
                      <a:lumMod val="50000"/>
                      <a:lumOff val="50000"/>
                    </a:schemeClr>
                  </a:solidFill>
                </a:rPr>
                <a:t>Price Index, </a:t>
              </a:r>
            </a:p>
            <a:p>
              <a:r>
                <a:rPr lang="en-US" sz="1200" b="1" dirty="0">
                  <a:solidFill>
                    <a:schemeClr val="tx1">
                      <a:lumMod val="50000"/>
                      <a:lumOff val="50000"/>
                    </a:schemeClr>
                  </a:solidFill>
                </a:rPr>
                <a:t>Year 2000 = Index 100</a:t>
              </a:r>
            </a:p>
          </p:txBody>
        </p:sp>
      </p:grpSp>
    </p:spTree>
    <p:extLst>
      <p:ext uri="{BB962C8B-B14F-4D97-AF65-F5344CB8AC3E}">
        <p14:creationId xmlns:p14="http://schemas.microsoft.com/office/powerpoint/2010/main" val="2878640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5193" y="468677"/>
            <a:ext cx="8349407" cy="735013"/>
          </a:xfrm>
        </p:spPr>
        <p:txBody>
          <a:bodyPr/>
          <a:lstStyle/>
          <a:p>
            <a:r>
              <a:rPr lang="en-US" sz="2000" b="0" dirty="0"/>
              <a:t>Cost-Reductions Over Time in Medical Procedures are </a:t>
            </a:r>
            <a:br>
              <a:rPr lang="en-US" sz="2000" b="0" dirty="0"/>
            </a:br>
            <a:r>
              <a:rPr lang="en-US" sz="2000" dirty="0"/>
              <a:t>Dwarfed by generic cost reductions once a medicine goes off patent</a:t>
            </a:r>
            <a:endParaRPr lang="fr-BE" sz="2400" dirty="0"/>
          </a:p>
        </p:txBody>
      </p:sp>
      <p:graphicFrame>
        <p:nvGraphicFramePr>
          <p:cNvPr id="4" name="Chart 3"/>
          <p:cNvGraphicFramePr/>
          <p:nvPr>
            <p:extLst>
              <p:ext uri="{D42A27DB-BD31-4B8C-83A1-F6EECF244321}">
                <p14:modId xmlns:p14="http://schemas.microsoft.com/office/powerpoint/2010/main" val="185640693"/>
              </p:ext>
            </p:extLst>
          </p:nvPr>
        </p:nvGraphicFramePr>
        <p:xfrm>
          <a:off x="5029200" y="2789971"/>
          <a:ext cx="4114800" cy="33088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338791748"/>
              </p:ext>
            </p:extLst>
          </p:nvPr>
        </p:nvGraphicFramePr>
        <p:xfrm>
          <a:off x="-17459" y="2361638"/>
          <a:ext cx="4114800" cy="37343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87500" y="6257768"/>
            <a:ext cx="6311900" cy="461665"/>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Note:	Cost of PCI: HRG Code EA31Z - Percutaneous Coronary Intervention, 0 to 2 Stents for a combined day case / ordinary elective spell tariff.</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Source:	Health Advances analysis; </a:t>
            </a:r>
            <a:r>
              <a:rPr lang="en-US" sz="800" baseline="30000" dirty="0">
                <a:solidFill>
                  <a:srgbClr val="7F7F7F"/>
                </a:solidFill>
                <a:latin typeface="+mn-lt"/>
              </a:rPr>
              <a:t>1</a:t>
            </a:r>
            <a:r>
              <a:rPr lang="en-US" sz="800" dirty="0">
                <a:solidFill>
                  <a:srgbClr val="7F7F7F"/>
                </a:solidFill>
                <a:latin typeface="+mn-lt"/>
              </a:rPr>
              <a:t>Department of Health NHS National Tariff Reports 2012/13-2015/16; </a:t>
            </a:r>
            <a:r>
              <a:rPr lang="en-US" sz="800" baseline="30000" dirty="0">
                <a:solidFill>
                  <a:srgbClr val="7F7F7F"/>
                </a:solidFill>
                <a:latin typeface="+mn-lt"/>
              </a:rPr>
              <a:t>2</a:t>
            </a:r>
            <a:r>
              <a:rPr lang="en-US" sz="800" dirty="0">
                <a:solidFill>
                  <a:srgbClr val="7F7F7F"/>
                </a:solidFill>
                <a:latin typeface="+mn-lt"/>
              </a:rPr>
              <a:t>British National Formulary September 2012 and September 2015-March 2016.</a:t>
            </a:r>
          </a:p>
        </p:txBody>
      </p:sp>
      <p:sp>
        <p:nvSpPr>
          <p:cNvPr id="7" name="Rectangle 6"/>
          <p:cNvSpPr/>
          <p:nvPr/>
        </p:nvSpPr>
        <p:spPr>
          <a:xfrm>
            <a:off x="657275" y="1421240"/>
            <a:ext cx="8090413" cy="384721"/>
          </a:xfrm>
          <a:prstGeom prst="rect">
            <a:avLst/>
          </a:prstGeom>
        </p:spPr>
        <p:txBody>
          <a:bodyPr wrap="none">
            <a:spAutoFit/>
          </a:bodyPr>
          <a:lstStyle/>
          <a:p>
            <a:r>
              <a:rPr lang="en-US" dirty="0">
                <a:solidFill>
                  <a:schemeClr val="accent2"/>
                </a:solidFill>
              </a:rPr>
              <a:t>Two Approaches to Cardiovascular Disease Management in the United Kingdom</a:t>
            </a:r>
            <a:endParaRPr lang="en-US" dirty="0"/>
          </a:p>
        </p:txBody>
      </p:sp>
      <p:sp>
        <p:nvSpPr>
          <p:cNvPr id="8" name="Rectangle 7"/>
          <p:cNvSpPr/>
          <p:nvPr/>
        </p:nvSpPr>
        <p:spPr>
          <a:xfrm>
            <a:off x="2928445" y="2677201"/>
            <a:ext cx="903236" cy="646331"/>
          </a:xfrm>
          <a:prstGeom prst="rect">
            <a:avLst/>
          </a:prstGeom>
        </p:spPr>
        <p:txBody>
          <a:bodyPr wrap="square">
            <a:spAutoFit/>
          </a:bodyPr>
          <a:lstStyle/>
          <a:p>
            <a:r>
              <a:rPr lang="en-US" sz="1200" b="1" dirty="0">
                <a:solidFill>
                  <a:schemeClr val="accent3">
                    <a:lumMod val="75000"/>
                  </a:schemeClr>
                </a:solidFill>
              </a:rPr>
              <a:t>Modest Cost Decline</a:t>
            </a:r>
          </a:p>
        </p:txBody>
      </p:sp>
      <p:sp>
        <p:nvSpPr>
          <p:cNvPr id="9" name="Rectangle 8"/>
          <p:cNvSpPr/>
          <p:nvPr/>
        </p:nvSpPr>
        <p:spPr>
          <a:xfrm>
            <a:off x="8001000" y="3634431"/>
            <a:ext cx="979695" cy="461665"/>
          </a:xfrm>
          <a:prstGeom prst="rect">
            <a:avLst/>
          </a:prstGeom>
        </p:spPr>
        <p:txBody>
          <a:bodyPr wrap="square">
            <a:spAutoFit/>
          </a:bodyPr>
          <a:lstStyle/>
          <a:p>
            <a:r>
              <a:rPr lang="en-US" sz="1200" b="1" dirty="0">
                <a:solidFill>
                  <a:srgbClr val="F58023"/>
                </a:solidFill>
              </a:rPr>
              <a:t>Significant Cost Decline</a:t>
            </a:r>
          </a:p>
        </p:txBody>
      </p:sp>
      <p:sp>
        <p:nvSpPr>
          <p:cNvPr id="10" name="Down Arrow 9"/>
          <p:cNvSpPr/>
          <p:nvPr/>
        </p:nvSpPr>
        <p:spPr>
          <a:xfrm>
            <a:off x="7531856" y="2887307"/>
            <a:ext cx="557822" cy="2065693"/>
          </a:xfrm>
          <a:prstGeom prst="downArrow">
            <a:avLst/>
          </a:prstGeom>
          <a:gradFill flip="none" rotWithShape="1">
            <a:gsLst>
              <a:gs pos="100000">
                <a:schemeClr val="bg1"/>
              </a:gs>
              <a:gs pos="0">
                <a:srgbClr val="F5802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502103" y="3813546"/>
            <a:ext cx="566832" cy="307777"/>
          </a:xfrm>
          <a:prstGeom prst="rect">
            <a:avLst/>
          </a:prstGeom>
        </p:spPr>
        <p:txBody>
          <a:bodyPr wrap="none">
            <a:spAutoFit/>
          </a:bodyPr>
          <a:lstStyle/>
          <a:p>
            <a:r>
              <a:rPr lang="en-US" sz="1400" b="1" dirty="0">
                <a:solidFill>
                  <a:srgbClr val="7F7F7F"/>
                </a:solidFill>
              </a:rPr>
              <a:t>-91%</a:t>
            </a:r>
            <a:endParaRPr lang="en-US" sz="1400" dirty="0">
              <a:solidFill>
                <a:srgbClr val="7F7F7F"/>
              </a:solidFill>
            </a:endParaRPr>
          </a:p>
        </p:txBody>
      </p:sp>
      <p:sp>
        <p:nvSpPr>
          <p:cNvPr id="12" name="Down Arrow 11"/>
          <p:cNvSpPr/>
          <p:nvPr/>
        </p:nvSpPr>
        <p:spPr>
          <a:xfrm>
            <a:off x="2498234" y="2798650"/>
            <a:ext cx="557822" cy="440412"/>
          </a:xfrm>
          <a:prstGeom prst="downArrow">
            <a:avLst/>
          </a:prstGeom>
          <a:gradFill flip="none" rotWithShape="1">
            <a:gsLst>
              <a:gs pos="100000">
                <a:schemeClr val="bg1"/>
              </a:gs>
              <a:gs pos="0">
                <a:srgbClr val="2B7DC7"/>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475620" y="2737104"/>
            <a:ext cx="566832" cy="307777"/>
          </a:xfrm>
          <a:prstGeom prst="rect">
            <a:avLst/>
          </a:prstGeom>
        </p:spPr>
        <p:txBody>
          <a:bodyPr wrap="none">
            <a:spAutoFit/>
          </a:bodyPr>
          <a:lstStyle/>
          <a:p>
            <a:r>
              <a:rPr lang="en-US" sz="1400" b="1" dirty="0">
                <a:solidFill>
                  <a:srgbClr val="7F7F7F"/>
                </a:solidFill>
              </a:rPr>
              <a:t>-18%</a:t>
            </a:r>
            <a:endParaRPr lang="en-US" sz="1400" dirty="0">
              <a:solidFill>
                <a:srgbClr val="7F7F7F"/>
              </a:solidFill>
            </a:endParaRPr>
          </a:p>
        </p:txBody>
      </p:sp>
      <p:sp>
        <p:nvSpPr>
          <p:cNvPr id="14" name="Isosceles Triangle 13"/>
          <p:cNvSpPr/>
          <p:nvPr/>
        </p:nvSpPr>
        <p:spPr>
          <a:xfrm rot="10800000">
            <a:off x="1968614" y="2250102"/>
            <a:ext cx="718756" cy="457200"/>
          </a:xfrm>
          <a:prstGeom prst="triangle">
            <a:avLst/>
          </a:prstGeom>
          <a:solidFill>
            <a:schemeClr val="accent1"/>
          </a:solidFill>
          <a:ln w="9525" algn="ctr">
            <a:noFill/>
            <a:miter lim="800000"/>
            <a:headEnd/>
            <a:tailEnd/>
          </a:ln>
          <a:effectLst/>
        </p:spPr>
        <p:txBody>
          <a:bodyPr wrap="square" lIns="43247" tIns="43247" rIns="43247" bIns="43247" anchor="ctr">
            <a:noAutofit/>
          </a:bodyPr>
          <a:lstStyle/>
          <a:p>
            <a:pPr defTabSz="865188"/>
            <a:endParaRPr lang="en-US" sz="1400" b="1" dirty="0">
              <a:solidFill>
                <a:schemeClr val="bg1"/>
              </a:solidFill>
              <a:latin typeface="Arial" charset="0"/>
            </a:endParaRPr>
          </a:p>
        </p:txBody>
      </p:sp>
      <p:sp>
        <p:nvSpPr>
          <p:cNvPr id="15" name="Isosceles Triangle 14"/>
          <p:cNvSpPr/>
          <p:nvPr/>
        </p:nvSpPr>
        <p:spPr>
          <a:xfrm rot="10800000">
            <a:off x="6161774" y="2246127"/>
            <a:ext cx="718756" cy="457200"/>
          </a:xfrm>
          <a:prstGeom prst="triangle">
            <a:avLst/>
          </a:prstGeom>
          <a:solidFill>
            <a:schemeClr val="accent3">
              <a:lumMod val="75000"/>
            </a:schemeClr>
          </a:solidFill>
          <a:ln w="9525" algn="ctr">
            <a:noFill/>
            <a:miter lim="800000"/>
            <a:headEnd/>
            <a:tailEnd/>
          </a:ln>
          <a:effectLst/>
        </p:spPr>
        <p:txBody>
          <a:bodyPr wrap="square" lIns="43247" tIns="43247" rIns="43247" bIns="43247" anchor="ctr">
            <a:noAutofit/>
          </a:bodyPr>
          <a:lstStyle/>
          <a:p>
            <a:pPr defTabSz="865188"/>
            <a:endParaRPr lang="en-US" sz="1400" b="1" dirty="0">
              <a:solidFill>
                <a:schemeClr val="bg1"/>
              </a:solidFill>
              <a:latin typeface="Arial" charset="0"/>
            </a:endParaRPr>
          </a:p>
        </p:txBody>
      </p:sp>
      <p:sp>
        <p:nvSpPr>
          <p:cNvPr id="16" name="Text Box 3"/>
          <p:cNvSpPr txBox="1">
            <a:spLocks noChangeArrowheads="1"/>
          </p:cNvSpPr>
          <p:nvPr/>
        </p:nvSpPr>
        <p:spPr bwMode="auto">
          <a:xfrm>
            <a:off x="515193" y="1915903"/>
            <a:ext cx="3630168" cy="518226"/>
          </a:xfrm>
          <a:prstGeom prst="rect">
            <a:avLst/>
          </a:prstGeom>
          <a:solidFill>
            <a:schemeClr val="accent1"/>
          </a:solidFill>
          <a:ln w="9525" algn="ctr">
            <a:noFill/>
            <a:miter lim="800000"/>
            <a:headEnd/>
            <a:tailEnd/>
          </a:ln>
          <a:effectLst/>
        </p:spPr>
        <p:txBody>
          <a:bodyPr wrap="square" lIns="43247" tIns="43247" rIns="43247" bIns="43247" anchor="ctr">
            <a:spAutoFit/>
          </a:bodyPr>
          <a:lstStyle/>
          <a:p>
            <a:pPr defTabSz="865188"/>
            <a:r>
              <a:rPr lang="en-US" sz="1400" b="1" dirty="0">
                <a:solidFill>
                  <a:schemeClr val="bg1"/>
                </a:solidFill>
              </a:rPr>
              <a:t>Medical Procedure</a:t>
            </a:r>
          </a:p>
          <a:p>
            <a:pPr defTabSz="865188"/>
            <a:r>
              <a:rPr lang="en-US" sz="1400" i="1" dirty="0">
                <a:solidFill>
                  <a:schemeClr val="bg1"/>
                </a:solidFill>
              </a:rPr>
              <a:t>Percutaneous Coronary Intervention (PCI)</a:t>
            </a:r>
            <a:r>
              <a:rPr lang="en-US" sz="1400" i="1" baseline="30000" dirty="0">
                <a:solidFill>
                  <a:schemeClr val="bg1"/>
                </a:solidFill>
              </a:rPr>
              <a:t>1</a:t>
            </a:r>
            <a:endParaRPr lang="en-US" sz="1400" i="1" dirty="0">
              <a:solidFill>
                <a:schemeClr val="bg1"/>
              </a:solidFill>
            </a:endParaRPr>
          </a:p>
        </p:txBody>
      </p:sp>
      <p:sp>
        <p:nvSpPr>
          <p:cNvPr id="17" name="Text Box 3"/>
          <p:cNvSpPr txBox="1">
            <a:spLocks noChangeArrowheads="1"/>
          </p:cNvSpPr>
          <p:nvPr/>
        </p:nvSpPr>
        <p:spPr bwMode="auto">
          <a:xfrm>
            <a:off x="5021155" y="1915903"/>
            <a:ext cx="3630168" cy="518226"/>
          </a:xfrm>
          <a:prstGeom prst="rect">
            <a:avLst/>
          </a:prstGeom>
          <a:solidFill>
            <a:schemeClr val="accent3">
              <a:lumMod val="75000"/>
            </a:schemeClr>
          </a:solidFill>
          <a:ln w="9525" algn="ctr">
            <a:noFill/>
            <a:miter lim="800000"/>
            <a:headEnd/>
            <a:tailEnd/>
          </a:ln>
          <a:effectLst/>
        </p:spPr>
        <p:txBody>
          <a:bodyPr wrap="square" lIns="43247" tIns="43247" rIns="43247" bIns="43247" anchor="ctr">
            <a:spAutoFit/>
          </a:bodyPr>
          <a:lstStyle/>
          <a:p>
            <a:pPr defTabSz="865188"/>
            <a:r>
              <a:rPr lang="en-US" sz="1400" b="1" dirty="0">
                <a:solidFill>
                  <a:schemeClr val="bg1"/>
                </a:solidFill>
              </a:rPr>
              <a:t>Pharmaceutical Intervention</a:t>
            </a:r>
          </a:p>
          <a:p>
            <a:pPr defTabSz="865188"/>
            <a:r>
              <a:rPr lang="en-US" sz="1400" i="1" dirty="0">
                <a:solidFill>
                  <a:schemeClr val="bg1"/>
                </a:solidFill>
              </a:rPr>
              <a:t>Atorvastatin 10mg</a:t>
            </a:r>
            <a:r>
              <a:rPr lang="en-US" sz="1400" i="1" baseline="30000" dirty="0">
                <a:solidFill>
                  <a:schemeClr val="bg1"/>
                </a:solidFill>
              </a:rPr>
              <a:t>2</a:t>
            </a:r>
            <a:endParaRPr lang="en-US" sz="1400" i="1" dirty="0">
              <a:solidFill>
                <a:schemeClr val="bg1"/>
              </a:solidFill>
            </a:endParaRPr>
          </a:p>
        </p:txBody>
      </p:sp>
      <p:sp>
        <p:nvSpPr>
          <p:cNvPr id="20" name="Rectangle 19"/>
          <p:cNvSpPr/>
          <p:nvPr/>
        </p:nvSpPr>
        <p:spPr>
          <a:xfrm>
            <a:off x="3894754" y="3350346"/>
            <a:ext cx="1526675" cy="1200329"/>
          </a:xfrm>
          <a:prstGeom prst="rect">
            <a:avLst/>
          </a:prstGeom>
        </p:spPr>
        <p:txBody>
          <a:bodyPr wrap="square">
            <a:spAutoFit/>
          </a:bodyPr>
          <a:lstStyle/>
          <a:p>
            <a:pPr algn="ctr"/>
            <a:r>
              <a:rPr lang="en-US" sz="7200" b="1" dirty="0">
                <a:solidFill>
                  <a:srgbClr val="FFFFFF"/>
                </a:solidFill>
                <a:latin typeface="Arial"/>
              </a:rPr>
              <a:t>$</a:t>
            </a:r>
          </a:p>
        </p:txBody>
      </p:sp>
    </p:spTree>
    <p:extLst>
      <p:ext uri="{BB962C8B-B14F-4D97-AF65-F5344CB8AC3E}">
        <p14:creationId xmlns:p14="http://schemas.microsoft.com/office/powerpoint/2010/main" val="2878640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6400" y="227377"/>
            <a:ext cx="8877300" cy="735013"/>
          </a:xfrm>
        </p:spPr>
        <p:txBody>
          <a:bodyPr/>
          <a:lstStyle/>
          <a:p>
            <a:r>
              <a:rPr lang="en-US" sz="2800" b="0" dirty="0">
                <a:solidFill>
                  <a:schemeClr val="accent3">
                    <a:lumMod val="75000"/>
                  </a:schemeClr>
                </a:solidFill>
              </a:rPr>
              <a:t>The prescription drug life cycle enables </a:t>
            </a:r>
            <a:br>
              <a:rPr lang="en-US" sz="2800" b="0" dirty="0">
                <a:solidFill>
                  <a:schemeClr val="accent3">
                    <a:lumMod val="75000"/>
                  </a:schemeClr>
                </a:solidFill>
              </a:rPr>
            </a:br>
            <a:r>
              <a:rPr lang="en-US" sz="2800" dirty="0">
                <a:solidFill>
                  <a:schemeClr val="accent3">
                    <a:lumMod val="75000"/>
                  </a:schemeClr>
                </a:solidFill>
              </a:rPr>
              <a:t>Low cost generic medicines to enter the market</a:t>
            </a:r>
            <a:endParaRPr lang="fr-BE" sz="2800" dirty="0">
              <a:solidFill>
                <a:schemeClr val="accent3">
                  <a:lumMod val="75000"/>
                </a:schemeClr>
              </a:solidFill>
            </a:endParaRPr>
          </a:p>
        </p:txBody>
      </p:sp>
      <p:sp>
        <p:nvSpPr>
          <p:cNvPr id="4" name="Rectangle 3"/>
          <p:cNvSpPr/>
          <p:nvPr/>
        </p:nvSpPr>
        <p:spPr>
          <a:xfrm>
            <a:off x="814645" y="1599196"/>
            <a:ext cx="7036540" cy="369332"/>
          </a:xfrm>
          <a:prstGeom prst="rect">
            <a:avLst/>
          </a:prstGeom>
        </p:spPr>
        <p:txBody>
          <a:bodyPr wrap="square">
            <a:spAutoFit/>
          </a:bodyPr>
          <a:lstStyle/>
          <a:p>
            <a:r>
              <a:rPr lang="en-US" sz="1800" b="1" dirty="0">
                <a:solidFill>
                  <a:schemeClr val="accent1"/>
                </a:solidFill>
                <a:latin typeface="Calibri" panose="020F0502020204030204" pitchFamily="34" charset="0"/>
                <a:cs typeface="Times New Roman" panose="02020603050405020304" pitchFamily="18" charset="0"/>
              </a:rPr>
              <a:t>Initial investment in innovation by Biopharmaceutical companies...</a:t>
            </a:r>
            <a:endParaRPr lang="en-US" sz="1800" b="1" dirty="0">
              <a:solidFill>
                <a:schemeClr val="accent1"/>
              </a:solidFill>
            </a:endParaRPr>
          </a:p>
        </p:txBody>
      </p:sp>
      <p:sp>
        <p:nvSpPr>
          <p:cNvPr id="5" name="TextBox 4"/>
          <p:cNvSpPr txBox="1"/>
          <p:nvPr/>
        </p:nvSpPr>
        <p:spPr>
          <a:xfrm>
            <a:off x="1367701" y="6113147"/>
            <a:ext cx="6113709" cy="707886"/>
          </a:xfrm>
          <a:prstGeom prst="rect">
            <a:avLst/>
          </a:prstGeom>
          <a:noFill/>
        </p:spPr>
        <p:txBody>
          <a:bodyPr vert="horz" wrap="square" rtlCol="0" anchor="b">
            <a:spAutoFit/>
          </a:bodyPr>
          <a:lstStyle/>
          <a:p>
            <a:pPr marL="514350" indent="-514350" algn="ctr" fontAlgn="auto">
              <a:spcBef>
                <a:spcPts val="0"/>
              </a:spcBef>
              <a:spcAft>
                <a:spcPts val="0"/>
              </a:spcAft>
              <a:tabLst>
                <a:tab pos="457200" algn="r"/>
              </a:tabLst>
            </a:pPr>
            <a:r>
              <a:rPr lang="en-US" sz="800" dirty="0">
                <a:solidFill>
                  <a:srgbClr val="7F7F7F"/>
                </a:solidFill>
                <a:latin typeface="+mn-lt"/>
              </a:rPr>
              <a:t>		Possible to get additional exclusivity through the Hatch-Waxman Act which allows innovator companies to r</a:t>
            </a:r>
            <a:r>
              <a:rPr lang="en-US" altLang="en-US" sz="800" dirty="0">
                <a:solidFill>
                  <a:srgbClr val="7F7F7F"/>
                </a:solidFill>
                <a:latin typeface="+mn-lt"/>
              </a:rPr>
              <a:t>ecoup up to half of time spent on clinical development and NDA filing to extend the effective patent life by up to 5 years. The total market exclusivity period cannot exceed 14 years.</a:t>
            </a:r>
            <a:r>
              <a:rPr lang="en-US" sz="800" dirty="0">
                <a:solidFill>
                  <a:srgbClr val="7F7F7F"/>
                </a:solidFill>
                <a:latin typeface="+mn-lt"/>
              </a:rPr>
              <a:t> </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Source: Health Advances analysis; </a:t>
            </a:r>
            <a:r>
              <a:rPr lang="en-US" sz="800" baseline="30000" dirty="0">
                <a:solidFill>
                  <a:srgbClr val="7F7F7F"/>
                </a:solidFill>
                <a:latin typeface="+mn-lt"/>
              </a:rPr>
              <a:t>1</a:t>
            </a:r>
            <a:r>
              <a:rPr lang="en-US" sz="800" dirty="0">
                <a:solidFill>
                  <a:srgbClr val="7F7F7F"/>
                </a:solidFill>
                <a:latin typeface="+mn-lt"/>
              </a:rPr>
              <a:t>Shetty U 2013 Patents &amp; Market Exclusivity Drugregulations.org; </a:t>
            </a:r>
            <a:r>
              <a:rPr lang="en-US" sz="800" baseline="30000" dirty="0">
                <a:solidFill>
                  <a:srgbClr val="7F7F7F"/>
                </a:solidFill>
                <a:latin typeface="+mn-lt"/>
              </a:rPr>
              <a:t>2</a:t>
            </a:r>
            <a:r>
              <a:rPr lang="en-US" sz="800" dirty="0">
                <a:solidFill>
                  <a:srgbClr val="7F7F7F"/>
                </a:solidFill>
                <a:latin typeface="+mn-lt"/>
              </a:rPr>
              <a:t>Bitlaw 35 U.S.C. 156: Extension Of Patent Term November 2015.</a:t>
            </a:r>
          </a:p>
        </p:txBody>
      </p:sp>
      <p:grpSp>
        <p:nvGrpSpPr>
          <p:cNvPr id="6" name="Group 5"/>
          <p:cNvGrpSpPr/>
          <p:nvPr/>
        </p:nvGrpSpPr>
        <p:grpSpPr>
          <a:xfrm>
            <a:off x="667617" y="2218295"/>
            <a:ext cx="8366060" cy="3722628"/>
            <a:chOff x="309689" y="2218295"/>
            <a:chExt cx="8687360" cy="3722628"/>
          </a:xfrm>
        </p:grpSpPr>
        <p:sp>
          <p:nvSpPr>
            <p:cNvPr id="7" name="Line 60"/>
            <p:cNvSpPr>
              <a:spLocks noChangeShapeType="1"/>
            </p:cNvSpPr>
            <p:nvPr/>
          </p:nvSpPr>
          <p:spPr bwMode="auto">
            <a:xfrm flipV="1">
              <a:off x="538289"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8" name="Line 61"/>
            <p:cNvSpPr>
              <a:spLocks noChangeShapeType="1"/>
            </p:cNvSpPr>
            <p:nvPr/>
          </p:nvSpPr>
          <p:spPr bwMode="auto">
            <a:xfrm flipV="1">
              <a:off x="935785"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9" name="Line 62"/>
            <p:cNvSpPr>
              <a:spLocks noChangeShapeType="1"/>
            </p:cNvSpPr>
            <p:nvPr/>
          </p:nvSpPr>
          <p:spPr bwMode="auto">
            <a:xfrm flipV="1">
              <a:off x="1333281"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10" name="Line 63"/>
            <p:cNvSpPr>
              <a:spLocks noChangeShapeType="1"/>
            </p:cNvSpPr>
            <p:nvPr/>
          </p:nvSpPr>
          <p:spPr bwMode="auto">
            <a:xfrm flipV="1">
              <a:off x="1730777"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11" name="Line 64"/>
            <p:cNvSpPr>
              <a:spLocks noChangeShapeType="1"/>
            </p:cNvSpPr>
            <p:nvPr/>
          </p:nvSpPr>
          <p:spPr bwMode="auto">
            <a:xfrm flipV="1">
              <a:off x="2128273"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12" name="Line 65"/>
            <p:cNvSpPr>
              <a:spLocks noChangeShapeType="1"/>
            </p:cNvSpPr>
            <p:nvPr/>
          </p:nvSpPr>
          <p:spPr bwMode="auto">
            <a:xfrm flipV="1">
              <a:off x="2525769"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13" name="Line 66"/>
            <p:cNvSpPr>
              <a:spLocks noChangeShapeType="1"/>
            </p:cNvSpPr>
            <p:nvPr/>
          </p:nvSpPr>
          <p:spPr bwMode="auto">
            <a:xfrm flipV="1">
              <a:off x="2923265"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14" name="Line 67"/>
            <p:cNvSpPr>
              <a:spLocks noChangeShapeType="1"/>
            </p:cNvSpPr>
            <p:nvPr/>
          </p:nvSpPr>
          <p:spPr bwMode="auto">
            <a:xfrm flipV="1">
              <a:off x="3320761"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15" name="Line 68"/>
            <p:cNvSpPr>
              <a:spLocks noChangeShapeType="1"/>
            </p:cNvSpPr>
            <p:nvPr/>
          </p:nvSpPr>
          <p:spPr bwMode="auto">
            <a:xfrm flipV="1">
              <a:off x="3718257"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16" name="Line 69"/>
            <p:cNvSpPr>
              <a:spLocks noChangeShapeType="1"/>
            </p:cNvSpPr>
            <p:nvPr/>
          </p:nvSpPr>
          <p:spPr bwMode="auto">
            <a:xfrm flipV="1">
              <a:off x="4115753"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17" name="Line 70"/>
            <p:cNvSpPr>
              <a:spLocks noChangeShapeType="1"/>
            </p:cNvSpPr>
            <p:nvPr/>
          </p:nvSpPr>
          <p:spPr bwMode="auto">
            <a:xfrm flipV="1">
              <a:off x="4513249"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18" name="Line 71"/>
            <p:cNvSpPr>
              <a:spLocks noChangeShapeType="1"/>
            </p:cNvSpPr>
            <p:nvPr/>
          </p:nvSpPr>
          <p:spPr bwMode="auto">
            <a:xfrm flipV="1">
              <a:off x="4910745"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19" name="Line 72"/>
            <p:cNvSpPr>
              <a:spLocks noChangeShapeType="1"/>
            </p:cNvSpPr>
            <p:nvPr/>
          </p:nvSpPr>
          <p:spPr bwMode="auto">
            <a:xfrm flipV="1">
              <a:off x="5308241"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20" name="Line 73"/>
            <p:cNvSpPr>
              <a:spLocks noChangeShapeType="1"/>
            </p:cNvSpPr>
            <p:nvPr/>
          </p:nvSpPr>
          <p:spPr bwMode="auto">
            <a:xfrm flipV="1">
              <a:off x="5705737"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21" name="Line 74"/>
            <p:cNvSpPr>
              <a:spLocks noChangeShapeType="1"/>
            </p:cNvSpPr>
            <p:nvPr/>
          </p:nvSpPr>
          <p:spPr bwMode="auto">
            <a:xfrm flipV="1">
              <a:off x="6103233"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22" name="Line 75"/>
            <p:cNvSpPr>
              <a:spLocks noChangeShapeType="1"/>
            </p:cNvSpPr>
            <p:nvPr/>
          </p:nvSpPr>
          <p:spPr bwMode="auto">
            <a:xfrm flipV="1">
              <a:off x="6500729"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23" name="Line 75"/>
            <p:cNvSpPr>
              <a:spLocks noChangeShapeType="1"/>
            </p:cNvSpPr>
            <p:nvPr/>
          </p:nvSpPr>
          <p:spPr bwMode="auto">
            <a:xfrm flipV="1">
              <a:off x="6898225"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24" name="Line 75"/>
            <p:cNvSpPr>
              <a:spLocks noChangeShapeType="1"/>
            </p:cNvSpPr>
            <p:nvPr/>
          </p:nvSpPr>
          <p:spPr bwMode="auto">
            <a:xfrm flipV="1">
              <a:off x="7295721"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25" name="Line 75"/>
            <p:cNvSpPr>
              <a:spLocks noChangeShapeType="1"/>
            </p:cNvSpPr>
            <p:nvPr/>
          </p:nvSpPr>
          <p:spPr bwMode="auto">
            <a:xfrm flipV="1">
              <a:off x="7693217"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26" name="Line 75"/>
            <p:cNvSpPr>
              <a:spLocks noChangeShapeType="1"/>
            </p:cNvSpPr>
            <p:nvPr/>
          </p:nvSpPr>
          <p:spPr bwMode="auto">
            <a:xfrm flipV="1">
              <a:off x="8090713"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27" name="Line 75"/>
            <p:cNvSpPr>
              <a:spLocks noChangeShapeType="1"/>
            </p:cNvSpPr>
            <p:nvPr/>
          </p:nvSpPr>
          <p:spPr bwMode="auto">
            <a:xfrm flipV="1">
              <a:off x="8488205" y="3274115"/>
              <a:ext cx="0" cy="2067376"/>
            </a:xfrm>
            <a:prstGeom prst="line">
              <a:avLst/>
            </a:prstGeom>
            <a:noFill/>
            <a:ln w="9525">
              <a:solidFill>
                <a:srgbClr val="CDCDCD"/>
              </a:solidFill>
              <a:round/>
              <a:headEnd/>
              <a:tailEnd/>
            </a:ln>
            <a:effectLst/>
          </p:spPr>
          <p:txBody>
            <a:bodyPr wrap="none" lIns="45720" rIns="45720" anchor="ctr">
              <a:spAutoFit/>
            </a:bodyPr>
            <a:lstStyle/>
            <a:p>
              <a:endParaRPr lang="en-US" dirty="0"/>
            </a:p>
          </p:txBody>
        </p:sp>
        <p:sp>
          <p:nvSpPr>
            <p:cNvPr id="28" name="Rectangle 59"/>
            <p:cNvSpPr>
              <a:spLocks noChangeArrowheads="1"/>
            </p:cNvSpPr>
            <p:nvPr/>
          </p:nvSpPr>
          <p:spPr bwMode="gray">
            <a:xfrm rot="10800000">
              <a:off x="5901307" y="4497427"/>
              <a:ext cx="2948963" cy="527601"/>
            </a:xfrm>
            <a:custGeom>
              <a:avLst/>
              <a:gdLst>
                <a:gd name="connsiteX0" fmla="*/ 0 w 3743324"/>
                <a:gd name="connsiteY0" fmla="*/ 0 h 365760"/>
                <a:gd name="connsiteX1" fmla="*/ 3743324 w 3743324"/>
                <a:gd name="connsiteY1" fmla="*/ 0 h 365760"/>
                <a:gd name="connsiteX2" fmla="*/ 3743324 w 3743324"/>
                <a:gd name="connsiteY2" fmla="*/ 365760 h 365760"/>
                <a:gd name="connsiteX3" fmla="*/ 0 w 3743324"/>
                <a:gd name="connsiteY3" fmla="*/ 365760 h 365760"/>
                <a:gd name="connsiteX4" fmla="*/ 0 w 3743324"/>
                <a:gd name="connsiteY4" fmla="*/ 0 h 365760"/>
                <a:gd name="connsiteX0" fmla="*/ 501706 w 3743324"/>
                <a:gd name="connsiteY0" fmla="*/ 0 h 527601"/>
                <a:gd name="connsiteX1" fmla="*/ 3743324 w 3743324"/>
                <a:gd name="connsiteY1" fmla="*/ 161841 h 527601"/>
                <a:gd name="connsiteX2" fmla="*/ 3743324 w 3743324"/>
                <a:gd name="connsiteY2" fmla="*/ 527601 h 527601"/>
                <a:gd name="connsiteX3" fmla="*/ 0 w 3743324"/>
                <a:gd name="connsiteY3" fmla="*/ 527601 h 527601"/>
                <a:gd name="connsiteX4" fmla="*/ 501706 w 3743324"/>
                <a:gd name="connsiteY4" fmla="*/ 0 h 527601"/>
                <a:gd name="connsiteX0" fmla="*/ 501706 w 3743324"/>
                <a:gd name="connsiteY0" fmla="*/ 0 h 527601"/>
                <a:gd name="connsiteX1" fmla="*/ 3298262 w 3743324"/>
                <a:gd name="connsiteY1" fmla="*/ 0 h 527601"/>
                <a:gd name="connsiteX2" fmla="*/ 3743324 w 3743324"/>
                <a:gd name="connsiteY2" fmla="*/ 527601 h 527601"/>
                <a:gd name="connsiteX3" fmla="*/ 0 w 3743324"/>
                <a:gd name="connsiteY3" fmla="*/ 527601 h 527601"/>
                <a:gd name="connsiteX4" fmla="*/ 501706 w 3743324"/>
                <a:gd name="connsiteY4" fmla="*/ 0 h 52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3324" h="527601">
                  <a:moveTo>
                    <a:pt x="501706" y="0"/>
                  </a:moveTo>
                  <a:lnTo>
                    <a:pt x="3298262" y="0"/>
                  </a:lnTo>
                  <a:lnTo>
                    <a:pt x="3743324" y="527601"/>
                  </a:lnTo>
                  <a:lnTo>
                    <a:pt x="0" y="527601"/>
                  </a:lnTo>
                  <a:lnTo>
                    <a:pt x="501706" y="0"/>
                  </a:lnTo>
                  <a:close/>
                </a:path>
              </a:pathLst>
            </a:custGeom>
            <a:gradFill flip="none" rotWithShape="1">
              <a:gsLst>
                <a:gs pos="0">
                  <a:schemeClr val="accent3">
                    <a:lumMod val="75000"/>
                  </a:schemeClr>
                </a:gs>
                <a:gs pos="72000">
                  <a:srgbClr val="FFFFFF"/>
                </a:gs>
              </a:gsLst>
              <a:lin ang="16200000" scaled="0"/>
              <a:tileRect/>
            </a:gradFill>
            <a:ln w="9525">
              <a:noFill/>
              <a:miter lim="800000"/>
              <a:headEnd/>
              <a:tailEnd/>
            </a:ln>
            <a:effectLst/>
          </p:spPr>
          <p:txBody>
            <a:bodyPr wrap="none" anchor="ctr"/>
            <a:lstStyle>
              <a:lvl1pPr algn="l" defTabSz="865188">
                <a:defRPr sz="2400">
                  <a:solidFill>
                    <a:schemeClr val="tx1"/>
                  </a:solidFill>
                  <a:latin typeface="Times New Roman" panose="02020603050405020304" pitchFamily="18" charset="0"/>
                </a:defRPr>
              </a:lvl1pPr>
              <a:lvl2pPr algn="l" defTabSz="865188">
                <a:defRPr sz="2400">
                  <a:solidFill>
                    <a:schemeClr val="tx1"/>
                  </a:solidFill>
                  <a:latin typeface="Times New Roman" panose="02020603050405020304" pitchFamily="18" charset="0"/>
                </a:defRPr>
              </a:lvl2pPr>
              <a:lvl3pPr algn="l" defTabSz="865188">
                <a:defRPr sz="2400">
                  <a:solidFill>
                    <a:schemeClr val="tx1"/>
                  </a:solidFill>
                  <a:latin typeface="Times New Roman" panose="02020603050405020304" pitchFamily="18" charset="0"/>
                </a:defRPr>
              </a:lvl3pPr>
              <a:lvl4pPr algn="l" defTabSz="865188">
                <a:defRPr sz="2400">
                  <a:solidFill>
                    <a:schemeClr val="tx1"/>
                  </a:solidFill>
                  <a:latin typeface="Times New Roman" panose="02020603050405020304" pitchFamily="18" charset="0"/>
                </a:defRPr>
              </a:lvl4pPr>
              <a:lvl5pPr algn="l" defTabSz="865188">
                <a:defRPr sz="2400">
                  <a:solidFill>
                    <a:schemeClr val="tx1"/>
                  </a:solidFill>
                  <a:latin typeface="Times New Roman" panose="02020603050405020304" pitchFamily="18" charset="0"/>
                </a:defRPr>
              </a:lvl5pPr>
              <a:lvl6pPr defTabSz="865188" fontAlgn="base">
                <a:spcBef>
                  <a:spcPct val="0"/>
                </a:spcBef>
                <a:spcAft>
                  <a:spcPct val="0"/>
                </a:spcAft>
                <a:defRPr sz="2400">
                  <a:solidFill>
                    <a:schemeClr val="tx1"/>
                  </a:solidFill>
                  <a:latin typeface="Times New Roman" panose="02020603050405020304" pitchFamily="18" charset="0"/>
                </a:defRPr>
              </a:lvl6pPr>
              <a:lvl7pPr defTabSz="865188" fontAlgn="base">
                <a:spcBef>
                  <a:spcPct val="0"/>
                </a:spcBef>
                <a:spcAft>
                  <a:spcPct val="0"/>
                </a:spcAft>
                <a:defRPr sz="2400">
                  <a:solidFill>
                    <a:schemeClr val="tx1"/>
                  </a:solidFill>
                  <a:latin typeface="Times New Roman" panose="02020603050405020304" pitchFamily="18" charset="0"/>
                </a:defRPr>
              </a:lvl7pPr>
              <a:lvl8pPr defTabSz="865188" fontAlgn="base">
                <a:spcBef>
                  <a:spcPct val="0"/>
                </a:spcBef>
                <a:spcAft>
                  <a:spcPct val="0"/>
                </a:spcAft>
                <a:defRPr sz="2400">
                  <a:solidFill>
                    <a:schemeClr val="tx1"/>
                  </a:solidFill>
                  <a:latin typeface="Times New Roman" panose="02020603050405020304" pitchFamily="18" charset="0"/>
                </a:defRPr>
              </a:lvl8pPr>
              <a:lvl9pPr defTabSz="865188"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endParaRPr lang="en-US" altLang="en-US" sz="1050" b="1" dirty="0">
                <a:latin typeface="+mn-lt"/>
                <a:cs typeface="Arial" panose="020B0604020202020204" pitchFamily="34" charset="0"/>
              </a:endParaRPr>
            </a:p>
          </p:txBody>
        </p:sp>
        <p:sp>
          <p:nvSpPr>
            <p:cNvPr id="29" name="Rectangle 59"/>
            <p:cNvSpPr>
              <a:spLocks noChangeArrowheads="1"/>
            </p:cNvSpPr>
            <p:nvPr/>
          </p:nvSpPr>
          <p:spPr bwMode="gray">
            <a:xfrm>
              <a:off x="3961073" y="2756902"/>
              <a:ext cx="1904204" cy="527601"/>
            </a:xfrm>
            <a:custGeom>
              <a:avLst/>
              <a:gdLst>
                <a:gd name="connsiteX0" fmla="*/ 0 w 3743324"/>
                <a:gd name="connsiteY0" fmla="*/ 0 h 365760"/>
                <a:gd name="connsiteX1" fmla="*/ 3743324 w 3743324"/>
                <a:gd name="connsiteY1" fmla="*/ 0 h 365760"/>
                <a:gd name="connsiteX2" fmla="*/ 3743324 w 3743324"/>
                <a:gd name="connsiteY2" fmla="*/ 365760 h 365760"/>
                <a:gd name="connsiteX3" fmla="*/ 0 w 3743324"/>
                <a:gd name="connsiteY3" fmla="*/ 365760 h 365760"/>
                <a:gd name="connsiteX4" fmla="*/ 0 w 3743324"/>
                <a:gd name="connsiteY4" fmla="*/ 0 h 365760"/>
                <a:gd name="connsiteX0" fmla="*/ 501706 w 3743324"/>
                <a:gd name="connsiteY0" fmla="*/ 0 h 527601"/>
                <a:gd name="connsiteX1" fmla="*/ 3743324 w 3743324"/>
                <a:gd name="connsiteY1" fmla="*/ 161841 h 527601"/>
                <a:gd name="connsiteX2" fmla="*/ 3743324 w 3743324"/>
                <a:gd name="connsiteY2" fmla="*/ 527601 h 527601"/>
                <a:gd name="connsiteX3" fmla="*/ 0 w 3743324"/>
                <a:gd name="connsiteY3" fmla="*/ 527601 h 527601"/>
                <a:gd name="connsiteX4" fmla="*/ 501706 w 3743324"/>
                <a:gd name="connsiteY4" fmla="*/ 0 h 527601"/>
                <a:gd name="connsiteX0" fmla="*/ 501706 w 3743324"/>
                <a:gd name="connsiteY0" fmla="*/ 0 h 527601"/>
                <a:gd name="connsiteX1" fmla="*/ 3298262 w 3743324"/>
                <a:gd name="connsiteY1" fmla="*/ 0 h 527601"/>
                <a:gd name="connsiteX2" fmla="*/ 3743324 w 3743324"/>
                <a:gd name="connsiteY2" fmla="*/ 527601 h 527601"/>
                <a:gd name="connsiteX3" fmla="*/ 0 w 3743324"/>
                <a:gd name="connsiteY3" fmla="*/ 527601 h 527601"/>
                <a:gd name="connsiteX4" fmla="*/ 501706 w 3743324"/>
                <a:gd name="connsiteY4" fmla="*/ 0 h 52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3324" h="527601">
                  <a:moveTo>
                    <a:pt x="501706" y="0"/>
                  </a:moveTo>
                  <a:lnTo>
                    <a:pt x="3298262" y="0"/>
                  </a:lnTo>
                  <a:lnTo>
                    <a:pt x="3743324" y="527601"/>
                  </a:lnTo>
                  <a:lnTo>
                    <a:pt x="0" y="527601"/>
                  </a:lnTo>
                  <a:lnTo>
                    <a:pt x="501706" y="0"/>
                  </a:lnTo>
                  <a:close/>
                </a:path>
              </a:pathLst>
            </a:custGeom>
            <a:gradFill flip="none" rotWithShape="1">
              <a:gsLst>
                <a:gs pos="7000">
                  <a:schemeClr val="accent1"/>
                </a:gs>
                <a:gs pos="71000">
                  <a:srgbClr val="FFFFFF"/>
                </a:gs>
              </a:gsLst>
              <a:lin ang="16200000" scaled="0"/>
              <a:tileRect/>
            </a:gradFill>
            <a:ln w="9525">
              <a:noFill/>
              <a:miter lim="800000"/>
              <a:headEnd/>
              <a:tailEnd/>
            </a:ln>
            <a:effectLst/>
          </p:spPr>
          <p:txBody>
            <a:bodyPr wrap="none" anchor="ctr"/>
            <a:lstStyle/>
            <a:p>
              <a:pPr defTabSz="865188">
                <a:spcBef>
                  <a:spcPct val="50000"/>
                </a:spcBef>
              </a:pPr>
              <a:endParaRPr lang="en-US" altLang="en-US" sz="1050" b="1" dirty="0">
                <a:latin typeface="+mn-lt"/>
                <a:cs typeface="Arial" panose="020B0604020202020204" pitchFamily="34" charset="0"/>
              </a:endParaRPr>
            </a:p>
          </p:txBody>
        </p:sp>
        <p:sp>
          <p:nvSpPr>
            <p:cNvPr id="30" name="Rectangle 59"/>
            <p:cNvSpPr>
              <a:spLocks noChangeArrowheads="1"/>
            </p:cNvSpPr>
            <p:nvPr/>
          </p:nvSpPr>
          <p:spPr bwMode="gray">
            <a:xfrm>
              <a:off x="528604" y="2756902"/>
              <a:ext cx="3390581" cy="527601"/>
            </a:xfrm>
            <a:custGeom>
              <a:avLst/>
              <a:gdLst>
                <a:gd name="connsiteX0" fmla="*/ 0 w 3743324"/>
                <a:gd name="connsiteY0" fmla="*/ 0 h 365760"/>
                <a:gd name="connsiteX1" fmla="*/ 3743324 w 3743324"/>
                <a:gd name="connsiteY1" fmla="*/ 0 h 365760"/>
                <a:gd name="connsiteX2" fmla="*/ 3743324 w 3743324"/>
                <a:gd name="connsiteY2" fmla="*/ 365760 h 365760"/>
                <a:gd name="connsiteX3" fmla="*/ 0 w 3743324"/>
                <a:gd name="connsiteY3" fmla="*/ 365760 h 365760"/>
                <a:gd name="connsiteX4" fmla="*/ 0 w 3743324"/>
                <a:gd name="connsiteY4" fmla="*/ 0 h 365760"/>
                <a:gd name="connsiteX0" fmla="*/ 501706 w 3743324"/>
                <a:gd name="connsiteY0" fmla="*/ 0 h 527601"/>
                <a:gd name="connsiteX1" fmla="*/ 3743324 w 3743324"/>
                <a:gd name="connsiteY1" fmla="*/ 161841 h 527601"/>
                <a:gd name="connsiteX2" fmla="*/ 3743324 w 3743324"/>
                <a:gd name="connsiteY2" fmla="*/ 527601 h 527601"/>
                <a:gd name="connsiteX3" fmla="*/ 0 w 3743324"/>
                <a:gd name="connsiteY3" fmla="*/ 527601 h 527601"/>
                <a:gd name="connsiteX4" fmla="*/ 501706 w 3743324"/>
                <a:gd name="connsiteY4" fmla="*/ 0 h 527601"/>
                <a:gd name="connsiteX0" fmla="*/ 501706 w 3743324"/>
                <a:gd name="connsiteY0" fmla="*/ 0 h 527601"/>
                <a:gd name="connsiteX1" fmla="*/ 3298262 w 3743324"/>
                <a:gd name="connsiteY1" fmla="*/ 0 h 527601"/>
                <a:gd name="connsiteX2" fmla="*/ 3743324 w 3743324"/>
                <a:gd name="connsiteY2" fmla="*/ 527601 h 527601"/>
                <a:gd name="connsiteX3" fmla="*/ 0 w 3743324"/>
                <a:gd name="connsiteY3" fmla="*/ 527601 h 527601"/>
                <a:gd name="connsiteX4" fmla="*/ 501706 w 3743324"/>
                <a:gd name="connsiteY4" fmla="*/ 0 h 52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3324" h="527601">
                  <a:moveTo>
                    <a:pt x="501706" y="0"/>
                  </a:moveTo>
                  <a:lnTo>
                    <a:pt x="3298262" y="0"/>
                  </a:lnTo>
                  <a:lnTo>
                    <a:pt x="3743324" y="527601"/>
                  </a:lnTo>
                  <a:lnTo>
                    <a:pt x="0" y="527601"/>
                  </a:lnTo>
                  <a:lnTo>
                    <a:pt x="501706" y="0"/>
                  </a:lnTo>
                  <a:close/>
                </a:path>
              </a:pathLst>
            </a:custGeom>
            <a:gradFill flip="none" rotWithShape="1">
              <a:gsLst>
                <a:gs pos="0">
                  <a:srgbClr val="CDCDCD"/>
                </a:gs>
                <a:gs pos="100000">
                  <a:schemeClr val="bg1"/>
                </a:gs>
              </a:gsLst>
              <a:lin ang="16200000" scaled="1"/>
              <a:tileRect/>
            </a:gradFill>
            <a:ln w="9525">
              <a:noFill/>
              <a:miter lim="800000"/>
              <a:headEnd/>
              <a:tailEnd/>
            </a:ln>
            <a:effectLst/>
          </p:spPr>
          <p:txBody>
            <a:bodyPr wrap="none" anchor="ctr"/>
            <a:lstStyle>
              <a:lvl1pPr algn="l" defTabSz="865188">
                <a:defRPr sz="2400">
                  <a:solidFill>
                    <a:schemeClr val="tx1"/>
                  </a:solidFill>
                  <a:latin typeface="Times New Roman" panose="02020603050405020304" pitchFamily="18" charset="0"/>
                </a:defRPr>
              </a:lvl1pPr>
              <a:lvl2pPr algn="l" defTabSz="865188">
                <a:defRPr sz="2400">
                  <a:solidFill>
                    <a:schemeClr val="tx1"/>
                  </a:solidFill>
                  <a:latin typeface="Times New Roman" panose="02020603050405020304" pitchFamily="18" charset="0"/>
                </a:defRPr>
              </a:lvl2pPr>
              <a:lvl3pPr algn="l" defTabSz="865188">
                <a:defRPr sz="2400">
                  <a:solidFill>
                    <a:schemeClr val="tx1"/>
                  </a:solidFill>
                  <a:latin typeface="Times New Roman" panose="02020603050405020304" pitchFamily="18" charset="0"/>
                </a:defRPr>
              </a:lvl3pPr>
              <a:lvl4pPr algn="l" defTabSz="865188">
                <a:defRPr sz="2400">
                  <a:solidFill>
                    <a:schemeClr val="tx1"/>
                  </a:solidFill>
                  <a:latin typeface="Times New Roman" panose="02020603050405020304" pitchFamily="18" charset="0"/>
                </a:defRPr>
              </a:lvl4pPr>
              <a:lvl5pPr algn="l" defTabSz="865188">
                <a:defRPr sz="2400">
                  <a:solidFill>
                    <a:schemeClr val="tx1"/>
                  </a:solidFill>
                  <a:latin typeface="Times New Roman" panose="02020603050405020304" pitchFamily="18" charset="0"/>
                </a:defRPr>
              </a:lvl5pPr>
              <a:lvl6pPr defTabSz="865188" fontAlgn="base">
                <a:spcBef>
                  <a:spcPct val="0"/>
                </a:spcBef>
                <a:spcAft>
                  <a:spcPct val="0"/>
                </a:spcAft>
                <a:defRPr sz="2400">
                  <a:solidFill>
                    <a:schemeClr val="tx1"/>
                  </a:solidFill>
                  <a:latin typeface="Times New Roman" panose="02020603050405020304" pitchFamily="18" charset="0"/>
                </a:defRPr>
              </a:lvl6pPr>
              <a:lvl7pPr defTabSz="865188" fontAlgn="base">
                <a:spcBef>
                  <a:spcPct val="0"/>
                </a:spcBef>
                <a:spcAft>
                  <a:spcPct val="0"/>
                </a:spcAft>
                <a:defRPr sz="2400">
                  <a:solidFill>
                    <a:schemeClr val="tx1"/>
                  </a:solidFill>
                  <a:latin typeface="Times New Roman" panose="02020603050405020304" pitchFamily="18" charset="0"/>
                </a:defRPr>
              </a:lvl7pPr>
              <a:lvl8pPr defTabSz="865188" fontAlgn="base">
                <a:spcBef>
                  <a:spcPct val="0"/>
                </a:spcBef>
                <a:spcAft>
                  <a:spcPct val="0"/>
                </a:spcAft>
                <a:defRPr sz="2400">
                  <a:solidFill>
                    <a:schemeClr val="tx1"/>
                  </a:solidFill>
                  <a:latin typeface="Times New Roman" panose="02020603050405020304" pitchFamily="18" charset="0"/>
                </a:defRPr>
              </a:lvl8pPr>
              <a:lvl9pPr defTabSz="865188"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endParaRPr lang="en-US" altLang="en-US" sz="1050" b="1" dirty="0">
                <a:latin typeface="+mn-lt"/>
                <a:cs typeface="Arial" panose="020B0604020202020204" pitchFamily="34" charset="0"/>
              </a:endParaRPr>
            </a:p>
          </p:txBody>
        </p:sp>
        <p:sp>
          <p:nvSpPr>
            <p:cNvPr id="31" name="Rectangle 59"/>
            <p:cNvSpPr>
              <a:spLocks noChangeArrowheads="1"/>
            </p:cNvSpPr>
            <p:nvPr/>
          </p:nvSpPr>
          <p:spPr bwMode="gray">
            <a:xfrm>
              <a:off x="1957549" y="3274115"/>
              <a:ext cx="1951721" cy="249631"/>
            </a:xfrm>
            <a:prstGeom prst="rect">
              <a:avLst/>
            </a:prstGeom>
            <a:solidFill>
              <a:srgbClr val="CDCDCD"/>
            </a:solidFill>
            <a:ln w="9525">
              <a:solidFill>
                <a:schemeClr val="tx1"/>
              </a:solidFill>
              <a:miter lim="800000"/>
              <a:headEnd/>
              <a:tailEnd/>
            </a:ln>
            <a:effectLst/>
          </p:spPr>
          <p:txBody>
            <a:bodyPr wrap="none" anchor="ctr"/>
            <a:lstStyle>
              <a:lvl1pPr algn="l" defTabSz="865188">
                <a:defRPr sz="2400">
                  <a:solidFill>
                    <a:schemeClr val="tx1"/>
                  </a:solidFill>
                  <a:latin typeface="Times New Roman" panose="02020603050405020304" pitchFamily="18" charset="0"/>
                </a:defRPr>
              </a:lvl1pPr>
              <a:lvl2pPr algn="l" defTabSz="865188">
                <a:defRPr sz="2400">
                  <a:solidFill>
                    <a:schemeClr val="tx1"/>
                  </a:solidFill>
                  <a:latin typeface="Times New Roman" panose="02020603050405020304" pitchFamily="18" charset="0"/>
                </a:defRPr>
              </a:lvl2pPr>
              <a:lvl3pPr algn="l" defTabSz="865188">
                <a:defRPr sz="2400">
                  <a:solidFill>
                    <a:schemeClr val="tx1"/>
                  </a:solidFill>
                  <a:latin typeface="Times New Roman" panose="02020603050405020304" pitchFamily="18" charset="0"/>
                </a:defRPr>
              </a:lvl3pPr>
              <a:lvl4pPr algn="l" defTabSz="865188">
                <a:defRPr sz="2400">
                  <a:solidFill>
                    <a:schemeClr val="tx1"/>
                  </a:solidFill>
                  <a:latin typeface="Times New Roman" panose="02020603050405020304" pitchFamily="18" charset="0"/>
                </a:defRPr>
              </a:lvl4pPr>
              <a:lvl5pPr algn="l" defTabSz="865188">
                <a:defRPr sz="2400">
                  <a:solidFill>
                    <a:schemeClr val="tx1"/>
                  </a:solidFill>
                  <a:latin typeface="Times New Roman" panose="02020603050405020304" pitchFamily="18" charset="0"/>
                </a:defRPr>
              </a:lvl5pPr>
              <a:lvl6pPr defTabSz="865188" fontAlgn="base">
                <a:spcBef>
                  <a:spcPct val="0"/>
                </a:spcBef>
                <a:spcAft>
                  <a:spcPct val="0"/>
                </a:spcAft>
                <a:defRPr sz="2400">
                  <a:solidFill>
                    <a:schemeClr val="tx1"/>
                  </a:solidFill>
                  <a:latin typeface="Times New Roman" panose="02020603050405020304" pitchFamily="18" charset="0"/>
                </a:defRPr>
              </a:lvl6pPr>
              <a:lvl7pPr defTabSz="865188" fontAlgn="base">
                <a:spcBef>
                  <a:spcPct val="0"/>
                </a:spcBef>
                <a:spcAft>
                  <a:spcPct val="0"/>
                </a:spcAft>
                <a:defRPr sz="2400">
                  <a:solidFill>
                    <a:schemeClr val="tx1"/>
                  </a:solidFill>
                  <a:latin typeface="Times New Roman" panose="02020603050405020304" pitchFamily="18" charset="0"/>
                </a:defRPr>
              </a:lvl7pPr>
              <a:lvl8pPr defTabSz="865188" fontAlgn="base">
                <a:spcBef>
                  <a:spcPct val="0"/>
                </a:spcBef>
                <a:spcAft>
                  <a:spcPct val="0"/>
                </a:spcAft>
                <a:defRPr sz="2400">
                  <a:solidFill>
                    <a:schemeClr val="tx1"/>
                  </a:solidFill>
                  <a:latin typeface="Times New Roman" panose="02020603050405020304" pitchFamily="18" charset="0"/>
                </a:defRPr>
              </a:lvl8pPr>
              <a:lvl9pPr defTabSz="865188"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endParaRPr lang="en-US" altLang="en-US" sz="1050" b="1" dirty="0">
                <a:latin typeface="+mn-lt"/>
                <a:cs typeface="Arial" panose="020B0604020202020204" pitchFamily="34" charset="0"/>
              </a:endParaRPr>
            </a:p>
          </p:txBody>
        </p:sp>
        <p:sp>
          <p:nvSpPr>
            <p:cNvPr id="32" name="Rectangle 60"/>
            <p:cNvSpPr>
              <a:spLocks noChangeArrowheads="1"/>
            </p:cNvSpPr>
            <p:nvPr/>
          </p:nvSpPr>
          <p:spPr bwMode="gray">
            <a:xfrm>
              <a:off x="545410" y="3274115"/>
              <a:ext cx="1365850" cy="249631"/>
            </a:xfrm>
            <a:prstGeom prst="rect">
              <a:avLst/>
            </a:prstGeom>
            <a:solidFill>
              <a:srgbClr val="CDCDCD"/>
            </a:solidFill>
            <a:ln w="9525">
              <a:solidFill>
                <a:schemeClr val="tx1"/>
              </a:solidFill>
              <a:miter lim="800000"/>
              <a:headEnd/>
              <a:tailEnd/>
            </a:ln>
            <a:effectLst/>
          </p:spPr>
          <p:txBody>
            <a:bodyPr wrap="none" anchor="ctr"/>
            <a:lstStyle/>
            <a:p>
              <a:endParaRPr lang="en-US" sz="1050" b="1" dirty="0">
                <a:latin typeface="+mn-lt"/>
              </a:endParaRPr>
            </a:p>
          </p:txBody>
        </p:sp>
        <p:sp>
          <p:nvSpPr>
            <p:cNvPr id="33" name="Rectangle 90"/>
            <p:cNvSpPr>
              <a:spLocks noChangeArrowheads="1"/>
            </p:cNvSpPr>
            <p:nvPr/>
          </p:nvSpPr>
          <p:spPr bwMode="gray">
            <a:xfrm>
              <a:off x="3955559" y="3274115"/>
              <a:ext cx="1909719" cy="249631"/>
            </a:xfrm>
            <a:prstGeom prst="rect">
              <a:avLst/>
            </a:prstGeom>
            <a:solidFill>
              <a:schemeClr val="accent1"/>
            </a:solidFill>
            <a:ln w="9525">
              <a:solidFill>
                <a:schemeClr val="tx1"/>
              </a:solidFill>
              <a:miter lim="800000"/>
              <a:headEnd/>
              <a:tailEnd/>
            </a:ln>
            <a:effectLst/>
          </p:spPr>
          <p:txBody>
            <a:bodyPr wrap="none" anchor="ctr"/>
            <a:lstStyle/>
            <a:p>
              <a:pPr lvl="0">
                <a:spcBef>
                  <a:spcPct val="50000"/>
                </a:spcBef>
              </a:pPr>
              <a:endParaRPr lang="en-US" altLang="en-US" sz="1000" b="1" dirty="0">
                <a:solidFill>
                  <a:schemeClr val="bg1"/>
                </a:solidFill>
                <a:cs typeface="Arial" panose="020B0604020202020204" pitchFamily="34" charset="0"/>
              </a:endParaRPr>
            </a:p>
          </p:txBody>
        </p:sp>
        <p:sp>
          <p:nvSpPr>
            <p:cNvPr id="34" name="Text Box 9"/>
            <p:cNvSpPr txBox="1">
              <a:spLocks noChangeArrowheads="1"/>
            </p:cNvSpPr>
            <p:nvPr/>
          </p:nvSpPr>
          <p:spPr bwMode="auto">
            <a:xfrm>
              <a:off x="364012" y="3741909"/>
              <a:ext cx="1219935" cy="400101"/>
            </a:xfrm>
            <a:prstGeom prst="rect">
              <a:avLst/>
            </a:prstGeom>
            <a:noFill/>
            <a:ln w="9525">
              <a:noFill/>
              <a:miter lim="800000"/>
              <a:headEnd/>
              <a:tailEnd/>
            </a:ln>
            <a:effectLst/>
          </p:spPr>
          <p:txBody>
            <a:bodyPr wrap="square" lIns="91432" tIns="45716" rIns="91432" bIns="45716">
              <a:spAutoFit/>
            </a:bodyPr>
            <a:lstStyle/>
            <a:p>
              <a:pPr>
                <a:spcBef>
                  <a:spcPct val="50000"/>
                </a:spcBef>
              </a:pPr>
              <a:r>
                <a:rPr lang="en-US" sz="1000" dirty="0">
                  <a:cs typeface="Arial" charset="0"/>
                </a:rPr>
                <a:t>Initial Patent Application Filed</a:t>
              </a:r>
            </a:p>
          </p:txBody>
        </p:sp>
        <p:sp>
          <p:nvSpPr>
            <p:cNvPr id="35" name="Text Box 9"/>
            <p:cNvSpPr txBox="1">
              <a:spLocks noChangeArrowheads="1"/>
            </p:cNvSpPr>
            <p:nvPr/>
          </p:nvSpPr>
          <p:spPr bwMode="auto">
            <a:xfrm>
              <a:off x="3388145" y="2688152"/>
              <a:ext cx="1056523" cy="253908"/>
            </a:xfrm>
            <a:prstGeom prst="rect">
              <a:avLst/>
            </a:prstGeom>
            <a:noFill/>
            <a:ln w="9525">
              <a:noFill/>
              <a:miter lim="800000"/>
              <a:headEnd/>
              <a:tailEnd/>
            </a:ln>
            <a:effectLst/>
          </p:spPr>
          <p:txBody>
            <a:bodyPr wrap="square" lIns="91432" tIns="45716" rIns="91432" bIns="45716">
              <a:spAutoFit/>
            </a:bodyPr>
            <a:lstStyle/>
            <a:p>
              <a:pPr>
                <a:spcBef>
                  <a:spcPct val="50000"/>
                </a:spcBef>
              </a:pPr>
              <a:r>
                <a:rPr lang="en-US" sz="1050" dirty="0">
                  <a:cs typeface="Arial" charset="0"/>
                </a:rPr>
                <a:t>Drug Approved</a:t>
              </a:r>
            </a:p>
          </p:txBody>
        </p:sp>
        <p:sp>
          <p:nvSpPr>
            <p:cNvPr id="36" name="Text Box 75"/>
            <p:cNvSpPr txBox="1">
              <a:spLocks noChangeArrowheads="1"/>
            </p:cNvSpPr>
            <p:nvPr/>
          </p:nvSpPr>
          <p:spPr bwMode="gray">
            <a:xfrm>
              <a:off x="1851676" y="3665984"/>
              <a:ext cx="2247901" cy="246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32" tIns="45716" rIns="91432" bIns="45716">
              <a:spAutoFit/>
            </a:bodyPr>
            <a:lstStyle/>
            <a:p>
              <a:pPr>
                <a:spcBef>
                  <a:spcPct val="50000"/>
                </a:spcBef>
              </a:pPr>
              <a:r>
                <a:rPr lang="en-US" altLang="en-US" sz="1000" b="1" dirty="0"/>
                <a:t>20 Years Patent Protection</a:t>
              </a:r>
              <a:endParaRPr lang="en-US" altLang="en-US" sz="1000" b="1" dirty="0">
                <a:cs typeface="Arial" panose="020B0604020202020204" pitchFamily="34" charset="0"/>
              </a:endParaRPr>
            </a:p>
          </p:txBody>
        </p:sp>
        <p:sp>
          <p:nvSpPr>
            <p:cNvPr id="37" name="Text Box 40"/>
            <p:cNvSpPr txBox="1">
              <a:spLocks noChangeArrowheads="1"/>
            </p:cNvSpPr>
            <p:nvPr/>
          </p:nvSpPr>
          <p:spPr bwMode="gray">
            <a:xfrm>
              <a:off x="2811291" y="5633155"/>
              <a:ext cx="4213725" cy="307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32" tIns="45716" rIns="91432" bIns="45716">
              <a:spAutoFit/>
            </a:bodyPr>
            <a:lstStyle/>
            <a:p>
              <a:pPr>
                <a:spcBef>
                  <a:spcPct val="50000"/>
                </a:spcBef>
              </a:pPr>
              <a:r>
                <a:rPr lang="en-US" altLang="en-US" sz="1400" b="1" dirty="0">
                  <a:solidFill>
                    <a:srgbClr val="7F7F7F"/>
                  </a:solidFill>
                </a:rPr>
                <a:t>Example Prescription Drug Life Cycle </a:t>
              </a:r>
              <a:r>
                <a:rPr lang="en-US" altLang="en-US" sz="1400" dirty="0">
                  <a:solidFill>
                    <a:srgbClr val="7F7F7F"/>
                  </a:solidFill>
                </a:rPr>
                <a:t>(Years)</a:t>
              </a:r>
              <a:r>
                <a:rPr lang="en-US" altLang="en-US" sz="1400" baseline="30000" dirty="0">
                  <a:solidFill>
                    <a:srgbClr val="7F7F7F"/>
                  </a:solidFill>
                </a:rPr>
                <a:t>1</a:t>
              </a:r>
              <a:endParaRPr lang="en-US" altLang="en-US" sz="1400" dirty="0">
                <a:solidFill>
                  <a:srgbClr val="7F7F7F"/>
                </a:solidFill>
              </a:endParaRPr>
            </a:p>
          </p:txBody>
        </p:sp>
        <p:sp>
          <p:nvSpPr>
            <p:cNvPr id="38" name="Text Box 75"/>
            <p:cNvSpPr txBox="1">
              <a:spLocks noChangeArrowheads="1"/>
            </p:cNvSpPr>
            <p:nvPr/>
          </p:nvSpPr>
          <p:spPr bwMode="gray">
            <a:xfrm>
              <a:off x="4789928" y="3624159"/>
              <a:ext cx="1257642" cy="400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32" tIns="45716" rIns="91432" bIns="45716">
              <a:spAutoFit/>
            </a:bodyPr>
            <a:lstStyle/>
            <a:p>
              <a:pPr>
                <a:spcBef>
                  <a:spcPct val="50000"/>
                </a:spcBef>
              </a:pPr>
              <a:r>
                <a:rPr lang="en-US" altLang="en-US" sz="1000" dirty="0">
                  <a:cs typeface="Arial" charset="0"/>
                </a:rPr>
                <a:t>Patent Term Extension*</a:t>
              </a:r>
              <a:r>
                <a:rPr lang="en-US" altLang="en-US" sz="1000" baseline="30000" dirty="0">
                  <a:cs typeface="Arial" charset="0"/>
                </a:rPr>
                <a:t>2</a:t>
              </a:r>
              <a:endParaRPr lang="en-US" altLang="en-US" sz="1000" dirty="0">
                <a:cs typeface="Arial" charset="0"/>
              </a:endParaRPr>
            </a:p>
          </p:txBody>
        </p:sp>
        <p:sp>
          <p:nvSpPr>
            <p:cNvPr id="39" name="Line 10"/>
            <p:cNvSpPr>
              <a:spLocks noChangeShapeType="1"/>
            </p:cNvSpPr>
            <p:nvPr/>
          </p:nvSpPr>
          <p:spPr bwMode="auto">
            <a:xfrm flipH="1">
              <a:off x="3931025" y="3053924"/>
              <a:ext cx="0" cy="180082"/>
            </a:xfrm>
            <a:prstGeom prst="line">
              <a:avLst/>
            </a:prstGeom>
            <a:noFill/>
            <a:ln w="9525">
              <a:solidFill>
                <a:schemeClr val="tx1"/>
              </a:solidFill>
              <a:round/>
              <a:headEnd type="none"/>
              <a:tailEnd type="stealth" w="med" len="med"/>
            </a:ln>
            <a:effectLst/>
          </p:spPr>
          <p:txBody>
            <a:bodyPr/>
            <a:lstStyle/>
            <a:p>
              <a:endParaRPr lang="en-US" dirty="0"/>
            </a:p>
          </p:txBody>
        </p:sp>
        <p:sp>
          <p:nvSpPr>
            <p:cNvPr id="40" name="Text Box 9"/>
            <p:cNvSpPr txBox="1">
              <a:spLocks noChangeArrowheads="1"/>
            </p:cNvSpPr>
            <p:nvPr/>
          </p:nvSpPr>
          <p:spPr bwMode="auto">
            <a:xfrm>
              <a:off x="5039790" y="4659902"/>
              <a:ext cx="1714697" cy="246213"/>
            </a:xfrm>
            <a:prstGeom prst="rect">
              <a:avLst/>
            </a:prstGeom>
            <a:noFill/>
            <a:ln w="9525">
              <a:noFill/>
              <a:miter lim="800000"/>
              <a:headEnd/>
              <a:tailEnd/>
            </a:ln>
            <a:effectLst/>
          </p:spPr>
          <p:txBody>
            <a:bodyPr wrap="square" lIns="91432" tIns="45716" rIns="91432" bIns="45716">
              <a:spAutoFit/>
            </a:bodyPr>
            <a:lstStyle/>
            <a:p>
              <a:pPr>
                <a:spcBef>
                  <a:spcPct val="50000"/>
                </a:spcBef>
              </a:pPr>
              <a:r>
                <a:rPr lang="en-US" sz="1000" dirty="0">
                  <a:cs typeface="Arial" charset="0"/>
                </a:rPr>
                <a:t>Generics Approved</a:t>
              </a:r>
            </a:p>
          </p:txBody>
        </p:sp>
        <p:sp>
          <p:nvSpPr>
            <p:cNvPr id="41" name="Line 10"/>
            <p:cNvSpPr>
              <a:spLocks noChangeShapeType="1"/>
            </p:cNvSpPr>
            <p:nvPr/>
          </p:nvSpPr>
          <p:spPr bwMode="auto">
            <a:xfrm flipH="1">
              <a:off x="5878889" y="4504188"/>
              <a:ext cx="0" cy="180082"/>
            </a:xfrm>
            <a:prstGeom prst="line">
              <a:avLst/>
            </a:prstGeom>
            <a:noFill/>
            <a:ln w="9525">
              <a:solidFill>
                <a:schemeClr val="tx1"/>
              </a:solidFill>
              <a:round/>
              <a:headEnd type="triangle"/>
              <a:tailEnd type="none" w="med" len="med"/>
            </a:ln>
            <a:effectLst/>
          </p:spPr>
          <p:txBody>
            <a:bodyPr/>
            <a:lstStyle/>
            <a:p>
              <a:endParaRPr lang="en-US" dirty="0"/>
            </a:p>
          </p:txBody>
        </p:sp>
        <p:sp>
          <p:nvSpPr>
            <p:cNvPr id="42" name="Rectangle 41"/>
            <p:cNvSpPr/>
            <p:nvPr/>
          </p:nvSpPr>
          <p:spPr>
            <a:xfrm>
              <a:off x="538289" y="2218295"/>
              <a:ext cx="3199336" cy="461665"/>
            </a:xfrm>
            <a:prstGeom prst="rect">
              <a:avLst/>
            </a:prstGeom>
          </p:spPr>
          <p:txBody>
            <a:bodyPr wrap="square">
              <a:spAutoFit/>
            </a:bodyPr>
            <a:lstStyle/>
            <a:p>
              <a:pPr>
                <a:spcBef>
                  <a:spcPct val="50000"/>
                </a:spcBef>
              </a:pPr>
              <a:r>
                <a:rPr lang="en-US" sz="1200" b="1" dirty="0">
                  <a:solidFill>
                    <a:schemeClr val="tx1">
                      <a:lumMod val="50000"/>
                      <a:lumOff val="50000"/>
                    </a:schemeClr>
                  </a:solidFill>
                  <a:cs typeface="Arial" charset="0"/>
                </a:rPr>
                <a:t>Significant investment required to research and develop a new product</a:t>
              </a:r>
            </a:p>
          </p:txBody>
        </p:sp>
        <p:sp>
          <p:nvSpPr>
            <p:cNvPr id="43" name="Rectangle 42"/>
            <p:cNvSpPr/>
            <p:nvPr/>
          </p:nvSpPr>
          <p:spPr>
            <a:xfrm>
              <a:off x="3682373" y="2218295"/>
              <a:ext cx="2776654" cy="461665"/>
            </a:xfrm>
            <a:prstGeom prst="rect">
              <a:avLst/>
            </a:prstGeom>
          </p:spPr>
          <p:txBody>
            <a:bodyPr wrap="square">
              <a:spAutoFit/>
            </a:bodyPr>
            <a:lstStyle/>
            <a:p>
              <a:pPr>
                <a:spcBef>
                  <a:spcPct val="50000"/>
                </a:spcBef>
              </a:pPr>
              <a:r>
                <a:rPr lang="en-US" sz="1200" b="1" dirty="0">
                  <a:solidFill>
                    <a:srgbClr val="7F7F7F"/>
                  </a:solidFill>
                  <a:cs typeface="Arial" charset="0"/>
                </a:rPr>
                <a:t>Limited period of market exclusivity to recoup investment</a:t>
              </a:r>
            </a:p>
          </p:txBody>
        </p:sp>
        <p:sp>
          <p:nvSpPr>
            <p:cNvPr id="44" name="Rectangle 90"/>
            <p:cNvSpPr>
              <a:spLocks noChangeArrowheads="1"/>
            </p:cNvSpPr>
            <p:nvPr/>
          </p:nvSpPr>
          <p:spPr bwMode="gray">
            <a:xfrm>
              <a:off x="5901308" y="4246105"/>
              <a:ext cx="2948963" cy="249631"/>
            </a:xfrm>
            <a:prstGeom prst="rect">
              <a:avLst/>
            </a:prstGeom>
            <a:solidFill>
              <a:srgbClr val="006672"/>
            </a:solidFill>
            <a:ln w="9525">
              <a:solidFill>
                <a:schemeClr val="tx1"/>
              </a:solidFill>
              <a:miter lim="800000"/>
              <a:headEnd/>
              <a:tailEnd/>
            </a:ln>
            <a:effectLst/>
          </p:spPr>
          <p:txBody>
            <a:bodyPr wrap="none" anchor="ctr"/>
            <a:lstStyle/>
            <a:p>
              <a:pPr lvl="0">
                <a:spcBef>
                  <a:spcPct val="50000"/>
                </a:spcBef>
              </a:pPr>
              <a:endParaRPr lang="en-US" altLang="en-US" sz="1000" b="1" dirty="0">
                <a:solidFill>
                  <a:schemeClr val="bg1"/>
                </a:solidFill>
                <a:cs typeface="Arial" panose="020B0604020202020204" pitchFamily="34" charset="0"/>
              </a:endParaRPr>
            </a:p>
          </p:txBody>
        </p:sp>
        <p:sp>
          <p:nvSpPr>
            <p:cNvPr id="45" name="Rectangle 90"/>
            <p:cNvSpPr>
              <a:spLocks noChangeArrowheads="1"/>
            </p:cNvSpPr>
            <p:nvPr/>
          </p:nvSpPr>
          <p:spPr bwMode="gray">
            <a:xfrm>
              <a:off x="5405210" y="4246105"/>
              <a:ext cx="460067" cy="249631"/>
            </a:xfrm>
            <a:prstGeom prst="rect">
              <a:avLst/>
            </a:prstGeom>
            <a:solidFill>
              <a:srgbClr val="CDCDCD"/>
            </a:solidFill>
            <a:ln w="9525">
              <a:solidFill>
                <a:schemeClr val="tx1"/>
              </a:solidFill>
              <a:miter lim="800000"/>
              <a:headEnd/>
              <a:tailEnd/>
            </a:ln>
            <a:effectLst/>
          </p:spPr>
          <p:txBody>
            <a:bodyPr wrap="none" anchor="ctr"/>
            <a:lstStyle/>
            <a:p>
              <a:pPr defTabSz="865188">
                <a:spcBef>
                  <a:spcPct val="50000"/>
                </a:spcBef>
              </a:pPr>
              <a:endParaRPr lang="en-US" altLang="en-US" sz="1050" b="1" dirty="0">
                <a:latin typeface="+mn-lt"/>
                <a:cs typeface="Arial" panose="020B0604020202020204" pitchFamily="34" charset="0"/>
              </a:endParaRPr>
            </a:p>
          </p:txBody>
        </p:sp>
        <p:sp>
          <p:nvSpPr>
            <p:cNvPr id="46" name="Rectangle 45"/>
            <p:cNvSpPr/>
            <p:nvPr/>
          </p:nvSpPr>
          <p:spPr>
            <a:xfrm>
              <a:off x="695513" y="2879013"/>
              <a:ext cx="1079553" cy="415498"/>
            </a:xfrm>
            <a:prstGeom prst="rect">
              <a:avLst/>
            </a:prstGeom>
          </p:spPr>
          <p:txBody>
            <a:bodyPr wrap="square">
              <a:spAutoFit/>
            </a:bodyPr>
            <a:lstStyle/>
            <a:p>
              <a:r>
                <a:rPr lang="en-US" sz="1050" b="1" dirty="0">
                  <a:cs typeface="Arial" charset="0"/>
                </a:rPr>
                <a:t>Preclinical </a:t>
              </a:r>
              <a:br>
                <a:rPr lang="en-US" sz="1050" b="1" dirty="0">
                  <a:cs typeface="Arial" charset="0"/>
                </a:rPr>
              </a:br>
              <a:r>
                <a:rPr lang="en-US" sz="1050" b="1" dirty="0">
                  <a:cs typeface="Arial" charset="0"/>
                </a:rPr>
                <a:t>Development</a:t>
              </a:r>
            </a:p>
          </p:txBody>
        </p:sp>
        <p:sp>
          <p:nvSpPr>
            <p:cNvPr id="47" name="Rectangle 46"/>
            <p:cNvSpPr/>
            <p:nvPr/>
          </p:nvSpPr>
          <p:spPr>
            <a:xfrm>
              <a:off x="2246192" y="2879234"/>
              <a:ext cx="1451274" cy="415498"/>
            </a:xfrm>
            <a:prstGeom prst="rect">
              <a:avLst/>
            </a:prstGeom>
          </p:spPr>
          <p:txBody>
            <a:bodyPr wrap="square">
              <a:spAutoFit/>
            </a:bodyPr>
            <a:lstStyle/>
            <a:p>
              <a:r>
                <a:rPr lang="en-US" sz="1050" b="1" dirty="0">
                  <a:cs typeface="Arial" charset="0"/>
                </a:rPr>
                <a:t>Clinical Development</a:t>
              </a:r>
            </a:p>
          </p:txBody>
        </p:sp>
        <p:sp>
          <p:nvSpPr>
            <p:cNvPr id="48" name="Rectangle 47"/>
            <p:cNvSpPr/>
            <p:nvPr/>
          </p:nvSpPr>
          <p:spPr>
            <a:xfrm>
              <a:off x="4178902" y="2879013"/>
              <a:ext cx="1457299" cy="577081"/>
            </a:xfrm>
            <a:prstGeom prst="rect">
              <a:avLst/>
            </a:prstGeom>
          </p:spPr>
          <p:txBody>
            <a:bodyPr wrap="square">
              <a:spAutoFit/>
            </a:bodyPr>
            <a:lstStyle/>
            <a:p>
              <a:r>
                <a:rPr lang="en-US" sz="1050" b="1" dirty="0">
                  <a:cs typeface="Arial" charset="0"/>
                </a:rPr>
                <a:t>Innovator Drug Market Exclusivity</a:t>
              </a:r>
            </a:p>
          </p:txBody>
        </p:sp>
        <p:sp>
          <p:nvSpPr>
            <p:cNvPr id="49" name="Rectangle 48"/>
            <p:cNvSpPr/>
            <p:nvPr/>
          </p:nvSpPr>
          <p:spPr>
            <a:xfrm>
              <a:off x="4043976" y="4184735"/>
              <a:ext cx="1335221" cy="400110"/>
            </a:xfrm>
            <a:prstGeom prst="rect">
              <a:avLst/>
            </a:prstGeom>
          </p:spPr>
          <p:txBody>
            <a:bodyPr wrap="square">
              <a:spAutoFit/>
            </a:bodyPr>
            <a:lstStyle/>
            <a:p>
              <a:pPr algn="r">
                <a:spcBef>
                  <a:spcPct val="50000"/>
                </a:spcBef>
              </a:pPr>
              <a:r>
                <a:rPr lang="en-US" altLang="en-US" sz="1000" b="1" dirty="0"/>
                <a:t>Bioequivalency Testing</a:t>
              </a:r>
            </a:p>
          </p:txBody>
        </p:sp>
        <p:sp>
          <p:nvSpPr>
            <p:cNvPr id="50" name="Line 73"/>
            <p:cNvSpPr>
              <a:spLocks noChangeShapeType="1"/>
            </p:cNvSpPr>
            <p:nvPr/>
          </p:nvSpPr>
          <p:spPr bwMode="gray">
            <a:xfrm>
              <a:off x="935784" y="3646142"/>
              <a:ext cx="4889621" cy="0"/>
            </a:xfrm>
            <a:prstGeom prst="line">
              <a:avLst/>
            </a:prstGeom>
            <a:noFill/>
            <a:ln w="9525">
              <a:solidFill>
                <a:schemeClr val="tx1"/>
              </a:solidFill>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45720" rIns="45720" anchor="ctr">
              <a:spAutoFit/>
            </a:bodyPr>
            <a:lstStyle/>
            <a:p>
              <a:endParaRPr lang="en-US" dirty="0"/>
            </a:p>
          </p:txBody>
        </p:sp>
        <p:sp>
          <p:nvSpPr>
            <p:cNvPr id="51" name="Text Box 44"/>
            <p:cNvSpPr txBox="1">
              <a:spLocks noChangeArrowheads="1"/>
            </p:cNvSpPr>
            <p:nvPr/>
          </p:nvSpPr>
          <p:spPr bwMode="auto">
            <a:xfrm>
              <a:off x="309689"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0</a:t>
              </a:r>
            </a:p>
          </p:txBody>
        </p:sp>
        <p:sp>
          <p:nvSpPr>
            <p:cNvPr id="52" name="Text Box 45"/>
            <p:cNvSpPr txBox="1">
              <a:spLocks noChangeArrowheads="1"/>
            </p:cNvSpPr>
            <p:nvPr/>
          </p:nvSpPr>
          <p:spPr bwMode="auto">
            <a:xfrm>
              <a:off x="707764"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2</a:t>
              </a:r>
            </a:p>
          </p:txBody>
        </p:sp>
        <p:sp>
          <p:nvSpPr>
            <p:cNvPr id="53" name="Text Box 46"/>
            <p:cNvSpPr txBox="1">
              <a:spLocks noChangeArrowheads="1"/>
            </p:cNvSpPr>
            <p:nvPr/>
          </p:nvSpPr>
          <p:spPr bwMode="auto">
            <a:xfrm>
              <a:off x="1105839"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4</a:t>
              </a:r>
            </a:p>
          </p:txBody>
        </p:sp>
        <p:sp>
          <p:nvSpPr>
            <p:cNvPr id="54" name="Text Box 47"/>
            <p:cNvSpPr txBox="1">
              <a:spLocks noChangeArrowheads="1"/>
            </p:cNvSpPr>
            <p:nvPr/>
          </p:nvSpPr>
          <p:spPr bwMode="auto">
            <a:xfrm>
              <a:off x="1503914"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6</a:t>
              </a:r>
            </a:p>
          </p:txBody>
        </p:sp>
        <p:sp>
          <p:nvSpPr>
            <p:cNvPr id="55" name="Text Box 48"/>
            <p:cNvSpPr txBox="1">
              <a:spLocks noChangeArrowheads="1"/>
            </p:cNvSpPr>
            <p:nvPr/>
          </p:nvSpPr>
          <p:spPr bwMode="auto">
            <a:xfrm>
              <a:off x="1901989"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8</a:t>
              </a:r>
            </a:p>
          </p:txBody>
        </p:sp>
        <p:sp>
          <p:nvSpPr>
            <p:cNvPr id="56" name="Text Box 49"/>
            <p:cNvSpPr txBox="1">
              <a:spLocks noChangeArrowheads="1"/>
            </p:cNvSpPr>
            <p:nvPr/>
          </p:nvSpPr>
          <p:spPr bwMode="auto">
            <a:xfrm>
              <a:off x="2300064"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10</a:t>
              </a:r>
            </a:p>
          </p:txBody>
        </p:sp>
        <p:sp>
          <p:nvSpPr>
            <p:cNvPr id="57" name="Text Box 50"/>
            <p:cNvSpPr txBox="1">
              <a:spLocks noChangeArrowheads="1"/>
            </p:cNvSpPr>
            <p:nvPr/>
          </p:nvSpPr>
          <p:spPr bwMode="auto">
            <a:xfrm>
              <a:off x="2698139"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12</a:t>
              </a:r>
            </a:p>
          </p:txBody>
        </p:sp>
        <p:sp>
          <p:nvSpPr>
            <p:cNvPr id="58" name="Text Box 51"/>
            <p:cNvSpPr txBox="1">
              <a:spLocks noChangeArrowheads="1"/>
            </p:cNvSpPr>
            <p:nvPr/>
          </p:nvSpPr>
          <p:spPr bwMode="auto">
            <a:xfrm>
              <a:off x="3096214"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14</a:t>
              </a:r>
            </a:p>
          </p:txBody>
        </p:sp>
        <p:sp>
          <p:nvSpPr>
            <p:cNvPr id="59" name="Text Box 52"/>
            <p:cNvSpPr txBox="1">
              <a:spLocks noChangeArrowheads="1"/>
            </p:cNvSpPr>
            <p:nvPr/>
          </p:nvSpPr>
          <p:spPr bwMode="auto">
            <a:xfrm>
              <a:off x="3494289"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16</a:t>
              </a:r>
            </a:p>
          </p:txBody>
        </p:sp>
        <p:sp>
          <p:nvSpPr>
            <p:cNvPr id="60" name="Text Box 53"/>
            <p:cNvSpPr txBox="1">
              <a:spLocks noChangeArrowheads="1"/>
            </p:cNvSpPr>
            <p:nvPr/>
          </p:nvSpPr>
          <p:spPr bwMode="auto">
            <a:xfrm>
              <a:off x="3892364"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18</a:t>
              </a:r>
            </a:p>
          </p:txBody>
        </p:sp>
        <p:sp>
          <p:nvSpPr>
            <p:cNvPr id="61" name="Text Box 54"/>
            <p:cNvSpPr txBox="1">
              <a:spLocks noChangeArrowheads="1"/>
            </p:cNvSpPr>
            <p:nvPr/>
          </p:nvSpPr>
          <p:spPr bwMode="auto">
            <a:xfrm>
              <a:off x="4290439" y="5369012"/>
              <a:ext cx="457200" cy="244475"/>
            </a:xfrm>
            <a:prstGeom prst="rect">
              <a:avLst/>
            </a:prstGeom>
            <a:noFill/>
            <a:ln w="9525">
              <a:noFill/>
              <a:miter lim="800000"/>
              <a:headEnd/>
              <a:tailEnd/>
            </a:ln>
            <a:effectLst/>
          </p:spPr>
          <p:txBody>
            <a:bodyPr wrap="square" lIns="91432" tIns="45716" rIns="91432" bIns="45716">
              <a:spAutoFit/>
            </a:bodyPr>
            <a:lstStyle/>
            <a:p>
              <a:pPr>
                <a:spcBef>
                  <a:spcPct val="50000"/>
                </a:spcBef>
              </a:pPr>
              <a:r>
                <a:rPr lang="en-US" sz="1000" dirty="0"/>
                <a:t>20</a:t>
              </a:r>
            </a:p>
          </p:txBody>
        </p:sp>
        <p:sp>
          <p:nvSpPr>
            <p:cNvPr id="62" name="Text Box 55"/>
            <p:cNvSpPr txBox="1">
              <a:spLocks noChangeArrowheads="1"/>
            </p:cNvSpPr>
            <p:nvPr/>
          </p:nvSpPr>
          <p:spPr bwMode="auto">
            <a:xfrm>
              <a:off x="4688514"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22</a:t>
              </a:r>
            </a:p>
          </p:txBody>
        </p:sp>
        <p:sp>
          <p:nvSpPr>
            <p:cNvPr id="63" name="Text Box 56"/>
            <p:cNvSpPr txBox="1">
              <a:spLocks noChangeArrowheads="1"/>
            </p:cNvSpPr>
            <p:nvPr/>
          </p:nvSpPr>
          <p:spPr bwMode="auto">
            <a:xfrm>
              <a:off x="5086589"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24</a:t>
              </a:r>
            </a:p>
          </p:txBody>
        </p:sp>
        <p:sp>
          <p:nvSpPr>
            <p:cNvPr id="64" name="Text Box 57"/>
            <p:cNvSpPr txBox="1">
              <a:spLocks noChangeArrowheads="1"/>
            </p:cNvSpPr>
            <p:nvPr/>
          </p:nvSpPr>
          <p:spPr bwMode="auto">
            <a:xfrm>
              <a:off x="5484664"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26</a:t>
              </a:r>
            </a:p>
          </p:txBody>
        </p:sp>
        <p:sp>
          <p:nvSpPr>
            <p:cNvPr id="65" name="Text Box 58"/>
            <p:cNvSpPr txBox="1">
              <a:spLocks noChangeArrowheads="1"/>
            </p:cNvSpPr>
            <p:nvPr/>
          </p:nvSpPr>
          <p:spPr bwMode="auto">
            <a:xfrm>
              <a:off x="5882739" y="5361159"/>
              <a:ext cx="457200" cy="244475"/>
            </a:xfrm>
            <a:prstGeom prst="rect">
              <a:avLst/>
            </a:prstGeom>
            <a:noFill/>
            <a:ln w="9525">
              <a:noFill/>
              <a:miter lim="800000"/>
              <a:headEnd/>
              <a:tailEnd/>
            </a:ln>
            <a:effectLst/>
          </p:spPr>
          <p:txBody>
            <a:bodyPr lIns="91432" tIns="45716" rIns="91432" bIns="45716">
              <a:spAutoFit/>
            </a:bodyPr>
            <a:lstStyle/>
            <a:p>
              <a:pPr>
                <a:spcBef>
                  <a:spcPct val="50000"/>
                </a:spcBef>
              </a:pPr>
              <a:r>
                <a:rPr lang="en-US" sz="1000" dirty="0"/>
                <a:t>28</a:t>
              </a:r>
            </a:p>
          </p:txBody>
        </p:sp>
        <p:sp>
          <p:nvSpPr>
            <p:cNvPr id="66" name="Text Box 76"/>
            <p:cNvSpPr txBox="1">
              <a:spLocks noChangeArrowheads="1"/>
            </p:cNvSpPr>
            <p:nvPr/>
          </p:nvSpPr>
          <p:spPr bwMode="auto">
            <a:xfrm>
              <a:off x="6280814" y="5361159"/>
              <a:ext cx="457200" cy="246213"/>
            </a:xfrm>
            <a:prstGeom prst="rect">
              <a:avLst/>
            </a:prstGeom>
            <a:noFill/>
            <a:ln w="9525">
              <a:noFill/>
              <a:miter lim="800000"/>
              <a:headEnd/>
              <a:tailEnd/>
            </a:ln>
            <a:effectLst/>
          </p:spPr>
          <p:txBody>
            <a:bodyPr wrap="square" lIns="91432" tIns="45716" rIns="91432" bIns="45716">
              <a:spAutoFit/>
            </a:bodyPr>
            <a:lstStyle/>
            <a:p>
              <a:pPr>
                <a:spcBef>
                  <a:spcPct val="50000"/>
                </a:spcBef>
              </a:pPr>
              <a:r>
                <a:rPr lang="en-US" sz="1000" dirty="0"/>
                <a:t>30</a:t>
              </a:r>
            </a:p>
          </p:txBody>
        </p:sp>
        <p:sp>
          <p:nvSpPr>
            <p:cNvPr id="67" name="Text Box 76"/>
            <p:cNvSpPr txBox="1">
              <a:spLocks noChangeArrowheads="1"/>
            </p:cNvSpPr>
            <p:nvPr/>
          </p:nvSpPr>
          <p:spPr bwMode="auto">
            <a:xfrm>
              <a:off x="6678889" y="5361159"/>
              <a:ext cx="457200" cy="246213"/>
            </a:xfrm>
            <a:prstGeom prst="rect">
              <a:avLst/>
            </a:prstGeom>
            <a:noFill/>
            <a:ln w="9525">
              <a:noFill/>
              <a:miter lim="800000"/>
              <a:headEnd/>
              <a:tailEnd/>
            </a:ln>
            <a:effectLst/>
          </p:spPr>
          <p:txBody>
            <a:bodyPr wrap="square" lIns="91432" tIns="45716" rIns="91432" bIns="45716">
              <a:spAutoFit/>
            </a:bodyPr>
            <a:lstStyle/>
            <a:p>
              <a:pPr>
                <a:spcBef>
                  <a:spcPct val="50000"/>
                </a:spcBef>
              </a:pPr>
              <a:r>
                <a:rPr lang="en-US" sz="1000" dirty="0"/>
                <a:t>32</a:t>
              </a:r>
            </a:p>
          </p:txBody>
        </p:sp>
        <p:sp>
          <p:nvSpPr>
            <p:cNvPr id="68" name="Text Box 76"/>
            <p:cNvSpPr txBox="1">
              <a:spLocks noChangeArrowheads="1"/>
            </p:cNvSpPr>
            <p:nvPr/>
          </p:nvSpPr>
          <p:spPr bwMode="auto">
            <a:xfrm>
              <a:off x="7076964" y="5361159"/>
              <a:ext cx="457200" cy="246213"/>
            </a:xfrm>
            <a:prstGeom prst="rect">
              <a:avLst/>
            </a:prstGeom>
            <a:noFill/>
            <a:ln w="9525">
              <a:noFill/>
              <a:miter lim="800000"/>
              <a:headEnd/>
              <a:tailEnd/>
            </a:ln>
            <a:effectLst/>
          </p:spPr>
          <p:txBody>
            <a:bodyPr wrap="square" lIns="91432" tIns="45716" rIns="91432" bIns="45716">
              <a:spAutoFit/>
            </a:bodyPr>
            <a:lstStyle/>
            <a:p>
              <a:pPr>
                <a:spcBef>
                  <a:spcPct val="50000"/>
                </a:spcBef>
              </a:pPr>
              <a:r>
                <a:rPr lang="en-US" sz="1000" dirty="0"/>
                <a:t>34</a:t>
              </a:r>
            </a:p>
          </p:txBody>
        </p:sp>
        <p:sp>
          <p:nvSpPr>
            <p:cNvPr id="69" name="Text Box 76"/>
            <p:cNvSpPr txBox="1">
              <a:spLocks noChangeArrowheads="1"/>
            </p:cNvSpPr>
            <p:nvPr/>
          </p:nvSpPr>
          <p:spPr bwMode="auto">
            <a:xfrm>
              <a:off x="7475039" y="5361159"/>
              <a:ext cx="457200" cy="246213"/>
            </a:xfrm>
            <a:prstGeom prst="rect">
              <a:avLst/>
            </a:prstGeom>
            <a:noFill/>
            <a:ln w="9525">
              <a:noFill/>
              <a:miter lim="800000"/>
              <a:headEnd/>
              <a:tailEnd/>
            </a:ln>
            <a:effectLst/>
          </p:spPr>
          <p:txBody>
            <a:bodyPr wrap="square" lIns="91432" tIns="45716" rIns="91432" bIns="45716">
              <a:spAutoFit/>
            </a:bodyPr>
            <a:lstStyle/>
            <a:p>
              <a:pPr>
                <a:spcBef>
                  <a:spcPct val="50000"/>
                </a:spcBef>
              </a:pPr>
              <a:r>
                <a:rPr lang="en-US" sz="1000" dirty="0"/>
                <a:t>36</a:t>
              </a:r>
            </a:p>
          </p:txBody>
        </p:sp>
        <p:sp>
          <p:nvSpPr>
            <p:cNvPr id="70" name="Text Box 76"/>
            <p:cNvSpPr txBox="1">
              <a:spLocks noChangeArrowheads="1"/>
            </p:cNvSpPr>
            <p:nvPr/>
          </p:nvSpPr>
          <p:spPr bwMode="auto">
            <a:xfrm>
              <a:off x="7873114" y="5361159"/>
              <a:ext cx="457200" cy="246213"/>
            </a:xfrm>
            <a:prstGeom prst="rect">
              <a:avLst/>
            </a:prstGeom>
            <a:noFill/>
            <a:ln w="9525">
              <a:noFill/>
              <a:miter lim="800000"/>
              <a:headEnd/>
              <a:tailEnd/>
            </a:ln>
            <a:effectLst/>
          </p:spPr>
          <p:txBody>
            <a:bodyPr wrap="square" lIns="91432" tIns="45716" rIns="91432" bIns="45716">
              <a:spAutoFit/>
            </a:bodyPr>
            <a:lstStyle/>
            <a:p>
              <a:pPr>
                <a:spcBef>
                  <a:spcPct val="50000"/>
                </a:spcBef>
              </a:pPr>
              <a:r>
                <a:rPr lang="en-US" sz="1000" dirty="0"/>
                <a:t>38</a:t>
              </a:r>
            </a:p>
          </p:txBody>
        </p:sp>
        <p:sp>
          <p:nvSpPr>
            <p:cNvPr id="71" name="Text Box 76"/>
            <p:cNvSpPr txBox="1">
              <a:spLocks noChangeArrowheads="1"/>
            </p:cNvSpPr>
            <p:nvPr/>
          </p:nvSpPr>
          <p:spPr bwMode="auto">
            <a:xfrm>
              <a:off x="8271183" y="5361159"/>
              <a:ext cx="457200" cy="246213"/>
            </a:xfrm>
            <a:prstGeom prst="rect">
              <a:avLst/>
            </a:prstGeom>
            <a:noFill/>
            <a:ln w="9525">
              <a:noFill/>
              <a:miter lim="800000"/>
              <a:headEnd/>
              <a:tailEnd/>
            </a:ln>
            <a:effectLst/>
          </p:spPr>
          <p:txBody>
            <a:bodyPr wrap="square" lIns="91432" tIns="45716" rIns="91432" bIns="45716">
              <a:spAutoFit/>
            </a:bodyPr>
            <a:lstStyle/>
            <a:p>
              <a:pPr>
                <a:spcBef>
                  <a:spcPct val="50000"/>
                </a:spcBef>
              </a:pPr>
              <a:r>
                <a:rPr lang="en-US" sz="1000" dirty="0"/>
                <a:t>40+</a:t>
              </a:r>
            </a:p>
          </p:txBody>
        </p:sp>
        <p:sp>
          <p:nvSpPr>
            <p:cNvPr id="72" name="Rectangle 71"/>
            <p:cNvSpPr/>
            <p:nvPr/>
          </p:nvSpPr>
          <p:spPr>
            <a:xfrm>
              <a:off x="5322721" y="4891951"/>
              <a:ext cx="3674328" cy="461665"/>
            </a:xfrm>
            <a:prstGeom prst="rect">
              <a:avLst/>
            </a:prstGeom>
          </p:spPr>
          <p:txBody>
            <a:bodyPr wrap="square">
              <a:spAutoFit/>
            </a:bodyPr>
            <a:lstStyle/>
            <a:p>
              <a:pPr>
                <a:spcBef>
                  <a:spcPct val="50000"/>
                </a:spcBef>
              </a:pPr>
              <a:r>
                <a:rPr lang="en-US" sz="1200" b="1" dirty="0">
                  <a:solidFill>
                    <a:srgbClr val="322C5E"/>
                  </a:solidFill>
                  <a:cs typeface="Arial" charset="0"/>
                </a:rPr>
                <a:t>Lower cost generics able to enter the market quickly following equivalency studies</a:t>
              </a:r>
            </a:p>
          </p:txBody>
        </p:sp>
        <p:sp>
          <p:nvSpPr>
            <p:cNvPr id="73" name="AutoShape 66"/>
            <p:cNvSpPr>
              <a:spLocks noChangeArrowheads="1"/>
            </p:cNvSpPr>
            <p:nvPr/>
          </p:nvSpPr>
          <p:spPr bwMode="gray">
            <a:xfrm>
              <a:off x="860858" y="3569942"/>
              <a:ext cx="155575" cy="152400"/>
            </a:xfrm>
            <a:prstGeom prst="diamond">
              <a:avLst/>
            </a:prstGeom>
            <a:solidFill>
              <a:schemeClr val="accent2"/>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lvl1pPr algn="l" defTabSz="865188">
                <a:defRPr sz="2400">
                  <a:solidFill>
                    <a:schemeClr val="tx1"/>
                  </a:solidFill>
                  <a:latin typeface="Times New Roman" panose="02020603050405020304" pitchFamily="18" charset="0"/>
                </a:defRPr>
              </a:lvl1pPr>
              <a:lvl2pPr algn="l" defTabSz="865188">
                <a:defRPr sz="2400">
                  <a:solidFill>
                    <a:schemeClr val="tx1"/>
                  </a:solidFill>
                  <a:latin typeface="Times New Roman" panose="02020603050405020304" pitchFamily="18" charset="0"/>
                </a:defRPr>
              </a:lvl2pPr>
              <a:lvl3pPr algn="l" defTabSz="865188">
                <a:defRPr sz="2400">
                  <a:solidFill>
                    <a:schemeClr val="tx1"/>
                  </a:solidFill>
                  <a:latin typeface="Times New Roman" panose="02020603050405020304" pitchFamily="18" charset="0"/>
                </a:defRPr>
              </a:lvl3pPr>
              <a:lvl4pPr algn="l" defTabSz="865188">
                <a:defRPr sz="2400">
                  <a:solidFill>
                    <a:schemeClr val="tx1"/>
                  </a:solidFill>
                  <a:latin typeface="Times New Roman" panose="02020603050405020304" pitchFamily="18" charset="0"/>
                </a:defRPr>
              </a:lvl4pPr>
              <a:lvl5pPr algn="l" defTabSz="865188">
                <a:defRPr sz="2400">
                  <a:solidFill>
                    <a:schemeClr val="tx1"/>
                  </a:solidFill>
                  <a:latin typeface="Times New Roman" panose="02020603050405020304" pitchFamily="18" charset="0"/>
                </a:defRPr>
              </a:lvl5pPr>
              <a:lvl6pPr defTabSz="865188" fontAlgn="base">
                <a:spcBef>
                  <a:spcPct val="0"/>
                </a:spcBef>
                <a:spcAft>
                  <a:spcPct val="0"/>
                </a:spcAft>
                <a:defRPr sz="2400">
                  <a:solidFill>
                    <a:schemeClr val="tx1"/>
                  </a:solidFill>
                  <a:latin typeface="Times New Roman" panose="02020603050405020304" pitchFamily="18" charset="0"/>
                </a:defRPr>
              </a:lvl6pPr>
              <a:lvl7pPr defTabSz="865188" fontAlgn="base">
                <a:spcBef>
                  <a:spcPct val="0"/>
                </a:spcBef>
                <a:spcAft>
                  <a:spcPct val="0"/>
                </a:spcAft>
                <a:defRPr sz="2400">
                  <a:solidFill>
                    <a:schemeClr val="tx1"/>
                  </a:solidFill>
                  <a:latin typeface="Times New Roman" panose="02020603050405020304" pitchFamily="18" charset="0"/>
                </a:defRPr>
              </a:lvl7pPr>
              <a:lvl8pPr defTabSz="865188" fontAlgn="base">
                <a:spcBef>
                  <a:spcPct val="0"/>
                </a:spcBef>
                <a:spcAft>
                  <a:spcPct val="0"/>
                </a:spcAft>
                <a:defRPr sz="2400">
                  <a:solidFill>
                    <a:schemeClr val="tx1"/>
                  </a:solidFill>
                  <a:latin typeface="Times New Roman" panose="02020603050405020304" pitchFamily="18" charset="0"/>
                </a:defRPr>
              </a:lvl8pPr>
              <a:lvl9pPr defTabSz="865188" fontAlgn="base">
                <a:spcBef>
                  <a:spcPct val="0"/>
                </a:spcBef>
                <a:spcAft>
                  <a:spcPct val="0"/>
                </a:spcAft>
                <a:defRPr sz="2400">
                  <a:solidFill>
                    <a:schemeClr val="tx1"/>
                  </a:solidFill>
                  <a:latin typeface="Times New Roman" panose="02020603050405020304" pitchFamily="18" charset="0"/>
                </a:defRPr>
              </a:lvl9pPr>
            </a:lstStyle>
            <a:p>
              <a:pPr algn="ctr"/>
              <a:endParaRPr lang="en-US" altLang="en-US" sz="1000" dirty="0">
                <a:latin typeface="Arial" panose="020B0604020202020204" pitchFamily="34" charset="0"/>
              </a:endParaRPr>
            </a:p>
          </p:txBody>
        </p:sp>
        <p:sp>
          <p:nvSpPr>
            <p:cNvPr id="74" name="AutoShape 66"/>
            <p:cNvSpPr>
              <a:spLocks noChangeArrowheads="1"/>
            </p:cNvSpPr>
            <p:nvPr/>
          </p:nvSpPr>
          <p:spPr bwMode="gray">
            <a:xfrm>
              <a:off x="4832315" y="3569942"/>
              <a:ext cx="155575" cy="152400"/>
            </a:xfrm>
            <a:prstGeom prst="diamond">
              <a:avLst/>
            </a:prstGeom>
            <a:solidFill>
              <a:schemeClr val="accent2"/>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lvl1pPr algn="l" defTabSz="865188">
                <a:defRPr sz="2400">
                  <a:solidFill>
                    <a:schemeClr val="tx1"/>
                  </a:solidFill>
                  <a:latin typeface="Times New Roman" panose="02020603050405020304" pitchFamily="18" charset="0"/>
                </a:defRPr>
              </a:lvl1pPr>
              <a:lvl2pPr algn="l" defTabSz="865188">
                <a:defRPr sz="2400">
                  <a:solidFill>
                    <a:schemeClr val="tx1"/>
                  </a:solidFill>
                  <a:latin typeface="Times New Roman" panose="02020603050405020304" pitchFamily="18" charset="0"/>
                </a:defRPr>
              </a:lvl2pPr>
              <a:lvl3pPr algn="l" defTabSz="865188">
                <a:defRPr sz="2400">
                  <a:solidFill>
                    <a:schemeClr val="tx1"/>
                  </a:solidFill>
                  <a:latin typeface="Times New Roman" panose="02020603050405020304" pitchFamily="18" charset="0"/>
                </a:defRPr>
              </a:lvl3pPr>
              <a:lvl4pPr algn="l" defTabSz="865188">
                <a:defRPr sz="2400">
                  <a:solidFill>
                    <a:schemeClr val="tx1"/>
                  </a:solidFill>
                  <a:latin typeface="Times New Roman" panose="02020603050405020304" pitchFamily="18" charset="0"/>
                </a:defRPr>
              </a:lvl4pPr>
              <a:lvl5pPr algn="l" defTabSz="865188">
                <a:defRPr sz="2400">
                  <a:solidFill>
                    <a:schemeClr val="tx1"/>
                  </a:solidFill>
                  <a:latin typeface="Times New Roman" panose="02020603050405020304" pitchFamily="18" charset="0"/>
                </a:defRPr>
              </a:lvl5pPr>
              <a:lvl6pPr defTabSz="865188" fontAlgn="base">
                <a:spcBef>
                  <a:spcPct val="0"/>
                </a:spcBef>
                <a:spcAft>
                  <a:spcPct val="0"/>
                </a:spcAft>
                <a:defRPr sz="2400">
                  <a:solidFill>
                    <a:schemeClr val="tx1"/>
                  </a:solidFill>
                  <a:latin typeface="Times New Roman" panose="02020603050405020304" pitchFamily="18" charset="0"/>
                </a:defRPr>
              </a:lvl6pPr>
              <a:lvl7pPr defTabSz="865188" fontAlgn="base">
                <a:spcBef>
                  <a:spcPct val="0"/>
                </a:spcBef>
                <a:spcAft>
                  <a:spcPct val="0"/>
                </a:spcAft>
                <a:defRPr sz="2400">
                  <a:solidFill>
                    <a:schemeClr val="tx1"/>
                  </a:solidFill>
                  <a:latin typeface="Times New Roman" panose="02020603050405020304" pitchFamily="18" charset="0"/>
                </a:defRPr>
              </a:lvl7pPr>
              <a:lvl8pPr defTabSz="865188" fontAlgn="base">
                <a:spcBef>
                  <a:spcPct val="0"/>
                </a:spcBef>
                <a:spcAft>
                  <a:spcPct val="0"/>
                </a:spcAft>
                <a:defRPr sz="2400">
                  <a:solidFill>
                    <a:schemeClr val="tx1"/>
                  </a:solidFill>
                  <a:latin typeface="Times New Roman" panose="02020603050405020304" pitchFamily="18" charset="0"/>
                </a:defRPr>
              </a:lvl8pPr>
              <a:lvl9pPr defTabSz="865188" fontAlgn="base">
                <a:spcBef>
                  <a:spcPct val="0"/>
                </a:spcBef>
                <a:spcAft>
                  <a:spcPct val="0"/>
                </a:spcAft>
                <a:defRPr sz="2400">
                  <a:solidFill>
                    <a:schemeClr val="tx1"/>
                  </a:solidFill>
                  <a:latin typeface="Times New Roman" panose="02020603050405020304" pitchFamily="18" charset="0"/>
                </a:defRPr>
              </a:lvl9pPr>
            </a:lstStyle>
            <a:p>
              <a:pPr algn="ctr"/>
              <a:endParaRPr lang="en-US" altLang="en-US" sz="1000" dirty="0">
                <a:latin typeface="Arial" panose="020B0604020202020204" pitchFamily="34" charset="0"/>
              </a:endParaRPr>
            </a:p>
          </p:txBody>
        </p:sp>
        <p:sp>
          <p:nvSpPr>
            <p:cNvPr id="75" name="AutoShape 66"/>
            <p:cNvSpPr>
              <a:spLocks noChangeArrowheads="1"/>
            </p:cNvSpPr>
            <p:nvPr/>
          </p:nvSpPr>
          <p:spPr bwMode="gray">
            <a:xfrm>
              <a:off x="5781195" y="3569942"/>
              <a:ext cx="155575" cy="152400"/>
            </a:xfrm>
            <a:prstGeom prst="diamond">
              <a:avLst/>
            </a:prstGeom>
            <a:solidFill>
              <a:schemeClr val="accent2"/>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lvl1pPr algn="l" defTabSz="865188">
                <a:defRPr sz="2400">
                  <a:solidFill>
                    <a:schemeClr val="tx1"/>
                  </a:solidFill>
                  <a:latin typeface="Times New Roman" panose="02020603050405020304" pitchFamily="18" charset="0"/>
                </a:defRPr>
              </a:lvl1pPr>
              <a:lvl2pPr algn="l" defTabSz="865188">
                <a:defRPr sz="2400">
                  <a:solidFill>
                    <a:schemeClr val="tx1"/>
                  </a:solidFill>
                  <a:latin typeface="Times New Roman" panose="02020603050405020304" pitchFamily="18" charset="0"/>
                </a:defRPr>
              </a:lvl2pPr>
              <a:lvl3pPr algn="l" defTabSz="865188">
                <a:defRPr sz="2400">
                  <a:solidFill>
                    <a:schemeClr val="tx1"/>
                  </a:solidFill>
                  <a:latin typeface="Times New Roman" panose="02020603050405020304" pitchFamily="18" charset="0"/>
                </a:defRPr>
              </a:lvl3pPr>
              <a:lvl4pPr algn="l" defTabSz="865188">
                <a:defRPr sz="2400">
                  <a:solidFill>
                    <a:schemeClr val="tx1"/>
                  </a:solidFill>
                  <a:latin typeface="Times New Roman" panose="02020603050405020304" pitchFamily="18" charset="0"/>
                </a:defRPr>
              </a:lvl4pPr>
              <a:lvl5pPr algn="l" defTabSz="865188">
                <a:defRPr sz="2400">
                  <a:solidFill>
                    <a:schemeClr val="tx1"/>
                  </a:solidFill>
                  <a:latin typeface="Times New Roman" panose="02020603050405020304" pitchFamily="18" charset="0"/>
                </a:defRPr>
              </a:lvl5pPr>
              <a:lvl6pPr defTabSz="865188" fontAlgn="base">
                <a:spcBef>
                  <a:spcPct val="0"/>
                </a:spcBef>
                <a:spcAft>
                  <a:spcPct val="0"/>
                </a:spcAft>
                <a:defRPr sz="2400">
                  <a:solidFill>
                    <a:schemeClr val="tx1"/>
                  </a:solidFill>
                  <a:latin typeface="Times New Roman" panose="02020603050405020304" pitchFamily="18" charset="0"/>
                </a:defRPr>
              </a:lvl6pPr>
              <a:lvl7pPr defTabSz="865188" fontAlgn="base">
                <a:spcBef>
                  <a:spcPct val="0"/>
                </a:spcBef>
                <a:spcAft>
                  <a:spcPct val="0"/>
                </a:spcAft>
                <a:defRPr sz="2400">
                  <a:solidFill>
                    <a:schemeClr val="tx1"/>
                  </a:solidFill>
                  <a:latin typeface="Times New Roman" panose="02020603050405020304" pitchFamily="18" charset="0"/>
                </a:defRPr>
              </a:lvl7pPr>
              <a:lvl8pPr defTabSz="865188" fontAlgn="base">
                <a:spcBef>
                  <a:spcPct val="0"/>
                </a:spcBef>
                <a:spcAft>
                  <a:spcPct val="0"/>
                </a:spcAft>
                <a:defRPr sz="2400">
                  <a:solidFill>
                    <a:schemeClr val="tx1"/>
                  </a:solidFill>
                  <a:latin typeface="Times New Roman" panose="02020603050405020304" pitchFamily="18" charset="0"/>
                </a:defRPr>
              </a:lvl8pPr>
              <a:lvl9pPr defTabSz="865188" fontAlgn="base">
                <a:spcBef>
                  <a:spcPct val="0"/>
                </a:spcBef>
                <a:spcAft>
                  <a:spcPct val="0"/>
                </a:spcAft>
                <a:defRPr sz="2400">
                  <a:solidFill>
                    <a:schemeClr val="tx1"/>
                  </a:solidFill>
                  <a:latin typeface="Times New Roman" panose="02020603050405020304" pitchFamily="18" charset="0"/>
                </a:defRPr>
              </a:lvl9pPr>
            </a:lstStyle>
            <a:p>
              <a:pPr algn="ctr"/>
              <a:endParaRPr lang="en-US" altLang="en-US" sz="1000" dirty="0">
                <a:latin typeface="Arial" panose="020B0604020202020204" pitchFamily="34" charset="0"/>
              </a:endParaRPr>
            </a:p>
          </p:txBody>
        </p:sp>
        <p:sp>
          <p:nvSpPr>
            <p:cNvPr id="76" name="Rectangle 75"/>
            <p:cNvSpPr/>
            <p:nvPr/>
          </p:nvSpPr>
          <p:spPr>
            <a:xfrm>
              <a:off x="6655409" y="4504418"/>
              <a:ext cx="1324817" cy="253916"/>
            </a:xfrm>
            <a:prstGeom prst="rect">
              <a:avLst/>
            </a:prstGeom>
          </p:spPr>
          <p:txBody>
            <a:bodyPr wrap="square">
              <a:spAutoFit/>
            </a:bodyPr>
            <a:lstStyle/>
            <a:p>
              <a:r>
                <a:rPr lang="en-US" sz="1050" b="1" dirty="0">
                  <a:cs typeface="Arial" charset="0"/>
                </a:rPr>
                <a:t>Generic Market</a:t>
              </a:r>
            </a:p>
          </p:txBody>
        </p:sp>
      </p:grpSp>
      <p:cxnSp>
        <p:nvCxnSpPr>
          <p:cNvPr id="77" name="Straight Arrow Connector 76"/>
          <p:cNvCxnSpPr/>
          <p:nvPr/>
        </p:nvCxnSpPr>
        <p:spPr>
          <a:xfrm>
            <a:off x="9080663" y="2875992"/>
            <a:ext cx="0" cy="2539488"/>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rot="5400000">
            <a:off x="8009336" y="3910651"/>
            <a:ext cx="2501782" cy="384721"/>
          </a:xfrm>
          <a:prstGeom prst="rect">
            <a:avLst/>
          </a:prstGeom>
        </p:spPr>
        <p:txBody>
          <a:bodyPr wrap="none">
            <a:spAutoFit/>
          </a:bodyPr>
          <a:lstStyle/>
          <a:p>
            <a:r>
              <a:rPr lang="en-US" altLang="en-US" b="1" dirty="0">
                <a:solidFill>
                  <a:schemeClr val="accent3">
                    <a:lumMod val="75000"/>
                  </a:schemeClr>
                </a:solidFill>
              </a:rPr>
              <a:t>Prescription Drug Price</a:t>
            </a:r>
            <a:endParaRPr lang="en-US" dirty="0">
              <a:solidFill>
                <a:schemeClr val="accent3">
                  <a:lumMod val="75000"/>
                </a:schemeClr>
              </a:solidFill>
            </a:endParaRPr>
          </a:p>
        </p:txBody>
      </p:sp>
      <p:sp>
        <p:nvSpPr>
          <p:cNvPr id="79" name="Rectangle 78"/>
          <p:cNvSpPr/>
          <p:nvPr/>
        </p:nvSpPr>
        <p:spPr>
          <a:xfrm>
            <a:off x="6565900" y="2943909"/>
            <a:ext cx="2093986" cy="923330"/>
          </a:xfrm>
          <a:prstGeom prst="rect">
            <a:avLst/>
          </a:prstGeom>
          <a:solidFill>
            <a:schemeClr val="bg1"/>
          </a:solidFill>
        </p:spPr>
        <p:txBody>
          <a:bodyPr wrap="square">
            <a:spAutoFit/>
          </a:bodyPr>
          <a:lstStyle/>
          <a:p>
            <a:pPr lvl="0"/>
            <a:r>
              <a:rPr lang="en-US" sz="1800" b="1" dirty="0">
                <a:solidFill>
                  <a:schemeClr val="accent1"/>
                </a:solidFill>
                <a:latin typeface="Calibri" panose="020F0502020204030204" pitchFamily="34" charset="0"/>
                <a:cs typeface="Times New Roman" panose="02020603050405020304" pitchFamily="18" charset="0"/>
              </a:rPr>
              <a:t>…paves the way for low cost generics to enter the market </a:t>
            </a:r>
            <a:endParaRPr lang="en-US" sz="1800" b="1" dirty="0">
              <a:solidFill>
                <a:schemeClr val="accent1"/>
              </a:solidFill>
            </a:endParaRPr>
          </a:p>
        </p:txBody>
      </p:sp>
      <p:grpSp>
        <p:nvGrpSpPr>
          <p:cNvPr id="80" name="Group 79"/>
          <p:cNvGrpSpPr/>
          <p:nvPr/>
        </p:nvGrpSpPr>
        <p:grpSpPr>
          <a:xfrm>
            <a:off x="6876973" y="2268804"/>
            <a:ext cx="1488716" cy="757775"/>
            <a:chOff x="701436" y="1104882"/>
            <a:chExt cx="1488716" cy="757775"/>
          </a:xfrm>
        </p:grpSpPr>
        <p:sp>
          <p:nvSpPr>
            <p:cNvPr id="81" name="Rectangle 80"/>
            <p:cNvSpPr/>
            <p:nvPr/>
          </p:nvSpPr>
          <p:spPr>
            <a:xfrm>
              <a:off x="701436" y="1104882"/>
              <a:ext cx="1488716" cy="7577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p:cNvGrpSpPr/>
            <p:nvPr/>
          </p:nvGrpSpPr>
          <p:grpSpPr>
            <a:xfrm>
              <a:off x="883998" y="1147225"/>
              <a:ext cx="1139825" cy="650875"/>
              <a:chOff x="3432175" y="3200400"/>
              <a:chExt cx="1139825" cy="650875"/>
            </a:xfrm>
          </p:grpSpPr>
          <p:sp>
            <p:nvSpPr>
              <p:cNvPr id="83" name="Freeform 5"/>
              <p:cNvSpPr>
                <a:spLocks/>
              </p:cNvSpPr>
              <p:nvPr/>
            </p:nvSpPr>
            <p:spPr bwMode="gray">
              <a:xfrm>
                <a:off x="3432175" y="3276600"/>
                <a:ext cx="174625" cy="574675"/>
              </a:xfrm>
              <a:custGeom>
                <a:avLst/>
                <a:gdLst/>
                <a:ahLst/>
                <a:cxnLst>
                  <a:cxn ang="0">
                    <a:pos x="0" y="40"/>
                  </a:cxn>
                  <a:cxn ang="0">
                    <a:pos x="0" y="40"/>
                  </a:cxn>
                  <a:cxn ang="0">
                    <a:pos x="110" y="0"/>
                  </a:cxn>
                  <a:cxn ang="0">
                    <a:pos x="110" y="362"/>
                  </a:cxn>
                  <a:cxn ang="0">
                    <a:pos x="0" y="362"/>
                  </a:cxn>
                  <a:cxn ang="0">
                    <a:pos x="0" y="40"/>
                  </a:cxn>
                  <a:cxn ang="0">
                    <a:pos x="0" y="40"/>
                  </a:cxn>
                </a:cxnLst>
                <a:rect l="0" t="0" r="r" b="b"/>
                <a:pathLst>
                  <a:path w="110" h="362">
                    <a:moveTo>
                      <a:pt x="0" y="40"/>
                    </a:moveTo>
                    <a:lnTo>
                      <a:pt x="0" y="40"/>
                    </a:lnTo>
                    <a:lnTo>
                      <a:pt x="110" y="0"/>
                    </a:lnTo>
                    <a:lnTo>
                      <a:pt x="110" y="362"/>
                    </a:lnTo>
                    <a:lnTo>
                      <a:pt x="0" y="362"/>
                    </a:lnTo>
                    <a:lnTo>
                      <a:pt x="0" y="40"/>
                    </a:lnTo>
                    <a:lnTo>
                      <a:pt x="0" y="40"/>
                    </a:lnTo>
                    <a:close/>
                  </a:path>
                </a:pathLst>
              </a:custGeom>
              <a:solidFill>
                <a:srgbClr val="2B7DC7"/>
              </a:solidFill>
              <a:ln w="9525">
                <a:noFill/>
                <a:round/>
                <a:headEnd/>
                <a:tailEnd/>
              </a:ln>
            </p:spPr>
            <p:txBody>
              <a:bodyPr/>
              <a:lstStyle/>
              <a:p>
                <a:endParaRPr lang="en-US" dirty="0"/>
              </a:p>
            </p:txBody>
          </p:sp>
          <p:sp>
            <p:nvSpPr>
              <p:cNvPr id="84" name="Freeform 6"/>
              <p:cNvSpPr>
                <a:spLocks/>
              </p:cNvSpPr>
              <p:nvPr/>
            </p:nvSpPr>
            <p:spPr bwMode="gray">
              <a:xfrm>
                <a:off x="3432175" y="3276600"/>
                <a:ext cx="174625" cy="574675"/>
              </a:xfrm>
              <a:custGeom>
                <a:avLst/>
                <a:gdLst/>
                <a:ahLst/>
                <a:cxnLst>
                  <a:cxn ang="0">
                    <a:pos x="0" y="40"/>
                  </a:cxn>
                  <a:cxn ang="0">
                    <a:pos x="0" y="40"/>
                  </a:cxn>
                  <a:cxn ang="0">
                    <a:pos x="110" y="0"/>
                  </a:cxn>
                  <a:cxn ang="0">
                    <a:pos x="110" y="362"/>
                  </a:cxn>
                  <a:cxn ang="0">
                    <a:pos x="0" y="362"/>
                  </a:cxn>
                  <a:cxn ang="0">
                    <a:pos x="0" y="40"/>
                  </a:cxn>
                  <a:cxn ang="0">
                    <a:pos x="0" y="40"/>
                  </a:cxn>
                </a:cxnLst>
                <a:rect l="0" t="0" r="r" b="b"/>
                <a:pathLst>
                  <a:path w="110" h="362">
                    <a:moveTo>
                      <a:pt x="0" y="40"/>
                    </a:moveTo>
                    <a:lnTo>
                      <a:pt x="0" y="40"/>
                    </a:lnTo>
                    <a:lnTo>
                      <a:pt x="110" y="0"/>
                    </a:lnTo>
                    <a:lnTo>
                      <a:pt x="110" y="362"/>
                    </a:lnTo>
                    <a:lnTo>
                      <a:pt x="0" y="362"/>
                    </a:lnTo>
                    <a:lnTo>
                      <a:pt x="0" y="40"/>
                    </a:lnTo>
                    <a:lnTo>
                      <a:pt x="0" y="40"/>
                    </a:lnTo>
                  </a:path>
                </a:pathLst>
              </a:custGeom>
              <a:solidFill>
                <a:srgbClr val="006672"/>
              </a:solidFill>
              <a:ln w="9525">
                <a:noFill/>
                <a:round/>
                <a:headEnd/>
                <a:tailEnd/>
              </a:ln>
            </p:spPr>
            <p:txBody>
              <a:bodyPr/>
              <a:lstStyle/>
              <a:p>
                <a:endParaRPr lang="en-US" dirty="0"/>
              </a:p>
            </p:txBody>
          </p:sp>
          <p:sp>
            <p:nvSpPr>
              <p:cNvPr id="85" name="Freeform 7"/>
              <p:cNvSpPr>
                <a:spLocks/>
              </p:cNvSpPr>
              <p:nvPr/>
            </p:nvSpPr>
            <p:spPr bwMode="gray">
              <a:xfrm>
                <a:off x="3663950" y="3200400"/>
                <a:ext cx="908050" cy="650875"/>
              </a:xfrm>
              <a:custGeom>
                <a:avLst/>
                <a:gdLst/>
                <a:ahLst/>
                <a:cxnLst>
                  <a:cxn ang="0">
                    <a:pos x="85" y="134"/>
                  </a:cxn>
                  <a:cxn ang="0">
                    <a:pos x="85" y="134"/>
                  </a:cxn>
                  <a:cxn ang="0">
                    <a:pos x="145" y="134"/>
                  </a:cxn>
                  <a:cxn ang="0">
                    <a:pos x="145" y="410"/>
                  </a:cxn>
                  <a:cxn ang="0">
                    <a:pos x="572" y="410"/>
                  </a:cxn>
                  <a:cxn ang="0">
                    <a:pos x="572" y="226"/>
                  </a:cxn>
                  <a:cxn ang="0">
                    <a:pos x="293" y="0"/>
                  </a:cxn>
                  <a:cxn ang="0">
                    <a:pos x="63" y="84"/>
                  </a:cxn>
                  <a:cxn ang="0">
                    <a:pos x="63" y="142"/>
                  </a:cxn>
                  <a:cxn ang="0">
                    <a:pos x="0" y="164"/>
                  </a:cxn>
                  <a:cxn ang="0">
                    <a:pos x="0" y="410"/>
                  </a:cxn>
                  <a:cxn ang="0">
                    <a:pos x="85" y="410"/>
                  </a:cxn>
                  <a:cxn ang="0">
                    <a:pos x="85" y="134"/>
                  </a:cxn>
                  <a:cxn ang="0">
                    <a:pos x="85" y="134"/>
                  </a:cxn>
                </a:cxnLst>
                <a:rect l="0" t="0" r="r" b="b"/>
                <a:pathLst>
                  <a:path w="572" h="410">
                    <a:moveTo>
                      <a:pt x="85" y="134"/>
                    </a:moveTo>
                    <a:lnTo>
                      <a:pt x="85" y="134"/>
                    </a:lnTo>
                    <a:lnTo>
                      <a:pt x="145" y="134"/>
                    </a:lnTo>
                    <a:lnTo>
                      <a:pt x="145" y="410"/>
                    </a:lnTo>
                    <a:lnTo>
                      <a:pt x="572" y="410"/>
                    </a:lnTo>
                    <a:lnTo>
                      <a:pt x="572" y="226"/>
                    </a:lnTo>
                    <a:lnTo>
                      <a:pt x="293" y="0"/>
                    </a:lnTo>
                    <a:lnTo>
                      <a:pt x="63" y="84"/>
                    </a:lnTo>
                    <a:lnTo>
                      <a:pt x="63" y="142"/>
                    </a:lnTo>
                    <a:lnTo>
                      <a:pt x="0" y="164"/>
                    </a:lnTo>
                    <a:lnTo>
                      <a:pt x="0" y="410"/>
                    </a:lnTo>
                    <a:lnTo>
                      <a:pt x="85" y="410"/>
                    </a:lnTo>
                    <a:lnTo>
                      <a:pt x="85" y="134"/>
                    </a:lnTo>
                    <a:lnTo>
                      <a:pt x="85" y="134"/>
                    </a:lnTo>
                    <a:close/>
                  </a:path>
                </a:pathLst>
              </a:custGeom>
              <a:solidFill>
                <a:srgbClr val="006672"/>
              </a:solidFill>
              <a:ln w="9525">
                <a:noFill/>
                <a:round/>
                <a:headEnd/>
                <a:tailEnd/>
              </a:ln>
            </p:spPr>
            <p:txBody>
              <a:bodyPr/>
              <a:lstStyle/>
              <a:p>
                <a:endParaRPr lang="en-US" dirty="0"/>
              </a:p>
            </p:txBody>
          </p:sp>
          <p:sp>
            <p:nvSpPr>
              <p:cNvPr id="86" name="Freeform 8"/>
              <p:cNvSpPr>
                <a:spLocks/>
              </p:cNvSpPr>
              <p:nvPr/>
            </p:nvSpPr>
            <p:spPr bwMode="gray">
              <a:xfrm>
                <a:off x="4179888" y="3740150"/>
                <a:ext cx="350838" cy="63500"/>
              </a:xfrm>
              <a:custGeom>
                <a:avLst/>
                <a:gdLst/>
                <a:ahLst/>
                <a:cxnLst>
                  <a:cxn ang="0">
                    <a:pos x="0" y="40"/>
                  </a:cxn>
                  <a:cxn ang="0">
                    <a:pos x="0" y="40"/>
                  </a:cxn>
                  <a:cxn ang="0">
                    <a:pos x="0" y="0"/>
                  </a:cxn>
                  <a:cxn ang="0">
                    <a:pos x="221" y="16"/>
                  </a:cxn>
                  <a:cxn ang="0">
                    <a:pos x="221" y="40"/>
                  </a:cxn>
                  <a:cxn ang="0">
                    <a:pos x="0" y="40"/>
                  </a:cxn>
                  <a:cxn ang="0">
                    <a:pos x="0" y="40"/>
                  </a:cxn>
                </a:cxnLst>
                <a:rect l="0" t="0" r="r" b="b"/>
                <a:pathLst>
                  <a:path w="221" h="40">
                    <a:moveTo>
                      <a:pt x="0" y="40"/>
                    </a:moveTo>
                    <a:lnTo>
                      <a:pt x="0" y="40"/>
                    </a:lnTo>
                    <a:lnTo>
                      <a:pt x="0" y="0"/>
                    </a:lnTo>
                    <a:lnTo>
                      <a:pt x="221" y="16"/>
                    </a:lnTo>
                    <a:lnTo>
                      <a:pt x="221" y="40"/>
                    </a:lnTo>
                    <a:lnTo>
                      <a:pt x="0" y="40"/>
                    </a:lnTo>
                    <a:lnTo>
                      <a:pt x="0" y="40"/>
                    </a:lnTo>
                    <a:close/>
                  </a:path>
                </a:pathLst>
              </a:custGeom>
              <a:solidFill>
                <a:schemeClr val="bg1"/>
              </a:solidFill>
              <a:ln w="9525">
                <a:noFill/>
                <a:round/>
                <a:headEnd/>
                <a:tailEnd/>
              </a:ln>
            </p:spPr>
            <p:txBody>
              <a:bodyPr/>
              <a:lstStyle/>
              <a:p>
                <a:endParaRPr lang="en-US" dirty="0"/>
              </a:p>
            </p:txBody>
          </p:sp>
          <p:sp>
            <p:nvSpPr>
              <p:cNvPr id="87" name="Freeform 9"/>
              <p:cNvSpPr>
                <a:spLocks/>
              </p:cNvSpPr>
              <p:nvPr/>
            </p:nvSpPr>
            <p:spPr bwMode="gray">
              <a:xfrm>
                <a:off x="4179888" y="3740150"/>
                <a:ext cx="350838" cy="63500"/>
              </a:xfrm>
              <a:custGeom>
                <a:avLst/>
                <a:gdLst/>
                <a:ahLst/>
                <a:cxnLst>
                  <a:cxn ang="0">
                    <a:pos x="0" y="40"/>
                  </a:cxn>
                  <a:cxn ang="0">
                    <a:pos x="0" y="40"/>
                  </a:cxn>
                  <a:cxn ang="0">
                    <a:pos x="0" y="0"/>
                  </a:cxn>
                  <a:cxn ang="0">
                    <a:pos x="221" y="16"/>
                  </a:cxn>
                  <a:cxn ang="0">
                    <a:pos x="221" y="40"/>
                  </a:cxn>
                  <a:cxn ang="0">
                    <a:pos x="0" y="40"/>
                  </a:cxn>
                  <a:cxn ang="0">
                    <a:pos x="0" y="40"/>
                  </a:cxn>
                </a:cxnLst>
                <a:rect l="0" t="0" r="r" b="b"/>
                <a:pathLst>
                  <a:path w="221" h="40">
                    <a:moveTo>
                      <a:pt x="0" y="40"/>
                    </a:moveTo>
                    <a:lnTo>
                      <a:pt x="0" y="40"/>
                    </a:lnTo>
                    <a:lnTo>
                      <a:pt x="0" y="0"/>
                    </a:lnTo>
                    <a:lnTo>
                      <a:pt x="221" y="16"/>
                    </a:lnTo>
                    <a:lnTo>
                      <a:pt x="221" y="40"/>
                    </a:lnTo>
                    <a:lnTo>
                      <a:pt x="0" y="40"/>
                    </a:lnTo>
                    <a:lnTo>
                      <a:pt x="0" y="40"/>
                    </a:lnTo>
                  </a:path>
                </a:pathLst>
              </a:custGeom>
              <a:solidFill>
                <a:schemeClr val="bg1"/>
              </a:solidFill>
              <a:ln w="9525">
                <a:noFill/>
                <a:round/>
                <a:headEnd/>
                <a:tailEnd/>
              </a:ln>
            </p:spPr>
            <p:txBody>
              <a:bodyPr/>
              <a:lstStyle/>
              <a:p>
                <a:endParaRPr lang="en-US" dirty="0"/>
              </a:p>
            </p:txBody>
          </p:sp>
          <p:sp>
            <p:nvSpPr>
              <p:cNvPr id="88" name="Freeform 10"/>
              <p:cNvSpPr>
                <a:spLocks/>
              </p:cNvSpPr>
              <p:nvPr/>
            </p:nvSpPr>
            <p:spPr bwMode="gray">
              <a:xfrm>
                <a:off x="4179888" y="3489325"/>
                <a:ext cx="350838" cy="177800"/>
              </a:xfrm>
              <a:custGeom>
                <a:avLst/>
                <a:gdLst/>
                <a:ahLst/>
                <a:cxnLst>
                  <a:cxn ang="0">
                    <a:pos x="0" y="0"/>
                  </a:cxn>
                  <a:cxn ang="0">
                    <a:pos x="0" y="0"/>
                  </a:cxn>
                  <a:cxn ang="0">
                    <a:pos x="0" y="58"/>
                  </a:cxn>
                  <a:cxn ang="0">
                    <a:pos x="221" y="112"/>
                  </a:cxn>
                  <a:cxn ang="0">
                    <a:pos x="221" y="86"/>
                  </a:cxn>
                  <a:cxn ang="0">
                    <a:pos x="0" y="0"/>
                  </a:cxn>
                  <a:cxn ang="0">
                    <a:pos x="0" y="0"/>
                  </a:cxn>
                </a:cxnLst>
                <a:rect l="0" t="0" r="r" b="b"/>
                <a:pathLst>
                  <a:path w="221" h="112">
                    <a:moveTo>
                      <a:pt x="0" y="0"/>
                    </a:moveTo>
                    <a:lnTo>
                      <a:pt x="0" y="0"/>
                    </a:lnTo>
                    <a:lnTo>
                      <a:pt x="0" y="58"/>
                    </a:lnTo>
                    <a:lnTo>
                      <a:pt x="221" y="112"/>
                    </a:lnTo>
                    <a:lnTo>
                      <a:pt x="221" y="86"/>
                    </a:lnTo>
                    <a:lnTo>
                      <a:pt x="0" y="0"/>
                    </a:lnTo>
                    <a:lnTo>
                      <a:pt x="0" y="0"/>
                    </a:lnTo>
                    <a:close/>
                  </a:path>
                </a:pathLst>
              </a:custGeom>
              <a:solidFill>
                <a:schemeClr val="bg1"/>
              </a:solidFill>
              <a:ln w="9525">
                <a:noFill/>
                <a:round/>
                <a:headEnd/>
                <a:tailEnd/>
              </a:ln>
            </p:spPr>
            <p:txBody>
              <a:bodyPr/>
              <a:lstStyle/>
              <a:p>
                <a:endParaRPr lang="en-US" dirty="0"/>
              </a:p>
            </p:txBody>
          </p:sp>
          <p:sp>
            <p:nvSpPr>
              <p:cNvPr id="89" name="Freeform 11"/>
              <p:cNvSpPr>
                <a:spLocks/>
              </p:cNvSpPr>
              <p:nvPr/>
            </p:nvSpPr>
            <p:spPr bwMode="gray">
              <a:xfrm>
                <a:off x="4179888" y="3489325"/>
                <a:ext cx="350838" cy="177800"/>
              </a:xfrm>
              <a:custGeom>
                <a:avLst/>
                <a:gdLst/>
                <a:ahLst/>
                <a:cxnLst>
                  <a:cxn ang="0">
                    <a:pos x="0" y="0"/>
                  </a:cxn>
                  <a:cxn ang="0">
                    <a:pos x="0" y="0"/>
                  </a:cxn>
                  <a:cxn ang="0">
                    <a:pos x="0" y="58"/>
                  </a:cxn>
                  <a:cxn ang="0">
                    <a:pos x="221" y="112"/>
                  </a:cxn>
                  <a:cxn ang="0">
                    <a:pos x="221" y="86"/>
                  </a:cxn>
                  <a:cxn ang="0">
                    <a:pos x="0" y="0"/>
                  </a:cxn>
                  <a:cxn ang="0">
                    <a:pos x="0" y="0"/>
                  </a:cxn>
                </a:cxnLst>
                <a:rect l="0" t="0" r="r" b="b"/>
                <a:pathLst>
                  <a:path w="221" h="112">
                    <a:moveTo>
                      <a:pt x="0" y="0"/>
                    </a:moveTo>
                    <a:lnTo>
                      <a:pt x="0" y="0"/>
                    </a:lnTo>
                    <a:lnTo>
                      <a:pt x="0" y="58"/>
                    </a:lnTo>
                    <a:lnTo>
                      <a:pt x="221" y="112"/>
                    </a:lnTo>
                    <a:lnTo>
                      <a:pt x="221" y="86"/>
                    </a:lnTo>
                    <a:lnTo>
                      <a:pt x="0" y="0"/>
                    </a:lnTo>
                    <a:lnTo>
                      <a:pt x="0" y="0"/>
                    </a:lnTo>
                  </a:path>
                </a:pathLst>
              </a:custGeom>
              <a:solidFill>
                <a:schemeClr val="bg1"/>
              </a:solidFill>
              <a:ln w="9525">
                <a:noFill/>
                <a:round/>
                <a:headEnd/>
                <a:tailEnd/>
              </a:ln>
            </p:spPr>
            <p:txBody>
              <a:bodyPr/>
              <a:lstStyle/>
              <a:p>
                <a:endParaRPr lang="en-US" dirty="0"/>
              </a:p>
            </p:txBody>
          </p:sp>
          <p:sp>
            <p:nvSpPr>
              <p:cNvPr id="90" name="Freeform 12"/>
              <p:cNvSpPr>
                <a:spLocks/>
              </p:cNvSpPr>
              <p:nvPr/>
            </p:nvSpPr>
            <p:spPr bwMode="gray">
              <a:xfrm>
                <a:off x="4179888" y="3333750"/>
                <a:ext cx="350838" cy="266700"/>
              </a:xfrm>
              <a:custGeom>
                <a:avLst/>
                <a:gdLst/>
                <a:ahLst/>
                <a:cxnLst>
                  <a:cxn ang="0">
                    <a:pos x="0" y="0"/>
                  </a:cxn>
                  <a:cxn ang="0">
                    <a:pos x="0" y="0"/>
                  </a:cxn>
                  <a:cxn ang="0">
                    <a:pos x="221" y="150"/>
                  </a:cxn>
                  <a:cxn ang="0">
                    <a:pos x="221" y="168"/>
                  </a:cxn>
                  <a:cxn ang="0">
                    <a:pos x="0" y="70"/>
                  </a:cxn>
                  <a:cxn ang="0">
                    <a:pos x="0" y="0"/>
                  </a:cxn>
                  <a:cxn ang="0">
                    <a:pos x="0" y="0"/>
                  </a:cxn>
                </a:cxnLst>
                <a:rect l="0" t="0" r="r" b="b"/>
                <a:pathLst>
                  <a:path w="221" h="168">
                    <a:moveTo>
                      <a:pt x="0" y="0"/>
                    </a:moveTo>
                    <a:lnTo>
                      <a:pt x="0" y="0"/>
                    </a:lnTo>
                    <a:lnTo>
                      <a:pt x="221" y="150"/>
                    </a:lnTo>
                    <a:lnTo>
                      <a:pt x="221" y="168"/>
                    </a:lnTo>
                    <a:lnTo>
                      <a:pt x="0" y="70"/>
                    </a:lnTo>
                    <a:lnTo>
                      <a:pt x="0" y="0"/>
                    </a:lnTo>
                    <a:lnTo>
                      <a:pt x="0" y="0"/>
                    </a:lnTo>
                    <a:close/>
                  </a:path>
                </a:pathLst>
              </a:custGeom>
              <a:solidFill>
                <a:schemeClr val="bg1"/>
              </a:solidFill>
              <a:ln w="9525">
                <a:noFill/>
                <a:round/>
                <a:headEnd/>
                <a:tailEnd/>
              </a:ln>
            </p:spPr>
            <p:txBody>
              <a:bodyPr/>
              <a:lstStyle/>
              <a:p>
                <a:endParaRPr lang="en-US" dirty="0"/>
              </a:p>
            </p:txBody>
          </p:sp>
          <p:sp>
            <p:nvSpPr>
              <p:cNvPr id="91" name="Freeform 13"/>
              <p:cNvSpPr>
                <a:spLocks/>
              </p:cNvSpPr>
              <p:nvPr/>
            </p:nvSpPr>
            <p:spPr bwMode="gray">
              <a:xfrm>
                <a:off x="4179888" y="3333750"/>
                <a:ext cx="350838" cy="266700"/>
              </a:xfrm>
              <a:custGeom>
                <a:avLst/>
                <a:gdLst/>
                <a:ahLst/>
                <a:cxnLst>
                  <a:cxn ang="0">
                    <a:pos x="0" y="0"/>
                  </a:cxn>
                  <a:cxn ang="0">
                    <a:pos x="0" y="0"/>
                  </a:cxn>
                  <a:cxn ang="0">
                    <a:pos x="221" y="150"/>
                  </a:cxn>
                  <a:cxn ang="0">
                    <a:pos x="221" y="168"/>
                  </a:cxn>
                  <a:cxn ang="0">
                    <a:pos x="0" y="70"/>
                  </a:cxn>
                  <a:cxn ang="0">
                    <a:pos x="0" y="0"/>
                  </a:cxn>
                  <a:cxn ang="0">
                    <a:pos x="0" y="0"/>
                  </a:cxn>
                </a:cxnLst>
                <a:rect l="0" t="0" r="r" b="b"/>
                <a:pathLst>
                  <a:path w="221" h="168">
                    <a:moveTo>
                      <a:pt x="0" y="0"/>
                    </a:moveTo>
                    <a:lnTo>
                      <a:pt x="0" y="0"/>
                    </a:lnTo>
                    <a:lnTo>
                      <a:pt x="221" y="150"/>
                    </a:lnTo>
                    <a:lnTo>
                      <a:pt x="221" y="168"/>
                    </a:lnTo>
                    <a:lnTo>
                      <a:pt x="0" y="70"/>
                    </a:lnTo>
                    <a:lnTo>
                      <a:pt x="0" y="0"/>
                    </a:lnTo>
                    <a:lnTo>
                      <a:pt x="0" y="0"/>
                    </a:lnTo>
                  </a:path>
                </a:pathLst>
              </a:custGeom>
              <a:solidFill>
                <a:schemeClr val="bg1"/>
              </a:solidFill>
              <a:ln w="9525">
                <a:noFill/>
                <a:round/>
                <a:headEnd/>
                <a:tailEnd/>
              </a:ln>
            </p:spPr>
            <p:txBody>
              <a:bodyPr/>
              <a:lstStyle/>
              <a:p>
                <a:endParaRPr lang="en-US" dirty="0"/>
              </a:p>
            </p:txBody>
          </p:sp>
          <p:sp>
            <p:nvSpPr>
              <p:cNvPr id="92" name="Freeform 14"/>
              <p:cNvSpPr>
                <a:spLocks/>
              </p:cNvSpPr>
              <p:nvPr/>
            </p:nvSpPr>
            <p:spPr bwMode="gray">
              <a:xfrm>
                <a:off x="4179888" y="3625850"/>
                <a:ext cx="350838" cy="114300"/>
              </a:xfrm>
              <a:custGeom>
                <a:avLst/>
                <a:gdLst/>
                <a:ahLst/>
                <a:cxnLst>
                  <a:cxn ang="0">
                    <a:pos x="0" y="0"/>
                  </a:cxn>
                  <a:cxn ang="0">
                    <a:pos x="0" y="0"/>
                  </a:cxn>
                  <a:cxn ang="0">
                    <a:pos x="221" y="42"/>
                  </a:cxn>
                  <a:cxn ang="0">
                    <a:pos x="221" y="72"/>
                  </a:cxn>
                  <a:cxn ang="0">
                    <a:pos x="0" y="42"/>
                  </a:cxn>
                  <a:cxn ang="0">
                    <a:pos x="0" y="0"/>
                  </a:cxn>
                  <a:cxn ang="0">
                    <a:pos x="0" y="0"/>
                  </a:cxn>
                </a:cxnLst>
                <a:rect l="0" t="0" r="r" b="b"/>
                <a:pathLst>
                  <a:path w="221" h="72">
                    <a:moveTo>
                      <a:pt x="0" y="0"/>
                    </a:moveTo>
                    <a:lnTo>
                      <a:pt x="0" y="0"/>
                    </a:lnTo>
                    <a:lnTo>
                      <a:pt x="221" y="42"/>
                    </a:lnTo>
                    <a:lnTo>
                      <a:pt x="221" y="72"/>
                    </a:lnTo>
                    <a:lnTo>
                      <a:pt x="0" y="42"/>
                    </a:lnTo>
                    <a:lnTo>
                      <a:pt x="0" y="0"/>
                    </a:lnTo>
                    <a:lnTo>
                      <a:pt x="0" y="0"/>
                    </a:lnTo>
                    <a:close/>
                  </a:path>
                </a:pathLst>
              </a:custGeom>
              <a:solidFill>
                <a:schemeClr val="bg1"/>
              </a:solidFill>
              <a:ln w="9525">
                <a:noFill/>
                <a:round/>
                <a:headEnd/>
                <a:tailEnd/>
              </a:ln>
            </p:spPr>
            <p:txBody>
              <a:bodyPr/>
              <a:lstStyle/>
              <a:p>
                <a:endParaRPr lang="en-US" dirty="0"/>
              </a:p>
            </p:txBody>
          </p:sp>
          <p:sp>
            <p:nvSpPr>
              <p:cNvPr id="93" name="Freeform 15"/>
              <p:cNvSpPr>
                <a:spLocks/>
              </p:cNvSpPr>
              <p:nvPr/>
            </p:nvSpPr>
            <p:spPr bwMode="gray">
              <a:xfrm>
                <a:off x="4179888" y="3625850"/>
                <a:ext cx="350838" cy="114300"/>
              </a:xfrm>
              <a:custGeom>
                <a:avLst/>
                <a:gdLst/>
                <a:ahLst/>
                <a:cxnLst>
                  <a:cxn ang="0">
                    <a:pos x="0" y="0"/>
                  </a:cxn>
                  <a:cxn ang="0">
                    <a:pos x="0" y="0"/>
                  </a:cxn>
                  <a:cxn ang="0">
                    <a:pos x="221" y="42"/>
                  </a:cxn>
                  <a:cxn ang="0">
                    <a:pos x="221" y="72"/>
                  </a:cxn>
                  <a:cxn ang="0">
                    <a:pos x="0" y="42"/>
                  </a:cxn>
                  <a:cxn ang="0">
                    <a:pos x="0" y="0"/>
                  </a:cxn>
                  <a:cxn ang="0">
                    <a:pos x="0" y="0"/>
                  </a:cxn>
                </a:cxnLst>
                <a:rect l="0" t="0" r="r" b="b"/>
                <a:pathLst>
                  <a:path w="221" h="72">
                    <a:moveTo>
                      <a:pt x="0" y="0"/>
                    </a:moveTo>
                    <a:lnTo>
                      <a:pt x="0" y="0"/>
                    </a:lnTo>
                    <a:lnTo>
                      <a:pt x="221" y="42"/>
                    </a:lnTo>
                    <a:lnTo>
                      <a:pt x="221" y="72"/>
                    </a:lnTo>
                    <a:lnTo>
                      <a:pt x="0" y="42"/>
                    </a:lnTo>
                    <a:lnTo>
                      <a:pt x="0" y="0"/>
                    </a:lnTo>
                    <a:lnTo>
                      <a:pt x="0" y="0"/>
                    </a:lnTo>
                  </a:path>
                </a:pathLst>
              </a:custGeom>
              <a:solidFill>
                <a:schemeClr val="bg1"/>
              </a:solidFill>
              <a:ln w="9525">
                <a:noFill/>
                <a:round/>
                <a:headEnd/>
                <a:tailEnd/>
              </a:ln>
            </p:spPr>
            <p:txBody>
              <a:bodyPr/>
              <a:lstStyle/>
              <a:p>
                <a:endParaRPr lang="en-US" dirty="0"/>
              </a:p>
            </p:txBody>
          </p:sp>
        </p:grpSp>
      </p:grpSp>
    </p:spTree>
    <p:extLst>
      <p:ext uri="{BB962C8B-B14F-4D97-AF65-F5344CB8AC3E}">
        <p14:creationId xmlns:p14="http://schemas.microsoft.com/office/powerpoint/2010/main" val="2878640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22362399"/>
              </p:ext>
            </p:extLst>
          </p:nvPr>
        </p:nvGraphicFramePr>
        <p:xfrm>
          <a:off x="-990600" y="174287"/>
          <a:ext cx="9448800" cy="575159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1"/>
          </p:nvPr>
        </p:nvSpPr>
        <p:spPr>
          <a:xfrm>
            <a:off x="533400" y="417877"/>
            <a:ext cx="8648700" cy="735013"/>
          </a:xfrm>
        </p:spPr>
        <p:txBody>
          <a:bodyPr/>
          <a:lstStyle/>
          <a:p>
            <a:r>
              <a:rPr lang="en-US" sz="2400" b="0" dirty="0"/>
              <a:t>Promoting safe and effective bio-</a:t>
            </a:r>
            <a:r>
              <a:rPr lang="en-US" sz="2400" b="0" dirty="0" err="1"/>
              <a:t>similars</a:t>
            </a:r>
            <a:r>
              <a:rPr lang="en-US" sz="2400" b="0" dirty="0"/>
              <a:t> can lead to </a:t>
            </a:r>
            <a:br>
              <a:rPr lang="en-US" sz="2400" dirty="0"/>
            </a:br>
            <a:r>
              <a:rPr lang="en-US" sz="2400" dirty="0"/>
              <a:t>Biologic medicine affordability</a:t>
            </a:r>
            <a:endParaRPr lang="fr-BE" sz="2400" dirty="0"/>
          </a:p>
        </p:txBody>
      </p:sp>
      <p:sp>
        <p:nvSpPr>
          <p:cNvPr id="5" name="TextBox 4"/>
          <p:cNvSpPr txBox="1"/>
          <p:nvPr/>
        </p:nvSpPr>
        <p:spPr>
          <a:xfrm>
            <a:off x="1371601" y="6248957"/>
            <a:ext cx="6654800" cy="584776"/>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Note:	Countries included: Austria, Belgium, Bulgaria, Croatia, Czech Republic, Denmark, Finland, France, Germany, Hungary, Ireland, Italy, Norway, Poland, Romania, Slovakia, Slovenia, Spain, Sweden, Switzerland, UK. HGH = Human Growth Hormone (somatropin), EPO = Erythropoietin, G-CSF = Granulocyte Colony-Stimulating Factor. </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Source:	Health Advances analysis; IMS Institute for Healthcare Informatics 2014 Assessing biosimilar uptake and competition in European markets.</a:t>
            </a:r>
          </a:p>
        </p:txBody>
      </p:sp>
      <p:sp>
        <p:nvSpPr>
          <p:cNvPr id="6" name="Text Box 3"/>
          <p:cNvSpPr txBox="1">
            <a:spLocks noChangeArrowheads="1"/>
          </p:cNvSpPr>
          <p:nvPr/>
        </p:nvSpPr>
        <p:spPr bwMode="auto">
          <a:xfrm>
            <a:off x="533400" y="1498600"/>
            <a:ext cx="7848600" cy="702892"/>
          </a:xfrm>
          <a:prstGeom prst="rect">
            <a:avLst/>
          </a:prstGeom>
          <a:noFill/>
          <a:ln w="9525" algn="ctr">
            <a:noFill/>
            <a:miter lim="800000"/>
            <a:headEnd/>
            <a:tailEnd/>
          </a:ln>
          <a:effectLst/>
        </p:spPr>
        <p:txBody>
          <a:bodyPr wrap="square" lIns="43247" tIns="43247" rIns="43247" bIns="43247" anchor="ctr">
            <a:spAutoFit/>
          </a:bodyPr>
          <a:lstStyle/>
          <a:p>
            <a:pPr defTabSz="865188"/>
            <a:r>
              <a:rPr lang="en-US" dirty="0">
                <a:solidFill>
                  <a:schemeClr val="tx1">
                    <a:lumMod val="50000"/>
                    <a:lumOff val="50000"/>
                  </a:schemeClr>
                </a:solidFill>
              </a:rPr>
              <a:t>Biosimilar entry led to an </a:t>
            </a:r>
            <a:r>
              <a:rPr lang="en-US" sz="2000" b="1" dirty="0">
                <a:solidFill>
                  <a:schemeClr val="accent1"/>
                </a:solidFill>
              </a:rPr>
              <a:t>average decrease in the cost of therapy from</a:t>
            </a:r>
            <a:r>
              <a:rPr lang="en-US" sz="2000" dirty="0">
                <a:solidFill>
                  <a:schemeClr val="accent1"/>
                </a:solidFill>
              </a:rPr>
              <a:t> </a:t>
            </a:r>
            <a:r>
              <a:rPr lang="en-US" sz="2000" b="1" dirty="0">
                <a:solidFill>
                  <a:schemeClr val="accent1"/>
                </a:solidFill>
              </a:rPr>
              <a:t>17% </a:t>
            </a:r>
            <a:r>
              <a:rPr lang="en-US" dirty="0">
                <a:solidFill>
                  <a:schemeClr val="tx1">
                    <a:lumMod val="50000"/>
                    <a:lumOff val="50000"/>
                  </a:schemeClr>
                </a:solidFill>
              </a:rPr>
              <a:t>in the HGH market</a:t>
            </a:r>
            <a:r>
              <a:rPr lang="en-US" sz="2000" b="1" dirty="0">
                <a:solidFill>
                  <a:schemeClr val="tx1">
                    <a:lumMod val="50000"/>
                    <a:lumOff val="50000"/>
                  </a:schemeClr>
                </a:solidFill>
              </a:rPr>
              <a:t> </a:t>
            </a:r>
            <a:r>
              <a:rPr lang="en-US" sz="2000" b="1" dirty="0">
                <a:solidFill>
                  <a:srgbClr val="F5841F"/>
                </a:solidFill>
              </a:rPr>
              <a:t>to 39% </a:t>
            </a:r>
            <a:r>
              <a:rPr lang="en-US" dirty="0">
                <a:solidFill>
                  <a:schemeClr val="tx1">
                    <a:lumMod val="50000"/>
                    <a:lumOff val="50000"/>
                  </a:schemeClr>
                </a:solidFill>
              </a:rPr>
              <a:t>in the G-CSF market throughout the EU</a:t>
            </a:r>
          </a:p>
        </p:txBody>
      </p:sp>
      <p:sp>
        <p:nvSpPr>
          <p:cNvPr id="7" name="Rectangle 6"/>
          <p:cNvSpPr/>
          <p:nvPr/>
        </p:nvSpPr>
        <p:spPr>
          <a:xfrm>
            <a:off x="3044341" y="5522968"/>
            <a:ext cx="3176207" cy="307777"/>
          </a:xfrm>
          <a:prstGeom prst="rect">
            <a:avLst/>
          </a:prstGeom>
        </p:spPr>
        <p:txBody>
          <a:bodyPr wrap="none">
            <a:spAutoFit/>
          </a:bodyPr>
          <a:lstStyle/>
          <a:p>
            <a:pPr>
              <a:defRPr sz="1400" b="1" i="0" u="none" strike="noStrike" kern="1200" baseline="0">
                <a:solidFill>
                  <a:srgbClr val="000000"/>
                </a:solidFill>
                <a:latin typeface="+mn-lt"/>
                <a:ea typeface="+mn-ea"/>
                <a:cs typeface="+mn-cs"/>
              </a:defRPr>
            </a:pPr>
            <a:r>
              <a:rPr lang="en-US" b="1" dirty="0">
                <a:solidFill>
                  <a:schemeClr val="tx1">
                    <a:lumMod val="50000"/>
                    <a:lumOff val="50000"/>
                  </a:schemeClr>
                </a:solidFill>
              </a:rPr>
              <a:t>2013 Cost of Therapy Compared to 2006</a:t>
            </a:r>
          </a:p>
        </p:txBody>
      </p:sp>
    </p:spTree>
    <p:extLst>
      <p:ext uri="{BB962C8B-B14F-4D97-AF65-F5344CB8AC3E}">
        <p14:creationId xmlns:p14="http://schemas.microsoft.com/office/powerpoint/2010/main" val="2878640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77899" y="252777"/>
            <a:ext cx="7693025" cy="735013"/>
          </a:xfrm>
        </p:spPr>
        <p:txBody>
          <a:bodyPr/>
          <a:lstStyle/>
          <a:p>
            <a:r>
              <a:rPr lang="fr-BE" sz="2800" b="0" dirty="0"/>
              <a:t>Healthcare systems can utilise savings through the </a:t>
            </a:r>
            <a:r>
              <a:rPr lang="fr-BE" sz="2800" dirty="0"/>
              <a:t>use of generic medicines</a:t>
            </a:r>
          </a:p>
        </p:txBody>
      </p:sp>
      <p:graphicFrame>
        <p:nvGraphicFramePr>
          <p:cNvPr id="4" name="Chart 3"/>
          <p:cNvGraphicFramePr/>
          <p:nvPr>
            <p:extLst>
              <p:ext uri="{D42A27DB-BD31-4B8C-83A1-F6EECF244321}">
                <p14:modId xmlns:p14="http://schemas.microsoft.com/office/powerpoint/2010/main" val="2776740504"/>
              </p:ext>
            </p:extLst>
          </p:nvPr>
        </p:nvGraphicFramePr>
        <p:xfrm>
          <a:off x="-457200" y="2127047"/>
          <a:ext cx="9067800" cy="44579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3"/>
          <p:cNvSpPr txBox="1">
            <a:spLocks noChangeArrowheads="1"/>
          </p:cNvSpPr>
          <p:nvPr/>
        </p:nvSpPr>
        <p:spPr bwMode="auto">
          <a:xfrm>
            <a:off x="1828800" y="1634708"/>
            <a:ext cx="5867400" cy="333560"/>
          </a:xfrm>
          <a:prstGeom prst="rect">
            <a:avLst/>
          </a:prstGeom>
          <a:noFill/>
          <a:ln w="9525" algn="ctr">
            <a:noFill/>
            <a:miter lim="800000"/>
            <a:headEnd/>
            <a:tailEnd/>
          </a:ln>
          <a:effectLst/>
        </p:spPr>
        <p:txBody>
          <a:bodyPr wrap="square" lIns="43247" tIns="43247" rIns="43247" bIns="43247" anchor="ctr">
            <a:spAutoFit/>
          </a:bodyPr>
          <a:lstStyle/>
          <a:p>
            <a:pPr defTabSz="865188"/>
            <a:r>
              <a:rPr lang="en-US" b="1" dirty="0">
                <a:solidFill>
                  <a:schemeClr val="accent2"/>
                </a:solidFill>
              </a:rPr>
              <a:t>Generics Share of the Total Pharmaceutical Market, 2014</a:t>
            </a:r>
            <a:endParaRPr lang="en-US" i="1" dirty="0">
              <a:solidFill>
                <a:schemeClr val="accent2"/>
              </a:solidFill>
            </a:endParaRPr>
          </a:p>
        </p:txBody>
      </p:sp>
      <p:sp>
        <p:nvSpPr>
          <p:cNvPr id="6" name="TextBox 5"/>
          <p:cNvSpPr txBox="1"/>
          <p:nvPr/>
        </p:nvSpPr>
        <p:spPr>
          <a:xfrm>
            <a:off x="2329410" y="6459767"/>
            <a:ext cx="4500336" cy="215444"/>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Source: Health Advances analysis; IMS MIDAS audited data.</a:t>
            </a:r>
          </a:p>
        </p:txBody>
      </p:sp>
      <p:cxnSp>
        <p:nvCxnSpPr>
          <p:cNvPr id="7" name="Straight Connector 6"/>
          <p:cNvCxnSpPr/>
          <p:nvPr/>
        </p:nvCxnSpPr>
        <p:spPr>
          <a:xfrm>
            <a:off x="7367124" y="2188342"/>
            <a:ext cx="0" cy="3581400"/>
          </a:xfrm>
          <a:prstGeom prst="line">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07354" y="4353456"/>
            <a:ext cx="1307537" cy="1323439"/>
          </a:xfrm>
          <a:prstGeom prst="rect">
            <a:avLst/>
          </a:prstGeom>
        </p:spPr>
        <p:txBody>
          <a:bodyPr wrap="square">
            <a:spAutoFit/>
          </a:bodyPr>
          <a:lstStyle/>
          <a:p>
            <a:pPr algn="r"/>
            <a:r>
              <a:rPr lang="en-US" sz="1600" dirty="0">
                <a:solidFill>
                  <a:srgbClr val="F58023"/>
                </a:solidFill>
              </a:rPr>
              <a:t>Potential for cost savings through generic utilization</a:t>
            </a:r>
          </a:p>
        </p:txBody>
      </p:sp>
    </p:spTree>
    <p:extLst>
      <p:ext uri="{BB962C8B-B14F-4D97-AF65-F5344CB8AC3E}">
        <p14:creationId xmlns:p14="http://schemas.microsoft.com/office/powerpoint/2010/main" val="287864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5000"/>
          </a:blip>
          <a:stretch>
            <a:fillRect/>
          </a:stretch>
        </p:blipFill>
        <p:spPr>
          <a:xfrm>
            <a:off x="1173078" y="-1001889"/>
            <a:ext cx="8732922" cy="7929494"/>
          </a:xfrm>
          <a:prstGeom prst="rect">
            <a:avLst/>
          </a:prstGeom>
        </p:spPr>
      </p:pic>
      <p:sp>
        <p:nvSpPr>
          <p:cNvPr id="2" name="Text Placeholder 1"/>
          <p:cNvSpPr>
            <a:spLocks noGrp="1"/>
          </p:cNvSpPr>
          <p:nvPr>
            <p:ph type="body" sz="quarter" idx="10"/>
          </p:nvPr>
        </p:nvSpPr>
        <p:spPr>
          <a:xfrm>
            <a:off x="554812" y="1943115"/>
            <a:ext cx="8876841" cy="952485"/>
          </a:xfrm>
        </p:spPr>
        <p:txBody>
          <a:bodyPr/>
          <a:lstStyle/>
          <a:p>
            <a:pPr marL="0" indent="0" algn="ctr">
              <a:buNone/>
            </a:pPr>
            <a:r>
              <a:rPr lang="en-US" sz="3200" b="0" dirty="0">
                <a:solidFill>
                  <a:srgbClr val="F5841F"/>
                </a:solidFill>
              </a:rPr>
              <a:t>Patients all over the Europe are living longer, healthier and more productive lives thanks to innovative medicines developed by biopharmaceutical companies. </a:t>
            </a:r>
          </a:p>
          <a:p>
            <a:pPr marL="478528" lvl="1" indent="0" algn="ctr" defTabSz="956086">
              <a:buNone/>
            </a:pPr>
            <a:endParaRPr lang="en-US" sz="3200" dirty="0">
              <a:solidFill>
                <a:srgbClr val="F5841F"/>
              </a:solidFill>
              <a:cs typeface="Arial" charset="0"/>
            </a:endParaRPr>
          </a:p>
          <a:p>
            <a:pPr algn="ctr" defTabSz="956086"/>
            <a:endParaRPr lang="en-US" sz="3200" b="0" dirty="0">
              <a:solidFill>
                <a:srgbClr val="F5841F"/>
              </a:solidFill>
              <a:cs typeface="Arial" charset="0"/>
            </a:endParaRPr>
          </a:p>
          <a:p>
            <a:pPr algn="ctr" defTabSz="956086"/>
            <a:endParaRPr lang="en-US" sz="3200" b="0" dirty="0">
              <a:solidFill>
                <a:srgbClr val="F5841F"/>
              </a:solidFill>
              <a:cs typeface="Arial" charset="0"/>
            </a:endParaRPr>
          </a:p>
          <a:p>
            <a:pPr marL="0" indent="0" algn="ctr">
              <a:lnSpc>
                <a:spcPct val="120000"/>
              </a:lnSpc>
              <a:spcAft>
                <a:spcPts val="314"/>
              </a:spcAft>
              <a:buNone/>
            </a:pPr>
            <a:endParaRPr lang="en-US" sz="3200" b="0" dirty="0">
              <a:solidFill>
                <a:srgbClr val="F5841F"/>
              </a:solidFill>
            </a:endParaRPr>
          </a:p>
          <a:p>
            <a:pPr marL="0" indent="0" algn="ctr">
              <a:lnSpc>
                <a:spcPct val="120000"/>
              </a:lnSpc>
              <a:spcAft>
                <a:spcPts val="314"/>
              </a:spcAft>
              <a:buNone/>
            </a:pPr>
            <a:endParaRPr lang="en-US" sz="3200" b="0" dirty="0">
              <a:solidFill>
                <a:srgbClr val="F5841F"/>
              </a:solidFill>
            </a:endParaRPr>
          </a:p>
          <a:p>
            <a:pPr algn="ctr">
              <a:lnSpc>
                <a:spcPct val="120000"/>
              </a:lnSpc>
              <a:spcAft>
                <a:spcPts val="314"/>
              </a:spcAft>
            </a:pPr>
            <a:endParaRPr lang="en-US" sz="3200" b="0" dirty="0">
              <a:solidFill>
                <a:srgbClr val="F5841F"/>
              </a:solidFill>
            </a:endParaRPr>
          </a:p>
          <a:p>
            <a:pPr algn="ctr">
              <a:lnSpc>
                <a:spcPct val="120000"/>
              </a:lnSpc>
              <a:spcAft>
                <a:spcPts val="314"/>
              </a:spcAft>
            </a:pPr>
            <a:endParaRPr lang="en-US" sz="3200" b="0" dirty="0">
              <a:solidFill>
                <a:srgbClr val="F5841F"/>
              </a:solidFill>
            </a:endParaRPr>
          </a:p>
          <a:p>
            <a:pPr algn="ctr">
              <a:lnSpc>
                <a:spcPct val="120000"/>
              </a:lnSpc>
              <a:spcAft>
                <a:spcPts val="314"/>
              </a:spcAft>
            </a:pPr>
            <a:endParaRPr lang="en-US" sz="3200" b="0" dirty="0">
              <a:solidFill>
                <a:srgbClr val="F5841F"/>
              </a:solidFill>
            </a:endParaRPr>
          </a:p>
          <a:p>
            <a:pPr marL="0" indent="0" algn="ctr">
              <a:lnSpc>
                <a:spcPct val="120000"/>
              </a:lnSpc>
              <a:spcAft>
                <a:spcPts val="314"/>
              </a:spcAft>
              <a:buNone/>
            </a:pPr>
            <a:endParaRPr lang="en-GB" sz="3200" b="0" dirty="0">
              <a:solidFill>
                <a:srgbClr val="F5841F"/>
              </a:solidFill>
            </a:endParaRPr>
          </a:p>
          <a:p>
            <a:pPr marL="0" indent="0" algn="ctr">
              <a:lnSpc>
                <a:spcPct val="120000"/>
              </a:lnSpc>
              <a:spcAft>
                <a:spcPts val="314"/>
              </a:spcAft>
              <a:buNone/>
            </a:pPr>
            <a:endParaRPr lang="en-GB" sz="3200" b="0" dirty="0">
              <a:solidFill>
                <a:srgbClr val="F5841F"/>
              </a:solidFill>
            </a:endParaRPr>
          </a:p>
        </p:txBody>
      </p:sp>
      <p:sp>
        <p:nvSpPr>
          <p:cNvPr id="3" name="Text Placeholder 2"/>
          <p:cNvSpPr>
            <a:spLocks noGrp="1"/>
          </p:cNvSpPr>
          <p:nvPr>
            <p:ph type="body" sz="quarter" idx="11"/>
          </p:nvPr>
        </p:nvSpPr>
        <p:spPr>
          <a:xfrm>
            <a:off x="554813" y="557577"/>
            <a:ext cx="8876840" cy="735013"/>
          </a:xfrm>
        </p:spPr>
        <p:txBody>
          <a:bodyPr/>
          <a:lstStyle/>
          <a:p>
            <a:r>
              <a:rPr lang="fr-BE" dirty="0"/>
              <a:t>Value to patients</a:t>
            </a:r>
          </a:p>
        </p:txBody>
      </p:sp>
    </p:spTree>
    <p:extLst>
      <p:ext uri="{BB962C8B-B14F-4D97-AF65-F5344CB8AC3E}">
        <p14:creationId xmlns:p14="http://schemas.microsoft.com/office/powerpoint/2010/main" val="1491462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4257" y="557577"/>
            <a:ext cx="8627343" cy="735013"/>
          </a:xfrm>
        </p:spPr>
        <p:txBody>
          <a:bodyPr/>
          <a:lstStyle/>
          <a:p>
            <a:r>
              <a:rPr lang="en-US" sz="1800" b="0" dirty="0"/>
              <a:t>Initiatives focusing on health outcomes instead of only cost containment can Both </a:t>
            </a:r>
            <a:br>
              <a:rPr lang="en-US" sz="1800" dirty="0"/>
            </a:br>
            <a:r>
              <a:rPr lang="en-US" sz="1800" dirty="0"/>
              <a:t>Improve quality of care and reduce costs</a:t>
            </a:r>
            <a:endParaRPr lang="fr-BE" sz="1800" dirty="0"/>
          </a:p>
        </p:txBody>
      </p:sp>
      <p:sp>
        <p:nvSpPr>
          <p:cNvPr id="4" name="Text Box 3"/>
          <p:cNvSpPr txBox="1">
            <a:spLocks noChangeArrowheads="1"/>
          </p:cNvSpPr>
          <p:nvPr/>
        </p:nvSpPr>
        <p:spPr bwMode="auto">
          <a:xfrm>
            <a:off x="4419600" y="1599927"/>
            <a:ext cx="4572000" cy="379726"/>
          </a:xfrm>
          <a:prstGeom prst="rect">
            <a:avLst/>
          </a:prstGeom>
          <a:noFill/>
          <a:ln w="9525" algn="ctr">
            <a:noFill/>
            <a:miter lim="800000"/>
            <a:headEnd/>
            <a:tailEnd/>
          </a:ln>
          <a:effectLst/>
        </p:spPr>
        <p:txBody>
          <a:bodyPr wrap="square" lIns="43247" tIns="43247" rIns="43247" bIns="43247" anchor="ctr">
            <a:spAutoFit/>
          </a:bodyPr>
          <a:lstStyle/>
          <a:p>
            <a:pPr defTabSz="865188"/>
            <a:r>
              <a:rPr lang="en-US" b="1" dirty="0">
                <a:solidFill>
                  <a:schemeClr val="accent2"/>
                </a:solidFill>
              </a:rPr>
              <a:t>Total Cost of Healthcare per Patient (Euros)</a:t>
            </a:r>
          </a:p>
        </p:txBody>
      </p:sp>
      <p:graphicFrame>
        <p:nvGraphicFramePr>
          <p:cNvPr id="5" name="Chart 4"/>
          <p:cNvGraphicFramePr/>
          <p:nvPr>
            <p:extLst>
              <p:ext uri="{D42A27DB-BD31-4B8C-83A1-F6EECF244321}">
                <p14:modId xmlns:p14="http://schemas.microsoft.com/office/powerpoint/2010/main" val="1528537293"/>
              </p:ext>
            </p:extLst>
          </p:nvPr>
        </p:nvGraphicFramePr>
        <p:xfrm>
          <a:off x="3560202" y="2032209"/>
          <a:ext cx="564154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64257" y="2488528"/>
            <a:ext cx="3209544" cy="3336298"/>
          </a:xfrm>
          <a:prstGeom prst="rect">
            <a:avLst/>
          </a:prstGeom>
          <a:noFill/>
        </p:spPr>
        <p:txBody>
          <a:bodyPr vert="horz" wrap="square" rtlCol="0">
            <a:spAutoFit/>
          </a:bodyPr>
          <a:lstStyle/>
          <a:p>
            <a:pPr algn="l">
              <a:spcBef>
                <a:spcPct val="20000"/>
              </a:spcBef>
              <a:buClr>
                <a:srgbClr val="2B7DC7"/>
              </a:buClr>
            </a:pPr>
            <a:endParaRPr lang="en-US" sz="1400" dirty="0">
              <a:latin typeface="Arial" panose="020B0604020202020204" pitchFamily="34" charset="0"/>
            </a:endParaRPr>
          </a:p>
          <a:p>
            <a:pPr>
              <a:spcBef>
                <a:spcPct val="20000"/>
              </a:spcBef>
              <a:buClr>
                <a:srgbClr val="2B7DC7"/>
              </a:buClr>
            </a:pPr>
            <a:r>
              <a:rPr lang="en-US" sz="1800" dirty="0">
                <a:solidFill>
                  <a:srgbClr val="7F7F7F"/>
                </a:solidFill>
                <a:latin typeface="+mn-lt"/>
              </a:rPr>
              <a:t>A recent study in Sweden targeting disease management found that patients enrolled in a heart failure program involving regular follow-up* with specialized nurses led to</a:t>
            </a:r>
            <a:r>
              <a:rPr lang="en-US" sz="1800" dirty="0">
                <a:latin typeface="+mn-lt"/>
              </a:rPr>
              <a:t> </a:t>
            </a:r>
            <a:br>
              <a:rPr lang="en-US" sz="1800" dirty="0">
                <a:latin typeface="+mn-lt"/>
              </a:rPr>
            </a:br>
            <a:r>
              <a:rPr lang="en-US" sz="2400" b="1" dirty="0">
                <a:solidFill>
                  <a:srgbClr val="F58023"/>
                </a:solidFill>
              </a:rPr>
              <a:t>improved outcomes and </a:t>
            </a:r>
            <a:r>
              <a:rPr lang="en-US" sz="2400" b="1" dirty="0">
                <a:solidFill>
                  <a:srgbClr val="F58023"/>
                </a:solidFill>
                <a:latin typeface="+mn-lt"/>
              </a:rPr>
              <a:t>30% reduced costs </a:t>
            </a:r>
            <a:br>
              <a:rPr lang="en-US" sz="2400" b="1" dirty="0">
                <a:solidFill>
                  <a:srgbClr val="F58023"/>
                </a:solidFill>
                <a:latin typeface="+mn-lt"/>
              </a:rPr>
            </a:br>
            <a:r>
              <a:rPr lang="en-US" sz="1800" dirty="0">
                <a:solidFill>
                  <a:srgbClr val="7F7F7F"/>
                </a:solidFill>
                <a:latin typeface="+mn-lt"/>
              </a:rPr>
              <a:t>through fewer hospital admissions and GP visits </a:t>
            </a:r>
          </a:p>
        </p:txBody>
      </p:sp>
      <p:sp>
        <p:nvSpPr>
          <p:cNvPr id="7" name="TextBox 6"/>
          <p:cNvSpPr txBox="1"/>
          <p:nvPr/>
        </p:nvSpPr>
        <p:spPr>
          <a:xfrm>
            <a:off x="1397001" y="6125847"/>
            <a:ext cx="6400800" cy="707886"/>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	Regular follow up included frequent phone and in-person follow-ups with nurses and physicians to optimize patient’s heart failure treatment according to current guidelines, as well as receipt of information about heart failure from a validated computer-based awareness program.	</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Source:	Health Advances analysis, Agvall 2014 Resource use and cost implications of implementing a heart failure program for patients with systolic heart failure in Swedish primary health care International J Cardiology. </a:t>
            </a:r>
          </a:p>
        </p:txBody>
      </p:sp>
      <p:sp>
        <p:nvSpPr>
          <p:cNvPr id="8" name="Drawing 88"/>
          <p:cNvSpPr>
            <a:spLocks noChangeAspect="1"/>
          </p:cNvSpPr>
          <p:nvPr/>
        </p:nvSpPr>
        <p:spPr bwMode="auto">
          <a:xfrm rot="2393578">
            <a:off x="1684165" y="1379470"/>
            <a:ext cx="556129" cy="1500223"/>
          </a:xfrm>
          <a:custGeom>
            <a:avLst/>
            <a:gdLst/>
            <a:ahLst/>
            <a:cxnLst>
              <a:cxn ang="0">
                <a:pos x="15659" y="2372"/>
              </a:cxn>
              <a:cxn ang="0">
                <a:pos x="14837" y="1372"/>
              </a:cxn>
              <a:cxn ang="0">
                <a:pos x="12759" y="537"/>
              </a:cxn>
              <a:cxn ang="0">
                <a:pos x="10971" y="19"/>
              </a:cxn>
              <a:cxn ang="0">
                <a:pos x="10584" y="334"/>
              </a:cxn>
              <a:cxn ang="0">
                <a:pos x="10246" y="760"/>
              </a:cxn>
              <a:cxn ang="0">
                <a:pos x="8506" y="741"/>
              </a:cxn>
              <a:cxn ang="0">
                <a:pos x="7685" y="1223"/>
              </a:cxn>
              <a:cxn ang="0">
                <a:pos x="6380" y="2094"/>
              </a:cxn>
              <a:cxn ang="0">
                <a:pos x="5655" y="3058"/>
              </a:cxn>
              <a:cxn ang="0">
                <a:pos x="4688" y="3781"/>
              </a:cxn>
              <a:cxn ang="0">
                <a:pos x="4108" y="5523"/>
              </a:cxn>
              <a:cxn ang="0">
                <a:pos x="2078" y="6320"/>
              </a:cxn>
              <a:cxn ang="0">
                <a:pos x="1595" y="7377"/>
              </a:cxn>
              <a:cxn ang="0">
                <a:pos x="1692" y="8266"/>
              </a:cxn>
              <a:cxn ang="0">
                <a:pos x="1595" y="9675"/>
              </a:cxn>
              <a:cxn ang="0">
                <a:pos x="1402" y="10935"/>
              </a:cxn>
              <a:cxn ang="0">
                <a:pos x="338" y="12084"/>
              </a:cxn>
              <a:cxn ang="0">
                <a:pos x="48" y="12492"/>
              </a:cxn>
              <a:cxn ang="0">
                <a:pos x="532" y="12825"/>
              </a:cxn>
              <a:cxn ang="0">
                <a:pos x="628" y="13122"/>
              </a:cxn>
              <a:cxn ang="0">
                <a:pos x="1160" y="13826"/>
              </a:cxn>
              <a:cxn ang="0">
                <a:pos x="2562" y="14846"/>
              </a:cxn>
              <a:cxn ang="0">
                <a:pos x="2320" y="15346"/>
              </a:cxn>
              <a:cxn ang="0">
                <a:pos x="2851" y="16199"/>
              </a:cxn>
              <a:cxn ang="0">
                <a:pos x="4978" y="16273"/>
              </a:cxn>
              <a:cxn ang="0">
                <a:pos x="6718" y="15383"/>
              </a:cxn>
              <a:cxn ang="0">
                <a:pos x="8313" y="14086"/>
              </a:cxn>
              <a:cxn ang="0">
                <a:pos x="8313" y="13196"/>
              </a:cxn>
              <a:cxn ang="0">
                <a:pos x="8554" y="12714"/>
              </a:cxn>
              <a:cxn ang="0">
                <a:pos x="8264" y="12418"/>
              </a:cxn>
              <a:cxn ang="0">
                <a:pos x="8941" y="12232"/>
              </a:cxn>
              <a:cxn ang="0">
                <a:pos x="10053" y="12010"/>
              </a:cxn>
              <a:cxn ang="0">
                <a:pos x="11213" y="11454"/>
              </a:cxn>
              <a:cxn ang="0">
                <a:pos x="9038" y="11491"/>
              </a:cxn>
              <a:cxn ang="0">
                <a:pos x="8748" y="11269"/>
              </a:cxn>
              <a:cxn ang="0">
                <a:pos x="10004" y="11435"/>
              </a:cxn>
              <a:cxn ang="0">
                <a:pos x="11454" y="10787"/>
              </a:cxn>
              <a:cxn ang="0">
                <a:pos x="10198" y="10249"/>
              </a:cxn>
              <a:cxn ang="0">
                <a:pos x="9231" y="10120"/>
              </a:cxn>
              <a:cxn ang="0">
                <a:pos x="7781" y="10527"/>
              </a:cxn>
              <a:cxn ang="0">
                <a:pos x="8893" y="9804"/>
              </a:cxn>
              <a:cxn ang="0">
                <a:pos x="8506" y="8915"/>
              </a:cxn>
              <a:cxn ang="0">
                <a:pos x="8844" y="8377"/>
              </a:cxn>
              <a:cxn ang="0">
                <a:pos x="9134" y="7784"/>
              </a:cxn>
              <a:cxn ang="0">
                <a:pos x="9279" y="7302"/>
              </a:cxn>
              <a:cxn ang="0">
                <a:pos x="10053" y="7191"/>
              </a:cxn>
              <a:cxn ang="0">
                <a:pos x="10294" y="6913"/>
              </a:cxn>
              <a:cxn ang="0">
                <a:pos x="11454" y="6413"/>
              </a:cxn>
              <a:cxn ang="0">
                <a:pos x="12614" y="6116"/>
              </a:cxn>
              <a:cxn ang="0">
                <a:pos x="13339" y="5560"/>
              </a:cxn>
              <a:cxn ang="0">
                <a:pos x="13871" y="5282"/>
              </a:cxn>
              <a:cxn ang="0">
                <a:pos x="13146" y="4893"/>
              </a:cxn>
              <a:cxn ang="0">
                <a:pos x="13581" y="4467"/>
              </a:cxn>
              <a:cxn ang="0">
                <a:pos x="13581" y="4077"/>
              </a:cxn>
              <a:cxn ang="0">
                <a:pos x="13919" y="3855"/>
              </a:cxn>
              <a:cxn ang="0">
                <a:pos x="14161" y="3744"/>
              </a:cxn>
              <a:cxn ang="0">
                <a:pos x="14644" y="3633"/>
              </a:cxn>
              <a:cxn ang="0">
                <a:pos x="15466" y="3521"/>
              </a:cxn>
            </a:cxnLst>
            <a:rect l="0" t="0" r="r" b="b"/>
            <a:pathLst>
              <a:path w="16384" h="16384">
                <a:moveTo>
                  <a:pt x="16287" y="3373"/>
                </a:moveTo>
                <a:lnTo>
                  <a:pt x="16094" y="3281"/>
                </a:lnTo>
                <a:lnTo>
                  <a:pt x="15852" y="3114"/>
                </a:lnTo>
                <a:lnTo>
                  <a:pt x="15659" y="2928"/>
                </a:lnTo>
                <a:lnTo>
                  <a:pt x="15707" y="2780"/>
                </a:lnTo>
                <a:lnTo>
                  <a:pt x="15852" y="2669"/>
                </a:lnTo>
                <a:lnTo>
                  <a:pt x="15852" y="2595"/>
                </a:lnTo>
                <a:lnTo>
                  <a:pt x="15804" y="2465"/>
                </a:lnTo>
                <a:lnTo>
                  <a:pt x="15659" y="2372"/>
                </a:lnTo>
                <a:lnTo>
                  <a:pt x="15417" y="2261"/>
                </a:lnTo>
                <a:lnTo>
                  <a:pt x="15224" y="2113"/>
                </a:lnTo>
                <a:lnTo>
                  <a:pt x="15079" y="2002"/>
                </a:lnTo>
                <a:lnTo>
                  <a:pt x="15127" y="1890"/>
                </a:lnTo>
                <a:lnTo>
                  <a:pt x="15127" y="1816"/>
                </a:lnTo>
                <a:lnTo>
                  <a:pt x="15079" y="1705"/>
                </a:lnTo>
                <a:lnTo>
                  <a:pt x="14934" y="1650"/>
                </a:lnTo>
                <a:lnTo>
                  <a:pt x="14886" y="1557"/>
                </a:lnTo>
                <a:lnTo>
                  <a:pt x="14837" y="1372"/>
                </a:lnTo>
                <a:lnTo>
                  <a:pt x="14741" y="1260"/>
                </a:lnTo>
                <a:lnTo>
                  <a:pt x="14837" y="1131"/>
                </a:lnTo>
                <a:lnTo>
                  <a:pt x="14741" y="1075"/>
                </a:lnTo>
                <a:lnTo>
                  <a:pt x="14499" y="964"/>
                </a:lnTo>
                <a:lnTo>
                  <a:pt x="14257" y="834"/>
                </a:lnTo>
                <a:lnTo>
                  <a:pt x="13919" y="686"/>
                </a:lnTo>
                <a:lnTo>
                  <a:pt x="13533" y="593"/>
                </a:lnTo>
                <a:lnTo>
                  <a:pt x="13146" y="556"/>
                </a:lnTo>
                <a:lnTo>
                  <a:pt x="12759" y="537"/>
                </a:lnTo>
                <a:lnTo>
                  <a:pt x="12373" y="408"/>
                </a:lnTo>
                <a:lnTo>
                  <a:pt x="12034" y="334"/>
                </a:lnTo>
                <a:lnTo>
                  <a:pt x="11793" y="241"/>
                </a:lnTo>
                <a:lnTo>
                  <a:pt x="11454" y="148"/>
                </a:lnTo>
                <a:lnTo>
                  <a:pt x="11261" y="93"/>
                </a:lnTo>
                <a:lnTo>
                  <a:pt x="11164" y="37"/>
                </a:lnTo>
                <a:lnTo>
                  <a:pt x="11068" y="0"/>
                </a:lnTo>
                <a:lnTo>
                  <a:pt x="11019" y="0"/>
                </a:lnTo>
                <a:lnTo>
                  <a:pt x="10971" y="19"/>
                </a:lnTo>
                <a:lnTo>
                  <a:pt x="10826" y="19"/>
                </a:lnTo>
                <a:lnTo>
                  <a:pt x="10681" y="19"/>
                </a:lnTo>
                <a:lnTo>
                  <a:pt x="10584" y="19"/>
                </a:lnTo>
                <a:lnTo>
                  <a:pt x="10439" y="37"/>
                </a:lnTo>
                <a:lnTo>
                  <a:pt x="10488" y="111"/>
                </a:lnTo>
                <a:lnTo>
                  <a:pt x="10584" y="148"/>
                </a:lnTo>
                <a:lnTo>
                  <a:pt x="10633" y="222"/>
                </a:lnTo>
                <a:lnTo>
                  <a:pt x="10633" y="297"/>
                </a:lnTo>
                <a:lnTo>
                  <a:pt x="10584" y="334"/>
                </a:lnTo>
                <a:lnTo>
                  <a:pt x="10488" y="463"/>
                </a:lnTo>
                <a:lnTo>
                  <a:pt x="10439" y="537"/>
                </a:lnTo>
                <a:lnTo>
                  <a:pt x="10439" y="630"/>
                </a:lnTo>
                <a:lnTo>
                  <a:pt x="10633" y="667"/>
                </a:lnTo>
                <a:lnTo>
                  <a:pt x="10681" y="686"/>
                </a:lnTo>
                <a:lnTo>
                  <a:pt x="10584" y="760"/>
                </a:lnTo>
                <a:lnTo>
                  <a:pt x="10439" y="778"/>
                </a:lnTo>
                <a:lnTo>
                  <a:pt x="10391" y="778"/>
                </a:lnTo>
                <a:lnTo>
                  <a:pt x="10246" y="760"/>
                </a:lnTo>
                <a:lnTo>
                  <a:pt x="10053" y="760"/>
                </a:lnTo>
                <a:lnTo>
                  <a:pt x="9908" y="741"/>
                </a:lnTo>
                <a:lnTo>
                  <a:pt x="9666" y="704"/>
                </a:lnTo>
                <a:lnTo>
                  <a:pt x="9473" y="686"/>
                </a:lnTo>
                <a:lnTo>
                  <a:pt x="9279" y="686"/>
                </a:lnTo>
                <a:lnTo>
                  <a:pt x="9038" y="704"/>
                </a:lnTo>
                <a:lnTo>
                  <a:pt x="8844" y="686"/>
                </a:lnTo>
                <a:lnTo>
                  <a:pt x="8651" y="704"/>
                </a:lnTo>
                <a:lnTo>
                  <a:pt x="8506" y="741"/>
                </a:lnTo>
                <a:lnTo>
                  <a:pt x="8458" y="834"/>
                </a:lnTo>
                <a:lnTo>
                  <a:pt x="8506" y="927"/>
                </a:lnTo>
                <a:lnTo>
                  <a:pt x="8506" y="1001"/>
                </a:lnTo>
                <a:lnTo>
                  <a:pt x="8506" y="1075"/>
                </a:lnTo>
                <a:lnTo>
                  <a:pt x="8458" y="1260"/>
                </a:lnTo>
                <a:lnTo>
                  <a:pt x="8264" y="1372"/>
                </a:lnTo>
                <a:lnTo>
                  <a:pt x="8168" y="1372"/>
                </a:lnTo>
                <a:lnTo>
                  <a:pt x="7926" y="1279"/>
                </a:lnTo>
                <a:lnTo>
                  <a:pt x="7685" y="1223"/>
                </a:lnTo>
                <a:lnTo>
                  <a:pt x="7395" y="1260"/>
                </a:lnTo>
                <a:lnTo>
                  <a:pt x="7298" y="1334"/>
                </a:lnTo>
                <a:lnTo>
                  <a:pt x="7105" y="1427"/>
                </a:lnTo>
                <a:lnTo>
                  <a:pt x="6911" y="1520"/>
                </a:lnTo>
                <a:lnTo>
                  <a:pt x="6815" y="1650"/>
                </a:lnTo>
                <a:lnTo>
                  <a:pt x="6815" y="1742"/>
                </a:lnTo>
                <a:lnTo>
                  <a:pt x="6718" y="1853"/>
                </a:lnTo>
                <a:lnTo>
                  <a:pt x="6428" y="2002"/>
                </a:lnTo>
                <a:lnTo>
                  <a:pt x="6380" y="2094"/>
                </a:lnTo>
                <a:lnTo>
                  <a:pt x="6525" y="2187"/>
                </a:lnTo>
                <a:lnTo>
                  <a:pt x="6718" y="2261"/>
                </a:lnTo>
                <a:lnTo>
                  <a:pt x="6766" y="2391"/>
                </a:lnTo>
                <a:lnTo>
                  <a:pt x="6718" y="2465"/>
                </a:lnTo>
                <a:lnTo>
                  <a:pt x="6573" y="2558"/>
                </a:lnTo>
                <a:lnTo>
                  <a:pt x="6331" y="2687"/>
                </a:lnTo>
                <a:lnTo>
                  <a:pt x="6186" y="2780"/>
                </a:lnTo>
                <a:lnTo>
                  <a:pt x="5945" y="2928"/>
                </a:lnTo>
                <a:lnTo>
                  <a:pt x="5655" y="3058"/>
                </a:lnTo>
                <a:lnTo>
                  <a:pt x="5558" y="3206"/>
                </a:lnTo>
                <a:lnTo>
                  <a:pt x="5558" y="3373"/>
                </a:lnTo>
                <a:lnTo>
                  <a:pt x="5461" y="3447"/>
                </a:lnTo>
                <a:lnTo>
                  <a:pt x="5413" y="3484"/>
                </a:lnTo>
                <a:lnTo>
                  <a:pt x="5365" y="3521"/>
                </a:lnTo>
                <a:lnTo>
                  <a:pt x="5026" y="3596"/>
                </a:lnTo>
                <a:lnTo>
                  <a:pt x="4833" y="3596"/>
                </a:lnTo>
                <a:lnTo>
                  <a:pt x="4640" y="3651"/>
                </a:lnTo>
                <a:lnTo>
                  <a:pt x="4688" y="3781"/>
                </a:lnTo>
                <a:lnTo>
                  <a:pt x="4688" y="3966"/>
                </a:lnTo>
                <a:lnTo>
                  <a:pt x="4688" y="4226"/>
                </a:lnTo>
                <a:lnTo>
                  <a:pt x="4495" y="4671"/>
                </a:lnTo>
                <a:lnTo>
                  <a:pt x="4446" y="4763"/>
                </a:lnTo>
                <a:lnTo>
                  <a:pt x="4205" y="5004"/>
                </a:lnTo>
                <a:lnTo>
                  <a:pt x="3866" y="5208"/>
                </a:lnTo>
                <a:lnTo>
                  <a:pt x="3721" y="5301"/>
                </a:lnTo>
                <a:lnTo>
                  <a:pt x="3721" y="5375"/>
                </a:lnTo>
                <a:lnTo>
                  <a:pt x="4108" y="5523"/>
                </a:lnTo>
                <a:lnTo>
                  <a:pt x="4253" y="5634"/>
                </a:lnTo>
                <a:lnTo>
                  <a:pt x="4253" y="5820"/>
                </a:lnTo>
                <a:lnTo>
                  <a:pt x="4253" y="5931"/>
                </a:lnTo>
                <a:lnTo>
                  <a:pt x="4011" y="6042"/>
                </a:lnTo>
                <a:lnTo>
                  <a:pt x="3673" y="6042"/>
                </a:lnTo>
                <a:lnTo>
                  <a:pt x="3238" y="6024"/>
                </a:lnTo>
                <a:lnTo>
                  <a:pt x="2707" y="6079"/>
                </a:lnTo>
                <a:lnTo>
                  <a:pt x="2320" y="6172"/>
                </a:lnTo>
                <a:lnTo>
                  <a:pt x="2078" y="6320"/>
                </a:lnTo>
                <a:lnTo>
                  <a:pt x="1740" y="6468"/>
                </a:lnTo>
                <a:lnTo>
                  <a:pt x="1595" y="6617"/>
                </a:lnTo>
                <a:lnTo>
                  <a:pt x="1498" y="6820"/>
                </a:lnTo>
                <a:lnTo>
                  <a:pt x="1547" y="6987"/>
                </a:lnTo>
                <a:lnTo>
                  <a:pt x="1740" y="7117"/>
                </a:lnTo>
                <a:lnTo>
                  <a:pt x="1788" y="7154"/>
                </a:lnTo>
                <a:lnTo>
                  <a:pt x="1692" y="7265"/>
                </a:lnTo>
                <a:lnTo>
                  <a:pt x="1692" y="7284"/>
                </a:lnTo>
                <a:lnTo>
                  <a:pt x="1595" y="7377"/>
                </a:lnTo>
                <a:lnTo>
                  <a:pt x="1547" y="7488"/>
                </a:lnTo>
                <a:lnTo>
                  <a:pt x="1547" y="7562"/>
                </a:lnTo>
                <a:lnTo>
                  <a:pt x="1547" y="7580"/>
                </a:lnTo>
                <a:lnTo>
                  <a:pt x="1547" y="7673"/>
                </a:lnTo>
                <a:lnTo>
                  <a:pt x="1498" y="7747"/>
                </a:lnTo>
                <a:lnTo>
                  <a:pt x="1498" y="7877"/>
                </a:lnTo>
                <a:lnTo>
                  <a:pt x="1547" y="7895"/>
                </a:lnTo>
                <a:lnTo>
                  <a:pt x="1692" y="8081"/>
                </a:lnTo>
                <a:lnTo>
                  <a:pt x="1692" y="8266"/>
                </a:lnTo>
                <a:lnTo>
                  <a:pt x="1595" y="8489"/>
                </a:lnTo>
                <a:lnTo>
                  <a:pt x="1692" y="8711"/>
                </a:lnTo>
                <a:lnTo>
                  <a:pt x="1885" y="8859"/>
                </a:lnTo>
                <a:lnTo>
                  <a:pt x="2465" y="9007"/>
                </a:lnTo>
                <a:lnTo>
                  <a:pt x="2513" y="9230"/>
                </a:lnTo>
                <a:lnTo>
                  <a:pt x="2368" y="9434"/>
                </a:lnTo>
                <a:lnTo>
                  <a:pt x="2078" y="9564"/>
                </a:lnTo>
                <a:lnTo>
                  <a:pt x="1692" y="9601"/>
                </a:lnTo>
                <a:lnTo>
                  <a:pt x="1595" y="9675"/>
                </a:lnTo>
                <a:lnTo>
                  <a:pt x="1885" y="9804"/>
                </a:lnTo>
                <a:lnTo>
                  <a:pt x="2078" y="10082"/>
                </a:lnTo>
                <a:lnTo>
                  <a:pt x="2127" y="10175"/>
                </a:lnTo>
                <a:lnTo>
                  <a:pt x="2078" y="10305"/>
                </a:lnTo>
                <a:lnTo>
                  <a:pt x="1933" y="10490"/>
                </a:lnTo>
                <a:lnTo>
                  <a:pt x="2078" y="10564"/>
                </a:lnTo>
                <a:lnTo>
                  <a:pt x="1982" y="10750"/>
                </a:lnTo>
                <a:lnTo>
                  <a:pt x="1788" y="10861"/>
                </a:lnTo>
                <a:lnTo>
                  <a:pt x="1402" y="10935"/>
                </a:lnTo>
                <a:lnTo>
                  <a:pt x="1112" y="10991"/>
                </a:lnTo>
                <a:lnTo>
                  <a:pt x="1112" y="11120"/>
                </a:lnTo>
                <a:lnTo>
                  <a:pt x="918" y="11269"/>
                </a:lnTo>
                <a:lnTo>
                  <a:pt x="773" y="11361"/>
                </a:lnTo>
                <a:lnTo>
                  <a:pt x="773" y="11528"/>
                </a:lnTo>
                <a:lnTo>
                  <a:pt x="918" y="11676"/>
                </a:lnTo>
                <a:lnTo>
                  <a:pt x="628" y="12103"/>
                </a:lnTo>
                <a:lnTo>
                  <a:pt x="435" y="12177"/>
                </a:lnTo>
                <a:lnTo>
                  <a:pt x="338" y="12084"/>
                </a:lnTo>
                <a:lnTo>
                  <a:pt x="242" y="12232"/>
                </a:lnTo>
                <a:lnTo>
                  <a:pt x="242" y="11973"/>
                </a:lnTo>
                <a:lnTo>
                  <a:pt x="193" y="11936"/>
                </a:lnTo>
                <a:lnTo>
                  <a:pt x="145" y="11954"/>
                </a:lnTo>
                <a:lnTo>
                  <a:pt x="0" y="12047"/>
                </a:lnTo>
                <a:lnTo>
                  <a:pt x="0" y="12177"/>
                </a:lnTo>
                <a:lnTo>
                  <a:pt x="0" y="12269"/>
                </a:lnTo>
                <a:lnTo>
                  <a:pt x="48" y="12381"/>
                </a:lnTo>
                <a:lnTo>
                  <a:pt x="48" y="12492"/>
                </a:lnTo>
                <a:lnTo>
                  <a:pt x="145" y="12547"/>
                </a:lnTo>
                <a:lnTo>
                  <a:pt x="145" y="12640"/>
                </a:lnTo>
                <a:lnTo>
                  <a:pt x="193" y="12696"/>
                </a:lnTo>
                <a:lnTo>
                  <a:pt x="338" y="12714"/>
                </a:lnTo>
                <a:lnTo>
                  <a:pt x="338" y="12770"/>
                </a:lnTo>
                <a:lnTo>
                  <a:pt x="387" y="12863"/>
                </a:lnTo>
                <a:lnTo>
                  <a:pt x="338" y="12900"/>
                </a:lnTo>
                <a:lnTo>
                  <a:pt x="387" y="12863"/>
                </a:lnTo>
                <a:lnTo>
                  <a:pt x="532" y="12825"/>
                </a:lnTo>
                <a:lnTo>
                  <a:pt x="580" y="12751"/>
                </a:lnTo>
                <a:lnTo>
                  <a:pt x="628" y="12788"/>
                </a:lnTo>
                <a:lnTo>
                  <a:pt x="580" y="12863"/>
                </a:lnTo>
                <a:lnTo>
                  <a:pt x="580" y="12900"/>
                </a:lnTo>
                <a:lnTo>
                  <a:pt x="725" y="12900"/>
                </a:lnTo>
                <a:lnTo>
                  <a:pt x="773" y="12918"/>
                </a:lnTo>
                <a:lnTo>
                  <a:pt x="628" y="12974"/>
                </a:lnTo>
                <a:lnTo>
                  <a:pt x="435" y="13066"/>
                </a:lnTo>
                <a:lnTo>
                  <a:pt x="628" y="13122"/>
                </a:lnTo>
                <a:lnTo>
                  <a:pt x="918" y="13141"/>
                </a:lnTo>
                <a:lnTo>
                  <a:pt x="967" y="13270"/>
                </a:lnTo>
                <a:lnTo>
                  <a:pt x="918" y="13344"/>
                </a:lnTo>
                <a:lnTo>
                  <a:pt x="822" y="13437"/>
                </a:lnTo>
                <a:lnTo>
                  <a:pt x="1160" y="13419"/>
                </a:lnTo>
                <a:lnTo>
                  <a:pt x="1208" y="13567"/>
                </a:lnTo>
                <a:lnTo>
                  <a:pt x="1015" y="13660"/>
                </a:lnTo>
                <a:lnTo>
                  <a:pt x="1112" y="13752"/>
                </a:lnTo>
                <a:lnTo>
                  <a:pt x="1160" y="13826"/>
                </a:lnTo>
                <a:lnTo>
                  <a:pt x="1112" y="13975"/>
                </a:lnTo>
                <a:lnTo>
                  <a:pt x="1208" y="13956"/>
                </a:lnTo>
                <a:lnTo>
                  <a:pt x="1353" y="13975"/>
                </a:lnTo>
                <a:lnTo>
                  <a:pt x="1498" y="14123"/>
                </a:lnTo>
                <a:lnTo>
                  <a:pt x="1547" y="14271"/>
                </a:lnTo>
                <a:lnTo>
                  <a:pt x="1740" y="14494"/>
                </a:lnTo>
                <a:lnTo>
                  <a:pt x="2078" y="14623"/>
                </a:lnTo>
                <a:lnTo>
                  <a:pt x="2175" y="14753"/>
                </a:lnTo>
                <a:lnTo>
                  <a:pt x="2562" y="14846"/>
                </a:lnTo>
                <a:lnTo>
                  <a:pt x="2755" y="14975"/>
                </a:lnTo>
                <a:lnTo>
                  <a:pt x="2755" y="15068"/>
                </a:lnTo>
                <a:lnTo>
                  <a:pt x="2562" y="15124"/>
                </a:lnTo>
                <a:lnTo>
                  <a:pt x="2368" y="15087"/>
                </a:lnTo>
                <a:lnTo>
                  <a:pt x="2320" y="15142"/>
                </a:lnTo>
                <a:lnTo>
                  <a:pt x="2465" y="15216"/>
                </a:lnTo>
                <a:lnTo>
                  <a:pt x="2513" y="15290"/>
                </a:lnTo>
                <a:lnTo>
                  <a:pt x="2562" y="15346"/>
                </a:lnTo>
                <a:lnTo>
                  <a:pt x="2320" y="15346"/>
                </a:lnTo>
                <a:lnTo>
                  <a:pt x="2127" y="15290"/>
                </a:lnTo>
                <a:lnTo>
                  <a:pt x="2127" y="15365"/>
                </a:lnTo>
                <a:lnTo>
                  <a:pt x="2272" y="15494"/>
                </a:lnTo>
                <a:lnTo>
                  <a:pt x="2368" y="15606"/>
                </a:lnTo>
                <a:lnTo>
                  <a:pt x="2562" y="15791"/>
                </a:lnTo>
                <a:lnTo>
                  <a:pt x="2851" y="15939"/>
                </a:lnTo>
                <a:lnTo>
                  <a:pt x="2900" y="16050"/>
                </a:lnTo>
                <a:lnTo>
                  <a:pt x="2851" y="16106"/>
                </a:lnTo>
                <a:lnTo>
                  <a:pt x="2851" y="16199"/>
                </a:lnTo>
                <a:lnTo>
                  <a:pt x="2755" y="16254"/>
                </a:lnTo>
                <a:lnTo>
                  <a:pt x="2707" y="16273"/>
                </a:lnTo>
                <a:lnTo>
                  <a:pt x="2658" y="16328"/>
                </a:lnTo>
                <a:lnTo>
                  <a:pt x="3093" y="16328"/>
                </a:lnTo>
                <a:lnTo>
                  <a:pt x="3431" y="16384"/>
                </a:lnTo>
                <a:lnTo>
                  <a:pt x="4011" y="16273"/>
                </a:lnTo>
                <a:lnTo>
                  <a:pt x="4495" y="16273"/>
                </a:lnTo>
                <a:lnTo>
                  <a:pt x="4785" y="16328"/>
                </a:lnTo>
                <a:lnTo>
                  <a:pt x="4978" y="16273"/>
                </a:lnTo>
                <a:lnTo>
                  <a:pt x="5075" y="16106"/>
                </a:lnTo>
                <a:lnTo>
                  <a:pt x="4978" y="15828"/>
                </a:lnTo>
                <a:lnTo>
                  <a:pt x="5075" y="15661"/>
                </a:lnTo>
                <a:lnTo>
                  <a:pt x="5268" y="15531"/>
                </a:lnTo>
                <a:lnTo>
                  <a:pt x="5558" y="15569"/>
                </a:lnTo>
                <a:lnTo>
                  <a:pt x="5655" y="15439"/>
                </a:lnTo>
                <a:lnTo>
                  <a:pt x="5993" y="15346"/>
                </a:lnTo>
                <a:lnTo>
                  <a:pt x="6380" y="15346"/>
                </a:lnTo>
                <a:lnTo>
                  <a:pt x="6718" y="15383"/>
                </a:lnTo>
                <a:lnTo>
                  <a:pt x="7008" y="15346"/>
                </a:lnTo>
                <a:lnTo>
                  <a:pt x="7346" y="15383"/>
                </a:lnTo>
                <a:lnTo>
                  <a:pt x="7733" y="15383"/>
                </a:lnTo>
                <a:lnTo>
                  <a:pt x="7781" y="15142"/>
                </a:lnTo>
                <a:lnTo>
                  <a:pt x="8071" y="14864"/>
                </a:lnTo>
                <a:lnTo>
                  <a:pt x="8313" y="14642"/>
                </a:lnTo>
                <a:lnTo>
                  <a:pt x="8313" y="14401"/>
                </a:lnTo>
                <a:lnTo>
                  <a:pt x="8361" y="14253"/>
                </a:lnTo>
                <a:lnTo>
                  <a:pt x="8313" y="14086"/>
                </a:lnTo>
                <a:lnTo>
                  <a:pt x="8458" y="13938"/>
                </a:lnTo>
                <a:lnTo>
                  <a:pt x="8554" y="13808"/>
                </a:lnTo>
                <a:lnTo>
                  <a:pt x="8554" y="13678"/>
                </a:lnTo>
                <a:lnTo>
                  <a:pt x="8361" y="13604"/>
                </a:lnTo>
                <a:lnTo>
                  <a:pt x="8554" y="13493"/>
                </a:lnTo>
                <a:lnTo>
                  <a:pt x="8506" y="13382"/>
                </a:lnTo>
                <a:lnTo>
                  <a:pt x="8361" y="13307"/>
                </a:lnTo>
                <a:lnTo>
                  <a:pt x="8313" y="13233"/>
                </a:lnTo>
                <a:lnTo>
                  <a:pt x="8313" y="13196"/>
                </a:lnTo>
                <a:lnTo>
                  <a:pt x="8506" y="13233"/>
                </a:lnTo>
                <a:lnTo>
                  <a:pt x="8651" y="13215"/>
                </a:lnTo>
                <a:lnTo>
                  <a:pt x="8554" y="13141"/>
                </a:lnTo>
                <a:lnTo>
                  <a:pt x="8554" y="13085"/>
                </a:lnTo>
                <a:lnTo>
                  <a:pt x="8651" y="13011"/>
                </a:lnTo>
                <a:lnTo>
                  <a:pt x="8651" y="12974"/>
                </a:lnTo>
                <a:lnTo>
                  <a:pt x="8651" y="12900"/>
                </a:lnTo>
                <a:lnTo>
                  <a:pt x="8651" y="12770"/>
                </a:lnTo>
                <a:lnTo>
                  <a:pt x="8554" y="12714"/>
                </a:lnTo>
                <a:lnTo>
                  <a:pt x="8361" y="12640"/>
                </a:lnTo>
                <a:lnTo>
                  <a:pt x="8071" y="12603"/>
                </a:lnTo>
                <a:lnTo>
                  <a:pt x="8168" y="12566"/>
                </a:lnTo>
                <a:lnTo>
                  <a:pt x="8458" y="12622"/>
                </a:lnTo>
                <a:lnTo>
                  <a:pt x="8699" y="12603"/>
                </a:lnTo>
                <a:lnTo>
                  <a:pt x="8748" y="12529"/>
                </a:lnTo>
                <a:lnTo>
                  <a:pt x="8554" y="12473"/>
                </a:lnTo>
                <a:lnTo>
                  <a:pt x="8458" y="12455"/>
                </a:lnTo>
                <a:lnTo>
                  <a:pt x="8264" y="12418"/>
                </a:lnTo>
                <a:lnTo>
                  <a:pt x="8071" y="12418"/>
                </a:lnTo>
                <a:lnTo>
                  <a:pt x="7781" y="12418"/>
                </a:lnTo>
                <a:lnTo>
                  <a:pt x="7733" y="12399"/>
                </a:lnTo>
                <a:lnTo>
                  <a:pt x="7685" y="12399"/>
                </a:lnTo>
                <a:lnTo>
                  <a:pt x="7733" y="12381"/>
                </a:lnTo>
                <a:lnTo>
                  <a:pt x="8313" y="12325"/>
                </a:lnTo>
                <a:lnTo>
                  <a:pt x="8699" y="12381"/>
                </a:lnTo>
                <a:lnTo>
                  <a:pt x="8893" y="12325"/>
                </a:lnTo>
                <a:lnTo>
                  <a:pt x="8941" y="12232"/>
                </a:lnTo>
                <a:lnTo>
                  <a:pt x="9086" y="12195"/>
                </a:lnTo>
                <a:lnTo>
                  <a:pt x="9279" y="12195"/>
                </a:lnTo>
                <a:lnTo>
                  <a:pt x="9473" y="12158"/>
                </a:lnTo>
                <a:lnTo>
                  <a:pt x="9618" y="12084"/>
                </a:lnTo>
                <a:lnTo>
                  <a:pt x="9714" y="11973"/>
                </a:lnTo>
                <a:lnTo>
                  <a:pt x="9714" y="11862"/>
                </a:lnTo>
                <a:lnTo>
                  <a:pt x="9908" y="11880"/>
                </a:lnTo>
                <a:lnTo>
                  <a:pt x="10004" y="12010"/>
                </a:lnTo>
                <a:lnTo>
                  <a:pt x="10053" y="12010"/>
                </a:lnTo>
                <a:lnTo>
                  <a:pt x="10294" y="11973"/>
                </a:lnTo>
                <a:lnTo>
                  <a:pt x="10439" y="11825"/>
                </a:lnTo>
                <a:lnTo>
                  <a:pt x="10826" y="11676"/>
                </a:lnTo>
                <a:lnTo>
                  <a:pt x="10778" y="11602"/>
                </a:lnTo>
                <a:lnTo>
                  <a:pt x="10681" y="11565"/>
                </a:lnTo>
                <a:lnTo>
                  <a:pt x="10874" y="11602"/>
                </a:lnTo>
                <a:lnTo>
                  <a:pt x="11019" y="11584"/>
                </a:lnTo>
                <a:lnTo>
                  <a:pt x="11019" y="11528"/>
                </a:lnTo>
                <a:lnTo>
                  <a:pt x="11213" y="11454"/>
                </a:lnTo>
                <a:lnTo>
                  <a:pt x="11164" y="11417"/>
                </a:lnTo>
                <a:lnTo>
                  <a:pt x="11019" y="11435"/>
                </a:lnTo>
                <a:lnTo>
                  <a:pt x="10681" y="11491"/>
                </a:lnTo>
                <a:lnTo>
                  <a:pt x="10198" y="11528"/>
                </a:lnTo>
                <a:lnTo>
                  <a:pt x="9714" y="11584"/>
                </a:lnTo>
                <a:lnTo>
                  <a:pt x="9424" y="11565"/>
                </a:lnTo>
                <a:lnTo>
                  <a:pt x="9279" y="11602"/>
                </a:lnTo>
                <a:lnTo>
                  <a:pt x="9231" y="11528"/>
                </a:lnTo>
                <a:lnTo>
                  <a:pt x="9038" y="11491"/>
                </a:lnTo>
                <a:lnTo>
                  <a:pt x="8699" y="11435"/>
                </a:lnTo>
                <a:lnTo>
                  <a:pt x="8313" y="11380"/>
                </a:lnTo>
                <a:lnTo>
                  <a:pt x="7926" y="11417"/>
                </a:lnTo>
                <a:lnTo>
                  <a:pt x="7781" y="11380"/>
                </a:lnTo>
                <a:lnTo>
                  <a:pt x="7926" y="11343"/>
                </a:lnTo>
                <a:lnTo>
                  <a:pt x="8071" y="11269"/>
                </a:lnTo>
                <a:lnTo>
                  <a:pt x="8264" y="11287"/>
                </a:lnTo>
                <a:lnTo>
                  <a:pt x="8458" y="11269"/>
                </a:lnTo>
                <a:lnTo>
                  <a:pt x="8748" y="11269"/>
                </a:lnTo>
                <a:lnTo>
                  <a:pt x="8844" y="11269"/>
                </a:lnTo>
                <a:lnTo>
                  <a:pt x="9086" y="11361"/>
                </a:lnTo>
                <a:lnTo>
                  <a:pt x="9279" y="11306"/>
                </a:lnTo>
                <a:lnTo>
                  <a:pt x="9279" y="11269"/>
                </a:lnTo>
                <a:lnTo>
                  <a:pt x="9473" y="11306"/>
                </a:lnTo>
                <a:lnTo>
                  <a:pt x="9666" y="11361"/>
                </a:lnTo>
                <a:lnTo>
                  <a:pt x="9714" y="11287"/>
                </a:lnTo>
                <a:lnTo>
                  <a:pt x="9859" y="11306"/>
                </a:lnTo>
                <a:lnTo>
                  <a:pt x="10004" y="11435"/>
                </a:lnTo>
                <a:lnTo>
                  <a:pt x="10198" y="11454"/>
                </a:lnTo>
                <a:lnTo>
                  <a:pt x="10391" y="11417"/>
                </a:lnTo>
                <a:lnTo>
                  <a:pt x="10826" y="11287"/>
                </a:lnTo>
                <a:lnTo>
                  <a:pt x="11019" y="11232"/>
                </a:lnTo>
                <a:lnTo>
                  <a:pt x="11164" y="11139"/>
                </a:lnTo>
                <a:lnTo>
                  <a:pt x="11261" y="11046"/>
                </a:lnTo>
                <a:lnTo>
                  <a:pt x="11406" y="10972"/>
                </a:lnTo>
                <a:lnTo>
                  <a:pt x="11406" y="10861"/>
                </a:lnTo>
                <a:lnTo>
                  <a:pt x="11454" y="10787"/>
                </a:lnTo>
                <a:lnTo>
                  <a:pt x="11406" y="10713"/>
                </a:lnTo>
                <a:lnTo>
                  <a:pt x="11261" y="10620"/>
                </a:lnTo>
                <a:lnTo>
                  <a:pt x="10874" y="10546"/>
                </a:lnTo>
                <a:lnTo>
                  <a:pt x="10778" y="10416"/>
                </a:lnTo>
                <a:lnTo>
                  <a:pt x="10633" y="10398"/>
                </a:lnTo>
                <a:lnTo>
                  <a:pt x="10826" y="10379"/>
                </a:lnTo>
                <a:lnTo>
                  <a:pt x="10826" y="10342"/>
                </a:lnTo>
                <a:lnTo>
                  <a:pt x="10439" y="10305"/>
                </a:lnTo>
                <a:lnTo>
                  <a:pt x="10198" y="10249"/>
                </a:lnTo>
                <a:lnTo>
                  <a:pt x="10198" y="10157"/>
                </a:lnTo>
                <a:lnTo>
                  <a:pt x="10004" y="10045"/>
                </a:lnTo>
                <a:lnTo>
                  <a:pt x="9811" y="10045"/>
                </a:lnTo>
                <a:lnTo>
                  <a:pt x="9618" y="10082"/>
                </a:lnTo>
                <a:lnTo>
                  <a:pt x="9424" y="10027"/>
                </a:lnTo>
                <a:lnTo>
                  <a:pt x="9424" y="9971"/>
                </a:lnTo>
                <a:lnTo>
                  <a:pt x="9279" y="9971"/>
                </a:lnTo>
                <a:lnTo>
                  <a:pt x="9279" y="10008"/>
                </a:lnTo>
                <a:lnTo>
                  <a:pt x="9231" y="10120"/>
                </a:lnTo>
                <a:lnTo>
                  <a:pt x="9134" y="10231"/>
                </a:lnTo>
                <a:lnTo>
                  <a:pt x="8941" y="10342"/>
                </a:lnTo>
                <a:lnTo>
                  <a:pt x="8699" y="10416"/>
                </a:lnTo>
                <a:lnTo>
                  <a:pt x="8506" y="10490"/>
                </a:lnTo>
                <a:lnTo>
                  <a:pt x="8313" y="10564"/>
                </a:lnTo>
                <a:lnTo>
                  <a:pt x="8071" y="10564"/>
                </a:lnTo>
                <a:lnTo>
                  <a:pt x="7781" y="10620"/>
                </a:lnTo>
                <a:lnTo>
                  <a:pt x="7540" y="10601"/>
                </a:lnTo>
                <a:lnTo>
                  <a:pt x="7781" y="10527"/>
                </a:lnTo>
                <a:lnTo>
                  <a:pt x="8120" y="10490"/>
                </a:lnTo>
                <a:lnTo>
                  <a:pt x="8313" y="10398"/>
                </a:lnTo>
                <a:lnTo>
                  <a:pt x="8554" y="10323"/>
                </a:lnTo>
                <a:lnTo>
                  <a:pt x="8748" y="10249"/>
                </a:lnTo>
                <a:lnTo>
                  <a:pt x="9038" y="10157"/>
                </a:lnTo>
                <a:lnTo>
                  <a:pt x="9086" y="10045"/>
                </a:lnTo>
                <a:lnTo>
                  <a:pt x="9038" y="9897"/>
                </a:lnTo>
                <a:lnTo>
                  <a:pt x="8844" y="9897"/>
                </a:lnTo>
                <a:lnTo>
                  <a:pt x="8893" y="9804"/>
                </a:lnTo>
                <a:lnTo>
                  <a:pt x="8893" y="9712"/>
                </a:lnTo>
                <a:lnTo>
                  <a:pt x="8748" y="9601"/>
                </a:lnTo>
                <a:lnTo>
                  <a:pt x="8699" y="9489"/>
                </a:lnTo>
                <a:lnTo>
                  <a:pt x="8651" y="9341"/>
                </a:lnTo>
                <a:lnTo>
                  <a:pt x="8651" y="9211"/>
                </a:lnTo>
                <a:lnTo>
                  <a:pt x="8651" y="9137"/>
                </a:lnTo>
                <a:lnTo>
                  <a:pt x="8554" y="9063"/>
                </a:lnTo>
                <a:lnTo>
                  <a:pt x="8554" y="8989"/>
                </a:lnTo>
                <a:lnTo>
                  <a:pt x="8506" y="8915"/>
                </a:lnTo>
                <a:lnTo>
                  <a:pt x="8554" y="8841"/>
                </a:lnTo>
                <a:lnTo>
                  <a:pt x="8651" y="8748"/>
                </a:lnTo>
                <a:lnTo>
                  <a:pt x="8554" y="8692"/>
                </a:lnTo>
                <a:lnTo>
                  <a:pt x="8844" y="8748"/>
                </a:lnTo>
                <a:lnTo>
                  <a:pt x="8941" y="8767"/>
                </a:lnTo>
                <a:lnTo>
                  <a:pt x="8941" y="8674"/>
                </a:lnTo>
                <a:lnTo>
                  <a:pt x="8893" y="8563"/>
                </a:lnTo>
                <a:lnTo>
                  <a:pt x="8844" y="8451"/>
                </a:lnTo>
                <a:lnTo>
                  <a:pt x="8844" y="8377"/>
                </a:lnTo>
                <a:lnTo>
                  <a:pt x="8893" y="8248"/>
                </a:lnTo>
                <a:lnTo>
                  <a:pt x="8941" y="8118"/>
                </a:lnTo>
                <a:lnTo>
                  <a:pt x="9038" y="8044"/>
                </a:lnTo>
                <a:lnTo>
                  <a:pt x="8748" y="7970"/>
                </a:lnTo>
                <a:lnTo>
                  <a:pt x="8699" y="7877"/>
                </a:lnTo>
                <a:lnTo>
                  <a:pt x="8699" y="7729"/>
                </a:lnTo>
                <a:lnTo>
                  <a:pt x="8893" y="7747"/>
                </a:lnTo>
                <a:lnTo>
                  <a:pt x="9086" y="7821"/>
                </a:lnTo>
                <a:lnTo>
                  <a:pt x="9134" y="7784"/>
                </a:lnTo>
                <a:lnTo>
                  <a:pt x="9231" y="7747"/>
                </a:lnTo>
                <a:lnTo>
                  <a:pt x="9328" y="7655"/>
                </a:lnTo>
                <a:lnTo>
                  <a:pt x="9328" y="7636"/>
                </a:lnTo>
                <a:lnTo>
                  <a:pt x="9328" y="7599"/>
                </a:lnTo>
                <a:lnTo>
                  <a:pt x="9328" y="7525"/>
                </a:lnTo>
                <a:lnTo>
                  <a:pt x="9328" y="7432"/>
                </a:lnTo>
                <a:lnTo>
                  <a:pt x="9231" y="7339"/>
                </a:lnTo>
                <a:lnTo>
                  <a:pt x="9231" y="7265"/>
                </a:lnTo>
                <a:lnTo>
                  <a:pt x="9279" y="7302"/>
                </a:lnTo>
                <a:lnTo>
                  <a:pt x="9328" y="7358"/>
                </a:lnTo>
                <a:lnTo>
                  <a:pt x="9473" y="7377"/>
                </a:lnTo>
                <a:lnTo>
                  <a:pt x="9521" y="7414"/>
                </a:lnTo>
                <a:lnTo>
                  <a:pt x="9666" y="7414"/>
                </a:lnTo>
                <a:lnTo>
                  <a:pt x="9714" y="7302"/>
                </a:lnTo>
                <a:lnTo>
                  <a:pt x="9908" y="7339"/>
                </a:lnTo>
                <a:lnTo>
                  <a:pt x="9908" y="7265"/>
                </a:lnTo>
                <a:lnTo>
                  <a:pt x="10004" y="7228"/>
                </a:lnTo>
                <a:lnTo>
                  <a:pt x="10053" y="7191"/>
                </a:lnTo>
                <a:lnTo>
                  <a:pt x="9908" y="7154"/>
                </a:lnTo>
                <a:lnTo>
                  <a:pt x="9811" y="7154"/>
                </a:lnTo>
                <a:lnTo>
                  <a:pt x="9714" y="7154"/>
                </a:lnTo>
                <a:lnTo>
                  <a:pt x="9908" y="7154"/>
                </a:lnTo>
                <a:lnTo>
                  <a:pt x="10053" y="7136"/>
                </a:lnTo>
                <a:lnTo>
                  <a:pt x="10101" y="7080"/>
                </a:lnTo>
                <a:lnTo>
                  <a:pt x="10101" y="7043"/>
                </a:lnTo>
                <a:lnTo>
                  <a:pt x="10294" y="6987"/>
                </a:lnTo>
                <a:lnTo>
                  <a:pt x="10294" y="6913"/>
                </a:lnTo>
                <a:lnTo>
                  <a:pt x="10439" y="6895"/>
                </a:lnTo>
                <a:lnTo>
                  <a:pt x="10439" y="6765"/>
                </a:lnTo>
                <a:lnTo>
                  <a:pt x="10584" y="6746"/>
                </a:lnTo>
                <a:lnTo>
                  <a:pt x="10826" y="6746"/>
                </a:lnTo>
                <a:lnTo>
                  <a:pt x="10874" y="6709"/>
                </a:lnTo>
                <a:lnTo>
                  <a:pt x="11068" y="6672"/>
                </a:lnTo>
                <a:lnTo>
                  <a:pt x="11164" y="6542"/>
                </a:lnTo>
                <a:lnTo>
                  <a:pt x="11358" y="6487"/>
                </a:lnTo>
                <a:lnTo>
                  <a:pt x="11454" y="6413"/>
                </a:lnTo>
                <a:lnTo>
                  <a:pt x="11648" y="6487"/>
                </a:lnTo>
                <a:lnTo>
                  <a:pt x="11793" y="6450"/>
                </a:lnTo>
                <a:lnTo>
                  <a:pt x="11841" y="6394"/>
                </a:lnTo>
                <a:lnTo>
                  <a:pt x="11938" y="6302"/>
                </a:lnTo>
                <a:lnTo>
                  <a:pt x="12131" y="6246"/>
                </a:lnTo>
                <a:lnTo>
                  <a:pt x="12324" y="6246"/>
                </a:lnTo>
                <a:lnTo>
                  <a:pt x="12373" y="6190"/>
                </a:lnTo>
                <a:lnTo>
                  <a:pt x="12518" y="6172"/>
                </a:lnTo>
                <a:lnTo>
                  <a:pt x="12614" y="6116"/>
                </a:lnTo>
                <a:lnTo>
                  <a:pt x="12711" y="6079"/>
                </a:lnTo>
                <a:lnTo>
                  <a:pt x="12759" y="6042"/>
                </a:lnTo>
                <a:lnTo>
                  <a:pt x="12904" y="6005"/>
                </a:lnTo>
                <a:lnTo>
                  <a:pt x="12953" y="5949"/>
                </a:lnTo>
                <a:lnTo>
                  <a:pt x="13001" y="5857"/>
                </a:lnTo>
                <a:lnTo>
                  <a:pt x="13098" y="5746"/>
                </a:lnTo>
                <a:lnTo>
                  <a:pt x="13146" y="5671"/>
                </a:lnTo>
                <a:lnTo>
                  <a:pt x="13339" y="5597"/>
                </a:lnTo>
                <a:lnTo>
                  <a:pt x="13339" y="5560"/>
                </a:lnTo>
                <a:lnTo>
                  <a:pt x="13388" y="5486"/>
                </a:lnTo>
                <a:lnTo>
                  <a:pt x="13484" y="5430"/>
                </a:lnTo>
                <a:lnTo>
                  <a:pt x="13533" y="5356"/>
                </a:lnTo>
                <a:lnTo>
                  <a:pt x="13581" y="5301"/>
                </a:lnTo>
                <a:lnTo>
                  <a:pt x="13677" y="5356"/>
                </a:lnTo>
                <a:lnTo>
                  <a:pt x="13677" y="5449"/>
                </a:lnTo>
                <a:lnTo>
                  <a:pt x="13726" y="5412"/>
                </a:lnTo>
                <a:lnTo>
                  <a:pt x="13871" y="5338"/>
                </a:lnTo>
                <a:lnTo>
                  <a:pt x="13871" y="5282"/>
                </a:lnTo>
                <a:lnTo>
                  <a:pt x="13726" y="5227"/>
                </a:lnTo>
                <a:lnTo>
                  <a:pt x="13726" y="5190"/>
                </a:lnTo>
                <a:lnTo>
                  <a:pt x="13581" y="5152"/>
                </a:lnTo>
                <a:lnTo>
                  <a:pt x="13388" y="5115"/>
                </a:lnTo>
                <a:lnTo>
                  <a:pt x="13339" y="5060"/>
                </a:lnTo>
                <a:lnTo>
                  <a:pt x="13291" y="5004"/>
                </a:lnTo>
                <a:lnTo>
                  <a:pt x="13291" y="4986"/>
                </a:lnTo>
                <a:lnTo>
                  <a:pt x="13291" y="4911"/>
                </a:lnTo>
                <a:lnTo>
                  <a:pt x="13146" y="4893"/>
                </a:lnTo>
                <a:lnTo>
                  <a:pt x="13146" y="4837"/>
                </a:lnTo>
                <a:lnTo>
                  <a:pt x="13194" y="4819"/>
                </a:lnTo>
                <a:lnTo>
                  <a:pt x="13194" y="4745"/>
                </a:lnTo>
                <a:lnTo>
                  <a:pt x="13339" y="4708"/>
                </a:lnTo>
                <a:lnTo>
                  <a:pt x="13388" y="4689"/>
                </a:lnTo>
                <a:lnTo>
                  <a:pt x="13484" y="4633"/>
                </a:lnTo>
                <a:lnTo>
                  <a:pt x="13484" y="4596"/>
                </a:lnTo>
                <a:lnTo>
                  <a:pt x="13533" y="4522"/>
                </a:lnTo>
                <a:lnTo>
                  <a:pt x="13581" y="4467"/>
                </a:lnTo>
                <a:lnTo>
                  <a:pt x="13581" y="4393"/>
                </a:lnTo>
                <a:lnTo>
                  <a:pt x="13484" y="4374"/>
                </a:lnTo>
                <a:lnTo>
                  <a:pt x="13388" y="4318"/>
                </a:lnTo>
                <a:lnTo>
                  <a:pt x="13291" y="4244"/>
                </a:lnTo>
                <a:lnTo>
                  <a:pt x="13339" y="4226"/>
                </a:lnTo>
                <a:lnTo>
                  <a:pt x="13484" y="4189"/>
                </a:lnTo>
                <a:lnTo>
                  <a:pt x="13533" y="4152"/>
                </a:lnTo>
                <a:lnTo>
                  <a:pt x="13533" y="4096"/>
                </a:lnTo>
                <a:lnTo>
                  <a:pt x="13581" y="4077"/>
                </a:lnTo>
                <a:lnTo>
                  <a:pt x="13726" y="4096"/>
                </a:lnTo>
                <a:lnTo>
                  <a:pt x="13871" y="4096"/>
                </a:lnTo>
                <a:lnTo>
                  <a:pt x="13919" y="4096"/>
                </a:lnTo>
                <a:lnTo>
                  <a:pt x="13919" y="4022"/>
                </a:lnTo>
                <a:lnTo>
                  <a:pt x="13774" y="4003"/>
                </a:lnTo>
                <a:lnTo>
                  <a:pt x="13871" y="3966"/>
                </a:lnTo>
                <a:lnTo>
                  <a:pt x="14064" y="3966"/>
                </a:lnTo>
                <a:lnTo>
                  <a:pt x="14064" y="3929"/>
                </a:lnTo>
                <a:lnTo>
                  <a:pt x="13919" y="3855"/>
                </a:lnTo>
                <a:lnTo>
                  <a:pt x="13726" y="3799"/>
                </a:lnTo>
                <a:lnTo>
                  <a:pt x="13726" y="3744"/>
                </a:lnTo>
                <a:lnTo>
                  <a:pt x="13871" y="3799"/>
                </a:lnTo>
                <a:lnTo>
                  <a:pt x="14064" y="3818"/>
                </a:lnTo>
                <a:lnTo>
                  <a:pt x="14161" y="3874"/>
                </a:lnTo>
                <a:lnTo>
                  <a:pt x="14257" y="3874"/>
                </a:lnTo>
                <a:lnTo>
                  <a:pt x="14257" y="3818"/>
                </a:lnTo>
                <a:lnTo>
                  <a:pt x="14161" y="3725"/>
                </a:lnTo>
                <a:lnTo>
                  <a:pt x="14161" y="3744"/>
                </a:lnTo>
                <a:lnTo>
                  <a:pt x="14257" y="3725"/>
                </a:lnTo>
                <a:lnTo>
                  <a:pt x="14257" y="3633"/>
                </a:lnTo>
                <a:lnTo>
                  <a:pt x="14257" y="3559"/>
                </a:lnTo>
                <a:lnTo>
                  <a:pt x="14306" y="3521"/>
                </a:lnTo>
                <a:lnTo>
                  <a:pt x="14354" y="3521"/>
                </a:lnTo>
                <a:lnTo>
                  <a:pt x="14451" y="3521"/>
                </a:lnTo>
                <a:lnTo>
                  <a:pt x="14451" y="3577"/>
                </a:lnTo>
                <a:lnTo>
                  <a:pt x="14499" y="3633"/>
                </a:lnTo>
                <a:lnTo>
                  <a:pt x="14644" y="3633"/>
                </a:lnTo>
                <a:lnTo>
                  <a:pt x="14644" y="3559"/>
                </a:lnTo>
                <a:lnTo>
                  <a:pt x="14692" y="3503"/>
                </a:lnTo>
                <a:lnTo>
                  <a:pt x="14837" y="3521"/>
                </a:lnTo>
                <a:lnTo>
                  <a:pt x="14886" y="3577"/>
                </a:lnTo>
                <a:lnTo>
                  <a:pt x="15031" y="3633"/>
                </a:lnTo>
                <a:lnTo>
                  <a:pt x="15079" y="3596"/>
                </a:lnTo>
                <a:lnTo>
                  <a:pt x="15224" y="3651"/>
                </a:lnTo>
                <a:lnTo>
                  <a:pt x="15272" y="3521"/>
                </a:lnTo>
                <a:lnTo>
                  <a:pt x="15466" y="3521"/>
                </a:lnTo>
                <a:lnTo>
                  <a:pt x="15707" y="3503"/>
                </a:lnTo>
                <a:lnTo>
                  <a:pt x="15852" y="3484"/>
                </a:lnTo>
                <a:lnTo>
                  <a:pt x="16094" y="3521"/>
                </a:lnTo>
                <a:lnTo>
                  <a:pt x="16239" y="3577"/>
                </a:lnTo>
                <a:lnTo>
                  <a:pt x="16287" y="3503"/>
                </a:lnTo>
                <a:lnTo>
                  <a:pt x="16384" y="3484"/>
                </a:lnTo>
                <a:lnTo>
                  <a:pt x="16287" y="3373"/>
                </a:lnTo>
                <a:close/>
              </a:path>
            </a:pathLst>
          </a:custGeom>
          <a:solidFill>
            <a:srgbClr val="F58023"/>
          </a:solidFill>
          <a:ln w="9525" cap="flat" cmpd="sng">
            <a:solidFill>
              <a:schemeClr val="bg1"/>
            </a:solidFill>
            <a:prstDash val="solid"/>
            <a:round/>
            <a:headEnd type="none" w="med" len="med"/>
            <a:tailEnd type="none" w="med" len="med"/>
          </a:ln>
          <a:effectLst/>
        </p:spPr>
        <p:txBody>
          <a:bodyPr anchor="ctr">
            <a:spAutoFit/>
          </a:bodyPr>
          <a:lstStyle/>
          <a:p>
            <a:endParaRPr lang="en-US" dirty="0"/>
          </a:p>
        </p:txBody>
      </p:sp>
    </p:spTree>
    <p:extLst>
      <p:ext uri="{BB962C8B-B14F-4D97-AF65-F5344CB8AC3E}">
        <p14:creationId xmlns:p14="http://schemas.microsoft.com/office/powerpoint/2010/main" val="2878640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5000"/>
          </a:blip>
          <a:stretch>
            <a:fillRect/>
          </a:stretch>
        </p:blipFill>
        <p:spPr>
          <a:xfrm>
            <a:off x="1173078" y="-1001889"/>
            <a:ext cx="8732922" cy="7929494"/>
          </a:xfrm>
          <a:prstGeom prst="rect">
            <a:avLst/>
          </a:prstGeom>
        </p:spPr>
      </p:pic>
      <p:sp>
        <p:nvSpPr>
          <p:cNvPr id="2" name="Text Placeholder 1"/>
          <p:cNvSpPr>
            <a:spLocks noGrp="1"/>
          </p:cNvSpPr>
          <p:nvPr>
            <p:ph type="body" sz="quarter" idx="10"/>
          </p:nvPr>
        </p:nvSpPr>
        <p:spPr>
          <a:xfrm>
            <a:off x="554812" y="1943115"/>
            <a:ext cx="8876841" cy="952485"/>
          </a:xfrm>
        </p:spPr>
        <p:txBody>
          <a:bodyPr/>
          <a:lstStyle/>
          <a:p>
            <a:pPr marL="478528" lvl="1" indent="0" algn="ctr">
              <a:buClr>
                <a:schemeClr val="accent3">
                  <a:lumMod val="75000"/>
                </a:schemeClr>
              </a:buClr>
              <a:buNone/>
            </a:pPr>
            <a:r>
              <a:rPr lang="en-US" sz="2800" dirty="0">
                <a:solidFill>
                  <a:srgbClr val="F5841F"/>
                </a:solidFill>
              </a:rPr>
              <a:t>The challenges in delivering innovative medicines to patients</a:t>
            </a:r>
          </a:p>
          <a:p>
            <a:pPr marL="478528" lvl="1" indent="0" algn="ctr" defTabSz="956086">
              <a:buNone/>
            </a:pPr>
            <a:endParaRPr lang="en-US" sz="6000" dirty="0">
              <a:solidFill>
                <a:srgbClr val="F5841F"/>
              </a:solidFill>
              <a:cs typeface="Arial" charset="0"/>
            </a:endParaRPr>
          </a:p>
          <a:p>
            <a:pPr algn="ctr" defTabSz="956086"/>
            <a:endParaRPr lang="en-US" sz="6000" b="0" dirty="0">
              <a:solidFill>
                <a:srgbClr val="F5841F"/>
              </a:solidFill>
              <a:cs typeface="Arial" charset="0"/>
            </a:endParaRPr>
          </a:p>
          <a:p>
            <a:pPr algn="ctr" defTabSz="956086"/>
            <a:endParaRPr lang="en-US" sz="6000" b="0" dirty="0">
              <a:solidFill>
                <a:srgbClr val="F5841F"/>
              </a:solidFill>
              <a:cs typeface="Arial" charset="0"/>
            </a:endParaRPr>
          </a:p>
          <a:p>
            <a:pPr marL="0" indent="0" algn="ctr">
              <a:lnSpc>
                <a:spcPct val="120000"/>
              </a:lnSpc>
              <a:spcAft>
                <a:spcPts val="314"/>
              </a:spcAft>
              <a:buNone/>
            </a:pPr>
            <a:endParaRPr lang="en-US" sz="6000" b="0" dirty="0">
              <a:solidFill>
                <a:srgbClr val="F5841F"/>
              </a:solidFill>
            </a:endParaRPr>
          </a:p>
          <a:p>
            <a:pPr marL="0" indent="0" algn="ctr">
              <a:lnSpc>
                <a:spcPct val="120000"/>
              </a:lnSpc>
              <a:spcAft>
                <a:spcPts val="314"/>
              </a:spcAft>
              <a:buNone/>
            </a:pPr>
            <a:endParaRPr lang="en-US" sz="6000" b="0" dirty="0">
              <a:solidFill>
                <a:srgbClr val="F5841F"/>
              </a:solidFill>
            </a:endParaRPr>
          </a:p>
          <a:p>
            <a:pPr algn="ctr">
              <a:lnSpc>
                <a:spcPct val="120000"/>
              </a:lnSpc>
              <a:spcAft>
                <a:spcPts val="314"/>
              </a:spcAft>
            </a:pPr>
            <a:endParaRPr lang="en-US" sz="6000" b="0" dirty="0">
              <a:solidFill>
                <a:srgbClr val="F5841F"/>
              </a:solidFill>
            </a:endParaRPr>
          </a:p>
          <a:p>
            <a:pPr algn="ctr">
              <a:lnSpc>
                <a:spcPct val="120000"/>
              </a:lnSpc>
              <a:spcAft>
                <a:spcPts val="314"/>
              </a:spcAft>
            </a:pPr>
            <a:endParaRPr lang="en-US" sz="6000" b="0" dirty="0">
              <a:solidFill>
                <a:srgbClr val="F5841F"/>
              </a:solidFill>
            </a:endParaRPr>
          </a:p>
          <a:p>
            <a:pPr algn="ctr">
              <a:lnSpc>
                <a:spcPct val="120000"/>
              </a:lnSpc>
              <a:spcAft>
                <a:spcPts val="314"/>
              </a:spcAft>
            </a:pPr>
            <a:endParaRPr lang="en-US" sz="6000" b="0" dirty="0">
              <a:solidFill>
                <a:srgbClr val="F5841F"/>
              </a:solidFill>
            </a:endParaRPr>
          </a:p>
          <a:p>
            <a:pPr marL="0" indent="0" algn="ctr">
              <a:lnSpc>
                <a:spcPct val="120000"/>
              </a:lnSpc>
              <a:spcAft>
                <a:spcPts val="314"/>
              </a:spcAft>
              <a:buNone/>
            </a:pPr>
            <a:endParaRPr lang="en-GB" sz="6000" b="0" dirty="0">
              <a:solidFill>
                <a:srgbClr val="F5841F"/>
              </a:solidFill>
            </a:endParaRPr>
          </a:p>
          <a:p>
            <a:pPr marL="0" indent="0" algn="ctr">
              <a:lnSpc>
                <a:spcPct val="120000"/>
              </a:lnSpc>
              <a:spcAft>
                <a:spcPts val="314"/>
              </a:spcAft>
              <a:buNone/>
            </a:pPr>
            <a:endParaRPr lang="en-GB" sz="6000" b="0" dirty="0">
              <a:solidFill>
                <a:srgbClr val="F5841F"/>
              </a:solidFill>
            </a:endParaRPr>
          </a:p>
        </p:txBody>
      </p:sp>
      <p:sp>
        <p:nvSpPr>
          <p:cNvPr id="3" name="Text Placeholder 2"/>
          <p:cNvSpPr>
            <a:spLocks noGrp="1"/>
          </p:cNvSpPr>
          <p:nvPr>
            <p:ph type="body" sz="quarter" idx="11"/>
          </p:nvPr>
        </p:nvSpPr>
        <p:spPr>
          <a:xfrm>
            <a:off x="554813" y="557577"/>
            <a:ext cx="8876840" cy="735013"/>
          </a:xfrm>
        </p:spPr>
        <p:txBody>
          <a:bodyPr/>
          <a:lstStyle/>
          <a:p>
            <a:r>
              <a:rPr lang="fr-BE" dirty="0"/>
              <a:t>Section 3: </a:t>
            </a:r>
          </a:p>
        </p:txBody>
      </p:sp>
    </p:spTree>
    <p:extLst>
      <p:ext uri="{BB962C8B-B14F-4D97-AF65-F5344CB8AC3E}">
        <p14:creationId xmlns:p14="http://schemas.microsoft.com/office/powerpoint/2010/main" val="636820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6401" y="328977"/>
            <a:ext cx="9140151" cy="735013"/>
          </a:xfrm>
        </p:spPr>
        <p:txBody>
          <a:bodyPr/>
          <a:lstStyle/>
          <a:p>
            <a:r>
              <a:rPr lang="en-US" sz="1600" b="0" dirty="0"/>
              <a:t>Despite Great Progress, </a:t>
            </a:r>
            <a:br>
              <a:rPr lang="en-US" sz="1600" b="0" dirty="0"/>
            </a:br>
            <a:r>
              <a:rPr lang="en-US" sz="1800" dirty="0"/>
              <a:t>Challenges loom threatening continued innovation and patient access to medicines</a:t>
            </a:r>
            <a:endParaRPr lang="fr-BE" sz="1800" dirty="0"/>
          </a:p>
        </p:txBody>
      </p:sp>
      <p:sp>
        <p:nvSpPr>
          <p:cNvPr id="5" name="Rectangle 4"/>
          <p:cNvSpPr/>
          <p:nvPr/>
        </p:nvSpPr>
        <p:spPr>
          <a:xfrm>
            <a:off x="406400" y="1181100"/>
            <a:ext cx="4572000" cy="475835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65188"/>
            <a:r>
              <a:rPr lang="en-US" b="1" dirty="0">
                <a:solidFill>
                  <a:schemeClr val="bg1"/>
                </a:solidFill>
              </a:rPr>
              <a:t>INNOVATION IS HARDER </a:t>
            </a:r>
            <a:br>
              <a:rPr lang="en-US" b="1" dirty="0">
                <a:solidFill>
                  <a:schemeClr val="bg1"/>
                </a:solidFill>
              </a:rPr>
            </a:br>
            <a:r>
              <a:rPr lang="en-US" b="1" dirty="0">
                <a:solidFill>
                  <a:schemeClr val="bg1"/>
                </a:solidFill>
              </a:rPr>
              <a:t>AND MORE COSTLY</a:t>
            </a:r>
          </a:p>
        </p:txBody>
      </p:sp>
      <p:sp>
        <p:nvSpPr>
          <p:cNvPr id="6" name="Rectangle 5"/>
          <p:cNvSpPr/>
          <p:nvPr/>
        </p:nvSpPr>
        <p:spPr>
          <a:xfrm>
            <a:off x="4974552" y="1181100"/>
            <a:ext cx="4572000" cy="4758351"/>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defTabSz="865188"/>
            <a:r>
              <a:rPr lang="en-US" b="1" dirty="0">
                <a:solidFill>
                  <a:schemeClr val="bg1"/>
                </a:solidFill>
              </a:rPr>
              <a:t>INVESTMENT IN INNOVATION INCREASINGLY RISKY</a:t>
            </a:r>
          </a:p>
        </p:txBody>
      </p:sp>
      <p:sp>
        <p:nvSpPr>
          <p:cNvPr id="7" name="Text Box 3"/>
          <p:cNvSpPr txBox="1">
            <a:spLocks noChangeArrowheads="1"/>
          </p:cNvSpPr>
          <p:nvPr/>
        </p:nvSpPr>
        <p:spPr bwMode="auto">
          <a:xfrm>
            <a:off x="999478" y="2382960"/>
            <a:ext cx="2619808" cy="302782"/>
          </a:xfrm>
          <a:prstGeom prst="rect">
            <a:avLst/>
          </a:prstGeom>
          <a:noFill/>
          <a:ln w="9525" algn="ctr">
            <a:noFill/>
            <a:miter lim="800000"/>
            <a:headEnd/>
            <a:tailEnd/>
          </a:ln>
          <a:effectLst/>
        </p:spPr>
        <p:txBody>
          <a:bodyPr wrap="square" lIns="43247" tIns="43247" rIns="43247" bIns="43247" anchor="ctr">
            <a:spAutoFit/>
          </a:bodyPr>
          <a:lstStyle/>
          <a:p>
            <a:pPr algn="l" defTabSz="865188">
              <a:spcBef>
                <a:spcPct val="20000"/>
              </a:spcBef>
              <a:buClr>
                <a:srgbClr val="2B7DC7"/>
              </a:buClr>
            </a:pPr>
            <a:r>
              <a:rPr lang="en-US" sz="1400" dirty="0">
                <a:solidFill>
                  <a:schemeClr val="bg1"/>
                </a:solidFill>
              </a:rPr>
              <a:t>Higher regulatory hurdles</a:t>
            </a:r>
          </a:p>
        </p:txBody>
      </p:sp>
      <p:sp>
        <p:nvSpPr>
          <p:cNvPr id="8" name="Text Box 3"/>
          <p:cNvSpPr txBox="1">
            <a:spLocks noChangeArrowheads="1"/>
          </p:cNvSpPr>
          <p:nvPr/>
        </p:nvSpPr>
        <p:spPr bwMode="auto">
          <a:xfrm>
            <a:off x="999478" y="2899693"/>
            <a:ext cx="2619808" cy="302782"/>
          </a:xfrm>
          <a:prstGeom prst="rect">
            <a:avLst/>
          </a:prstGeom>
          <a:noFill/>
          <a:ln w="9525" algn="ctr">
            <a:noFill/>
            <a:miter lim="800000"/>
            <a:headEnd/>
            <a:tailEnd/>
          </a:ln>
          <a:effectLst/>
        </p:spPr>
        <p:txBody>
          <a:bodyPr wrap="square" lIns="43247" tIns="43247" rIns="43247" bIns="43247" anchor="ctr">
            <a:spAutoFit/>
          </a:bodyPr>
          <a:lstStyle/>
          <a:p>
            <a:pPr algn="l" defTabSz="865188">
              <a:spcBef>
                <a:spcPct val="20000"/>
              </a:spcBef>
              <a:buClr>
                <a:srgbClr val="2B7DC7"/>
              </a:buClr>
            </a:pPr>
            <a:r>
              <a:rPr lang="en-US" sz="1400" dirty="0">
                <a:solidFill>
                  <a:schemeClr val="bg1"/>
                </a:solidFill>
              </a:rPr>
              <a:t>Increased cost of R&amp;D</a:t>
            </a:r>
          </a:p>
        </p:txBody>
      </p:sp>
      <p:cxnSp>
        <p:nvCxnSpPr>
          <p:cNvPr id="9" name="Straight Connector 8"/>
          <p:cNvCxnSpPr/>
          <p:nvPr/>
        </p:nvCxnSpPr>
        <p:spPr>
          <a:xfrm flipH="1">
            <a:off x="2020436" y="3561189"/>
            <a:ext cx="2957964" cy="238622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80108" y="3559933"/>
            <a:ext cx="2973653" cy="237951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06400" y="3305646"/>
            <a:ext cx="9144001" cy="2847755"/>
            <a:chOff x="0" y="3267547"/>
            <a:chExt cx="9144001" cy="2641770"/>
          </a:xfrm>
          <a:solidFill>
            <a:srgbClr val="1E5486"/>
          </a:solidFill>
        </p:grpSpPr>
        <p:sp>
          <p:nvSpPr>
            <p:cNvPr id="12" name="Isosceles Triangle 11"/>
            <p:cNvSpPr/>
            <p:nvPr/>
          </p:nvSpPr>
          <p:spPr>
            <a:xfrm>
              <a:off x="1" y="3267547"/>
              <a:ext cx="9144000" cy="1615370"/>
            </a:xfrm>
            <a:prstGeom prst="triangle">
              <a:avLst>
                <a:gd name="adj" fmla="val 5033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65188"/>
              <a:endParaRPr lang="en-US" b="1" dirty="0">
                <a:solidFill>
                  <a:schemeClr val="bg1"/>
                </a:solidFill>
              </a:endParaRPr>
            </a:p>
          </p:txBody>
        </p:sp>
        <p:sp>
          <p:nvSpPr>
            <p:cNvPr id="13" name="Rectangle 12"/>
            <p:cNvSpPr/>
            <p:nvPr/>
          </p:nvSpPr>
          <p:spPr>
            <a:xfrm>
              <a:off x="0" y="4879782"/>
              <a:ext cx="9144000" cy="1029535"/>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Box 3"/>
          <p:cNvSpPr txBox="1">
            <a:spLocks noChangeArrowheads="1"/>
          </p:cNvSpPr>
          <p:nvPr/>
        </p:nvSpPr>
        <p:spPr bwMode="auto">
          <a:xfrm>
            <a:off x="999478" y="1866226"/>
            <a:ext cx="3073878" cy="302782"/>
          </a:xfrm>
          <a:prstGeom prst="rect">
            <a:avLst/>
          </a:prstGeom>
          <a:noFill/>
          <a:ln w="9525" algn="ctr">
            <a:noFill/>
            <a:miter lim="800000"/>
            <a:headEnd/>
            <a:tailEnd/>
          </a:ln>
          <a:effectLst/>
        </p:spPr>
        <p:txBody>
          <a:bodyPr wrap="square" lIns="43247" tIns="43247" rIns="43247" bIns="43247" anchor="ctr">
            <a:spAutoFit/>
          </a:bodyPr>
          <a:lstStyle/>
          <a:p>
            <a:pPr algn="l" defTabSz="865188">
              <a:spcBef>
                <a:spcPct val="20000"/>
              </a:spcBef>
              <a:buClr>
                <a:srgbClr val="2B7DC7"/>
              </a:buClr>
            </a:pPr>
            <a:r>
              <a:rPr lang="en-US" sz="1400" dirty="0">
                <a:solidFill>
                  <a:schemeClr val="bg1"/>
                </a:solidFill>
              </a:rPr>
              <a:t>Longer, more complex clinical trials</a:t>
            </a:r>
          </a:p>
        </p:txBody>
      </p:sp>
      <p:grpSp>
        <p:nvGrpSpPr>
          <p:cNvPr id="15" name="Group 14"/>
          <p:cNvGrpSpPr/>
          <p:nvPr/>
        </p:nvGrpSpPr>
        <p:grpSpPr>
          <a:xfrm>
            <a:off x="1861177" y="4728665"/>
            <a:ext cx="7745724" cy="1002620"/>
            <a:chOff x="5141554" y="2386623"/>
            <a:chExt cx="3405296" cy="1002620"/>
          </a:xfrm>
        </p:grpSpPr>
        <p:sp>
          <p:nvSpPr>
            <p:cNvPr id="16" name="Text Box 3"/>
            <p:cNvSpPr txBox="1">
              <a:spLocks noChangeArrowheads="1"/>
            </p:cNvSpPr>
            <p:nvPr/>
          </p:nvSpPr>
          <p:spPr bwMode="auto">
            <a:xfrm>
              <a:off x="5141554" y="2386623"/>
              <a:ext cx="3240024" cy="302782"/>
            </a:xfrm>
            <a:prstGeom prst="rect">
              <a:avLst/>
            </a:prstGeom>
            <a:noFill/>
            <a:ln w="9525" algn="ctr">
              <a:noFill/>
              <a:miter lim="800000"/>
              <a:headEnd/>
              <a:tailEnd/>
            </a:ln>
            <a:effectLst/>
          </p:spPr>
          <p:txBody>
            <a:bodyPr wrap="square" lIns="43247" tIns="43247" rIns="43247" bIns="43247" anchor="ctr">
              <a:spAutoFit/>
            </a:bodyPr>
            <a:lstStyle/>
            <a:p>
              <a:pPr algn="l" defTabSz="865188">
                <a:spcBef>
                  <a:spcPct val="20000"/>
                </a:spcBef>
                <a:buClr>
                  <a:srgbClr val="2B7DC7"/>
                </a:buClr>
              </a:pPr>
              <a:r>
                <a:rPr lang="en-US" sz="1400" dirty="0">
                  <a:solidFill>
                    <a:schemeClr val="bg1"/>
                  </a:solidFill>
                </a:rPr>
                <a:t>Complex HTA processes delaying patient access</a:t>
              </a:r>
            </a:p>
          </p:txBody>
        </p:sp>
        <p:sp>
          <p:nvSpPr>
            <p:cNvPr id="18" name="Text Box 3"/>
            <p:cNvSpPr txBox="1">
              <a:spLocks noChangeArrowheads="1"/>
            </p:cNvSpPr>
            <p:nvPr/>
          </p:nvSpPr>
          <p:spPr bwMode="auto">
            <a:xfrm>
              <a:off x="5141554" y="2752542"/>
              <a:ext cx="3405296" cy="302782"/>
            </a:xfrm>
            <a:prstGeom prst="rect">
              <a:avLst/>
            </a:prstGeom>
            <a:noFill/>
            <a:ln w="9525" algn="ctr">
              <a:noFill/>
              <a:miter lim="800000"/>
              <a:headEnd/>
              <a:tailEnd/>
            </a:ln>
            <a:effectLst/>
          </p:spPr>
          <p:txBody>
            <a:bodyPr wrap="square" lIns="43247" tIns="43247" rIns="43247" bIns="43247" anchor="ctr">
              <a:spAutoFit/>
            </a:bodyPr>
            <a:lstStyle/>
            <a:p>
              <a:pPr algn="l" defTabSz="865188">
                <a:spcBef>
                  <a:spcPct val="20000"/>
                </a:spcBef>
                <a:buClr>
                  <a:srgbClr val="2B7DC7"/>
                </a:buClr>
              </a:pPr>
              <a:r>
                <a:rPr lang="en-US" sz="1400" dirty="0">
                  <a:solidFill>
                    <a:schemeClr val="bg1"/>
                  </a:solidFill>
                </a:rPr>
                <a:t>Clinical guidelines and restrictive cost-effectiveness requirements limiting access to best care</a:t>
              </a:r>
            </a:p>
          </p:txBody>
        </p:sp>
        <p:sp>
          <p:nvSpPr>
            <p:cNvPr id="19" name="Text Box 3"/>
            <p:cNvSpPr txBox="1">
              <a:spLocks noChangeArrowheads="1"/>
            </p:cNvSpPr>
            <p:nvPr/>
          </p:nvSpPr>
          <p:spPr bwMode="auto">
            <a:xfrm>
              <a:off x="5141554" y="3086461"/>
              <a:ext cx="3240024" cy="302782"/>
            </a:xfrm>
            <a:prstGeom prst="rect">
              <a:avLst/>
            </a:prstGeom>
            <a:noFill/>
            <a:ln w="9525" algn="ctr">
              <a:noFill/>
              <a:miter lim="800000"/>
              <a:headEnd/>
              <a:tailEnd/>
            </a:ln>
            <a:effectLst/>
          </p:spPr>
          <p:txBody>
            <a:bodyPr wrap="square" lIns="43247" tIns="43247" rIns="43247" bIns="43247" anchor="ctr">
              <a:spAutoFit/>
            </a:bodyPr>
            <a:lstStyle/>
            <a:p>
              <a:pPr algn="l" defTabSz="865188">
                <a:spcBef>
                  <a:spcPct val="20000"/>
                </a:spcBef>
                <a:buClr>
                  <a:srgbClr val="2B7DC7"/>
                </a:buClr>
              </a:pPr>
              <a:r>
                <a:rPr lang="en-US" sz="1400" dirty="0">
                  <a:solidFill>
                    <a:schemeClr val="bg1"/>
                  </a:solidFill>
                </a:rPr>
                <a:t>Contracting and tendering limiting therapeutic options</a:t>
              </a:r>
            </a:p>
          </p:txBody>
        </p:sp>
      </p:grpSp>
      <p:grpSp>
        <p:nvGrpSpPr>
          <p:cNvPr id="20" name="Group 19"/>
          <p:cNvGrpSpPr/>
          <p:nvPr/>
        </p:nvGrpSpPr>
        <p:grpSpPr>
          <a:xfrm>
            <a:off x="5610295" y="1863840"/>
            <a:ext cx="3470791" cy="1905496"/>
            <a:chOff x="4791898" y="2544800"/>
            <a:chExt cx="3240026" cy="3162162"/>
          </a:xfrm>
        </p:grpSpPr>
        <p:sp>
          <p:nvSpPr>
            <p:cNvPr id="21" name="Text Box 3"/>
            <p:cNvSpPr txBox="1">
              <a:spLocks noChangeArrowheads="1"/>
            </p:cNvSpPr>
            <p:nvPr/>
          </p:nvSpPr>
          <p:spPr bwMode="auto">
            <a:xfrm>
              <a:off x="4791898" y="4312860"/>
              <a:ext cx="3240025" cy="502465"/>
            </a:xfrm>
            <a:prstGeom prst="rect">
              <a:avLst/>
            </a:prstGeom>
            <a:noFill/>
            <a:ln w="9525" algn="ctr">
              <a:noFill/>
              <a:miter lim="800000"/>
              <a:headEnd/>
              <a:tailEnd/>
            </a:ln>
            <a:effectLst/>
          </p:spPr>
          <p:txBody>
            <a:bodyPr wrap="square" lIns="43247" tIns="43247" rIns="43247" bIns="43247" anchor="ctr">
              <a:spAutoFit/>
            </a:bodyPr>
            <a:lstStyle/>
            <a:p>
              <a:pPr algn="r" defTabSz="865188">
                <a:spcBef>
                  <a:spcPct val="20000"/>
                </a:spcBef>
                <a:buClr>
                  <a:srgbClr val="2B7DC7"/>
                </a:buClr>
              </a:pPr>
              <a:r>
                <a:rPr lang="en-US" sz="1400" dirty="0">
                  <a:solidFill>
                    <a:schemeClr val="bg1"/>
                  </a:solidFill>
                </a:rPr>
                <a:t>Fiscal austerity measures</a:t>
              </a:r>
            </a:p>
          </p:txBody>
        </p:sp>
        <p:sp>
          <p:nvSpPr>
            <p:cNvPr id="22" name="Text Box 3"/>
            <p:cNvSpPr txBox="1">
              <a:spLocks noChangeArrowheads="1"/>
            </p:cNvSpPr>
            <p:nvPr/>
          </p:nvSpPr>
          <p:spPr bwMode="auto">
            <a:xfrm>
              <a:off x="4791898" y="3589623"/>
              <a:ext cx="3240025" cy="502465"/>
            </a:xfrm>
            <a:prstGeom prst="rect">
              <a:avLst/>
            </a:prstGeom>
            <a:noFill/>
            <a:ln w="9525" algn="ctr">
              <a:noFill/>
              <a:miter lim="800000"/>
              <a:headEnd/>
              <a:tailEnd/>
            </a:ln>
            <a:effectLst/>
          </p:spPr>
          <p:txBody>
            <a:bodyPr wrap="square" lIns="43247" tIns="43247" rIns="43247" bIns="43247" anchor="ctr">
              <a:spAutoFit/>
            </a:bodyPr>
            <a:lstStyle/>
            <a:p>
              <a:pPr algn="r" defTabSz="865188">
                <a:spcBef>
                  <a:spcPct val="20000"/>
                </a:spcBef>
                <a:buClr>
                  <a:srgbClr val="2B7DC7"/>
                </a:buClr>
              </a:pPr>
              <a:r>
                <a:rPr lang="en-US" sz="1400" dirty="0">
                  <a:solidFill>
                    <a:schemeClr val="bg1"/>
                  </a:solidFill>
                </a:rPr>
                <a:t>Flourishing parallel trade</a:t>
              </a:r>
            </a:p>
          </p:txBody>
        </p:sp>
        <p:sp>
          <p:nvSpPr>
            <p:cNvPr id="23" name="Text Box 3"/>
            <p:cNvSpPr txBox="1">
              <a:spLocks noChangeArrowheads="1"/>
            </p:cNvSpPr>
            <p:nvPr/>
          </p:nvSpPr>
          <p:spPr bwMode="auto">
            <a:xfrm>
              <a:off x="4791900" y="5204497"/>
              <a:ext cx="3240023" cy="502465"/>
            </a:xfrm>
            <a:prstGeom prst="rect">
              <a:avLst/>
            </a:prstGeom>
            <a:noFill/>
            <a:ln w="9525" algn="ctr">
              <a:noFill/>
              <a:miter lim="800000"/>
              <a:headEnd/>
              <a:tailEnd/>
            </a:ln>
            <a:effectLst/>
          </p:spPr>
          <p:txBody>
            <a:bodyPr wrap="square" lIns="43247" tIns="43247" rIns="43247" bIns="43247" anchor="ctr">
              <a:spAutoFit/>
            </a:bodyPr>
            <a:lstStyle/>
            <a:p>
              <a:pPr algn="r" defTabSz="865188">
                <a:spcBef>
                  <a:spcPct val="20000"/>
                </a:spcBef>
                <a:buClr>
                  <a:srgbClr val="2B7DC7"/>
                </a:buClr>
              </a:pPr>
              <a:r>
                <a:rPr lang="en-US" sz="1400" dirty="0">
                  <a:solidFill>
                    <a:schemeClr val="bg1"/>
                  </a:solidFill>
                </a:rPr>
                <a:t>Unknown IP environment</a:t>
              </a:r>
            </a:p>
          </p:txBody>
        </p:sp>
        <p:sp>
          <p:nvSpPr>
            <p:cNvPr id="24" name="Text Box 3"/>
            <p:cNvSpPr txBox="1">
              <a:spLocks noChangeArrowheads="1"/>
            </p:cNvSpPr>
            <p:nvPr/>
          </p:nvSpPr>
          <p:spPr bwMode="auto">
            <a:xfrm>
              <a:off x="4971095" y="2544800"/>
              <a:ext cx="3060829" cy="859994"/>
            </a:xfrm>
            <a:prstGeom prst="rect">
              <a:avLst/>
            </a:prstGeom>
            <a:noFill/>
            <a:ln w="9525" algn="ctr">
              <a:noFill/>
              <a:miter lim="800000"/>
              <a:headEnd/>
              <a:tailEnd/>
            </a:ln>
            <a:effectLst/>
          </p:spPr>
          <p:txBody>
            <a:bodyPr wrap="square" lIns="43247" tIns="43247" rIns="43247" bIns="43247" anchor="ctr">
              <a:spAutoFit/>
            </a:bodyPr>
            <a:lstStyle/>
            <a:p>
              <a:pPr algn="r" defTabSz="865188">
                <a:spcBef>
                  <a:spcPct val="20000"/>
                </a:spcBef>
                <a:buClr>
                  <a:srgbClr val="2B7DC7"/>
                </a:buClr>
              </a:pPr>
              <a:r>
                <a:rPr lang="en-US" sz="1400" dirty="0">
                  <a:solidFill>
                    <a:schemeClr val="bg1"/>
                  </a:solidFill>
                </a:rPr>
                <a:t>Government payers encouraging off label use of therapies to save money </a:t>
              </a:r>
            </a:p>
          </p:txBody>
        </p:sp>
      </p:grpSp>
      <p:sp>
        <p:nvSpPr>
          <p:cNvPr id="25" name="Rectangle 24"/>
          <p:cNvSpPr/>
          <p:nvPr/>
        </p:nvSpPr>
        <p:spPr>
          <a:xfrm>
            <a:off x="3362420" y="4189921"/>
            <a:ext cx="3122738" cy="584776"/>
          </a:xfrm>
          <a:prstGeom prst="rect">
            <a:avLst/>
          </a:prstGeom>
        </p:spPr>
        <p:txBody>
          <a:bodyPr>
            <a:spAutoFit/>
          </a:bodyPr>
          <a:lstStyle/>
          <a:p>
            <a:pPr lvl="0" algn="ctr" defTabSz="865188"/>
            <a:r>
              <a:rPr lang="en-US" sz="1600" b="1" dirty="0">
                <a:solidFill>
                  <a:srgbClr val="FFFFFF"/>
                </a:solidFill>
                <a:latin typeface="Arial"/>
              </a:rPr>
              <a:t>CHALLENGES EXIST IMPEDING PATIENT ACCESS</a:t>
            </a:r>
          </a:p>
        </p:txBody>
      </p:sp>
      <p:grpSp>
        <p:nvGrpSpPr>
          <p:cNvPr id="26" name="Group 25"/>
          <p:cNvGrpSpPr/>
          <p:nvPr/>
        </p:nvGrpSpPr>
        <p:grpSpPr>
          <a:xfrm>
            <a:off x="3847774" y="1843517"/>
            <a:ext cx="2273626" cy="2273626"/>
            <a:chOff x="3572347" y="2026920"/>
            <a:chExt cx="2011680" cy="2011680"/>
          </a:xfrm>
        </p:grpSpPr>
        <p:sp>
          <p:nvSpPr>
            <p:cNvPr id="27" name="Freeform 5"/>
            <p:cNvSpPr>
              <a:spLocks noEditPoints="1"/>
            </p:cNvSpPr>
            <p:nvPr/>
          </p:nvSpPr>
          <p:spPr bwMode="auto">
            <a:xfrm>
              <a:off x="3572347" y="2026920"/>
              <a:ext cx="2011680" cy="2011680"/>
            </a:xfrm>
            <a:custGeom>
              <a:avLst/>
              <a:gdLst>
                <a:gd name="T0" fmla="*/ 461 w 512"/>
                <a:gd name="T1" fmla="*/ 269 h 513"/>
                <a:gd name="T2" fmla="*/ 512 w 512"/>
                <a:gd name="T3" fmla="*/ 259 h 513"/>
                <a:gd name="T4" fmla="*/ 509 w 512"/>
                <a:gd name="T5" fmla="*/ 215 h 513"/>
                <a:gd name="T6" fmla="*/ 456 w 512"/>
                <a:gd name="T7" fmla="*/ 214 h 513"/>
                <a:gd name="T8" fmla="*/ 439 w 512"/>
                <a:gd name="T9" fmla="*/ 165 h 513"/>
                <a:gd name="T10" fmla="*/ 479 w 512"/>
                <a:gd name="T11" fmla="*/ 131 h 513"/>
                <a:gd name="T12" fmla="*/ 454 w 512"/>
                <a:gd name="T13" fmla="*/ 95 h 513"/>
                <a:gd name="T14" fmla="*/ 408 w 512"/>
                <a:gd name="T15" fmla="*/ 119 h 513"/>
                <a:gd name="T16" fmla="*/ 369 w 512"/>
                <a:gd name="T17" fmla="*/ 86 h 513"/>
                <a:gd name="T18" fmla="*/ 386 w 512"/>
                <a:gd name="T19" fmla="*/ 36 h 513"/>
                <a:gd name="T20" fmla="*/ 367 w 512"/>
                <a:gd name="T21" fmla="*/ 26 h 513"/>
                <a:gd name="T22" fmla="*/ 347 w 512"/>
                <a:gd name="T23" fmla="*/ 17 h 513"/>
                <a:gd name="T24" fmla="*/ 319 w 512"/>
                <a:gd name="T25" fmla="*/ 62 h 513"/>
                <a:gd name="T26" fmla="*/ 268 w 512"/>
                <a:gd name="T27" fmla="*/ 52 h 513"/>
                <a:gd name="T28" fmla="*/ 259 w 512"/>
                <a:gd name="T29" fmla="*/ 1 h 513"/>
                <a:gd name="T30" fmla="*/ 215 w 512"/>
                <a:gd name="T31" fmla="*/ 4 h 513"/>
                <a:gd name="T32" fmla="*/ 213 w 512"/>
                <a:gd name="T33" fmla="*/ 56 h 513"/>
                <a:gd name="T34" fmla="*/ 164 w 512"/>
                <a:gd name="T35" fmla="*/ 73 h 513"/>
                <a:gd name="T36" fmla="*/ 130 w 512"/>
                <a:gd name="T37" fmla="*/ 34 h 513"/>
                <a:gd name="T38" fmla="*/ 94 w 512"/>
                <a:gd name="T39" fmla="*/ 58 h 513"/>
                <a:gd name="T40" fmla="*/ 119 w 512"/>
                <a:gd name="T41" fmla="*/ 104 h 513"/>
                <a:gd name="T42" fmla="*/ 85 w 512"/>
                <a:gd name="T43" fmla="*/ 144 h 513"/>
                <a:gd name="T44" fmla="*/ 36 w 512"/>
                <a:gd name="T45" fmla="*/ 126 h 513"/>
                <a:gd name="T46" fmla="*/ 25 w 512"/>
                <a:gd name="T47" fmla="*/ 146 h 513"/>
                <a:gd name="T48" fmla="*/ 17 w 512"/>
                <a:gd name="T49" fmla="*/ 166 h 513"/>
                <a:gd name="T50" fmla="*/ 61 w 512"/>
                <a:gd name="T51" fmla="*/ 193 h 513"/>
                <a:gd name="T52" fmla="*/ 51 w 512"/>
                <a:gd name="T53" fmla="*/ 245 h 513"/>
                <a:gd name="T54" fmla="*/ 0 w 512"/>
                <a:gd name="T55" fmla="*/ 254 h 513"/>
                <a:gd name="T56" fmla="*/ 3 w 512"/>
                <a:gd name="T57" fmla="*/ 298 h 513"/>
                <a:gd name="T58" fmla="*/ 56 w 512"/>
                <a:gd name="T59" fmla="*/ 299 h 513"/>
                <a:gd name="T60" fmla="*/ 73 w 512"/>
                <a:gd name="T61" fmla="*/ 348 h 513"/>
                <a:gd name="T62" fmla="*/ 33 w 512"/>
                <a:gd name="T63" fmla="*/ 382 h 513"/>
                <a:gd name="T64" fmla="*/ 58 w 512"/>
                <a:gd name="T65" fmla="*/ 419 h 513"/>
                <a:gd name="T66" fmla="*/ 104 w 512"/>
                <a:gd name="T67" fmla="*/ 394 h 513"/>
                <a:gd name="T68" fmla="*/ 143 w 512"/>
                <a:gd name="T69" fmla="*/ 428 h 513"/>
                <a:gd name="T70" fmla="*/ 126 w 512"/>
                <a:gd name="T71" fmla="*/ 477 h 513"/>
                <a:gd name="T72" fmla="*/ 145 w 512"/>
                <a:gd name="T73" fmla="*/ 487 h 513"/>
                <a:gd name="T74" fmla="*/ 165 w 512"/>
                <a:gd name="T75" fmla="*/ 496 h 513"/>
                <a:gd name="T76" fmla="*/ 193 w 512"/>
                <a:gd name="T77" fmla="*/ 452 h 513"/>
                <a:gd name="T78" fmla="*/ 244 w 512"/>
                <a:gd name="T79" fmla="*/ 461 h 513"/>
                <a:gd name="T80" fmla="*/ 253 w 512"/>
                <a:gd name="T81" fmla="*/ 513 h 513"/>
                <a:gd name="T82" fmla="*/ 297 w 512"/>
                <a:gd name="T83" fmla="*/ 509 h 513"/>
                <a:gd name="T84" fmla="*/ 299 w 512"/>
                <a:gd name="T85" fmla="*/ 457 h 513"/>
                <a:gd name="T86" fmla="*/ 348 w 512"/>
                <a:gd name="T87" fmla="*/ 440 h 513"/>
                <a:gd name="T88" fmla="*/ 382 w 512"/>
                <a:gd name="T89" fmla="*/ 480 h 513"/>
                <a:gd name="T90" fmla="*/ 418 w 512"/>
                <a:gd name="T91" fmla="*/ 455 h 513"/>
                <a:gd name="T92" fmla="*/ 393 w 512"/>
                <a:gd name="T93" fmla="*/ 409 h 513"/>
                <a:gd name="T94" fmla="*/ 427 w 512"/>
                <a:gd name="T95" fmla="*/ 369 h 513"/>
                <a:gd name="T96" fmla="*/ 476 w 512"/>
                <a:gd name="T97" fmla="*/ 387 h 513"/>
                <a:gd name="T98" fmla="*/ 487 w 512"/>
                <a:gd name="T99" fmla="*/ 368 h 513"/>
                <a:gd name="T100" fmla="*/ 495 w 512"/>
                <a:gd name="T101" fmla="*/ 347 h 513"/>
                <a:gd name="T102" fmla="*/ 451 w 512"/>
                <a:gd name="T103" fmla="*/ 320 h 513"/>
                <a:gd name="T104" fmla="*/ 461 w 512"/>
                <a:gd name="T105" fmla="*/ 269 h 513"/>
                <a:gd name="T106" fmla="*/ 349 w 512"/>
                <a:gd name="T107" fmla="*/ 301 h 513"/>
                <a:gd name="T108" fmla="*/ 211 w 512"/>
                <a:gd name="T109" fmla="*/ 350 h 513"/>
                <a:gd name="T110" fmla="*/ 163 w 512"/>
                <a:gd name="T111" fmla="*/ 212 h 513"/>
                <a:gd name="T112" fmla="*/ 301 w 512"/>
                <a:gd name="T113" fmla="*/ 163 h 513"/>
                <a:gd name="T114" fmla="*/ 349 w 512"/>
                <a:gd name="T115" fmla="*/ 30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3">
                  <a:moveTo>
                    <a:pt x="461" y="269"/>
                  </a:moveTo>
                  <a:cubicBezTo>
                    <a:pt x="512" y="259"/>
                    <a:pt x="512" y="259"/>
                    <a:pt x="512" y="259"/>
                  </a:cubicBezTo>
                  <a:cubicBezTo>
                    <a:pt x="512" y="245"/>
                    <a:pt x="511" y="230"/>
                    <a:pt x="509" y="215"/>
                  </a:cubicBezTo>
                  <a:cubicBezTo>
                    <a:pt x="456" y="214"/>
                    <a:pt x="456" y="214"/>
                    <a:pt x="456" y="214"/>
                  </a:cubicBezTo>
                  <a:cubicBezTo>
                    <a:pt x="453" y="197"/>
                    <a:pt x="447" y="180"/>
                    <a:pt x="439" y="165"/>
                  </a:cubicBezTo>
                  <a:cubicBezTo>
                    <a:pt x="479" y="131"/>
                    <a:pt x="479" y="131"/>
                    <a:pt x="479" y="131"/>
                  </a:cubicBezTo>
                  <a:cubicBezTo>
                    <a:pt x="472" y="118"/>
                    <a:pt x="464" y="106"/>
                    <a:pt x="454" y="95"/>
                  </a:cubicBezTo>
                  <a:cubicBezTo>
                    <a:pt x="408" y="119"/>
                    <a:pt x="408" y="119"/>
                    <a:pt x="408" y="119"/>
                  </a:cubicBezTo>
                  <a:cubicBezTo>
                    <a:pt x="397" y="107"/>
                    <a:pt x="384" y="95"/>
                    <a:pt x="369" y="86"/>
                  </a:cubicBezTo>
                  <a:cubicBezTo>
                    <a:pt x="386" y="36"/>
                    <a:pt x="386" y="36"/>
                    <a:pt x="386" y="36"/>
                  </a:cubicBezTo>
                  <a:cubicBezTo>
                    <a:pt x="380" y="33"/>
                    <a:pt x="374" y="29"/>
                    <a:pt x="367" y="26"/>
                  </a:cubicBezTo>
                  <a:cubicBezTo>
                    <a:pt x="360" y="23"/>
                    <a:pt x="354" y="20"/>
                    <a:pt x="347" y="17"/>
                  </a:cubicBezTo>
                  <a:cubicBezTo>
                    <a:pt x="319" y="62"/>
                    <a:pt x="319" y="62"/>
                    <a:pt x="319" y="62"/>
                  </a:cubicBezTo>
                  <a:cubicBezTo>
                    <a:pt x="302" y="56"/>
                    <a:pt x="285" y="53"/>
                    <a:pt x="268" y="52"/>
                  </a:cubicBezTo>
                  <a:cubicBezTo>
                    <a:pt x="259" y="1"/>
                    <a:pt x="259" y="1"/>
                    <a:pt x="259" y="1"/>
                  </a:cubicBezTo>
                  <a:cubicBezTo>
                    <a:pt x="244" y="0"/>
                    <a:pt x="229" y="2"/>
                    <a:pt x="215" y="4"/>
                  </a:cubicBezTo>
                  <a:cubicBezTo>
                    <a:pt x="213" y="56"/>
                    <a:pt x="213" y="56"/>
                    <a:pt x="213" y="56"/>
                  </a:cubicBezTo>
                  <a:cubicBezTo>
                    <a:pt x="196" y="60"/>
                    <a:pt x="180" y="66"/>
                    <a:pt x="164" y="73"/>
                  </a:cubicBezTo>
                  <a:cubicBezTo>
                    <a:pt x="130" y="34"/>
                    <a:pt x="130" y="34"/>
                    <a:pt x="130" y="34"/>
                  </a:cubicBezTo>
                  <a:cubicBezTo>
                    <a:pt x="118" y="41"/>
                    <a:pt x="105" y="49"/>
                    <a:pt x="94" y="58"/>
                  </a:cubicBezTo>
                  <a:cubicBezTo>
                    <a:pt x="119" y="104"/>
                    <a:pt x="119" y="104"/>
                    <a:pt x="119" y="104"/>
                  </a:cubicBezTo>
                  <a:cubicBezTo>
                    <a:pt x="106" y="116"/>
                    <a:pt x="95" y="129"/>
                    <a:pt x="85" y="144"/>
                  </a:cubicBezTo>
                  <a:cubicBezTo>
                    <a:pt x="67" y="137"/>
                    <a:pt x="50" y="131"/>
                    <a:pt x="36" y="126"/>
                  </a:cubicBezTo>
                  <a:cubicBezTo>
                    <a:pt x="32" y="133"/>
                    <a:pt x="29" y="139"/>
                    <a:pt x="25" y="146"/>
                  </a:cubicBezTo>
                  <a:cubicBezTo>
                    <a:pt x="22" y="152"/>
                    <a:pt x="19" y="159"/>
                    <a:pt x="17" y="166"/>
                  </a:cubicBezTo>
                  <a:cubicBezTo>
                    <a:pt x="30" y="174"/>
                    <a:pt x="45" y="183"/>
                    <a:pt x="61" y="193"/>
                  </a:cubicBezTo>
                  <a:cubicBezTo>
                    <a:pt x="56" y="210"/>
                    <a:pt x="52" y="227"/>
                    <a:pt x="51" y="245"/>
                  </a:cubicBezTo>
                  <a:cubicBezTo>
                    <a:pt x="0" y="254"/>
                    <a:pt x="0" y="254"/>
                    <a:pt x="0" y="254"/>
                  </a:cubicBezTo>
                  <a:cubicBezTo>
                    <a:pt x="0" y="269"/>
                    <a:pt x="1" y="283"/>
                    <a:pt x="3" y="298"/>
                  </a:cubicBezTo>
                  <a:cubicBezTo>
                    <a:pt x="56" y="299"/>
                    <a:pt x="56" y="299"/>
                    <a:pt x="56" y="299"/>
                  </a:cubicBezTo>
                  <a:cubicBezTo>
                    <a:pt x="59" y="316"/>
                    <a:pt x="65" y="333"/>
                    <a:pt x="73" y="348"/>
                  </a:cubicBezTo>
                  <a:cubicBezTo>
                    <a:pt x="33" y="382"/>
                    <a:pt x="33" y="382"/>
                    <a:pt x="33" y="382"/>
                  </a:cubicBezTo>
                  <a:cubicBezTo>
                    <a:pt x="40" y="395"/>
                    <a:pt x="48" y="407"/>
                    <a:pt x="58" y="419"/>
                  </a:cubicBezTo>
                  <a:cubicBezTo>
                    <a:pt x="104" y="394"/>
                    <a:pt x="104" y="394"/>
                    <a:pt x="104" y="394"/>
                  </a:cubicBezTo>
                  <a:cubicBezTo>
                    <a:pt x="115" y="407"/>
                    <a:pt x="128" y="418"/>
                    <a:pt x="143" y="428"/>
                  </a:cubicBezTo>
                  <a:cubicBezTo>
                    <a:pt x="126" y="477"/>
                    <a:pt x="126" y="477"/>
                    <a:pt x="126" y="477"/>
                  </a:cubicBezTo>
                  <a:cubicBezTo>
                    <a:pt x="132" y="481"/>
                    <a:pt x="138" y="484"/>
                    <a:pt x="145" y="487"/>
                  </a:cubicBezTo>
                  <a:cubicBezTo>
                    <a:pt x="152" y="491"/>
                    <a:pt x="159" y="493"/>
                    <a:pt x="165" y="496"/>
                  </a:cubicBezTo>
                  <a:cubicBezTo>
                    <a:pt x="193" y="452"/>
                    <a:pt x="193" y="452"/>
                    <a:pt x="193" y="452"/>
                  </a:cubicBezTo>
                  <a:cubicBezTo>
                    <a:pt x="210" y="457"/>
                    <a:pt x="227" y="460"/>
                    <a:pt x="244" y="461"/>
                  </a:cubicBezTo>
                  <a:cubicBezTo>
                    <a:pt x="253" y="513"/>
                    <a:pt x="253" y="513"/>
                    <a:pt x="253" y="513"/>
                  </a:cubicBezTo>
                  <a:cubicBezTo>
                    <a:pt x="268" y="513"/>
                    <a:pt x="283" y="512"/>
                    <a:pt x="297" y="509"/>
                  </a:cubicBezTo>
                  <a:cubicBezTo>
                    <a:pt x="299" y="457"/>
                    <a:pt x="299" y="457"/>
                    <a:pt x="299" y="457"/>
                  </a:cubicBezTo>
                  <a:cubicBezTo>
                    <a:pt x="316" y="453"/>
                    <a:pt x="332" y="448"/>
                    <a:pt x="348" y="440"/>
                  </a:cubicBezTo>
                  <a:cubicBezTo>
                    <a:pt x="382" y="480"/>
                    <a:pt x="382" y="480"/>
                    <a:pt x="382" y="480"/>
                  </a:cubicBezTo>
                  <a:cubicBezTo>
                    <a:pt x="394" y="472"/>
                    <a:pt x="407" y="464"/>
                    <a:pt x="418" y="455"/>
                  </a:cubicBezTo>
                  <a:cubicBezTo>
                    <a:pt x="393" y="409"/>
                    <a:pt x="393" y="409"/>
                    <a:pt x="393" y="409"/>
                  </a:cubicBezTo>
                  <a:cubicBezTo>
                    <a:pt x="406" y="397"/>
                    <a:pt x="417" y="384"/>
                    <a:pt x="427" y="369"/>
                  </a:cubicBezTo>
                  <a:cubicBezTo>
                    <a:pt x="476" y="387"/>
                    <a:pt x="476" y="387"/>
                    <a:pt x="476" y="387"/>
                  </a:cubicBezTo>
                  <a:cubicBezTo>
                    <a:pt x="480" y="381"/>
                    <a:pt x="484" y="374"/>
                    <a:pt x="487" y="368"/>
                  </a:cubicBezTo>
                  <a:cubicBezTo>
                    <a:pt x="490" y="361"/>
                    <a:pt x="493" y="354"/>
                    <a:pt x="495" y="347"/>
                  </a:cubicBezTo>
                  <a:cubicBezTo>
                    <a:pt x="451" y="320"/>
                    <a:pt x="451" y="320"/>
                    <a:pt x="451" y="320"/>
                  </a:cubicBezTo>
                  <a:cubicBezTo>
                    <a:pt x="456" y="303"/>
                    <a:pt x="460" y="286"/>
                    <a:pt x="461" y="269"/>
                  </a:cubicBezTo>
                  <a:close/>
                  <a:moveTo>
                    <a:pt x="349" y="301"/>
                  </a:moveTo>
                  <a:cubicBezTo>
                    <a:pt x="325" y="353"/>
                    <a:pt x="263" y="375"/>
                    <a:pt x="211" y="350"/>
                  </a:cubicBezTo>
                  <a:cubicBezTo>
                    <a:pt x="160" y="325"/>
                    <a:pt x="138" y="263"/>
                    <a:pt x="163" y="212"/>
                  </a:cubicBezTo>
                  <a:cubicBezTo>
                    <a:pt x="187" y="160"/>
                    <a:pt x="249" y="138"/>
                    <a:pt x="301" y="163"/>
                  </a:cubicBezTo>
                  <a:cubicBezTo>
                    <a:pt x="352" y="188"/>
                    <a:pt x="374" y="250"/>
                    <a:pt x="349" y="301"/>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Oval 27"/>
            <p:cNvSpPr/>
            <p:nvPr/>
          </p:nvSpPr>
          <p:spPr>
            <a:xfrm>
              <a:off x="3892387" y="2346960"/>
              <a:ext cx="1371600" cy="1371600"/>
            </a:xfrm>
            <a:prstGeom prst="ellipse">
              <a:avLst/>
            </a:prstGeom>
            <a:solidFill>
              <a:srgbClr val="78A2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latin typeface="Arial"/>
              </a:endParaRPr>
            </a:p>
          </p:txBody>
        </p:sp>
        <p:sp>
          <p:nvSpPr>
            <p:cNvPr id="29" name="Rectangle 28"/>
            <p:cNvSpPr/>
            <p:nvPr/>
          </p:nvSpPr>
          <p:spPr>
            <a:xfrm>
              <a:off x="3800965" y="2757326"/>
              <a:ext cx="1526675" cy="571867"/>
            </a:xfrm>
            <a:prstGeom prst="rect">
              <a:avLst/>
            </a:prstGeom>
          </p:spPr>
          <p:txBody>
            <a:bodyPr wrap="square">
              <a:spAutoFit/>
            </a:bodyPr>
            <a:lstStyle/>
            <a:p>
              <a:pPr algn="ctr"/>
              <a:r>
                <a:rPr lang="en-US" sz="1800" b="1" dirty="0">
                  <a:solidFill>
                    <a:srgbClr val="FFFFFF"/>
                  </a:solidFill>
                  <a:latin typeface="Arial"/>
                </a:rPr>
                <a:t>BIOPHARMA INNOVATION</a:t>
              </a:r>
            </a:p>
          </p:txBody>
        </p:sp>
      </p:grpSp>
    </p:spTree>
    <p:extLst>
      <p:ext uri="{BB962C8B-B14F-4D97-AF65-F5344CB8AC3E}">
        <p14:creationId xmlns:p14="http://schemas.microsoft.com/office/powerpoint/2010/main" val="1428853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8299" y="138477"/>
            <a:ext cx="9031661" cy="735013"/>
          </a:xfrm>
        </p:spPr>
        <p:txBody>
          <a:bodyPr/>
          <a:lstStyle/>
          <a:p>
            <a:pPr>
              <a:lnSpc>
                <a:spcPct val="100000"/>
              </a:lnSpc>
            </a:pPr>
            <a:r>
              <a:rPr lang="fr-BE" sz="2400" b="0" dirty="0"/>
              <a:t>The biopharmacetical </a:t>
            </a:r>
          </a:p>
          <a:p>
            <a:pPr>
              <a:lnSpc>
                <a:spcPct val="100000"/>
              </a:lnSpc>
            </a:pPr>
            <a:r>
              <a:rPr lang="fr-BE" sz="2400" dirty="0"/>
              <a:t>research and development process</a:t>
            </a:r>
          </a:p>
        </p:txBody>
      </p:sp>
      <p:sp>
        <p:nvSpPr>
          <p:cNvPr id="4" name="Text Placeholder 2"/>
          <p:cNvSpPr>
            <a:spLocks noGrp="1"/>
          </p:cNvSpPr>
          <p:nvPr>
            <p:ph type="body" sz="quarter" idx="10"/>
          </p:nvPr>
        </p:nvSpPr>
        <p:spPr>
          <a:xfrm>
            <a:off x="187218" y="1433336"/>
            <a:ext cx="9317144" cy="548640"/>
          </a:xfrm>
        </p:spPr>
        <p:txBody>
          <a:bodyPr/>
          <a:lstStyle/>
          <a:p>
            <a:pPr marL="0" indent="0" algn="ctr">
              <a:lnSpc>
                <a:spcPct val="100000"/>
              </a:lnSpc>
              <a:buNone/>
            </a:pPr>
            <a:r>
              <a:rPr lang="en-US" dirty="0">
                <a:solidFill>
                  <a:srgbClr val="7F7F7F"/>
                </a:solidFill>
              </a:rPr>
              <a:t>From drug discovery to EMA approval, developing a new medicine on average takes at least </a:t>
            </a:r>
            <a:r>
              <a:rPr lang="en-US" dirty="0">
                <a:solidFill>
                  <a:schemeClr val="accent1"/>
                </a:solidFill>
              </a:rPr>
              <a:t>10 years</a:t>
            </a:r>
            <a:endParaRPr lang="en-US" dirty="0">
              <a:solidFill>
                <a:srgbClr val="7F7F7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0583831"/>
              </p:ext>
            </p:extLst>
          </p:nvPr>
        </p:nvGraphicFramePr>
        <p:xfrm>
          <a:off x="711200" y="1764274"/>
          <a:ext cx="8688761" cy="4240188"/>
        </p:xfrm>
        <a:graphic>
          <a:graphicData uri="http://schemas.openxmlformats.org/drawingml/2006/table">
            <a:tbl>
              <a:tblPr firstRow="1" bandRow="1">
                <a:tableStyleId>{5C22544A-7EE6-4342-B048-85BDC9FD1C3A}</a:tableStyleId>
              </a:tblPr>
              <a:tblGrid>
                <a:gridCol w="859536">
                  <a:extLst>
                    <a:ext uri="{9D8B030D-6E8A-4147-A177-3AD203B41FA5}">
                      <a16:colId xmlns:a16="http://schemas.microsoft.com/office/drawing/2014/main" val="20000"/>
                    </a:ext>
                  </a:extLst>
                </a:gridCol>
                <a:gridCol w="860320">
                  <a:extLst>
                    <a:ext uri="{9D8B030D-6E8A-4147-A177-3AD203B41FA5}">
                      <a16:colId xmlns:a16="http://schemas.microsoft.com/office/drawing/2014/main" val="20001"/>
                    </a:ext>
                  </a:extLst>
                </a:gridCol>
                <a:gridCol w="859536">
                  <a:extLst>
                    <a:ext uri="{9D8B030D-6E8A-4147-A177-3AD203B41FA5}">
                      <a16:colId xmlns:a16="http://schemas.microsoft.com/office/drawing/2014/main" val="20002"/>
                    </a:ext>
                  </a:extLst>
                </a:gridCol>
                <a:gridCol w="233848">
                  <a:extLst>
                    <a:ext uri="{9D8B030D-6E8A-4147-A177-3AD203B41FA5}">
                      <a16:colId xmlns:a16="http://schemas.microsoft.com/office/drawing/2014/main" val="20003"/>
                    </a:ext>
                  </a:extLst>
                </a:gridCol>
                <a:gridCol w="859536">
                  <a:extLst>
                    <a:ext uri="{9D8B030D-6E8A-4147-A177-3AD203B41FA5}">
                      <a16:colId xmlns:a16="http://schemas.microsoft.com/office/drawing/2014/main" val="20004"/>
                    </a:ext>
                  </a:extLst>
                </a:gridCol>
                <a:gridCol w="793431">
                  <a:extLst>
                    <a:ext uri="{9D8B030D-6E8A-4147-A177-3AD203B41FA5}">
                      <a16:colId xmlns:a16="http://schemas.microsoft.com/office/drawing/2014/main" val="20005"/>
                    </a:ext>
                  </a:extLst>
                </a:gridCol>
                <a:gridCol w="859536">
                  <a:extLst>
                    <a:ext uri="{9D8B030D-6E8A-4147-A177-3AD203B41FA5}">
                      <a16:colId xmlns:a16="http://schemas.microsoft.com/office/drawing/2014/main" val="20006"/>
                    </a:ext>
                  </a:extLst>
                </a:gridCol>
                <a:gridCol w="223950">
                  <a:extLst>
                    <a:ext uri="{9D8B030D-6E8A-4147-A177-3AD203B41FA5}">
                      <a16:colId xmlns:a16="http://schemas.microsoft.com/office/drawing/2014/main" val="20007"/>
                    </a:ext>
                  </a:extLst>
                </a:gridCol>
                <a:gridCol w="859536">
                  <a:extLst>
                    <a:ext uri="{9D8B030D-6E8A-4147-A177-3AD203B41FA5}">
                      <a16:colId xmlns:a16="http://schemas.microsoft.com/office/drawing/2014/main" val="20008"/>
                    </a:ext>
                  </a:extLst>
                </a:gridCol>
                <a:gridCol w="272815">
                  <a:extLst>
                    <a:ext uri="{9D8B030D-6E8A-4147-A177-3AD203B41FA5}">
                      <a16:colId xmlns:a16="http://schemas.microsoft.com/office/drawing/2014/main" val="20009"/>
                    </a:ext>
                  </a:extLst>
                </a:gridCol>
                <a:gridCol w="2006717">
                  <a:extLst>
                    <a:ext uri="{9D8B030D-6E8A-4147-A177-3AD203B41FA5}">
                      <a16:colId xmlns:a16="http://schemas.microsoft.com/office/drawing/2014/main" val="20010"/>
                    </a:ext>
                  </a:extLst>
                </a:gridCol>
              </a:tblGrid>
              <a:tr h="400234">
                <a:tc>
                  <a:txBody>
                    <a:bodyPr/>
                    <a:lstStyle/>
                    <a:p>
                      <a:pPr algn="ctr"/>
                      <a:r>
                        <a:rPr lang="en-US" sz="1100" dirty="0"/>
                        <a:t>Basic</a:t>
                      </a:r>
                      <a:r>
                        <a:rPr lang="en-US" sz="1100" baseline="0" dirty="0"/>
                        <a:t> Research</a:t>
                      </a:r>
                      <a:endParaRPr lang="en-US" sz="1100" dirty="0"/>
                    </a:p>
                  </a:txBody>
                  <a:tcPr>
                    <a:lnB w="28575" cap="flat" cmpd="sng" algn="ctr">
                      <a:solidFill>
                        <a:schemeClr val="tx2">
                          <a:lumMod val="50000"/>
                          <a:lumOff val="50000"/>
                        </a:schemeClr>
                      </a:solidFill>
                      <a:prstDash val="solid"/>
                      <a:round/>
                      <a:headEnd type="none" w="med" len="med"/>
                      <a:tailEnd type="none" w="med" len="med"/>
                    </a:lnB>
                    <a:solidFill>
                      <a:srgbClr val="F2AF38"/>
                    </a:solidFill>
                  </a:tcPr>
                </a:tc>
                <a:tc>
                  <a:txBody>
                    <a:bodyPr/>
                    <a:lstStyle/>
                    <a:p>
                      <a:pPr algn="ctr"/>
                      <a:r>
                        <a:rPr lang="en-US" sz="1100" dirty="0"/>
                        <a:t>Drug</a:t>
                      </a:r>
                      <a:r>
                        <a:rPr lang="en-US" sz="1100" baseline="0" dirty="0"/>
                        <a:t> Discovery</a:t>
                      </a:r>
                      <a:endParaRPr lang="en-US" sz="1100" dirty="0"/>
                    </a:p>
                  </a:txBody>
                  <a:tcPr>
                    <a:lnB w="28575" cap="flat" cmpd="sng" algn="ctr">
                      <a:solidFill>
                        <a:schemeClr val="tx2">
                          <a:lumMod val="50000"/>
                          <a:lumOff val="50000"/>
                        </a:schemeClr>
                      </a:solidFill>
                      <a:prstDash val="solid"/>
                      <a:round/>
                      <a:headEnd type="none" w="med" len="med"/>
                      <a:tailEnd type="none" w="med" len="med"/>
                    </a:lnB>
                    <a:solidFill>
                      <a:srgbClr val="C7D13C"/>
                    </a:solidFill>
                  </a:tcPr>
                </a:tc>
                <a:tc>
                  <a:txBody>
                    <a:bodyPr/>
                    <a:lstStyle/>
                    <a:p>
                      <a:pPr algn="ctr"/>
                      <a:r>
                        <a:rPr lang="en-US" sz="1100" dirty="0"/>
                        <a:t>Pre-</a:t>
                      </a:r>
                    </a:p>
                    <a:p>
                      <a:pPr algn="ctr"/>
                      <a:r>
                        <a:rPr lang="en-US" sz="1100" dirty="0"/>
                        <a:t>Clinical</a:t>
                      </a:r>
                    </a:p>
                  </a:txBody>
                  <a:tcPr>
                    <a:lnB w="28575" cap="flat" cmpd="sng" algn="ctr">
                      <a:solidFill>
                        <a:schemeClr val="tx2">
                          <a:lumMod val="50000"/>
                          <a:lumOff val="50000"/>
                        </a:schemeClr>
                      </a:solidFill>
                      <a:prstDash val="solid"/>
                      <a:round/>
                      <a:headEnd type="none" w="med" len="med"/>
                      <a:tailEnd type="none" w="med" len="med"/>
                    </a:lnB>
                    <a:solidFill>
                      <a:srgbClr val="ADB72B"/>
                    </a:solidFill>
                  </a:tcPr>
                </a:tc>
                <a:tc>
                  <a:txBody>
                    <a:bodyPr/>
                    <a:lstStyle/>
                    <a:p>
                      <a:pPr algn="ctr"/>
                      <a:endParaRPr lang="en-US" sz="1100" dirty="0"/>
                    </a:p>
                  </a:txBody>
                  <a:tcPr>
                    <a:lnB w="28575" cap="flat" cmpd="sng" algn="ctr">
                      <a:solidFill>
                        <a:schemeClr val="tx2">
                          <a:lumMod val="50000"/>
                          <a:lumOff val="50000"/>
                        </a:schemeClr>
                      </a:solidFill>
                      <a:prstDash val="solid"/>
                      <a:round/>
                      <a:headEnd type="none" w="med" len="med"/>
                      <a:tailEnd type="none" w="med" len="med"/>
                    </a:lnB>
                    <a:noFill/>
                  </a:tcPr>
                </a:tc>
                <a:tc>
                  <a:txBody>
                    <a:bodyPr/>
                    <a:lstStyle/>
                    <a:p>
                      <a:pPr algn="ctr"/>
                      <a:endParaRPr lang="en-US" sz="1100" dirty="0"/>
                    </a:p>
                  </a:txBody>
                  <a:tcPr>
                    <a:lnB w="28575" cap="flat" cmpd="sng" algn="ctr">
                      <a:solidFill>
                        <a:schemeClr val="tx2">
                          <a:lumMod val="50000"/>
                          <a:lumOff val="50000"/>
                        </a:schemeClr>
                      </a:solidFill>
                      <a:prstDash val="solid"/>
                      <a:round/>
                      <a:headEnd type="none" w="med" len="med"/>
                      <a:tailEnd type="none" w="med" len="med"/>
                    </a:lnB>
                    <a:solidFill>
                      <a:srgbClr val="78A22F"/>
                    </a:solidFill>
                  </a:tcPr>
                </a:tc>
                <a:tc>
                  <a:txBody>
                    <a:bodyPr/>
                    <a:lstStyle/>
                    <a:p>
                      <a:pPr algn="ctr"/>
                      <a:r>
                        <a:rPr lang="en-US" sz="1100" dirty="0"/>
                        <a:t>Clinical Trials</a:t>
                      </a:r>
                    </a:p>
                  </a:txBody>
                  <a:tcPr>
                    <a:lnB w="28575" cap="flat" cmpd="sng" algn="ctr">
                      <a:solidFill>
                        <a:schemeClr val="tx2">
                          <a:lumMod val="50000"/>
                          <a:lumOff val="50000"/>
                        </a:schemeClr>
                      </a:solidFill>
                      <a:prstDash val="solid"/>
                      <a:round/>
                      <a:headEnd type="none" w="med" len="med"/>
                      <a:tailEnd type="none" w="med" len="med"/>
                    </a:lnB>
                    <a:solidFill>
                      <a:srgbClr val="668828"/>
                    </a:solidFill>
                  </a:tcPr>
                </a:tc>
                <a:tc>
                  <a:txBody>
                    <a:bodyPr/>
                    <a:lstStyle/>
                    <a:p>
                      <a:pPr algn="ctr"/>
                      <a:endParaRPr lang="en-US" sz="1100" dirty="0"/>
                    </a:p>
                  </a:txBody>
                  <a:tcPr>
                    <a:lnB w="28575" cap="flat" cmpd="sng" algn="ctr">
                      <a:solidFill>
                        <a:schemeClr val="tx2">
                          <a:lumMod val="50000"/>
                          <a:lumOff val="50000"/>
                        </a:schemeClr>
                      </a:solidFill>
                      <a:prstDash val="solid"/>
                      <a:round/>
                      <a:headEnd type="none" w="med" len="med"/>
                      <a:tailEnd type="none" w="med" len="med"/>
                    </a:lnB>
                    <a:solidFill>
                      <a:srgbClr val="577422"/>
                    </a:solidFill>
                  </a:tcPr>
                </a:tc>
                <a:tc>
                  <a:txBody>
                    <a:bodyPr/>
                    <a:lstStyle/>
                    <a:p>
                      <a:pPr algn="ctr"/>
                      <a:endParaRPr lang="en-US" sz="1100" dirty="0"/>
                    </a:p>
                  </a:txBody>
                  <a:tcPr>
                    <a:lnB w="2857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1100" dirty="0"/>
                        <a:t>EMA</a:t>
                      </a:r>
                    </a:p>
                    <a:p>
                      <a:pPr algn="ctr"/>
                      <a:r>
                        <a:rPr lang="en-US" sz="1100" dirty="0"/>
                        <a:t>Review</a:t>
                      </a:r>
                    </a:p>
                  </a:txBody>
                  <a:tcPr>
                    <a:lnB w="28575" cap="flat" cmpd="sng" algn="ctr">
                      <a:solidFill>
                        <a:schemeClr val="tx2">
                          <a:lumMod val="50000"/>
                          <a:lumOff val="50000"/>
                        </a:schemeClr>
                      </a:solidFill>
                      <a:prstDash val="solid"/>
                      <a:round/>
                      <a:headEnd type="none" w="med" len="med"/>
                      <a:tailEnd type="none" w="med" len="med"/>
                    </a:lnB>
                    <a:solidFill>
                      <a:srgbClr val="2B7DC7"/>
                    </a:solidFill>
                  </a:tcPr>
                </a:tc>
                <a:tc>
                  <a:txBody>
                    <a:bodyPr/>
                    <a:lstStyle/>
                    <a:p>
                      <a:pPr algn="ctr"/>
                      <a:endParaRPr lang="en-US" sz="1100" dirty="0"/>
                    </a:p>
                  </a:txBody>
                  <a:tcPr>
                    <a:lnB w="28575" cap="flat" cmpd="sng" algn="ctr">
                      <a:solidFill>
                        <a:schemeClr val="tx2">
                          <a:lumMod val="50000"/>
                          <a:lumOff val="50000"/>
                        </a:schemeClr>
                      </a:solidFill>
                      <a:prstDash val="solid"/>
                      <a:round/>
                      <a:headEnd type="none" w="med" len="med"/>
                      <a:tailEnd type="none" w="med" len="med"/>
                    </a:lnB>
                    <a:noFill/>
                  </a:tcPr>
                </a:tc>
                <a:tc>
                  <a:txBody>
                    <a:bodyPr/>
                    <a:lstStyle/>
                    <a:p>
                      <a:pPr algn="ctr"/>
                      <a:r>
                        <a:rPr lang="en-US" sz="1100" dirty="0"/>
                        <a:t>Post-Approval Research and Monitoring</a:t>
                      </a:r>
                    </a:p>
                  </a:txBody>
                  <a:tcPr>
                    <a:lnB w="28575" cap="flat" cmpd="sng" algn="ctr">
                      <a:solidFill>
                        <a:schemeClr val="tx2">
                          <a:lumMod val="50000"/>
                          <a:lumOff val="50000"/>
                        </a:schemeClr>
                      </a:solidFill>
                      <a:prstDash val="solid"/>
                      <a:round/>
                      <a:headEnd type="none" w="med" len="med"/>
                      <a:tailEnd type="none" w="med" len="med"/>
                    </a:lnB>
                    <a:solidFill>
                      <a:srgbClr val="006672"/>
                    </a:solidFill>
                  </a:tcPr>
                </a:tc>
                <a:extLst>
                  <a:ext uri="{0D108BD9-81ED-4DB2-BD59-A6C34878D82A}">
                    <a16:rowId xmlns:a16="http://schemas.microsoft.com/office/drawing/2014/main" val="10000"/>
                  </a:ext>
                </a:extLst>
              </a:tr>
              <a:tr h="343058">
                <a:tc>
                  <a:txBody>
                    <a:bodyPr/>
                    <a:lstStyle/>
                    <a:p>
                      <a:endParaRPr lang="en-US" dirty="0"/>
                    </a:p>
                  </a:txBody>
                  <a:tcPr>
                    <a:lnT w="28575" cap="flat" cmpd="sng" algn="ctr">
                      <a:solidFill>
                        <a:schemeClr val="tx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8D390"/>
                    </a:solidFill>
                  </a:tcPr>
                </a:tc>
                <a:tc>
                  <a:txBody>
                    <a:bodyPr/>
                    <a:lstStyle/>
                    <a:p>
                      <a:endParaRPr lang="en-US" dirty="0"/>
                    </a:p>
                  </a:txBody>
                  <a:tcPr>
                    <a:lnT w="28575" cap="flat" cmpd="sng" algn="ctr">
                      <a:solidFill>
                        <a:schemeClr val="tx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E8ECAE"/>
                    </a:solidFill>
                  </a:tcPr>
                </a:tc>
                <a:tc>
                  <a:txBody>
                    <a:bodyPr/>
                    <a:lstStyle/>
                    <a:p>
                      <a:endParaRPr lang="en-US" dirty="0"/>
                    </a:p>
                  </a:txBody>
                  <a:tcPr>
                    <a:lnT w="28575" cap="flat" cmpd="sng" algn="ctr">
                      <a:solidFill>
                        <a:schemeClr val="tx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E3E89C"/>
                    </a:solidFill>
                  </a:tcPr>
                </a:tc>
                <a:tc>
                  <a:txBody>
                    <a:bodyPr/>
                    <a:lstStyle/>
                    <a:p>
                      <a:endParaRPr lang="en-US" dirty="0"/>
                    </a:p>
                  </a:txBody>
                  <a:tcPr>
                    <a:lnT w="28575" cap="flat" cmpd="sng" algn="ctr">
                      <a:solidFill>
                        <a:schemeClr val="tx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100" b="1" kern="1200" dirty="0">
                          <a:solidFill>
                            <a:schemeClr val="lt1"/>
                          </a:solidFill>
                          <a:latin typeface="+mn-lt"/>
                          <a:ea typeface="+mn-ea"/>
                          <a:cs typeface="+mn-cs"/>
                        </a:rPr>
                        <a:t>Phase 1</a:t>
                      </a:r>
                    </a:p>
                  </a:txBody>
                  <a:tcPr>
                    <a:lnT w="28575" cap="flat" cmpd="sng" algn="ctr">
                      <a:solidFill>
                        <a:schemeClr val="tx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8CBB37"/>
                    </a:solidFill>
                  </a:tcPr>
                </a:tc>
                <a:tc>
                  <a:txBody>
                    <a:bodyPr/>
                    <a:lstStyle/>
                    <a:p>
                      <a:pPr algn="ctr"/>
                      <a:r>
                        <a:rPr lang="en-US" sz="1100" b="1" kern="1200" dirty="0">
                          <a:solidFill>
                            <a:schemeClr val="lt1"/>
                          </a:solidFill>
                          <a:latin typeface="+mn-lt"/>
                          <a:ea typeface="+mn-ea"/>
                          <a:cs typeface="+mn-cs"/>
                        </a:rPr>
                        <a:t>Phase II</a:t>
                      </a:r>
                    </a:p>
                  </a:txBody>
                  <a:tcPr>
                    <a:lnT w="28575" cap="flat" cmpd="sng" algn="ctr">
                      <a:solidFill>
                        <a:schemeClr val="tx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A7D05E"/>
                    </a:solidFill>
                  </a:tcPr>
                </a:tc>
                <a:tc>
                  <a:txBody>
                    <a:bodyPr/>
                    <a:lstStyle/>
                    <a:p>
                      <a:pPr algn="ctr"/>
                      <a:r>
                        <a:rPr lang="en-US" sz="1100" b="1" kern="1200" dirty="0">
                          <a:solidFill>
                            <a:schemeClr val="lt1"/>
                          </a:solidFill>
                          <a:latin typeface="+mn-lt"/>
                          <a:ea typeface="+mn-ea"/>
                          <a:cs typeface="+mn-cs"/>
                        </a:rPr>
                        <a:t>Phase III</a:t>
                      </a:r>
                    </a:p>
                  </a:txBody>
                  <a:tcPr>
                    <a:lnT w="28575" cap="flat" cmpd="sng" algn="ctr">
                      <a:solidFill>
                        <a:schemeClr val="tx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C1DE8E"/>
                    </a:solidFill>
                  </a:tcPr>
                </a:tc>
                <a:tc>
                  <a:txBody>
                    <a:bodyPr/>
                    <a:lstStyle/>
                    <a:p>
                      <a:pPr algn="ctr"/>
                      <a:endParaRPr lang="en-US" sz="1100" b="1" kern="1200" dirty="0">
                        <a:solidFill>
                          <a:schemeClr val="lt1"/>
                        </a:solidFill>
                        <a:latin typeface="+mn-lt"/>
                        <a:ea typeface="+mn-ea"/>
                        <a:cs typeface="+mn-cs"/>
                      </a:endParaRPr>
                    </a:p>
                  </a:txBody>
                  <a:tcPr>
                    <a:lnT w="28575" cap="flat" cmpd="sng" algn="ctr">
                      <a:solidFill>
                        <a:schemeClr val="tx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T w="28575" cap="flat" cmpd="sng" algn="ctr">
                      <a:solidFill>
                        <a:schemeClr val="tx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61A2DD"/>
                    </a:solidFill>
                  </a:tcPr>
                </a:tc>
                <a:tc>
                  <a:txBody>
                    <a:bodyPr/>
                    <a:lstStyle/>
                    <a:p>
                      <a:endParaRPr lang="en-US" dirty="0"/>
                    </a:p>
                  </a:txBody>
                  <a:tcPr>
                    <a:lnT w="28575" cap="flat" cmpd="sng" algn="ctr">
                      <a:solidFill>
                        <a:schemeClr val="tx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mn-lt"/>
                          <a:ea typeface="+mn-ea"/>
                          <a:cs typeface="+mn-cs"/>
                        </a:rPr>
                        <a:t>Phase IV</a:t>
                      </a:r>
                    </a:p>
                  </a:txBody>
                  <a:tcPr>
                    <a:lnT w="28575" cap="flat" cmpd="sng" algn="ctr">
                      <a:solidFill>
                        <a:schemeClr val="tx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72"/>
                    </a:solidFill>
                  </a:tcPr>
                </a:tc>
                <a:extLst>
                  <a:ext uri="{0D108BD9-81ED-4DB2-BD59-A6C34878D82A}">
                    <a16:rowId xmlns:a16="http://schemas.microsoft.com/office/drawing/2014/main" val="10001"/>
                  </a:ext>
                </a:extLst>
              </a:tr>
              <a:tr h="3091141">
                <a:tc rowSpan="2">
                  <a:txBody>
                    <a:bodyPr/>
                    <a:lstStyle/>
                    <a:p>
                      <a:endParaRPr lang="en-US" dirty="0"/>
                    </a:p>
                  </a:txBody>
                  <a:tcPr>
                    <a:lnT w="12700" cap="flat" cmpd="sng" algn="ctr">
                      <a:noFill/>
                      <a:prstDash val="solid"/>
                      <a:round/>
                      <a:headEnd type="none" w="med" len="med"/>
                      <a:tailEnd type="none" w="med" len="med"/>
                    </a:lnT>
                    <a:solidFill>
                      <a:srgbClr val="F8D390"/>
                    </a:solidFill>
                  </a:tcPr>
                </a:tc>
                <a:tc rowSpan="2">
                  <a:txBody>
                    <a:bodyPr/>
                    <a:lstStyle/>
                    <a:p>
                      <a:endParaRPr lang="en-US" dirty="0"/>
                    </a:p>
                  </a:txBody>
                  <a:tcPr>
                    <a:lnT w="12700" cap="flat" cmpd="sng" algn="ctr">
                      <a:noFill/>
                      <a:prstDash val="solid"/>
                      <a:round/>
                      <a:headEnd type="none" w="med" len="med"/>
                      <a:tailEnd type="none" w="med" len="med"/>
                    </a:lnT>
                    <a:solidFill>
                      <a:srgbClr val="E8ECAE"/>
                    </a:solidFill>
                  </a:tcPr>
                </a:tc>
                <a:tc rowSpan="2">
                  <a:txBody>
                    <a:bodyPr/>
                    <a:lstStyle/>
                    <a:p>
                      <a:endParaRPr lang="en-US" dirty="0"/>
                    </a:p>
                  </a:txBody>
                  <a:tcPr>
                    <a:lnT w="12700" cap="flat" cmpd="sng" algn="ctr">
                      <a:noFill/>
                      <a:prstDash val="solid"/>
                      <a:round/>
                      <a:headEnd type="none" w="med" len="med"/>
                      <a:tailEnd type="none" w="med" len="med"/>
                    </a:lnT>
                    <a:solidFill>
                      <a:srgbClr val="E3E89C"/>
                    </a:solidFill>
                  </a:tcPr>
                </a:tc>
                <a:tc rowSpan="2">
                  <a:txBody>
                    <a:bodyPr/>
                    <a:lstStyle/>
                    <a:p>
                      <a:r>
                        <a:rPr lang="en-US" sz="1200" b="1" dirty="0"/>
                        <a:t>IND Submitted</a:t>
                      </a:r>
                    </a:p>
                  </a:txBody>
                  <a:tcPr vert="vert270" anchor="ctr">
                    <a:lnT w="12700" cap="flat" cmpd="sng" algn="ctr">
                      <a:noFill/>
                      <a:prstDash val="solid"/>
                      <a:round/>
                      <a:headEnd type="none" w="med" len="med"/>
                      <a:tailEnd type="none" w="med" len="med"/>
                    </a:lnT>
                    <a:noFill/>
                  </a:tcPr>
                </a:tc>
                <a:tc>
                  <a:txBody>
                    <a:bodyPr/>
                    <a:lstStyle/>
                    <a:p>
                      <a:endParaRPr lang="en-US" dirty="0"/>
                    </a:p>
                  </a:txBody>
                  <a:tcP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8CBB37"/>
                    </a:solidFill>
                  </a:tcPr>
                </a:tc>
                <a:tc>
                  <a:txBody>
                    <a:bodyPr/>
                    <a:lstStyle/>
                    <a:p>
                      <a:endParaRPr lang="en-US" sz="1100" b="1" kern="1200" dirty="0">
                        <a:solidFill>
                          <a:schemeClr val="lt1"/>
                        </a:solidFill>
                        <a:latin typeface="+mn-lt"/>
                        <a:ea typeface="+mn-ea"/>
                        <a:cs typeface="+mn-cs"/>
                      </a:endParaRPr>
                    </a:p>
                  </a:txBody>
                  <a:tcP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A7D05E"/>
                    </a:solidFill>
                  </a:tcPr>
                </a:tc>
                <a:tc>
                  <a:txBody>
                    <a:bodyPr/>
                    <a:lstStyle/>
                    <a:p>
                      <a:endParaRPr lang="en-US" dirty="0"/>
                    </a:p>
                  </a:txBody>
                  <a:tcP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1DE8E"/>
                    </a:solidFill>
                  </a:tcPr>
                </a:tc>
                <a:tc rowSpan="2">
                  <a:txBody>
                    <a:bodyPr/>
                    <a:lstStyle/>
                    <a:p>
                      <a:r>
                        <a:rPr lang="en-US" sz="1200" b="1" dirty="0"/>
                        <a:t>INDA/BLA Submitted</a:t>
                      </a:r>
                    </a:p>
                  </a:txBody>
                  <a:tcPr vert="vert270" anchor="ctr">
                    <a:lnT w="12700" cap="flat" cmpd="sng" algn="ctr">
                      <a:noFill/>
                      <a:prstDash val="solid"/>
                      <a:round/>
                      <a:headEnd type="none" w="med" len="med"/>
                      <a:tailEnd type="none" w="med" len="med"/>
                    </a:lnT>
                    <a:noFill/>
                  </a:tcPr>
                </a:tc>
                <a:tc rowSpan="2">
                  <a:txBody>
                    <a:bodyPr/>
                    <a:lstStyle/>
                    <a:p>
                      <a:endParaRPr lang="en-US" dirty="0"/>
                    </a:p>
                  </a:txBody>
                  <a:tcPr>
                    <a:lnT w="12700" cap="flat" cmpd="sng" algn="ctr">
                      <a:noFill/>
                      <a:prstDash val="solid"/>
                      <a:round/>
                      <a:headEnd type="none" w="med" len="med"/>
                      <a:tailEnd type="none" w="med" len="med"/>
                    </a:lnT>
                    <a:solidFill>
                      <a:srgbClr val="61A2DD"/>
                    </a:solidFill>
                  </a:tcPr>
                </a:tc>
                <a:tc rowSpan="2">
                  <a:txBody>
                    <a:bodyPr/>
                    <a:lstStyle/>
                    <a:p>
                      <a:pPr marL="0" algn="l" defTabSz="914400" rtl="0" eaLnBrk="1" latinLnBrk="0" hangingPunct="1"/>
                      <a:r>
                        <a:rPr lang="en-US" sz="1200" b="1" kern="1200" dirty="0">
                          <a:solidFill>
                            <a:schemeClr val="dk1"/>
                          </a:solidFill>
                          <a:latin typeface="+mn-lt"/>
                          <a:ea typeface="+mn-ea"/>
                          <a:cs typeface="+mn-cs"/>
                        </a:rPr>
                        <a:t>EMA Approval</a:t>
                      </a:r>
                    </a:p>
                  </a:txBody>
                  <a:tcPr vert="vert270" anchor="ctr">
                    <a:lnT w="12700" cap="flat" cmpd="sng" algn="ctr">
                      <a:noFill/>
                      <a:prstDash val="solid"/>
                      <a:round/>
                      <a:headEnd type="none" w="med" len="med"/>
                      <a:tailEnd type="none" w="med" len="med"/>
                    </a:lnT>
                    <a:noFill/>
                  </a:tcPr>
                </a:tc>
                <a:tc rowSpan="2">
                  <a:txBody>
                    <a:bodyPr/>
                    <a:lstStyle/>
                    <a:p>
                      <a:endParaRPr lang="en-US" dirty="0"/>
                    </a:p>
                  </a:txBody>
                  <a:tcPr>
                    <a:lnT w="12700" cap="flat" cmpd="sng" algn="ctr">
                      <a:noFill/>
                      <a:prstDash val="solid"/>
                      <a:round/>
                      <a:headEnd type="none" w="med" len="med"/>
                      <a:tailEnd type="none" w="med" len="med"/>
                    </a:lnT>
                    <a:solidFill>
                      <a:srgbClr val="006672"/>
                    </a:solidFill>
                  </a:tcPr>
                </a:tc>
                <a:extLst>
                  <a:ext uri="{0D108BD9-81ED-4DB2-BD59-A6C34878D82A}">
                    <a16:rowId xmlns:a16="http://schemas.microsoft.com/office/drawing/2014/main" val="10002"/>
                  </a:ext>
                </a:extLst>
              </a:tr>
              <a:tr h="34132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TENS</a:t>
                      </a:r>
                    </a:p>
                  </a:txBody>
                  <a:tcPr marL="0" marR="0" marT="0" marB="0">
                    <a:lnT w="28575" cap="flat" cmpd="sng" algn="ctr">
                      <a:noFill/>
                      <a:prstDash val="solid"/>
                      <a:round/>
                      <a:headEnd type="none" w="med" len="med"/>
                      <a:tailEnd type="none" w="med" len="med"/>
                    </a:lnT>
                    <a:solidFill>
                      <a:srgbClr val="8CBB37"/>
                    </a:solidFill>
                  </a:tcPr>
                </a:tc>
                <a:tc>
                  <a:txBody>
                    <a:bodyPr/>
                    <a:lstStyle/>
                    <a:p>
                      <a:pPr algn="ctr"/>
                      <a:r>
                        <a:rPr kumimoji="0" lang="en-US" sz="1000" b="1" i="0" u="none" strike="noStrike" kern="1200" cap="none" spc="0" normalizeH="0" baseline="0" noProof="0" dirty="0">
                          <a:ln>
                            <a:noFill/>
                          </a:ln>
                          <a:solidFill>
                            <a:srgbClr val="FFFFFF"/>
                          </a:solidFill>
                          <a:effectLst/>
                          <a:uLnTx/>
                          <a:uFillTx/>
                          <a:latin typeface="+mn-lt"/>
                          <a:ea typeface="+mn-ea"/>
                          <a:cs typeface="+mn-cs"/>
                        </a:rPr>
                        <a:t>HUNDREDS</a:t>
                      </a:r>
                      <a:endParaRPr lang="en-US" sz="1000" b="1" kern="1200" dirty="0">
                        <a:solidFill>
                          <a:schemeClr val="lt1"/>
                        </a:solidFill>
                        <a:latin typeface="+mn-lt"/>
                        <a:ea typeface="+mn-ea"/>
                        <a:cs typeface="+mn-cs"/>
                      </a:endParaRPr>
                    </a:p>
                  </a:txBody>
                  <a:tcPr marL="0" marR="0" marT="0" marB="0">
                    <a:lnT w="28575" cap="flat" cmpd="sng" algn="ctr">
                      <a:noFill/>
                      <a:prstDash val="solid"/>
                      <a:round/>
                      <a:headEnd type="none" w="med" len="med"/>
                      <a:tailEnd type="none" w="med" len="med"/>
                    </a:lnT>
                    <a:solidFill>
                      <a:srgbClr val="A7D05E"/>
                    </a:solidFill>
                  </a:tcPr>
                </a:tc>
                <a:tc>
                  <a:txBody>
                    <a:bodyPr/>
                    <a:lstStyle/>
                    <a:p>
                      <a:pPr algn="ctr"/>
                      <a:r>
                        <a:rPr kumimoji="0" lang="en-US" sz="1000" b="1" i="0" u="none" strike="noStrike" kern="1200" cap="none" spc="0" normalizeH="0" baseline="0" noProof="0" dirty="0">
                          <a:ln>
                            <a:noFill/>
                          </a:ln>
                          <a:solidFill>
                            <a:srgbClr val="FFFFFF"/>
                          </a:solidFill>
                          <a:effectLst/>
                          <a:uLnTx/>
                          <a:uFillTx/>
                          <a:latin typeface="+mn-lt"/>
                          <a:ea typeface="+mn-ea"/>
                          <a:cs typeface="+mn-cs"/>
                        </a:rPr>
                        <a:t>THOUSANDS</a:t>
                      </a:r>
                      <a:endParaRPr lang="en-US" sz="1400" dirty="0"/>
                    </a:p>
                  </a:txBody>
                  <a:tcPr marL="0" marR="0" marT="0" marB="0">
                    <a:lnT w="28575" cap="flat" cmpd="sng" algn="ctr">
                      <a:noFill/>
                      <a:prstDash val="solid"/>
                      <a:round/>
                      <a:headEnd type="none" w="med" len="med"/>
                      <a:tailEnd type="none" w="med" len="med"/>
                    </a:lnT>
                    <a:solidFill>
                      <a:srgbClr val="C1DE8E"/>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6" name="AutoShape 4"/>
          <p:cNvSpPr>
            <a:spLocks noChangeArrowheads="1"/>
          </p:cNvSpPr>
          <p:nvPr/>
        </p:nvSpPr>
        <p:spPr bwMode="gray">
          <a:xfrm>
            <a:off x="7404100" y="1776067"/>
            <a:ext cx="2100262" cy="394607"/>
          </a:xfrm>
          <a:prstGeom prst="homePlate">
            <a:avLst>
              <a:gd name="adj" fmla="val 30577"/>
            </a:avLst>
          </a:prstGeom>
          <a:solidFill>
            <a:schemeClr val="accent3">
              <a:lumMod val="75000"/>
            </a:schemeClr>
          </a:solidFill>
          <a:ln w="76200" algn="ctr">
            <a:noFill/>
            <a:miter lim="800000"/>
            <a:headEnd/>
            <a:tailEnd/>
          </a:ln>
          <a:effectLst/>
        </p:spPr>
        <p:txBody>
          <a:bodyPr lIns="45720" rIns="45720" anchor="ctr"/>
          <a:lstStyle/>
          <a:p>
            <a:r>
              <a:rPr lang="en-US" sz="1100" b="1" dirty="0">
                <a:solidFill>
                  <a:schemeClr val="lt1"/>
                </a:solidFill>
                <a:latin typeface="+mn-lt"/>
              </a:rPr>
              <a:t>Post-Approval Research and Monitoring</a:t>
            </a:r>
          </a:p>
        </p:txBody>
      </p:sp>
      <p:sp>
        <p:nvSpPr>
          <p:cNvPr id="7" name="Rectangle 6"/>
          <p:cNvSpPr/>
          <p:nvPr/>
        </p:nvSpPr>
        <p:spPr>
          <a:xfrm>
            <a:off x="3525680" y="4863770"/>
            <a:ext cx="2477043" cy="375298"/>
          </a:xfrm>
          <a:prstGeom prst="rect">
            <a:avLst/>
          </a:prstGeom>
          <a:gradFill flip="none" rotWithShape="1">
            <a:gsLst>
              <a:gs pos="0">
                <a:srgbClr val="8CBB37"/>
              </a:gs>
              <a:gs pos="26000">
                <a:srgbClr val="A7D05E"/>
              </a:gs>
              <a:gs pos="76000">
                <a:srgbClr val="A7D05E"/>
              </a:gs>
              <a:gs pos="100000">
                <a:srgbClr val="C1DE8E"/>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Number of Patients </a:t>
            </a:r>
            <a:br>
              <a:rPr lang="en-US" sz="1200" b="1" dirty="0"/>
            </a:br>
            <a:r>
              <a:rPr lang="en-US" sz="1200" b="1" dirty="0"/>
              <a:t>Benefiting from Trials</a:t>
            </a:r>
          </a:p>
        </p:txBody>
      </p:sp>
      <p:cxnSp>
        <p:nvCxnSpPr>
          <p:cNvPr id="8" name="Straight Connector 7"/>
          <p:cNvCxnSpPr/>
          <p:nvPr/>
        </p:nvCxnSpPr>
        <p:spPr>
          <a:xfrm>
            <a:off x="6781800" y="3513992"/>
            <a:ext cx="0" cy="202287"/>
          </a:xfrm>
          <a:prstGeom prst="line">
            <a:avLst/>
          </a:prstGeom>
          <a:ln w="28575">
            <a:solidFill>
              <a:srgbClr val="DA620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096000" y="2213423"/>
            <a:ext cx="1371600" cy="1624426"/>
            <a:chOff x="6096000" y="2213423"/>
            <a:chExt cx="1371600" cy="1624426"/>
          </a:xfrm>
        </p:grpSpPr>
        <p:grpSp>
          <p:nvGrpSpPr>
            <p:cNvPr id="10" name="Group 9"/>
            <p:cNvGrpSpPr/>
            <p:nvPr/>
          </p:nvGrpSpPr>
          <p:grpSpPr>
            <a:xfrm>
              <a:off x="6096000" y="2213423"/>
              <a:ext cx="1371600" cy="1624426"/>
              <a:chOff x="6096000" y="2286000"/>
              <a:chExt cx="1371600" cy="1693884"/>
            </a:xfrm>
          </p:grpSpPr>
          <p:sp>
            <p:nvSpPr>
              <p:cNvPr id="12" name="Oval 11"/>
              <p:cNvSpPr/>
              <p:nvPr/>
            </p:nvSpPr>
            <p:spPr>
              <a:xfrm>
                <a:off x="6096000" y="2286000"/>
                <a:ext cx="1371600" cy="1371600"/>
              </a:xfrm>
              <a:prstGeom prst="ellipse">
                <a:avLst/>
              </a:prstGeom>
              <a:solidFill>
                <a:srgbClr val="DA620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13" name="Oval 12"/>
              <p:cNvSpPr/>
              <p:nvPr/>
            </p:nvSpPr>
            <p:spPr>
              <a:xfrm>
                <a:off x="6726126" y="3868536"/>
                <a:ext cx="111348" cy="111348"/>
              </a:xfrm>
              <a:prstGeom prst="ellipse">
                <a:avLst/>
              </a:prstGeom>
              <a:solidFill>
                <a:srgbClr val="DA620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grpSp>
        <p:sp>
          <p:nvSpPr>
            <p:cNvPr id="11" name="Rectangle 10"/>
            <p:cNvSpPr/>
            <p:nvPr/>
          </p:nvSpPr>
          <p:spPr>
            <a:xfrm>
              <a:off x="6096000" y="2254082"/>
              <a:ext cx="1371600" cy="1169551"/>
            </a:xfrm>
            <a:prstGeom prst="rect">
              <a:avLst/>
            </a:prstGeom>
          </p:spPr>
          <p:txBody>
            <a:bodyPr wrap="square">
              <a:spAutoFit/>
            </a:bodyPr>
            <a:lstStyle/>
            <a:p>
              <a:r>
                <a:rPr lang="en-US" sz="3200" b="1" dirty="0">
                  <a:solidFill>
                    <a:schemeClr val="bg1"/>
                  </a:solidFill>
                </a:rPr>
                <a:t>1</a:t>
              </a:r>
              <a:r>
                <a:rPr lang="en-US" b="1" dirty="0">
                  <a:solidFill>
                    <a:schemeClr val="bg1"/>
                  </a:solidFill>
                </a:rPr>
                <a:t> EMA-</a:t>
              </a:r>
            </a:p>
            <a:p>
              <a:r>
                <a:rPr lang="en-US" b="1" dirty="0">
                  <a:solidFill>
                    <a:schemeClr val="bg1"/>
                  </a:solidFill>
                </a:rPr>
                <a:t>APPROVED</a:t>
              </a:r>
            </a:p>
            <a:p>
              <a:r>
                <a:rPr lang="en-US" b="1" dirty="0">
                  <a:solidFill>
                    <a:schemeClr val="bg1"/>
                  </a:solidFill>
                </a:rPr>
                <a:t>MEDICINE</a:t>
              </a:r>
            </a:p>
          </p:txBody>
        </p:sp>
      </p:grpSp>
      <p:sp>
        <p:nvSpPr>
          <p:cNvPr id="14" name="Trapezoid 30"/>
          <p:cNvSpPr/>
          <p:nvPr/>
        </p:nvSpPr>
        <p:spPr>
          <a:xfrm rot="5400000">
            <a:off x="1579654" y="535146"/>
            <a:ext cx="3806325" cy="6497526"/>
          </a:xfrm>
          <a:custGeom>
            <a:avLst/>
            <a:gdLst>
              <a:gd name="connsiteX0" fmla="*/ 0 w 4189952"/>
              <a:gd name="connsiteY0" fmla="*/ 6497526 h 6497526"/>
              <a:gd name="connsiteX1" fmla="*/ 2062252 w 4189952"/>
              <a:gd name="connsiteY1" fmla="*/ 0 h 6497526"/>
              <a:gd name="connsiteX2" fmla="*/ 2127700 w 4189952"/>
              <a:gd name="connsiteY2" fmla="*/ 0 h 6497526"/>
              <a:gd name="connsiteX3" fmla="*/ 4189952 w 4189952"/>
              <a:gd name="connsiteY3" fmla="*/ 6497526 h 6497526"/>
              <a:gd name="connsiteX4" fmla="*/ 0 w 4189952"/>
              <a:gd name="connsiteY4" fmla="*/ 6497526 h 6497526"/>
              <a:gd name="connsiteX0" fmla="*/ 0 w 4189952"/>
              <a:gd name="connsiteY0" fmla="*/ 6497526 h 6497526"/>
              <a:gd name="connsiteX1" fmla="*/ 2062252 w 4189952"/>
              <a:gd name="connsiteY1" fmla="*/ 0 h 6497526"/>
              <a:gd name="connsiteX2" fmla="*/ 2127700 w 4189952"/>
              <a:gd name="connsiteY2" fmla="*/ 0 h 6497526"/>
              <a:gd name="connsiteX3" fmla="*/ 4189952 w 4189952"/>
              <a:gd name="connsiteY3" fmla="*/ 6497526 h 6497526"/>
              <a:gd name="connsiteX4" fmla="*/ 0 w 4189952"/>
              <a:gd name="connsiteY4" fmla="*/ 6497526 h 6497526"/>
              <a:gd name="connsiteX0" fmla="*/ 0 w 4189952"/>
              <a:gd name="connsiteY0" fmla="*/ 6497526 h 6497526"/>
              <a:gd name="connsiteX1" fmla="*/ 2062252 w 4189952"/>
              <a:gd name="connsiteY1" fmla="*/ 0 h 6497526"/>
              <a:gd name="connsiteX2" fmla="*/ 2127700 w 4189952"/>
              <a:gd name="connsiteY2" fmla="*/ 0 h 6497526"/>
              <a:gd name="connsiteX3" fmla="*/ 4189952 w 4189952"/>
              <a:gd name="connsiteY3" fmla="*/ 6497526 h 6497526"/>
              <a:gd name="connsiteX4" fmla="*/ 0 w 4189952"/>
              <a:gd name="connsiteY4" fmla="*/ 6497526 h 6497526"/>
              <a:gd name="connsiteX0" fmla="*/ 0 w 4189952"/>
              <a:gd name="connsiteY0" fmla="*/ 6497526 h 6497526"/>
              <a:gd name="connsiteX1" fmla="*/ 2062252 w 4189952"/>
              <a:gd name="connsiteY1" fmla="*/ 0 h 6497526"/>
              <a:gd name="connsiteX2" fmla="*/ 2127700 w 4189952"/>
              <a:gd name="connsiteY2" fmla="*/ 0 h 6497526"/>
              <a:gd name="connsiteX3" fmla="*/ 4189952 w 4189952"/>
              <a:gd name="connsiteY3" fmla="*/ 6497526 h 6497526"/>
              <a:gd name="connsiteX4" fmla="*/ 0 w 4189952"/>
              <a:gd name="connsiteY4" fmla="*/ 6497526 h 649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952" h="6497526">
                <a:moveTo>
                  <a:pt x="0" y="6497526"/>
                </a:moveTo>
                <a:cubicBezTo>
                  <a:pt x="687417" y="4331684"/>
                  <a:pt x="1689160" y="4518517"/>
                  <a:pt x="2062252" y="0"/>
                </a:cubicBezTo>
                <a:lnTo>
                  <a:pt x="2127700" y="0"/>
                </a:lnTo>
                <a:cubicBezTo>
                  <a:pt x="2176942" y="3794617"/>
                  <a:pt x="3502535" y="4331684"/>
                  <a:pt x="4189952" y="6497526"/>
                </a:cubicBezTo>
                <a:lnTo>
                  <a:pt x="0" y="6497526"/>
                </a:lnTo>
                <a:close/>
              </a:path>
            </a:pathLst>
          </a:custGeom>
          <a:gradFill>
            <a:gsLst>
              <a:gs pos="0">
                <a:schemeClr val="bg1">
                  <a:lumMod val="95000"/>
                  <a:alpha val="66000"/>
                </a:schemeClr>
              </a:gs>
              <a:gs pos="100000">
                <a:srgbClr val="CDCDCD"/>
              </a:gs>
            </a:gsLst>
            <a:lin ang="162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09600" y="3668572"/>
            <a:ext cx="3104119" cy="338554"/>
          </a:xfrm>
          <a:prstGeom prst="rect">
            <a:avLst/>
          </a:prstGeom>
        </p:spPr>
        <p:txBody>
          <a:bodyPr wrap="none">
            <a:spAutoFit/>
          </a:bodyPr>
          <a:lstStyle/>
          <a:p>
            <a:r>
              <a:rPr lang="en-US" b="1" dirty="0">
                <a:solidFill>
                  <a:srgbClr val="DA6208"/>
                </a:solidFill>
              </a:rPr>
              <a:t>POTENTIAL NEW MEDICINES </a:t>
            </a:r>
          </a:p>
        </p:txBody>
      </p:sp>
      <p:sp>
        <p:nvSpPr>
          <p:cNvPr id="16" name="TextBox 15"/>
          <p:cNvSpPr txBox="1"/>
          <p:nvPr/>
        </p:nvSpPr>
        <p:spPr>
          <a:xfrm>
            <a:off x="1270000" y="6160057"/>
            <a:ext cx="6654800" cy="584776"/>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Note:	*The average R&amp;D cost required to bring a new, FDA approved medicine to patients is estimated to be $2.6 billion over the past decade (in 2013 dollars), including the cost of the many potential medicines that do not make it through to FDA approval. </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Key: IND: lnvestigational New Drug Application, NOA: New Drug Application. BLA: Biologics License Application.	</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mn-lt"/>
              </a:rPr>
              <a:t>	Source: PhRMA 2016 Prescription Medicines: Costs in Context.</a:t>
            </a:r>
          </a:p>
        </p:txBody>
      </p:sp>
    </p:spTree>
    <p:extLst>
      <p:ext uri="{BB962C8B-B14F-4D97-AF65-F5344CB8AC3E}">
        <p14:creationId xmlns:p14="http://schemas.microsoft.com/office/powerpoint/2010/main" val="3424885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20700" y="557577"/>
            <a:ext cx="8716872" cy="735013"/>
          </a:xfrm>
        </p:spPr>
        <p:txBody>
          <a:bodyPr/>
          <a:lstStyle/>
          <a:p>
            <a:r>
              <a:rPr lang="en-US" sz="1600" b="0" dirty="0">
                <a:solidFill>
                  <a:srgbClr val="006672"/>
                </a:solidFill>
              </a:rPr>
              <a:t>Medicines from lengthy national reimbursement review processes </a:t>
            </a:r>
            <a:r>
              <a:rPr lang="en-US" sz="1600" b="0" dirty="0">
                <a:solidFill>
                  <a:schemeClr val="accent3">
                    <a:lumMod val="75000"/>
                  </a:schemeClr>
                </a:solidFill>
              </a:rPr>
              <a:t>are mitigated in part by </a:t>
            </a:r>
            <a:br>
              <a:rPr lang="en-US" sz="1600" b="0" dirty="0">
                <a:solidFill>
                  <a:schemeClr val="accent3">
                    <a:lumMod val="75000"/>
                  </a:schemeClr>
                </a:solidFill>
              </a:rPr>
            </a:br>
            <a:r>
              <a:rPr lang="en-US" sz="1600" dirty="0">
                <a:solidFill>
                  <a:schemeClr val="accent3">
                    <a:lumMod val="75000"/>
                  </a:schemeClr>
                </a:solidFill>
              </a:rPr>
              <a:t>industry sponsored access </a:t>
            </a:r>
            <a:r>
              <a:rPr lang="en-US" sz="1600" dirty="0" err="1">
                <a:solidFill>
                  <a:schemeClr val="accent3">
                    <a:lumMod val="75000"/>
                  </a:schemeClr>
                </a:solidFill>
              </a:rPr>
              <a:t>programmes</a:t>
            </a:r>
            <a:endParaRPr lang="fr-BE" sz="1400" dirty="0"/>
          </a:p>
        </p:txBody>
      </p:sp>
      <p:sp>
        <p:nvSpPr>
          <p:cNvPr id="17" name="Rectangle 16"/>
          <p:cNvSpPr>
            <a:spLocks noChangeArrowheads="1"/>
          </p:cNvSpPr>
          <p:nvPr/>
        </p:nvSpPr>
        <p:spPr bwMode="auto">
          <a:xfrm>
            <a:off x="1078839" y="5933130"/>
            <a:ext cx="6922162" cy="954083"/>
          </a:xfrm>
          <a:prstGeom prst="rect">
            <a:avLst/>
          </a:prstGeom>
          <a:noFill/>
          <a:ln w="9525" algn="ctr">
            <a:noFill/>
            <a:miter lim="800000"/>
            <a:headEnd/>
            <a:tailEnd/>
          </a:ln>
          <a:effectLst/>
        </p:spPr>
        <p:txBody>
          <a:bodyPr wrap="square" lIns="91416" tIns="45708" rIns="91416" bIns="45708" anchor="b">
            <a:spAutoFit/>
          </a:bodyPr>
          <a:lstStyle/>
          <a:p>
            <a:pPr marL="514350" indent="-514350" algn="ctr">
              <a:tabLst>
                <a:tab pos="457200" algn="r"/>
              </a:tabLst>
            </a:pPr>
            <a:r>
              <a:rPr lang="en-US" sz="800" dirty="0">
                <a:solidFill>
                  <a:srgbClr val="7F7F7F"/>
                </a:solidFill>
              </a:rPr>
              <a:t>	 *	ATU= Temporary Authorization for Use.</a:t>
            </a:r>
          </a:p>
          <a:p>
            <a:pPr marL="514350" indent="-514350" algn="ctr">
              <a:tabLst>
                <a:tab pos="457200" algn="r"/>
              </a:tabLst>
            </a:pPr>
            <a:r>
              <a:rPr lang="en-US" sz="800" dirty="0">
                <a:solidFill>
                  <a:srgbClr val="7F7F7F"/>
                </a:solidFill>
              </a:rPr>
              <a:t>	Note:	Timelines for EU5 countries are based on products with first sales in 2014. Timelines for Spain, Italy, UK, and France represent time to pricing and reimbursement approval. In Italy and Spain, additional time may be required for regional or local negotiations. Timeline for Japan may range from 2-3 months, and represents a conservative estimate based on publicly-available descriptions of the pricing and reimbursement approval process. Switzerland’s separate regulatory approval may take at least 4-5 additional months after submission by manufacturer over timeline above. Norway is also not in EU and will need to formalize the EU approval, which may take at least 1 additional month.</a:t>
            </a:r>
          </a:p>
          <a:p>
            <a:pPr marL="514350" indent="-514350" algn="ctr">
              <a:tabLst>
                <a:tab pos="457200" algn="r"/>
              </a:tabLst>
            </a:pPr>
            <a:r>
              <a:rPr lang="en-US" sz="800" dirty="0">
                <a:solidFill>
                  <a:srgbClr val="7F7F7F"/>
                </a:solidFill>
              </a:rPr>
              <a:t>	Source: Health Advances analysis; </a:t>
            </a:r>
            <a:r>
              <a:rPr lang="en-US" sz="800" baseline="30000" dirty="0">
                <a:solidFill>
                  <a:srgbClr val="7F7F7F"/>
                </a:solidFill>
              </a:rPr>
              <a:t>1</a:t>
            </a:r>
            <a:r>
              <a:rPr lang="en-US" sz="800" dirty="0">
                <a:solidFill>
                  <a:srgbClr val="7F7F7F"/>
                </a:solidFill>
              </a:rPr>
              <a:t>ANSM 2014 Annual Report; </a:t>
            </a:r>
            <a:r>
              <a:rPr lang="en-US" sz="800" baseline="30000" dirty="0">
                <a:solidFill>
                  <a:srgbClr val="7F7F7F"/>
                </a:solidFill>
              </a:rPr>
              <a:t>2</a:t>
            </a:r>
            <a:r>
              <a:rPr lang="en-US" sz="800" dirty="0">
                <a:solidFill>
                  <a:srgbClr val="7F7F7F"/>
                </a:solidFill>
              </a:rPr>
              <a:t>MHRA March 2015 EAMS Scientific Opinion for pembrolizumab.	</a:t>
            </a:r>
          </a:p>
        </p:txBody>
      </p:sp>
      <p:sp>
        <p:nvSpPr>
          <p:cNvPr id="18" name="Rectangle 17"/>
          <p:cNvSpPr/>
          <p:nvPr/>
        </p:nvSpPr>
        <p:spPr>
          <a:xfrm>
            <a:off x="1346425" y="1364784"/>
            <a:ext cx="7072398" cy="630942"/>
          </a:xfrm>
          <a:prstGeom prst="rect">
            <a:avLst/>
          </a:prstGeom>
        </p:spPr>
        <p:txBody>
          <a:bodyPr wrap="square">
            <a:spAutoFit/>
          </a:bodyPr>
          <a:lstStyle/>
          <a:p>
            <a:pPr defTabSz="457200" fontAlgn="auto">
              <a:spcBef>
                <a:spcPts val="600"/>
              </a:spcBef>
              <a:spcAft>
                <a:spcPts val="0"/>
              </a:spcAft>
            </a:pPr>
            <a:r>
              <a:rPr lang="en-GB" sz="1600" b="1" dirty="0">
                <a:solidFill>
                  <a:srgbClr val="006672"/>
                </a:solidFill>
                <a:latin typeface="Arial"/>
              </a:rPr>
              <a:t>Average Time to National Patient Access to Necessary Therapeutics</a:t>
            </a:r>
            <a:r>
              <a:rPr lang="en-GB" sz="1600" b="1" dirty="0">
                <a:solidFill>
                  <a:srgbClr val="322C5E"/>
                </a:solidFill>
                <a:latin typeface="Arial"/>
              </a:rPr>
              <a:t> </a:t>
            </a:r>
          </a:p>
          <a:p>
            <a:pPr defTabSz="457200" fontAlgn="auto">
              <a:spcBef>
                <a:spcPts val="600"/>
              </a:spcBef>
              <a:spcAft>
                <a:spcPts val="0"/>
              </a:spcAft>
            </a:pPr>
            <a:r>
              <a:rPr lang="en-GB" sz="1400" dirty="0">
                <a:solidFill>
                  <a:schemeClr val="accent1"/>
                </a:solidFill>
                <a:latin typeface="Arial"/>
              </a:rPr>
              <a:t>Months Post Drug Approval</a:t>
            </a:r>
          </a:p>
        </p:txBody>
      </p:sp>
      <p:sp>
        <p:nvSpPr>
          <p:cNvPr id="19" name="TextBox 18"/>
          <p:cNvSpPr txBox="1"/>
          <p:nvPr/>
        </p:nvSpPr>
        <p:spPr>
          <a:xfrm>
            <a:off x="5565545" y="3607875"/>
            <a:ext cx="3341827" cy="1800493"/>
          </a:xfrm>
          <a:prstGeom prst="rect">
            <a:avLst/>
          </a:prstGeom>
        </p:spPr>
        <p:txBody>
          <a:bodyPr wrap="square">
            <a:spAutoFit/>
          </a:bodyPr>
          <a:lstStyle>
            <a:defPPr>
              <a:defRPr lang="en-US"/>
            </a:defPPr>
            <a:lvl2pPr marL="279400" lvl="1">
              <a:spcBef>
                <a:spcPct val="20000"/>
              </a:spcBef>
              <a:buClr>
                <a:srgbClr val="000000"/>
              </a:buClr>
              <a:defRPr sz="1800">
                <a:latin typeface="Arial" panose="020B0604020202020204" pitchFamily="34" charset="0"/>
              </a:defRPr>
            </a:lvl2pPr>
          </a:lstStyle>
          <a:p>
            <a:r>
              <a:rPr lang="en-US" dirty="0">
                <a:solidFill>
                  <a:srgbClr val="7F7F7F"/>
                </a:solidFill>
                <a:latin typeface="+mn-lt"/>
              </a:rPr>
              <a:t>In the UK</a:t>
            </a:r>
            <a:r>
              <a:rPr lang="en-US" dirty="0">
                <a:latin typeface="+mn-lt"/>
              </a:rPr>
              <a:t>, </a:t>
            </a:r>
            <a:r>
              <a:rPr lang="en-US" sz="1800" b="1" dirty="0">
                <a:solidFill>
                  <a:srgbClr val="DF6621"/>
                </a:solidFill>
                <a:latin typeface="+mn-lt"/>
              </a:rPr>
              <a:t>early access of a new therapeutic for patients suffering from melanoma </a:t>
            </a:r>
            <a:r>
              <a:rPr lang="en-US" dirty="0">
                <a:solidFill>
                  <a:schemeClr val="tx1">
                    <a:lumMod val="50000"/>
                    <a:lumOff val="50000"/>
                  </a:schemeClr>
                </a:solidFill>
                <a:latin typeface="+mn-lt"/>
              </a:rPr>
              <a:t>was approved </a:t>
            </a:r>
            <a:r>
              <a:rPr lang="en-US" sz="1800" b="1" dirty="0">
                <a:solidFill>
                  <a:srgbClr val="DF6621"/>
                </a:solidFill>
                <a:latin typeface="+mn-lt"/>
              </a:rPr>
              <a:t>four months before market authorization </a:t>
            </a:r>
            <a:r>
              <a:rPr lang="en-US" dirty="0">
                <a:solidFill>
                  <a:srgbClr val="7F7F7F"/>
                </a:solidFill>
                <a:latin typeface="+mn-lt"/>
              </a:rPr>
              <a:t>was recommended by NICE</a:t>
            </a:r>
            <a:r>
              <a:rPr lang="en-US" baseline="30000" dirty="0">
                <a:solidFill>
                  <a:srgbClr val="7F7F7F"/>
                </a:solidFill>
                <a:latin typeface="+mn-lt"/>
              </a:rPr>
              <a:t>2</a:t>
            </a:r>
            <a:endParaRPr lang="en-US" dirty="0">
              <a:solidFill>
                <a:srgbClr val="7F7F7F"/>
              </a:solidFill>
              <a:latin typeface="+mn-lt"/>
            </a:endParaRPr>
          </a:p>
        </p:txBody>
      </p:sp>
      <p:sp>
        <p:nvSpPr>
          <p:cNvPr id="20" name="Rectangle 19"/>
          <p:cNvSpPr/>
          <p:nvPr/>
        </p:nvSpPr>
        <p:spPr>
          <a:xfrm>
            <a:off x="1447800" y="2438318"/>
            <a:ext cx="6553200" cy="1004783"/>
          </a:xfrm>
          <a:prstGeom prst="rect">
            <a:avLst/>
          </a:prstGeom>
          <a:gradFill flip="none" rotWithShape="1">
            <a:gsLst>
              <a:gs pos="0">
                <a:schemeClr val="bg1"/>
              </a:gs>
              <a:gs pos="89000">
                <a:schemeClr val="bg1">
                  <a:lumMod val="6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utoShape 2"/>
          <p:cNvSpPr>
            <a:spLocks noChangeArrowheads="1"/>
          </p:cNvSpPr>
          <p:nvPr/>
        </p:nvSpPr>
        <p:spPr bwMode="gray">
          <a:xfrm>
            <a:off x="1238535" y="1921351"/>
            <a:ext cx="7057644" cy="668338"/>
          </a:xfrm>
          <a:prstGeom prst="rightArrow">
            <a:avLst>
              <a:gd name="adj1" fmla="val 56148"/>
              <a:gd name="adj2" fmla="val 44646"/>
            </a:avLst>
          </a:prstGeom>
          <a:solidFill>
            <a:srgbClr val="006672"/>
          </a:solidFill>
          <a:ln w="3175" algn="ctr">
            <a:noFill/>
            <a:miter lim="800000"/>
            <a:headEnd/>
            <a:tailEnd/>
          </a:ln>
          <a:effectLst/>
        </p:spPr>
        <p:txBody>
          <a:bodyPr lIns="96653" tIns="96653" rIns="96653" bIns="96653" anchor="ctr"/>
          <a:lstStyle/>
          <a:p>
            <a:pPr>
              <a:defRPr/>
            </a:pPr>
            <a:endParaRPr lang="en-US" kern="0" dirty="0">
              <a:solidFill>
                <a:srgbClr val="000000"/>
              </a:solidFill>
              <a:latin typeface="Arial"/>
            </a:endParaRPr>
          </a:p>
        </p:txBody>
      </p:sp>
      <p:graphicFrame>
        <p:nvGraphicFramePr>
          <p:cNvPr id="22" name="Table 21"/>
          <p:cNvGraphicFramePr>
            <a:graphicFrameLocks noGrp="1"/>
          </p:cNvGraphicFramePr>
          <p:nvPr>
            <p:extLst>
              <p:ext uri="{D42A27DB-BD31-4B8C-83A1-F6EECF244321}">
                <p14:modId xmlns:p14="http://schemas.microsoft.com/office/powerpoint/2010/main" val="2793472730"/>
              </p:ext>
            </p:extLst>
          </p:nvPr>
        </p:nvGraphicFramePr>
        <p:xfrm>
          <a:off x="1078838" y="2057400"/>
          <a:ext cx="6993795" cy="381000"/>
        </p:xfrm>
        <a:graphic>
          <a:graphicData uri="http://schemas.openxmlformats.org/drawingml/2006/table">
            <a:tbl>
              <a:tblPr firstRow="1" bandRow="1">
                <a:tableStyleId>{5C22544A-7EE6-4342-B048-85BDC9FD1C3A}</a:tableStyleId>
              </a:tblPr>
              <a:tblGrid>
                <a:gridCol w="648933">
                  <a:extLst>
                    <a:ext uri="{9D8B030D-6E8A-4147-A177-3AD203B41FA5}">
                      <a16:colId xmlns:a16="http://schemas.microsoft.com/office/drawing/2014/main" val="20000"/>
                    </a:ext>
                  </a:extLst>
                </a:gridCol>
                <a:gridCol w="1057477">
                  <a:extLst>
                    <a:ext uri="{9D8B030D-6E8A-4147-A177-3AD203B41FA5}">
                      <a16:colId xmlns:a16="http://schemas.microsoft.com/office/drawing/2014/main" val="20001"/>
                    </a:ext>
                  </a:extLst>
                </a:gridCol>
                <a:gridCol w="1057477">
                  <a:extLst>
                    <a:ext uri="{9D8B030D-6E8A-4147-A177-3AD203B41FA5}">
                      <a16:colId xmlns:a16="http://schemas.microsoft.com/office/drawing/2014/main" val="20002"/>
                    </a:ext>
                  </a:extLst>
                </a:gridCol>
                <a:gridCol w="1057477">
                  <a:extLst>
                    <a:ext uri="{9D8B030D-6E8A-4147-A177-3AD203B41FA5}">
                      <a16:colId xmlns:a16="http://schemas.microsoft.com/office/drawing/2014/main" val="20003"/>
                    </a:ext>
                  </a:extLst>
                </a:gridCol>
                <a:gridCol w="1057477">
                  <a:extLst>
                    <a:ext uri="{9D8B030D-6E8A-4147-A177-3AD203B41FA5}">
                      <a16:colId xmlns:a16="http://schemas.microsoft.com/office/drawing/2014/main" val="20004"/>
                    </a:ext>
                  </a:extLst>
                </a:gridCol>
                <a:gridCol w="1057477">
                  <a:extLst>
                    <a:ext uri="{9D8B030D-6E8A-4147-A177-3AD203B41FA5}">
                      <a16:colId xmlns:a16="http://schemas.microsoft.com/office/drawing/2014/main" val="20005"/>
                    </a:ext>
                  </a:extLst>
                </a:gridCol>
                <a:gridCol w="1057477">
                  <a:extLst>
                    <a:ext uri="{9D8B030D-6E8A-4147-A177-3AD203B41FA5}">
                      <a16:colId xmlns:a16="http://schemas.microsoft.com/office/drawing/2014/main" val="20006"/>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effectLst>
                            <a:outerShdw blurRad="38100" dist="38100" dir="2700000" algn="tl">
                              <a:srgbClr val="000000">
                                <a:alpha val="43137"/>
                              </a:srgbClr>
                            </a:outerShdw>
                          </a:effectLst>
                        </a:rPr>
                        <a:t>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effectLst>
                            <a:outerShdw blurRad="38100" dist="38100" dir="2700000" algn="tl">
                              <a:srgbClr val="000000">
                                <a:alpha val="43137"/>
                              </a:srgbClr>
                            </a:outerShdw>
                          </a:effectLst>
                        </a:rPr>
                        <a:t>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effectLst>
                            <a:outerShdw blurRad="38100" dist="38100" dir="2700000" algn="tl">
                              <a:srgbClr val="000000">
                                <a:alpha val="43137"/>
                              </a:srgbClr>
                            </a:outerShdw>
                          </a:effectLst>
                        </a:rPr>
                        <a:t>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effectLst>
                            <a:outerShdw blurRad="38100" dist="38100" dir="2700000" algn="tl">
                              <a:srgbClr val="000000">
                                <a:alpha val="43137"/>
                              </a:srgbClr>
                            </a:outerShdw>
                          </a:effectLst>
                        </a:rPr>
                        <a:t>12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lt1"/>
                          </a:solidFill>
                          <a:effectLst>
                            <a:outerShdw blurRad="38100" dist="38100" dir="2700000" algn="tl">
                              <a:srgbClr val="000000">
                                <a:alpha val="43137"/>
                              </a:srgbClr>
                            </a:outerShdw>
                          </a:effectLst>
                          <a:latin typeface="+mn-lt"/>
                          <a:ea typeface="+mn-ea"/>
                          <a:cs typeface="+mn-cs"/>
                        </a:rPr>
                        <a:t>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lt1"/>
                          </a:solidFill>
                          <a:effectLst>
                            <a:outerShdw blurRad="38100" dist="38100" dir="2700000" algn="tl">
                              <a:srgbClr val="000000">
                                <a:alpha val="43137"/>
                              </a:srgbClr>
                            </a:outerShdw>
                          </a:effectLst>
                          <a:latin typeface="+mn-lt"/>
                          <a:ea typeface="+mn-ea"/>
                          <a:cs typeface="+mn-cs"/>
                        </a:rPr>
                        <a:t>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 Box 50"/>
          <p:cNvSpPr txBox="1">
            <a:spLocks noChangeArrowheads="1"/>
          </p:cNvSpPr>
          <p:nvPr>
            <p:custDataLst>
              <p:tags r:id="rId1"/>
            </p:custDataLst>
          </p:nvPr>
        </p:nvSpPr>
        <p:spPr bwMode="auto">
          <a:xfrm>
            <a:off x="44735" y="2003725"/>
            <a:ext cx="1071156" cy="503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36000" tIns="36000" rIns="36000" bIns="36000" anchor="ctr" anchorCtr="1">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defTabSz="457200" fontAlgn="auto">
              <a:spcBef>
                <a:spcPts val="0"/>
              </a:spcBef>
              <a:spcAft>
                <a:spcPts val="0"/>
              </a:spcAft>
            </a:pPr>
            <a:r>
              <a:rPr lang="en-GB" dirty="0">
                <a:solidFill>
                  <a:schemeClr val="tx1">
                    <a:lumMod val="50000"/>
                    <a:lumOff val="50000"/>
                  </a:schemeClr>
                </a:solidFill>
                <a:cs typeface="Arial" pitchFamily="34" charset="0"/>
              </a:rPr>
              <a:t>Drug Approval</a:t>
            </a:r>
          </a:p>
        </p:txBody>
      </p:sp>
      <p:sp>
        <p:nvSpPr>
          <p:cNvPr id="24" name="Oval 23"/>
          <p:cNvSpPr/>
          <p:nvPr/>
        </p:nvSpPr>
        <p:spPr>
          <a:xfrm>
            <a:off x="1078836" y="2040636"/>
            <a:ext cx="425829" cy="429768"/>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dirty="0">
              <a:solidFill>
                <a:prstClr val="white"/>
              </a:solidFill>
            </a:endParaRPr>
          </a:p>
        </p:txBody>
      </p:sp>
      <p:cxnSp>
        <p:nvCxnSpPr>
          <p:cNvPr id="25" name="Straight Connector 58"/>
          <p:cNvCxnSpPr>
            <a:stCxn id="26" idx="3"/>
            <a:endCxn id="45" idx="0"/>
          </p:cNvCxnSpPr>
          <p:nvPr/>
        </p:nvCxnSpPr>
        <p:spPr>
          <a:xfrm rot="5400000">
            <a:off x="1925256" y="2367740"/>
            <a:ext cx="199642" cy="419032"/>
          </a:xfrm>
          <a:prstGeom prst="bentConnector3">
            <a:avLst>
              <a:gd name="adj1" fmla="val 50000"/>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218390" y="2382996"/>
            <a:ext cx="110642" cy="110642"/>
          </a:xfrm>
          <a:prstGeom prst="ellipse">
            <a:avLst/>
          </a:prstGeom>
          <a:solidFill>
            <a:srgbClr val="00667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endParaRPr>
          </a:p>
        </p:txBody>
      </p:sp>
      <p:cxnSp>
        <p:nvCxnSpPr>
          <p:cNvPr id="27" name="Straight Connector 60"/>
          <p:cNvCxnSpPr>
            <a:stCxn id="28" idx="4"/>
            <a:endCxn id="46" idx="0"/>
          </p:cNvCxnSpPr>
          <p:nvPr/>
        </p:nvCxnSpPr>
        <p:spPr>
          <a:xfrm rot="16200000" flipH="1">
            <a:off x="2452816" y="2541935"/>
            <a:ext cx="183439" cy="86843"/>
          </a:xfrm>
          <a:prstGeom prst="bentConnector3">
            <a:avLst>
              <a:gd name="adj1" fmla="val 50000"/>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445793" y="2382996"/>
            <a:ext cx="110642" cy="110642"/>
          </a:xfrm>
          <a:prstGeom prst="ellipse">
            <a:avLst/>
          </a:prstGeom>
          <a:solidFill>
            <a:srgbClr val="00667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endParaRPr>
          </a:p>
        </p:txBody>
      </p:sp>
      <p:cxnSp>
        <p:nvCxnSpPr>
          <p:cNvPr id="29" name="Straight Connector 62"/>
          <p:cNvCxnSpPr>
            <a:stCxn id="30" idx="4"/>
            <a:endCxn id="47" idx="0"/>
          </p:cNvCxnSpPr>
          <p:nvPr/>
        </p:nvCxnSpPr>
        <p:spPr>
          <a:xfrm rot="5400000">
            <a:off x="3366209" y="2487782"/>
            <a:ext cx="183439" cy="195150"/>
          </a:xfrm>
          <a:prstGeom prst="bentConnector3">
            <a:avLst>
              <a:gd name="adj1" fmla="val 50000"/>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500182" y="2382996"/>
            <a:ext cx="110642" cy="110642"/>
          </a:xfrm>
          <a:prstGeom prst="ellipse">
            <a:avLst/>
          </a:prstGeom>
          <a:solidFill>
            <a:srgbClr val="00667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endParaRPr>
          </a:p>
        </p:txBody>
      </p:sp>
      <p:cxnSp>
        <p:nvCxnSpPr>
          <p:cNvPr id="31" name="Straight Connector 64"/>
          <p:cNvCxnSpPr>
            <a:stCxn id="32" idx="4"/>
            <a:endCxn id="49" idx="0"/>
          </p:cNvCxnSpPr>
          <p:nvPr/>
        </p:nvCxnSpPr>
        <p:spPr>
          <a:xfrm rot="16200000" flipH="1">
            <a:off x="4694406" y="2466337"/>
            <a:ext cx="183439" cy="238040"/>
          </a:xfrm>
          <a:prstGeom prst="bentConnector3">
            <a:avLst>
              <a:gd name="adj1" fmla="val 50000"/>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611784" y="2382996"/>
            <a:ext cx="110642" cy="110642"/>
          </a:xfrm>
          <a:prstGeom prst="ellipse">
            <a:avLst/>
          </a:prstGeom>
          <a:solidFill>
            <a:srgbClr val="00667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endParaRPr>
          </a:p>
        </p:txBody>
      </p:sp>
      <p:cxnSp>
        <p:nvCxnSpPr>
          <p:cNvPr id="33" name="Straight Connector 66"/>
          <p:cNvCxnSpPr>
            <a:stCxn id="34" idx="4"/>
            <a:endCxn id="50" idx="0"/>
          </p:cNvCxnSpPr>
          <p:nvPr/>
        </p:nvCxnSpPr>
        <p:spPr>
          <a:xfrm rot="5400000">
            <a:off x="5948665" y="2222514"/>
            <a:ext cx="183439" cy="725686"/>
          </a:xfrm>
          <a:prstGeom prst="bentConnector3">
            <a:avLst>
              <a:gd name="adj1" fmla="val 50000"/>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347906" y="2382996"/>
            <a:ext cx="110642" cy="110642"/>
          </a:xfrm>
          <a:prstGeom prst="ellipse">
            <a:avLst/>
          </a:prstGeom>
          <a:solidFill>
            <a:srgbClr val="00667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endParaRPr>
          </a:p>
        </p:txBody>
      </p:sp>
      <p:cxnSp>
        <p:nvCxnSpPr>
          <p:cNvPr id="35" name="Straight Connector 68"/>
          <p:cNvCxnSpPr>
            <a:stCxn id="36" idx="4"/>
            <a:endCxn id="51" idx="0"/>
          </p:cNvCxnSpPr>
          <p:nvPr/>
        </p:nvCxnSpPr>
        <p:spPr>
          <a:xfrm rot="5400000">
            <a:off x="6453647" y="2489928"/>
            <a:ext cx="183439" cy="190858"/>
          </a:xfrm>
          <a:prstGeom prst="bentConnector3">
            <a:avLst>
              <a:gd name="adj1" fmla="val 50000"/>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585474" y="2382996"/>
            <a:ext cx="110642" cy="110642"/>
          </a:xfrm>
          <a:prstGeom prst="ellipse">
            <a:avLst/>
          </a:prstGeom>
          <a:solidFill>
            <a:srgbClr val="00667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endParaRPr>
          </a:p>
        </p:txBody>
      </p:sp>
      <p:cxnSp>
        <p:nvCxnSpPr>
          <p:cNvPr id="37" name="Straight Connector 71"/>
          <p:cNvCxnSpPr>
            <a:stCxn id="38" idx="5"/>
            <a:endCxn id="52" idx="0"/>
          </p:cNvCxnSpPr>
          <p:nvPr/>
        </p:nvCxnSpPr>
        <p:spPr>
          <a:xfrm rot="16200000" flipH="1">
            <a:off x="6924840" y="2379584"/>
            <a:ext cx="199642" cy="395344"/>
          </a:xfrm>
          <a:prstGeom prst="bentConnector3">
            <a:avLst>
              <a:gd name="adj1" fmla="val 50000"/>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732550" y="2382996"/>
            <a:ext cx="110642" cy="110642"/>
          </a:xfrm>
          <a:prstGeom prst="ellipse">
            <a:avLst/>
          </a:prstGeom>
          <a:solidFill>
            <a:srgbClr val="00667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endParaRPr>
          </a:p>
        </p:txBody>
      </p:sp>
      <p:cxnSp>
        <p:nvCxnSpPr>
          <p:cNvPr id="39" name="Straight Connector 73"/>
          <p:cNvCxnSpPr>
            <a:stCxn id="40" idx="4"/>
            <a:endCxn id="53" idx="0"/>
          </p:cNvCxnSpPr>
          <p:nvPr/>
        </p:nvCxnSpPr>
        <p:spPr>
          <a:xfrm rot="16200000" flipH="1">
            <a:off x="7723397" y="2405745"/>
            <a:ext cx="183439" cy="359223"/>
          </a:xfrm>
          <a:prstGeom prst="bentConnector3">
            <a:avLst>
              <a:gd name="adj1" fmla="val 50000"/>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580184" y="2382996"/>
            <a:ext cx="110642" cy="110642"/>
          </a:xfrm>
          <a:prstGeom prst="ellipse">
            <a:avLst/>
          </a:prstGeom>
          <a:solidFill>
            <a:srgbClr val="00667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endParaRPr>
          </a:p>
        </p:txBody>
      </p:sp>
      <p:sp>
        <p:nvSpPr>
          <p:cNvPr id="41" name="Text Box 50"/>
          <p:cNvSpPr txBox="1">
            <a:spLocks noChangeArrowheads="1"/>
          </p:cNvSpPr>
          <p:nvPr>
            <p:custDataLst>
              <p:tags r:id="rId2"/>
            </p:custDataLst>
          </p:nvPr>
        </p:nvSpPr>
        <p:spPr bwMode="auto">
          <a:xfrm>
            <a:off x="2594569" y="3119000"/>
            <a:ext cx="4343909" cy="28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36000" tIns="36000" rIns="36000" bIns="36000" anchor="ctr" anchorCtr="1">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defTabSz="457200" fontAlgn="auto">
              <a:spcBef>
                <a:spcPts val="0"/>
              </a:spcBef>
              <a:spcAft>
                <a:spcPts val="0"/>
              </a:spcAft>
            </a:pPr>
            <a:r>
              <a:rPr lang="en-GB" i="1" dirty="0">
                <a:solidFill>
                  <a:schemeClr val="tx1">
                    <a:lumMod val="50000"/>
                    <a:lumOff val="50000"/>
                  </a:schemeClr>
                </a:solidFill>
                <a:cs typeface="Arial" pitchFamily="34" charset="0"/>
              </a:rPr>
              <a:t>Limited Patient Access to Innovative Medicines</a:t>
            </a:r>
          </a:p>
        </p:txBody>
      </p:sp>
      <p:cxnSp>
        <p:nvCxnSpPr>
          <p:cNvPr id="42" name="Straight Connector 77"/>
          <p:cNvCxnSpPr>
            <a:stCxn id="43" idx="4"/>
            <a:endCxn id="48" idx="0"/>
          </p:cNvCxnSpPr>
          <p:nvPr/>
        </p:nvCxnSpPr>
        <p:spPr>
          <a:xfrm rot="5400000">
            <a:off x="4162802" y="2465376"/>
            <a:ext cx="181648" cy="241754"/>
          </a:xfrm>
          <a:prstGeom prst="bentConnector3">
            <a:avLst>
              <a:gd name="adj1" fmla="val 50000"/>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319182" y="2384787"/>
            <a:ext cx="110642" cy="110642"/>
          </a:xfrm>
          <a:prstGeom prst="ellipse">
            <a:avLst/>
          </a:prstGeom>
          <a:solidFill>
            <a:srgbClr val="00667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endParaRPr>
          </a:p>
        </p:txBody>
      </p:sp>
      <p:sp>
        <p:nvSpPr>
          <p:cNvPr id="44" name="Rectangle 43"/>
          <p:cNvSpPr/>
          <p:nvPr/>
        </p:nvSpPr>
        <p:spPr>
          <a:xfrm>
            <a:off x="912359" y="3638654"/>
            <a:ext cx="3847019" cy="1831271"/>
          </a:xfrm>
          <a:prstGeom prst="rect">
            <a:avLst/>
          </a:prstGeom>
        </p:spPr>
        <p:txBody>
          <a:bodyPr wrap="square">
            <a:spAutoFit/>
          </a:bodyPr>
          <a:lstStyle/>
          <a:p>
            <a:pPr marL="0" lvl="1" indent="41275">
              <a:spcBef>
                <a:spcPct val="20000"/>
              </a:spcBef>
              <a:buClr>
                <a:srgbClr val="000000"/>
              </a:buClr>
            </a:pPr>
            <a:r>
              <a:rPr lang="en-US" dirty="0">
                <a:solidFill>
                  <a:schemeClr val="tx1">
                    <a:lumMod val="50000"/>
                    <a:lumOff val="50000"/>
                  </a:schemeClr>
                </a:solidFill>
                <a:latin typeface="+mn-lt"/>
              </a:rPr>
              <a:t>In France, </a:t>
            </a:r>
            <a:r>
              <a:rPr lang="en-US" sz="1800" b="1" dirty="0">
                <a:solidFill>
                  <a:srgbClr val="DF6621"/>
                </a:solidFill>
                <a:latin typeface="+mn-lt"/>
              </a:rPr>
              <a:t>over 12,000 patients received novel medications in 2014</a:t>
            </a:r>
            <a:r>
              <a:rPr lang="en-US" sz="1800" b="1" dirty="0">
                <a:solidFill>
                  <a:srgbClr val="2B7DC7"/>
                </a:solidFill>
                <a:latin typeface="+mn-lt"/>
              </a:rPr>
              <a:t> </a:t>
            </a:r>
            <a:r>
              <a:rPr lang="en-US" dirty="0">
                <a:solidFill>
                  <a:srgbClr val="7F7F7F"/>
                </a:solidFill>
                <a:latin typeface="+mn-lt"/>
              </a:rPr>
              <a:t>through pharmaceutical company sponsored early access programs in collaboration with the French ATU* program</a:t>
            </a:r>
            <a:r>
              <a:rPr lang="en-US" baseline="30000" dirty="0">
                <a:solidFill>
                  <a:srgbClr val="7F7F7F"/>
                </a:solidFill>
                <a:latin typeface="+mn-lt"/>
              </a:rPr>
              <a:t>1</a:t>
            </a:r>
            <a:endParaRPr lang="en-US" dirty="0">
              <a:solidFill>
                <a:srgbClr val="7F7F7F"/>
              </a:solidFill>
              <a:latin typeface="+mn-lt"/>
            </a:endParaRPr>
          </a:p>
        </p:txBody>
      </p:sp>
      <p:pic>
        <p:nvPicPr>
          <p:cNvPr id="45" name="Picture 18" descr="Image of National Fla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4665" y="2677077"/>
            <a:ext cx="621792" cy="429768"/>
          </a:xfrm>
          <a:prstGeom prst="rect">
            <a:avLst/>
          </a:prstGeom>
          <a:solidFill>
            <a:schemeClr val="bg1"/>
          </a:solidFill>
          <a:ln w="6350">
            <a:solidFill>
              <a:schemeClr val="tx1"/>
            </a:solidFill>
          </a:ln>
          <a:effectLst>
            <a:outerShdw blurRad="50800" dist="38100" dir="2700000" algn="tl" rotWithShape="0">
              <a:prstClr val="black">
                <a:alpha val="40000"/>
              </a:prstClr>
            </a:outerShdw>
          </a:effectLst>
          <a:extLst/>
        </p:spPr>
      </p:pic>
      <p:pic>
        <p:nvPicPr>
          <p:cNvPr id="46" name="Picture 4" descr="Image of National Fla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7061" y="2677077"/>
            <a:ext cx="621792" cy="429768"/>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pic>
      <p:pic>
        <p:nvPicPr>
          <p:cNvPr id="47" name="Picture 4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049457" y="2677077"/>
            <a:ext cx="621792" cy="429768"/>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pic>
      <p:pic>
        <p:nvPicPr>
          <p:cNvPr id="48" name="Picture 14" descr="Image of National Fla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1853" y="2677077"/>
            <a:ext cx="621792" cy="429768"/>
          </a:xfrm>
          <a:prstGeom prst="rect">
            <a:avLst/>
          </a:prstGeom>
          <a:solidFill>
            <a:schemeClr val="bg1"/>
          </a:solidFill>
          <a:ln w="6350">
            <a:solidFill>
              <a:schemeClr val="tx1"/>
            </a:solidFill>
          </a:ln>
          <a:effectLst>
            <a:outerShdw blurRad="50800" dist="38100" dir="2700000" algn="tl" rotWithShape="0">
              <a:prstClr val="black">
                <a:alpha val="40000"/>
              </a:prstClr>
            </a:outerShdw>
          </a:effectLst>
          <a:extLst/>
        </p:spPr>
      </p:pic>
      <p:pic>
        <p:nvPicPr>
          <p:cNvPr id="49" name="Picture 2" descr="Image of National Fla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4249" y="2677077"/>
            <a:ext cx="621792" cy="416665"/>
          </a:xfrm>
          <a:prstGeom prst="rect">
            <a:avLst/>
          </a:prstGeom>
          <a:solidFill>
            <a:schemeClr val="bg1"/>
          </a:solidFill>
          <a:ln w="6350">
            <a:solidFill>
              <a:schemeClr val="tx1"/>
            </a:solidFill>
          </a:ln>
          <a:effectLst>
            <a:outerShdw blurRad="50800" dist="38100" dir="2700000" algn="tl" rotWithShape="0">
              <a:prstClr val="black">
                <a:alpha val="40000"/>
              </a:prstClr>
            </a:outerShdw>
          </a:effectLst>
          <a:extLst/>
        </p:spPr>
      </p:pic>
      <p:pic>
        <p:nvPicPr>
          <p:cNvPr id="50" name="Picture 6" descr="Image of Union Flag &amp; Naval Jack"/>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6645" y="2677077"/>
            <a:ext cx="621792" cy="429768"/>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pic>
      <p:pic>
        <p:nvPicPr>
          <p:cNvPr id="51" name="Picture 2" descr="Image of National Flag"/>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39041" y="2677077"/>
            <a:ext cx="621792" cy="429768"/>
          </a:xfrm>
          <a:prstGeom prst="rect">
            <a:avLst/>
          </a:prstGeom>
          <a:solidFill>
            <a:schemeClr val="bg1"/>
          </a:solidFill>
          <a:ln w="6350">
            <a:solidFill>
              <a:schemeClr val="tx1"/>
            </a:solidFill>
          </a:ln>
          <a:effectLst>
            <a:outerShdw blurRad="50800" dist="38100" dir="2700000" algn="tl" rotWithShape="0">
              <a:prstClr val="black">
                <a:alpha val="40000"/>
              </a:prstClr>
            </a:outerShdw>
          </a:effectLst>
          <a:extLst/>
        </p:spPr>
      </p:pic>
      <p:pic>
        <p:nvPicPr>
          <p:cNvPr id="52" name="Picture 2" descr="Image of National Flag"/>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1437" y="2677077"/>
            <a:ext cx="621792" cy="429768"/>
          </a:xfrm>
          <a:prstGeom prst="rect">
            <a:avLst/>
          </a:prstGeom>
          <a:solidFill>
            <a:schemeClr val="bg1"/>
          </a:solidFill>
          <a:ln w="6350">
            <a:solidFill>
              <a:schemeClr val="tx1"/>
            </a:solidFill>
          </a:ln>
          <a:effectLst>
            <a:outerShdw blurRad="50800" dist="38100" dir="2700000" algn="tl" rotWithShape="0">
              <a:prstClr val="black">
                <a:alpha val="40000"/>
              </a:prstClr>
            </a:outerShdw>
          </a:effectLst>
          <a:extLst/>
        </p:spPr>
      </p:pic>
      <p:pic>
        <p:nvPicPr>
          <p:cNvPr id="53" name="Picture 22" descr="Image of National Flag"/>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83832" y="2677077"/>
            <a:ext cx="621792" cy="429768"/>
          </a:xfrm>
          <a:prstGeom prst="rect">
            <a:avLst/>
          </a:prstGeom>
          <a:solidFill>
            <a:schemeClr val="bg1"/>
          </a:solidFill>
          <a:ln w="6350">
            <a:solidFill>
              <a:schemeClr val="tx1"/>
            </a:solidFill>
          </a:ln>
          <a:effectLst>
            <a:outerShdw blurRad="50800" dist="38100" dir="2700000" algn="tl" rotWithShape="0">
              <a:prstClr val="black">
                <a:alpha val="40000"/>
              </a:prstClr>
            </a:outerShdw>
          </a:effectLst>
          <a:extLst/>
        </p:spPr>
      </p:pic>
      <p:sp>
        <p:nvSpPr>
          <p:cNvPr id="54" name="Rectangle 53"/>
          <p:cNvSpPr/>
          <p:nvPr/>
        </p:nvSpPr>
        <p:spPr>
          <a:xfrm>
            <a:off x="682753" y="5630757"/>
            <a:ext cx="8686994" cy="369332"/>
          </a:xfrm>
          <a:prstGeom prst="rect">
            <a:avLst/>
          </a:prstGeom>
        </p:spPr>
        <p:txBody>
          <a:bodyPr wrap="none">
            <a:spAutoFit/>
          </a:bodyPr>
          <a:lstStyle/>
          <a:p>
            <a:r>
              <a:rPr lang="en-GB" sz="1800" b="1" dirty="0">
                <a:solidFill>
                  <a:schemeClr val="accent3">
                    <a:lumMod val="75000"/>
                  </a:schemeClr>
                </a:solidFill>
                <a:latin typeface="Arial" panose="020B0604020202020204" pitchFamily="34" charset="0"/>
              </a:rPr>
              <a:t>Industry Getting Patients Medication Despite Review Process-Induced Delays</a:t>
            </a:r>
            <a:endParaRPr lang="en-US" sz="1800" b="1" dirty="0">
              <a:solidFill>
                <a:schemeClr val="accent3">
                  <a:lumMod val="75000"/>
                </a:schemeClr>
              </a:solidFill>
              <a:latin typeface="Arial" panose="020B0604020202020204" pitchFamily="34" charset="0"/>
            </a:endParaRPr>
          </a:p>
        </p:txBody>
      </p:sp>
    </p:spTree>
    <p:extLst>
      <p:ext uri="{BB962C8B-B14F-4D97-AF65-F5344CB8AC3E}">
        <p14:creationId xmlns:p14="http://schemas.microsoft.com/office/powerpoint/2010/main" val="3424885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5000"/>
          </a:blip>
          <a:stretch>
            <a:fillRect/>
          </a:stretch>
        </p:blipFill>
        <p:spPr>
          <a:xfrm>
            <a:off x="1173078" y="-1001889"/>
            <a:ext cx="8732922" cy="7929494"/>
          </a:xfrm>
          <a:prstGeom prst="rect">
            <a:avLst/>
          </a:prstGeom>
        </p:spPr>
      </p:pic>
      <p:sp>
        <p:nvSpPr>
          <p:cNvPr id="2" name="Text Placeholder 1"/>
          <p:cNvSpPr>
            <a:spLocks noGrp="1"/>
          </p:cNvSpPr>
          <p:nvPr>
            <p:ph type="body" sz="quarter" idx="10"/>
          </p:nvPr>
        </p:nvSpPr>
        <p:spPr>
          <a:xfrm>
            <a:off x="554812" y="1943115"/>
            <a:ext cx="8876841" cy="952485"/>
          </a:xfrm>
        </p:spPr>
        <p:txBody>
          <a:bodyPr/>
          <a:lstStyle/>
          <a:p>
            <a:pPr marL="478528" lvl="1" indent="0" algn="ctr">
              <a:buClr>
                <a:schemeClr val="accent3">
                  <a:lumMod val="75000"/>
                </a:schemeClr>
              </a:buClr>
              <a:buNone/>
            </a:pPr>
            <a:r>
              <a:rPr lang="en-US" sz="2800" dirty="0">
                <a:solidFill>
                  <a:schemeClr val="accent1"/>
                </a:solidFill>
              </a:rPr>
              <a:t>Pharmaceutical companies in Europe are working with governments and healthcare systems in Europe to find solutions to Europe’s healthcare challenges</a:t>
            </a:r>
            <a:endParaRPr lang="en-US" sz="6000" dirty="0">
              <a:solidFill>
                <a:schemeClr val="accent1"/>
              </a:solidFill>
              <a:cs typeface="Arial" charset="0"/>
            </a:endParaRPr>
          </a:p>
          <a:p>
            <a:pPr algn="ctr" defTabSz="956086"/>
            <a:endParaRPr lang="en-US" sz="6000" b="0" dirty="0">
              <a:solidFill>
                <a:schemeClr val="accent1"/>
              </a:solidFill>
              <a:cs typeface="Arial" charset="0"/>
            </a:endParaRPr>
          </a:p>
          <a:p>
            <a:pPr algn="ctr" defTabSz="956086"/>
            <a:endParaRPr lang="en-US" sz="6000" b="0" dirty="0">
              <a:solidFill>
                <a:schemeClr val="accent1"/>
              </a:solidFill>
              <a:cs typeface="Arial" charset="0"/>
            </a:endParaRPr>
          </a:p>
          <a:p>
            <a:pPr marL="0" indent="0" algn="ctr">
              <a:lnSpc>
                <a:spcPct val="120000"/>
              </a:lnSpc>
              <a:spcAft>
                <a:spcPts val="314"/>
              </a:spcAft>
              <a:buNone/>
            </a:pPr>
            <a:endParaRPr lang="en-US" sz="6000" b="0" dirty="0">
              <a:solidFill>
                <a:schemeClr val="accent1"/>
              </a:solidFill>
            </a:endParaRPr>
          </a:p>
          <a:p>
            <a:pPr marL="0" indent="0" algn="ctr">
              <a:lnSpc>
                <a:spcPct val="120000"/>
              </a:lnSpc>
              <a:spcAft>
                <a:spcPts val="314"/>
              </a:spcAft>
              <a:buNone/>
            </a:pPr>
            <a:endParaRPr lang="en-US" sz="6000" b="0" dirty="0">
              <a:solidFill>
                <a:schemeClr val="accent1"/>
              </a:solidFill>
            </a:endParaRPr>
          </a:p>
          <a:p>
            <a:pPr algn="ctr">
              <a:lnSpc>
                <a:spcPct val="120000"/>
              </a:lnSpc>
              <a:spcAft>
                <a:spcPts val="314"/>
              </a:spcAft>
            </a:pPr>
            <a:endParaRPr lang="en-US" sz="6000" b="0" dirty="0">
              <a:solidFill>
                <a:schemeClr val="accent1"/>
              </a:solidFill>
            </a:endParaRPr>
          </a:p>
          <a:p>
            <a:pPr algn="ctr">
              <a:lnSpc>
                <a:spcPct val="120000"/>
              </a:lnSpc>
              <a:spcAft>
                <a:spcPts val="314"/>
              </a:spcAft>
            </a:pPr>
            <a:endParaRPr lang="en-US" sz="6000" b="0" dirty="0">
              <a:solidFill>
                <a:schemeClr val="accent1"/>
              </a:solidFill>
            </a:endParaRPr>
          </a:p>
          <a:p>
            <a:pPr algn="ctr">
              <a:lnSpc>
                <a:spcPct val="120000"/>
              </a:lnSpc>
              <a:spcAft>
                <a:spcPts val="314"/>
              </a:spcAft>
            </a:pPr>
            <a:endParaRPr lang="en-US" sz="6000" b="0" dirty="0">
              <a:solidFill>
                <a:schemeClr val="accent1"/>
              </a:solidFill>
            </a:endParaRPr>
          </a:p>
          <a:p>
            <a:pPr marL="0" indent="0" algn="ctr">
              <a:lnSpc>
                <a:spcPct val="120000"/>
              </a:lnSpc>
              <a:spcAft>
                <a:spcPts val="314"/>
              </a:spcAft>
              <a:buNone/>
            </a:pPr>
            <a:endParaRPr lang="en-GB" sz="6000" b="0" dirty="0">
              <a:solidFill>
                <a:schemeClr val="accent1"/>
              </a:solidFill>
            </a:endParaRPr>
          </a:p>
          <a:p>
            <a:pPr marL="0" indent="0" algn="ctr">
              <a:lnSpc>
                <a:spcPct val="120000"/>
              </a:lnSpc>
              <a:spcAft>
                <a:spcPts val="314"/>
              </a:spcAft>
              <a:buNone/>
            </a:pPr>
            <a:endParaRPr lang="en-GB" sz="6000" b="0" dirty="0">
              <a:solidFill>
                <a:schemeClr val="accent1"/>
              </a:solidFill>
            </a:endParaRPr>
          </a:p>
        </p:txBody>
      </p:sp>
      <p:sp>
        <p:nvSpPr>
          <p:cNvPr id="3" name="Text Placeholder 2"/>
          <p:cNvSpPr>
            <a:spLocks noGrp="1"/>
          </p:cNvSpPr>
          <p:nvPr>
            <p:ph type="body" sz="quarter" idx="11"/>
          </p:nvPr>
        </p:nvSpPr>
        <p:spPr>
          <a:xfrm>
            <a:off x="554813" y="557577"/>
            <a:ext cx="8876840" cy="735013"/>
          </a:xfrm>
        </p:spPr>
        <p:txBody>
          <a:bodyPr/>
          <a:lstStyle/>
          <a:p>
            <a:r>
              <a:rPr lang="fr-BE" dirty="0"/>
              <a:t>Section 4: </a:t>
            </a:r>
          </a:p>
        </p:txBody>
      </p:sp>
    </p:spTree>
    <p:extLst>
      <p:ext uri="{BB962C8B-B14F-4D97-AF65-F5344CB8AC3E}">
        <p14:creationId xmlns:p14="http://schemas.microsoft.com/office/powerpoint/2010/main" val="1010438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0200" y="252777"/>
            <a:ext cx="8623300" cy="735013"/>
          </a:xfrm>
        </p:spPr>
        <p:txBody>
          <a:bodyPr/>
          <a:lstStyle/>
          <a:p>
            <a:r>
              <a:rPr lang="en-US" sz="1800" b="0" dirty="0"/>
              <a:t>The Challenges Facing Healthcare Systems and the Scientific Community </a:t>
            </a:r>
            <a:br>
              <a:rPr lang="en-US" sz="1800" b="0" dirty="0"/>
            </a:br>
            <a:r>
              <a:rPr lang="en-US" sz="1800" b="0" dirty="0"/>
              <a:t>Cannot Be Addressed By One Stakeholder Group Alone But</a:t>
            </a:r>
            <a:br>
              <a:rPr lang="en-US" sz="1800" b="0" dirty="0"/>
            </a:br>
            <a:r>
              <a:rPr lang="en-US" sz="1800" dirty="0"/>
              <a:t>Through successful collaboration</a:t>
            </a:r>
            <a:endParaRPr lang="fr-BE" sz="1800" dirty="0"/>
          </a:p>
        </p:txBody>
      </p:sp>
      <p:sp>
        <p:nvSpPr>
          <p:cNvPr id="4" name="TextBox 3"/>
          <p:cNvSpPr txBox="1"/>
          <p:nvPr/>
        </p:nvSpPr>
        <p:spPr>
          <a:xfrm>
            <a:off x="5586537" y="5960110"/>
            <a:ext cx="661566" cy="246221"/>
          </a:xfrm>
          <a:prstGeom prst="rect">
            <a:avLst/>
          </a:prstGeom>
          <a:noFill/>
        </p:spPr>
        <p:txBody>
          <a:bodyPr vert="horz" wrap="square" rtlCol="0">
            <a:spAutoFit/>
          </a:bodyPr>
          <a:lstStyle/>
          <a:p>
            <a:pPr algn="l">
              <a:spcBef>
                <a:spcPct val="20000"/>
              </a:spcBef>
              <a:buClr>
                <a:srgbClr val="2B7DC7"/>
              </a:buClr>
            </a:pPr>
            <a:r>
              <a:rPr lang="en-US" sz="1000" dirty="0">
                <a:latin typeface="+mn-lt"/>
              </a:rPr>
              <a:t>People</a:t>
            </a:r>
            <a:endParaRPr lang="en-US" sz="900" dirty="0">
              <a:latin typeface="+mn-lt"/>
            </a:endParaRPr>
          </a:p>
        </p:txBody>
      </p:sp>
      <p:sp>
        <p:nvSpPr>
          <p:cNvPr id="5" name="TextBox 4"/>
          <p:cNvSpPr txBox="1"/>
          <p:nvPr/>
        </p:nvSpPr>
        <p:spPr>
          <a:xfrm>
            <a:off x="6423275" y="5960110"/>
            <a:ext cx="661566" cy="246221"/>
          </a:xfrm>
          <a:prstGeom prst="rect">
            <a:avLst/>
          </a:prstGeom>
          <a:noFill/>
        </p:spPr>
        <p:txBody>
          <a:bodyPr vert="horz" wrap="square" rtlCol="0">
            <a:spAutoFit/>
          </a:bodyPr>
          <a:lstStyle/>
          <a:p>
            <a:pPr algn="l">
              <a:spcBef>
                <a:spcPct val="20000"/>
              </a:spcBef>
              <a:buClr>
                <a:srgbClr val="2B7DC7"/>
              </a:buClr>
            </a:pPr>
            <a:r>
              <a:rPr lang="en-US" sz="1000" dirty="0">
                <a:latin typeface="+mn-lt"/>
              </a:rPr>
              <a:t>Labs</a:t>
            </a:r>
            <a:endParaRPr lang="en-US" sz="900" dirty="0">
              <a:latin typeface="+mn-lt"/>
            </a:endParaRPr>
          </a:p>
        </p:txBody>
      </p:sp>
      <p:grpSp>
        <p:nvGrpSpPr>
          <p:cNvPr id="6" name="Group 5"/>
          <p:cNvGrpSpPr/>
          <p:nvPr/>
        </p:nvGrpSpPr>
        <p:grpSpPr>
          <a:xfrm>
            <a:off x="5399213" y="5964723"/>
            <a:ext cx="226771" cy="236995"/>
            <a:chOff x="3941644" y="4016585"/>
            <a:chExt cx="272848" cy="285150"/>
          </a:xfrm>
          <a:solidFill>
            <a:srgbClr val="4D4D4D"/>
          </a:solidFill>
        </p:grpSpPr>
        <p:sp>
          <p:nvSpPr>
            <p:cNvPr id="7" name="Freeform 33"/>
            <p:cNvSpPr>
              <a:spLocks/>
            </p:cNvSpPr>
            <p:nvPr/>
          </p:nvSpPr>
          <p:spPr bwMode="auto">
            <a:xfrm>
              <a:off x="3941644" y="4183665"/>
              <a:ext cx="272848" cy="118070"/>
            </a:xfrm>
            <a:custGeom>
              <a:avLst/>
              <a:gdLst>
                <a:gd name="T0" fmla="*/ 0 w 396"/>
                <a:gd name="T1" fmla="*/ 233 h 233"/>
                <a:gd name="T2" fmla="*/ 396 w 396"/>
                <a:gd name="T3" fmla="*/ 233 h 233"/>
                <a:gd name="T4" fmla="*/ 308 w 396"/>
                <a:gd name="T5" fmla="*/ 0 h 233"/>
                <a:gd name="T6" fmla="*/ 198 w 396"/>
                <a:gd name="T7" fmla="*/ 41 h 233"/>
                <a:gd name="T8" fmla="*/ 88 w 396"/>
                <a:gd name="T9" fmla="*/ 0 h 233"/>
                <a:gd name="T10" fmla="*/ 0 w 396"/>
                <a:gd name="T11" fmla="*/ 233 h 233"/>
              </a:gdLst>
              <a:ahLst/>
              <a:cxnLst>
                <a:cxn ang="0">
                  <a:pos x="T0" y="T1"/>
                </a:cxn>
                <a:cxn ang="0">
                  <a:pos x="T2" y="T3"/>
                </a:cxn>
                <a:cxn ang="0">
                  <a:pos x="T4" y="T5"/>
                </a:cxn>
                <a:cxn ang="0">
                  <a:pos x="T6" y="T7"/>
                </a:cxn>
                <a:cxn ang="0">
                  <a:pos x="T8" y="T9"/>
                </a:cxn>
                <a:cxn ang="0">
                  <a:pos x="T10" y="T11"/>
                </a:cxn>
              </a:cxnLst>
              <a:rect l="0" t="0" r="r" b="b"/>
              <a:pathLst>
                <a:path w="396" h="233">
                  <a:moveTo>
                    <a:pt x="0" y="233"/>
                  </a:moveTo>
                  <a:cubicBezTo>
                    <a:pt x="396" y="233"/>
                    <a:pt x="396" y="233"/>
                    <a:pt x="396" y="233"/>
                  </a:cubicBezTo>
                  <a:cubicBezTo>
                    <a:pt x="396" y="136"/>
                    <a:pt x="361" y="50"/>
                    <a:pt x="308" y="0"/>
                  </a:cubicBezTo>
                  <a:cubicBezTo>
                    <a:pt x="278" y="26"/>
                    <a:pt x="240" y="41"/>
                    <a:pt x="198" y="41"/>
                  </a:cubicBezTo>
                  <a:cubicBezTo>
                    <a:pt x="156" y="41"/>
                    <a:pt x="118" y="26"/>
                    <a:pt x="88" y="0"/>
                  </a:cubicBezTo>
                  <a:cubicBezTo>
                    <a:pt x="35" y="50"/>
                    <a:pt x="0" y="136"/>
                    <a:pt x="0" y="233"/>
                  </a:cubicBezTo>
                  <a:close/>
                </a:path>
              </a:pathLst>
            </a:custGeom>
            <a:grpFill/>
            <a:ln w="15875"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 name="Oval 7"/>
            <p:cNvSpPr/>
            <p:nvPr/>
          </p:nvSpPr>
          <p:spPr>
            <a:xfrm>
              <a:off x="4000280" y="4016585"/>
              <a:ext cx="155575" cy="155575"/>
            </a:xfrm>
            <a:prstGeom prst="ellipse">
              <a:avLst/>
            </a:prstGeom>
            <a:grp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nvGrpSpPr>
        <p:grpSpPr>
          <a:xfrm>
            <a:off x="6275988" y="5941034"/>
            <a:ext cx="186734" cy="284372"/>
            <a:chOff x="5172710" y="4975993"/>
            <a:chExt cx="660400" cy="1005707"/>
          </a:xfrm>
          <a:solidFill>
            <a:srgbClr val="4D4D4D"/>
          </a:solidFill>
        </p:grpSpPr>
        <p:sp>
          <p:nvSpPr>
            <p:cNvPr id="10" name="Freeform 190"/>
            <p:cNvSpPr>
              <a:spLocks/>
            </p:cNvSpPr>
            <p:nvPr/>
          </p:nvSpPr>
          <p:spPr bwMode="gray">
            <a:xfrm>
              <a:off x="5444639" y="5320656"/>
              <a:ext cx="273695" cy="213867"/>
            </a:xfrm>
            <a:custGeom>
              <a:avLst/>
              <a:gdLst/>
              <a:ahLst/>
              <a:cxnLst>
                <a:cxn ang="0">
                  <a:pos x="530" y="97"/>
                </a:cxn>
                <a:cxn ang="0">
                  <a:pos x="559" y="110"/>
                </a:cxn>
                <a:cxn ang="0">
                  <a:pos x="541" y="150"/>
                </a:cxn>
                <a:cxn ang="0">
                  <a:pos x="621" y="184"/>
                </a:cxn>
                <a:cxn ang="0">
                  <a:pos x="592" y="250"/>
                </a:cxn>
                <a:cxn ang="0">
                  <a:pos x="513" y="214"/>
                </a:cxn>
                <a:cxn ang="0">
                  <a:pos x="499" y="248"/>
                </a:cxn>
                <a:cxn ang="0">
                  <a:pos x="460" y="231"/>
                </a:cxn>
                <a:cxn ang="0">
                  <a:pos x="454" y="236"/>
                </a:cxn>
                <a:cxn ang="0">
                  <a:pos x="449" y="242"/>
                </a:cxn>
                <a:cxn ang="0">
                  <a:pos x="444" y="248"/>
                </a:cxn>
                <a:cxn ang="0">
                  <a:pos x="438" y="252"/>
                </a:cxn>
                <a:cxn ang="0">
                  <a:pos x="432" y="258"/>
                </a:cxn>
                <a:cxn ang="0">
                  <a:pos x="426" y="264"/>
                </a:cxn>
                <a:cxn ang="0">
                  <a:pos x="420" y="269"/>
                </a:cxn>
                <a:cxn ang="0">
                  <a:pos x="415" y="274"/>
                </a:cxn>
                <a:cxn ang="0">
                  <a:pos x="434" y="309"/>
                </a:cxn>
                <a:cxn ang="0">
                  <a:pos x="397" y="331"/>
                </a:cxn>
                <a:cxn ang="0">
                  <a:pos x="441" y="405"/>
                </a:cxn>
                <a:cxn ang="0">
                  <a:pos x="380" y="440"/>
                </a:cxn>
                <a:cxn ang="0">
                  <a:pos x="336" y="366"/>
                </a:cxn>
                <a:cxn ang="0">
                  <a:pos x="305" y="385"/>
                </a:cxn>
                <a:cxn ang="0">
                  <a:pos x="285" y="349"/>
                </a:cxn>
                <a:cxn ang="0">
                  <a:pos x="277" y="353"/>
                </a:cxn>
                <a:cxn ang="0">
                  <a:pos x="268" y="355"/>
                </a:cxn>
                <a:cxn ang="0">
                  <a:pos x="259" y="358"/>
                </a:cxn>
                <a:cxn ang="0">
                  <a:pos x="251" y="361"/>
                </a:cxn>
                <a:cxn ang="0">
                  <a:pos x="252" y="394"/>
                </a:cxn>
                <a:cxn ang="0">
                  <a:pos x="210" y="396"/>
                </a:cxn>
                <a:cxn ang="0">
                  <a:pos x="214" y="482"/>
                </a:cxn>
                <a:cxn ang="0">
                  <a:pos x="143" y="485"/>
                </a:cxn>
                <a:cxn ang="0">
                  <a:pos x="138" y="401"/>
                </a:cxn>
                <a:cxn ang="0">
                  <a:pos x="103" y="402"/>
                </a:cxn>
                <a:cxn ang="0">
                  <a:pos x="101" y="368"/>
                </a:cxn>
                <a:cxn ang="0">
                  <a:pos x="85" y="364"/>
                </a:cxn>
                <a:cxn ang="0">
                  <a:pos x="70" y="358"/>
                </a:cxn>
                <a:cxn ang="0">
                  <a:pos x="57" y="353"/>
                </a:cxn>
                <a:cxn ang="0">
                  <a:pos x="44" y="346"/>
                </a:cxn>
                <a:cxn ang="0">
                  <a:pos x="31" y="338"/>
                </a:cxn>
                <a:cxn ang="0">
                  <a:pos x="20" y="328"/>
                </a:cxn>
                <a:cxn ang="0">
                  <a:pos x="9" y="318"/>
                </a:cxn>
                <a:cxn ang="0">
                  <a:pos x="0" y="307"/>
                </a:cxn>
                <a:cxn ang="0">
                  <a:pos x="213" y="182"/>
                </a:cxn>
                <a:cxn ang="0">
                  <a:pos x="521" y="0"/>
                </a:cxn>
                <a:cxn ang="0">
                  <a:pos x="529" y="23"/>
                </a:cxn>
                <a:cxn ang="0">
                  <a:pos x="533" y="47"/>
                </a:cxn>
                <a:cxn ang="0">
                  <a:pos x="533" y="71"/>
                </a:cxn>
                <a:cxn ang="0">
                  <a:pos x="530" y="97"/>
                </a:cxn>
              </a:cxnLst>
              <a:rect l="0" t="0" r="r" b="b"/>
              <a:pathLst>
                <a:path w="621" h="485">
                  <a:moveTo>
                    <a:pt x="530" y="97"/>
                  </a:moveTo>
                  <a:lnTo>
                    <a:pt x="559" y="110"/>
                  </a:lnTo>
                  <a:lnTo>
                    <a:pt x="541" y="150"/>
                  </a:lnTo>
                  <a:lnTo>
                    <a:pt x="621" y="184"/>
                  </a:lnTo>
                  <a:lnTo>
                    <a:pt x="592" y="250"/>
                  </a:lnTo>
                  <a:lnTo>
                    <a:pt x="513" y="214"/>
                  </a:lnTo>
                  <a:lnTo>
                    <a:pt x="499" y="248"/>
                  </a:lnTo>
                  <a:lnTo>
                    <a:pt x="460" y="231"/>
                  </a:lnTo>
                  <a:lnTo>
                    <a:pt x="454" y="236"/>
                  </a:lnTo>
                  <a:lnTo>
                    <a:pt x="449" y="242"/>
                  </a:lnTo>
                  <a:lnTo>
                    <a:pt x="444" y="248"/>
                  </a:lnTo>
                  <a:lnTo>
                    <a:pt x="438" y="252"/>
                  </a:lnTo>
                  <a:lnTo>
                    <a:pt x="432" y="258"/>
                  </a:lnTo>
                  <a:lnTo>
                    <a:pt x="426" y="264"/>
                  </a:lnTo>
                  <a:lnTo>
                    <a:pt x="420" y="269"/>
                  </a:lnTo>
                  <a:lnTo>
                    <a:pt x="415" y="274"/>
                  </a:lnTo>
                  <a:lnTo>
                    <a:pt x="434" y="309"/>
                  </a:lnTo>
                  <a:lnTo>
                    <a:pt x="397" y="331"/>
                  </a:lnTo>
                  <a:lnTo>
                    <a:pt x="441" y="405"/>
                  </a:lnTo>
                  <a:lnTo>
                    <a:pt x="380" y="440"/>
                  </a:lnTo>
                  <a:lnTo>
                    <a:pt x="336" y="366"/>
                  </a:lnTo>
                  <a:lnTo>
                    <a:pt x="305" y="385"/>
                  </a:lnTo>
                  <a:lnTo>
                    <a:pt x="285" y="349"/>
                  </a:lnTo>
                  <a:lnTo>
                    <a:pt x="277" y="353"/>
                  </a:lnTo>
                  <a:lnTo>
                    <a:pt x="268" y="355"/>
                  </a:lnTo>
                  <a:lnTo>
                    <a:pt x="259" y="358"/>
                  </a:lnTo>
                  <a:lnTo>
                    <a:pt x="251" y="361"/>
                  </a:lnTo>
                  <a:lnTo>
                    <a:pt x="252" y="394"/>
                  </a:lnTo>
                  <a:lnTo>
                    <a:pt x="210" y="396"/>
                  </a:lnTo>
                  <a:lnTo>
                    <a:pt x="214" y="482"/>
                  </a:lnTo>
                  <a:lnTo>
                    <a:pt x="143" y="485"/>
                  </a:lnTo>
                  <a:lnTo>
                    <a:pt x="138" y="401"/>
                  </a:lnTo>
                  <a:lnTo>
                    <a:pt x="103" y="402"/>
                  </a:lnTo>
                  <a:lnTo>
                    <a:pt x="101" y="368"/>
                  </a:lnTo>
                  <a:lnTo>
                    <a:pt x="85" y="364"/>
                  </a:lnTo>
                  <a:lnTo>
                    <a:pt x="70" y="358"/>
                  </a:lnTo>
                  <a:lnTo>
                    <a:pt x="57" y="353"/>
                  </a:lnTo>
                  <a:lnTo>
                    <a:pt x="44" y="346"/>
                  </a:lnTo>
                  <a:lnTo>
                    <a:pt x="31" y="338"/>
                  </a:lnTo>
                  <a:lnTo>
                    <a:pt x="20" y="328"/>
                  </a:lnTo>
                  <a:lnTo>
                    <a:pt x="9" y="318"/>
                  </a:lnTo>
                  <a:lnTo>
                    <a:pt x="0" y="307"/>
                  </a:lnTo>
                  <a:lnTo>
                    <a:pt x="213" y="182"/>
                  </a:lnTo>
                  <a:lnTo>
                    <a:pt x="521" y="0"/>
                  </a:lnTo>
                  <a:lnTo>
                    <a:pt x="529" y="23"/>
                  </a:lnTo>
                  <a:lnTo>
                    <a:pt x="533" y="47"/>
                  </a:lnTo>
                  <a:lnTo>
                    <a:pt x="533" y="71"/>
                  </a:lnTo>
                  <a:lnTo>
                    <a:pt x="530" y="97"/>
                  </a:lnTo>
                  <a:close/>
                </a:path>
              </a:pathLst>
            </a:custGeom>
            <a:grpFill/>
            <a:ln w="9525">
              <a:noFill/>
              <a:round/>
              <a:headEnd/>
              <a:tailEnd/>
            </a:ln>
          </p:spPr>
          <p:txBody>
            <a:bodyPr/>
            <a:lstStyle/>
            <a:p>
              <a:endParaRPr lang="en-US" dirty="0">
                <a:latin typeface="+mn-lt"/>
              </a:endParaRPr>
            </a:p>
          </p:txBody>
        </p:sp>
        <p:sp>
          <p:nvSpPr>
            <p:cNvPr id="11" name="Freeform 191"/>
            <p:cNvSpPr>
              <a:spLocks/>
            </p:cNvSpPr>
            <p:nvPr/>
          </p:nvSpPr>
          <p:spPr bwMode="gray">
            <a:xfrm>
              <a:off x="5459648" y="5011343"/>
              <a:ext cx="145676" cy="91026"/>
            </a:xfrm>
            <a:custGeom>
              <a:avLst/>
              <a:gdLst/>
              <a:ahLst/>
              <a:cxnLst>
                <a:cxn ang="0">
                  <a:pos x="0" y="147"/>
                </a:cxn>
                <a:cxn ang="0">
                  <a:pos x="96" y="147"/>
                </a:cxn>
                <a:cxn ang="0">
                  <a:pos x="96" y="0"/>
                </a:cxn>
                <a:cxn ang="0">
                  <a:pos x="236" y="0"/>
                </a:cxn>
                <a:cxn ang="0">
                  <a:pos x="236" y="147"/>
                </a:cxn>
                <a:cxn ang="0">
                  <a:pos x="330" y="147"/>
                </a:cxn>
                <a:cxn ang="0">
                  <a:pos x="330" y="206"/>
                </a:cxn>
                <a:cxn ang="0">
                  <a:pos x="0" y="206"/>
                </a:cxn>
                <a:cxn ang="0">
                  <a:pos x="0" y="147"/>
                </a:cxn>
              </a:cxnLst>
              <a:rect l="0" t="0" r="r" b="b"/>
              <a:pathLst>
                <a:path w="330" h="206">
                  <a:moveTo>
                    <a:pt x="0" y="147"/>
                  </a:moveTo>
                  <a:lnTo>
                    <a:pt x="96" y="147"/>
                  </a:lnTo>
                  <a:lnTo>
                    <a:pt x="96" y="0"/>
                  </a:lnTo>
                  <a:lnTo>
                    <a:pt x="236" y="0"/>
                  </a:lnTo>
                  <a:lnTo>
                    <a:pt x="236" y="147"/>
                  </a:lnTo>
                  <a:lnTo>
                    <a:pt x="330" y="147"/>
                  </a:lnTo>
                  <a:lnTo>
                    <a:pt x="330" y="206"/>
                  </a:lnTo>
                  <a:lnTo>
                    <a:pt x="0" y="206"/>
                  </a:lnTo>
                  <a:lnTo>
                    <a:pt x="0" y="147"/>
                  </a:lnTo>
                  <a:close/>
                </a:path>
              </a:pathLst>
            </a:custGeom>
            <a:grpFill/>
            <a:ln w="9525">
              <a:noFill/>
              <a:round/>
              <a:headEnd/>
              <a:tailEnd/>
            </a:ln>
          </p:spPr>
          <p:txBody>
            <a:bodyPr/>
            <a:lstStyle/>
            <a:p>
              <a:endParaRPr lang="en-US" dirty="0">
                <a:latin typeface="+mn-lt"/>
              </a:endParaRPr>
            </a:p>
          </p:txBody>
        </p:sp>
        <p:sp>
          <p:nvSpPr>
            <p:cNvPr id="12" name="Freeform 192"/>
            <p:cNvSpPr>
              <a:spLocks/>
            </p:cNvSpPr>
            <p:nvPr/>
          </p:nvSpPr>
          <p:spPr bwMode="gray">
            <a:xfrm>
              <a:off x="5172710" y="5122696"/>
              <a:ext cx="660400" cy="859004"/>
            </a:xfrm>
            <a:custGeom>
              <a:avLst/>
              <a:gdLst/>
              <a:ahLst/>
              <a:cxnLst>
                <a:cxn ang="0">
                  <a:pos x="137" y="1799"/>
                </a:cxn>
                <a:cxn ang="0">
                  <a:pos x="1180" y="1741"/>
                </a:cxn>
                <a:cxn ang="0">
                  <a:pos x="202" y="1587"/>
                </a:cxn>
                <a:cxn ang="0">
                  <a:pos x="129" y="1474"/>
                </a:cxn>
                <a:cxn ang="0">
                  <a:pos x="75" y="1352"/>
                </a:cxn>
                <a:cxn ang="0">
                  <a:pos x="40" y="1220"/>
                </a:cxn>
                <a:cxn ang="0">
                  <a:pos x="29" y="1083"/>
                </a:cxn>
                <a:cxn ang="0">
                  <a:pos x="41" y="940"/>
                </a:cxn>
                <a:cxn ang="0">
                  <a:pos x="78" y="804"/>
                </a:cxn>
                <a:cxn ang="0">
                  <a:pos x="136" y="678"/>
                </a:cxn>
                <a:cxn ang="0">
                  <a:pos x="215" y="562"/>
                </a:cxn>
                <a:cxn ang="0">
                  <a:pos x="312" y="460"/>
                </a:cxn>
                <a:cxn ang="0">
                  <a:pos x="425" y="371"/>
                </a:cxn>
                <a:cxn ang="0">
                  <a:pos x="552" y="300"/>
                </a:cxn>
                <a:cxn ang="0">
                  <a:pos x="692" y="244"/>
                </a:cxn>
                <a:cxn ang="0">
                  <a:pos x="960" y="0"/>
                </a:cxn>
                <a:cxn ang="0">
                  <a:pos x="1081" y="407"/>
                </a:cxn>
                <a:cxn ang="0">
                  <a:pos x="690" y="648"/>
                </a:cxn>
                <a:cxn ang="0">
                  <a:pos x="629" y="396"/>
                </a:cxn>
                <a:cxn ang="0">
                  <a:pos x="606" y="547"/>
                </a:cxn>
                <a:cxn ang="0">
                  <a:pos x="563" y="613"/>
                </a:cxn>
                <a:cxn ang="0">
                  <a:pos x="523" y="689"/>
                </a:cxn>
                <a:cxn ang="0">
                  <a:pos x="486" y="769"/>
                </a:cxn>
                <a:cxn ang="0">
                  <a:pos x="455" y="846"/>
                </a:cxn>
                <a:cxn ang="0">
                  <a:pos x="431" y="913"/>
                </a:cxn>
                <a:cxn ang="0">
                  <a:pos x="413" y="964"/>
                </a:cxn>
                <a:cxn ang="0">
                  <a:pos x="404" y="993"/>
                </a:cxn>
                <a:cxn ang="0">
                  <a:pos x="1360" y="997"/>
                </a:cxn>
                <a:cxn ang="0">
                  <a:pos x="1095" y="1094"/>
                </a:cxn>
                <a:cxn ang="0">
                  <a:pos x="833" y="1155"/>
                </a:cxn>
                <a:cxn ang="0">
                  <a:pos x="560" y="1094"/>
                </a:cxn>
                <a:cxn ang="0">
                  <a:pos x="397" y="1111"/>
                </a:cxn>
                <a:cxn ang="0">
                  <a:pos x="400" y="1144"/>
                </a:cxn>
                <a:cxn ang="0">
                  <a:pos x="407" y="1160"/>
                </a:cxn>
                <a:cxn ang="0">
                  <a:pos x="418" y="1159"/>
                </a:cxn>
                <a:cxn ang="0">
                  <a:pos x="457" y="1163"/>
                </a:cxn>
                <a:cxn ang="0">
                  <a:pos x="517" y="1188"/>
                </a:cxn>
                <a:cxn ang="0">
                  <a:pos x="562" y="1233"/>
                </a:cxn>
                <a:cxn ang="0">
                  <a:pos x="587" y="1293"/>
                </a:cxn>
                <a:cxn ang="0">
                  <a:pos x="588" y="1351"/>
                </a:cxn>
                <a:cxn ang="0">
                  <a:pos x="575" y="1397"/>
                </a:cxn>
                <a:cxn ang="0">
                  <a:pos x="549" y="1436"/>
                </a:cxn>
                <a:cxn ang="0">
                  <a:pos x="515" y="1466"/>
                </a:cxn>
                <a:cxn ang="0">
                  <a:pos x="502" y="1493"/>
                </a:cxn>
                <a:cxn ang="0">
                  <a:pos x="524" y="1529"/>
                </a:cxn>
                <a:cxn ang="0">
                  <a:pos x="546" y="1563"/>
                </a:cxn>
                <a:cxn ang="0">
                  <a:pos x="560" y="1583"/>
                </a:cxn>
                <a:cxn ang="0">
                  <a:pos x="1303" y="1587"/>
                </a:cxn>
                <a:cxn ang="0">
                  <a:pos x="0" y="1944"/>
                </a:cxn>
              </a:cxnLst>
              <a:rect l="0" t="0" r="r" b="b"/>
              <a:pathLst>
                <a:path w="1496" h="1944">
                  <a:moveTo>
                    <a:pt x="0" y="1944"/>
                  </a:moveTo>
                  <a:lnTo>
                    <a:pt x="137" y="1799"/>
                  </a:lnTo>
                  <a:lnTo>
                    <a:pt x="1195" y="1799"/>
                  </a:lnTo>
                  <a:lnTo>
                    <a:pt x="1180" y="1741"/>
                  </a:lnTo>
                  <a:lnTo>
                    <a:pt x="155" y="1741"/>
                  </a:lnTo>
                  <a:lnTo>
                    <a:pt x="202" y="1587"/>
                  </a:lnTo>
                  <a:lnTo>
                    <a:pt x="164" y="1531"/>
                  </a:lnTo>
                  <a:lnTo>
                    <a:pt x="129" y="1474"/>
                  </a:lnTo>
                  <a:lnTo>
                    <a:pt x="99" y="1414"/>
                  </a:lnTo>
                  <a:lnTo>
                    <a:pt x="75" y="1352"/>
                  </a:lnTo>
                  <a:lnTo>
                    <a:pt x="55" y="1287"/>
                  </a:lnTo>
                  <a:lnTo>
                    <a:pt x="40" y="1220"/>
                  </a:lnTo>
                  <a:lnTo>
                    <a:pt x="32" y="1152"/>
                  </a:lnTo>
                  <a:lnTo>
                    <a:pt x="29" y="1083"/>
                  </a:lnTo>
                  <a:lnTo>
                    <a:pt x="32" y="1011"/>
                  </a:lnTo>
                  <a:lnTo>
                    <a:pt x="41" y="940"/>
                  </a:lnTo>
                  <a:lnTo>
                    <a:pt x="56" y="871"/>
                  </a:lnTo>
                  <a:lnTo>
                    <a:pt x="78" y="804"/>
                  </a:lnTo>
                  <a:lnTo>
                    <a:pt x="105" y="740"/>
                  </a:lnTo>
                  <a:lnTo>
                    <a:pt x="136" y="678"/>
                  </a:lnTo>
                  <a:lnTo>
                    <a:pt x="173" y="619"/>
                  </a:lnTo>
                  <a:lnTo>
                    <a:pt x="215" y="562"/>
                  </a:lnTo>
                  <a:lnTo>
                    <a:pt x="261" y="509"/>
                  </a:lnTo>
                  <a:lnTo>
                    <a:pt x="312" y="460"/>
                  </a:lnTo>
                  <a:lnTo>
                    <a:pt x="366" y="414"/>
                  </a:lnTo>
                  <a:lnTo>
                    <a:pt x="425" y="371"/>
                  </a:lnTo>
                  <a:lnTo>
                    <a:pt x="487" y="333"/>
                  </a:lnTo>
                  <a:lnTo>
                    <a:pt x="552" y="300"/>
                  </a:lnTo>
                  <a:lnTo>
                    <a:pt x="621" y="270"/>
                  </a:lnTo>
                  <a:lnTo>
                    <a:pt x="692" y="244"/>
                  </a:lnTo>
                  <a:lnTo>
                    <a:pt x="692" y="0"/>
                  </a:lnTo>
                  <a:lnTo>
                    <a:pt x="960" y="0"/>
                  </a:lnTo>
                  <a:lnTo>
                    <a:pt x="960" y="402"/>
                  </a:lnTo>
                  <a:lnTo>
                    <a:pt x="1081" y="407"/>
                  </a:lnTo>
                  <a:lnTo>
                    <a:pt x="822" y="567"/>
                  </a:lnTo>
                  <a:lnTo>
                    <a:pt x="690" y="648"/>
                  </a:lnTo>
                  <a:lnTo>
                    <a:pt x="688" y="356"/>
                  </a:lnTo>
                  <a:lnTo>
                    <a:pt x="629" y="396"/>
                  </a:lnTo>
                  <a:lnTo>
                    <a:pt x="629" y="521"/>
                  </a:lnTo>
                  <a:lnTo>
                    <a:pt x="606" y="547"/>
                  </a:lnTo>
                  <a:lnTo>
                    <a:pt x="584" y="578"/>
                  </a:lnTo>
                  <a:lnTo>
                    <a:pt x="563" y="613"/>
                  </a:lnTo>
                  <a:lnTo>
                    <a:pt x="542" y="651"/>
                  </a:lnTo>
                  <a:lnTo>
                    <a:pt x="523" y="689"/>
                  </a:lnTo>
                  <a:lnTo>
                    <a:pt x="503" y="729"/>
                  </a:lnTo>
                  <a:lnTo>
                    <a:pt x="486" y="769"/>
                  </a:lnTo>
                  <a:lnTo>
                    <a:pt x="470" y="808"/>
                  </a:lnTo>
                  <a:lnTo>
                    <a:pt x="455" y="846"/>
                  </a:lnTo>
                  <a:lnTo>
                    <a:pt x="442" y="880"/>
                  </a:lnTo>
                  <a:lnTo>
                    <a:pt x="431" y="913"/>
                  </a:lnTo>
                  <a:lnTo>
                    <a:pt x="422" y="940"/>
                  </a:lnTo>
                  <a:lnTo>
                    <a:pt x="413" y="964"/>
                  </a:lnTo>
                  <a:lnTo>
                    <a:pt x="408" y="982"/>
                  </a:lnTo>
                  <a:lnTo>
                    <a:pt x="404" y="993"/>
                  </a:lnTo>
                  <a:lnTo>
                    <a:pt x="403" y="997"/>
                  </a:lnTo>
                  <a:lnTo>
                    <a:pt x="1360" y="997"/>
                  </a:lnTo>
                  <a:lnTo>
                    <a:pt x="1241" y="1094"/>
                  </a:lnTo>
                  <a:lnTo>
                    <a:pt x="1095" y="1094"/>
                  </a:lnTo>
                  <a:lnTo>
                    <a:pt x="1095" y="1155"/>
                  </a:lnTo>
                  <a:lnTo>
                    <a:pt x="833" y="1155"/>
                  </a:lnTo>
                  <a:lnTo>
                    <a:pt x="560" y="1155"/>
                  </a:lnTo>
                  <a:lnTo>
                    <a:pt x="560" y="1094"/>
                  </a:lnTo>
                  <a:lnTo>
                    <a:pt x="397" y="1094"/>
                  </a:lnTo>
                  <a:lnTo>
                    <a:pt x="397" y="1111"/>
                  </a:lnTo>
                  <a:lnTo>
                    <a:pt x="398" y="1127"/>
                  </a:lnTo>
                  <a:lnTo>
                    <a:pt x="400" y="1144"/>
                  </a:lnTo>
                  <a:lnTo>
                    <a:pt x="401" y="1162"/>
                  </a:lnTo>
                  <a:lnTo>
                    <a:pt x="407" y="1160"/>
                  </a:lnTo>
                  <a:lnTo>
                    <a:pt x="412" y="1160"/>
                  </a:lnTo>
                  <a:lnTo>
                    <a:pt x="418" y="1159"/>
                  </a:lnTo>
                  <a:lnTo>
                    <a:pt x="424" y="1159"/>
                  </a:lnTo>
                  <a:lnTo>
                    <a:pt x="457" y="1163"/>
                  </a:lnTo>
                  <a:lnTo>
                    <a:pt x="488" y="1172"/>
                  </a:lnTo>
                  <a:lnTo>
                    <a:pt x="517" y="1188"/>
                  </a:lnTo>
                  <a:lnTo>
                    <a:pt x="542" y="1208"/>
                  </a:lnTo>
                  <a:lnTo>
                    <a:pt x="562" y="1233"/>
                  </a:lnTo>
                  <a:lnTo>
                    <a:pt x="578" y="1262"/>
                  </a:lnTo>
                  <a:lnTo>
                    <a:pt x="587" y="1293"/>
                  </a:lnTo>
                  <a:lnTo>
                    <a:pt x="591" y="1326"/>
                  </a:lnTo>
                  <a:lnTo>
                    <a:pt x="588" y="1351"/>
                  </a:lnTo>
                  <a:lnTo>
                    <a:pt x="584" y="1375"/>
                  </a:lnTo>
                  <a:lnTo>
                    <a:pt x="575" y="1397"/>
                  </a:lnTo>
                  <a:lnTo>
                    <a:pt x="563" y="1417"/>
                  </a:lnTo>
                  <a:lnTo>
                    <a:pt x="549" y="1436"/>
                  </a:lnTo>
                  <a:lnTo>
                    <a:pt x="533" y="1452"/>
                  </a:lnTo>
                  <a:lnTo>
                    <a:pt x="515" y="1466"/>
                  </a:lnTo>
                  <a:lnTo>
                    <a:pt x="494" y="1477"/>
                  </a:lnTo>
                  <a:lnTo>
                    <a:pt x="502" y="1493"/>
                  </a:lnTo>
                  <a:lnTo>
                    <a:pt x="512" y="1511"/>
                  </a:lnTo>
                  <a:lnTo>
                    <a:pt x="524" y="1529"/>
                  </a:lnTo>
                  <a:lnTo>
                    <a:pt x="536" y="1546"/>
                  </a:lnTo>
                  <a:lnTo>
                    <a:pt x="546" y="1563"/>
                  </a:lnTo>
                  <a:lnTo>
                    <a:pt x="554" y="1575"/>
                  </a:lnTo>
                  <a:lnTo>
                    <a:pt x="560" y="1583"/>
                  </a:lnTo>
                  <a:lnTo>
                    <a:pt x="562" y="1587"/>
                  </a:lnTo>
                  <a:lnTo>
                    <a:pt x="1303" y="1587"/>
                  </a:lnTo>
                  <a:lnTo>
                    <a:pt x="1496" y="1941"/>
                  </a:lnTo>
                  <a:lnTo>
                    <a:pt x="0" y="1944"/>
                  </a:lnTo>
                  <a:close/>
                </a:path>
              </a:pathLst>
            </a:custGeom>
            <a:grpFill/>
            <a:ln w="9525">
              <a:noFill/>
              <a:round/>
              <a:headEnd/>
              <a:tailEnd/>
            </a:ln>
          </p:spPr>
          <p:txBody>
            <a:bodyPr/>
            <a:lstStyle/>
            <a:p>
              <a:endParaRPr lang="en-US" dirty="0">
                <a:latin typeface="+mn-lt"/>
              </a:endParaRPr>
            </a:p>
          </p:txBody>
        </p:sp>
        <p:sp>
          <p:nvSpPr>
            <p:cNvPr id="13" name="Freeform 193"/>
            <p:cNvSpPr>
              <a:spLocks/>
            </p:cNvSpPr>
            <p:nvPr/>
          </p:nvSpPr>
          <p:spPr bwMode="gray">
            <a:xfrm>
              <a:off x="5463180" y="5658248"/>
              <a:ext cx="150974" cy="33583"/>
            </a:xfrm>
            <a:custGeom>
              <a:avLst/>
              <a:gdLst/>
              <a:ahLst/>
              <a:cxnLst>
                <a:cxn ang="0">
                  <a:pos x="342" y="0"/>
                </a:cxn>
                <a:cxn ang="0">
                  <a:pos x="342" y="76"/>
                </a:cxn>
                <a:cxn ang="0">
                  <a:pos x="0" y="76"/>
                </a:cxn>
                <a:cxn ang="0">
                  <a:pos x="0" y="0"/>
                </a:cxn>
                <a:cxn ang="0">
                  <a:pos x="113" y="0"/>
                </a:cxn>
                <a:cxn ang="0">
                  <a:pos x="342" y="0"/>
                </a:cxn>
              </a:cxnLst>
              <a:rect l="0" t="0" r="r" b="b"/>
              <a:pathLst>
                <a:path w="342" h="76">
                  <a:moveTo>
                    <a:pt x="342" y="0"/>
                  </a:moveTo>
                  <a:lnTo>
                    <a:pt x="342" y="76"/>
                  </a:lnTo>
                  <a:lnTo>
                    <a:pt x="0" y="76"/>
                  </a:lnTo>
                  <a:lnTo>
                    <a:pt x="0" y="0"/>
                  </a:lnTo>
                  <a:lnTo>
                    <a:pt x="113" y="0"/>
                  </a:lnTo>
                  <a:lnTo>
                    <a:pt x="342" y="0"/>
                  </a:lnTo>
                  <a:close/>
                </a:path>
              </a:pathLst>
            </a:custGeom>
            <a:grpFill/>
            <a:ln w="9525">
              <a:noFill/>
              <a:round/>
              <a:headEnd/>
              <a:tailEnd/>
            </a:ln>
          </p:spPr>
          <p:txBody>
            <a:bodyPr/>
            <a:lstStyle/>
            <a:p>
              <a:endParaRPr lang="en-US" dirty="0">
                <a:latin typeface="+mn-lt"/>
              </a:endParaRPr>
            </a:p>
          </p:txBody>
        </p:sp>
        <p:sp>
          <p:nvSpPr>
            <p:cNvPr id="14" name="Freeform 194"/>
            <p:cNvSpPr>
              <a:spLocks/>
            </p:cNvSpPr>
            <p:nvPr/>
          </p:nvSpPr>
          <p:spPr bwMode="gray">
            <a:xfrm>
              <a:off x="5495847" y="4975993"/>
              <a:ext cx="68866" cy="22094"/>
            </a:xfrm>
            <a:custGeom>
              <a:avLst/>
              <a:gdLst/>
              <a:ahLst/>
              <a:cxnLst>
                <a:cxn ang="0">
                  <a:pos x="0" y="6"/>
                </a:cxn>
                <a:cxn ang="0">
                  <a:pos x="26" y="50"/>
                </a:cxn>
                <a:cxn ang="0">
                  <a:pos x="137" y="50"/>
                </a:cxn>
                <a:cxn ang="0">
                  <a:pos x="156" y="0"/>
                </a:cxn>
                <a:cxn ang="0">
                  <a:pos x="0" y="6"/>
                </a:cxn>
              </a:cxnLst>
              <a:rect l="0" t="0" r="r" b="b"/>
              <a:pathLst>
                <a:path w="156" h="50">
                  <a:moveTo>
                    <a:pt x="0" y="6"/>
                  </a:moveTo>
                  <a:lnTo>
                    <a:pt x="26" y="50"/>
                  </a:lnTo>
                  <a:lnTo>
                    <a:pt x="137" y="50"/>
                  </a:lnTo>
                  <a:lnTo>
                    <a:pt x="156" y="0"/>
                  </a:lnTo>
                  <a:lnTo>
                    <a:pt x="0" y="6"/>
                  </a:lnTo>
                  <a:close/>
                </a:path>
              </a:pathLst>
            </a:custGeom>
            <a:grpFill/>
            <a:ln w="9525">
              <a:noFill/>
              <a:round/>
              <a:headEnd/>
              <a:tailEnd/>
            </a:ln>
          </p:spPr>
          <p:txBody>
            <a:bodyPr/>
            <a:lstStyle/>
            <a:p>
              <a:endParaRPr lang="en-US" dirty="0">
                <a:latin typeface="+mn-lt"/>
              </a:endParaRPr>
            </a:p>
          </p:txBody>
        </p:sp>
        <p:sp>
          <p:nvSpPr>
            <p:cNvPr id="15" name="Freeform 195"/>
            <p:cNvSpPr>
              <a:spLocks/>
            </p:cNvSpPr>
            <p:nvPr/>
          </p:nvSpPr>
          <p:spPr bwMode="gray">
            <a:xfrm>
              <a:off x="5314856" y="5666201"/>
              <a:ext cx="85640" cy="85723"/>
            </a:xfrm>
            <a:custGeom>
              <a:avLst/>
              <a:gdLst/>
              <a:ahLst/>
              <a:cxnLst>
                <a:cxn ang="0">
                  <a:pos x="97" y="193"/>
                </a:cxn>
                <a:cxn ang="0">
                  <a:pos x="117" y="191"/>
                </a:cxn>
                <a:cxn ang="0">
                  <a:pos x="135" y="185"/>
                </a:cxn>
                <a:cxn ang="0">
                  <a:pos x="151" y="177"/>
                </a:cxn>
                <a:cxn ang="0">
                  <a:pos x="165" y="164"/>
                </a:cxn>
                <a:cxn ang="0">
                  <a:pos x="178" y="150"/>
                </a:cxn>
                <a:cxn ang="0">
                  <a:pos x="186" y="134"/>
                </a:cxn>
                <a:cxn ang="0">
                  <a:pos x="192" y="116"/>
                </a:cxn>
                <a:cxn ang="0">
                  <a:pos x="194" y="96"/>
                </a:cxn>
                <a:cxn ang="0">
                  <a:pos x="192" y="77"/>
                </a:cxn>
                <a:cxn ang="0">
                  <a:pos x="186" y="58"/>
                </a:cxn>
                <a:cxn ang="0">
                  <a:pos x="178" y="42"/>
                </a:cxn>
                <a:cxn ang="0">
                  <a:pos x="165" y="28"/>
                </a:cxn>
                <a:cxn ang="0">
                  <a:pos x="151" y="16"/>
                </a:cxn>
                <a:cxn ang="0">
                  <a:pos x="135" y="8"/>
                </a:cxn>
                <a:cxn ang="0">
                  <a:pos x="117" y="2"/>
                </a:cxn>
                <a:cxn ang="0">
                  <a:pos x="97" y="0"/>
                </a:cxn>
                <a:cxn ang="0">
                  <a:pos x="78" y="2"/>
                </a:cxn>
                <a:cxn ang="0">
                  <a:pos x="59" y="8"/>
                </a:cxn>
                <a:cxn ang="0">
                  <a:pos x="43" y="16"/>
                </a:cxn>
                <a:cxn ang="0">
                  <a:pos x="28" y="28"/>
                </a:cxn>
                <a:cxn ang="0">
                  <a:pos x="17" y="42"/>
                </a:cxn>
                <a:cxn ang="0">
                  <a:pos x="9" y="58"/>
                </a:cxn>
                <a:cxn ang="0">
                  <a:pos x="3" y="77"/>
                </a:cxn>
                <a:cxn ang="0">
                  <a:pos x="0" y="96"/>
                </a:cxn>
                <a:cxn ang="0">
                  <a:pos x="3" y="116"/>
                </a:cxn>
                <a:cxn ang="0">
                  <a:pos x="9" y="134"/>
                </a:cxn>
                <a:cxn ang="0">
                  <a:pos x="17" y="150"/>
                </a:cxn>
                <a:cxn ang="0">
                  <a:pos x="28" y="164"/>
                </a:cxn>
                <a:cxn ang="0">
                  <a:pos x="43" y="177"/>
                </a:cxn>
                <a:cxn ang="0">
                  <a:pos x="59" y="185"/>
                </a:cxn>
                <a:cxn ang="0">
                  <a:pos x="78" y="191"/>
                </a:cxn>
                <a:cxn ang="0">
                  <a:pos x="97" y="193"/>
                </a:cxn>
              </a:cxnLst>
              <a:rect l="0" t="0" r="r" b="b"/>
              <a:pathLst>
                <a:path w="194" h="193">
                  <a:moveTo>
                    <a:pt x="97" y="193"/>
                  </a:moveTo>
                  <a:lnTo>
                    <a:pt x="117" y="191"/>
                  </a:lnTo>
                  <a:lnTo>
                    <a:pt x="135" y="185"/>
                  </a:lnTo>
                  <a:lnTo>
                    <a:pt x="151" y="177"/>
                  </a:lnTo>
                  <a:lnTo>
                    <a:pt x="165" y="164"/>
                  </a:lnTo>
                  <a:lnTo>
                    <a:pt x="178" y="150"/>
                  </a:lnTo>
                  <a:lnTo>
                    <a:pt x="186" y="134"/>
                  </a:lnTo>
                  <a:lnTo>
                    <a:pt x="192" y="116"/>
                  </a:lnTo>
                  <a:lnTo>
                    <a:pt x="194" y="96"/>
                  </a:lnTo>
                  <a:lnTo>
                    <a:pt x="192" y="77"/>
                  </a:lnTo>
                  <a:lnTo>
                    <a:pt x="186" y="58"/>
                  </a:lnTo>
                  <a:lnTo>
                    <a:pt x="178" y="42"/>
                  </a:lnTo>
                  <a:lnTo>
                    <a:pt x="165" y="28"/>
                  </a:lnTo>
                  <a:lnTo>
                    <a:pt x="151" y="16"/>
                  </a:lnTo>
                  <a:lnTo>
                    <a:pt x="135" y="8"/>
                  </a:lnTo>
                  <a:lnTo>
                    <a:pt x="117" y="2"/>
                  </a:lnTo>
                  <a:lnTo>
                    <a:pt x="97" y="0"/>
                  </a:lnTo>
                  <a:lnTo>
                    <a:pt x="78" y="2"/>
                  </a:lnTo>
                  <a:lnTo>
                    <a:pt x="59" y="8"/>
                  </a:lnTo>
                  <a:lnTo>
                    <a:pt x="43" y="16"/>
                  </a:lnTo>
                  <a:lnTo>
                    <a:pt x="28" y="28"/>
                  </a:lnTo>
                  <a:lnTo>
                    <a:pt x="17" y="42"/>
                  </a:lnTo>
                  <a:lnTo>
                    <a:pt x="9" y="58"/>
                  </a:lnTo>
                  <a:lnTo>
                    <a:pt x="3" y="77"/>
                  </a:lnTo>
                  <a:lnTo>
                    <a:pt x="0" y="96"/>
                  </a:lnTo>
                  <a:lnTo>
                    <a:pt x="3" y="116"/>
                  </a:lnTo>
                  <a:lnTo>
                    <a:pt x="9" y="134"/>
                  </a:lnTo>
                  <a:lnTo>
                    <a:pt x="17" y="150"/>
                  </a:lnTo>
                  <a:lnTo>
                    <a:pt x="28" y="164"/>
                  </a:lnTo>
                  <a:lnTo>
                    <a:pt x="43" y="177"/>
                  </a:lnTo>
                  <a:lnTo>
                    <a:pt x="59" y="185"/>
                  </a:lnTo>
                  <a:lnTo>
                    <a:pt x="78" y="191"/>
                  </a:lnTo>
                  <a:lnTo>
                    <a:pt x="97" y="193"/>
                  </a:lnTo>
                  <a:close/>
                </a:path>
              </a:pathLst>
            </a:custGeom>
            <a:grpFill/>
            <a:ln w="9525">
              <a:noFill/>
              <a:round/>
              <a:headEnd/>
              <a:tailEnd/>
            </a:ln>
          </p:spPr>
          <p:txBody>
            <a:bodyPr/>
            <a:lstStyle/>
            <a:p>
              <a:endParaRPr lang="en-US" dirty="0">
                <a:latin typeface="+mn-lt"/>
              </a:endParaRPr>
            </a:p>
          </p:txBody>
        </p:sp>
      </p:grpSp>
      <p:grpSp>
        <p:nvGrpSpPr>
          <p:cNvPr id="16" name="Group 54"/>
          <p:cNvGrpSpPr>
            <a:grpSpLocks/>
          </p:cNvGrpSpPr>
          <p:nvPr/>
        </p:nvGrpSpPr>
        <p:grpSpPr bwMode="gray">
          <a:xfrm>
            <a:off x="4592653" y="6007935"/>
            <a:ext cx="223888" cy="202167"/>
            <a:chOff x="3953" y="2731"/>
            <a:chExt cx="755" cy="679"/>
          </a:xfrm>
          <a:solidFill>
            <a:srgbClr val="4D4D4D"/>
          </a:solidFill>
        </p:grpSpPr>
        <p:sp>
          <p:nvSpPr>
            <p:cNvPr id="17" name="Freeform 55"/>
            <p:cNvSpPr>
              <a:spLocks/>
            </p:cNvSpPr>
            <p:nvPr/>
          </p:nvSpPr>
          <p:spPr bwMode="gray">
            <a:xfrm>
              <a:off x="4371" y="2731"/>
              <a:ext cx="337" cy="176"/>
            </a:xfrm>
            <a:custGeom>
              <a:avLst/>
              <a:gdLst/>
              <a:ahLst/>
              <a:cxnLst>
                <a:cxn ang="0">
                  <a:pos x="0" y="259"/>
                </a:cxn>
                <a:cxn ang="0">
                  <a:pos x="0" y="234"/>
                </a:cxn>
                <a:cxn ang="0">
                  <a:pos x="0" y="211"/>
                </a:cxn>
                <a:cxn ang="0">
                  <a:pos x="0" y="188"/>
                </a:cxn>
                <a:cxn ang="0">
                  <a:pos x="0" y="166"/>
                </a:cxn>
                <a:cxn ang="0">
                  <a:pos x="0" y="147"/>
                </a:cxn>
                <a:cxn ang="0">
                  <a:pos x="0" y="124"/>
                </a:cxn>
                <a:cxn ang="0">
                  <a:pos x="0" y="101"/>
                </a:cxn>
                <a:cxn ang="0">
                  <a:pos x="0" y="80"/>
                </a:cxn>
                <a:cxn ang="0">
                  <a:pos x="0" y="63"/>
                </a:cxn>
                <a:cxn ang="0">
                  <a:pos x="0" y="42"/>
                </a:cxn>
                <a:cxn ang="0">
                  <a:pos x="0" y="12"/>
                </a:cxn>
                <a:cxn ang="0">
                  <a:pos x="20" y="2"/>
                </a:cxn>
                <a:cxn ang="0">
                  <a:pos x="49" y="2"/>
                </a:cxn>
                <a:cxn ang="0">
                  <a:pos x="79" y="0"/>
                </a:cxn>
                <a:cxn ang="0">
                  <a:pos x="123" y="0"/>
                </a:cxn>
                <a:cxn ang="0">
                  <a:pos x="178" y="4"/>
                </a:cxn>
                <a:cxn ang="0">
                  <a:pos x="230" y="12"/>
                </a:cxn>
                <a:cxn ang="0">
                  <a:pos x="283" y="23"/>
                </a:cxn>
                <a:cxn ang="0">
                  <a:pos x="334" y="38"/>
                </a:cxn>
                <a:cxn ang="0">
                  <a:pos x="382" y="59"/>
                </a:cxn>
                <a:cxn ang="0">
                  <a:pos x="431" y="80"/>
                </a:cxn>
                <a:cxn ang="0">
                  <a:pos x="475" y="105"/>
                </a:cxn>
                <a:cxn ang="0">
                  <a:pos x="517" y="133"/>
                </a:cxn>
                <a:cxn ang="0">
                  <a:pos x="558" y="164"/>
                </a:cxn>
                <a:cxn ang="0">
                  <a:pos x="594" y="196"/>
                </a:cxn>
                <a:cxn ang="0">
                  <a:pos x="633" y="232"/>
                </a:cxn>
                <a:cxn ang="0">
                  <a:pos x="665" y="270"/>
                </a:cxn>
                <a:cxn ang="0">
                  <a:pos x="653" y="287"/>
                </a:cxn>
                <a:cxn ang="0">
                  <a:pos x="634" y="301"/>
                </a:cxn>
                <a:cxn ang="0">
                  <a:pos x="613" y="312"/>
                </a:cxn>
                <a:cxn ang="0">
                  <a:pos x="593" y="323"/>
                </a:cxn>
                <a:cxn ang="0">
                  <a:pos x="574" y="337"/>
                </a:cxn>
                <a:cxn ang="0">
                  <a:pos x="549" y="348"/>
                </a:cxn>
                <a:cxn ang="0">
                  <a:pos x="526" y="339"/>
                </a:cxn>
                <a:cxn ang="0">
                  <a:pos x="503" y="321"/>
                </a:cxn>
                <a:cxn ang="0">
                  <a:pos x="482" y="308"/>
                </a:cxn>
                <a:cxn ang="0">
                  <a:pos x="458" y="293"/>
                </a:cxn>
                <a:cxn ang="0">
                  <a:pos x="433" y="282"/>
                </a:cxn>
                <a:cxn ang="0">
                  <a:pos x="408" y="270"/>
                </a:cxn>
                <a:cxn ang="0">
                  <a:pos x="382" y="259"/>
                </a:cxn>
                <a:cxn ang="0">
                  <a:pos x="353" y="251"/>
                </a:cxn>
                <a:cxn ang="0">
                  <a:pos x="326" y="244"/>
                </a:cxn>
                <a:cxn ang="0">
                  <a:pos x="298" y="238"/>
                </a:cxn>
                <a:cxn ang="0">
                  <a:pos x="269" y="234"/>
                </a:cxn>
                <a:cxn ang="0">
                  <a:pos x="241" y="232"/>
                </a:cxn>
                <a:cxn ang="0">
                  <a:pos x="211" y="232"/>
                </a:cxn>
                <a:cxn ang="0">
                  <a:pos x="176" y="232"/>
                </a:cxn>
                <a:cxn ang="0">
                  <a:pos x="140" y="236"/>
                </a:cxn>
                <a:cxn ang="0">
                  <a:pos x="106" y="240"/>
                </a:cxn>
                <a:cxn ang="0">
                  <a:pos x="74" y="249"/>
                </a:cxn>
                <a:cxn ang="0">
                  <a:pos x="43" y="259"/>
                </a:cxn>
                <a:cxn ang="0">
                  <a:pos x="11" y="270"/>
                </a:cxn>
              </a:cxnLst>
              <a:rect l="0" t="0" r="r" b="b"/>
              <a:pathLst>
                <a:path w="672" h="354">
                  <a:moveTo>
                    <a:pt x="0" y="276"/>
                  </a:moveTo>
                  <a:lnTo>
                    <a:pt x="0" y="272"/>
                  </a:lnTo>
                  <a:lnTo>
                    <a:pt x="0" y="268"/>
                  </a:lnTo>
                  <a:lnTo>
                    <a:pt x="0" y="263"/>
                  </a:lnTo>
                  <a:lnTo>
                    <a:pt x="0" y="259"/>
                  </a:lnTo>
                  <a:lnTo>
                    <a:pt x="0" y="253"/>
                  </a:lnTo>
                  <a:lnTo>
                    <a:pt x="0" y="249"/>
                  </a:lnTo>
                  <a:lnTo>
                    <a:pt x="0" y="244"/>
                  </a:lnTo>
                  <a:lnTo>
                    <a:pt x="0" y="240"/>
                  </a:lnTo>
                  <a:lnTo>
                    <a:pt x="0" y="234"/>
                  </a:lnTo>
                  <a:lnTo>
                    <a:pt x="0" y="230"/>
                  </a:lnTo>
                  <a:lnTo>
                    <a:pt x="0" y="225"/>
                  </a:lnTo>
                  <a:lnTo>
                    <a:pt x="0" y="221"/>
                  </a:lnTo>
                  <a:lnTo>
                    <a:pt x="0" y="215"/>
                  </a:lnTo>
                  <a:lnTo>
                    <a:pt x="0" y="211"/>
                  </a:lnTo>
                  <a:lnTo>
                    <a:pt x="0" y="206"/>
                  </a:lnTo>
                  <a:lnTo>
                    <a:pt x="0" y="204"/>
                  </a:lnTo>
                  <a:lnTo>
                    <a:pt x="0" y="198"/>
                  </a:lnTo>
                  <a:lnTo>
                    <a:pt x="0" y="192"/>
                  </a:lnTo>
                  <a:lnTo>
                    <a:pt x="0" y="188"/>
                  </a:lnTo>
                  <a:lnTo>
                    <a:pt x="0" y="185"/>
                  </a:lnTo>
                  <a:lnTo>
                    <a:pt x="0" y="181"/>
                  </a:lnTo>
                  <a:lnTo>
                    <a:pt x="0" y="175"/>
                  </a:lnTo>
                  <a:lnTo>
                    <a:pt x="0" y="171"/>
                  </a:lnTo>
                  <a:lnTo>
                    <a:pt x="0" y="166"/>
                  </a:lnTo>
                  <a:lnTo>
                    <a:pt x="0" y="162"/>
                  </a:lnTo>
                  <a:lnTo>
                    <a:pt x="0" y="158"/>
                  </a:lnTo>
                  <a:lnTo>
                    <a:pt x="0" y="152"/>
                  </a:lnTo>
                  <a:lnTo>
                    <a:pt x="0" y="148"/>
                  </a:lnTo>
                  <a:lnTo>
                    <a:pt x="0" y="147"/>
                  </a:lnTo>
                  <a:lnTo>
                    <a:pt x="0" y="141"/>
                  </a:lnTo>
                  <a:lnTo>
                    <a:pt x="0" y="137"/>
                  </a:lnTo>
                  <a:lnTo>
                    <a:pt x="0" y="133"/>
                  </a:lnTo>
                  <a:lnTo>
                    <a:pt x="0" y="129"/>
                  </a:lnTo>
                  <a:lnTo>
                    <a:pt x="0" y="124"/>
                  </a:lnTo>
                  <a:lnTo>
                    <a:pt x="0" y="120"/>
                  </a:lnTo>
                  <a:lnTo>
                    <a:pt x="0" y="114"/>
                  </a:lnTo>
                  <a:lnTo>
                    <a:pt x="0" y="110"/>
                  </a:lnTo>
                  <a:lnTo>
                    <a:pt x="0" y="107"/>
                  </a:lnTo>
                  <a:lnTo>
                    <a:pt x="0" y="101"/>
                  </a:lnTo>
                  <a:lnTo>
                    <a:pt x="0" y="99"/>
                  </a:lnTo>
                  <a:lnTo>
                    <a:pt x="0" y="95"/>
                  </a:lnTo>
                  <a:lnTo>
                    <a:pt x="0" y="90"/>
                  </a:lnTo>
                  <a:lnTo>
                    <a:pt x="0" y="86"/>
                  </a:lnTo>
                  <a:lnTo>
                    <a:pt x="0" y="80"/>
                  </a:lnTo>
                  <a:lnTo>
                    <a:pt x="0" y="78"/>
                  </a:lnTo>
                  <a:lnTo>
                    <a:pt x="0" y="74"/>
                  </a:lnTo>
                  <a:lnTo>
                    <a:pt x="0" y="69"/>
                  </a:lnTo>
                  <a:lnTo>
                    <a:pt x="0" y="67"/>
                  </a:lnTo>
                  <a:lnTo>
                    <a:pt x="0" y="63"/>
                  </a:lnTo>
                  <a:lnTo>
                    <a:pt x="0" y="57"/>
                  </a:lnTo>
                  <a:lnTo>
                    <a:pt x="0" y="53"/>
                  </a:lnTo>
                  <a:lnTo>
                    <a:pt x="0" y="52"/>
                  </a:lnTo>
                  <a:lnTo>
                    <a:pt x="0" y="46"/>
                  </a:lnTo>
                  <a:lnTo>
                    <a:pt x="0" y="42"/>
                  </a:lnTo>
                  <a:lnTo>
                    <a:pt x="0" y="38"/>
                  </a:lnTo>
                  <a:lnTo>
                    <a:pt x="0" y="34"/>
                  </a:lnTo>
                  <a:lnTo>
                    <a:pt x="0" y="27"/>
                  </a:lnTo>
                  <a:lnTo>
                    <a:pt x="0" y="19"/>
                  </a:lnTo>
                  <a:lnTo>
                    <a:pt x="0" y="12"/>
                  </a:lnTo>
                  <a:lnTo>
                    <a:pt x="0" y="6"/>
                  </a:lnTo>
                  <a:lnTo>
                    <a:pt x="3" y="4"/>
                  </a:lnTo>
                  <a:lnTo>
                    <a:pt x="9" y="4"/>
                  </a:lnTo>
                  <a:lnTo>
                    <a:pt x="15" y="2"/>
                  </a:lnTo>
                  <a:lnTo>
                    <a:pt x="20" y="2"/>
                  </a:lnTo>
                  <a:lnTo>
                    <a:pt x="26" y="2"/>
                  </a:lnTo>
                  <a:lnTo>
                    <a:pt x="32" y="2"/>
                  </a:lnTo>
                  <a:lnTo>
                    <a:pt x="38" y="2"/>
                  </a:lnTo>
                  <a:lnTo>
                    <a:pt x="43" y="2"/>
                  </a:lnTo>
                  <a:lnTo>
                    <a:pt x="49" y="2"/>
                  </a:lnTo>
                  <a:lnTo>
                    <a:pt x="55" y="0"/>
                  </a:lnTo>
                  <a:lnTo>
                    <a:pt x="60" y="0"/>
                  </a:lnTo>
                  <a:lnTo>
                    <a:pt x="66" y="0"/>
                  </a:lnTo>
                  <a:lnTo>
                    <a:pt x="74" y="0"/>
                  </a:lnTo>
                  <a:lnTo>
                    <a:pt x="79" y="0"/>
                  </a:lnTo>
                  <a:lnTo>
                    <a:pt x="85" y="0"/>
                  </a:lnTo>
                  <a:lnTo>
                    <a:pt x="91" y="0"/>
                  </a:lnTo>
                  <a:lnTo>
                    <a:pt x="102" y="0"/>
                  </a:lnTo>
                  <a:lnTo>
                    <a:pt x="114" y="0"/>
                  </a:lnTo>
                  <a:lnTo>
                    <a:pt x="123" y="0"/>
                  </a:lnTo>
                  <a:lnTo>
                    <a:pt x="134" y="2"/>
                  </a:lnTo>
                  <a:lnTo>
                    <a:pt x="144" y="2"/>
                  </a:lnTo>
                  <a:lnTo>
                    <a:pt x="157" y="2"/>
                  </a:lnTo>
                  <a:lnTo>
                    <a:pt x="167" y="2"/>
                  </a:lnTo>
                  <a:lnTo>
                    <a:pt x="178" y="4"/>
                  </a:lnTo>
                  <a:lnTo>
                    <a:pt x="190" y="6"/>
                  </a:lnTo>
                  <a:lnTo>
                    <a:pt x="199" y="8"/>
                  </a:lnTo>
                  <a:lnTo>
                    <a:pt x="211" y="10"/>
                  </a:lnTo>
                  <a:lnTo>
                    <a:pt x="220" y="12"/>
                  </a:lnTo>
                  <a:lnTo>
                    <a:pt x="230" y="12"/>
                  </a:lnTo>
                  <a:lnTo>
                    <a:pt x="243" y="15"/>
                  </a:lnTo>
                  <a:lnTo>
                    <a:pt x="252" y="17"/>
                  </a:lnTo>
                  <a:lnTo>
                    <a:pt x="262" y="19"/>
                  </a:lnTo>
                  <a:lnTo>
                    <a:pt x="273" y="23"/>
                  </a:lnTo>
                  <a:lnTo>
                    <a:pt x="283" y="23"/>
                  </a:lnTo>
                  <a:lnTo>
                    <a:pt x="294" y="27"/>
                  </a:lnTo>
                  <a:lnTo>
                    <a:pt x="304" y="29"/>
                  </a:lnTo>
                  <a:lnTo>
                    <a:pt x="313" y="33"/>
                  </a:lnTo>
                  <a:lnTo>
                    <a:pt x="323" y="34"/>
                  </a:lnTo>
                  <a:lnTo>
                    <a:pt x="334" y="38"/>
                  </a:lnTo>
                  <a:lnTo>
                    <a:pt x="344" y="42"/>
                  </a:lnTo>
                  <a:lnTo>
                    <a:pt x="353" y="46"/>
                  </a:lnTo>
                  <a:lnTo>
                    <a:pt x="363" y="52"/>
                  </a:lnTo>
                  <a:lnTo>
                    <a:pt x="374" y="55"/>
                  </a:lnTo>
                  <a:lnTo>
                    <a:pt x="382" y="59"/>
                  </a:lnTo>
                  <a:lnTo>
                    <a:pt x="391" y="63"/>
                  </a:lnTo>
                  <a:lnTo>
                    <a:pt x="401" y="67"/>
                  </a:lnTo>
                  <a:lnTo>
                    <a:pt x="412" y="71"/>
                  </a:lnTo>
                  <a:lnTo>
                    <a:pt x="422" y="76"/>
                  </a:lnTo>
                  <a:lnTo>
                    <a:pt x="431" y="80"/>
                  </a:lnTo>
                  <a:lnTo>
                    <a:pt x="441" y="84"/>
                  </a:lnTo>
                  <a:lnTo>
                    <a:pt x="448" y="90"/>
                  </a:lnTo>
                  <a:lnTo>
                    <a:pt x="458" y="95"/>
                  </a:lnTo>
                  <a:lnTo>
                    <a:pt x="465" y="99"/>
                  </a:lnTo>
                  <a:lnTo>
                    <a:pt x="475" y="105"/>
                  </a:lnTo>
                  <a:lnTo>
                    <a:pt x="484" y="110"/>
                  </a:lnTo>
                  <a:lnTo>
                    <a:pt x="492" y="114"/>
                  </a:lnTo>
                  <a:lnTo>
                    <a:pt x="499" y="120"/>
                  </a:lnTo>
                  <a:lnTo>
                    <a:pt x="509" y="126"/>
                  </a:lnTo>
                  <a:lnTo>
                    <a:pt x="517" y="133"/>
                  </a:lnTo>
                  <a:lnTo>
                    <a:pt x="526" y="139"/>
                  </a:lnTo>
                  <a:lnTo>
                    <a:pt x="534" y="145"/>
                  </a:lnTo>
                  <a:lnTo>
                    <a:pt x="543" y="152"/>
                  </a:lnTo>
                  <a:lnTo>
                    <a:pt x="549" y="158"/>
                  </a:lnTo>
                  <a:lnTo>
                    <a:pt x="558" y="164"/>
                  </a:lnTo>
                  <a:lnTo>
                    <a:pt x="566" y="169"/>
                  </a:lnTo>
                  <a:lnTo>
                    <a:pt x="574" y="177"/>
                  </a:lnTo>
                  <a:lnTo>
                    <a:pt x="581" y="183"/>
                  </a:lnTo>
                  <a:lnTo>
                    <a:pt x="587" y="190"/>
                  </a:lnTo>
                  <a:lnTo>
                    <a:pt x="594" y="196"/>
                  </a:lnTo>
                  <a:lnTo>
                    <a:pt x="604" y="204"/>
                  </a:lnTo>
                  <a:lnTo>
                    <a:pt x="610" y="211"/>
                  </a:lnTo>
                  <a:lnTo>
                    <a:pt x="619" y="219"/>
                  </a:lnTo>
                  <a:lnTo>
                    <a:pt x="625" y="225"/>
                  </a:lnTo>
                  <a:lnTo>
                    <a:pt x="633" y="232"/>
                  </a:lnTo>
                  <a:lnTo>
                    <a:pt x="638" y="240"/>
                  </a:lnTo>
                  <a:lnTo>
                    <a:pt x="646" y="247"/>
                  </a:lnTo>
                  <a:lnTo>
                    <a:pt x="652" y="255"/>
                  </a:lnTo>
                  <a:lnTo>
                    <a:pt x="659" y="263"/>
                  </a:lnTo>
                  <a:lnTo>
                    <a:pt x="665" y="270"/>
                  </a:lnTo>
                  <a:lnTo>
                    <a:pt x="672" y="278"/>
                  </a:lnTo>
                  <a:lnTo>
                    <a:pt x="667" y="282"/>
                  </a:lnTo>
                  <a:lnTo>
                    <a:pt x="663" y="282"/>
                  </a:lnTo>
                  <a:lnTo>
                    <a:pt x="659" y="285"/>
                  </a:lnTo>
                  <a:lnTo>
                    <a:pt x="653" y="287"/>
                  </a:lnTo>
                  <a:lnTo>
                    <a:pt x="652" y="289"/>
                  </a:lnTo>
                  <a:lnTo>
                    <a:pt x="648" y="293"/>
                  </a:lnTo>
                  <a:lnTo>
                    <a:pt x="642" y="295"/>
                  </a:lnTo>
                  <a:lnTo>
                    <a:pt x="638" y="299"/>
                  </a:lnTo>
                  <a:lnTo>
                    <a:pt x="634" y="301"/>
                  </a:lnTo>
                  <a:lnTo>
                    <a:pt x="631" y="302"/>
                  </a:lnTo>
                  <a:lnTo>
                    <a:pt x="627" y="304"/>
                  </a:lnTo>
                  <a:lnTo>
                    <a:pt x="621" y="308"/>
                  </a:lnTo>
                  <a:lnTo>
                    <a:pt x="617" y="310"/>
                  </a:lnTo>
                  <a:lnTo>
                    <a:pt x="613" y="312"/>
                  </a:lnTo>
                  <a:lnTo>
                    <a:pt x="610" y="314"/>
                  </a:lnTo>
                  <a:lnTo>
                    <a:pt x="606" y="316"/>
                  </a:lnTo>
                  <a:lnTo>
                    <a:pt x="602" y="320"/>
                  </a:lnTo>
                  <a:lnTo>
                    <a:pt x="596" y="321"/>
                  </a:lnTo>
                  <a:lnTo>
                    <a:pt x="593" y="323"/>
                  </a:lnTo>
                  <a:lnTo>
                    <a:pt x="589" y="325"/>
                  </a:lnTo>
                  <a:lnTo>
                    <a:pt x="585" y="327"/>
                  </a:lnTo>
                  <a:lnTo>
                    <a:pt x="581" y="329"/>
                  </a:lnTo>
                  <a:lnTo>
                    <a:pt x="577" y="333"/>
                  </a:lnTo>
                  <a:lnTo>
                    <a:pt x="574" y="337"/>
                  </a:lnTo>
                  <a:lnTo>
                    <a:pt x="570" y="337"/>
                  </a:lnTo>
                  <a:lnTo>
                    <a:pt x="566" y="340"/>
                  </a:lnTo>
                  <a:lnTo>
                    <a:pt x="562" y="342"/>
                  </a:lnTo>
                  <a:lnTo>
                    <a:pt x="558" y="344"/>
                  </a:lnTo>
                  <a:lnTo>
                    <a:pt x="549" y="348"/>
                  </a:lnTo>
                  <a:lnTo>
                    <a:pt x="543" y="354"/>
                  </a:lnTo>
                  <a:lnTo>
                    <a:pt x="539" y="348"/>
                  </a:lnTo>
                  <a:lnTo>
                    <a:pt x="536" y="346"/>
                  </a:lnTo>
                  <a:lnTo>
                    <a:pt x="530" y="342"/>
                  </a:lnTo>
                  <a:lnTo>
                    <a:pt x="526" y="339"/>
                  </a:lnTo>
                  <a:lnTo>
                    <a:pt x="522" y="337"/>
                  </a:lnTo>
                  <a:lnTo>
                    <a:pt x="517" y="333"/>
                  </a:lnTo>
                  <a:lnTo>
                    <a:pt x="515" y="327"/>
                  </a:lnTo>
                  <a:lnTo>
                    <a:pt x="509" y="325"/>
                  </a:lnTo>
                  <a:lnTo>
                    <a:pt x="503" y="321"/>
                  </a:lnTo>
                  <a:lnTo>
                    <a:pt x="499" y="320"/>
                  </a:lnTo>
                  <a:lnTo>
                    <a:pt x="496" y="316"/>
                  </a:lnTo>
                  <a:lnTo>
                    <a:pt x="492" y="314"/>
                  </a:lnTo>
                  <a:lnTo>
                    <a:pt x="486" y="310"/>
                  </a:lnTo>
                  <a:lnTo>
                    <a:pt x="482" y="308"/>
                  </a:lnTo>
                  <a:lnTo>
                    <a:pt x="479" y="304"/>
                  </a:lnTo>
                  <a:lnTo>
                    <a:pt x="473" y="302"/>
                  </a:lnTo>
                  <a:lnTo>
                    <a:pt x="467" y="299"/>
                  </a:lnTo>
                  <a:lnTo>
                    <a:pt x="463" y="297"/>
                  </a:lnTo>
                  <a:lnTo>
                    <a:pt x="458" y="293"/>
                  </a:lnTo>
                  <a:lnTo>
                    <a:pt x="452" y="293"/>
                  </a:lnTo>
                  <a:lnTo>
                    <a:pt x="448" y="287"/>
                  </a:lnTo>
                  <a:lnTo>
                    <a:pt x="444" y="285"/>
                  </a:lnTo>
                  <a:lnTo>
                    <a:pt x="439" y="282"/>
                  </a:lnTo>
                  <a:lnTo>
                    <a:pt x="433" y="282"/>
                  </a:lnTo>
                  <a:lnTo>
                    <a:pt x="427" y="278"/>
                  </a:lnTo>
                  <a:lnTo>
                    <a:pt x="423" y="276"/>
                  </a:lnTo>
                  <a:lnTo>
                    <a:pt x="420" y="274"/>
                  </a:lnTo>
                  <a:lnTo>
                    <a:pt x="414" y="272"/>
                  </a:lnTo>
                  <a:lnTo>
                    <a:pt x="408" y="270"/>
                  </a:lnTo>
                  <a:lnTo>
                    <a:pt x="403" y="268"/>
                  </a:lnTo>
                  <a:lnTo>
                    <a:pt x="399" y="264"/>
                  </a:lnTo>
                  <a:lnTo>
                    <a:pt x="393" y="264"/>
                  </a:lnTo>
                  <a:lnTo>
                    <a:pt x="387" y="263"/>
                  </a:lnTo>
                  <a:lnTo>
                    <a:pt x="382" y="259"/>
                  </a:lnTo>
                  <a:lnTo>
                    <a:pt x="376" y="259"/>
                  </a:lnTo>
                  <a:lnTo>
                    <a:pt x="372" y="257"/>
                  </a:lnTo>
                  <a:lnTo>
                    <a:pt x="366" y="253"/>
                  </a:lnTo>
                  <a:lnTo>
                    <a:pt x="361" y="253"/>
                  </a:lnTo>
                  <a:lnTo>
                    <a:pt x="353" y="251"/>
                  </a:lnTo>
                  <a:lnTo>
                    <a:pt x="349" y="249"/>
                  </a:lnTo>
                  <a:lnTo>
                    <a:pt x="344" y="247"/>
                  </a:lnTo>
                  <a:lnTo>
                    <a:pt x="338" y="245"/>
                  </a:lnTo>
                  <a:lnTo>
                    <a:pt x="332" y="244"/>
                  </a:lnTo>
                  <a:lnTo>
                    <a:pt x="326" y="244"/>
                  </a:lnTo>
                  <a:lnTo>
                    <a:pt x="323" y="242"/>
                  </a:lnTo>
                  <a:lnTo>
                    <a:pt x="317" y="242"/>
                  </a:lnTo>
                  <a:lnTo>
                    <a:pt x="309" y="240"/>
                  </a:lnTo>
                  <a:lnTo>
                    <a:pt x="306" y="240"/>
                  </a:lnTo>
                  <a:lnTo>
                    <a:pt x="298" y="238"/>
                  </a:lnTo>
                  <a:lnTo>
                    <a:pt x="294" y="238"/>
                  </a:lnTo>
                  <a:lnTo>
                    <a:pt x="288" y="236"/>
                  </a:lnTo>
                  <a:lnTo>
                    <a:pt x="283" y="236"/>
                  </a:lnTo>
                  <a:lnTo>
                    <a:pt x="273" y="234"/>
                  </a:lnTo>
                  <a:lnTo>
                    <a:pt x="269" y="234"/>
                  </a:lnTo>
                  <a:lnTo>
                    <a:pt x="264" y="232"/>
                  </a:lnTo>
                  <a:lnTo>
                    <a:pt x="258" y="232"/>
                  </a:lnTo>
                  <a:lnTo>
                    <a:pt x="252" y="232"/>
                  </a:lnTo>
                  <a:lnTo>
                    <a:pt x="247" y="232"/>
                  </a:lnTo>
                  <a:lnTo>
                    <a:pt x="241" y="232"/>
                  </a:lnTo>
                  <a:lnTo>
                    <a:pt x="235" y="232"/>
                  </a:lnTo>
                  <a:lnTo>
                    <a:pt x="230" y="232"/>
                  </a:lnTo>
                  <a:lnTo>
                    <a:pt x="224" y="232"/>
                  </a:lnTo>
                  <a:lnTo>
                    <a:pt x="216" y="232"/>
                  </a:lnTo>
                  <a:lnTo>
                    <a:pt x="211" y="232"/>
                  </a:lnTo>
                  <a:lnTo>
                    <a:pt x="205" y="232"/>
                  </a:lnTo>
                  <a:lnTo>
                    <a:pt x="197" y="232"/>
                  </a:lnTo>
                  <a:lnTo>
                    <a:pt x="190" y="232"/>
                  </a:lnTo>
                  <a:lnTo>
                    <a:pt x="184" y="232"/>
                  </a:lnTo>
                  <a:lnTo>
                    <a:pt x="176" y="232"/>
                  </a:lnTo>
                  <a:lnTo>
                    <a:pt x="169" y="232"/>
                  </a:lnTo>
                  <a:lnTo>
                    <a:pt x="161" y="232"/>
                  </a:lnTo>
                  <a:lnTo>
                    <a:pt x="155" y="234"/>
                  </a:lnTo>
                  <a:lnTo>
                    <a:pt x="148" y="234"/>
                  </a:lnTo>
                  <a:lnTo>
                    <a:pt x="140" y="236"/>
                  </a:lnTo>
                  <a:lnTo>
                    <a:pt x="134" y="236"/>
                  </a:lnTo>
                  <a:lnTo>
                    <a:pt x="127" y="238"/>
                  </a:lnTo>
                  <a:lnTo>
                    <a:pt x="121" y="238"/>
                  </a:lnTo>
                  <a:lnTo>
                    <a:pt x="115" y="240"/>
                  </a:lnTo>
                  <a:lnTo>
                    <a:pt x="106" y="240"/>
                  </a:lnTo>
                  <a:lnTo>
                    <a:pt x="100" y="244"/>
                  </a:lnTo>
                  <a:lnTo>
                    <a:pt x="93" y="244"/>
                  </a:lnTo>
                  <a:lnTo>
                    <a:pt x="87" y="244"/>
                  </a:lnTo>
                  <a:lnTo>
                    <a:pt x="81" y="245"/>
                  </a:lnTo>
                  <a:lnTo>
                    <a:pt x="74" y="249"/>
                  </a:lnTo>
                  <a:lnTo>
                    <a:pt x="66" y="251"/>
                  </a:lnTo>
                  <a:lnTo>
                    <a:pt x="60" y="253"/>
                  </a:lnTo>
                  <a:lnTo>
                    <a:pt x="55" y="255"/>
                  </a:lnTo>
                  <a:lnTo>
                    <a:pt x="49" y="257"/>
                  </a:lnTo>
                  <a:lnTo>
                    <a:pt x="43" y="259"/>
                  </a:lnTo>
                  <a:lnTo>
                    <a:pt x="38" y="261"/>
                  </a:lnTo>
                  <a:lnTo>
                    <a:pt x="28" y="264"/>
                  </a:lnTo>
                  <a:lnTo>
                    <a:pt x="22" y="266"/>
                  </a:lnTo>
                  <a:lnTo>
                    <a:pt x="17" y="268"/>
                  </a:lnTo>
                  <a:lnTo>
                    <a:pt x="11" y="270"/>
                  </a:lnTo>
                  <a:lnTo>
                    <a:pt x="3" y="274"/>
                  </a:lnTo>
                  <a:lnTo>
                    <a:pt x="0" y="276"/>
                  </a:lnTo>
                  <a:lnTo>
                    <a:pt x="0" y="276"/>
                  </a:lnTo>
                  <a:close/>
                </a:path>
              </a:pathLst>
            </a:custGeom>
            <a:grpFill/>
            <a:ln w="9525">
              <a:noFill/>
              <a:round/>
              <a:headEnd/>
              <a:tailEnd/>
            </a:ln>
          </p:spPr>
          <p:txBody>
            <a:bodyPr/>
            <a:lstStyle/>
            <a:p>
              <a:endParaRPr lang="en-US" sz="1200" dirty="0">
                <a:latin typeface="+mn-lt"/>
              </a:endParaRPr>
            </a:p>
          </p:txBody>
        </p:sp>
        <p:sp>
          <p:nvSpPr>
            <p:cNvPr id="18" name="Freeform 56"/>
            <p:cNvSpPr>
              <a:spLocks/>
            </p:cNvSpPr>
            <p:nvPr/>
          </p:nvSpPr>
          <p:spPr bwMode="gray">
            <a:xfrm>
              <a:off x="4371" y="3264"/>
              <a:ext cx="305" cy="146"/>
            </a:xfrm>
            <a:custGeom>
              <a:avLst/>
              <a:gdLst/>
              <a:ahLst/>
              <a:cxnLst>
                <a:cxn ang="0">
                  <a:pos x="74" y="292"/>
                </a:cxn>
                <a:cxn ang="0">
                  <a:pos x="49" y="292"/>
                </a:cxn>
                <a:cxn ang="0">
                  <a:pos x="26" y="289"/>
                </a:cxn>
                <a:cxn ang="0">
                  <a:pos x="3" y="287"/>
                </a:cxn>
                <a:cxn ang="0">
                  <a:pos x="0" y="266"/>
                </a:cxn>
                <a:cxn ang="0">
                  <a:pos x="0" y="239"/>
                </a:cxn>
                <a:cxn ang="0">
                  <a:pos x="0" y="211"/>
                </a:cxn>
                <a:cxn ang="0">
                  <a:pos x="0" y="180"/>
                </a:cxn>
                <a:cxn ang="0">
                  <a:pos x="0" y="163"/>
                </a:cxn>
                <a:cxn ang="0">
                  <a:pos x="0" y="140"/>
                </a:cxn>
                <a:cxn ang="0">
                  <a:pos x="0" y="125"/>
                </a:cxn>
                <a:cxn ang="0">
                  <a:pos x="0" y="108"/>
                </a:cxn>
                <a:cxn ang="0">
                  <a:pos x="0" y="93"/>
                </a:cxn>
                <a:cxn ang="0">
                  <a:pos x="0" y="78"/>
                </a:cxn>
                <a:cxn ang="0">
                  <a:pos x="0" y="60"/>
                </a:cxn>
                <a:cxn ang="0">
                  <a:pos x="3" y="51"/>
                </a:cxn>
                <a:cxn ang="0">
                  <a:pos x="28" y="60"/>
                </a:cxn>
                <a:cxn ang="0">
                  <a:pos x="55" y="68"/>
                </a:cxn>
                <a:cxn ang="0">
                  <a:pos x="81" y="78"/>
                </a:cxn>
                <a:cxn ang="0">
                  <a:pos x="106" y="83"/>
                </a:cxn>
                <a:cxn ang="0">
                  <a:pos x="134" y="89"/>
                </a:cxn>
                <a:cxn ang="0">
                  <a:pos x="161" y="91"/>
                </a:cxn>
                <a:cxn ang="0">
                  <a:pos x="190" y="95"/>
                </a:cxn>
                <a:cxn ang="0">
                  <a:pos x="216" y="95"/>
                </a:cxn>
                <a:cxn ang="0">
                  <a:pos x="237" y="95"/>
                </a:cxn>
                <a:cxn ang="0">
                  <a:pos x="256" y="93"/>
                </a:cxn>
                <a:cxn ang="0">
                  <a:pos x="277" y="89"/>
                </a:cxn>
                <a:cxn ang="0">
                  <a:pos x="298" y="87"/>
                </a:cxn>
                <a:cxn ang="0">
                  <a:pos x="317" y="83"/>
                </a:cxn>
                <a:cxn ang="0">
                  <a:pos x="336" y="78"/>
                </a:cxn>
                <a:cxn ang="0">
                  <a:pos x="357" y="74"/>
                </a:cxn>
                <a:cxn ang="0">
                  <a:pos x="376" y="68"/>
                </a:cxn>
                <a:cxn ang="0">
                  <a:pos x="393" y="60"/>
                </a:cxn>
                <a:cxn ang="0">
                  <a:pos x="412" y="53"/>
                </a:cxn>
                <a:cxn ang="0">
                  <a:pos x="429" y="45"/>
                </a:cxn>
                <a:cxn ang="0">
                  <a:pos x="446" y="38"/>
                </a:cxn>
                <a:cxn ang="0">
                  <a:pos x="463" y="26"/>
                </a:cxn>
                <a:cxn ang="0">
                  <a:pos x="480" y="17"/>
                </a:cxn>
                <a:cxn ang="0">
                  <a:pos x="498" y="7"/>
                </a:cxn>
                <a:cxn ang="0">
                  <a:pos x="515" y="5"/>
                </a:cxn>
                <a:cxn ang="0">
                  <a:pos x="537" y="22"/>
                </a:cxn>
                <a:cxn ang="0">
                  <a:pos x="564" y="45"/>
                </a:cxn>
                <a:cxn ang="0">
                  <a:pos x="589" y="66"/>
                </a:cxn>
                <a:cxn ang="0">
                  <a:pos x="604" y="89"/>
                </a:cxn>
                <a:cxn ang="0">
                  <a:pos x="577" y="112"/>
                </a:cxn>
                <a:cxn ang="0">
                  <a:pos x="549" y="135"/>
                </a:cxn>
                <a:cxn ang="0">
                  <a:pos x="522" y="154"/>
                </a:cxn>
                <a:cxn ang="0">
                  <a:pos x="494" y="175"/>
                </a:cxn>
                <a:cxn ang="0">
                  <a:pos x="463" y="192"/>
                </a:cxn>
                <a:cxn ang="0">
                  <a:pos x="431" y="209"/>
                </a:cxn>
                <a:cxn ang="0">
                  <a:pos x="401" y="226"/>
                </a:cxn>
                <a:cxn ang="0">
                  <a:pos x="368" y="239"/>
                </a:cxn>
                <a:cxn ang="0">
                  <a:pos x="334" y="251"/>
                </a:cxn>
                <a:cxn ang="0">
                  <a:pos x="300" y="262"/>
                </a:cxn>
                <a:cxn ang="0">
                  <a:pos x="264" y="270"/>
                </a:cxn>
                <a:cxn ang="0">
                  <a:pos x="230" y="279"/>
                </a:cxn>
                <a:cxn ang="0">
                  <a:pos x="192" y="285"/>
                </a:cxn>
                <a:cxn ang="0">
                  <a:pos x="157" y="289"/>
                </a:cxn>
                <a:cxn ang="0">
                  <a:pos x="119" y="292"/>
                </a:cxn>
                <a:cxn ang="0">
                  <a:pos x="91" y="292"/>
                </a:cxn>
              </a:cxnLst>
              <a:rect l="0" t="0" r="r" b="b"/>
              <a:pathLst>
                <a:path w="610" h="292">
                  <a:moveTo>
                    <a:pt x="91" y="292"/>
                  </a:moveTo>
                  <a:lnTo>
                    <a:pt x="85" y="292"/>
                  </a:lnTo>
                  <a:lnTo>
                    <a:pt x="79" y="292"/>
                  </a:lnTo>
                  <a:lnTo>
                    <a:pt x="74" y="292"/>
                  </a:lnTo>
                  <a:lnTo>
                    <a:pt x="66" y="292"/>
                  </a:lnTo>
                  <a:lnTo>
                    <a:pt x="60" y="292"/>
                  </a:lnTo>
                  <a:lnTo>
                    <a:pt x="55" y="292"/>
                  </a:lnTo>
                  <a:lnTo>
                    <a:pt x="49" y="292"/>
                  </a:lnTo>
                  <a:lnTo>
                    <a:pt x="43" y="292"/>
                  </a:lnTo>
                  <a:lnTo>
                    <a:pt x="38" y="290"/>
                  </a:lnTo>
                  <a:lnTo>
                    <a:pt x="32" y="290"/>
                  </a:lnTo>
                  <a:lnTo>
                    <a:pt x="26" y="289"/>
                  </a:lnTo>
                  <a:lnTo>
                    <a:pt x="20" y="289"/>
                  </a:lnTo>
                  <a:lnTo>
                    <a:pt x="15" y="289"/>
                  </a:lnTo>
                  <a:lnTo>
                    <a:pt x="9" y="289"/>
                  </a:lnTo>
                  <a:lnTo>
                    <a:pt x="3" y="287"/>
                  </a:lnTo>
                  <a:lnTo>
                    <a:pt x="0" y="287"/>
                  </a:lnTo>
                  <a:lnTo>
                    <a:pt x="0" y="281"/>
                  </a:lnTo>
                  <a:lnTo>
                    <a:pt x="0" y="273"/>
                  </a:lnTo>
                  <a:lnTo>
                    <a:pt x="0" y="266"/>
                  </a:lnTo>
                  <a:lnTo>
                    <a:pt x="0" y="260"/>
                  </a:lnTo>
                  <a:lnTo>
                    <a:pt x="0" y="252"/>
                  </a:lnTo>
                  <a:lnTo>
                    <a:pt x="0" y="247"/>
                  </a:lnTo>
                  <a:lnTo>
                    <a:pt x="0" y="239"/>
                  </a:lnTo>
                  <a:lnTo>
                    <a:pt x="0" y="232"/>
                  </a:lnTo>
                  <a:lnTo>
                    <a:pt x="0" y="226"/>
                  </a:lnTo>
                  <a:lnTo>
                    <a:pt x="0" y="218"/>
                  </a:lnTo>
                  <a:lnTo>
                    <a:pt x="0" y="211"/>
                  </a:lnTo>
                  <a:lnTo>
                    <a:pt x="0" y="203"/>
                  </a:lnTo>
                  <a:lnTo>
                    <a:pt x="0" y="195"/>
                  </a:lnTo>
                  <a:lnTo>
                    <a:pt x="0" y="188"/>
                  </a:lnTo>
                  <a:lnTo>
                    <a:pt x="0" y="180"/>
                  </a:lnTo>
                  <a:lnTo>
                    <a:pt x="0" y="175"/>
                  </a:lnTo>
                  <a:lnTo>
                    <a:pt x="0" y="171"/>
                  </a:lnTo>
                  <a:lnTo>
                    <a:pt x="0" y="167"/>
                  </a:lnTo>
                  <a:lnTo>
                    <a:pt x="0" y="163"/>
                  </a:lnTo>
                  <a:lnTo>
                    <a:pt x="0" y="159"/>
                  </a:lnTo>
                  <a:lnTo>
                    <a:pt x="0" y="152"/>
                  </a:lnTo>
                  <a:lnTo>
                    <a:pt x="0" y="144"/>
                  </a:lnTo>
                  <a:lnTo>
                    <a:pt x="0" y="140"/>
                  </a:lnTo>
                  <a:lnTo>
                    <a:pt x="0" y="135"/>
                  </a:lnTo>
                  <a:lnTo>
                    <a:pt x="0" y="133"/>
                  </a:lnTo>
                  <a:lnTo>
                    <a:pt x="0" y="129"/>
                  </a:lnTo>
                  <a:lnTo>
                    <a:pt x="0" y="125"/>
                  </a:lnTo>
                  <a:lnTo>
                    <a:pt x="0" y="121"/>
                  </a:lnTo>
                  <a:lnTo>
                    <a:pt x="0" y="117"/>
                  </a:lnTo>
                  <a:lnTo>
                    <a:pt x="0" y="114"/>
                  </a:lnTo>
                  <a:lnTo>
                    <a:pt x="0" y="108"/>
                  </a:lnTo>
                  <a:lnTo>
                    <a:pt x="0" y="104"/>
                  </a:lnTo>
                  <a:lnTo>
                    <a:pt x="0" y="100"/>
                  </a:lnTo>
                  <a:lnTo>
                    <a:pt x="0" y="97"/>
                  </a:lnTo>
                  <a:lnTo>
                    <a:pt x="0" y="93"/>
                  </a:lnTo>
                  <a:lnTo>
                    <a:pt x="0" y="89"/>
                  </a:lnTo>
                  <a:lnTo>
                    <a:pt x="0" y="83"/>
                  </a:lnTo>
                  <a:lnTo>
                    <a:pt x="0" y="81"/>
                  </a:lnTo>
                  <a:lnTo>
                    <a:pt x="0" y="78"/>
                  </a:lnTo>
                  <a:lnTo>
                    <a:pt x="0" y="72"/>
                  </a:lnTo>
                  <a:lnTo>
                    <a:pt x="0" y="68"/>
                  </a:lnTo>
                  <a:lnTo>
                    <a:pt x="0" y="64"/>
                  </a:lnTo>
                  <a:lnTo>
                    <a:pt x="0" y="60"/>
                  </a:lnTo>
                  <a:lnTo>
                    <a:pt x="0" y="57"/>
                  </a:lnTo>
                  <a:lnTo>
                    <a:pt x="0" y="53"/>
                  </a:lnTo>
                  <a:lnTo>
                    <a:pt x="0" y="49"/>
                  </a:lnTo>
                  <a:lnTo>
                    <a:pt x="3" y="51"/>
                  </a:lnTo>
                  <a:lnTo>
                    <a:pt x="11" y="53"/>
                  </a:lnTo>
                  <a:lnTo>
                    <a:pt x="17" y="57"/>
                  </a:lnTo>
                  <a:lnTo>
                    <a:pt x="22" y="59"/>
                  </a:lnTo>
                  <a:lnTo>
                    <a:pt x="28" y="60"/>
                  </a:lnTo>
                  <a:lnTo>
                    <a:pt x="38" y="62"/>
                  </a:lnTo>
                  <a:lnTo>
                    <a:pt x="43" y="64"/>
                  </a:lnTo>
                  <a:lnTo>
                    <a:pt x="49" y="68"/>
                  </a:lnTo>
                  <a:lnTo>
                    <a:pt x="55" y="68"/>
                  </a:lnTo>
                  <a:lnTo>
                    <a:pt x="60" y="72"/>
                  </a:lnTo>
                  <a:lnTo>
                    <a:pt x="66" y="74"/>
                  </a:lnTo>
                  <a:lnTo>
                    <a:pt x="74" y="74"/>
                  </a:lnTo>
                  <a:lnTo>
                    <a:pt x="81" y="78"/>
                  </a:lnTo>
                  <a:lnTo>
                    <a:pt x="87" y="79"/>
                  </a:lnTo>
                  <a:lnTo>
                    <a:pt x="93" y="81"/>
                  </a:lnTo>
                  <a:lnTo>
                    <a:pt x="100" y="83"/>
                  </a:lnTo>
                  <a:lnTo>
                    <a:pt x="106" y="83"/>
                  </a:lnTo>
                  <a:lnTo>
                    <a:pt x="115" y="85"/>
                  </a:lnTo>
                  <a:lnTo>
                    <a:pt x="121" y="87"/>
                  </a:lnTo>
                  <a:lnTo>
                    <a:pt x="127" y="89"/>
                  </a:lnTo>
                  <a:lnTo>
                    <a:pt x="134" y="89"/>
                  </a:lnTo>
                  <a:lnTo>
                    <a:pt x="140" y="89"/>
                  </a:lnTo>
                  <a:lnTo>
                    <a:pt x="148" y="89"/>
                  </a:lnTo>
                  <a:lnTo>
                    <a:pt x="155" y="91"/>
                  </a:lnTo>
                  <a:lnTo>
                    <a:pt x="161" y="91"/>
                  </a:lnTo>
                  <a:lnTo>
                    <a:pt x="169" y="93"/>
                  </a:lnTo>
                  <a:lnTo>
                    <a:pt x="176" y="93"/>
                  </a:lnTo>
                  <a:lnTo>
                    <a:pt x="184" y="95"/>
                  </a:lnTo>
                  <a:lnTo>
                    <a:pt x="190" y="95"/>
                  </a:lnTo>
                  <a:lnTo>
                    <a:pt x="197" y="95"/>
                  </a:lnTo>
                  <a:lnTo>
                    <a:pt x="205" y="95"/>
                  </a:lnTo>
                  <a:lnTo>
                    <a:pt x="211" y="97"/>
                  </a:lnTo>
                  <a:lnTo>
                    <a:pt x="216" y="95"/>
                  </a:lnTo>
                  <a:lnTo>
                    <a:pt x="222" y="95"/>
                  </a:lnTo>
                  <a:lnTo>
                    <a:pt x="226" y="95"/>
                  </a:lnTo>
                  <a:lnTo>
                    <a:pt x="231" y="95"/>
                  </a:lnTo>
                  <a:lnTo>
                    <a:pt x="237" y="95"/>
                  </a:lnTo>
                  <a:lnTo>
                    <a:pt x="243" y="95"/>
                  </a:lnTo>
                  <a:lnTo>
                    <a:pt x="247" y="93"/>
                  </a:lnTo>
                  <a:lnTo>
                    <a:pt x="252" y="93"/>
                  </a:lnTo>
                  <a:lnTo>
                    <a:pt x="256" y="93"/>
                  </a:lnTo>
                  <a:lnTo>
                    <a:pt x="262" y="91"/>
                  </a:lnTo>
                  <a:lnTo>
                    <a:pt x="268" y="91"/>
                  </a:lnTo>
                  <a:lnTo>
                    <a:pt x="273" y="89"/>
                  </a:lnTo>
                  <a:lnTo>
                    <a:pt x="277" y="89"/>
                  </a:lnTo>
                  <a:lnTo>
                    <a:pt x="283" y="89"/>
                  </a:lnTo>
                  <a:lnTo>
                    <a:pt x="288" y="89"/>
                  </a:lnTo>
                  <a:lnTo>
                    <a:pt x="294" y="89"/>
                  </a:lnTo>
                  <a:lnTo>
                    <a:pt x="298" y="87"/>
                  </a:lnTo>
                  <a:lnTo>
                    <a:pt x="302" y="87"/>
                  </a:lnTo>
                  <a:lnTo>
                    <a:pt x="307" y="85"/>
                  </a:lnTo>
                  <a:lnTo>
                    <a:pt x="313" y="83"/>
                  </a:lnTo>
                  <a:lnTo>
                    <a:pt x="317" y="83"/>
                  </a:lnTo>
                  <a:lnTo>
                    <a:pt x="323" y="83"/>
                  </a:lnTo>
                  <a:lnTo>
                    <a:pt x="326" y="81"/>
                  </a:lnTo>
                  <a:lnTo>
                    <a:pt x="332" y="79"/>
                  </a:lnTo>
                  <a:lnTo>
                    <a:pt x="336" y="78"/>
                  </a:lnTo>
                  <a:lnTo>
                    <a:pt x="342" y="78"/>
                  </a:lnTo>
                  <a:lnTo>
                    <a:pt x="345" y="74"/>
                  </a:lnTo>
                  <a:lnTo>
                    <a:pt x="351" y="74"/>
                  </a:lnTo>
                  <a:lnTo>
                    <a:pt x="357" y="74"/>
                  </a:lnTo>
                  <a:lnTo>
                    <a:pt x="363" y="72"/>
                  </a:lnTo>
                  <a:lnTo>
                    <a:pt x="366" y="70"/>
                  </a:lnTo>
                  <a:lnTo>
                    <a:pt x="372" y="70"/>
                  </a:lnTo>
                  <a:lnTo>
                    <a:pt x="376" y="68"/>
                  </a:lnTo>
                  <a:lnTo>
                    <a:pt x="380" y="66"/>
                  </a:lnTo>
                  <a:lnTo>
                    <a:pt x="383" y="64"/>
                  </a:lnTo>
                  <a:lnTo>
                    <a:pt x="389" y="62"/>
                  </a:lnTo>
                  <a:lnTo>
                    <a:pt x="393" y="60"/>
                  </a:lnTo>
                  <a:lnTo>
                    <a:pt x="399" y="59"/>
                  </a:lnTo>
                  <a:lnTo>
                    <a:pt x="403" y="57"/>
                  </a:lnTo>
                  <a:lnTo>
                    <a:pt x="406" y="57"/>
                  </a:lnTo>
                  <a:lnTo>
                    <a:pt x="412" y="53"/>
                  </a:lnTo>
                  <a:lnTo>
                    <a:pt x="416" y="51"/>
                  </a:lnTo>
                  <a:lnTo>
                    <a:pt x="420" y="51"/>
                  </a:lnTo>
                  <a:lnTo>
                    <a:pt x="425" y="47"/>
                  </a:lnTo>
                  <a:lnTo>
                    <a:pt x="429" y="45"/>
                  </a:lnTo>
                  <a:lnTo>
                    <a:pt x="433" y="43"/>
                  </a:lnTo>
                  <a:lnTo>
                    <a:pt x="439" y="41"/>
                  </a:lnTo>
                  <a:lnTo>
                    <a:pt x="444" y="40"/>
                  </a:lnTo>
                  <a:lnTo>
                    <a:pt x="446" y="38"/>
                  </a:lnTo>
                  <a:lnTo>
                    <a:pt x="452" y="36"/>
                  </a:lnTo>
                  <a:lnTo>
                    <a:pt x="456" y="32"/>
                  </a:lnTo>
                  <a:lnTo>
                    <a:pt x="460" y="28"/>
                  </a:lnTo>
                  <a:lnTo>
                    <a:pt x="463" y="26"/>
                  </a:lnTo>
                  <a:lnTo>
                    <a:pt x="469" y="24"/>
                  </a:lnTo>
                  <a:lnTo>
                    <a:pt x="473" y="22"/>
                  </a:lnTo>
                  <a:lnTo>
                    <a:pt x="479" y="21"/>
                  </a:lnTo>
                  <a:lnTo>
                    <a:pt x="480" y="17"/>
                  </a:lnTo>
                  <a:lnTo>
                    <a:pt x="486" y="15"/>
                  </a:lnTo>
                  <a:lnTo>
                    <a:pt x="490" y="11"/>
                  </a:lnTo>
                  <a:lnTo>
                    <a:pt x="494" y="11"/>
                  </a:lnTo>
                  <a:lnTo>
                    <a:pt x="498" y="7"/>
                  </a:lnTo>
                  <a:lnTo>
                    <a:pt x="501" y="5"/>
                  </a:lnTo>
                  <a:lnTo>
                    <a:pt x="505" y="2"/>
                  </a:lnTo>
                  <a:lnTo>
                    <a:pt x="509" y="0"/>
                  </a:lnTo>
                  <a:lnTo>
                    <a:pt x="515" y="5"/>
                  </a:lnTo>
                  <a:lnTo>
                    <a:pt x="518" y="9"/>
                  </a:lnTo>
                  <a:lnTo>
                    <a:pt x="524" y="13"/>
                  </a:lnTo>
                  <a:lnTo>
                    <a:pt x="532" y="17"/>
                  </a:lnTo>
                  <a:lnTo>
                    <a:pt x="537" y="22"/>
                  </a:lnTo>
                  <a:lnTo>
                    <a:pt x="543" y="28"/>
                  </a:lnTo>
                  <a:lnTo>
                    <a:pt x="549" y="34"/>
                  </a:lnTo>
                  <a:lnTo>
                    <a:pt x="555" y="40"/>
                  </a:lnTo>
                  <a:lnTo>
                    <a:pt x="564" y="45"/>
                  </a:lnTo>
                  <a:lnTo>
                    <a:pt x="570" y="51"/>
                  </a:lnTo>
                  <a:lnTo>
                    <a:pt x="575" y="57"/>
                  </a:lnTo>
                  <a:lnTo>
                    <a:pt x="583" y="62"/>
                  </a:lnTo>
                  <a:lnTo>
                    <a:pt x="589" y="66"/>
                  </a:lnTo>
                  <a:lnTo>
                    <a:pt x="596" y="72"/>
                  </a:lnTo>
                  <a:lnTo>
                    <a:pt x="604" y="78"/>
                  </a:lnTo>
                  <a:lnTo>
                    <a:pt x="610" y="83"/>
                  </a:lnTo>
                  <a:lnTo>
                    <a:pt x="604" y="89"/>
                  </a:lnTo>
                  <a:lnTo>
                    <a:pt x="596" y="97"/>
                  </a:lnTo>
                  <a:lnTo>
                    <a:pt x="591" y="102"/>
                  </a:lnTo>
                  <a:lnTo>
                    <a:pt x="583" y="106"/>
                  </a:lnTo>
                  <a:lnTo>
                    <a:pt x="577" y="112"/>
                  </a:lnTo>
                  <a:lnTo>
                    <a:pt x="570" y="117"/>
                  </a:lnTo>
                  <a:lnTo>
                    <a:pt x="564" y="123"/>
                  </a:lnTo>
                  <a:lnTo>
                    <a:pt x="558" y="129"/>
                  </a:lnTo>
                  <a:lnTo>
                    <a:pt x="549" y="135"/>
                  </a:lnTo>
                  <a:lnTo>
                    <a:pt x="543" y="140"/>
                  </a:lnTo>
                  <a:lnTo>
                    <a:pt x="537" y="144"/>
                  </a:lnTo>
                  <a:lnTo>
                    <a:pt x="530" y="150"/>
                  </a:lnTo>
                  <a:lnTo>
                    <a:pt x="522" y="154"/>
                  </a:lnTo>
                  <a:lnTo>
                    <a:pt x="515" y="161"/>
                  </a:lnTo>
                  <a:lnTo>
                    <a:pt x="509" y="165"/>
                  </a:lnTo>
                  <a:lnTo>
                    <a:pt x="501" y="171"/>
                  </a:lnTo>
                  <a:lnTo>
                    <a:pt x="494" y="175"/>
                  </a:lnTo>
                  <a:lnTo>
                    <a:pt x="486" y="178"/>
                  </a:lnTo>
                  <a:lnTo>
                    <a:pt x="480" y="182"/>
                  </a:lnTo>
                  <a:lnTo>
                    <a:pt x="471" y="188"/>
                  </a:lnTo>
                  <a:lnTo>
                    <a:pt x="463" y="192"/>
                  </a:lnTo>
                  <a:lnTo>
                    <a:pt x="456" y="195"/>
                  </a:lnTo>
                  <a:lnTo>
                    <a:pt x="446" y="201"/>
                  </a:lnTo>
                  <a:lnTo>
                    <a:pt x="441" y="207"/>
                  </a:lnTo>
                  <a:lnTo>
                    <a:pt x="431" y="209"/>
                  </a:lnTo>
                  <a:lnTo>
                    <a:pt x="425" y="213"/>
                  </a:lnTo>
                  <a:lnTo>
                    <a:pt x="416" y="216"/>
                  </a:lnTo>
                  <a:lnTo>
                    <a:pt x="408" y="220"/>
                  </a:lnTo>
                  <a:lnTo>
                    <a:pt x="401" y="226"/>
                  </a:lnTo>
                  <a:lnTo>
                    <a:pt x="391" y="228"/>
                  </a:lnTo>
                  <a:lnTo>
                    <a:pt x="385" y="232"/>
                  </a:lnTo>
                  <a:lnTo>
                    <a:pt x="378" y="235"/>
                  </a:lnTo>
                  <a:lnTo>
                    <a:pt x="368" y="239"/>
                  </a:lnTo>
                  <a:lnTo>
                    <a:pt x="361" y="241"/>
                  </a:lnTo>
                  <a:lnTo>
                    <a:pt x="351" y="245"/>
                  </a:lnTo>
                  <a:lnTo>
                    <a:pt x="344" y="249"/>
                  </a:lnTo>
                  <a:lnTo>
                    <a:pt x="334" y="251"/>
                  </a:lnTo>
                  <a:lnTo>
                    <a:pt x="326" y="252"/>
                  </a:lnTo>
                  <a:lnTo>
                    <a:pt x="317" y="256"/>
                  </a:lnTo>
                  <a:lnTo>
                    <a:pt x="309" y="258"/>
                  </a:lnTo>
                  <a:lnTo>
                    <a:pt x="300" y="262"/>
                  </a:lnTo>
                  <a:lnTo>
                    <a:pt x="292" y="264"/>
                  </a:lnTo>
                  <a:lnTo>
                    <a:pt x="283" y="266"/>
                  </a:lnTo>
                  <a:lnTo>
                    <a:pt x="273" y="270"/>
                  </a:lnTo>
                  <a:lnTo>
                    <a:pt x="264" y="270"/>
                  </a:lnTo>
                  <a:lnTo>
                    <a:pt x="256" y="273"/>
                  </a:lnTo>
                  <a:lnTo>
                    <a:pt x="249" y="275"/>
                  </a:lnTo>
                  <a:lnTo>
                    <a:pt x="239" y="279"/>
                  </a:lnTo>
                  <a:lnTo>
                    <a:pt x="230" y="279"/>
                  </a:lnTo>
                  <a:lnTo>
                    <a:pt x="222" y="281"/>
                  </a:lnTo>
                  <a:lnTo>
                    <a:pt x="211" y="281"/>
                  </a:lnTo>
                  <a:lnTo>
                    <a:pt x="203" y="283"/>
                  </a:lnTo>
                  <a:lnTo>
                    <a:pt x="192" y="285"/>
                  </a:lnTo>
                  <a:lnTo>
                    <a:pt x="184" y="287"/>
                  </a:lnTo>
                  <a:lnTo>
                    <a:pt x="174" y="287"/>
                  </a:lnTo>
                  <a:lnTo>
                    <a:pt x="167" y="289"/>
                  </a:lnTo>
                  <a:lnTo>
                    <a:pt x="157" y="289"/>
                  </a:lnTo>
                  <a:lnTo>
                    <a:pt x="146" y="290"/>
                  </a:lnTo>
                  <a:lnTo>
                    <a:pt x="138" y="290"/>
                  </a:lnTo>
                  <a:lnTo>
                    <a:pt x="129" y="292"/>
                  </a:lnTo>
                  <a:lnTo>
                    <a:pt x="119" y="292"/>
                  </a:lnTo>
                  <a:lnTo>
                    <a:pt x="110" y="292"/>
                  </a:lnTo>
                  <a:lnTo>
                    <a:pt x="100" y="292"/>
                  </a:lnTo>
                  <a:lnTo>
                    <a:pt x="91" y="292"/>
                  </a:lnTo>
                  <a:lnTo>
                    <a:pt x="91" y="292"/>
                  </a:lnTo>
                  <a:close/>
                </a:path>
              </a:pathLst>
            </a:custGeom>
            <a:grpFill/>
            <a:ln w="9525">
              <a:noFill/>
              <a:round/>
              <a:headEnd/>
              <a:tailEnd/>
            </a:ln>
          </p:spPr>
          <p:txBody>
            <a:bodyPr/>
            <a:lstStyle/>
            <a:p>
              <a:endParaRPr lang="en-US" sz="1200" dirty="0">
                <a:latin typeface="+mn-lt"/>
              </a:endParaRPr>
            </a:p>
          </p:txBody>
        </p:sp>
        <p:sp>
          <p:nvSpPr>
            <p:cNvPr id="19" name="Freeform 57"/>
            <p:cNvSpPr>
              <a:spLocks/>
            </p:cNvSpPr>
            <p:nvPr/>
          </p:nvSpPr>
          <p:spPr bwMode="gray">
            <a:xfrm>
              <a:off x="4060" y="2733"/>
              <a:ext cx="314" cy="674"/>
            </a:xfrm>
            <a:custGeom>
              <a:avLst/>
              <a:gdLst/>
              <a:ahLst/>
              <a:cxnLst>
                <a:cxn ang="0">
                  <a:pos x="630" y="1129"/>
                </a:cxn>
                <a:cxn ang="0">
                  <a:pos x="630" y="1154"/>
                </a:cxn>
                <a:cxn ang="0">
                  <a:pos x="630" y="1178"/>
                </a:cxn>
                <a:cxn ang="0">
                  <a:pos x="630" y="1201"/>
                </a:cxn>
                <a:cxn ang="0">
                  <a:pos x="630" y="1232"/>
                </a:cxn>
                <a:cxn ang="0">
                  <a:pos x="630" y="1272"/>
                </a:cxn>
                <a:cxn ang="0">
                  <a:pos x="630" y="1313"/>
                </a:cxn>
                <a:cxn ang="0">
                  <a:pos x="612" y="1346"/>
                </a:cxn>
                <a:cxn ang="0">
                  <a:pos x="514" y="1325"/>
                </a:cxn>
                <a:cxn ang="0">
                  <a:pos x="424" y="1293"/>
                </a:cxn>
                <a:cxn ang="0">
                  <a:pos x="339" y="1249"/>
                </a:cxn>
                <a:cxn ang="0">
                  <a:pos x="261" y="1196"/>
                </a:cxn>
                <a:cxn ang="0">
                  <a:pos x="190" y="1135"/>
                </a:cxn>
                <a:cxn ang="0">
                  <a:pos x="130" y="1064"/>
                </a:cxn>
                <a:cxn ang="0">
                  <a:pos x="80" y="988"/>
                </a:cxn>
                <a:cxn ang="0">
                  <a:pos x="40" y="903"/>
                </a:cxn>
                <a:cxn ang="0">
                  <a:pos x="16" y="814"/>
                </a:cxn>
                <a:cxn ang="0">
                  <a:pos x="0" y="720"/>
                </a:cxn>
                <a:cxn ang="0">
                  <a:pos x="0" y="623"/>
                </a:cxn>
                <a:cxn ang="0">
                  <a:pos x="16" y="532"/>
                </a:cxn>
                <a:cxn ang="0">
                  <a:pos x="40" y="443"/>
                </a:cxn>
                <a:cxn ang="0">
                  <a:pos x="80" y="357"/>
                </a:cxn>
                <a:cxn ang="0">
                  <a:pos x="130" y="279"/>
                </a:cxn>
                <a:cxn ang="0">
                  <a:pos x="190" y="211"/>
                </a:cxn>
                <a:cxn ang="0">
                  <a:pos x="261" y="146"/>
                </a:cxn>
                <a:cxn ang="0">
                  <a:pos x="339" y="95"/>
                </a:cxn>
                <a:cxn ang="0">
                  <a:pos x="424" y="53"/>
                </a:cxn>
                <a:cxn ang="0">
                  <a:pos x="514" y="21"/>
                </a:cxn>
                <a:cxn ang="0">
                  <a:pos x="612" y="2"/>
                </a:cxn>
                <a:cxn ang="0">
                  <a:pos x="630" y="36"/>
                </a:cxn>
                <a:cxn ang="0">
                  <a:pos x="630" y="63"/>
                </a:cxn>
                <a:cxn ang="0">
                  <a:pos x="630" y="87"/>
                </a:cxn>
                <a:cxn ang="0">
                  <a:pos x="630" y="112"/>
                </a:cxn>
                <a:cxn ang="0">
                  <a:pos x="630" y="139"/>
                </a:cxn>
                <a:cxn ang="0">
                  <a:pos x="630" y="163"/>
                </a:cxn>
                <a:cxn ang="0">
                  <a:pos x="630" y="192"/>
                </a:cxn>
                <a:cxn ang="0">
                  <a:pos x="630" y="219"/>
                </a:cxn>
                <a:cxn ang="0">
                  <a:pos x="630" y="247"/>
                </a:cxn>
                <a:cxn ang="0">
                  <a:pos x="622" y="274"/>
                </a:cxn>
                <a:cxn ang="0">
                  <a:pos x="574" y="298"/>
                </a:cxn>
                <a:cxn ang="0">
                  <a:pos x="533" y="325"/>
                </a:cxn>
                <a:cxn ang="0">
                  <a:pos x="495" y="357"/>
                </a:cxn>
                <a:cxn ang="0">
                  <a:pos x="460" y="393"/>
                </a:cxn>
                <a:cxn ang="0">
                  <a:pos x="432" y="433"/>
                </a:cxn>
                <a:cxn ang="0">
                  <a:pos x="403" y="473"/>
                </a:cxn>
                <a:cxn ang="0">
                  <a:pos x="382" y="517"/>
                </a:cxn>
                <a:cxn ang="0">
                  <a:pos x="365" y="564"/>
                </a:cxn>
                <a:cxn ang="0">
                  <a:pos x="354" y="614"/>
                </a:cxn>
                <a:cxn ang="0">
                  <a:pos x="348" y="663"/>
                </a:cxn>
                <a:cxn ang="0">
                  <a:pos x="348" y="715"/>
                </a:cxn>
                <a:cxn ang="0">
                  <a:pos x="354" y="764"/>
                </a:cxn>
                <a:cxn ang="0">
                  <a:pos x="365" y="814"/>
                </a:cxn>
                <a:cxn ang="0">
                  <a:pos x="382" y="861"/>
                </a:cxn>
                <a:cxn ang="0">
                  <a:pos x="403" y="905"/>
                </a:cxn>
                <a:cxn ang="0">
                  <a:pos x="432" y="948"/>
                </a:cxn>
                <a:cxn ang="0">
                  <a:pos x="460" y="987"/>
                </a:cxn>
                <a:cxn ang="0">
                  <a:pos x="495" y="1021"/>
                </a:cxn>
                <a:cxn ang="0">
                  <a:pos x="533" y="1053"/>
                </a:cxn>
                <a:cxn ang="0">
                  <a:pos x="574" y="1082"/>
                </a:cxn>
                <a:cxn ang="0">
                  <a:pos x="622" y="1106"/>
                </a:cxn>
              </a:cxnLst>
              <a:rect l="0" t="0" r="r" b="b"/>
              <a:pathLst>
                <a:path w="630" h="1348">
                  <a:moveTo>
                    <a:pt x="630" y="1110"/>
                  </a:moveTo>
                  <a:lnTo>
                    <a:pt x="630" y="1114"/>
                  </a:lnTo>
                  <a:lnTo>
                    <a:pt x="630" y="1118"/>
                  </a:lnTo>
                  <a:lnTo>
                    <a:pt x="630" y="1121"/>
                  </a:lnTo>
                  <a:lnTo>
                    <a:pt x="630" y="1125"/>
                  </a:lnTo>
                  <a:lnTo>
                    <a:pt x="630" y="1129"/>
                  </a:lnTo>
                  <a:lnTo>
                    <a:pt x="630" y="1133"/>
                  </a:lnTo>
                  <a:lnTo>
                    <a:pt x="630" y="1139"/>
                  </a:lnTo>
                  <a:lnTo>
                    <a:pt x="630" y="1142"/>
                  </a:lnTo>
                  <a:lnTo>
                    <a:pt x="630" y="1144"/>
                  </a:lnTo>
                  <a:lnTo>
                    <a:pt x="630" y="1150"/>
                  </a:lnTo>
                  <a:lnTo>
                    <a:pt x="630" y="1154"/>
                  </a:lnTo>
                  <a:lnTo>
                    <a:pt x="630" y="1158"/>
                  </a:lnTo>
                  <a:lnTo>
                    <a:pt x="630" y="1161"/>
                  </a:lnTo>
                  <a:lnTo>
                    <a:pt x="630" y="1165"/>
                  </a:lnTo>
                  <a:lnTo>
                    <a:pt x="630" y="1169"/>
                  </a:lnTo>
                  <a:lnTo>
                    <a:pt x="630" y="1175"/>
                  </a:lnTo>
                  <a:lnTo>
                    <a:pt x="630" y="1178"/>
                  </a:lnTo>
                  <a:lnTo>
                    <a:pt x="630" y="1182"/>
                  </a:lnTo>
                  <a:lnTo>
                    <a:pt x="630" y="1186"/>
                  </a:lnTo>
                  <a:lnTo>
                    <a:pt x="630" y="1190"/>
                  </a:lnTo>
                  <a:lnTo>
                    <a:pt x="630" y="1194"/>
                  </a:lnTo>
                  <a:lnTo>
                    <a:pt x="630" y="1196"/>
                  </a:lnTo>
                  <a:lnTo>
                    <a:pt x="630" y="1201"/>
                  </a:lnTo>
                  <a:lnTo>
                    <a:pt x="630" y="1205"/>
                  </a:lnTo>
                  <a:lnTo>
                    <a:pt x="630" y="1213"/>
                  </a:lnTo>
                  <a:lnTo>
                    <a:pt x="630" y="1220"/>
                  </a:lnTo>
                  <a:lnTo>
                    <a:pt x="630" y="1224"/>
                  </a:lnTo>
                  <a:lnTo>
                    <a:pt x="630" y="1228"/>
                  </a:lnTo>
                  <a:lnTo>
                    <a:pt x="630" y="1232"/>
                  </a:lnTo>
                  <a:lnTo>
                    <a:pt x="630" y="1236"/>
                  </a:lnTo>
                  <a:lnTo>
                    <a:pt x="630" y="1241"/>
                  </a:lnTo>
                  <a:lnTo>
                    <a:pt x="630" y="1249"/>
                  </a:lnTo>
                  <a:lnTo>
                    <a:pt x="630" y="1256"/>
                  </a:lnTo>
                  <a:lnTo>
                    <a:pt x="630" y="1264"/>
                  </a:lnTo>
                  <a:lnTo>
                    <a:pt x="630" y="1272"/>
                  </a:lnTo>
                  <a:lnTo>
                    <a:pt x="630" y="1279"/>
                  </a:lnTo>
                  <a:lnTo>
                    <a:pt x="630" y="1287"/>
                  </a:lnTo>
                  <a:lnTo>
                    <a:pt x="630" y="1293"/>
                  </a:lnTo>
                  <a:lnTo>
                    <a:pt x="630" y="1300"/>
                  </a:lnTo>
                  <a:lnTo>
                    <a:pt x="630" y="1308"/>
                  </a:lnTo>
                  <a:lnTo>
                    <a:pt x="630" y="1313"/>
                  </a:lnTo>
                  <a:lnTo>
                    <a:pt x="630" y="1321"/>
                  </a:lnTo>
                  <a:lnTo>
                    <a:pt x="630" y="1327"/>
                  </a:lnTo>
                  <a:lnTo>
                    <a:pt x="630" y="1334"/>
                  </a:lnTo>
                  <a:lnTo>
                    <a:pt x="630" y="1342"/>
                  </a:lnTo>
                  <a:lnTo>
                    <a:pt x="630" y="1348"/>
                  </a:lnTo>
                  <a:lnTo>
                    <a:pt x="612" y="1346"/>
                  </a:lnTo>
                  <a:lnTo>
                    <a:pt x="595" y="1344"/>
                  </a:lnTo>
                  <a:lnTo>
                    <a:pt x="578" y="1340"/>
                  </a:lnTo>
                  <a:lnTo>
                    <a:pt x="563" y="1336"/>
                  </a:lnTo>
                  <a:lnTo>
                    <a:pt x="546" y="1331"/>
                  </a:lnTo>
                  <a:lnTo>
                    <a:pt x="529" y="1329"/>
                  </a:lnTo>
                  <a:lnTo>
                    <a:pt x="514" y="1325"/>
                  </a:lnTo>
                  <a:lnTo>
                    <a:pt x="498" y="1319"/>
                  </a:lnTo>
                  <a:lnTo>
                    <a:pt x="483" y="1313"/>
                  </a:lnTo>
                  <a:lnTo>
                    <a:pt x="468" y="1310"/>
                  </a:lnTo>
                  <a:lnTo>
                    <a:pt x="453" y="1304"/>
                  </a:lnTo>
                  <a:lnTo>
                    <a:pt x="438" y="1298"/>
                  </a:lnTo>
                  <a:lnTo>
                    <a:pt x="424" y="1293"/>
                  </a:lnTo>
                  <a:lnTo>
                    <a:pt x="409" y="1287"/>
                  </a:lnTo>
                  <a:lnTo>
                    <a:pt x="394" y="1279"/>
                  </a:lnTo>
                  <a:lnTo>
                    <a:pt x="381" y="1274"/>
                  </a:lnTo>
                  <a:lnTo>
                    <a:pt x="365" y="1266"/>
                  </a:lnTo>
                  <a:lnTo>
                    <a:pt x="352" y="1256"/>
                  </a:lnTo>
                  <a:lnTo>
                    <a:pt x="339" y="1249"/>
                  </a:lnTo>
                  <a:lnTo>
                    <a:pt x="325" y="1241"/>
                  </a:lnTo>
                  <a:lnTo>
                    <a:pt x="312" y="1232"/>
                  </a:lnTo>
                  <a:lnTo>
                    <a:pt x="299" y="1224"/>
                  </a:lnTo>
                  <a:lnTo>
                    <a:pt x="285" y="1213"/>
                  </a:lnTo>
                  <a:lnTo>
                    <a:pt x="274" y="1205"/>
                  </a:lnTo>
                  <a:lnTo>
                    <a:pt x="261" y="1196"/>
                  </a:lnTo>
                  <a:lnTo>
                    <a:pt x="247" y="1186"/>
                  </a:lnTo>
                  <a:lnTo>
                    <a:pt x="236" y="1175"/>
                  </a:lnTo>
                  <a:lnTo>
                    <a:pt x="225" y="1167"/>
                  </a:lnTo>
                  <a:lnTo>
                    <a:pt x="213" y="1156"/>
                  </a:lnTo>
                  <a:lnTo>
                    <a:pt x="202" y="1144"/>
                  </a:lnTo>
                  <a:lnTo>
                    <a:pt x="190" y="1135"/>
                  </a:lnTo>
                  <a:lnTo>
                    <a:pt x="181" y="1123"/>
                  </a:lnTo>
                  <a:lnTo>
                    <a:pt x="170" y="1112"/>
                  </a:lnTo>
                  <a:lnTo>
                    <a:pt x="160" y="1101"/>
                  </a:lnTo>
                  <a:lnTo>
                    <a:pt x="151" y="1087"/>
                  </a:lnTo>
                  <a:lnTo>
                    <a:pt x="139" y="1078"/>
                  </a:lnTo>
                  <a:lnTo>
                    <a:pt x="130" y="1064"/>
                  </a:lnTo>
                  <a:lnTo>
                    <a:pt x="120" y="1051"/>
                  </a:lnTo>
                  <a:lnTo>
                    <a:pt x="113" y="1040"/>
                  </a:lnTo>
                  <a:lnTo>
                    <a:pt x="105" y="1026"/>
                  </a:lnTo>
                  <a:lnTo>
                    <a:pt x="97" y="1011"/>
                  </a:lnTo>
                  <a:lnTo>
                    <a:pt x="88" y="1000"/>
                  </a:lnTo>
                  <a:lnTo>
                    <a:pt x="80" y="988"/>
                  </a:lnTo>
                  <a:lnTo>
                    <a:pt x="73" y="975"/>
                  </a:lnTo>
                  <a:lnTo>
                    <a:pt x="67" y="960"/>
                  </a:lnTo>
                  <a:lnTo>
                    <a:pt x="61" y="947"/>
                  </a:lnTo>
                  <a:lnTo>
                    <a:pt x="52" y="931"/>
                  </a:lnTo>
                  <a:lnTo>
                    <a:pt x="48" y="918"/>
                  </a:lnTo>
                  <a:lnTo>
                    <a:pt x="40" y="903"/>
                  </a:lnTo>
                  <a:lnTo>
                    <a:pt x="36" y="888"/>
                  </a:lnTo>
                  <a:lnTo>
                    <a:pt x="31" y="874"/>
                  </a:lnTo>
                  <a:lnTo>
                    <a:pt x="27" y="859"/>
                  </a:lnTo>
                  <a:lnTo>
                    <a:pt x="21" y="844"/>
                  </a:lnTo>
                  <a:lnTo>
                    <a:pt x="17" y="831"/>
                  </a:lnTo>
                  <a:lnTo>
                    <a:pt x="16" y="814"/>
                  </a:lnTo>
                  <a:lnTo>
                    <a:pt x="12" y="798"/>
                  </a:lnTo>
                  <a:lnTo>
                    <a:pt x="8" y="783"/>
                  </a:lnTo>
                  <a:lnTo>
                    <a:pt x="6" y="768"/>
                  </a:lnTo>
                  <a:lnTo>
                    <a:pt x="4" y="753"/>
                  </a:lnTo>
                  <a:lnTo>
                    <a:pt x="2" y="737"/>
                  </a:lnTo>
                  <a:lnTo>
                    <a:pt x="0" y="720"/>
                  </a:lnTo>
                  <a:lnTo>
                    <a:pt x="0" y="707"/>
                  </a:lnTo>
                  <a:lnTo>
                    <a:pt x="0" y="690"/>
                  </a:lnTo>
                  <a:lnTo>
                    <a:pt x="0" y="675"/>
                  </a:lnTo>
                  <a:lnTo>
                    <a:pt x="0" y="656"/>
                  </a:lnTo>
                  <a:lnTo>
                    <a:pt x="0" y="641"/>
                  </a:lnTo>
                  <a:lnTo>
                    <a:pt x="0" y="623"/>
                  </a:lnTo>
                  <a:lnTo>
                    <a:pt x="2" y="610"/>
                  </a:lnTo>
                  <a:lnTo>
                    <a:pt x="4" y="593"/>
                  </a:lnTo>
                  <a:lnTo>
                    <a:pt x="6" y="578"/>
                  </a:lnTo>
                  <a:lnTo>
                    <a:pt x="8" y="563"/>
                  </a:lnTo>
                  <a:lnTo>
                    <a:pt x="12" y="547"/>
                  </a:lnTo>
                  <a:lnTo>
                    <a:pt x="16" y="532"/>
                  </a:lnTo>
                  <a:lnTo>
                    <a:pt x="17" y="515"/>
                  </a:lnTo>
                  <a:lnTo>
                    <a:pt x="21" y="500"/>
                  </a:lnTo>
                  <a:lnTo>
                    <a:pt x="27" y="485"/>
                  </a:lnTo>
                  <a:lnTo>
                    <a:pt x="31" y="471"/>
                  </a:lnTo>
                  <a:lnTo>
                    <a:pt x="36" y="456"/>
                  </a:lnTo>
                  <a:lnTo>
                    <a:pt x="40" y="443"/>
                  </a:lnTo>
                  <a:lnTo>
                    <a:pt x="48" y="428"/>
                  </a:lnTo>
                  <a:lnTo>
                    <a:pt x="52" y="414"/>
                  </a:lnTo>
                  <a:lnTo>
                    <a:pt x="61" y="399"/>
                  </a:lnTo>
                  <a:lnTo>
                    <a:pt x="67" y="386"/>
                  </a:lnTo>
                  <a:lnTo>
                    <a:pt x="73" y="373"/>
                  </a:lnTo>
                  <a:lnTo>
                    <a:pt x="80" y="357"/>
                  </a:lnTo>
                  <a:lnTo>
                    <a:pt x="88" y="344"/>
                  </a:lnTo>
                  <a:lnTo>
                    <a:pt x="97" y="331"/>
                  </a:lnTo>
                  <a:lnTo>
                    <a:pt x="105" y="319"/>
                  </a:lnTo>
                  <a:lnTo>
                    <a:pt x="113" y="304"/>
                  </a:lnTo>
                  <a:lnTo>
                    <a:pt x="120" y="293"/>
                  </a:lnTo>
                  <a:lnTo>
                    <a:pt x="130" y="279"/>
                  </a:lnTo>
                  <a:lnTo>
                    <a:pt x="139" y="268"/>
                  </a:lnTo>
                  <a:lnTo>
                    <a:pt x="151" y="257"/>
                  </a:lnTo>
                  <a:lnTo>
                    <a:pt x="160" y="245"/>
                  </a:lnTo>
                  <a:lnTo>
                    <a:pt x="170" y="232"/>
                  </a:lnTo>
                  <a:lnTo>
                    <a:pt x="181" y="222"/>
                  </a:lnTo>
                  <a:lnTo>
                    <a:pt x="190" y="211"/>
                  </a:lnTo>
                  <a:lnTo>
                    <a:pt x="202" y="198"/>
                  </a:lnTo>
                  <a:lnTo>
                    <a:pt x="213" y="188"/>
                  </a:lnTo>
                  <a:lnTo>
                    <a:pt x="225" y="179"/>
                  </a:lnTo>
                  <a:lnTo>
                    <a:pt x="236" y="169"/>
                  </a:lnTo>
                  <a:lnTo>
                    <a:pt x="247" y="158"/>
                  </a:lnTo>
                  <a:lnTo>
                    <a:pt x="261" y="146"/>
                  </a:lnTo>
                  <a:lnTo>
                    <a:pt x="274" y="139"/>
                  </a:lnTo>
                  <a:lnTo>
                    <a:pt x="285" y="129"/>
                  </a:lnTo>
                  <a:lnTo>
                    <a:pt x="299" y="120"/>
                  </a:lnTo>
                  <a:lnTo>
                    <a:pt x="312" y="112"/>
                  </a:lnTo>
                  <a:lnTo>
                    <a:pt x="325" y="103"/>
                  </a:lnTo>
                  <a:lnTo>
                    <a:pt x="339" y="95"/>
                  </a:lnTo>
                  <a:lnTo>
                    <a:pt x="352" y="87"/>
                  </a:lnTo>
                  <a:lnTo>
                    <a:pt x="365" y="80"/>
                  </a:lnTo>
                  <a:lnTo>
                    <a:pt x="381" y="74"/>
                  </a:lnTo>
                  <a:lnTo>
                    <a:pt x="394" y="65"/>
                  </a:lnTo>
                  <a:lnTo>
                    <a:pt x="409" y="59"/>
                  </a:lnTo>
                  <a:lnTo>
                    <a:pt x="424" y="53"/>
                  </a:lnTo>
                  <a:lnTo>
                    <a:pt x="438" y="46"/>
                  </a:lnTo>
                  <a:lnTo>
                    <a:pt x="453" y="40"/>
                  </a:lnTo>
                  <a:lnTo>
                    <a:pt x="468" y="36"/>
                  </a:lnTo>
                  <a:lnTo>
                    <a:pt x="483" y="28"/>
                  </a:lnTo>
                  <a:lnTo>
                    <a:pt x="498" y="25"/>
                  </a:lnTo>
                  <a:lnTo>
                    <a:pt x="514" y="21"/>
                  </a:lnTo>
                  <a:lnTo>
                    <a:pt x="529" y="17"/>
                  </a:lnTo>
                  <a:lnTo>
                    <a:pt x="546" y="11"/>
                  </a:lnTo>
                  <a:lnTo>
                    <a:pt x="563" y="9"/>
                  </a:lnTo>
                  <a:lnTo>
                    <a:pt x="578" y="6"/>
                  </a:lnTo>
                  <a:lnTo>
                    <a:pt x="595" y="4"/>
                  </a:lnTo>
                  <a:lnTo>
                    <a:pt x="612" y="2"/>
                  </a:lnTo>
                  <a:lnTo>
                    <a:pt x="630" y="0"/>
                  </a:lnTo>
                  <a:lnTo>
                    <a:pt x="630" y="6"/>
                  </a:lnTo>
                  <a:lnTo>
                    <a:pt x="630" y="13"/>
                  </a:lnTo>
                  <a:lnTo>
                    <a:pt x="630" y="21"/>
                  </a:lnTo>
                  <a:lnTo>
                    <a:pt x="630" y="28"/>
                  </a:lnTo>
                  <a:lnTo>
                    <a:pt x="630" y="36"/>
                  </a:lnTo>
                  <a:lnTo>
                    <a:pt x="630" y="44"/>
                  </a:lnTo>
                  <a:lnTo>
                    <a:pt x="630" y="47"/>
                  </a:lnTo>
                  <a:lnTo>
                    <a:pt x="630" y="51"/>
                  </a:lnTo>
                  <a:lnTo>
                    <a:pt x="630" y="57"/>
                  </a:lnTo>
                  <a:lnTo>
                    <a:pt x="630" y="59"/>
                  </a:lnTo>
                  <a:lnTo>
                    <a:pt x="630" y="63"/>
                  </a:lnTo>
                  <a:lnTo>
                    <a:pt x="630" y="68"/>
                  </a:lnTo>
                  <a:lnTo>
                    <a:pt x="630" y="70"/>
                  </a:lnTo>
                  <a:lnTo>
                    <a:pt x="630" y="74"/>
                  </a:lnTo>
                  <a:lnTo>
                    <a:pt x="630" y="78"/>
                  </a:lnTo>
                  <a:lnTo>
                    <a:pt x="630" y="84"/>
                  </a:lnTo>
                  <a:lnTo>
                    <a:pt x="630" y="87"/>
                  </a:lnTo>
                  <a:lnTo>
                    <a:pt x="630" y="91"/>
                  </a:lnTo>
                  <a:lnTo>
                    <a:pt x="630" y="95"/>
                  </a:lnTo>
                  <a:lnTo>
                    <a:pt x="630" y="101"/>
                  </a:lnTo>
                  <a:lnTo>
                    <a:pt x="630" y="104"/>
                  </a:lnTo>
                  <a:lnTo>
                    <a:pt x="630" y="108"/>
                  </a:lnTo>
                  <a:lnTo>
                    <a:pt x="630" y="112"/>
                  </a:lnTo>
                  <a:lnTo>
                    <a:pt x="630" y="116"/>
                  </a:lnTo>
                  <a:lnTo>
                    <a:pt x="630" y="120"/>
                  </a:lnTo>
                  <a:lnTo>
                    <a:pt x="630" y="125"/>
                  </a:lnTo>
                  <a:lnTo>
                    <a:pt x="630" y="129"/>
                  </a:lnTo>
                  <a:lnTo>
                    <a:pt x="630" y="135"/>
                  </a:lnTo>
                  <a:lnTo>
                    <a:pt x="630" y="139"/>
                  </a:lnTo>
                  <a:lnTo>
                    <a:pt x="630" y="142"/>
                  </a:lnTo>
                  <a:lnTo>
                    <a:pt x="630" y="146"/>
                  </a:lnTo>
                  <a:lnTo>
                    <a:pt x="630" y="150"/>
                  </a:lnTo>
                  <a:lnTo>
                    <a:pt x="630" y="154"/>
                  </a:lnTo>
                  <a:lnTo>
                    <a:pt x="630" y="160"/>
                  </a:lnTo>
                  <a:lnTo>
                    <a:pt x="630" y="163"/>
                  </a:lnTo>
                  <a:lnTo>
                    <a:pt x="630" y="169"/>
                  </a:lnTo>
                  <a:lnTo>
                    <a:pt x="630" y="173"/>
                  </a:lnTo>
                  <a:lnTo>
                    <a:pt x="630" y="179"/>
                  </a:lnTo>
                  <a:lnTo>
                    <a:pt x="630" y="181"/>
                  </a:lnTo>
                  <a:lnTo>
                    <a:pt x="630" y="186"/>
                  </a:lnTo>
                  <a:lnTo>
                    <a:pt x="630" y="192"/>
                  </a:lnTo>
                  <a:lnTo>
                    <a:pt x="630" y="196"/>
                  </a:lnTo>
                  <a:lnTo>
                    <a:pt x="630" y="200"/>
                  </a:lnTo>
                  <a:lnTo>
                    <a:pt x="630" y="205"/>
                  </a:lnTo>
                  <a:lnTo>
                    <a:pt x="630" y="209"/>
                  </a:lnTo>
                  <a:lnTo>
                    <a:pt x="630" y="213"/>
                  </a:lnTo>
                  <a:lnTo>
                    <a:pt x="630" y="219"/>
                  </a:lnTo>
                  <a:lnTo>
                    <a:pt x="630" y="222"/>
                  </a:lnTo>
                  <a:lnTo>
                    <a:pt x="630" y="228"/>
                  </a:lnTo>
                  <a:lnTo>
                    <a:pt x="630" y="232"/>
                  </a:lnTo>
                  <a:lnTo>
                    <a:pt x="630" y="238"/>
                  </a:lnTo>
                  <a:lnTo>
                    <a:pt x="630" y="241"/>
                  </a:lnTo>
                  <a:lnTo>
                    <a:pt x="630" y="247"/>
                  </a:lnTo>
                  <a:lnTo>
                    <a:pt x="630" y="253"/>
                  </a:lnTo>
                  <a:lnTo>
                    <a:pt x="630" y="257"/>
                  </a:lnTo>
                  <a:lnTo>
                    <a:pt x="630" y="260"/>
                  </a:lnTo>
                  <a:lnTo>
                    <a:pt x="630" y="266"/>
                  </a:lnTo>
                  <a:lnTo>
                    <a:pt x="630" y="270"/>
                  </a:lnTo>
                  <a:lnTo>
                    <a:pt x="622" y="274"/>
                  </a:lnTo>
                  <a:lnTo>
                    <a:pt x="612" y="276"/>
                  </a:lnTo>
                  <a:lnTo>
                    <a:pt x="605" y="281"/>
                  </a:lnTo>
                  <a:lnTo>
                    <a:pt x="599" y="287"/>
                  </a:lnTo>
                  <a:lnTo>
                    <a:pt x="590" y="289"/>
                  </a:lnTo>
                  <a:lnTo>
                    <a:pt x="582" y="293"/>
                  </a:lnTo>
                  <a:lnTo>
                    <a:pt x="574" y="298"/>
                  </a:lnTo>
                  <a:lnTo>
                    <a:pt x="569" y="302"/>
                  </a:lnTo>
                  <a:lnTo>
                    <a:pt x="561" y="306"/>
                  </a:lnTo>
                  <a:lnTo>
                    <a:pt x="555" y="310"/>
                  </a:lnTo>
                  <a:lnTo>
                    <a:pt x="548" y="315"/>
                  </a:lnTo>
                  <a:lnTo>
                    <a:pt x="542" y="319"/>
                  </a:lnTo>
                  <a:lnTo>
                    <a:pt x="533" y="325"/>
                  </a:lnTo>
                  <a:lnTo>
                    <a:pt x="527" y="331"/>
                  </a:lnTo>
                  <a:lnTo>
                    <a:pt x="521" y="336"/>
                  </a:lnTo>
                  <a:lnTo>
                    <a:pt x="515" y="342"/>
                  </a:lnTo>
                  <a:lnTo>
                    <a:pt x="510" y="346"/>
                  </a:lnTo>
                  <a:lnTo>
                    <a:pt x="502" y="352"/>
                  </a:lnTo>
                  <a:lnTo>
                    <a:pt x="495" y="357"/>
                  </a:lnTo>
                  <a:lnTo>
                    <a:pt x="489" y="363"/>
                  </a:lnTo>
                  <a:lnTo>
                    <a:pt x="483" y="371"/>
                  </a:lnTo>
                  <a:lnTo>
                    <a:pt x="477" y="374"/>
                  </a:lnTo>
                  <a:lnTo>
                    <a:pt x="472" y="382"/>
                  </a:lnTo>
                  <a:lnTo>
                    <a:pt x="466" y="388"/>
                  </a:lnTo>
                  <a:lnTo>
                    <a:pt x="460" y="393"/>
                  </a:lnTo>
                  <a:lnTo>
                    <a:pt x="455" y="399"/>
                  </a:lnTo>
                  <a:lnTo>
                    <a:pt x="449" y="405"/>
                  </a:lnTo>
                  <a:lnTo>
                    <a:pt x="445" y="412"/>
                  </a:lnTo>
                  <a:lnTo>
                    <a:pt x="439" y="418"/>
                  </a:lnTo>
                  <a:lnTo>
                    <a:pt x="436" y="426"/>
                  </a:lnTo>
                  <a:lnTo>
                    <a:pt x="432" y="433"/>
                  </a:lnTo>
                  <a:lnTo>
                    <a:pt x="426" y="439"/>
                  </a:lnTo>
                  <a:lnTo>
                    <a:pt x="422" y="445"/>
                  </a:lnTo>
                  <a:lnTo>
                    <a:pt x="415" y="452"/>
                  </a:lnTo>
                  <a:lnTo>
                    <a:pt x="411" y="460"/>
                  </a:lnTo>
                  <a:lnTo>
                    <a:pt x="407" y="466"/>
                  </a:lnTo>
                  <a:lnTo>
                    <a:pt x="403" y="473"/>
                  </a:lnTo>
                  <a:lnTo>
                    <a:pt x="400" y="481"/>
                  </a:lnTo>
                  <a:lnTo>
                    <a:pt x="396" y="488"/>
                  </a:lnTo>
                  <a:lnTo>
                    <a:pt x="392" y="496"/>
                  </a:lnTo>
                  <a:lnTo>
                    <a:pt x="390" y="502"/>
                  </a:lnTo>
                  <a:lnTo>
                    <a:pt x="386" y="511"/>
                  </a:lnTo>
                  <a:lnTo>
                    <a:pt x="382" y="517"/>
                  </a:lnTo>
                  <a:lnTo>
                    <a:pt x="381" y="525"/>
                  </a:lnTo>
                  <a:lnTo>
                    <a:pt x="375" y="534"/>
                  </a:lnTo>
                  <a:lnTo>
                    <a:pt x="373" y="540"/>
                  </a:lnTo>
                  <a:lnTo>
                    <a:pt x="371" y="549"/>
                  </a:lnTo>
                  <a:lnTo>
                    <a:pt x="369" y="557"/>
                  </a:lnTo>
                  <a:lnTo>
                    <a:pt x="365" y="564"/>
                  </a:lnTo>
                  <a:lnTo>
                    <a:pt x="363" y="572"/>
                  </a:lnTo>
                  <a:lnTo>
                    <a:pt x="362" y="580"/>
                  </a:lnTo>
                  <a:lnTo>
                    <a:pt x="360" y="589"/>
                  </a:lnTo>
                  <a:lnTo>
                    <a:pt x="360" y="597"/>
                  </a:lnTo>
                  <a:lnTo>
                    <a:pt x="356" y="604"/>
                  </a:lnTo>
                  <a:lnTo>
                    <a:pt x="354" y="614"/>
                  </a:lnTo>
                  <a:lnTo>
                    <a:pt x="354" y="622"/>
                  </a:lnTo>
                  <a:lnTo>
                    <a:pt x="352" y="629"/>
                  </a:lnTo>
                  <a:lnTo>
                    <a:pt x="352" y="639"/>
                  </a:lnTo>
                  <a:lnTo>
                    <a:pt x="350" y="646"/>
                  </a:lnTo>
                  <a:lnTo>
                    <a:pt x="350" y="656"/>
                  </a:lnTo>
                  <a:lnTo>
                    <a:pt x="348" y="663"/>
                  </a:lnTo>
                  <a:lnTo>
                    <a:pt x="348" y="673"/>
                  </a:lnTo>
                  <a:lnTo>
                    <a:pt x="348" y="680"/>
                  </a:lnTo>
                  <a:lnTo>
                    <a:pt x="348" y="690"/>
                  </a:lnTo>
                  <a:lnTo>
                    <a:pt x="348" y="698"/>
                  </a:lnTo>
                  <a:lnTo>
                    <a:pt x="348" y="707"/>
                  </a:lnTo>
                  <a:lnTo>
                    <a:pt x="348" y="715"/>
                  </a:lnTo>
                  <a:lnTo>
                    <a:pt x="350" y="724"/>
                  </a:lnTo>
                  <a:lnTo>
                    <a:pt x="350" y="732"/>
                  </a:lnTo>
                  <a:lnTo>
                    <a:pt x="352" y="741"/>
                  </a:lnTo>
                  <a:lnTo>
                    <a:pt x="352" y="749"/>
                  </a:lnTo>
                  <a:lnTo>
                    <a:pt x="354" y="758"/>
                  </a:lnTo>
                  <a:lnTo>
                    <a:pt x="354" y="764"/>
                  </a:lnTo>
                  <a:lnTo>
                    <a:pt x="356" y="774"/>
                  </a:lnTo>
                  <a:lnTo>
                    <a:pt x="360" y="781"/>
                  </a:lnTo>
                  <a:lnTo>
                    <a:pt x="360" y="791"/>
                  </a:lnTo>
                  <a:lnTo>
                    <a:pt x="362" y="798"/>
                  </a:lnTo>
                  <a:lnTo>
                    <a:pt x="363" y="806"/>
                  </a:lnTo>
                  <a:lnTo>
                    <a:pt x="365" y="814"/>
                  </a:lnTo>
                  <a:lnTo>
                    <a:pt x="369" y="823"/>
                  </a:lnTo>
                  <a:lnTo>
                    <a:pt x="371" y="831"/>
                  </a:lnTo>
                  <a:lnTo>
                    <a:pt x="373" y="836"/>
                  </a:lnTo>
                  <a:lnTo>
                    <a:pt x="375" y="844"/>
                  </a:lnTo>
                  <a:lnTo>
                    <a:pt x="381" y="853"/>
                  </a:lnTo>
                  <a:lnTo>
                    <a:pt x="382" y="861"/>
                  </a:lnTo>
                  <a:lnTo>
                    <a:pt x="386" y="869"/>
                  </a:lnTo>
                  <a:lnTo>
                    <a:pt x="390" y="876"/>
                  </a:lnTo>
                  <a:lnTo>
                    <a:pt x="392" y="884"/>
                  </a:lnTo>
                  <a:lnTo>
                    <a:pt x="396" y="890"/>
                  </a:lnTo>
                  <a:lnTo>
                    <a:pt x="400" y="897"/>
                  </a:lnTo>
                  <a:lnTo>
                    <a:pt x="403" y="905"/>
                  </a:lnTo>
                  <a:lnTo>
                    <a:pt x="407" y="912"/>
                  </a:lnTo>
                  <a:lnTo>
                    <a:pt x="411" y="920"/>
                  </a:lnTo>
                  <a:lnTo>
                    <a:pt x="415" y="928"/>
                  </a:lnTo>
                  <a:lnTo>
                    <a:pt x="422" y="933"/>
                  </a:lnTo>
                  <a:lnTo>
                    <a:pt x="426" y="941"/>
                  </a:lnTo>
                  <a:lnTo>
                    <a:pt x="432" y="948"/>
                  </a:lnTo>
                  <a:lnTo>
                    <a:pt x="436" y="954"/>
                  </a:lnTo>
                  <a:lnTo>
                    <a:pt x="439" y="960"/>
                  </a:lnTo>
                  <a:lnTo>
                    <a:pt x="445" y="966"/>
                  </a:lnTo>
                  <a:lnTo>
                    <a:pt x="449" y="975"/>
                  </a:lnTo>
                  <a:lnTo>
                    <a:pt x="455" y="981"/>
                  </a:lnTo>
                  <a:lnTo>
                    <a:pt x="460" y="987"/>
                  </a:lnTo>
                  <a:lnTo>
                    <a:pt x="466" y="992"/>
                  </a:lnTo>
                  <a:lnTo>
                    <a:pt x="472" y="998"/>
                  </a:lnTo>
                  <a:lnTo>
                    <a:pt x="477" y="1004"/>
                  </a:lnTo>
                  <a:lnTo>
                    <a:pt x="483" y="1009"/>
                  </a:lnTo>
                  <a:lnTo>
                    <a:pt x="489" y="1015"/>
                  </a:lnTo>
                  <a:lnTo>
                    <a:pt x="495" y="1021"/>
                  </a:lnTo>
                  <a:lnTo>
                    <a:pt x="502" y="1026"/>
                  </a:lnTo>
                  <a:lnTo>
                    <a:pt x="510" y="1034"/>
                  </a:lnTo>
                  <a:lnTo>
                    <a:pt x="515" y="1040"/>
                  </a:lnTo>
                  <a:lnTo>
                    <a:pt x="521" y="1044"/>
                  </a:lnTo>
                  <a:lnTo>
                    <a:pt x="527" y="1047"/>
                  </a:lnTo>
                  <a:lnTo>
                    <a:pt x="533" y="1053"/>
                  </a:lnTo>
                  <a:lnTo>
                    <a:pt x="542" y="1059"/>
                  </a:lnTo>
                  <a:lnTo>
                    <a:pt x="548" y="1063"/>
                  </a:lnTo>
                  <a:lnTo>
                    <a:pt x="555" y="1066"/>
                  </a:lnTo>
                  <a:lnTo>
                    <a:pt x="561" y="1072"/>
                  </a:lnTo>
                  <a:lnTo>
                    <a:pt x="569" y="1078"/>
                  </a:lnTo>
                  <a:lnTo>
                    <a:pt x="574" y="1082"/>
                  </a:lnTo>
                  <a:lnTo>
                    <a:pt x="582" y="1085"/>
                  </a:lnTo>
                  <a:lnTo>
                    <a:pt x="590" y="1089"/>
                  </a:lnTo>
                  <a:lnTo>
                    <a:pt x="599" y="1095"/>
                  </a:lnTo>
                  <a:lnTo>
                    <a:pt x="605" y="1099"/>
                  </a:lnTo>
                  <a:lnTo>
                    <a:pt x="612" y="1102"/>
                  </a:lnTo>
                  <a:lnTo>
                    <a:pt x="622" y="1106"/>
                  </a:lnTo>
                  <a:lnTo>
                    <a:pt x="630" y="1110"/>
                  </a:lnTo>
                  <a:lnTo>
                    <a:pt x="630" y="1110"/>
                  </a:lnTo>
                  <a:close/>
                </a:path>
              </a:pathLst>
            </a:custGeom>
            <a:grpFill/>
            <a:ln w="9525">
              <a:noFill/>
              <a:round/>
              <a:headEnd/>
              <a:tailEnd/>
            </a:ln>
          </p:spPr>
          <p:txBody>
            <a:bodyPr/>
            <a:lstStyle/>
            <a:p>
              <a:endParaRPr lang="en-US" sz="1200" dirty="0">
                <a:latin typeface="+mn-lt"/>
              </a:endParaRPr>
            </a:p>
          </p:txBody>
        </p:sp>
        <p:sp>
          <p:nvSpPr>
            <p:cNvPr id="20" name="Freeform 58"/>
            <p:cNvSpPr>
              <a:spLocks/>
            </p:cNvSpPr>
            <p:nvPr/>
          </p:nvSpPr>
          <p:spPr bwMode="gray">
            <a:xfrm>
              <a:off x="4371" y="3115"/>
              <a:ext cx="202" cy="79"/>
            </a:xfrm>
            <a:custGeom>
              <a:avLst/>
              <a:gdLst/>
              <a:ahLst/>
              <a:cxnLst>
                <a:cxn ang="0">
                  <a:pos x="0" y="148"/>
                </a:cxn>
                <a:cxn ang="0">
                  <a:pos x="0" y="135"/>
                </a:cxn>
                <a:cxn ang="0">
                  <a:pos x="0" y="120"/>
                </a:cxn>
                <a:cxn ang="0">
                  <a:pos x="0" y="105"/>
                </a:cxn>
                <a:cxn ang="0">
                  <a:pos x="0" y="91"/>
                </a:cxn>
                <a:cxn ang="0">
                  <a:pos x="0" y="74"/>
                </a:cxn>
                <a:cxn ang="0">
                  <a:pos x="0" y="59"/>
                </a:cxn>
                <a:cxn ang="0">
                  <a:pos x="0" y="44"/>
                </a:cxn>
                <a:cxn ang="0">
                  <a:pos x="0" y="31"/>
                </a:cxn>
                <a:cxn ang="0">
                  <a:pos x="0" y="15"/>
                </a:cxn>
                <a:cxn ang="0">
                  <a:pos x="0" y="0"/>
                </a:cxn>
                <a:cxn ang="0">
                  <a:pos x="28" y="0"/>
                </a:cxn>
                <a:cxn ang="0">
                  <a:pos x="60" y="0"/>
                </a:cxn>
                <a:cxn ang="0">
                  <a:pos x="89" y="0"/>
                </a:cxn>
                <a:cxn ang="0">
                  <a:pos x="119" y="0"/>
                </a:cxn>
                <a:cxn ang="0">
                  <a:pos x="144" y="0"/>
                </a:cxn>
                <a:cxn ang="0">
                  <a:pos x="173" y="0"/>
                </a:cxn>
                <a:cxn ang="0">
                  <a:pos x="199" y="0"/>
                </a:cxn>
                <a:cxn ang="0">
                  <a:pos x="224" y="0"/>
                </a:cxn>
                <a:cxn ang="0">
                  <a:pos x="247" y="0"/>
                </a:cxn>
                <a:cxn ang="0">
                  <a:pos x="269" y="0"/>
                </a:cxn>
                <a:cxn ang="0">
                  <a:pos x="290" y="0"/>
                </a:cxn>
                <a:cxn ang="0">
                  <a:pos x="309" y="0"/>
                </a:cxn>
                <a:cxn ang="0">
                  <a:pos x="326" y="0"/>
                </a:cxn>
                <a:cxn ang="0">
                  <a:pos x="344" y="0"/>
                </a:cxn>
                <a:cxn ang="0">
                  <a:pos x="357" y="0"/>
                </a:cxn>
                <a:cxn ang="0">
                  <a:pos x="370" y="0"/>
                </a:cxn>
                <a:cxn ang="0">
                  <a:pos x="389" y="0"/>
                </a:cxn>
                <a:cxn ang="0">
                  <a:pos x="401" y="0"/>
                </a:cxn>
                <a:cxn ang="0">
                  <a:pos x="403" y="160"/>
                </a:cxn>
                <a:cxn ang="0">
                  <a:pos x="397" y="160"/>
                </a:cxn>
                <a:cxn ang="0">
                  <a:pos x="383" y="160"/>
                </a:cxn>
                <a:cxn ang="0">
                  <a:pos x="366" y="160"/>
                </a:cxn>
                <a:cxn ang="0">
                  <a:pos x="353" y="160"/>
                </a:cxn>
                <a:cxn ang="0">
                  <a:pos x="338" y="160"/>
                </a:cxn>
                <a:cxn ang="0">
                  <a:pos x="323" y="160"/>
                </a:cxn>
                <a:cxn ang="0">
                  <a:pos x="304" y="160"/>
                </a:cxn>
                <a:cxn ang="0">
                  <a:pos x="285" y="160"/>
                </a:cxn>
                <a:cxn ang="0">
                  <a:pos x="262" y="160"/>
                </a:cxn>
                <a:cxn ang="0">
                  <a:pos x="239" y="160"/>
                </a:cxn>
                <a:cxn ang="0">
                  <a:pos x="216" y="160"/>
                </a:cxn>
                <a:cxn ang="0">
                  <a:pos x="190" y="160"/>
                </a:cxn>
                <a:cxn ang="0">
                  <a:pos x="165" y="160"/>
                </a:cxn>
                <a:cxn ang="0">
                  <a:pos x="136" y="160"/>
                </a:cxn>
                <a:cxn ang="0">
                  <a:pos x="108" y="160"/>
                </a:cxn>
                <a:cxn ang="0">
                  <a:pos x="81" y="160"/>
                </a:cxn>
                <a:cxn ang="0">
                  <a:pos x="49" y="160"/>
                </a:cxn>
                <a:cxn ang="0">
                  <a:pos x="19" y="160"/>
                </a:cxn>
                <a:cxn ang="0">
                  <a:pos x="0" y="160"/>
                </a:cxn>
              </a:cxnLst>
              <a:rect l="0" t="0" r="r" b="b"/>
              <a:pathLst>
                <a:path w="403" h="160">
                  <a:moveTo>
                    <a:pt x="0" y="160"/>
                  </a:moveTo>
                  <a:lnTo>
                    <a:pt x="0" y="154"/>
                  </a:lnTo>
                  <a:lnTo>
                    <a:pt x="0" y="148"/>
                  </a:lnTo>
                  <a:lnTo>
                    <a:pt x="0" y="145"/>
                  </a:lnTo>
                  <a:lnTo>
                    <a:pt x="0" y="141"/>
                  </a:lnTo>
                  <a:lnTo>
                    <a:pt x="0" y="135"/>
                  </a:lnTo>
                  <a:lnTo>
                    <a:pt x="0" y="129"/>
                  </a:lnTo>
                  <a:lnTo>
                    <a:pt x="0" y="124"/>
                  </a:lnTo>
                  <a:lnTo>
                    <a:pt x="0" y="120"/>
                  </a:lnTo>
                  <a:lnTo>
                    <a:pt x="0" y="114"/>
                  </a:lnTo>
                  <a:lnTo>
                    <a:pt x="0" y="109"/>
                  </a:lnTo>
                  <a:lnTo>
                    <a:pt x="0" y="105"/>
                  </a:lnTo>
                  <a:lnTo>
                    <a:pt x="0" y="101"/>
                  </a:lnTo>
                  <a:lnTo>
                    <a:pt x="0" y="95"/>
                  </a:lnTo>
                  <a:lnTo>
                    <a:pt x="0" y="91"/>
                  </a:lnTo>
                  <a:lnTo>
                    <a:pt x="0" y="84"/>
                  </a:lnTo>
                  <a:lnTo>
                    <a:pt x="0" y="80"/>
                  </a:lnTo>
                  <a:lnTo>
                    <a:pt x="0" y="74"/>
                  </a:lnTo>
                  <a:lnTo>
                    <a:pt x="0" y="69"/>
                  </a:lnTo>
                  <a:lnTo>
                    <a:pt x="0" y="65"/>
                  </a:lnTo>
                  <a:lnTo>
                    <a:pt x="0" y="59"/>
                  </a:lnTo>
                  <a:lnTo>
                    <a:pt x="0" y="53"/>
                  </a:lnTo>
                  <a:lnTo>
                    <a:pt x="0" y="52"/>
                  </a:lnTo>
                  <a:lnTo>
                    <a:pt x="0" y="44"/>
                  </a:lnTo>
                  <a:lnTo>
                    <a:pt x="0" y="40"/>
                  </a:lnTo>
                  <a:lnTo>
                    <a:pt x="0" y="34"/>
                  </a:lnTo>
                  <a:lnTo>
                    <a:pt x="0" y="31"/>
                  </a:lnTo>
                  <a:lnTo>
                    <a:pt x="0" y="25"/>
                  </a:lnTo>
                  <a:lnTo>
                    <a:pt x="0" y="19"/>
                  </a:lnTo>
                  <a:lnTo>
                    <a:pt x="0" y="15"/>
                  </a:lnTo>
                  <a:lnTo>
                    <a:pt x="0" y="8"/>
                  </a:lnTo>
                  <a:lnTo>
                    <a:pt x="0" y="4"/>
                  </a:lnTo>
                  <a:lnTo>
                    <a:pt x="0" y="0"/>
                  </a:lnTo>
                  <a:lnTo>
                    <a:pt x="9" y="0"/>
                  </a:lnTo>
                  <a:lnTo>
                    <a:pt x="19" y="0"/>
                  </a:lnTo>
                  <a:lnTo>
                    <a:pt x="28" y="0"/>
                  </a:lnTo>
                  <a:lnTo>
                    <a:pt x="39" y="0"/>
                  </a:lnTo>
                  <a:lnTo>
                    <a:pt x="49" y="0"/>
                  </a:lnTo>
                  <a:lnTo>
                    <a:pt x="60" y="0"/>
                  </a:lnTo>
                  <a:lnTo>
                    <a:pt x="70" y="0"/>
                  </a:lnTo>
                  <a:lnTo>
                    <a:pt x="81" y="0"/>
                  </a:lnTo>
                  <a:lnTo>
                    <a:pt x="89" y="0"/>
                  </a:lnTo>
                  <a:lnTo>
                    <a:pt x="100" y="0"/>
                  </a:lnTo>
                  <a:lnTo>
                    <a:pt x="108" y="0"/>
                  </a:lnTo>
                  <a:lnTo>
                    <a:pt x="119" y="0"/>
                  </a:lnTo>
                  <a:lnTo>
                    <a:pt x="127" y="0"/>
                  </a:lnTo>
                  <a:lnTo>
                    <a:pt x="136" y="0"/>
                  </a:lnTo>
                  <a:lnTo>
                    <a:pt x="144" y="0"/>
                  </a:lnTo>
                  <a:lnTo>
                    <a:pt x="155" y="0"/>
                  </a:lnTo>
                  <a:lnTo>
                    <a:pt x="165" y="0"/>
                  </a:lnTo>
                  <a:lnTo>
                    <a:pt x="173" y="0"/>
                  </a:lnTo>
                  <a:lnTo>
                    <a:pt x="182" y="0"/>
                  </a:lnTo>
                  <a:lnTo>
                    <a:pt x="190" y="0"/>
                  </a:lnTo>
                  <a:lnTo>
                    <a:pt x="199" y="0"/>
                  </a:lnTo>
                  <a:lnTo>
                    <a:pt x="207" y="0"/>
                  </a:lnTo>
                  <a:lnTo>
                    <a:pt x="216" y="0"/>
                  </a:lnTo>
                  <a:lnTo>
                    <a:pt x="224" y="0"/>
                  </a:lnTo>
                  <a:lnTo>
                    <a:pt x="231" y="0"/>
                  </a:lnTo>
                  <a:lnTo>
                    <a:pt x="239" y="0"/>
                  </a:lnTo>
                  <a:lnTo>
                    <a:pt x="247" y="0"/>
                  </a:lnTo>
                  <a:lnTo>
                    <a:pt x="256" y="0"/>
                  </a:lnTo>
                  <a:lnTo>
                    <a:pt x="262" y="0"/>
                  </a:lnTo>
                  <a:lnTo>
                    <a:pt x="269" y="0"/>
                  </a:lnTo>
                  <a:lnTo>
                    <a:pt x="277" y="0"/>
                  </a:lnTo>
                  <a:lnTo>
                    <a:pt x="285" y="0"/>
                  </a:lnTo>
                  <a:lnTo>
                    <a:pt x="290" y="0"/>
                  </a:lnTo>
                  <a:lnTo>
                    <a:pt x="296" y="0"/>
                  </a:lnTo>
                  <a:lnTo>
                    <a:pt x="304" y="0"/>
                  </a:lnTo>
                  <a:lnTo>
                    <a:pt x="309" y="0"/>
                  </a:lnTo>
                  <a:lnTo>
                    <a:pt x="317" y="0"/>
                  </a:lnTo>
                  <a:lnTo>
                    <a:pt x="323" y="0"/>
                  </a:lnTo>
                  <a:lnTo>
                    <a:pt x="326" y="0"/>
                  </a:lnTo>
                  <a:lnTo>
                    <a:pt x="334" y="0"/>
                  </a:lnTo>
                  <a:lnTo>
                    <a:pt x="338" y="0"/>
                  </a:lnTo>
                  <a:lnTo>
                    <a:pt x="344" y="0"/>
                  </a:lnTo>
                  <a:lnTo>
                    <a:pt x="347" y="0"/>
                  </a:lnTo>
                  <a:lnTo>
                    <a:pt x="353" y="0"/>
                  </a:lnTo>
                  <a:lnTo>
                    <a:pt x="357" y="0"/>
                  </a:lnTo>
                  <a:lnTo>
                    <a:pt x="363" y="0"/>
                  </a:lnTo>
                  <a:lnTo>
                    <a:pt x="366" y="0"/>
                  </a:lnTo>
                  <a:lnTo>
                    <a:pt x="370" y="0"/>
                  </a:lnTo>
                  <a:lnTo>
                    <a:pt x="378" y="0"/>
                  </a:lnTo>
                  <a:lnTo>
                    <a:pt x="383" y="0"/>
                  </a:lnTo>
                  <a:lnTo>
                    <a:pt x="389" y="0"/>
                  </a:lnTo>
                  <a:lnTo>
                    <a:pt x="393" y="0"/>
                  </a:lnTo>
                  <a:lnTo>
                    <a:pt x="397" y="0"/>
                  </a:lnTo>
                  <a:lnTo>
                    <a:pt x="401" y="0"/>
                  </a:lnTo>
                  <a:lnTo>
                    <a:pt x="401" y="0"/>
                  </a:lnTo>
                  <a:lnTo>
                    <a:pt x="403" y="0"/>
                  </a:lnTo>
                  <a:lnTo>
                    <a:pt x="403" y="160"/>
                  </a:lnTo>
                  <a:lnTo>
                    <a:pt x="401" y="160"/>
                  </a:lnTo>
                  <a:lnTo>
                    <a:pt x="401" y="160"/>
                  </a:lnTo>
                  <a:lnTo>
                    <a:pt x="397" y="160"/>
                  </a:lnTo>
                  <a:lnTo>
                    <a:pt x="393" y="160"/>
                  </a:lnTo>
                  <a:lnTo>
                    <a:pt x="389" y="160"/>
                  </a:lnTo>
                  <a:lnTo>
                    <a:pt x="383" y="160"/>
                  </a:lnTo>
                  <a:lnTo>
                    <a:pt x="378" y="160"/>
                  </a:lnTo>
                  <a:lnTo>
                    <a:pt x="370" y="160"/>
                  </a:lnTo>
                  <a:lnTo>
                    <a:pt x="366" y="160"/>
                  </a:lnTo>
                  <a:lnTo>
                    <a:pt x="363" y="160"/>
                  </a:lnTo>
                  <a:lnTo>
                    <a:pt x="357" y="160"/>
                  </a:lnTo>
                  <a:lnTo>
                    <a:pt x="353" y="160"/>
                  </a:lnTo>
                  <a:lnTo>
                    <a:pt x="347" y="160"/>
                  </a:lnTo>
                  <a:lnTo>
                    <a:pt x="344" y="160"/>
                  </a:lnTo>
                  <a:lnTo>
                    <a:pt x="338" y="160"/>
                  </a:lnTo>
                  <a:lnTo>
                    <a:pt x="334" y="160"/>
                  </a:lnTo>
                  <a:lnTo>
                    <a:pt x="326" y="160"/>
                  </a:lnTo>
                  <a:lnTo>
                    <a:pt x="323" y="160"/>
                  </a:lnTo>
                  <a:lnTo>
                    <a:pt x="317" y="160"/>
                  </a:lnTo>
                  <a:lnTo>
                    <a:pt x="309" y="160"/>
                  </a:lnTo>
                  <a:lnTo>
                    <a:pt x="304" y="160"/>
                  </a:lnTo>
                  <a:lnTo>
                    <a:pt x="296" y="160"/>
                  </a:lnTo>
                  <a:lnTo>
                    <a:pt x="290" y="160"/>
                  </a:lnTo>
                  <a:lnTo>
                    <a:pt x="285" y="160"/>
                  </a:lnTo>
                  <a:lnTo>
                    <a:pt x="277" y="160"/>
                  </a:lnTo>
                  <a:lnTo>
                    <a:pt x="269" y="160"/>
                  </a:lnTo>
                  <a:lnTo>
                    <a:pt x="262" y="160"/>
                  </a:lnTo>
                  <a:lnTo>
                    <a:pt x="256" y="160"/>
                  </a:lnTo>
                  <a:lnTo>
                    <a:pt x="247" y="160"/>
                  </a:lnTo>
                  <a:lnTo>
                    <a:pt x="239" y="160"/>
                  </a:lnTo>
                  <a:lnTo>
                    <a:pt x="231" y="160"/>
                  </a:lnTo>
                  <a:lnTo>
                    <a:pt x="224" y="160"/>
                  </a:lnTo>
                  <a:lnTo>
                    <a:pt x="216" y="160"/>
                  </a:lnTo>
                  <a:lnTo>
                    <a:pt x="207" y="160"/>
                  </a:lnTo>
                  <a:lnTo>
                    <a:pt x="199" y="160"/>
                  </a:lnTo>
                  <a:lnTo>
                    <a:pt x="190" y="160"/>
                  </a:lnTo>
                  <a:lnTo>
                    <a:pt x="182" y="160"/>
                  </a:lnTo>
                  <a:lnTo>
                    <a:pt x="173" y="160"/>
                  </a:lnTo>
                  <a:lnTo>
                    <a:pt x="165" y="160"/>
                  </a:lnTo>
                  <a:lnTo>
                    <a:pt x="155" y="160"/>
                  </a:lnTo>
                  <a:lnTo>
                    <a:pt x="144" y="160"/>
                  </a:lnTo>
                  <a:lnTo>
                    <a:pt x="136" y="160"/>
                  </a:lnTo>
                  <a:lnTo>
                    <a:pt x="127" y="160"/>
                  </a:lnTo>
                  <a:lnTo>
                    <a:pt x="119" y="160"/>
                  </a:lnTo>
                  <a:lnTo>
                    <a:pt x="108" y="160"/>
                  </a:lnTo>
                  <a:lnTo>
                    <a:pt x="100" y="160"/>
                  </a:lnTo>
                  <a:lnTo>
                    <a:pt x="89" y="160"/>
                  </a:lnTo>
                  <a:lnTo>
                    <a:pt x="81" y="160"/>
                  </a:lnTo>
                  <a:lnTo>
                    <a:pt x="70" y="160"/>
                  </a:lnTo>
                  <a:lnTo>
                    <a:pt x="60" y="160"/>
                  </a:lnTo>
                  <a:lnTo>
                    <a:pt x="49" y="160"/>
                  </a:lnTo>
                  <a:lnTo>
                    <a:pt x="39" y="160"/>
                  </a:lnTo>
                  <a:lnTo>
                    <a:pt x="28" y="160"/>
                  </a:lnTo>
                  <a:lnTo>
                    <a:pt x="19" y="160"/>
                  </a:lnTo>
                  <a:lnTo>
                    <a:pt x="9" y="160"/>
                  </a:lnTo>
                  <a:lnTo>
                    <a:pt x="0" y="160"/>
                  </a:lnTo>
                  <a:lnTo>
                    <a:pt x="0" y="160"/>
                  </a:lnTo>
                  <a:close/>
                </a:path>
              </a:pathLst>
            </a:custGeom>
            <a:grpFill/>
            <a:ln w="9525">
              <a:noFill/>
              <a:round/>
              <a:headEnd/>
              <a:tailEnd/>
            </a:ln>
          </p:spPr>
          <p:txBody>
            <a:bodyPr/>
            <a:lstStyle/>
            <a:p>
              <a:endParaRPr lang="en-US" sz="1200" dirty="0">
                <a:latin typeface="+mn-lt"/>
              </a:endParaRPr>
            </a:p>
          </p:txBody>
        </p:sp>
        <p:sp>
          <p:nvSpPr>
            <p:cNvPr id="21" name="Freeform 59"/>
            <p:cNvSpPr>
              <a:spLocks/>
            </p:cNvSpPr>
            <p:nvPr/>
          </p:nvSpPr>
          <p:spPr bwMode="gray">
            <a:xfrm>
              <a:off x="4370" y="2990"/>
              <a:ext cx="203" cy="80"/>
            </a:xfrm>
            <a:custGeom>
              <a:avLst/>
              <a:gdLst/>
              <a:ahLst/>
              <a:cxnLst>
                <a:cxn ang="0">
                  <a:pos x="0" y="150"/>
                </a:cxn>
                <a:cxn ang="0">
                  <a:pos x="0" y="133"/>
                </a:cxn>
                <a:cxn ang="0">
                  <a:pos x="0" y="120"/>
                </a:cxn>
                <a:cxn ang="0">
                  <a:pos x="0" y="105"/>
                </a:cxn>
                <a:cxn ang="0">
                  <a:pos x="0" y="90"/>
                </a:cxn>
                <a:cxn ang="0">
                  <a:pos x="0" y="74"/>
                </a:cxn>
                <a:cxn ang="0">
                  <a:pos x="0" y="59"/>
                </a:cxn>
                <a:cxn ang="0">
                  <a:pos x="0" y="44"/>
                </a:cxn>
                <a:cxn ang="0">
                  <a:pos x="0" y="29"/>
                </a:cxn>
                <a:cxn ang="0">
                  <a:pos x="0" y="13"/>
                </a:cxn>
                <a:cxn ang="0">
                  <a:pos x="0" y="0"/>
                </a:cxn>
                <a:cxn ang="0">
                  <a:pos x="30" y="0"/>
                </a:cxn>
                <a:cxn ang="0">
                  <a:pos x="60" y="0"/>
                </a:cxn>
                <a:cxn ang="0">
                  <a:pos x="89" y="0"/>
                </a:cxn>
                <a:cxn ang="0">
                  <a:pos x="119" y="0"/>
                </a:cxn>
                <a:cxn ang="0">
                  <a:pos x="146" y="0"/>
                </a:cxn>
                <a:cxn ang="0">
                  <a:pos x="175" y="0"/>
                </a:cxn>
                <a:cxn ang="0">
                  <a:pos x="201" y="0"/>
                </a:cxn>
                <a:cxn ang="0">
                  <a:pos x="226" y="0"/>
                </a:cxn>
                <a:cxn ang="0">
                  <a:pos x="249" y="0"/>
                </a:cxn>
                <a:cxn ang="0">
                  <a:pos x="270" y="0"/>
                </a:cxn>
                <a:cxn ang="0">
                  <a:pos x="292" y="0"/>
                </a:cxn>
                <a:cxn ang="0">
                  <a:pos x="311" y="0"/>
                </a:cxn>
                <a:cxn ang="0">
                  <a:pos x="328" y="0"/>
                </a:cxn>
                <a:cxn ang="0">
                  <a:pos x="346" y="0"/>
                </a:cxn>
                <a:cxn ang="0">
                  <a:pos x="359" y="0"/>
                </a:cxn>
                <a:cxn ang="0">
                  <a:pos x="372" y="0"/>
                </a:cxn>
                <a:cxn ang="0">
                  <a:pos x="391" y="0"/>
                </a:cxn>
                <a:cxn ang="0">
                  <a:pos x="403" y="0"/>
                </a:cxn>
                <a:cxn ang="0">
                  <a:pos x="405" y="160"/>
                </a:cxn>
                <a:cxn ang="0">
                  <a:pos x="399" y="160"/>
                </a:cxn>
                <a:cxn ang="0">
                  <a:pos x="385" y="160"/>
                </a:cxn>
                <a:cxn ang="0">
                  <a:pos x="368" y="160"/>
                </a:cxn>
                <a:cxn ang="0">
                  <a:pos x="355" y="160"/>
                </a:cxn>
                <a:cxn ang="0">
                  <a:pos x="340" y="160"/>
                </a:cxn>
                <a:cxn ang="0">
                  <a:pos x="325" y="160"/>
                </a:cxn>
                <a:cxn ang="0">
                  <a:pos x="304" y="160"/>
                </a:cxn>
                <a:cxn ang="0">
                  <a:pos x="285" y="160"/>
                </a:cxn>
                <a:cxn ang="0">
                  <a:pos x="264" y="160"/>
                </a:cxn>
                <a:cxn ang="0">
                  <a:pos x="241" y="160"/>
                </a:cxn>
                <a:cxn ang="0">
                  <a:pos x="218" y="160"/>
                </a:cxn>
                <a:cxn ang="0">
                  <a:pos x="192" y="160"/>
                </a:cxn>
                <a:cxn ang="0">
                  <a:pos x="167" y="160"/>
                </a:cxn>
                <a:cxn ang="0">
                  <a:pos x="138" y="160"/>
                </a:cxn>
                <a:cxn ang="0">
                  <a:pos x="108" y="160"/>
                </a:cxn>
                <a:cxn ang="0">
                  <a:pos x="81" y="160"/>
                </a:cxn>
                <a:cxn ang="0">
                  <a:pos x="51" y="160"/>
                </a:cxn>
                <a:cxn ang="0">
                  <a:pos x="21" y="160"/>
                </a:cxn>
                <a:cxn ang="0">
                  <a:pos x="0" y="160"/>
                </a:cxn>
              </a:cxnLst>
              <a:rect l="0" t="0" r="r" b="b"/>
              <a:pathLst>
                <a:path w="405" h="160">
                  <a:moveTo>
                    <a:pt x="0" y="160"/>
                  </a:moveTo>
                  <a:lnTo>
                    <a:pt x="0" y="154"/>
                  </a:lnTo>
                  <a:lnTo>
                    <a:pt x="0" y="150"/>
                  </a:lnTo>
                  <a:lnTo>
                    <a:pt x="0" y="143"/>
                  </a:lnTo>
                  <a:lnTo>
                    <a:pt x="0" y="139"/>
                  </a:lnTo>
                  <a:lnTo>
                    <a:pt x="0" y="133"/>
                  </a:lnTo>
                  <a:lnTo>
                    <a:pt x="0" y="128"/>
                  </a:lnTo>
                  <a:lnTo>
                    <a:pt x="0" y="124"/>
                  </a:lnTo>
                  <a:lnTo>
                    <a:pt x="0" y="120"/>
                  </a:lnTo>
                  <a:lnTo>
                    <a:pt x="0" y="114"/>
                  </a:lnTo>
                  <a:lnTo>
                    <a:pt x="0" y="109"/>
                  </a:lnTo>
                  <a:lnTo>
                    <a:pt x="0" y="105"/>
                  </a:lnTo>
                  <a:lnTo>
                    <a:pt x="0" y="99"/>
                  </a:lnTo>
                  <a:lnTo>
                    <a:pt x="0" y="93"/>
                  </a:lnTo>
                  <a:lnTo>
                    <a:pt x="0" y="90"/>
                  </a:lnTo>
                  <a:lnTo>
                    <a:pt x="0" y="84"/>
                  </a:lnTo>
                  <a:lnTo>
                    <a:pt x="0" y="80"/>
                  </a:lnTo>
                  <a:lnTo>
                    <a:pt x="0" y="74"/>
                  </a:lnTo>
                  <a:lnTo>
                    <a:pt x="0" y="71"/>
                  </a:lnTo>
                  <a:lnTo>
                    <a:pt x="0" y="65"/>
                  </a:lnTo>
                  <a:lnTo>
                    <a:pt x="0" y="59"/>
                  </a:lnTo>
                  <a:lnTo>
                    <a:pt x="0" y="53"/>
                  </a:lnTo>
                  <a:lnTo>
                    <a:pt x="0" y="50"/>
                  </a:lnTo>
                  <a:lnTo>
                    <a:pt x="0" y="44"/>
                  </a:lnTo>
                  <a:lnTo>
                    <a:pt x="0" y="38"/>
                  </a:lnTo>
                  <a:lnTo>
                    <a:pt x="0" y="34"/>
                  </a:lnTo>
                  <a:lnTo>
                    <a:pt x="0" y="29"/>
                  </a:lnTo>
                  <a:lnTo>
                    <a:pt x="0" y="25"/>
                  </a:lnTo>
                  <a:lnTo>
                    <a:pt x="0" y="21"/>
                  </a:lnTo>
                  <a:lnTo>
                    <a:pt x="0" y="13"/>
                  </a:lnTo>
                  <a:lnTo>
                    <a:pt x="0" y="10"/>
                  </a:lnTo>
                  <a:lnTo>
                    <a:pt x="0" y="4"/>
                  </a:lnTo>
                  <a:lnTo>
                    <a:pt x="0" y="0"/>
                  </a:lnTo>
                  <a:lnTo>
                    <a:pt x="11" y="0"/>
                  </a:lnTo>
                  <a:lnTo>
                    <a:pt x="21" y="0"/>
                  </a:lnTo>
                  <a:lnTo>
                    <a:pt x="30" y="0"/>
                  </a:lnTo>
                  <a:lnTo>
                    <a:pt x="41" y="0"/>
                  </a:lnTo>
                  <a:lnTo>
                    <a:pt x="51" y="0"/>
                  </a:lnTo>
                  <a:lnTo>
                    <a:pt x="60" y="0"/>
                  </a:lnTo>
                  <a:lnTo>
                    <a:pt x="70" y="0"/>
                  </a:lnTo>
                  <a:lnTo>
                    <a:pt x="81" y="0"/>
                  </a:lnTo>
                  <a:lnTo>
                    <a:pt x="89" y="0"/>
                  </a:lnTo>
                  <a:lnTo>
                    <a:pt x="100" y="0"/>
                  </a:lnTo>
                  <a:lnTo>
                    <a:pt x="108" y="0"/>
                  </a:lnTo>
                  <a:lnTo>
                    <a:pt x="119" y="0"/>
                  </a:lnTo>
                  <a:lnTo>
                    <a:pt x="129" y="0"/>
                  </a:lnTo>
                  <a:lnTo>
                    <a:pt x="138" y="0"/>
                  </a:lnTo>
                  <a:lnTo>
                    <a:pt x="146" y="0"/>
                  </a:lnTo>
                  <a:lnTo>
                    <a:pt x="157" y="0"/>
                  </a:lnTo>
                  <a:lnTo>
                    <a:pt x="167" y="0"/>
                  </a:lnTo>
                  <a:lnTo>
                    <a:pt x="175" y="0"/>
                  </a:lnTo>
                  <a:lnTo>
                    <a:pt x="182" y="0"/>
                  </a:lnTo>
                  <a:lnTo>
                    <a:pt x="192" y="0"/>
                  </a:lnTo>
                  <a:lnTo>
                    <a:pt x="201" y="0"/>
                  </a:lnTo>
                  <a:lnTo>
                    <a:pt x="209" y="0"/>
                  </a:lnTo>
                  <a:lnTo>
                    <a:pt x="218" y="0"/>
                  </a:lnTo>
                  <a:lnTo>
                    <a:pt x="226" y="0"/>
                  </a:lnTo>
                  <a:lnTo>
                    <a:pt x="232" y="0"/>
                  </a:lnTo>
                  <a:lnTo>
                    <a:pt x="241" y="0"/>
                  </a:lnTo>
                  <a:lnTo>
                    <a:pt x="249" y="0"/>
                  </a:lnTo>
                  <a:lnTo>
                    <a:pt x="258" y="0"/>
                  </a:lnTo>
                  <a:lnTo>
                    <a:pt x="264" y="0"/>
                  </a:lnTo>
                  <a:lnTo>
                    <a:pt x="270" y="0"/>
                  </a:lnTo>
                  <a:lnTo>
                    <a:pt x="279" y="0"/>
                  </a:lnTo>
                  <a:lnTo>
                    <a:pt x="285" y="0"/>
                  </a:lnTo>
                  <a:lnTo>
                    <a:pt x="292" y="0"/>
                  </a:lnTo>
                  <a:lnTo>
                    <a:pt x="298" y="0"/>
                  </a:lnTo>
                  <a:lnTo>
                    <a:pt x="304" y="0"/>
                  </a:lnTo>
                  <a:lnTo>
                    <a:pt x="311" y="0"/>
                  </a:lnTo>
                  <a:lnTo>
                    <a:pt x="315" y="0"/>
                  </a:lnTo>
                  <a:lnTo>
                    <a:pt x="325" y="0"/>
                  </a:lnTo>
                  <a:lnTo>
                    <a:pt x="328" y="0"/>
                  </a:lnTo>
                  <a:lnTo>
                    <a:pt x="336" y="0"/>
                  </a:lnTo>
                  <a:lnTo>
                    <a:pt x="340" y="0"/>
                  </a:lnTo>
                  <a:lnTo>
                    <a:pt x="346" y="0"/>
                  </a:lnTo>
                  <a:lnTo>
                    <a:pt x="349" y="0"/>
                  </a:lnTo>
                  <a:lnTo>
                    <a:pt x="355" y="0"/>
                  </a:lnTo>
                  <a:lnTo>
                    <a:pt x="359" y="0"/>
                  </a:lnTo>
                  <a:lnTo>
                    <a:pt x="365" y="0"/>
                  </a:lnTo>
                  <a:lnTo>
                    <a:pt x="368" y="0"/>
                  </a:lnTo>
                  <a:lnTo>
                    <a:pt x="372" y="0"/>
                  </a:lnTo>
                  <a:lnTo>
                    <a:pt x="380" y="0"/>
                  </a:lnTo>
                  <a:lnTo>
                    <a:pt x="385" y="0"/>
                  </a:lnTo>
                  <a:lnTo>
                    <a:pt x="391" y="0"/>
                  </a:lnTo>
                  <a:lnTo>
                    <a:pt x="395" y="0"/>
                  </a:lnTo>
                  <a:lnTo>
                    <a:pt x="399" y="0"/>
                  </a:lnTo>
                  <a:lnTo>
                    <a:pt x="403" y="0"/>
                  </a:lnTo>
                  <a:lnTo>
                    <a:pt x="403" y="0"/>
                  </a:lnTo>
                  <a:lnTo>
                    <a:pt x="405" y="0"/>
                  </a:lnTo>
                  <a:lnTo>
                    <a:pt x="405" y="160"/>
                  </a:lnTo>
                  <a:lnTo>
                    <a:pt x="403" y="160"/>
                  </a:lnTo>
                  <a:lnTo>
                    <a:pt x="403" y="160"/>
                  </a:lnTo>
                  <a:lnTo>
                    <a:pt x="399" y="160"/>
                  </a:lnTo>
                  <a:lnTo>
                    <a:pt x="395" y="160"/>
                  </a:lnTo>
                  <a:lnTo>
                    <a:pt x="391" y="160"/>
                  </a:lnTo>
                  <a:lnTo>
                    <a:pt x="385" y="160"/>
                  </a:lnTo>
                  <a:lnTo>
                    <a:pt x="380" y="160"/>
                  </a:lnTo>
                  <a:lnTo>
                    <a:pt x="372" y="160"/>
                  </a:lnTo>
                  <a:lnTo>
                    <a:pt x="368" y="160"/>
                  </a:lnTo>
                  <a:lnTo>
                    <a:pt x="365" y="160"/>
                  </a:lnTo>
                  <a:lnTo>
                    <a:pt x="359" y="160"/>
                  </a:lnTo>
                  <a:lnTo>
                    <a:pt x="355" y="160"/>
                  </a:lnTo>
                  <a:lnTo>
                    <a:pt x="349" y="160"/>
                  </a:lnTo>
                  <a:lnTo>
                    <a:pt x="346" y="160"/>
                  </a:lnTo>
                  <a:lnTo>
                    <a:pt x="340" y="160"/>
                  </a:lnTo>
                  <a:lnTo>
                    <a:pt x="336" y="160"/>
                  </a:lnTo>
                  <a:lnTo>
                    <a:pt x="328" y="160"/>
                  </a:lnTo>
                  <a:lnTo>
                    <a:pt x="325" y="160"/>
                  </a:lnTo>
                  <a:lnTo>
                    <a:pt x="315" y="160"/>
                  </a:lnTo>
                  <a:lnTo>
                    <a:pt x="311" y="160"/>
                  </a:lnTo>
                  <a:lnTo>
                    <a:pt x="304" y="160"/>
                  </a:lnTo>
                  <a:lnTo>
                    <a:pt x="298" y="160"/>
                  </a:lnTo>
                  <a:lnTo>
                    <a:pt x="292" y="160"/>
                  </a:lnTo>
                  <a:lnTo>
                    <a:pt x="285" y="160"/>
                  </a:lnTo>
                  <a:lnTo>
                    <a:pt x="279" y="160"/>
                  </a:lnTo>
                  <a:lnTo>
                    <a:pt x="270" y="160"/>
                  </a:lnTo>
                  <a:lnTo>
                    <a:pt x="264" y="160"/>
                  </a:lnTo>
                  <a:lnTo>
                    <a:pt x="258" y="160"/>
                  </a:lnTo>
                  <a:lnTo>
                    <a:pt x="249" y="160"/>
                  </a:lnTo>
                  <a:lnTo>
                    <a:pt x="241" y="160"/>
                  </a:lnTo>
                  <a:lnTo>
                    <a:pt x="232" y="160"/>
                  </a:lnTo>
                  <a:lnTo>
                    <a:pt x="226" y="160"/>
                  </a:lnTo>
                  <a:lnTo>
                    <a:pt x="218" y="160"/>
                  </a:lnTo>
                  <a:lnTo>
                    <a:pt x="209" y="160"/>
                  </a:lnTo>
                  <a:lnTo>
                    <a:pt x="201" y="160"/>
                  </a:lnTo>
                  <a:lnTo>
                    <a:pt x="192" y="160"/>
                  </a:lnTo>
                  <a:lnTo>
                    <a:pt x="182" y="160"/>
                  </a:lnTo>
                  <a:lnTo>
                    <a:pt x="175" y="160"/>
                  </a:lnTo>
                  <a:lnTo>
                    <a:pt x="167" y="160"/>
                  </a:lnTo>
                  <a:lnTo>
                    <a:pt x="157" y="160"/>
                  </a:lnTo>
                  <a:lnTo>
                    <a:pt x="146" y="160"/>
                  </a:lnTo>
                  <a:lnTo>
                    <a:pt x="138" y="160"/>
                  </a:lnTo>
                  <a:lnTo>
                    <a:pt x="129" y="160"/>
                  </a:lnTo>
                  <a:lnTo>
                    <a:pt x="119" y="160"/>
                  </a:lnTo>
                  <a:lnTo>
                    <a:pt x="108" y="160"/>
                  </a:lnTo>
                  <a:lnTo>
                    <a:pt x="100" y="160"/>
                  </a:lnTo>
                  <a:lnTo>
                    <a:pt x="89" y="160"/>
                  </a:lnTo>
                  <a:lnTo>
                    <a:pt x="81" y="160"/>
                  </a:lnTo>
                  <a:lnTo>
                    <a:pt x="70" y="160"/>
                  </a:lnTo>
                  <a:lnTo>
                    <a:pt x="60" y="160"/>
                  </a:lnTo>
                  <a:lnTo>
                    <a:pt x="51" y="160"/>
                  </a:lnTo>
                  <a:lnTo>
                    <a:pt x="41" y="160"/>
                  </a:lnTo>
                  <a:lnTo>
                    <a:pt x="30" y="160"/>
                  </a:lnTo>
                  <a:lnTo>
                    <a:pt x="21" y="160"/>
                  </a:lnTo>
                  <a:lnTo>
                    <a:pt x="11" y="160"/>
                  </a:lnTo>
                  <a:lnTo>
                    <a:pt x="0" y="160"/>
                  </a:lnTo>
                  <a:lnTo>
                    <a:pt x="0" y="160"/>
                  </a:lnTo>
                  <a:close/>
                </a:path>
              </a:pathLst>
            </a:custGeom>
            <a:grpFill/>
            <a:ln w="9525">
              <a:noFill/>
              <a:round/>
              <a:headEnd/>
              <a:tailEnd/>
            </a:ln>
          </p:spPr>
          <p:txBody>
            <a:bodyPr/>
            <a:lstStyle/>
            <a:p>
              <a:endParaRPr lang="en-US" sz="1200" dirty="0">
                <a:latin typeface="+mn-lt"/>
              </a:endParaRPr>
            </a:p>
          </p:txBody>
        </p:sp>
        <p:sp>
          <p:nvSpPr>
            <p:cNvPr id="22" name="Freeform 60"/>
            <p:cNvSpPr>
              <a:spLocks/>
            </p:cNvSpPr>
            <p:nvPr/>
          </p:nvSpPr>
          <p:spPr bwMode="gray">
            <a:xfrm>
              <a:off x="3953" y="3115"/>
              <a:ext cx="418" cy="79"/>
            </a:xfrm>
            <a:custGeom>
              <a:avLst/>
              <a:gdLst/>
              <a:ahLst/>
              <a:cxnLst>
                <a:cxn ang="0">
                  <a:pos x="0" y="0"/>
                </a:cxn>
                <a:cxn ang="0">
                  <a:pos x="12" y="0"/>
                </a:cxn>
                <a:cxn ang="0">
                  <a:pos x="27" y="0"/>
                </a:cxn>
                <a:cxn ang="0">
                  <a:pos x="46" y="0"/>
                </a:cxn>
                <a:cxn ang="0">
                  <a:pos x="70" y="0"/>
                </a:cxn>
                <a:cxn ang="0">
                  <a:pos x="99" y="0"/>
                </a:cxn>
                <a:cxn ang="0">
                  <a:pos x="131" y="0"/>
                </a:cxn>
                <a:cxn ang="0">
                  <a:pos x="167" y="0"/>
                </a:cxn>
                <a:cxn ang="0">
                  <a:pos x="207" y="0"/>
                </a:cxn>
                <a:cxn ang="0">
                  <a:pos x="253" y="0"/>
                </a:cxn>
                <a:cxn ang="0">
                  <a:pos x="297" y="0"/>
                </a:cxn>
                <a:cxn ang="0">
                  <a:pos x="346" y="0"/>
                </a:cxn>
                <a:cxn ang="0">
                  <a:pos x="396" y="0"/>
                </a:cxn>
                <a:cxn ang="0">
                  <a:pos x="445" y="0"/>
                </a:cxn>
                <a:cxn ang="0">
                  <a:pos x="498" y="0"/>
                </a:cxn>
                <a:cxn ang="0">
                  <a:pos x="553" y="0"/>
                </a:cxn>
                <a:cxn ang="0">
                  <a:pos x="605" y="0"/>
                </a:cxn>
                <a:cxn ang="0">
                  <a:pos x="660" y="0"/>
                </a:cxn>
                <a:cxn ang="0">
                  <a:pos x="713" y="0"/>
                </a:cxn>
                <a:cxn ang="0">
                  <a:pos x="766" y="0"/>
                </a:cxn>
                <a:cxn ang="0">
                  <a:pos x="819" y="0"/>
                </a:cxn>
                <a:cxn ang="0">
                  <a:pos x="837" y="8"/>
                </a:cxn>
                <a:cxn ang="0">
                  <a:pos x="837" y="25"/>
                </a:cxn>
                <a:cxn ang="0">
                  <a:pos x="837" y="40"/>
                </a:cxn>
                <a:cxn ang="0">
                  <a:pos x="837" y="53"/>
                </a:cxn>
                <a:cxn ang="0">
                  <a:pos x="837" y="69"/>
                </a:cxn>
                <a:cxn ang="0">
                  <a:pos x="837" y="84"/>
                </a:cxn>
                <a:cxn ang="0">
                  <a:pos x="837" y="99"/>
                </a:cxn>
                <a:cxn ang="0">
                  <a:pos x="837" y="114"/>
                </a:cxn>
                <a:cxn ang="0">
                  <a:pos x="837" y="129"/>
                </a:cxn>
                <a:cxn ang="0">
                  <a:pos x="837" y="145"/>
                </a:cxn>
                <a:cxn ang="0">
                  <a:pos x="837" y="160"/>
                </a:cxn>
                <a:cxn ang="0">
                  <a:pos x="783" y="160"/>
                </a:cxn>
                <a:cxn ang="0">
                  <a:pos x="730" y="160"/>
                </a:cxn>
                <a:cxn ang="0">
                  <a:pos x="677" y="160"/>
                </a:cxn>
                <a:cxn ang="0">
                  <a:pos x="622" y="160"/>
                </a:cxn>
                <a:cxn ang="0">
                  <a:pos x="569" y="160"/>
                </a:cxn>
                <a:cxn ang="0">
                  <a:pos x="515" y="160"/>
                </a:cxn>
                <a:cxn ang="0">
                  <a:pos x="464" y="160"/>
                </a:cxn>
                <a:cxn ang="0">
                  <a:pos x="411" y="160"/>
                </a:cxn>
                <a:cxn ang="0">
                  <a:pos x="361" y="160"/>
                </a:cxn>
                <a:cxn ang="0">
                  <a:pos x="314" y="160"/>
                </a:cxn>
                <a:cxn ang="0">
                  <a:pos x="268" y="160"/>
                </a:cxn>
                <a:cxn ang="0">
                  <a:pos x="223" y="160"/>
                </a:cxn>
                <a:cxn ang="0">
                  <a:pos x="183" y="160"/>
                </a:cxn>
                <a:cxn ang="0">
                  <a:pos x="145" y="160"/>
                </a:cxn>
                <a:cxn ang="0">
                  <a:pos x="110" y="160"/>
                </a:cxn>
                <a:cxn ang="0">
                  <a:pos x="80" y="160"/>
                </a:cxn>
                <a:cxn ang="0">
                  <a:pos x="51" y="160"/>
                </a:cxn>
                <a:cxn ang="0">
                  <a:pos x="32" y="160"/>
                </a:cxn>
                <a:cxn ang="0">
                  <a:pos x="15" y="160"/>
                </a:cxn>
                <a:cxn ang="0">
                  <a:pos x="6" y="160"/>
                </a:cxn>
                <a:cxn ang="0">
                  <a:pos x="0" y="160"/>
                </a:cxn>
              </a:cxnLst>
              <a:rect l="0" t="0" r="r" b="b"/>
              <a:pathLst>
                <a:path w="837" h="160">
                  <a:moveTo>
                    <a:pt x="0" y="160"/>
                  </a:moveTo>
                  <a:lnTo>
                    <a:pt x="0" y="0"/>
                  </a:lnTo>
                  <a:lnTo>
                    <a:pt x="0" y="0"/>
                  </a:lnTo>
                  <a:lnTo>
                    <a:pt x="6" y="0"/>
                  </a:lnTo>
                  <a:lnTo>
                    <a:pt x="8" y="0"/>
                  </a:lnTo>
                  <a:lnTo>
                    <a:pt x="12" y="0"/>
                  </a:lnTo>
                  <a:lnTo>
                    <a:pt x="15" y="0"/>
                  </a:lnTo>
                  <a:lnTo>
                    <a:pt x="21" y="0"/>
                  </a:lnTo>
                  <a:lnTo>
                    <a:pt x="27" y="0"/>
                  </a:lnTo>
                  <a:lnTo>
                    <a:pt x="32" y="0"/>
                  </a:lnTo>
                  <a:lnTo>
                    <a:pt x="38" y="0"/>
                  </a:lnTo>
                  <a:lnTo>
                    <a:pt x="46" y="0"/>
                  </a:lnTo>
                  <a:lnTo>
                    <a:pt x="51" y="0"/>
                  </a:lnTo>
                  <a:lnTo>
                    <a:pt x="61" y="0"/>
                  </a:lnTo>
                  <a:lnTo>
                    <a:pt x="70" y="0"/>
                  </a:lnTo>
                  <a:lnTo>
                    <a:pt x="80" y="0"/>
                  </a:lnTo>
                  <a:lnTo>
                    <a:pt x="88" y="0"/>
                  </a:lnTo>
                  <a:lnTo>
                    <a:pt x="99" y="0"/>
                  </a:lnTo>
                  <a:lnTo>
                    <a:pt x="110" y="0"/>
                  </a:lnTo>
                  <a:lnTo>
                    <a:pt x="120" y="0"/>
                  </a:lnTo>
                  <a:lnTo>
                    <a:pt x="131" y="0"/>
                  </a:lnTo>
                  <a:lnTo>
                    <a:pt x="145" y="0"/>
                  </a:lnTo>
                  <a:lnTo>
                    <a:pt x="156" y="0"/>
                  </a:lnTo>
                  <a:lnTo>
                    <a:pt x="167" y="0"/>
                  </a:lnTo>
                  <a:lnTo>
                    <a:pt x="183" y="0"/>
                  </a:lnTo>
                  <a:lnTo>
                    <a:pt x="196" y="0"/>
                  </a:lnTo>
                  <a:lnTo>
                    <a:pt x="207" y="0"/>
                  </a:lnTo>
                  <a:lnTo>
                    <a:pt x="223" y="0"/>
                  </a:lnTo>
                  <a:lnTo>
                    <a:pt x="238" y="0"/>
                  </a:lnTo>
                  <a:lnTo>
                    <a:pt x="253" y="0"/>
                  </a:lnTo>
                  <a:lnTo>
                    <a:pt x="268" y="0"/>
                  </a:lnTo>
                  <a:lnTo>
                    <a:pt x="281" y="0"/>
                  </a:lnTo>
                  <a:lnTo>
                    <a:pt x="297" y="0"/>
                  </a:lnTo>
                  <a:lnTo>
                    <a:pt x="314" y="0"/>
                  </a:lnTo>
                  <a:lnTo>
                    <a:pt x="329" y="0"/>
                  </a:lnTo>
                  <a:lnTo>
                    <a:pt x="346" y="0"/>
                  </a:lnTo>
                  <a:lnTo>
                    <a:pt x="361" y="0"/>
                  </a:lnTo>
                  <a:lnTo>
                    <a:pt x="377" y="0"/>
                  </a:lnTo>
                  <a:lnTo>
                    <a:pt x="396" y="0"/>
                  </a:lnTo>
                  <a:lnTo>
                    <a:pt x="411" y="0"/>
                  </a:lnTo>
                  <a:lnTo>
                    <a:pt x="430" y="0"/>
                  </a:lnTo>
                  <a:lnTo>
                    <a:pt x="445" y="0"/>
                  </a:lnTo>
                  <a:lnTo>
                    <a:pt x="464" y="0"/>
                  </a:lnTo>
                  <a:lnTo>
                    <a:pt x="481" y="0"/>
                  </a:lnTo>
                  <a:lnTo>
                    <a:pt x="498" y="0"/>
                  </a:lnTo>
                  <a:lnTo>
                    <a:pt x="515" y="0"/>
                  </a:lnTo>
                  <a:lnTo>
                    <a:pt x="532" y="0"/>
                  </a:lnTo>
                  <a:lnTo>
                    <a:pt x="553" y="0"/>
                  </a:lnTo>
                  <a:lnTo>
                    <a:pt x="569" y="0"/>
                  </a:lnTo>
                  <a:lnTo>
                    <a:pt x="588" y="0"/>
                  </a:lnTo>
                  <a:lnTo>
                    <a:pt x="605" y="0"/>
                  </a:lnTo>
                  <a:lnTo>
                    <a:pt x="622" y="0"/>
                  </a:lnTo>
                  <a:lnTo>
                    <a:pt x="641" y="0"/>
                  </a:lnTo>
                  <a:lnTo>
                    <a:pt x="660" y="0"/>
                  </a:lnTo>
                  <a:lnTo>
                    <a:pt x="677" y="0"/>
                  </a:lnTo>
                  <a:lnTo>
                    <a:pt x="696" y="0"/>
                  </a:lnTo>
                  <a:lnTo>
                    <a:pt x="713" y="0"/>
                  </a:lnTo>
                  <a:lnTo>
                    <a:pt x="730" y="0"/>
                  </a:lnTo>
                  <a:lnTo>
                    <a:pt x="749" y="0"/>
                  </a:lnTo>
                  <a:lnTo>
                    <a:pt x="766" y="0"/>
                  </a:lnTo>
                  <a:lnTo>
                    <a:pt x="783" y="0"/>
                  </a:lnTo>
                  <a:lnTo>
                    <a:pt x="800" y="0"/>
                  </a:lnTo>
                  <a:lnTo>
                    <a:pt x="819" y="0"/>
                  </a:lnTo>
                  <a:lnTo>
                    <a:pt x="837" y="0"/>
                  </a:lnTo>
                  <a:lnTo>
                    <a:pt x="837" y="4"/>
                  </a:lnTo>
                  <a:lnTo>
                    <a:pt x="837" y="8"/>
                  </a:lnTo>
                  <a:lnTo>
                    <a:pt x="837" y="15"/>
                  </a:lnTo>
                  <a:lnTo>
                    <a:pt x="837" y="19"/>
                  </a:lnTo>
                  <a:lnTo>
                    <a:pt x="837" y="25"/>
                  </a:lnTo>
                  <a:lnTo>
                    <a:pt x="837" y="31"/>
                  </a:lnTo>
                  <a:lnTo>
                    <a:pt x="837" y="34"/>
                  </a:lnTo>
                  <a:lnTo>
                    <a:pt x="837" y="40"/>
                  </a:lnTo>
                  <a:lnTo>
                    <a:pt x="837" y="44"/>
                  </a:lnTo>
                  <a:lnTo>
                    <a:pt x="837" y="48"/>
                  </a:lnTo>
                  <a:lnTo>
                    <a:pt x="837" y="53"/>
                  </a:lnTo>
                  <a:lnTo>
                    <a:pt x="837" y="59"/>
                  </a:lnTo>
                  <a:lnTo>
                    <a:pt x="837" y="63"/>
                  </a:lnTo>
                  <a:lnTo>
                    <a:pt x="837" y="69"/>
                  </a:lnTo>
                  <a:lnTo>
                    <a:pt x="837" y="74"/>
                  </a:lnTo>
                  <a:lnTo>
                    <a:pt x="837" y="80"/>
                  </a:lnTo>
                  <a:lnTo>
                    <a:pt x="837" y="84"/>
                  </a:lnTo>
                  <a:lnTo>
                    <a:pt x="837" y="91"/>
                  </a:lnTo>
                  <a:lnTo>
                    <a:pt x="837" y="93"/>
                  </a:lnTo>
                  <a:lnTo>
                    <a:pt x="837" y="99"/>
                  </a:lnTo>
                  <a:lnTo>
                    <a:pt x="837" y="105"/>
                  </a:lnTo>
                  <a:lnTo>
                    <a:pt x="837" y="109"/>
                  </a:lnTo>
                  <a:lnTo>
                    <a:pt x="837" y="114"/>
                  </a:lnTo>
                  <a:lnTo>
                    <a:pt x="837" y="120"/>
                  </a:lnTo>
                  <a:lnTo>
                    <a:pt x="837" y="124"/>
                  </a:lnTo>
                  <a:lnTo>
                    <a:pt x="837" y="129"/>
                  </a:lnTo>
                  <a:lnTo>
                    <a:pt x="837" y="135"/>
                  </a:lnTo>
                  <a:lnTo>
                    <a:pt x="837" y="141"/>
                  </a:lnTo>
                  <a:lnTo>
                    <a:pt x="837" y="145"/>
                  </a:lnTo>
                  <a:lnTo>
                    <a:pt x="837" y="148"/>
                  </a:lnTo>
                  <a:lnTo>
                    <a:pt x="837" y="154"/>
                  </a:lnTo>
                  <a:lnTo>
                    <a:pt x="837" y="160"/>
                  </a:lnTo>
                  <a:lnTo>
                    <a:pt x="819" y="160"/>
                  </a:lnTo>
                  <a:lnTo>
                    <a:pt x="800" y="160"/>
                  </a:lnTo>
                  <a:lnTo>
                    <a:pt x="783" y="160"/>
                  </a:lnTo>
                  <a:lnTo>
                    <a:pt x="766" y="160"/>
                  </a:lnTo>
                  <a:lnTo>
                    <a:pt x="749" y="160"/>
                  </a:lnTo>
                  <a:lnTo>
                    <a:pt x="730" y="160"/>
                  </a:lnTo>
                  <a:lnTo>
                    <a:pt x="713" y="160"/>
                  </a:lnTo>
                  <a:lnTo>
                    <a:pt x="696" y="160"/>
                  </a:lnTo>
                  <a:lnTo>
                    <a:pt x="677" y="160"/>
                  </a:lnTo>
                  <a:lnTo>
                    <a:pt x="660" y="160"/>
                  </a:lnTo>
                  <a:lnTo>
                    <a:pt x="641" y="160"/>
                  </a:lnTo>
                  <a:lnTo>
                    <a:pt x="622" y="160"/>
                  </a:lnTo>
                  <a:lnTo>
                    <a:pt x="605" y="160"/>
                  </a:lnTo>
                  <a:lnTo>
                    <a:pt x="588" y="160"/>
                  </a:lnTo>
                  <a:lnTo>
                    <a:pt x="569" y="160"/>
                  </a:lnTo>
                  <a:lnTo>
                    <a:pt x="553" y="160"/>
                  </a:lnTo>
                  <a:lnTo>
                    <a:pt x="532" y="160"/>
                  </a:lnTo>
                  <a:lnTo>
                    <a:pt x="515" y="160"/>
                  </a:lnTo>
                  <a:lnTo>
                    <a:pt x="498" y="160"/>
                  </a:lnTo>
                  <a:lnTo>
                    <a:pt x="481" y="160"/>
                  </a:lnTo>
                  <a:lnTo>
                    <a:pt x="464" y="160"/>
                  </a:lnTo>
                  <a:lnTo>
                    <a:pt x="445" y="160"/>
                  </a:lnTo>
                  <a:lnTo>
                    <a:pt x="430" y="160"/>
                  </a:lnTo>
                  <a:lnTo>
                    <a:pt x="411" y="160"/>
                  </a:lnTo>
                  <a:lnTo>
                    <a:pt x="396" y="160"/>
                  </a:lnTo>
                  <a:lnTo>
                    <a:pt x="377" y="160"/>
                  </a:lnTo>
                  <a:lnTo>
                    <a:pt x="361" y="160"/>
                  </a:lnTo>
                  <a:lnTo>
                    <a:pt x="346" y="160"/>
                  </a:lnTo>
                  <a:lnTo>
                    <a:pt x="329" y="160"/>
                  </a:lnTo>
                  <a:lnTo>
                    <a:pt x="314" y="160"/>
                  </a:lnTo>
                  <a:lnTo>
                    <a:pt x="297" y="160"/>
                  </a:lnTo>
                  <a:lnTo>
                    <a:pt x="281" y="160"/>
                  </a:lnTo>
                  <a:lnTo>
                    <a:pt x="268" y="160"/>
                  </a:lnTo>
                  <a:lnTo>
                    <a:pt x="253" y="160"/>
                  </a:lnTo>
                  <a:lnTo>
                    <a:pt x="238" y="160"/>
                  </a:lnTo>
                  <a:lnTo>
                    <a:pt x="223" y="160"/>
                  </a:lnTo>
                  <a:lnTo>
                    <a:pt x="207" y="160"/>
                  </a:lnTo>
                  <a:lnTo>
                    <a:pt x="196" y="160"/>
                  </a:lnTo>
                  <a:lnTo>
                    <a:pt x="183" y="160"/>
                  </a:lnTo>
                  <a:lnTo>
                    <a:pt x="167" y="160"/>
                  </a:lnTo>
                  <a:lnTo>
                    <a:pt x="156" y="160"/>
                  </a:lnTo>
                  <a:lnTo>
                    <a:pt x="145" y="160"/>
                  </a:lnTo>
                  <a:lnTo>
                    <a:pt x="131" y="160"/>
                  </a:lnTo>
                  <a:lnTo>
                    <a:pt x="120" y="160"/>
                  </a:lnTo>
                  <a:lnTo>
                    <a:pt x="110" y="160"/>
                  </a:lnTo>
                  <a:lnTo>
                    <a:pt x="99" y="160"/>
                  </a:lnTo>
                  <a:lnTo>
                    <a:pt x="88" y="160"/>
                  </a:lnTo>
                  <a:lnTo>
                    <a:pt x="80" y="160"/>
                  </a:lnTo>
                  <a:lnTo>
                    <a:pt x="70" y="160"/>
                  </a:lnTo>
                  <a:lnTo>
                    <a:pt x="61" y="160"/>
                  </a:lnTo>
                  <a:lnTo>
                    <a:pt x="51" y="160"/>
                  </a:lnTo>
                  <a:lnTo>
                    <a:pt x="46" y="160"/>
                  </a:lnTo>
                  <a:lnTo>
                    <a:pt x="38" y="160"/>
                  </a:lnTo>
                  <a:lnTo>
                    <a:pt x="32" y="160"/>
                  </a:lnTo>
                  <a:lnTo>
                    <a:pt x="27" y="160"/>
                  </a:lnTo>
                  <a:lnTo>
                    <a:pt x="21" y="160"/>
                  </a:lnTo>
                  <a:lnTo>
                    <a:pt x="15" y="160"/>
                  </a:lnTo>
                  <a:lnTo>
                    <a:pt x="12" y="160"/>
                  </a:lnTo>
                  <a:lnTo>
                    <a:pt x="8" y="160"/>
                  </a:lnTo>
                  <a:lnTo>
                    <a:pt x="6" y="160"/>
                  </a:lnTo>
                  <a:lnTo>
                    <a:pt x="0" y="160"/>
                  </a:lnTo>
                  <a:lnTo>
                    <a:pt x="0" y="160"/>
                  </a:lnTo>
                  <a:lnTo>
                    <a:pt x="0" y="160"/>
                  </a:lnTo>
                  <a:close/>
                </a:path>
              </a:pathLst>
            </a:custGeom>
            <a:grpFill/>
            <a:ln w="9525">
              <a:noFill/>
              <a:round/>
              <a:headEnd/>
              <a:tailEnd/>
            </a:ln>
          </p:spPr>
          <p:txBody>
            <a:bodyPr/>
            <a:lstStyle/>
            <a:p>
              <a:endParaRPr lang="en-US" sz="1200" dirty="0">
                <a:latin typeface="+mn-lt"/>
              </a:endParaRPr>
            </a:p>
          </p:txBody>
        </p:sp>
        <p:sp>
          <p:nvSpPr>
            <p:cNvPr id="23" name="Freeform 61"/>
            <p:cNvSpPr>
              <a:spLocks/>
            </p:cNvSpPr>
            <p:nvPr/>
          </p:nvSpPr>
          <p:spPr bwMode="gray">
            <a:xfrm>
              <a:off x="3953" y="2990"/>
              <a:ext cx="417" cy="80"/>
            </a:xfrm>
            <a:custGeom>
              <a:avLst/>
              <a:gdLst/>
              <a:ahLst/>
              <a:cxnLst>
                <a:cxn ang="0">
                  <a:pos x="0" y="0"/>
                </a:cxn>
                <a:cxn ang="0">
                  <a:pos x="12" y="0"/>
                </a:cxn>
                <a:cxn ang="0">
                  <a:pos x="27" y="0"/>
                </a:cxn>
                <a:cxn ang="0">
                  <a:pos x="46" y="0"/>
                </a:cxn>
                <a:cxn ang="0">
                  <a:pos x="70" y="0"/>
                </a:cxn>
                <a:cxn ang="0">
                  <a:pos x="99" y="0"/>
                </a:cxn>
                <a:cxn ang="0">
                  <a:pos x="131" y="0"/>
                </a:cxn>
                <a:cxn ang="0">
                  <a:pos x="167" y="0"/>
                </a:cxn>
                <a:cxn ang="0">
                  <a:pos x="207" y="0"/>
                </a:cxn>
                <a:cxn ang="0">
                  <a:pos x="253" y="0"/>
                </a:cxn>
                <a:cxn ang="0">
                  <a:pos x="297" y="0"/>
                </a:cxn>
                <a:cxn ang="0">
                  <a:pos x="346" y="0"/>
                </a:cxn>
                <a:cxn ang="0">
                  <a:pos x="396" y="0"/>
                </a:cxn>
                <a:cxn ang="0">
                  <a:pos x="445" y="0"/>
                </a:cxn>
                <a:cxn ang="0">
                  <a:pos x="498" y="0"/>
                </a:cxn>
                <a:cxn ang="0">
                  <a:pos x="553" y="0"/>
                </a:cxn>
                <a:cxn ang="0">
                  <a:pos x="605" y="0"/>
                </a:cxn>
                <a:cxn ang="0">
                  <a:pos x="660" y="0"/>
                </a:cxn>
                <a:cxn ang="0">
                  <a:pos x="713" y="0"/>
                </a:cxn>
                <a:cxn ang="0">
                  <a:pos x="766" y="0"/>
                </a:cxn>
                <a:cxn ang="0">
                  <a:pos x="818" y="0"/>
                </a:cxn>
                <a:cxn ang="0">
                  <a:pos x="835" y="10"/>
                </a:cxn>
                <a:cxn ang="0">
                  <a:pos x="835" y="25"/>
                </a:cxn>
                <a:cxn ang="0">
                  <a:pos x="835" y="38"/>
                </a:cxn>
                <a:cxn ang="0">
                  <a:pos x="835" y="53"/>
                </a:cxn>
                <a:cxn ang="0">
                  <a:pos x="835" y="71"/>
                </a:cxn>
                <a:cxn ang="0">
                  <a:pos x="835" y="84"/>
                </a:cxn>
                <a:cxn ang="0">
                  <a:pos x="835" y="99"/>
                </a:cxn>
                <a:cxn ang="0">
                  <a:pos x="835" y="114"/>
                </a:cxn>
                <a:cxn ang="0">
                  <a:pos x="835" y="128"/>
                </a:cxn>
                <a:cxn ang="0">
                  <a:pos x="835" y="143"/>
                </a:cxn>
                <a:cxn ang="0">
                  <a:pos x="835" y="160"/>
                </a:cxn>
                <a:cxn ang="0">
                  <a:pos x="783" y="160"/>
                </a:cxn>
                <a:cxn ang="0">
                  <a:pos x="730" y="160"/>
                </a:cxn>
                <a:cxn ang="0">
                  <a:pos x="677" y="160"/>
                </a:cxn>
                <a:cxn ang="0">
                  <a:pos x="622" y="160"/>
                </a:cxn>
                <a:cxn ang="0">
                  <a:pos x="569" y="160"/>
                </a:cxn>
                <a:cxn ang="0">
                  <a:pos x="515" y="160"/>
                </a:cxn>
                <a:cxn ang="0">
                  <a:pos x="464" y="160"/>
                </a:cxn>
                <a:cxn ang="0">
                  <a:pos x="411" y="160"/>
                </a:cxn>
                <a:cxn ang="0">
                  <a:pos x="361" y="160"/>
                </a:cxn>
                <a:cxn ang="0">
                  <a:pos x="314" y="160"/>
                </a:cxn>
                <a:cxn ang="0">
                  <a:pos x="268" y="160"/>
                </a:cxn>
                <a:cxn ang="0">
                  <a:pos x="223" y="160"/>
                </a:cxn>
                <a:cxn ang="0">
                  <a:pos x="183" y="160"/>
                </a:cxn>
                <a:cxn ang="0">
                  <a:pos x="145" y="160"/>
                </a:cxn>
                <a:cxn ang="0">
                  <a:pos x="110" y="160"/>
                </a:cxn>
                <a:cxn ang="0">
                  <a:pos x="80" y="160"/>
                </a:cxn>
                <a:cxn ang="0">
                  <a:pos x="51" y="160"/>
                </a:cxn>
                <a:cxn ang="0">
                  <a:pos x="32" y="160"/>
                </a:cxn>
                <a:cxn ang="0">
                  <a:pos x="15" y="160"/>
                </a:cxn>
                <a:cxn ang="0">
                  <a:pos x="6" y="160"/>
                </a:cxn>
                <a:cxn ang="0">
                  <a:pos x="0" y="160"/>
                </a:cxn>
              </a:cxnLst>
              <a:rect l="0" t="0" r="r" b="b"/>
              <a:pathLst>
                <a:path w="835" h="160">
                  <a:moveTo>
                    <a:pt x="0" y="160"/>
                  </a:moveTo>
                  <a:lnTo>
                    <a:pt x="0" y="0"/>
                  </a:lnTo>
                  <a:lnTo>
                    <a:pt x="0" y="0"/>
                  </a:lnTo>
                  <a:lnTo>
                    <a:pt x="6" y="0"/>
                  </a:lnTo>
                  <a:lnTo>
                    <a:pt x="8" y="0"/>
                  </a:lnTo>
                  <a:lnTo>
                    <a:pt x="12" y="0"/>
                  </a:lnTo>
                  <a:lnTo>
                    <a:pt x="15" y="0"/>
                  </a:lnTo>
                  <a:lnTo>
                    <a:pt x="21" y="0"/>
                  </a:lnTo>
                  <a:lnTo>
                    <a:pt x="27" y="0"/>
                  </a:lnTo>
                  <a:lnTo>
                    <a:pt x="32" y="0"/>
                  </a:lnTo>
                  <a:lnTo>
                    <a:pt x="38" y="0"/>
                  </a:lnTo>
                  <a:lnTo>
                    <a:pt x="46" y="0"/>
                  </a:lnTo>
                  <a:lnTo>
                    <a:pt x="51" y="0"/>
                  </a:lnTo>
                  <a:lnTo>
                    <a:pt x="61" y="0"/>
                  </a:lnTo>
                  <a:lnTo>
                    <a:pt x="70" y="0"/>
                  </a:lnTo>
                  <a:lnTo>
                    <a:pt x="80" y="0"/>
                  </a:lnTo>
                  <a:lnTo>
                    <a:pt x="88" y="0"/>
                  </a:lnTo>
                  <a:lnTo>
                    <a:pt x="99" y="0"/>
                  </a:lnTo>
                  <a:lnTo>
                    <a:pt x="110" y="0"/>
                  </a:lnTo>
                  <a:lnTo>
                    <a:pt x="120" y="0"/>
                  </a:lnTo>
                  <a:lnTo>
                    <a:pt x="131" y="0"/>
                  </a:lnTo>
                  <a:lnTo>
                    <a:pt x="145" y="0"/>
                  </a:lnTo>
                  <a:lnTo>
                    <a:pt x="156" y="0"/>
                  </a:lnTo>
                  <a:lnTo>
                    <a:pt x="167" y="0"/>
                  </a:lnTo>
                  <a:lnTo>
                    <a:pt x="183" y="0"/>
                  </a:lnTo>
                  <a:lnTo>
                    <a:pt x="196" y="0"/>
                  </a:lnTo>
                  <a:lnTo>
                    <a:pt x="207" y="0"/>
                  </a:lnTo>
                  <a:lnTo>
                    <a:pt x="223" y="0"/>
                  </a:lnTo>
                  <a:lnTo>
                    <a:pt x="238" y="0"/>
                  </a:lnTo>
                  <a:lnTo>
                    <a:pt x="253" y="0"/>
                  </a:lnTo>
                  <a:lnTo>
                    <a:pt x="268" y="0"/>
                  </a:lnTo>
                  <a:lnTo>
                    <a:pt x="281" y="0"/>
                  </a:lnTo>
                  <a:lnTo>
                    <a:pt x="297" y="0"/>
                  </a:lnTo>
                  <a:lnTo>
                    <a:pt x="314" y="0"/>
                  </a:lnTo>
                  <a:lnTo>
                    <a:pt x="329" y="0"/>
                  </a:lnTo>
                  <a:lnTo>
                    <a:pt x="346" y="0"/>
                  </a:lnTo>
                  <a:lnTo>
                    <a:pt x="361" y="0"/>
                  </a:lnTo>
                  <a:lnTo>
                    <a:pt x="377" y="0"/>
                  </a:lnTo>
                  <a:lnTo>
                    <a:pt x="396" y="0"/>
                  </a:lnTo>
                  <a:lnTo>
                    <a:pt x="411" y="0"/>
                  </a:lnTo>
                  <a:lnTo>
                    <a:pt x="430" y="0"/>
                  </a:lnTo>
                  <a:lnTo>
                    <a:pt x="445" y="0"/>
                  </a:lnTo>
                  <a:lnTo>
                    <a:pt x="464" y="0"/>
                  </a:lnTo>
                  <a:lnTo>
                    <a:pt x="481" y="0"/>
                  </a:lnTo>
                  <a:lnTo>
                    <a:pt x="498" y="0"/>
                  </a:lnTo>
                  <a:lnTo>
                    <a:pt x="515" y="0"/>
                  </a:lnTo>
                  <a:lnTo>
                    <a:pt x="532" y="0"/>
                  </a:lnTo>
                  <a:lnTo>
                    <a:pt x="553" y="0"/>
                  </a:lnTo>
                  <a:lnTo>
                    <a:pt x="569" y="0"/>
                  </a:lnTo>
                  <a:lnTo>
                    <a:pt x="588" y="0"/>
                  </a:lnTo>
                  <a:lnTo>
                    <a:pt x="605" y="0"/>
                  </a:lnTo>
                  <a:lnTo>
                    <a:pt x="622" y="0"/>
                  </a:lnTo>
                  <a:lnTo>
                    <a:pt x="641" y="0"/>
                  </a:lnTo>
                  <a:lnTo>
                    <a:pt x="660" y="0"/>
                  </a:lnTo>
                  <a:lnTo>
                    <a:pt x="677" y="0"/>
                  </a:lnTo>
                  <a:lnTo>
                    <a:pt x="696" y="0"/>
                  </a:lnTo>
                  <a:lnTo>
                    <a:pt x="713" y="0"/>
                  </a:lnTo>
                  <a:lnTo>
                    <a:pt x="730" y="0"/>
                  </a:lnTo>
                  <a:lnTo>
                    <a:pt x="749" y="0"/>
                  </a:lnTo>
                  <a:lnTo>
                    <a:pt x="766" y="0"/>
                  </a:lnTo>
                  <a:lnTo>
                    <a:pt x="783" y="0"/>
                  </a:lnTo>
                  <a:lnTo>
                    <a:pt x="800" y="0"/>
                  </a:lnTo>
                  <a:lnTo>
                    <a:pt x="818" y="0"/>
                  </a:lnTo>
                  <a:lnTo>
                    <a:pt x="835" y="0"/>
                  </a:lnTo>
                  <a:lnTo>
                    <a:pt x="835" y="4"/>
                  </a:lnTo>
                  <a:lnTo>
                    <a:pt x="835" y="10"/>
                  </a:lnTo>
                  <a:lnTo>
                    <a:pt x="835" y="13"/>
                  </a:lnTo>
                  <a:lnTo>
                    <a:pt x="835" y="21"/>
                  </a:lnTo>
                  <a:lnTo>
                    <a:pt x="835" y="25"/>
                  </a:lnTo>
                  <a:lnTo>
                    <a:pt x="835" y="29"/>
                  </a:lnTo>
                  <a:lnTo>
                    <a:pt x="835" y="34"/>
                  </a:lnTo>
                  <a:lnTo>
                    <a:pt x="835" y="38"/>
                  </a:lnTo>
                  <a:lnTo>
                    <a:pt x="835" y="44"/>
                  </a:lnTo>
                  <a:lnTo>
                    <a:pt x="835" y="50"/>
                  </a:lnTo>
                  <a:lnTo>
                    <a:pt x="835" y="53"/>
                  </a:lnTo>
                  <a:lnTo>
                    <a:pt x="835" y="59"/>
                  </a:lnTo>
                  <a:lnTo>
                    <a:pt x="835" y="65"/>
                  </a:lnTo>
                  <a:lnTo>
                    <a:pt x="835" y="71"/>
                  </a:lnTo>
                  <a:lnTo>
                    <a:pt x="835" y="74"/>
                  </a:lnTo>
                  <a:lnTo>
                    <a:pt x="835" y="80"/>
                  </a:lnTo>
                  <a:lnTo>
                    <a:pt x="835" y="84"/>
                  </a:lnTo>
                  <a:lnTo>
                    <a:pt x="835" y="90"/>
                  </a:lnTo>
                  <a:lnTo>
                    <a:pt x="835" y="93"/>
                  </a:lnTo>
                  <a:lnTo>
                    <a:pt x="835" y="99"/>
                  </a:lnTo>
                  <a:lnTo>
                    <a:pt x="835" y="105"/>
                  </a:lnTo>
                  <a:lnTo>
                    <a:pt x="835" y="109"/>
                  </a:lnTo>
                  <a:lnTo>
                    <a:pt x="835" y="114"/>
                  </a:lnTo>
                  <a:lnTo>
                    <a:pt x="835" y="120"/>
                  </a:lnTo>
                  <a:lnTo>
                    <a:pt x="835" y="124"/>
                  </a:lnTo>
                  <a:lnTo>
                    <a:pt x="835" y="128"/>
                  </a:lnTo>
                  <a:lnTo>
                    <a:pt x="835" y="133"/>
                  </a:lnTo>
                  <a:lnTo>
                    <a:pt x="835" y="139"/>
                  </a:lnTo>
                  <a:lnTo>
                    <a:pt x="835" y="143"/>
                  </a:lnTo>
                  <a:lnTo>
                    <a:pt x="835" y="150"/>
                  </a:lnTo>
                  <a:lnTo>
                    <a:pt x="835" y="154"/>
                  </a:lnTo>
                  <a:lnTo>
                    <a:pt x="835" y="160"/>
                  </a:lnTo>
                  <a:lnTo>
                    <a:pt x="818" y="160"/>
                  </a:lnTo>
                  <a:lnTo>
                    <a:pt x="800" y="160"/>
                  </a:lnTo>
                  <a:lnTo>
                    <a:pt x="783" y="160"/>
                  </a:lnTo>
                  <a:lnTo>
                    <a:pt x="766" y="160"/>
                  </a:lnTo>
                  <a:lnTo>
                    <a:pt x="749" y="160"/>
                  </a:lnTo>
                  <a:lnTo>
                    <a:pt x="730" y="160"/>
                  </a:lnTo>
                  <a:lnTo>
                    <a:pt x="713" y="160"/>
                  </a:lnTo>
                  <a:lnTo>
                    <a:pt x="696" y="160"/>
                  </a:lnTo>
                  <a:lnTo>
                    <a:pt x="677" y="160"/>
                  </a:lnTo>
                  <a:lnTo>
                    <a:pt x="660" y="160"/>
                  </a:lnTo>
                  <a:lnTo>
                    <a:pt x="641" y="160"/>
                  </a:lnTo>
                  <a:lnTo>
                    <a:pt x="622" y="160"/>
                  </a:lnTo>
                  <a:lnTo>
                    <a:pt x="605" y="160"/>
                  </a:lnTo>
                  <a:lnTo>
                    <a:pt x="588" y="160"/>
                  </a:lnTo>
                  <a:lnTo>
                    <a:pt x="569" y="160"/>
                  </a:lnTo>
                  <a:lnTo>
                    <a:pt x="553" y="160"/>
                  </a:lnTo>
                  <a:lnTo>
                    <a:pt x="532" y="160"/>
                  </a:lnTo>
                  <a:lnTo>
                    <a:pt x="515" y="160"/>
                  </a:lnTo>
                  <a:lnTo>
                    <a:pt x="498" y="160"/>
                  </a:lnTo>
                  <a:lnTo>
                    <a:pt x="481" y="160"/>
                  </a:lnTo>
                  <a:lnTo>
                    <a:pt x="464" y="160"/>
                  </a:lnTo>
                  <a:lnTo>
                    <a:pt x="445" y="160"/>
                  </a:lnTo>
                  <a:lnTo>
                    <a:pt x="430" y="160"/>
                  </a:lnTo>
                  <a:lnTo>
                    <a:pt x="411" y="160"/>
                  </a:lnTo>
                  <a:lnTo>
                    <a:pt x="396" y="160"/>
                  </a:lnTo>
                  <a:lnTo>
                    <a:pt x="377" y="160"/>
                  </a:lnTo>
                  <a:lnTo>
                    <a:pt x="361" y="160"/>
                  </a:lnTo>
                  <a:lnTo>
                    <a:pt x="346" y="160"/>
                  </a:lnTo>
                  <a:lnTo>
                    <a:pt x="329" y="160"/>
                  </a:lnTo>
                  <a:lnTo>
                    <a:pt x="314" y="160"/>
                  </a:lnTo>
                  <a:lnTo>
                    <a:pt x="297" y="160"/>
                  </a:lnTo>
                  <a:lnTo>
                    <a:pt x="281" y="160"/>
                  </a:lnTo>
                  <a:lnTo>
                    <a:pt x="268" y="160"/>
                  </a:lnTo>
                  <a:lnTo>
                    <a:pt x="253" y="160"/>
                  </a:lnTo>
                  <a:lnTo>
                    <a:pt x="238" y="160"/>
                  </a:lnTo>
                  <a:lnTo>
                    <a:pt x="223" y="160"/>
                  </a:lnTo>
                  <a:lnTo>
                    <a:pt x="207" y="160"/>
                  </a:lnTo>
                  <a:lnTo>
                    <a:pt x="196" y="160"/>
                  </a:lnTo>
                  <a:lnTo>
                    <a:pt x="183" y="160"/>
                  </a:lnTo>
                  <a:lnTo>
                    <a:pt x="167" y="160"/>
                  </a:lnTo>
                  <a:lnTo>
                    <a:pt x="156" y="160"/>
                  </a:lnTo>
                  <a:lnTo>
                    <a:pt x="145" y="160"/>
                  </a:lnTo>
                  <a:lnTo>
                    <a:pt x="131" y="160"/>
                  </a:lnTo>
                  <a:lnTo>
                    <a:pt x="120" y="160"/>
                  </a:lnTo>
                  <a:lnTo>
                    <a:pt x="110" y="160"/>
                  </a:lnTo>
                  <a:lnTo>
                    <a:pt x="99" y="160"/>
                  </a:lnTo>
                  <a:lnTo>
                    <a:pt x="88" y="160"/>
                  </a:lnTo>
                  <a:lnTo>
                    <a:pt x="80" y="160"/>
                  </a:lnTo>
                  <a:lnTo>
                    <a:pt x="70" y="160"/>
                  </a:lnTo>
                  <a:lnTo>
                    <a:pt x="61" y="160"/>
                  </a:lnTo>
                  <a:lnTo>
                    <a:pt x="51" y="160"/>
                  </a:lnTo>
                  <a:lnTo>
                    <a:pt x="46" y="160"/>
                  </a:lnTo>
                  <a:lnTo>
                    <a:pt x="38" y="160"/>
                  </a:lnTo>
                  <a:lnTo>
                    <a:pt x="32" y="160"/>
                  </a:lnTo>
                  <a:lnTo>
                    <a:pt x="27" y="160"/>
                  </a:lnTo>
                  <a:lnTo>
                    <a:pt x="21" y="160"/>
                  </a:lnTo>
                  <a:lnTo>
                    <a:pt x="15" y="160"/>
                  </a:lnTo>
                  <a:lnTo>
                    <a:pt x="12" y="160"/>
                  </a:lnTo>
                  <a:lnTo>
                    <a:pt x="8" y="160"/>
                  </a:lnTo>
                  <a:lnTo>
                    <a:pt x="6" y="160"/>
                  </a:lnTo>
                  <a:lnTo>
                    <a:pt x="0" y="160"/>
                  </a:lnTo>
                  <a:lnTo>
                    <a:pt x="0" y="160"/>
                  </a:lnTo>
                  <a:lnTo>
                    <a:pt x="0" y="160"/>
                  </a:lnTo>
                  <a:close/>
                </a:path>
              </a:pathLst>
            </a:custGeom>
            <a:grpFill/>
            <a:ln w="9525">
              <a:noFill/>
              <a:round/>
              <a:headEnd/>
              <a:tailEnd/>
            </a:ln>
          </p:spPr>
          <p:txBody>
            <a:bodyPr/>
            <a:lstStyle/>
            <a:p>
              <a:endParaRPr lang="en-US" sz="1200" dirty="0">
                <a:latin typeface="+mn-lt"/>
              </a:endParaRPr>
            </a:p>
          </p:txBody>
        </p:sp>
      </p:grpSp>
      <p:sp>
        <p:nvSpPr>
          <p:cNvPr id="24" name="TextBox 23"/>
          <p:cNvSpPr txBox="1"/>
          <p:nvPr/>
        </p:nvSpPr>
        <p:spPr>
          <a:xfrm>
            <a:off x="4777094" y="5960110"/>
            <a:ext cx="661566" cy="246221"/>
          </a:xfrm>
          <a:prstGeom prst="rect">
            <a:avLst/>
          </a:prstGeom>
          <a:noFill/>
        </p:spPr>
        <p:txBody>
          <a:bodyPr vert="horz" wrap="square" rtlCol="0">
            <a:spAutoFit/>
          </a:bodyPr>
          <a:lstStyle/>
          <a:p>
            <a:pPr algn="l">
              <a:spcBef>
                <a:spcPct val="20000"/>
              </a:spcBef>
              <a:buClr>
                <a:srgbClr val="2B7DC7"/>
              </a:buClr>
            </a:pPr>
            <a:r>
              <a:rPr lang="en-US" sz="1000" dirty="0">
                <a:latin typeface="+mn-lt"/>
              </a:rPr>
              <a:t>Cash</a:t>
            </a:r>
            <a:endParaRPr lang="en-US" sz="900" dirty="0">
              <a:latin typeface="+mn-lt"/>
            </a:endParaRPr>
          </a:p>
        </p:txBody>
      </p:sp>
      <p:sp>
        <p:nvSpPr>
          <p:cNvPr id="25" name="Freeform 39"/>
          <p:cNvSpPr>
            <a:spLocks noEditPoints="1"/>
          </p:cNvSpPr>
          <p:nvPr/>
        </p:nvSpPr>
        <p:spPr bwMode="auto">
          <a:xfrm>
            <a:off x="6978062" y="5952919"/>
            <a:ext cx="258497" cy="260602"/>
          </a:xfrm>
          <a:custGeom>
            <a:avLst/>
            <a:gdLst>
              <a:gd name="T0" fmla="*/ 331 w 413"/>
              <a:gd name="T1" fmla="*/ 155 h 416"/>
              <a:gd name="T2" fmla="*/ 329 w 413"/>
              <a:gd name="T3" fmla="*/ 152 h 416"/>
              <a:gd name="T4" fmla="*/ 371 w 413"/>
              <a:gd name="T5" fmla="*/ 110 h 416"/>
              <a:gd name="T6" fmla="*/ 391 w 413"/>
              <a:gd name="T7" fmla="*/ 45 h 416"/>
              <a:gd name="T8" fmla="*/ 379 w 413"/>
              <a:gd name="T9" fmla="*/ 34 h 416"/>
              <a:gd name="T10" fmla="*/ 379 w 413"/>
              <a:gd name="T11" fmla="*/ 34 h 416"/>
              <a:gd name="T12" fmla="*/ 368 w 413"/>
              <a:gd name="T13" fmla="*/ 23 h 416"/>
              <a:gd name="T14" fmla="*/ 303 w 413"/>
              <a:gd name="T15" fmla="*/ 42 h 416"/>
              <a:gd name="T16" fmla="*/ 261 w 413"/>
              <a:gd name="T17" fmla="*/ 85 h 416"/>
              <a:gd name="T18" fmla="*/ 233 w 413"/>
              <a:gd name="T19" fmla="*/ 85 h 416"/>
              <a:gd name="T20" fmla="*/ 208 w 413"/>
              <a:gd name="T21" fmla="*/ 110 h 416"/>
              <a:gd name="T22" fmla="*/ 208 w 413"/>
              <a:gd name="T23" fmla="*/ 138 h 416"/>
              <a:gd name="T24" fmla="*/ 213 w 413"/>
              <a:gd name="T25" fmla="*/ 144 h 416"/>
              <a:gd name="T26" fmla="*/ 42 w 413"/>
              <a:gd name="T27" fmla="*/ 315 h 416"/>
              <a:gd name="T28" fmla="*/ 41 w 413"/>
              <a:gd name="T29" fmla="*/ 319 h 416"/>
              <a:gd name="T30" fmla="*/ 7 w 413"/>
              <a:gd name="T31" fmla="*/ 384 h 416"/>
              <a:gd name="T32" fmla="*/ 0 w 413"/>
              <a:gd name="T33" fmla="*/ 392 h 416"/>
              <a:gd name="T34" fmla="*/ 8 w 413"/>
              <a:gd name="T35" fmla="*/ 400 h 416"/>
              <a:gd name="T36" fmla="*/ 16 w 413"/>
              <a:gd name="T37" fmla="*/ 408 h 416"/>
              <a:gd name="T38" fmla="*/ 24 w 413"/>
              <a:gd name="T39" fmla="*/ 416 h 416"/>
              <a:gd name="T40" fmla="*/ 32 w 413"/>
              <a:gd name="T41" fmla="*/ 409 h 416"/>
              <a:gd name="T42" fmla="*/ 97 w 413"/>
              <a:gd name="T43" fmla="*/ 375 h 416"/>
              <a:gd name="T44" fmla="*/ 101 w 413"/>
              <a:gd name="T45" fmla="*/ 374 h 416"/>
              <a:gd name="T46" fmla="*/ 272 w 413"/>
              <a:gd name="T47" fmla="*/ 203 h 416"/>
              <a:gd name="T48" fmla="*/ 278 w 413"/>
              <a:gd name="T49" fmla="*/ 208 h 416"/>
              <a:gd name="T50" fmla="*/ 306 w 413"/>
              <a:gd name="T51" fmla="*/ 208 h 416"/>
              <a:gd name="T52" fmla="*/ 331 w 413"/>
              <a:gd name="T53" fmla="*/ 183 h 416"/>
              <a:gd name="T54" fmla="*/ 331 w 413"/>
              <a:gd name="T55" fmla="*/ 155 h 416"/>
              <a:gd name="T56" fmla="*/ 89 w 413"/>
              <a:gd name="T57" fmla="*/ 352 h 416"/>
              <a:gd name="T58" fmla="*/ 45 w 413"/>
              <a:gd name="T59" fmla="*/ 371 h 416"/>
              <a:gd name="T60" fmla="*/ 64 w 413"/>
              <a:gd name="T61" fmla="*/ 327 h 416"/>
              <a:gd name="T62" fmla="*/ 230 w 413"/>
              <a:gd name="T63" fmla="*/ 161 h 416"/>
              <a:gd name="T64" fmla="*/ 255 w 413"/>
              <a:gd name="T65" fmla="*/ 186 h 416"/>
              <a:gd name="T66" fmla="*/ 89 w 413"/>
              <a:gd name="T67" fmla="*/ 35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3" h="416">
                <a:moveTo>
                  <a:pt x="331" y="155"/>
                </a:moveTo>
                <a:cubicBezTo>
                  <a:pt x="329" y="152"/>
                  <a:pt x="329" y="152"/>
                  <a:pt x="329" y="152"/>
                </a:cubicBezTo>
                <a:cubicBezTo>
                  <a:pt x="371" y="110"/>
                  <a:pt x="371" y="110"/>
                  <a:pt x="371" y="110"/>
                </a:cubicBezTo>
                <a:cubicBezTo>
                  <a:pt x="371" y="110"/>
                  <a:pt x="413" y="68"/>
                  <a:pt x="391" y="45"/>
                </a:cubicBezTo>
                <a:cubicBezTo>
                  <a:pt x="379" y="34"/>
                  <a:pt x="379" y="34"/>
                  <a:pt x="379" y="34"/>
                </a:cubicBezTo>
                <a:cubicBezTo>
                  <a:pt x="379" y="34"/>
                  <a:pt x="379" y="34"/>
                  <a:pt x="379" y="34"/>
                </a:cubicBezTo>
                <a:cubicBezTo>
                  <a:pt x="368" y="23"/>
                  <a:pt x="368" y="23"/>
                  <a:pt x="368" y="23"/>
                </a:cubicBezTo>
                <a:cubicBezTo>
                  <a:pt x="346" y="0"/>
                  <a:pt x="303" y="42"/>
                  <a:pt x="303" y="42"/>
                </a:cubicBezTo>
                <a:cubicBezTo>
                  <a:pt x="261" y="85"/>
                  <a:pt x="261" y="85"/>
                  <a:pt x="261" y="85"/>
                </a:cubicBezTo>
                <a:cubicBezTo>
                  <a:pt x="253" y="77"/>
                  <a:pt x="241" y="77"/>
                  <a:pt x="233" y="85"/>
                </a:cubicBezTo>
                <a:cubicBezTo>
                  <a:pt x="208" y="110"/>
                  <a:pt x="208" y="110"/>
                  <a:pt x="208" y="110"/>
                </a:cubicBezTo>
                <a:cubicBezTo>
                  <a:pt x="200" y="118"/>
                  <a:pt x="200" y="130"/>
                  <a:pt x="208" y="138"/>
                </a:cubicBezTo>
                <a:cubicBezTo>
                  <a:pt x="213" y="144"/>
                  <a:pt x="213" y="144"/>
                  <a:pt x="213" y="144"/>
                </a:cubicBezTo>
                <a:cubicBezTo>
                  <a:pt x="42" y="315"/>
                  <a:pt x="42" y="315"/>
                  <a:pt x="42" y="315"/>
                </a:cubicBezTo>
                <a:cubicBezTo>
                  <a:pt x="41" y="319"/>
                  <a:pt x="41" y="319"/>
                  <a:pt x="41" y="319"/>
                </a:cubicBezTo>
                <a:cubicBezTo>
                  <a:pt x="36" y="349"/>
                  <a:pt x="7" y="383"/>
                  <a:pt x="7" y="384"/>
                </a:cubicBezTo>
                <a:cubicBezTo>
                  <a:pt x="0" y="392"/>
                  <a:pt x="0" y="392"/>
                  <a:pt x="0" y="392"/>
                </a:cubicBezTo>
                <a:cubicBezTo>
                  <a:pt x="8" y="400"/>
                  <a:pt x="8" y="400"/>
                  <a:pt x="8" y="400"/>
                </a:cubicBezTo>
                <a:cubicBezTo>
                  <a:pt x="16" y="408"/>
                  <a:pt x="16" y="408"/>
                  <a:pt x="16" y="408"/>
                </a:cubicBezTo>
                <a:cubicBezTo>
                  <a:pt x="24" y="416"/>
                  <a:pt x="24" y="416"/>
                  <a:pt x="24" y="416"/>
                </a:cubicBezTo>
                <a:cubicBezTo>
                  <a:pt x="32" y="409"/>
                  <a:pt x="32" y="409"/>
                  <a:pt x="32" y="409"/>
                </a:cubicBezTo>
                <a:cubicBezTo>
                  <a:pt x="33" y="409"/>
                  <a:pt x="67" y="380"/>
                  <a:pt x="97" y="375"/>
                </a:cubicBezTo>
                <a:cubicBezTo>
                  <a:pt x="101" y="374"/>
                  <a:pt x="101" y="374"/>
                  <a:pt x="101" y="374"/>
                </a:cubicBezTo>
                <a:cubicBezTo>
                  <a:pt x="272" y="203"/>
                  <a:pt x="272" y="203"/>
                  <a:pt x="272" y="203"/>
                </a:cubicBezTo>
                <a:cubicBezTo>
                  <a:pt x="278" y="208"/>
                  <a:pt x="278" y="208"/>
                  <a:pt x="278" y="208"/>
                </a:cubicBezTo>
                <a:cubicBezTo>
                  <a:pt x="286" y="216"/>
                  <a:pt x="298" y="216"/>
                  <a:pt x="306" y="208"/>
                </a:cubicBezTo>
                <a:cubicBezTo>
                  <a:pt x="331" y="183"/>
                  <a:pt x="331" y="183"/>
                  <a:pt x="331" y="183"/>
                </a:cubicBezTo>
                <a:cubicBezTo>
                  <a:pt x="339" y="175"/>
                  <a:pt x="339" y="163"/>
                  <a:pt x="331" y="155"/>
                </a:cubicBezTo>
                <a:close/>
                <a:moveTo>
                  <a:pt x="89" y="352"/>
                </a:moveTo>
                <a:cubicBezTo>
                  <a:pt x="74" y="356"/>
                  <a:pt x="58" y="363"/>
                  <a:pt x="45" y="371"/>
                </a:cubicBezTo>
                <a:cubicBezTo>
                  <a:pt x="53" y="358"/>
                  <a:pt x="61" y="342"/>
                  <a:pt x="64" y="327"/>
                </a:cubicBezTo>
                <a:cubicBezTo>
                  <a:pt x="230" y="161"/>
                  <a:pt x="230" y="161"/>
                  <a:pt x="230" y="161"/>
                </a:cubicBezTo>
                <a:cubicBezTo>
                  <a:pt x="255" y="186"/>
                  <a:pt x="255" y="186"/>
                  <a:pt x="255" y="186"/>
                </a:cubicBezTo>
                <a:lnTo>
                  <a:pt x="89" y="352"/>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6" name="TextBox 25"/>
          <p:cNvSpPr txBox="1"/>
          <p:nvPr/>
        </p:nvSpPr>
        <p:spPr>
          <a:xfrm>
            <a:off x="7197109" y="5960110"/>
            <a:ext cx="1058967" cy="246221"/>
          </a:xfrm>
          <a:prstGeom prst="rect">
            <a:avLst/>
          </a:prstGeom>
          <a:noFill/>
        </p:spPr>
        <p:txBody>
          <a:bodyPr vert="horz" wrap="square" rtlCol="0">
            <a:spAutoFit/>
          </a:bodyPr>
          <a:lstStyle/>
          <a:p>
            <a:pPr algn="l">
              <a:spcBef>
                <a:spcPct val="20000"/>
              </a:spcBef>
              <a:buClr>
                <a:srgbClr val="2B7DC7"/>
              </a:buClr>
            </a:pPr>
            <a:r>
              <a:rPr lang="en-US" sz="1000" dirty="0">
                <a:latin typeface="+mn-lt"/>
              </a:rPr>
              <a:t>Consumables</a:t>
            </a:r>
            <a:endParaRPr lang="en-US" sz="900" dirty="0">
              <a:latin typeface="+mn-lt"/>
            </a:endParaRPr>
          </a:p>
        </p:txBody>
      </p:sp>
      <p:sp>
        <p:nvSpPr>
          <p:cNvPr id="27" name="TextBox 26"/>
          <p:cNvSpPr txBox="1"/>
          <p:nvPr/>
        </p:nvSpPr>
        <p:spPr>
          <a:xfrm>
            <a:off x="19050" y="6389689"/>
            <a:ext cx="8651875" cy="215444"/>
          </a:xfrm>
          <a:prstGeom prst="rect">
            <a:avLst/>
          </a:prstGeom>
          <a:noFill/>
        </p:spPr>
        <p:txBody>
          <a:bodyPr vert="horz"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mn-lt"/>
              </a:rPr>
              <a:t>	Source: Health Advances analysis; </a:t>
            </a:r>
            <a:r>
              <a:rPr lang="en-US" sz="800" baseline="30000" dirty="0">
                <a:latin typeface="+mn-lt"/>
              </a:rPr>
              <a:t>1</a:t>
            </a:r>
            <a:r>
              <a:rPr lang="en-US" sz="800" dirty="0">
                <a:latin typeface="+mn-lt"/>
              </a:rPr>
              <a:t>IMI website; </a:t>
            </a:r>
            <a:r>
              <a:rPr lang="en-US" sz="800" baseline="30000" dirty="0">
                <a:latin typeface="+mn-lt"/>
              </a:rPr>
              <a:t>2</a:t>
            </a:r>
            <a:r>
              <a:rPr lang="en-US" sz="800" dirty="0">
                <a:latin typeface="+mn-lt"/>
              </a:rPr>
              <a:t>EFPIA 2014 Annual Report.</a:t>
            </a:r>
          </a:p>
        </p:txBody>
      </p:sp>
      <p:sp>
        <p:nvSpPr>
          <p:cNvPr id="28" name="Freeform 5"/>
          <p:cNvSpPr>
            <a:spLocks/>
          </p:cNvSpPr>
          <p:nvPr/>
        </p:nvSpPr>
        <p:spPr bwMode="auto">
          <a:xfrm>
            <a:off x="7189674" y="2765370"/>
            <a:ext cx="2118941" cy="2860493"/>
          </a:xfrm>
          <a:custGeom>
            <a:avLst/>
            <a:gdLst>
              <a:gd name="T0" fmla="*/ 401 w 576"/>
              <a:gd name="T1" fmla="*/ 264 h 777"/>
              <a:gd name="T2" fmla="*/ 351 w 576"/>
              <a:gd name="T3" fmla="*/ 245 h 777"/>
              <a:gd name="T4" fmla="*/ 351 w 576"/>
              <a:gd name="T5" fmla="*/ 35 h 777"/>
              <a:gd name="T6" fmla="*/ 377 w 576"/>
              <a:gd name="T7" fmla="*/ 35 h 777"/>
              <a:gd name="T8" fmla="*/ 394 w 576"/>
              <a:gd name="T9" fmla="*/ 17 h 777"/>
              <a:gd name="T10" fmla="*/ 377 w 576"/>
              <a:gd name="T11" fmla="*/ 0 h 777"/>
              <a:gd name="T12" fmla="*/ 351 w 576"/>
              <a:gd name="T13" fmla="*/ 0 h 777"/>
              <a:gd name="T14" fmla="*/ 235 w 576"/>
              <a:gd name="T15" fmla="*/ 0 h 777"/>
              <a:gd name="T16" fmla="*/ 209 w 576"/>
              <a:gd name="T17" fmla="*/ 0 h 777"/>
              <a:gd name="T18" fmla="*/ 192 w 576"/>
              <a:gd name="T19" fmla="*/ 17 h 777"/>
              <a:gd name="T20" fmla="*/ 209 w 576"/>
              <a:gd name="T21" fmla="*/ 35 h 777"/>
              <a:gd name="T22" fmla="*/ 235 w 576"/>
              <a:gd name="T23" fmla="*/ 35 h 777"/>
              <a:gd name="T24" fmla="*/ 235 w 576"/>
              <a:gd name="T25" fmla="*/ 243 h 777"/>
              <a:gd name="T26" fmla="*/ 62 w 576"/>
              <a:gd name="T27" fmla="*/ 377 h 777"/>
              <a:gd name="T28" fmla="*/ 176 w 576"/>
              <a:gd name="T29" fmla="*/ 715 h 777"/>
              <a:gd name="T30" fmla="*/ 514 w 576"/>
              <a:gd name="T31" fmla="*/ 602 h 777"/>
              <a:gd name="T32" fmla="*/ 401 w 576"/>
              <a:gd name="T33" fmla="*/ 264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6" h="777">
                <a:moveTo>
                  <a:pt x="401" y="264"/>
                </a:moveTo>
                <a:cubicBezTo>
                  <a:pt x="384" y="255"/>
                  <a:pt x="368" y="249"/>
                  <a:pt x="351" y="245"/>
                </a:cubicBezTo>
                <a:cubicBezTo>
                  <a:pt x="351" y="35"/>
                  <a:pt x="351" y="35"/>
                  <a:pt x="351" y="35"/>
                </a:cubicBezTo>
                <a:cubicBezTo>
                  <a:pt x="377" y="35"/>
                  <a:pt x="377" y="35"/>
                  <a:pt x="377" y="35"/>
                </a:cubicBezTo>
                <a:cubicBezTo>
                  <a:pt x="386" y="35"/>
                  <a:pt x="394" y="27"/>
                  <a:pt x="394" y="17"/>
                </a:cubicBezTo>
                <a:cubicBezTo>
                  <a:pt x="394" y="8"/>
                  <a:pt x="386" y="0"/>
                  <a:pt x="377" y="0"/>
                </a:cubicBezTo>
                <a:cubicBezTo>
                  <a:pt x="351" y="0"/>
                  <a:pt x="351" y="0"/>
                  <a:pt x="351" y="0"/>
                </a:cubicBezTo>
                <a:cubicBezTo>
                  <a:pt x="235" y="0"/>
                  <a:pt x="235" y="0"/>
                  <a:pt x="235" y="0"/>
                </a:cubicBezTo>
                <a:cubicBezTo>
                  <a:pt x="209" y="0"/>
                  <a:pt x="209" y="0"/>
                  <a:pt x="209" y="0"/>
                </a:cubicBezTo>
                <a:cubicBezTo>
                  <a:pt x="200" y="0"/>
                  <a:pt x="192" y="8"/>
                  <a:pt x="192" y="17"/>
                </a:cubicBezTo>
                <a:cubicBezTo>
                  <a:pt x="192" y="27"/>
                  <a:pt x="200" y="35"/>
                  <a:pt x="209" y="35"/>
                </a:cubicBezTo>
                <a:cubicBezTo>
                  <a:pt x="235" y="35"/>
                  <a:pt x="235" y="35"/>
                  <a:pt x="235" y="35"/>
                </a:cubicBezTo>
                <a:cubicBezTo>
                  <a:pt x="235" y="243"/>
                  <a:pt x="235" y="243"/>
                  <a:pt x="235" y="243"/>
                </a:cubicBezTo>
                <a:cubicBezTo>
                  <a:pt x="163" y="258"/>
                  <a:pt x="98" y="305"/>
                  <a:pt x="62" y="377"/>
                </a:cubicBezTo>
                <a:cubicBezTo>
                  <a:pt x="0" y="502"/>
                  <a:pt x="51" y="653"/>
                  <a:pt x="176" y="715"/>
                </a:cubicBezTo>
                <a:cubicBezTo>
                  <a:pt x="300" y="777"/>
                  <a:pt x="452" y="727"/>
                  <a:pt x="514" y="602"/>
                </a:cubicBezTo>
                <a:cubicBezTo>
                  <a:pt x="576" y="477"/>
                  <a:pt x="525" y="326"/>
                  <a:pt x="401" y="264"/>
                </a:cubicBezTo>
              </a:path>
            </a:pathLst>
          </a:custGeom>
          <a:solidFill>
            <a:srgbClr val="EEE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 name="Freeform 6"/>
          <p:cNvSpPr>
            <a:spLocks/>
          </p:cNvSpPr>
          <p:nvPr/>
        </p:nvSpPr>
        <p:spPr bwMode="auto">
          <a:xfrm>
            <a:off x="7189674" y="2765370"/>
            <a:ext cx="2118941" cy="2860493"/>
          </a:xfrm>
          <a:custGeom>
            <a:avLst/>
            <a:gdLst>
              <a:gd name="T0" fmla="*/ 401 w 576"/>
              <a:gd name="T1" fmla="*/ 264 h 777"/>
              <a:gd name="T2" fmla="*/ 351 w 576"/>
              <a:gd name="T3" fmla="*/ 245 h 777"/>
              <a:gd name="T4" fmla="*/ 351 w 576"/>
              <a:gd name="T5" fmla="*/ 35 h 777"/>
              <a:gd name="T6" fmla="*/ 377 w 576"/>
              <a:gd name="T7" fmla="*/ 35 h 777"/>
              <a:gd name="T8" fmla="*/ 394 w 576"/>
              <a:gd name="T9" fmla="*/ 17 h 777"/>
              <a:gd name="T10" fmla="*/ 377 w 576"/>
              <a:gd name="T11" fmla="*/ 0 h 777"/>
              <a:gd name="T12" fmla="*/ 351 w 576"/>
              <a:gd name="T13" fmla="*/ 0 h 777"/>
              <a:gd name="T14" fmla="*/ 235 w 576"/>
              <a:gd name="T15" fmla="*/ 0 h 777"/>
              <a:gd name="T16" fmla="*/ 209 w 576"/>
              <a:gd name="T17" fmla="*/ 0 h 777"/>
              <a:gd name="T18" fmla="*/ 192 w 576"/>
              <a:gd name="T19" fmla="*/ 17 h 777"/>
              <a:gd name="T20" fmla="*/ 209 w 576"/>
              <a:gd name="T21" fmla="*/ 35 h 777"/>
              <a:gd name="T22" fmla="*/ 235 w 576"/>
              <a:gd name="T23" fmla="*/ 35 h 777"/>
              <a:gd name="T24" fmla="*/ 235 w 576"/>
              <a:gd name="T25" fmla="*/ 243 h 777"/>
              <a:gd name="T26" fmla="*/ 62 w 576"/>
              <a:gd name="T27" fmla="*/ 377 h 777"/>
              <a:gd name="T28" fmla="*/ 176 w 576"/>
              <a:gd name="T29" fmla="*/ 715 h 777"/>
              <a:gd name="T30" fmla="*/ 514 w 576"/>
              <a:gd name="T31" fmla="*/ 602 h 777"/>
              <a:gd name="T32" fmla="*/ 401 w 576"/>
              <a:gd name="T33" fmla="*/ 264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6" h="777">
                <a:moveTo>
                  <a:pt x="401" y="264"/>
                </a:moveTo>
                <a:cubicBezTo>
                  <a:pt x="384" y="255"/>
                  <a:pt x="368" y="249"/>
                  <a:pt x="351" y="245"/>
                </a:cubicBezTo>
                <a:cubicBezTo>
                  <a:pt x="351" y="35"/>
                  <a:pt x="351" y="35"/>
                  <a:pt x="351" y="35"/>
                </a:cubicBezTo>
                <a:cubicBezTo>
                  <a:pt x="377" y="35"/>
                  <a:pt x="377" y="35"/>
                  <a:pt x="377" y="35"/>
                </a:cubicBezTo>
                <a:cubicBezTo>
                  <a:pt x="386" y="35"/>
                  <a:pt x="394" y="27"/>
                  <a:pt x="394" y="17"/>
                </a:cubicBezTo>
                <a:cubicBezTo>
                  <a:pt x="394" y="8"/>
                  <a:pt x="386" y="0"/>
                  <a:pt x="377" y="0"/>
                </a:cubicBezTo>
                <a:cubicBezTo>
                  <a:pt x="351" y="0"/>
                  <a:pt x="351" y="0"/>
                  <a:pt x="351" y="0"/>
                </a:cubicBezTo>
                <a:cubicBezTo>
                  <a:pt x="235" y="0"/>
                  <a:pt x="235" y="0"/>
                  <a:pt x="235" y="0"/>
                </a:cubicBezTo>
                <a:cubicBezTo>
                  <a:pt x="209" y="0"/>
                  <a:pt x="209" y="0"/>
                  <a:pt x="209" y="0"/>
                </a:cubicBezTo>
                <a:cubicBezTo>
                  <a:pt x="200" y="0"/>
                  <a:pt x="192" y="8"/>
                  <a:pt x="192" y="17"/>
                </a:cubicBezTo>
                <a:cubicBezTo>
                  <a:pt x="192" y="27"/>
                  <a:pt x="200" y="35"/>
                  <a:pt x="209" y="35"/>
                </a:cubicBezTo>
                <a:cubicBezTo>
                  <a:pt x="235" y="35"/>
                  <a:pt x="235" y="35"/>
                  <a:pt x="235" y="35"/>
                </a:cubicBezTo>
                <a:cubicBezTo>
                  <a:pt x="235" y="243"/>
                  <a:pt x="235" y="243"/>
                  <a:pt x="235" y="243"/>
                </a:cubicBezTo>
                <a:cubicBezTo>
                  <a:pt x="163" y="258"/>
                  <a:pt x="98" y="305"/>
                  <a:pt x="62" y="377"/>
                </a:cubicBezTo>
                <a:cubicBezTo>
                  <a:pt x="0" y="502"/>
                  <a:pt x="51" y="653"/>
                  <a:pt x="176" y="715"/>
                </a:cubicBezTo>
                <a:cubicBezTo>
                  <a:pt x="300" y="777"/>
                  <a:pt x="452" y="727"/>
                  <a:pt x="514" y="602"/>
                </a:cubicBezTo>
                <a:cubicBezTo>
                  <a:pt x="576" y="477"/>
                  <a:pt x="525" y="326"/>
                  <a:pt x="401" y="264"/>
                </a:cubicBezTo>
                <a:close/>
              </a:path>
            </a:pathLst>
          </a:custGeom>
          <a:noFill/>
          <a:ln w="47625" cap="flat">
            <a:solidFill>
              <a:srgbClr val="E7E7E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 name="Freeform 7"/>
          <p:cNvSpPr>
            <a:spLocks/>
          </p:cNvSpPr>
          <p:nvPr/>
        </p:nvSpPr>
        <p:spPr bwMode="auto">
          <a:xfrm>
            <a:off x="7348245" y="4439692"/>
            <a:ext cx="1820455" cy="1035374"/>
          </a:xfrm>
          <a:custGeom>
            <a:avLst/>
            <a:gdLst>
              <a:gd name="T0" fmla="*/ 2 w 495"/>
              <a:gd name="T1" fmla="*/ 0 h 281"/>
              <a:gd name="T2" fmla="*/ 0 w 495"/>
              <a:gd name="T3" fmla="*/ 33 h 281"/>
              <a:gd name="T4" fmla="*/ 247 w 495"/>
              <a:gd name="T5" fmla="*/ 281 h 281"/>
              <a:gd name="T6" fmla="*/ 495 w 495"/>
              <a:gd name="T7" fmla="*/ 33 h 281"/>
              <a:gd name="T8" fmla="*/ 492 w 495"/>
              <a:gd name="T9" fmla="*/ 0 h 281"/>
              <a:gd name="T10" fmla="*/ 2 w 495"/>
              <a:gd name="T11" fmla="*/ 0 h 281"/>
            </a:gdLst>
            <a:ahLst/>
            <a:cxnLst>
              <a:cxn ang="0">
                <a:pos x="T0" y="T1"/>
              </a:cxn>
              <a:cxn ang="0">
                <a:pos x="T2" y="T3"/>
              </a:cxn>
              <a:cxn ang="0">
                <a:pos x="T4" y="T5"/>
              </a:cxn>
              <a:cxn ang="0">
                <a:pos x="T6" y="T7"/>
              </a:cxn>
              <a:cxn ang="0">
                <a:pos x="T8" y="T9"/>
              </a:cxn>
              <a:cxn ang="0">
                <a:pos x="T10" y="T11"/>
              </a:cxn>
            </a:cxnLst>
            <a:rect l="0" t="0" r="r" b="b"/>
            <a:pathLst>
              <a:path w="495" h="281">
                <a:moveTo>
                  <a:pt x="2" y="0"/>
                </a:moveTo>
                <a:cubicBezTo>
                  <a:pt x="0" y="11"/>
                  <a:pt x="0" y="22"/>
                  <a:pt x="0" y="33"/>
                </a:cubicBezTo>
                <a:cubicBezTo>
                  <a:pt x="0" y="170"/>
                  <a:pt x="110" y="281"/>
                  <a:pt x="247" y="281"/>
                </a:cubicBezTo>
                <a:cubicBezTo>
                  <a:pt x="384" y="281"/>
                  <a:pt x="495" y="170"/>
                  <a:pt x="495" y="33"/>
                </a:cubicBezTo>
                <a:cubicBezTo>
                  <a:pt x="495" y="22"/>
                  <a:pt x="494" y="11"/>
                  <a:pt x="492" y="0"/>
                </a:cubicBezTo>
                <a:lnTo>
                  <a:pt x="2" y="0"/>
                </a:lnTo>
                <a:close/>
              </a:path>
            </a:pathLst>
          </a:custGeom>
          <a:solidFill>
            <a:srgbClr val="322C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31" name="Group 30"/>
          <p:cNvGrpSpPr/>
          <p:nvPr/>
        </p:nvGrpSpPr>
        <p:grpSpPr>
          <a:xfrm>
            <a:off x="3941624" y="1590740"/>
            <a:ext cx="4307521" cy="1687081"/>
            <a:chOff x="2257424" y="1344613"/>
            <a:chExt cx="4742900" cy="2346775"/>
          </a:xfrm>
        </p:grpSpPr>
        <p:sp>
          <p:nvSpPr>
            <p:cNvPr id="32" name="Freeform 11"/>
            <p:cNvSpPr>
              <a:spLocks/>
            </p:cNvSpPr>
            <p:nvPr/>
          </p:nvSpPr>
          <p:spPr bwMode="auto">
            <a:xfrm>
              <a:off x="2257424" y="1344613"/>
              <a:ext cx="4687889" cy="2261603"/>
            </a:xfrm>
            <a:custGeom>
              <a:avLst/>
              <a:gdLst>
                <a:gd name="T0" fmla="*/ 6 w 1070"/>
                <a:gd name="T1" fmla="*/ 442 h 566"/>
                <a:gd name="T2" fmla="*/ 6 w 1070"/>
                <a:gd name="T3" fmla="*/ 39 h 566"/>
                <a:gd name="T4" fmla="*/ 44 w 1070"/>
                <a:gd name="T5" fmla="*/ 4 h 566"/>
                <a:gd name="T6" fmla="*/ 1047 w 1070"/>
                <a:gd name="T7" fmla="*/ 4 h 566"/>
                <a:gd name="T8" fmla="*/ 1070 w 1070"/>
                <a:gd name="T9" fmla="*/ 28 h 566"/>
                <a:gd name="T10" fmla="*/ 1070 w 1070"/>
                <a:gd name="T11" fmla="*/ 566 h 566"/>
              </a:gdLst>
              <a:ahLst/>
              <a:cxnLst>
                <a:cxn ang="0">
                  <a:pos x="T0" y="T1"/>
                </a:cxn>
                <a:cxn ang="0">
                  <a:pos x="T2" y="T3"/>
                </a:cxn>
                <a:cxn ang="0">
                  <a:pos x="T4" y="T5"/>
                </a:cxn>
                <a:cxn ang="0">
                  <a:pos x="T6" y="T7"/>
                </a:cxn>
                <a:cxn ang="0">
                  <a:pos x="T8" y="T9"/>
                </a:cxn>
                <a:cxn ang="0">
                  <a:pos x="T10" y="T11"/>
                </a:cxn>
              </a:cxnLst>
              <a:rect l="0" t="0" r="r" b="b"/>
              <a:pathLst>
                <a:path w="1070" h="566">
                  <a:moveTo>
                    <a:pt x="6" y="442"/>
                  </a:moveTo>
                  <a:cubicBezTo>
                    <a:pt x="6" y="39"/>
                    <a:pt x="6" y="39"/>
                    <a:pt x="6" y="39"/>
                  </a:cubicBezTo>
                  <a:cubicBezTo>
                    <a:pt x="6" y="39"/>
                    <a:pt x="0" y="4"/>
                    <a:pt x="44" y="4"/>
                  </a:cubicBezTo>
                  <a:cubicBezTo>
                    <a:pt x="1047" y="4"/>
                    <a:pt x="1047" y="4"/>
                    <a:pt x="1047" y="4"/>
                  </a:cubicBezTo>
                  <a:cubicBezTo>
                    <a:pt x="1047" y="4"/>
                    <a:pt x="1070" y="0"/>
                    <a:pt x="1070" y="28"/>
                  </a:cubicBezTo>
                  <a:cubicBezTo>
                    <a:pt x="1070" y="566"/>
                    <a:pt x="1070" y="566"/>
                    <a:pt x="1070" y="566"/>
                  </a:cubicBezTo>
                </a:path>
              </a:pathLst>
            </a:custGeom>
            <a:noFill/>
            <a:ln w="84138" cap="flat">
              <a:solidFill>
                <a:srgbClr val="E7E7E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 name="Freeform 18"/>
            <p:cNvSpPr>
              <a:spLocks/>
            </p:cNvSpPr>
            <p:nvPr/>
          </p:nvSpPr>
          <p:spPr bwMode="auto">
            <a:xfrm>
              <a:off x="2257425" y="1344614"/>
              <a:ext cx="4687888" cy="2261601"/>
            </a:xfrm>
            <a:custGeom>
              <a:avLst/>
              <a:gdLst>
                <a:gd name="T0" fmla="*/ 6 w 1071"/>
                <a:gd name="T1" fmla="*/ 442 h 618"/>
                <a:gd name="T2" fmla="*/ 6 w 1071"/>
                <a:gd name="T3" fmla="*/ 40 h 618"/>
                <a:gd name="T4" fmla="*/ 44 w 1071"/>
                <a:gd name="T5" fmla="*/ 5 h 618"/>
                <a:gd name="T6" fmla="*/ 1048 w 1071"/>
                <a:gd name="T7" fmla="*/ 5 h 618"/>
                <a:gd name="T8" fmla="*/ 1071 w 1071"/>
                <a:gd name="T9" fmla="*/ 28 h 618"/>
                <a:gd name="T10" fmla="*/ 1071 w 1071"/>
                <a:gd name="T11" fmla="*/ 618 h 618"/>
              </a:gdLst>
              <a:ahLst/>
              <a:cxnLst>
                <a:cxn ang="0">
                  <a:pos x="T0" y="T1"/>
                </a:cxn>
                <a:cxn ang="0">
                  <a:pos x="T2" y="T3"/>
                </a:cxn>
                <a:cxn ang="0">
                  <a:pos x="T4" y="T5"/>
                </a:cxn>
                <a:cxn ang="0">
                  <a:pos x="T6" y="T7"/>
                </a:cxn>
                <a:cxn ang="0">
                  <a:pos x="T8" y="T9"/>
                </a:cxn>
                <a:cxn ang="0">
                  <a:pos x="T10" y="T11"/>
                </a:cxn>
              </a:cxnLst>
              <a:rect l="0" t="0" r="r" b="b"/>
              <a:pathLst>
                <a:path w="1071" h="618">
                  <a:moveTo>
                    <a:pt x="6" y="442"/>
                  </a:moveTo>
                  <a:cubicBezTo>
                    <a:pt x="6" y="40"/>
                    <a:pt x="6" y="40"/>
                    <a:pt x="6" y="40"/>
                  </a:cubicBezTo>
                  <a:cubicBezTo>
                    <a:pt x="6" y="40"/>
                    <a:pt x="0" y="5"/>
                    <a:pt x="44" y="5"/>
                  </a:cubicBezTo>
                  <a:cubicBezTo>
                    <a:pt x="1048" y="5"/>
                    <a:pt x="1048" y="5"/>
                    <a:pt x="1048" y="5"/>
                  </a:cubicBezTo>
                  <a:cubicBezTo>
                    <a:pt x="1048" y="5"/>
                    <a:pt x="1071" y="0"/>
                    <a:pt x="1071" y="28"/>
                  </a:cubicBezTo>
                  <a:cubicBezTo>
                    <a:pt x="1071" y="618"/>
                    <a:pt x="1071" y="618"/>
                    <a:pt x="1071" y="618"/>
                  </a:cubicBezTo>
                </a:path>
              </a:pathLst>
            </a:custGeom>
            <a:noFill/>
            <a:ln w="11113" cap="flat">
              <a:solidFill>
                <a:srgbClr val="00A8CB"/>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4" name="Freeform 20"/>
            <p:cNvSpPr>
              <a:spLocks/>
            </p:cNvSpPr>
            <p:nvPr/>
          </p:nvSpPr>
          <p:spPr bwMode="auto">
            <a:xfrm>
              <a:off x="6895549" y="3608838"/>
              <a:ext cx="104775" cy="82550"/>
            </a:xfrm>
            <a:custGeom>
              <a:avLst/>
              <a:gdLst>
                <a:gd name="T0" fmla="*/ 0 w 66"/>
                <a:gd name="T1" fmla="*/ 0 h 52"/>
                <a:gd name="T2" fmla="*/ 33 w 66"/>
                <a:gd name="T3" fmla="*/ 52 h 52"/>
                <a:gd name="T4" fmla="*/ 66 w 66"/>
                <a:gd name="T5" fmla="*/ 0 h 52"/>
                <a:gd name="T6" fmla="*/ 0 w 66"/>
                <a:gd name="T7" fmla="*/ 0 h 52"/>
              </a:gdLst>
              <a:ahLst/>
              <a:cxnLst>
                <a:cxn ang="0">
                  <a:pos x="T0" y="T1"/>
                </a:cxn>
                <a:cxn ang="0">
                  <a:pos x="T2" y="T3"/>
                </a:cxn>
                <a:cxn ang="0">
                  <a:pos x="T4" y="T5"/>
                </a:cxn>
                <a:cxn ang="0">
                  <a:pos x="T6" y="T7"/>
                </a:cxn>
              </a:cxnLst>
              <a:rect l="0" t="0" r="r" b="b"/>
              <a:pathLst>
                <a:path w="66" h="52">
                  <a:moveTo>
                    <a:pt x="0" y="0"/>
                  </a:moveTo>
                  <a:lnTo>
                    <a:pt x="33" y="52"/>
                  </a:lnTo>
                  <a:lnTo>
                    <a:pt x="66" y="0"/>
                  </a:lnTo>
                  <a:lnTo>
                    <a:pt x="0" y="0"/>
                  </a:lnTo>
                  <a:close/>
                </a:path>
              </a:pathLst>
            </a:custGeom>
            <a:solidFill>
              <a:srgbClr val="00A8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35" name="Group 34"/>
          <p:cNvGrpSpPr/>
          <p:nvPr/>
        </p:nvGrpSpPr>
        <p:grpSpPr>
          <a:xfrm>
            <a:off x="5020376" y="2742792"/>
            <a:ext cx="2125430" cy="2883071"/>
            <a:chOff x="-1898651" y="1798638"/>
            <a:chExt cx="2173288" cy="2947988"/>
          </a:xfrm>
        </p:grpSpPr>
        <p:sp>
          <p:nvSpPr>
            <p:cNvPr id="36" name="AutoShape 24"/>
            <p:cNvSpPr>
              <a:spLocks noChangeAspect="1" noChangeArrowheads="1" noTextEdit="1"/>
            </p:cNvSpPr>
            <p:nvPr/>
          </p:nvSpPr>
          <p:spPr bwMode="auto">
            <a:xfrm>
              <a:off x="-1789113" y="1798638"/>
              <a:ext cx="1957388" cy="283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7" name="Freeform 26"/>
            <p:cNvSpPr>
              <a:spLocks/>
            </p:cNvSpPr>
            <p:nvPr/>
          </p:nvSpPr>
          <p:spPr bwMode="auto">
            <a:xfrm>
              <a:off x="-1898651" y="1820863"/>
              <a:ext cx="2173288" cy="2925763"/>
            </a:xfrm>
            <a:custGeom>
              <a:avLst/>
              <a:gdLst>
                <a:gd name="T0" fmla="*/ 401 w 576"/>
                <a:gd name="T1" fmla="*/ 264 h 777"/>
                <a:gd name="T2" fmla="*/ 351 w 576"/>
                <a:gd name="T3" fmla="*/ 245 h 777"/>
                <a:gd name="T4" fmla="*/ 351 w 576"/>
                <a:gd name="T5" fmla="*/ 35 h 777"/>
                <a:gd name="T6" fmla="*/ 377 w 576"/>
                <a:gd name="T7" fmla="*/ 35 h 777"/>
                <a:gd name="T8" fmla="*/ 394 w 576"/>
                <a:gd name="T9" fmla="*/ 17 h 777"/>
                <a:gd name="T10" fmla="*/ 377 w 576"/>
                <a:gd name="T11" fmla="*/ 0 h 777"/>
                <a:gd name="T12" fmla="*/ 351 w 576"/>
                <a:gd name="T13" fmla="*/ 0 h 777"/>
                <a:gd name="T14" fmla="*/ 235 w 576"/>
                <a:gd name="T15" fmla="*/ 0 h 777"/>
                <a:gd name="T16" fmla="*/ 209 w 576"/>
                <a:gd name="T17" fmla="*/ 0 h 777"/>
                <a:gd name="T18" fmla="*/ 192 w 576"/>
                <a:gd name="T19" fmla="*/ 17 h 777"/>
                <a:gd name="T20" fmla="*/ 209 w 576"/>
                <a:gd name="T21" fmla="*/ 35 h 777"/>
                <a:gd name="T22" fmla="*/ 235 w 576"/>
                <a:gd name="T23" fmla="*/ 35 h 777"/>
                <a:gd name="T24" fmla="*/ 235 w 576"/>
                <a:gd name="T25" fmla="*/ 243 h 777"/>
                <a:gd name="T26" fmla="*/ 62 w 576"/>
                <a:gd name="T27" fmla="*/ 377 h 777"/>
                <a:gd name="T28" fmla="*/ 176 w 576"/>
                <a:gd name="T29" fmla="*/ 715 h 777"/>
                <a:gd name="T30" fmla="*/ 514 w 576"/>
                <a:gd name="T31" fmla="*/ 602 h 777"/>
                <a:gd name="T32" fmla="*/ 401 w 576"/>
                <a:gd name="T33" fmla="*/ 264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6" h="777">
                  <a:moveTo>
                    <a:pt x="401" y="264"/>
                  </a:moveTo>
                  <a:cubicBezTo>
                    <a:pt x="384" y="255"/>
                    <a:pt x="368" y="249"/>
                    <a:pt x="351" y="245"/>
                  </a:cubicBezTo>
                  <a:cubicBezTo>
                    <a:pt x="351" y="35"/>
                    <a:pt x="351" y="35"/>
                    <a:pt x="351" y="35"/>
                  </a:cubicBezTo>
                  <a:cubicBezTo>
                    <a:pt x="377" y="35"/>
                    <a:pt x="377" y="35"/>
                    <a:pt x="377" y="35"/>
                  </a:cubicBezTo>
                  <a:cubicBezTo>
                    <a:pt x="386" y="35"/>
                    <a:pt x="394" y="27"/>
                    <a:pt x="394" y="17"/>
                  </a:cubicBezTo>
                  <a:cubicBezTo>
                    <a:pt x="394" y="8"/>
                    <a:pt x="386" y="0"/>
                    <a:pt x="377" y="0"/>
                  </a:cubicBezTo>
                  <a:cubicBezTo>
                    <a:pt x="351" y="0"/>
                    <a:pt x="351" y="0"/>
                    <a:pt x="351" y="0"/>
                  </a:cubicBezTo>
                  <a:cubicBezTo>
                    <a:pt x="235" y="0"/>
                    <a:pt x="235" y="0"/>
                    <a:pt x="235" y="0"/>
                  </a:cubicBezTo>
                  <a:cubicBezTo>
                    <a:pt x="209" y="0"/>
                    <a:pt x="209" y="0"/>
                    <a:pt x="209" y="0"/>
                  </a:cubicBezTo>
                  <a:cubicBezTo>
                    <a:pt x="200" y="0"/>
                    <a:pt x="192" y="8"/>
                    <a:pt x="192" y="17"/>
                  </a:cubicBezTo>
                  <a:cubicBezTo>
                    <a:pt x="192" y="27"/>
                    <a:pt x="200" y="35"/>
                    <a:pt x="209" y="35"/>
                  </a:cubicBezTo>
                  <a:cubicBezTo>
                    <a:pt x="235" y="35"/>
                    <a:pt x="235" y="35"/>
                    <a:pt x="235" y="35"/>
                  </a:cubicBezTo>
                  <a:cubicBezTo>
                    <a:pt x="235" y="243"/>
                    <a:pt x="235" y="243"/>
                    <a:pt x="235" y="243"/>
                  </a:cubicBezTo>
                  <a:cubicBezTo>
                    <a:pt x="163" y="258"/>
                    <a:pt x="98" y="305"/>
                    <a:pt x="62" y="377"/>
                  </a:cubicBezTo>
                  <a:cubicBezTo>
                    <a:pt x="0" y="502"/>
                    <a:pt x="51" y="653"/>
                    <a:pt x="176" y="715"/>
                  </a:cubicBezTo>
                  <a:cubicBezTo>
                    <a:pt x="300" y="777"/>
                    <a:pt x="452" y="727"/>
                    <a:pt x="514" y="602"/>
                  </a:cubicBezTo>
                  <a:cubicBezTo>
                    <a:pt x="576" y="477"/>
                    <a:pt x="525" y="326"/>
                    <a:pt x="401" y="264"/>
                  </a:cubicBezTo>
                </a:path>
              </a:pathLst>
            </a:custGeom>
            <a:solidFill>
              <a:srgbClr val="EEE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8" name="Freeform 27"/>
            <p:cNvSpPr>
              <a:spLocks/>
            </p:cNvSpPr>
            <p:nvPr/>
          </p:nvSpPr>
          <p:spPr bwMode="auto">
            <a:xfrm>
              <a:off x="-1898651" y="1820863"/>
              <a:ext cx="2173288" cy="2925763"/>
            </a:xfrm>
            <a:custGeom>
              <a:avLst/>
              <a:gdLst>
                <a:gd name="T0" fmla="*/ 401 w 576"/>
                <a:gd name="T1" fmla="*/ 264 h 777"/>
                <a:gd name="T2" fmla="*/ 351 w 576"/>
                <a:gd name="T3" fmla="*/ 245 h 777"/>
                <a:gd name="T4" fmla="*/ 351 w 576"/>
                <a:gd name="T5" fmla="*/ 35 h 777"/>
                <a:gd name="T6" fmla="*/ 377 w 576"/>
                <a:gd name="T7" fmla="*/ 35 h 777"/>
                <a:gd name="T8" fmla="*/ 394 w 576"/>
                <a:gd name="T9" fmla="*/ 17 h 777"/>
                <a:gd name="T10" fmla="*/ 377 w 576"/>
                <a:gd name="T11" fmla="*/ 0 h 777"/>
                <a:gd name="T12" fmla="*/ 351 w 576"/>
                <a:gd name="T13" fmla="*/ 0 h 777"/>
                <a:gd name="T14" fmla="*/ 235 w 576"/>
                <a:gd name="T15" fmla="*/ 0 h 777"/>
                <a:gd name="T16" fmla="*/ 209 w 576"/>
                <a:gd name="T17" fmla="*/ 0 h 777"/>
                <a:gd name="T18" fmla="*/ 192 w 576"/>
                <a:gd name="T19" fmla="*/ 17 h 777"/>
                <a:gd name="T20" fmla="*/ 209 w 576"/>
                <a:gd name="T21" fmla="*/ 35 h 777"/>
                <a:gd name="T22" fmla="*/ 235 w 576"/>
                <a:gd name="T23" fmla="*/ 35 h 777"/>
                <a:gd name="T24" fmla="*/ 235 w 576"/>
                <a:gd name="T25" fmla="*/ 243 h 777"/>
                <a:gd name="T26" fmla="*/ 62 w 576"/>
                <a:gd name="T27" fmla="*/ 377 h 777"/>
                <a:gd name="T28" fmla="*/ 176 w 576"/>
                <a:gd name="T29" fmla="*/ 715 h 777"/>
                <a:gd name="T30" fmla="*/ 514 w 576"/>
                <a:gd name="T31" fmla="*/ 602 h 777"/>
                <a:gd name="T32" fmla="*/ 401 w 576"/>
                <a:gd name="T33" fmla="*/ 264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6" h="777">
                  <a:moveTo>
                    <a:pt x="401" y="264"/>
                  </a:moveTo>
                  <a:cubicBezTo>
                    <a:pt x="384" y="255"/>
                    <a:pt x="368" y="249"/>
                    <a:pt x="351" y="245"/>
                  </a:cubicBezTo>
                  <a:cubicBezTo>
                    <a:pt x="351" y="35"/>
                    <a:pt x="351" y="35"/>
                    <a:pt x="351" y="35"/>
                  </a:cubicBezTo>
                  <a:cubicBezTo>
                    <a:pt x="377" y="35"/>
                    <a:pt x="377" y="35"/>
                    <a:pt x="377" y="35"/>
                  </a:cubicBezTo>
                  <a:cubicBezTo>
                    <a:pt x="386" y="35"/>
                    <a:pt x="394" y="27"/>
                    <a:pt x="394" y="17"/>
                  </a:cubicBezTo>
                  <a:cubicBezTo>
                    <a:pt x="394" y="8"/>
                    <a:pt x="386" y="0"/>
                    <a:pt x="377" y="0"/>
                  </a:cubicBezTo>
                  <a:cubicBezTo>
                    <a:pt x="351" y="0"/>
                    <a:pt x="351" y="0"/>
                    <a:pt x="351" y="0"/>
                  </a:cubicBezTo>
                  <a:cubicBezTo>
                    <a:pt x="235" y="0"/>
                    <a:pt x="235" y="0"/>
                    <a:pt x="235" y="0"/>
                  </a:cubicBezTo>
                  <a:cubicBezTo>
                    <a:pt x="209" y="0"/>
                    <a:pt x="209" y="0"/>
                    <a:pt x="209" y="0"/>
                  </a:cubicBezTo>
                  <a:cubicBezTo>
                    <a:pt x="200" y="0"/>
                    <a:pt x="192" y="8"/>
                    <a:pt x="192" y="17"/>
                  </a:cubicBezTo>
                  <a:cubicBezTo>
                    <a:pt x="192" y="27"/>
                    <a:pt x="200" y="35"/>
                    <a:pt x="209" y="35"/>
                  </a:cubicBezTo>
                  <a:cubicBezTo>
                    <a:pt x="235" y="35"/>
                    <a:pt x="235" y="35"/>
                    <a:pt x="235" y="35"/>
                  </a:cubicBezTo>
                  <a:cubicBezTo>
                    <a:pt x="235" y="243"/>
                    <a:pt x="235" y="243"/>
                    <a:pt x="235" y="243"/>
                  </a:cubicBezTo>
                  <a:cubicBezTo>
                    <a:pt x="163" y="258"/>
                    <a:pt x="98" y="305"/>
                    <a:pt x="62" y="377"/>
                  </a:cubicBezTo>
                  <a:cubicBezTo>
                    <a:pt x="0" y="502"/>
                    <a:pt x="51" y="653"/>
                    <a:pt x="176" y="715"/>
                  </a:cubicBezTo>
                  <a:cubicBezTo>
                    <a:pt x="300" y="777"/>
                    <a:pt x="452" y="727"/>
                    <a:pt x="514" y="602"/>
                  </a:cubicBezTo>
                  <a:cubicBezTo>
                    <a:pt x="576" y="477"/>
                    <a:pt x="525" y="326"/>
                    <a:pt x="401" y="264"/>
                  </a:cubicBezTo>
                  <a:close/>
                </a:path>
              </a:pathLst>
            </a:custGeom>
            <a:noFill/>
            <a:ln w="49213" cap="flat">
              <a:solidFill>
                <a:srgbClr val="E7E7E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9" name="Freeform 28"/>
            <p:cNvSpPr>
              <a:spLocks/>
            </p:cNvSpPr>
            <p:nvPr/>
          </p:nvSpPr>
          <p:spPr bwMode="auto">
            <a:xfrm>
              <a:off x="-1736725" y="3533776"/>
              <a:ext cx="1866900" cy="1058863"/>
            </a:xfrm>
            <a:custGeom>
              <a:avLst/>
              <a:gdLst>
                <a:gd name="T0" fmla="*/ 2 w 495"/>
                <a:gd name="T1" fmla="*/ 0 h 281"/>
                <a:gd name="T2" fmla="*/ 0 w 495"/>
                <a:gd name="T3" fmla="*/ 33 h 281"/>
                <a:gd name="T4" fmla="*/ 247 w 495"/>
                <a:gd name="T5" fmla="*/ 281 h 281"/>
                <a:gd name="T6" fmla="*/ 495 w 495"/>
                <a:gd name="T7" fmla="*/ 33 h 281"/>
                <a:gd name="T8" fmla="*/ 492 w 495"/>
                <a:gd name="T9" fmla="*/ 0 h 281"/>
                <a:gd name="T10" fmla="*/ 2 w 495"/>
                <a:gd name="T11" fmla="*/ 0 h 281"/>
              </a:gdLst>
              <a:ahLst/>
              <a:cxnLst>
                <a:cxn ang="0">
                  <a:pos x="T0" y="T1"/>
                </a:cxn>
                <a:cxn ang="0">
                  <a:pos x="T2" y="T3"/>
                </a:cxn>
                <a:cxn ang="0">
                  <a:pos x="T4" y="T5"/>
                </a:cxn>
                <a:cxn ang="0">
                  <a:pos x="T6" y="T7"/>
                </a:cxn>
                <a:cxn ang="0">
                  <a:pos x="T8" y="T9"/>
                </a:cxn>
                <a:cxn ang="0">
                  <a:pos x="T10" y="T11"/>
                </a:cxn>
              </a:cxnLst>
              <a:rect l="0" t="0" r="r" b="b"/>
              <a:pathLst>
                <a:path w="495" h="281">
                  <a:moveTo>
                    <a:pt x="2" y="0"/>
                  </a:moveTo>
                  <a:cubicBezTo>
                    <a:pt x="0" y="11"/>
                    <a:pt x="0" y="22"/>
                    <a:pt x="0" y="33"/>
                  </a:cubicBezTo>
                  <a:cubicBezTo>
                    <a:pt x="0" y="170"/>
                    <a:pt x="110" y="281"/>
                    <a:pt x="247" y="281"/>
                  </a:cubicBezTo>
                  <a:cubicBezTo>
                    <a:pt x="384" y="281"/>
                    <a:pt x="495" y="170"/>
                    <a:pt x="495" y="33"/>
                  </a:cubicBezTo>
                  <a:cubicBezTo>
                    <a:pt x="495" y="22"/>
                    <a:pt x="494" y="11"/>
                    <a:pt x="492" y="0"/>
                  </a:cubicBezTo>
                  <a:lnTo>
                    <a:pt x="2" y="0"/>
                  </a:lnTo>
                  <a:close/>
                </a:path>
              </a:pathLst>
            </a:custGeom>
            <a:solidFill>
              <a:srgbClr val="F99E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40" name="Freeform 29"/>
            <p:cNvSpPr>
              <a:spLocks/>
            </p:cNvSpPr>
            <p:nvPr/>
          </p:nvSpPr>
          <p:spPr bwMode="auto">
            <a:xfrm>
              <a:off x="-1585913" y="4167188"/>
              <a:ext cx="1565275" cy="425450"/>
            </a:xfrm>
            <a:custGeom>
              <a:avLst/>
              <a:gdLst>
                <a:gd name="T0" fmla="*/ 0 w 415"/>
                <a:gd name="T1" fmla="*/ 0 h 113"/>
                <a:gd name="T2" fmla="*/ 207 w 415"/>
                <a:gd name="T3" fmla="*/ 113 h 113"/>
                <a:gd name="T4" fmla="*/ 415 w 415"/>
                <a:gd name="T5" fmla="*/ 0 h 113"/>
                <a:gd name="T6" fmla="*/ 0 w 415"/>
                <a:gd name="T7" fmla="*/ 0 h 113"/>
              </a:gdLst>
              <a:ahLst/>
              <a:cxnLst>
                <a:cxn ang="0">
                  <a:pos x="T0" y="T1"/>
                </a:cxn>
                <a:cxn ang="0">
                  <a:pos x="T2" y="T3"/>
                </a:cxn>
                <a:cxn ang="0">
                  <a:pos x="T4" y="T5"/>
                </a:cxn>
                <a:cxn ang="0">
                  <a:pos x="T6" y="T7"/>
                </a:cxn>
              </a:cxnLst>
              <a:rect l="0" t="0" r="r" b="b"/>
              <a:pathLst>
                <a:path w="415" h="113">
                  <a:moveTo>
                    <a:pt x="0" y="0"/>
                  </a:moveTo>
                  <a:cubicBezTo>
                    <a:pt x="44" y="68"/>
                    <a:pt x="121" y="113"/>
                    <a:pt x="207" y="113"/>
                  </a:cubicBezTo>
                  <a:cubicBezTo>
                    <a:pt x="294" y="113"/>
                    <a:pt x="371" y="68"/>
                    <a:pt x="415" y="0"/>
                  </a:cubicBezTo>
                  <a:lnTo>
                    <a:pt x="0" y="0"/>
                  </a:lnTo>
                  <a:close/>
                </a:path>
              </a:pathLst>
            </a:custGeom>
            <a:solidFill>
              <a:srgbClr val="F58023"/>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41" name="Group 40"/>
          <p:cNvGrpSpPr/>
          <p:nvPr/>
        </p:nvGrpSpPr>
        <p:grpSpPr>
          <a:xfrm>
            <a:off x="2891749" y="2777388"/>
            <a:ext cx="2118941" cy="2860493"/>
            <a:chOff x="1262429" y="2596907"/>
            <a:chExt cx="2163763" cy="2921000"/>
          </a:xfrm>
        </p:grpSpPr>
        <p:sp>
          <p:nvSpPr>
            <p:cNvPr id="42" name="Freeform 5"/>
            <p:cNvSpPr>
              <a:spLocks/>
            </p:cNvSpPr>
            <p:nvPr/>
          </p:nvSpPr>
          <p:spPr bwMode="auto">
            <a:xfrm>
              <a:off x="1262429" y="2596907"/>
              <a:ext cx="2163763" cy="2921000"/>
            </a:xfrm>
            <a:custGeom>
              <a:avLst/>
              <a:gdLst>
                <a:gd name="T0" fmla="*/ 401 w 576"/>
                <a:gd name="T1" fmla="*/ 264 h 777"/>
                <a:gd name="T2" fmla="*/ 351 w 576"/>
                <a:gd name="T3" fmla="*/ 245 h 777"/>
                <a:gd name="T4" fmla="*/ 351 w 576"/>
                <a:gd name="T5" fmla="*/ 35 h 777"/>
                <a:gd name="T6" fmla="*/ 377 w 576"/>
                <a:gd name="T7" fmla="*/ 35 h 777"/>
                <a:gd name="T8" fmla="*/ 394 w 576"/>
                <a:gd name="T9" fmla="*/ 17 h 777"/>
                <a:gd name="T10" fmla="*/ 377 w 576"/>
                <a:gd name="T11" fmla="*/ 0 h 777"/>
                <a:gd name="T12" fmla="*/ 351 w 576"/>
                <a:gd name="T13" fmla="*/ 0 h 777"/>
                <a:gd name="T14" fmla="*/ 235 w 576"/>
                <a:gd name="T15" fmla="*/ 0 h 777"/>
                <a:gd name="T16" fmla="*/ 209 w 576"/>
                <a:gd name="T17" fmla="*/ 0 h 777"/>
                <a:gd name="T18" fmla="*/ 192 w 576"/>
                <a:gd name="T19" fmla="*/ 17 h 777"/>
                <a:gd name="T20" fmla="*/ 209 w 576"/>
                <a:gd name="T21" fmla="*/ 35 h 777"/>
                <a:gd name="T22" fmla="*/ 235 w 576"/>
                <a:gd name="T23" fmla="*/ 35 h 777"/>
                <a:gd name="T24" fmla="*/ 235 w 576"/>
                <a:gd name="T25" fmla="*/ 243 h 777"/>
                <a:gd name="T26" fmla="*/ 62 w 576"/>
                <a:gd name="T27" fmla="*/ 377 h 777"/>
                <a:gd name="T28" fmla="*/ 176 w 576"/>
                <a:gd name="T29" fmla="*/ 715 h 777"/>
                <a:gd name="T30" fmla="*/ 514 w 576"/>
                <a:gd name="T31" fmla="*/ 602 h 777"/>
                <a:gd name="T32" fmla="*/ 401 w 576"/>
                <a:gd name="T33" fmla="*/ 264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6" h="777">
                  <a:moveTo>
                    <a:pt x="401" y="264"/>
                  </a:moveTo>
                  <a:cubicBezTo>
                    <a:pt x="384" y="255"/>
                    <a:pt x="368" y="249"/>
                    <a:pt x="351" y="245"/>
                  </a:cubicBezTo>
                  <a:cubicBezTo>
                    <a:pt x="351" y="35"/>
                    <a:pt x="351" y="35"/>
                    <a:pt x="351" y="35"/>
                  </a:cubicBezTo>
                  <a:cubicBezTo>
                    <a:pt x="377" y="35"/>
                    <a:pt x="377" y="35"/>
                    <a:pt x="377" y="35"/>
                  </a:cubicBezTo>
                  <a:cubicBezTo>
                    <a:pt x="386" y="35"/>
                    <a:pt x="394" y="27"/>
                    <a:pt x="394" y="17"/>
                  </a:cubicBezTo>
                  <a:cubicBezTo>
                    <a:pt x="394" y="8"/>
                    <a:pt x="386" y="0"/>
                    <a:pt x="377" y="0"/>
                  </a:cubicBezTo>
                  <a:cubicBezTo>
                    <a:pt x="351" y="0"/>
                    <a:pt x="351" y="0"/>
                    <a:pt x="351" y="0"/>
                  </a:cubicBezTo>
                  <a:cubicBezTo>
                    <a:pt x="235" y="0"/>
                    <a:pt x="235" y="0"/>
                    <a:pt x="235" y="0"/>
                  </a:cubicBezTo>
                  <a:cubicBezTo>
                    <a:pt x="209" y="0"/>
                    <a:pt x="209" y="0"/>
                    <a:pt x="209" y="0"/>
                  </a:cubicBezTo>
                  <a:cubicBezTo>
                    <a:pt x="200" y="0"/>
                    <a:pt x="192" y="8"/>
                    <a:pt x="192" y="17"/>
                  </a:cubicBezTo>
                  <a:cubicBezTo>
                    <a:pt x="192" y="27"/>
                    <a:pt x="200" y="35"/>
                    <a:pt x="209" y="35"/>
                  </a:cubicBezTo>
                  <a:cubicBezTo>
                    <a:pt x="235" y="35"/>
                    <a:pt x="235" y="35"/>
                    <a:pt x="235" y="35"/>
                  </a:cubicBezTo>
                  <a:cubicBezTo>
                    <a:pt x="235" y="243"/>
                    <a:pt x="235" y="243"/>
                    <a:pt x="235" y="243"/>
                  </a:cubicBezTo>
                  <a:cubicBezTo>
                    <a:pt x="163" y="258"/>
                    <a:pt x="98" y="305"/>
                    <a:pt x="62" y="377"/>
                  </a:cubicBezTo>
                  <a:cubicBezTo>
                    <a:pt x="0" y="502"/>
                    <a:pt x="51" y="653"/>
                    <a:pt x="176" y="715"/>
                  </a:cubicBezTo>
                  <a:cubicBezTo>
                    <a:pt x="300" y="777"/>
                    <a:pt x="452" y="727"/>
                    <a:pt x="514" y="602"/>
                  </a:cubicBezTo>
                  <a:cubicBezTo>
                    <a:pt x="576" y="477"/>
                    <a:pt x="525" y="326"/>
                    <a:pt x="401" y="264"/>
                  </a:cubicBezTo>
                </a:path>
              </a:pathLst>
            </a:custGeom>
            <a:solidFill>
              <a:srgbClr val="EEEE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43" name="Freeform 7"/>
            <p:cNvSpPr>
              <a:spLocks/>
            </p:cNvSpPr>
            <p:nvPr/>
          </p:nvSpPr>
          <p:spPr bwMode="auto">
            <a:xfrm>
              <a:off x="1413777" y="4306645"/>
              <a:ext cx="1858963" cy="1057275"/>
            </a:xfrm>
            <a:custGeom>
              <a:avLst/>
              <a:gdLst>
                <a:gd name="T0" fmla="*/ 2 w 495"/>
                <a:gd name="T1" fmla="*/ 0 h 281"/>
                <a:gd name="T2" fmla="*/ 0 w 495"/>
                <a:gd name="T3" fmla="*/ 33 h 281"/>
                <a:gd name="T4" fmla="*/ 247 w 495"/>
                <a:gd name="T5" fmla="*/ 281 h 281"/>
                <a:gd name="T6" fmla="*/ 495 w 495"/>
                <a:gd name="T7" fmla="*/ 33 h 281"/>
                <a:gd name="T8" fmla="*/ 492 w 495"/>
                <a:gd name="T9" fmla="*/ 0 h 281"/>
                <a:gd name="T10" fmla="*/ 2 w 495"/>
                <a:gd name="T11" fmla="*/ 0 h 281"/>
              </a:gdLst>
              <a:ahLst/>
              <a:cxnLst>
                <a:cxn ang="0">
                  <a:pos x="T0" y="T1"/>
                </a:cxn>
                <a:cxn ang="0">
                  <a:pos x="T2" y="T3"/>
                </a:cxn>
                <a:cxn ang="0">
                  <a:pos x="T4" y="T5"/>
                </a:cxn>
                <a:cxn ang="0">
                  <a:pos x="T6" y="T7"/>
                </a:cxn>
                <a:cxn ang="0">
                  <a:pos x="T8" y="T9"/>
                </a:cxn>
                <a:cxn ang="0">
                  <a:pos x="T10" y="T11"/>
                </a:cxn>
              </a:cxnLst>
              <a:rect l="0" t="0" r="r" b="b"/>
              <a:pathLst>
                <a:path w="495" h="281">
                  <a:moveTo>
                    <a:pt x="2" y="0"/>
                  </a:moveTo>
                  <a:cubicBezTo>
                    <a:pt x="0" y="11"/>
                    <a:pt x="0" y="22"/>
                    <a:pt x="0" y="33"/>
                  </a:cubicBezTo>
                  <a:cubicBezTo>
                    <a:pt x="0" y="170"/>
                    <a:pt x="110" y="281"/>
                    <a:pt x="247" y="281"/>
                  </a:cubicBezTo>
                  <a:cubicBezTo>
                    <a:pt x="384" y="281"/>
                    <a:pt x="495" y="170"/>
                    <a:pt x="495" y="33"/>
                  </a:cubicBezTo>
                  <a:cubicBezTo>
                    <a:pt x="495" y="22"/>
                    <a:pt x="494" y="11"/>
                    <a:pt x="492" y="0"/>
                  </a:cubicBezTo>
                  <a:lnTo>
                    <a:pt x="2"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44" name="Freeform 6"/>
            <p:cNvSpPr>
              <a:spLocks/>
            </p:cNvSpPr>
            <p:nvPr/>
          </p:nvSpPr>
          <p:spPr bwMode="auto">
            <a:xfrm>
              <a:off x="1262429" y="2596907"/>
              <a:ext cx="2163763" cy="2921000"/>
            </a:xfrm>
            <a:custGeom>
              <a:avLst/>
              <a:gdLst>
                <a:gd name="T0" fmla="*/ 401 w 576"/>
                <a:gd name="T1" fmla="*/ 264 h 777"/>
                <a:gd name="T2" fmla="*/ 351 w 576"/>
                <a:gd name="T3" fmla="*/ 245 h 777"/>
                <a:gd name="T4" fmla="*/ 351 w 576"/>
                <a:gd name="T5" fmla="*/ 35 h 777"/>
                <a:gd name="T6" fmla="*/ 377 w 576"/>
                <a:gd name="T7" fmla="*/ 35 h 777"/>
                <a:gd name="T8" fmla="*/ 394 w 576"/>
                <a:gd name="T9" fmla="*/ 17 h 777"/>
                <a:gd name="T10" fmla="*/ 377 w 576"/>
                <a:gd name="T11" fmla="*/ 0 h 777"/>
                <a:gd name="T12" fmla="*/ 351 w 576"/>
                <a:gd name="T13" fmla="*/ 0 h 777"/>
                <a:gd name="T14" fmla="*/ 235 w 576"/>
                <a:gd name="T15" fmla="*/ 0 h 777"/>
                <a:gd name="T16" fmla="*/ 209 w 576"/>
                <a:gd name="T17" fmla="*/ 0 h 777"/>
                <a:gd name="T18" fmla="*/ 192 w 576"/>
                <a:gd name="T19" fmla="*/ 17 h 777"/>
                <a:gd name="T20" fmla="*/ 209 w 576"/>
                <a:gd name="T21" fmla="*/ 35 h 777"/>
                <a:gd name="T22" fmla="*/ 235 w 576"/>
                <a:gd name="T23" fmla="*/ 35 h 777"/>
                <a:gd name="T24" fmla="*/ 235 w 576"/>
                <a:gd name="T25" fmla="*/ 243 h 777"/>
                <a:gd name="T26" fmla="*/ 62 w 576"/>
                <a:gd name="T27" fmla="*/ 377 h 777"/>
                <a:gd name="T28" fmla="*/ 176 w 576"/>
                <a:gd name="T29" fmla="*/ 715 h 777"/>
                <a:gd name="T30" fmla="*/ 514 w 576"/>
                <a:gd name="T31" fmla="*/ 602 h 777"/>
                <a:gd name="T32" fmla="*/ 401 w 576"/>
                <a:gd name="T33" fmla="*/ 264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6" h="777">
                  <a:moveTo>
                    <a:pt x="401" y="264"/>
                  </a:moveTo>
                  <a:cubicBezTo>
                    <a:pt x="384" y="255"/>
                    <a:pt x="368" y="249"/>
                    <a:pt x="351" y="245"/>
                  </a:cubicBezTo>
                  <a:cubicBezTo>
                    <a:pt x="351" y="35"/>
                    <a:pt x="351" y="35"/>
                    <a:pt x="351" y="35"/>
                  </a:cubicBezTo>
                  <a:cubicBezTo>
                    <a:pt x="377" y="35"/>
                    <a:pt x="377" y="35"/>
                    <a:pt x="377" y="35"/>
                  </a:cubicBezTo>
                  <a:cubicBezTo>
                    <a:pt x="386" y="35"/>
                    <a:pt x="394" y="27"/>
                    <a:pt x="394" y="17"/>
                  </a:cubicBezTo>
                  <a:cubicBezTo>
                    <a:pt x="394" y="8"/>
                    <a:pt x="386" y="0"/>
                    <a:pt x="377" y="0"/>
                  </a:cubicBezTo>
                  <a:cubicBezTo>
                    <a:pt x="351" y="0"/>
                    <a:pt x="351" y="0"/>
                    <a:pt x="351" y="0"/>
                  </a:cubicBezTo>
                  <a:cubicBezTo>
                    <a:pt x="235" y="0"/>
                    <a:pt x="235" y="0"/>
                    <a:pt x="235" y="0"/>
                  </a:cubicBezTo>
                  <a:cubicBezTo>
                    <a:pt x="209" y="0"/>
                    <a:pt x="209" y="0"/>
                    <a:pt x="209" y="0"/>
                  </a:cubicBezTo>
                  <a:cubicBezTo>
                    <a:pt x="200" y="0"/>
                    <a:pt x="192" y="8"/>
                    <a:pt x="192" y="17"/>
                  </a:cubicBezTo>
                  <a:cubicBezTo>
                    <a:pt x="192" y="27"/>
                    <a:pt x="200" y="35"/>
                    <a:pt x="209" y="35"/>
                  </a:cubicBezTo>
                  <a:cubicBezTo>
                    <a:pt x="235" y="35"/>
                    <a:pt x="235" y="35"/>
                    <a:pt x="235" y="35"/>
                  </a:cubicBezTo>
                  <a:cubicBezTo>
                    <a:pt x="235" y="243"/>
                    <a:pt x="235" y="243"/>
                    <a:pt x="235" y="243"/>
                  </a:cubicBezTo>
                  <a:cubicBezTo>
                    <a:pt x="163" y="258"/>
                    <a:pt x="98" y="305"/>
                    <a:pt x="62" y="377"/>
                  </a:cubicBezTo>
                  <a:cubicBezTo>
                    <a:pt x="0" y="502"/>
                    <a:pt x="51" y="653"/>
                    <a:pt x="176" y="715"/>
                  </a:cubicBezTo>
                  <a:cubicBezTo>
                    <a:pt x="300" y="777"/>
                    <a:pt x="452" y="727"/>
                    <a:pt x="514" y="602"/>
                  </a:cubicBezTo>
                  <a:cubicBezTo>
                    <a:pt x="576" y="477"/>
                    <a:pt x="525" y="326"/>
                    <a:pt x="401" y="264"/>
                  </a:cubicBezTo>
                  <a:close/>
                </a:path>
              </a:pathLst>
            </a:custGeom>
            <a:noFill/>
            <a:ln w="47625" cap="flat">
              <a:solidFill>
                <a:srgbClr val="E7E7E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45" name="Group 44"/>
          <p:cNvGrpSpPr/>
          <p:nvPr/>
        </p:nvGrpSpPr>
        <p:grpSpPr>
          <a:xfrm>
            <a:off x="6097393" y="1735478"/>
            <a:ext cx="2272066" cy="1461503"/>
            <a:chOff x="4518660" y="1517651"/>
            <a:chExt cx="2691766" cy="2155825"/>
          </a:xfrm>
        </p:grpSpPr>
        <p:sp>
          <p:nvSpPr>
            <p:cNvPr id="46" name="Freeform 19"/>
            <p:cNvSpPr>
              <a:spLocks/>
            </p:cNvSpPr>
            <p:nvPr/>
          </p:nvSpPr>
          <p:spPr bwMode="auto">
            <a:xfrm>
              <a:off x="4518660" y="1530351"/>
              <a:ext cx="2691766" cy="2132013"/>
            </a:xfrm>
            <a:custGeom>
              <a:avLst/>
              <a:gdLst>
                <a:gd name="T0" fmla="*/ 6 w 694"/>
                <a:gd name="T1" fmla="*/ 398 h 566"/>
                <a:gd name="T2" fmla="*/ 6 w 694"/>
                <a:gd name="T3" fmla="*/ 39 h 566"/>
                <a:gd name="T4" fmla="*/ 44 w 694"/>
                <a:gd name="T5" fmla="*/ 4 h 566"/>
                <a:gd name="T6" fmla="*/ 670 w 694"/>
                <a:gd name="T7" fmla="*/ 4 h 566"/>
                <a:gd name="T8" fmla="*/ 694 w 694"/>
                <a:gd name="T9" fmla="*/ 28 h 566"/>
                <a:gd name="T10" fmla="*/ 694 w 694"/>
                <a:gd name="T11" fmla="*/ 566 h 566"/>
              </a:gdLst>
              <a:ahLst/>
              <a:cxnLst>
                <a:cxn ang="0">
                  <a:pos x="T0" y="T1"/>
                </a:cxn>
                <a:cxn ang="0">
                  <a:pos x="T2" y="T3"/>
                </a:cxn>
                <a:cxn ang="0">
                  <a:pos x="T4" y="T5"/>
                </a:cxn>
                <a:cxn ang="0">
                  <a:pos x="T6" y="T7"/>
                </a:cxn>
                <a:cxn ang="0">
                  <a:pos x="T8" y="T9"/>
                </a:cxn>
                <a:cxn ang="0">
                  <a:pos x="T10" y="T11"/>
                </a:cxn>
              </a:cxnLst>
              <a:rect l="0" t="0" r="r" b="b"/>
              <a:pathLst>
                <a:path w="694" h="566">
                  <a:moveTo>
                    <a:pt x="6" y="398"/>
                  </a:moveTo>
                  <a:cubicBezTo>
                    <a:pt x="6" y="39"/>
                    <a:pt x="6" y="39"/>
                    <a:pt x="6" y="39"/>
                  </a:cubicBezTo>
                  <a:cubicBezTo>
                    <a:pt x="6" y="39"/>
                    <a:pt x="0" y="4"/>
                    <a:pt x="44" y="4"/>
                  </a:cubicBezTo>
                  <a:cubicBezTo>
                    <a:pt x="670" y="4"/>
                    <a:pt x="670" y="4"/>
                    <a:pt x="670" y="4"/>
                  </a:cubicBezTo>
                  <a:cubicBezTo>
                    <a:pt x="670" y="4"/>
                    <a:pt x="694" y="0"/>
                    <a:pt x="694" y="28"/>
                  </a:cubicBezTo>
                  <a:cubicBezTo>
                    <a:pt x="694" y="566"/>
                    <a:pt x="694" y="566"/>
                    <a:pt x="694" y="566"/>
                  </a:cubicBezTo>
                </a:path>
              </a:pathLst>
            </a:custGeom>
            <a:noFill/>
            <a:ln w="84138" cap="flat">
              <a:solidFill>
                <a:srgbClr val="E7E7E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47" name="Freeform 21"/>
            <p:cNvSpPr>
              <a:spLocks/>
            </p:cNvSpPr>
            <p:nvPr/>
          </p:nvSpPr>
          <p:spPr bwMode="auto">
            <a:xfrm>
              <a:off x="4518660" y="1517651"/>
              <a:ext cx="2691765" cy="2155825"/>
            </a:xfrm>
            <a:custGeom>
              <a:avLst/>
              <a:gdLst>
                <a:gd name="T0" fmla="*/ 6 w 695"/>
                <a:gd name="T1" fmla="*/ 396 h 572"/>
                <a:gd name="T2" fmla="*/ 6 w 695"/>
                <a:gd name="T3" fmla="*/ 40 h 572"/>
                <a:gd name="T4" fmla="*/ 44 w 695"/>
                <a:gd name="T5" fmla="*/ 5 h 572"/>
                <a:gd name="T6" fmla="*/ 672 w 695"/>
                <a:gd name="T7" fmla="*/ 5 h 572"/>
                <a:gd name="T8" fmla="*/ 695 w 695"/>
                <a:gd name="T9" fmla="*/ 28 h 572"/>
                <a:gd name="T10" fmla="*/ 695 w 695"/>
                <a:gd name="T11" fmla="*/ 572 h 572"/>
              </a:gdLst>
              <a:ahLst/>
              <a:cxnLst>
                <a:cxn ang="0">
                  <a:pos x="T0" y="T1"/>
                </a:cxn>
                <a:cxn ang="0">
                  <a:pos x="T2" y="T3"/>
                </a:cxn>
                <a:cxn ang="0">
                  <a:pos x="T4" y="T5"/>
                </a:cxn>
                <a:cxn ang="0">
                  <a:pos x="T6" y="T7"/>
                </a:cxn>
                <a:cxn ang="0">
                  <a:pos x="T8" y="T9"/>
                </a:cxn>
                <a:cxn ang="0">
                  <a:pos x="T10" y="T11"/>
                </a:cxn>
              </a:cxnLst>
              <a:rect l="0" t="0" r="r" b="b"/>
              <a:pathLst>
                <a:path w="695" h="572">
                  <a:moveTo>
                    <a:pt x="6" y="396"/>
                  </a:moveTo>
                  <a:cubicBezTo>
                    <a:pt x="6" y="40"/>
                    <a:pt x="6" y="40"/>
                    <a:pt x="6" y="40"/>
                  </a:cubicBezTo>
                  <a:cubicBezTo>
                    <a:pt x="6" y="40"/>
                    <a:pt x="0" y="5"/>
                    <a:pt x="44" y="5"/>
                  </a:cubicBezTo>
                  <a:cubicBezTo>
                    <a:pt x="672" y="5"/>
                    <a:pt x="672" y="5"/>
                    <a:pt x="672" y="5"/>
                  </a:cubicBezTo>
                  <a:cubicBezTo>
                    <a:pt x="672" y="5"/>
                    <a:pt x="695" y="0"/>
                    <a:pt x="695" y="28"/>
                  </a:cubicBezTo>
                  <a:cubicBezTo>
                    <a:pt x="695" y="572"/>
                    <a:pt x="695" y="572"/>
                    <a:pt x="695" y="572"/>
                  </a:cubicBezTo>
                </a:path>
              </a:pathLst>
            </a:custGeom>
            <a:noFill/>
            <a:ln w="11113" cap="flat">
              <a:solidFill>
                <a:srgbClr val="F5802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48" name="Freeform 22"/>
          <p:cNvSpPr>
            <a:spLocks/>
          </p:cNvSpPr>
          <p:nvPr/>
        </p:nvSpPr>
        <p:spPr bwMode="auto">
          <a:xfrm>
            <a:off x="8324219" y="3196981"/>
            <a:ext cx="101729" cy="80841"/>
          </a:xfrm>
          <a:custGeom>
            <a:avLst/>
            <a:gdLst>
              <a:gd name="T0" fmla="*/ 0 w 66"/>
              <a:gd name="T1" fmla="*/ 0 h 52"/>
              <a:gd name="T2" fmla="*/ 33 w 66"/>
              <a:gd name="T3" fmla="*/ 52 h 52"/>
              <a:gd name="T4" fmla="*/ 66 w 66"/>
              <a:gd name="T5" fmla="*/ 0 h 52"/>
              <a:gd name="T6" fmla="*/ 0 w 66"/>
              <a:gd name="T7" fmla="*/ 0 h 52"/>
            </a:gdLst>
            <a:ahLst/>
            <a:cxnLst>
              <a:cxn ang="0">
                <a:pos x="T0" y="T1"/>
              </a:cxn>
              <a:cxn ang="0">
                <a:pos x="T2" y="T3"/>
              </a:cxn>
              <a:cxn ang="0">
                <a:pos x="T4" y="T5"/>
              </a:cxn>
              <a:cxn ang="0">
                <a:pos x="T6" y="T7"/>
              </a:cxn>
            </a:cxnLst>
            <a:rect l="0" t="0" r="r" b="b"/>
            <a:pathLst>
              <a:path w="66" h="52">
                <a:moveTo>
                  <a:pt x="0" y="0"/>
                </a:moveTo>
                <a:lnTo>
                  <a:pt x="33" y="52"/>
                </a:lnTo>
                <a:lnTo>
                  <a:pt x="66" y="0"/>
                </a:lnTo>
                <a:lnTo>
                  <a:pt x="0" y="0"/>
                </a:lnTo>
                <a:close/>
              </a:path>
            </a:pathLst>
          </a:custGeom>
          <a:solidFill>
            <a:srgbClr val="F58023"/>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49" name="Group 48"/>
          <p:cNvGrpSpPr/>
          <p:nvPr/>
        </p:nvGrpSpPr>
        <p:grpSpPr>
          <a:xfrm>
            <a:off x="2969200" y="1979620"/>
            <a:ext cx="1989021" cy="651640"/>
            <a:chOff x="897596" y="1744624"/>
            <a:chExt cx="2336322" cy="765422"/>
          </a:xfrm>
        </p:grpSpPr>
        <p:sp>
          <p:nvSpPr>
            <p:cNvPr id="50" name="Oval 49"/>
            <p:cNvSpPr/>
            <p:nvPr/>
          </p:nvSpPr>
          <p:spPr>
            <a:xfrm>
              <a:off x="1679331" y="1744624"/>
              <a:ext cx="765422" cy="765422"/>
            </a:xfrm>
            <a:prstGeom prst="ellipse">
              <a:avLst/>
            </a:prstGeom>
            <a:solidFill>
              <a:srgbClr val="EEEEEF"/>
            </a:solidFill>
            <a:ln w="38100">
              <a:solidFill>
                <a:srgbClr val="E7E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51" name="Group 50"/>
            <p:cNvGrpSpPr/>
            <p:nvPr/>
          </p:nvGrpSpPr>
          <p:grpSpPr>
            <a:xfrm>
              <a:off x="897596" y="1805039"/>
              <a:ext cx="2336322" cy="570654"/>
              <a:chOff x="791512" y="2638117"/>
              <a:chExt cx="2031093" cy="496101"/>
            </a:xfrm>
          </p:grpSpPr>
          <p:sp>
            <p:nvSpPr>
              <p:cNvPr id="52" name="Text Box 3"/>
              <p:cNvSpPr txBox="1">
                <a:spLocks noChangeArrowheads="1"/>
              </p:cNvSpPr>
              <p:nvPr/>
            </p:nvSpPr>
            <p:spPr bwMode="auto">
              <a:xfrm>
                <a:off x="791512" y="2638117"/>
                <a:ext cx="2005584" cy="387758"/>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200" b="1" dirty="0">
                    <a:solidFill>
                      <a:schemeClr val="tx1">
                        <a:lumMod val="50000"/>
                        <a:lumOff val="50000"/>
                      </a:schemeClr>
                    </a:solidFill>
                    <a:latin typeface="+mn-lt"/>
                  </a:rPr>
                  <a:t>€</a:t>
                </a:r>
                <a:r>
                  <a:rPr lang="en-US" b="1" dirty="0">
                    <a:solidFill>
                      <a:schemeClr val="tx1">
                        <a:lumMod val="50000"/>
                        <a:lumOff val="50000"/>
                      </a:schemeClr>
                    </a:solidFill>
                    <a:latin typeface="+mn-lt"/>
                  </a:rPr>
                  <a:t>1,638</a:t>
                </a:r>
              </a:p>
            </p:txBody>
          </p:sp>
          <p:sp>
            <p:nvSpPr>
              <p:cNvPr id="53" name="Text Box 3"/>
              <p:cNvSpPr txBox="1">
                <a:spLocks noChangeArrowheads="1"/>
              </p:cNvSpPr>
              <p:nvPr/>
            </p:nvSpPr>
            <p:spPr bwMode="auto">
              <a:xfrm>
                <a:off x="817021" y="2887889"/>
                <a:ext cx="2005584" cy="246329"/>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000" b="1" dirty="0">
                    <a:solidFill>
                      <a:schemeClr val="tx1">
                        <a:lumMod val="50000"/>
                        <a:lumOff val="50000"/>
                      </a:schemeClr>
                    </a:solidFill>
                    <a:latin typeface="+mn-lt"/>
                  </a:rPr>
                  <a:t>BILLION</a:t>
                </a:r>
              </a:p>
            </p:txBody>
          </p:sp>
        </p:grpSp>
      </p:grpSp>
      <p:grpSp>
        <p:nvGrpSpPr>
          <p:cNvPr id="54" name="Group 53"/>
          <p:cNvGrpSpPr/>
          <p:nvPr/>
        </p:nvGrpSpPr>
        <p:grpSpPr>
          <a:xfrm>
            <a:off x="5107589" y="4415866"/>
            <a:ext cx="1964039" cy="639543"/>
            <a:chOff x="926200" y="2662640"/>
            <a:chExt cx="2005584" cy="653072"/>
          </a:xfrm>
        </p:grpSpPr>
        <p:sp>
          <p:nvSpPr>
            <p:cNvPr id="55" name="Text Box 3"/>
            <p:cNvSpPr txBox="1">
              <a:spLocks noChangeArrowheads="1"/>
            </p:cNvSpPr>
            <p:nvPr/>
          </p:nvSpPr>
          <p:spPr bwMode="auto">
            <a:xfrm>
              <a:off x="926200" y="2662640"/>
              <a:ext cx="2005584" cy="387759"/>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b="1" dirty="0">
                  <a:solidFill>
                    <a:schemeClr val="bg1"/>
                  </a:solidFill>
                  <a:latin typeface="+mn-lt"/>
                </a:rPr>
                <a:t>€1,425</a:t>
              </a:r>
            </a:p>
          </p:txBody>
        </p:sp>
        <p:sp>
          <p:nvSpPr>
            <p:cNvPr id="56" name="Text Box 3"/>
            <p:cNvSpPr txBox="1">
              <a:spLocks noChangeArrowheads="1"/>
            </p:cNvSpPr>
            <p:nvPr/>
          </p:nvSpPr>
          <p:spPr bwMode="auto">
            <a:xfrm>
              <a:off x="1076952" y="2912239"/>
              <a:ext cx="1640817" cy="403473"/>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sz="1000" b="1" dirty="0">
                  <a:solidFill>
                    <a:schemeClr val="bg1"/>
                  </a:solidFill>
                  <a:latin typeface="+mn-lt"/>
                </a:rPr>
                <a:t>EFPIA direct and indirect member companies</a:t>
              </a:r>
            </a:p>
          </p:txBody>
        </p:sp>
      </p:grpSp>
      <p:grpSp>
        <p:nvGrpSpPr>
          <p:cNvPr id="57" name="Group 56"/>
          <p:cNvGrpSpPr/>
          <p:nvPr/>
        </p:nvGrpSpPr>
        <p:grpSpPr>
          <a:xfrm>
            <a:off x="5107589" y="4960574"/>
            <a:ext cx="1964039" cy="472647"/>
            <a:chOff x="926200" y="2662641"/>
            <a:chExt cx="2005584" cy="482644"/>
          </a:xfrm>
        </p:grpSpPr>
        <p:sp>
          <p:nvSpPr>
            <p:cNvPr id="58" name="Text Box 3"/>
            <p:cNvSpPr txBox="1">
              <a:spLocks noChangeArrowheads="1"/>
            </p:cNvSpPr>
            <p:nvPr/>
          </p:nvSpPr>
          <p:spPr bwMode="auto">
            <a:xfrm>
              <a:off x="926200" y="2662641"/>
              <a:ext cx="2005584" cy="387758"/>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b="1" dirty="0">
                  <a:solidFill>
                    <a:schemeClr val="bg1"/>
                  </a:solidFill>
                  <a:latin typeface="+mn-lt"/>
                </a:rPr>
                <a:t>€213</a:t>
              </a:r>
            </a:p>
          </p:txBody>
        </p:sp>
        <p:sp>
          <p:nvSpPr>
            <p:cNvPr id="59" name="Text Box 3"/>
            <p:cNvSpPr txBox="1">
              <a:spLocks noChangeArrowheads="1"/>
            </p:cNvSpPr>
            <p:nvPr/>
          </p:nvSpPr>
          <p:spPr bwMode="auto">
            <a:xfrm>
              <a:off x="1280975" y="2898956"/>
              <a:ext cx="1232770" cy="246329"/>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sz="1000" b="1" dirty="0">
                  <a:solidFill>
                    <a:schemeClr val="bg1"/>
                  </a:solidFill>
                  <a:latin typeface="+mn-lt"/>
                </a:rPr>
                <a:t>Other sectors</a:t>
              </a:r>
            </a:p>
          </p:txBody>
        </p:sp>
      </p:grpSp>
      <p:sp>
        <p:nvSpPr>
          <p:cNvPr id="60" name="Text Box 3"/>
          <p:cNvSpPr txBox="1">
            <a:spLocks noChangeArrowheads="1"/>
          </p:cNvSpPr>
          <p:nvPr/>
        </p:nvSpPr>
        <p:spPr bwMode="auto">
          <a:xfrm>
            <a:off x="7280804" y="4431332"/>
            <a:ext cx="1964040" cy="379726"/>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b="1" dirty="0">
                <a:solidFill>
                  <a:schemeClr val="bg1"/>
                </a:solidFill>
                <a:latin typeface="+mn-lt"/>
              </a:rPr>
              <a:t>€3,276</a:t>
            </a:r>
          </a:p>
        </p:txBody>
      </p:sp>
      <p:grpSp>
        <p:nvGrpSpPr>
          <p:cNvPr id="61" name="Group 60"/>
          <p:cNvGrpSpPr/>
          <p:nvPr/>
        </p:nvGrpSpPr>
        <p:grpSpPr>
          <a:xfrm>
            <a:off x="5127501" y="1979620"/>
            <a:ext cx="1989021" cy="651640"/>
            <a:chOff x="897596" y="1744624"/>
            <a:chExt cx="2336322" cy="765422"/>
          </a:xfrm>
        </p:grpSpPr>
        <p:sp>
          <p:nvSpPr>
            <p:cNvPr id="62" name="Oval 61"/>
            <p:cNvSpPr/>
            <p:nvPr/>
          </p:nvSpPr>
          <p:spPr>
            <a:xfrm>
              <a:off x="1679331" y="1744624"/>
              <a:ext cx="765422" cy="765422"/>
            </a:xfrm>
            <a:prstGeom prst="ellipse">
              <a:avLst/>
            </a:prstGeom>
            <a:solidFill>
              <a:srgbClr val="EEEEEF"/>
            </a:solidFill>
            <a:ln w="38100">
              <a:solidFill>
                <a:srgbClr val="E7E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63" name="Group 62"/>
            <p:cNvGrpSpPr/>
            <p:nvPr/>
          </p:nvGrpSpPr>
          <p:grpSpPr>
            <a:xfrm>
              <a:off x="897596" y="1805039"/>
              <a:ext cx="2336322" cy="570654"/>
              <a:chOff x="791512" y="2638117"/>
              <a:chExt cx="2031093" cy="496101"/>
            </a:xfrm>
          </p:grpSpPr>
          <p:sp>
            <p:nvSpPr>
              <p:cNvPr id="64" name="Text Box 3"/>
              <p:cNvSpPr txBox="1">
                <a:spLocks noChangeArrowheads="1"/>
              </p:cNvSpPr>
              <p:nvPr/>
            </p:nvSpPr>
            <p:spPr bwMode="auto">
              <a:xfrm>
                <a:off x="791512" y="2638117"/>
                <a:ext cx="2005584" cy="387758"/>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200" b="1" dirty="0">
                    <a:solidFill>
                      <a:schemeClr val="tx1">
                        <a:lumMod val="50000"/>
                        <a:lumOff val="50000"/>
                      </a:schemeClr>
                    </a:solidFill>
                    <a:latin typeface="+mn-lt"/>
                  </a:rPr>
                  <a:t>€</a:t>
                </a:r>
                <a:r>
                  <a:rPr lang="en-US" b="1" dirty="0">
                    <a:solidFill>
                      <a:schemeClr val="tx1">
                        <a:lumMod val="50000"/>
                        <a:lumOff val="50000"/>
                      </a:schemeClr>
                    </a:solidFill>
                    <a:latin typeface="+mn-lt"/>
                  </a:rPr>
                  <a:t>1,638</a:t>
                </a:r>
              </a:p>
            </p:txBody>
          </p:sp>
          <p:sp>
            <p:nvSpPr>
              <p:cNvPr id="65" name="Text Box 3"/>
              <p:cNvSpPr txBox="1">
                <a:spLocks noChangeArrowheads="1"/>
              </p:cNvSpPr>
              <p:nvPr/>
            </p:nvSpPr>
            <p:spPr bwMode="auto">
              <a:xfrm>
                <a:off x="817021" y="2887889"/>
                <a:ext cx="2005584" cy="246329"/>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000" b="1" dirty="0">
                    <a:solidFill>
                      <a:schemeClr val="tx1">
                        <a:lumMod val="50000"/>
                        <a:lumOff val="50000"/>
                      </a:schemeClr>
                    </a:solidFill>
                    <a:latin typeface="+mn-lt"/>
                  </a:rPr>
                  <a:t>BILLION</a:t>
                </a:r>
              </a:p>
            </p:txBody>
          </p:sp>
        </p:grpSp>
      </p:grpSp>
      <p:grpSp>
        <p:nvGrpSpPr>
          <p:cNvPr id="66" name="Group 65"/>
          <p:cNvGrpSpPr/>
          <p:nvPr/>
        </p:nvGrpSpPr>
        <p:grpSpPr>
          <a:xfrm>
            <a:off x="7281222" y="1979620"/>
            <a:ext cx="1989021" cy="651640"/>
            <a:chOff x="897596" y="1744624"/>
            <a:chExt cx="2336322" cy="765422"/>
          </a:xfrm>
        </p:grpSpPr>
        <p:sp>
          <p:nvSpPr>
            <p:cNvPr id="67" name="Oval 66"/>
            <p:cNvSpPr/>
            <p:nvPr/>
          </p:nvSpPr>
          <p:spPr>
            <a:xfrm>
              <a:off x="1679331" y="1744624"/>
              <a:ext cx="765422" cy="765422"/>
            </a:xfrm>
            <a:prstGeom prst="ellipse">
              <a:avLst/>
            </a:prstGeom>
            <a:solidFill>
              <a:srgbClr val="EEEEEF"/>
            </a:solidFill>
            <a:ln w="38100">
              <a:solidFill>
                <a:srgbClr val="E7E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nvGrpSpPr>
            <p:cNvPr id="68" name="Group 67"/>
            <p:cNvGrpSpPr/>
            <p:nvPr/>
          </p:nvGrpSpPr>
          <p:grpSpPr>
            <a:xfrm>
              <a:off x="897596" y="1805053"/>
              <a:ext cx="2336322" cy="695375"/>
              <a:chOff x="791512" y="2638118"/>
              <a:chExt cx="2031093" cy="604525"/>
            </a:xfrm>
          </p:grpSpPr>
          <p:sp>
            <p:nvSpPr>
              <p:cNvPr id="69" name="Text Box 3"/>
              <p:cNvSpPr txBox="1">
                <a:spLocks noChangeArrowheads="1"/>
              </p:cNvSpPr>
              <p:nvPr/>
            </p:nvSpPr>
            <p:spPr bwMode="auto">
              <a:xfrm>
                <a:off x="791512" y="2638118"/>
                <a:ext cx="2005584" cy="387757"/>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200" b="1" dirty="0">
                    <a:solidFill>
                      <a:schemeClr val="tx1">
                        <a:lumMod val="50000"/>
                        <a:lumOff val="50000"/>
                      </a:schemeClr>
                    </a:solidFill>
                    <a:latin typeface="+mn-lt"/>
                  </a:rPr>
                  <a:t>€</a:t>
                </a:r>
                <a:r>
                  <a:rPr lang="en-US" b="1" dirty="0">
                    <a:solidFill>
                      <a:schemeClr val="tx1">
                        <a:lumMod val="50000"/>
                        <a:lumOff val="50000"/>
                      </a:schemeClr>
                    </a:solidFill>
                    <a:latin typeface="+mn-lt"/>
                  </a:rPr>
                  <a:t>3,276</a:t>
                </a:r>
              </a:p>
            </p:txBody>
          </p:sp>
          <p:sp>
            <p:nvSpPr>
              <p:cNvPr id="70" name="Text Box 3"/>
              <p:cNvSpPr txBox="1">
                <a:spLocks noChangeArrowheads="1"/>
              </p:cNvSpPr>
              <p:nvPr/>
            </p:nvSpPr>
            <p:spPr bwMode="auto">
              <a:xfrm>
                <a:off x="817021" y="2887889"/>
                <a:ext cx="2005584" cy="246328"/>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000" b="1" dirty="0">
                    <a:solidFill>
                      <a:schemeClr val="tx1">
                        <a:lumMod val="50000"/>
                        <a:lumOff val="50000"/>
                      </a:schemeClr>
                    </a:solidFill>
                    <a:latin typeface="+mn-lt"/>
                  </a:rPr>
                  <a:t>BILLION</a:t>
                </a:r>
              </a:p>
            </p:txBody>
          </p:sp>
          <p:sp>
            <p:nvSpPr>
              <p:cNvPr id="71" name="Text Box 3"/>
              <p:cNvSpPr txBox="1">
                <a:spLocks noChangeArrowheads="1"/>
              </p:cNvSpPr>
              <p:nvPr/>
            </p:nvSpPr>
            <p:spPr bwMode="auto">
              <a:xfrm>
                <a:off x="810192" y="3043458"/>
                <a:ext cx="2005584" cy="199185"/>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700" b="1" dirty="0">
                    <a:solidFill>
                      <a:schemeClr val="tx1">
                        <a:lumMod val="50000"/>
                        <a:lumOff val="50000"/>
                      </a:schemeClr>
                    </a:solidFill>
                    <a:latin typeface="+mn-lt"/>
                  </a:rPr>
                  <a:t>2014-2024</a:t>
                </a:r>
                <a:endParaRPr lang="en-US" sz="1000" b="1" dirty="0">
                  <a:solidFill>
                    <a:schemeClr val="tx1">
                      <a:lumMod val="50000"/>
                      <a:lumOff val="50000"/>
                    </a:schemeClr>
                  </a:solidFill>
                  <a:latin typeface="+mn-lt"/>
                </a:endParaRPr>
              </a:p>
            </p:txBody>
          </p:sp>
        </p:grpSp>
      </p:grpSp>
      <p:grpSp>
        <p:nvGrpSpPr>
          <p:cNvPr id="72" name="Group 71"/>
          <p:cNvGrpSpPr/>
          <p:nvPr/>
        </p:nvGrpSpPr>
        <p:grpSpPr>
          <a:xfrm>
            <a:off x="2983260" y="4415870"/>
            <a:ext cx="1964039" cy="527865"/>
            <a:chOff x="926200" y="2662640"/>
            <a:chExt cx="2005584" cy="539030"/>
          </a:xfrm>
        </p:grpSpPr>
        <p:sp>
          <p:nvSpPr>
            <p:cNvPr id="73" name="Text Box 3"/>
            <p:cNvSpPr txBox="1">
              <a:spLocks noChangeArrowheads="1"/>
            </p:cNvSpPr>
            <p:nvPr/>
          </p:nvSpPr>
          <p:spPr bwMode="auto">
            <a:xfrm>
              <a:off x="926200" y="2662640"/>
              <a:ext cx="2005584" cy="387758"/>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b="1" dirty="0">
                  <a:solidFill>
                    <a:schemeClr val="bg1"/>
                  </a:solidFill>
                  <a:latin typeface="+mn-lt"/>
                </a:rPr>
                <a:t>€1,638</a:t>
              </a:r>
            </a:p>
          </p:txBody>
        </p:sp>
        <p:sp>
          <p:nvSpPr>
            <p:cNvPr id="74" name="Text Box 3"/>
            <p:cNvSpPr txBox="1">
              <a:spLocks noChangeArrowheads="1"/>
            </p:cNvSpPr>
            <p:nvPr/>
          </p:nvSpPr>
          <p:spPr bwMode="auto">
            <a:xfrm>
              <a:off x="1219337" y="2955341"/>
              <a:ext cx="1356047" cy="246329"/>
            </a:xfrm>
            <a:prstGeom prst="rect">
              <a:avLst/>
            </a:prstGeom>
            <a:noFill/>
            <a:ln w="9525" algn="ctr">
              <a:noFill/>
              <a:miter lim="800000"/>
              <a:headEnd/>
              <a:tailEnd/>
            </a:ln>
            <a:effectLst/>
          </p:spPr>
          <p:txBody>
            <a:bodyPr wrap="square" lIns="43247" tIns="43247" rIns="43247" bIns="43247" anchor="ctr">
              <a:spAutoFit/>
            </a:bodyPr>
            <a:lstStyle/>
            <a:p>
              <a:pPr algn="ctr" defTabSz="865188"/>
              <a:r>
                <a:rPr lang="en-US" sz="1000" b="1" dirty="0">
                  <a:solidFill>
                    <a:schemeClr val="bg1"/>
                  </a:solidFill>
                  <a:latin typeface="+mn-lt"/>
                </a:rPr>
                <a:t>From Horizon 2020</a:t>
              </a:r>
            </a:p>
          </p:txBody>
        </p:sp>
      </p:grpSp>
      <p:grpSp>
        <p:nvGrpSpPr>
          <p:cNvPr id="75" name="Group 74"/>
          <p:cNvGrpSpPr/>
          <p:nvPr/>
        </p:nvGrpSpPr>
        <p:grpSpPr>
          <a:xfrm>
            <a:off x="5855497" y="3957316"/>
            <a:ext cx="206155" cy="215450"/>
            <a:chOff x="3941644" y="4016585"/>
            <a:chExt cx="272848" cy="285150"/>
          </a:xfrm>
          <a:solidFill>
            <a:srgbClr val="4D4D4D"/>
          </a:solidFill>
        </p:grpSpPr>
        <p:sp>
          <p:nvSpPr>
            <p:cNvPr id="76" name="Freeform 33"/>
            <p:cNvSpPr>
              <a:spLocks/>
            </p:cNvSpPr>
            <p:nvPr/>
          </p:nvSpPr>
          <p:spPr bwMode="auto">
            <a:xfrm>
              <a:off x="3941644" y="4183665"/>
              <a:ext cx="272848" cy="118070"/>
            </a:xfrm>
            <a:custGeom>
              <a:avLst/>
              <a:gdLst>
                <a:gd name="T0" fmla="*/ 0 w 396"/>
                <a:gd name="T1" fmla="*/ 233 h 233"/>
                <a:gd name="T2" fmla="*/ 396 w 396"/>
                <a:gd name="T3" fmla="*/ 233 h 233"/>
                <a:gd name="T4" fmla="*/ 308 w 396"/>
                <a:gd name="T5" fmla="*/ 0 h 233"/>
                <a:gd name="T6" fmla="*/ 198 w 396"/>
                <a:gd name="T7" fmla="*/ 41 h 233"/>
                <a:gd name="T8" fmla="*/ 88 w 396"/>
                <a:gd name="T9" fmla="*/ 0 h 233"/>
                <a:gd name="T10" fmla="*/ 0 w 396"/>
                <a:gd name="T11" fmla="*/ 233 h 233"/>
              </a:gdLst>
              <a:ahLst/>
              <a:cxnLst>
                <a:cxn ang="0">
                  <a:pos x="T0" y="T1"/>
                </a:cxn>
                <a:cxn ang="0">
                  <a:pos x="T2" y="T3"/>
                </a:cxn>
                <a:cxn ang="0">
                  <a:pos x="T4" y="T5"/>
                </a:cxn>
                <a:cxn ang="0">
                  <a:pos x="T6" y="T7"/>
                </a:cxn>
                <a:cxn ang="0">
                  <a:pos x="T8" y="T9"/>
                </a:cxn>
                <a:cxn ang="0">
                  <a:pos x="T10" y="T11"/>
                </a:cxn>
              </a:cxnLst>
              <a:rect l="0" t="0" r="r" b="b"/>
              <a:pathLst>
                <a:path w="396" h="233">
                  <a:moveTo>
                    <a:pt x="0" y="233"/>
                  </a:moveTo>
                  <a:cubicBezTo>
                    <a:pt x="396" y="233"/>
                    <a:pt x="396" y="233"/>
                    <a:pt x="396" y="233"/>
                  </a:cubicBezTo>
                  <a:cubicBezTo>
                    <a:pt x="396" y="136"/>
                    <a:pt x="361" y="50"/>
                    <a:pt x="308" y="0"/>
                  </a:cubicBezTo>
                  <a:cubicBezTo>
                    <a:pt x="278" y="26"/>
                    <a:pt x="240" y="41"/>
                    <a:pt x="198" y="41"/>
                  </a:cubicBezTo>
                  <a:cubicBezTo>
                    <a:pt x="156" y="41"/>
                    <a:pt x="118" y="26"/>
                    <a:pt x="88" y="0"/>
                  </a:cubicBezTo>
                  <a:cubicBezTo>
                    <a:pt x="35" y="50"/>
                    <a:pt x="0" y="136"/>
                    <a:pt x="0" y="233"/>
                  </a:cubicBezTo>
                  <a:close/>
                </a:path>
              </a:pathLst>
            </a:custGeom>
            <a:grpFill/>
            <a:ln w="15875"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7" name="Oval 76"/>
            <p:cNvSpPr/>
            <p:nvPr/>
          </p:nvSpPr>
          <p:spPr>
            <a:xfrm>
              <a:off x="4000280" y="4016585"/>
              <a:ext cx="155575" cy="155575"/>
            </a:xfrm>
            <a:prstGeom prst="ellipse">
              <a:avLst/>
            </a:prstGeom>
            <a:grp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p:cNvGrpSpPr/>
          <p:nvPr/>
        </p:nvGrpSpPr>
        <p:grpSpPr>
          <a:xfrm>
            <a:off x="6172423" y="3935781"/>
            <a:ext cx="169758" cy="258520"/>
            <a:chOff x="5172710" y="4975993"/>
            <a:chExt cx="660400" cy="1005707"/>
          </a:xfrm>
          <a:solidFill>
            <a:srgbClr val="4D4D4D"/>
          </a:solidFill>
        </p:grpSpPr>
        <p:sp>
          <p:nvSpPr>
            <p:cNvPr id="79" name="Freeform 190"/>
            <p:cNvSpPr>
              <a:spLocks/>
            </p:cNvSpPr>
            <p:nvPr/>
          </p:nvSpPr>
          <p:spPr bwMode="gray">
            <a:xfrm>
              <a:off x="5444639" y="5320656"/>
              <a:ext cx="273695" cy="213867"/>
            </a:xfrm>
            <a:custGeom>
              <a:avLst/>
              <a:gdLst/>
              <a:ahLst/>
              <a:cxnLst>
                <a:cxn ang="0">
                  <a:pos x="530" y="97"/>
                </a:cxn>
                <a:cxn ang="0">
                  <a:pos x="559" y="110"/>
                </a:cxn>
                <a:cxn ang="0">
                  <a:pos x="541" y="150"/>
                </a:cxn>
                <a:cxn ang="0">
                  <a:pos x="621" y="184"/>
                </a:cxn>
                <a:cxn ang="0">
                  <a:pos x="592" y="250"/>
                </a:cxn>
                <a:cxn ang="0">
                  <a:pos x="513" y="214"/>
                </a:cxn>
                <a:cxn ang="0">
                  <a:pos x="499" y="248"/>
                </a:cxn>
                <a:cxn ang="0">
                  <a:pos x="460" y="231"/>
                </a:cxn>
                <a:cxn ang="0">
                  <a:pos x="454" y="236"/>
                </a:cxn>
                <a:cxn ang="0">
                  <a:pos x="449" y="242"/>
                </a:cxn>
                <a:cxn ang="0">
                  <a:pos x="444" y="248"/>
                </a:cxn>
                <a:cxn ang="0">
                  <a:pos x="438" y="252"/>
                </a:cxn>
                <a:cxn ang="0">
                  <a:pos x="432" y="258"/>
                </a:cxn>
                <a:cxn ang="0">
                  <a:pos x="426" y="264"/>
                </a:cxn>
                <a:cxn ang="0">
                  <a:pos x="420" y="269"/>
                </a:cxn>
                <a:cxn ang="0">
                  <a:pos x="415" y="274"/>
                </a:cxn>
                <a:cxn ang="0">
                  <a:pos x="434" y="309"/>
                </a:cxn>
                <a:cxn ang="0">
                  <a:pos x="397" y="331"/>
                </a:cxn>
                <a:cxn ang="0">
                  <a:pos x="441" y="405"/>
                </a:cxn>
                <a:cxn ang="0">
                  <a:pos x="380" y="440"/>
                </a:cxn>
                <a:cxn ang="0">
                  <a:pos x="336" y="366"/>
                </a:cxn>
                <a:cxn ang="0">
                  <a:pos x="305" y="385"/>
                </a:cxn>
                <a:cxn ang="0">
                  <a:pos x="285" y="349"/>
                </a:cxn>
                <a:cxn ang="0">
                  <a:pos x="277" y="353"/>
                </a:cxn>
                <a:cxn ang="0">
                  <a:pos x="268" y="355"/>
                </a:cxn>
                <a:cxn ang="0">
                  <a:pos x="259" y="358"/>
                </a:cxn>
                <a:cxn ang="0">
                  <a:pos x="251" y="361"/>
                </a:cxn>
                <a:cxn ang="0">
                  <a:pos x="252" y="394"/>
                </a:cxn>
                <a:cxn ang="0">
                  <a:pos x="210" y="396"/>
                </a:cxn>
                <a:cxn ang="0">
                  <a:pos x="214" y="482"/>
                </a:cxn>
                <a:cxn ang="0">
                  <a:pos x="143" y="485"/>
                </a:cxn>
                <a:cxn ang="0">
                  <a:pos x="138" y="401"/>
                </a:cxn>
                <a:cxn ang="0">
                  <a:pos x="103" y="402"/>
                </a:cxn>
                <a:cxn ang="0">
                  <a:pos x="101" y="368"/>
                </a:cxn>
                <a:cxn ang="0">
                  <a:pos x="85" y="364"/>
                </a:cxn>
                <a:cxn ang="0">
                  <a:pos x="70" y="358"/>
                </a:cxn>
                <a:cxn ang="0">
                  <a:pos x="57" y="353"/>
                </a:cxn>
                <a:cxn ang="0">
                  <a:pos x="44" y="346"/>
                </a:cxn>
                <a:cxn ang="0">
                  <a:pos x="31" y="338"/>
                </a:cxn>
                <a:cxn ang="0">
                  <a:pos x="20" y="328"/>
                </a:cxn>
                <a:cxn ang="0">
                  <a:pos x="9" y="318"/>
                </a:cxn>
                <a:cxn ang="0">
                  <a:pos x="0" y="307"/>
                </a:cxn>
                <a:cxn ang="0">
                  <a:pos x="213" y="182"/>
                </a:cxn>
                <a:cxn ang="0">
                  <a:pos x="521" y="0"/>
                </a:cxn>
                <a:cxn ang="0">
                  <a:pos x="529" y="23"/>
                </a:cxn>
                <a:cxn ang="0">
                  <a:pos x="533" y="47"/>
                </a:cxn>
                <a:cxn ang="0">
                  <a:pos x="533" y="71"/>
                </a:cxn>
                <a:cxn ang="0">
                  <a:pos x="530" y="97"/>
                </a:cxn>
              </a:cxnLst>
              <a:rect l="0" t="0" r="r" b="b"/>
              <a:pathLst>
                <a:path w="621" h="485">
                  <a:moveTo>
                    <a:pt x="530" y="97"/>
                  </a:moveTo>
                  <a:lnTo>
                    <a:pt x="559" y="110"/>
                  </a:lnTo>
                  <a:lnTo>
                    <a:pt x="541" y="150"/>
                  </a:lnTo>
                  <a:lnTo>
                    <a:pt x="621" y="184"/>
                  </a:lnTo>
                  <a:lnTo>
                    <a:pt x="592" y="250"/>
                  </a:lnTo>
                  <a:lnTo>
                    <a:pt x="513" y="214"/>
                  </a:lnTo>
                  <a:lnTo>
                    <a:pt x="499" y="248"/>
                  </a:lnTo>
                  <a:lnTo>
                    <a:pt x="460" y="231"/>
                  </a:lnTo>
                  <a:lnTo>
                    <a:pt x="454" y="236"/>
                  </a:lnTo>
                  <a:lnTo>
                    <a:pt x="449" y="242"/>
                  </a:lnTo>
                  <a:lnTo>
                    <a:pt x="444" y="248"/>
                  </a:lnTo>
                  <a:lnTo>
                    <a:pt x="438" y="252"/>
                  </a:lnTo>
                  <a:lnTo>
                    <a:pt x="432" y="258"/>
                  </a:lnTo>
                  <a:lnTo>
                    <a:pt x="426" y="264"/>
                  </a:lnTo>
                  <a:lnTo>
                    <a:pt x="420" y="269"/>
                  </a:lnTo>
                  <a:lnTo>
                    <a:pt x="415" y="274"/>
                  </a:lnTo>
                  <a:lnTo>
                    <a:pt x="434" y="309"/>
                  </a:lnTo>
                  <a:lnTo>
                    <a:pt x="397" y="331"/>
                  </a:lnTo>
                  <a:lnTo>
                    <a:pt x="441" y="405"/>
                  </a:lnTo>
                  <a:lnTo>
                    <a:pt x="380" y="440"/>
                  </a:lnTo>
                  <a:lnTo>
                    <a:pt x="336" y="366"/>
                  </a:lnTo>
                  <a:lnTo>
                    <a:pt x="305" y="385"/>
                  </a:lnTo>
                  <a:lnTo>
                    <a:pt x="285" y="349"/>
                  </a:lnTo>
                  <a:lnTo>
                    <a:pt x="277" y="353"/>
                  </a:lnTo>
                  <a:lnTo>
                    <a:pt x="268" y="355"/>
                  </a:lnTo>
                  <a:lnTo>
                    <a:pt x="259" y="358"/>
                  </a:lnTo>
                  <a:lnTo>
                    <a:pt x="251" y="361"/>
                  </a:lnTo>
                  <a:lnTo>
                    <a:pt x="252" y="394"/>
                  </a:lnTo>
                  <a:lnTo>
                    <a:pt x="210" y="396"/>
                  </a:lnTo>
                  <a:lnTo>
                    <a:pt x="214" y="482"/>
                  </a:lnTo>
                  <a:lnTo>
                    <a:pt x="143" y="485"/>
                  </a:lnTo>
                  <a:lnTo>
                    <a:pt x="138" y="401"/>
                  </a:lnTo>
                  <a:lnTo>
                    <a:pt x="103" y="402"/>
                  </a:lnTo>
                  <a:lnTo>
                    <a:pt x="101" y="368"/>
                  </a:lnTo>
                  <a:lnTo>
                    <a:pt x="85" y="364"/>
                  </a:lnTo>
                  <a:lnTo>
                    <a:pt x="70" y="358"/>
                  </a:lnTo>
                  <a:lnTo>
                    <a:pt x="57" y="353"/>
                  </a:lnTo>
                  <a:lnTo>
                    <a:pt x="44" y="346"/>
                  </a:lnTo>
                  <a:lnTo>
                    <a:pt x="31" y="338"/>
                  </a:lnTo>
                  <a:lnTo>
                    <a:pt x="20" y="328"/>
                  </a:lnTo>
                  <a:lnTo>
                    <a:pt x="9" y="318"/>
                  </a:lnTo>
                  <a:lnTo>
                    <a:pt x="0" y="307"/>
                  </a:lnTo>
                  <a:lnTo>
                    <a:pt x="213" y="182"/>
                  </a:lnTo>
                  <a:lnTo>
                    <a:pt x="521" y="0"/>
                  </a:lnTo>
                  <a:lnTo>
                    <a:pt x="529" y="23"/>
                  </a:lnTo>
                  <a:lnTo>
                    <a:pt x="533" y="47"/>
                  </a:lnTo>
                  <a:lnTo>
                    <a:pt x="533" y="71"/>
                  </a:lnTo>
                  <a:lnTo>
                    <a:pt x="530" y="97"/>
                  </a:lnTo>
                  <a:close/>
                </a:path>
              </a:pathLst>
            </a:custGeom>
            <a:grpFill/>
            <a:ln w="9525">
              <a:noFill/>
              <a:round/>
              <a:headEnd/>
              <a:tailEnd/>
            </a:ln>
          </p:spPr>
          <p:txBody>
            <a:bodyPr/>
            <a:lstStyle/>
            <a:p>
              <a:endParaRPr lang="en-US" dirty="0">
                <a:latin typeface="+mn-lt"/>
              </a:endParaRPr>
            </a:p>
          </p:txBody>
        </p:sp>
        <p:sp>
          <p:nvSpPr>
            <p:cNvPr id="80" name="Freeform 191"/>
            <p:cNvSpPr>
              <a:spLocks/>
            </p:cNvSpPr>
            <p:nvPr/>
          </p:nvSpPr>
          <p:spPr bwMode="gray">
            <a:xfrm>
              <a:off x="5459648" y="5011343"/>
              <a:ext cx="145676" cy="91026"/>
            </a:xfrm>
            <a:custGeom>
              <a:avLst/>
              <a:gdLst/>
              <a:ahLst/>
              <a:cxnLst>
                <a:cxn ang="0">
                  <a:pos x="0" y="147"/>
                </a:cxn>
                <a:cxn ang="0">
                  <a:pos x="96" y="147"/>
                </a:cxn>
                <a:cxn ang="0">
                  <a:pos x="96" y="0"/>
                </a:cxn>
                <a:cxn ang="0">
                  <a:pos x="236" y="0"/>
                </a:cxn>
                <a:cxn ang="0">
                  <a:pos x="236" y="147"/>
                </a:cxn>
                <a:cxn ang="0">
                  <a:pos x="330" y="147"/>
                </a:cxn>
                <a:cxn ang="0">
                  <a:pos x="330" y="206"/>
                </a:cxn>
                <a:cxn ang="0">
                  <a:pos x="0" y="206"/>
                </a:cxn>
                <a:cxn ang="0">
                  <a:pos x="0" y="147"/>
                </a:cxn>
              </a:cxnLst>
              <a:rect l="0" t="0" r="r" b="b"/>
              <a:pathLst>
                <a:path w="330" h="206">
                  <a:moveTo>
                    <a:pt x="0" y="147"/>
                  </a:moveTo>
                  <a:lnTo>
                    <a:pt x="96" y="147"/>
                  </a:lnTo>
                  <a:lnTo>
                    <a:pt x="96" y="0"/>
                  </a:lnTo>
                  <a:lnTo>
                    <a:pt x="236" y="0"/>
                  </a:lnTo>
                  <a:lnTo>
                    <a:pt x="236" y="147"/>
                  </a:lnTo>
                  <a:lnTo>
                    <a:pt x="330" y="147"/>
                  </a:lnTo>
                  <a:lnTo>
                    <a:pt x="330" y="206"/>
                  </a:lnTo>
                  <a:lnTo>
                    <a:pt x="0" y="206"/>
                  </a:lnTo>
                  <a:lnTo>
                    <a:pt x="0" y="147"/>
                  </a:lnTo>
                  <a:close/>
                </a:path>
              </a:pathLst>
            </a:custGeom>
            <a:grpFill/>
            <a:ln w="9525">
              <a:noFill/>
              <a:round/>
              <a:headEnd/>
              <a:tailEnd/>
            </a:ln>
          </p:spPr>
          <p:txBody>
            <a:bodyPr/>
            <a:lstStyle/>
            <a:p>
              <a:endParaRPr lang="en-US" dirty="0">
                <a:latin typeface="+mn-lt"/>
              </a:endParaRPr>
            </a:p>
          </p:txBody>
        </p:sp>
        <p:sp>
          <p:nvSpPr>
            <p:cNvPr id="81" name="Freeform 192"/>
            <p:cNvSpPr>
              <a:spLocks/>
            </p:cNvSpPr>
            <p:nvPr/>
          </p:nvSpPr>
          <p:spPr bwMode="gray">
            <a:xfrm>
              <a:off x="5172710" y="5122696"/>
              <a:ext cx="660400" cy="859004"/>
            </a:xfrm>
            <a:custGeom>
              <a:avLst/>
              <a:gdLst/>
              <a:ahLst/>
              <a:cxnLst>
                <a:cxn ang="0">
                  <a:pos x="137" y="1799"/>
                </a:cxn>
                <a:cxn ang="0">
                  <a:pos x="1180" y="1741"/>
                </a:cxn>
                <a:cxn ang="0">
                  <a:pos x="202" y="1587"/>
                </a:cxn>
                <a:cxn ang="0">
                  <a:pos x="129" y="1474"/>
                </a:cxn>
                <a:cxn ang="0">
                  <a:pos x="75" y="1352"/>
                </a:cxn>
                <a:cxn ang="0">
                  <a:pos x="40" y="1220"/>
                </a:cxn>
                <a:cxn ang="0">
                  <a:pos x="29" y="1083"/>
                </a:cxn>
                <a:cxn ang="0">
                  <a:pos x="41" y="940"/>
                </a:cxn>
                <a:cxn ang="0">
                  <a:pos x="78" y="804"/>
                </a:cxn>
                <a:cxn ang="0">
                  <a:pos x="136" y="678"/>
                </a:cxn>
                <a:cxn ang="0">
                  <a:pos x="215" y="562"/>
                </a:cxn>
                <a:cxn ang="0">
                  <a:pos x="312" y="460"/>
                </a:cxn>
                <a:cxn ang="0">
                  <a:pos x="425" y="371"/>
                </a:cxn>
                <a:cxn ang="0">
                  <a:pos x="552" y="300"/>
                </a:cxn>
                <a:cxn ang="0">
                  <a:pos x="692" y="244"/>
                </a:cxn>
                <a:cxn ang="0">
                  <a:pos x="960" y="0"/>
                </a:cxn>
                <a:cxn ang="0">
                  <a:pos x="1081" y="407"/>
                </a:cxn>
                <a:cxn ang="0">
                  <a:pos x="690" y="648"/>
                </a:cxn>
                <a:cxn ang="0">
                  <a:pos x="629" y="396"/>
                </a:cxn>
                <a:cxn ang="0">
                  <a:pos x="606" y="547"/>
                </a:cxn>
                <a:cxn ang="0">
                  <a:pos x="563" y="613"/>
                </a:cxn>
                <a:cxn ang="0">
                  <a:pos x="523" y="689"/>
                </a:cxn>
                <a:cxn ang="0">
                  <a:pos x="486" y="769"/>
                </a:cxn>
                <a:cxn ang="0">
                  <a:pos x="455" y="846"/>
                </a:cxn>
                <a:cxn ang="0">
                  <a:pos x="431" y="913"/>
                </a:cxn>
                <a:cxn ang="0">
                  <a:pos x="413" y="964"/>
                </a:cxn>
                <a:cxn ang="0">
                  <a:pos x="404" y="993"/>
                </a:cxn>
                <a:cxn ang="0">
                  <a:pos x="1360" y="997"/>
                </a:cxn>
                <a:cxn ang="0">
                  <a:pos x="1095" y="1094"/>
                </a:cxn>
                <a:cxn ang="0">
                  <a:pos x="833" y="1155"/>
                </a:cxn>
                <a:cxn ang="0">
                  <a:pos x="560" y="1094"/>
                </a:cxn>
                <a:cxn ang="0">
                  <a:pos x="397" y="1111"/>
                </a:cxn>
                <a:cxn ang="0">
                  <a:pos x="400" y="1144"/>
                </a:cxn>
                <a:cxn ang="0">
                  <a:pos x="407" y="1160"/>
                </a:cxn>
                <a:cxn ang="0">
                  <a:pos x="418" y="1159"/>
                </a:cxn>
                <a:cxn ang="0">
                  <a:pos x="457" y="1163"/>
                </a:cxn>
                <a:cxn ang="0">
                  <a:pos x="517" y="1188"/>
                </a:cxn>
                <a:cxn ang="0">
                  <a:pos x="562" y="1233"/>
                </a:cxn>
                <a:cxn ang="0">
                  <a:pos x="587" y="1293"/>
                </a:cxn>
                <a:cxn ang="0">
                  <a:pos x="588" y="1351"/>
                </a:cxn>
                <a:cxn ang="0">
                  <a:pos x="575" y="1397"/>
                </a:cxn>
                <a:cxn ang="0">
                  <a:pos x="549" y="1436"/>
                </a:cxn>
                <a:cxn ang="0">
                  <a:pos x="515" y="1466"/>
                </a:cxn>
                <a:cxn ang="0">
                  <a:pos x="502" y="1493"/>
                </a:cxn>
                <a:cxn ang="0">
                  <a:pos x="524" y="1529"/>
                </a:cxn>
                <a:cxn ang="0">
                  <a:pos x="546" y="1563"/>
                </a:cxn>
                <a:cxn ang="0">
                  <a:pos x="560" y="1583"/>
                </a:cxn>
                <a:cxn ang="0">
                  <a:pos x="1303" y="1587"/>
                </a:cxn>
                <a:cxn ang="0">
                  <a:pos x="0" y="1944"/>
                </a:cxn>
              </a:cxnLst>
              <a:rect l="0" t="0" r="r" b="b"/>
              <a:pathLst>
                <a:path w="1496" h="1944">
                  <a:moveTo>
                    <a:pt x="0" y="1944"/>
                  </a:moveTo>
                  <a:lnTo>
                    <a:pt x="137" y="1799"/>
                  </a:lnTo>
                  <a:lnTo>
                    <a:pt x="1195" y="1799"/>
                  </a:lnTo>
                  <a:lnTo>
                    <a:pt x="1180" y="1741"/>
                  </a:lnTo>
                  <a:lnTo>
                    <a:pt x="155" y="1741"/>
                  </a:lnTo>
                  <a:lnTo>
                    <a:pt x="202" y="1587"/>
                  </a:lnTo>
                  <a:lnTo>
                    <a:pt x="164" y="1531"/>
                  </a:lnTo>
                  <a:lnTo>
                    <a:pt x="129" y="1474"/>
                  </a:lnTo>
                  <a:lnTo>
                    <a:pt x="99" y="1414"/>
                  </a:lnTo>
                  <a:lnTo>
                    <a:pt x="75" y="1352"/>
                  </a:lnTo>
                  <a:lnTo>
                    <a:pt x="55" y="1287"/>
                  </a:lnTo>
                  <a:lnTo>
                    <a:pt x="40" y="1220"/>
                  </a:lnTo>
                  <a:lnTo>
                    <a:pt x="32" y="1152"/>
                  </a:lnTo>
                  <a:lnTo>
                    <a:pt x="29" y="1083"/>
                  </a:lnTo>
                  <a:lnTo>
                    <a:pt x="32" y="1011"/>
                  </a:lnTo>
                  <a:lnTo>
                    <a:pt x="41" y="940"/>
                  </a:lnTo>
                  <a:lnTo>
                    <a:pt x="56" y="871"/>
                  </a:lnTo>
                  <a:lnTo>
                    <a:pt x="78" y="804"/>
                  </a:lnTo>
                  <a:lnTo>
                    <a:pt x="105" y="740"/>
                  </a:lnTo>
                  <a:lnTo>
                    <a:pt x="136" y="678"/>
                  </a:lnTo>
                  <a:lnTo>
                    <a:pt x="173" y="619"/>
                  </a:lnTo>
                  <a:lnTo>
                    <a:pt x="215" y="562"/>
                  </a:lnTo>
                  <a:lnTo>
                    <a:pt x="261" y="509"/>
                  </a:lnTo>
                  <a:lnTo>
                    <a:pt x="312" y="460"/>
                  </a:lnTo>
                  <a:lnTo>
                    <a:pt x="366" y="414"/>
                  </a:lnTo>
                  <a:lnTo>
                    <a:pt x="425" y="371"/>
                  </a:lnTo>
                  <a:lnTo>
                    <a:pt x="487" y="333"/>
                  </a:lnTo>
                  <a:lnTo>
                    <a:pt x="552" y="300"/>
                  </a:lnTo>
                  <a:lnTo>
                    <a:pt x="621" y="270"/>
                  </a:lnTo>
                  <a:lnTo>
                    <a:pt x="692" y="244"/>
                  </a:lnTo>
                  <a:lnTo>
                    <a:pt x="692" y="0"/>
                  </a:lnTo>
                  <a:lnTo>
                    <a:pt x="960" y="0"/>
                  </a:lnTo>
                  <a:lnTo>
                    <a:pt x="960" y="402"/>
                  </a:lnTo>
                  <a:lnTo>
                    <a:pt x="1081" y="407"/>
                  </a:lnTo>
                  <a:lnTo>
                    <a:pt x="822" y="567"/>
                  </a:lnTo>
                  <a:lnTo>
                    <a:pt x="690" y="648"/>
                  </a:lnTo>
                  <a:lnTo>
                    <a:pt x="688" y="356"/>
                  </a:lnTo>
                  <a:lnTo>
                    <a:pt x="629" y="396"/>
                  </a:lnTo>
                  <a:lnTo>
                    <a:pt x="629" y="521"/>
                  </a:lnTo>
                  <a:lnTo>
                    <a:pt x="606" y="547"/>
                  </a:lnTo>
                  <a:lnTo>
                    <a:pt x="584" y="578"/>
                  </a:lnTo>
                  <a:lnTo>
                    <a:pt x="563" y="613"/>
                  </a:lnTo>
                  <a:lnTo>
                    <a:pt x="542" y="651"/>
                  </a:lnTo>
                  <a:lnTo>
                    <a:pt x="523" y="689"/>
                  </a:lnTo>
                  <a:lnTo>
                    <a:pt x="503" y="729"/>
                  </a:lnTo>
                  <a:lnTo>
                    <a:pt x="486" y="769"/>
                  </a:lnTo>
                  <a:lnTo>
                    <a:pt x="470" y="808"/>
                  </a:lnTo>
                  <a:lnTo>
                    <a:pt x="455" y="846"/>
                  </a:lnTo>
                  <a:lnTo>
                    <a:pt x="442" y="880"/>
                  </a:lnTo>
                  <a:lnTo>
                    <a:pt x="431" y="913"/>
                  </a:lnTo>
                  <a:lnTo>
                    <a:pt x="422" y="940"/>
                  </a:lnTo>
                  <a:lnTo>
                    <a:pt x="413" y="964"/>
                  </a:lnTo>
                  <a:lnTo>
                    <a:pt x="408" y="982"/>
                  </a:lnTo>
                  <a:lnTo>
                    <a:pt x="404" y="993"/>
                  </a:lnTo>
                  <a:lnTo>
                    <a:pt x="403" y="997"/>
                  </a:lnTo>
                  <a:lnTo>
                    <a:pt x="1360" y="997"/>
                  </a:lnTo>
                  <a:lnTo>
                    <a:pt x="1241" y="1094"/>
                  </a:lnTo>
                  <a:lnTo>
                    <a:pt x="1095" y="1094"/>
                  </a:lnTo>
                  <a:lnTo>
                    <a:pt x="1095" y="1155"/>
                  </a:lnTo>
                  <a:lnTo>
                    <a:pt x="833" y="1155"/>
                  </a:lnTo>
                  <a:lnTo>
                    <a:pt x="560" y="1155"/>
                  </a:lnTo>
                  <a:lnTo>
                    <a:pt x="560" y="1094"/>
                  </a:lnTo>
                  <a:lnTo>
                    <a:pt x="397" y="1094"/>
                  </a:lnTo>
                  <a:lnTo>
                    <a:pt x="397" y="1111"/>
                  </a:lnTo>
                  <a:lnTo>
                    <a:pt x="398" y="1127"/>
                  </a:lnTo>
                  <a:lnTo>
                    <a:pt x="400" y="1144"/>
                  </a:lnTo>
                  <a:lnTo>
                    <a:pt x="401" y="1162"/>
                  </a:lnTo>
                  <a:lnTo>
                    <a:pt x="407" y="1160"/>
                  </a:lnTo>
                  <a:lnTo>
                    <a:pt x="412" y="1160"/>
                  </a:lnTo>
                  <a:lnTo>
                    <a:pt x="418" y="1159"/>
                  </a:lnTo>
                  <a:lnTo>
                    <a:pt x="424" y="1159"/>
                  </a:lnTo>
                  <a:lnTo>
                    <a:pt x="457" y="1163"/>
                  </a:lnTo>
                  <a:lnTo>
                    <a:pt x="488" y="1172"/>
                  </a:lnTo>
                  <a:lnTo>
                    <a:pt x="517" y="1188"/>
                  </a:lnTo>
                  <a:lnTo>
                    <a:pt x="542" y="1208"/>
                  </a:lnTo>
                  <a:lnTo>
                    <a:pt x="562" y="1233"/>
                  </a:lnTo>
                  <a:lnTo>
                    <a:pt x="578" y="1262"/>
                  </a:lnTo>
                  <a:lnTo>
                    <a:pt x="587" y="1293"/>
                  </a:lnTo>
                  <a:lnTo>
                    <a:pt x="591" y="1326"/>
                  </a:lnTo>
                  <a:lnTo>
                    <a:pt x="588" y="1351"/>
                  </a:lnTo>
                  <a:lnTo>
                    <a:pt x="584" y="1375"/>
                  </a:lnTo>
                  <a:lnTo>
                    <a:pt x="575" y="1397"/>
                  </a:lnTo>
                  <a:lnTo>
                    <a:pt x="563" y="1417"/>
                  </a:lnTo>
                  <a:lnTo>
                    <a:pt x="549" y="1436"/>
                  </a:lnTo>
                  <a:lnTo>
                    <a:pt x="533" y="1452"/>
                  </a:lnTo>
                  <a:lnTo>
                    <a:pt x="515" y="1466"/>
                  </a:lnTo>
                  <a:lnTo>
                    <a:pt x="494" y="1477"/>
                  </a:lnTo>
                  <a:lnTo>
                    <a:pt x="502" y="1493"/>
                  </a:lnTo>
                  <a:lnTo>
                    <a:pt x="512" y="1511"/>
                  </a:lnTo>
                  <a:lnTo>
                    <a:pt x="524" y="1529"/>
                  </a:lnTo>
                  <a:lnTo>
                    <a:pt x="536" y="1546"/>
                  </a:lnTo>
                  <a:lnTo>
                    <a:pt x="546" y="1563"/>
                  </a:lnTo>
                  <a:lnTo>
                    <a:pt x="554" y="1575"/>
                  </a:lnTo>
                  <a:lnTo>
                    <a:pt x="560" y="1583"/>
                  </a:lnTo>
                  <a:lnTo>
                    <a:pt x="562" y="1587"/>
                  </a:lnTo>
                  <a:lnTo>
                    <a:pt x="1303" y="1587"/>
                  </a:lnTo>
                  <a:lnTo>
                    <a:pt x="1496" y="1941"/>
                  </a:lnTo>
                  <a:lnTo>
                    <a:pt x="0" y="1944"/>
                  </a:lnTo>
                  <a:close/>
                </a:path>
              </a:pathLst>
            </a:custGeom>
            <a:grpFill/>
            <a:ln w="9525">
              <a:noFill/>
              <a:round/>
              <a:headEnd/>
              <a:tailEnd/>
            </a:ln>
          </p:spPr>
          <p:txBody>
            <a:bodyPr/>
            <a:lstStyle/>
            <a:p>
              <a:endParaRPr lang="en-US" dirty="0">
                <a:latin typeface="+mn-lt"/>
              </a:endParaRPr>
            </a:p>
          </p:txBody>
        </p:sp>
        <p:sp>
          <p:nvSpPr>
            <p:cNvPr id="82" name="Freeform 193"/>
            <p:cNvSpPr>
              <a:spLocks/>
            </p:cNvSpPr>
            <p:nvPr/>
          </p:nvSpPr>
          <p:spPr bwMode="gray">
            <a:xfrm>
              <a:off x="5463180" y="5658248"/>
              <a:ext cx="150974" cy="33583"/>
            </a:xfrm>
            <a:custGeom>
              <a:avLst/>
              <a:gdLst/>
              <a:ahLst/>
              <a:cxnLst>
                <a:cxn ang="0">
                  <a:pos x="342" y="0"/>
                </a:cxn>
                <a:cxn ang="0">
                  <a:pos x="342" y="76"/>
                </a:cxn>
                <a:cxn ang="0">
                  <a:pos x="0" y="76"/>
                </a:cxn>
                <a:cxn ang="0">
                  <a:pos x="0" y="0"/>
                </a:cxn>
                <a:cxn ang="0">
                  <a:pos x="113" y="0"/>
                </a:cxn>
                <a:cxn ang="0">
                  <a:pos x="342" y="0"/>
                </a:cxn>
              </a:cxnLst>
              <a:rect l="0" t="0" r="r" b="b"/>
              <a:pathLst>
                <a:path w="342" h="76">
                  <a:moveTo>
                    <a:pt x="342" y="0"/>
                  </a:moveTo>
                  <a:lnTo>
                    <a:pt x="342" y="76"/>
                  </a:lnTo>
                  <a:lnTo>
                    <a:pt x="0" y="76"/>
                  </a:lnTo>
                  <a:lnTo>
                    <a:pt x="0" y="0"/>
                  </a:lnTo>
                  <a:lnTo>
                    <a:pt x="113" y="0"/>
                  </a:lnTo>
                  <a:lnTo>
                    <a:pt x="342" y="0"/>
                  </a:lnTo>
                  <a:close/>
                </a:path>
              </a:pathLst>
            </a:custGeom>
            <a:grpFill/>
            <a:ln w="9525">
              <a:noFill/>
              <a:round/>
              <a:headEnd/>
              <a:tailEnd/>
            </a:ln>
          </p:spPr>
          <p:txBody>
            <a:bodyPr/>
            <a:lstStyle/>
            <a:p>
              <a:endParaRPr lang="en-US" dirty="0">
                <a:latin typeface="+mn-lt"/>
              </a:endParaRPr>
            </a:p>
          </p:txBody>
        </p:sp>
        <p:sp>
          <p:nvSpPr>
            <p:cNvPr id="83" name="Freeform 194"/>
            <p:cNvSpPr>
              <a:spLocks/>
            </p:cNvSpPr>
            <p:nvPr/>
          </p:nvSpPr>
          <p:spPr bwMode="gray">
            <a:xfrm>
              <a:off x="5495847" y="4975993"/>
              <a:ext cx="68866" cy="22094"/>
            </a:xfrm>
            <a:custGeom>
              <a:avLst/>
              <a:gdLst/>
              <a:ahLst/>
              <a:cxnLst>
                <a:cxn ang="0">
                  <a:pos x="0" y="6"/>
                </a:cxn>
                <a:cxn ang="0">
                  <a:pos x="26" y="50"/>
                </a:cxn>
                <a:cxn ang="0">
                  <a:pos x="137" y="50"/>
                </a:cxn>
                <a:cxn ang="0">
                  <a:pos x="156" y="0"/>
                </a:cxn>
                <a:cxn ang="0">
                  <a:pos x="0" y="6"/>
                </a:cxn>
              </a:cxnLst>
              <a:rect l="0" t="0" r="r" b="b"/>
              <a:pathLst>
                <a:path w="156" h="50">
                  <a:moveTo>
                    <a:pt x="0" y="6"/>
                  </a:moveTo>
                  <a:lnTo>
                    <a:pt x="26" y="50"/>
                  </a:lnTo>
                  <a:lnTo>
                    <a:pt x="137" y="50"/>
                  </a:lnTo>
                  <a:lnTo>
                    <a:pt x="156" y="0"/>
                  </a:lnTo>
                  <a:lnTo>
                    <a:pt x="0" y="6"/>
                  </a:lnTo>
                  <a:close/>
                </a:path>
              </a:pathLst>
            </a:custGeom>
            <a:grpFill/>
            <a:ln w="9525">
              <a:noFill/>
              <a:round/>
              <a:headEnd/>
              <a:tailEnd/>
            </a:ln>
          </p:spPr>
          <p:txBody>
            <a:bodyPr/>
            <a:lstStyle/>
            <a:p>
              <a:endParaRPr lang="en-US" dirty="0">
                <a:latin typeface="+mn-lt"/>
              </a:endParaRPr>
            </a:p>
          </p:txBody>
        </p:sp>
        <p:sp>
          <p:nvSpPr>
            <p:cNvPr id="84" name="Freeform 195"/>
            <p:cNvSpPr>
              <a:spLocks/>
            </p:cNvSpPr>
            <p:nvPr/>
          </p:nvSpPr>
          <p:spPr bwMode="gray">
            <a:xfrm>
              <a:off x="5314856" y="5666201"/>
              <a:ext cx="85640" cy="85723"/>
            </a:xfrm>
            <a:custGeom>
              <a:avLst/>
              <a:gdLst/>
              <a:ahLst/>
              <a:cxnLst>
                <a:cxn ang="0">
                  <a:pos x="97" y="193"/>
                </a:cxn>
                <a:cxn ang="0">
                  <a:pos x="117" y="191"/>
                </a:cxn>
                <a:cxn ang="0">
                  <a:pos x="135" y="185"/>
                </a:cxn>
                <a:cxn ang="0">
                  <a:pos x="151" y="177"/>
                </a:cxn>
                <a:cxn ang="0">
                  <a:pos x="165" y="164"/>
                </a:cxn>
                <a:cxn ang="0">
                  <a:pos x="178" y="150"/>
                </a:cxn>
                <a:cxn ang="0">
                  <a:pos x="186" y="134"/>
                </a:cxn>
                <a:cxn ang="0">
                  <a:pos x="192" y="116"/>
                </a:cxn>
                <a:cxn ang="0">
                  <a:pos x="194" y="96"/>
                </a:cxn>
                <a:cxn ang="0">
                  <a:pos x="192" y="77"/>
                </a:cxn>
                <a:cxn ang="0">
                  <a:pos x="186" y="58"/>
                </a:cxn>
                <a:cxn ang="0">
                  <a:pos x="178" y="42"/>
                </a:cxn>
                <a:cxn ang="0">
                  <a:pos x="165" y="28"/>
                </a:cxn>
                <a:cxn ang="0">
                  <a:pos x="151" y="16"/>
                </a:cxn>
                <a:cxn ang="0">
                  <a:pos x="135" y="8"/>
                </a:cxn>
                <a:cxn ang="0">
                  <a:pos x="117" y="2"/>
                </a:cxn>
                <a:cxn ang="0">
                  <a:pos x="97" y="0"/>
                </a:cxn>
                <a:cxn ang="0">
                  <a:pos x="78" y="2"/>
                </a:cxn>
                <a:cxn ang="0">
                  <a:pos x="59" y="8"/>
                </a:cxn>
                <a:cxn ang="0">
                  <a:pos x="43" y="16"/>
                </a:cxn>
                <a:cxn ang="0">
                  <a:pos x="28" y="28"/>
                </a:cxn>
                <a:cxn ang="0">
                  <a:pos x="17" y="42"/>
                </a:cxn>
                <a:cxn ang="0">
                  <a:pos x="9" y="58"/>
                </a:cxn>
                <a:cxn ang="0">
                  <a:pos x="3" y="77"/>
                </a:cxn>
                <a:cxn ang="0">
                  <a:pos x="0" y="96"/>
                </a:cxn>
                <a:cxn ang="0">
                  <a:pos x="3" y="116"/>
                </a:cxn>
                <a:cxn ang="0">
                  <a:pos x="9" y="134"/>
                </a:cxn>
                <a:cxn ang="0">
                  <a:pos x="17" y="150"/>
                </a:cxn>
                <a:cxn ang="0">
                  <a:pos x="28" y="164"/>
                </a:cxn>
                <a:cxn ang="0">
                  <a:pos x="43" y="177"/>
                </a:cxn>
                <a:cxn ang="0">
                  <a:pos x="59" y="185"/>
                </a:cxn>
                <a:cxn ang="0">
                  <a:pos x="78" y="191"/>
                </a:cxn>
                <a:cxn ang="0">
                  <a:pos x="97" y="193"/>
                </a:cxn>
              </a:cxnLst>
              <a:rect l="0" t="0" r="r" b="b"/>
              <a:pathLst>
                <a:path w="194" h="193">
                  <a:moveTo>
                    <a:pt x="97" y="193"/>
                  </a:moveTo>
                  <a:lnTo>
                    <a:pt x="117" y="191"/>
                  </a:lnTo>
                  <a:lnTo>
                    <a:pt x="135" y="185"/>
                  </a:lnTo>
                  <a:lnTo>
                    <a:pt x="151" y="177"/>
                  </a:lnTo>
                  <a:lnTo>
                    <a:pt x="165" y="164"/>
                  </a:lnTo>
                  <a:lnTo>
                    <a:pt x="178" y="150"/>
                  </a:lnTo>
                  <a:lnTo>
                    <a:pt x="186" y="134"/>
                  </a:lnTo>
                  <a:lnTo>
                    <a:pt x="192" y="116"/>
                  </a:lnTo>
                  <a:lnTo>
                    <a:pt x="194" y="96"/>
                  </a:lnTo>
                  <a:lnTo>
                    <a:pt x="192" y="77"/>
                  </a:lnTo>
                  <a:lnTo>
                    <a:pt x="186" y="58"/>
                  </a:lnTo>
                  <a:lnTo>
                    <a:pt x="178" y="42"/>
                  </a:lnTo>
                  <a:lnTo>
                    <a:pt x="165" y="28"/>
                  </a:lnTo>
                  <a:lnTo>
                    <a:pt x="151" y="16"/>
                  </a:lnTo>
                  <a:lnTo>
                    <a:pt x="135" y="8"/>
                  </a:lnTo>
                  <a:lnTo>
                    <a:pt x="117" y="2"/>
                  </a:lnTo>
                  <a:lnTo>
                    <a:pt x="97" y="0"/>
                  </a:lnTo>
                  <a:lnTo>
                    <a:pt x="78" y="2"/>
                  </a:lnTo>
                  <a:lnTo>
                    <a:pt x="59" y="8"/>
                  </a:lnTo>
                  <a:lnTo>
                    <a:pt x="43" y="16"/>
                  </a:lnTo>
                  <a:lnTo>
                    <a:pt x="28" y="28"/>
                  </a:lnTo>
                  <a:lnTo>
                    <a:pt x="17" y="42"/>
                  </a:lnTo>
                  <a:lnTo>
                    <a:pt x="9" y="58"/>
                  </a:lnTo>
                  <a:lnTo>
                    <a:pt x="3" y="77"/>
                  </a:lnTo>
                  <a:lnTo>
                    <a:pt x="0" y="96"/>
                  </a:lnTo>
                  <a:lnTo>
                    <a:pt x="3" y="116"/>
                  </a:lnTo>
                  <a:lnTo>
                    <a:pt x="9" y="134"/>
                  </a:lnTo>
                  <a:lnTo>
                    <a:pt x="17" y="150"/>
                  </a:lnTo>
                  <a:lnTo>
                    <a:pt x="28" y="164"/>
                  </a:lnTo>
                  <a:lnTo>
                    <a:pt x="43" y="177"/>
                  </a:lnTo>
                  <a:lnTo>
                    <a:pt x="59" y="185"/>
                  </a:lnTo>
                  <a:lnTo>
                    <a:pt x="78" y="191"/>
                  </a:lnTo>
                  <a:lnTo>
                    <a:pt x="97" y="193"/>
                  </a:lnTo>
                  <a:close/>
                </a:path>
              </a:pathLst>
            </a:custGeom>
            <a:grpFill/>
            <a:ln w="9525">
              <a:noFill/>
              <a:round/>
              <a:headEnd/>
              <a:tailEnd/>
            </a:ln>
          </p:spPr>
          <p:txBody>
            <a:bodyPr/>
            <a:lstStyle/>
            <a:p>
              <a:endParaRPr lang="en-US" dirty="0">
                <a:latin typeface="+mn-lt"/>
              </a:endParaRPr>
            </a:p>
          </p:txBody>
        </p:sp>
      </p:grpSp>
      <p:grpSp>
        <p:nvGrpSpPr>
          <p:cNvPr id="85" name="Group 54"/>
          <p:cNvGrpSpPr>
            <a:grpSpLocks/>
          </p:cNvGrpSpPr>
          <p:nvPr/>
        </p:nvGrpSpPr>
        <p:grpSpPr bwMode="gray">
          <a:xfrm>
            <a:off x="3832535" y="4014888"/>
            <a:ext cx="203535" cy="183788"/>
            <a:chOff x="3953" y="2731"/>
            <a:chExt cx="755" cy="679"/>
          </a:xfrm>
          <a:solidFill>
            <a:srgbClr val="4D4D4D"/>
          </a:solidFill>
        </p:grpSpPr>
        <p:sp>
          <p:nvSpPr>
            <p:cNvPr id="86" name="Freeform 55"/>
            <p:cNvSpPr>
              <a:spLocks/>
            </p:cNvSpPr>
            <p:nvPr/>
          </p:nvSpPr>
          <p:spPr bwMode="gray">
            <a:xfrm>
              <a:off x="4371" y="2731"/>
              <a:ext cx="337" cy="176"/>
            </a:xfrm>
            <a:custGeom>
              <a:avLst/>
              <a:gdLst/>
              <a:ahLst/>
              <a:cxnLst>
                <a:cxn ang="0">
                  <a:pos x="0" y="259"/>
                </a:cxn>
                <a:cxn ang="0">
                  <a:pos x="0" y="234"/>
                </a:cxn>
                <a:cxn ang="0">
                  <a:pos x="0" y="211"/>
                </a:cxn>
                <a:cxn ang="0">
                  <a:pos x="0" y="188"/>
                </a:cxn>
                <a:cxn ang="0">
                  <a:pos x="0" y="166"/>
                </a:cxn>
                <a:cxn ang="0">
                  <a:pos x="0" y="147"/>
                </a:cxn>
                <a:cxn ang="0">
                  <a:pos x="0" y="124"/>
                </a:cxn>
                <a:cxn ang="0">
                  <a:pos x="0" y="101"/>
                </a:cxn>
                <a:cxn ang="0">
                  <a:pos x="0" y="80"/>
                </a:cxn>
                <a:cxn ang="0">
                  <a:pos x="0" y="63"/>
                </a:cxn>
                <a:cxn ang="0">
                  <a:pos x="0" y="42"/>
                </a:cxn>
                <a:cxn ang="0">
                  <a:pos x="0" y="12"/>
                </a:cxn>
                <a:cxn ang="0">
                  <a:pos x="20" y="2"/>
                </a:cxn>
                <a:cxn ang="0">
                  <a:pos x="49" y="2"/>
                </a:cxn>
                <a:cxn ang="0">
                  <a:pos x="79" y="0"/>
                </a:cxn>
                <a:cxn ang="0">
                  <a:pos x="123" y="0"/>
                </a:cxn>
                <a:cxn ang="0">
                  <a:pos x="178" y="4"/>
                </a:cxn>
                <a:cxn ang="0">
                  <a:pos x="230" y="12"/>
                </a:cxn>
                <a:cxn ang="0">
                  <a:pos x="283" y="23"/>
                </a:cxn>
                <a:cxn ang="0">
                  <a:pos x="334" y="38"/>
                </a:cxn>
                <a:cxn ang="0">
                  <a:pos x="382" y="59"/>
                </a:cxn>
                <a:cxn ang="0">
                  <a:pos x="431" y="80"/>
                </a:cxn>
                <a:cxn ang="0">
                  <a:pos x="475" y="105"/>
                </a:cxn>
                <a:cxn ang="0">
                  <a:pos x="517" y="133"/>
                </a:cxn>
                <a:cxn ang="0">
                  <a:pos x="558" y="164"/>
                </a:cxn>
                <a:cxn ang="0">
                  <a:pos x="594" y="196"/>
                </a:cxn>
                <a:cxn ang="0">
                  <a:pos x="633" y="232"/>
                </a:cxn>
                <a:cxn ang="0">
                  <a:pos x="665" y="270"/>
                </a:cxn>
                <a:cxn ang="0">
                  <a:pos x="653" y="287"/>
                </a:cxn>
                <a:cxn ang="0">
                  <a:pos x="634" y="301"/>
                </a:cxn>
                <a:cxn ang="0">
                  <a:pos x="613" y="312"/>
                </a:cxn>
                <a:cxn ang="0">
                  <a:pos x="593" y="323"/>
                </a:cxn>
                <a:cxn ang="0">
                  <a:pos x="574" y="337"/>
                </a:cxn>
                <a:cxn ang="0">
                  <a:pos x="549" y="348"/>
                </a:cxn>
                <a:cxn ang="0">
                  <a:pos x="526" y="339"/>
                </a:cxn>
                <a:cxn ang="0">
                  <a:pos x="503" y="321"/>
                </a:cxn>
                <a:cxn ang="0">
                  <a:pos x="482" y="308"/>
                </a:cxn>
                <a:cxn ang="0">
                  <a:pos x="458" y="293"/>
                </a:cxn>
                <a:cxn ang="0">
                  <a:pos x="433" y="282"/>
                </a:cxn>
                <a:cxn ang="0">
                  <a:pos x="408" y="270"/>
                </a:cxn>
                <a:cxn ang="0">
                  <a:pos x="382" y="259"/>
                </a:cxn>
                <a:cxn ang="0">
                  <a:pos x="353" y="251"/>
                </a:cxn>
                <a:cxn ang="0">
                  <a:pos x="326" y="244"/>
                </a:cxn>
                <a:cxn ang="0">
                  <a:pos x="298" y="238"/>
                </a:cxn>
                <a:cxn ang="0">
                  <a:pos x="269" y="234"/>
                </a:cxn>
                <a:cxn ang="0">
                  <a:pos x="241" y="232"/>
                </a:cxn>
                <a:cxn ang="0">
                  <a:pos x="211" y="232"/>
                </a:cxn>
                <a:cxn ang="0">
                  <a:pos x="176" y="232"/>
                </a:cxn>
                <a:cxn ang="0">
                  <a:pos x="140" y="236"/>
                </a:cxn>
                <a:cxn ang="0">
                  <a:pos x="106" y="240"/>
                </a:cxn>
                <a:cxn ang="0">
                  <a:pos x="74" y="249"/>
                </a:cxn>
                <a:cxn ang="0">
                  <a:pos x="43" y="259"/>
                </a:cxn>
                <a:cxn ang="0">
                  <a:pos x="11" y="270"/>
                </a:cxn>
              </a:cxnLst>
              <a:rect l="0" t="0" r="r" b="b"/>
              <a:pathLst>
                <a:path w="672" h="354">
                  <a:moveTo>
                    <a:pt x="0" y="276"/>
                  </a:moveTo>
                  <a:lnTo>
                    <a:pt x="0" y="272"/>
                  </a:lnTo>
                  <a:lnTo>
                    <a:pt x="0" y="268"/>
                  </a:lnTo>
                  <a:lnTo>
                    <a:pt x="0" y="263"/>
                  </a:lnTo>
                  <a:lnTo>
                    <a:pt x="0" y="259"/>
                  </a:lnTo>
                  <a:lnTo>
                    <a:pt x="0" y="253"/>
                  </a:lnTo>
                  <a:lnTo>
                    <a:pt x="0" y="249"/>
                  </a:lnTo>
                  <a:lnTo>
                    <a:pt x="0" y="244"/>
                  </a:lnTo>
                  <a:lnTo>
                    <a:pt x="0" y="240"/>
                  </a:lnTo>
                  <a:lnTo>
                    <a:pt x="0" y="234"/>
                  </a:lnTo>
                  <a:lnTo>
                    <a:pt x="0" y="230"/>
                  </a:lnTo>
                  <a:lnTo>
                    <a:pt x="0" y="225"/>
                  </a:lnTo>
                  <a:lnTo>
                    <a:pt x="0" y="221"/>
                  </a:lnTo>
                  <a:lnTo>
                    <a:pt x="0" y="215"/>
                  </a:lnTo>
                  <a:lnTo>
                    <a:pt x="0" y="211"/>
                  </a:lnTo>
                  <a:lnTo>
                    <a:pt x="0" y="206"/>
                  </a:lnTo>
                  <a:lnTo>
                    <a:pt x="0" y="204"/>
                  </a:lnTo>
                  <a:lnTo>
                    <a:pt x="0" y="198"/>
                  </a:lnTo>
                  <a:lnTo>
                    <a:pt x="0" y="192"/>
                  </a:lnTo>
                  <a:lnTo>
                    <a:pt x="0" y="188"/>
                  </a:lnTo>
                  <a:lnTo>
                    <a:pt x="0" y="185"/>
                  </a:lnTo>
                  <a:lnTo>
                    <a:pt x="0" y="181"/>
                  </a:lnTo>
                  <a:lnTo>
                    <a:pt x="0" y="175"/>
                  </a:lnTo>
                  <a:lnTo>
                    <a:pt x="0" y="171"/>
                  </a:lnTo>
                  <a:lnTo>
                    <a:pt x="0" y="166"/>
                  </a:lnTo>
                  <a:lnTo>
                    <a:pt x="0" y="162"/>
                  </a:lnTo>
                  <a:lnTo>
                    <a:pt x="0" y="158"/>
                  </a:lnTo>
                  <a:lnTo>
                    <a:pt x="0" y="152"/>
                  </a:lnTo>
                  <a:lnTo>
                    <a:pt x="0" y="148"/>
                  </a:lnTo>
                  <a:lnTo>
                    <a:pt x="0" y="147"/>
                  </a:lnTo>
                  <a:lnTo>
                    <a:pt x="0" y="141"/>
                  </a:lnTo>
                  <a:lnTo>
                    <a:pt x="0" y="137"/>
                  </a:lnTo>
                  <a:lnTo>
                    <a:pt x="0" y="133"/>
                  </a:lnTo>
                  <a:lnTo>
                    <a:pt x="0" y="129"/>
                  </a:lnTo>
                  <a:lnTo>
                    <a:pt x="0" y="124"/>
                  </a:lnTo>
                  <a:lnTo>
                    <a:pt x="0" y="120"/>
                  </a:lnTo>
                  <a:lnTo>
                    <a:pt x="0" y="114"/>
                  </a:lnTo>
                  <a:lnTo>
                    <a:pt x="0" y="110"/>
                  </a:lnTo>
                  <a:lnTo>
                    <a:pt x="0" y="107"/>
                  </a:lnTo>
                  <a:lnTo>
                    <a:pt x="0" y="101"/>
                  </a:lnTo>
                  <a:lnTo>
                    <a:pt x="0" y="99"/>
                  </a:lnTo>
                  <a:lnTo>
                    <a:pt x="0" y="95"/>
                  </a:lnTo>
                  <a:lnTo>
                    <a:pt x="0" y="90"/>
                  </a:lnTo>
                  <a:lnTo>
                    <a:pt x="0" y="86"/>
                  </a:lnTo>
                  <a:lnTo>
                    <a:pt x="0" y="80"/>
                  </a:lnTo>
                  <a:lnTo>
                    <a:pt x="0" y="78"/>
                  </a:lnTo>
                  <a:lnTo>
                    <a:pt x="0" y="74"/>
                  </a:lnTo>
                  <a:lnTo>
                    <a:pt x="0" y="69"/>
                  </a:lnTo>
                  <a:lnTo>
                    <a:pt x="0" y="67"/>
                  </a:lnTo>
                  <a:lnTo>
                    <a:pt x="0" y="63"/>
                  </a:lnTo>
                  <a:lnTo>
                    <a:pt x="0" y="57"/>
                  </a:lnTo>
                  <a:lnTo>
                    <a:pt x="0" y="53"/>
                  </a:lnTo>
                  <a:lnTo>
                    <a:pt x="0" y="52"/>
                  </a:lnTo>
                  <a:lnTo>
                    <a:pt x="0" y="46"/>
                  </a:lnTo>
                  <a:lnTo>
                    <a:pt x="0" y="42"/>
                  </a:lnTo>
                  <a:lnTo>
                    <a:pt x="0" y="38"/>
                  </a:lnTo>
                  <a:lnTo>
                    <a:pt x="0" y="34"/>
                  </a:lnTo>
                  <a:lnTo>
                    <a:pt x="0" y="27"/>
                  </a:lnTo>
                  <a:lnTo>
                    <a:pt x="0" y="19"/>
                  </a:lnTo>
                  <a:lnTo>
                    <a:pt x="0" y="12"/>
                  </a:lnTo>
                  <a:lnTo>
                    <a:pt x="0" y="6"/>
                  </a:lnTo>
                  <a:lnTo>
                    <a:pt x="3" y="4"/>
                  </a:lnTo>
                  <a:lnTo>
                    <a:pt x="9" y="4"/>
                  </a:lnTo>
                  <a:lnTo>
                    <a:pt x="15" y="2"/>
                  </a:lnTo>
                  <a:lnTo>
                    <a:pt x="20" y="2"/>
                  </a:lnTo>
                  <a:lnTo>
                    <a:pt x="26" y="2"/>
                  </a:lnTo>
                  <a:lnTo>
                    <a:pt x="32" y="2"/>
                  </a:lnTo>
                  <a:lnTo>
                    <a:pt x="38" y="2"/>
                  </a:lnTo>
                  <a:lnTo>
                    <a:pt x="43" y="2"/>
                  </a:lnTo>
                  <a:lnTo>
                    <a:pt x="49" y="2"/>
                  </a:lnTo>
                  <a:lnTo>
                    <a:pt x="55" y="0"/>
                  </a:lnTo>
                  <a:lnTo>
                    <a:pt x="60" y="0"/>
                  </a:lnTo>
                  <a:lnTo>
                    <a:pt x="66" y="0"/>
                  </a:lnTo>
                  <a:lnTo>
                    <a:pt x="74" y="0"/>
                  </a:lnTo>
                  <a:lnTo>
                    <a:pt x="79" y="0"/>
                  </a:lnTo>
                  <a:lnTo>
                    <a:pt x="85" y="0"/>
                  </a:lnTo>
                  <a:lnTo>
                    <a:pt x="91" y="0"/>
                  </a:lnTo>
                  <a:lnTo>
                    <a:pt x="102" y="0"/>
                  </a:lnTo>
                  <a:lnTo>
                    <a:pt x="114" y="0"/>
                  </a:lnTo>
                  <a:lnTo>
                    <a:pt x="123" y="0"/>
                  </a:lnTo>
                  <a:lnTo>
                    <a:pt x="134" y="2"/>
                  </a:lnTo>
                  <a:lnTo>
                    <a:pt x="144" y="2"/>
                  </a:lnTo>
                  <a:lnTo>
                    <a:pt x="157" y="2"/>
                  </a:lnTo>
                  <a:lnTo>
                    <a:pt x="167" y="2"/>
                  </a:lnTo>
                  <a:lnTo>
                    <a:pt x="178" y="4"/>
                  </a:lnTo>
                  <a:lnTo>
                    <a:pt x="190" y="6"/>
                  </a:lnTo>
                  <a:lnTo>
                    <a:pt x="199" y="8"/>
                  </a:lnTo>
                  <a:lnTo>
                    <a:pt x="211" y="10"/>
                  </a:lnTo>
                  <a:lnTo>
                    <a:pt x="220" y="12"/>
                  </a:lnTo>
                  <a:lnTo>
                    <a:pt x="230" y="12"/>
                  </a:lnTo>
                  <a:lnTo>
                    <a:pt x="243" y="15"/>
                  </a:lnTo>
                  <a:lnTo>
                    <a:pt x="252" y="17"/>
                  </a:lnTo>
                  <a:lnTo>
                    <a:pt x="262" y="19"/>
                  </a:lnTo>
                  <a:lnTo>
                    <a:pt x="273" y="23"/>
                  </a:lnTo>
                  <a:lnTo>
                    <a:pt x="283" y="23"/>
                  </a:lnTo>
                  <a:lnTo>
                    <a:pt x="294" y="27"/>
                  </a:lnTo>
                  <a:lnTo>
                    <a:pt x="304" y="29"/>
                  </a:lnTo>
                  <a:lnTo>
                    <a:pt x="313" y="33"/>
                  </a:lnTo>
                  <a:lnTo>
                    <a:pt x="323" y="34"/>
                  </a:lnTo>
                  <a:lnTo>
                    <a:pt x="334" y="38"/>
                  </a:lnTo>
                  <a:lnTo>
                    <a:pt x="344" y="42"/>
                  </a:lnTo>
                  <a:lnTo>
                    <a:pt x="353" y="46"/>
                  </a:lnTo>
                  <a:lnTo>
                    <a:pt x="363" y="52"/>
                  </a:lnTo>
                  <a:lnTo>
                    <a:pt x="374" y="55"/>
                  </a:lnTo>
                  <a:lnTo>
                    <a:pt x="382" y="59"/>
                  </a:lnTo>
                  <a:lnTo>
                    <a:pt x="391" y="63"/>
                  </a:lnTo>
                  <a:lnTo>
                    <a:pt x="401" y="67"/>
                  </a:lnTo>
                  <a:lnTo>
                    <a:pt x="412" y="71"/>
                  </a:lnTo>
                  <a:lnTo>
                    <a:pt x="422" y="76"/>
                  </a:lnTo>
                  <a:lnTo>
                    <a:pt x="431" y="80"/>
                  </a:lnTo>
                  <a:lnTo>
                    <a:pt x="441" y="84"/>
                  </a:lnTo>
                  <a:lnTo>
                    <a:pt x="448" y="90"/>
                  </a:lnTo>
                  <a:lnTo>
                    <a:pt x="458" y="95"/>
                  </a:lnTo>
                  <a:lnTo>
                    <a:pt x="465" y="99"/>
                  </a:lnTo>
                  <a:lnTo>
                    <a:pt x="475" y="105"/>
                  </a:lnTo>
                  <a:lnTo>
                    <a:pt x="484" y="110"/>
                  </a:lnTo>
                  <a:lnTo>
                    <a:pt x="492" y="114"/>
                  </a:lnTo>
                  <a:lnTo>
                    <a:pt x="499" y="120"/>
                  </a:lnTo>
                  <a:lnTo>
                    <a:pt x="509" y="126"/>
                  </a:lnTo>
                  <a:lnTo>
                    <a:pt x="517" y="133"/>
                  </a:lnTo>
                  <a:lnTo>
                    <a:pt x="526" y="139"/>
                  </a:lnTo>
                  <a:lnTo>
                    <a:pt x="534" y="145"/>
                  </a:lnTo>
                  <a:lnTo>
                    <a:pt x="543" y="152"/>
                  </a:lnTo>
                  <a:lnTo>
                    <a:pt x="549" y="158"/>
                  </a:lnTo>
                  <a:lnTo>
                    <a:pt x="558" y="164"/>
                  </a:lnTo>
                  <a:lnTo>
                    <a:pt x="566" y="169"/>
                  </a:lnTo>
                  <a:lnTo>
                    <a:pt x="574" y="177"/>
                  </a:lnTo>
                  <a:lnTo>
                    <a:pt x="581" y="183"/>
                  </a:lnTo>
                  <a:lnTo>
                    <a:pt x="587" y="190"/>
                  </a:lnTo>
                  <a:lnTo>
                    <a:pt x="594" y="196"/>
                  </a:lnTo>
                  <a:lnTo>
                    <a:pt x="604" y="204"/>
                  </a:lnTo>
                  <a:lnTo>
                    <a:pt x="610" y="211"/>
                  </a:lnTo>
                  <a:lnTo>
                    <a:pt x="619" y="219"/>
                  </a:lnTo>
                  <a:lnTo>
                    <a:pt x="625" y="225"/>
                  </a:lnTo>
                  <a:lnTo>
                    <a:pt x="633" y="232"/>
                  </a:lnTo>
                  <a:lnTo>
                    <a:pt x="638" y="240"/>
                  </a:lnTo>
                  <a:lnTo>
                    <a:pt x="646" y="247"/>
                  </a:lnTo>
                  <a:lnTo>
                    <a:pt x="652" y="255"/>
                  </a:lnTo>
                  <a:lnTo>
                    <a:pt x="659" y="263"/>
                  </a:lnTo>
                  <a:lnTo>
                    <a:pt x="665" y="270"/>
                  </a:lnTo>
                  <a:lnTo>
                    <a:pt x="672" y="278"/>
                  </a:lnTo>
                  <a:lnTo>
                    <a:pt x="667" y="282"/>
                  </a:lnTo>
                  <a:lnTo>
                    <a:pt x="663" y="282"/>
                  </a:lnTo>
                  <a:lnTo>
                    <a:pt x="659" y="285"/>
                  </a:lnTo>
                  <a:lnTo>
                    <a:pt x="653" y="287"/>
                  </a:lnTo>
                  <a:lnTo>
                    <a:pt x="652" y="289"/>
                  </a:lnTo>
                  <a:lnTo>
                    <a:pt x="648" y="293"/>
                  </a:lnTo>
                  <a:lnTo>
                    <a:pt x="642" y="295"/>
                  </a:lnTo>
                  <a:lnTo>
                    <a:pt x="638" y="299"/>
                  </a:lnTo>
                  <a:lnTo>
                    <a:pt x="634" y="301"/>
                  </a:lnTo>
                  <a:lnTo>
                    <a:pt x="631" y="302"/>
                  </a:lnTo>
                  <a:lnTo>
                    <a:pt x="627" y="304"/>
                  </a:lnTo>
                  <a:lnTo>
                    <a:pt x="621" y="308"/>
                  </a:lnTo>
                  <a:lnTo>
                    <a:pt x="617" y="310"/>
                  </a:lnTo>
                  <a:lnTo>
                    <a:pt x="613" y="312"/>
                  </a:lnTo>
                  <a:lnTo>
                    <a:pt x="610" y="314"/>
                  </a:lnTo>
                  <a:lnTo>
                    <a:pt x="606" y="316"/>
                  </a:lnTo>
                  <a:lnTo>
                    <a:pt x="602" y="320"/>
                  </a:lnTo>
                  <a:lnTo>
                    <a:pt x="596" y="321"/>
                  </a:lnTo>
                  <a:lnTo>
                    <a:pt x="593" y="323"/>
                  </a:lnTo>
                  <a:lnTo>
                    <a:pt x="589" y="325"/>
                  </a:lnTo>
                  <a:lnTo>
                    <a:pt x="585" y="327"/>
                  </a:lnTo>
                  <a:lnTo>
                    <a:pt x="581" y="329"/>
                  </a:lnTo>
                  <a:lnTo>
                    <a:pt x="577" y="333"/>
                  </a:lnTo>
                  <a:lnTo>
                    <a:pt x="574" y="337"/>
                  </a:lnTo>
                  <a:lnTo>
                    <a:pt x="570" y="337"/>
                  </a:lnTo>
                  <a:lnTo>
                    <a:pt x="566" y="340"/>
                  </a:lnTo>
                  <a:lnTo>
                    <a:pt x="562" y="342"/>
                  </a:lnTo>
                  <a:lnTo>
                    <a:pt x="558" y="344"/>
                  </a:lnTo>
                  <a:lnTo>
                    <a:pt x="549" y="348"/>
                  </a:lnTo>
                  <a:lnTo>
                    <a:pt x="543" y="354"/>
                  </a:lnTo>
                  <a:lnTo>
                    <a:pt x="539" y="348"/>
                  </a:lnTo>
                  <a:lnTo>
                    <a:pt x="536" y="346"/>
                  </a:lnTo>
                  <a:lnTo>
                    <a:pt x="530" y="342"/>
                  </a:lnTo>
                  <a:lnTo>
                    <a:pt x="526" y="339"/>
                  </a:lnTo>
                  <a:lnTo>
                    <a:pt x="522" y="337"/>
                  </a:lnTo>
                  <a:lnTo>
                    <a:pt x="517" y="333"/>
                  </a:lnTo>
                  <a:lnTo>
                    <a:pt x="515" y="327"/>
                  </a:lnTo>
                  <a:lnTo>
                    <a:pt x="509" y="325"/>
                  </a:lnTo>
                  <a:lnTo>
                    <a:pt x="503" y="321"/>
                  </a:lnTo>
                  <a:lnTo>
                    <a:pt x="499" y="320"/>
                  </a:lnTo>
                  <a:lnTo>
                    <a:pt x="496" y="316"/>
                  </a:lnTo>
                  <a:lnTo>
                    <a:pt x="492" y="314"/>
                  </a:lnTo>
                  <a:lnTo>
                    <a:pt x="486" y="310"/>
                  </a:lnTo>
                  <a:lnTo>
                    <a:pt x="482" y="308"/>
                  </a:lnTo>
                  <a:lnTo>
                    <a:pt x="479" y="304"/>
                  </a:lnTo>
                  <a:lnTo>
                    <a:pt x="473" y="302"/>
                  </a:lnTo>
                  <a:lnTo>
                    <a:pt x="467" y="299"/>
                  </a:lnTo>
                  <a:lnTo>
                    <a:pt x="463" y="297"/>
                  </a:lnTo>
                  <a:lnTo>
                    <a:pt x="458" y="293"/>
                  </a:lnTo>
                  <a:lnTo>
                    <a:pt x="452" y="293"/>
                  </a:lnTo>
                  <a:lnTo>
                    <a:pt x="448" y="287"/>
                  </a:lnTo>
                  <a:lnTo>
                    <a:pt x="444" y="285"/>
                  </a:lnTo>
                  <a:lnTo>
                    <a:pt x="439" y="282"/>
                  </a:lnTo>
                  <a:lnTo>
                    <a:pt x="433" y="282"/>
                  </a:lnTo>
                  <a:lnTo>
                    <a:pt x="427" y="278"/>
                  </a:lnTo>
                  <a:lnTo>
                    <a:pt x="423" y="276"/>
                  </a:lnTo>
                  <a:lnTo>
                    <a:pt x="420" y="274"/>
                  </a:lnTo>
                  <a:lnTo>
                    <a:pt x="414" y="272"/>
                  </a:lnTo>
                  <a:lnTo>
                    <a:pt x="408" y="270"/>
                  </a:lnTo>
                  <a:lnTo>
                    <a:pt x="403" y="268"/>
                  </a:lnTo>
                  <a:lnTo>
                    <a:pt x="399" y="264"/>
                  </a:lnTo>
                  <a:lnTo>
                    <a:pt x="393" y="264"/>
                  </a:lnTo>
                  <a:lnTo>
                    <a:pt x="387" y="263"/>
                  </a:lnTo>
                  <a:lnTo>
                    <a:pt x="382" y="259"/>
                  </a:lnTo>
                  <a:lnTo>
                    <a:pt x="376" y="259"/>
                  </a:lnTo>
                  <a:lnTo>
                    <a:pt x="372" y="257"/>
                  </a:lnTo>
                  <a:lnTo>
                    <a:pt x="366" y="253"/>
                  </a:lnTo>
                  <a:lnTo>
                    <a:pt x="361" y="253"/>
                  </a:lnTo>
                  <a:lnTo>
                    <a:pt x="353" y="251"/>
                  </a:lnTo>
                  <a:lnTo>
                    <a:pt x="349" y="249"/>
                  </a:lnTo>
                  <a:lnTo>
                    <a:pt x="344" y="247"/>
                  </a:lnTo>
                  <a:lnTo>
                    <a:pt x="338" y="245"/>
                  </a:lnTo>
                  <a:lnTo>
                    <a:pt x="332" y="244"/>
                  </a:lnTo>
                  <a:lnTo>
                    <a:pt x="326" y="244"/>
                  </a:lnTo>
                  <a:lnTo>
                    <a:pt x="323" y="242"/>
                  </a:lnTo>
                  <a:lnTo>
                    <a:pt x="317" y="242"/>
                  </a:lnTo>
                  <a:lnTo>
                    <a:pt x="309" y="240"/>
                  </a:lnTo>
                  <a:lnTo>
                    <a:pt x="306" y="240"/>
                  </a:lnTo>
                  <a:lnTo>
                    <a:pt x="298" y="238"/>
                  </a:lnTo>
                  <a:lnTo>
                    <a:pt x="294" y="238"/>
                  </a:lnTo>
                  <a:lnTo>
                    <a:pt x="288" y="236"/>
                  </a:lnTo>
                  <a:lnTo>
                    <a:pt x="283" y="236"/>
                  </a:lnTo>
                  <a:lnTo>
                    <a:pt x="273" y="234"/>
                  </a:lnTo>
                  <a:lnTo>
                    <a:pt x="269" y="234"/>
                  </a:lnTo>
                  <a:lnTo>
                    <a:pt x="264" y="232"/>
                  </a:lnTo>
                  <a:lnTo>
                    <a:pt x="258" y="232"/>
                  </a:lnTo>
                  <a:lnTo>
                    <a:pt x="252" y="232"/>
                  </a:lnTo>
                  <a:lnTo>
                    <a:pt x="247" y="232"/>
                  </a:lnTo>
                  <a:lnTo>
                    <a:pt x="241" y="232"/>
                  </a:lnTo>
                  <a:lnTo>
                    <a:pt x="235" y="232"/>
                  </a:lnTo>
                  <a:lnTo>
                    <a:pt x="230" y="232"/>
                  </a:lnTo>
                  <a:lnTo>
                    <a:pt x="224" y="232"/>
                  </a:lnTo>
                  <a:lnTo>
                    <a:pt x="216" y="232"/>
                  </a:lnTo>
                  <a:lnTo>
                    <a:pt x="211" y="232"/>
                  </a:lnTo>
                  <a:lnTo>
                    <a:pt x="205" y="232"/>
                  </a:lnTo>
                  <a:lnTo>
                    <a:pt x="197" y="232"/>
                  </a:lnTo>
                  <a:lnTo>
                    <a:pt x="190" y="232"/>
                  </a:lnTo>
                  <a:lnTo>
                    <a:pt x="184" y="232"/>
                  </a:lnTo>
                  <a:lnTo>
                    <a:pt x="176" y="232"/>
                  </a:lnTo>
                  <a:lnTo>
                    <a:pt x="169" y="232"/>
                  </a:lnTo>
                  <a:lnTo>
                    <a:pt x="161" y="232"/>
                  </a:lnTo>
                  <a:lnTo>
                    <a:pt x="155" y="234"/>
                  </a:lnTo>
                  <a:lnTo>
                    <a:pt x="148" y="234"/>
                  </a:lnTo>
                  <a:lnTo>
                    <a:pt x="140" y="236"/>
                  </a:lnTo>
                  <a:lnTo>
                    <a:pt x="134" y="236"/>
                  </a:lnTo>
                  <a:lnTo>
                    <a:pt x="127" y="238"/>
                  </a:lnTo>
                  <a:lnTo>
                    <a:pt x="121" y="238"/>
                  </a:lnTo>
                  <a:lnTo>
                    <a:pt x="115" y="240"/>
                  </a:lnTo>
                  <a:lnTo>
                    <a:pt x="106" y="240"/>
                  </a:lnTo>
                  <a:lnTo>
                    <a:pt x="100" y="244"/>
                  </a:lnTo>
                  <a:lnTo>
                    <a:pt x="93" y="244"/>
                  </a:lnTo>
                  <a:lnTo>
                    <a:pt x="87" y="244"/>
                  </a:lnTo>
                  <a:lnTo>
                    <a:pt x="81" y="245"/>
                  </a:lnTo>
                  <a:lnTo>
                    <a:pt x="74" y="249"/>
                  </a:lnTo>
                  <a:lnTo>
                    <a:pt x="66" y="251"/>
                  </a:lnTo>
                  <a:lnTo>
                    <a:pt x="60" y="253"/>
                  </a:lnTo>
                  <a:lnTo>
                    <a:pt x="55" y="255"/>
                  </a:lnTo>
                  <a:lnTo>
                    <a:pt x="49" y="257"/>
                  </a:lnTo>
                  <a:lnTo>
                    <a:pt x="43" y="259"/>
                  </a:lnTo>
                  <a:lnTo>
                    <a:pt x="38" y="261"/>
                  </a:lnTo>
                  <a:lnTo>
                    <a:pt x="28" y="264"/>
                  </a:lnTo>
                  <a:lnTo>
                    <a:pt x="22" y="266"/>
                  </a:lnTo>
                  <a:lnTo>
                    <a:pt x="17" y="268"/>
                  </a:lnTo>
                  <a:lnTo>
                    <a:pt x="11" y="270"/>
                  </a:lnTo>
                  <a:lnTo>
                    <a:pt x="3" y="274"/>
                  </a:lnTo>
                  <a:lnTo>
                    <a:pt x="0" y="276"/>
                  </a:lnTo>
                  <a:lnTo>
                    <a:pt x="0" y="276"/>
                  </a:lnTo>
                  <a:close/>
                </a:path>
              </a:pathLst>
            </a:custGeom>
            <a:grpFill/>
            <a:ln w="9525">
              <a:noFill/>
              <a:round/>
              <a:headEnd/>
              <a:tailEnd/>
            </a:ln>
          </p:spPr>
          <p:txBody>
            <a:bodyPr/>
            <a:lstStyle/>
            <a:p>
              <a:endParaRPr lang="en-US" sz="1200" dirty="0">
                <a:latin typeface="+mn-lt"/>
              </a:endParaRPr>
            </a:p>
          </p:txBody>
        </p:sp>
        <p:sp>
          <p:nvSpPr>
            <p:cNvPr id="87" name="Freeform 56"/>
            <p:cNvSpPr>
              <a:spLocks/>
            </p:cNvSpPr>
            <p:nvPr/>
          </p:nvSpPr>
          <p:spPr bwMode="gray">
            <a:xfrm>
              <a:off x="4371" y="3264"/>
              <a:ext cx="305" cy="146"/>
            </a:xfrm>
            <a:custGeom>
              <a:avLst/>
              <a:gdLst/>
              <a:ahLst/>
              <a:cxnLst>
                <a:cxn ang="0">
                  <a:pos x="74" y="292"/>
                </a:cxn>
                <a:cxn ang="0">
                  <a:pos x="49" y="292"/>
                </a:cxn>
                <a:cxn ang="0">
                  <a:pos x="26" y="289"/>
                </a:cxn>
                <a:cxn ang="0">
                  <a:pos x="3" y="287"/>
                </a:cxn>
                <a:cxn ang="0">
                  <a:pos x="0" y="266"/>
                </a:cxn>
                <a:cxn ang="0">
                  <a:pos x="0" y="239"/>
                </a:cxn>
                <a:cxn ang="0">
                  <a:pos x="0" y="211"/>
                </a:cxn>
                <a:cxn ang="0">
                  <a:pos x="0" y="180"/>
                </a:cxn>
                <a:cxn ang="0">
                  <a:pos x="0" y="163"/>
                </a:cxn>
                <a:cxn ang="0">
                  <a:pos x="0" y="140"/>
                </a:cxn>
                <a:cxn ang="0">
                  <a:pos x="0" y="125"/>
                </a:cxn>
                <a:cxn ang="0">
                  <a:pos x="0" y="108"/>
                </a:cxn>
                <a:cxn ang="0">
                  <a:pos x="0" y="93"/>
                </a:cxn>
                <a:cxn ang="0">
                  <a:pos x="0" y="78"/>
                </a:cxn>
                <a:cxn ang="0">
                  <a:pos x="0" y="60"/>
                </a:cxn>
                <a:cxn ang="0">
                  <a:pos x="3" y="51"/>
                </a:cxn>
                <a:cxn ang="0">
                  <a:pos x="28" y="60"/>
                </a:cxn>
                <a:cxn ang="0">
                  <a:pos x="55" y="68"/>
                </a:cxn>
                <a:cxn ang="0">
                  <a:pos x="81" y="78"/>
                </a:cxn>
                <a:cxn ang="0">
                  <a:pos x="106" y="83"/>
                </a:cxn>
                <a:cxn ang="0">
                  <a:pos x="134" y="89"/>
                </a:cxn>
                <a:cxn ang="0">
                  <a:pos x="161" y="91"/>
                </a:cxn>
                <a:cxn ang="0">
                  <a:pos x="190" y="95"/>
                </a:cxn>
                <a:cxn ang="0">
                  <a:pos x="216" y="95"/>
                </a:cxn>
                <a:cxn ang="0">
                  <a:pos x="237" y="95"/>
                </a:cxn>
                <a:cxn ang="0">
                  <a:pos x="256" y="93"/>
                </a:cxn>
                <a:cxn ang="0">
                  <a:pos x="277" y="89"/>
                </a:cxn>
                <a:cxn ang="0">
                  <a:pos x="298" y="87"/>
                </a:cxn>
                <a:cxn ang="0">
                  <a:pos x="317" y="83"/>
                </a:cxn>
                <a:cxn ang="0">
                  <a:pos x="336" y="78"/>
                </a:cxn>
                <a:cxn ang="0">
                  <a:pos x="357" y="74"/>
                </a:cxn>
                <a:cxn ang="0">
                  <a:pos x="376" y="68"/>
                </a:cxn>
                <a:cxn ang="0">
                  <a:pos x="393" y="60"/>
                </a:cxn>
                <a:cxn ang="0">
                  <a:pos x="412" y="53"/>
                </a:cxn>
                <a:cxn ang="0">
                  <a:pos x="429" y="45"/>
                </a:cxn>
                <a:cxn ang="0">
                  <a:pos x="446" y="38"/>
                </a:cxn>
                <a:cxn ang="0">
                  <a:pos x="463" y="26"/>
                </a:cxn>
                <a:cxn ang="0">
                  <a:pos x="480" y="17"/>
                </a:cxn>
                <a:cxn ang="0">
                  <a:pos x="498" y="7"/>
                </a:cxn>
                <a:cxn ang="0">
                  <a:pos x="515" y="5"/>
                </a:cxn>
                <a:cxn ang="0">
                  <a:pos x="537" y="22"/>
                </a:cxn>
                <a:cxn ang="0">
                  <a:pos x="564" y="45"/>
                </a:cxn>
                <a:cxn ang="0">
                  <a:pos x="589" y="66"/>
                </a:cxn>
                <a:cxn ang="0">
                  <a:pos x="604" y="89"/>
                </a:cxn>
                <a:cxn ang="0">
                  <a:pos x="577" y="112"/>
                </a:cxn>
                <a:cxn ang="0">
                  <a:pos x="549" y="135"/>
                </a:cxn>
                <a:cxn ang="0">
                  <a:pos x="522" y="154"/>
                </a:cxn>
                <a:cxn ang="0">
                  <a:pos x="494" y="175"/>
                </a:cxn>
                <a:cxn ang="0">
                  <a:pos x="463" y="192"/>
                </a:cxn>
                <a:cxn ang="0">
                  <a:pos x="431" y="209"/>
                </a:cxn>
                <a:cxn ang="0">
                  <a:pos x="401" y="226"/>
                </a:cxn>
                <a:cxn ang="0">
                  <a:pos x="368" y="239"/>
                </a:cxn>
                <a:cxn ang="0">
                  <a:pos x="334" y="251"/>
                </a:cxn>
                <a:cxn ang="0">
                  <a:pos x="300" y="262"/>
                </a:cxn>
                <a:cxn ang="0">
                  <a:pos x="264" y="270"/>
                </a:cxn>
                <a:cxn ang="0">
                  <a:pos x="230" y="279"/>
                </a:cxn>
                <a:cxn ang="0">
                  <a:pos x="192" y="285"/>
                </a:cxn>
                <a:cxn ang="0">
                  <a:pos x="157" y="289"/>
                </a:cxn>
                <a:cxn ang="0">
                  <a:pos x="119" y="292"/>
                </a:cxn>
                <a:cxn ang="0">
                  <a:pos x="91" y="292"/>
                </a:cxn>
              </a:cxnLst>
              <a:rect l="0" t="0" r="r" b="b"/>
              <a:pathLst>
                <a:path w="610" h="292">
                  <a:moveTo>
                    <a:pt x="91" y="292"/>
                  </a:moveTo>
                  <a:lnTo>
                    <a:pt x="85" y="292"/>
                  </a:lnTo>
                  <a:lnTo>
                    <a:pt x="79" y="292"/>
                  </a:lnTo>
                  <a:lnTo>
                    <a:pt x="74" y="292"/>
                  </a:lnTo>
                  <a:lnTo>
                    <a:pt x="66" y="292"/>
                  </a:lnTo>
                  <a:lnTo>
                    <a:pt x="60" y="292"/>
                  </a:lnTo>
                  <a:lnTo>
                    <a:pt x="55" y="292"/>
                  </a:lnTo>
                  <a:lnTo>
                    <a:pt x="49" y="292"/>
                  </a:lnTo>
                  <a:lnTo>
                    <a:pt x="43" y="292"/>
                  </a:lnTo>
                  <a:lnTo>
                    <a:pt x="38" y="290"/>
                  </a:lnTo>
                  <a:lnTo>
                    <a:pt x="32" y="290"/>
                  </a:lnTo>
                  <a:lnTo>
                    <a:pt x="26" y="289"/>
                  </a:lnTo>
                  <a:lnTo>
                    <a:pt x="20" y="289"/>
                  </a:lnTo>
                  <a:lnTo>
                    <a:pt x="15" y="289"/>
                  </a:lnTo>
                  <a:lnTo>
                    <a:pt x="9" y="289"/>
                  </a:lnTo>
                  <a:lnTo>
                    <a:pt x="3" y="287"/>
                  </a:lnTo>
                  <a:lnTo>
                    <a:pt x="0" y="287"/>
                  </a:lnTo>
                  <a:lnTo>
                    <a:pt x="0" y="281"/>
                  </a:lnTo>
                  <a:lnTo>
                    <a:pt x="0" y="273"/>
                  </a:lnTo>
                  <a:lnTo>
                    <a:pt x="0" y="266"/>
                  </a:lnTo>
                  <a:lnTo>
                    <a:pt x="0" y="260"/>
                  </a:lnTo>
                  <a:lnTo>
                    <a:pt x="0" y="252"/>
                  </a:lnTo>
                  <a:lnTo>
                    <a:pt x="0" y="247"/>
                  </a:lnTo>
                  <a:lnTo>
                    <a:pt x="0" y="239"/>
                  </a:lnTo>
                  <a:lnTo>
                    <a:pt x="0" y="232"/>
                  </a:lnTo>
                  <a:lnTo>
                    <a:pt x="0" y="226"/>
                  </a:lnTo>
                  <a:lnTo>
                    <a:pt x="0" y="218"/>
                  </a:lnTo>
                  <a:lnTo>
                    <a:pt x="0" y="211"/>
                  </a:lnTo>
                  <a:lnTo>
                    <a:pt x="0" y="203"/>
                  </a:lnTo>
                  <a:lnTo>
                    <a:pt x="0" y="195"/>
                  </a:lnTo>
                  <a:lnTo>
                    <a:pt x="0" y="188"/>
                  </a:lnTo>
                  <a:lnTo>
                    <a:pt x="0" y="180"/>
                  </a:lnTo>
                  <a:lnTo>
                    <a:pt x="0" y="175"/>
                  </a:lnTo>
                  <a:lnTo>
                    <a:pt x="0" y="171"/>
                  </a:lnTo>
                  <a:lnTo>
                    <a:pt x="0" y="167"/>
                  </a:lnTo>
                  <a:lnTo>
                    <a:pt x="0" y="163"/>
                  </a:lnTo>
                  <a:lnTo>
                    <a:pt x="0" y="159"/>
                  </a:lnTo>
                  <a:lnTo>
                    <a:pt x="0" y="152"/>
                  </a:lnTo>
                  <a:lnTo>
                    <a:pt x="0" y="144"/>
                  </a:lnTo>
                  <a:lnTo>
                    <a:pt x="0" y="140"/>
                  </a:lnTo>
                  <a:lnTo>
                    <a:pt x="0" y="135"/>
                  </a:lnTo>
                  <a:lnTo>
                    <a:pt x="0" y="133"/>
                  </a:lnTo>
                  <a:lnTo>
                    <a:pt x="0" y="129"/>
                  </a:lnTo>
                  <a:lnTo>
                    <a:pt x="0" y="125"/>
                  </a:lnTo>
                  <a:lnTo>
                    <a:pt x="0" y="121"/>
                  </a:lnTo>
                  <a:lnTo>
                    <a:pt x="0" y="117"/>
                  </a:lnTo>
                  <a:lnTo>
                    <a:pt x="0" y="114"/>
                  </a:lnTo>
                  <a:lnTo>
                    <a:pt x="0" y="108"/>
                  </a:lnTo>
                  <a:lnTo>
                    <a:pt x="0" y="104"/>
                  </a:lnTo>
                  <a:lnTo>
                    <a:pt x="0" y="100"/>
                  </a:lnTo>
                  <a:lnTo>
                    <a:pt x="0" y="97"/>
                  </a:lnTo>
                  <a:lnTo>
                    <a:pt x="0" y="93"/>
                  </a:lnTo>
                  <a:lnTo>
                    <a:pt x="0" y="89"/>
                  </a:lnTo>
                  <a:lnTo>
                    <a:pt x="0" y="83"/>
                  </a:lnTo>
                  <a:lnTo>
                    <a:pt x="0" y="81"/>
                  </a:lnTo>
                  <a:lnTo>
                    <a:pt x="0" y="78"/>
                  </a:lnTo>
                  <a:lnTo>
                    <a:pt x="0" y="72"/>
                  </a:lnTo>
                  <a:lnTo>
                    <a:pt x="0" y="68"/>
                  </a:lnTo>
                  <a:lnTo>
                    <a:pt x="0" y="64"/>
                  </a:lnTo>
                  <a:lnTo>
                    <a:pt x="0" y="60"/>
                  </a:lnTo>
                  <a:lnTo>
                    <a:pt x="0" y="57"/>
                  </a:lnTo>
                  <a:lnTo>
                    <a:pt x="0" y="53"/>
                  </a:lnTo>
                  <a:lnTo>
                    <a:pt x="0" y="49"/>
                  </a:lnTo>
                  <a:lnTo>
                    <a:pt x="3" y="51"/>
                  </a:lnTo>
                  <a:lnTo>
                    <a:pt x="11" y="53"/>
                  </a:lnTo>
                  <a:lnTo>
                    <a:pt x="17" y="57"/>
                  </a:lnTo>
                  <a:lnTo>
                    <a:pt x="22" y="59"/>
                  </a:lnTo>
                  <a:lnTo>
                    <a:pt x="28" y="60"/>
                  </a:lnTo>
                  <a:lnTo>
                    <a:pt x="38" y="62"/>
                  </a:lnTo>
                  <a:lnTo>
                    <a:pt x="43" y="64"/>
                  </a:lnTo>
                  <a:lnTo>
                    <a:pt x="49" y="68"/>
                  </a:lnTo>
                  <a:lnTo>
                    <a:pt x="55" y="68"/>
                  </a:lnTo>
                  <a:lnTo>
                    <a:pt x="60" y="72"/>
                  </a:lnTo>
                  <a:lnTo>
                    <a:pt x="66" y="74"/>
                  </a:lnTo>
                  <a:lnTo>
                    <a:pt x="74" y="74"/>
                  </a:lnTo>
                  <a:lnTo>
                    <a:pt x="81" y="78"/>
                  </a:lnTo>
                  <a:lnTo>
                    <a:pt x="87" y="79"/>
                  </a:lnTo>
                  <a:lnTo>
                    <a:pt x="93" y="81"/>
                  </a:lnTo>
                  <a:lnTo>
                    <a:pt x="100" y="83"/>
                  </a:lnTo>
                  <a:lnTo>
                    <a:pt x="106" y="83"/>
                  </a:lnTo>
                  <a:lnTo>
                    <a:pt x="115" y="85"/>
                  </a:lnTo>
                  <a:lnTo>
                    <a:pt x="121" y="87"/>
                  </a:lnTo>
                  <a:lnTo>
                    <a:pt x="127" y="89"/>
                  </a:lnTo>
                  <a:lnTo>
                    <a:pt x="134" y="89"/>
                  </a:lnTo>
                  <a:lnTo>
                    <a:pt x="140" y="89"/>
                  </a:lnTo>
                  <a:lnTo>
                    <a:pt x="148" y="89"/>
                  </a:lnTo>
                  <a:lnTo>
                    <a:pt x="155" y="91"/>
                  </a:lnTo>
                  <a:lnTo>
                    <a:pt x="161" y="91"/>
                  </a:lnTo>
                  <a:lnTo>
                    <a:pt x="169" y="93"/>
                  </a:lnTo>
                  <a:lnTo>
                    <a:pt x="176" y="93"/>
                  </a:lnTo>
                  <a:lnTo>
                    <a:pt x="184" y="95"/>
                  </a:lnTo>
                  <a:lnTo>
                    <a:pt x="190" y="95"/>
                  </a:lnTo>
                  <a:lnTo>
                    <a:pt x="197" y="95"/>
                  </a:lnTo>
                  <a:lnTo>
                    <a:pt x="205" y="95"/>
                  </a:lnTo>
                  <a:lnTo>
                    <a:pt x="211" y="97"/>
                  </a:lnTo>
                  <a:lnTo>
                    <a:pt x="216" y="95"/>
                  </a:lnTo>
                  <a:lnTo>
                    <a:pt x="222" y="95"/>
                  </a:lnTo>
                  <a:lnTo>
                    <a:pt x="226" y="95"/>
                  </a:lnTo>
                  <a:lnTo>
                    <a:pt x="231" y="95"/>
                  </a:lnTo>
                  <a:lnTo>
                    <a:pt x="237" y="95"/>
                  </a:lnTo>
                  <a:lnTo>
                    <a:pt x="243" y="95"/>
                  </a:lnTo>
                  <a:lnTo>
                    <a:pt x="247" y="93"/>
                  </a:lnTo>
                  <a:lnTo>
                    <a:pt x="252" y="93"/>
                  </a:lnTo>
                  <a:lnTo>
                    <a:pt x="256" y="93"/>
                  </a:lnTo>
                  <a:lnTo>
                    <a:pt x="262" y="91"/>
                  </a:lnTo>
                  <a:lnTo>
                    <a:pt x="268" y="91"/>
                  </a:lnTo>
                  <a:lnTo>
                    <a:pt x="273" y="89"/>
                  </a:lnTo>
                  <a:lnTo>
                    <a:pt x="277" y="89"/>
                  </a:lnTo>
                  <a:lnTo>
                    <a:pt x="283" y="89"/>
                  </a:lnTo>
                  <a:lnTo>
                    <a:pt x="288" y="89"/>
                  </a:lnTo>
                  <a:lnTo>
                    <a:pt x="294" y="89"/>
                  </a:lnTo>
                  <a:lnTo>
                    <a:pt x="298" y="87"/>
                  </a:lnTo>
                  <a:lnTo>
                    <a:pt x="302" y="87"/>
                  </a:lnTo>
                  <a:lnTo>
                    <a:pt x="307" y="85"/>
                  </a:lnTo>
                  <a:lnTo>
                    <a:pt x="313" y="83"/>
                  </a:lnTo>
                  <a:lnTo>
                    <a:pt x="317" y="83"/>
                  </a:lnTo>
                  <a:lnTo>
                    <a:pt x="323" y="83"/>
                  </a:lnTo>
                  <a:lnTo>
                    <a:pt x="326" y="81"/>
                  </a:lnTo>
                  <a:lnTo>
                    <a:pt x="332" y="79"/>
                  </a:lnTo>
                  <a:lnTo>
                    <a:pt x="336" y="78"/>
                  </a:lnTo>
                  <a:lnTo>
                    <a:pt x="342" y="78"/>
                  </a:lnTo>
                  <a:lnTo>
                    <a:pt x="345" y="74"/>
                  </a:lnTo>
                  <a:lnTo>
                    <a:pt x="351" y="74"/>
                  </a:lnTo>
                  <a:lnTo>
                    <a:pt x="357" y="74"/>
                  </a:lnTo>
                  <a:lnTo>
                    <a:pt x="363" y="72"/>
                  </a:lnTo>
                  <a:lnTo>
                    <a:pt x="366" y="70"/>
                  </a:lnTo>
                  <a:lnTo>
                    <a:pt x="372" y="70"/>
                  </a:lnTo>
                  <a:lnTo>
                    <a:pt x="376" y="68"/>
                  </a:lnTo>
                  <a:lnTo>
                    <a:pt x="380" y="66"/>
                  </a:lnTo>
                  <a:lnTo>
                    <a:pt x="383" y="64"/>
                  </a:lnTo>
                  <a:lnTo>
                    <a:pt x="389" y="62"/>
                  </a:lnTo>
                  <a:lnTo>
                    <a:pt x="393" y="60"/>
                  </a:lnTo>
                  <a:lnTo>
                    <a:pt x="399" y="59"/>
                  </a:lnTo>
                  <a:lnTo>
                    <a:pt x="403" y="57"/>
                  </a:lnTo>
                  <a:lnTo>
                    <a:pt x="406" y="57"/>
                  </a:lnTo>
                  <a:lnTo>
                    <a:pt x="412" y="53"/>
                  </a:lnTo>
                  <a:lnTo>
                    <a:pt x="416" y="51"/>
                  </a:lnTo>
                  <a:lnTo>
                    <a:pt x="420" y="51"/>
                  </a:lnTo>
                  <a:lnTo>
                    <a:pt x="425" y="47"/>
                  </a:lnTo>
                  <a:lnTo>
                    <a:pt x="429" y="45"/>
                  </a:lnTo>
                  <a:lnTo>
                    <a:pt x="433" y="43"/>
                  </a:lnTo>
                  <a:lnTo>
                    <a:pt x="439" y="41"/>
                  </a:lnTo>
                  <a:lnTo>
                    <a:pt x="444" y="40"/>
                  </a:lnTo>
                  <a:lnTo>
                    <a:pt x="446" y="38"/>
                  </a:lnTo>
                  <a:lnTo>
                    <a:pt x="452" y="36"/>
                  </a:lnTo>
                  <a:lnTo>
                    <a:pt x="456" y="32"/>
                  </a:lnTo>
                  <a:lnTo>
                    <a:pt x="460" y="28"/>
                  </a:lnTo>
                  <a:lnTo>
                    <a:pt x="463" y="26"/>
                  </a:lnTo>
                  <a:lnTo>
                    <a:pt x="469" y="24"/>
                  </a:lnTo>
                  <a:lnTo>
                    <a:pt x="473" y="22"/>
                  </a:lnTo>
                  <a:lnTo>
                    <a:pt x="479" y="21"/>
                  </a:lnTo>
                  <a:lnTo>
                    <a:pt x="480" y="17"/>
                  </a:lnTo>
                  <a:lnTo>
                    <a:pt x="486" y="15"/>
                  </a:lnTo>
                  <a:lnTo>
                    <a:pt x="490" y="11"/>
                  </a:lnTo>
                  <a:lnTo>
                    <a:pt x="494" y="11"/>
                  </a:lnTo>
                  <a:lnTo>
                    <a:pt x="498" y="7"/>
                  </a:lnTo>
                  <a:lnTo>
                    <a:pt x="501" y="5"/>
                  </a:lnTo>
                  <a:lnTo>
                    <a:pt x="505" y="2"/>
                  </a:lnTo>
                  <a:lnTo>
                    <a:pt x="509" y="0"/>
                  </a:lnTo>
                  <a:lnTo>
                    <a:pt x="515" y="5"/>
                  </a:lnTo>
                  <a:lnTo>
                    <a:pt x="518" y="9"/>
                  </a:lnTo>
                  <a:lnTo>
                    <a:pt x="524" y="13"/>
                  </a:lnTo>
                  <a:lnTo>
                    <a:pt x="532" y="17"/>
                  </a:lnTo>
                  <a:lnTo>
                    <a:pt x="537" y="22"/>
                  </a:lnTo>
                  <a:lnTo>
                    <a:pt x="543" y="28"/>
                  </a:lnTo>
                  <a:lnTo>
                    <a:pt x="549" y="34"/>
                  </a:lnTo>
                  <a:lnTo>
                    <a:pt x="555" y="40"/>
                  </a:lnTo>
                  <a:lnTo>
                    <a:pt x="564" y="45"/>
                  </a:lnTo>
                  <a:lnTo>
                    <a:pt x="570" y="51"/>
                  </a:lnTo>
                  <a:lnTo>
                    <a:pt x="575" y="57"/>
                  </a:lnTo>
                  <a:lnTo>
                    <a:pt x="583" y="62"/>
                  </a:lnTo>
                  <a:lnTo>
                    <a:pt x="589" y="66"/>
                  </a:lnTo>
                  <a:lnTo>
                    <a:pt x="596" y="72"/>
                  </a:lnTo>
                  <a:lnTo>
                    <a:pt x="604" y="78"/>
                  </a:lnTo>
                  <a:lnTo>
                    <a:pt x="610" y="83"/>
                  </a:lnTo>
                  <a:lnTo>
                    <a:pt x="604" y="89"/>
                  </a:lnTo>
                  <a:lnTo>
                    <a:pt x="596" y="97"/>
                  </a:lnTo>
                  <a:lnTo>
                    <a:pt x="591" y="102"/>
                  </a:lnTo>
                  <a:lnTo>
                    <a:pt x="583" y="106"/>
                  </a:lnTo>
                  <a:lnTo>
                    <a:pt x="577" y="112"/>
                  </a:lnTo>
                  <a:lnTo>
                    <a:pt x="570" y="117"/>
                  </a:lnTo>
                  <a:lnTo>
                    <a:pt x="564" y="123"/>
                  </a:lnTo>
                  <a:lnTo>
                    <a:pt x="558" y="129"/>
                  </a:lnTo>
                  <a:lnTo>
                    <a:pt x="549" y="135"/>
                  </a:lnTo>
                  <a:lnTo>
                    <a:pt x="543" y="140"/>
                  </a:lnTo>
                  <a:lnTo>
                    <a:pt x="537" y="144"/>
                  </a:lnTo>
                  <a:lnTo>
                    <a:pt x="530" y="150"/>
                  </a:lnTo>
                  <a:lnTo>
                    <a:pt x="522" y="154"/>
                  </a:lnTo>
                  <a:lnTo>
                    <a:pt x="515" y="161"/>
                  </a:lnTo>
                  <a:lnTo>
                    <a:pt x="509" y="165"/>
                  </a:lnTo>
                  <a:lnTo>
                    <a:pt x="501" y="171"/>
                  </a:lnTo>
                  <a:lnTo>
                    <a:pt x="494" y="175"/>
                  </a:lnTo>
                  <a:lnTo>
                    <a:pt x="486" y="178"/>
                  </a:lnTo>
                  <a:lnTo>
                    <a:pt x="480" y="182"/>
                  </a:lnTo>
                  <a:lnTo>
                    <a:pt x="471" y="188"/>
                  </a:lnTo>
                  <a:lnTo>
                    <a:pt x="463" y="192"/>
                  </a:lnTo>
                  <a:lnTo>
                    <a:pt x="456" y="195"/>
                  </a:lnTo>
                  <a:lnTo>
                    <a:pt x="446" y="201"/>
                  </a:lnTo>
                  <a:lnTo>
                    <a:pt x="441" y="207"/>
                  </a:lnTo>
                  <a:lnTo>
                    <a:pt x="431" y="209"/>
                  </a:lnTo>
                  <a:lnTo>
                    <a:pt x="425" y="213"/>
                  </a:lnTo>
                  <a:lnTo>
                    <a:pt x="416" y="216"/>
                  </a:lnTo>
                  <a:lnTo>
                    <a:pt x="408" y="220"/>
                  </a:lnTo>
                  <a:lnTo>
                    <a:pt x="401" y="226"/>
                  </a:lnTo>
                  <a:lnTo>
                    <a:pt x="391" y="228"/>
                  </a:lnTo>
                  <a:lnTo>
                    <a:pt x="385" y="232"/>
                  </a:lnTo>
                  <a:lnTo>
                    <a:pt x="378" y="235"/>
                  </a:lnTo>
                  <a:lnTo>
                    <a:pt x="368" y="239"/>
                  </a:lnTo>
                  <a:lnTo>
                    <a:pt x="361" y="241"/>
                  </a:lnTo>
                  <a:lnTo>
                    <a:pt x="351" y="245"/>
                  </a:lnTo>
                  <a:lnTo>
                    <a:pt x="344" y="249"/>
                  </a:lnTo>
                  <a:lnTo>
                    <a:pt x="334" y="251"/>
                  </a:lnTo>
                  <a:lnTo>
                    <a:pt x="326" y="252"/>
                  </a:lnTo>
                  <a:lnTo>
                    <a:pt x="317" y="256"/>
                  </a:lnTo>
                  <a:lnTo>
                    <a:pt x="309" y="258"/>
                  </a:lnTo>
                  <a:lnTo>
                    <a:pt x="300" y="262"/>
                  </a:lnTo>
                  <a:lnTo>
                    <a:pt x="292" y="264"/>
                  </a:lnTo>
                  <a:lnTo>
                    <a:pt x="283" y="266"/>
                  </a:lnTo>
                  <a:lnTo>
                    <a:pt x="273" y="270"/>
                  </a:lnTo>
                  <a:lnTo>
                    <a:pt x="264" y="270"/>
                  </a:lnTo>
                  <a:lnTo>
                    <a:pt x="256" y="273"/>
                  </a:lnTo>
                  <a:lnTo>
                    <a:pt x="249" y="275"/>
                  </a:lnTo>
                  <a:lnTo>
                    <a:pt x="239" y="279"/>
                  </a:lnTo>
                  <a:lnTo>
                    <a:pt x="230" y="279"/>
                  </a:lnTo>
                  <a:lnTo>
                    <a:pt x="222" y="281"/>
                  </a:lnTo>
                  <a:lnTo>
                    <a:pt x="211" y="281"/>
                  </a:lnTo>
                  <a:lnTo>
                    <a:pt x="203" y="283"/>
                  </a:lnTo>
                  <a:lnTo>
                    <a:pt x="192" y="285"/>
                  </a:lnTo>
                  <a:lnTo>
                    <a:pt x="184" y="287"/>
                  </a:lnTo>
                  <a:lnTo>
                    <a:pt x="174" y="287"/>
                  </a:lnTo>
                  <a:lnTo>
                    <a:pt x="167" y="289"/>
                  </a:lnTo>
                  <a:lnTo>
                    <a:pt x="157" y="289"/>
                  </a:lnTo>
                  <a:lnTo>
                    <a:pt x="146" y="290"/>
                  </a:lnTo>
                  <a:lnTo>
                    <a:pt x="138" y="290"/>
                  </a:lnTo>
                  <a:lnTo>
                    <a:pt x="129" y="292"/>
                  </a:lnTo>
                  <a:lnTo>
                    <a:pt x="119" y="292"/>
                  </a:lnTo>
                  <a:lnTo>
                    <a:pt x="110" y="292"/>
                  </a:lnTo>
                  <a:lnTo>
                    <a:pt x="100" y="292"/>
                  </a:lnTo>
                  <a:lnTo>
                    <a:pt x="91" y="292"/>
                  </a:lnTo>
                  <a:lnTo>
                    <a:pt x="91" y="292"/>
                  </a:lnTo>
                  <a:close/>
                </a:path>
              </a:pathLst>
            </a:custGeom>
            <a:grpFill/>
            <a:ln w="9525">
              <a:noFill/>
              <a:round/>
              <a:headEnd/>
              <a:tailEnd/>
            </a:ln>
          </p:spPr>
          <p:txBody>
            <a:bodyPr/>
            <a:lstStyle/>
            <a:p>
              <a:endParaRPr lang="en-US" sz="1200" dirty="0">
                <a:latin typeface="+mn-lt"/>
              </a:endParaRPr>
            </a:p>
          </p:txBody>
        </p:sp>
        <p:sp>
          <p:nvSpPr>
            <p:cNvPr id="88" name="Freeform 57"/>
            <p:cNvSpPr>
              <a:spLocks/>
            </p:cNvSpPr>
            <p:nvPr/>
          </p:nvSpPr>
          <p:spPr bwMode="gray">
            <a:xfrm>
              <a:off x="4057" y="2733"/>
              <a:ext cx="314" cy="674"/>
            </a:xfrm>
            <a:custGeom>
              <a:avLst/>
              <a:gdLst/>
              <a:ahLst/>
              <a:cxnLst>
                <a:cxn ang="0">
                  <a:pos x="630" y="1129"/>
                </a:cxn>
                <a:cxn ang="0">
                  <a:pos x="630" y="1154"/>
                </a:cxn>
                <a:cxn ang="0">
                  <a:pos x="630" y="1178"/>
                </a:cxn>
                <a:cxn ang="0">
                  <a:pos x="630" y="1201"/>
                </a:cxn>
                <a:cxn ang="0">
                  <a:pos x="630" y="1232"/>
                </a:cxn>
                <a:cxn ang="0">
                  <a:pos x="630" y="1272"/>
                </a:cxn>
                <a:cxn ang="0">
                  <a:pos x="630" y="1313"/>
                </a:cxn>
                <a:cxn ang="0">
                  <a:pos x="612" y="1346"/>
                </a:cxn>
                <a:cxn ang="0">
                  <a:pos x="514" y="1325"/>
                </a:cxn>
                <a:cxn ang="0">
                  <a:pos x="424" y="1293"/>
                </a:cxn>
                <a:cxn ang="0">
                  <a:pos x="339" y="1249"/>
                </a:cxn>
                <a:cxn ang="0">
                  <a:pos x="261" y="1196"/>
                </a:cxn>
                <a:cxn ang="0">
                  <a:pos x="190" y="1135"/>
                </a:cxn>
                <a:cxn ang="0">
                  <a:pos x="130" y="1064"/>
                </a:cxn>
                <a:cxn ang="0">
                  <a:pos x="80" y="988"/>
                </a:cxn>
                <a:cxn ang="0">
                  <a:pos x="40" y="903"/>
                </a:cxn>
                <a:cxn ang="0">
                  <a:pos x="16" y="814"/>
                </a:cxn>
                <a:cxn ang="0">
                  <a:pos x="0" y="720"/>
                </a:cxn>
                <a:cxn ang="0">
                  <a:pos x="0" y="623"/>
                </a:cxn>
                <a:cxn ang="0">
                  <a:pos x="16" y="532"/>
                </a:cxn>
                <a:cxn ang="0">
                  <a:pos x="40" y="443"/>
                </a:cxn>
                <a:cxn ang="0">
                  <a:pos x="80" y="357"/>
                </a:cxn>
                <a:cxn ang="0">
                  <a:pos x="130" y="279"/>
                </a:cxn>
                <a:cxn ang="0">
                  <a:pos x="190" y="211"/>
                </a:cxn>
                <a:cxn ang="0">
                  <a:pos x="261" y="146"/>
                </a:cxn>
                <a:cxn ang="0">
                  <a:pos x="339" y="95"/>
                </a:cxn>
                <a:cxn ang="0">
                  <a:pos x="424" y="53"/>
                </a:cxn>
                <a:cxn ang="0">
                  <a:pos x="514" y="21"/>
                </a:cxn>
                <a:cxn ang="0">
                  <a:pos x="612" y="2"/>
                </a:cxn>
                <a:cxn ang="0">
                  <a:pos x="630" y="36"/>
                </a:cxn>
                <a:cxn ang="0">
                  <a:pos x="630" y="63"/>
                </a:cxn>
                <a:cxn ang="0">
                  <a:pos x="630" y="87"/>
                </a:cxn>
                <a:cxn ang="0">
                  <a:pos x="630" y="112"/>
                </a:cxn>
                <a:cxn ang="0">
                  <a:pos x="630" y="139"/>
                </a:cxn>
                <a:cxn ang="0">
                  <a:pos x="630" y="163"/>
                </a:cxn>
                <a:cxn ang="0">
                  <a:pos x="630" y="192"/>
                </a:cxn>
                <a:cxn ang="0">
                  <a:pos x="630" y="219"/>
                </a:cxn>
                <a:cxn ang="0">
                  <a:pos x="630" y="247"/>
                </a:cxn>
                <a:cxn ang="0">
                  <a:pos x="622" y="274"/>
                </a:cxn>
                <a:cxn ang="0">
                  <a:pos x="574" y="298"/>
                </a:cxn>
                <a:cxn ang="0">
                  <a:pos x="533" y="325"/>
                </a:cxn>
                <a:cxn ang="0">
                  <a:pos x="495" y="357"/>
                </a:cxn>
                <a:cxn ang="0">
                  <a:pos x="460" y="393"/>
                </a:cxn>
                <a:cxn ang="0">
                  <a:pos x="432" y="433"/>
                </a:cxn>
                <a:cxn ang="0">
                  <a:pos x="403" y="473"/>
                </a:cxn>
                <a:cxn ang="0">
                  <a:pos x="382" y="517"/>
                </a:cxn>
                <a:cxn ang="0">
                  <a:pos x="365" y="564"/>
                </a:cxn>
                <a:cxn ang="0">
                  <a:pos x="354" y="614"/>
                </a:cxn>
                <a:cxn ang="0">
                  <a:pos x="348" y="663"/>
                </a:cxn>
                <a:cxn ang="0">
                  <a:pos x="348" y="715"/>
                </a:cxn>
                <a:cxn ang="0">
                  <a:pos x="354" y="764"/>
                </a:cxn>
                <a:cxn ang="0">
                  <a:pos x="365" y="814"/>
                </a:cxn>
                <a:cxn ang="0">
                  <a:pos x="382" y="861"/>
                </a:cxn>
                <a:cxn ang="0">
                  <a:pos x="403" y="905"/>
                </a:cxn>
                <a:cxn ang="0">
                  <a:pos x="432" y="948"/>
                </a:cxn>
                <a:cxn ang="0">
                  <a:pos x="460" y="987"/>
                </a:cxn>
                <a:cxn ang="0">
                  <a:pos x="495" y="1021"/>
                </a:cxn>
                <a:cxn ang="0">
                  <a:pos x="533" y="1053"/>
                </a:cxn>
                <a:cxn ang="0">
                  <a:pos x="574" y="1082"/>
                </a:cxn>
                <a:cxn ang="0">
                  <a:pos x="622" y="1106"/>
                </a:cxn>
              </a:cxnLst>
              <a:rect l="0" t="0" r="r" b="b"/>
              <a:pathLst>
                <a:path w="630" h="1348">
                  <a:moveTo>
                    <a:pt x="630" y="1110"/>
                  </a:moveTo>
                  <a:lnTo>
                    <a:pt x="630" y="1114"/>
                  </a:lnTo>
                  <a:lnTo>
                    <a:pt x="630" y="1118"/>
                  </a:lnTo>
                  <a:lnTo>
                    <a:pt x="630" y="1121"/>
                  </a:lnTo>
                  <a:lnTo>
                    <a:pt x="630" y="1125"/>
                  </a:lnTo>
                  <a:lnTo>
                    <a:pt x="630" y="1129"/>
                  </a:lnTo>
                  <a:lnTo>
                    <a:pt x="630" y="1133"/>
                  </a:lnTo>
                  <a:lnTo>
                    <a:pt x="630" y="1139"/>
                  </a:lnTo>
                  <a:lnTo>
                    <a:pt x="630" y="1142"/>
                  </a:lnTo>
                  <a:lnTo>
                    <a:pt x="630" y="1144"/>
                  </a:lnTo>
                  <a:lnTo>
                    <a:pt x="630" y="1150"/>
                  </a:lnTo>
                  <a:lnTo>
                    <a:pt x="630" y="1154"/>
                  </a:lnTo>
                  <a:lnTo>
                    <a:pt x="630" y="1158"/>
                  </a:lnTo>
                  <a:lnTo>
                    <a:pt x="630" y="1161"/>
                  </a:lnTo>
                  <a:lnTo>
                    <a:pt x="630" y="1165"/>
                  </a:lnTo>
                  <a:lnTo>
                    <a:pt x="630" y="1169"/>
                  </a:lnTo>
                  <a:lnTo>
                    <a:pt x="630" y="1175"/>
                  </a:lnTo>
                  <a:lnTo>
                    <a:pt x="630" y="1178"/>
                  </a:lnTo>
                  <a:lnTo>
                    <a:pt x="630" y="1182"/>
                  </a:lnTo>
                  <a:lnTo>
                    <a:pt x="630" y="1186"/>
                  </a:lnTo>
                  <a:lnTo>
                    <a:pt x="630" y="1190"/>
                  </a:lnTo>
                  <a:lnTo>
                    <a:pt x="630" y="1194"/>
                  </a:lnTo>
                  <a:lnTo>
                    <a:pt x="630" y="1196"/>
                  </a:lnTo>
                  <a:lnTo>
                    <a:pt x="630" y="1201"/>
                  </a:lnTo>
                  <a:lnTo>
                    <a:pt x="630" y="1205"/>
                  </a:lnTo>
                  <a:lnTo>
                    <a:pt x="630" y="1213"/>
                  </a:lnTo>
                  <a:lnTo>
                    <a:pt x="630" y="1220"/>
                  </a:lnTo>
                  <a:lnTo>
                    <a:pt x="630" y="1224"/>
                  </a:lnTo>
                  <a:lnTo>
                    <a:pt x="630" y="1228"/>
                  </a:lnTo>
                  <a:lnTo>
                    <a:pt x="630" y="1232"/>
                  </a:lnTo>
                  <a:lnTo>
                    <a:pt x="630" y="1236"/>
                  </a:lnTo>
                  <a:lnTo>
                    <a:pt x="630" y="1241"/>
                  </a:lnTo>
                  <a:lnTo>
                    <a:pt x="630" y="1249"/>
                  </a:lnTo>
                  <a:lnTo>
                    <a:pt x="630" y="1256"/>
                  </a:lnTo>
                  <a:lnTo>
                    <a:pt x="630" y="1264"/>
                  </a:lnTo>
                  <a:lnTo>
                    <a:pt x="630" y="1272"/>
                  </a:lnTo>
                  <a:lnTo>
                    <a:pt x="630" y="1279"/>
                  </a:lnTo>
                  <a:lnTo>
                    <a:pt x="630" y="1287"/>
                  </a:lnTo>
                  <a:lnTo>
                    <a:pt x="630" y="1293"/>
                  </a:lnTo>
                  <a:lnTo>
                    <a:pt x="630" y="1300"/>
                  </a:lnTo>
                  <a:lnTo>
                    <a:pt x="630" y="1308"/>
                  </a:lnTo>
                  <a:lnTo>
                    <a:pt x="630" y="1313"/>
                  </a:lnTo>
                  <a:lnTo>
                    <a:pt x="630" y="1321"/>
                  </a:lnTo>
                  <a:lnTo>
                    <a:pt x="630" y="1327"/>
                  </a:lnTo>
                  <a:lnTo>
                    <a:pt x="630" y="1334"/>
                  </a:lnTo>
                  <a:lnTo>
                    <a:pt x="630" y="1342"/>
                  </a:lnTo>
                  <a:lnTo>
                    <a:pt x="630" y="1348"/>
                  </a:lnTo>
                  <a:lnTo>
                    <a:pt x="612" y="1346"/>
                  </a:lnTo>
                  <a:lnTo>
                    <a:pt x="595" y="1344"/>
                  </a:lnTo>
                  <a:lnTo>
                    <a:pt x="578" y="1340"/>
                  </a:lnTo>
                  <a:lnTo>
                    <a:pt x="563" y="1336"/>
                  </a:lnTo>
                  <a:lnTo>
                    <a:pt x="546" y="1331"/>
                  </a:lnTo>
                  <a:lnTo>
                    <a:pt x="529" y="1329"/>
                  </a:lnTo>
                  <a:lnTo>
                    <a:pt x="514" y="1325"/>
                  </a:lnTo>
                  <a:lnTo>
                    <a:pt x="498" y="1319"/>
                  </a:lnTo>
                  <a:lnTo>
                    <a:pt x="483" y="1313"/>
                  </a:lnTo>
                  <a:lnTo>
                    <a:pt x="468" y="1310"/>
                  </a:lnTo>
                  <a:lnTo>
                    <a:pt x="453" y="1304"/>
                  </a:lnTo>
                  <a:lnTo>
                    <a:pt x="438" y="1298"/>
                  </a:lnTo>
                  <a:lnTo>
                    <a:pt x="424" y="1293"/>
                  </a:lnTo>
                  <a:lnTo>
                    <a:pt x="409" y="1287"/>
                  </a:lnTo>
                  <a:lnTo>
                    <a:pt x="394" y="1279"/>
                  </a:lnTo>
                  <a:lnTo>
                    <a:pt x="381" y="1274"/>
                  </a:lnTo>
                  <a:lnTo>
                    <a:pt x="365" y="1266"/>
                  </a:lnTo>
                  <a:lnTo>
                    <a:pt x="352" y="1256"/>
                  </a:lnTo>
                  <a:lnTo>
                    <a:pt x="339" y="1249"/>
                  </a:lnTo>
                  <a:lnTo>
                    <a:pt x="325" y="1241"/>
                  </a:lnTo>
                  <a:lnTo>
                    <a:pt x="312" y="1232"/>
                  </a:lnTo>
                  <a:lnTo>
                    <a:pt x="299" y="1224"/>
                  </a:lnTo>
                  <a:lnTo>
                    <a:pt x="285" y="1213"/>
                  </a:lnTo>
                  <a:lnTo>
                    <a:pt x="274" y="1205"/>
                  </a:lnTo>
                  <a:lnTo>
                    <a:pt x="261" y="1196"/>
                  </a:lnTo>
                  <a:lnTo>
                    <a:pt x="247" y="1186"/>
                  </a:lnTo>
                  <a:lnTo>
                    <a:pt x="236" y="1175"/>
                  </a:lnTo>
                  <a:lnTo>
                    <a:pt x="225" y="1167"/>
                  </a:lnTo>
                  <a:lnTo>
                    <a:pt x="213" y="1156"/>
                  </a:lnTo>
                  <a:lnTo>
                    <a:pt x="202" y="1144"/>
                  </a:lnTo>
                  <a:lnTo>
                    <a:pt x="190" y="1135"/>
                  </a:lnTo>
                  <a:lnTo>
                    <a:pt x="181" y="1123"/>
                  </a:lnTo>
                  <a:lnTo>
                    <a:pt x="170" y="1112"/>
                  </a:lnTo>
                  <a:lnTo>
                    <a:pt x="160" y="1101"/>
                  </a:lnTo>
                  <a:lnTo>
                    <a:pt x="151" y="1087"/>
                  </a:lnTo>
                  <a:lnTo>
                    <a:pt x="139" y="1078"/>
                  </a:lnTo>
                  <a:lnTo>
                    <a:pt x="130" y="1064"/>
                  </a:lnTo>
                  <a:lnTo>
                    <a:pt x="120" y="1051"/>
                  </a:lnTo>
                  <a:lnTo>
                    <a:pt x="113" y="1040"/>
                  </a:lnTo>
                  <a:lnTo>
                    <a:pt x="105" y="1026"/>
                  </a:lnTo>
                  <a:lnTo>
                    <a:pt x="97" y="1011"/>
                  </a:lnTo>
                  <a:lnTo>
                    <a:pt x="88" y="1000"/>
                  </a:lnTo>
                  <a:lnTo>
                    <a:pt x="80" y="988"/>
                  </a:lnTo>
                  <a:lnTo>
                    <a:pt x="73" y="975"/>
                  </a:lnTo>
                  <a:lnTo>
                    <a:pt x="67" y="960"/>
                  </a:lnTo>
                  <a:lnTo>
                    <a:pt x="61" y="947"/>
                  </a:lnTo>
                  <a:lnTo>
                    <a:pt x="52" y="931"/>
                  </a:lnTo>
                  <a:lnTo>
                    <a:pt x="48" y="918"/>
                  </a:lnTo>
                  <a:lnTo>
                    <a:pt x="40" y="903"/>
                  </a:lnTo>
                  <a:lnTo>
                    <a:pt x="36" y="888"/>
                  </a:lnTo>
                  <a:lnTo>
                    <a:pt x="31" y="874"/>
                  </a:lnTo>
                  <a:lnTo>
                    <a:pt x="27" y="859"/>
                  </a:lnTo>
                  <a:lnTo>
                    <a:pt x="21" y="844"/>
                  </a:lnTo>
                  <a:lnTo>
                    <a:pt x="17" y="831"/>
                  </a:lnTo>
                  <a:lnTo>
                    <a:pt x="16" y="814"/>
                  </a:lnTo>
                  <a:lnTo>
                    <a:pt x="12" y="798"/>
                  </a:lnTo>
                  <a:lnTo>
                    <a:pt x="8" y="783"/>
                  </a:lnTo>
                  <a:lnTo>
                    <a:pt x="6" y="768"/>
                  </a:lnTo>
                  <a:lnTo>
                    <a:pt x="4" y="753"/>
                  </a:lnTo>
                  <a:lnTo>
                    <a:pt x="2" y="737"/>
                  </a:lnTo>
                  <a:lnTo>
                    <a:pt x="0" y="720"/>
                  </a:lnTo>
                  <a:lnTo>
                    <a:pt x="0" y="707"/>
                  </a:lnTo>
                  <a:lnTo>
                    <a:pt x="0" y="690"/>
                  </a:lnTo>
                  <a:lnTo>
                    <a:pt x="0" y="675"/>
                  </a:lnTo>
                  <a:lnTo>
                    <a:pt x="0" y="656"/>
                  </a:lnTo>
                  <a:lnTo>
                    <a:pt x="0" y="641"/>
                  </a:lnTo>
                  <a:lnTo>
                    <a:pt x="0" y="623"/>
                  </a:lnTo>
                  <a:lnTo>
                    <a:pt x="2" y="610"/>
                  </a:lnTo>
                  <a:lnTo>
                    <a:pt x="4" y="593"/>
                  </a:lnTo>
                  <a:lnTo>
                    <a:pt x="6" y="578"/>
                  </a:lnTo>
                  <a:lnTo>
                    <a:pt x="8" y="563"/>
                  </a:lnTo>
                  <a:lnTo>
                    <a:pt x="12" y="547"/>
                  </a:lnTo>
                  <a:lnTo>
                    <a:pt x="16" y="532"/>
                  </a:lnTo>
                  <a:lnTo>
                    <a:pt x="17" y="515"/>
                  </a:lnTo>
                  <a:lnTo>
                    <a:pt x="21" y="500"/>
                  </a:lnTo>
                  <a:lnTo>
                    <a:pt x="27" y="485"/>
                  </a:lnTo>
                  <a:lnTo>
                    <a:pt x="31" y="471"/>
                  </a:lnTo>
                  <a:lnTo>
                    <a:pt x="36" y="456"/>
                  </a:lnTo>
                  <a:lnTo>
                    <a:pt x="40" y="443"/>
                  </a:lnTo>
                  <a:lnTo>
                    <a:pt x="48" y="428"/>
                  </a:lnTo>
                  <a:lnTo>
                    <a:pt x="52" y="414"/>
                  </a:lnTo>
                  <a:lnTo>
                    <a:pt x="61" y="399"/>
                  </a:lnTo>
                  <a:lnTo>
                    <a:pt x="67" y="386"/>
                  </a:lnTo>
                  <a:lnTo>
                    <a:pt x="73" y="373"/>
                  </a:lnTo>
                  <a:lnTo>
                    <a:pt x="80" y="357"/>
                  </a:lnTo>
                  <a:lnTo>
                    <a:pt x="88" y="344"/>
                  </a:lnTo>
                  <a:lnTo>
                    <a:pt x="97" y="331"/>
                  </a:lnTo>
                  <a:lnTo>
                    <a:pt x="105" y="319"/>
                  </a:lnTo>
                  <a:lnTo>
                    <a:pt x="113" y="304"/>
                  </a:lnTo>
                  <a:lnTo>
                    <a:pt x="120" y="293"/>
                  </a:lnTo>
                  <a:lnTo>
                    <a:pt x="130" y="279"/>
                  </a:lnTo>
                  <a:lnTo>
                    <a:pt x="139" y="268"/>
                  </a:lnTo>
                  <a:lnTo>
                    <a:pt x="151" y="257"/>
                  </a:lnTo>
                  <a:lnTo>
                    <a:pt x="160" y="245"/>
                  </a:lnTo>
                  <a:lnTo>
                    <a:pt x="170" y="232"/>
                  </a:lnTo>
                  <a:lnTo>
                    <a:pt x="181" y="222"/>
                  </a:lnTo>
                  <a:lnTo>
                    <a:pt x="190" y="211"/>
                  </a:lnTo>
                  <a:lnTo>
                    <a:pt x="202" y="198"/>
                  </a:lnTo>
                  <a:lnTo>
                    <a:pt x="213" y="188"/>
                  </a:lnTo>
                  <a:lnTo>
                    <a:pt x="225" y="179"/>
                  </a:lnTo>
                  <a:lnTo>
                    <a:pt x="236" y="169"/>
                  </a:lnTo>
                  <a:lnTo>
                    <a:pt x="247" y="158"/>
                  </a:lnTo>
                  <a:lnTo>
                    <a:pt x="261" y="146"/>
                  </a:lnTo>
                  <a:lnTo>
                    <a:pt x="274" y="139"/>
                  </a:lnTo>
                  <a:lnTo>
                    <a:pt x="285" y="129"/>
                  </a:lnTo>
                  <a:lnTo>
                    <a:pt x="299" y="120"/>
                  </a:lnTo>
                  <a:lnTo>
                    <a:pt x="312" y="112"/>
                  </a:lnTo>
                  <a:lnTo>
                    <a:pt x="325" y="103"/>
                  </a:lnTo>
                  <a:lnTo>
                    <a:pt x="339" y="95"/>
                  </a:lnTo>
                  <a:lnTo>
                    <a:pt x="352" y="87"/>
                  </a:lnTo>
                  <a:lnTo>
                    <a:pt x="365" y="80"/>
                  </a:lnTo>
                  <a:lnTo>
                    <a:pt x="381" y="74"/>
                  </a:lnTo>
                  <a:lnTo>
                    <a:pt x="394" y="65"/>
                  </a:lnTo>
                  <a:lnTo>
                    <a:pt x="409" y="59"/>
                  </a:lnTo>
                  <a:lnTo>
                    <a:pt x="424" y="53"/>
                  </a:lnTo>
                  <a:lnTo>
                    <a:pt x="438" y="46"/>
                  </a:lnTo>
                  <a:lnTo>
                    <a:pt x="453" y="40"/>
                  </a:lnTo>
                  <a:lnTo>
                    <a:pt x="468" y="36"/>
                  </a:lnTo>
                  <a:lnTo>
                    <a:pt x="483" y="28"/>
                  </a:lnTo>
                  <a:lnTo>
                    <a:pt x="498" y="25"/>
                  </a:lnTo>
                  <a:lnTo>
                    <a:pt x="514" y="21"/>
                  </a:lnTo>
                  <a:lnTo>
                    <a:pt x="529" y="17"/>
                  </a:lnTo>
                  <a:lnTo>
                    <a:pt x="546" y="11"/>
                  </a:lnTo>
                  <a:lnTo>
                    <a:pt x="563" y="9"/>
                  </a:lnTo>
                  <a:lnTo>
                    <a:pt x="578" y="6"/>
                  </a:lnTo>
                  <a:lnTo>
                    <a:pt x="595" y="4"/>
                  </a:lnTo>
                  <a:lnTo>
                    <a:pt x="612" y="2"/>
                  </a:lnTo>
                  <a:lnTo>
                    <a:pt x="630" y="0"/>
                  </a:lnTo>
                  <a:lnTo>
                    <a:pt x="630" y="6"/>
                  </a:lnTo>
                  <a:lnTo>
                    <a:pt x="630" y="13"/>
                  </a:lnTo>
                  <a:lnTo>
                    <a:pt x="630" y="21"/>
                  </a:lnTo>
                  <a:lnTo>
                    <a:pt x="630" y="28"/>
                  </a:lnTo>
                  <a:lnTo>
                    <a:pt x="630" y="36"/>
                  </a:lnTo>
                  <a:lnTo>
                    <a:pt x="630" y="44"/>
                  </a:lnTo>
                  <a:lnTo>
                    <a:pt x="630" y="47"/>
                  </a:lnTo>
                  <a:lnTo>
                    <a:pt x="630" y="51"/>
                  </a:lnTo>
                  <a:lnTo>
                    <a:pt x="630" y="57"/>
                  </a:lnTo>
                  <a:lnTo>
                    <a:pt x="630" y="59"/>
                  </a:lnTo>
                  <a:lnTo>
                    <a:pt x="630" y="63"/>
                  </a:lnTo>
                  <a:lnTo>
                    <a:pt x="630" y="68"/>
                  </a:lnTo>
                  <a:lnTo>
                    <a:pt x="630" y="70"/>
                  </a:lnTo>
                  <a:lnTo>
                    <a:pt x="630" y="74"/>
                  </a:lnTo>
                  <a:lnTo>
                    <a:pt x="630" y="78"/>
                  </a:lnTo>
                  <a:lnTo>
                    <a:pt x="630" y="84"/>
                  </a:lnTo>
                  <a:lnTo>
                    <a:pt x="630" y="87"/>
                  </a:lnTo>
                  <a:lnTo>
                    <a:pt x="630" y="91"/>
                  </a:lnTo>
                  <a:lnTo>
                    <a:pt x="630" y="95"/>
                  </a:lnTo>
                  <a:lnTo>
                    <a:pt x="630" y="101"/>
                  </a:lnTo>
                  <a:lnTo>
                    <a:pt x="630" y="104"/>
                  </a:lnTo>
                  <a:lnTo>
                    <a:pt x="630" y="108"/>
                  </a:lnTo>
                  <a:lnTo>
                    <a:pt x="630" y="112"/>
                  </a:lnTo>
                  <a:lnTo>
                    <a:pt x="630" y="116"/>
                  </a:lnTo>
                  <a:lnTo>
                    <a:pt x="630" y="120"/>
                  </a:lnTo>
                  <a:lnTo>
                    <a:pt x="630" y="125"/>
                  </a:lnTo>
                  <a:lnTo>
                    <a:pt x="630" y="129"/>
                  </a:lnTo>
                  <a:lnTo>
                    <a:pt x="630" y="135"/>
                  </a:lnTo>
                  <a:lnTo>
                    <a:pt x="630" y="139"/>
                  </a:lnTo>
                  <a:lnTo>
                    <a:pt x="630" y="142"/>
                  </a:lnTo>
                  <a:lnTo>
                    <a:pt x="630" y="146"/>
                  </a:lnTo>
                  <a:lnTo>
                    <a:pt x="630" y="150"/>
                  </a:lnTo>
                  <a:lnTo>
                    <a:pt x="630" y="154"/>
                  </a:lnTo>
                  <a:lnTo>
                    <a:pt x="630" y="160"/>
                  </a:lnTo>
                  <a:lnTo>
                    <a:pt x="630" y="163"/>
                  </a:lnTo>
                  <a:lnTo>
                    <a:pt x="630" y="169"/>
                  </a:lnTo>
                  <a:lnTo>
                    <a:pt x="630" y="173"/>
                  </a:lnTo>
                  <a:lnTo>
                    <a:pt x="630" y="179"/>
                  </a:lnTo>
                  <a:lnTo>
                    <a:pt x="630" y="181"/>
                  </a:lnTo>
                  <a:lnTo>
                    <a:pt x="630" y="186"/>
                  </a:lnTo>
                  <a:lnTo>
                    <a:pt x="630" y="192"/>
                  </a:lnTo>
                  <a:lnTo>
                    <a:pt x="630" y="196"/>
                  </a:lnTo>
                  <a:lnTo>
                    <a:pt x="630" y="200"/>
                  </a:lnTo>
                  <a:lnTo>
                    <a:pt x="630" y="205"/>
                  </a:lnTo>
                  <a:lnTo>
                    <a:pt x="630" y="209"/>
                  </a:lnTo>
                  <a:lnTo>
                    <a:pt x="630" y="213"/>
                  </a:lnTo>
                  <a:lnTo>
                    <a:pt x="630" y="219"/>
                  </a:lnTo>
                  <a:lnTo>
                    <a:pt x="630" y="222"/>
                  </a:lnTo>
                  <a:lnTo>
                    <a:pt x="630" y="228"/>
                  </a:lnTo>
                  <a:lnTo>
                    <a:pt x="630" y="232"/>
                  </a:lnTo>
                  <a:lnTo>
                    <a:pt x="630" y="238"/>
                  </a:lnTo>
                  <a:lnTo>
                    <a:pt x="630" y="241"/>
                  </a:lnTo>
                  <a:lnTo>
                    <a:pt x="630" y="247"/>
                  </a:lnTo>
                  <a:lnTo>
                    <a:pt x="630" y="253"/>
                  </a:lnTo>
                  <a:lnTo>
                    <a:pt x="630" y="257"/>
                  </a:lnTo>
                  <a:lnTo>
                    <a:pt x="630" y="260"/>
                  </a:lnTo>
                  <a:lnTo>
                    <a:pt x="630" y="266"/>
                  </a:lnTo>
                  <a:lnTo>
                    <a:pt x="630" y="270"/>
                  </a:lnTo>
                  <a:lnTo>
                    <a:pt x="622" y="274"/>
                  </a:lnTo>
                  <a:lnTo>
                    <a:pt x="612" y="276"/>
                  </a:lnTo>
                  <a:lnTo>
                    <a:pt x="605" y="281"/>
                  </a:lnTo>
                  <a:lnTo>
                    <a:pt x="599" y="287"/>
                  </a:lnTo>
                  <a:lnTo>
                    <a:pt x="590" y="289"/>
                  </a:lnTo>
                  <a:lnTo>
                    <a:pt x="582" y="293"/>
                  </a:lnTo>
                  <a:lnTo>
                    <a:pt x="574" y="298"/>
                  </a:lnTo>
                  <a:lnTo>
                    <a:pt x="569" y="302"/>
                  </a:lnTo>
                  <a:lnTo>
                    <a:pt x="561" y="306"/>
                  </a:lnTo>
                  <a:lnTo>
                    <a:pt x="555" y="310"/>
                  </a:lnTo>
                  <a:lnTo>
                    <a:pt x="548" y="315"/>
                  </a:lnTo>
                  <a:lnTo>
                    <a:pt x="542" y="319"/>
                  </a:lnTo>
                  <a:lnTo>
                    <a:pt x="533" y="325"/>
                  </a:lnTo>
                  <a:lnTo>
                    <a:pt x="527" y="331"/>
                  </a:lnTo>
                  <a:lnTo>
                    <a:pt x="521" y="336"/>
                  </a:lnTo>
                  <a:lnTo>
                    <a:pt x="515" y="342"/>
                  </a:lnTo>
                  <a:lnTo>
                    <a:pt x="510" y="346"/>
                  </a:lnTo>
                  <a:lnTo>
                    <a:pt x="502" y="352"/>
                  </a:lnTo>
                  <a:lnTo>
                    <a:pt x="495" y="357"/>
                  </a:lnTo>
                  <a:lnTo>
                    <a:pt x="489" y="363"/>
                  </a:lnTo>
                  <a:lnTo>
                    <a:pt x="483" y="371"/>
                  </a:lnTo>
                  <a:lnTo>
                    <a:pt x="477" y="374"/>
                  </a:lnTo>
                  <a:lnTo>
                    <a:pt x="472" y="382"/>
                  </a:lnTo>
                  <a:lnTo>
                    <a:pt x="466" y="388"/>
                  </a:lnTo>
                  <a:lnTo>
                    <a:pt x="460" y="393"/>
                  </a:lnTo>
                  <a:lnTo>
                    <a:pt x="455" y="399"/>
                  </a:lnTo>
                  <a:lnTo>
                    <a:pt x="449" y="405"/>
                  </a:lnTo>
                  <a:lnTo>
                    <a:pt x="445" y="412"/>
                  </a:lnTo>
                  <a:lnTo>
                    <a:pt x="439" y="418"/>
                  </a:lnTo>
                  <a:lnTo>
                    <a:pt x="436" y="426"/>
                  </a:lnTo>
                  <a:lnTo>
                    <a:pt x="432" y="433"/>
                  </a:lnTo>
                  <a:lnTo>
                    <a:pt x="426" y="439"/>
                  </a:lnTo>
                  <a:lnTo>
                    <a:pt x="422" y="445"/>
                  </a:lnTo>
                  <a:lnTo>
                    <a:pt x="415" y="452"/>
                  </a:lnTo>
                  <a:lnTo>
                    <a:pt x="411" y="460"/>
                  </a:lnTo>
                  <a:lnTo>
                    <a:pt x="407" y="466"/>
                  </a:lnTo>
                  <a:lnTo>
                    <a:pt x="403" y="473"/>
                  </a:lnTo>
                  <a:lnTo>
                    <a:pt x="400" y="481"/>
                  </a:lnTo>
                  <a:lnTo>
                    <a:pt x="396" y="488"/>
                  </a:lnTo>
                  <a:lnTo>
                    <a:pt x="392" y="496"/>
                  </a:lnTo>
                  <a:lnTo>
                    <a:pt x="390" y="502"/>
                  </a:lnTo>
                  <a:lnTo>
                    <a:pt x="386" y="511"/>
                  </a:lnTo>
                  <a:lnTo>
                    <a:pt x="382" y="517"/>
                  </a:lnTo>
                  <a:lnTo>
                    <a:pt x="381" y="525"/>
                  </a:lnTo>
                  <a:lnTo>
                    <a:pt x="375" y="534"/>
                  </a:lnTo>
                  <a:lnTo>
                    <a:pt x="373" y="540"/>
                  </a:lnTo>
                  <a:lnTo>
                    <a:pt x="371" y="549"/>
                  </a:lnTo>
                  <a:lnTo>
                    <a:pt x="369" y="557"/>
                  </a:lnTo>
                  <a:lnTo>
                    <a:pt x="365" y="564"/>
                  </a:lnTo>
                  <a:lnTo>
                    <a:pt x="363" y="572"/>
                  </a:lnTo>
                  <a:lnTo>
                    <a:pt x="362" y="580"/>
                  </a:lnTo>
                  <a:lnTo>
                    <a:pt x="360" y="589"/>
                  </a:lnTo>
                  <a:lnTo>
                    <a:pt x="360" y="597"/>
                  </a:lnTo>
                  <a:lnTo>
                    <a:pt x="356" y="604"/>
                  </a:lnTo>
                  <a:lnTo>
                    <a:pt x="354" y="614"/>
                  </a:lnTo>
                  <a:lnTo>
                    <a:pt x="354" y="622"/>
                  </a:lnTo>
                  <a:lnTo>
                    <a:pt x="352" y="629"/>
                  </a:lnTo>
                  <a:lnTo>
                    <a:pt x="352" y="639"/>
                  </a:lnTo>
                  <a:lnTo>
                    <a:pt x="350" y="646"/>
                  </a:lnTo>
                  <a:lnTo>
                    <a:pt x="350" y="656"/>
                  </a:lnTo>
                  <a:lnTo>
                    <a:pt x="348" y="663"/>
                  </a:lnTo>
                  <a:lnTo>
                    <a:pt x="348" y="673"/>
                  </a:lnTo>
                  <a:lnTo>
                    <a:pt x="348" y="680"/>
                  </a:lnTo>
                  <a:lnTo>
                    <a:pt x="348" y="690"/>
                  </a:lnTo>
                  <a:lnTo>
                    <a:pt x="348" y="698"/>
                  </a:lnTo>
                  <a:lnTo>
                    <a:pt x="348" y="707"/>
                  </a:lnTo>
                  <a:lnTo>
                    <a:pt x="348" y="715"/>
                  </a:lnTo>
                  <a:lnTo>
                    <a:pt x="350" y="724"/>
                  </a:lnTo>
                  <a:lnTo>
                    <a:pt x="350" y="732"/>
                  </a:lnTo>
                  <a:lnTo>
                    <a:pt x="352" y="741"/>
                  </a:lnTo>
                  <a:lnTo>
                    <a:pt x="352" y="749"/>
                  </a:lnTo>
                  <a:lnTo>
                    <a:pt x="354" y="758"/>
                  </a:lnTo>
                  <a:lnTo>
                    <a:pt x="354" y="764"/>
                  </a:lnTo>
                  <a:lnTo>
                    <a:pt x="356" y="774"/>
                  </a:lnTo>
                  <a:lnTo>
                    <a:pt x="360" y="781"/>
                  </a:lnTo>
                  <a:lnTo>
                    <a:pt x="360" y="791"/>
                  </a:lnTo>
                  <a:lnTo>
                    <a:pt x="362" y="798"/>
                  </a:lnTo>
                  <a:lnTo>
                    <a:pt x="363" y="806"/>
                  </a:lnTo>
                  <a:lnTo>
                    <a:pt x="365" y="814"/>
                  </a:lnTo>
                  <a:lnTo>
                    <a:pt x="369" y="823"/>
                  </a:lnTo>
                  <a:lnTo>
                    <a:pt x="371" y="831"/>
                  </a:lnTo>
                  <a:lnTo>
                    <a:pt x="373" y="836"/>
                  </a:lnTo>
                  <a:lnTo>
                    <a:pt x="375" y="844"/>
                  </a:lnTo>
                  <a:lnTo>
                    <a:pt x="381" y="853"/>
                  </a:lnTo>
                  <a:lnTo>
                    <a:pt x="382" y="861"/>
                  </a:lnTo>
                  <a:lnTo>
                    <a:pt x="386" y="869"/>
                  </a:lnTo>
                  <a:lnTo>
                    <a:pt x="390" y="876"/>
                  </a:lnTo>
                  <a:lnTo>
                    <a:pt x="392" y="884"/>
                  </a:lnTo>
                  <a:lnTo>
                    <a:pt x="396" y="890"/>
                  </a:lnTo>
                  <a:lnTo>
                    <a:pt x="400" y="897"/>
                  </a:lnTo>
                  <a:lnTo>
                    <a:pt x="403" y="905"/>
                  </a:lnTo>
                  <a:lnTo>
                    <a:pt x="407" y="912"/>
                  </a:lnTo>
                  <a:lnTo>
                    <a:pt x="411" y="920"/>
                  </a:lnTo>
                  <a:lnTo>
                    <a:pt x="415" y="928"/>
                  </a:lnTo>
                  <a:lnTo>
                    <a:pt x="422" y="933"/>
                  </a:lnTo>
                  <a:lnTo>
                    <a:pt x="426" y="941"/>
                  </a:lnTo>
                  <a:lnTo>
                    <a:pt x="432" y="948"/>
                  </a:lnTo>
                  <a:lnTo>
                    <a:pt x="436" y="954"/>
                  </a:lnTo>
                  <a:lnTo>
                    <a:pt x="439" y="960"/>
                  </a:lnTo>
                  <a:lnTo>
                    <a:pt x="445" y="966"/>
                  </a:lnTo>
                  <a:lnTo>
                    <a:pt x="449" y="975"/>
                  </a:lnTo>
                  <a:lnTo>
                    <a:pt x="455" y="981"/>
                  </a:lnTo>
                  <a:lnTo>
                    <a:pt x="460" y="987"/>
                  </a:lnTo>
                  <a:lnTo>
                    <a:pt x="466" y="992"/>
                  </a:lnTo>
                  <a:lnTo>
                    <a:pt x="472" y="998"/>
                  </a:lnTo>
                  <a:lnTo>
                    <a:pt x="477" y="1004"/>
                  </a:lnTo>
                  <a:lnTo>
                    <a:pt x="483" y="1009"/>
                  </a:lnTo>
                  <a:lnTo>
                    <a:pt x="489" y="1015"/>
                  </a:lnTo>
                  <a:lnTo>
                    <a:pt x="495" y="1021"/>
                  </a:lnTo>
                  <a:lnTo>
                    <a:pt x="502" y="1026"/>
                  </a:lnTo>
                  <a:lnTo>
                    <a:pt x="510" y="1034"/>
                  </a:lnTo>
                  <a:lnTo>
                    <a:pt x="515" y="1040"/>
                  </a:lnTo>
                  <a:lnTo>
                    <a:pt x="521" y="1044"/>
                  </a:lnTo>
                  <a:lnTo>
                    <a:pt x="527" y="1047"/>
                  </a:lnTo>
                  <a:lnTo>
                    <a:pt x="533" y="1053"/>
                  </a:lnTo>
                  <a:lnTo>
                    <a:pt x="542" y="1059"/>
                  </a:lnTo>
                  <a:lnTo>
                    <a:pt x="548" y="1063"/>
                  </a:lnTo>
                  <a:lnTo>
                    <a:pt x="555" y="1066"/>
                  </a:lnTo>
                  <a:lnTo>
                    <a:pt x="561" y="1072"/>
                  </a:lnTo>
                  <a:lnTo>
                    <a:pt x="569" y="1078"/>
                  </a:lnTo>
                  <a:lnTo>
                    <a:pt x="574" y="1082"/>
                  </a:lnTo>
                  <a:lnTo>
                    <a:pt x="582" y="1085"/>
                  </a:lnTo>
                  <a:lnTo>
                    <a:pt x="590" y="1089"/>
                  </a:lnTo>
                  <a:lnTo>
                    <a:pt x="599" y="1095"/>
                  </a:lnTo>
                  <a:lnTo>
                    <a:pt x="605" y="1099"/>
                  </a:lnTo>
                  <a:lnTo>
                    <a:pt x="612" y="1102"/>
                  </a:lnTo>
                  <a:lnTo>
                    <a:pt x="622" y="1106"/>
                  </a:lnTo>
                  <a:lnTo>
                    <a:pt x="630" y="1110"/>
                  </a:lnTo>
                  <a:lnTo>
                    <a:pt x="630" y="1110"/>
                  </a:lnTo>
                  <a:close/>
                </a:path>
              </a:pathLst>
            </a:custGeom>
            <a:grpFill/>
            <a:ln w="9525">
              <a:noFill/>
              <a:round/>
              <a:headEnd/>
              <a:tailEnd/>
            </a:ln>
          </p:spPr>
          <p:txBody>
            <a:bodyPr/>
            <a:lstStyle/>
            <a:p>
              <a:endParaRPr lang="en-US" sz="1200" dirty="0">
                <a:latin typeface="+mn-lt"/>
              </a:endParaRPr>
            </a:p>
          </p:txBody>
        </p:sp>
        <p:sp>
          <p:nvSpPr>
            <p:cNvPr id="89" name="Freeform 58"/>
            <p:cNvSpPr>
              <a:spLocks/>
            </p:cNvSpPr>
            <p:nvPr/>
          </p:nvSpPr>
          <p:spPr bwMode="gray">
            <a:xfrm>
              <a:off x="4371" y="3115"/>
              <a:ext cx="202" cy="79"/>
            </a:xfrm>
            <a:custGeom>
              <a:avLst/>
              <a:gdLst/>
              <a:ahLst/>
              <a:cxnLst>
                <a:cxn ang="0">
                  <a:pos x="0" y="148"/>
                </a:cxn>
                <a:cxn ang="0">
                  <a:pos x="0" y="135"/>
                </a:cxn>
                <a:cxn ang="0">
                  <a:pos x="0" y="120"/>
                </a:cxn>
                <a:cxn ang="0">
                  <a:pos x="0" y="105"/>
                </a:cxn>
                <a:cxn ang="0">
                  <a:pos x="0" y="91"/>
                </a:cxn>
                <a:cxn ang="0">
                  <a:pos x="0" y="74"/>
                </a:cxn>
                <a:cxn ang="0">
                  <a:pos x="0" y="59"/>
                </a:cxn>
                <a:cxn ang="0">
                  <a:pos x="0" y="44"/>
                </a:cxn>
                <a:cxn ang="0">
                  <a:pos x="0" y="31"/>
                </a:cxn>
                <a:cxn ang="0">
                  <a:pos x="0" y="15"/>
                </a:cxn>
                <a:cxn ang="0">
                  <a:pos x="0" y="0"/>
                </a:cxn>
                <a:cxn ang="0">
                  <a:pos x="28" y="0"/>
                </a:cxn>
                <a:cxn ang="0">
                  <a:pos x="60" y="0"/>
                </a:cxn>
                <a:cxn ang="0">
                  <a:pos x="89" y="0"/>
                </a:cxn>
                <a:cxn ang="0">
                  <a:pos x="119" y="0"/>
                </a:cxn>
                <a:cxn ang="0">
                  <a:pos x="144" y="0"/>
                </a:cxn>
                <a:cxn ang="0">
                  <a:pos x="173" y="0"/>
                </a:cxn>
                <a:cxn ang="0">
                  <a:pos x="199" y="0"/>
                </a:cxn>
                <a:cxn ang="0">
                  <a:pos x="224" y="0"/>
                </a:cxn>
                <a:cxn ang="0">
                  <a:pos x="247" y="0"/>
                </a:cxn>
                <a:cxn ang="0">
                  <a:pos x="269" y="0"/>
                </a:cxn>
                <a:cxn ang="0">
                  <a:pos x="290" y="0"/>
                </a:cxn>
                <a:cxn ang="0">
                  <a:pos x="309" y="0"/>
                </a:cxn>
                <a:cxn ang="0">
                  <a:pos x="326" y="0"/>
                </a:cxn>
                <a:cxn ang="0">
                  <a:pos x="344" y="0"/>
                </a:cxn>
                <a:cxn ang="0">
                  <a:pos x="357" y="0"/>
                </a:cxn>
                <a:cxn ang="0">
                  <a:pos x="370" y="0"/>
                </a:cxn>
                <a:cxn ang="0">
                  <a:pos x="389" y="0"/>
                </a:cxn>
                <a:cxn ang="0">
                  <a:pos x="401" y="0"/>
                </a:cxn>
                <a:cxn ang="0">
                  <a:pos x="403" y="160"/>
                </a:cxn>
                <a:cxn ang="0">
                  <a:pos x="397" y="160"/>
                </a:cxn>
                <a:cxn ang="0">
                  <a:pos x="383" y="160"/>
                </a:cxn>
                <a:cxn ang="0">
                  <a:pos x="366" y="160"/>
                </a:cxn>
                <a:cxn ang="0">
                  <a:pos x="353" y="160"/>
                </a:cxn>
                <a:cxn ang="0">
                  <a:pos x="338" y="160"/>
                </a:cxn>
                <a:cxn ang="0">
                  <a:pos x="323" y="160"/>
                </a:cxn>
                <a:cxn ang="0">
                  <a:pos x="304" y="160"/>
                </a:cxn>
                <a:cxn ang="0">
                  <a:pos x="285" y="160"/>
                </a:cxn>
                <a:cxn ang="0">
                  <a:pos x="262" y="160"/>
                </a:cxn>
                <a:cxn ang="0">
                  <a:pos x="239" y="160"/>
                </a:cxn>
                <a:cxn ang="0">
                  <a:pos x="216" y="160"/>
                </a:cxn>
                <a:cxn ang="0">
                  <a:pos x="190" y="160"/>
                </a:cxn>
                <a:cxn ang="0">
                  <a:pos x="165" y="160"/>
                </a:cxn>
                <a:cxn ang="0">
                  <a:pos x="136" y="160"/>
                </a:cxn>
                <a:cxn ang="0">
                  <a:pos x="108" y="160"/>
                </a:cxn>
                <a:cxn ang="0">
                  <a:pos x="81" y="160"/>
                </a:cxn>
                <a:cxn ang="0">
                  <a:pos x="49" y="160"/>
                </a:cxn>
                <a:cxn ang="0">
                  <a:pos x="19" y="160"/>
                </a:cxn>
                <a:cxn ang="0">
                  <a:pos x="0" y="160"/>
                </a:cxn>
              </a:cxnLst>
              <a:rect l="0" t="0" r="r" b="b"/>
              <a:pathLst>
                <a:path w="403" h="160">
                  <a:moveTo>
                    <a:pt x="0" y="160"/>
                  </a:moveTo>
                  <a:lnTo>
                    <a:pt x="0" y="154"/>
                  </a:lnTo>
                  <a:lnTo>
                    <a:pt x="0" y="148"/>
                  </a:lnTo>
                  <a:lnTo>
                    <a:pt x="0" y="145"/>
                  </a:lnTo>
                  <a:lnTo>
                    <a:pt x="0" y="141"/>
                  </a:lnTo>
                  <a:lnTo>
                    <a:pt x="0" y="135"/>
                  </a:lnTo>
                  <a:lnTo>
                    <a:pt x="0" y="129"/>
                  </a:lnTo>
                  <a:lnTo>
                    <a:pt x="0" y="124"/>
                  </a:lnTo>
                  <a:lnTo>
                    <a:pt x="0" y="120"/>
                  </a:lnTo>
                  <a:lnTo>
                    <a:pt x="0" y="114"/>
                  </a:lnTo>
                  <a:lnTo>
                    <a:pt x="0" y="109"/>
                  </a:lnTo>
                  <a:lnTo>
                    <a:pt x="0" y="105"/>
                  </a:lnTo>
                  <a:lnTo>
                    <a:pt x="0" y="101"/>
                  </a:lnTo>
                  <a:lnTo>
                    <a:pt x="0" y="95"/>
                  </a:lnTo>
                  <a:lnTo>
                    <a:pt x="0" y="91"/>
                  </a:lnTo>
                  <a:lnTo>
                    <a:pt x="0" y="84"/>
                  </a:lnTo>
                  <a:lnTo>
                    <a:pt x="0" y="80"/>
                  </a:lnTo>
                  <a:lnTo>
                    <a:pt x="0" y="74"/>
                  </a:lnTo>
                  <a:lnTo>
                    <a:pt x="0" y="69"/>
                  </a:lnTo>
                  <a:lnTo>
                    <a:pt x="0" y="65"/>
                  </a:lnTo>
                  <a:lnTo>
                    <a:pt x="0" y="59"/>
                  </a:lnTo>
                  <a:lnTo>
                    <a:pt x="0" y="53"/>
                  </a:lnTo>
                  <a:lnTo>
                    <a:pt x="0" y="52"/>
                  </a:lnTo>
                  <a:lnTo>
                    <a:pt x="0" y="44"/>
                  </a:lnTo>
                  <a:lnTo>
                    <a:pt x="0" y="40"/>
                  </a:lnTo>
                  <a:lnTo>
                    <a:pt x="0" y="34"/>
                  </a:lnTo>
                  <a:lnTo>
                    <a:pt x="0" y="31"/>
                  </a:lnTo>
                  <a:lnTo>
                    <a:pt x="0" y="25"/>
                  </a:lnTo>
                  <a:lnTo>
                    <a:pt x="0" y="19"/>
                  </a:lnTo>
                  <a:lnTo>
                    <a:pt x="0" y="15"/>
                  </a:lnTo>
                  <a:lnTo>
                    <a:pt x="0" y="8"/>
                  </a:lnTo>
                  <a:lnTo>
                    <a:pt x="0" y="4"/>
                  </a:lnTo>
                  <a:lnTo>
                    <a:pt x="0" y="0"/>
                  </a:lnTo>
                  <a:lnTo>
                    <a:pt x="9" y="0"/>
                  </a:lnTo>
                  <a:lnTo>
                    <a:pt x="19" y="0"/>
                  </a:lnTo>
                  <a:lnTo>
                    <a:pt x="28" y="0"/>
                  </a:lnTo>
                  <a:lnTo>
                    <a:pt x="39" y="0"/>
                  </a:lnTo>
                  <a:lnTo>
                    <a:pt x="49" y="0"/>
                  </a:lnTo>
                  <a:lnTo>
                    <a:pt x="60" y="0"/>
                  </a:lnTo>
                  <a:lnTo>
                    <a:pt x="70" y="0"/>
                  </a:lnTo>
                  <a:lnTo>
                    <a:pt x="81" y="0"/>
                  </a:lnTo>
                  <a:lnTo>
                    <a:pt x="89" y="0"/>
                  </a:lnTo>
                  <a:lnTo>
                    <a:pt x="100" y="0"/>
                  </a:lnTo>
                  <a:lnTo>
                    <a:pt x="108" y="0"/>
                  </a:lnTo>
                  <a:lnTo>
                    <a:pt x="119" y="0"/>
                  </a:lnTo>
                  <a:lnTo>
                    <a:pt x="127" y="0"/>
                  </a:lnTo>
                  <a:lnTo>
                    <a:pt x="136" y="0"/>
                  </a:lnTo>
                  <a:lnTo>
                    <a:pt x="144" y="0"/>
                  </a:lnTo>
                  <a:lnTo>
                    <a:pt x="155" y="0"/>
                  </a:lnTo>
                  <a:lnTo>
                    <a:pt x="165" y="0"/>
                  </a:lnTo>
                  <a:lnTo>
                    <a:pt x="173" y="0"/>
                  </a:lnTo>
                  <a:lnTo>
                    <a:pt x="182" y="0"/>
                  </a:lnTo>
                  <a:lnTo>
                    <a:pt x="190" y="0"/>
                  </a:lnTo>
                  <a:lnTo>
                    <a:pt x="199" y="0"/>
                  </a:lnTo>
                  <a:lnTo>
                    <a:pt x="207" y="0"/>
                  </a:lnTo>
                  <a:lnTo>
                    <a:pt x="216" y="0"/>
                  </a:lnTo>
                  <a:lnTo>
                    <a:pt x="224" y="0"/>
                  </a:lnTo>
                  <a:lnTo>
                    <a:pt x="231" y="0"/>
                  </a:lnTo>
                  <a:lnTo>
                    <a:pt x="239" y="0"/>
                  </a:lnTo>
                  <a:lnTo>
                    <a:pt x="247" y="0"/>
                  </a:lnTo>
                  <a:lnTo>
                    <a:pt x="256" y="0"/>
                  </a:lnTo>
                  <a:lnTo>
                    <a:pt x="262" y="0"/>
                  </a:lnTo>
                  <a:lnTo>
                    <a:pt x="269" y="0"/>
                  </a:lnTo>
                  <a:lnTo>
                    <a:pt x="277" y="0"/>
                  </a:lnTo>
                  <a:lnTo>
                    <a:pt x="285" y="0"/>
                  </a:lnTo>
                  <a:lnTo>
                    <a:pt x="290" y="0"/>
                  </a:lnTo>
                  <a:lnTo>
                    <a:pt x="296" y="0"/>
                  </a:lnTo>
                  <a:lnTo>
                    <a:pt x="304" y="0"/>
                  </a:lnTo>
                  <a:lnTo>
                    <a:pt x="309" y="0"/>
                  </a:lnTo>
                  <a:lnTo>
                    <a:pt x="317" y="0"/>
                  </a:lnTo>
                  <a:lnTo>
                    <a:pt x="323" y="0"/>
                  </a:lnTo>
                  <a:lnTo>
                    <a:pt x="326" y="0"/>
                  </a:lnTo>
                  <a:lnTo>
                    <a:pt x="334" y="0"/>
                  </a:lnTo>
                  <a:lnTo>
                    <a:pt x="338" y="0"/>
                  </a:lnTo>
                  <a:lnTo>
                    <a:pt x="344" y="0"/>
                  </a:lnTo>
                  <a:lnTo>
                    <a:pt x="347" y="0"/>
                  </a:lnTo>
                  <a:lnTo>
                    <a:pt x="353" y="0"/>
                  </a:lnTo>
                  <a:lnTo>
                    <a:pt x="357" y="0"/>
                  </a:lnTo>
                  <a:lnTo>
                    <a:pt x="363" y="0"/>
                  </a:lnTo>
                  <a:lnTo>
                    <a:pt x="366" y="0"/>
                  </a:lnTo>
                  <a:lnTo>
                    <a:pt x="370" y="0"/>
                  </a:lnTo>
                  <a:lnTo>
                    <a:pt x="378" y="0"/>
                  </a:lnTo>
                  <a:lnTo>
                    <a:pt x="383" y="0"/>
                  </a:lnTo>
                  <a:lnTo>
                    <a:pt x="389" y="0"/>
                  </a:lnTo>
                  <a:lnTo>
                    <a:pt x="393" y="0"/>
                  </a:lnTo>
                  <a:lnTo>
                    <a:pt x="397" y="0"/>
                  </a:lnTo>
                  <a:lnTo>
                    <a:pt x="401" y="0"/>
                  </a:lnTo>
                  <a:lnTo>
                    <a:pt x="401" y="0"/>
                  </a:lnTo>
                  <a:lnTo>
                    <a:pt x="403" y="0"/>
                  </a:lnTo>
                  <a:lnTo>
                    <a:pt x="403" y="160"/>
                  </a:lnTo>
                  <a:lnTo>
                    <a:pt x="401" y="160"/>
                  </a:lnTo>
                  <a:lnTo>
                    <a:pt x="401" y="160"/>
                  </a:lnTo>
                  <a:lnTo>
                    <a:pt x="397" y="160"/>
                  </a:lnTo>
                  <a:lnTo>
                    <a:pt x="393" y="160"/>
                  </a:lnTo>
                  <a:lnTo>
                    <a:pt x="389" y="160"/>
                  </a:lnTo>
                  <a:lnTo>
                    <a:pt x="383" y="160"/>
                  </a:lnTo>
                  <a:lnTo>
                    <a:pt x="378" y="160"/>
                  </a:lnTo>
                  <a:lnTo>
                    <a:pt x="370" y="160"/>
                  </a:lnTo>
                  <a:lnTo>
                    <a:pt x="366" y="160"/>
                  </a:lnTo>
                  <a:lnTo>
                    <a:pt x="363" y="160"/>
                  </a:lnTo>
                  <a:lnTo>
                    <a:pt x="357" y="160"/>
                  </a:lnTo>
                  <a:lnTo>
                    <a:pt x="353" y="160"/>
                  </a:lnTo>
                  <a:lnTo>
                    <a:pt x="347" y="160"/>
                  </a:lnTo>
                  <a:lnTo>
                    <a:pt x="344" y="160"/>
                  </a:lnTo>
                  <a:lnTo>
                    <a:pt x="338" y="160"/>
                  </a:lnTo>
                  <a:lnTo>
                    <a:pt x="334" y="160"/>
                  </a:lnTo>
                  <a:lnTo>
                    <a:pt x="326" y="160"/>
                  </a:lnTo>
                  <a:lnTo>
                    <a:pt x="323" y="160"/>
                  </a:lnTo>
                  <a:lnTo>
                    <a:pt x="317" y="160"/>
                  </a:lnTo>
                  <a:lnTo>
                    <a:pt x="309" y="160"/>
                  </a:lnTo>
                  <a:lnTo>
                    <a:pt x="304" y="160"/>
                  </a:lnTo>
                  <a:lnTo>
                    <a:pt x="296" y="160"/>
                  </a:lnTo>
                  <a:lnTo>
                    <a:pt x="290" y="160"/>
                  </a:lnTo>
                  <a:lnTo>
                    <a:pt x="285" y="160"/>
                  </a:lnTo>
                  <a:lnTo>
                    <a:pt x="277" y="160"/>
                  </a:lnTo>
                  <a:lnTo>
                    <a:pt x="269" y="160"/>
                  </a:lnTo>
                  <a:lnTo>
                    <a:pt x="262" y="160"/>
                  </a:lnTo>
                  <a:lnTo>
                    <a:pt x="256" y="160"/>
                  </a:lnTo>
                  <a:lnTo>
                    <a:pt x="247" y="160"/>
                  </a:lnTo>
                  <a:lnTo>
                    <a:pt x="239" y="160"/>
                  </a:lnTo>
                  <a:lnTo>
                    <a:pt x="231" y="160"/>
                  </a:lnTo>
                  <a:lnTo>
                    <a:pt x="224" y="160"/>
                  </a:lnTo>
                  <a:lnTo>
                    <a:pt x="216" y="160"/>
                  </a:lnTo>
                  <a:lnTo>
                    <a:pt x="207" y="160"/>
                  </a:lnTo>
                  <a:lnTo>
                    <a:pt x="199" y="160"/>
                  </a:lnTo>
                  <a:lnTo>
                    <a:pt x="190" y="160"/>
                  </a:lnTo>
                  <a:lnTo>
                    <a:pt x="182" y="160"/>
                  </a:lnTo>
                  <a:lnTo>
                    <a:pt x="173" y="160"/>
                  </a:lnTo>
                  <a:lnTo>
                    <a:pt x="165" y="160"/>
                  </a:lnTo>
                  <a:lnTo>
                    <a:pt x="155" y="160"/>
                  </a:lnTo>
                  <a:lnTo>
                    <a:pt x="144" y="160"/>
                  </a:lnTo>
                  <a:lnTo>
                    <a:pt x="136" y="160"/>
                  </a:lnTo>
                  <a:lnTo>
                    <a:pt x="127" y="160"/>
                  </a:lnTo>
                  <a:lnTo>
                    <a:pt x="119" y="160"/>
                  </a:lnTo>
                  <a:lnTo>
                    <a:pt x="108" y="160"/>
                  </a:lnTo>
                  <a:lnTo>
                    <a:pt x="100" y="160"/>
                  </a:lnTo>
                  <a:lnTo>
                    <a:pt x="89" y="160"/>
                  </a:lnTo>
                  <a:lnTo>
                    <a:pt x="81" y="160"/>
                  </a:lnTo>
                  <a:lnTo>
                    <a:pt x="70" y="160"/>
                  </a:lnTo>
                  <a:lnTo>
                    <a:pt x="60" y="160"/>
                  </a:lnTo>
                  <a:lnTo>
                    <a:pt x="49" y="160"/>
                  </a:lnTo>
                  <a:lnTo>
                    <a:pt x="39" y="160"/>
                  </a:lnTo>
                  <a:lnTo>
                    <a:pt x="28" y="160"/>
                  </a:lnTo>
                  <a:lnTo>
                    <a:pt x="19" y="160"/>
                  </a:lnTo>
                  <a:lnTo>
                    <a:pt x="9" y="160"/>
                  </a:lnTo>
                  <a:lnTo>
                    <a:pt x="0" y="160"/>
                  </a:lnTo>
                  <a:lnTo>
                    <a:pt x="0" y="160"/>
                  </a:lnTo>
                  <a:close/>
                </a:path>
              </a:pathLst>
            </a:custGeom>
            <a:grpFill/>
            <a:ln w="9525">
              <a:noFill/>
              <a:round/>
              <a:headEnd/>
              <a:tailEnd/>
            </a:ln>
          </p:spPr>
          <p:txBody>
            <a:bodyPr/>
            <a:lstStyle/>
            <a:p>
              <a:endParaRPr lang="en-US" sz="1200" dirty="0">
                <a:latin typeface="+mn-lt"/>
              </a:endParaRPr>
            </a:p>
          </p:txBody>
        </p:sp>
        <p:sp>
          <p:nvSpPr>
            <p:cNvPr id="90" name="Freeform 59"/>
            <p:cNvSpPr>
              <a:spLocks/>
            </p:cNvSpPr>
            <p:nvPr/>
          </p:nvSpPr>
          <p:spPr bwMode="gray">
            <a:xfrm>
              <a:off x="4370" y="2990"/>
              <a:ext cx="203" cy="80"/>
            </a:xfrm>
            <a:custGeom>
              <a:avLst/>
              <a:gdLst/>
              <a:ahLst/>
              <a:cxnLst>
                <a:cxn ang="0">
                  <a:pos x="0" y="150"/>
                </a:cxn>
                <a:cxn ang="0">
                  <a:pos x="0" y="133"/>
                </a:cxn>
                <a:cxn ang="0">
                  <a:pos x="0" y="120"/>
                </a:cxn>
                <a:cxn ang="0">
                  <a:pos x="0" y="105"/>
                </a:cxn>
                <a:cxn ang="0">
                  <a:pos x="0" y="90"/>
                </a:cxn>
                <a:cxn ang="0">
                  <a:pos x="0" y="74"/>
                </a:cxn>
                <a:cxn ang="0">
                  <a:pos x="0" y="59"/>
                </a:cxn>
                <a:cxn ang="0">
                  <a:pos x="0" y="44"/>
                </a:cxn>
                <a:cxn ang="0">
                  <a:pos x="0" y="29"/>
                </a:cxn>
                <a:cxn ang="0">
                  <a:pos x="0" y="13"/>
                </a:cxn>
                <a:cxn ang="0">
                  <a:pos x="0" y="0"/>
                </a:cxn>
                <a:cxn ang="0">
                  <a:pos x="30" y="0"/>
                </a:cxn>
                <a:cxn ang="0">
                  <a:pos x="60" y="0"/>
                </a:cxn>
                <a:cxn ang="0">
                  <a:pos x="89" y="0"/>
                </a:cxn>
                <a:cxn ang="0">
                  <a:pos x="119" y="0"/>
                </a:cxn>
                <a:cxn ang="0">
                  <a:pos x="146" y="0"/>
                </a:cxn>
                <a:cxn ang="0">
                  <a:pos x="175" y="0"/>
                </a:cxn>
                <a:cxn ang="0">
                  <a:pos x="201" y="0"/>
                </a:cxn>
                <a:cxn ang="0">
                  <a:pos x="226" y="0"/>
                </a:cxn>
                <a:cxn ang="0">
                  <a:pos x="249" y="0"/>
                </a:cxn>
                <a:cxn ang="0">
                  <a:pos x="270" y="0"/>
                </a:cxn>
                <a:cxn ang="0">
                  <a:pos x="292" y="0"/>
                </a:cxn>
                <a:cxn ang="0">
                  <a:pos x="311" y="0"/>
                </a:cxn>
                <a:cxn ang="0">
                  <a:pos x="328" y="0"/>
                </a:cxn>
                <a:cxn ang="0">
                  <a:pos x="346" y="0"/>
                </a:cxn>
                <a:cxn ang="0">
                  <a:pos x="359" y="0"/>
                </a:cxn>
                <a:cxn ang="0">
                  <a:pos x="372" y="0"/>
                </a:cxn>
                <a:cxn ang="0">
                  <a:pos x="391" y="0"/>
                </a:cxn>
                <a:cxn ang="0">
                  <a:pos x="403" y="0"/>
                </a:cxn>
                <a:cxn ang="0">
                  <a:pos x="405" y="160"/>
                </a:cxn>
                <a:cxn ang="0">
                  <a:pos x="399" y="160"/>
                </a:cxn>
                <a:cxn ang="0">
                  <a:pos x="385" y="160"/>
                </a:cxn>
                <a:cxn ang="0">
                  <a:pos x="368" y="160"/>
                </a:cxn>
                <a:cxn ang="0">
                  <a:pos x="355" y="160"/>
                </a:cxn>
                <a:cxn ang="0">
                  <a:pos x="340" y="160"/>
                </a:cxn>
                <a:cxn ang="0">
                  <a:pos x="325" y="160"/>
                </a:cxn>
                <a:cxn ang="0">
                  <a:pos x="304" y="160"/>
                </a:cxn>
                <a:cxn ang="0">
                  <a:pos x="285" y="160"/>
                </a:cxn>
                <a:cxn ang="0">
                  <a:pos x="264" y="160"/>
                </a:cxn>
                <a:cxn ang="0">
                  <a:pos x="241" y="160"/>
                </a:cxn>
                <a:cxn ang="0">
                  <a:pos x="218" y="160"/>
                </a:cxn>
                <a:cxn ang="0">
                  <a:pos x="192" y="160"/>
                </a:cxn>
                <a:cxn ang="0">
                  <a:pos x="167" y="160"/>
                </a:cxn>
                <a:cxn ang="0">
                  <a:pos x="138" y="160"/>
                </a:cxn>
                <a:cxn ang="0">
                  <a:pos x="108" y="160"/>
                </a:cxn>
                <a:cxn ang="0">
                  <a:pos x="81" y="160"/>
                </a:cxn>
                <a:cxn ang="0">
                  <a:pos x="51" y="160"/>
                </a:cxn>
                <a:cxn ang="0">
                  <a:pos x="21" y="160"/>
                </a:cxn>
                <a:cxn ang="0">
                  <a:pos x="0" y="160"/>
                </a:cxn>
              </a:cxnLst>
              <a:rect l="0" t="0" r="r" b="b"/>
              <a:pathLst>
                <a:path w="405" h="160">
                  <a:moveTo>
                    <a:pt x="0" y="160"/>
                  </a:moveTo>
                  <a:lnTo>
                    <a:pt x="0" y="154"/>
                  </a:lnTo>
                  <a:lnTo>
                    <a:pt x="0" y="150"/>
                  </a:lnTo>
                  <a:lnTo>
                    <a:pt x="0" y="143"/>
                  </a:lnTo>
                  <a:lnTo>
                    <a:pt x="0" y="139"/>
                  </a:lnTo>
                  <a:lnTo>
                    <a:pt x="0" y="133"/>
                  </a:lnTo>
                  <a:lnTo>
                    <a:pt x="0" y="128"/>
                  </a:lnTo>
                  <a:lnTo>
                    <a:pt x="0" y="124"/>
                  </a:lnTo>
                  <a:lnTo>
                    <a:pt x="0" y="120"/>
                  </a:lnTo>
                  <a:lnTo>
                    <a:pt x="0" y="114"/>
                  </a:lnTo>
                  <a:lnTo>
                    <a:pt x="0" y="109"/>
                  </a:lnTo>
                  <a:lnTo>
                    <a:pt x="0" y="105"/>
                  </a:lnTo>
                  <a:lnTo>
                    <a:pt x="0" y="99"/>
                  </a:lnTo>
                  <a:lnTo>
                    <a:pt x="0" y="93"/>
                  </a:lnTo>
                  <a:lnTo>
                    <a:pt x="0" y="90"/>
                  </a:lnTo>
                  <a:lnTo>
                    <a:pt x="0" y="84"/>
                  </a:lnTo>
                  <a:lnTo>
                    <a:pt x="0" y="80"/>
                  </a:lnTo>
                  <a:lnTo>
                    <a:pt x="0" y="74"/>
                  </a:lnTo>
                  <a:lnTo>
                    <a:pt x="0" y="71"/>
                  </a:lnTo>
                  <a:lnTo>
                    <a:pt x="0" y="65"/>
                  </a:lnTo>
                  <a:lnTo>
                    <a:pt x="0" y="59"/>
                  </a:lnTo>
                  <a:lnTo>
                    <a:pt x="0" y="53"/>
                  </a:lnTo>
                  <a:lnTo>
                    <a:pt x="0" y="50"/>
                  </a:lnTo>
                  <a:lnTo>
                    <a:pt x="0" y="44"/>
                  </a:lnTo>
                  <a:lnTo>
                    <a:pt x="0" y="38"/>
                  </a:lnTo>
                  <a:lnTo>
                    <a:pt x="0" y="34"/>
                  </a:lnTo>
                  <a:lnTo>
                    <a:pt x="0" y="29"/>
                  </a:lnTo>
                  <a:lnTo>
                    <a:pt x="0" y="25"/>
                  </a:lnTo>
                  <a:lnTo>
                    <a:pt x="0" y="21"/>
                  </a:lnTo>
                  <a:lnTo>
                    <a:pt x="0" y="13"/>
                  </a:lnTo>
                  <a:lnTo>
                    <a:pt x="0" y="10"/>
                  </a:lnTo>
                  <a:lnTo>
                    <a:pt x="0" y="4"/>
                  </a:lnTo>
                  <a:lnTo>
                    <a:pt x="0" y="0"/>
                  </a:lnTo>
                  <a:lnTo>
                    <a:pt x="11" y="0"/>
                  </a:lnTo>
                  <a:lnTo>
                    <a:pt x="21" y="0"/>
                  </a:lnTo>
                  <a:lnTo>
                    <a:pt x="30" y="0"/>
                  </a:lnTo>
                  <a:lnTo>
                    <a:pt x="41" y="0"/>
                  </a:lnTo>
                  <a:lnTo>
                    <a:pt x="51" y="0"/>
                  </a:lnTo>
                  <a:lnTo>
                    <a:pt x="60" y="0"/>
                  </a:lnTo>
                  <a:lnTo>
                    <a:pt x="70" y="0"/>
                  </a:lnTo>
                  <a:lnTo>
                    <a:pt x="81" y="0"/>
                  </a:lnTo>
                  <a:lnTo>
                    <a:pt x="89" y="0"/>
                  </a:lnTo>
                  <a:lnTo>
                    <a:pt x="100" y="0"/>
                  </a:lnTo>
                  <a:lnTo>
                    <a:pt x="108" y="0"/>
                  </a:lnTo>
                  <a:lnTo>
                    <a:pt x="119" y="0"/>
                  </a:lnTo>
                  <a:lnTo>
                    <a:pt x="129" y="0"/>
                  </a:lnTo>
                  <a:lnTo>
                    <a:pt x="138" y="0"/>
                  </a:lnTo>
                  <a:lnTo>
                    <a:pt x="146" y="0"/>
                  </a:lnTo>
                  <a:lnTo>
                    <a:pt x="157" y="0"/>
                  </a:lnTo>
                  <a:lnTo>
                    <a:pt x="167" y="0"/>
                  </a:lnTo>
                  <a:lnTo>
                    <a:pt x="175" y="0"/>
                  </a:lnTo>
                  <a:lnTo>
                    <a:pt x="182" y="0"/>
                  </a:lnTo>
                  <a:lnTo>
                    <a:pt x="192" y="0"/>
                  </a:lnTo>
                  <a:lnTo>
                    <a:pt x="201" y="0"/>
                  </a:lnTo>
                  <a:lnTo>
                    <a:pt x="209" y="0"/>
                  </a:lnTo>
                  <a:lnTo>
                    <a:pt x="218" y="0"/>
                  </a:lnTo>
                  <a:lnTo>
                    <a:pt x="226" y="0"/>
                  </a:lnTo>
                  <a:lnTo>
                    <a:pt x="232" y="0"/>
                  </a:lnTo>
                  <a:lnTo>
                    <a:pt x="241" y="0"/>
                  </a:lnTo>
                  <a:lnTo>
                    <a:pt x="249" y="0"/>
                  </a:lnTo>
                  <a:lnTo>
                    <a:pt x="258" y="0"/>
                  </a:lnTo>
                  <a:lnTo>
                    <a:pt x="264" y="0"/>
                  </a:lnTo>
                  <a:lnTo>
                    <a:pt x="270" y="0"/>
                  </a:lnTo>
                  <a:lnTo>
                    <a:pt x="279" y="0"/>
                  </a:lnTo>
                  <a:lnTo>
                    <a:pt x="285" y="0"/>
                  </a:lnTo>
                  <a:lnTo>
                    <a:pt x="292" y="0"/>
                  </a:lnTo>
                  <a:lnTo>
                    <a:pt x="298" y="0"/>
                  </a:lnTo>
                  <a:lnTo>
                    <a:pt x="304" y="0"/>
                  </a:lnTo>
                  <a:lnTo>
                    <a:pt x="311" y="0"/>
                  </a:lnTo>
                  <a:lnTo>
                    <a:pt x="315" y="0"/>
                  </a:lnTo>
                  <a:lnTo>
                    <a:pt x="325" y="0"/>
                  </a:lnTo>
                  <a:lnTo>
                    <a:pt x="328" y="0"/>
                  </a:lnTo>
                  <a:lnTo>
                    <a:pt x="336" y="0"/>
                  </a:lnTo>
                  <a:lnTo>
                    <a:pt x="340" y="0"/>
                  </a:lnTo>
                  <a:lnTo>
                    <a:pt x="346" y="0"/>
                  </a:lnTo>
                  <a:lnTo>
                    <a:pt x="349" y="0"/>
                  </a:lnTo>
                  <a:lnTo>
                    <a:pt x="355" y="0"/>
                  </a:lnTo>
                  <a:lnTo>
                    <a:pt x="359" y="0"/>
                  </a:lnTo>
                  <a:lnTo>
                    <a:pt x="365" y="0"/>
                  </a:lnTo>
                  <a:lnTo>
                    <a:pt x="368" y="0"/>
                  </a:lnTo>
                  <a:lnTo>
                    <a:pt x="372" y="0"/>
                  </a:lnTo>
                  <a:lnTo>
                    <a:pt x="380" y="0"/>
                  </a:lnTo>
                  <a:lnTo>
                    <a:pt x="385" y="0"/>
                  </a:lnTo>
                  <a:lnTo>
                    <a:pt x="391" y="0"/>
                  </a:lnTo>
                  <a:lnTo>
                    <a:pt x="395" y="0"/>
                  </a:lnTo>
                  <a:lnTo>
                    <a:pt x="399" y="0"/>
                  </a:lnTo>
                  <a:lnTo>
                    <a:pt x="403" y="0"/>
                  </a:lnTo>
                  <a:lnTo>
                    <a:pt x="403" y="0"/>
                  </a:lnTo>
                  <a:lnTo>
                    <a:pt x="405" y="0"/>
                  </a:lnTo>
                  <a:lnTo>
                    <a:pt x="405" y="160"/>
                  </a:lnTo>
                  <a:lnTo>
                    <a:pt x="403" y="160"/>
                  </a:lnTo>
                  <a:lnTo>
                    <a:pt x="403" y="160"/>
                  </a:lnTo>
                  <a:lnTo>
                    <a:pt x="399" y="160"/>
                  </a:lnTo>
                  <a:lnTo>
                    <a:pt x="395" y="160"/>
                  </a:lnTo>
                  <a:lnTo>
                    <a:pt x="391" y="160"/>
                  </a:lnTo>
                  <a:lnTo>
                    <a:pt x="385" y="160"/>
                  </a:lnTo>
                  <a:lnTo>
                    <a:pt x="380" y="160"/>
                  </a:lnTo>
                  <a:lnTo>
                    <a:pt x="372" y="160"/>
                  </a:lnTo>
                  <a:lnTo>
                    <a:pt x="368" y="160"/>
                  </a:lnTo>
                  <a:lnTo>
                    <a:pt x="365" y="160"/>
                  </a:lnTo>
                  <a:lnTo>
                    <a:pt x="359" y="160"/>
                  </a:lnTo>
                  <a:lnTo>
                    <a:pt x="355" y="160"/>
                  </a:lnTo>
                  <a:lnTo>
                    <a:pt x="349" y="160"/>
                  </a:lnTo>
                  <a:lnTo>
                    <a:pt x="346" y="160"/>
                  </a:lnTo>
                  <a:lnTo>
                    <a:pt x="340" y="160"/>
                  </a:lnTo>
                  <a:lnTo>
                    <a:pt x="336" y="160"/>
                  </a:lnTo>
                  <a:lnTo>
                    <a:pt x="328" y="160"/>
                  </a:lnTo>
                  <a:lnTo>
                    <a:pt x="325" y="160"/>
                  </a:lnTo>
                  <a:lnTo>
                    <a:pt x="315" y="160"/>
                  </a:lnTo>
                  <a:lnTo>
                    <a:pt x="311" y="160"/>
                  </a:lnTo>
                  <a:lnTo>
                    <a:pt x="304" y="160"/>
                  </a:lnTo>
                  <a:lnTo>
                    <a:pt x="298" y="160"/>
                  </a:lnTo>
                  <a:lnTo>
                    <a:pt x="292" y="160"/>
                  </a:lnTo>
                  <a:lnTo>
                    <a:pt x="285" y="160"/>
                  </a:lnTo>
                  <a:lnTo>
                    <a:pt x="279" y="160"/>
                  </a:lnTo>
                  <a:lnTo>
                    <a:pt x="270" y="160"/>
                  </a:lnTo>
                  <a:lnTo>
                    <a:pt x="264" y="160"/>
                  </a:lnTo>
                  <a:lnTo>
                    <a:pt x="258" y="160"/>
                  </a:lnTo>
                  <a:lnTo>
                    <a:pt x="249" y="160"/>
                  </a:lnTo>
                  <a:lnTo>
                    <a:pt x="241" y="160"/>
                  </a:lnTo>
                  <a:lnTo>
                    <a:pt x="232" y="160"/>
                  </a:lnTo>
                  <a:lnTo>
                    <a:pt x="226" y="160"/>
                  </a:lnTo>
                  <a:lnTo>
                    <a:pt x="218" y="160"/>
                  </a:lnTo>
                  <a:lnTo>
                    <a:pt x="209" y="160"/>
                  </a:lnTo>
                  <a:lnTo>
                    <a:pt x="201" y="160"/>
                  </a:lnTo>
                  <a:lnTo>
                    <a:pt x="192" y="160"/>
                  </a:lnTo>
                  <a:lnTo>
                    <a:pt x="182" y="160"/>
                  </a:lnTo>
                  <a:lnTo>
                    <a:pt x="175" y="160"/>
                  </a:lnTo>
                  <a:lnTo>
                    <a:pt x="167" y="160"/>
                  </a:lnTo>
                  <a:lnTo>
                    <a:pt x="157" y="160"/>
                  </a:lnTo>
                  <a:lnTo>
                    <a:pt x="146" y="160"/>
                  </a:lnTo>
                  <a:lnTo>
                    <a:pt x="138" y="160"/>
                  </a:lnTo>
                  <a:lnTo>
                    <a:pt x="129" y="160"/>
                  </a:lnTo>
                  <a:lnTo>
                    <a:pt x="119" y="160"/>
                  </a:lnTo>
                  <a:lnTo>
                    <a:pt x="108" y="160"/>
                  </a:lnTo>
                  <a:lnTo>
                    <a:pt x="100" y="160"/>
                  </a:lnTo>
                  <a:lnTo>
                    <a:pt x="89" y="160"/>
                  </a:lnTo>
                  <a:lnTo>
                    <a:pt x="81" y="160"/>
                  </a:lnTo>
                  <a:lnTo>
                    <a:pt x="70" y="160"/>
                  </a:lnTo>
                  <a:lnTo>
                    <a:pt x="60" y="160"/>
                  </a:lnTo>
                  <a:lnTo>
                    <a:pt x="51" y="160"/>
                  </a:lnTo>
                  <a:lnTo>
                    <a:pt x="41" y="160"/>
                  </a:lnTo>
                  <a:lnTo>
                    <a:pt x="30" y="160"/>
                  </a:lnTo>
                  <a:lnTo>
                    <a:pt x="21" y="160"/>
                  </a:lnTo>
                  <a:lnTo>
                    <a:pt x="11" y="160"/>
                  </a:lnTo>
                  <a:lnTo>
                    <a:pt x="0" y="160"/>
                  </a:lnTo>
                  <a:lnTo>
                    <a:pt x="0" y="160"/>
                  </a:lnTo>
                  <a:close/>
                </a:path>
              </a:pathLst>
            </a:custGeom>
            <a:grpFill/>
            <a:ln w="9525">
              <a:noFill/>
              <a:round/>
              <a:headEnd/>
              <a:tailEnd/>
            </a:ln>
          </p:spPr>
          <p:txBody>
            <a:bodyPr/>
            <a:lstStyle/>
            <a:p>
              <a:endParaRPr lang="en-US" sz="1200" dirty="0">
                <a:latin typeface="+mn-lt"/>
              </a:endParaRPr>
            </a:p>
          </p:txBody>
        </p:sp>
        <p:sp>
          <p:nvSpPr>
            <p:cNvPr id="91" name="Freeform 60"/>
            <p:cNvSpPr>
              <a:spLocks/>
            </p:cNvSpPr>
            <p:nvPr/>
          </p:nvSpPr>
          <p:spPr bwMode="gray">
            <a:xfrm>
              <a:off x="3953" y="3115"/>
              <a:ext cx="418" cy="79"/>
            </a:xfrm>
            <a:custGeom>
              <a:avLst/>
              <a:gdLst/>
              <a:ahLst/>
              <a:cxnLst>
                <a:cxn ang="0">
                  <a:pos x="0" y="0"/>
                </a:cxn>
                <a:cxn ang="0">
                  <a:pos x="12" y="0"/>
                </a:cxn>
                <a:cxn ang="0">
                  <a:pos x="27" y="0"/>
                </a:cxn>
                <a:cxn ang="0">
                  <a:pos x="46" y="0"/>
                </a:cxn>
                <a:cxn ang="0">
                  <a:pos x="70" y="0"/>
                </a:cxn>
                <a:cxn ang="0">
                  <a:pos x="99" y="0"/>
                </a:cxn>
                <a:cxn ang="0">
                  <a:pos x="131" y="0"/>
                </a:cxn>
                <a:cxn ang="0">
                  <a:pos x="167" y="0"/>
                </a:cxn>
                <a:cxn ang="0">
                  <a:pos x="207" y="0"/>
                </a:cxn>
                <a:cxn ang="0">
                  <a:pos x="253" y="0"/>
                </a:cxn>
                <a:cxn ang="0">
                  <a:pos x="297" y="0"/>
                </a:cxn>
                <a:cxn ang="0">
                  <a:pos x="346" y="0"/>
                </a:cxn>
                <a:cxn ang="0">
                  <a:pos x="396" y="0"/>
                </a:cxn>
                <a:cxn ang="0">
                  <a:pos x="445" y="0"/>
                </a:cxn>
                <a:cxn ang="0">
                  <a:pos x="498" y="0"/>
                </a:cxn>
                <a:cxn ang="0">
                  <a:pos x="553" y="0"/>
                </a:cxn>
                <a:cxn ang="0">
                  <a:pos x="605" y="0"/>
                </a:cxn>
                <a:cxn ang="0">
                  <a:pos x="660" y="0"/>
                </a:cxn>
                <a:cxn ang="0">
                  <a:pos x="713" y="0"/>
                </a:cxn>
                <a:cxn ang="0">
                  <a:pos x="766" y="0"/>
                </a:cxn>
                <a:cxn ang="0">
                  <a:pos x="819" y="0"/>
                </a:cxn>
                <a:cxn ang="0">
                  <a:pos x="837" y="8"/>
                </a:cxn>
                <a:cxn ang="0">
                  <a:pos x="837" y="25"/>
                </a:cxn>
                <a:cxn ang="0">
                  <a:pos x="837" y="40"/>
                </a:cxn>
                <a:cxn ang="0">
                  <a:pos x="837" y="53"/>
                </a:cxn>
                <a:cxn ang="0">
                  <a:pos x="837" y="69"/>
                </a:cxn>
                <a:cxn ang="0">
                  <a:pos x="837" y="84"/>
                </a:cxn>
                <a:cxn ang="0">
                  <a:pos x="837" y="99"/>
                </a:cxn>
                <a:cxn ang="0">
                  <a:pos x="837" y="114"/>
                </a:cxn>
                <a:cxn ang="0">
                  <a:pos x="837" y="129"/>
                </a:cxn>
                <a:cxn ang="0">
                  <a:pos x="837" y="145"/>
                </a:cxn>
                <a:cxn ang="0">
                  <a:pos x="837" y="160"/>
                </a:cxn>
                <a:cxn ang="0">
                  <a:pos x="783" y="160"/>
                </a:cxn>
                <a:cxn ang="0">
                  <a:pos x="730" y="160"/>
                </a:cxn>
                <a:cxn ang="0">
                  <a:pos x="677" y="160"/>
                </a:cxn>
                <a:cxn ang="0">
                  <a:pos x="622" y="160"/>
                </a:cxn>
                <a:cxn ang="0">
                  <a:pos x="569" y="160"/>
                </a:cxn>
                <a:cxn ang="0">
                  <a:pos x="515" y="160"/>
                </a:cxn>
                <a:cxn ang="0">
                  <a:pos x="464" y="160"/>
                </a:cxn>
                <a:cxn ang="0">
                  <a:pos x="411" y="160"/>
                </a:cxn>
                <a:cxn ang="0">
                  <a:pos x="361" y="160"/>
                </a:cxn>
                <a:cxn ang="0">
                  <a:pos x="314" y="160"/>
                </a:cxn>
                <a:cxn ang="0">
                  <a:pos x="268" y="160"/>
                </a:cxn>
                <a:cxn ang="0">
                  <a:pos x="223" y="160"/>
                </a:cxn>
                <a:cxn ang="0">
                  <a:pos x="183" y="160"/>
                </a:cxn>
                <a:cxn ang="0">
                  <a:pos x="145" y="160"/>
                </a:cxn>
                <a:cxn ang="0">
                  <a:pos x="110" y="160"/>
                </a:cxn>
                <a:cxn ang="0">
                  <a:pos x="80" y="160"/>
                </a:cxn>
                <a:cxn ang="0">
                  <a:pos x="51" y="160"/>
                </a:cxn>
                <a:cxn ang="0">
                  <a:pos x="32" y="160"/>
                </a:cxn>
                <a:cxn ang="0">
                  <a:pos x="15" y="160"/>
                </a:cxn>
                <a:cxn ang="0">
                  <a:pos x="6" y="160"/>
                </a:cxn>
                <a:cxn ang="0">
                  <a:pos x="0" y="160"/>
                </a:cxn>
              </a:cxnLst>
              <a:rect l="0" t="0" r="r" b="b"/>
              <a:pathLst>
                <a:path w="837" h="160">
                  <a:moveTo>
                    <a:pt x="0" y="160"/>
                  </a:moveTo>
                  <a:lnTo>
                    <a:pt x="0" y="0"/>
                  </a:lnTo>
                  <a:lnTo>
                    <a:pt x="0" y="0"/>
                  </a:lnTo>
                  <a:lnTo>
                    <a:pt x="6" y="0"/>
                  </a:lnTo>
                  <a:lnTo>
                    <a:pt x="8" y="0"/>
                  </a:lnTo>
                  <a:lnTo>
                    <a:pt x="12" y="0"/>
                  </a:lnTo>
                  <a:lnTo>
                    <a:pt x="15" y="0"/>
                  </a:lnTo>
                  <a:lnTo>
                    <a:pt x="21" y="0"/>
                  </a:lnTo>
                  <a:lnTo>
                    <a:pt x="27" y="0"/>
                  </a:lnTo>
                  <a:lnTo>
                    <a:pt x="32" y="0"/>
                  </a:lnTo>
                  <a:lnTo>
                    <a:pt x="38" y="0"/>
                  </a:lnTo>
                  <a:lnTo>
                    <a:pt x="46" y="0"/>
                  </a:lnTo>
                  <a:lnTo>
                    <a:pt x="51" y="0"/>
                  </a:lnTo>
                  <a:lnTo>
                    <a:pt x="61" y="0"/>
                  </a:lnTo>
                  <a:lnTo>
                    <a:pt x="70" y="0"/>
                  </a:lnTo>
                  <a:lnTo>
                    <a:pt x="80" y="0"/>
                  </a:lnTo>
                  <a:lnTo>
                    <a:pt x="88" y="0"/>
                  </a:lnTo>
                  <a:lnTo>
                    <a:pt x="99" y="0"/>
                  </a:lnTo>
                  <a:lnTo>
                    <a:pt x="110" y="0"/>
                  </a:lnTo>
                  <a:lnTo>
                    <a:pt x="120" y="0"/>
                  </a:lnTo>
                  <a:lnTo>
                    <a:pt x="131" y="0"/>
                  </a:lnTo>
                  <a:lnTo>
                    <a:pt x="145" y="0"/>
                  </a:lnTo>
                  <a:lnTo>
                    <a:pt x="156" y="0"/>
                  </a:lnTo>
                  <a:lnTo>
                    <a:pt x="167" y="0"/>
                  </a:lnTo>
                  <a:lnTo>
                    <a:pt x="183" y="0"/>
                  </a:lnTo>
                  <a:lnTo>
                    <a:pt x="196" y="0"/>
                  </a:lnTo>
                  <a:lnTo>
                    <a:pt x="207" y="0"/>
                  </a:lnTo>
                  <a:lnTo>
                    <a:pt x="223" y="0"/>
                  </a:lnTo>
                  <a:lnTo>
                    <a:pt x="238" y="0"/>
                  </a:lnTo>
                  <a:lnTo>
                    <a:pt x="253" y="0"/>
                  </a:lnTo>
                  <a:lnTo>
                    <a:pt x="268" y="0"/>
                  </a:lnTo>
                  <a:lnTo>
                    <a:pt x="281" y="0"/>
                  </a:lnTo>
                  <a:lnTo>
                    <a:pt x="297" y="0"/>
                  </a:lnTo>
                  <a:lnTo>
                    <a:pt x="314" y="0"/>
                  </a:lnTo>
                  <a:lnTo>
                    <a:pt x="329" y="0"/>
                  </a:lnTo>
                  <a:lnTo>
                    <a:pt x="346" y="0"/>
                  </a:lnTo>
                  <a:lnTo>
                    <a:pt x="361" y="0"/>
                  </a:lnTo>
                  <a:lnTo>
                    <a:pt x="377" y="0"/>
                  </a:lnTo>
                  <a:lnTo>
                    <a:pt x="396" y="0"/>
                  </a:lnTo>
                  <a:lnTo>
                    <a:pt x="411" y="0"/>
                  </a:lnTo>
                  <a:lnTo>
                    <a:pt x="430" y="0"/>
                  </a:lnTo>
                  <a:lnTo>
                    <a:pt x="445" y="0"/>
                  </a:lnTo>
                  <a:lnTo>
                    <a:pt x="464" y="0"/>
                  </a:lnTo>
                  <a:lnTo>
                    <a:pt x="481" y="0"/>
                  </a:lnTo>
                  <a:lnTo>
                    <a:pt x="498" y="0"/>
                  </a:lnTo>
                  <a:lnTo>
                    <a:pt x="515" y="0"/>
                  </a:lnTo>
                  <a:lnTo>
                    <a:pt x="532" y="0"/>
                  </a:lnTo>
                  <a:lnTo>
                    <a:pt x="553" y="0"/>
                  </a:lnTo>
                  <a:lnTo>
                    <a:pt x="569" y="0"/>
                  </a:lnTo>
                  <a:lnTo>
                    <a:pt x="588" y="0"/>
                  </a:lnTo>
                  <a:lnTo>
                    <a:pt x="605" y="0"/>
                  </a:lnTo>
                  <a:lnTo>
                    <a:pt x="622" y="0"/>
                  </a:lnTo>
                  <a:lnTo>
                    <a:pt x="641" y="0"/>
                  </a:lnTo>
                  <a:lnTo>
                    <a:pt x="660" y="0"/>
                  </a:lnTo>
                  <a:lnTo>
                    <a:pt x="677" y="0"/>
                  </a:lnTo>
                  <a:lnTo>
                    <a:pt x="696" y="0"/>
                  </a:lnTo>
                  <a:lnTo>
                    <a:pt x="713" y="0"/>
                  </a:lnTo>
                  <a:lnTo>
                    <a:pt x="730" y="0"/>
                  </a:lnTo>
                  <a:lnTo>
                    <a:pt x="749" y="0"/>
                  </a:lnTo>
                  <a:lnTo>
                    <a:pt x="766" y="0"/>
                  </a:lnTo>
                  <a:lnTo>
                    <a:pt x="783" y="0"/>
                  </a:lnTo>
                  <a:lnTo>
                    <a:pt x="800" y="0"/>
                  </a:lnTo>
                  <a:lnTo>
                    <a:pt x="819" y="0"/>
                  </a:lnTo>
                  <a:lnTo>
                    <a:pt x="837" y="0"/>
                  </a:lnTo>
                  <a:lnTo>
                    <a:pt x="837" y="4"/>
                  </a:lnTo>
                  <a:lnTo>
                    <a:pt x="837" y="8"/>
                  </a:lnTo>
                  <a:lnTo>
                    <a:pt x="837" y="15"/>
                  </a:lnTo>
                  <a:lnTo>
                    <a:pt x="837" y="19"/>
                  </a:lnTo>
                  <a:lnTo>
                    <a:pt x="837" y="25"/>
                  </a:lnTo>
                  <a:lnTo>
                    <a:pt x="837" y="31"/>
                  </a:lnTo>
                  <a:lnTo>
                    <a:pt x="837" y="34"/>
                  </a:lnTo>
                  <a:lnTo>
                    <a:pt x="837" y="40"/>
                  </a:lnTo>
                  <a:lnTo>
                    <a:pt x="837" y="44"/>
                  </a:lnTo>
                  <a:lnTo>
                    <a:pt x="837" y="48"/>
                  </a:lnTo>
                  <a:lnTo>
                    <a:pt x="837" y="53"/>
                  </a:lnTo>
                  <a:lnTo>
                    <a:pt x="837" y="59"/>
                  </a:lnTo>
                  <a:lnTo>
                    <a:pt x="837" y="63"/>
                  </a:lnTo>
                  <a:lnTo>
                    <a:pt x="837" y="69"/>
                  </a:lnTo>
                  <a:lnTo>
                    <a:pt x="837" y="74"/>
                  </a:lnTo>
                  <a:lnTo>
                    <a:pt x="837" y="80"/>
                  </a:lnTo>
                  <a:lnTo>
                    <a:pt x="837" y="84"/>
                  </a:lnTo>
                  <a:lnTo>
                    <a:pt x="837" y="91"/>
                  </a:lnTo>
                  <a:lnTo>
                    <a:pt x="837" y="93"/>
                  </a:lnTo>
                  <a:lnTo>
                    <a:pt x="837" y="99"/>
                  </a:lnTo>
                  <a:lnTo>
                    <a:pt x="837" y="105"/>
                  </a:lnTo>
                  <a:lnTo>
                    <a:pt x="837" y="109"/>
                  </a:lnTo>
                  <a:lnTo>
                    <a:pt x="837" y="114"/>
                  </a:lnTo>
                  <a:lnTo>
                    <a:pt x="837" y="120"/>
                  </a:lnTo>
                  <a:lnTo>
                    <a:pt x="837" y="124"/>
                  </a:lnTo>
                  <a:lnTo>
                    <a:pt x="837" y="129"/>
                  </a:lnTo>
                  <a:lnTo>
                    <a:pt x="837" y="135"/>
                  </a:lnTo>
                  <a:lnTo>
                    <a:pt x="837" y="141"/>
                  </a:lnTo>
                  <a:lnTo>
                    <a:pt x="837" y="145"/>
                  </a:lnTo>
                  <a:lnTo>
                    <a:pt x="837" y="148"/>
                  </a:lnTo>
                  <a:lnTo>
                    <a:pt x="837" y="154"/>
                  </a:lnTo>
                  <a:lnTo>
                    <a:pt x="837" y="160"/>
                  </a:lnTo>
                  <a:lnTo>
                    <a:pt x="819" y="160"/>
                  </a:lnTo>
                  <a:lnTo>
                    <a:pt x="800" y="160"/>
                  </a:lnTo>
                  <a:lnTo>
                    <a:pt x="783" y="160"/>
                  </a:lnTo>
                  <a:lnTo>
                    <a:pt x="766" y="160"/>
                  </a:lnTo>
                  <a:lnTo>
                    <a:pt x="749" y="160"/>
                  </a:lnTo>
                  <a:lnTo>
                    <a:pt x="730" y="160"/>
                  </a:lnTo>
                  <a:lnTo>
                    <a:pt x="713" y="160"/>
                  </a:lnTo>
                  <a:lnTo>
                    <a:pt x="696" y="160"/>
                  </a:lnTo>
                  <a:lnTo>
                    <a:pt x="677" y="160"/>
                  </a:lnTo>
                  <a:lnTo>
                    <a:pt x="660" y="160"/>
                  </a:lnTo>
                  <a:lnTo>
                    <a:pt x="641" y="160"/>
                  </a:lnTo>
                  <a:lnTo>
                    <a:pt x="622" y="160"/>
                  </a:lnTo>
                  <a:lnTo>
                    <a:pt x="605" y="160"/>
                  </a:lnTo>
                  <a:lnTo>
                    <a:pt x="588" y="160"/>
                  </a:lnTo>
                  <a:lnTo>
                    <a:pt x="569" y="160"/>
                  </a:lnTo>
                  <a:lnTo>
                    <a:pt x="553" y="160"/>
                  </a:lnTo>
                  <a:lnTo>
                    <a:pt x="532" y="160"/>
                  </a:lnTo>
                  <a:lnTo>
                    <a:pt x="515" y="160"/>
                  </a:lnTo>
                  <a:lnTo>
                    <a:pt x="498" y="160"/>
                  </a:lnTo>
                  <a:lnTo>
                    <a:pt x="481" y="160"/>
                  </a:lnTo>
                  <a:lnTo>
                    <a:pt x="464" y="160"/>
                  </a:lnTo>
                  <a:lnTo>
                    <a:pt x="445" y="160"/>
                  </a:lnTo>
                  <a:lnTo>
                    <a:pt x="430" y="160"/>
                  </a:lnTo>
                  <a:lnTo>
                    <a:pt x="411" y="160"/>
                  </a:lnTo>
                  <a:lnTo>
                    <a:pt x="396" y="160"/>
                  </a:lnTo>
                  <a:lnTo>
                    <a:pt x="377" y="160"/>
                  </a:lnTo>
                  <a:lnTo>
                    <a:pt x="361" y="160"/>
                  </a:lnTo>
                  <a:lnTo>
                    <a:pt x="346" y="160"/>
                  </a:lnTo>
                  <a:lnTo>
                    <a:pt x="329" y="160"/>
                  </a:lnTo>
                  <a:lnTo>
                    <a:pt x="314" y="160"/>
                  </a:lnTo>
                  <a:lnTo>
                    <a:pt x="297" y="160"/>
                  </a:lnTo>
                  <a:lnTo>
                    <a:pt x="281" y="160"/>
                  </a:lnTo>
                  <a:lnTo>
                    <a:pt x="268" y="160"/>
                  </a:lnTo>
                  <a:lnTo>
                    <a:pt x="253" y="160"/>
                  </a:lnTo>
                  <a:lnTo>
                    <a:pt x="238" y="160"/>
                  </a:lnTo>
                  <a:lnTo>
                    <a:pt x="223" y="160"/>
                  </a:lnTo>
                  <a:lnTo>
                    <a:pt x="207" y="160"/>
                  </a:lnTo>
                  <a:lnTo>
                    <a:pt x="196" y="160"/>
                  </a:lnTo>
                  <a:lnTo>
                    <a:pt x="183" y="160"/>
                  </a:lnTo>
                  <a:lnTo>
                    <a:pt x="167" y="160"/>
                  </a:lnTo>
                  <a:lnTo>
                    <a:pt x="156" y="160"/>
                  </a:lnTo>
                  <a:lnTo>
                    <a:pt x="145" y="160"/>
                  </a:lnTo>
                  <a:lnTo>
                    <a:pt x="131" y="160"/>
                  </a:lnTo>
                  <a:lnTo>
                    <a:pt x="120" y="160"/>
                  </a:lnTo>
                  <a:lnTo>
                    <a:pt x="110" y="160"/>
                  </a:lnTo>
                  <a:lnTo>
                    <a:pt x="99" y="160"/>
                  </a:lnTo>
                  <a:lnTo>
                    <a:pt x="88" y="160"/>
                  </a:lnTo>
                  <a:lnTo>
                    <a:pt x="80" y="160"/>
                  </a:lnTo>
                  <a:lnTo>
                    <a:pt x="70" y="160"/>
                  </a:lnTo>
                  <a:lnTo>
                    <a:pt x="61" y="160"/>
                  </a:lnTo>
                  <a:lnTo>
                    <a:pt x="51" y="160"/>
                  </a:lnTo>
                  <a:lnTo>
                    <a:pt x="46" y="160"/>
                  </a:lnTo>
                  <a:lnTo>
                    <a:pt x="38" y="160"/>
                  </a:lnTo>
                  <a:lnTo>
                    <a:pt x="32" y="160"/>
                  </a:lnTo>
                  <a:lnTo>
                    <a:pt x="27" y="160"/>
                  </a:lnTo>
                  <a:lnTo>
                    <a:pt x="21" y="160"/>
                  </a:lnTo>
                  <a:lnTo>
                    <a:pt x="15" y="160"/>
                  </a:lnTo>
                  <a:lnTo>
                    <a:pt x="12" y="160"/>
                  </a:lnTo>
                  <a:lnTo>
                    <a:pt x="8" y="160"/>
                  </a:lnTo>
                  <a:lnTo>
                    <a:pt x="6" y="160"/>
                  </a:lnTo>
                  <a:lnTo>
                    <a:pt x="0" y="160"/>
                  </a:lnTo>
                  <a:lnTo>
                    <a:pt x="0" y="160"/>
                  </a:lnTo>
                  <a:lnTo>
                    <a:pt x="0" y="160"/>
                  </a:lnTo>
                  <a:close/>
                </a:path>
              </a:pathLst>
            </a:custGeom>
            <a:grpFill/>
            <a:ln w="9525">
              <a:noFill/>
              <a:round/>
              <a:headEnd/>
              <a:tailEnd/>
            </a:ln>
          </p:spPr>
          <p:txBody>
            <a:bodyPr/>
            <a:lstStyle/>
            <a:p>
              <a:endParaRPr lang="en-US" sz="1200" dirty="0">
                <a:latin typeface="+mn-lt"/>
              </a:endParaRPr>
            </a:p>
          </p:txBody>
        </p:sp>
        <p:sp>
          <p:nvSpPr>
            <p:cNvPr id="92" name="Freeform 61"/>
            <p:cNvSpPr>
              <a:spLocks/>
            </p:cNvSpPr>
            <p:nvPr/>
          </p:nvSpPr>
          <p:spPr bwMode="gray">
            <a:xfrm>
              <a:off x="3953" y="2990"/>
              <a:ext cx="417" cy="80"/>
            </a:xfrm>
            <a:custGeom>
              <a:avLst/>
              <a:gdLst/>
              <a:ahLst/>
              <a:cxnLst>
                <a:cxn ang="0">
                  <a:pos x="0" y="0"/>
                </a:cxn>
                <a:cxn ang="0">
                  <a:pos x="12" y="0"/>
                </a:cxn>
                <a:cxn ang="0">
                  <a:pos x="27" y="0"/>
                </a:cxn>
                <a:cxn ang="0">
                  <a:pos x="46" y="0"/>
                </a:cxn>
                <a:cxn ang="0">
                  <a:pos x="70" y="0"/>
                </a:cxn>
                <a:cxn ang="0">
                  <a:pos x="99" y="0"/>
                </a:cxn>
                <a:cxn ang="0">
                  <a:pos x="131" y="0"/>
                </a:cxn>
                <a:cxn ang="0">
                  <a:pos x="167" y="0"/>
                </a:cxn>
                <a:cxn ang="0">
                  <a:pos x="207" y="0"/>
                </a:cxn>
                <a:cxn ang="0">
                  <a:pos x="253" y="0"/>
                </a:cxn>
                <a:cxn ang="0">
                  <a:pos x="297" y="0"/>
                </a:cxn>
                <a:cxn ang="0">
                  <a:pos x="346" y="0"/>
                </a:cxn>
                <a:cxn ang="0">
                  <a:pos x="396" y="0"/>
                </a:cxn>
                <a:cxn ang="0">
                  <a:pos x="445" y="0"/>
                </a:cxn>
                <a:cxn ang="0">
                  <a:pos x="498" y="0"/>
                </a:cxn>
                <a:cxn ang="0">
                  <a:pos x="553" y="0"/>
                </a:cxn>
                <a:cxn ang="0">
                  <a:pos x="605" y="0"/>
                </a:cxn>
                <a:cxn ang="0">
                  <a:pos x="660" y="0"/>
                </a:cxn>
                <a:cxn ang="0">
                  <a:pos x="713" y="0"/>
                </a:cxn>
                <a:cxn ang="0">
                  <a:pos x="766" y="0"/>
                </a:cxn>
                <a:cxn ang="0">
                  <a:pos x="818" y="0"/>
                </a:cxn>
                <a:cxn ang="0">
                  <a:pos x="835" y="10"/>
                </a:cxn>
                <a:cxn ang="0">
                  <a:pos x="835" y="25"/>
                </a:cxn>
                <a:cxn ang="0">
                  <a:pos x="835" y="38"/>
                </a:cxn>
                <a:cxn ang="0">
                  <a:pos x="835" y="53"/>
                </a:cxn>
                <a:cxn ang="0">
                  <a:pos x="835" y="71"/>
                </a:cxn>
                <a:cxn ang="0">
                  <a:pos x="835" y="84"/>
                </a:cxn>
                <a:cxn ang="0">
                  <a:pos x="835" y="99"/>
                </a:cxn>
                <a:cxn ang="0">
                  <a:pos x="835" y="114"/>
                </a:cxn>
                <a:cxn ang="0">
                  <a:pos x="835" y="128"/>
                </a:cxn>
                <a:cxn ang="0">
                  <a:pos x="835" y="143"/>
                </a:cxn>
                <a:cxn ang="0">
                  <a:pos x="835" y="160"/>
                </a:cxn>
                <a:cxn ang="0">
                  <a:pos x="783" y="160"/>
                </a:cxn>
                <a:cxn ang="0">
                  <a:pos x="730" y="160"/>
                </a:cxn>
                <a:cxn ang="0">
                  <a:pos x="677" y="160"/>
                </a:cxn>
                <a:cxn ang="0">
                  <a:pos x="622" y="160"/>
                </a:cxn>
                <a:cxn ang="0">
                  <a:pos x="569" y="160"/>
                </a:cxn>
                <a:cxn ang="0">
                  <a:pos x="515" y="160"/>
                </a:cxn>
                <a:cxn ang="0">
                  <a:pos x="464" y="160"/>
                </a:cxn>
                <a:cxn ang="0">
                  <a:pos x="411" y="160"/>
                </a:cxn>
                <a:cxn ang="0">
                  <a:pos x="361" y="160"/>
                </a:cxn>
                <a:cxn ang="0">
                  <a:pos x="314" y="160"/>
                </a:cxn>
                <a:cxn ang="0">
                  <a:pos x="268" y="160"/>
                </a:cxn>
                <a:cxn ang="0">
                  <a:pos x="223" y="160"/>
                </a:cxn>
                <a:cxn ang="0">
                  <a:pos x="183" y="160"/>
                </a:cxn>
                <a:cxn ang="0">
                  <a:pos x="145" y="160"/>
                </a:cxn>
                <a:cxn ang="0">
                  <a:pos x="110" y="160"/>
                </a:cxn>
                <a:cxn ang="0">
                  <a:pos x="80" y="160"/>
                </a:cxn>
                <a:cxn ang="0">
                  <a:pos x="51" y="160"/>
                </a:cxn>
                <a:cxn ang="0">
                  <a:pos x="32" y="160"/>
                </a:cxn>
                <a:cxn ang="0">
                  <a:pos x="15" y="160"/>
                </a:cxn>
                <a:cxn ang="0">
                  <a:pos x="6" y="160"/>
                </a:cxn>
                <a:cxn ang="0">
                  <a:pos x="0" y="160"/>
                </a:cxn>
              </a:cxnLst>
              <a:rect l="0" t="0" r="r" b="b"/>
              <a:pathLst>
                <a:path w="835" h="160">
                  <a:moveTo>
                    <a:pt x="0" y="160"/>
                  </a:moveTo>
                  <a:lnTo>
                    <a:pt x="0" y="0"/>
                  </a:lnTo>
                  <a:lnTo>
                    <a:pt x="0" y="0"/>
                  </a:lnTo>
                  <a:lnTo>
                    <a:pt x="6" y="0"/>
                  </a:lnTo>
                  <a:lnTo>
                    <a:pt x="8" y="0"/>
                  </a:lnTo>
                  <a:lnTo>
                    <a:pt x="12" y="0"/>
                  </a:lnTo>
                  <a:lnTo>
                    <a:pt x="15" y="0"/>
                  </a:lnTo>
                  <a:lnTo>
                    <a:pt x="21" y="0"/>
                  </a:lnTo>
                  <a:lnTo>
                    <a:pt x="27" y="0"/>
                  </a:lnTo>
                  <a:lnTo>
                    <a:pt x="32" y="0"/>
                  </a:lnTo>
                  <a:lnTo>
                    <a:pt x="38" y="0"/>
                  </a:lnTo>
                  <a:lnTo>
                    <a:pt x="46" y="0"/>
                  </a:lnTo>
                  <a:lnTo>
                    <a:pt x="51" y="0"/>
                  </a:lnTo>
                  <a:lnTo>
                    <a:pt x="61" y="0"/>
                  </a:lnTo>
                  <a:lnTo>
                    <a:pt x="70" y="0"/>
                  </a:lnTo>
                  <a:lnTo>
                    <a:pt x="80" y="0"/>
                  </a:lnTo>
                  <a:lnTo>
                    <a:pt x="88" y="0"/>
                  </a:lnTo>
                  <a:lnTo>
                    <a:pt x="99" y="0"/>
                  </a:lnTo>
                  <a:lnTo>
                    <a:pt x="110" y="0"/>
                  </a:lnTo>
                  <a:lnTo>
                    <a:pt x="120" y="0"/>
                  </a:lnTo>
                  <a:lnTo>
                    <a:pt x="131" y="0"/>
                  </a:lnTo>
                  <a:lnTo>
                    <a:pt x="145" y="0"/>
                  </a:lnTo>
                  <a:lnTo>
                    <a:pt x="156" y="0"/>
                  </a:lnTo>
                  <a:lnTo>
                    <a:pt x="167" y="0"/>
                  </a:lnTo>
                  <a:lnTo>
                    <a:pt x="183" y="0"/>
                  </a:lnTo>
                  <a:lnTo>
                    <a:pt x="196" y="0"/>
                  </a:lnTo>
                  <a:lnTo>
                    <a:pt x="207" y="0"/>
                  </a:lnTo>
                  <a:lnTo>
                    <a:pt x="223" y="0"/>
                  </a:lnTo>
                  <a:lnTo>
                    <a:pt x="238" y="0"/>
                  </a:lnTo>
                  <a:lnTo>
                    <a:pt x="253" y="0"/>
                  </a:lnTo>
                  <a:lnTo>
                    <a:pt x="268" y="0"/>
                  </a:lnTo>
                  <a:lnTo>
                    <a:pt x="281" y="0"/>
                  </a:lnTo>
                  <a:lnTo>
                    <a:pt x="297" y="0"/>
                  </a:lnTo>
                  <a:lnTo>
                    <a:pt x="314" y="0"/>
                  </a:lnTo>
                  <a:lnTo>
                    <a:pt x="329" y="0"/>
                  </a:lnTo>
                  <a:lnTo>
                    <a:pt x="346" y="0"/>
                  </a:lnTo>
                  <a:lnTo>
                    <a:pt x="361" y="0"/>
                  </a:lnTo>
                  <a:lnTo>
                    <a:pt x="377" y="0"/>
                  </a:lnTo>
                  <a:lnTo>
                    <a:pt x="396" y="0"/>
                  </a:lnTo>
                  <a:lnTo>
                    <a:pt x="411" y="0"/>
                  </a:lnTo>
                  <a:lnTo>
                    <a:pt x="430" y="0"/>
                  </a:lnTo>
                  <a:lnTo>
                    <a:pt x="445" y="0"/>
                  </a:lnTo>
                  <a:lnTo>
                    <a:pt x="464" y="0"/>
                  </a:lnTo>
                  <a:lnTo>
                    <a:pt x="481" y="0"/>
                  </a:lnTo>
                  <a:lnTo>
                    <a:pt x="498" y="0"/>
                  </a:lnTo>
                  <a:lnTo>
                    <a:pt x="515" y="0"/>
                  </a:lnTo>
                  <a:lnTo>
                    <a:pt x="532" y="0"/>
                  </a:lnTo>
                  <a:lnTo>
                    <a:pt x="553" y="0"/>
                  </a:lnTo>
                  <a:lnTo>
                    <a:pt x="569" y="0"/>
                  </a:lnTo>
                  <a:lnTo>
                    <a:pt x="588" y="0"/>
                  </a:lnTo>
                  <a:lnTo>
                    <a:pt x="605" y="0"/>
                  </a:lnTo>
                  <a:lnTo>
                    <a:pt x="622" y="0"/>
                  </a:lnTo>
                  <a:lnTo>
                    <a:pt x="641" y="0"/>
                  </a:lnTo>
                  <a:lnTo>
                    <a:pt x="660" y="0"/>
                  </a:lnTo>
                  <a:lnTo>
                    <a:pt x="677" y="0"/>
                  </a:lnTo>
                  <a:lnTo>
                    <a:pt x="696" y="0"/>
                  </a:lnTo>
                  <a:lnTo>
                    <a:pt x="713" y="0"/>
                  </a:lnTo>
                  <a:lnTo>
                    <a:pt x="730" y="0"/>
                  </a:lnTo>
                  <a:lnTo>
                    <a:pt x="749" y="0"/>
                  </a:lnTo>
                  <a:lnTo>
                    <a:pt x="766" y="0"/>
                  </a:lnTo>
                  <a:lnTo>
                    <a:pt x="783" y="0"/>
                  </a:lnTo>
                  <a:lnTo>
                    <a:pt x="800" y="0"/>
                  </a:lnTo>
                  <a:lnTo>
                    <a:pt x="818" y="0"/>
                  </a:lnTo>
                  <a:lnTo>
                    <a:pt x="835" y="0"/>
                  </a:lnTo>
                  <a:lnTo>
                    <a:pt x="835" y="4"/>
                  </a:lnTo>
                  <a:lnTo>
                    <a:pt x="835" y="10"/>
                  </a:lnTo>
                  <a:lnTo>
                    <a:pt x="835" y="13"/>
                  </a:lnTo>
                  <a:lnTo>
                    <a:pt x="835" y="21"/>
                  </a:lnTo>
                  <a:lnTo>
                    <a:pt x="835" y="25"/>
                  </a:lnTo>
                  <a:lnTo>
                    <a:pt x="835" y="29"/>
                  </a:lnTo>
                  <a:lnTo>
                    <a:pt x="835" y="34"/>
                  </a:lnTo>
                  <a:lnTo>
                    <a:pt x="835" y="38"/>
                  </a:lnTo>
                  <a:lnTo>
                    <a:pt x="835" y="44"/>
                  </a:lnTo>
                  <a:lnTo>
                    <a:pt x="835" y="50"/>
                  </a:lnTo>
                  <a:lnTo>
                    <a:pt x="835" y="53"/>
                  </a:lnTo>
                  <a:lnTo>
                    <a:pt x="835" y="59"/>
                  </a:lnTo>
                  <a:lnTo>
                    <a:pt x="835" y="65"/>
                  </a:lnTo>
                  <a:lnTo>
                    <a:pt x="835" y="71"/>
                  </a:lnTo>
                  <a:lnTo>
                    <a:pt x="835" y="74"/>
                  </a:lnTo>
                  <a:lnTo>
                    <a:pt x="835" y="80"/>
                  </a:lnTo>
                  <a:lnTo>
                    <a:pt x="835" y="84"/>
                  </a:lnTo>
                  <a:lnTo>
                    <a:pt x="835" y="90"/>
                  </a:lnTo>
                  <a:lnTo>
                    <a:pt x="835" y="93"/>
                  </a:lnTo>
                  <a:lnTo>
                    <a:pt x="835" y="99"/>
                  </a:lnTo>
                  <a:lnTo>
                    <a:pt x="835" y="105"/>
                  </a:lnTo>
                  <a:lnTo>
                    <a:pt x="835" y="109"/>
                  </a:lnTo>
                  <a:lnTo>
                    <a:pt x="835" y="114"/>
                  </a:lnTo>
                  <a:lnTo>
                    <a:pt x="835" y="120"/>
                  </a:lnTo>
                  <a:lnTo>
                    <a:pt x="835" y="124"/>
                  </a:lnTo>
                  <a:lnTo>
                    <a:pt x="835" y="128"/>
                  </a:lnTo>
                  <a:lnTo>
                    <a:pt x="835" y="133"/>
                  </a:lnTo>
                  <a:lnTo>
                    <a:pt x="835" y="139"/>
                  </a:lnTo>
                  <a:lnTo>
                    <a:pt x="835" y="143"/>
                  </a:lnTo>
                  <a:lnTo>
                    <a:pt x="835" y="150"/>
                  </a:lnTo>
                  <a:lnTo>
                    <a:pt x="835" y="154"/>
                  </a:lnTo>
                  <a:lnTo>
                    <a:pt x="835" y="160"/>
                  </a:lnTo>
                  <a:lnTo>
                    <a:pt x="818" y="160"/>
                  </a:lnTo>
                  <a:lnTo>
                    <a:pt x="800" y="160"/>
                  </a:lnTo>
                  <a:lnTo>
                    <a:pt x="783" y="160"/>
                  </a:lnTo>
                  <a:lnTo>
                    <a:pt x="766" y="160"/>
                  </a:lnTo>
                  <a:lnTo>
                    <a:pt x="749" y="160"/>
                  </a:lnTo>
                  <a:lnTo>
                    <a:pt x="730" y="160"/>
                  </a:lnTo>
                  <a:lnTo>
                    <a:pt x="713" y="160"/>
                  </a:lnTo>
                  <a:lnTo>
                    <a:pt x="696" y="160"/>
                  </a:lnTo>
                  <a:lnTo>
                    <a:pt x="677" y="160"/>
                  </a:lnTo>
                  <a:lnTo>
                    <a:pt x="660" y="160"/>
                  </a:lnTo>
                  <a:lnTo>
                    <a:pt x="641" y="160"/>
                  </a:lnTo>
                  <a:lnTo>
                    <a:pt x="622" y="160"/>
                  </a:lnTo>
                  <a:lnTo>
                    <a:pt x="605" y="160"/>
                  </a:lnTo>
                  <a:lnTo>
                    <a:pt x="588" y="160"/>
                  </a:lnTo>
                  <a:lnTo>
                    <a:pt x="569" y="160"/>
                  </a:lnTo>
                  <a:lnTo>
                    <a:pt x="553" y="160"/>
                  </a:lnTo>
                  <a:lnTo>
                    <a:pt x="532" y="160"/>
                  </a:lnTo>
                  <a:lnTo>
                    <a:pt x="515" y="160"/>
                  </a:lnTo>
                  <a:lnTo>
                    <a:pt x="498" y="160"/>
                  </a:lnTo>
                  <a:lnTo>
                    <a:pt x="481" y="160"/>
                  </a:lnTo>
                  <a:lnTo>
                    <a:pt x="464" y="160"/>
                  </a:lnTo>
                  <a:lnTo>
                    <a:pt x="445" y="160"/>
                  </a:lnTo>
                  <a:lnTo>
                    <a:pt x="430" y="160"/>
                  </a:lnTo>
                  <a:lnTo>
                    <a:pt x="411" y="160"/>
                  </a:lnTo>
                  <a:lnTo>
                    <a:pt x="396" y="160"/>
                  </a:lnTo>
                  <a:lnTo>
                    <a:pt x="377" y="160"/>
                  </a:lnTo>
                  <a:lnTo>
                    <a:pt x="361" y="160"/>
                  </a:lnTo>
                  <a:lnTo>
                    <a:pt x="346" y="160"/>
                  </a:lnTo>
                  <a:lnTo>
                    <a:pt x="329" y="160"/>
                  </a:lnTo>
                  <a:lnTo>
                    <a:pt x="314" y="160"/>
                  </a:lnTo>
                  <a:lnTo>
                    <a:pt x="297" y="160"/>
                  </a:lnTo>
                  <a:lnTo>
                    <a:pt x="281" y="160"/>
                  </a:lnTo>
                  <a:lnTo>
                    <a:pt x="268" y="160"/>
                  </a:lnTo>
                  <a:lnTo>
                    <a:pt x="253" y="160"/>
                  </a:lnTo>
                  <a:lnTo>
                    <a:pt x="238" y="160"/>
                  </a:lnTo>
                  <a:lnTo>
                    <a:pt x="223" y="160"/>
                  </a:lnTo>
                  <a:lnTo>
                    <a:pt x="207" y="160"/>
                  </a:lnTo>
                  <a:lnTo>
                    <a:pt x="196" y="160"/>
                  </a:lnTo>
                  <a:lnTo>
                    <a:pt x="183" y="160"/>
                  </a:lnTo>
                  <a:lnTo>
                    <a:pt x="167" y="160"/>
                  </a:lnTo>
                  <a:lnTo>
                    <a:pt x="156" y="160"/>
                  </a:lnTo>
                  <a:lnTo>
                    <a:pt x="145" y="160"/>
                  </a:lnTo>
                  <a:lnTo>
                    <a:pt x="131" y="160"/>
                  </a:lnTo>
                  <a:lnTo>
                    <a:pt x="120" y="160"/>
                  </a:lnTo>
                  <a:lnTo>
                    <a:pt x="110" y="160"/>
                  </a:lnTo>
                  <a:lnTo>
                    <a:pt x="99" y="160"/>
                  </a:lnTo>
                  <a:lnTo>
                    <a:pt x="88" y="160"/>
                  </a:lnTo>
                  <a:lnTo>
                    <a:pt x="80" y="160"/>
                  </a:lnTo>
                  <a:lnTo>
                    <a:pt x="70" y="160"/>
                  </a:lnTo>
                  <a:lnTo>
                    <a:pt x="61" y="160"/>
                  </a:lnTo>
                  <a:lnTo>
                    <a:pt x="51" y="160"/>
                  </a:lnTo>
                  <a:lnTo>
                    <a:pt x="46" y="160"/>
                  </a:lnTo>
                  <a:lnTo>
                    <a:pt x="38" y="160"/>
                  </a:lnTo>
                  <a:lnTo>
                    <a:pt x="32" y="160"/>
                  </a:lnTo>
                  <a:lnTo>
                    <a:pt x="27" y="160"/>
                  </a:lnTo>
                  <a:lnTo>
                    <a:pt x="21" y="160"/>
                  </a:lnTo>
                  <a:lnTo>
                    <a:pt x="15" y="160"/>
                  </a:lnTo>
                  <a:lnTo>
                    <a:pt x="12" y="160"/>
                  </a:lnTo>
                  <a:lnTo>
                    <a:pt x="8" y="160"/>
                  </a:lnTo>
                  <a:lnTo>
                    <a:pt x="6" y="160"/>
                  </a:lnTo>
                  <a:lnTo>
                    <a:pt x="0" y="160"/>
                  </a:lnTo>
                  <a:lnTo>
                    <a:pt x="0" y="160"/>
                  </a:lnTo>
                  <a:lnTo>
                    <a:pt x="0" y="160"/>
                  </a:lnTo>
                  <a:close/>
                </a:path>
              </a:pathLst>
            </a:custGeom>
            <a:grpFill/>
            <a:ln w="9525">
              <a:noFill/>
              <a:round/>
              <a:headEnd/>
              <a:tailEnd/>
            </a:ln>
          </p:spPr>
          <p:txBody>
            <a:bodyPr/>
            <a:lstStyle/>
            <a:p>
              <a:endParaRPr lang="en-US" sz="1200" dirty="0">
                <a:latin typeface="+mn-lt"/>
              </a:endParaRPr>
            </a:p>
          </p:txBody>
        </p:sp>
      </p:grpSp>
      <p:sp>
        <p:nvSpPr>
          <p:cNvPr id="93" name="Freeform 39"/>
          <p:cNvSpPr>
            <a:spLocks noEditPoints="1"/>
          </p:cNvSpPr>
          <p:nvPr/>
        </p:nvSpPr>
        <p:spPr bwMode="auto">
          <a:xfrm>
            <a:off x="6419803" y="3946586"/>
            <a:ext cx="234997" cy="236911"/>
          </a:xfrm>
          <a:custGeom>
            <a:avLst/>
            <a:gdLst>
              <a:gd name="T0" fmla="*/ 331 w 413"/>
              <a:gd name="T1" fmla="*/ 155 h 416"/>
              <a:gd name="T2" fmla="*/ 329 w 413"/>
              <a:gd name="T3" fmla="*/ 152 h 416"/>
              <a:gd name="T4" fmla="*/ 371 w 413"/>
              <a:gd name="T5" fmla="*/ 110 h 416"/>
              <a:gd name="T6" fmla="*/ 391 w 413"/>
              <a:gd name="T7" fmla="*/ 45 h 416"/>
              <a:gd name="T8" fmla="*/ 379 w 413"/>
              <a:gd name="T9" fmla="*/ 34 h 416"/>
              <a:gd name="T10" fmla="*/ 379 w 413"/>
              <a:gd name="T11" fmla="*/ 34 h 416"/>
              <a:gd name="T12" fmla="*/ 368 w 413"/>
              <a:gd name="T13" fmla="*/ 23 h 416"/>
              <a:gd name="T14" fmla="*/ 303 w 413"/>
              <a:gd name="T15" fmla="*/ 42 h 416"/>
              <a:gd name="T16" fmla="*/ 261 w 413"/>
              <a:gd name="T17" fmla="*/ 85 h 416"/>
              <a:gd name="T18" fmla="*/ 233 w 413"/>
              <a:gd name="T19" fmla="*/ 85 h 416"/>
              <a:gd name="T20" fmla="*/ 208 w 413"/>
              <a:gd name="T21" fmla="*/ 110 h 416"/>
              <a:gd name="T22" fmla="*/ 208 w 413"/>
              <a:gd name="T23" fmla="*/ 138 h 416"/>
              <a:gd name="T24" fmla="*/ 213 w 413"/>
              <a:gd name="T25" fmla="*/ 144 h 416"/>
              <a:gd name="T26" fmla="*/ 42 w 413"/>
              <a:gd name="T27" fmla="*/ 315 h 416"/>
              <a:gd name="T28" fmla="*/ 41 w 413"/>
              <a:gd name="T29" fmla="*/ 319 h 416"/>
              <a:gd name="T30" fmla="*/ 7 w 413"/>
              <a:gd name="T31" fmla="*/ 384 h 416"/>
              <a:gd name="T32" fmla="*/ 0 w 413"/>
              <a:gd name="T33" fmla="*/ 392 h 416"/>
              <a:gd name="T34" fmla="*/ 8 w 413"/>
              <a:gd name="T35" fmla="*/ 400 h 416"/>
              <a:gd name="T36" fmla="*/ 16 w 413"/>
              <a:gd name="T37" fmla="*/ 408 h 416"/>
              <a:gd name="T38" fmla="*/ 24 w 413"/>
              <a:gd name="T39" fmla="*/ 416 h 416"/>
              <a:gd name="T40" fmla="*/ 32 w 413"/>
              <a:gd name="T41" fmla="*/ 409 h 416"/>
              <a:gd name="T42" fmla="*/ 97 w 413"/>
              <a:gd name="T43" fmla="*/ 375 h 416"/>
              <a:gd name="T44" fmla="*/ 101 w 413"/>
              <a:gd name="T45" fmla="*/ 374 h 416"/>
              <a:gd name="T46" fmla="*/ 272 w 413"/>
              <a:gd name="T47" fmla="*/ 203 h 416"/>
              <a:gd name="T48" fmla="*/ 278 w 413"/>
              <a:gd name="T49" fmla="*/ 208 h 416"/>
              <a:gd name="T50" fmla="*/ 306 w 413"/>
              <a:gd name="T51" fmla="*/ 208 h 416"/>
              <a:gd name="T52" fmla="*/ 331 w 413"/>
              <a:gd name="T53" fmla="*/ 183 h 416"/>
              <a:gd name="T54" fmla="*/ 331 w 413"/>
              <a:gd name="T55" fmla="*/ 155 h 416"/>
              <a:gd name="T56" fmla="*/ 89 w 413"/>
              <a:gd name="T57" fmla="*/ 352 h 416"/>
              <a:gd name="T58" fmla="*/ 45 w 413"/>
              <a:gd name="T59" fmla="*/ 371 h 416"/>
              <a:gd name="T60" fmla="*/ 64 w 413"/>
              <a:gd name="T61" fmla="*/ 327 h 416"/>
              <a:gd name="T62" fmla="*/ 230 w 413"/>
              <a:gd name="T63" fmla="*/ 161 h 416"/>
              <a:gd name="T64" fmla="*/ 255 w 413"/>
              <a:gd name="T65" fmla="*/ 186 h 416"/>
              <a:gd name="T66" fmla="*/ 89 w 413"/>
              <a:gd name="T67" fmla="*/ 35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3" h="416">
                <a:moveTo>
                  <a:pt x="331" y="155"/>
                </a:moveTo>
                <a:cubicBezTo>
                  <a:pt x="329" y="152"/>
                  <a:pt x="329" y="152"/>
                  <a:pt x="329" y="152"/>
                </a:cubicBezTo>
                <a:cubicBezTo>
                  <a:pt x="371" y="110"/>
                  <a:pt x="371" y="110"/>
                  <a:pt x="371" y="110"/>
                </a:cubicBezTo>
                <a:cubicBezTo>
                  <a:pt x="371" y="110"/>
                  <a:pt x="413" y="68"/>
                  <a:pt x="391" y="45"/>
                </a:cubicBezTo>
                <a:cubicBezTo>
                  <a:pt x="379" y="34"/>
                  <a:pt x="379" y="34"/>
                  <a:pt x="379" y="34"/>
                </a:cubicBezTo>
                <a:cubicBezTo>
                  <a:pt x="379" y="34"/>
                  <a:pt x="379" y="34"/>
                  <a:pt x="379" y="34"/>
                </a:cubicBezTo>
                <a:cubicBezTo>
                  <a:pt x="368" y="23"/>
                  <a:pt x="368" y="23"/>
                  <a:pt x="368" y="23"/>
                </a:cubicBezTo>
                <a:cubicBezTo>
                  <a:pt x="346" y="0"/>
                  <a:pt x="303" y="42"/>
                  <a:pt x="303" y="42"/>
                </a:cubicBezTo>
                <a:cubicBezTo>
                  <a:pt x="261" y="85"/>
                  <a:pt x="261" y="85"/>
                  <a:pt x="261" y="85"/>
                </a:cubicBezTo>
                <a:cubicBezTo>
                  <a:pt x="253" y="77"/>
                  <a:pt x="241" y="77"/>
                  <a:pt x="233" y="85"/>
                </a:cubicBezTo>
                <a:cubicBezTo>
                  <a:pt x="208" y="110"/>
                  <a:pt x="208" y="110"/>
                  <a:pt x="208" y="110"/>
                </a:cubicBezTo>
                <a:cubicBezTo>
                  <a:pt x="200" y="118"/>
                  <a:pt x="200" y="130"/>
                  <a:pt x="208" y="138"/>
                </a:cubicBezTo>
                <a:cubicBezTo>
                  <a:pt x="213" y="144"/>
                  <a:pt x="213" y="144"/>
                  <a:pt x="213" y="144"/>
                </a:cubicBezTo>
                <a:cubicBezTo>
                  <a:pt x="42" y="315"/>
                  <a:pt x="42" y="315"/>
                  <a:pt x="42" y="315"/>
                </a:cubicBezTo>
                <a:cubicBezTo>
                  <a:pt x="41" y="319"/>
                  <a:pt x="41" y="319"/>
                  <a:pt x="41" y="319"/>
                </a:cubicBezTo>
                <a:cubicBezTo>
                  <a:pt x="36" y="349"/>
                  <a:pt x="7" y="383"/>
                  <a:pt x="7" y="384"/>
                </a:cubicBezTo>
                <a:cubicBezTo>
                  <a:pt x="0" y="392"/>
                  <a:pt x="0" y="392"/>
                  <a:pt x="0" y="392"/>
                </a:cubicBezTo>
                <a:cubicBezTo>
                  <a:pt x="8" y="400"/>
                  <a:pt x="8" y="400"/>
                  <a:pt x="8" y="400"/>
                </a:cubicBezTo>
                <a:cubicBezTo>
                  <a:pt x="16" y="408"/>
                  <a:pt x="16" y="408"/>
                  <a:pt x="16" y="408"/>
                </a:cubicBezTo>
                <a:cubicBezTo>
                  <a:pt x="24" y="416"/>
                  <a:pt x="24" y="416"/>
                  <a:pt x="24" y="416"/>
                </a:cubicBezTo>
                <a:cubicBezTo>
                  <a:pt x="32" y="409"/>
                  <a:pt x="32" y="409"/>
                  <a:pt x="32" y="409"/>
                </a:cubicBezTo>
                <a:cubicBezTo>
                  <a:pt x="33" y="409"/>
                  <a:pt x="67" y="380"/>
                  <a:pt x="97" y="375"/>
                </a:cubicBezTo>
                <a:cubicBezTo>
                  <a:pt x="101" y="374"/>
                  <a:pt x="101" y="374"/>
                  <a:pt x="101" y="374"/>
                </a:cubicBezTo>
                <a:cubicBezTo>
                  <a:pt x="272" y="203"/>
                  <a:pt x="272" y="203"/>
                  <a:pt x="272" y="203"/>
                </a:cubicBezTo>
                <a:cubicBezTo>
                  <a:pt x="278" y="208"/>
                  <a:pt x="278" y="208"/>
                  <a:pt x="278" y="208"/>
                </a:cubicBezTo>
                <a:cubicBezTo>
                  <a:pt x="286" y="216"/>
                  <a:pt x="298" y="216"/>
                  <a:pt x="306" y="208"/>
                </a:cubicBezTo>
                <a:cubicBezTo>
                  <a:pt x="331" y="183"/>
                  <a:pt x="331" y="183"/>
                  <a:pt x="331" y="183"/>
                </a:cubicBezTo>
                <a:cubicBezTo>
                  <a:pt x="339" y="175"/>
                  <a:pt x="339" y="163"/>
                  <a:pt x="331" y="155"/>
                </a:cubicBezTo>
                <a:close/>
                <a:moveTo>
                  <a:pt x="89" y="352"/>
                </a:moveTo>
                <a:cubicBezTo>
                  <a:pt x="74" y="356"/>
                  <a:pt x="58" y="363"/>
                  <a:pt x="45" y="371"/>
                </a:cubicBezTo>
                <a:cubicBezTo>
                  <a:pt x="53" y="358"/>
                  <a:pt x="61" y="342"/>
                  <a:pt x="64" y="327"/>
                </a:cubicBezTo>
                <a:cubicBezTo>
                  <a:pt x="230" y="161"/>
                  <a:pt x="230" y="161"/>
                  <a:pt x="230" y="161"/>
                </a:cubicBezTo>
                <a:cubicBezTo>
                  <a:pt x="255" y="186"/>
                  <a:pt x="255" y="186"/>
                  <a:pt x="255" y="186"/>
                </a:cubicBezTo>
                <a:lnTo>
                  <a:pt x="89" y="352"/>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94" name="Group 54"/>
          <p:cNvGrpSpPr>
            <a:grpSpLocks/>
          </p:cNvGrpSpPr>
          <p:nvPr/>
        </p:nvGrpSpPr>
        <p:grpSpPr bwMode="gray">
          <a:xfrm>
            <a:off x="5576072" y="3973147"/>
            <a:ext cx="203535" cy="183788"/>
            <a:chOff x="3953" y="2731"/>
            <a:chExt cx="755" cy="679"/>
          </a:xfrm>
          <a:solidFill>
            <a:srgbClr val="4D4D4D"/>
          </a:solidFill>
        </p:grpSpPr>
        <p:sp>
          <p:nvSpPr>
            <p:cNvPr id="95" name="Freeform 55"/>
            <p:cNvSpPr>
              <a:spLocks/>
            </p:cNvSpPr>
            <p:nvPr/>
          </p:nvSpPr>
          <p:spPr bwMode="gray">
            <a:xfrm>
              <a:off x="4371" y="2731"/>
              <a:ext cx="337" cy="176"/>
            </a:xfrm>
            <a:custGeom>
              <a:avLst/>
              <a:gdLst/>
              <a:ahLst/>
              <a:cxnLst>
                <a:cxn ang="0">
                  <a:pos x="0" y="259"/>
                </a:cxn>
                <a:cxn ang="0">
                  <a:pos x="0" y="234"/>
                </a:cxn>
                <a:cxn ang="0">
                  <a:pos x="0" y="211"/>
                </a:cxn>
                <a:cxn ang="0">
                  <a:pos x="0" y="188"/>
                </a:cxn>
                <a:cxn ang="0">
                  <a:pos x="0" y="166"/>
                </a:cxn>
                <a:cxn ang="0">
                  <a:pos x="0" y="147"/>
                </a:cxn>
                <a:cxn ang="0">
                  <a:pos x="0" y="124"/>
                </a:cxn>
                <a:cxn ang="0">
                  <a:pos x="0" y="101"/>
                </a:cxn>
                <a:cxn ang="0">
                  <a:pos x="0" y="80"/>
                </a:cxn>
                <a:cxn ang="0">
                  <a:pos x="0" y="63"/>
                </a:cxn>
                <a:cxn ang="0">
                  <a:pos x="0" y="42"/>
                </a:cxn>
                <a:cxn ang="0">
                  <a:pos x="0" y="12"/>
                </a:cxn>
                <a:cxn ang="0">
                  <a:pos x="20" y="2"/>
                </a:cxn>
                <a:cxn ang="0">
                  <a:pos x="49" y="2"/>
                </a:cxn>
                <a:cxn ang="0">
                  <a:pos x="79" y="0"/>
                </a:cxn>
                <a:cxn ang="0">
                  <a:pos x="123" y="0"/>
                </a:cxn>
                <a:cxn ang="0">
                  <a:pos x="178" y="4"/>
                </a:cxn>
                <a:cxn ang="0">
                  <a:pos x="230" y="12"/>
                </a:cxn>
                <a:cxn ang="0">
                  <a:pos x="283" y="23"/>
                </a:cxn>
                <a:cxn ang="0">
                  <a:pos x="334" y="38"/>
                </a:cxn>
                <a:cxn ang="0">
                  <a:pos x="382" y="59"/>
                </a:cxn>
                <a:cxn ang="0">
                  <a:pos x="431" y="80"/>
                </a:cxn>
                <a:cxn ang="0">
                  <a:pos x="475" y="105"/>
                </a:cxn>
                <a:cxn ang="0">
                  <a:pos x="517" y="133"/>
                </a:cxn>
                <a:cxn ang="0">
                  <a:pos x="558" y="164"/>
                </a:cxn>
                <a:cxn ang="0">
                  <a:pos x="594" y="196"/>
                </a:cxn>
                <a:cxn ang="0">
                  <a:pos x="633" y="232"/>
                </a:cxn>
                <a:cxn ang="0">
                  <a:pos x="665" y="270"/>
                </a:cxn>
                <a:cxn ang="0">
                  <a:pos x="653" y="287"/>
                </a:cxn>
                <a:cxn ang="0">
                  <a:pos x="634" y="301"/>
                </a:cxn>
                <a:cxn ang="0">
                  <a:pos x="613" y="312"/>
                </a:cxn>
                <a:cxn ang="0">
                  <a:pos x="593" y="323"/>
                </a:cxn>
                <a:cxn ang="0">
                  <a:pos x="574" y="337"/>
                </a:cxn>
                <a:cxn ang="0">
                  <a:pos x="549" y="348"/>
                </a:cxn>
                <a:cxn ang="0">
                  <a:pos x="526" y="339"/>
                </a:cxn>
                <a:cxn ang="0">
                  <a:pos x="503" y="321"/>
                </a:cxn>
                <a:cxn ang="0">
                  <a:pos x="482" y="308"/>
                </a:cxn>
                <a:cxn ang="0">
                  <a:pos x="458" y="293"/>
                </a:cxn>
                <a:cxn ang="0">
                  <a:pos x="433" y="282"/>
                </a:cxn>
                <a:cxn ang="0">
                  <a:pos x="408" y="270"/>
                </a:cxn>
                <a:cxn ang="0">
                  <a:pos x="382" y="259"/>
                </a:cxn>
                <a:cxn ang="0">
                  <a:pos x="353" y="251"/>
                </a:cxn>
                <a:cxn ang="0">
                  <a:pos x="326" y="244"/>
                </a:cxn>
                <a:cxn ang="0">
                  <a:pos x="298" y="238"/>
                </a:cxn>
                <a:cxn ang="0">
                  <a:pos x="269" y="234"/>
                </a:cxn>
                <a:cxn ang="0">
                  <a:pos x="241" y="232"/>
                </a:cxn>
                <a:cxn ang="0">
                  <a:pos x="211" y="232"/>
                </a:cxn>
                <a:cxn ang="0">
                  <a:pos x="176" y="232"/>
                </a:cxn>
                <a:cxn ang="0">
                  <a:pos x="140" y="236"/>
                </a:cxn>
                <a:cxn ang="0">
                  <a:pos x="106" y="240"/>
                </a:cxn>
                <a:cxn ang="0">
                  <a:pos x="74" y="249"/>
                </a:cxn>
                <a:cxn ang="0">
                  <a:pos x="43" y="259"/>
                </a:cxn>
                <a:cxn ang="0">
                  <a:pos x="11" y="270"/>
                </a:cxn>
              </a:cxnLst>
              <a:rect l="0" t="0" r="r" b="b"/>
              <a:pathLst>
                <a:path w="672" h="354">
                  <a:moveTo>
                    <a:pt x="0" y="276"/>
                  </a:moveTo>
                  <a:lnTo>
                    <a:pt x="0" y="272"/>
                  </a:lnTo>
                  <a:lnTo>
                    <a:pt x="0" y="268"/>
                  </a:lnTo>
                  <a:lnTo>
                    <a:pt x="0" y="263"/>
                  </a:lnTo>
                  <a:lnTo>
                    <a:pt x="0" y="259"/>
                  </a:lnTo>
                  <a:lnTo>
                    <a:pt x="0" y="253"/>
                  </a:lnTo>
                  <a:lnTo>
                    <a:pt x="0" y="249"/>
                  </a:lnTo>
                  <a:lnTo>
                    <a:pt x="0" y="244"/>
                  </a:lnTo>
                  <a:lnTo>
                    <a:pt x="0" y="240"/>
                  </a:lnTo>
                  <a:lnTo>
                    <a:pt x="0" y="234"/>
                  </a:lnTo>
                  <a:lnTo>
                    <a:pt x="0" y="230"/>
                  </a:lnTo>
                  <a:lnTo>
                    <a:pt x="0" y="225"/>
                  </a:lnTo>
                  <a:lnTo>
                    <a:pt x="0" y="221"/>
                  </a:lnTo>
                  <a:lnTo>
                    <a:pt x="0" y="215"/>
                  </a:lnTo>
                  <a:lnTo>
                    <a:pt x="0" y="211"/>
                  </a:lnTo>
                  <a:lnTo>
                    <a:pt x="0" y="206"/>
                  </a:lnTo>
                  <a:lnTo>
                    <a:pt x="0" y="204"/>
                  </a:lnTo>
                  <a:lnTo>
                    <a:pt x="0" y="198"/>
                  </a:lnTo>
                  <a:lnTo>
                    <a:pt x="0" y="192"/>
                  </a:lnTo>
                  <a:lnTo>
                    <a:pt x="0" y="188"/>
                  </a:lnTo>
                  <a:lnTo>
                    <a:pt x="0" y="185"/>
                  </a:lnTo>
                  <a:lnTo>
                    <a:pt x="0" y="181"/>
                  </a:lnTo>
                  <a:lnTo>
                    <a:pt x="0" y="175"/>
                  </a:lnTo>
                  <a:lnTo>
                    <a:pt x="0" y="171"/>
                  </a:lnTo>
                  <a:lnTo>
                    <a:pt x="0" y="166"/>
                  </a:lnTo>
                  <a:lnTo>
                    <a:pt x="0" y="162"/>
                  </a:lnTo>
                  <a:lnTo>
                    <a:pt x="0" y="158"/>
                  </a:lnTo>
                  <a:lnTo>
                    <a:pt x="0" y="152"/>
                  </a:lnTo>
                  <a:lnTo>
                    <a:pt x="0" y="148"/>
                  </a:lnTo>
                  <a:lnTo>
                    <a:pt x="0" y="147"/>
                  </a:lnTo>
                  <a:lnTo>
                    <a:pt x="0" y="141"/>
                  </a:lnTo>
                  <a:lnTo>
                    <a:pt x="0" y="137"/>
                  </a:lnTo>
                  <a:lnTo>
                    <a:pt x="0" y="133"/>
                  </a:lnTo>
                  <a:lnTo>
                    <a:pt x="0" y="129"/>
                  </a:lnTo>
                  <a:lnTo>
                    <a:pt x="0" y="124"/>
                  </a:lnTo>
                  <a:lnTo>
                    <a:pt x="0" y="120"/>
                  </a:lnTo>
                  <a:lnTo>
                    <a:pt x="0" y="114"/>
                  </a:lnTo>
                  <a:lnTo>
                    <a:pt x="0" y="110"/>
                  </a:lnTo>
                  <a:lnTo>
                    <a:pt x="0" y="107"/>
                  </a:lnTo>
                  <a:lnTo>
                    <a:pt x="0" y="101"/>
                  </a:lnTo>
                  <a:lnTo>
                    <a:pt x="0" y="99"/>
                  </a:lnTo>
                  <a:lnTo>
                    <a:pt x="0" y="95"/>
                  </a:lnTo>
                  <a:lnTo>
                    <a:pt x="0" y="90"/>
                  </a:lnTo>
                  <a:lnTo>
                    <a:pt x="0" y="86"/>
                  </a:lnTo>
                  <a:lnTo>
                    <a:pt x="0" y="80"/>
                  </a:lnTo>
                  <a:lnTo>
                    <a:pt x="0" y="78"/>
                  </a:lnTo>
                  <a:lnTo>
                    <a:pt x="0" y="74"/>
                  </a:lnTo>
                  <a:lnTo>
                    <a:pt x="0" y="69"/>
                  </a:lnTo>
                  <a:lnTo>
                    <a:pt x="0" y="67"/>
                  </a:lnTo>
                  <a:lnTo>
                    <a:pt x="0" y="63"/>
                  </a:lnTo>
                  <a:lnTo>
                    <a:pt x="0" y="57"/>
                  </a:lnTo>
                  <a:lnTo>
                    <a:pt x="0" y="53"/>
                  </a:lnTo>
                  <a:lnTo>
                    <a:pt x="0" y="52"/>
                  </a:lnTo>
                  <a:lnTo>
                    <a:pt x="0" y="46"/>
                  </a:lnTo>
                  <a:lnTo>
                    <a:pt x="0" y="42"/>
                  </a:lnTo>
                  <a:lnTo>
                    <a:pt x="0" y="38"/>
                  </a:lnTo>
                  <a:lnTo>
                    <a:pt x="0" y="34"/>
                  </a:lnTo>
                  <a:lnTo>
                    <a:pt x="0" y="27"/>
                  </a:lnTo>
                  <a:lnTo>
                    <a:pt x="0" y="19"/>
                  </a:lnTo>
                  <a:lnTo>
                    <a:pt x="0" y="12"/>
                  </a:lnTo>
                  <a:lnTo>
                    <a:pt x="0" y="6"/>
                  </a:lnTo>
                  <a:lnTo>
                    <a:pt x="3" y="4"/>
                  </a:lnTo>
                  <a:lnTo>
                    <a:pt x="9" y="4"/>
                  </a:lnTo>
                  <a:lnTo>
                    <a:pt x="15" y="2"/>
                  </a:lnTo>
                  <a:lnTo>
                    <a:pt x="20" y="2"/>
                  </a:lnTo>
                  <a:lnTo>
                    <a:pt x="26" y="2"/>
                  </a:lnTo>
                  <a:lnTo>
                    <a:pt x="32" y="2"/>
                  </a:lnTo>
                  <a:lnTo>
                    <a:pt x="38" y="2"/>
                  </a:lnTo>
                  <a:lnTo>
                    <a:pt x="43" y="2"/>
                  </a:lnTo>
                  <a:lnTo>
                    <a:pt x="49" y="2"/>
                  </a:lnTo>
                  <a:lnTo>
                    <a:pt x="55" y="0"/>
                  </a:lnTo>
                  <a:lnTo>
                    <a:pt x="60" y="0"/>
                  </a:lnTo>
                  <a:lnTo>
                    <a:pt x="66" y="0"/>
                  </a:lnTo>
                  <a:lnTo>
                    <a:pt x="74" y="0"/>
                  </a:lnTo>
                  <a:lnTo>
                    <a:pt x="79" y="0"/>
                  </a:lnTo>
                  <a:lnTo>
                    <a:pt x="85" y="0"/>
                  </a:lnTo>
                  <a:lnTo>
                    <a:pt x="91" y="0"/>
                  </a:lnTo>
                  <a:lnTo>
                    <a:pt x="102" y="0"/>
                  </a:lnTo>
                  <a:lnTo>
                    <a:pt x="114" y="0"/>
                  </a:lnTo>
                  <a:lnTo>
                    <a:pt x="123" y="0"/>
                  </a:lnTo>
                  <a:lnTo>
                    <a:pt x="134" y="2"/>
                  </a:lnTo>
                  <a:lnTo>
                    <a:pt x="144" y="2"/>
                  </a:lnTo>
                  <a:lnTo>
                    <a:pt x="157" y="2"/>
                  </a:lnTo>
                  <a:lnTo>
                    <a:pt x="167" y="2"/>
                  </a:lnTo>
                  <a:lnTo>
                    <a:pt x="178" y="4"/>
                  </a:lnTo>
                  <a:lnTo>
                    <a:pt x="190" y="6"/>
                  </a:lnTo>
                  <a:lnTo>
                    <a:pt x="199" y="8"/>
                  </a:lnTo>
                  <a:lnTo>
                    <a:pt x="211" y="10"/>
                  </a:lnTo>
                  <a:lnTo>
                    <a:pt x="220" y="12"/>
                  </a:lnTo>
                  <a:lnTo>
                    <a:pt x="230" y="12"/>
                  </a:lnTo>
                  <a:lnTo>
                    <a:pt x="243" y="15"/>
                  </a:lnTo>
                  <a:lnTo>
                    <a:pt x="252" y="17"/>
                  </a:lnTo>
                  <a:lnTo>
                    <a:pt x="262" y="19"/>
                  </a:lnTo>
                  <a:lnTo>
                    <a:pt x="273" y="23"/>
                  </a:lnTo>
                  <a:lnTo>
                    <a:pt x="283" y="23"/>
                  </a:lnTo>
                  <a:lnTo>
                    <a:pt x="294" y="27"/>
                  </a:lnTo>
                  <a:lnTo>
                    <a:pt x="304" y="29"/>
                  </a:lnTo>
                  <a:lnTo>
                    <a:pt x="313" y="33"/>
                  </a:lnTo>
                  <a:lnTo>
                    <a:pt x="323" y="34"/>
                  </a:lnTo>
                  <a:lnTo>
                    <a:pt x="334" y="38"/>
                  </a:lnTo>
                  <a:lnTo>
                    <a:pt x="344" y="42"/>
                  </a:lnTo>
                  <a:lnTo>
                    <a:pt x="353" y="46"/>
                  </a:lnTo>
                  <a:lnTo>
                    <a:pt x="363" y="52"/>
                  </a:lnTo>
                  <a:lnTo>
                    <a:pt x="374" y="55"/>
                  </a:lnTo>
                  <a:lnTo>
                    <a:pt x="382" y="59"/>
                  </a:lnTo>
                  <a:lnTo>
                    <a:pt x="391" y="63"/>
                  </a:lnTo>
                  <a:lnTo>
                    <a:pt x="401" y="67"/>
                  </a:lnTo>
                  <a:lnTo>
                    <a:pt x="412" y="71"/>
                  </a:lnTo>
                  <a:lnTo>
                    <a:pt x="422" y="76"/>
                  </a:lnTo>
                  <a:lnTo>
                    <a:pt x="431" y="80"/>
                  </a:lnTo>
                  <a:lnTo>
                    <a:pt x="441" y="84"/>
                  </a:lnTo>
                  <a:lnTo>
                    <a:pt x="448" y="90"/>
                  </a:lnTo>
                  <a:lnTo>
                    <a:pt x="458" y="95"/>
                  </a:lnTo>
                  <a:lnTo>
                    <a:pt x="465" y="99"/>
                  </a:lnTo>
                  <a:lnTo>
                    <a:pt x="475" y="105"/>
                  </a:lnTo>
                  <a:lnTo>
                    <a:pt x="484" y="110"/>
                  </a:lnTo>
                  <a:lnTo>
                    <a:pt x="492" y="114"/>
                  </a:lnTo>
                  <a:lnTo>
                    <a:pt x="499" y="120"/>
                  </a:lnTo>
                  <a:lnTo>
                    <a:pt x="509" y="126"/>
                  </a:lnTo>
                  <a:lnTo>
                    <a:pt x="517" y="133"/>
                  </a:lnTo>
                  <a:lnTo>
                    <a:pt x="526" y="139"/>
                  </a:lnTo>
                  <a:lnTo>
                    <a:pt x="534" y="145"/>
                  </a:lnTo>
                  <a:lnTo>
                    <a:pt x="543" y="152"/>
                  </a:lnTo>
                  <a:lnTo>
                    <a:pt x="549" y="158"/>
                  </a:lnTo>
                  <a:lnTo>
                    <a:pt x="558" y="164"/>
                  </a:lnTo>
                  <a:lnTo>
                    <a:pt x="566" y="169"/>
                  </a:lnTo>
                  <a:lnTo>
                    <a:pt x="574" y="177"/>
                  </a:lnTo>
                  <a:lnTo>
                    <a:pt x="581" y="183"/>
                  </a:lnTo>
                  <a:lnTo>
                    <a:pt x="587" y="190"/>
                  </a:lnTo>
                  <a:lnTo>
                    <a:pt x="594" y="196"/>
                  </a:lnTo>
                  <a:lnTo>
                    <a:pt x="604" y="204"/>
                  </a:lnTo>
                  <a:lnTo>
                    <a:pt x="610" y="211"/>
                  </a:lnTo>
                  <a:lnTo>
                    <a:pt x="619" y="219"/>
                  </a:lnTo>
                  <a:lnTo>
                    <a:pt x="625" y="225"/>
                  </a:lnTo>
                  <a:lnTo>
                    <a:pt x="633" y="232"/>
                  </a:lnTo>
                  <a:lnTo>
                    <a:pt x="638" y="240"/>
                  </a:lnTo>
                  <a:lnTo>
                    <a:pt x="646" y="247"/>
                  </a:lnTo>
                  <a:lnTo>
                    <a:pt x="652" y="255"/>
                  </a:lnTo>
                  <a:lnTo>
                    <a:pt x="659" y="263"/>
                  </a:lnTo>
                  <a:lnTo>
                    <a:pt x="665" y="270"/>
                  </a:lnTo>
                  <a:lnTo>
                    <a:pt x="672" y="278"/>
                  </a:lnTo>
                  <a:lnTo>
                    <a:pt x="667" y="282"/>
                  </a:lnTo>
                  <a:lnTo>
                    <a:pt x="663" y="282"/>
                  </a:lnTo>
                  <a:lnTo>
                    <a:pt x="659" y="285"/>
                  </a:lnTo>
                  <a:lnTo>
                    <a:pt x="653" y="287"/>
                  </a:lnTo>
                  <a:lnTo>
                    <a:pt x="652" y="289"/>
                  </a:lnTo>
                  <a:lnTo>
                    <a:pt x="648" y="293"/>
                  </a:lnTo>
                  <a:lnTo>
                    <a:pt x="642" y="295"/>
                  </a:lnTo>
                  <a:lnTo>
                    <a:pt x="638" y="299"/>
                  </a:lnTo>
                  <a:lnTo>
                    <a:pt x="634" y="301"/>
                  </a:lnTo>
                  <a:lnTo>
                    <a:pt x="631" y="302"/>
                  </a:lnTo>
                  <a:lnTo>
                    <a:pt x="627" y="304"/>
                  </a:lnTo>
                  <a:lnTo>
                    <a:pt x="621" y="308"/>
                  </a:lnTo>
                  <a:lnTo>
                    <a:pt x="617" y="310"/>
                  </a:lnTo>
                  <a:lnTo>
                    <a:pt x="613" y="312"/>
                  </a:lnTo>
                  <a:lnTo>
                    <a:pt x="610" y="314"/>
                  </a:lnTo>
                  <a:lnTo>
                    <a:pt x="606" y="316"/>
                  </a:lnTo>
                  <a:lnTo>
                    <a:pt x="602" y="320"/>
                  </a:lnTo>
                  <a:lnTo>
                    <a:pt x="596" y="321"/>
                  </a:lnTo>
                  <a:lnTo>
                    <a:pt x="593" y="323"/>
                  </a:lnTo>
                  <a:lnTo>
                    <a:pt x="589" y="325"/>
                  </a:lnTo>
                  <a:lnTo>
                    <a:pt x="585" y="327"/>
                  </a:lnTo>
                  <a:lnTo>
                    <a:pt x="581" y="329"/>
                  </a:lnTo>
                  <a:lnTo>
                    <a:pt x="577" y="333"/>
                  </a:lnTo>
                  <a:lnTo>
                    <a:pt x="574" y="337"/>
                  </a:lnTo>
                  <a:lnTo>
                    <a:pt x="570" y="337"/>
                  </a:lnTo>
                  <a:lnTo>
                    <a:pt x="566" y="340"/>
                  </a:lnTo>
                  <a:lnTo>
                    <a:pt x="562" y="342"/>
                  </a:lnTo>
                  <a:lnTo>
                    <a:pt x="558" y="344"/>
                  </a:lnTo>
                  <a:lnTo>
                    <a:pt x="549" y="348"/>
                  </a:lnTo>
                  <a:lnTo>
                    <a:pt x="543" y="354"/>
                  </a:lnTo>
                  <a:lnTo>
                    <a:pt x="539" y="348"/>
                  </a:lnTo>
                  <a:lnTo>
                    <a:pt x="536" y="346"/>
                  </a:lnTo>
                  <a:lnTo>
                    <a:pt x="530" y="342"/>
                  </a:lnTo>
                  <a:lnTo>
                    <a:pt x="526" y="339"/>
                  </a:lnTo>
                  <a:lnTo>
                    <a:pt x="522" y="337"/>
                  </a:lnTo>
                  <a:lnTo>
                    <a:pt x="517" y="333"/>
                  </a:lnTo>
                  <a:lnTo>
                    <a:pt x="515" y="327"/>
                  </a:lnTo>
                  <a:lnTo>
                    <a:pt x="509" y="325"/>
                  </a:lnTo>
                  <a:lnTo>
                    <a:pt x="503" y="321"/>
                  </a:lnTo>
                  <a:lnTo>
                    <a:pt x="499" y="320"/>
                  </a:lnTo>
                  <a:lnTo>
                    <a:pt x="496" y="316"/>
                  </a:lnTo>
                  <a:lnTo>
                    <a:pt x="492" y="314"/>
                  </a:lnTo>
                  <a:lnTo>
                    <a:pt x="486" y="310"/>
                  </a:lnTo>
                  <a:lnTo>
                    <a:pt x="482" y="308"/>
                  </a:lnTo>
                  <a:lnTo>
                    <a:pt x="479" y="304"/>
                  </a:lnTo>
                  <a:lnTo>
                    <a:pt x="473" y="302"/>
                  </a:lnTo>
                  <a:lnTo>
                    <a:pt x="467" y="299"/>
                  </a:lnTo>
                  <a:lnTo>
                    <a:pt x="463" y="297"/>
                  </a:lnTo>
                  <a:lnTo>
                    <a:pt x="458" y="293"/>
                  </a:lnTo>
                  <a:lnTo>
                    <a:pt x="452" y="293"/>
                  </a:lnTo>
                  <a:lnTo>
                    <a:pt x="448" y="287"/>
                  </a:lnTo>
                  <a:lnTo>
                    <a:pt x="444" y="285"/>
                  </a:lnTo>
                  <a:lnTo>
                    <a:pt x="439" y="282"/>
                  </a:lnTo>
                  <a:lnTo>
                    <a:pt x="433" y="282"/>
                  </a:lnTo>
                  <a:lnTo>
                    <a:pt x="427" y="278"/>
                  </a:lnTo>
                  <a:lnTo>
                    <a:pt x="423" y="276"/>
                  </a:lnTo>
                  <a:lnTo>
                    <a:pt x="420" y="274"/>
                  </a:lnTo>
                  <a:lnTo>
                    <a:pt x="414" y="272"/>
                  </a:lnTo>
                  <a:lnTo>
                    <a:pt x="408" y="270"/>
                  </a:lnTo>
                  <a:lnTo>
                    <a:pt x="403" y="268"/>
                  </a:lnTo>
                  <a:lnTo>
                    <a:pt x="399" y="264"/>
                  </a:lnTo>
                  <a:lnTo>
                    <a:pt x="393" y="264"/>
                  </a:lnTo>
                  <a:lnTo>
                    <a:pt x="387" y="263"/>
                  </a:lnTo>
                  <a:lnTo>
                    <a:pt x="382" y="259"/>
                  </a:lnTo>
                  <a:lnTo>
                    <a:pt x="376" y="259"/>
                  </a:lnTo>
                  <a:lnTo>
                    <a:pt x="372" y="257"/>
                  </a:lnTo>
                  <a:lnTo>
                    <a:pt x="366" y="253"/>
                  </a:lnTo>
                  <a:lnTo>
                    <a:pt x="361" y="253"/>
                  </a:lnTo>
                  <a:lnTo>
                    <a:pt x="353" y="251"/>
                  </a:lnTo>
                  <a:lnTo>
                    <a:pt x="349" y="249"/>
                  </a:lnTo>
                  <a:lnTo>
                    <a:pt x="344" y="247"/>
                  </a:lnTo>
                  <a:lnTo>
                    <a:pt x="338" y="245"/>
                  </a:lnTo>
                  <a:lnTo>
                    <a:pt x="332" y="244"/>
                  </a:lnTo>
                  <a:lnTo>
                    <a:pt x="326" y="244"/>
                  </a:lnTo>
                  <a:lnTo>
                    <a:pt x="323" y="242"/>
                  </a:lnTo>
                  <a:lnTo>
                    <a:pt x="317" y="242"/>
                  </a:lnTo>
                  <a:lnTo>
                    <a:pt x="309" y="240"/>
                  </a:lnTo>
                  <a:lnTo>
                    <a:pt x="306" y="240"/>
                  </a:lnTo>
                  <a:lnTo>
                    <a:pt x="298" y="238"/>
                  </a:lnTo>
                  <a:lnTo>
                    <a:pt x="294" y="238"/>
                  </a:lnTo>
                  <a:lnTo>
                    <a:pt x="288" y="236"/>
                  </a:lnTo>
                  <a:lnTo>
                    <a:pt x="283" y="236"/>
                  </a:lnTo>
                  <a:lnTo>
                    <a:pt x="273" y="234"/>
                  </a:lnTo>
                  <a:lnTo>
                    <a:pt x="269" y="234"/>
                  </a:lnTo>
                  <a:lnTo>
                    <a:pt x="264" y="232"/>
                  </a:lnTo>
                  <a:lnTo>
                    <a:pt x="258" y="232"/>
                  </a:lnTo>
                  <a:lnTo>
                    <a:pt x="252" y="232"/>
                  </a:lnTo>
                  <a:lnTo>
                    <a:pt x="247" y="232"/>
                  </a:lnTo>
                  <a:lnTo>
                    <a:pt x="241" y="232"/>
                  </a:lnTo>
                  <a:lnTo>
                    <a:pt x="235" y="232"/>
                  </a:lnTo>
                  <a:lnTo>
                    <a:pt x="230" y="232"/>
                  </a:lnTo>
                  <a:lnTo>
                    <a:pt x="224" y="232"/>
                  </a:lnTo>
                  <a:lnTo>
                    <a:pt x="216" y="232"/>
                  </a:lnTo>
                  <a:lnTo>
                    <a:pt x="211" y="232"/>
                  </a:lnTo>
                  <a:lnTo>
                    <a:pt x="205" y="232"/>
                  </a:lnTo>
                  <a:lnTo>
                    <a:pt x="197" y="232"/>
                  </a:lnTo>
                  <a:lnTo>
                    <a:pt x="190" y="232"/>
                  </a:lnTo>
                  <a:lnTo>
                    <a:pt x="184" y="232"/>
                  </a:lnTo>
                  <a:lnTo>
                    <a:pt x="176" y="232"/>
                  </a:lnTo>
                  <a:lnTo>
                    <a:pt x="169" y="232"/>
                  </a:lnTo>
                  <a:lnTo>
                    <a:pt x="161" y="232"/>
                  </a:lnTo>
                  <a:lnTo>
                    <a:pt x="155" y="234"/>
                  </a:lnTo>
                  <a:lnTo>
                    <a:pt x="148" y="234"/>
                  </a:lnTo>
                  <a:lnTo>
                    <a:pt x="140" y="236"/>
                  </a:lnTo>
                  <a:lnTo>
                    <a:pt x="134" y="236"/>
                  </a:lnTo>
                  <a:lnTo>
                    <a:pt x="127" y="238"/>
                  </a:lnTo>
                  <a:lnTo>
                    <a:pt x="121" y="238"/>
                  </a:lnTo>
                  <a:lnTo>
                    <a:pt x="115" y="240"/>
                  </a:lnTo>
                  <a:lnTo>
                    <a:pt x="106" y="240"/>
                  </a:lnTo>
                  <a:lnTo>
                    <a:pt x="100" y="244"/>
                  </a:lnTo>
                  <a:lnTo>
                    <a:pt x="93" y="244"/>
                  </a:lnTo>
                  <a:lnTo>
                    <a:pt x="87" y="244"/>
                  </a:lnTo>
                  <a:lnTo>
                    <a:pt x="81" y="245"/>
                  </a:lnTo>
                  <a:lnTo>
                    <a:pt x="74" y="249"/>
                  </a:lnTo>
                  <a:lnTo>
                    <a:pt x="66" y="251"/>
                  </a:lnTo>
                  <a:lnTo>
                    <a:pt x="60" y="253"/>
                  </a:lnTo>
                  <a:lnTo>
                    <a:pt x="55" y="255"/>
                  </a:lnTo>
                  <a:lnTo>
                    <a:pt x="49" y="257"/>
                  </a:lnTo>
                  <a:lnTo>
                    <a:pt x="43" y="259"/>
                  </a:lnTo>
                  <a:lnTo>
                    <a:pt x="38" y="261"/>
                  </a:lnTo>
                  <a:lnTo>
                    <a:pt x="28" y="264"/>
                  </a:lnTo>
                  <a:lnTo>
                    <a:pt x="22" y="266"/>
                  </a:lnTo>
                  <a:lnTo>
                    <a:pt x="17" y="268"/>
                  </a:lnTo>
                  <a:lnTo>
                    <a:pt x="11" y="270"/>
                  </a:lnTo>
                  <a:lnTo>
                    <a:pt x="3" y="274"/>
                  </a:lnTo>
                  <a:lnTo>
                    <a:pt x="0" y="276"/>
                  </a:lnTo>
                  <a:lnTo>
                    <a:pt x="0" y="276"/>
                  </a:lnTo>
                  <a:close/>
                </a:path>
              </a:pathLst>
            </a:custGeom>
            <a:grpFill/>
            <a:ln w="9525">
              <a:noFill/>
              <a:round/>
              <a:headEnd/>
              <a:tailEnd/>
            </a:ln>
          </p:spPr>
          <p:txBody>
            <a:bodyPr/>
            <a:lstStyle/>
            <a:p>
              <a:endParaRPr lang="en-US" sz="1200" dirty="0">
                <a:latin typeface="+mn-lt"/>
              </a:endParaRPr>
            </a:p>
          </p:txBody>
        </p:sp>
        <p:sp>
          <p:nvSpPr>
            <p:cNvPr id="96" name="Freeform 56"/>
            <p:cNvSpPr>
              <a:spLocks/>
            </p:cNvSpPr>
            <p:nvPr/>
          </p:nvSpPr>
          <p:spPr bwMode="gray">
            <a:xfrm>
              <a:off x="4371" y="3264"/>
              <a:ext cx="305" cy="146"/>
            </a:xfrm>
            <a:custGeom>
              <a:avLst/>
              <a:gdLst/>
              <a:ahLst/>
              <a:cxnLst>
                <a:cxn ang="0">
                  <a:pos x="74" y="292"/>
                </a:cxn>
                <a:cxn ang="0">
                  <a:pos x="49" y="292"/>
                </a:cxn>
                <a:cxn ang="0">
                  <a:pos x="26" y="289"/>
                </a:cxn>
                <a:cxn ang="0">
                  <a:pos x="3" y="287"/>
                </a:cxn>
                <a:cxn ang="0">
                  <a:pos x="0" y="266"/>
                </a:cxn>
                <a:cxn ang="0">
                  <a:pos x="0" y="239"/>
                </a:cxn>
                <a:cxn ang="0">
                  <a:pos x="0" y="211"/>
                </a:cxn>
                <a:cxn ang="0">
                  <a:pos x="0" y="180"/>
                </a:cxn>
                <a:cxn ang="0">
                  <a:pos x="0" y="163"/>
                </a:cxn>
                <a:cxn ang="0">
                  <a:pos x="0" y="140"/>
                </a:cxn>
                <a:cxn ang="0">
                  <a:pos x="0" y="125"/>
                </a:cxn>
                <a:cxn ang="0">
                  <a:pos x="0" y="108"/>
                </a:cxn>
                <a:cxn ang="0">
                  <a:pos x="0" y="93"/>
                </a:cxn>
                <a:cxn ang="0">
                  <a:pos x="0" y="78"/>
                </a:cxn>
                <a:cxn ang="0">
                  <a:pos x="0" y="60"/>
                </a:cxn>
                <a:cxn ang="0">
                  <a:pos x="3" y="51"/>
                </a:cxn>
                <a:cxn ang="0">
                  <a:pos x="28" y="60"/>
                </a:cxn>
                <a:cxn ang="0">
                  <a:pos x="55" y="68"/>
                </a:cxn>
                <a:cxn ang="0">
                  <a:pos x="81" y="78"/>
                </a:cxn>
                <a:cxn ang="0">
                  <a:pos x="106" y="83"/>
                </a:cxn>
                <a:cxn ang="0">
                  <a:pos x="134" y="89"/>
                </a:cxn>
                <a:cxn ang="0">
                  <a:pos x="161" y="91"/>
                </a:cxn>
                <a:cxn ang="0">
                  <a:pos x="190" y="95"/>
                </a:cxn>
                <a:cxn ang="0">
                  <a:pos x="216" y="95"/>
                </a:cxn>
                <a:cxn ang="0">
                  <a:pos x="237" y="95"/>
                </a:cxn>
                <a:cxn ang="0">
                  <a:pos x="256" y="93"/>
                </a:cxn>
                <a:cxn ang="0">
                  <a:pos x="277" y="89"/>
                </a:cxn>
                <a:cxn ang="0">
                  <a:pos x="298" y="87"/>
                </a:cxn>
                <a:cxn ang="0">
                  <a:pos x="317" y="83"/>
                </a:cxn>
                <a:cxn ang="0">
                  <a:pos x="336" y="78"/>
                </a:cxn>
                <a:cxn ang="0">
                  <a:pos x="357" y="74"/>
                </a:cxn>
                <a:cxn ang="0">
                  <a:pos x="376" y="68"/>
                </a:cxn>
                <a:cxn ang="0">
                  <a:pos x="393" y="60"/>
                </a:cxn>
                <a:cxn ang="0">
                  <a:pos x="412" y="53"/>
                </a:cxn>
                <a:cxn ang="0">
                  <a:pos x="429" y="45"/>
                </a:cxn>
                <a:cxn ang="0">
                  <a:pos x="446" y="38"/>
                </a:cxn>
                <a:cxn ang="0">
                  <a:pos x="463" y="26"/>
                </a:cxn>
                <a:cxn ang="0">
                  <a:pos x="480" y="17"/>
                </a:cxn>
                <a:cxn ang="0">
                  <a:pos x="498" y="7"/>
                </a:cxn>
                <a:cxn ang="0">
                  <a:pos x="515" y="5"/>
                </a:cxn>
                <a:cxn ang="0">
                  <a:pos x="537" y="22"/>
                </a:cxn>
                <a:cxn ang="0">
                  <a:pos x="564" y="45"/>
                </a:cxn>
                <a:cxn ang="0">
                  <a:pos x="589" y="66"/>
                </a:cxn>
                <a:cxn ang="0">
                  <a:pos x="604" y="89"/>
                </a:cxn>
                <a:cxn ang="0">
                  <a:pos x="577" y="112"/>
                </a:cxn>
                <a:cxn ang="0">
                  <a:pos x="549" y="135"/>
                </a:cxn>
                <a:cxn ang="0">
                  <a:pos x="522" y="154"/>
                </a:cxn>
                <a:cxn ang="0">
                  <a:pos x="494" y="175"/>
                </a:cxn>
                <a:cxn ang="0">
                  <a:pos x="463" y="192"/>
                </a:cxn>
                <a:cxn ang="0">
                  <a:pos x="431" y="209"/>
                </a:cxn>
                <a:cxn ang="0">
                  <a:pos x="401" y="226"/>
                </a:cxn>
                <a:cxn ang="0">
                  <a:pos x="368" y="239"/>
                </a:cxn>
                <a:cxn ang="0">
                  <a:pos x="334" y="251"/>
                </a:cxn>
                <a:cxn ang="0">
                  <a:pos x="300" y="262"/>
                </a:cxn>
                <a:cxn ang="0">
                  <a:pos x="264" y="270"/>
                </a:cxn>
                <a:cxn ang="0">
                  <a:pos x="230" y="279"/>
                </a:cxn>
                <a:cxn ang="0">
                  <a:pos x="192" y="285"/>
                </a:cxn>
                <a:cxn ang="0">
                  <a:pos x="157" y="289"/>
                </a:cxn>
                <a:cxn ang="0">
                  <a:pos x="119" y="292"/>
                </a:cxn>
                <a:cxn ang="0">
                  <a:pos x="91" y="292"/>
                </a:cxn>
              </a:cxnLst>
              <a:rect l="0" t="0" r="r" b="b"/>
              <a:pathLst>
                <a:path w="610" h="292">
                  <a:moveTo>
                    <a:pt x="91" y="292"/>
                  </a:moveTo>
                  <a:lnTo>
                    <a:pt x="85" y="292"/>
                  </a:lnTo>
                  <a:lnTo>
                    <a:pt x="79" y="292"/>
                  </a:lnTo>
                  <a:lnTo>
                    <a:pt x="74" y="292"/>
                  </a:lnTo>
                  <a:lnTo>
                    <a:pt x="66" y="292"/>
                  </a:lnTo>
                  <a:lnTo>
                    <a:pt x="60" y="292"/>
                  </a:lnTo>
                  <a:lnTo>
                    <a:pt x="55" y="292"/>
                  </a:lnTo>
                  <a:lnTo>
                    <a:pt x="49" y="292"/>
                  </a:lnTo>
                  <a:lnTo>
                    <a:pt x="43" y="292"/>
                  </a:lnTo>
                  <a:lnTo>
                    <a:pt x="38" y="290"/>
                  </a:lnTo>
                  <a:lnTo>
                    <a:pt x="32" y="290"/>
                  </a:lnTo>
                  <a:lnTo>
                    <a:pt x="26" y="289"/>
                  </a:lnTo>
                  <a:lnTo>
                    <a:pt x="20" y="289"/>
                  </a:lnTo>
                  <a:lnTo>
                    <a:pt x="15" y="289"/>
                  </a:lnTo>
                  <a:lnTo>
                    <a:pt x="9" y="289"/>
                  </a:lnTo>
                  <a:lnTo>
                    <a:pt x="3" y="287"/>
                  </a:lnTo>
                  <a:lnTo>
                    <a:pt x="0" y="287"/>
                  </a:lnTo>
                  <a:lnTo>
                    <a:pt x="0" y="281"/>
                  </a:lnTo>
                  <a:lnTo>
                    <a:pt x="0" y="273"/>
                  </a:lnTo>
                  <a:lnTo>
                    <a:pt x="0" y="266"/>
                  </a:lnTo>
                  <a:lnTo>
                    <a:pt x="0" y="260"/>
                  </a:lnTo>
                  <a:lnTo>
                    <a:pt x="0" y="252"/>
                  </a:lnTo>
                  <a:lnTo>
                    <a:pt x="0" y="247"/>
                  </a:lnTo>
                  <a:lnTo>
                    <a:pt x="0" y="239"/>
                  </a:lnTo>
                  <a:lnTo>
                    <a:pt x="0" y="232"/>
                  </a:lnTo>
                  <a:lnTo>
                    <a:pt x="0" y="226"/>
                  </a:lnTo>
                  <a:lnTo>
                    <a:pt x="0" y="218"/>
                  </a:lnTo>
                  <a:lnTo>
                    <a:pt x="0" y="211"/>
                  </a:lnTo>
                  <a:lnTo>
                    <a:pt x="0" y="203"/>
                  </a:lnTo>
                  <a:lnTo>
                    <a:pt x="0" y="195"/>
                  </a:lnTo>
                  <a:lnTo>
                    <a:pt x="0" y="188"/>
                  </a:lnTo>
                  <a:lnTo>
                    <a:pt x="0" y="180"/>
                  </a:lnTo>
                  <a:lnTo>
                    <a:pt x="0" y="175"/>
                  </a:lnTo>
                  <a:lnTo>
                    <a:pt x="0" y="171"/>
                  </a:lnTo>
                  <a:lnTo>
                    <a:pt x="0" y="167"/>
                  </a:lnTo>
                  <a:lnTo>
                    <a:pt x="0" y="163"/>
                  </a:lnTo>
                  <a:lnTo>
                    <a:pt x="0" y="159"/>
                  </a:lnTo>
                  <a:lnTo>
                    <a:pt x="0" y="152"/>
                  </a:lnTo>
                  <a:lnTo>
                    <a:pt x="0" y="144"/>
                  </a:lnTo>
                  <a:lnTo>
                    <a:pt x="0" y="140"/>
                  </a:lnTo>
                  <a:lnTo>
                    <a:pt x="0" y="135"/>
                  </a:lnTo>
                  <a:lnTo>
                    <a:pt x="0" y="133"/>
                  </a:lnTo>
                  <a:lnTo>
                    <a:pt x="0" y="129"/>
                  </a:lnTo>
                  <a:lnTo>
                    <a:pt x="0" y="125"/>
                  </a:lnTo>
                  <a:lnTo>
                    <a:pt x="0" y="121"/>
                  </a:lnTo>
                  <a:lnTo>
                    <a:pt x="0" y="117"/>
                  </a:lnTo>
                  <a:lnTo>
                    <a:pt x="0" y="114"/>
                  </a:lnTo>
                  <a:lnTo>
                    <a:pt x="0" y="108"/>
                  </a:lnTo>
                  <a:lnTo>
                    <a:pt x="0" y="104"/>
                  </a:lnTo>
                  <a:lnTo>
                    <a:pt x="0" y="100"/>
                  </a:lnTo>
                  <a:lnTo>
                    <a:pt x="0" y="97"/>
                  </a:lnTo>
                  <a:lnTo>
                    <a:pt x="0" y="93"/>
                  </a:lnTo>
                  <a:lnTo>
                    <a:pt x="0" y="89"/>
                  </a:lnTo>
                  <a:lnTo>
                    <a:pt x="0" y="83"/>
                  </a:lnTo>
                  <a:lnTo>
                    <a:pt x="0" y="81"/>
                  </a:lnTo>
                  <a:lnTo>
                    <a:pt x="0" y="78"/>
                  </a:lnTo>
                  <a:lnTo>
                    <a:pt x="0" y="72"/>
                  </a:lnTo>
                  <a:lnTo>
                    <a:pt x="0" y="68"/>
                  </a:lnTo>
                  <a:lnTo>
                    <a:pt x="0" y="64"/>
                  </a:lnTo>
                  <a:lnTo>
                    <a:pt x="0" y="60"/>
                  </a:lnTo>
                  <a:lnTo>
                    <a:pt x="0" y="57"/>
                  </a:lnTo>
                  <a:lnTo>
                    <a:pt x="0" y="53"/>
                  </a:lnTo>
                  <a:lnTo>
                    <a:pt x="0" y="49"/>
                  </a:lnTo>
                  <a:lnTo>
                    <a:pt x="3" y="51"/>
                  </a:lnTo>
                  <a:lnTo>
                    <a:pt x="11" y="53"/>
                  </a:lnTo>
                  <a:lnTo>
                    <a:pt x="17" y="57"/>
                  </a:lnTo>
                  <a:lnTo>
                    <a:pt x="22" y="59"/>
                  </a:lnTo>
                  <a:lnTo>
                    <a:pt x="28" y="60"/>
                  </a:lnTo>
                  <a:lnTo>
                    <a:pt x="38" y="62"/>
                  </a:lnTo>
                  <a:lnTo>
                    <a:pt x="43" y="64"/>
                  </a:lnTo>
                  <a:lnTo>
                    <a:pt x="49" y="68"/>
                  </a:lnTo>
                  <a:lnTo>
                    <a:pt x="55" y="68"/>
                  </a:lnTo>
                  <a:lnTo>
                    <a:pt x="60" y="72"/>
                  </a:lnTo>
                  <a:lnTo>
                    <a:pt x="66" y="74"/>
                  </a:lnTo>
                  <a:lnTo>
                    <a:pt x="74" y="74"/>
                  </a:lnTo>
                  <a:lnTo>
                    <a:pt x="81" y="78"/>
                  </a:lnTo>
                  <a:lnTo>
                    <a:pt x="87" y="79"/>
                  </a:lnTo>
                  <a:lnTo>
                    <a:pt x="93" y="81"/>
                  </a:lnTo>
                  <a:lnTo>
                    <a:pt x="100" y="83"/>
                  </a:lnTo>
                  <a:lnTo>
                    <a:pt x="106" y="83"/>
                  </a:lnTo>
                  <a:lnTo>
                    <a:pt x="115" y="85"/>
                  </a:lnTo>
                  <a:lnTo>
                    <a:pt x="121" y="87"/>
                  </a:lnTo>
                  <a:lnTo>
                    <a:pt x="127" y="89"/>
                  </a:lnTo>
                  <a:lnTo>
                    <a:pt x="134" y="89"/>
                  </a:lnTo>
                  <a:lnTo>
                    <a:pt x="140" y="89"/>
                  </a:lnTo>
                  <a:lnTo>
                    <a:pt x="148" y="89"/>
                  </a:lnTo>
                  <a:lnTo>
                    <a:pt x="155" y="91"/>
                  </a:lnTo>
                  <a:lnTo>
                    <a:pt x="161" y="91"/>
                  </a:lnTo>
                  <a:lnTo>
                    <a:pt x="169" y="93"/>
                  </a:lnTo>
                  <a:lnTo>
                    <a:pt x="176" y="93"/>
                  </a:lnTo>
                  <a:lnTo>
                    <a:pt x="184" y="95"/>
                  </a:lnTo>
                  <a:lnTo>
                    <a:pt x="190" y="95"/>
                  </a:lnTo>
                  <a:lnTo>
                    <a:pt x="197" y="95"/>
                  </a:lnTo>
                  <a:lnTo>
                    <a:pt x="205" y="95"/>
                  </a:lnTo>
                  <a:lnTo>
                    <a:pt x="211" y="97"/>
                  </a:lnTo>
                  <a:lnTo>
                    <a:pt x="216" y="95"/>
                  </a:lnTo>
                  <a:lnTo>
                    <a:pt x="222" y="95"/>
                  </a:lnTo>
                  <a:lnTo>
                    <a:pt x="226" y="95"/>
                  </a:lnTo>
                  <a:lnTo>
                    <a:pt x="231" y="95"/>
                  </a:lnTo>
                  <a:lnTo>
                    <a:pt x="237" y="95"/>
                  </a:lnTo>
                  <a:lnTo>
                    <a:pt x="243" y="95"/>
                  </a:lnTo>
                  <a:lnTo>
                    <a:pt x="247" y="93"/>
                  </a:lnTo>
                  <a:lnTo>
                    <a:pt x="252" y="93"/>
                  </a:lnTo>
                  <a:lnTo>
                    <a:pt x="256" y="93"/>
                  </a:lnTo>
                  <a:lnTo>
                    <a:pt x="262" y="91"/>
                  </a:lnTo>
                  <a:lnTo>
                    <a:pt x="268" y="91"/>
                  </a:lnTo>
                  <a:lnTo>
                    <a:pt x="273" y="89"/>
                  </a:lnTo>
                  <a:lnTo>
                    <a:pt x="277" y="89"/>
                  </a:lnTo>
                  <a:lnTo>
                    <a:pt x="283" y="89"/>
                  </a:lnTo>
                  <a:lnTo>
                    <a:pt x="288" y="89"/>
                  </a:lnTo>
                  <a:lnTo>
                    <a:pt x="294" y="89"/>
                  </a:lnTo>
                  <a:lnTo>
                    <a:pt x="298" y="87"/>
                  </a:lnTo>
                  <a:lnTo>
                    <a:pt x="302" y="87"/>
                  </a:lnTo>
                  <a:lnTo>
                    <a:pt x="307" y="85"/>
                  </a:lnTo>
                  <a:lnTo>
                    <a:pt x="313" y="83"/>
                  </a:lnTo>
                  <a:lnTo>
                    <a:pt x="317" y="83"/>
                  </a:lnTo>
                  <a:lnTo>
                    <a:pt x="323" y="83"/>
                  </a:lnTo>
                  <a:lnTo>
                    <a:pt x="326" y="81"/>
                  </a:lnTo>
                  <a:lnTo>
                    <a:pt x="332" y="79"/>
                  </a:lnTo>
                  <a:lnTo>
                    <a:pt x="336" y="78"/>
                  </a:lnTo>
                  <a:lnTo>
                    <a:pt x="342" y="78"/>
                  </a:lnTo>
                  <a:lnTo>
                    <a:pt x="345" y="74"/>
                  </a:lnTo>
                  <a:lnTo>
                    <a:pt x="351" y="74"/>
                  </a:lnTo>
                  <a:lnTo>
                    <a:pt x="357" y="74"/>
                  </a:lnTo>
                  <a:lnTo>
                    <a:pt x="363" y="72"/>
                  </a:lnTo>
                  <a:lnTo>
                    <a:pt x="366" y="70"/>
                  </a:lnTo>
                  <a:lnTo>
                    <a:pt x="372" y="70"/>
                  </a:lnTo>
                  <a:lnTo>
                    <a:pt x="376" y="68"/>
                  </a:lnTo>
                  <a:lnTo>
                    <a:pt x="380" y="66"/>
                  </a:lnTo>
                  <a:lnTo>
                    <a:pt x="383" y="64"/>
                  </a:lnTo>
                  <a:lnTo>
                    <a:pt x="389" y="62"/>
                  </a:lnTo>
                  <a:lnTo>
                    <a:pt x="393" y="60"/>
                  </a:lnTo>
                  <a:lnTo>
                    <a:pt x="399" y="59"/>
                  </a:lnTo>
                  <a:lnTo>
                    <a:pt x="403" y="57"/>
                  </a:lnTo>
                  <a:lnTo>
                    <a:pt x="406" y="57"/>
                  </a:lnTo>
                  <a:lnTo>
                    <a:pt x="412" y="53"/>
                  </a:lnTo>
                  <a:lnTo>
                    <a:pt x="416" y="51"/>
                  </a:lnTo>
                  <a:lnTo>
                    <a:pt x="420" y="51"/>
                  </a:lnTo>
                  <a:lnTo>
                    <a:pt x="425" y="47"/>
                  </a:lnTo>
                  <a:lnTo>
                    <a:pt x="429" y="45"/>
                  </a:lnTo>
                  <a:lnTo>
                    <a:pt x="433" y="43"/>
                  </a:lnTo>
                  <a:lnTo>
                    <a:pt x="439" y="41"/>
                  </a:lnTo>
                  <a:lnTo>
                    <a:pt x="444" y="40"/>
                  </a:lnTo>
                  <a:lnTo>
                    <a:pt x="446" y="38"/>
                  </a:lnTo>
                  <a:lnTo>
                    <a:pt x="452" y="36"/>
                  </a:lnTo>
                  <a:lnTo>
                    <a:pt x="456" y="32"/>
                  </a:lnTo>
                  <a:lnTo>
                    <a:pt x="460" y="28"/>
                  </a:lnTo>
                  <a:lnTo>
                    <a:pt x="463" y="26"/>
                  </a:lnTo>
                  <a:lnTo>
                    <a:pt x="469" y="24"/>
                  </a:lnTo>
                  <a:lnTo>
                    <a:pt x="473" y="22"/>
                  </a:lnTo>
                  <a:lnTo>
                    <a:pt x="479" y="21"/>
                  </a:lnTo>
                  <a:lnTo>
                    <a:pt x="480" y="17"/>
                  </a:lnTo>
                  <a:lnTo>
                    <a:pt x="486" y="15"/>
                  </a:lnTo>
                  <a:lnTo>
                    <a:pt x="490" y="11"/>
                  </a:lnTo>
                  <a:lnTo>
                    <a:pt x="494" y="11"/>
                  </a:lnTo>
                  <a:lnTo>
                    <a:pt x="498" y="7"/>
                  </a:lnTo>
                  <a:lnTo>
                    <a:pt x="501" y="5"/>
                  </a:lnTo>
                  <a:lnTo>
                    <a:pt x="505" y="2"/>
                  </a:lnTo>
                  <a:lnTo>
                    <a:pt x="509" y="0"/>
                  </a:lnTo>
                  <a:lnTo>
                    <a:pt x="515" y="5"/>
                  </a:lnTo>
                  <a:lnTo>
                    <a:pt x="518" y="9"/>
                  </a:lnTo>
                  <a:lnTo>
                    <a:pt x="524" y="13"/>
                  </a:lnTo>
                  <a:lnTo>
                    <a:pt x="532" y="17"/>
                  </a:lnTo>
                  <a:lnTo>
                    <a:pt x="537" y="22"/>
                  </a:lnTo>
                  <a:lnTo>
                    <a:pt x="543" y="28"/>
                  </a:lnTo>
                  <a:lnTo>
                    <a:pt x="549" y="34"/>
                  </a:lnTo>
                  <a:lnTo>
                    <a:pt x="555" y="40"/>
                  </a:lnTo>
                  <a:lnTo>
                    <a:pt x="564" y="45"/>
                  </a:lnTo>
                  <a:lnTo>
                    <a:pt x="570" y="51"/>
                  </a:lnTo>
                  <a:lnTo>
                    <a:pt x="575" y="57"/>
                  </a:lnTo>
                  <a:lnTo>
                    <a:pt x="583" y="62"/>
                  </a:lnTo>
                  <a:lnTo>
                    <a:pt x="589" y="66"/>
                  </a:lnTo>
                  <a:lnTo>
                    <a:pt x="596" y="72"/>
                  </a:lnTo>
                  <a:lnTo>
                    <a:pt x="604" y="78"/>
                  </a:lnTo>
                  <a:lnTo>
                    <a:pt x="610" y="83"/>
                  </a:lnTo>
                  <a:lnTo>
                    <a:pt x="604" y="89"/>
                  </a:lnTo>
                  <a:lnTo>
                    <a:pt x="596" y="97"/>
                  </a:lnTo>
                  <a:lnTo>
                    <a:pt x="591" y="102"/>
                  </a:lnTo>
                  <a:lnTo>
                    <a:pt x="583" y="106"/>
                  </a:lnTo>
                  <a:lnTo>
                    <a:pt x="577" y="112"/>
                  </a:lnTo>
                  <a:lnTo>
                    <a:pt x="570" y="117"/>
                  </a:lnTo>
                  <a:lnTo>
                    <a:pt x="564" y="123"/>
                  </a:lnTo>
                  <a:lnTo>
                    <a:pt x="558" y="129"/>
                  </a:lnTo>
                  <a:lnTo>
                    <a:pt x="549" y="135"/>
                  </a:lnTo>
                  <a:lnTo>
                    <a:pt x="543" y="140"/>
                  </a:lnTo>
                  <a:lnTo>
                    <a:pt x="537" y="144"/>
                  </a:lnTo>
                  <a:lnTo>
                    <a:pt x="530" y="150"/>
                  </a:lnTo>
                  <a:lnTo>
                    <a:pt x="522" y="154"/>
                  </a:lnTo>
                  <a:lnTo>
                    <a:pt x="515" y="161"/>
                  </a:lnTo>
                  <a:lnTo>
                    <a:pt x="509" y="165"/>
                  </a:lnTo>
                  <a:lnTo>
                    <a:pt x="501" y="171"/>
                  </a:lnTo>
                  <a:lnTo>
                    <a:pt x="494" y="175"/>
                  </a:lnTo>
                  <a:lnTo>
                    <a:pt x="486" y="178"/>
                  </a:lnTo>
                  <a:lnTo>
                    <a:pt x="480" y="182"/>
                  </a:lnTo>
                  <a:lnTo>
                    <a:pt x="471" y="188"/>
                  </a:lnTo>
                  <a:lnTo>
                    <a:pt x="463" y="192"/>
                  </a:lnTo>
                  <a:lnTo>
                    <a:pt x="456" y="195"/>
                  </a:lnTo>
                  <a:lnTo>
                    <a:pt x="446" y="201"/>
                  </a:lnTo>
                  <a:lnTo>
                    <a:pt x="441" y="207"/>
                  </a:lnTo>
                  <a:lnTo>
                    <a:pt x="431" y="209"/>
                  </a:lnTo>
                  <a:lnTo>
                    <a:pt x="425" y="213"/>
                  </a:lnTo>
                  <a:lnTo>
                    <a:pt x="416" y="216"/>
                  </a:lnTo>
                  <a:lnTo>
                    <a:pt x="408" y="220"/>
                  </a:lnTo>
                  <a:lnTo>
                    <a:pt x="401" y="226"/>
                  </a:lnTo>
                  <a:lnTo>
                    <a:pt x="391" y="228"/>
                  </a:lnTo>
                  <a:lnTo>
                    <a:pt x="385" y="232"/>
                  </a:lnTo>
                  <a:lnTo>
                    <a:pt x="378" y="235"/>
                  </a:lnTo>
                  <a:lnTo>
                    <a:pt x="368" y="239"/>
                  </a:lnTo>
                  <a:lnTo>
                    <a:pt x="361" y="241"/>
                  </a:lnTo>
                  <a:lnTo>
                    <a:pt x="351" y="245"/>
                  </a:lnTo>
                  <a:lnTo>
                    <a:pt x="344" y="249"/>
                  </a:lnTo>
                  <a:lnTo>
                    <a:pt x="334" y="251"/>
                  </a:lnTo>
                  <a:lnTo>
                    <a:pt x="326" y="252"/>
                  </a:lnTo>
                  <a:lnTo>
                    <a:pt x="317" y="256"/>
                  </a:lnTo>
                  <a:lnTo>
                    <a:pt x="309" y="258"/>
                  </a:lnTo>
                  <a:lnTo>
                    <a:pt x="300" y="262"/>
                  </a:lnTo>
                  <a:lnTo>
                    <a:pt x="292" y="264"/>
                  </a:lnTo>
                  <a:lnTo>
                    <a:pt x="283" y="266"/>
                  </a:lnTo>
                  <a:lnTo>
                    <a:pt x="273" y="270"/>
                  </a:lnTo>
                  <a:lnTo>
                    <a:pt x="264" y="270"/>
                  </a:lnTo>
                  <a:lnTo>
                    <a:pt x="256" y="273"/>
                  </a:lnTo>
                  <a:lnTo>
                    <a:pt x="249" y="275"/>
                  </a:lnTo>
                  <a:lnTo>
                    <a:pt x="239" y="279"/>
                  </a:lnTo>
                  <a:lnTo>
                    <a:pt x="230" y="279"/>
                  </a:lnTo>
                  <a:lnTo>
                    <a:pt x="222" y="281"/>
                  </a:lnTo>
                  <a:lnTo>
                    <a:pt x="211" y="281"/>
                  </a:lnTo>
                  <a:lnTo>
                    <a:pt x="203" y="283"/>
                  </a:lnTo>
                  <a:lnTo>
                    <a:pt x="192" y="285"/>
                  </a:lnTo>
                  <a:lnTo>
                    <a:pt x="184" y="287"/>
                  </a:lnTo>
                  <a:lnTo>
                    <a:pt x="174" y="287"/>
                  </a:lnTo>
                  <a:lnTo>
                    <a:pt x="167" y="289"/>
                  </a:lnTo>
                  <a:lnTo>
                    <a:pt x="157" y="289"/>
                  </a:lnTo>
                  <a:lnTo>
                    <a:pt x="146" y="290"/>
                  </a:lnTo>
                  <a:lnTo>
                    <a:pt x="138" y="290"/>
                  </a:lnTo>
                  <a:lnTo>
                    <a:pt x="129" y="292"/>
                  </a:lnTo>
                  <a:lnTo>
                    <a:pt x="119" y="292"/>
                  </a:lnTo>
                  <a:lnTo>
                    <a:pt x="110" y="292"/>
                  </a:lnTo>
                  <a:lnTo>
                    <a:pt x="100" y="292"/>
                  </a:lnTo>
                  <a:lnTo>
                    <a:pt x="91" y="292"/>
                  </a:lnTo>
                  <a:lnTo>
                    <a:pt x="91" y="292"/>
                  </a:lnTo>
                  <a:close/>
                </a:path>
              </a:pathLst>
            </a:custGeom>
            <a:grpFill/>
            <a:ln w="9525">
              <a:noFill/>
              <a:round/>
              <a:headEnd/>
              <a:tailEnd/>
            </a:ln>
          </p:spPr>
          <p:txBody>
            <a:bodyPr/>
            <a:lstStyle/>
            <a:p>
              <a:endParaRPr lang="en-US" sz="1200" dirty="0">
                <a:latin typeface="+mn-lt"/>
              </a:endParaRPr>
            </a:p>
          </p:txBody>
        </p:sp>
        <p:sp>
          <p:nvSpPr>
            <p:cNvPr id="97" name="Freeform 57"/>
            <p:cNvSpPr>
              <a:spLocks/>
            </p:cNvSpPr>
            <p:nvPr/>
          </p:nvSpPr>
          <p:spPr bwMode="gray">
            <a:xfrm>
              <a:off x="4057" y="2733"/>
              <a:ext cx="314" cy="674"/>
            </a:xfrm>
            <a:custGeom>
              <a:avLst/>
              <a:gdLst/>
              <a:ahLst/>
              <a:cxnLst>
                <a:cxn ang="0">
                  <a:pos x="630" y="1129"/>
                </a:cxn>
                <a:cxn ang="0">
                  <a:pos x="630" y="1154"/>
                </a:cxn>
                <a:cxn ang="0">
                  <a:pos x="630" y="1178"/>
                </a:cxn>
                <a:cxn ang="0">
                  <a:pos x="630" y="1201"/>
                </a:cxn>
                <a:cxn ang="0">
                  <a:pos x="630" y="1232"/>
                </a:cxn>
                <a:cxn ang="0">
                  <a:pos x="630" y="1272"/>
                </a:cxn>
                <a:cxn ang="0">
                  <a:pos x="630" y="1313"/>
                </a:cxn>
                <a:cxn ang="0">
                  <a:pos x="612" y="1346"/>
                </a:cxn>
                <a:cxn ang="0">
                  <a:pos x="514" y="1325"/>
                </a:cxn>
                <a:cxn ang="0">
                  <a:pos x="424" y="1293"/>
                </a:cxn>
                <a:cxn ang="0">
                  <a:pos x="339" y="1249"/>
                </a:cxn>
                <a:cxn ang="0">
                  <a:pos x="261" y="1196"/>
                </a:cxn>
                <a:cxn ang="0">
                  <a:pos x="190" y="1135"/>
                </a:cxn>
                <a:cxn ang="0">
                  <a:pos x="130" y="1064"/>
                </a:cxn>
                <a:cxn ang="0">
                  <a:pos x="80" y="988"/>
                </a:cxn>
                <a:cxn ang="0">
                  <a:pos x="40" y="903"/>
                </a:cxn>
                <a:cxn ang="0">
                  <a:pos x="16" y="814"/>
                </a:cxn>
                <a:cxn ang="0">
                  <a:pos x="0" y="720"/>
                </a:cxn>
                <a:cxn ang="0">
                  <a:pos x="0" y="623"/>
                </a:cxn>
                <a:cxn ang="0">
                  <a:pos x="16" y="532"/>
                </a:cxn>
                <a:cxn ang="0">
                  <a:pos x="40" y="443"/>
                </a:cxn>
                <a:cxn ang="0">
                  <a:pos x="80" y="357"/>
                </a:cxn>
                <a:cxn ang="0">
                  <a:pos x="130" y="279"/>
                </a:cxn>
                <a:cxn ang="0">
                  <a:pos x="190" y="211"/>
                </a:cxn>
                <a:cxn ang="0">
                  <a:pos x="261" y="146"/>
                </a:cxn>
                <a:cxn ang="0">
                  <a:pos x="339" y="95"/>
                </a:cxn>
                <a:cxn ang="0">
                  <a:pos x="424" y="53"/>
                </a:cxn>
                <a:cxn ang="0">
                  <a:pos x="514" y="21"/>
                </a:cxn>
                <a:cxn ang="0">
                  <a:pos x="612" y="2"/>
                </a:cxn>
                <a:cxn ang="0">
                  <a:pos x="630" y="36"/>
                </a:cxn>
                <a:cxn ang="0">
                  <a:pos x="630" y="63"/>
                </a:cxn>
                <a:cxn ang="0">
                  <a:pos x="630" y="87"/>
                </a:cxn>
                <a:cxn ang="0">
                  <a:pos x="630" y="112"/>
                </a:cxn>
                <a:cxn ang="0">
                  <a:pos x="630" y="139"/>
                </a:cxn>
                <a:cxn ang="0">
                  <a:pos x="630" y="163"/>
                </a:cxn>
                <a:cxn ang="0">
                  <a:pos x="630" y="192"/>
                </a:cxn>
                <a:cxn ang="0">
                  <a:pos x="630" y="219"/>
                </a:cxn>
                <a:cxn ang="0">
                  <a:pos x="630" y="247"/>
                </a:cxn>
                <a:cxn ang="0">
                  <a:pos x="622" y="274"/>
                </a:cxn>
                <a:cxn ang="0">
                  <a:pos x="574" y="298"/>
                </a:cxn>
                <a:cxn ang="0">
                  <a:pos x="533" y="325"/>
                </a:cxn>
                <a:cxn ang="0">
                  <a:pos x="495" y="357"/>
                </a:cxn>
                <a:cxn ang="0">
                  <a:pos x="460" y="393"/>
                </a:cxn>
                <a:cxn ang="0">
                  <a:pos x="432" y="433"/>
                </a:cxn>
                <a:cxn ang="0">
                  <a:pos x="403" y="473"/>
                </a:cxn>
                <a:cxn ang="0">
                  <a:pos x="382" y="517"/>
                </a:cxn>
                <a:cxn ang="0">
                  <a:pos x="365" y="564"/>
                </a:cxn>
                <a:cxn ang="0">
                  <a:pos x="354" y="614"/>
                </a:cxn>
                <a:cxn ang="0">
                  <a:pos x="348" y="663"/>
                </a:cxn>
                <a:cxn ang="0">
                  <a:pos x="348" y="715"/>
                </a:cxn>
                <a:cxn ang="0">
                  <a:pos x="354" y="764"/>
                </a:cxn>
                <a:cxn ang="0">
                  <a:pos x="365" y="814"/>
                </a:cxn>
                <a:cxn ang="0">
                  <a:pos x="382" y="861"/>
                </a:cxn>
                <a:cxn ang="0">
                  <a:pos x="403" y="905"/>
                </a:cxn>
                <a:cxn ang="0">
                  <a:pos x="432" y="948"/>
                </a:cxn>
                <a:cxn ang="0">
                  <a:pos x="460" y="987"/>
                </a:cxn>
                <a:cxn ang="0">
                  <a:pos x="495" y="1021"/>
                </a:cxn>
                <a:cxn ang="0">
                  <a:pos x="533" y="1053"/>
                </a:cxn>
                <a:cxn ang="0">
                  <a:pos x="574" y="1082"/>
                </a:cxn>
                <a:cxn ang="0">
                  <a:pos x="622" y="1106"/>
                </a:cxn>
              </a:cxnLst>
              <a:rect l="0" t="0" r="r" b="b"/>
              <a:pathLst>
                <a:path w="630" h="1348">
                  <a:moveTo>
                    <a:pt x="630" y="1110"/>
                  </a:moveTo>
                  <a:lnTo>
                    <a:pt x="630" y="1114"/>
                  </a:lnTo>
                  <a:lnTo>
                    <a:pt x="630" y="1118"/>
                  </a:lnTo>
                  <a:lnTo>
                    <a:pt x="630" y="1121"/>
                  </a:lnTo>
                  <a:lnTo>
                    <a:pt x="630" y="1125"/>
                  </a:lnTo>
                  <a:lnTo>
                    <a:pt x="630" y="1129"/>
                  </a:lnTo>
                  <a:lnTo>
                    <a:pt x="630" y="1133"/>
                  </a:lnTo>
                  <a:lnTo>
                    <a:pt x="630" y="1139"/>
                  </a:lnTo>
                  <a:lnTo>
                    <a:pt x="630" y="1142"/>
                  </a:lnTo>
                  <a:lnTo>
                    <a:pt x="630" y="1144"/>
                  </a:lnTo>
                  <a:lnTo>
                    <a:pt x="630" y="1150"/>
                  </a:lnTo>
                  <a:lnTo>
                    <a:pt x="630" y="1154"/>
                  </a:lnTo>
                  <a:lnTo>
                    <a:pt x="630" y="1158"/>
                  </a:lnTo>
                  <a:lnTo>
                    <a:pt x="630" y="1161"/>
                  </a:lnTo>
                  <a:lnTo>
                    <a:pt x="630" y="1165"/>
                  </a:lnTo>
                  <a:lnTo>
                    <a:pt x="630" y="1169"/>
                  </a:lnTo>
                  <a:lnTo>
                    <a:pt x="630" y="1175"/>
                  </a:lnTo>
                  <a:lnTo>
                    <a:pt x="630" y="1178"/>
                  </a:lnTo>
                  <a:lnTo>
                    <a:pt x="630" y="1182"/>
                  </a:lnTo>
                  <a:lnTo>
                    <a:pt x="630" y="1186"/>
                  </a:lnTo>
                  <a:lnTo>
                    <a:pt x="630" y="1190"/>
                  </a:lnTo>
                  <a:lnTo>
                    <a:pt x="630" y="1194"/>
                  </a:lnTo>
                  <a:lnTo>
                    <a:pt x="630" y="1196"/>
                  </a:lnTo>
                  <a:lnTo>
                    <a:pt x="630" y="1201"/>
                  </a:lnTo>
                  <a:lnTo>
                    <a:pt x="630" y="1205"/>
                  </a:lnTo>
                  <a:lnTo>
                    <a:pt x="630" y="1213"/>
                  </a:lnTo>
                  <a:lnTo>
                    <a:pt x="630" y="1220"/>
                  </a:lnTo>
                  <a:lnTo>
                    <a:pt x="630" y="1224"/>
                  </a:lnTo>
                  <a:lnTo>
                    <a:pt x="630" y="1228"/>
                  </a:lnTo>
                  <a:lnTo>
                    <a:pt x="630" y="1232"/>
                  </a:lnTo>
                  <a:lnTo>
                    <a:pt x="630" y="1236"/>
                  </a:lnTo>
                  <a:lnTo>
                    <a:pt x="630" y="1241"/>
                  </a:lnTo>
                  <a:lnTo>
                    <a:pt x="630" y="1249"/>
                  </a:lnTo>
                  <a:lnTo>
                    <a:pt x="630" y="1256"/>
                  </a:lnTo>
                  <a:lnTo>
                    <a:pt x="630" y="1264"/>
                  </a:lnTo>
                  <a:lnTo>
                    <a:pt x="630" y="1272"/>
                  </a:lnTo>
                  <a:lnTo>
                    <a:pt x="630" y="1279"/>
                  </a:lnTo>
                  <a:lnTo>
                    <a:pt x="630" y="1287"/>
                  </a:lnTo>
                  <a:lnTo>
                    <a:pt x="630" y="1293"/>
                  </a:lnTo>
                  <a:lnTo>
                    <a:pt x="630" y="1300"/>
                  </a:lnTo>
                  <a:lnTo>
                    <a:pt x="630" y="1308"/>
                  </a:lnTo>
                  <a:lnTo>
                    <a:pt x="630" y="1313"/>
                  </a:lnTo>
                  <a:lnTo>
                    <a:pt x="630" y="1321"/>
                  </a:lnTo>
                  <a:lnTo>
                    <a:pt x="630" y="1327"/>
                  </a:lnTo>
                  <a:lnTo>
                    <a:pt x="630" y="1334"/>
                  </a:lnTo>
                  <a:lnTo>
                    <a:pt x="630" y="1342"/>
                  </a:lnTo>
                  <a:lnTo>
                    <a:pt x="630" y="1348"/>
                  </a:lnTo>
                  <a:lnTo>
                    <a:pt x="612" y="1346"/>
                  </a:lnTo>
                  <a:lnTo>
                    <a:pt x="595" y="1344"/>
                  </a:lnTo>
                  <a:lnTo>
                    <a:pt x="578" y="1340"/>
                  </a:lnTo>
                  <a:lnTo>
                    <a:pt x="563" y="1336"/>
                  </a:lnTo>
                  <a:lnTo>
                    <a:pt x="546" y="1331"/>
                  </a:lnTo>
                  <a:lnTo>
                    <a:pt x="529" y="1329"/>
                  </a:lnTo>
                  <a:lnTo>
                    <a:pt x="514" y="1325"/>
                  </a:lnTo>
                  <a:lnTo>
                    <a:pt x="498" y="1319"/>
                  </a:lnTo>
                  <a:lnTo>
                    <a:pt x="483" y="1313"/>
                  </a:lnTo>
                  <a:lnTo>
                    <a:pt x="468" y="1310"/>
                  </a:lnTo>
                  <a:lnTo>
                    <a:pt x="453" y="1304"/>
                  </a:lnTo>
                  <a:lnTo>
                    <a:pt x="438" y="1298"/>
                  </a:lnTo>
                  <a:lnTo>
                    <a:pt x="424" y="1293"/>
                  </a:lnTo>
                  <a:lnTo>
                    <a:pt x="409" y="1287"/>
                  </a:lnTo>
                  <a:lnTo>
                    <a:pt x="394" y="1279"/>
                  </a:lnTo>
                  <a:lnTo>
                    <a:pt x="381" y="1274"/>
                  </a:lnTo>
                  <a:lnTo>
                    <a:pt x="365" y="1266"/>
                  </a:lnTo>
                  <a:lnTo>
                    <a:pt x="352" y="1256"/>
                  </a:lnTo>
                  <a:lnTo>
                    <a:pt x="339" y="1249"/>
                  </a:lnTo>
                  <a:lnTo>
                    <a:pt x="325" y="1241"/>
                  </a:lnTo>
                  <a:lnTo>
                    <a:pt x="312" y="1232"/>
                  </a:lnTo>
                  <a:lnTo>
                    <a:pt x="299" y="1224"/>
                  </a:lnTo>
                  <a:lnTo>
                    <a:pt x="285" y="1213"/>
                  </a:lnTo>
                  <a:lnTo>
                    <a:pt x="274" y="1205"/>
                  </a:lnTo>
                  <a:lnTo>
                    <a:pt x="261" y="1196"/>
                  </a:lnTo>
                  <a:lnTo>
                    <a:pt x="247" y="1186"/>
                  </a:lnTo>
                  <a:lnTo>
                    <a:pt x="236" y="1175"/>
                  </a:lnTo>
                  <a:lnTo>
                    <a:pt x="225" y="1167"/>
                  </a:lnTo>
                  <a:lnTo>
                    <a:pt x="213" y="1156"/>
                  </a:lnTo>
                  <a:lnTo>
                    <a:pt x="202" y="1144"/>
                  </a:lnTo>
                  <a:lnTo>
                    <a:pt x="190" y="1135"/>
                  </a:lnTo>
                  <a:lnTo>
                    <a:pt x="181" y="1123"/>
                  </a:lnTo>
                  <a:lnTo>
                    <a:pt x="170" y="1112"/>
                  </a:lnTo>
                  <a:lnTo>
                    <a:pt x="160" y="1101"/>
                  </a:lnTo>
                  <a:lnTo>
                    <a:pt x="151" y="1087"/>
                  </a:lnTo>
                  <a:lnTo>
                    <a:pt x="139" y="1078"/>
                  </a:lnTo>
                  <a:lnTo>
                    <a:pt x="130" y="1064"/>
                  </a:lnTo>
                  <a:lnTo>
                    <a:pt x="120" y="1051"/>
                  </a:lnTo>
                  <a:lnTo>
                    <a:pt x="113" y="1040"/>
                  </a:lnTo>
                  <a:lnTo>
                    <a:pt x="105" y="1026"/>
                  </a:lnTo>
                  <a:lnTo>
                    <a:pt x="97" y="1011"/>
                  </a:lnTo>
                  <a:lnTo>
                    <a:pt x="88" y="1000"/>
                  </a:lnTo>
                  <a:lnTo>
                    <a:pt x="80" y="988"/>
                  </a:lnTo>
                  <a:lnTo>
                    <a:pt x="73" y="975"/>
                  </a:lnTo>
                  <a:lnTo>
                    <a:pt x="67" y="960"/>
                  </a:lnTo>
                  <a:lnTo>
                    <a:pt x="61" y="947"/>
                  </a:lnTo>
                  <a:lnTo>
                    <a:pt x="52" y="931"/>
                  </a:lnTo>
                  <a:lnTo>
                    <a:pt x="48" y="918"/>
                  </a:lnTo>
                  <a:lnTo>
                    <a:pt x="40" y="903"/>
                  </a:lnTo>
                  <a:lnTo>
                    <a:pt x="36" y="888"/>
                  </a:lnTo>
                  <a:lnTo>
                    <a:pt x="31" y="874"/>
                  </a:lnTo>
                  <a:lnTo>
                    <a:pt x="27" y="859"/>
                  </a:lnTo>
                  <a:lnTo>
                    <a:pt x="21" y="844"/>
                  </a:lnTo>
                  <a:lnTo>
                    <a:pt x="17" y="831"/>
                  </a:lnTo>
                  <a:lnTo>
                    <a:pt x="16" y="814"/>
                  </a:lnTo>
                  <a:lnTo>
                    <a:pt x="12" y="798"/>
                  </a:lnTo>
                  <a:lnTo>
                    <a:pt x="8" y="783"/>
                  </a:lnTo>
                  <a:lnTo>
                    <a:pt x="6" y="768"/>
                  </a:lnTo>
                  <a:lnTo>
                    <a:pt x="4" y="753"/>
                  </a:lnTo>
                  <a:lnTo>
                    <a:pt x="2" y="737"/>
                  </a:lnTo>
                  <a:lnTo>
                    <a:pt x="0" y="720"/>
                  </a:lnTo>
                  <a:lnTo>
                    <a:pt x="0" y="707"/>
                  </a:lnTo>
                  <a:lnTo>
                    <a:pt x="0" y="690"/>
                  </a:lnTo>
                  <a:lnTo>
                    <a:pt x="0" y="675"/>
                  </a:lnTo>
                  <a:lnTo>
                    <a:pt x="0" y="656"/>
                  </a:lnTo>
                  <a:lnTo>
                    <a:pt x="0" y="641"/>
                  </a:lnTo>
                  <a:lnTo>
                    <a:pt x="0" y="623"/>
                  </a:lnTo>
                  <a:lnTo>
                    <a:pt x="2" y="610"/>
                  </a:lnTo>
                  <a:lnTo>
                    <a:pt x="4" y="593"/>
                  </a:lnTo>
                  <a:lnTo>
                    <a:pt x="6" y="578"/>
                  </a:lnTo>
                  <a:lnTo>
                    <a:pt x="8" y="563"/>
                  </a:lnTo>
                  <a:lnTo>
                    <a:pt x="12" y="547"/>
                  </a:lnTo>
                  <a:lnTo>
                    <a:pt x="16" y="532"/>
                  </a:lnTo>
                  <a:lnTo>
                    <a:pt x="17" y="515"/>
                  </a:lnTo>
                  <a:lnTo>
                    <a:pt x="21" y="500"/>
                  </a:lnTo>
                  <a:lnTo>
                    <a:pt x="27" y="485"/>
                  </a:lnTo>
                  <a:lnTo>
                    <a:pt x="31" y="471"/>
                  </a:lnTo>
                  <a:lnTo>
                    <a:pt x="36" y="456"/>
                  </a:lnTo>
                  <a:lnTo>
                    <a:pt x="40" y="443"/>
                  </a:lnTo>
                  <a:lnTo>
                    <a:pt x="48" y="428"/>
                  </a:lnTo>
                  <a:lnTo>
                    <a:pt x="52" y="414"/>
                  </a:lnTo>
                  <a:lnTo>
                    <a:pt x="61" y="399"/>
                  </a:lnTo>
                  <a:lnTo>
                    <a:pt x="67" y="386"/>
                  </a:lnTo>
                  <a:lnTo>
                    <a:pt x="73" y="373"/>
                  </a:lnTo>
                  <a:lnTo>
                    <a:pt x="80" y="357"/>
                  </a:lnTo>
                  <a:lnTo>
                    <a:pt x="88" y="344"/>
                  </a:lnTo>
                  <a:lnTo>
                    <a:pt x="97" y="331"/>
                  </a:lnTo>
                  <a:lnTo>
                    <a:pt x="105" y="319"/>
                  </a:lnTo>
                  <a:lnTo>
                    <a:pt x="113" y="304"/>
                  </a:lnTo>
                  <a:lnTo>
                    <a:pt x="120" y="293"/>
                  </a:lnTo>
                  <a:lnTo>
                    <a:pt x="130" y="279"/>
                  </a:lnTo>
                  <a:lnTo>
                    <a:pt x="139" y="268"/>
                  </a:lnTo>
                  <a:lnTo>
                    <a:pt x="151" y="257"/>
                  </a:lnTo>
                  <a:lnTo>
                    <a:pt x="160" y="245"/>
                  </a:lnTo>
                  <a:lnTo>
                    <a:pt x="170" y="232"/>
                  </a:lnTo>
                  <a:lnTo>
                    <a:pt x="181" y="222"/>
                  </a:lnTo>
                  <a:lnTo>
                    <a:pt x="190" y="211"/>
                  </a:lnTo>
                  <a:lnTo>
                    <a:pt x="202" y="198"/>
                  </a:lnTo>
                  <a:lnTo>
                    <a:pt x="213" y="188"/>
                  </a:lnTo>
                  <a:lnTo>
                    <a:pt x="225" y="179"/>
                  </a:lnTo>
                  <a:lnTo>
                    <a:pt x="236" y="169"/>
                  </a:lnTo>
                  <a:lnTo>
                    <a:pt x="247" y="158"/>
                  </a:lnTo>
                  <a:lnTo>
                    <a:pt x="261" y="146"/>
                  </a:lnTo>
                  <a:lnTo>
                    <a:pt x="274" y="139"/>
                  </a:lnTo>
                  <a:lnTo>
                    <a:pt x="285" y="129"/>
                  </a:lnTo>
                  <a:lnTo>
                    <a:pt x="299" y="120"/>
                  </a:lnTo>
                  <a:lnTo>
                    <a:pt x="312" y="112"/>
                  </a:lnTo>
                  <a:lnTo>
                    <a:pt x="325" y="103"/>
                  </a:lnTo>
                  <a:lnTo>
                    <a:pt x="339" y="95"/>
                  </a:lnTo>
                  <a:lnTo>
                    <a:pt x="352" y="87"/>
                  </a:lnTo>
                  <a:lnTo>
                    <a:pt x="365" y="80"/>
                  </a:lnTo>
                  <a:lnTo>
                    <a:pt x="381" y="74"/>
                  </a:lnTo>
                  <a:lnTo>
                    <a:pt x="394" y="65"/>
                  </a:lnTo>
                  <a:lnTo>
                    <a:pt x="409" y="59"/>
                  </a:lnTo>
                  <a:lnTo>
                    <a:pt x="424" y="53"/>
                  </a:lnTo>
                  <a:lnTo>
                    <a:pt x="438" y="46"/>
                  </a:lnTo>
                  <a:lnTo>
                    <a:pt x="453" y="40"/>
                  </a:lnTo>
                  <a:lnTo>
                    <a:pt x="468" y="36"/>
                  </a:lnTo>
                  <a:lnTo>
                    <a:pt x="483" y="28"/>
                  </a:lnTo>
                  <a:lnTo>
                    <a:pt x="498" y="25"/>
                  </a:lnTo>
                  <a:lnTo>
                    <a:pt x="514" y="21"/>
                  </a:lnTo>
                  <a:lnTo>
                    <a:pt x="529" y="17"/>
                  </a:lnTo>
                  <a:lnTo>
                    <a:pt x="546" y="11"/>
                  </a:lnTo>
                  <a:lnTo>
                    <a:pt x="563" y="9"/>
                  </a:lnTo>
                  <a:lnTo>
                    <a:pt x="578" y="6"/>
                  </a:lnTo>
                  <a:lnTo>
                    <a:pt x="595" y="4"/>
                  </a:lnTo>
                  <a:lnTo>
                    <a:pt x="612" y="2"/>
                  </a:lnTo>
                  <a:lnTo>
                    <a:pt x="630" y="0"/>
                  </a:lnTo>
                  <a:lnTo>
                    <a:pt x="630" y="6"/>
                  </a:lnTo>
                  <a:lnTo>
                    <a:pt x="630" y="13"/>
                  </a:lnTo>
                  <a:lnTo>
                    <a:pt x="630" y="21"/>
                  </a:lnTo>
                  <a:lnTo>
                    <a:pt x="630" y="28"/>
                  </a:lnTo>
                  <a:lnTo>
                    <a:pt x="630" y="36"/>
                  </a:lnTo>
                  <a:lnTo>
                    <a:pt x="630" y="44"/>
                  </a:lnTo>
                  <a:lnTo>
                    <a:pt x="630" y="47"/>
                  </a:lnTo>
                  <a:lnTo>
                    <a:pt x="630" y="51"/>
                  </a:lnTo>
                  <a:lnTo>
                    <a:pt x="630" y="57"/>
                  </a:lnTo>
                  <a:lnTo>
                    <a:pt x="630" y="59"/>
                  </a:lnTo>
                  <a:lnTo>
                    <a:pt x="630" y="63"/>
                  </a:lnTo>
                  <a:lnTo>
                    <a:pt x="630" y="68"/>
                  </a:lnTo>
                  <a:lnTo>
                    <a:pt x="630" y="70"/>
                  </a:lnTo>
                  <a:lnTo>
                    <a:pt x="630" y="74"/>
                  </a:lnTo>
                  <a:lnTo>
                    <a:pt x="630" y="78"/>
                  </a:lnTo>
                  <a:lnTo>
                    <a:pt x="630" y="84"/>
                  </a:lnTo>
                  <a:lnTo>
                    <a:pt x="630" y="87"/>
                  </a:lnTo>
                  <a:lnTo>
                    <a:pt x="630" y="91"/>
                  </a:lnTo>
                  <a:lnTo>
                    <a:pt x="630" y="95"/>
                  </a:lnTo>
                  <a:lnTo>
                    <a:pt x="630" y="101"/>
                  </a:lnTo>
                  <a:lnTo>
                    <a:pt x="630" y="104"/>
                  </a:lnTo>
                  <a:lnTo>
                    <a:pt x="630" y="108"/>
                  </a:lnTo>
                  <a:lnTo>
                    <a:pt x="630" y="112"/>
                  </a:lnTo>
                  <a:lnTo>
                    <a:pt x="630" y="116"/>
                  </a:lnTo>
                  <a:lnTo>
                    <a:pt x="630" y="120"/>
                  </a:lnTo>
                  <a:lnTo>
                    <a:pt x="630" y="125"/>
                  </a:lnTo>
                  <a:lnTo>
                    <a:pt x="630" y="129"/>
                  </a:lnTo>
                  <a:lnTo>
                    <a:pt x="630" y="135"/>
                  </a:lnTo>
                  <a:lnTo>
                    <a:pt x="630" y="139"/>
                  </a:lnTo>
                  <a:lnTo>
                    <a:pt x="630" y="142"/>
                  </a:lnTo>
                  <a:lnTo>
                    <a:pt x="630" y="146"/>
                  </a:lnTo>
                  <a:lnTo>
                    <a:pt x="630" y="150"/>
                  </a:lnTo>
                  <a:lnTo>
                    <a:pt x="630" y="154"/>
                  </a:lnTo>
                  <a:lnTo>
                    <a:pt x="630" y="160"/>
                  </a:lnTo>
                  <a:lnTo>
                    <a:pt x="630" y="163"/>
                  </a:lnTo>
                  <a:lnTo>
                    <a:pt x="630" y="169"/>
                  </a:lnTo>
                  <a:lnTo>
                    <a:pt x="630" y="173"/>
                  </a:lnTo>
                  <a:lnTo>
                    <a:pt x="630" y="179"/>
                  </a:lnTo>
                  <a:lnTo>
                    <a:pt x="630" y="181"/>
                  </a:lnTo>
                  <a:lnTo>
                    <a:pt x="630" y="186"/>
                  </a:lnTo>
                  <a:lnTo>
                    <a:pt x="630" y="192"/>
                  </a:lnTo>
                  <a:lnTo>
                    <a:pt x="630" y="196"/>
                  </a:lnTo>
                  <a:lnTo>
                    <a:pt x="630" y="200"/>
                  </a:lnTo>
                  <a:lnTo>
                    <a:pt x="630" y="205"/>
                  </a:lnTo>
                  <a:lnTo>
                    <a:pt x="630" y="209"/>
                  </a:lnTo>
                  <a:lnTo>
                    <a:pt x="630" y="213"/>
                  </a:lnTo>
                  <a:lnTo>
                    <a:pt x="630" y="219"/>
                  </a:lnTo>
                  <a:lnTo>
                    <a:pt x="630" y="222"/>
                  </a:lnTo>
                  <a:lnTo>
                    <a:pt x="630" y="228"/>
                  </a:lnTo>
                  <a:lnTo>
                    <a:pt x="630" y="232"/>
                  </a:lnTo>
                  <a:lnTo>
                    <a:pt x="630" y="238"/>
                  </a:lnTo>
                  <a:lnTo>
                    <a:pt x="630" y="241"/>
                  </a:lnTo>
                  <a:lnTo>
                    <a:pt x="630" y="247"/>
                  </a:lnTo>
                  <a:lnTo>
                    <a:pt x="630" y="253"/>
                  </a:lnTo>
                  <a:lnTo>
                    <a:pt x="630" y="257"/>
                  </a:lnTo>
                  <a:lnTo>
                    <a:pt x="630" y="260"/>
                  </a:lnTo>
                  <a:lnTo>
                    <a:pt x="630" y="266"/>
                  </a:lnTo>
                  <a:lnTo>
                    <a:pt x="630" y="270"/>
                  </a:lnTo>
                  <a:lnTo>
                    <a:pt x="622" y="274"/>
                  </a:lnTo>
                  <a:lnTo>
                    <a:pt x="612" y="276"/>
                  </a:lnTo>
                  <a:lnTo>
                    <a:pt x="605" y="281"/>
                  </a:lnTo>
                  <a:lnTo>
                    <a:pt x="599" y="287"/>
                  </a:lnTo>
                  <a:lnTo>
                    <a:pt x="590" y="289"/>
                  </a:lnTo>
                  <a:lnTo>
                    <a:pt x="582" y="293"/>
                  </a:lnTo>
                  <a:lnTo>
                    <a:pt x="574" y="298"/>
                  </a:lnTo>
                  <a:lnTo>
                    <a:pt x="569" y="302"/>
                  </a:lnTo>
                  <a:lnTo>
                    <a:pt x="561" y="306"/>
                  </a:lnTo>
                  <a:lnTo>
                    <a:pt x="555" y="310"/>
                  </a:lnTo>
                  <a:lnTo>
                    <a:pt x="548" y="315"/>
                  </a:lnTo>
                  <a:lnTo>
                    <a:pt x="542" y="319"/>
                  </a:lnTo>
                  <a:lnTo>
                    <a:pt x="533" y="325"/>
                  </a:lnTo>
                  <a:lnTo>
                    <a:pt x="527" y="331"/>
                  </a:lnTo>
                  <a:lnTo>
                    <a:pt x="521" y="336"/>
                  </a:lnTo>
                  <a:lnTo>
                    <a:pt x="515" y="342"/>
                  </a:lnTo>
                  <a:lnTo>
                    <a:pt x="510" y="346"/>
                  </a:lnTo>
                  <a:lnTo>
                    <a:pt x="502" y="352"/>
                  </a:lnTo>
                  <a:lnTo>
                    <a:pt x="495" y="357"/>
                  </a:lnTo>
                  <a:lnTo>
                    <a:pt x="489" y="363"/>
                  </a:lnTo>
                  <a:lnTo>
                    <a:pt x="483" y="371"/>
                  </a:lnTo>
                  <a:lnTo>
                    <a:pt x="477" y="374"/>
                  </a:lnTo>
                  <a:lnTo>
                    <a:pt x="472" y="382"/>
                  </a:lnTo>
                  <a:lnTo>
                    <a:pt x="466" y="388"/>
                  </a:lnTo>
                  <a:lnTo>
                    <a:pt x="460" y="393"/>
                  </a:lnTo>
                  <a:lnTo>
                    <a:pt x="455" y="399"/>
                  </a:lnTo>
                  <a:lnTo>
                    <a:pt x="449" y="405"/>
                  </a:lnTo>
                  <a:lnTo>
                    <a:pt x="445" y="412"/>
                  </a:lnTo>
                  <a:lnTo>
                    <a:pt x="439" y="418"/>
                  </a:lnTo>
                  <a:lnTo>
                    <a:pt x="436" y="426"/>
                  </a:lnTo>
                  <a:lnTo>
                    <a:pt x="432" y="433"/>
                  </a:lnTo>
                  <a:lnTo>
                    <a:pt x="426" y="439"/>
                  </a:lnTo>
                  <a:lnTo>
                    <a:pt x="422" y="445"/>
                  </a:lnTo>
                  <a:lnTo>
                    <a:pt x="415" y="452"/>
                  </a:lnTo>
                  <a:lnTo>
                    <a:pt x="411" y="460"/>
                  </a:lnTo>
                  <a:lnTo>
                    <a:pt x="407" y="466"/>
                  </a:lnTo>
                  <a:lnTo>
                    <a:pt x="403" y="473"/>
                  </a:lnTo>
                  <a:lnTo>
                    <a:pt x="400" y="481"/>
                  </a:lnTo>
                  <a:lnTo>
                    <a:pt x="396" y="488"/>
                  </a:lnTo>
                  <a:lnTo>
                    <a:pt x="392" y="496"/>
                  </a:lnTo>
                  <a:lnTo>
                    <a:pt x="390" y="502"/>
                  </a:lnTo>
                  <a:lnTo>
                    <a:pt x="386" y="511"/>
                  </a:lnTo>
                  <a:lnTo>
                    <a:pt x="382" y="517"/>
                  </a:lnTo>
                  <a:lnTo>
                    <a:pt x="381" y="525"/>
                  </a:lnTo>
                  <a:lnTo>
                    <a:pt x="375" y="534"/>
                  </a:lnTo>
                  <a:lnTo>
                    <a:pt x="373" y="540"/>
                  </a:lnTo>
                  <a:lnTo>
                    <a:pt x="371" y="549"/>
                  </a:lnTo>
                  <a:lnTo>
                    <a:pt x="369" y="557"/>
                  </a:lnTo>
                  <a:lnTo>
                    <a:pt x="365" y="564"/>
                  </a:lnTo>
                  <a:lnTo>
                    <a:pt x="363" y="572"/>
                  </a:lnTo>
                  <a:lnTo>
                    <a:pt x="362" y="580"/>
                  </a:lnTo>
                  <a:lnTo>
                    <a:pt x="360" y="589"/>
                  </a:lnTo>
                  <a:lnTo>
                    <a:pt x="360" y="597"/>
                  </a:lnTo>
                  <a:lnTo>
                    <a:pt x="356" y="604"/>
                  </a:lnTo>
                  <a:lnTo>
                    <a:pt x="354" y="614"/>
                  </a:lnTo>
                  <a:lnTo>
                    <a:pt x="354" y="622"/>
                  </a:lnTo>
                  <a:lnTo>
                    <a:pt x="352" y="629"/>
                  </a:lnTo>
                  <a:lnTo>
                    <a:pt x="352" y="639"/>
                  </a:lnTo>
                  <a:lnTo>
                    <a:pt x="350" y="646"/>
                  </a:lnTo>
                  <a:lnTo>
                    <a:pt x="350" y="656"/>
                  </a:lnTo>
                  <a:lnTo>
                    <a:pt x="348" y="663"/>
                  </a:lnTo>
                  <a:lnTo>
                    <a:pt x="348" y="673"/>
                  </a:lnTo>
                  <a:lnTo>
                    <a:pt x="348" y="680"/>
                  </a:lnTo>
                  <a:lnTo>
                    <a:pt x="348" y="690"/>
                  </a:lnTo>
                  <a:lnTo>
                    <a:pt x="348" y="698"/>
                  </a:lnTo>
                  <a:lnTo>
                    <a:pt x="348" y="707"/>
                  </a:lnTo>
                  <a:lnTo>
                    <a:pt x="348" y="715"/>
                  </a:lnTo>
                  <a:lnTo>
                    <a:pt x="350" y="724"/>
                  </a:lnTo>
                  <a:lnTo>
                    <a:pt x="350" y="732"/>
                  </a:lnTo>
                  <a:lnTo>
                    <a:pt x="352" y="741"/>
                  </a:lnTo>
                  <a:lnTo>
                    <a:pt x="352" y="749"/>
                  </a:lnTo>
                  <a:lnTo>
                    <a:pt x="354" y="758"/>
                  </a:lnTo>
                  <a:lnTo>
                    <a:pt x="354" y="764"/>
                  </a:lnTo>
                  <a:lnTo>
                    <a:pt x="356" y="774"/>
                  </a:lnTo>
                  <a:lnTo>
                    <a:pt x="360" y="781"/>
                  </a:lnTo>
                  <a:lnTo>
                    <a:pt x="360" y="791"/>
                  </a:lnTo>
                  <a:lnTo>
                    <a:pt x="362" y="798"/>
                  </a:lnTo>
                  <a:lnTo>
                    <a:pt x="363" y="806"/>
                  </a:lnTo>
                  <a:lnTo>
                    <a:pt x="365" y="814"/>
                  </a:lnTo>
                  <a:lnTo>
                    <a:pt x="369" y="823"/>
                  </a:lnTo>
                  <a:lnTo>
                    <a:pt x="371" y="831"/>
                  </a:lnTo>
                  <a:lnTo>
                    <a:pt x="373" y="836"/>
                  </a:lnTo>
                  <a:lnTo>
                    <a:pt x="375" y="844"/>
                  </a:lnTo>
                  <a:lnTo>
                    <a:pt x="381" y="853"/>
                  </a:lnTo>
                  <a:lnTo>
                    <a:pt x="382" y="861"/>
                  </a:lnTo>
                  <a:lnTo>
                    <a:pt x="386" y="869"/>
                  </a:lnTo>
                  <a:lnTo>
                    <a:pt x="390" y="876"/>
                  </a:lnTo>
                  <a:lnTo>
                    <a:pt x="392" y="884"/>
                  </a:lnTo>
                  <a:lnTo>
                    <a:pt x="396" y="890"/>
                  </a:lnTo>
                  <a:lnTo>
                    <a:pt x="400" y="897"/>
                  </a:lnTo>
                  <a:lnTo>
                    <a:pt x="403" y="905"/>
                  </a:lnTo>
                  <a:lnTo>
                    <a:pt x="407" y="912"/>
                  </a:lnTo>
                  <a:lnTo>
                    <a:pt x="411" y="920"/>
                  </a:lnTo>
                  <a:lnTo>
                    <a:pt x="415" y="928"/>
                  </a:lnTo>
                  <a:lnTo>
                    <a:pt x="422" y="933"/>
                  </a:lnTo>
                  <a:lnTo>
                    <a:pt x="426" y="941"/>
                  </a:lnTo>
                  <a:lnTo>
                    <a:pt x="432" y="948"/>
                  </a:lnTo>
                  <a:lnTo>
                    <a:pt x="436" y="954"/>
                  </a:lnTo>
                  <a:lnTo>
                    <a:pt x="439" y="960"/>
                  </a:lnTo>
                  <a:lnTo>
                    <a:pt x="445" y="966"/>
                  </a:lnTo>
                  <a:lnTo>
                    <a:pt x="449" y="975"/>
                  </a:lnTo>
                  <a:lnTo>
                    <a:pt x="455" y="981"/>
                  </a:lnTo>
                  <a:lnTo>
                    <a:pt x="460" y="987"/>
                  </a:lnTo>
                  <a:lnTo>
                    <a:pt x="466" y="992"/>
                  </a:lnTo>
                  <a:lnTo>
                    <a:pt x="472" y="998"/>
                  </a:lnTo>
                  <a:lnTo>
                    <a:pt x="477" y="1004"/>
                  </a:lnTo>
                  <a:lnTo>
                    <a:pt x="483" y="1009"/>
                  </a:lnTo>
                  <a:lnTo>
                    <a:pt x="489" y="1015"/>
                  </a:lnTo>
                  <a:lnTo>
                    <a:pt x="495" y="1021"/>
                  </a:lnTo>
                  <a:lnTo>
                    <a:pt x="502" y="1026"/>
                  </a:lnTo>
                  <a:lnTo>
                    <a:pt x="510" y="1034"/>
                  </a:lnTo>
                  <a:lnTo>
                    <a:pt x="515" y="1040"/>
                  </a:lnTo>
                  <a:lnTo>
                    <a:pt x="521" y="1044"/>
                  </a:lnTo>
                  <a:lnTo>
                    <a:pt x="527" y="1047"/>
                  </a:lnTo>
                  <a:lnTo>
                    <a:pt x="533" y="1053"/>
                  </a:lnTo>
                  <a:lnTo>
                    <a:pt x="542" y="1059"/>
                  </a:lnTo>
                  <a:lnTo>
                    <a:pt x="548" y="1063"/>
                  </a:lnTo>
                  <a:lnTo>
                    <a:pt x="555" y="1066"/>
                  </a:lnTo>
                  <a:lnTo>
                    <a:pt x="561" y="1072"/>
                  </a:lnTo>
                  <a:lnTo>
                    <a:pt x="569" y="1078"/>
                  </a:lnTo>
                  <a:lnTo>
                    <a:pt x="574" y="1082"/>
                  </a:lnTo>
                  <a:lnTo>
                    <a:pt x="582" y="1085"/>
                  </a:lnTo>
                  <a:lnTo>
                    <a:pt x="590" y="1089"/>
                  </a:lnTo>
                  <a:lnTo>
                    <a:pt x="599" y="1095"/>
                  </a:lnTo>
                  <a:lnTo>
                    <a:pt x="605" y="1099"/>
                  </a:lnTo>
                  <a:lnTo>
                    <a:pt x="612" y="1102"/>
                  </a:lnTo>
                  <a:lnTo>
                    <a:pt x="622" y="1106"/>
                  </a:lnTo>
                  <a:lnTo>
                    <a:pt x="630" y="1110"/>
                  </a:lnTo>
                  <a:lnTo>
                    <a:pt x="630" y="1110"/>
                  </a:lnTo>
                  <a:close/>
                </a:path>
              </a:pathLst>
            </a:custGeom>
            <a:grpFill/>
            <a:ln w="9525">
              <a:noFill/>
              <a:round/>
              <a:headEnd/>
              <a:tailEnd/>
            </a:ln>
          </p:spPr>
          <p:txBody>
            <a:bodyPr/>
            <a:lstStyle/>
            <a:p>
              <a:endParaRPr lang="en-US" sz="1200" dirty="0">
                <a:latin typeface="+mn-lt"/>
              </a:endParaRPr>
            </a:p>
          </p:txBody>
        </p:sp>
        <p:sp>
          <p:nvSpPr>
            <p:cNvPr id="98" name="Freeform 58"/>
            <p:cNvSpPr>
              <a:spLocks/>
            </p:cNvSpPr>
            <p:nvPr/>
          </p:nvSpPr>
          <p:spPr bwMode="gray">
            <a:xfrm>
              <a:off x="4371" y="3115"/>
              <a:ext cx="202" cy="79"/>
            </a:xfrm>
            <a:custGeom>
              <a:avLst/>
              <a:gdLst/>
              <a:ahLst/>
              <a:cxnLst>
                <a:cxn ang="0">
                  <a:pos x="0" y="148"/>
                </a:cxn>
                <a:cxn ang="0">
                  <a:pos x="0" y="135"/>
                </a:cxn>
                <a:cxn ang="0">
                  <a:pos x="0" y="120"/>
                </a:cxn>
                <a:cxn ang="0">
                  <a:pos x="0" y="105"/>
                </a:cxn>
                <a:cxn ang="0">
                  <a:pos x="0" y="91"/>
                </a:cxn>
                <a:cxn ang="0">
                  <a:pos x="0" y="74"/>
                </a:cxn>
                <a:cxn ang="0">
                  <a:pos x="0" y="59"/>
                </a:cxn>
                <a:cxn ang="0">
                  <a:pos x="0" y="44"/>
                </a:cxn>
                <a:cxn ang="0">
                  <a:pos x="0" y="31"/>
                </a:cxn>
                <a:cxn ang="0">
                  <a:pos x="0" y="15"/>
                </a:cxn>
                <a:cxn ang="0">
                  <a:pos x="0" y="0"/>
                </a:cxn>
                <a:cxn ang="0">
                  <a:pos x="28" y="0"/>
                </a:cxn>
                <a:cxn ang="0">
                  <a:pos x="60" y="0"/>
                </a:cxn>
                <a:cxn ang="0">
                  <a:pos x="89" y="0"/>
                </a:cxn>
                <a:cxn ang="0">
                  <a:pos x="119" y="0"/>
                </a:cxn>
                <a:cxn ang="0">
                  <a:pos x="144" y="0"/>
                </a:cxn>
                <a:cxn ang="0">
                  <a:pos x="173" y="0"/>
                </a:cxn>
                <a:cxn ang="0">
                  <a:pos x="199" y="0"/>
                </a:cxn>
                <a:cxn ang="0">
                  <a:pos x="224" y="0"/>
                </a:cxn>
                <a:cxn ang="0">
                  <a:pos x="247" y="0"/>
                </a:cxn>
                <a:cxn ang="0">
                  <a:pos x="269" y="0"/>
                </a:cxn>
                <a:cxn ang="0">
                  <a:pos x="290" y="0"/>
                </a:cxn>
                <a:cxn ang="0">
                  <a:pos x="309" y="0"/>
                </a:cxn>
                <a:cxn ang="0">
                  <a:pos x="326" y="0"/>
                </a:cxn>
                <a:cxn ang="0">
                  <a:pos x="344" y="0"/>
                </a:cxn>
                <a:cxn ang="0">
                  <a:pos x="357" y="0"/>
                </a:cxn>
                <a:cxn ang="0">
                  <a:pos x="370" y="0"/>
                </a:cxn>
                <a:cxn ang="0">
                  <a:pos x="389" y="0"/>
                </a:cxn>
                <a:cxn ang="0">
                  <a:pos x="401" y="0"/>
                </a:cxn>
                <a:cxn ang="0">
                  <a:pos x="403" y="160"/>
                </a:cxn>
                <a:cxn ang="0">
                  <a:pos x="397" y="160"/>
                </a:cxn>
                <a:cxn ang="0">
                  <a:pos x="383" y="160"/>
                </a:cxn>
                <a:cxn ang="0">
                  <a:pos x="366" y="160"/>
                </a:cxn>
                <a:cxn ang="0">
                  <a:pos x="353" y="160"/>
                </a:cxn>
                <a:cxn ang="0">
                  <a:pos x="338" y="160"/>
                </a:cxn>
                <a:cxn ang="0">
                  <a:pos x="323" y="160"/>
                </a:cxn>
                <a:cxn ang="0">
                  <a:pos x="304" y="160"/>
                </a:cxn>
                <a:cxn ang="0">
                  <a:pos x="285" y="160"/>
                </a:cxn>
                <a:cxn ang="0">
                  <a:pos x="262" y="160"/>
                </a:cxn>
                <a:cxn ang="0">
                  <a:pos x="239" y="160"/>
                </a:cxn>
                <a:cxn ang="0">
                  <a:pos x="216" y="160"/>
                </a:cxn>
                <a:cxn ang="0">
                  <a:pos x="190" y="160"/>
                </a:cxn>
                <a:cxn ang="0">
                  <a:pos x="165" y="160"/>
                </a:cxn>
                <a:cxn ang="0">
                  <a:pos x="136" y="160"/>
                </a:cxn>
                <a:cxn ang="0">
                  <a:pos x="108" y="160"/>
                </a:cxn>
                <a:cxn ang="0">
                  <a:pos x="81" y="160"/>
                </a:cxn>
                <a:cxn ang="0">
                  <a:pos x="49" y="160"/>
                </a:cxn>
                <a:cxn ang="0">
                  <a:pos x="19" y="160"/>
                </a:cxn>
                <a:cxn ang="0">
                  <a:pos x="0" y="160"/>
                </a:cxn>
              </a:cxnLst>
              <a:rect l="0" t="0" r="r" b="b"/>
              <a:pathLst>
                <a:path w="403" h="160">
                  <a:moveTo>
                    <a:pt x="0" y="160"/>
                  </a:moveTo>
                  <a:lnTo>
                    <a:pt x="0" y="154"/>
                  </a:lnTo>
                  <a:lnTo>
                    <a:pt x="0" y="148"/>
                  </a:lnTo>
                  <a:lnTo>
                    <a:pt x="0" y="145"/>
                  </a:lnTo>
                  <a:lnTo>
                    <a:pt x="0" y="141"/>
                  </a:lnTo>
                  <a:lnTo>
                    <a:pt x="0" y="135"/>
                  </a:lnTo>
                  <a:lnTo>
                    <a:pt x="0" y="129"/>
                  </a:lnTo>
                  <a:lnTo>
                    <a:pt x="0" y="124"/>
                  </a:lnTo>
                  <a:lnTo>
                    <a:pt x="0" y="120"/>
                  </a:lnTo>
                  <a:lnTo>
                    <a:pt x="0" y="114"/>
                  </a:lnTo>
                  <a:lnTo>
                    <a:pt x="0" y="109"/>
                  </a:lnTo>
                  <a:lnTo>
                    <a:pt x="0" y="105"/>
                  </a:lnTo>
                  <a:lnTo>
                    <a:pt x="0" y="101"/>
                  </a:lnTo>
                  <a:lnTo>
                    <a:pt x="0" y="95"/>
                  </a:lnTo>
                  <a:lnTo>
                    <a:pt x="0" y="91"/>
                  </a:lnTo>
                  <a:lnTo>
                    <a:pt x="0" y="84"/>
                  </a:lnTo>
                  <a:lnTo>
                    <a:pt x="0" y="80"/>
                  </a:lnTo>
                  <a:lnTo>
                    <a:pt x="0" y="74"/>
                  </a:lnTo>
                  <a:lnTo>
                    <a:pt x="0" y="69"/>
                  </a:lnTo>
                  <a:lnTo>
                    <a:pt x="0" y="65"/>
                  </a:lnTo>
                  <a:lnTo>
                    <a:pt x="0" y="59"/>
                  </a:lnTo>
                  <a:lnTo>
                    <a:pt x="0" y="53"/>
                  </a:lnTo>
                  <a:lnTo>
                    <a:pt x="0" y="52"/>
                  </a:lnTo>
                  <a:lnTo>
                    <a:pt x="0" y="44"/>
                  </a:lnTo>
                  <a:lnTo>
                    <a:pt x="0" y="40"/>
                  </a:lnTo>
                  <a:lnTo>
                    <a:pt x="0" y="34"/>
                  </a:lnTo>
                  <a:lnTo>
                    <a:pt x="0" y="31"/>
                  </a:lnTo>
                  <a:lnTo>
                    <a:pt x="0" y="25"/>
                  </a:lnTo>
                  <a:lnTo>
                    <a:pt x="0" y="19"/>
                  </a:lnTo>
                  <a:lnTo>
                    <a:pt x="0" y="15"/>
                  </a:lnTo>
                  <a:lnTo>
                    <a:pt x="0" y="8"/>
                  </a:lnTo>
                  <a:lnTo>
                    <a:pt x="0" y="4"/>
                  </a:lnTo>
                  <a:lnTo>
                    <a:pt x="0" y="0"/>
                  </a:lnTo>
                  <a:lnTo>
                    <a:pt x="9" y="0"/>
                  </a:lnTo>
                  <a:lnTo>
                    <a:pt x="19" y="0"/>
                  </a:lnTo>
                  <a:lnTo>
                    <a:pt x="28" y="0"/>
                  </a:lnTo>
                  <a:lnTo>
                    <a:pt x="39" y="0"/>
                  </a:lnTo>
                  <a:lnTo>
                    <a:pt x="49" y="0"/>
                  </a:lnTo>
                  <a:lnTo>
                    <a:pt x="60" y="0"/>
                  </a:lnTo>
                  <a:lnTo>
                    <a:pt x="70" y="0"/>
                  </a:lnTo>
                  <a:lnTo>
                    <a:pt x="81" y="0"/>
                  </a:lnTo>
                  <a:lnTo>
                    <a:pt x="89" y="0"/>
                  </a:lnTo>
                  <a:lnTo>
                    <a:pt x="100" y="0"/>
                  </a:lnTo>
                  <a:lnTo>
                    <a:pt x="108" y="0"/>
                  </a:lnTo>
                  <a:lnTo>
                    <a:pt x="119" y="0"/>
                  </a:lnTo>
                  <a:lnTo>
                    <a:pt x="127" y="0"/>
                  </a:lnTo>
                  <a:lnTo>
                    <a:pt x="136" y="0"/>
                  </a:lnTo>
                  <a:lnTo>
                    <a:pt x="144" y="0"/>
                  </a:lnTo>
                  <a:lnTo>
                    <a:pt x="155" y="0"/>
                  </a:lnTo>
                  <a:lnTo>
                    <a:pt x="165" y="0"/>
                  </a:lnTo>
                  <a:lnTo>
                    <a:pt x="173" y="0"/>
                  </a:lnTo>
                  <a:lnTo>
                    <a:pt x="182" y="0"/>
                  </a:lnTo>
                  <a:lnTo>
                    <a:pt x="190" y="0"/>
                  </a:lnTo>
                  <a:lnTo>
                    <a:pt x="199" y="0"/>
                  </a:lnTo>
                  <a:lnTo>
                    <a:pt x="207" y="0"/>
                  </a:lnTo>
                  <a:lnTo>
                    <a:pt x="216" y="0"/>
                  </a:lnTo>
                  <a:lnTo>
                    <a:pt x="224" y="0"/>
                  </a:lnTo>
                  <a:lnTo>
                    <a:pt x="231" y="0"/>
                  </a:lnTo>
                  <a:lnTo>
                    <a:pt x="239" y="0"/>
                  </a:lnTo>
                  <a:lnTo>
                    <a:pt x="247" y="0"/>
                  </a:lnTo>
                  <a:lnTo>
                    <a:pt x="256" y="0"/>
                  </a:lnTo>
                  <a:lnTo>
                    <a:pt x="262" y="0"/>
                  </a:lnTo>
                  <a:lnTo>
                    <a:pt x="269" y="0"/>
                  </a:lnTo>
                  <a:lnTo>
                    <a:pt x="277" y="0"/>
                  </a:lnTo>
                  <a:lnTo>
                    <a:pt x="285" y="0"/>
                  </a:lnTo>
                  <a:lnTo>
                    <a:pt x="290" y="0"/>
                  </a:lnTo>
                  <a:lnTo>
                    <a:pt x="296" y="0"/>
                  </a:lnTo>
                  <a:lnTo>
                    <a:pt x="304" y="0"/>
                  </a:lnTo>
                  <a:lnTo>
                    <a:pt x="309" y="0"/>
                  </a:lnTo>
                  <a:lnTo>
                    <a:pt x="317" y="0"/>
                  </a:lnTo>
                  <a:lnTo>
                    <a:pt x="323" y="0"/>
                  </a:lnTo>
                  <a:lnTo>
                    <a:pt x="326" y="0"/>
                  </a:lnTo>
                  <a:lnTo>
                    <a:pt x="334" y="0"/>
                  </a:lnTo>
                  <a:lnTo>
                    <a:pt x="338" y="0"/>
                  </a:lnTo>
                  <a:lnTo>
                    <a:pt x="344" y="0"/>
                  </a:lnTo>
                  <a:lnTo>
                    <a:pt x="347" y="0"/>
                  </a:lnTo>
                  <a:lnTo>
                    <a:pt x="353" y="0"/>
                  </a:lnTo>
                  <a:lnTo>
                    <a:pt x="357" y="0"/>
                  </a:lnTo>
                  <a:lnTo>
                    <a:pt x="363" y="0"/>
                  </a:lnTo>
                  <a:lnTo>
                    <a:pt x="366" y="0"/>
                  </a:lnTo>
                  <a:lnTo>
                    <a:pt x="370" y="0"/>
                  </a:lnTo>
                  <a:lnTo>
                    <a:pt x="378" y="0"/>
                  </a:lnTo>
                  <a:lnTo>
                    <a:pt x="383" y="0"/>
                  </a:lnTo>
                  <a:lnTo>
                    <a:pt x="389" y="0"/>
                  </a:lnTo>
                  <a:lnTo>
                    <a:pt x="393" y="0"/>
                  </a:lnTo>
                  <a:lnTo>
                    <a:pt x="397" y="0"/>
                  </a:lnTo>
                  <a:lnTo>
                    <a:pt x="401" y="0"/>
                  </a:lnTo>
                  <a:lnTo>
                    <a:pt x="401" y="0"/>
                  </a:lnTo>
                  <a:lnTo>
                    <a:pt x="403" y="0"/>
                  </a:lnTo>
                  <a:lnTo>
                    <a:pt x="403" y="160"/>
                  </a:lnTo>
                  <a:lnTo>
                    <a:pt x="401" y="160"/>
                  </a:lnTo>
                  <a:lnTo>
                    <a:pt x="401" y="160"/>
                  </a:lnTo>
                  <a:lnTo>
                    <a:pt x="397" y="160"/>
                  </a:lnTo>
                  <a:lnTo>
                    <a:pt x="393" y="160"/>
                  </a:lnTo>
                  <a:lnTo>
                    <a:pt x="389" y="160"/>
                  </a:lnTo>
                  <a:lnTo>
                    <a:pt x="383" y="160"/>
                  </a:lnTo>
                  <a:lnTo>
                    <a:pt x="378" y="160"/>
                  </a:lnTo>
                  <a:lnTo>
                    <a:pt x="370" y="160"/>
                  </a:lnTo>
                  <a:lnTo>
                    <a:pt x="366" y="160"/>
                  </a:lnTo>
                  <a:lnTo>
                    <a:pt x="363" y="160"/>
                  </a:lnTo>
                  <a:lnTo>
                    <a:pt x="357" y="160"/>
                  </a:lnTo>
                  <a:lnTo>
                    <a:pt x="353" y="160"/>
                  </a:lnTo>
                  <a:lnTo>
                    <a:pt x="347" y="160"/>
                  </a:lnTo>
                  <a:lnTo>
                    <a:pt x="344" y="160"/>
                  </a:lnTo>
                  <a:lnTo>
                    <a:pt x="338" y="160"/>
                  </a:lnTo>
                  <a:lnTo>
                    <a:pt x="334" y="160"/>
                  </a:lnTo>
                  <a:lnTo>
                    <a:pt x="326" y="160"/>
                  </a:lnTo>
                  <a:lnTo>
                    <a:pt x="323" y="160"/>
                  </a:lnTo>
                  <a:lnTo>
                    <a:pt x="317" y="160"/>
                  </a:lnTo>
                  <a:lnTo>
                    <a:pt x="309" y="160"/>
                  </a:lnTo>
                  <a:lnTo>
                    <a:pt x="304" y="160"/>
                  </a:lnTo>
                  <a:lnTo>
                    <a:pt x="296" y="160"/>
                  </a:lnTo>
                  <a:lnTo>
                    <a:pt x="290" y="160"/>
                  </a:lnTo>
                  <a:lnTo>
                    <a:pt x="285" y="160"/>
                  </a:lnTo>
                  <a:lnTo>
                    <a:pt x="277" y="160"/>
                  </a:lnTo>
                  <a:lnTo>
                    <a:pt x="269" y="160"/>
                  </a:lnTo>
                  <a:lnTo>
                    <a:pt x="262" y="160"/>
                  </a:lnTo>
                  <a:lnTo>
                    <a:pt x="256" y="160"/>
                  </a:lnTo>
                  <a:lnTo>
                    <a:pt x="247" y="160"/>
                  </a:lnTo>
                  <a:lnTo>
                    <a:pt x="239" y="160"/>
                  </a:lnTo>
                  <a:lnTo>
                    <a:pt x="231" y="160"/>
                  </a:lnTo>
                  <a:lnTo>
                    <a:pt x="224" y="160"/>
                  </a:lnTo>
                  <a:lnTo>
                    <a:pt x="216" y="160"/>
                  </a:lnTo>
                  <a:lnTo>
                    <a:pt x="207" y="160"/>
                  </a:lnTo>
                  <a:lnTo>
                    <a:pt x="199" y="160"/>
                  </a:lnTo>
                  <a:lnTo>
                    <a:pt x="190" y="160"/>
                  </a:lnTo>
                  <a:lnTo>
                    <a:pt x="182" y="160"/>
                  </a:lnTo>
                  <a:lnTo>
                    <a:pt x="173" y="160"/>
                  </a:lnTo>
                  <a:lnTo>
                    <a:pt x="165" y="160"/>
                  </a:lnTo>
                  <a:lnTo>
                    <a:pt x="155" y="160"/>
                  </a:lnTo>
                  <a:lnTo>
                    <a:pt x="144" y="160"/>
                  </a:lnTo>
                  <a:lnTo>
                    <a:pt x="136" y="160"/>
                  </a:lnTo>
                  <a:lnTo>
                    <a:pt x="127" y="160"/>
                  </a:lnTo>
                  <a:lnTo>
                    <a:pt x="119" y="160"/>
                  </a:lnTo>
                  <a:lnTo>
                    <a:pt x="108" y="160"/>
                  </a:lnTo>
                  <a:lnTo>
                    <a:pt x="100" y="160"/>
                  </a:lnTo>
                  <a:lnTo>
                    <a:pt x="89" y="160"/>
                  </a:lnTo>
                  <a:lnTo>
                    <a:pt x="81" y="160"/>
                  </a:lnTo>
                  <a:lnTo>
                    <a:pt x="70" y="160"/>
                  </a:lnTo>
                  <a:lnTo>
                    <a:pt x="60" y="160"/>
                  </a:lnTo>
                  <a:lnTo>
                    <a:pt x="49" y="160"/>
                  </a:lnTo>
                  <a:lnTo>
                    <a:pt x="39" y="160"/>
                  </a:lnTo>
                  <a:lnTo>
                    <a:pt x="28" y="160"/>
                  </a:lnTo>
                  <a:lnTo>
                    <a:pt x="19" y="160"/>
                  </a:lnTo>
                  <a:lnTo>
                    <a:pt x="9" y="160"/>
                  </a:lnTo>
                  <a:lnTo>
                    <a:pt x="0" y="160"/>
                  </a:lnTo>
                  <a:lnTo>
                    <a:pt x="0" y="160"/>
                  </a:lnTo>
                  <a:close/>
                </a:path>
              </a:pathLst>
            </a:custGeom>
            <a:grpFill/>
            <a:ln w="9525">
              <a:noFill/>
              <a:round/>
              <a:headEnd/>
              <a:tailEnd/>
            </a:ln>
          </p:spPr>
          <p:txBody>
            <a:bodyPr/>
            <a:lstStyle/>
            <a:p>
              <a:endParaRPr lang="en-US" sz="1200" dirty="0">
                <a:latin typeface="+mn-lt"/>
              </a:endParaRPr>
            </a:p>
          </p:txBody>
        </p:sp>
        <p:sp>
          <p:nvSpPr>
            <p:cNvPr id="99" name="Freeform 59"/>
            <p:cNvSpPr>
              <a:spLocks/>
            </p:cNvSpPr>
            <p:nvPr/>
          </p:nvSpPr>
          <p:spPr bwMode="gray">
            <a:xfrm>
              <a:off x="4370" y="2990"/>
              <a:ext cx="203" cy="80"/>
            </a:xfrm>
            <a:custGeom>
              <a:avLst/>
              <a:gdLst/>
              <a:ahLst/>
              <a:cxnLst>
                <a:cxn ang="0">
                  <a:pos x="0" y="150"/>
                </a:cxn>
                <a:cxn ang="0">
                  <a:pos x="0" y="133"/>
                </a:cxn>
                <a:cxn ang="0">
                  <a:pos x="0" y="120"/>
                </a:cxn>
                <a:cxn ang="0">
                  <a:pos x="0" y="105"/>
                </a:cxn>
                <a:cxn ang="0">
                  <a:pos x="0" y="90"/>
                </a:cxn>
                <a:cxn ang="0">
                  <a:pos x="0" y="74"/>
                </a:cxn>
                <a:cxn ang="0">
                  <a:pos x="0" y="59"/>
                </a:cxn>
                <a:cxn ang="0">
                  <a:pos x="0" y="44"/>
                </a:cxn>
                <a:cxn ang="0">
                  <a:pos x="0" y="29"/>
                </a:cxn>
                <a:cxn ang="0">
                  <a:pos x="0" y="13"/>
                </a:cxn>
                <a:cxn ang="0">
                  <a:pos x="0" y="0"/>
                </a:cxn>
                <a:cxn ang="0">
                  <a:pos x="30" y="0"/>
                </a:cxn>
                <a:cxn ang="0">
                  <a:pos x="60" y="0"/>
                </a:cxn>
                <a:cxn ang="0">
                  <a:pos x="89" y="0"/>
                </a:cxn>
                <a:cxn ang="0">
                  <a:pos x="119" y="0"/>
                </a:cxn>
                <a:cxn ang="0">
                  <a:pos x="146" y="0"/>
                </a:cxn>
                <a:cxn ang="0">
                  <a:pos x="175" y="0"/>
                </a:cxn>
                <a:cxn ang="0">
                  <a:pos x="201" y="0"/>
                </a:cxn>
                <a:cxn ang="0">
                  <a:pos x="226" y="0"/>
                </a:cxn>
                <a:cxn ang="0">
                  <a:pos x="249" y="0"/>
                </a:cxn>
                <a:cxn ang="0">
                  <a:pos x="270" y="0"/>
                </a:cxn>
                <a:cxn ang="0">
                  <a:pos x="292" y="0"/>
                </a:cxn>
                <a:cxn ang="0">
                  <a:pos x="311" y="0"/>
                </a:cxn>
                <a:cxn ang="0">
                  <a:pos x="328" y="0"/>
                </a:cxn>
                <a:cxn ang="0">
                  <a:pos x="346" y="0"/>
                </a:cxn>
                <a:cxn ang="0">
                  <a:pos x="359" y="0"/>
                </a:cxn>
                <a:cxn ang="0">
                  <a:pos x="372" y="0"/>
                </a:cxn>
                <a:cxn ang="0">
                  <a:pos x="391" y="0"/>
                </a:cxn>
                <a:cxn ang="0">
                  <a:pos x="403" y="0"/>
                </a:cxn>
                <a:cxn ang="0">
                  <a:pos x="405" y="160"/>
                </a:cxn>
                <a:cxn ang="0">
                  <a:pos x="399" y="160"/>
                </a:cxn>
                <a:cxn ang="0">
                  <a:pos x="385" y="160"/>
                </a:cxn>
                <a:cxn ang="0">
                  <a:pos x="368" y="160"/>
                </a:cxn>
                <a:cxn ang="0">
                  <a:pos x="355" y="160"/>
                </a:cxn>
                <a:cxn ang="0">
                  <a:pos x="340" y="160"/>
                </a:cxn>
                <a:cxn ang="0">
                  <a:pos x="325" y="160"/>
                </a:cxn>
                <a:cxn ang="0">
                  <a:pos x="304" y="160"/>
                </a:cxn>
                <a:cxn ang="0">
                  <a:pos x="285" y="160"/>
                </a:cxn>
                <a:cxn ang="0">
                  <a:pos x="264" y="160"/>
                </a:cxn>
                <a:cxn ang="0">
                  <a:pos x="241" y="160"/>
                </a:cxn>
                <a:cxn ang="0">
                  <a:pos x="218" y="160"/>
                </a:cxn>
                <a:cxn ang="0">
                  <a:pos x="192" y="160"/>
                </a:cxn>
                <a:cxn ang="0">
                  <a:pos x="167" y="160"/>
                </a:cxn>
                <a:cxn ang="0">
                  <a:pos x="138" y="160"/>
                </a:cxn>
                <a:cxn ang="0">
                  <a:pos x="108" y="160"/>
                </a:cxn>
                <a:cxn ang="0">
                  <a:pos x="81" y="160"/>
                </a:cxn>
                <a:cxn ang="0">
                  <a:pos x="51" y="160"/>
                </a:cxn>
                <a:cxn ang="0">
                  <a:pos x="21" y="160"/>
                </a:cxn>
                <a:cxn ang="0">
                  <a:pos x="0" y="160"/>
                </a:cxn>
              </a:cxnLst>
              <a:rect l="0" t="0" r="r" b="b"/>
              <a:pathLst>
                <a:path w="405" h="160">
                  <a:moveTo>
                    <a:pt x="0" y="160"/>
                  </a:moveTo>
                  <a:lnTo>
                    <a:pt x="0" y="154"/>
                  </a:lnTo>
                  <a:lnTo>
                    <a:pt x="0" y="150"/>
                  </a:lnTo>
                  <a:lnTo>
                    <a:pt x="0" y="143"/>
                  </a:lnTo>
                  <a:lnTo>
                    <a:pt x="0" y="139"/>
                  </a:lnTo>
                  <a:lnTo>
                    <a:pt x="0" y="133"/>
                  </a:lnTo>
                  <a:lnTo>
                    <a:pt x="0" y="128"/>
                  </a:lnTo>
                  <a:lnTo>
                    <a:pt x="0" y="124"/>
                  </a:lnTo>
                  <a:lnTo>
                    <a:pt x="0" y="120"/>
                  </a:lnTo>
                  <a:lnTo>
                    <a:pt x="0" y="114"/>
                  </a:lnTo>
                  <a:lnTo>
                    <a:pt x="0" y="109"/>
                  </a:lnTo>
                  <a:lnTo>
                    <a:pt x="0" y="105"/>
                  </a:lnTo>
                  <a:lnTo>
                    <a:pt x="0" y="99"/>
                  </a:lnTo>
                  <a:lnTo>
                    <a:pt x="0" y="93"/>
                  </a:lnTo>
                  <a:lnTo>
                    <a:pt x="0" y="90"/>
                  </a:lnTo>
                  <a:lnTo>
                    <a:pt x="0" y="84"/>
                  </a:lnTo>
                  <a:lnTo>
                    <a:pt x="0" y="80"/>
                  </a:lnTo>
                  <a:lnTo>
                    <a:pt x="0" y="74"/>
                  </a:lnTo>
                  <a:lnTo>
                    <a:pt x="0" y="71"/>
                  </a:lnTo>
                  <a:lnTo>
                    <a:pt x="0" y="65"/>
                  </a:lnTo>
                  <a:lnTo>
                    <a:pt x="0" y="59"/>
                  </a:lnTo>
                  <a:lnTo>
                    <a:pt x="0" y="53"/>
                  </a:lnTo>
                  <a:lnTo>
                    <a:pt x="0" y="50"/>
                  </a:lnTo>
                  <a:lnTo>
                    <a:pt x="0" y="44"/>
                  </a:lnTo>
                  <a:lnTo>
                    <a:pt x="0" y="38"/>
                  </a:lnTo>
                  <a:lnTo>
                    <a:pt x="0" y="34"/>
                  </a:lnTo>
                  <a:lnTo>
                    <a:pt x="0" y="29"/>
                  </a:lnTo>
                  <a:lnTo>
                    <a:pt x="0" y="25"/>
                  </a:lnTo>
                  <a:lnTo>
                    <a:pt x="0" y="21"/>
                  </a:lnTo>
                  <a:lnTo>
                    <a:pt x="0" y="13"/>
                  </a:lnTo>
                  <a:lnTo>
                    <a:pt x="0" y="10"/>
                  </a:lnTo>
                  <a:lnTo>
                    <a:pt x="0" y="4"/>
                  </a:lnTo>
                  <a:lnTo>
                    <a:pt x="0" y="0"/>
                  </a:lnTo>
                  <a:lnTo>
                    <a:pt x="11" y="0"/>
                  </a:lnTo>
                  <a:lnTo>
                    <a:pt x="21" y="0"/>
                  </a:lnTo>
                  <a:lnTo>
                    <a:pt x="30" y="0"/>
                  </a:lnTo>
                  <a:lnTo>
                    <a:pt x="41" y="0"/>
                  </a:lnTo>
                  <a:lnTo>
                    <a:pt x="51" y="0"/>
                  </a:lnTo>
                  <a:lnTo>
                    <a:pt x="60" y="0"/>
                  </a:lnTo>
                  <a:lnTo>
                    <a:pt x="70" y="0"/>
                  </a:lnTo>
                  <a:lnTo>
                    <a:pt x="81" y="0"/>
                  </a:lnTo>
                  <a:lnTo>
                    <a:pt x="89" y="0"/>
                  </a:lnTo>
                  <a:lnTo>
                    <a:pt x="100" y="0"/>
                  </a:lnTo>
                  <a:lnTo>
                    <a:pt x="108" y="0"/>
                  </a:lnTo>
                  <a:lnTo>
                    <a:pt x="119" y="0"/>
                  </a:lnTo>
                  <a:lnTo>
                    <a:pt x="129" y="0"/>
                  </a:lnTo>
                  <a:lnTo>
                    <a:pt x="138" y="0"/>
                  </a:lnTo>
                  <a:lnTo>
                    <a:pt x="146" y="0"/>
                  </a:lnTo>
                  <a:lnTo>
                    <a:pt x="157" y="0"/>
                  </a:lnTo>
                  <a:lnTo>
                    <a:pt x="167" y="0"/>
                  </a:lnTo>
                  <a:lnTo>
                    <a:pt x="175" y="0"/>
                  </a:lnTo>
                  <a:lnTo>
                    <a:pt x="182" y="0"/>
                  </a:lnTo>
                  <a:lnTo>
                    <a:pt x="192" y="0"/>
                  </a:lnTo>
                  <a:lnTo>
                    <a:pt x="201" y="0"/>
                  </a:lnTo>
                  <a:lnTo>
                    <a:pt x="209" y="0"/>
                  </a:lnTo>
                  <a:lnTo>
                    <a:pt x="218" y="0"/>
                  </a:lnTo>
                  <a:lnTo>
                    <a:pt x="226" y="0"/>
                  </a:lnTo>
                  <a:lnTo>
                    <a:pt x="232" y="0"/>
                  </a:lnTo>
                  <a:lnTo>
                    <a:pt x="241" y="0"/>
                  </a:lnTo>
                  <a:lnTo>
                    <a:pt x="249" y="0"/>
                  </a:lnTo>
                  <a:lnTo>
                    <a:pt x="258" y="0"/>
                  </a:lnTo>
                  <a:lnTo>
                    <a:pt x="264" y="0"/>
                  </a:lnTo>
                  <a:lnTo>
                    <a:pt x="270" y="0"/>
                  </a:lnTo>
                  <a:lnTo>
                    <a:pt x="279" y="0"/>
                  </a:lnTo>
                  <a:lnTo>
                    <a:pt x="285" y="0"/>
                  </a:lnTo>
                  <a:lnTo>
                    <a:pt x="292" y="0"/>
                  </a:lnTo>
                  <a:lnTo>
                    <a:pt x="298" y="0"/>
                  </a:lnTo>
                  <a:lnTo>
                    <a:pt x="304" y="0"/>
                  </a:lnTo>
                  <a:lnTo>
                    <a:pt x="311" y="0"/>
                  </a:lnTo>
                  <a:lnTo>
                    <a:pt x="315" y="0"/>
                  </a:lnTo>
                  <a:lnTo>
                    <a:pt x="325" y="0"/>
                  </a:lnTo>
                  <a:lnTo>
                    <a:pt x="328" y="0"/>
                  </a:lnTo>
                  <a:lnTo>
                    <a:pt x="336" y="0"/>
                  </a:lnTo>
                  <a:lnTo>
                    <a:pt x="340" y="0"/>
                  </a:lnTo>
                  <a:lnTo>
                    <a:pt x="346" y="0"/>
                  </a:lnTo>
                  <a:lnTo>
                    <a:pt x="349" y="0"/>
                  </a:lnTo>
                  <a:lnTo>
                    <a:pt x="355" y="0"/>
                  </a:lnTo>
                  <a:lnTo>
                    <a:pt x="359" y="0"/>
                  </a:lnTo>
                  <a:lnTo>
                    <a:pt x="365" y="0"/>
                  </a:lnTo>
                  <a:lnTo>
                    <a:pt x="368" y="0"/>
                  </a:lnTo>
                  <a:lnTo>
                    <a:pt x="372" y="0"/>
                  </a:lnTo>
                  <a:lnTo>
                    <a:pt x="380" y="0"/>
                  </a:lnTo>
                  <a:lnTo>
                    <a:pt x="385" y="0"/>
                  </a:lnTo>
                  <a:lnTo>
                    <a:pt x="391" y="0"/>
                  </a:lnTo>
                  <a:lnTo>
                    <a:pt x="395" y="0"/>
                  </a:lnTo>
                  <a:lnTo>
                    <a:pt x="399" y="0"/>
                  </a:lnTo>
                  <a:lnTo>
                    <a:pt x="403" y="0"/>
                  </a:lnTo>
                  <a:lnTo>
                    <a:pt x="403" y="0"/>
                  </a:lnTo>
                  <a:lnTo>
                    <a:pt x="405" y="0"/>
                  </a:lnTo>
                  <a:lnTo>
                    <a:pt x="405" y="160"/>
                  </a:lnTo>
                  <a:lnTo>
                    <a:pt x="403" y="160"/>
                  </a:lnTo>
                  <a:lnTo>
                    <a:pt x="403" y="160"/>
                  </a:lnTo>
                  <a:lnTo>
                    <a:pt x="399" y="160"/>
                  </a:lnTo>
                  <a:lnTo>
                    <a:pt x="395" y="160"/>
                  </a:lnTo>
                  <a:lnTo>
                    <a:pt x="391" y="160"/>
                  </a:lnTo>
                  <a:lnTo>
                    <a:pt x="385" y="160"/>
                  </a:lnTo>
                  <a:lnTo>
                    <a:pt x="380" y="160"/>
                  </a:lnTo>
                  <a:lnTo>
                    <a:pt x="372" y="160"/>
                  </a:lnTo>
                  <a:lnTo>
                    <a:pt x="368" y="160"/>
                  </a:lnTo>
                  <a:lnTo>
                    <a:pt x="365" y="160"/>
                  </a:lnTo>
                  <a:lnTo>
                    <a:pt x="359" y="160"/>
                  </a:lnTo>
                  <a:lnTo>
                    <a:pt x="355" y="160"/>
                  </a:lnTo>
                  <a:lnTo>
                    <a:pt x="349" y="160"/>
                  </a:lnTo>
                  <a:lnTo>
                    <a:pt x="346" y="160"/>
                  </a:lnTo>
                  <a:lnTo>
                    <a:pt x="340" y="160"/>
                  </a:lnTo>
                  <a:lnTo>
                    <a:pt x="336" y="160"/>
                  </a:lnTo>
                  <a:lnTo>
                    <a:pt x="328" y="160"/>
                  </a:lnTo>
                  <a:lnTo>
                    <a:pt x="325" y="160"/>
                  </a:lnTo>
                  <a:lnTo>
                    <a:pt x="315" y="160"/>
                  </a:lnTo>
                  <a:lnTo>
                    <a:pt x="311" y="160"/>
                  </a:lnTo>
                  <a:lnTo>
                    <a:pt x="304" y="160"/>
                  </a:lnTo>
                  <a:lnTo>
                    <a:pt x="298" y="160"/>
                  </a:lnTo>
                  <a:lnTo>
                    <a:pt x="292" y="160"/>
                  </a:lnTo>
                  <a:lnTo>
                    <a:pt x="285" y="160"/>
                  </a:lnTo>
                  <a:lnTo>
                    <a:pt x="279" y="160"/>
                  </a:lnTo>
                  <a:lnTo>
                    <a:pt x="270" y="160"/>
                  </a:lnTo>
                  <a:lnTo>
                    <a:pt x="264" y="160"/>
                  </a:lnTo>
                  <a:lnTo>
                    <a:pt x="258" y="160"/>
                  </a:lnTo>
                  <a:lnTo>
                    <a:pt x="249" y="160"/>
                  </a:lnTo>
                  <a:lnTo>
                    <a:pt x="241" y="160"/>
                  </a:lnTo>
                  <a:lnTo>
                    <a:pt x="232" y="160"/>
                  </a:lnTo>
                  <a:lnTo>
                    <a:pt x="226" y="160"/>
                  </a:lnTo>
                  <a:lnTo>
                    <a:pt x="218" y="160"/>
                  </a:lnTo>
                  <a:lnTo>
                    <a:pt x="209" y="160"/>
                  </a:lnTo>
                  <a:lnTo>
                    <a:pt x="201" y="160"/>
                  </a:lnTo>
                  <a:lnTo>
                    <a:pt x="192" y="160"/>
                  </a:lnTo>
                  <a:lnTo>
                    <a:pt x="182" y="160"/>
                  </a:lnTo>
                  <a:lnTo>
                    <a:pt x="175" y="160"/>
                  </a:lnTo>
                  <a:lnTo>
                    <a:pt x="167" y="160"/>
                  </a:lnTo>
                  <a:lnTo>
                    <a:pt x="157" y="160"/>
                  </a:lnTo>
                  <a:lnTo>
                    <a:pt x="146" y="160"/>
                  </a:lnTo>
                  <a:lnTo>
                    <a:pt x="138" y="160"/>
                  </a:lnTo>
                  <a:lnTo>
                    <a:pt x="129" y="160"/>
                  </a:lnTo>
                  <a:lnTo>
                    <a:pt x="119" y="160"/>
                  </a:lnTo>
                  <a:lnTo>
                    <a:pt x="108" y="160"/>
                  </a:lnTo>
                  <a:lnTo>
                    <a:pt x="100" y="160"/>
                  </a:lnTo>
                  <a:lnTo>
                    <a:pt x="89" y="160"/>
                  </a:lnTo>
                  <a:lnTo>
                    <a:pt x="81" y="160"/>
                  </a:lnTo>
                  <a:lnTo>
                    <a:pt x="70" y="160"/>
                  </a:lnTo>
                  <a:lnTo>
                    <a:pt x="60" y="160"/>
                  </a:lnTo>
                  <a:lnTo>
                    <a:pt x="51" y="160"/>
                  </a:lnTo>
                  <a:lnTo>
                    <a:pt x="41" y="160"/>
                  </a:lnTo>
                  <a:lnTo>
                    <a:pt x="30" y="160"/>
                  </a:lnTo>
                  <a:lnTo>
                    <a:pt x="21" y="160"/>
                  </a:lnTo>
                  <a:lnTo>
                    <a:pt x="11" y="160"/>
                  </a:lnTo>
                  <a:lnTo>
                    <a:pt x="0" y="160"/>
                  </a:lnTo>
                  <a:lnTo>
                    <a:pt x="0" y="160"/>
                  </a:lnTo>
                  <a:close/>
                </a:path>
              </a:pathLst>
            </a:custGeom>
            <a:grpFill/>
            <a:ln w="9525">
              <a:noFill/>
              <a:round/>
              <a:headEnd/>
              <a:tailEnd/>
            </a:ln>
          </p:spPr>
          <p:txBody>
            <a:bodyPr/>
            <a:lstStyle/>
            <a:p>
              <a:endParaRPr lang="en-US" sz="1200" dirty="0">
                <a:latin typeface="+mn-lt"/>
              </a:endParaRPr>
            </a:p>
          </p:txBody>
        </p:sp>
        <p:sp>
          <p:nvSpPr>
            <p:cNvPr id="100" name="Freeform 60"/>
            <p:cNvSpPr>
              <a:spLocks/>
            </p:cNvSpPr>
            <p:nvPr/>
          </p:nvSpPr>
          <p:spPr bwMode="gray">
            <a:xfrm>
              <a:off x="3953" y="3115"/>
              <a:ext cx="418" cy="79"/>
            </a:xfrm>
            <a:custGeom>
              <a:avLst/>
              <a:gdLst/>
              <a:ahLst/>
              <a:cxnLst>
                <a:cxn ang="0">
                  <a:pos x="0" y="0"/>
                </a:cxn>
                <a:cxn ang="0">
                  <a:pos x="12" y="0"/>
                </a:cxn>
                <a:cxn ang="0">
                  <a:pos x="27" y="0"/>
                </a:cxn>
                <a:cxn ang="0">
                  <a:pos x="46" y="0"/>
                </a:cxn>
                <a:cxn ang="0">
                  <a:pos x="70" y="0"/>
                </a:cxn>
                <a:cxn ang="0">
                  <a:pos x="99" y="0"/>
                </a:cxn>
                <a:cxn ang="0">
                  <a:pos x="131" y="0"/>
                </a:cxn>
                <a:cxn ang="0">
                  <a:pos x="167" y="0"/>
                </a:cxn>
                <a:cxn ang="0">
                  <a:pos x="207" y="0"/>
                </a:cxn>
                <a:cxn ang="0">
                  <a:pos x="253" y="0"/>
                </a:cxn>
                <a:cxn ang="0">
                  <a:pos x="297" y="0"/>
                </a:cxn>
                <a:cxn ang="0">
                  <a:pos x="346" y="0"/>
                </a:cxn>
                <a:cxn ang="0">
                  <a:pos x="396" y="0"/>
                </a:cxn>
                <a:cxn ang="0">
                  <a:pos x="445" y="0"/>
                </a:cxn>
                <a:cxn ang="0">
                  <a:pos x="498" y="0"/>
                </a:cxn>
                <a:cxn ang="0">
                  <a:pos x="553" y="0"/>
                </a:cxn>
                <a:cxn ang="0">
                  <a:pos x="605" y="0"/>
                </a:cxn>
                <a:cxn ang="0">
                  <a:pos x="660" y="0"/>
                </a:cxn>
                <a:cxn ang="0">
                  <a:pos x="713" y="0"/>
                </a:cxn>
                <a:cxn ang="0">
                  <a:pos x="766" y="0"/>
                </a:cxn>
                <a:cxn ang="0">
                  <a:pos x="819" y="0"/>
                </a:cxn>
                <a:cxn ang="0">
                  <a:pos x="837" y="8"/>
                </a:cxn>
                <a:cxn ang="0">
                  <a:pos x="837" y="25"/>
                </a:cxn>
                <a:cxn ang="0">
                  <a:pos x="837" y="40"/>
                </a:cxn>
                <a:cxn ang="0">
                  <a:pos x="837" y="53"/>
                </a:cxn>
                <a:cxn ang="0">
                  <a:pos x="837" y="69"/>
                </a:cxn>
                <a:cxn ang="0">
                  <a:pos x="837" y="84"/>
                </a:cxn>
                <a:cxn ang="0">
                  <a:pos x="837" y="99"/>
                </a:cxn>
                <a:cxn ang="0">
                  <a:pos x="837" y="114"/>
                </a:cxn>
                <a:cxn ang="0">
                  <a:pos x="837" y="129"/>
                </a:cxn>
                <a:cxn ang="0">
                  <a:pos x="837" y="145"/>
                </a:cxn>
                <a:cxn ang="0">
                  <a:pos x="837" y="160"/>
                </a:cxn>
                <a:cxn ang="0">
                  <a:pos x="783" y="160"/>
                </a:cxn>
                <a:cxn ang="0">
                  <a:pos x="730" y="160"/>
                </a:cxn>
                <a:cxn ang="0">
                  <a:pos x="677" y="160"/>
                </a:cxn>
                <a:cxn ang="0">
                  <a:pos x="622" y="160"/>
                </a:cxn>
                <a:cxn ang="0">
                  <a:pos x="569" y="160"/>
                </a:cxn>
                <a:cxn ang="0">
                  <a:pos x="515" y="160"/>
                </a:cxn>
                <a:cxn ang="0">
                  <a:pos x="464" y="160"/>
                </a:cxn>
                <a:cxn ang="0">
                  <a:pos x="411" y="160"/>
                </a:cxn>
                <a:cxn ang="0">
                  <a:pos x="361" y="160"/>
                </a:cxn>
                <a:cxn ang="0">
                  <a:pos x="314" y="160"/>
                </a:cxn>
                <a:cxn ang="0">
                  <a:pos x="268" y="160"/>
                </a:cxn>
                <a:cxn ang="0">
                  <a:pos x="223" y="160"/>
                </a:cxn>
                <a:cxn ang="0">
                  <a:pos x="183" y="160"/>
                </a:cxn>
                <a:cxn ang="0">
                  <a:pos x="145" y="160"/>
                </a:cxn>
                <a:cxn ang="0">
                  <a:pos x="110" y="160"/>
                </a:cxn>
                <a:cxn ang="0">
                  <a:pos x="80" y="160"/>
                </a:cxn>
                <a:cxn ang="0">
                  <a:pos x="51" y="160"/>
                </a:cxn>
                <a:cxn ang="0">
                  <a:pos x="32" y="160"/>
                </a:cxn>
                <a:cxn ang="0">
                  <a:pos x="15" y="160"/>
                </a:cxn>
                <a:cxn ang="0">
                  <a:pos x="6" y="160"/>
                </a:cxn>
                <a:cxn ang="0">
                  <a:pos x="0" y="160"/>
                </a:cxn>
              </a:cxnLst>
              <a:rect l="0" t="0" r="r" b="b"/>
              <a:pathLst>
                <a:path w="837" h="160">
                  <a:moveTo>
                    <a:pt x="0" y="160"/>
                  </a:moveTo>
                  <a:lnTo>
                    <a:pt x="0" y="0"/>
                  </a:lnTo>
                  <a:lnTo>
                    <a:pt x="0" y="0"/>
                  </a:lnTo>
                  <a:lnTo>
                    <a:pt x="6" y="0"/>
                  </a:lnTo>
                  <a:lnTo>
                    <a:pt x="8" y="0"/>
                  </a:lnTo>
                  <a:lnTo>
                    <a:pt x="12" y="0"/>
                  </a:lnTo>
                  <a:lnTo>
                    <a:pt x="15" y="0"/>
                  </a:lnTo>
                  <a:lnTo>
                    <a:pt x="21" y="0"/>
                  </a:lnTo>
                  <a:lnTo>
                    <a:pt x="27" y="0"/>
                  </a:lnTo>
                  <a:lnTo>
                    <a:pt x="32" y="0"/>
                  </a:lnTo>
                  <a:lnTo>
                    <a:pt x="38" y="0"/>
                  </a:lnTo>
                  <a:lnTo>
                    <a:pt x="46" y="0"/>
                  </a:lnTo>
                  <a:lnTo>
                    <a:pt x="51" y="0"/>
                  </a:lnTo>
                  <a:lnTo>
                    <a:pt x="61" y="0"/>
                  </a:lnTo>
                  <a:lnTo>
                    <a:pt x="70" y="0"/>
                  </a:lnTo>
                  <a:lnTo>
                    <a:pt x="80" y="0"/>
                  </a:lnTo>
                  <a:lnTo>
                    <a:pt x="88" y="0"/>
                  </a:lnTo>
                  <a:lnTo>
                    <a:pt x="99" y="0"/>
                  </a:lnTo>
                  <a:lnTo>
                    <a:pt x="110" y="0"/>
                  </a:lnTo>
                  <a:lnTo>
                    <a:pt x="120" y="0"/>
                  </a:lnTo>
                  <a:lnTo>
                    <a:pt x="131" y="0"/>
                  </a:lnTo>
                  <a:lnTo>
                    <a:pt x="145" y="0"/>
                  </a:lnTo>
                  <a:lnTo>
                    <a:pt x="156" y="0"/>
                  </a:lnTo>
                  <a:lnTo>
                    <a:pt x="167" y="0"/>
                  </a:lnTo>
                  <a:lnTo>
                    <a:pt x="183" y="0"/>
                  </a:lnTo>
                  <a:lnTo>
                    <a:pt x="196" y="0"/>
                  </a:lnTo>
                  <a:lnTo>
                    <a:pt x="207" y="0"/>
                  </a:lnTo>
                  <a:lnTo>
                    <a:pt x="223" y="0"/>
                  </a:lnTo>
                  <a:lnTo>
                    <a:pt x="238" y="0"/>
                  </a:lnTo>
                  <a:lnTo>
                    <a:pt x="253" y="0"/>
                  </a:lnTo>
                  <a:lnTo>
                    <a:pt x="268" y="0"/>
                  </a:lnTo>
                  <a:lnTo>
                    <a:pt x="281" y="0"/>
                  </a:lnTo>
                  <a:lnTo>
                    <a:pt x="297" y="0"/>
                  </a:lnTo>
                  <a:lnTo>
                    <a:pt x="314" y="0"/>
                  </a:lnTo>
                  <a:lnTo>
                    <a:pt x="329" y="0"/>
                  </a:lnTo>
                  <a:lnTo>
                    <a:pt x="346" y="0"/>
                  </a:lnTo>
                  <a:lnTo>
                    <a:pt x="361" y="0"/>
                  </a:lnTo>
                  <a:lnTo>
                    <a:pt x="377" y="0"/>
                  </a:lnTo>
                  <a:lnTo>
                    <a:pt x="396" y="0"/>
                  </a:lnTo>
                  <a:lnTo>
                    <a:pt x="411" y="0"/>
                  </a:lnTo>
                  <a:lnTo>
                    <a:pt x="430" y="0"/>
                  </a:lnTo>
                  <a:lnTo>
                    <a:pt x="445" y="0"/>
                  </a:lnTo>
                  <a:lnTo>
                    <a:pt x="464" y="0"/>
                  </a:lnTo>
                  <a:lnTo>
                    <a:pt x="481" y="0"/>
                  </a:lnTo>
                  <a:lnTo>
                    <a:pt x="498" y="0"/>
                  </a:lnTo>
                  <a:lnTo>
                    <a:pt x="515" y="0"/>
                  </a:lnTo>
                  <a:lnTo>
                    <a:pt x="532" y="0"/>
                  </a:lnTo>
                  <a:lnTo>
                    <a:pt x="553" y="0"/>
                  </a:lnTo>
                  <a:lnTo>
                    <a:pt x="569" y="0"/>
                  </a:lnTo>
                  <a:lnTo>
                    <a:pt x="588" y="0"/>
                  </a:lnTo>
                  <a:lnTo>
                    <a:pt x="605" y="0"/>
                  </a:lnTo>
                  <a:lnTo>
                    <a:pt x="622" y="0"/>
                  </a:lnTo>
                  <a:lnTo>
                    <a:pt x="641" y="0"/>
                  </a:lnTo>
                  <a:lnTo>
                    <a:pt x="660" y="0"/>
                  </a:lnTo>
                  <a:lnTo>
                    <a:pt x="677" y="0"/>
                  </a:lnTo>
                  <a:lnTo>
                    <a:pt x="696" y="0"/>
                  </a:lnTo>
                  <a:lnTo>
                    <a:pt x="713" y="0"/>
                  </a:lnTo>
                  <a:lnTo>
                    <a:pt x="730" y="0"/>
                  </a:lnTo>
                  <a:lnTo>
                    <a:pt x="749" y="0"/>
                  </a:lnTo>
                  <a:lnTo>
                    <a:pt x="766" y="0"/>
                  </a:lnTo>
                  <a:lnTo>
                    <a:pt x="783" y="0"/>
                  </a:lnTo>
                  <a:lnTo>
                    <a:pt x="800" y="0"/>
                  </a:lnTo>
                  <a:lnTo>
                    <a:pt x="819" y="0"/>
                  </a:lnTo>
                  <a:lnTo>
                    <a:pt x="837" y="0"/>
                  </a:lnTo>
                  <a:lnTo>
                    <a:pt x="837" y="4"/>
                  </a:lnTo>
                  <a:lnTo>
                    <a:pt x="837" y="8"/>
                  </a:lnTo>
                  <a:lnTo>
                    <a:pt x="837" y="15"/>
                  </a:lnTo>
                  <a:lnTo>
                    <a:pt x="837" y="19"/>
                  </a:lnTo>
                  <a:lnTo>
                    <a:pt x="837" y="25"/>
                  </a:lnTo>
                  <a:lnTo>
                    <a:pt x="837" y="31"/>
                  </a:lnTo>
                  <a:lnTo>
                    <a:pt x="837" y="34"/>
                  </a:lnTo>
                  <a:lnTo>
                    <a:pt x="837" y="40"/>
                  </a:lnTo>
                  <a:lnTo>
                    <a:pt x="837" y="44"/>
                  </a:lnTo>
                  <a:lnTo>
                    <a:pt x="837" y="48"/>
                  </a:lnTo>
                  <a:lnTo>
                    <a:pt x="837" y="53"/>
                  </a:lnTo>
                  <a:lnTo>
                    <a:pt x="837" y="59"/>
                  </a:lnTo>
                  <a:lnTo>
                    <a:pt x="837" y="63"/>
                  </a:lnTo>
                  <a:lnTo>
                    <a:pt x="837" y="69"/>
                  </a:lnTo>
                  <a:lnTo>
                    <a:pt x="837" y="74"/>
                  </a:lnTo>
                  <a:lnTo>
                    <a:pt x="837" y="80"/>
                  </a:lnTo>
                  <a:lnTo>
                    <a:pt x="837" y="84"/>
                  </a:lnTo>
                  <a:lnTo>
                    <a:pt x="837" y="91"/>
                  </a:lnTo>
                  <a:lnTo>
                    <a:pt x="837" y="93"/>
                  </a:lnTo>
                  <a:lnTo>
                    <a:pt x="837" y="99"/>
                  </a:lnTo>
                  <a:lnTo>
                    <a:pt x="837" y="105"/>
                  </a:lnTo>
                  <a:lnTo>
                    <a:pt x="837" y="109"/>
                  </a:lnTo>
                  <a:lnTo>
                    <a:pt x="837" y="114"/>
                  </a:lnTo>
                  <a:lnTo>
                    <a:pt x="837" y="120"/>
                  </a:lnTo>
                  <a:lnTo>
                    <a:pt x="837" y="124"/>
                  </a:lnTo>
                  <a:lnTo>
                    <a:pt x="837" y="129"/>
                  </a:lnTo>
                  <a:lnTo>
                    <a:pt x="837" y="135"/>
                  </a:lnTo>
                  <a:lnTo>
                    <a:pt x="837" y="141"/>
                  </a:lnTo>
                  <a:lnTo>
                    <a:pt x="837" y="145"/>
                  </a:lnTo>
                  <a:lnTo>
                    <a:pt x="837" y="148"/>
                  </a:lnTo>
                  <a:lnTo>
                    <a:pt x="837" y="154"/>
                  </a:lnTo>
                  <a:lnTo>
                    <a:pt x="837" y="160"/>
                  </a:lnTo>
                  <a:lnTo>
                    <a:pt x="819" y="160"/>
                  </a:lnTo>
                  <a:lnTo>
                    <a:pt x="800" y="160"/>
                  </a:lnTo>
                  <a:lnTo>
                    <a:pt x="783" y="160"/>
                  </a:lnTo>
                  <a:lnTo>
                    <a:pt x="766" y="160"/>
                  </a:lnTo>
                  <a:lnTo>
                    <a:pt x="749" y="160"/>
                  </a:lnTo>
                  <a:lnTo>
                    <a:pt x="730" y="160"/>
                  </a:lnTo>
                  <a:lnTo>
                    <a:pt x="713" y="160"/>
                  </a:lnTo>
                  <a:lnTo>
                    <a:pt x="696" y="160"/>
                  </a:lnTo>
                  <a:lnTo>
                    <a:pt x="677" y="160"/>
                  </a:lnTo>
                  <a:lnTo>
                    <a:pt x="660" y="160"/>
                  </a:lnTo>
                  <a:lnTo>
                    <a:pt x="641" y="160"/>
                  </a:lnTo>
                  <a:lnTo>
                    <a:pt x="622" y="160"/>
                  </a:lnTo>
                  <a:lnTo>
                    <a:pt x="605" y="160"/>
                  </a:lnTo>
                  <a:lnTo>
                    <a:pt x="588" y="160"/>
                  </a:lnTo>
                  <a:lnTo>
                    <a:pt x="569" y="160"/>
                  </a:lnTo>
                  <a:lnTo>
                    <a:pt x="553" y="160"/>
                  </a:lnTo>
                  <a:lnTo>
                    <a:pt x="532" y="160"/>
                  </a:lnTo>
                  <a:lnTo>
                    <a:pt x="515" y="160"/>
                  </a:lnTo>
                  <a:lnTo>
                    <a:pt x="498" y="160"/>
                  </a:lnTo>
                  <a:lnTo>
                    <a:pt x="481" y="160"/>
                  </a:lnTo>
                  <a:lnTo>
                    <a:pt x="464" y="160"/>
                  </a:lnTo>
                  <a:lnTo>
                    <a:pt x="445" y="160"/>
                  </a:lnTo>
                  <a:lnTo>
                    <a:pt x="430" y="160"/>
                  </a:lnTo>
                  <a:lnTo>
                    <a:pt x="411" y="160"/>
                  </a:lnTo>
                  <a:lnTo>
                    <a:pt x="396" y="160"/>
                  </a:lnTo>
                  <a:lnTo>
                    <a:pt x="377" y="160"/>
                  </a:lnTo>
                  <a:lnTo>
                    <a:pt x="361" y="160"/>
                  </a:lnTo>
                  <a:lnTo>
                    <a:pt x="346" y="160"/>
                  </a:lnTo>
                  <a:lnTo>
                    <a:pt x="329" y="160"/>
                  </a:lnTo>
                  <a:lnTo>
                    <a:pt x="314" y="160"/>
                  </a:lnTo>
                  <a:lnTo>
                    <a:pt x="297" y="160"/>
                  </a:lnTo>
                  <a:lnTo>
                    <a:pt x="281" y="160"/>
                  </a:lnTo>
                  <a:lnTo>
                    <a:pt x="268" y="160"/>
                  </a:lnTo>
                  <a:lnTo>
                    <a:pt x="253" y="160"/>
                  </a:lnTo>
                  <a:lnTo>
                    <a:pt x="238" y="160"/>
                  </a:lnTo>
                  <a:lnTo>
                    <a:pt x="223" y="160"/>
                  </a:lnTo>
                  <a:lnTo>
                    <a:pt x="207" y="160"/>
                  </a:lnTo>
                  <a:lnTo>
                    <a:pt x="196" y="160"/>
                  </a:lnTo>
                  <a:lnTo>
                    <a:pt x="183" y="160"/>
                  </a:lnTo>
                  <a:lnTo>
                    <a:pt x="167" y="160"/>
                  </a:lnTo>
                  <a:lnTo>
                    <a:pt x="156" y="160"/>
                  </a:lnTo>
                  <a:lnTo>
                    <a:pt x="145" y="160"/>
                  </a:lnTo>
                  <a:lnTo>
                    <a:pt x="131" y="160"/>
                  </a:lnTo>
                  <a:lnTo>
                    <a:pt x="120" y="160"/>
                  </a:lnTo>
                  <a:lnTo>
                    <a:pt x="110" y="160"/>
                  </a:lnTo>
                  <a:lnTo>
                    <a:pt x="99" y="160"/>
                  </a:lnTo>
                  <a:lnTo>
                    <a:pt x="88" y="160"/>
                  </a:lnTo>
                  <a:lnTo>
                    <a:pt x="80" y="160"/>
                  </a:lnTo>
                  <a:lnTo>
                    <a:pt x="70" y="160"/>
                  </a:lnTo>
                  <a:lnTo>
                    <a:pt x="61" y="160"/>
                  </a:lnTo>
                  <a:lnTo>
                    <a:pt x="51" y="160"/>
                  </a:lnTo>
                  <a:lnTo>
                    <a:pt x="46" y="160"/>
                  </a:lnTo>
                  <a:lnTo>
                    <a:pt x="38" y="160"/>
                  </a:lnTo>
                  <a:lnTo>
                    <a:pt x="32" y="160"/>
                  </a:lnTo>
                  <a:lnTo>
                    <a:pt x="27" y="160"/>
                  </a:lnTo>
                  <a:lnTo>
                    <a:pt x="21" y="160"/>
                  </a:lnTo>
                  <a:lnTo>
                    <a:pt x="15" y="160"/>
                  </a:lnTo>
                  <a:lnTo>
                    <a:pt x="12" y="160"/>
                  </a:lnTo>
                  <a:lnTo>
                    <a:pt x="8" y="160"/>
                  </a:lnTo>
                  <a:lnTo>
                    <a:pt x="6" y="160"/>
                  </a:lnTo>
                  <a:lnTo>
                    <a:pt x="0" y="160"/>
                  </a:lnTo>
                  <a:lnTo>
                    <a:pt x="0" y="160"/>
                  </a:lnTo>
                  <a:lnTo>
                    <a:pt x="0" y="160"/>
                  </a:lnTo>
                  <a:close/>
                </a:path>
              </a:pathLst>
            </a:custGeom>
            <a:grpFill/>
            <a:ln w="9525">
              <a:noFill/>
              <a:round/>
              <a:headEnd/>
              <a:tailEnd/>
            </a:ln>
          </p:spPr>
          <p:txBody>
            <a:bodyPr/>
            <a:lstStyle/>
            <a:p>
              <a:endParaRPr lang="en-US" sz="1200" dirty="0">
                <a:latin typeface="+mn-lt"/>
              </a:endParaRPr>
            </a:p>
          </p:txBody>
        </p:sp>
        <p:sp>
          <p:nvSpPr>
            <p:cNvPr id="101" name="Freeform 61"/>
            <p:cNvSpPr>
              <a:spLocks/>
            </p:cNvSpPr>
            <p:nvPr/>
          </p:nvSpPr>
          <p:spPr bwMode="gray">
            <a:xfrm>
              <a:off x="3953" y="2990"/>
              <a:ext cx="417" cy="80"/>
            </a:xfrm>
            <a:custGeom>
              <a:avLst/>
              <a:gdLst/>
              <a:ahLst/>
              <a:cxnLst>
                <a:cxn ang="0">
                  <a:pos x="0" y="0"/>
                </a:cxn>
                <a:cxn ang="0">
                  <a:pos x="12" y="0"/>
                </a:cxn>
                <a:cxn ang="0">
                  <a:pos x="27" y="0"/>
                </a:cxn>
                <a:cxn ang="0">
                  <a:pos x="46" y="0"/>
                </a:cxn>
                <a:cxn ang="0">
                  <a:pos x="70" y="0"/>
                </a:cxn>
                <a:cxn ang="0">
                  <a:pos x="99" y="0"/>
                </a:cxn>
                <a:cxn ang="0">
                  <a:pos x="131" y="0"/>
                </a:cxn>
                <a:cxn ang="0">
                  <a:pos x="167" y="0"/>
                </a:cxn>
                <a:cxn ang="0">
                  <a:pos x="207" y="0"/>
                </a:cxn>
                <a:cxn ang="0">
                  <a:pos x="253" y="0"/>
                </a:cxn>
                <a:cxn ang="0">
                  <a:pos x="297" y="0"/>
                </a:cxn>
                <a:cxn ang="0">
                  <a:pos x="346" y="0"/>
                </a:cxn>
                <a:cxn ang="0">
                  <a:pos x="396" y="0"/>
                </a:cxn>
                <a:cxn ang="0">
                  <a:pos x="445" y="0"/>
                </a:cxn>
                <a:cxn ang="0">
                  <a:pos x="498" y="0"/>
                </a:cxn>
                <a:cxn ang="0">
                  <a:pos x="553" y="0"/>
                </a:cxn>
                <a:cxn ang="0">
                  <a:pos x="605" y="0"/>
                </a:cxn>
                <a:cxn ang="0">
                  <a:pos x="660" y="0"/>
                </a:cxn>
                <a:cxn ang="0">
                  <a:pos x="713" y="0"/>
                </a:cxn>
                <a:cxn ang="0">
                  <a:pos x="766" y="0"/>
                </a:cxn>
                <a:cxn ang="0">
                  <a:pos x="818" y="0"/>
                </a:cxn>
                <a:cxn ang="0">
                  <a:pos x="835" y="10"/>
                </a:cxn>
                <a:cxn ang="0">
                  <a:pos x="835" y="25"/>
                </a:cxn>
                <a:cxn ang="0">
                  <a:pos x="835" y="38"/>
                </a:cxn>
                <a:cxn ang="0">
                  <a:pos x="835" y="53"/>
                </a:cxn>
                <a:cxn ang="0">
                  <a:pos x="835" y="71"/>
                </a:cxn>
                <a:cxn ang="0">
                  <a:pos x="835" y="84"/>
                </a:cxn>
                <a:cxn ang="0">
                  <a:pos x="835" y="99"/>
                </a:cxn>
                <a:cxn ang="0">
                  <a:pos x="835" y="114"/>
                </a:cxn>
                <a:cxn ang="0">
                  <a:pos x="835" y="128"/>
                </a:cxn>
                <a:cxn ang="0">
                  <a:pos x="835" y="143"/>
                </a:cxn>
                <a:cxn ang="0">
                  <a:pos x="835" y="160"/>
                </a:cxn>
                <a:cxn ang="0">
                  <a:pos x="783" y="160"/>
                </a:cxn>
                <a:cxn ang="0">
                  <a:pos x="730" y="160"/>
                </a:cxn>
                <a:cxn ang="0">
                  <a:pos x="677" y="160"/>
                </a:cxn>
                <a:cxn ang="0">
                  <a:pos x="622" y="160"/>
                </a:cxn>
                <a:cxn ang="0">
                  <a:pos x="569" y="160"/>
                </a:cxn>
                <a:cxn ang="0">
                  <a:pos x="515" y="160"/>
                </a:cxn>
                <a:cxn ang="0">
                  <a:pos x="464" y="160"/>
                </a:cxn>
                <a:cxn ang="0">
                  <a:pos x="411" y="160"/>
                </a:cxn>
                <a:cxn ang="0">
                  <a:pos x="361" y="160"/>
                </a:cxn>
                <a:cxn ang="0">
                  <a:pos x="314" y="160"/>
                </a:cxn>
                <a:cxn ang="0">
                  <a:pos x="268" y="160"/>
                </a:cxn>
                <a:cxn ang="0">
                  <a:pos x="223" y="160"/>
                </a:cxn>
                <a:cxn ang="0">
                  <a:pos x="183" y="160"/>
                </a:cxn>
                <a:cxn ang="0">
                  <a:pos x="145" y="160"/>
                </a:cxn>
                <a:cxn ang="0">
                  <a:pos x="110" y="160"/>
                </a:cxn>
                <a:cxn ang="0">
                  <a:pos x="80" y="160"/>
                </a:cxn>
                <a:cxn ang="0">
                  <a:pos x="51" y="160"/>
                </a:cxn>
                <a:cxn ang="0">
                  <a:pos x="32" y="160"/>
                </a:cxn>
                <a:cxn ang="0">
                  <a:pos x="15" y="160"/>
                </a:cxn>
                <a:cxn ang="0">
                  <a:pos x="6" y="160"/>
                </a:cxn>
                <a:cxn ang="0">
                  <a:pos x="0" y="160"/>
                </a:cxn>
              </a:cxnLst>
              <a:rect l="0" t="0" r="r" b="b"/>
              <a:pathLst>
                <a:path w="835" h="160">
                  <a:moveTo>
                    <a:pt x="0" y="160"/>
                  </a:moveTo>
                  <a:lnTo>
                    <a:pt x="0" y="0"/>
                  </a:lnTo>
                  <a:lnTo>
                    <a:pt x="0" y="0"/>
                  </a:lnTo>
                  <a:lnTo>
                    <a:pt x="6" y="0"/>
                  </a:lnTo>
                  <a:lnTo>
                    <a:pt x="8" y="0"/>
                  </a:lnTo>
                  <a:lnTo>
                    <a:pt x="12" y="0"/>
                  </a:lnTo>
                  <a:lnTo>
                    <a:pt x="15" y="0"/>
                  </a:lnTo>
                  <a:lnTo>
                    <a:pt x="21" y="0"/>
                  </a:lnTo>
                  <a:lnTo>
                    <a:pt x="27" y="0"/>
                  </a:lnTo>
                  <a:lnTo>
                    <a:pt x="32" y="0"/>
                  </a:lnTo>
                  <a:lnTo>
                    <a:pt x="38" y="0"/>
                  </a:lnTo>
                  <a:lnTo>
                    <a:pt x="46" y="0"/>
                  </a:lnTo>
                  <a:lnTo>
                    <a:pt x="51" y="0"/>
                  </a:lnTo>
                  <a:lnTo>
                    <a:pt x="61" y="0"/>
                  </a:lnTo>
                  <a:lnTo>
                    <a:pt x="70" y="0"/>
                  </a:lnTo>
                  <a:lnTo>
                    <a:pt x="80" y="0"/>
                  </a:lnTo>
                  <a:lnTo>
                    <a:pt x="88" y="0"/>
                  </a:lnTo>
                  <a:lnTo>
                    <a:pt x="99" y="0"/>
                  </a:lnTo>
                  <a:lnTo>
                    <a:pt x="110" y="0"/>
                  </a:lnTo>
                  <a:lnTo>
                    <a:pt x="120" y="0"/>
                  </a:lnTo>
                  <a:lnTo>
                    <a:pt x="131" y="0"/>
                  </a:lnTo>
                  <a:lnTo>
                    <a:pt x="145" y="0"/>
                  </a:lnTo>
                  <a:lnTo>
                    <a:pt x="156" y="0"/>
                  </a:lnTo>
                  <a:lnTo>
                    <a:pt x="167" y="0"/>
                  </a:lnTo>
                  <a:lnTo>
                    <a:pt x="183" y="0"/>
                  </a:lnTo>
                  <a:lnTo>
                    <a:pt x="196" y="0"/>
                  </a:lnTo>
                  <a:lnTo>
                    <a:pt x="207" y="0"/>
                  </a:lnTo>
                  <a:lnTo>
                    <a:pt x="223" y="0"/>
                  </a:lnTo>
                  <a:lnTo>
                    <a:pt x="238" y="0"/>
                  </a:lnTo>
                  <a:lnTo>
                    <a:pt x="253" y="0"/>
                  </a:lnTo>
                  <a:lnTo>
                    <a:pt x="268" y="0"/>
                  </a:lnTo>
                  <a:lnTo>
                    <a:pt x="281" y="0"/>
                  </a:lnTo>
                  <a:lnTo>
                    <a:pt x="297" y="0"/>
                  </a:lnTo>
                  <a:lnTo>
                    <a:pt x="314" y="0"/>
                  </a:lnTo>
                  <a:lnTo>
                    <a:pt x="329" y="0"/>
                  </a:lnTo>
                  <a:lnTo>
                    <a:pt x="346" y="0"/>
                  </a:lnTo>
                  <a:lnTo>
                    <a:pt x="361" y="0"/>
                  </a:lnTo>
                  <a:lnTo>
                    <a:pt x="377" y="0"/>
                  </a:lnTo>
                  <a:lnTo>
                    <a:pt x="396" y="0"/>
                  </a:lnTo>
                  <a:lnTo>
                    <a:pt x="411" y="0"/>
                  </a:lnTo>
                  <a:lnTo>
                    <a:pt x="430" y="0"/>
                  </a:lnTo>
                  <a:lnTo>
                    <a:pt x="445" y="0"/>
                  </a:lnTo>
                  <a:lnTo>
                    <a:pt x="464" y="0"/>
                  </a:lnTo>
                  <a:lnTo>
                    <a:pt x="481" y="0"/>
                  </a:lnTo>
                  <a:lnTo>
                    <a:pt x="498" y="0"/>
                  </a:lnTo>
                  <a:lnTo>
                    <a:pt x="515" y="0"/>
                  </a:lnTo>
                  <a:lnTo>
                    <a:pt x="532" y="0"/>
                  </a:lnTo>
                  <a:lnTo>
                    <a:pt x="553" y="0"/>
                  </a:lnTo>
                  <a:lnTo>
                    <a:pt x="569" y="0"/>
                  </a:lnTo>
                  <a:lnTo>
                    <a:pt x="588" y="0"/>
                  </a:lnTo>
                  <a:lnTo>
                    <a:pt x="605" y="0"/>
                  </a:lnTo>
                  <a:lnTo>
                    <a:pt x="622" y="0"/>
                  </a:lnTo>
                  <a:lnTo>
                    <a:pt x="641" y="0"/>
                  </a:lnTo>
                  <a:lnTo>
                    <a:pt x="660" y="0"/>
                  </a:lnTo>
                  <a:lnTo>
                    <a:pt x="677" y="0"/>
                  </a:lnTo>
                  <a:lnTo>
                    <a:pt x="696" y="0"/>
                  </a:lnTo>
                  <a:lnTo>
                    <a:pt x="713" y="0"/>
                  </a:lnTo>
                  <a:lnTo>
                    <a:pt x="730" y="0"/>
                  </a:lnTo>
                  <a:lnTo>
                    <a:pt x="749" y="0"/>
                  </a:lnTo>
                  <a:lnTo>
                    <a:pt x="766" y="0"/>
                  </a:lnTo>
                  <a:lnTo>
                    <a:pt x="783" y="0"/>
                  </a:lnTo>
                  <a:lnTo>
                    <a:pt x="800" y="0"/>
                  </a:lnTo>
                  <a:lnTo>
                    <a:pt x="818" y="0"/>
                  </a:lnTo>
                  <a:lnTo>
                    <a:pt x="835" y="0"/>
                  </a:lnTo>
                  <a:lnTo>
                    <a:pt x="835" y="4"/>
                  </a:lnTo>
                  <a:lnTo>
                    <a:pt x="835" y="10"/>
                  </a:lnTo>
                  <a:lnTo>
                    <a:pt x="835" y="13"/>
                  </a:lnTo>
                  <a:lnTo>
                    <a:pt x="835" y="21"/>
                  </a:lnTo>
                  <a:lnTo>
                    <a:pt x="835" y="25"/>
                  </a:lnTo>
                  <a:lnTo>
                    <a:pt x="835" y="29"/>
                  </a:lnTo>
                  <a:lnTo>
                    <a:pt x="835" y="34"/>
                  </a:lnTo>
                  <a:lnTo>
                    <a:pt x="835" y="38"/>
                  </a:lnTo>
                  <a:lnTo>
                    <a:pt x="835" y="44"/>
                  </a:lnTo>
                  <a:lnTo>
                    <a:pt x="835" y="50"/>
                  </a:lnTo>
                  <a:lnTo>
                    <a:pt x="835" y="53"/>
                  </a:lnTo>
                  <a:lnTo>
                    <a:pt x="835" y="59"/>
                  </a:lnTo>
                  <a:lnTo>
                    <a:pt x="835" y="65"/>
                  </a:lnTo>
                  <a:lnTo>
                    <a:pt x="835" y="71"/>
                  </a:lnTo>
                  <a:lnTo>
                    <a:pt x="835" y="74"/>
                  </a:lnTo>
                  <a:lnTo>
                    <a:pt x="835" y="80"/>
                  </a:lnTo>
                  <a:lnTo>
                    <a:pt x="835" y="84"/>
                  </a:lnTo>
                  <a:lnTo>
                    <a:pt x="835" y="90"/>
                  </a:lnTo>
                  <a:lnTo>
                    <a:pt x="835" y="93"/>
                  </a:lnTo>
                  <a:lnTo>
                    <a:pt x="835" y="99"/>
                  </a:lnTo>
                  <a:lnTo>
                    <a:pt x="835" y="105"/>
                  </a:lnTo>
                  <a:lnTo>
                    <a:pt x="835" y="109"/>
                  </a:lnTo>
                  <a:lnTo>
                    <a:pt x="835" y="114"/>
                  </a:lnTo>
                  <a:lnTo>
                    <a:pt x="835" y="120"/>
                  </a:lnTo>
                  <a:lnTo>
                    <a:pt x="835" y="124"/>
                  </a:lnTo>
                  <a:lnTo>
                    <a:pt x="835" y="128"/>
                  </a:lnTo>
                  <a:lnTo>
                    <a:pt x="835" y="133"/>
                  </a:lnTo>
                  <a:lnTo>
                    <a:pt x="835" y="139"/>
                  </a:lnTo>
                  <a:lnTo>
                    <a:pt x="835" y="143"/>
                  </a:lnTo>
                  <a:lnTo>
                    <a:pt x="835" y="150"/>
                  </a:lnTo>
                  <a:lnTo>
                    <a:pt x="835" y="154"/>
                  </a:lnTo>
                  <a:lnTo>
                    <a:pt x="835" y="160"/>
                  </a:lnTo>
                  <a:lnTo>
                    <a:pt x="818" y="160"/>
                  </a:lnTo>
                  <a:lnTo>
                    <a:pt x="800" y="160"/>
                  </a:lnTo>
                  <a:lnTo>
                    <a:pt x="783" y="160"/>
                  </a:lnTo>
                  <a:lnTo>
                    <a:pt x="766" y="160"/>
                  </a:lnTo>
                  <a:lnTo>
                    <a:pt x="749" y="160"/>
                  </a:lnTo>
                  <a:lnTo>
                    <a:pt x="730" y="160"/>
                  </a:lnTo>
                  <a:lnTo>
                    <a:pt x="713" y="160"/>
                  </a:lnTo>
                  <a:lnTo>
                    <a:pt x="696" y="160"/>
                  </a:lnTo>
                  <a:lnTo>
                    <a:pt x="677" y="160"/>
                  </a:lnTo>
                  <a:lnTo>
                    <a:pt x="660" y="160"/>
                  </a:lnTo>
                  <a:lnTo>
                    <a:pt x="641" y="160"/>
                  </a:lnTo>
                  <a:lnTo>
                    <a:pt x="622" y="160"/>
                  </a:lnTo>
                  <a:lnTo>
                    <a:pt x="605" y="160"/>
                  </a:lnTo>
                  <a:lnTo>
                    <a:pt x="588" y="160"/>
                  </a:lnTo>
                  <a:lnTo>
                    <a:pt x="569" y="160"/>
                  </a:lnTo>
                  <a:lnTo>
                    <a:pt x="553" y="160"/>
                  </a:lnTo>
                  <a:lnTo>
                    <a:pt x="532" y="160"/>
                  </a:lnTo>
                  <a:lnTo>
                    <a:pt x="515" y="160"/>
                  </a:lnTo>
                  <a:lnTo>
                    <a:pt x="498" y="160"/>
                  </a:lnTo>
                  <a:lnTo>
                    <a:pt x="481" y="160"/>
                  </a:lnTo>
                  <a:lnTo>
                    <a:pt x="464" y="160"/>
                  </a:lnTo>
                  <a:lnTo>
                    <a:pt x="445" y="160"/>
                  </a:lnTo>
                  <a:lnTo>
                    <a:pt x="430" y="160"/>
                  </a:lnTo>
                  <a:lnTo>
                    <a:pt x="411" y="160"/>
                  </a:lnTo>
                  <a:lnTo>
                    <a:pt x="396" y="160"/>
                  </a:lnTo>
                  <a:lnTo>
                    <a:pt x="377" y="160"/>
                  </a:lnTo>
                  <a:lnTo>
                    <a:pt x="361" y="160"/>
                  </a:lnTo>
                  <a:lnTo>
                    <a:pt x="346" y="160"/>
                  </a:lnTo>
                  <a:lnTo>
                    <a:pt x="329" y="160"/>
                  </a:lnTo>
                  <a:lnTo>
                    <a:pt x="314" y="160"/>
                  </a:lnTo>
                  <a:lnTo>
                    <a:pt x="297" y="160"/>
                  </a:lnTo>
                  <a:lnTo>
                    <a:pt x="281" y="160"/>
                  </a:lnTo>
                  <a:lnTo>
                    <a:pt x="268" y="160"/>
                  </a:lnTo>
                  <a:lnTo>
                    <a:pt x="253" y="160"/>
                  </a:lnTo>
                  <a:lnTo>
                    <a:pt x="238" y="160"/>
                  </a:lnTo>
                  <a:lnTo>
                    <a:pt x="223" y="160"/>
                  </a:lnTo>
                  <a:lnTo>
                    <a:pt x="207" y="160"/>
                  </a:lnTo>
                  <a:lnTo>
                    <a:pt x="196" y="160"/>
                  </a:lnTo>
                  <a:lnTo>
                    <a:pt x="183" y="160"/>
                  </a:lnTo>
                  <a:lnTo>
                    <a:pt x="167" y="160"/>
                  </a:lnTo>
                  <a:lnTo>
                    <a:pt x="156" y="160"/>
                  </a:lnTo>
                  <a:lnTo>
                    <a:pt x="145" y="160"/>
                  </a:lnTo>
                  <a:lnTo>
                    <a:pt x="131" y="160"/>
                  </a:lnTo>
                  <a:lnTo>
                    <a:pt x="120" y="160"/>
                  </a:lnTo>
                  <a:lnTo>
                    <a:pt x="110" y="160"/>
                  </a:lnTo>
                  <a:lnTo>
                    <a:pt x="99" y="160"/>
                  </a:lnTo>
                  <a:lnTo>
                    <a:pt x="88" y="160"/>
                  </a:lnTo>
                  <a:lnTo>
                    <a:pt x="80" y="160"/>
                  </a:lnTo>
                  <a:lnTo>
                    <a:pt x="70" y="160"/>
                  </a:lnTo>
                  <a:lnTo>
                    <a:pt x="61" y="160"/>
                  </a:lnTo>
                  <a:lnTo>
                    <a:pt x="51" y="160"/>
                  </a:lnTo>
                  <a:lnTo>
                    <a:pt x="46" y="160"/>
                  </a:lnTo>
                  <a:lnTo>
                    <a:pt x="38" y="160"/>
                  </a:lnTo>
                  <a:lnTo>
                    <a:pt x="32" y="160"/>
                  </a:lnTo>
                  <a:lnTo>
                    <a:pt x="27" y="160"/>
                  </a:lnTo>
                  <a:lnTo>
                    <a:pt x="21" y="160"/>
                  </a:lnTo>
                  <a:lnTo>
                    <a:pt x="15" y="160"/>
                  </a:lnTo>
                  <a:lnTo>
                    <a:pt x="12" y="160"/>
                  </a:lnTo>
                  <a:lnTo>
                    <a:pt x="8" y="160"/>
                  </a:lnTo>
                  <a:lnTo>
                    <a:pt x="6" y="160"/>
                  </a:lnTo>
                  <a:lnTo>
                    <a:pt x="0" y="160"/>
                  </a:lnTo>
                  <a:lnTo>
                    <a:pt x="0" y="160"/>
                  </a:lnTo>
                  <a:lnTo>
                    <a:pt x="0" y="160"/>
                  </a:lnTo>
                  <a:close/>
                </a:path>
              </a:pathLst>
            </a:custGeom>
            <a:grpFill/>
            <a:ln w="9525">
              <a:noFill/>
              <a:round/>
              <a:headEnd/>
              <a:tailEnd/>
            </a:ln>
          </p:spPr>
          <p:txBody>
            <a:bodyPr/>
            <a:lstStyle/>
            <a:p>
              <a:endParaRPr lang="en-US" sz="1200" dirty="0">
                <a:latin typeface="+mn-lt"/>
              </a:endParaRPr>
            </a:p>
          </p:txBody>
        </p:sp>
      </p:grpSp>
      <p:sp>
        <p:nvSpPr>
          <p:cNvPr id="102" name="Text Box 3"/>
          <p:cNvSpPr txBox="1">
            <a:spLocks noChangeArrowheads="1"/>
          </p:cNvSpPr>
          <p:nvPr/>
        </p:nvSpPr>
        <p:spPr bwMode="auto">
          <a:xfrm>
            <a:off x="5515232" y="3372974"/>
            <a:ext cx="1207233" cy="364338"/>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900" b="1" dirty="0">
                <a:solidFill>
                  <a:srgbClr val="322C5E"/>
                </a:solidFill>
                <a:latin typeface="+mn-lt"/>
              </a:rPr>
              <a:t>PRIVATE IN KIND</a:t>
            </a:r>
            <a:br>
              <a:rPr lang="en-US" sz="900" b="1" dirty="0">
                <a:solidFill>
                  <a:srgbClr val="322C5E"/>
                </a:solidFill>
                <a:latin typeface="+mn-lt"/>
              </a:rPr>
            </a:br>
            <a:r>
              <a:rPr lang="en-US" sz="900" b="1" dirty="0">
                <a:solidFill>
                  <a:srgbClr val="322C5E"/>
                </a:solidFill>
                <a:latin typeface="+mn-lt"/>
              </a:rPr>
              <a:t>CONTRIBUTION</a:t>
            </a:r>
          </a:p>
        </p:txBody>
      </p:sp>
      <p:pic>
        <p:nvPicPr>
          <p:cNvPr id="103" name="Picture 41" descr="http://www.worldvision.org/sites/default/files/styles/press-header-image/public/images/press_releases/efpia-logo_700x405.png?itok=OgcLxML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2883" y="2971009"/>
            <a:ext cx="844857" cy="48881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4" name="Group 103"/>
          <p:cNvGrpSpPr/>
          <p:nvPr/>
        </p:nvGrpSpPr>
        <p:grpSpPr>
          <a:xfrm>
            <a:off x="7248601" y="3358708"/>
            <a:ext cx="2036251" cy="380436"/>
            <a:chOff x="5779810" y="2899981"/>
            <a:chExt cx="2239877" cy="418480"/>
          </a:xfrm>
        </p:grpSpPr>
        <p:sp>
          <p:nvSpPr>
            <p:cNvPr id="105" name="Freeform 24"/>
            <p:cNvSpPr>
              <a:spLocks noEditPoints="1"/>
            </p:cNvSpPr>
            <p:nvPr/>
          </p:nvSpPr>
          <p:spPr bwMode="auto">
            <a:xfrm>
              <a:off x="6591374" y="2948241"/>
              <a:ext cx="628871" cy="368020"/>
            </a:xfrm>
            <a:custGeom>
              <a:avLst/>
              <a:gdLst>
                <a:gd name="T0" fmla="*/ 2178 w 2428"/>
                <a:gd name="T1" fmla="*/ 56 h 1455"/>
                <a:gd name="T2" fmla="*/ 1307 w 2428"/>
                <a:gd name="T3" fmla="*/ 16 h 1455"/>
                <a:gd name="T4" fmla="*/ 674 w 2428"/>
                <a:gd name="T5" fmla="*/ 158 h 1455"/>
                <a:gd name="T6" fmla="*/ 379 w 2428"/>
                <a:gd name="T7" fmla="*/ 17 h 1455"/>
                <a:gd name="T8" fmla="*/ 484 w 2428"/>
                <a:gd name="T9" fmla="*/ 957 h 1455"/>
                <a:gd name="T10" fmla="*/ 737 w 2428"/>
                <a:gd name="T11" fmla="*/ 1292 h 1455"/>
                <a:gd name="T12" fmla="*/ 899 w 2428"/>
                <a:gd name="T13" fmla="*/ 1388 h 1455"/>
                <a:gd name="T14" fmla="*/ 1091 w 2428"/>
                <a:gd name="T15" fmla="*/ 1445 h 1455"/>
                <a:gd name="T16" fmla="*/ 1270 w 2428"/>
                <a:gd name="T17" fmla="*/ 1419 h 1455"/>
                <a:gd name="T18" fmla="*/ 1434 w 2428"/>
                <a:gd name="T19" fmla="*/ 1445 h 1455"/>
                <a:gd name="T20" fmla="*/ 1674 w 2428"/>
                <a:gd name="T21" fmla="*/ 1264 h 1455"/>
                <a:gd name="T22" fmla="*/ 1953 w 2428"/>
                <a:gd name="T23" fmla="*/ 1080 h 1455"/>
                <a:gd name="T24" fmla="*/ 2423 w 2428"/>
                <a:gd name="T25" fmla="*/ 704 h 1455"/>
                <a:gd name="T26" fmla="*/ 626 w 2428"/>
                <a:gd name="T27" fmla="*/ 905 h 1455"/>
                <a:gd name="T28" fmla="*/ 549 w 2428"/>
                <a:gd name="T29" fmla="*/ 1036 h 1455"/>
                <a:gd name="T30" fmla="*/ 726 w 2428"/>
                <a:gd name="T31" fmla="*/ 988 h 1455"/>
                <a:gd name="T32" fmla="*/ 864 w 2428"/>
                <a:gd name="T33" fmla="*/ 981 h 1455"/>
                <a:gd name="T34" fmla="*/ 673 w 2428"/>
                <a:gd name="T35" fmla="*/ 1137 h 1455"/>
                <a:gd name="T36" fmla="*/ 831 w 2428"/>
                <a:gd name="T37" fmla="*/ 1236 h 1455"/>
                <a:gd name="T38" fmla="*/ 1015 w 2428"/>
                <a:gd name="T39" fmla="*/ 1051 h 1455"/>
                <a:gd name="T40" fmla="*/ 899 w 2428"/>
                <a:gd name="T41" fmla="*/ 1314 h 1455"/>
                <a:gd name="T42" fmla="*/ 1092 w 2428"/>
                <a:gd name="T43" fmla="*/ 1372 h 1455"/>
                <a:gd name="T44" fmla="*/ 1028 w 2428"/>
                <a:gd name="T45" fmla="*/ 1133 h 1455"/>
                <a:gd name="T46" fmla="*/ 1118 w 2428"/>
                <a:gd name="T47" fmla="*/ 1335 h 1455"/>
                <a:gd name="T48" fmla="*/ 1904 w 2428"/>
                <a:gd name="T49" fmla="*/ 1025 h 1455"/>
                <a:gd name="T50" fmla="*/ 1495 w 2428"/>
                <a:gd name="T51" fmla="*/ 795 h 1455"/>
                <a:gd name="T52" fmla="*/ 1739 w 2428"/>
                <a:gd name="T53" fmla="*/ 1163 h 1455"/>
                <a:gd name="T54" fmla="*/ 1349 w 2428"/>
                <a:gd name="T55" fmla="*/ 941 h 1455"/>
                <a:gd name="T56" fmla="*/ 1570 w 2428"/>
                <a:gd name="T57" fmla="*/ 1295 h 1455"/>
                <a:gd name="T58" fmla="*/ 1283 w 2428"/>
                <a:gd name="T59" fmla="*/ 1091 h 1455"/>
                <a:gd name="T60" fmla="*/ 1432 w 2428"/>
                <a:gd name="T61" fmla="*/ 1334 h 1455"/>
                <a:gd name="T62" fmla="*/ 1311 w 2428"/>
                <a:gd name="T63" fmla="*/ 1358 h 1455"/>
                <a:gd name="T64" fmla="*/ 1204 w 2428"/>
                <a:gd name="T65" fmla="*/ 1168 h 1455"/>
                <a:gd name="T66" fmla="*/ 930 w 2428"/>
                <a:gd name="T67" fmla="*/ 944 h 1455"/>
                <a:gd name="T68" fmla="*/ 626 w 2428"/>
                <a:gd name="T69" fmla="*/ 831 h 1455"/>
                <a:gd name="T70" fmla="*/ 419 w 2428"/>
                <a:gd name="T71" fmla="*/ 90 h 1455"/>
                <a:gd name="T72" fmla="*/ 970 w 2428"/>
                <a:gd name="T73" fmla="*/ 141 h 1455"/>
                <a:gd name="T74" fmla="*/ 949 w 2428"/>
                <a:gd name="T75" fmla="*/ 481 h 1455"/>
                <a:gd name="T76" fmla="*/ 1634 w 2428"/>
                <a:gd name="T77" fmla="*/ 672 h 1455"/>
                <a:gd name="T78" fmla="*/ 1904 w 2428"/>
                <a:gd name="T79" fmla="*/ 1025 h 1455"/>
                <a:gd name="T80" fmla="*/ 1664 w 2428"/>
                <a:gd name="T81" fmla="*/ 605 h 1455"/>
                <a:gd name="T82" fmla="*/ 1311 w 2428"/>
                <a:gd name="T83" fmla="*/ 280 h 1455"/>
                <a:gd name="T84" fmla="*/ 949 w 2428"/>
                <a:gd name="T85" fmla="*/ 408 h 1455"/>
                <a:gd name="T86" fmla="*/ 1122 w 2428"/>
                <a:gd name="T87" fmla="*/ 116 h 1455"/>
                <a:gd name="T88" fmla="*/ 1295 w 2428"/>
                <a:gd name="T89" fmla="*/ 88 h 1455"/>
                <a:gd name="T90" fmla="*/ 2135 w 2428"/>
                <a:gd name="T91" fmla="*/ 135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8" h="1455">
                  <a:moveTo>
                    <a:pt x="2423" y="704"/>
                  </a:moveTo>
                  <a:cubicBezTo>
                    <a:pt x="2196" y="79"/>
                    <a:pt x="2196" y="79"/>
                    <a:pt x="2196" y="79"/>
                  </a:cubicBezTo>
                  <a:cubicBezTo>
                    <a:pt x="2194" y="69"/>
                    <a:pt x="2187" y="61"/>
                    <a:pt x="2178" y="56"/>
                  </a:cubicBezTo>
                  <a:cubicBezTo>
                    <a:pt x="2169" y="51"/>
                    <a:pt x="2159" y="50"/>
                    <a:pt x="2149" y="54"/>
                  </a:cubicBezTo>
                  <a:cubicBezTo>
                    <a:pt x="1731" y="218"/>
                    <a:pt x="1731" y="218"/>
                    <a:pt x="1731" y="218"/>
                  </a:cubicBezTo>
                  <a:cubicBezTo>
                    <a:pt x="1660" y="178"/>
                    <a:pt x="1391" y="30"/>
                    <a:pt x="1307" y="16"/>
                  </a:cubicBezTo>
                  <a:cubicBezTo>
                    <a:pt x="1293" y="14"/>
                    <a:pt x="1278" y="12"/>
                    <a:pt x="1262" y="12"/>
                  </a:cubicBezTo>
                  <a:cubicBezTo>
                    <a:pt x="1189" y="12"/>
                    <a:pt x="1119" y="38"/>
                    <a:pt x="1100" y="46"/>
                  </a:cubicBezTo>
                  <a:cubicBezTo>
                    <a:pt x="1057" y="51"/>
                    <a:pt x="828" y="81"/>
                    <a:pt x="674" y="158"/>
                  </a:cubicBezTo>
                  <a:cubicBezTo>
                    <a:pt x="539" y="89"/>
                    <a:pt x="432" y="9"/>
                    <a:pt x="431" y="8"/>
                  </a:cubicBezTo>
                  <a:cubicBezTo>
                    <a:pt x="423" y="2"/>
                    <a:pt x="413" y="0"/>
                    <a:pt x="403" y="1"/>
                  </a:cubicBezTo>
                  <a:cubicBezTo>
                    <a:pt x="393" y="3"/>
                    <a:pt x="384" y="9"/>
                    <a:pt x="379" y="17"/>
                  </a:cubicBezTo>
                  <a:cubicBezTo>
                    <a:pt x="11" y="576"/>
                    <a:pt x="11" y="576"/>
                    <a:pt x="11" y="576"/>
                  </a:cubicBezTo>
                  <a:cubicBezTo>
                    <a:pt x="0" y="592"/>
                    <a:pt x="5" y="614"/>
                    <a:pt x="21" y="626"/>
                  </a:cubicBezTo>
                  <a:cubicBezTo>
                    <a:pt x="484" y="957"/>
                    <a:pt x="484" y="957"/>
                    <a:pt x="484" y="957"/>
                  </a:cubicBezTo>
                  <a:cubicBezTo>
                    <a:pt x="468" y="994"/>
                    <a:pt x="467" y="1031"/>
                    <a:pt x="482" y="1065"/>
                  </a:cubicBezTo>
                  <a:cubicBezTo>
                    <a:pt x="508" y="1124"/>
                    <a:pt x="572" y="1157"/>
                    <a:pt x="606" y="1170"/>
                  </a:cubicBezTo>
                  <a:cubicBezTo>
                    <a:pt x="632" y="1275"/>
                    <a:pt x="698" y="1292"/>
                    <a:pt x="737" y="1292"/>
                  </a:cubicBezTo>
                  <a:cubicBezTo>
                    <a:pt x="750" y="1292"/>
                    <a:pt x="762" y="1290"/>
                    <a:pt x="773" y="1287"/>
                  </a:cubicBezTo>
                  <a:cubicBezTo>
                    <a:pt x="810" y="1369"/>
                    <a:pt x="861" y="1388"/>
                    <a:pt x="899" y="1388"/>
                  </a:cubicBezTo>
                  <a:cubicBezTo>
                    <a:pt x="899" y="1388"/>
                    <a:pt x="899" y="1388"/>
                    <a:pt x="899" y="1388"/>
                  </a:cubicBezTo>
                  <a:cubicBezTo>
                    <a:pt x="919" y="1388"/>
                    <a:pt x="937" y="1383"/>
                    <a:pt x="951" y="1377"/>
                  </a:cubicBezTo>
                  <a:cubicBezTo>
                    <a:pt x="974" y="1403"/>
                    <a:pt x="1014" y="1437"/>
                    <a:pt x="1074" y="1444"/>
                  </a:cubicBezTo>
                  <a:cubicBezTo>
                    <a:pt x="1080" y="1445"/>
                    <a:pt x="1086" y="1445"/>
                    <a:pt x="1091" y="1445"/>
                  </a:cubicBezTo>
                  <a:cubicBezTo>
                    <a:pt x="1127" y="1445"/>
                    <a:pt x="1149" y="1430"/>
                    <a:pt x="1161" y="1417"/>
                  </a:cubicBezTo>
                  <a:cubicBezTo>
                    <a:pt x="1178" y="1400"/>
                    <a:pt x="1185" y="1378"/>
                    <a:pt x="1188" y="1362"/>
                  </a:cubicBezTo>
                  <a:cubicBezTo>
                    <a:pt x="1270" y="1419"/>
                    <a:pt x="1270" y="1419"/>
                    <a:pt x="1270" y="1419"/>
                  </a:cubicBezTo>
                  <a:cubicBezTo>
                    <a:pt x="1272" y="1421"/>
                    <a:pt x="1272" y="1421"/>
                    <a:pt x="1272" y="1421"/>
                  </a:cubicBezTo>
                  <a:cubicBezTo>
                    <a:pt x="1279" y="1425"/>
                    <a:pt x="1331" y="1455"/>
                    <a:pt x="1385" y="1455"/>
                  </a:cubicBezTo>
                  <a:cubicBezTo>
                    <a:pt x="1402" y="1455"/>
                    <a:pt x="1419" y="1452"/>
                    <a:pt x="1434" y="1445"/>
                  </a:cubicBezTo>
                  <a:cubicBezTo>
                    <a:pt x="1454" y="1437"/>
                    <a:pt x="1477" y="1420"/>
                    <a:pt x="1493" y="1385"/>
                  </a:cubicBezTo>
                  <a:cubicBezTo>
                    <a:pt x="1524" y="1387"/>
                    <a:pt x="1572" y="1384"/>
                    <a:pt x="1612" y="1356"/>
                  </a:cubicBezTo>
                  <a:cubicBezTo>
                    <a:pt x="1642" y="1334"/>
                    <a:pt x="1663" y="1304"/>
                    <a:pt x="1674" y="1264"/>
                  </a:cubicBezTo>
                  <a:cubicBezTo>
                    <a:pt x="1705" y="1261"/>
                    <a:pt x="1752" y="1251"/>
                    <a:pt x="1788" y="1218"/>
                  </a:cubicBezTo>
                  <a:cubicBezTo>
                    <a:pt x="1815" y="1193"/>
                    <a:pt x="1832" y="1160"/>
                    <a:pt x="1839" y="1120"/>
                  </a:cubicBezTo>
                  <a:cubicBezTo>
                    <a:pt x="1872" y="1119"/>
                    <a:pt x="1918" y="1112"/>
                    <a:pt x="1953" y="1080"/>
                  </a:cubicBezTo>
                  <a:cubicBezTo>
                    <a:pt x="1987" y="1050"/>
                    <a:pt x="2002" y="1005"/>
                    <a:pt x="2000" y="948"/>
                  </a:cubicBezTo>
                  <a:cubicBezTo>
                    <a:pt x="2404" y="746"/>
                    <a:pt x="2404" y="746"/>
                    <a:pt x="2404" y="746"/>
                  </a:cubicBezTo>
                  <a:cubicBezTo>
                    <a:pt x="2420" y="738"/>
                    <a:pt x="2428" y="721"/>
                    <a:pt x="2423" y="704"/>
                  </a:cubicBezTo>
                  <a:close/>
                  <a:moveTo>
                    <a:pt x="549" y="1036"/>
                  </a:moveTo>
                  <a:cubicBezTo>
                    <a:pt x="542" y="1019"/>
                    <a:pt x="543" y="1003"/>
                    <a:pt x="553" y="982"/>
                  </a:cubicBezTo>
                  <a:cubicBezTo>
                    <a:pt x="576" y="934"/>
                    <a:pt x="603" y="905"/>
                    <a:pt x="626" y="905"/>
                  </a:cubicBezTo>
                  <a:cubicBezTo>
                    <a:pt x="640" y="905"/>
                    <a:pt x="657" y="915"/>
                    <a:pt x="675" y="934"/>
                  </a:cubicBezTo>
                  <a:cubicBezTo>
                    <a:pt x="647" y="969"/>
                    <a:pt x="611" y="1024"/>
                    <a:pt x="601" y="1086"/>
                  </a:cubicBezTo>
                  <a:cubicBezTo>
                    <a:pt x="580" y="1074"/>
                    <a:pt x="558" y="1057"/>
                    <a:pt x="549" y="1036"/>
                  </a:cubicBezTo>
                  <a:close/>
                  <a:moveTo>
                    <a:pt x="673" y="1137"/>
                  </a:moveTo>
                  <a:cubicBezTo>
                    <a:pt x="673" y="1136"/>
                    <a:pt x="673" y="1136"/>
                    <a:pt x="673" y="1136"/>
                  </a:cubicBezTo>
                  <a:cubicBezTo>
                    <a:pt x="663" y="1082"/>
                    <a:pt x="697" y="1024"/>
                    <a:pt x="726" y="988"/>
                  </a:cubicBezTo>
                  <a:cubicBezTo>
                    <a:pt x="751" y="964"/>
                    <a:pt x="751" y="964"/>
                    <a:pt x="751" y="964"/>
                  </a:cubicBezTo>
                  <a:cubicBezTo>
                    <a:pt x="767" y="949"/>
                    <a:pt x="801" y="925"/>
                    <a:pt x="825" y="925"/>
                  </a:cubicBezTo>
                  <a:cubicBezTo>
                    <a:pt x="846" y="925"/>
                    <a:pt x="858" y="953"/>
                    <a:pt x="864" y="981"/>
                  </a:cubicBezTo>
                  <a:cubicBezTo>
                    <a:pt x="832" y="1018"/>
                    <a:pt x="758" y="1118"/>
                    <a:pt x="757" y="1216"/>
                  </a:cubicBezTo>
                  <a:cubicBezTo>
                    <a:pt x="751" y="1217"/>
                    <a:pt x="744" y="1218"/>
                    <a:pt x="737" y="1218"/>
                  </a:cubicBezTo>
                  <a:cubicBezTo>
                    <a:pt x="725" y="1218"/>
                    <a:pt x="688" y="1218"/>
                    <a:pt x="673" y="1137"/>
                  </a:cubicBezTo>
                  <a:close/>
                  <a:moveTo>
                    <a:pt x="899" y="1314"/>
                  </a:moveTo>
                  <a:cubicBezTo>
                    <a:pt x="866" y="1314"/>
                    <a:pt x="844" y="1273"/>
                    <a:pt x="831" y="1236"/>
                  </a:cubicBezTo>
                  <a:cubicBezTo>
                    <a:pt x="831" y="1236"/>
                    <a:pt x="831" y="1236"/>
                    <a:pt x="831" y="1236"/>
                  </a:cubicBezTo>
                  <a:cubicBezTo>
                    <a:pt x="818" y="1163"/>
                    <a:pt x="891" y="1061"/>
                    <a:pt x="926" y="1022"/>
                  </a:cubicBezTo>
                  <a:cubicBezTo>
                    <a:pt x="932" y="1019"/>
                    <a:pt x="943" y="1015"/>
                    <a:pt x="957" y="1015"/>
                  </a:cubicBezTo>
                  <a:cubicBezTo>
                    <a:pt x="979" y="1015"/>
                    <a:pt x="998" y="1027"/>
                    <a:pt x="1015" y="1051"/>
                  </a:cubicBezTo>
                  <a:cubicBezTo>
                    <a:pt x="999" y="1059"/>
                    <a:pt x="984" y="1070"/>
                    <a:pt x="972" y="1086"/>
                  </a:cubicBezTo>
                  <a:cubicBezTo>
                    <a:pt x="929" y="1137"/>
                    <a:pt x="909" y="1225"/>
                    <a:pt x="920" y="1310"/>
                  </a:cubicBezTo>
                  <a:cubicBezTo>
                    <a:pt x="914" y="1312"/>
                    <a:pt x="907" y="1314"/>
                    <a:pt x="899" y="1314"/>
                  </a:cubicBezTo>
                  <a:close/>
                  <a:moveTo>
                    <a:pt x="1119" y="1340"/>
                  </a:moveTo>
                  <a:cubicBezTo>
                    <a:pt x="1119" y="1346"/>
                    <a:pt x="1116" y="1360"/>
                    <a:pt x="1109" y="1366"/>
                  </a:cubicBezTo>
                  <a:cubicBezTo>
                    <a:pt x="1108" y="1368"/>
                    <a:pt x="1104" y="1372"/>
                    <a:pt x="1092" y="1372"/>
                  </a:cubicBezTo>
                  <a:cubicBezTo>
                    <a:pt x="1089" y="1372"/>
                    <a:pt x="1086" y="1371"/>
                    <a:pt x="1083" y="1371"/>
                  </a:cubicBezTo>
                  <a:cubicBezTo>
                    <a:pt x="1033" y="1365"/>
                    <a:pt x="1003" y="1326"/>
                    <a:pt x="995" y="1315"/>
                  </a:cubicBezTo>
                  <a:cubicBezTo>
                    <a:pt x="983" y="1247"/>
                    <a:pt x="997" y="1171"/>
                    <a:pt x="1028" y="1133"/>
                  </a:cubicBezTo>
                  <a:cubicBezTo>
                    <a:pt x="1040" y="1118"/>
                    <a:pt x="1053" y="1111"/>
                    <a:pt x="1068" y="1111"/>
                  </a:cubicBezTo>
                  <a:cubicBezTo>
                    <a:pt x="1073" y="1111"/>
                    <a:pt x="1111" y="1115"/>
                    <a:pt x="1131" y="1181"/>
                  </a:cubicBezTo>
                  <a:cubicBezTo>
                    <a:pt x="1118" y="1335"/>
                    <a:pt x="1118" y="1335"/>
                    <a:pt x="1118" y="1335"/>
                  </a:cubicBezTo>
                  <a:cubicBezTo>
                    <a:pt x="1119" y="1338"/>
                    <a:pt x="1119" y="1338"/>
                    <a:pt x="1119" y="1338"/>
                  </a:cubicBezTo>
                  <a:lnTo>
                    <a:pt x="1119" y="1340"/>
                  </a:lnTo>
                  <a:close/>
                  <a:moveTo>
                    <a:pt x="1904" y="1025"/>
                  </a:moveTo>
                  <a:cubicBezTo>
                    <a:pt x="1883" y="1045"/>
                    <a:pt x="1849" y="1047"/>
                    <a:pt x="1827" y="1046"/>
                  </a:cubicBezTo>
                  <a:cubicBezTo>
                    <a:pt x="1547" y="792"/>
                    <a:pt x="1547" y="792"/>
                    <a:pt x="1547" y="792"/>
                  </a:cubicBezTo>
                  <a:cubicBezTo>
                    <a:pt x="1532" y="779"/>
                    <a:pt x="1509" y="780"/>
                    <a:pt x="1495" y="795"/>
                  </a:cubicBezTo>
                  <a:cubicBezTo>
                    <a:pt x="1481" y="810"/>
                    <a:pt x="1483" y="833"/>
                    <a:pt x="1498" y="847"/>
                  </a:cubicBezTo>
                  <a:cubicBezTo>
                    <a:pt x="1768" y="1092"/>
                    <a:pt x="1768" y="1092"/>
                    <a:pt x="1768" y="1092"/>
                  </a:cubicBezTo>
                  <a:cubicBezTo>
                    <a:pt x="1766" y="1123"/>
                    <a:pt x="1756" y="1147"/>
                    <a:pt x="1739" y="1163"/>
                  </a:cubicBezTo>
                  <a:cubicBezTo>
                    <a:pt x="1716" y="1184"/>
                    <a:pt x="1683" y="1190"/>
                    <a:pt x="1664" y="1191"/>
                  </a:cubicBezTo>
                  <a:cubicBezTo>
                    <a:pt x="1401" y="940"/>
                    <a:pt x="1401" y="940"/>
                    <a:pt x="1401" y="940"/>
                  </a:cubicBezTo>
                  <a:cubicBezTo>
                    <a:pt x="1386" y="926"/>
                    <a:pt x="1363" y="926"/>
                    <a:pt x="1349" y="941"/>
                  </a:cubicBezTo>
                  <a:cubicBezTo>
                    <a:pt x="1335" y="956"/>
                    <a:pt x="1335" y="979"/>
                    <a:pt x="1350" y="993"/>
                  </a:cubicBezTo>
                  <a:cubicBezTo>
                    <a:pt x="1604" y="1236"/>
                    <a:pt x="1604" y="1236"/>
                    <a:pt x="1604" y="1236"/>
                  </a:cubicBezTo>
                  <a:cubicBezTo>
                    <a:pt x="1599" y="1263"/>
                    <a:pt x="1588" y="1283"/>
                    <a:pt x="1570" y="1295"/>
                  </a:cubicBezTo>
                  <a:cubicBezTo>
                    <a:pt x="1553" y="1307"/>
                    <a:pt x="1532" y="1311"/>
                    <a:pt x="1514" y="1312"/>
                  </a:cubicBezTo>
                  <a:cubicBezTo>
                    <a:pt x="1513" y="1311"/>
                    <a:pt x="1513" y="1309"/>
                    <a:pt x="1512" y="1308"/>
                  </a:cubicBezTo>
                  <a:cubicBezTo>
                    <a:pt x="1283" y="1091"/>
                    <a:pt x="1283" y="1091"/>
                    <a:pt x="1283" y="1091"/>
                  </a:cubicBezTo>
                  <a:cubicBezTo>
                    <a:pt x="1268" y="1077"/>
                    <a:pt x="1245" y="1078"/>
                    <a:pt x="1231" y="1092"/>
                  </a:cubicBezTo>
                  <a:cubicBezTo>
                    <a:pt x="1217" y="1107"/>
                    <a:pt x="1217" y="1130"/>
                    <a:pt x="1232" y="1144"/>
                  </a:cubicBezTo>
                  <a:cubicBezTo>
                    <a:pt x="1432" y="1334"/>
                    <a:pt x="1432" y="1334"/>
                    <a:pt x="1432" y="1334"/>
                  </a:cubicBezTo>
                  <a:cubicBezTo>
                    <a:pt x="1431" y="1337"/>
                    <a:pt x="1431" y="1337"/>
                    <a:pt x="1431" y="1337"/>
                  </a:cubicBezTo>
                  <a:cubicBezTo>
                    <a:pt x="1424" y="1370"/>
                    <a:pt x="1410" y="1376"/>
                    <a:pt x="1406" y="1378"/>
                  </a:cubicBezTo>
                  <a:cubicBezTo>
                    <a:pt x="1377" y="1390"/>
                    <a:pt x="1327" y="1368"/>
                    <a:pt x="1311" y="1358"/>
                  </a:cubicBezTo>
                  <a:cubicBezTo>
                    <a:pt x="1196" y="1278"/>
                    <a:pt x="1196" y="1278"/>
                    <a:pt x="1196" y="1278"/>
                  </a:cubicBezTo>
                  <a:cubicBezTo>
                    <a:pt x="1205" y="1174"/>
                    <a:pt x="1205" y="1174"/>
                    <a:pt x="1205" y="1174"/>
                  </a:cubicBezTo>
                  <a:cubicBezTo>
                    <a:pt x="1204" y="1168"/>
                    <a:pt x="1204" y="1168"/>
                    <a:pt x="1204" y="1168"/>
                  </a:cubicBezTo>
                  <a:cubicBezTo>
                    <a:pt x="1182" y="1086"/>
                    <a:pt x="1132" y="1052"/>
                    <a:pt x="1094" y="1041"/>
                  </a:cubicBezTo>
                  <a:cubicBezTo>
                    <a:pt x="1052" y="955"/>
                    <a:pt x="991" y="941"/>
                    <a:pt x="957" y="941"/>
                  </a:cubicBezTo>
                  <a:cubicBezTo>
                    <a:pt x="947" y="941"/>
                    <a:pt x="938" y="942"/>
                    <a:pt x="930" y="944"/>
                  </a:cubicBezTo>
                  <a:cubicBezTo>
                    <a:pt x="905" y="864"/>
                    <a:pt x="856" y="851"/>
                    <a:pt x="825" y="851"/>
                  </a:cubicBezTo>
                  <a:cubicBezTo>
                    <a:pt x="789" y="851"/>
                    <a:pt x="755" y="870"/>
                    <a:pt x="731" y="886"/>
                  </a:cubicBezTo>
                  <a:cubicBezTo>
                    <a:pt x="697" y="850"/>
                    <a:pt x="662" y="831"/>
                    <a:pt x="626" y="831"/>
                  </a:cubicBezTo>
                  <a:cubicBezTo>
                    <a:pt x="588" y="831"/>
                    <a:pt x="552" y="853"/>
                    <a:pt x="521" y="893"/>
                  </a:cubicBezTo>
                  <a:cubicBezTo>
                    <a:pt x="92" y="586"/>
                    <a:pt x="92" y="586"/>
                    <a:pt x="92" y="586"/>
                  </a:cubicBezTo>
                  <a:cubicBezTo>
                    <a:pt x="419" y="90"/>
                    <a:pt x="419" y="90"/>
                    <a:pt x="419" y="90"/>
                  </a:cubicBezTo>
                  <a:cubicBezTo>
                    <a:pt x="464" y="121"/>
                    <a:pt x="553" y="180"/>
                    <a:pt x="657" y="232"/>
                  </a:cubicBezTo>
                  <a:cubicBezTo>
                    <a:pt x="668" y="237"/>
                    <a:pt x="681" y="237"/>
                    <a:pt x="691" y="231"/>
                  </a:cubicBezTo>
                  <a:cubicBezTo>
                    <a:pt x="771" y="188"/>
                    <a:pt x="881" y="159"/>
                    <a:pt x="970" y="141"/>
                  </a:cubicBezTo>
                  <a:cubicBezTo>
                    <a:pt x="947" y="162"/>
                    <a:pt x="921" y="187"/>
                    <a:pt x="892" y="218"/>
                  </a:cubicBezTo>
                  <a:cubicBezTo>
                    <a:pt x="772" y="343"/>
                    <a:pt x="824" y="419"/>
                    <a:pt x="832" y="429"/>
                  </a:cubicBezTo>
                  <a:cubicBezTo>
                    <a:pt x="862" y="463"/>
                    <a:pt x="902" y="481"/>
                    <a:pt x="949" y="481"/>
                  </a:cubicBezTo>
                  <a:cubicBezTo>
                    <a:pt x="1052" y="481"/>
                    <a:pt x="1165" y="394"/>
                    <a:pt x="1198" y="367"/>
                  </a:cubicBezTo>
                  <a:cubicBezTo>
                    <a:pt x="1287" y="357"/>
                    <a:pt x="1287" y="357"/>
                    <a:pt x="1287" y="357"/>
                  </a:cubicBezTo>
                  <a:cubicBezTo>
                    <a:pt x="1348" y="565"/>
                    <a:pt x="1583" y="655"/>
                    <a:pt x="1634" y="672"/>
                  </a:cubicBezTo>
                  <a:cubicBezTo>
                    <a:pt x="1921" y="960"/>
                    <a:pt x="1921" y="960"/>
                    <a:pt x="1921" y="960"/>
                  </a:cubicBezTo>
                  <a:cubicBezTo>
                    <a:pt x="1923" y="961"/>
                    <a:pt x="1925" y="962"/>
                    <a:pt x="1927" y="963"/>
                  </a:cubicBezTo>
                  <a:cubicBezTo>
                    <a:pt x="1926" y="991"/>
                    <a:pt x="1918" y="1012"/>
                    <a:pt x="1904" y="1025"/>
                  </a:cubicBezTo>
                  <a:close/>
                  <a:moveTo>
                    <a:pt x="1954" y="889"/>
                  </a:moveTo>
                  <a:cubicBezTo>
                    <a:pt x="1679" y="614"/>
                    <a:pt x="1679" y="614"/>
                    <a:pt x="1679" y="614"/>
                  </a:cubicBezTo>
                  <a:cubicBezTo>
                    <a:pt x="1675" y="610"/>
                    <a:pt x="1670" y="606"/>
                    <a:pt x="1664" y="605"/>
                  </a:cubicBezTo>
                  <a:cubicBezTo>
                    <a:pt x="1661" y="604"/>
                    <a:pt x="1391" y="521"/>
                    <a:pt x="1351" y="310"/>
                  </a:cubicBezTo>
                  <a:cubicBezTo>
                    <a:pt x="1348" y="292"/>
                    <a:pt x="1333" y="280"/>
                    <a:pt x="1315" y="280"/>
                  </a:cubicBezTo>
                  <a:cubicBezTo>
                    <a:pt x="1314" y="280"/>
                    <a:pt x="1313" y="280"/>
                    <a:pt x="1311" y="280"/>
                  </a:cubicBezTo>
                  <a:cubicBezTo>
                    <a:pt x="1179" y="295"/>
                    <a:pt x="1179" y="295"/>
                    <a:pt x="1179" y="295"/>
                  </a:cubicBezTo>
                  <a:cubicBezTo>
                    <a:pt x="1172" y="296"/>
                    <a:pt x="1164" y="299"/>
                    <a:pt x="1159" y="304"/>
                  </a:cubicBezTo>
                  <a:cubicBezTo>
                    <a:pt x="1126" y="333"/>
                    <a:pt x="1025" y="408"/>
                    <a:pt x="949" y="408"/>
                  </a:cubicBezTo>
                  <a:cubicBezTo>
                    <a:pt x="924" y="408"/>
                    <a:pt x="905" y="400"/>
                    <a:pt x="890" y="383"/>
                  </a:cubicBezTo>
                  <a:cubicBezTo>
                    <a:pt x="887" y="377"/>
                    <a:pt x="877" y="340"/>
                    <a:pt x="945" y="269"/>
                  </a:cubicBezTo>
                  <a:cubicBezTo>
                    <a:pt x="1069" y="139"/>
                    <a:pt x="1122" y="116"/>
                    <a:pt x="1122" y="116"/>
                  </a:cubicBezTo>
                  <a:cubicBezTo>
                    <a:pt x="1123" y="116"/>
                    <a:pt x="1123" y="116"/>
                    <a:pt x="1124" y="115"/>
                  </a:cubicBezTo>
                  <a:cubicBezTo>
                    <a:pt x="1125" y="115"/>
                    <a:pt x="1193" y="86"/>
                    <a:pt x="1262" y="86"/>
                  </a:cubicBezTo>
                  <a:cubicBezTo>
                    <a:pt x="1274" y="86"/>
                    <a:pt x="1285" y="87"/>
                    <a:pt x="1295" y="88"/>
                  </a:cubicBezTo>
                  <a:cubicBezTo>
                    <a:pt x="1355" y="98"/>
                    <a:pt x="1575" y="214"/>
                    <a:pt x="1709" y="290"/>
                  </a:cubicBezTo>
                  <a:cubicBezTo>
                    <a:pt x="1718" y="295"/>
                    <a:pt x="1728" y="296"/>
                    <a:pt x="1738" y="293"/>
                  </a:cubicBezTo>
                  <a:cubicBezTo>
                    <a:pt x="2135" y="135"/>
                    <a:pt x="2135" y="135"/>
                    <a:pt x="2135" y="135"/>
                  </a:cubicBezTo>
                  <a:cubicBezTo>
                    <a:pt x="2345" y="694"/>
                    <a:pt x="2345" y="694"/>
                    <a:pt x="2345" y="694"/>
                  </a:cubicBezTo>
                  <a:lnTo>
                    <a:pt x="1954" y="889"/>
                  </a:lnTo>
                  <a:close/>
                </a:path>
              </a:pathLst>
            </a:custGeom>
            <a:solidFill>
              <a:srgbClr val="322C5E"/>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6" name="Text Box 3"/>
            <p:cNvSpPr txBox="1">
              <a:spLocks noChangeArrowheads="1"/>
            </p:cNvSpPr>
            <p:nvPr/>
          </p:nvSpPr>
          <p:spPr bwMode="auto">
            <a:xfrm>
              <a:off x="7216576" y="2899981"/>
              <a:ext cx="803111" cy="400772"/>
            </a:xfrm>
            <a:prstGeom prst="rect">
              <a:avLst/>
            </a:prstGeom>
            <a:noFill/>
            <a:ln w="9525" algn="ctr">
              <a:noFill/>
              <a:miter lim="800000"/>
              <a:headEnd/>
              <a:tailEnd/>
            </a:ln>
            <a:effectLst/>
          </p:spPr>
          <p:txBody>
            <a:bodyPr wrap="square" lIns="43247" tIns="43247" rIns="43247" bIns="43247" anchor="ctr">
              <a:spAutoFit/>
            </a:bodyPr>
            <a:lstStyle/>
            <a:p>
              <a:pPr algn="l" defTabSz="865188"/>
              <a:r>
                <a:rPr lang="en-US" sz="900" b="1" dirty="0">
                  <a:solidFill>
                    <a:srgbClr val="322C5E"/>
                  </a:solidFill>
                  <a:latin typeface="+mn-lt"/>
                </a:rPr>
                <a:t>PRIVATE</a:t>
              </a:r>
              <a:br>
                <a:rPr lang="en-US" sz="900" b="1" dirty="0">
                  <a:solidFill>
                    <a:srgbClr val="322C5E"/>
                  </a:solidFill>
                  <a:latin typeface="+mn-lt"/>
                </a:rPr>
              </a:br>
              <a:r>
                <a:rPr lang="en-US" sz="900" b="1" dirty="0">
                  <a:solidFill>
                    <a:srgbClr val="322C5E"/>
                  </a:solidFill>
                  <a:latin typeface="+mn-lt"/>
                </a:rPr>
                <a:t>PARTNERS</a:t>
              </a:r>
            </a:p>
          </p:txBody>
        </p:sp>
        <p:sp>
          <p:nvSpPr>
            <p:cNvPr id="107" name="Text Box 3"/>
            <p:cNvSpPr txBox="1">
              <a:spLocks noChangeArrowheads="1"/>
            </p:cNvSpPr>
            <p:nvPr/>
          </p:nvSpPr>
          <p:spPr bwMode="auto">
            <a:xfrm>
              <a:off x="5779810" y="2917689"/>
              <a:ext cx="831787" cy="400772"/>
            </a:xfrm>
            <a:prstGeom prst="rect">
              <a:avLst/>
            </a:prstGeom>
            <a:noFill/>
            <a:ln w="9525" algn="ctr">
              <a:noFill/>
              <a:miter lim="800000"/>
              <a:headEnd/>
              <a:tailEnd/>
            </a:ln>
            <a:effectLst/>
          </p:spPr>
          <p:txBody>
            <a:bodyPr wrap="square" lIns="43247" tIns="43247" rIns="43247" bIns="43247" anchor="ctr">
              <a:spAutoFit/>
            </a:bodyPr>
            <a:lstStyle/>
            <a:p>
              <a:pPr algn="r" defTabSz="865188"/>
              <a:r>
                <a:rPr lang="en-US" sz="900" b="1" dirty="0">
                  <a:solidFill>
                    <a:srgbClr val="322C5E"/>
                  </a:solidFill>
                  <a:latin typeface="+mn-lt"/>
                </a:rPr>
                <a:t>PUBLIC</a:t>
              </a:r>
            </a:p>
            <a:p>
              <a:pPr algn="r" defTabSz="865188"/>
              <a:r>
                <a:rPr lang="en-US" sz="900" b="1" dirty="0">
                  <a:solidFill>
                    <a:srgbClr val="322C5E"/>
                  </a:solidFill>
                  <a:latin typeface="+mn-lt"/>
                </a:rPr>
                <a:t>PARTNERS</a:t>
              </a:r>
            </a:p>
          </p:txBody>
        </p:sp>
      </p:grpSp>
      <p:sp>
        <p:nvSpPr>
          <p:cNvPr id="108" name="Text Box 3"/>
          <p:cNvSpPr txBox="1">
            <a:spLocks noChangeArrowheads="1"/>
          </p:cNvSpPr>
          <p:nvPr/>
        </p:nvSpPr>
        <p:spPr bwMode="auto">
          <a:xfrm>
            <a:off x="3372583" y="3442225"/>
            <a:ext cx="1207233" cy="225838"/>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900" b="1" dirty="0">
                <a:solidFill>
                  <a:srgbClr val="322C5E"/>
                </a:solidFill>
                <a:latin typeface="+mn-lt"/>
              </a:rPr>
              <a:t>PUBLIC</a:t>
            </a:r>
          </a:p>
        </p:txBody>
      </p:sp>
      <p:sp>
        <p:nvSpPr>
          <p:cNvPr id="109" name="Text Box 3"/>
          <p:cNvSpPr txBox="1">
            <a:spLocks noChangeArrowheads="1"/>
          </p:cNvSpPr>
          <p:nvPr/>
        </p:nvSpPr>
        <p:spPr bwMode="auto">
          <a:xfrm>
            <a:off x="3363381" y="5499830"/>
            <a:ext cx="1207233" cy="364338"/>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900" b="1" dirty="0">
                <a:solidFill>
                  <a:srgbClr val="322C5E"/>
                </a:solidFill>
                <a:latin typeface="+mn-lt"/>
              </a:rPr>
              <a:t>CASH for grants for PUBLIC PARTNERS</a:t>
            </a:r>
          </a:p>
        </p:txBody>
      </p:sp>
      <p:pic>
        <p:nvPicPr>
          <p:cNvPr id="110" name="Picture 50" descr="http://ec.europa.eu/research/images/ec_for_f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8403" y="2849040"/>
            <a:ext cx="1361633" cy="680816"/>
          </a:xfrm>
          <a:prstGeom prst="rect">
            <a:avLst/>
          </a:prstGeom>
          <a:noFill/>
          <a:extLst>
            <a:ext uri="{909E8E84-426E-40dd-AFC4-6F175D3DCCD1}">
              <a14:hiddenFill xmlns:a14="http://schemas.microsoft.com/office/drawing/2010/main" xmlns="">
                <a:solidFill>
                  <a:srgbClr val="FFFFFF"/>
                </a:solidFill>
              </a14:hiddenFill>
            </a:ext>
          </a:extLst>
        </p:spPr>
      </p:pic>
      <p:sp>
        <p:nvSpPr>
          <p:cNvPr id="111" name="Text Box 3"/>
          <p:cNvSpPr txBox="1">
            <a:spLocks noChangeArrowheads="1"/>
          </p:cNvSpPr>
          <p:nvPr/>
        </p:nvSpPr>
        <p:spPr bwMode="auto">
          <a:xfrm>
            <a:off x="5489811" y="5515264"/>
            <a:ext cx="1207233" cy="364338"/>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900" b="1" dirty="0">
                <a:solidFill>
                  <a:srgbClr val="322C5E"/>
                </a:solidFill>
                <a:latin typeface="+mn-lt"/>
              </a:rPr>
              <a:t>PRIVATE PARTICIPATION</a:t>
            </a:r>
          </a:p>
        </p:txBody>
      </p:sp>
      <p:sp>
        <p:nvSpPr>
          <p:cNvPr id="112" name="Text Box 3"/>
          <p:cNvSpPr txBox="1">
            <a:spLocks noChangeArrowheads="1"/>
          </p:cNvSpPr>
          <p:nvPr/>
        </p:nvSpPr>
        <p:spPr bwMode="auto">
          <a:xfrm>
            <a:off x="7391036" y="3936519"/>
            <a:ext cx="1702788" cy="518226"/>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400" b="1" i="1" dirty="0">
                <a:solidFill>
                  <a:srgbClr val="322C5E"/>
                </a:solidFill>
                <a:latin typeface="+mn-lt"/>
              </a:rPr>
              <a:t>Biopharmaceutical Innovation</a:t>
            </a:r>
          </a:p>
        </p:txBody>
      </p:sp>
      <p:pic>
        <p:nvPicPr>
          <p:cNvPr id="113" name="Picture 2" descr="http://europa.eu/rapid/exploit/2009/09/IP/EN/i09_1310.eni/Pictures/10000000000006D20000043C231F7C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388" y="1164811"/>
            <a:ext cx="2043009" cy="1268398"/>
          </a:xfrm>
          <a:prstGeom prst="rect">
            <a:avLst/>
          </a:prstGeom>
          <a:noFill/>
          <a:extLst>
            <a:ext uri="{909E8E84-426E-40dd-AFC4-6F175D3DCCD1}">
              <a14:hiddenFill xmlns:a14="http://schemas.microsoft.com/office/drawing/2010/main" xmlns="">
                <a:solidFill>
                  <a:srgbClr val="FFFFFF"/>
                </a:solidFill>
              </a14:hiddenFill>
            </a:ext>
          </a:extLst>
        </p:spPr>
      </p:pic>
      <p:sp>
        <p:nvSpPr>
          <p:cNvPr id="114" name="Rectangle 113"/>
          <p:cNvSpPr/>
          <p:nvPr/>
        </p:nvSpPr>
        <p:spPr>
          <a:xfrm>
            <a:off x="4053497" y="1177421"/>
            <a:ext cx="4352474" cy="384721"/>
          </a:xfrm>
          <a:prstGeom prst="rect">
            <a:avLst/>
          </a:prstGeom>
        </p:spPr>
        <p:txBody>
          <a:bodyPr wrap="none">
            <a:spAutoFit/>
          </a:bodyPr>
          <a:lstStyle/>
          <a:p>
            <a:r>
              <a:rPr lang="en-US" b="1" dirty="0">
                <a:solidFill>
                  <a:srgbClr val="F58023"/>
                </a:solidFill>
                <a:latin typeface="+mn-lt"/>
              </a:rPr>
              <a:t>IMI 2 Partnership and Funding Overview</a:t>
            </a:r>
            <a:r>
              <a:rPr lang="en-US" b="1" baseline="30000" dirty="0">
                <a:solidFill>
                  <a:srgbClr val="F58023"/>
                </a:solidFill>
                <a:latin typeface="+mn-lt"/>
              </a:rPr>
              <a:t>2</a:t>
            </a:r>
            <a:endParaRPr lang="en-US" b="1" dirty="0">
              <a:solidFill>
                <a:srgbClr val="F58023"/>
              </a:solidFill>
              <a:latin typeface="+mn-lt"/>
            </a:endParaRPr>
          </a:p>
        </p:txBody>
      </p:sp>
      <p:sp>
        <p:nvSpPr>
          <p:cNvPr id="115" name="Rectangle 114"/>
          <p:cNvSpPr/>
          <p:nvPr/>
        </p:nvSpPr>
        <p:spPr>
          <a:xfrm>
            <a:off x="559287" y="2241678"/>
            <a:ext cx="2346979" cy="3724096"/>
          </a:xfrm>
          <a:prstGeom prst="rect">
            <a:avLst/>
          </a:prstGeom>
          <a:solidFill>
            <a:schemeClr val="bg1"/>
          </a:solidFill>
        </p:spPr>
        <p:txBody>
          <a:bodyPr wrap="square">
            <a:spAutoFit/>
          </a:bodyPr>
          <a:lstStyle/>
          <a:p>
            <a:r>
              <a:rPr lang="en-US" sz="1200" dirty="0">
                <a:solidFill>
                  <a:srgbClr val="7F7F7F"/>
                </a:solidFill>
                <a:latin typeface="+mn-lt"/>
              </a:rPr>
              <a:t>The Innovative Medicines Initiative (IMI) is </a:t>
            </a:r>
            <a:r>
              <a:rPr lang="en-US" sz="1400" b="1" dirty="0">
                <a:solidFill>
                  <a:srgbClr val="FF6600"/>
                </a:solidFill>
                <a:latin typeface="+mn-lt"/>
              </a:rPr>
              <a:t>the world's largest public-private partnership</a:t>
            </a:r>
            <a:endParaRPr lang="en-US" sz="1200" dirty="0">
              <a:solidFill>
                <a:srgbClr val="FF6600"/>
              </a:solidFill>
              <a:latin typeface="+mn-lt"/>
            </a:endParaRPr>
          </a:p>
          <a:p>
            <a:endParaRPr lang="en-US" sz="1200" dirty="0">
              <a:solidFill>
                <a:srgbClr val="7F7F7F"/>
              </a:solidFill>
              <a:latin typeface="+mn-lt"/>
            </a:endParaRPr>
          </a:p>
          <a:p>
            <a:r>
              <a:rPr lang="en-US" sz="1200" dirty="0">
                <a:solidFill>
                  <a:srgbClr val="7F7F7F"/>
                </a:solidFill>
                <a:latin typeface="+mn-lt"/>
              </a:rPr>
              <a:t>IMI supports collaborative research projects and builds networks of industrial and academic experts in order to boost pharmaceutical innovation in Europe.</a:t>
            </a:r>
          </a:p>
          <a:p>
            <a:endParaRPr lang="en-US" sz="1200" dirty="0">
              <a:solidFill>
                <a:srgbClr val="7F7F7F"/>
              </a:solidFill>
              <a:latin typeface="+mn-lt"/>
            </a:endParaRPr>
          </a:p>
          <a:p>
            <a:r>
              <a:rPr lang="en-US" sz="1200" dirty="0">
                <a:solidFill>
                  <a:srgbClr val="7F7F7F"/>
                </a:solidFill>
                <a:latin typeface="+mn-lt"/>
              </a:rPr>
              <a:t>Through the IMI 2, a joint undertaking between the European Union and the pharmaceutical industry association EFPIA, a </a:t>
            </a:r>
            <a:br>
              <a:rPr lang="en-US" sz="1200" dirty="0">
                <a:solidFill>
                  <a:srgbClr val="7F7F7F"/>
                </a:solidFill>
                <a:latin typeface="+mn-lt"/>
              </a:rPr>
            </a:br>
            <a:r>
              <a:rPr lang="en-US" sz="1400" b="1" dirty="0">
                <a:solidFill>
                  <a:srgbClr val="FF6600"/>
                </a:solidFill>
                <a:latin typeface="+mn-lt"/>
              </a:rPr>
              <a:t>€3.3 billion budget for the period 2014-2024 </a:t>
            </a:r>
            <a:r>
              <a:rPr lang="en-US" sz="1200" dirty="0">
                <a:solidFill>
                  <a:srgbClr val="7F7F7F"/>
                </a:solidFill>
                <a:latin typeface="+mn-lt"/>
              </a:rPr>
              <a:t>has been established.</a:t>
            </a:r>
          </a:p>
        </p:txBody>
      </p:sp>
      <p:grpSp>
        <p:nvGrpSpPr>
          <p:cNvPr id="116" name="Group 115"/>
          <p:cNvGrpSpPr/>
          <p:nvPr/>
        </p:nvGrpSpPr>
        <p:grpSpPr bwMode="gray">
          <a:xfrm>
            <a:off x="7896378" y="5100903"/>
            <a:ext cx="237619" cy="173235"/>
            <a:chOff x="4165502" y="1863440"/>
            <a:chExt cx="364806" cy="265962"/>
          </a:xfrm>
          <a:solidFill>
            <a:srgbClr val="2B7DC7"/>
          </a:solidFill>
        </p:grpSpPr>
        <p:sp>
          <p:nvSpPr>
            <p:cNvPr id="117" name="Freeform 224"/>
            <p:cNvSpPr>
              <a:spLocks/>
            </p:cNvSpPr>
            <p:nvPr/>
          </p:nvSpPr>
          <p:spPr bwMode="gray">
            <a:xfrm>
              <a:off x="4165502" y="1986741"/>
              <a:ext cx="256451" cy="142661"/>
            </a:xfrm>
            <a:custGeom>
              <a:avLst/>
              <a:gdLst/>
              <a:ahLst/>
              <a:cxnLst>
                <a:cxn ang="0">
                  <a:pos x="321" y="53"/>
                </a:cxn>
                <a:cxn ang="0">
                  <a:pos x="321" y="124"/>
                </a:cxn>
                <a:cxn ang="0">
                  <a:pos x="160" y="179"/>
                </a:cxn>
                <a:cxn ang="0">
                  <a:pos x="0" y="124"/>
                </a:cxn>
                <a:cxn ang="0">
                  <a:pos x="0" y="53"/>
                </a:cxn>
                <a:cxn ang="0">
                  <a:pos x="0" y="54"/>
                </a:cxn>
                <a:cxn ang="0">
                  <a:pos x="161" y="0"/>
                </a:cxn>
                <a:cxn ang="0">
                  <a:pos x="322" y="54"/>
                </a:cxn>
                <a:cxn ang="0">
                  <a:pos x="321" y="53"/>
                </a:cxn>
              </a:cxnLst>
              <a:rect l="0" t="0" r="r" b="b"/>
              <a:pathLst>
                <a:path w="322" h="179">
                  <a:moveTo>
                    <a:pt x="321" y="53"/>
                  </a:moveTo>
                  <a:cubicBezTo>
                    <a:pt x="321" y="124"/>
                    <a:pt x="321" y="124"/>
                    <a:pt x="321" y="124"/>
                  </a:cubicBezTo>
                  <a:cubicBezTo>
                    <a:pt x="321" y="154"/>
                    <a:pt x="249" y="179"/>
                    <a:pt x="160" y="179"/>
                  </a:cubicBezTo>
                  <a:cubicBezTo>
                    <a:pt x="72" y="179"/>
                    <a:pt x="0" y="154"/>
                    <a:pt x="0" y="124"/>
                  </a:cubicBezTo>
                  <a:cubicBezTo>
                    <a:pt x="0" y="53"/>
                    <a:pt x="0" y="53"/>
                    <a:pt x="0" y="53"/>
                  </a:cubicBezTo>
                  <a:cubicBezTo>
                    <a:pt x="0" y="54"/>
                    <a:pt x="0" y="54"/>
                    <a:pt x="0" y="54"/>
                  </a:cubicBezTo>
                  <a:cubicBezTo>
                    <a:pt x="0" y="24"/>
                    <a:pt x="72" y="0"/>
                    <a:pt x="161" y="0"/>
                  </a:cubicBezTo>
                  <a:cubicBezTo>
                    <a:pt x="250" y="0"/>
                    <a:pt x="322" y="24"/>
                    <a:pt x="322" y="54"/>
                  </a:cubicBezTo>
                  <a:lnTo>
                    <a:pt x="321" y="5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8" name="Freeform 225"/>
            <p:cNvSpPr>
              <a:spLocks/>
            </p:cNvSpPr>
            <p:nvPr/>
          </p:nvSpPr>
          <p:spPr bwMode="gray">
            <a:xfrm>
              <a:off x="4188599" y="1997270"/>
              <a:ext cx="107676" cy="56385"/>
            </a:xfrm>
            <a:custGeom>
              <a:avLst/>
              <a:gdLst/>
              <a:ahLst/>
              <a:cxnLst>
                <a:cxn ang="0">
                  <a:pos x="71" y="71"/>
                </a:cxn>
                <a:cxn ang="0">
                  <a:pos x="0" y="37"/>
                </a:cxn>
                <a:cxn ang="0">
                  <a:pos x="116" y="0"/>
                </a:cxn>
                <a:cxn ang="0">
                  <a:pos x="135" y="0"/>
                </a:cxn>
                <a:cxn ang="0">
                  <a:pos x="71" y="71"/>
                </a:cxn>
              </a:cxnLst>
              <a:rect l="0" t="0" r="r" b="b"/>
              <a:pathLst>
                <a:path w="135" h="71">
                  <a:moveTo>
                    <a:pt x="71" y="71"/>
                  </a:moveTo>
                  <a:cubicBezTo>
                    <a:pt x="29" y="66"/>
                    <a:pt x="0" y="52"/>
                    <a:pt x="0" y="37"/>
                  </a:cubicBezTo>
                  <a:cubicBezTo>
                    <a:pt x="0" y="17"/>
                    <a:pt x="52" y="0"/>
                    <a:pt x="116" y="0"/>
                  </a:cubicBezTo>
                  <a:cubicBezTo>
                    <a:pt x="123" y="0"/>
                    <a:pt x="129" y="0"/>
                    <a:pt x="135" y="0"/>
                  </a:cubicBezTo>
                  <a:lnTo>
                    <a:pt x="71" y="7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9" name="Freeform 226"/>
            <p:cNvSpPr>
              <a:spLocks/>
            </p:cNvSpPr>
            <p:nvPr/>
          </p:nvSpPr>
          <p:spPr bwMode="gray">
            <a:xfrm>
              <a:off x="4270799" y="1998629"/>
              <a:ext cx="128056" cy="59103"/>
            </a:xfrm>
            <a:custGeom>
              <a:avLst/>
              <a:gdLst/>
              <a:ahLst/>
              <a:cxnLst>
                <a:cxn ang="0">
                  <a:pos x="64" y="0"/>
                </a:cxn>
                <a:cxn ang="0">
                  <a:pos x="161" y="37"/>
                </a:cxn>
                <a:cxn ang="0">
                  <a:pos x="45" y="74"/>
                </a:cxn>
                <a:cxn ang="0">
                  <a:pos x="0" y="71"/>
                </a:cxn>
                <a:cxn ang="0">
                  <a:pos x="64" y="0"/>
                </a:cxn>
              </a:cxnLst>
              <a:rect l="0" t="0" r="r" b="b"/>
              <a:pathLst>
                <a:path w="161" h="74">
                  <a:moveTo>
                    <a:pt x="64" y="0"/>
                  </a:moveTo>
                  <a:cubicBezTo>
                    <a:pt x="119" y="3"/>
                    <a:pt x="161" y="18"/>
                    <a:pt x="161" y="37"/>
                  </a:cubicBezTo>
                  <a:cubicBezTo>
                    <a:pt x="161" y="57"/>
                    <a:pt x="109" y="74"/>
                    <a:pt x="45" y="74"/>
                  </a:cubicBezTo>
                  <a:cubicBezTo>
                    <a:pt x="29" y="74"/>
                    <a:pt x="14" y="73"/>
                    <a:pt x="0" y="71"/>
                  </a:cubicBezTo>
                  <a:lnTo>
                    <a:pt x="64"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0" name="Freeform 320"/>
            <p:cNvSpPr>
              <a:spLocks/>
            </p:cNvSpPr>
            <p:nvPr/>
          </p:nvSpPr>
          <p:spPr bwMode="gray">
            <a:xfrm>
              <a:off x="4257213" y="1863440"/>
              <a:ext cx="273095" cy="222824"/>
            </a:xfrm>
            <a:custGeom>
              <a:avLst/>
              <a:gdLst/>
              <a:ahLst/>
              <a:cxnLst>
                <a:cxn ang="0">
                  <a:pos x="327" y="194"/>
                </a:cxn>
                <a:cxn ang="0">
                  <a:pos x="290" y="255"/>
                </a:cxn>
                <a:cxn ang="0">
                  <a:pos x="124" y="216"/>
                </a:cxn>
                <a:cxn ang="0">
                  <a:pos x="16" y="85"/>
                </a:cxn>
                <a:cxn ang="0">
                  <a:pos x="54" y="25"/>
                </a:cxn>
                <a:cxn ang="0">
                  <a:pos x="53" y="26"/>
                </a:cxn>
                <a:cxn ang="0">
                  <a:pos x="219" y="64"/>
                </a:cxn>
                <a:cxn ang="0">
                  <a:pos x="327" y="195"/>
                </a:cxn>
                <a:cxn ang="0">
                  <a:pos x="327" y="194"/>
                </a:cxn>
              </a:cxnLst>
              <a:rect l="0" t="0" r="r" b="b"/>
              <a:pathLst>
                <a:path w="343" h="280">
                  <a:moveTo>
                    <a:pt x="327" y="194"/>
                  </a:moveTo>
                  <a:cubicBezTo>
                    <a:pt x="290" y="255"/>
                    <a:pt x="290" y="255"/>
                    <a:pt x="290" y="255"/>
                  </a:cubicBezTo>
                  <a:cubicBezTo>
                    <a:pt x="274" y="280"/>
                    <a:pt x="200" y="263"/>
                    <a:pt x="124" y="216"/>
                  </a:cubicBezTo>
                  <a:cubicBezTo>
                    <a:pt x="49" y="169"/>
                    <a:pt x="0" y="111"/>
                    <a:pt x="16" y="85"/>
                  </a:cubicBezTo>
                  <a:cubicBezTo>
                    <a:pt x="54" y="25"/>
                    <a:pt x="54" y="25"/>
                    <a:pt x="54" y="25"/>
                  </a:cubicBezTo>
                  <a:cubicBezTo>
                    <a:pt x="53" y="26"/>
                    <a:pt x="53" y="26"/>
                    <a:pt x="53" y="26"/>
                  </a:cubicBezTo>
                  <a:cubicBezTo>
                    <a:pt x="69" y="0"/>
                    <a:pt x="143" y="18"/>
                    <a:pt x="219" y="64"/>
                  </a:cubicBezTo>
                  <a:cubicBezTo>
                    <a:pt x="294" y="111"/>
                    <a:pt x="343" y="170"/>
                    <a:pt x="327" y="195"/>
                  </a:cubicBezTo>
                  <a:lnTo>
                    <a:pt x="327" y="1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1" name="Freeform 321"/>
            <p:cNvSpPr>
              <a:spLocks/>
            </p:cNvSpPr>
            <p:nvPr/>
          </p:nvSpPr>
          <p:spPr bwMode="gray">
            <a:xfrm>
              <a:off x="4314617" y="1879405"/>
              <a:ext cx="113790" cy="66915"/>
            </a:xfrm>
            <a:custGeom>
              <a:avLst/>
              <a:gdLst/>
              <a:ahLst/>
              <a:cxnLst>
                <a:cxn ang="0">
                  <a:pos x="51" y="84"/>
                </a:cxn>
                <a:cxn ang="0">
                  <a:pos x="8" y="18"/>
                </a:cxn>
                <a:cxn ang="0">
                  <a:pos x="127" y="47"/>
                </a:cxn>
                <a:cxn ang="0">
                  <a:pos x="143" y="58"/>
                </a:cxn>
                <a:cxn ang="0">
                  <a:pos x="51" y="84"/>
                </a:cxn>
              </a:cxnLst>
              <a:rect l="0" t="0" r="r" b="b"/>
              <a:pathLst>
                <a:path w="143" h="84">
                  <a:moveTo>
                    <a:pt x="51" y="84"/>
                  </a:moveTo>
                  <a:cubicBezTo>
                    <a:pt x="18" y="57"/>
                    <a:pt x="0" y="31"/>
                    <a:pt x="8" y="18"/>
                  </a:cubicBezTo>
                  <a:cubicBezTo>
                    <a:pt x="19" y="0"/>
                    <a:pt x="72" y="14"/>
                    <a:pt x="127" y="47"/>
                  </a:cubicBezTo>
                  <a:cubicBezTo>
                    <a:pt x="132" y="51"/>
                    <a:pt x="137" y="54"/>
                    <a:pt x="143" y="58"/>
                  </a:cubicBezTo>
                  <a:lnTo>
                    <a:pt x="51" y="8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2" name="Freeform 322"/>
            <p:cNvSpPr>
              <a:spLocks/>
            </p:cNvSpPr>
            <p:nvPr/>
          </p:nvSpPr>
          <p:spPr bwMode="gray">
            <a:xfrm>
              <a:off x="4375758" y="1939866"/>
              <a:ext cx="131453" cy="79483"/>
            </a:xfrm>
            <a:custGeom>
              <a:avLst/>
              <a:gdLst/>
              <a:ahLst/>
              <a:cxnLst>
                <a:cxn ang="0">
                  <a:pos x="92" y="0"/>
                </a:cxn>
                <a:cxn ang="0">
                  <a:pos x="155" y="82"/>
                </a:cxn>
                <a:cxn ang="0">
                  <a:pos x="37" y="53"/>
                </a:cxn>
                <a:cxn ang="0">
                  <a:pos x="0" y="26"/>
                </a:cxn>
                <a:cxn ang="0">
                  <a:pos x="92" y="0"/>
                </a:cxn>
              </a:cxnLst>
              <a:rect l="0" t="0" r="r" b="b"/>
              <a:pathLst>
                <a:path w="165" h="100">
                  <a:moveTo>
                    <a:pt x="92" y="0"/>
                  </a:moveTo>
                  <a:cubicBezTo>
                    <a:pt x="137" y="31"/>
                    <a:pt x="165" y="67"/>
                    <a:pt x="155" y="82"/>
                  </a:cubicBezTo>
                  <a:cubicBezTo>
                    <a:pt x="144" y="100"/>
                    <a:pt x="91" y="86"/>
                    <a:pt x="37" y="53"/>
                  </a:cubicBezTo>
                  <a:cubicBezTo>
                    <a:pt x="23" y="44"/>
                    <a:pt x="11" y="35"/>
                    <a:pt x="0" y="26"/>
                  </a:cubicBezTo>
                  <a:lnTo>
                    <a:pt x="92"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123" name="Group 122"/>
          <p:cNvGrpSpPr/>
          <p:nvPr/>
        </p:nvGrpSpPr>
        <p:grpSpPr bwMode="gray">
          <a:xfrm>
            <a:off x="7626895" y="4834558"/>
            <a:ext cx="237619" cy="173235"/>
            <a:chOff x="4165502" y="1863440"/>
            <a:chExt cx="364806" cy="265962"/>
          </a:xfrm>
          <a:solidFill>
            <a:srgbClr val="2B7DC7"/>
          </a:solidFill>
        </p:grpSpPr>
        <p:sp>
          <p:nvSpPr>
            <p:cNvPr id="124" name="Freeform 224"/>
            <p:cNvSpPr>
              <a:spLocks/>
            </p:cNvSpPr>
            <p:nvPr/>
          </p:nvSpPr>
          <p:spPr bwMode="gray">
            <a:xfrm>
              <a:off x="4165502" y="1986741"/>
              <a:ext cx="256451" cy="142661"/>
            </a:xfrm>
            <a:custGeom>
              <a:avLst/>
              <a:gdLst/>
              <a:ahLst/>
              <a:cxnLst>
                <a:cxn ang="0">
                  <a:pos x="321" y="53"/>
                </a:cxn>
                <a:cxn ang="0">
                  <a:pos x="321" y="124"/>
                </a:cxn>
                <a:cxn ang="0">
                  <a:pos x="160" y="179"/>
                </a:cxn>
                <a:cxn ang="0">
                  <a:pos x="0" y="124"/>
                </a:cxn>
                <a:cxn ang="0">
                  <a:pos x="0" y="53"/>
                </a:cxn>
                <a:cxn ang="0">
                  <a:pos x="0" y="54"/>
                </a:cxn>
                <a:cxn ang="0">
                  <a:pos x="161" y="0"/>
                </a:cxn>
                <a:cxn ang="0">
                  <a:pos x="322" y="54"/>
                </a:cxn>
                <a:cxn ang="0">
                  <a:pos x="321" y="53"/>
                </a:cxn>
              </a:cxnLst>
              <a:rect l="0" t="0" r="r" b="b"/>
              <a:pathLst>
                <a:path w="322" h="179">
                  <a:moveTo>
                    <a:pt x="321" y="53"/>
                  </a:moveTo>
                  <a:cubicBezTo>
                    <a:pt x="321" y="124"/>
                    <a:pt x="321" y="124"/>
                    <a:pt x="321" y="124"/>
                  </a:cubicBezTo>
                  <a:cubicBezTo>
                    <a:pt x="321" y="154"/>
                    <a:pt x="249" y="179"/>
                    <a:pt x="160" y="179"/>
                  </a:cubicBezTo>
                  <a:cubicBezTo>
                    <a:pt x="72" y="179"/>
                    <a:pt x="0" y="154"/>
                    <a:pt x="0" y="124"/>
                  </a:cubicBezTo>
                  <a:cubicBezTo>
                    <a:pt x="0" y="53"/>
                    <a:pt x="0" y="53"/>
                    <a:pt x="0" y="53"/>
                  </a:cubicBezTo>
                  <a:cubicBezTo>
                    <a:pt x="0" y="54"/>
                    <a:pt x="0" y="54"/>
                    <a:pt x="0" y="54"/>
                  </a:cubicBezTo>
                  <a:cubicBezTo>
                    <a:pt x="0" y="24"/>
                    <a:pt x="72" y="0"/>
                    <a:pt x="161" y="0"/>
                  </a:cubicBezTo>
                  <a:cubicBezTo>
                    <a:pt x="250" y="0"/>
                    <a:pt x="322" y="24"/>
                    <a:pt x="322" y="54"/>
                  </a:cubicBezTo>
                  <a:lnTo>
                    <a:pt x="321" y="5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5" name="Freeform 225"/>
            <p:cNvSpPr>
              <a:spLocks/>
            </p:cNvSpPr>
            <p:nvPr/>
          </p:nvSpPr>
          <p:spPr bwMode="gray">
            <a:xfrm>
              <a:off x="4188599" y="1997270"/>
              <a:ext cx="107676" cy="56385"/>
            </a:xfrm>
            <a:custGeom>
              <a:avLst/>
              <a:gdLst/>
              <a:ahLst/>
              <a:cxnLst>
                <a:cxn ang="0">
                  <a:pos x="71" y="71"/>
                </a:cxn>
                <a:cxn ang="0">
                  <a:pos x="0" y="37"/>
                </a:cxn>
                <a:cxn ang="0">
                  <a:pos x="116" y="0"/>
                </a:cxn>
                <a:cxn ang="0">
                  <a:pos x="135" y="0"/>
                </a:cxn>
                <a:cxn ang="0">
                  <a:pos x="71" y="71"/>
                </a:cxn>
              </a:cxnLst>
              <a:rect l="0" t="0" r="r" b="b"/>
              <a:pathLst>
                <a:path w="135" h="71">
                  <a:moveTo>
                    <a:pt x="71" y="71"/>
                  </a:moveTo>
                  <a:cubicBezTo>
                    <a:pt x="29" y="66"/>
                    <a:pt x="0" y="52"/>
                    <a:pt x="0" y="37"/>
                  </a:cubicBezTo>
                  <a:cubicBezTo>
                    <a:pt x="0" y="17"/>
                    <a:pt x="52" y="0"/>
                    <a:pt x="116" y="0"/>
                  </a:cubicBezTo>
                  <a:cubicBezTo>
                    <a:pt x="123" y="0"/>
                    <a:pt x="129" y="0"/>
                    <a:pt x="135" y="0"/>
                  </a:cubicBezTo>
                  <a:lnTo>
                    <a:pt x="71" y="7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6" name="Freeform 226"/>
            <p:cNvSpPr>
              <a:spLocks/>
            </p:cNvSpPr>
            <p:nvPr/>
          </p:nvSpPr>
          <p:spPr bwMode="gray">
            <a:xfrm>
              <a:off x="4270799" y="1998629"/>
              <a:ext cx="128056" cy="59103"/>
            </a:xfrm>
            <a:custGeom>
              <a:avLst/>
              <a:gdLst/>
              <a:ahLst/>
              <a:cxnLst>
                <a:cxn ang="0">
                  <a:pos x="64" y="0"/>
                </a:cxn>
                <a:cxn ang="0">
                  <a:pos x="161" y="37"/>
                </a:cxn>
                <a:cxn ang="0">
                  <a:pos x="45" y="74"/>
                </a:cxn>
                <a:cxn ang="0">
                  <a:pos x="0" y="71"/>
                </a:cxn>
                <a:cxn ang="0">
                  <a:pos x="64" y="0"/>
                </a:cxn>
              </a:cxnLst>
              <a:rect l="0" t="0" r="r" b="b"/>
              <a:pathLst>
                <a:path w="161" h="74">
                  <a:moveTo>
                    <a:pt x="64" y="0"/>
                  </a:moveTo>
                  <a:cubicBezTo>
                    <a:pt x="119" y="3"/>
                    <a:pt x="161" y="18"/>
                    <a:pt x="161" y="37"/>
                  </a:cubicBezTo>
                  <a:cubicBezTo>
                    <a:pt x="161" y="57"/>
                    <a:pt x="109" y="74"/>
                    <a:pt x="45" y="74"/>
                  </a:cubicBezTo>
                  <a:cubicBezTo>
                    <a:pt x="29" y="74"/>
                    <a:pt x="14" y="73"/>
                    <a:pt x="0" y="71"/>
                  </a:cubicBezTo>
                  <a:lnTo>
                    <a:pt x="64"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7" name="Freeform 320"/>
            <p:cNvSpPr>
              <a:spLocks/>
            </p:cNvSpPr>
            <p:nvPr/>
          </p:nvSpPr>
          <p:spPr bwMode="gray">
            <a:xfrm>
              <a:off x="4257213" y="1863440"/>
              <a:ext cx="273095" cy="222824"/>
            </a:xfrm>
            <a:custGeom>
              <a:avLst/>
              <a:gdLst/>
              <a:ahLst/>
              <a:cxnLst>
                <a:cxn ang="0">
                  <a:pos x="327" y="194"/>
                </a:cxn>
                <a:cxn ang="0">
                  <a:pos x="290" y="255"/>
                </a:cxn>
                <a:cxn ang="0">
                  <a:pos x="124" y="216"/>
                </a:cxn>
                <a:cxn ang="0">
                  <a:pos x="16" y="85"/>
                </a:cxn>
                <a:cxn ang="0">
                  <a:pos x="54" y="25"/>
                </a:cxn>
                <a:cxn ang="0">
                  <a:pos x="53" y="26"/>
                </a:cxn>
                <a:cxn ang="0">
                  <a:pos x="219" y="64"/>
                </a:cxn>
                <a:cxn ang="0">
                  <a:pos x="327" y="195"/>
                </a:cxn>
                <a:cxn ang="0">
                  <a:pos x="327" y="194"/>
                </a:cxn>
              </a:cxnLst>
              <a:rect l="0" t="0" r="r" b="b"/>
              <a:pathLst>
                <a:path w="343" h="280">
                  <a:moveTo>
                    <a:pt x="327" y="194"/>
                  </a:moveTo>
                  <a:cubicBezTo>
                    <a:pt x="290" y="255"/>
                    <a:pt x="290" y="255"/>
                    <a:pt x="290" y="255"/>
                  </a:cubicBezTo>
                  <a:cubicBezTo>
                    <a:pt x="274" y="280"/>
                    <a:pt x="200" y="263"/>
                    <a:pt x="124" y="216"/>
                  </a:cubicBezTo>
                  <a:cubicBezTo>
                    <a:pt x="49" y="169"/>
                    <a:pt x="0" y="111"/>
                    <a:pt x="16" y="85"/>
                  </a:cubicBezTo>
                  <a:cubicBezTo>
                    <a:pt x="54" y="25"/>
                    <a:pt x="54" y="25"/>
                    <a:pt x="54" y="25"/>
                  </a:cubicBezTo>
                  <a:cubicBezTo>
                    <a:pt x="53" y="26"/>
                    <a:pt x="53" y="26"/>
                    <a:pt x="53" y="26"/>
                  </a:cubicBezTo>
                  <a:cubicBezTo>
                    <a:pt x="69" y="0"/>
                    <a:pt x="143" y="18"/>
                    <a:pt x="219" y="64"/>
                  </a:cubicBezTo>
                  <a:cubicBezTo>
                    <a:pt x="294" y="111"/>
                    <a:pt x="343" y="170"/>
                    <a:pt x="327" y="195"/>
                  </a:cubicBezTo>
                  <a:lnTo>
                    <a:pt x="327" y="1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8" name="Freeform 321"/>
            <p:cNvSpPr>
              <a:spLocks/>
            </p:cNvSpPr>
            <p:nvPr/>
          </p:nvSpPr>
          <p:spPr bwMode="gray">
            <a:xfrm>
              <a:off x="4314617" y="1879405"/>
              <a:ext cx="113790" cy="66915"/>
            </a:xfrm>
            <a:custGeom>
              <a:avLst/>
              <a:gdLst/>
              <a:ahLst/>
              <a:cxnLst>
                <a:cxn ang="0">
                  <a:pos x="51" y="84"/>
                </a:cxn>
                <a:cxn ang="0">
                  <a:pos x="8" y="18"/>
                </a:cxn>
                <a:cxn ang="0">
                  <a:pos x="127" y="47"/>
                </a:cxn>
                <a:cxn ang="0">
                  <a:pos x="143" y="58"/>
                </a:cxn>
                <a:cxn ang="0">
                  <a:pos x="51" y="84"/>
                </a:cxn>
              </a:cxnLst>
              <a:rect l="0" t="0" r="r" b="b"/>
              <a:pathLst>
                <a:path w="143" h="84">
                  <a:moveTo>
                    <a:pt x="51" y="84"/>
                  </a:moveTo>
                  <a:cubicBezTo>
                    <a:pt x="18" y="57"/>
                    <a:pt x="0" y="31"/>
                    <a:pt x="8" y="18"/>
                  </a:cubicBezTo>
                  <a:cubicBezTo>
                    <a:pt x="19" y="0"/>
                    <a:pt x="72" y="14"/>
                    <a:pt x="127" y="47"/>
                  </a:cubicBezTo>
                  <a:cubicBezTo>
                    <a:pt x="132" y="51"/>
                    <a:pt x="137" y="54"/>
                    <a:pt x="143" y="58"/>
                  </a:cubicBezTo>
                  <a:lnTo>
                    <a:pt x="51" y="8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9" name="Freeform 322"/>
            <p:cNvSpPr>
              <a:spLocks/>
            </p:cNvSpPr>
            <p:nvPr/>
          </p:nvSpPr>
          <p:spPr bwMode="gray">
            <a:xfrm>
              <a:off x="4375758" y="1939866"/>
              <a:ext cx="131453" cy="79483"/>
            </a:xfrm>
            <a:custGeom>
              <a:avLst/>
              <a:gdLst/>
              <a:ahLst/>
              <a:cxnLst>
                <a:cxn ang="0">
                  <a:pos x="92" y="0"/>
                </a:cxn>
                <a:cxn ang="0">
                  <a:pos x="155" y="82"/>
                </a:cxn>
                <a:cxn ang="0">
                  <a:pos x="37" y="53"/>
                </a:cxn>
                <a:cxn ang="0">
                  <a:pos x="0" y="26"/>
                </a:cxn>
                <a:cxn ang="0">
                  <a:pos x="92" y="0"/>
                </a:cxn>
              </a:cxnLst>
              <a:rect l="0" t="0" r="r" b="b"/>
              <a:pathLst>
                <a:path w="165" h="100">
                  <a:moveTo>
                    <a:pt x="92" y="0"/>
                  </a:moveTo>
                  <a:cubicBezTo>
                    <a:pt x="137" y="31"/>
                    <a:pt x="165" y="67"/>
                    <a:pt x="155" y="82"/>
                  </a:cubicBezTo>
                  <a:cubicBezTo>
                    <a:pt x="144" y="100"/>
                    <a:pt x="91" y="86"/>
                    <a:pt x="37" y="53"/>
                  </a:cubicBezTo>
                  <a:cubicBezTo>
                    <a:pt x="23" y="44"/>
                    <a:pt x="11" y="35"/>
                    <a:pt x="0" y="26"/>
                  </a:cubicBezTo>
                  <a:lnTo>
                    <a:pt x="92"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130" name="Group 129"/>
          <p:cNvGrpSpPr/>
          <p:nvPr/>
        </p:nvGrpSpPr>
        <p:grpSpPr bwMode="gray">
          <a:xfrm>
            <a:off x="8129733" y="4834558"/>
            <a:ext cx="237619" cy="173235"/>
            <a:chOff x="4165502" y="1863440"/>
            <a:chExt cx="364806" cy="265962"/>
          </a:xfrm>
          <a:solidFill>
            <a:srgbClr val="2B7DC7"/>
          </a:solidFill>
        </p:grpSpPr>
        <p:sp>
          <p:nvSpPr>
            <p:cNvPr id="131" name="Freeform 224"/>
            <p:cNvSpPr>
              <a:spLocks/>
            </p:cNvSpPr>
            <p:nvPr/>
          </p:nvSpPr>
          <p:spPr bwMode="gray">
            <a:xfrm>
              <a:off x="4165502" y="1986741"/>
              <a:ext cx="256451" cy="142661"/>
            </a:xfrm>
            <a:custGeom>
              <a:avLst/>
              <a:gdLst/>
              <a:ahLst/>
              <a:cxnLst>
                <a:cxn ang="0">
                  <a:pos x="321" y="53"/>
                </a:cxn>
                <a:cxn ang="0">
                  <a:pos x="321" y="124"/>
                </a:cxn>
                <a:cxn ang="0">
                  <a:pos x="160" y="179"/>
                </a:cxn>
                <a:cxn ang="0">
                  <a:pos x="0" y="124"/>
                </a:cxn>
                <a:cxn ang="0">
                  <a:pos x="0" y="53"/>
                </a:cxn>
                <a:cxn ang="0">
                  <a:pos x="0" y="54"/>
                </a:cxn>
                <a:cxn ang="0">
                  <a:pos x="161" y="0"/>
                </a:cxn>
                <a:cxn ang="0">
                  <a:pos x="322" y="54"/>
                </a:cxn>
                <a:cxn ang="0">
                  <a:pos x="321" y="53"/>
                </a:cxn>
              </a:cxnLst>
              <a:rect l="0" t="0" r="r" b="b"/>
              <a:pathLst>
                <a:path w="322" h="179">
                  <a:moveTo>
                    <a:pt x="321" y="53"/>
                  </a:moveTo>
                  <a:cubicBezTo>
                    <a:pt x="321" y="124"/>
                    <a:pt x="321" y="124"/>
                    <a:pt x="321" y="124"/>
                  </a:cubicBezTo>
                  <a:cubicBezTo>
                    <a:pt x="321" y="154"/>
                    <a:pt x="249" y="179"/>
                    <a:pt x="160" y="179"/>
                  </a:cubicBezTo>
                  <a:cubicBezTo>
                    <a:pt x="72" y="179"/>
                    <a:pt x="0" y="154"/>
                    <a:pt x="0" y="124"/>
                  </a:cubicBezTo>
                  <a:cubicBezTo>
                    <a:pt x="0" y="53"/>
                    <a:pt x="0" y="53"/>
                    <a:pt x="0" y="53"/>
                  </a:cubicBezTo>
                  <a:cubicBezTo>
                    <a:pt x="0" y="54"/>
                    <a:pt x="0" y="54"/>
                    <a:pt x="0" y="54"/>
                  </a:cubicBezTo>
                  <a:cubicBezTo>
                    <a:pt x="0" y="24"/>
                    <a:pt x="72" y="0"/>
                    <a:pt x="161" y="0"/>
                  </a:cubicBezTo>
                  <a:cubicBezTo>
                    <a:pt x="250" y="0"/>
                    <a:pt x="322" y="24"/>
                    <a:pt x="322" y="54"/>
                  </a:cubicBezTo>
                  <a:lnTo>
                    <a:pt x="321" y="5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2" name="Freeform 225"/>
            <p:cNvSpPr>
              <a:spLocks/>
            </p:cNvSpPr>
            <p:nvPr/>
          </p:nvSpPr>
          <p:spPr bwMode="gray">
            <a:xfrm>
              <a:off x="4188599" y="1997270"/>
              <a:ext cx="107676" cy="56385"/>
            </a:xfrm>
            <a:custGeom>
              <a:avLst/>
              <a:gdLst/>
              <a:ahLst/>
              <a:cxnLst>
                <a:cxn ang="0">
                  <a:pos x="71" y="71"/>
                </a:cxn>
                <a:cxn ang="0">
                  <a:pos x="0" y="37"/>
                </a:cxn>
                <a:cxn ang="0">
                  <a:pos x="116" y="0"/>
                </a:cxn>
                <a:cxn ang="0">
                  <a:pos x="135" y="0"/>
                </a:cxn>
                <a:cxn ang="0">
                  <a:pos x="71" y="71"/>
                </a:cxn>
              </a:cxnLst>
              <a:rect l="0" t="0" r="r" b="b"/>
              <a:pathLst>
                <a:path w="135" h="71">
                  <a:moveTo>
                    <a:pt x="71" y="71"/>
                  </a:moveTo>
                  <a:cubicBezTo>
                    <a:pt x="29" y="66"/>
                    <a:pt x="0" y="52"/>
                    <a:pt x="0" y="37"/>
                  </a:cubicBezTo>
                  <a:cubicBezTo>
                    <a:pt x="0" y="17"/>
                    <a:pt x="52" y="0"/>
                    <a:pt x="116" y="0"/>
                  </a:cubicBezTo>
                  <a:cubicBezTo>
                    <a:pt x="123" y="0"/>
                    <a:pt x="129" y="0"/>
                    <a:pt x="135" y="0"/>
                  </a:cubicBezTo>
                  <a:lnTo>
                    <a:pt x="71" y="7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3" name="Freeform 226"/>
            <p:cNvSpPr>
              <a:spLocks/>
            </p:cNvSpPr>
            <p:nvPr/>
          </p:nvSpPr>
          <p:spPr bwMode="gray">
            <a:xfrm>
              <a:off x="4270799" y="1998629"/>
              <a:ext cx="128056" cy="59103"/>
            </a:xfrm>
            <a:custGeom>
              <a:avLst/>
              <a:gdLst/>
              <a:ahLst/>
              <a:cxnLst>
                <a:cxn ang="0">
                  <a:pos x="64" y="0"/>
                </a:cxn>
                <a:cxn ang="0">
                  <a:pos x="161" y="37"/>
                </a:cxn>
                <a:cxn ang="0">
                  <a:pos x="45" y="74"/>
                </a:cxn>
                <a:cxn ang="0">
                  <a:pos x="0" y="71"/>
                </a:cxn>
                <a:cxn ang="0">
                  <a:pos x="64" y="0"/>
                </a:cxn>
              </a:cxnLst>
              <a:rect l="0" t="0" r="r" b="b"/>
              <a:pathLst>
                <a:path w="161" h="74">
                  <a:moveTo>
                    <a:pt x="64" y="0"/>
                  </a:moveTo>
                  <a:cubicBezTo>
                    <a:pt x="119" y="3"/>
                    <a:pt x="161" y="18"/>
                    <a:pt x="161" y="37"/>
                  </a:cubicBezTo>
                  <a:cubicBezTo>
                    <a:pt x="161" y="57"/>
                    <a:pt x="109" y="74"/>
                    <a:pt x="45" y="74"/>
                  </a:cubicBezTo>
                  <a:cubicBezTo>
                    <a:pt x="29" y="74"/>
                    <a:pt x="14" y="73"/>
                    <a:pt x="0" y="71"/>
                  </a:cubicBezTo>
                  <a:lnTo>
                    <a:pt x="64"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4" name="Freeform 320"/>
            <p:cNvSpPr>
              <a:spLocks/>
            </p:cNvSpPr>
            <p:nvPr/>
          </p:nvSpPr>
          <p:spPr bwMode="gray">
            <a:xfrm>
              <a:off x="4257213" y="1863440"/>
              <a:ext cx="273095" cy="222824"/>
            </a:xfrm>
            <a:custGeom>
              <a:avLst/>
              <a:gdLst/>
              <a:ahLst/>
              <a:cxnLst>
                <a:cxn ang="0">
                  <a:pos x="327" y="194"/>
                </a:cxn>
                <a:cxn ang="0">
                  <a:pos x="290" y="255"/>
                </a:cxn>
                <a:cxn ang="0">
                  <a:pos x="124" y="216"/>
                </a:cxn>
                <a:cxn ang="0">
                  <a:pos x="16" y="85"/>
                </a:cxn>
                <a:cxn ang="0">
                  <a:pos x="54" y="25"/>
                </a:cxn>
                <a:cxn ang="0">
                  <a:pos x="53" y="26"/>
                </a:cxn>
                <a:cxn ang="0">
                  <a:pos x="219" y="64"/>
                </a:cxn>
                <a:cxn ang="0">
                  <a:pos x="327" y="195"/>
                </a:cxn>
                <a:cxn ang="0">
                  <a:pos x="327" y="194"/>
                </a:cxn>
              </a:cxnLst>
              <a:rect l="0" t="0" r="r" b="b"/>
              <a:pathLst>
                <a:path w="343" h="280">
                  <a:moveTo>
                    <a:pt x="327" y="194"/>
                  </a:moveTo>
                  <a:cubicBezTo>
                    <a:pt x="290" y="255"/>
                    <a:pt x="290" y="255"/>
                    <a:pt x="290" y="255"/>
                  </a:cubicBezTo>
                  <a:cubicBezTo>
                    <a:pt x="274" y="280"/>
                    <a:pt x="200" y="263"/>
                    <a:pt x="124" y="216"/>
                  </a:cubicBezTo>
                  <a:cubicBezTo>
                    <a:pt x="49" y="169"/>
                    <a:pt x="0" y="111"/>
                    <a:pt x="16" y="85"/>
                  </a:cubicBezTo>
                  <a:cubicBezTo>
                    <a:pt x="54" y="25"/>
                    <a:pt x="54" y="25"/>
                    <a:pt x="54" y="25"/>
                  </a:cubicBezTo>
                  <a:cubicBezTo>
                    <a:pt x="53" y="26"/>
                    <a:pt x="53" y="26"/>
                    <a:pt x="53" y="26"/>
                  </a:cubicBezTo>
                  <a:cubicBezTo>
                    <a:pt x="69" y="0"/>
                    <a:pt x="143" y="18"/>
                    <a:pt x="219" y="64"/>
                  </a:cubicBezTo>
                  <a:cubicBezTo>
                    <a:pt x="294" y="111"/>
                    <a:pt x="343" y="170"/>
                    <a:pt x="327" y="195"/>
                  </a:cubicBezTo>
                  <a:lnTo>
                    <a:pt x="327" y="1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5" name="Freeform 321"/>
            <p:cNvSpPr>
              <a:spLocks/>
            </p:cNvSpPr>
            <p:nvPr/>
          </p:nvSpPr>
          <p:spPr bwMode="gray">
            <a:xfrm>
              <a:off x="4314617" y="1879405"/>
              <a:ext cx="113790" cy="66915"/>
            </a:xfrm>
            <a:custGeom>
              <a:avLst/>
              <a:gdLst/>
              <a:ahLst/>
              <a:cxnLst>
                <a:cxn ang="0">
                  <a:pos x="51" y="84"/>
                </a:cxn>
                <a:cxn ang="0">
                  <a:pos x="8" y="18"/>
                </a:cxn>
                <a:cxn ang="0">
                  <a:pos x="127" y="47"/>
                </a:cxn>
                <a:cxn ang="0">
                  <a:pos x="143" y="58"/>
                </a:cxn>
                <a:cxn ang="0">
                  <a:pos x="51" y="84"/>
                </a:cxn>
              </a:cxnLst>
              <a:rect l="0" t="0" r="r" b="b"/>
              <a:pathLst>
                <a:path w="143" h="84">
                  <a:moveTo>
                    <a:pt x="51" y="84"/>
                  </a:moveTo>
                  <a:cubicBezTo>
                    <a:pt x="18" y="57"/>
                    <a:pt x="0" y="31"/>
                    <a:pt x="8" y="18"/>
                  </a:cubicBezTo>
                  <a:cubicBezTo>
                    <a:pt x="19" y="0"/>
                    <a:pt x="72" y="14"/>
                    <a:pt x="127" y="47"/>
                  </a:cubicBezTo>
                  <a:cubicBezTo>
                    <a:pt x="132" y="51"/>
                    <a:pt x="137" y="54"/>
                    <a:pt x="143" y="58"/>
                  </a:cubicBezTo>
                  <a:lnTo>
                    <a:pt x="51" y="8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6" name="Freeform 322"/>
            <p:cNvSpPr>
              <a:spLocks/>
            </p:cNvSpPr>
            <p:nvPr/>
          </p:nvSpPr>
          <p:spPr bwMode="gray">
            <a:xfrm>
              <a:off x="4375758" y="1939866"/>
              <a:ext cx="131453" cy="79483"/>
            </a:xfrm>
            <a:custGeom>
              <a:avLst/>
              <a:gdLst/>
              <a:ahLst/>
              <a:cxnLst>
                <a:cxn ang="0">
                  <a:pos x="92" y="0"/>
                </a:cxn>
                <a:cxn ang="0">
                  <a:pos x="155" y="82"/>
                </a:cxn>
                <a:cxn ang="0">
                  <a:pos x="37" y="53"/>
                </a:cxn>
                <a:cxn ang="0">
                  <a:pos x="0" y="26"/>
                </a:cxn>
                <a:cxn ang="0">
                  <a:pos x="92" y="0"/>
                </a:cxn>
              </a:cxnLst>
              <a:rect l="0" t="0" r="r" b="b"/>
              <a:pathLst>
                <a:path w="165" h="100">
                  <a:moveTo>
                    <a:pt x="92" y="0"/>
                  </a:moveTo>
                  <a:cubicBezTo>
                    <a:pt x="137" y="31"/>
                    <a:pt x="165" y="67"/>
                    <a:pt x="155" y="82"/>
                  </a:cubicBezTo>
                  <a:cubicBezTo>
                    <a:pt x="144" y="100"/>
                    <a:pt x="91" y="86"/>
                    <a:pt x="37" y="53"/>
                  </a:cubicBezTo>
                  <a:cubicBezTo>
                    <a:pt x="23" y="44"/>
                    <a:pt x="11" y="35"/>
                    <a:pt x="0" y="26"/>
                  </a:cubicBezTo>
                  <a:lnTo>
                    <a:pt x="92"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137" name="Group 136"/>
          <p:cNvGrpSpPr/>
          <p:nvPr/>
        </p:nvGrpSpPr>
        <p:grpSpPr bwMode="gray">
          <a:xfrm>
            <a:off x="8363089" y="5100903"/>
            <a:ext cx="237619" cy="173235"/>
            <a:chOff x="4165502" y="1863440"/>
            <a:chExt cx="364806" cy="265962"/>
          </a:xfrm>
          <a:solidFill>
            <a:srgbClr val="2B7DC7"/>
          </a:solidFill>
        </p:grpSpPr>
        <p:sp>
          <p:nvSpPr>
            <p:cNvPr id="138" name="Freeform 224"/>
            <p:cNvSpPr>
              <a:spLocks/>
            </p:cNvSpPr>
            <p:nvPr/>
          </p:nvSpPr>
          <p:spPr bwMode="gray">
            <a:xfrm>
              <a:off x="4165502" y="1986741"/>
              <a:ext cx="256451" cy="142661"/>
            </a:xfrm>
            <a:custGeom>
              <a:avLst/>
              <a:gdLst/>
              <a:ahLst/>
              <a:cxnLst>
                <a:cxn ang="0">
                  <a:pos x="321" y="53"/>
                </a:cxn>
                <a:cxn ang="0">
                  <a:pos x="321" y="124"/>
                </a:cxn>
                <a:cxn ang="0">
                  <a:pos x="160" y="179"/>
                </a:cxn>
                <a:cxn ang="0">
                  <a:pos x="0" y="124"/>
                </a:cxn>
                <a:cxn ang="0">
                  <a:pos x="0" y="53"/>
                </a:cxn>
                <a:cxn ang="0">
                  <a:pos x="0" y="54"/>
                </a:cxn>
                <a:cxn ang="0">
                  <a:pos x="161" y="0"/>
                </a:cxn>
                <a:cxn ang="0">
                  <a:pos x="322" y="54"/>
                </a:cxn>
                <a:cxn ang="0">
                  <a:pos x="321" y="53"/>
                </a:cxn>
              </a:cxnLst>
              <a:rect l="0" t="0" r="r" b="b"/>
              <a:pathLst>
                <a:path w="322" h="179">
                  <a:moveTo>
                    <a:pt x="321" y="53"/>
                  </a:moveTo>
                  <a:cubicBezTo>
                    <a:pt x="321" y="124"/>
                    <a:pt x="321" y="124"/>
                    <a:pt x="321" y="124"/>
                  </a:cubicBezTo>
                  <a:cubicBezTo>
                    <a:pt x="321" y="154"/>
                    <a:pt x="249" y="179"/>
                    <a:pt x="160" y="179"/>
                  </a:cubicBezTo>
                  <a:cubicBezTo>
                    <a:pt x="72" y="179"/>
                    <a:pt x="0" y="154"/>
                    <a:pt x="0" y="124"/>
                  </a:cubicBezTo>
                  <a:cubicBezTo>
                    <a:pt x="0" y="53"/>
                    <a:pt x="0" y="53"/>
                    <a:pt x="0" y="53"/>
                  </a:cubicBezTo>
                  <a:cubicBezTo>
                    <a:pt x="0" y="54"/>
                    <a:pt x="0" y="54"/>
                    <a:pt x="0" y="54"/>
                  </a:cubicBezTo>
                  <a:cubicBezTo>
                    <a:pt x="0" y="24"/>
                    <a:pt x="72" y="0"/>
                    <a:pt x="161" y="0"/>
                  </a:cubicBezTo>
                  <a:cubicBezTo>
                    <a:pt x="250" y="0"/>
                    <a:pt x="322" y="24"/>
                    <a:pt x="322" y="54"/>
                  </a:cubicBezTo>
                  <a:lnTo>
                    <a:pt x="321" y="5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9" name="Freeform 225"/>
            <p:cNvSpPr>
              <a:spLocks/>
            </p:cNvSpPr>
            <p:nvPr/>
          </p:nvSpPr>
          <p:spPr bwMode="gray">
            <a:xfrm>
              <a:off x="4188599" y="1997270"/>
              <a:ext cx="107676" cy="56385"/>
            </a:xfrm>
            <a:custGeom>
              <a:avLst/>
              <a:gdLst/>
              <a:ahLst/>
              <a:cxnLst>
                <a:cxn ang="0">
                  <a:pos x="71" y="71"/>
                </a:cxn>
                <a:cxn ang="0">
                  <a:pos x="0" y="37"/>
                </a:cxn>
                <a:cxn ang="0">
                  <a:pos x="116" y="0"/>
                </a:cxn>
                <a:cxn ang="0">
                  <a:pos x="135" y="0"/>
                </a:cxn>
                <a:cxn ang="0">
                  <a:pos x="71" y="71"/>
                </a:cxn>
              </a:cxnLst>
              <a:rect l="0" t="0" r="r" b="b"/>
              <a:pathLst>
                <a:path w="135" h="71">
                  <a:moveTo>
                    <a:pt x="71" y="71"/>
                  </a:moveTo>
                  <a:cubicBezTo>
                    <a:pt x="29" y="66"/>
                    <a:pt x="0" y="52"/>
                    <a:pt x="0" y="37"/>
                  </a:cubicBezTo>
                  <a:cubicBezTo>
                    <a:pt x="0" y="17"/>
                    <a:pt x="52" y="0"/>
                    <a:pt x="116" y="0"/>
                  </a:cubicBezTo>
                  <a:cubicBezTo>
                    <a:pt x="123" y="0"/>
                    <a:pt x="129" y="0"/>
                    <a:pt x="135" y="0"/>
                  </a:cubicBezTo>
                  <a:lnTo>
                    <a:pt x="71" y="7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0" name="Freeform 226"/>
            <p:cNvSpPr>
              <a:spLocks/>
            </p:cNvSpPr>
            <p:nvPr/>
          </p:nvSpPr>
          <p:spPr bwMode="gray">
            <a:xfrm>
              <a:off x="4270799" y="1998629"/>
              <a:ext cx="128056" cy="59103"/>
            </a:xfrm>
            <a:custGeom>
              <a:avLst/>
              <a:gdLst/>
              <a:ahLst/>
              <a:cxnLst>
                <a:cxn ang="0">
                  <a:pos x="64" y="0"/>
                </a:cxn>
                <a:cxn ang="0">
                  <a:pos x="161" y="37"/>
                </a:cxn>
                <a:cxn ang="0">
                  <a:pos x="45" y="74"/>
                </a:cxn>
                <a:cxn ang="0">
                  <a:pos x="0" y="71"/>
                </a:cxn>
                <a:cxn ang="0">
                  <a:pos x="64" y="0"/>
                </a:cxn>
              </a:cxnLst>
              <a:rect l="0" t="0" r="r" b="b"/>
              <a:pathLst>
                <a:path w="161" h="74">
                  <a:moveTo>
                    <a:pt x="64" y="0"/>
                  </a:moveTo>
                  <a:cubicBezTo>
                    <a:pt x="119" y="3"/>
                    <a:pt x="161" y="18"/>
                    <a:pt x="161" y="37"/>
                  </a:cubicBezTo>
                  <a:cubicBezTo>
                    <a:pt x="161" y="57"/>
                    <a:pt x="109" y="74"/>
                    <a:pt x="45" y="74"/>
                  </a:cubicBezTo>
                  <a:cubicBezTo>
                    <a:pt x="29" y="74"/>
                    <a:pt x="14" y="73"/>
                    <a:pt x="0" y="71"/>
                  </a:cubicBezTo>
                  <a:lnTo>
                    <a:pt x="64"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1" name="Freeform 320"/>
            <p:cNvSpPr>
              <a:spLocks/>
            </p:cNvSpPr>
            <p:nvPr/>
          </p:nvSpPr>
          <p:spPr bwMode="gray">
            <a:xfrm>
              <a:off x="4257213" y="1863440"/>
              <a:ext cx="273095" cy="222824"/>
            </a:xfrm>
            <a:custGeom>
              <a:avLst/>
              <a:gdLst/>
              <a:ahLst/>
              <a:cxnLst>
                <a:cxn ang="0">
                  <a:pos x="327" y="194"/>
                </a:cxn>
                <a:cxn ang="0">
                  <a:pos x="290" y="255"/>
                </a:cxn>
                <a:cxn ang="0">
                  <a:pos x="124" y="216"/>
                </a:cxn>
                <a:cxn ang="0">
                  <a:pos x="16" y="85"/>
                </a:cxn>
                <a:cxn ang="0">
                  <a:pos x="54" y="25"/>
                </a:cxn>
                <a:cxn ang="0">
                  <a:pos x="53" y="26"/>
                </a:cxn>
                <a:cxn ang="0">
                  <a:pos x="219" y="64"/>
                </a:cxn>
                <a:cxn ang="0">
                  <a:pos x="327" y="195"/>
                </a:cxn>
                <a:cxn ang="0">
                  <a:pos x="327" y="194"/>
                </a:cxn>
              </a:cxnLst>
              <a:rect l="0" t="0" r="r" b="b"/>
              <a:pathLst>
                <a:path w="343" h="280">
                  <a:moveTo>
                    <a:pt x="327" y="194"/>
                  </a:moveTo>
                  <a:cubicBezTo>
                    <a:pt x="290" y="255"/>
                    <a:pt x="290" y="255"/>
                    <a:pt x="290" y="255"/>
                  </a:cubicBezTo>
                  <a:cubicBezTo>
                    <a:pt x="274" y="280"/>
                    <a:pt x="200" y="263"/>
                    <a:pt x="124" y="216"/>
                  </a:cubicBezTo>
                  <a:cubicBezTo>
                    <a:pt x="49" y="169"/>
                    <a:pt x="0" y="111"/>
                    <a:pt x="16" y="85"/>
                  </a:cubicBezTo>
                  <a:cubicBezTo>
                    <a:pt x="54" y="25"/>
                    <a:pt x="54" y="25"/>
                    <a:pt x="54" y="25"/>
                  </a:cubicBezTo>
                  <a:cubicBezTo>
                    <a:pt x="53" y="26"/>
                    <a:pt x="53" y="26"/>
                    <a:pt x="53" y="26"/>
                  </a:cubicBezTo>
                  <a:cubicBezTo>
                    <a:pt x="69" y="0"/>
                    <a:pt x="143" y="18"/>
                    <a:pt x="219" y="64"/>
                  </a:cubicBezTo>
                  <a:cubicBezTo>
                    <a:pt x="294" y="111"/>
                    <a:pt x="343" y="170"/>
                    <a:pt x="327" y="195"/>
                  </a:cubicBezTo>
                  <a:lnTo>
                    <a:pt x="327" y="1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2" name="Freeform 321"/>
            <p:cNvSpPr>
              <a:spLocks/>
            </p:cNvSpPr>
            <p:nvPr/>
          </p:nvSpPr>
          <p:spPr bwMode="gray">
            <a:xfrm>
              <a:off x="4314617" y="1879405"/>
              <a:ext cx="113790" cy="66915"/>
            </a:xfrm>
            <a:custGeom>
              <a:avLst/>
              <a:gdLst/>
              <a:ahLst/>
              <a:cxnLst>
                <a:cxn ang="0">
                  <a:pos x="51" y="84"/>
                </a:cxn>
                <a:cxn ang="0">
                  <a:pos x="8" y="18"/>
                </a:cxn>
                <a:cxn ang="0">
                  <a:pos x="127" y="47"/>
                </a:cxn>
                <a:cxn ang="0">
                  <a:pos x="143" y="58"/>
                </a:cxn>
                <a:cxn ang="0">
                  <a:pos x="51" y="84"/>
                </a:cxn>
              </a:cxnLst>
              <a:rect l="0" t="0" r="r" b="b"/>
              <a:pathLst>
                <a:path w="143" h="84">
                  <a:moveTo>
                    <a:pt x="51" y="84"/>
                  </a:moveTo>
                  <a:cubicBezTo>
                    <a:pt x="18" y="57"/>
                    <a:pt x="0" y="31"/>
                    <a:pt x="8" y="18"/>
                  </a:cubicBezTo>
                  <a:cubicBezTo>
                    <a:pt x="19" y="0"/>
                    <a:pt x="72" y="14"/>
                    <a:pt x="127" y="47"/>
                  </a:cubicBezTo>
                  <a:cubicBezTo>
                    <a:pt x="132" y="51"/>
                    <a:pt x="137" y="54"/>
                    <a:pt x="143" y="58"/>
                  </a:cubicBezTo>
                  <a:lnTo>
                    <a:pt x="51" y="8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3" name="Freeform 322"/>
            <p:cNvSpPr>
              <a:spLocks/>
            </p:cNvSpPr>
            <p:nvPr/>
          </p:nvSpPr>
          <p:spPr bwMode="gray">
            <a:xfrm>
              <a:off x="4375758" y="1939866"/>
              <a:ext cx="131453" cy="79483"/>
            </a:xfrm>
            <a:custGeom>
              <a:avLst/>
              <a:gdLst/>
              <a:ahLst/>
              <a:cxnLst>
                <a:cxn ang="0">
                  <a:pos x="92" y="0"/>
                </a:cxn>
                <a:cxn ang="0">
                  <a:pos x="155" y="82"/>
                </a:cxn>
                <a:cxn ang="0">
                  <a:pos x="37" y="53"/>
                </a:cxn>
                <a:cxn ang="0">
                  <a:pos x="0" y="26"/>
                </a:cxn>
                <a:cxn ang="0">
                  <a:pos x="92" y="0"/>
                </a:cxn>
              </a:cxnLst>
              <a:rect l="0" t="0" r="r" b="b"/>
              <a:pathLst>
                <a:path w="165" h="100">
                  <a:moveTo>
                    <a:pt x="92" y="0"/>
                  </a:moveTo>
                  <a:cubicBezTo>
                    <a:pt x="137" y="31"/>
                    <a:pt x="165" y="67"/>
                    <a:pt x="155" y="82"/>
                  </a:cubicBezTo>
                  <a:cubicBezTo>
                    <a:pt x="144" y="100"/>
                    <a:pt x="91" y="86"/>
                    <a:pt x="37" y="53"/>
                  </a:cubicBezTo>
                  <a:cubicBezTo>
                    <a:pt x="23" y="44"/>
                    <a:pt x="11" y="35"/>
                    <a:pt x="0" y="26"/>
                  </a:cubicBezTo>
                  <a:lnTo>
                    <a:pt x="92"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144" name="Group 143"/>
          <p:cNvGrpSpPr/>
          <p:nvPr/>
        </p:nvGrpSpPr>
        <p:grpSpPr bwMode="gray">
          <a:xfrm>
            <a:off x="8641710" y="4834558"/>
            <a:ext cx="237619" cy="173235"/>
            <a:chOff x="4165502" y="1863440"/>
            <a:chExt cx="364806" cy="265962"/>
          </a:xfrm>
          <a:solidFill>
            <a:srgbClr val="2B7DC7"/>
          </a:solidFill>
        </p:grpSpPr>
        <p:sp>
          <p:nvSpPr>
            <p:cNvPr id="145" name="Freeform 224"/>
            <p:cNvSpPr>
              <a:spLocks/>
            </p:cNvSpPr>
            <p:nvPr/>
          </p:nvSpPr>
          <p:spPr bwMode="gray">
            <a:xfrm>
              <a:off x="4165502" y="1986741"/>
              <a:ext cx="256451" cy="142661"/>
            </a:xfrm>
            <a:custGeom>
              <a:avLst/>
              <a:gdLst/>
              <a:ahLst/>
              <a:cxnLst>
                <a:cxn ang="0">
                  <a:pos x="321" y="53"/>
                </a:cxn>
                <a:cxn ang="0">
                  <a:pos x="321" y="124"/>
                </a:cxn>
                <a:cxn ang="0">
                  <a:pos x="160" y="179"/>
                </a:cxn>
                <a:cxn ang="0">
                  <a:pos x="0" y="124"/>
                </a:cxn>
                <a:cxn ang="0">
                  <a:pos x="0" y="53"/>
                </a:cxn>
                <a:cxn ang="0">
                  <a:pos x="0" y="54"/>
                </a:cxn>
                <a:cxn ang="0">
                  <a:pos x="161" y="0"/>
                </a:cxn>
                <a:cxn ang="0">
                  <a:pos x="322" y="54"/>
                </a:cxn>
                <a:cxn ang="0">
                  <a:pos x="321" y="53"/>
                </a:cxn>
              </a:cxnLst>
              <a:rect l="0" t="0" r="r" b="b"/>
              <a:pathLst>
                <a:path w="322" h="179">
                  <a:moveTo>
                    <a:pt x="321" y="53"/>
                  </a:moveTo>
                  <a:cubicBezTo>
                    <a:pt x="321" y="124"/>
                    <a:pt x="321" y="124"/>
                    <a:pt x="321" y="124"/>
                  </a:cubicBezTo>
                  <a:cubicBezTo>
                    <a:pt x="321" y="154"/>
                    <a:pt x="249" y="179"/>
                    <a:pt x="160" y="179"/>
                  </a:cubicBezTo>
                  <a:cubicBezTo>
                    <a:pt x="72" y="179"/>
                    <a:pt x="0" y="154"/>
                    <a:pt x="0" y="124"/>
                  </a:cubicBezTo>
                  <a:cubicBezTo>
                    <a:pt x="0" y="53"/>
                    <a:pt x="0" y="53"/>
                    <a:pt x="0" y="53"/>
                  </a:cubicBezTo>
                  <a:cubicBezTo>
                    <a:pt x="0" y="54"/>
                    <a:pt x="0" y="54"/>
                    <a:pt x="0" y="54"/>
                  </a:cubicBezTo>
                  <a:cubicBezTo>
                    <a:pt x="0" y="24"/>
                    <a:pt x="72" y="0"/>
                    <a:pt x="161" y="0"/>
                  </a:cubicBezTo>
                  <a:cubicBezTo>
                    <a:pt x="250" y="0"/>
                    <a:pt x="322" y="24"/>
                    <a:pt x="322" y="54"/>
                  </a:cubicBezTo>
                  <a:lnTo>
                    <a:pt x="321" y="5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6" name="Freeform 225"/>
            <p:cNvSpPr>
              <a:spLocks/>
            </p:cNvSpPr>
            <p:nvPr/>
          </p:nvSpPr>
          <p:spPr bwMode="gray">
            <a:xfrm>
              <a:off x="4188599" y="1997270"/>
              <a:ext cx="107676" cy="56385"/>
            </a:xfrm>
            <a:custGeom>
              <a:avLst/>
              <a:gdLst/>
              <a:ahLst/>
              <a:cxnLst>
                <a:cxn ang="0">
                  <a:pos x="71" y="71"/>
                </a:cxn>
                <a:cxn ang="0">
                  <a:pos x="0" y="37"/>
                </a:cxn>
                <a:cxn ang="0">
                  <a:pos x="116" y="0"/>
                </a:cxn>
                <a:cxn ang="0">
                  <a:pos x="135" y="0"/>
                </a:cxn>
                <a:cxn ang="0">
                  <a:pos x="71" y="71"/>
                </a:cxn>
              </a:cxnLst>
              <a:rect l="0" t="0" r="r" b="b"/>
              <a:pathLst>
                <a:path w="135" h="71">
                  <a:moveTo>
                    <a:pt x="71" y="71"/>
                  </a:moveTo>
                  <a:cubicBezTo>
                    <a:pt x="29" y="66"/>
                    <a:pt x="0" y="52"/>
                    <a:pt x="0" y="37"/>
                  </a:cubicBezTo>
                  <a:cubicBezTo>
                    <a:pt x="0" y="17"/>
                    <a:pt x="52" y="0"/>
                    <a:pt x="116" y="0"/>
                  </a:cubicBezTo>
                  <a:cubicBezTo>
                    <a:pt x="123" y="0"/>
                    <a:pt x="129" y="0"/>
                    <a:pt x="135" y="0"/>
                  </a:cubicBezTo>
                  <a:lnTo>
                    <a:pt x="71" y="7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7" name="Freeform 226"/>
            <p:cNvSpPr>
              <a:spLocks/>
            </p:cNvSpPr>
            <p:nvPr/>
          </p:nvSpPr>
          <p:spPr bwMode="gray">
            <a:xfrm>
              <a:off x="4270799" y="1998629"/>
              <a:ext cx="128056" cy="59103"/>
            </a:xfrm>
            <a:custGeom>
              <a:avLst/>
              <a:gdLst/>
              <a:ahLst/>
              <a:cxnLst>
                <a:cxn ang="0">
                  <a:pos x="64" y="0"/>
                </a:cxn>
                <a:cxn ang="0">
                  <a:pos x="161" y="37"/>
                </a:cxn>
                <a:cxn ang="0">
                  <a:pos x="45" y="74"/>
                </a:cxn>
                <a:cxn ang="0">
                  <a:pos x="0" y="71"/>
                </a:cxn>
                <a:cxn ang="0">
                  <a:pos x="64" y="0"/>
                </a:cxn>
              </a:cxnLst>
              <a:rect l="0" t="0" r="r" b="b"/>
              <a:pathLst>
                <a:path w="161" h="74">
                  <a:moveTo>
                    <a:pt x="64" y="0"/>
                  </a:moveTo>
                  <a:cubicBezTo>
                    <a:pt x="119" y="3"/>
                    <a:pt x="161" y="18"/>
                    <a:pt x="161" y="37"/>
                  </a:cubicBezTo>
                  <a:cubicBezTo>
                    <a:pt x="161" y="57"/>
                    <a:pt x="109" y="74"/>
                    <a:pt x="45" y="74"/>
                  </a:cubicBezTo>
                  <a:cubicBezTo>
                    <a:pt x="29" y="74"/>
                    <a:pt x="14" y="73"/>
                    <a:pt x="0" y="71"/>
                  </a:cubicBezTo>
                  <a:lnTo>
                    <a:pt x="64"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8" name="Freeform 320"/>
            <p:cNvSpPr>
              <a:spLocks/>
            </p:cNvSpPr>
            <p:nvPr/>
          </p:nvSpPr>
          <p:spPr bwMode="gray">
            <a:xfrm>
              <a:off x="4257213" y="1863440"/>
              <a:ext cx="273095" cy="222824"/>
            </a:xfrm>
            <a:custGeom>
              <a:avLst/>
              <a:gdLst/>
              <a:ahLst/>
              <a:cxnLst>
                <a:cxn ang="0">
                  <a:pos x="327" y="194"/>
                </a:cxn>
                <a:cxn ang="0">
                  <a:pos x="290" y="255"/>
                </a:cxn>
                <a:cxn ang="0">
                  <a:pos x="124" y="216"/>
                </a:cxn>
                <a:cxn ang="0">
                  <a:pos x="16" y="85"/>
                </a:cxn>
                <a:cxn ang="0">
                  <a:pos x="54" y="25"/>
                </a:cxn>
                <a:cxn ang="0">
                  <a:pos x="53" y="26"/>
                </a:cxn>
                <a:cxn ang="0">
                  <a:pos x="219" y="64"/>
                </a:cxn>
                <a:cxn ang="0">
                  <a:pos x="327" y="195"/>
                </a:cxn>
                <a:cxn ang="0">
                  <a:pos x="327" y="194"/>
                </a:cxn>
              </a:cxnLst>
              <a:rect l="0" t="0" r="r" b="b"/>
              <a:pathLst>
                <a:path w="343" h="280">
                  <a:moveTo>
                    <a:pt x="327" y="194"/>
                  </a:moveTo>
                  <a:cubicBezTo>
                    <a:pt x="290" y="255"/>
                    <a:pt x="290" y="255"/>
                    <a:pt x="290" y="255"/>
                  </a:cubicBezTo>
                  <a:cubicBezTo>
                    <a:pt x="274" y="280"/>
                    <a:pt x="200" y="263"/>
                    <a:pt x="124" y="216"/>
                  </a:cubicBezTo>
                  <a:cubicBezTo>
                    <a:pt x="49" y="169"/>
                    <a:pt x="0" y="111"/>
                    <a:pt x="16" y="85"/>
                  </a:cubicBezTo>
                  <a:cubicBezTo>
                    <a:pt x="54" y="25"/>
                    <a:pt x="54" y="25"/>
                    <a:pt x="54" y="25"/>
                  </a:cubicBezTo>
                  <a:cubicBezTo>
                    <a:pt x="53" y="26"/>
                    <a:pt x="53" y="26"/>
                    <a:pt x="53" y="26"/>
                  </a:cubicBezTo>
                  <a:cubicBezTo>
                    <a:pt x="69" y="0"/>
                    <a:pt x="143" y="18"/>
                    <a:pt x="219" y="64"/>
                  </a:cubicBezTo>
                  <a:cubicBezTo>
                    <a:pt x="294" y="111"/>
                    <a:pt x="343" y="170"/>
                    <a:pt x="327" y="195"/>
                  </a:cubicBezTo>
                  <a:lnTo>
                    <a:pt x="327" y="1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9" name="Freeform 321"/>
            <p:cNvSpPr>
              <a:spLocks/>
            </p:cNvSpPr>
            <p:nvPr/>
          </p:nvSpPr>
          <p:spPr bwMode="gray">
            <a:xfrm>
              <a:off x="4314617" y="1879405"/>
              <a:ext cx="113790" cy="66915"/>
            </a:xfrm>
            <a:custGeom>
              <a:avLst/>
              <a:gdLst/>
              <a:ahLst/>
              <a:cxnLst>
                <a:cxn ang="0">
                  <a:pos x="51" y="84"/>
                </a:cxn>
                <a:cxn ang="0">
                  <a:pos x="8" y="18"/>
                </a:cxn>
                <a:cxn ang="0">
                  <a:pos x="127" y="47"/>
                </a:cxn>
                <a:cxn ang="0">
                  <a:pos x="143" y="58"/>
                </a:cxn>
                <a:cxn ang="0">
                  <a:pos x="51" y="84"/>
                </a:cxn>
              </a:cxnLst>
              <a:rect l="0" t="0" r="r" b="b"/>
              <a:pathLst>
                <a:path w="143" h="84">
                  <a:moveTo>
                    <a:pt x="51" y="84"/>
                  </a:moveTo>
                  <a:cubicBezTo>
                    <a:pt x="18" y="57"/>
                    <a:pt x="0" y="31"/>
                    <a:pt x="8" y="18"/>
                  </a:cubicBezTo>
                  <a:cubicBezTo>
                    <a:pt x="19" y="0"/>
                    <a:pt x="72" y="14"/>
                    <a:pt x="127" y="47"/>
                  </a:cubicBezTo>
                  <a:cubicBezTo>
                    <a:pt x="132" y="51"/>
                    <a:pt x="137" y="54"/>
                    <a:pt x="143" y="58"/>
                  </a:cubicBezTo>
                  <a:lnTo>
                    <a:pt x="51" y="8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Freeform 322"/>
            <p:cNvSpPr>
              <a:spLocks/>
            </p:cNvSpPr>
            <p:nvPr/>
          </p:nvSpPr>
          <p:spPr bwMode="gray">
            <a:xfrm>
              <a:off x="4375758" y="1939866"/>
              <a:ext cx="131453" cy="79483"/>
            </a:xfrm>
            <a:custGeom>
              <a:avLst/>
              <a:gdLst/>
              <a:ahLst/>
              <a:cxnLst>
                <a:cxn ang="0">
                  <a:pos x="92" y="0"/>
                </a:cxn>
                <a:cxn ang="0">
                  <a:pos x="155" y="82"/>
                </a:cxn>
                <a:cxn ang="0">
                  <a:pos x="37" y="53"/>
                </a:cxn>
                <a:cxn ang="0">
                  <a:pos x="0" y="26"/>
                </a:cxn>
                <a:cxn ang="0">
                  <a:pos x="92" y="0"/>
                </a:cxn>
              </a:cxnLst>
              <a:rect l="0" t="0" r="r" b="b"/>
              <a:pathLst>
                <a:path w="165" h="100">
                  <a:moveTo>
                    <a:pt x="92" y="0"/>
                  </a:moveTo>
                  <a:cubicBezTo>
                    <a:pt x="137" y="31"/>
                    <a:pt x="165" y="67"/>
                    <a:pt x="155" y="82"/>
                  </a:cubicBezTo>
                  <a:cubicBezTo>
                    <a:pt x="144" y="100"/>
                    <a:pt x="91" y="86"/>
                    <a:pt x="37" y="53"/>
                  </a:cubicBezTo>
                  <a:cubicBezTo>
                    <a:pt x="23" y="44"/>
                    <a:pt x="11" y="35"/>
                    <a:pt x="0" y="26"/>
                  </a:cubicBezTo>
                  <a:lnTo>
                    <a:pt x="92"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151" name="Group 150"/>
          <p:cNvGrpSpPr/>
          <p:nvPr/>
        </p:nvGrpSpPr>
        <p:grpSpPr bwMode="gray">
          <a:xfrm>
            <a:off x="8782360" y="4572699"/>
            <a:ext cx="237619" cy="173235"/>
            <a:chOff x="4165502" y="1863440"/>
            <a:chExt cx="364806" cy="265962"/>
          </a:xfrm>
          <a:solidFill>
            <a:srgbClr val="2B7DC7"/>
          </a:solidFill>
        </p:grpSpPr>
        <p:sp>
          <p:nvSpPr>
            <p:cNvPr id="152" name="Freeform 224"/>
            <p:cNvSpPr>
              <a:spLocks/>
            </p:cNvSpPr>
            <p:nvPr/>
          </p:nvSpPr>
          <p:spPr bwMode="gray">
            <a:xfrm>
              <a:off x="4165502" y="1986741"/>
              <a:ext cx="256451" cy="142661"/>
            </a:xfrm>
            <a:custGeom>
              <a:avLst/>
              <a:gdLst/>
              <a:ahLst/>
              <a:cxnLst>
                <a:cxn ang="0">
                  <a:pos x="321" y="53"/>
                </a:cxn>
                <a:cxn ang="0">
                  <a:pos x="321" y="124"/>
                </a:cxn>
                <a:cxn ang="0">
                  <a:pos x="160" y="179"/>
                </a:cxn>
                <a:cxn ang="0">
                  <a:pos x="0" y="124"/>
                </a:cxn>
                <a:cxn ang="0">
                  <a:pos x="0" y="53"/>
                </a:cxn>
                <a:cxn ang="0">
                  <a:pos x="0" y="54"/>
                </a:cxn>
                <a:cxn ang="0">
                  <a:pos x="161" y="0"/>
                </a:cxn>
                <a:cxn ang="0">
                  <a:pos x="322" y="54"/>
                </a:cxn>
                <a:cxn ang="0">
                  <a:pos x="321" y="53"/>
                </a:cxn>
              </a:cxnLst>
              <a:rect l="0" t="0" r="r" b="b"/>
              <a:pathLst>
                <a:path w="322" h="179">
                  <a:moveTo>
                    <a:pt x="321" y="53"/>
                  </a:moveTo>
                  <a:cubicBezTo>
                    <a:pt x="321" y="124"/>
                    <a:pt x="321" y="124"/>
                    <a:pt x="321" y="124"/>
                  </a:cubicBezTo>
                  <a:cubicBezTo>
                    <a:pt x="321" y="154"/>
                    <a:pt x="249" y="179"/>
                    <a:pt x="160" y="179"/>
                  </a:cubicBezTo>
                  <a:cubicBezTo>
                    <a:pt x="72" y="179"/>
                    <a:pt x="0" y="154"/>
                    <a:pt x="0" y="124"/>
                  </a:cubicBezTo>
                  <a:cubicBezTo>
                    <a:pt x="0" y="53"/>
                    <a:pt x="0" y="53"/>
                    <a:pt x="0" y="53"/>
                  </a:cubicBezTo>
                  <a:cubicBezTo>
                    <a:pt x="0" y="54"/>
                    <a:pt x="0" y="54"/>
                    <a:pt x="0" y="54"/>
                  </a:cubicBezTo>
                  <a:cubicBezTo>
                    <a:pt x="0" y="24"/>
                    <a:pt x="72" y="0"/>
                    <a:pt x="161" y="0"/>
                  </a:cubicBezTo>
                  <a:cubicBezTo>
                    <a:pt x="250" y="0"/>
                    <a:pt x="322" y="24"/>
                    <a:pt x="322" y="54"/>
                  </a:cubicBezTo>
                  <a:lnTo>
                    <a:pt x="321" y="5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3" name="Freeform 225"/>
            <p:cNvSpPr>
              <a:spLocks/>
            </p:cNvSpPr>
            <p:nvPr/>
          </p:nvSpPr>
          <p:spPr bwMode="gray">
            <a:xfrm>
              <a:off x="4188599" y="1997270"/>
              <a:ext cx="107676" cy="56385"/>
            </a:xfrm>
            <a:custGeom>
              <a:avLst/>
              <a:gdLst/>
              <a:ahLst/>
              <a:cxnLst>
                <a:cxn ang="0">
                  <a:pos x="71" y="71"/>
                </a:cxn>
                <a:cxn ang="0">
                  <a:pos x="0" y="37"/>
                </a:cxn>
                <a:cxn ang="0">
                  <a:pos x="116" y="0"/>
                </a:cxn>
                <a:cxn ang="0">
                  <a:pos x="135" y="0"/>
                </a:cxn>
                <a:cxn ang="0">
                  <a:pos x="71" y="71"/>
                </a:cxn>
              </a:cxnLst>
              <a:rect l="0" t="0" r="r" b="b"/>
              <a:pathLst>
                <a:path w="135" h="71">
                  <a:moveTo>
                    <a:pt x="71" y="71"/>
                  </a:moveTo>
                  <a:cubicBezTo>
                    <a:pt x="29" y="66"/>
                    <a:pt x="0" y="52"/>
                    <a:pt x="0" y="37"/>
                  </a:cubicBezTo>
                  <a:cubicBezTo>
                    <a:pt x="0" y="17"/>
                    <a:pt x="52" y="0"/>
                    <a:pt x="116" y="0"/>
                  </a:cubicBezTo>
                  <a:cubicBezTo>
                    <a:pt x="123" y="0"/>
                    <a:pt x="129" y="0"/>
                    <a:pt x="135" y="0"/>
                  </a:cubicBezTo>
                  <a:lnTo>
                    <a:pt x="71" y="7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4" name="Freeform 226"/>
            <p:cNvSpPr>
              <a:spLocks/>
            </p:cNvSpPr>
            <p:nvPr/>
          </p:nvSpPr>
          <p:spPr bwMode="gray">
            <a:xfrm>
              <a:off x="4270799" y="1998629"/>
              <a:ext cx="128056" cy="59103"/>
            </a:xfrm>
            <a:custGeom>
              <a:avLst/>
              <a:gdLst/>
              <a:ahLst/>
              <a:cxnLst>
                <a:cxn ang="0">
                  <a:pos x="64" y="0"/>
                </a:cxn>
                <a:cxn ang="0">
                  <a:pos x="161" y="37"/>
                </a:cxn>
                <a:cxn ang="0">
                  <a:pos x="45" y="74"/>
                </a:cxn>
                <a:cxn ang="0">
                  <a:pos x="0" y="71"/>
                </a:cxn>
                <a:cxn ang="0">
                  <a:pos x="64" y="0"/>
                </a:cxn>
              </a:cxnLst>
              <a:rect l="0" t="0" r="r" b="b"/>
              <a:pathLst>
                <a:path w="161" h="74">
                  <a:moveTo>
                    <a:pt x="64" y="0"/>
                  </a:moveTo>
                  <a:cubicBezTo>
                    <a:pt x="119" y="3"/>
                    <a:pt x="161" y="18"/>
                    <a:pt x="161" y="37"/>
                  </a:cubicBezTo>
                  <a:cubicBezTo>
                    <a:pt x="161" y="57"/>
                    <a:pt x="109" y="74"/>
                    <a:pt x="45" y="74"/>
                  </a:cubicBezTo>
                  <a:cubicBezTo>
                    <a:pt x="29" y="74"/>
                    <a:pt x="14" y="73"/>
                    <a:pt x="0" y="71"/>
                  </a:cubicBezTo>
                  <a:lnTo>
                    <a:pt x="64"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Freeform 320"/>
            <p:cNvSpPr>
              <a:spLocks/>
            </p:cNvSpPr>
            <p:nvPr/>
          </p:nvSpPr>
          <p:spPr bwMode="gray">
            <a:xfrm>
              <a:off x="4257213" y="1863440"/>
              <a:ext cx="273095" cy="222824"/>
            </a:xfrm>
            <a:custGeom>
              <a:avLst/>
              <a:gdLst/>
              <a:ahLst/>
              <a:cxnLst>
                <a:cxn ang="0">
                  <a:pos x="327" y="194"/>
                </a:cxn>
                <a:cxn ang="0">
                  <a:pos x="290" y="255"/>
                </a:cxn>
                <a:cxn ang="0">
                  <a:pos x="124" y="216"/>
                </a:cxn>
                <a:cxn ang="0">
                  <a:pos x="16" y="85"/>
                </a:cxn>
                <a:cxn ang="0">
                  <a:pos x="54" y="25"/>
                </a:cxn>
                <a:cxn ang="0">
                  <a:pos x="53" y="26"/>
                </a:cxn>
                <a:cxn ang="0">
                  <a:pos x="219" y="64"/>
                </a:cxn>
                <a:cxn ang="0">
                  <a:pos x="327" y="195"/>
                </a:cxn>
                <a:cxn ang="0">
                  <a:pos x="327" y="194"/>
                </a:cxn>
              </a:cxnLst>
              <a:rect l="0" t="0" r="r" b="b"/>
              <a:pathLst>
                <a:path w="343" h="280">
                  <a:moveTo>
                    <a:pt x="327" y="194"/>
                  </a:moveTo>
                  <a:cubicBezTo>
                    <a:pt x="290" y="255"/>
                    <a:pt x="290" y="255"/>
                    <a:pt x="290" y="255"/>
                  </a:cubicBezTo>
                  <a:cubicBezTo>
                    <a:pt x="274" y="280"/>
                    <a:pt x="200" y="263"/>
                    <a:pt x="124" y="216"/>
                  </a:cubicBezTo>
                  <a:cubicBezTo>
                    <a:pt x="49" y="169"/>
                    <a:pt x="0" y="111"/>
                    <a:pt x="16" y="85"/>
                  </a:cubicBezTo>
                  <a:cubicBezTo>
                    <a:pt x="54" y="25"/>
                    <a:pt x="54" y="25"/>
                    <a:pt x="54" y="25"/>
                  </a:cubicBezTo>
                  <a:cubicBezTo>
                    <a:pt x="53" y="26"/>
                    <a:pt x="53" y="26"/>
                    <a:pt x="53" y="26"/>
                  </a:cubicBezTo>
                  <a:cubicBezTo>
                    <a:pt x="69" y="0"/>
                    <a:pt x="143" y="18"/>
                    <a:pt x="219" y="64"/>
                  </a:cubicBezTo>
                  <a:cubicBezTo>
                    <a:pt x="294" y="111"/>
                    <a:pt x="343" y="170"/>
                    <a:pt x="327" y="195"/>
                  </a:cubicBezTo>
                  <a:lnTo>
                    <a:pt x="327" y="1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Freeform 321"/>
            <p:cNvSpPr>
              <a:spLocks/>
            </p:cNvSpPr>
            <p:nvPr/>
          </p:nvSpPr>
          <p:spPr bwMode="gray">
            <a:xfrm>
              <a:off x="4314617" y="1879405"/>
              <a:ext cx="113790" cy="66915"/>
            </a:xfrm>
            <a:custGeom>
              <a:avLst/>
              <a:gdLst/>
              <a:ahLst/>
              <a:cxnLst>
                <a:cxn ang="0">
                  <a:pos x="51" y="84"/>
                </a:cxn>
                <a:cxn ang="0">
                  <a:pos x="8" y="18"/>
                </a:cxn>
                <a:cxn ang="0">
                  <a:pos x="127" y="47"/>
                </a:cxn>
                <a:cxn ang="0">
                  <a:pos x="143" y="58"/>
                </a:cxn>
                <a:cxn ang="0">
                  <a:pos x="51" y="84"/>
                </a:cxn>
              </a:cxnLst>
              <a:rect l="0" t="0" r="r" b="b"/>
              <a:pathLst>
                <a:path w="143" h="84">
                  <a:moveTo>
                    <a:pt x="51" y="84"/>
                  </a:moveTo>
                  <a:cubicBezTo>
                    <a:pt x="18" y="57"/>
                    <a:pt x="0" y="31"/>
                    <a:pt x="8" y="18"/>
                  </a:cubicBezTo>
                  <a:cubicBezTo>
                    <a:pt x="19" y="0"/>
                    <a:pt x="72" y="14"/>
                    <a:pt x="127" y="47"/>
                  </a:cubicBezTo>
                  <a:cubicBezTo>
                    <a:pt x="132" y="51"/>
                    <a:pt x="137" y="54"/>
                    <a:pt x="143" y="58"/>
                  </a:cubicBezTo>
                  <a:lnTo>
                    <a:pt x="51" y="8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Freeform 322"/>
            <p:cNvSpPr>
              <a:spLocks/>
            </p:cNvSpPr>
            <p:nvPr/>
          </p:nvSpPr>
          <p:spPr bwMode="gray">
            <a:xfrm>
              <a:off x="4375758" y="1939866"/>
              <a:ext cx="131453" cy="79483"/>
            </a:xfrm>
            <a:custGeom>
              <a:avLst/>
              <a:gdLst/>
              <a:ahLst/>
              <a:cxnLst>
                <a:cxn ang="0">
                  <a:pos x="92" y="0"/>
                </a:cxn>
                <a:cxn ang="0">
                  <a:pos x="155" y="82"/>
                </a:cxn>
                <a:cxn ang="0">
                  <a:pos x="37" y="53"/>
                </a:cxn>
                <a:cxn ang="0">
                  <a:pos x="0" y="26"/>
                </a:cxn>
                <a:cxn ang="0">
                  <a:pos x="92" y="0"/>
                </a:cxn>
              </a:cxnLst>
              <a:rect l="0" t="0" r="r" b="b"/>
              <a:pathLst>
                <a:path w="165" h="100">
                  <a:moveTo>
                    <a:pt x="92" y="0"/>
                  </a:moveTo>
                  <a:cubicBezTo>
                    <a:pt x="137" y="31"/>
                    <a:pt x="165" y="67"/>
                    <a:pt x="155" y="82"/>
                  </a:cubicBezTo>
                  <a:cubicBezTo>
                    <a:pt x="144" y="100"/>
                    <a:pt x="91" y="86"/>
                    <a:pt x="37" y="53"/>
                  </a:cubicBezTo>
                  <a:cubicBezTo>
                    <a:pt x="23" y="44"/>
                    <a:pt x="11" y="35"/>
                    <a:pt x="0" y="26"/>
                  </a:cubicBezTo>
                  <a:lnTo>
                    <a:pt x="92"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158" name="Group 157"/>
          <p:cNvGrpSpPr/>
          <p:nvPr/>
        </p:nvGrpSpPr>
        <p:grpSpPr bwMode="gray">
          <a:xfrm>
            <a:off x="7507876" y="4572699"/>
            <a:ext cx="237619" cy="173235"/>
            <a:chOff x="4165502" y="1863440"/>
            <a:chExt cx="364806" cy="265962"/>
          </a:xfrm>
          <a:solidFill>
            <a:srgbClr val="2B7DC7"/>
          </a:solidFill>
        </p:grpSpPr>
        <p:sp>
          <p:nvSpPr>
            <p:cNvPr id="159" name="Freeform 224"/>
            <p:cNvSpPr>
              <a:spLocks/>
            </p:cNvSpPr>
            <p:nvPr/>
          </p:nvSpPr>
          <p:spPr bwMode="gray">
            <a:xfrm>
              <a:off x="4165502" y="1986741"/>
              <a:ext cx="256451" cy="142661"/>
            </a:xfrm>
            <a:custGeom>
              <a:avLst/>
              <a:gdLst/>
              <a:ahLst/>
              <a:cxnLst>
                <a:cxn ang="0">
                  <a:pos x="321" y="53"/>
                </a:cxn>
                <a:cxn ang="0">
                  <a:pos x="321" y="124"/>
                </a:cxn>
                <a:cxn ang="0">
                  <a:pos x="160" y="179"/>
                </a:cxn>
                <a:cxn ang="0">
                  <a:pos x="0" y="124"/>
                </a:cxn>
                <a:cxn ang="0">
                  <a:pos x="0" y="53"/>
                </a:cxn>
                <a:cxn ang="0">
                  <a:pos x="0" y="54"/>
                </a:cxn>
                <a:cxn ang="0">
                  <a:pos x="161" y="0"/>
                </a:cxn>
                <a:cxn ang="0">
                  <a:pos x="322" y="54"/>
                </a:cxn>
                <a:cxn ang="0">
                  <a:pos x="321" y="53"/>
                </a:cxn>
              </a:cxnLst>
              <a:rect l="0" t="0" r="r" b="b"/>
              <a:pathLst>
                <a:path w="322" h="179">
                  <a:moveTo>
                    <a:pt x="321" y="53"/>
                  </a:moveTo>
                  <a:cubicBezTo>
                    <a:pt x="321" y="124"/>
                    <a:pt x="321" y="124"/>
                    <a:pt x="321" y="124"/>
                  </a:cubicBezTo>
                  <a:cubicBezTo>
                    <a:pt x="321" y="154"/>
                    <a:pt x="249" y="179"/>
                    <a:pt x="160" y="179"/>
                  </a:cubicBezTo>
                  <a:cubicBezTo>
                    <a:pt x="72" y="179"/>
                    <a:pt x="0" y="154"/>
                    <a:pt x="0" y="124"/>
                  </a:cubicBezTo>
                  <a:cubicBezTo>
                    <a:pt x="0" y="53"/>
                    <a:pt x="0" y="53"/>
                    <a:pt x="0" y="53"/>
                  </a:cubicBezTo>
                  <a:cubicBezTo>
                    <a:pt x="0" y="54"/>
                    <a:pt x="0" y="54"/>
                    <a:pt x="0" y="54"/>
                  </a:cubicBezTo>
                  <a:cubicBezTo>
                    <a:pt x="0" y="24"/>
                    <a:pt x="72" y="0"/>
                    <a:pt x="161" y="0"/>
                  </a:cubicBezTo>
                  <a:cubicBezTo>
                    <a:pt x="250" y="0"/>
                    <a:pt x="322" y="24"/>
                    <a:pt x="322" y="54"/>
                  </a:cubicBezTo>
                  <a:lnTo>
                    <a:pt x="321" y="5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Freeform 225"/>
            <p:cNvSpPr>
              <a:spLocks/>
            </p:cNvSpPr>
            <p:nvPr/>
          </p:nvSpPr>
          <p:spPr bwMode="gray">
            <a:xfrm>
              <a:off x="4188599" y="1997270"/>
              <a:ext cx="107676" cy="56385"/>
            </a:xfrm>
            <a:custGeom>
              <a:avLst/>
              <a:gdLst/>
              <a:ahLst/>
              <a:cxnLst>
                <a:cxn ang="0">
                  <a:pos x="71" y="71"/>
                </a:cxn>
                <a:cxn ang="0">
                  <a:pos x="0" y="37"/>
                </a:cxn>
                <a:cxn ang="0">
                  <a:pos x="116" y="0"/>
                </a:cxn>
                <a:cxn ang="0">
                  <a:pos x="135" y="0"/>
                </a:cxn>
                <a:cxn ang="0">
                  <a:pos x="71" y="71"/>
                </a:cxn>
              </a:cxnLst>
              <a:rect l="0" t="0" r="r" b="b"/>
              <a:pathLst>
                <a:path w="135" h="71">
                  <a:moveTo>
                    <a:pt x="71" y="71"/>
                  </a:moveTo>
                  <a:cubicBezTo>
                    <a:pt x="29" y="66"/>
                    <a:pt x="0" y="52"/>
                    <a:pt x="0" y="37"/>
                  </a:cubicBezTo>
                  <a:cubicBezTo>
                    <a:pt x="0" y="17"/>
                    <a:pt x="52" y="0"/>
                    <a:pt x="116" y="0"/>
                  </a:cubicBezTo>
                  <a:cubicBezTo>
                    <a:pt x="123" y="0"/>
                    <a:pt x="129" y="0"/>
                    <a:pt x="135" y="0"/>
                  </a:cubicBezTo>
                  <a:lnTo>
                    <a:pt x="71" y="7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Freeform 226"/>
            <p:cNvSpPr>
              <a:spLocks/>
            </p:cNvSpPr>
            <p:nvPr/>
          </p:nvSpPr>
          <p:spPr bwMode="gray">
            <a:xfrm>
              <a:off x="4270799" y="1998629"/>
              <a:ext cx="128056" cy="59103"/>
            </a:xfrm>
            <a:custGeom>
              <a:avLst/>
              <a:gdLst/>
              <a:ahLst/>
              <a:cxnLst>
                <a:cxn ang="0">
                  <a:pos x="64" y="0"/>
                </a:cxn>
                <a:cxn ang="0">
                  <a:pos x="161" y="37"/>
                </a:cxn>
                <a:cxn ang="0">
                  <a:pos x="45" y="74"/>
                </a:cxn>
                <a:cxn ang="0">
                  <a:pos x="0" y="71"/>
                </a:cxn>
                <a:cxn ang="0">
                  <a:pos x="64" y="0"/>
                </a:cxn>
              </a:cxnLst>
              <a:rect l="0" t="0" r="r" b="b"/>
              <a:pathLst>
                <a:path w="161" h="74">
                  <a:moveTo>
                    <a:pt x="64" y="0"/>
                  </a:moveTo>
                  <a:cubicBezTo>
                    <a:pt x="119" y="3"/>
                    <a:pt x="161" y="18"/>
                    <a:pt x="161" y="37"/>
                  </a:cubicBezTo>
                  <a:cubicBezTo>
                    <a:pt x="161" y="57"/>
                    <a:pt x="109" y="74"/>
                    <a:pt x="45" y="74"/>
                  </a:cubicBezTo>
                  <a:cubicBezTo>
                    <a:pt x="29" y="74"/>
                    <a:pt x="14" y="73"/>
                    <a:pt x="0" y="71"/>
                  </a:cubicBezTo>
                  <a:lnTo>
                    <a:pt x="64"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Freeform 320"/>
            <p:cNvSpPr>
              <a:spLocks/>
            </p:cNvSpPr>
            <p:nvPr/>
          </p:nvSpPr>
          <p:spPr bwMode="gray">
            <a:xfrm>
              <a:off x="4257213" y="1863440"/>
              <a:ext cx="273095" cy="222824"/>
            </a:xfrm>
            <a:custGeom>
              <a:avLst/>
              <a:gdLst/>
              <a:ahLst/>
              <a:cxnLst>
                <a:cxn ang="0">
                  <a:pos x="327" y="194"/>
                </a:cxn>
                <a:cxn ang="0">
                  <a:pos x="290" y="255"/>
                </a:cxn>
                <a:cxn ang="0">
                  <a:pos x="124" y="216"/>
                </a:cxn>
                <a:cxn ang="0">
                  <a:pos x="16" y="85"/>
                </a:cxn>
                <a:cxn ang="0">
                  <a:pos x="54" y="25"/>
                </a:cxn>
                <a:cxn ang="0">
                  <a:pos x="53" y="26"/>
                </a:cxn>
                <a:cxn ang="0">
                  <a:pos x="219" y="64"/>
                </a:cxn>
                <a:cxn ang="0">
                  <a:pos x="327" y="195"/>
                </a:cxn>
                <a:cxn ang="0">
                  <a:pos x="327" y="194"/>
                </a:cxn>
              </a:cxnLst>
              <a:rect l="0" t="0" r="r" b="b"/>
              <a:pathLst>
                <a:path w="343" h="280">
                  <a:moveTo>
                    <a:pt x="327" y="194"/>
                  </a:moveTo>
                  <a:cubicBezTo>
                    <a:pt x="290" y="255"/>
                    <a:pt x="290" y="255"/>
                    <a:pt x="290" y="255"/>
                  </a:cubicBezTo>
                  <a:cubicBezTo>
                    <a:pt x="274" y="280"/>
                    <a:pt x="200" y="263"/>
                    <a:pt x="124" y="216"/>
                  </a:cubicBezTo>
                  <a:cubicBezTo>
                    <a:pt x="49" y="169"/>
                    <a:pt x="0" y="111"/>
                    <a:pt x="16" y="85"/>
                  </a:cubicBezTo>
                  <a:cubicBezTo>
                    <a:pt x="54" y="25"/>
                    <a:pt x="54" y="25"/>
                    <a:pt x="54" y="25"/>
                  </a:cubicBezTo>
                  <a:cubicBezTo>
                    <a:pt x="53" y="26"/>
                    <a:pt x="53" y="26"/>
                    <a:pt x="53" y="26"/>
                  </a:cubicBezTo>
                  <a:cubicBezTo>
                    <a:pt x="69" y="0"/>
                    <a:pt x="143" y="18"/>
                    <a:pt x="219" y="64"/>
                  </a:cubicBezTo>
                  <a:cubicBezTo>
                    <a:pt x="294" y="111"/>
                    <a:pt x="343" y="170"/>
                    <a:pt x="327" y="195"/>
                  </a:cubicBezTo>
                  <a:lnTo>
                    <a:pt x="327" y="1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Freeform 321"/>
            <p:cNvSpPr>
              <a:spLocks/>
            </p:cNvSpPr>
            <p:nvPr/>
          </p:nvSpPr>
          <p:spPr bwMode="gray">
            <a:xfrm>
              <a:off x="4314617" y="1879405"/>
              <a:ext cx="113790" cy="66915"/>
            </a:xfrm>
            <a:custGeom>
              <a:avLst/>
              <a:gdLst/>
              <a:ahLst/>
              <a:cxnLst>
                <a:cxn ang="0">
                  <a:pos x="51" y="84"/>
                </a:cxn>
                <a:cxn ang="0">
                  <a:pos x="8" y="18"/>
                </a:cxn>
                <a:cxn ang="0">
                  <a:pos x="127" y="47"/>
                </a:cxn>
                <a:cxn ang="0">
                  <a:pos x="143" y="58"/>
                </a:cxn>
                <a:cxn ang="0">
                  <a:pos x="51" y="84"/>
                </a:cxn>
              </a:cxnLst>
              <a:rect l="0" t="0" r="r" b="b"/>
              <a:pathLst>
                <a:path w="143" h="84">
                  <a:moveTo>
                    <a:pt x="51" y="84"/>
                  </a:moveTo>
                  <a:cubicBezTo>
                    <a:pt x="18" y="57"/>
                    <a:pt x="0" y="31"/>
                    <a:pt x="8" y="18"/>
                  </a:cubicBezTo>
                  <a:cubicBezTo>
                    <a:pt x="19" y="0"/>
                    <a:pt x="72" y="14"/>
                    <a:pt x="127" y="47"/>
                  </a:cubicBezTo>
                  <a:cubicBezTo>
                    <a:pt x="132" y="51"/>
                    <a:pt x="137" y="54"/>
                    <a:pt x="143" y="58"/>
                  </a:cubicBezTo>
                  <a:lnTo>
                    <a:pt x="51" y="8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Freeform 322"/>
            <p:cNvSpPr>
              <a:spLocks/>
            </p:cNvSpPr>
            <p:nvPr/>
          </p:nvSpPr>
          <p:spPr bwMode="gray">
            <a:xfrm>
              <a:off x="4375758" y="1939866"/>
              <a:ext cx="131453" cy="79483"/>
            </a:xfrm>
            <a:custGeom>
              <a:avLst/>
              <a:gdLst/>
              <a:ahLst/>
              <a:cxnLst>
                <a:cxn ang="0">
                  <a:pos x="92" y="0"/>
                </a:cxn>
                <a:cxn ang="0">
                  <a:pos x="155" y="82"/>
                </a:cxn>
                <a:cxn ang="0">
                  <a:pos x="37" y="53"/>
                </a:cxn>
                <a:cxn ang="0">
                  <a:pos x="0" y="26"/>
                </a:cxn>
                <a:cxn ang="0">
                  <a:pos x="92" y="0"/>
                </a:cxn>
              </a:cxnLst>
              <a:rect l="0" t="0" r="r" b="b"/>
              <a:pathLst>
                <a:path w="165" h="100">
                  <a:moveTo>
                    <a:pt x="92" y="0"/>
                  </a:moveTo>
                  <a:cubicBezTo>
                    <a:pt x="137" y="31"/>
                    <a:pt x="165" y="67"/>
                    <a:pt x="155" y="82"/>
                  </a:cubicBezTo>
                  <a:cubicBezTo>
                    <a:pt x="144" y="100"/>
                    <a:pt x="91" y="86"/>
                    <a:pt x="37" y="53"/>
                  </a:cubicBezTo>
                  <a:cubicBezTo>
                    <a:pt x="23" y="44"/>
                    <a:pt x="11" y="35"/>
                    <a:pt x="0" y="26"/>
                  </a:cubicBezTo>
                  <a:lnTo>
                    <a:pt x="92"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Tree>
    <p:extLst>
      <p:ext uri="{BB962C8B-B14F-4D97-AF65-F5344CB8AC3E}">
        <p14:creationId xmlns:p14="http://schemas.microsoft.com/office/powerpoint/2010/main" val="3424885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94296" y="1627318"/>
            <a:ext cx="5036604" cy="1595488"/>
          </a:xfrm>
        </p:spPr>
        <p:txBody>
          <a:bodyPr/>
          <a:lstStyle/>
          <a:p>
            <a:r>
              <a:rPr lang="en-US" sz="1800" dirty="0">
                <a:solidFill>
                  <a:schemeClr val="accent1"/>
                </a:solidFill>
              </a:rPr>
              <a:t>Outcomes-based reimbursement</a:t>
            </a:r>
          </a:p>
          <a:p>
            <a:r>
              <a:rPr lang="en-US" sz="1800" dirty="0">
                <a:solidFill>
                  <a:schemeClr val="accent3">
                    <a:lumMod val="75000"/>
                  </a:schemeClr>
                </a:solidFill>
              </a:rPr>
              <a:t>Patient access schemes</a:t>
            </a:r>
          </a:p>
          <a:p>
            <a:r>
              <a:rPr lang="en-US" sz="1800" dirty="0">
                <a:solidFill>
                  <a:schemeClr val="accent1"/>
                </a:solidFill>
              </a:rPr>
              <a:t>Managed entry agreements for new medicines </a:t>
            </a:r>
          </a:p>
          <a:p>
            <a:endParaRPr lang="en-US" sz="1800" dirty="0">
              <a:solidFill>
                <a:schemeClr val="tx1">
                  <a:lumMod val="50000"/>
                  <a:lumOff val="50000"/>
                </a:schemeClr>
              </a:solidFill>
              <a:effectLst/>
            </a:endParaRPr>
          </a:p>
        </p:txBody>
      </p:sp>
      <p:sp>
        <p:nvSpPr>
          <p:cNvPr id="5" name="Text Placeholder 4"/>
          <p:cNvSpPr>
            <a:spLocks noGrp="1"/>
          </p:cNvSpPr>
          <p:nvPr>
            <p:ph type="body" sz="quarter" idx="11"/>
          </p:nvPr>
        </p:nvSpPr>
        <p:spPr>
          <a:xfrm>
            <a:off x="736599" y="280376"/>
            <a:ext cx="7888821" cy="735013"/>
          </a:xfrm>
        </p:spPr>
        <p:txBody>
          <a:bodyPr/>
          <a:lstStyle/>
          <a:p>
            <a:r>
              <a:rPr lang="en-US" sz="1800" b="0" dirty="0"/>
              <a:t>To support the shared objective of rapid access to the latest effective and life-saving medicines, industry remains committed to engaging with payers on </a:t>
            </a:r>
            <a:r>
              <a:rPr lang="en-US" sz="1800" dirty="0"/>
              <a:t>flexible and innovative pricing and funding models </a:t>
            </a:r>
          </a:p>
          <a:p>
            <a:endParaRPr lang="en-GB" sz="1800" dirty="0"/>
          </a:p>
        </p:txBody>
      </p:sp>
      <p:pic>
        <p:nvPicPr>
          <p:cNvPr id="6" name="Picture 5"/>
          <p:cNvPicPr>
            <a:picLocks noChangeAspect="1"/>
          </p:cNvPicPr>
          <p:nvPr/>
        </p:nvPicPr>
        <p:blipFill>
          <a:blip r:embed="rId2"/>
          <a:stretch>
            <a:fillRect/>
          </a:stretch>
        </p:blipFill>
        <p:spPr>
          <a:xfrm rot="21248259">
            <a:off x="5486400" y="2803706"/>
            <a:ext cx="2997199" cy="3495493"/>
          </a:xfrm>
          <a:prstGeom prst="rect">
            <a:avLst/>
          </a:prstGeom>
        </p:spPr>
      </p:pic>
      <p:sp>
        <p:nvSpPr>
          <p:cNvPr id="7" name="Rectangle 6"/>
          <p:cNvSpPr/>
          <p:nvPr/>
        </p:nvSpPr>
        <p:spPr>
          <a:xfrm>
            <a:off x="406400" y="3340021"/>
            <a:ext cx="4953000" cy="2390397"/>
          </a:xfrm>
          <a:prstGeom prst="rect">
            <a:avLst/>
          </a:prstGeom>
        </p:spPr>
        <p:txBody>
          <a:bodyPr>
            <a:spAutoFit/>
          </a:bodyPr>
          <a:lstStyle/>
          <a:p>
            <a:r>
              <a:rPr lang="en-GB" sz="2800" baseline="30000" dirty="0">
                <a:solidFill>
                  <a:srgbClr val="7F7F7F"/>
                </a:solidFill>
              </a:rPr>
              <a:t>A pioneering </a:t>
            </a:r>
            <a:r>
              <a:rPr lang="en-GB" sz="2800" baseline="30000" dirty="0">
                <a:solidFill>
                  <a:srgbClr val="F5841F"/>
                </a:solidFill>
              </a:rPr>
              <a:t>patient access scheme </a:t>
            </a:r>
            <a:r>
              <a:rPr lang="en-GB" sz="2800" baseline="30000" dirty="0">
                <a:solidFill>
                  <a:srgbClr val="7F7F7F"/>
                </a:solidFill>
              </a:rPr>
              <a:t>between industry and health services for the multiple myeloma treatment </a:t>
            </a:r>
            <a:r>
              <a:rPr lang="en-GB" sz="2800" baseline="30000" dirty="0" err="1">
                <a:solidFill>
                  <a:srgbClr val="7F7F7F"/>
                </a:solidFill>
              </a:rPr>
              <a:t>bortezomib</a:t>
            </a:r>
            <a:r>
              <a:rPr lang="en-GB" sz="2800" baseline="30000" dirty="0">
                <a:solidFill>
                  <a:srgbClr val="7F7F7F"/>
                </a:solidFill>
              </a:rPr>
              <a:t> in the UK saw reimbursement for patients who did not respond after four treatment cycles covered directly by the manufacturer with an average potential </a:t>
            </a:r>
            <a:r>
              <a:rPr lang="en-GB" sz="2800" b="1" baseline="30000" dirty="0">
                <a:solidFill>
                  <a:srgbClr val="F5841F"/>
                </a:solidFill>
              </a:rPr>
              <a:t>saving of GBP 12,198 </a:t>
            </a:r>
            <a:r>
              <a:rPr lang="en-GB" sz="2800" baseline="30000" dirty="0">
                <a:solidFill>
                  <a:srgbClr val="7F7F7F"/>
                </a:solidFill>
              </a:rPr>
              <a:t>per non-responsive patient1</a:t>
            </a:r>
            <a:endParaRPr lang="en-GB" sz="2800" dirty="0">
              <a:solidFill>
                <a:srgbClr val="7F7F7F"/>
              </a:solidFill>
            </a:endParaRPr>
          </a:p>
        </p:txBody>
      </p:sp>
    </p:spTree>
    <p:extLst>
      <p:ext uri="{BB962C8B-B14F-4D97-AF65-F5344CB8AC3E}">
        <p14:creationId xmlns:p14="http://schemas.microsoft.com/office/powerpoint/2010/main" val="3424885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7028" y="497555"/>
            <a:ext cx="8222396" cy="735013"/>
          </a:xfrm>
        </p:spPr>
        <p:txBody>
          <a:bodyPr/>
          <a:lstStyle/>
          <a:p>
            <a:pPr lvl="0"/>
            <a:r>
              <a:rPr lang="en-GB" sz="2000" b="0" dirty="0">
                <a:solidFill>
                  <a:srgbClr val="008898"/>
                </a:solidFill>
              </a:rPr>
              <a:t>Industry is keen to engage in the debate and to partner with payers to deliver </a:t>
            </a:r>
            <a:r>
              <a:rPr lang="en-GB" sz="2000" dirty="0">
                <a:solidFill>
                  <a:srgbClr val="008898"/>
                </a:solidFill>
              </a:rPr>
              <a:t>outcomes driven sustainable healthcare systems</a:t>
            </a:r>
          </a:p>
          <a:p>
            <a:endParaRPr lang="en-GB" sz="2000" b="0" dirty="0"/>
          </a:p>
        </p:txBody>
      </p:sp>
      <p:sp>
        <p:nvSpPr>
          <p:cNvPr id="5" name="TextBox 4"/>
          <p:cNvSpPr txBox="1"/>
          <p:nvPr/>
        </p:nvSpPr>
        <p:spPr>
          <a:xfrm>
            <a:off x="1021531" y="1366161"/>
            <a:ext cx="3686143" cy="1492716"/>
          </a:xfrm>
          <a:prstGeom prst="rect">
            <a:avLst/>
          </a:prstGeom>
          <a:noFill/>
        </p:spPr>
        <p:txBody>
          <a:bodyPr wrap="square" rtlCol="0">
            <a:spAutoFit/>
          </a:bodyPr>
          <a:lstStyle/>
          <a:p>
            <a:r>
              <a:rPr lang="en-US" sz="1800" kern="0" dirty="0">
                <a:solidFill>
                  <a:srgbClr val="7F7F7F"/>
                </a:solidFill>
                <a:latin typeface="+mn-lt"/>
                <a:cs typeface="Arial" charset="0"/>
              </a:rPr>
              <a:t>The objective of outcomes-focused healthcare systems is to deliver </a:t>
            </a:r>
            <a:r>
              <a:rPr lang="en-US" sz="1800" kern="0" dirty="0">
                <a:solidFill>
                  <a:srgbClr val="F5841F"/>
                </a:solidFill>
                <a:latin typeface="+mn-lt"/>
                <a:cs typeface="Arial" charset="0"/>
              </a:rPr>
              <a:t>better patient outcomes </a:t>
            </a:r>
            <a:r>
              <a:rPr lang="en-US" sz="1800" kern="0" dirty="0">
                <a:solidFill>
                  <a:srgbClr val="7F7F7F"/>
                </a:solidFill>
                <a:latin typeface="+mn-lt"/>
                <a:cs typeface="Arial" charset="0"/>
              </a:rPr>
              <a:t>at the </a:t>
            </a:r>
            <a:r>
              <a:rPr lang="en-US" sz="1800" kern="0" dirty="0">
                <a:solidFill>
                  <a:schemeClr val="accent1"/>
                </a:solidFill>
                <a:latin typeface="+mn-lt"/>
                <a:cs typeface="Arial" charset="0"/>
              </a:rPr>
              <a:t>same or lower cost</a:t>
            </a:r>
            <a:r>
              <a:rPr lang="en-US" sz="1800" kern="0" dirty="0">
                <a:solidFill>
                  <a:srgbClr val="7F7F7F"/>
                </a:solidFill>
                <a:latin typeface="+mn-lt"/>
                <a:cs typeface="Arial" charset="0"/>
              </a:rPr>
              <a:t>...</a:t>
            </a:r>
          </a:p>
          <a:p>
            <a:endParaRPr lang="en-GB" sz="1800" dirty="0">
              <a:solidFill>
                <a:srgbClr val="7F7F7F"/>
              </a:solidFill>
              <a:latin typeface="+mn-lt"/>
            </a:endParaRPr>
          </a:p>
        </p:txBody>
      </p:sp>
      <p:sp>
        <p:nvSpPr>
          <p:cNvPr id="6" name="TextBox 5"/>
          <p:cNvSpPr txBox="1"/>
          <p:nvPr/>
        </p:nvSpPr>
        <p:spPr>
          <a:xfrm>
            <a:off x="4910629" y="1366161"/>
            <a:ext cx="4441202" cy="923330"/>
          </a:xfrm>
          <a:prstGeom prst="rect">
            <a:avLst/>
          </a:prstGeom>
          <a:noFill/>
        </p:spPr>
        <p:txBody>
          <a:bodyPr wrap="none" rtlCol="0">
            <a:spAutoFit/>
          </a:bodyPr>
          <a:lstStyle/>
          <a:p>
            <a:pPr algn="r" defTabSz="1744676" fontAlgn="auto">
              <a:spcBef>
                <a:spcPts val="0"/>
              </a:spcBef>
              <a:spcAft>
                <a:spcPts val="0"/>
              </a:spcAft>
              <a:defRPr/>
            </a:pPr>
            <a:r>
              <a:rPr lang="en-US" sz="1800" dirty="0">
                <a:solidFill>
                  <a:schemeClr val="tx1">
                    <a:lumMod val="50000"/>
                    <a:lumOff val="50000"/>
                  </a:schemeClr>
                </a:solidFill>
                <a:latin typeface="+mn-lt"/>
              </a:rPr>
              <a:t>relying</a:t>
            </a:r>
            <a:r>
              <a:rPr lang="en-US" sz="1800" kern="0" dirty="0">
                <a:solidFill>
                  <a:schemeClr val="tx1">
                    <a:lumMod val="50000"/>
                    <a:lumOff val="50000"/>
                  </a:schemeClr>
                </a:solidFill>
                <a:latin typeface="+mn-lt"/>
                <a:cs typeface="Arial" charset="0"/>
              </a:rPr>
              <a:t> on </a:t>
            </a:r>
            <a:r>
              <a:rPr lang="en-US" sz="1800" kern="0" dirty="0">
                <a:solidFill>
                  <a:schemeClr val="accent1"/>
                </a:solidFill>
                <a:latin typeface="+mn-lt"/>
                <a:cs typeface="Arial" charset="0"/>
              </a:rPr>
              <a:t>quality outcome data </a:t>
            </a:r>
          </a:p>
          <a:p>
            <a:pPr algn="r" defTabSz="1744676" fontAlgn="auto">
              <a:spcBef>
                <a:spcPts val="0"/>
              </a:spcBef>
              <a:spcAft>
                <a:spcPts val="0"/>
              </a:spcAft>
              <a:defRPr/>
            </a:pPr>
            <a:r>
              <a:rPr lang="en-US" sz="1800" kern="0" dirty="0">
                <a:solidFill>
                  <a:schemeClr val="tx1">
                    <a:lumMod val="50000"/>
                    <a:lumOff val="50000"/>
                  </a:schemeClr>
                </a:solidFill>
                <a:latin typeface="+mn-lt"/>
                <a:cs typeface="Arial" charset="0"/>
              </a:rPr>
              <a:t>as starting point to improve care cycle</a:t>
            </a:r>
          </a:p>
          <a:p>
            <a:pPr algn="r"/>
            <a:endParaRPr lang="en-GB" sz="1800" dirty="0">
              <a:solidFill>
                <a:schemeClr val="tx1">
                  <a:lumMod val="50000"/>
                  <a:lumOff val="50000"/>
                </a:schemeClr>
              </a:solidFill>
              <a:latin typeface="+mn-lt"/>
            </a:endParaRPr>
          </a:p>
        </p:txBody>
      </p:sp>
      <p:grpSp>
        <p:nvGrpSpPr>
          <p:cNvPr id="7" name="Group 782"/>
          <p:cNvGrpSpPr/>
          <p:nvPr/>
        </p:nvGrpSpPr>
        <p:grpSpPr>
          <a:xfrm>
            <a:off x="826312" y="2725872"/>
            <a:ext cx="4254319" cy="2988171"/>
            <a:chOff x="5513744" y="2280798"/>
            <a:chExt cx="3189760" cy="2146997"/>
          </a:xfrm>
        </p:grpSpPr>
        <p:sp>
          <p:nvSpPr>
            <p:cNvPr id="8" name="TextBox 7"/>
            <p:cNvSpPr txBox="1"/>
            <p:nvPr>
              <p:custDataLst>
                <p:tags r:id="rId12"/>
              </p:custDataLst>
            </p:nvPr>
          </p:nvSpPr>
          <p:spPr>
            <a:xfrm>
              <a:off x="7828945" y="3862964"/>
              <a:ext cx="672589" cy="384378"/>
            </a:xfrm>
            <a:prstGeom prst="rect">
              <a:avLst/>
            </a:prstGeom>
            <a:noFill/>
          </p:spPr>
          <p:txBody>
            <a:bodyPr wrap="square" lIns="114300" tIns="112500" rIns="114300" bIns="112500" rtlCol="0" anchor="t">
              <a:spAutoFit/>
            </a:bodyPr>
            <a:lstStyle/>
            <a:p>
              <a:pPr defTabSz="1744676" fontAlgn="auto">
                <a:spcBef>
                  <a:spcPts val="0"/>
                </a:spcBef>
                <a:spcAft>
                  <a:spcPts val="0"/>
                </a:spcAft>
              </a:pPr>
              <a:r>
                <a:rPr lang="en-US" sz="2000" b="1" dirty="0">
                  <a:solidFill>
                    <a:schemeClr val="accent3">
                      <a:lumMod val="75000"/>
                    </a:schemeClr>
                  </a:solidFill>
                  <a:latin typeface="Arial"/>
                  <a:ea typeface="+mn-ea"/>
                  <a:cs typeface="+mn-cs"/>
                </a:rPr>
                <a:t>Value </a:t>
              </a:r>
            </a:p>
          </p:txBody>
        </p:sp>
        <p:grpSp>
          <p:nvGrpSpPr>
            <p:cNvPr id="9" name="Group 291"/>
            <p:cNvGrpSpPr/>
            <p:nvPr/>
          </p:nvGrpSpPr>
          <p:grpSpPr>
            <a:xfrm>
              <a:off x="5513744" y="2280798"/>
              <a:ext cx="3189760" cy="2146997"/>
              <a:chOff x="5513744" y="2280798"/>
              <a:chExt cx="3189760" cy="2146997"/>
            </a:xfrm>
          </p:grpSpPr>
          <p:sp>
            <p:nvSpPr>
              <p:cNvPr id="10" name="Rectangle 9"/>
              <p:cNvSpPr/>
              <p:nvPr>
                <p:custDataLst>
                  <p:tags r:id="rId13"/>
                </p:custDataLst>
              </p:nvPr>
            </p:nvSpPr>
            <p:spPr bwMode="gray">
              <a:xfrm>
                <a:off x="5513744" y="2297998"/>
                <a:ext cx="3189760" cy="2129797"/>
              </a:xfrm>
              <a:prstGeom prst="rect">
                <a:avLst/>
              </a:prstGeom>
              <a:noFill/>
              <a:ln w="9525">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1744676" fontAlgn="auto">
                  <a:spcBef>
                    <a:spcPts val="0"/>
                  </a:spcBef>
                  <a:spcAft>
                    <a:spcPts val="0"/>
                  </a:spcAft>
                </a:pPr>
                <a:endParaRPr lang="en-US" sz="3400" dirty="0">
                  <a:solidFill>
                    <a:srgbClr val="FFFFFF"/>
                  </a:solidFill>
                  <a:latin typeface="Arial"/>
                </a:endParaRPr>
              </a:p>
            </p:txBody>
          </p:sp>
          <p:pic>
            <p:nvPicPr>
              <p:cNvPr id="11" name="Picture 22"/>
              <p:cNvPicPr>
                <a:picLocks noChangeAspect="1" noChangeArrowheads="1"/>
              </p:cNvPicPr>
              <p:nvPr>
                <p:custDataLst>
                  <p:tags r:id="rId14"/>
                </p:custDataLst>
              </p:nvPr>
            </p:nvPicPr>
            <p:blipFill>
              <a:blip r:embed="rId37" cstate="email"/>
              <a:srcRect/>
              <a:stretch>
                <a:fillRect/>
              </a:stretch>
            </p:blipFill>
            <p:spPr bwMode="auto">
              <a:xfrm>
                <a:off x="6047810" y="3373016"/>
                <a:ext cx="390212" cy="360352"/>
              </a:xfrm>
              <a:prstGeom prst="rect">
                <a:avLst/>
              </a:prstGeom>
              <a:noFill/>
              <a:ln w="9525">
                <a:noFill/>
                <a:miter lim="800000"/>
                <a:headEnd/>
                <a:tailEnd/>
              </a:ln>
            </p:spPr>
          </p:pic>
          <p:sp>
            <p:nvSpPr>
              <p:cNvPr id="12" name="TextBox 11"/>
              <p:cNvSpPr txBox="1"/>
              <p:nvPr>
                <p:custDataLst>
                  <p:tags r:id="rId15"/>
                </p:custDataLst>
              </p:nvPr>
            </p:nvSpPr>
            <p:spPr>
              <a:xfrm>
                <a:off x="6538050" y="3551970"/>
                <a:ext cx="1108314" cy="472833"/>
              </a:xfrm>
              <a:prstGeom prst="rect">
                <a:avLst/>
              </a:prstGeom>
              <a:noFill/>
            </p:spPr>
            <p:txBody>
              <a:bodyPr wrap="square" lIns="114300" tIns="112500" rIns="114300" bIns="112500" rtlCol="0" anchor="t">
                <a:spAutoFit/>
              </a:bodyPr>
              <a:lstStyle/>
              <a:p>
                <a:pPr algn="ctr" defTabSz="1744676" fontAlgn="auto">
                  <a:spcBef>
                    <a:spcPts val="0"/>
                  </a:spcBef>
                  <a:spcAft>
                    <a:spcPts val="0"/>
                  </a:spcAft>
                </a:pPr>
                <a:r>
                  <a:rPr lang="en-US" sz="2800" dirty="0">
                    <a:solidFill>
                      <a:schemeClr val="accent1"/>
                    </a:solidFill>
                    <a:latin typeface="Arial"/>
                    <a:ea typeface="+mn-ea"/>
                    <a:cs typeface="+mn-cs"/>
                  </a:rPr>
                  <a:t>Patient</a:t>
                </a:r>
              </a:p>
            </p:txBody>
          </p:sp>
          <p:pic>
            <p:nvPicPr>
              <p:cNvPr id="13" name="Picture 8"/>
              <p:cNvPicPr>
                <a:picLocks noChangeAspect="1" noChangeArrowheads="1"/>
              </p:cNvPicPr>
              <p:nvPr>
                <p:custDataLst>
                  <p:tags r:id="rId16"/>
                </p:custDataLst>
              </p:nvPr>
            </p:nvPicPr>
            <p:blipFill>
              <a:blip r:embed="rId38" cstate="email"/>
              <a:srcRect/>
              <a:stretch>
                <a:fillRect/>
              </a:stretch>
            </p:blipFill>
            <p:spPr bwMode="auto">
              <a:xfrm>
                <a:off x="6936203" y="3279210"/>
                <a:ext cx="302006" cy="390233"/>
              </a:xfrm>
              <a:prstGeom prst="rect">
                <a:avLst/>
              </a:prstGeom>
              <a:noFill/>
              <a:ln w="9525" algn="ctr">
                <a:noFill/>
                <a:miter lim="800000"/>
                <a:headEnd type="none" w="lg" len="lg"/>
                <a:tailEnd type="none" w="lg" len="lg"/>
              </a:ln>
              <a:effectLst/>
            </p:spPr>
          </p:pic>
          <p:cxnSp>
            <p:nvCxnSpPr>
              <p:cNvPr id="14" name="Straight Arrow Connector 13"/>
              <p:cNvCxnSpPr/>
              <p:nvPr>
                <p:custDataLst>
                  <p:tags r:id="rId17"/>
                </p:custDataLst>
              </p:nvPr>
            </p:nvCxnSpPr>
            <p:spPr>
              <a:xfrm rot="5400000" flipH="1" flipV="1">
                <a:off x="7248041" y="3060273"/>
                <a:ext cx="308337" cy="285679"/>
              </a:xfrm>
              <a:prstGeom prst="straightConnector1">
                <a:avLst/>
              </a:prstGeom>
              <a:ln>
                <a:solidFill>
                  <a:schemeClr val="bg2"/>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8"/>
                </p:custDataLst>
              </p:nvPr>
            </p:nvCxnSpPr>
            <p:spPr>
              <a:xfrm flipV="1">
                <a:off x="7333435" y="3597095"/>
                <a:ext cx="359744" cy="1"/>
              </a:xfrm>
              <a:prstGeom prst="straightConnector1">
                <a:avLst/>
              </a:prstGeom>
              <a:ln>
                <a:solidFill>
                  <a:schemeClr val="bg2"/>
                </a:solidFill>
                <a:prstDash val="dash"/>
                <a:tailEnd type="stealth" w="lg" len="lg"/>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custDataLst>
                  <p:tags r:id="rId19"/>
                </p:custDataLst>
              </p:nvPr>
            </p:nvPicPr>
            <p:blipFill>
              <a:blip r:embed="rId39" cstate="email"/>
              <a:srcRect/>
              <a:stretch>
                <a:fillRect/>
              </a:stretch>
            </p:blipFill>
            <p:spPr bwMode="auto">
              <a:xfrm>
                <a:off x="7787853" y="3402952"/>
                <a:ext cx="381608" cy="280739"/>
              </a:xfrm>
              <a:prstGeom prst="rect">
                <a:avLst/>
              </a:prstGeom>
              <a:noFill/>
              <a:ln w="9525">
                <a:noFill/>
                <a:miter lim="800000"/>
                <a:headEnd/>
                <a:tailEnd/>
              </a:ln>
            </p:spPr>
          </p:pic>
          <p:pic>
            <p:nvPicPr>
              <p:cNvPr id="17" name="Picture 9" descr="http://t2.gstatic.com/images?q=tbn:ANd9GcRUdRoSa8c--IAn7lTYqu2iwLGT2m6y6dIAhka6oS_e5zKous57eQ"/>
              <p:cNvPicPr>
                <a:picLocks noChangeAspect="1" noChangeArrowheads="1"/>
              </p:cNvPicPr>
              <p:nvPr>
                <p:custDataLst>
                  <p:tags r:id="rId20"/>
                </p:custDataLst>
              </p:nvPr>
            </p:nvPicPr>
            <p:blipFill>
              <a:blip r:embed="rId40" cstate="email"/>
              <a:srcRect/>
              <a:stretch>
                <a:fillRect/>
              </a:stretch>
            </p:blipFill>
            <p:spPr bwMode="auto">
              <a:xfrm>
                <a:off x="6302794" y="2731023"/>
                <a:ext cx="262423" cy="283236"/>
              </a:xfrm>
              <a:prstGeom prst="rect">
                <a:avLst/>
              </a:prstGeom>
              <a:noFill/>
            </p:spPr>
          </p:pic>
          <p:cxnSp>
            <p:nvCxnSpPr>
              <p:cNvPr id="18" name="Straight Arrow Connector 17"/>
              <p:cNvCxnSpPr/>
              <p:nvPr>
                <p:custDataLst>
                  <p:tags r:id="rId21"/>
                </p:custDataLst>
              </p:nvPr>
            </p:nvCxnSpPr>
            <p:spPr>
              <a:xfrm rot="10800000" flipV="1">
                <a:off x="6518727" y="3597096"/>
                <a:ext cx="328001" cy="1"/>
              </a:xfrm>
              <a:prstGeom prst="straightConnector1">
                <a:avLst/>
              </a:prstGeom>
              <a:ln>
                <a:solidFill>
                  <a:schemeClr val="bg2"/>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22"/>
                </p:custDataLst>
              </p:nvPr>
            </p:nvCxnSpPr>
            <p:spPr>
              <a:xfrm rot="16200000" flipV="1">
                <a:off x="6623780" y="3071690"/>
                <a:ext cx="308337" cy="285679"/>
              </a:xfrm>
              <a:prstGeom prst="straightConnector1">
                <a:avLst/>
              </a:prstGeom>
              <a:ln>
                <a:solidFill>
                  <a:schemeClr val="bg2"/>
                </a:solidFill>
                <a:prstDash val="dash"/>
                <a:tailEnd type="stealth" w="lg" len="lg"/>
              </a:ln>
            </p:spPr>
            <p:style>
              <a:lnRef idx="1">
                <a:schemeClr val="accent1"/>
              </a:lnRef>
              <a:fillRef idx="0">
                <a:schemeClr val="accent1"/>
              </a:fillRef>
              <a:effectRef idx="0">
                <a:schemeClr val="accent1"/>
              </a:effectRef>
              <a:fontRef idx="minor">
                <a:schemeClr val="tx1"/>
              </a:fontRef>
            </p:style>
          </p:cxnSp>
          <p:pic>
            <p:nvPicPr>
              <p:cNvPr id="20" name="Picture 11" descr="http://t1.gstatic.com/images?q=tbn:ANd9GcQ9tSVEd0-lun4t5Daw2IxfdKJyVDLzPyiu6y6pA0nUWHidmx7fdA"/>
              <p:cNvPicPr>
                <a:picLocks noChangeAspect="1" noChangeArrowheads="1"/>
              </p:cNvPicPr>
              <p:nvPr>
                <p:custDataLst>
                  <p:tags r:id="rId23"/>
                </p:custDataLst>
              </p:nvPr>
            </p:nvPicPr>
            <p:blipFill>
              <a:blip r:embed="rId41" cstate="email"/>
              <a:srcRect/>
              <a:stretch>
                <a:fillRect/>
              </a:stretch>
            </p:blipFill>
            <p:spPr bwMode="auto">
              <a:xfrm>
                <a:off x="7624753" y="2743504"/>
                <a:ext cx="394235" cy="284210"/>
              </a:xfrm>
              <a:prstGeom prst="rect">
                <a:avLst/>
              </a:prstGeom>
              <a:noFill/>
            </p:spPr>
          </p:pic>
          <p:cxnSp>
            <p:nvCxnSpPr>
              <p:cNvPr id="21" name="Straight Arrow Connector 20"/>
              <p:cNvCxnSpPr/>
              <p:nvPr>
                <p:custDataLst>
                  <p:tags r:id="rId24"/>
                </p:custDataLst>
              </p:nvPr>
            </p:nvCxnSpPr>
            <p:spPr>
              <a:xfrm rot="5400000" flipH="1" flipV="1">
                <a:off x="6897619" y="3049003"/>
                <a:ext cx="342598" cy="1580"/>
              </a:xfrm>
              <a:prstGeom prst="straightConnector1">
                <a:avLst/>
              </a:prstGeom>
              <a:ln>
                <a:solidFill>
                  <a:schemeClr val="bg2"/>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25"/>
                </p:custDataLst>
              </p:nvPr>
            </p:nvSpPr>
            <p:spPr>
              <a:xfrm>
                <a:off x="5814223" y="2979527"/>
                <a:ext cx="1108314" cy="472833"/>
              </a:xfrm>
              <a:prstGeom prst="rect">
                <a:avLst/>
              </a:prstGeom>
              <a:noFill/>
            </p:spPr>
            <p:txBody>
              <a:bodyPr wrap="square" lIns="114300" tIns="112500" rIns="114300" bIns="112500" rtlCol="0" anchor="t">
                <a:spAutoFit/>
              </a:bodyPr>
              <a:lstStyle/>
              <a:p>
                <a:pPr algn="ctr" defTabSz="1744676" fontAlgn="auto">
                  <a:spcBef>
                    <a:spcPts val="0"/>
                  </a:spcBef>
                  <a:spcAft>
                    <a:spcPts val="0"/>
                  </a:spcAft>
                </a:pPr>
                <a:r>
                  <a:rPr lang="en-US" sz="1400" dirty="0">
                    <a:solidFill>
                      <a:schemeClr val="tx1">
                        <a:lumMod val="50000"/>
                        <a:lumOff val="50000"/>
                      </a:schemeClr>
                    </a:solidFill>
                    <a:latin typeface="Arial"/>
                    <a:ea typeface="+mn-ea"/>
                    <a:cs typeface="+mn-cs"/>
                  </a:rPr>
                  <a:t>Health </a:t>
                </a:r>
              </a:p>
              <a:p>
                <a:pPr algn="ctr" defTabSz="1744676" fontAlgn="auto">
                  <a:spcBef>
                    <a:spcPts val="0"/>
                  </a:spcBef>
                  <a:spcAft>
                    <a:spcPts val="0"/>
                  </a:spcAft>
                </a:pPr>
                <a:r>
                  <a:rPr lang="en-US" sz="1400" dirty="0">
                    <a:solidFill>
                      <a:schemeClr val="tx1">
                        <a:lumMod val="50000"/>
                        <a:lumOff val="50000"/>
                      </a:schemeClr>
                    </a:solidFill>
                    <a:latin typeface="Arial"/>
                    <a:ea typeface="+mn-ea"/>
                    <a:cs typeface="+mn-cs"/>
                  </a:rPr>
                  <a:t>information</a:t>
                </a:r>
              </a:p>
            </p:txBody>
          </p:sp>
          <p:sp>
            <p:nvSpPr>
              <p:cNvPr id="23" name="TextBox 22"/>
              <p:cNvSpPr txBox="1"/>
              <p:nvPr>
                <p:custDataLst>
                  <p:tags r:id="rId26"/>
                </p:custDataLst>
              </p:nvPr>
            </p:nvSpPr>
            <p:spPr>
              <a:xfrm>
                <a:off x="6513163" y="2641962"/>
                <a:ext cx="1108314" cy="318037"/>
              </a:xfrm>
              <a:prstGeom prst="rect">
                <a:avLst/>
              </a:prstGeom>
              <a:noFill/>
            </p:spPr>
            <p:txBody>
              <a:bodyPr wrap="square" lIns="114300" tIns="112500" rIns="114300" bIns="112500" rtlCol="0" anchor="t">
                <a:spAutoFit/>
              </a:bodyPr>
              <a:lstStyle/>
              <a:p>
                <a:pPr algn="ctr" defTabSz="1744676" fontAlgn="auto">
                  <a:spcBef>
                    <a:spcPts val="0"/>
                  </a:spcBef>
                  <a:spcAft>
                    <a:spcPts val="0"/>
                  </a:spcAft>
                </a:pPr>
                <a:r>
                  <a:rPr lang="en-US" sz="1400" dirty="0">
                    <a:solidFill>
                      <a:schemeClr val="tx1">
                        <a:lumMod val="50000"/>
                        <a:lumOff val="50000"/>
                      </a:schemeClr>
                    </a:solidFill>
                    <a:latin typeface="Arial"/>
                    <a:ea typeface="+mn-ea"/>
                    <a:cs typeface="+mn-cs"/>
                  </a:rPr>
                  <a:t>Medicines</a:t>
                </a:r>
              </a:p>
            </p:txBody>
          </p:sp>
          <p:pic>
            <p:nvPicPr>
              <p:cNvPr id="24" name="Picture 4" descr="http://t0.gstatic.com/images?q=tbn:ANd9GcRo-qtwnHLuxtpYbFGlAu9eFSRPvre_MT-EFmPTnx4hc0kbBVrCrA"/>
              <p:cNvPicPr>
                <a:picLocks noChangeAspect="1" noChangeArrowheads="1"/>
              </p:cNvPicPr>
              <p:nvPr>
                <p:custDataLst>
                  <p:tags r:id="rId27"/>
                </p:custDataLst>
              </p:nvPr>
            </p:nvPicPr>
            <p:blipFill>
              <a:blip r:embed="rId42" cstate="email"/>
              <a:srcRect/>
              <a:stretch>
                <a:fillRect/>
              </a:stretch>
            </p:blipFill>
            <p:spPr bwMode="auto">
              <a:xfrm>
                <a:off x="6935975" y="2526584"/>
                <a:ext cx="291877" cy="205558"/>
              </a:xfrm>
              <a:prstGeom prst="rect">
                <a:avLst/>
              </a:prstGeom>
              <a:noFill/>
            </p:spPr>
          </p:pic>
          <p:sp>
            <p:nvSpPr>
              <p:cNvPr id="25" name="TextBox 24"/>
              <p:cNvSpPr txBox="1"/>
              <p:nvPr>
                <p:custDataLst>
                  <p:tags r:id="rId28"/>
                </p:custDataLst>
              </p:nvPr>
            </p:nvSpPr>
            <p:spPr>
              <a:xfrm>
                <a:off x="7256460" y="2979527"/>
                <a:ext cx="1108314" cy="472833"/>
              </a:xfrm>
              <a:prstGeom prst="rect">
                <a:avLst/>
              </a:prstGeom>
              <a:noFill/>
            </p:spPr>
            <p:txBody>
              <a:bodyPr wrap="square" lIns="114300" tIns="112500" rIns="114300" bIns="112500" rtlCol="0" anchor="t">
                <a:spAutoFit/>
              </a:bodyPr>
              <a:lstStyle/>
              <a:p>
                <a:pPr algn="ctr" defTabSz="1744676" fontAlgn="auto">
                  <a:spcBef>
                    <a:spcPts val="0"/>
                  </a:spcBef>
                  <a:spcAft>
                    <a:spcPts val="0"/>
                  </a:spcAft>
                </a:pPr>
                <a:r>
                  <a:rPr lang="en-US" sz="1400" dirty="0">
                    <a:solidFill>
                      <a:schemeClr val="tx1">
                        <a:lumMod val="50000"/>
                        <a:lumOff val="50000"/>
                      </a:schemeClr>
                    </a:solidFill>
                    <a:latin typeface="Arial"/>
                    <a:ea typeface="+mn-ea"/>
                    <a:cs typeface="+mn-cs"/>
                  </a:rPr>
                  <a:t>Care </a:t>
                </a:r>
              </a:p>
              <a:p>
                <a:pPr algn="ctr" defTabSz="1744676" fontAlgn="auto">
                  <a:spcBef>
                    <a:spcPts val="0"/>
                  </a:spcBef>
                  <a:spcAft>
                    <a:spcPts val="0"/>
                  </a:spcAft>
                </a:pPr>
                <a:r>
                  <a:rPr lang="en-US" sz="1400" dirty="0">
                    <a:solidFill>
                      <a:schemeClr val="tx1">
                        <a:lumMod val="50000"/>
                        <a:lumOff val="50000"/>
                      </a:schemeClr>
                    </a:solidFill>
                    <a:latin typeface="Arial"/>
                    <a:ea typeface="+mn-ea"/>
                    <a:cs typeface="+mn-cs"/>
                  </a:rPr>
                  <a:t>management</a:t>
                </a:r>
              </a:p>
            </p:txBody>
          </p:sp>
          <p:sp>
            <p:nvSpPr>
              <p:cNvPr id="26" name="TextBox 25"/>
              <p:cNvSpPr txBox="1"/>
              <p:nvPr>
                <p:custDataLst>
                  <p:tags r:id="rId29"/>
                </p:custDataLst>
              </p:nvPr>
            </p:nvSpPr>
            <p:spPr>
              <a:xfrm>
                <a:off x="7460175" y="3663272"/>
                <a:ext cx="1108314" cy="295923"/>
              </a:xfrm>
              <a:prstGeom prst="rect">
                <a:avLst/>
              </a:prstGeom>
              <a:noFill/>
            </p:spPr>
            <p:txBody>
              <a:bodyPr wrap="square" lIns="114300" tIns="112500" rIns="114300" bIns="112500" rtlCol="0" anchor="t">
                <a:spAutoFit/>
              </a:bodyPr>
              <a:lstStyle/>
              <a:p>
                <a:pPr algn="ctr" defTabSz="1744676" fontAlgn="auto">
                  <a:spcBef>
                    <a:spcPts val="0"/>
                  </a:spcBef>
                  <a:spcAft>
                    <a:spcPts val="0"/>
                  </a:spcAft>
                </a:pPr>
                <a:r>
                  <a:rPr lang="en-US" sz="1200" dirty="0">
                    <a:solidFill>
                      <a:schemeClr val="tx1">
                        <a:lumMod val="50000"/>
                        <a:lumOff val="50000"/>
                      </a:schemeClr>
                    </a:solidFill>
                    <a:latin typeface="Arial"/>
                    <a:ea typeface="+mn-ea"/>
                    <a:cs typeface="+mn-cs"/>
                  </a:rPr>
                  <a:t>Care delivery</a:t>
                </a:r>
              </a:p>
            </p:txBody>
          </p:sp>
          <p:sp>
            <p:nvSpPr>
              <p:cNvPr id="27" name="TextBox 26"/>
              <p:cNvSpPr txBox="1"/>
              <p:nvPr>
                <p:custDataLst>
                  <p:tags r:id="rId30"/>
                </p:custDataLst>
              </p:nvPr>
            </p:nvSpPr>
            <p:spPr>
              <a:xfrm>
                <a:off x="5677695" y="3654979"/>
                <a:ext cx="1108314" cy="318037"/>
              </a:xfrm>
              <a:prstGeom prst="rect">
                <a:avLst/>
              </a:prstGeom>
              <a:noFill/>
            </p:spPr>
            <p:txBody>
              <a:bodyPr wrap="square" lIns="114300" tIns="112500" rIns="114300" bIns="112500" rtlCol="0" anchor="t">
                <a:spAutoFit/>
              </a:bodyPr>
              <a:lstStyle/>
              <a:p>
                <a:pPr algn="ctr" defTabSz="1744676" fontAlgn="auto">
                  <a:spcBef>
                    <a:spcPts val="0"/>
                  </a:spcBef>
                  <a:spcAft>
                    <a:spcPts val="0"/>
                  </a:spcAft>
                </a:pPr>
                <a:r>
                  <a:rPr lang="en-US" sz="1400" dirty="0">
                    <a:solidFill>
                      <a:schemeClr val="tx1">
                        <a:lumMod val="50000"/>
                        <a:lumOff val="50000"/>
                      </a:schemeClr>
                    </a:solidFill>
                    <a:latin typeface="Arial"/>
                    <a:ea typeface="+mn-ea"/>
                    <a:cs typeface="+mn-cs"/>
                  </a:rPr>
                  <a:t>MedTech</a:t>
                </a:r>
              </a:p>
            </p:txBody>
          </p:sp>
          <p:cxnSp>
            <p:nvCxnSpPr>
              <p:cNvPr id="28" name="Straight Connector 27"/>
              <p:cNvCxnSpPr/>
              <p:nvPr>
                <p:custDataLst>
                  <p:tags r:id="rId31"/>
                </p:custDataLst>
              </p:nvPr>
            </p:nvCxnSpPr>
            <p:spPr>
              <a:xfrm flipV="1">
                <a:off x="6635109" y="4085948"/>
                <a:ext cx="943934" cy="462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32"/>
                </p:custDataLst>
              </p:nvPr>
            </p:nvSpPr>
            <p:spPr>
              <a:xfrm>
                <a:off x="6661002" y="3806134"/>
                <a:ext cx="918041" cy="340151"/>
              </a:xfrm>
              <a:prstGeom prst="rect">
                <a:avLst/>
              </a:prstGeom>
              <a:noFill/>
            </p:spPr>
            <p:txBody>
              <a:bodyPr wrap="square" lIns="114300" tIns="112500" rIns="114300" bIns="112500" rtlCol="0" anchor="t">
                <a:spAutoFit/>
              </a:bodyPr>
              <a:lstStyle/>
              <a:p>
                <a:pPr defTabSz="1744676" fontAlgn="auto">
                  <a:spcBef>
                    <a:spcPts val="0"/>
                  </a:spcBef>
                  <a:spcAft>
                    <a:spcPts val="0"/>
                  </a:spcAft>
                </a:pPr>
                <a:r>
                  <a:rPr lang="en-US" sz="1600" b="1" dirty="0">
                    <a:solidFill>
                      <a:schemeClr val="tx1">
                        <a:lumMod val="50000"/>
                        <a:lumOff val="50000"/>
                      </a:schemeClr>
                    </a:solidFill>
                    <a:latin typeface="Arial"/>
                    <a:ea typeface="+mn-ea"/>
                    <a:cs typeface="+mn-cs"/>
                  </a:rPr>
                  <a:t>Outcome</a:t>
                </a:r>
              </a:p>
            </p:txBody>
          </p:sp>
          <p:sp>
            <p:nvSpPr>
              <p:cNvPr id="30" name="TextBox 29"/>
              <p:cNvSpPr txBox="1"/>
              <p:nvPr>
                <p:custDataLst>
                  <p:tags r:id="rId33"/>
                </p:custDataLst>
              </p:nvPr>
            </p:nvSpPr>
            <p:spPr>
              <a:xfrm>
                <a:off x="6817783" y="4042938"/>
                <a:ext cx="594305" cy="340151"/>
              </a:xfrm>
              <a:prstGeom prst="rect">
                <a:avLst/>
              </a:prstGeom>
              <a:noFill/>
            </p:spPr>
            <p:txBody>
              <a:bodyPr wrap="square" lIns="114300" tIns="112500" rIns="114300" bIns="112500" rtlCol="0" anchor="t">
                <a:spAutoFit/>
              </a:bodyPr>
              <a:lstStyle/>
              <a:p>
                <a:pPr defTabSz="1744676" fontAlgn="auto">
                  <a:spcBef>
                    <a:spcPts val="0"/>
                  </a:spcBef>
                  <a:spcAft>
                    <a:spcPts val="0"/>
                  </a:spcAft>
                </a:pPr>
                <a:r>
                  <a:rPr lang="en-US" sz="1600" b="1" dirty="0">
                    <a:solidFill>
                      <a:schemeClr val="tx1">
                        <a:lumMod val="50000"/>
                        <a:lumOff val="50000"/>
                      </a:schemeClr>
                    </a:solidFill>
                    <a:latin typeface="Arial"/>
                    <a:ea typeface="+mn-ea"/>
                    <a:cs typeface="+mn-cs"/>
                  </a:rPr>
                  <a:t>Cost</a:t>
                </a:r>
              </a:p>
            </p:txBody>
          </p:sp>
          <p:sp>
            <p:nvSpPr>
              <p:cNvPr id="31" name="TextBox 30"/>
              <p:cNvSpPr txBox="1"/>
              <p:nvPr>
                <p:custDataLst>
                  <p:tags r:id="rId34"/>
                </p:custDataLst>
              </p:nvPr>
            </p:nvSpPr>
            <p:spPr>
              <a:xfrm>
                <a:off x="7590200" y="3793498"/>
                <a:ext cx="281063" cy="517060"/>
              </a:xfrm>
              <a:prstGeom prst="rect">
                <a:avLst/>
              </a:prstGeom>
              <a:noFill/>
            </p:spPr>
            <p:txBody>
              <a:bodyPr wrap="square" lIns="114300" tIns="112500" rIns="114300" bIns="112500" rtlCol="0" anchor="t">
                <a:spAutoFit/>
              </a:bodyPr>
              <a:lstStyle/>
              <a:p>
                <a:pPr defTabSz="1744676" fontAlgn="auto">
                  <a:spcBef>
                    <a:spcPts val="0"/>
                  </a:spcBef>
                  <a:spcAft>
                    <a:spcPts val="0"/>
                  </a:spcAft>
                </a:pPr>
                <a:r>
                  <a:rPr lang="en-US" sz="3200" b="1" dirty="0">
                    <a:solidFill>
                      <a:schemeClr val="tx1">
                        <a:lumMod val="50000"/>
                        <a:lumOff val="50000"/>
                      </a:schemeClr>
                    </a:solidFill>
                    <a:latin typeface="Arial"/>
                    <a:ea typeface="+mn-ea"/>
                    <a:cs typeface="+mn-cs"/>
                  </a:rPr>
                  <a:t>=</a:t>
                </a:r>
              </a:p>
            </p:txBody>
          </p:sp>
          <p:sp>
            <p:nvSpPr>
              <p:cNvPr id="32" name="Rectangle 31"/>
              <p:cNvSpPr/>
              <p:nvPr>
                <p:custDataLst>
                  <p:tags r:id="rId35"/>
                </p:custDataLst>
              </p:nvPr>
            </p:nvSpPr>
            <p:spPr bwMode="gray">
              <a:xfrm>
                <a:off x="6395687" y="2280798"/>
                <a:ext cx="1491896" cy="45720"/>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1744676" fontAlgn="auto">
                  <a:spcBef>
                    <a:spcPts val="0"/>
                  </a:spcBef>
                  <a:spcAft>
                    <a:spcPts val="0"/>
                  </a:spcAft>
                </a:pPr>
                <a:r>
                  <a:rPr lang="en-US" sz="1800" b="1" dirty="0">
                    <a:solidFill>
                      <a:schemeClr val="accent3">
                        <a:lumMod val="75000"/>
                      </a:schemeClr>
                    </a:solidFill>
                    <a:latin typeface="Arial"/>
                  </a:rPr>
                  <a:t>Holistic approach</a:t>
                </a:r>
              </a:p>
            </p:txBody>
          </p:sp>
        </p:grpSp>
      </p:grpSp>
      <p:grpSp>
        <p:nvGrpSpPr>
          <p:cNvPr id="36" name="Group 276"/>
          <p:cNvGrpSpPr/>
          <p:nvPr/>
        </p:nvGrpSpPr>
        <p:grpSpPr>
          <a:xfrm>
            <a:off x="5509046" y="2530906"/>
            <a:ext cx="3991425" cy="3183540"/>
            <a:chOff x="666875" y="2150830"/>
            <a:chExt cx="4348165" cy="3435927"/>
          </a:xfrm>
        </p:grpSpPr>
        <p:sp>
          <p:nvSpPr>
            <p:cNvPr id="37" name="Right Arrow 23"/>
            <p:cNvSpPr>
              <a:spLocks noChangeArrowheads="1"/>
            </p:cNvSpPr>
            <p:nvPr>
              <p:custDataLst>
                <p:tags r:id="rId1"/>
              </p:custDataLst>
            </p:nvPr>
          </p:nvSpPr>
          <p:spPr bwMode="auto">
            <a:xfrm rot="10800000">
              <a:off x="666875" y="4302615"/>
              <a:ext cx="2474271" cy="1284142"/>
            </a:xfrm>
            <a:prstGeom prst="rightArrow">
              <a:avLst>
                <a:gd name="adj1" fmla="val 59341"/>
                <a:gd name="adj2" fmla="val 24068"/>
              </a:avLst>
            </a:prstGeom>
            <a:solidFill>
              <a:schemeClr val="tx2"/>
            </a:solidFill>
            <a:ln w="9525" algn="ctr">
              <a:solidFill>
                <a:schemeClr val="tx2"/>
              </a:solidFill>
              <a:round/>
              <a:headEnd type="none" w="lg" len="lg"/>
              <a:tailEnd type="none" w="lg" len="lg"/>
            </a:ln>
          </p:spPr>
          <p:txBody>
            <a:bodyPr wrap="none" tIns="91440" bIns="91440" anchor="ctr"/>
            <a:lstStyle/>
            <a:p>
              <a:pPr algn="ctr" defTabSz="1744676" fontAlgn="auto">
                <a:spcBef>
                  <a:spcPts val="0"/>
                </a:spcBef>
                <a:spcAft>
                  <a:spcPts val="0"/>
                </a:spcAft>
              </a:pPr>
              <a:endParaRPr lang="en-US" sz="1800" dirty="0">
                <a:solidFill>
                  <a:srgbClr val="000000"/>
                </a:solidFill>
                <a:latin typeface="Arial"/>
                <a:ea typeface="+mn-ea"/>
                <a:cs typeface="+mn-cs"/>
              </a:endParaRPr>
            </a:p>
          </p:txBody>
        </p:sp>
        <p:sp>
          <p:nvSpPr>
            <p:cNvPr id="38" name="Freeform 37"/>
            <p:cNvSpPr>
              <a:spLocks noChangeAspect="1"/>
            </p:cNvSpPr>
            <p:nvPr>
              <p:custDataLst>
                <p:tags r:id="rId2"/>
              </p:custDataLst>
            </p:nvPr>
          </p:nvSpPr>
          <p:spPr bwMode="gray">
            <a:xfrm>
              <a:off x="666877" y="2150830"/>
              <a:ext cx="2997200" cy="1316038"/>
            </a:xfrm>
            <a:custGeom>
              <a:avLst/>
              <a:gdLst>
                <a:gd name="T0" fmla="*/ 1965653950 w 2311"/>
                <a:gd name="T1" fmla="*/ 2147483647 h 920"/>
                <a:gd name="T2" fmla="*/ 1965653950 w 2311"/>
                <a:gd name="T3" fmla="*/ 2147483647 h 920"/>
                <a:gd name="T4" fmla="*/ 1965653950 w 2311"/>
                <a:gd name="T5" fmla="*/ 2147483647 h 920"/>
                <a:gd name="T6" fmla="*/ 1965653950 w 2311"/>
                <a:gd name="T7" fmla="*/ 2147483647 h 920"/>
                <a:gd name="T8" fmla="*/ 1965653950 w 2311"/>
                <a:gd name="T9" fmla="*/ 2147483647 h 920"/>
                <a:gd name="T10" fmla="*/ 1965653950 w 2311"/>
                <a:gd name="T11" fmla="*/ 2147483647 h 920"/>
                <a:gd name="T12" fmla="*/ 1965653950 w 2311"/>
                <a:gd name="T13" fmla="*/ 2147483647 h 920"/>
                <a:gd name="T14" fmla="*/ 1965653950 w 2311"/>
                <a:gd name="T15" fmla="*/ 2147483647 h 920"/>
                <a:gd name="T16" fmla="*/ 1965653950 w 2311"/>
                <a:gd name="T17" fmla="*/ 2147483647 h 920"/>
                <a:gd name="T18" fmla="*/ 1965653950 w 2311"/>
                <a:gd name="T19" fmla="*/ 2147483647 h 920"/>
                <a:gd name="T20" fmla="*/ 1965653950 w 2311"/>
                <a:gd name="T21" fmla="*/ 2147483647 h 920"/>
                <a:gd name="T22" fmla="*/ 1965653950 w 2311"/>
                <a:gd name="T23" fmla="*/ 2147483647 h 920"/>
                <a:gd name="T24" fmla="*/ 1965653950 w 2311"/>
                <a:gd name="T25" fmla="*/ 2147483647 h 920"/>
                <a:gd name="T26" fmla="*/ 1965653950 w 2311"/>
                <a:gd name="T27" fmla="*/ 2147483647 h 920"/>
                <a:gd name="T28" fmla="*/ 1965653950 w 2311"/>
                <a:gd name="T29" fmla="*/ 2147483647 h 920"/>
                <a:gd name="T30" fmla="*/ 1965653950 w 2311"/>
                <a:gd name="T31" fmla="*/ 2147483647 h 920"/>
                <a:gd name="T32" fmla="*/ 1965653950 w 2311"/>
                <a:gd name="T33" fmla="*/ 2147483647 h 920"/>
                <a:gd name="T34" fmla="*/ 1965653950 w 2311"/>
                <a:gd name="T35" fmla="*/ 2147483647 h 920"/>
                <a:gd name="T36" fmla="*/ 1965653950 w 2311"/>
                <a:gd name="T37" fmla="*/ 2147483647 h 920"/>
                <a:gd name="T38" fmla="*/ 1965653950 w 2311"/>
                <a:gd name="T39" fmla="*/ 2147483647 h 920"/>
                <a:gd name="T40" fmla="*/ 1965653950 w 2311"/>
                <a:gd name="T41" fmla="*/ 2147483647 h 920"/>
                <a:gd name="T42" fmla="*/ 1965653950 w 2311"/>
                <a:gd name="T43" fmla="*/ 2147483647 h 920"/>
                <a:gd name="T44" fmla="*/ 1965653950 w 2311"/>
                <a:gd name="T45" fmla="*/ 2147483647 h 920"/>
                <a:gd name="T46" fmla="*/ 1965653950 w 2311"/>
                <a:gd name="T47" fmla="*/ 2147483647 h 920"/>
                <a:gd name="T48" fmla="*/ 1965653950 w 2311"/>
                <a:gd name="T49" fmla="*/ 2147483647 h 920"/>
                <a:gd name="T50" fmla="*/ 1965653950 w 2311"/>
                <a:gd name="T51" fmla="*/ 2147483647 h 920"/>
                <a:gd name="T52" fmla="*/ 1965653950 w 2311"/>
                <a:gd name="T53" fmla="*/ 2147483647 h 920"/>
                <a:gd name="T54" fmla="*/ 1965653950 w 2311"/>
                <a:gd name="T55" fmla="*/ 2147483647 h 920"/>
                <a:gd name="T56" fmla="*/ 1965653950 w 2311"/>
                <a:gd name="T57" fmla="*/ 2147483647 h 920"/>
                <a:gd name="T58" fmla="*/ 1965653950 w 2311"/>
                <a:gd name="T59" fmla="*/ 2147483647 h 920"/>
                <a:gd name="T60" fmla="*/ 1965653950 w 2311"/>
                <a:gd name="T61" fmla="*/ 2147483647 h 920"/>
                <a:gd name="T62" fmla="*/ 1965653950 w 2311"/>
                <a:gd name="T63" fmla="*/ 2147483647 h 920"/>
                <a:gd name="T64" fmla="*/ 1965653950 w 2311"/>
                <a:gd name="T65" fmla="*/ 2147483647 h 920"/>
                <a:gd name="T66" fmla="*/ 1965653950 w 2311"/>
                <a:gd name="T67" fmla="*/ 2147483647 h 920"/>
                <a:gd name="T68" fmla="*/ 1965653950 w 2311"/>
                <a:gd name="T69" fmla="*/ 2147483647 h 920"/>
                <a:gd name="T70" fmla="*/ 1965653950 w 2311"/>
                <a:gd name="T71" fmla="*/ 2147483647 h 920"/>
                <a:gd name="T72" fmla="*/ 1965653950 w 2311"/>
                <a:gd name="T73" fmla="*/ 2147483647 h 920"/>
                <a:gd name="T74" fmla="*/ 1965653950 w 2311"/>
                <a:gd name="T75" fmla="*/ 2147483647 h 920"/>
                <a:gd name="T76" fmla="*/ 1965653950 w 2311"/>
                <a:gd name="T77" fmla="*/ 2147483647 h 920"/>
                <a:gd name="T78" fmla="*/ 1965653950 w 2311"/>
                <a:gd name="T79" fmla="*/ 2147483647 h 920"/>
                <a:gd name="T80" fmla="*/ 1965653950 w 2311"/>
                <a:gd name="T81" fmla="*/ 2147483647 h 920"/>
                <a:gd name="T82" fmla="*/ 1965653950 w 2311"/>
                <a:gd name="T83" fmla="*/ 2147483647 h 920"/>
                <a:gd name="T84" fmla="*/ 1965653950 w 2311"/>
                <a:gd name="T85" fmla="*/ 2147483647 h 920"/>
                <a:gd name="T86" fmla="*/ 1965653950 w 2311"/>
                <a:gd name="T87" fmla="*/ 2147483647 h 920"/>
                <a:gd name="T88" fmla="*/ 1965653950 w 2311"/>
                <a:gd name="T89" fmla="*/ 2147483647 h 920"/>
                <a:gd name="T90" fmla="*/ 1965653950 w 2311"/>
                <a:gd name="T91" fmla="*/ 2147483647 h 920"/>
                <a:gd name="T92" fmla="*/ 1965653950 w 2311"/>
                <a:gd name="T93" fmla="*/ 2147483647 h 920"/>
                <a:gd name="T94" fmla="*/ 1965653950 w 2311"/>
                <a:gd name="T95" fmla="*/ 2147483647 h 920"/>
                <a:gd name="T96" fmla="*/ 1965653950 w 2311"/>
                <a:gd name="T97" fmla="*/ 2147483647 h 920"/>
                <a:gd name="T98" fmla="*/ 1965653950 w 2311"/>
                <a:gd name="T99" fmla="*/ 2147483647 h 9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11"/>
                <a:gd name="T151" fmla="*/ 0 h 920"/>
                <a:gd name="T152" fmla="*/ 2311 w 2311"/>
                <a:gd name="T153" fmla="*/ 920 h 9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11" h="920">
                  <a:moveTo>
                    <a:pt x="2028" y="146"/>
                  </a:moveTo>
                  <a:lnTo>
                    <a:pt x="2030" y="146"/>
                  </a:lnTo>
                  <a:lnTo>
                    <a:pt x="2032" y="146"/>
                  </a:lnTo>
                  <a:lnTo>
                    <a:pt x="2034" y="146"/>
                  </a:lnTo>
                  <a:lnTo>
                    <a:pt x="2036" y="146"/>
                  </a:lnTo>
                  <a:lnTo>
                    <a:pt x="2036" y="144"/>
                  </a:lnTo>
                  <a:lnTo>
                    <a:pt x="2036" y="142"/>
                  </a:lnTo>
                  <a:lnTo>
                    <a:pt x="2036" y="140"/>
                  </a:lnTo>
                  <a:lnTo>
                    <a:pt x="2036" y="138"/>
                  </a:lnTo>
                  <a:lnTo>
                    <a:pt x="2036" y="134"/>
                  </a:lnTo>
                  <a:lnTo>
                    <a:pt x="2036" y="131"/>
                  </a:lnTo>
                  <a:lnTo>
                    <a:pt x="2036" y="127"/>
                  </a:lnTo>
                  <a:lnTo>
                    <a:pt x="2036" y="121"/>
                  </a:lnTo>
                  <a:lnTo>
                    <a:pt x="2036" y="117"/>
                  </a:lnTo>
                  <a:lnTo>
                    <a:pt x="2036" y="110"/>
                  </a:lnTo>
                  <a:lnTo>
                    <a:pt x="2036" y="104"/>
                  </a:lnTo>
                  <a:lnTo>
                    <a:pt x="2036" y="97"/>
                  </a:lnTo>
                  <a:lnTo>
                    <a:pt x="2036" y="89"/>
                  </a:lnTo>
                  <a:lnTo>
                    <a:pt x="2036" y="81"/>
                  </a:lnTo>
                  <a:lnTo>
                    <a:pt x="2036" y="72"/>
                  </a:lnTo>
                  <a:lnTo>
                    <a:pt x="2036" y="64"/>
                  </a:lnTo>
                  <a:lnTo>
                    <a:pt x="2036" y="55"/>
                  </a:lnTo>
                  <a:lnTo>
                    <a:pt x="2036" y="47"/>
                  </a:lnTo>
                  <a:lnTo>
                    <a:pt x="2036" y="42"/>
                  </a:lnTo>
                  <a:lnTo>
                    <a:pt x="2036" y="34"/>
                  </a:lnTo>
                  <a:lnTo>
                    <a:pt x="2036" y="28"/>
                  </a:lnTo>
                  <a:lnTo>
                    <a:pt x="2036" y="23"/>
                  </a:lnTo>
                  <a:lnTo>
                    <a:pt x="2036" y="19"/>
                  </a:lnTo>
                  <a:lnTo>
                    <a:pt x="2036" y="13"/>
                  </a:lnTo>
                  <a:lnTo>
                    <a:pt x="2036" y="9"/>
                  </a:lnTo>
                  <a:lnTo>
                    <a:pt x="2036" y="8"/>
                  </a:lnTo>
                  <a:lnTo>
                    <a:pt x="2036" y="4"/>
                  </a:lnTo>
                  <a:lnTo>
                    <a:pt x="2036" y="2"/>
                  </a:lnTo>
                  <a:lnTo>
                    <a:pt x="2036" y="0"/>
                  </a:lnTo>
                  <a:lnTo>
                    <a:pt x="2036" y="2"/>
                  </a:lnTo>
                  <a:lnTo>
                    <a:pt x="2038" y="4"/>
                  </a:lnTo>
                  <a:lnTo>
                    <a:pt x="2040" y="8"/>
                  </a:lnTo>
                  <a:lnTo>
                    <a:pt x="2044" y="13"/>
                  </a:lnTo>
                  <a:lnTo>
                    <a:pt x="2050" y="21"/>
                  </a:lnTo>
                  <a:lnTo>
                    <a:pt x="2054" y="30"/>
                  </a:lnTo>
                  <a:lnTo>
                    <a:pt x="2063" y="42"/>
                  </a:lnTo>
                  <a:lnTo>
                    <a:pt x="2071" y="55"/>
                  </a:lnTo>
                  <a:lnTo>
                    <a:pt x="2079" y="70"/>
                  </a:lnTo>
                  <a:lnTo>
                    <a:pt x="2089" y="85"/>
                  </a:lnTo>
                  <a:lnTo>
                    <a:pt x="2102" y="104"/>
                  </a:lnTo>
                  <a:lnTo>
                    <a:pt x="2114" y="123"/>
                  </a:lnTo>
                  <a:lnTo>
                    <a:pt x="2126" y="146"/>
                  </a:lnTo>
                  <a:lnTo>
                    <a:pt x="2141" y="168"/>
                  </a:lnTo>
                  <a:lnTo>
                    <a:pt x="2157" y="193"/>
                  </a:lnTo>
                  <a:lnTo>
                    <a:pt x="2173" y="220"/>
                  </a:lnTo>
                  <a:lnTo>
                    <a:pt x="2190" y="246"/>
                  </a:lnTo>
                  <a:lnTo>
                    <a:pt x="2204" y="273"/>
                  </a:lnTo>
                  <a:lnTo>
                    <a:pt x="2221" y="295"/>
                  </a:lnTo>
                  <a:lnTo>
                    <a:pt x="2233" y="316"/>
                  </a:lnTo>
                  <a:lnTo>
                    <a:pt x="2245" y="337"/>
                  </a:lnTo>
                  <a:lnTo>
                    <a:pt x="2258" y="354"/>
                  </a:lnTo>
                  <a:lnTo>
                    <a:pt x="2268" y="371"/>
                  </a:lnTo>
                  <a:lnTo>
                    <a:pt x="2276" y="386"/>
                  </a:lnTo>
                  <a:lnTo>
                    <a:pt x="2284" y="398"/>
                  </a:lnTo>
                  <a:lnTo>
                    <a:pt x="2290" y="409"/>
                  </a:lnTo>
                  <a:lnTo>
                    <a:pt x="2297" y="418"/>
                  </a:lnTo>
                  <a:lnTo>
                    <a:pt x="2301" y="426"/>
                  </a:lnTo>
                  <a:lnTo>
                    <a:pt x="2305" y="434"/>
                  </a:lnTo>
                  <a:lnTo>
                    <a:pt x="2309" y="437"/>
                  </a:lnTo>
                  <a:lnTo>
                    <a:pt x="2309" y="439"/>
                  </a:lnTo>
                  <a:lnTo>
                    <a:pt x="2311" y="441"/>
                  </a:lnTo>
                  <a:lnTo>
                    <a:pt x="2309" y="441"/>
                  </a:lnTo>
                  <a:lnTo>
                    <a:pt x="2309" y="445"/>
                  </a:lnTo>
                  <a:lnTo>
                    <a:pt x="2305" y="449"/>
                  </a:lnTo>
                  <a:lnTo>
                    <a:pt x="2301" y="454"/>
                  </a:lnTo>
                  <a:lnTo>
                    <a:pt x="2297" y="462"/>
                  </a:lnTo>
                  <a:lnTo>
                    <a:pt x="2290" y="471"/>
                  </a:lnTo>
                  <a:lnTo>
                    <a:pt x="2284" y="483"/>
                  </a:lnTo>
                  <a:lnTo>
                    <a:pt x="2276" y="496"/>
                  </a:lnTo>
                  <a:lnTo>
                    <a:pt x="2268" y="511"/>
                  </a:lnTo>
                  <a:lnTo>
                    <a:pt x="2258" y="526"/>
                  </a:lnTo>
                  <a:lnTo>
                    <a:pt x="2245" y="545"/>
                  </a:lnTo>
                  <a:lnTo>
                    <a:pt x="2233" y="564"/>
                  </a:lnTo>
                  <a:lnTo>
                    <a:pt x="2221" y="587"/>
                  </a:lnTo>
                  <a:lnTo>
                    <a:pt x="2206" y="610"/>
                  </a:lnTo>
                  <a:lnTo>
                    <a:pt x="2190" y="634"/>
                  </a:lnTo>
                  <a:lnTo>
                    <a:pt x="2173" y="661"/>
                  </a:lnTo>
                  <a:lnTo>
                    <a:pt x="2157" y="687"/>
                  </a:lnTo>
                  <a:lnTo>
                    <a:pt x="2141" y="712"/>
                  </a:lnTo>
                  <a:lnTo>
                    <a:pt x="2126" y="736"/>
                  </a:lnTo>
                  <a:lnTo>
                    <a:pt x="2114" y="757"/>
                  </a:lnTo>
                  <a:lnTo>
                    <a:pt x="2102" y="776"/>
                  </a:lnTo>
                  <a:lnTo>
                    <a:pt x="2089" y="795"/>
                  </a:lnTo>
                  <a:lnTo>
                    <a:pt x="2079" y="812"/>
                  </a:lnTo>
                  <a:lnTo>
                    <a:pt x="2071" y="825"/>
                  </a:lnTo>
                  <a:lnTo>
                    <a:pt x="2063" y="839"/>
                  </a:lnTo>
                  <a:lnTo>
                    <a:pt x="2054" y="850"/>
                  </a:lnTo>
                  <a:lnTo>
                    <a:pt x="2050" y="860"/>
                  </a:lnTo>
                  <a:lnTo>
                    <a:pt x="2044" y="867"/>
                  </a:lnTo>
                  <a:lnTo>
                    <a:pt x="2040" y="873"/>
                  </a:lnTo>
                  <a:lnTo>
                    <a:pt x="2038" y="878"/>
                  </a:lnTo>
                  <a:lnTo>
                    <a:pt x="2036" y="880"/>
                  </a:lnTo>
                  <a:lnTo>
                    <a:pt x="2036" y="878"/>
                  </a:lnTo>
                  <a:lnTo>
                    <a:pt x="2036" y="877"/>
                  </a:lnTo>
                  <a:lnTo>
                    <a:pt x="2036" y="875"/>
                  </a:lnTo>
                  <a:lnTo>
                    <a:pt x="2036" y="871"/>
                  </a:lnTo>
                  <a:lnTo>
                    <a:pt x="2036" y="867"/>
                  </a:lnTo>
                  <a:lnTo>
                    <a:pt x="2036" y="863"/>
                  </a:lnTo>
                  <a:lnTo>
                    <a:pt x="2036" y="858"/>
                  </a:lnTo>
                  <a:lnTo>
                    <a:pt x="2036" y="852"/>
                  </a:lnTo>
                  <a:lnTo>
                    <a:pt x="2036" y="846"/>
                  </a:lnTo>
                  <a:lnTo>
                    <a:pt x="2036" y="839"/>
                  </a:lnTo>
                  <a:lnTo>
                    <a:pt x="2036" y="831"/>
                  </a:lnTo>
                  <a:lnTo>
                    <a:pt x="2036" y="824"/>
                  </a:lnTo>
                  <a:lnTo>
                    <a:pt x="2036" y="816"/>
                  </a:lnTo>
                  <a:lnTo>
                    <a:pt x="2036" y="807"/>
                  </a:lnTo>
                  <a:lnTo>
                    <a:pt x="2036" y="797"/>
                  </a:lnTo>
                  <a:lnTo>
                    <a:pt x="2036" y="789"/>
                  </a:lnTo>
                  <a:lnTo>
                    <a:pt x="2036" y="782"/>
                  </a:lnTo>
                  <a:lnTo>
                    <a:pt x="2036" y="774"/>
                  </a:lnTo>
                  <a:lnTo>
                    <a:pt x="2036" y="767"/>
                  </a:lnTo>
                  <a:lnTo>
                    <a:pt x="2036" y="761"/>
                  </a:lnTo>
                  <a:lnTo>
                    <a:pt x="2036" y="755"/>
                  </a:lnTo>
                  <a:lnTo>
                    <a:pt x="2036" y="752"/>
                  </a:lnTo>
                  <a:lnTo>
                    <a:pt x="2036" y="746"/>
                  </a:lnTo>
                  <a:lnTo>
                    <a:pt x="2036" y="742"/>
                  </a:lnTo>
                  <a:lnTo>
                    <a:pt x="2036" y="740"/>
                  </a:lnTo>
                  <a:lnTo>
                    <a:pt x="2036" y="736"/>
                  </a:lnTo>
                  <a:lnTo>
                    <a:pt x="2036" y="735"/>
                  </a:lnTo>
                  <a:lnTo>
                    <a:pt x="2036" y="733"/>
                  </a:lnTo>
                  <a:lnTo>
                    <a:pt x="2034" y="733"/>
                  </a:lnTo>
                  <a:lnTo>
                    <a:pt x="2032" y="733"/>
                  </a:lnTo>
                  <a:lnTo>
                    <a:pt x="2030" y="733"/>
                  </a:lnTo>
                  <a:lnTo>
                    <a:pt x="2028" y="733"/>
                  </a:lnTo>
                  <a:lnTo>
                    <a:pt x="2024" y="733"/>
                  </a:lnTo>
                  <a:lnTo>
                    <a:pt x="2019" y="733"/>
                  </a:lnTo>
                  <a:lnTo>
                    <a:pt x="2015" y="733"/>
                  </a:lnTo>
                  <a:lnTo>
                    <a:pt x="2011" y="735"/>
                  </a:lnTo>
                  <a:lnTo>
                    <a:pt x="2005" y="735"/>
                  </a:lnTo>
                  <a:lnTo>
                    <a:pt x="1999" y="735"/>
                  </a:lnTo>
                  <a:lnTo>
                    <a:pt x="1993" y="735"/>
                  </a:lnTo>
                  <a:lnTo>
                    <a:pt x="1987" y="735"/>
                  </a:lnTo>
                  <a:lnTo>
                    <a:pt x="1978" y="736"/>
                  </a:lnTo>
                  <a:lnTo>
                    <a:pt x="1970" y="736"/>
                  </a:lnTo>
                  <a:lnTo>
                    <a:pt x="1962" y="736"/>
                  </a:lnTo>
                  <a:lnTo>
                    <a:pt x="1954" y="738"/>
                  </a:lnTo>
                  <a:lnTo>
                    <a:pt x="1946" y="738"/>
                  </a:lnTo>
                  <a:lnTo>
                    <a:pt x="1935" y="740"/>
                  </a:lnTo>
                  <a:lnTo>
                    <a:pt x="1927" y="742"/>
                  </a:lnTo>
                  <a:lnTo>
                    <a:pt x="1917" y="744"/>
                  </a:lnTo>
                  <a:lnTo>
                    <a:pt x="1909" y="748"/>
                  </a:lnTo>
                  <a:lnTo>
                    <a:pt x="1898" y="750"/>
                  </a:lnTo>
                  <a:lnTo>
                    <a:pt x="1890" y="754"/>
                  </a:lnTo>
                  <a:lnTo>
                    <a:pt x="1880" y="755"/>
                  </a:lnTo>
                  <a:lnTo>
                    <a:pt x="1870" y="759"/>
                  </a:lnTo>
                  <a:lnTo>
                    <a:pt x="1859" y="763"/>
                  </a:lnTo>
                  <a:lnTo>
                    <a:pt x="1849" y="767"/>
                  </a:lnTo>
                  <a:lnTo>
                    <a:pt x="1839" y="772"/>
                  </a:lnTo>
                  <a:lnTo>
                    <a:pt x="1829" y="776"/>
                  </a:lnTo>
                  <a:lnTo>
                    <a:pt x="1816" y="782"/>
                  </a:lnTo>
                  <a:lnTo>
                    <a:pt x="1806" y="786"/>
                  </a:lnTo>
                  <a:lnTo>
                    <a:pt x="1796" y="791"/>
                  </a:lnTo>
                  <a:lnTo>
                    <a:pt x="1785" y="797"/>
                  </a:lnTo>
                  <a:lnTo>
                    <a:pt x="1775" y="803"/>
                  </a:lnTo>
                  <a:lnTo>
                    <a:pt x="1765" y="808"/>
                  </a:lnTo>
                  <a:lnTo>
                    <a:pt x="1757" y="812"/>
                  </a:lnTo>
                  <a:lnTo>
                    <a:pt x="1748" y="818"/>
                  </a:lnTo>
                  <a:lnTo>
                    <a:pt x="1740" y="824"/>
                  </a:lnTo>
                  <a:lnTo>
                    <a:pt x="1732" y="829"/>
                  </a:lnTo>
                  <a:lnTo>
                    <a:pt x="1724" y="835"/>
                  </a:lnTo>
                  <a:lnTo>
                    <a:pt x="1716" y="841"/>
                  </a:lnTo>
                  <a:lnTo>
                    <a:pt x="1709" y="846"/>
                  </a:lnTo>
                  <a:lnTo>
                    <a:pt x="1701" y="854"/>
                  </a:lnTo>
                  <a:lnTo>
                    <a:pt x="1695" y="860"/>
                  </a:lnTo>
                  <a:lnTo>
                    <a:pt x="1689" y="865"/>
                  </a:lnTo>
                  <a:lnTo>
                    <a:pt x="1683" y="871"/>
                  </a:lnTo>
                  <a:lnTo>
                    <a:pt x="1677" y="877"/>
                  </a:lnTo>
                  <a:lnTo>
                    <a:pt x="1673" y="882"/>
                  </a:lnTo>
                  <a:lnTo>
                    <a:pt x="1666" y="888"/>
                  </a:lnTo>
                  <a:lnTo>
                    <a:pt x="1662" y="892"/>
                  </a:lnTo>
                  <a:lnTo>
                    <a:pt x="1658" y="897"/>
                  </a:lnTo>
                  <a:lnTo>
                    <a:pt x="1654" y="901"/>
                  </a:lnTo>
                  <a:lnTo>
                    <a:pt x="1652" y="905"/>
                  </a:lnTo>
                  <a:lnTo>
                    <a:pt x="1648" y="907"/>
                  </a:lnTo>
                  <a:lnTo>
                    <a:pt x="1646" y="911"/>
                  </a:lnTo>
                  <a:lnTo>
                    <a:pt x="1644" y="913"/>
                  </a:lnTo>
                  <a:lnTo>
                    <a:pt x="1642" y="914"/>
                  </a:lnTo>
                  <a:lnTo>
                    <a:pt x="1640" y="916"/>
                  </a:lnTo>
                  <a:lnTo>
                    <a:pt x="1638" y="918"/>
                  </a:lnTo>
                  <a:lnTo>
                    <a:pt x="1638" y="920"/>
                  </a:lnTo>
                  <a:lnTo>
                    <a:pt x="1636" y="920"/>
                  </a:lnTo>
                  <a:lnTo>
                    <a:pt x="1636" y="918"/>
                  </a:lnTo>
                  <a:lnTo>
                    <a:pt x="0" y="916"/>
                  </a:lnTo>
                  <a:lnTo>
                    <a:pt x="0" y="148"/>
                  </a:lnTo>
                  <a:lnTo>
                    <a:pt x="2028" y="146"/>
                  </a:lnTo>
                  <a:close/>
                </a:path>
              </a:pathLst>
            </a:custGeom>
            <a:solidFill>
              <a:srgbClr val="006672"/>
            </a:solidFill>
            <a:ln w="12700" cap="flat" cmpd="sng">
              <a:solidFill>
                <a:schemeClr val="hlink"/>
              </a:solidFill>
              <a:prstDash val="solid"/>
              <a:round/>
              <a:headEnd/>
              <a:tailEnd/>
            </a:ln>
          </p:spPr>
          <p:txBody>
            <a:bodyPr wrap="none" anchor="ctr"/>
            <a:lstStyle/>
            <a:p>
              <a:pPr defTabSz="1744676" fontAlgn="auto">
                <a:spcBef>
                  <a:spcPts val="0"/>
                </a:spcBef>
                <a:spcAft>
                  <a:spcPts val="0"/>
                </a:spcAft>
                <a:defRPr/>
              </a:pPr>
              <a:endParaRPr lang="en-US" sz="1600" kern="0" dirty="0">
                <a:solidFill>
                  <a:sysClr val="windowText" lastClr="000000"/>
                </a:solidFill>
                <a:latin typeface="Arial" charset="0"/>
                <a:ea typeface="+mn-ea"/>
                <a:cs typeface="Arial" charset="0"/>
              </a:endParaRPr>
            </a:p>
          </p:txBody>
        </p:sp>
        <p:sp>
          <p:nvSpPr>
            <p:cNvPr id="39" name="Freeform 38"/>
            <p:cNvSpPr>
              <a:spLocks noChangeAspect="1"/>
            </p:cNvSpPr>
            <p:nvPr>
              <p:custDataLst>
                <p:tags r:id="rId3"/>
              </p:custDataLst>
            </p:nvPr>
          </p:nvSpPr>
          <p:spPr bwMode="gray">
            <a:xfrm>
              <a:off x="3481515" y="2376255"/>
              <a:ext cx="1533525" cy="1493838"/>
            </a:xfrm>
            <a:custGeom>
              <a:avLst/>
              <a:gdLst>
                <a:gd name="T0" fmla="*/ 2147483647 w 521"/>
                <a:gd name="T1" fmla="*/ 2147483647 h 552"/>
                <a:gd name="T2" fmla="*/ 2147483647 w 521"/>
                <a:gd name="T3" fmla="*/ 2147483647 h 552"/>
                <a:gd name="T4" fmla="*/ 2147483647 w 521"/>
                <a:gd name="T5" fmla="*/ 2147483647 h 552"/>
                <a:gd name="T6" fmla="*/ 2147483647 w 521"/>
                <a:gd name="T7" fmla="*/ 2147483647 h 552"/>
                <a:gd name="T8" fmla="*/ 2147483647 w 521"/>
                <a:gd name="T9" fmla="*/ 2147483647 h 552"/>
                <a:gd name="T10" fmla="*/ 2147483647 w 521"/>
                <a:gd name="T11" fmla="*/ 2147483647 h 552"/>
                <a:gd name="T12" fmla="*/ 2147483647 w 521"/>
                <a:gd name="T13" fmla="*/ 2147483647 h 552"/>
                <a:gd name="T14" fmla="*/ 2147483647 w 521"/>
                <a:gd name="T15" fmla="*/ 2147483647 h 552"/>
                <a:gd name="T16" fmla="*/ 2147483647 w 521"/>
                <a:gd name="T17" fmla="*/ 2147483647 h 552"/>
                <a:gd name="T18" fmla="*/ 2147483647 w 521"/>
                <a:gd name="T19" fmla="*/ 2147483647 h 552"/>
                <a:gd name="T20" fmla="*/ 2147483647 w 521"/>
                <a:gd name="T21" fmla="*/ 2147483647 h 552"/>
                <a:gd name="T22" fmla="*/ 2147483647 w 521"/>
                <a:gd name="T23" fmla="*/ 2147483647 h 552"/>
                <a:gd name="T24" fmla="*/ 2147483647 w 521"/>
                <a:gd name="T25" fmla="*/ 2147483647 h 552"/>
                <a:gd name="T26" fmla="*/ 2147483647 w 521"/>
                <a:gd name="T27" fmla="*/ 2147483647 h 552"/>
                <a:gd name="T28" fmla="*/ 2147483647 w 521"/>
                <a:gd name="T29" fmla="*/ 2147483647 h 552"/>
                <a:gd name="T30" fmla="*/ 2147483647 w 521"/>
                <a:gd name="T31" fmla="*/ 2147483647 h 552"/>
                <a:gd name="T32" fmla="*/ 2147483647 w 521"/>
                <a:gd name="T33" fmla="*/ 2147483647 h 552"/>
                <a:gd name="T34" fmla="*/ 2147483647 w 521"/>
                <a:gd name="T35" fmla="*/ 2147483647 h 552"/>
                <a:gd name="T36" fmla="*/ 2147483647 w 521"/>
                <a:gd name="T37" fmla="*/ 2147483647 h 552"/>
                <a:gd name="T38" fmla="*/ 2147483647 w 521"/>
                <a:gd name="T39" fmla="*/ 2147483647 h 552"/>
                <a:gd name="T40" fmla="*/ 2147483647 w 521"/>
                <a:gd name="T41" fmla="*/ 2147483647 h 552"/>
                <a:gd name="T42" fmla="*/ 2147483647 w 521"/>
                <a:gd name="T43" fmla="*/ 2147483647 h 552"/>
                <a:gd name="T44" fmla="*/ 2147483647 w 521"/>
                <a:gd name="T45" fmla="*/ 2147483647 h 552"/>
                <a:gd name="T46" fmla="*/ 2147483647 w 521"/>
                <a:gd name="T47" fmla="*/ 2147483647 h 552"/>
                <a:gd name="T48" fmla="*/ 2147483647 w 521"/>
                <a:gd name="T49" fmla="*/ 2147483647 h 552"/>
                <a:gd name="T50" fmla="*/ 2147483647 w 521"/>
                <a:gd name="T51" fmla="*/ 2147483647 h 552"/>
                <a:gd name="T52" fmla="*/ 2147483647 w 521"/>
                <a:gd name="T53" fmla="*/ 2147483647 h 552"/>
                <a:gd name="T54" fmla="*/ 2147483647 w 521"/>
                <a:gd name="T55" fmla="*/ 2147483647 h 552"/>
                <a:gd name="T56" fmla="*/ 2147483647 w 521"/>
                <a:gd name="T57" fmla="*/ 2147483647 h 552"/>
                <a:gd name="T58" fmla="*/ 2147483647 w 521"/>
                <a:gd name="T59" fmla="*/ 2147483647 h 552"/>
                <a:gd name="T60" fmla="*/ 2147483647 w 521"/>
                <a:gd name="T61" fmla="*/ 2147483647 h 552"/>
                <a:gd name="T62" fmla="*/ 2147483647 w 521"/>
                <a:gd name="T63" fmla="*/ 2147483647 h 552"/>
                <a:gd name="T64" fmla="*/ 2147483647 w 521"/>
                <a:gd name="T65" fmla="*/ 2147483647 h 552"/>
                <a:gd name="T66" fmla="*/ 2147483647 w 521"/>
                <a:gd name="T67" fmla="*/ 2147483647 h 552"/>
                <a:gd name="T68" fmla="*/ 2147483647 w 521"/>
                <a:gd name="T69" fmla="*/ 2147483647 h 552"/>
                <a:gd name="T70" fmla="*/ 2147483647 w 521"/>
                <a:gd name="T71" fmla="*/ 2147483647 h 552"/>
                <a:gd name="T72" fmla="*/ 2147483647 w 521"/>
                <a:gd name="T73" fmla="*/ 0 h 552"/>
                <a:gd name="T74" fmla="*/ 2147483647 w 521"/>
                <a:gd name="T75" fmla="*/ 2147483647 h 552"/>
                <a:gd name="T76" fmla="*/ 2147483647 w 521"/>
                <a:gd name="T77" fmla="*/ 2147483647 h 552"/>
                <a:gd name="T78" fmla="*/ 2147483647 w 521"/>
                <a:gd name="T79" fmla="*/ 2147483647 h 552"/>
                <a:gd name="T80" fmla="*/ 2147483647 w 521"/>
                <a:gd name="T81" fmla="*/ 2147483647 h 552"/>
                <a:gd name="T82" fmla="*/ 2147483647 w 521"/>
                <a:gd name="T83" fmla="*/ 2147483647 h 552"/>
                <a:gd name="T84" fmla="*/ 2147483647 w 521"/>
                <a:gd name="T85" fmla="*/ 2147483647 h 552"/>
                <a:gd name="T86" fmla="*/ 2147483647 w 521"/>
                <a:gd name="T87" fmla="*/ 2147483647 h 552"/>
                <a:gd name="T88" fmla="*/ 2147483647 w 521"/>
                <a:gd name="T89" fmla="*/ 2147483647 h 552"/>
                <a:gd name="T90" fmla="*/ 2147483647 w 521"/>
                <a:gd name="T91" fmla="*/ 2147483647 h 552"/>
                <a:gd name="T92" fmla="*/ 2147483647 w 521"/>
                <a:gd name="T93" fmla="*/ 2147483647 h 552"/>
                <a:gd name="T94" fmla="*/ 0 w 521"/>
                <a:gd name="T95" fmla="*/ 2147483647 h 552"/>
                <a:gd name="T96" fmla="*/ 2147483647 w 521"/>
                <a:gd name="T97" fmla="*/ 2147483647 h 552"/>
                <a:gd name="T98" fmla="*/ 2147483647 w 521"/>
                <a:gd name="T99" fmla="*/ 2147483647 h 552"/>
                <a:gd name="T100" fmla="*/ 2147483647 w 521"/>
                <a:gd name="T101" fmla="*/ 2147483647 h 552"/>
                <a:gd name="T102" fmla="*/ 2147483647 w 521"/>
                <a:gd name="T103" fmla="*/ 2147483647 h 552"/>
                <a:gd name="T104" fmla="*/ 2147483647 w 521"/>
                <a:gd name="T105" fmla="*/ 2147483647 h 552"/>
                <a:gd name="T106" fmla="*/ 2147483647 w 521"/>
                <a:gd name="T107" fmla="*/ 2147483647 h 552"/>
                <a:gd name="T108" fmla="*/ 2147483647 w 521"/>
                <a:gd name="T109" fmla="*/ 2147483647 h 552"/>
                <a:gd name="T110" fmla="*/ 2147483647 w 521"/>
                <a:gd name="T111" fmla="*/ 2147483647 h 552"/>
                <a:gd name="T112" fmla="*/ 2147483647 w 521"/>
                <a:gd name="T113" fmla="*/ 2147483647 h 552"/>
                <a:gd name="T114" fmla="*/ 2147483647 w 521"/>
                <a:gd name="T115" fmla="*/ 2147483647 h 552"/>
                <a:gd name="T116" fmla="*/ 2147483647 w 521"/>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1"/>
                <a:gd name="T178" fmla="*/ 0 h 552"/>
                <a:gd name="T179" fmla="*/ 521 w 521"/>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1" h="552">
                  <a:moveTo>
                    <a:pt x="155" y="471"/>
                  </a:moveTo>
                  <a:lnTo>
                    <a:pt x="155" y="471"/>
                  </a:lnTo>
                  <a:lnTo>
                    <a:pt x="154" y="471"/>
                  </a:lnTo>
                  <a:lnTo>
                    <a:pt x="153" y="471"/>
                  </a:lnTo>
                  <a:lnTo>
                    <a:pt x="152" y="472"/>
                  </a:lnTo>
                  <a:lnTo>
                    <a:pt x="151" y="472"/>
                  </a:lnTo>
                  <a:lnTo>
                    <a:pt x="150" y="472"/>
                  </a:lnTo>
                  <a:lnTo>
                    <a:pt x="148" y="473"/>
                  </a:lnTo>
                  <a:lnTo>
                    <a:pt x="146" y="474"/>
                  </a:lnTo>
                  <a:lnTo>
                    <a:pt x="144" y="475"/>
                  </a:lnTo>
                  <a:lnTo>
                    <a:pt x="141" y="475"/>
                  </a:lnTo>
                  <a:lnTo>
                    <a:pt x="138" y="476"/>
                  </a:lnTo>
                  <a:lnTo>
                    <a:pt x="135" y="477"/>
                  </a:lnTo>
                  <a:lnTo>
                    <a:pt x="131" y="479"/>
                  </a:lnTo>
                  <a:lnTo>
                    <a:pt x="128" y="480"/>
                  </a:lnTo>
                  <a:lnTo>
                    <a:pt x="124" y="481"/>
                  </a:lnTo>
                  <a:lnTo>
                    <a:pt x="119" y="483"/>
                  </a:lnTo>
                  <a:lnTo>
                    <a:pt x="115" y="484"/>
                  </a:lnTo>
                  <a:lnTo>
                    <a:pt x="111" y="485"/>
                  </a:lnTo>
                  <a:lnTo>
                    <a:pt x="107" y="487"/>
                  </a:lnTo>
                  <a:lnTo>
                    <a:pt x="104" y="488"/>
                  </a:lnTo>
                  <a:lnTo>
                    <a:pt x="101" y="489"/>
                  </a:lnTo>
                  <a:lnTo>
                    <a:pt x="98" y="490"/>
                  </a:lnTo>
                  <a:lnTo>
                    <a:pt x="95" y="491"/>
                  </a:lnTo>
                  <a:lnTo>
                    <a:pt x="93" y="492"/>
                  </a:lnTo>
                  <a:lnTo>
                    <a:pt x="91" y="492"/>
                  </a:lnTo>
                  <a:lnTo>
                    <a:pt x="89" y="493"/>
                  </a:lnTo>
                  <a:lnTo>
                    <a:pt x="88" y="493"/>
                  </a:lnTo>
                  <a:lnTo>
                    <a:pt x="86" y="494"/>
                  </a:lnTo>
                  <a:lnTo>
                    <a:pt x="85" y="494"/>
                  </a:lnTo>
                  <a:lnTo>
                    <a:pt x="84" y="494"/>
                  </a:lnTo>
                  <a:lnTo>
                    <a:pt x="85" y="495"/>
                  </a:lnTo>
                  <a:lnTo>
                    <a:pt x="86" y="495"/>
                  </a:lnTo>
                  <a:lnTo>
                    <a:pt x="89" y="495"/>
                  </a:lnTo>
                  <a:lnTo>
                    <a:pt x="92" y="496"/>
                  </a:lnTo>
                  <a:lnTo>
                    <a:pt x="97" y="497"/>
                  </a:lnTo>
                  <a:lnTo>
                    <a:pt x="102" y="498"/>
                  </a:lnTo>
                  <a:lnTo>
                    <a:pt x="109" y="500"/>
                  </a:lnTo>
                  <a:lnTo>
                    <a:pt x="116" y="502"/>
                  </a:lnTo>
                  <a:lnTo>
                    <a:pt x="125" y="503"/>
                  </a:lnTo>
                  <a:lnTo>
                    <a:pt x="134" y="505"/>
                  </a:lnTo>
                  <a:lnTo>
                    <a:pt x="145" y="508"/>
                  </a:lnTo>
                  <a:lnTo>
                    <a:pt x="157" y="510"/>
                  </a:lnTo>
                  <a:lnTo>
                    <a:pt x="169" y="513"/>
                  </a:lnTo>
                  <a:lnTo>
                    <a:pt x="183" y="516"/>
                  </a:lnTo>
                  <a:lnTo>
                    <a:pt x="197" y="519"/>
                  </a:lnTo>
                  <a:lnTo>
                    <a:pt x="213" y="523"/>
                  </a:lnTo>
                  <a:lnTo>
                    <a:pt x="229" y="526"/>
                  </a:lnTo>
                  <a:lnTo>
                    <a:pt x="243" y="529"/>
                  </a:lnTo>
                  <a:lnTo>
                    <a:pt x="257" y="532"/>
                  </a:lnTo>
                  <a:lnTo>
                    <a:pt x="269" y="535"/>
                  </a:lnTo>
                  <a:lnTo>
                    <a:pt x="281" y="537"/>
                  </a:lnTo>
                  <a:lnTo>
                    <a:pt x="291" y="540"/>
                  </a:lnTo>
                  <a:lnTo>
                    <a:pt x="301" y="542"/>
                  </a:lnTo>
                  <a:lnTo>
                    <a:pt x="309" y="544"/>
                  </a:lnTo>
                  <a:lnTo>
                    <a:pt x="317" y="545"/>
                  </a:lnTo>
                  <a:lnTo>
                    <a:pt x="324" y="547"/>
                  </a:lnTo>
                  <a:lnTo>
                    <a:pt x="329" y="548"/>
                  </a:lnTo>
                  <a:lnTo>
                    <a:pt x="334" y="549"/>
                  </a:lnTo>
                  <a:lnTo>
                    <a:pt x="337" y="550"/>
                  </a:lnTo>
                  <a:lnTo>
                    <a:pt x="340" y="550"/>
                  </a:lnTo>
                  <a:lnTo>
                    <a:pt x="341" y="550"/>
                  </a:lnTo>
                  <a:lnTo>
                    <a:pt x="342" y="551"/>
                  </a:lnTo>
                  <a:lnTo>
                    <a:pt x="342" y="550"/>
                  </a:lnTo>
                  <a:lnTo>
                    <a:pt x="343" y="549"/>
                  </a:lnTo>
                  <a:lnTo>
                    <a:pt x="345" y="547"/>
                  </a:lnTo>
                  <a:lnTo>
                    <a:pt x="347" y="544"/>
                  </a:lnTo>
                  <a:lnTo>
                    <a:pt x="350" y="541"/>
                  </a:lnTo>
                  <a:lnTo>
                    <a:pt x="354" y="537"/>
                  </a:lnTo>
                  <a:lnTo>
                    <a:pt x="359" y="531"/>
                  </a:lnTo>
                  <a:lnTo>
                    <a:pt x="364" y="526"/>
                  </a:lnTo>
                  <a:lnTo>
                    <a:pt x="370" y="519"/>
                  </a:lnTo>
                  <a:lnTo>
                    <a:pt x="377" y="512"/>
                  </a:lnTo>
                  <a:lnTo>
                    <a:pt x="384" y="503"/>
                  </a:lnTo>
                  <a:lnTo>
                    <a:pt x="392" y="494"/>
                  </a:lnTo>
                  <a:lnTo>
                    <a:pt x="401" y="485"/>
                  </a:lnTo>
                  <a:lnTo>
                    <a:pt x="410" y="474"/>
                  </a:lnTo>
                  <a:lnTo>
                    <a:pt x="420" y="463"/>
                  </a:lnTo>
                  <a:lnTo>
                    <a:pt x="431" y="451"/>
                  </a:lnTo>
                  <a:lnTo>
                    <a:pt x="442" y="439"/>
                  </a:lnTo>
                  <a:lnTo>
                    <a:pt x="452" y="428"/>
                  </a:lnTo>
                  <a:lnTo>
                    <a:pt x="461" y="417"/>
                  </a:lnTo>
                  <a:lnTo>
                    <a:pt x="470" y="407"/>
                  </a:lnTo>
                  <a:lnTo>
                    <a:pt x="478" y="398"/>
                  </a:lnTo>
                  <a:lnTo>
                    <a:pt x="485" y="390"/>
                  </a:lnTo>
                  <a:lnTo>
                    <a:pt x="492" y="383"/>
                  </a:lnTo>
                  <a:lnTo>
                    <a:pt x="498" y="376"/>
                  </a:lnTo>
                  <a:lnTo>
                    <a:pt x="503" y="370"/>
                  </a:lnTo>
                  <a:lnTo>
                    <a:pt x="508" y="365"/>
                  </a:lnTo>
                  <a:lnTo>
                    <a:pt x="511" y="361"/>
                  </a:lnTo>
                  <a:lnTo>
                    <a:pt x="515" y="357"/>
                  </a:lnTo>
                  <a:lnTo>
                    <a:pt x="517" y="355"/>
                  </a:lnTo>
                  <a:lnTo>
                    <a:pt x="519" y="353"/>
                  </a:lnTo>
                  <a:lnTo>
                    <a:pt x="520" y="352"/>
                  </a:lnTo>
                  <a:lnTo>
                    <a:pt x="520" y="351"/>
                  </a:lnTo>
                  <a:lnTo>
                    <a:pt x="519" y="352"/>
                  </a:lnTo>
                  <a:lnTo>
                    <a:pt x="518" y="352"/>
                  </a:lnTo>
                  <a:lnTo>
                    <a:pt x="517" y="352"/>
                  </a:lnTo>
                  <a:lnTo>
                    <a:pt x="515" y="353"/>
                  </a:lnTo>
                  <a:lnTo>
                    <a:pt x="513" y="353"/>
                  </a:lnTo>
                  <a:lnTo>
                    <a:pt x="511" y="354"/>
                  </a:lnTo>
                  <a:lnTo>
                    <a:pt x="509" y="355"/>
                  </a:lnTo>
                  <a:lnTo>
                    <a:pt x="506" y="356"/>
                  </a:lnTo>
                  <a:lnTo>
                    <a:pt x="503" y="357"/>
                  </a:lnTo>
                  <a:lnTo>
                    <a:pt x="500" y="358"/>
                  </a:lnTo>
                  <a:lnTo>
                    <a:pt x="496" y="359"/>
                  </a:lnTo>
                  <a:lnTo>
                    <a:pt x="492" y="360"/>
                  </a:lnTo>
                  <a:lnTo>
                    <a:pt x="488" y="362"/>
                  </a:lnTo>
                  <a:lnTo>
                    <a:pt x="484" y="363"/>
                  </a:lnTo>
                  <a:lnTo>
                    <a:pt x="479" y="364"/>
                  </a:lnTo>
                  <a:lnTo>
                    <a:pt x="475" y="366"/>
                  </a:lnTo>
                  <a:lnTo>
                    <a:pt x="471" y="367"/>
                  </a:lnTo>
                  <a:lnTo>
                    <a:pt x="468" y="368"/>
                  </a:lnTo>
                  <a:lnTo>
                    <a:pt x="465" y="369"/>
                  </a:lnTo>
                  <a:lnTo>
                    <a:pt x="462" y="370"/>
                  </a:lnTo>
                  <a:lnTo>
                    <a:pt x="459" y="371"/>
                  </a:lnTo>
                  <a:lnTo>
                    <a:pt x="457" y="372"/>
                  </a:lnTo>
                  <a:lnTo>
                    <a:pt x="454" y="373"/>
                  </a:lnTo>
                  <a:lnTo>
                    <a:pt x="453" y="373"/>
                  </a:lnTo>
                  <a:lnTo>
                    <a:pt x="451" y="374"/>
                  </a:lnTo>
                  <a:lnTo>
                    <a:pt x="450" y="374"/>
                  </a:lnTo>
                  <a:lnTo>
                    <a:pt x="449" y="374"/>
                  </a:lnTo>
                  <a:lnTo>
                    <a:pt x="448" y="375"/>
                  </a:lnTo>
                  <a:lnTo>
                    <a:pt x="447" y="375"/>
                  </a:lnTo>
                  <a:lnTo>
                    <a:pt x="447" y="374"/>
                  </a:lnTo>
                  <a:lnTo>
                    <a:pt x="447" y="373"/>
                  </a:lnTo>
                  <a:lnTo>
                    <a:pt x="446" y="371"/>
                  </a:lnTo>
                  <a:lnTo>
                    <a:pt x="445" y="369"/>
                  </a:lnTo>
                  <a:lnTo>
                    <a:pt x="444" y="367"/>
                  </a:lnTo>
                  <a:lnTo>
                    <a:pt x="443" y="364"/>
                  </a:lnTo>
                  <a:lnTo>
                    <a:pt x="442" y="361"/>
                  </a:lnTo>
                  <a:lnTo>
                    <a:pt x="440" y="357"/>
                  </a:lnTo>
                  <a:lnTo>
                    <a:pt x="438" y="353"/>
                  </a:lnTo>
                  <a:lnTo>
                    <a:pt x="437" y="348"/>
                  </a:lnTo>
                  <a:lnTo>
                    <a:pt x="435" y="343"/>
                  </a:lnTo>
                  <a:lnTo>
                    <a:pt x="432" y="337"/>
                  </a:lnTo>
                  <a:lnTo>
                    <a:pt x="430" y="331"/>
                  </a:lnTo>
                  <a:lnTo>
                    <a:pt x="427" y="325"/>
                  </a:lnTo>
                  <a:lnTo>
                    <a:pt x="424" y="318"/>
                  </a:lnTo>
                  <a:lnTo>
                    <a:pt x="422" y="311"/>
                  </a:lnTo>
                  <a:lnTo>
                    <a:pt x="418" y="303"/>
                  </a:lnTo>
                  <a:lnTo>
                    <a:pt x="415" y="296"/>
                  </a:lnTo>
                  <a:lnTo>
                    <a:pt x="411" y="289"/>
                  </a:lnTo>
                  <a:lnTo>
                    <a:pt x="408" y="282"/>
                  </a:lnTo>
                  <a:lnTo>
                    <a:pt x="404" y="274"/>
                  </a:lnTo>
                  <a:lnTo>
                    <a:pt x="399" y="267"/>
                  </a:lnTo>
                  <a:lnTo>
                    <a:pt x="395" y="260"/>
                  </a:lnTo>
                  <a:lnTo>
                    <a:pt x="390" y="252"/>
                  </a:lnTo>
                  <a:lnTo>
                    <a:pt x="385" y="245"/>
                  </a:lnTo>
                  <a:lnTo>
                    <a:pt x="380" y="237"/>
                  </a:lnTo>
                  <a:lnTo>
                    <a:pt x="375" y="229"/>
                  </a:lnTo>
                  <a:lnTo>
                    <a:pt x="370" y="222"/>
                  </a:lnTo>
                  <a:lnTo>
                    <a:pt x="364" y="214"/>
                  </a:lnTo>
                  <a:lnTo>
                    <a:pt x="358" y="206"/>
                  </a:lnTo>
                  <a:lnTo>
                    <a:pt x="352" y="199"/>
                  </a:lnTo>
                  <a:lnTo>
                    <a:pt x="346" y="191"/>
                  </a:lnTo>
                  <a:lnTo>
                    <a:pt x="339" y="184"/>
                  </a:lnTo>
                  <a:lnTo>
                    <a:pt x="333" y="176"/>
                  </a:lnTo>
                  <a:lnTo>
                    <a:pt x="327" y="169"/>
                  </a:lnTo>
                  <a:lnTo>
                    <a:pt x="320" y="162"/>
                  </a:lnTo>
                  <a:lnTo>
                    <a:pt x="314" y="155"/>
                  </a:lnTo>
                  <a:lnTo>
                    <a:pt x="307" y="149"/>
                  </a:lnTo>
                  <a:lnTo>
                    <a:pt x="300" y="142"/>
                  </a:lnTo>
                  <a:lnTo>
                    <a:pt x="294" y="136"/>
                  </a:lnTo>
                  <a:lnTo>
                    <a:pt x="287" y="130"/>
                  </a:lnTo>
                  <a:lnTo>
                    <a:pt x="280" y="124"/>
                  </a:lnTo>
                  <a:lnTo>
                    <a:pt x="273" y="118"/>
                  </a:lnTo>
                  <a:lnTo>
                    <a:pt x="266" y="112"/>
                  </a:lnTo>
                  <a:lnTo>
                    <a:pt x="259" y="106"/>
                  </a:lnTo>
                  <a:lnTo>
                    <a:pt x="252" y="101"/>
                  </a:lnTo>
                  <a:lnTo>
                    <a:pt x="245" y="96"/>
                  </a:lnTo>
                  <a:lnTo>
                    <a:pt x="238" y="91"/>
                  </a:lnTo>
                  <a:lnTo>
                    <a:pt x="231" y="86"/>
                  </a:lnTo>
                  <a:lnTo>
                    <a:pt x="224" y="81"/>
                  </a:lnTo>
                  <a:lnTo>
                    <a:pt x="216" y="77"/>
                  </a:lnTo>
                  <a:lnTo>
                    <a:pt x="209" y="72"/>
                  </a:lnTo>
                  <a:lnTo>
                    <a:pt x="202" y="68"/>
                  </a:lnTo>
                  <a:lnTo>
                    <a:pt x="195" y="64"/>
                  </a:lnTo>
                  <a:lnTo>
                    <a:pt x="188" y="60"/>
                  </a:lnTo>
                  <a:lnTo>
                    <a:pt x="181" y="56"/>
                  </a:lnTo>
                  <a:lnTo>
                    <a:pt x="174" y="52"/>
                  </a:lnTo>
                  <a:lnTo>
                    <a:pt x="167" y="49"/>
                  </a:lnTo>
                  <a:lnTo>
                    <a:pt x="160" y="46"/>
                  </a:lnTo>
                  <a:lnTo>
                    <a:pt x="153" y="43"/>
                  </a:lnTo>
                  <a:lnTo>
                    <a:pt x="146" y="39"/>
                  </a:lnTo>
                  <a:lnTo>
                    <a:pt x="139" y="37"/>
                  </a:lnTo>
                  <a:lnTo>
                    <a:pt x="132" y="34"/>
                  </a:lnTo>
                  <a:lnTo>
                    <a:pt x="125" y="31"/>
                  </a:lnTo>
                  <a:lnTo>
                    <a:pt x="119" y="29"/>
                  </a:lnTo>
                  <a:lnTo>
                    <a:pt x="112" y="27"/>
                  </a:lnTo>
                  <a:lnTo>
                    <a:pt x="106" y="24"/>
                  </a:lnTo>
                  <a:lnTo>
                    <a:pt x="100" y="22"/>
                  </a:lnTo>
                  <a:lnTo>
                    <a:pt x="94" y="20"/>
                  </a:lnTo>
                  <a:lnTo>
                    <a:pt x="88" y="18"/>
                  </a:lnTo>
                  <a:lnTo>
                    <a:pt x="82" y="17"/>
                  </a:lnTo>
                  <a:lnTo>
                    <a:pt x="77" y="15"/>
                  </a:lnTo>
                  <a:lnTo>
                    <a:pt x="71" y="13"/>
                  </a:lnTo>
                  <a:lnTo>
                    <a:pt x="66" y="12"/>
                  </a:lnTo>
                  <a:lnTo>
                    <a:pt x="61" y="11"/>
                  </a:lnTo>
                  <a:lnTo>
                    <a:pt x="56" y="9"/>
                  </a:lnTo>
                  <a:lnTo>
                    <a:pt x="52" y="8"/>
                  </a:lnTo>
                  <a:lnTo>
                    <a:pt x="47" y="7"/>
                  </a:lnTo>
                  <a:lnTo>
                    <a:pt x="43" y="6"/>
                  </a:lnTo>
                  <a:lnTo>
                    <a:pt x="39" y="6"/>
                  </a:lnTo>
                  <a:lnTo>
                    <a:pt x="35" y="5"/>
                  </a:lnTo>
                  <a:lnTo>
                    <a:pt x="32" y="4"/>
                  </a:lnTo>
                  <a:lnTo>
                    <a:pt x="28" y="4"/>
                  </a:lnTo>
                  <a:lnTo>
                    <a:pt x="25" y="3"/>
                  </a:lnTo>
                  <a:lnTo>
                    <a:pt x="22" y="3"/>
                  </a:lnTo>
                  <a:lnTo>
                    <a:pt x="20" y="2"/>
                  </a:lnTo>
                  <a:lnTo>
                    <a:pt x="18" y="2"/>
                  </a:lnTo>
                  <a:lnTo>
                    <a:pt x="16" y="1"/>
                  </a:lnTo>
                  <a:lnTo>
                    <a:pt x="14" y="1"/>
                  </a:lnTo>
                  <a:lnTo>
                    <a:pt x="13" y="1"/>
                  </a:lnTo>
                  <a:lnTo>
                    <a:pt x="11" y="0"/>
                  </a:lnTo>
                  <a:lnTo>
                    <a:pt x="10" y="0"/>
                  </a:lnTo>
                  <a:lnTo>
                    <a:pt x="9" y="0"/>
                  </a:lnTo>
                  <a:lnTo>
                    <a:pt x="10" y="0"/>
                  </a:lnTo>
                  <a:lnTo>
                    <a:pt x="10" y="1"/>
                  </a:lnTo>
                  <a:lnTo>
                    <a:pt x="11" y="3"/>
                  </a:lnTo>
                  <a:lnTo>
                    <a:pt x="12" y="5"/>
                  </a:lnTo>
                  <a:lnTo>
                    <a:pt x="14" y="7"/>
                  </a:lnTo>
                  <a:lnTo>
                    <a:pt x="15" y="11"/>
                  </a:lnTo>
                  <a:lnTo>
                    <a:pt x="18" y="14"/>
                  </a:lnTo>
                  <a:lnTo>
                    <a:pt x="20" y="19"/>
                  </a:lnTo>
                  <a:lnTo>
                    <a:pt x="23" y="24"/>
                  </a:lnTo>
                  <a:lnTo>
                    <a:pt x="26" y="29"/>
                  </a:lnTo>
                  <a:lnTo>
                    <a:pt x="30" y="35"/>
                  </a:lnTo>
                  <a:lnTo>
                    <a:pt x="33" y="42"/>
                  </a:lnTo>
                  <a:lnTo>
                    <a:pt x="38" y="49"/>
                  </a:lnTo>
                  <a:lnTo>
                    <a:pt x="42" y="57"/>
                  </a:lnTo>
                  <a:lnTo>
                    <a:pt x="47" y="66"/>
                  </a:lnTo>
                  <a:lnTo>
                    <a:pt x="52" y="75"/>
                  </a:lnTo>
                  <a:lnTo>
                    <a:pt x="57" y="84"/>
                  </a:lnTo>
                  <a:lnTo>
                    <a:pt x="62" y="92"/>
                  </a:lnTo>
                  <a:lnTo>
                    <a:pt x="67" y="100"/>
                  </a:lnTo>
                  <a:lnTo>
                    <a:pt x="71" y="108"/>
                  </a:lnTo>
                  <a:lnTo>
                    <a:pt x="75" y="114"/>
                  </a:lnTo>
                  <a:lnTo>
                    <a:pt x="78" y="121"/>
                  </a:lnTo>
                  <a:lnTo>
                    <a:pt x="81" y="126"/>
                  </a:lnTo>
                  <a:lnTo>
                    <a:pt x="84" y="131"/>
                  </a:lnTo>
                  <a:lnTo>
                    <a:pt x="87" y="135"/>
                  </a:lnTo>
                  <a:lnTo>
                    <a:pt x="89" y="139"/>
                  </a:lnTo>
                  <a:lnTo>
                    <a:pt x="91" y="142"/>
                  </a:lnTo>
                  <a:lnTo>
                    <a:pt x="92" y="145"/>
                  </a:lnTo>
                  <a:lnTo>
                    <a:pt x="93" y="147"/>
                  </a:lnTo>
                  <a:lnTo>
                    <a:pt x="94" y="149"/>
                  </a:lnTo>
                  <a:lnTo>
                    <a:pt x="95" y="149"/>
                  </a:lnTo>
                  <a:lnTo>
                    <a:pt x="95" y="150"/>
                  </a:lnTo>
                  <a:lnTo>
                    <a:pt x="94" y="151"/>
                  </a:lnTo>
                  <a:lnTo>
                    <a:pt x="93" y="153"/>
                  </a:lnTo>
                  <a:lnTo>
                    <a:pt x="92" y="155"/>
                  </a:lnTo>
                  <a:lnTo>
                    <a:pt x="90" y="158"/>
                  </a:lnTo>
                  <a:lnTo>
                    <a:pt x="88" y="161"/>
                  </a:lnTo>
                  <a:lnTo>
                    <a:pt x="86" y="166"/>
                  </a:lnTo>
                  <a:lnTo>
                    <a:pt x="83" y="170"/>
                  </a:lnTo>
                  <a:lnTo>
                    <a:pt x="80" y="176"/>
                  </a:lnTo>
                  <a:lnTo>
                    <a:pt x="76" y="182"/>
                  </a:lnTo>
                  <a:lnTo>
                    <a:pt x="72" y="189"/>
                  </a:lnTo>
                  <a:lnTo>
                    <a:pt x="68" y="196"/>
                  </a:lnTo>
                  <a:lnTo>
                    <a:pt x="63" y="205"/>
                  </a:lnTo>
                  <a:lnTo>
                    <a:pt x="58" y="213"/>
                  </a:lnTo>
                  <a:lnTo>
                    <a:pt x="53" y="223"/>
                  </a:lnTo>
                  <a:lnTo>
                    <a:pt x="47" y="233"/>
                  </a:lnTo>
                  <a:lnTo>
                    <a:pt x="42" y="243"/>
                  </a:lnTo>
                  <a:lnTo>
                    <a:pt x="36" y="252"/>
                  </a:lnTo>
                  <a:lnTo>
                    <a:pt x="31" y="261"/>
                  </a:lnTo>
                  <a:lnTo>
                    <a:pt x="26" y="269"/>
                  </a:lnTo>
                  <a:lnTo>
                    <a:pt x="22" y="276"/>
                  </a:lnTo>
                  <a:lnTo>
                    <a:pt x="18" y="283"/>
                  </a:lnTo>
                  <a:lnTo>
                    <a:pt x="15" y="289"/>
                  </a:lnTo>
                  <a:lnTo>
                    <a:pt x="12" y="295"/>
                  </a:lnTo>
                  <a:lnTo>
                    <a:pt x="9" y="300"/>
                  </a:lnTo>
                  <a:lnTo>
                    <a:pt x="6" y="304"/>
                  </a:lnTo>
                  <a:lnTo>
                    <a:pt x="4" y="308"/>
                  </a:lnTo>
                  <a:lnTo>
                    <a:pt x="3" y="310"/>
                  </a:lnTo>
                  <a:lnTo>
                    <a:pt x="1" y="313"/>
                  </a:lnTo>
                  <a:lnTo>
                    <a:pt x="0" y="314"/>
                  </a:lnTo>
                  <a:lnTo>
                    <a:pt x="0" y="315"/>
                  </a:lnTo>
                  <a:lnTo>
                    <a:pt x="0" y="316"/>
                  </a:lnTo>
                  <a:lnTo>
                    <a:pt x="1" y="316"/>
                  </a:lnTo>
                  <a:lnTo>
                    <a:pt x="2" y="316"/>
                  </a:lnTo>
                  <a:lnTo>
                    <a:pt x="3" y="317"/>
                  </a:lnTo>
                  <a:lnTo>
                    <a:pt x="4" y="317"/>
                  </a:lnTo>
                  <a:lnTo>
                    <a:pt x="5" y="318"/>
                  </a:lnTo>
                  <a:lnTo>
                    <a:pt x="7" y="318"/>
                  </a:lnTo>
                  <a:lnTo>
                    <a:pt x="9" y="319"/>
                  </a:lnTo>
                  <a:lnTo>
                    <a:pt x="11" y="320"/>
                  </a:lnTo>
                  <a:lnTo>
                    <a:pt x="13" y="321"/>
                  </a:lnTo>
                  <a:lnTo>
                    <a:pt x="16" y="322"/>
                  </a:lnTo>
                  <a:lnTo>
                    <a:pt x="19" y="323"/>
                  </a:lnTo>
                  <a:lnTo>
                    <a:pt x="22" y="324"/>
                  </a:lnTo>
                  <a:lnTo>
                    <a:pt x="25" y="326"/>
                  </a:lnTo>
                  <a:lnTo>
                    <a:pt x="29" y="327"/>
                  </a:lnTo>
                  <a:lnTo>
                    <a:pt x="32" y="328"/>
                  </a:lnTo>
                  <a:lnTo>
                    <a:pt x="36" y="330"/>
                  </a:lnTo>
                  <a:lnTo>
                    <a:pt x="40" y="332"/>
                  </a:lnTo>
                  <a:lnTo>
                    <a:pt x="43" y="334"/>
                  </a:lnTo>
                  <a:lnTo>
                    <a:pt x="47" y="336"/>
                  </a:lnTo>
                  <a:lnTo>
                    <a:pt x="51" y="338"/>
                  </a:lnTo>
                  <a:lnTo>
                    <a:pt x="55" y="341"/>
                  </a:lnTo>
                  <a:lnTo>
                    <a:pt x="59" y="343"/>
                  </a:lnTo>
                  <a:lnTo>
                    <a:pt x="63" y="346"/>
                  </a:lnTo>
                  <a:lnTo>
                    <a:pt x="67" y="349"/>
                  </a:lnTo>
                  <a:lnTo>
                    <a:pt x="71" y="352"/>
                  </a:lnTo>
                  <a:lnTo>
                    <a:pt x="75" y="355"/>
                  </a:lnTo>
                  <a:lnTo>
                    <a:pt x="79" y="359"/>
                  </a:lnTo>
                  <a:lnTo>
                    <a:pt x="83" y="362"/>
                  </a:lnTo>
                  <a:lnTo>
                    <a:pt x="87" y="366"/>
                  </a:lnTo>
                  <a:lnTo>
                    <a:pt x="91" y="370"/>
                  </a:lnTo>
                  <a:lnTo>
                    <a:pt x="95" y="374"/>
                  </a:lnTo>
                  <a:lnTo>
                    <a:pt x="99" y="378"/>
                  </a:lnTo>
                  <a:lnTo>
                    <a:pt x="103" y="382"/>
                  </a:lnTo>
                  <a:lnTo>
                    <a:pt x="107" y="386"/>
                  </a:lnTo>
                  <a:lnTo>
                    <a:pt x="110" y="390"/>
                  </a:lnTo>
                  <a:lnTo>
                    <a:pt x="114" y="394"/>
                  </a:lnTo>
                  <a:lnTo>
                    <a:pt x="117" y="398"/>
                  </a:lnTo>
                  <a:lnTo>
                    <a:pt x="120" y="403"/>
                  </a:lnTo>
                  <a:lnTo>
                    <a:pt x="123" y="407"/>
                  </a:lnTo>
                  <a:lnTo>
                    <a:pt x="126" y="411"/>
                  </a:lnTo>
                  <a:lnTo>
                    <a:pt x="129" y="415"/>
                  </a:lnTo>
                  <a:lnTo>
                    <a:pt x="131" y="419"/>
                  </a:lnTo>
                  <a:lnTo>
                    <a:pt x="133" y="423"/>
                  </a:lnTo>
                  <a:lnTo>
                    <a:pt x="136" y="428"/>
                  </a:lnTo>
                  <a:lnTo>
                    <a:pt x="138" y="432"/>
                  </a:lnTo>
                  <a:lnTo>
                    <a:pt x="140" y="436"/>
                  </a:lnTo>
                  <a:lnTo>
                    <a:pt x="142" y="440"/>
                  </a:lnTo>
                  <a:lnTo>
                    <a:pt x="143" y="444"/>
                  </a:lnTo>
                  <a:lnTo>
                    <a:pt x="145" y="448"/>
                  </a:lnTo>
                  <a:lnTo>
                    <a:pt x="146" y="451"/>
                  </a:lnTo>
                  <a:lnTo>
                    <a:pt x="148" y="455"/>
                  </a:lnTo>
                  <a:lnTo>
                    <a:pt x="149" y="457"/>
                  </a:lnTo>
                  <a:lnTo>
                    <a:pt x="150" y="460"/>
                  </a:lnTo>
                  <a:lnTo>
                    <a:pt x="151" y="462"/>
                  </a:lnTo>
                  <a:lnTo>
                    <a:pt x="152" y="464"/>
                  </a:lnTo>
                  <a:lnTo>
                    <a:pt x="153" y="466"/>
                  </a:lnTo>
                  <a:lnTo>
                    <a:pt x="153" y="467"/>
                  </a:lnTo>
                  <a:lnTo>
                    <a:pt x="154" y="469"/>
                  </a:lnTo>
                  <a:lnTo>
                    <a:pt x="154" y="470"/>
                  </a:lnTo>
                  <a:lnTo>
                    <a:pt x="155" y="471"/>
                  </a:lnTo>
                  <a:close/>
                </a:path>
              </a:pathLst>
            </a:custGeom>
            <a:solidFill>
              <a:schemeClr val="tx2">
                <a:lumMod val="75000"/>
              </a:schemeClr>
            </a:solidFill>
            <a:ln w="12700" cap="flat" cmpd="sng">
              <a:noFill/>
              <a:prstDash val="solid"/>
              <a:round/>
              <a:headEnd/>
              <a:tailEnd/>
            </a:ln>
          </p:spPr>
          <p:txBody>
            <a:bodyPr wrap="none" anchor="ctr"/>
            <a:lstStyle/>
            <a:p>
              <a:pPr defTabSz="1744676" fontAlgn="auto">
                <a:spcBef>
                  <a:spcPts val="0"/>
                </a:spcBef>
                <a:spcAft>
                  <a:spcPts val="0"/>
                </a:spcAft>
                <a:defRPr/>
              </a:pPr>
              <a:endParaRPr lang="en-US" sz="1600" kern="0" dirty="0">
                <a:solidFill>
                  <a:sysClr val="windowText" lastClr="000000"/>
                </a:solidFill>
                <a:latin typeface="Arial" charset="0"/>
                <a:ea typeface="+mn-ea"/>
                <a:cs typeface="Arial" charset="0"/>
              </a:endParaRPr>
            </a:p>
          </p:txBody>
        </p:sp>
        <p:sp>
          <p:nvSpPr>
            <p:cNvPr id="40" name="Freeform 39"/>
            <p:cNvSpPr>
              <a:spLocks noChangeAspect="1"/>
            </p:cNvSpPr>
            <p:nvPr>
              <p:custDataLst>
                <p:tags r:id="rId4"/>
              </p:custDataLst>
            </p:nvPr>
          </p:nvSpPr>
          <p:spPr bwMode="gray">
            <a:xfrm>
              <a:off x="3518027" y="3604980"/>
              <a:ext cx="1335088" cy="1628775"/>
            </a:xfrm>
            <a:custGeom>
              <a:avLst/>
              <a:gdLst>
                <a:gd name="T0" fmla="*/ 2147483647 w 454"/>
                <a:gd name="T1" fmla="*/ 2147483647 h 602"/>
                <a:gd name="T2" fmla="*/ 2147483647 w 454"/>
                <a:gd name="T3" fmla="*/ 2147483647 h 602"/>
                <a:gd name="T4" fmla="*/ 2147483647 w 454"/>
                <a:gd name="T5" fmla="*/ 2147483647 h 602"/>
                <a:gd name="T6" fmla="*/ 2147483647 w 454"/>
                <a:gd name="T7" fmla="*/ 2147483647 h 602"/>
                <a:gd name="T8" fmla="*/ 2147483647 w 454"/>
                <a:gd name="T9" fmla="*/ 2147483647 h 602"/>
                <a:gd name="T10" fmla="*/ 2147483647 w 454"/>
                <a:gd name="T11" fmla="*/ 2147483647 h 602"/>
                <a:gd name="T12" fmla="*/ 2147483647 w 454"/>
                <a:gd name="T13" fmla="*/ 2147483647 h 602"/>
                <a:gd name="T14" fmla="*/ 2147483647 w 454"/>
                <a:gd name="T15" fmla="*/ 2147483647 h 602"/>
                <a:gd name="T16" fmla="*/ 2147483647 w 454"/>
                <a:gd name="T17" fmla="*/ 2147483647 h 602"/>
                <a:gd name="T18" fmla="*/ 2147483647 w 454"/>
                <a:gd name="T19" fmla="*/ 2147483647 h 602"/>
                <a:gd name="T20" fmla="*/ 2147483647 w 454"/>
                <a:gd name="T21" fmla="*/ 2147483647 h 602"/>
                <a:gd name="T22" fmla="*/ 2147483647 w 454"/>
                <a:gd name="T23" fmla="*/ 2147483647 h 602"/>
                <a:gd name="T24" fmla="*/ 2147483647 w 454"/>
                <a:gd name="T25" fmla="*/ 2147483647 h 602"/>
                <a:gd name="T26" fmla="*/ 2147483647 w 454"/>
                <a:gd name="T27" fmla="*/ 2147483647 h 602"/>
                <a:gd name="T28" fmla="*/ 2147483647 w 454"/>
                <a:gd name="T29" fmla="*/ 2147483647 h 602"/>
                <a:gd name="T30" fmla="*/ 2147483647 w 454"/>
                <a:gd name="T31" fmla="*/ 2147483647 h 602"/>
                <a:gd name="T32" fmla="*/ 2147483647 w 454"/>
                <a:gd name="T33" fmla="*/ 2147483647 h 602"/>
                <a:gd name="T34" fmla="*/ 2147483647 w 454"/>
                <a:gd name="T35" fmla="*/ 2147483647 h 602"/>
                <a:gd name="T36" fmla="*/ 2147483647 w 454"/>
                <a:gd name="T37" fmla="*/ 2147483647 h 602"/>
                <a:gd name="T38" fmla="*/ 2147483647 w 454"/>
                <a:gd name="T39" fmla="*/ 2147483647 h 602"/>
                <a:gd name="T40" fmla="*/ 2147483647 w 454"/>
                <a:gd name="T41" fmla="*/ 2147483647 h 602"/>
                <a:gd name="T42" fmla="*/ 2147483647 w 454"/>
                <a:gd name="T43" fmla="*/ 2147483647 h 602"/>
                <a:gd name="T44" fmla="*/ 2147483647 w 454"/>
                <a:gd name="T45" fmla="*/ 2147483647 h 602"/>
                <a:gd name="T46" fmla="*/ 2147483647 w 454"/>
                <a:gd name="T47" fmla="*/ 2147483647 h 602"/>
                <a:gd name="T48" fmla="*/ 2147483647 w 454"/>
                <a:gd name="T49" fmla="*/ 2147483647 h 602"/>
                <a:gd name="T50" fmla="*/ 2147483647 w 454"/>
                <a:gd name="T51" fmla="*/ 2147483647 h 602"/>
                <a:gd name="T52" fmla="*/ 2147483647 w 454"/>
                <a:gd name="T53" fmla="*/ 2147483647 h 602"/>
                <a:gd name="T54" fmla="*/ 2147483647 w 454"/>
                <a:gd name="T55" fmla="*/ 2147483647 h 602"/>
                <a:gd name="T56" fmla="*/ 2147483647 w 454"/>
                <a:gd name="T57" fmla="*/ 2147483647 h 602"/>
                <a:gd name="T58" fmla="*/ 2147483647 w 454"/>
                <a:gd name="T59" fmla="*/ 2147483647 h 602"/>
                <a:gd name="T60" fmla="*/ 2147483647 w 454"/>
                <a:gd name="T61" fmla="*/ 2147483647 h 602"/>
                <a:gd name="T62" fmla="*/ 2147483647 w 454"/>
                <a:gd name="T63" fmla="*/ 2147483647 h 602"/>
                <a:gd name="T64" fmla="*/ 2147483647 w 454"/>
                <a:gd name="T65" fmla="*/ 2147483647 h 602"/>
                <a:gd name="T66" fmla="*/ 2147483647 w 454"/>
                <a:gd name="T67" fmla="*/ 2147483647 h 602"/>
                <a:gd name="T68" fmla="*/ 2147483647 w 454"/>
                <a:gd name="T69" fmla="*/ 2147483647 h 602"/>
                <a:gd name="T70" fmla="*/ 2147483647 w 454"/>
                <a:gd name="T71" fmla="*/ 2147483647 h 602"/>
                <a:gd name="T72" fmla="*/ 2147483647 w 454"/>
                <a:gd name="T73" fmla="*/ 2147483647 h 602"/>
                <a:gd name="T74" fmla="*/ 2147483647 w 454"/>
                <a:gd name="T75" fmla="*/ 2147483647 h 602"/>
                <a:gd name="T76" fmla="*/ 2147483647 w 454"/>
                <a:gd name="T77" fmla="*/ 2147483647 h 602"/>
                <a:gd name="T78" fmla="*/ 2147483647 w 454"/>
                <a:gd name="T79" fmla="*/ 2147483647 h 602"/>
                <a:gd name="T80" fmla="*/ 2147483647 w 454"/>
                <a:gd name="T81" fmla="*/ 2147483647 h 602"/>
                <a:gd name="T82" fmla="*/ 2147483647 w 454"/>
                <a:gd name="T83" fmla="*/ 2147483647 h 602"/>
                <a:gd name="T84" fmla="*/ 2147483647 w 454"/>
                <a:gd name="T85" fmla="*/ 2147483647 h 602"/>
                <a:gd name="T86" fmla="*/ 2147483647 w 454"/>
                <a:gd name="T87" fmla="*/ 2147483647 h 602"/>
                <a:gd name="T88" fmla="*/ 2147483647 w 454"/>
                <a:gd name="T89" fmla="*/ 2147483647 h 602"/>
                <a:gd name="T90" fmla="*/ 2147483647 w 454"/>
                <a:gd name="T91" fmla="*/ 2147483647 h 602"/>
                <a:gd name="T92" fmla="*/ 2147483647 w 454"/>
                <a:gd name="T93" fmla="*/ 2147483647 h 602"/>
                <a:gd name="T94" fmla="*/ 2147483647 w 454"/>
                <a:gd name="T95" fmla="*/ 2147483647 h 602"/>
                <a:gd name="T96" fmla="*/ 2147483647 w 454"/>
                <a:gd name="T97" fmla="*/ 2147483647 h 602"/>
                <a:gd name="T98" fmla="*/ 2147483647 w 454"/>
                <a:gd name="T99" fmla="*/ 2147483647 h 602"/>
                <a:gd name="T100" fmla="*/ 2147483647 w 454"/>
                <a:gd name="T101" fmla="*/ 2147483647 h 602"/>
                <a:gd name="T102" fmla="*/ 2147483647 w 454"/>
                <a:gd name="T103" fmla="*/ 2147483647 h 602"/>
                <a:gd name="T104" fmla="*/ 2147483647 w 454"/>
                <a:gd name="T105" fmla="*/ 2147483647 h 602"/>
                <a:gd name="T106" fmla="*/ 2147483647 w 454"/>
                <a:gd name="T107" fmla="*/ 2147483647 h 602"/>
                <a:gd name="T108" fmla="*/ 2147483647 w 454"/>
                <a:gd name="T109" fmla="*/ 2147483647 h 602"/>
                <a:gd name="T110" fmla="*/ 2147483647 w 454"/>
                <a:gd name="T111" fmla="*/ 2147483647 h 602"/>
                <a:gd name="T112" fmla="*/ 2147483647 w 454"/>
                <a:gd name="T113" fmla="*/ 2147483647 h 602"/>
                <a:gd name="T114" fmla="*/ 2147483647 w 454"/>
                <a:gd name="T115" fmla="*/ 2147483647 h 602"/>
                <a:gd name="T116" fmla="*/ 2147483647 w 454"/>
                <a:gd name="T117" fmla="*/ 2147483647 h 6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4"/>
                <a:gd name="T178" fmla="*/ 0 h 602"/>
                <a:gd name="T179" fmla="*/ 454 w 454"/>
                <a:gd name="T180" fmla="*/ 602 h 6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4" h="602">
                  <a:moveTo>
                    <a:pt x="46" y="286"/>
                  </a:moveTo>
                  <a:lnTo>
                    <a:pt x="46" y="286"/>
                  </a:lnTo>
                  <a:lnTo>
                    <a:pt x="45" y="285"/>
                  </a:lnTo>
                  <a:lnTo>
                    <a:pt x="45" y="284"/>
                  </a:lnTo>
                  <a:lnTo>
                    <a:pt x="44" y="283"/>
                  </a:lnTo>
                  <a:lnTo>
                    <a:pt x="43" y="282"/>
                  </a:lnTo>
                  <a:lnTo>
                    <a:pt x="42" y="280"/>
                  </a:lnTo>
                  <a:lnTo>
                    <a:pt x="40" y="278"/>
                  </a:lnTo>
                  <a:lnTo>
                    <a:pt x="39" y="276"/>
                  </a:lnTo>
                  <a:lnTo>
                    <a:pt x="37" y="274"/>
                  </a:lnTo>
                  <a:lnTo>
                    <a:pt x="35" y="271"/>
                  </a:lnTo>
                  <a:lnTo>
                    <a:pt x="33" y="268"/>
                  </a:lnTo>
                  <a:lnTo>
                    <a:pt x="31" y="265"/>
                  </a:lnTo>
                  <a:lnTo>
                    <a:pt x="29" y="262"/>
                  </a:lnTo>
                  <a:lnTo>
                    <a:pt x="26" y="258"/>
                  </a:lnTo>
                  <a:lnTo>
                    <a:pt x="23" y="254"/>
                  </a:lnTo>
                  <a:lnTo>
                    <a:pt x="20" y="251"/>
                  </a:lnTo>
                  <a:lnTo>
                    <a:pt x="18" y="247"/>
                  </a:lnTo>
                  <a:lnTo>
                    <a:pt x="15" y="244"/>
                  </a:lnTo>
                  <a:lnTo>
                    <a:pt x="13" y="240"/>
                  </a:lnTo>
                  <a:lnTo>
                    <a:pt x="11" y="238"/>
                  </a:lnTo>
                  <a:lnTo>
                    <a:pt x="9" y="235"/>
                  </a:lnTo>
                  <a:lnTo>
                    <a:pt x="7" y="233"/>
                  </a:lnTo>
                  <a:lnTo>
                    <a:pt x="6" y="231"/>
                  </a:lnTo>
                  <a:lnTo>
                    <a:pt x="5" y="229"/>
                  </a:lnTo>
                  <a:lnTo>
                    <a:pt x="3" y="227"/>
                  </a:lnTo>
                  <a:lnTo>
                    <a:pt x="2" y="226"/>
                  </a:lnTo>
                  <a:lnTo>
                    <a:pt x="2" y="225"/>
                  </a:lnTo>
                  <a:lnTo>
                    <a:pt x="1" y="224"/>
                  </a:lnTo>
                  <a:lnTo>
                    <a:pt x="1" y="223"/>
                  </a:lnTo>
                  <a:lnTo>
                    <a:pt x="0" y="223"/>
                  </a:lnTo>
                  <a:lnTo>
                    <a:pt x="0" y="225"/>
                  </a:lnTo>
                  <a:lnTo>
                    <a:pt x="1" y="227"/>
                  </a:lnTo>
                  <a:lnTo>
                    <a:pt x="1" y="231"/>
                  </a:lnTo>
                  <a:lnTo>
                    <a:pt x="2" y="236"/>
                  </a:lnTo>
                  <a:lnTo>
                    <a:pt x="2" y="241"/>
                  </a:lnTo>
                  <a:lnTo>
                    <a:pt x="3" y="248"/>
                  </a:lnTo>
                  <a:lnTo>
                    <a:pt x="4" y="256"/>
                  </a:lnTo>
                  <a:lnTo>
                    <a:pt x="5" y="265"/>
                  </a:lnTo>
                  <a:lnTo>
                    <a:pt x="6" y="275"/>
                  </a:lnTo>
                  <a:lnTo>
                    <a:pt x="7" y="286"/>
                  </a:lnTo>
                  <a:lnTo>
                    <a:pt x="8" y="298"/>
                  </a:lnTo>
                  <a:lnTo>
                    <a:pt x="9" y="311"/>
                  </a:lnTo>
                  <a:lnTo>
                    <a:pt x="11" y="325"/>
                  </a:lnTo>
                  <a:lnTo>
                    <a:pt x="12" y="340"/>
                  </a:lnTo>
                  <a:lnTo>
                    <a:pt x="14" y="356"/>
                  </a:lnTo>
                  <a:lnTo>
                    <a:pt x="16" y="372"/>
                  </a:lnTo>
                  <a:lnTo>
                    <a:pt x="17" y="387"/>
                  </a:lnTo>
                  <a:lnTo>
                    <a:pt x="19" y="402"/>
                  </a:lnTo>
                  <a:lnTo>
                    <a:pt x="20" y="415"/>
                  </a:lnTo>
                  <a:lnTo>
                    <a:pt x="21" y="427"/>
                  </a:lnTo>
                  <a:lnTo>
                    <a:pt x="23" y="438"/>
                  </a:lnTo>
                  <a:lnTo>
                    <a:pt x="24" y="447"/>
                  </a:lnTo>
                  <a:lnTo>
                    <a:pt x="24" y="456"/>
                  </a:lnTo>
                  <a:lnTo>
                    <a:pt x="25" y="464"/>
                  </a:lnTo>
                  <a:lnTo>
                    <a:pt x="26" y="471"/>
                  </a:lnTo>
                  <a:lnTo>
                    <a:pt x="27" y="477"/>
                  </a:lnTo>
                  <a:lnTo>
                    <a:pt x="27" y="481"/>
                  </a:lnTo>
                  <a:lnTo>
                    <a:pt x="27" y="485"/>
                  </a:lnTo>
                  <a:lnTo>
                    <a:pt x="28" y="488"/>
                  </a:lnTo>
                  <a:lnTo>
                    <a:pt x="28" y="489"/>
                  </a:lnTo>
                  <a:lnTo>
                    <a:pt x="28" y="490"/>
                  </a:lnTo>
                  <a:lnTo>
                    <a:pt x="30" y="491"/>
                  </a:lnTo>
                  <a:lnTo>
                    <a:pt x="32" y="492"/>
                  </a:lnTo>
                  <a:lnTo>
                    <a:pt x="36" y="493"/>
                  </a:lnTo>
                  <a:lnTo>
                    <a:pt x="40" y="495"/>
                  </a:lnTo>
                  <a:lnTo>
                    <a:pt x="45" y="498"/>
                  </a:lnTo>
                  <a:lnTo>
                    <a:pt x="51" y="500"/>
                  </a:lnTo>
                  <a:lnTo>
                    <a:pt x="59" y="504"/>
                  </a:lnTo>
                  <a:lnTo>
                    <a:pt x="67" y="507"/>
                  </a:lnTo>
                  <a:lnTo>
                    <a:pt x="76" y="511"/>
                  </a:lnTo>
                  <a:lnTo>
                    <a:pt x="86" y="516"/>
                  </a:lnTo>
                  <a:lnTo>
                    <a:pt x="97" y="521"/>
                  </a:lnTo>
                  <a:lnTo>
                    <a:pt x="109" y="526"/>
                  </a:lnTo>
                  <a:lnTo>
                    <a:pt x="122" y="532"/>
                  </a:lnTo>
                  <a:lnTo>
                    <a:pt x="136" y="539"/>
                  </a:lnTo>
                  <a:lnTo>
                    <a:pt x="151" y="545"/>
                  </a:lnTo>
                  <a:lnTo>
                    <a:pt x="166" y="552"/>
                  </a:lnTo>
                  <a:lnTo>
                    <a:pt x="180" y="558"/>
                  </a:lnTo>
                  <a:lnTo>
                    <a:pt x="193" y="564"/>
                  </a:lnTo>
                  <a:lnTo>
                    <a:pt x="205" y="570"/>
                  </a:lnTo>
                  <a:lnTo>
                    <a:pt x="216" y="574"/>
                  </a:lnTo>
                  <a:lnTo>
                    <a:pt x="226" y="579"/>
                  </a:lnTo>
                  <a:lnTo>
                    <a:pt x="235" y="583"/>
                  </a:lnTo>
                  <a:lnTo>
                    <a:pt x="243" y="587"/>
                  </a:lnTo>
                  <a:lnTo>
                    <a:pt x="250" y="590"/>
                  </a:lnTo>
                  <a:lnTo>
                    <a:pt x="256" y="593"/>
                  </a:lnTo>
                  <a:lnTo>
                    <a:pt x="262" y="595"/>
                  </a:lnTo>
                  <a:lnTo>
                    <a:pt x="266" y="597"/>
                  </a:lnTo>
                  <a:lnTo>
                    <a:pt x="269" y="599"/>
                  </a:lnTo>
                  <a:lnTo>
                    <a:pt x="272" y="600"/>
                  </a:lnTo>
                  <a:lnTo>
                    <a:pt x="273" y="600"/>
                  </a:lnTo>
                  <a:lnTo>
                    <a:pt x="274" y="601"/>
                  </a:lnTo>
                  <a:lnTo>
                    <a:pt x="273" y="600"/>
                  </a:lnTo>
                  <a:lnTo>
                    <a:pt x="272" y="599"/>
                  </a:lnTo>
                  <a:lnTo>
                    <a:pt x="271" y="598"/>
                  </a:lnTo>
                  <a:lnTo>
                    <a:pt x="270" y="596"/>
                  </a:lnTo>
                  <a:lnTo>
                    <a:pt x="269" y="595"/>
                  </a:lnTo>
                  <a:lnTo>
                    <a:pt x="268" y="593"/>
                  </a:lnTo>
                  <a:lnTo>
                    <a:pt x="266" y="590"/>
                  </a:lnTo>
                  <a:lnTo>
                    <a:pt x="265" y="588"/>
                  </a:lnTo>
                  <a:lnTo>
                    <a:pt x="263" y="585"/>
                  </a:lnTo>
                  <a:lnTo>
                    <a:pt x="261" y="583"/>
                  </a:lnTo>
                  <a:lnTo>
                    <a:pt x="258" y="579"/>
                  </a:lnTo>
                  <a:lnTo>
                    <a:pt x="256" y="576"/>
                  </a:lnTo>
                  <a:lnTo>
                    <a:pt x="253" y="572"/>
                  </a:lnTo>
                  <a:lnTo>
                    <a:pt x="250" y="568"/>
                  </a:lnTo>
                  <a:lnTo>
                    <a:pt x="247" y="564"/>
                  </a:lnTo>
                  <a:lnTo>
                    <a:pt x="245" y="561"/>
                  </a:lnTo>
                  <a:lnTo>
                    <a:pt x="242" y="557"/>
                  </a:lnTo>
                  <a:lnTo>
                    <a:pt x="240" y="554"/>
                  </a:lnTo>
                  <a:lnTo>
                    <a:pt x="238" y="551"/>
                  </a:lnTo>
                  <a:lnTo>
                    <a:pt x="236" y="549"/>
                  </a:lnTo>
                  <a:lnTo>
                    <a:pt x="234" y="546"/>
                  </a:lnTo>
                  <a:lnTo>
                    <a:pt x="233" y="544"/>
                  </a:lnTo>
                  <a:lnTo>
                    <a:pt x="231" y="542"/>
                  </a:lnTo>
                  <a:lnTo>
                    <a:pt x="230" y="541"/>
                  </a:lnTo>
                  <a:lnTo>
                    <a:pt x="229" y="539"/>
                  </a:lnTo>
                  <a:lnTo>
                    <a:pt x="228" y="538"/>
                  </a:lnTo>
                  <a:lnTo>
                    <a:pt x="228" y="537"/>
                  </a:lnTo>
                  <a:lnTo>
                    <a:pt x="227" y="537"/>
                  </a:lnTo>
                  <a:lnTo>
                    <a:pt x="227" y="536"/>
                  </a:lnTo>
                  <a:lnTo>
                    <a:pt x="228" y="535"/>
                  </a:lnTo>
                  <a:lnTo>
                    <a:pt x="229" y="534"/>
                  </a:lnTo>
                  <a:lnTo>
                    <a:pt x="230" y="533"/>
                  </a:lnTo>
                  <a:lnTo>
                    <a:pt x="232" y="532"/>
                  </a:lnTo>
                  <a:lnTo>
                    <a:pt x="233" y="531"/>
                  </a:lnTo>
                  <a:lnTo>
                    <a:pt x="236" y="529"/>
                  </a:lnTo>
                  <a:lnTo>
                    <a:pt x="238" y="527"/>
                  </a:lnTo>
                  <a:lnTo>
                    <a:pt x="240" y="525"/>
                  </a:lnTo>
                  <a:lnTo>
                    <a:pt x="243" y="523"/>
                  </a:lnTo>
                  <a:lnTo>
                    <a:pt x="247" y="521"/>
                  </a:lnTo>
                  <a:lnTo>
                    <a:pt x="250" y="518"/>
                  </a:lnTo>
                  <a:lnTo>
                    <a:pt x="254" y="515"/>
                  </a:lnTo>
                  <a:lnTo>
                    <a:pt x="258" y="512"/>
                  </a:lnTo>
                  <a:lnTo>
                    <a:pt x="262" y="509"/>
                  </a:lnTo>
                  <a:lnTo>
                    <a:pt x="266" y="505"/>
                  </a:lnTo>
                  <a:lnTo>
                    <a:pt x="271" y="501"/>
                  </a:lnTo>
                  <a:lnTo>
                    <a:pt x="275" y="497"/>
                  </a:lnTo>
                  <a:lnTo>
                    <a:pt x="280" y="493"/>
                  </a:lnTo>
                  <a:lnTo>
                    <a:pt x="284" y="489"/>
                  </a:lnTo>
                  <a:lnTo>
                    <a:pt x="289" y="485"/>
                  </a:lnTo>
                  <a:lnTo>
                    <a:pt x="294" y="480"/>
                  </a:lnTo>
                  <a:lnTo>
                    <a:pt x="298" y="475"/>
                  </a:lnTo>
                  <a:lnTo>
                    <a:pt x="303" y="470"/>
                  </a:lnTo>
                  <a:lnTo>
                    <a:pt x="308" y="465"/>
                  </a:lnTo>
                  <a:lnTo>
                    <a:pt x="312" y="460"/>
                  </a:lnTo>
                  <a:lnTo>
                    <a:pt x="317" y="454"/>
                  </a:lnTo>
                  <a:lnTo>
                    <a:pt x="322" y="449"/>
                  </a:lnTo>
                  <a:lnTo>
                    <a:pt x="327" y="443"/>
                  </a:lnTo>
                  <a:lnTo>
                    <a:pt x="331" y="437"/>
                  </a:lnTo>
                  <a:lnTo>
                    <a:pt x="336" y="430"/>
                  </a:lnTo>
                  <a:lnTo>
                    <a:pt x="341" y="424"/>
                  </a:lnTo>
                  <a:lnTo>
                    <a:pt x="346" y="418"/>
                  </a:lnTo>
                  <a:lnTo>
                    <a:pt x="350" y="411"/>
                  </a:lnTo>
                  <a:lnTo>
                    <a:pt x="355" y="404"/>
                  </a:lnTo>
                  <a:lnTo>
                    <a:pt x="360" y="398"/>
                  </a:lnTo>
                  <a:lnTo>
                    <a:pt x="364" y="391"/>
                  </a:lnTo>
                  <a:lnTo>
                    <a:pt x="368" y="384"/>
                  </a:lnTo>
                  <a:lnTo>
                    <a:pt x="373" y="377"/>
                  </a:lnTo>
                  <a:lnTo>
                    <a:pt x="377" y="370"/>
                  </a:lnTo>
                  <a:lnTo>
                    <a:pt x="381" y="363"/>
                  </a:lnTo>
                  <a:lnTo>
                    <a:pt x="385" y="356"/>
                  </a:lnTo>
                  <a:lnTo>
                    <a:pt x="389" y="348"/>
                  </a:lnTo>
                  <a:lnTo>
                    <a:pt x="393" y="341"/>
                  </a:lnTo>
                  <a:lnTo>
                    <a:pt x="396" y="333"/>
                  </a:lnTo>
                  <a:lnTo>
                    <a:pt x="400" y="326"/>
                  </a:lnTo>
                  <a:lnTo>
                    <a:pt x="404" y="318"/>
                  </a:lnTo>
                  <a:lnTo>
                    <a:pt x="407" y="310"/>
                  </a:lnTo>
                  <a:lnTo>
                    <a:pt x="410" y="302"/>
                  </a:lnTo>
                  <a:lnTo>
                    <a:pt x="414" y="294"/>
                  </a:lnTo>
                  <a:lnTo>
                    <a:pt x="417" y="286"/>
                  </a:lnTo>
                  <a:lnTo>
                    <a:pt x="420" y="278"/>
                  </a:lnTo>
                  <a:lnTo>
                    <a:pt x="423" y="270"/>
                  </a:lnTo>
                  <a:lnTo>
                    <a:pt x="425" y="261"/>
                  </a:lnTo>
                  <a:lnTo>
                    <a:pt x="428" y="253"/>
                  </a:lnTo>
                  <a:lnTo>
                    <a:pt x="430" y="244"/>
                  </a:lnTo>
                  <a:lnTo>
                    <a:pt x="433" y="236"/>
                  </a:lnTo>
                  <a:lnTo>
                    <a:pt x="435" y="227"/>
                  </a:lnTo>
                  <a:lnTo>
                    <a:pt x="437" y="218"/>
                  </a:lnTo>
                  <a:lnTo>
                    <a:pt x="439" y="209"/>
                  </a:lnTo>
                  <a:lnTo>
                    <a:pt x="441" y="200"/>
                  </a:lnTo>
                  <a:lnTo>
                    <a:pt x="443" y="191"/>
                  </a:lnTo>
                  <a:lnTo>
                    <a:pt x="444" y="182"/>
                  </a:lnTo>
                  <a:lnTo>
                    <a:pt x="446" y="173"/>
                  </a:lnTo>
                  <a:lnTo>
                    <a:pt x="447" y="164"/>
                  </a:lnTo>
                  <a:lnTo>
                    <a:pt x="448" y="155"/>
                  </a:lnTo>
                  <a:lnTo>
                    <a:pt x="449" y="146"/>
                  </a:lnTo>
                  <a:lnTo>
                    <a:pt x="450" y="138"/>
                  </a:lnTo>
                  <a:lnTo>
                    <a:pt x="451" y="130"/>
                  </a:lnTo>
                  <a:lnTo>
                    <a:pt x="452" y="121"/>
                  </a:lnTo>
                  <a:lnTo>
                    <a:pt x="452" y="113"/>
                  </a:lnTo>
                  <a:lnTo>
                    <a:pt x="452" y="105"/>
                  </a:lnTo>
                  <a:lnTo>
                    <a:pt x="453" y="97"/>
                  </a:lnTo>
                  <a:lnTo>
                    <a:pt x="453" y="90"/>
                  </a:lnTo>
                  <a:lnTo>
                    <a:pt x="453" y="82"/>
                  </a:lnTo>
                  <a:lnTo>
                    <a:pt x="452" y="75"/>
                  </a:lnTo>
                  <a:lnTo>
                    <a:pt x="452" y="68"/>
                  </a:lnTo>
                  <a:lnTo>
                    <a:pt x="452" y="61"/>
                  </a:lnTo>
                  <a:lnTo>
                    <a:pt x="451" y="54"/>
                  </a:lnTo>
                  <a:lnTo>
                    <a:pt x="450" y="47"/>
                  </a:lnTo>
                  <a:lnTo>
                    <a:pt x="450" y="41"/>
                  </a:lnTo>
                  <a:lnTo>
                    <a:pt x="449" y="35"/>
                  </a:lnTo>
                  <a:lnTo>
                    <a:pt x="449" y="30"/>
                  </a:lnTo>
                  <a:lnTo>
                    <a:pt x="448" y="25"/>
                  </a:lnTo>
                  <a:lnTo>
                    <a:pt x="448" y="21"/>
                  </a:lnTo>
                  <a:lnTo>
                    <a:pt x="447" y="17"/>
                  </a:lnTo>
                  <a:lnTo>
                    <a:pt x="447" y="13"/>
                  </a:lnTo>
                  <a:lnTo>
                    <a:pt x="447" y="10"/>
                  </a:lnTo>
                  <a:lnTo>
                    <a:pt x="447" y="7"/>
                  </a:lnTo>
                  <a:lnTo>
                    <a:pt x="446" y="5"/>
                  </a:lnTo>
                  <a:lnTo>
                    <a:pt x="446" y="3"/>
                  </a:lnTo>
                  <a:lnTo>
                    <a:pt x="446" y="1"/>
                  </a:lnTo>
                  <a:lnTo>
                    <a:pt x="446" y="0"/>
                  </a:lnTo>
                  <a:lnTo>
                    <a:pt x="445" y="1"/>
                  </a:lnTo>
                  <a:lnTo>
                    <a:pt x="444" y="2"/>
                  </a:lnTo>
                  <a:lnTo>
                    <a:pt x="442" y="4"/>
                  </a:lnTo>
                  <a:lnTo>
                    <a:pt x="440" y="6"/>
                  </a:lnTo>
                  <a:lnTo>
                    <a:pt x="438" y="9"/>
                  </a:lnTo>
                  <a:lnTo>
                    <a:pt x="435" y="12"/>
                  </a:lnTo>
                  <a:lnTo>
                    <a:pt x="431" y="16"/>
                  </a:lnTo>
                  <a:lnTo>
                    <a:pt x="428" y="20"/>
                  </a:lnTo>
                  <a:lnTo>
                    <a:pt x="423" y="25"/>
                  </a:lnTo>
                  <a:lnTo>
                    <a:pt x="418" y="30"/>
                  </a:lnTo>
                  <a:lnTo>
                    <a:pt x="413" y="36"/>
                  </a:lnTo>
                  <a:lnTo>
                    <a:pt x="408" y="42"/>
                  </a:lnTo>
                  <a:lnTo>
                    <a:pt x="402" y="49"/>
                  </a:lnTo>
                  <a:lnTo>
                    <a:pt x="395" y="56"/>
                  </a:lnTo>
                  <a:lnTo>
                    <a:pt x="388" y="64"/>
                  </a:lnTo>
                  <a:lnTo>
                    <a:pt x="381" y="72"/>
                  </a:lnTo>
                  <a:lnTo>
                    <a:pt x="375" y="79"/>
                  </a:lnTo>
                  <a:lnTo>
                    <a:pt x="368" y="86"/>
                  </a:lnTo>
                  <a:lnTo>
                    <a:pt x="363" y="92"/>
                  </a:lnTo>
                  <a:lnTo>
                    <a:pt x="358" y="98"/>
                  </a:lnTo>
                  <a:lnTo>
                    <a:pt x="353" y="104"/>
                  </a:lnTo>
                  <a:lnTo>
                    <a:pt x="349" y="108"/>
                  </a:lnTo>
                  <a:lnTo>
                    <a:pt x="345" y="113"/>
                  </a:lnTo>
                  <a:lnTo>
                    <a:pt x="341" y="116"/>
                  </a:lnTo>
                  <a:lnTo>
                    <a:pt x="338" y="120"/>
                  </a:lnTo>
                  <a:lnTo>
                    <a:pt x="336" y="123"/>
                  </a:lnTo>
                  <a:lnTo>
                    <a:pt x="334" y="125"/>
                  </a:lnTo>
                  <a:lnTo>
                    <a:pt x="332" y="127"/>
                  </a:lnTo>
                  <a:lnTo>
                    <a:pt x="331" y="128"/>
                  </a:lnTo>
                  <a:lnTo>
                    <a:pt x="331" y="129"/>
                  </a:lnTo>
                  <a:lnTo>
                    <a:pt x="330" y="129"/>
                  </a:lnTo>
                  <a:lnTo>
                    <a:pt x="329" y="129"/>
                  </a:lnTo>
                  <a:lnTo>
                    <a:pt x="327" y="128"/>
                  </a:lnTo>
                  <a:lnTo>
                    <a:pt x="325" y="128"/>
                  </a:lnTo>
                  <a:lnTo>
                    <a:pt x="321" y="127"/>
                  </a:lnTo>
                  <a:lnTo>
                    <a:pt x="317" y="126"/>
                  </a:lnTo>
                  <a:lnTo>
                    <a:pt x="313" y="125"/>
                  </a:lnTo>
                  <a:lnTo>
                    <a:pt x="307" y="124"/>
                  </a:lnTo>
                  <a:lnTo>
                    <a:pt x="301" y="123"/>
                  </a:lnTo>
                  <a:lnTo>
                    <a:pt x="294" y="121"/>
                  </a:lnTo>
                  <a:lnTo>
                    <a:pt x="287" y="120"/>
                  </a:lnTo>
                  <a:lnTo>
                    <a:pt x="278" y="118"/>
                  </a:lnTo>
                  <a:lnTo>
                    <a:pt x="269" y="116"/>
                  </a:lnTo>
                  <a:lnTo>
                    <a:pt x="260" y="114"/>
                  </a:lnTo>
                  <a:lnTo>
                    <a:pt x="249" y="112"/>
                  </a:lnTo>
                  <a:lnTo>
                    <a:pt x="238" y="109"/>
                  </a:lnTo>
                  <a:lnTo>
                    <a:pt x="227" y="107"/>
                  </a:lnTo>
                  <a:lnTo>
                    <a:pt x="216" y="105"/>
                  </a:lnTo>
                  <a:lnTo>
                    <a:pt x="207" y="103"/>
                  </a:lnTo>
                  <a:lnTo>
                    <a:pt x="197" y="101"/>
                  </a:lnTo>
                  <a:lnTo>
                    <a:pt x="189" y="99"/>
                  </a:lnTo>
                  <a:lnTo>
                    <a:pt x="182" y="98"/>
                  </a:lnTo>
                  <a:lnTo>
                    <a:pt x="175" y="96"/>
                  </a:lnTo>
                  <a:lnTo>
                    <a:pt x="169" y="95"/>
                  </a:lnTo>
                  <a:lnTo>
                    <a:pt x="163" y="94"/>
                  </a:lnTo>
                  <a:lnTo>
                    <a:pt x="158" y="93"/>
                  </a:lnTo>
                  <a:lnTo>
                    <a:pt x="155" y="92"/>
                  </a:lnTo>
                  <a:lnTo>
                    <a:pt x="151" y="91"/>
                  </a:lnTo>
                  <a:lnTo>
                    <a:pt x="149" y="91"/>
                  </a:lnTo>
                  <a:lnTo>
                    <a:pt x="147" y="90"/>
                  </a:lnTo>
                  <a:lnTo>
                    <a:pt x="146" y="90"/>
                  </a:lnTo>
                  <a:lnTo>
                    <a:pt x="145" y="90"/>
                  </a:lnTo>
                  <a:lnTo>
                    <a:pt x="145" y="91"/>
                  </a:lnTo>
                  <a:lnTo>
                    <a:pt x="145" y="92"/>
                  </a:lnTo>
                  <a:lnTo>
                    <a:pt x="145" y="94"/>
                  </a:lnTo>
                  <a:lnTo>
                    <a:pt x="145" y="95"/>
                  </a:lnTo>
                  <a:lnTo>
                    <a:pt x="145" y="97"/>
                  </a:lnTo>
                  <a:lnTo>
                    <a:pt x="144" y="99"/>
                  </a:lnTo>
                  <a:lnTo>
                    <a:pt x="144" y="102"/>
                  </a:lnTo>
                  <a:lnTo>
                    <a:pt x="144" y="105"/>
                  </a:lnTo>
                  <a:lnTo>
                    <a:pt x="143" y="108"/>
                  </a:lnTo>
                  <a:lnTo>
                    <a:pt x="143" y="111"/>
                  </a:lnTo>
                  <a:lnTo>
                    <a:pt x="143" y="115"/>
                  </a:lnTo>
                  <a:lnTo>
                    <a:pt x="142" y="119"/>
                  </a:lnTo>
                  <a:lnTo>
                    <a:pt x="142" y="123"/>
                  </a:lnTo>
                  <a:lnTo>
                    <a:pt x="141" y="127"/>
                  </a:lnTo>
                  <a:lnTo>
                    <a:pt x="141" y="132"/>
                  </a:lnTo>
                  <a:lnTo>
                    <a:pt x="140" y="137"/>
                  </a:lnTo>
                  <a:lnTo>
                    <a:pt x="139" y="141"/>
                  </a:lnTo>
                  <a:lnTo>
                    <a:pt x="138" y="146"/>
                  </a:lnTo>
                  <a:lnTo>
                    <a:pt x="137" y="150"/>
                  </a:lnTo>
                  <a:lnTo>
                    <a:pt x="136" y="155"/>
                  </a:lnTo>
                  <a:lnTo>
                    <a:pt x="135" y="160"/>
                  </a:lnTo>
                  <a:lnTo>
                    <a:pt x="133" y="164"/>
                  </a:lnTo>
                  <a:lnTo>
                    <a:pt x="132" y="169"/>
                  </a:lnTo>
                  <a:lnTo>
                    <a:pt x="130" y="173"/>
                  </a:lnTo>
                  <a:lnTo>
                    <a:pt x="129" y="178"/>
                  </a:lnTo>
                  <a:lnTo>
                    <a:pt x="127" y="183"/>
                  </a:lnTo>
                  <a:lnTo>
                    <a:pt x="125" y="187"/>
                  </a:lnTo>
                  <a:lnTo>
                    <a:pt x="123" y="192"/>
                  </a:lnTo>
                  <a:lnTo>
                    <a:pt x="121" y="196"/>
                  </a:lnTo>
                  <a:lnTo>
                    <a:pt x="119" y="201"/>
                  </a:lnTo>
                  <a:lnTo>
                    <a:pt x="116" y="206"/>
                  </a:lnTo>
                  <a:lnTo>
                    <a:pt x="114" y="210"/>
                  </a:lnTo>
                  <a:lnTo>
                    <a:pt x="112" y="214"/>
                  </a:lnTo>
                  <a:lnTo>
                    <a:pt x="109" y="219"/>
                  </a:lnTo>
                  <a:lnTo>
                    <a:pt x="107" y="223"/>
                  </a:lnTo>
                  <a:lnTo>
                    <a:pt x="104" y="227"/>
                  </a:lnTo>
                  <a:lnTo>
                    <a:pt x="101" y="231"/>
                  </a:lnTo>
                  <a:lnTo>
                    <a:pt x="98" y="235"/>
                  </a:lnTo>
                  <a:lnTo>
                    <a:pt x="95" y="238"/>
                  </a:lnTo>
                  <a:lnTo>
                    <a:pt x="93" y="242"/>
                  </a:lnTo>
                  <a:lnTo>
                    <a:pt x="90" y="246"/>
                  </a:lnTo>
                  <a:lnTo>
                    <a:pt x="86" y="249"/>
                  </a:lnTo>
                  <a:lnTo>
                    <a:pt x="83" y="252"/>
                  </a:lnTo>
                  <a:lnTo>
                    <a:pt x="80" y="256"/>
                  </a:lnTo>
                  <a:lnTo>
                    <a:pt x="77" y="259"/>
                  </a:lnTo>
                  <a:lnTo>
                    <a:pt x="73" y="262"/>
                  </a:lnTo>
                  <a:lnTo>
                    <a:pt x="70" y="265"/>
                  </a:lnTo>
                  <a:lnTo>
                    <a:pt x="67" y="268"/>
                  </a:lnTo>
                  <a:lnTo>
                    <a:pt x="64" y="270"/>
                  </a:lnTo>
                  <a:lnTo>
                    <a:pt x="61" y="272"/>
                  </a:lnTo>
                  <a:lnTo>
                    <a:pt x="59" y="275"/>
                  </a:lnTo>
                  <a:lnTo>
                    <a:pt x="57" y="277"/>
                  </a:lnTo>
                  <a:lnTo>
                    <a:pt x="55" y="278"/>
                  </a:lnTo>
                  <a:lnTo>
                    <a:pt x="53" y="280"/>
                  </a:lnTo>
                  <a:lnTo>
                    <a:pt x="51" y="281"/>
                  </a:lnTo>
                  <a:lnTo>
                    <a:pt x="50" y="283"/>
                  </a:lnTo>
                  <a:lnTo>
                    <a:pt x="49" y="284"/>
                  </a:lnTo>
                  <a:lnTo>
                    <a:pt x="48" y="285"/>
                  </a:lnTo>
                  <a:lnTo>
                    <a:pt x="47" y="285"/>
                  </a:lnTo>
                  <a:lnTo>
                    <a:pt x="47" y="286"/>
                  </a:lnTo>
                  <a:lnTo>
                    <a:pt x="46" y="286"/>
                  </a:lnTo>
                  <a:close/>
                </a:path>
              </a:pathLst>
            </a:custGeom>
            <a:solidFill>
              <a:schemeClr val="tx2">
                <a:lumMod val="50000"/>
              </a:schemeClr>
            </a:solidFill>
            <a:ln w="12700" cap="flat" cmpd="sng">
              <a:solidFill>
                <a:srgbClr val="FFFFFF"/>
              </a:solidFill>
              <a:prstDash val="solid"/>
              <a:round/>
              <a:headEnd/>
              <a:tailEnd/>
            </a:ln>
          </p:spPr>
          <p:txBody>
            <a:bodyPr wrap="none" anchor="ctr"/>
            <a:lstStyle/>
            <a:p>
              <a:pPr defTabSz="1744676" fontAlgn="auto">
                <a:spcBef>
                  <a:spcPts val="0"/>
                </a:spcBef>
                <a:spcAft>
                  <a:spcPts val="0"/>
                </a:spcAft>
                <a:defRPr/>
              </a:pPr>
              <a:endParaRPr lang="en-US" sz="1600" kern="0" dirty="0">
                <a:solidFill>
                  <a:sysClr val="windowText" lastClr="000000"/>
                </a:solidFill>
                <a:latin typeface="Arial" charset="0"/>
                <a:ea typeface="+mn-ea"/>
                <a:cs typeface="Arial" charset="0"/>
              </a:endParaRPr>
            </a:p>
          </p:txBody>
        </p:sp>
        <p:sp>
          <p:nvSpPr>
            <p:cNvPr id="41" name="Freeform 40"/>
            <p:cNvSpPr>
              <a:spLocks noChangeAspect="1"/>
            </p:cNvSpPr>
            <p:nvPr>
              <p:custDataLst>
                <p:tags r:id="rId5"/>
              </p:custDataLst>
            </p:nvPr>
          </p:nvSpPr>
          <p:spPr bwMode="gray">
            <a:xfrm>
              <a:off x="2190877" y="4214580"/>
              <a:ext cx="1819275" cy="1138238"/>
            </a:xfrm>
            <a:custGeom>
              <a:avLst/>
              <a:gdLst>
                <a:gd name="T0" fmla="*/ 2147483647 w 618"/>
                <a:gd name="T1" fmla="*/ 2147483647 h 420"/>
                <a:gd name="T2" fmla="*/ 2147483647 w 618"/>
                <a:gd name="T3" fmla="*/ 2147483647 h 420"/>
                <a:gd name="T4" fmla="*/ 2147483647 w 618"/>
                <a:gd name="T5" fmla="*/ 2147483647 h 420"/>
                <a:gd name="T6" fmla="*/ 2147483647 w 618"/>
                <a:gd name="T7" fmla="*/ 2147483647 h 420"/>
                <a:gd name="T8" fmla="*/ 2147483647 w 618"/>
                <a:gd name="T9" fmla="*/ 2147483647 h 420"/>
                <a:gd name="T10" fmla="*/ 2147483647 w 618"/>
                <a:gd name="T11" fmla="*/ 2147483647 h 420"/>
                <a:gd name="T12" fmla="*/ 2147483647 w 618"/>
                <a:gd name="T13" fmla="*/ 2147483647 h 420"/>
                <a:gd name="T14" fmla="*/ 2147483647 w 618"/>
                <a:gd name="T15" fmla="*/ 2147483647 h 420"/>
                <a:gd name="T16" fmla="*/ 2147483647 w 618"/>
                <a:gd name="T17" fmla="*/ 2147483647 h 420"/>
                <a:gd name="T18" fmla="*/ 2147483647 w 618"/>
                <a:gd name="T19" fmla="*/ 2147483647 h 420"/>
                <a:gd name="T20" fmla="*/ 2147483647 w 618"/>
                <a:gd name="T21" fmla="*/ 2147483647 h 420"/>
                <a:gd name="T22" fmla="*/ 2147483647 w 618"/>
                <a:gd name="T23" fmla="*/ 2147483647 h 420"/>
                <a:gd name="T24" fmla="*/ 2147483647 w 618"/>
                <a:gd name="T25" fmla="*/ 2147483647 h 420"/>
                <a:gd name="T26" fmla="*/ 2147483647 w 618"/>
                <a:gd name="T27" fmla="*/ 2147483647 h 420"/>
                <a:gd name="T28" fmla="*/ 2147483647 w 618"/>
                <a:gd name="T29" fmla="*/ 2147483647 h 420"/>
                <a:gd name="T30" fmla="*/ 0 w 618"/>
                <a:gd name="T31" fmla="*/ 2147483647 h 420"/>
                <a:gd name="T32" fmla="*/ 2147483647 w 618"/>
                <a:gd name="T33" fmla="*/ 2147483647 h 420"/>
                <a:gd name="T34" fmla="*/ 2147483647 w 618"/>
                <a:gd name="T35" fmla="*/ 2147483647 h 420"/>
                <a:gd name="T36" fmla="*/ 2147483647 w 618"/>
                <a:gd name="T37" fmla="*/ 2147483647 h 420"/>
                <a:gd name="T38" fmla="*/ 2147483647 w 618"/>
                <a:gd name="T39" fmla="*/ 2147483647 h 420"/>
                <a:gd name="T40" fmla="*/ 2147483647 w 618"/>
                <a:gd name="T41" fmla="*/ 2147483647 h 420"/>
                <a:gd name="T42" fmla="*/ 2147483647 w 618"/>
                <a:gd name="T43" fmla="*/ 2147483647 h 420"/>
                <a:gd name="T44" fmla="*/ 2147483647 w 618"/>
                <a:gd name="T45" fmla="*/ 2147483647 h 420"/>
                <a:gd name="T46" fmla="*/ 2147483647 w 618"/>
                <a:gd name="T47" fmla="*/ 2147483647 h 420"/>
                <a:gd name="T48" fmla="*/ 2147483647 w 618"/>
                <a:gd name="T49" fmla="*/ 2147483647 h 420"/>
                <a:gd name="T50" fmla="*/ 2147483647 w 618"/>
                <a:gd name="T51" fmla="*/ 2147483647 h 420"/>
                <a:gd name="T52" fmla="*/ 2147483647 w 618"/>
                <a:gd name="T53" fmla="*/ 2147483647 h 420"/>
                <a:gd name="T54" fmla="*/ 2147483647 w 618"/>
                <a:gd name="T55" fmla="*/ 2147483647 h 420"/>
                <a:gd name="T56" fmla="*/ 2147483647 w 618"/>
                <a:gd name="T57" fmla="*/ 2147483647 h 420"/>
                <a:gd name="T58" fmla="*/ 2147483647 w 618"/>
                <a:gd name="T59" fmla="*/ 2147483647 h 420"/>
                <a:gd name="T60" fmla="*/ 2147483647 w 618"/>
                <a:gd name="T61" fmla="*/ 2147483647 h 420"/>
                <a:gd name="T62" fmla="*/ 2147483647 w 618"/>
                <a:gd name="T63" fmla="*/ 2147483647 h 420"/>
                <a:gd name="T64" fmla="*/ 2147483647 w 618"/>
                <a:gd name="T65" fmla="*/ 2147483647 h 420"/>
                <a:gd name="T66" fmla="*/ 2147483647 w 618"/>
                <a:gd name="T67" fmla="*/ 2147483647 h 420"/>
                <a:gd name="T68" fmla="*/ 2147483647 w 618"/>
                <a:gd name="T69" fmla="*/ 2147483647 h 420"/>
                <a:gd name="T70" fmla="*/ 2147483647 w 618"/>
                <a:gd name="T71" fmla="*/ 2147483647 h 420"/>
                <a:gd name="T72" fmla="*/ 2147483647 w 618"/>
                <a:gd name="T73" fmla="*/ 2147483647 h 420"/>
                <a:gd name="T74" fmla="*/ 2147483647 w 618"/>
                <a:gd name="T75" fmla="*/ 2147483647 h 420"/>
                <a:gd name="T76" fmla="*/ 2147483647 w 618"/>
                <a:gd name="T77" fmla="*/ 2147483647 h 420"/>
                <a:gd name="T78" fmla="*/ 2147483647 w 618"/>
                <a:gd name="T79" fmla="*/ 2147483647 h 420"/>
                <a:gd name="T80" fmla="*/ 2147483647 w 618"/>
                <a:gd name="T81" fmla="*/ 2147483647 h 420"/>
                <a:gd name="T82" fmla="*/ 2147483647 w 618"/>
                <a:gd name="T83" fmla="*/ 2147483647 h 420"/>
                <a:gd name="T84" fmla="*/ 2147483647 w 618"/>
                <a:gd name="T85" fmla="*/ 2147483647 h 420"/>
                <a:gd name="T86" fmla="*/ 2147483647 w 618"/>
                <a:gd name="T87" fmla="*/ 2147483647 h 420"/>
                <a:gd name="T88" fmla="*/ 2147483647 w 618"/>
                <a:gd name="T89" fmla="*/ 2147483647 h 420"/>
                <a:gd name="T90" fmla="*/ 2147483647 w 618"/>
                <a:gd name="T91" fmla="*/ 2147483647 h 420"/>
                <a:gd name="T92" fmla="*/ 2147483647 w 618"/>
                <a:gd name="T93" fmla="*/ 2147483647 h 420"/>
                <a:gd name="T94" fmla="*/ 2147483647 w 618"/>
                <a:gd name="T95" fmla="*/ 2147483647 h 420"/>
                <a:gd name="T96" fmla="*/ 2147483647 w 618"/>
                <a:gd name="T97" fmla="*/ 2147483647 h 420"/>
                <a:gd name="T98" fmla="*/ 2147483647 w 618"/>
                <a:gd name="T99" fmla="*/ 2147483647 h 420"/>
                <a:gd name="T100" fmla="*/ 2147483647 w 618"/>
                <a:gd name="T101" fmla="*/ 2147483647 h 420"/>
                <a:gd name="T102" fmla="*/ 2147483647 w 618"/>
                <a:gd name="T103" fmla="*/ 2147483647 h 420"/>
                <a:gd name="T104" fmla="*/ 2147483647 w 618"/>
                <a:gd name="T105" fmla="*/ 2147483647 h 420"/>
                <a:gd name="T106" fmla="*/ 2147483647 w 618"/>
                <a:gd name="T107" fmla="*/ 2147483647 h 420"/>
                <a:gd name="T108" fmla="*/ 2147483647 w 618"/>
                <a:gd name="T109" fmla="*/ 2147483647 h 420"/>
                <a:gd name="T110" fmla="*/ 2147483647 w 618"/>
                <a:gd name="T111" fmla="*/ 2147483647 h 420"/>
                <a:gd name="T112" fmla="*/ 2147483647 w 618"/>
                <a:gd name="T113" fmla="*/ 2147483647 h 420"/>
                <a:gd name="T114" fmla="*/ 2147483647 w 618"/>
                <a:gd name="T115" fmla="*/ 2147483647 h 420"/>
                <a:gd name="T116" fmla="*/ 2147483647 w 618"/>
                <a:gd name="T117" fmla="*/ 2147483647 h 4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420"/>
                <a:gd name="T179" fmla="*/ 618 w 618"/>
                <a:gd name="T180" fmla="*/ 420 h 4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420">
                  <a:moveTo>
                    <a:pt x="225" y="62"/>
                  </a:moveTo>
                  <a:lnTo>
                    <a:pt x="225" y="62"/>
                  </a:lnTo>
                  <a:lnTo>
                    <a:pt x="226" y="61"/>
                  </a:lnTo>
                  <a:lnTo>
                    <a:pt x="226" y="60"/>
                  </a:lnTo>
                  <a:lnTo>
                    <a:pt x="227" y="59"/>
                  </a:lnTo>
                  <a:lnTo>
                    <a:pt x="228" y="58"/>
                  </a:lnTo>
                  <a:lnTo>
                    <a:pt x="229" y="56"/>
                  </a:lnTo>
                  <a:lnTo>
                    <a:pt x="231" y="54"/>
                  </a:lnTo>
                  <a:lnTo>
                    <a:pt x="232" y="52"/>
                  </a:lnTo>
                  <a:lnTo>
                    <a:pt x="234" y="50"/>
                  </a:lnTo>
                  <a:lnTo>
                    <a:pt x="236" y="47"/>
                  </a:lnTo>
                  <a:lnTo>
                    <a:pt x="238" y="45"/>
                  </a:lnTo>
                  <a:lnTo>
                    <a:pt x="240" y="42"/>
                  </a:lnTo>
                  <a:lnTo>
                    <a:pt x="243" y="38"/>
                  </a:lnTo>
                  <a:lnTo>
                    <a:pt x="245" y="35"/>
                  </a:lnTo>
                  <a:lnTo>
                    <a:pt x="248" y="31"/>
                  </a:lnTo>
                  <a:lnTo>
                    <a:pt x="251" y="27"/>
                  </a:lnTo>
                  <a:lnTo>
                    <a:pt x="253" y="24"/>
                  </a:lnTo>
                  <a:lnTo>
                    <a:pt x="256" y="20"/>
                  </a:lnTo>
                  <a:lnTo>
                    <a:pt x="258" y="17"/>
                  </a:lnTo>
                  <a:lnTo>
                    <a:pt x="260" y="14"/>
                  </a:lnTo>
                  <a:lnTo>
                    <a:pt x="262" y="12"/>
                  </a:lnTo>
                  <a:lnTo>
                    <a:pt x="264" y="10"/>
                  </a:lnTo>
                  <a:lnTo>
                    <a:pt x="265" y="7"/>
                  </a:lnTo>
                  <a:lnTo>
                    <a:pt x="267" y="6"/>
                  </a:lnTo>
                  <a:lnTo>
                    <a:pt x="268" y="4"/>
                  </a:lnTo>
                  <a:lnTo>
                    <a:pt x="269" y="3"/>
                  </a:lnTo>
                  <a:lnTo>
                    <a:pt x="270" y="2"/>
                  </a:lnTo>
                  <a:lnTo>
                    <a:pt x="270" y="1"/>
                  </a:lnTo>
                  <a:lnTo>
                    <a:pt x="271" y="0"/>
                  </a:lnTo>
                  <a:lnTo>
                    <a:pt x="270" y="0"/>
                  </a:lnTo>
                  <a:lnTo>
                    <a:pt x="269" y="0"/>
                  </a:lnTo>
                  <a:lnTo>
                    <a:pt x="267" y="2"/>
                  </a:lnTo>
                  <a:lnTo>
                    <a:pt x="263" y="3"/>
                  </a:lnTo>
                  <a:lnTo>
                    <a:pt x="259" y="5"/>
                  </a:lnTo>
                  <a:lnTo>
                    <a:pt x="254" y="7"/>
                  </a:lnTo>
                  <a:lnTo>
                    <a:pt x="248" y="10"/>
                  </a:lnTo>
                  <a:lnTo>
                    <a:pt x="240" y="13"/>
                  </a:lnTo>
                  <a:lnTo>
                    <a:pt x="232" y="17"/>
                  </a:lnTo>
                  <a:lnTo>
                    <a:pt x="223" y="21"/>
                  </a:lnTo>
                  <a:lnTo>
                    <a:pt x="213" y="25"/>
                  </a:lnTo>
                  <a:lnTo>
                    <a:pt x="202" y="30"/>
                  </a:lnTo>
                  <a:lnTo>
                    <a:pt x="191" y="36"/>
                  </a:lnTo>
                  <a:lnTo>
                    <a:pt x="178" y="41"/>
                  </a:lnTo>
                  <a:lnTo>
                    <a:pt x="164" y="47"/>
                  </a:lnTo>
                  <a:lnTo>
                    <a:pt x="149" y="54"/>
                  </a:lnTo>
                  <a:lnTo>
                    <a:pt x="134" y="61"/>
                  </a:lnTo>
                  <a:lnTo>
                    <a:pt x="121" y="67"/>
                  </a:lnTo>
                  <a:lnTo>
                    <a:pt x="108" y="73"/>
                  </a:lnTo>
                  <a:lnTo>
                    <a:pt x="96" y="78"/>
                  </a:lnTo>
                  <a:lnTo>
                    <a:pt x="85" y="83"/>
                  </a:lnTo>
                  <a:lnTo>
                    <a:pt x="75" y="87"/>
                  </a:lnTo>
                  <a:lnTo>
                    <a:pt x="66" y="91"/>
                  </a:lnTo>
                  <a:lnTo>
                    <a:pt x="58" y="95"/>
                  </a:lnTo>
                  <a:lnTo>
                    <a:pt x="51" y="98"/>
                  </a:lnTo>
                  <a:lnTo>
                    <a:pt x="44" y="101"/>
                  </a:lnTo>
                  <a:lnTo>
                    <a:pt x="39" y="103"/>
                  </a:lnTo>
                  <a:lnTo>
                    <a:pt x="35" y="105"/>
                  </a:lnTo>
                  <a:lnTo>
                    <a:pt x="32" y="107"/>
                  </a:lnTo>
                  <a:lnTo>
                    <a:pt x="29" y="108"/>
                  </a:lnTo>
                  <a:lnTo>
                    <a:pt x="28" y="108"/>
                  </a:lnTo>
                  <a:lnTo>
                    <a:pt x="27" y="108"/>
                  </a:lnTo>
                  <a:lnTo>
                    <a:pt x="27" y="109"/>
                  </a:lnTo>
                  <a:lnTo>
                    <a:pt x="27" y="111"/>
                  </a:lnTo>
                  <a:lnTo>
                    <a:pt x="27" y="113"/>
                  </a:lnTo>
                  <a:lnTo>
                    <a:pt x="26" y="117"/>
                  </a:lnTo>
                  <a:lnTo>
                    <a:pt x="26" y="122"/>
                  </a:lnTo>
                  <a:lnTo>
                    <a:pt x="25" y="127"/>
                  </a:lnTo>
                  <a:lnTo>
                    <a:pt x="25" y="134"/>
                  </a:lnTo>
                  <a:lnTo>
                    <a:pt x="24" y="142"/>
                  </a:lnTo>
                  <a:lnTo>
                    <a:pt x="23" y="151"/>
                  </a:lnTo>
                  <a:lnTo>
                    <a:pt x="22" y="161"/>
                  </a:lnTo>
                  <a:lnTo>
                    <a:pt x="21" y="172"/>
                  </a:lnTo>
                  <a:lnTo>
                    <a:pt x="20" y="184"/>
                  </a:lnTo>
                  <a:lnTo>
                    <a:pt x="18" y="197"/>
                  </a:lnTo>
                  <a:lnTo>
                    <a:pt x="17" y="211"/>
                  </a:lnTo>
                  <a:lnTo>
                    <a:pt x="15" y="226"/>
                  </a:lnTo>
                  <a:lnTo>
                    <a:pt x="13" y="242"/>
                  </a:lnTo>
                  <a:lnTo>
                    <a:pt x="12" y="258"/>
                  </a:lnTo>
                  <a:lnTo>
                    <a:pt x="10" y="273"/>
                  </a:lnTo>
                  <a:lnTo>
                    <a:pt x="9" y="287"/>
                  </a:lnTo>
                  <a:lnTo>
                    <a:pt x="7" y="300"/>
                  </a:lnTo>
                  <a:lnTo>
                    <a:pt x="6" y="312"/>
                  </a:lnTo>
                  <a:lnTo>
                    <a:pt x="5" y="323"/>
                  </a:lnTo>
                  <a:lnTo>
                    <a:pt x="4" y="333"/>
                  </a:lnTo>
                  <a:lnTo>
                    <a:pt x="3" y="342"/>
                  </a:lnTo>
                  <a:lnTo>
                    <a:pt x="2" y="350"/>
                  </a:lnTo>
                  <a:lnTo>
                    <a:pt x="1" y="357"/>
                  </a:lnTo>
                  <a:lnTo>
                    <a:pt x="1" y="363"/>
                  </a:lnTo>
                  <a:lnTo>
                    <a:pt x="0" y="367"/>
                  </a:lnTo>
                  <a:lnTo>
                    <a:pt x="0" y="371"/>
                  </a:lnTo>
                  <a:lnTo>
                    <a:pt x="0" y="374"/>
                  </a:lnTo>
                  <a:lnTo>
                    <a:pt x="0" y="375"/>
                  </a:lnTo>
                  <a:lnTo>
                    <a:pt x="0" y="376"/>
                  </a:lnTo>
                  <a:lnTo>
                    <a:pt x="0" y="375"/>
                  </a:lnTo>
                  <a:lnTo>
                    <a:pt x="1" y="374"/>
                  </a:lnTo>
                  <a:lnTo>
                    <a:pt x="2" y="373"/>
                  </a:lnTo>
                  <a:lnTo>
                    <a:pt x="3" y="371"/>
                  </a:lnTo>
                  <a:lnTo>
                    <a:pt x="4" y="370"/>
                  </a:lnTo>
                  <a:lnTo>
                    <a:pt x="5" y="368"/>
                  </a:lnTo>
                  <a:lnTo>
                    <a:pt x="7" y="366"/>
                  </a:lnTo>
                  <a:lnTo>
                    <a:pt x="8" y="363"/>
                  </a:lnTo>
                  <a:lnTo>
                    <a:pt x="10" y="361"/>
                  </a:lnTo>
                  <a:lnTo>
                    <a:pt x="12" y="358"/>
                  </a:lnTo>
                  <a:lnTo>
                    <a:pt x="14" y="355"/>
                  </a:lnTo>
                  <a:lnTo>
                    <a:pt x="17" y="352"/>
                  </a:lnTo>
                  <a:lnTo>
                    <a:pt x="19" y="348"/>
                  </a:lnTo>
                  <a:lnTo>
                    <a:pt x="22" y="344"/>
                  </a:lnTo>
                  <a:lnTo>
                    <a:pt x="25" y="341"/>
                  </a:lnTo>
                  <a:lnTo>
                    <a:pt x="27" y="337"/>
                  </a:lnTo>
                  <a:lnTo>
                    <a:pt x="30" y="334"/>
                  </a:lnTo>
                  <a:lnTo>
                    <a:pt x="32" y="331"/>
                  </a:lnTo>
                  <a:lnTo>
                    <a:pt x="34" y="328"/>
                  </a:lnTo>
                  <a:lnTo>
                    <a:pt x="36" y="325"/>
                  </a:lnTo>
                  <a:lnTo>
                    <a:pt x="37" y="323"/>
                  </a:lnTo>
                  <a:lnTo>
                    <a:pt x="39" y="321"/>
                  </a:lnTo>
                  <a:lnTo>
                    <a:pt x="40" y="319"/>
                  </a:lnTo>
                  <a:lnTo>
                    <a:pt x="41" y="318"/>
                  </a:lnTo>
                  <a:lnTo>
                    <a:pt x="42" y="316"/>
                  </a:lnTo>
                  <a:lnTo>
                    <a:pt x="43" y="315"/>
                  </a:lnTo>
                  <a:lnTo>
                    <a:pt x="44" y="314"/>
                  </a:lnTo>
                  <a:lnTo>
                    <a:pt x="44" y="313"/>
                  </a:lnTo>
                  <a:lnTo>
                    <a:pt x="45" y="313"/>
                  </a:lnTo>
                  <a:lnTo>
                    <a:pt x="45" y="314"/>
                  </a:lnTo>
                  <a:lnTo>
                    <a:pt x="46" y="314"/>
                  </a:lnTo>
                  <a:lnTo>
                    <a:pt x="47" y="315"/>
                  </a:lnTo>
                  <a:lnTo>
                    <a:pt x="48" y="316"/>
                  </a:lnTo>
                  <a:lnTo>
                    <a:pt x="50" y="317"/>
                  </a:lnTo>
                  <a:lnTo>
                    <a:pt x="51" y="318"/>
                  </a:lnTo>
                  <a:lnTo>
                    <a:pt x="53" y="319"/>
                  </a:lnTo>
                  <a:lnTo>
                    <a:pt x="55" y="320"/>
                  </a:lnTo>
                  <a:lnTo>
                    <a:pt x="57" y="322"/>
                  </a:lnTo>
                  <a:lnTo>
                    <a:pt x="59" y="323"/>
                  </a:lnTo>
                  <a:lnTo>
                    <a:pt x="62" y="325"/>
                  </a:lnTo>
                  <a:lnTo>
                    <a:pt x="65" y="327"/>
                  </a:lnTo>
                  <a:lnTo>
                    <a:pt x="68" y="329"/>
                  </a:lnTo>
                  <a:lnTo>
                    <a:pt x="71" y="331"/>
                  </a:lnTo>
                  <a:lnTo>
                    <a:pt x="75" y="334"/>
                  </a:lnTo>
                  <a:lnTo>
                    <a:pt x="78" y="336"/>
                  </a:lnTo>
                  <a:lnTo>
                    <a:pt x="82" y="339"/>
                  </a:lnTo>
                  <a:lnTo>
                    <a:pt x="86" y="341"/>
                  </a:lnTo>
                  <a:lnTo>
                    <a:pt x="91" y="344"/>
                  </a:lnTo>
                  <a:lnTo>
                    <a:pt x="96" y="346"/>
                  </a:lnTo>
                  <a:lnTo>
                    <a:pt x="101" y="349"/>
                  </a:lnTo>
                  <a:lnTo>
                    <a:pt x="106" y="352"/>
                  </a:lnTo>
                  <a:lnTo>
                    <a:pt x="111" y="355"/>
                  </a:lnTo>
                  <a:lnTo>
                    <a:pt x="117" y="358"/>
                  </a:lnTo>
                  <a:lnTo>
                    <a:pt x="123" y="360"/>
                  </a:lnTo>
                  <a:lnTo>
                    <a:pt x="129" y="363"/>
                  </a:lnTo>
                  <a:lnTo>
                    <a:pt x="136" y="367"/>
                  </a:lnTo>
                  <a:lnTo>
                    <a:pt x="142" y="370"/>
                  </a:lnTo>
                  <a:lnTo>
                    <a:pt x="149" y="373"/>
                  </a:lnTo>
                  <a:lnTo>
                    <a:pt x="157" y="376"/>
                  </a:lnTo>
                  <a:lnTo>
                    <a:pt x="164" y="379"/>
                  </a:lnTo>
                  <a:lnTo>
                    <a:pt x="172" y="383"/>
                  </a:lnTo>
                  <a:lnTo>
                    <a:pt x="179" y="386"/>
                  </a:lnTo>
                  <a:lnTo>
                    <a:pt x="187" y="388"/>
                  </a:lnTo>
                  <a:lnTo>
                    <a:pt x="195" y="391"/>
                  </a:lnTo>
                  <a:lnTo>
                    <a:pt x="204" y="394"/>
                  </a:lnTo>
                  <a:lnTo>
                    <a:pt x="212" y="396"/>
                  </a:lnTo>
                  <a:lnTo>
                    <a:pt x="221" y="399"/>
                  </a:lnTo>
                  <a:lnTo>
                    <a:pt x="230" y="401"/>
                  </a:lnTo>
                  <a:lnTo>
                    <a:pt x="239" y="403"/>
                  </a:lnTo>
                  <a:lnTo>
                    <a:pt x="248" y="405"/>
                  </a:lnTo>
                  <a:lnTo>
                    <a:pt x="257" y="407"/>
                  </a:lnTo>
                  <a:lnTo>
                    <a:pt x="267" y="409"/>
                  </a:lnTo>
                  <a:lnTo>
                    <a:pt x="276" y="411"/>
                  </a:lnTo>
                  <a:lnTo>
                    <a:pt x="286" y="412"/>
                  </a:lnTo>
                  <a:lnTo>
                    <a:pt x="296" y="414"/>
                  </a:lnTo>
                  <a:lnTo>
                    <a:pt x="306" y="415"/>
                  </a:lnTo>
                  <a:lnTo>
                    <a:pt x="316" y="416"/>
                  </a:lnTo>
                  <a:lnTo>
                    <a:pt x="326" y="417"/>
                  </a:lnTo>
                  <a:lnTo>
                    <a:pt x="336" y="418"/>
                  </a:lnTo>
                  <a:lnTo>
                    <a:pt x="346" y="418"/>
                  </a:lnTo>
                  <a:lnTo>
                    <a:pt x="356" y="419"/>
                  </a:lnTo>
                  <a:lnTo>
                    <a:pt x="366" y="419"/>
                  </a:lnTo>
                  <a:lnTo>
                    <a:pt x="376" y="419"/>
                  </a:lnTo>
                  <a:lnTo>
                    <a:pt x="386" y="419"/>
                  </a:lnTo>
                  <a:lnTo>
                    <a:pt x="396" y="418"/>
                  </a:lnTo>
                  <a:lnTo>
                    <a:pt x="406" y="417"/>
                  </a:lnTo>
                  <a:lnTo>
                    <a:pt x="416" y="417"/>
                  </a:lnTo>
                  <a:lnTo>
                    <a:pt x="425" y="416"/>
                  </a:lnTo>
                  <a:lnTo>
                    <a:pt x="435" y="414"/>
                  </a:lnTo>
                  <a:lnTo>
                    <a:pt x="445" y="413"/>
                  </a:lnTo>
                  <a:lnTo>
                    <a:pt x="455" y="411"/>
                  </a:lnTo>
                  <a:lnTo>
                    <a:pt x="464" y="409"/>
                  </a:lnTo>
                  <a:lnTo>
                    <a:pt x="474" y="408"/>
                  </a:lnTo>
                  <a:lnTo>
                    <a:pt x="483" y="406"/>
                  </a:lnTo>
                  <a:lnTo>
                    <a:pt x="492" y="404"/>
                  </a:lnTo>
                  <a:lnTo>
                    <a:pt x="500" y="402"/>
                  </a:lnTo>
                  <a:lnTo>
                    <a:pt x="508" y="400"/>
                  </a:lnTo>
                  <a:lnTo>
                    <a:pt x="516" y="398"/>
                  </a:lnTo>
                  <a:lnTo>
                    <a:pt x="524" y="396"/>
                  </a:lnTo>
                  <a:lnTo>
                    <a:pt x="531" y="393"/>
                  </a:lnTo>
                  <a:lnTo>
                    <a:pt x="538" y="391"/>
                  </a:lnTo>
                  <a:lnTo>
                    <a:pt x="545" y="389"/>
                  </a:lnTo>
                  <a:lnTo>
                    <a:pt x="552" y="387"/>
                  </a:lnTo>
                  <a:lnTo>
                    <a:pt x="558" y="384"/>
                  </a:lnTo>
                  <a:lnTo>
                    <a:pt x="564" y="382"/>
                  </a:lnTo>
                  <a:lnTo>
                    <a:pt x="570" y="379"/>
                  </a:lnTo>
                  <a:lnTo>
                    <a:pt x="575" y="377"/>
                  </a:lnTo>
                  <a:lnTo>
                    <a:pt x="580" y="374"/>
                  </a:lnTo>
                  <a:lnTo>
                    <a:pt x="585" y="372"/>
                  </a:lnTo>
                  <a:lnTo>
                    <a:pt x="589" y="370"/>
                  </a:lnTo>
                  <a:lnTo>
                    <a:pt x="593" y="368"/>
                  </a:lnTo>
                  <a:lnTo>
                    <a:pt x="597" y="366"/>
                  </a:lnTo>
                  <a:lnTo>
                    <a:pt x="601" y="364"/>
                  </a:lnTo>
                  <a:lnTo>
                    <a:pt x="604" y="363"/>
                  </a:lnTo>
                  <a:lnTo>
                    <a:pt x="607" y="361"/>
                  </a:lnTo>
                  <a:lnTo>
                    <a:pt x="609" y="360"/>
                  </a:lnTo>
                  <a:lnTo>
                    <a:pt x="611" y="359"/>
                  </a:lnTo>
                  <a:lnTo>
                    <a:pt x="613" y="358"/>
                  </a:lnTo>
                  <a:lnTo>
                    <a:pt x="615" y="358"/>
                  </a:lnTo>
                  <a:lnTo>
                    <a:pt x="616" y="357"/>
                  </a:lnTo>
                  <a:lnTo>
                    <a:pt x="617" y="357"/>
                  </a:lnTo>
                  <a:lnTo>
                    <a:pt x="617" y="356"/>
                  </a:lnTo>
                  <a:lnTo>
                    <a:pt x="616" y="356"/>
                  </a:lnTo>
                  <a:lnTo>
                    <a:pt x="614" y="355"/>
                  </a:lnTo>
                  <a:lnTo>
                    <a:pt x="612" y="354"/>
                  </a:lnTo>
                  <a:lnTo>
                    <a:pt x="610" y="353"/>
                  </a:lnTo>
                  <a:lnTo>
                    <a:pt x="606" y="351"/>
                  </a:lnTo>
                  <a:lnTo>
                    <a:pt x="602" y="350"/>
                  </a:lnTo>
                  <a:lnTo>
                    <a:pt x="598" y="347"/>
                  </a:lnTo>
                  <a:lnTo>
                    <a:pt x="592" y="345"/>
                  </a:lnTo>
                  <a:lnTo>
                    <a:pt x="587" y="343"/>
                  </a:lnTo>
                  <a:lnTo>
                    <a:pt x="580" y="340"/>
                  </a:lnTo>
                  <a:lnTo>
                    <a:pt x="573" y="337"/>
                  </a:lnTo>
                  <a:lnTo>
                    <a:pt x="566" y="333"/>
                  </a:lnTo>
                  <a:lnTo>
                    <a:pt x="557" y="329"/>
                  </a:lnTo>
                  <a:lnTo>
                    <a:pt x="549" y="325"/>
                  </a:lnTo>
                  <a:lnTo>
                    <a:pt x="539" y="321"/>
                  </a:lnTo>
                  <a:lnTo>
                    <a:pt x="530" y="317"/>
                  </a:lnTo>
                  <a:lnTo>
                    <a:pt x="521" y="313"/>
                  </a:lnTo>
                  <a:lnTo>
                    <a:pt x="513" y="309"/>
                  </a:lnTo>
                  <a:lnTo>
                    <a:pt x="505" y="306"/>
                  </a:lnTo>
                  <a:lnTo>
                    <a:pt x="498" y="303"/>
                  </a:lnTo>
                  <a:lnTo>
                    <a:pt x="492" y="300"/>
                  </a:lnTo>
                  <a:lnTo>
                    <a:pt x="486" y="297"/>
                  </a:lnTo>
                  <a:lnTo>
                    <a:pt x="481" y="295"/>
                  </a:lnTo>
                  <a:lnTo>
                    <a:pt x="476" y="293"/>
                  </a:lnTo>
                  <a:lnTo>
                    <a:pt x="472" y="291"/>
                  </a:lnTo>
                  <a:lnTo>
                    <a:pt x="469" y="290"/>
                  </a:lnTo>
                  <a:lnTo>
                    <a:pt x="466" y="288"/>
                  </a:lnTo>
                  <a:lnTo>
                    <a:pt x="464" y="287"/>
                  </a:lnTo>
                  <a:lnTo>
                    <a:pt x="462" y="287"/>
                  </a:lnTo>
                  <a:lnTo>
                    <a:pt x="461" y="286"/>
                  </a:lnTo>
                  <a:lnTo>
                    <a:pt x="461" y="285"/>
                  </a:lnTo>
                  <a:lnTo>
                    <a:pt x="461" y="283"/>
                  </a:lnTo>
                  <a:lnTo>
                    <a:pt x="461" y="280"/>
                  </a:lnTo>
                  <a:lnTo>
                    <a:pt x="460" y="277"/>
                  </a:lnTo>
                  <a:lnTo>
                    <a:pt x="460" y="273"/>
                  </a:lnTo>
                  <a:lnTo>
                    <a:pt x="459" y="268"/>
                  </a:lnTo>
                  <a:lnTo>
                    <a:pt x="459" y="263"/>
                  </a:lnTo>
                  <a:lnTo>
                    <a:pt x="458" y="256"/>
                  </a:lnTo>
                  <a:lnTo>
                    <a:pt x="457" y="249"/>
                  </a:lnTo>
                  <a:lnTo>
                    <a:pt x="456" y="241"/>
                  </a:lnTo>
                  <a:lnTo>
                    <a:pt x="455" y="233"/>
                  </a:lnTo>
                  <a:lnTo>
                    <a:pt x="454" y="224"/>
                  </a:lnTo>
                  <a:lnTo>
                    <a:pt x="453" y="214"/>
                  </a:lnTo>
                  <a:lnTo>
                    <a:pt x="452" y="203"/>
                  </a:lnTo>
                  <a:lnTo>
                    <a:pt x="451" y="191"/>
                  </a:lnTo>
                  <a:lnTo>
                    <a:pt x="450" y="180"/>
                  </a:lnTo>
                  <a:lnTo>
                    <a:pt x="449" y="169"/>
                  </a:lnTo>
                  <a:lnTo>
                    <a:pt x="448" y="159"/>
                  </a:lnTo>
                  <a:lnTo>
                    <a:pt x="447" y="150"/>
                  </a:lnTo>
                  <a:lnTo>
                    <a:pt x="446" y="141"/>
                  </a:lnTo>
                  <a:lnTo>
                    <a:pt x="445" y="134"/>
                  </a:lnTo>
                  <a:lnTo>
                    <a:pt x="444" y="127"/>
                  </a:lnTo>
                  <a:lnTo>
                    <a:pt x="443" y="120"/>
                  </a:lnTo>
                  <a:lnTo>
                    <a:pt x="443" y="115"/>
                  </a:lnTo>
                  <a:lnTo>
                    <a:pt x="442" y="110"/>
                  </a:lnTo>
                  <a:lnTo>
                    <a:pt x="442" y="106"/>
                  </a:lnTo>
                  <a:lnTo>
                    <a:pt x="441" y="103"/>
                  </a:lnTo>
                  <a:lnTo>
                    <a:pt x="441" y="100"/>
                  </a:lnTo>
                  <a:lnTo>
                    <a:pt x="441" y="98"/>
                  </a:lnTo>
                  <a:lnTo>
                    <a:pt x="441" y="97"/>
                  </a:lnTo>
                  <a:lnTo>
                    <a:pt x="440" y="97"/>
                  </a:lnTo>
                  <a:lnTo>
                    <a:pt x="439" y="97"/>
                  </a:lnTo>
                  <a:lnTo>
                    <a:pt x="438" y="97"/>
                  </a:lnTo>
                  <a:lnTo>
                    <a:pt x="436" y="98"/>
                  </a:lnTo>
                  <a:lnTo>
                    <a:pt x="435" y="98"/>
                  </a:lnTo>
                  <a:lnTo>
                    <a:pt x="433" y="99"/>
                  </a:lnTo>
                  <a:lnTo>
                    <a:pt x="431" y="99"/>
                  </a:lnTo>
                  <a:lnTo>
                    <a:pt x="428" y="100"/>
                  </a:lnTo>
                  <a:lnTo>
                    <a:pt x="425" y="100"/>
                  </a:lnTo>
                  <a:lnTo>
                    <a:pt x="423" y="101"/>
                  </a:lnTo>
                  <a:lnTo>
                    <a:pt x="419" y="102"/>
                  </a:lnTo>
                  <a:lnTo>
                    <a:pt x="416" y="103"/>
                  </a:lnTo>
                  <a:lnTo>
                    <a:pt x="412" y="104"/>
                  </a:lnTo>
                  <a:lnTo>
                    <a:pt x="408" y="105"/>
                  </a:lnTo>
                  <a:lnTo>
                    <a:pt x="404" y="106"/>
                  </a:lnTo>
                  <a:lnTo>
                    <a:pt x="400" y="106"/>
                  </a:lnTo>
                  <a:lnTo>
                    <a:pt x="396" y="107"/>
                  </a:lnTo>
                  <a:lnTo>
                    <a:pt x="391" y="108"/>
                  </a:lnTo>
                  <a:lnTo>
                    <a:pt x="387" y="108"/>
                  </a:lnTo>
                  <a:lnTo>
                    <a:pt x="382" y="109"/>
                  </a:lnTo>
                  <a:lnTo>
                    <a:pt x="377" y="109"/>
                  </a:lnTo>
                  <a:lnTo>
                    <a:pt x="372" y="109"/>
                  </a:lnTo>
                  <a:lnTo>
                    <a:pt x="367" y="109"/>
                  </a:lnTo>
                  <a:lnTo>
                    <a:pt x="362" y="109"/>
                  </a:lnTo>
                  <a:lnTo>
                    <a:pt x="357" y="108"/>
                  </a:lnTo>
                  <a:lnTo>
                    <a:pt x="352" y="108"/>
                  </a:lnTo>
                  <a:lnTo>
                    <a:pt x="346" y="108"/>
                  </a:lnTo>
                  <a:lnTo>
                    <a:pt x="341" y="107"/>
                  </a:lnTo>
                  <a:lnTo>
                    <a:pt x="335" y="106"/>
                  </a:lnTo>
                  <a:lnTo>
                    <a:pt x="329" y="105"/>
                  </a:lnTo>
                  <a:lnTo>
                    <a:pt x="323" y="104"/>
                  </a:lnTo>
                  <a:lnTo>
                    <a:pt x="318" y="103"/>
                  </a:lnTo>
                  <a:lnTo>
                    <a:pt x="312" y="102"/>
                  </a:lnTo>
                  <a:lnTo>
                    <a:pt x="307" y="101"/>
                  </a:lnTo>
                  <a:lnTo>
                    <a:pt x="302" y="100"/>
                  </a:lnTo>
                  <a:lnTo>
                    <a:pt x="297" y="98"/>
                  </a:lnTo>
                  <a:lnTo>
                    <a:pt x="292" y="97"/>
                  </a:lnTo>
                  <a:lnTo>
                    <a:pt x="287" y="95"/>
                  </a:lnTo>
                  <a:lnTo>
                    <a:pt x="282" y="94"/>
                  </a:lnTo>
                  <a:lnTo>
                    <a:pt x="278" y="92"/>
                  </a:lnTo>
                  <a:lnTo>
                    <a:pt x="274" y="90"/>
                  </a:lnTo>
                  <a:lnTo>
                    <a:pt x="269" y="88"/>
                  </a:lnTo>
                  <a:lnTo>
                    <a:pt x="265" y="86"/>
                  </a:lnTo>
                  <a:lnTo>
                    <a:pt x="261" y="84"/>
                  </a:lnTo>
                  <a:lnTo>
                    <a:pt x="258" y="82"/>
                  </a:lnTo>
                  <a:lnTo>
                    <a:pt x="254" y="80"/>
                  </a:lnTo>
                  <a:lnTo>
                    <a:pt x="250" y="78"/>
                  </a:lnTo>
                  <a:lnTo>
                    <a:pt x="247" y="76"/>
                  </a:lnTo>
                  <a:lnTo>
                    <a:pt x="244" y="74"/>
                  </a:lnTo>
                  <a:lnTo>
                    <a:pt x="241" y="72"/>
                  </a:lnTo>
                  <a:lnTo>
                    <a:pt x="239" y="71"/>
                  </a:lnTo>
                  <a:lnTo>
                    <a:pt x="236" y="69"/>
                  </a:lnTo>
                  <a:lnTo>
                    <a:pt x="234" y="68"/>
                  </a:lnTo>
                  <a:lnTo>
                    <a:pt x="232" y="67"/>
                  </a:lnTo>
                  <a:lnTo>
                    <a:pt x="231" y="66"/>
                  </a:lnTo>
                  <a:lnTo>
                    <a:pt x="229" y="65"/>
                  </a:lnTo>
                  <a:lnTo>
                    <a:pt x="228" y="64"/>
                  </a:lnTo>
                  <a:lnTo>
                    <a:pt x="227" y="63"/>
                  </a:lnTo>
                  <a:lnTo>
                    <a:pt x="226" y="63"/>
                  </a:lnTo>
                  <a:lnTo>
                    <a:pt x="225" y="62"/>
                  </a:lnTo>
                  <a:close/>
                </a:path>
              </a:pathLst>
            </a:custGeom>
            <a:solidFill>
              <a:schemeClr val="accent3">
                <a:lumMod val="75000"/>
              </a:schemeClr>
            </a:solidFill>
            <a:ln w="12700" cap="flat" cmpd="sng">
              <a:solidFill>
                <a:srgbClr val="FFFFFF"/>
              </a:solidFill>
              <a:prstDash val="solid"/>
              <a:round/>
              <a:headEnd/>
              <a:tailEnd/>
            </a:ln>
          </p:spPr>
          <p:txBody>
            <a:bodyPr wrap="none" anchor="ctr"/>
            <a:lstStyle/>
            <a:p>
              <a:pPr defTabSz="1744676" fontAlgn="auto">
                <a:spcBef>
                  <a:spcPts val="0"/>
                </a:spcBef>
                <a:spcAft>
                  <a:spcPts val="0"/>
                </a:spcAft>
                <a:defRPr/>
              </a:pPr>
              <a:endParaRPr lang="en-US" sz="1600" kern="0" dirty="0">
                <a:solidFill>
                  <a:sysClr val="windowText" lastClr="000000"/>
                </a:solidFill>
                <a:latin typeface="Arial" charset="0"/>
                <a:ea typeface="+mn-ea"/>
                <a:cs typeface="Arial" charset="0"/>
              </a:endParaRPr>
            </a:p>
          </p:txBody>
        </p:sp>
        <p:sp>
          <p:nvSpPr>
            <p:cNvPr id="42" name="Freeform 41"/>
            <p:cNvSpPr>
              <a:spLocks noChangeAspect="1"/>
            </p:cNvSpPr>
            <p:nvPr>
              <p:custDataLst>
                <p:tags r:id="rId6"/>
              </p:custDataLst>
            </p:nvPr>
          </p:nvSpPr>
          <p:spPr bwMode="gray">
            <a:xfrm>
              <a:off x="1522540" y="3176355"/>
              <a:ext cx="1295400" cy="1752600"/>
            </a:xfrm>
            <a:custGeom>
              <a:avLst/>
              <a:gdLst>
                <a:gd name="T0" fmla="*/ 2147483647 w 440"/>
                <a:gd name="T1" fmla="*/ 2147483647 h 647"/>
                <a:gd name="T2" fmla="*/ 2147483647 w 440"/>
                <a:gd name="T3" fmla="*/ 2147483647 h 647"/>
                <a:gd name="T4" fmla="*/ 0 w 440"/>
                <a:gd name="T5" fmla="*/ 2147483647 h 647"/>
                <a:gd name="T6" fmla="*/ 2147483647 w 440"/>
                <a:gd name="T7" fmla="*/ 2147483647 h 647"/>
                <a:gd name="T8" fmla="*/ 2147483647 w 440"/>
                <a:gd name="T9" fmla="*/ 2147483647 h 647"/>
                <a:gd name="T10" fmla="*/ 2147483647 w 440"/>
                <a:gd name="T11" fmla="*/ 2147483647 h 647"/>
                <a:gd name="T12" fmla="*/ 2147483647 w 440"/>
                <a:gd name="T13" fmla="*/ 2147483647 h 647"/>
                <a:gd name="T14" fmla="*/ 2147483647 w 440"/>
                <a:gd name="T15" fmla="*/ 0 h 647"/>
                <a:gd name="T16" fmla="*/ 2147483647 w 440"/>
                <a:gd name="T17" fmla="*/ 2147483647 h 647"/>
                <a:gd name="T18" fmla="*/ 2147483647 w 440"/>
                <a:gd name="T19" fmla="*/ 2147483647 h 647"/>
                <a:gd name="T20" fmla="*/ 2147483647 w 440"/>
                <a:gd name="T21" fmla="*/ 2147483647 h 647"/>
                <a:gd name="T22" fmla="*/ 2147483647 w 440"/>
                <a:gd name="T23" fmla="*/ 2147483647 h 647"/>
                <a:gd name="T24" fmla="*/ 2147483647 w 440"/>
                <a:gd name="T25" fmla="*/ 2147483647 h 647"/>
                <a:gd name="T26" fmla="*/ 2147483647 w 440"/>
                <a:gd name="T27" fmla="*/ 2147483647 h 647"/>
                <a:gd name="T28" fmla="*/ 2147483647 w 440"/>
                <a:gd name="T29" fmla="*/ 2147483647 h 647"/>
                <a:gd name="T30" fmla="*/ 2147483647 w 440"/>
                <a:gd name="T31" fmla="*/ 2147483647 h 647"/>
                <a:gd name="T32" fmla="*/ 2147483647 w 440"/>
                <a:gd name="T33" fmla="*/ 2147483647 h 647"/>
                <a:gd name="T34" fmla="*/ 2147483647 w 440"/>
                <a:gd name="T35" fmla="*/ 2147483647 h 647"/>
                <a:gd name="T36" fmla="*/ 2147483647 w 440"/>
                <a:gd name="T37" fmla="*/ 2147483647 h 647"/>
                <a:gd name="T38" fmla="*/ 2147483647 w 440"/>
                <a:gd name="T39" fmla="*/ 2147483647 h 647"/>
                <a:gd name="T40" fmla="*/ 2147483647 w 440"/>
                <a:gd name="T41" fmla="*/ 2147483647 h 647"/>
                <a:gd name="T42" fmla="*/ 2147483647 w 440"/>
                <a:gd name="T43" fmla="*/ 2147483647 h 647"/>
                <a:gd name="T44" fmla="*/ 2147483647 w 440"/>
                <a:gd name="T45" fmla="*/ 2147483647 h 647"/>
                <a:gd name="T46" fmla="*/ 2147483647 w 440"/>
                <a:gd name="T47" fmla="*/ 2147483647 h 647"/>
                <a:gd name="T48" fmla="*/ 2147483647 w 440"/>
                <a:gd name="T49" fmla="*/ 2147483647 h 647"/>
                <a:gd name="T50" fmla="*/ 2147483647 w 440"/>
                <a:gd name="T51" fmla="*/ 2147483647 h 647"/>
                <a:gd name="T52" fmla="*/ 2147483647 w 440"/>
                <a:gd name="T53" fmla="*/ 2147483647 h 647"/>
                <a:gd name="T54" fmla="*/ 2147483647 w 440"/>
                <a:gd name="T55" fmla="*/ 2147483647 h 647"/>
                <a:gd name="T56" fmla="*/ 2147483647 w 440"/>
                <a:gd name="T57" fmla="*/ 2147483647 h 647"/>
                <a:gd name="T58" fmla="*/ 2147483647 w 440"/>
                <a:gd name="T59" fmla="*/ 2147483647 h 647"/>
                <a:gd name="T60" fmla="*/ 2147483647 w 440"/>
                <a:gd name="T61" fmla="*/ 2147483647 h 647"/>
                <a:gd name="T62" fmla="*/ 2147483647 w 440"/>
                <a:gd name="T63" fmla="*/ 2147483647 h 647"/>
                <a:gd name="T64" fmla="*/ 2147483647 w 440"/>
                <a:gd name="T65" fmla="*/ 2147483647 h 647"/>
                <a:gd name="T66" fmla="*/ 2147483647 w 440"/>
                <a:gd name="T67" fmla="*/ 2147483647 h 647"/>
                <a:gd name="T68" fmla="*/ 2147483647 w 440"/>
                <a:gd name="T69" fmla="*/ 2147483647 h 647"/>
                <a:gd name="T70" fmla="*/ 2147483647 w 440"/>
                <a:gd name="T71" fmla="*/ 2147483647 h 647"/>
                <a:gd name="T72" fmla="*/ 2147483647 w 440"/>
                <a:gd name="T73" fmla="*/ 2147483647 h 647"/>
                <a:gd name="T74" fmla="*/ 2147483647 w 440"/>
                <a:gd name="T75" fmla="*/ 2147483647 h 647"/>
                <a:gd name="T76" fmla="*/ 2147483647 w 440"/>
                <a:gd name="T77" fmla="*/ 2147483647 h 647"/>
                <a:gd name="T78" fmla="*/ 2147483647 w 440"/>
                <a:gd name="T79" fmla="*/ 2147483647 h 647"/>
                <a:gd name="T80" fmla="*/ 2147483647 w 440"/>
                <a:gd name="T81" fmla="*/ 2147483647 h 647"/>
                <a:gd name="T82" fmla="*/ 2147483647 w 440"/>
                <a:gd name="T83" fmla="*/ 2147483647 h 647"/>
                <a:gd name="T84" fmla="*/ 2147483647 w 440"/>
                <a:gd name="T85" fmla="*/ 2147483647 h 647"/>
                <a:gd name="T86" fmla="*/ 2147483647 w 440"/>
                <a:gd name="T87" fmla="*/ 2147483647 h 647"/>
                <a:gd name="T88" fmla="*/ 2147483647 w 440"/>
                <a:gd name="T89" fmla="*/ 2147483647 h 647"/>
                <a:gd name="T90" fmla="*/ 2147483647 w 440"/>
                <a:gd name="T91" fmla="*/ 2147483647 h 647"/>
                <a:gd name="T92" fmla="*/ 2147483647 w 440"/>
                <a:gd name="T93" fmla="*/ 2147483647 h 647"/>
                <a:gd name="T94" fmla="*/ 2147483647 w 440"/>
                <a:gd name="T95" fmla="*/ 2147483647 h 647"/>
                <a:gd name="T96" fmla="*/ 2147483647 w 440"/>
                <a:gd name="T97" fmla="*/ 2147483647 h 647"/>
                <a:gd name="T98" fmla="*/ 2147483647 w 440"/>
                <a:gd name="T99" fmla="*/ 2147483647 h 647"/>
                <a:gd name="T100" fmla="*/ 2147483647 w 440"/>
                <a:gd name="T101" fmla="*/ 2147483647 h 647"/>
                <a:gd name="T102" fmla="*/ 2147483647 w 440"/>
                <a:gd name="T103" fmla="*/ 2147483647 h 647"/>
                <a:gd name="T104" fmla="*/ 2147483647 w 440"/>
                <a:gd name="T105" fmla="*/ 2147483647 h 6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0"/>
                <a:gd name="T160" fmla="*/ 0 h 647"/>
                <a:gd name="T161" fmla="*/ 440 w 440"/>
                <a:gd name="T162" fmla="*/ 647 h 6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0" h="647">
                  <a:moveTo>
                    <a:pt x="73" y="79"/>
                  </a:moveTo>
                  <a:lnTo>
                    <a:pt x="64" y="76"/>
                  </a:lnTo>
                  <a:lnTo>
                    <a:pt x="56" y="73"/>
                  </a:lnTo>
                  <a:lnTo>
                    <a:pt x="48" y="71"/>
                  </a:lnTo>
                  <a:lnTo>
                    <a:pt x="41" y="68"/>
                  </a:lnTo>
                  <a:lnTo>
                    <a:pt x="34" y="66"/>
                  </a:lnTo>
                  <a:lnTo>
                    <a:pt x="28" y="64"/>
                  </a:lnTo>
                  <a:lnTo>
                    <a:pt x="23" y="63"/>
                  </a:lnTo>
                  <a:lnTo>
                    <a:pt x="18" y="61"/>
                  </a:lnTo>
                  <a:lnTo>
                    <a:pt x="14" y="60"/>
                  </a:lnTo>
                  <a:lnTo>
                    <a:pt x="10" y="58"/>
                  </a:lnTo>
                  <a:lnTo>
                    <a:pt x="7" y="57"/>
                  </a:lnTo>
                  <a:lnTo>
                    <a:pt x="5" y="57"/>
                  </a:lnTo>
                  <a:lnTo>
                    <a:pt x="3" y="56"/>
                  </a:lnTo>
                  <a:lnTo>
                    <a:pt x="1" y="56"/>
                  </a:lnTo>
                  <a:lnTo>
                    <a:pt x="0" y="55"/>
                  </a:lnTo>
                  <a:lnTo>
                    <a:pt x="2" y="55"/>
                  </a:lnTo>
                  <a:lnTo>
                    <a:pt x="5" y="54"/>
                  </a:lnTo>
                  <a:lnTo>
                    <a:pt x="8" y="53"/>
                  </a:lnTo>
                  <a:lnTo>
                    <a:pt x="13" y="52"/>
                  </a:lnTo>
                  <a:lnTo>
                    <a:pt x="18" y="51"/>
                  </a:lnTo>
                  <a:lnTo>
                    <a:pt x="25" y="50"/>
                  </a:lnTo>
                  <a:lnTo>
                    <a:pt x="33" y="48"/>
                  </a:lnTo>
                  <a:lnTo>
                    <a:pt x="41" y="46"/>
                  </a:lnTo>
                  <a:lnTo>
                    <a:pt x="51" y="44"/>
                  </a:lnTo>
                  <a:lnTo>
                    <a:pt x="62" y="42"/>
                  </a:lnTo>
                  <a:lnTo>
                    <a:pt x="73" y="40"/>
                  </a:lnTo>
                  <a:lnTo>
                    <a:pt x="86" y="37"/>
                  </a:lnTo>
                  <a:lnTo>
                    <a:pt x="100" y="34"/>
                  </a:lnTo>
                  <a:lnTo>
                    <a:pt x="115" y="31"/>
                  </a:lnTo>
                  <a:lnTo>
                    <a:pt x="130" y="28"/>
                  </a:lnTo>
                  <a:lnTo>
                    <a:pt x="146" y="24"/>
                  </a:lnTo>
                  <a:lnTo>
                    <a:pt x="161" y="21"/>
                  </a:lnTo>
                  <a:lnTo>
                    <a:pt x="175" y="18"/>
                  </a:lnTo>
                  <a:lnTo>
                    <a:pt x="187" y="16"/>
                  </a:lnTo>
                  <a:lnTo>
                    <a:pt x="199" y="13"/>
                  </a:lnTo>
                  <a:lnTo>
                    <a:pt x="210" y="11"/>
                  </a:lnTo>
                  <a:lnTo>
                    <a:pt x="219" y="9"/>
                  </a:lnTo>
                  <a:lnTo>
                    <a:pt x="228" y="7"/>
                  </a:lnTo>
                  <a:lnTo>
                    <a:pt x="236" y="5"/>
                  </a:lnTo>
                  <a:lnTo>
                    <a:pt x="242" y="4"/>
                  </a:lnTo>
                  <a:lnTo>
                    <a:pt x="248" y="3"/>
                  </a:lnTo>
                  <a:lnTo>
                    <a:pt x="253" y="2"/>
                  </a:lnTo>
                  <a:lnTo>
                    <a:pt x="256" y="1"/>
                  </a:lnTo>
                  <a:lnTo>
                    <a:pt x="259" y="1"/>
                  </a:lnTo>
                  <a:lnTo>
                    <a:pt x="260" y="0"/>
                  </a:lnTo>
                  <a:lnTo>
                    <a:pt x="261" y="0"/>
                  </a:lnTo>
                  <a:lnTo>
                    <a:pt x="261" y="1"/>
                  </a:lnTo>
                  <a:lnTo>
                    <a:pt x="262" y="2"/>
                  </a:lnTo>
                  <a:lnTo>
                    <a:pt x="264" y="4"/>
                  </a:lnTo>
                  <a:lnTo>
                    <a:pt x="266" y="6"/>
                  </a:lnTo>
                  <a:lnTo>
                    <a:pt x="269" y="10"/>
                  </a:lnTo>
                  <a:lnTo>
                    <a:pt x="273" y="14"/>
                  </a:lnTo>
                  <a:lnTo>
                    <a:pt x="278" y="19"/>
                  </a:lnTo>
                  <a:lnTo>
                    <a:pt x="283" y="25"/>
                  </a:lnTo>
                  <a:lnTo>
                    <a:pt x="289" y="32"/>
                  </a:lnTo>
                  <a:lnTo>
                    <a:pt x="296" y="39"/>
                  </a:lnTo>
                  <a:lnTo>
                    <a:pt x="303" y="47"/>
                  </a:lnTo>
                  <a:lnTo>
                    <a:pt x="311" y="56"/>
                  </a:lnTo>
                  <a:lnTo>
                    <a:pt x="320" y="66"/>
                  </a:lnTo>
                  <a:lnTo>
                    <a:pt x="329" y="76"/>
                  </a:lnTo>
                  <a:lnTo>
                    <a:pt x="339" y="88"/>
                  </a:lnTo>
                  <a:lnTo>
                    <a:pt x="350" y="100"/>
                  </a:lnTo>
                  <a:lnTo>
                    <a:pt x="361" y="112"/>
                  </a:lnTo>
                  <a:lnTo>
                    <a:pt x="371" y="123"/>
                  </a:lnTo>
                  <a:lnTo>
                    <a:pt x="380" y="134"/>
                  </a:lnTo>
                  <a:lnTo>
                    <a:pt x="389" y="143"/>
                  </a:lnTo>
                  <a:lnTo>
                    <a:pt x="397" y="152"/>
                  </a:lnTo>
                  <a:lnTo>
                    <a:pt x="404" y="161"/>
                  </a:lnTo>
                  <a:lnTo>
                    <a:pt x="411" y="168"/>
                  </a:lnTo>
                  <a:lnTo>
                    <a:pt x="417" y="175"/>
                  </a:lnTo>
                  <a:lnTo>
                    <a:pt x="422" y="180"/>
                  </a:lnTo>
                  <a:lnTo>
                    <a:pt x="427" y="185"/>
                  </a:lnTo>
                  <a:lnTo>
                    <a:pt x="430" y="190"/>
                  </a:lnTo>
                  <a:lnTo>
                    <a:pt x="434" y="193"/>
                  </a:lnTo>
                  <a:lnTo>
                    <a:pt x="436" y="196"/>
                  </a:lnTo>
                  <a:lnTo>
                    <a:pt x="438" y="198"/>
                  </a:lnTo>
                  <a:lnTo>
                    <a:pt x="439" y="199"/>
                  </a:lnTo>
                  <a:lnTo>
                    <a:pt x="438" y="199"/>
                  </a:lnTo>
                  <a:lnTo>
                    <a:pt x="437" y="199"/>
                  </a:lnTo>
                  <a:lnTo>
                    <a:pt x="436" y="198"/>
                  </a:lnTo>
                  <a:lnTo>
                    <a:pt x="434" y="198"/>
                  </a:lnTo>
                  <a:lnTo>
                    <a:pt x="432" y="197"/>
                  </a:lnTo>
                  <a:lnTo>
                    <a:pt x="430" y="196"/>
                  </a:lnTo>
                  <a:lnTo>
                    <a:pt x="427" y="196"/>
                  </a:lnTo>
                  <a:lnTo>
                    <a:pt x="425" y="195"/>
                  </a:lnTo>
                  <a:lnTo>
                    <a:pt x="422" y="194"/>
                  </a:lnTo>
                  <a:lnTo>
                    <a:pt x="418" y="193"/>
                  </a:lnTo>
                  <a:lnTo>
                    <a:pt x="414" y="191"/>
                  </a:lnTo>
                  <a:lnTo>
                    <a:pt x="411" y="190"/>
                  </a:lnTo>
                  <a:lnTo>
                    <a:pt x="406" y="189"/>
                  </a:lnTo>
                  <a:lnTo>
                    <a:pt x="402" y="187"/>
                  </a:lnTo>
                  <a:lnTo>
                    <a:pt x="397" y="186"/>
                  </a:lnTo>
                  <a:lnTo>
                    <a:pt x="393" y="184"/>
                  </a:lnTo>
                  <a:lnTo>
                    <a:pt x="389" y="183"/>
                  </a:lnTo>
                  <a:lnTo>
                    <a:pt x="385" y="182"/>
                  </a:lnTo>
                  <a:lnTo>
                    <a:pt x="382" y="181"/>
                  </a:lnTo>
                  <a:lnTo>
                    <a:pt x="379" y="180"/>
                  </a:lnTo>
                  <a:lnTo>
                    <a:pt x="376" y="179"/>
                  </a:lnTo>
                  <a:lnTo>
                    <a:pt x="374" y="178"/>
                  </a:lnTo>
                  <a:lnTo>
                    <a:pt x="372" y="177"/>
                  </a:lnTo>
                  <a:lnTo>
                    <a:pt x="370" y="176"/>
                  </a:lnTo>
                  <a:lnTo>
                    <a:pt x="368" y="176"/>
                  </a:lnTo>
                  <a:lnTo>
                    <a:pt x="367" y="175"/>
                  </a:lnTo>
                  <a:lnTo>
                    <a:pt x="366" y="175"/>
                  </a:lnTo>
                  <a:lnTo>
                    <a:pt x="365" y="175"/>
                  </a:lnTo>
                  <a:lnTo>
                    <a:pt x="364" y="175"/>
                  </a:lnTo>
                  <a:lnTo>
                    <a:pt x="364" y="176"/>
                  </a:lnTo>
                  <a:lnTo>
                    <a:pt x="364" y="177"/>
                  </a:lnTo>
                  <a:lnTo>
                    <a:pt x="364" y="179"/>
                  </a:lnTo>
                  <a:lnTo>
                    <a:pt x="363" y="181"/>
                  </a:lnTo>
                  <a:lnTo>
                    <a:pt x="363" y="183"/>
                  </a:lnTo>
                  <a:lnTo>
                    <a:pt x="363" y="186"/>
                  </a:lnTo>
                  <a:lnTo>
                    <a:pt x="362" y="189"/>
                  </a:lnTo>
                  <a:lnTo>
                    <a:pt x="361" y="192"/>
                  </a:lnTo>
                  <a:lnTo>
                    <a:pt x="361" y="195"/>
                  </a:lnTo>
                  <a:lnTo>
                    <a:pt x="360" y="199"/>
                  </a:lnTo>
                  <a:lnTo>
                    <a:pt x="359" y="204"/>
                  </a:lnTo>
                  <a:lnTo>
                    <a:pt x="359" y="208"/>
                  </a:lnTo>
                  <a:lnTo>
                    <a:pt x="358" y="213"/>
                  </a:lnTo>
                  <a:lnTo>
                    <a:pt x="357" y="218"/>
                  </a:lnTo>
                  <a:lnTo>
                    <a:pt x="356" y="224"/>
                  </a:lnTo>
                  <a:lnTo>
                    <a:pt x="355" y="229"/>
                  </a:lnTo>
                  <a:lnTo>
                    <a:pt x="355" y="235"/>
                  </a:lnTo>
                  <a:lnTo>
                    <a:pt x="354" y="240"/>
                  </a:lnTo>
                  <a:lnTo>
                    <a:pt x="354" y="245"/>
                  </a:lnTo>
                  <a:lnTo>
                    <a:pt x="354" y="250"/>
                  </a:lnTo>
                  <a:lnTo>
                    <a:pt x="354" y="256"/>
                  </a:lnTo>
                  <a:lnTo>
                    <a:pt x="354" y="261"/>
                  </a:lnTo>
                  <a:lnTo>
                    <a:pt x="354" y="266"/>
                  </a:lnTo>
                  <a:lnTo>
                    <a:pt x="354" y="271"/>
                  </a:lnTo>
                  <a:lnTo>
                    <a:pt x="355" y="276"/>
                  </a:lnTo>
                  <a:lnTo>
                    <a:pt x="355" y="281"/>
                  </a:lnTo>
                  <a:lnTo>
                    <a:pt x="356" y="286"/>
                  </a:lnTo>
                  <a:lnTo>
                    <a:pt x="357" y="291"/>
                  </a:lnTo>
                  <a:lnTo>
                    <a:pt x="358" y="296"/>
                  </a:lnTo>
                  <a:lnTo>
                    <a:pt x="359" y="301"/>
                  </a:lnTo>
                  <a:lnTo>
                    <a:pt x="360" y="306"/>
                  </a:lnTo>
                  <a:lnTo>
                    <a:pt x="362" y="311"/>
                  </a:lnTo>
                  <a:lnTo>
                    <a:pt x="363" y="316"/>
                  </a:lnTo>
                  <a:lnTo>
                    <a:pt x="364" y="320"/>
                  </a:lnTo>
                  <a:lnTo>
                    <a:pt x="366" y="325"/>
                  </a:lnTo>
                  <a:lnTo>
                    <a:pt x="367" y="329"/>
                  </a:lnTo>
                  <a:lnTo>
                    <a:pt x="368" y="333"/>
                  </a:lnTo>
                  <a:lnTo>
                    <a:pt x="370" y="338"/>
                  </a:lnTo>
                  <a:lnTo>
                    <a:pt x="372" y="342"/>
                  </a:lnTo>
                  <a:lnTo>
                    <a:pt x="373" y="346"/>
                  </a:lnTo>
                  <a:lnTo>
                    <a:pt x="375" y="350"/>
                  </a:lnTo>
                  <a:lnTo>
                    <a:pt x="376" y="353"/>
                  </a:lnTo>
                  <a:lnTo>
                    <a:pt x="378" y="357"/>
                  </a:lnTo>
                  <a:lnTo>
                    <a:pt x="380" y="361"/>
                  </a:lnTo>
                  <a:lnTo>
                    <a:pt x="382" y="364"/>
                  </a:lnTo>
                  <a:lnTo>
                    <a:pt x="384" y="368"/>
                  </a:lnTo>
                  <a:lnTo>
                    <a:pt x="385" y="371"/>
                  </a:lnTo>
                  <a:lnTo>
                    <a:pt x="387" y="374"/>
                  </a:lnTo>
                  <a:lnTo>
                    <a:pt x="389" y="377"/>
                  </a:lnTo>
                  <a:lnTo>
                    <a:pt x="390" y="379"/>
                  </a:lnTo>
                  <a:lnTo>
                    <a:pt x="392" y="382"/>
                  </a:lnTo>
                  <a:lnTo>
                    <a:pt x="393" y="384"/>
                  </a:lnTo>
                  <a:lnTo>
                    <a:pt x="394" y="386"/>
                  </a:lnTo>
                  <a:lnTo>
                    <a:pt x="395" y="388"/>
                  </a:lnTo>
                  <a:lnTo>
                    <a:pt x="396" y="389"/>
                  </a:lnTo>
                  <a:lnTo>
                    <a:pt x="396" y="391"/>
                  </a:lnTo>
                  <a:lnTo>
                    <a:pt x="397" y="392"/>
                  </a:lnTo>
                  <a:lnTo>
                    <a:pt x="398" y="393"/>
                  </a:lnTo>
                  <a:lnTo>
                    <a:pt x="398" y="394"/>
                  </a:lnTo>
                  <a:lnTo>
                    <a:pt x="399" y="394"/>
                  </a:lnTo>
                  <a:lnTo>
                    <a:pt x="398" y="395"/>
                  </a:lnTo>
                  <a:lnTo>
                    <a:pt x="397" y="395"/>
                  </a:lnTo>
                  <a:lnTo>
                    <a:pt x="396" y="396"/>
                  </a:lnTo>
                  <a:lnTo>
                    <a:pt x="393" y="397"/>
                  </a:lnTo>
                  <a:lnTo>
                    <a:pt x="390" y="398"/>
                  </a:lnTo>
                  <a:lnTo>
                    <a:pt x="387" y="400"/>
                  </a:lnTo>
                  <a:lnTo>
                    <a:pt x="382" y="402"/>
                  </a:lnTo>
                  <a:lnTo>
                    <a:pt x="377" y="404"/>
                  </a:lnTo>
                  <a:lnTo>
                    <a:pt x="372" y="407"/>
                  </a:lnTo>
                  <a:lnTo>
                    <a:pt x="365" y="409"/>
                  </a:lnTo>
                  <a:lnTo>
                    <a:pt x="358" y="413"/>
                  </a:lnTo>
                  <a:lnTo>
                    <a:pt x="350" y="416"/>
                  </a:lnTo>
                  <a:lnTo>
                    <a:pt x="342" y="420"/>
                  </a:lnTo>
                  <a:lnTo>
                    <a:pt x="333" y="424"/>
                  </a:lnTo>
                  <a:lnTo>
                    <a:pt x="323" y="428"/>
                  </a:lnTo>
                  <a:lnTo>
                    <a:pt x="313" y="433"/>
                  </a:lnTo>
                  <a:lnTo>
                    <a:pt x="303" y="437"/>
                  </a:lnTo>
                  <a:lnTo>
                    <a:pt x="293" y="442"/>
                  </a:lnTo>
                  <a:lnTo>
                    <a:pt x="284" y="446"/>
                  </a:lnTo>
                  <a:lnTo>
                    <a:pt x="276" y="449"/>
                  </a:lnTo>
                  <a:lnTo>
                    <a:pt x="268" y="453"/>
                  </a:lnTo>
                  <a:lnTo>
                    <a:pt x="261" y="456"/>
                  </a:lnTo>
                  <a:lnTo>
                    <a:pt x="255" y="459"/>
                  </a:lnTo>
                  <a:lnTo>
                    <a:pt x="249" y="461"/>
                  </a:lnTo>
                  <a:lnTo>
                    <a:pt x="244" y="464"/>
                  </a:lnTo>
                  <a:lnTo>
                    <a:pt x="240" y="466"/>
                  </a:lnTo>
                  <a:lnTo>
                    <a:pt x="236" y="467"/>
                  </a:lnTo>
                  <a:lnTo>
                    <a:pt x="233" y="469"/>
                  </a:lnTo>
                  <a:lnTo>
                    <a:pt x="231" y="470"/>
                  </a:lnTo>
                  <a:lnTo>
                    <a:pt x="229" y="470"/>
                  </a:lnTo>
                  <a:lnTo>
                    <a:pt x="228" y="471"/>
                  </a:lnTo>
                  <a:lnTo>
                    <a:pt x="227" y="472"/>
                  </a:lnTo>
                  <a:lnTo>
                    <a:pt x="227" y="474"/>
                  </a:lnTo>
                  <a:lnTo>
                    <a:pt x="227" y="476"/>
                  </a:lnTo>
                  <a:lnTo>
                    <a:pt x="227" y="480"/>
                  </a:lnTo>
                  <a:lnTo>
                    <a:pt x="226" y="483"/>
                  </a:lnTo>
                  <a:lnTo>
                    <a:pt x="226" y="488"/>
                  </a:lnTo>
                  <a:lnTo>
                    <a:pt x="225" y="493"/>
                  </a:lnTo>
                  <a:lnTo>
                    <a:pt x="225" y="499"/>
                  </a:lnTo>
                  <a:lnTo>
                    <a:pt x="224" y="505"/>
                  </a:lnTo>
                  <a:lnTo>
                    <a:pt x="223" y="512"/>
                  </a:lnTo>
                  <a:lnTo>
                    <a:pt x="222" y="520"/>
                  </a:lnTo>
                  <a:lnTo>
                    <a:pt x="222" y="529"/>
                  </a:lnTo>
                  <a:lnTo>
                    <a:pt x="221" y="538"/>
                  </a:lnTo>
                  <a:lnTo>
                    <a:pt x="220" y="548"/>
                  </a:lnTo>
                  <a:lnTo>
                    <a:pt x="219" y="558"/>
                  </a:lnTo>
                  <a:lnTo>
                    <a:pt x="217" y="569"/>
                  </a:lnTo>
                  <a:lnTo>
                    <a:pt x="216" y="579"/>
                  </a:lnTo>
                  <a:lnTo>
                    <a:pt x="215" y="588"/>
                  </a:lnTo>
                  <a:lnTo>
                    <a:pt x="215" y="596"/>
                  </a:lnTo>
                  <a:lnTo>
                    <a:pt x="214" y="604"/>
                  </a:lnTo>
                  <a:lnTo>
                    <a:pt x="213" y="611"/>
                  </a:lnTo>
                  <a:lnTo>
                    <a:pt x="212" y="618"/>
                  </a:lnTo>
                  <a:lnTo>
                    <a:pt x="212" y="624"/>
                  </a:lnTo>
                  <a:lnTo>
                    <a:pt x="211" y="629"/>
                  </a:lnTo>
                  <a:lnTo>
                    <a:pt x="211" y="633"/>
                  </a:lnTo>
                  <a:lnTo>
                    <a:pt x="210" y="637"/>
                  </a:lnTo>
                  <a:lnTo>
                    <a:pt x="210" y="640"/>
                  </a:lnTo>
                  <a:lnTo>
                    <a:pt x="210" y="642"/>
                  </a:lnTo>
                  <a:lnTo>
                    <a:pt x="210" y="644"/>
                  </a:lnTo>
                  <a:lnTo>
                    <a:pt x="209" y="645"/>
                  </a:lnTo>
                  <a:lnTo>
                    <a:pt x="209" y="646"/>
                  </a:lnTo>
                  <a:lnTo>
                    <a:pt x="209" y="645"/>
                  </a:lnTo>
                  <a:lnTo>
                    <a:pt x="208" y="644"/>
                  </a:lnTo>
                  <a:lnTo>
                    <a:pt x="207" y="643"/>
                  </a:lnTo>
                  <a:lnTo>
                    <a:pt x="206" y="641"/>
                  </a:lnTo>
                  <a:lnTo>
                    <a:pt x="204" y="640"/>
                  </a:lnTo>
                  <a:lnTo>
                    <a:pt x="202" y="637"/>
                  </a:lnTo>
                  <a:lnTo>
                    <a:pt x="200" y="635"/>
                  </a:lnTo>
                  <a:lnTo>
                    <a:pt x="198" y="632"/>
                  </a:lnTo>
                  <a:lnTo>
                    <a:pt x="195" y="629"/>
                  </a:lnTo>
                  <a:lnTo>
                    <a:pt x="192" y="625"/>
                  </a:lnTo>
                  <a:lnTo>
                    <a:pt x="188" y="622"/>
                  </a:lnTo>
                  <a:lnTo>
                    <a:pt x="185" y="617"/>
                  </a:lnTo>
                  <a:lnTo>
                    <a:pt x="181" y="613"/>
                  </a:lnTo>
                  <a:lnTo>
                    <a:pt x="177" y="608"/>
                  </a:lnTo>
                  <a:lnTo>
                    <a:pt x="172" y="603"/>
                  </a:lnTo>
                  <a:lnTo>
                    <a:pt x="167" y="598"/>
                  </a:lnTo>
                  <a:lnTo>
                    <a:pt x="163" y="592"/>
                  </a:lnTo>
                  <a:lnTo>
                    <a:pt x="158" y="586"/>
                  </a:lnTo>
                  <a:lnTo>
                    <a:pt x="154" y="580"/>
                  </a:lnTo>
                  <a:lnTo>
                    <a:pt x="149" y="574"/>
                  </a:lnTo>
                  <a:lnTo>
                    <a:pt x="145" y="568"/>
                  </a:lnTo>
                  <a:lnTo>
                    <a:pt x="140" y="561"/>
                  </a:lnTo>
                  <a:lnTo>
                    <a:pt x="136" y="554"/>
                  </a:lnTo>
                  <a:lnTo>
                    <a:pt x="131" y="547"/>
                  </a:lnTo>
                  <a:lnTo>
                    <a:pt x="127" y="540"/>
                  </a:lnTo>
                  <a:lnTo>
                    <a:pt x="123" y="533"/>
                  </a:lnTo>
                  <a:lnTo>
                    <a:pt x="119" y="525"/>
                  </a:lnTo>
                  <a:lnTo>
                    <a:pt x="114" y="517"/>
                  </a:lnTo>
                  <a:lnTo>
                    <a:pt x="110" y="510"/>
                  </a:lnTo>
                  <a:lnTo>
                    <a:pt x="106" y="501"/>
                  </a:lnTo>
                  <a:lnTo>
                    <a:pt x="102" y="493"/>
                  </a:lnTo>
                  <a:lnTo>
                    <a:pt x="98" y="485"/>
                  </a:lnTo>
                  <a:lnTo>
                    <a:pt x="94" y="476"/>
                  </a:lnTo>
                  <a:lnTo>
                    <a:pt x="90" y="468"/>
                  </a:lnTo>
                  <a:lnTo>
                    <a:pt x="87" y="459"/>
                  </a:lnTo>
                  <a:lnTo>
                    <a:pt x="83" y="450"/>
                  </a:lnTo>
                  <a:lnTo>
                    <a:pt x="80" y="442"/>
                  </a:lnTo>
                  <a:lnTo>
                    <a:pt x="77" y="433"/>
                  </a:lnTo>
                  <a:lnTo>
                    <a:pt x="74" y="424"/>
                  </a:lnTo>
                  <a:lnTo>
                    <a:pt x="71" y="415"/>
                  </a:lnTo>
                  <a:lnTo>
                    <a:pt x="68" y="407"/>
                  </a:lnTo>
                  <a:lnTo>
                    <a:pt x="66" y="398"/>
                  </a:lnTo>
                  <a:lnTo>
                    <a:pt x="63" y="389"/>
                  </a:lnTo>
                  <a:lnTo>
                    <a:pt x="61" y="380"/>
                  </a:lnTo>
                  <a:lnTo>
                    <a:pt x="59" y="371"/>
                  </a:lnTo>
                  <a:lnTo>
                    <a:pt x="57" y="362"/>
                  </a:lnTo>
                  <a:lnTo>
                    <a:pt x="55" y="352"/>
                  </a:lnTo>
                  <a:lnTo>
                    <a:pt x="53" y="343"/>
                  </a:lnTo>
                  <a:lnTo>
                    <a:pt x="52" y="334"/>
                  </a:lnTo>
                  <a:lnTo>
                    <a:pt x="50" y="325"/>
                  </a:lnTo>
                  <a:lnTo>
                    <a:pt x="49" y="316"/>
                  </a:lnTo>
                  <a:lnTo>
                    <a:pt x="48" y="307"/>
                  </a:lnTo>
                  <a:lnTo>
                    <a:pt x="47" y="298"/>
                  </a:lnTo>
                  <a:lnTo>
                    <a:pt x="46" y="289"/>
                  </a:lnTo>
                  <a:lnTo>
                    <a:pt x="46" y="280"/>
                  </a:lnTo>
                  <a:lnTo>
                    <a:pt x="46" y="271"/>
                  </a:lnTo>
                  <a:lnTo>
                    <a:pt x="45" y="262"/>
                  </a:lnTo>
                  <a:lnTo>
                    <a:pt x="45" y="253"/>
                  </a:lnTo>
                  <a:lnTo>
                    <a:pt x="45" y="244"/>
                  </a:lnTo>
                  <a:lnTo>
                    <a:pt x="46" y="235"/>
                  </a:lnTo>
                  <a:lnTo>
                    <a:pt x="46" y="226"/>
                  </a:lnTo>
                  <a:lnTo>
                    <a:pt x="47" y="217"/>
                  </a:lnTo>
                  <a:lnTo>
                    <a:pt x="48" y="209"/>
                  </a:lnTo>
                  <a:lnTo>
                    <a:pt x="48" y="200"/>
                  </a:lnTo>
                  <a:lnTo>
                    <a:pt x="49" y="191"/>
                  </a:lnTo>
                  <a:lnTo>
                    <a:pt x="51" y="183"/>
                  </a:lnTo>
                  <a:lnTo>
                    <a:pt x="52" y="174"/>
                  </a:lnTo>
                  <a:lnTo>
                    <a:pt x="53" y="166"/>
                  </a:lnTo>
                  <a:lnTo>
                    <a:pt x="54" y="157"/>
                  </a:lnTo>
                  <a:lnTo>
                    <a:pt x="56" y="149"/>
                  </a:lnTo>
                  <a:lnTo>
                    <a:pt x="57" y="141"/>
                  </a:lnTo>
                  <a:lnTo>
                    <a:pt x="59" y="133"/>
                  </a:lnTo>
                  <a:lnTo>
                    <a:pt x="61" y="125"/>
                  </a:lnTo>
                  <a:lnTo>
                    <a:pt x="62" y="117"/>
                  </a:lnTo>
                  <a:lnTo>
                    <a:pt x="64" y="109"/>
                  </a:lnTo>
                  <a:lnTo>
                    <a:pt x="66" y="101"/>
                  </a:lnTo>
                  <a:lnTo>
                    <a:pt x="68" y="94"/>
                  </a:lnTo>
                  <a:lnTo>
                    <a:pt x="70" y="86"/>
                  </a:lnTo>
                  <a:lnTo>
                    <a:pt x="73" y="79"/>
                  </a:lnTo>
                  <a:close/>
                </a:path>
              </a:pathLst>
            </a:custGeom>
            <a:solidFill>
              <a:schemeClr val="accent3">
                <a:lumMod val="50000"/>
              </a:schemeClr>
            </a:solidFill>
            <a:ln w="28575" cap="flat" cmpd="sng">
              <a:solidFill>
                <a:srgbClr val="FFFFFF"/>
              </a:solidFill>
              <a:prstDash val="solid"/>
              <a:round/>
              <a:headEnd/>
              <a:tailEnd/>
            </a:ln>
          </p:spPr>
          <p:txBody>
            <a:bodyPr wrap="none" anchor="ctr"/>
            <a:lstStyle/>
            <a:p>
              <a:pPr defTabSz="1744676" fontAlgn="auto">
                <a:spcBef>
                  <a:spcPts val="0"/>
                </a:spcBef>
                <a:spcAft>
                  <a:spcPts val="0"/>
                </a:spcAft>
                <a:defRPr/>
              </a:pPr>
              <a:endParaRPr lang="en-US" sz="1600" b="1" kern="0" dirty="0">
                <a:solidFill>
                  <a:sysClr val="windowText" lastClr="000000"/>
                </a:solidFill>
                <a:latin typeface="Arial" charset="0"/>
                <a:ea typeface="+mn-ea"/>
                <a:cs typeface="Arial" charset="0"/>
              </a:endParaRPr>
            </a:p>
          </p:txBody>
        </p:sp>
        <p:sp>
          <p:nvSpPr>
            <p:cNvPr id="43" name="Rectangle 42"/>
            <p:cNvSpPr>
              <a:spLocks noChangeArrowheads="1"/>
            </p:cNvSpPr>
            <p:nvPr>
              <p:custDataLst>
                <p:tags r:id="rId7"/>
              </p:custDataLst>
            </p:nvPr>
          </p:nvSpPr>
          <p:spPr bwMode="gray">
            <a:xfrm>
              <a:off x="1606992" y="3604980"/>
              <a:ext cx="1066800" cy="609600"/>
            </a:xfrm>
            <a:prstGeom prst="rect">
              <a:avLst/>
            </a:prstGeom>
            <a:noFill/>
            <a:ln w="9525" algn="ctr">
              <a:noFill/>
              <a:miter lim="800000"/>
              <a:headEnd type="none" w="lg" len="lg"/>
              <a:tailEnd type="none" w="lg" len="lg"/>
            </a:ln>
          </p:spPr>
          <p:txBody>
            <a:bodyPr wrap="none" lIns="82295" tIns="82295" rIns="82295" bIns="82295" anchor="ctr"/>
            <a:lstStyle/>
            <a:p>
              <a:pPr algn="ctr" defTabSz="1744676" fontAlgn="auto">
                <a:spcBef>
                  <a:spcPts val="0"/>
                </a:spcBef>
                <a:spcAft>
                  <a:spcPts val="0"/>
                </a:spcAft>
              </a:pPr>
              <a:r>
                <a:rPr lang="en-US" sz="1100" b="1" dirty="0">
                  <a:solidFill>
                    <a:schemeClr val="bg1"/>
                  </a:solidFill>
                  <a:latin typeface="+mn-lt"/>
                  <a:ea typeface="+mn-ea"/>
                  <a:cs typeface="+mn-cs"/>
                </a:rPr>
                <a:t>Feedback </a:t>
              </a:r>
            </a:p>
            <a:p>
              <a:pPr algn="ctr" defTabSz="1744676" fontAlgn="auto">
                <a:spcBef>
                  <a:spcPts val="0"/>
                </a:spcBef>
                <a:spcAft>
                  <a:spcPts val="0"/>
                </a:spcAft>
              </a:pPr>
              <a:r>
                <a:rPr lang="en-US" sz="1100" b="1" dirty="0">
                  <a:solidFill>
                    <a:schemeClr val="bg1"/>
                  </a:solidFill>
                  <a:latin typeface="+mn-lt"/>
                  <a:ea typeface="+mn-ea"/>
                  <a:cs typeface="+mn-cs"/>
                </a:rPr>
                <a:t>and </a:t>
              </a:r>
            </a:p>
            <a:p>
              <a:pPr algn="ctr" defTabSz="1744676" fontAlgn="auto">
                <a:spcBef>
                  <a:spcPts val="0"/>
                </a:spcBef>
                <a:spcAft>
                  <a:spcPts val="0"/>
                </a:spcAft>
              </a:pPr>
              <a:r>
                <a:rPr lang="en-US" sz="1100" b="1" dirty="0">
                  <a:solidFill>
                    <a:schemeClr val="bg1"/>
                  </a:solidFill>
                  <a:latin typeface="+mn-lt"/>
                  <a:ea typeface="+mn-ea"/>
                  <a:cs typeface="+mn-cs"/>
                </a:rPr>
                <a:t>learning  </a:t>
              </a:r>
            </a:p>
          </p:txBody>
        </p:sp>
        <p:sp>
          <p:nvSpPr>
            <p:cNvPr id="44" name="Rectangle 43"/>
            <p:cNvSpPr>
              <a:spLocks noChangeArrowheads="1"/>
            </p:cNvSpPr>
            <p:nvPr>
              <p:custDataLst>
                <p:tags r:id="rId8"/>
              </p:custDataLst>
            </p:nvPr>
          </p:nvSpPr>
          <p:spPr bwMode="gray">
            <a:xfrm>
              <a:off x="884840" y="2519053"/>
              <a:ext cx="2150992" cy="537244"/>
            </a:xfrm>
            <a:prstGeom prst="rect">
              <a:avLst/>
            </a:prstGeom>
            <a:noFill/>
            <a:ln w="9525" algn="ctr">
              <a:noFill/>
              <a:miter lim="800000"/>
              <a:headEnd type="none" w="lg" len="lg"/>
              <a:tailEnd type="none" w="lg" len="lg"/>
            </a:ln>
          </p:spPr>
          <p:txBody>
            <a:bodyPr wrap="none" lIns="82295" tIns="82295" rIns="82295" bIns="82295"/>
            <a:lstStyle/>
            <a:p>
              <a:pPr marL="327130" indent="-327130" defTabSz="1744676" fontAlgn="auto">
                <a:spcBef>
                  <a:spcPts val="0"/>
                </a:spcBef>
                <a:spcAft>
                  <a:spcPts val="0"/>
                </a:spcAft>
                <a:buClr>
                  <a:srgbClr val="177B57"/>
                </a:buClr>
                <a:buSzPct val="100000"/>
                <a:defRPr/>
              </a:pPr>
              <a:r>
                <a:rPr lang="en-US" sz="1200" b="1" kern="0" dirty="0">
                  <a:solidFill>
                    <a:srgbClr val="FFFFFF"/>
                  </a:solidFill>
                  <a:latin typeface="+mn-lt"/>
                  <a:ea typeface="+mn-ea"/>
                  <a:cs typeface="Arial" charset="0"/>
                </a:rPr>
                <a:t>Transparent, high-quality </a:t>
              </a:r>
            </a:p>
            <a:p>
              <a:pPr marL="327130" indent="-327130" defTabSz="1744676" fontAlgn="auto">
                <a:spcBef>
                  <a:spcPts val="0"/>
                </a:spcBef>
                <a:spcAft>
                  <a:spcPts val="0"/>
                </a:spcAft>
                <a:buClr>
                  <a:srgbClr val="177B57"/>
                </a:buClr>
                <a:buSzPct val="100000"/>
                <a:defRPr/>
              </a:pPr>
              <a:r>
                <a:rPr lang="en-US" sz="1200" b="1" kern="0" dirty="0">
                  <a:solidFill>
                    <a:srgbClr val="FFFFFF"/>
                  </a:solidFill>
                  <a:latin typeface="+mn-lt"/>
                  <a:ea typeface="+mn-ea"/>
                  <a:cs typeface="Arial" charset="0"/>
                </a:rPr>
                <a:t>outcomes data</a:t>
              </a:r>
            </a:p>
          </p:txBody>
        </p:sp>
        <p:sp>
          <p:nvSpPr>
            <p:cNvPr id="45" name="Rectangle 44"/>
            <p:cNvSpPr>
              <a:spLocks noChangeArrowheads="1"/>
            </p:cNvSpPr>
            <p:nvPr>
              <p:custDataLst>
                <p:tags r:id="rId9"/>
              </p:custDataLst>
            </p:nvPr>
          </p:nvSpPr>
          <p:spPr bwMode="gray">
            <a:xfrm>
              <a:off x="3747587" y="2831868"/>
              <a:ext cx="855663" cy="617538"/>
            </a:xfrm>
            <a:prstGeom prst="rect">
              <a:avLst/>
            </a:prstGeom>
            <a:noFill/>
            <a:ln w="9525" algn="ctr">
              <a:noFill/>
              <a:miter lim="800000"/>
              <a:headEnd type="none" w="lg" len="lg"/>
              <a:tailEnd type="none" w="lg" len="lg"/>
            </a:ln>
          </p:spPr>
          <p:txBody>
            <a:bodyPr wrap="none" lIns="82295" tIns="82295" rIns="82295" bIns="82295" anchor="ctr"/>
            <a:lstStyle/>
            <a:p>
              <a:pPr defTabSz="1744676" fontAlgn="auto">
                <a:spcBef>
                  <a:spcPts val="0"/>
                </a:spcBef>
                <a:spcAft>
                  <a:spcPts val="0"/>
                </a:spcAft>
              </a:pPr>
              <a:r>
                <a:rPr lang="en-US" sz="1100" b="1" dirty="0">
                  <a:solidFill>
                    <a:schemeClr val="bg1"/>
                  </a:solidFill>
                  <a:latin typeface="+mn-lt"/>
                  <a:ea typeface="+mn-ea"/>
                  <a:cs typeface="+mn-cs"/>
                </a:rPr>
                <a:t>Analyze </a:t>
              </a:r>
            </a:p>
            <a:p>
              <a:pPr defTabSz="1744676" fontAlgn="auto">
                <a:spcBef>
                  <a:spcPts val="0"/>
                </a:spcBef>
                <a:spcAft>
                  <a:spcPts val="0"/>
                </a:spcAft>
              </a:pPr>
              <a:r>
                <a:rPr lang="en-US" sz="1100" b="1" dirty="0">
                  <a:solidFill>
                    <a:schemeClr val="bg1"/>
                  </a:solidFill>
                  <a:latin typeface="+mn-lt"/>
                  <a:ea typeface="+mn-ea"/>
                  <a:cs typeface="+mn-cs"/>
                </a:rPr>
                <a:t>variation</a:t>
              </a:r>
            </a:p>
          </p:txBody>
        </p:sp>
        <p:sp>
          <p:nvSpPr>
            <p:cNvPr id="46" name="Rectangle 45"/>
            <p:cNvSpPr>
              <a:spLocks noChangeArrowheads="1"/>
            </p:cNvSpPr>
            <p:nvPr>
              <p:custDataLst>
                <p:tags r:id="rId10"/>
              </p:custDataLst>
            </p:nvPr>
          </p:nvSpPr>
          <p:spPr bwMode="gray">
            <a:xfrm>
              <a:off x="3534862" y="4138380"/>
              <a:ext cx="855663" cy="587375"/>
            </a:xfrm>
            <a:prstGeom prst="rect">
              <a:avLst/>
            </a:prstGeom>
            <a:noFill/>
            <a:ln w="9525" algn="ctr">
              <a:noFill/>
              <a:miter lim="800000"/>
              <a:headEnd type="none" w="lg" len="lg"/>
              <a:tailEnd type="none" w="lg" len="lg"/>
            </a:ln>
          </p:spPr>
          <p:txBody>
            <a:bodyPr wrap="none" lIns="82295" tIns="82295" rIns="82295" bIns="82295" anchor="ctr"/>
            <a:lstStyle/>
            <a:p>
              <a:pPr defTabSz="1744676" fontAlgn="auto">
                <a:spcBef>
                  <a:spcPts val="0"/>
                </a:spcBef>
                <a:spcAft>
                  <a:spcPts val="0"/>
                </a:spcAft>
              </a:pPr>
              <a:r>
                <a:rPr lang="en-US" sz="1100" b="1" dirty="0">
                  <a:solidFill>
                    <a:schemeClr val="bg1"/>
                  </a:solidFill>
                  <a:latin typeface="+mn-lt"/>
                  <a:ea typeface="+mn-ea"/>
                  <a:cs typeface="+mn-cs"/>
                </a:rPr>
                <a:t>    </a:t>
              </a:r>
            </a:p>
            <a:p>
              <a:pPr defTabSz="1744676" fontAlgn="auto">
                <a:spcBef>
                  <a:spcPts val="0"/>
                </a:spcBef>
                <a:spcAft>
                  <a:spcPts val="0"/>
                </a:spcAft>
              </a:pPr>
              <a:r>
                <a:rPr lang="en-US" sz="1100" b="1" dirty="0">
                  <a:solidFill>
                    <a:schemeClr val="bg1"/>
                  </a:solidFill>
                  <a:latin typeface="+mn-lt"/>
                  <a:ea typeface="+mn-ea"/>
                  <a:cs typeface="+mn-cs"/>
                </a:rPr>
                <a:t>       Identify </a:t>
              </a:r>
            </a:p>
            <a:p>
              <a:pPr defTabSz="1744676" fontAlgn="auto">
                <a:spcBef>
                  <a:spcPts val="0"/>
                </a:spcBef>
                <a:spcAft>
                  <a:spcPts val="0"/>
                </a:spcAft>
              </a:pPr>
              <a:r>
                <a:rPr lang="en-US" sz="1100" b="1" dirty="0">
                  <a:solidFill>
                    <a:schemeClr val="bg1"/>
                  </a:solidFill>
                  <a:latin typeface="+mn-lt"/>
                  <a:ea typeface="+mn-ea"/>
                  <a:cs typeface="+mn-cs"/>
                </a:rPr>
                <a:t>current best </a:t>
              </a:r>
            </a:p>
            <a:p>
              <a:pPr defTabSz="1744676" fontAlgn="auto">
                <a:spcBef>
                  <a:spcPts val="0"/>
                </a:spcBef>
                <a:spcAft>
                  <a:spcPts val="0"/>
                </a:spcAft>
              </a:pPr>
              <a:r>
                <a:rPr lang="en-US" sz="1100" b="1" dirty="0">
                  <a:solidFill>
                    <a:schemeClr val="bg1"/>
                  </a:solidFill>
                  <a:latin typeface="+mn-lt"/>
                  <a:ea typeface="+mn-ea"/>
                  <a:cs typeface="+mn-cs"/>
                </a:rPr>
                <a:t>    practices   </a:t>
              </a:r>
            </a:p>
          </p:txBody>
        </p:sp>
        <p:sp>
          <p:nvSpPr>
            <p:cNvPr id="47" name="Rectangle 46"/>
            <p:cNvSpPr>
              <a:spLocks noChangeArrowheads="1"/>
            </p:cNvSpPr>
            <p:nvPr>
              <p:custDataLst>
                <p:tags r:id="rId11"/>
              </p:custDataLst>
            </p:nvPr>
          </p:nvSpPr>
          <p:spPr bwMode="gray">
            <a:xfrm>
              <a:off x="2625273" y="4430480"/>
              <a:ext cx="1425575" cy="900113"/>
            </a:xfrm>
            <a:prstGeom prst="rect">
              <a:avLst/>
            </a:prstGeom>
            <a:noFill/>
            <a:ln w="9525" algn="ctr">
              <a:noFill/>
              <a:miter lim="800000"/>
              <a:headEnd type="none" w="lg" len="lg"/>
              <a:tailEnd type="none" w="lg" len="lg"/>
            </a:ln>
          </p:spPr>
          <p:txBody>
            <a:bodyPr wrap="none" lIns="82295" tIns="82295" rIns="82295" bIns="82295" anchor="ctr"/>
            <a:lstStyle/>
            <a:p>
              <a:pPr defTabSz="1744676" fontAlgn="auto">
                <a:spcBef>
                  <a:spcPts val="0"/>
                </a:spcBef>
                <a:spcAft>
                  <a:spcPts val="0"/>
                </a:spcAft>
              </a:pPr>
              <a:r>
                <a:rPr lang="en-US" sz="1100" b="1" dirty="0">
                  <a:solidFill>
                    <a:schemeClr val="bg1"/>
                  </a:solidFill>
                  <a:latin typeface="+mn-lt"/>
                  <a:ea typeface="+mn-ea"/>
                  <a:cs typeface="+mn-cs"/>
                </a:rPr>
                <a:t>Change </a:t>
              </a:r>
              <a:br>
                <a:rPr lang="en-US" sz="1100" b="1" dirty="0">
                  <a:solidFill>
                    <a:schemeClr val="bg1"/>
                  </a:solidFill>
                  <a:latin typeface="+mn-lt"/>
                  <a:ea typeface="+mn-ea"/>
                  <a:cs typeface="+mn-cs"/>
                </a:rPr>
              </a:br>
              <a:r>
                <a:rPr lang="en-US" sz="1100" b="1" dirty="0">
                  <a:solidFill>
                    <a:schemeClr val="bg1"/>
                  </a:solidFill>
                  <a:latin typeface="+mn-lt"/>
                  <a:ea typeface="+mn-ea"/>
                  <a:cs typeface="+mn-cs"/>
                </a:rPr>
                <a:t>behavior</a:t>
              </a:r>
            </a:p>
          </p:txBody>
        </p:sp>
        <p:sp>
          <p:nvSpPr>
            <p:cNvPr id="48" name="Rectangle 47"/>
            <p:cNvSpPr>
              <a:spLocks noChangeArrowheads="1"/>
            </p:cNvSpPr>
            <p:nvPr/>
          </p:nvSpPr>
          <p:spPr bwMode="gray">
            <a:xfrm>
              <a:off x="1102560" y="4725755"/>
              <a:ext cx="1547813" cy="385763"/>
            </a:xfrm>
            <a:prstGeom prst="rect">
              <a:avLst/>
            </a:prstGeom>
            <a:noFill/>
            <a:ln w="9525" algn="ctr">
              <a:noFill/>
              <a:miter lim="800000"/>
              <a:headEnd type="none" w="lg" len="lg"/>
              <a:tailEnd type="none" w="lg" len="lg"/>
            </a:ln>
          </p:spPr>
          <p:txBody>
            <a:bodyPr wrap="none" lIns="82295" tIns="82295" rIns="82295" bIns="82295"/>
            <a:lstStyle/>
            <a:p>
              <a:pPr marL="327130" indent="-327130" defTabSz="1744676" fontAlgn="auto">
                <a:spcBef>
                  <a:spcPts val="0"/>
                </a:spcBef>
                <a:spcAft>
                  <a:spcPts val="0"/>
                </a:spcAft>
                <a:buClr>
                  <a:srgbClr val="177B57"/>
                </a:buClr>
                <a:buSzPct val="100000"/>
                <a:defRPr/>
              </a:pPr>
              <a:r>
                <a:rPr lang="en-US" sz="1200" b="1" kern="0" dirty="0">
                  <a:solidFill>
                    <a:srgbClr val="FFFFFF"/>
                  </a:solidFill>
                  <a:latin typeface="Arial"/>
                  <a:ea typeface="+mn-ea"/>
                  <a:cs typeface="Arial" charset="0"/>
                </a:rPr>
                <a:t>Value</a:t>
              </a:r>
            </a:p>
          </p:txBody>
        </p:sp>
      </p:grpSp>
      <p:sp>
        <p:nvSpPr>
          <p:cNvPr id="49" name="takeaway_box"/>
          <p:cNvSpPr>
            <a:spLocks noChangeArrowheads="1"/>
          </p:cNvSpPr>
          <p:nvPr/>
        </p:nvSpPr>
        <p:spPr bwMode="gray">
          <a:xfrm>
            <a:off x="1621955" y="5944389"/>
            <a:ext cx="5888134" cy="763122"/>
          </a:xfrm>
          <a:prstGeom prst="rect">
            <a:avLst/>
          </a:prstGeom>
          <a:solidFill>
            <a:schemeClr val="accent1"/>
          </a:solidFill>
          <a:ln w="9525" algn="ctr">
            <a:solidFill>
              <a:srgbClr val="FFFFFF"/>
            </a:solidFill>
            <a:miter lim="800000"/>
            <a:headEnd type="none" w="lg" len="lg"/>
            <a:tailEnd type="none" w="lg" len="lg"/>
          </a:ln>
        </p:spPr>
        <p:txBody>
          <a:bodyPr lIns="174468" tIns="87234" rIns="174468" bIns="87234" anchor="ctr" anchorCtr="1"/>
          <a:lstStyle/>
          <a:p>
            <a:pPr algn="ctr" defTabSz="1744676" fontAlgn="auto">
              <a:spcBef>
                <a:spcPts val="0"/>
              </a:spcBef>
              <a:spcAft>
                <a:spcPts val="0"/>
              </a:spcAft>
            </a:pPr>
            <a:r>
              <a:rPr lang="en-US" sz="1600" dirty="0">
                <a:solidFill>
                  <a:srgbClr val="FFFFFF"/>
                </a:solidFill>
                <a:latin typeface="+mn-lt"/>
                <a:ea typeface="+mn-ea"/>
                <a:cs typeface="Arial" pitchFamily="34" charset="0"/>
              </a:rPr>
              <a:t>Benefits of a focus on outcomes: improved patient outcomes, reduced variation, reduced medical cost, continuous improvement</a:t>
            </a:r>
          </a:p>
        </p:txBody>
      </p:sp>
    </p:spTree>
    <p:extLst>
      <p:ext uri="{BB962C8B-B14F-4D97-AF65-F5344CB8AC3E}">
        <p14:creationId xmlns:p14="http://schemas.microsoft.com/office/powerpoint/2010/main" val="3452932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3700" y="379777"/>
            <a:ext cx="8052256" cy="735013"/>
          </a:xfrm>
        </p:spPr>
        <p:txBody>
          <a:bodyPr/>
          <a:lstStyle/>
          <a:p>
            <a:r>
              <a:rPr lang="fr-BE" sz="1600" b="0" dirty="0"/>
              <a:t>Across Europe, governments and the biopharaceutical industry are developing stability </a:t>
            </a:r>
            <a:r>
              <a:rPr lang="fr-BE" sz="1600" dirty="0"/>
              <a:t>agreements that balance access to medicines with support for innovation</a:t>
            </a:r>
          </a:p>
        </p:txBody>
      </p:sp>
      <p:grpSp>
        <p:nvGrpSpPr>
          <p:cNvPr id="5" name="Group 4"/>
          <p:cNvGrpSpPr>
            <a:grpSpLocks/>
          </p:cNvGrpSpPr>
          <p:nvPr/>
        </p:nvGrpSpPr>
        <p:grpSpPr bwMode="auto">
          <a:xfrm>
            <a:off x="3699148" y="646659"/>
            <a:ext cx="5472608" cy="5806676"/>
            <a:chOff x="1805" y="898"/>
            <a:chExt cx="2820" cy="3141"/>
          </a:xfrm>
          <a:solidFill>
            <a:schemeClr val="bg1">
              <a:lumMod val="95000"/>
            </a:schemeClr>
          </a:solidFill>
        </p:grpSpPr>
        <p:sp>
          <p:nvSpPr>
            <p:cNvPr id="6" name="Freeform 5"/>
            <p:cNvSpPr>
              <a:spLocks/>
            </p:cNvSpPr>
            <p:nvPr/>
          </p:nvSpPr>
          <p:spPr bwMode="auto">
            <a:xfrm>
              <a:off x="1805" y="3082"/>
              <a:ext cx="328" cy="432"/>
            </a:xfrm>
            <a:custGeom>
              <a:avLst/>
              <a:gdLst>
                <a:gd name="T0" fmla="*/ 165 w 344"/>
                <a:gd name="T1" fmla="*/ 0 h 492"/>
                <a:gd name="T2" fmla="*/ 180 w 344"/>
                <a:gd name="T3" fmla="*/ 25 h 492"/>
                <a:gd name="T4" fmla="*/ 195 w 344"/>
                <a:gd name="T5" fmla="*/ 25 h 492"/>
                <a:gd name="T6" fmla="*/ 238 w 344"/>
                <a:gd name="T7" fmla="*/ 31 h 492"/>
                <a:gd name="T8" fmla="*/ 258 w 344"/>
                <a:gd name="T9" fmla="*/ 37 h 492"/>
                <a:gd name="T10" fmla="*/ 276 w 344"/>
                <a:gd name="T11" fmla="*/ 60 h 492"/>
                <a:gd name="T12" fmla="*/ 281 w 344"/>
                <a:gd name="T13" fmla="*/ 68 h 492"/>
                <a:gd name="T14" fmla="*/ 231 w 344"/>
                <a:gd name="T15" fmla="*/ 85 h 492"/>
                <a:gd name="T16" fmla="*/ 215 w 344"/>
                <a:gd name="T17" fmla="*/ 112 h 492"/>
                <a:gd name="T18" fmla="*/ 201 w 344"/>
                <a:gd name="T19" fmla="*/ 136 h 492"/>
                <a:gd name="T20" fmla="*/ 191 w 344"/>
                <a:gd name="T21" fmla="*/ 156 h 492"/>
                <a:gd name="T22" fmla="*/ 167 w 344"/>
                <a:gd name="T23" fmla="*/ 151 h 492"/>
                <a:gd name="T24" fmla="*/ 163 w 344"/>
                <a:gd name="T25" fmla="*/ 171 h 492"/>
                <a:gd name="T26" fmla="*/ 165 w 344"/>
                <a:gd name="T27" fmla="*/ 191 h 492"/>
                <a:gd name="T28" fmla="*/ 144 w 344"/>
                <a:gd name="T29" fmla="*/ 211 h 492"/>
                <a:gd name="T30" fmla="*/ 140 w 344"/>
                <a:gd name="T31" fmla="*/ 236 h 492"/>
                <a:gd name="T32" fmla="*/ 144 w 344"/>
                <a:gd name="T33" fmla="*/ 253 h 492"/>
                <a:gd name="T34" fmla="*/ 108 w 344"/>
                <a:gd name="T35" fmla="*/ 265 h 492"/>
                <a:gd name="T36" fmla="*/ 107 w 344"/>
                <a:gd name="T37" fmla="*/ 289 h 492"/>
                <a:gd name="T38" fmla="*/ 56 w 344"/>
                <a:gd name="T39" fmla="*/ 292 h 492"/>
                <a:gd name="T40" fmla="*/ 18 w 344"/>
                <a:gd name="T41" fmla="*/ 270 h 492"/>
                <a:gd name="T42" fmla="*/ 0 w 344"/>
                <a:gd name="T43" fmla="*/ 264 h 492"/>
                <a:gd name="T44" fmla="*/ 20 w 344"/>
                <a:gd name="T45" fmla="*/ 241 h 492"/>
                <a:gd name="T46" fmla="*/ 45 w 344"/>
                <a:gd name="T47" fmla="*/ 211 h 492"/>
                <a:gd name="T48" fmla="*/ 41 w 344"/>
                <a:gd name="T49" fmla="*/ 193 h 492"/>
                <a:gd name="T50" fmla="*/ 29 w 344"/>
                <a:gd name="T51" fmla="*/ 180 h 492"/>
                <a:gd name="T52" fmla="*/ 49 w 344"/>
                <a:gd name="T53" fmla="*/ 169 h 492"/>
                <a:gd name="T54" fmla="*/ 20 w 344"/>
                <a:gd name="T55" fmla="*/ 171 h 492"/>
                <a:gd name="T56" fmla="*/ 29 w 344"/>
                <a:gd name="T57" fmla="*/ 151 h 492"/>
                <a:gd name="T58" fmla="*/ 39 w 344"/>
                <a:gd name="T59" fmla="*/ 134 h 492"/>
                <a:gd name="T60" fmla="*/ 49 w 344"/>
                <a:gd name="T61" fmla="*/ 125 h 492"/>
                <a:gd name="T62" fmla="*/ 77 w 344"/>
                <a:gd name="T63" fmla="*/ 112 h 492"/>
                <a:gd name="T64" fmla="*/ 114 w 344"/>
                <a:gd name="T65" fmla="*/ 76 h 492"/>
                <a:gd name="T66" fmla="*/ 127 w 344"/>
                <a:gd name="T67" fmla="*/ 53 h 492"/>
                <a:gd name="T68" fmla="*/ 136 w 344"/>
                <a:gd name="T69" fmla="*/ 2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4"/>
                <a:gd name="T106" fmla="*/ 0 h 492"/>
                <a:gd name="T107" fmla="*/ 344 w 344"/>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4" h="492">
                  <a:moveTo>
                    <a:pt x="174" y="4"/>
                  </a:moveTo>
                  <a:lnTo>
                    <a:pt x="199" y="0"/>
                  </a:lnTo>
                  <a:lnTo>
                    <a:pt x="215" y="20"/>
                  </a:lnTo>
                  <a:lnTo>
                    <a:pt x="218" y="43"/>
                  </a:lnTo>
                  <a:lnTo>
                    <a:pt x="224" y="47"/>
                  </a:lnTo>
                  <a:lnTo>
                    <a:pt x="236" y="43"/>
                  </a:lnTo>
                  <a:lnTo>
                    <a:pt x="277" y="59"/>
                  </a:lnTo>
                  <a:lnTo>
                    <a:pt x="288" y="52"/>
                  </a:lnTo>
                  <a:lnTo>
                    <a:pt x="304" y="50"/>
                  </a:lnTo>
                  <a:lnTo>
                    <a:pt x="313" y="63"/>
                  </a:lnTo>
                  <a:lnTo>
                    <a:pt x="322" y="86"/>
                  </a:lnTo>
                  <a:lnTo>
                    <a:pt x="333" y="100"/>
                  </a:lnTo>
                  <a:lnTo>
                    <a:pt x="343" y="109"/>
                  </a:lnTo>
                  <a:lnTo>
                    <a:pt x="340" y="115"/>
                  </a:lnTo>
                  <a:lnTo>
                    <a:pt x="311" y="125"/>
                  </a:lnTo>
                  <a:lnTo>
                    <a:pt x="279" y="143"/>
                  </a:lnTo>
                  <a:lnTo>
                    <a:pt x="279" y="172"/>
                  </a:lnTo>
                  <a:lnTo>
                    <a:pt x="261" y="188"/>
                  </a:lnTo>
                  <a:lnTo>
                    <a:pt x="245" y="202"/>
                  </a:lnTo>
                  <a:lnTo>
                    <a:pt x="243" y="229"/>
                  </a:lnTo>
                  <a:lnTo>
                    <a:pt x="243" y="250"/>
                  </a:lnTo>
                  <a:lnTo>
                    <a:pt x="231" y="263"/>
                  </a:lnTo>
                  <a:lnTo>
                    <a:pt x="220" y="250"/>
                  </a:lnTo>
                  <a:lnTo>
                    <a:pt x="202" y="254"/>
                  </a:lnTo>
                  <a:lnTo>
                    <a:pt x="199" y="263"/>
                  </a:lnTo>
                  <a:lnTo>
                    <a:pt x="197" y="288"/>
                  </a:lnTo>
                  <a:lnTo>
                    <a:pt x="204" y="297"/>
                  </a:lnTo>
                  <a:lnTo>
                    <a:pt x="199" y="322"/>
                  </a:lnTo>
                  <a:lnTo>
                    <a:pt x="188" y="334"/>
                  </a:lnTo>
                  <a:lnTo>
                    <a:pt x="174" y="354"/>
                  </a:lnTo>
                  <a:lnTo>
                    <a:pt x="168" y="370"/>
                  </a:lnTo>
                  <a:lnTo>
                    <a:pt x="170" y="397"/>
                  </a:lnTo>
                  <a:lnTo>
                    <a:pt x="183" y="415"/>
                  </a:lnTo>
                  <a:lnTo>
                    <a:pt x="174" y="425"/>
                  </a:lnTo>
                  <a:lnTo>
                    <a:pt x="143" y="436"/>
                  </a:lnTo>
                  <a:lnTo>
                    <a:pt x="131" y="447"/>
                  </a:lnTo>
                  <a:lnTo>
                    <a:pt x="129" y="461"/>
                  </a:lnTo>
                  <a:lnTo>
                    <a:pt x="129" y="486"/>
                  </a:lnTo>
                  <a:lnTo>
                    <a:pt x="93" y="486"/>
                  </a:lnTo>
                  <a:lnTo>
                    <a:pt x="68" y="491"/>
                  </a:lnTo>
                  <a:lnTo>
                    <a:pt x="38" y="456"/>
                  </a:lnTo>
                  <a:lnTo>
                    <a:pt x="22" y="456"/>
                  </a:lnTo>
                  <a:lnTo>
                    <a:pt x="9" y="456"/>
                  </a:lnTo>
                  <a:lnTo>
                    <a:pt x="0" y="445"/>
                  </a:lnTo>
                  <a:lnTo>
                    <a:pt x="9" y="431"/>
                  </a:lnTo>
                  <a:lnTo>
                    <a:pt x="24" y="406"/>
                  </a:lnTo>
                  <a:lnTo>
                    <a:pt x="34" y="381"/>
                  </a:lnTo>
                  <a:lnTo>
                    <a:pt x="54" y="354"/>
                  </a:lnTo>
                  <a:lnTo>
                    <a:pt x="59" y="336"/>
                  </a:lnTo>
                  <a:lnTo>
                    <a:pt x="49" y="325"/>
                  </a:lnTo>
                  <a:lnTo>
                    <a:pt x="38" y="311"/>
                  </a:lnTo>
                  <a:lnTo>
                    <a:pt x="34" y="304"/>
                  </a:lnTo>
                  <a:lnTo>
                    <a:pt x="49" y="300"/>
                  </a:lnTo>
                  <a:lnTo>
                    <a:pt x="59" y="284"/>
                  </a:lnTo>
                  <a:lnTo>
                    <a:pt x="43" y="279"/>
                  </a:lnTo>
                  <a:lnTo>
                    <a:pt x="24" y="288"/>
                  </a:lnTo>
                  <a:lnTo>
                    <a:pt x="24" y="265"/>
                  </a:lnTo>
                  <a:lnTo>
                    <a:pt x="34" y="254"/>
                  </a:lnTo>
                  <a:lnTo>
                    <a:pt x="43" y="240"/>
                  </a:lnTo>
                  <a:lnTo>
                    <a:pt x="47" y="225"/>
                  </a:lnTo>
                  <a:lnTo>
                    <a:pt x="49" y="213"/>
                  </a:lnTo>
                  <a:lnTo>
                    <a:pt x="59" y="209"/>
                  </a:lnTo>
                  <a:lnTo>
                    <a:pt x="70" y="218"/>
                  </a:lnTo>
                  <a:lnTo>
                    <a:pt x="93" y="188"/>
                  </a:lnTo>
                  <a:lnTo>
                    <a:pt x="104" y="168"/>
                  </a:lnTo>
                  <a:lnTo>
                    <a:pt x="138" y="129"/>
                  </a:lnTo>
                  <a:lnTo>
                    <a:pt x="138" y="113"/>
                  </a:lnTo>
                  <a:lnTo>
                    <a:pt x="154" y="88"/>
                  </a:lnTo>
                  <a:lnTo>
                    <a:pt x="159" y="59"/>
                  </a:lnTo>
                  <a:lnTo>
                    <a:pt x="165" y="43"/>
                  </a:lnTo>
                  <a:lnTo>
                    <a:pt x="174" y="4"/>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7" name="Freeform 6"/>
            <p:cNvSpPr>
              <a:spLocks/>
            </p:cNvSpPr>
            <p:nvPr/>
          </p:nvSpPr>
          <p:spPr bwMode="auto">
            <a:xfrm>
              <a:off x="1929" y="2948"/>
              <a:ext cx="867" cy="707"/>
            </a:xfrm>
            <a:custGeom>
              <a:avLst/>
              <a:gdLst>
                <a:gd name="T0" fmla="*/ 32 w 911"/>
                <a:gd name="T1" fmla="*/ 86 h 805"/>
                <a:gd name="T2" fmla="*/ 58 w 911"/>
                <a:gd name="T3" fmla="*/ 52 h 805"/>
                <a:gd name="T4" fmla="*/ 51 w 911"/>
                <a:gd name="T5" fmla="*/ 39 h 805"/>
                <a:gd name="T6" fmla="*/ 42 w 911"/>
                <a:gd name="T7" fmla="*/ 27 h 805"/>
                <a:gd name="T8" fmla="*/ 82 w 911"/>
                <a:gd name="T9" fmla="*/ 12 h 805"/>
                <a:gd name="T10" fmla="*/ 111 w 911"/>
                <a:gd name="T11" fmla="*/ 7 h 805"/>
                <a:gd name="T12" fmla="*/ 144 w 911"/>
                <a:gd name="T13" fmla="*/ 4 h 805"/>
                <a:gd name="T14" fmla="*/ 206 w 911"/>
                <a:gd name="T15" fmla="*/ 37 h 805"/>
                <a:gd name="T16" fmla="*/ 247 w 911"/>
                <a:gd name="T17" fmla="*/ 39 h 805"/>
                <a:gd name="T18" fmla="*/ 366 w 911"/>
                <a:gd name="T19" fmla="*/ 80 h 805"/>
                <a:gd name="T20" fmla="*/ 418 w 911"/>
                <a:gd name="T21" fmla="*/ 87 h 805"/>
                <a:gd name="T22" fmla="*/ 453 w 911"/>
                <a:gd name="T23" fmla="*/ 108 h 805"/>
                <a:gd name="T24" fmla="*/ 486 w 911"/>
                <a:gd name="T25" fmla="*/ 111 h 805"/>
                <a:gd name="T26" fmla="*/ 486 w 911"/>
                <a:gd name="T27" fmla="*/ 123 h 805"/>
                <a:gd name="T28" fmla="*/ 543 w 911"/>
                <a:gd name="T29" fmla="*/ 161 h 805"/>
                <a:gd name="T30" fmla="*/ 586 w 911"/>
                <a:gd name="T31" fmla="*/ 175 h 805"/>
                <a:gd name="T32" fmla="*/ 654 w 911"/>
                <a:gd name="T33" fmla="*/ 188 h 805"/>
                <a:gd name="T34" fmla="*/ 668 w 911"/>
                <a:gd name="T35" fmla="*/ 206 h 805"/>
                <a:gd name="T36" fmla="*/ 694 w 911"/>
                <a:gd name="T37" fmla="*/ 214 h 805"/>
                <a:gd name="T38" fmla="*/ 722 w 911"/>
                <a:gd name="T39" fmla="*/ 214 h 805"/>
                <a:gd name="T40" fmla="*/ 740 w 911"/>
                <a:gd name="T41" fmla="*/ 214 h 805"/>
                <a:gd name="T42" fmla="*/ 746 w 911"/>
                <a:gd name="T43" fmla="*/ 237 h 805"/>
                <a:gd name="T44" fmla="*/ 681 w 911"/>
                <a:gd name="T45" fmla="*/ 272 h 805"/>
                <a:gd name="T46" fmla="*/ 589 w 911"/>
                <a:gd name="T47" fmla="*/ 286 h 805"/>
                <a:gd name="T48" fmla="*/ 565 w 911"/>
                <a:gd name="T49" fmla="*/ 304 h 805"/>
                <a:gd name="T50" fmla="*/ 539 w 911"/>
                <a:gd name="T51" fmla="*/ 310 h 805"/>
                <a:gd name="T52" fmla="*/ 511 w 911"/>
                <a:gd name="T53" fmla="*/ 332 h 805"/>
                <a:gd name="T54" fmla="*/ 479 w 911"/>
                <a:gd name="T55" fmla="*/ 348 h 805"/>
                <a:gd name="T56" fmla="*/ 491 w 911"/>
                <a:gd name="T57" fmla="*/ 374 h 805"/>
                <a:gd name="T58" fmla="*/ 494 w 911"/>
                <a:gd name="T59" fmla="*/ 394 h 805"/>
                <a:gd name="T60" fmla="*/ 478 w 911"/>
                <a:gd name="T61" fmla="*/ 402 h 805"/>
                <a:gd name="T62" fmla="*/ 429 w 911"/>
                <a:gd name="T63" fmla="*/ 432 h 805"/>
                <a:gd name="T64" fmla="*/ 412 w 911"/>
                <a:gd name="T65" fmla="*/ 444 h 805"/>
                <a:gd name="T66" fmla="*/ 383 w 911"/>
                <a:gd name="T67" fmla="*/ 451 h 805"/>
                <a:gd name="T68" fmla="*/ 349 w 911"/>
                <a:gd name="T69" fmla="*/ 457 h 805"/>
                <a:gd name="T70" fmla="*/ 333 w 911"/>
                <a:gd name="T71" fmla="*/ 472 h 805"/>
                <a:gd name="T72" fmla="*/ 306 w 911"/>
                <a:gd name="T73" fmla="*/ 476 h 805"/>
                <a:gd name="T74" fmla="*/ 252 w 911"/>
                <a:gd name="T75" fmla="*/ 472 h 805"/>
                <a:gd name="T76" fmla="*/ 166 w 911"/>
                <a:gd name="T77" fmla="*/ 451 h 805"/>
                <a:gd name="T78" fmla="*/ 127 w 911"/>
                <a:gd name="T79" fmla="*/ 464 h 805"/>
                <a:gd name="T80" fmla="*/ 87 w 911"/>
                <a:gd name="T81" fmla="*/ 474 h 805"/>
                <a:gd name="T82" fmla="*/ 42 w 911"/>
                <a:gd name="T83" fmla="*/ 450 h 805"/>
                <a:gd name="T84" fmla="*/ 25 w 911"/>
                <a:gd name="T85" fmla="*/ 392 h 805"/>
                <a:gd name="T86" fmla="*/ 0 w 911"/>
                <a:gd name="T87" fmla="*/ 372 h 805"/>
                <a:gd name="T88" fmla="*/ 10 w 911"/>
                <a:gd name="T89" fmla="*/ 350 h 805"/>
                <a:gd name="T90" fmla="*/ 45 w 911"/>
                <a:gd name="T91" fmla="*/ 337 h 805"/>
                <a:gd name="T92" fmla="*/ 29 w 911"/>
                <a:gd name="T93" fmla="*/ 310 h 805"/>
                <a:gd name="T94" fmla="*/ 62 w 911"/>
                <a:gd name="T95" fmla="*/ 281 h 805"/>
                <a:gd name="T96" fmla="*/ 53 w 911"/>
                <a:gd name="T97" fmla="*/ 259 h 805"/>
                <a:gd name="T98" fmla="*/ 65 w 911"/>
                <a:gd name="T99" fmla="*/ 239 h 805"/>
                <a:gd name="T100" fmla="*/ 82 w 911"/>
                <a:gd name="T101" fmla="*/ 247 h 805"/>
                <a:gd name="T102" fmla="*/ 95 w 911"/>
                <a:gd name="T103" fmla="*/ 209 h 805"/>
                <a:gd name="T104" fmla="*/ 123 w 911"/>
                <a:gd name="T105" fmla="*/ 182 h 805"/>
                <a:gd name="T106" fmla="*/ 149 w 911"/>
                <a:gd name="T107" fmla="*/ 163 h 805"/>
                <a:gd name="T108" fmla="*/ 178 w 911"/>
                <a:gd name="T109" fmla="*/ 155 h 805"/>
                <a:gd name="T110" fmla="*/ 147 w 911"/>
                <a:gd name="T111" fmla="*/ 123 h 805"/>
                <a:gd name="T112" fmla="*/ 119 w 911"/>
                <a:gd name="T113" fmla="*/ 125 h 805"/>
                <a:gd name="T114" fmla="*/ 85 w 911"/>
                <a:gd name="T115" fmla="*/ 116 h 805"/>
                <a:gd name="T116" fmla="*/ 72 w 911"/>
                <a:gd name="T117" fmla="*/ 113 h 805"/>
                <a:gd name="T118" fmla="*/ 62 w 911"/>
                <a:gd name="T119" fmla="*/ 92 h 805"/>
                <a:gd name="T120" fmla="*/ 37 w 911"/>
                <a:gd name="T121" fmla="*/ 92 h 8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1"/>
                <a:gd name="T184" fmla="*/ 0 h 805"/>
                <a:gd name="T185" fmla="*/ 911 w 911"/>
                <a:gd name="T186" fmla="*/ 805 h 8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1" h="805">
                  <a:moveTo>
                    <a:pt x="45" y="156"/>
                  </a:moveTo>
                  <a:lnTo>
                    <a:pt x="40" y="145"/>
                  </a:lnTo>
                  <a:lnTo>
                    <a:pt x="45" y="129"/>
                  </a:lnTo>
                  <a:lnTo>
                    <a:pt x="70" y="86"/>
                  </a:lnTo>
                  <a:lnTo>
                    <a:pt x="59" y="77"/>
                  </a:lnTo>
                  <a:lnTo>
                    <a:pt x="63" y="65"/>
                  </a:lnTo>
                  <a:lnTo>
                    <a:pt x="50" y="63"/>
                  </a:lnTo>
                  <a:lnTo>
                    <a:pt x="50" y="45"/>
                  </a:lnTo>
                  <a:lnTo>
                    <a:pt x="59" y="34"/>
                  </a:lnTo>
                  <a:lnTo>
                    <a:pt x="100" y="20"/>
                  </a:lnTo>
                  <a:lnTo>
                    <a:pt x="134" y="24"/>
                  </a:lnTo>
                  <a:lnTo>
                    <a:pt x="136" y="11"/>
                  </a:lnTo>
                  <a:lnTo>
                    <a:pt x="161" y="0"/>
                  </a:lnTo>
                  <a:lnTo>
                    <a:pt x="175" y="4"/>
                  </a:lnTo>
                  <a:lnTo>
                    <a:pt x="202" y="40"/>
                  </a:lnTo>
                  <a:lnTo>
                    <a:pt x="250" y="63"/>
                  </a:lnTo>
                  <a:lnTo>
                    <a:pt x="291" y="63"/>
                  </a:lnTo>
                  <a:lnTo>
                    <a:pt x="302" y="65"/>
                  </a:lnTo>
                  <a:lnTo>
                    <a:pt x="416" y="129"/>
                  </a:lnTo>
                  <a:lnTo>
                    <a:pt x="448" y="134"/>
                  </a:lnTo>
                  <a:lnTo>
                    <a:pt x="473" y="156"/>
                  </a:lnTo>
                  <a:lnTo>
                    <a:pt x="509" y="147"/>
                  </a:lnTo>
                  <a:lnTo>
                    <a:pt x="532" y="161"/>
                  </a:lnTo>
                  <a:lnTo>
                    <a:pt x="552" y="181"/>
                  </a:lnTo>
                  <a:lnTo>
                    <a:pt x="577" y="181"/>
                  </a:lnTo>
                  <a:lnTo>
                    <a:pt x="593" y="186"/>
                  </a:lnTo>
                  <a:lnTo>
                    <a:pt x="602" y="195"/>
                  </a:lnTo>
                  <a:lnTo>
                    <a:pt x="593" y="206"/>
                  </a:lnTo>
                  <a:lnTo>
                    <a:pt x="593" y="222"/>
                  </a:lnTo>
                  <a:lnTo>
                    <a:pt x="662" y="270"/>
                  </a:lnTo>
                  <a:lnTo>
                    <a:pt x="698" y="299"/>
                  </a:lnTo>
                  <a:lnTo>
                    <a:pt x="714" y="295"/>
                  </a:lnTo>
                  <a:lnTo>
                    <a:pt x="734" y="290"/>
                  </a:lnTo>
                  <a:lnTo>
                    <a:pt x="798" y="317"/>
                  </a:lnTo>
                  <a:lnTo>
                    <a:pt x="805" y="340"/>
                  </a:lnTo>
                  <a:lnTo>
                    <a:pt x="814" y="347"/>
                  </a:lnTo>
                  <a:lnTo>
                    <a:pt x="834" y="352"/>
                  </a:lnTo>
                  <a:lnTo>
                    <a:pt x="846" y="361"/>
                  </a:lnTo>
                  <a:lnTo>
                    <a:pt x="864" y="361"/>
                  </a:lnTo>
                  <a:lnTo>
                    <a:pt x="880" y="361"/>
                  </a:lnTo>
                  <a:lnTo>
                    <a:pt x="898" y="365"/>
                  </a:lnTo>
                  <a:lnTo>
                    <a:pt x="903" y="361"/>
                  </a:lnTo>
                  <a:lnTo>
                    <a:pt x="910" y="377"/>
                  </a:lnTo>
                  <a:lnTo>
                    <a:pt x="910" y="397"/>
                  </a:lnTo>
                  <a:lnTo>
                    <a:pt x="898" y="411"/>
                  </a:lnTo>
                  <a:lnTo>
                    <a:pt x="830" y="458"/>
                  </a:lnTo>
                  <a:lnTo>
                    <a:pt x="803" y="458"/>
                  </a:lnTo>
                  <a:lnTo>
                    <a:pt x="718" y="481"/>
                  </a:lnTo>
                  <a:lnTo>
                    <a:pt x="689" y="486"/>
                  </a:lnTo>
                  <a:lnTo>
                    <a:pt x="689" y="511"/>
                  </a:lnTo>
                  <a:lnTo>
                    <a:pt x="673" y="511"/>
                  </a:lnTo>
                  <a:lnTo>
                    <a:pt x="657" y="522"/>
                  </a:lnTo>
                  <a:lnTo>
                    <a:pt x="639" y="542"/>
                  </a:lnTo>
                  <a:lnTo>
                    <a:pt x="623" y="558"/>
                  </a:lnTo>
                  <a:lnTo>
                    <a:pt x="602" y="563"/>
                  </a:lnTo>
                  <a:lnTo>
                    <a:pt x="584" y="585"/>
                  </a:lnTo>
                  <a:lnTo>
                    <a:pt x="584" y="613"/>
                  </a:lnTo>
                  <a:lnTo>
                    <a:pt x="598" y="629"/>
                  </a:lnTo>
                  <a:lnTo>
                    <a:pt x="602" y="642"/>
                  </a:lnTo>
                  <a:lnTo>
                    <a:pt x="602" y="663"/>
                  </a:lnTo>
                  <a:lnTo>
                    <a:pt x="598" y="672"/>
                  </a:lnTo>
                  <a:lnTo>
                    <a:pt x="582" y="676"/>
                  </a:lnTo>
                  <a:lnTo>
                    <a:pt x="557" y="697"/>
                  </a:lnTo>
                  <a:lnTo>
                    <a:pt x="523" y="726"/>
                  </a:lnTo>
                  <a:lnTo>
                    <a:pt x="509" y="738"/>
                  </a:lnTo>
                  <a:lnTo>
                    <a:pt x="502" y="747"/>
                  </a:lnTo>
                  <a:lnTo>
                    <a:pt x="502" y="758"/>
                  </a:lnTo>
                  <a:lnTo>
                    <a:pt x="466" y="758"/>
                  </a:lnTo>
                  <a:lnTo>
                    <a:pt x="443" y="763"/>
                  </a:lnTo>
                  <a:lnTo>
                    <a:pt x="427" y="767"/>
                  </a:lnTo>
                  <a:lnTo>
                    <a:pt x="420" y="774"/>
                  </a:lnTo>
                  <a:lnTo>
                    <a:pt x="407" y="792"/>
                  </a:lnTo>
                  <a:lnTo>
                    <a:pt x="386" y="799"/>
                  </a:lnTo>
                  <a:lnTo>
                    <a:pt x="373" y="799"/>
                  </a:lnTo>
                  <a:lnTo>
                    <a:pt x="348" y="797"/>
                  </a:lnTo>
                  <a:lnTo>
                    <a:pt x="307" y="792"/>
                  </a:lnTo>
                  <a:lnTo>
                    <a:pt x="232" y="763"/>
                  </a:lnTo>
                  <a:lnTo>
                    <a:pt x="202" y="758"/>
                  </a:lnTo>
                  <a:lnTo>
                    <a:pt x="175" y="767"/>
                  </a:lnTo>
                  <a:lnTo>
                    <a:pt x="154" y="779"/>
                  </a:lnTo>
                  <a:lnTo>
                    <a:pt x="129" y="783"/>
                  </a:lnTo>
                  <a:lnTo>
                    <a:pt x="106" y="797"/>
                  </a:lnTo>
                  <a:lnTo>
                    <a:pt x="95" y="804"/>
                  </a:lnTo>
                  <a:lnTo>
                    <a:pt x="50" y="756"/>
                  </a:lnTo>
                  <a:lnTo>
                    <a:pt x="50" y="683"/>
                  </a:lnTo>
                  <a:lnTo>
                    <a:pt x="29" y="658"/>
                  </a:lnTo>
                  <a:lnTo>
                    <a:pt x="4" y="638"/>
                  </a:lnTo>
                  <a:lnTo>
                    <a:pt x="0" y="626"/>
                  </a:lnTo>
                  <a:lnTo>
                    <a:pt x="0" y="601"/>
                  </a:lnTo>
                  <a:lnTo>
                    <a:pt x="13" y="588"/>
                  </a:lnTo>
                  <a:lnTo>
                    <a:pt x="45" y="576"/>
                  </a:lnTo>
                  <a:lnTo>
                    <a:pt x="54" y="567"/>
                  </a:lnTo>
                  <a:lnTo>
                    <a:pt x="40" y="551"/>
                  </a:lnTo>
                  <a:lnTo>
                    <a:pt x="36" y="522"/>
                  </a:lnTo>
                  <a:lnTo>
                    <a:pt x="50" y="497"/>
                  </a:lnTo>
                  <a:lnTo>
                    <a:pt x="75" y="472"/>
                  </a:lnTo>
                  <a:lnTo>
                    <a:pt x="75" y="451"/>
                  </a:lnTo>
                  <a:lnTo>
                    <a:pt x="65" y="436"/>
                  </a:lnTo>
                  <a:lnTo>
                    <a:pt x="75" y="406"/>
                  </a:lnTo>
                  <a:lnTo>
                    <a:pt x="79" y="402"/>
                  </a:lnTo>
                  <a:lnTo>
                    <a:pt x="91" y="402"/>
                  </a:lnTo>
                  <a:lnTo>
                    <a:pt x="100" y="415"/>
                  </a:lnTo>
                  <a:lnTo>
                    <a:pt x="111" y="397"/>
                  </a:lnTo>
                  <a:lnTo>
                    <a:pt x="116" y="352"/>
                  </a:lnTo>
                  <a:lnTo>
                    <a:pt x="150" y="322"/>
                  </a:lnTo>
                  <a:lnTo>
                    <a:pt x="150" y="306"/>
                  </a:lnTo>
                  <a:lnTo>
                    <a:pt x="150" y="295"/>
                  </a:lnTo>
                  <a:lnTo>
                    <a:pt x="182" y="274"/>
                  </a:lnTo>
                  <a:lnTo>
                    <a:pt x="207" y="270"/>
                  </a:lnTo>
                  <a:lnTo>
                    <a:pt x="216" y="261"/>
                  </a:lnTo>
                  <a:lnTo>
                    <a:pt x="195" y="240"/>
                  </a:lnTo>
                  <a:lnTo>
                    <a:pt x="179" y="206"/>
                  </a:lnTo>
                  <a:lnTo>
                    <a:pt x="170" y="199"/>
                  </a:lnTo>
                  <a:lnTo>
                    <a:pt x="145" y="211"/>
                  </a:lnTo>
                  <a:lnTo>
                    <a:pt x="129" y="204"/>
                  </a:lnTo>
                  <a:lnTo>
                    <a:pt x="104" y="195"/>
                  </a:lnTo>
                  <a:lnTo>
                    <a:pt x="95" y="199"/>
                  </a:lnTo>
                  <a:lnTo>
                    <a:pt x="88" y="190"/>
                  </a:lnTo>
                  <a:lnTo>
                    <a:pt x="88" y="174"/>
                  </a:lnTo>
                  <a:lnTo>
                    <a:pt x="75" y="156"/>
                  </a:lnTo>
                  <a:lnTo>
                    <a:pt x="65" y="152"/>
                  </a:lnTo>
                  <a:lnTo>
                    <a:pt x="45" y="156"/>
                  </a:lnTo>
                </a:path>
              </a:pathLst>
            </a:custGeom>
            <a:solidFill>
              <a:schemeClr val="accent1"/>
            </a:solidFill>
            <a:ln w="12700" cap="rnd">
              <a:solidFill>
                <a:schemeClr val="bg1">
                  <a:lumMod val="50000"/>
                </a:schemeClr>
              </a:solidFill>
              <a:round/>
              <a:headEnd/>
              <a:tailEnd/>
            </a:ln>
          </p:spPr>
          <p:txBody>
            <a:bodyPr/>
            <a:lstStyle/>
            <a:p>
              <a:pPr>
                <a:defRPr/>
              </a:pPr>
              <a:endParaRPr lang="en-GB" dirty="0"/>
            </a:p>
          </p:txBody>
        </p:sp>
        <p:sp>
          <p:nvSpPr>
            <p:cNvPr id="8" name="Freeform 7"/>
            <p:cNvSpPr>
              <a:spLocks/>
            </p:cNvSpPr>
            <p:nvPr/>
          </p:nvSpPr>
          <p:spPr bwMode="auto">
            <a:xfrm>
              <a:off x="2589" y="3535"/>
              <a:ext cx="35" cy="33"/>
            </a:xfrm>
            <a:custGeom>
              <a:avLst/>
              <a:gdLst>
                <a:gd name="T0" fmla="*/ 31 w 36"/>
                <a:gd name="T1" fmla="*/ 0 h 38"/>
                <a:gd name="T2" fmla="*/ 18 w 36"/>
                <a:gd name="T3" fmla="*/ 0 h 38"/>
                <a:gd name="T4" fmla="*/ 0 w 36"/>
                <a:gd name="T5" fmla="*/ 13 h 38"/>
                <a:gd name="T6" fmla="*/ 9 w 36"/>
                <a:gd name="T7" fmla="*/ 21 h 38"/>
                <a:gd name="T8" fmla="*/ 21 w 36"/>
                <a:gd name="T9" fmla="*/ 21 h 38"/>
                <a:gd name="T10" fmla="*/ 31 w 36"/>
                <a:gd name="T11" fmla="*/ 0 h 38"/>
                <a:gd name="T12" fmla="*/ 0 60000 65536"/>
                <a:gd name="T13" fmla="*/ 0 60000 65536"/>
                <a:gd name="T14" fmla="*/ 0 60000 65536"/>
                <a:gd name="T15" fmla="*/ 0 60000 65536"/>
                <a:gd name="T16" fmla="*/ 0 60000 65536"/>
                <a:gd name="T17" fmla="*/ 0 60000 65536"/>
                <a:gd name="T18" fmla="*/ 0 w 36"/>
                <a:gd name="T19" fmla="*/ 0 h 38"/>
                <a:gd name="T20" fmla="*/ 36 w 3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6" h="38">
                  <a:moveTo>
                    <a:pt x="35" y="0"/>
                  </a:moveTo>
                  <a:lnTo>
                    <a:pt x="18" y="0"/>
                  </a:lnTo>
                  <a:lnTo>
                    <a:pt x="0" y="23"/>
                  </a:lnTo>
                  <a:lnTo>
                    <a:pt x="9" y="37"/>
                  </a:lnTo>
                  <a:lnTo>
                    <a:pt x="25" y="37"/>
                  </a:lnTo>
                  <a:lnTo>
                    <a:pt x="35" y="0"/>
                  </a:lnTo>
                </a:path>
              </a:pathLst>
            </a:custGeom>
            <a:grpFill/>
            <a:ln w="12700" cap="rnd">
              <a:solidFill>
                <a:schemeClr val="bg1">
                  <a:lumMod val="50000"/>
                </a:schemeClr>
              </a:solidFill>
              <a:round/>
              <a:headEnd/>
              <a:tailEnd/>
            </a:ln>
          </p:spPr>
          <p:txBody>
            <a:bodyPr/>
            <a:lstStyle/>
            <a:p>
              <a:pPr>
                <a:defRPr/>
              </a:pPr>
              <a:endParaRPr lang="en-GB" dirty="0"/>
            </a:p>
          </p:txBody>
        </p:sp>
        <p:sp>
          <p:nvSpPr>
            <p:cNvPr id="9" name="Freeform 8"/>
            <p:cNvSpPr>
              <a:spLocks/>
            </p:cNvSpPr>
            <p:nvPr/>
          </p:nvSpPr>
          <p:spPr bwMode="auto">
            <a:xfrm>
              <a:off x="2683" y="3481"/>
              <a:ext cx="77" cy="55"/>
            </a:xfrm>
            <a:custGeom>
              <a:avLst/>
              <a:gdLst>
                <a:gd name="T0" fmla="*/ 50 w 80"/>
                <a:gd name="T1" fmla="*/ 0 h 62"/>
                <a:gd name="T2" fmla="*/ 41 w 80"/>
                <a:gd name="T3" fmla="*/ 4 h 62"/>
                <a:gd name="T4" fmla="*/ 14 w 80"/>
                <a:gd name="T5" fmla="*/ 7 h 62"/>
                <a:gd name="T6" fmla="*/ 0 w 80"/>
                <a:gd name="T7" fmla="*/ 20 h 62"/>
                <a:gd name="T8" fmla="*/ 20 w 80"/>
                <a:gd name="T9" fmla="*/ 30 h 62"/>
                <a:gd name="T10" fmla="*/ 34 w 80"/>
                <a:gd name="T11" fmla="*/ 38 h 62"/>
                <a:gd name="T12" fmla="*/ 55 w 80"/>
                <a:gd name="T13" fmla="*/ 35 h 62"/>
                <a:gd name="T14" fmla="*/ 67 w 80"/>
                <a:gd name="T15" fmla="*/ 30 h 62"/>
                <a:gd name="T16" fmla="*/ 63 w 80"/>
                <a:gd name="T17" fmla="*/ 20 h 62"/>
                <a:gd name="T18" fmla="*/ 55 w 80"/>
                <a:gd name="T19" fmla="*/ 12 h 62"/>
                <a:gd name="T20" fmla="*/ 50 w 80"/>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62"/>
                <a:gd name="T35" fmla="*/ 80 w 8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62">
                  <a:moveTo>
                    <a:pt x="58" y="0"/>
                  </a:moveTo>
                  <a:lnTo>
                    <a:pt x="49" y="6"/>
                  </a:lnTo>
                  <a:lnTo>
                    <a:pt x="18" y="11"/>
                  </a:lnTo>
                  <a:lnTo>
                    <a:pt x="0" y="31"/>
                  </a:lnTo>
                  <a:lnTo>
                    <a:pt x="24" y="49"/>
                  </a:lnTo>
                  <a:lnTo>
                    <a:pt x="38" y="61"/>
                  </a:lnTo>
                  <a:lnTo>
                    <a:pt x="63" y="56"/>
                  </a:lnTo>
                  <a:lnTo>
                    <a:pt x="79" y="49"/>
                  </a:lnTo>
                  <a:lnTo>
                    <a:pt x="74" y="31"/>
                  </a:lnTo>
                  <a:lnTo>
                    <a:pt x="63" y="20"/>
                  </a:lnTo>
                  <a:lnTo>
                    <a:pt x="58" y="0"/>
                  </a:lnTo>
                </a:path>
              </a:pathLst>
            </a:custGeom>
            <a:grpFill/>
            <a:ln w="12700" cap="rnd">
              <a:solidFill>
                <a:schemeClr val="bg1">
                  <a:lumMod val="50000"/>
                </a:schemeClr>
              </a:solidFill>
              <a:round/>
              <a:headEnd/>
              <a:tailEnd/>
            </a:ln>
          </p:spPr>
          <p:txBody>
            <a:bodyPr/>
            <a:lstStyle/>
            <a:p>
              <a:pPr>
                <a:defRPr/>
              </a:pPr>
              <a:endParaRPr lang="en-GB" dirty="0"/>
            </a:p>
          </p:txBody>
        </p:sp>
        <p:sp>
          <p:nvSpPr>
            <p:cNvPr id="10" name="Freeform 9"/>
            <p:cNvSpPr>
              <a:spLocks/>
            </p:cNvSpPr>
            <p:nvPr/>
          </p:nvSpPr>
          <p:spPr bwMode="auto">
            <a:xfrm>
              <a:off x="2802" y="3484"/>
              <a:ext cx="37" cy="32"/>
            </a:xfrm>
            <a:custGeom>
              <a:avLst/>
              <a:gdLst>
                <a:gd name="T0" fmla="*/ 19 w 38"/>
                <a:gd name="T1" fmla="*/ 0 h 37"/>
                <a:gd name="T2" fmla="*/ 0 w 38"/>
                <a:gd name="T3" fmla="*/ 5 h 37"/>
                <a:gd name="T4" fmla="*/ 19 w 38"/>
                <a:gd name="T5" fmla="*/ 12 h 37"/>
                <a:gd name="T6" fmla="*/ 33 w 38"/>
                <a:gd name="T7" fmla="*/ 20 h 37"/>
                <a:gd name="T8" fmla="*/ 19 w 38"/>
                <a:gd name="T9" fmla="*/ 0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23" y="0"/>
                  </a:moveTo>
                  <a:lnTo>
                    <a:pt x="0" y="9"/>
                  </a:lnTo>
                  <a:lnTo>
                    <a:pt x="20" y="21"/>
                  </a:lnTo>
                  <a:lnTo>
                    <a:pt x="37" y="36"/>
                  </a:lnTo>
                  <a:lnTo>
                    <a:pt x="23" y="0"/>
                  </a:lnTo>
                </a:path>
              </a:pathLst>
            </a:custGeom>
            <a:grpFill/>
            <a:ln w="12700" cap="rnd">
              <a:solidFill>
                <a:schemeClr val="bg1">
                  <a:lumMod val="50000"/>
                </a:schemeClr>
              </a:solidFill>
              <a:round/>
              <a:headEnd/>
              <a:tailEnd/>
            </a:ln>
          </p:spPr>
          <p:txBody>
            <a:bodyPr/>
            <a:lstStyle/>
            <a:p>
              <a:pPr>
                <a:defRPr/>
              </a:pPr>
              <a:endParaRPr lang="en-GB" dirty="0"/>
            </a:p>
          </p:txBody>
        </p:sp>
        <p:sp>
          <p:nvSpPr>
            <p:cNvPr id="11" name="Freeform 10"/>
            <p:cNvSpPr>
              <a:spLocks/>
            </p:cNvSpPr>
            <p:nvPr/>
          </p:nvSpPr>
          <p:spPr bwMode="auto">
            <a:xfrm>
              <a:off x="3115" y="3455"/>
              <a:ext cx="129" cy="191"/>
            </a:xfrm>
            <a:custGeom>
              <a:avLst/>
              <a:gdLst>
                <a:gd name="T0" fmla="*/ 65 w 136"/>
                <a:gd name="T1" fmla="*/ 0 h 217"/>
                <a:gd name="T2" fmla="*/ 47 w 136"/>
                <a:gd name="T3" fmla="*/ 7 h 217"/>
                <a:gd name="T4" fmla="*/ 35 w 136"/>
                <a:gd name="T5" fmla="*/ 15 h 217"/>
                <a:gd name="T6" fmla="*/ 21 w 136"/>
                <a:gd name="T7" fmla="*/ 18 h 217"/>
                <a:gd name="T8" fmla="*/ 0 w 136"/>
                <a:gd name="T9" fmla="*/ 15 h 217"/>
                <a:gd name="T10" fmla="*/ 4 w 136"/>
                <a:gd name="T11" fmla="*/ 30 h 217"/>
                <a:gd name="T12" fmla="*/ 14 w 136"/>
                <a:gd name="T13" fmla="*/ 39 h 217"/>
                <a:gd name="T14" fmla="*/ 9 w 136"/>
                <a:gd name="T15" fmla="*/ 63 h 217"/>
                <a:gd name="T16" fmla="*/ 9 w 136"/>
                <a:gd name="T17" fmla="*/ 77 h 217"/>
                <a:gd name="T18" fmla="*/ 14 w 136"/>
                <a:gd name="T19" fmla="*/ 87 h 217"/>
                <a:gd name="T20" fmla="*/ 4 w 136"/>
                <a:gd name="T21" fmla="*/ 107 h 217"/>
                <a:gd name="T22" fmla="*/ 9 w 136"/>
                <a:gd name="T23" fmla="*/ 121 h 217"/>
                <a:gd name="T24" fmla="*/ 21 w 136"/>
                <a:gd name="T25" fmla="*/ 129 h 217"/>
                <a:gd name="T26" fmla="*/ 41 w 136"/>
                <a:gd name="T27" fmla="*/ 118 h 217"/>
                <a:gd name="T28" fmla="*/ 47 w 136"/>
                <a:gd name="T29" fmla="*/ 116 h 217"/>
                <a:gd name="T30" fmla="*/ 68 w 136"/>
                <a:gd name="T31" fmla="*/ 118 h 217"/>
                <a:gd name="T32" fmla="*/ 81 w 136"/>
                <a:gd name="T33" fmla="*/ 108 h 217"/>
                <a:gd name="T34" fmla="*/ 81 w 136"/>
                <a:gd name="T35" fmla="*/ 99 h 217"/>
                <a:gd name="T36" fmla="*/ 98 w 136"/>
                <a:gd name="T37" fmla="*/ 78 h 217"/>
                <a:gd name="T38" fmla="*/ 105 w 136"/>
                <a:gd name="T39" fmla="*/ 67 h 217"/>
                <a:gd name="T40" fmla="*/ 98 w 136"/>
                <a:gd name="T41" fmla="*/ 55 h 217"/>
                <a:gd name="T42" fmla="*/ 109 w 136"/>
                <a:gd name="T43" fmla="*/ 39 h 217"/>
                <a:gd name="T44" fmla="*/ 101 w 136"/>
                <a:gd name="T45" fmla="*/ 18 h 217"/>
                <a:gd name="T46" fmla="*/ 98 w 136"/>
                <a:gd name="T47" fmla="*/ 4 h 217"/>
                <a:gd name="T48" fmla="*/ 65 w 136"/>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217"/>
                <a:gd name="T77" fmla="*/ 136 w 136"/>
                <a:gd name="T78" fmla="*/ 217 h 2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217">
                  <a:moveTo>
                    <a:pt x="80" y="0"/>
                  </a:moveTo>
                  <a:lnTo>
                    <a:pt x="59" y="11"/>
                  </a:lnTo>
                  <a:lnTo>
                    <a:pt x="43" y="25"/>
                  </a:lnTo>
                  <a:lnTo>
                    <a:pt x="25" y="29"/>
                  </a:lnTo>
                  <a:lnTo>
                    <a:pt x="0" y="25"/>
                  </a:lnTo>
                  <a:lnTo>
                    <a:pt x="4" y="50"/>
                  </a:lnTo>
                  <a:lnTo>
                    <a:pt x="18" y="65"/>
                  </a:lnTo>
                  <a:lnTo>
                    <a:pt x="13" y="106"/>
                  </a:lnTo>
                  <a:lnTo>
                    <a:pt x="13" y="127"/>
                  </a:lnTo>
                  <a:lnTo>
                    <a:pt x="18" y="145"/>
                  </a:lnTo>
                  <a:lnTo>
                    <a:pt x="4" y="179"/>
                  </a:lnTo>
                  <a:lnTo>
                    <a:pt x="9" y="202"/>
                  </a:lnTo>
                  <a:lnTo>
                    <a:pt x="25" y="216"/>
                  </a:lnTo>
                  <a:lnTo>
                    <a:pt x="50" y="197"/>
                  </a:lnTo>
                  <a:lnTo>
                    <a:pt x="59" y="193"/>
                  </a:lnTo>
                  <a:lnTo>
                    <a:pt x="84" y="197"/>
                  </a:lnTo>
                  <a:lnTo>
                    <a:pt x="100" y="181"/>
                  </a:lnTo>
                  <a:lnTo>
                    <a:pt x="100" y="165"/>
                  </a:lnTo>
                  <a:lnTo>
                    <a:pt x="121" y="131"/>
                  </a:lnTo>
                  <a:lnTo>
                    <a:pt x="130" y="111"/>
                  </a:lnTo>
                  <a:lnTo>
                    <a:pt x="121" y="90"/>
                  </a:lnTo>
                  <a:lnTo>
                    <a:pt x="135" y="65"/>
                  </a:lnTo>
                  <a:lnTo>
                    <a:pt x="125" y="29"/>
                  </a:lnTo>
                  <a:lnTo>
                    <a:pt x="121" y="6"/>
                  </a:lnTo>
                  <a:lnTo>
                    <a:pt x="80" y="0"/>
                  </a:lnTo>
                </a:path>
              </a:pathLst>
            </a:custGeom>
            <a:solidFill>
              <a:schemeClr val="tx2">
                <a:lumMod val="60000"/>
                <a:lumOff val="40000"/>
              </a:schemeClr>
            </a:solidFill>
            <a:ln w="12700" cap="rnd">
              <a:solidFill>
                <a:schemeClr val="bg1">
                  <a:lumMod val="50000"/>
                </a:schemeClr>
              </a:solidFill>
              <a:round/>
              <a:headEnd/>
              <a:tailEnd/>
            </a:ln>
          </p:spPr>
          <p:txBody>
            <a:bodyPr/>
            <a:lstStyle/>
            <a:p>
              <a:pPr>
                <a:defRPr/>
              </a:pPr>
              <a:endParaRPr lang="en-GB" dirty="0"/>
            </a:p>
          </p:txBody>
        </p:sp>
        <p:sp>
          <p:nvSpPr>
            <p:cNvPr id="12" name="Freeform 11"/>
            <p:cNvSpPr>
              <a:spLocks/>
            </p:cNvSpPr>
            <p:nvPr/>
          </p:nvSpPr>
          <p:spPr bwMode="auto">
            <a:xfrm>
              <a:off x="3404" y="3752"/>
              <a:ext cx="236" cy="134"/>
            </a:xfrm>
            <a:custGeom>
              <a:avLst/>
              <a:gdLst>
                <a:gd name="T0" fmla="*/ 198 w 246"/>
                <a:gd name="T1" fmla="*/ 0 h 153"/>
                <a:gd name="T2" fmla="*/ 207 w 246"/>
                <a:gd name="T3" fmla="*/ 7 h 153"/>
                <a:gd name="T4" fmla="*/ 201 w 246"/>
                <a:gd name="T5" fmla="*/ 14 h 153"/>
                <a:gd name="T6" fmla="*/ 193 w 246"/>
                <a:gd name="T7" fmla="*/ 26 h 153"/>
                <a:gd name="T8" fmla="*/ 182 w 246"/>
                <a:gd name="T9" fmla="*/ 33 h 153"/>
                <a:gd name="T10" fmla="*/ 185 w 246"/>
                <a:gd name="T11" fmla="*/ 56 h 153"/>
                <a:gd name="T12" fmla="*/ 193 w 246"/>
                <a:gd name="T13" fmla="*/ 72 h 153"/>
                <a:gd name="T14" fmla="*/ 175 w 246"/>
                <a:gd name="T15" fmla="*/ 80 h 153"/>
                <a:gd name="T16" fmla="*/ 172 w 246"/>
                <a:gd name="T17" fmla="*/ 87 h 153"/>
                <a:gd name="T18" fmla="*/ 156 w 246"/>
                <a:gd name="T19" fmla="*/ 89 h 153"/>
                <a:gd name="T20" fmla="*/ 135 w 246"/>
                <a:gd name="T21" fmla="*/ 74 h 153"/>
                <a:gd name="T22" fmla="*/ 122 w 246"/>
                <a:gd name="T23" fmla="*/ 74 h 153"/>
                <a:gd name="T24" fmla="*/ 110 w 246"/>
                <a:gd name="T25" fmla="*/ 62 h 153"/>
                <a:gd name="T26" fmla="*/ 89 w 246"/>
                <a:gd name="T27" fmla="*/ 56 h 153"/>
                <a:gd name="T28" fmla="*/ 76 w 246"/>
                <a:gd name="T29" fmla="*/ 53 h 153"/>
                <a:gd name="T30" fmla="*/ 61 w 246"/>
                <a:gd name="T31" fmla="*/ 47 h 153"/>
                <a:gd name="T32" fmla="*/ 46 w 246"/>
                <a:gd name="T33" fmla="*/ 40 h 153"/>
                <a:gd name="T34" fmla="*/ 21 w 246"/>
                <a:gd name="T35" fmla="*/ 29 h 153"/>
                <a:gd name="T36" fmla="*/ 12 w 246"/>
                <a:gd name="T37" fmla="*/ 26 h 153"/>
                <a:gd name="T38" fmla="*/ 0 w 246"/>
                <a:gd name="T39" fmla="*/ 18 h 153"/>
                <a:gd name="T40" fmla="*/ 0 w 246"/>
                <a:gd name="T41" fmla="*/ 9 h 153"/>
                <a:gd name="T42" fmla="*/ 4 w 246"/>
                <a:gd name="T43" fmla="*/ 4 h 153"/>
                <a:gd name="T44" fmla="*/ 25 w 246"/>
                <a:gd name="T45" fmla="*/ 4 h 153"/>
                <a:gd name="T46" fmla="*/ 57 w 246"/>
                <a:gd name="T47" fmla="*/ 4 h 153"/>
                <a:gd name="T48" fmla="*/ 65 w 246"/>
                <a:gd name="T49" fmla="*/ 12 h 153"/>
                <a:gd name="T50" fmla="*/ 101 w 246"/>
                <a:gd name="T51" fmla="*/ 12 h 153"/>
                <a:gd name="T52" fmla="*/ 125 w 246"/>
                <a:gd name="T53" fmla="*/ 12 h 153"/>
                <a:gd name="T54" fmla="*/ 156 w 246"/>
                <a:gd name="T55" fmla="*/ 7 h 153"/>
                <a:gd name="T56" fmla="*/ 198 w 246"/>
                <a:gd name="T57" fmla="*/ 0 h 1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6"/>
                <a:gd name="T88" fmla="*/ 0 h 153"/>
                <a:gd name="T89" fmla="*/ 246 w 246"/>
                <a:gd name="T90" fmla="*/ 153 h 1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6" h="153">
                  <a:moveTo>
                    <a:pt x="233" y="0"/>
                  </a:moveTo>
                  <a:lnTo>
                    <a:pt x="245" y="11"/>
                  </a:lnTo>
                  <a:lnTo>
                    <a:pt x="238" y="24"/>
                  </a:lnTo>
                  <a:lnTo>
                    <a:pt x="228" y="45"/>
                  </a:lnTo>
                  <a:lnTo>
                    <a:pt x="215" y="56"/>
                  </a:lnTo>
                  <a:lnTo>
                    <a:pt x="219" y="95"/>
                  </a:lnTo>
                  <a:lnTo>
                    <a:pt x="228" y="122"/>
                  </a:lnTo>
                  <a:lnTo>
                    <a:pt x="206" y="136"/>
                  </a:lnTo>
                  <a:lnTo>
                    <a:pt x="203" y="147"/>
                  </a:lnTo>
                  <a:lnTo>
                    <a:pt x="185" y="152"/>
                  </a:lnTo>
                  <a:lnTo>
                    <a:pt x="160" y="127"/>
                  </a:lnTo>
                  <a:lnTo>
                    <a:pt x="144" y="127"/>
                  </a:lnTo>
                  <a:lnTo>
                    <a:pt x="130" y="106"/>
                  </a:lnTo>
                  <a:lnTo>
                    <a:pt x="105" y="95"/>
                  </a:lnTo>
                  <a:lnTo>
                    <a:pt x="89" y="90"/>
                  </a:lnTo>
                  <a:lnTo>
                    <a:pt x="73" y="81"/>
                  </a:lnTo>
                  <a:lnTo>
                    <a:pt x="54" y="70"/>
                  </a:lnTo>
                  <a:lnTo>
                    <a:pt x="25" y="49"/>
                  </a:lnTo>
                  <a:lnTo>
                    <a:pt x="13" y="45"/>
                  </a:lnTo>
                  <a:lnTo>
                    <a:pt x="0" y="31"/>
                  </a:lnTo>
                  <a:lnTo>
                    <a:pt x="0" y="15"/>
                  </a:lnTo>
                  <a:lnTo>
                    <a:pt x="4" y="4"/>
                  </a:lnTo>
                  <a:lnTo>
                    <a:pt x="29" y="6"/>
                  </a:lnTo>
                  <a:lnTo>
                    <a:pt x="68" y="6"/>
                  </a:lnTo>
                  <a:lnTo>
                    <a:pt x="77" y="20"/>
                  </a:lnTo>
                  <a:lnTo>
                    <a:pt x="119" y="20"/>
                  </a:lnTo>
                  <a:lnTo>
                    <a:pt x="148" y="20"/>
                  </a:lnTo>
                  <a:lnTo>
                    <a:pt x="185" y="11"/>
                  </a:lnTo>
                  <a:lnTo>
                    <a:pt x="233" y="0"/>
                  </a:lnTo>
                </a:path>
              </a:pathLst>
            </a:custGeom>
            <a:solidFill>
              <a:schemeClr val="tx2">
                <a:lumMod val="60000"/>
                <a:lumOff val="40000"/>
              </a:schemeClr>
            </a:solidFill>
            <a:ln w="12700" cap="rnd">
              <a:solidFill>
                <a:schemeClr val="bg1">
                  <a:lumMod val="50000"/>
                </a:schemeClr>
              </a:solidFill>
              <a:round/>
              <a:headEnd/>
              <a:tailEnd/>
            </a:ln>
          </p:spPr>
          <p:txBody>
            <a:bodyPr/>
            <a:lstStyle/>
            <a:p>
              <a:pPr>
                <a:defRPr/>
              </a:pPr>
              <a:endParaRPr lang="en-GB" dirty="0"/>
            </a:p>
          </p:txBody>
        </p:sp>
        <p:sp>
          <p:nvSpPr>
            <p:cNvPr id="13" name="Freeform 12"/>
            <p:cNvSpPr>
              <a:spLocks/>
            </p:cNvSpPr>
            <p:nvPr/>
          </p:nvSpPr>
          <p:spPr bwMode="auto">
            <a:xfrm>
              <a:off x="3088" y="2971"/>
              <a:ext cx="786" cy="817"/>
            </a:xfrm>
            <a:custGeom>
              <a:avLst/>
              <a:gdLst>
                <a:gd name="T0" fmla="*/ 517 w 825"/>
                <a:gd name="T1" fmla="*/ 546 h 930"/>
                <a:gd name="T2" fmla="*/ 558 w 825"/>
                <a:gd name="T3" fmla="*/ 494 h 930"/>
                <a:gd name="T4" fmla="*/ 576 w 825"/>
                <a:gd name="T5" fmla="*/ 477 h 930"/>
                <a:gd name="T6" fmla="*/ 563 w 825"/>
                <a:gd name="T7" fmla="*/ 452 h 930"/>
                <a:gd name="T8" fmla="*/ 546 w 825"/>
                <a:gd name="T9" fmla="*/ 449 h 930"/>
                <a:gd name="T10" fmla="*/ 558 w 825"/>
                <a:gd name="T11" fmla="*/ 430 h 930"/>
                <a:gd name="T12" fmla="*/ 579 w 825"/>
                <a:gd name="T13" fmla="*/ 403 h 930"/>
                <a:gd name="T14" fmla="*/ 645 w 825"/>
                <a:gd name="T15" fmla="*/ 435 h 930"/>
                <a:gd name="T16" fmla="*/ 671 w 825"/>
                <a:gd name="T17" fmla="*/ 435 h 930"/>
                <a:gd name="T18" fmla="*/ 650 w 825"/>
                <a:gd name="T19" fmla="*/ 397 h 930"/>
                <a:gd name="T20" fmla="*/ 630 w 825"/>
                <a:gd name="T21" fmla="*/ 394 h 930"/>
                <a:gd name="T22" fmla="*/ 558 w 825"/>
                <a:gd name="T23" fmla="*/ 352 h 930"/>
                <a:gd name="T24" fmla="*/ 514 w 825"/>
                <a:gd name="T25" fmla="*/ 331 h 930"/>
                <a:gd name="T26" fmla="*/ 517 w 825"/>
                <a:gd name="T27" fmla="*/ 315 h 930"/>
                <a:gd name="T28" fmla="*/ 451 w 825"/>
                <a:gd name="T29" fmla="*/ 293 h 930"/>
                <a:gd name="T30" fmla="*/ 418 w 825"/>
                <a:gd name="T31" fmla="*/ 275 h 930"/>
                <a:gd name="T32" fmla="*/ 348 w 825"/>
                <a:gd name="T33" fmla="*/ 194 h 930"/>
                <a:gd name="T34" fmla="*/ 335 w 825"/>
                <a:gd name="T35" fmla="*/ 132 h 930"/>
                <a:gd name="T36" fmla="*/ 314 w 825"/>
                <a:gd name="T37" fmla="*/ 108 h 930"/>
                <a:gd name="T38" fmla="*/ 373 w 825"/>
                <a:gd name="T39" fmla="*/ 89 h 930"/>
                <a:gd name="T40" fmla="*/ 397 w 825"/>
                <a:gd name="T41" fmla="*/ 47 h 930"/>
                <a:gd name="T42" fmla="*/ 338 w 825"/>
                <a:gd name="T43" fmla="*/ 27 h 930"/>
                <a:gd name="T44" fmla="*/ 327 w 825"/>
                <a:gd name="T45" fmla="*/ 9 h 930"/>
                <a:gd name="T46" fmla="*/ 240 w 825"/>
                <a:gd name="T47" fmla="*/ 4 h 930"/>
                <a:gd name="T48" fmla="*/ 202 w 825"/>
                <a:gd name="T49" fmla="*/ 33 h 930"/>
                <a:gd name="T50" fmla="*/ 166 w 825"/>
                <a:gd name="T51" fmla="*/ 31 h 930"/>
                <a:gd name="T52" fmla="*/ 121 w 825"/>
                <a:gd name="T53" fmla="*/ 41 h 930"/>
                <a:gd name="T54" fmla="*/ 105 w 825"/>
                <a:gd name="T55" fmla="*/ 20 h 930"/>
                <a:gd name="T56" fmla="*/ 80 w 825"/>
                <a:gd name="T57" fmla="*/ 39 h 930"/>
                <a:gd name="T58" fmla="*/ 18 w 825"/>
                <a:gd name="T59" fmla="*/ 56 h 930"/>
                <a:gd name="T60" fmla="*/ 6 w 825"/>
                <a:gd name="T61" fmla="*/ 91 h 930"/>
                <a:gd name="T62" fmla="*/ 0 w 825"/>
                <a:gd name="T63" fmla="*/ 126 h 930"/>
                <a:gd name="T64" fmla="*/ 27 w 825"/>
                <a:gd name="T65" fmla="*/ 137 h 930"/>
                <a:gd name="T66" fmla="*/ 46 w 825"/>
                <a:gd name="T67" fmla="*/ 164 h 930"/>
                <a:gd name="T68" fmla="*/ 112 w 825"/>
                <a:gd name="T69" fmla="*/ 141 h 930"/>
                <a:gd name="T70" fmla="*/ 173 w 825"/>
                <a:gd name="T71" fmla="*/ 180 h 930"/>
                <a:gd name="T72" fmla="*/ 202 w 825"/>
                <a:gd name="T73" fmla="*/ 233 h 930"/>
                <a:gd name="T74" fmla="*/ 248 w 825"/>
                <a:gd name="T75" fmla="*/ 264 h 930"/>
                <a:gd name="T76" fmla="*/ 310 w 825"/>
                <a:gd name="T77" fmla="*/ 320 h 930"/>
                <a:gd name="T78" fmla="*/ 406 w 825"/>
                <a:gd name="T79" fmla="*/ 371 h 930"/>
                <a:gd name="T80" fmla="*/ 434 w 825"/>
                <a:gd name="T81" fmla="*/ 385 h 930"/>
                <a:gd name="T82" fmla="*/ 460 w 825"/>
                <a:gd name="T83" fmla="*/ 421 h 930"/>
                <a:gd name="T84" fmla="*/ 496 w 825"/>
                <a:gd name="T85" fmla="*/ 430 h 930"/>
                <a:gd name="T86" fmla="*/ 512 w 825"/>
                <a:gd name="T87" fmla="*/ 474 h 930"/>
                <a:gd name="T88" fmla="*/ 501 w 825"/>
                <a:gd name="T89" fmla="*/ 507 h 930"/>
                <a:gd name="T90" fmla="*/ 490 w 825"/>
                <a:gd name="T91" fmla="*/ 546 h 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5"/>
                <a:gd name="T139" fmla="*/ 0 h 930"/>
                <a:gd name="T140" fmla="*/ 825 w 825"/>
                <a:gd name="T141" fmla="*/ 930 h 9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5" h="930">
                  <a:moveTo>
                    <a:pt x="594" y="917"/>
                  </a:moveTo>
                  <a:lnTo>
                    <a:pt x="608" y="929"/>
                  </a:lnTo>
                  <a:lnTo>
                    <a:pt x="628" y="917"/>
                  </a:lnTo>
                  <a:lnTo>
                    <a:pt x="653" y="883"/>
                  </a:lnTo>
                  <a:lnTo>
                    <a:pt x="665" y="833"/>
                  </a:lnTo>
                  <a:lnTo>
                    <a:pt x="678" y="829"/>
                  </a:lnTo>
                  <a:lnTo>
                    <a:pt x="687" y="838"/>
                  </a:lnTo>
                  <a:lnTo>
                    <a:pt x="703" y="822"/>
                  </a:lnTo>
                  <a:lnTo>
                    <a:pt x="699" y="801"/>
                  </a:lnTo>
                  <a:lnTo>
                    <a:pt x="708" y="783"/>
                  </a:lnTo>
                  <a:lnTo>
                    <a:pt x="703" y="776"/>
                  </a:lnTo>
                  <a:lnTo>
                    <a:pt x="683" y="758"/>
                  </a:lnTo>
                  <a:lnTo>
                    <a:pt x="674" y="758"/>
                  </a:lnTo>
                  <a:lnTo>
                    <a:pt x="678" y="749"/>
                  </a:lnTo>
                  <a:lnTo>
                    <a:pt x="662" y="754"/>
                  </a:lnTo>
                  <a:lnTo>
                    <a:pt x="653" y="747"/>
                  </a:lnTo>
                  <a:lnTo>
                    <a:pt x="653" y="738"/>
                  </a:lnTo>
                  <a:lnTo>
                    <a:pt x="678" y="722"/>
                  </a:lnTo>
                  <a:lnTo>
                    <a:pt x="690" y="706"/>
                  </a:lnTo>
                  <a:lnTo>
                    <a:pt x="690" y="679"/>
                  </a:lnTo>
                  <a:lnTo>
                    <a:pt x="703" y="676"/>
                  </a:lnTo>
                  <a:lnTo>
                    <a:pt x="744" y="697"/>
                  </a:lnTo>
                  <a:lnTo>
                    <a:pt x="760" y="701"/>
                  </a:lnTo>
                  <a:lnTo>
                    <a:pt x="783" y="731"/>
                  </a:lnTo>
                  <a:lnTo>
                    <a:pt x="789" y="747"/>
                  </a:lnTo>
                  <a:lnTo>
                    <a:pt x="803" y="747"/>
                  </a:lnTo>
                  <a:lnTo>
                    <a:pt x="814" y="731"/>
                  </a:lnTo>
                  <a:lnTo>
                    <a:pt x="824" y="713"/>
                  </a:lnTo>
                  <a:lnTo>
                    <a:pt x="808" y="683"/>
                  </a:lnTo>
                  <a:lnTo>
                    <a:pt x="789" y="667"/>
                  </a:lnTo>
                  <a:lnTo>
                    <a:pt x="774" y="667"/>
                  </a:lnTo>
                  <a:lnTo>
                    <a:pt x="774" y="663"/>
                  </a:lnTo>
                  <a:lnTo>
                    <a:pt x="764" y="663"/>
                  </a:lnTo>
                  <a:lnTo>
                    <a:pt x="724" y="622"/>
                  </a:lnTo>
                  <a:lnTo>
                    <a:pt x="703" y="626"/>
                  </a:lnTo>
                  <a:lnTo>
                    <a:pt x="678" y="592"/>
                  </a:lnTo>
                  <a:lnTo>
                    <a:pt x="662" y="588"/>
                  </a:lnTo>
                  <a:lnTo>
                    <a:pt x="637" y="565"/>
                  </a:lnTo>
                  <a:lnTo>
                    <a:pt x="624" y="556"/>
                  </a:lnTo>
                  <a:lnTo>
                    <a:pt x="633" y="547"/>
                  </a:lnTo>
                  <a:lnTo>
                    <a:pt x="646" y="542"/>
                  </a:lnTo>
                  <a:lnTo>
                    <a:pt x="628" y="531"/>
                  </a:lnTo>
                  <a:lnTo>
                    <a:pt x="608" y="538"/>
                  </a:lnTo>
                  <a:lnTo>
                    <a:pt x="592" y="531"/>
                  </a:lnTo>
                  <a:lnTo>
                    <a:pt x="547" y="492"/>
                  </a:lnTo>
                  <a:lnTo>
                    <a:pt x="542" y="476"/>
                  </a:lnTo>
                  <a:lnTo>
                    <a:pt x="524" y="472"/>
                  </a:lnTo>
                  <a:lnTo>
                    <a:pt x="508" y="461"/>
                  </a:lnTo>
                  <a:lnTo>
                    <a:pt x="467" y="367"/>
                  </a:lnTo>
                  <a:lnTo>
                    <a:pt x="453" y="356"/>
                  </a:lnTo>
                  <a:lnTo>
                    <a:pt x="422" y="327"/>
                  </a:lnTo>
                  <a:lnTo>
                    <a:pt x="383" y="270"/>
                  </a:lnTo>
                  <a:lnTo>
                    <a:pt x="383" y="236"/>
                  </a:lnTo>
                  <a:lnTo>
                    <a:pt x="406" y="222"/>
                  </a:lnTo>
                  <a:lnTo>
                    <a:pt x="406" y="206"/>
                  </a:lnTo>
                  <a:lnTo>
                    <a:pt x="388" y="190"/>
                  </a:lnTo>
                  <a:lnTo>
                    <a:pt x="381" y="181"/>
                  </a:lnTo>
                  <a:lnTo>
                    <a:pt x="383" y="170"/>
                  </a:lnTo>
                  <a:lnTo>
                    <a:pt x="401" y="161"/>
                  </a:lnTo>
                  <a:lnTo>
                    <a:pt x="451" y="149"/>
                  </a:lnTo>
                  <a:lnTo>
                    <a:pt x="472" y="136"/>
                  </a:lnTo>
                  <a:lnTo>
                    <a:pt x="488" y="120"/>
                  </a:lnTo>
                  <a:lnTo>
                    <a:pt x="483" y="77"/>
                  </a:lnTo>
                  <a:lnTo>
                    <a:pt x="488" y="61"/>
                  </a:lnTo>
                  <a:lnTo>
                    <a:pt x="463" y="56"/>
                  </a:lnTo>
                  <a:lnTo>
                    <a:pt x="410" y="45"/>
                  </a:lnTo>
                  <a:lnTo>
                    <a:pt x="401" y="34"/>
                  </a:lnTo>
                  <a:lnTo>
                    <a:pt x="397" y="29"/>
                  </a:lnTo>
                  <a:lnTo>
                    <a:pt x="397" y="15"/>
                  </a:lnTo>
                  <a:lnTo>
                    <a:pt x="392" y="4"/>
                  </a:lnTo>
                  <a:lnTo>
                    <a:pt x="363" y="0"/>
                  </a:lnTo>
                  <a:lnTo>
                    <a:pt x="292" y="4"/>
                  </a:lnTo>
                  <a:lnTo>
                    <a:pt x="286" y="20"/>
                  </a:lnTo>
                  <a:lnTo>
                    <a:pt x="258" y="24"/>
                  </a:lnTo>
                  <a:lnTo>
                    <a:pt x="245" y="56"/>
                  </a:lnTo>
                  <a:lnTo>
                    <a:pt x="245" y="70"/>
                  </a:lnTo>
                  <a:lnTo>
                    <a:pt x="226" y="56"/>
                  </a:lnTo>
                  <a:lnTo>
                    <a:pt x="202" y="52"/>
                  </a:lnTo>
                  <a:lnTo>
                    <a:pt x="186" y="61"/>
                  </a:lnTo>
                  <a:lnTo>
                    <a:pt x="172" y="86"/>
                  </a:lnTo>
                  <a:lnTo>
                    <a:pt x="147" y="70"/>
                  </a:lnTo>
                  <a:lnTo>
                    <a:pt x="152" y="45"/>
                  </a:lnTo>
                  <a:lnTo>
                    <a:pt x="145" y="29"/>
                  </a:lnTo>
                  <a:lnTo>
                    <a:pt x="127" y="34"/>
                  </a:lnTo>
                  <a:lnTo>
                    <a:pt x="122" y="52"/>
                  </a:lnTo>
                  <a:lnTo>
                    <a:pt x="111" y="65"/>
                  </a:lnTo>
                  <a:lnTo>
                    <a:pt x="97" y="65"/>
                  </a:lnTo>
                  <a:lnTo>
                    <a:pt x="40" y="56"/>
                  </a:lnTo>
                  <a:lnTo>
                    <a:pt x="20" y="74"/>
                  </a:lnTo>
                  <a:lnTo>
                    <a:pt x="22" y="95"/>
                  </a:lnTo>
                  <a:lnTo>
                    <a:pt x="27" y="111"/>
                  </a:lnTo>
                  <a:lnTo>
                    <a:pt x="0" y="136"/>
                  </a:lnTo>
                  <a:lnTo>
                    <a:pt x="6" y="152"/>
                  </a:lnTo>
                  <a:lnTo>
                    <a:pt x="15" y="161"/>
                  </a:lnTo>
                  <a:lnTo>
                    <a:pt x="0" y="181"/>
                  </a:lnTo>
                  <a:lnTo>
                    <a:pt x="0" y="211"/>
                  </a:lnTo>
                  <a:lnTo>
                    <a:pt x="6" y="222"/>
                  </a:lnTo>
                  <a:lnTo>
                    <a:pt x="22" y="222"/>
                  </a:lnTo>
                  <a:lnTo>
                    <a:pt x="31" y="231"/>
                  </a:lnTo>
                  <a:lnTo>
                    <a:pt x="40" y="252"/>
                  </a:lnTo>
                  <a:lnTo>
                    <a:pt x="40" y="274"/>
                  </a:lnTo>
                  <a:lnTo>
                    <a:pt x="56" y="277"/>
                  </a:lnTo>
                  <a:lnTo>
                    <a:pt x="70" y="274"/>
                  </a:lnTo>
                  <a:lnTo>
                    <a:pt x="115" y="227"/>
                  </a:lnTo>
                  <a:lnTo>
                    <a:pt x="136" y="236"/>
                  </a:lnTo>
                  <a:lnTo>
                    <a:pt x="177" y="256"/>
                  </a:lnTo>
                  <a:lnTo>
                    <a:pt x="206" y="277"/>
                  </a:lnTo>
                  <a:lnTo>
                    <a:pt x="211" y="302"/>
                  </a:lnTo>
                  <a:lnTo>
                    <a:pt x="226" y="320"/>
                  </a:lnTo>
                  <a:lnTo>
                    <a:pt x="236" y="349"/>
                  </a:lnTo>
                  <a:lnTo>
                    <a:pt x="245" y="392"/>
                  </a:lnTo>
                  <a:lnTo>
                    <a:pt x="256" y="415"/>
                  </a:lnTo>
                  <a:lnTo>
                    <a:pt x="272" y="431"/>
                  </a:lnTo>
                  <a:lnTo>
                    <a:pt x="301" y="442"/>
                  </a:lnTo>
                  <a:lnTo>
                    <a:pt x="326" y="486"/>
                  </a:lnTo>
                  <a:lnTo>
                    <a:pt x="351" y="517"/>
                  </a:lnTo>
                  <a:lnTo>
                    <a:pt x="376" y="536"/>
                  </a:lnTo>
                  <a:lnTo>
                    <a:pt x="422" y="588"/>
                  </a:lnTo>
                  <a:lnTo>
                    <a:pt x="453" y="588"/>
                  </a:lnTo>
                  <a:lnTo>
                    <a:pt x="492" y="622"/>
                  </a:lnTo>
                  <a:lnTo>
                    <a:pt x="492" y="656"/>
                  </a:lnTo>
                  <a:lnTo>
                    <a:pt x="503" y="663"/>
                  </a:lnTo>
                  <a:lnTo>
                    <a:pt x="528" y="647"/>
                  </a:lnTo>
                  <a:lnTo>
                    <a:pt x="533" y="663"/>
                  </a:lnTo>
                  <a:lnTo>
                    <a:pt x="533" y="683"/>
                  </a:lnTo>
                  <a:lnTo>
                    <a:pt x="558" y="706"/>
                  </a:lnTo>
                  <a:lnTo>
                    <a:pt x="567" y="717"/>
                  </a:lnTo>
                  <a:lnTo>
                    <a:pt x="599" y="708"/>
                  </a:lnTo>
                  <a:lnTo>
                    <a:pt x="603" y="722"/>
                  </a:lnTo>
                  <a:lnTo>
                    <a:pt x="599" y="749"/>
                  </a:lnTo>
                  <a:lnTo>
                    <a:pt x="617" y="776"/>
                  </a:lnTo>
                  <a:lnTo>
                    <a:pt x="621" y="797"/>
                  </a:lnTo>
                  <a:lnTo>
                    <a:pt x="628" y="817"/>
                  </a:lnTo>
                  <a:lnTo>
                    <a:pt x="624" y="833"/>
                  </a:lnTo>
                  <a:lnTo>
                    <a:pt x="608" y="851"/>
                  </a:lnTo>
                  <a:lnTo>
                    <a:pt x="603" y="872"/>
                  </a:lnTo>
                  <a:lnTo>
                    <a:pt x="592" y="894"/>
                  </a:lnTo>
                  <a:lnTo>
                    <a:pt x="594" y="917"/>
                  </a:lnTo>
                </a:path>
              </a:pathLst>
            </a:custGeom>
            <a:solidFill>
              <a:schemeClr val="tx2">
                <a:lumMod val="60000"/>
                <a:lumOff val="40000"/>
              </a:schemeClr>
            </a:solidFill>
            <a:ln w="12700" cap="rnd">
              <a:solidFill>
                <a:schemeClr val="bg1">
                  <a:lumMod val="50000"/>
                </a:schemeClr>
              </a:solidFill>
              <a:round/>
              <a:headEnd/>
              <a:tailEnd/>
            </a:ln>
          </p:spPr>
          <p:txBody>
            <a:bodyPr/>
            <a:lstStyle/>
            <a:p>
              <a:pPr>
                <a:defRPr/>
              </a:pPr>
              <a:endParaRPr lang="en-GB" dirty="0"/>
            </a:p>
          </p:txBody>
        </p:sp>
        <p:sp>
          <p:nvSpPr>
            <p:cNvPr id="14" name="Freeform 13"/>
            <p:cNvSpPr>
              <a:spLocks/>
            </p:cNvSpPr>
            <p:nvPr/>
          </p:nvSpPr>
          <p:spPr bwMode="auto">
            <a:xfrm>
              <a:off x="3048" y="2854"/>
              <a:ext cx="319" cy="194"/>
            </a:xfrm>
            <a:custGeom>
              <a:avLst/>
              <a:gdLst>
                <a:gd name="T0" fmla="*/ 146 w 334"/>
                <a:gd name="T1" fmla="*/ 25 h 220"/>
                <a:gd name="T2" fmla="*/ 131 w 334"/>
                <a:gd name="T3" fmla="*/ 17 h 220"/>
                <a:gd name="T4" fmla="*/ 132 w 334"/>
                <a:gd name="T5" fmla="*/ 13 h 220"/>
                <a:gd name="T6" fmla="*/ 125 w 334"/>
                <a:gd name="T7" fmla="*/ 8 h 220"/>
                <a:gd name="T8" fmla="*/ 117 w 334"/>
                <a:gd name="T9" fmla="*/ 0 h 220"/>
                <a:gd name="T10" fmla="*/ 108 w 334"/>
                <a:gd name="T11" fmla="*/ 8 h 220"/>
                <a:gd name="T12" fmla="*/ 104 w 334"/>
                <a:gd name="T13" fmla="*/ 5 h 220"/>
                <a:gd name="T14" fmla="*/ 92 w 334"/>
                <a:gd name="T15" fmla="*/ 12 h 220"/>
                <a:gd name="T16" fmla="*/ 92 w 334"/>
                <a:gd name="T17" fmla="*/ 15 h 220"/>
                <a:gd name="T18" fmla="*/ 82 w 334"/>
                <a:gd name="T19" fmla="*/ 19 h 220"/>
                <a:gd name="T20" fmla="*/ 49 w 334"/>
                <a:gd name="T21" fmla="*/ 37 h 220"/>
                <a:gd name="T22" fmla="*/ 42 w 334"/>
                <a:gd name="T23" fmla="*/ 43 h 220"/>
                <a:gd name="T24" fmla="*/ 42 w 334"/>
                <a:gd name="T25" fmla="*/ 54 h 220"/>
                <a:gd name="T26" fmla="*/ 30 w 334"/>
                <a:gd name="T27" fmla="*/ 56 h 220"/>
                <a:gd name="T28" fmla="*/ 9 w 334"/>
                <a:gd name="T29" fmla="*/ 72 h 220"/>
                <a:gd name="T30" fmla="*/ 9 w 334"/>
                <a:gd name="T31" fmla="*/ 79 h 220"/>
                <a:gd name="T32" fmla="*/ 0 w 334"/>
                <a:gd name="T33" fmla="*/ 86 h 220"/>
                <a:gd name="T34" fmla="*/ 4 w 334"/>
                <a:gd name="T35" fmla="*/ 95 h 220"/>
                <a:gd name="T36" fmla="*/ 11 w 334"/>
                <a:gd name="T37" fmla="*/ 90 h 220"/>
                <a:gd name="T38" fmla="*/ 25 w 334"/>
                <a:gd name="T39" fmla="*/ 82 h 220"/>
                <a:gd name="T40" fmla="*/ 39 w 334"/>
                <a:gd name="T41" fmla="*/ 81 h 220"/>
                <a:gd name="T42" fmla="*/ 49 w 334"/>
                <a:gd name="T43" fmla="*/ 82 h 220"/>
                <a:gd name="T44" fmla="*/ 52 w 334"/>
                <a:gd name="T45" fmla="*/ 95 h 220"/>
                <a:gd name="T46" fmla="*/ 51 w 334"/>
                <a:gd name="T47" fmla="*/ 105 h 220"/>
                <a:gd name="T48" fmla="*/ 58 w 334"/>
                <a:gd name="T49" fmla="*/ 109 h 220"/>
                <a:gd name="T50" fmla="*/ 66 w 334"/>
                <a:gd name="T51" fmla="*/ 115 h 220"/>
                <a:gd name="T52" fmla="*/ 85 w 334"/>
                <a:gd name="T53" fmla="*/ 116 h 220"/>
                <a:gd name="T54" fmla="*/ 123 w 334"/>
                <a:gd name="T55" fmla="*/ 120 h 220"/>
                <a:gd name="T56" fmla="*/ 131 w 334"/>
                <a:gd name="T57" fmla="*/ 116 h 220"/>
                <a:gd name="T58" fmla="*/ 137 w 334"/>
                <a:gd name="T59" fmla="*/ 109 h 220"/>
                <a:gd name="T60" fmla="*/ 139 w 334"/>
                <a:gd name="T61" fmla="*/ 100 h 220"/>
                <a:gd name="T62" fmla="*/ 156 w 334"/>
                <a:gd name="T63" fmla="*/ 100 h 220"/>
                <a:gd name="T64" fmla="*/ 159 w 334"/>
                <a:gd name="T65" fmla="*/ 106 h 220"/>
                <a:gd name="T66" fmla="*/ 159 w 334"/>
                <a:gd name="T67" fmla="*/ 123 h 220"/>
                <a:gd name="T68" fmla="*/ 176 w 334"/>
                <a:gd name="T69" fmla="*/ 132 h 220"/>
                <a:gd name="T70" fmla="*/ 190 w 334"/>
                <a:gd name="T71" fmla="*/ 116 h 220"/>
                <a:gd name="T72" fmla="*/ 204 w 334"/>
                <a:gd name="T73" fmla="*/ 111 h 220"/>
                <a:gd name="T74" fmla="*/ 220 w 334"/>
                <a:gd name="T75" fmla="*/ 114 h 220"/>
                <a:gd name="T76" fmla="*/ 233 w 334"/>
                <a:gd name="T77" fmla="*/ 119 h 220"/>
                <a:gd name="T78" fmla="*/ 237 w 334"/>
                <a:gd name="T79" fmla="*/ 123 h 220"/>
                <a:gd name="T80" fmla="*/ 241 w 334"/>
                <a:gd name="T81" fmla="*/ 108 h 220"/>
                <a:gd name="T82" fmla="*/ 250 w 334"/>
                <a:gd name="T83" fmla="*/ 95 h 220"/>
                <a:gd name="T84" fmla="*/ 271 w 334"/>
                <a:gd name="T85" fmla="*/ 92 h 220"/>
                <a:gd name="T86" fmla="*/ 277 w 334"/>
                <a:gd name="T87" fmla="*/ 82 h 220"/>
                <a:gd name="T88" fmla="*/ 271 w 334"/>
                <a:gd name="T89" fmla="*/ 74 h 220"/>
                <a:gd name="T90" fmla="*/ 262 w 334"/>
                <a:gd name="T91" fmla="*/ 70 h 220"/>
                <a:gd name="T92" fmla="*/ 234 w 334"/>
                <a:gd name="T93" fmla="*/ 67 h 220"/>
                <a:gd name="T94" fmla="*/ 234 w 334"/>
                <a:gd name="T95" fmla="*/ 57 h 220"/>
                <a:gd name="T96" fmla="*/ 234 w 334"/>
                <a:gd name="T97" fmla="*/ 49 h 220"/>
                <a:gd name="T98" fmla="*/ 234 w 334"/>
                <a:gd name="T99" fmla="*/ 40 h 220"/>
                <a:gd name="T100" fmla="*/ 218 w 334"/>
                <a:gd name="T101" fmla="*/ 34 h 220"/>
                <a:gd name="T102" fmla="*/ 211 w 334"/>
                <a:gd name="T103" fmla="*/ 37 h 220"/>
                <a:gd name="T104" fmla="*/ 194 w 334"/>
                <a:gd name="T105" fmla="*/ 28 h 220"/>
                <a:gd name="T106" fmla="*/ 193 w 334"/>
                <a:gd name="T107" fmla="*/ 23 h 220"/>
                <a:gd name="T108" fmla="*/ 187 w 334"/>
                <a:gd name="T109" fmla="*/ 18 h 220"/>
                <a:gd name="T110" fmla="*/ 187 w 334"/>
                <a:gd name="T111" fmla="*/ 15 h 220"/>
                <a:gd name="T112" fmla="*/ 174 w 334"/>
                <a:gd name="T113" fmla="*/ 12 h 220"/>
                <a:gd name="T114" fmla="*/ 168 w 334"/>
                <a:gd name="T115" fmla="*/ 17 h 220"/>
                <a:gd name="T116" fmla="*/ 158 w 334"/>
                <a:gd name="T117" fmla="*/ 22 h 220"/>
                <a:gd name="T118" fmla="*/ 146 w 334"/>
                <a:gd name="T119" fmla="*/ 25 h 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4"/>
                <a:gd name="T181" fmla="*/ 0 h 220"/>
                <a:gd name="T182" fmla="*/ 334 w 334"/>
                <a:gd name="T183" fmla="*/ 220 h 2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4" h="220">
                  <a:moveTo>
                    <a:pt x="175" y="41"/>
                  </a:moveTo>
                  <a:lnTo>
                    <a:pt x="157" y="27"/>
                  </a:lnTo>
                  <a:lnTo>
                    <a:pt x="159" y="22"/>
                  </a:lnTo>
                  <a:lnTo>
                    <a:pt x="150" y="13"/>
                  </a:lnTo>
                  <a:lnTo>
                    <a:pt x="141" y="0"/>
                  </a:lnTo>
                  <a:lnTo>
                    <a:pt x="130" y="13"/>
                  </a:lnTo>
                  <a:lnTo>
                    <a:pt x="125" y="9"/>
                  </a:lnTo>
                  <a:lnTo>
                    <a:pt x="111" y="20"/>
                  </a:lnTo>
                  <a:lnTo>
                    <a:pt x="111" y="25"/>
                  </a:lnTo>
                  <a:lnTo>
                    <a:pt x="98" y="31"/>
                  </a:lnTo>
                  <a:lnTo>
                    <a:pt x="59" y="61"/>
                  </a:lnTo>
                  <a:lnTo>
                    <a:pt x="50" y="73"/>
                  </a:lnTo>
                  <a:lnTo>
                    <a:pt x="50" y="88"/>
                  </a:lnTo>
                  <a:lnTo>
                    <a:pt x="36" y="93"/>
                  </a:lnTo>
                  <a:lnTo>
                    <a:pt x="9" y="120"/>
                  </a:lnTo>
                  <a:lnTo>
                    <a:pt x="9" y="132"/>
                  </a:lnTo>
                  <a:lnTo>
                    <a:pt x="0" y="143"/>
                  </a:lnTo>
                  <a:lnTo>
                    <a:pt x="4" y="159"/>
                  </a:lnTo>
                  <a:lnTo>
                    <a:pt x="15" y="150"/>
                  </a:lnTo>
                  <a:lnTo>
                    <a:pt x="29" y="136"/>
                  </a:lnTo>
                  <a:lnTo>
                    <a:pt x="47" y="134"/>
                  </a:lnTo>
                  <a:lnTo>
                    <a:pt x="59" y="136"/>
                  </a:lnTo>
                  <a:lnTo>
                    <a:pt x="63" y="159"/>
                  </a:lnTo>
                  <a:lnTo>
                    <a:pt x="61" y="173"/>
                  </a:lnTo>
                  <a:lnTo>
                    <a:pt x="70" y="182"/>
                  </a:lnTo>
                  <a:lnTo>
                    <a:pt x="79" y="189"/>
                  </a:lnTo>
                  <a:lnTo>
                    <a:pt x="102" y="191"/>
                  </a:lnTo>
                  <a:lnTo>
                    <a:pt x="148" y="198"/>
                  </a:lnTo>
                  <a:lnTo>
                    <a:pt x="157" y="191"/>
                  </a:lnTo>
                  <a:lnTo>
                    <a:pt x="164" y="182"/>
                  </a:lnTo>
                  <a:lnTo>
                    <a:pt x="168" y="164"/>
                  </a:lnTo>
                  <a:lnTo>
                    <a:pt x="187" y="164"/>
                  </a:lnTo>
                  <a:lnTo>
                    <a:pt x="191" y="175"/>
                  </a:lnTo>
                  <a:lnTo>
                    <a:pt x="191" y="203"/>
                  </a:lnTo>
                  <a:lnTo>
                    <a:pt x="212" y="219"/>
                  </a:lnTo>
                  <a:lnTo>
                    <a:pt x="228" y="193"/>
                  </a:lnTo>
                  <a:lnTo>
                    <a:pt x="246" y="184"/>
                  </a:lnTo>
                  <a:lnTo>
                    <a:pt x="264" y="187"/>
                  </a:lnTo>
                  <a:lnTo>
                    <a:pt x="280" y="196"/>
                  </a:lnTo>
                  <a:lnTo>
                    <a:pt x="285" y="203"/>
                  </a:lnTo>
                  <a:lnTo>
                    <a:pt x="289" y="180"/>
                  </a:lnTo>
                  <a:lnTo>
                    <a:pt x="301" y="157"/>
                  </a:lnTo>
                  <a:lnTo>
                    <a:pt x="326" y="152"/>
                  </a:lnTo>
                  <a:lnTo>
                    <a:pt x="333" y="136"/>
                  </a:lnTo>
                  <a:lnTo>
                    <a:pt x="326" y="123"/>
                  </a:lnTo>
                  <a:lnTo>
                    <a:pt x="314" y="116"/>
                  </a:lnTo>
                  <a:lnTo>
                    <a:pt x="282" y="111"/>
                  </a:lnTo>
                  <a:lnTo>
                    <a:pt x="282" y="95"/>
                  </a:lnTo>
                  <a:lnTo>
                    <a:pt x="282" y="79"/>
                  </a:lnTo>
                  <a:lnTo>
                    <a:pt x="282" y="66"/>
                  </a:lnTo>
                  <a:lnTo>
                    <a:pt x="262" y="57"/>
                  </a:lnTo>
                  <a:lnTo>
                    <a:pt x="253" y="61"/>
                  </a:lnTo>
                  <a:lnTo>
                    <a:pt x="234" y="47"/>
                  </a:lnTo>
                  <a:lnTo>
                    <a:pt x="232" y="38"/>
                  </a:lnTo>
                  <a:lnTo>
                    <a:pt x="225" y="29"/>
                  </a:lnTo>
                  <a:lnTo>
                    <a:pt x="225" y="25"/>
                  </a:lnTo>
                  <a:lnTo>
                    <a:pt x="209" y="20"/>
                  </a:lnTo>
                  <a:lnTo>
                    <a:pt x="202" y="27"/>
                  </a:lnTo>
                  <a:lnTo>
                    <a:pt x="189" y="36"/>
                  </a:lnTo>
                  <a:lnTo>
                    <a:pt x="175" y="41"/>
                  </a:lnTo>
                </a:path>
              </a:pathLst>
            </a:custGeom>
            <a:solidFill>
              <a:schemeClr val="accent3">
                <a:lumMod val="75000"/>
              </a:schemeClr>
            </a:solidFill>
            <a:ln w="12700" cap="rnd">
              <a:solidFill>
                <a:schemeClr val="bg1">
                  <a:lumMod val="50000"/>
                </a:schemeClr>
              </a:solidFill>
              <a:round/>
              <a:headEnd/>
              <a:tailEnd/>
            </a:ln>
          </p:spPr>
          <p:txBody>
            <a:bodyPr/>
            <a:lstStyle/>
            <a:p>
              <a:pPr>
                <a:defRPr/>
              </a:pPr>
              <a:endParaRPr lang="en-GB" dirty="0"/>
            </a:p>
          </p:txBody>
        </p:sp>
        <p:sp>
          <p:nvSpPr>
            <p:cNvPr id="15" name="Freeform 14"/>
            <p:cNvSpPr>
              <a:spLocks/>
            </p:cNvSpPr>
            <p:nvPr/>
          </p:nvSpPr>
          <p:spPr bwMode="auto">
            <a:xfrm>
              <a:off x="3302" y="2833"/>
              <a:ext cx="482" cy="204"/>
            </a:xfrm>
            <a:custGeom>
              <a:avLst/>
              <a:gdLst>
                <a:gd name="T0" fmla="*/ 18 w 507"/>
                <a:gd name="T1" fmla="*/ 48 h 232"/>
                <a:gd name="T2" fmla="*/ 32 w 507"/>
                <a:gd name="T3" fmla="*/ 55 h 232"/>
                <a:gd name="T4" fmla="*/ 58 w 507"/>
                <a:gd name="T5" fmla="*/ 54 h 232"/>
                <a:gd name="T6" fmla="*/ 81 w 507"/>
                <a:gd name="T7" fmla="*/ 53 h 232"/>
                <a:gd name="T8" fmla="*/ 107 w 507"/>
                <a:gd name="T9" fmla="*/ 60 h 232"/>
                <a:gd name="T10" fmla="*/ 125 w 507"/>
                <a:gd name="T11" fmla="*/ 57 h 232"/>
                <a:gd name="T12" fmla="*/ 157 w 507"/>
                <a:gd name="T13" fmla="*/ 54 h 232"/>
                <a:gd name="T14" fmla="*/ 191 w 507"/>
                <a:gd name="T15" fmla="*/ 68 h 232"/>
                <a:gd name="T16" fmla="*/ 207 w 507"/>
                <a:gd name="T17" fmla="*/ 54 h 232"/>
                <a:gd name="T18" fmla="*/ 194 w 507"/>
                <a:gd name="T19" fmla="*/ 27 h 232"/>
                <a:gd name="T20" fmla="*/ 250 w 507"/>
                <a:gd name="T21" fmla="*/ 4 h 232"/>
                <a:gd name="T22" fmla="*/ 266 w 507"/>
                <a:gd name="T23" fmla="*/ 13 h 232"/>
                <a:gd name="T24" fmla="*/ 306 w 507"/>
                <a:gd name="T25" fmla="*/ 2 h 232"/>
                <a:gd name="T26" fmla="*/ 353 w 507"/>
                <a:gd name="T27" fmla="*/ 12 h 232"/>
                <a:gd name="T28" fmla="*/ 379 w 507"/>
                <a:gd name="T29" fmla="*/ 5 h 232"/>
                <a:gd name="T30" fmla="*/ 404 w 507"/>
                <a:gd name="T31" fmla="*/ 35 h 232"/>
                <a:gd name="T32" fmla="*/ 411 w 507"/>
                <a:gd name="T33" fmla="*/ 55 h 232"/>
                <a:gd name="T34" fmla="*/ 391 w 507"/>
                <a:gd name="T35" fmla="*/ 68 h 232"/>
                <a:gd name="T36" fmla="*/ 395 w 507"/>
                <a:gd name="T37" fmla="*/ 80 h 232"/>
                <a:gd name="T38" fmla="*/ 388 w 507"/>
                <a:gd name="T39" fmla="*/ 99 h 232"/>
                <a:gd name="T40" fmla="*/ 365 w 507"/>
                <a:gd name="T41" fmla="*/ 115 h 232"/>
                <a:gd name="T42" fmla="*/ 348 w 507"/>
                <a:gd name="T43" fmla="*/ 126 h 232"/>
                <a:gd name="T44" fmla="*/ 302 w 507"/>
                <a:gd name="T45" fmla="*/ 128 h 232"/>
                <a:gd name="T46" fmla="*/ 265 w 507"/>
                <a:gd name="T47" fmla="*/ 138 h 232"/>
                <a:gd name="T48" fmla="*/ 202 w 507"/>
                <a:gd name="T49" fmla="*/ 128 h 232"/>
                <a:gd name="T50" fmla="*/ 141 w 507"/>
                <a:gd name="T51" fmla="*/ 111 h 232"/>
                <a:gd name="T52" fmla="*/ 137 w 507"/>
                <a:gd name="T53" fmla="*/ 94 h 232"/>
                <a:gd name="T54" fmla="*/ 98 w 507"/>
                <a:gd name="T55" fmla="*/ 93 h 232"/>
                <a:gd name="T56" fmla="*/ 47 w 507"/>
                <a:gd name="T57" fmla="*/ 87 h 232"/>
                <a:gd name="T58" fmla="*/ 26 w 507"/>
                <a:gd name="T59" fmla="*/ 82 h 232"/>
                <a:gd name="T60" fmla="*/ 11 w 507"/>
                <a:gd name="T61" fmla="*/ 70 h 232"/>
                <a:gd name="T62" fmla="*/ 0 w 507"/>
                <a:gd name="T63" fmla="*/ 49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7"/>
                <a:gd name="T97" fmla="*/ 0 h 232"/>
                <a:gd name="T98" fmla="*/ 507 w 507"/>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7" h="232">
                  <a:moveTo>
                    <a:pt x="0" y="83"/>
                  </a:moveTo>
                  <a:lnTo>
                    <a:pt x="22" y="81"/>
                  </a:lnTo>
                  <a:lnTo>
                    <a:pt x="29" y="79"/>
                  </a:lnTo>
                  <a:lnTo>
                    <a:pt x="40" y="92"/>
                  </a:lnTo>
                  <a:lnTo>
                    <a:pt x="54" y="88"/>
                  </a:lnTo>
                  <a:lnTo>
                    <a:pt x="70" y="90"/>
                  </a:lnTo>
                  <a:lnTo>
                    <a:pt x="81" y="97"/>
                  </a:lnTo>
                  <a:lnTo>
                    <a:pt x="99" y="88"/>
                  </a:lnTo>
                  <a:lnTo>
                    <a:pt x="122" y="88"/>
                  </a:lnTo>
                  <a:lnTo>
                    <a:pt x="131" y="99"/>
                  </a:lnTo>
                  <a:lnTo>
                    <a:pt x="147" y="101"/>
                  </a:lnTo>
                  <a:lnTo>
                    <a:pt x="154" y="95"/>
                  </a:lnTo>
                  <a:lnTo>
                    <a:pt x="181" y="90"/>
                  </a:lnTo>
                  <a:lnTo>
                    <a:pt x="192" y="90"/>
                  </a:lnTo>
                  <a:lnTo>
                    <a:pt x="211" y="97"/>
                  </a:lnTo>
                  <a:lnTo>
                    <a:pt x="233" y="113"/>
                  </a:lnTo>
                  <a:lnTo>
                    <a:pt x="251" y="106"/>
                  </a:lnTo>
                  <a:lnTo>
                    <a:pt x="254" y="90"/>
                  </a:lnTo>
                  <a:lnTo>
                    <a:pt x="242" y="72"/>
                  </a:lnTo>
                  <a:lnTo>
                    <a:pt x="238" y="45"/>
                  </a:lnTo>
                  <a:lnTo>
                    <a:pt x="294" y="6"/>
                  </a:lnTo>
                  <a:lnTo>
                    <a:pt x="306" y="6"/>
                  </a:lnTo>
                  <a:lnTo>
                    <a:pt x="308" y="20"/>
                  </a:lnTo>
                  <a:lnTo>
                    <a:pt x="326" y="22"/>
                  </a:lnTo>
                  <a:lnTo>
                    <a:pt x="360" y="18"/>
                  </a:lnTo>
                  <a:lnTo>
                    <a:pt x="376" y="2"/>
                  </a:lnTo>
                  <a:lnTo>
                    <a:pt x="422" y="0"/>
                  </a:lnTo>
                  <a:lnTo>
                    <a:pt x="431" y="20"/>
                  </a:lnTo>
                  <a:lnTo>
                    <a:pt x="449" y="20"/>
                  </a:lnTo>
                  <a:lnTo>
                    <a:pt x="465" y="9"/>
                  </a:lnTo>
                  <a:lnTo>
                    <a:pt x="494" y="27"/>
                  </a:lnTo>
                  <a:lnTo>
                    <a:pt x="494" y="58"/>
                  </a:lnTo>
                  <a:lnTo>
                    <a:pt x="506" y="72"/>
                  </a:lnTo>
                  <a:lnTo>
                    <a:pt x="503" y="92"/>
                  </a:lnTo>
                  <a:lnTo>
                    <a:pt x="494" y="113"/>
                  </a:lnTo>
                  <a:lnTo>
                    <a:pt x="478" y="113"/>
                  </a:lnTo>
                  <a:lnTo>
                    <a:pt x="474" y="117"/>
                  </a:lnTo>
                  <a:lnTo>
                    <a:pt x="483" y="133"/>
                  </a:lnTo>
                  <a:lnTo>
                    <a:pt x="483" y="151"/>
                  </a:lnTo>
                  <a:lnTo>
                    <a:pt x="474" y="165"/>
                  </a:lnTo>
                  <a:lnTo>
                    <a:pt x="449" y="178"/>
                  </a:lnTo>
                  <a:lnTo>
                    <a:pt x="447" y="192"/>
                  </a:lnTo>
                  <a:lnTo>
                    <a:pt x="447" y="206"/>
                  </a:lnTo>
                  <a:lnTo>
                    <a:pt x="426" y="210"/>
                  </a:lnTo>
                  <a:lnTo>
                    <a:pt x="388" y="208"/>
                  </a:lnTo>
                  <a:lnTo>
                    <a:pt x="369" y="215"/>
                  </a:lnTo>
                  <a:lnTo>
                    <a:pt x="338" y="215"/>
                  </a:lnTo>
                  <a:lnTo>
                    <a:pt x="324" y="231"/>
                  </a:lnTo>
                  <a:lnTo>
                    <a:pt x="272" y="212"/>
                  </a:lnTo>
                  <a:lnTo>
                    <a:pt x="247" y="215"/>
                  </a:lnTo>
                  <a:lnTo>
                    <a:pt x="181" y="201"/>
                  </a:lnTo>
                  <a:lnTo>
                    <a:pt x="172" y="185"/>
                  </a:lnTo>
                  <a:lnTo>
                    <a:pt x="172" y="167"/>
                  </a:lnTo>
                  <a:lnTo>
                    <a:pt x="167" y="158"/>
                  </a:lnTo>
                  <a:lnTo>
                    <a:pt x="161" y="154"/>
                  </a:lnTo>
                  <a:lnTo>
                    <a:pt x="120" y="156"/>
                  </a:lnTo>
                  <a:lnTo>
                    <a:pt x="63" y="160"/>
                  </a:lnTo>
                  <a:lnTo>
                    <a:pt x="58" y="147"/>
                  </a:lnTo>
                  <a:lnTo>
                    <a:pt x="47" y="142"/>
                  </a:lnTo>
                  <a:lnTo>
                    <a:pt x="31" y="138"/>
                  </a:lnTo>
                  <a:lnTo>
                    <a:pt x="15" y="133"/>
                  </a:lnTo>
                  <a:lnTo>
                    <a:pt x="15" y="117"/>
                  </a:lnTo>
                  <a:lnTo>
                    <a:pt x="15" y="95"/>
                  </a:lnTo>
                  <a:lnTo>
                    <a:pt x="0" y="83"/>
                  </a:lnTo>
                </a:path>
              </a:pathLst>
            </a:custGeom>
            <a:solidFill>
              <a:srgbClr val="F5841F"/>
            </a:solidFill>
            <a:ln w="12700" cap="rnd">
              <a:solidFill>
                <a:schemeClr val="bg1">
                  <a:lumMod val="50000"/>
                </a:schemeClr>
              </a:solidFill>
              <a:round/>
              <a:headEnd/>
              <a:tailEnd/>
            </a:ln>
          </p:spPr>
          <p:txBody>
            <a:bodyPr/>
            <a:lstStyle/>
            <a:p>
              <a:pPr>
                <a:defRPr/>
              </a:pPr>
              <a:endParaRPr lang="en-GB" dirty="0"/>
            </a:p>
          </p:txBody>
        </p:sp>
        <p:sp>
          <p:nvSpPr>
            <p:cNvPr id="16" name="Freeform 15"/>
            <p:cNvSpPr>
              <a:spLocks/>
            </p:cNvSpPr>
            <p:nvPr/>
          </p:nvSpPr>
          <p:spPr bwMode="auto">
            <a:xfrm>
              <a:off x="3725" y="2859"/>
              <a:ext cx="453" cy="251"/>
            </a:xfrm>
            <a:custGeom>
              <a:avLst/>
              <a:gdLst>
                <a:gd name="T0" fmla="*/ 2 w 474"/>
                <a:gd name="T1" fmla="*/ 107 h 286"/>
                <a:gd name="T2" fmla="*/ 14 w 474"/>
                <a:gd name="T3" fmla="*/ 114 h 286"/>
                <a:gd name="T4" fmla="*/ 11 w 474"/>
                <a:gd name="T5" fmla="*/ 118 h 286"/>
                <a:gd name="T6" fmla="*/ 16 w 474"/>
                <a:gd name="T7" fmla="*/ 126 h 286"/>
                <a:gd name="T8" fmla="*/ 27 w 474"/>
                <a:gd name="T9" fmla="*/ 126 h 286"/>
                <a:gd name="T10" fmla="*/ 67 w 474"/>
                <a:gd name="T11" fmla="*/ 153 h 286"/>
                <a:gd name="T12" fmla="*/ 77 w 474"/>
                <a:gd name="T13" fmla="*/ 154 h 286"/>
                <a:gd name="T14" fmla="*/ 109 w 474"/>
                <a:gd name="T15" fmla="*/ 169 h 286"/>
                <a:gd name="T16" fmla="*/ 127 w 474"/>
                <a:gd name="T17" fmla="*/ 161 h 286"/>
                <a:gd name="T18" fmla="*/ 149 w 474"/>
                <a:gd name="T19" fmla="*/ 162 h 286"/>
                <a:gd name="T20" fmla="*/ 157 w 474"/>
                <a:gd name="T21" fmla="*/ 165 h 286"/>
                <a:gd name="T22" fmla="*/ 175 w 474"/>
                <a:gd name="T23" fmla="*/ 161 h 286"/>
                <a:gd name="T24" fmla="*/ 208 w 474"/>
                <a:gd name="T25" fmla="*/ 150 h 286"/>
                <a:gd name="T26" fmla="*/ 248 w 474"/>
                <a:gd name="T27" fmla="*/ 147 h 286"/>
                <a:gd name="T28" fmla="*/ 266 w 474"/>
                <a:gd name="T29" fmla="*/ 148 h 286"/>
                <a:gd name="T30" fmla="*/ 271 w 474"/>
                <a:gd name="T31" fmla="*/ 154 h 286"/>
                <a:gd name="T32" fmla="*/ 285 w 474"/>
                <a:gd name="T33" fmla="*/ 143 h 286"/>
                <a:gd name="T34" fmla="*/ 303 w 474"/>
                <a:gd name="T35" fmla="*/ 139 h 286"/>
                <a:gd name="T36" fmla="*/ 320 w 474"/>
                <a:gd name="T37" fmla="*/ 136 h 286"/>
                <a:gd name="T38" fmla="*/ 352 w 474"/>
                <a:gd name="T39" fmla="*/ 114 h 286"/>
                <a:gd name="T40" fmla="*/ 361 w 474"/>
                <a:gd name="T41" fmla="*/ 102 h 286"/>
                <a:gd name="T42" fmla="*/ 364 w 474"/>
                <a:gd name="T43" fmla="*/ 75 h 286"/>
                <a:gd name="T44" fmla="*/ 367 w 474"/>
                <a:gd name="T45" fmla="*/ 54 h 286"/>
                <a:gd name="T46" fmla="*/ 381 w 474"/>
                <a:gd name="T47" fmla="*/ 54 h 286"/>
                <a:gd name="T48" fmla="*/ 388 w 474"/>
                <a:gd name="T49" fmla="*/ 47 h 286"/>
                <a:gd name="T50" fmla="*/ 395 w 474"/>
                <a:gd name="T51" fmla="*/ 39 h 286"/>
                <a:gd name="T52" fmla="*/ 383 w 474"/>
                <a:gd name="T53" fmla="*/ 34 h 286"/>
                <a:gd name="T54" fmla="*/ 378 w 474"/>
                <a:gd name="T55" fmla="*/ 36 h 286"/>
                <a:gd name="T56" fmla="*/ 358 w 474"/>
                <a:gd name="T57" fmla="*/ 34 h 286"/>
                <a:gd name="T58" fmla="*/ 348 w 474"/>
                <a:gd name="T59" fmla="*/ 22 h 286"/>
                <a:gd name="T60" fmla="*/ 337 w 474"/>
                <a:gd name="T61" fmla="*/ 11 h 286"/>
                <a:gd name="T62" fmla="*/ 326 w 474"/>
                <a:gd name="T63" fmla="*/ 11 h 286"/>
                <a:gd name="T64" fmla="*/ 307 w 474"/>
                <a:gd name="T65" fmla="*/ 0 h 286"/>
                <a:gd name="T66" fmla="*/ 298 w 474"/>
                <a:gd name="T67" fmla="*/ 2 h 286"/>
                <a:gd name="T68" fmla="*/ 258 w 474"/>
                <a:gd name="T69" fmla="*/ 5 h 286"/>
                <a:gd name="T70" fmla="*/ 252 w 474"/>
                <a:gd name="T71" fmla="*/ 12 h 286"/>
                <a:gd name="T72" fmla="*/ 240 w 474"/>
                <a:gd name="T73" fmla="*/ 22 h 286"/>
                <a:gd name="T74" fmla="*/ 227 w 474"/>
                <a:gd name="T75" fmla="*/ 26 h 286"/>
                <a:gd name="T76" fmla="*/ 214 w 474"/>
                <a:gd name="T77" fmla="*/ 30 h 286"/>
                <a:gd name="T78" fmla="*/ 205 w 474"/>
                <a:gd name="T79" fmla="*/ 26 h 286"/>
                <a:gd name="T80" fmla="*/ 196 w 474"/>
                <a:gd name="T81" fmla="*/ 22 h 286"/>
                <a:gd name="T82" fmla="*/ 189 w 474"/>
                <a:gd name="T83" fmla="*/ 22 h 286"/>
                <a:gd name="T84" fmla="*/ 178 w 474"/>
                <a:gd name="T85" fmla="*/ 25 h 286"/>
                <a:gd name="T86" fmla="*/ 161 w 474"/>
                <a:gd name="T87" fmla="*/ 32 h 286"/>
                <a:gd name="T88" fmla="*/ 128 w 474"/>
                <a:gd name="T89" fmla="*/ 41 h 286"/>
                <a:gd name="T90" fmla="*/ 114 w 474"/>
                <a:gd name="T91" fmla="*/ 42 h 286"/>
                <a:gd name="T92" fmla="*/ 77 w 474"/>
                <a:gd name="T93" fmla="*/ 41 h 286"/>
                <a:gd name="T94" fmla="*/ 73 w 474"/>
                <a:gd name="T95" fmla="*/ 41 h 286"/>
                <a:gd name="T96" fmla="*/ 65 w 474"/>
                <a:gd name="T97" fmla="*/ 31 h 286"/>
                <a:gd name="T98" fmla="*/ 52 w 474"/>
                <a:gd name="T99" fmla="*/ 25 h 286"/>
                <a:gd name="T100" fmla="*/ 50 w 474"/>
                <a:gd name="T101" fmla="*/ 30 h 286"/>
                <a:gd name="T102" fmla="*/ 48 w 474"/>
                <a:gd name="T103" fmla="*/ 39 h 286"/>
                <a:gd name="T104" fmla="*/ 42 w 474"/>
                <a:gd name="T105" fmla="*/ 50 h 286"/>
                <a:gd name="T106" fmla="*/ 29 w 474"/>
                <a:gd name="T107" fmla="*/ 50 h 286"/>
                <a:gd name="T108" fmla="*/ 25 w 474"/>
                <a:gd name="T109" fmla="*/ 53 h 286"/>
                <a:gd name="T110" fmla="*/ 31 w 474"/>
                <a:gd name="T111" fmla="*/ 61 h 286"/>
                <a:gd name="T112" fmla="*/ 30 w 474"/>
                <a:gd name="T113" fmla="*/ 71 h 286"/>
                <a:gd name="T114" fmla="*/ 21 w 474"/>
                <a:gd name="T115" fmla="*/ 80 h 286"/>
                <a:gd name="T116" fmla="*/ 14 w 474"/>
                <a:gd name="T117" fmla="*/ 85 h 286"/>
                <a:gd name="T118" fmla="*/ 4 w 474"/>
                <a:gd name="T119" fmla="*/ 90 h 286"/>
                <a:gd name="T120" fmla="*/ 0 w 474"/>
                <a:gd name="T121" fmla="*/ 97 h 286"/>
                <a:gd name="T122" fmla="*/ 2 w 474"/>
                <a:gd name="T123" fmla="*/ 107 h 2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4"/>
                <a:gd name="T187" fmla="*/ 0 h 286"/>
                <a:gd name="T188" fmla="*/ 474 w 474"/>
                <a:gd name="T189" fmla="*/ 286 h 2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4" h="286">
                  <a:moveTo>
                    <a:pt x="2" y="180"/>
                  </a:moveTo>
                  <a:lnTo>
                    <a:pt x="18" y="193"/>
                  </a:lnTo>
                  <a:lnTo>
                    <a:pt x="15" y="200"/>
                  </a:lnTo>
                  <a:lnTo>
                    <a:pt x="20" y="212"/>
                  </a:lnTo>
                  <a:lnTo>
                    <a:pt x="31" y="212"/>
                  </a:lnTo>
                  <a:lnTo>
                    <a:pt x="79" y="257"/>
                  </a:lnTo>
                  <a:lnTo>
                    <a:pt x="93" y="259"/>
                  </a:lnTo>
                  <a:lnTo>
                    <a:pt x="131" y="285"/>
                  </a:lnTo>
                  <a:lnTo>
                    <a:pt x="152" y="271"/>
                  </a:lnTo>
                  <a:lnTo>
                    <a:pt x="179" y="273"/>
                  </a:lnTo>
                  <a:lnTo>
                    <a:pt x="188" y="278"/>
                  </a:lnTo>
                  <a:lnTo>
                    <a:pt x="209" y="271"/>
                  </a:lnTo>
                  <a:lnTo>
                    <a:pt x="250" y="253"/>
                  </a:lnTo>
                  <a:lnTo>
                    <a:pt x="297" y="246"/>
                  </a:lnTo>
                  <a:lnTo>
                    <a:pt x="318" y="250"/>
                  </a:lnTo>
                  <a:lnTo>
                    <a:pt x="325" y="259"/>
                  </a:lnTo>
                  <a:lnTo>
                    <a:pt x="341" y="241"/>
                  </a:lnTo>
                  <a:lnTo>
                    <a:pt x="363" y="234"/>
                  </a:lnTo>
                  <a:lnTo>
                    <a:pt x="384" y="230"/>
                  </a:lnTo>
                  <a:lnTo>
                    <a:pt x="422" y="193"/>
                  </a:lnTo>
                  <a:lnTo>
                    <a:pt x="432" y="171"/>
                  </a:lnTo>
                  <a:lnTo>
                    <a:pt x="436" y="127"/>
                  </a:lnTo>
                  <a:lnTo>
                    <a:pt x="441" y="91"/>
                  </a:lnTo>
                  <a:lnTo>
                    <a:pt x="457" y="91"/>
                  </a:lnTo>
                  <a:lnTo>
                    <a:pt x="466" y="77"/>
                  </a:lnTo>
                  <a:lnTo>
                    <a:pt x="473" y="66"/>
                  </a:lnTo>
                  <a:lnTo>
                    <a:pt x="459" y="57"/>
                  </a:lnTo>
                  <a:lnTo>
                    <a:pt x="452" y="61"/>
                  </a:lnTo>
                  <a:lnTo>
                    <a:pt x="429" y="57"/>
                  </a:lnTo>
                  <a:lnTo>
                    <a:pt x="418" y="38"/>
                  </a:lnTo>
                  <a:lnTo>
                    <a:pt x="404" y="18"/>
                  </a:lnTo>
                  <a:lnTo>
                    <a:pt x="391" y="18"/>
                  </a:lnTo>
                  <a:lnTo>
                    <a:pt x="368" y="0"/>
                  </a:lnTo>
                  <a:lnTo>
                    <a:pt x="357" y="2"/>
                  </a:lnTo>
                  <a:lnTo>
                    <a:pt x="309" y="9"/>
                  </a:lnTo>
                  <a:lnTo>
                    <a:pt x="302" y="20"/>
                  </a:lnTo>
                  <a:lnTo>
                    <a:pt x="288" y="36"/>
                  </a:lnTo>
                  <a:lnTo>
                    <a:pt x="272" y="45"/>
                  </a:lnTo>
                  <a:lnTo>
                    <a:pt x="256" y="50"/>
                  </a:lnTo>
                  <a:lnTo>
                    <a:pt x="245" y="45"/>
                  </a:lnTo>
                  <a:lnTo>
                    <a:pt x="234" y="38"/>
                  </a:lnTo>
                  <a:lnTo>
                    <a:pt x="227" y="36"/>
                  </a:lnTo>
                  <a:lnTo>
                    <a:pt x="213" y="43"/>
                  </a:lnTo>
                  <a:lnTo>
                    <a:pt x="193" y="54"/>
                  </a:lnTo>
                  <a:lnTo>
                    <a:pt x="154" y="70"/>
                  </a:lnTo>
                  <a:lnTo>
                    <a:pt x="136" y="72"/>
                  </a:lnTo>
                  <a:lnTo>
                    <a:pt x="93" y="70"/>
                  </a:lnTo>
                  <a:lnTo>
                    <a:pt x="88" y="68"/>
                  </a:lnTo>
                  <a:lnTo>
                    <a:pt x="77" y="52"/>
                  </a:lnTo>
                  <a:lnTo>
                    <a:pt x="63" y="43"/>
                  </a:lnTo>
                  <a:lnTo>
                    <a:pt x="59" y="50"/>
                  </a:lnTo>
                  <a:lnTo>
                    <a:pt x="56" y="66"/>
                  </a:lnTo>
                  <a:lnTo>
                    <a:pt x="50" y="84"/>
                  </a:lnTo>
                  <a:lnTo>
                    <a:pt x="34" y="84"/>
                  </a:lnTo>
                  <a:lnTo>
                    <a:pt x="29" y="88"/>
                  </a:lnTo>
                  <a:lnTo>
                    <a:pt x="38" y="104"/>
                  </a:lnTo>
                  <a:lnTo>
                    <a:pt x="36" y="120"/>
                  </a:lnTo>
                  <a:lnTo>
                    <a:pt x="25" y="136"/>
                  </a:lnTo>
                  <a:lnTo>
                    <a:pt x="18" y="143"/>
                  </a:lnTo>
                  <a:lnTo>
                    <a:pt x="4" y="150"/>
                  </a:lnTo>
                  <a:lnTo>
                    <a:pt x="0" y="164"/>
                  </a:lnTo>
                  <a:lnTo>
                    <a:pt x="2" y="180"/>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17" name="Freeform 16"/>
            <p:cNvSpPr>
              <a:spLocks/>
            </p:cNvSpPr>
            <p:nvPr/>
          </p:nvSpPr>
          <p:spPr bwMode="auto">
            <a:xfrm>
              <a:off x="3532" y="3017"/>
              <a:ext cx="213" cy="114"/>
            </a:xfrm>
            <a:custGeom>
              <a:avLst/>
              <a:gdLst>
                <a:gd name="T0" fmla="*/ 16 w 224"/>
                <a:gd name="T1" fmla="*/ 40 h 130"/>
                <a:gd name="T2" fmla="*/ 32 w 224"/>
                <a:gd name="T3" fmla="*/ 54 h 130"/>
                <a:gd name="T4" fmla="*/ 28 w 224"/>
                <a:gd name="T5" fmla="*/ 61 h 130"/>
                <a:gd name="T6" fmla="*/ 21 w 224"/>
                <a:gd name="T7" fmla="*/ 65 h 130"/>
                <a:gd name="T8" fmla="*/ 10 w 224"/>
                <a:gd name="T9" fmla="*/ 67 h 130"/>
                <a:gd name="T10" fmla="*/ 0 w 224"/>
                <a:gd name="T11" fmla="*/ 68 h 130"/>
                <a:gd name="T12" fmla="*/ 18 w 224"/>
                <a:gd name="T13" fmla="*/ 74 h 130"/>
                <a:gd name="T14" fmla="*/ 26 w 224"/>
                <a:gd name="T15" fmla="*/ 76 h 130"/>
                <a:gd name="T16" fmla="*/ 48 w 224"/>
                <a:gd name="T17" fmla="*/ 65 h 130"/>
                <a:gd name="T18" fmla="*/ 98 w 224"/>
                <a:gd name="T19" fmla="*/ 74 h 130"/>
                <a:gd name="T20" fmla="*/ 131 w 224"/>
                <a:gd name="T21" fmla="*/ 47 h 130"/>
                <a:gd name="T22" fmla="*/ 139 w 224"/>
                <a:gd name="T23" fmla="*/ 37 h 130"/>
                <a:gd name="T24" fmla="*/ 145 w 224"/>
                <a:gd name="T25" fmla="*/ 34 h 130"/>
                <a:gd name="T26" fmla="*/ 164 w 224"/>
                <a:gd name="T27" fmla="*/ 35 h 130"/>
                <a:gd name="T28" fmla="*/ 183 w 224"/>
                <a:gd name="T29" fmla="*/ 19 h 130"/>
                <a:gd name="T30" fmla="*/ 180 w 224"/>
                <a:gd name="T31" fmla="*/ 9 h 130"/>
                <a:gd name="T32" fmla="*/ 166 w 224"/>
                <a:gd name="T33" fmla="*/ 0 h 130"/>
                <a:gd name="T34" fmla="*/ 158 w 224"/>
                <a:gd name="T35" fmla="*/ 2 h 130"/>
                <a:gd name="T36" fmla="*/ 150 w 224"/>
                <a:gd name="T37" fmla="*/ 4 h 130"/>
                <a:gd name="T38" fmla="*/ 133 w 224"/>
                <a:gd name="T39" fmla="*/ 0 h 130"/>
                <a:gd name="T40" fmla="*/ 117 w 224"/>
                <a:gd name="T41" fmla="*/ 2 h 130"/>
                <a:gd name="T42" fmla="*/ 100 w 224"/>
                <a:gd name="T43" fmla="*/ 4 h 130"/>
                <a:gd name="T44" fmla="*/ 78 w 224"/>
                <a:gd name="T45" fmla="*/ 4 h 130"/>
                <a:gd name="T46" fmla="*/ 66 w 224"/>
                <a:gd name="T47" fmla="*/ 13 h 130"/>
                <a:gd name="T48" fmla="*/ 28 w 224"/>
                <a:gd name="T49" fmla="*/ 4 h 130"/>
                <a:gd name="T50" fmla="*/ 14 w 224"/>
                <a:gd name="T51" fmla="*/ 4 h 130"/>
                <a:gd name="T52" fmla="*/ 14 w 224"/>
                <a:gd name="T53" fmla="*/ 22 h 130"/>
                <a:gd name="T54" fmla="*/ 16 w 224"/>
                <a:gd name="T55" fmla="*/ 40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30"/>
                <a:gd name="T86" fmla="*/ 224 w 224"/>
                <a:gd name="T87" fmla="*/ 130 h 1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30">
                  <a:moveTo>
                    <a:pt x="20" y="70"/>
                  </a:moveTo>
                  <a:lnTo>
                    <a:pt x="40" y="92"/>
                  </a:lnTo>
                  <a:lnTo>
                    <a:pt x="34" y="104"/>
                  </a:lnTo>
                  <a:lnTo>
                    <a:pt x="25" y="110"/>
                  </a:lnTo>
                  <a:lnTo>
                    <a:pt x="13" y="113"/>
                  </a:lnTo>
                  <a:lnTo>
                    <a:pt x="0" y="115"/>
                  </a:lnTo>
                  <a:lnTo>
                    <a:pt x="22" y="126"/>
                  </a:lnTo>
                  <a:lnTo>
                    <a:pt x="31" y="129"/>
                  </a:lnTo>
                  <a:lnTo>
                    <a:pt x="59" y="110"/>
                  </a:lnTo>
                  <a:lnTo>
                    <a:pt x="120" y="126"/>
                  </a:lnTo>
                  <a:lnTo>
                    <a:pt x="161" y="81"/>
                  </a:lnTo>
                  <a:lnTo>
                    <a:pt x="170" y="63"/>
                  </a:lnTo>
                  <a:lnTo>
                    <a:pt x="177" y="58"/>
                  </a:lnTo>
                  <a:lnTo>
                    <a:pt x="200" y="61"/>
                  </a:lnTo>
                  <a:lnTo>
                    <a:pt x="223" y="33"/>
                  </a:lnTo>
                  <a:lnTo>
                    <a:pt x="220" y="15"/>
                  </a:lnTo>
                  <a:lnTo>
                    <a:pt x="204" y="0"/>
                  </a:lnTo>
                  <a:lnTo>
                    <a:pt x="193" y="2"/>
                  </a:lnTo>
                  <a:lnTo>
                    <a:pt x="184" y="4"/>
                  </a:lnTo>
                  <a:lnTo>
                    <a:pt x="163" y="0"/>
                  </a:lnTo>
                  <a:lnTo>
                    <a:pt x="143" y="2"/>
                  </a:lnTo>
                  <a:lnTo>
                    <a:pt x="122" y="6"/>
                  </a:lnTo>
                  <a:lnTo>
                    <a:pt x="95" y="4"/>
                  </a:lnTo>
                  <a:lnTo>
                    <a:pt x="81" y="22"/>
                  </a:lnTo>
                  <a:lnTo>
                    <a:pt x="34" y="6"/>
                  </a:lnTo>
                  <a:lnTo>
                    <a:pt x="18" y="6"/>
                  </a:lnTo>
                  <a:lnTo>
                    <a:pt x="18" y="36"/>
                  </a:lnTo>
                  <a:lnTo>
                    <a:pt x="20" y="70"/>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18" name="Freeform 17"/>
            <p:cNvSpPr>
              <a:spLocks/>
            </p:cNvSpPr>
            <p:nvPr/>
          </p:nvSpPr>
          <p:spPr bwMode="auto">
            <a:xfrm>
              <a:off x="4157" y="3222"/>
              <a:ext cx="409" cy="278"/>
            </a:xfrm>
            <a:custGeom>
              <a:avLst/>
              <a:gdLst>
                <a:gd name="T0" fmla="*/ 9 w 430"/>
                <a:gd name="T1" fmla="*/ 27 h 316"/>
                <a:gd name="T2" fmla="*/ 2 w 430"/>
                <a:gd name="T3" fmla="*/ 39 h 316"/>
                <a:gd name="T4" fmla="*/ 26 w 430"/>
                <a:gd name="T5" fmla="*/ 55 h 316"/>
                <a:gd name="T6" fmla="*/ 28 w 430"/>
                <a:gd name="T7" fmla="*/ 77 h 316"/>
                <a:gd name="T8" fmla="*/ 6 w 430"/>
                <a:gd name="T9" fmla="*/ 91 h 316"/>
                <a:gd name="T10" fmla="*/ 10 w 430"/>
                <a:gd name="T11" fmla="*/ 106 h 316"/>
                <a:gd name="T12" fmla="*/ 6 w 430"/>
                <a:gd name="T13" fmla="*/ 126 h 316"/>
                <a:gd name="T14" fmla="*/ 10 w 430"/>
                <a:gd name="T15" fmla="*/ 141 h 316"/>
                <a:gd name="T16" fmla="*/ 28 w 430"/>
                <a:gd name="T17" fmla="*/ 150 h 316"/>
                <a:gd name="T18" fmla="*/ 28 w 430"/>
                <a:gd name="T19" fmla="*/ 172 h 316"/>
                <a:gd name="T20" fmla="*/ 41 w 430"/>
                <a:gd name="T21" fmla="*/ 189 h 316"/>
                <a:gd name="T22" fmla="*/ 100 w 430"/>
                <a:gd name="T23" fmla="*/ 177 h 316"/>
                <a:gd name="T24" fmla="*/ 135 w 430"/>
                <a:gd name="T25" fmla="*/ 158 h 316"/>
                <a:gd name="T26" fmla="*/ 163 w 430"/>
                <a:gd name="T27" fmla="*/ 171 h 316"/>
                <a:gd name="T28" fmla="*/ 189 w 430"/>
                <a:gd name="T29" fmla="*/ 177 h 316"/>
                <a:gd name="T30" fmla="*/ 221 w 430"/>
                <a:gd name="T31" fmla="*/ 168 h 316"/>
                <a:gd name="T32" fmla="*/ 223 w 430"/>
                <a:gd name="T33" fmla="*/ 148 h 316"/>
                <a:gd name="T34" fmla="*/ 246 w 430"/>
                <a:gd name="T35" fmla="*/ 148 h 316"/>
                <a:gd name="T36" fmla="*/ 260 w 430"/>
                <a:gd name="T37" fmla="*/ 142 h 316"/>
                <a:gd name="T38" fmla="*/ 306 w 430"/>
                <a:gd name="T39" fmla="*/ 132 h 316"/>
                <a:gd name="T40" fmla="*/ 323 w 430"/>
                <a:gd name="T41" fmla="*/ 118 h 316"/>
                <a:gd name="T42" fmla="*/ 299 w 430"/>
                <a:gd name="T43" fmla="*/ 99 h 316"/>
                <a:gd name="T44" fmla="*/ 309 w 430"/>
                <a:gd name="T45" fmla="*/ 84 h 316"/>
                <a:gd name="T46" fmla="*/ 320 w 430"/>
                <a:gd name="T47" fmla="*/ 74 h 316"/>
                <a:gd name="T48" fmla="*/ 325 w 430"/>
                <a:gd name="T49" fmla="*/ 55 h 316"/>
                <a:gd name="T50" fmla="*/ 332 w 430"/>
                <a:gd name="T51" fmla="*/ 35 h 316"/>
                <a:gd name="T52" fmla="*/ 351 w 430"/>
                <a:gd name="T53" fmla="*/ 27 h 316"/>
                <a:gd name="T54" fmla="*/ 341 w 430"/>
                <a:gd name="T55" fmla="*/ 7 h 316"/>
                <a:gd name="T56" fmla="*/ 293 w 430"/>
                <a:gd name="T57" fmla="*/ 2 h 316"/>
                <a:gd name="T58" fmla="*/ 243 w 430"/>
                <a:gd name="T59" fmla="*/ 4 h 316"/>
                <a:gd name="T60" fmla="*/ 195 w 430"/>
                <a:gd name="T61" fmla="*/ 22 h 316"/>
                <a:gd name="T62" fmla="*/ 158 w 430"/>
                <a:gd name="T63" fmla="*/ 33 h 316"/>
                <a:gd name="T64" fmla="*/ 107 w 430"/>
                <a:gd name="T65" fmla="*/ 37 h 316"/>
                <a:gd name="T66" fmla="*/ 76 w 430"/>
                <a:gd name="T67" fmla="*/ 35 h 316"/>
                <a:gd name="T68" fmla="*/ 37 w 430"/>
                <a:gd name="T69" fmla="*/ 26 h 316"/>
                <a:gd name="T70" fmla="*/ 10 w 430"/>
                <a:gd name="T71" fmla="*/ 23 h 3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0"/>
                <a:gd name="T109" fmla="*/ 0 h 316"/>
                <a:gd name="T110" fmla="*/ 430 w 430"/>
                <a:gd name="T111" fmla="*/ 316 h 3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0" h="316">
                  <a:moveTo>
                    <a:pt x="11" y="38"/>
                  </a:moveTo>
                  <a:lnTo>
                    <a:pt x="9" y="45"/>
                  </a:lnTo>
                  <a:lnTo>
                    <a:pt x="0" y="52"/>
                  </a:lnTo>
                  <a:lnTo>
                    <a:pt x="2" y="65"/>
                  </a:lnTo>
                  <a:lnTo>
                    <a:pt x="13" y="90"/>
                  </a:lnTo>
                  <a:lnTo>
                    <a:pt x="31" y="92"/>
                  </a:lnTo>
                  <a:lnTo>
                    <a:pt x="34" y="101"/>
                  </a:lnTo>
                  <a:lnTo>
                    <a:pt x="34" y="129"/>
                  </a:lnTo>
                  <a:lnTo>
                    <a:pt x="27" y="138"/>
                  </a:lnTo>
                  <a:lnTo>
                    <a:pt x="6" y="151"/>
                  </a:lnTo>
                  <a:lnTo>
                    <a:pt x="4" y="158"/>
                  </a:lnTo>
                  <a:lnTo>
                    <a:pt x="11" y="179"/>
                  </a:lnTo>
                  <a:lnTo>
                    <a:pt x="11" y="194"/>
                  </a:lnTo>
                  <a:lnTo>
                    <a:pt x="6" y="210"/>
                  </a:lnTo>
                  <a:lnTo>
                    <a:pt x="0" y="219"/>
                  </a:lnTo>
                  <a:lnTo>
                    <a:pt x="11" y="235"/>
                  </a:lnTo>
                  <a:lnTo>
                    <a:pt x="18" y="233"/>
                  </a:lnTo>
                  <a:lnTo>
                    <a:pt x="34" y="249"/>
                  </a:lnTo>
                  <a:lnTo>
                    <a:pt x="34" y="265"/>
                  </a:lnTo>
                  <a:lnTo>
                    <a:pt x="34" y="287"/>
                  </a:lnTo>
                  <a:lnTo>
                    <a:pt x="34" y="296"/>
                  </a:lnTo>
                  <a:lnTo>
                    <a:pt x="49" y="315"/>
                  </a:lnTo>
                  <a:lnTo>
                    <a:pt x="83" y="308"/>
                  </a:lnTo>
                  <a:lnTo>
                    <a:pt x="122" y="296"/>
                  </a:lnTo>
                  <a:lnTo>
                    <a:pt x="152" y="278"/>
                  </a:lnTo>
                  <a:lnTo>
                    <a:pt x="165" y="265"/>
                  </a:lnTo>
                  <a:lnTo>
                    <a:pt x="183" y="292"/>
                  </a:lnTo>
                  <a:lnTo>
                    <a:pt x="199" y="285"/>
                  </a:lnTo>
                  <a:lnTo>
                    <a:pt x="220" y="292"/>
                  </a:lnTo>
                  <a:lnTo>
                    <a:pt x="231" y="294"/>
                  </a:lnTo>
                  <a:lnTo>
                    <a:pt x="256" y="285"/>
                  </a:lnTo>
                  <a:lnTo>
                    <a:pt x="270" y="281"/>
                  </a:lnTo>
                  <a:lnTo>
                    <a:pt x="270" y="267"/>
                  </a:lnTo>
                  <a:lnTo>
                    <a:pt x="272" y="247"/>
                  </a:lnTo>
                  <a:lnTo>
                    <a:pt x="286" y="240"/>
                  </a:lnTo>
                  <a:lnTo>
                    <a:pt x="301" y="247"/>
                  </a:lnTo>
                  <a:lnTo>
                    <a:pt x="304" y="256"/>
                  </a:lnTo>
                  <a:lnTo>
                    <a:pt x="317" y="237"/>
                  </a:lnTo>
                  <a:lnTo>
                    <a:pt x="347" y="224"/>
                  </a:lnTo>
                  <a:lnTo>
                    <a:pt x="374" y="219"/>
                  </a:lnTo>
                  <a:lnTo>
                    <a:pt x="399" y="219"/>
                  </a:lnTo>
                  <a:lnTo>
                    <a:pt x="394" y="197"/>
                  </a:lnTo>
                  <a:lnTo>
                    <a:pt x="392" y="185"/>
                  </a:lnTo>
                  <a:lnTo>
                    <a:pt x="365" y="165"/>
                  </a:lnTo>
                  <a:lnTo>
                    <a:pt x="365" y="160"/>
                  </a:lnTo>
                  <a:lnTo>
                    <a:pt x="379" y="140"/>
                  </a:lnTo>
                  <a:lnTo>
                    <a:pt x="394" y="135"/>
                  </a:lnTo>
                  <a:lnTo>
                    <a:pt x="390" y="124"/>
                  </a:lnTo>
                  <a:lnTo>
                    <a:pt x="397" y="104"/>
                  </a:lnTo>
                  <a:lnTo>
                    <a:pt x="397" y="92"/>
                  </a:lnTo>
                  <a:lnTo>
                    <a:pt x="401" y="67"/>
                  </a:lnTo>
                  <a:lnTo>
                    <a:pt x="406" y="58"/>
                  </a:lnTo>
                  <a:lnTo>
                    <a:pt x="419" y="61"/>
                  </a:lnTo>
                  <a:lnTo>
                    <a:pt x="429" y="45"/>
                  </a:lnTo>
                  <a:lnTo>
                    <a:pt x="419" y="29"/>
                  </a:lnTo>
                  <a:lnTo>
                    <a:pt x="415" y="11"/>
                  </a:lnTo>
                  <a:lnTo>
                    <a:pt x="406" y="13"/>
                  </a:lnTo>
                  <a:lnTo>
                    <a:pt x="358" y="2"/>
                  </a:lnTo>
                  <a:lnTo>
                    <a:pt x="326" y="0"/>
                  </a:lnTo>
                  <a:lnTo>
                    <a:pt x="297" y="6"/>
                  </a:lnTo>
                  <a:lnTo>
                    <a:pt x="270" y="20"/>
                  </a:lnTo>
                  <a:lnTo>
                    <a:pt x="238" y="36"/>
                  </a:lnTo>
                  <a:lnTo>
                    <a:pt x="215" y="54"/>
                  </a:lnTo>
                  <a:lnTo>
                    <a:pt x="192" y="56"/>
                  </a:lnTo>
                  <a:lnTo>
                    <a:pt x="161" y="52"/>
                  </a:lnTo>
                  <a:lnTo>
                    <a:pt x="131" y="61"/>
                  </a:lnTo>
                  <a:lnTo>
                    <a:pt x="113" y="65"/>
                  </a:lnTo>
                  <a:lnTo>
                    <a:pt x="93" y="58"/>
                  </a:lnTo>
                  <a:lnTo>
                    <a:pt x="63" y="47"/>
                  </a:lnTo>
                  <a:lnTo>
                    <a:pt x="45" y="43"/>
                  </a:lnTo>
                  <a:lnTo>
                    <a:pt x="22" y="38"/>
                  </a:lnTo>
                  <a:lnTo>
                    <a:pt x="11" y="38"/>
                  </a:lnTo>
                </a:path>
              </a:pathLst>
            </a:custGeom>
            <a:solidFill>
              <a:srgbClr val="F5841F"/>
            </a:solidFill>
            <a:ln w="12700" cap="rnd">
              <a:solidFill>
                <a:schemeClr val="bg1">
                  <a:lumMod val="50000"/>
                </a:schemeClr>
              </a:solidFill>
              <a:round/>
              <a:headEnd/>
              <a:tailEnd/>
            </a:ln>
          </p:spPr>
          <p:txBody>
            <a:bodyPr/>
            <a:lstStyle/>
            <a:p>
              <a:pPr>
                <a:defRPr/>
              </a:pPr>
              <a:endParaRPr lang="en-GB" dirty="0"/>
            </a:p>
          </p:txBody>
        </p:sp>
        <p:sp>
          <p:nvSpPr>
            <p:cNvPr id="19" name="Freeform 18"/>
            <p:cNvSpPr>
              <a:spLocks/>
            </p:cNvSpPr>
            <p:nvPr/>
          </p:nvSpPr>
          <p:spPr bwMode="auto">
            <a:xfrm>
              <a:off x="3920" y="3395"/>
              <a:ext cx="159" cy="245"/>
            </a:xfrm>
            <a:custGeom>
              <a:avLst/>
              <a:gdLst>
                <a:gd name="T0" fmla="*/ 9 w 168"/>
                <a:gd name="T1" fmla="*/ 36 h 279"/>
                <a:gd name="T2" fmla="*/ 18 w 168"/>
                <a:gd name="T3" fmla="*/ 41 h 279"/>
                <a:gd name="T4" fmla="*/ 18 w 168"/>
                <a:gd name="T5" fmla="*/ 48 h 279"/>
                <a:gd name="T6" fmla="*/ 16 w 168"/>
                <a:gd name="T7" fmla="*/ 54 h 279"/>
                <a:gd name="T8" fmla="*/ 12 w 168"/>
                <a:gd name="T9" fmla="*/ 60 h 279"/>
                <a:gd name="T10" fmla="*/ 12 w 168"/>
                <a:gd name="T11" fmla="*/ 76 h 279"/>
                <a:gd name="T12" fmla="*/ 14 w 168"/>
                <a:gd name="T13" fmla="*/ 83 h 279"/>
                <a:gd name="T14" fmla="*/ 4 w 168"/>
                <a:gd name="T15" fmla="*/ 96 h 279"/>
                <a:gd name="T16" fmla="*/ 9 w 168"/>
                <a:gd name="T17" fmla="*/ 98 h 279"/>
                <a:gd name="T18" fmla="*/ 0 w 168"/>
                <a:gd name="T19" fmla="*/ 104 h 279"/>
                <a:gd name="T20" fmla="*/ 6 w 168"/>
                <a:gd name="T21" fmla="*/ 112 h 279"/>
                <a:gd name="T22" fmla="*/ 9 w 168"/>
                <a:gd name="T23" fmla="*/ 118 h 279"/>
                <a:gd name="T24" fmla="*/ 9 w 168"/>
                <a:gd name="T25" fmla="*/ 111 h 279"/>
                <a:gd name="T26" fmla="*/ 21 w 168"/>
                <a:gd name="T27" fmla="*/ 119 h 279"/>
                <a:gd name="T28" fmla="*/ 18 w 168"/>
                <a:gd name="T29" fmla="*/ 129 h 279"/>
                <a:gd name="T30" fmla="*/ 14 w 168"/>
                <a:gd name="T31" fmla="*/ 133 h 279"/>
                <a:gd name="T32" fmla="*/ 21 w 168"/>
                <a:gd name="T33" fmla="*/ 141 h 279"/>
                <a:gd name="T34" fmla="*/ 26 w 168"/>
                <a:gd name="T35" fmla="*/ 143 h 279"/>
                <a:gd name="T36" fmla="*/ 42 w 168"/>
                <a:gd name="T37" fmla="*/ 148 h 279"/>
                <a:gd name="T38" fmla="*/ 53 w 168"/>
                <a:gd name="T39" fmla="*/ 155 h 279"/>
                <a:gd name="T40" fmla="*/ 55 w 168"/>
                <a:gd name="T41" fmla="*/ 162 h 279"/>
                <a:gd name="T42" fmla="*/ 69 w 168"/>
                <a:gd name="T43" fmla="*/ 165 h 279"/>
                <a:gd name="T44" fmla="*/ 80 w 168"/>
                <a:gd name="T45" fmla="*/ 162 h 279"/>
                <a:gd name="T46" fmla="*/ 95 w 168"/>
                <a:gd name="T47" fmla="*/ 154 h 279"/>
                <a:gd name="T48" fmla="*/ 103 w 168"/>
                <a:gd name="T49" fmla="*/ 144 h 279"/>
                <a:gd name="T50" fmla="*/ 108 w 168"/>
                <a:gd name="T51" fmla="*/ 138 h 279"/>
                <a:gd name="T52" fmla="*/ 120 w 168"/>
                <a:gd name="T53" fmla="*/ 122 h 279"/>
                <a:gd name="T54" fmla="*/ 125 w 168"/>
                <a:gd name="T55" fmla="*/ 110 h 279"/>
                <a:gd name="T56" fmla="*/ 126 w 168"/>
                <a:gd name="T57" fmla="*/ 98 h 279"/>
                <a:gd name="T58" fmla="*/ 134 w 168"/>
                <a:gd name="T59" fmla="*/ 90 h 279"/>
                <a:gd name="T60" fmla="*/ 120 w 168"/>
                <a:gd name="T61" fmla="*/ 88 h 279"/>
                <a:gd name="T62" fmla="*/ 115 w 168"/>
                <a:gd name="T63" fmla="*/ 84 h 279"/>
                <a:gd name="T64" fmla="*/ 108 w 168"/>
                <a:gd name="T65" fmla="*/ 85 h 279"/>
                <a:gd name="T66" fmla="*/ 97 w 168"/>
                <a:gd name="T67" fmla="*/ 80 h 279"/>
                <a:gd name="T68" fmla="*/ 93 w 168"/>
                <a:gd name="T69" fmla="*/ 69 h 279"/>
                <a:gd name="T70" fmla="*/ 90 w 168"/>
                <a:gd name="T71" fmla="*/ 61 h 279"/>
                <a:gd name="T72" fmla="*/ 97 w 168"/>
                <a:gd name="T73" fmla="*/ 53 h 279"/>
                <a:gd name="T74" fmla="*/ 97 w 168"/>
                <a:gd name="T75" fmla="*/ 27 h 279"/>
                <a:gd name="T76" fmla="*/ 97 w 168"/>
                <a:gd name="T77" fmla="*/ 17 h 279"/>
                <a:gd name="T78" fmla="*/ 90 w 168"/>
                <a:gd name="T79" fmla="*/ 12 h 279"/>
                <a:gd name="T80" fmla="*/ 79 w 168"/>
                <a:gd name="T81" fmla="*/ 12 h 279"/>
                <a:gd name="T82" fmla="*/ 72 w 168"/>
                <a:gd name="T83" fmla="*/ 9 h 279"/>
                <a:gd name="T84" fmla="*/ 64 w 168"/>
                <a:gd name="T85" fmla="*/ 2 h 279"/>
                <a:gd name="T86" fmla="*/ 55 w 168"/>
                <a:gd name="T87" fmla="*/ 0 h 279"/>
                <a:gd name="T88" fmla="*/ 52 w 168"/>
                <a:gd name="T89" fmla="*/ 4 h 279"/>
                <a:gd name="T90" fmla="*/ 52 w 168"/>
                <a:gd name="T91" fmla="*/ 2 h 279"/>
                <a:gd name="T92" fmla="*/ 37 w 168"/>
                <a:gd name="T93" fmla="*/ 4 h 279"/>
                <a:gd name="T94" fmla="*/ 28 w 168"/>
                <a:gd name="T95" fmla="*/ 0 h 279"/>
                <a:gd name="T96" fmla="*/ 21 w 168"/>
                <a:gd name="T97" fmla="*/ 4 h 279"/>
                <a:gd name="T98" fmla="*/ 18 w 168"/>
                <a:gd name="T99" fmla="*/ 18 h 279"/>
                <a:gd name="T100" fmla="*/ 14 w 168"/>
                <a:gd name="T101" fmla="*/ 28 h 279"/>
                <a:gd name="T102" fmla="*/ 9 w 168"/>
                <a:gd name="T103" fmla="*/ 36 h 2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8"/>
                <a:gd name="T157" fmla="*/ 0 h 279"/>
                <a:gd name="T158" fmla="*/ 168 w 168"/>
                <a:gd name="T159" fmla="*/ 279 h 2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8" h="279">
                  <a:moveTo>
                    <a:pt x="13" y="61"/>
                  </a:moveTo>
                  <a:lnTo>
                    <a:pt x="22" y="70"/>
                  </a:lnTo>
                  <a:lnTo>
                    <a:pt x="22" y="82"/>
                  </a:lnTo>
                  <a:lnTo>
                    <a:pt x="20" y="91"/>
                  </a:lnTo>
                  <a:lnTo>
                    <a:pt x="16" y="100"/>
                  </a:lnTo>
                  <a:lnTo>
                    <a:pt x="16" y="127"/>
                  </a:lnTo>
                  <a:lnTo>
                    <a:pt x="18" y="139"/>
                  </a:lnTo>
                  <a:lnTo>
                    <a:pt x="4" y="161"/>
                  </a:lnTo>
                  <a:lnTo>
                    <a:pt x="9" y="166"/>
                  </a:lnTo>
                  <a:lnTo>
                    <a:pt x="0" y="177"/>
                  </a:lnTo>
                  <a:lnTo>
                    <a:pt x="6" y="189"/>
                  </a:lnTo>
                  <a:lnTo>
                    <a:pt x="9" y="198"/>
                  </a:lnTo>
                  <a:lnTo>
                    <a:pt x="13" y="186"/>
                  </a:lnTo>
                  <a:lnTo>
                    <a:pt x="25" y="202"/>
                  </a:lnTo>
                  <a:lnTo>
                    <a:pt x="22" y="216"/>
                  </a:lnTo>
                  <a:lnTo>
                    <a:pt x="18" y="223"/>
                  </a:lnTo>
                  <a:lnTo>
                    <a:pt x="25" y="236"/>
                  </a:lnTo>
                  <a:lnTo>
                    <a:pt x="34" y="241"/>
                  </a:lnTo>
                  <a:lnTo>
                    <a:pt x="52" y="250"/>
                  </a:lnTo>
                  <a:lnTo>
                    <a:pt x="66" y="262"/>
                  </a:lnTo>
                  <a:lnTo>
                    <a:pt x="68" y="271"/>
                  </a:lnTo>
                  <a:lnTo>
                    <a:pt x="86" y="278"/>
                  </a:lnTo>
                  <a:lnTo>
                    <a:pt x="100" y="271"/>
                  </a:lnTo>
                  <a:lnTo>
                    <a:pt x="118" y="259"/>
                  </a:lnTo>
                  <a:lnTo>
                    <a:pt x="128" y="243"/>
                  </a:lnTo>
                  <a:lnTo>
                    <a:pt x="134" y="232"/>
                  </a:lnTo>
                  <a:lnTo>
                    <a:pt x="150" y="205"/>
                  </a:lnTo>
                  <a:lnTo>
                    <a:pt x="155" y="184"/>
                  </a:lnTo>
                  <a:lnTo>
                    <a:pt x="157" y="166"/>
                  </a:lnTo>
                  <a:lnTo>
                    <a:pt x="167" y="152"/>
                  </a:lnTo>
                  <a:lnTo>
                    <a:pt x="150" y="148"/>
                  </a:lnTo>
                  <a:lnTo>
                    <a:pt x="144" y="141"/>
                  </a:lnTo>
                  <a:lnTo>
                    <a:pt x="134" y="143"/>
                  </a:lnTo>
                  <a:lnTo>
                    <a:pt x="121" y="136"/>
                  </a:lnTo>
                  <a:lnTo>
                    <a:pt x="116" y="116"/>
                  </a:lnTo>
                  <a:lnTo>
                    <a:pt x="112" y="102"/>
                  </a:lnTo>
                  <a:lnTo>
                    <a:pt x="121" y="88"/>
                  </a:lnTo>
                  <a:lnTo>
                    <a:pt x="121" y="45"/>
                  </a:lnTo>
                  <a:lnTo>
                    <a:pt x="121" y="29"/>
                  </a:lnTo>
                  <a:lnTo>
                    <a:pt x="112" y="20"/>
                  </a:lnTo>
                  <a:lnTo>
                    <a:pt x="98" y="20"/>
                  </a:lnTo>
                  <a:lnTo>
                    <a:pt x="89" y="15"/>
                  </a:lnTo>
                  <a:lnTo>
                    <a:pt x="80" y="2"/>
                  </a:lnTo>
                  <a:lnTo>
                    <a:pt x="68" y="0"/>
                  </a:lnTo>
                  <a:lnTo>
                    <a:pt x="64" y="6"/>
                  </a:lnTo>
                  <a:lnTo>
                    <a:pt x="64" y="2"/>
                  </a:lnTo>
                  <a:lnTo>
                    <a:pt x="45" y="4"/>
                  </a:lnTo>
                  <a:lnTo>
                    <a:pt x="36" y="0"/>
                  </a:lnTo>
                  <a:lnTo>
                    <a:pt x="25" y="6"/>
                  </a:lnTo>
                  <a:lnTo>
                    <a:pt x="22" y="31"/>
                  </a:lnTo>
                  <a:lnTo>
                    <a:pt x="18" y="47"/>
                  </a:lnTo>
                  <a:lnTo>
                    <a:pt x="13" y="61"/>
                  </a:lnTo>
                </a:path>
              </a:pathLst>
            </a:custGeom>
            <a:solidFill>
              <a:srgbClr val="006672"/>
            </a:solidFill>
            <a:ln w="12700" cap="rnd">
              <a:solidFill>
                <a:schemeClr val="bg1">
                  <a:lumMod val="50000"/>
                </a:schemeClr>
              </a:solidFill>
              <a:round/>
              <a:headEnd/>
              <a:tailEnd/>
            </a:ln>
          </p:spPr>
          <p:txBody>
            <a:bodyPr/>
            <a:lstStyle/>
            <a:p>
              <a:pPr>
                <a:defRPr/>
              </a:pPr>
              <a:endParaRPr lang="en-GB" dirty="0"/>
            </a:p>
          </p:txBody>
        </p:sp>
        <p:sp>
          <p:nvSpPr>
            <p:cNvPr id="20" name="Freeform 19"/>
            <p:cNvSpPr>
              <a:spLocks/>
            </p:cNvSpPr>
            <p:nvPr/>
          </p:nvSpPr>
          <p:spPr bwMode="auto">
            <a:xfrm>
              <a:off x="4039" y="2883"/>
              <a:ext cx="586" cy="395"/>
            </a:xfrm>
            <a:custGeom>
              <a:avLst/>
              <a:gdLst>
                <a:gd name="T0" fmla="*/ 111 w 616"/>
                <a:gd name="T1" fmla="*/ 31 h 450"/>
                <a:gd name="T2" fmla="*/ 92 w 616"/>
                <a:gd name="T3" fmla="*/ 37 h 450"/>
                <a:gd name="T4" fmla="*/ 87 w 616"/>
                <a:gd name="T5" fmla="*/ 85 h 450"/>
                <a:gd name="T6" fmla="*/ 56 w 616"/>
                <a:gd name="T7" fmla="*/ 111 h 450"/>
                <a:gd name="T8" fmla="*/ 16 w 616"/>
                <a:gd name="T9" fmla="*/ 125 h 450"/>
                <a:gd name="T10" fmla="*/ 0 w 616"/>
                <a:gd name="T11" fmla="*/ 142 h 450"/>
                <a:gd name="T12" fmla="*/ 14 w 616"/>
                <a:gd name="T13" fmla="*/ 158 h 450"/>
                <a:gd name="T14" fmla="*/ 14 w 616"/>
                <a:gd name="T15" fmla="*/ 170 h 450"/>
                <a:gd name="T16" fmla="*/ 37 w 616"/>
                <a:gd name="T17" fmla="*/ 174 h 450"/>
                <a:gd name="T18" fmla="*/ 46 w 616"/>
                <a:gd name="T19" fmla="*/ 195 h 450"/>
                <a:gd name="T20" fmla="*/ 53 w 616"/>
                <a:gd name="T21" fmla="*/ 215 h 450"/>
                <a:gd name="T22" fmla="*/ 68 w 616"/>
                <a:gd name="T23" fmla="*/ 215 h 450"/>
                <a:gd name="T24" fmla="*/ 94 w 616"/>
                <a:gd name="T25" fmla="*/ 217 h 450"/>
                <a:gd name="T26" fmla="*/ 94 w 616"/>
                <a:gd name="T27" fmla="*/ 227 h 450"/>
                <a:gd name="T28" fmla="*/ 111 w 616"/>
                <a:gd name="T29" fmla="*/ 236 h 450"/>
                <a:gd name="T30" fmla="*/ 111 w 616"/>
                <a:gd name="T31" fmla="*/ 250 h 450"/>
                <a:gd name="T32" fmla="*/ 147 w 616"/>
                <a:gd name="T33" fmla="*/ 257 h 450"/>
                <a:gd name="T34" fmla="*/ 195 w 616"/>
                <a:gd name="T35" fmla="*/ 267 h 450"/>
                <a:gd name="T36" fmla="*/ 230 w 616"/>
                <a:gd name="T37" fmla="*/ 260 h 450"/>
                <a:gd name="T38" fmla="*/ 271 w 616"/>
                <a:gd name="T39" fmla="*/ 262 h 450"/>
                <a:gd name="T40" fmla="*/ 294 w 616"/>
                <a:gd name="T41" fmla="*/ 252 h 450"/>
                <a:gd name="T42" fmla="*/ 362 w 616"/>
                <a:gd name="T43" fmla="*/ 229 h 450"/>
                <a:gd name="T44" fmla="*/ 402 w 616"/>
                <a:gd name="T45" fmla="*/ 231 h 450"/>
                <a:gd name="T46" fmla="*/ 433 w 616"/>
                <a:gd name="T47" fmla="*/ 235 h 450"/>
                <a:gd name="T48" fmla="*/ 451 w 616"/>
                <a:gd name="T49" fmla="*/ 224 h 450"/>
                <a:gd name="T50" fmla="*/ 453 w 616"/>
                <a:gd name="T51" fmla="*/ 187 h 450"/>
                <a:gd name="T52" fmla="*/ 470 w 616"/>
                <a:gd name="T53" fmla="*/ 174 h 450"/>
                <a:gd name="T54" fmla="*/ 486 w 616"/>
                <a:gd name="T55" fmla="*/ 174 h 450"/>
                <a:gd name="T56" fmla="*/ 491 w 616"/>
                <a:gd name="T57" fmla="*/ 163 h 450"/>
                <a:gd name="T58" fmla="*/ 504 w 616"/>
                <a:gd name="T59" fmla="*/ 156 h 450"/>
                <a:gd name="T60" fmla="*/ 478 w 616"/>
                <a:gd name="T61" fmla="*/ 148 h 450"/>
                <a:gd name="T62" fmla="*/ 446 w 616"/>
                <a:gd name="T63" fmla="*/ 154 h 450"/>
                <a:gd name="T64" fmla="*/ 418 w 616"/>
                <a:gd name="T65" fmla="*/ 148 h 450"/>
                <a:gd name="T66" fmla="*/ 413 w 616"/>
                <a:gd name="T67" fmla="*/ 132 h 450"/>
                <a:gd name="T68" fmla="*/ 402 w 616"/>
                <a:gd name="T69" fmla="*/ 116 h 450"/>
                <a:gd name="T70" fmla="*/ 398 w 616"/>
                <a:gd name="T71" fmla="*/ 97 h 450"/>
                <a:gd name="T72" fmla="*/ 399 w 616"/>
                <a:gd name="T73" fmla="*/ 82 h 450"/>
                <a:gd name="T74" fmla="*/ 378 w 616"/>
                <a:gd name="T75" fmla="*/ 58 h 450"/>
                <a:gd name="T76" fmla="*/ 369 w 616"/>
                <a:gd name="T77" fmla="*/ 41 h 450"/>
                <a:gd name="T78" fmla="*/ 346 w 616"/>
                <a:gd name="T79" fmla="*/ 27 h 450"/>
                <a:gd name="T80" fmla="*/ 332 w 616"/>
                <a:gd name="T81" fmla="*/ 5 h 450"/>
                <a:gd name="T82" fmla="*/ 318 w 616"/>
                <a:gd name="T83" fmla="*/ 0 h 450"/>
                <a:gd name="T84" fmla="*/ 301 w 616"/>
                <a:gd name="T85" fmla="*/ 8 h 450"/>
                <a:gd name="T86" fmla="*/ 280 w 616"/>
                <a:gd name="T87" fmla="*/ 9 h 450"/>
                <a:gd name="T88" fmla="*/ 261 w 616"/>
                <a:gd name="T89" fmla="*/ 17 h 450"/>
                <a:gd name="T90" fmla="*/ 236 w 616"/>
                <a:gd name="T91" fmla="*/ 20 h 450"/>
                <a:gd name="T92" fmla="*/ 213 w 616"/>
                <a:gd name="T93" fmla="*/ 8 h 450"/>
                <a:gd name="T94" fmla="*/ 186 w 616"/>
                <a:gd name="T95" fmla="*/ 16 h 450"/>
                <a:gd name="T96" fmla="*/ 165 w 616"/>
                <a:gd name="T97" fmla="*/ 14 h 450"/>
                <a:gd name="T98" fmla="*/ 137 w 616"/>
                <a:gd name="T99" fmla="*/ 13 h 450"/>
                <a:gd name="T100" fmla="*/ 122 w 616"/>
                <a:gd name="T101" fmla="*/ 18 h 450"/>
                <a:gd name="T102" fmla="*/ 116 w 616"/>
                <a:gd name="T103" fmla="*/ 20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6"/>
                <a:gd name="T157" fmla="*/ 0 h 450"/>
                <a:gd name="T158" fmla="*/ 616 w 616"/>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6" h="450">
                  <a:moveTo>
                    <a:pt x="147" y="38"/>
                  </a:moveTo>
                  <a:lnTo>
                    <a:pt x="136" y="52"/>
                  </a:lnTo>
                  <a:lnTo>
                    <a:pt x="129" y="61"/>
                  </a:lnTo>
                  <a:lnTo>
                    <a:pt x="113" y="63"/>
                  </a:lnTo>
                  <a:lnTo>
                    <a:pt x="106" y="133"/>
                  </a:lnTo>
                  <a:lnTo>
                    <a:pt x="106" y="145"/>
                  </a:lnTo>
                  <a:lnTo>
                    <a:pt x="88" y="172"/>
                  </a:lnTo>
                  <a:lnTo>
                    <a:pt x="68" y="188"/>
                  </a:lnTo>
                  <a:lnTo>
                    <a:pt x="56" y="204"/>
                  </a:lnTo>
                  <a:lnTo>
                    <a:pt x="20" y="210"/>
                  </a:lnTo>
                  <a:lnTo>
                    <a:pt x="2" y="226"/>
                  </a:lnTo>
                  <a:lnTo>
                    <a:pt x="0" y="240"/>
                  </a:lnTo>
                  <a:lnTo>
                    <a:pt x="11" y="249"/>
                  </a:lnTo>
                  <a:lnTo>
                    <a:pt x="18" y="265"/>
                  </a:lnTo>
                  <a:lnTo>
                    <a:pt x="15" y="274"/>
                  </a:lnTo>
                  <a:lnTo>
                    <a:pt x="18" y="287"/>
                  </a:lnTo>
                  <a:lnTo>
                    <a:pt x="29" y="294"/>
                  </a:lnTo>
                  <a:lnTo>
                    <a:pt x="45" y="294"/>
                  </a:lnTo>
                  <a:lnTo>
                    <a:pt x="52" y="306"/>
                  </a:lnTo>
                  <a:lnTo>
                    <a:pt x="56" y="328"/>
                  </a:lnTo>
                  <a:lnTo>
                    <a:pt x="59" y="346"/>
                  </a:lnTo>
                  <a:lnTo>
                    <a:pt x="65" y="362"/>
                  </a:lnTo>
                  <a:lnTo>
                    <a:pt x="77" y="367"/>
                  </a:lnTo>
                  <a:lnTo>
                    <a:pt x="83" y="362"/>
                  </a:lnTo>
                  <a:lnTo>
                    <a:pt x="99" y="351"/>
                  </a:lnTo>
                  <a:lnTo>
                    <a:pt x="115" y="365"/>
                  </a:lnTo>
                  <a:lnTo>
                    <a:pt x="113" y="376"/>
                  </a:lnTo>
                  <a:lnTo>
                    <a:pt x="115" y="383"/>
                  </a:lnTo>
                  <a:lnTo>
                    <a:pt x="124" y="385"/>
                  </a:lnTo>
                  <a:lnTo>
                    <a:pt x="136" y="399"/>
                  </a:lnTo>
                  <a:lnTo>
                    <a:pt x="133" y="414"/>
                  </a:lnTo>
                  <a:lnTo>
                    <a:pt x="136" y="421"/>
                  </a:lnTo>
                  <a:lnTo>
                    <a:pt x="154" y="421"/>
                  </a:lnTo>
                  <a:lnTo>
                    <a:pt x="179" y="433"/>
                  </a:lnTo>
                  <a:lnTo>
                    <a:pt x="220" y="449"/>
                  </a:lnTo>
                  <a:lnTo>
                    <a:pt x="238" y="449"/>
                  </a:lnTo>
                  <a:lnTo>
                    <a:pt x="260" y="444"/>
                  </a:lnTo>
                  <a:lnTo>
                    <a:pt x="281" y="437"/>
                  </a:lnTo>
                  <a:lnTo>
                    <a:pt x="315" y="442"/>
                  </a:lnTo>
                  <a:lnTo>
                    <a:pt x="331" y="442"/>
                  </a:lnTo>
                  <a:lnTo>
                    <a:pt x="340" y="439"/>
                  </a:lnTo>
                  <a:lnTo>
                    <a:pt x="360" y="424"/>
                  </a:lnTo>
                  <a:lnTo>
                    <a:pt x="408" y="396"/>
                  </a:lnTo>
                  <a:lnTo>
                    <a:pt x="444" y="385"/>
                  </a:lnTo>
                  <a:lnTo>
                    <a:pt x="462" y="385"/>
                  </a:lnTo>
                  <a:lnTo>
                    <a:pt x="492" y="390"/>
                  </a:lnTo>
                  <a:lnTo>
                    <a:pt x="517" y="392"/>
                  </a:lnTo>
                  <a:lnTo>
                    <a:pt x="528" y="396"/>
                  </a:lnTo>
                  <a:lnTo>
                    <a:pt x="546" y="394"/>
                  </a:lnTo>
                  <a:lnTo>
                    <a:pt x="551" y="378"/>
                  </a:lnTo>
                  <a:lnTo>
                    <a:pt x="551" y="346"/>
                  </a:lnTo>
                  <a:lnTo>
                    <a:pt x="553" y="315"/>
                  </a:lnTo>
                  <a:lnTo>
                    <a:pt x="562" y="297"/>
                  </a:lnTo>
                  <a:lnTo>
                    <a:pt x="574" y="294"/>
                  </a:lnTo>
                  <a:lnTo>
                    <a:pt x="585" y="299"/>
                  </a:lnTo>
                  <a:lnTo>
                    <a:pt x="594" y="294"/>
                  </a:lnTo>
                  <a:lnTo>
                    <a:pt x="601" y="285"/>
                  </a:lnTo>
                  <a:lnTo>
                    <a:pt x="599" y="276"/>
                  </a:lnTo>
                  <a:lnTo>
                    <a:pt x="612" y="274"/>
                  </a:lnTo>
                  <a:lnTo>
                    <a:pt x="615" y="263"/>
                  </a:lnTo>
                  <a:lnTo>
                    <a:pt x="601" y="256"/>
                  </a:lnTo>
                  <a:lnTo>
                    <a:pt x="583" y="251"/>
                  </a:lnTo>
                  <a:lnTo>
                    <a:pt x="567" y="256"/>
                  </a:lnTo>
                  <a:lnTo>
                    <a:pt x="544" y="260"/>
                  </a:lnTo>
                  <a:lnTo>
                    <a:pt x="524" y="260"/>
                  </a:lnTo>
                  <a:lnTo>
                    <a:pt x="510" y="251"/>
                  </a:lnTo>
                  <a:lnTo>
                    <a:pt x="503" y="240"/>
                  </a:lnTo>
                  <a:lnTo>
                    <a:pt x="503" y="222"/>
                  </a:lnTo>
                  <a:lnTo>
                    <a:pt x="501" y="206"/>
                  </a:lnTo>
                  <a:lnTo>
                    <a:pt x="492" y="195"/>
                  </a:lnTo>
                  <a:lnTo>
                    <a:pt x="485" y="181"/>
                  </a:lnTo>
                  <a:lnTo>
                    <a:pt x="485" y="165"/>
                  </a:lnTo>
                  <a:lnTo>
                    <a:pt x="487" y="147"/>
                  </a:lnTo>
                  <a:lnTo>
                    <a:pt x="487" y="138"/>
                  </a:lnTo>
                  <a:lnTo>
                    <a:pt x="476" y="113"/>
                  </a:lnTo>
                  <a:lnTo>
                    <a:pt x="460" y="97"/>
                  </a:lnTo>
                  <a:lnTo>
                    <a:pt x="453" y="79"/>
                  </a:lnTo>
                  <a:lnTo>
                    <a:pt x="451" y="68"/>
                  </a:lnTo>
                  <a:lnTo>
                    <a:pt x="449" y="63"/>
                  </a:lnTo>
                  <a:lnTo>
                    <a:pt x="424" y="45"/>
                  </a:lnTo>
                  <a:lnTo>
                    <a:pt x="417" y="31"/>
                  </a:lnTo>
                  <a:lnTo>
                    <a:pt x="406" y="9"/>
                  </a:lnTo>
                  <a:lnTo>
                    <a:pt x="397" y="2"/>
                  </a:lnTo>
                  <a:lnTo>
                    <a:pt x="388" y="0"/>
                  </a:lnTo>
                  <a:lnTo>
                    <a:pt x="376" y="4"/>
                  </a:lnTo>
                  <a:lnTo>
                    <a:pt x="367" y="13"/>
                  </a:lnTo>
                  <a:lnTo>
                    <a:pt x="360" y="15"/>
                  </a:lnTo>
                  <a:lnTo>
                    <a:pt x="342" y="15"/>
                  </a:lnTo>
                  <a:lnTo>
                    <a:pt x="329" y="18"/>
                  </a:lnTo>
                  <a:lnTo>
                    <a:pt x="319" y="29"/>
                  </a:lnTo>
                  <a:lnTo>
                    <a:pt x="304" y="34"/>
                  </a:lnTo>
                  <a:lnTo>
                    <a:pt x="288" y="34"/>
                  </a:lnTo>
                  <a:lnTo>
                    <a:pt x="279" y="24"/>
                  </a:lnTo>
                  <a:lnTo>
                    <a:pt x="260" y="13"/>
                  </a:lnTo>
                  <a:lnTo>
                    <a:pt x="247" y="18"/>
                  </a:lnTo>
                  <a:lnTo>
                    <a:pt x="226" y="27"/>
                  </a:lnTo>
                  <a:lnTo>
                    <a:pt x="213" y="29"/>
                  </a:lnTo>
                  <a:lnTo>
                    <a:pt x="201" y="24"/>
                  </a:lnTo>
                  <a:lnTo>
                    <a:pt x="186" y="15"/>
                  </a:lnTo>
                  <a:lnTo>
                    <a:pt x="167" y="22"/>
                  </a:lnTo>
                  <a:lnTo>
                    <a:pt x="154" y="29"/>
                  </a:lnTo>
                  <a:lnTo>
                    <a:pt x="149" y="31"/>
                  </a:lnTo>
                  <a:lnTo>
                    <a:pt x="147" y="34"/>
                  </a:lnTo>
                  <a:lnTo>
                    <a:pt x="142" y="34"/>
                  </a:lnTo>
                  <a:lnTo>
                    <a:pt x="147" y="38"/>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21" name="Freeform 20"/>
            <p:cNvSpPr>
              <a:spLocks/>
            </p:cNvSpPr>
            <p:nvPr/>
          </p:nvSpPr>
          <p:spPr bwMode="auto">
            <a:xfrm>
              <a:off x="2945" y="2504"/>
              <a:ext cx="220" cy="183"/>
            </a:xfrm>
            <a:custGeom>
              <a:avLst/>
              <a:gdLst>
                <a:gd name="T0" fmla="*/ 0 w 233"/>
                <a:gd name="T1" fmla="*/ 23 h 208"/>
                <a:gd name="T2" fmla="*/ 4 w 233"/>
                <a:gd name="T3" fmla="*/ 18 h 208"/>
                <a:gd name="T4" fmla="*/ 2 w 233"/>
                <a:gd name="T5" fmla="*/ 12 h 208"/>
                <a:gd name="T6" fmla="*/ 30 w 233"/>
                <a:gd name="T7" fmla="*/ 0 h 208"/>
                <a:gd name="T8" fmla="*/ 32 w 233"/>
                <a:gd name="T9" fmla="*/ 4 h 208"/>
                <a:gd name="T10" fmla="*/ 53 w 233"/>
                <a:gd name="T11" fmla="*/ 2 h 208"/>
                <a:gd name="T12" fmla="*/ 68 w 233"/>
                <a:gd name="T13" fmla="*/ 4 h 208"/>
                <a:gd name="T14" fmla="*/ 62 w 233"/>
                <a:gd name="T15" fmla="*/ 8 h 208"/>
                <a:gd name="T16" fmla="*/ 66 w 233"/>
                <a:gd name="T17" fmla="*/ 16 h 208"/>
                <a:gd name="T18" fmla="*/ 78 w 233"/>
                <a:gd name="T19" fmla="*/ 20 h 208"/>
                <a:gd name="T20" fmla="*/ 93 w 233"/>
                <a:gd name="T21" fmla="*/ 18 h 208"/>
                <a:gd name="T22" fmla="*/ 104 w 233"/>
                <a:gd name="T23" fmla="*/ 13 h 208"/>
                <a:gd name="T24" fmla="*/ 121 w 233"/>
                <a:gd name="T25" fmla="*/ 12 h 208"/>
                <a:gd name="T26" fmla="*/ 127 w 233"/>
                <a:gd name="T27" fmla="*/ 18 h 208"/>
                <a:gd name="T28" fmla="*/ 136 w 233"/>
                <a:gd name="T29" fmla="*/ 22 h 208"/>
                <a:gd name="T30" fmla="*/ 152 w 233"/>
                <a:gd name="T31" fmla="*/ 23 h 208"/>
                <a:gd name="T32" fmla="*/ 148 w 233"/>
                <a:gd name="T33" fmla="*/ 31 h 208"/>
                <a:gd name="T34" fmla="*/ 150 w 233"/>
                <a:gd name="T35" fmla="*/ 50 h 208"/>
                <a:gd name="T36" fmla="*/ 152 w 233"/>
                <a:gd name="T37" fmla="*/ 62 h 208"/>
                <a:gd name="T38" fmla="*/ 169 w 233"/>
                <a:gd name="T39" fmla="*/ 62 h 208"/>
                <a:gd name="T40" fmla="*/ 175 w 233"/>
                <a:gd name="T41" fmla="*/ 70 h 208"/>
                <a:gd name="T42" fmla="*/ 175 w 233"/>
                <a:gd name="T43" fmla="*/ 75 h 208"/>
                <a:gd name="T44" fmla="*/ 184 w 233"/>
                <a:gd name="T45" fmla="*/ 84 h 208"/>
                <a:gd name="T46" fmla="*/ 174 w 233"/>
                <a:gd name="T47" fmla="*/ 92 h 208"/>
                <a:gd name="T48" fmla="*/ 164 w 233"/>
                <a:gd name="T49" fmla="*/ 97 h 208"/>
                <a:gd name="T50" fmla="*/ 153 w 233"/>
                <a:gd name="T51" fmla="*/ 97 h 208"/>
                <a:gd name="T52" fmla="*/ 141 w 233"/>
                <a:gd name="T53" fmla="*/ 99 h 208"/>
                <a:gd name="T54" fmla="*/ 141 w 233"/>
                <a:gd name="T55" fmla="*/ 111 h 208"/>
                <a:gd name="T56" fmla="*/ 136 w 233"/>
                <a:gd name="T57" fmla="*/ 117 h 208"/>
                <a:gd name="T58" fmla="*/ 123 w 233"/>
                <a:gd name="T59" fmla="*/ 124 h 208"/>
                <a:gd name="T60" fmla="*/ 100 w 233"/>
                <a:gd name="T61" fmla="*/ 112 h 208"/>
                <a:gd name="T62" fmla="*/ 94 w 233"/>
                <a:gd name="T63" fmla="*/ 100 h 208"/>
                <a:gd name="T64" fmla="*/ 73 w 233"/>
                <a:gd name="T65" fmla="*/ 97 h 208"/>
                <a:gd name="T66" fmla="*/ 66 w 233"/>
                <a:gd name="T67" fmla="*/ 82 h 208"/>
                <a:gd name="T68" fmla="*/ 53 w 233"/>
                <a:gd name="T69" fmla="*/ 73 h 208"/>
                <a:gd name="T70" fmla="*/ 48 w 233"/>
                <a:gd name="T71" fmla="*/ 62 h 208"/>
                <a:gd name="T72" fmla="*/ 36 w 233"/>
                <a:gd name="T73" fmla="*/ 52 h 208"/>
                <a:gd name="T74" fmla="*/ 28 w 233"/>
                <a:gd name="T75" fmla="*/ 41 h 208"/>
                <a:gd name="T76" fmla="*/ 11 w 233"/>
                <a:gd name="T77" fmla="*/ 33 h 208"/>
                <a:gd name="T78" fmla="*/ 0 w 233"/>
                <a:gd name="T79" fmla="*/ 23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3"/>
                <a:gd name="T121" fmla="*/ 0 h 208"/>
                <a:gd name="T122" fmla="*/ 233 w 233"/>
                <a:gd name="T123" fmla="*/ 208 h 2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3" h="208">
                  <a:moveTo>
                    <a:pt x="0" y="38"/>
                  </a:moveTo>
                  <a:lnTo>
                    <a:pt x="4" y="29"/>
                  </a:lnTo>
                  <a:lnTo>
                    <a:pt x="2" y="20"/>
                  </a:lnTo>
                  <a:lnTo>
                    <a:pt x="38" y="0"/>
                  </a:lnTo>
                  <a:lnTo>
                    <a:pt x="40" y="6"/>
                  </a:lnTo>
                  <a:lnTo>
                    <a:pt x="67" y="2"/>
                  </a:lnTo>
                  <a:lnTo>
                    <a:pt x="85" y="4"/>
                  </a:lnTo>
                  <a:lnTo>
                    <a:pt x="78" y="13"/>
                  </a:lnTo>
                  <a:lnTo>
                    <a:pt x="83" y="27"/>
                  </a:lnTo>
                  <a:lnTo>
                    <a:pt x="99" y="34"/>
                  </a:lnTo>
                  <a:lnTo>
                    <a:pt x="117" y="31"/>
                  </a:lnTo>
                  <a:lnTo>
                    <a:pt x="130" y="22"/>
                  </a:lnTo>
                  <a:lnTo>
                    <a:pt x="153" y="20"/>
                  </a:lnTo>
                  <a:lnTo>
                    <a:pt x="159" y="29"/>
                  </a:lnTo>
                  <a:lnTo>
                    <a:pt x="171" y="36"/>
                  </a:lnTo>
                  <a:lnTo>
                    <a:pt x="191" y="38"/>
                  </a:lnTo>
                  <a:lnTo>
                    <a:pt x="186" y="52"/>
                  </a:lnTo>
                  <a:lnTo>
                    <a:pt x="189" y="84"/>
                  </a:lnTo>
                  <a:lnTo>
                    <a:pt x="191" y="104"/>
                  </a:lnTo>
                  <a:lnTo>
                    <a:pt x="213" y="102"/>
                  </a:lnTo>
                  <a:lnTo>
                    <a:pt x="220" y="116"/>
                  </a:lnTo>
                  <a:lnTo>
                    <a:pt x="220" y="125"/>
                  </a:lnTo>
                  <a:lnTo>
                    <a:pt x="232" y="141"/>
                  </a:lnTo>
                  <a:lnTo>
                    <a:pt x="218" y="152"/>
                  </a:lnTo>
                  <a:lnTo>
                    <a:pt x="207" y="161"/>
                  </a:lnTo>
                  <a:lnTo>
                    <a:pt x="193" y="161"/>
                  </a:lnTo>
                  <a:lnTo>
                    <a:pt x="177" y="166"/>
                  </a:lnTo>
                  <a:lnTo>
                    <a:pt x="177" y="184"/>
                  </a:lnTo>
                  <a:lnTo>
                    <a:pt x="171" y="195"/>
                  </a:lnTo>
                  <a:lnTo>
                    <a:pt x="155" y="207"/>
                  </a:lnTo>
                  <a:lnTo>
                    <a:pt x="126" y="186"/>
                  </a:lnTo>
                  <a:lnTo>
                    <a:pt x="119" y="168"/>
                  </a:lnTo>
                  <a:lnTo>
                    <a:pt x="92" y="161"/>
                  </a:lnTo>
                  <a:lnTo>
                    <a:pt x="83" y="136"/>
                  </a:lnTo>
                  <a:lnTo>
                    <a:pt x="67" y="122"/>
                  </a:lnTo>
                  <a:lnTo>
                    <a:pt x="60" y="104"/>
                  </a:lnTo>
                  <a:lnTo>
                    <a:pt x="45" y="86"/>
                  </a:lnTo>
                  <a:lnTo>
                    <a:pt x="36" y="68"/>
                  </a:lnTo>
                  <a:lnTo>
                    <a:pt x="15" y="54"/>
                  </a:lnTo>
                  <a:lnTo>
                    <a:pt x="0" y="38"/>
                  </a:lnTo>
                </a:path>
              </a:pathLst>
            </a:custGeom>
            <a:solidFill>
              <a:srgbClr val="F5841F"/>
            </a:solidFill>
            <a:ln w="12700" cap="rnd">
              <a:solidFill>
                <a:schemeClr val="bg1">
                  <a:lumMod val="50000"/>
                </a:schemeClr>
              </a:solidFill>
              <a:round/>
              <a:headEnd/>
              <a:tailEnd/>
            </a:ln>
          </p:spPr>
          <p:txBody>
            <a:bodyPr/>
            <a:lstStyle/>
            <a:p>
              <a:pPr>
                <a:defRPr/>
              </a:pPr>
              <a:endParaRPr lang="en-GB" dirty="0"/>
            </a:p>
          </p:txBody>
        </p:sp>
        <p:sp>
          <p:nvSpPr>
            <p:cNvPr id="22" name="Freeform 21"/>
            <p:cNvSpPr>
              <a:spLocks/>
            </p:cNvSpPr>
            <p:nvPr/>
          </p:nvSpPr>
          <p:spPr bwMode="auto">
            <a:xfrm>
              <a:off x="3095" y="2644"/>
              <a:ext cx="60" cy="72"/>
            </a:xfrm>
            <a:custGeom>
              <a:avLst/>
              <a:gdLst>
                <a:gd name="T0" fmla="*/ 36 w 63"/>
                <a:gd name="T1" fmla="*/ 47 h 82"/>
                <a:gd name="T2" fmla="*/ 40 w 63"/>
                <a:gd name="T3" fmla="*/ 32 h 82"/>
                <a:gd name="T4" fmla="*/ 50 w 63"/>
                <a:gd name="T5" fmla="*/ 25 h 82"/>
                <a:gd name="T6" fmla="*/ 50 w 63"/>
                <a:gd name="T7" fmla="*/ 19 h 82"/>
                <a:gd name="T8" fmla="*/ 46 w 63"/>
                <a:gd name="T9" fmla="*/ 14 h 82"/>
                <a:gd name="T10" fmla="*/ 38 w 63"/>
                <a:gd name="T11" fmla="*/ 7 h 82"/>
                <a:gd name="T12" fmla="*/ 34 w 63"/>
                <a:gd name="T13" fmla="*/ 0 h 82"/>
                <a:gd name="T14" fmla="*/ 24 w 63"/>
                <a:gd name="T15" fmla="*/ 0 h 82"/>
                <a:gd name="T16" fmla="*/ 13 w 63"/>
                <a:gd name="T17" fmla="*/ 4 h 82"/>
                <a:gd name="T18" fmla="*/ 13 w 63"/>
                <a:gd name="T19" fmla="*/ 14 h 82"/>
                <a:gd name="T20" fmla="*/ 8 w 63"/>
                <a:gd name="T21" fmla="*/ 22 h 82"/>
                <a:gd name="T22" fmla="*/ 0 w 63"/>
                <a:gd name="T23" fmla="*/ 25 h 82"/>
                <a:gd name="T24" fmla="*/ 4 w 63"/>
                <a:gd name="T25" fmla="*/ 32 h 82"/>
                <a:gd name="T26" fmla="*/ 13 w 63"/>
                <a:gd name="T27" fmla="*/ 34 h 82"/>
                <a:gd name="T28" fmla="*/ 27 w 63"/>
                <a:gd name="T29" fmla="*/ 36 h 82"/>
                <a:gd name="T30" fmla="*/ 30 w 63"/>
                <a:gd name="T31" fmla="*/ 41 h 82"/>
                <a:gd name="T32" fmla="*/ 36 w 63"/>
                <a:gd name="T33" fmla="*/ 47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44" y="81"/>
                  </a:moveTo>
                  <a:lnTo>
                    <a:pt x="48" y="55"/>
                  </a:lnTo>
                  <a:lnTo>
                    <a:pt x="62" y="43"/>
                  </a:lnTo>
                  <a:lnTo>
                    <a:pt x="62" y="32"/>
                  </a:lnTo>
                  <a:lnTo>
                    <a:pt x="55" y="23"/>
                  </a:lnTo>
                  <a:lnTo>
                    <a:pt x="46" y="11"/>
                  </a:lnTo>
                  <a:lnTo>
                    <a:pt x="42" y="0"/>
                  </a:lnTo>
                  <a:lnTo>
                    <a:pt x="28" y="0"/>
                  </a:lnTo>
                  <a:lnTo>
                    <a:pt x="17" y="4"/>
                  </a:lnTo>
                  <a:lnTo>
                    <a:pt x="17" y="23"/>
                  </a:lnTo>
                  <a:lnTo>
                    <a:pt x="8" y="37"/>
                  </a:lnTo>
                  <a:lnTo>
                    <a:pt x="0" y="41"/>
                  </a:lnTo>
                  <a:lnTo>
                    <a:pt x="4" y="53"/>
                  </a:lnTo>
                  <a:lnTo>
                    <a:pt x="17" y="57"/>
                  </a:lnTo>
                  <a:lnTo>
                    <a:pt x="31" y="60"/>
                  </a:lnTo>
                  <a:lnTo>
                    <a:pt x="37" y="69"/>
                  </a:lnTo>
                  <a:lnTo>
                    <a:pt x="44" y="81"/>
                  </a:lnTo>
                </a:path>
              </a:pathLst>
            </a:custGeom>
            <a:grpFill/>
            <a:ln w="9525">
              <a:solidFill>
                <a:schemeClr val="bg1">
                  <a:lumMod val="50000"/>
                </a:schemeClr>
              </a:solidFill>
              <a:round/>
              <a:headEnd/>
              <a:tailEnd/>
            </a:ln>
          </p:spPr>
          <p:txBody>
            <a:bodyPr anchor="ctr"/>
            <a:lstStyle/>
            <a:p>
              <a:pPr>
                <a:defRPr/>
              </a:pPr>
              <a:endParaRPr lang="en-GB" dirty="0"/>
            </a:p>
          </p:txBody>
        </p:sp>
        <p:sp>
          <p:nvSpPr>
            <p:cNvPr id="23" name="Freeform 22"/>
            <p:cNvSpPr>
              <a:spLocks/>
            </p:cNvSpPr>
            <p:nvPr/>
          </p:nvSpPr>
          <p:spPr bwMode="auto">
            <a:xfrm>
              <a:off x="3020" y="2372"/>
              <a:ext cx="228" cy="224"/>
            </a:xfrm>
            <a:custGeom>
              <a:avLst/>
              <a:gdLst>
                <a:gd name="T0" fmla="*/ 79 w 240"/>
                <a:gd name="T1" fmla="*/ 4 h 255"/>
                <a:gd name="T2" fmla="*/ 61 w 240"/>
                <a:gd name="T3" fmla="*/ 22 h 255"/>
                <a:gd name="T4" fmla="*/ 61 w 240"/>
                <a:gd name="T5" fmla="*/ 27 h 255"/>
                <a:gd name="T6" fmla="*/ 48 w 240"/>
                <a:gd name="T7" fmla="*/ 35 h 255"/>
                <a:gd name="T8" fmla="*/ 49 w 240"/>
                <a:gd name="T9" fmla="*/ 37 h 255"/>
                <a:gd name="T10" fmla="*/ 46 w 240"/>
                <a:gd name="T11" fmla="*/ 42 h 255"/>
                <a:gd name="T12" fmla="*/ 35 w 240"/>
                <a:gd name="T13" fmla="*/ 53 h 255"/>
                <a:gd name="T14" fmla="*/ 23 w 240"/>
                <a:gd name="T15" fmla="*/ 61 h 255"/>
                <a:gd name="T16" fmla="*/ 16 w 240"/>
                <a:gd name="T17" fmla="*/ 67 h 255"/>
                <a:gd name="T18" fmla="*/ 23 w 240"/>
                <a:gd name="T19" fmla="*/ 71 h 255"/>
                <a:gd name="T20" fmla="*/ 18 w 240"/>
                <a:gd name="T21" fmla="*/ 79 h 255"/>
                <a:gd name="T22" fmla="*/ 11 w 240"/>
                <a:gd name="T23" fmla="*/ 85 h 255"/>
                <a:gd name="T24" fmla="*/ 9 w 240"/>
                <a:gd name="T25" fmla="*/ 87 h 255"/>
                <a:gd name="T26" fmla="*/ 0 w 240"/>
                <a:gd name="T27" fmla="*/ 96 h 255"/>
                <a:gd name="T28" fmla="*/ 0 w 240"/>
                <a:gd name="T29" fmla="*/ 103 h 255"/>
                <a:gd name="T30" fmla="*/ 10 w 240"/>
                <a:gd name="T31" fmla="*/ 106 h 255"/>
                <a:gd name="T32" fmla="*/ 30 w 240"/>
                <a:gd name="T33" fmla="*/ 106 h 255"/>
                <a:gd name="T34" fmla="*/ 44 w 240"/>
                <a:gd name="T35" fmla="*/ 101 h 255"/>
                <a:gd name="T36" fmla="*/ 58 w 240"/>
                <a:gd name="T37" fmla="*/ 99 h 255"/>
                <a:gd name="T38" fmla="*/ 66 w 240"/>
                <a:gd name="T39" fmla="*/ 106 h 255"/>
                <a:gd name="T40" fmla="*/ 76 w 240"/>
                <a:gd name="T41" fmla="*/ 111 h 255"/>
                <a:gd name="T42" fmla="*/ 90 w 240"/>
                <a:gd name="T43" fmla="*/ 112 h 255"/>
                <a:gd name="T44" fmla="*/ 86 w 240"/>
                <a:gd name="T45" fmla="*/ 123 h 255"/>
                <a:gd name="T46" fmla="*/ 90 w 240"/>
                <a:gd name="T47" fmla="*/ 151 h 255"/>
                <a:gd name="T48" fmla="*/ 104 w 240"/>
                <a:gd name="T49" fmla="*/ 149 h 255"/>
                <a:gd name="T50" fmla="*/ 111 w 240"/>
                <a:gd name="T51" fmla="*/ 149 h 255"/>
                <a:gd name="T52" fmla="*/ 112 w 240"/>
                <a:gd name="T53" fmla="*/ 142 h 255"/>
                <a:gd name="T54" fmla="*/ 115 w 240"/>
                <a:gd name="T55" fmla="*/ 124 h 255"/>
                <a:gd name="T56" fmla="*/ 124 w 240"/>
                <a:gd name="T57" fmla="*/ 116 h 255"/>
                <a:gd name="T58" fmla="*/ 124 w 240"/>
                <a:gd name="T59" fmla="*/ 101 h 255"/>
                <a:gd name="T60" fmla="*/ 131 w 240"/>
                <a:gd name="T61" fmla="*/ 92 h 255"/>
                <a:gd name="T62" fmla="*/ 146 w 240"/>
                <a:gd name="T63" fmla="*/ 87 h 255"/>
                <a:gd name="T64" fmla="*/ 173 w 240"/>
                <a:gd name="T65" fmla="*/ 64 h 255"/>
                <a:gd name="T66" fmla="*/ 178 w 240"/>
                <a:gd name="T67" fmla="*/ 54 h 255"/>
                <a:gd name="T68" fmla="*/ 173 w 240"/>
                <a:gd name="T69" fmla="*/ 39 h 255"/>
                <a:gd name="T70" fmla="*/ 192 w 240"/>
                <a:gd name="T71" fmla="*/ 28 h 255"/>
                <a:gd name="T72" fmla="*/ 195 w 240"/>
                <a:gd name="T73" fmla="*/ 11 h 255"/>
                <a:gd name="T74" fmla="*/ 181 w 240"/>
                <a:gd name="T75" fmla="*/ 4 h 255"/>
                <a:gd name="T76" fmla="*/ 173 w 240"/>
                <a:gd name="T77" fmla="*/ 2 h 255"/>
                <a:gd name="T78" fmla="*/ 157 w 240"/>
                <a:gd name="T79" fmla="*/ 0 h 255"/>
                <a:gd name="T80" fmla="*/ 124 w 240"/>
                <a:gd name="T81" fmla="*/ 0 h 255"/>
                <a:gd name="T82" fmla="*/ 115 w 240"/>
                <a:gd name="T83" fmla="*/ 5 h 255"/>
                <a:gd name="T84" fmla="*/ 105 w 240"/>
                <a:gd name="T85" fmla="*/ 13 h 255"/>
                <a:gd name="T86" fmla="*/ 107 w 240"/>
                <a:gd name="T87" fmla="*/ 20 h 255"/>
                <a:gd name="T88" fmla="*/ 120 w 240"/>
                <a:gd name="T89" fmla="*/ 25 h 255"/>
                <a:gd name="T90" fmla="*/ 128 w 240"/>
                <a:gd name="T91" fmla="*/ 32 h 255"/>
                <a:gd name="T92" fmla="*/ 128 w 240"/>
                <a:gd name="T93" fmla="*/ 42 h 255"/>
                <a:gd name="T94" fmla="*/ 115 w 240"/>
                <a:gd name="T95" fmla="*/ 49 h 255"/>
                <a:gd name="T96" fmla="*/ 100 w 240"/>
                <a:gd name="T97" fmla="*/ 53 h 255"/>
                <a:gd name="T98" fmla="*/ 90 w 240"/>
                <a:gd name="T99" fmla="*/ 54 h 255"/>
                <a:gd name="T100" fmla="*/ 85 w 240"/>
                <a:gd name="T101" fmla="*/ 47 h 255"/>
                <a:gd name="T102" fmla="*/ 82 w 240"/>
                <a:gd name="T103" fmla="*/ 39 h 255"/>
                <a:gd name="T104" fmla="*/ 89 w 240"/>
                <a:gd name="T105" fmla="*/ 31 h 255"/>
                <a:gd name="T106" fmla="*/ 86 w 240"/>
                <a:gd name="T107" fmla="*/ 22 h 255"/>
                <a:gd name="T108" fmla="*/ 85 w 240"/>
                <a:gd name="T109" fmla="*/ 14 h 255"/>
                <a:gd name="T110" fmla="*/ 79 w 240"/>
                <a:gd name="T111" fmla="*/ 4 h 2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255"/>
                <a:gd name="T170" fmla="*/ 240 w 240"/>
                <a:gd name="T171" fmla="*/ 255 h 2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255">
                  <a:moveTo>
                    <a:pt x="97" y="6"/>
                  </a:moveTo>
                  <a:lnTo>
                    <a:pt x="75" y="36"/>
                  </a:lnTo>
                  <a:lnTo>
                    <a:pt x="75" y="45"/>
                  </a:lnTo>
                  <a:lnTo>
                    <a:pt x="59" y="58"/>
                  </a:lnTo>
                  <a:lnTo>
                    <a:pt x="61" y="63"/>
                  </a:lnTo>
                  <a:lnTo>
                    <a:pt x="56" y="72"/>
                  </a:lnTo>
                  <a:lnTo>
                    <a:pt x="43" y="88"/>
                  </a:lnTo>
                  <a:lnTo>
                    <a:pt x="27" y="104"/>
                  </a:lnTo>
                  <a:lnTo>
                    <a:pt x="20" y="113"/>
                  </a:lnTo>
                  <a:lnTo>
                    <a:pt x="27" y="120"/>
                  </a:lnTo>
                  <a:lnTo>
                    <a:pt x="22" y="133"/>
                  </a:lnTo>
                  <a:lnTo>
                    <a:pt x="15" y="142"/>
                  </a:lnTo>
                  <a:lnTo>
                    <a:pt x="9" y="147"/>
                  </a:lnTo>
                  <a:lnTo>
                    <a:pt x="0" y="161"/>
                  </a:lnTo>
                  <a:lnTo>
                    <a:pt x="0" y="172"/>
                  </a:lnTo>
                  <a:lnTo>
                    <a:pt x="11" y="179"/>
                  </a:lnTo>
                  <a:lnTo>
                    <a:pt x="38" y="179"/>
                  </a:lnTo>
                  <a:lnTo>
                    <a:pt x="54" y="170"/>
                  </a:lnTo>
                  <a:lnTo>
                    <a:pt x="70" y="167"/>
                  </a:lnTo>
                  <a:lnTo>
                    <a:pt x="81" y="179"/>
                  </a:lnTo>
                  <a:lnTo>
                    <a:pt x="93" y="185"/>
                  </a:lnTo>
                  <a:lnTo>
                    <a:pt x="111" y="188"/>
                  </a:lnTo>
                  <a:lnTo>
                    <a:pt x="106" y="206"/>
                  </a:lnTo>
                  <a:lnTo>
                    <a:pt x="111" y="254"/>
                  </a:lnTo>
                  <a:lnTo>
                    <a:pt x="127" y="251"/>
                  </a:lnTo>
                  <a:lnTo>
                    <a:pt x="136" y="251"/>
                  </a:lnTo>
                  <a:lnTo>
                    <a:pt x="138" y="238"/>
                  </a:lnTo>
                  <a:lnTo>
                    <a:pt x="141" y="208"/>
                  </a:lnTo>
                  <a:lnTo>
                    <a:pt x="152" y="195"/>
                  </a:lnTo>
                  <a:lnTo>
                    <a:pt x="152" y="170"/>
                  </a:lnTo>
                  <a:lnTo>
                    <a:pt x="161" y="156"/>
                  </a:lnTo>
                  <a:lnTo>
                    <a:pt x="179" y="147"/>
                  </a:lnTo>
                  <a:lnTo>
                    <a:pt x="213" y="108"/>
                  </a:lnTo>
                  <a:lnTo>
                    <a:pt x="218" y="92"/>
                  </a:lnTo>
                  <a:lnTo>
                    <a:pt x="213" y="65"/>
                  </a:lnTo>
                  <a:lnTo>
                    <a:pt x="236" y="47"/>
                  </a:lnTo>
                  <a:lnTo>
                    <a:pt x="239" y="18"/>
                  </a:lnTo>
                  <a:lnTo>
                    <a:pt x="223" y="4"/>
                  </a:lnTo>
                  <a:lnTo>
                    <a:pt x="213" y="2"/>
                  </a:lnTo>
                  <a:lnTo>
                    <a:pt x="193" y="0"/>
                  </a:lnTo>
                  <a:lnTo>
                    <a:pt x="152" y="0"/>
                  </a:lnTo>
                  <a:lnTo>
                    <a:pt x="141" y="9"/>
                  </a:lnTo>
                  <a:lnTo>
                    <a:pt x="129" y="22"/>
                  </a:lnTo>
                  <a:lnTo>
                    <a:pt x="132" y="34"/>
                  </a:lnTo>
                  <a:lnTo>
                    <a:pt x="147" y="43"/>
                  </a:lnTo>
                  <a:lnTo>
                    <a:pt x="157" y="54"/>
                  </a:lnTo>
                  <a:lnTo>
                    <a:pt x="157" y="72"/>
                  </a:lnTo>
                  <a:lnTo>
                    <a:pt x="141" y="83"/>
                  </a:lnTo>
                  <a:lnTo>
                    <a:pt x="122" y="88"/>
                  </a:lnTo>
                  <a:lnTo>
                    <a:pt x="111" y="90"/>
                  </a:lnTo>
                  <a:lnTo>
                    <a:pt x="104" y="79"/>
                  </a:lnTo>
                  <a:lnTo>
                    <a:pt x="100" y="65"/>
                  </a:lnTo>
                  <a:lnTo>
                    <a:pt x="109" y="52"/>
                  </a:lnTo>
                  <a:lnTo>
                    <a:pt x="106" y="38"/>
                  </a:lnTo>
                  <a:lnTo>
                    <a:pt x="104" y="24"/>
                  </a:lnTo>
                  <a:lnTo>
                    <a:pt x="97" y="6"/>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24" name="Freeform 23"/>
            <p:cNvSpPr>
              <a:spLocks/>
            </p:cNvSpPr>
            <p:nvPr/>
          </p:nvSpPr>
          <p:spPr bwMode="auto">
            <a:xfrm>
              <a:off x="2241" y="2018"/>
              <a:ext cx="325" cy="276"/>
            </a:xfrm>
            <a:custGeom>
              <a:avLst/>
              <a:gdLst>
                <a:gd name="T0" fmla="*/ 100 w 340"/>
                <a:gd name="T1" fmla="*/ 77 h 314"/>
                <a:gd name="T2" fmla="*/ 98 w 340"/>
                <a:gd name="T3" fmla="*/ 93 h 314"/>
                <a:gd name="T4" fmla="*/ 79 w 340"/>
                <a:gd name="T5" fmla="*/ 91 h 314"/>
                <a:gd name="T6" fmla="*/ 58 w 340"/>
                <a:gd name="T7" fmla="*/ 113 h 314"/>
                <a:gd name="T8" fmla="*/ 31 w 340"/>
                <a:gd name="T9" fmla="*/ 127 h 314"/>
                <a:gd name="T10" fmla="*/ 11 w 340"/>
                <a:gd name="T11" fmla="*/ 131 h 314"/>
                <a:gd name="T12" fmla="*/ 6 w 340"/>
                <a:gd name="T13" fmla="*/ 136 h 314"/>
                <a:gd name="T14" fmla="*/ 11 w 340"/>
                <a:gd name="T15" fmla="*/ 150 h 314"/>
                <a:gd name="T16" fmla="*/ 4 w 340"/>
                <a:gd name="T17" fmla="*/ 165 h 314"/>
                <a:gd name="T18" fmla="*/ 14 w 340"/>
                <a:gd name="T19" fmla="*/ 165 h 314"/>
                <a:gd name="T20" fmla="*/ 30 w 340"/>
                <a:gd name="T21" fmla="*/ 165 h 314"/>
                <a:gd name="T22" fmla="*/ 23 w 340"/>
                <a:gd name="T23" fmla="*/ 177 h 314"/>
                <a:gd name="T24" fmla="*/ 51 w 340"/>
                <a:gd name="T25" fmla="*/ 181 h 314"/>
                <a:gd name="T26" fmla="*/ 76 w 340"/>
                <a:gd name="T27" fmla="*/ 187 h 314"/>
                <a:gd name="T28" fmla="*/ 100 w 340"/>
                <a:gd name="T29" fmla="*/ 177 h 314"/>
                <a:gd name="T30" fmla="*/ 175 w 340"/>
                <a:gd name="T31" fmla="*/ 181 h 314"/>
                <a:gd name="T32" fmla="*/ 212 w 340"/>
                <a:gd name="T33" fmla="*/ 163 h 314"/>
                <a:gd name="T34" fmla="*/ 233 w 340"/>
                <a:gd name="T35" fmla="*/ 150 h 314"/>
                <a:gd name="T36" fmla="*/ 250 w 340"/>
                <a:gd name="T37" fmla="*/ 131 h 314"/>
                <a:gd name="T38" fmla="*/ 259 w 340"/>
                <a:gd name="T39" fmla="*/ 91 h 314"/>
                <a:gd name="T40" fmla="*/ 270 w 340"/>
                <a:gd name="T41" fmla="*/ 72 h 314"/>
                <a:gd name="T42" fmla="*/ 256 w 340"/>
                <a:gd name="T43" fmla="*/ 52 h 314"/>
                <a:gd name="T44" fmla="*/ 236 w 340"/>
                <a:gd name="T45" fmla="*/ 47 h 314"/>
                <a:gd name="T46" fmla="*/ 224 w 340"/>
                <a:gd name="T47" fmla="*/ 28 h 314"/>
                <a:gd name="T48" fmla="*/ 254 w 340"/>
                <a:gd name="T49" fmla="*/ 0 h 314"/>
                <a:gd name="T50" fmla="*/ 208 w 340"/>
                <a:gd name="T51" fmla="*/ 4 h 314"/>
                <a:gd name="T52" fmla="*/ 188 w 340"/>
                <a:gd name="T53" fmla="*/ 13 h 314"/>
                <a:gd name="T54" fmla="*/ 168 w 340"/>
                <a:gd name="T55" fmla="*/ 15 h 314"/>
                <a:gd name="T56" fmla="*/ 191 w 340"/>
                <a:gd name="T57" fmla="*/ 30 h 314"/>
                <a:gd name="T58" fmla="*/ 148 w 340"/>
                <a:gd name="T59" fmla="*/ 34 h 314"/>
                <a:gd name="T60" fmla="*/ 106 w 340"/>
                <a:gd name="T61" fmla="*/ 22 h 314"/>
                <a:gd name="T62" fmla="*/ 93 w 340"/>
                <a:gd name="T63" fmla="*/ 36 h 314"/>
                <a:gd name="T64" fmla="*/ 93 w 340"/>
                <a:gd name="T65" fmla="*/ 45 h 314"/>
                <a:gd name="T66" fmla="*/ 81 w 340"/>
                <a:gd name="T67" fmla="*/ 60 h 314"/>
                <a:gd name="T68" fmla="*/ 68 w 340"/>
                <a:gd name="T69" fmla="*/ 75 h 314"/>
                <a:gd name="T70" fmla="*/ 84 w 340"/>
                <a:gd name="T71" fmla="*/ 84 h 3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0"/>
                <a:gd name="T109" fmla="*/ 0 h 314"/>
                <a:gd name="T110" fmla="*/ 340 w 340"/>
                <a:gd name="T111" fmla="*/ 314 h 3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0" h="314">
                  <a:moveTo>
                    <a:pt x="125" y="118"/>
                  </a:moveTo>
                  <a:lnTo>
                    <a:pt x="120" y="130"/>
                  </a:lnTo>
                  <a:lnTo>
                    <a:pt x="125" y="146"/>
                  </a:lnTo>
                  <a:lnTo>
                    <a:pt x="118" y="157"/>
                  </a:lnTo>
                  <a:lnTo>
                    <a:pt x="109" y="150"/>
                  </a:lnTo>
                  <a:lnTo>
                    <a:pt x="95" y="153"/>
                  </a:lnTo>
                  <a:lnTo>
                    <a:pt x="95" y="164"/>
                  </a:lnTo>
                  <a:lnTo>
                    <a:pt x="70" y="189"/>
                  </a:lnTo>
                  <a:lnTo>
                    <a:pt x="56" y="194"/>
                  </a:lnTo>
                  <a:lnTo>
                    <a:pt x="36" y="214"/>
                  </a:lnTo>
                  <a:lnTo>
                    <a:pt x="25" y="221"/>
                  </a:lnTo>
                  <a:lnTo>
                    <a:pt x="13" y="219"/>
                  </a:lnTo>
                  <a:lnTo>
                    <a:pt x="11" y="223"/>
                  </a:lnTo>
                  <a:lnTo>
                    <a:pt x="6" y="228"/>
                  </a:lnTo>
                  <a:lnTo>
                    <a:pt x="13" y="235"/>
                  </a:lnTo>
                  <a:lnTo>
                    <a:pt x="13" y="251"/>
                  </a:lnTo>
                  <a:lnTo>
                    <a:pt x="0" y="265"/>
                  </a:lnTo>
                  <a:lnTo>
                    <a:pt x="4" y="278"/>
                  </a:lnTo>
                  <a:lnTo>
                    <a:pt x="18" y="278"/>
                  </a:lnTo>
                  <a:lnTo>
                    <a:pt x="25" y="267"/>
                  </a:lnTo>
                  <a:lnTo>
                    <a:pt x="34" y="276"/>
                  </a:lnTo>
                  <a:lnTo>
                    <a:pt x="22" y="285"/>
                  </a:lnTo>
                  <a:lnTo>
                    <a:pt x="27" y="297"/>
                  </a:lnTo>
                  <a:lnTo>
                    <a:pt x="34" y="299"/>
                  </a:lnTo>
                  <a:lnTo>
                    <a:pt x="61" y="303"/>
                  </a:lnTo>
                  <a:lnTo>
                    <a:pt x="65" y="306"/>
                  </a:lnTo>
                  <a:lnTo>
                    <a:pt x="91" y="313"/>
                  </a:lnTo>
                  <a:lnTo>
                    <a:pt x="100" y="308"/>
                  </a:lnTo>
                  <a:lnTo>
                    <a:pt x="120" y="297"/>
                  </a:lnTo>
                  <a:lnTo>
                    <a:pt x="152" y="303"/>
                  </a:lnTo>
                  <a:lnTo>
                    <a:pt x="209" y="303"/>
                  </a:lnTo>
                  <a:lnTo>
                    <a:pt x="241" y="297"/>
                  </a:lnTo>
                  <a:lnTo>
                    <a:pt x="254" y="274"/>
                  </a:lnTo>
                  <a:lnTo>
                    <a:pt x="273" y="265"/>
                  </a:lnTo>
                  <a:lnTo>
                    <a:pt x="279" y="251"/>
                  </a:lnTo>
                  <a:lnTo>
                    <a:pt x="286" y="233"/>
                  </a:lnTo>
                  <a:lnTo>
                    <a:pt x="300" y="219"/>
                  </a:lnTo>
                  <a:lnTo>
                    <a:pt x="313" y="189"/>
                  </a:lnTo>
                  <a:lnTo>
                    <a:pt x="311" y="153"/>
                  </a:lnTo>
                  <a:lnTo>
                    <a:pt x="339" y="134"/>
                  </a:lnTo>
                  <a:lnTo>
                    <a:pt x="323" y="121"/>
                  </a:lnTo>
                  <a:lnTo>
                    <a:pt x="318" y="95"/>
                  </a:lnTo>
                  <a:lnTo>
                    <a:pt x="307" y="86"/>
                  </a:lnTo>
                  <a:lnTo>
                    <a:pt x="293" y="86"/>
                  </a:lnTo>
                  <a:lnTo>
                    <a:pt x="282" y="79"/>
                  </a:lnTo>
                  <a:lnTo>
                    <a:pt x="259" y="52"/>
                  </a:lnTo>
                  <a:lnTo>
                    <a:pt x="268" y="47"/>
                  </a:lnTo>
                  <a:lnTo>
                    <a:pt x="309" y="11"/>
                  </a:lnTo>
                  <a:lnTo>
                    <a:pt x="304" y="0"/>
                  </a:lnTo>
                  <a:lnTo>
                    <a:pt x="291" y="2"/>
                  </a:lnTo>
                  <a:lnTo>
                    <a:pt x="250" y="4"/>
                  </a:lnTo>
                  <a:lnTo>
                    <a:pt x="236" y="15"/>
                  </a:lnTo>
                  <a:lnTo>
                    <a:pt x="225" y="22"/>
                  </a:lnTo>
                  <a:lnTo>
                    <a:pt x="211" y="20"/>
                  </a:lnTo>
                  <a:lnTo>
                    <a:pt x="202" y="25"/>
                  </a:lnTo>
                  <a:lnTo>
                    <a:pt x="209" y="36"/>
                  </a:lnTo>
                  <a:lnTo>
                    <a:pt x="229" y="50"/>
                  </a:lnTo>
                  <a:lnTo>
                    <a:pt x="213" y="52"/>
                  </a:lnTo>
                  <a:lnTo>
                    <a:pt x="177" y="57"/>
                  </a:lnTo>
                  <a:lnTo>
                    <a:pt x="152" y="47"/>
                  </a:lnTo>
                  <a:lnTo>
                    <a:pt x="127" y="36"/>
                  </a:lnTo>
                  <a:lnTo>
                    <a:pt x="118" y="43"/>
                  </a:lnTo>
                  <a:lnTo>
                    <a:pt x="111" y="61"/>
                  </a:lnTo>
                  <a:lnTo>
                    <a:pt x="113" y="70"/>
                  </a:lnTo>
                  <a:lnTo>
                    <a:pt x="111" y="75"/>
                  </a:lnTo>
                  <a:lnTo>
                    <a:pt x="95" y="82"/>
                  </a:lnTo>
                  <a:lnTo>
                    <a:pt x="97" y="100"/>
                  </a:lnTo>
                  <a:lnTo>
                    <a:pt x="95" y="105"/>
                  </a:lnTo>
                  <a:lnTo>
                    <a:pt x="81" y="125"/>
                  </a:lnTo>
                  <a:lnTo>
                    <a:pt x="93" y="143"/>
                  </a:lnTo>
                  <a:lnTo>
                    <a:pt x="100" y="141"/>
                  </a:lnTo>
                  <a:lnTo>
                    <a:pt x="125" y="118"/>
                  </a:lnTo>
                </a:path>
              </a:pathLst>
            </a:custGeom>
            <a:solidFill>
              <a:srgbClr val="F5841F"/>
            </a:solidFill>
            <a:ln w="12700" cap="rnd">
              <a:solidFill>
                <a:schemeClr val="bg1">
                  <a:lumMod val="50000"/>
                </a:schemeClr>
              </a:solidFill>
              <a:round/>
              <a:headEnd/>
              <a:tailEnd/>
            </a:ln>
          </p:spPr>
          <p:txBody>
            <a:bodyPr/>
            <a:lstStyle/>
            <a:p>
              <a:pPr>
                <a:defRPr/>
              </a:pPr>
              <a:endParaRPr lang="en-GB" dirty="0"/>
            </a:p>
          </p:txBody>
        </p:sp>
        <p:grpSp>
          <p:nvGrpSpPr>
            <p:cNvPr id="25" name="Group 24"/>
            <p:cNvGrpSpPr>
              <a:grpSpLocks/>
            </p:cNvGrpSpPr>
            <p:nvPr/>
          </p:nvGrpSpPr>
          <p:grpSpPr bwMode="auto">
            <a:xfrm>
              <a:off x="3339" y="2038"/>
              <a:ext cx="384" cy="271"/>
              <a:chOff x="3001" y="2038"/>
              <a:chExt cx="404" cy="308"/>
            </a:xfrm>
            <a:grpFill/>
          </p:grpSpPr>
          <p:sp>
            <p:nvSpPr>
              <p:cNvPr id="79" name="Freeform 24"/>
              <p:cNvSpPr>
                <a:spLocks/>
              </p:cNvSpPr>
              <p:nvPr/>
            </p:nvSpPr>
            <p:spPr bwMode="auto">
              <a:xfrm>
                <a:off x="3001" y="2099"/>
                <a:ext cx="164" cy="204"/>
              </a:xfrm>
              <a:custGeom>
                <a:avLst/>
                <a:gdLst>
                  <a:gd name="T0" fmla="*/ 13 w 164"/>
                  <a:gd name="T1" fmla="*/ 173 h 204"/>
                  <a:gd name="T2" fmla="*/ 22 w 164"/>
                  <a:gd name="T3" fmla="*/ 189 h 204"/>
                  <a:gd name="T4" fmla="*/ 40 w 164"/>
                  <a:gd name="T5" fmla="*/ 189 h 204"/>
                  <a:gd name="T6" fmla="*/ 56 w 164"/>
                  <a:gd name="T7" fmla="*/ 193 h 204"/>
                  <a:gd name="T8" fmla="*/ 67 w 164"/>
                  <a:gd name="T9" fmla="*/ 203 h 204"/>
                  <a:gd name="T10" fmla="*/ 81 w 164"/>
                  <a:gd name="T11" fmla="*/ 203 h 204"/>
                  <a:gd name="T12" fmla="*/ 72 w 164"/>
                  <a:gd name="T13" fmla="*/ 191 h 204"/>
                  <a:gd name="T14" fmla="*/ 79 w 164"/>
                  <a:gd name="T15" fmla="*/ 173 h 204"/>
                  <a:gd name="T16" fmla="*/ 88 w 164"/>
                  <a:gd name="T17" fmla="*/ 155 h 204"/>
                  <a:gd name="T18" fmla="*/ 92 w 164"/>
                  <a:gd name="T19" fmla="*/ 132 h 204"/>
                  <a:gd name="T20" fmla="*/ 110 w 164"/>
                  <a:gd name="T21" fmla="*/ 120 h 204"/>
                  <a:gd name="T22" fmla="*/ 126 w 164"/>
                  <a:gd name="T23" fmla="*/ 111 h 204"/>
                  <a:gd name="T24" fmla="*/ 126 w 164"/>
                  <a:gd name="T25" fmla="*/ 98 h 204"/>
                  <a:gd name="T26" fmla="*/ 126 w 164"/>
                  <a:gd name="T27" fmla="*/ 77 h 204"/>
                  <a:gd name="T28" fmla="*/ 129 w 164"/>
                  <a:gd name="T29" fmla="*/ 68 h 204"/>
                  <a:gd name="T30" fmla="*/ 144 w 164"/>
                  <a:gd name="T31" fmla="*/ 66 h 204"/>
                  <a:gd name="T32" fmla="*/ 149 w 164"/>
                  <a:gd name="T33" fmla="*/ 70 h 204"/>
                  <a:gd name="T34" fmla="*/ 163 w 164"/>
                  <a:gd name="T35" fmla="*/ 57 h 204"/>
                  <a:gd name="T36" fmla="*/ 158 w 164"/>
                  <a:gd name="T37" fmla="*/ 45 h 204"/>
                  <a:gd name="T38" fmla="*/ 149 w 164"/>
                  <a:gd name="T39" fmla="*/ 43 h 204"/>
                  <a:gd name="T40" fmla="*/ 135 w 164"/>
                  <a:gd name="T41" fmla="*/ 43 h 204"/>
                  <a:gd name="T42" fmla="*/ 129 w 164"/>
                  <a:gd name="T43" fmla="*/ 43 h 204"/>
                  <a:gd name="T44" fmla="*/ 126 w 164"/>
                  <a:gd name="T45" fmla="*/ 22 h 204"/>
                  <a:gd name="T46" fmla="*/ 126 w 164"/>
                  <a:gd name="T47" fmla="*/ 4 h 204"/>
                  <a:gd name="T48" fmla="*/ 117 w 164"/>
                  <a:gd name="T49" fmla="*/ 0 h 204"/>
                  <a:gd name="T50" fmla="*/ 113 w 164"/>
                  <a:gd name="T51" fmla="*/ 6 h 204"/>
                  <a:gd name="T52" fmla="*/ 88 w 164"/>
                  <a:gd name="T53" fmla="*/ 2 h 204"/>
                  <a:gd name="T54" fmla="*/ 81 w 164"/>
                  <a:gd name="T55" fmla="*/ 9 h 204"/>
                  <a:gd name="T56" fmla="*/ 88 w 164"/>
                  <a:gd name="T57" fmla="*/ 25 h 204"/>
                  <a:gd name="T58" fmla="*/ 86 w 164"/>
                  <a:gd name="T59" fmla="*/ 43 h 204"/>
                  <a:gd name="T60" fmla="*/ 74 w 164"/>
                  <a:gd name="T61" fmla="*/ 29 h 204"/>
                  <a:gd name="T62" fmla="*/ 70 w 164"/>
                  <a:gd name="T63" fmla="*/ 20 h 204"/>
                  <a:gd name="T64" fmla="*/ 56 w 164"/>
                  <a:gd name="T65" fmla="*/ 22 h 204"/>
                  <a:gd name="T66" fmla="*/ 52 w 164"/>
                  <a:gd name="T67" fmla="*/ 31 h 204"/>
                  <a:gd name="T68" fmla="*/ 47 w 164"/>
                  <a:gd name="T69" fmla="*/ 36 h 204"/>
                  <a:gd name="T70" fmla="*/ 47 w 164"/>
                  <a:gd name="T71" fmla="*/ 50 h 204"/>
                  <a:gd name="T72" fmla="*/ 45 w 164"/>
                  <a:gd name="T73" fmla="*/ 50 h 204"/>
                  <a:gd name="T74" fmla="*/ 31 w 164"/>
                  <a:gd name="T75" fmla="*/ 29 h 204"/>
                  <a:gd name="T76" fmla="*/ 24 w 164"/>
                  <a:gd name="T77" fmla="*/ 22 h 204"/>
                  <a:gd name="T78" fmla="*/ 18 w 164"/>
                  <a:gd name="T79" fmla="*/ 27 h 204"/>
                  <a:gd name="T80" fmla="*/ 20 w 164"/>
                  <a:gd name="T81" fmla="*/ 38 h 204"/>
                  <a:gd name="T82" fmla="*/ 20 w 164"/>
                  <a:gd name="T83" fmla="*/ 45 h 204"/>
                  <a:gd name="T84" fmla="*/ 9 w 164"/>
                  <a:gd name="T85" fmla="*/ 50 h 204"/>
                  <a:gd name="T86" fmla="*/ 9 w 164"/>
                  <a:gd name="T87" fmla="*/ 63 h 204"/>
                  <a:gd name="T88" fmla="*/ 18 w 164"/>
                  <a:gd name="T89" fmla="*/ 77 h 204"/>
                  <a:gd name="T90" fmla="*/ 18 w 164"/>
                  <a:gd name="T91" fmla="*/ 88 h 204"/>
                  <a:gd name="T92" fmla="*/ 13 w 164"/>
                  <a:gd name="T93" fmla="*/ 98 h 204"/>
                  <a:gd name="T94" fmla="*/ 0 w 164"/>
                  <a:gd name="T95" fmla="*/ 109 h 204"/>
                  <a:gd name="T96" fmla="*/ 2 w 164"/>
                  <a:gd name="T97" fmla="*/ 120 h 204"/>
                  <a:gd name="T98" fmla="*/ 15 w 164"/>
                  <a:gd name="T99" fmla="*/ 130 h 204"/>
                  <a:gd name="T100" fmla="*/ 20 w 164"/>
                  <a:gd name="T101" fmla="*/ 139 h 204"/>
                  <a:gd name="T102" fmla="*/ 18 w 164"/>
                  <a:gd name="T103" fmla="*/ 161 h 204"/>
                  <a:gd name="T104" fmla="*/ 13 w 164"/>
                  <a:gd name="T105" fmla="*/ 173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204"/>
                  <a:gd name="T161" fmla="*/ 164 w 16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204">
                    <a:moveTo>
                      <a:pt x="13" y="173"/>
                    </a:moveTo>
                    <a:lnTo>
                      <a:pt x="22" y="189"/>
                    </a:lnTo>
                    <a:lnTo>
                      <a:pt x="40" y="189"/>
                    </a:lnTo>
                    <a:lnTo>
                      <a:pt x="56" y="193"/>
                    </a:lnTo>
                    <a:lnTo>
                      <a:pt x="67" y="203"/>
                    </a:lnTo>
                    <a:lnTo>
                      <a:pt x="81" y="203"/>
                    </a:lnTo>
                    <a:lnTo>
                      <a:pt x="72" y="191"/>
                    </a:lnTo>
                    <a:lnTo>
                      <a:pt x="79" y="173"/>
                    </a:lnTo>
                    <a:lnTo>
                      <a:pt x="88" y="155"/>
                    </a:lnTo>
                    <a:lnTo>
                      <a:pt x="92" y="132"/>
                    </a:lnTo>
                    <a:lnTo>
                      <a:pt x="110" y="120"/>
                    </a:lnTo>
                    <a:lnTo>
                      <a:pt x="126" y="111"/>
                    </a:lnTo>
                    <a:lnTo>
                      <a:pt x="126" y="98"/>
                    </a:lnTo>
                    <a:lnTo>
                      <a:pt x="126" y="77"/>
                    </a:lnTo>
                    <a:lnTo>
                      <a:pt x="129" y="68"/>
                    </a:lnTo>
                    <a:lnTo>
                      <a:pt x="144" y="66"/>
                    </a:lnTo>
                    <a:lnTo>
                      <a:pt x="149" y="70"/>
                    </a:lnTo>
                    <a:lnTo>
                      <a:pt x="163" y="57"/>
                    </a:lnTo>
                    <a:lnTo>
                      <a:pt x="158" y="45"/>
                    </a:lnTo>
                    <a:lnTo>
                      <a:pt x="149" y="43"/>
                    </a:lnTo>
                    <a:lnTo>
                      <a:pt x="135" y="43"/>
                    </a:lnTo>
                    <a:lnTo>
                      <a:pt x="129" y="43"/>
                    </a:lnTo>
                    <a:lnTo>
                      <a:pt x="126" y="22"/>
                    </a:lnTo>
                    <a:lnTo>
                      <a:pt x="126" y="4"/>
                    </a:lnTo>
                    <a:lnTo>
                      <a:pt x="117" y="0"/>
                    </a:lnTo>
                    <a:lnTo>
                      <a:pt x="113" y="6"/>
                    </a:lnTo>
                    <a:lnTo>
                      <a:pt x="88" y="2"/>
                    </a:lnTo>
                    <a:lnTo>
                      <a:pt x="81" y="9"/>
                    </a:lnTo>
                    <a:lnTo>
                      <a:pt x="88" y="25"/>
                    </a:lnTo>
                    <a:lnTo>
                      <a:pt x="86" y="43"/>
                    </a:lnTo>
                    <a:lnTo>
                      <a:pt x="74" y="29"/>
                    </a:lnTo>
                    <a:lnTo>
                      <a:pt x="70" y="20"/>
                    </a:lnTo>
                    <a:lnTo>
                      <a:pt x="56" y="22"/>
                    </a:lnTo>
                    <a:lnTo>
                      <a:pt x="52" y="31"/>
                    </a:lnTo>
                    <a:lnTo>
                      <a:pt x="47" y="36"/>
                    </a:lnTo>
                    <a:lnTo>
                      <a:pt x="47" y="50"/>
                    </a:lnTo>
                    <a:lnTo>
                      <a:pt x="45" y="50"/>
                    </a:lnTo>
                    <a:lnTo>
                      <a:pt x="31" y="29"/>
                    </a:lnTo>
                    <a:lnTo>
                      <a:pt x="24" y="22"/>
                    </a:lnTo>
                    <a:lnTo>
                      <a:pt x="18" y="27"/>
                    </a:lnTo>
                    <a:lnTo>
                      <a:pt x="20" y="38"/>
                    </a:lnTo>
                    <a:lnTo>
                      <a:pt x="20" y="45"/>
                    </a:lnTo>
                    <a:lnTo>
                      <a:pt x="9" y="50"/>
                    </a:lnTo>
                    <a:lnTo>
                      <a:pt x="9" y="63"/>
                    </a:lnTo>
                    <a:lnTo>
                      <a:pt x="18" y="77"/>
                    </a:lnTo>
                    <a:lnTo>
                      <a:pt x="18" y="88"/>
                    </a:lnTo>
                    <a:lnTo>
                      <a:pt x="13" y="98"/>
                    </a:lnTo>
                    <a:lnTo>
                      <a:pt x="0" y="109"/>
                    </a:lnTo>
                    <a:lnTo>
                      <a:pt x="2" y="120"/>
                    </a:lnTo>
                    <a:lnTo>
                      <a:pt x="15" y="130"/>
                    </a:lnTo>
                    <a:lnTo>
                      <a:pt x="20" y="139"/>
                    </a:lnTo>
                    <a:lnTo>
                      <a:pt x="18" y="161"/>
                    </a:lnTo>
                    <a:lnTo>
                      <a:pt x="13" y="173"/>
                    </a:lnTo>
                  </a:path>
                </a:pathLst>
              </a:custGeom>
              <a:solidFill>
                <a:srgbClr val="F5841F"/>
              </a:solidFill>
              <a:ln w="12700" cap="rnd">
                <a:solidFill>
                  <a:schemeClr val="bg1">
                    <a:lumMod val="50000"/>
                  </a:schemeClr>
                </a:solidFill>
                <a:round/>
                <a:headEnd/>
                <a:tailEnd/>
              </a:ln>
            </p:spPr>
            <p:txBody>
              <a:bodyPr/>
              <a:lstStyle/>
              <a:p>
                <a:pPr>
                  <a:defRPr/>
                </a:pPr>
                <a:endParaRPr lang="en-GB" dirty="0"/>
              </a:p>
            </p:txBody>
          </p:sp>
          <p:sp>
            <p:nvSpPr>
              <p:cNvPr id="80" name="Freeform 25"/>
              <p:cNvSpPr>
                <a:spLocks/>
              </p:cNvSpPr>
              <p:nvPr/>
            </p:nvSpPr>
            <p:spPr bwMode="auto">
              <a:xfrm>
                <a:off x="3035" y="2038"/>
                <a:ext cx="124" cy="78"/>
              </a:xfrm>
              <a:custGeom>
                <a:avLst/>
                <a:gdLst>
                  <a:gd name="T0" fmla="*/ 0 w 124"/>
                  <a:gd name="T1" fmla="*/ 74 h 78"/>
                  <a:gd name="T2" fmla="*/ 11 w 124"/>
                  <a:gd name="T3" fmla="*/ 77 h 78"/>
                  <a:gd name="T4" fmla="*/ 22 w 124"/>
                  <a:gd name="T5" fmla="*/ 67 h 78"/>
                  <a:gd name="T6" fmla="*/ 34 w 124"/>
                  <a:gd name="T7" fmla="*/ 52 h 78"/>
                  <a:gd name="T8" fmla="*/ 68 w 124"/>
                  <a:gd name="T9" fmla="*/ 52 h 78"/>
                  <a:gd name="T10" fmla="*/ 97 w 124"/>
                  <a:gd name="T11" fmla="*/ 47 h 78"/>
                  <a:gd name="T12" fmla="*/ 113 w 124"/>
                  <a:gd name="T13" fmla="*/ 33 h 78"/>
                  <a:gd name="T14" fmla="*/ 120 w 124"/>
                  <a:gd name="T15" fmla="*/ 18 h 78"/>
                  <a:gd name="T16" fmla="*/ 123 w 124"/>
                  <a:gd name="T17" fmla="*/ 0 h 78"/>
                  <a:gd name="T18" fmla="*/ 100 w 124"/>
                  <a:gd name="T19" fmla="*/ 11 h 78"/>
                  <a:gd name="T20" fmla="*/ 59 w 124"/>
                  <a:gd name="T21" fmla="*/ 29 h 78"/>
                  <a:gd name="T22" fmla="*/ 47 w 124"/>
                  <a:gd name="T23" fmla="*/ 31 h 78"/>
                  <a:gd name="T24" fmla="*/ 34 w 124"/>
                  <a:gd name="T25" fmla="*/ 40 h 78"/>
                  <a:gd name="T26" fmla="*/ 11 w 124"/>
                  <a:gd name="T27" fmla="*/ 45 h 78"/>
                  <a:gd name="T28" fmla="*/ 0 w 124"/>
                  <a:gd name="T29" fmla="*/ 49 h 78"/>
                  <a:gd name="T30" fmla="*/ 0 w 124"/>
                  <a:gd name="T31" fmla="*/ 74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78"/>
                  <a:gd name="T50" fmla="*/ 124 w 12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78">
                    <a:moveTo>
                      <a:pt x="0" y="74"/>
                    </a:moveTo>
                    <a:lnTo>
                      <a:pt x="11" y="77"/>
                    </a:lnTo>
                    <a:lnTo>
                      <a:pt x="22" y="67"/>
                    </a:lnTo>
                    <a:lnTo>
                      <a:pt x="34" y="52"/>
                    </a:lnTo>
                    <a:lnTo>
                      <a:pt x="68" y="52"/>
                    </a:lnTo>
                    <a:lnTo>
                      <a:pt x="97" y="47"/>
                    </a:lnTo>
                    <a:lnTo>
                      <a:pt x="113" y="33"/>
                    </a:lnTo>
                    <a:lnTo>
                      <a:pt x="120" y="18"/>
                    </a:lnTo>
                    <a:lnTo>
                      <a:pt x="123" y="0"/>
                    </a:lnTo>
                    <a:lnTo>
                      <a:pt x="100" y="11"/>
                    </a:lnTo>
                    <a:lnTo>
                      <a:pt x="59" y="29"/>
                    </a:lnTo>
                    <a:lnTo>
                      <a:pt x="47" y="31"/>
                    </a:lnTo>
                    <a:lnTo>
                      <a:pt x="34" y="40"/>
                    </a:lnTo>
                    <a:lnTo>
                      <a:pt x="11" y="45"/>
                    </a:lnTo>
                    <a:lnTo>
                      <a:pt x="0" y="49"/>
                    </a:lnTo>
                    <a:lnTo>
                      <a:pt x="0" y="74"/>
                    </a:lnTo>
                  </a:path>
                </a:pathLst>
              </a:custGeom>
              <a:solidFill>
                <a:schemeClr val="accent5"/>
              </a:solidFill>
              <a:ln w="12700" cap="rnd">
                <a:solidFill>
                  <a:schemeClr val="bg1">
                    <a:lumMod val="50000"/>
                  </a:schemeClr>
                </a:solidFill>
                <a:round/>
                <a:headEnd/>
                <a:tailEnd/>
              </a:ln>
            </p:spPr>
            <p:txBody>
              <a:bodyPr/>
              <a:lstStyle/>
              <a:p>
                <a:pPr>
                  <a:defRPr/>
                </a:pPr>
                <a:endParaRPr lang="en-GB" dirty="0"/>
              </a:p>
            </p:txBody>
          </p:sp>
          <p:sp>
            <p:nvSpPr>
              <p:cNvPr id="81" name="Freeform 26"/>
              <p:cNvSpPr>
                <a:spLocks/>
              </p:cNvSpPr>
              <p:nvPr/>
            </p:nvSpPr>
            <p:spPr bwMode="auto">
              <a:xfrm>
                <a:off x="3098" y="2227"/>
                <a:ext cx="54" cy="64"/>
              </a:xfrm>
              <a:custGeom>
                <a:avLst/>
                <a:gdLst>
                  <a:gd name="T0" fmla="*/ 16 w 54"/>
                  <a:gd name="T1" fmla="*/ 0 h 64"/>
                  <a:gd name="T2" fmla="*/ 50 w 54"/>
                  <a:gd name="T3" fmla="*/ 22 h 64"/>
                  <a:gd name="T4" fmla="*/ 53 w 54"/>
                  <a:gd name="T5" fmla="*/ 31 h 64"/>
                  <a:gd name="T6" fmla="*/ 41 w 54"/>
                  <a:gd name="T7" fmla="*/ 45 h 64"/>
                  <a:gd name="T8" fmla="*/ 29 w 54"/>
                  <a:gd name="T9" fmla="*/ 54 h 64"/>
                  <a:gd name="T10" fmla="*/ 32 w 54"/>
                  <a:gd name="T11" fmla="*/ 63 h 64"/>
                  <a:gd name="T12" fmla="*/ 16 w 54"/>
                  <a:gd name="T13" fmla="*/ 60 h 64"/>
                  <a:gd name="T14" fmla="*/ 2 w 54"/>
                  <a:gd name="T15" fmla="*/ 45 h 64"/>
                  <a:gd name="T16" fmla="*/ 0 w 54"/>
                  <a:gd name="T17" fmla="*/ 31 h 64"/>
                  <a:gd name="T18" fmla="*/ 6 w 54"/>
                  <a:gd name="T19" fmla="*/ 18 h 64"/>
                  <a:gd name="T20" fmla="*/ 16 w 54"/>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4"/>
                  <a:gd name="T35" fmla="*/ 54 w 5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4">
                    <a:moveTo>
                      <a:pt x="16" y="0"/>
                    </a:moveTo>
                    <a:lnTo>
                      <a:pt x="50" y="22"/>
                    </a:lnTo>
                    <a:lnTo>
                      <a:pt x="53" y="31"/>
                    </a:lnTo>
                    <a:lnTo>
                      <a:pt x="41" y="45"/>
                    </a:lnTo>
                    <a:lnTo>
                      <a:pt x="29" y="54"/>
                    </a:lnTo>
                    <a:lnTo>
                      <a:pt x="32" y="63"/>
                    </a:lnTo>
                    <a:lnTo>
                      <a:pt x="16" y="60"/>
                    </a:lnTo>
                    <a:lnTo>
                      <a:pt x="2" y="45"/>
                    </a:lnTo>
                    <a:lnTo>
                      <a:pt x="0" y="31"/>
                    </a:lnTo>
                    <a:lnTo>
                      <a:pt x="6" y="18"/>
                    </a:lnTo>
                    <a:lnTo>
                      <a:pt x="16" y="0"/>
                    </a:lnTo>
                  </a:path>
                </a:pathLst>
              </a:custGeom>
              <a:solidFill>
                <a:schemeClr val="accent5"/>
              </a:solidFill>
              <a:ln w="12700" cap="rnd">
                <a:solidFill>
                  <a:schemeClr val="bg1">
                    <a:lumMod val="50000"/>
                  </a:schemeClr>
                </a:solidFill>
                <a:round/>
                <a:headEnd/>
                <a:tailEnd/>
              </a:ln>
            </p:spPr>
            <p:txBody>
              <a:bodyPr/>
              <a:lstStyle/>
              <a:p>
                <a:pPr>
                  <a:defRPr/>
                </a:pPr>
                <a:endParaRPr lang="en-GB" dirty="0"/>
              </a:p>
            </p:txBody>
          </p:sp>
          <p:sp>
            <p:nvSpPr>
              <p:cNvPr id="82" name="Freeform 27"/>
              <p:cNvSpPr>
                <a:spLocks/>
              </p:cNvSpPr>
              <p:nvPr/>
            </p:nvSpPr>
            <p:spPr bwMode="auto">
              <a:xfrm>
                <a:off x="3164" y="2208"/>
                <a:ext cx="78" cy="95"/>
              </a:xfrm>
              <a:custGeom>
                <a:avLst/>
                <a:gdLst>
                  <a:gd name="T0" fmla="*/ 72 w 78"/>
                  <a:gd name="T1" fmla="*/ 0 h 95"/>
                  <a:gd name="T2" fmla="*/ 77 w 78"/>
                  <a:gd name="T3" fmla="*/ 4 h 95"/>
                  <a:gd name="T4" fmla="*/ 72 w 78"/>
                  <a:gd name="T5" fmla="*/ 9 h 95"/>
                  <a:gd name="T6" fmla="*/ 77 w 78"/>
                  <a:gd name="T7" fmla="*/ 18 h 95"/>
                  <a:gd name="T8" fmla="*/ 70 w 78"/>
                  <a:gd name="T9" fmla="*/ 32 h 95"/>
                  <a:gd name="T10" fmla="*/ 61 w 78"/>
                  <a:gd name="T11" fmla="*/ 41 h 95"/>
                  <a:gd name="T12" fmla="*/ 63 w 78"/>
                  <a:gd name="T13" fmla="*/ 52 h 95"/>
                  <a:gd name="T14" fmla="*/ 61 w 78"/>
                  <a:gd name="T15" fmla="*/ 61 h 95"/>
                  <a:gd name="T16" fmla="*/ 63 w 78"/>
                  <a:gd name="T17" fmla="*/ 71 h 95"/>
                  <a:gd name="T18" fmla="*/ 49 w 78"/>
                  <a:gd name="T19" fmla="*/ 94 h 95"/>
                  <a:gd name="T20" fmla="*/ 18 w 78"/>
                  <a:gd name="T21" fmla="*/ 71 h 95"/>
                  <a:gd name="T22" fmla="*/ 0 w 78"/>
                  <a:gd name="T23" fmla="*/ 59 h 95"/>
                  <a:gd name="T24" fmla="*/ 9 w 78"/>
                  <a:gd name="T25" fmla="*/ 52 h 95"/>
                  <a:gd name="T26" fmla="*/ 9 w 78"/>
                  <a:gd name="T27" fmla="*/ 36 h 95"/>
                  <a:gd name="T28" fmla="*/ 29 w 78"/>
                  <a:gd name="T29" fmla="*/ 22 h 95"/>
                  <a:gd name="T30" fmla="*/ 40 w 78"/>
                  <a:gd name="T31" fmla="*/ 27 h 95"/>
                  <a:gd name="T32" fmla="*/ 49 w 78"/>
                  <a:gd name="T33" fmla="*/ 22 h 95"/>
                  <a:gd name="T34" fmla="*/ 65 w 78"/>
                  <a:gd name="T35" fmla="*/ 11 h 95"/>
                  <a:gd name="T36" fmla="*/ 72 w 78"/>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95"/>
                  <a:gd name="T59" fmla="*/ 78 w 78"/>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95">
                    <a:moveTo>
                      <a:pt x="72" y="0"/>
                    </a:moveTo>
                    <a:lnTo>
                      <a:pt x="77" y="4"/>
                    </a:lnTo>
                    <a:lnTo>
                      <a:pt x="72" y="9"/>
                    </a:lnTo>
                    <a:lnTo>
                      <a:pt x="77" y="18"/>
                    </a:lnTo>
                    <a:lnTo>
                      <a:pt x="70" y="32"/>
                    </a:lnTo>
                    <a:lnTo>
                      <a:pt x="61" y="41"/>
                    </a:lnTo>
                    <a:lnTo>
                      <a:pt x="63" y="52"/>
                    </a:lnTo>
                    <a:lnTo>
                      <a:pt x="61" y="61"/>
                    </a:lnTo>
                    <a:lnTo>
                      <a:pt x="63" y="71"/>
                    </a:lnTo>
                    <a:lnTo>
                      <a:pt x="49" y="94"/>
                    </a:lnTo>
                    <a:lnTo>
                      <a:pt x="18" y="71"/>
                    </a:lnTo>
                    <a:lnTo>
                      <a:pt x="0" y="59"/>
                    </a:lnTo>
                    <a:lnTo>
                      <a:pt x="9" y="52"/>
                    </a:lnTo>
                    <a:lnTo>
                      <a:pt x="9" y="36"/>
                    </a:lnTo>
                    <a:lnTo>
                      <a:pt x="29" y="22"/>
                    </a:lnTo>
                    <a:lnTo>
                      <a:pt x="40" y="27"/>
                    </a:lnTo>
                    <a:lnTo>
                      <a:pt x="49" y="22"/>
                    </a:lnTo>
                    <a:lnTo>
                      <a:pt x="65" y="11"/>
                    </a:lnTo>
                    <a:lnTo>
                      <a:pt x="72" y="0"/>
                    </a:lnTo>
                  </a:path>
                </a:pathLst>
              </a:custGeom>
              <a:grpFill/>
              <a:ln w="12700" cap="rnd">
                <a:solidFill>
                  <a:schemeClr val="bg1">
                    <a:lumMod val="50000"/>
                  </a:schemeClr>
                </a:solidFill>
                <a:round/>
                <a:headEnd/>
                <a:tailEnd/>
              </a:ln>
            </p:spPr>
            <p:txBody>
              <a:bodyPr/>
              <a:lstStyle/>
              <a:p>
                <a:pPr>
                  <a:defRPr/>
                </a:pPr>
                <a:endParaRPr lang="en-GB" dirty="0"/>
              </a:p>
            </p:txBody>
          </p:sp>
          <p:sp>
            <p:nvSpPr>
              <p:cNvPr id="83" name="Freeform 28"/>
              <p:cNvSpPr>
                <a:spLocks/>
              </p:cNvSpPr>
              <p:nvPr/>
            </p:nvSpPr>
            <p:spPr bwMode="auto">
              <a:xfrm>
                <a:off x="3153" y="2303"/>
                <a:ext cx="38" cy="43"/>
              </a:xfrm>
              <a:custGeom>
                <a:avLst/>
                <a:gdLst>
                  <a:gd name="T0" fmla="*/ 0 w 38"/>
                  <a:gd name="T1" fmla="*/ 0 h 43"/>
                  <a:gd name="T2" fmla="*/ 26 w 38"/>
                  <a:gd name="T3" fmla="*/ 7 h 43"/>
                  <a:gd name="T4" fmla="*/ 34 w 38"/>
                  <a:gd name="T5" fmla="*/ 18 h 43"/>
                  <a:gd name="T6" fmla="*/ 37 w 38"/>
                  <a:gd name="T7" fmla="*/ 32 h 43"/>
                  <a:gd name="T8" fmla="*/ 26 w 38"/>
                  <a:gd name="T9" fmla="*/ 42 h 43"/>
                  <a:gd name="T10" fmla="*/ 7 w 38"/>
                  <a:gd name="T11" fmla="*/ 35 h 43"/>
                  <a:gd name="T12" fmla="*/ 2 w 38"/>
                  <a:gd name="T13" fmla="*/ 23 h 43"/>
                  <a:gd name="T14" fmla="*/ 0 w 38"/>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3"/>
                  <a:gd name="T26" fmla="*/ 38 w 3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3">
                    <a:moveTo>
                      <a:pt x="0" y="0"/>
                    </a:moveTo>
                    <a:lnTo>
                      <a:pt x="26" y="7"/>
                    </a:lnTo>
                    <a:lnTo>
                      <a:pt x="34" y="18"/>
                    </a:lnTo>
                    <a:lnTo>
                      <a:pt x="37" y="32"/>
                    </a:lnTo>
                    <a:lnTo>
                      <a:pt x="26" y="42"/>
                    </a:lnTo>
                    <a:lnTo>
                      <a:pt x="7" y="35"/>
                    </a:lnTo>
                    <a:lnTo>
                      <a:pt x="2" y="23"/>
                    </a:lnTo>
                    <a:lnTo>
                      <a:pt x="0" y="0"/>
                    </a:lnTo>
                  </a:path>
                </a:pathLst>
              </a:custGeom>
              <a:grpFill/>
              <a:ln w="12700" cap="rnd">
                <a:solidFill>
                  <a:schemeClr val="bg1">
                    <a:lumMod val="50000"/>
                  </a:schemeClr>
                </a:solidFill>
                <a:round/>
                <a:headEnd/>
                <a:tailEnd/>
              </a:ln>
            </p:spPr>
            <p:txBody>
              <a:bodyPr/>
              <a:lstStyle/>
              <a:p>
                <a:pPr>
                  <a:defRPr/>
                </a:pPr>
                <a:endParaRPr lang="en-GB" dirty="0"/>
              </a:p>
            </p:txBody>
          </p:sp>
          <p:sp>
            <p:nvSpPr>
              <p:cNvPr id="84" name="Freeform 29"/>
              <p:cNvSpPr>
                <a:spLocks/>
              </p:cNvSpPr>
              <p:nvPr/>
            </p:nvSpPr>
            <p:spPr bwMode="auto">
              <a:xfrm>
                <a:off x="3369" y="2295"/>
                <a:ext cx="36" cy="36"/>
              </a:xfrm>
              <a:custGeom>
                <a:avLst/>
                <a:gdLst>
                  <a:gd name="T0" fmla="*/ 13 w 36"/>
                  <a:gd name="T1" fmla="*/ 0 h 36"/>
                  <a:gd name="T2" fmla="*/ 0 w 36"/>
                  <a:gd name="T3" fmla="*/ 7 h 36"/>
                  <a:gd name="T4" fmla="*/ 0 w 36"/>
                  <a:gd name="T5" fmla="*/ 25 h 36"/>
                  <a:gd name="T6" fmla="*/ 26 w 36"/>
                  <a:gd name="T7" fmla="*/ 35 h 36"/>
                  <a:gd name="T8" fmla="*/ 35 w 36"/>
                  <a:gd name="T9" fmla="*/ 20 h 36"/>
                  <a:gd name="T10" fmla="*/ 13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3" y="0"/>
                    </a:moveTo>
                    <a:lnTo>
                      <a:pt x="0" y="7"/>
                    </a:lnTo>
                    <a:lnTo>
                      <a:pt x="0" y="25"/>
                    </a:lnTo>
                    <a:lnTo>
                      <a:pt x="26" y="35"/>
                    </a:lnTo>
                    <a:lnTo>
                      <a:pt x="35" y="20"/>
                    </a:lnTo>
                    <a:lnTo>
                      <a:pt x="13" y="0"/>
                    </a:lnTo>
                  </a:path>
                </a:pathLst>
              </a:custGeom>
              <a:grpFill/>
              <a:ln w="12700" cap="rnd">
                <a:solidFill>
                  <a:schemeClr val="bg1">
                    <a:lumMod val="50000"/>
                  </a:schemeClr>
                </a:solidFill>
                <a:round/>
                <a:headEnd/>
                <a:tailEnd/>
              </a:ln>
            </p:spPr>
            <p:txBody>
              <a:bodyPr/>
              <a:lstStyle/>
              <a:p>
                <a:pPr>
                  <a:defRPr/>
                </a:pPr>
                <a:endParaRPr lang="en-GB" dirty="0"/>
              </a:p>
            </p:txBody>
          </p:sp>
        </p:grpSp>
        <p:sp>
          <p:nvSpPr>
            <p:cNvPr id="26" name="Freeform 30"/>
            <p:cNvSpPr>
              <a:spLocks/>
            </p:cNvSpPr>
            <p:nvPr/>
          </p:nvSpPr>
          <p:spPr bwMode="auto">
            <a:xfrm>
              <a:off x="3599" y="2319"/>
              <a:ext cx="34" cy="35"/>
            </a:xfrm>
            <a:custGeom>
              <a:avLst/>
              <a:gdLst>
                <a:gd name="T0" fmla="*/ 2 w 36"/>
                <a:gd name="T1" fmla="*/ 0 h 39"/>
                <a:gd name="T2" fmla="*/ 0 w 36"/>
                <a:gd name="T3" fmla="*/ 4 h 39"/>
                <a:gd name="T4" fmla="*/ 2 w 36"/>
                <a:gd name="T5" fmla="*/ 18 h 39"/>
                <a:gd name="T6" fmla="*/ 16 w 36"/>
                <a:gd name="T7" fmla="*/ 25 h 39"/>
                <a:gd name="T8" fmla="*/ 27 w 36"/>
                <a:gd name="T9" fmla="*/ 16 h 39"/>
                <a:gd name="T10" fmla="*/ 2 w 36"/>
                <a:gd name="T11" fmla="*/ 0 h 39"/>
                <a:gd name="T12" fmla="*/ 0 60000 65536"/>
                <a:gd name="T13" fmla="*/ 0 60000 65536"/>
                <a:gd name="T14" fmla="*/ 0 60000 65536"/>
                <a:gd name="T15" fmla="*/ 0 60000 65536"/>
                <a:gd name="T16" fmla="*/ 0 60000 65536"/>
                <a:gd name="T17" fmla="*/ 0 60000 65536"/>
                <a:gd name="T18" fmla="*/ 0 w 36"/>
                <a:gd name="T19" fmla="*/ 0 h 39"/>
                <a:gd name="T20" fmla="*/ 36 w 3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6" h="39">
                  <a:moveTo>
                    <a:pt x="2" y="0"/>
                  </a:moveTo>
                  <a:lnTo>
                    <a:pt x="0" y="6"/>
                  </a:lnTo>
                  <a:lnTo>
                    <a:pt x="2" y="27"/>
                  </a:lnTo>
                  <a:lnTo>
                    <a:pt x="20" y="38"/>
                  </a:lnTo>
                  <a:lnTo>
                    <a:pt x="35" y="24"/>
                  </a:lnTo>
                  <a:lnTo>
                    <a:pt x="2" y="0"/>
                  </a:lnTo>
                </a:path>
              </a:pathLst>
            </a:custGeom>
            <a:grpFill/>
            <a:ln w="12700" cap="rnd">
              <a:solidFill>
                <a:schemeClr val="bg1">
                  <a:lumMod val="50000"/>
                </a:schemeClr>
              </a:solidFill>
              <a:round/>
              <a:headEnd/>
              <a:tailEnd/>
            </a:ln>
          </p:spPr>
          <p:txBody>
            <a:bodyPr/>
            <a:lstStyle/>
            <a:p>
              <a:pPr>
                <a:defRPr/>
              </a:pPr>
              <a:endParaRPr lang="en-GB" dirty="0"/>
            </a:p>
          </p:txBody>
        </p:sp>
        <p:sp>
          <p:nvSpPr>
            <p:cNvPr id="27" name="Freeform 31"/>
            <p:cNvSpPr>
              <a:spLocks/>
            </p:cNvSpPr>
            <p:nvPr/>
          </p:nvSpPr>
          <p:spPr bwMode="auto">
            <a:xfrm>
              <a:off x="3137" y="2255"/>
              <a:ext cx="545" cy="677"/>
            </a:xfrm>
            <a:custGeom>
              <a:avLst/>
              <a:gdLst>
                <a:gd name="T0" fmla="*/ 184 w 573"/>
                <a:gd name="T1" fmla="*/ 11 h 770"/>
                <a:gd name="T2" fmla="*/ 189 w 573"/>
                <a:gd name="T3" fmla="*/ 32 h 770"/>
                <a:gd name="T4" fmla="*/ 185 w 573"/>
                <a:gd name="T5" fmla="*/ 48 h 770"/>
                <a:gd name="T6" fmla="*/ 211 w 573"/>
                <a:gd name="T7" fmla="*/ 72 h 770"/>
                <a:gd name="T8" fmla="*/ 173 w 573"/>
                <a:gd name="T9" fmla="*/ 63 h 770"/>
                <a:gd name="T10" fmla="*/ 145 w 573"/>
                <a:gd name="T11" fmla="*/ 82 h 770"/>
                <a:gd name="T12" fmla="*/ 125 w 573"/>
                <a:gd name="T13" fmla="*/ 67 h 770"/>
                <a:gd name="T14" fmla="*/ 87 w 573"/>
                <a:gd name="T15" fmla="*/ 82 h 770"/>
                <a:gd name="T16" fmla="*/ 94 w 573"/>
                <a:gd name="T17" fmla="*/ 105 h 770"/>
                <a:gd name="T18" fmla="*/ 74 w 573"/>
                <a:gd name="T19" fmla="*/ 118 h 770"/>
                <a:gd name="T20" fmla="*/ 78 w 573"/>
                <a:gd name="T21" fmla="*/ 140 h 770"/>
                <a:gd name="T22" fmla="*/ 51 w 573"/>
                <a:gd name="T23" fmla="*/ 164 h 770"/>
                <a:gd name="T24" fmla="*/ 26 w 573"/>
                <a:gd name="T25" fmla="*/ 182 h 770"/>
                <a:gd name="T26" fmla="*/ 18 w 573"/>
                <a:gd name="T27" fmla="*/ 219 h 770"/>
                <a:gd name="T28" fmla="*/ 14 w 573"/>
                <a:gd name="T29" fmla="*/ 235 h 770"/>
                <a:gd name="T30" fmla="*/ 2 w 573"/>
                <a:gd name="T31" fmla="*/ 267 h 770"/>
                <a:gd name="T32" fmla="*/ 18 w 573"/>
                <a:gd name="T33" fmla="*/ 285 h 770"/>
                <a:gd name="T34" fmla="*/ 0 w 573"/>
                <a:gd name="T35" fmla="*/ 304 h 770"/>
                <a:gd name="T36" fmla="*/ 26 w 573"/>
                <a:gd name="T37" fmla="*/ 328 h 770"/>
                <a:gd name="T38" fmla="*/ 74 w 573"/>
                <a:gd name="T39" fmla="*/ 331 h 770"/>
                <a:gd name="T40" fmla="*/ 81 w 573"/>
                <a:gd name="T41" fmla="*/ 348 h 770"/>
                <a:gd name="T42" fmla="*/ 59 w 573"/>
                <a:gd name="T43" fmla="*/ 371 h 770"/>
                <a:gd name="T44" fmla="*/ 41 w 573"/>
                <a:gd name="T45" fmla="*/ 408 h 770"/>
                <a:gd name="T46" fmla="*/ 66 w 573"/>
                <a:gd name="T47" fmla="*/ 429 h 770"/>
                <a:gd name="T48" fmla="*/ 91 w 573"/>
                <a:gd name="T49" fmla="*/ 421 h 770"/>
                <a:gd name="T50" fmla="*/ 113 w 573"/>
                <a:gd name="T51" fmla="*/ 428 h 770"/>
                <a:gd name="T52" fmla="*/ 135 w 573"/>
                <a:gd name="T53" fmla="*/ 443 h 770"/>
                <a:gd name="T54" fmla="*/ 180 w 573"/>
                <a:gd name="T55" fmla="*/ 448 h 770"/>
                <a:gd name="T56" fmla="*/ 209 w 573"/>
                <a:gd name="T57" fmla="*/ 451 h 770"/>
                <a:gd name="T58" fmla="*/ 252 w 573"/>
                <a:gd name="T59" fmla="*/ 451 h 770"/>
                <a:gd name="T60" fmla="*/ 282 w 573"/>
                <a:gd name="T61" fmla="*/ 448 h 770"/>
                <a:gd name="T62" fmla="*/ 311 w 573"/>
                <a:gd name="T63" fmla="*/ 448 h 770"/>
                <a:gd name="T64" fmla="*/ 348 w 573"/>
                <a:gd name="T65" fmla="*/ 455 h 770"/>
                <a:gd name="T66" fmla="*/ 342 w 573"/>
                <a:gd name="T67" fmla="*/ 435 h 770"/>
                <a:gd name="T68" fmla="*/ 396 w 573"/>
                <a:gd name="T69" fmla="*/ 398 h 770"/>
                <a:gd name="T70" fmla="*/ 367 w 573"/>
                <a:gd name="T71" fmla="*/ 381 h 770"/>
                <a:gd name="T72" fmla="*/ 318 w 573"/>
                <a:gd name="T73" fmla="*/ 342 h 770"/>
                <a:gd name="T74" fmla="*/ 305 w 573"/>
                <a:gd name="T75" fmla="*/ 309 h 770"/>
                <a:gd name="T76" fmla="*/ 321 w 573"/>
                <a:gd name="T77" fmla="*/ 300 h 770"/>
                <a:gd name="T78" fmla="*/ 423 w 573"/>
                <a:gd name="T79" fmla="*/ 267 h 770"/>
                <a:gd name="T80" fmla="*/ 460 w 573"/>
                <a:gd name="T81" fmla="*/ 266 h 770"/>
                <a:gd name="T82" fmla="*/ 468 w 573"/>
                <a:gd name="T83" fmla="*/ 244 h 770"/>
                <a:gd name="T84" fmla="*/ 458 w 573"/>
                <a:gd name="T85" fmla="*/ 200 h 770"/>
                <a:gd name="T86" fmla="*/ 449 w 573"/>
                <a:gd name="T87" fmla="*/ 171 h 770"/>
                <a:gd name="T88" fmla="*/ 438 w 573"/>
                <a:gd name="T89" fmla="*/ 138 h 770"/>
                <a:gd name="T90" fmla="*/ 418 w 573"/>
                <a:gd name="T91" fmla="*/ 86 h 770"/>
                <a:gd name="T92" fmla="*/ 379 w 573"/>
                <a:gd name="T93" fmla="*/ 57 h 770"/>
                <a:gd name="T94" fmla="*/ 346 w 573"/>
                <a:gd name="T95" fmla="*/ 55 h 770"/>
                <a:gd name="T96" fmla="*/ 291 w 573"/>
                <a:gd name="T97" fmla="*/ 70 h 770"/>
                <a:gd name="T98" fmla="*/ 287 w 573"/>
                <a:gd name="T99" fmla="*/ 58 h 770"/>
                <a:gd name="T100" fmla="*/ 260 w 573"/>
                <a:gd name="T101" fmla="*/ 39 h 770"/>
                <a:gd name="T102" fmla="*/ 238 w 573"/>
                <a:gd name="T103" fmla="*/ 11 h 770"/>
                <a:gd name="T104" fmla="*/ 205 w 573"/>
                <a:gd name="T105" fmla="*/ 2 h 7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770"/>
                <a:gd name="T161" fmla="*/ 573 w 573"/>
                <a:gd name="T162" fmla="*/ 770 h 7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770">
                  <a:moveTo>
                    <a:pt x="236" y="0"/>
                  </a:moveTo>
                  <a:lnTo>
                    <a:pt x="224" y="9"/>
                  </a:lnTo>
                  <a:lnTo>
                    <a:pt x="224" y="18"/>
                  </a:lnTo>
                  <a:lnTo>
                    <a:pt x="226" y="25"/>
                  </a:lnTo>
                  <a:lnTo>
                    <a:pt x="229" y="36"/>
                  </a:lnTo>
                  <a:lnTo>
                    <a:pt x="231" y="54"/>
                  </a:lnTo>
                  <a:lnTo>
                    <a:pt x="224" y="61"/>
                  </a:lnTo>
                  <a:lnTo>
                    <a:pt x="224" y="70"/>
                  </a:lnTo>
                  <a:lnTo>
                    <a:pt x="226" y="81"/>
                  </a:lnTo>
                  <a:lnTo>
                    <a:pt x="242" y="95"/>
                  </a:lnTo>
                  <a:lnTo>
                    <a:pt x="254" y="97"/>
                  </a:lnTo>
                  <a:lnTo>
                    <a:pt x="258" y="120"/>
                  </a:lnTo>
                  <a:lnTo>
                    <a:pt x="233" y="113"/>
                  </a:lnTo>
                  <a:lnTo>
                    <a:pt x="222" y="102"/>
                  </a:lnTo>
                  <a:lnTo>
                    <a:pt x="211" y="106"/>
                  </a:lnTo>
                  <a:lnTo>
                    <a:pt x="192" y="131"/>
                  </a:lnTo>
                  <a:lnTo>
                    <a:pt x="186" y="138"/>
                  </a:lnTo>
                  <a:lnTo>
                    <a:pt x="177" y="136"/>
                  </a:lnTo>
                  <a:lnTo>
                    <a:pt x="174" y="127"/>
                  </a:lnTo>
                  <a:lnTo>
                    <a:pt x="167" y="118"/>
                  </a:lnTo>
                  <a:lnTo>
                    <a:pt x="152" y="111"/>
                  </a:lnTo>
                  <a:lnTo>
                    <a:pt x="127" y="111"/>
                  </a:lnTo>
                  <a:lnTo>
                    <a:pt x="120" y="122"/>
                  </a:lnTo>
                  <a:lnTo>
                    <a:pt x="106" y="136"/>
                  </a:lnTo>
                  <a:lnTo>
                    <a:pt x="118" y="147"/>
                  </a:lnTo>
                  <a:lnTo>
                    <a:pt x="118" y="166"/>
                  </a:lnTo>
                  <a:lnTo>
                    <a:pt x="115" y="175"/>
                  </a:lnTo>
                  <a:lnTo>
                    <a:pt x="111" y="184"/>
                  </a:lnTo>
                  <a:lnTo>
                    <a:pt x="95" y="195"/>
                  </a:lnTo>
                  <a:lnTo>
                    <a:pt x="90" y="197"/>
                  </a:lnTo>
                  <a:lnTo>
                    <a:pt x="93" y="211"/>
                  </a:lnTo>
                  <a:lnTo>
                    <a:pt x="99" y="222"/>
                  </a:lnTo>
                  <a:lnTo>
                    <a:pt x="95" y="234"/>
                  </a:lnTo>
                  <a:lnTo>
                    <a:pt x="86" y="247"/>
                  </a:lnTo>
                  <a:lnTo>
                    <a:pt x="72" y="263"/>
                  </a:lnTo>
                  <a:lnTo>
                    <a:pt x="63" y="273"/>
                  </a:lnTo>
                  <a:lnTo>
                    <a:pt x="49" y="284"/>
                  </a:lnTo>
                  <a:lnTo>
                    <a:pt x="38" y="288"/>
                  </a:lnTo>
                  <a:lnTo>
                    <a:pt x="31" y="304"/>
                  </a:lnTo>
                  <a:lnTo>
                    <a:pt x="29" y="329"/>
                  </a:lnTo>
                  <a:lnTo>
                    <a:pt x="22" y="343"/>
                  </a:lnTo>
                  <a:lnTo>
                    <a:pt x="22" y="366"/>
                  </a:lnTo>
                  <a:lnTo>
                    <a:pt x="13" y="375"/>
                  </a:lnTo>
                  <a:lnTo>
                    <a:pt x="11" y="382"/>
                  </a:lnTo>
                  <a:lnTo>
                    <a:pt x="18" y="393"/>
                  </a:lnTo>
                  <a:lnTo>
                    <a:pt x="22" y="409"/>
                  </a:lnTo>
                  <a:lnTo>
                    <a:pt x="31" y="423"/>
                  </a:lnTo>
                  <a:lnTo>
                    <a:pt x="2" y="448"/>
                  </a:lnTo>
                  <a:lnTo>
                    <a:pt x="9" y="464"/>
                  </a:lnTo>
                  <a:lnTo>
                    <a:pt x="20" y="473"/>
                  </a:lnTo>
                  <a:lnTo>
                    <a:pt x="22" y="475"/>
                  </a:lnTo>
                  <a:lnTo>
                    <a:pt x="22" y="484"/>
                  </a:lnTo>
                  <a:lnTo>
                    <a:pt x="6" y="495"/>
                  </a:lnTo>
                  <a:lnTo>
                    <a:pt x="0" y="509"/>
                  </a:lnTo>
                  <a:lnTo>
                    <a:pt x="6" y="530"/>
                  </a:lnTo>
                  <a:lnTo>
                    <a:pt x="15" y="541"/>
                  </a:lnTo>
                  <a:lnTo>
                    <a:pt x="31" y="548"/>
                  </a:lnTo>
                  <a:lnTo>
                    <a:pt x="52" y="552"/>
                  </a:lnTo>
                  <a:lnTo>
                    <a:pt x="72" y="552"/>
                  </a:lnTo>
                  <a:lnTo>
                    <a:pt x="90" y="555"/>
                  </a:lnTo>
                  <a:lnTo>
                    <a:pt x="102" y="564"/>
                  </a:lnTo>
                  <a:lnTo>
                    <a:pt x="115" y="575"/>
                  </a:lnTo>
                  <a:lnTo>
                    <a:pt x="99" y="582"/>
                  </a:lnTo>
                  <a:lnTo>
                    <a:pt x="88" y="596"/>
                  </a:lnTo>
                  <a:lnTo>
                    <a:pt x="74" y="607"/>
                  </a:lnTo>
                  <a:lnTo>
                    <a:pt x="72" y="621"/>
                  </a:lnTo>
                  <a:lnTo>
                    <a:pt x="65" y="650"/>
                  </a:lnTo>
                  <a:lnTo>
                    <a:pt x="56" y="671"/>
                  </a:lnTo>
                  <a:lnTo>
                    <a:pt x="49" y="682"/>
                  </a:lnTo>
                  <a:lnTo>
                    <a:pt x="65" y="705"/>
                  </a:lnTo>
                  <a:lnTo>
                    <a:pt x="70" y="712"/>
                  </a:lnTo>
                  <a:lnTo>
                    <a:pt x="81" y="718"/>
                  </a:lnTo>
                  <a:lnTo>
                    <a:pt x="90" y="718"/>
                  </a:lnTo>
                  <a:lnTo>
                    <a:pt x="104" y="712"/>
                  </a:lnTo>
                  <a:lnTo>
                    <a:pt x="111" y="705"/>
                  </a:lnTo>
                  <a:lnTo>
                    <a:pt x="113" y="703"/>
                  </a:lnTo>
                  <a:lnTo>
                    <a:pt x="131" y="705"/>
                  </a:lnTo>
                  <a:lnTo>
                    <a:pt x="138" y="716"/>
                  </a:lnTo>
                  <a:lnTo>
                    <a:pt x="145" y="728"/>
                  </a:lnTo>
                  <a:lnTo>
                    <a:pt x="154" y="739"/>
                  </a:lnTo>
                  <a:lnTo>
                    <a:pt x="165" y="741"/>
                  </a:lnTo>
                  <a:lnTo>
                    <a:pt x="190" y="739"/>
                  </a:lnTo>
                  <a:lnTo>
                    <a:pt x="202" y="737"/>
                  </a:lnTo>
                  <a:lnTo>
                    <a:pt x="220" y="748"/>
                  </a:lnTo>
                  <a:lnTo>
                    <a:pt x="231" y="743"/>
                  </a:lnTo>
                  <a:lnTo>
                    <a:pt x="245" y="746"/>
                  </a:lnTo>
                  <a:lnTo>
                    <a:pt x="256" y="755"/>
                  </a:lnTo>
                  <a:lnTo>
                    <a:pt x="276" y="746"/>
                  </a:lnTo>
                  <a:lnTo>
                    <a:pt x="295" y="746"/>
                  </a:lnTo>
                  <a:lnTo>
                    <a:pt x="308" y="755"/>
                  </a:lnTo>
                  <a:lnTo>
                    <a:pt x="320" y="759"/>
                  </a:lnTo>
                  <a:lnTo>
                    <a:pt x="331" y="750"/>
                  </a:lnTo>
                  <a:lnTo>
                    <a:pt x="345" y="750"/>
                  </a:lnTo>
                  <a:lnTo>
                    <a:pt x="365" y="746"/>
                  </a:lnTo>
                  <a:lnTo>
                    <a:pt x="379" y="755"/>
                  </a:lnTo>
                  <a:lnTo>
                    <a:pt x="381" y="750"/>
                  </a:lnTo>
                  <a:lnTo>
                    <a:pt x="397" y="762"/>
                  </a:lnTo>
                  <a:lnTo>
                    <a:pt x="410" y="769"/>
                  </a:lnTo>
                  <a:lnTo>
                    <a:pt x="426" y="762"/>
                  </a:lnTo>
                  <a:lnTo>
                    <a:pt x="429" y="750"/>
                  </a:lnTo>
                  <a:lnTo>
                    <a:pt x="419" y="737"/>
                  </a:lnTo>
                  <a:lnTo>
                    <a:pt x="417" y="728"/>
                  </a:lnTo>
                  <a:lnTo>
                    <a:pt x="410" y="705"/>
                  </a:lnTo>
                  <a:lnTo>
                    <a:pt x="467" y="666"/>
                  </a:lnTo>
                  <a:lnTo>
                    <a:pt x="483" y="666"/>
                  </a:lnTo>
                  <a:lnTo>
                    <a:pt x="485" y="659"/>
                  </a:lnTo>
                  <a:lnTo>
                    <a:pt x="465" y="652"/>
                  </a:lnTo>
                  <a:lnTo>
                    <a:pt x="449" y="637"/>
                  </a:lnTo>
                  <a:lnTo>
                    <a:pt x="413" y="602"/>
                  </a:lnTo>
                  <a:lnTo>
                    <a:pt x="408" y="577"/>
                  </a:lnTo>
                  <a:lnTo>
                    <a:pt x="388" y="573"/>
                  </a:lnTo>
                  <a:lnTo>
                    <a:pt x="385" y="548"/>
                  </a:lnTo>
                  <a:lnTo>
                    <a:pt x="381" y="527"/>
                  </a:lnTo>
                  <a:lnTo>
                    <a:pt x="372" y="516"/>
                  </a:lnTo>
                  <a:lnTo>
                    <a:pt x="376" y="507"/>
                  </a:lnTo>
                  <a:lnTo>
                    <a:pt x="381" y="502"/>
                  </a:lnTo>
                  <a:lnTo>
                    <a:pt x="392" y="502"/>
                  </a:lnTo>
                  <a:lnTo>
                    <a:pt x="429" y="493"/>
                  </a:lnTo>
                  <a:lnTo>
                    <a:pt x="501" y="455"/>
                  </a:lnTo>
                  <a:lnTo>
                    <a:pt x="517" y="448"/>
                  </a:lnTo>
                  <a:lnTo>
                    <a:pt x="533" y="439"/>
                  </a:lnTo>
                  <a:lnTo>
                    <a:pt x="544" y="452"/>
                  </a:lnTo>
                  <a:lnTo>
                    <a:pt x="562" y="445"/>
                  </a:lnTo>
                  <a:lnTo>
                    <a:pt x="567" y="427"/>
                  </a:lnTo>
                  <a:lnTo>
                    <a:pt x="565" y="418"/>
                  </a:lnTo>
                  <a:lnTo>
                    <a:pt x="572" y="407"/>
                  </a:lnTo>
                  <a:lnTo>
                    <a:pt x="562" y="393"/>
                  </a:lnTo>
                  <a:lnTo>
                    <a:pt x="553" y="370"/>
                  </a:lnTo>
                  <a:lnTo>
                    <a:pt x="560" y="336"/>
                  </a:lnTo>
                  <a:lnTo>
                    <a:pt x="549" y="320"/>
                  </a:lnTo>
                  <a:lnTo>
                    <a:pt x="544" y="302"/>
                  </a:lnTo>
                  <a:lnTo>
                    <a:pt x="549" y="286"/>
                  </a:lnTo>
                  <a:lnTo>
                    <a:pt x="547" y="273"/>
                  </a:lnTo>
                  <a:lnTo>
                    <a:pt x="522" y="247"/>
                  </a:lnTo>
                  <a:lnTo>
                    <a:pt x="535" y="232"/>
                  </a:lnTo>
                  <a:lnTo>
                    <a:pt x="535" y="204"/>
                  </a:lnTo>
                  <a:lnTo>
                    <a:pt x="537" y="172"/>
                  </a:lnTo>
                  <a:lnTo>
                    <a:pt x="512" y="145"/>
                  </a:lnTo>
                  <a:lnTo>
                    <a:pt x="499" y="129"/>
                  </a:lnTo>
                  <a:lnTo>
                    <a:pt x="485" y="113"/>
                  </a:lnTo>
                  <a:lnTo>
                    <a:pt x="463" y="95"/>
                  </a:lnTo>
                  <a:lnTo>
                    <a:pt x="447" y="86"/>
                  </a:lnTo>
                  <a:lnTo>
                    <a:pt x="438" y="84"/>
                  </a:lnTo>
                  <a:lnTo>
                    <a:pt x="424" y="93"/>
                  </a:lnTo>
                  <a:lnTo>
                    <a:pt x="413" y="100"/>
                  </a:lnTo>
                  <a:lnTo>
                    <a:pt x="379" y="125"/>
                  </a:lnTo>
                  <a:lnTo>
                    <a:pt x="356" y="118"/>
                  </a:lnTo>
                  <a:lnTo>
                    <a:pt x="347" y="118"/>
                  </a:lnTo>
                  <a:lnTo>
                    <a:pt x="347" y="109"/>
                  </a:lnTo>
                  <a:lnTo>
                    <a:pt x="351" y="97"/>
                  </a:lnTo>
                  <a:lnTo>
                    <a:pt x="356" y="88"/>
                  </a:lnTo>
                  <a:lnTo>
                    <a:pt x="326" y="68"/>
                  </a:lnTo>
                  <a:lnTo>
                    <a:pt x="317" y="65"/>
                  </a:lnTo>
                  <a:lnTo>
                    <a:pt x="301" y="54"/>
                  </a:lnTo>
                  <a:lnTo>
                    <a:pt x="297" y="31"/>
                  </a:lnTo>
                  <a:lnTo>
                    <a:pt x="290" y="18"/>
                  </a:lnTo>
                  <a:lnTo>
                    <a:pt x="279" y="18"/>
                  </a:lnTo>
                  <a:lnTo>
                    <a:pt x="267" y="4"/>
                  </a:lnTo>
                  <a:lnTo>
                    <a:pt x="251" y="2"/>
                  </a:lnTo>
                  <a:lnTo>
                    <a:pt x="236" y="0"/>
                  </a:lnTo>
                </a:path>
              </a:pathLst>
            </a:custGeom>
            <a:solidFill>
              <a:schemeClr val="accent3">
                <a:lumMod val="75000"/>
              </a:schemeClr>
            </a:solidFill>
            <a:ln w="12700" cap="rnd">
              <a:solidFill>
                <a:schemeClr val="bg1">
                  <a:lumMod val="50000"/>
                </a:schemeClr>
              </a:solidFill>
              <a:round/>
              <a:headEnd/>
              <a:tailEnd/>
            </a:ln>
          </p:spPr>
          <p:txBody>
            <a:bodyPr/>
            <a:lstStyle/>
            <a:p>
              <a:pPr>
                <a:defRPr/>
              </a:pPr>
              <a:endParaRPr lang="en-GB" dirty="0"/>
            </a:p>
          </p:txBody>
        </p:sp>
        <p:sp>
          <p:nvSpPr>
            <p:cNvPr id="28" name="Freeform 32"/>
            <p:cNvSpPr>
              <a:spLocks/>
            </p:cNvSpPr>
            <p:nvPr/>
          </p:nvSpPr>
          <p:spPr bwMode="auto">
            <a:xfrm>
              <a:off x="3632" y="2310"/>
              <a:ext cx="593" cy="512"/>
            </a:xfrm>
            <a:custGeom>
              <a:avLst/>
              <a:gdLst>
                <a:gd name="T0" fmla="*/ 10 w 623"/>
                <a:gd name="T1" fmla="*/ 86 h 583"/>
                <a:gd name="T2" fmla="*/ 0 w 623"/>
                <a:gd name="T3" fmla="*/ 111 h 583"/>
                <a:gd name="T4" fmla="*/ 23 w 623"/>
                <a:gd name="T5" fmla="*/ 132 h 583"/>
                <a:gd name="T6" fmla="*/ 18 w 623"/>
                <a:gd name="T7" fmla="*/ 151 h 583"/>
                <a:gd name="T8" fmla="*/ 28 w 623"/>
                <a:gd name="T9" fmla="*/ 166 h 583"/>
                <a:gd name="T10" fmla="*/ 35 w 623"/>
                <a:gd name="T11" fmla="*/ 198 h 583"/>
                <a:gd name="T12" fmla="*/ 37 w 623"/>
                <a:gd name="T13" fmla="*/ 209 h 583"/>
                <a:gd name="T14" fmla="*/ 30 w 623"/>
                <a:gd name="T15" fmla="*/ 221 h 583"/>
                <a:gd name="T16" fmla="*/ 45 w 623"/>
                <a:gd name="T17" fmla="*/ 227 h 583"/>
                <a:gd name="T18" fmla="*/ 60 w 623"/>
                <a:gd name="T19" fmla="*/ 235 h 583"/>
                <a:gd name="T20" fmla="*/ 72 w 623"/>
                <a:gd name="T21" fmla="*/ 253 h 583"/>
                <a:gd name="T22" fmla="*/ 88 w 623"/>
                <a:gd name="T23" fmla="*/ 266 h 583"/>
                <a:gd name="T24" fmla="*/ 117 w 623"/>
                <a:gd name="T25" fmla="*/ 270 h 583"/>
                <a:gd name="T26" fmla="*/ 136 w 623"/>
                <a:gd name="T27" fmla="*/ 270 h 583"/>
                <a:gd name="T28" fmla="*/ 166 w 623"/>
                <a:gd name="T29" fmla="*/ 291 h 583"/>
                <a:gd name="T30" fmla="*/ 202 w 623"/>
                <a:gd name="T31" fmla="*/ 301 h 583"/>
                <a:gd name="T32" fmla="*/ 230 w 623"/>
                <a:gd name="T33" fmla="*/ 298 h 583"/>
                <a:gd name="T34" fmla="*/ 258 w 623"/>
                <a:gd name="T35" fmla="*/ 310 h 583"/>
                <a:gd name="T36" fmla="*/ 271 w 623"/>
                <a:gd name="T37" fmla="*/ 313 h 583"/>
                <a:gd name="T38" fmla="*/ 291 w 623"/>
                <a:gd name="T39" fmla="*/ 320 h 583"/>
                <a:gd name="T40" fmla="*/ 315 w 623"/>
                <a:gd name="T41" fmla="*/ 333 h 583"/>
                <a:gd name="T42" fmla="*/ 333 w 623"/>
                <a:gd name="T43" fmla="*/ 335 h 583"/>
                <a:gd name="T44" fmla="*/ 350 w 623"/>
                <a:gd name="T45" fmla="*/ 327 h 583"/>
                <a:gd name="T46" fmla="*/ 446 w 623"/>
                <a:gd name="T47" fmla="*/ 346 h 583"/>
                <a:gd name="T48" fmla="*/ 451 w 623"/>
                <a:gd name="T49" fmla="*/ 327 h 583"/>
                <a:gd name="T50" fmla="*/ 495 w 623"/>
                <a:gd name="T51" fmla="*/ 270 h 583"/>
                <a:gd name="T52" fmla="*/ 510 w 623"/>
                <a:gd name="T53" fmla="*/ 249 h 583"/>
                <a:gd name="T54" fmla="*/ 492 w 623"/>
                <a:gd name="T55" fmla="*/ 216 h 583"/>
                <a:gd name="T56" fmla="*/ 467 w 623"/>
                <a:gd name="T57" fmla="*/ 192 h 583"/>
                <a:gd name="T58" fmla="*/ 467 w 623"/>
                <a:gd name="T59" fmla="*/ 169 h 583"/>
                <a:gd name="T60" fmla="*/ 465 w 623"/>
                <a:gd name="T61" fmla="*/ 151 h 583"/>
                <a:gd name="T62" fmla="*/ 465 w 623"/>
                <a:gd name="T63" fmla="*/ 140 h 583"/>
                <a:gd name="T64" fmla="*/ 484 w 623"/>
                <a:gd name="T65" fmla="*/ 121 h 583"/>
                <a:gd name="T66" fmla="*/ 475 w 623"/>
                <a:gd name="T67" fmla="*/ 85 h 583"/>
                <a:gd name="T68" fmla="*/ 469 w 623"/>
                <a:gd name="T69" fmla="*/ 61 h 583"/>
                <a:gd name="T70" fmla="*/ 446 w 623"/>
                <a:gd name="T71" fmla="*/ 39 h 583"/>
                <a:gd name="T72" fmla="*/ 385 w 623"/>
                <a:gd name="T73" fmla="*/ 37 h 583"/>
                <a:gd name="T74" fmla="*/ 319 w 623"/>
                <a:gd name="T75" fmla="*/ 33 h 583"/>
                <a:gd name="T76" fmla="*/ 282 w 623"/>
                <a:gd name="T77" fmla="*/ 25 h 583"/>
                <a:gd name="T78" fmla="*/ 261 w 623"/>
                <a:gd name="T79" fmla="*/ 35 h 583"/>
                <a:gd name="T80" fmla="*/ 239 w 623"/>
                <a:gd name="T81" fmla="*/ 24 h 583"/>
                <a:gd name="T82" fmla="*/ 223 w 623"/>
                <a:gd name="T83" fmla="*/ 22 h 583"/>
                <a:gd name="T84" fmla="*/ 202 w 623"/>
                <a:gd name="T85" fmla="*/ 2 h 583"/>
                <a:gd name="T86" fmla="*/ 170 w 623"/>
                <a:gd name="T87" fmla="*/ 4 h 583"/>
                <a:gd name="T88" fmla="*/ 138 w 623"/>
                <a:gd name="T89" fmla="*/ 13 h 583"/>
                <a:gd name="T90" fmla="*/ 91 w 623"/>
                <a:gd name="T91" fmla="*/ 28 h 583"/>
                <a:gd name="T92" fmla="*/ 48 w 623"/>
                <a:gd name="T93" fmla="*/ 41 h 583"/>
                <a:gd name="T94" fmla="*/ 23 w 623"/>
                <a:gd name="T95" fmla="*/ 61 h 5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3"/>
                <a:gd name="T145" fmla="*/ 0 h 583"/>
                <a:gd name="T146" fmla="*/ 623 w 623"/>
                <a:gd name="T147" fmla="*/ 583 h 5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3" h="583">
                  <a:moveTo>
                    <a:pt x="15" y="109"/>
                  </a:moveTo>
                  <a:lnTo>
                    <a:pt x="13" y="145"/>
                  </a:lnTo>
                  <a:lnTo>
                    <a:pt x="13" y="168"/>
                  </a:lnTo>
                  <a:lnTo>
                    <a:pt x="0" y="186"/>
                  </a:lnTo>
                  <a:lnTo>
                    <a:pt x="25" y="213"/>
                  </a:lnTo>
                  <a:lnTo>
                    <a:pt x="27" y="222"/>
                  </a:lnTo>
                  <a:lnTo>
                    <a:pt x="22" y="240"/>
                  </a:lnTo>
                  <a:lnTo>
                    <a:pt x="22" y="254"/>
                  </a:lnTo>
                  <a:lnTo>
                    <a:pt x="36" y="270"/>
                  </a:lnTo>
                  <a:lnTo>
                    <a:pt x="34" y="279"/>
                  </a:lnTo>
                  <a:lnTo>
                    <a:pt x="31" y="311"/>
                  </a:lnTo>
                  <a:lnTo>
                    <a:pt x="43" y="334"/>
                  </a:lnTo>
                  <a:lnTo>
                    <a:pt x="50" y="345"/>
                  </a:lnTo>
                  <a:lnTo>
                    <a:pt x="45" y="352"/>
                  </a:lnTo>
                  <a:lnTo>
                    <a:pt x="45" y="366"/>
                  </a:lnTo>
                  <a:lnTo>
                    <a:pt x="38" y="372"/>
                  </a:lnTo>
                  <a:lnTo>
                    <a:pt x="38" y="379"/>
                  </a:lnTo>
                  <a:lnTo>
                    <a:pt x="54" y="381"/>
                  </a:lnTo>
                  <a:lnTo>
                    <a:pt x="68" y="386"/>
                  </a:lnTo>
                  <a:lnTo>
                    <a:pt x="72" y="395"/>
                  </a:lnTo>
                  <a:lnTo>
                    <a:pt x="72" y="409"/>
                  </a:lnTo>
                  <a:lnTo>
                    <a:pt x="88" y="425"/>
                  </a:lnTo>
                  <a:lnTo>
                    <a:pt x="102" y="431"/>
                  </a:lnTo>
                  <a:lnTo>
                    <a:pt x="107" y="447"/>
                  </a:lnTo>
                  <a:lnTo>
                    <a:pt x="125" y="472"/>
                  </a:lnTo>
                  <a:lnTo>
                    <a:pt x="143" y="456"/>
                  </a:lnTo>
                  <a:lnTo>
                    <a:pt x="157" y="452"/>
                  </a:lnTo>
                  <a:lnTo>
                    <a:pt x="166" y="454"/>
                  </a:lnTo>
                  <a:lnTo>
                    <a:pt x="195" y="486"/>
                  </a:lnTo>
                  <a:lnTo>
                    <a:pt x="202" y="488"/>
                  </a:lnTo>
                  <a:lnTo>
                    <a:pt x="239" y="504"/>
                  </a:lnTo>
                  <a:lnTo>
                    <a:pt x="246" y="506"/>
                  </a:lnTo>
                  <a:lnTo>
                    <a:pt x="262" y="502"/>
                  </a:lnTo>
                  <a:lnTo>
                    <a:pt x="280" y="500"/>
                  </a:lnTo>
                  <a:lnTo>
                    <a:pt x="293" y="506"/>
                  </a:lnTo>
                  <a:lnTo>
                    <a:pt x="314" y="522"/>
                  </a:lnTo>
                  <a:lnTo>
                    <a:pt x="321" y="531"/>
                  </a:lnTo>
                  <a:lnTo>
                    <a:pt x="330" y="525"/>
                  </a:lnTo>
                  <a:lnTo>
                    <a:pt x="339" y="522"/>
                  </a:lnTo>
                  <a:lnTo>
                    <a:pt x="355" y="536"/>
                  </a:lnTo>
                  <a:lnTo>
                    <a:pt x="371" y="550"/>
                  </a:lnTo>
                  <a:lnTo>
                    <a:pt x="385" y="559"/>
                  </a:lnTo>
                  <a:lnTo>
                    <a:pt x="400" y="566"/>
                  </a:lnTo>
                  <a:lnTo>
                    <a:pt x="407" y="563"/>
                  </a:lnTo>
                  <a:lnTo>
                    <a:pt x="416" y="554"/>
                  </a:lnTo>
                  <a:lnTo>
                    <a:pt x="428" y="550"/>
                  </a:lnTo>
                  <a:lnTo>
                    <a:pt x="448" y="556"/>
                  </a:lnTo>
                  <a:lnTo>
                    <a:pt x="544" y="582"/>
                  </a:lnTo>
                  <a:lnTo>
                    <a:pt x="558" y="568"/>
                  </a:lnTo>
                  <a:lnTo>
                    <a:pt x="549" y="550"/>
                  </a:lnTo>
                  <a:lnTo>
                    <a:pt x="537" y="518"/>
                  </a:lnTo>
                  <a:lnTo>
                    <a:pt x="603" y="456"/>
                  </a:lnTo>
                  <a:lnTo>
                    <a:pt x="617" y="443"/>
                  </a:lnTo>
                  <a:lnTo>
                    <a:pt x="622" y="418"/>
                  </a:lnTo>
                  <a:lnTo>
                    <a:pt x="610" y="388"/>
                  </a:lnTo>
                  <a:lnTo>
                    <a:pt x="599" y="363"/>
                  </a:lnTo>
                  <a:lnTo>
                    <a:pt x="580" y="334"/>
                  </a:lnTo>
                  <a:lnTo>
                    <a:pt x="569" y="322"/>
                  </a:lnTo>
                  <a:lnTo>
                    <a:pt x="567" y="304"/>
                  </a:lnTo>
                  <a:lnTo>
                    <a:pt x="569" y="284"/>
                  </a:lnTo>
                  <a:lnTo>
                    <a:pt x="574" y="265"/>
                  </a:lnTo>
                  <a:lnTo>
                    <a:pt x="567" y="254"/>
                  </a:lnTo>
                  <a:lnTo>
                    <a:pt x="558" y="245"/>
                  </a:lnTo>
                  <a:lnTo>
                    <a:pt x="567" y="234"/>
                  </a:lnTo>
                  <a:lnTo>
                    <a:pt x="583" y="209"/>
                  </a:lnTo>
                  <a:lnTo>
                    <a:pt x="590" y="204"/>
                  </a:lnTo>
                  <a:lnTo>
                    <a:pt x="585" y="163"/>
                  </a:lnTo>
                  <a:lnTo>
                    <a:pt x="578" y="143"/>
                  </a:lnTo>
                  <a:lnTo>
                    <a:pt x="571" y="122"/>
                  </a:lnTo>
                  <a:lnTo>
                    <a:pt x="571" y="102"/>
                  </a:lnTo>
                  <a:lnTo>
                    <a:pt x="560" y="84"/>
                  </a:lnTo>
                  <a:lnTo>
                    <a:pt x="544" y="65"/>
                  </a:lnTo>
                  <a:lnTo>
                    <a:pt x="526" y="63"/>
                  </a:lnTo>
                  <a:lnTo>
                    <a:pt x="471" y="63"/>
                  </a:lnTo>
                  <a:lnTo>
                    <a:pt x="442" y="61"/>
                  </a:lnTo>
                  <a:lnTo>
                    <a:pt x="389" y="56"/>
                  </a:lnTo>
                  <a:lnTo>
                    <a:pt x="366" y="45"/>
                  </a:lnTo>
                  <a:lnTo>
                    <a:pt x="344" y="43"/>
                  </a:lnTo>
                  <a:lnTo>
                    <a:pt x="332" y="47"/>
                  </a:lnTo>
                  <a:lnTo>
                    <a:pt x="318" y="59"/>
                  </a:lnTo>
                  <a:lnTo>
                    <a:pt x="305" y="54"/>
                  </a:lnTo>
                  <a:lnTo>
                    <a:pt x="291" y="40"/>
                  </a:lnTo>
                  <a:lnTo>
                    <a:pt x="277" y="40"/>
                  </a:lnTo>
                  <a:lnTo>
                    <a:pt x="271" y="36"/>
                  </a:lnTo>
                  <a:lnTo>
                    <a:pt x="266" y="18"/>
                  </a:lnTo>
                  <a:lnTo>
                    <a:pt x="246" y="2"/>
                  </a:lnTo>
                  <a:lnTo>
                    <a:pt x="232" y="0"/>
                  </a:lnTo>
                  <a:lnTo>
                    <a:pt x="207" y="6"/>
                  </a:lnTo>
                  <a:lnTo>
                    <a:pt x="186" y="13"/>
                  </a:lnTo>
                  <a:lnTo>
                    <a:pt x="168" y="22"/>
                  </a:lnTo>
                  <a:lnTo>
                    <a:pt x="141" y="38"/>
                  </a:lnTo>
                  <a:lnTo>
                    <a:pt x="111" y="47"/>
                  </a:lnTo>
                  <a:lnTo>
                    <a:pt x="86" y="59"/>
                  </a:lnTo>
                  <a:lnTo>
                    <a:pt x="59" y="70"/>
                  </a:lnTo>
                  <a:lnTo>
                    <a:pt x="45" y="88"/>
                  </a:lnTo>
                  <a:lnTo>
                    <a:pt x="27" y="102"/>
                  </a:lnTo>
                  <a:lnTo>
                    <a:pt x="15" y="109"/>
                  </a:lnTo>
                </a:path>
              </a:pathLst>
            </a:custGeom>
            <a:solidFill>
              <a:schemeClr val="accent3">
                <a:lumMod val="75000"/>
              </a:schemeClr>
            </a:solidFill>
            <a:ln w="12700" cap="rnd">
              <a:solidFill>
                <a:schemeClr val="bg1">
                  <a:lumMod val="50000"/>
                </a:schemeClr>
              </a:solidFill>
              <a:round/>
              <a:headEnd/>
              <a:tailEnd/>
            </a:ln>
          </p:spPr>
          <p:txBody>
            <a:bodyPr/>
            <a:lstStyle/>
            <a:p>
              <a:pPr>
                <a:defRPr/>
              </a:pPr>
              <a:endParaRPr lang="en-GB" dirty="0"/>
            </a:p>
          </p:txBody>
        </p:sp>
        <p:sp>
          <p:nvSpPr>
            <p:cNvPr id="29" name="Freeform 33"/>
            <p:cNvSpPr>
              <a:spLocks/>
            </p:cNvSpPr>
            <p:nvPr/>
          </p:nvSpPr>
          <p:spPr bwMode="auto">
            <a:xfrm>
              <a:off x="4029" y="2182"/>
              <a:ext cx="308" cy="222"/>
            </a:xfrm>
            <a:custGeom>
              <a:avLst/>
              <a:gdLst>
                <a:gd name="T0" fmla="*/ 2 w 324"/>
                <a:gd name="T1" fmla="*/ 14 h 253"/>
                <a:gd name="T2" fmla="*/ 0 w 324"/>
                <a:gd name="T3" fmla="*/ 20 h 253"/>
                <a:gd name="T4" fmla="*/ 4 w 324"/>
                <a:gd name="T5" fmla="*/ 39 h 253"/>
                <a:gd name="T6" fmla="*/ 16 w 324"/>
                <a:gd name="T7" fmla="*/ 64 h 253"/>
                <a:gd name="T8" fmla="*/ 26 w 324"/>
                <a:gd name="T9" fmla="*/ 71 h 253"/>
                <a:gd name="T10" fmla="*/ 49 w 324"/>
                <a:gd name="T11" fmla="*/ 78 h 253"/>
                <a:gd name="T12" fmla="*/ 59 w 324"/>
                <a:gd name="T13" fmla="*/ 80 h 253"/>
                <a:gd name="T14" fmla="*/ 61 w 324"/>
                <a:gd name="T15" fmla="*/ 89 h 253"/>
                <a:gd name="T16" fmla="*/ 61 w 324"/>
                <a:gd name="T17" fmla="*/ 104 h 253"/>
                <a:gd name="T18" fmla="*/ 85 w 324"/>
                <a:gd name="T19" fmla="*/ 121 h 253"/>
                <a:gd name="T20" fmla="*/ 100 w 324"/>
                <a:gd name="T21" fmla="*/ 126 h 253"/>
                <a:gd name="T22" fmla="*/ 107 w 324"/>
                <a:gd name="T23" fmla="*/ 129 h 253"/>
                <a:gd name="T24" fmla="*/ 127 w 324"/>
                <a:gd name="T25" fmla="*/ 147 h 253"/>
                <a:gd name="T26" fmla="*/ 133 w 324"/>
                <a:gd name="T27" fmla="*/ 143 h 253"/>
                <a:gd name="T28" fmla="*/ 148 w 324"/>
                <a:gd name="T29" fmla="*/ 142 h 253"/>
                <a:gd name="T30" fmla="*/ 164 w 324"/>
                <a:gd name="T31" fmla="*/ 149 h 253"/>
                <a:gd name="T32" fmla="*/ 176 w 324"/>
                <a:gd name="T33" fmla="*/ 146 h 253"/>
                <a:gd name="T34" fmla="*/ 191 w 324"/>
                <a:gd name="T35" fmla="*/ 130 h 253"/>
                <a:gd name="T36" fmla="*/ 204 w 324"/>
                <a:gd name="T37" fmla="*/ 126 h 253"/>
                <a:gd name="T38" fmla="*/ 215 w 324"/>
                <a:gd name="T39" fmla="*/ 129 h 253"/>
                <a:gd name="T40" fmla="*/ 222 w 324"/>
                <a:gd name="T41" fmla="*/ 128 h 253"/>
                <a:gd name="T42" fmla="*/ 224 w 324"/>
                <a:gd name="T43" fmla="*/ 123 h 253"/>
                <a:gd name="T44" fmla="*/ 226 w 324"/>
                <a:gd name="T45" fmla="*/ 94 h 253"/>
                <a:gd name="T46" fmla="*/ 234 w 324"/>
                <a:gd name="T47" fmla="*/ 85 h 253"/>
                <a:gd name="T48" fmla="*/ 234 w 324"/>
                <a:gd name="T49" fmla="*/ 72 h 253"/>
                <a:gd name="T50" fmla="*/ 235 w 324"/>
                <a:gd name="T51" fmla="*/ 68 h 253"/>
                <a:gd name="T52" fmla="*/ 251 w 324"/>
                <a:gd name="T53" fmla="*/ 61 h 253"/>
                <a:gd name="T54" fmla="*/ 264 w 324"/>
                <a:gd name="T55" fmla="*/ 61 h 253"/>
                <a:gd name="T56" fmla="*/ 264 w 324"/>
                <a:gd name="T57" fmla="*/ 47 h 253"/>
                <a:gd name="T58" fmla="*/ 260 w 324"/>
                <a:gd name="T59" fmla="*/ 35 h 253"/>
                <a:gd name="T60" fmla="*/ 251 w 324"/>
                <a:gd name="T61" fmla="*/ 31 h 253"/>
                <a:gd name="T62" fmla="*/ 245 w 324"/>
                <a:gd name="T63" fmla="*/ 32 h 253"/>
                <a:gd name="T64" fmla="*/ 228 w 324"/>
                <a:gd name="T65" fmla="*/ 20 h 253"/>
                <a:gd name="T66" fmla="*/ 218 w 324"/>
                <a:gd name="T67" fmla="*/ 12 h 253"/>
                <a:gd name="T68" fmla="*/ 206 w 324"/>
                <a:gd name="T69" fmla="*/ 12 h 253"/>
                <a:gd name="T70" fmla="*/ 182 w 324"/>
                <a:gd name="T71" fmla="*/ 12 h 253"/>
                <a:gd name="T72" fmla="*/ 178 w 324"/>
                <a:gd name="T73" fmla="*/ 9 h 253"/>
                <a:gd name="T74" fmla="*/ 173 w 324"/>
                <a:gd name="T75" fmla="*/ 2 h 253"/>
                <a:gd name="T76" fmla="*/ 165 w 324"/>
                <a:gd name="T77" fmla="*/ 0 h 253"/>
                <a:gd name="T78" fmla="*/ 144 w 324"/>
                <a:gd name="T79" fmla="*/ 0 h 253"/>
                <a:gd name="T80" fmla="*/ 136 w 324"/>
                <a:gd name="T81" fmla="*/ 7 h 253"/>
                <a:gd name="T82" fmla="*/ 127 w 324"/>
                <a:gd name="T83" fmla="*/ 5 h 253"/>
                <a:gd name="T84" fmla="*/ 115 w 324"/>
                <a:gd name="T85" fmla="*/ 4 h 253"/>
                <a:gd name="T86" fmla="*/ 107 w 324"/>
                <a:gd name="T87" fmla="*/ 4 h 253"/>
                <a:gd name="T88" fmla="*/ 98 w 324"/>
                <a:gd name="T89" fmla="*/ 4 h 253"/>
                <a:gd name="T90" fmla="*/ 91 w 324"/>
                <a:gd name="T91" fmla="*/ 8 h 253"/>
                <a:gd name="T92" fmla="*/ 76 w 324"/>
                <a:gd name="T93" fmla="*/ 4 h 253"/>
                <a:gd name="T94" fmla="*/ 48 w 324"/>
                <a:gd name="T95" fmla="*/ 2 h 253"/>
                <a:gd name="T96" fmla="*/ 42 w 324"/>
                <a:gd name="T97" fmla="*/ 0 h 253"/>
                <a:gd name="T98" fmla="*/ 32 w 324"/>
                <a:gd name="T99" fmla="*/ 4 h 253"/>
                <a:gd name="T100" fmla="*/ 18 w 324"/>
                <a:gd name="T101" fmla="*/ 11 h 253"/>
                <a:gd name="T102" fmla="*/ 2 w 324"/>
                <a:gd name="T103" fmla="*/ 14 h 2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4"/>
                <a:gd name="T157" fmla="*/ 0 h 253"/>
                <a:gd name="T158" fmla="*/ 324 w 324"/>
                <a:gd name="T159" fmla="*/ 253 h 2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4" h="253">
                  <a:moveTo>
                    <a:pt x="2" y="24"/>
                  </a:moveTo>
                  <a:lnTo>
                    <a:pt x="0" y="34"/>
                  </a:lnTo>
                  <a:lnTo>
                    <a:pt x="4" y="65"/>
                  </a:lnTo>
                  <a:lnTo>
                    <a:pt x="20" y="108"/>
                  </a:lnTo>
                  <a:lnTo>
                    <a:pt x="31" y="120"/>
                  </a:lnTo>
                  <a:lnTo>
                    <a:pt x="61" y="131"/>
                  </a:lnTo>
                  <a:lnTo>
                    <a:pt x="72" y="136"/>
                  </a:lnTo>
                  <a:lnTo>
                    <a:pt x="75" y="149"/>
                  </a:lnTo>
                  <a:lnTo>
                    <a:pt x="75" y="174"/>
                  </a:lnTo>
                  <a:lnTo>
                    <a:pt x="104" y="204"/>
                  </a:lnTo>
                  <a:lnTo>
                    <a:pt x="122" y="213"/>
                  </a:lnTo>
                  <a:lnTo>
                    <a:pt x="131" y="217"/>
                  </a:lnTo>
                  <a:lnTo>
                    <a:pt x="156" y="247"/>
                  </a:lnTo>
                  <a:lnTo>
                    <a:pt x="163" y="242"/>
                  </a:lnTo>
                  <a:lnTo>
                    <a:pt x="181" y="240"/>
                  </a:lnTo>
                  <a:lnTo>
                    <a:pt x="200" y="252"/>
                  </a:lnTo>
                  <a:lnTo>
                    <a:pt x="216" y="245"/>
                  </a:lnTo>
                  <a:lnTo>
                    <a:pt x="234" y="220"/>
                  </a:lnTo>
                  <a:lnTo>
                    <a:pt x="250" y="213"/>
                  </a:lnTo>
                  <a:lnTo>
                    <a:pt x="263" y="217"/>
                  </a:lnTo>
                  <a:lnTo>
                    <a:pt x="272" y="215"/>
                  </a:lnTo>
                  <a:lnTo>
                    <a:pt x="275" y="206"/>
                  </a:lnTo>
                  <a:lnTo>
                    <a:pt x="277" y="158"/>
                  </a:lnTo>
                  <a:lnTo>
                    <a:pt x="286" y="145"/>
                  </a:lnTo>
                  <a:lnTo>
                    <a:pt x="286" y="122"/>
                  </a:lnTo>
                  <a:lnTo>
                    <a:pt x="288" y="115"/>
                  </a:lnTo>
                  <a:lnTo>
                    <a:pt x="307" y="102"/>
                  </a:lnTo>
                  <a:lnTo>
                    <a:pt x="323" y="102"/>
                  </a:lnTo>
                  <a:lnTo>
                    <a:pt x="323" y="77"/>
                  </a:lnTo>
                  <a:lnTo>
                    <a:pt x="318" y="59"/>
                  </a:lnTo>
                  <a:lnTo>
                    <a:pt x="307" y="52"/>
                  </a:lnTo>
                  <a:lnTo>
                    <a:pt x="300" y="54"/>
                  </a:lnTo>
                  <a:lnTo>
                    <a:pt x="279" y="34"/>
                  </a:lnTo>
                  <a:lnTo>
                    <a:pt x="266" y="20"/>
                  </a:lnTo>
                  <a:lnTo>
                    <a:pt x="252" y="20"/>
                  </a:lnTo>
                  <a:lnTo>
                    <a:pt x="222" y="20"/>
                  </a:lnTo>
                  <a:lnTo>
                    <a:pt x="218" y="15"/>
                  </a:lnTo>
                  <a:lnTo>
                    <a:pt x="211" y="2"/>
                  </a:lnTo>
                  <a:lnTo>
                    <a:pt x="202" y="0"/>
                  </a:lnTo>
                  <a:lnTo>
                    <a:pt x="177" y="0"/>
                  </a:lnTo>
                  <a:lnTo>
                    <a:pt x="166" y="11"/>
                  </a:lnTo>
                  <a:lnTo>
                    <a:pt x="156" y="9"/>
                  </a:lnTo>
                  <a:lnTo>
                    <a:pt x="141" y="6"/>
                  </a:lnTo>
                  <a:lnTo>
                    <a:pt x="131" y="4"/>
                  </a:lnTo>
                  <a:lnTo>
                    <a:pt x="120" y="6"/>
                  </a:lnTo>
                  <a:lnTo>
                    <a:pt x="111" y="13"/>
                  </a:lnTo>
                  <a:lnTo>
                    <a:pt x="93" y="6"/>
                  </a:lnTo>
                  <a:lnTo>
                    <a:pt x="59" y="2"/>
                  </a:lnTo>
                  <a:lnTo>
                    <a:pt x="50" y="0"/>
                  </a:lnTo>
                  <a:lnTo>
                    <a:pt x="40" y="6"/>
                  </a:lnTo>
                  <a:lnTo>
                    <a:pt x="22" y="18"/>
                  </a:lnTo>
                  <a:lnTo>
                    <a:pt x="2" y="24"/>
                  </a:lnTo>
                </a:path>
              </a:pathLst>
            </a:custGeom>
            <a:solidFill>
              <a:srgbClr val="F5841F"/>
            </a:solidFill>
            <a:ln w="12700" cap="rnd">
              <a:solidFill>
                <a:schemeClr val="bg1">
                  <a:lumMod val="50000"/>
                </a:schemeClr>
              </a:solidFill>
              <a:round/>
              <a:headEnd/>
              <a:tailEnd/>
            </a:ln>
          </p:spPr>
          <p:txBody>
            <a:bodyPr/>
            <a:lstStyle/>
            <a:p>
              <a:pPr>
                <a:defRPr/>
              </a:pPr>
              <a:endParaRPr lang="en-GB" dirty="0"/>
            </a:p>
          </p:txBody>
        </p:sp>
        <p:sp>
          <p:nvSpPr>
            <p:cNvPr id="30" name="Freeform 34"/>
            <p:cNvSpPr>
              <a:spLocks/>
            </p:cNvSpPr>
            <p:nvPr/>
          </p:nvSpPr>
          <p:spPr bwMode="auto">
            <a:xfrm>
              <a:off x="4067" y="1945"/>
              <a:ext cx="47" cy="36"/>
            </a:xfrm>
            <a:custGeom>
              <a:avLst/>
              <a:gdLst>
                <a:gd name="T0" fmla="*/ 23 w 49"/>
                <a:gd name="T1" fmla="*/ 0 h 40"/>
                <a:gd name="T2" fmla="*/ 6 w 49"/>
                <a:gd name="T3" fmla="*/ 9 h 40"/>
                <a:gd name="T4" fmla="*/ 0 w 49"/>
                <a:gd name="T5" fmla="*/ 13 h 40"/>
                <a:gd name="T6" fmla="*/ 12 w 49"/>
                <a:gd name="T7" fmla="*/ 17 h 40"/>
                <a:gd name="T8" fmla="*/ 21 w 49"/>
                <a:gd name="T9" fmla="*/ 26 h 40"/>
                <a:gd name="T10" fmla="*/ 32 w 49"/>
                <a:gd name="T11" fmla="*/ 20 h 40"/>
                <a:gd name="T12" fmla="*/ 40 w 49"/>
                <a:gd name="T13" fmla="*/ 13 h 40"/>
                <a:gd name="T14" fmla="*/ 33 w 49"/>
                <a:gd name="T15" fmla="*/ 6 h 40"/>
                <a:gd name="T16" fmla="*/ 23 w 4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0"/>
                <a:gd name="T29" fmla="*/ 49 w 49"/>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0">
                  <a:moveTo>
                    <a:pt x="27" y="0"/>
                  </a:moveTo>
                  <a:lnTo>
                    <a:pt x="6" y="13"/>
                  </a:lnTo>
                  <a:lnTo>
                    <a:pt x="0" y="21"/>
                  </a:lnTo>
                  <a:lnTo>
                    <a:pt x="13" y="26"/>
                  </a:lnTo>
                  <a:lnTo>
                    <a:pt x="25" y="39"/>
                  </a:lnTo>
                  <a:lnTo>
                    <a:pt x="36" y="30"/>
                  </a:lnTo>
                  <a:lnTo>
                    <a:pt x="48" y="21"/>
                  </a:lnTo>
                  <a:lnTo>
                    <a:pt x="38" y="10"/>
                  </a:lnTo>
                  <a:lnTo>
                    <a:pt x="27" y="0"/>
                  </a:lnTo>
                </a:path>
              </a:pathLst>
            </a:custGeom>
            <a:grpFill/>
            <a:ln w="12700" cap="rnd">
              <a:solidFill>
                <a:schemeClr val="bg1">
                  <a:lumMod val="50000"/>
                </a:schemeClr>
              </a:solidFill>
              <a:round/>
              <a:headEnd/>
              <a:tailEnd/>
            </a:ln>
          </p:spPr>
          <p:txBody>
            <a:bodyPr/>
            <a:lstStyle/>
            <a:p>
              <a:pPr>
                <a:defRPr/>
              </a:pPr>
              <a:endParaRPr lang="en-GB" dirty="0"/>
            </a:p>
          </p:txBody>
        </p:sp>
        <p:sp>
          <p:nvSpPr>
            <p:cNvPr id="31" name="Freeform 35"/>
            <p:cNvSpPr>
              <a:spLocks/>
            </p:cNvSpPr>
            <p:nvPr/>
          </p:nvSpPr>
          <p:spPr bwMode="auto">
            <a:xfrm>
              <a:off x="4054" y="1986"/>
              <a:ext cx="68" cy="67"/>
            </a:xfrm>
            <a:custGeom>
              <a:avLst/>
              <a:gdLst>
                <a:gd name="T0" fmla="*/ 45 w 73"/>
                <a:gd name="T1" fmla="*/ 0 h 77"/>
                <a:gd name="T2" fmla="*/ 28 w 73"/>
                <a:gd name="T3" fmla="*/ 3 h 77"/>
                <a:gd name="T4" fmla="*/ 20 w 73"/>
                <a:gd name="T5" fmla="*/ 0 h 77"/>
                <a:gd name="T6" fmla="*/ 9 w 73"/>
                <a:gd name="T7" fmla="*/ 10 h 77"/>
                <a:gd name="T8" fmla="*/ 6 w 73"/>
                <a:gd name="T9" fmla="*/ 9 h 77"/>
                <a:gd name="T10" fmla="*/ 0 w 73"/>
                <a:gd name="T11" fmla="*/ 15 h 77"/>
                <a:gd name="T12" fmla="*/ 7 w 73"/>
                <a:gd name="T13" fmla="*/ 20 h 77"/>
                <a:gd name="T14" fmla="*/ 7 w 73"/>
                <a:gd name="T15" fmla="*/ 38 h 77"/>
                <a:gd name="T16" fmla="*/ 11 w 73"/>
                <a:gd name="T17" fmla="*/ 44 h 77"/>
                <a:gd name="T18" fmla="*/ 39 w 73"/>
                <a:gd name="T19" fmla="*/ 20 h 77"/>
                <a:gd name="T20" fmla="*/ 49 w 73"/>
                <a:gd name="T21" fmla="*/ 20 h 77"/>
                <a:gd name="T22" fmla="*/ 54 w 73"/>
                <a:gd name="T23" fmla="*/ 13 h 77"/>
                <a:gd name="T24" fmla="*/ 52 w 73"/>
                <a:gd name="T25" fmla="*/ 10 h 77"/>
                <a:gd name="T26" fmla="*/ 45 w 73"/>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77"/>
                <a:gd name="T44" fmla="*/ 73 w 73"/>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77">
                  <a:moveTo>
                    <a:pt x="60" y="0"/>
                  </a:moveTo>
                  <a:lnTo>
                    <a:pt x="36" y="4"/>
                  </a:lnTo>
                  <a:lnTo>
                    <a:pt x="27" y="0"/>
                  </a:lnTo>
                  <a:lnTo>
                    <a:pt x="13" y="18"/>
                  </a:lnTo>
                  <a:lnTo>
                    <a:pt x="6" y="16"/>
                  </a:lnTo>
                  <a:lnTo>
                    <a:pt x="0" y="27"/>
                  </a:lnTo>
                  <a:lnTo>
                    <a:pt x="9" y="34"/>
                  </a:lnTo>
                  <a:lnTo>
                    <a:pt x="9" y="66"/>
                  </a:lnTo>
                  <a:lnTo>
                    <a:pt x="15" y="76"/>
                  </a:lnTo>
                  <a:lnTo>
                    <a:pt x="51" y="34"/>
                  </a:lnTo>
                  <a:lnTo>
                    <a:pt x="65" y="34"/>
                  </a:lnTo>
                  <a:lnTo>
                    <a:pt x="72" y="23"/>
                  </a:lnTo>
                  <a:lnTo>
                    <a:pt x="69" y="18"/>
                  </a:lnTo>
                  <a:lnTo>
                    <a:pt x="60" y="0"/>
                  </a:lnTo>
                </a:path>
              </a:pathLst>
            </a:custGeom>
            <a:grpFill/>
            <a:ln w="12700" cap="rnd">
              <a:solidFill>
                <a:schemeClr val="bg1">
                  <a:lumMod val="50000"/>
                </a:schemeClr>
              </a:solidFill>
              <a:round/>
              <a:headEnd/>
              <a:tailEnd/>
            </a:ln>
          </p:spPr>
          <p:txBody>
            <a:bodyPr/>
            <a:lstStyle/>
            <a:p>
              <a:pPr>
                <a:defRPr/>
              </a:pPr>
              <a:endParaRPr lang="en-GB" dirty="0"/>
            </a:p>
          </p:txBody>
        </p:sp>
        <p:sp>
          <p:nvSpPr>
            <p:cNvPr id="32" name="Freeform 36"/>
            <p:cNvSpPr>
              <a:spLocks/>
            </p:cNvSpPr>
            <p:nvPr/>
          </p:nvSpPr>
          <p:spPr bwMode="auto">
            <a:xfrm>
              <a:off x="4133" y="1882"/>
              <a:ext cx="229" cy="188"/>
            </a:xfrm>
            <a:custGeom>
              <a:avLst/>
              <a:gdLst>
                <a:gd name="T0" fmla="*/ 185 w 242"/>
                <a:gd name="T1" fmla="*/ 119 h 214"/>
                <a:gd name="T2" fmla="*/ 184 w 242"/>
                <a:gd name="T3" fmla="*/ 112 h 214"/>
                <a:gd name="T4" fmla="*/ 191 w 242"/>
                <a:gd name="T5" fmla="*/ 105 h 214"/>
                <a:gd name="T6" fmla="*/ 191 w 242"/>
                <a:gd name="T7" fmla="*/ 96 h 214"/>
                <a:gd name="T8" fmla="*/ 176 w 242"/>
                <a:gd name="T9" fmla="*/ 89 h 214"/>
                <a:gd name="T10" fmla="*/ 172 w 242"/>
                <a:gd name="T11" fmla="*/ 85 h 214"/>
                <a:gd name="T12" fmla="*/ 169 w 242"/>
                <a:gd name="T13" fmla="*/ 73 h 214"/>
                <a:gd name="T14" fmla="*/ 160 w 242"/>
                <a:gd name="T15" fmla="*/ 61 h 214"/>
                <a:gd name="T16" fmla="*/ 152 w 242"/>
                <a:gd name="T17" fmla="*/ 53 h 214"/>
                <a:gd name="T18" fmla="*/ 152 w 242"/>
                <a:gd name="T19" fmla="*/ 47 h 214"/>
                <a:gd name="T20" fmla="*/ 158 w 242"/>
                <a:gd name="T21" fmla="*/ 40 h 214"/>
                <a:gd name="T22" fmla="*/ 178 w 242"/>
                <a:gd name="T23" fmla="*/ 41 h 214"/>
                <a:gd name="T24" fmla="*/ 187 w 242"/>
                <a:gd name="T25" fmla="*/ 35 h 214"/>
                <a:gd name="T26" fmla="*/ 193 w 242"/>
                <a:gd name="T27" fmla="*/ 16 h 214"/>
                <a:gd name="T28" fmla="*/ 191 w 242"/>
                <a:gd name="T29" fmla="*/ 9 h 214"/>
                <a:gd name="T30" fmla="*/ 181 w 242"/>
                <a:gd name="T31" fmla="*/ 8 h 214"/>
                <a:gd name="T32" fmla="*/ 162 w 242"/>
                <a:gd name="T33" fmla="*/ 9 h 214"/>
                <a:gd name="T34" fmla="*/ 138 w 242"/>
                <a:gd name="T35" fmla="*/ 9 h 214"/>
                <a:gd name="T36" fmla="*/ 118 w 242"/>
                <a:gd name="T37" fmla="*/ 4 h 214"/>
                <a:gd name="T38" fmla="*/ 105 w 242"/>
                <a:gd name="T39" fmla="*/ 2 h 214"/>
                <a:gd name="T40" fmla="*/ 92 w 242"/>
                <a:gd name="T41" fmla="*/ 0 h 214"/>
                <a:gd name="T42" fmla="*/ 82 w 242"/>
                <a:gd name="T43" fmla="*/ 11 h 214"/>
                <a:gd name="T44" fmla="*/ 69 w 242"/>
                <a:gd name="T45" fmla="*/ 18 h 214"/>
                <a:gd name="T46" fmla="*/ 49 w 242"/>
                <a:gd name="T47" fmla="*/ 17 h 214"/>
                <a:gd name="T48" fmla="*/ 37 w 242"/>
                <a:gd name="T49" fmla="*/ 22 h 214"/>
                <a:gd name="T50" fmla="*/ 18 w 242"/>
                <a:gd name="T51" fmla="*/ 36 h 214"/>
                <a:gd name="T52" fmla="*/ 4 w 242"/>
                <a:gd name="T53" fmla="*/ 47 h 214"/>
                <a:gd name="T54" fmla="*/ 0 w 242"/>
                <a:gd name="T55" fmla="*/ 52 h 214"/>
                <a:gd name="T56" fmla="*/ 9 w 242"/>
                <a:gd name="T57" fmla="*/ 63 h 214"/>
                <a:gd name="T58" fmla="*/ 18 w 242"/>
                <a:gd name="T59" fmla="*/ 78 h 214"/>
                <a:gd name="T60" fmla="*/ 26 w 242"/>
                <a:gd name="T61" fmla="*/ 86 h 214"/>
                <a:gd name="T62" fmla="*/ 37 w 242"/>
                <a:gd name="T63" fmla="*/ 83 h 214"/>
                <a:gd name="T64" fmla="*/ 55 w 242"/>
                <a:gd name="T65" fmla="*/ 79 h 214"/>
                <a:gd name="T66" fmla="*/ 53 w 242"/>
                <a:gd name="T67" fmla="*/ 90 h 214"/>
                <a:gd name="T68" fmla="*/ 47 w 242"/>
                <a:gd name="T69" fmla="*/ 105 h 214"/>
                <a:gd name="T70" fmla="*/ 49 w 242"/>
                <a:gd name="T71" fmla="*/ 108 h 214"/>
                <a:gd name="T72" fmla="*/ 56 w 242"/>
                <a:gd name="T73" fmla="*/ 108 h 214"/>
                <a:gd name="T74" fmla="*/ 69 w 242"/>
                <a:gd name="T75" fmla="*/ 105 h 214"/>
                <a:gd name="T76" fmla="*/ 92 w 242"/>
                <a:gd name="T77" fmla="*/ 108 h 214"/>
                <a:gd name="T78" fmla="*/ 100 w 242"/>
                <a:gd name="T79" fmla="*/ 114 h 214"/>
                <a:gd name="T80" fmla="*/ 115 w 242"/>
                <a:gd name="T81" fmla="*/ 119 h 214"/>
                <a:gd name="T82" fmla="*/ 127 w 242"/>
                <a:gd name="T83" fmla="*/ 127 h 214"/>
                <a:gd name="T84" fmla="*/ 134 w 242"/>
                <a:gd name="T85" fmla="*/ 125 h 214"/>
                <a:gd name="T86" fmla="*/ 150 w 242"/>
                <a:gd name="T87" fmla="*/ 119 h 214"/>
                <a:gd name="T88" fmla="*/ 166 w 242"/>
                <a:gd name="T89" fmla="*/ 119 h 214"/>
                <a:gd name="T90" fmla="*/ 185 w 242"/>
                <a:gd name="T91" fmla="*/ 119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14"/>
                <a:gd name="T140" fmla="*/ 242 w 242"/>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14">
                  <a:moveTo>
                    <a:pt x="231" y="201"/>
                  </a:moveTo>
                  <a:lnTo>
                    <a:pt x="229" y="188"/>
                  </a:lnTo>
                  <a:lnTo>
                    <a:pt x="238" y="176"/>
                  </a:lnTo>
                  <a:lnTo>
                    <a:pt x="238" y="160"/>
                  </a:lnTo>
                  <a:lnTo>
                    <a:pt x="220" y="149"/>
                  </a:lnTo>
                  <a:lnTo>
                    <a:pt x="215" y="142"/>
                  </a:lnTo>
                  <a:lnTo>
                    <a:pt x="211" y="122"/>
                  </a:lnTo>
                  <a:lnTo>
                    <a:pt x="200" y="104"/>
                  </a:lnTo>
                  <a:lnTo>
                    <a:pt x="190" y="88"/>
                  </a:lnTo>
                  <a:lnTo>
                    <a:pt x="190" y="77"/>
                  </a:lnTo>
                  <a:lnTo>
                    <a:pt x="197" y="67"/>
                  </a:lnTo>
                  <a:lnTo>
                    <a:pt x="222" y="70"/>
                  </a:lnTo>
                  <a:lnTo>
                    <a:pt x="234" y="58"/>
                  </a:lnTo>
                  <a:lnTo>
                    <a:pt x="241" y="27"/>
                  </a:lnTo>
                  <a:lnTo>
                    <a:pt x="238" y="15"/>
                  </a:lnTo>
                  <a:lnTo>
                    <a:pt x="225" y="13"/>
                  </a:lnTo>
                  <a:lnTo>
                    <a:pt x="202" y="15"/>
                  </a:lnTo>
                  <a:lnTo>
                    <a:pt x="172" y="15"/>
                  </a:lnTo>
                  <a:lnTo>
                    <a:pt x="147" y="6"/>
                  </a:lnTo>
                  <a:lnTo>
                    <a:pt x="131" y="2"/>
                  </a:lnTo>
                  <a:lnTo>
                    <a:pt x="115" y="0"/>
                  </a:lnTo>
                  <a:lnTo>
                    <a:pt x="102" y="18"/>
                  </a:lnTo>
                  <a:lnTo>
                    <a:pt x="86" y="31"/>
                  </a:lnTo>
                  <a:lnTo>
                    <a:pt x="61" y="29"/>
                  </a:lnTo>
                  <a:lnTo>
                    <a:pt x="45" y="38"/>
                  </a:lnTo>
                  <a:lnTo>
                    <a:pt x="22" y="61"/>
                  </a:lnTo>
                  <a:lnTo>
                    <a:pt x="4" y="77"/>
                  </a:lnTo>
                  <a:lnTo>
                    <a:pt x="0" y="86"/>
                  </a:lnTo>
                  <a:lnTo>
                    <a:pt x="11" y="106"/>
                  </a:lnTo>
                  <a:lnTo>
                    <a:pt x="22" y="131"/>
                  </a:lnTo>
                  <a:lnTo>
                    <a:pt x="34" y="145"/>
                  </a:lnTo>
                  <a:lnTo>
                    <a:pt x="45" y="140"/>
                  </a:lnTo>
                  <a:lnTo>
                    <a:pt x="68" y="133"/>
                  </a:lnTo>
                  <a:lnTo>
                    <a:pt x="65" y="151"/>
                  </a:lnTo>
                  <a:lnTo>
                    <a:pt x="59" y="176"/>
                  </a:lnTo>
                  <a:lnTo>
                    <a:pt x="61" y="181"/>
                  </a:lnTo>
                  <a:lnTo>
                    <a:pt x="70" y="181"/>
                  </a:lnTo>
                  <a:lnTo>
                    <a:pt x="86" y="176"/>
                  </a:lnTo>
                  <a:lnTo>
                    <a:pt x="115" y="181"/>
                  </a:lnTo>
                  <a:lnTo>
                    <a:pt x="125" y="192"/>
                  </a:lnTo>
                  <a:lnTo>
                    <a:pt x="143" y="199"/>
                  </a:lnTo>
                  <a:lnTo>
                    <a:pt x="159" y="213"/>
                  </a:lnTo>
                  <a:lnTo>
                    <a:pt x="168" y="210"/>
                  </a:lnTo>
                  <a:lnTo>
                    <a:pt x="188" y="201"/>
                  </a:lnTo>
                  <a:lnTo>
                    <a:pt x="206" y="199"/>
                  </a:lnTo>
                  <a:lnTo>
                    <a:pt x="231" y="201"/>
                  </a:lnTo>
                </a:path>
              </a:pathLst>
            </a:custGeom>
            <a:solidFill>
              <a:srgbClr val="006672"/>
            </a:solidFill>
            <a:ln w="12700" cap="rnd">
              <a:solidFill>
                <a:schemeClr val="bg1">
                  <a:lumMod val="50000"/>
                </a:schemeClr>
              </a:solidFill>
              <a:round/>
              <a:headEnd/>
              <a:tailEnd/>
            </a:ln>
          </p:spPr>
          <p:txBody>
            <a:bodyPr/>
            <a:lstStyle/>
            <a:p>
              <a:pPr>
                <a:defRPr/>
              </a:pPr>
              <a:endParaRPr lang="en-GB" dirty="0"/>
            </a:p>
          </p:txBody>
        </p:sp>
        <p:sp>
          <p:nvSpPr>
            <p:cNvPr id="33" name="Freeform 37"/>
            <p:cNvSpPr>
              <a:spLocks/>
            </p:cNvSpPr>
            <p:nvPr/>
          </p:nvSpPr>
          <p:spPr bwMode="auto">
            <a:xfrm>
              <a:off x="3959" y="1827"/>
              <a:ext cx="34" cy="32"/>
            </a:xfrm>
            <a:custGeom>
              <a:avLst/>
              <a:gdLst>
                <a:gd name="T0" fmla="*/ 24 w 36"/>
                <a:gd name="T1" fmla="*/ 0 h 37"/>
                <a:gd name="T2" fmla="*/ 13 w 36"/>
                <a:gd name="T3" fmla="*/ 4 h 37"/>
                <a:gd name="T4" fmla="*/ 0 w 36"/>
                <a:gd name="T5" fmla="*/ 12 h 37"/>
                <a:gd name="T6" fmla="*/ 2 w 36"/>
                <a:gd name="T7" fmla="*/ 20 h 37"/>
                <a:gd name="T8" fmla="*/ 9 w 36"/>
                <a:gd name="T9" fmla="*/ 20 h 37"/>
                <a:gd name="T10" fmla="*/ 27 w 36"/>
                <a:gd name="T11" fmla="*/ 9 h 37"/>
                <a:gd name="T12" fmla="*/ 24 w 36"/>
                <a:gd name="T13" fmla="*/ 0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30" y="0"/>
                  </a:moveTo>
                  <a:lnTo>
                    <a:pt x="17" y="8"/>
                  </a:lnTo>
                  <a:lnTo>
                    <a:pt x="0" y="22"/>
                  </a:lnTo>
                  <a:lnTo>
                    <a:pt x="2" y="36"/>
                  </a:lnTo>
                  <a:lnTo>
                    <a:pt x="12" y="36"/>
                  </a:lnTo>
                  <a:lnTo>
                    <a:pt x="35" y="16"/>
                  </a:lnTo>
                  <a:lnTo>
                    <a:pt x="30" y="0"/>
                  </a:lnTo>
                </a:path>
              </a:pathLst>
            </a:custGeom>
            <a:grpFill/>
            <a:ln w="12700" cap="rnd">
              <a:solidFill>
                <a:schemeClr val="bg1">
                  <a:lumMod val="50000"/>
                </a:schemeClr>
              </a:solidFill>
              <a:round/>
              <a:headEnd/>
              <a:tailEnd/>
            </a:ln>
          </p:spPr>
          <p:txBody>
            <a:bodyPr/>
            <a:lstStyle/>
            <a:p>
              <a:pPr>
                <a:defRPr/>
              </a:pPr>
              <a:endParaRPr lang="en-GB" dirty="0"/>
            </a:p>
          </p:txBody>
        </p:sp>
        <p:sp>
          <p:nvSpPr>
            <p:cNvPr id="34" name="Freeform 38"/>
            <p:cNvSpPr>
              <a:spLocks/>
            </p:cNvSpPr>
            <p:nvPr/>
          </p:nvSpPr>
          <p:spPr bwMode="auto">
            <a:xfrm>
              <a:off x="3988" y="991"/>
              <a:ext cx="468" cy="890"/>
            </a:xfrm>
            <a:custGeom>
              <a:avLst/>
              <a:gdLst>
                <a:gd name="T0" fmla="*/ 110 w 491"/>
                <a:gd name="T1" fmla="*/ 580 h 1014"/>
                <a:gd name="T2" fmla="*/ 86 w 491"/>
                <a:gd name="T3" fmla="*/ 565 h 1014"/>
                <a:gd name="T4" fmla="*/ 53 w 491"/>
                <a:gd name="T5" fmla="*/ 562 h 1014"/>
                <a:gd name="T6" fmla="*/ 53 w 491"/>
                <a:gd name="T7" fmla="*/ 514 h 1014"/>
                <a:gd name="T8" fmla="*/ 41 w 491"/>
                <a:gd name="T9" fmla="*/ 483 h 1014"/>
                <a:gd name="T10" fmla="*/ 37 w 491"/>
                <a:gd name="T11" fmla="*/ 458 h 1014"/>
                <a:gd name="T12" fmla="*/ 29 w 491"/>
                <a:gd name="T13" fmla="*/ 434 h 1014"/>
                <a:gd name="T14" fmla="*/ 48 w 491"/>
                <a:gd name="T15" fmla="*/ 413 h 1014"/>
                <a:gd name="T16" fmla="*/ 58 w 491"/>
                <a:gd name="T17" fmla="*/ 394 h 1014"/>
                <a:gd name="T18" fmla="*/ 99 w 491"/>
                <a:gd name="T19" fmla="*/ 369 h 1014"/>
                <a:gd name="T20" fmla="*/ 127 w 491"/>
                <a:gd name="T21" fmla="*/ 340 h 1014"/>
                <a:gd name="T22" fmla="*/ 148 w 491"/>
                <a:gd name="T23" fmla="*/ 315 h 1014"/>
                <a:gd name="T24" fmla="*/ 165 w 491"/>
                <a:gd name="T25" fmla="*/ 298 h 1014"/>
                <a:gd name="T26" fmla="*/ 166 w 491"/>
                <a:gd name="T27" fmla="*/ 280 h 1014"/>
                <a:gd name="T28" fmla="*/ 161 w 491"/>
                <a:gd name="T29" fmla="*/ 264 h 1014"/>
                <a:gd name="T30" fmla="*/ 140 w 491"/>
                <a:gd name="T31" fmla="*/ 255 h 1014"/>
                <a:gd name="T32" fmla="*/ 110 w 491"/>
                <a:gd name="T33" fmla="*/ 209 h 1014"/>
                <a:gd name="T34" fmla="*/ 112 w 491"/>
                <a:gd name="T35" fmla="*/ 169 h 1014"/>
                <a:gd name="T36" fmla="*/ 99 w 491"/>
                <a:gd name="T37" fmla="*/ 130 h 1014"/>
                <a:gd name="T38" fmla="*/ 74 w 491"/>
                <a:gd name="T39" fmla="*/ 104 h 1014"/>
                <a:gd name="T40" fmla="*/ 29 w 491"/>
                <a:gd name="T41" fmla="*/ 85 h 1014"/>
                <a:gd name="T42" fmla="*/ 10 w 491"/>
                <a:gd name="T43" fmla="*/ 66 h 1014"/>
                <a:gd name="T44" fmla="*/ 14 w 491"/>
                <a:gd name="T45" fmla="*/ 51 h 1014"/>
                <a:gd name="T46" fmla="*/ 45 w 491"/>
                <a:gd name="T47" fmla="*/ 63 h 1014"/>
                <a:gd name="T48" fmla="*/ 99 w 491"/>
                <a:gd name="T49" fmla="*/ 74 h 1014"/>
                <a:gd name="T50" fmla="*/ 120 w 491"/>
                <a:gd name="T51" fmla="*/ 83 h 1014"/>
                <a:gd name="T52" fmla="*/ 148 w 491"/>
                <a:gd name="T53" fmla="*/ 66 h 1014"/>
                <a:gd name="T54" fmla="*/ 165 w 491"/>
                <a:gd name="T55" fmla="*/ 51 h 1014"/>
                <a:gd name="T56" fmla="*/ 161 w 491"/>
                <a:gd name="T57" fmla="*/ 24 h 1014"/>
                <a:gd name="T58" fmla="*/ 189 w 491"/>
                <a:gd name="T59" fmla="*/ 12 h 1014"/>
                <a:gd name="T60" fmla="*/ 224 w 491"/>
                <a:gd name="T61" fmla="*/ 17 h 1014"/>
                <a:gd name="T62" fmla="*/ 224 w 491"/>
                <a:gd name="T63" fmla="*/ 39 h 1014"/>
                <a:gd name="T64" fmla="*/ 194 w 491"/>
                <a:gd name="T65" fmla="*/ 61 h 1014"/>
                <a:gd name="T66" fmla="*/ 228 w 491"/>
                <a:gd name="T67" fmla="*/ 56 h 1014"/>
                <a:gd name="T68" fmla="*/ 232 w 491"/>
                <a:gd name="T69" fmla="*/ 20 h 1014"/>
                <a:gd name="T70" fmla="*/ 253 w 491"/>
                <a:gd name="T71" fmla="*/ 41 h 1014"/>
                <a:gd name="T72" fmla="*/ 247 w 491"/>
                <a:gd name="T73" fmla="*/ 76 h 1014"/>
                <a:gd name="T74" fmla="*/ 273 w 491"/>
                <a:gd name="T75" fmla="*/ 104 h 1014"/>
                <a:gd name="T76" fmla="*/ 290 w 491"/>
                <a:gd name="T77" fmla="*/ 133 h 1014"/>
                <a:gd name="T78" fmla="*/ 294 w 491"/>
                <a:gd name="T79" fmla="*/ 175 h 1014"/>
                <a:gd name="T80" fmla="*/ 322 w 491"/>
                <a:gd name="T81" fmla="*/ 233 h 1014"/>
                <a:gd name="T82" fmla="*/ 331 w 491"/>
                <a:gd name="T83" fmla="*/ 298 h 1014"/>
                <a:gd name="T84" fmla="*/ 345 w 491"/>
                <a:gd name="T85" fmla="*/ 345 h 1014"/>
                <a:gd name="T86" fmla="*/ 385 w 491"/>
                <a:gd name="T87" fmla="*/ 376 h 1014"/>
                <a:gd name="T88" fmla="*/ 404 w 491"/>
                <a:gd name="T89" fmla="*/ 400 h 1014"/>
                <a:gd name="T90" fmla="*/ 383 w 491"/>
                <a:gd name="T91" fmla="*/ 453 h 1014"/>
                <a:gd name="T92" fmla="*/ 373 w 491"/>
                <a:gd name="T93" fmla="*/ 479 h 1014"/>
                <a:gd name="T94" fmla="*/ 352 w 491"/>
                <a:gd name="T95" fmla="*/ 495 h 1014"/>
                <a:gd name="T96" fmla="*/ 301 w 491"/>
                <a:gd name="T97" fmla="*/ 532 h 1014"/>
                <a:gd name="T98" fmla="*/ 276 w 491"/>
                <a:gd name="T99" fmla="*/ 549 h 1014"/>
                <a:gd name="T100" fmla="*/ 247 w 491"/>
                <a:gd name="T101" fmla="*/ 559 h 1014"/>
                <a:gd name="T102" fmla="*/ 198 w 491"/>
                <a:gd name="T103" fmla="*/ 569 h 1014"/>
                <a:gd name="T104" fmla="*/ 151 w 491"/>
                <a:gd name="T105" fmla="*/ 583 h 1014"/>
                <a:gd name="T106" fmla="*/ 112 w 491"/>
                <a:gd name="T107" fmla="*/ 601 h 10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1014"/>
                <a:gd name="T164" fmla="*/ 491 w 491"/>
                <a:gd name="T165" fmla="*/ 1014 h 10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1014">
                  <a:moveTo>
                    <a:pt x="136" y="1013"/>
                  </a:moveTo>
                  <a:lnTo>
                    <a:pt x="133" y="978"/>
                  </a:lnTo>
                  <a:lnTo>
                    <a:pt x="115" y="963"/>
                  </a:lnTo>
                  <a:lnTo>
                    <a:pt x="104" y="953"/>
                  </a:lnTo>
                  <a:lnTo>
                    <a:pt x="83" y="947"/>
                  </a:lnTo>
                  <a:lnTo>
                    <a:pt x="65" y="947"/>
                  </a:lnTo>
                  <a:lnTo>
                    <a:pt x="58" y="928"/>
                  </a:lnTo>
                  <a:lnTo>
                    <a:pt x="65" y="867"/>
                  </a:lnTo>
                  <a:lnTo>
                    <a:pt x="63" y="831"/>
                  </a:lnTo>
                  <a:lnTo>
                    <a:pt x="49" y="813"/>
                  </a:lnTo>
                  <a:lnTo>
                    <a:pt x="40" y="806"/>
                  </a:lnTo>
                  <a:lnTo>
                    <a:pt x="45" y="772"/>
                  </a:lnTo>
                  <a:lnTo>
                    <a:pt x="40" y="751"/>
                  </a:lnTo>
                  <a:lnTo>
                    <a:pt x="34" y="733"/>
                  </a:lnTo>
                  <a:lnTo>
                    <a:pt x="45" y="697"/>
                  </a:lnTo>
                  <a:lnTo>
                    <a:pt x="58" y="697"/>
                  </a:lnTo>
                  <a:lnTo>
                    <a:pt x="65" y="690"/>
                  </a:lnTo>
                  <a:lnTo>
                    <a:pt x="70" y="663"/>
                  </a:lnTo>
                  <a:lnTo>
                    <a:pt x="95" y="642"/>
                  </a:lnTo>
                  <a:lnTo>
                    <a:pt x="120" y="622"/>
                  </a:lnTo>
                  <a:lnTo>
                    <a:pt x="124" y="597"/>
                  </a:lnTo>
                  <a:lnTo>
                    <a:pt x="154" y="572"/>
                  </a:lnTo>
                  <a:lnTo>
                    <a:pt x="183" y="542"/>
                  </a:lnTo>
                  <a:lnTo>
                    <a:pt x="179" y="531"/>
                  </a:lnTo>
                  <a:lnTo>
                    <a:pt x="179" y="515"/>
                  </a:lnTo>
                  <a:lnTo>
                    <a:pt x="199" y="501"/>
                  </a:lnTo>
                  <a:lnTo>
                    <a:pt x="206" y="497"/>
                  </a:lnTo>
                  <a:lnTo>
                    <a:pt x="201" y="472"/>
                  </a:lnTo>
                  <a:lnTo>
                    <a:pt x="201" y="449"/>
                  </a:lnTo>
                  <a:lnTo>
                    <a:pt x="195" y="445"/>
                  </a:lnTo>
                  <a:lnTo>
                    <a:pt x="183" y="449"/>
                  </a:lnTo>
                  <a:lnTo>
                    <a:pt x="170" y="431"/>
                  </a:lnTo>
                  <a:lnTo>
                    <a:pt x="158" y="386"/>
                  </a:lnTo>
                  <a:lnTo>
                    <a:pt x="133" y="352"/>
                  </a:lnTo>
                  <a:lnTo>
                    <a:pt x="140" y="306"/>
                  </a:lnTo>
                  <a:lnTo>
                    <a:pt x="136" y="286"/>
                  </a:lnTo>
                  <a:lnTo>
                    <a:pt x="108" y="256"/>
                  </a:lnTo>
                  <a:lnTo>
                    <a:pt x="120" y="220"/>
                  </a:lnTo>
                  <a:lnTo>
                    <a:pt x="111" y="199"/>
                  </a:lnTo>
                  <a:lnTo>
                    <a:pt x="90" y="177"/>
                  </a:lnTo>
                  <a:lnTo>
                    <a:pt x="79" y="190"/>
                  </a:lnTo>
                  <a:lnTo>
                    <a:pt x="34" y="145"/>
                  </a:lnTo>
                  <a:lnTo>
                    <a:pt x="22" y="129"/>
                  </a:lnTo>
                  <a:lnTo>
                    <a:pt x="13" y="111"/>
                  </a:lnTo>
                  <a:lnTo>
                    <a:pt x="0" y="104"/>
                  </a:lnTo>
                  <a:lnTo>
                    <a:pt x="18" y="86"/>
                  </a:lnTo>
                  <a:lnTo>
                    <a:pt x="40" y="86"/>
                  </a:lnTo>
                  <a:lnTo>
                    <a:pt x="54" y="106"/>
                  </a:lnTo>
                  <a:lnTo>
                    <a:pt x="88" y="145"/>
                  </a:lnTo>
                  <a:lnTo>
                    <a:pt x="120" y="124"/>
                  </a:lnTo>
                  <a:lnTo>
                    <a:pt x="140" y="129"/>
                  </a:lnTo>
                  <a:lnTo>
                    <a:pt x="145" y="140"/>
                  </a:lnTo>
                  <a:lnTo>
                    <a:pt x="170" y="145"/>
                  </a:lnTo>
                  <a:lnTo>
                    <a:pt x="179" y="111"/>
                  </a:lnTo>
                  <a:lnTo>
                    <a:pt x="190" y="99"/>
                  </a:lnTo>
                  <a:lnTo>
                    <a:pt x="199" y="86"/>
                  </a:lnTo>
                  <a:lnTo>
                    <a:pt x="199" y="74"/>
                  </a:lnTo>
                  <a:lnTo>
                    <a:pt x="195" y="40"/>
                  </a:lnTo>
                  <a:lnTo>
                    <a:pt x="215" y="20"/>
                  </a:lnTo>
                  <a:lnTo>
                    <a:pt x="229" y="20"/>
                  </a:lnTo>
                  <a:lnTo>
                    <a:pt x="249" y="0"/>
                  </a:lnTo>
                  <a:lnTo>
                    <a:pt x="272" y="29"/>
                  </a:lnTo>
                  <a:lnTo>
                    <a:pt x="281" y="40"/>
                  </a:lnTo>
                  <a:lnTo>
                    <a:pt x="272" y="65"/>
                  </a:lnTo>
                  <a:lnTo>
                    <a:pt x="254" y="81"/>
                  </a:lnTo>
                  <a:lnTo>
                    <a:pt x="235" y="104"/>
                  </a:lnTo>
                  <a:lnTo>
                    <a:pt x="240" y="124"/>
                  </a:lnTo>
                  <a:lnTo>
                    <a:pt x="276" y="95"/>
                  </a:lnTo>
                  <a:lnTo>
                    <a:pt x="276" y="70"/>
                  </a:lnTo>
                  <a:lnTo>
                    <a:pt x="281" y="34"/>
                  </a:lnTo>
                  <a:lnTo>
                    <a:pt x="294" y="24"/>
                  </a:lnTo>
                  <a:lnTo>
                    <a:pt x="306" y="70"/>
                  </a:lnTo>
                  <a:lnTo>
                    <a:pt x="306" y="111"/>
                  </a:lnTo>
                  <a:lnTo>
                    <a:pt x="299" y="129"/>
                  </a:lnTo>
                  <a:lnTo>
                    <a:pt x="299" y="154"/>
                  </a:lnTo>
                  <a:lnTo>
                    <a:pt x="331" y="177"/>
                  </a:lnTo>
                  <a:lnTo>
                    <a:pt x="331" y="195"/>
                  </a:lnTo>
                  <a:lnTo>
                    <a:pt x="351" y="224"/>
                  </a:lnTo>
                  <a:lnTo>
                    <a:pt x="360" y="245"/>
                  </a:lnTo>
                  <a:lnTo>
                    <a:pt x="356" y="295"/>
                  </a:lnTo>
                  <a:lnTo>
                    <a:pt x="369" y="349"/>
                  </a:lnTo>
                  <a:lnTo>
                    <a:pt x="390" y="392"/>
                  </a:lnTo>
                  <a:lnTo>
                    <a:pt x="385" y="461"/>
                  </a:lnTo>
                  <a:lnTo>
                    <a:pt x="401" y="501"/>
                  </a:lnTo>
                  <a:lnTo>
                    <a:pt x="410" y="520"/>
                  </a:lnTo>
                  <a:lnTo>
                    <a:pt x="419" y="581"/>
                  </a:lnTo>
                  <a:lnTo>
                    <a:pt x="426" y="606"/>
                  </a:lnTo>
                  <a:lnTo>
                    <a:pt x="467" y="633"/>
                  </a:lnTo>
                  <a:lnTo>
                    <a:pt x="490" y="660"/>
                  </a:lnTo>
                  <a:lnTo>
                    <a:pt x="490" y="676"/>
                  </a:lnTo>
                  <a:lnTo>
                    <a:pt x="471" y="756"/>
                  </a:lnTo>
                  <a:lnTo>
                    <a:pt x="465" y="763"/>
                  </a:lnTo>
                  <a:lnTo>
                    <a:pt x="471" y="779"/>
                  </a:lnTo>
                  <a:lnTo>
                    <a:pt x="451" y="808"/>
                  </a:lnTo>
                  <a:lnTo>
                    <a:pt x="426" y="822"/>
                  </a:lnTo>
                  <a:lnTo>
                    <a:pt x="426" y="835"/>
                  </a:lnTo>
                  <a:lnTo>
                    <a:pt x="390" y="883"/>
                  </a:lnTo>
                  <a:lnTo>
                    <a:pt x="365" y="897"/>
                  </a:lnTo>
                  <a:lnTo>
                    <a:pt x="360" y="924"/>
                  </a:lnTo>
                  <a:lnTo>
                    <a:pt x="335" y="924"/>
                  </a:lnTo>
                  <a:lnTo>
                    <a:pt x="324" y="933"/>
                  </a:lnTo>
                  <a:lnTo>
                    <a:pt x="299" y="942"/>
                  </a:lnTo>
                  <a:lnTo>
                    <a:pt x="265" y="938"/>
                  </a:lnTo>
                  <a:lnTo>
                    <a:pt x="240" y="958"/>
                  </a:lnTo>
                  <a:lnTo>
                    <a:pt x="210" y="976"/>
                  </a:lnTo>
                  <a:lnTo>
                    <a:pt x="183" y="983"/>
                  </a:lnTo>
                  <a:lnTo>
                    <a:pt x="161" y="999"/>
                  </a:lnTo>
                  <a:lnTo>
                    <a:pt x="136" y="1013"/>
                  </a:lnTo>
                </a:path>
              </a:pathLst>
            </a:custGeom>
            <a:solidFill>
              <a:schemeClr val="accent3">
                <a:lumMod val="75000"/>
              </a:schemeClr>
            </a:solidFill>
            <a:ln w="12700" cap="rnd">
              <a:solidFill>
                <a:schemeClr val="bg1">
                  <a:lumMod val="50000"/>
                </a:schemeClr>
              </a:solidFill>
              <a:round/>
              <a:headEnd/>
              <a:tailEnd/>
            </a:ln>
          </p:spPr>
          <p:txBody>
            <a:bodyPr/>
            <a:lstStyle/>
            <a:p>
              <a:pPr>
                <a:defRPr/>
              </a:pPr>
              <a:endParaRPr lang="en-GB" dirty="0"/>
            </a:p>
          </p:txBody>
        </p:sp>
        <p:sp>
          <p:nvSpPr>
            <p:cNvPr id="35" name="Freeform 39"/>
            <p:cNvSpPr>
              <a:spLocks/>
            </p:cNvSpPr>
            <p:nvPr/>
          </p:nvSpPr>
          <p:spPr bwMode="auto">
            <a:xfrm>
              <a:off x="3490" y="2639"/>
              <a:ext cx="660" cy="285"/>
            </a:xfrm>
            <a:custGeom>
              <a:avLst/>
              <a:gdLst>
                <a:gd name="T0" fmla="*/ 89 w 694"/>
                <a:gd name="T1" fmla="*/ 135 h 324"/>
                <a:gd name="T2" fmla="*/ 32 w 694"/>
                <a:gd name="T3" fmla="*/ 100 h 324"/>
                <a:gd name="T4" fmla="*/ 10 w 694"/>
                <a:gd name="T5" fmla="*/ 82 h 324"/>
                <a:gd name="T6" fmla="*/ 6 w 694"/>
                <a:gd name="T7" fmla="*/ 55 h 324"/>
                <a:gd name="T8" fmla="*/ 4 w 694"/>
                <a:gd name="T9" fmla="*/ 39 h 324"/>
                <a:gd name="T10" fmla="*/ 43 w 694"/>
                <a:gd name="T11" fmla="*/ 35 h 324"/>
                <a:gd name="T12" fmla="*/ 132 w 694"/>
                <a:gd name="T13" fmla="*/ 0 h 324"/>
                <a:gd name="T14" fmla="*/ 158 w 694"/>
                <a:gd name="T15" fmla="*/ 4 h 324"/>
                <a:gd name="T16" fmla="*/ 182 w 694"/>
                <a:gd name="T17" fmla="*/ 9 h 324"/>
                <a:gd name="T18" fmla="*/ 208 w 694"/>
                <a:gd name="T19" fmla="*/ 35 h 324"/>
                <a:gd name="T20" fmla="*/ 220 w 694"/>
                <a:gd name="T21" fmla="*/ 54 h 324"/>
                <a:gd name="T22" fmla="*/ 232 w 694"/>
                <a:gd name="T23" fmla="*/ 54 h 324"/>
                <a:gd name="T24" fmla="*/ 258 w 694"/>
                <a:gd name="T25" fmla="*/ 47 h 324"/>
                <a:gd name="T26" fmla="*/ 288 w 694"/>
                <a:gd name="T27" fmla="*/ 67 h 324"/>
                <a:gd name="T28" fmla="*/ 324 w 694"/>
                <a:gd name="T29" fmla="*/ 80 h 324"/>
                <a:gd name="T30" fmla="*/ 359 w 694"/>
                <a:gd name="T31" fmla="*/ 77 h 324"/>
                <a:gd name="T32" fmla="*/ 384 w 694"/>
                <a:gd name="T33" fmla="*/ 95 h 324"/>
                <a:gd name="T34" fmla="*/ 407 w 694"/>
                <a:gd name="T35" fmla="*/ 91 h 324"/>
                <a:gd name="T36" fmla="*/ 446 w 694"/>
                <a:gd name="T37" fmla="*/ 113 h 324"/>
                <a:gd name="T38" fmla="*/ 462 w 694"/>
                <a:gd name="T39" fmla="*/ 106 h 324"/>
                <a:gd name="T40" fmla="*/ 501 w 694"/>
                <a:gd name="T41" fmla="*/ 111 h 324"/>
                <a:gd name="T42" fmla="*/ 567 w 694"/>
                <a:gd name="T43" fmla="*/ 121 h 324"/>
                <a:gd name="T44" fmla="*/ 536 w 694"/>
                <a:gd name="T45" fmla="*/ 145 h 324"/>
                <a:gd name="T46" fmla="*/ 535 w 694"/>
                <a:gd name="T47" fmla="*/ 161 h 324"/>
                <a:gd name="T48" fmla="*/ 508 w 694"/>
                <a:gd name="T49" fmla="*/ 151 h 324"/>
                <a:gd name="T50" fmla="*/ 456 w 694"/>
                <a:gd name="T51" fmla="*/ 157 h 324"/>
                <a:gd name="T52" fmla="*/ 438 w 694"/>
                <a:gd name="T53" fmla="*/ 172 h 324"/>
                <a:gd name="T54" fmla="*/ 409 w 694"/>
                <a:gd name="T55" fmla="*/ 179 h 324"/>
                <a:gd name="T56" fmla="*/ 386 w 694"/>
                <a:gd name="T57" fmla="*/ 172 h 324"/>
                <a:gd name="T58" fmla="*/ 332 w 694"/>
                <a:gd name="T59" fmla="*/ 191 h 324"/>
                <a:gd name="T60" fmla="*/ 288 w 694"/>
                <a:gd name="T61" fmla="*/ 191 h 324"/>
                <a:gd name="T62" fmla="*/ 267 w 694"/>
                <a:gd name="T63" fmla="*/ 182 h 324"/>
                <a:gd name="T64" fmla="*/ 253 w 694"/>
                <a:gd name="T65" fmla="*/ 174 h 324"/>
                <a:gd name="T66" fmla="*/ 243 w 694"/>
                <a:gd name="T67" fmla="*/ 161 h 324"/>
                <a:gd name="T68" fmla="*/ 220 w 694"/>
                <a:gd name="T69" fmla="*/ 137 h 324"/>
                <a:gd name="T70" fmla="*/ 192 w 694"/>
                <a:gd name="T71" fmla="*/ 145 h 324"/>
                <a:gd name="T72" fmla="*/ 148 w 694"/>
                <a:gd name="T73" fmla="*/ 133 h 324"/>
                <a:gd name="T74" fmla="*/ 132 w 694"/>
                <a:gd name="T75" fmla="*/ 144 h 324"/>
                <a:gd name="T76" fmla="*/ 104 w 694"/>
                <a:gd name="T77" fmla="*/ 145 h 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4"/>
                <a:gd name="T118" fmla="*/ 0 h 324"/>
                <a:gd name="T119" fmla="*/ 694 w 694"/>
                <a:gd name="T120" fmla="*/ 324 h 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4" h="324">
                  <a:moveTo>
                    <a:pt x="111" y="238"/>
                  </a:moveTo>
                  <a:lnTo>
                    <a:pt x="109" y="225"/>
                  </a:lnTo>
                  <a:lnTo>
                    <a:pt x="93" y="216"/>
                  </a:lnTo>
                  <a:lnTo>
                    <a:pt x="40" y="168"/>
                  </a:lnTo>
                  <a:lnTo>
                    <a:pt x="38" y="141"/>
                  </a:lnTo>
                  <a:lnTo>
                    <a:pt x="13" y="138"/>
                  </a:lnTo>
                  <a:lnTo>
                    <a:pt x="15" y="116"/>
                  </a:lnTo>
                  <a:lnTo>
                    <a:pt x="6" y="93"/>
                  </a:lnTo>
                  <a:lnTo>
                    <a:pt x="0" y="79"/>
                  </a:lnTo>
                  <a:lnTo>
                    <a:pt x="4" y="65"/>
                  </a:lnTo>
                  <a:lnTo>
                    <a:pt x="22" y="65"/>
                  </a:lnTo>
                  <a:lnTo>
                    <a:pt x="52" y="59"/>
                  </a:lnTo>
                  <a:lnTo>
                    <a:pt x="143" y="13"/>
                  </a:lnTo>
                  <a:lnTo>
                    <a:pt x="161" y="0"/>
                  </a:lnTo>
                  <a:lnTo>
                    <a:pt x="172" y="15"/>
                  </a:lnTo>
                  <a:lnTo>
                    <a:pt x="193" y="6"/>
                  </a:lnTo>
                  <a:lnTo>
                    <a:pt x="211" y="9"/>
                  </a:lnTo>
                  <a:lnTo>
                    <a:pt x="222" y="15"/>
                  </a:lnTo>
                  <a:lnTo>
                    <a:pt x="222" y="38"/>
                  </a:lnTo>
                  <a:lnTo>
                    <a:pt x="254" y="59"/>
                  </a:lnTo>
                  <a:lnTo>
                    <a:pt x="256" y="72"/>
                  </a:lnTo>
                  <a:lnTo>
                    <a:pt x="268" y="90"/>
                  </a:lnTo>
                  <a:lnTo>
                    <a:pt x="277" y="97"/>
                  </a:lnTo>
                  <a:lnTo>
                    <a:pt x="284" y="90"/>
                  </a:lnTo>
                  <a:lnTo>
                    <a:pt x="306" y="77"/>
                  </a:lnTo>
                  <a:lnTo>
                    <a:pt x="315" y="79"/>
                  </a:lnTo>
                  <a:lnTo>
                    <a:pt x="345" y="113"/>
                  </a:lnTo>
                  <a:lnTo>
                    <a:pt x="352" y="111"/>
                  </a:lnTo>
                  <a:lnTo>
                    <a:pt x="383" y="129"/>
                  </a:lnTo>
                  <a:lnTo>
                    <a:pt x="397" y="134"/>
                  </a:lnTo>
                  <a:lnTo>
                    <a:pt x="418" y="127"/>
                  </a:lnTo>
                  <a:lnTo>
                    <a:pt x="438" y="127"/>
                  </a:lnTo>
                  <a:lnTo>
                    <a:pt x="463" y="145"/>
                  </a:lnTo>
                  <a:lnTo>
                    <a:pt x="470" y="159"/>
                  </a:lnTo>
                  <a:lnTo>
                    <a:pt x="483" y="147"/>
                  </a:lnTo>
                  <a:lnTo>
                    <a:pt x="497" y="152"/>
                  </a:lnTo>
                  <a:lnTo>
                    <a:pt x="520" y="177"/>
                  </a:lnTo>
                  <a:lnTo>
                    <a:pt x="545" y="188"/>
                  </a:lnTo>
                  <a:lnTo>
                    <a:pt x="554" y="191"/>
                  </a:lnTo>
                  <a:lnTo>
                    <a:pt x="565" y="179"/>
                  </a:lnTo>
                  <a:lnTo>
                    <a:pt x="579" y="175"/>
                  </a:lnTo>
                  <a:lnTo>
                    <a:pt x="613" y="184"/>
                  </a:lnTo>
                  <a:lnTo>
                    <a:pt x="656" y="193"/>
                  </a:lnTo>
                  <a:lnTo>
                    <a:pt x="693" y="204"/>
                  </a:lnTo>
                  <a:lnTo>
                    <a:pt x="681" y="218"/>
                  </a:lnTo>
                  <a:lnTo>
                    <a:pt x="656" y="243"/>
                  </a:lnTo>
                  <a:lnTo>
                    <a:pt x="652" y="250"/>
                  </a:lnTo>
                  <a:lnTo>
                    <a:pt x="654" y="268"/>
                  </a:lnTo>
                  <a:lnTo>
                    <a:pt x="636" y="268"/>
                  </a:lnTo>
                  <a:lnTo>
                    <a:pt x="620" y="254"/>
                  </a:lnTo>
                  <a:lnTo>
                    <a:pt x="604" y="250"/>
                  </a:lnTo>
                  <a:lnTo>
                    <a:pt x="558" y="261"/>
                  </a:lnTo>
                  <a:lnTo>
                    <a:pt x="549" y="270"/>
                  </a:lnTo>
                  <a:lnTo>
                    <a:pt x="536" y="286"/>
                  </a:lnTo>
                  <a:lnTo>
                    <a:pt x="513" y="300"/>
                  </a:lnTo>
                  <a:lnTo>
                    <a:pt x="499" y="300"/>
                  </a:lnTo>
                  <a:lnTo>
                    <a:pt x="483" y="288"/>
                  </a:lnTo>
                  <a:lnTo>
                    <a:pt x="472" y="288"/>
                  </a:lnTo>
                  <a:lnTo>
                    <a:pt x="427" y="309"/>
                  </a:lnTo>
                  <a:lnTo>
                    <a:pt x="406" y="320"/>
                  </a:lnTo>
                  <a:lnTo>
                    <a:pt x="388" y="323"/>
                  </a:lnTo>
                  <a:lnTo>
                    <a:pt x="352" y="320"/>
                  </a:lnTo>
                  <a:lnTo>
                    <a:pt x="338" y="320"/>
                  </a:lnTo>
                  <a:lnTo>
                    <a:pt x="327" y="304"/>
                  </a:lnTo>
                  <a:lnTo>
                    <a:pt x="320" y="297"/>
                  </a:lnTo>
                  <a:lnTo>
                    <a:pt x="309" y="291"/>
                  </a:lnTo>
                  <a:lnTo>
                    <a:pt x="302" y="284"/>
                  </a:lnTo>
                  <a:lnTo>
                    <a:pt x="297" y="268"/>
                  </a:lnTo>
                  <a:lnTo>
                    <a:pt x="297" y="247"/>
                  </a:lnTo>
                  <a:lnTo>
                    <a:pt x="268" y="229"/>
                  </a:lnTo>
                  <a:lnTo>
                    <a:pt x="249" y="238"/>
                  </a:lnTo>
                  <a:lnTo>
                    <a:pt x="234" y="243"/>
                  </a:lnTo>
                  <a:lnTo>
                    <a:pt x="222" y="220"/>
                  </a:lnTo>
                  <a:lnTo>
                    <a:pt x="181" y="222"/>
                  </a:lnTo>
                  <a:lnTo>
                    <a:pt x="170" y="232"/>
                  </a:lnTo>
                  <a:lnTo>
                    <a:pt x="161" y="241"/>
                  </a:lnTo>
                  <a:lnTo>
                    <a:pt x="145" y="241"/>
                  </a:lnTo>
                  <a:lnTo>
                    <a:pt x="127" y="243"/>
                  </a:lnTo>
                  <a:lnTo>
                    <a:pt x="111" y="238"/>
                  </a:lnTo>
                </a:path>
              </a:pathLst>
            </a:custGeom>
            <a:solidFill>
              <a:schemeClr val="accent3">
                <a:lumMod val="75000"/>
              </a:schemeClr>
            </a:solidFill>
            <a:ln w="12700" cap="rnd">
              <a:solidFill>
                <a:schemeClr val="bg1">
                  <a:lumMod val="50000"/>
                </a:schemeClr>
              </a:solidFill>
              <a:round/>
              <a:headEnd/>
              <a:tailEnd/>
            </a:ln>
          </p:spPr>
          <p:txBody>
            <a:bodyPr/>
            <a:lstStyle/>
            <a:p>
              <a:pPr>
                <a:defRPr/>
              </a:pPr>
              <a:endParaRPr lang="en-GB" dirty="0"/>
            </a:p>
          </p:txBody>
        </p:sp>
        <p:sp>
          <p:nvSpPr>
            <p:cNvPr id="36" name="Freeform 40"/>
            <p:cNvSpPr>
              <a:spLocks/>
            </p:cNvSpPr>
            <p:nvPr/>
          </p:nvSpPr>
          <p:spPr bwMode="auto">
            <a:xfrm>
              <a:off x="3532" y="3042"/>
              <a:ext cx="392" cy="330"/>
            </a:xfrm>
            <a:custGeom>
              <a:avLst/>
              <a:gdLst>
                <a:gd name="T0" fmla="*/ 9 w 411"/>
                <a:gd name="T1" fmla="*/ 68 h 376"/>
                <a:gd name="T2" fmla="*/ 21 w 411"/>
                <a:gd name="T3" fmla="*/ 85 h 376"/>
                <a:gd name="T4" fmla="*/ 37 w 411"/>
                <a:gd name="T5" fmla="*/ 83 h 376"/>
                <a:gd name="T6" fmla="*/ 52 w 411"/>
                <a:gd name="T7" fmla="*/ 66 h 376"/>
                <a:gd name="T8" fmla="*/ 77 w 411"/>
                <a:gd name="T9" fmla="*/ 75 h 376"/>
                <a:gd name="T10" fmla="*/ 83 w 411"/>
                <a:gd name="T11" fmla="*/ 90 h 376"/>
                <a:gd name="T12" fmla="*/ 93 w 411"/>
                <a:gd name="T13" fmla="*/ 111 h 376"/>
                <a:gd name="T14" fmla="*/ 107 w 411"/>
                <a:gd name="T15" fmla="*/ 125 h 376"/>
                <a:gd name="T16" fmla="*/ 98 w 411"/>
                <a:gd name="T17" fmla="*/ 132 h 376"/>
                <a:gd name="T18" fmla="*/ 151 w 411"/>
                <a:gd name="T19" fmla="*/ 173 h 376"/>
                <a:gd name="T20" fmla="*/ 173 w 411"/>
                <a:gd name="T21" fmla="*/ 175 h 376"/>
                <a:gd name="T22" fmla="*/ 213 w 411"/>
                <a:gd name="T23" fmla="*/ 194 h 376"/>
                <a:gd name="T24" fmla="*/ 222 w 411"/>
                <a:gd name="T25" fmla="*/ 209 h 376"/>
                <a:gd name="T26" fmla="*/ 232 w 411"/>
                <a:gd name="T27" fmla="*/ 207 h 376"/>
                <a:gd name="T28" fmla="*/ 254 w 411"/>
                <a:gd name="T29" fmla="*/ 217 h 376"/>
                <a:gd name="T30" fmla="*/ 263 w 411"/>
                <a:gd name="T31" fmla="*/ 214 h 376"/>
                <a:gd name="T32" fmla="*/ 269 w 411"/>
                <a:gd name="T33" fmla="*/ 201 h 376"/>
                <a:gd name="T34" fmla="*/ 253 w 411"/>
                <a:gd name="T35" fmla="*/ 183 h 376"/>
                <a:gd name="T36" fmla="*/ 213 w 411"/>
                <a:gd name="T37" fmla="*/ 154 h 376"/>
                <a:gd name="T38" fmla="*/ 197 w 411"/>
                <a:gd name="T39" fmla="*/ 152 h 376"/>
                <a:gd name="T40" fmla="*/ 185 w 411"/>
                <a:gd name="T41" fmla="*/ 144 h 376"/>
                <a:gd name="T42" fmla="*/ 173 w 411"/>
                <a:gd name="T43" fmla="*/ 130 h 376"/>
                <a:gd name="T44" fmla="*/ 156 w 411"/>
                <a:gd name="T45" fmla="*/ 111 h 376"/>
                <a:gd name="T46" fmla="*/ 128 w 411"/>
                <a:gd name="T47" fmla="*/ 83 h 376"/>
                <a:gd name="T48" fmla="*/ 143 w 411"/>
                <a:gd name="T49" fmla="*/ 80 h 376"/>
                <a:gd name="T50" fmla="*/ 207 w 411"/>
                <a:gd name="T51" fmla="*/ 68 h 376"/>
                <a:gd name="T52" fmla="*/ 235 w 411"/>
                <a:gd name="T53" fmla="*/ 80 h 376"/>
                <a:gd name="T54" fmla="*/ 248 w 411"/>
                <a:gd name="T55" fmla="*/ 80 h 376"/>
                <a:gd name="T56" fmla="*/ 275 w 411"/>
                <a:gd name="T57" fmla="*/ 82 h 376"/>
                <a:gd name="T58" fmla="*/ 310 w 411"/>
                <a:gd name="T59" fmla="*/ 80 h 376"/>
                <a:gd name="T60" fmla="*/ 333 w 411"/>
                <a:gd name="T61" fmla="*/ 90 h 376"/>
                <a:gd name="T62" fmla="*/ 340 w 411"/>
                <a:gd name="T63" fmla="*/ 75 h 376"/>
                <a:gd name="T64" fmla="*/ 322 w 411"/>
                <a:gd name="T65" fmla="*/ 61 h 376"/>
                <a:gd name="T66" fmla="*/ 320 w 411"/>
                <a:gd name="T67" fmla="*/ 47 h 376"/>
                <a:gd name="T68" fmla="*/ 307 w 411"/>
                <a:gd name="T69" fmla="*/ 36 h 376"/>
                <a:gd name="T70" fmla="*/ 290 w 411"/>
                <a:gd name="T71" fmla="*/ 39 h 376"/>
                <a:gd name="T72" fmla="*/ 273 w 411"/>
                <a:gd name="T73" fmla="*/ 42 h 376"/>
                <a:gd name="T74" fmla="*/ 246 w 411"/>
                <a:gd name="T75" fmla="*/ 28 h 376"/>
                <a:gd name="T76" fmla="*/ 224 w 411"/>
                <a:gd name="T77" fmla="*/ 22 h 376"/>
                <a:gd name="T78" fmla="*/ 185 w 411"/>
                <a:gd name="T79" fmla="*/ 0 h 376"/>
                <a:gd name="T80" fmla="*/ 147 w 411"/>
                <a:gd name="T81" fmla="*/ 16 h 376"/>
                <a:gd name="T82" fmla="*/ 135 w 411"/>
                <a:gd name="T83" fmla="*/ 30 h 376"/>
                <a:gd name="T84" fmla="*/ 75 w 411"/>
                <a:gd name="T85" fmla="*/ 54 h 376"/>
                <a:gd name="T86" fmla="*/ 37 w 411"/>
                <a:gd name="T87" fmla="*/ 54 h 376"/>
                <a:gd name="T88" fmla="*/ 0 w 411"/>
                <a:gd name="T89" fmla="*/ 54 h 3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1"/>
                <a:gd name="T136" fmla="*/ 0 h 376"/>
                <a:gd name="T137" fmla="*/ 411 w 411"/>
                <a:gd name="T138" fmla="*/ 376 h 3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1" h="376">
                  <a:moveTo>
                    <a:pt x="0" y="90"/>
                  </a:moveTo>
                  <a:lnTo>
                    <a:pt x="9" y="115"/>
                  </a:lnTo>
                  <a:lnTo>
                    <a:pt x="18" y="134"/>
                  </a:lnTo>
                  <a:lnTo>
                    <a:pt x="25" y="145"/>
                  </a:lnTo>
                  <a:lnTo>
                    <a:pt x="34" y="147"/>
                  </a:lnTo>
                  <a:lnTo>
                    <a:pt x="45" y="140"/>
                  </a:lnTo>
                  <a:lnTo>
                    <a:pt x="52" y="129"/>
                  </a:lnTo>
                  <a:lnTo>
                    <a:pt x="63" y="111"/>
                  </a:lnTo>
                  <a:lnTo>
                    <a:pt x="77" y="120"/>
                  </a:lnTo>
                  <a:lnTo>
                    <a:pt x="93" y="125"/>
                  </a:lnTo>
                  <a:lnTo>
                    <a:pt x="102" y="131"/>
                  </a:lnTo>
                  <a:lnTo>
                    <a:pt x="100" y="152"/>
                  </a:lnTo>
                  <a:lnTo>
                    <a:pt x="100" y="165"/>
                  </a:lnTo>
                  <a:lnTo>
                    <a:pt x="113" y="188"/>
                  </a:lnTo>
                  <a:lnTo>
                    <a:pt x="132" y="206"/>
                  </a:lnTo>
                  <a:lnTo>
                    <a:pt x="129" y="211"/>
                  </a:lnTo>
                  <a:lnTo>
                    <a:pt x="109" y="211"/>
                  </a:lnTo>
                  <a:lnTo>
                    <a:pt x="118" y="222"/>
                  </a:lnTo>
                  <a:lnTo>
                    <a:pt x="175" y="286"/>
                  </a:lnTo>
                  <a:lnTo>
                    <a:pt x="182" y="290"/>
                  </a:lnTo>
                  <a:lnTo>
                    <a:pt x="198" y="290"/>
                  </a:lnTo>
                  <a:lnTo>
                    <a:pt x="209" y="295"/>
                  </a:lnTo>
                  <a:lnTo>
                    <a:pt x="234" y="306"/>
                  </a:lnTo>
                  <a:lnTo>
                    <a:pt x="257" y="327"/>
                  </a:lnTo>
                  <a:lnTo>
                    <a:pt x="261" y="336"/>
                  </a:lnTo>
                  <a:lnTo>
                    <a:pt x="268" y="352"/>
                  </a:lnTo>
                  <a:lnTo>
                    <a:pt x="275" y="350"/>
                  </a:lnTo>
                  <a:lnTo>
                    <a:pt x="280" y="350"/>
                  </a:lnTo>
                  <a:lnTo>
                    <a:pt x="298" y="356"/>
                  </a:lnTo>
                  <a:lnTo>
                    <a:pt x="307" y="365"/>
                  </a:lnTo>
                  <a:lnTo>
                    <a:pt x="316" y="375"/>
                  </a:lnTo>
                  <a:lnTo>
                    <a:pt x="318" y="361"/>
                  </a:lnTo>
                  <a:lnTo>
                    <a:pt x="318" y="350"/>
                  </a:lnTo>
                  <a:lnTo>
                    <a:pt x="325" y="338"/>
                  </a:lnTo>
                  <a:lnTo>
                    <a:pt x="321" y="327"/>
                  </a:lnTo>
                  <a:lnTo>
                    <a:pt x="305" y="309"/>
                  </a:lnTo>
                  <a:lnTo>
                    <a:pt x="275" y="275"/>
                  </a:lnTo>
                  <a:lnTo>
                    <a:pt x="257" y="261"/>
                  </a:lnTo>
                  <a:lnTo>
                    <a:pt x="250" y="254"/>
                  </a:lnTo>
                  <a:lnTo>
                    <a:pt x="239" y="256"/>
                  </a:lnTo>
                  <a:lnTo>
                    <a:pt x="225" y="243"/>
                  </a:lnTo>
                  <a:lnTo>
                    <a:pt x="223" y="243"/>
                  </a:lnTo>
                  <a:lnTo>
                    <a:pt x="214" y="236"/>
                  </a:lnTo>
                  <a:lnTo>
                    <a:pt x="209" y="220"/>
                  </a:lnTo>
                  <a:lnTo>
                    <a:pt x="205" y="206"/>
                  </a:lnTo>
                  <a:lnTo>
                    <a:pt x="189" y="186"/>
                  </a:lnTo>
                  <a:lnTo>
                    <a:pt x="157" y="150"/>
                  </a:lnTo>
                  <a:lnTo>
                    <a:pt x="154" y="140"/>
                  </a:lnTo>
                  <a:lnTo>
                    <a:pt x="157" y="136"/>
                  </a:lnTo>
                  <a:lnTo>
                    <a:pt x="173" y="134"/>
                  </a:lnTo>
                  <a:lnTo>
                    <a:pt x="218" y="147"/>
                  </a:lnTo>
                  <a:lnTo>
                    <a:pt x="250" y="115"/>
                  </a:lnTo>
                  <a:lnTo>
                    <a:pt x="275" y="136"/>
                  </a:lnTo>
                  <a:lnTo>
                    <a:pt x="284" y="136"/>
                  </a:lnTo>
                  <a:lnTo>
                    <a:pt x="291" y="145"/>
                  </a:lnTo>
                  <a:lnTo>
                    <a:pt x="300" y="136"/>
                  </a:lnTo>
                  <a:lnTo>
                    <a:pt x="316" y="136"/>
                  </a:lnTo>
                  <a:lnTo>
                    <a:pt x="332" y="138"/>
                  </a:lnTo>
                  <a:lnTo>
                    <a:pt x="353" y="129"/>
                  </a:lnTo>
                  <a:lnTo>
                    <a:pt x="375" y="136"/>
                  </a:lnTo>
                  <a:lnTo>
                    <a:pt x="387" y="147"/>
                  </a:lnTo>
                  <a:lnTo>
                    <a:pt x="403" y="152"/>
                  </a:lnTo>
                  <a:lnTo>
                    <a:pt x="403" y="140"/>
                  </a:lnTo>
                  <a:lnTo>
                    <a:pt x="410" y="125"/>
                  </a:lnTo>
                  <a:lnTo>
                    <a:pt x="403" y="115"/>
                  </a:lnTo>
                  <a:lnTo>
                    <a:pt x="389" y="102"/>
                  </a:lnTo>
                  <a:lnTo>
                    <a:pt x="387" y="88"/>
                  </a:lnTo>
                  <a:lnTo>
                    <a:pt x="387" y="77"/>
                  </a:lnTo>
                  <a:lnTo>
                    <a:pt x="389" y="65"/>
                  </a:lnTo>
                  <a:lnTo>
                    <a:pt x="371" y="61"/>
                  </a:lnTo>
                  <a:lnTo>
                    <a:pt x="362" y="59"/>
                  </a:lnTo>
                  <a:lnTo>
                    <a:pt x="350" y="65"/>
                  </a:lnTo>
                  <a:lnTo>
                    <a:pt x="339" y="72"/>
                  </a:lnTo>
                  <a:lnTo>
                    <a:pt x="330" y="72"/>
                  </a:lnTo>
                  <a:lnTo>
                    <a:pt x="312" y="56"/>
                  </a:lnTo>
                  <a:lnTo>
                    <a:pt x="298" y="47"/>
                  </a:lnTo>
                  <a:lnTo>
                    <a:pt x="282" y="50"/>
                  </a:lnTo>
                  <a:lnTo>
                    <a:pt x="271" y="38"/>
                  </a:lnTo>
                  <a:lnTo>
                    <a:pt x="236" y="2"/>
                  </a:lnTo>
                  <a:lnTo>
                    <a:pt x="223" y="0"/>
                  </a:lnTo>
                  <a:lnTo>
                    <a:pt x="200" y="29"/>
                  </a:lnTo>
                  <a:lnTo>
                    <a:pt x="177" y="27"/>
                  </a:lnTo>
                  <a:lnTo>
                    <a:pt x="166" y="38"/>
                  </a:lnTo>
                  <a:lnTo>
                    <a:pt x="164" y="50"/>
                  </a:lnTo>
                  <a:lnTo>
                    <a:pt x="118" y="97"/>
                  </a:lnTo>
                  <a:lnTo>
                    <a:pt x="91" y="90"/>
                  </a:lnTo>
                  <a:lnTo>
                    <a:pt x="61" y="84"/>
                  </a:lnTo>
                  <a:lnTo>
                    <a:pt x="45" y="90"/>
                  </a:lnTo>
                  <a:lnTo>
                    <a:pt x="27" y="97"/>
                  </a:lnTo>
                  <a:lnTo>
                    <a:pt x="0" y="90"/>
                  </a:lnTo>
                </a:path>
              </a:pathLst>
            </a:custGeom>
            <a:solidFill>
              <a:srgbClr val="006672"/>
            </a:solidFill>
            <a:ln w="12700" cap="rnd">
              <a:solidFill>
                <a:schemeClr val="bg1">
                  <a:lumMod val="50000"/>
                </a:schemeClr>
              </a:solidFill>
              <a:round/>
              <a:headEnd/>
              <a:tailEnd/>
            </a:ln>
          </p:spPr>
          <p:txBody>
            <a:bodyPr/>
            <a:lstStyle/>
            <a:p>
              <a:pPr>
                <a:defRPr/>
              </a:pPr>
              <a:endParaRPr lang="en-GB" dirty="0"/>
            </a:p>
          </p:txBody>
        </p:sp>
        <p:sp>
          <p:nvSpPr>
            <p:cNvPr id="37" name="Freeform 41"/>
            <p:cNvSpPr>
              <a:spLocks/>
            </p:cNvSpPr>
            <p:nvPr/>
          </p:nvSpPr>
          <p:spPr bwMode="auto">
            <a:xfrm>
              <a:off x="4001" y="3752"/>
              <a:ext cx="38" cy="31"/>
            </a:xfrm>
            <a:custGeom>
              <a:avLst/>
              <a:gdLst>
                <a:gd name="T0" fmla="*/ 23 w 39"/>
                <a:gd name="T1" fmla="*/ 0 h 36"/>
                <a:gd name="T2" fmla="*/ 34 w 39"/>
                <a:gd name="T3" fmla="*/ 4 h 36"/>
                <a:gd name="T4" fmla="*/ 30 w 39"/>
                <a:gd name="T5" fmla="*/ 13 h 36"/>
                <a:gd name="T6" fmla="*/ 34 w 39"/>
                <a:gd name="T7" fmla="*/ 18 h 36"/>
                <a:gd name="T8" fmla="*/ 23 w 39"/>
                <a:gd name="T9" fmla="*/ 19 h 36"/>
                <a:gd name="T10" fmla="*/ 10 w 39"/>
                <a:gd name="T11" fmla="*/ 18 h 36"/>
                <a:gd name="T12" fmla="*/ 0 w 39"/>
                <a:gd name="T13" fmla="*/ 11 h 36"/>
                <a:gd name="T14" fmla="*/ 23 w 39"/>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6"/>
                <a:gd name="T26" fmla="*/ 39 w 3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6">
                  <a:moveTo>
                    <a:pt x="27" y="0"/>
                  </a:moveTo>
                  <a:lnTo>
                    <a:pt x="38" y="8"/>
                  </a:lnTo>
                  <a:lnTo>
                    <a:pt x="34" y="23"/>
                  </a:lnTo>
                  <a:lnTo>
                    <a:pt x="38" y="32"/>
                  </a:lnTo>
                  <a:lnTo>
                    <a:pt x="27" y="35"/>
                  </a:lnTo>
                  <a:lnTo>
                    <a:pt x="10" y="32"/>
                  </a:lnTo>
                  <a:lnTo>
                    <a:pt x="0" y="20"/>
                  </a:lnTo>
                  <a:lnTo>
                    <a:pt x="27" y="0"/>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38" name="Freeform 42"/>
            <p:cNvSpPr>
              <a:spLocks/>
            </p:cNvSpPr>
            <p:nvPr/>
          </p:nvSpPr>
          <p:spPr bwMode="auto">
            <a:xfrm>
              <a:off x="4054" y="3761"/>
              <a:ext cx="197" cy="159"/>
            </a:xfrm>
            <a:custGeom>
              <a:avLst/>
              <a:gdLst>
                <a:gd name="T0" fmla="*/ 25 w 207"/>
                <a:gd name="T1" fmla="*/ 4 h 181"/>
                <a:gd name="T2" fmla="*/ 14 w 207"/>
                <a:gd name="T3" fmla="*/ 7 h 181"/>
                <a:gd name="T4" fmla="*/ 18 w 207"/>
                <a:gd name="T5" fmla="*/ 13 h 181"/>
                <a:gd name="T6" fmla="*/ 10 w 207"/>
                <a:gd name="T7" fmla="*/ 19 h 181"/>
                <a:gd name="T8" fmla="*/ 4 w 207"/>
                <a:gd name="T9" fmla="*/ 19 h 181"/>
                <a:gd name="T10" fmla="*/ 0 w 207"/>
                <a:gd name="T11" fmla="*/ 22 h 181"/>
                <a:gd name="T12" fmla="*/ 2 w 207"/>
                <a:gd name="T13" fmla="*/ 31 h 181"/>
                <a:gd name="T14" fmla="*/ 29 w 207"/>
                <a:gd name="T15" fmla="*/ 37 h 181"/>
                <a:gd name="T16" fmla="*/ 35 w 207"/>
                <a:gd name="T17" fmla="*/ 54 h 181"/>
                <a:gd name="T18" fmla="*/ 43 w 207"/>
                <a:gd name="T19" fmla="*/ 76 h 181"/>
                <a:gd name="T20" fmla="*/ 54 w 207"/>
                <a:gd name="T21" fmla="*/ 86 h 181"/>
                <a:gd name="T22" fmla="*/ 66 w 207"/>
                <a:gd name="T23" fmla="*/ 79 h 181"/>
                <a:gd name="T24" fmla="*/ 82 w 207"/>
                <a:gd name="T25" fmla="*/ 92 h 181"/>
                <a:gd name="T26" fmla="*/ 98 w 207"/>
                <a:gd name="T27" fmla="*/ 107 h 181"/>
                <a:gd name="T28" fmla="*/ 103 w 207"/>
                <a:gd name="T29" fmla="*/ 97 h 181"/>
                <a:gd name="T30" fmla="*/ 99 w 207"/>
                <a:gd name="T31" fmla="*/ 88 h 181"/>
                <a:gd name="T32" fmla="*/ 105 w 207"/>
                <a:gd name="T33" fmla="*/ 86 h 181"/>
                <a:gd name="T34" fmla="*/ 128 w 207"/>
                <a:gd name="T35" fmla="*/ 98 h 181"/>
                <a:gd name="T36" fmla="*/ 137 w 207"/>
                <a:gd name="T37" fmla="*/ 95 h 181"/>
                <a:gd name="T38" fmla="*/ 139 w 207"/>
                <a:gd name="T39" fmla="*/ 90 h 181"/>
                <a:gd name="T40" fmla="*/ 128 w 207"/>
                <a:gd name="T41" fmla="*/ 73 h 181"/>
                <a:gd name="T42" fmla="*/ 128 w 207"/>
                <a:gd name="T43" fmla="*/ 69 h 181"/>
                <a:gd name="T44" fmla="*/ 116 w 207"/>
                <a:gd name="T45" fmla="*/ 56 h 181"/>
                <a:gd name="T46" fmla="*/ 110 w 207"/>
                <a:gd name="T47" fmla="*/ 46 h 181"/>
                <a:gd name="T48" fmla="*/ 116 w 207"/>
                <a:gd name="T49" fmla="*/ 46 h 181"/>
                <a:gd name="T50" fmla="*/ 128 w 207"/>
                <a:gd name="T51" fmla="*/ 47 h 181"/>
                <a:gd name="T52" fmla="*/ 146 w 207"/>
                <a:gd name="T53" fmla="*/ 57 h 181"/>
                <a:gd name="T54" fmla="*/ 153 w 207"/>
                <a:gd name="T55" fmla="*/ 49 h 181"/>
                <a:gd name="T56" fmla="*/ 167 w 207"/>
                <a:gd name="T57" fmla="*/ 51 h 181"/>
                <a:gd name="T58" fmla="*/ 169 w 207"/>
                <a:gd name="T59" fmla="*/ 47 h 181"/>
                <a:gd name="T60" fmla="*/ 151 w 207"/>
                <a:gd name="T61" fmla="*/ 33 h 181"/>
                <a:gd name="T62" fmla="*/ 139 w 207"/>
                <a:gd name="T63" fmla="*/ 35 h 181"/>
                <a:gd name="T64" fmla="*/ 134 w 207"/>
                <a:gd name="T65" fmla="*/ 29 h 181"/>
                <a:gd name="T66" fmla="*/ 128 w 207"/>
                <a:gd name="T67" fmla="*/ 17 h 181"/>
                <a:gd name="T68" fmla="*/ 120 w 207"/>
                <a:gd name="T69" fmla="*/ 22 h 181"/>
                <a:gd name="T70" fmla="*/ 103 w 207"/>
                <a:gd name="T71" fmla="*/ 17 h 181"/>
                <a:gd name="T72" fmla="*/ 92 w 207"/>
                <a:gd name="T73" fmla="*/ 4 h 181"/>
                <a:gd name="T74" fmla="*/ 70 w 207"/>
                <a:gd name="T75" fmla="*/ 5 h 181"/>
                <a:gd name="T76" fmla="*/ 56 w 207"/>
                <a:gd name="T77" fmla="*/ 7 h 181"/>
                <a:gd name="T78" fmla="*/ 45 w 207"/>
                <a:gd name="T79" fmla="*/ 0 h 181"/>
                <a:gd name="T80" fmla="*/ 37 w 207"/>
                <a:gd name="T81" fmla="*/ 4 h 181"/>
                <a:gd name="T82" fmla="*/ 25 w 207"/>
                <a:gd name="T83" fmla="*/ 4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7"/>
                <a:gd name="T127" fmla="*/ 0 h 181"/>
                <a:gd name="T128" fmla="*/ 207 w 207"/>
                <a:gd name="T129" fmla="*/ 181 h 1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7" h="181">
                  <a:moveTo>
                    <a:pt x="29" y="6"/>
                  </a:moveTo>
                  <a:lnTo>
                    <a:pt x="18" y="11"/>
                  </a:lnTo>
                  <a:lnTo>
                    <a:pt x="22" y="22"/>
                  </a:lnTo>
                  <a:lnTo>
                    <a:pt x="11" y="33"/>
                  </a:lnTo>
                  <a:lnTo>
                    <a:pt x="4" y="33"/>
                  </a:lnTo>
                  <a:lnTo>
                    <a:pt x="0" y="38"/>
                  </a:lnTo>
                  <a:lnTo>
                    <a:pt x="2" y="51"/>
                  </a:lnTo>
                  <a:lnTo>
                    <a:pt x="36" y="63"/>
                  </a:lnTo>
                  <a:lnTo>
                    <a:pt x="43" y="90"/>
                  </a:lnTo>
                  <a:lnTo>
                    <a:pt x="52" y="126"/>
                  </a:lnTo>
                  <a:lnTo>
                    <a:pt x="66" y="144"/>
                  </a:lnTo>
                  <a:lnTo>
                    <a:pt x="80" y="132"/>
                  </a:lnTo>
                  <a:lnTo>
                    <a:pt x="100" y="155"/>
                  </a:lnTo>
                  <a:lnTo>
                    <a:pt x="119" y="180"/>
                  </a:lnTo>
                  <a:lnTo>
                    <a:pt x="125" y="162"/>
                  </a:lnTo>
                  <a:lnTo>
                    <a:pt x="121" y="148"/>
                  </a:lnTo>
                  <a:lnTo>
                    <a:pt x="128" y="144"/>
                  </a:lnTo>
                  <a:lnTo>
                    <a:pt x="157" y="166"/>
                  </a:lnTo>
                  <a:lnTo>
                    <a:pt x="167" y="159"/>
                  </a:lnTo>
                  <a:lnTo>
                    <a:pt x="169" y="150"/>
                  </a:lnTo>
                  <a:lnTo>
                    <a:pt x="155" y="123"/>
                  </a:lnTo>
                  <a:lnTo>
                    <a:pt x="155" y="117"/>
                  </a:lnTo>
                  <a:lnTo>
                    <a:pt x="141" y="94"/>
                  </a:lnTo>
                  <a:lnTo>
                    <a:pt x="135" y="76"/>
                  </a:lnTo>
                  <a:lnTo>
                    <a:pt x="141" y="76"/>
                  </a:lnTo>
                  <a:lnTo>
                    <a:pt x="157" y="78"/>
                  </a:lnTo>
                  <a:lnTo>
                    <a:pt x="178" y="96"/>
                  </a:lnTo>
                  <a:lnTo>
                    <a:pt x="187" y="83"/>
                  </a:lnTo>
                  <a:lnTo>
                    <a:pt x="203" y="85"/>
                  </a:lnTo>
                  <a:lnTo>
                    <a:pt x="206" y="81"/>
                  </a:lnTo>
                  <a:lnTo>
                    <a:pt x="185" y="56"/>
                  </a:lnTo>
                  <a:lnTo>
                    <a:pt x="169" y="58"/>
                  </a:lnTo>
                  <a:lnTo>
                    <a:pt x="164" y="49"/>
                  </a:lnTo>
                  <a:lnTo>
                    <a:pt x="155" y="29"/>
                  </a:lnTo>
                  <a:lnTo>
                    <a:pt x="146" y="36"/>
                  </a:lnTo>
                  <a:lnTo>
                    <a:pt x="125" y="29"/>
                  </a:lnTo>
                  <a:lnTo>
                    <a:pt x="112" y="6"/>
                  </a:lnTo>
                  <a:lnTo>
                    <a:pt x="86" y="9"/>
                  </a:lnTo>
                  <a:lnTo>
                    <a:pt x="68" y="11"/>
                  </a:lnTo>
                  <a:lnTo>
                    <a:pt x="54" y="0"/>
                  </a:lnTo>
                  <a:lnTo>
                    <a:pt x="45" y="6"/>
                  </a:lnTo>
                  <a:lnTo>
                    <a:pt x="29" y="6"/>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39" name="Freeform 43"/>
            <p:cNvSpPr>
              <a:spLocks/>
            </p:cNvSpPr>
            <p:nvPr/>
          </p:nvSpPr>
          <p:spPr bwMode="auto">
            <a:xfrm>
              <a:off x="3988" y="3435"/>
              <a:ext cx="461" cy="383"/>
            </a:xfrm>
            <a:custGeom>
              <a:avLst/>
              <a:gdLst>
                <a:gd name="T0" fmla="*/ 73 w 483"/>
                <a:gd name="T1" fmla="*/ 69 h 436"/>
                <a:gd name="T2" fmla="*/ 50 w 483"/>
                <a:gd name="T3" fmla="*/ 112 h 436"/>
                <a:gd name="T4" fmla="*/ 42 w 483"/>
                <a:gd name="T5" fmla="*/ 121 h 436"/>
                <a:gd name="T6" fmla="*/ 23 w 483"/>
                <a:gd name="T7" fmla="*/ 134 h 436"/>
                <a:gd name="T8" fmla="*/ 0 w 483"/>
                <a:gd name="T9" fmla="*/ 136 h 436"/>
                <a:gd name="T10" fmla="*/ 29 w 483"/>
                <a:gd name="T11" fmla="*/ 174 h 436"/>
                <a:gd name="T12" fmla="*/ 52 w 483"/>
                <a:gd name="T13" fmla="*/ 174 h 436"/>
                <a:gd name="T14" fmla="*/ 46 w 483"/>
                <a:gd name="T15" fmla="*/ 186 h 436"/>
                <a:gd name="T16" fmla="*/ 52 w 483"/>
                <a:gd name="T17" fmla="*/ 206 h 436"/>
                <a:gd name="T18" fmla="*/ 71 w 483"/>
                <a:gd name="T19" fmla="*/ 220 h 436"/>
                <a:gd name="T20" fmla="*/ 85 w 483"/>
                <a:gd name="T21" fmla="*/ 213 h 436"/>
                <a:gd name="T22" fmla="*/ 100 w 483"/>
                <a:gd name="T23" fmla="*/ 213 h 436"/>
                <a:gd name="T24" fmla="*/ 149 w 483"/>
                <a:gd name="T25" fmla="*/ 217 h 436"/>
                <a:gd name="T26" fmla="*/ 177 w 483"/>
                <a:gd name="T27" fmla="*/ 228 h 436"/>
                <a:gd name="T28" fmla="*/ 191 w 483"/>
                <a:gd name="T29" fmla="*/ 242 h 436"/>
                <a:gd name="T30" fmla="*/ 212 w 483"/>
                <a:gd name="T31" fmla="*/ 236 h 436"/>
                <a:gd name="T32" fmla="*/ 250 w 483"/>
                <a:gd name="T33" fmla="*/ 259 h 436"/>
                <a:gd name="T34" fmla="*/ 258 w 483"/>
                <a:gd name="T35" fmla="*/ 245 h 436"/>
                <a:gd name="T36" fmla="*/ 257 w 483"/>
                <a:gd name="T37" fmla="*/ 226 h 436"/>
                <a:gd name="T38" fmla="*/ 241 w 483"/>
                <a:gd name="T39" fmla="*/ 215 h 436"/>
                <a:gd name="T40" fmla="*/ 200 w 483"/>
                <a:gd name="T41" fmla="*/ 199 h 436"/>
                <a:gd name="T42" fmla="*/ 175 w 483"/>
                <a:gd name="T43" fmla="*/ 192 h 436"/>
                <a:gd name="T44" fmla="*/ 166 w 483"/>
                <a:gd name="T45" fmla="*/ 183 h 436"/>
                <a:gd name="T46" fmla="*/ 181 w 483"/>
                <a:gd name="T47" fmla="*/ 172 h 436"/>
                <a:gd name="T48" fmla="*/ 170 w 483"/>
                <a:gd name="T49" fmla="*/ 159 h 436"/>
                <a:gd name="T50" fmla="*/ 189 w 483"/>
                <a:gd name="T51" fmla="*/ 164 h 436"/>
                <a:gd name="T52" fmla="*/ 200 w 483"/>
                <a:gd name="T53" fmla="*/ 159 h 436"/>
                <a:gd name="T54" fmla="*/ 177 w 483"/>
                <a:gd name="T55" fmla="*/ 135 h 436"/>
                <a:gd name="T56" fmla="*/ 157 w 483"/>
                <a:gd name="T57" fmla="*/ 106 h 436"/>
                <a:gd name="T58" fmla="*/ 155 w 483"/>
                <a:gd name="T59" fmla="*/ 90 h 436"/>
                <a:gd name="T60" fmla="*/ 163 w 483"/>
                <a:gd name="T61" fmla="*/ 79 h 436"/>
                <a:gd name="T62" fmla="*/ 171 w 483"/>
                <a:gd name="T63" fmla="*/ 93 h 436"/>
                <a:gd name="T64" fmla="*/ 177 w 483"/>
                <a:gd name="T65" fmla="*/ 98 h 436"/>
                <a:gd name="T66" fmla="*/ 210 w 483"/>
                <a:gd name="T67" fmla="*/ 118 h 436"/>
                <a:gd name="T68" fmla="*/ 215 w 483"/>
                <a:gd name="T69" fmla="*/ 105 h 436"/>
                <a:gd name="T70" fmla="*/ 239 w 483"/>
                <a:gd name="T71" fmla="*/ 118 h 436"/>
                <a:gd name="T72" fmla="*/ 228 w 483"/>
                <a:gd name="T73" fmla="*/ 101 h 436"/>
                <a:gd name="T74" fmla="*/ 239 w 483"/>
                <a:gd name="T75" fmla="*/ 95 h 436"/>
                <a:gd name="T76" fmla="*/ 267 w 483"/>
                <a:gd name="T77" fmla="*/ 98 h 436"/>
                <a:gd name="T78" fmla="*/ 254 w 483"/>
                <a:gd name="T79" fmla="*/ 86 h 436"/>
                <a:gd name="T80" fmla="*/ 228 w 483"/>
                <a:gd name="T81" fmla="*/ 76 h 436"/>
                <a:gd name="T82" fmla="*/ 230 w 483"/>
                <a:gd name="T83" fmla="*/ 67 h 436"/>
                <a:gd name="T84" fmla="*/ 277 w 483"/>
                <a:gd name="T85" fmla="*/ 58 h 436"/>
                <a:gd name="T86" fmla="*/ 325 w 483"/>
                <a:gd name="T87" fmla="*/ 55 h 436"/>
                <a:gd name="T88" fmla="*/ 350 w 483"/>
                <a:gd name="T89" fmla="*/ 58 h 436"/>
                <a:gd name="T90" fmla="*/ 376 w 483"/>
                <a:gd name="T91" fmla="*/ 52 h 436"/>
                <a:gd name="T92" fmla="*/ 397 w 483"/>
                <a:gd name="T93" fmla="*/ 32 h 436"/>
                <a:gd name="T94" fmla="*/ 397 w 483"/>
                <a:gd name="T95" fmla="*/ 4 h 436"/>
                <a:gd name="T96" fmla="*/ 378 w 483"/>
                <a:gd name="T97" fmla="*/ 0 h 436"/>
                <a:gd name="T98" fmla="*/ 373 w 483"/>
                <a:gd name="T99" fmla="*/ 13 h 436"/>
                <a:gd name="T100" fmla="*/ 360 w 483"/>
                <a:gd name="T101" fmla="*/ 24 h 436"/>
                <a:gd name="T102" fmla="*/ 346 w 483"/>
                <a:gd name="T103" fmla="*/ 31 h 436"/>
                <a:gd name="T104" fmla="*/ 313 w 483"/>
                <a:gd name="T105" fmla="*/ 22 h 436"/>
                <a:gd name="T106" fmla="*/ 284 w 483"/>
                <a:gd name="T107" fmla="*/ 13 h 436"/>
                <a:gd name="T108" fmla="*/ 250 w 483"/>
                <a:gd name="T109" fmla="*/ 31 h 436"/>
                <a:gd name="T110" fmla="*/ 215 w 483"/>
                <a:gd name="T111" fmla="*/ 37 h 436"/>
                <a:gd name="T112" fmla="*/ 189 w 483"/>
                <a:gd name="T113" fmla="*/ 41 h 436"/>
                <a:gd name="T114" fmla="*/ 170 w 483"/>
                <a:gd name="T115" fmla="*/ 53 h 436"/>
                <a:gd name="T116" fmla="*/ 143 w 483"/>
                <a:gd name="T117" fmla="*/ 55 h 436"/>
                <a:gd name="T118" fmla="*/ 116 w 483"/>
                <a:gd name="T119" fmla="*/ 65 h 436"/>
                <a:gd name="T120" fmla="*/ 90 w 483"/>
                <a:gd name="T121" fmla="*/ 65 h 4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3"/>
                <a:gd name="T184" fmla="*/ 0 h 436"/>
                <a:gd name="T185" fmla="*/ 483 w 483"/>
                <a:gd name="T186" fmla="*/ 436 h 4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3" h="436">
                  <a:moveTo>
                    <a:pt x="97" y="107"/>
                  </a:moveTo>
                  <a:lnTo>
                    <a:pt x="88" y="116"/>
                  </a:lnTo>
                  <a:lnTo>
                    <a:pt x="77" y="152"/>
                  </a:lnTo>
                  <a:lnTo>
                    <a:pt x="61" y="189"/>
                  </a:lnTo>
                  <a:lnTo>
                    <a:pt x="56" y="193"/>
                  </a:lnTo>
                  <a:lnTo>
                    <a:pt x="50" y="204"/>
                  </a:lnTo>
                  <a:lnTo>
                    <a:pt x="40" y="216"/>
                  </a:lnTo>
                  <a:lnTo>
                    <a:pt x="27" y="225"/>
                  </a:lnTo>
                  <a:lnTo>
                    <a:pt x="15" y="230"/>
                  </a:lnTo>
                  <a:lnTo>
                    <a:pt x="0" y="230"/>
                  </a:lnTo>
                  <a:lnTo>
                    <a:pt x="20" y="271"/>
                  </a:lnTo>
                  <a:lnTo>
                    <a:pt x="34" y="291"/>
                  </a:lnTo>
                  <a:lnTo>
                    <a:pt x="50" y="291"/>
                  </a:lnTo>
                  <a:lnTo>
                    <a:pt x="63" y="291"/>
                  </a:lnTo>
                  <a:lnTo>
                    <a:pt x="68" y="302"/>
                  </a:lnTo>
                  <a:lnTo>
                    <a:pt x="54" y="312"/>
                  </a:lnTo>
                  <a:lnTo>
                    <a:pt x="54" y="325"/>
                  </a:lnTo>
                  <a:lnTo>
                    <a:pt x="63" y="346"/>
                  </a:lnTo>
                  <a:lnTo>
                    <a:pt x="77" y="362"/>
                  </a:lnTo>
                  <a:lnTo>
                    <a:pt x="86" y="371"/>
                  </a:lnTo>
                  <a:lnTo>
                    <a:pt x="90" y="357"/>
                  </a:lnTo>
                  <a:lnTo>
                    <a:pt x="102" y="357"/>
                  </a:lnTo>
                  <a:lnTo>
                    <a:pt x="115" y="368"/>
                  </a:lnTo>
                  <a:lnTo>
                    <a:pt x="120" y="357"/>
                  </a:lnTo>
                  <a:lnTo>
                    <a:pt x="143" y="359"/>
                  </a:lnTo>
                  <a:lnTo>
                    <a:pt x="179" y="364"/>
                  </a:lnTo>
                  <a:lnTo>
                    <a:pt x="202" y="373"/>
                  </a:lnTo>
                  <a:lnTo>
                    <a:pt x="213" y="382"/>
                  </a:lnTo>
                  <a:lnTo>
                    <a:pt x="225" y="398"/>
                  </a:lnTo>
                  <a:lnTo>
                    <a:pt x="231" y="407"/>
                  </a:lnTo>
                  <a:lnTo>
                    <a:pt x="243" y="398"/>
                  </a:lnTo>
                  <a:lnTo>
                    <a:pt x="256" y="396"/>
                  </a:lnTo>
                  <a:lnTo>
                    <a:pt x="277" y="412"/>
                  </a:lnTo>
                  <a:lnTo>
                    <a:pt x="302" y="435"/>
                  </a:lnTo>
                  <a:lnTo>
                    <a:pt x="309" y="430"/>
                  </a:lnTo>
                  <a:lnTo>
                    <a:pt x="311" y="412"/>
                  </a:lnTo>
                  <a:lnTo>
                    <a:pt x="311" y="394"/>
                  </a:lnTo>
                  <a:lnTo>
                    <a:pt x="309" y="378"/>
                  </a:lnTo>
                  <a:lnTo>
                    <a:pt x="297" y="357"/>
                  </a:lnTo>
                  <a:lnTo>
                    <a:pt x="291" y="362"/>
                  </a:lnTo>
                  <a:lnTo>
                    <a:pt x="270" y="355"/>
                  </a:lnTo>
                  <a:lnTo>
                    <a:pt x="241" y="332"/>
                  </a:lnTo>
                  <a:lnTo>
                    <a:pt x="231" y="323"/>
                  </a:lnTo>
                  <a:lnTo>
                    <a:pt x="211" y="321"/>
                  </a:lnTo>
                  <a:lnTo>
                    <a:pt x="200" y="314"/>
                  </a:lnTo>
                  <a:lnTo>
                    <a:pt x="200" y="307"/>
                  </a:lnTo>
                  <a:lnTo>
                    <a:pt x="213" y="293"/>
                  </a:lnTo>
                  <a:lnTo>
                    <a:pt x="218" y="289"/>
                  </a:lnTo>
                  <a:lnTo>
                    <a:pt x="209" y="280"/>
                  </a:lnTo>
                  <a:lnTo>
                    <a:pt x="204" y="266"/>
                  </a:lnTo>
                  <a:lnTo>
                    <a:pt x="209" y="259"/>
                  </a:lnTo>
                  <a:lnTo>
                    <a:pt x="227" y="275"/>
                  </a:lnTo>
                  <a:lnTo>
                    <a:pt x="241" y="282"/>
                  </a:lnTo>
                  <a:lnTo>
                    <a:pt x="241" y="268"/>
                  </a:lnTo>
                  <a:lnTo>
                    <a:pt x="231" y="250"/>
                  </a:lnTo>
                  <a:lnTo>
                    <a:pt x="213" y="227"/>
                  </a:lnTo>
                  <a:lnTo>
                    <a:pt x="193" y="195"/>
                  </a:lnTo>
                  <a:lnTo>
                    <a:pt x="190" y="179"/>
                  </a:lnTo>
                  <a:lnTo>
                    <a:pt x="188" y="166"/>
                  </a:lnTo>
                  <a:lnTo>
                    <a:pt x="186" y="150"/>
                  </a:lnTo>
                  <a:lnTo>
                    <a:pt x="184" y="136"/>
                  </a:lnTo>
                  <a:lnTo>
                    <a:pt x="197" y="132"/>
                  </a:lnTo>
                  <a:lnTo>
                    <a:pt x="195" y="141"/>
                  </a:lnTo>
                  <a:lnTo>
                    <a:pt x="206" y="157"/>
                  </a:lnTo>
                  <a:lnTo>
                    <a:pt x="215" y="157"/>
                  </a:lnTo>
                  <a:lnTo>
                    <a:pt x="213" y="166"/>
                  </a:lnTo>
                  <a:lnTo>
                    <a:pt x="254" y="204"/>
                  </a:lnTo>
                  <a:lnTo>
                    <a:pt x="254" y="198"/>
                  </a:lnTo>
                  <a:lnTo>
                    <a:pt x="247" y="179"/>
                  </a:lnTo>
                  <a:lnTo>
                    <a:pt x="259" y="175"/>
                  </a:lnTo>
                  <a:lnTo>
                    <a:pt x="277" y="184"/>
                  </a:lnTo>
                  <a:lnTo>
                    <a:pt x="288" y="198"/>
                  </a:lnTo>
                  <a:lnTo>
                    <a:pt x="291" y="189"/>
                  </a:lnTo>
                  <a:lnTo>
                    <a:pt x="275" y="170"/>
                  </a:lnTo>
                  <a:lnTo>
                    <a:pt x="277" y="163"/>
                  </a:lnTo>
                  <a:lnTo>
                    <a:pt x="288" y="159"/>
                  </a:lnTo>
                  <a:lnTo>
                    <a:pt x="316" y="170"/>
                  </a:lnTo>
                  <a:lnTo>
                    <a:pt x="322" y="166"/>
                  </a:lnTo>
                  <a:lnTo>
                    <a:pt x="320" y="154"/>
                  </a:lnTo>
                  <a:lnTo>
                    <a:pt x="306" y="145"/>
                  </a:lnTo>
                  <a:lnTo>
                    <a:pt x="288" y="136"/>
                  </a:lnTo>
                  <a:lnTo>
                    <a:pt x="275" y="127"/>
                  </a:lnTo>
                  <a:lnTo>
                    <a:pt x="272" y="120"/>
                  </a:lnTo>
                  <a:lnTo>
                    <a:pt x="277" y="111"/>
                  </a:lnTo>
                  <a:lnTo>
                    <a:pt x="304" y="107"/>
                  </a:lnTo>
                  <a:lnTo>
                    <a:pt x="334" y="97"/>
                  </a:lnTo>
                  <a:lnTo>
                    <a:pt x="354" y="100"/>
                  </a:lnTo>
                  <a:lnTo>
                    <a:pt x="391" y="93"/>
                  </a:lnTo>
                  <a:lnTo>
                    <a:pt x="397" y="88"/>
                  </a:lnTo>
                  <a:lnTo>
                    <a:pt x="422" y="97"/>
                  </a:lnTo>
                  <a:lnTo>
                    <a:pt x="443" y="109"/>
                  </a:lnTo>
                  <a:lnTo>
                    <a:pt x="454" y="86"/>
                  </a:lnTo>
                  <a:lnTo>
                    <a:pt x="472" y="61"/>
                  </a:lnTo>
                  <a:lnTo>
                    <a:pt x="479" y="54"/>
                  </a:lnTo>
                  <a:lnTo>
                    <a:pt x="482" y="11"/>
                  </a:lnTo>
                  <a:lnTo>
                    <a:pt x="479" y="6"/>
                  </a:lnTo>
                  <a:lnTo>
                    <a:pt x="468" y="0"/>
                  </a:lnTo>
                  <a:lnTo>
                    <a:pt x="456" y="0"/>
                  </a:lnTo>
                  <a:lnTo>
                    <a:pt x="450" y="6"/>
                  </a:lnTo>
                  <a:lnTo>
                    <a:pt x="450" y="22"/>
                  </a:lnTo>
                  <a:lnTo>
                    <a:pt x="452" y="36"/>
                  </a:lnTo>
                  <a:lnTo>
                    <a:pt x="434" y="40"/>
                  </a:lnTo>
                  <a:lnTo>
                    <a:pt x="422" y="50"/>
                  </a:lnTo>
                  <a:lnTo>
                    <a:pt x="416" y="52"/>
                  </a:lnTo>
                  <a:lnTo>
                    <a:pt x="388" y="45"/>
                  </a:lnTo>
                  <a:lnTo>
                    <a:pt x="377" y="38"/>
                  </a:lnTo>
                  <a:lnTo>
                    <a:pt x="363" y="47"/>
                  </a:lnTo>
                  <a:lnTo>
                    <a:pt x="343" y="22"/>
                  </a:lnTo>
                  <a:lnTo>
                    <a:pt x="320" y="40"/>
                  </a:lnTo>
                  <a:lnTo>
                    <a:pt x="302" y="52"/>
                  </a:lnTo>
                  <a:lnTo>
                    <a:pt x="286" y="59"/>
                  </a:lnTo>
                  <a:lnTo>
                    <a:pt x="259" y="63"/>
                  </a:lnTo>
                  <a:lnTo>
                    <a:pt x="241" y="68"/>
                  </a:lnTo>
                  <a:lnTo>
                    <a:pt x="227" y="68"/>
                  </a:lnTo>
                  <a:lnTo>
                    <a:pt x="220" y="70"/>
                  </a:lnTo>
                  <a:lnTo>
                    <a:pt x="204" y="88"/>
                  </a:lnTo>
                  <a:lnTo>
                    <a:pt x="193" y="88"/>
                  </a:lnTo>
                  <a:lnTo>
                    <a:pt x="172" y="93"/>
                  </a:lnTo>
                  <a:lnTo>
                    <a:pt x="152" y="91"/>
                  </a:lnTo>
                  <a:lnTo>
                    <a:pt x="140" y="109"/>
                  </a:lnTo>
                  <a:lnTo>
                    <a:pt x="125" y="111"/>
                  </a:lnTo>
                  <a:lnTo>
                    <a:pt x="109" y="109"/>
                  </a:lnTo>
                  <a:lnTo>
                    <a:pt x="97" y="107"/>
                  </a:lnTo>
                </a:path>
              </a:pathLst>
            </a:custGeom>
            <a:solidFill>
              <a:schemeClr val="bg1"/>
            </a:solidFill>
            <a:ln w="12700" cap="rnd">
              <a:solidFill>
                <a:schemeClr val="bg1">
                  <a:lumMod val="50000"/>
                </a:schemeClr>
              </a:solidFill>
              <a:round/>
              <a:headEnd/>
              <a:tailEnd/>
            </a:ln>
          </p:spPr>
          <p:txBody>
            <a:bodyPr/>
            <a:lstStyle/>
            <a:p>
              <a:pPr>
                <a:defRPr/>
              </a:pPr>
              <a:endParaRPr lang="en-GB" dirty="0"/>
            </a:p>
          </p:txBody>
        </p:sp>
        <p:sp>
          <p:nvSpPr>
            <p:cNvPr id="40" name="Freeform 44"/>
            <p:cNvSpPr>
              <a:spLocks/>
            </p:cNvSpPr>
            <p:nvPr/>
          </p:nvSpPr>
          <p:spPr bwMode="auto">
            <a:xfrm>
              <a:off x="4218" y="3697"/>
              <a:ext cx="112" cy="86"/>
            </a:xfrm>
            <a:custGeom>
              <a:avLst/>
              <a:gdLst>
                <a:gd name="T0" fmla="*/ 9 w 118"/>
                <a:gd name="T1" fmla="*/ 0 h 98"/>
                <a:gd name="T2" fmla="*/ 0 w 118"/>
                <a:gd name="T3" fmla="*/ 4 h 98"/>
                <a:gd name="T4" fmla="*/ 9 w 118"/>
                <a:gd name="T5" fmla="*/ 17 h 98"/>
                <a:gd name="T6" fmla="*/ 23 w 118"/>
                <a:gd name="T7" fmla="*/ 19 h 98"/>
                <a:gd name="T8" fmla="*/ 34 w 118"/>
                <a:gd name="T9" fmla="*/ 30 h 98"/>
                <a:gd name="T10" fmla="*/ 45 w 118"/>
                <a:gd name="T11" fmla="*/ 34 h 98"/>
                <a:gd name="T12" fmla="*/ 65 w 118"/>
                <a:gd name="T13" fmla="*/ 46 h 98"/>
                <a:gd name="T14" fmla="*/ 76 w 118"/>
                <a:gd name="T15" fmla="*/ 49 h 98"/>
                <a:gd name="T16" fmla="*/ 91 w 118"/>
                <a:gd name="T17" fmla="*/ 58 h 98"/>
                <a:gd name="T18" fmla="*/ 95 w 118"/>
                <a:gd name="T19" fmla="*/ 54 h 98"/>
                <a:gd name="T20" fmla="*/ 65 w 118"/>
                <a:gd name="T21" fmla="*/ 36 h 98"/>
                <a:gd name="T22" fmla="*/ 63 w 118"/>
                <a:gd name="T23" fmla="*/ 29 h 98"/>
                <a:gd name="T24" fmla="*/ 60 w 118"/>
                <a:gd name="T25" fmla="*/ 22 h 98"/>
                <a:gd name="T26" fmla="*/ 47 w 118"/>
                <a:gd name="T27" fmla="*/ 13 h 98"/>
                <a:gd name="T28" fmla="*/ 44 w 118"/>
                <a:gd name="T29" fmla="*/ 14 h 98"/>
                <a:gd name="T30" fmla="*/ 27 w 118"/>
                <a:gd name="T31" fmla="*/ 5 h 98"/>
                <a:gd name="T32" fmla="*/ 20 w 118"/>
                <a:gd name="T33" fmla="*/ 4 h 98"/>
                <a:gd name="T34" fmla="*/ 9 w 118"/>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8"/>
                <a:gd name="T56" fmla="*/ 118 w 118"/>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8">
                  <a:moveTo>
                    <a:pt x="9" y="0"/>
                  </a:moveTo>
                  <a:lnTo>
                    <a:pt x="0" y="6"/>
                  </a:lnTo>
                  <a:lnTo>
                    <a:pt x="11" y="29"/>
                  </a:lnTo>
                  <a:lnTo>
                    <a:pt x="27" y="33"/>
                  </a:lnTo>
                  <a:lnTo>
                    <a:pt x="42" y="51"/>
                  </a:lnTo>
                  <a:lnTo>
                    <a:pt x="56" y="58"/>
                  </a:lnTo>
                  <a:lnTo>
                    <a:pt x="81" y="76"/>
                  </a:lnTo>
                  <a:lnTo>
                    <a:pt x="94" y="83"/>
                  </a:lnTo>
                  <a:lnTo>
                    <a:pt x="112" y="97"/>
                  </a:lnTo>
                  <a:lnTo>
                    <a:pt x="117" y="90"/>
                  </a:lnTo>
                  <a:lnTo>
                    <a:pt x="81" y="60"/>
                  </a:lnTo>
                  <a:lnTo>
                    <a:pt x="78" y="49"/>
                  </a:lnTo>
                  <a:lnTo>
                    <a:pt x="74" y="36"/>
                  </a:lnTo>
                  <a:lnTo>
                    <a:pt x="58" y="22"/>
                  </a:lnTo>
                  <a:lnTo>
                    <a:pt x="54" y="24"/>
                  </a:lnTo>
                  <a:lnTo>
                    <a:pt x="33" y="9"/>
                  </a:lnTo>
                  <a:lnTo>
                    <a:pt x="24" y="4"/>
                  </a:lnTo>
                  <a:lnTo>
                    <a:pt x="9" y="0"/>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41" name="Freeform 45"/>
            <p:cNvSpPr>
              <a:spLocks/>
            </p:cNvSpPr>
            <p:nvPr/>
          </p:nvSpPr>
          <p:spPr bwMode="auto">
            <a:xfrm>
              <a:off x="4342" y="3985"/>
              <a:ext cx="215" cy="54"/>
            </a:xfrm>
            <a:custGeom>
              <a:avLst/>
              <a:gdLst>
                <a:gd name="T0" fmla="*/ 39 w 226"/>
                <a:gd name="T1" fmla="*/ 8 h 62"/>
                <a:gd name="T2" fmla="*/ 51 w 226"/>
                <a:gd name="T3" fmla="*/ 3 h 62"/>
                <a:gd name="T4" fmla="*/ 59 w 226"/>
                <a:gd name="T5" fmla="*/ 8 h 62"/>
                <a:gd name="T6" fmla="*/ 63 w 226"/>
                <a:gd name="T7" fmla="*/ 9 h 62"/>
                <a:gd name="T8" fmla="*/ 74 w 226"/>
                <a:gd name="T9" fmla="*/ 5 h 62"/>
                <a:gd name="T10" fmla="*/ 80 w 226"/>
                <a:gd name="T11" fmla="*/ 3 h 62"/>
                <a:gd name="T12" fmla="*/ 109 w 226"/>
                <a:gd name="T13" fmla="*/ 5 h 62"/>
                <a:gd name="T14" fmla="*/ 138 w 226"/>
                <a:gd name="T15" fmla="*/ 3 h 62"/>
                <a:gd name="T16" fmla="*/ 147 w 226"/>
                <a:gd name="T17" fmla="*/ 10 h 62"/>
                <a:gd name="T18" fmla="*/ 147 w 226"/>
                <a:gd name="T19" fmla="*/ 13 h 62"/>
                <a:gd name="T20" fmla="*/ 167 w 226"/>
                <a:gd name="T21" fmla="*/ 11 h 62"/>
                <a:gd name="T22" fmla="*/ 178 w 226"/>
                <a:gd name="T23" fmla="*/ 13 h 62"/>
                <a:gd name="T24" fmla="*/ 185 w 226"/>
                <a:gd name="T25" fmla="*/ 17 h 62"/>
                <a:gd name="T26" fmla="*/ 178 w 226"/>
                <a:gd name="T27" fmla="*/ 22 h 62"/>
                <a:gd name="T28" fmla="*/ 160 w 226"/>
                <a:gd name="T29" fmla="*/ 22 h 62"/>
                <a:gd name="T30" fmla="*/ 148 w 226"/>
                <a:gd name="T31" fmla="*/ 26 h 62"/>
                <a:gd name="T32" fmla="*/ 127 w 226"/>
                <a:gd name="T33" fmla="*/ 26 h 62"/>
                <a:gd name="T34" fmla="*/ 108 w 226"/>
                <a:gd name="T35" fmla="*/ 32 h 62"/>
                <a:gd name="T36" fmla="*/ 91 w 226"/>
                <a:gd name="T37" fmla="*/ 35 h 62"/>
                <a:gd name="T38" fmla="*/ 76 w 226"/>
                <a:gd name="T39" fmla="*/ 28 h 62"/>
                <a:gd name="T40" fmla="*/ 59 w 226"/>
                <a:gd name="T41" fmla="*/ 22 h 62"/>
                <a:gd name="T42" fmla="*/ 42 w 226"/>
                <a:gd name="T43" fmla="*/ 22 h 62"/>
                <a:gd name="T44" fmla="*/ 16 w 226"/>
                <a:gd name="T45" fmla="*/ 18 h 62"/>
                <a:gd name="T46" fmla="*/ 9 w 226"/>
                <a:gd name="T47" fmla="*/ 13 h 62"/>
                <a:gd name="T48" fmla="*/ 0 w 226"/>
                <a:gd name="T49" fmla="*/ 3 h 62"/>
                <a:gd name="T50" fmla="*/ 4 w 226"/>
                <a:gd name="T51" fmla="*/ 0 h 62"/>
                <a:gd name="T52" fmla="*/ 25 w 226"/>
                <a:gd name="T53" fmla="*/ 3 h 62"/>
                <a:gd name="T54" fmla="*/ 39 w 226"/>
                <a:gd name="T55" fmla="*/ 8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6"/>
                <a:gd name="T85" fmla="*/ 0 h 62"/>
                <a:gd name="T86" fmla="*/ 226 w 2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6" h="62">
                  <a:moveTo>
                    <a:pt x="47" y="13"/>
                  </a:moveTo>
                  <a:lnTo>
                    <a:pt x="63" y="4"/>
                  </a:lnTo>
                  <a:lnTo>
                    <a:pt x="72" y="13"/>
                  </a:lnTo>
                  <a:lnTo>
                    <a:pt x="77" y="15"/>
                  </a:lnTo>
                  <a:lnTo>
                    <a:pt x="90" y="9"/>
                  </a:lnTo>
                  <a:lnTo>
                    <a:pt x="97" y="4"/>
                  </a:lnTo>
                  <a:lnTo>
                    <a:pt x="134" y="9"/>
                  </a:lnTo>
                  <a:lnTo>
                    <a:pt x="168" y="6"/>
                  </a:lnTo>
                  <a:lnTo>
                    <a:pt x="179" y="18"/>
                  </a:lnTo>
                  <a:lnTo>
                    <a:pt x="179" y="22"/>
                  </a:lnTo>
                  <a:lnTo>
                    <a:pt x="204" y="20"/>
                  </a:lnTo>
                  <a:lnTo>
                    <a:pt x="218" y="22"/>
                  </a:lnTo>
                  <a:lnTo>
                    <a:pt x="225" y="29"/>
                  </a:lnTo>
                  <a:lnTo>
                    <a:pt x="218" y="38"/>
                  </a:lnTo>
                  <a:lnTo>
                    <a:pt x="195" y="38"/>
                  </a:lnTo>
                  <a:lnTo>
                    <a:pt x="181" y="45"/>
                  </a:lnTo>
                  <a:lnTo>
                    <a:pt x="156" y="45"/>
                  </a:lnTo>
                  <a:lnTo>
                    <a:pt x="131" y="56"/>
                  </a:lnTo>
                  <a:lnTo>
                    <a:pt x="111" y="61"/>
                  </a:lnTo>
                  <a:lnTo>
                    <a:pt x="93" y="49"/>
                  </a:lnTo>
                  <a:lnTo>
                    <a:pt x="72" y="38"/>
                  </a:lnTo>
                  <a:lnTo>
                    <a:pt x="50" y="38"/>
                  </a:lnTo>
                  <a:lnTo>
                    <a:pt x="20" y="31"/>
                  </a:lnTo>
                  <a:lnTo>
                    <a:pt x="9" y="22"/>
                  </a:lnTo>
                  <a:lnTo>
                    <a:pt x="0" y="6"/>
                  </a:lnTo>
                  <a:lnTo>
                    <a:pt x="4" y="0"/>
                  </a:lnTo>
                  <a:lnTo>
                    <a:pt x="29" y="4"/>
                  </a:lnTo>
                  <a:lnTo>
                    <a:pt x="47" y="13"/>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42" name="Freeform 46"/>
            <p:cNvSpPr>
              <a:spLocks/>
            </p:cNvSpPr>
            <p:nvPr/>
          </p:nvSpPr>
          <p:spPr bwMode="auto">
            <a:xfrm>
              <a:off x="4341" y="3595"/>
              <a:ext cx="36" cy="32"/>
            </a:xfrm>
            <a:custGeom>
              <a:avLst/>
              <a:gdLst>
                <a:gd name="T0" fmla="*/ 29 w 38"/>
                <a:gd name="T1" fmla="*/ 0 h 37"/>
                <a:gd name="T2" fmla="*/ 10 w 38"/>
                <a:gd name="T3" fmla="*/ 0 h 37"/>
                <a:gd name="T4" fmla="*/ 2 w 38"/>
                <a:gd name="T5" fmla="*/ 3 h 37"/>
                <a:gd name="T6" fmla="*/ 0 w 38"/>
                <a:gd name="T7" fmla="*/ 11 h 37"/>
                <a:gd name="T8" fmla="*/ 0 w 38"/>
                <a:gd name="T9" fmla="*/ 19 h 37"/>
                <a:gd name="T10" fmla="*/ 9 w 38"/>
                <a:gd name="T11" fmla="*/ 20 h 37"/>
                <a:gd name="T12" fmla="*/ 26 w 38"/>
                <a:gd name="T13" fmla="*/ 13 h 37"/>
                <a:gd name="T14" fmla="*/ 29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7"/>
                <a:gd name="T26" fmla="*/ 38 w 38"/>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7">
                  <a:moveTo>
                    <a:pt x="37" y="0"/>
                  </a:moveTo>
                  <a:lnTo>
                    <a:pt x="14" y="0"/>
                  </a:lnTo>
                  <a:lnTo>
                    <a:pt x="2" y="7"/>
                  </a:lnTo>
                  <a:lnTo>
                    <a:pt x="0" y="20"/>
                  </a:lnTo>
                  <a:lnTo>
                    <a:pt x="0" y="33"/>
                  </a:lnTo>
                  <a:lnTo>
                    <a:pt x="12" y="36"/>
                  </a:lnTo>
                  <a:lnTo>
                    <a:pt x="32" y="23"/>
                  </a:lnTo>
                  <a:lnTo>
                    <a:pt x="37" y="0"/>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43" name="Freeform 47"/>
            <p:cNvSpPr>
              <a:spLocks/>
            </p:cNvSpPr>
            <p:nvPr/>
          </p:nvSpPr>
          <p:spPr bwMode="auto">
            <a:xfrm>
              <a:off x="4567" y="3902"/>
              <a:ext cx="47" cy="38"/>
            </a:xfrm>
            <a:custGeom>
              <a:avLst/>
              <a:gdLst>
                <a:gd name="T0" fmla="*/ 38 w 50"/>
                <a:gd name="T1" fmla="*/ 0 h 43"/>
                <a:gd name="T2" fmla="*/ 38 w 50"/>
                <a:gd name="T3" fmla="*/ 9 h 43"/>
                <a:gd name="T4" fmla="*/ 14 w 50"/>
                <a:gd name="T5" fmla="*/ 21 h 43"/>
                <a:gd name="T6" fmla="*/ 4 w 50"/>
                <a:gd name="T7" fmla="*/ 26 h 43"/>
                <a:gd name="T8" fmla="*/ 0 w 50"/>
                <a:gd name="T9" fmla="*/ 24 h 43"/>
                <a:gd name="T10" fmla="*/ 4 w 50"/>
                <a:gd name="T11" fmla="*/ 14 h 43"/>
                <a:gd name="T12" fmla="*/ 21 w 50"/>
                <a:gd name="T13" fmla="*/ 4 h 43"/>
                <a:gd name="T14" fmla="*/ 38 w 50"/>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43"/>
                <a:gd name="T26" fmla="*/ 50 w 50"/>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43">
                  <a:moveTo>
                    <a:pt x="49" y="0"/>
                  </a:moveTo>
                  <a:lnTo>
                    <a:pt x="49" y="14"/>
                  </a:lnTo>
                  <a:lnTo>
                    <a:pt x="18" y="35"/>
                  </a:lnTo>
                  <a:lnTo>
                    <a:pt x="4" y="42"/>
                  </a:lnTo>
                  <a:lnTo>
                    <a:pt x="0" y="39"/>
                  </a:lnTo>
                  <a:lnTo>
                    <a:pt x="4" y="23"/>
                  </a:lnTo>
                  <a:lnTo>
                    <a:pt x="25" y="7"/>
                  </a:lnTo>
                  <a:lnTo>
                    <a:pt x="49" y="0"/>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44" name="Freeform 48"/>
            <p:cNvSpPr>
              <a:spLocks/>
            </p:cNvSpPr>
            <p:nvPr/>
          </p:nvSpPr>
          <p:spPr bwMode="auto">
            <a:xfrm>
              <a:off x="4405" y="3644"/>
              <a:ext cx="55" cy="36"/>
            </a:xfrm>
            <a:custGeom>
              <a:avLst/>
              <a:gdLst>
                <a:gd name="T0" fmla="*/ 25 w 58"/>
                <a:gd name="T1" fmla="*/ 0 h 41"/>
                <a:gd name="T2" fmla="*/ 46 w 58"/>
                <a:gd name="T3" fmla="*/ 17 h 41"/>
                <a:gd name="T4" fmla="*/ 42 w 58"/>
                <a:gd name="T5" fmla="*/ 21 h 41"/>
                <a:gd name="T6" fmla="*/ 29 w 58"/>
                <a:gd name="T7" fmla="*/ 24 h 41"/>
                <a:gd name="T8" fmla="*/ 28 w 58"/>
                <a:gd name="T9" fmla="*/ 18 h 41"/>
                <a:gd name="T10" fmla="*/ 25 w 58"/>
                <a:gd name="T11" fmla="*/ 16 h 41"/>
                <a:gd name="T12" fmla="*/ 17 w 58"/>
                <a:gd name="T13" fmla="*/ 18 h 41"/>
                <a:gd name="T14" fmla="*/ 9 w 58"/>
                <a:gd name="T15" fmla="*/ 14 h 41"/>
                <a:gd name="T16" fmla="*/ 6 w 58"/>
                <a:gd name="T17" fmla="*/ 10 h 41"/>
                <a:gd name="T18" fmla="*/ 9 w 58"/>
                <a:gd name="T19" fmla="*/ 8 h 41"/>
                <a:gd name="T20" fmla="*/ 2 w 58"/>
                <a:gd name="T21" fmla="*/ 12 h 41"/>
                <a:gd name="T22" fmla="*/ 0 w 58"/>
                <a:gd name="T23" fmla="*/ 8 h 41"/>
                <a:gd name="T24" fmla="*/ 11 w 58"/>
                <a:gd name="T25" fmla="*/ 4 h 41"/>
                <a:gd name="T26" fmla="*/ 25 w 58"/>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41"/>
                <a:gd name="T44" fmla="*/ 58 w 58"/>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41">
                  <a:moveTo>
                    <a:pt x="30" y="0"/>
                  </a:moveTo>
                  <a:lnTo>
                    <a:pt x="57" y="28"/>
                  </a:lnTo>
                  <a:lnTo>
                    <a:pt x="52" y="35"/>
                  </a:lnTo>
                  <a:lnTo>
                    <a:pt x="37" y="40"/>
                  </a:lnTo>
                  <a:lnTo>
                    <a:pt x="35" y="31"/>
                  </a:lnTo>
                  <a:lnTo>
                    <a:pt x="30" y="26"/>
                  </a:lnTo>
                  <a:lnTo>
                    <a:pt x="21" y="31"/>
                  </a:lnTo>
                  <a:lnTo>
                    <a:pt x="10" y="24"/>
                  </a:lnTo>
                  <a:lnTo>
                    <a:pt x="6" y="17"/>
                  </a:lnTo>
                  <a:lnTo>
                    <a:pt x="13" y="13"/>
                  </a:lnTo>
                  <a:lnTo>
                    <a:pt x="2" y="20"/>
                  </a:lnTo>
                  <a:lnTo>
                    <a:pt x="0" y="13"/>
                  </a:lnTo>
                  <a:lnTo>
                    <a:pt x="15" y="6"/>
                  </a:lnTo>
                  <a:lnTo>
                    <a:pt x="30" y="0"/>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45" name="Freeform 49"/>
            <p:cNvSpPr>
              <a:spLocks/>
            </p:cNvSpPr>
            <p:nvPr/>
          </p:nvSpPr>
          <p:spPr bwMode="auto">
            <a:xfrm>
              <a:off x="3173" y="3306"/>
              <a:ext cx="72" cy="120"/>
            </a:xfrm>
            <a:custGeom>
              <a:avLst/>
              <a:gdLst>
                <a:gd name="T0" fmla="*/ 58 w 77"/>
                <a:gd name="T1" fmla="*/ 0 h 137"/>
                <a:gd name="T2" fmla="*/ 39 w 77"/>
                <a:gd name="T3" fmla="*/ 17 h 137"/>
                <a:gd name="T4" fmla="*/ 18 w 77"/>
                <a:gd name="T5" fmla="*/ 17 h 137"/>
                <a:gd name="T6" fmla="*/ 0 w 77"/>
                <a:gd name="T7" fmla="*/ 26 h 137"/>
                <a:gd name="T8" fmla="*/ 4 w 77"/>
                <a:gd name="T9" fmla="*/ 40 h 137"/>
                <a:gd name="T10" fmla="*/ 4 w 77"/>
                <a:gd name="T11" fmla="*/ 64 h 137"/>
                <a:gd name="T12" fmla="*/ 18 w 77"/>
                <a:gd name="T13" fmla="*/ 80 h 137"/>
                <a:gd name="T14" fmla="*/ 32 w 77"/>
                <a:gd name="T15" fmla="*/ 76 h 137"/>
                <a:gd name="T16" fmla="*/ 35 w 77"/>
                <a:gd name="T17" fmla="*/ 67 h 137"/>
                <a:gd name="T18" fmla="*/ 51 w 77"/>
                <a:gd name="T19" fmla="*/ 44 h 137"/>
                <a:gd name="T20" fmla="*/ 51 w 77"/>
                <a:gd name="T21" fmla="*/ 31 h 137"/>
                <a:gd name="T22" fmla="*/ 58 w 7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37"/>
                <a:gd name="T38" fmla="*/ 77 w 77"/>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37">
                  <a:moveTo>
                    <a:pt x="76" y="0"/>
                  </a:moveTo>
                  <a:lnTo>
                    <a:pt x="51" y="29"/>
                  </a:lnTo>
                  <a:lnTo>
                    <a:pt x="22" y="29"/>
                  </a:lnTo>
                  <a:lnTo>
                    <a:pt x="0" y="45"/>
                  </a:lnTo>
                  <a:lnTo>
                    <a:pt x="4" y="70"/>
                  </a:lnTo>
                  <a:lnTo>
                    <a:pt x="4" y="108"/>
                  </a:lnTo>
                  <a:lnTo>
                    <a:pt x="22" y="136"/>
                  </a:lnTo>
                  <a:lnTo>
                    <a:pt x="42" y="129"/>
                  </a:lnTo>
                  <a:lnTo>
                    <a:pt x="46" y="113"/>
                  </a:lnTo>
                  <a:lnTo>
                    <a:pt x="67" y="74"/>
                  </a:lnTo>
                  <a:lnTo>
                    <a:pt x="67" y="52"/>
                  </a:lnTo>
                  <a:lnTo>
                    <a:pt x="76" y="0"/>
                  </a:lnTo>
                </a:path>
              </a:pathLst>
            </a:custGeom>
            <a:solidFill>
              <a:srgbClr val="FFFFFF"/>
            </a:solidFill>
            <a:ln w="12700" cap="rnd">
              <a:solidFill>
                <a:schemeClr val="bg1">
                  <a:lumMod val="50000"/>
                </a:schemeClr>
              </a:solidFill>
              <a:round/>
              <a:headEnd/>
              <a:tailEnd/>
            </a:ln>
          </p:spPr>
          <p:txBody>
            <a:bodyPr/>
            <a:lstStyle/>
            <a:p>
              <a:pPr>
                <a:defRPr/>
              </a:pPr>
              <a:endParaRPr lang="en-GB" dirty="0"/>
            </a:p>
          </p:txBody>
        </p:sp>
        <p:sp>
          <p:nvSpPr>
            <p:cNvPr id="46" name="Freeform 50"/>
            <p:cNvSpPr>
              <a:spLocks/>
            </p:cNvSpPr>
            <p:nvPr/>
          </p:nvSpPr>
          <p:spPr bwMode="auto">
            <a:xfrm>
              <a:off x="2433" y="2534"/>
              <a:ext cx="812" cy="735"/>
            </a:xfrm>
            <a:custGeom>
              <a:avLst/>
              <a:gdLst>
                <a:gd name="T0" fmla="*/ 10 w 853"/>
                <a:gd name="T1" fmla="*/ 96 h 837"/>
                <a:gd name="T2" fmla="*/ 10 w 853"/>
                <a:gd name="T3" fmla="*/ 116 h 837"/>
                <a:gd name="T4" fmla="*/ 66 w 853"/>
                <a:gd name="T5" fmla="*/ 148 h 837"/>
                <a:gd name="T6" fmla="*/ 111 w 853"/>
                <a:gd name="T7" fmla="*/ 166 h 837"/>
                <a:gd name="T8" fmla="*/ 108 w 853"/>
                <a:gd name="T9" fmla="*/ 193 h 837"/>
                <a:gd name="T10" fmla="*/ 131 w 853"/>
                <a:gd name="T11" fmla="*/ 231 h 837"/>
                <a:gd name="T12" fmla="*/ 145 w 853"/>
                <a:gd name="T13" fmla="*/ 286 h 837"/>
                <a:gd name="T14" fmla="*/ 121 w 853"/>
                <a:gd name="T15" fmla="*/ 286 h 837"/>
                <a:gd name="T16" fmla="*/ 106 w 853"/>
                <a:gd name="T17" fmla="*/ 313 h 837"/>
                <a:gd name="T18" fmla="*/ 89 w 853"/>
                <a:gd name="T19" fmla="*/ 340 h 837"/>
                <a:gd name="T20" fmla="*/ 51 w 853"/>
                <a:gd name="T21" fmla="*/ 389 h 837"/>
                <a:gd name="T22" fmla="*/ 53 w 853"/>
                <a:gd name="T23" fmla="*/ 412 h 837"/>
                <a:gd name="T24" fmla="*/ 147 w 853"/>
                <a:gd name="T25" fmla="*/ 457 h 837"/>
                <a:gd name="T26" fmla="*/ 227 w 853"/>
                <a:gd name="T27" fmla="*/ 484 h 837"/>
                <a:gd name="T28" fmla="*/ 297 w 853"/>
                <a:gd name="T29" fmla="*/ 497 h 837"/>
                <a:gd name="T30" fmla="*/ 322 w 853"/>
                <a:gd name="T31" fmla="*/ 458 h 837"/>
                <a:gd name="T32" fmla="*/ 386 w 853"/>
                <a:gd name="T33" fmla="*/ 443 h 837"/>
                <a:gd name="T34" fmla="*/ 431 w 853"/>
                <a:gd name="T35" fmla="*/ 458 h 837"/>
                <a:gd name="T36" fmla="*/ 494 w 853"/>
                <a:gd name="T37" fmla="*/ 484 h 837"/>
                <a:gd name="T38" fmla="*/ 552 w 853"/>
                <a:gd name="T39" fmla="*/ 474 h 837"/>
                <a:gd name="T40" fmla="*/ 595 w 853"/>
                <a:gd name="T41" fmla="*/ 442 h 837"/>
                <a:gd name="T42" fmla="*/ 569 w 853"/>
                <a:gd name="T43" fmla="*/ 428 h 837"/>
                <a:gd name="T44" fmla="*/ 565 w 853"/>
                <a:gd name="T45" fmla="*/ 382 h 837"/>
                <a:gd name="T46" fmla="*/ 580 w 853"/>
                <a:gd name="T47" fmla="*/ 340 h 837"/>
                <a:gd name="T48" fmla="*/ 580 w 853"/>
                <a:gd name="T49" fmla="*/ 302 h 837"/>
                <a:gd name="T50" fmla="*/ 550 w 853"/>
                <a:gd name="T51" fmla="*/ 304 h 837"/>
                <a:gd name="T52" fmla="*/ 537 w 853"/>
                <a:gd name="T53" fmla="*/ 297 h 837"/>
                <a:gd name="T54" fmla="*/ 569 w 853"/>
                <a:gd name="T55" fmla="*/ 270 h 837"/>
                <a:gd name="T56" fmla="*/ 619 w 853"/>
                <a:gd name="T57" fmla="*/ 235 h 837"/>
                <a:gd name="T58" fmla="*/ 644 w 853"/>
                <a:gd name="T59" fmla="*/ 219 h 837"/>
                <a:gd name="T60" fmla="*/ 663 w 853"/>
                <a:gd name="T61" fmla="*/ 185 h 837"/>
                <a:gd name="T62" fmla="*/ 700 w 853"/>
                <a:gd name="T63" fmla="*/ 155 h 837"/>
                <a:gd name="T64" fmla="*/ 658 w 853"/>
                <a:gd name="T65" fmla="*/ 142 h 837"/>
                <a:gd name="T66" fmla="*/ 610 w 853"/>
                <a:gd name="T67" fmla="*/ 130 h 837"/>
                <a:gd name="T68" fmla="*/ 576 w 853"/>
                <a:gd name="T69" fmla="*/ 108 h 837"/>
                <a:gd name="T70" fmla="*/ 532 w 853"/>
                <a:gd name="T71" fmla="*/ 80 h 837"/>
                <a:gd name="T72" fmla="*/ 493 w 853"/>
                <a:gd name="T73" fmla="*/ 50 h 837"/>
                <a:gd name="T74" fmla="*/ 465 w 853"/>
                <a:gd name="T75" fmla="*/ 20 h 837"/>
                <a:gd name="T76" fmla="*/ 405 w 853"/>
                <a:gd name="T77" fmla="*/ 2 h 837"/>
                <a:gd name="T78" fmla="*/ 380 w 853"/>
                <a:gd name="T79" fmla="*/ 22 h 837"/>
                <a:gd name="T80" fmla="*/ 290 w 853"/>
                <a:gd name="T81" fmla="*/ 58 h 837"/>
                <a:gd name="T82" fmla="*/ 242 w 853"/>
                <a:gd name="T83" fmla="*/ 68 h 837"/>
                <a:gd name="T84" fmla="*/ 200 w 853"/>
                <a:gd name="T85" fmla="*/ 52 h 837"/>
                <a:gd name="T86" fmla="*/ 179 w 853"/>
                <a:gd name="T87" fmla="*/ 37 h 837"/>
                <a:gd name="T88" fmla="*/ 186 w 853"/>
                <a:gd name="T89" fmla="*/ 55 h 837"/>
                <a:gd name="T90" fmla="*/ 179 w 853"/>
                <a:gd name="T91" fmla="*/ 76 h 837"/>
                <a:gd name="T92" fmla="*/ 167 w 853"/>
                <a:gd name="T93" fmla="*/ 91 h 837"/>
                <a:gd name="T94" fmla="*/ 129 w 853"/>
                <a:gd name="T95" fmla="*/ 83 h 837"/>
                <a:gd name="T96" fmla="*/ 85 w 853"/>
                <a:gd name="T97" fmla="*/ 63 h 837"/>
                <a:gd name="T98" fmla="*/ 53 w 853"/>
                <a:gd name="T99" fmla="*/ 71 h 8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3"/>
                <a:gd name="T151" fmla="*/ 0 h 837"/>
                <a:gd name="T152" fmla="*/ 853 w 853"/>
                <a:gd name="T153" fmla="*/ 837 h 8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3" h="837">
                  <a:moveTo>
                    <a:pt x="13" y="118"/>
                  </a:moveTo>
                  <a:lnTo>
                    <a:pt x="22" y="138"/>
                  </a:lnTo>
                  <a:lnTo>
                    <a:pt x="13" y="156"/>
                  </a:lnTo>
                  <a:lnTo>
                    <a:pt x="11" y="161"/>
                  </a:lnTo>
                  <a:lnTo>
                    <a:pt x="0" y="159"/>
                  </a:lnTo>
                  <a:lnTo>
                    <a:pt x="4" y="168"/>
                  </a:lnTo>
                  <a:lnTo>
                    <a:pt x="4" y="177"/>
                  </a:lnTo>
                  <a:lnTo>
                    <a:pt x="13" y="195"/>
                  </a:lnTo>
                  <a:lnTo>
                    <a:pt x="33" y="188"/>
                  </a:lnTo>
                  <a:lnTo>
                    <a:pt x="56" y="215"/>
                  </a:lnTo>
                  <a:lnTo>
                    <a:pt x="67" y="233"/>
                  </a:lnTo>
                  <a:lnTo>
                    <a:pt x="81" y="247"/>
                  </a:lnTo>
                  <a:lnTo>
                    <a:pt x="101" y="247"/>
                  </a:lnTo>
                  <a:lnTo>
                    <a:pt x="108" y="263"/>
                  </a:lnTo>
                  <a:lnTo>
                    <a:pt x="126" y="277"/>
                  </a:lnTo>
                  <a:lnTo>
                    <a:pt x="135" y="279"/>
                  </a:lnTo>
                  <a:lnTo>
                    <a:pt x="138" y="286"/>
                  </a:lnTo>
                  <a:lnTo>
                    <a:pt x="133" y="302"/>
                  </a:lnTo>
                  <a:lnTo>
                    <a:pt x="133" y="313"/>
                  </a:lnTo>
                  <a:lnTo>
                    <a:pt x="131" y="324"/>
                  </a:lnTo>
                  <a:lnTo>
                    <a:pt x="126" y="347"/>
                  </a:lnTo>
                  <a:lnTo>
                    <a:pt x="142" y="368"/>
                  </a:lnTo>
                  <a:lnTo>
                    <a:pt x="160" y="381"/>
                  </a:lnTo>
                  <a:lnTo>
                    <a:pt x="160" y="390"/>
                  </a:lnTo>
                  <a:lnTo>
                    <a:pt x="158" y="427"/>
                  </a:lnTo>
                  <a:lnTo>
                    <a:pt x="154" y="456"/>
                  </a:lnTo>
                  <a:lnTo>
                    <a:pt x="158" y="467"/>
                  </a:lnTo>
                  <a:lnTo>
                    <a:pt x="176" y="481"/>
                  </a:lnTo>
                  <a:lnTo>
                    <a:pt x="176" y="506"/>
                  </a:lnTo>
                  <a:lnTo>
                    <a:pt x="176" y="522"/>
                  </a:lnTo>
                  <a:lnTo>
                    <a:pt x="156" y="497"/>
                  </a:lnTo>
                  <a:lnTo>
                    <a:pt x="147" y="481"/>
                  </a:lnTo>
                  <a:lnTo>
                    <a:pt x="140" y="486"/>
                  </a:lnTo>
                  <a:lnTo>
                    <a:pt x="145" y="497"/>
                  </a:lnTo>
                  <a:lnTo>
                    <a:pt x="138" y="513"/>
                  </a:lnTo>
                  <a:lnTo>
                    <a:pt x="129" y="527"/>
                  </a:lnTo>
                  <a:lnTo>
                    <a:pt x="122" y="538"/>
                  </a:lnTo>
                  <a:lnTo>
                    <a:pt x="131" y="547"/>
                  </a:lnTo>
                  <a:lnTo>
                    <a:pt x="124" y="558"/>
                  </a:lnTo>
                  <a:lnTo>
                    <a:pt x="108" y="572"/>
                  </a:lnTo>
                  <a:lnTo>
                    <a:pt x="106" y="586"/>
                  </a:lnTo>
                  <a:lnTo>
                    <a:pt x="99" y="599"/>
                  </a:lnTo>
                  <a:lnTo>
                    <a:pt x="77" y="627"/>
                  </a:lnTo>
                  <a:lnTo>
                    <a:pt x="63" y="654"/>
                  </a:lnTo>
                  <a:lnTo>
                    <a:pt x="63" y="658"/>
                  </a:lnTo>
                  <a:lnTo>
                    <a:pt x="70" y="665"/>
                  </a:lnTo>
                  <a:lnTo>
                    <a:pt x="61" y="679"/>
                  </a:lnTo>
                  <a:lnTo>
                    <a:pt x="65" y="692"/>
                  </a:lnTo>
                  <a:lnTo>
                    <a:pt x="77" y="711"/>
                  </a:lnTo>
                  <a:lnTo>
                    <a:pt x="131" y="740"/>
                  </a:lnTo>
                  <a:lnTo>
                    <a:pt x="167" y="772"/>
                  </a:lnTo>
                  <a:lnTo>
                    <a:pt x="179" y="767"/>
                  </a:lnTo>
                  <a:lnTo>
                    <a:pt x="199" y="761"/>
                  </a:lnTo>
                  <a:lnTo>
                    <a:pt x="262" y="788"/>
                  </a:lnTo>
                  <a:lnTo>
                    <a:pt x="271" y="797"/>
                  </a:lnTo>
                  <a:lnTo>
                    <a:pt x="276" y="813"/>
                  </a:lnTo>
                  <a:lnTo>
                    <a:pt x="287" y="820"/>
                  </a:lnTo>
                  <a:lnTo>
                    <a:pt x="301" y="822"/>
                  </a:lnTo>
                  <a:lnTo>
                    <a:pt x="324" y="833"/>
                  </a:lnTo>
                  <a:lnTo>
                    <a:pt x="362" y="836"/>
                  </a:lnTo>
                  <a:lnTo>
                    <a:pt x="373" y="822"/>
                  </a:lnTo>
                  <a:lnTo>
                    <a:pt x="376" y="804"/>
                  </a:lnTo>
                  <a:lnTo>
                    <a:pt x="376" y="786"/>
                  </a:lnTo>
                  <a:lnTo>
                    <a:pt x="392" y="772"/>
                  </a:lnTo>
                  <a:lnTo>
                    <a:pt x="423" y="756"/>
                  </a:lnTo>
                  <a:lnTo>
                    <a:pt x="439" y="754"/>
                  </a:lnTo>
                  <a:lnTo>
                    <a:pt x="455" y="745"/>
                  </a:lnTo>
                  <a:lnTo>
                    <a:pt x="469" y="745"/>
                  </a:lnTo>
                  <a:lnTo>
                    <a:pt x="487" y="756"/>
                  </a:lnTo>
                  <a:lnTo>
                    <a:pt x="498" y="770"/>
                  </a:lnTo>
                  <a:lnTo>
                    <a:pt x="514" y="770"/>
                  </a:lnTo>
                  <a:lnTo>
                    <a:pt x="525" y="772"/>
                  </a:lnTo>
                  <a:lnTo>
                    <a:pt x="550" y="774"/>
                  </a:lnTo>
                  <a:lnTo>
                    <a:pt x="566" y="797"/>
                  </a:lnTo>
                  <a:lnTo>
                    <a:pt x="582" y="806"/>
                  </a:lnTo>
                  <a:lnTo>
                    <a:pt x="602" y="813"/>
                  </a:lnTo>
                  <a:lnTo>
                    <a:pt x="620" y="824"/>
                  </a:lnTo>
                  <a:lnTo>
                    <a:pt x="629" y="826"/>
                  </a:lnTo>
                  <a:lnTo>
                    <a:pt x="657" y="799"/>
                  </a:lnTo>
                  <a:lnTo>
                    <a:pt x="672" y="797"/>
                  </a:lnTo>
                  <a:lnTo>
                    <a:pt x="686" y="786"/>
                  </a:lnTo>
                  <a:lnTo>
                    <a:pt x="702" y="772"/>
                  </a:lnTo>
                  <a:lnTo>
                    <a:pt x="727" y="772"/>
                  </a:lnTo>
                  <a:lnTo>
                    <a:pt x="725" y="742"/>
                  </a:lnTo>
                  <a:lnTo>
                    <a:pt x="720" y="733"/>
                  </a:lnTo>
                  <a:lnTo>
                    <a:pt x="709" y="720"/>
                  </a:lnTo>
                  <a:lnTo>
                    <a:pt x="702" y="722"/>
                  </a:lnTo>
                  <a:lnTo>
                    <a:pt x="693" y="720"/>
                  </a:lnTo>
                  <a:lnTo>
                    <a:pt x="686" y="706"/>
                  </a:lnTo>
                  <a:lnTo>
                    <a:pt x="684" y="679"/>
                  </a:lnTo>
                  <a:lnTo>
                    <a:pt x="700" y="658"/>
                  </a:lnTo>
                  <a:lnTo>
                    <a:pt x="688" y="642"/>
                  </a:lnTo>
                  <a:lnTo>
                    <a:pt x="688" y="636"/>
                  </a:lnTo>
                  <a:lnTo>
                    <a:pt x="711" y="613"/>
                  </a:lnTo>
                  <a:lnTo>
                    <a:pt x="711" y="604"/>
                  </a:lnTo>
                  <a:lnTo>
                    <a:pt x="706" y="572"/>
                  </a:lnTo>
                  <a:lnTo>
                    <a:pt x="722" y="558"/>
                  </a:lnTo>
                  <a:lnTo>
                    <a:pt x="709" y="542"/>
                  </a:lnTo>
                  <a:lnTo>
                    <a:pt x="709" y="529"/>
                  </a:lnTo>
                  <a:lnTo>
                    <a:pt x="706" y="508"/>
                  </a:lnTo>
                  <a:lnTo>
                    <a:pt x="702" y="502"/>
                  </a:lnTo>
                  <a:lnTo>
                    <a:pt x="688" y="502"/>
                  </a:lnTo>
                  <a:lnTo>
                    <a:pt x="675" y="506"/>
                  </a:lnTo>
                  <a:lnTo>
                    <a:pt x="670" y="511"/>
                  </a:lnTo>
                  <a:lnTo>
                    <a:pt x="661" y="517"/>
                  </a:lnTo>
                  <a:lnTo>
                    <a:pt x="650" y="522"/>
                  </a:lnTo>
                  <a:lnTo>
                    <a:pt x="645" y="511"/>
                  </a:lnTo>
                  <a:lnTo>
                    <a:pt x="654" y="499"/>
                  </a:lnTo>
                  <a:lnTo>
                    <a:pt x="659" y="490"/>
                  </a:lnTo>
                  <a:lnTo>
                    <a:pt x="659" y="481"/>
                  </a:lnTo>
                  <a:lnTo>
                    <a:pt x="682" y="458"/>
                  </a:lnTo>
                  <a:lnTo>
                    <a:pt x="693" y="454"/>
                  </a:lnTo>
                  <a:lnTo>
                    <a:pt x="695" y="438"/>
                  </a:lnTo>
                  <a:lnTo>
                    <a:pt x="706" y="422"/>
                  </a:lnTo>
                  <a:lnTo>
                    <a:pt x="743" y="395"/>
                  </a:lnTo>
                  <a:lnTo>
                    <a:pt x="754" y="395"/>
                  </a:lnTo>
                  <a:lnTo>
                    <a:pt x="759" y="386"/>
                  </a:lnTo>
                  <a:lnTo>
                    <a:pt x="770" y="374"/>
                  </a:lnTo>
                  <a:lnTo>
                    <a:pt x="779" y="374"/>
                  </a:lnTo>
                  <a:lnTo>
                    <a:pt x="784" y="368"/>
                  </a:lnTo>
                  <a:lnTo>
                    <a:pt x="790" y="363"/>
                  </a:lnTo>
                  <a:lnTo>
                    <a:pt x="799" y="347"/>
                  </a:lnTo>
                  <a:lnTo>
                    <a:pt x="806" y="324"/>
                  </a:lnTo>
                  <a:lnTo>
                    <a:pt x="808" y="311"/>
                  </a:lnTo>
                  <a:lnTo>
                    <a:pt x="808" y="299"/>
                  </a:lnTo>
                  <a:lnTo>
                    <a:pt x="822" y="281"/>
                  </a:lnTo>
                  <a:lnTo>
                    <a:pt x="840" y="272"/>
                  </a:lnTo>
                  <a:lnTo>
                    <a:pt x="852" y="261"/>
                  </a:lnTo>
                  <a:lnTo>
                    <a:pt x="852" y="256"/>
                  </a:lnTo>
                  <a:lnTo>
                    <a:pt x="833" y="245"/>
                  </a:lnTo>
                  <a:lnTo>
                    <a:pt x="827" y="240"/>
                  </a:lnTo>
                  <a:lnTo>
                    <a:pt x="802" y="238"/>
                  </a:lnTo>
                  <a:lnTo>
                    <a:pt x="774" y="233"/>
                  </a:lnTo>
                  <a:lnTo>
                    <a:pt x="763" y="233"/>
                  </a:lnTo>
                  <a:lnTo>
                    <a:pt x="754" y="229"/>
                  </a:lnTo>
                  <a:lnTo>
                    <a:pt x="743" y="218"/>
                  </a:lnTo>
                  <a:lnTo>
                    <a:pt x="734" y="202"/>
                  </a:lnTo>
                  <a:lnTo>
                    <a:pt x="727" y="190"/>
                  </a:lnTo>
                  <a:lnTo>
                    <a:pt x="716" y="186"/>
                  </a:lnTo>
                  <a:lnTo>
                    <a:pt x="702" y="181"/>
                  </a:lnTo>
                  <a:lnTo>
                    <a:pt x="697" y="179"/>
                  </a:lnTo>
                  <a:lnTo>
                    <a:pt x="682" y="165"/>
                  </a:lnTo>
                  <a:lnTo>
                    <a:pt x="659" y="149"/>
                  </a:lnTo>
                  <a:lnTo>
                    <a:pt x="648" y="134"/>
                  </a:lnTo>
                  <a:lnTo>
                    <a:pt x="632" y="129"/>
                  </a:lnTo>
                  <a:lnTo>
                    <a:pt x="625" y="122"/>
                  </a:lnTo>
                  <a:lnTo>
                    <a:pt x="618" y="106"/>
                  </a:lnTo>
                  <a:lnTo>
                    <a:pt x="600" y="84"/>
                  </a:lnTo>
                  <a:lnTo>
                    <a:pt x="595" y="70"/>
                  </a:lnTo>
                  <a:lnTo>
                    <a:pt x="582" y="56"/>
                  </a:lnTo>
                  <a:lnTo>
                    <a:pt x="575" y="43"/>
                  </a:lnTo>
                  <a:lnTo>
                    <a:pt x="566" y="34"/>
                  </a:lnTo>
                  <a:lnTo>
                    <a:pt x="552" y="22"/>
                  </a:lnTo>
                  <a:lnTo>
                    <a:pt x="537" y="6"/>
                  </a:lnTo>
                  <a:lnTo>
                    <a:pt x="525" y="0"/>
                  </a:lnTo>
                  <a:lnTo>
                    <a:pt x="493" y="2"/>
                  </a:lnTo>
                  <a:lnTo>
                    <a:pt x="482" y="2"/>
                  </a:lnTo>
                  <a:lnTo>
                    <a:pt x="464" y="13"/>
                  </a:lnTo>
                  <a:lnTo>
                    <a:pt x="475" y="24"/>
                  </a:lnTo>
                  <a:lnTo>
                    <a:pt x="462" y="38"/>
                  </a:lnTo>
                  <a:lnTo>
                    <a:pt x="432" y="79"/>
                  </a:lnTo>
                  <a:lnTo>
                    <a:pt x="416" y="86"/>
                  </a:lnTo>
                  <a:lnTo>
                    <a:pt x="373" y="90"/>
                  </a:lnTo>
                  <a:lnTo>
                    <a:pt x="353" y="97"/>
                  </a:lnTo>
                  <a:lnTo>
                    <a:pt x="344" y="106"/>
                  </a:lnTo>
                  <a:lnTo>
                    <a:pt x="339" y="115"/>
                  </a:lnTo>
                  <a:lnTo>
                    <a:pt x="321" y="111"/>
                  </a:lnTo>
                  <a:lnTo>
                    <a:pt x="294" y="115"/>
                  </a:lnTo>
                  <a:lnTo>
                    <a:pt x="278" y="113"/>
                  </a:lnTo>
                  <a:lnTo>
                    <a:pt x="265" y="104"/>
                  </a:lnTo>
                  <a:lnTo>
                    <a:pt x="253" y="90"/>
                  </a:lnTo>
                  <a:lnTo>
                    <a:pt x="244" y="86"/>
                  </a:lnTo>
                  <a:lnTo>
                    <a:pt x="251" y="77"/>
                  </a:lnTo>
                  <a:lnTo>
                    <a:pt x="240" y="65"/>
                  </a:lnTo>
                  <a:lnTo>
                    <a:pt x="228" y="63"/>
                  </a:lnTo>
                  <a:lnTo>
                    <a:pt x="219" y="63"/>
                  </a:lnTo>
                  <a:lnTo>
                    <a:pt x="219" y="65"/>
                  </a:lnTo>
                  <a:lnTo>
                    <a:pt x="226" y="74"/>
                  </a:lnTo>
                  <a:lnTo>
                    <a:pt x="222" y="81"/>
                  </a:lnTo>
                  <a:lnTo>
                    <a:pt x="226" y="93"/>
                  </a:lnTo>
                  <a:lnTo>
                    <a:pt x="228" y="106"/>
                  </a:lnTo>
                  <a:lnTo>
                    <a:pt x="228" y="118"/>
                  </a:lnTo>
                  <a:lnTo>
                    <a:pt x="226" y="120"/>
                  </a:lnTo>
                  <a:lnTo>
                    <a:pt x="219" y="127"/>
                  </a:lnTo>
                  <a:lnTo>
                    <a:pt x="217" y="136"/>
                  </a:lnTo>
                  <a:lnTo>
                    <a:pt x="217" y="147"/>
                  </a:lnTo>
                  <a:lnTo>
                    <a:pt x="215" y="156"/>
                  </a:lnTo>
                  <a:lnTo>
                    <a:pt x="203" y="154"/>
                  </a:lnTo>
                  <a:lnTo>
                    <a:pt x="188" y="145"/>
                  </a:lnTo>
                  <a:lnTo>
                    <a:pt x="179" y="154"/>
                  </a:lnTo>
                  <a:lnTo>
                    <a:pt x="165" y="143"/>
                  </a:lnTo>
                  <a:lnTo>
                    <a:pt x="156" y="140"/>
                  </a:lnTo>
                  <a:lnTo>
                    <a:pt x="147" y="149"/>
                  </a:lnTo>
                  <a:lnTo>
                    <a:pt x="138" y="147"/>
                  </a:lnTo>
                  <a:lnTo>
                    <a:pt x="138" y="140"/>
                  </a:lnTo>
                  <a:lnTo>
                    <a:pt x="104" y="106"/>
                  </a:lnTo>
                  <a:lnTo>
                    <a:pt x="95" y="106"/>
                  </a:lnTo>
                  <a:lnTo>
                    <a:pt x="88" y="111"/>
                  </a:lnTo>
                  <a:lnTo>
                    <a:pt x="74" y="118"/>
                  </a:lnTo>
                  <a:lnTo>
                    <a:pt x="65" y="120"/>
                  </a:lnTo>
                  <a:lnTo>
                    <a:pt x="54" y="109"/>
                  </a:lnTo>
                  <a:lnTo>
                    <a:pt x="31" y="109"/>
                  </a:lnTo>
                  <a:lnTo>
                    <a:pt x="13" y="118"/>
                  </a:lnTo>
                </a:path>
              </a:pathLst>
            </a:custGeom>
            <a:noFill/>
            <a:ln w="12700" cap="rnd">
              <a:solidFill>
                <a:schemeClr val="bg1">
                  <a:lumMod val="50000"/>
                </a:schemeClr>
              </a:solidFill>
              <a:round/>
              <a:headEnd/>
              <a:tailEnd/>
            </a:ln>
          </p:spPr>
          <p:txBody>
            <a:bodyPr/>
            <a:lstStyle/>
            <a:p>
              <a:pPr>
                <a:defRPr/>
              </a:pPr>
              <a:endParaRPr lang="en-GB" dirty="0"/>
            </a:p>
          </p:txBody>
        </p:sp>
        <p:sp>
          <p:nvSpPr>
            <p:cNvPr id="47" name="Freeform 51"/>
            <p:cNvSpPr>
              <a:spLocks/>
            </p:cNvSpPr>
            <p:nvPr/>
          </p:nvSpPr>
          <p:spPr bwMode="auto">
            <a:xfrm>
              <a:off x="4018" y="2038"/>
              <a:ext cx="394" cy="194"/>
            </a:xfrm>
            <a:custGeom>
              <a:avLst/>
              <a:gdLst>
                <a:gd name="T0" fmla="*/ 83 w 415"/>
                <a:gd name="T1" fmla="*/ 43 h 220"/>
                <a:gd name="T2" fmla="*/ 76 w 415"/>
                <a:gd name="T3" fmla="*/ 26 h 220"/>
                <a:gd name="T4" fmla="*/ 53 w 415"/>
                <a:gd name="T5" fmla="*/ 18 h 220"/>
                <a:gd name="T6" fmla="*/ 28 w 415"/>
                <a:gd name="T7" fmla="*/ 32 h 220"/>
                <a:gd name="T8" fmla="*/ 14 w 415"/>
                <a:gd name="T9" fmla="*/ 61 h 220"/>
                <a:gd name="T10" fmla="*/ 9 w 415"/>
                <a:gd name="T11" fmla="*/ 70 h 220"/>
                <a:gd name="T12" fmla="*/ 0 w 415"/>
                <a:gd name="T13" fmla="*/ 81 h 220"/>
                <a:gd name="T14" fmla="*/ 4 w 415"/>
                <a:gd name="T15" fmla="*/ 102 h 220"/>
                <a:gd name="T16" fmla="*/ 11 w 415"/>
                <a:gd name="T17" fmla="*/ 115 h 220"/>
                <a:gd name="T18" fmla="*/ 44 w 415"/>
                <a:gd name="T19" fmla="*/ 103 h 220"/>
                <a:gd name="T20" fmla="*/ 63 w 415"/>
                <a:gd name="T21" fmla="*/ 102 h 220"/>
                <a:gd name="T22" fmla="*/ 88 w 415"/>
                <a:gd name="T23" fmla="*/ 106 h 220"/>
                <a:gd name="T24" fmla="*/ 115 w 415"/>
                <a:gd name="T25" fmla="*/ 102 h 220"/>
                <a:gd name="T26" fmla="*/ 131 w 415"/>
                <a:gd name="T27" fmla="*/ 105 h 220"/>
                <a:gd name="T28" fmla="*/ 152 w 415"/>
                <a:gd name="T29" fmla="*/ 102 h 220"/>
                <a:gd name="T30" fmla="*/ 178 w 415"/>
                <a:gd name="T31" fmla="*/ 101 h 220"/>
                <a:gd name="T32" fmla="*/ 203 w 415"/>
                <a:gd name="T33" fmla="*/ 114 h 220"/>
                <a:gd name="T34" fmla="*/ 238 w 415"/>
                <a:gd name="T35" fmla="*/ 124 h 220"/>
                <a:gd name="T36" fmla="*/ 258 w 415"/>
                <a:gd name="T37" fmla="*/ 132 h 220"/>
                <a:gd name="T38" fmla="*/ 288 w 415"/>
                <a:gd name="T39" fmla="*/ 126 h 220"/>
                <a:gd name="T40" fmla="*/ 303 w 415"/>
                <a:gd name="T41" fmla="*/ 115 h 220"/>
                <a:gd name="T42" fmla="*/ 329 w 415"/>
                <a:gd name="T43" fmla="*/ 90 h 220"/>
                <a:gd name="T44" fmla="*/ 331 w 415"/>
                <a:gd name="T45" fmla="*/ 62 h 220"/>
                <a:gd name="T46" fmla="*/ 311 w 415"/>
                <a:gd name="T47" fmla="*/ 47 h 220"/>
                <a:gd name="T48" fmla="*/ 296 w 415"/>
                <a:gd name="T49" fmla="*/ 22 h 220"/>
                <a:gd name="T50" fmla="*/ 275 w 415"/>
                <a:gd name="T51" fmla="*/ 13 h 220"/>
                <a:gd name="T52" fmla="*/ 236 w 415"/>
                <a:gd name="T53" fmla="*/ 20 h 220"/>
                <a:gd name="T54" fmla="*/ 214 w 415"/>
                <a:gd name="T55" fmla="*/ 13 h 220"/>
                <a:gd name="T56" fmla="*/ 194 w 415"/>
                <a:gd name="T57" fmla="*/ 4 h 220"/>
                <a:gd name="T58" fmla="*/ 173 w 415"/>
                <a:gd name="T59" fmla="*/ 0 h 220"/>
                <a:gd name="T60" fmla="*/ 151 w 415"/>
                <a:gd name="T61" fmla="*/ 4 h 220"/>
                <a:gd name="T62" fmla="*/ 140 w 415"/>
                <a:gd name="T63" fmla="*/ 13 h 220"/>
                <a:gd name="T64" fmla="*/ 143 w 415"/>
                <a:gd name="T65" fmla="*/ 41 h 220"/>
                <a:gd name="T66" fmla="*/ 131 w 415"/>
                <a:gd name="T67" fmla="*/ 57 h 220"/>
                <a:gd name="T68" fmla="*/ 116 w 415"/>
                <a:gd name="T69" fmla="*/ 57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5"/>
                <a:gd name="T106" fmla="*/ 0 h 220"/>
                <a:gd name="T107" fmla="*/ 415 w 415"/>
                <a:gd name="T108" fmla="*/ 220 h 2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5" h="220">
                  <a:moveTo>
                    <a:pt x="122" y="86"/>
                  </a:moveTo>
                  <a:lnTo>
                    <a:pt x="102" y="73"/>
                  </a:lnTo>
                  <a:lnTo>
                    <a:pt x="97" y="59"/>
                  </a:lnTo>
                  <a:lnTo>
                    <a:pt x="93" y="43"/>
                  </a:lnTo>
                  <a:lnTo>
                    <a:pt x="81" y="29"/>
                  </a:lnTo>
                  <a:lnTo>
                    <a:pt x="65" y="29"/>
                  </a:lnTo>
                  <a:lnTo>
                    <a:pt x="54" y="36"/>
                  </a:lnTo>
                  <a:lnTo>
                    <a:pt x="36" y="52"/>
                  </a:lnTo>
                  <a:lnTo>
                    <a:pt x="15" y="91"/>
                  </a:lnTo>
                  <a:lnTo>
                    <a:pt x="18" y="100"/>
                  </a:lnTo>
                  <a:lnTo>
                    <a:pt x="18" y="111"/>
                  </a:lnTo>
                  <a:lnTo>
                    <a:pt x="13" y="116"/>
                  </a:lnTo>
                  <a:lnTo>
                    <a:pt x="6" y="125"/>
                  </a:lnTo>
                  <a:lnTo>
                    <a:pt x="0" y="134"/>
                  </a:lnTo>
                  <a:lnTo>
                    <a:pt x="4" y="143"/>
                  </a:lnTo>
                  <a:lnTo>
                    <a:pt x="4" y="168"/>
                  </a:lnTo>
                  <a:lnTo>
                    <a:pt x="6" y="187"/>
                  </a:lnTo>
                  <a:lnTo>
                    <a:pt x="15" y="189"/>
                  </a:lnTo>
                  <a:lnTo>
                    <a:pt x="34" y="184"/>
                  </a:lnTo>
                  <a:lnTo>
                    <a:pt x="54" y="171"/>
                  </a:lnTo>
                  <a:lnTo>
                    <a:pt x="63" y="164"/>
                  </a:lnTo>
                  <a:lnTo>
                    <a:pt x="77" y="168"/>
                  </a:lnTo>
                  <a:lnTo>
                    <a:pt x="95" y="171"/>
                  </a:lnTo>
                  <a:lnTo>
                    <a:pt x="109" y="175"/>
                  </a:lnTo>
                  <a:lnTo>
                    <a:pt x="120" y="180"/>
                  </a:lnTo>
                  <a:lnTo>
                    <a:pt x="141" y="168"/>
                  </a:lnTo>
                  <a:lnTo>
                    <a:pt x="152" y="168"/>
                  </a:lnTo>
                  <a:lnTo>
                    <a:pt x="161" y="173"/>
                  </a:lnTo>
                  <a:lnTo>
                    <a:pt x="175" y="177"/>
                  </a:lnTo>
                  <a:lnTo>
                    <a:pt x="188" y="168"/>
                  </a:lnTo>
                  <a:lnTo>
                    <a:pt x="207" y="164"/>
                  </a:lnTo>
                  <a:lnTo>
                    <a:pt x="220" y="166"/>
                  </a:lnTo>
                  <a:lnTo>
                    <a:pt x="229" y="184"/>
                  </a:lnTo>
                  <a:lnTo>
                    <a:pt x="250" y="187"/>
                  </a:lnTo>
                  <a:lnTo>
                    <a:pt x="275" y="184"/>
                  </a:lnTo>
                  <a:lnTo>
                    <a:pt x="293" y="205"/>
                  </a:lnTo>
                  <a:lnTo>
                    <a:pt x="304" y="216"/>
                  </a:lnTo>
                  <a:lnTo>
                    <a:pt x="318" y="219"/>
                  </a:lnTo>
                  <a:lnTo>
                    <a:pt x="336" y="212"/>
                  </a:lnTo>
                  <a:lnTo>
                    <a:pt x="354" y="209"/>
                  </a:lnTo>
                  <a:lnTo>
                    <a:pt x="366" y="198"/>
                  </a:lnTo>
                  <a:lnTo>
                    <a:pt x="373" y="189"/>
                  </a:lnTo>
                  <a:lnTo>
                    <a:pt x="395" y="164"/>
                  </a:lnTo>
                  <a:lnTo>
                    <a:pt x="407" y="150"/>
                  </a:lnTo>
                  <a:lnTo>
                    <a:pt x="414" y="132"/>
                  </a:lnTo>
                  <a:lnTo>
                    <a:pt x="409" y="102"/>
                  </a:lnTo>
                  <a:lnTo>
                    <a:pt x="400" y="95"/>
                  </a:lnTo>
                  <a:lnTo>
                    <a:pt x="382" y="77"/>
                  </a:lnTo>
                  <a:lnTo>
                    <a:pt x="373" y="59"/>
                  </a:lnTo>
                  <a:lnTo>
                    <a:pt x="366" y="36"/>
                  </a:lnTo>
                  <a:lnTo>
                    <a:pt x="348" y="22"/>
                  </a:lnTo>
                  <a:lnTo>
                    <a:pt x="338" y="22"/>
                  </a:lnTo>
                  <a:lnTo>
                    <a:pt x="304" y="22"/>
                  </a:lnTo>
                  <a:lnTo>
                    <a:pt x="291" y="34"/>
                  </a:lnTo>
                  <a:lnTo>
                    <a:pt x="279" y="36"/>
                  </a:lnTo>
                  <a:lnTo>
                    <a:pt x="263" y="22"/>
                  </a:lnTo>
                  <a:lnTo>
                    <a:pt x="247" y="15"/>
                  </a:lnTo>
                  <a:lnTo>
                    <a:pt x="238" y="4"/>
                  </a:lnTo>
                  <a:lnTo>
                    <a:pt x="232" y="2"/>
                  </a:lnTo>
                  <a:lnTo>
                    <a:pt x="213" y="0"/>
                  </a:lnTo>
                  <a:lnTo>
                    <a:pt x="200" y="4"/>
                  </a:lnTo>
                  <a:lnTo>
                    <a:pt x="186" y="4"/>
                  </a:lnTo>
                  <a:lnTo>
                    <a:pt x="179" y="11"/>
                  </a:lnTo>
                  <a:lnTo>
                    <a:pt x="172" y="22"/>
                  </a:lnTo>
                  <a:lnTo>
                    <a:pt x="172" y="43"/>
                  </a:lnTo>
                  <a:lnTo>
                    <a:pt x="177" y="68"/>
                  </a:lnTo>
                  <a:lnTo>
                    <a:pt x="177" y="79"/>
                  </a:lnTo>
                  <a:lnTo>
                    <a:pt x="161" y="95"/>
                  </a:lnTo>
                  <a:lnTo>
                    <a:pt x="152" y="104"/>
                  </a:lnTo>
                  <a:lnTo>
                    <a:pt x="143" y="95"/>
                  </a:lnTo>
                  <a:lnTo>
                    <a:pt x="122" y="86"/>
                  </a:lnTo>
                </a:path>
              </a:pathLst>
            </a:custGeom>
            <a:solidFill>
              <a:srgbClr val="F5841F"/>
            </a:solidFill>
            <a:ln w="12700" cap="rnd">
              <a:solidFill>
                <a:schemeClr val="bg1">
                  <a:lumMod val="50000"/>
                </a:schemeClr>
              </a:solidFill>
              <a:round/>
              <a:headEnd/>
              <a:tailEnd/>
            </a:ln>
          </p:spPr>
          <p:txBody>
            <a:bodyPr/>
            <a:lstStyle/>
            <a:p>
              <a:pPr>
                <a:defRPr/>
              </a:pPr>
              <a:endParaRPr lang="en-GB" dirty="0"/>
            </a:p>
          </p:txBody>
        </p:sp>
        <p:sp>
          <p:nvSpPr>
            <p:cNvPr id="48" name="Freeform 52"/>
            <p:cNvSpPr>
              <a:spLocks/>
            </p:cNvSpPr>
            <p:nvPr/>
          </p:nvSpPr>
          <p:spPr bwMode="auto">
            <a:xfrm>
              <a:off x="2442" y="1793"/>
              <a:ext cx="480" cy="735"/>
            </a:xfrm>
            <a:custGeom>
              <a:avLst/>
              <a:gdLst>
                <a:gd name="T0" fmla="*/ 134 w 504"/>
                <a:gd name="T1" fmla="*/ 344 h 836"/>
                <a:gd name="T2" fmla="*/ 89 w 504"/>
                <a:gd name="T3" fmla="*/ 368 h 836"/>
                <a:gd name="T4" fmla="*/ 76 w 504"/>
                <a:gd name="T5" fmla="*/ 387 h 836"/>
                <a:gd name="T6" fmla="*/ 104 w 504"/>
                <a:gd name="T7" fmla="*/ 400 h 836"/>
                <a:gd name="T8" fmla="*/ 124 w 504"/>
                <a:gd name="T9" fmla="*/ 406 h 836"/>
                <a:gd name="T10" fmla="*/ 165 w 504"/>
                <a:gd name="T11" fmla="*/ 413 h 836"/>
                <a:gd name="T12" fmla="*/ 139 w 504"/>
                <a:gd name="T13" fmla="*/ 435 h 836"/>
                <a:gd name="T14" fmla="*/ 80 w 504"/>
                <a:gd name="T15" fmla="*/ 423 h 836"/>
                <a:gd name="T16" fmla="*/ 37 w 504"/>
                <a:gd name="T17" fmla="*/ 448 h 836"/>
                <a:gd name="T18" fmla="*/ 2 w 504"/>
                <a:gd name="T19" fmla="*/ 462 h 836"/>
                <a:gd name="T20" fmla="*/ 20 w 504"/>
                <a:gd name="T21" fmla="*/ 472 h 836"/>
                <a:gd name="T22" fmla="*/ 53 w 504"/>
                <a:gd name="T23" fmla="*/ 469 h 836"/>
                <a:gd name="T24" fmla="*/ 100 w 504"/>
                <a:gd name="T25" fmla="*/ 484 h 836"/>
                <a:gd name="T26" fmla="*/ 136 w 504"/>
                <a:gd name="T27" fmla="*/ 461 h 836"/>
                <a:gd name="T28" fmla="*/ 167 w 504"/>
                <a:gd name="T29" fmla="*/ 475 h 836"/>
                <a:gd name="T30" fmla="*/ 210 w 504"/>
                <a:gd name="T31" fmla="*/ 480 h 836"/>
                <a:gd name="T32" fmla="*/ 242 w 504"/>
                <a:gd name="T33" fmla="*/ 477 h 836"/>
                <a:gd name="T34" fmla="*/ 289 w 504"/>
                <a:gd name="T35" fmla="*/ 491 h 836"/>
                <a:gd name="T36" fmla="*/ 326 w 504"/>
                <a:gd name="T37" fmla="*/ 492 h 836"/>
                <a:gd name="T38" fmla="*/ 366 w 504"/>
                <a:gd name="T39" fmla="*/ 484 h 836"/>
                <a:gd name="T40" fmla="*/ 349 w 504"/>
                <a:gd name="T41" fmla="*/ 461 h 836"/>
                <a:gd name="T42" fmla="*/ 350 w 504"/>
                <a:gd name="T43" fmla="*/ 446 h 836"/>
                <a:gd name="T44" fmla="*/ 401 w 504"/>
                <a:gd name="T45" fmla="*/ 423 h 836"/>
                <a:gd name="T46" fmla="*/ 413 w 504"/>
                <a:gd name="T47" fmla="*/ 390 h 836"/>
                <a:gd name="T48" fmla="*/ 377 w 504"/>
                <a:gd name="T49" fmla="*/ 373 h 836"/>
                <a:gd name="T50" fmla="*/ 352 w 504"/>
                <a:gd name="T51" fmla="*/ 371 h 836"/>
                <a:gd name="T52" fmla="*/ 361 w 504"/>
                <a:gd name="T53" fmla="*/ 341 h 836"/>
                <a:gd name="T54" fmla="*/ 361 w 504"/>
                <a:gd name="T55" fmla="*/ 299 h 836"/>
                <a:gd name="T56" fmla="*/ 324 w 504"/>
                <a:gd name="T57" fmla="*/ 250 h 836"/>
                <a:gd name="T58" fmla="*/ 324 w 504"/>
                <a:gd name="T59" fmla="*/ 211 h 836"/>
                <a:gd name="T60" fmla="*/ 311 w 504"/>
                <a:gd name="T61" fmla="*/ 182 h 836"/>
                <a:gd name="T62" fmla="*/ 271 w 504"/>
                <a:gd name="T63" fmla="*/ 165 h 836"/>
                <a:gd name="T64" fmla="*/ 268 w 504"/>
                <a:gd name="T65" fmla="*/ 153 h 836"/>
                <a:gd name="T66" fmla="*/ 302 w 504"/>
                <a:gd name="T67" fmla="*/ 156 h 836"/>
                <a:gd name="T68" fmla="*/ 354 w 504"/>
                <a:gd name="T69" fmla="*/ 110 h 836"/>
                <a:gd name="T70" fmla="*/ 352 w 504"/>
                <a:gd name="T71" fmla="*/ 80 h 836"/>
                <a:gd name="T72" fmla="*/ 302 w 504"/>
                <a:gd name="T73" fmla="*/ 65 h 836"/>
                <a:gd name="T74" fmla="*/ 276 w 504"/>
                <a:gd name="T75" fmla="*/ 67 h 836"/>
                <a:gd name="T76" fmla="*/ 290 w 504"/>
                <a:gd name="T77" fmla="*/ 48 h 836"/>
                <a:gd name="T78" fmla="*/ 345 w 504"/>
                <a:gd name="T79" fmla="*/ 24 h 836"/>
                <a:gd name="T80" fmla="*/ 310 w 504"/>
                <a:gd name="T81" fmla="*/ 8 h 836"/>
                <a:gd name="T82" fmla="*/ 253 w 504"/>
                <a:gd name="T83" fmla="*/ 14 h 836"/>
                <a:gd name="T84" fmla="*/ 229 w 504"/>
                <a:gd name="T85" fmla="*/ 32 h 836"/>
                <a:gd name="T86" fmla="*/ 210 w 504"/>
                <a:gd name="T87" fmla="*/ 55 h 836"/>
                <a:gd name="T88" fmla="*/ 167 w 504"/>
                <a:gd name="T89" fmla="*/ 97 h 836"/>
                <a:gd name="T90" fmla="*/ 195 w 504"/>
                <a:gd name="T91" fmla="*/ 103 h 836"/>
                <a:gd name="T92" fmla="*/ 154 w 504"/>
                <a:gd name="T93" fmla="*/ 153 h 836"/>
                <a:gd name="T94" fmla="*/ 170 w 504"/>
                <a:gd name="T95" fmla="*/ 161 h 836"/>
                <a:gd name="T96" fmla="*/ 193 w 504"/>
                <a:gd name="T97" fmla="*/ 171 h 836"/>
                <a:gd name="T98" fmla="*/ 165 w 504"/>
                <a:gd name="T99" fmla="*/ 201 h 836"/>
                <a:gd name="T100" fmla="*/ 207 w 504"/>
                <a:gd name="T101" fmla="*/ 221 h 836"/>
                <a:gd name="T102" fmla="*/ 230 w 504"/>
                <a:gd name="T103" fmla="*/ 228 h 836"/>
                <a:gd name="T104" fmla="*/ 223 w 504"/>
                <a:gd name="T105" fmla="*/ 271 h 836"/>
                <a:gd name="T106" fmla="*/ 221 w 504"/>
                <a:gd name="T107" fmla="*/ 301 h 836"/>
                <a:gd name="T108" fmla="*/ 202 w 504"/>
                <a:gd name="T109" fmla="*/ 314 h 8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4"/>
                <a:gd name="T166" fmla="*/ 0 h 836"/>
                <a:gd name="T167" fmla="*/ 504 w 504"/>
                <a:gd name="T168" fmla="*/ 836 h 8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4" h="836">
                  <a:moveTo>
                    <a:pt x="149" y="535"/>
                  </a:moveTo>
                  <a:lnTo>
                    <a:pt x="174" y="555"/>
                  </a:lnTo>
                  <a:lnTo>
                    <a:pt x="163" y="576"/>
                  </a:lnTo>
                  <a:lnTo>
                    <a:pt x="149" y="594"/>
                  </a:lnTo>
                  <a:lnTo>
                    <a:pt x="126" y="605"/>
                  </a:lnTo>
                  <a:lnTo>
                    <a:pt x="108" y="614"/>
                  </a:lnTo>
                  <a:lnTo>
                    <a:pt x="88" y="617"/>
                  </a:lnTo>
                  <a:lnTo>
                    <a:pt x="79" y="623"/>
                  </a:lnTo>
                  <a:lnTo>
                    <a:pt x="92" y="648"/>
                  </a:lnTo>
                  <a:lnTo>
                    <a:pt x="115" y="648"/>
                  </a:lnTo>
                  <a:lnTo>
                    <a:pt x="126" y="651"/>
                  </a:lnTo>
                  <a:lnTo>
                    <a:pt x="126" y="669"/>
                  </a:lnTo>
                  <a:lnTo>
                    <a:pt x="138" y="669"/>
                  </a:lnTo>
                  <a:lnTo>
                    <a:pt x="147" y="664"/>
                  </a:lnTo>
                  <a:lnTo>
                    <a:pt x="151" y="680"/>
                  </a:lnTo>
                  <a:lnTo>
                    <a:pt x="165" y="696"/>
                  </a:lnTo>
                  <a:lnTo>
                    <a:pt x="185" y="696"/>
                  </a:lnTo>
                  <a:lnTo>
                    <a:pt x="201" y="692"/>
                  </a:lnTo>
                  <a:lnTo>
                    <a:pt x="212" y="696"/>
                  </a:lnTo>
                  <a:lnTo>
                    <a:pt x="181" y="721"/>
                  </a:lnTo>
                  <a:lnTo>
                    <a:pt x="169" y="728"/>
                  </a:lnTo>
                  <a:lnTo>
                    <a:pt x="151" y="721"/>
                  </a:lnTo>
                  <a:lnTo>
                    <a:pt x="115" y="707"/>
                  </a:lnTo>
                  <a:lnTo>
                    <a:pt x="97" y="707"/>
                  </a:lnTo>
                  <a:lnTo>
                    <a:pt x="79" y="721"/>
                  </a:lnTo>
                  <a:lnTo>
                    <a:pt x="56" y="741"/>
                  </a:lnTo>
                  <a:lnTo>
                    <a:pt x="45" y="751"/>
                  </a:lnTo>
                  <a:lnTo>
                    <a:pt x="31" y="755"/>
                  </a:lnTo>
                  <a:lnTo>
                    <a:pt x="13" y="764"/>
                  </a:lnTo>
                  <a:lnTo>
                    <a:pt x="2" y="773"/>
                  </a:lnTo>
                  <a:lnTo>
                    <a:pt x="0" y="780"/>
                  </a:lnTo>
                  <a:lnTo>
                    <a:pt x="13" y="782"/>
                  </a:lnTo>
                  <a:lnTo>
                    <a:pt x="24" y="791"/>
                  </a:lnTo>
                  <a:lnTo>
                    <a:pt x="38" y="798"/>
                  </a:lnTo>
                  <a:lnTo>
                    <a:pt x="52" y="791"/>
                  </a:lnTo>
                  <a:lnTo>
                    <a:pt x="65" y="785"/>
                  </a:lnTo>
                  <a:lnTo>
                    <a:pt x="79" y="787"/>
                  </a:lnTo>
                  <a:lnTo>
                    <a:pt x="101" y="800"/>
                  </a:lnTo>
                  <a:lnTo>
                    <a:pt x="122" y="810"/>
                  </a:lnTo>
                  <a:lnTo>
                    <a:pt x="135" y="800"/>
                  </a:lnTo>
                  <a:lnTo>
                    <a:pt x="142" y="785"/>
                  </a:lnTo>
                  <a:lnTo>
                    <a:pt x="165" y="771"/>
                  </a:lnTo>
                  <a:lnTo>
                    <a:pt x="178" y="771"/>
                  </a:lnTo>
                  <a:lnTo>
                    <a:pt x="192" y="785"/>
                  </a:lnTo>
                  <a:lnTo>
                    <a:pt x="203" y="794"/>
                  </a:lnTo>
                  <a:lnTo>
                    <a:pt x="219" y="794"/>
                  </a:lnTo>
                  <a:lnTo>
                    <a:pt x="242" y="796"/>
                  </a:lnTo>
                  <a:lnTo>
                    <a:pt x="256" y="803"/>
                  </a:lnTo>
                  <a:lnTo>
                    <a:pt x="271" y="791"/>
                  </a:lnTo>
                  <a:lnTo>
                    <a:pt x="283" y="791"/>
                  </a:lnTo>
                  <a:lnTo>
                    <a:pt x="294" y="798"/>
                  </a:lnTo>
                  <a:lnTo>
                    <a:pt x="310" y="814"/>
                  </a:lnTo>
                  <a:lnTo>
                    <a:pt x="328" y="816"/>
                  </a:lnTo>
                  <a:lnTo>
                    <a:pt x="351" y="821"/>
                  </a:lnTo>
                  <a:lnTo>
                    <a:pt x="364" y="830"/>
                  </a:lnTo>
                  <a:lnTo>
                    <a:pt x="382" y="835"/>
                  </a:lnTo>
                  <a:lnTo>
                    <a:pt x="396" y="825"/>
                  </a:lnTo>
                  <a:lnTo>
                    <a:pt x="416" y="814"/>
                  </a:lnTo>
                  <a:lnTo>
                    <a:pt x="428" y="812"/>
                  </a:lnTo>
                  <a:lnTo>
                    <a:pt x="444" y="810"/>
                  </a:lnTo>
                  <a:lnTo>
                    <a:pt x="457" y="796"/>
                  </a:lnTo>
                  <a:lnTo>
                    <a:pt x="446" y="785"/>
                  </a:lnTo>
                  <a:lnTo>
                    <a:pt x="423" y="771"/>
                  </a:lnTo>
                  <a:lnTo>
                    <a:pt x="416" y="764"/>
                  </a:lnTo>
                  <a:lnTo>
                    <a:pt x="416" y="755"/>
                  </a:lnTo>
                  <a:lnTo>
                    <a:pt x="425" y="746"/>
                  </a:lnTo>
                  <a:lnTo>
                    <a:pt x="444" y="744"/>
                  </a:lnTo>
                  <a:lnTo>
                    <a:pt x="459" y="737"/>
                  </a:lnTo>
                  <a:lnTo>
                    <a:pt x="487" y="707"/>
                  </a:lnTo>
                  <a:lnTo>
                    <a:pt x="498" y="694"/>
                  </a:lnTo>
                  <a:lnTo>
                    <a:pt x="503" y="669"/>
                  </a:lnTo>
                  <a:lnTo>
                    <a:pt x="503" y="653"/>
                  </a:lnTo>
                  <a:lnTo>
                    <a:pt x="491" y="644"/>
                  </a:lnTo>
                  <a:lnTo>
                    <a:pt x="473" y="630"/>
                  </a:lnTo>
                  <a:lnTo>
                    <a:pt x="459" y="623"/>
                  </a:lnTo>
                  <a:lnTo>
                    <a:pt x="444" y="626"/>
                  </a:lnTo>
                  <a:lnTo>
                    <a:pt x="432" y="633"/>
                  </a:lnTo>
                  <a:lnTo>
                    <a:pt x="428" y="621"/>
                  </a:lnTo>
                  <a:lnTo>
                    <a:pt x="437" y="605"/>
                  </a:lnTo>
                  <a:lnTo>
                    <a:pt x="441" y="594"/>
                  </a:lnTo>
                  <a:lnTo>
                    <a:pt x="439" y="571"/>
                  </a:lnTo>
                  <a:lnTo>
                    <a:pt x="437" y="540"/>
                  </a:lnTo>
                  <a:lnTo>
                    <a:pt x="444" y="515"/>
                  </a:lnTo>
                  <a:lnTo>
                    <a:pt x="439" y="501"/>
                  </a:lnTo>
                  <a:lnTo>
                    <a:pt x="428" y="481"/>
                  </a:lnTo>
                  <a:lnTo>
                    <a:pt x="403" y="437"/>
                  </a:lnTo>
                  <a:lnTo>
                    <a:pt x="394" y="417"/>
                  </a:lnTo>
                  <a:lnTo>
                    <a:pt x="389" y="392"/>
                  </a:lnTo>
                  <a:lnTo>
                    <a:pt x="387" y="378"/>
                  </a:lnTo>
                  <a:lnTo>
                    <a:pt x="394" y="353"/>
                  </a:lnTo>
                  <a:lnTo>
                    <a:pt x="394" y="335"/>
                  </a:lnTo>
                  <a:lnTo>
                    <a:pt x="389" y="315"/>
                  </a:lnTo>
                  <a:lnTo>
                    <a:pt x="378" y="304"/>
                  </a:lnTo>
                  <a:lnTo>
                    <a:pt x="360" y="285"/>
                  </a:lnTo>
                  <a:lnTo>
                    <a:pt x="346" y="279"/>
                  </a:lnTo>
                  <a:lnTo>
                    <a:pt x="330" y="276"/>
                  </a:lnTo>
                  <a:lnTo>
                    <a:pt x="321" y="274"/>
                  </a:lnTo>
                  <a:lnTo>
                    <a:pt x="321" y="265"/>
                  </a:lnTo>
                  <a:lnTo>
                    <a:pt x="326" y="256"/>
                  </a:lnTo>
                  <a:lnTo>
                    <a:pt x="344" y="254"/>
                  </a:lnTo>
                  <a:lnTo>
                    <a:pt x="357" y="260"/>
                  </a:lnTo>
                  <a:lnTo>
                    <a:pt x="367" y="263"/>
                  </a:lnTo>
                  <a:lnTo>
                    <a:pt x="373" y="251"/>
                  </a:lnTo>
                  <a:lnTo>
                    <a:pt x="371" y="240"/>
                  </a:lnTo>
                  <a:lnTo>
                    <a:pt x="432" y="183"/>
                  </a:lnTo>
                  <a:lnTo>
                    <a:pt x="444" y="172"/>
                  </a:lnTo>
                  <a:lnTo>
                    <a:pt x="444" y="147"/>
                  </a:lnTo>
                  <a:lnTo>
                    <a:pt x="428" y="133"/>
                  </a:lnTo>
                  <a:lnTo>
                    <a:pt x="412" y="131"/>
                  </a:lnTo>
                  <a:lnTo>
                    <a:pt x="396" y="108"/>
                  </a:lnTo>
                  <a:lnTo>
                    <a:pt x="367" y="108"/>
                  </a:lnTo>
                  <a:lnTo>
                    <a:pt x="342" y="113"/>
                  </a:lnTo>
                  <a:lnTo>
                    <a:pt x="335" y="111"/>
                  </a:lnTo>
                  <a:lnTo>
                    <a:pt x="328" y="102"/>
                  </a:lnTo>
                  <a:lnTo>
                    <a:pt x="342" y="93"/>
                  </a:lnTo>
                  <a:lnTo>
                    <a:pt x="353" y="81"/>
                  </a:lnTo>
                  <a:lnTo>
                    <a:pt x="378" y="58"/>
                  </a:lnTo>
                  <a:lnTo>
                    <a:pt x="398" y="56"/>
                  </a:lnTo>
                  <a:lnTo>
                    <a:pt x="419" y="40"/>
                  </a:lnTo>
                  <a:lnTo>
                    <a:pt x="437" y="27"/>
                  </a:lnTo>
                  <a:lnTo>
                    <a:pt x="394" y="15"/>
                  </a:lnTo>
                  <a:lnTo>
                    <a:pt x="376" y="13"/>
                  </a:lnTo>
                  <a:lnTo>
                    <a:pt x="355" y="11"/>
                  </a:lnTo>
                  <a:lnTo>
                    <a:pt x="330" y="0"/>
                  </a:lnTo>
                  <a:lnTo>
                    <a:pt x="308" y="24"/>
                  </a:lnTo>
                  <a:lnTo>
                    <a:pt x="310" y="36"/>
                  </a:lnTo>
                  <a:lnTo>
                    <a:pt x="296" y="40"/>
                  </a:lnTo>
                  <a:lnTo>
                    <a:pt x="278" y="54"/>
                  </a:lnTo>
                  <a:lnTo>
                    <a:pt x="258" y="61"/>
                  </a:lnTo>
                  <a:lnTo>
                    <a:pt x="258" y="79"/>
                  </a:lnTo>
                  <a:lnTo>
                    <a:pt x="256" y="93"/>
                  </a:lnTo>
                  <a:lnTo>
                    <a:pt x="240" y="115"/>
                  </a:lnTo>
                  <a:lnTo>
                    <a:pt x="212" y="145"/>
                  </a:lnTo>
                  <a:lnTo>
                    <a:pt x="203" y="161"/>
                  </a:lnTo>
                  <a:lnTo>
                    <a:pt x="208" y="170"/>
                  </a:lnTo>
                  <a:lnTo>
                    <a:pt x="235" y="167"/>
                  </a:lnTo>
                  <a:lnTo>
                    <a:pt x="237" y="172"/>
                  </a:lnTo>
                  <a:lnTo>
                    <a:pt x="237" y="183"/>
                  </a:lnTo>
                  <a:lnTo>
                    <a:pt x="201" y="231"/>
                  </a:lnTo>
                  <a:lnTo>
                    <a:pt x="188" y="256"/>
                  </a:lnTo>
                  <a:lnTo>
                    <a:pt x="178" y="279"/>
                  </a:lnTo>
                  <a:lnTo>
                    <a:pt x="188" y="290"/>
                  </a:lnTo>
                  <a:lnTo>
                    <a:pt x="206" y="270"/>
                  </a:lnTo>
                  <a:lnTo>
                    <a:pt x="222" y="245"/>
                  </a:lnTo>
                  <a:lnTo>
                    <a:pt x="233" y="251"/>
                  </a:lnTo>
                  <a:lnTo>
                    <a:pt x="235" y="288"/>
                  </a:lnTo>
                  <a:lnTo>
                    <a:pt x="237" y="310"/>
                  </a:lnTo>
                  <a:lnTo>
                    <a:pt x="215" y="322"/>
                  </a:lnTo>
                  <a:lnTo>
                    <a:pt x="201" y="338"/>
                  </a:lnTo>
                  <a:lnTo>
                    <a:pt x="197" y="349"/>
                  </a:lnTo>
                  <a:lnTo>
                    <a:pt x="224" y="374"/>
                  </a:lnTo>
                  <a:lnTo>
                    <a:pt x="251" y="369"/>
                  </a:lnTo>
                  <a:lnTo>
                    <a:pt x="256" y="385"/>
                  </a:lnTo>
                  <a:lnTo>
                    <a:pt x="283" y="367"/>
                  </a:lnTo>
                  <a:lnTo>
                    <a:pt x="280" y="381"/>
                  </a:lnTo>
                  <a:lnTo>
                    <a:pt x="258" y="408"/>
                  </a:lnTo>
                  <a:lnTo>
                    <a:pt x="269" y="437"/>
                  </a:lnTo>
                  <a:lnTo>
                    <a:pt x="271" y="453"/>
                  </a:lnTo>
                  <a:lnTo>
                    <a:pt x="294" y="456"/>
                  </a:lnTo>
                  <a:lnTo>
                    <a:pt x="294" y="469"/>
                  </a:lnTo>
                  <a:lnTo>
                    <a:pt x="269" y="503"/>
                  </a:lnTo>
                  <a:lnTo>
                    <a:pt x="258" y="499"/>
                  </a:lnTo>
                  <a:lnTo>
                    <a:pt x="249" y="508"/>
                  </a:lnTo>
                  <a:lnTo>
                    <a:pt x="246" y="526"/>
                  </a:lnTo>
                  <a:lnTo>
                    <a:pt x="219" y="510"/>
                  </a:lnTo>
                  <a:lnTo>
                    <a:pt x="149" y="535"/>
                  </a:lnTo>
                </a:path>
              </a:pathLst>
            </a:custGeom>
            <a:solidFill>
              <a:srgbClr val="F5841F"/>
            </a:solidFill>
            <a:ln w="12700" cap="rnd">
              <a:solidFill>
                <a:schemeClr val="bg1">
                  <a:lumMod val="50000"/>
                </a:schemeClr>
              </a:solidFill>
              <a:round/>
              <a:headEnd/>
              <a:tailEnd/>
            </a:ln>
          </p:spPr>
          <p:txBody>
            <a:bodyPr/>
            <a:lstStyle/>
            <a:p>
              <a:pPr>
                <a:defRPr/>
              </a:pPr>
              <a:endParaRPr lang="en-GB" dirty="0"/>
            </a:p>
          </p:txBody>
        </p:sp>
        <p:sp>
          <p:nvSpPr>
            <p:cNvPr id="49" name="Freeform 53"/>
            <p:cNvSpPr>
              <a:spLocks/>
            </p:cNvSpPr>
            <p:nvPr/>
          </p:nvSpPr>
          <p:spPr bwMode="auto">
            <a:xfrm>
              <a:off x="2614" y="2148"/>
              <a:ext cx="40" cy="34"/>
            </a:xfrm>
            <a:custGeom>
              <a:avLst/>
              <a:gdLst>
                <a:gd name="T0" fmla="*/ 18 w 42"/>
                <a:gd name="T1" fmla="*/ 0 h 38"/>
                <a:gd name="T2" fmla="*/ 30 w 42"/>
                <a:gd name="T3" fmla="*/ 2 h 38"/>
                <a:gd name="T4" fmla="*/ 33 w 42"/>
                <a:gd name="T5" fmla="*/ 11 h 38"/>
                <a:gd name="T6" fmla="*/ 18 w 42"/>
                <a:gd name="T7" fmla="*/ 20 h 38"/>
                <a:gd name="T8" fmla="*/ 2 w 42"/>
                <a:gd name="T9" fmla="*/ 24 h 38"/>
                <a:gd name="T10" fmla="*/ 0 w 42"/>
                <a:gd name="T11" fmla="*/ 12 h 38"/>
                <a:gd name="T12" fmla="*/ 18 w 42"/>
                <a:gd name="T13" fmla="*/ 0 h 38"/>
                <a:gd name="T14" fmla="*/ 0 60000 65536"/>
                <a:gd name="T15" fmla="*/ 0 60000 65536"/>
                <a:gd name="T16" fmla="*/ 0 60000 65536"/>
                <a:gd name="T17" fmla="*/ 0 60000 65536"/>
                <a:gd name="T18" fmla="*/ 0 60000 65536"/>
                <a:gd name="T19" fmla="*/ 0 60000 65536"/>
                <a:gd name="T20" fmla="*/ 0 60000 65536"/>
                <a:gd name="T21" fmla="*/ 0 w 42"/>
                <a:gd name="T22" fmla="*/ 0 h 38"/>
                <a:gd name="T23" fmla="*/ 42 w 4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8">
                  <a:moveTo>
                    <a:pt x="22" y="0"/>
                  </a:moveTo>
                  <a:lnTo>
                    <a:pt x="38" y="2"/>
                  </a:lnTo>
                  <a:lnTo>
                    <a:pt x="41" y="17"/>
                  </a:lnTo>
                  <a:lnTo>
                    <a:pt x="22" y="31"/>
                  </a:lnTo>
                  <a:lnTo>
                    <a:pt x="2" y="37"/>
                  </a:lnTo>
                  <a:lnTo>
                    <a:pt x="0" y="19"/>
                  </a:lnTo>
                  <a:lnTo>
                    <a:pt x="22" y="0"/>
                  </a:lnTo>
                </a:path>
              </a:pathLst>
            </a:custGeom>
            <a:solidFill>
              <a:schemeClr val="accent5"/>
            </a:solidFill>
            <a:ln w="12700" cap="rnd">
              <a:solidFill>
                <a:schemeClr val="bg1">
                  <a:lumMod val="50000"/>
                </a:schemeClr>
              </a:solidFill>
              <a:round/>
              <a:headEnd/>
              <a:tailEnd/>
            </a:ln>
          </p:spPr>
          <p:txBody>
            <a:bodyPr/>
            <a:lstStyle/>
            <a:p>
              <a:pPr>
                <a:defRPr/>
              </a:pPr>
              <a:endParaRPr lang="en-GB" dirty="0"/>
            </a:p>
          </p:txBody>
        </p:sp>
        <p:sp>
          <p:nvSpPr>
            <p:cNvPr id="50" name="Freeform 54"/>
            <p:cNvSpPr>
              <a:spLocks/>
            </p:cNvSpPr>
            <p:nvPr/>
          </p:nvSpPr>
          <p:spPr bwMode="auto">
            <a:xfrm>
              <a:off x="2586" y="1976"/>
              <a:ext cx="41" cy="33"/>
            </a:xfrm>
            <a:custGeom>
              <a:avLst/>
              <a:gdLst>
                <a:gd name="T0" fmla="*/ 29 w 43"/>
                <a:gd name="T1" fmla="*/ 0 h 38"/>
                <a:gd name="T2" fmla="*/ 34 w 43"/>
                <a:gd name="T3" fmla="*/ 10 h 38"/>
                <a:gd name="T4" fmla="*/ 18 w 43"/>
                <a:gd name="T5" fmla="*/ 17 h 38"/>
                <a:gd name="T6" fmla="*/ 4 w 43"/>
                <a:gd name="T7" fmla="*/ 21 h 38"/>
                <a:gd name="T8" fmla="*/ 0 w 43"/>
                <a:gd name="T9" fmla="*/ 11 h 38"/>
                <a:gd name="T10" fmla="*/ 8 w 43"/>
                <a:gd name="T11" fmla="*/ 3 h 38"/>
                <a:gd name="T12" fmla="*/ 29 w 43"/>
                <a:gd name="T13" fmla="*/ 0 h 38"/>
                <a:gd name="T14" fmla="*/ 0 60000 65536"/>
                <a:gd name="T15" fmla="*/ 0 60000 65536"/>
                <a:gd name="T16" fmla="*/ 0 60000 65536"/>
                <a:gd name="T17" fmla="*/ 0 60000 65536"/>
                <a:gd name="T18" fmla="*/ 0 60000 65536"/>
                <a:gd name="T19" fmla="*/ 0 60000 65536"/>
                <a:gd name="T20" fmla="*/ 0 60000 65536"/>
                <a:gd name="T21" fmla="*/ 0 w 43"/>
                <a:gd name="T22" fmla="*/ 0 h 38"/>
                <a:gd name="T23" fmla="*/ 43 w 4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8">
                  <a:moveTo>
                    <a:pt x="35" y="0"/>
                  </a:moveTo>
                  <a:lnTo>
                    <a:pt x="42" y="17"/>
                  </a:lnTo>
                  <a:lnTo>
                    <a:pt x="22" y="31"/>
                  </a:lnTo>
                  <a:lnTo>
                    <a:pt x="4" y="37"/>
                  </a:lnTo>
                  <a:lnTo>
                    <a:pt x="0" y="19"/>
                  </a:lnTo>
                  <a:lnTo>
                    <a:pt x="8" y="5"/>
                  </a:lnTo>
                  <a:lnTo>
                    <a:pt x="35" y="0"/>
                  </a:lnTo>
                </a:path>
              </a:pathLst>
            </a:custGeom>
            <a:solidFill>
              <a:schemeClr val="accent5"/>
            </a:solidFill>
            <a:ln w="12700" cap="rnd">
              <a:solidFill>
                <a:schemeClr val="bg1">
                  <a:lumMod val="50000"/>
                </a:schemeClr>
              </a:solidFill>
              <a:round/>
              <a:headEnd/>
              <a:tailEnd/>
            </a:ln>
          </p:spPr>
          <p:txBody>
            <a:bodyPr/>
            <a:lstStyle/>
            <a:p>
              <a:pPr>
                <a:defRPr/>
              </a:pPr>
              <a:endParaRPr lang="en-GB" dirty="0"/>
            </a:p>
          </p:txBody>
        </p:sp>
        <p:sp>
          <p:nvSpPr>
            <p:cNvPr id="51" name="Freeform 55"/>
            <p:cNvSpPr>
              <a:spLocks/>
            </p:cNvSpPr>
            <p:nvPr/>
          </p:nvSpPr>
          <p:spPr bwMode="auto">
            <a:xfrm>
              <a:off x="2647" y="1843"/>
              <a:ext cx="34" cy="51"/>
            </a:xfrm>
            <a:custGeom>
              <a:avLst/>
              <a:gdLst>
                <a:gd name="T0" fmla="*/ 10 w 36"/>
                <a:gd name="T1" fmla="*/ 34 h 58"/>
                <a:gd name="T2" fmla="*/ 27 w 36"/>
                <a:gd name="T3" fmla="*/ 26 h 58"/>
                <a:gd name="T4" fmla="*/ 23 w 36"/>
                <a:gd name="T5" fmla="*/ 15 h 58"/>
                <a:gd name="T6" fmla="*/ 17 w 36"/>
                <a:gd name="T7" fmla="*/ 8 h 58"/>
                <a:gd name="T8" fmla="*/ 10 w 36"/>
                <a:gd name="T9" fmla="*/ 0 h 58"/>
                <a:gd name="T10" fmla="*/ 0 w 36"/>
                <a:gd name="T11" fmla="*/ 4 h 58"/>
                <a:gd name="T12" fmla="*/ 7 w 36"/>
                <a:gd name="T13" fmla="*/ 16 h 58"/>
                <a:gd name="T14" fmla="*/ 10 w 36"/>
                <a:gd name="T15" fmla="*/ 34 h 5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8"/>
                <a:gd name="T26" fmla="*/ 36 w 36"/>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8">
                  <a:moveTo>
                    <a:pt x="14" y="57"/>
                  </a:moveTo>
                  <a:lnTo>
                    <a:pt x="35" y="43"/>
                  </a:lnTo>
                  <a:lnTo>
                    <a:pt x="28" y="25"/>
                  </a:lnTo>
                  <a:lnTo>
                    <a:pt x="21" y="13"/>
                  </a:lnTo>
                  <a:lnTo>
                    <a:pt x="14" y="0"/>
                  </a:lnTo>
                  <a:lnTo>
                    <a:pt x="0" y="6"/>
                  </a:lnTo>
                  <a:lnTo>
                    <a:pt x="7" y="27"/>
                  </a:lnTo>
                  <a:lnTo>
                    <a:pt x="14" y="57"/>
                  </a:lnTo>
                </a:path>
              </a:pathLst>
            </a:custGeom>
            <a:solidFill>
              <a:schemeClr val="accent5"/>
            </a:solidFill>
            <a:ln w="12700" cap="rnd">
              <a:solidFill>
                <a:schemeClr val="bg1">
                  <a:lumMod val="50000"/>
                </a:schemeClr>
              </a:solidFill>
              <a:round/>
              <a:headEnd/>
              <a:tailEnd/>
            </a:ln>
          </p:spPr>
          <p:txBody>
            <a:bodyPr/>
            <a:lstStyle/>
            <a:p>
              <a:pPr>
                <a:defRPr/>
              </a:pPr>
              <a:endParaRPr lang="en-GB" dirty="0"/>
            </a:p>
          </p:txBody>
        </p:sp>
        <p:sp>
          <p:nvSpPr>
            <p:cNvPr id="52" name="Freeform 56"/>
            <p:cNvSpPr>
              <a:spLocks/>
            </p:cNvSpPr>
            <p:nvPr/>
          </p:nvSpPr>
          <p:spPr bwMode="auto">
            <a:xfrm>
              <a:off x="2488" y="2043"/>
              <a:ext cx="103" cy="96"/>
            </a:xfrm>
            <a:custGeom>
              <a:avLst/>
              <a:gdLst>
                <a:gd name="T0" fmla="*/ 30 w 109"/>
                <a:gd name="T1" fmla="*/ 0 h 109"/>
                <a:gd name="T2" fmla="*/ 51 w 109"/>
                <a:gd name="T3" fmla="*/ 0 h 109"/>
                <a:gd name="T4" fmla="*/ 65 w 109"/>
                <a:gd name="T5" fmla="*/ 4 h 109"/>
                <a:gd name="T6" fmla="*/ 75 w 109"/>
                <a:gd name="T7" fmla="*/ 13 h 109"/>
                <a:gd name="T8" fmla="*/ 84 w 109"/>
                <a:gd name="T9" fmla="*/ 29 h 109"/>
                <a:gd name="T10" fmla="*/ 86 w 109"/>
                <a:gd name="T11" fmla="*/ 44 h 109"/>
                <a:gd name="T12" fmla="*/ 77 w 109"/>
                <a:gd name="T13" fmla="*/ 53 h 109"/>
                <a:gd name="T14" fmla="*/ 73 w 109"/>
                <a:gd name="T15" fmla="*/ 62 h 109"/>
                <a:gd name="T16" fmla="*/ 62 w 109"/>
                <a:gd name="T17" fmla="*/ 65 h 109"/>
                <a:gd name="T18" fmla="*/ 54 w 109"/>
                <a:gd name="T19" fmla="*/ 56 h 109"/>
                <a:gd name="T20" fmla="*/ 44 w 109"/>
                <a:gd name="T21" fmla="*/ 41 h 109"/>
                <a:gd name="T22" fmla="*/ 39 w 109"/>
                <a:gd name="T23" fmla="*/ 35 h 109"/>
                <a:gd name="T24" fmla="*/ 23 w 109"/>
                <a:gd name="T25" fmla="*/ 33 h 109"/>
                <a:gd name="T26" fmla="*/ 0 w 109"/>
                <a:gd name="T27" fmla="*/ 18 h 109"/>
                <a:gd name="T28" fmla="*/ 30 w 109"/>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09"/>
                <a:gd name="T47" fmla="*/ 109 w 109"/>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09">
                  <a:moveTo>
                    <a:pt x="38" y="0"/>
                  </a:moveTo>
                  <a:lnTo>
                    <a:pt x="63" y="0"/>
                  </a:lnTo>
                  <a:lnTo>
                    <a:pt x="81" y="4"/>
                  </a:lnTo>
                  <a:lnTo>
                    <a:pt x="94" y="22"/>
                  </a:lnTo>
                  <a:lnTo>
                    <a:pt x="105" y="49"/>
                  </a:lnTo>
                  <a:lnTo>
                    <a:pt x="108" y="74"/>
                  </a:lnTo>
                  <a:lnTo>
                    <a:pt x="96" y="87"/>
                  </a:lnTo>
                  <a:lnTo>
                    <a:pt x="92" y="103"/>
                  </a:lnTo>
                  <a:lnTo>
                    <a:pt x="78" y="108"/>
                  </a:lnTo>
                  <a:lnTo>
                    <a:pt x="67" y="94"/>
                  </a:lnTo>
                  <a:lnTo>
                    <a:pt x="56" y="67"/>
                  </a:lnTo>
                  <a:lnTo>
                    <a:pt x="49" y="58"/>
                  </a:lnTo>
                  <a:lnTo>
                    <a:pt x="27" y="56"/>
                  </a:lnTo>
                  <a:lnTo>
                    <a:pt x="0" y="29"/>
                  </a:lnTo>
                  <a:lnTo>
                    <a:pt x="38" y="0"/>
                  </a:lnTo>
                </a:path>
              </a:pathLst>
            </a:custGeom>
            <a:solidFill>
              <a:srgbClr val="F5841F"/>
            </a:solidFill>
            <a:ln w="12700" cap="rnd">
              <a:solidFill>
                <a:schemeClr val="bg1">
                  <a:lumMod val="50000"/>
                </a:schemeClr>
              </a:solidFill>
              <a:round/>
              <a:headEnd/>
              <a:tailEnd/>
            </a:ln>
          </p:spPr>
          <p:txBody>
            <a:bodyPr/>
            <a:lstStyle/>
            <a:p>
              <a:pPr>
                <a:defRPr/>
              </a:pPr>
              <a:endParaRPr lang="en-GB" dirty="0"/>
            </a:p>
          </p:txBody>
        </p:sp>
        <p:sp>
          <p:nvSpPr>
            <p:cNvPr id="53" name="Freeform 57"/>
            <p:cNvSpPr>
              <a:spLocks/>
            </p:cNvSpPr>
            <p:nvPr/>
          </p:nvSpPr>
          <p:spPr bwMode="auto">
            <a:xfrm>
              <a:off x="2640" y="1784"/>
              <a:ext cx="55" cy="38"/>
            </a:xfrm>
            <a:custGeom>
              <a:avLst/>
              <a:gdLst>
                <a:gd name="T0" fmla="*/ 41 w 58"/>
                <a:gd name="T1" fmla="*/ 0 h 43"/>
                <a:gd name="T2" fmla="*/ 46 w 58"/>
                <a:gd name="T3" fmla="*/ 5 h 43"/>
                <a:gd name="T4" fmla="*/ 27 w 58"/>
                <a:gd name="T5" fmla="*/ 13 h 43"/>
                <a:gd name="T6" fmla="*/ 9 w 58"/>
                <a:gd name="T7" fmla="*/ 26 h 43"/>
                <a:gd name="T8" fmla="*/ 2 w 58"/>
                <a:gd name="T9" fmla="*/ 23 h 43"/>
                <a:gd name="T10" fmla="*/ 0 w 58"/>
                <a:gd name="T11" fmla="*/ 9 h 43"/>
                <a:gd name="T12" fmla="*/ 0 w 58"/>
                <a:gd name="T13" fmla="*/ 4 h 43"/>
                <a:gd name="T14" fmla="*/ 27 w 58"/>
                <a:gd name="T15" fmla="*/ 0 h 43"/>
                <a:gd name="T16" fmla="*/ 41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50" y="0"/>
                  </a:moveTo>
                  <a:lnTo>
                    <a:pt x="57" y="9"/>
                  </a:lnTo>
                  <a:lnTo>
                    <a:pt x="34" y="21"/>
                  </a:lnTo>
                  <a:lnTo>
                    <a:pt x="13" y="42"/>
                  </a:lnTo>
                  <a:lnTo>
                    <a:pt x="2" y="37"/>
                  </a:lnTo>
                  <a:lnTo>
                    <a:pt x="0" y="14"/>
                  </a:lnTo>
                  <a:lnTo>
                    <a:pt x="0" y="7"/>
                  </a:lnTo>
                  <a:lnTo>
                    <a:pt x="34" y="0"/>
                  </a:lnTo>
                  <a:lnTo>
                    <a:pt x="50" y="0"/>
                  </a:lnTo>
                </a:path>
              </a:pathLst>
            </a:custGeom>
            <a:solidFill>
              <a:schemeClr val="accent5"/>
            </a:solidFill>
            <a:ln w="12700" cap="rnd">
              <a:solidFill>
                <a:schemeClr val="bg1">
                  <a:lumMod val="50000"/>
                </a:schemeClr>
              </a:solidFill>
              <a:round/>
              <a:headEnd/>
              <a:tailEnd/>
            </a:ln>
          </p:spPr>
          <p:txBody>
            <a:bodyPr/>
            <a:lstStyle/>
            <a:p>
              <a:pPr>
                <a:defRPr/>
              </a:pPr>
              <a:endParaRPr lang="en-GB" dirty="0"/>
            </a:p>
          </p:txBody>
        </p:sp>
        <p:grpSp>
          <p:nvGrpSpPr>
            <p:cNvPr id="54" name="Group 59"/>
            <p:cNvGrpSpPr>
              <a:grpSpLocks/>
            </p:cNvGrpSpPr>
            <p:nvPr/>
          </p:nvGrpSpPr>
          <p:grpSpPr bwMode="auto">
            <a:xfrm>
              <a:off x="3555" y="1082"/>
              <a:ext cx="597" cy="1162"/>
              <a:chOff x="3324" y="947"/>
              <a:chExt cx="626" cy="1332"/>
            </a:xfrm>
            <a:grpFill/>
          </p:grpSpPr>
          <p:sp>
            <p:nvSpPr>
              <p:cNvPr id="74" name="Freeform 60"/>
              <p:cNvSpPr>
                <a:spLocks/>
              </p:cNvSpPr>
              <p:nvPr/>
            </p:nvSpPr>
            <p:spPr bwMode="auto">
              <a:xfrm>
                <a:off x="3573" y="2099"/>
                <a:ext cx="42" cy="103"/>
              </a:xfrm>
              <a:custGeom>
                <a:avLst/>
                <a:gdLst>
                  <a:gd name="T0" fmla="*/ 41 w 42"/>
                  <a:gd name="T1" fmla="*/ 0 h 103"/>
                  <a:gd name="T2" fmla="*/ 38 w 42"/>
                  <a:gd name="T3" fmla="*/ 34 h 103"/>
                  <a:gd name="T4" fmla="*/ 27 w 42"/>
                  <a:gd name="T5" fmla="*/ 61 h 103"/>
                  <a:gd name="T6" fmla="*/ 6 w 42"/>
                  <a:gd name="T7" fmla="*/ 77 h 103"/>
                  <a:gd name="T8" fmla="*/ 11 w 42"/>
                  <a:gd name="T9" fmla="*/ 95 h 103"/>
                  <a:gd name="T10" fmla="*/ 4 w 42"/>
                  <a:gd name="T11" fmla="*/ 102 h 103"/>
                  <a:gd name="T12" fmla="*/ 0 w 42"/>
                  <a:gd name="T13" fmla="*/ 79 h 103"/>
                  <a:gd name="T14" fmla="*/ 6 w 42"/>
                  <a:gd name="T15" fmla="*/ 63 h 103"/>
                  <a:gd name="T16" fmla="*/ 11 w 42"/>
                  <a:gd name="T17" fmla="*/ 43 h 103"/>
                  <a:gd name="T18" fmla="*/ 41 w 42"/>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03"/>
                  <a:gd name="T32" fmla="*/ 42 w 42"/>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03">
                    <a:moveTo>
                      <a:pt x="41" y="0"/>
                    </a:moveTo>
                    <a:lnTo>
                      <a:pt x="38" y="34"/>
                    </a:lnTo>
                    <a:lnTo>
                      <a:pt x="27" y="61"/>
                    </a:lnTo>
                    <a:lnTo>
                      <a:pt x="6" y="77"/>
                    </a:lnTo>
                    <a:lnTo>
                      <a:pt x="11" y="95"/>
                    </a:lnTo>
                    <a:lnTo>
                      <a:pt x="4" y="102"/>
                    </a:lnTo>
                    <a:lnTo>
                      <a:pt x="0" y="79"/>
                    </a:lnTo>
                    <a:lnTo>
                      <a:pt x="6" y="63"/>
                    </a:lnTo>
                    <a:lnTo>
                      <a:pt x="11" y="43"/>
                    </a:lnTo>
                    <a:lnTo>
                      <a:pt x="41" y="0"/>
                    </a:lnTo>
                  </a:path>
                </a:pathLst>
              </a:custGeom>
              <a:grpFill/>
              <a:ln w="12700" cap="rnd">
                <a:solidFill>
                  <a:schemeClr val="bg1">
                    <a:lumMod val="50000"/>
                  </a:schemeClr>
                </a:solidFill>
                <a:round/>
                <a:headEnd/>
                <a:tailEnd/>
              </a:ln>
            </p:spPr>
            <p:txBody>
              <a:bodyPr/>
              <a:lstStyle/>
              <a:p>
                <a:pPr>
                  <a:defRPr/>
                </a:pPr>
                <a:endParaRPr lang="en-GB" dirty="0"/>
              </a:p>
            </p:txBody>
          </p:sp>
          <p:sp>
            <p:nvSpPr>
              <p:cNvPr id="75" name="Freeform 61"/>
              <p:cNvSpPr>
                <a:spLocks/>
              </p:cNvSpPr>
              <p:nvPr/>
            </p:nvSpPr>
            <p:spPr bwMode="auto">
              <a:xfrm>
                <a:off x="3666" y="2053"/>
                <a:ext cx="58" cy="81"/>
              </a:xfrm>
              <a:custGeom>
                <a:avLst/>
                <a:gdLst>
                  <a:gd name="T0" fmla="*/ 45 w 58"/>
                  <a:gd name="T1" fmla="*/ 0 h 81"/>
                  <a:gd name="T2" fmla="*/ 57 w 58"/>
                  <a:gd name="T3" fmla="*/ 0 h 81"/>
                  <a:gd name="T4" fmla="*/ 43 w 58"/>
                  <a:gd name="T5" fmla="*/ 15 h 81"/>
                  <a:gd name="T6" fmla="*/ 41 w 58"/>
                  <a:gd name="T7" fmla="*/ 26 h 81"/>
                  <a:gd name="T8" fmla="*/ 45 w 58"/>
                  <a:gd name="T9" fmla="*/ 44 h 81"/>
                  <a:gd name="T10" fmla="*/ 29 w 58"/>
                  <a:gd name="T11" fmla="*/ 60 h 81"/>
                  <a:gd name="T12" fmla="*/ 11 w 58"/>
                  <a:gd name="T13" fmla="*/ 80 h 81"/>
                  <a:gd name="T14" fmla="*/ 6 w 58"/>
                  <a:gd name="T15" fmla="*/ 60 h 81"/>
                  <a:gd name="T16" fmla="*/ 0 w 58"/>
                  <a:gd name="T17" fmla="*/ 53 h 81"/>
                  <a:gd name="T18" fmla="*/ 0 w 58"/>
                  <a:gd name="T19" fmla="*/ 37 h 81"/>
                  <a:gd name="T20" fmla="*/ 18 w 58"/>
                  <a:gd name="T21" fmla="*/ 22 h 81"/>
                  <a:gd name="T22" fmla="*/ 45 w 58"/>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1"/>
                  <a:gd name="T38" fmla="*/ 58 w 58"/>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1">
                    <a:moveTo>
                      <a:pt x="45" y="0"/>
                    </a:moveTo>
                    <a:lnTo>
                      <a:pt x="57" y="0"/>
                    </a:lnTo>
                    <a:lnTo>
                      <a:pt x="43" y="15"/>
                    </a:lnTo>
                    <a:lnTo>
                      <a:pt x="41" y="26"/>
                    </a:lnTo>
                    <a:lnTo>
                      <a:pt x="45" y="44"/>
                    </a:lnTo>
                    <a:lnTo>
                      <a:pt x="29" y="60"/>
                    </a:lnTo>
                    <a:lnTo>
                      <a:pt x="11" y="80"/>
                    </a:lnTo>
                    <a:lnTo>
                      <a:pt x="6" y="60"/>
                    </a:lnTo>
                    <a:lnTo>
                      <a:pt x="0" y="53"/>
                    </a:lnTo>
                    <a:lnTo>
                      <a:pt x="0" y="37"/>
                    </a:lnTo>
                    <a:lnTo>
                      <a:pt x="18" y="22"/>
                    </a:lnTo>
                    <a:lnTo>
                      <a:pt x="45" y="0"/>
                    </a:lnTo>
                  </a:path>
                </a:pathLst>
              </a:custGeom>
              <a:grpFill/>
              <a:ln w="12700" cap="rnd">
                <a:solidFill>
                  <a:schemeClr val="bg1">
                    <a:lumMod val="50000"/>
                  </a:schemeClr>
                </a:solidFill>
                <a:round/>
                <a:headEnd/>
                <a:tailEnd/>
              </a:ln>
            </p:spPr>
            <p:txBody>
              <a:bodyPr/>
              <a:lstStyle/>
              <a:p>
                <a:pPr>
                  <a:defRPr/>
                </a:pPr>
                <a:endParaRPr lang="en-GB" dirty="0"/>
              </a:p>
            </p:txBody>
          </p:sp>
          <p:grpSp>
            <p:nvGrpSpPr>
              <p:cNvPr id="76" name="Group 62"/>
              <p:cNvGrpSpPr>
                <a:grpSpLocks/>
              </p:cNvGrpSpPr>
              <p:nvPr/>
            </p:nvGrpSpPr>
            <p:grpSpPr bwMode="auto">
              <a:xfrm>
                <a:off x="3324" y="947"/>
                <a:ext cx="626" cy="1332"/>
                <a:chOff x="3324" y="947"/>
                <a:chExt cx="626" cy="1332"/>
              </a:xfrm>
              <a:grpFill/>
            </p:grpSpPr>
            <p:sp>
              <p:nvSpPr>
                <p:cNvPr id="77" name="Freeform 63"/>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lnTo>
                        <a:pt x="472" y="0"/>
                      </a:lnTo>
                    </a:path>
                  </a:pathLst>
                </a:custGeom>
                <a:grpFill/>
                <a:ln w="9525" cap="rnd">
                  <a:solidFill>
                    <a:schemeClr val="bg1">
                      <a:lumMod val="50000"/>
                    </a:schemeClr>
                  </a:solidFill>
                  <a:round/>
                  <a:headEnd/>
                  <a:tailEnd/>
                </a:ln>
              </p:spPr>
              <p:txBody>
                <a:bodyPr/>
                <a:lstStyle/>
                <a:p>
                  <a:pPr>
                    <a:defRPr/>
                  </a:pPr>
                  <a:endParaRPr lang="en-GB" dirty="0"/>
                </a:p>
              </p:txBody>
            </p:sp>
            <p:sp>
              <p:nvSpPr>
                <p:cNvPr id="78" name="Freeform 64"/>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path>
                  </a:pathLst>
                </a:custGeom>
                <a:solidFill>
                  <a:srgbClr val="F5841F"/>
                </a:solidFill>
                <a:ln w="12700" cap="rnd">
                  <a:solidFill>
                    <a:schemeClr val="bg1">
                      <a:lumMod val="50000"/>
                    </a:schemeClr>
                  </a:solidFill>
                  <a:round/>
                  <a:headEnd type="none" w="sm" len="sm"/>
                  <a:tailEnd type="none" w="sm" len="sm"/>
                </a:ln>
              </p:spPr>
              <p:txBody>
                <a:bodyPr/>
                <a:lstStyle/>
                <a:p>
                  <a:pPr>
                    <a:defRPr/>
                  </a:pPr>
                  <a:endParaRPr lang="en-GB" dirty="0"/>
                </a:p>
              </p:txBody>
            </p:sp>
          </p:grpSp>
        </p:grpSp>
        <p:sp>
          <p:nvSpPr>
            <p:cNvPr id="55" name="Freeform 65"/>
            <p:cNvSpPr>
              <a:spLocks/>
            </p:cNvSpPr>
            <p:nvPr/>
          </p:nvSpPr>
          <p:spPr bwMode="auto">
            <a:xfrm>
              <a:off x="3681" y="3074"/>
              <a:ext cx="519" cy="460"/>
            </a:xfrm>
            <a:custGeom>
              <a:avLst/>
              <a:gdLst>
                <a:gd name="T0" fmla="*/ 224 w 545"/>
                <a:gd name="T1" fmla="*/ 241 h 524"/>
                <a:gd name="T2" fmla="*/ 236 w 545"/>
                <a:gd name="T3" fmla="*/ 218 h 524"/>
                <a:gd name="T4" fmla="*/ 262 w 545"/>
                <a:gd name="T5" fmla="*/ 218 h 524"/>
                <a:gd name="T6" fmla="*/ 280 w 545"/>
                <a:gd name="T7" fmla="*/ 228 h 524"/>
                <a:gd name="T8" fmla="*/ 303 w 545"/>
                <a:gd name="T9" fmla="*/ 235 h 524"/>
                <a:gd name="T10" fmla="*/ 298 w 545"/>
                <a:gd name="T11" fmla="*/ 280 h 524"/>
                <a:gd name="T12" fmla="*/ 316 w 545"/>
                <a:gd name="T13" fmla="*/ 302 h 524"/>
                <a:gd name="T14" fmla="*/ 330 w 545"/>
                <a:gd name="T15" fmla="*/ 306 h 524"/>
                <a:gd name="T16" fmla="*/ 354 w 545"/>
                <a:gd name="T17" fmla="*/ 311 h 524"/>
                <a:gd name="T18" fmla="*/ 389 w 545"/>
                <a:gd name="T19" fmla="*/ 297 h 524"/>
                <a:gd name="T20" fmla="*/ 436 w 545"/>
                <a:gd name="T21" fmla="*/ 295 h 524"/>
                <a:gd name="T22" fmla="*/ 438 w 545"/>
                <a:gd name="T23" fmla="*/ 278 h 524"/>
                <a:gd name="T24" fmla="*/ 427 w 545"/>
                <a:gd name="T25" fmla="*/ 241 h 524"/>
                <a:gd name="T26" fmla="*/ 410 w 545"/>
                <a:gd name="T27" fmla="*/ 230 h 524"/>
                <a:gd name="T28" fmla="*/ 417 w 545"/>
                <a:gd name="T29" fmla="*/ 205 h 524"/>
                <a:gd name="T30" fmla="*/ 436 w 545"/>
                <a:gd name="T31" fmla="*/ 180 h 524"/>
                <a:gd name="T32" fmla="*/ 436 w 545"/>
                <a:gd name="T33" fmla="*/ 155 h 524"/>
                <a:gd name="T34" fmla="*/ 410 w 545"/>
                <a:gd name="T35" fmla="*/ 137 h 524"/>
                <a:gd name="T36" fmla="*/ 420 w 545"/>
                <a:gd name="T37" fmla="*/ 121 h 524"/>
                <a:gd name="T38" fmla="*/ 417 w 545"/>
                <a:gd name="T39" fmla="*/ 111 h 524"/>
                <a:gd name="T40" fmla="*/ 401 w 545"/>
                <a:gd name="T41" fmla="*/ 97 h 524"/>
                <a:gd name="T42" fmla="*/ 389 w 545"/>
                <a:gd name="T43" fmla="*/ 80 h 524"/>
                <a:gd name="T44" fmla="*/ 361 w 545"/>
                <a:gd name="T45" fmla="*/ 87 h 524"/>
                <a:gd name="T46" fmla="*/ 354 w 545"/>
                <a:gd name="T47" fmla="*/ 65 h 524"/>
                <a:gd name="T48" fmla="*/ 328 w 545"/>
                <a:gd name="T49" fmla="*/ 45 h 524"/>
                <a:gd name="T50" fmla="*/ 319 w 545"/>
                <a:gd name="T51" fmla="*/ 25 h 524"/>
                <a:gd name="T52" fmla="*/ 308 w 545"/>
                <a:gd name="T53" fmla="*/ 13 h 524"/>
                <a:gd name="T54" fmla="*/ 296 w 545"/>
                <a:gd name="T55" fmla="*/ 4 h 524"/>
                <a:gd name="T56" fmla="*/ 248 w 545"/>
                <a:gd name="T57" fmla="*/ 4 h 524"/>
                <a:gd name="T58" fmla="*/ 191 w 545"/>
                <a:gd name="T59" fmla="*/ 39 h 524"/>
                <a:gd name="T60" fmla="*/ 205 w 545"/>
                <a:gd name="T61" fmla="*/ 61 h 524"/>
                <a:gd name="T62" fmla="*/ 190 w 545"/>
                <a:gd name="T63" fmla="*/ 67 h 524"/>
                <a:gd name="T64" fmla="*/ 164 w 545"/>
                <a:gd name="T65" fmla="*/ 55 h 524"/>
                <a:gd name="T66" fmla="*/ 121 w 545"/>
                <a:gd name="T67" fmla="*/ 60 h 524"/>
                <a:gd name="T68" fmla="*/ 108 w 545"/>
                <a:gd name="T69" fmla="*/ 60 h 524"/>
                <a:gd name="T70" fmla="*/ 78 w 545"/>
                <a:gd name="T71" fmla="*/ 47 h 524"/>
                <a:gd name="T72" fmla="*/ 16 w 545"/>
                <a:gd name="T73" fmla="*/ 58 h 524"/>
                <a:gd name="T74" fmla="*/ 0 w 545"/>
                <a:gd name="T75" fmla="*/ 67 h 524"/>
                <a:gd name="T76" fmla="*/ 48 w 545"/>
                <a:gd name="T77" fmla="*/ 117 h 524"/>
                <a:gd name="T78" fmla="*/ 82 w 545"/>
                <a:gd name="T79" fmla="*/ 129 h 524"/>
                <a:gd name="T80" fmla="*/ 140 w 545"/>
                <a:gd name="T81" fmla="*/ 180 h 524"/>
                <a:gd name="T82" fmla="*/ 131 w 545"/>
                <a:gd name="T83" fmla="*/ 199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24"/>
                <a:gd name="T128" fmla="*/ 545 w 545"/>
                <a:gd name="T129" fmla="*/ 524 h 5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24">
                  <a:moveTo>
                    <a:pt x="262" y="427"/>
                  </a:moveTo>
                  <a:lnTo>
                    <a:pt x="272" y="407"/>
                  </a:lnTo>
                  <a:lnTo>
                    <a:pt x="278" y="372"/>
                  </a:lnTo>
                  <a:lnTo>
                    <a:pt x="287" y="366"/>
                  </a:lnTo>
                  <a:lnTo>
                    <a:pt x="315" y="370"/>
                  </a:lnTo>
                  <a:lnTo>
                    <a:pt x="319" y="366"/>
                  </a:lnTo>
                  <a:lnTo>
                    <a:pt x="333" y="368"/>
                  </a:lnTo>
                  <a:lnTo>
                    <a:pt x="340" y="384"/>
                  </a:lnTo>
                  <a:lnTo>
                    <a:pt x="362" y="388"/>
                  </a:lnTo>
                  <a:lnTo>
                    <a:pt x="369" y="395"/>
                  </a:lnTo>
                  <a:lnTo>
                    <a:pt x="369" y="457"/>
                  </a:lnTo>
                  <a:lnTo>
                    <a:pt x="362" y="472"/>
                  </a:lnTo>
                  <a:lnTo>
                    <a:pt x="371" y="500"/>
                  </a:lnTo>
                  <a:lnTo>
                    <a:pt x="385" y="509"/>
                  </a:lnTo>
                  <a:lnTo>
                    <a:pt x="394" y="507"/>
                  </a:lnTo>
                  <a:lnTo>
                    <a:pt x="401" y="516"/>
                  </a:lnTo>
                  <a:lnTo>
                    <a:pt x="423" y="520"/>
                  </a:lnTo>
                  <a:lnTo>
                    <a:pt x="432" y="523"/>
                  </a:lnTo>
                  <a:lnTo>
                    <a:pt x="460" y="523"/>
                  </a:lnTo>
                  <a:lnTo>
                    <a:pt x="473" y="500"/>
                  </a:lnTo>
                  <a:lnTo>
                    <a:pt x="494" y="504"/>
                  </a:lnTo>
                  <a:lnTo>
                    <a:pt x="530" y="497"/>
                  </a:lnTo>
                  <a:lnTo>
                    <a:pt x="544" y="477"/>
                  </a:lnTo>
                  <a:lnTo>
                    <a:pt x="532" y="468"/>
                  </a:lnTo>
                  <a:lnTo>
                    <a:pt x="532" y="422"/>
                  </a:lnTo>
                  <a:lnTo>
                    <a:pt x="519" y="407"/>
                  </a:lnTo>
                  <a:lnTo>
                    <a:pt x="507" y="407"/>
                  </a:lnTo>
                  <a:lnTo>
                    <a:pt x="500" y="388"/>
                  </a:lnTo>
                  <a:lnTo>
                    <a:pt x="510" y="370"/>
                  </a:lnTo>
                  <a:lnTo>
                    <a:pt x="507" y="345"/>
                  </a:lnTo>
                  <a:lnTo>
                    <a:pt x="505" y="325"/>
                  </a:lnTo>
                  <a:lnTo>
                    <a:pt x="530" y="302"/>
                  </a:lnTo>
                  <a:lnTo>
                    <a:pt x="534" y="275"/>
                  </a:lnTo>
                  <a:lnTo>
                    <a:pt x="530" y="261"/>
                  </a:lnTo>
                  <a:lnTo>
                    <a:pt x="510" y="259"/>
                  </a:lnTo>
                  <a:lnTo>
                    <a:pt x="500" y="231"/>
                  </a:lnTo>
                  <a:lnTo>
                    <a:pt x="500" y="220"/>
                  </a:lnTo>
                  <a:lnTo>
                    <a:pt x="510" y="204"/>
                  </a:lnTo>
                  <a:lnTo>
                    <a:pt x="505" y="200"/>
                  </a:lnTo>
                  <a:lnTo>
                    <a:pt x="507" y="186"/>
                  </a:lnTo>
                  <a:lnTo>
                    <a:pt x="510" y="177"/>
                  </a:lnTo>
                  <a:lnTo>
                    <a:pt x="487" y="163"/>
                  </a:lnTo>
                  <a:lnTo>
                    <a:pt x="487" y="147"/>
                  </a:lnTo>
                  <a:lnTo>
                    <a:pt x="473" y="134"/>
                  </a:lnTo>
                  <a:lnTo>
                    <a:pt x="453" y="147"/>
                  </a:lnTo>
                  <a:lnTo>
                    <a:pt x="439" y="147"/>
                  </a:lnTo>
                  <a:lnTo>
                    <a:pt x="432" y="134"/>
                  </a:lnTo>
                  <a:lnTo>
                    <a:pt x="432" y="109"/>
                  </a:lnTo>
                  <a:lnTo>
                    <a:pt x="421" y="77"/>
                  </a:lnTo>
                  <a:lnTo>
                    <a:pt x="398" y="75"/>
                  </a:lnTo>
                  <a:lnTo>
                    <a:pt x="389" y="68"/>
                  </a:lnTo>
                  <a:lnTo>
                    <a:pt x="389" y="43"/>
                  </a:lnTo>
                  <a:lnTo>
                    <a:pt x="380" y="27"/>
                  </a:lnTo>
                  <a:lnTo>
                    <a:pt x="374" y="22"/>
                  </a:lnTo>
                  <a:lnTo>
                    <a:pt x="369" y="9"/>
                  </a:lnTo>
                  <a:lnTo>
                    <a:pt x="360" y="4"/>
                  </a:lnTo>
                  <a:lnTo>
                    <a:pt x="340" y="0"/>
                  </a:lnTo>
                  <a:lnTo>
                    <a:pt x="301" y="4"/>
                  </a:lnTo>
                  <a:lnTo>
                    <a:pt x="233" y="31"/>
                  </a:lnTo>
                  <a:lnTo>
                    <a:pt x="233" y="65"/>
                  </a:lnTo>
                  <a:lnTo>
                    <a:pt x="253" y="88"/>
                  </a:lnTo>
                  <a:lnTo>
                    <a:pt x="249" y="104"/>
                  </a:lnTo>
                  <a:lnTo>
                    <a:pt x="247" y="113"/>
                  </a:lnTo>
                  <a:lnTo>
                    <a:pt x="231" y="113"/>
                  </a:lnTo>
                  <a:lnTo>
                    <a:pt x="219" y="102"/>
                  </a:lnTo>
                  <a:lnTo>
                    <a:pt x="199" y="93"/>
                  </a:lnTo>
                  <a:lnTo>
                    <a:pt x="176" y="104"/>
                  </a:lnTo>
                  <a:lnTo>
                    <a:pt x="147" y="100"/>
                  </a:lnTo>
                  <a:lnTo>
                    <a:pt x="133" y="109"/>
                  </a:lnTo>
                  <a:lnTo>
                    <a:pt x="131" y="100"/>
                  </a:lnTo>
                  <a:lnTo>
                    <a:pt x="115" y="100"/>
                  </a:lnTo>
                  <a:lnTo>
                    <a:pt x="95" y="79"/>
                  </a:lnTo>
                  <a:lnTo>
                    <a:pt x="63" y="113"/>
                  </a:lnTo>
                  <a:lnTo>
                    <a:pt x="20" y="97"/>
                  </a:lnTo>
                  <a:lnTo>
                    <a:pt x="0" y="100"/>
                  </a:lnTo>
                  <a:lnTo>
                    <a:pt x="0" y="113"/>
                  </a:lnTo>
                  <a:lnTo>
                    <a:pt x="49" y="165"/>
                  </a:lnTo>
                  <a:lnTo>
                    <a:pt x="58" y="197"/>
                  </a:lnTo>
                  <a:lnTo>
                    <a:pt x="81" y="220"/>
                  </a:lnTo>
                  <a:lnTo>
                    <a:pt x="99" y="218"/>
                  </a:lnTo>
                  <a:lnTo>
                    <a:pt x="165" y="293"/>
                  </a:lnTo>
                  <a:lnTo>
                    <a:pt x="170" y="304"/>
                  </a:lnTo>
                  <a:lnTo>
                    <a:pt x="165" y="311"/>
                  </a:lnTo>
                  <a:lnTo>
                    <a:pt x="160" y="336"/>
                  </a:lnTo>
                  <a:lnTo>
                    <a:pt x="262" y="427"/>
                  </a:lnTo>
                </a:path>
              </a:pathLst>
            </a:custGeom>
            <a:solidFill>
              <a:schemeClr val="accent3">
                <a:lumMod val="75000"/>
              </a:schemeClr>
            </a:solidFill>
            <a:ln w="12700" cap="rnd">
              <a:solidFill>
                <a:schemeClr val="bg1">
                  <a:lumMod val="50000"/>
                </a:schemeClr>
              </a:solidFill>
              <a:round/>
              <a:headEnd/>
              <a:tailEnd/>
            </a:ln>
          </p:spPr>
          <p:txBody>
            <a:bodyPr/>
            <a:lstStyle/>
            <a:p>
              <a:pPr>
                <a:defRPr/>
              </a:pPr>
              <a:endParaRPr lang="en-GB" dirty="0"/>
            </a:p>
          </p:txBody>
        </p:sp>
        <p:sp>
          <p:nvSpPr>
            <p:cNvPr id="56" name="Freeform 66"/>
            <p:cNvSpPr>
              <a:spLocks/>
            </p:cNvSpPr>
            <p:nvPr/>
          </p:nvSpPr>
          <p:spPr bwMode="auto">
            <a:xfrm>
              <a:off x="3255" y="898"/>
              <a:ext cx="1082" cy="1093"/>
            </a:xfrm>
            <a:custGeom>
              <a:avLst/>
              <a:gdLst>
                <a:gd name="T0" fmla="*/ 273 w 1136"/>
                <a:gd name="T1" fmla="*/ 675 h 1245"/>
                <a:gd name="T2" fmla="*/ 311 w 1136"/>
                <a:gd name="T3" fmla="*/ 634 h 1245"/>
                <a:gd name="T4" fmla="*/ 301 w 1136"/>
                <a:gd name="T5" fmla="*/ 576 h 1245"/>
                <a:gd name="T6" fmla="*/ 309 w 1136"/>
                <a:gd name="T7" fmla="*/ 527 h 1245"/>
                <a:gd name="T8" fmla="*/ 323 w 1136"/>
                <a:gd name="T9" fmla="*/ 457 h 1245"/>
                <a:gd name="T10" fmla="*/ 372 w 1136"/>
                <a:gd name="T11" fmla="*/ 412 h 1245"/>
                <a:gd name="T12" fmla="*/ 396 w 1136"/>
                <a:gd name="T13" fmla="*/ 375 h 1245"/>
                <a:gd name="T14" fmla="*/ 412 w 1136"/>
                <a:gd name="T15" fmla="*/ 338 h 1245"/>
                <a:gd name="T16" fmla="*/ 464 w 1136"/>
                <a:gd name="T17" fmla="*/ 276 h 1245"/>
                <a:gd name="T18" fmla="*/ 492 w 1136"/>
                <a:gd name="T19" fmla="*/ 226 h 1245"/>
                <a:gd name="T20" fmla="*/ 557 w 1136"/>
                <a:gd name="T21" fmla="*/ 177 h 1245"/>
                <a:gd name="T22" fmla="*/ 609 w 1136"/>
                <a:gd name="T23" fmla="*/ 161 h 1245"/>
                <a:gd name="T24" fmla="*/ 644 w 1136"/>
                <a:gd name="T25" fmla="*/ 116 h 1245"/>
                <a:gd name="T26" fmla="*/ 724 w 1136"/>
                <a:gd name="T27" fmla="*/ 140 h 1245"/>
                <a:gd name="T28" fmla="*/ 770 w 1136"/>
                <a:gd name="T29" fmla="*/ 148 h 1245"/>
                <a:gd name="T30" fmla="*/ 792 w 1136"/>
                <a:gd name="T31" fmla="*/ 89 h 1245"/>
                <a:gd name="T32" fmla="*/ 861 w 1136"/>
                <a:gd name="T33" fmla="*/ 83 h 1245"/>
                <a:gd name="T34" fmla="*/ 885 w 1136"/>
                <a:gd name="T35" fmla="*/ 106 h 1245"/>
                <a:gd name="T36" fmla="*/ 906 w 1136"/>
                <a:gd name="T37" fmla="*/ 76 h 1245"/>
                <a:gd name="T38" fmla="*/ 930 w 1136"/>
                <a:gd name="T39" fmla="*/ 41 h 1245"/>
                <a:gd name="T40" fmla="*/ 885 w 1136"/>
                <a:gd name="T41" fmla="*/ 13 h 1245"/>
                <a:gd name="T42" fmla="*/ 846 w 1136"/>
                <a:gd name="T43" fmla="*/ 14 h 1245"/>
                <a:gd name="T44" fmla="*/ 822 w 1136"/>
                <a:gd name="T45" fmla="*/ 13 h 1245"/>
                <a:gd name="T46" fmla="*/ 789 w 1136"/>
                <a:gd name="T47" fmla="*/ 29 h 1245"/>
                <a:gd name="T48" fmla="*/ 772 w 1136"/>
                <a:gd name="T49" fmla="*/ 20 h 1245"/>
                <a:gd name="T50" fmla="*/ 721 w 1136"/>
                <a:gd name="T51" fmla="*/ 64 h 1245"/>
                <a:gd name="T52" fmla="*/ 670 w 1136"/>
                <a:gd name="T53" fmla="*/ 76 h 1245"/>
                <a:gd name="T54" fmla="*/ 615 w 1136"/>
                <a:gd name="T55" fmla="*/ 89 h 1245"/>
                <a:gd name="T56" fmla="*/ 550 w 1136"/>
                <a:gd name="T57" fmla="*/ 97 h 1245"/>
                <a:gd name="T58" fmla="*/ 543 w 1136"/>
                <a:gd name="T59" fmla="*/ 136 h 1245"/>
                <a:gd name="T60" fmla="*/ 536 w 1136"/>
                <a:gd name="T61" fmla="*/ 168 h 1245"/>
                <a:gd name="T62" fmla="*/ 482 w 1136"/>
                <a:gd name="T63" fmla="*/ 175 h 1245"/>
                <a:gd name="T64" fmla="*/ 464 w 1136"/>
                <a:gd name="T65" fmla="*/ 202 h 1245"/>
                <a:gd name="T66" fmla="*/ 425 w 1136"/>
                <a:gd name="T67" fmla="*/ 241 h 1245"/>
                <a:gd name="T68" fmla="*/ 384 w 1136"/>
                <a:gd name="T69" fmla="*/ 291 h 1245"/>
                <a:gd name="T70" fmla="*/ 349 w 1136"/>
                <a:gd name="T71" fmla="*/ 340 h 1245"/>
                <a:gd name="T72" fmla="*/ 328 w 1136"/>
                <a:gd name="T73" fmla="*/ 370 h 1245"/>
                <a:gd name="T74" fmla="*/ 262 w 1136"/>
                <a:gd name="T75" fmla="*/ 412 h 1245"/>
                <a:gd name="T76" fmla="*/ 301 w 1136"/>
                <a:gd name="T77" fmla="*/ 416 h 1245"/>
                <a:gd name="T78" fmla="*/ 243 w 1136"/>
                <a:gd name="T79" fmla="*/ 425 h 1245"/>
                <a:gd name="T80" fmla="*/ 189 w 1136"/>
                <a:gd name="T81" fmla="*/ 449 h 1245"/>
                <a:gd name="T82" fmla="*/ 142 w 1136"/>
                <a:gd name="T83" fmla="*/ 450 h 1245"/>
                <a:gd name="T84" fmla="*/ 105 w 1136"/>
                <a:gd name="T85" fmla="*/ 469 h 1245"/>
                <a:gd name="T86" fmla="*/ 80 w 1136"/>
                <a:gd name="T87" fmla="*/ 488 h 1245"/>
                <a:gd name="T88" fmla="*/ 30 w 1136"/>
                <a:gd name="T89" fmla="*/ 511 h 1245"/>
                <a:gd name="T90" fmla="*/ 18 w 1136"/>
                <a:gd name="T91" fmla="*/ 591 h 1245"/>
                <a:gd name="T92" fmla="*/ 37 w 1136"/>
                <a:gd name="T93" fmla="*/ 610 h 1245"/>
                <a:gd name="T94" fmla="*/ 18 w 1136"/>
                <a:gd name="T95" fmla="*/ 647 h 1245"/>
                <a:gd name="T96" fmla="*/ 29 w 1136"/>
                <a:gd name="T97" fmla="*/ 667 h 1245"/>
                <a:gd name="T98" fmla="*/ 0 w 1136"/>
                <a:gd name="T99" fmla="*/ 686 h 1245"/>
                <a:gd name="T100" fmla="*/ 78 w 1136"/>
                <a:gd name="T101" fmla="*/ 739 h 1245"/>
                <a:gd name="T102" fmla="*/ 192 w 1136"/>
                <a:gd name="T103" fmla="*/ 679 h 1245"/>
                <a:gd name="T104" fmla="*/ 234 w 1136"/>
                <a:gd name="T105" fmla="*/ 645 h 1245"/>
                <a:gd name="T106" fmla="*/ 243 w 1136"/>
                <a:gd name="T107" fmla="*/ 695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lnTo>
                    <a:pt x="304" y="1171"/>
                  </a:lnTo>
                </a:path>
              </a:pathLst>
            </a:custGeom>
            <a:grpFill/>
            <a:ln w="9525" cap="rnd">
              <a:solidFill>
                <a:schemeClr val="bg1">
                  <a:lumMod val="50000"/>
                </a:schemeClr>
              </a:solidFill>
              <a:round/>
              <a:headEnd/>
              <a:tailEnd/>
            </a:ln>
          </p:spPr>
          <p:txBody>
            <a:bodyPr/>
            <a:lstStyle/>
            <a:p>
              <a:pPr>
                <a:defRPr/>
              </a:pPr>
              <a:endParaRPr lang="en-GB" dirty="0"/>
            </a:p>
          </p:txBody>
        </p:sp>
        <p:sp>
          <p:nvSpPr>
            <p:cNvPr id="57" name="Freeform 67"/>
            <p:cNvSpPr>
              <a:spLocks/>
            </p:cNvSpPr>
            <p:nvPr/>
          </p:nvSpPr>
          <p:spPr bwMode="auto">
            <a:xfrm>
              <a:off x="3255" y="898"/>
              <a:ext cx="1082" cy="1093"/>
            </a:xfrm>
            <a:custGeom>
              <a:avLst/>
              <a:gdLst>
                <a:gd name="T0" fmla="*/ 273 w 1136"/>
                <a:gd name="T1" fmla="*/ 675 h 1245"/>
                <a:gd name="T2" fmla="*/ 311 w 1136"/>
                <a:gd name="T3" fmla="*/ 634 h 1245"/>
                <a:gd name="T4" fmla="*/ 301 w 1136"/>
                <a:gd name="T5" fmla="*/ 576 h 1245"/>
                <a:gd name="T6" fmla="*/ 309 w 1136"/>
                <a:gd name="T7" fmla="*/ 527 h 1245"/>
                <a:gd name="T8" fmla="*/ 323 w 1136"/>
                <a:gd name="T9" fmla="*/ 457 h 1245"/>
                <a:gd name="T10" fmla="*/ 372 w 1136"/>
                <a:gd name="T11" fmla="*/ 412 h 1245"/>
                <a:gd name="T12" fmla="*/ 396 w 1136"/>
                <a:gd name="T13" fmla="*/ 375 h 1245"/>
                <a:gd name="T14" fmla="*/ 412 w 1136"/>
                <a:gd name="T15" fmla="*/ 338 h 1245"/>
                <a:gd name="T16" fmla="*/ 464 w 1136"/>
                <a:gd name="T17" fmla="*/ 276 h 1245"/>
                <a:gd name="T18" fmla="*/ 492 w 1136"/>
                <a:gd name="T19" fmla="*/ 226 h 1245"/>
                <a:gd name="T20" fmla="*/ 557 w 1136"/>
                <a:gd name="T21" fmla="*/ 177 h 1245"/>
                <a:gd name="T22" fmla="*/ 609 w 1136"/>
                <a:gd name="T23" fmla="*/ 161 h 1245"/>
                <a:gd name="T24" fmla="*/ 644 w 1136"/>
                <a:gd name="T25" fmla="*/ 116 h 1245"/>
                <a:gd name="T26" fmla="*/ 724 w 1136"/>
                <a:gd name="T27" fmla="*/ 140 h 1245"/>
                <a:gd name="T28" fmla="*/ 770 w 1136"/>
                <a:gd name="T29" fmla="*/ 148 h 1245"/>
                <a:gd name="T30" fmla="*/ 792 w 1136"/>
                <a:gd name="T31" fmla="*/ 89 h 1245"/>
                <a:gd name="T32" fmla="*/ 861 w 1136"/>
                <a:gd name="T33" fmla="*/ 83 h 1245"/>
                <a:gd name="T34" fmla="*/ 885 w 1136"/>
                <a:gd name="T35" fmla="*/ 106 h 1245"/>
                <a:gd name="T36" fmla="*/ 906 w 1136"/>
                <a:gd name="T37" fmla="*/ 76 h 1245"/>
                <a:gd name="T38" fmla="*/ 930 w 1136"/>
                <a:gd name="T39" fmla="*/ 41 h 1245"/>
                <a:gd name="T40" fmla="*/ 885 w 1136"/>
                <a:gd name="T41" fmla="*/ 13 h 1245"/>
                <a:gd name="T42" fmla="*/ 846 w 1136"/>
                <a:gd name="T43" fmla="*/ 14 h 1245"/>
                <a:gd name="T44" fmla="*/ 822 w 1136"/>
                <a:gd name="T45" fmla="*/ 13 h 1245"/>
                <a:gd name="T46" fmla="*/ 789 w 1136"/>
                <a:gd name="T47" fmla="*/ 29 h 1245"/>
                <a:gd name="T48" fmla="*/ 772 w 1136"/>
                <a:gd name="T49" fmla="*/ 20 h 1245"/>
                <a:gd name="T50" fmla="*/ 721 w 1136"/>
                <a:gd name="T51" fmla="*/ 64 h 1245"/>
                <a:gd name="T52" fmla="*/ 670 w 1136"/>
                <a:gd name="T53" fmla="*/ 76 h 1245"/>
                <a:gd name="T54" fmla="*/ 615 w 1136"/>
                <a:gd name="T55" fmla="*/ 89 h 1245"/>
                <a:gd name="T56" fmla="*/ 550 w 1136"/>
                <a:gd name="T57" fmla="*/ 97 h 1245"/>
                <a:gd name="T58" fmla="*/ 543 w 1136"/>
                <a:gd name="T59" fmla="*/ 136 h 1245"/>
                <a:gd name="T60" fmla="*/ 536 w 1136"/>
                <a:gd name="T61" fmla="*/ 168 h 1245"/>
                <a:gd name="T62" fmla="*/ 482 w 1136"/>
                <a:gd name="T63" fmla="*/ 175 h 1245"/>
                <a:gd name="T64" fmla="*/ 464 w 1136"/>
                <a:gd name="T65" fmla="*/ 202 h 1245"/>
                <a:gd name="T66" fmla="*/ 425 w 1136"/>
                <a:gd name="T67" fmla="*/ 241 h 1245"/>
                <a:gd name="T68" fmla="*/ 384 w 1136"/>
                <a:gd name="T69" fmla="*/ 291 h 1245"/>
                <a:gd name="T70" fmla="*/ 349 w 1136"/>
                <a:gd name="T71" fmla="*/ 340 h 1245"/>
                <a:gd name="T72" fmla="*/ 328 w 1136"/>
                <a:gd name="T73" fmla="*/ 370 h 1245"/>
                <a:gd name="T74" fmla="*/ 262 w 1136"/>
                <a:gd name="T75" fmla="*/ 412 h 1245"/>
                <a:gd name="T76" fmla="*/ 301 w 1136"/>
                <a:gd name="T77" fmla="*/ 416 h 1245"/>
                <a:gd name="T78" fmla="*/ 243 w 1136"/>
                <a:gd name="T79" fmla="*/ 425 h 1245"/>
                <a:gd name="T80" fmla="*/ 189 w 1136"/>
                <a:gd name="T81" fmla="*/ 449 h 1245"/>
                <a:gd name="T82" fmla="*/ 142 w 1136"/>
                <a:gd name="T83" fmla="*/ 450 h 1245"/>
                <a:gd name="T84" fmla="*/ 105 w 1136"/>
                <a:gd name="T85" fmla="*/ 469 h 1245"/>
                <a:gd name="T86" fmla="*/ 80 w 1136"/>
                <a:gd name="T87" fmla="*/ 488 h 1245"/>
                <a:gd name="T88" fmla="*/ 30 w 1136"/>
                <a:gd name="T89" fmla="*/ 511 h 1245"/>
                <a:gd name="T90" fmla="*/ 18 w 1136"/>
                <a:gd name="T91" fmla="*/ 591 h 1245"/>
                <a:gd name="T92" fmla="*/ 37 w 1136"/>
                <a:gd name="T93" fmla="*/ 610 h 1245"/>
                <a:gd name="T94" fmla="*/ 18 w 1136"/>
                <a:gd name="T95" fmla="*/ 647 h 1245"/>
                <a:gd name="T96" fmla="*/ 29 w 1136"/>
                <a:gd name="T97" fmla="*/ 667 h 1245"/>
                <a:gd name="T98" fmla="*/ 0 w 1136"/>
                <a:gd name="T99" fmla="*/ 686 h 1245"/>
                <a:gd name="T100" fmla="*/ 78 w 1136"/>
                <a:gd name="T101" fmla="*/ 739 h 1245"/>
                <a:gd name="T102" fmla="*/ 192 w 1136"/>
                <a:gd name="T103" fmla="*/ 679 h 1245"/>
                <a:gd name="T104" fmla="*/ 234 w 1136"/>
                <a:gd name="T105" fmla="*/ 645 h 1245"/>
                <a:gd name="T106" fmla="*/ 243 w 1136"/>
                <a:gd name="T107" fmla="*/ 695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path>
              </a:pathLst>
            </a:custGeom>
            <a:solidFill>
              <a:schemeClr val="accent3">
                <a:lumMod val="75000"/>
              </a:schemeClr>
            </a:solidFill>
            <a:ln w="12700" cap="rnd">
              <a:solidFill>
                <a:schemeClr val="bg1">
                  <a:lumMod val="50000"/>
                </a:schemeClr>
              </a:solidFill>
              <a:round/>
              <a:headEnd type="none" w="sm" len="sm"/>
              <a:tailEnd type="none" w="sm" len="sm"/>
            </a:ln>
          </p:spPr>
          <p:txBody>
            <a:bodyPr/>
            <a:lstStyle/>
            <a:p>
              <a:pPr>
                <a:defRPr/>
              </a:pPr>
              <a:endParaRPr lang="en-GB" dirty="0"/>
            </a:p>
          </p:txBody>
        </p:sp>
        <p:sp>
          <p:nvSpPr>
            <p:cNvPr id="58" name="Freeform 68"/>
            <p:cNvSpPr>
              <a:spLocks/>
            </p:cNvSpPr>
            <p:nvPr/>
          </p:nvSpPr>
          <p:spPr bwMode="auto">
            <a:xfrm>
              <a:off x="3798" y="1089"/>
              <a:ext cx="34" cy="41"/>
            </a:xfrm>
            <a:custGeom>
              <a:avLst/>
              <a:gdLst>
                <a:gd name="T0" fmla="*/ 27 w 36"/>
                <a:gd name="T1" fmla="*/ 3 h 47"/>
                <a:gd name="T2" fmla="*/ 24 w 36"/>
                <a:gd name="T3" fmla="*/ 10 h 47"/>
                <a:gd name="T4" fmla="*/ 27 w 36"/>
                <a:gd name="T5" fmla="*/ 23 h 47"/>
                <a:gd name="T6" fmla="*/ 9 w 36"/>
                <a:gd name="T7" fmla="*/ 27 h 47"/>
                <a:gd name="T8" fmla="*/ 0 w 36"/>
                <a:gd name="T9" fmla="*/ 20 h 47"/>
                <a:gd name="T10" fmla="*/ 0 w 36"/>
                <a:gd name="T11" fmla="*/ 10 h 47"/>
                <a:gd name="T12" fmla="*/ 7 w 36"/>
                <a:gd name="T13" fmla="*/ 0 h 47"/>
                <a:gd name="T14" fmla="*/ 27 w 36"/>
                <a:gd name="T15" fmla="*/ 3 h 4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7"/>
                <a:gd name="T26" fmla="*/ 36 w 36"/>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7">
                  <a:moveTo>
                    <a:pt x="35" y="6"/>
                  </a:moveTo>
                  <a:lnTo>
                    <a:pt x="30" y="18"/>
                  </a:lnTo>
                  <a:lnTo>
                    <a:pt x="35" y="39"/>
                  </a:lnTo>
                  <a:lnTo>
                    <a:pt x="9" y="46"/>
                  </a:lnTo>
                  <a:lnTo>
                    <a:pt x="0" y="34"/>
                  </a:lnTo>
                  <a:lnTo>
                    <a:pt x="0" y="18"/>
                  </a:lnTo>
                  <a:lnTo>
                    <a:pt x="7" y="0"/>
                  </a:lnTo>
                  <a:lnTo>
                    <a:pt x="35" y="6"/>
                  </a:lnTo>
                </a:path>
              </a:pathLst>
            </a:custGeom>
            <a:grpFill/>
            <a:ln w="12700" cap="rnd">
              <a:solidFill>
                <a:schemeClr val="bg1">
                  <a:lumMod val="50000"/>
                </a:schemeClr>
              </a:solidFill>
              <a:round/>
              <a:headEnd/>
              <a:tailEnd/>
            </a:ln>
          </p:spPr>
          <p:txBody>
            <a:bodyPr/>
            <a:lstStyle/>
            <a:p>
              <a:pPr>
                <a:defRPr/>
              </a:pPr>
              <a:endParaRPr lang="en-GB" dirty="0"/>
            </a:p>
          </p:txBody>
        </p:sp>
        <p:sp>
          <p:nvSpPr>
            <p:cNvPr id="59" name="Freeform 69"/>
            <p:cNvSpPr>
              <a:spLocks/>
            </p:cNvSpPr>
            <p:nvPr/>
          </p:nvSpPr>
          <p:spPr bwMode="auto">
            <a:xfrm>
              <a:off x="3745" y="1116"/>
              <a:ext cx="36" cy="34"/>
            </a:xfrm>
            <a:custGeom>
              <a:avLst/>
              <a:gdLst>
                <a:gd name="T0" fmla="*/ 25 w 38"/>
                <a:gd name="T1" fmla="*/ 0 h 38"/>
                <a:gd name="T2" fmla="*/ 29 w 38"/>
                <a:gd name="T3" fmla="*/ 16 h 38"/>
                <a:gd name="T4" fmla="*/ 7 w 38"/>
                <a:gd name="T5" fmla="*/ 24 h 38"/>
                <a:gd name="T6" fmla="*/ 0 w 38"/>
                <a:gd name="T7" fmla="*/ 7 h 38"/>
                <a:gd name="T8" fmla="*/ 25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31" y="0"/>
                  </a:moveTo>
                  <a:lnTo>
                    <a:pt x="37" y="25"/>
                  </a:lnTo>
                  <a:lnTo>
                    <a:pt x="7" y="37"/>
                  </a:lnTo>
                  <a:lnTo>
                    <a:pt x="0" y="11"/>
                  </a:lnTo>
                  <a:lnTo>
                    <a:pt x="31" y="0"/>
                  </a:lnTo>
                </a:path>
              </a:pathLst>
            </a:custGeom>
            <a:grpFill/>
            <a:ln w="12700" cap="rnd">
              <a:solidFill>
                <a:schemeClr val="bg1">
                  <a:lumMod val="50000"/>
                </a:schemeClr>
              </a:solidFill>
              <a:round/>
              <a:headEnd/>
              <a:tailEnd/>
            </a:ln>
          </p:spPr>
          <p:txBody>
            <a:bodyPr/>
            <a:lstStyle/>
            <a:p>
              <a:pPr>
                <a:defRPr/>
              </a:pPr>
              <a:endParaRPr lang="en-GB" dirty="0"/>
            </a:p>
          </p:txBody>
        </p:sp>
        <p:sp>
          <p:nvSpPr>
            <p:cNvPr id="60" name="Freeform 70"/>
            <p:cNvSpPr>
              <a:spLocks/>
            </p:cNvSpPr>
            <p:nvPr/>
          </p:nvSpPr>
          <p:spPr bwMode="auto">
            <a:xfrm>
              <a:off x="3756" y="1071"/>
              <a:ext cx="36" cy="31"/>
            </a:xfrm>
            <a:custGeom>
              <a:avLst/>
              <a:gdLst>
                <a:gd name="T0" fmla="*/ 0 w 39"/>
                <a:gd name="T1" fmla="*/ 12 h 36"/>
                <a:gd name="T2" fmla="*/ 20 w 39"/>
                <a:gd name="T3" fmla="*/ 19 h 36"/>
                <a:gd name="T4" fmla="*/ 28 w 39"/>
                <a:gd name="T5" fmla="*/ 3 h 36"/>
                <a:gd name="T6" fmla="*/ 16 w 39"/>
                <a:gd name="T7" fmla="*/ 0 h 36"/>
                <a:gd name="T8" fmla="*/ 6 w 39"/>
                <a:gd name="T9" fmla="*/ 3 h 36"/>
                <a:gd name="T10" fmla="*/ 0 w 39"/>
                <a:gd name="T11" fmla="*/ 8 h 36"/>
                <a:gd name="T12" fmla="*/ 0 w 39"/>
                <a:gd name="T13" fmla="*/ 12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0" y="22"/>
                  </a:moveTo>
                  <a:lnTo>
                    <a:pt x="28" y="35"/>
                  </a:lnTo>
                  <a:lnTo>
                    <a:pt x="38" y="7"/>
                  </a:lnTo>
                  <a:lnTo>
                    <a:pt x="21" y="0"/>
                  </a:lnTo>
                  <a:lnTo>
                    <a:pt x="9" y="7"/>
                  </a:lnTo>
                  <a:lnTo>
                    <a:pt x="0" y="15"/>
                  </a:lnTo>
                  <a:lnTo>
                    <a:pt x="0" y="22"/>
                  </a:lnTo>
                </a:path>
              </a:pathLst>
            </a:custGeom>
            <a:grpFill/>
            <a:ln w="12700" cap="rnd">
              <a:solidFill>
                <a:schemeClr val="bg1">
                  <a:lumMod val="50000"/>
                </a:schemeClr>
              </a:solidFill>
              <a:round/>
              <a:headEnd/>
              <a:tailEnd/>
            </a:ln>
          </p:spPr>
          <p:txBody>
            <a:bodyPr/>
            <a:lstStyle/>
            <a:p>
              <a:pPr>
                <a:defRPr/>
              </a:pPr>
              <a:endParaRPr lang="en-GB" dirty="0"/>
            </a:p>
          </p:txBody>
        </p:sp>
        <p:sp>
          <p:nvSpPr>
            <p:cNvPr id="61" name="Freeform 71"/>
            <p:cNvSpPr>
              <a:spLocks/>
            </p:cNvSpPr>
            <p:nvPr/>
          </p:nvSpPr>
          <p:spPr bwMode="auto">
            <a:xfrm>
              <a:off x="3798" y="1048"/>
              <a:ext cx="34" cy="33"/>
            </a:xfrm>
            <a:custGeom>
              <a:avLst/>
              <a:gdLst>
                <a:gd name="T0" fmla="*/ 0 w 36"/>
                <a:gd name="T1" fmla="*/ 21 h 38"/>
                <a:gd name="T2" fmla="*/ 22 w 36"/>
                <a:gd name="T3" fmla="*/ 0 h 38"/>
                <a:gd name="T4" fmla="*/ 27 w 36"/>
                <a:gd name="T5" fmla="*/ 9 h 38"/>
                <a:gd name="T6" fmla="*/ 0 w 36"/>
                <a:gd name="T7" fmla="*/ 21 h 38"/>
                <a:gd name="T8" fmla="*/ 0 60000 65536"/>
                <a:gd name="T9" fmla="*/ 0 60000 65536"/>
                <a:gd name="T10" fmla="*/ 0 60000 65536"/>
                <a:gd name="T11" fmla="*/ 0 60000 65536"/>
                <a:gd name="T12" fmla="*/ 0 w 36"/>
                <a:gd name="T13" fmla="*/ 0 h 38"/>
                <a:gd name="T14" fmla="*/ 36 w 36"/>
                <a:gd name="T15" fmla="*/ 38 h 38"/>
              </a:gdLst>
              <a:ahLst/>
              <a:cxnLst>
                <a:cxn ang="T8">
                  <a:pos x="T0" y="T1"/>
                </a:cxn>
                <a:cxn ang="T9">
                  <a:pos x="T2" y="T3"/>
                </a:cxn>
                <a:cxn ang="T10">
                  <a:pos x="T4" y="T5"/>
                </a:cxn>
                <a:cxn ang="T11">
                  <a:pos x="T6" y="T7"/>
                </a:cxn>
              </a:cxnLst>
              <a:rect l="T12" t="T13" r="T14" b="T15"/>
              <a:pathLst>
                <a:path w="36" h="38">
                  <a:moveTo>
                    <a:pt x="0" y="37"/>
                  </a:moveTo>
                  <a:lnTo>
                    <a:pt x="26" y="0"/>
                  </a:lnTo>
                  <a:lnTo>
                    <a:pt x="35" y="15"/>
                  </a:lnTo>
                  <a:lnTo>
                    <a:pt x="0" y="37"/>
                  </a:lnTo>
                </a:path>
              </a:pathLst>
            </a:custGeom>
            <a:grpFill/>
            <a:ln w="12700" cap="rnd">
              <a:solidFill>
                <a:schemeClr val="bg1">
                  <a:lumMod val="50000"/>
                </a:schemeClr>
              </a:solidFill>
              <a:round/>
              <a:headEnd/>
              <a:tailEnd/>
            </a:ln>
          </p:spPr>
          <p:txBody>
            <a:bodyPr/>
            <a:lstStyle/>
            <a:p>
              <a:pPr>
                <a:defRPr/>
              </a:pPr>
              <a:endParaRPr lang="en-GB" dirty="0"/>
            </a:p>
          </p:txBody>
        </p:sp>
        <p:sp>
          <p:nvSpPr>
            <p:cNvPr id="62" name="Freeform 72"/>
            <p:cNvSpPr>
              <a:spLocks/>
            </p:cNvSpPr>
            <p:nvPr/>
          </p:nvSpPr>
          <p:spPr bwMode="auto">
            <a:xfrm>
              <a:off x="3703" y="1124"/>
              <a:ext cx="38" cy="33"/>
            </a:xfrm>
            <a:custGeom>
              <a:avLst/>
              <a:gdLst>
                <a:gd name="T0" fmla="*/ 28 w 38"/>
                <a:gd name="T1" fmla="*/ 0 h 37"/>
                <a:gd name="T2" fmla="*/ 37 w 38"/>
                <a:gd name="T3" fmla="*/ 18 h 37"/>
                <a:gd name="T4" fmla="*/ 0 w 38"/>
                <a:gd name="T5" fmla="*/ 23 h 37"/>
                <a:gd name="T6" fmla="*/ 28 w 38"/>
                <a:gd name="T7" fmla="*/ 0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28" y="0"/>
                  </a:moveTo>
                  <a:lnTo>
                    <a:pt x="37" y="28"/>
                  </a:lnTo>
                  <a:lnTo>
                    <a:pt x="0" y="36"/>
                  </a:lnTo>
                  <a:lnTo>
                    <a:pt x="28" y="0"/>
                  </a:lnTo>
                </a:path>
              </a:pathLst>
            </a:custGeom>
            <a:grpFill/>
            <a:ln w="12700" cap="rnd">
              <a:solidFill>
                <a:schemeClr val="bg1">
                  <a:lumMod val="50000"/>
                </a:schemeClr>
              </a:solidFill>
              <a:round/>
              <a:headEnd/>
              <a:tailEnd/>
            </a:ln>
          </p:spPr>
          <p:txBody>
            <a:bodyPr/>
            <a:lstStyle/>
            <a:p>
              <a:pPr>
                <a:defRPr/>
              </a:pPr>
              <a:endParaRPr lang="en-GB" dirty="0"/>
            </a:p>
          </p:txBody>
        </p:sp>
        <p:sp>
          <p:nvSpPr>
            <p:cNvPr id="63" name="Freeform 73"/>
            <p:cNvSpPr>
              <a:spLocks/>
            </p:cNvSpPr>
            <p:nvPr/>
          </p:nvSpPr>
          <p:spPr bwMode="auto">
            <a:xfrm>
              <a:off x="3909" y="1001"/>
              <a:ext cx="37" cy="32"/>
            </a:xfrm>
            <a:custGeom>
              <a:avLst/>
              <a:gdLst>
                <a:gd name="T0" fmla="*/ 16 w 38"/>
                <a:gd name="T1" fmla="*/ 0 h 36"/>
                <a:gd name="T2" fmla="*/ 0 w 38"/>
                <a:gd name="T3" fmla="*/ 10 h 36"/>
                <a:gd name="T4" fmla="*/ 19 w 38"/>
                <a:gd name="T5" fmla="*/ 22 h 36"/>
                <a:gd name="T6" fmla="*/ 33 w 38"/>
                <a:gd name="T7" fmla="*/ 10 h 36"/>
                <a:gd name="T8" fmla="*/ 16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6" y="0"/>
                  </a:moveTo>
                  <a:lnTo>
                    <a:pt x="0" y="16"/>
                  </a:lnTo>
                  <a:lnTo>
                    <a:pt x="23" y="35"/>
                  </a:lnTo>
                  <a:lnTo>
                    <a:pt x="37" y="16"/>
                  </a:lnTo>
                  <a:lnTo>
                    <a:pt x="16" y="0"/>
                  </a:lnTo>
                </a:path>
              </a:pathLst>
            </a:custGeom>
            <a:grpFill/>
            <a:ln w="12700" cap="rnd">
              <a:solidFill>
                <a:schemeClr val="bg1">
                  <a:lumMod val="50000"/>
                </a:schemeClr>
              </a:solidFill>
              <a:round/>
              <a:headEnd/>
              <a:tailEnd/>
            </a:ln>
          </p:spPr>
          <p:txBody>
            <a:bodyPr/>
            <a:lstStyle/>
            <a:p>
              <a:pPr>
                <a:defRPr/>
              </a:pPr>
              <a:endParaRPr lang="en-GB" dirty="0"/>
            </a:p>
          </p:txBody>
        </p:sp>
        <p:sp>
          <p:nvSpPr>
            <p:cNvPr id="64" name="Freeform 74"/>
            <p:cNvSpPr>
              <a:spLocks/>
            </p:cNvSpPr>
            <p:nvPr/>
          </p:nvSpPr>
          <p:spPr bwMode="auto">
            <a:xfrm>
              <a:off x="3940" y="978"/>
              <a:ext cx="38" cy="31"/>
            </a:xfrm>
            <a:custGeom>
              <a:avLst/>
              <a:gdLst>
                <a:gd name="T0" fmla="*/ 0 w 39"/>
                <a:gd name="T1" fmla="*/ 7 h 36"/>
                <a:gd name="T2" fmla="*/ 17 w 39"/>
                <a:gd name="T3" fmla="*/ 19 h 36"/>
                <a:gd name="T4" fmla="*/ 34 w 39"/>
                <a:gd name="T5" fmla="*/ 12 h 36"/>
                <a:gd name="T6" fmla="*/ 19 w 39"/>
                <a:gd name="T7" fmla="*/ 0 h 36"/>
                <a:gd name="T8" fmla="*/ 0 w 39"/>
                <a:gd name="T9" fmla="*/ 7 h 36"/>
                <a:gd name="T10" fmla="*/ 0 60000 65536"/>
                <a:gd name="T11" fmla="*/ 0 60000 65536"/>
                <a:gd name="T12" fmla="*/ 0 60000 65536"/>
                <a:gd name="T13" fmla="*/ 0 60000 65536"/>
                <a:gd name="T14" fmla="*/ 0 60000 65536"/>
                <a:gd name="T15" fmla="*/ 0 w 39"/>
                <a:gd name="T16" fmla="*/ 0 h 36"/>
                <a:gd name="T17" fmla="*/ 39 w 39"/>
                <a:gd name="T18" fmla="*/ 36 h 36"/>
              </a:gdLst>
              <a:ahLst/>
              <a:cxnLst>
                <a:cxn ang="T10">
                  <a:pos x="T0" y="T1"/>
                </a:cxn>
                <a:cxn ang="T11">
                  <a:pos x="T2" y="T3"/>
                </a:cxn>
                <a:cxn ang="T12">
                  <a:pos x="T4" y="T5"/>
                </a:cxn>
                <a:cxn ang="T13">
                  <a:pos x="T6" y="T7"/>
                </a:cxn>
                <a:cxn ang="T14">
                  <a:pos x="T8" y="T9"/>
                </a:cxn>
              </a:cxnLst>
              <a:rect l="T15" t="T16" r="T17" b="T18"/>
              <a:pathLst>
                <a:path w="39" h="36">
                  <a:moveTo>
                    <a:pt x="0" y="13"/>
                  </a:moveTo>
                  <a:lnTo>
                    <a:pt x="17" y="35"/>
                  </a:lnTo>
                  <a:lnTo>
                    <a:pt x="38" y="21"/>
                  </a:lnTo>
                  <a:lnTo>
                    <a:pt x="20" y="0"/>
                  </a:lnTo>
                  <a:lnTo>
                    <a:pt x="0" y="13"/>
                  </a:lnTo>
                </a:path>
              </a:pathLst>
            </a:custGeom>
            <a:grpFill/>
            <a:ln w="12700" cap="rnd">
              <a:solidFill>
                <a:schemeClr val="bg1">
                  <a:lumMod val="50000"/>
                </a:schemeClr>
              </a:solidFill>
              <a:round/>
              <a:headEnd/>
              <a:tailEnd/>
            </a:ln>
          </p:spPr>
          <p:txBody>
            <a:bodyPr/>
            <a:lstStyle/>
            <a:p>
              <a:pPr>
                <a:defRPr/>
              </a:pPr>
              <a:endParaRPr lang="en-GB" dirty="0"/>
            </a:p>
          </p:txBody>
        </p:sp>
        <p:sp>
          <p:nvSpPr>
            <p:cNvPr id="65" name="Freeform 75"/>
            <p:cNvSpPr>
              <a:spLocks/>
            </p:cNvSpPr>
            <p:nvPr/>
          </p:nvSpPr>
          <p:spPr bwMode="auto">
            <a:xfrm>
              <a:off x="4032" y="928"/>
              <a:ext cx="55" cy="31"/>
            </a:xfrm>
            <a:custGeom>
              <a:avLst/>
              <a:gdLst>
                <a:gd name="T0" fmla="*/ 21 w 57"/>
                <a:gd name="T1" fmla="*/ 4 h 36"/>
                <a:gd name="T2" fmla="*/ 31 w 57"/>
                <a:gd name="T3" fmla="*/ 8 h 36"/>
                <a:gd name="T4" fmla="*/ 48 w 57"/>
                <a:gd name="T5" fmla="*/ 0 h 36"/>
                <a:gd name="T6" fmla="*/ 40 w 57"/>
                <a:gd name="T7" fmla="*/ 18 h 36"/>
                <a:gd name="T8" fmla="*/ 21 w 57"/>
                <a:gd name="T9" fmla="*/ 19 h 36"/>
                <a:gd name="T10" fmla="*/ 0 w 57"/>
                <a:gd name="T11" fmla="*/ 7 h 36"/>
                <a:gd name="T12" fmla="*/ 21 w 57"/>
                <a:gd name="T13" fmla="*/ 4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25" y="8"/>
                  </a:moveTo>
                  <a:lnTo>
                    <a:pt x="35" y="15"/>
                  </a:lnTo>
                  <a:lnTo>
                    <a:pt x="56" y="0"/>
                  </a:lnTo>
                  <a:lnTo>
                    <a:pt x="46" y="32"/>
                  </a:lnTo>
                  <a:lnTo>
                    <a:pt x="25" y="35"/>
                  </a:lnTo>
                  <a:lnTo>
                    <a:pt x="0" y="13"/>
                  </a:lnTo>
                  <a:lnTo>
                    <a:pt x="25" y="8"/>
                  </a:lnTo>
                </a:path>
              </a:pathLst>
            </a:custGeom>
            <a:grpFill/>
            <a:ln w="12700" cap="rnd">
              <a:solidFill>
                <a:schemeClr val="bg1">
                  <a:lumMod val="50000"/>
                </a:schemeClr>
              </a:solidFill>
              <a:round/>
              <a:headEnd/>
              <a:tailEnd/>
            </a:ln>
          </p:spPr>
          <p:txBody>
            <a:bodyPr/>
            <a:lstStyle/>
            <a:p>
              <a:pPr>
                <a:defRPr/>
              </a:pPr>
              <a:endParaRPr lang="en-GB" dirty="0"/>
            </a:p>
          </p:txBody>
        </p:sp>
        <p:sp>
          <p:nvSpPr>
            <p:cNvPr id="66" name="Freeform 76"/>
            <p:cNvSpPr>
              <a:spLocks/>
            </p:cNvSpPr>
            <p:nvPr/>
          </p:nvSpPr>
          <p:spPr bwMode="auto">
            <a:xfrm>
              <a:off x="4133" y="898"/>
              <a:ext cx="35" cy="31"/>
            </a:xfrm>
            <a:custGeom>
              <a:avLst/>
              <a:gdLst>
                <a:gd name="T0" fmla="*/ 14 w 38"/>
                <a:gd name="T1" fmla="*/ 0 h 36"/>
                <a:gd name="T2" fmla="*/ 24 w 38"/>
                <a:gd name="T3" fmla="*/ 6 h 36"/>
                <a:gd name="T4" fmla="*/ 27 w 38"/>
                <a:gd name="T5" fmla="*/ 19 h 36"/>
                <a:gd name="T6" fmla="*/ 0 w 38"/>
                <a:gd name="T7" fmla="*/ 19 h 36"/>
                <a:gd name="T8" fmla="*/ 14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8" y="0"/>
                  </a:moveTo>
                  <a:lnTo>
                    <a:pt x="33" y="11"/>
                  </a:lnTo>
                  <a:lnTo>
                    <a:pt x="37" y="35"/>
                  </a:lnTo>
                  <a:lnTo>
                    <a:pt x="0" y="35"/>
                  </a:lnTo>
                  <a:lnTo>
                    <a:pt x="18" y="0"/>
                  </a:lnTo>
                </a:path>
              </a:pathLst>
            </a:custGeom>
            <a:grpFill/>
            <a:ln w="12700" cap="rnd">
              <a:solidFill>
                <a:schemeClr val="bg1">
                  <a:lumMod val="50000"/>
                </a:schemeClr>
              </a:solidFill>
              <a:round/>
              <a:headEnd/>
              <a:tailEnd/>
            </a:ln>
          </p:spPr>
          <p:txBody>
            <a:bodyPr/>
            <a:lstStyle/>
            <a:p>
              <a:pPr>
                <a:defRPr/>
              </a:pPr>
              <a:endParaRPr lang="en-GB" dirty="0"/>
            </a:p>
          </p:txBody>
        </p:sp>
        <p:sp>
          <p:nvSpPr>
            <p:cNvPr id="67" name="Freeform 77"/>
            <p:cNvSpPr>
              <a:spLocks/>
            </p:cNvSpPr>
            <p:nvPr/>
          </p:nvSpPr>
          <p:spPr bwMode="auto">
            <a:xfrm>
              <a:off x="3474" y="1502"/>
              <a:ext cx="37" cy="32"/>
            </a:xfrm>
            <a:custGeom>
              <a:avLst/>
              <a:gdLst>
                <a:gd name="T0" fmla="*/ 30 w 39"/>
                <a:gd name="T1" fmla="*/ 10 h 37"/>
                <a:gd name="T2" fmla="*/ 8 w 39"/>
                <a:gd name="T3" fmla="*/ 0 h 37"/>
                <a:gd name="T4" fmla="*/ 0 w 39"/>
                <a:gd name="T5" fmla="*/ 9 h 37"/>
                <a:gd name="T6" fmla="*/ 2 w 39"/>
                <a:gd name="T7" fmla="*/ 20 h 37"/>
                <a:gd name="T8" fmla="*/ 30 w 39"/>
                <a:gd name="T9" fmla="*/ 10 h 37"/>
                <a:gd name="T10" fmla="*/ 0 60000 65536"/>
                <a:gd name="T11" fmla="*/ 0 60000 65536"/>
                <a:gd name="T12" fmla="*/ 0 60000 65536"/>
                <a:gd name="T13" fmla="*/ 0 60000 65536"/>
                <a:gd name="T14" fmla="*/ 0 60000 65536"/>
                <a:gd name="T15" fmla="*/ 0 w 39"/>
                <a:gd name="T16" fmla="*/ 0 h 37"/>
                <a:gd name="T17" fmla="*/ 39 w 39"/>
                <a:gd name="T18" fmla="*/ 37 h 37"/>
              </a:gdLst>
              <a:ahLst/>
              <a:cxnLst>
                <a:cxn ang="T10">
                  <a:pos x="T0" y="T1"/>
                </a:cxn>
                <a:cxn ang="T11">
                  <a:pos x="T2" y="T3"/>
                </a:cxn>
                <a:cxn ang="T12">
                  <a:pos x="T4" y="T5"/>
                </a:cxn>
                <a:cxn ang="T13">
                  <a:pos x="T6" y="T7"/>
                </a:cxn>
                <a:cxn ang="T14">
                  <a:pos x="T8" y="T9"/>
                </a:cxn>
              </a:cxnLst>
              <a:rect l="T15" t="T16" r="T17" b="T18"/>
              <a:pathLst>
                <a:path w="39" h="37">
                  <a:moveTo>
                    <a:pt x="38" y="19"/>
                  </a:moveTo>
                  <a:lnTo>
                    <a:pt x="8" y="0"/>
                  </a:lnTo>
                  <a:lnTo>
                    <a:pt x="0" y="16"/>
                  </a:lnTo>
                  <a:lnTo>
                    <a:pt x="2" y="36"/>
                  </a:lnTo>
                  <a:lnTo>
                    <a:pt x="38" y="19"/>
                  </a:lnTo>
                </a:path>
              </a:pathLst>
            </a:custGeom>
            <a:grpFill/>
            <a:ln w="12700" cap="rnd">
              <a:solidFill>
                <a:schemeClr val="bg1">
                  <a:lumMod val="50000"/>
                </a:schemeClr>
              </a:solidFill>
              <a:round/>
              <a:headEnd/>
              <a:tailEnd/>
            </a:ln>
          </p:spPr>
          <p:txBody>
            <a:bodyPr/>
            <a:lstStyle/>
            <a:p>
              <a:pPr>
                <a:defRPr/>
              </a:pPr>
              <a:endParaRPr lang="en-GB" dirty="0"/>
            </a:p>
          </p:txBody>
        </p:sp>
        <p:sp>
          <p:nvSpPr>
            <p:cNvPr id="68" name="Freeform 78"/>
            <p:cNvSpPr>
              <a:spLocks/>
            </p:cNvSpPr>
            <p:nvPr/>
          </p:nvSpPr>
          <p:spPr bwMode="auto">
            <a:xfrm>
              <a:off x="3763" y="2745"/>
              <a:ext cx="382" cy="177"/>
            </a:xfrm>
            <a:custGeom>
              <a:avLst/>
              <a:gdLst>
                <a:gd name="T0" fmla="*/ 0 w 401"/>
                <a:gd name="T1" fmla="*/ 73 h 201"/>
                <a:gd name="T2" fmla="*/ 19 w 401"/>
                <a:gd name="T3" fmla="*/ 58 h 201"/>
                <a:gd name="T4" fmla="*/ 33 w 401"/>
                <a:gd name="T5" fmla="*/ 42 h 201"/>
                <a:gd name="T6" fmla="*/ 48 w 401"/>
                <a:gd name="T7" fmla="*/ 26 h 201"/>
                <a:gd name="T8" fmla="*/ 66 w 401"/>
                <a:gd name="T9" fmla="*/ 5 h 201"/>
                <a:gd name="T10" fmla="*/ 78 w 401"/>
                <a:gd name="T11" fmla="*/ 6 h 201"/>
                <a:gd name="T12" fmla="*/ 101 w 401"/>
                <a:gd name="T13" fmla="*/ 8 h 201"/>
                <a:gd name="T14" fmla="*/ 116 w 401"/>
                <a:gd name="T15" fmla="*/ 4 h 201"/>
                <a:gd name="T16" fmla="*/ 153 w 401"/>
                <a:gd name="T17" fmla="*/ 22 h 201"/>
                <a:gd name="T18" fmla="*/ 163 w 401"/>
                <a:gd name="T19" fmla="*/ 17 h 201"/>
                <a:gd name="T20" fmla="*/ 191 w 401"/>
                <a:gd name="T21" fmla="*/ 29 h 201"/>
                <a:gd name="T22" fmla="*/ 212 w 401"/>
                <a:gd name="T23" fmla="*/ 40 h 201"/>
                <a:gd name="T24" fmla="*/ 234 w 401"/>
                <a:gd name="T25" fmla="*/ 35 h 201"/>
                <a:gd name="T26" fmla="*/ 278 w 401"/>
                <a:gd name="T27" fmla="*/ 41 h 201"/>
                <a:gd name="T28" fmla="*/ 299 w 401"/>
                <a:gd name="T29" fmla="*/ 43 h 201"/>
                <a:gd name="T30" fmla="*/ 316 w 401"/>
                <a:gd name="T31" fmla="*/ 48 h 201"/>
                <a:gd name="T32" fmla="*/ 331 w 401"/>
                <a:gd name="T33" fmla="*/ 51 h 201"/>
                <a:gd name="T34" fmla="*/ 314 w 401"/>
                <a:gd name="T35" fmla="*/ 65 h 201"/>
                <a:gd name="T36" fmla="*/ 301 w 401"/>
                <a:gd name="T37" fmla="*/ 77 h 201"/>
                <a:gd name="T38" fmla="*/ 294 w 401"/>
                <a:gd name="T39" fmla="*/ 91 h 201"/>
                <a:gd name="T40" fmla="*/ 271 w 401"/>
                <a:gd name="T41" fmla="*/ 85 h 201"/>
                <a:gd name="T42" fmla="*/ 262 w 401"/>
                <a:gd name="T43" fmla="*/ 79 h 201"/>
                <a:gd name="T44" fmla="*/ 239 w 401"/>
                <a:gd name="T45" fmla="*/ 80 h 201"/>
                <a:gd name="T46" fmla="*/ 219 w 401"/>
                <a:gd name="T47" fmla="*/ 88 h 201"/>
                <a:gd name="T48" fmla="*/ 205 w 401"/>
                <a:gd name="T49" fmla="*/ 95 h 201"/>
                <a:gd name="T50" fmla="*/ 182 w 401"/>
                <a:gd name="T51" fmla="*/ 106 h 201"/>
                <a:gd name="T52" fmla="*/ 161 w 401"/>
                <a:gd name="T53" fmla="*/ 103 h 201"/>
                <a:gd name="T54" fmla="*/ 144 w 401"/>
                <a:gd name="T55" fmla="*/ 103 h 201"/>
                <a:gd name="T56" fmla="*/ 129 w 401"/>
                <a:gd name="T57" fmla="*/ 107 h 201"/>
                <a:gd name="T58" fmla="*/ 113 w 401"/>
                <a:gd name="T59" fmla="*/ 113 h 201"/>
                <a:gd name="T60" fmla="*/ 99 w 401"/>
                <a:gd name="T61" fmla="*/ 116 h 201"/>
                <a:gd name="T62" fmla="*/ 77 w 401"/>
                <a:gd name="T63" fmla="*/ 121 h 201"/>
                <a:gd name="T64" fmla="*/ 53 w 401"/>
                <a:gd name="T65" fmla="*/ 118 h 201"/>
                <a:gd name="T66" fmla="*/ 23 w 401"/>
                <a:gd name="T67" fmla="*/ 108 h 201"/>
                <a:gd name="T68" fmla="*/ 9 w 401"/>
                <a:gd name="T69" fmla="*/ 94 h 201"/>
                <a:gd name="T70" fmla="*/ 0 w 401"/>
                <a:gd name="T71" fmla="*/ 73 h 2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1"/>
                <a:gd name="T109" fmla="*/ 0 h 201"/>
                <a:gd name="T110" fmla="*/ 401 w 401"/>
                <a:gd name="T111" fmla="*/ 201 h 2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1" h="201">
                  <a:moveTo>
                    <a:pt x="0" y="121"/>
                  </a:moveTo>
                  <a:cubicBezTo>
                    <a:pt x="8" y="116"/>
                    <a:pt x="17" y="104"/>
                    <a:pt x="23" y="96"/>
                  </a:cubicBezTo>
                  <a:cubicBezTo>
                    <a:pt x="25" y="88"/>
                    <a:pt x="35" y="76"/>
                    <a:pt x="41" y="69"/>
                  </a:cubicBezTo>
                  <a:cubicBezTo>
                    <a:pt x="43" y="59"/>
                    <a:pt x="51" y="48"/>
                    <a:pt x="59" y="42"/>
                  </a:cubicBezTo>
                  <a:cubicBezTo>
                    <a:pt x="66" y="31"/>
                    <a:pt x="72" y="20"/>
                    <a:pt x="80" y="9"/>
                  </a:cubicBezTo>
                  <a:cubicBezTo>
                    <a:pt x="82" y="0"/>
                    <a:pt x="88" y="9"/>
                    <a:pt x="95" y="10"/>
                  </a:cubicBezTo>
                  <a:cubicBezTo>
                    <a:pt x="105" y="15"/>
                    <a:pt x="111" y="13"/>
                    <a:pt x="123" y="12"/>
                  </a:cubicBezTo>
                  <a:cubicBezTo>
                    <a:pt x="129" y="10"/>
                    <a:pt x="135" y="9"/>
                    <a:pt x="141" y="7"/>
                  </a:cubicBezTo>
                  <a:cubicBezTo>
                    <a:pt x="167" y="11"/>
                    <a:pt x="167" y="26"/>
                    <a:pt x="186" y="36"/>
                  </a:cubicBezTo>
                  <a:cubicBezTo>
                    <a:pt x="190" y="30"/>
                    <a:pt x="192" y="31"/>
                    <a:pt x="198" y="28"/>
                  </a:cubicBezTo>
                  <a:cubicBezTo>
                    <a:pt x="211" y="33"/>
                    <a:pt x="219" y="46"/>
                    <a:pt x="233" y="49"/>
                  </a:cubicBezTo>
                  <a:cubicBezTo>
                    <a:pt x="242" y="54"/>
                    <a:pt x="250" y="60"/>
                    <a:pt x="258" y="66"/>
                  </a:cubicBezTo>
                  <a:cubicBezTo>
                    <a:pt x="276" y="63"/>
                    <a:pt x="271" y="63"/>
                    <a:pt x="284" y="58"/>
                  </a:cubicBezTo>
                  <a:cubicBezTo>
                    <a:pt x="312" y="60"/>
                    <a:pt x="317" y="63"/>
                    <a:pt x="338" y="67"/>
                  </a:cubicBezTo>
                  <a:cubicBezTo>
                    <a:pt x="346" y="71"/>
                    <a:pt x="355" y="72"/>
                    <a:pt x="363" y="73"/>
                  </a:cubicBezTo>
                  <a:cubicBezTo>
                    <a:pt x="369" y="76"/>
                    <a:pt x="376" y="78"/>
                    <a:pt x="383" y="79"/>
                  </a:cubicBezTo>
                  <a:cubicBezTo>
                    <a:pt x="389" y="82"/>
                    <a:pt x="395" y="84"/>
                    <a:pt x="401" y="85"/>
                  </a:cubicBezTo>
                  <a:cubicBezTo>
                    <a:pt x="396" y="97"/>
                    <a:pt x="392" y="102"/>
                    <a:pt x="381" y="108"/>
                  </a:cubicBezTo>
                  <a:cubicBezTo>
                    <a:pt x="376" y="115"/>
                    <a:pt x="370" y="120"/>
                    <a:pt x="366" y="129"/>
                  </a:cubicBezTo>
                  <a:cubicBezTo>
                    <a:pt x="364" y="139"/>
                    <a:pt x="369" y="149"/>
                    <a:pt x="357" y="151"/>
                  </a:cubicBezTo>
                  <a:cubicBezTo>
                    <a:pt x="338" y="150"/>
                    <a:pt x="343" y="143"/>
                    <a:pt x="330" y="141"/>
                  </a:cubicBezTo>
                  <a:cubicBezTo>
                    <a:pt x="325" y="137"/>
                    <a:pt x="325" y="133"/>
                    <a:pt x="318" y="132"/>
                  </a:cubicBezTo>
                  <a:cubicBezTo>
                    <a:pt x="309" y="128"/>
                    <a:pt x="299" y="131"/>
                    <a:pt x="290" y="133"/>
                  </a:cubicBezTo>
                  <a:cubicBezTo>
                    <a:pt x="281" y="137"/>
                    <a:pt x="274" y="138"/>
                    <a:pt x="266" y="145"/>
                  </a:cubicBezTo>
                  <a:cubicBezTo>
                    <a:pt x="260" y="151"/>
                    <a:pt x="257" y="156"/>
                    <a:pt x="249" y="159"/>
                  </a:cubicBezTo>
                  <a:cubicBezTo>
                    <a:pt x="243" y="168"/>
                    <a:pt x="232" y="173"/>
                    <a:pt x="222" y="175"/>
                  </a:cubicBezTo>
                  <a:cubicBezTo>
                    <a:pt x="213" y="180"/>
                    <a:pt x="204" y="173"/>
                    <a:pt x="195" y="171"/>
                  </a:cubicBezTo>
                  <a:cubicBezTo>
                    <a:pt x="188" y="165"/>
                    <a:pt x="182" y="170"/>
                    <a:pt x="174" y="172"/>
                  </a:cubicBezTo>
                  <a:cubicBezTo>
                    <a:pt x="168" y="175"/>
                    <a:pt x="162" y="177"/>
                    <a:pt x="156" y="178"/>
                  </a:cubicBezTo>
                  <a:cubicBezTo>
                    <a:pt x="151" y="182"/>
                    <a:pt x="144" y="186"/>
                    <a:pt x="138" y="187"/>
                  </a:cubicBezTo>
                  <a:cubicBezTo>
                    <a:pt x="132" y="190"/>
                    <a:pt x="126" y="192"/>
                    <a:pt x="120" y="193"/>
                  </a:cubicBezTo>
                  <a:cubicBezTo>
                    <a:pt x="112" y="197"/>
                    <a:pt x="102" y="199"/>
                    <a:pt x="93" y="201"/>
                  </a:cubicBezTo>
                  <a:cubicBezTo>
                    <a:pt x="69" y="198"/>
                    <a:pt x="78" y="200"/>
                    <a:pt x="65" y="196"/>
                  </a:cubicBezTo>
                  <a:cubicBezTo>
                    <a:pt x="34" y="200"/>
                    <a:pt x="47" y="193"/>
                    <a:pt x="27" y="181"/>
                  </a:cubicBezTo>
                  <a:cubicBezTo>
                    <a:pt x="21" y="173"/>
                    <a:pt x="15" y="164"/>
                    <a:pt x="9" y="156"/>
                  </a:cubicBezTo>
                  <a:cubicBezTo>
                    <a:pt x="7" y="145"/>
                    <a:pt x="6" y="130"/>
                    <a:pt x="0" y="121"/>
                  </a:cubicBezTo>
                  <a:close/>
                </a:path>
              </a:pathLst>
            </a:custGeom>
            <a:solidFill>
              <a:srgbClr val="FFFFFF"/>
            </a:solidFill>
            <a:ln w="9525">
              <a:solidFill>
                <a:schemeClr val="bg1">
                  <a:lumMod val="50000"/>
                </a:schemeClr>
              </a:solidFill>
              <a:round/>
              <a:headEnd/>
              <a:tailEnd/>
            </a:ln>
          </p:spPr>
          <p:txBody>
            <a:bodyPr anchor="ctr"/>
            <a:lstStyle/>
            <a:p>
              <a:pPr>
                <a:defRPr/>
              </a:pPr>
              <a:endParaRPr lang="en-GB" dirty="0"/>
            </a:p>
          </p:txBody>
        </p:sp>
        <p:sp>
          <p:nvSpPr>
            <p:cNvPr id="69" name="Freeform 79"/>
            <p:cNvSpPr>
              <a:spLocks/>
            </p:cNvSpPr>
            <p:nvPr/>
          </p:nvSpPr>
          <p:spPr bwMode="auto">
            <a:xfrm>
              <a:off x="4032" y="3405"/>
              <a:ext cx="128" cy="39"/>
            </a:xfrm>
            <a:custGeom>
              <a:avLst/>
              <a:gdLst>
                <a:gd name="T0" fmla="*/ 0 w 135"/>
                <a:gd name="T1" fmla="*/ 25 h 45"/>
                <a:gd name="T2" fmla="*/ 7 w 135"/>
                <a:gd name="T3" fmla="*/ 16 h 45"/>
                <a:gd name="T4" fmla="*/ 37 w 135"/>
                <a:gd name="T5" fmla="*/ 7 h 45"/>
                <a:gd name="T6" fmla="*/ 56 w 135"/>
                <a:gd name="T7" fmla="*/ 3 h 45"/>
                <a:gd name="T8" fmla="*/ 102 w 135"/>
                <a:gd name="T9" fmla="*/ 3 h 45"/>
                <a:gd name="T10" fmla="*/ 109 w 135"/>
                <a:gd name="T11" fmla="*/ 8 h 45"/>
                <a:gd name="T12" fmla="*/ 0 60000 65536"/>
                <a:gd name="T13" fmla="*/ 0 60000 65536"/>
                <a:gd name="T14" fmla="*/ 0 60000 65536"/>
                <a:gd name="T15" fmla="*/ 0 60000 65536"/>
                <a:gd name="T16" fmla="*/ 0 60000 65536"/>
                <a:gd name="T17" fmla="*/ 0 60000 65536"/>
                <a:gd name="T18" fmla="*/ 0 w 135"/>
                <a:gd name="T19" fmla="*/ 0 h 45"/>
                <a:gd name="T20" fmla="*/ 135 w 13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35" h="45">
                  <a:moveTo>
                    <a:pt x="0" y="45"/>
                  </a:moveTo>
                  <a:cubicBezTo>
                    <a:pt x="4" y="39"/>
                    <a:pt x="5" y="34"/>
                    <a:pt x="7" y="28"/>
                  </a:cubicBezTo>
                  <a:cubicBezTo>
                    <a:pt x="12" y="16"/>
                    <a:pt x="34" y="14"/>
                    <a:pt x="45" y="12"/>
                  </a:cubicBezTo>
                  <a:cubicBezTo>
                    <a:pt x="52" y="9"/>
                    <a:pt x="61" y="7"/>
                    <a:pt x="69" y="6"/>
                  </a:cubicBezTo>
                  <a:cubicBezTo>
                    <a:pt x="88" y="0"/>
                    <a:pt x="108" y="4"/>
                    <a:pt x="127" y="7"/>
                  </a:cubicBezTo>
                  <a:cubicBezTo>
                    <a:pt x="133" y="13"/>
                    <a:pt x="130" y="11"/>
                    <a:pt x="135" y="13"/>
                  </a:cubicBezTo>
                </a:path>
              </a:pathLst>
            </a:custGeom>
            <a:grpFill/>
            <a:ln w="9525">
              <a:solidFill>
                <a:schemeClr val="bg1">
                  <a:lumMod val="50000"/>
                </a:schemeClr>
              </a:solidFill>
              <a:round/>
              <a:headEnd/>
              <a:tailEnd/>
            </a:ln>
          </p:spPr>
          <p:txBody>
            <a:bodyPr/>
            <a:lstStyle/>
            <a:p>
              <a:pPr>
                <a:defRPr/>
              </a:pPr>
              <a:endParaRPr lang="en-GB" dirty="0"/>
            </a:p>
          </p:txBody>
        </p:sp>
        <p:sp>
          <p:nvSpPr>
            <p:cNvPr id="70" name="Freeform 80"/>
            <p:cNvSpPr>
              <a:spLocks/>
            </p:cNvSpPr>
            <p:nvPr/>
          </p:nvSpPr>
          <p:spPr bwMode="auto">
            <a:xfrm>
              <a:off x="3855" y="3167"/>
              <a:ext cx="125" cy="214"/>
            </a:xfrm>
            <a:custGeom>
              <a:avLst/>
              <a:gdLst>
                <a:gd name="T0" fmla="*/ 0 w 132"/>
                <a:gd name="T1" fmla="*/ 145 h 244"/>
                <a:gd name="T2" fmla="*/ 8 w 132"/>
                <a:gd name="T3" fmla="*/ 118 h 244"/>
                <a:gd name="T4" fmla="*/ 99 w 132"/>
                <a:gd name="T5" fmla="*/ 85 h 244"/>
                <a:gd name="T6" fmla="*/ 90 w 132"/>
                <a:gd name="T7" fmla="*/ 66 h 244"/>
                <a:gd name="T8" fmla="*/ 87 w 132"/>
                <a:gd name="T9" fmla="*/ 60 h 244"/>
                <a:gd name="T10" fmla="*/ 87 w 132"/>
                <a:gd name="T11" fmla="*/ 50 h 244"/>
                <a:gd name="T12" fmla="*/ 71 w 132"/>
                <a:gd name="T13" fmla="*/ 31 h 244"/>
                <a:gd name="T14" fmla="*/ 71 w 132"/>
                <a:gd name="T15" fmla="*/ 0 h 244"/>
                <a:gd name="T16" fmla="*/ 58 w 132"/>
                <a:gd name="T17" fmla="*/ 4 h 244"/>
                <a:gd name="T18" fmla="*/ 48 w 132"/>
                <a:gd name="T19" fmla="*/ 8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44"/>
                <a:gd name="T32" fmla="*/ 132 w 132"/>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44">
                  <a:moveTo>
                    <a:pt x="0" y="244"/>
                  </a:moveTo>
                  <a:cubicBezTo>
                    <a:pt x="4" y="230"/>
                    <a:pt x="3" y="214"/>
                    <a:pt x="8" y="200"/>
                  </a:cubicBezTo>
                  <a:cubicBezTo>
                    <a:pt x="26" y="153"/>
                    <a:pt x="81" y="149"/>
                    <a:pt x="124" y="144"/>
                  </a:cubicBezTo>
                  <a:cubicBezTo>
                    <a:pt x="130" y="126"/>
                    <a:pt x="127" y="122"/>
                    <a:pt x="112" y="112"/>
                  </a:cubicBezTo>
                  <a:cubicBezTo>
                    <a:pt x="111" y="108"/>
                    <a:pt x="107" y="104"/>
                    <a:pt x="108" y="100"/>
                  </a:cubicBezTo>
                  <a:cubicBezTo>
                    <a:pt x="114" y="82"/>
                    <a:pt x="132" y="92"/>
                    <a:pt x="108" y="84"/>
                  </a:cubicBezTo>
                  <a:cubicBezTo>
                    <a:pt x="98" y="55"/>
                    <a:pt x="107" y="65"/>
                    <a:pt x="88" y="52"/>
                  </a:cubicBezTo>
                  <a:cubicBezTo>
                    <a:pt x="93" y="27"/>
                    <a:pt x="98" y="24"/>
                    <a:pt x="88" y="0"/>
                  </a:cubicBezTo>
                  <a:cubicBezTo>
                    <a:pt x="83" y="1"/>
                    <a:pt x="77" y="2"/>
                    <a:pt x="72" y="4"/>
                  </a:cubicBezTo>
                  <a:cubicBezTo>
                    <a:pt x="68" y="6"/>
                    <a:pt x="60" y="12"/>
                    <a:pt x="60" y="12"/>
                  </a:cubicBezTo>
                </a:path>
              </a:pathLst>
            </a:custGeom>
            <a:grpFill/>
            <a:ln w="12700">
              <a:solidFill>
                <a:schemeClr val="bg1">
                  <a:lumMod val="50000"/>
                </a:schemeClr>
              </a:solidFill>
              <a:round/>
              <a:headEnd/>
              <a:tailEnd/>
            </a:ln>
          </p:spPr>
          <p:txBody>
            <a:bodyPr/>
            <a:lstStyle/>
            <a:p>
              <a:pPr>
                <a:defRPr/>
              </a:pPr>
              <a:endParaRPr lang="en-GB" dirty="0"/>
            </a:p>
          </p:txBody>
        </p:sp>
        <p:sp>
          <p:nvSpPr>
            <p:cNvPr id="71" name="Freeform 81"/>
            <p:cNvSpPr>
              <a:spLocks/>
            </p:cNvSpPr>
            <p:nvPr/>
          </p:nvSpPr>
          <p:spPr bwMode="auto">
            <a:xfrm>
              <a:off x="3964" y="3293"/>
              <a:ext cx="48" cy="92"/>
            </a:xfrm>
            <a:custGeom>
              <a:avLst/>
              <a:gdLst>
                <a:gd name="T0" fmla="*/ 20 w 50"/>
                <a:gd name="T1" fmla="*/ 64 h 104"/>
                <a:gd name="T2" fmla="*/ 12 w 50"/>
                <a:gd name="T3" fmla="*/ 17 h 104"/>
                <a:gd name="T4" fmla="*/ 0 w 50"/>
                <a:gd name="T5" fmla="*/ 0 h 104"/>
                <a:gd name="T6" fmla="*/ 0 60000 65536"/>
                <a:gd name="T7" fmla="*/ 0 60000 65536"/>
                <a:gd name="T8" fmla="*/ 0 60000 65536"/>
                <a:gd name="T9" fmla="*/ 0 w 50"/>
                <a:gd name="T10" fmla="*/ 0 h 104"/>
                <a:gd name="T11" fmla="*/ 50 w 50"/>
                <a:gd name="T12" fmla="*/ 104 h 104"/>
              </a:gdLst>
              <a:ahLst/>
              <a:cxnLst>
                <a:cxn ang="T6">
                  <a:pos x="T0" y="T1"/>
                </a:cxn>
                <a:cxn ang="T7">
                  <a:pos x="T2" y="T3"/>
                </a:cxn>
                <a:cxn ang="T8">
                  <a:pos x="T4" y="T5"/>
                </a:cxn>
              </a:cxnLst>
              <a:rect l="T9" t="T10" r="T11" b="T12"/>
              <a:pathLst>
                <a:path w="50" h="104">
                  <a:moveTo>
                    <a:pt x="24" y="104"/>
                  </a:moveTo>
                  <a:cubicBezTo>
                    <a:pt x="50" y="78"/>
                    <a:pt x="34" y="56"/>
                    <a:pt x="16" y="28"/>
                  </a:cubicBezTo>
                  <a:cubicBezTo>
                    <a:pt x="11" y="20"/>
                    <a:pt x="0" y="10"/>
                    <a:pt x="0" y="0"/>
                  </a:cubicBezTo>
                </a:path>
              </a:pathLst>
            </a:custGeom>
            <a:grpFill/>
            <a:ln w="12700">
              <a:solidFill>
                <a:schemeClr val="bg1">
                  <a:lumMod val="50000"/>
                </a:schemeClr>
              </a:solidFill>
              <a:round/>
              <a:headEnd/>
              <a:tailEnd/>
            </a:ln>
          </p:spPr>
          <p:txBody>
            <a:bodyPr/>
            <a:lstStyle/>
            <a:p>
              <a:pPr>
                <a:defRPr/>
              </a:pPr>
              <a:endParaRPr lang="en-GB" dirty="0"/>
            </a:p>
          </p:txBody>
        </p:sp>
        <p:sp>
          <p:nvSpPr>
            <p:cNvPr id="72" name="Freeform 82"/>
            <p:cNvSpPr>
              <a:spLocks/>
            </p:cNvSpPr>
            <p:nvPr/>
          </p:nvSpPr>
          <p:spPr bwMode="auto">
            <a:xfrm>
              <a:off x="3999" y="3353"/>
              <a:ext cx="80" cy="63"/>
            </a:xfrm>
            <a:custGeom>
              <a:avLst/>
              <a:gdLst>
                <a:gd name="T0" fmla="*/ 0 w 84"/>
                <a:gd name="T1" fmla="*/ 11 h 72"/>
                <a:gd name="T2" fmla="*/ 32 w 84"/>
                <a:gd name="T3" fmla="*/ 0 h 72"/>
                <a:gd name="T4" fmla="*/ 56 w 84"/>
                <a:gd name="T5" fmla="*/ 28 h 72"/>
                <a:gd name="T6" fmla="*/ 69 w 84"/>
                <a:gd name="T7" fmla="*/ 42 h 72"/>
                <a:gd name="T8" fmla="*/ 0 60000 65536"/>
                <a:gd name="T9" fmla="*/ 0 60000 65536"/>
                <a:gd name="T10" fmla="*/ 0 60000 65536"/>
                <a:gd name="T11" fmla="*/ 0 60000 65536"/>
                <a:gd name="T12" fmla="*/ 0 w 84"/>
                <a:gd name="T13" fmla="*/ 0 h 72"/>
                <a:gd name="T14" fmla="*/ 84 w 84"/>
                <a:gd name="T15" fmla="*/ 72 h 72"/>
              </a:gdLst>
              <a:ahLst/>
              <a:cxnLst>
                <a:cxn ang="T8">
                  <a:pos x="T0" y="T1"/>
                </a:cxn>
                <a:cxn ang="T9">
                  <a:pos x="T2" y="T3"/>
                </a:cxn>
                <a:cxn ang="T10">
                  <a:pos x="T4" y="T5"/>
                </a:cxn>
                <a:cxn ang="T11">
                  <a:pos x="T6" y="T7"/>
                </a:cxn>
              </a:cxnLst>
              <a:rect l="T12" t="T13" r="T14" b="T15"/>
              <a:pathLst>
                <a:path w="84" h="72">
                  <a:moveTo>
                    <a:pt x="0" y="20"/>
                  </a:moveTo>
                  <a:cubicBezTo>
                    <a:pt x="13" y="7"/>
                    <a:pt x="23" y="6"/>
                    <a:pt x="40" y="0"/>
                  </a:cubicBezTo>
                  <a:cubicBezTo>
                    <a:pt x="51" y="17"/>
                    <a:pt x="59" y="31"/>
                    <a:pt x="68" y="48"/>
                  </a:cubicBezTo>
                  <a:cubicBezTo>
                    <a:pt x="73" y="56"/>
                    <a:pt x="84" y="72"/>
                    <a:pt x="84" y="72"/>
                  </a:cubicBezTo>
                </a:path>
              </a:pathLst>
            </a:custGeom>
            <a:grpFill/>
            <a:ln w="12700">
              <a:solidFill>
                <a:schemeClr val="bg1">
                  <a:lumMod val="50000"/>
                </a:schemeClr>
              </a:solidFill>
              <a:round/>
              <a:headEnd/>
              <a:tailEnd/>
            </a:ln>
          </p:spPr>
          <p:txBody>
            <a:bodyPr/>
            <a:lstStyle/>
            <a:p>
              <a:pPr>
                <a:defRPr/>
              </a:pPr>
              <a:endParaRPr lang="en-GB" dirty="0"/>
            </a:p>
          </p:txBody>
        </p:sp>
        <p:sp>
          <p:nvSpPr>
            <p:cNvPr id="73" name="Oval 83"/>
            <p:cNvSpPr>
              <a:spLocks noChangeArrowheads="1"/>
            </p:cNvSpPr>
            <p:nvPr/>
          </p:nvSpPr>
          <p:spPr bwMode="auto">
            <a:xfrm>
              <a:off x="2554" y="2593"/>
              <a:ext cx="85" cy="40"/>
            </a:xfrm>
            <a:prstGeom prst="ellipse">
              <a:avLst/>
            </a:prstGeom>
            <a:grpFill/>
            <a:ln w="9525">
              <a:solidFill>
                <a:schemeClr val="bg1">
                  <a:lumMod val="50000"/>
                </a:schemeClr>
              </a:solidFill>
              <a:round/>
              <a:headEnd/>
              <a:tailEnd/>
            </a:ln>
          </p:spPr>
          <p:txBody>
            <a:bodyPr wrap="none" anchor="ctr"/>
            <a:lstStyle/>
            <a:p>
              <a:pPr algn="ctr">
                <a:defRPr/>
              </a:pPr>
              <a:endParaRPr lang="de-DE"/>
            </a:p>
          </p:txBody>
        </p:sp>
      </p:grpSp>
      <p:grpSp>
        <p:nvGrpSpPr>
          <p:cNvPr id="85" name="Group 84"/>
          <p:cNvGrpSpPr/>
          <p:nvPr/>
        </p:nvGrpSpPr>
        <p:grpSpPr>
          <a:xfrm>
            <a:off x="746820" y="1346285"/>
            <a:ext cx="4958951" cy="991562"/>
            <a:chOff x="251520" y="1346285"/>
            <a:chExt cx="4700395" cy="991562"/>
          </a:xfrm>
        </p:grpSpPr>
        <p:sp>
          <p:nvSpPr>
            <p:cNvPr id="86" name="Rectangle 85"/>
            <p:cNvSpPr/>
            <p:nvPr/>
          </p:nvSpPr>
          <p:spPr>
            <a:xfrm>
              <a:off x="251520" y="1376772"/>
              <a:ext cx="432048" cy="216024"/>
            </a:xfrm>
            <a:prstGeom prst="rect">
              <a:avLst/>
            </a:prstGeom>
            <a:solidFill>
              <a:schemeClr val="accent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251520" y="1731295"/>
              <a:ext cx="432048" cy="216024"/>
            </a:xfrm>
            <a:prstGeom prst="rect">
              <a:avLst/>
            </a:prstGeom>
            <a:solidFill>
              <a:schemeClr val="bg2">
                <a:lumMod val="60000"/>
                <a:lumOff val="4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251520" y="2091335"/>
              <a:ext cx="432048" cy="216024"/>
            </a:xfrm>
            <a:prstGeom prst="rect">
              <a:avLst/>
            </a:prstGeom>
            <a:solidFill>
              <a:schemeClr val="tx2">
                <a:lumMod val="60000"/>
                <a:lumOff val="4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827584" y="1346285"/>
              <a:ext cx="4124331" cy="276999"/>
            </a:xfrm>
            <a:prstGeom prst="rect">
              <a:avLst/>
            </a:prstGeom>
            <a:noFill/>
          </p:spPr>
          <p:txBody>
            <a:bodyPr wrap="square" rtlCol="0">
              <a:spAutoFit/>
            </a:bodyPr>
            <a:lstStyle/>
            <a:p>
              <a:r>
                <a:rPr lang="en-US" sz="1200" dirty="0"/>
                <a:t>Voluntary agreement / Memorandum of understanding</a:t>
              </a:r>
            </a:p>
          </p:txBody>
        </p:sp>
        <p:sp>
          <p:nvSpPr>
            <p:cNvPr id="90" name="TextBox 89"/>
            <p:cNvSpPr txBox="1"/>
            <p:nvPr/>
          </p:nvSpPr>
          <p:spPr>
            <a:xfrm>
              <a:off x="827584" y="2060848"/>
              <a:ext cx="2088232" cy="276999"/>
            </a:xfrm>
            <a:prstGeom prst="rect">
              <a:avLst/>
            </a:prstGeom>
            <a:noFill/>
          </p:spPr>
          <p:txBody>
            <a:bodyPr wrap="square" rtlCol="0">
              <a:spAutoFit/>
            </a:bodyPr>
            <a:lstStyle/>
            <a:p>
              <a:r>
                <a:rPr lang="en-US" sz="1200" dirty="0"/>
                <a:t>Mandatory </a:t>
              </a:r>
              <a:r>
                <a:rPr lang="en-US" sz="1200" dirty="0" err="1"/>
                <a:t>clawback</a:t>
              </a:r>
              <a:endParaRPr lang="en-US" sz="1200" dirty="0"/>
            </a:p>
          </p:txBody>
        </p:sp>
        <p:sp>
          <p:nvSpPr>
            <p:cNvPr id="91" name="TextBox 90"/>
            <p:cNvSpPr txBox="1"/>
            <p:nvPr/>
          </p:nvSpPr>
          <p:spPr>
            <a:xfrm>
              <a:off x="827584" y="1700808"/>
              <a:ext cx="3024336" cy="276999"/>
            </a:xfrm>
            <a:prstGeom prst="rect">
              <a:avLst/>
            </a:prstGeom>
            <a:noFill/>
          </p:spPr>
          <p:txBody>
            <a:bodyPr wrap="square" rtlCol="0">
              <a:spAutoFit/>
            </a:bodyPr>
            <a:lstStyle/>
            <a:p>
              <a:r>
                <a:rPr lang="en-US" sz="1200" dirty="0"/>
                <a:t>Voluntary agreement under negotiation</a:t>
              </a:r>
            </a:p>
          </p:txBody>
        </p:sp>
      </p:grpSp>
      <p:sp>
        <p:nvSpPr>
          <p:cNvPr id="92" name="Line Callout 1 (Accent Bar) 91"/>
          <p:cNvSpPr/>
          <p:nvPr/>
        </p:nvSpPr>
        <p:spPr>
          <a:xfrm>
            <a:off x="746820" y="3978019"/>
            <a:ext cx="2448272" cy="576064"/>
          </a:xfrm>
          <a:prstGeom prst="accentCallout1">
            <a:avLst>
              <a:gd name="adj1" fmla="val 32898"/>
              <a:gd name="adj2" fmla="val 103738"/>
              <a:gd name="adj3" fmla="val -133977"/>
              <a:gd name="adj4" fmla="val 309806"/>
            </a:avLst>
          </a:prstGeom>
          <a:solidFill>
            <a:schemeClr val="bg1">
              <a:lumMod val="8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rgbClr val="000000"/>
                </a:solidFill>
              </a:rPr>
              <a:t>Lithuania</a:t>
            </a:r>
          </a:p>
          <a:p>
            <a:r>
              <a:rPr lang="en-US" sz="1200" dirty="0">
                <a:solidFill>
                  <a:srgbClr val="000000"/>
                </a:solidFill>
              </a:rPr>
              <a:t>Stability Agreement signed July 2014</a:t>
            </a:r>
          </a:p>
        </p:txBody>
      </p:sp>
      <p:sp>
        <p:nvSpPr>
          <p:cNvPr id="93" name="Line Callout 1 (Accent Bar) 92"/>
          <p:cNvSpPr/>
          <p:nvPr/>
        </p:nvSpPr>
        <p:spPr>
          <a:xfrm>
            <a:off x="746820" y="2780928"/>
            <a:ext cx="2448272" cy="576064"/>
          </a:xfrm>
          <a:prstGeom prst="accentCallout1">
            <a:avLst>
              <a:gd name="adj1" fmla="val 32898"/>
              <a:gd name="adj2" fmla="val 103738"/>
              <a:gd name="adj3" fmla="val 22896"/>
              <a:gd name="adj4" fmla="val 298778"/>
            </a:avLst>
          </a:prstGeom>
          <a:solidFill>
            <a:schemeClr val="bg1">
              <a:lumMod val="8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rgbClr val="000000"/>
                </a:solidFill>
              </a:rPr>
              <a:t>Latvia</a:t>
            </a:r>
          </a:p>
          <a:p>
            <a:r>
              <a:rPr lang="en-US" sz="1200" dirty="0" err="1">
                <a:solidFill>
                  <a:srgbClr val="000000"/>
                </a:solidFill>
              </a:rPr>
              <a:t>LoI</a:t>
            </a:r>
            <a:r>
              <a:rPr lang="en-US" sz="1200" dirty="0">
                <a:solidFill>
                  <a:srgbClr val="000000"/>
                </a:solidFill>
              </a:rPr>
              <a:t> signed June 2015</a:t>
            </a:r>
          </a:p>
        </p:txBody>
      </p:sp>
      <p:sp>
        <p:nvSpPr>
          <p:cNvPr id="94" name="Line Callout 1 (Accent Bar) 93"/>
          <p:cNvSpPr/>
          <p:nvPr/>
        </p:nvSpPr>
        <p:spPr>
          <a:xfrm>
            <a:off x="746820" y="5179637"/>
            <a:ext cx="2448272" cy="864096"/>
          </a:xfrm>
          <a:prstGeom prst="accentCallout1">
            <a:avLst>
              <a:gd name="adj1" fmla="val 32898"/>
              <a:gd name="adj2" fmla="val 103738"/>
              <a:gd name="adj3" fmla="val 924"/>
              <a:gd name="adj4" fmla="val 315669"/>
            </a:avLst>
          </a:prstGeom>
          <a:solidFill>
            <a:schemeClr val="bg1">
              <a:lumMod val="8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rgbClr val="000000"/>
                </a:solidFill>
              </a:rPr>
              <a:t>Bulgaria</a:t>
            </a:r>
            <a:br>
              <a:rPr lang="en-US" sz="1200" dirty="0">
                <a:solidFill>
                  <a:srgbClr val="000000"/>
                </a:solidFill>
              </a:rPr>
            </a:br>
            <a:r>
              <a:rPr lang="en-US" sz="1200" dirty="0">
                <a:solidFill>
                  <a:srgbClr val="000000"/>
                </a:solidFill>
              </a:rPr>
              <a:t>Minister of Health signed a broad Memorandum of Understanding in December 2015</a:t>
            </a:r>
          </a:p>
        </p:txBody>
      </p:sp>
      <p:pic>
        <p:nvPicPr>
          <p:cNvPr id="98" name="Picture 97" descr="star.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23684" y="2852936"/>
            <a:ext cx="137250" cy="144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 name="Picture 98" descr="star.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07660" y="3140968"/>
            <a:ext cx="137250" cy="144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 name="Picture 99" descr="star.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739708" y="5013176"/>
            <a:ext cx="137250" cy="144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8486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54813" y="328977"/>
            <a:ext cx="8876840" cy="735013"/>
          </a:xfrm>
        </p:spPr>
        <p:txBody>
          <a:bodyPr/>
          <a:lstStyle/>
          <a:p>
            <a:pPr>
              <a:lnSpc>
                <a:spcPct val="70000"/>
              </a:lnSpc>
            </a:pPr>
            <a:r>
              <a:rPr lang="fr-BE" sz="2400" b="0" dirty="0"/>
              <a:t>For many patients and their families</a:t>
            </a:r>
          </a:p>
          <a:p>
            <a:pPr>
              <a:lnSpc>
                <a:spcPct val="70000"/>
              </a:lnSpc>
            </a:pPr>
            <a:r>
              <a:rPr lang="fr-BE" sz="2400" dirty="0"/>
              <a:t>Medicines</a:t>
            </a:r>
            <a:r>
              <a:rPr lang="fr-BE" sz="2400" b="0" dirty="0"/>
              <a:t> </a:t>
            </a:r>
            <a:r>
              <a:rPr lang="fr-BE" sz="2400" dirty="0"/>
              <a:t>have significantly increased chances of survival</a:t>
            </a:r>
          </a:p>
        </p:txBody>
      </p:sp>
      <p:grpSp>
        <p:nvGrpSpPr>
          <p:cNvPr id="6" name="Group 5"/>
          <p:cNvGrpSpPr/>
          <p:nvPr/>
        </p:nvGrpSpPr>
        <p:grpSpPr>
          <a:xfrm>
            <a:off x="5247122" y="2741171"/>
            <a:ext cx="1310441" cy="1483428"/>
            <a:chOff x="1597346" y="1537046"/>
            <a:chExt cx="895049" cy="1013202"/>
          </a:xfrm>
          <a:solidFill>
            <a:srgbClr val="78A22F"/>
          </a:solidFill>
        </p:grpSpPr>
        <p:sp>
          <p:nvSpPr>
            <p:cNvPr id="7" name="D483"/>
            <p:cNvSpPr>
              <a:spLocks/>
            </p:cNvSpPr>
            <p:nvPr/>
          </p:nvSpPr>
          <p:spPr bwMode="gray">
            <a:xfrm>
              <a:off x="2182787" y="1537046"/>
              <a:ext cx="309608" cy="285934"/>
            </a:xfrm>
            <a:custGeom>
              <a:avLst/>
              <a:gdLst>
                <a:gd name="T0" fmla="*/ 44 w 55"/>
                <a:gd name="T1" fmla="*/ 18 h 46"/>
                <a:gd name="T2" fmla="*/ 41 w 55"/>
                <a:gd name="T3" fmla="*/ 16 h 46"/>
                <a:gd name="T4" fmla="*/ 37 w 55"/>
                <a:gd name="T5" fmla="*/ 15 h 46"/>
                <a:gd name="T6" fmla="*/ 33 w 55"/>
                <a:gd name="T7" fmla="*/ 14 h 46"/>
                <a:gd name="T8" fmla="*/ 30 w 55"/>
                <a:gd name="T9" fmla="*/ 11 h 46"/>
                <a:gd name="T10" fmla="*/ 26 w 55"/>
                <a:gd name="T11" fmla="*/ 8 h 46"/>
                <a:gd name="T12" fmla="*/ 24 w 55"/>
                <a:gd name="T13" fmla="*/ 5 h 46"/>
                <a:gd name="T14" fmla="*/ 21 w 55"/>
                <a:gd name="T15" fmla="*/ 2 h 46"/>
                <a:gd name="T16" fmla="*/ 19 w 55"/>
                <a:gd name="T17" fmla="*/ 0 h 46"/>
                <a:gd name="T18" fmla="*/ 17 w 55"/>
                <a:gd name="T19" fmla="*/ 1 h 46"/>
                <a:gd name="T20" fmla="*/ 16 w 55"/>
                <a:gd name="T21" fmla="*/ 4 h 46"/>
                <a:gd name="T22" fmla="*/ 17 w 55"/>
                <a:gd name="T23" fmla="*/ 7 h 46"/>
                <a:gd name="T24" fmla="*/ 17 w 55"/>
                <a:gd name="T25" fmla="*/ 11 h 46"/>
                <a:gd name="T26" fmla="*/ 17 w 55"/>
                <a:gd name="T27" fmla="*/ 16 h 46"/>
                <a:gd name="T28" fmla="*/ 14 w 55"/>
                <a:gd name="T29" fmla="*/ 20 h 46"/>
                <a:gd name="T30" fmla="*/ 14 w 55"/>
                <a:gd name="T31" fmla="*/ 24 h 46"/>
                <a:gd name="T32" fmla="*/ 11 w 55"/>
                <a:gd name="T33" fmla="*/ 26 h 46"/>
                <a:gd name="T34" fmla="*/ 8 w 55"/>
                <a:gd name="T35" fmla="*/ 25 h 46"/>
                <a:gd name="T36" fmla="*/ 5 w 55"/>
                <a:gd name="T37" fmla="*/ 26 h 46"/>
                <a:gd name="T38" fmla="*/ 5 w 55"/>
                <a:gd name="T39" fmla="*/ 29 h 46"/>
                <a:gd name="T40" fmla="*/ 1 w 55"/>
                <a:gd name="T41" fmla="*/ 32 h 46"/>
                <a:gd name="T42" fmla="*/ 0 w 55"/>
                <a:gd name="T43" fmla="*/ 36 h 46"/>
                <a:gd name="T44" fmla="*/ 1 w 55"/>
                <a:gd name="T45" fmla="*/ 38 h 46"/>
                <a:gd name="T46" fmla="*/ 2 w 55"/>
                <a:gd name="T47" fmla="*/ 42 h 46"/>
                <a:gd name="T48" fmla="*/ 2 w 55"/>
                <a:gd name="T49" fmla="*/ 46 h 46"/>
                <a:gd name="T50" fmla="*/ 5 w 55"/>
                <a:gd name="T51" fmla="*/ 45 h 46"/>
                <a:gd name="T52" fmla="*/ 8 w 55"/>
                <a:gd name="T53" fmla="*/ 42 h 46"/>
                <a:gd name="T54" fmla="*/ 12 w 55"/>
                <a:gd name="T55" fmla="*/ 43 h 46"/>
                <a:gd name="T56" fmla="*/ 11 w 55"/>
                <a:gd name="T57" fmla="*/ 40 h 46"/>
                <a:gd name="T58" fmla="*/ 7 w 55"/>
                <a:gd name="T59" fmla="*/ 38 h 46"/>
                <a:gd name="T60" fmla="*/ 4 w 55"/>
                <a:gd name="T61" fmla="*/ 36 h 46"/>
                <a:gd name="T62" fmla="*/ 8 w 55"/>
                <a:gd name="T63" fmla="*/ 34 h 46"/>
                <a:gd name="T64" fmla="*/ 12 w 55"/>
                <a:gd name="T65" fmla="*/ 35 h 46"/>
                <a:gd name="T66" fmla="*/ 16 w 55"/>
                <a:gd name="T67" fmla="*/ 33 h 46"/>
                <a:gd name="T68" fmla="*/ 21 w 55"/>
                <a:gd name="T69" fmla="*/ 34 h 46"/>
                <a:gd name="T70" fmla="*/ 27 w 55"/>
                <a:gd name="T71" fmla="*/ 37 h 46"/>
                <a:gd name="T72" fmla="*/ 31 w 55"/>
                <a:gd name="T73" fmla="*/ 40 h 46"/>
                <a:gd name="T74" fmla="*/ 33 w 55"/>
                <a:gd name="T75" fmla="*/ 36 h 46"/>
                <a:gd name="T76" fmla="*/ 37 w 55"/>
                <a:gd name="T77" fmla="*/ 30 h 46"/>
                <a:gd name="T78" fmla="*/ 42 w 55"/>
                <a:gd name="T79" fmla="*/ 29 h 46"/>
                <a:gd name="T80" fmla="*/ 46 w 55"/>
                <a:gd name="T81" fmla="*/ 28 h 46"/>
                <a:gd name="T82" fmla="*/ 49 w 55"/>
                <a:gd name="T83" fmla="*/ 28 h 46"/>
                <a:gd name="T84" fmla="*/ 54 w 55"/>
                <a:gd name="T85" fmla="*/ 25 h 46"/>
                <a:gd name="T86" fmla="*/ 53 w 55"/>
                <a:gd name="T87" fmla="*/ 24 h 46"/>
                <a:gd name="T88" fmla="*/ 51 w 55"/>
                <a:gd name="T89" fmla="*/ 22 h 46"/>
                <a:gd name="T90" fmla="*/ 49 w 55"/>
                <a:gd name="T91" fmla="*/ 19 h 46"/>
                <a:gd name="T92" fmla="*/ 51 w 55"/>
                <a:gd name="T93" fmla="*/ 15 h 46"/>
                <a:gd name="T94" fmla="*/ 48 w 55"/>
                <a:gd name="T95" fmla="*/ 16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
                <a:gd name="T145" fmla="*/ 0 h 46"/>
                <a:gd name="T146" fmla="*/ 55 w 55"/>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 h="46">
                  <a:moveTo>
                    <a:pt x="46" y="18"/>
                  </a:moveTo>
                  <a:lnTo>
                    <a:pt x="44" y="18"/>
                  </a:lnTo>
                  <a:lnTo>
                    <a:pt x="42" y="17"/>
                  </a:lnTo>
                  <a:lnTo>
                    <a:pt x="41" y="16"/>
                  </a:lnTo>
                  <a:lnTo>
                    <a:pt x="39" y="16"/>
                  </a:lnTo>
                  <a:lnTo>
                    <a:pt x="37" y="15"/>
                  </a:lnTo>
                  <a:lnTo>
                    <a:pt x="35" y="15"/>
                  </a:lnTo>
                  <a:lnTo>
                    <a:pt x="33" y="14"/>
                  </a:lnTo>
                  <a:lnTo>
                    <a:pt x="32" y="13"/>
                  </a:lnTo>
                  <a:lnTo>
                    <a:pt x="30" y="11"/>
                  </a:lnTo>
                  <a:lnTo>
                    <a:pt x="28" y="10"/>
                  </a:lnTo>
                  <a:lnTo>
                    <a:pt x="26" y="8"/>
                  </a:lnTo>
                  <a:lnTo>
                    <a:pt x="25" y="6"/>
                  </a:lnTo>
                  <a:lnTo>
                    <a:pt x="24" y="5"/>
                  </a:lnTo>
                  <a:lnTo>
                    <a:pt x="22" y="3"/>
                  </a:lnTo>
                  <a:lnTo>
                    <a:pt x="21" y="2"/>
                  </a:lnTo>
                  <a:lnTo>
                    <a:pt x="20" y="1"/>
                  </a:lnTo>
                  <a:lnTo>
                    <a:pt x="19" y="0"/>
                  </a:lnTo>
                  <a:lnTo>
                    <a:pt x="18" y="1"/>
                  </a:lnTo>
                  <a:lnTo>
                    <a:pt x="17" y="1"/>
                  </a:lnTo>
                  <a:lnTo>
                    <a:pt x="16" y="2"/>
                  </a:lnTo>
                  <a:lnTo>
                    <a:pt x="16" y="4"/>
                  </a:lnTo>
                  <a:lnTo>
                    <a:pt x="17" y="5"/>
                  </a:lnTo>
                  <a:lnTo>
                    <a:pt x="17" y="7"/>
                  </a:lnTo>
                  <a:lnTo>
                    <a:pt x="18" y="9"/>
                  </a:lnTo>
                  <a:lnTo>
                    <a:pt x="17" y="11"/>
                  </a:lnTo>
                  <a:lnTo>
                    <a:pt x="17" y="13"/>
                  </a:lnTo>
                  <a:lnTo>
                    <a:pt x="17" y="16"/>
                  </a:lnTo>
                  <a:lnTo>
                    <a:pt x="15" y="19"/>
                  </a:lnTo>
                  <a:lnTo>
                    <a:pt x="14" y="20"/>
                  </a:lnTo>
                  <a:lnTo>
                    <a:pt x="14" y="22"/>
                  </a:lnTo>
                  <a:lnTo>
                    <a:pt x="14" y="24"/>
                  </a:lnTo>
                  <a:lnTo>
                    <a:pt x="13" y="26"/>
                  </a:lnTo>
                  <a:lnTo>
                    <a:pt x="11" y="26"/>
                  </a:lnTo>
                  <a:lnTo>
                    <a:pt x="10" y="26"/>
                  </a:lnTo>
                  <a:lnTo>
                    <a:pt x="8" y="25"/>
                  </a:lnTo>
                  <a:lnTo>
                    <a:pt x="5" y="25"/>
                  </a:lnTo>
                  <a:lnTo>
                    <a:pt x="5" y="26"/>
                  </a:lnTo>
                  <a:lnTo>
                    <a:pt x="6" y="28"/>
                  </a:lnTo>
                  <a:lnTo>
                    <a:pt x="5" y="29"/>
                  </a:lnTo>
                  <a:lnTo>
                    <a:pt x="4" y="31"/>
                  </a:lnTo>
                  <a:lnTo>
                    <a:pt x="1" y="32"/>
                  </a:lnTo>
                  <a:lnTo>
                    <a:pt x="0" y="34"/>
                  </a:lnTo>
                  <a:lnTo>
                    <a:pt x="0" y="36"/>
                  </a:lnTo>
                  <a:lnTo>
                    <a:pt x="0" y="37"/>
                  </a:lnTo>
                  <a:lnTo>
                    <a:pt x="1" y="38"/>
                  </a:lnTo>
                  <a:lnTo>
                    <a:pt x="3" y="40"/>
                  </a:lnTo>
                  <a:lnTo>
                    <a:pt x="2" y="42"/>
                  </a:lnTo>
                  <a:lnTo>
                    <a:pt x="1" y="44"/>
                  </a:lnTo>
                  <a:lnTo>
                    <a:pt x="2" y="46"/>
                  </a:lnTo>
                  <a:lnTo>
                    <a:pt x="3" y="46"/>
                  </a:lnTo>
                  <a:lnTo>
                    <a:pt x="5" y="45"/>
                  </a:lnTo>
                  <a:lnTo>
                    <a:pt x="6" y="43"/>
                  </a:lnTo>
                  <a:lnTo>
                    <a:pt x="8" y="42"/>
                  </a:lnTo>
                  <a:lnTo>
                    <a:pt x="9" y="42"/>
                  </a:lnTo>
                  <a:lnTo>
                    <a:pt x="12" y="43"/>
                  </a:lnTo>
                  <a:lnTo>
                    <a:pt x="12" y="41"/>
                  </a:lnTo>
                  <a:lnTo>
                    <a:pt x="11" y="40"/>
                  </a:lnTo>
                  <a:lnTo>
                    <a:pt x="9" y="39"/>
                  </a:lnTo>
                  <a:lnTo>
                    <a:pt x="7" y="38"/>
                  </a:lnTo>
                  <a:lnTo>
                    <a:pt x="5" y="38"/>
                  </a:lnTo>
                  <a:lnTo>
                    <a:pt x="4" y="36"/>
                  </a:lnTo>
                  <a:lnTo>
                    <a:pt x="6" y="34"/>
                  </a:lnTo>
                  <a:lnTo>
                    <a:pt x="8" y="34"/>
                  </a:lnTo>
                  <a:lnTo>
                    <a:pt x="10" y="35"/>
                  </a:lnTo>
                  <a:lnTo>
                    <a:pt x="12" y="35"/>
                  </a:lnTo>
                  <a:lnTo>
                    <a:pt x="14" y="34"/>
                  </a:lnTo>
                  <a:lnTo>
                    <a:pt x="16" y="33"/>
                  </a:lnTo>
                  <a:lnTo>
                    <a:pt x="19" y="33"/>
                  </a:lnTo>
                  <a:lnTo>
                    <a:pt x="21" y="34"/>
                  </a:lnTo>
                  <a:lnTo>
                    <a:pt x="24" y="36"/>
                  </a:lnTo>
                  <a:lnTo>
                    <a:pt x="27" y="37"/>
                  </a:lnTo>
                  <a:lnTo>
                    <a:pt x="29" y="38"/>
                  </a:lnTo>
                  <a:lnTo>
                    <a:pt x="31" y="40"/>
                  </a:lnTo>
                  <a:lnTo>
                    <a:pt x="33" y="39"/>
                  </a:lnTo>
                  <a:lnTo>
                    <a:pt x="33" y="36"/>
                  </a:lnTo>
                  <a:lnTo>
                    <a:pt x="35" y="33"/>
                  </a:lnTo>
                  <a:lnTo>
                    <a:pt x="37" y="30"/>
                  </a:lnTo>
                  <a:lnTo>
                    <a:pt x="40" y="29"/>
                  </a:lnTo>
                  <a:lnTo>
                    <a:pt x="42" y="29"/>
                  </a:lnTo>
                  <a:lnTo>
                    <a:pt x="45" y="29"/>
                  </a:lnTo>
                  <a:lnTo>
                    <a:pt x="46" y="28"/>
                  </a:lnTo>
                  <a:lnTo>
                    <a:pt x="47" y="28"/>
                  </a:lnTo>
                  <a:lnTo>
                    <a:pt x="49" y="28"/>
                  </a:lnTo>
                  <a:lnTo>
                    <a:pt x="51" y="27"/>
                  </a:lnTo>
                  <a:lnTo>
                    <a:pt x="54" y="25"/>
                  </a:lnTo>
                  <a:lnTo>
                    <a:pt x="55" y="24"/>
                  </a:lnTo>
                  <a:lnTo>
                    <a:pt x="53" y="24"/>
                  </a:lnTo>
                  <a:lnTo>
                    <a:pt x="51" y="24"/>
                  </a:lnTo>
                  <a:lnTo>
                    <a:pt x="51" y="22"/>
                  </a:lnTo>
                  <a:lnTo>
                    <a:pt x="49" y="21"/>
                  </a:lnTo>
                  <a:lnTo>
                    <a:pt x="49" y="19"/>
                  </a:lnTo>
                  <a:lnTo>
                    <a:pt x="50" y="17"/>
                  </a:lnTo>
                  <a:lnTo>
                    <a:pt x="51" y="15"/>
                  </a:lnTo>
                  <a:lnTo>
                    <a:pt x="50" y="14"/>
                  </a:lnTo>
                  <a:lnTo>
                    <a:pt x="48" y="16"/>
                  </a:lnTo>
                  <a:lnTo>
                    <a:pt x="46" y="18"/>
                  </a:lnTo>
                  <a:close/>
                </a:path>
              </a:pathLst>
            </a:cu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8" name="D484"/>
            <p:cNvSpPr>
              <a:spLocks/>
            </p:cNvSpPr>
            <p:nvPr/>
          </p:nvSpPr>
          <p:spPr bwMode="gray">
            <a:xfrm>
              <a:off x="2244708" y="1555694"/>
              <a:ext cx="11258" cy="12432"/>
            </a:xfrm>
            <a:custGeom>
              <a:avLst/>
              <a:gdLst>
                <a:gd name="T0" fmla="*/ 2 w 2"/>
                <a:gd name="T1" fmla="*/ 0 h 2"/>
                <a:gd name="T2" fmla="*/ 2 w 2"/>
                <a:gd name="T3" fmla="*/ 2 h 2"/>
                <a:gd name="T4" fmla="*/ 1 w 2"/>
                <a:gd name="T5" fmla="*/ 1 h 2"/>
                <a:gd name="T6" fmla="*/ 0 w 2"/>
                <a:gd name="T7" fmla="*/ 1 h 2"/>
                <a:gd name="T8" fmla="*/ 1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2" y="2"/>
                  </a:lnTo>
                  <a:lnTo>
                    <a:pt x="1" y="1"/>
                  </a:lnTo>
                  <a:lnTo>
                    <a:pt x="0" y="1"/>
                  </a:lnTo>
                  <a:lnTo>
                    <a:pt x="1" y="0"/>
                  </a:lnTo>
                  <a:lnTo>
                    <a:pt x="2" y="0"/>
                  </a:lnTo>
                  <a:close/>
                </a:path>
              </a:pathLst>
            </a:custGeom>
            <a:solidFill>
              <a:srgbClr val="00A8C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9" name="D485"/>
            <p:cNvSpPr>
              <a:spLocks/>
            </p:cNvSpPr>
            <p:nvPr/>
          </p:nvSpPr>
          <p:spPr bwMode="gray">
            <a:xfrm>
              <a:off x="1715560" y="1816764"/>
              <a:ext cx="585441" cy="534573"/>
            </a:xfrm>
            <a:custGeom>
              <a:avLst/>
              <a:gdLst>
                <a:gd name="T0" fmla="*/ 92 w 104"/>
                <a:gd name="T1" fmla="*/ 4 h 86"/>
                <a:gd name="T2" fmla="*/ 95 w 104"/>
                <a:gd name="T3" fmla="*/ 7 h 86"/>
                <a:gd name="T4" fmla="*/ 91 w 104"/>
                <a:gd name="T5" fmla="*/ 7 h 86"/>
                <a:gd name="T6" fmla="*/ 87 w 104"/>
                <a:gd name="T7" fmla="*/ 5 h 86"/>
                <a:gd name="T8" fmla="*/ 85 w 104"/>
                <a:gd name="T9" fmla="*/ 8 h 86"/>
                <a:gd name="T10" fmla="*/ 83 w 104"/>
                <a:gd name="T11" fmla="*/ 17 h 86"/>
                <a:gd name="T12" fmla="*/ 85 w 104"/>
                <a:gd name="T13" fmla="*/ 22 h 86"/>
                <a:gd name="T14" fmla="*/ 82 w 104"/>
                <a:gd name="T15" fmla="*/ 29 h 86"/>
                <a:gd name="T16" fmla="*/ 79 w 104"/>
                <a:gd name="T17" fmla="*/ 36 h 86"/>
                <a:gd name="T18" fmla="*/ 73 w 104"/>
                <a:gd name="T19" fmla="*/ 42 h 86"/>
                <a:gd name="T20" fmla="*/ 64 w 104"/>
                <a:gd name="T21" fmla="*/ 49 h 86"/>
                <a:gd name="T22" fmla="*/ 57 w 104"/>
                <a:gd name="T23" fmla="*/ 52 h 86"/>
                <a:gd name="T24" fmla="*/ 58 w 104"/>
                <a:gd name="T25" fmla="*/ 46 h 86"/>
                <a:gd name="T26" fmla="*/ 55 w 104"/>
                <a:gd name="T27" fmla="*/ 45 h 86"/>
                <a:gd name="T28" fmla="*/ 51 w 104"/>
                <a:gd name="T29" fmla="*/ 55 h 86"/>
                <a:gd name="T30" fmla="*/ 47 w 104"/>
                <a:gd name="T31" fmla="*/ 63 h 86"/>
                <a:gd name="T32" fmla="*/ 41 w 104"/>
                <a:gd name="T33" fmla="*/ 64 h 86"/>
                <a:gd name="T34" fmla="*/ 37 w 104"/>
                <a:gd name="T35" fmla="*/ 63 h 86"/>
                <a:gd name="T36" fmla="*/ 29 w 104"/>
                <a:gd name="T37" fmla="*/ 65 h 86"/>
                <a:gd name="T38" fmla="*/ 20 w 104"/>
                <a:gd name="T39" fmla="*/ 64 h 86"/>
                <a:gd name="T40" fmla="*/ 13 w 104"/>
                <a:gd name="T41" fmla="*/ 69 h 86"/>
                <a:gd name="T42" fmla="*/ 5 w 104"/>
                <a:gd name="T43" fmla="*/ 76 h 86"/>
                <a:gd name="T44" fmla="*/ 0 w 104"/>
                <a:gd name="T45" fmla="*/ 80 h 86"/>
                <a:gd name="T46" fmla="*/ 6 w 104"/>
                <a:gd name="T47" fmla="*/ 81 h 86"/>
                <a:gd name="T48" fmla="*/ 12 w 104"/>
                <a:gd name="T49" fmla="*/ 82 h 86"/>
                <a:gd name="T50" fmla="*/ 16 w 104"/>
                <a:gd name="T51" fmla="*/ 78 h 86"/>
                <a:gd name="T52" fmla="*/ 21 w 104"/>
                <a:gd name="T53" fmla="*/ 77 h 86"/>
                <a:gd name="T54" fmla="*/ 27 w 104"/>
                <a:gd name="T55" fmla="*/ 75 h 86"/>
                <a:gd name="T56" fmla="*/ 32 w 104"/>
                <a:gd name="T57" fmla="*/ 73 h 86"/>
                <a:gd name="T58" fmla="*/ 40 w 104"/>
                <a:gd name="T59" fmla="*/ 74 h 86"/>
                <a:gd name="T60" fmla="*/ 40 w 104"/>
                <a:gd name="T61" fmla="*/ 78 h 86"/>
                <a:gd name="T62" fmla="*/ 42 w 104"/>
                <a:gd name="T63" fmla="*/ 83 h 86"/>
                <a:gd name="T64" fmla="*/ 47 w 104"/>
                <a:gd name="T65" fmla="*/ 85 h 86"/>
                <a:gd name="T66" fmla="*/ 51 w 104"/>
                <a:gd name="T67" fmla="*/ 79 h 86"/>
                <a:gd name="T68" fmla="*/ 56 w 104"/>
                <a:gd name="T69" fmla="*/ 78 h 86"/>
                <a:gd name="T70" fmla="*/ 53 w 104"/>
                <a:gd name="T71" fmla="*/ 72 h 86"/>
                <a:gd name="T72" fmla="*/ 56 w 104"/>
                <a:gd name="T73" fmla="*/ 73 h 86"/>
                <a:gd name="T74" fmla="*/ 59 w 104"/>
                <a:gd name="T75" fmla="*/ 73 h 86"/>
                <a:gd name="T76" fmla="*/ 63 w 104"/>
                <a:gd name="T77" fmla="*/ 74 h 86"/>
                <a:gd name="T78" fmla="*/ 68 w 104"/>
                <a:gd name="T79" fmla="*/ 74 h 86"/>
                <a:gd name="T80" fmla="*/ 74 w 104"/>
                <a:gd name="T81" fmla="*/ 69 h 86"/>
                <a:gd name="T82" fmla="*/ 76 w 104"/>
                <a:gd name="T83" fmla="*/ 73 h 86"/>
                <a:gd name="T84" fmla="*/ 80 w 104"/>
                <a:gd name="T85" fmla="*/ 67 h 86"/>
                <a:gd name="T86" fmla="*/ 83 w 104"/>
                <a:gd name="T87" fmla="*/ 63 h 86"/>
                <a:gd name="T88" fmla="*/ 83 w 104"/>
                <a:gd name="T89" fmla="*/ 67 h 86"/>
                <a:gd name="T90" fmla="*/ 88 w 104"/>
                <a:gd name="T91" fmla="*/ 68 h 86"/>
                <a:gd name="T92" fmla="*/ 92 w 104"/>
                <a:gd name="T93" fmla="*/ 62 h 86"/>
                <a:gd name="T94" fmla="*/ 92 w 104"/>
                <a:gd name="T95" fmla="*/ 53 h 86"/>
                <a:gd name="T96" fmla="*/ 94 w 104"/>
                <a:gd name="T97" fmla="*/ 44 h 86"/>
                <a:gd name="T98" fmla="*/ 97 w 104"/>
                <a:gd name="T99" fmla="*/ 34 h 86"/>
                <a:gd name="T100" fmla="*/ 100 w 104"/>
                <a:gd name="T101" fmla="*/ 30 h 86"/>
                <a:gd name="T102" fmla="*/ 103 w 104"/>
                <a:gd name="T103" fmla="*/ 25 h 86"/>
                <a:gd name="T104" fmla="*/ 103 w 104"/>
                <a:gd name="T105" fmla="*/ 18 h 86"/>
                <a:gd name="T106" fmla="*/ 99 w 104"/>
                <a:gd name="T107" fmla="*/ 11 h 86"/>
                <a:gd name="T108" fmla="*/ 98 w 104"/>
                <a:gd name="T109" fmla="*/ 2 h 86"/>
                <a:gd name="T110" fmla="*/ 93 w 104"/>
                <a:gd name="T111" fmla="*/ 0 h 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
                <a:gd name="T169" fmla="*/ 0 h 86"/>
                <a:gd name="T170" fmla="*/ 104 w 104"/>
                <a:gd name="T171" fmla="*/ 86 h 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 h="86">
                  <a:moveTo>
                    <a:pt x="93" y="0"/>
                  </a:moveTo>
                  <a:lnTo>
                    <a:pt x="92" y="1"/>
                  </a:lnTo>
                  <a:lnTo>
                    <a:pt x="92" y="3"/>
                  </a:lnTo>
                  <a:lnTo>
                    <a:pt x="92" y="4"/>
                  </a:lnTo>
                  <a:lnTo>
                    <a:pt x="95" y="4"/>
                  </a:lnTo>
                  <a:lnTo>
                    <a:pt x="96" y="3"/>
                  </a:lnTo>
                  <a:lnTo>
                    <a:pt x="96" y="4"/>
                  </a:lnTo>
                  <a:lnTo>
                    <a:pt x="95" y="7"/>
                  </a:lnTo>
                  <a:lnTo>
                    <a:pt x="94" y="7"/>
                  </a:lnTo>
                  <a:lnTo>
                    <a:pt x="92" y="6"/>
                  </a:lnTo>
                  <a:lnTo>
                    <a:pt x="91" y="8"/>
                  </a:lnTo>
                  <a:lnTo>
                    <a:pt x="91" y="7"/>
                  </a:lnTo>
                  <a:lnTo>
                    <a:pt x="90" y="5"/>
                  </a:lnTo>
                  <a:lnTo>
                    <a:pt x="89" y="3"/>
                  </a:lnTo>
                  <a:lnTo>
                    <a:pt x="87" y="4"/>
                  </a:lnTo>
                  <a:lnTo>
                    <a:pt x="87" y="5"/>
                  </a:lnTo>
                  <a:lnTo>
                    <a:pt x="87" y="7"/>
                  </a:lnTo>
                  <a:lnTo>
                    <a:pt x="87" y="8"/>
                  </a:lnTo>
                  <a:lnTo>
                    <a:pt x="86" y="8"/>
                  </a:lnTo>
                  <a:lnTo>
                    <a:pt x="85" y="8"/>
                  </a:lnTo>
                  <a:lnTo>
                    <a:pt x="84" y="10"/>
                  </a:lnTo>
                  <a:lnTo>
                    <a:pt x="84" y="12"/>
                  </a:lnTo>
                  <a:lnTo>
                    <a:pt x="84" y="14"/>
                  </a:lnTo>
                  <a:lnTo>
                    <a:pt x="83" y="17"/>
                  </a:lnTo>
                  <a:lnTo>
                    <a:pt x="82" y="17"/>
                  </a:lnTo>
                  <a:lnTo>
                    <a:pt x="84" y="18"/>
                  </a:lnTo>
                  <a:lnTo>
                    <a:pt x="85" y="19"/>
                  </a:lnTo>
                  <a:lnTo>
                    <a:pt x="85" y="22"/>
                  </a:lnTo>
                  <a:lnTo>
                    <a:pt x="84" y="24"/>
                  </a:lnTo>
                  <a:lnTo>
                    <a:pt x="83" y="26"/>
                  </a:lnTo>
                  <a:lnTo>
                    <a:pt x="83" y="27"/>
                  </a:lnTo>
                  <a:lnTo>
                    <a:pt x="82" y="29"/>
                  </a:lnTo>
                  <a:lnTo>
                    <a:pt x="81" y="31"/>
                  </a:lnTo>
                  <a:lnTo>
                    <a:pt x="80" y="33"/>
                  </a:lnTo>
                  <a:lnTo>
                    <a:pt x="79" y="35"/>
                  </a:lnTo>
                  <a:lnTo>
                    <a:pt x="79" y="36"/>
                  </a:lnTo>
                  <a:lnTo>
                    <a:pt x="78" y="38"/>
                  </a:lnTo>
                  <a:lnTo>
                    <a:pt x="77" y="38"/>
                  </a:lnTo>
                  <a:lnTo>
                    <a:pt x="74" y="40"/>
                  </a:lnTo>
                  <a:lnTo>
                    <a:pt x="73" y="42"/>
                  </a:lnTo>
                  <a:lnTo>
                    <a:pt x="71" y="44"/>
                  </a:lnTo>
                  <a:lnTo>
                    <a:pt x="69" y="46"/>
                  </a:lnTo>
                  <a:lnTo>
                    <a:pt x="67" y="48"/>
                  </a:lnTo>
                  <a:lnTo>
                    <a:pt x="64" y="49"/>
                  </a:lnTo>
                  <a:lnTo>
                    <a:pt x="61" y="50"/>
                  </a:lnTo>
                  <a:lnTo>
                    <a:pt x="60" y="51"/>
                  </a:lnTo>
                  <a:lnTo>
                    <a:pt x="58" y="52"/>
                  </a:lnTo>
                  <a:lnTo>
                    <a:pt x="57" y="52"/>
                  </a:lnTo>
                  <a:lnTo>
                    <a:pt x="57" y="50"/>
                  </a:lnTo>
                  <a:lnTo>
                    <a:pt x="56" y="48"/>
                  </a:lnTo>
                  <a:lnTo>
                    <a:pt x="56" y="47"/>
                  </a:lnTo>
                  <a:lnTo>
                    <a:pt x="58" y="46"/>
                  </a:lnTo>
                  <a:lnTo>
                    <a:pt x="59" y="45"/>
                  </a:lnTo>
                  <a:lnTo>
                    <a:pt x="59" y="44"/>
                  </a:lnTo>
                  <a:lnTo>
                    <a:pt x="58" y="44"/>
                  </a:lnTo>
                  <a:lnTo>
                    <a:pt x="55" y="45"/>
                  </a:lnTo>
                  <a:lnTo>
                    <a:pt x="54" y="47"/>
                  </a:lnTo>
                  <a:lnTo>
                    <a:pt x="54" y="49"/>
                  </a:lnTo>
                  <a:lnTo>
                    <a:pt x="53" y="53"/>
                  </a:lnTo>
                  <a:lnTo>
                    <a:pt x="51" y="55"/>
                  </a:lnTo>
                  <a:lnTo>
                    <a:pt x="48" y="57"/>
                  </a:lnTo>
                  <a:lnTo>
                    <a:pt x="48" y="60"/>
                  </a:lnTo>
                  <a:lnTo>
                    <a:pt x="48" y="63"/>
                  </a:lnTo>
                  <a:lnTo>
                    <a:pt x="47" y="63"/>
                  </a:lnTo>
                  <a:lnTo>
                    <a:pt x="46" y="64"/>
                  </a:lnTo>
                  <a:lnTo>
                    <a:pt x="45" y="65"/>
                  </a:lnTo>
                  <a:lnTo>
                    <a:pt x="44" y="65"/>
                  </a:lnTo>
                  <a:lnTo>
                    <a:pt x="41" y="64"/>
                  </a:lnTo>
                  <a:lnTo>
                    <a:pt x="40" y="64"/>
                  </a:lnTo>
                  <a:lnTo>
                    <a:pt x="40" y="62"/>
                  </a:lnTo>
                  <a:lnTo>
                    <a:pt x="39" y="63"/>
                  </a:lnTo>
                  <a:lnTo>
                    <a:pt x="37" y="63"/>
                  </a:lnTo>
                  <a:lnTo>
                    <a:pt x="35" y="63"/>
                  </a:lnTo>
                  <a:lnTo>
                    <a:pt x="33" y="64"/>
                  </a:lnTo>
                  <a:lnTo>
                    <a:pt x="31" y="64"/>
                  </a:lnTo>
                  <a:lnTo>
                    <a:pt x="29" y="65"/>
                  </a:lnTo>
                  <a:lnTo>
                    <a:pt x="26" y="65"/>
                  </a:lnTo>
                  <a:lnTo>
                    <a:pt x="23" y="65"/>
                  </a:lnTo>
                  <a:lnTo>
                    <a:pt x="22" y="64"/>
                  </a:lnTo>
                  <a:lnTo>
                    <a:pt x="20" y="64"/>
                  </a:lnTo>
                  <a:lnTo>
                    <a:pt x="18" y="65"/>
                  </a:lnTo>
                  <a:lnTo>
                    <a:pt x="16" y="66"/>
                  </a:lnTo>
                  <a:lnTo>
                    <a:pt x="15" y="68"/>
                  </a:lnTo>
                  <a:lnTo>
                    <a:pt x="13" y="69"/>
                  </a:lnTo>
                  <a:lnTo>
                    <a:pt x="11" y="72"/>
                  </a:lnTo>
                  <a:lnTo>
                    <a:pt x="8" y="73"/>
                  </a:lnTo>
                  <a:lnTo>
                    <a:pt x="6" y="74"/>
                  </a:lnTo>
                  <a:lnTo>
                    <a:pt x="5" y="76"/>
                  </a:lnTo>
                  <a:lnTo>
                    <a:pt x="2" y="77"/>
                  </a:lnTo>
                  <a:lnTo>
                    <a:pt x="0" y="77"/>
                  </a:lnTo>
                  <a:lnTo>
                    <a:pt x="0" y="78"/>
                  </a:lnTo>
                  <a:lnTo>
                    <a:pt x="0" y="80"/>
                  </a:lnTo>
                  <a:lnTo>
                    <a:pt x="2" y="81"/>
                  </a:lnTo>
                  <a:lnTo>
                    <a:pt x="3" y="81"/>
                  </a:lnTo>
                  <a:lnTo>
                    <a:pt x="4" y="81"/>
                  </a:lnTo>
                  <a:lnTo>
                    <a:pt x="6" y="81"/>
                  </a:lnTo>
                  <a:lnTo>
                    <a:pt x="7" y="80"/>
                  </a:lnTo>
                  <a:lnTo>
                    <a:pt x="9" y="81"/>
                  </a:lnTo>
                  <a:lnTo>
                    <a:pt x="11" y="82"/>
                  </a:lnTo>
                  <a:lnTo>
                    <a:pt x="12" y="82"/>
                  </a:lnTo>
                  <a:lnTo>
                    <a:pt x="12" y="80"/>
                  </a:lnTo>
                  <a:lnTo>
                    <a:pt x="13" y="77"/>
                  </a:lnTo>
                  <a:lnTo>
                    <a:pt x="14" y="77"/>
                  </a:lnTo>
                  <a:lnTo>
                    <a:pt x="16" y="78"/>
                  </a:lnTo>
                  <a:lnTo>
                    <a:pt x="17" y="78"/>
                  </a:lnTo>
                  <a:lnTo>
                    <a:pt x="19" y="77"/>
                  </a:lnTo>
                  <a:lnTo>
                    <a:pt x="20" y="77"/>
                  </a:lnTo>
                  <a:lnTo>
                    <a:pt x="21" y="77"/>
                  </a:lnTo>
                  <a:lnTo>
                    <a:pt x="23" y="76"/>
                  </a:lnTo>
                  <a:lnTo>
                    <a:pt x="24" y="76"/>
                  </a:lnTo>
                  <a:lnTo>
                    <a:pt x="25" y="76"/>
                  </a:lnTo>
                  <a:lnTo>
                    <a:pt x="27" y="75"/>
                  </a:lnTo>
                  <a:lnTo>
                    <a:pt x="28" y="76"/>
                  </a:lnTo>
                  <a:lnTo>
                    <a:pt x="29" y="75"/>
                  </a:lnTo>
                  <a:lnTo>
                    <a:pt x="31" y="74"/>
                  </a:lnTo>
                  <a:lnTo>
                    <a:pt x="32" y="73"/>
                  </a:lnTo>
                  <a:lnTo>
                    <a:pt x="34" y="73"/>
                  </a:lnTo>
                  <a:lnTo>
                    <a:pt x="37" y="73"/>
                  </a:lnTo>
                  <a:lnTo>
                    <a:pt x="39" y="74"/>
                  </a:lnTo>
                  <a:lnTo>
                    <a:pt x="40" y="74"/>
                  </a:lnTo>
                  <a:lnTo>
                    <a:pt x="42" y="73"/>
                  </a:lnTo>
                  <a:lnTo>
                    <a:pt x="42" y="74"/>
                  </a:lnTo>
                  <a:lnTo>
                    <a:pt x="40" y="77"/>
                  </a:lnTo>
                  <a:lnTo>
                    <a:pt x="40" y="78"/>
                  </a:lnTo>
                  <a:lnTo>
                    <a:pt x="40" y="79"/>
                  </a:lnTo>
                  <a:lnTo>
                    <a:pt x="40" y="81"/>
                  </a:lnTo>
                  <a:lnTo>
                    <a:pt x="40" y="82"/>
                  </a:lnTo>
                  <a:lnTo>
                    <a:pt x="42" y="83"/>
                  </a:lnTo>
                  <a:lnTo>
                    <a:pt x="43" y="85"/>
                  </a:lnTo>
                  <a:lnTo>
                    <a:pt x="44" y="86"/>
                  </a:lnTo>
                  <a:lnTo>
                    <a:pt x="45" y="86"/>
                  </a:lnTo>
                  <a:lnTo>
                    <a:pt x="47" y="85"/>
                  </a:lnTo>
                  <a:lnTo>
                    <a:pt x="49" y="82"/>
                  </a:lnTo>
                  <a:lnTo>
                    <a:pt x="50" y="81"/>
                  </a:lnTo>
                  <a:lnTo>
                    <a:pt x="50" y="80"/>
                  </a:lnTo>
                  <a:lnTo>
                    <a:pt x="51" y="79"/>
                  </a:lnTo>
                  <a:lnTo>
                    <a:pt x="52" y="78"/>
                  </a:lnTo>
                  <a:lnTo>
                    <a:pt x="53" y="78"/>
                  </a:lnTo>
                  <a:lnTo>
                    <a:pt x="54" y="77"/>
                  </a:lnTo>
                  <a:lnTo>
                    <a:pt x="56" y="78"/>
                  </a:lnTo>
                  <a:lnTo>
                    <a:pt x="56" y="76"/>
                  </a:lnTo>
                  <a:lnTo>
                    <a:pt x="54" y="75"/>
                  </a:lnTo>
                  <a:lnTo>
                    <a:pt x="52" y="74"/>
                  </a:lnTo>
                  <a:lnTo>
                    <a:pt x="53" y="72"/>
                  </a:lnTo>
                  <a:lnTo>
                    <a:pt x="54" y="70"/>
                  </a:lnTo>
                  <a:lnTo>
                    <a:pt x="55" y="70"/>
                  </a:lnTo>
                  <a:lnTo>
                    <a:pt x="55" y="72"/>
                  </a:lnTo>
                  <a:lnTo>
                    <a:pt x="56" y="73"/>
                  </a:lnTo>
                  <a:lnTo>
                    <a:pt x="57" y="72"/>
                  </a:lnTo>
                  <a:lnTo>
                    <a:pt x="57" y="73"/>
                  </a:lnTo>
                  <a:lnTo>
                    <a:pt x="58" y="73"/>
                  </a:lnTo>
                  <a:lnTo>
                    <a:pt x="59" y="73"/>
                  </a:lnTo>
                  <a:lnTo>
                    <a:pt x="58" y="74"/>
                  </a:lnTo>
                  <a:lnTo>
                    <a:pt x="58" y="75"/>
                  </a:lnTo>
                  <a:lnTo>
                    <a:pt x="60" y="74"/>
                  </a:lnTo>
                  <a:lnTo>
                    <a:pt x="63" y="74"/>
                  </a:lnTo>
                  <a:lnTo>
                    <a:pt x="65" y="74"/>
                  </a:lnTo>
                  <a:lnTo>
                    <a:pt x="67" y="74"/>
                  </a:lnTo>
                  <a:lnTo>
                    <a:pt x="68" y="75"/>
                  </a:lnTo>
                  <a:lnTo>
                    <a:pt x="68" y="74"/>
                  </a:lnTo>
                  <a:lnTo>
                    <a:pt x="69" y="72"/>
                  </a:lnTo>
                  <a:lnTo>
                    <a:pt x="71" y="71"/>
                  </a:lnTo>
                  <a:lnTo>
                    <a:pt x="72" y="69"/>
                  </a:lnTo>
                  <a:lnTo>
                    <a:pt x="74" y="69"/>
                  </a:lnTo>
                  <a:lnTo>
                    <a:pt x="74" y="71"/>
                  </a:lnTo>
                  <a:lnTo>
                    <a:pt x="74" y="74"/>
                  </a:lnTo>
                  <a:lnTo>
                    <a:pt x="75" y="74"/>
                  </a:lnTo>
                  <a:lnTo>
                    <a:pt x="76" y="73"/>
                  </a:lnTo>
                  <a:lnTo>
                    <a:pt x="77" y="71"/>
                  </a:lnTo>
                  <a:lnTo>
                    <a:pt x="77" y="69"/>
                  </a:lnTo>
                  <a:lnTo>
                    <a:pt x="78" y="67"/>
                  </a:lnTo>
                  <a:lnTo>
                    <a:pt x="80" y="67"/>
                  </a:lnTo>
                  <a:lnTo>
                    <a:pt x="82" y="68"/>
                  </a:lnTo>
                  <a:lnTo>
                    <a:pt x="82" y="67"/>
                  </a:lnTo>
                  <a:lnTo>
                    <a:pt x="83" y="65"/>
                  </a:lnTo>
                  <a:lnTo>
                    <a:pt x="83" y="63"/>
                  </a:lnTo>
                  <a:lnTo>
                    <a:pt x="85" y="63"/>
                  </a:lnTo>
                  <a:lnTo>
                    <a:pt x="85" y="65"/>
                  </a:lnTo>
                  <a:lnTo>
                    <a:pt x="84" y="66"/>
                  </a:lnTo>
                  <a:lnTo>
                    <a:pt x="83" y="67"/>
                  </a:lnTo>
                  <a:lnTo>
                    <a:pt x="83" y="70"/>
                  </a:lnTo>
                  <a:lnTo>
                    <a:pt x="84" y="71"/>
                  </a:lnTo>
                  <a:lnTo>
                    <a:pt x="86" y="70"/>
                  </a:lnTo>
                  <a:lnTo>
                    <a:pt x="88" y="68"/>
                  </a:lnTo>
                  <a:lnTo>
                    <a:pt x="89" y="66"/>
                  </a:lnTo>
                  <a:lnTo>
                    <a:pt x="91" y="64"/>
                  </a:lnTo>
                  <a:lnTo>
                    <a:pt x="92" y="63"/>
                  </a:lnTo>
                  <a:lnTo>
                    <a:pt x="92" y="62"/>
                  </a:lnTo>
                  <a:lnTo>
                    <a:pt x="91" y="60"/>
                  </a:lnTo>
                  <a:lnTo>
                    <a:pt x="91" y="57"/>
                  </a:lnTo>
                  <a:lnTo>
                    <a:pt x="91" y="54"/>
                  </a:lnTo>
                  <a:lnTo>
                    <a:pt x="92" y="53"/>
                  </a:lnTo>
                  <a:lnTo>
                    <a:pt x="93" y="51"/>
                  </a:lnTo>
                  <a:lnTo>
                    <a:pt x="94" y="49"/>
                  </a:lnTo>
                  <a:lnTo>
                    <a:pt x="94" y="47"/>
                  </a:lnTo>
                  <a:lnTo>
                    <a:pt x="94" y="44"/>
                  </a:lnTo>
                  <a:lnTo>
                    <a:pt x="94" y="42"/>
                  </a:lnTo>
                  <a:lnTo>
                    <a:pt x="93" y="39"/>
                  </a:lnTo>
                  <a:lnTo>
                    <a:pt x="94" y="36"/>
                  </a:lnTo>
                  <a:lnTo>
                    <a:pt x="97" y="34"/>
                  </a:lnTo>
                  <a:lnTo>
                    <a:pt x="99" y="35"/>
                  </a:lnTo>
                  <a:lnTo>
                    <a:pt x="99" y="34"/>
                  </a:lnTo>
                  <a:lnTo>
                    <a:pt x="99" y="32"/>
                  </a:lnTo>
                  <a:lnTo>
                    <a:pt x="100" y="30"/>
                  </a:lnTo>
                  <a:lnTo>
                    <a:pt x="100" y="28"/>
                  </a:lnTo>
                  <a:lnTo>
                    <a:pt x="101" y="28"/>
                  </a:lnTo>
                  <a:lnTo>
                    <a:pt x="103" y="26"/>
                  </a:lnTo>
                  <a:lnTo>
                    <a:pt x="103" y="25"/>
                  </a:lnTo>
                  <a:lnTo>
                    <a:pt x="103" y="24"/>
                  </a:lnTo>
                  <a:lnTo>
                    <a:pt x="104" y="22"/>
                  </a:lnTo>
                  <a:lnTo>
                    <a:pt x="103" y="20"/>
                  </a:lnTo>
                  <a:lnTo>
                    <a:pt x="103" y="18"/>
                  </a:lnTo>
                  <a:lnTo>
                    <a:pt x="102" y="16"/>
                  </a:lnTo>
                  <a:lnTo>
                    <a:pt x="101" y="15"/>
                  </a:lnTo>
                  <a:lnTo>
                    <a:pt x="100" y="13"/>
                  </a:lnTo>
                  <a:lnTo>
                    <a:pt x="99" y="11"/>
                  </a:lnTo>
                  <a:lnTo>
                    <a:pt x="98" y="8"/>
                  </a:lnTo>
                  <a:lnTo>
                    <a:pt x="97" y="6"/>
                  </a:lnTo>
                  <a:lnTo>
                    <a:pt x="98" y="4"/>
                  </a:lnTo>
                  <a:lnTo>
                    <a:pt x="98" y="2"/>
                  </a:lnTo>
                  <a:lnTo>
                    <a:pt x="97" y="1"/>
                  </a:lnTo>
                  <a:lnTo>
                    <a:pt x="96" y="1"/>
                  </a:lnTo>
                  <a:lnTo>
                    <a:pt x="95" y="1"/>
                  </a:lnTo>
                  <a:lnTo>
                    <a:pt x="93" y="0"/>
                  </a:lnTo>
                  <a:close/>
                </a:path>
              </a:pathLst>
            </a:cu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10" name="D486"/>
            <p:cNvSpPr>
              <a:spLocks/>
            </p:cNvSpPr>
            <p:nvPr/>
          </p:nvSpPr>
          <p:spPr bwMode="gray">
            <a:xfrm>
              <a:off x="2098348" y="2034323"/>
              <a:ext cx="16888" cy="31080"/>
            </a:xfrm>
            <a:custGeom>
              <a:avLst/>
              <a:gdLst>
                <a:gd name="T0" fmla="*/ 1 w 3"/>
                <a:gd name="T1" fmla="*/ 1 h 5"/>
                <a:gd name="T2" fmla="*/ 0 w 3"/>
                <a:gd name="T3" fmla="*/ 4 h 5"/>
                <a:gd name="T4" fmla="*/ 0 w 3"/>
                <a:gd name="T5" fmla="*/ 5 h 5"/>
                <a:gd name="T6" fmla="*/ 2 w 3"/>
                <a:gd name="T7" fmla="*/ 5 h 5"/>
                <a:gd name="T8" fmla="*/ 3 w 3"/>
                <a:gd name="T9" fmla="*/ 2 h 5"/>
                <a:gd name="T10" fmla="*/ 2 w 3"/>
                <a:gd name="T11" fmla="*/ 2 h 5"/>
                <a:gd name="T12" fmla="*/ 3 w 3"/>
                <a:gd name="T13" fmla="*/ 0 h 5"/>
                <a:gd name="T14" fmla="*/ 1 w 3"/>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1" y="1"/>
                  </a:moveTo>
                  <a:lnTo>
                    <a:pt x="0" y="4"/>
                  </a:lnTo>
                  <a:lnTo>
                    <a:pt x="0" y="5"/>
                  </a:lnTo>
                  <a:lnTo>
                    <a:pt x="2" y="5"/>
                  </a:lnTo>
                  <a:lnTo>
                    <a:pt x="3" y="2"/>
                  </a:lnTo>
                  <a:lnTo>
                    <a:pt x="2" y="2"/>
                  </a:lnTo>
                  <a:lnTo>
                    <a:pt x="3" y="0"/>
                  </a:lnTo>
                  <a:lnTo>
                    <a:pt x="1" y="1"/>
                  </a:lnTo>
                  <a:close/>
                </a:path>
              </a:pathLst>
            </a:custGeom>
            <a:solidFill>
              <a:srgbClr val="00A8C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11" name="D487"/>
            <p:cNvSpPr>
              <a:spLocks/>
            </p:cNvSpPr>
            <p:nvPr/>
          </p:nvSpPr>
          <p:spPr bwMode="gray">
            <a:xfrm>
              <a:off x="1783111" y="2295394"/>
              <a:ext cx="129472" cy="105671"/>
            </a:xfrm>
            <a:custGeom>
              <a:avLst/>
              <a:gdLst>
                <a:gd name="T0" fmla="*/ 19 w 23"/>
                <a:gd name="T1" fmla="*/ 10 h 17"/>
                <a:gd name="T2" fmla="*/ 20 w 23"/>
                <a:gd name="T3" fmla="*/ 8 h 17"/>
                <a:gd name="T4" fmla="*/ 21 w 23"/>
                <a:gd name="T5" fmla="*/ 7 h 17"/>
                <a:gd name="T6" fmla="*/ 22 w 23"/>
                <a:gd name="T7" fmla="*/ 7 h 17"/>
                <a:gd name="T8" fmla="*/ 23 w 23"/>
                <a:gd name="T9" fmla="*/ 6 h 17"/>
                <a:gd name="T10" fmla="*/ 23 w 23"/>
                <a:gd name="T11" fmla="*/ 5 h 17"/>
                <a:gd name="T12" fmla="*/ 22 w 23"/>
                <a:gd name="T13" fmla="*/ 3 h 17"/>
                <a:gd name="T14" fmla="*/ 22 w 23"/>
                <a:gd name="T15" fmla="*/ 1 h 17"/>
                <a:gd name="T16" fmla="*/ 20 w 23"/>
                <a:gd name="T17" fmla="*/ 1 h 17"/>
                <a:gd name="T18" fmla="*/ 19 w 23"/>
                <a:gd name="T19" fmla="*/ 0 h 17"/>
                <a:gd name="T20" fmla="*/ 17 w 23"/>
                <a:gd name="T21" fmla="*/ 0 h 17"/>
                <a:gd name="T22" fmla="*/ 15 w 23"/>
                <a:gd name="T23" fmla="*/ 0 h 17"/>
                <a:gd name="T24" fmla="*/ 14 w 23"/>
                <a:gd name="T25" fmla="*/ 1 h 17"/>
                <a:gd name="T26" fmla="*/ 13 w 23"/>
                <a:gd name="T27" fmla="*/ 2 h 17"/>
                <a:gd name="T28" fmla="*/ 13 w 23"/>
                <a:gd name="T29" fmla="*/ 3 h 17"/>
                <a:gd name="T30" fmla="*/ 11 w 23"/>
                <a:gd name="T31" fmla="*/ 4 h 17"/>
                <a:gd name="T32" fmla="*/ 9 w 23"/>
                <a:gd name="T33" fmla="*/ 4 h 17"/>
                <a:gd name="T34" fmla="*/ 8 w 23"/>
                <a:gd name="T35" fmla="*/ 4 h 17"/>
                <a:gd name="T36" fmla="*/ 6 w 23"/>
                <a:gd name="T37" fmla="*/ 4 h 17"/>
                <a:gd name="T38" fmla="*/ 4 w 23"/>
                <a:gd name="T39" fmla="*/ 6 h 17"/>
                <a:gd name="T40" fmla="*/ 2 w 23"/>
                <a:gd name="T41" fmla="*/ 8 h 17"/>
                <a:gd name="T42" fmla="*/ 0 w 23"/>
                <a:gd name="T43" fmla="*/ 10 h 17"/>
                <a:gd name="T44" fmla="*/ 1 w 23"/>
                <a:gd name="T45" fmla="*/ 10 h 17"/>
                <a:gd name="T46" fmla="*/ 2 w 23"/>
                <a:gd name="T47" fmla="*/ 11 h 17"/>
                <a:gd name="T48" fmla="*/ 3 w 23"/>
                <a:gd name="T49" fmla="*/ 12 h 17"/>
                <a:gd name="T50" fmla="*/ 3 w 23"/>
                <a:gd name="T51" fmla="*/ 13 h 17"/>
                <a:gd name="T52" fmla="*/ 4 w 23"/>
                <a:gd name="T53" fmla="*/ 15 h 17"/>
                <a:gd name="T54" fmla="*/ 5 w 23"/>
                <a:gd name="T55" fmla="*/ 16 h 17"/>
                <a:gd name="T56" fmla="*/ 6 w 23"/>
                <a:gd name="T57" fmla="*/ 17 h 17"/>
                <a:gd name="T58" fmla="*/ 8 w 23"/>
                <a:gd name="T59" fmla="*/ 17 h 17"/>
                <a:gd name="T60" fmla="*/ 8 w 23"/>
                <a:gd name="T61" fmla="*/ 15 h 17"/>
                <a:gd name="T62" fmla="*/ 10 w 23"/>
                <a:gd name="T63" fmla="*/ 13 h 17"/>
                <a:gd name="T64" fmla="*/ 10 w 23"/>
                <a:gd name="T65" fmla="*/ 11 h 17"/>
                <a:gd name="T66" fmla="*/ 12 w 23"/>
                <a:gd name="T67" fmla="*/ 10 h 17"/>
                <a:gd name="T68" fmla="*/ 14 w 23"/>
                <a:gd name="T69" fmla="*/ 9 h 17"/>
                <a:gd name="T70" fmla="*/ 17 w 23"/>
                <a:gd name="T71" fmla="*/ 10 h 17"/>
                <a:gd name="T72" fmla="*/ 19 w 23"/>
                <a:gd name="T73" fmla="*/ 11 h 17"/>
                <a:gd name="T74" fmla="*/ 19 w 23"/>
                <a:gd name="T75" fmla="*/ 10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17"/>
                <a:gd name="T116" fmla="*/ 23 w 23"/>
                <a:gd name="T117" fmla="*/ 17 h 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17">
                  <a:moveTo>
                    <a:pt x="19" y="10"/>
                  </a:moveTo>
                  <a:lnTo>
                    <a:pt x="20" y="8"/>
                  </a:lnTo>
                  <a:lnTo>
                    <a:pt x="21" y="7"/>
                  </a:lnTo>
                  <a:lnTo>
                    <a:pt x="22" y="7"/>
                  </a:lnTo>
                  <a:lnTo>
                    <a:pt x="23" y="6"/>
                  </a:lnTo>
                  <a:lnTo>
                    <a:pt x="23" y="5"/>
                  </a:lnTo>
                  <a:lnTo>
                    <a:pt x="22" y="3"/>
                  </a:lnTo>
                  <a:lnTo>
                    <a:pt x="22" y="1"/>
                  </a:lnTo>
                  <a:lnTo>
                    <a:pt x="20" y="1"/>
                  </a:lnTo>
                  <a:lnTo>
                    <a:pt x="19" y="0"/>
                  </a:lnTo>
                  <a:lnTo>
                    <a:pt x="17" y="0"/>
                  </a:lnTo>
                  <a:lnTo>
                    <a:pt x="15" y="0"/>
                  </a:lnTo>
                  <a:lnTo>
                    <a:pt x="14" y="1"/>
                  </a:lnTo>
                  <a:lnTo>
                    <a:pt x="13" y="2"/>
                  </a:lnTo>
                  <a:lnTo>
                    <a:pt x="13" y="3"/>
                  </a:lnTo>
                  <a:lnTo>
                    <a:pt x="11" y="4"/>
                  </a:lnTo>
                  <a:lnTo>
                    <a:pt x="9" y="4"/>
                  </a:lnTo>
                  <a:lnTo>
                    <a:pt x="8" y="4"/>
                  </a:lnTo>
                  <a:lnTo>
                    <a:pt x="6" y="4"/>
                  </a:lnTo>
                  <a:lnTo>
                    <a:pt x="4" y="6"/>
                  </a:lnTo>
                  <a:lnTo>
                    <a:pt x="2" y="8"/>
                  </a:lnTo>
                  <a:lnTo>
                    <a:pt x="0" y="10"/>
                  </a:lnTo>
                  <a:lnTo>
                    <a:pt x="1" y="10"/>
                  </a:lnTo>
                  <a:lnTo>
                    <a:pt x="2" y="11"/>
                  </a:lnTo>
                  <a:lnTo>
                    <a:pt x="3" y="12"/>
                  </a:lnTo>
                  <a:lnTo>
                    <a:pt x="3" y="13"/>
                  </a:lnTo>
                  <a:lnTo>
                    <a:pt x="4" y="15"/>
                  </a:lnTo>
                  <a:lnTo>
                    <a:pt x="5" y="16"/>
                  </a:lnTo>
                  <a:lnTo>
                    <a:pt x="6" y="17"/>
                  </a:lnTo>
                  <a:lnTo>
                    <a:pt x="8" y="17"/>
                  </a:lnTo>
                  <a:lnTo>
                    <a:pt x="8" y="15"/>
                  </a:lnTo>
                  <a:lnTo>
                    <a:pt x="10" y="13"/>
                  </a:lnTo>
                  <a:lnTo>
                    <a:pt x="10" y="11"/>
                  </a:lnTo>
                  <a:lnTo>
                    <a:pt x="12" y="10"/>
                  </a:lnTo>
                  <a:lnTo>
                    <a:pt x="14" y="9"/>
                  </a:lnTo>
                  <a:lnTo>
                    <a:pt x="17" y="10"/>
                  </a:lnTo>
                  <a:lnTo>
                    <a:pt x="19" y="11"/>
                  </a:lnTo>
                  <a:lnTo>
                    <a:pt x="19" y="10"/>
                  </a:lnTo>
                  <a:close/>
                </a:path>
              </a:pathLst>
            </a:cu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12" name="D488"/>
            <p:cNvSpPr>
              <a:spLocks/>
            </p:cNvSpPr>
            <p:nvPr/>
          </p:nvSpPr>
          <p:spPr bwMode="gray">
            <a:xfrm>
              <a:off x="1912583" y="2276746"/>
              <a:ext cx="16888" cy="24864"/>
            </a:xfrm>
            <a:custGeom>
              <a:avLst/>
              <a:gdLst>
                <a:gd name="T0" fmla="*/ 2 w 3"/>
                <a:gd name="T1" fmla="*/ 2 h 4"/>
                <a:gd name="T2" fmla="*/ 2 w 3"/>
                <a:gd name="T3" fmla="*/ 4 h 4"/>
                <a:gd name="T4" fmla="*/ 1 w 3"/>
                <a:gd name="T5" fmla="*/ 4 h 4"/>
                <a:gd name="T6" fmla="*/ 0 w 3"/>
                <a:gd name="T7" fmla="*/ 4 h 4"/>
                <a:gd name="T8" fmla="*/ 1 w 3"/>
                <a:gd name="T9" fmla="*/ 2 h 4"/>
                <a:gd name="T10" fmla="*/ 3 w 3"/>
                <a:gd name="T11" fmla="*/ 1 h 4"/>
                <a:gd name="T12" fmla="*/ 3 w 3"/>
                <a:gd name="T13" fmla="*/ 0 h 4"/>
                <a:gd name="T14" fmla="*/ 2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2"/>
                  </a:moveTo>
                  <a:lnTo>
                    <a:pt x="2" y="4"/>
                  </a:lnTo>
                  <a:lnTo>
                    <a:pt x="1" y="4"/>
                  </a:lnTo>
                  <a:lnTo>
                    <a:pt x="0" y="4"/>
                  </a:lnTo>
                  <a:lnTo>
                    <a:pt x="1" y="2"/>
                  </a:lnTo>
                  <a:lnTo>
                    <a:pt x="3" y="1"/>
                  </a:lnTo>
                  <a:lnTo>
                    <a:pt x="3" y="0"/>
                  </a:lnTo>
                  <a:lnTo>
                    <a:pt x="2" y="2"/>
                  </a:lnTo>
                  <a:close/>
                </a:path>
              </a:pathLst>
            </a:custGeom>
            <a:solidFill>
              <a:srgbClr val="00A8C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13" name="D489"/>
            <p:cNvSpPr>
              <a:spLocks/>
            </p:cNvSpPr>
            <p:nvPr/>
          </p:nvSpPr>
          <p:spPr bwMode="gray">
            <a:xfrm>
              <a:off x="1648009" y="2320258"/>
              <a:ext cx="123843" cy="186479"/>
            </a:xfrm>
            <a:custGeom>
              <a:avLst/>
              <a:gdLst>
                <a:gd name="T0" fmla="*/ 13 w 22"/>
                <a:gd name="T1" fmla="*/ 1 h 30"/>
                <a:gd name="T2" fmla="*/ 15 w 22"/>
                <a:gd name="T3" fmla="*/ 4 h 30"/>
                <a:gd name="T4" fmla="*/ 19 w 22"/>
                <a:gd name="T5" fmla="*/ 3 h 30"/>
                <a:gd name="T6" fmla="*/ 18 w 22"/>
                <a:gd name="T7" fmla="*/ 7 h 30"/>
                <a:gd name="T8" fmla="*/ 21 w 22"/>
                <a:gd name="T9" fmla="*/ 8 h 30"/>
                <a:gd name="T10" fmla="*/ 22 w 22"/>
                <a:gd name="T11" fmla="*/ 10 h 30"/>
                <a:gd name="T12" fmla="*/ 22 w 22"/>
                <a:gd name="T13" fmla="*/ 12 h 30"/>
                <a:gd name="T14" fmla="*/ 20 w 22"/>
                <a:gd name="T15" fmla="*/ 14 h 30"/>
                <a:gd name="T16" fmla="*/ 18 w 22"/>
                <a:gd name="T17" fmla="*/ 19 h 30"/>
                <a:gd name="T18" fmla="*/ 17 w 22"/>
                <a:gd name="T19" fmla="*/ 24 h 30"/>
                <a:gd name="T20" fmla="*/ 15 w 22"/>
                <a:gd name="T21" fmla="*/ 26 h 30"/>
                <a:gd name="T22" fmla="*/ 13 w 22"/>
                <a:gd name="T23" fmla="*/ 29 h 30"/>
                <a:gd name="T24" fmla="*/ 11 w 22"/>
                <a:gd name="T25" fmla="*/ 30 h 30"/>
                <a:gd name="T26" fmla="*/ 10 w 22"/>
                <a:gd name="T27" fmla="*/ 26 h 30"/>
                <a:gd name="T28" fmla="*/ 11 w 22"/>
                <a:gd name="T29" fmla="*/ 24 h 30"/>
                <a:gd name="T30" fmla="*/ 9 w 22"/>
                <a:gd name="T31" fmla="*/ 25 h 30"/>
                <a:gd name="T32" fmla="*/ 9 w 22"/>
                <a:gd name="T33" fmla="*/ 29 h 30"/>
                <a:gd name="T34" fmla="*/ 6 w 22"/>
                <a:gd name="T35" fmla="*/ 27 h 30"/>
                <a:gd name="T36" fmla="*/ 6 w 22"/>
                <a:gd name="T37" fmla="*/ 23 h 30"/>
                <a:gd name="T38" fmla="*/ 7 w 22"/>
                <a:gd name="T39" fmla="*/ 19 h 30"/>
                <a:gd name="T40" fmla="*/ 9 w 22"/>
                <a:gd name="T41" fmla="*/ 16 h 30"/>
                <a:gd name="T42" fmla="*/ 8 w 22"/>
                <a:gd name="T43" fmla="*/ 14 h 30"/>
                <a:gd name="T44" fmla="*/ 7 w 22"/>
                <a:gd name="T45" fmla="*/ 10 h 30"/>
                <a:gd name="T46" fmla="*/ 5 w 22"/>
                <a:gd name="T47" fmla="*/ 9 h 30"/>
                <a:gd name="T48" fmla="*/ 6 w 22"/>
                <a:gd name="T49" fmla="*/ 12 h 30"/>
                <a:gd name="T50" fmla="*/ 6 w 22"/>
                <a:gd name="T51" fmla="*/ 14 h 30"/>
                <a:gd name="T52" fmla="*/ 2 w 22"/>
                <a:gd name="T53" fmla="*/ 13 h 30"/>
                <a:gd name="T54" fmla="*/ 1 w 22"/>
                <a:gd name="T55" fmla="*/ 12 h 30"/>
                <a:gd name="T56" fmla="*/ 2 w 22"/>
                <a:gd name="T57" fmla="*/ 10 h 30"/>
                <a:gd name="T58" fmla="*/ 3 w 22"/>
                <a:gd name="T59" fmla="*/ 10 h 30"/>
                <a:gd name="T60" fmla="*/ 2 w 22"/>
                <a:gd name="T61" fmla="*/ 9 h 30"/>
                <a:gd name="T62" fmla="*/ 0 w 22"/>
                <a:gd name="T63" fmla="*/ 8 h 30"/>
                <a:gd name="T64" fmla="*/ 2 w 22"/>
                <a:gd name="T65" fmla="*/ 6 h 30"/>
                <a:gd name="T66" fmla="*/ 5 w 22"/>
                <a:gd name="T67" fmla="*/ 5 h 30"/>
                <a:gd name="T68" fmla="*/ 7 w 22"/>
                <a:gd name="T69" fmla="*/ 4 h 30"/>
                <a:gd name="T70" fmla="*/ 9 w 22"/>
                <a:gd name="T71" fmla="*/ 1 h 30"/>
                <a:gd name="T72" fmla="*/ 12 w 22"/>
                <a:gd name="T73" fmla="*/ 1 h 30"/>
                <a:gd name="T74" fmla="*/ 12 w 22"/>
                <a:gd name="T75" fmla="*/ 1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
                <a:gd name="T115" fmla="*/ 0 h 30"/>
                <a:gd name="T116" fmla="*/ 22 w 22"/>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 h="30">
                  <a:moveTo>
                    <a:pt x="12" y="1"/>
                  </a:moveTo>
                  <a:lnTo>
                    <a:pt x="13" y="1"/>
                  </a:lnTo>
                  <a:lnTo>
                    <a:pt x="13" y="2"/>
                  </a:lnTo>
                  <a:lnTo>
                    <a:pt x="15" y="4"/>
                  </a:lnTo>
                  <a:lnTo>
                    <a:pt x="17" y="4"/>
                  </a:lnTo>
                  <a:lnTo>
                    <a:pt x="19" y="3"/>
                  </a:lnTo>
                  <a:lnTo>
                    <a:pt x="19" y="4"/>
                  </a:lnTo>
                  <a:lnTo>
                    <a:pt x="18" y="7"/>
                  </a:lnTo>
                  <a:lnTo>
                    <a:pt x="19" y="7"/>
                  </a:lnTo>
                  <a:lnTo>
                    <a:pt x="21" y="8"/>
                  </a:lnTo>
                  <a:lnTo>
                    <a:pt x="21" y="9"/>
                  </a:lnTo>
                  <a:lnTo>
                    <a:pt x="22" y="10"/>
                  </a:lnTo>
                  <a:lnTo>
                    <a:pt x="22" y="11"/>
                  </a:lnTo>
                  <a:lnTo>
                    <a:pt x="22" y="12"/>
                  </a:lnTo>
                  <a:lnTo>
                    <a:pt x="21" y="13"/>
                  </a:lnTo>
                  <a:lnTo>
                    <a:pt x="20" y="14"/>
                  </a:lnTo>
                  <a:lnTo>
                    <a:pt x="19" y="16"/>
                  </a:lnTo>
                  <a:lnTo>
                    <a:pt x="18" y="19"/>
                  </a:lnTo>
                  <a:lnTo>
                    <a:pt x="17" y="21"/>
                  </a:lnTo>
                  <a:lnTo>
                    <a:pt x="17" y="24"/>
                  </a:lnTo>
                  <a:lnTo>
                    <a:pt x="16" y="26"/>
                  </a:lnTo>
                  <a:lnTo>
                    <a:pt x="15" y="26"/>
                  </a:lnTo>
                  <a:lnTo>
                    <a:pt x="13" y="27"/>
                  </a:lnTo>
                  <a:lnTo>
                    <a:pt x="13" y="29"/>
                  </a:lnTo>
                  <a:lnTo>
                    <a:pt x="12" y="30"/>
                  </a:lnTo>
                  <a:lnTo>
                    <a:pt x="11" y="30"/>
                  </a:lnTo>
                  <a:lnTo>
                    <a:pt x="11" y="28"/>
                  </a:lnTo>
                  <a:lnTo>
                    <a:pt x="10" y="26"/>
                  </a:lnTo>
                  <a:lnTo>
                    <a:pt x="10" y="24"/>
                  </a:lnTo>
                  <a:lnTo>
                    <a:pt x="11" y="24"/>
                  </a:lnTo>
                  <a:lnTo>
                    <a:pt x="9" y="23"/>
                  </a:lnTo>
                  <a:lnTo>
                    <a:pt x="9" y="25"/>
                  </a:lnTo>
                  <a:lnTo>
                    <a:pt x="10" y="27"/>
                  </a:lnTo>
                  <a:lnTo>
                    <a:pt x="9" y="29"/>
                  </a:lnTo>
                  <a:lnTo>
                    <a:pt x="7" y="28"/>
                  </a:lnTo>
                  <a:lnTo>
                    <a:pt x="6" y="27"/>
                  </a:lnTo>
                  <a:lnTo>
                    <a:pt x="6" y="25"/>
                  </a:lnTo>
                  <a:lnTo>
                    <a:pt x="6" y="23"/>
                  </a:lnTo>
                  <a:lnTo>
                    <a:pt x="6" y="21"/>
                  </a:lnTo>
                  <a:lnTo>
                    <a:pt x="7" y="19"/>
                  </a:lnTo>
                  <a:lnTo>
                    <a:pt x="8" y="18"/>
                  </a:lnTo>
                  <a:lnTo>
                    <a:pt x="9" y="16"/>
                  </a:lnTo>
                  <a:lnTo>
                    <a:pt x="9" y="14"/>
                  </a:lnTo>
                  <a:lnTo>
                    <a:pt x="8" y="14"/>
                  </a:lnTo>
                  <a:lnTo>
                    <a:pt x="8" y="12"/>
                  </a:lnTo>
                  <a:lnTo>
                    <a:pt x="7" y="10"/>
                  </a:lnTo>
                  <a:lnTo>
                    <a:pt x="6" y="8"/>
                  </a:lnTo>
                  <a:lnTo>
                    <a:pt x="5" y="9"/>
                  </a:lnTo>
                  <a:lnTo>
                    <a:pt x="5" y="11"/>
                  </a:lnTo>
                  <a:lnTo>
                    <a:pt x="6" y="12"/>
                  </a:lnTo>
                  <a:lnTo>
                    <a:pt x="7" y="12"/>
                  </a:lnTo>
                  <a:lnTo>
                    <a:pt x="6" y="14"/>
                  </a:lnTo>
                  <a:lnTo>
                    <a:pt x="4" y="13"/>
                  </a:lnTo>
                  <a:lnTo>
                    <a:pt x="2" y="13"/>
                  </a:lnTo>
                  <a:lnTo>
                    <a:pt x="1" y="14"/>
                  </a:lnTo>
                  <a:lnTo>
                    <a:pt x="1" y="12"/>
                  </a:lnTo>
                  <a:lnTo>
                    <a:pt x="1" y="10"/>
                  </a:lnTo>
                  <a:lnTo>
                    <a:pt x="2" y="10"/>
                  </a:lnTo>
                  <a:lnTo>
                    <a:pt x="3" y="12"/>
                  </a:lnTo>
                  <a:lnTo>
                    <a:pt x="3" y="10"/>
                  </a:lnTo>
                  <a:lnTo>
                    <a:pt x="2" y="10"/>
                  </a:lnTo>
                  <a:lnTo>
                    <a:pt x="2" y="9"/>
                  </a:lnTo>
                  <a:lnTo>
                    <a:pt x="1" y="9"/>
                  </a:lnTo>
                  <a:lnTo>
                    <a:pt x="0" y="8"/>
                  </a:lnTo>
                  <a:lnTo>
                    <a:pt x="1" y="7"/>
                  </a:lnTo>
                  <a:lnTo>
                    <a:pt x="2" y="6"/>
                  </a:lnTo>
                  <a:lnTo>
                    <a:pt x="3" y="5"/>
                  </a:lnTo>
                  <a:lnTo>
                    <a:pt x="5" y="5"/>
                  </a:lnTo>
                  <a:lnTo>
                    <a:pt x="6" y="4"/>
                  </a:lnTo>
                  <a:lnTo>
                    <a:pt x="7" y="4"/>
                  </a:lnTo>
                  <a:lnTo>
                    <a:pt x="8" y="2"/>
                  </a:lnTo>
                  <a:lnTo>
                    <a:pt x="9" y="1"/>
                  </a:lnTo>
                  <a:lnTo>
                    <a:pt x="11" y="0"/>
                  </a:lnTo>
                  <a:lnTo>
                    <a:pt x="12" y="1"/>
                  </a:lnTo>
                  <a:lnTo>
                    <a:pt x="11" y="1"/>
                  </a:lnTo>
                  <a:lnTo>
                    <a:pt x="12" y="1"/>
                  </a:lnTo>
                  <a:close/>
                </a:path>
              </a:pathLst>
            </a:cu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14" name="D490"/>
            <p:cNvSpPr>
              <a:spLocks/>
            </p:cNvSpPr>
            <p:nvPr/>
          </p:nvSpPr>
          <p:spPr bwMode="gray">
            <a:xfrm>
              <a:off x="1670526" y="2413497"/>
              <a:ext cx="5629" cy="24864"/>
            </a:xfrm>
            <a:custGeom>
              <a:avLst/>
              <a:gdLst>
                <a:gd name="T0" fmla="*/ 1 w 1"/>
                <a:gd name="T1" fmla="*/ 1 h 4"/>
                <a:gd name="T2" fmla="*/ 0 w 1"/>
                <a:gd name="T3" fmla="*/ 4 h 4"/>
                <a:gd name="T4" fmla="*/ 0 w 1"/>
                <a:gd name="T5" fmla="*/ 3 h 4"/>
                <a:gd name="T6" fmla="*/ 0 w 1"/>
                <a:gd name="T7" fmla="*/ 1 h 4"/>
                <a:gd name="T8" fmla="*/ 0 w 1"/>
                <a:gd name="T9" fmla="*/ 0 h 4"/>
                <a:gd name="T10" fmla="*/ 1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1"/>
                  </a:moveTo>
                  <a:lnTo>
                    <a:pt x="0" y="4"/>
                  </a:lnTo>
                  <a:lnTo>
                    <a:pt x="0" y="3"/>
                  </a:lnTo>
                  <a:lnTo>
                    <a:pt x="0" y="1"/>
                  </a:lnTo>
                  <a:lnTo>
                    <a:pt x="0" y="0"/>
                  </a:lnTo>
                  <a:lnTo>
                    <a:pt x="1" y="1"/>
                  </a:lnTo>
                  <a:close/>
                </a:path>
              </a:pathLst>
            </a:custGeom>
            <a:solidFill>
              <a:srgbClr val="00A8C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15" name="D491"/>
            <p:cNvSpPr>
              <a:spLocks/>
            </p:cNvSpPr>
            <p:nvPr/>
          </p:nvSpPr>
          <p:spPr bwMode="gray">
            <a:xfrm>
              <a:off x="1715560" y="2525384"/>
              <a:ext cx="5629" cy="24864"/>
            </a:xfrm>
            <a:custGeom>
              <a:avLst/>
              <a:gdLst>
                <a:gd name="T0" fmla="*/ 1 w 1"/>
                <a:gd name="T1" fmla="*/ 4 h 4"/>
                <a:gd name="T2" fmla="*/ 0 w 1"/>
                <a:gd name="T3" fmla="*/ 3 h 4"/>
                <a:gd name="T4" fmla="*/ 1 w 1"/>
                <a:gd name="T5" fmla="*/ 1 h 4"/>
                <a:gd name="T6" fmla="*/ 1 w 1"/>
                <a:gd name="T7" fmla="*/ 0 h 4"/>
                <a:gd name="T8" fmla="*/ 1 w 1"/>
                <a:gd name="T9" fmla="*/ 1 h 4"/>
                <a:gd name="T10" fmla="*/ 1 w 1"/>
                <a:gd name="T11" fmla="*/ 4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4"/>
                  </a:moveTo>
                  <a:lnTo>
                    <a:pt x="0" y="3"/>
                  </a:lnTo>
                  <a:lnTo>
                    <a:pt x="1" y="1"/>
                  </a:lnTo>
                  <a:lnTo>
                    <a:pt x="1" y="0"/>
                  </a:lnTo>
                  <a:lnTo>
                    <a:pt x="1" y="1"/>
                  </a:lnTo>
                  <a:lnTo>
                    <a:pt x="1" y="4"/>
                  </a:lnTo>
                  <a:close/>
                </a:path>
              </a:pathLst>
            </a:custGeom>
            <a:solidFill>
              <a:srgbClr val="00A8C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16" name="D493"/>
            <p:cNvSpPr>
              <a:spLocks/>
            </p:cNvSpPr>
            <p:nvPr/>
          </p:nvSpPr>
          <p:spPr bwMode="gray">
            <a:xfrm>
              <a:off x="1597346" y="2401065"/>
              <a:ext cx="11258" cy="6216"/>
            </a:xfrm>
            <a:custGeom>
              <a:avLst/>
              <a:gdLst>
                <a:gd name="T0" fmla="*/ 2 w 2"/>
                <a:gd name="T1" fmla="*/ 1 h 1"/>
                <a:gd name="T2" fmla="*/ 0 w 2"/>
                <a:gd name="T3" fmla="*/ 1 h 1"/>
                <a:gd name="T4" fmla="*/ 0 w 2"/>
                <a:gd name="T5" fmla="*/ 0 h 1"/>
                <a:gd name="T6" fmla="*/ 1 w 2"/>
                <a:gd name="T7" fmla="*/ 0 h 1"/>
                <a:gd name="T8" fmla="*/ 2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1"/>
                  </a:moveTo>
                  <a:lnTo>
                    <a:pt x="0" y="1"/>
                  </a:lnTo>
                  <a:lnTo>
                    <a:pt x="0" y="0"/>
                  </a:lnTo>
                  <a:lnTo>
                    <a:pt x="1" y="0"/>
                  </a:lnTo>
                  <a:lnTo>
                    <a:pt x="2" y="1"/>
                  </a:lnTo>
                  <a:close/>
                </a:path>
              </a:pathLst>
            </a:custGeom>
            <a:solidFill>
              <a:srgbClr val="00A8C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17" name="D494"/>
            <p:cNvSpPr>
              <a:spLocks/>
            </p:cNvSpPr>
            <p:nvPr/>
          </p:nvSpPr>
          <p:spPr bwMode="gray">
            <a:xfrm>
              <a:off x="1614234" y="2376201"/>
              <a:ext cx="11258" cy="18648"/>
            </a:xfrm>
            <a:custGeom>
              <a:avLst/>
              <a:gdLst>
                <a:gd name="T0" fmla="*/ 2 w 2"/>
                <a:gd name="T1" fmla="*/ 2 h 3"/>
                <a:gd name="T2" fmla="*/ 1 w 2"/>
                <a:gd name="T3" fmla="*/ 3 h 3"/>
                <a:gd name="T4" fmla="*/ 0 w 2"/>
                <a:gd name="T5" fmla="*/ 2 h 3"/>
                <a:gd name="T6" fmla="*/ 1 w 2"/>
                <a:gd name="T7" fmla="*/ 0 h 3"/>
                <a:gd name="T8" fmla="*/ 2 w 2"/>
                <a:gd name="T9" fmla="*/ 0 h 3"/>
                <a:gd name="T10" fmla="*/ 2 w 2"/>
                <a:gd name="T11" fmla="*/ 1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1" y="3"/>
                  </a:lnTo>
                  <a:lnTo>
                    <a:pt x="0" y="2"/>
                  </a:lnTo>
                  <a:lnTo>
                    <a:pt x="1" y="0"/>
                  </a:lnTo>
                  <a:lnTo>
                    <a:pt x="2" y="0"/>
                  </a:lnTo>
                  <a:lnTo>
                    <a:pt x="2" y="1"/>
                  </a:lnTo>
                  <a:lnTo>
                    <a:pt x="2" y="2"/>
                  </a:lnTo>
                  <a:close/>
                </a:path>
              </a:pathLst>
            </a:custGeom>
            <a:solidFill>
              <a:srgbClr val="00A8C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18" name="D495"/>
            <p:cNvSpPr>
              <a:spLocks/>
            </p:cNvSpPr>
            <p:nvPr/>
          </p:nvSpPr>
          <p:spPr bwMode="gray">
            <a:xfrm>
              <a:off x="1653638" y="2326473"/>
              <a:ext cx="5629" cy="6216"/>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0" y="0"/>
                  </a:lnTo>
                  <a:lnTo>
                    <a:pt x="0" y="1"/>
                  </a:lnTo>
                  <a:close/>
                </a:path>
              </a:pathLst>
            </a:custGeom>
            <a:solidFill>
              <a:srgbClr val="00A8C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19" name="D496"/>
            <p:cNvSpPr>
              <a:spLocks/>
            </p:cNvSpPr>
            <p:nvPr/>
          </p:nvSpPr>
          <p:spPr bwMode="gray">
            <a:xfrm>
              <a:off x="1625492" y="2295394"/>
              <a:ext cx="5629" cy="18648"/>
            </a:xfrm>
            <a:custGeom>
              <a:avLst/>
              <a:gdLst>
                <a:gd name="T0" fmla="*/ 1 w 1"/>
                <a:gd name="T1" fmla="*/ 2 h 3"/>
                <a:gd name="T2" fmla="*/ 0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0" y="3"/>
                  </a:lnTo>
                  <a:lnTo>
                    <a:pt x="0" y="2"/>
                  </a:lnTo>
                  <a:lnTo>
                    <a:pt x="0" y="0"/>
                  </a:lnTo>
                  <a:lnTo>
                    <a:pt x="1" y="2"/>
                  </a:lnTo>
                  <a:close/>
                </a:path>
              </a:pathLst>
            </a:custGeom>
            <a:solidFill>
              <a:srgbClr val="00A8C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20" name="D497"/>
            <p:cNvSpPr>
              <a:spLocks/>
            </p:cNvSpPr>
            <p:nvPr/>
          </p:nvSpPr>
          <p:spPr bwMode="gray">
            <a:xfrm>
              <a:off x="1631121" y="2276746"/>
              <a:ext cx="5629" cy="18648"/>
            </a:xfrm>
            <a:custGeom>
              <a:avLst/>
              <a:gdLst>
                <a:gd name="T0" fmla="*/ 0 w 1"/>
                <a:gd name="T1" fmla="*/ 1 h 3"/>
                <a:gd name="T2" fmla="*/ 0 w 1"/>
                <a:gd name="T3" fmla="*/ 2 h 3"/>
                <a:gd name="T4" fmla="*/ 1 w 1"/>
                <a:gd name="T5" fmla="*/ 3 h 3"/>
                <a:gd name="T6" fmla="*/ 1 w 1"/>
                <a:gd name="T7" fmla="*/ 2 h 3"/>
                <a:gd name="T8" fmla="*/ 1 w 1"/>
                <a:gd name="T9" fmla="*/ 1 h 3"/>
                <a:gd name="T10" fmla="*/ 1 w 1"/>
                <a:gd name="T11" fmla="*/ 0 h 3"/>
                <a:gd name="T12" fmla="*/ 0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1"/>
                  </a:moveTo>
                  <a:lnTo>
                    <a:pt x="0" y="2"/>
                  </a:lnTo>
                  <a:lnTo>
                    <a:pt x="1" y="3"/>
                  </a:lnTo>
                  <a:lnTo>
                    <a:pt x="1" y="2"/>
                  </a:lnTo>
                  <a:lnTo>
                    <a:pt x="1" y="1"/>
                  </a:lnTo>
                  <a:lnTo>
                    <a:pt x="1" y="0"/>
                  </a:lnTo>
                  <a:lnTo>
                    <a:pt x="0" y="1"/>
                  </a:lnTo>
                  <a:close/>
                </a:path>
              </a:pathLst>
            </a:custGeom>
            <a:solidFill>
              <a:srgbClr val="00A8C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grpSp>
      <p:sp>
        <p:nvSpPr>
          <p:cNvPr id="21" name="United_States"/>
          <p:cNvSpPr>
            <a:spLocks/>
          </p:cNvSpPr>
          <p:nvPr/>
        </p:nvSpPr>
        <p:spPr bwMode="gray">
          <a:xfrm>
            <a:off x="3706892" y="4673005"/>
            <a:ext cx="1849368" cy="991826"/>
          </a:xfrm>
          <a:custGeom>
            <a:avLst/>
            <a:gdLst>
              <a:gd name="T0" fmla="*/ 2147483647 w 535"/>
              <a:gd name="T1" fmla="*/ 2147483647 h 261"/>
              <a:gd name="T2" fmla="*/ 2147483647 w 535"/>
              <a:gd name="T3" fmla="*/ 2147483647 h 261"/>
              <a:gd name="T4" fmla="*/ 2147483647 w 535"/>
              <a:gd name="T5" fmla="*/ 2147483647 h 261"/>
              <a:gd name="T6" fmla="*/ 2147483647 w 535"/>
              <a:gd name="T7" fmla="*/ 2147483647 h 261"/>
              <a:gd name="T8" fmla="*/ 2147483647 w 535"/>
              <a:gd name="T9" fmla="*/ 2147483647 h 261"/>
              <a:gd name="T10" fmla="*/ 2147483647 w 535"/>
              <a:gd name="T11" fmla="*/ 2147483647 h 261"/>
              <a:gd name="T12" fmla="*/ 2147483647 w 535"/>
              <a:gd name="T13" fmla="*/ 2147483647 h 261"/>
              <a:gd name="T14" fmla="*/ 2147483647 w 535"/>
              <a:gd name="T15" fmla="*/ 2147483647 h 261"/>
              <a:gd name="T16" fmla="*/ 2147483647 w 535"/>
              <a:gd name="T17" fmla="*/ 2147483647 h 261"/>
              <a:gd name="T18" fmla="*/ 2147483647 w 535"/>
              <a:gd name="T19" fmla="*/ 2147483647 h 261"/>
              <a:gd name="T20" fmla="*/ 2147483647 w 535"/>
              <a:gd name="T21" fmla="*/ 2147483647 h 261"/>
              <a:gd name="T22" fmla="*/ 2147483647 w 535"/>
              <a:gd name="T23" fmla="*/ 2147483647 h 261"/>
              <a:gd name="T24" fmla="*/ 2147483647 w 535"/>
              <a:gd name="T25" fmla="*/ 2147483647 h 261"/>
              <a:gd name="T26" fmla="*/ 2147483647 w 535"/>
              <a:gd name="T27" fmla="*/ 2147483647 h 261"/>
              <a:gd name="T28" fmla="*/ 2147483647 w 535"/>
              <a:gd name="T29" fmla="*/ 2147483647 h 261"/>
              <a:gd name="T30" fmla="*/ 2147483647 w 535"/>
              <a:gd name="T31" fmla="*/ 2147483647 h 261"/>
              <a:gd name="T32" fmla="*/ 2147483647 w 535"/>
              <a:gd name="T33" fmla="*/ 2147483647 h 261"/>
              <a:gd name="T34" fmla="*/ 2147483647 w 535"/>
              <a:gd name="T35" fmla="*/ 2147483647 h 261"/>
              <a:gd name="T36" fmla="*/ 2147483647 w 535"/>
              <a:gd name="T37" fmla="*/ 2147483647 h 261"/>
              <a:gd name="T38" fmla="*/ 2147483647 w 535"/>
              <a:gd name="T39" fmla="*/ 2147483647 h 261"/>
              <a:gd name="T40" fmla="*/ 2147483647 w 535"/>
              <a:gd name="T41" fmla="*/ 2147483647 h 261"/>
              <a:gd name="T42" fmla="*/ 2147483647 w 535"/>
              <a:gd name="T43" fmla="*/ 2147483647 h 261"/>
              <a:gd name="T44" fmla="*/ 2147483647 w 535"/>
              <a:gd name="T45" fmla="*/ 2147483647 h 261"/>
              <a:gd name="T46" fmla="*/ 2147483647 w 535"/>
              <a:gd name="T47" fmla="*/ 2147483647 h 261"/>
              <a:gd name="T48" fmla="*/ 2147483647 w 535"/>
              <a:gd name="T49" fmla="*/ 2147483647 h 261"/>
              <a:gd name="T50" fmla="*/ 2147483647 w 535"/>
              <a:gd name="T51" fmla="*/ 2147483647 h 261"/>
              <a:gd name="T52" fmla="*/ 2147483647 w 535"/>
              <a:gd name="T53" fmla="*/ 2147483647 h 261"/>
              <a:gd name="T54" fmla="*/ 2147483647 w 535"/>
              <a:gd name="T55" fmla="*/ 2147483647 h 261"/>
              <a:gd name="T56" fmla="*/ 2147483647 w 535"/>
              <a:gd name="T57" fmla="*/ 2147483647 h 261"/>
              <a:gd name="T58" fmla="*/ 2147483647 w 535"/>
              <a:gd name="T59" fmla="*/ 2147483647 h 261"/>
              <a:gd name="T60" fmla="*/ 2147483647 w 535"/>
              <a:gd name="T61" fmla="*/ 2147483647 h 261"/>
              <a:gd name="T62" fmla="*/ 2147483647 w 535"/>
              <a:gd name="T63" fmla="*/ 2147483647 h 261"/>
              <a:gd name="T64" fmla="*/ 2147483647 w 535"/>
              <a:gd name="T65" fmla="*/ 2147483647 h 261"/>
              <a:gd name="T66" fmla="*/ 2147483647 w 535"/>
              <a:gd name="T67" fmla="*/ 2147483647 h 261"/>
              <a:gd name="T68" fmla="*/ 2147483647 w 535"/>
              <a:gd name="T69" fmla="*/ 2147483647 h 261"/>
              <a:gd name="T70" fmla="*/ 2147483647 w 535"/>
              <a:gd name="T71" fmla="*/ 2147483647 h 261"/>
              <a:gd name="T72" fmla="*/ 2147483647 w 535"/>
              <a:gd name="T73" fmla="*/ 2147483647 h 261"/>
              <a:gd name="T74" fmla="*/ 2147483647 w 535"/>
              <a:gd name="T75" fmla="*/ 2147483647 h 261"/>
              <a:gd name="T76" fmla="*/ 2147483647 w 535"/>
              <a:gd name="T77" fmla="*/ 2147483647 h 261"/>
              <a:gd name="T78" fmla="*/ 2147483647 w 535"/>
              <a:gd name="T79" fmla="*/ 2147483647 h 261"/>
              <a:gd name="T80" fmla="*/ 2147483647 w 535"/>
              <a:gd name="T81" fmla="*/ 2147483647 h 261"/>
              <a:gd name="T82" fmla="*/ 2147483647 w 535"/>
              <a:gd name="T83" fmla="*/ 2147483647 h 261"/>
              <a:gd name="T84" fmla="*/ 2147483647 w 535"/>
              <a:gd name="T85" fmla="*/ 2147483647 h 261"/>
              <a:gd name="T86" fmla="*/ 2147483647 w 535"/>
              <a:gd name="T87" fmla="*/ 2147483647 h 261"/>
              <a:gd name="T88" fmla="*/ 2147483647 w 535"/>
              <a:gd name="T89" fmla="*/ 2147483647 h 261"/>
              <a:gd name="T90" fmla="*/ 2147483647 w 535"/>
              <a:gd name="T91" fmla="*/ 2147483647 h 261"/>
              <a:gd name="T92" fmla="*/ 2147483647 w 535"/>
              <a:gd name="T93" fmla="*/ 2147483647 h 261"/>
              <a:gd name="T94" fmla="*/ 2147483647 w 535"/>
              <a:gd name="T95" fmla="*/ 2147483647 h 261"/>
              <a:gd name="T96" fmla="*/ 2147483647 w 535"/>
              <a:gd name="T97" fmla="*/ 2147483647 h 261"/>
              <a:gd name="T98" fmla="*/ 2147483647 w 535"/>
              <a:gd name="T99" fmla="*/ 2147483647 h 261"/>
              <a:gd name="T100" fmla="*/ 2147483647 w 535"/>
              <a:gd name="T101" fmla="*/ 2147483647 h 261"/>
              <a:gd name="T102" fmla="*/ 2147483647 w 535"/>
              <a:gd name="T103" fmla="*/ 2147483647 h 261"/>
              <a:gd name="T104" fmla="*/ 2147483647 w 535"/>
              <a:gd name="T105" fmla="*/ 2147483647 h 261"/>
              <a:gd name="T106" fmla="*/ 2147483647 w 535"/>
              <a:gd name="T107" fmla="*/ 2147483647 h 261"/>
              <a:gd name="T108" fmla="*/ 2147483647 w 535"/>
              <a:gd name="T109" fmla="*/ 2147483647 h 261"/>
              <a:gd name="T110" fmla="*/ 2147483647 w 535"/>
              <a:gd name="T111" fmla="*/ 2147483647 h 261"/>
              <a:gd name="T112" fmla="*/ 2147483647 w 535"/>
              <a:gd name="T113" fmla="*/ 2147483647 h 261"/>
              <a:gd name="T114" fmla="*/ 2147483647 w 535"/>
              <a:gd name="T115" fmla="*/ 2147483647 h 261"/>
              <a:gd name="T116" fmla="*/ 2147483647 w 535"/>
              <a:gd name="T117" fmla="*/ 2147483647 h 261"/>
              <a:gd name="T118" fmla="*/ 2147483647 w 535"/>
              <a:gd name="T119" fmla="*/ 2147483647 h 261"/>
              <a:gd name="T120" fmla="*/ 2147483647 w 535"/>
              <a:gd name="T121" fmla="*/ 2147483647 h 261"/>
              <a:gd name="T122" fmla="*/ 2147483647 w 535"/>
              <a:gd name="T123" fmla="*/ 2147483647 h 261"/>
              <a:gd name="T124" fmla="*/ 2147483647 w 535"/>
              <a:gd name="T125" fmla="*/ 2147483647 h 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5"/>
              <a:gd name="T190" fmla="*/ 0 h 261"/>
              <a:gd name="T191" fmla="*/ 535 w 535"/>
              <a:gd name="T192" fmla="*/ 261 h 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5" h="261">
                <a:moveTo>
                  <a:pt x="70" y="187"/>
                </a:moveTo>
                <a:lnTo>
                  <a:pt x="71" y="187"/>
                </a:lnTo>
                <a:lnTo>
                  <a:pt x="72" y="187"/>
                </a:lnTo>
                <a:lnTo>
                  <a:pt x="73" y="187"/>
                </a:lnTo>
                <a:lnTo>
                  <a:pt x="74" y="187"/>
                </a:lnTo>
                <a:lnTo>
                  <a:pt x="75" y="186"/>
                </a:lnTo>
                <a:lnTo>
                  <a:pt x="76" y="186"/>
                </a:lnTo>
                <a:lnTo>
                  <a:pt x="77" y="186"/>
                </a:lnTo>
                <a:lnTo>
                  <a:pt x="78" y="186"/>
                </a:lnTo>
                <a:lnTo>
                  <a:pt x="79" y="186"/>
                </a:lnTo>
                <a:lnTo>
                  <a:pt x="80" y="186"/>
                </a:lnTo>
                <a:lnTo>
                  <a:pt x="81" y="186"/>
                </a:lnTo>
                <a:lnTo>
                  <a:pt x="82" y="186"/>
                </a:lnTo>
                <a:lnTo>
                  <a:pt x="83" y="186"/>
                </a:lnTo>
                <a:lnTo>
                  <a:pt x="84" y="186"/>
                </a:lnTo>
                <a:lnTo>
                  <a:pt x="85" y="186"/>
                </a:lnTo>
                <a:lnTo>
                  <a:pt x="86" y="186"/>
                </a:lnTo>
                <a:lnTo>
                  <a:pt x="86" y="185"/>
                </a:lnTo>
                <a:lnTo>
                  <a:pt x="87" y="185"/>
                </a:lnTo>
                <a:lnTo>
                  <a:pt x="88" y="185"/>
                </a:lnTo>
                <a:lnTo>
                  <a:pt x="89" y="185"/>
                </a:lnTo>
                <a:lnTo>
                  <a:pt x="90" y="185"/>
                </a:lnTo>
                <a:lnTo>
                  <a:pt x="91" y="185"/>
                </a:lnTo>
                <a:lnTo>
                  <a:pt x="92" y="185"/>
                </a:lnTo>
                <a:lnTo>
                  <a:pt x="91" y="186"/>
                </a:lnTo>
                <a:lnTo>
                  <a:pt x="92" y="186"/>
                </a:lnTo>
                <a:lnTo>
                  <a:pt x="92" y="187"/>
                </a:lnTo>
                <a:lnTo>
                  <a:pt x="93" y="187"/>
                </a:lnTo>
                <a:lnTo>
                  <a:pt x="94" y="187"/>
                </a:lnTo>
                <a:lnTo>
                  <a:pt x="95" y="187"/>
                </a:lnTo>
                <a:lnTo>
                  <a:pt x="95" y="188"/>
                </a:lnTo>
                <a:lnTo>
                  <a:pt x="96" y="188"/>
                </a:lnTo>
                <a:lnTo>
                  <a:pt x="97" y="188"/>
                </a:lnTo>
                <a:lnTo>
                  <a:pt x="98" y="189"/>
                </a:lnTo>
                <a:lnTo>
                  <a:pt x="99" y="189"/>
                </a:lnTo>
                <a:lnTo>
                  <a:pt x="100" y="189"/>
                </a:lnTo>
                <a:lnTo>
                  <a:pt x="100" y="190"/>
                </a:lnTo>
                <a:lnTo>
                  <a:pt x="101" y="190"/>
                </a:lnTo>
                <a:lnTo>
                  <a:pt x="102" y="190"/>
                </a:lnTo>
                <a:lnTo>
                  <a:pt x="103" y="190"/>
                </a:lnTo>
                <a:lnTo>
                  <a:pt x="103" y="191"/>
                </a:lnTo>
                <a:lnTo>
                  <a:pt x="104" y="191"/>
                </a:lnTo>
                <a:lnTo>
                  <a:pt x="105" y="191"/>
                </a:lnTo>
                <a:lnTo>
                  <a:pt x="106" y="192"/>
                </a:lnTo>
                <a:lnTo>
                  <a:pt x="107" y="192"/>
                </a:lnTo>
                <a:lnTo>
                  <a:pt x="108" y="192"/>
                </a:lnTo>
                <a:lnTo>
                  <a:pt x="108" y="193"/>
                </a:lnTo>
                <a:lnTo>
                  <a:pt x="109" y="193"/>
                </a:lnTo>
                <a:lnTo>
                  <a:pt x="110" y="193"/>
                </a:lnTo>
                <a:lnTo>
                  <a:pt x="111" y="193"/>
                </a:lnTo>
                <a:lnTo>
                  <a:pt x="111" y="194"/>
                </a:lnTo>
                <a:lnTo>
                  <a:pt x="112" y="194"/>
                </a:lnTo>
                <a:lnTo>
                  <a:pt x="113" y="194"/>
                </a:lnTo>
                <a:lnTo>
                  <a:pt x="113" y="195"/>
                </a:lnTo>
                <a:lnTo>
                  <a:pt x="114" y="195"/>
                </a:lnTo>
                <a:lnTo>
                  <a:pt x="115" y="195"/>
                </a:lnTo>
                <a:lnTo>
                  <a:pt x="116" y="195"/>
                </a:lnTo>
                <a:lnTo>
                  <a:pt x="116" y="196"/>
                </a:lnTo>
                <a:lnTo>
                  <a:pt x="117" y="196"/>
                </a:lnTo>
                <a:lnTo>
                  <a:pt x="118" y="196"/>
                </a:lnTo>
                <a:lnTo>
                  <a:pt x="119" y="196"/>
                </a:lnTo>
                <a:lnTo>
                  <a:pt x="119" y="197"/>
                </a:lnTo>
                <a:lnTo>
                  <a:pt x="120" y="197"/>
                </a:lnTo>
                <a:lnTo>
                  <a:pt x="121" y="197"/>
                </a:lnTo>
                <a:lnTo>
                  <a:pt x="121" y="198"/>
                </a:lnTo>
                <a:lnTo>
                  <a:pt x="122" y="198"/>
                </a:lnTo>
                <a:lnTo>
                  <a:pt x="123" y="198"/>
                </a:lnTo>
                <a:lnTo>
                  <a:pt x="124" y="198"/>
                </a:lnTo>
                <a:lnTo>
                  <a:pt x="124" y="199"/>
                </a:lnTo>
                <a:lnTo>
                  <a:pt x="125" y="199"/>
                </a:lnTo>
                <a:lnTo>
                  <a:pt x="126" y="199"/>
                </a:lnTo>
                <a:lnTo>
                  <a:pt x="127" y="200"/>
                </a:lnTo>
                <a:lnTo>
                  <a:pt x="127" y="199"/>
                </a:lnTo>
                <a:lnTo>
                  <a:pt x="128" y="199"/>
                </a:lnTo>
                <a:lnTo>
                  <a:pt x="129" y="199"/>
                </a:lnTo>
                <a:lnTo>
                  <a:pt x="130" y="199"/>
                </a:lnTo>
                <a:lnTo>
                  <a:pt x="131" y="199"/>
                </a:lnTo>
                <a:lnTo>
                  <a:pt x="132" y="199"/>
                </a:lnTo>
                <a:lnTo>
                  <a:pt x="133" y="199"/>
                </a:lnTo>
                <a:lnTo>
                  <a:pt x="134" y="199"/>
                </a:lnTo>
                <a:lnTo>
                  <a:pt x="135" y="199"/>
                </a:lnTo>
                <a:lnTo>
                  <a:pt x="136" y="199"/>
                </a:lnTo>
                <a:lnTo>
                  <a:pt x="137" y="199"/>
                </a:lnTo>
                <a:lnTo>
                  <a:pt x="138" y="199"/>
                </a:lnTo>
                <a:lnTo>
                  <a:pt x="139" y="199"/>
                </a:lnTo>
                <a:lnTo>
                  <a:pt x="140" y="199"/>
                </a:lnTo>
                <a:lnTo>
                  <a:pt x="141" y="199"/>
                </a:lnTo>
                <a:lnTo>
                  <a:pt x="142" y="199"/>
                </a:lnTo>
                <a:lnTo>
                  <a:pt x="143" y="199"/>
                </a:lnTo>
                <a:lnTo>
                  <a:pt x="144" y="199"/>
                </a:lnTo>
                <a:lnTo>
                  <a:pt x="145" y="199"/>
                </a:lnTo>
                <a:lnTo>
                  <a:pt x="146" y="199"/>
                </a:lnTo>
                <a:lnTo>
                  <a:pt x="147" y="199"/>
                </a:lnTo>
                <a:lnTo>
                  <a:pt x="148" y="199"/>
                </a:lnTo>
                <a:lnTo>
                  <a:pt x="149" y="199"/>
                </a:lnTo>
                <a:lnTo>
                  <a:pt x="150" y="199"/>
                </a:lnTo>
                <a:lnTo>
                  <a:pt x="151" y="199"/>
                </a:lnTo>
                <a:lnTo>
                  <a:pt x="152" y="199"/>
                </a:lnTo>
                <a:lnTo>
                  <a:pt x="152" y="198"/>
                </a:lnTo>
                <a:lnTo>
                  <a:pt x="152" y="197"/>
                </a:lnTo>
                <a:lnTo>
                  <a:pt x="152" y="196"/>
                </a:lnTo>
                <a:lnTo>
                  <a:pt x="152" y="195"/>
                </a:lnTo>
                <a:lnTo>
                  <a:pt x="153" y="195"/>
                </a:lnTo>
                <a:lnTo>
                  <a:pt x="154" y="195"/>
                </a:lnTo>
                <a:lnTo>
                  <a:pt x="155" y="195"/>
                </a:lnTo>
                <a:lnTo>
                  <a:pt x="156" y="195"/>
                </a:lnTo>
                <a:lnTo>
                  <a:pt x="157" y="195"/>
                </a:lnTo>
                <a:lnTo>
                  <a:pt x="158" y="195"/>
                </a:lnTo>
                <a:lnTo>
                  <a:pt x="159" y="195"/>
                </a:lnTo>
                <a:lnTo>
                  <a:pt x="160" y="195"/>
                </a:lnTo>
                <a:lnTo>
                  <a:pt x="161" y="195"/>
                </a:lnTo>
                <a:lnTo>
                  <a:pt x="162" y="195"/>
                </a:lnTo>
                <a:lnTo>
                  <a:pt x="163" y="195"/>
                </a:lnTo>
                <a:lnTo>
                  <a:pt x="164" y="195"/>
                </a:lnTo>
                <a:lnTo>
                  <a:pt x="165" y="195"/>
                </a:lnTo>
                <a:lnTo>
                  <a:pt x="166" y="195"/>
                </a:lnTo>
                <a:lnTo>
                  <a:pt x="167" y="195"/>
                </a:lnTo>
                <a:lnTo>
                  <a:pt x="168" y="195"/>
                </a:lnTo>
                <a:lnTo>
                  <a:pt x="169" y="195"/>
                </a:lnTo>
                <a:lnTo>
                  <a:pt x="170" y="195"/>
                </a:lnTo>
                <a:lnTo>
                  <a:pt x="170" y="196"/>
                </a:lnTo>
                <a:lnTo>
                  <a:pt x="170" y="197"/>
                </a:lnTo>
                <a:lnTo>
                  <a:pt x="171" y="197"/>
                </a:lnTo>
                <a:lnTo>
                  <a:pt x="172" y="197"/>
                </a:lnTo>
                <a:lnTo>
                  <a:pt x="172" y="198"/>
                </a:lnTo>
                <a:lnTo>
                  <a:pt x="173" y="198"/>
                </a:lnTo>
                <a:lnTo>
                  <a:pt x="173" y="199"/>
                </a:lnTo>
                <a:lnTo>
                  <a:pt x="174" y="199"/>
                </a:lnTo>
                <a:lnTo>
                  <a:pt x="174" y="200"/>
                </a:lnTo>
                <a:lnTo>
                  <a:pt x="175" y="200"/>
                </a:lnTo>
                <a:lnTo>
                  <a:pt x="175" y="201"/>
                </a:lnTo>
                <a:lnTo>
                  <a:pt x="176" y="201"/>
                </a:lnTo>
                <a:lnTo>
                  <a:pt x="176" y="202"/>
                </a:lnTo>
                <a:lnTo>
                  <a:pt x="177" y="202"/>
                </a:lnTo>
                <a:lnTo>
                  <a:pt x="177" y="203"/>
                </a:lnTo>
                <a:lnTo>
                  <a:pt x="178" y="203"/>
                </a:lnTo>
                <a:lnTo>
                  <a:pt x="179" y="203"/>
                </a:lnTo>
                <a:lnTo>
                  <a:pt x="179" y="204"/>
                </a:lnTo>
                <a:lnTo>
                  <a:pt x="180" y="204"/>
                </a:lnTo>
                <a:lnTo>
                  <a:pt x="180" y="205"/>
                </a:lnTo>
                <a:lnTo>
                  <a:pt x="181" y="205"/>
                </a:lnTo>
                <a:lnTo>
                  <a:pt x="182" y="205"/>
                </a:lnTo>
                <a:lnTo>
                  <a:pt x="182" y="206"/>
                </a:lnTo>
                <a:lnTo>
                  <a:pt x="183" y="206"/>
                </a:lnTo>
                <a:lnTo>
                  <a:pt x="183" y="207"/>
                </a:lnTo>
                <a:lnTo>
                  <a:pt x="183" y="208"/>
                </a:lnTo>
                <a:lnTo>
                  <a:pt x="183" y="209"/>
                </a:lnTo>
                <a:lnTo>
                  <a:pt x="184" y="209"/>
                </a:lnTo>
                <a:lnTo>
                  <a:pt x="184" y="210"/>
                </a:lnTo>
                <a:lnTo>
                  <a:pt x="184" y="211"/>
                </a:lnTo>
                <a:lnTo>
                  <a:pt x="184" y="212"/>
                </a:lnTo>
                <a:lnTo>
                  <a:pt x="184" y="213"/>
                </a:lnTo>
                <a:lnTo>
                  <a:pt x="185" y="213"/>
                </a:lnTo>
                <a:lnTo>
                  <a:pt x="185" y="214"/>
                </a:lnTo>
                <a:lnTo>
                  <a:pt x="185" y="215"/>
                </a:lnTo>
                <a:lnTo>
                  <a:pt x="186" y="215"/>
                </a:lnTo>
                <a:lnTo>
                  <a:pt x="186" y="216"/>
                </a:lnTo>
                <a:lnTo>
                  <a:pt x="187" y="216"/>
                </a:lnTo>
                <a:lnTo>
                  <a:pt x="187" y="217"/>
                </a:lnTo>
                <a:lnTo>
                  <a:pt x="188" y="217"/>
                </a:lnTo>
                <a:lnTo>
                  <a:pt x="188" y="218"/>
                </a:lnTo>
                <a:lnTo>
                  <a:pt x="189" y="218"/>
                </a:lnTo>
                <a:lnTo>
                  <a:pt x="190" y="219"/>
                </a:lnTo>
                <a:lnTo>
                  <a:pt x="191" y="220"/>
                </a:lnTo>
                <a:lnTo>
                  <a:pt x="192" y="220"/>
                </a:lnTo>
                <a:lnTo>
                  <a:pt x="193" y="221"/>
                </a:lnTo>
                <a:lnTo>
                  <a:pt x="194" y="221"/>
                </a:lnTo>
                <a:lnTo>
                  <a:pt x="194" y="222"/>
                </a:lnTo>
                <a:lnTo>
                  <a:pt x="195" y="222"/>
                </a:lnTo>
                <a:lnTo>
                  <a:pt x="196" y="222"/>
                </a:lnTo>
                <a:lnTo>
                  <a:pt x="196" y="223"/>
                </a:lnTo>
                <a:lnTo>
                  <a:pt x="197" y="223"/>
                </a:lnTo>
                <a:lnTo>
                  <a:pt x="198" y="223"/>
                </a:lnTo>
                <a:lnTo>
                  <a:pt x="199" y="223"/>
                </a:lnTo>
                <a:lnTo>
                  <a:pt x="199" y="222"/>
                </a:lnTo>
                <a:lnTo>
                  <a:pt x="199" y="221"/>
                </a:lnTo>
                <a:lnTo>
                  <a:pt x="200" y="221"/>
                </a:lnTo>
                <a:lnTo>
                  <a:pt x="200" y="220"/>
                </a:lnTo>
                <a:lnTo>
                  <a:pt x="200" y="219"/>
                </a:lnTo>
                <a:lnTo>
                  <a:pt x="201" y="219"/>
                </a:lnTo>
                <a:lnTo>
                  <a:pt x="201" y="218"/>
                </a:lnTo>
                <a:lnTo>
                  <a:pt x="201" y="217"/>
                </a:lnTo>
                <a:lnTo>
                  <a:pt x="202" y="217"/>
                </a:lnTo>
                <a:lnTo>
                  <a:pt x="202" y="216"/>
                </a:lnTo>
                <a:lnTo>
                  <a:pt x="202" y="215"/>
                </a:lnTo>
                <a:lnTo>
                  <a:pt x="203" y="215"/>
                </a:lnTo>
                <a:lnTo>
                  <a:pt x="203" y="214"/>
                </a:lnTo>
                <a:lnTo>
                  <a:pt x="204" y="214"/>
                </a:lnTo>
                <a:lnTo>
                  <a:pt x="205" y="214"/>
                </a:lnTo>
                <a:lnTo>
                  <a:pt x="206" y="214"/>
                </a:lnTo>
                <a:lnTo>
                  <a:pt x="207" y="214"/>
                </a:lnTo>
                <a:lnTo>
                  <a:pt x="208" y="214"/>
                </a:lnTo>
                <a:lnTo>
                  <a:pt x="209" y="214"/>
                </a:lnTo>
                <a:lnTo>
                  <a:pt x="210" y="214"/>
                </a:lnTo>
                <a:lnTo>
                  <a:pt x="211" y="214"/>
                </a:lnTo>
                <a:lnTo>
                  <a:pt x="212" y="214"/>
                </a:lnTo>
                <a:lnTo>
                  <a:pt x="213" y="214"/>
                </a:lnTo>
                <a:lnTo>
                  <a:pt x="214" y="214"/>
                </a:lnTo>
                <a:lnTo>
                  <a:pt x="215" y="215"/>
                </a:lnTo>
                <a:lnTo>
                  <a:pt x="216" y="216"/>
                </a:lnTo>
                <a:lnTo>
                  <a:pt x="216" y="217"/>
                </a:lnTo>
                <a:lnTo>
                  <a:pt x="217" y="217"/>
                </a:lnTo>
                <a:lnTo>
                  <a:pt x="217" y="218"/>
                </a:lnTo>
                <a:lnTo>
                  <a:pt x="218" y="218"/>
                </a:lnTo>
                <a:lnTo>
                  <a:pt x="219" y="219"/>
                </a:lnTo>
                <a:lnTo>
                  <a:pt x="219" y="220"/>
                </a:lnTo>
                <a:lnTo>
                  <a:pt x="220" y="220"/>
                </a:lnTo>
                <a:lnTo>
                  <a:pt x="220" y="221"/>
                </a:lnTo>
                <a:lnTo>
                  <a:pt x="221" y="221"/>
                </a:lnTo>
                <a:lnTo>
                  <a:pt x="222" y="222"/>
                </a:lnTo>
                <a:lnTo>
                  <a:pt x="222" y="223"/>
                </a:lnTo>
                <a:lnTo>
                  <a:pt x="222" y="224"/>
                </a:lnTo>
                <a:lnTo>
                  <a:pt x="223" y="224"/>
                </a:lnTo>
                <a:lnTo>
                  <a:pt x="223" y="225"/>
                </a:lnTo>
                <a:lnTo>
                  <a:pt x="223" y="226"/>
                </a:lnTo>
                <a:lnTo>
                  <a:pt x="224" y="227"/>
                </a:lnTo>
                <a:lnTo>
                  <a:pt x="224" y="228"/>
                </a:lnTo>
                <a:lnTo>
                  <a:pt x="225" y="229"/>
                </a:lnTo>
                <a:lnTo>
                  <a:pt x="225" y="230"/>
                </a:lnTo>
                <a:lnTo>
                  <a:pt x="226" y="230"/>
                </a:lnTo>
                <a:lnTo>
                  <a:pt x="226" y="231"/>
                </a:lnTo>
                <a:lnTo>
                  <a:pt x="227" y="231"/>
                </a:lnTo>
                <a:lnTo>
                  <a:pt x="227" y="232"/>
                </a:lnTo>
                <a:lnTo>
                  <a:pt x="228" y="232"/>
                </a:lnTo>
                <a:lnTo>
                  <a:pt x="228" y="233"/>
                </a:lnTo>
                <a:lnTo>
                  <a:pt x="228" y="234"/>
                </a:lnTo>
                <a:lnTo>
                  <a:pt x="229" y="234"/>
                </a:lnTo>
                <a:lnTo>
                  <a:pt x="229" y="235"/>
                </a:lnTo>
                <a:lnTo>
                  <a:pt x="230" y="235"/>
                </a:lnTo>
                <a:lnTo>
                  <a:pt x="230" y="236"/>
                </a:lnTo>
                <a:lnTo>
                  <a:pt x="231" y="236"/>
                </a:lnTo>
                <a:lnTo>
                  <a:pt x="232" y="236"/>
                </a:lnTo>
                <a:lnTo>
                  <a:pt x="232" y="237"/>
                </a:lnTo>
                <a:lnTo>
                  <a:pt x="232" y="238"/>
                </a:lnTo>
                <a:lnTo>
                  <a:pt x="232" y="239"/>
                </a:lnTo>
                <a:lnTo>
                  <a:pt x="233" y="239"/>
                </a:lnTo>
                <a:lnTo>
                  <a:pt x="233" y="240"/>
                </a:lnTo>
                <a:lnTo>
                  <a:pt x="233" y="241"/>
                </a:lnTo>
                <a:lnTo>
                  <a:pt x="233" y="242"/>
                </a:lnTo>
                <a:lnTo>
                  <a:pt x="234" y="243"/>
                </a:lnTo>
                <a:lnTo>
                  <a:pt x="234" y="244"/>
                </a:lnTo>
                <a:lnTo>
                  <a:pt x="234" y="245"/>
                </a:lnTo>
                <a:lnTo>
                  <a:pt x="235" y="245"/>
                </a:lnTo>
                <a:lnTo>
                  <a:pt x="235" y="246"/>
                </a:lnTo>
                <a:lnTo>
                  <a:pt x="236" y="246"/>
                </a:lnTo>
                <a:lnTo>
                  <a:pt x="236" y="247"/>
                </a:lnTo>
                <a:lnTo>
                  <a:pt x="236" y="248"/>
                </a:lnTo>
                <a:lnTo>
                  <a:pt x="237" y="248"/>
                </a:lnTo>
                <a:lnTo>
                  <a:pt x="237" y="249"/>
                </a:lnTo>
                <a:lnTo>
                  <a:pt x="238" y="249"/>
                </a:lnTo>
                <a:lnTo>
                  <a:pt x="239" y="249"/>
                </a:lnTo>
                <a:lnTo>
                  <a:pt x="239" y="250"/>
                </a:lnTo>
                <a:lnTo>
                  <a:pt x="240" y="250"/>
                </a:lnTo>
                <a:lnTo>
                  <a:pt x="241" y="250"/>
                </a:lnTo>
                <a:lnTo>
                  <a:pt x="242" y="250"/>
                </a:lnTo>
                <a:lnTo>
                  <a:pt x="243" y="250"/>
                </a:lnTo>
                <a:lnTo>
                  <a:pt x="243" y="251"/>
                </a:lnTo>
                <a:lnTo>
                  <a:pt x="244" y="251"/>
                </a:lnTo>
                <a:lnTo>
                  <a:pt x="244" y="252"/>
                </a:lnTo>
                <a:lnTo>
                  <a:pt x="245" y="252"/>
                </a:lnTo>
                <a:lnTo>
                  <a:pt x="246" y="252"/>
                </a:lnTo>
                <a:lnTo>
                  <a:pt x="247" y="252"/>
                </a:lnTo>
                <a:lnTo>
                  <a:pt x="248" y="252"/>
                </a:lnTo>
                <a:lnTo>
                  <a:pt x="249" y="252"/>
                </a:lnTo>
                <a:lnTo>
                  <a:pt x="250" y="252"/>
                </a:lnTo>
                <a:lnTo>
                  <a:pt x="250" y="253"/>
                </a:lnTo>
                <a:lnTo>
                  <a:pt x="251" y="253"/>
                </a:lnTo>
                <a:lnTo>
                  <a:pt x="252" y="253"/>
                </a:lnTo>
                <a:lnTo>
                  <a:pt x="252" y="254"/>
                </a:lnTo>
                <a:lnTo>
                  <a:pt x="253" y="254"/>
                </a:lnTo>
                <a:lnTo>
                  <a:pt x="254" y="254"/>
                </a:lnTo>
                <a:lnTo>
                  <a:pt x="255" y="253"/>
                </a:lnTo>
                <a:lnTo>
                  <a:pt x="255" y="254"/>
                </a:lnTo>
                <a:lnTo>
                  <a:pt x="256" y="253"/>
                </a:lnTo>
                <a:lnTo>
                  <a:pt x="255" y="253"/>
                </a:lnTo>
                <a:lnTo>
                  <a:pt x="254" y="252"/>
                </a:lnTo>
                <a:lnTo>
                  <a:pt x="254" y="251"/>
                </a:lnTo>
                <a:lnTo>
                  <a:pt x="254" y="250"/>
                </a:lnTo>
                <a:lnTo>
                  <a:pt x="253" y="250"/>
                </a:lnTo>
                <a:lnTo>
                  <a:pt x="253" y="249"/>
                </a:lnTo>
                <a:lnTo>
                  <a:pt x="253" y="248"/>
                </a:lnTo>
                <a:lnTo>
                  <a:pt x="253" y="247"/>
                </a:lnTo>
                <a:lnTo>
                  <a:pt x="252" y="245"/>
                </a:lnTo>
                <a:lnTo>
                  <a:pt x="252" y="244"/>
                </a:lnTo>
                <a:lnTo>
                  <a:pt x="253" y="244"/>
                </a:lnTo>
                <a:lnTo>
                  <a:pt x="253" y="243"/>
                </a:lnTo>
                <a:lnTo>
                  <a:pt x="253" y="241"/>
                </a:lnTo>
                <a:lnTo>
                  <a:pt x="252" y="241"/>
                </a:lnTo>
                <a:lnTo>
                  <a:pt x="251" y="241"/>
                </a:lnTo>
                <a:lnTo>
                  <a:pt x="251" y="240"/>
                </a:lnTo>
                <a:lnTo>
                  <a:pt x="252" y="240"/>
                </a:lnTo>
                <a:lnTo>
                  <a:pt x="253" y="240"/>
                </a:lnTo>
                <a:lnTo>
                  <a:pt x="254" y="240"/>
                </a:lnTo>
                <a:lnTo>
                  <a:pt x="254" y="239"/>
                </a:lnTo>
                <a:lnTo>
                  <a:pt x="254" y="237"/>
                </a:lnTo>
                <a:lnTo>
                  <a:pt x="254" y="236"/>
                </a:lnTo>
                <a:lnTo>
                  <a:pt x="253" y="235"/>
                </a:lnTo>
                <a:lnTo>
                  <a:pt x="254" y="235"/>
                </a:lnTo>
                <a:lnTo>
                  <a:pt x="255" y="235"/>
                </a:lnTo>
                <a:lnTo>
                  <a:pt x="256" y="235"/>
                </a:lnTo>
                <a:lnTo>
                  <a:pt x="256" y="234"/>
                </a:lnTo>
                <a:lnTo>
                  <a:pt x="257" y="233"/>
                </a:lnTo>
                <a:lnTo>
                  <a:pt x="257" y="232"/>
                </a:lnTo>
                <a:lnTo>
                  <a:pt x="256" y="232"/>
                </a:lnTo>
                <a:lnTo>
                  <a:pt x="256" y="233"/>
                </a:lnTo>
                <a:lnTo>
                  <a:pt x="256" y="232"/>
                </a:lnTo>
                <a:lnTo>
                  <a:pt x="257" y="231"/>
                </a:lnTo>
                <a:lnTo>
                  <a:pt x="258" y="231"/>
                </a:lnTo>
                <a:lnTo>
                  <a:pt x="259" y="230"/>
                </a:lnTo>
                <a:lnTo>
                  <a:pt x="259" y="229"/>
                </a:lnTo>
                <a:lnTo>
                  <a:pt x="260" y="229"/>
                </a:lnTo>
                <a:lnTo>
                  <a:pt x="261" y="229"/>
                </a:lnTo>
                <a:lnTo>
                  <a:pt x="262" y="229"/>
                </a:lnTo>
                <a:lnTo>
                  <a:pt x="262" y="228"/>
                </a:lnTo>
                <a:lnTo>
                  <a:pt x="261" y="227"/>
                </a:lnTo>
                <a:lnTo>
                  <a:pt x="261" y="226"/>
                </a:lnTo>
                <a:lnTo>
                  <a:pt x="262" y="226"/>
                </a:lnTo>
                <a:lnTo>
                  <a:pt x="263" y="227"/>
                </a:lnTo>
                <a:lnTo>
                  <a:pt x="263" y="226"/>
                </a:lnTo>
                <a:lnTo>
                  <a:pt x="264" y="226"/>
                </a:lnTo>
                <a:lnTo>
                  <a:pt x="265" y="226"/>
                </a:lnTo>
                <a:lnTo>
                  <a:pt x="265" y="225"/>
                </a:lnTo>
                <a:lnTo>
                  <a:pt x="265" y="226"/>
                </a:lnTo>
                <a:lnTo>
                  <a:pt x="265" y="227"/>
                </a:lnTo>
                <a:lnTo>
                  <a:pt x="266" y="227"/>
                </a:lnTo>
                <a:lnTo>
                  <a:pt x="266" y="226"/>
                </a:lnTo>
                <a:lnTo>
                  <a:pt x="267" y="226"/>
                </a:lnTo>
                <a:lnTo>
                  <a:pt x="268" y="226"/>
                </a:lnTo>
                <a:lnTo>
                  <a:pt x="268" y="227"/>
                </a:lnTo>
                <a:lnTo>
                  <a:pt x="267" y="227"/>
                </a:lnTo>
                <a:lnTo>
                  <a:pt x="266" y="227"/>
                </a:lnTo>
                <a:lnTo>
                  <a:pt x="265" y="227"/>
                </a:lnTo>
                <a:lnTo>
                  <a:pt x="265" y="228"/>
                </a:lnTo>
                <a:lnTo>
                  <a:pt x="264" y="228"/>
                </a:lnTo>
                <a:lnTo>
                  <a:pt x="265" y="228"/>
                </a:lnTo>
                <a:lnTo>
                  <a:pt x="267" y="228"/>
                </a:lnTo>
                <a:lnTo>
                  <a:pt x="267" y="227"/>
                </a:lnTo>
                <a:lnTo>
                  <a:pt x="269" y="227"/>
                </a:lnTo>
                <a:lnTo>
                  <a:pt x="269" y="226"/>
                </a:lnTo>
                <a:lnTo>
                  <a:pt x="270" y="226"/>
                </a:lnTo>
                <a:lnTo>
                  <a:pt x="271" y="226"/>
                </a:lnTo>
                <a:lnTo>
                  <a:pt x="272" y="225"/>
                </a:lnTo>
                <a:lnTo>
                  <a:pt x="273" y="224"/>
                </a:lnTo>
                <a:lnTo>
                  <a:pt x="274" y="223"/>
                </a:lnTo>
                <a:lnTo>
                  <a:pt x="275" y="220"/>
                </a:lnTo>
                <a:lnTo>
                  <a:pt x="275" y="217"/>
                </a:lnTo>
                <a:lnTo>
                  <a:pt x="275" y="216"/>
                </a:lnTo>
                <a:lnTo>
                  <a:pt x="275" y="215"/>
                </a:lnTo>
                <a:lnTo>
                  <a:pt x="276" y="214"/>
                </a:lnTo>
                <a:lnTo>
                  <a:pt x="276" y="215"/>
                </a:lnTo>
                <a:lnTo>
                  <a:pt x="276" y="216"/>
                </a:lnTo>
                <a:lnTo>
                  <a:pt x="277" y="216"/>
                </a:lnTo>
                <a:lnTo>
                  <a:pt x="278" y="216"/>
                </a:lnTo>
                <a:lnTo>
                  <a:pt x="278" y="217"/>
                </a:lnTo>
                <a:lnTo>
                  <a:pt x="277" y="217"/>
                </a:lnTo>
                <a:lnTo>
                  <a:pt x="276" y="218"/>
                </a:lnTo>
                <a:lnTo>
                  <a:pt x="277" y="218"/>
                </a:lnTo>
                <a:lnTo>
                  <a:pt x="279" y="217"/>
                </a:lnTo>
                <a:lnTo>
                  <a:pt x="280" y="216"/>
                </a:lnTo>
                <a:lnTo>
                  <a:pt x="282" y="215"/>
                </a:lnTo>
                <a:lnTo>
                  <a:pt x="283" y="215"/>
                </a:lnTo>
                <a:lnTo>
                  <a:pt x="284" y="215"/>
                </a:lnTo>
                <a:lnTo>
                  <a:pt x="284" y="214"/>
                </a:lnTo>
                <a:lnTo>
                  <a:pt x="286" y="214"/>
                </a:lnTo>
                <a:lnTo>
                  <a:pt x="287" y="214"/>
                </a:lnTo>
                <a:lnTo>
                  <a:pt x="289" y="214"/>
                </a:lnTo>
                <a:lnTo>
                  <a:pt x="290" y="215"/>
                </a:lnTo>
                <a:lnTo>
                  <a:pt x="291" y="215"/>
                </a:lnTo>
                <a:lnTo>
                  <a:pt x="293" y="215"/>
                </a:lnTo>
                <a:lnTo>
                  <a:pt x="294" y="216"/>
                </a:lnTo>
                <a:lnTo>
                  <a:pt x="295" y="216"/>
                </a:lnTo>
                <a:lnTo>
                  <a:pt x="296" y="216"/>
                </a:lnTo>
                <a:lnTo>
                  <a:pt x="298" y="217"/>
                </a:lnTo>
                <a:lnTo>
                  <a:pt x="300" y="217"/>
                </a:lnTo>
                <a:lnTo>
                  <a:pt x="301" y="216"/>
                </a:lnTo>
                <a:lnTo>
                  <a:pt x="301" y="215"/>
                </a:lnTo>
                <a:lnTo>
                  <a:pt x="301" y="214"/>
                </a:lnTo>
                <a:lnTo>
                  <a:pt x="303" y="214"/>
                </a:lnTo>
                <a:lnTo>
                  <a:pt x="303" y="215"/>
                </a:lnTo>
                <a:lnTo>
                  <a:pt x="305" y="215"/>
                </a:lnTo>
                <a:lnTo>
                  <a:pt x="305" y="216"/>
                </a:lnTo>
                <a:lnTo>
                  <a:pt x="306" y="216"/>
                </a:lnTo>
                <a:lnTo>
                  <a:pt x="306" y="217"/>
                </a:lnTo>
                <a:lnTo>
                  <a:pt x="307" y="217"/>
                </a:lnTo>
                <a:lnTo>
                  <a:pt x="308" y="217"/>
                </a:lnTo>
                <a:lnTo>
                  <a:pt x="308" y="218"/>
                </a:lnTo>
                <a:lnTo>
                  <a:pt x="309" y="219"/>
                </a:lnTo>
                <a:lnTo>
                  <a:pt x="310" y="220"/>
                </a:lnTo>
                <a:lnTo>
                  <a:pt x="311" y="220"/>
                </a:lnTo>
                <a:lnTo>
                  <a:pt x="312" y="220"/>
                </a:lnTo>
                <a:lnTo>
                  <a:pt x="313" y="221"/>
                </a:lnTo>
                <a:lnTo>
                  <a:pt x="314" y="221"/>
                </a:lnTo>
                <a:lnTo>
                  <a:pt x="314" y="220"/>
                </a:lnTo>
                <a:lnTo>
                  <a:pt x="315" y="220"/>
                </a:lnTo>
                <a:lnTo>
                  <a:pt x="316" y="221"/>
                </a:lnTo>
                <a:lnTo>
                  <a:pt x="316" y="220"/>
                </a:lnTo>
                <a:lnTo>
                  <a:pt x="317" y="220"/>
                </a:lnTo>
                <a:lnTo>
                  <a:pt x="319" y="221"/>
                </a:lnTo>
                <a:lnTo>
                  <a:pt x="319" y="220"/>
                </a:lnTo>
                <a:lnTo>
                  <a:pt x="320" y="219"/>
                </a:lnTo>
                <a:lnTo>
                  <a:pt x="320" y="218"/>
                </a:lnTo>
                <a:lnTo>
                  <a:pt x="321" y="218"/>
                </a:lnTo>
                <a:lnTo>
                  <a:pt x="322" y="218"/>
                </a:lnTo>
                <a:lnTo>
                  <a:pt x="322" y="219"/>
                </a:lnTo>
                <a:lnTo>
                  <a:pt x="323" y="219"/>
                </a:lnTo>
                <a:lnTo>
                  <a:pt x="324" y="220"/>
                </a:lnTo>
                <a:lnTo>
                  <a:pt x="325" y="220"/>
                </a:lnTo>
                <a:lnTo>
                  <a:pt x="326" y="221"/>
                </a:lnTo>
                <a:lnTo>
                  <a:pt x="326" y="222"/>
                </a:lnTo>
                <a:lnTo>
                  <a:pt x="327" y="222"/>
                </a:lnTo>
                <a:lnTo>
                  <a:pt x="328" y="222"/>
                </a:lnTo>
                <a:lnTo>
                  <a:pt x="328" y="221"/>
                </a:lnTo>
                <a:lnTo>
                  <a:pt x="329" y="221"/>
                </a:lnTo>
                <a:lnTo>
                  <a:pt x="328" y="220"/>
                </a:lnTo>
                <a:lnTo>
                  <a:pt x="326" y="219"/>
                </a:lnTo>
                <a:lnTo>
                  <a:pt x="325" y="218"/>
                </a:lnTo>
                <a:lnTo>
                  <a:pt x="324" y="217"/>
                </a:lnTo>
                <a:lnTo>
                  <a:pt x="324" y="216"/>
                </a:lnTo>
                <a:lnTo>
                  <a:pt x="325" y="215"/>
                </a:lnTo>
                <a:lnTo>
                  <a:pt x="326" y="214"/>
                </a:lnTo>
                <a:lnTo>
                  <a:pt x="327" y="214"/>
                </a:lnTo>
                <a:lnTo>
                  <a:pt x="327" y="213"/>
                </a:lnTo>
                <a:lnTo>
                  <a:pt x="327" y="211"/>
                </a:lnTo>
                <a:lnTo>
                  <a:pt x="326" y="211"/>
                </a:lnTo>
                <a:lnTo>
                  <a:pt x="325" y="211"/>
                </a:lnTo>
                <a:lnTo>
                  <a:pt x="324" y="212"/>
                </a:lnTo>
                <a:lnTo>
                  <a:pt x="323" y="213"/>
                </a:lnTo>
                <a:lnTo>
                  <a:pt x="322" y="212"/>
                </a:lnTo>
                <a:lnTo>
                  <a:pt x="322" y="211"/>
                </a:lnTo>
                <a:lnTo>
                  <a:pt x="321" y="211"/>
                </a:lnTo>
                <a:lnTo>
                  <a:pt x="320" y="211"/>
                </a:lnTo>
                <a:lnTo>
                  <a:pt x="320" y="212"/>
                </a:lnTo>
                <a:lnTo>
                  <a:pt x="318" y="212"/>
                </a:lnTo>
                <a:lnTo>
                  <a:pt x="317" y="211"/>
                </a:lnTo>
                <a:lnTo>
                  <a:pt x="317" y="210"/>
                </a:lnTo>
                <a:lnTo>
                  <a:pt x="317" y="209"/>
                </a:lnTo>
                <a:lnTo>
                  <a:pt x="318" y="209"/>
                </a:lnTo>
                <a:lnTo>
                  <a:pt x="319" y="208"/>
                </a:lnTo>
                <a:lnTo>
                  <a:pt x="320" y="208"/>
                </a:lnTo>
                <a:lnTo>
                  <a:pt x="321" y="209"/>
                </a:lnTo>
                <a:lnTo>
                  <a:pt x="322" y="209"/>
                </a:lnTo>
                <a:lnTo>
                  <a:pt x="323" y="210"/>
                </a:lnTo>
                <a:lnTo>
                  <a:pt x="324" y="210"/>
                </a:lnTo>
                <a:lnTo>
                  <a:pt x="325" y="210"/>
                </a:lnTo>
                <a:lnTo>
                  <a:pt x="325" y="209"/>
                </a:lnTo>
                <a:lnTo>
                  <a:pt x="326" y="209"/>
                </a:lnTo>
                <a:lnTo>
                  <a:pt x="327" y="209"/>
                </a:lnTo>
                <a:lnTo>
                  <a:pt x="328" y="209"/>
                </a:lnTo>
                <a:lnTo>
                  <a:pt x="329" y="208"/>
                </a:lnTo>
                <a:lnTo>
                  <a:pt x="330" y="208"/>
                </a:lnTo>
                <a:lnTo>
                  <a:pt x="332" y="208"/>
                </a:lnTo>
                <a:lnTo>
                  <a:pt x="333" y="208"/>
                </a:lnTo>
                <a:lnTo>
                  <a:pt x="336" y="209"/>
                </a:lnTo>
                <a:lnTo>
                  <a:pt x="337" y="209"/>
                </a:lnTo>
                <a:lnTo>
                  <a:pt x="338" y="208"/>
                </a:lnTo>
                <a:lnTo>
                  <a:pt x="338" y="207"/>
                </a:lnTo>
                <a:lnTo>
                  <a:pt x="338" y="206"/>
                </a:lnTo>
                <a:lnTo>
                  <a:pt x="339" y="205"/>
                </a:lnTo>
                <a:lnTo>
                  <a:pt x="339" y="204"/>
                </a:lnTo>
                <a:lnTo>
                  <a:pt x="339" y="203"/>
                </a:lnTo>
                <a:lnTo>
                  <a:pt x="339" y="204"/>
                </a:lnTo>
                <a:lnTo>
                  <a:pt x="339" y="205"/>
                </a:lnTo>
                <a:lnTo>
                  <a:pt x="339" y="206"/>
                </a:lnTo>
                <a:lnTo>
                  <a:pt x="340" y="208"/>
                </a:lnTo>
                <a:lnTo>
                  <a:pt x="339" y="209"/>
                </a:lnTo>
                <a:lnTo>
                  <a:pt x="339" y="210"/>
                </a:lnTo>
                <a:lnTo>
                  <a:pt x="340" y="210"/>
                </a:lnTo>
                <a:lnTo>
                  <a:pt x="341" y="210"/>
                </a:lnTo>
                <a:lnTo>
                  <a:pt x="342" y="209"/>
                </a:lnTo>
                <a:lnTo>
                  <a:pt x="344" y="209"/>
                </a:lnTo>
                <a:lnTo>
                  <a:pt x="345" y="209"/>
                </a:lnTo>
                <a:lnTo>
                  <a:pt x="345" y="208"/>
                </a:lnTo>
                <a:lnTo>
                  <a:pt x="346" y="207"/>
                </a:lnTo>
                <a:lnTo>
                  <a:pt x="347" y="207"/>
                </a:lnTo>
                <a:lnTo>
                  <a:pt x="348" y="206"/>
                </a:lnTo>
                <a:lnTo>
                  <a:pt x="348" y="207"/>
                </a:lnTo>
                <a:lnTo>
                  <a:pt x="348" y="208"/>
                </a:lnTo>
                <a:lnTo>
                  <a:pt x="349" y="208"/>
                </a:lnTo>
                <a:lnTo>
                  <a:pt x="350" y="208"/>
                </a:lnTo>
                <a:lnTo>
                  <a:pt x="351" y="208"/>
                </a:lnTo>
                <a:lnTo>
                  <a:pt x="352" y="207"/>
                </a:lnTo>
                <a:lnTo>
                  <a:pt x="353" y="207"/>
                </a:lnTo>
                <a:lnTo>
                  <a:pt x="354" y="207"/>
                </a:lnTo>
                <a:lnTo>
                  <a:pt x="355" y="207"/>
                </a:lnTo>
                <a:lnTo>
                  <a:pt x="355" y="208"/>
                </a:lnTo>
                <a:lnTo>
                  <a:pt x="354" y="208"/>
                </a:lnTo>
                <a:lnTo>
                  <a:pt x="355" y="208"/>
                </a:lnTo>
                <a:lnTo>
                  <a:pt x="356" y="209"/>
                </a:lnTo>
                <a:lnTo>
                  <a:pt x="357" y="210"/>
                </a:lnTo>
                <a:lnTo>
                  <a:pt x="358" y="210"/>
                </a:lnTo>
                <a:lnTo>
                  <a:pt x="360" y="211"/>
                </a:lnTo>
                <a:lnTo>
                  <a:pt x="361" y="212"/>
                </a:lnTo>
                <a:lnTo>
                  <a:pt x="362" y="212"/>
                </a:lnTo>
                <a:lnTo>
                  <a:pt x="362" y="213"/>
                </a:lnTo>
                <a:lnTo>
                  <a:pt x="363" y="213"/>
                </a:lnTo>
                <a:lnTo>
                  <a:pt x="363" y="214"/>
                </a:lnTo>
                <a:lnTo>
                  <a:pt x="364" y="214"/>
                </a:lnTo>
                <a:lnTo>
                  <a:pt x="364" y="215"/>
                </a:lnTo>
                <a:lnTo>
                  <a:pt x="365" y="215"/>
                </a:lnTo>
                <a:lnTo>
                  <a:pt x="366" y="215"/>
                </a:lnTo>
                <a:lnTo>
                  <a:pt x="367" y="214"/>
                </a:lnTo>
                <a:lnTo>
                  <a:pt x="368" y="214"/>
                </a:lnTo>
                <a:lnTo>
                  <a:pt x="369" y="214"/>
                </a:lnTo>
                <a:lnTo>
                  <a:pt x="370" y="214"/>
                </a:lnTo>
                <a:lnTo>
                  <a:pt x="371" y="213"/>
                </a:lnTo>
                <a:lnTo>
                  <a:pt x="372" y="213"/>
                </a:lnTo>
                <a:lnTo>
                  <a:pt x="373" y="213"/>
                </a:lnTo>
                <a:lnTo>
                  <a:pt x="373" y="212"/>
                </a:lnTo>
                <a:lnTo>
                  <a:pt x="374" y="211"/>
                </a:lnTo>
                <a:lnTo>
                  <a:pt x="375" y="211"/>
                </a:lnTo>
                <a:lnTo>
                  <a:pt x="376" y="211"/>
                </a:lnTo>
                <a:lnTo>
                  <a:pt x="377" y="212"/>
                </a:lnTo>
                <a:lnTo>
                  <a:pt x="378" y="212"/>
                </a:lnTo>
                <a:lnTo>
                  <a:pt x="379" y="213"/>
                </a:lnTo>
                <a:lnTo>
                  <a:pt x="379" y="214"/>
                </a:lnTo>
                <a:lnTo>
                  <a:pt x="380" y="215"/>
                </a:lnTo>
                <a:lnTo>
                  <a:pt x="381" y="215"/>
                </a:lnTo>
                <a:lnTo>
                  <a:pt x="381" y="216"/>
                </a:lnTo>
                <a:lnTo>
                  <a:pt x="381" y="217"/>
                </a:lnTo>
                <a:lnTo>
                  <a:pt x="382" y="217"/>
                </a:lnTo>
                <a:lnTo>
                  <a:pt x="383" y="219"/>
                </a:lnTo>
                <a:lnTo>
                  <a:pt x="384" y="219"/>
                </a:lnTo>
                <a:lnTo>
                  <a:pt x="385" y="220"/>
                </a:lnTo>
                <a:lnTo>
                  <a:pt x="386" y="220"/>
                </a:lnTo>
                <a:lnTo>
                  <a:pt x="387" y="221"/>
                </a:lnTo>
                <a:lnTo>
                  <a:pt x="387" y="222"/>
                </a:lnTo>
                <a:lnTo>
                  <a:pt x="388" y="223"/>
                </a:lnTo>
                <a:lnTo>
                  <a:pt x="388" y="224"/>
                </a:lnTo>
                <a:lnTo>
                  <a:pt x="388" y="226"/>
                </a:lnTo>
                <a:lnTo>
                  <a:pt x="388" y="227"/>
                </a:lnTo>
                <a:lnTo>
                  <a:pt x="387" y="229"/>
                </a:lnTo>
                <a:lnTo>
                  <a:pt x="387" y="230"/>
                </a:lnTo>
                <a:lnTo>
                  <a:pt x="387" y="231"/>
                </a:lnTo>
                <a:lnTo>
                  <a:pt x="387" y="232"/>
                </a:lnTo>
                <a:lnTo>
                  <a:pt x="387" y="234"/>
                </a:lnTo>
                <a:lnTo>
                  <a:pt x="388" y="234"/>
                </a:lnTo>
                <a:lnTo>
                  <a:pt x="388" y="233"/>
                </a:lnTo>
                <a:lnTo>
                  <a:pt x="389" y="233"/>
                </a:lnTo>
                <a:lnTo>
                  <a:pt x="390" y="233"/>
                </a:lnTo>
                <a:lnTo>
                  <a:pt x="390" y="234"/>
                </a:lnTo>
                <a:lnTo>
                  <a:pt x="389" y="235"/>
                </a:lnTo>
                <a:lnTo>
                  <a:pt x="389" y="236"/>
                </a:lnTo>
                <a:lnTo>
                  <a:pt x="389" y="237"/>
                </a:lnTo>
                <a:lnTo>
                  <a:pt x="389" y="238"/>
                </a:lnTo>
                <a:lnTo>
                  <a:pt x="389" y="239"/>
                </a:lnTo>
                <a:lnTo>
                  <a:pt x="390" y="240"/>
                </a:lnTo>
                <a:lnTo>
                  <a:pt x="391" y="242"/>
                </a:lnTo>
                <a:lnTo>
                  <a:pt x="392" y="243"/>
                </a:lnTo>
                <a:lnTo>
                  <a:pt x="392" y="244"/>
                </a:lnTo>
                <a:lnTo>
                  <a:pt x="393" y="244"/>
                </a:lnTo>
                <a:lnTo>
                  <a:pt x="394" y="243"/>
                </a:lnTo>
                <a:lnTo>
                  <a:pt x="394" y="244"/>
                </a:lnTo>
                <a:lnTo>
                  <a:pt x="394" y="246"/>
                </a:lnTo>
                <a:lnTo>
                  <a:pt x="395" y="246"/>
                </a:lnTo>
                <a:lnTo>
                  <a:pt x="395" y="247"/>
                </a:lnTo>
                <a:lnTo>
                  <a:pt x="395" y="248"/>
                </a:lnTo>
                <a:lnTo>
                  <a:pt x="396" y="249"/>
                </a:lnTo>
                <a:lnTo>
                  <a:pt x="396" y="250"/>
                </a:lnTo>
                <a:lnTo>
                  <a:pt x="396" y="251"/>
                </a:lnTo>
                <a:lnTo>
                  <a:pt x="397" y="252"/>
                </a:lnTo>
                <a:lnTo>
                  <a:pt x="397" y="253"/>
                </a:lnTo>
                <a:lnTo>
                  <a:pt x="398" y="254"/>
                </a:lnTo>
                <a:lnTo>
                  <a:pt x="399" y="254"/>
                </a:lnTo>
                <a:lnTo>
                  <a:pt x="400" y="254"/>
                </a:lnTo>
                <a:lnTo>
                  <a:pt x="401" y="255"/>
                </a:lnTo>
                <a:lnTo>
                  <a:pt x="401" y="256"/>
                </a:lnTo>
                <a:lnTo>
                  <a:pt x="402" y="257"/>
                </a:lnTo>
                <a:lnTo>
                  <a:pt x="402" y="258"/>
                </a:lnTo>
                <a:lnTo>
                  <a:pt x="402" y="259"/>
                </a:lnTo>
                <a:lnTo>
                  <a:pt x="402" y="260"/>
                </a:lnTo>
                <a:lnTo>
                  <a:pt x="402" y="261"/>
                </a:lnTo>
                <a:lnTo>
                  <a:pt x="403" y="261"/>
                </a:lnTo>
                <a:lnTo>
                  <a:pt x="404" y="261"/>
                </a:lnTo>
                <a:lnTo>
                  <a:pt x="405" y="261"/>
                </a:lnTo>
                <a:lnTo>
                  <a:pt x="407" y="261"/>
                </a:lnTo>
                <a:lnTo>
                  <a:pt x="408" y="260"/>
                </a:lnTo>
                <a:lnTo>
                  <a:pt x="409" y="260"/>
                </a:lnTo>
                <a:lnTo>
                  <a:pt x="409" y="259"/>
                </a:lnTo>
                <a:lnTo>
                  <a:pt x="410" y="258"/>
                </a:lnTo>
                <a:lnTo>
                  <a:pt x="410" y="257"/>
                </a:lnTo>
                <a:lnTo>
                  <a:pt x="411" y="256"/>
                </a:lnTo>
                <a:lnTo>
                  <a:pt x="411" y="255"/>
                </a:lnTo>
                <a:lnTo>
                  <a:pt x="411" y="254"/>
                </a:lnTo>
                <a:lnTo>
                  <a:pt x="412" y="253"/>
                </a:lnTo>
                <a:lnTo>
                  <a:pt x="412" y="252"/>
                </a:lnTo>
                <a:lnTo>
                  <a:pt x="412" y="251"/>
                </a:lnTo>
                <a:lnTo>
                  <a:pt x="412" y="249"/>
                </a:lnTo>
                <a:lnTo>
                  <a:pt x="412" y="248"/>
                </a:lnTo>
                <a:lnTo>
                  <a:pt x="412" y="245"/>
                </a:lnTo>
                <a:lnTo>
                  <a:pt x="412" y="243"/>
                </a:lnTo>
                <a:lnTo>
                  <a:pt x="411" y="241"/>
                </a:lnTo>
                <a:lnTo>
                  <a:pt x="411" y="240"/>
                </a:lnTo>
                <a:lnTo>
                  <a:pt x="410" y="238"/>
                </a:lnTo>
                <a:lnTo>
                  <a:pt x="409" y="236"/>
                </a:lnTo>
                <a:lnTo>
                  <a:pt x="409" y="235"/>
                </a:lnTo>
                <a:lnTo>
                  <a:pt x="408" y="234"/>
                </a:lnTo>
                <a:lnTo>
                  <a:pt x="408" y="233"/>
                </a:lnTo>
                <a:lnTo>
                  <a:pt x="407" y="231"/>
                </a:lnTo>
                <a:lnTo>
                  <a:pt x="407" y="230"/>
                </a:lnTo>
                <a:lnTo>
                  <a:pt x="407" y="229"/>
                </a:lnTo>
                <a:lnTo>
                  <a:pt x="407" y="228"/>
                </a:lnTo>
                <a:lnTo>
                  <a:pt x="407" y="227"/>
                </a:lnTo>
                <a:lnTo>
                  <a:pt x="407" y="226"/>
                </a:lnTo>
                <a:lnTo>
                  <a:pt x="406" y="225"/>
                </a:lnTo>
                <a:lnTo>
                  <a:pt x="404" y="222"/>
                </a:lnTo>
                <a:lnTo>
                  <a:pt x="403" y="221"/>
                </a:lnTo>
                <a:lnTo>
                  <a:pt x="403" y="220"/>
                </a:lnTo>
                <a:lnTo>
                  <a:pt x="402" y="217"/>
                </a:lnTo>
                <a:lnTo>
                  <a:pt x="401" y="215"/>
                </a:lnTo>
                <a:lnTo>
                  <a:pt x="401" y="214"/>
                </a:lnTo>
                <a:lnTo>
                  <a:pt x="400" y="212"/>
                </a:lnTo>
                <a:lnTo>
                  <a:pt x="400" y="211"/>
                </a:lnTo>
                <a:lnTo>
                  <a:pt x="400" y="210"/>
                </a:lnTo>
                <a:lnTo>
                  <a:pt x="399" y="209"/>
                </a:lnTo>
                <a:lnTo>
                  <a:pt x="399" y="207"/>
                </a:lnTo>
                <a:lnTo>
                  <a:pt x="399" y="206"/>
                </a:lnTo>
                <a:lnTo>
                  <a:pt x="399" y="205"/>
                </a:lnTo>
                <a:lnTo>
                  <a:pt x="399" y="203"/>
                </a:lnTo>
                <a:lnTo>
                  <a:pt x="399" y="202"/>
                </a:lnTo>
                <a:lnTo>
                  <a:pt x="400" y="202"/>
                </a:lnTo>
                <a:lnTo>
                  <a:pt x="400" y="201"/>
                </a:lnTo>
                <a:lnTo>
                  <a:pt x="401" y="198"/>
                </a:lnTo>
                <a:lnTo>
                  <a:pt x="402" y="196"/>
                </a:lnTo>
                <a:lnTo>
                  <a:pt x="403" y="195"/>
                </a:lnTo>
                <a:lnTo>
                  <a:pt x="403" y="193"/>
                </a:lnTo>
                <a:lnTo>
                  <a:pt x="404" y="192"/>
                </a:lnTo>
                <a:lnTo>
                  <a:pt x="405" y="192"/>
                </a:lnTo>
                <a:lnTo>
                  <a:pt x="405" y="191"/>
                </a:lnTo>
                <a:lnTo>
                  <a:pt x="405" y="190"/>
                </a:lnTo>
                <a:lnTo>
                  <a:pt x="407" y="190"/>
                </a:lnTo>
                <a:lnTo>
                  <a:pt x="408" y="189"/>
                </a:lnTo>
                <a:lnTo>
                  <a:pt x="408" y="188"/>
                </a:lnTo>
                <a:lnTo>
                  <a:pt x="407" y="187"/>
                </a:lnTo>
                <a:lnTo>
                  <a:pt x="407" y="186"/>
                </a:lnTo>
                <a:lnTo>
                  <a:pt x="410" y="186"/>
                </a:lnTo>
                <a:lnTo>
                  <a:pt x="412" y="186"/>
                </a:lnTo>
                <a:lnTo>
                  <a:pt x="413" y="186"/>
                </a:lnTo>
                <a:lnTo>
                  <a:pt x="414" y="185"/>
                </a:lnTo>
                <a:lnTo>
                  <a:pt x="415" y="184"/>
                </a:lnTo>
                <a:lnTo>
                  <a:pt x="416" y="184"/>
                </a:lnTo>
                <a:lnTo>
                  <a:pt x="417" y="183"/>
                </a:lnTo>
                <a:lnTo>
                  <a:pt x="418" y="182"/>
                </a:lnTo>
                <a:lnTo>
                  <a:pt x="418" y="181"/>
                </a:lnTo>
                <a:lnTo>
                  <a:pt x="419" y="181"/>
                </a:lnTo>
                <a:lnTo>
                  <a:pt x="420" y="181"/>
                </a:lnTo>
                <a:lnTo>
                  <a:pt x="421" y="180"/>
                </a:lnTo>
                <a:lnTo>
                  <a:pt x="421" y="179"/>
                </a:lnTo>
                <a:lnTo>
                  <a:pt x="421" y="178"/>
                </a:lnTo>
                <a:lnTo>
                  <a:pt x="422" y="178"/>
                </a:lnTo>
                <a:lnTo>
                  <a:pt x="422" y="177"/>
                </a:lnTo>
                <a:lnTo>
                  <a:pt x="423" y="177"/>
                </a:lnTo>
                <a:lnTo>
                  <a:pt x="423" y="176"/>
                </a:lnTo>
                <a:lnTo>
                  <a:pt x="424" y="174"/>
                </a:lnTo>
                <a:lnTo>
                  <a:pt x="425" y="174"/>
                </a:lnTo>
                <a:lnTo>
                  <a:pt x="426" y="174"/>
                </a:lnTo>
                <a:lnTo>
                  <a:pt x="426" y="173"/>
                </a:lnTo>
                <a:lnTo>
                  <a:pt x="427" y="173"/>
                </a:lnTo>
                <a:lnTo>
                  <a:pt x="428" y="172"/>
                </a:lnTo>
                <a:lnTo>
                  <a:pt x="430" y="172"/>
                </a:lnTo>
                <a:lnTo>
                  <a:pt x="431" y="172"/>
                </a:lnTo>
                <a:lnTo>
                  <a:pt x="432" y="172"/>
                </a:lnTo>
                <a:lnTo>
                  <a:pt x="433" y="171"/>
                </a:lnTo>
                <a:lnTo>
                  <a:pt x="434" y="171"/>
                </a:lnTo>
                <a:lnTo>
                  <a:pt x="434" y="170"/>
                </a:lnTo>
                <a:lnTo>
                  <a:pt x="434" y="169"/>
                </a:lnTo>
                <a:lnTo>
                  <a:pt x="435" y="169"/>
                </a:lnTo>
                <a:lnTo>
                  <a:pt x="435" y="168"/>
                </a:lnTo>
                <a:lnTo>
                  <a:pt x="436" y="167"/>
                </a:lnTo>
                <a:lnTo>
                  <a:pt x="438" y="166"/>
                </a:lnTo>
                <a:lnTo>
                  <a:pt x="439" y="166"/>
                </a:lnTo>
                <a:lnTo>
                  <a:pt x="440" y="165"/>
                </a:lnTo>
                <a:lnTo>
                  <a:pt x="441" y="165"/>
                </a:lnTo>
                <a:lnTo>
                  <a:pt x="443" y="165"/>
                </a:lnTo>
                <a:lnTo>
                  <a:pt x="444" y="165"/>
                </a:lnTo>
                <a:lnTo>
                  <a:pt x="446" y="163"/>
                </a:lnTo>
                <a:lnTo>
                  <a:pt x="447" y="163"/>
                </a:lnTo>
                <a:lnTo>
                  <a:pt x="447" y="162"/>
                </a:lnTo>
                <a:lnTo>
                  <a:pt x="447" y="161"/>
                </a:lnTo>
                <a:lnTo>
                  <a:pt x="446" y="161"/>
                </a:lnTo>
                <a:lnTo>
                  <a:pt x="445" y="161"/>
                </a:lnTo>
                <a:lnTo>
                  <a:pt x="445" y="160"/>
                </a:lnTo>
                <a:lnTo>
                  <a:pt x="446" y="159"/>
                </a:lnTo>
                <a:lnTo>
                  <a:pt x="447" y="158"/>
                </a:lnTo>
                <a:lnTo>
                  <a:pt x="446" y="158"/>
                </a:lnTo>
                <a:lnTo>
                  <a:pt x="444" y="157"/>
                </a:lnTo>
                <a:lnTo>
                  <a:pt x="443" y="157"/>
                </a:lnTo>
                <a:lnTo>
                  <a:pt x="443" y="156"/>
                </a:lnTo>
                <a:lnTo>
                  <a:pt x="444" y="156"/>
                </a:lnTo>
                <a:lnTo>
                  <a:pt x="445" y="157"/>
                </a:lnTo>
                <a:lnTo>
                  <a:pt x="445" y="156"/>
                </a:lnTo>
                <a:lnTo>
                  <a:pt x="446" y="156"/>
                </a:lnTo>
                <a:lnTo>
                  <a:pt x="447" y="156"/>
                </a:lnTo>
                <a:lnTo>
                  <a:pt x="447" y="157"/>
                </a:lnTo>
                <a:lnTo>
                  <a:pt x="448" y="157"/>
                </a:lnTo>
                <a:lnTo>
                  <a:pt x="450" y="157"/>
                </a:lnTo>
                <a:lnTo>
                  <a:pt x="451" y="157"/>
                </a:lnTo>
                <a:lnTo>
                  <a:pt x="451" y="156"/>
                </a:lnTo>
                <a:lnTo>
                  <a:pt x="452" y="155"/>
                </a:lnTo>
                <a:lnTo>
                  <a:pt x="453" y="155"/>
                </a:lnTo>
                <a:lnTo>
                  <a:pt x="453" y="154"/>
                </a:lnTo>
                <a:lnTo>
                  <a:pt x="453" y="153"/>
                </a:lnTo>
                <a:lnTo>
                  <a:pt x="453" y="152"/>
                </a:lnTo>
                <a:lnTo>
                  <a:pt x="453" y="151"/>
                </a:lnTo>
                <a:lnTo>
                  <a:pt x="452" y="151"/>
                </a:lnTo>
                <a:lnTo>
                  <a:pt x="452" y="152"/>
                </a:lnTo>
                <a:lnTo>
                  <a:pt x="451" y="153"/>
                </a:lnTo>
                <a:lnTo>
                  <a:pt x="451" y="154"/>
                </a:lnTo>
                <a:lnTo>
                  <a:pt x="450" y="153"/>
                </a:lnTo>
                <a:lnTo>
                  <a:pt x="450" y="151"/>
                </a:lnTo>
                <a:lnTo>
                  <a:pt x="449" y="151"/>
                </a:lnTo>
                <a:lnTo>
                  <a:pt x="447" y="151"/>
                </a:lnTo>
                <a:lnTo>
                  <a:pt x="446" y="152"/>
                </a:lnTo>
                <a:lnTo>
                  <a:pt x="445" y="151"/>
                </a:lnTo>
                <a:lnTo>
                  <a:pt x="445" y="150"/>
                </a:lnTo>
                <a:lnTo>
                  <a:pt x="445" y="149"/>
                </a:lnTo>
                <a:lnTo>
                  <a:pt x="445" y="148"/>
                </a:lnTo>
                <a:lnTo>
                  <a:pt x="445" y="147"/>
                </a:lnTo>
                <a:lnTo>
                  <a:pt x="445" y="148"/>
                </a:lnTo>
                <a:lnTo>
                  <a:pt x="445" y="149"/>
                </a:lnTo>
                <a:lnTo>
                  <a:pt x="446" y="150"/>
                </a:lnTo>
                <a:lnTo>
                  <a:pt x="447" y="150"/>
                </a:lnTo>
                <a:lnTo>
                  <a:pt x="448" y="149"/>
                </a:lnTo>
                <a:lnTo>
                  <a:pt x="449" y="149"/>
                </a:lnTo>
                <a:lnTo>
                  <a:pt x="450" y="149"/>
                </a:lnTo>
                <a:lnTo>
                  <a:pt x="450" y="148"/>
                </a:lnTo>
                <a:lnTo>
                  <a:pt x="451" y="148"/>
                </a:lnTo>
                <a:lnTo>
                  <a:pt x="452" y="148"/>
                </a:lnTo>
                <a:lnTo>
                  <a:pt x="452" y="149"/>
                </a:lnTo>
                <a:lnTo>
                  <a:pt x="453" y="150"/>
                </a:lnTo>
                <a:lnTo>
                  <a:pt x="453" y="149"/>
                </a:lnTo>
                <a:lnTo>
                  <a:pt x="452" y="148"/>
                </a:lnTo>
                <a:lnTo>
                  <a:pt x="452" y="147"/>
                </a:lnTo>
                <a:lnTo>
                  <a:pt x="452" y="146"/>
                </a:lnTo>
                <a:lnTo>
                  <a:pt x="451" y="146"/>
                </a:lnTo>
                <a:lnTo>
                  <a:pt x="451" y="145"/>
                </a:lnTo>
                <a:lnTo>
                  <a:pt x="452" y="144"/>
                </a:lnTo>
                <a:lnTo>
                  <a:pt x="451" y="144"/>
                </a:lnTo>
                <a:lnTo>
                  <a:pt x="451" y="143"/>
                </a:lnTo>
                <a:lnTo>
                  <a:pt x="451" y="142"/>
                </a:lnTo>
                <a:lnTo>
                  <a:pt x="451" y="141"/>
                </a:lnTo>
                <a:lnTo>
                  <a:pt x="450" y="141"/>
                </a:lnTo>
                <a:lnTo>
                  <a:pt x="449" y="140"/>
                </a:lnTo>
                <a:lnTo>
                  <a:pt x="448" y="140"/>
                </a:lnTo>
                <a:lnTo>
                  <a:pt x="448" y="141"/>
                </a:lnTo>
                <a:lnTo>
                  <a:pt x="447" y="141"/>
                </a:lnTo>
                <a:lnTo>
                  <a:pt x="446" y="140"/>
                </a:lnTo>
                <a:lnTo>
                  <a:pt x="446" y="139"/>
                </a:lnTo>
                <a:lnTo>
                  <a:pt x="447" y="139"/>
                </a:lnTo>
                <a:lnTo>
                  <a:pt x="448" y="139"/>
                </a:lnTo>
                <a:lnTo>
                  <a:pt x="449" y="139"/>
                </a:lnTo>
                <a:lnTo>
                  <a:pt x="449" y="138"/>
                </a:lnTo>
                <a:lnTo>
                  <a:pt x="448" y="138"/>
                </a:lnTo>
                <a:lnTo>
                  <a:pt x="447" y="137"/>
                </a:lnTo>
                <a:lnTo>
                  <a:pt x="447" y="136"/>
                </a:lnTo>
                <a:lnTo>
                  <a:pt x="448" y="136"/>
                </a:lnTo>
                <a:lnTo>
                  <a:pt x="449" y="136"/>
                </a:lnTo>
                <a:lnTo>
                  <a:pt x="448" y="135"/>
                </a:lnTo>
                <a:lnTo>
                  <a:pt x="447" y="134"/>
                </a:lnTo>
                <a:lnTo>
                  <a:pt x="447" y="133"/>
                </a:lnTo>
                <a:lnTo>
                  <a:pt x="448" y="133"/>
                </a:lnTo>
                <a:lnTo>
                  <a:pt x="448" y="132"/>
                </a:lnTo>
                <a:lnTo>
                  <a:pt x="448" y="131"/>
                </a:lnTo>
                <a:lnTo>
                  <a:pt x="448" y="130"/>
                </a:lnTo>
                <a:lnTo>
                  <a:pt x="447" y="129"/>
                </a:lnTo>
                <a:lnTo>
                  <a:pt x="445" y="128"/>
                </a:lnTo>
                <a:lnTo>
                  <a:pt x="443" y="127"/>
                </a:lnTo>
                <a:lnTo>
                  <a:pt x="442" y="126"/>
                </a:lnTo>
                <a:lnTo>
                  <a:pt x="440" y="125"/>
                </a:lnTo>
                <a:lnTo>
                  <a:pt x="439" y="125"/>
                </a:lnTo>
                <a:lnTo>
                  <a:pt x="439" y="124"/>
                </a:lnTo>
                <a:lnTo>
                  <a:pt x="439" y="123"/>
                </a:lnTo>
                <a:lnTo>
                  <a:pt x="439" y="122"/>
                </a:lnTo>
                <a:lnTo>
                  <a:pt x="440" y="123"/>
                </a:lnTo>
                <a:lnTo>
                  <a:pt x="439" y="124"/>
                </a:lnTo>
                <a:lnTo>
                  <a:pt x="440" y="124"/>
                </a:lnTo>
                <a:lnTo>
                  <a:pt x="441" y="125"/>
                </a:lnTo>
                <a:lnTo>
                  <a:pt x="442" y="125"/>
                </a:lnTo>
                <a:lnTo>
                  <a:pt x="443" y="125"/>
                </a:lnTo>
                <a:lnTo>
                  <a:pt x="443" y="126"/>
                </a:lnTo>
                <a:lnTo>
                  <a:pt x="444" y="125"/>
                </a:lnTo>
                <a:lnTo>
                  <a:pt x="444" y="126"/>
                </a:lnTo>
                <a:lnTo>
                  <a:pt x="445" y="126"/>
                </a:lnTo>
                <a:lnTo>
                  <a:pt x="446" y="126"/>
                </a:lnTo>
                <a:lnTo>
                  <a:pt x="446" y="127"/>
                </a:lnTo>
                <a:lnTo>
                  <a:pt x="447" y="128"/>
                </a:lnTo>
                <a:lnTo>
                  <a:pt x="448" y="128"/>
                </a:lnTo>
                <a:lnTo>
                  <a:pt x="447" y="127"/>
                </a:lnTo>
                <a:lnTo>
                  <a:pt x="447" y="126"/>
                </a:lnTo>
                <a:lnTo>
                  <a:pt x="447" y="125"/>
                </a:lnTo>
                <a:lnTo>
                  <a:pt x="446" y="125"/>
                </a:lnTo>
                <a:lnTo>
                  <a:pt x="446" y="124"/>
                </a:lnTo>
                <a:lnTo>
                  <a:pt x="447" y="124"/>
                </a:lnTo>
                <a:lnTo>
                  <a:pt x="446" y="124"/>
                </a:lnTo>
                <a:lnTo>
                  <a:pt x="446" y="123"/>
                </a:lnTo>
                <a:lnTo>
                  <a:pt x="446" y="122"/>
                </a:lnTo>
                <a:lnTo>
                  <a:pt x="446" y="121"/>
                </a:lnTo>
                <a:lnTo>
                  <a:pt x="446" y="120"/>
                </a:lnTo>
                <a:lnTo>
                  <a:pt x="446" y="119"/>
                </a:lnTo>
                <a:lnTo>
                  <a:pt x="446" y="117"/>
                </a:lnTo>
                <a:lnTo>
                  <a:pt x="446" y="116"/>
                </a:lnTo>
                <a:lnTo>
                  <a:pt x="447" y="116"/>
                </a:lnTo>
                <a:lnTo>
                  <a:pt x="447" y="115"/>
                </a:lnTo>
                <a:lnTo>
                  <a:pt x="448" y="115"/>
                </a:lnTo>
                <a:lnTo>
                  <a:pt x="449" y="114"/>
                </a:lnTo>
                <a:lnTo>
                  <a:pt x="450" y="113"/>
                </a:lnTo>
                <a:lnTo>
                  <a:pt x="451" y="112"/>
                </a:lnTo>
                <a:lnTo>
                  <a:pt x="452" y="113"/>
                </a:lnTo>
                <a:lnTo>
                  <a:pt x="451" y="114"/>
                </a:lnTo>
                <a:lnTo>
                  <a:pt x="450" y="115"/>
                </a:lnTo>
                <a:lnTo>
                  <a:pt x="449" y="115"/>
                </a:lnTo>
                <a:lnTo>
                  <a:pt x="449" y="116"/>
                </a:lnTo>
                <a:lnTo>
                  <a:pt x="450" y="117"/>
                </a:lnTo>
                <a:lnTo>
                  <a:pt x="450" y="118"/>
                </a:lnTo>
                <a:lnTo>
                  <a:pt x="449" y="118"/>
                </a:lnTo>
                <a:lnTo>
                  <a:pt x="448" y="119"/>
                </a:lnTo>
                <a:lnTo>
                  <a:pt x="449" y="119"/>
                </a:lnTo>
                <a:lnTo>
                  <a:pt x="450" y="119"/>
                </a:lnTo>
                <a:lnTo>
                  <a:pt x="450" y="120"/>
                </a:lnTo>
                <a:lnTo>
                  <a:pt x="450" y="121"/>
                </a:lnTo>
                <a:lnTo>
                  <a:pt x="450" y="122"/>
                </a:lnTo>
                <a:lnTo>
                  <a:pt x="449" y="122"/>
                </a:lnTo>
                <a:lnTo>
                  <a:pt x="449" y="123"/>
                </a:lnTo>
                <a:lnTo>
                  <a:pt x="449" y="124"/>
                </a:lnTo>
                <a:lnTo>
                  <a:pt x="449" y="125"/>
                </a:lnTo>
                <a:lnTo>
                  <a:pt x="450" y="126"/>
                </a:lnTo>
                <a:lnTo>
                  <a:pt x="451" y="126"/>
                </a:lnTo>
                <a:lnTo>
                  <a:pt x="452" y="126"/>
                </a:lnTo>
                <a:lnTo>
                  <a:pt x="452" y="127"/>
                </a:lnTo>
                <a:lnTo>
                  <a:pt x="453" y="128"/>
                </a:lnTo>
                <a:lnTo>
                  <a:pt x="453" y="129"/>
                </a:lnTo>
                <a:lnTo>
                  <a:pt x="454" y="130"/>
                </a:lnTo>
                <a:lnTo>
                  <a:pt x="453" y="130"/>
                </a:lnTo>
                <a:lnTo>
                  <a:pt x="453" y="131"/>
                </a:lnTo>
                <a:lnTo>
                  <a:pt x="452" y="131"/>
                </a:lnTo>
                <a:lnTo>
                  <a:pt x="452" y="132"/>
                </a:lnTo>
                <a:lnTo>
                  <a:pt x="452" y="133"/>
                </a:lnTo>
                <a:lnTo>
                  <a:pt x="451" y="134"/>
                </a:lnTo>
                <a:lnTo>
                  <a:pt x="451" y="135"/>
                </a:lnTo>
                <a:lnTo>
                  <a:pt x="451" y="136"/>
                </a:lnTo>
                <a:lnTo>
                  <a:pt x="451" y="138"/>
                </a:lnTo>
                <a:lnTo>
                  <a:pt x="452" y="138"/>
                </a:lnTo>
                <a:lnTo>
                  <a:pt x="453" y="138"/>
                </a:lnTo>
                <a:lnTo>
                  <a:pt x="453" y="137"/>
                </a:lnTo>
                <a:lnTo>
                  <a:pt x="454" y="137"/>
                </a:lnTo>
                <a:lnTo>
                  <a:pt x="454" y="135"/>
                </a:lnTo>
                <a:lnTo>
                  <a:pt x="454" y="134"/>
                </a:lnTo>
                <a:lnTo>
                  <a:pt x="455" y="133"/>
                </a:lnTo>
                <a:lnTo>
                  <a:pt x="455" y="132"/>
                </a:lnTo>
                <a:lnTo>
                  <a:pt x="456" y="131"/>
                </a:lnTo>
                <a:lnTo>
                  <a:pt x="457" y="129"/>
                </a:lnTo>
                <a:lnTo>
                  <a:pt x="457" y="128"/>
                </a:lnTo>
                <a:lnTo>
                  <a:pt x="457" y="127"/>
                </a:lnTo>
                <a:lnTo>
                  <a:pt x="458" y="127"/>
                </a:lnTo>
                <a:lnTo>
                  <a:pt x="459" y="126"/>
                </a:lnTo>
                <a:lnTo>
                  <a:pt x="459" y="125"/>
                </a:lnTo>
                <a:lnTo>
                  <a:pt x="459" y="124"/>
                </a:lnTo>
                <a:lnTo>
                  <a:pt x="460" y="124"/>
                </a:lnTo>
                <a:lnTo>
                  <a:pt x="460" y="123"/>
                </a:lnTo>
                <a:lnTo>
                  <a:pt x="459" y="122"/>
                </a:lnTo>
                <a:lnTo>
                  <a:pt x="459" y="121"/>
                </a:lnTo>
                <a:lnTo>
                  <a:pt x="458" y="120"/>
                </a:lnTo>
                <a:lnTo>
                  <a:pt x="458" y="119"/>
                </a:lnTo>
                <a:lnTo>
                  <a:pt x="457" y="118"/>
                </a:lnTo>
                <a:lnTo>
                  <a:pt x="457" y="117"/>
                </a:lnTo>
                <a:lnTo>
                  <a:pt x="456" y="116"/>
                </a:lnTo>
                <a:lnTo>
                  <a:pt x="455" y="114"/>
                </a:lnTo>
                <a:lnTo>
                  <a:pt x="455" y="113"/>
                </a:lnTo>
                <a:lnTo>
                  <a:pt x="455" y="112"/>
                </a:lnTo>
                <a:lnTo>
                  <a:pt x="456" y="112"/>
                </a:lnTo>
                <a:lnTo>
                  <a:pt x="456" y="113"/>
                </a:lnTo>
                <a:lnTo>
                  <a:pt x="457" y="114"/>
                </a:lnTo>
                <a:lnTo>
                  <a:pt x="457" y="115"/>
                </a:lnTo>
                <a:lnTo>
                  <a:pt x="458" y="115"/>
                </a:lnTo>
                <a:lnTo>
                  <a:pt x="459" y="115"/>
                </a:lnTo>
                <a:lnTo>
                  <a:pt x="459" y="116"/>
                </a:lnTo>
                <a:lnTo>
                  <a:pt x="460" y="116"/>
                </a:lnTo>
                <a:lnTo>
                  <a:pt x="461" y="116"/>
                </a:lnTo>
                <a:lnTo>
                  <a:pt x="461" y="117"/>
                </a:lnTo>
                <a:lnTo>
                  <a:pt x="461" y="118"/>
                </a:lnTo>
                <a:lnTo>
                  <a:pt x="462" y="118"/>
                </a:lnTo>
                <a:lnTo>
                  <a:pt x="463" y="117"/>
                </a:lnTo>
                <a:lnTo>
                  <a:pt x="464" y="115"/>
                </a:lnTo>
                <a:lnTo>
                  <a:pt x="466" y="114"/>
                </a:lnTo>
                <a:lnTo>
                  <a:pt x="466" y="113"/>
                </a:lnTo>
                <a:lnTo>
                  <a:pt x="466" y="112"/>
                </a:lnTo>
                <a:lnTo>
                  <a:pt x="467" y="112"/>
                </a:lnTo>
                <a:lnTo>
                  <a:pt x="468" y="111"/>
                </a:lnTo>
                <a:lnTo>
                  <a:pt x="468" y="110"/>
                </a:lnTo>
                <a:lnTo>
                  <a:pt x="468" y="109"/>
                </a:lnTo>
                <a:lnTo>
                  <a:pt x="468" y="108"/>
                </a:lnTo>
                <a:lnTo>
                  <a:pt x="469" y="108"/>
                </a:lnTo>
                <a:lnTo>
                  <a:pt x="470" y="105"/>
                </a:lnTo>
                <a:lnTo>
                  <a:pt x="470" y="104"/>
                </a:lnTo>
                <a:lnTo>
                  <a:pt x="469" y="103"/>
                </a:lnTo>
                <a:lnTo>
                  <a:pt x="468" y="103"/>
                </a:lnTo>
                <a:lnTo>
                  <a:pt x="468" y="102"/>
                </a:lnTo>
                <a:lnTo>
                  <a:pt x="467" y="102"/>
                </a:lnTo>
                <a:lnTo>
                  <a:pt x="467" y="101"/>
                </a:lnTo>
                <a:lnTo>
                  <a:pt x="468" y="101"/>
                </a:lnTo>
                <a:lnTo>
                  <a:pt x="468" y="100"/>
                </a:lnTo>
                <a:lnTo>
                  <a:pt x="469" y="100"/>
                </a:lnTo>
                <a:lnTo>
                  <a:pt x="469" y="99"/>
                </a:lnTo>
                <a:lnTo>
                  <a:pt x="469" y="98"/>
                </a:lnTo>
                <a:lnTo>
                  <a:pt x="470" y="98"/>
                </a:lnTo>
                <a:lnTo>
                  <a:pt x="471" y="98"/>
                </a:lnTo>
                <a:lnTo>
                  <a:pt x="472" y="97"/>
                </a:lnTo>
                <a:lnTo>
                  <a:pt x="473" y="97"/>
                </a:lnTo>
                <a:lnTo>
                  <a:pt x="474" y="96"/>
                </a:lnTo>
                <a:lnTo>
                  <a:pt x="475" y="96"/>
                </a:lnTo>
                <a:lnTo>
                  <a:pt x="476" y="95"/>
                </a:lnTo>
                <a:lnTo>
                  <a:pt x="478" y="95"/>
                </a:lnTo>
                <a:lnTo>
                  <a:pt x="478" y="94"/>
                </a:lnTo>
                <a:lnTo>
                  <a:pt x="479" y="94"/>
                </a:lnTo>
                <a:lnTo>
                  <a:pt x="480" y="93"/>
                </a:lnTo>
                <a:lnTo>
                  <a:pt x="481" y="93"/>
                </a:lnTo>
                <a:lnTo>
                  <a:pt x="482" y="93"/>
                </a:lnTo>
                <a:lnTo>
                  <a:pt x="485" y="93"/>
                </a:lnTo>
                <a:lnTo>
                  <a:pt x="488" y="93"/>
                </a:lnTo>
                <a:lnTo>
                  <a:pt x="489" y="93"/>
                </a:lnTo>
                <a:lnTo>
                  <a:pt x="492" y="92"/>
                </a:lnTo>
                <a:lnTo>
                  <a:pt x="493" y="92"/>
                </a:lnTo>
                <a:lnTo>
                  <a:pt x="493" y="91"/>
                </a:lnTo>
                <a:lnTo>
                  <a:pt x="494" y="91"/>
                </a:lnTo>
                <a:lnTo>
                  <a:pt x="494" y="89"/>
                </a:lnTo>
                <a:lnTo>
                  <a:pt x="495" y="89"/>
                </a:lnTo>
                <a:lnTo>
                  <a:pt x="496" y="89"/>
                </a:lnTo>
                <a:lnTo>
                  <a:pt x="496" y="90"/>
                </a:lnTo>
                <a:lnTo>
                  <a:pt x="497" y="90"/>
                </a:lnTo>
                <a:lnTo>
                  <a:pt x="498" y="90"/>
                </a:lnTo>
                <a:lnTo>
                  <a:pt x="499" y="90"/>
                </a:lnTo>
                <a:lnTo>
                  <a:pt x="500" y="89"/>
                </a:lnTo>
                <a:lnTo>
                  <a:pt x="501" y="89"/>
                </a:lnTo>
                <a:lnTo>
                  <a:pt x="501" y="90"/>
                </a:lnTo>
                <a:lnTo>
                  <a:pt x="502" y="90"/>
                </a:lnTo>
                <a:lnTo>
                  <a:pt x="503" y="90"/>
                </a:lnTo>
                <a:lnTo>
                  <a:pt x="504" y="90"/>
                </a:lnTo>
                <a:lnTo>
                  <a:pt x="505" y="90"/>
                </a:lnTo>
                <a:lnTo>
                  <a:pt x="507" y="89"/>
                </a:lnTo>
                <a:lnTo>
                  <a:pt x="507" y="88"/>
                </a:lnTo>
                <a:lnTo>
                  <a:pt x="508" y="88"/>
                </a:lnTo>
                <a:lnTo>
                  <a:pt x="507" y="86"/>
                </a:lnTo>
                <a:lnTo>
                  <a:pt x="506" y="86"/>
                </a:lnTo>
                <a:lnTo>
                  <a:pt x="506" y="87"/>
                </a:lnTo>
                <a:lnTo>
                  <a:pt x="507" y="88"/>
                </a:lnTo>
                <a:lnTo>
                  <a:pt x="506" y="88"/>
                </a:lnTo>
                <a:lnTo>
                  <a:pt x="506" y="89"/>
                </a:lnTo>
                <a:lnTo>
                  <a:pt x="505" y="89"/>
                </a:lnTo>
                <a:lnTo>
                  <a:pt x="504" y="88"/>
                </a:lnTo>
                <a:lnTo>
                  <a:pt x="503" y="88"/>
                </a:lnTo>
                <a:lnTo>
                  <a:pt x="502" y="87"/>
                </a:lnTo>
                <a:lnTo>
                  <a:pt x="501" y="86"/>
                </a:lnTo>
                <a:lnTo>
                  <a:pt x="500" y="85"/>
                </a:lnTo>
                <a:lnTo>
                  <a:pt x="500" y="84"/>
                </a:lnTo>
                <a:lnTo>
                  <a:pt x="500" y="83"/>
                </a:lnTo>
                <a:lnTo>
                  <a:pt x="499" y="83"/>
                </a:lnTo>
                <a:lnTo>
                  <a:pt x="498" y="82"/>
                </a:lnTo>
                <a:lnTo>
                  <a:pt x="498" y="81"/>
                </a:lnTo>
                <a:lnTo>
                  <a:pt x="498" y="80"/>
                </a:lnTo>
                <a:lnTo>
                  <a:pt x="499" y="80"/>
                </a:lnTo>
                <a:lnTo>
                  <a:pt x="499" y="79"/>
                </a:lnTo>
                <a:lnTo>
                  <a:pt x="500" y="79"/>
                </a:lnTo>
                <a:lnTo>
                  <a:pt x="500" y="78"/>
                </a:lnTo>
                <a:lnTo>
                  <a:pt x="499" y="78"/>
                </a:lnTo>
                <a:lnTo>
                  <a:pt x="499" y="77"/>
                </a:lnTo>
                <a:lnTo>
                  <a:pt x="499" y="76"/>
                </a:lnTo>
                <a:lnTo>
                  <a:pt x="500" y="75"/>
                </a:lnTo>
                <a:lnTo>
                  <a:pt x="500" y="74"/>
                </a:lnTo>
                <a:lnTo>
                  <a:pt x="501" y="74"/>
                </a:lnTo>
                <a:lnTo>
                  <a:pt x="501" y="72"/>
                </a:lnTo>
                <a:lnTo>
                  <a:pt x="502" y="71"/>
                </a:lnTo>
                <a:lnTo>
                  <a:pt x="502" y="70"/>
                </a:lnTo>
                <a:lnTo>
                  <a:pt x="503" y="70"/>
                </a:lnTo>
                <a:lnTo>
                  <a:pt x="503" y="69"/>
                </a:lnTo>
                <a:lnTo>
                  <a:pt x="504" y="68"/>
                </a:lnTo>
                <a:lnTo>
                  <a:pt x="504" y="67"/>
                </a:lnTo>
                <a:lnTo>
                  <a:pt x="505" y="66"/>
                </a:lnTo>
                <a:lnTo>
                  <a:pt x="506" y="65"/>
                </a:lnTo>
                <a:lnTo>
                  <a:pt x="507" y="65"/>
                </a:lnTo>
                <a:lnTo>
                  <a:pt x="508" y="65"/>
                </a:lnTo>
                <a:lnTo>
                  <a:pt x="509" y="66"/>
                </a:lnTo>
                <a:lnTo>
                  <a:pt x="509" y="65"/>
                </a:lnTo>
                <a:lnTo>
                  <a:pt x="510" y="65"/>
                </a:lnTo>
                <a:lnTo>
                  <a:pt x="510" y="64"/>
                </a:lnTo>
                <a:lnTo>
                  <a:pt x="511" y="64"/>
                </a:lnTo>
                <a:lnTo>
                  <a:pt x="512" y="64"/>
                </a:lnTo>
                <a:lnTo>
                  <a:pt x="513" y="63"/>
                </a:lnTo>
                <a:lnTo>
                  <a:pt x="514" y="63"/>
                </a:lnTo>
                <a:lnTo>
                  <a:pt x="515" y="63"/>
                </a:lnTo>
                <a:lnTo>
                  <a:pt x="515" y="62"/>
                </a:lnTo>
                <a:lnTo>
                  <a:pt x="516" y="61"/>
                </a:lnTo>
                <a:lnTo>
                  <a:pt x="516" y="60"/>
                </a:lnTo>
                <a:lnTo>
                  <a:pt x="516" y="59"/>
                </a:lnTo>
                <a:lnTo>
                  <a:pt x="517" y="58"/>
                </a:lnTo>
                <a:lnTo>
                  <a:pt x="517" y="57"/>
                </a:lnTo>
                <a:lnTo>
                  <a:pt x="518" y="57"/>
                </a:lnTo>
                <a:lnTo>
                  <a:pt x="518" y="58"/>
                </a:lnTo>
                <a:lnTo>
                  <a:pt x="519" y="59"/>
                </a:lnTo>
                <a:lnTo>
                  <a:pt x="520" y="59"/>
                </a:lnTo>
                <a:lnTo>
                  <a:pt x="521" y="59"/>
                </a:lnTo>
                <a:lnTo>
                  <a:pt x="522" y="60"/>
                </a:lnTo>
                <a:lnTo>
                  <a:pt x="523" y="60"/>
                </a:lnTo>
                <a:lnTo>
                  <a:pt x="523" y="59"/>
                </a:lnTo>
                <a:lnTo>
                  <a:pt x="524" y="59"/>
                </a:lnTo>
                <a:lnTo>
                  <a:pt x="524" y="58"/>
                </a:lnTo>
                <a:lnTo>
                  <a:pt x="525" y="58"/>
                </a:lnTo>
                <a:lnTo>
                  <a:pt x="526" y="58"/>
                </a:lnTo>
                <a:lnTo>
                  <a:pt x="527" y="57"/>
                </a:lnTo>
                <a:lnTo>
                  <a:pt x="528" y="57"/>
                </a:lnTo>
                <a:lnTo>
                  <a:pt x="529" y="57"/>
                </a:lnTo>
                <a:lnTo>
                  <a:pt x="530" y="56"/>
                </a:lnTo>
                <a:lnTo>
                  <a:pt x="531" y="56"/>
                </a:lnTo>
                <a:lnTo>
                  <a:pt x="532" y="55"/>
                </a:lnTo>
                <a:lnTo>
                  <a:pt x="533" y="55"/>
                </a:lnTo>
                <a:lnTo>
                  <a:pt x="534" y="54"/>
                </a:lnTo>
                <a:lnTo>
                  <a:pt x="535" y="54"/>
                </a:lnTo>
                <a:lnTo>
                  <a:pt x="535" y="53"/>
                </a:lnTo>
                <a:lnTo>
                  <a:pt x="534" y="53"/>
                </a:lnTo>
                <a:lnTo>
                  <a:pt x="533" y="53"/>
                </a:lnTo>
                <a:lnTo>
                  <a:pt x="533" y="52"/>
                </a:lnTo>
                <a:lnTo>
                  <a:pt x="534" y="52"/>
                </a:lnTo>
                <a:lnTo>
                  <a:pt x="534" y="51"/>
                </a:lnTo>
                <a:lnTo>
                  <a:pt x="534" y="50"/>
                </a:lnTo>
                <a:lnTo>
                  <a:pt x="534" y="49"/>
                </a:lnTo>
                <a:lnTo>
                  <a:pt x="534" y="50"/>
                </a:lnTo>
                <a:lnTo>
                  <a:pt x="533" y="50"/>
                </a:lnTo>
                <a:lnTo>
                  <a:pt x="532" y="50"/>
                </a:lnTo>
                <a:lnTo>
                  <a:pt x="531" y="50"/>
                </a:lnTo>
                <a:lnTo>
                  <a:pt x="530" y="49"/>
                </a:lnTo>
                <a:lnTo>
                  <a:pt x="530" y="48"/>
                </a:lnTo>
                <a:lnTo>
                  <a:pt x="529" y="48"/>
                </a:lnTo>
                <a:lnTo>
                  <a:pt x="529" y="47"/>
                </a:lnTo>
                <a:lnTo>
                  <a:pt x="529" y="45"/>
                </a:lnTo>
                <a:lnTo>
                  <a:pt x="528" y="45"/>
                </a:lnTo>
                <a:lnTo>
                  <a:pt x="527" y="44"/>
                </a:lnTo>
                <a:lnTo>
                  <a:pt x="527" y="28"/>
                </a:lnTo>
                <a:lnTo>
                  <a:pt x="526" y="28"/>
                </a:lnTo>
                <a:lnTo>
                  <a:pt x="526" y="27"/>
                </a:lnTo>
                <a:lnTo>
                  <a:pt x="525" y="27"/>
                </a:lnTo>
                <a:lnTo>
                  <a:pt x="524" y="26"/>
                </a:lnTo>
                <a:lnTo>
                  <a:pt x="523" y="25"/>
                </a:lnTo>
                <a:lnTo>
                  <a:pt x="522" y="24"/>
                </a:lnTo>
                <a:lnTo>
                  <a:pt x="521" y="24"/>
                </a:lnTo>
                <a:lnTo>
                  <a:pt x="520" y="25"/>
                </a:lnTo>
                <a:lnTo>
                  <a:pt x="520" y="26"/>
                </a:lnTo>
                <a:lnTo>
                  <a:pt x="519" y="26"/>
                </a:lnTo>
                <a:lnTo>
                  <a:pt x="518" y="26"/>
                </a:lnTo>
                <a:lnTo>
                  <a:pt x="517" y="26"/>
                </a:lnTo>
                <a:lnTo>
                  <a:pt x="517" y="27"/>
                </a:lnTo>
                <a:lnTo>
                  <a:pt x="516" y="26"/>
                </a:lnTo>
                <a:lnTo>
                  <a:pt x="515" y="26"/>
                </a:lnTo>
                <a:lnTo>
                  <a:pt x="514" y="25"/>
                </a:lnTo>
                <a:lnTo>
                  <a:pt x="514" y="24"/>
                </a:lnTo>
                <a:lnTo>
                  <a:pt x="513" y="24"/>
                </a:lnTo>
                <a:lnTo>
                  <a:pt x="513" y="23"/>
                </a:lnTo>
                <a:lnTo>
                  <a:pt x="512" y="23"/>
                </a:lnTo>
                <a:lnTo>
                  <a:pt x="511" y="24"/>
                </a:lnTo>
                <a:lnTo>
                  <a:pt x="510" y="24"/>
                </a:lnTo>
                <a:lnTo>
                  <a:pt x="510" y="25"/>
                </a:lnTo>
                <a:lnTo>
                  <a:pt x="509" y="26"/>
                </a:lnTo>
                <a:lnTo>
                  <a:pt x="509" y="27"/>
                </a:lnTo>
                <a:lnTo>
                  <a:pt x="508" y="28"/>
                </a:lnTo>
                <a:lnTo>
                  <a:pt x="507" y="29"/>
                </a:lnTo>
                <a:lnTo>
                  <a:pt x="506" y="30"/>
                </a:lnTo>
                <a:lnTo>
                  <a:pt x="506" y="31"/>
                </a:lnTo>
                <a:lnTo>
                  <a:pt x="506" y="33"/>
                </a:lnTo>
                <a:lnTo>
                  <a:pt x="505" y="34"/>
                </a:lnTo>
                <a:lnTo>
                  <a:pt x="505" y="35"/>
                </a:lnTo>
                <a:lnTo>
                  <a:pt x="504" y="36"/>
                </a:lnTo>
                <a:lnTo>
                  <a:pt x="504" y="37"/>
                </a:lnTo>
                <a:lnTo>
                  <a:pt x="503" y="38"/>
                </a:lnTo>
                <a:lnTo>
                  <a:pt x="503" y="39"/>
                </a:lnTo>
                <a:lnTo>
                  <a:pt x="503" y="40"/>
                </a:lnTo>
                <a:lnTo>
                  <a:pt x="503" y="41"/>
                </a:lnTo>
                <a:lnTo>
                  <a:pt x="503" y="42"/>
                </a:lnTo>
                <a:lnTo>
                  <a:pt x="503" y="43"/>
                </a:lnTo>
                <a:lnTo>
                  <a:pt x="503" y="44"/>
                </a:lnTo>
                <a:lnTo>
                  <a:pt x="502" y="44"/>
                </a:lnTo>
                <a:lnTo>
                  <a:pt x="502" y="45"/>
                </a:lnTo>
                <a:lnTo>
                  <a:pt x="501" y="45"/>
                </a:lnTo>
                <a:lnTo>
                  <a:pt x="501" y="46"/>
                </a:lnTo>
                <a:lnTo>
                  <a:pt x="500" y="46"/>
                </a:lnTo>
                <a:lnTo>
                  <a:pt x="500" y="47"/>
                </a:lnTo>
                <a:lnTo>
                  <a:pt x="501" y="48"/>
                </a:lnTo>
                <a:lnTo>
                  <a:pt x="500" y="48"/>
                </a:lnTo>
                <a:lnTo>
                  <a:pt x="499" y="48"/>
                </a:lnTo>
                <a:lnTo>
                  <a:pt x="499" y="49"/>
                </a:lnTo>
                <a:lnTo>
                  <a:pt x="498" y="48"/>
                </a:lnTo>
                <a:lnTo>
                  <a:pt x="497" y="48"/>
                </a:lnTo>
                <a:lnTo>
                  <a:pt x="496" y="48"/>
                </a:lnTo>
                <a:lnTo>
                  <a:pt x="495" y="49"/>
                </a:lnTo>
                <a:lnTo>
                  <a:pt x="494" y="49"/>
                </a:lnTo>
                <a:lnTo>
                  <a:pt x="493" y="49"/>
                </a:lnTo>
                <a:lnTo>
                  <a:pt x="492" y="50"/>
                </a:lnTo>
                <a:lnTo>
                  <a:pt x="492" y="51"/>
                </a:lnTo>
                <a:lnTo>
                  <a:pt x="492" y="52"/>
                </a:lnTo>
                <a:lnTo>
                  <a:pt x="491" y="52"/>
                </a:lnTo>
                <a:lnTo>
                  <a:pt x="460" y="52"/>
                </a:lnTo>
                <a:lnTo>
                  <a:pt x="459" y="52"/>
                </a:lnTo>
                <a:lnTo>
                  <a:pt x="459" y="53"/>
                </a:lnTo>
                <a:lnTo>
                  <a:pt x="458" y="53"/>
                </a:lnTo>
                <a:lnTo>
                  <a:pt x="457" y="54"/>
                </a:lnTo>
                <a:lnTo>
                  <a:pt x="456" y="55"/>
                </a:lnTo>
                <a:lnTo>
                  <a:pt x="455" y="55"/>
                </a:lnTo>
                <a:lnTo>
                  <a:pt x="454" y="56"/>
                </a:lnTo>
                <a:lnTo>
                  <a:pt x="453" y="56"/>
                </a:lnTo>
                <a:lnTo>
                  <a:pt x="453" y="57"/>
                </a:lnTo>
                <a:lnTo>
                  <a:pt x="452" y="59"/>
                </a:lnTo>
                <a:lnTo>
                  <a:pt x="450" y="60"/>
                </a:lnTo>
                <a:lnTo>
                  <a:pt x="448" y="61"/>
                </a:lnTo>
                <a:lnTo>
                  <a:pt x="448" y="62"/>
                </a:lnTo>
                <a:lnTo>
                  <a:pt x="449" y="62"/>
                </a:lnTo>
                <a:lnTo>
                  <a:pt x="450" y="63"/>
                </a:lnTo>
                <a:lnTo>
                  <a:pt x="450" y="64"/>
                </a:lnTo>
                <a:lnTo>
                  <a:pt x="449" y="64"/>
                </a:lnTo>
                <a:lnTo>
                  <a:pt x="448" y="64"/>
                </a:lnTo>
                <a:lnTo>
                  <a:pt x="448" y="65"/>
                </a:lnTo>
                <a:lnTo>
                  <a:pt x="449" y="65"/>
                </a:lnTo>
                <a:lnTo>
                  <a:pt x="449" y="66"/>
                </a:lnTo>
                <a:lnTo>
                  <a:pt x="449" y="67"/>
                </a:lnTo>
                <a:lnTo>
                  <a:pt x="449" y="68"/>
                </a:lnTo>
                <a:lnTo>
                  <a:pt x="448" y="68"/>
                </a:lnTo>
                <a:lnTo>
                  <a:pt x="446" y="68"/>
                </a:lnTo>
                <a:lnTo>
                  <a:pt x="443" y="70"/>
                </a:lnTo>
                <a:lnTo>
                  <a:pt x="442" y="71"/>
                </a:lnTo>
                <a:lnTo>
                  <a:pt x="440" y="71"/>
                </a:lnTo>
                <a:lnTo>
                  <a:pt x="439" y="71"/>
                </a:lnTo>
                <a:lnTo>
                  <a:pt x="438" y="71"/>
                </a:lnTo>
                <a:lnTo>
                  <a:pt x="436" y="71"/>
                </a:lnTo>
                <a:lnTo>
                  <a:pt x="435" y="71"/>
                </a:lnTo>
                <a:lnTo>
                  <a:pt x="435" y="70"/>
                </a:lnTo>
                <a:lnTo>
                  <a:pt x="434" y="70"/>
                </a:lnTo>
                <a:lnTo>
                  <a:pt x="432" y="70"/>
                </a:lnTo>
                <a:lnTo>
                  <a:pt x="431" y="70"/>
                </a:lnTo>
                <a:lnTo>
                  <a:pt x="427" y="70"/>
                </a:lnTo>
                <a:lnTo>
                  <a:pt x="426" y="71"/>
                </a:lnTo>
                <a:lnTo>
                  <a:pt x="424" y="71"/>
                </a:lnTo>
                <a:lnTo>
                  <a:pt x="423" y="71"/>
                </a:lnTo>
                <a:lnTo>
                  <a:pt x="422" y="72"/>
                </a:lnTo>
                <a:lnTo>
                  <a:pt x="423" y="73"/>
                </a:lnTo>
                <a:lnTo>
                  <a:pt x="423" y="74"/>
                </a:lnTo>
                <a:lnTo>
                  <a:pt x="424" y="74"/>
                </a:lnTo>
                <a:lnTo>
                  <a:pt x="424" y="75"/>
                </a:lnTo>
                <a:lnTo>
                  <a:pt x="424" y="76"/>
                </a:lnTo>
                <a:lnTo>
                  <a:pt x="424" y="77"/>
                </a:lnTo>
                <a:lnTo>
                  <a:pt x="423" y="77"/>
                </a:lnTo>
                <a:lnTo>
                  <a:pt x="422" y="78"/>
                </a:lnTo>
                <a:lnTo>
                  <a:pt x="421" y="79"/>
                </a:lnTo>
                <a:lnTo>
                  <a:pt x="420" y="79"/>
                </a:lnTo>
                <a:lnTo>
                  <a:pt x="418" y="81"/>
                </a:lnTo>
                <a:lnTo>
                  <a:pt x="414" y="83"/>
                </a:lnTo>
                <a:lnTo>
                  <a:pt x="412" y="83"/>
                </a:lnTo>
                <a:lnTo>
                  <a:pt x="411" y="84"/>
                </a:lnTo>
                <a:lnTo>
                  <a:pt x="408" y="86"/>
                </a:lnTo>
                <a:lnTo>
                  <a:pt x="406" y="86"/>
                </a:lnTo>
                <a:lnTo>
                  <a:pt x="403" y="87"/>
                </a:lnTo>
                <a:lnTo>
                  <a:pt x="401" y="88"/>
                </a:lnTo>
                <a:lnTo>
                  <a:pt x="398" y="90"/>
                </a:lnTo>
                <a:lnTo>
                  <a:pt x="397" y="91"/>
                </a:lnTo>
                <a:lnTo>
                  <a:pt x="395" y="91"/>
                </a:lnTo>
                <a:lnTo>
                  <a:pt x="394" y="91"/>
                </a:lnTo>
                <a:lnTo>
                  <a:pt x="393" y="91"/>
                </a:lnTo>
                <a:lnTo>
                  <a:pt x="391" y="91"/>
                </a:lnTo>
                <a:lnTo>
                  <a:pt x="388" y="91"/>
                </a:lnTo>
                <a:lnTo>
                  <a:pt x="387" y="90"/>
                </a:lnTo>
                <a:lnTo>
                  <a:pt x="386" y="91"/>
                </a:lnTo>
                <a:lnTo>
                  <a:pt x="385" y="90"/>
                </a:lnTo>
                <a:lnTo>
                  <a:pt x="384" y="89"/>
                </a:lnTo>
                <a:lnTo>
                  <a:pt x="382" y="88"/>
                </a:lnTo>
                <a:lnTo>
                  <a:pt x="383" y="87"/>
                </a:lnTo>
                <a:lnTo>
                  <a:pt x="385" y="85"/>
                </a:lnTo>
                <a:lnTo>
                  <a:pt x="385" y="84"/>
                </a:lnTo>
                <a:lnTo>
                  <a:pt x="385" y="83"/>
                </a:lnTo>
                <a:lnTo>
                  <a:pt x="385" y="82"/>
                </a:lnTo>
                <a:lnTo>
                  <a:pt x="386" y="81"/>
                </a:lnTo>
                <a:lnTo>
                  <a:pt x="386" y="80"/>
                </a:lnTo>
                <a:lnTo>
                  <a:pt x="387" y="79"/>
                </a:lnTo>
                <a:lnTo>
                  <a:pt x="388" y="78"/>
                </a:lnTo>
                <a:lnTo>
                  <a:pt x="390" y="78"/>
                </a:lnTo>
                <a:lnTo>
                  <a:pt x="390" y="77"/>
                </a:lnTo>
                <a:lnTo>
                  <a:pt x="391" y="74"/>
                </a:lnTo>
                <a:lnTo>
                  <a:pt x="391" y="73"/>
                </a:lnTo>
                <a:lnTo>
                  <a:pt x="390" y="73"/>
                </a:lnTo>
                <a:lnTo>
                  <a:pt x="390" y="71"/>
                </a:lnTo>
                <a:lnTo>
                  <a:pt x="389" y="70"/>
                </a:lnTo>
                <a:lnTo>
                  <a:pt x="389" y="68"/>
                </a:lnTo>
                <a:lnTo>
                  <a:pt x="389" y="67"/>
                </a:lnTo>
                <a:lnTo>
                  <a:pt x="388" y="65"/>
                </a:lnTo>
                <a:lnTo>
                  <a:pt x="387" y="63"/>
                </a:lnTo>
                <a:lnTo>
                  <a:pt x="386" y="62"/>
                </a:lnTo>
                <a:lnTo>
                  <a:pt x="385" y="62"/>
                </a:lnTo>
                <a:lnTo>
                  <a:pt x="382" y="63"/>
                </a:lnTo>
                <a:lnTo>
                  <a:pt x="382" y="64"/>
                </a:lnTo>
                <a:lnTo>
                  <a:pt x="381" y="66"/>
                </a:lnTo>
                <a:lnTo>
                  <a:pt x="380" y="67"/>
                </a:lnTo>
                <a:lnTo>
                  <a:pt x="379" y="67"/>
                </a:lnTo>
                <a:lnTo>
                  <a:pt x="377" y="67"/>
                </a:lnTo>
                <a:lnTo>
                  <a:pt x="377" y="66"/>
                </a:lnTo>
                <a:lnTo>
                  <a:pt x="377" y="65"/>
                </a:lnTo>
                <a:lnTo>
                  <a:pt x="378" y="63"/>
                </a:lnTo>
                <a:lnTo>
                  <a:pt x="380" y="62"/>
                </a:lnTo>
                <a:lnTo>
                  <a:pt x="381" y="61"/>
                </a:lnTo>
                <a:lnTo>
                  <a:pt x="381" y="60"/>
                </a:lnTo>
                <a:lnTo>
                  <a:pt x="382" y="59"/>
                </a:lnTo>
                <a:lnTo>
                  <a:pt x="383" y="58"/>
                </a:lnTo>
                <a:lnTo>
                  <a:pt x="383" y="57"/>
                </a:lnTo>
                <a:lnTo>
                  <a:pt x="382" y="55"/>
                </a:lnTo>
                <a:lnTo>
                  <a:pt x="382" y="53"/>
                </a:lnTo>
                <a:lnTo>
                  <a:pt x="381" y="52"/>
                </a:lnTo>
                <a:lnTo>
                  <a:pt x="381" y="51"/>
                </a:lnTo>
                <a:lnTo>
                  <a:pt x="382" y="51"/>
                </a:lnTo>
                <a:lnTo>
                  <a:pt x="382" y="50"/>
                </a:lnTo>
                <a:lnTo>
                  <a:pt x="381" y="49"/>
                </a:lnTo>
                <a:lnTo>
                  <a:pt x="380" y="48"/>
                </a:lnTo>
                <a:lnTo>
                  <a:pt x="379" y="47"/>
                </a:lnTo>
                <a:lnTo>
                  <a:pt x="378" y="47"/>
                </a:lnTo>
                <a:lnTo>
                  <a:pt x="377" y="47"/>
                </a:lnTo>
                <a:lnTo>
                  <a:pt x="376" y="46"/>
                </a:lnTo>
                <a:lnTo>
                  <a:pt x="373" y="44"/>
                </a:lnTo>
                <a:lnTo>
                  <a:pt x="371" y="44"/>
                </a:lnTo>
                <a:lnTo>
                  <a:pt x="369" y="43"/>
                </a:lnTo>
                <a:lnTo>
                  <a:pt x="368" y="43"/>
                </a:lnTo>
                <a:lnTo>
                  <a:pt x="367" y="43"/>
                </a:lnTo>
                <a:lnTo>
                  <a:pt x="366" y="44"/>
                </a:lnTo>
                <a:lnTo>
                  <a:pt x="366" y="45"/>
                </a:lnTo>
                <a:lnTo>
                  <a:pt x="366" y="46"/>
                </a:lnTo>
                <a:lnTo>
                  <a:pt x="367" y="47"/>
                </a:lnTo>
                <a:lnTo>
                  <a:pt x="367" y="48"/>
                </a:lnTo>
                <a:lnTo>
                  <a:pt x="365" y="48"/>
                </a:lnTo>
                <a:lnTo>
                  <a:pt x="363" y="49"/>
                </a:lnTo>
                <a:lnTo>
                  <a:pt x="363" y="51"/>
                </a:lnTo>
                <a:lnTo>
                  <a:pt x="363" y="52"/>
                </a:lnTo>
                <a:lnTo>
                  <a:pt x="362" y="53"/>
                </a:lnTo>
                <a:lnTo>
                  <a:pt x="361" y="53"/>
                </a:lnTo>
                <a:lnTo>
                  <a:pt x="361" y="51"/>
                </a:lnTo>
                <a:lnTo>
                  <a:pt x="361" y="50"/>
                </a:lnTo>
                <a:lnTo>
                  <a:pt x="360" y="51"/>
                </a:lnTo>
                <a:lnTo>
                  <a:pt x="359" y="52"/>
                </a:lnTo>
                <a:lnTo>
                  <a:pt x="358" y="52"/>
                </a:lnTo>
                <a:lnTo>
                  <a:pt x="357" y="53"/>
                </a:lnTo>
                <a:lnTo>
                  <a:pt x="356" y="54"/>
                </a:lnTo>
                <a:lnTo>
                  <a:pt x="355" y="55"/>
                </a:lnTo>
                <a:lnTo>
                  <a:pt x="355" y="57"/>
                </a:lnTo>
                <a:lnTo>
                  <a:pt x="355" y="58"/>
                </a:lnTo>
                <a:lnTo>
                  <a:pt x="355" y="60"/>
                </a:lnTo>
                <a:lnTo>
                  <a:pt x="354" y="61"/>
                </a:lnTo>
                <a:lnTo>
                  <a:pt x="354" y="63"/>
                </a:lnTo>
                <a:lnTo>
                  <a:pt x="353" y="65"/>
                </a:lnTo>
                <a:lnTo>
                  <a:pt x="353" y="67"/>
                </a:lnTo>
                <a:lnTo>
                  <a:pt x="354" y="70"/>
                </a:lnTo>
                <a:lnTo>
                  <a:pt x="355" y="72"/>
                </a:lnTo>
                <a:lnTo>
                  <a:pt x="356" y="73"/>
                </a:lnTo>
                <a:lnTo>
                  <a:pt x="355" y="76"/>
                </a:lnTo>
                <a:lnTo>
                  <a:pt x="355" y="78"/>
                </a:lnTo>
                <a:lnTo>
                  <a:pt x="355" y="79"/>
                </a:lnTo>
                <a:lnTo>
                  <a:pt x="355" y="80"/>
                </a:lnTo>
                <a:lnTo>
                  <a:pt x="354" y="82"/>
                </a:lnTo>
                <a:lnTo>
                  <a:pt x="352" y="85"/>
                </a:lnTo>
                <a:lnTo>
                  <a:pt x="351" y="87"/>
                </a:lnTo>
                <a:lnTo>
                  <a:pt x="350" y="87"/>
                </a:lnTo>
                <a:lnTo>
                  <a:pt x="348" y="88"/>
                </a:lnTo>
                <a:lnTo>
                  <a:pt x="347" y="89"/>
                </a:lnTo>
                <a:lnTo>
                  <a:pt x="345" y="89"/>
                </a:lnTo>
                <a:lnTo>
                  <a:pt x="344" y="89"/>
                </a:lnTo>
                <a:lnTo>
                  <a:pt x="344" y="88"/>
                </a:lnTo>
                <a:lnTo>
                  <a:pt x="343" y="88"/>
                </a:lnTo>
                <a:lnTo>
                  <a:pt x="342" y="86"/>
                </a:lnTo>
                <a:lnTo>
                  <a:pt x="342" y="84"/>
                </a:lnTo>
                <a:lnTo>
                  <a:pt x="341" y="82"/>
                </a:lnTo>
                <a:lnTo>
                  <a:pt x="341" y="81"/>
                </a:lnTo>
                <a:lnTo>
                  <a:pt x="341" y="80"/>
                </a:lnTo>
                <a:lnTo>
                  <a:pt x="341" y="78"/>
                </a:lnTo>
                <a:lnTo>
                  <a:pt x="341" y="77"/>
                </a:lnTo>
                <a:lnTo>
                  <a:pt x="341" y="75"/>
                </a:lnTo>
                <a:lnTo>
                  <a:pt x="340" y="74"/>
                </a:lnTo>
                <a:lnTo>
                  <a:pt x="340" y="72"/>
                </a:lnTo>
                <a:lnTo>
                  <a:pt x="341" y="70"/>
                </a:lnTo>
                <a:lnTo>
                  <a:pt x="341" y="68"/>
                </a:lnTo>
                <a:lnTo>
                  <a:pt x="342" y="67"/>
                </a:lnTo>
                <a:lnTo>
                  <a:pt x="342" y="65"/>
                </a:lnTo>
                <a:lnTo>
                  <a:pt x="343" y="63"/>
                </a:lnTo>
                <a:lnTo>
                  <a:pt x="344" y="60"/>
                </a:lnTo>
                <a:lnTo>
                  <a:pt x="344" y="59"/>
                </a:lnTo>
                <a:lnTo>
                  <a:pt x="344" y="57"/>
                </a:lnTo>
                <a:lnTo>
                  <a:pt x="345" y="55"/>
                </a:lnTo>
                <a:lnTo>
                  <a:pt x="346" y="54"/>
                </a:lnTo>
                <a:lnTo>
                  <a:pt x="347" y="53"/>
                </a:lnTo>
                <a:lnTo>
                  <a:pt x="348" y="50"/>
                </a:lnTo>
                <a:lnTo>
                  <a:pt x="347" y="49"/>
                </a:lnTo>
                <a:lnTo>
                  <a:pt x="346" y="50"/>
                </a:lnTo>
                <a:lnTo>
                  <a:pt x="345" y="51"/>
                </a:lnTo>
                <a:lnTo>
                  <a:pt x="345" y="52"/>
                </a:lnTo>
                <a:lnTo>
                  <a:pt x="345" y="53"/>
                </a:lnTo>
                <a:lnTo>
                  <a:pt x="343" y="54"/>
                </a:lnTo>
                <a:lnTo>
                  <a:pt x="340" y="56"/>
                </a:lnTo>
                <a:lnTo>
                  <a:pt x="340" y="57"/>
                </a:lnTo>
                <a:lnTo>
                  <a:pt x="340" y="56"/>
                </a:lnTo>
                <a:lnTo>
                  <a:pt x="341" y="53"/>
                </a:lnTo>
                <a:lnTo>
                  <a:pt x="342" y="52"/>
                </a:lnTo>
                <a:lnTo>
                  <a:pt x="343" y="51"/>
                </a:lnTo>
                <a:lnTo>
                  <a:pt x="344" y="49"/>
                </a:lnTo>
                <a:lnTo>
                  <a:pt x="346" y="47"/>
                </a:lnTo>
                <a:lnTo>
                  <a:pt x="347" y="45"/>
                </a:lnTo>
                <a:lnTo>
                  <a:pt x="349" y="43"/>
                </a:lnTo>
                <a:lnTo>
                  <a:pt x="351" y="43"/>
                </a:lnTo>
                <a:lnTo>
                  <a:pt x="352" y="42"/>
                </a:lnTo>
                <a:lnTo>
                  <a:pt x="352" y="43"/>
                </a:lnTo>
                <a:lnTo>
                  <a:pt x="352" y="44"/>
                </a:lnTo>
                <a:lnTo>
                  <a:pt x="353" y="44"/>
                </a:lnTo>
                <a:lnTo>
                  <a:pt x="354" y="43"/>
                </a:lnTo>
                <a:lnTo>
                  <a:pt x="355" y="42"/>
                </a:lnTo>
                <a:lnTo>
                  <a:pt x="356" y="42"/>
                </a:lnTo>
                <a:lnTo>
                  <a:pt x="358" y="41"/>
                </a:lnTo>
                <a:lnTo>
                  <a:pt x="361" y="41"/>
                </a:lnTo>
                <a:lnTo>
                  <a:pt x="362" y="40"/>
                </a:lnTo>
                <a:lnTo>
                  <a:pt x="364" y="39"/>
                </a:lnTo>
                <a:lnTo>
                  <a:pt x="366" y="40"/>
                </a:lnTo>
                <a:lnTo>
                  <a:pt x="368" y="40"/>
                </a:lnTo>
                <a:lnTo>
                  <a:pt x="368" y="41"/>
                </a:lnTo>
                <a:lnTo>
                  <a:pt x="369" y="41"/>
                </a:lnTo>
                <a:lnTo>
                  <a:pt x="370" y="41"/>
                </a:lnTo>
                <a:lnTo>
                  <a:pt x="370" y="40"/>
                </a:lnTo>
                <a:lnTo>
                  <a:pt x="371" y="40"/>
                </a:lnTo>
                <a:lnTo>
                  <a:pt x="372" y="40"/>
                </a:lnTo>
                <a:lnTo>
                  <a:pt x="372" y="41"/>
                </a:lnTo>
                <a:lnTo>
                  <a:pt x="373" y="41"/>
                </a:lnTo>
                <a:lnTo>
                  <a:pt x="375" y="40"/>
                </a:lnTo>
                <a:lnTo>
                  <a:pt x="377" y="40"/>
                </a:lnTo>
                <a:lnTo>
                  <a:pt x="376" y="40"/>
                </a:lnTo>
                <a:lnTo>
                  <a:pt x="376" y="39"/>
                </a:lnTo>
                <a:lnTo>
                  <a:pt x="375" y="39"/>
                </a:lnTo>
                <a:lnTo>
                  <a:pt x="374" y="38"/>
                </a:lnTo>
                <a:lnTo>
                  <a:pt x="374" y="37"/>
                </a:lnTo>
                <a:lnTo>
                  <a:pt x="374" y="36"/>
                </a:lnTo>
                <a:lnTo>
                  <a:pt x="373" y="35"/>
                </a:lnTo>
                <a:lnTo>
                  <a:pt x="373" y="34"/>
                </a:lnTo>
                <a:lnTo>
                  <a:pt x="372" y="34"/>
                </a:lnTo>
                <a:lnTo>
                  <a:pt x="371" y="34"/>
                </a:lnTo>
                <a:lnTo>
                  <a:pt x="370" y="34"/>
                </a:lnTo>
                <a:lnTo>
                  <a:pt x="369" y="35"/>
                </a:lnTo>
                <a:lnTo>
                  <a:pt x="368" y="34"/>
                </a:lnTo>
                <a:lnTo>
                  <a:pt x="366" y="34"/>
                </a:lnTo>
                <a:lnTo>
                  <a:pt x="366" y="32"/>
                </a:lnTo>
                <a:lnTo>
                  <a:pt x="366" y="31"/>
                </a:lnTo>
                <a:lnTo>
                  <a:pt x="365" y="31"/>
                </a:lnTo>
                <a:lnTo>
                  <a:pt x="363" y="32"/>
                </a:lnTo>
                <a:lnTo>
                  <a:pt x="362" y="32"/>
                </a:lnTo>
                <a:lnTo>
                  <a:pt x="360" y="32"/>
                </a:lnTo>
                <a:lnTo>
                  <a:pt x="356" y="32"/>
                </a:lnTo>
                <a:lnTo>
                  <a:pt x="355" y="33"/>
                </a:lnTo>
                <a:lnTo>
                  <a:pt x="353" y="33"/>
                </a:lnTo>
                <a:lnTo>
                  <a:pt x="352" y="35"/>
                </a:lnTo>
                <a:lnTo>
                  <a:pt x="351" y="35"/>
                </a:lnTo>
                <a:lnTo>
                  <a:pt x="350" y="35"/>
                </a:lnTo>
                <a:lnTo>
                  <a:pt x="347" y="34"/>
                </a:lnTo>
                <a:lnTo>
                  <a:pt x="346" y="34"/>
                </a:lnTo>
                <a:lnTo>
                  <a:pt x="345" y="34"/>
                </a:lnTo>
                <a:lnTo>
                  <a:pt x="344" y="33"/>
                </a:lnTo>
                <a:lnTo>
                  <a:pt x="343" y="31"/>
                </a:lnTo>
                <a:lnTo>
                  <a:pt x="342" y="31"/>
                </a:lnTo>
                <a:lnTo>
                  <a:pt x="340" y="30"/>
                </a:lnTo>
                <a:lnTo>
                  <a:pt x="338" y="30"/>
                </a:lnTo>
                <a:lnTo>
                  <a:pt x="337" y="30"/>
                </a:lnTo>
                <a:lnTo>
                  <a:pt x="336" y="30"/>
                </a:lnTo>
                <a:lnTo>
                  <a:pt x="335" y="31"/>
                </a:lnTo>
                <a:lnTo>
                  <a:pt x="335" y="29"/>
                </a:lnTo>
                <a:lnTo>
                  <a:pt x="336" y="28"/>
                </a:lnTo>
                <a:lnTo>
                  <a:pt x="337" y="27"/>
                </a:lnTo>
                <a:lnTo>
                  <a:pt x="338" y="26"/>
                </a:lnTo>
                <a:lnTo>
                  <a:pt x="340" y="25"/>
                </a:lnTo>
                <a:lnTo>
                  <a:pt x="341" y="24"/>
                </a:lnTo>
                <a:lnTo>
                  <a:pt x="341" y="23"/>
                </a:lnTo>
                <a:lnTo>
                  <a:pt x="339" y="23"/>
                </a:lnTo>
                <a:lnTo>
                  <a:pt x="337" y="23"/>
                </a:lnTo>
                <a:lnTo>
                  <a:pt x="335" y="24"/>
                </a:lnTo>
                <a:lnTo>
                  <a:pt x="333" y="26"/>
                </a:lnTo>
                <a:lnTo>
                  <a:pt x="331" y="28"/>
                </a:lnTo>
                <a:lnTo>
                  <a:pt x="329" y="29"/>
                </a:lnTo>
                <a:lnTo>
                  <a:pt x="327" y="30"/>
                </a:lnTo>
                <a:lnTo>
                  <a:pt x="324" y="30"/>
                </a:lnTo>
                <a:lnTo>
                  <a:pt x="322" y="31"/>
                </a:lnTo>
                <a:lnTo>
                  <a:pt x="320" y="32"/>
                </a:lnTo>
                <a:lnTo>
                  <a:pt x="319" y="33"/>
                </a:lnTo>
                <a:lnTo>
                  <a:pt x="317" y="33"/>
                </a:lnTo>
                <a:lnTo>
                  <a:pt x="315" y="33"/>
                </a:lnTo>
                <a:lnTo>
                  <a:pt x="313" y="33"/>
                </a:lnTo>
                <a:lnTo>
                  <a:pt x="313" y="31"/>
                </a:lnTo>
                <a:lnTo>
                  <a:pt x="313" y="30"/>
                </a:lnTo>
                <a:lnTo>
                  <a:pt x="312" y="29"/>
                </a:lnTo>
                <a:lnTo>
                  <a:pt x="309" y="31"/>
                </a:lnTo>
                <a:lnTo>
                  <a:pt x="306" y="33"/>
                </a:lnTo>
                <a:lnTo>
                  <a:pt x="304" y="33"/>
                </a:lnTo>
                <a:lnTo>
                  <a:pt x="302" y="33"/>
                </a:lnTo>
                <a:lnTo>
                  <a:pt x="301" y="32"/>
                </a:lnTo>
                <a:lnTo>
                  <a:pt x="303" y="31"/>
                </a:lnTo>
                <a:lnTo>
                  <a:pt x="307" y="27"/>
                </a:lnTo>
                <a:lnTo>
                  <a:pt x="309" y="26"/>
                </a:lnTo>
                <a:lnTo>
                  <a:pt x="313" y="23"/>
                </a:lnTo>
                <a:lnTo>
                  <a:pt x="316" y="21"/>
                </a:lnTo>
                <a:lnTo>
                  <a:pt x="319" y="20"/>
                </a:lnTo>
                <a:lnTo>
                  <a:pt x="323" y="17"/>
                </a:lnTo>
                <a:lnTo>
                  <a:pt x="322" y="17"/>
                </a:lnTo>
                <a:lnTo>
                  <a:pt x="321" y="16"/>
                </a:lnTo>
                <a:lnTo>
                  <a:pt x="320" y="16"/>
                </a:lnTo>
                <a:lnTo>
                  <a:pt x="317" y="16"/>
                </a:lnTo>
                <a:lnTo>
                  <a:pt x="316" y="16"/>
                </a:lnTo>
                <a:lnTo>
                  <a:pt x="315" y="16"/>
                </a:lnTo>
                <a:lnTo>
                  <a:pt x="314" y="15"/>
                </a:lnTo>
                <a:lnTo>
                  <a:pt x="313" y="15"/>
                </a:lnTo>
                <a:lnTo>
                  <a:pt x="312" y="15"/>
                </a:lnTo>
                <a:lnTo>
                  <a:pt x="311" y="15"/>
                </a:lnTo>
                <a:lnTo>
                  <a:pt x="310" y="15"/>
                </a:lnTo>
                <a:lnTo>
                  <a:pt x="310" y="16"/>
                </a:lnTo>
                <a:lnTo>
                  <a:pt x="309" y="16"/>
                </a:lnTo>
                <a:lnTo>
                  <a:pt x="308" y="16"/>
                </a:lnTo>
                <a:lnTo>
                  <a:pt x="307" y="16"/>
                </a:lnTo>
                <a:lnTo>
                  <a:pt x="306" y="15"/>
                </a:lnTo>
                <a:lnTo>
                  <a:pt x="305" y="14"/>
                </a:lnTo>
                <a:lnTo>
                  <a:pt x="303" y="13"/>
                </a:lnTo>
                <a:lnTo>
                  <a:pt x="302" y="13"/>
                </a:lnTo>
                <a:lnTo>
                  <a:pt x="301" y="12"/>
                </a:lnTo>
                <a:lnTo>
                  <a:pt x="300" y="12"/>
                </a:lnTo>
                <a:lnTo>
                  <a:pt x="299" y="12"/>
                </a:lnTo>
                <a:lnTo>
                  <a:pt x="298" y="11"/>
                </a:lnTo>
                <a:lnTo>
                  <a:pt x="297" y="10"/>
                </a:lnTo>
                <a:lnTo>
                  <a:pt x="295" y="9"/>
                </a:lnTo>
                <a:lnTo>
                  <a:pt x="294" y="9"/>
                </a:lnTo>
                <a:lnTo>
                  <a:pt x="291" y="9"/>
                </a:lnTo>
                <a:lnTo>
                  <a:pt x="290" y="9"/>
                </a:lnTo>
                <a:lnTo>
                  <a:pt x="289" y="10"/>
                </a:lnTo>
                <a:lnTo>
                  <a:pt x="288" y="10"/>
                </a:lnTo>
                <a:lnTo>
                  <a:pt x="287" y="10"/>
                </a:lnTo>
                <a:lnTo>
                  <a:pt x="286" y="9"/>
                </a:lnTo>
                <a:lnTo>
                  <a:pt x="285" y="9"/>
                </a:lnTo>
                <a:lnTo>
                  <a:pt x="284" y="8"/>
                </a:lnTo>
                <a:lnTo>
                  <a:pt x="283" y="8"/>
                </a:lnTo>
                <a:lnTo>
                  <a:pt x="282" y="8"/>
                </a:lnTo>
                <a:lnTo>
                  <a:pt x="281" y="8"/>
                </a:lnTo>
                <a:lnTo>
                  <a:pt x="280" y="8"/>
                </a:lnTo>
                <a:lnTo>
                  <a:pt x="279" y="8"/>
                </a:lnTo>
                <a:lnTo>
                  <a:pt x="278" y="8"/>
                </a:lnTo>
                <a:lnTo>
                  <a:pt x="278" y="7"/>
                </a:lnTo>
                <a:lnTo>
                  <a:pt x="277" y="5"/>
                </a:lnTo>
                <a:lnTo>
                  <a:pt x="277" y="3"/>
                </a:lnTo>
                <a:lnTo>
                  <a:pt x="276" y="2"/>
                </a:lnTo>
                <a:lnTo>
                  <a:pt x="276" y="1"/>
                </a:lnTo>
                <a:lnTo>
                  <a:pt x="275" y="1"/>
                </a:lnTo>
                <a:lnTo>
                  <a:pt x="275" y="0"/>
                </a:lnTo>
                <a:lnTo>
                  <a:pt x="274" y="0"/>
                </a:lnTo>
                <a:lnTo>
                  <a:pt x="273" y="0"/>
                </a:lnTo>
                <a:lnTo>
                  <a:pt x="273" y="5"/>
                </a:lnTo>
                <a:lnTo>
                  <a:pt x="258" y="5"/>
                </a:lnTo>
                <a:lnTo>
                  <a:pt x="249" y="5"/>
                </a:lnTo>
                <a:lnTo>
                  <a:pt x="240" y="5"/>
                </a:lnTo>
                <a:lnTo>
                  <a:pt x="231" y="5"/>
                </a:lnTo>
                <a:lnTo>
                  <a:pt x="221" y="5"/>
                </a:lnTo>
                <a:lnTo>
                  <a:pt x="212" y="5"/>
                </a:lnTo>
                <a:lnTo>
                  <a:pt x="203" y="5"/>
                </a:lnTo>
                <a:lnTo>
                  <a:pt x="194" y="5"/>
                </a:lnTo>
                <a:lnTo>
                  <a:pt x="184" y="5"/>
                </a:lnTo>
                <a:lnTo>
                  <a:pt x="175" y="5"/>
                </a:lnTo>
                <a:lnTo>
                  <a:pt x="166" y="5"/>
                </a:lnTo>
                <a:lnTo>
                  <a:pt x="156" y="5"/>
                </a:lnTo>
                <a:lnTo>
                  <a:pt x="147" y="5"/>
                </a:lnTo>
                <a:lnTo>
                  <a:pt x="138" y="5"/>
                </a:lnTo>
                <a:lnTo>
                  <a:pt x="129" y="5"/>
                </a:lnTo>
                <a:lnTo>
                  <a:pt x="119" y="5"/>
                </a:lnTo>
                <a:lnTo>
                  <a:pt x="110" y="5"/>
                </a:lnTo>
                <a:lnTo>
                  <a:pt x="101" y="5"/>
                </a:lnTo>
                <a:lnTo>
                  <a:pt x="92" y="5"/>
                </a:lnTo>
                <a:lnTo>
                  <a:pt x="82" y="5"/>
                </a:lnTo>
                <a:lnTo>
                  <a:pt x="73" y="5"/>
                </a:lnTo>
                <a:lnTo>
                  <a:pt x="64" y="5"/>
                </a:lnTo>
                <a:lnTo>
                  <a:pt x="55" y="5"/>
                </a:lnTo>
                <a:lnTo>
                  <a:pt x="45" y="5"/>
                </a:lnTo>
                <a:lnTo>
                  <a:pt x="36" y="5"/>
                </a:lnTo>
                <a:lnTo>
                  <a:pt x="27" y="5"/>
                </a:lnTo>
                <a:lnTo>
                  <a:pt x="18" y="5"/>
                </a:lnTo>
                <a:lnTo>
                  <a:pt x="18" y="6"/>
                </a:lnTo>
                <a:lnTo>
                  <a:pt x="19" y="7"/>
                </a:lnTo>
                <a:lnTo>
                  <a:pt x="20" y="7"/>
                </a:lnTo>
                <a:lnTo>
                  <a:pt x="22" y="8"/>
                </a:lnTo>
                <a:lnTo>
                  <a:pt x="21" y="8"/>
                </a:lnTo>
                <a:lnTo>
                  <a:pt x="21" y="9"/>
                </a:lnTo>
                <a:lnTo>
                  <a:pt x="21" y="10"/>
                </a:lnTo>
                <a:lnTo>
                  <a:pt x="20" y="10"/>
                </a:lnTo>
                <a:lnTo>
                  <a:pt x="20" y="11"/>
                </a:lnTo>
                <a:lnTo>
                  <a:pt x="19" y="11"/>
                </a:lnTo>
                <a:lnTo>
                  <a:pt x="20" y="11"/>
                </a:lnTo>
                <a:lnTo>
                  <a:pt x="20" y="12"/>
                </a:lnTo>
                <a:lnTo>
                  <a:pt x="21" y="12"/>
                </a:lnTo>
                <a:lnTo>
                  <a:pt x="22" y="13"/>
                </a:lnTo>
                <a:lnTo>
                  <a:pt x="22" y="14"/>
                </a:lnTo>
                <a:lnTo>
                  <a:pt x="22" y="15"/>
                </a:lnTo>
                <a:lnTo>
                  <a:pt x="22" y="16"/>
                </a:lnTo>
                <a:lnTo>
                  <a:pt x="22" y="17"/>
                </a:lnTo>
                <a:lnTo>
                  <a:pt x="22" y="18"/>
                </a:lnTo>
                <a:lnTo>
                  <a:pt x="22" y="19"/>
                </a:lnTo>
                <a:lnTo>
                  <a:pt x="22" y="18"/>
                </a:lnTo>
                <a:lnTo>
                  <a:pt x="21" y="18"/>
                </a:lnTo>
                <a:lnTo>
                  <a:pt x="20" y="18"/>
                </a:lnTo>
                <a:lnTo>
                  <a:pt x="20" y="19"/>
                </a:lnTo>
                <a:lnTo>
                  <a:pt x="19" y="19"/>
                </a:lnTo>
                <a:lnTo>
                  <a:pt x="19" y="20"/>
                </a:lnTo>
                <a:lnTo>
                  <a:pt x="18" y="21"/>
                </a:lnTo>
                <a:lnTo>
                  <a:pt x="17" y="22"/>
                </a:lnTo>
                <a:lnTo>
                  <a:pt x="17" y="23"/>
                </a:lnTo>
                <a:lnTo>
                  <a:pt x="16" y="23"/>
                </a:lnTo>
                <a:lnTo>
                  <a:pt x="16" y="22"/>
                </a:lnTo>
                <a:lnTo>
                  <a:pt x="16" y="21"/>
                </a:lnTo>
                <a:lnTo>
                  <a:pt x="17" y="19"/>
                </a:lnTo>
                <a:lnTo>
                  <a:pt x="17" y="18"/>
                </a:lnTo>
                <a:lnTo>
                  <a:pt x="18" y="18"/>
                </a:lnTo>
                <a:lnTo>
                  <a:pt x="19" y="17"/>
                </a:lnTo>
                <a:lnTo>
                  <a:pt x="19" y="16"/>
                </a:lnTo>
                <a:lnTo>
                  <a:pt x="19" y="15"/>
                </a:lnTo>
                <a:lnTo>
                  <a:pt x="18" y="15"/>
                </a:lnTo>
                <a:lnTo>
                  <a:pt x="17" y="15"/>
                </a:lnTo>
                <a:lnTo>
                  <a:pt x="16" y="15"/>
                </a:lnTo>
                <a:lnTo>
                  <a:pt x="14" y="14"/>
                </a:lnTo>
                <a:lnTo>
                  <a:pt x="13" y="14"/>
                </a:lnTo>
                <a:lnTo>
                  <a:pt x="12" y="14"/>
                </a:lnTo>
                <a:lnTo>
                  <a:pt x="10" y="14"/>
                </a:lnTo>
                <a:lnTo>
                  <a:pt x="8" y="14"/>
                </a:lnTo>
                <a:lnTo>
                  <a:pt x="7" y="14"/>
                </a:lnTo>
                <a:lnTo>
                  <a:pt x="5" y="13"/>
                </a:lnTo>
                <a:lnTo>
                  <a:pt x="3" y="13"/>
                </a:lnTo>
                <a:lnTo>
                  <a:pt x="3" y="12"/>
                </a:lnTo>
                <a:lnTo>
                  <a:pt x="2" y="12"/>
                </a:lnTo>
                <a:lnTo>
                  <a:pt x="1" y="12"/>
                </a:lnTo>
                <a:lnTo>
                  <a:pt x="1" y="13"/>
                </a:lnTo>
                <a:lnTo>
                  <a:pt x="0" y="13"/>
                </a:lnTo>
                <a:lnTo>
                  <a:pt x="0" y="14"/>
                </a:lnTo>
                <a:lnTo>
                  <a:pt x="0" y="15"/>
                </a:lnTo>
                <a:lnTo>
                  <a:pt x="0" y="16"/>
                </a:lnTo>
                <a:lnTo>
                  <a:pt x="1" y="17"/>
                </a:lnTo>
                <a:lnTo>
                  <a:pt x="2" y="18"/>
                </a:lnTo>
                <a:lnTo>
                  <a:pt x="2" y="19"/>
                </a:lnTo>
                <a:lnTo>
                  <a:pt x="4" y="21"/>
                </a:lnTo>
                <a:lnTo>
                  <a:pt x="4" y="22"/>
                </a:lnTo>
                <a:lnTo>
                  <a:pt x="4" y="23"/>
                </a:lnTo>
                <a:lnTo>
                  <a:pt x="4" y="24"/>
                </a:lnTo>
                <a:lnTo>
                  <a:pt x="4" y="25"/>
                </a:lnTo>
                <a:lnTo>
                  <a:pt x="5" y="25"/>
                </a:lnTo>
                <a:lnTo>
                  <a:pt x="5" y="26"/>
                </a:lnTo>
                <a:lnTo>
                  <a:pt x="5" y="27"/>
                </a:lnTo>
                <a:lnTo>
                  <a:pt x="5" y="28"/>
                </a:lnTo>
                <a:lnTo>
                  <a:pt x="6" y="28"/>
                </a:lnTo>
                <a:lnTo>
                  <a:pt x="6" y="27"/>
                </a:lnTo>
                <a:lnTo>
                  <a:pt x="7" y="27"/>
                </a:lnTo>
                <a:lnTo>
                  <a:pt x="7" y="28"/>
                </a:lnTo>
                <a:lnTo>
                  <a:pt x="7" y="29"/>
                </a:lnTo>
                <a:lnTo>
                  <a:pt x="6" y="29"/>
                </a:lnTo>
                <a:lnTo>
                  <a:pt x="6" y="30"/>
                </a:lnTo>
                <a:lnTo>
                  <a:pt x="6" y="31"/>
                </a:lnTo>
                <a:lnTo>
                  <a:pt x="7" y="31"/>
                </a:lnTo>
                <a:lnTo>
                  <a:pt x="8" y="31"/>
                </a:lnTo>
                <a:lnTo>
                  <a:pt x="8" y="32"/>
                </a:lnTo>
                <a:lnTo>
                  <a:pt x="8" y="34"/>
                </a:lnTo>
                <a:lnTo>
                  <a:pt x="8" y="35"/>
                </a:lnTo>
                <a:lnTo>
                  <a:pt x="7" y="35"/>
                </a:lnTo>
                <a:lnTo>
                  <a:pt x="7" y="34"/>
                </a:lnTo>
                <a:lnTo>
                  <a:pt x="7" y="33"/>
                </a:lnTo>
                <a:lnTo>
                  <a:pt x="6" y="32"/>
                </a:lnTo>
                <a:lnTo>
                  <a:pt x="6" y="33"/>
                </a:lnTo>
                <a:lnTo>
                  <a:pt x="6" y="34"/>
                </a:lnTo>
                <a:lnTo>
                  <a:pt x="7" y="36"/>
                </a:lnTo>
                <a:lnTo>
                  <a:pt x="8" y="36"/>
                </a:lnTo>
                <a:lnTo>
                  <a:pt x="9" y="36"/>
                </a:lnTo>
                <a:lnTo>
                  <a:pt x="10" y="36"/>
                </a:lnTo>
                <a:lnTo>
                  <a:pt x="11" y="36"/>
                </a:lnTo>
                <a:lnTo>
                  <a:pt x="12" y="37"/>
                </a:lnTo>
                <a:lnTo>
                  <a:pt x="13" y="37"/>
                </a:lnTo>
                <a:lnTo>
                  <a:pt x="14" y="37"/>
                </a:lnTo>
                <a:lnTo>
                  <a:pt x="14" y="38"/>
                </a:lnTo>
                <a:lnTo>
                  <a:pt x="13" y="38"/>
                </a:lnTo>
                <a:lnTo>
                  <a:pt x="12" y="38"/>
                </a:lnTo>
                <a:lnTo>
                  <a:pt x="11" y="38"/>
                </a:lnTo>
                <a:lnTo>
                  <a:pt x="10" y="38"/>
                </a:lnTo>
                <a:lnTo>
                  <a:pt x="8" y="38"/>
                </a:lnTo>
                <a:lnTo>
                  <a:pt x="7" y="39"/>
                </a:lnTo>
                <a:lnTo>
                  <a:pt x="7" y="40"/>
                </a:lnTo>
                <a:lnTo>
                  <a:pt x="7" y="41"/>
                </a:lnTo>
                <a:lnTo>
                  <a:pt x="7" y="42"/>
                </a:lnTo>
                <a:lnTo>
                  <a:pt x="8" y="43"/>
                </a:lnTo>
                <a:lnTo>
                  <a:pt x="8" y="44"/>
                </a:lnTo>
                <a:lnTo>
                  <a:pt x="8" y="45"/>
                </a:lnTo>
                <a:lnTo>
                  <a:pt x="8" y="46"/>
                </a:lnTo>
                <a:lnTo>
                  <a:pt x="7" y="46"/>
                </a:lnTo>
                <a:lnTo>
                  <a:pt x="7" y="47"/>
                </a:lnTo>
                <a:lnTo>
                  <a:pt x="7" y="48"/>
                </a:lnTo>
                <a:lnTo>
                  <a:pt x="7" y="49"/>
                </a:lnTo>
                <a:lnTo>
                  <a:pt x="7" y="50"/>
                </a:lnTo>
                <a:lnTo>
                  <a:pt x="7" y="51"/>
                </a:lnTo>
                <a:lnTo>
                  <a:pt x="7" y="52"/>
                </a:lnTo>
                <a:lnTo>
                  <a:pt x="6" y="53"/>
                </a:lnTo>
                <a:lnTo>
                  <a:pt x="6" y="54"/>
                </a:lnTo>
                <a:lnTo>
                  <a:pt x="6" y="55"/>
                </a:lnTo>
                <a:lnTo>
                  <a:pt x="6" y="56"/>
                </a:lnTo>
                <a:lnTo>
                  <a:pt x="6" y="57"/>
                </a:lnTo>
                <a:lnTo>
                  <a:pt x="6" y="58"/>
                </a:lnTo>
                <a:lnTo>
                  <a:pt x="6" y="59"/>
                </a:lnTo>
                <a:lnTo>
                  <a:pt x="6" y="60"/>
                </a:lnTo>
                <a:lnTo>
                  <a:pt x="6" y="61"/>
                </a:lnTo>
                <a:lnTo>
                  <a:pt x="6" y="62"/>
                </a:lnTo>
                <a:lnTo>
                  <a:pt x="6" y="63"/>
                </a:lnTo>
                <a:lnTo>
                  <a:pt x="6" y="64"/>
                </a:lnTo>
                <a:lnTo>
                  <a:pt x="6" y="65"/>
                </a:lnTo>
                <a:lnTo>
                  <a:pt x="5" y="65"/>
                </a:lnTo>
                <a:lnTo>
                  <a:pt x="5" y="66"/>
                </a:lnTo>
                <a:lnTo>
                  <a:pt x="5" y="67"/>
                </a:lnTo>
                <a:lnTo>
                  <a:pt x="5" y="68"/>
                </a:lnTo>
                <a:lnTo>
                  <a:pt x="5" y="69"/>
                </a:lnTo>
                <a:lnTo>
                  <a:pt x="5" y="70"/>
                </a:lnTo>
                <a:lnTo>
                  <a:pt x="4" y="70"/>
                </a:lnTo>
                <a:lnTo>
                  <a:pt x="4" y="71"/>
                </a:lnTo>
                <a:lnTo>
                  <a:pt x="3" y="71"/>
                </a:lnTo>
                <a:lnTo>
                  <a:pt x="3" y="72"/>
                </a:lnTo>
                <a:lnTo>
                  <a:pt x="3" y="73"/>
                </a:lnTo>
                <a:lnTo>
                  <a:pt x="3" y="74"/>
                </a:lnTo>
                <a:lnTo>
                  <a:pt x="3" y="75"/>
                </a:lnTo>
                <a:lnTo>
                  <a:pt x="2" y="75"/>
                </a:lnTo>
                <a:lnTo>
                  <a:pt x="3" y="76"/>
                </a:lnTo>
                <a:lnTo>
                  <a:pt x="3" y="78"/>
                </a:lnTo>
                <a:lnTo>
                  <a:pt x="3" y="79"/>
                </a:lnTo>
                <a:lnTo>
                  <a:pt x="3" y="80"/>
                </a:lnTo>
                <a:lnTo>
                  <a:pt x="3" y="82"/>
                </a:lnTo>
                <a:lnTo>
                  <a:pt x="4" y="84"/>
                </a:lnTo>
                <a:lnTo>
                  <a:pt x="5" y="85"/>
                </a:lnTo>
                <a:lnTo>
                  <a:pt x="5" y="86"/>
                </a:lnTo>
                <a:lnTo>
                  <a:pt x="5" y="87"/>
                </a:lnTo>
                <a:lnTo>
                  <a:pt x="5" y="88"/>
                </a:lnTo>
                <a:lnTo>
                  <a:pt x="6" y="89"/>
                </a:lnTo>
                <a:lnTo>
                  <a:pt x="6" y="90"/>
                </a:lnTo>
                <a:lnTo>
                  <a:pt x="6" y="91"/>
                </a:lnTo>
                <a:lnTo>
                  <a:pt x="7" y="91"/>
                </a:lnTo>
                <a:lnTo>
                  <a:pt x="7" y="92"/>
                </a:lnTo>
                <a:lnTo>
                  <a:pt x="6" y="92"/>
                </a:lnTo>
                <a:lnTo>
                  <a:pt x="6" y="93"/>
                </a:lnTo>
                <a:lnTo>
                  <a:pt x="6" y="94"/>
                </a:lnTo>
                <a:lnTo>
                  <a:pt x="6" y="95"/>
                </a:lnTo>
                <a:lnTo>
                  <a:pt x="6" y="96"/>
                </a:lnTo>
                <a:lnTo>
                  <a:pt x="6" y="97"/>
                </a:lnTo>
                <a:lnTo>
                  <a:pt x="6" y="98"/>
                </a:lnTo>
                <a:lnTo>
                  <a:pt x="6" y="99"/>
                </a:lnTo>
                <a:lnTo>
                  <a:pt x="5" y="100"/>
                </a:lnTo>
                <a:lnTo>
                  <a:pt x="5" y="101"/>
                </a:lnTo>
                <a:lnTo>
                  <a:pt x="4" y="101"/>
                </a:lnTo>
                <a:lnTo>
                  <a:pt x="4" y="102"/>
                </a:lnTo>
                <a:lnTo>
                  <a:pt x="4" y="103"/>
                </a:lnTo>
                <a:lnTo>
                  <a:pt x="4" y="104"/>
                </a:lnTo>
                <a:lnTo>
                  <a:pt x="5" y="104"/>
                </a:lnTo>
                <a:lnTo>
                  <a:pt x="5" y="105"/>
                </a:lnTo>
                <a:lnTo>
                  <a:pt x="6" y="106"/>
                </a:lnTo>
                <a:lnTo>
                  <a:pt x="7" y="107"/>
                </a:lnTo>
                <a:lnTo>
                  <a:pt x="7" y="108"/>
                </a:lnTo>
                <a:lnTo>
                  <a:pt x="9" y="110"/>
                </a:lnTo>
                <a:lnTo>
                  <a:pt x="9" y="111"/>
                </a:lnTo>
                <a:lnTo>
                  <a:pt x="9" y="112"/>
                </a:lnTo>
                <a:lnTo>
                  <a:pt x="9" y="113"/>
                </a:lnTo>
                <a:lnTo>
                  <a:pt x="9" y="114"/>
                </a:lnTo>
                <a:lnTo>
                  <a:pt x="9" y="115"/>
                </a:lnTo>
                <a:lnTo>
                  <a:pt x="9" y="116"/>
                </a:lnTo>
                <a:lnTo>
                  <a:pt x="10" y="116"/>
                </a:lnTo>
                <a:lnTo>
                  <a:pt x="10" y="117"/>
                </a:lnTo>
                <a:lnTo>
                  <a:pt x="10" y="118"/>
                </a:lnTo>
                <a:lnTo>
                  <a:pt x="10" y="119"/>
                </a:lnTo>
                <a:lnTo>
                  <a:pt x="10" y="120"/>
                </a:lnTo>
                <a:lnTo>
                  <a:pt x="11" y="120"/>
                </a:lnTo>
                <a:lnTo>
                  <a:pt x="11" y="121"/>
                </a:lnTo>
                <a:lnTo>
                  <a:pt x="12" y="121"/>
                </a:lnTo>
                <a:lnTo>
                  <a:pt x="13" y="122"/>
                </a:lnTo>
                <a:lnTo>
                  <a:pt x="14" y="124"/>
                </a:lnTo>
                <a:lnTo>
                  <a:pt x="15" y="124"/>
                </a:lnTo>
                <a:lnTo>
                  <a:pt x="15" y="125"/>
                </a:lnTo>
                <a:lnTo>
                  <a:pt x="16" y="125"/>
                </a:lnTo>
                <a:lnTo>
                  <a:pt x="16" y="126"/>
                </a:lnTo>
                <a:lnTo>
                  <a:pt x="17" y="126"/>
                </a:lnTo>
                <a:lnTo>
                  <a:pt x="17" y="127"/>
                </a:lnTo>
                <a:lnTo>
                  <a:pt x="16" y="128"/>
                </a:lnTo>
                <a:lnTo>
                  <a:pt x="17" y="128"/>
                </a:lnTo>
                <a:lnTo>
                  <a:pt x="18" y="129"/>
                </a:lnTo>
                <a:lnTo>
                  <a:pt x="19" y="129"/>
                </a:lnTo>
                <a:lnTo>
                  <a:pt x="19" y="130"/>
                </a:lnTo>
                <a:lnTo>
                  <a:pt x="20" y="130"/>
                </a:lnTo>
                <a:lnTo>
                  <a:pt x="21" y="130"/>
                </a:lnTo>
                <a:lnTo>
                  <a:pt x="21" y="129"/>
                </a:lnTo>
                <a:lnTo>
                  <a:pt x="21" y="127"/>
                </a:lnTo>
                <a:lnTo>
                  <a:pt x="22" y="127"/>
                </a:lnTo>
                <a:lnTo>
                  <a:pt x="23" y="127"/>
                </a:lnTo>
                <a:lnTo>
                  <a:pt x="24" y="127"/>
                </a:lnTo>
                <a:lnTo>
                  <a:pt x="24" y="128"/>
                </a:lnTo>
                <a:lnTo>
                  <a:pt x="25" y="128"/>
                </a:lnTo>
                <a:lnTo>
                  <a:pt x="24" y="129"/>
                </a:lnTo>
                <a:lnTo>
                  <a:pt x="23" y="129"/>
                </a:lnTo>
                <a:lnTo>
                  <a:pt x="22" y="130"/>
                </a:lnTo>
                <a:lnTo>
                  <a:pt x="23" y="131"/>
                </a:lnTo>
                <a:lnTo>
                  <a:pt x="23" y="132"/>
                </a:lnTo>
                <a:lnTo>
                  <a:pt x="24" y="132"/>
                </a:lnTo>
                <a:lnTo>
                  <a:pt x="24" y="133"/>
                </a:lnTo>
                <a:lnTo>
                  <a:pt x="24" y="134"/>
                </a:lnTo>
                <a:lnTo>
                  <a:pt x="23" y="134"/>
                </a:lnTo>
                <a:lnTo>
                  <a:pt x="23" y="133"/>
                </a:lnTo>
                <a:lnTo>
                  <a:pt x="22" y="132"/>
                </a:lnTo>
                <a:lnTo>
                  <a:pt x="22" y="131"/>
                </a:lnTo>
                <a:lnTo>
                  <a:pt x="21" y="131"/>
                </a:lnTo>
                <a:lnTo>
                  <a:pt x="21" y="132"/>
                </a:lnTo>
                <a:lnTo>
                  <a:pt x="21" y="133"/>
                </a:lnTo>
                <a:lnTo>
                  <a:pt x="22" y="135"/>
                </a:lnTo>
                <a:lnTo>
                  <a:pt x="22" y="136"/>
                </a:lnTo>
                <a:lnTo>
                  <a:pt x="22" y="138"/>
                </a:lnTo>
                <a:lnTo>
                  <a:pt x="23" y="139"/>
                </a:lnTo>
                <a:lnTo>
                  <a:pt x="24" y="140"/>
                </a:lnTo>
                <a:lnTo>
                  <a:pt x="26" y="140"/>
                </a:lnTo>
                <a:lnTo>
                  <a:pt x="27" y="141"/>
                </a:lnTo>
                <a:lnTo>
                  <a:pt x="27" y="142"/>
                </a:lnTo>
                <a:lnTo>
                  <a:pt x="27" y="143"/>
                </a:lnTo>
                <a:lnTo>
                  <a:pt x="27" y="144"/>
                </a:lnTo>
                <a:lnTo>
                  <a:pt x="26" y="144"/>
                </a:lnTo>
                <a:lnTo>
                  <a:pt x="26" y="145"/>
                </a:lnTo>
                <a:lnTo>
                  <a:pt x="26" y="146"/>
                </a:lnTo>
                <a:lnTo>
                  <a:pt x="26" y="147"/>
                </a:lnTo>
                <a:lnTo>
                  <a:pt x="27" y="147"/>
                </a:lnTo>
                <a:lnTo>
                  <a:pt x="27" y="148"/>
                </a:lnTo>
                <a:lnTo>
                  <a:pt x="28" y="149"/>
                </a:lnTo>
                <a:lnTo>
                  <a:pt x="29" y="150"/>
                </a:lnTo>
                <a:lnTo>
                  <a:pt x="30" y="150"/>
                </a:lnTo>
                <a:lnTo>
                  <a:pt x="30" y="151"/>
                </a:lnTo>
                <a:lnTo>
                  <a:pt x="31" y="152"/>
                </a:lnTo>
                <a:lnTo>
                  <a:pt x="32" y="153"/>
                </a:lnTo>
                <a:lnTo>
                  <a:pt x="34" y="155"/>
                </a:lnTo>
                <a:lnTo>
                  <a:pt x="35" y="156"/>
                </a:lnTo>
                <a:lnTo>
                  <a:pt x="36" y="156"/>
                </a:lnTo>
                <a:lnTo>
                  <a:pt x="36" y="157"/>
                </a:lnTo>
                <a:lnTo>
                  <a:pt x="36" y="158"/>
                </a:lnTo>
                <a:lnTo>
                  <a:pt x="37" y="159"/>
                </a:lnTo>
                <a:lnTo>
                  <a:pt x="38" y="159"/>
                </a:lnTo>
                <a:lnTo>
                  <a:pt x="38" y="160"/>
                </a:lnTo>
                <a:lnTo>
                  <a:pt x="38" y="161"/>
                </a:lnTo>
                <a:lnTo>
                  <a:pt x="38" y="163"/>
                </a:lnTo>
                <a:lnTo>
                  <a:pt x="39" y="165"/>
                </a:lnTo>
                <a:lnTo>
                  <a:pt x="39" y="166"/>
                </a:lnTo>
                <a:lnTo>
                  <a:pt x="40" y="166"/>
                </a:lnTo>
                <a:lnTo>
                  <a:pt x="41" y="166"/>
                </a:lnTo>
                <a:lnTo>
                  <a:pt x="42" y="166"/>
                </a:lnTo>
                <a:lnTo>
                  <a:pt x="43" y="166"/>
                </a:lnTo>
                <a:lnTo>
                  <a:pt x="44" y="167"/>
                </a:lnTo>
                <a:lnTo>
                  <a:pt x="45" y="167"/>
                </a:lnTo>
                <a:lnTo>
                  <a:pt x="46" y="167"/>
                </a:lnTo>
                <a:lnTo>
                  <a:pt x="47" y="167"/>
                </a:lnTo>
                <a:lnTo>
                  <a:pt x="48" y="167"/>
                </a:lnTo>
                <a:lnTo>
                  <a:pt x="48" y="168"/>
                </a:lnTo>
                <a:lnTo>
                  <a:pt x="49" y="168"/>
                </a:lnTo>
                <a:lnTo>
                  <a:pt x="50" y="168"/>
                </a:lnTo>
                <a:lnTo>
                  <a:pt x="51" y="169"/>
                </a:lnTo>
                <a:lnTo>
                  <a:pt x="51" y="170"/>
                </a:lnTo>
                <a:lnTo>
                  <a:pt x="52" y="170"/>
                </a:lnTo>
                <a:lnTo>
                  <a:pt x="54" y="170"/>
                </a:lnTo>
                <a:lnTo>
                  <a:pt x="54" y="171"/>
                </a:lnTo>
                <a:lnTo>
                  <a:pt x="55" y="171"/>
                </a:lnTo>
                <a:lnTo>
                  <a:pt x="55" y="172"/>
                </a:lnTo>
                <a:lnTo>
                  <a:pt x="55" y="171"/>
                </a:lnTo>
                <a:lnTo>
                  <a:pt x="56" y="171"/>
                </a:lnTo>
                <a:lnTo>
                  <a:pt x="57" y="171"/>
                </a:lnTo>
                <a:lnTo>
                  <a:pt x="58" y="172"/>
                </a:lnTo>
                <a:lnTo>
                  <a:pt x="59" y="172"/>
                </a:lnTo>
                <a:lnTo>
                  <a:pt x="59" y="173"/>
                </a:lnTo>
                <a:lnTo>
                  <a:pt x="59" y="174"/>
                </a:lnTo>
                <a:lnTo>
                  <a:pt x="60" y="174"/>
                </a:lnTo>
                <a:lnTo>
                  <a:pt x="61" y="174"/>
                </a:lnTo>
                <a:lnTo>
                  <a:pt x="62" y="175"/>
                </a:lnTo>
                <a:lnTo>
                  <a:pt x="63" y="175"/>
                </a:lnTo>
                <a:lnTo>
                  <a:pt x="65" y="176"/>
                </a:lnTo>
                <a:lnTo>
                  <a:pt x="66" y="177"/>
                </a:lnTo>
                <a:lnTo>
                  <a:pt x="66" y="178"/>
                </a:lnTo>
                <a:lnTo>
                  <a:pt x="67" y="179"/>
                </a:lnTo>
                <a:lnTo>
                  <a:pt x="69" y="180"/>
                </a:lnTo>
                <a:lnTo>
                  <a:pt x="69" y="181"/>
                </a:lnTo>
                <a:lnTo>
                  <a:pt x="69" y="182"/>
                </a:lnTo>
                <a:lnTo>
                  <a:pt x="70" y="182"/>
                </a:lnTo>
                <a:lnTo>
                  <a:pt x="70" y="183"/>
                </a:lnTo>
                <a:lnTo>
                  <a:pt x="70" y="186"/>
                </a:lnTo>
                <a:lnTo>
                  <a:pt x="70" y="187"/>
                </a:lnTo>
                <a:close/>
              </a:path>
            </a:pathLst>
          </a:cu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grpSp>
        <p:nvGrpSpPr>
          <p:cNvPr id="22" name="Group 21"/>
          <p:cNvGrpSpPr/>
          <p:nvPr/>
        </p:nvGrpSpPr>
        <p:grpSpPr>
          <a:xfrm>
            <a:off x="199037" y="1147911"/>
            <a:ext cx="886968" cy="859536"/>
            <a:chOff x="200375" y="3090568"/>
            <a:chExt cx="1286698" cy="1280950"/>
          </a:xfrm>
        </p:grpSpPr>
        <p:sp>
          <p:nvSpPr>
            <p:cNvPr id="23" name="Oval 22"/>
            <p:cNvSpPr/>
            <p:nvPr/>
          </p:nvSpPr>
          <p:spPr>
            <a:xfrm>
              <a:off x="200375" y="3090568"/>
              <a:ext cx="1286698" cy="1280950"/>
            </a:xfrm>
            <a:prstGeom prst="ellipse">
              <a:avLst/>
            </a:pr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672"/>
                </a:solidFill>
              </a:endParaRPr>
            </a:p>
          </p:txBody>
        </p:sp>
        <p:grpSp>
          <p:nvGrpSpPr>
            <p:cNvPr id="24" name="Group 21"/>
            <p:cNvGrpSpPr>
              <a:grpSpLocks noChangeAspect="1"/>
            </p:cNvGrpSpPr>
            <p:nvPr/>
          </p:nvGrpSpPr>
          <p:grpSpPr bwMode="auto">
            <a:xfrm>
              <a:off x="487363" y="3330578"/>
              <a:ext cx="704850" cy="738188"/>
              <a:chOff x="307" y="2098"/>
              <a:chExt cx="444" cy="465"/>
            </a:xfrm>
          </p:grpSpPr>
          <p:sp>
            <p:nvSpPr>
              <p:cNvPr id="25" name="Freeform 22"/>
              <p:cNvSpPr>
                <a:spLocks noEditPoints="1"/>
              </p:cNvSpPr>
              <p:nvPr/>
            </p:nvSpPr>
            <p:spPr bwMode="auto">
              <a:xfrm>
                <a:off x="307" y="2198"/>
                <a:ext cx="444" cy="365"/>
              </a:xfrm>
              <a:custGeom>
                <a:avLst/>
                <a:gdLst>
                  <a:gd name="T0" fmla="*/ 34 w 813"/>
                  <a:gd name="T1" fmla="*/ 230 h 667"/>
                  <a:gd name="T2" fmla="*/ 34 w 813"/>
                  <a:gd name="T3" fmla="*/ 216 h 667"/>
                  <a:gd name="T4" fmla="*/ 315 w 813"/>
                  <a:gd name="T5" fmla="*/ 212 h 667"/>
                  <a:gd name="T6" fmla="*/ 315 w 813"/>
                  <a:gd name="T7" fmla="*/ 220 h 667"/>
                  <a:gd name="T8" fmla="*/ 315 w 813"/>
                  <a:gd name="T9" fmla="*/ 223 h 667"/>
                  <a:gd name="T10" fmla="*/ 317 w 813"/>
                  <a:gd name="T11" fmla="*/ 564 h 667"/>
                  <a:gd name="T12" fmla="*/ 317 w 813"/>
                  <a:gd name="T13" fmla="*/ 595 h 667"/>
                  <a:gd name="T14" fmla="*/ 315 w 813"/>
                  <a:gd name="T15" fmla="*/ 601 h 667"/>
                  <a:gd name="T16" fmla="*/ 35 w 813"/>
                  <a:gd name="T17" fmla="*/ 601 h 667"/>
                  <a:gd name="T18" fmla="*/ 34 w 813"/>
                  <a:gd name="T19" fmla="*/ 594 h 667"/>
                  <a:gd name="T20" fmla="*/ 465 w 813"/>
                  <a:gd name="T21" fmla="*/ 201 h 667"/>
                  <a:gd name="T22" fmla="*/ 585 w 813"/>
                  <a:gd name="T23" fmla="*/ 227 h 667"/>
                  <a:gd name="T24" fmla="*/ 585 w 813"/>
                  <a:gd name="T25" fmla="*/ 241 h 667"/>
                  <a:gd name="T26" fmla="*/ 585 w 813"/>
                  <a:gd name="T27" fmla="*/ 538 h 667"/>
                  <a:gd name="T28" fmla="*/ 585 w 813"/>
                  <a:gd name="T29" fmla="*/ 545 h 667"/>
                  <a:gd name="T30" fmla="*/ 585 w 813"/>
                  <a:gd name="T31" fmla="*/ 550 h 667"/>
                  <a:gd name="T32" fmla="*/ 465 w 813"/>
                  <a:gd name="T33" fmla="*/ 581 h 667"/>
                  <a:gd name="T34" fmla="*/ 351 w 813"/>
                  <a:gd name="T35" fmla="*/ 558 h 667"/>
                  <a:gd name="T36" fmla="*/ 351 w 813"/>
                  <a:gd name="T37" fmla="*/ 540 h 667"/>
                  <a:gd name="T38" fmla="*/ 351 w 813"/>
                  <a:gd name="T39" fmla="*/ 228 h 667"/>
                  <a:gd name="T40" fmla="*/ 465 w 813"/>
                  <a:gd name="T41" fmla="*/ 201 h 667"/>
                  <a:gd name="T42" fmla="*/ 789 w 813"/>
                  <a:gd name="T43" fmla="*/ 242 h 667"/>
                  <a:gd name="T44" fmla="*/ 789 w 813"/>
                  <a:gd name="T45" fmla="*/ 257 h 667"/>
                  <a:gd name="T46" fmla="*/ 789 w 813"/>
                  <a:gd name="T47" fmla="*/ 504 h 667"/>
                  <a:gd name="T48" fmla="*/ 788 w 813"/>
                  <a:gd name="T49" fmla="*/ 510 h 667"/>
                  <a:gd name="T50" fmla="*/ 614 w 813"/>
                  <a:gd name="T51" fmla="*/ 523 h 667"/>
                  <a:gd name="T52" fmla="*/ 614 w 813"/>
                  <a:gd name="T53" fmla="*/ 504 h 667"/>
                  <a:gd name="T54" fmla="*/ 614 w 813"/>
                  <a:gd name="T55" fmla="*/ 255 h 667"/>
                  <a:gd name="T56" fmla="*/ 614 w 813"/>
                  <a:gd name="T57" fmla="*/ 228 h 667"/>
                  <a:gd name="T58" fmla="*/ 748 w 813"/>
                  <a:gd name="T59" fmla="*/ 120 h 667"/>
                  <a:gd name="T60" fmla="*/ 633 w 813"/>
                  <a:gd name="T61" fmla="*/ 91 h 667"/>
                  <a:gd name="T62" fmla="*/ 603 w 813"/>
                  <a:gd name="T63" fmla="*/ 152 h 667"/>
                  <a:gd name="T64" fmla="*/ 534 w 813"/>
                  <a:gd name="T65" fmla="*/ 43 h 667"/>
                  <a:gd name="T66" fmla="*/ 395 w 813"/>
                  <a:gd name="T67" fmla="*/ 79 h 667"/>
                  <a:gd name="T68" fmla="*/ 257 w 813"/>
                  <a:gd name="T69" fmla="*/ 42 h 667"/>
                  <a:gd name="T70" fmla="*/ 93 w 813"/>
                  <a:gd name="T71" fmla="*/ 0 h 667"/>
                  <a:gd name="T72" fmla="*/ 0 w 813"/>
                  <a:gd name="T73" fmla="*/ 141 h 667"/>
                  <a:gd name="T74" fmla="*/ 0 w 813"/>
                  <a:gd name="T75" fmla="*/ 552 h 667"/>
                  <a:gd name="T76" fmla="*/ 32 w 813"/>
                  <a:gd name="T77" fmla="*/ 645 h 667"/>
                  <a:gd name="T78" fmla="*/ 318 w 813"/>
                  <a:gd name="T79" fmla="*/ 645 h 667"/>
                  <a:gd name="T80" fmla="*/ 351 w 813"/>
                  <a:gd name="T81" fmla="*/ 595 h 667"/>
                  <a:gd name="T82" fmla="*/ 586 w 813"/>
                  <a:gd name="T83" fmla="*/ 592 h 667"/>
                  <a:gd name="T84" fmla="*/ 614 w 813"/>
                  <a:gd name="T85" fmla="*/ 548 h 667"/>
                  <a:gd name="T86" fmla="*/ 790 w 813"/>
                  <a:gd name="T87" fmla="*/ 541 h 667"/>
                  <a:gd name="T88" fmla="*/ 813 w 813"/>
                  <a:gd name="T89" fmla="*/ 19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3" h="667">
                    <a:moveTo>
                      <a:pt x="34" y="593"/>
                    </a:moveTo>
                    <a:cubicBezTo>
                      <a:pt x="34" y="230"/>
                      <a:pt x="34" y="230"/>
                      <a:pt x="34" y="230"/>
                    </a:cubicBezTo>
                    <a:cubicBezTo>
                      <a:pt x="34" y="227"/>
                      <a:pt x="35" y="224"/>
                      <a:pt x="36" y="221"/>
                    </a:cubicBezTo>
                    <a:cubicBezTo>
                      <a:pt x="34" y="219"/>
                      <a:pt x="34" y="218"/>
                      <a:pt x="34" y="216"/>
                    </a:cubicBezTo>
                    <a:cubicBezTo>
                      <a:pt x="34" y="199"/>
                      <a:pt x="97" y="185"/>
                      <a:pt x="175" y="185"/>
                    </a:cubicBezTo>
                    <a:cubicBezTo>
                      <a:pt x="247" y="185"/>
                      <a:pt x="307" y="197"/>
                      <a:pt x="315" y="212"/>
                    </a:cubicBezTo>
                    <a:cubicBezTo>
                      <a:pt x="316" y="213"/>
                      <a:pt x="317" y="214"/>
                      <a:pt x="317" y="216"/>
                    </a:cubicBezTo>
                    <a:cubicBezTo>
                      <a:pt x="317" y="217"/>
                      <a:pt x="316" y="218"/>
                      <a:pt x="315" y="220"/>
                    </a:cubicBezTo>
                    <a:cubicBezTo>
                      <a:pt x="315" y="220"/>
                      <a:pt x="315" y="220"/>
                      <a:pt x="314" y="221"/>
                    </a:cubicBezTo>
                    <a:cubicBezTo>
                      <a:pt x="315" y="222"/>
                      <a:pt x="315" y="222"/>
                      <a:pt x="315" y="223"/>
                    </a:cubicBezTo>
                    <a:cubicBezTo>
                      <a:pt x="316" y="225"/>
                      <a:pt x="317" y="227"/>
                      <a:pt x="317" y="230"/>
                    </a:cubicBezTo>
                    <a:cubicBezTo>
                      <a:pt x="317" y="564"/>
                      <a:pt x="317" y="564"/>
                      <a:pt x="317" y="564"/>
                    </a:cubicBezTo>
                    <a:cubicBezTo>
                      <a:pt x="317" y="593"/>
                      <a:pt x="317" y="593"/>
                      <a:pt x="317" y="593"/>
                    </a:cubicBezTo>
                    <a:cubicBezTo>
                      <a:pt x="317" y="594"/>
                      <a:pt x="317" y="594"/>
                      <a:pt x="317" y="595"/>
                    </a:cubicBezTo>
                    <a:cubicBezTo>
                      <a:pt x="317" y="595"/>
                      <a:pt x="317" y="596"/>
                      <a:pt x="317" y="596"/>
                    </a:cubicBezTo>
                    <a:cubicBezTo>
                      <a:pt x="317" y="598"/>
                      <a:pt x="316" y="599"/>
                      <a:pt x="315" y="601"/>
                    </a:cubicBezTo>
                    <a:cubicBezTo>
                      <a:pt x="305" y="619"/>
                      <a:pt x="246" y="633"/>
                      <a:pt x="175" y="633"/>
                    </a:cubicBezTo>
                    <a:cubicBezTo>
                      <a:pt x="104" y="633"/>
                      <a:pt x="45" y="619"/>
                      <a:pt x="35" y="601"/>
                    </a:cubicBezTo>
                    <a:cubicBezTo>
                      <a:pt x="34" y="599"/>
                      <a:pt x="34" y="598"/>
                      <a:pt x="34" y="596"/>
                    </a:cubicBezTo>
                    <a:cubicBezTo>
                      <a:pt x="34" y="595"/>
                      <a:pt x="34" y="595"/>
                      <a:pt x="34" y="594"/>
                    </a:cubicBezTo>
                    <a:cubicBezTo>
                      <a:pt x="34" y="594"/>
                      <a:pt x="34" y="593"/>
                      <a:pt x="34" y="593"/>
                    </a:cubicBezTo>
                    <a:moveTo>
                      <a:pt x="465" y="201"/>
                    </a:moveTo>
                    <a:cubicBezTo>
                      <a:pt x="509" y="201"/>
                      <a:pt x="547" y="206"/>
                      <a:pt x="568" y="214"/>
                    </a:cubicBezTo>
                    <a:cubicBezTo>
                      <a:pt x="579" y="218"/>
                      <a:pt x="585" y="222"/>
                      <a:pt x="585" y="227"/>
                    </a:cubicBezTo>
                    <a:cubicBezTo>
                      <a:pt x="585" y="229"/>
                      <a:pt x="584" y="230"/>
                      <a:pt x="582" y="232"/>
                    </a:cubicBezTo>
                    <a:cubicBezTo>
                      <a:pt x="584" y="235"/>
                      <a:pt x="585" y="238"/>
                      <a:pt x="585" y="241"/>
                    </a:cubicBezTo>
                    <a:cubicBezTo>
                      <a:pt x="585" y="514"/>
                      <a:pt x="585" y="514"/>
                      <a:pt x="585" y="514"/>
                    </a:cubicBezTo>
                    <a:cubicBezTo>
                      <a:pt x="585" y="538"/>
                      <a:pt x="585" y="538"/>
                      <a:pt x="585" y="538"/>
                    </a:cubicBezTo>
                    <a:cubicBezTo>
                      <a:pt x="585" y="538"/>
                      <a:pt x="585" y="538"/>
                      <a:pt x="585" y="538"/>
                    </a:cubicBezTo>
                    <a:cubicBezTo>
                      <a:pt x="585" y="545"/>
                      <a:pt x="585" y="545"/>
                      <a:pt x="585" y="545"/>
                    </a:cubicBezTo>
                    <a:cubicBezTo>
                      <a:pt x="585" y="546"/>
                      <a:pt x="585" y="547"/>
                      <a:pt x="585" y="548"/>
                    </a:cubicBezTo>
                    <a:cubicBezTo>
                      <a:pt x="585" y="549"/>
                      <a:pt x="585" y="549"/>
                      <a:pt x="585" y="550"/>
                    </a:cubicBezTo>
                    <a:cubicBezTo>
                      <a:pt x="585" y="551"/>
                      <a:pt x="584" y="553"/>
                      <a:pt x="583" y="554"/>
                    </a:cubicBezTo>
                    <a:cubicBezTo>
                      <a:pt x="575" y="570"/>
                      <a:pt x="525" y="581"/>
                      <a:pt x="465" y="581"/>
                    </a:cubicBezTo>
                    <a:cubicBezTo>
                      <a:pt x="412" y="581"/>
                      <a:pt x="367" y="572"/>
                      <a:pt x="351" y="560"/>
                    </a:cubicBezTo>
                    <a:cubicBezTo>
                      <a:pt x="351" y="558"/>
                      <a:pt x="351" y="558"/>
                      <a:pt x="351" y="558"/>
                    </a:cubicBezTo>
                    <a:cubicBezTo>
                      <a:pt x="351" y="552"/>
                      <a:pt x="351" y="552"/>
                      <a:pt x="351" y="552"/>
                    </a:cubicBezTo>
                    <a:cubicBezTo>
                      <a:pt x="351" y="540"/>
                      <a:pt x="351" y="540"/>
                      <a:pt x="351" y="540"/>
                    </a:cubicBezTo>
                    <a:cubicBezTo>
                      <a:pt x="351" y="235"/>
                      <a:pt x="351" y="235"/>
                      <a:pt x="351" y="235"/>
                    </a:cubicBezTo>
                    <a:cubicBezTo>
                      <a:pt x="351" y="228"/>
                      <a:pt x="351" y="228"/>
                      <a:pt x="351" y="228"/>
                    </a:cubicBezTo>
                    <a:cubicBezTo>
                      <a:pt x="351" y="219"/>
                      <a:pt x="351" y="219"/>
                      <a:pt x="351" y="219"/>
                    </a:cubicBezTo>
                    <a:cubicBezTo>
                      <a:pt x="367" y="208"/>
                      <a:pt x="412" y="201"/>
                      <a:pt x="465" y="201"/>
                    </a:cubicBezTo>
                    <a:moveTo>
                      <a:pt x="690" y="220"/>
                    </a:moveTo>
                    <a:cubicBezTo>
                      <a:pt x="745" y="220"/>
                      <a:pt x="789" y="230"/>
                      <a:pt x="789" y="242"/>
                    </a:cubicBezTo>
                    <a:cubicBezTo>
                      <a:pt x="789" y="243"/>
                      <a:pt x="788" y="245"/>
                      <a:pt x="786" y="247"/>
                    </a:cubicBezTo>
                    <a:cubicBezTo>
                      <a:pt x="788" y="249"/>
                      <a:pt x="789" y="253"/>
                      <a:pt x="789" y="257"/>
                    </a:cubicBezTo>
                    <a:cubicBezTo>
                      <a:pt x="789" y="499"/>
                      <a:pt x="789" y="499"/>
                      <a:pt x="789" y="499"/>
                    </a:cubicBezTo>
                    <a:cubicBezTo>
                      <a:pt x="789" y="501"/>
                      <a:pt x="789" y="502"/>
                      <a:pt x="789" y="504"/>
                    </a:cubicBezTo>
                    <a:cubicBezTo>
                      <a:pt x="789" y="505"/>
                      <a:pt x="789" y="505"/>
                      <a:pt x="789" y="506"/>
                    </a:cubicBezTo>
                    <a:cubicBezTo>
                      <a:pt x="789" y="508"/>
                      <a:pt x="789" y="509"/>
                      <a:pt x="788" y="510"/>
                    </a:cubicBezTo>
                    <a:cubicBezTo>
                      <a:pt x="781" y="523"/>
                      <a:pt x="740" y="532"/>
                      <a:pt x="690" y="532"/>
                    </a:cubicBezTo>
                    <a:cubicBezTo>
                      <a:pt x="660" y="532"/>
                      <a:pt x="632" y="529"/>
                      <a:pt x="614" y="523"/>
                    </a:cubicBezTo>
                    <a:cubicBezTo>
                      <a:pt x="614" y="517"/>
                      <a:pt x="614" y="517"/>
                      <a:pt x="614" y="517"/>
                    </a:cubicBezTo>
                    <a:cubicBezTo>
                      <a:pt x="614" y="504"/>
                      <a:pt x="614" y="504"/>
                      <a:pt x="614" y="504"/>
                    </a:cubicBezTo>
                    <a:cubicBezTo>
                      <a:pt x="614" y="490"/>
                      <a:pt x="614" y="490"/>
                      <a:pt x="614" y="490"/>
                    </a:cubicBezTo>
                    <a:cubicBezTo>
                      <a:pt x="614" y="255"/>
                      <a:pt x="614" y="255"/>
                      <a:pt x="614" y="255"/>
                    </a:cubicBezTo>
                    <a:cubicBezTo>
                      <a:pt x="614" y="239"/>
                      <a:pt x="614" y="239"/>
                      <a:pt x="614" y="239"/>
                    </a:cubicBezTo>
                    <a:cubicBezTo>
                      <a:pt x="614" y="228"/>
                      <a:pt x="614" y="228"/>
                      <a:pt x="614" y="228"/>
                    </a:cubicBezTo>
                    <a:cubicBezTo>
                      <a:pt x="632" y="223"/>
                      <a:pt x="660" y="220"/>
                      <a:pt x="690" y="220"/>
                    </a:cubicBezTo>
                    <a:moveTo>
                      <a:pt x="748" y="120"/>
                    </a:moveTo>
                    <a:cubicBezTo>
                      <a:pt x="748" y="91"/>
                      <a:pt x="748" y="91"/>
                      <a:pt x="748" y="91"/>
                    </a:cubicBezTo>
                    <a:cubicBezTo>
                      <a:pt x="633" y="91"/>
                      <a:pt x="633" y="91"/>
                      <a:pt x="633" y="91"/>
                    </a:cubicBezTo>
                    <a:cubicBezTo>
                      <a:pt x="633" y="120"/>
                      <a:pt x="633" y="120"/>
                      <a:pt x="633" y="120"/>
                    </a:cubicBezTo>
                    <a:cubicBezTo>
                      <a:pt x="603" y="152"/>
                      <a:pt x="603" y="152"/>
                      <a:pt x="603" y="152"/>
                    </a:cubicBezTo>
                    <a:cubicBezTo>
                      <a:pt x="534" y="79"/>
                      <a:pt x="534" y="79"/>
                      <a:pt x="534" y="79"/>
                    </a:cubicBezTo>
                    <a:cubicBezTo>
                      <a:pt x="534" y="43"/>
                      <a:pt x="534" y="43"/>
                      <a:pt x="534" y="43"/>
                    </a:cubicBezTo>
                    <a:cubicBezTo>
                      <a:pt x="395" y="43"/>
                      <a:pt x="395" y="43"/>
                      <a:pt x="395" y="43"/>
                    </a:cubicBezTo>
                    <a:cubicBezTo>
                      <a:pt x="395" y="79"/>
                      <a:pt x="395" y="79"/>
                      <a:pt x="395" y="79"/>
                    </a:cubicBezTo>
                    <a:cubicBezTo>
                      <a:pt x="344" y="134"/>
                      <a:pt x="344" y="134"/>
                      <a:pt x="344" y="134"/>
                    </a:cubicBezTo>
                    <a:cubicBezTo>
                      <a:pt x="257" y="42"/>
                      <a:pt x="257" y="42"/>
                      <a:pt x="257" y="42"/>
                    </a:cubicBezTo>
                    <a:cubicBezTo>
                      <a:pt x="257" y="0"/>
                      <a:pt x="257" y="0"/>
                      <a:pt x="257" y="0"/>
                    </a:cubicBezTo>
                    <a:cubicBezTo>
                      <a:pt x="93" y="0"/>
                      <a:pt x="93" y="0"/>
                      <a:pt x="93" y="0"/>
                    </a:cubicBezTo>
                    <a:cubicBezTo>
                      <a:pt x="93" y="42"/>
                      <a:pt x="93" y="42"/>
                      <a:pt x="93" y="42"/>
                    </a:cubicBezTo>
                    <a:cubicBezTo>
                      <a:pt x="0" y="141"/>
                      <a:pt x="0" y="141"/>
                      <a:pt x="0" y="141"/>
                    </a:cubicBezTo>
                    <a:cubicBezTo>
                      <a:pt x="0" y="218"/>
                      <a:pt x="0" y="218"/>
                      <a:pt x="0" y="218"/>
                    </a:cubicBezTo>
                    <a:cubicBezTo>
                      <a:pt x="0" y="552"/>
                      <a:pt x="0" y="552"/>
                      <a:pt x="0" y="552"/>
                    </a:cubicBezTo>
                    <a:cubicBezTo>
                      <a:pt x="0" y="602"/>
                      <a:pt x="0" y="602"/>
                      <a:pt x="0" y="602"/>
                    </a:cubicBezTo>
                    <a:cubicBezTo>
                      <a:pt x="0" y="622"/>
                      <a:pt x="13" y="639"/>
                      <a:pt x="32" y="645"/>
                    </a:cubicBezTo>
                    <a:cubicBezTo>
                      <a:pt x="60" y="658"/>
                      <a:pt x="114" y="667"/>
                      <a:pt x="175" y="667"/>
                    </a:cubicBezTo>
                    <a:cubicBezTo>
                      <a:pt x="236" y="667"/>
                      <a:pt x="290" y="658"/>
                      <a:pt x="318" y="645"/>
                    </a:cubicBezTo>
                    <a:cubicBezTo>
                      <a:pt x="337" y="640"/>
                      <a:pt x="351" y="622"/>
                      <a:pt x="351" y="602"/>
                    </a:cubicBezTo>
                    <a:cubicBezTo>
                      <a:pt x="351" y="595"/>
                      <a:pt x="351" y="595"/>
                      <a:pt x="351" y="595"/>
                    </a:cubicBezTo>
                    <a:cubicBezTo>
                      <a:pt x="376" y="604"/>
                      <a:pt x="418" y="610"/>
                      <a:pt x="465" y="610"/>
                    </a:cubicBezTo>
                    <a:cubicBezTo>
                      <a:pt x="517" y="610"/>
                      <a:pt x="562" y="603"/>
                      <a:pt x="586" y="592"/>
                    </a:cubicBezTo>
                    <a:cubicBezTo>
                      <a:pt x="602" y="587"/>
                      <a:pt x="614" y="572"/>
                      <a:pt x="614" y="555"/>
                    </a:cubicBezTo>
                    <a:cubicBezTo>
                      <a:pt x="614" y="548"/>
                      <a:pt x="614" y="548"/>
                      <a:pt x="614" y="548"/>
                    </a:cubicBezTo>
                    <a:cubicBezTo>
                      <a:pt x="634" y="553"/>
                      <a:pt x="661" y="556"/>
                      <a:pt x="690" y="556"/>
                    </a:cubicBezTo>
                    <a:cubicBezTo>
                      <a:pt x="733" y="556"/>
                      <a:pt x="770" y="550"/>
                      <a:pt x="790" y="541"/>
                    </a:cubicBezTo>
                    <a:cubicBezTo>
                      <a:pt x="803" y="537"/>
                      <a:pt x="813" y="525"/>
                      <a:pt x="813" y="511"/>
                    </a:cubicBezTo>
                    <a:cubicBezTo>
                      <a:pt x="813" y="190"/>
                      <a:pt x="813" y="190"/>
                      <a:pt x="813" y="190"/>
                    </a:cubicBezTo>
                    <a:lnTo>
                      <a:pt x="748" y="12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6672"/>
                  </a:solidFill>
                </a:endParaRPr>
              </a:p>
            </p:txBody>
          </p:sp>
          <p:sp>
            <p:nvSpPr>
              <p:cNvPr id="26" name="Freeform 23"/>
              <p:cNvSpPr>
                <a:spLocks/>
              </p:cNvSpPr>
              <p:nvPr/>
            </p:nvSpPr>
            <p:spPr bwMode="auto">
              <a:xfrm>
                <a:off x="638" y="2179"/>
                <a:ext cx="92" cy="58"/>
              </a:xfrm>
              <a:custGeom>
                <a:avLst/>
                <a:gdLst>
                  <a:gd name="T0" fmla="*/ 13 w 168"/>
                  <a:gd name="T1" fmla="*/ 107 h 107"/>
                  <a:gd name="T2" fmla="*/ 156 w 168"/>
                  <a:gd name="T3" fmla="*/ 107 h 107"/>
                  <a:gd name="T4" fmla="*/ 168 w 168"/>
                  <a:gd name="T5" fmla="*/ 95 h 107"/>
                  <a:gd name="T6" fmla="*/ 168 w 168"/>
                  <a:gd name="T7" fmla="*/ 23 h 107"/>
                  <a:gd name="T8" fmla="*/ 156 w 168"/>
                  <a:gd name="T9" fmla="*/ 10 h 107"/>
                  <a:gd name="T10" fmla="*/ 135 w 168"/>
                  <a:gd name="T11" fmla="*/ 10 h 107"/>
                  <a:gd name="T12" fmla="*/ 120 w 168"/>
                  <a:gd name="T13" fmla="*/ 0 h 107"/>
                  <a:gd name="T14" fmla="*/ 48 w 168"/>
                  <a:gd name="T15" fmla="*/ 0 h 107"/>
                  <a:gd name="T16" fmla="*/ 32 w 168"/>
                  <a:gd name="T17" fmla="*/ 10 h 107"/>
                  <a:gd name="T18" fmla="*/ 13 w 168"/>
                  <a:gd name="T19" fmla="*/ 10 h 107"/>
                  <a:gd name="T20" fmla="*/ 0 w 168"/>
                  <a:gd name="T21" fmla="*/ 23 h 107"/>
                  <a:gd name="T22" fmla="*/ 0 w 168"/>
                  <a:gd name="T23" fmla="*/ 95 h 107"/>
                  <a:gd name="T24" fmla="*/ 13 w 168"/>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07">
                    <a:moveTo>
                      <a:pt x="13" y="107"/>
                    </a:moveTo>
                    <a:cubicBezTo>
                      <a:pt x="156" y="107"/>
                      <a:pt x="156" y="107"/>
                      <a:pt x="156" y="107"/>
                    </a:cubicBezTo>
                    <a:cubicBezTo>
                      <a:pt x="163" y="107"/>
                      <a:pt x="168" y="102"/>
                      <a:pt x="168" y="95"/>
                    </a:cubicBezTo>
                    <a:cubicBezTo>
                      <a:pt x="168" y="23"/>
                      <a:pt x="168" y="23"/>
                      <a:pt x="168" y="23"/>
                    </a:cubicBezTo>
                    <a:cubicBezTo>
                      <a:pt x="168" y="16"/>
                      <a:pt x="163" y="10"/>
                      <a:pt x="156" y="10"/>
                    </a:cubicBezTo>
                    <a:cubicBezTo>
                      <a:pt x="135" y="10"/>
                      <a:pt x="135" y="10"/>
                      <a:pt x="135" y="10"/>
                    </a:cubicBezTo>
                    <a:cubicBezTo>
                      <a:pt x="133" y="4"/>
                      <a:pt x="127" y="0"/>
                      <a:pt x="120" y="0"/>
                    </a:cubicBezTo>
                    <a:cubicBezTo>
                      <a:pt x="48" y="0"/>
                      <a:pt x="48" y="0"/>
                      <a:pt x="48" y="0"/>
                    </a:cubicBezTo>
                    <a:cubicBezTo>
                      <a:pt x="41" y="0"/>
                      <a:pt x="35" y="4"/>
                      <a:pt x="32" y="10"/>
                    </a:cubicBezTo>
                    <a:cubicBezTo>
                      <a:pt x="13" y="10"/>
                      <a:pt x="13" y="10"/>
                      <a:pt x="13" y="10"/>
                    </a:cubicBezTo>
                    <a:cubicBezTo>
                      <a:pt x="6" y="10"/>
                      <a:pt x="0" y="16"/>
                      <a:pt x="0" y="23"/>
                    </a:cubicBezTo>
                    <a:cubicBezTo>
                      <a:pt x="0" y="95"/>
                      <a:pt x="0" y="95"/>
                      <a:pt x="0" y="95"/>
                    </a:cubicBezTo>
                    <a:cubicBezTo>
                      <a:pt x="0" y="102"/>
                      <a:pt x="6" y="107"/>
                      <a:pt x="13" y="107"/>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6672"/>
                  </a:solidFill>
                </a:endParaRPr>
              </a:p>
            </p:txBody>
          </p:sp>
          <p:sp>
            <p:nvSpPr>
              <p:cNvPr id="27" name="Freeform 24"/>
              <p:cNvSpPr>
                <a:spLocks/>
              </p:cNvSpPr>
              <p:nvPr/>
            </p:nvSpPr>
            <p:spPr bwMode="auto">
              <a:xfrm>
                <a:off x="505" y="2143"/>
                <a:ext cx="110" cy="71"/>
              </a:xfrm>
              <a:custGeom>
                <a:avLst/>
                <a:gdLst>
                  <a:gd name="T0" fmla="*/ 16 w 201"/>
                  <a:gd name="T1" fmla="*/ 129 h 129"/>
                  <a:gd name="T2" fmla="*/ 186 w 201"/>
                  <a:gd name="T3" fmla="*/ 129 h 129"/>
                  <a:gd name="T4" fmla="*/ 201 w 201"/>
                  <a:gd name="T5" fmla="*/ 114 h 129"/>
                  <a:gd name="T6" fmla="*/ 201 w 201"/>
                  <a:gd name="T7" fmla="*/ 28 h 129"/>
                  <a:gd name="T8" fmla="*/ 186 w 201"/>
                  <a:gd name="T9" fmla="*/ 13 h 129"/>
                  <a:gd name="T10" fmla="*/ 162 w 201"/>
                  <a:gd name="T11" fmla="*/ 13 h 129"/>
                  <a:gd name="T12" fmla="*/ 143 w 201"/>
                  <a:gd name="T13" fmla="*/ 0 h 129"/>
                  <a:gd name="T14" fmla="*/ 57 w 201"/>
                  <a:gd name="T15" fmla="*/ 0 h 129"/>
                  <a:gd name="T16" fmla="*/ 38 w 201"/>
                  <a:gd name="T17" fmla="*/ 13 h 129"/>
                  <a:gd name="T18" fmla="*/ 16 w 201"/>
                  <a:gd name="T19" fmla="*/ 13 h 129"/>
                  <a:gd name="T20" fmla="*/ 0 w 201"/>
                  <a:gd name="T21" fmla="*/ 28 h 129"/>
                  <a:gd name="T22" fmla="*/ 0 w 201"/>
                  <a:gd name="T23" fmla="*/ 114 h 129"/>
                  <a:gd name="T24" fmla="*/ 16 w 201"/>
                  <a:gd name="T2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129">
                    <a:moveTo>
                      <a:pt x="16" y="129"/>
                    </a:moveTo>
                    <a:cubicBezTo>
                      <a:pt x="186" y="129"/>
                      <a:pt x="186" y="129"/>
                      <a:pt x="186" y="129"/>
                    </a:cubicBezTo>
                    <a:cubicBezTo>
                      <a:pt x="195" y="129"/>
                      <a:pt x="201" y="122"/>
                      <a:pt x="201" y="114"/>
                    </a:cubicBezTo>
                    <a:cubicBezTo>
                      <a:pt x="201" y="28"/>
                      <a:pt x="201" y="28"/>
                      <a:pt x="201" y="28"/>
                    </a:cubicBezTo>
                    <a:cubicBezTo>
                      <a:pt x="201" y="20"/>
                      <a:pt x="195" y="13"/>
                      <a:pt x="186" y="13"/>
                    </a:cubicBezTo>
                    <a:cubicBezTo>
                      <a:pt x="162" y="13"/>
                      <a:pt x="162" y="13"/>
                      <a:pt x="162" y="13"/>
                    </a:cubicBezTo>
                    <a:cubicBezTo>
                      <a:pt x="159" y="6"/>
                      <a:pt x="152" y="0"/>
                      <a:pt x="143" y="0"/>
                    </a:cubicBezTo>
                    <a:cubicBezTo>
                      <a:pt x="57" y="0"/>
                      <a:pt x="57" y="0"/>
                      <a:pt x="57" y="0"/>
                    </a:cubicBezTo>
                    <a:cubicBezTo>
                      <a:pt x="49" y="0"/>
                      <a:pt x="41" y="6"/>
                      <a:pt x="38" y="13"/>
                    </a:cubicBezTo>
                    <a:cubicBezTo>
                      <a:pt x="16" y="13"/>
                      <a:pt x="16" y="13"/>
                      <a:pt x="16" y="13"/>
                    </a:cubicBezTo>
                    <a:cubicBezTo>
                      <a:pt x="7" y="13"/>
                      <a:pt x="0" y="20"/>
                      <a:pt x="0" y="28"/>
                    </a:cubicBezTo>
                    <a:cubicBezTo>
                      <a:pt x="0" y="114"/>
                      <a:pt x="0" y="114"/>
                      <a:pt x="0" y="114"/>
                    </a:cubicBezTo>
                    <a:cubicBezTo>
                      <a:pt x="0" y="122"/>
                      <a:pt x="7" y="129"/>
                      <a:pt x="16" y="129"/>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6672"/>
                  </a:solidFill>
                </a:endParaRPr>
              </a:p>
            </p:txBody>
          </p:sp>
          <p:sp>
            <p:nvSpPr>
              <p:cNvPr id="28" name="Freeform 25"/>
              <p:cNvSpPr>
                <a:spLocks/>
              </p:cNvSpPr>
              <p:nvPr/>
            </p:nvSpPr>
            <p:spPr bwMode="auto">
              <a:xfrm>
                <a:off x="712" y="2350"/>
                <a:ext cx="0" cy="104"/>
              </a:xfrm>
              <a:custGeom>
                <a:avLst/>
                <a:gdLst>
                  <a:gd name="T0" fmla="*/ 0 h 104"/>
                  <a:gd name="T1" fmla="*/ 104 h 104"/>
                  <a:gd name="T2" fmla="*/ 0 h 104"/>
                </a:gdLst>
                <a:ahLst/>
                <a:cxnLst>
                  <a:cxn ang="0">
                    <a:pos x="0" y="T0"/>
                  </a:cxn>
                  <a:cxn ang="0">
                    <a:pos x="0" y="T1"/>
                  </a:cxn>
                  <a:cxn ang="0">
                    <a:pos x="0" y="T2"/>
                  </a:cxn>
                </a:cxnLst>
                <a:rect l="0" t="0" r="r" b="b"/>
                <a:pathLst>
                  <a:path h="104">
                    <a:moveTo>
                      <a:pt x="0" y="0"/>
                    </a:moveTo>
                    <a:lnTo>
                      <a:pt x="0" y="104"/>
                    </a:lnTo>
                    <a:lnTo>
                      <a:pt x="0" y="0"/>
                    </a:lnTo>
                    <a:close/>
                  </a:path>
                </a:pathLst>
              </a:custGeom>
              <a:solidFill>
                <a:srgbClr val="C7D1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6672"/>
                  </a:solidFill>
                </a:endParaRPr>
              </a:p>
            </p:txBody>
          </p:sp>
          <p:sp>
            <p:nvSpPr>
              <p:cNvPr id="29" name="Line 26"/>
              <p:cNvSpPr>
                <a:spLocks noChangeShapeType="1"/>
              </p:cNvSpPr>
              <p:nvPr/>
            </p:nvSpPr>
            <p:spPr bwMode="auto">
              <a:xfrm>
                <a:off x="712" y="2350"/>
                <a:ext cx="0" cy="104"/>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solidFill>
                    <a:srgbClr val="006672"/>
                  </a:solidFill>
                </a:endParaRPr>
              </a:p>
            </p:txBody>
          </p:sp>
          <p:sp>
            <p:nvSpPr>
              <p:cNvPr id="30" name="Freeform 27"/>
              <p:cNvSpPr>
                <a:spLocks/>
              </p:cNvSpPr>
              <p:nvPr/>
            </p:nvSpPr>
            <p:spPr bwMode="auto">
              <a:xfrm>
                <a:off x="597" y="2347"/>
                <a:ext cx="0" cy="126"/>
              </a:xfrm>
              <a:custGeom>
                <a:avLst/>
                <a:gdLst>
                  <a:gd name="T0" fmla="*/ 0 h 126"/>
                  <a:gd name="T1" fmla="*/ 126 h 126"/>
                  <a:gd name="T2" fmla="*/ 0 h 126"/>
                </a:gdLst>
                <a:ahLst/>
                <a:cxnLst>
                  <a:cxn ang="0">
                    <a:pos x="0" y="T0"/>
                  </a:cxn>
                  <a:cxn ang="0">
                    <a:pos x="0" y="T1"/>
                  </a:cxn>
                  <a:cxn ang="0">
                    <a:pos x="0" y="T2"/>
                  </a:cxn>
                </a:cxnLst>
                <a:rect l="0" t="0" r="r" b="b"/>
                <a:pathLst>
                  <a:path h="126">
                    <a:moveTo>
                      <a:pt x="0" y="0"/>
                    </a:moveTo>
                    <a:lnTo>
                      <a:pt x="0" y="126"/>
                    </a:lnTo>
                    <a:lnTo>
                      <a:pt x="0" y="0"/>
                    </a:lnTo>
                    <a:close/>
                  </a:path>
                </a:pathLst>
              </a:custGeom>
              <a:solidFill>
                <a:srgbClr val="C7D1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6672"/>
                  </a:solidFill>
                </a:endParaRPr>
              </a:p>
            </p:txBody>
          </p:sp>
          <p:sp>
            <p:nvSpPr>
              <p:cNvPr id="31" name="Line 28"/>
              <p:cNvSpPr>
                <a:spLocks noChangeShapeType="1"/>
              </p:cNvSpPr>
              <p:nvPr/>
            </p:nvSpPr>
            <p:spPr bwMode="auto">
              <a:xfrm>
                <a:off x="597" y="2347"/>
                <a:ext cx="0" cy="126"/>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solidFill>
                    <a:srgbClr val="006672"/>
                  </a:solidFill>
                </a:endParaRPr>
              </a:p>
            </p:txBody>
          </p:sp>
          <p:sp>
            <p:nvSpPr>
              <p:cNvPr id="32" name="Freeform 29"/>
              <p:cNvSpPr>
                <a:spLocks/>
              </p:cNvSpPr>
              <p:nvPr/>
            </p:nvSpPr>
            <p:spPr bwMode="auto">
              <a:xfrm>
                <a:off x="337" y="2098"/>
                <a:ext cx="132" cy="85"/>
              </a:xfrm>
              <a:custGeom>
                <a:avLst/>
                <a:gdLst>
                  <a:gd name="T0" fmla="*/ 13 w 241"/>
                  <a:gd name="T1" fmla="*/ 154 h 154"/>
                  <a:gd name="T2" fmla="*/ 228 w 241"/>
                  <a:gd name="T3" fmla="*/ 154 h 154"/>
                  <a:gd name="T4" fmla="*/ 241 w 241"/>
                  <a:gd name="T5" fmla="*/ 142 h 154"/>
                  <a:gd name="T6" fmla="*/ 241 w 241"/>
                  <a:gd name="T7" fmla="*/ 28 h 154"/>
                  <a:gd name="T8" fmla="*/ 228 w 241"/>
                  <a:gd name="T9" fmla="*/ 15 h 154"/>
                  <a:gd name="T10" fmla="*/ 195 w 241"/>
                  <a:gd name="T11" fmla="*/ 15 h 154"/>
                  <a:gd name="T12" fmla="*/ 178 w 241"/>
                  <a:gd name="T13" fmla="*/ 0 h 154"/>
                  <a:gd name="T14" fmla="*/ 60 w 241"/>
                  <a:gd name="T15" fmla="*/ 0 h 154"/>
                  <a:gd name="T16" fmla="*/ 44 w 241"/>
                  <a:gd name="T17" fmla="*/ 15 h 154"/>
                  <a:gd name="T18" fmla="*/ 13 w 241"/>
                  <a:gd name="T19" fmla="*/ 15 h 154"/>
                  <a:gd name="T20" fmla="*/ 0 w 241"/>
                  <a:gd name="T21" fmla="*/ 28 h 154"/>
                  <a:gd name="T22" fmla="*/ 0 w 241"/>
                  <a:gd name="T23" fmla="*/ 142 h 154"/>
                  <a:gd name="T24" fmla="*/ 13 w 241"/>
                  <a:gd name="T2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54">
                    <a:moveTo>
                      <a:pt x="13" y="154"/>
                    </a:moveTo>
                    <a:cubicBezTo>
                      <a:pt x="228" y="154"/>
                      <a:pt x="228" y="154"/>
                      <a:pt x="228" y="154"/>
                    </a:cubicBezTo>
                    <a:cubicBezTo>
                      <a:pt x="235" y="154"/>
                      <a:pt x="241" y="149"/>
                      <a:pt x="241" y="142"/>
                    </a:cubicBezTo>
                    <a:cubicBezTo>
                      <a:pt x="241" y="28"/>
                      <a:pt x="241" y="28"/>
                      <a:pt x="241" y="28"/>
                    </a:cubicBezTo>
                    <a:cubicBezTo>
                      <a:pt x="241" y="21"/>
                      <a:pt x="235" y="15"/>
                      <a:pt x="228" y="15"/>
                    </a:cubicBezTo>
                    <a:cubicBezTo>
                      <a:pt x="195" y="15"/>
                      <a:pt x="195" y="15"/>
                      <a:pt x="195" y="15"/>
                    </a:cubicBezTo>
                    <a:cubicBezTo>
                      <a:pt x="194" y="7"/>
                      <a:pt x="187" y="0"/>
                      <a:pt x="178" y="0"/>
                    </a:cubicBezTo>
                    <a:cubicBezTo>
                      <a:pt x="60" y="0"/>
                      <a:pt x="60" y="0"/>
                      <a:pt x="60" y="0"/>
                    </a:cubicBezTo>
                    <a:cubicBezTo>
                      <a:pt x="52" y="0"/>
                      <a:pt x="45" y="7"/>
                      <a:pt x="44" y="15"/>
                    </a:cubicBezTo>
                    <a:cubicBezTo>
                      <a:pt x="13" y="15"/>
                      <a:pt x="13" y="15"/>
                      <a:pt x="13" y="15"/>
                    </a:cubicBezTo>
                    <a:cubicBezTo>
                      <a:pt x="6" y="15"/>
                      <a:pt x="0" y="21"/>
                      <a:pt x="0" y="28"/>
                    </a:cubicBezTo>
                    <a:cubicBezTo>
                      <a:pt x="0" y="142"/>
                      <a:pt x="0" y="142"/>
                      <a:pt x="0" y="142"/>
                    </a:cubicBezTo>
                    <a:cubicBezTo>
                      <a:pt x="0" y="149"/>
                      <a:pt x="6" y="154"/>
                      <a:pt x="13" y="154"/>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6672"/>
                  </a:solidFill>
                </a:endParaRPr>
              </a:p>
            </p:txBody>
          </p:sp>
          <p:sp>
            <p:nvSpPr>
              <p:cNvPr id="33" name="Freeform 30"/>
              <p:cNvSpPr>
                <a:spLocks/>
              </p:cNvSpPr>
              <p:nvPr/>
            </p:nvSpPr>
            <p:spPr bwMode="auto">
              <a:xfrm>
                <a:off x="446" y="2345"/>
                <a:ext cx="0" cy="149"/>
              </a:xfrm>
              <a:custGeom>
                <a:avLst/>
                <a:gdLst>
                  <a:gd name="T0" fmla="*/ 0 h 149"/>
                  <a:gd name="T1" fmla="*/ 149 h 149"/>
                  <a:gd name="T2" fmla="*/ 0 h 149"/>
                </a:gdLst>
                <a:ahLst/>
                <a:cxnLst>
                  <a:cxn ang="0">
                    <a:pos x="0" y="T0"/>
                  </a:cxn>
                  <a:cxn ang="0">
                    <a:pos x="0" y="T1"/>
                  </a:cxn>
                  <a:cxn ang="0">
                    <a:pos x="0" y="T2"/>
                  </a:cxn>
                </a:cxnLst>
                <a:rect l="0" t="0" r="r" b="b"/>
                <a:pathLst>
                  <a:path h="149">
                    <a:moveTo>
                      <a:pt x="0" y="0"/>
                    </a:moveTo>
                    <a:lnTo>
                      <a:pt x="0" y="149"/>
                    </a:lnTo>
                    <a:lnTo>
                      <a:pt x="0" y="0"/>
                    </a:lnTo>
                    <a:close/>
                  </a:path>
                </a:pathLst>
              </a:custGeom>
              <a:solidFill>
                <a:srgbClr val="C7D1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6672"/>
                  </a:solidFill>
                </a:endParaRPr>
              </a:p>
            </p:txBody>
          </p:sp>
          <p:sp>
            <p:nvSpPr>
              <p:cNvPr id="34" name="Line 31"/>
              <p:cNvSpPr>
                <a:spLocks noChangeShapeType="1"/>
              </p:cNvSpPr>
              <p:nvPr/>
            </p:nvSpPr>
            <p:spPr bwMode="auto">
              <a:xfrm>
                <a:off x="446" y="2345"/>
                <a:ext cx="0" cy="149"/>
              </a:xfrm>
              <a:prstGeom prst="line">
                <a:avLst/>
              </a:prstGeom>
              <a:noFill/>
              <a:ln w="14288"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solidFill>
                    <a:srgbClr val="006672"/>
                  </a:solidFill>
                </a:endParaRPr>
              </a:p>
            </p:txBody>
          </p:sp>
        </p:grpSp>
      </p:grpSp>
      <p:sp>
        <p:nvSpPr>
          <p:cNvPr id="35" name="Rectangle 34"/>
          <p:cNvSpPr/>
          <p:nvPr/>
        </p:nvSpPr>
        <p:spPr>
          <a:xfrm>
            <a:off x="1047905" y="1136406"/>
            <a:ext cx="7876639" cy="815608"/>
          </a:xfrm>
          <a:prstGeom prst="rect">
            <a:avLst/>
          </a:prstGeom>
          <a:ln>
            <a:noFill/>
          </a:ln>
        </p:spPr>
        <p:txBody>
          <a:bodyPr wrap="square">
            <a:spAutoFit/>
          </a:bodyPr>
          <a:lstStyle/>
          <a:p>
            <a:pPr algn="l"/>
            <a:r>
              <a:rPr lang="en-US" b="1" dirty="0">
                <a:solidFill>
                  <a:schemeClr val="tx1">
                    <a:lumMod val="50000"/>
                    <a:lumOff val="50000"/>
                  </a:schemeClr>
                </a:solidFill>
                <a:latin typeface="+mn-lt"/>
              </a:rPr>
              <a:t>Cancer</a:t>
            </a:r>
          </a:p>
          <a:p>
            <a:pPr algn="l"/>
            <a:r>
              <a:rPr lang="en-US" sz="1400" dirty="0">
                <a:solidFill>
                  <a:schemeClr val="tx1">
                    <a:lumMod val="50000"/>
                    <a:lumOff val="50000"/>
                  </a:schemeClr>
                </a:solidFill>
                <a:latin typeface="+mn-lt"/>
              </a:rPr>
              <a:t>New therapies have contributed to significant declines in cancer death rates around the world since its peak in 1991. Today, </a:t>
            </a:r>
            <a:r>
              <a:rPr lang="en-US" sz="1400" b="1" dirty="0">
                <a:solidFill>
                  <a:schemeClr val="tx1">
                    <a:lumMod val="50000"/>
                    <a:lumOff val="50000"/>
                  </a:schemeClr>
                </a:solidFill>
                <a:latin typeface="+mn-lt"/>
              </a:rPr>
              <a:t>2 out of 3 people</a:t>
            </a:r>
            <a:r>
              <a:rPr lang="en-US" sz="1400" dirty="0">
                <a:solidFill>
                  <a:schemeClr val="tx1">
                    <a:lumMod val="50000"/>
                    <a:lumOff val="50000"/>
                  </a:schemeClr>
                </a:solidFill>
                <a:latin typeface="+mn-lt"/>
              </a:rPr>
              <a:t> diagnosed with cancer survive at least 5 years</a:t>
            </a:r>
            <a:r>
              <a:rPr lang="en-US" sz="1400" baseline="30000" dirty="0">
                <a:solidFill>
                  <a:schemeClr val="tx1">
                    <a:lumMod val="50000"/>
                    <a:lumOff val="50000"/>
                  </a:schemeClr>
                </a:solidFill>
                <a:latin typeface="+mn-lt"/>
              </a:rPr>
              <a:t>1</a:t>
            </a:r>
            <a:r>
              <a:rPr lang="en-US" sz="1400" dirty="0">
                <a:solidFill>
                  <a:schemeClr val="tx1">
                    <a:lumMod val="50000"/>
                    <a:lumOff val="50000"/>
                  </a:schemeClr>
                </a:solidFill>
                <a:latin typeface="+mn-lt"/>
              </a:rPr>
              <a:t>. </a:t>
            </a:r>
          </a:p>
        </p:txBody>
      </p:sp>
      <p:sp>
        <p:nvSpPr>
          <p:cNvPr id="36" name="Rectangle 35"/>
          <p:cNvSpPr/>
          <p:nvPr/>
        </p:nvSpPr>
        <p:spPr>
          <a:xfrm>
            <a:off x="1047905" y="2233709"/>
            <a:ext cx="7219795" cy="643253"/>
          </a:xfrm>
          <a:prstGeom prst="rect">
            <a:avLst/>
          </a:prstGeom>
        </p:spPr>
        <p:txBody>
          <a:bodyPr wrap="square">
            <a:spAutoFit/>
          </a:bodyPr>
          <a:lstStyle/>
          <a:p>
            <a:pPr lvl="0" algn="ctr" defTabSz="966788">
              <a:spcBef>
                <a:spcPct val="20000"/>
              </a:spcBef>
            </a:pPr>
            <a:r>
              <a:rPr lang="en-US" b="1" dirty="0">
                <a:solidFill>
                  <a:schemeClr val="accent2"/>
                </a:solidFill>
              </a:rPr>
              <a:t>Percent Decline in Cancer Mortality Rates Since 1991 </a:t>
            </a:r>
          </a:p>
          <a:p>
            <a:pPr lvl="0" algn="ctr" defTabSz="966788">
              <a:spcBef>
                <a:spcPct val="20000"/>
              </a:spcBef>
            </a:pPr>
            <a:r>
              <a:rPr lang="en-US" sz="1400" i="1" dirty="0">
                <a:solidFill>
                  <a:schemeClr val="accent2"/>
                </a:solidFill>
              </a:rPr>
              <a:t>1991 to 2011 - All Cancers</a:t>
            </a:r>
            <a:r>
              <a:rPr lang="en-US" sz="1400" i="1" baseline="30000" dirty="0">
                <a:solidFill>
                  <a:schemeClr val="accent2"/>
                </a:solidFill>
              </a:rPr>
              <a:t>2</a:t>
            </a:r>
            <a:endParaRPr lang="en-US" sz="1400" i="1" dirty="0">
              <a:solidFill>
                <a:schemeClr val="accent2"/>
              </a:solidFill>
            </a:endParaRPr>
          </a:p>
        </p:txBody>
      </p:sp>
      <p:sp>
        <p:nvSpPr>
          <p:cNvPr id="37" name="TextBox 36"/>
          <p:cNvSpPr txBox="1"/>
          <p:nvPr/>
        </p:nvSpPr>
        <p:spPr>
          <a:xfrm>
            <a:off x="2277925" y="6316245"/>
            <a:ext cx="4751469" cy="338554"/>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solidFill>
                  <a:srgbClr val="7F7F7F"/>
                </a:solidFill>
                <a:latin typeface="Arial" panose="020B0604020202020204" pitchFamily="34" charset="0"/>
              </a:rPr>
              <a:t>	Source: Health Advances analysis; </a:t>
            </a:r>
            <a:r>
              <a:rPr lang="en-US" sz="800" baseline="30000" dirty="0">
                <a:solidFill>
                  <a:srgbClr val="7F7F7F"/>
                </a:solidFill>
                <a:latin typeface="Arial" panose="020B0604020202020204" pitchFamily="34" charset="0"/>
              </a:rPr>
              <a:t>1</a:t>
            </a:r>
            <a:r>
              <a:rPr lang="en-US" sz="800" dirty="0">
                <a:solidFill>
                  <a:srgbClr val="7F7F7F"/>
                </a:solidFill>
                <a:latin typeface="Arial" panose="020B0604020202020204" pitchFamily="34" charset="0"/>
              </a:rPr>
              <a:t>PhRMA 2016 Prescription Medicines: Costs in Context; </a:t>
            </a:r>
            <a:r>
              <a:rPr lang="en-US" sz="800" baseline="30000" dirty="0">
                <a:solidFill>
                  <a:srgbClr val="7F7F7F"/>
                </a:solidFill>
                <a:latin typeface="Arial" panose="020B0604020202020204" pitchFamily="34" charset="0"/>
              </a:rPr>
              <a:t>2</a:t>
            </a:r>
            <a:r>
              <a:rPr lang="en-US" sz="800" dirty="0">
                <a:solidFill>
                  <a:srgbClr val="7F7F7F"/>
                </a:solidFill>
                <a:latin typeface="Arial" panose="020B0604020202020204" pitchFamily="34" charset="0"/>
              </a:rPr>
              <a:t>WHO Mortality Database (accessed February 2016).</a:t>
            </a:r>
          </a:p>
        </p:txBody>
      </p:sp>
      <p:sp>
        <p:nvSpPr>
          <p:cNvPr id="38" name="D533"/>
          <p:cNvSpPr>
            <a:spLocks/>
          </p:cNvSpPr>
          <p:nvPr/>
        </p:nvSpPr>
        <p:spPr bwMode="gray">
          <a:xfrm>
            <a:off x="1871930" y="4650751"/>
            <a:ext cx="1798494" cy="1142627"/>
          </a:xfrm>
          <a:custGeom>
            <a:avLst/>
            <a:gdLst>
              <a:gd name="T0" fmla="*/ 205 w 280"/>
              <a:gd name="T1" fmla="*/ 162 h 178"/>
              <a:gd name="T2" fmla="*/ 188 w 280"/>
              <a:gd name="T3" fmla="*/ 167 h 178"/>
              <a:gd name="T4" fmla="*/ 171 w 280"/>
              <a:gd name="T5" fmla="*/ 160 h 178"/>
              <a:gd name="T6" fmla="*/ 153 w 280"/>
              <a:gd name="T7" fmla="*/ 154 h 178"/>
              <a:gd name="T8" fmla="*/ 140 w 280"/>
              <a:gd name="T9" fmla="*/ 146 h 178"/>
              <a:gd name="T10" fmla="*/ 124 w 280"/>
              <a:gd name="T11" fmla="*/ 138 h 178"/>
              <a:gd name="T12" fmla="*/ 108 w 280"/>
              <a:gd name="T13" fmla="*/ 125 h 178"/>
              <a:gd name="T14" fmla="*/ 109 w 280"/>
              <a:gd name="T15" fmla="*/ 111 h 178"/>
              <a:gd name="T16" fmla="*/ 99 w 280"/>
              <a:gd name="T17" fmla="*/ 94 h 178"/>
              <a:gd name="T18" fmla="*/ 86 w 280"/>
              <a:gd name="T19" fmla="*/ 80 h 178"/>
              <a:gd name="T20" fmla="*/ 73 w 280"/>
              <a:gd name="T21" fmla="*/ 72 h 178"/>
              <a:gd name="T22" fmla="*/ 67 w 280"/>
              <a:gd name="T23" fmla="*/ 59 h 178"/>
              <a:gd name="T24" fmla="*/ 58 w 280"/>
              <a:gd name="T25" fmla="*/ 48 h 178"/>
              <a:gd name="T26" fmla="*/ 46 w 280"/>
              <a:gd name="T27" fmla="*/ 36 h 178"/>
              <a:gd name="T28" fmla="*/ 38 w 280"/>
              <a:gd name="T29" fmla="*/ 20 h 178"/>
              <a:gd name="T30" fmla="*/ 28 w 280"/>
              <a:gd name="T31" fmla="*/ 12 h 178"/>
              <a:gd name="T32" fmla="*/ 22 w 280"/>
              <a:gd name="T33" fmla="*/ 13 h 178"/>
              <a:gd name="T34" fmla="*/ 29 w 280"/>
              <a:gd name="T35" fmla="*/ 32 h 178"/>
              <a:gd name="T36" fmla="*/ 40 w 280"/>
              <a:gd name="T37" fmla="*/ 44 h 178"/>
              <a:gd name="T38" fmla="*/ 49 w 280"/>
              <a:gd name="T39" fmla="*/ 59 h 178"/>
              <a:gd name="T40" fmla="*/ 56 w 280"/>
              <a:gd name="T41" fmla="*/ 71 h 178"/>
              <a:gd name="T42" fmla="*/ 63 w 280"/>
              <a:gd name="T43" fmla="*/ 86 h 178"/>
              <a:gd name="T44" fmla="*/ 68 w 280"/>
              <a:gd name="T45" fmla="*/ 99 h 178"/>
              <a:gd name="T46" fmla="*/ 52 w 280"/>
              <a:gd name="T47" fmla="*/ 82 h 178"/>
              <a:gd name="T48" fmla="*/ 47 w 280"/>
              <a:gd name="T49" fmla="*/ 72 h 178"/>
              <a:gd name="T50" fmla="*/ 37 w 280"/>
              <a:gd name="T51" fmla="*/ 60 h 178"/>
              <a:gd name="T52" fmla="*/ 24 w 280"/>
              <a:gd name="T53" fmla="*/ 53 h 178"/>
              <a:gd name="T54" fmla="*/ 29 w 280"/>
              <a:gd name="T55" fmla="*/ 45 h 178"/>
              <a:gd name="T56" fmla="*/ 19 w 280"/>
              <a:gd name="T57" fmla="*/ 33 h 178"/>
              <a:gd name="T58" fmla="*/ 10 w 280"/>
              <a:gd name="T59" fmla="*/ 19 h 178"/>
              <a:gd name="T60" fmla="*/ 2 w 280"/>
              <a:gd name="T61" fmla="*/ 5 h 178"/>
              <a:gd name="T62" fmla="*/ 13 w 280"/>
              <a:gd name="T63" fmla="*/ 1 h 178"/>
              <a:gd name="T64" fmla="*/ 25 w 280"/>
              <a:gd name="T65" fmla="*/ 2 h 178"/>
              <a:gd name="T66" fmla="*/ 38 w 280"/>
              <a:gd name="T67" fmla="*/ 7 h 178"/>
              <a:gd name="T68" fmla="*/ 49 w 280"/>
              <a:gd name="T69" fmla="*/ 12 h 178"/>
              <a:gd name="T70" fmla="*/ 62 w 280"/>
              <a:gd name="T71" fmla="*/ 14 h 178"/>
              <a:gd name="T72" fmla="*/ 78 w 280"/>
              <a:gd name="T73" fmla="*/ 14 h 178"/>
              <a:gd name="T74" fmla="*/ 90 w 280"/>
              <a:gd name="T75" fmla="*/ 10 h 178"/>
              <a:gd name="T76" fmla="*/ 103 w 280"/>
              <a:gd name="T77" fmla="*/ 13 h 178"/>
              <a:gd name="T78" fmla="*/ 112 w 280"/>
              <a:gd name="T79" fmla="*/ 20 h 178"/>
              <a:gd name="T80" fmla="*/ 117 w 280"/>
              <a:gd name="T81" fmla="*/ 31 h 178"/>
              <a:gd name="T82" fmla="*/ 129 w 280"/>
              <a:gd name="T83" fmla="*/ 38 h 178"/>
              <a:gd name="T84" fmla="*/ 136 w 280"/>
              <a:gd name="T85" fmla="*/ 29 h 178"/>
              <a:gd name="T86" fmla="*/ 149 w 280"/>
              <a:gd name="T87" fmla="*/ 35 h 178"/>
              <a:gd name="T88" fmla="*/ 157 w 280"/>
              <a:gd name="T89" fmla="*/ 46 h 178"/>
              <a:gd name="T90" fmla="*/ 163 w 280"/>
              <a:gd name="T91" fmla="*/ 56 h 178"/>
              <a:gd name="T92" fmla="*/ 171 w 280"/>
              <a:gd name="T93" fmla="*/ 65 h 178"/>
              <a:gd name="T94" fmla="*/ 183 w 280"/>
              <a:gd name="T95" fmla="*/ 69 h 178"/>
              <a:gd name="T96" fmla="*/ 181 w 280"/>
              <a:gd name="T97" fmla="*/ 74 h 178"/>
              <a:gd name="T98" fmla="*/ 180 w 280"/>
              <a:gd name="T99" fmla="*/ 91 h 178"/>
              <a:gd name="T100" fmla="*/ 184 w 280"/>
              <a:gd name="T101" fmla="*/ 111 h 178"/>
              <a:gd name="T102" fmla="*/ 192 w 280"/>
              <a:gd name="T103" fmla="*/ 128 h 178"/>
              <a:gd name="T104" fmla="*/ 205 w 280"/>
              <a:gd name="T105" fmla="*/ 139 h 178"/>
              <a:gd name="T106" fmla="*/ 234 w 280"/>
              <a:gd name="T107" fmla="*/ 140 h 178"/>
              <a:gd name="T108" fmla="*/ 249 w 280"/>
              <a:gd name="T109" fmla="*/ 114 h 178"/>
              <a:gd name="T110" fmla="*/ 280 w 280"/>
              <a:gd name="T111" fmla="*/ 113 h 178"/>
              <a:gd name="T112" fmla="*/ 274 w 280"/>
              <a:gd name="T113" fmla="*/ 133 h 178"/>
              <a:gd name="T114" fmla="*/ 266 w 280"/>
              <a:gd name="T115" fmla="*/ 140 h 178"/>
              <a:gd name="T116" fmla="*/ 255 w 280"/>
              <a:gd name="T117" fmla="*/ 146 h 178"/>
              <a:gd name="T118" fmla="*/ 242 w 280"/>
              <a:gd name="T119" fmla="*/ 149 h 178"/>
              <a:gd name="T120" fmla="*/ 244 w 280"/>
              <a:gd name="T121" fmla="*/ 157 h 178"/>
              <a:gd name="T122" fmla="*/ 236 w 280"/>
              <a:gd name="T123" fmla="*/ 165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0"/>
              <a:gd name="T187" fmla="*/ 0 h 178"/>
              <a:gd name="T188" fmla="*/ 280 w 280"/>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0" h="178">
                <a:moveTo>
                  <a:pt x="230" y="178"/>
                </a:moveTo>
                <a:lnTo>
                  <a:pt x="229" y="177"/>
                </a:lnTo>
                <a:lnTo>
                  <a:pt x="227" y="176"/>
                </a:lnTo>
                <a:lnTo>
                  <a:pt x="226" y="174"/>
                </a:lnTo>
                <a:lnTo>
                  <a:pt x="224" y="172"/>
                </a:lnTo>
                <a:lnTo>
                  <a:pt x="223" y="171"/>
                </a:lnTo>
                <a:lnTo>
                  <a:pt x="221" y="169"/>
                </a:lnTo>
                <a:lnTo>
                  <a:pt x="220" y="168"/>
                </a:lnTo>
                <a:lnTo>
                  <a:pt x="218" y="166"/>
                </a:lnTo>
                <a:lnTo>
                  <a:pt x="216" y="165"/>
                </a:lnTo>
                <a:lnTo>
                  <a:pt x="214" y="164"/>
                </a:lnTo>
                <a:lnTo>
                  <a:pt x="212" y="164"/>
                </a:lnTo>
                <a:lnTo>
                  <a:pt x="211" y="163"/>
                </a:lnTo>
                <a:lnTo>
                  <a:pt x="208" y="162"/>
                </a:lnTo>
                <a:lnTo>
                  <a:pt x="207" y="162"/>
                </a:lnTo>
                <a:lnTo>
                  <a:pt x="205" y="162"/>
                </a:lnTo>
                <a:lnTo>
                  <a:pt x="204" y="163"/>
                </a:lnTo>
                <a:lnTo>
                  <a:pt x="205" y="163"/>
                </a:lnTo>
                <a:lnTo>
                  <a:pt x="203" y="163"/>
                </a:lnTo>
                <a:lnTo>
                  <a:pt x="202" y="164"/>
                </a:lnTo>
                <a:lnTo>
                  <a:pt x="201" y="165"/>
                </a:lnTo>
                <a:lnTo>
                  <a:pt x="200" y="166"/>
                </a:lnTo>
                <a:lnTo>
                  <a:pt x="198" y="166"/>
                </a:lnTo>
                <a:lnTo>
                  <a:pt x="197" y="167"/>
                </a:lnTo>
                <a:lnTo>
                  <a:pt x="196" y="167"/>
                </a:lnTo>
                <a:lnTo>
                  <a:pt x="195" y="168"/>
                </a:lnTo>
                <a:lnTo>
                  <a:pt x="194" y="168"/>
                </a:lnTo>
                <a:lnTo>
                  <a:pt x="192" y="168"/>
                </a:lnTo>
                <a:lnTo>
                  <a:pt x="191" y="168"/>
                </a:lnTo>
                <a:lnTo>
                  <a:pt x="190" y="167"/>
                </a:lnTo>
                <a:lnTo>
                  <a:pt x="189" y="167"/>
                </a:lnTo>
                <a:lnTo>
                  <a:pt x="188" y="167"/>
                </a:lnTo>
                <a:lnTo>
                  <a:pt x="187" y="166"/>
                </a:lnTo>
                <a:lnTo>
                  <a:pt x="186" y="166"/>
                </a:lnTo>
                <a:lnTo>
                  <a:pt x="184" y="165"/>
                </a:lnTo>
                <a:lnTo>
                  <a:pt x="183" y="165"/>
                </a:lnTo>
                <a:lnTo>
                  <a:pt x="182" y="165"/>
                </a:lnTo>
                <a:lnTo>
                  <a:pt x="181" y="165"/>
                </a:lnTo>
                <a:lnTo>
                  <a:pt x="180" y="165"/>
                </a:lnTo>
                <a:lnTo>
                  <a:pt x="179" y="164"/>
                </a:lnTo>
                <a:lnTo>
                  <a:pt x="178" y="164"/>
                </a:lnTo>
                <a:lnTo>
                  <a:pt x="177" y="164"/>
                </a:lnTo>
                <a:lnTo>
                  <a:pt x="176" y="163"/>
                </a:lnTo>
                <a:lnTo>
                  <a:pt x="175" y="162"/>
                </a:lnTo>
                <a:lnTo>
                  <a:pt x="174" y="162"/>
                </a:lnTo>
                <a:lnTo>
                  <a:pt x="173" y="161"/>
                </a:lnTo>
                <a:lnTo>
                  <a:pt x="172" y="160"/>
                </a:lnTo>
                <a:lnTo>
                  <a:pt x="171" y="160"/>
                </a:lnTo>
                <a:lnTo>
                  <a:pt x="171" y="159"/>
                </a:lnTo>
                <a:lnTo>
                  <a:pt x="170" y="160"/>
                </a:lnTo>
                <a:lnTo>
                  <a:pt x="169" y="160"/>
                </a:lnTo>
                <a:lnTo>
                  <a:pt x="168" y="159"/>
                </a:lnTo>
                <a:lnTo>
                  <a:pt x="167" y="159"/>
                </a:lnTo>
                <a:lnTo>
                  <a:pt x="165" y="158"/>
                </a:lnTo>
                <a:lnTo>
                  <a:pt x="164" y="158"/>
                </a:lnTo>
                <a:lnTo>
                  <a:pt x="163" y="157"/>
                </a:lnTo>
                <a:lnTo>
                  <a:pt x="161" y="157"/>
                </a:lnTo>
                <a:lnTo>
                  <a:pt x="161" y="156"/>
                </a:lnTo>
                <a:lnTo>
                  <a:pt x="160" y="156"/>
                </a:lnTo>
                <a:lnTo>
                  <a:pt x="158" y="155"/>
                </a:lnTo>
                <a:lnTo>
                  <a:pt x="157" y="155"/>
                </a:lnTo>
                <a:lnTo>
                  <a:pt x="155" y="155"/>
                </a:lnTo>
                <a:lnTo>
                  <a:pt x="154" y="154"/>
                </a:lnTo>
                <a:lnTo>
                  <a:pt x="153" y="154"/>
                </a:lnTo>
                <a:lnTo>
                  <a:pt x="152" y="154"/>
                </a:lnTo>
                <a:lnTo>
                  <a:pt x="152" y="153"/>
                </a:lnTo>
                <a:lnTo>
                  <a:pt x="151" y="153"/>
                </a:lnTo>
                <a:lnTo>
                  <a:pt x="150" y="153"/>
                </a:lnTo>
                <a:lnTo>
                  <a:pt x="150" y="152"/>
                </a:lnTo>
                <a:lnTo>
                  <a:pt x="148" y="151"/>
                </a:lnTo>
                <a:lnTo>
                  <a:pt x="147" y="150"/>
                </a:lnTo>
                <a:lnTo>
                  <a:pt x="146" y="150"/>
                </a:lnTo>
                <a:lnTo>
                  <a:pt x="146" y="149"/>
                </a:lnTo>
                <a:lnTo>
                  <a:pt x="145" y="149"/>
                </a:lnTo>
                <a:lnTo>
                  <a:pt x="144" y="148"/>
                </a:lnTo>
                <a:lnTo>
                  <a:pt x="144" y="147"/>
                </a:lnTo>
                <a:lnTo>
                  <a:pt x="143" y="147"/>
                </a:lnTo>
                <a:lnTo>
                  <a:pt x="142" y="146"/>
                </a:lnTo>
                <a:lnTo>
                  <a:pt x="141" y="146"/>
                </a:lnTo>
                <a:lnTo>
                  <a:pt x="140" y="146"/>
                </a:lnTo>
                <a:lnTo>
                  <a:pt x="139" y="146"/>
                </a:lnTo>
                <a:lnTo>
                  <a:pt x="138" y="146"/>
                </a:lnTo>
                <a:lnTo>
                  <a:pt x="136" y="145"/>
                </a:lnTo>
                <a:lnTo>
                  <a:pt x="134" y="145"/>
                </a:lnTo>
                <a:lnTo>
                  <a:pt x="133" y="144"/>
                </a:lnTo>
                <a:lnTo>
                  <a:pt x="132" y="144"/>
                </a:lnTo>
                <a:lnTo>
                  <a:pt x="131" y="144"/>
                </a:lnTo>
                <a:lnTo>
                  <a:pt x="130" y="143"/>
                </a:lnTo>
                <a:lnTo>
                  <a:pt x="129" y="143"/>
                </a:lnTo>
                <a:lnTo>
                  <a:pt x="128" y="143"/>
                </a:lnTo>
                <a:lnTo>
                  <a:pt x="127" y="142"/>
                </a:lnTo>
                <a:lnTo>
                  <a:pt x="127" y="141"/>
                </a:lnTo>
                <a:lnTo>
                  <a:pt x="126" y="140"/>
                </a:lnTo>
                <a:lnTo>
                  <a:pt x="125" y="140"/>
                </a:lnTo>
                <a:lnTo>
                  <a:pt x="125" y="139"/>
                </a:lnTo>
                <a:lnTo>
                  <a:pt x="124" y="138"/>
                </a:lnTo>
                <a:lnTo>
                  <a:pt x="122" y="137"/>
                </a:lnTo>
                <a:lnTo>
                  <a:pt x="121" y="136"/>
                </a:lnTo>
                <a:lnTo>
                  <a:pt x="120" y="135"/>
                </a:lnTo>
                <a:lnTo>
                  <a:pt x="118" y="135"/>
                </a:lnTo>
                <a:lnTo>
                  <a:pt x="117" y="134"/>
                </a:lnTo>
                <a:lnTo>
                  <a:pt x="116" y="134"/>
                </a:lnTo>
                <a:lnTo>
                  <a:pt x="114" y="133"/>
                </a:lnTo>
                <a:lnTo>
                  <a:pt x="114" y="132"/>
                </a:lnTo>
                <a:lnTo>
                  <a:pt x="113" y="131"/>
                </a:lnTo>
                <a:lnTo>
                  <a:pt x="112" y="130"/>
                </a:lnTo>
                <a:lnTo>
                  <a:pt x="111" y="129"/>
                </a:lnTo>
                <a:lnTo>
                  <a:pt x="110" y="128"/>
                </a:lnTo>
                <a:lnTo>
                  <a:pt x="109" y="128"/>
                </a:lnTo>
                <a:lnTo>
                  <a:pt x="109" y="127"/>
                </a:lnTo>
                <a:lnTo>
                  <a:pt x="109" y="126"/>
                </a:lnTo>
                <a:lnTo>
                  <a:pt x="108" y="125"/>
                </a:lnTo>
                <a:lnTo>
                  <a:pt x="108" y="124"/>
                </a:lnTo>
                <a:lnTo>
                  <a:pt x="107" y="123"/>
                </a:lnTo>
                <a:lnTo>
                  <a:pt x="108" y="122"/>
                </a:lnTo>
                <a:lnTo>
                  <a:pt x="110" y="121"/>
                </a:lnTo>
                <a:lnTo>
                  <a:pt x="111" y="121"/>
                </a:lnTo>
                <a:lnTo>
                  <a:pt x="111" y="120"/>
                </a:lnTo>
                <a:lnTo>
                  <a:pt x="110" y="120"/>
                </a:lnTo>
                <a:lnTo>
                  <a:pt x="109" y="119"/>
                </a:lnTo>
                <a:lnTo>
                  <a:pt x="109" y="118"/>
                </a:lnTo>
                <a:lnTo>
                  <a:pt x="110" y="117"/>
                </a:lnTo>
                <a:lnTo>
                  <a:pt x="111" y="117"/>
                </a:lnTo>
                <a:lnTo>
                  <a:pt x="111" y="116"/>
                </a:lnTo>
                <a:lnTo>
                  <a:pt x="111" y="114"/>
                </a:lnTo>
                <a:lnTo>
                  <a:pt x="111" y="113"/>
                </a:lnTo>
                <a:lnTo>
                  <a:pt x="110" y="112"/>
                </a:lnTo>
                <a:lnTo>
                  <a:pt x="109" y="111"/>
                </a:lnTo>
                <a:lnTo>
                  <a:pt x="109" y="110"/>
                </a:lnTo>
                <a:lnTo>
                  <a:pt x="109" y="109"/>
                </a:lnTo>
                <a:lnTo>
                  <a:pt x="108" y="108"/>
                </a:lnTo>
                <a:lnTo>
                  <a:pt x="108" y="107"/>
                </a:lnTo>
                <a:lnTo>
                  <a:pt x="107" y="106"/>
                </a:lnTo>
                <a:lnTo>
                  <a:pt x="107" y="104"/>
                </a:lnTo>
                <a:lnTo>
                  <a:pt x="107" y="103"/>
                </a:lnTo>
                <a:lnTo>
                  <a:pt x="107" y="102"/>
                </a:lnTo>
                <a:lnTo>
                  <a:pt x="106" y="101"/>
                </a:lnTo>
                <a:lnTo>
                  <a:pt x="104" y="100"/>
                </a:lnTo>
                <a:lnTo>
                  <a:pt x="103" y="99"/>
                </a:lnTo>
                <a:lnTo>
                  <a:pt x="102" y="98"/>
                </a:lnTo>
                <a:lnTo>
                  <a:pt x="101" y="97"/>
                </a:lnTo>
                <a:lnTo>
                  <a:pt x="100" y="96"/>
                </a:lnTo>
                <a:lnTo>
                  <a:pt x="99" y="95"/>
                </a:lnTo>
                <a:lnTo>
                  <a:pt x="99" y="94"/>
                </a:lnTo>
                <a:lnTo>
                  <a:pt x="98" y="93"/>
                </a:lnTo>
                <a:lnTo>
                  <a:pt x="98" y="92"/>
                </a:lnTo>
                <a:lnTo>
                  <a:pt x="97" y="92"/>
                </a:lnTo>
                <a:lnTo>
                  <a:pt x="96" y="91"/>
                </a:lnTo>
                <a:lnTo>
                  <a:pt x="96" y="90"/>
                </a:lnTo>
                <a:lnTo>
                  <a:pt x="95" y="89"/>
                </a:lnTo>
                <a:lnTo>
                  <a:pt x="94" y="88"/>
                </a:lnTo>
                <a:lnTo>
                  <a:pt x="93" y="87"/>
                </a:lnTo>
                <a:lnTo>
                  <a:pt x="92" y="87"/>
                </a:lnTo>
                <a:lnTo>
                  <a:pt x="91" y="86"/>
                </a:lnTo>
                <a:lnTo>
                  <a:pt x="90" y="85"/>
                </a:lnTo>
                <a:lnTo>
                  <a:pt x="88" y="84"/>
                </a:lnTo>
                <a:lnTo>
                  <a:pt x="87" y="83"/>
                </a:lnTo>
                <a:lnTo>
                  <a:pt x="86" y="82"/>
                </a:lnTo>
                <a:lnTo>
                  <a:pt x="86" y="81"/>
                </a:lnTo>
                <a:lnTo>
                  <a:pt x="86" y="80"/>
                </a:lnTo>
                <a:lnTo>
                  <a:pt x="86" y="78"/>
                </a:lnTo>
                <a:lnTo>
                  <a:pt x="85" y="78"/>
                </a:lnTo>
                <a:lnTo>
                  <a:pt x="84" y="77"/>
                </a:lnTo>
                <a:lnTo>
                  <a:pt x="83" y="76"/>
                </a:lnTo>
                <a:lnTo>
                  <a:pt x="83" y="75"/>
                </a:lnTo>
                <a:lnTo>
                  <a:pt x="82" y="76"/>
                </a:lnTo>
                <a:lnTo>
                  <a:pt x="81" y="76"/>
                </a:lnTo>
                <a:lnTo>
                  <a:pt x="80" y="75"/>
                </a:lnTo>
                <a:lnTo>
                  <a:pt x="78" y="74"/>
                </a:lnTo>
                <a:lnTo>
                  <a:pt x="77" y="74"/>
                </a:lnTo>
                <a:lnTo>
                  <a:pt x="77" y="73"/>
                </a:lnTo>
                <a:lnTo>
                  <a:pt x="77" y="72"/>
                </a:lnTo>
                <a:lnTo>
                  <a:pt x="77" y="71"/>
                </a:lnTo>
                <a:lnTo>
                  <a:pt x="76" y="72"/>
                </a:lnTo>
                <a:lnTo>
                  <a:pt x="75" y="72"/>
                </a:lnTo>
                <a:lnTo>
                  <a:pt x="73" y="72"/>
                </a:lnTo>
                <a:lnTo>
                  <a:pt x="73" y="71"/>
                </a:lnTo>
                <a:lnTo>
                  <a:pt x="72" y="70"/>
                </a:lnTo>
                <a:lnTo>
                  <a:pt x="72" y="69"/>
                </a:lnTo>
                <a:lnTo>
                  <a:pt x="73" y="68"/>
                </a:lnTo>
                <a:lnTo>
                  <a:pt x="73" y="67"/>
                </a:lnTo>
                <a:lnTo>
                  <a:pt x="74" y="66"/>
                </a:lnTo>
                <a:lnTo>
                  <a:pt x="74" y="65"/>
                </a:lnTo>
                <a:lnTo>
                  <a:pt x="74" y="64"/>
                </a:lnTo>
                <a:lnTo>
                  <a:pt x="73" y="64"/>
                </a:lnTo>
                <a:lnTo>
                  <a:pt x="73" y="63"/>
                </a:lnTo>
                <a:lnTo>
                  <a:pt x="73" y="62"/>
                </a:lnTo>
                <a:lnTo>
                  <a:pt x="71" y="61"/>
                </a:lnTo>
                <a:lnTo>
                  <a:pt x="70" y="61"/>
                </a:lnTo>
                <a:lnTo>
                  <a:pt x="69" y="61"/>
                </a:lnTo>
                <a:lnTo>
                  <a:pt x="68" y="60"/>
                </a:lnTo>
                <a:lnTo>
                  <a:pt x="67" y="59"/>
                </a:lnTo>
                <a:lnTo>
                  <a:pt x="67" y="58"/>
                </a:lnTo>
                <a:lnTo>
                  <a:pt x="66" y="57"/>
                </a:lnTo>
                <a:lnTo>
                  <a:pt x="65" y="57"/>
                </a:lnTo>
                <a:lnTo>
                  <a:pt x="64" y="56"/>
                </a:lnTo>
                <a:lnTo>
                  <a:pt x="63" y="56"/>
                </a:lnTo>
                <a:lnTo>
                  <a:pt x="62" y="55"/>
                </a:lnTo>
                <a:lnTo>
                  <a:pt x="62" y="54"/>
                </a:lnTo>
                <a:lnTo>
                  <a:pt x="61" y="54"/>
                </a:lnTo>
                <a:lnTo>
                  <a:pt x="61" y="53"/>
                </a:lnTo>
                <a:lnTo>
                  <a:pt x="61" y="52"/>
                </a:lnTo>
                <a:lnTo>
                  <a:pt x="61" y="51"/>
                </a:lnTo>
                <a:lnTo>
                  <a:pt x="61" y="50"/>
                </a:lnTo>
                <a:lnTo>
                  <a:pt x="61" y="49"/>
                </a:lnTo>
                <a:lnTo>
                  <a:pt x="60" y="49"/>
                </a:lnTo>
                <a:lnTo>
                  <a:pt x="59" y="48"/>
                </a:lnTo>
                <a:lnTo>
                  <a:pt x="58" y="48"/>
                </a:lnTo>
                <a:lnTo>
                  <a:pt x="57" y="48"/>
                </a:lnTo>
                <a:lnTo>
                  <a:pt x="56" y="47"/>
                </a:lnTo>
                <a:lnTo>
                  <a:pt x="55" y="47"/>
                </a:lnTo>
                <a:lnTo>
                  <a:pt x="54" y="46"/>
                </a:lnTo>
                <a:lnTo>
                  <a:pt x="53" y="44"/>
                </a:lnTo>
                <a:lnTo>
                  <a:pt x="52" y="44"/>
                </a:lnTo>
                <a:lnTo>
                  <a:pt x="52" y="43"/>
                </a:lnTo>
                <a:lnTo>
                  <a:pt x="51" y="43"/>
                </a:lnTo>
                <a:lnTo>
                  <a:pt x="50" y="42"/>
                </a:lnTo>
                <a:lnTo>
                  <a:pt x="49" y="41"/>
                </a:lnTo>
                <a:lnTo>
                  <a:pt x="49" y="40"/>
                </a:lnTo>
                <a:lnTo>
                  <a:pt x="49" y="39"/>
                </a:lnTo>
                <a:lnTo>
                  <a:pt x="48" y="39"/>
                </a:lnTo>
                <a:lnTo>
                  <a:pt x="47" y="38"/>
                </a:lnTo>
                <a:lnTo>
                  <a:pt x="47" y="37"/>
                </a:lnTo>
                <a:lnTo>
                  <a:pt x="46" y="36"/>
                </a:lnTo>
                <a:lnTo>
                  <a:pt x="46" y="35"/>
                </a:lnTo>
                <a:lnTo>
                  <a:pt x="45" y="35"/>
                </a:lnTo>
                <a:lnTo>
                  <a:pt x="44" y="34"/>
                </a:lnTo>
                <a:lnTo>
                  <a:pt x="44" y="33"/>
                </a:lnTo>
                <a:lnTo>
                  <a:pt x="44" y="32"/>
                </a:lnTo>
                <a:lnTo>
                  <a:pt x="43" y="31"/>
                </a:lnTo>
                <a:lnTo>
                  <a:pt x="43" y="30"/>
                </a:lnTo>
                <a:lnTo>
                  <a:pt x="42" y="30"/>
                </a:lnTo>
                <a:lnTo>
                  <a:pt x="41" y="28"/>
                </a:lnTo>
                <a:lnTo>
                  <a:pt x="41" y="26"/>
                </a:lnTo>
                <a:lnTo>
                  <a:pt x="40" y="25"/>
                </a:lnTo>
                <a:lnTo>
                  <a:pt x="40" y="24"/>
                </a:lnTo>
                <a:lnTo>
                  <a:pt x="40" y="23"/>
                </a:lnTo>
                <a:lnTo>
                  <a:pt x="39" y="22"/>
                </a:lnTo>
                <a:lnTo>
                  <a:pt x="38" y="21"/>
                </a:lnTo>
                <a:lnTo>
                  <a:pt x="38" y="20"/>
                </a:lnTo>
                <a:lnTo>
                  <a:pt x="38" y="19"/>
                </a:lnTo>
                <a:lnTo>
                  <a:pt x="38" y="18"/>
                </a:lnTo>
                <a:lnTo>
                  <a:pt x="38" y="17"/>
                </a:lnTo>
                <a:lnTo>
                  <a:pt x="37" y="16"/>
                </a:lnTo>
                <a:lnTo>
                  <a:pt x="37" y="15"/>
                </a:lnTo>
                <a:lnTo>
                  <a:pt x="36" y="15"/>
                </a:lnTo>
                <a:lnTo>
                  <a:pt x="35" y="15"/>
                </a:lnTo>
                <a:lnTo>
                  <a:pt x="33" y="15"/>
                </a:lnTo>
                <a:lnTo>
                  <a:pt x="33" y="14"/>
                </a:lnTo>
                <a:lnTo>
                  <a:pt x="33" y="13"/>
                </a:lnTo>
                <a:lnTo>
                  <a:pt x="32" y="13"/>
                </a:lnTo>
                <a:lnTo>
                  <a:pt x="31" y="12"/>
                </a:lnTo>
                <a:lnTo>
                  <a:pt x="30" y="12"/>
                </a:lnTo>
                <a:lnTo>
                  <a:pt x="30" y="13"/>
                </a:lnTo>
                <a:lnTo>
                  <a:pt x="29" y="13"/>
                </a:lnTo>
                <a:lnTo>
                  <a:pt x="28" y="12"/>
                </a:lnTo>
                <a:lnTo>
                  <a:pt x="27" y="12"/>
                </a:lnTo>
                <a:lnTo>
                  <a:pt x="26" y="12"/>
                </a:lnTo>
                <a:lnTo>
                  <a:pt x="26" y="11"/>
                </a:lnTo>
                <a:lnTo>
                  <a:pt x="25" y="11"/>
                </a:lnTo>
                <a:lnTo>
                  <a:pt x="24" y="10"/>
                </a:lnTo>
                <a:lnTo>
                  <a:pt x="23" y="10"/>
                </a:lnTo>
                <a:lnTo>
                  <a:pt x="23" y="9"/>
                </a:lnTo>
                <a:lnTo>
                  <a:pt x="22" y="9"/>
                </a:lnTo>
                <a:lnTo>
                  <a:pt x="21" y="8"/>
                </a:lnTo>
                <a:lnTo>
                  <a:pt x="21" y="7"/>
                </a:lnTo>
                <a:lnTo>
                  <a:pt x="21" y="8"/>
                </a:lnTo>
                <a:lnTo>
                  <a:pt x="22" y="9"/>
                </a:lnTo>
                <a:lnTo>
                  <a:pt x="22" y="10"/>
                </a:lnTo>
                <a:lnTo>
                  <a:pt x="22" y="11"/>
                </a:lnTo>
                <a:lnTo>
                  <a:pt x="22" y="12"/>
                </a:lnTo>
                <a:lnTo>
                  <a:pt x="22" y="13"/>
                </a:lnTo>
                <a:lnTo>
                  <a:pt x="22" y="14"/>
                </a:lnTo>
                <a:lnTo>
                  <a:pt x="22" y="16"/>
                </a:lnTo>
                <a:lnTo>
                  <a:pt x="23" y="17"/>
                </a:lnTo>
                <a:lnTo>
                  <a:pt x="24" y="18"/>
                </a:lnTo>
                <a:lnTo>
                  <a:pt x="24" y="20"/>
                </a:lnTo>
                <a:lnTo>
                  <a:pt x="24" y="21"/>
                </a:lnTo>
                <a:lnTo>
                  <a:pt x="24" y="23"/>
                </a:lnTo>
                <a:lnTo>
                  <a:pt x="24" y="24"/>
                </a:lnTo>
                <a:lnTo>
                  <a:pt x="25" y="26"/>
                </a:lnTo>
                <a:lnTo>
                  <a:pt x="25" y="27"/>
                </a:lnTo>
                <a:lnTo>
                  <a:pt x="26" y="28"/>
                </a:lnTo>
                <a:lnTo>
                  <a:pt x="27" y="29"/>
                </a:lnTo>
                <a:lnTo>
                  <a:pt x="27" y="30"/>
                </a:lnTo>
                <a:lnTo>
                  <a:pt x="28" y="30"/>
                </a:lnTo>
                <a:lnTo>
                  <a:pt x="29" y="31"/>
                </a:lnTo>
                <a:lnTo>
                  <a:pt x="29" y="32"/>
                </a:lnTo>
                <a:lnTo>
                  <a:pt x="30" y="32"/>
                </a:lnTo>
                <a:lnTo>
                  <a:pt x="31" y="33"/>
                </a:lnTo>
                <a:lnTo>
                  <a:pt x="32" y="34"/>
                </a:lnTo>
                <a:lnTo>
                  <a:pt x="33" y="35"/>
                </a:lnTo>
                <a:lnTo>
                  <a:pt x="33" y="36"/>
                </a:lnTo>
                <a:lnTo>
                  <a:pt x="34" y="37"/>
                </a:lnTo>
                <a:lnTo>
                  <a:pt x="34" y="38"/>
                </a:lnTo>
                <a:lnTo>
                  <a:pt x="35" y="39"/>
                </a:lnTo>
                <a:lnTo>
                  <a:pt x="36" y="39"/>
                </a:lnTo>
                <a:lnTo>
                  <a:pt x="37" y="40"/>
                </a:lnTo>
                <a:lnTo>
                  <a:pt x="38" y="41"/>
                </a:lnTo>
                <a:lnTo>
                  <a:pt x="38" y="42"/>
                </a:lnTo>
                <a:lnTo>
                  <a:pt x="39" y="43"/>
                </a:lnTo>
                <a:lnTo>
                  <a:pt x="39" y="44"/>
                </a:lnTo>
                <a:lnTo>
                  <a:pt x="40" y="43"/>
                </a:lnTo>
                <a:lnTo>
                  <a:pt x="40" y="44"/>
                </a:lnTo>
                <a:lnTo>
                  <a:pt x="41" y="44"/>
                </a:lnTo>
                <a:lnTo>
                  <a:pt x="41" y="45"/>
                </a:lnTo>
                <a:lnTo>
                  <a:pt x="41" y="47"/>
                </a:lnTo>
                <a:lnTo>
                  <a:pt x="42" y="48"/>
                </a:lnTo>
                <a:lnTo>
                  <a:pt x="42" y="49"/>
                </a:lnTo>
                <a:lnTo>
                  <a:pt x="42" y="50"/>
                </a:lnTo>
                <a:lnTo>
                  <a:pt x="43" y="51"/>
                </a:lnTo>
                <a:lnTo>
                  <a:pt x="44" y="52"/>
                </a:lnTo>
                <a:lnTo>
                  <a:pt x="45" y="53"/>
                </a:lnTo>
                <a:lnTo>
                  <a:pt x="46" y="55"/>
                </a:lnTo>
                <a:lnTo>
                  <a:pt x="46" y="56"/>
                </a:lnTo>
                <a:lnTo>
                  <a:pt x="47" y="56"/>
                </a:lnTo>
                <a:lnTo>
                  <a:pt x="47" y="57"/>
                </a:lnTo>
                <a:lnTo>
                  <a:pt x="48" y="57"/>
                </a:lnTo>
                <a:lnTo>
                  <a:pt x="48" y="58"/>
                </a:lnTo>
                <a:lnTo>
                  <a:pt x="49" y="59"/>
                </a:lnTo>
                <a:lnTo>
                  <a:pt x="50" y="60"/>
                </a:lnTo>
                <a:lnTo>
                  <a:pt x="50" y="61"/>
                </a:lnTo>
                <a:lnTo>
                  <a:pt x="51" y="63"/>
                </a:lnTo>
                <a:lnTo>
                  <a:pt x="50" y="62"/>
                </a:lnTo>
                <a:lnTo>
                  <a:pt x="50" y="61"/>
                </a:lnTo>
                <a:lnTo>
                  <a:pt x="50" y="60"/>
                </a:lnTo>
                <a:lnTo>
                  <a:pt x="51" y="60"/>
                </a:lnTo>
                <a:lnTo>
                  <a:pt x="52" y="61"/>
                </a:lnTo>
                <a:lnTo>
                  <a:pt x="53" y="63"/>
                </a:lnTo>
                <a:lnTo>
                  <a:pt x="54" y="64"/>
                </a:lnTo>
                <a:lnTo>
                  <a:pt x="54" y="65"/>
                </a:lnTo>
                <a:lnTo>
                  <a:pt x="54" y="66"/>
                </a:lnTo>
                <a:lnTo>
                  <a:pt x="55" y="67"/>
                </a:lnTo>
                <a:lnTo>
                  <a:pt x="55" y="69"/>
                </a:lnTo>
                <a:lnTo>
                  <a:pt x="55" y="70"/>
                </a:lnTo>
                <a:lnTo>
                  <a:pt x="56" y="71"/>
                </a:lnTo>
                <a:lnTo>
                  <a:pt x="56" y="72"/>
                </a:lnTo>
                <a:lnTo>
                  <a:pt x="57" y="73"/>
                </a:lnTo>
                <a:lnTo>
                  <a:pt x="58" y="73"/>
                </a:lnTo>
                <a:lnTo>
                  <a:pt x="58" y="74"/>
                </a:lnTo>
                <a:lnTo>
                  <a:pt x="58" y="75"/>
                </a:lnTo>
                <a:lnTo>
                  <a:pt x="58" y="76"/>
                </a:lnTo>
                <a:lnTo>
                  <a:pt x="59" y="77"/>
                </a:lnTo>
                <a:lnTo>
                  <a:pt x="59" y="78"/>
                </a:lnTo>
                <a:lnTo>
                  <a:pt x="60" y="79"/>
                </a:lnTo>
                <a:lnTo>
                  <a:pt x="60" y="81"/>
                </a:lnTo>
                <a:lnTo>
                  <a:pt x="60" y="82"/>
                </a:lnTo>
                <a:lnTo>
                  <a:pt x="60" y="83"/>
                </a:lnTo>
                <a:lnTo>
                  <a:pt x="61" y="84"/>
                </a:lnTo>
                <a:lnTo>
                  <a:pt x="61" y="85"/>
                </a:lnTo>
                <a:lnTo>
                  <a:pt x="62" y="86"/>
                </a:lnTo>
                <a:lnTo>
                  <a:pt x="63" y="86"/>
                </a:lnTo>
                <a:lnTo>
                  <a:pt x="64" y="85"/>
                </a:lnTo>
                <a:lnTo>
                  <a:pt x="65" y="85"/>
                </a:lnTo>
                <a:lnTo>
                  <a:pt x="66" y="86"/>
                </a:lnTo>
                <a:lnTo>
                  <a:pt x="68" y="87"/>
                </a:lnTo>
                <a:lnTo>
                  <a:pt x="68" y="88"/>
                </a:lnTo>
                <a:lnTo>
                  <a:pt x="69" y="88"/>
                </a:lnTo>
                <a:lnTo>
                  <a:pt x="69" y="89"/>
                </a:lnTo>
                <a:lnTo>
                  <a:pt x="70" y="90"/>
                </a:lnTo>
                <a:lnTo>
                  <a:pt x="70" y="91"/>
                </a:lnTo>
                <a:lnTo>
                  <a:pt x="72" y="92"/>
                </a:lnTo>
                <a:lnTo>
                  <a:pt x="72" y="93"/>
                </a:lnTo>
                <a:lnTo>
                  <a:pt x="72" y="95"/>
                </a:lnTo>
                <a:lnTo>
                  <a:pt x="71" y="96"/>
                </a:lnTo>
                <a:lnTo>
                  <a:pt x="70" y="97"/>
                </a:lnTo>
                <a:lnTo>
                  <a:pt x="69" y="98"/>
                </a:lnTo>
                <a:lnTo>
                  <a:pt x="68" y="99"/>
                </a:lnTo>
                <a:lnTo>
                  <a:pt x="67" y="98"/>
                </a:lnTo>
                <a:lnTo>
                  <a:pt x="66" y="97"/>
                </a:lnTo>
                <a:lnTo>
                  <a:pt x="65" y="95"/>
                </a:lnTo>
                <a:lnTo>
                  <a:pt x="64" y="93"/>
                </a:lnTo>
                <a:lnTo>
                  <a:pt x="63" y="92"/>
                </a:lnTo>
                <a:lnTo>
                  <a:pt x="62" y="91"/>
                </a:lnTo>
                <a:lnTo>
                  <a:pt x="61" y="91"/>
                </a:lnTo>
                <a:lnTo>
                  <a:pt x="60" y="90"/>
                </a:lnTo>
                <a:lnTo>
                  <a:pt x="59" y="89"/>
                </a:lnTo>
                <a:lnTo>
                  <a:pt x="58" y="88"/>
                </a:lnTo>
                <a:lnTo>
                  <a:pt x="57" y="87"/>
                </a:lnTo>
                <a:lnTo>
                  <a:pt x="56" y="86"/>
                </a:lnTo>
                <a:lnTo>
                  <a:pt x="54" y="85"/>
                </a:lnTo>
                <a:lnTo>
                  <a:pt x="53" y="84"/>
                </a:lnTo>
                <a:lnTo>
                  <a:pt x="52" y="83"/>
                </a:lnTo>
                <a:lnTo>
                  <a:pt x="52" y="82"/>
                </a:lnTo>
                <a:lnTo>
                  <a:pt x="51" y="82"/>
                </a:lnTo>
                <a:lnTo>
                  <a:pt x="50" y="82"/>
                </a:lnTo>
                <a:lnTo>
                  <a:pt x="50" y="81"/>
                </a:lnTo>
                <a:lnTo>
                  <a:pt x="49" y="80"/>
                </a:lnTo>
                <a:lnTo>
                  <a:pt x="48" y="80"/>
                </a:lnTo>
                <a:lnTo>
                  <a:pt x="47" y="80"/>
                </a:lnTo>
                <a:lnTo>
                  <a:pt x="47" y="79"/>
                </a:lnTo>
                <a:lnTo>
                  <a:pt x="47" y="80"/>
                </a:lnTo>
                <a:lnTo>
                  <a:pt x="46" y="80"/>
                </a:lnTo>
                <a:lnTo>
                  <a:pt x="46" y="79"/>
                </a:lnTo>
                <a:lnTo>
                  <a:pt x="47" y="78"/>
                </a:lnTo>
                <a:lnTo>
                  <a:pt x="47" y="77"/>
                </a:lnTo>
                <a:lnTo>
                  <a:pt x="47" y="75"/>
                </a:lnTo>
                <a:lnTo>
                  <a:pt x="47" y="74"/>
                </a:lnTo>
                <a:lnTo>
                  <a:pt x="47" y="73"/>
                </a:lnTo>
                <a:lnTo>
                  <a:pt x="47" y="72"/>
                </a:lnTo>
                <a:lnTo>
                  <a:pt x="47" y="70"/>
                </a:lnTo>
                <a:lnTo>
                  <a:pt x="46" y="69"/>
                </a:lnTo>
                <a:lnTo>
                  <a:pt x="45" y="67"/>
                </a:lnTo>
                <a:lnTo>
                  <a:pt x="45" y="66"/>
                </a:lnTo>
                <a:lnTo>
                  <a:pt x="44" y="66"/>
                </a:lnTo>
                <a:lnTo>
                  <a:pt x="43" y="65"/>
                </a:lnTo>
                <a:lnTo>
                  <a:pt x="42" y="65"/>
                </a:lnTo>
                <a:lnTo>
                  <a:pt x="41" y="64"/>
                </a:lnTo>
                <a:lnTo>
                  <a:pt x="40" y="63"/>
                </a:lnTo>
                <a:lnTo>
                  <a:pt x="39" y="62"/>
                </a:lnTo>
                <a:lnTo>
                  <a:pt x="39" y="61"/>
                </a:lnTo>
                <a:lnTo>
                  <a:pt x="38" y="60"/>
                </a:lnTo>
                <a:lnTo>
                  <a:pt x="38" y="59"/>
                </a:lnTo>
                <a:lnTo>
                  <a:pt x="38" y="58"/>
                </a:lnTo>
                <a:lnTo>
                  <a:pt x="37" y="59"/>
                </a:lnTo>
                <a:lnTo>
                  <a:pt x="37" y="60"/>
                </a:lnTo>
                <a:lnTo>
                  <a:pt x="36" y="61"/>
                </a:lnTo>
                <a:lnTo>
                  <a:pt x="35" y="60"/>
                </a:lnTo>
                <a:lnTo>
                  <a:pt x="34" y="60"/>
                </a:lnTo>
                <a:lnTo>
                  <a:pt x="33" y="60"/>
                </a:lnTo>
                <a:lnTo>
                  <a:pt x="32" y="59"/>
                </a:lnTo>
                <a:lnTo>
                  <a:pt x="32" y="58"/>
                </a:lnTo>
                <a:lnTo>
                  <a:pt x="31" y="58"/>
                </a:lnTo>
                <a:lnTo>
                  <a:pt x="30" y="58"/>
                </a:lnTo>
                <a:lnTo>
                  <a:pt x="29" y="57"/>
                </a:lnTo>
                <a:lnTo>
                  <a:pt x="28" y="56"/>
                </a:lnTo>
                <a:lnTo>
                  <a:pt x="27" y="56"/>
                </a:lnTo>
                <a:lnTo>
                  <a:pt x="26" y="56"/>
                </a:lnTo>
                <a:lnTo>
                  <a:pt x="26" y="55"/>
                </a:lnTo>
                <a:lnTo>
                  <a:pt x="26" y="54"/>
                </a:lnTo>
                <a:lnTo>
                  <a:pt x="25" y="53"/>
                </a:lnTo>
                <a:lnTo>
                  <a:pt x="24" y="53"/>
                </a:lnTo>
                <a:lnTo>
                  <a:pt x="23" y="52"/>
                </a:lnTo>
                <a:lnTo>
                  <a:pt x="22" y="51"/>
                </a:lnTo>
                <a:lnTo>
                  <a:pt x="21" y="51"/>
                </a:lnTo>
                <a:lnTo>
                  <a:pt x="21" y="50"/>
                </a:lnTo>
                <a:lnTo>
                  <a:pt x="22" y="50"/>
                </a:lnTo>
                <a:lnTo>
                  <a:pt x="24" y="50"/>
                </a:lnTo>
                <a:lnTo>
                  <a:pt x="26" y="50"/>
                </a:lnTo>
                <a:lnTo>
                  <a:pt x="27" y="49"/>
                </a:lnTo>
                <a:lnTo>
                  <a:pt x="28" y="50"/>
                </a:lnTo>
                <a:lnTo>
                  <a:pt x="28" y="49"/>
                </a:lnTo>
                <a:lnTo>
                  <a:pt x="28" y="48"/>
                </a:lnTo>
                <a:lnTo>
                  <a:pt x="29" y="48"/>
                </a:lnTo>
                <a:lnTo>
                  <a:pt x="29" y="47"/>
                </a:lnTo>
                <a:lnTo>
                  <a:pt x="30" y="46"/>
                </a:lnTo>
                <a:lnTo>
                  <a:pt x="29" y="46"/>
                </a:lnTo>
                <a:lnTo>
                  <a:pt x="29" y="45"/>
                </a:lnTo>
                <a:lnTo>
                  <a:pt x="29" y="44"/>
                </a:lnTo>
                <a:lnTo>
                  <a:pt x="29" y="43"/>
                </a:lnTo>
                <a:lnTo>
                  <a:pt x="28" y="42"/>
                </a:lnTo>
                <a:lnTo>
                  <a:pt x="27" y="41"/>
                </a:lnTo>
                <a:lnTo>
                  <a:pt x="27" y="40"/>
                </a:lnTo>
                <a:lnTo>
                  <a:pt x="26" y="39"/>
                </a:lnTo>
                <a:lnTo>
                  <a:pt x="25" y="39"/>
                </a:lnTo>
                <a:lnTo>
                  <a:pt x="25" y="38"/>
                </a:lnTo>
                <a:lnTo>
                  <a:pt x="24" y="38"/>
                </a:lnTo>
                <a:lnTo>
                  <a:pt x="23" y="37"/>
                </a:lnTo>
                <a:lnTo>
                  <a:pt x="22" y="36"/>
                </a:lnTo>
                <a:lnTo>
                  <a:pt x="22" y="35"/>
                </a:lnTo>
                <a:lnTo>
                  <a:pt x="21" y="34"/>
                </a:lnTo>
                <a:lnTo>
                  <a:pt x="20" y="34"/>
                </a:lnTo>
                <a:lnTo>
                  <a:pt x="19" y="34"/>
                </a:lnTo>
                <a:lnTo>
                  <a:pt x="19" y="33"/>
                </a:lnTo>
                <a:lnTo>
                  <a:pt x="18" y="32"/>
                </a:lnTo>
                <a:lnTo>
                  <a:pt x="17" y="32"/>
                </a:lnTo>
                <a:lnTo>
                  <a:pt x="16" y="31"/>
                </a:lnTo>
                <a:lnTo>
                  <a:pt x="15" y="31"/>
                </a:lnTo>
                <a:lnTo>
                  <a:pt x="14" y="30"/>
                </a:lnTo>
                <a:lnTo>
                  <a:pt x="14" y="29"/>
                </a:lnTo>
                <a:lnTo>
                  <a:pt x="14" y="28"/>
                </a:lnTo>
                <a:lnTo>
                  <a:pt x="13" y="28"/>
                </a:lnTo>
                <a:lnTo>
                  <a:pt x="13" y="27"/>
                </a:lnTo>
                <a:lnTo>
                  <a:pt x="13" y="25"/>
                </a:lnTo>
                <a:lnTo>
                  <a:pt x="13" y="24"/>
                </a:lnTo>
                <a:lnTo>
                  <a:pt x="12" y="23"/>
                </a:lnTo>
                <a:lnTo>
                  <a:pt x="11" y="24"/>
                </a:lnTo>
                <a:lnTo>
                  <a:pt x="11" y="22"/>
                </a:lnTo>
                <a:lnTo>
                  <a:pt x="11" y="20"/>
                </a:lnTo>
                <a:lnTo>
                  <a:pt x="10" y="19"/>
                </a:lnTo>
                <a:lnTo>
                  <a:pt x="9" y="19"/>
                </a:lnTo>
                <a:lnTo>
                  <a:pt x="9" y="18"/>
                </a:lnTo>
                <a:lnTo>
                  <a:pt x="9" y="17"/>
                </a:lnTo>
                <a:lnTo>
                  <a:pt x="8" y="16"/>
                </a:lnTo>
                <a:lnTo>
                  <a:pt x="8" y="15"/>
                </a:lnTo>
                <a:lnTo>
                  <a:pt x="7" y="14"/>
                </a:lnTo>
                <a:lnTo>
                  <a:pt x="6" y="13"/>
                </a:lnTo>
                <a:lnTo>
                  <a:pt x="5" y="12"/>
                </a:lnTo>
                <a:lnTo>
                  <a:pt x="5" y="11"/>
                </a:lnTo>
                <a:lnTo>
                  <a:pt x="5" y="10"/>
                </a:lnTo>
                <a:lnTo>
                  <a:pt x="5" y="9"/>
                </a:lnTo>
                <a:lnTo>
                  <a:pt x="5" y="8"/>
                </a:lnTo>
                <a:lnTo>
                  <a:pt x="4" y="8"/>
                </a:lnTo>
                <a:lnTo>
                  <a:pt x="3" y="7"/>
                </a:lnTo>
                <a:lnTo>
                  <a:pt x="3" y="6"/>
                </a:lnTo>
                <a:lnTo>
                  <a:pt x="2" y="5"/>
                </a:lnTo>
                <a:lnTo>
                  <a:pt x="2" y="4"/>
                </a:lnTo>
                <a:lnTo>
                  <a:pt x="2" y="3"/>
                </a:lnTo>
                <a:lnTo>
                  <a:pt x="0" y="2"/>
                </a:lnTo>
                <a:lnTo>
                  <a:pt x="1" y="2"/>
                </a:lnTo>
                <a:lnTo>
                  <a:pt x="2" y="2"/>
                </a:lnTo>
                <a:lnTo>
                  <a:pt x="3" y="2"/>
                </a:lnTo>
                <a:lnTo>
                  <a:pt x="4" y="2"/>
                </a:lnTo>
                <a:lnTo>
                  <a:pt x="5" y="1"/>
                </a:lnTo>
                <a:lnTo>
                  <a:pt x="6" y="1"/>
                </a:lnTo>
                <a:lnTo>
                  <a:pt x="7" y="1"/>
                </a:lnTo>
                <a:lnTo>
                  <a:pt x="8" y="1"/>
                </a:lnTo>
                <a:lnTo>
                  <a:pt x="9" y="1"/>
                </a:lnTo>
                <a:lnTo>
                  <a:pt x="10" y="1"/>
                </a:lnTo>
                <a:lnTo>
                  <a:pt x="11" y="1"/>
                </a:lnTo>
                <a:lnTo>
                  <a:pt x="12" y="1"/>
                </a:lnTo>
                <a:lnTo>
                  <a:pt x="13" y="1"/>
                </a:lnTo>
                <a:lnTo>
                  <a:pt x="14" y="1"/>
                </a:lnTo>
                <a:lnTo>
                  <a:pt x="15" y="1"/>
                </a:lnTo>
                <a:lnTo>
                  <a:pt x="16" y="1"/>
                </a:lnTo>
                <a:lnTo>
                  <a:pt x="16" y="0"/>
                </a:lnTo>
                <a:lnTo>
                  <a:pt x="17" y="0"/>
                </a:lnTo>
                <a:lnTo>
                  <a:pt x="18" y="0"/>
                </a:lnTo>
                <a:lnTo>
                  <a:pt x="19" y="0"/>
                </a:lnTo>
                <a:lnTo>
                  <a:pt x="20" y="0"/>
                </a:lnTo>
                <a:lnTo>
                  <a:pt x="21" y="0"/>
                </a:lnTo>
                <a:lnTo>
                  <a:pt x="22" y="0"/>
                </a:lnTo>
                <a:lnTo>
                  <a:pt x="21" y="1"/>
                </a:lnTo>
                <a:lnTo>
                  <a:pt x="22" y="1"/>
                </a:lnTo>
                <a:lnTo>
                  <a:pt x="22" y="2"/>
                </a:lnTo>
                <a:lnTo>
                  <a:pt x="23" y="2"/>
                </a:lnTo>
                <a:lnTo>
                  <a:pt x="24" y="2"/>
                </a:lnTo>
                <a:lnTo>
                  <a:pt x="25" y="2"/>
                </a:lnTo>
                <a:lnTo>
                  <a:pt x="25" y="3"/>
                </a:lnTo>
                <a:lnTo>
                  <a:pt x="26" y="3"/>
                </a:lnTo>
                <a:lnTo>
                  <a:pt x="27" y="3"/>
                </a:lnTo>
                <a:lnTo>
                  <a:pt x="28" y="4"/>
                </a:lnTo>
                <a:lnTo>
                  <a:pt x="29" y="4"/>
                </a:lnTo>
                <a:lnTo>
                  <a:pt x="30" y="4"/>
                </a:lnTo>
                <a:lnTo>
                  <a:pt x="30" y="5"/>
                </a:lnTo>
                <a:lnTo>
                  <a:pt x="31" y="5"/>
                </a:lnTo>
                <a:lnTo>
                  <a:pt x="32" y="5"/>
                </a:lnTo>
                <a:lnTo>
                  <a:pt x="33" y="5"/>
                </a:lnTo>
                <a:lnTo>
                  <a:pt x="33" y="6"/>
                </a:lnTo>
                <a:lnTo>
                  <a:pt x="34" y="6"/>
                </a:lnTo>
                <a:lnTo>
                  <a:pt x="35" y="6"/>
                </a:lnTo>
                <a:lnTo>
                  <a:pt x="36" y="7"/>
                </a:lnTo>
                <a:lnTo>
                  <a:pt x="37" y="7"/>
                </a:lnTo>
                <a:lnTo>
                  <a:pt x="38" y="7"/>
                </a:lnTo>
                <a:lnTo>
                  <a:pt x="38" y="8"/>
                </a:lnTo>
                <a:lnTo>
                  <a:pt x="39" y="8"/>
                </a:lnTo>
                <a:lnTo>
                  <a:pt x="40" y="8"/>
                </a:lnTo>
                <a:lnTo>
                  <a:pt x="41" y="8"/>
                </a:lnTo>
                <a:lnTo>
                  <a:pt x="41" y="9"/>
                </a:lnTo>
                <a:lnTo>
                  <a:pt x="42" y="9"/>
                </a:lnTo>
                <a:lnTo>
                  <a:pt x="43" y="9"/>
                </a:lnTo>
                <a:lnTo>
                  <a:pt x="43" y="10"/>
                </a:lnTo>
                <a:lnTo>
                  <a:pt x="44" y="10"/>
                </a:lnTo>
                <a:lnTo>
                  <a:pt x="45" y="10"/>
                </a:lnTo>
                <a:lnTo>
                  <a:pt x="46" y="10"/>
                </a:lnTo>
                <a:lnTo>
                  <a:pt x="46" y="11"/>
                </a:lnTo>
                <a:lnTo>
                  <a:pt x="47" y="11"/>
                </a:lnTo>
                <a:lnTo>
                  <a:pt x="48" y="11"/>
                </a:lnTo>
                <a:lnTo>
                  <a:pt x="49" y="11"/>
                </a:lnTo>
                <a:lnTo>
                  <a:pt x="49" y="12"/>
                </a:lnTo>
                <a:lnTo>
                  <a:pt x="50" y="12"/>
                </a:lnTo>
                <a:lnTo>
                  <a:pt x="51" y="12"/>
                </a:lnTo>
                <a:lnTo>
                  <a:pt x="51" y="13"/>
                </a:lnTo>
                <a:lnTo>
                  <a:pt x="52" y="13"/>
                </a:lnTo>
                <a:lnTo>
                  <a:pt x="53" y="13"/>
                </a:lnTo>
                <a:lnTo>
                  <a:pt x="54" y="13"/>
                </a:lnTo>
                <a:lnTo>
                  <a:pt x="54" y="14"/>
                </a:lnTo>
                <a:lnTo>
                  <a:pt x="55" y="14"/>
                </a:lnTo>
                <a:lnTo>
                  <a:pt x="56" y="14"/>
                </a:lnTo>
                <a:lnTo>
                  <a:pt x="57" y="15"/>
                </a:lnTo>
                <a:lnTo>
                  <a:pt x="57" y="14"/>
                </a:lnTo>
                <a:lnTo>
                  <a:pt x="58" y="14"/>
                </a:lnTo>
                <a:lnTo>
                  <a:pt x="59" y="14"/>
                </a:lnTo>
                <a:lnTo>
                  <a:pt x="60" y="14"/>
                </a:lnTo>
                <a:lnTo>
                  <a:pt x="61" y="14"/>
                </a:lnTo>
                <a:lnTo>
                  <a:pt x="62" y="14"/>
                </a:lnTo>
                <a:lnTo>
                  <a:pt x="63" y="14"/>
                </a:lnTo>
                <a:lnTo>
                  <a:pt x="64" y="14"/>
                </a:lnTo>
                <a:lnTo>
                  <a:pt x="65" y="14"/>
                </a:lnTo>
                <a:lnTo>
                  <a:pt x="66" y="14"/>
                </a:lnTo>
                <a:lnTo>
                  <a:pt x="67" y="14"/>
                </a:lnTo>
                <a:lnTo>
                  <a:pt x="68" y="14"/>
                </a:lnTo>
                <a:lnTo>
                  <a:pt x="69" y="14"/>
                </a:lnTo>
                <a:lnTo>
                  <a:pt x="70" y="14"/>
                </a:lnTo>
                <a:lnTo>
                  <a:pt x="71" y="14"/>
                </a:lnTo>
                <a:lnTo>
                  <a:pt x="72" y="14"/>
                </a:lnTo>
                <a:lnTo>
                  <a:pt x="73" y="14"/>
                </a:lnTo>
                <a:lnTo>
                  <a:pt x="74" y="14"/>
                </a:lnTo>
                <a:lnTo>
                  <a:pt x="75" y="14"/>
                </a:lnTo>
                <a:lnTo>
                  <a:pt x="76" y="14"/>
                </a:lnTo>
                <a:lnTo>
                  <a:pt x="77" y="14"/>
                </a:lnTo>
                <a:lnTo>
                  <a:pt x="78" y="14"/>
                </a:lnTo>
                <a:lnTo>
                  <a:pt x="79" y="14"/>
                </a:lnTo>
                <a:lnTo>
                  <a:pt x="80" y="14"/>
                </a:lnTo>
                <a:lnTo>
                  <a:pt x="81" y="14"/>
                </a:lnTo>
                <a:lnTo>
                  <a:pt x="82" y="14"/>
                </a:lnTo>
                <a:lnTo>
                  <a:pt x="82" y="13"/>
                </a:lnTo>
                <a:lnTo>
                  <a:pt x="82" y="12"/>
                </a:lnTo>
                <a:lnTo>
                  <a:pt x="82" y="11"/>
                </a:lnTo>
                <a:lnTo>
                  <a:pt x="82" y="10"/>
                </a:lnTo>
                <a:lnTo>
                  <a:pt x="83" y="10"/>
                </a:lnTo>
                <a:lnTo>
                  <a:pt x="84" y="10"/>
                </a:lnTo>
                <a:lnTo>
                  <a:pt x="85" y="10"/>
                </a:lnTo>
                <a:lnTo>
                  <a:pt x="86" y="10"/>
                </a:lnTo>
                <a:lnTo>
                  <a:pt x="87" y="10"/>
                </a:lnTo>
                <a:lnTo>
                  <a:pt x="88" y="10"/>
                </a:lnTo>
                <a:lnTo>
                  <a:pt x="89" y="10"/>
                </a:lnTo>
                <a:lnTo>
                  <a:pt x="90" y="10"/>
                </a:lnTo>
                <a:lnTo>
                  <a:pt x="91" y="10"/>
                </a:lnTo>
                <a:lnTo>
                  <a:pt x="92" y="10"/>
                </a:lnTo>
                <a:lnTo>
                  <a:pt x="93" y="10"/>
                </a:lnTo>
                <a:lnTo>
                  <a:pt x="94" y="10"/>
                </a:lnTo>
                <a:lnTo>
                  <a:pt x="95" y="10"/>
                </a:lnTo>
                <a:lnTo>
                  <a:pt x="96" y="10"/>
                </a:lnTo>
                <a:lnTo>
                  <a:pt x="97" y="10"/>
                </a:lnTo>
                <a:lnTo>
                  <a:pt x="98" y="10"/>
                </a:lnTo>
                <a:lnTo>
                  <a:pt x="99" y="10"/>
                </a:lnTo>
                <a:lnTo>
                  <a:pt x="100" y="10"/>
                </a:lnTo>
                <a:lnTo>
                  <a:pt x="100" y="11"/>
                </a:lnTo>
                <a:lnTo>
                  <a:pt x="100" y="12"/>
                </a:lnTo>
                <a:lnTo>
                  <a:pt x="101" y="12"/>
                </a:lnTo>
                <a:lnTo>
                  <a:pt x="102" y="12"/>
                </a:lnTo>
                <a:lnTo>
                  <a:pt x="102" y="13"/>
                </a:lnTo>
                <a:lnTo>
                  <a:pt x="103" y="13"/>
                </a:lnTo>
                <a:lnTo>
                  <a:pt x="103" y="14"/>
                </a:lnTo>
                <a:lnTo>
                  <a:pt x="104" y="14"/>
                </a:lnTo>
                <a:lnTo>
                  <a:pt x="104" y="15"/>
                </a:lnTo>
                <a:lnTo>
                  <a:pt x="105" y="15"/>
                </a:lnTo>
                <a:lnTo>
                  <a:pt x="105" y="16"/>
                </a:lnTo>
                <a:lnTo>
                  <a:pt x="106" y="16"/>
                </a:lnTo>
                <a:lnTo>
                  <a:pt x="106" y="17"/>
                </a:lnTo>
                <a:lnTo>
                  <a:pt x="107" y="17"/>
                </a:lnTo>
                <a:lnTo>
                  <a:pt x="107" y="18"/>
                </a:lnTo>
                <a:lnTo>
                  <a:pt x="108" y="18"/>
                </a:lnTo>
                <a:lnTo>
                  <a:pt x="109" y="18"/>
                </a:lnTo>
                <a:lnTo>
                  <a:pt x="109" y="19"/>
                </a:lnTo>
                <a:lnTo>
                  <a:pt x="110" y="19"/>
                </a:lnTo>
                <a:lnTo>
                  <a:pt x="110" y="20"/>
                </a:lnTo>
                <a:lnTo>
                  <a:pt x="111" y="20"/>
                </a:lnTo>
                <a:lnTo>
                  <a:pt x="112" y="20"/>
                </a:lnTo>
                <a:lnTo>
                  <a:pt x="112" y="21"/>
                </a:lnTo>
                <a:lnTo>
                  <a:pt x="113" y="21"/>
                </a:lnTo>
                <a:lnTo>
                  <a:pt x="113" y="22"/>
                </a:lnTo>
                <a:lnTo>
                  <a:pt x="113" y="23"/>
                </a:lnTo>
                <a:lnTo>
                  <a:pt x="113" y="24"/>
                </a:lnTo>
                <a:lnTo>
                  <a:pt x="114" y="24"/>
                </a:lnTo>
                <a:lnTo>
                  <a:pt x="114" y="25"/>
                </a:lnTo>
                <a:lnTo>
                  <a:pt x="114" y="26"/>
                </a:lnTo>
                <a:lnTo>
                  <a:pt x="114" y="27"/>
                </a:lnTo>
                <a:lnTo>
                  <a:pt x="114" y="28"/>
                </a:lnTo>
                <a:lnTo>
                  <a:pt x="115" y="28"/>
                </a:lnTo>
                <a:lnTo>
                  <a:pt x="115" y="29"/>
                </a:lnTo>
                <a:lnTo>
                  <a:pt x="115" y="30"/>
                </a:lnTo>
                <a:lnTo>
                  <a:pt x="116" y="30"/>
                </a:lnTo>
                <a:lnTo>
                  <a:pt x="116" y="31"/>
                </a:lnTo>
                <a:lnTo>
                  <a:pt x="117" y="31"/>
                </a:lnTo>
                <a:lnTo>
                  <a:pt x="117" y="32"/>
                </a:lnTo>
                <a:lnTo>
                  <a:pt x="118" y="32"/>
                </a:lnTo>
                <a:lnTo>
                  <a:pt x="118" y="33"/>
                </a:lnTo>
                <a:lnTo>
                  <a:pt x="119" y="33"/>
                </a:lnTo>
                <a:lnTo>
                  <a:pt x="120" y="34"/>
                </a:lnTo>
                <a:lnTo>
                  <a:pt x="121" y="35"/>
                </a:lnTo>
                <a:lnTo>
                  <a:pt x="122" y="35"/>
                </a:lnTo>
                <a:lnTo>
                  <a:pt x="123" y="36"/>
                </a:lnTo>
                <a:lnTo>
                  <a:pt x="124" y="36"/>
                </a:lnTo>
                <a:lnTo>
                  <a:pt x="124" y="37"/>
                </a:lnTo>
                <a:lnTo>
                  <a:pt x="125" y="37"/>
                </a:lnTo>
                <a:lnTo>
                  <a:pt x="126" y="37"/>
                </a:lnTo>
                <a:lnTo>
                  <a:pt x="126" y="38"/>
                </a:lnTo>
                <a:lnTo>
                  <a:pt x="127" y="38"/>
                </a:lnTo>
                <a:lnTo>
                  <a:pt x="128" y="38"/>
                </a:lnTo>
                <a:lnTo>
                  <a:pt x="129" y="38"/>
                </a:lnTo>
                <a:lnTo>
                  <a:pt x="129" y="37"/>
                </a:lnTo>
                <a:lnTo>
                  <a:pt x="129" y="36"/>
                </a:lnTo>
                <a:lnTo>
                  <a:pt x="130" y="36"/>
                </a:lnTo>
                <a:lnTo>
                  <a:pt x="130" y="35"/>
                </a:lnTo>
                <a:lnTo>
                  <a:pt x="130" y="34"/>
                </a:lnTo>
                <a:lnTo>
                  <a:pt x="131" y="34"/>
                </a:lnTo>
                <a:lnTo>
                  <a:pt x="131" y="33"/>
                </a:lnTo>
                <a:lnTo>
                  <a:pt x="131" y="32"/>
                </a:lnTo>
                <a:lnTo>
                  <a:pt x="132" y="32"/>
                </a:lnTo>
                <a:lnTo>
                  <a:pt x="132" y="31"/>
                </a:lnTo>
                <a:lnTo>
                  <a:pt x="132" y="30"/>
                </a:lnTo>
                <a:lnTo>
                  <a:pt x="133" y="30"/>
                </a:lnTo>
                <a:lnTo>
                  <a:pt x="133" y="29"/>
                </a:lnTo>
                <a:lnTo>
                  <a:pt x="134" y="29"/>
                </a:lnTo>
                <a:lnTo>
                  <a:pt x="135" y="29"/>
                </a:lnTo>
                <a:lnTo>
                  <a:pt x="136" y="29"/>
                </a:lnTo>
                <a:lnTo>
                  <a:pt x="137" y="29"/>
                </a:lnTo>
                <a:lnTo>
                  <a:pt x="138" y="29"/>
                </a:lnTo>
                <a:lnTo>
                  <a:pt x="139" y="29"/>
                </a:lnTo>
                <a:lnTo>
                  <a:pt x="140" y="29"/>
                </a:lnTo>
                <a:lnTo>
                  <a:pt x="141" y="29"/>
                </a:lnTo>
                <a:lnTo>
                  <a:pt x="142" y="29"/>
                </a:lnTo>
                <a:lnTo>
                  <a:pt x="143" y="29"/>
                </a:lnTo>
                <a:lnTo>
                  <a:pt x="144" y="29"/>
                </a:lnTo>
                <a:lnTo>
                  <a:pt x="145" y="30"/>
                </a:lnTo>
                <a:lnTo>
                  <a:pt x="146" y="31"/>
                </a:lnTo>
                <a:lnTo>
                  <a:pt x="146" y="32"/>
                </a:lnTo>
                <a:lnTo>
                  <a:pt x="147" y="32"/>
                </a:lnTo>
                <a:lnTo>
                  <a:pt x="147" y="33"/>
                </a:lnTo>
                <a:lnTo>
                  <a:pt x="148" y="33"/>
                </a:lnTo>
                <a:lnTo>
                  <a:pt x="149" y="34"/>
                </a:lnTo>
                <a:lnTo>
                  <a:pt x="149" y="35"/>
                </a:lnTo>
                <a:lnTo>
                  <a:pt x="150" y="35"/>
                </a:lnTo>
                <a:lnTo>
                  <a:pt x="150" y="36"/>
                </a:lnTo>
                <a:lnTo>
                  <a:pt x="151" y="36"/>
                </a:lnTo>
                <a:lnTo>
                  <a:pt x="152" y="37"/>
                </a:lnTo>
                <a:lnTo>
                  <a:pt x="152" y="38"/>
                </a:lnTo>
                <a:lnTo>
                  <a:pt x="152" y="39"/>
                </a:lnTo>
                <a:lnTo>
                  <a:pt x="153" y="39"/>
                </a:lnTo>
                <a:lnTo>
                  <a:pt x="153" y="40"/>
                </a:lnTo>
                <a:lnTo>
                  <a:pt x="153" y="41"/>
                </a:lnTo>
                <a:lnTo>
                  <a:pt x="154" y="42"/>
                </a:lnTo>
                <a:lnTo>
                  <a:pt x="154" y="43"/>
                </a:lnTo>
                <a:lnTo>
                  <a:pt x="155" y="44"/>
                </a:lnTo>
                <a:lnTo>
                  <a:pt x="155" y="45"/>
                </a:lnTo>
                <a:lnTo>
                  <a:pt x="156" y="45"/>
                </a:lnTo>
                <a:lnTo>
                  <a:pt x="156" y="46"/>
                </a:lnTo>
                <a:lnTo>
                  <a:pt x="157" y="46"/>
                </a:lnTo>
                <a:lnTo>
                  <a:pt x="157" y="47"/>
                </a:lnTo>
                <a:lnTo>
                  <a:pt x="158" y="47"/>
                </a:lnTo>
                <a:lnTo>
                  <a:pt x="158" y="48"/>
                </a:lnTo>
                <a:lnTo>
                  <a:pt x="158" y="49"/>
                </a:lnTo>
                <a:lnTo>
                  <a:pt x="159" y="49"/>
                </a:lnTo>
                <a:lnTo>
                  <a:pt x="159" y="50"/>
                </a:lnTo>
                <a:lnTo>
                  <a:pt x="160" y="50"/>
                </a:lnTo>
                <a:lnTo>
                  <a:pt x="160" y="51"/>
                </a:lnTo>
                <a:lnTo>
                  <a:pt x="161" y="51"/>
                </a:lnTo>
                <a:lnTo>
                  <a:pt x="162" y="51"/>
                </a:lnTo>
                <a:lnTo>
                  <a:pt x="162" y="52"/>
                </a:lnTo>
                <a:lnTo>
                  <a:pt x="162" y="53"/>
                </a:lnTo>
                <a:lnTo>
                  <a:pt x="162" y="54"/>
                </a:lnTo>
                <a:lnTo>
                  <a:pt x="163" y="54"/>
                </a:lnTo>
                <a:lnTo>
                  <a:pt x="163" y="55"/>
                </a:lnTo>
                <a:lnTo>
                  <a:pt x="163" y="56"/>
                </a:lnTo>
                <a:lnTo>
                  <a:pt x="163" y="57"/>
                </a:lnTo>
                <a:lnTo>
                  <a:pt x="164" y="58"/>
                </a:lnTo>
                <a:lnTo>
                  <a:pt x="164" y="59"/>
                </a:lnTo>
                <a:lnTo>
                  <a:pt x="164" y="60"/>
                </a:lnTo>
                <a:lnTo>
                  <a:pt x="165" y="60"/>
                </a:lnTo>
                <a:lnTo>
                  <a:pt x="165" y="61"/>
                </a:lnTo>
                <a:lnTo>
                  <a:pt x="166" y="61"/>
                </a:lnTo>
                <a:lnTo>
                  <a:pt x="166" y="62"/>
                </a:lnTo>
                <a:lnTo>
                  <a:pt x="166" y="63"/>
                </a:lnTo>
                <a:lnTo>
                  <a:pt x="167" y="63"/>
                </a:lnTo>
                <a:lnTo>
                  <a:pt x="167" y="64"/>
                </a:lnTo>
                <a:lnTo>
                  <a:pt x="168" y="64"/>
                </a:lnTo>
                <a:lnTo>
                  <a:pt x="169" y="64"/>
                </a:lnTo>
                <a:lnTo>
                  <a:pt x="169" y="65"/>
                </a:lnTo>
                <a:lnTo>
                  <a:pt x="170" y="65"/>
                </a:lnTo>
                <a:lnTo>
                  <a:pt x="171" y="65"/>
                </a:lnTo>
                <a:lnTo>
                  <a:pt x="172" y="65"/>
                </a:lnTo>
                <a:lnTo>
                  <a:pt x="173" y="65"/>
                </a:lnTo>
                <a:lnTo>
                  <a:pt x="173" y="66"/>
                </a:lnTo>
                <a:lnTo>
                  <a:pt x="174" y="66"/>
                </a:lnTo>
                <a:lnTo>
                  <a:pt x="174" y="67"/>
                </a:lnTo>
                <a:lnTo>
                  <a:pt x="175" y="67"/>
                </a:lnTo>
                <a:lnTo>
                  <a:pt x="176" y="67"/>
                </a:lnTo>
                <a:lnTo>
                  <a:pt x="177" y="67"/>
                </a:lnTo>
                <a:lnTo>
                  <a:pt x="178" y="67"/>
                </a:lnTo>
                <a:lnTo>
                  <a:pt x="179" y="67"/>
                </a:lnTo>
                <a:lnTo>
                  <a:pt x="180" y="67"/>
                </a:lnTo>
                <a:lnTo>
                  <a:pt x="180" y="68"/>
                </a:lnTo>
                <a:lnTo>
                  <a:pt x="181" y="68"/>
                </a:lnTo>
                <a:lnTo>
                  <a:pt x="182" y="68"/>
                </a:lnTo>
                <a:lnTo>
                  <a:pt x="182" y="69"/>
                </a:lnTo>
                <a:lnTo>
                  <a:pt x="183" y="69"/>
                </a:lnTo>
                <a:lnTo>
                  <a:pt x="184" y="69"/>
                </a:lnTo>
                <a:lnTo>
                  <a:pt x="185" y="68"/>
                </a:lnTo>
                <a:lnTo>
                  <a:pt x="185" y="69"/>
                </a:lnTo>
                <a:lnTo>
                  <a:pt x="185" y="70"/>
                </a:lnTo>
                <a:lnTo>
                  <a:pt x="184" y="71"/>
                </a:lnTo>
                <a:lnTo>
                  <a:pt x="184" y="72"/>
                </a:lnTo>
                <a:lnTo>
                  <a:pt x="185" y="72"/>
                </a:lnTo>
                <a:lnTo>
                  <a:pt x="185" y="71"/>
                </a:lnTo>
                <a:lnTo>
                  <a:pt x="186" y="70"/>
                </a:lnTo>
                <a:lnTo>
                  <a:pt x="186" y="71"/>
                </a:lnTo>
                <a:lnTo>
                  <a:pt x="186" y="72"/>
                </a:lnTo>
                <a:lnTo>
                  <a:pt x="185" y="73"/>
                </a:lnTo>
                <a:lnTo>
                  <a:pt x="184" y="74"/>
                </a:lnTo>
                <a:lnTo>
                  <a:pt x="183" y="74"/>
                </a:lnTo>
                <a:lnTo>
                  <a:pt x="182" y="74"/>
                </a:lnTo>
                <a:lnTo>
                  <a:pt x="181" y="74"/>
                </a:lnTo>
                <a:lnTo>
                  <a:pt x="181" y="75"/>
                </a:lnTo>
                <a:lnTo>
                  <a:pt x="181" y="76"/>
                </a:lnTo>
                <a:lnTo>
                  <a:pt x="181" y="77"/>
                </a:lnTo>
                <a:lnTo>
                  <a:pt x="180" y="78"/>
                </a:lnTo>
                <a:lnTo>
                  <a:pt x="179" y="79"/>
                </a:lnTo>
                <a:lnTo>
                  <a:pt x="179" y="80"/>
                </a:lnTo>
                <a:lnTo>
                  <a:pt x="179" y="81"/>
                </a:lnTo>
                <a:lnTo>
                  <a:pt x="179" y="82"/>
                </a:lnTo>
                <a:lnTo>
                  <a:pt x="179" y="83"/>
                </a:lnTo>
                <a:lnTo>
                  <a:pt x="179" y="84"/>
                </a:lnTo>
                <a:lnTo>
                  <a:pt x="179" y="86"/>
                </a:lnTo>
                <a:lnTo>
                  <a:pt x="179" y="87"/>
                </a:lnTo>
                <a:lnTo>
                  <a:pt x="179" y="88"/>
                </a:lnTo>
                <a:lnTo>
                  <a:pt x="179" y="89"/>
                </a:lnTo>
                <a:lnTo>
                  <a:pt x="180" y="89"/>
                </a:lnTo>
                <a:lnTo>
                  <a:pt x="180" y="91"/>
                </a:lnTo>
                <a:lnTo>
                  <a:pt x="181" y="93"/>
                </a:lnTo>
                <a:lnTo>
                  <a:pt x="181" y="95"/>
                </a:lnTo>
                <a:lnTo>
                  <a:pt x="181" y="96"/>
                </a:lnTo>
                <a:lnTo>
                  <a:pt x="181" y="98"/>
                </a:lnTo>
                <a:lnTo>
                  <a:pt x="181" y="99"/>
                </a:lnTo>
                <a:lnTo>
                  <a:pt x="180" y="101"/>
                </a:lnTo>
                <a:lnTo>
                  <a:pt x="180" y="103"/>
                </a:lnTo>
                <a:lnTo>
                  <a:pt x="180" y="104"/>
                </a:lnTo>
                <a:lnTo>
                  <a:pt x="180" y="105"/>
                </a:lnTo>
                <a:lnTo>
                  <a:pt x="180" y="106"/>
                </a:lnTo>
                <a:lnTo>
                  <a:pt x="181" y="107"/>
                </a:lnTo>
                <a:lnTo>
                  <a:pt x="181" y="108"/>
                </a:lnTo>
                <a:lnTo>
                  <a:pt x="182" y="108"/>
                </a:lnTo>
                <a:lnTo>
                  <a:pt x="182" y="109"/>
                </a:lnTo>
                <a:lnTo>
                  <a:pt x="183" y="110"/>
                </a:lnTo>
                <a:lnTo>
                  <a:pt x="184" y="111"/>
                </a:lnTo>
                <a:lnTo>
                  <a:pt x="185" y="112"/>
                </a:lnTo>
                <a:lnTo>
                  <a:pt x="185" y="113"/>
                </a:lnTo>
                <a:lnTo>
                  <a:pt x="184" y="114"/>
                </a:lnTo>
                <a:lnTo>
                  <a:pt x="184" y="115"/>
                </a:lnTo>
                <a:lnTo>
                  <a:pt x="184" y="117"/>
                </a:lnTo>
                <a:lnTo>
                  <a:pt x="185" y="117"/>
                </a:lnTo>
                <a:lnTo>
                  <a:pt x="185" y="118"/>
                </a:lnTo>
                <a:lnTo>
                  <a:pt x="186" y="120"/>
                </a:lnTo>
                <a:lnTo>
                  <a:pt x="187" y="121"/>
                </a:lnTo>
                <a:lnTo>
                  <a:pt x="187" y="122"/>
                </a:lnTo>
                <a:lnTo>
                  <a:pt x="188" y="123"/>
                </a:lnTo>
                <a:lnTo>
                  <a:pt x="189" y="124"/>
                </a:lnTo>
                <a:lnTo>
                  <a:pt x="190" y="125"/>
                </a:lnTo>
                <a:lnTo>
                  <a:pt x="191" y="126"/>
                </a:lnTo>
                <a:lnTo>
                  <a:pt x="192" y="127"/>
                </a:lnTo>
                <a:lnTo>
                  <a:pt x="192" y="128"/>
                </a:lnTo>
                <a:lnTo>
                  <a:pt x="192" y="129"/>
                </a:lnTo>
                <a:lnTo>
                  <a:pt x="193" y="130"/>
                </a:lnTo>
                <a:lnTo>
                  <a:pt x="193" y="131"/>
                </a:lnTo>
                <a:lnTo>
                  <a:pt x="194" y="132"/>
                </a:lnTo>
                <a:lnTo>
                  <a:pt x="194" y="133"/>
                </a:lnTo>
                <a:lnTo>
                  <a:pt x="194" y="134"/>
                </a:lnTo>
                <a:lnTo>
                  <a:pt x="195" y="134"/>
                </a:lnTo>
                <a:lnTo>
                  <a:pt x="196" y="135"/>
                </a:lnTo>
                <a:lnTo>
                  <a:pt x="197" y="136"/>
                </a:lnTo>
                <a:lnTo>
                  <a:pt x="198" y="137"/>
                </a:lnTo>
                <a:lnTo>
                  <a:pt x="199" y="138"/>
                </a:lnTo>
                <a:lnTo>
                  <a:pt x="200" y="138"/>
                </a:lnTo>
                <a:lnTo>
                  <a:pt x="201" y="138"/>
                </a:lnTo>
                <a:lnTo>
                  <a:pt x="202" y="139"/>
                </a:lnTo>
                <a:lnTo>
                  <a:pt x="203" y="139"/>
                </a:lnTo>
                <a:lnTo>
                  <a:pt x="205" y="139"/>
                </a:lnTo>
                <a:lnTo>
                  <a:pt x="207" y="142"/>
                </a:lnTo>
                <a:lnTo>
                  <a:pt x="210" y="143"/>
                </a:lnTo>
                <a:lnTo>
                  <a:pt x="212" y="143"/>
                </a:lnTo>
                <a:lnTo>
                  <a:pt x="213" y="142"/>
                </a:lnTo>
                <a:lnTo>
                  <a:pt x="216" y="141"/>
                </a:lnTo>
                <a:lnTo>
                  <a:pt x="218" y="141"/>
                </a:lnTo>
                <a:lnTo>
                  <a:pt x="220" y="140"/>
                </a:lnTo>
                <a:lnTo>
                  <a:pt x="222" y="140"/>
                </a:lnTo>
                <a:lnTo>
                  <a:pt x="224" y="140"/>
                </a:lnTo>
                <a:lnTo>
                  <a:pt x="226" y="139"/>
                </a:lnTo>
                <a:lnTo>
                  <a:pt x="228" y="138"/>
                </a:lnTo>
                <a:lnTo>
                  <a:pt x="231" y="138"/>
                </a:lnTo>
                <a:lnTo>
                  <a:pt x="233" y="138"/>
                </a:lnTo>
                <a:lnTo>
                  <a:pt x="233" y="139"/>
                </a:lnTo>
                <a:lnTo>
                  <a:pt x="233" y="140"/>
                </a:lnTo>
                <a:lnTo>
                  <a:pt x="234" y="140"/>
                </a:lnTo>
                <a:lnTo>
                  <a:pt x="236" y="140"/>
                </a:lnTo>
                <a:lnTo>
                  <a:pt x="238" y="139"/>
                </a:lnTo>
                <a:lnTo>
                  <a:pt x="239" y="139"/>
                </a:lnTo>
                <a:lnTo>
                  <a:pt x="239" y="137"/>
                </a:lnTo>
                <a:lnTo>
                  <a:pt x="239" y="135"/>
                </a:lnTo>
                <a:lnTo>
                  <a:pt x="241" y="134"/>
                </a:lnTo>
                <a:lnTo>
                  <a:pt x="243" y="133"/>
                </a:lnTo>
                <a:lnTo>
                  <a:pt x="244" y="131"/>
                </a:lnTo>
                <a:lnTo>
                  <a:pt x="244" y="128"/>
                </a:lnTo>
                <a:lnTo>
                  <a:pt x="245" y="127"/>
                </a:lnTo>
                <a:lnTo>
                  <a:pt x="246" y="125"/>
                </a:lnTo>
                <a:lnTo>
                  <a:pt x="246" y="122"/>
                </a:lnTo>
                <a:lnTo>
                  <a:pt x="246" y="120"/>
                </a:lnTo>
                <a:lnTo>
                  <a:pt x="247" y="117"/>
                </a:lnTo>
                <a:lnTo>
                  <a:pt x="247" y="115"/>
                </a:lnTo>
                <a:lnTo>
                  <a:pt x="249" y="114"/>
                </a:lnTo>
                <a:lnTo>
                  <a:pt x="251" y="113"/>
                </a:lnTo>
                <a:lnTo>
                  <a:pt x="253" y="113"/>
                </a:lnTo>
                <a:lnTo>
                  <a:pt x="254" y="112"/>
                </a:lnTo>
                <a:lnTo>
                  <a:pt x="257" y="112"/>
                </a:lnTo>
                <a:lnTo>
                  <a:pt x="259" y="112"/>
                </a:lnTo>
                <a:lnTo>
                  <a:pt x="261" y="112"/>
                </a:lnTo>
                <a:lnTo>
                  <a:pt x="263" y="111"/>
                </a:lnTo>
                <a:lnTo>
                  <a:pt x="265" y="110"/>
                </a:lnTo>
                <a:lnTo>
                  <a:pt x="266" y="110"/>
                </a:lnTo>
                <a:lnTo>
                  <a:pt x="268" y="110"/>
                </a:lnTo>
                <a:lnTo>
                  <a:pt x="271" y="110"/>
                </a:lnTo>
                <a:lnTo>
                  <a:pt x="271" y="112"/>
                </a:lnTo>
                <a:lnTo>
                  <a:pt x="274" y="111"/>
                </a:lnTo>
                <a:lnTo>
                  <a:pt x="276" y="111"/>
                </a:lnTo>
                <a:lnTo>
                  <a:pt x="279" y="111"/>
                </a:lnTo>
                <a:lnTo>
                  <a:pt x="280" y="113"/>
                </a:lnTo>
                <a:lnTo>
                  <a:pt x="280" y="114"/>
                </a:lnTo>
                <a:lnTo>
                  <a:pt x="280" y="116"/>
                </a:lnTo>
                <a:lnTo>
                  <a:pt x="279" y="118"/>
                </a:lnTo>
                <a:lnTo>
                  <a:pt x="279" y="119"/>
                </a:lnTo>
                <a:lnTo>
                  <a:pt x="277" y="120"/>
                </a:lnTo>
                <a:lnTo>
                  <a:pt x="276" y="121"/>
                </a:lnTo>
                <a:lnTo>
                  <a:pt x="275" y="122"/>
                </a:lnTo>
                <a:lnTo>
                  <a:pt x="274" y="124"/>
                </a:lnTo>
                <a:lnTo>
                  <a:pt x="274" y="126"/>
                </a:lnTo>
                <a:lnTo>
                  <a:pt x="273" y="127"/>
                </a:lnTo>
                <a:lnTo>
                  <a:pt x="272" y="129"/>
                </a:lnTo>
                <a:lnTo>
                  <a:pt x="274" y="129"/>
                </a:lnTo>
                <a:lnTo>
                  <a:pt x="274" y="131"/>
                </a:lnTo>
                <a:lnTo>
                  <a:pt x="272" y="132"/>
                </a:lnTo>
                <a:lnTo>
                  <a:pt x="273" y="132"/>
                </a:lnTo>
                <a:lnTo>
                  <a:pt x="274" y="133"/>
                </a:lnTo>
                <a:lnTo>
                  <a:pt x="273" y="135"/>
                </a:lnTo>
                <a:lnTo>
                  <a:pt x="272" y="137"/>
                </a:lnTo>
                <a:lnTo>
                  <a:pt x="272" y="139"/>
                </a:lnTo>
                <a:lnTo>
                  <a:pt x="272" y="141"/>
                </a:lnTo>
                <a:lnTo>
                  <a:pt x="271" y="142"/>
                </a:lnTo>
                <a:lnTo>
                  <a:pt x="271" y="144"/>
                </a:lnTo>
                <a:lnTo>
                  <a:pt x="270" y="145"/>
                </a:lnTo>
                <a:lnTo>
                  <a:pt x="270" y="143"/>
                </a:lnTo>
                <a:lnTo>
                  <a:pt x="270" y="141"/>
                </a:lnTo>
                <a:lnTo>
                  <a:pt x="269" y="140"/>
                </a:lnTo>
                <a:lnTo>
                  <a:pt x="268" y="140"/>
                </a:lnTo>
                <a:lnTo>
                  <a:pt x="269" y="139"/>
                </a:lnTo>
                <a:lnTo>
                  <a:pt x="269" y="137"/>
                </a:lnTo>
                <a:lnTo>
                  <a:pt x="268" y="137"/>
                </a:lnTo>
                <a:lnTo>
                  <a:pt x="267" y="138"/>
                </a:lnTo>
                <a:lnTo>
                  <a:pt x="266" y="140"/>
                </a:lnTo>
                <a:lnTo>
                  <a:pt x="266" y="141"/>
                </a:lnTo>
                <a:lnTo>
                  <a:pt x="265" y="141"/>
                </a:lnTo>
                <a:lnTo>
                  <a:pt x="264" y="141"/>
                </a:lnTo>
                <a:lnTo>
                  <a:pt x="263" y="142"/>
                </a:lnTo>
                <a:lnTo>
                  <a:pt x="263" y="143"/>
                </a:lnTo>
                <a:lnTo>
                  <a:pt x="263" y="144"/>
                </a:lnTo>
                <a:lnTo>
                  <a:pt x="262" y="144"/>
                </a:lnTo>
                <a:lnTo>
                  <a:pt x="262" y="145"/>
                </a:lnTo>
                <a:lnTo>
                  <a:pt x="262" y="146"/>
                </a:lnTo>
                <a:lnTo>
                  <a:pt x="261" y="146"/>
                </a:lnTo>
                <a:lnTo>
                  <a:pt x="260" y="146"/>
                </a:lnTo>
                <a:lnTo>
                  <a:pt x="259" y="146"/>
                </a:lnTo>
                <a:lnTo>
                  <a:pt x="258" y="146"/>
                </a:lnTo>
                <a:lnTo>
                  <a:pt x="257" y="146"/>
                </a:lnTo>
                <a:lnTo>
                  <a:pt x="256" y="146"/>
                </a:lnTo>
                <a:lnTo>
                  <a:pt x="255" y="146"/>
                </a:lnTo>
                <a:lnTo>
                  <a:pt x="254" y="146"/>
                </a:lnTo>
                <a:lnTo>
                  <a:pt x="253" y="146"/>
                </a:lnTo>
                <a:lnTo>
                  <a:pt x="252" y="146"/>
                </a:lnTo>
                <a:lnTo>
                  <a:pt x="251" y="146"/>
                </a:lnTo>
                <a:lnTo>
                  <a:pt x="250" y="146"/>
                </a:lnTo>
                <a:lnTo>
                  <a:pt x="249" y="146"/>
                </a:lnTo>
                <a:lnTo>
                  <a:pt x="248" y="146"/>
                </a:lnTo>
                <a:lnTo>
                  <a:pt x="247" y="146"/>
                </a:lnTo>
                <a:lnTo>
                  <a:pt x="246" y="146"/>
                </a:lnTo>
                <a:lnTo>
                  <a:pt x="245" y="146"/>
                </a:lnTo>
                <a:lnTo>
                  <a:pt x="244" y="146"/>
                </a:lnTo>
                <a:lnTo>
                  <a:pt x="243" y="146"/>
                </a:lnTo>
                <a:lnTo>
                  <a:pt x="242" y="146"/>
                </a:lnTo>
                <a:lnTo>
                  <a:pt x="242" y="147"/>
                </a:lnTo>
                <a:lnTo>
                  <a:pt x="242" y="148"/>
                </a:lnTo>
                <a:lnTo>
                  <a:pt x="242" y="149"/>
                </a:lnTo>
                <a:lnTo>
                  <a:pt x="242" y="150"/>
                </a:lnTo>
                <a:lnTo>
                  <a:pt x="242" y="151"/>
                </a:lnTo>
                <a:lnTo>
                  <a:pt x="241" y="151"/>
                </a:lnTo>
                <a:lnTo>
                  <a:pt x="240" y="151"/>
                </a:lnTo>
                <a:lnTo>
                  <a:pt x="239" y="151"/>
                </a:lnTo>
                <a:lnTo>
                  <a:pt x="238" y="151"/>
                </a:lnTo>
                <a:lnTo>
                  <a:pt x="237" y="151"/>
                </a:lnTo>
                <a:lnTo>
                  <a:pt x="238" y="152"/>
                </a:lnTo>
                <a:lnTo>
                  <a:pt x="239" y="153"/>
                </a:lnTo>
                <a:lnTo>
                  <a:pt x="239" y="154"/>
                </a:lnTo>
                <a:lnTo>
                  <a:pt x="240" y="154"/>
                </a:lnTo>
                <a:lnTo>
                  <a:pt x="241" y="155"/>
                </a:lnTo>
                <a:lnTo>
                  <a:pt x="242" y="156"/>
                </a:lnTo>
                <a:lnTo>
                  <a:pt x="243" y="156"/>
                </a:lnTo>
                <a:lnTo>
                  <a:pt x="243" y="157"/>
                </a:lnTo>
                <a:lnTo>
                  <a:pt x="244" y="157"/>
                </a:lnTo>
                <a:lnTo>
                  <a:pt x="244" y="158"/>
                </a:lnTo>
                <a:lnTo>
                  <a:pt x="245" y="158"/>
                </a:lnTo>
                <a:lnTo>
                  <a:pt x="245" y="159"/>
                </a:lnTo>
                <a:lnTo>
                  <a:pt x="246" y="160"/>
                </a:lnTo>
                <a:lnTo>
                  <a:pt x="246" y="161"/>
                </a:lnTo>
                <a:lnTo>
                  <a:pt x="246" y="162"/>
                </a:lnTo>
                <a:lnTo>
                  <a:pt x="246" y="163"/>
                </a:lnTo>
                <a:lnTo>
                  <a:pt x="245" y="163"/>
                </a:lnTo>
                <a:lnTo>
                  <a:pt x="243" y="163"/>
                </a:lnTo>
                <a:lnTo>
                  <a:pt x="242" y="163"/>
                </a:lnTo>
                <a:lnTo>
                  <a:pt x="241" y="163"/>
                </a:lnTo>
                <a:lnTo>
                  <a:pt x="240" y="163"/>
                </a:lnTo>
                <a:lnTo>
                  <a:pt x="239" y="163"/>
                </a:lnTo>
                <a:lnTo>
                  <a:pt x="238" y="163"/>
                </a:lnTo>
                <a:lnTo>
                  <a:pt x="237" y="163"/>
                </a:lnTo>
                <a:lnTo>
                  <a:pt x="236" y="165"/>
                </a:lnTo>
                <a:lnTo>
                  <a:pt x="235" y="166"/>
                </a:lnTo>
                <a:lnTo>
                  <a:pt x="234" y="168"/>
                </a:lnTo>
                <a:lnTo>
                  <a:pt x="234" y="169"/>
                </a:lnTo>
                <a:lnTo>
                  <a:pt x="233" y="169"/>
                </a:lnTo>
                <a:lnTo>
                  <a:pt x="233" y="170"/>
                </a:lnTo>
                <a:lnTo>
                  <a:pt x="232" y="171"/>
                </a:lnTo>
                <a:lnTo>
                  <a:pt x="232" y="172"/>
                </a:lnTo>
                <a:lnTo>
                  <a:pt x="231" y="173"/>
                </a:lnTo>
                <a:lnTo>
                  <a:pt x="232" y="174"/>
                </a:lnTo>
                <a:lnTo>
                  <a:pt x="231" y="174"/>
                </a:lnTo>
                <a:lnTo>
                  <a:pt x="231" y="175"/>
                </a:lnTo>
                <a:lnTo>
                  <a:pt x="231" y="176"/>
                </a:lnTo>
                <a:lnTo>
                  <a:pt x="231" y="177"/>
                </a:lnTo>
                <a:lnTo>
                  <a:pt x="230" y="178"/>
                </a:lnTo>
                <a:close/>
              </a:path>
            </a:pathLst>
          </a:cu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39" name="D1305"/>
          <p:cNvSpPr>
            <a:spLocks/>
          </p:cNvSpPr>
          <p:nvPr/>
        </p:nvSpPr>
        <p:spPr bwMode="gray">
          <a:xfrm>
            <a:off x="5703583" y="4685612"/>
            <a:ext cx="1356022" cy="1025450"/>
          </a:xfrm>
          <a:custGeom>
            <a:avLst/>
            <a:gdLst>
              <a:gd name="T0" fmla="*/ 374 w 374"/>
              <a:gd name="T1" fmla="*/ 173 h 283"/>
              <a:gd name="T2" fmla="*/ 370 w 374"/>
              <a:gd name="T3" fmla="*/ 154 h 283"/>
              <a:gd name="T4" fmla="*/ 363 w 374"/>
              <a:gd name="T5" fmla="*/ 134 h 283"/>
              <a:gd name="T6" fmla="*/ 347 w 374"/>
              <a:gd name="T7" fmla="*/ 112 h 283"/>
              <a:gd name="T8" fmla="*/ 337 w 374"/>
              <a:gd name="T9" fmla="*/ 108 h 283"/>
              <a:gd name="T10" fmla="*/ 329 w 374"/>
              <a:gd name="T11" fmla="*/ 90 h 283"/>
              <a:gd name="T12" fmla="*/ 311 w 374"/>
              <a:gd name="T13" fmla="*/ 81 h 283"/>
              <a:gd name="T14" fmla="*/ 304 w 374"/>
              <a:gd name="T15" fmla="*/ 63 h 283"/>
              <a:gd name="T16" fmla="*/ 296 w 374"/>
              <a:gd name="T17" fmla="*/ 39 h 283"/>
              <a:gd name="T18" fmla="*/ 281 w 374"/>
              <a:gd name="T19" fmla="*/ 26 h 283"/>
              <a:gd name="T20" fmla="*/ 274 w 374"/>
              <a:gd name="T21" fmla="*/ 3 h 283"/>
              <a:gd name="T22" fmla="*/ 264 w 374"/>
              <a:gd name="T23" fmla="*/ 20 h 283"/>
              <a:gd name="T24" fmla="*/ 259 w 374"/>
              <a:gd name="T25" fmla="*/ 56 h 283"/>
              <a:gd name="T26" fmla="*/ 238 w 374"/>
              <a:gd name="T27" fmla="*/ 58 h 283"/>
              <a:gd name="T28" fmla="*/ 215 w 374"/>
              <a:gd name="T29" fmla="*/ 46 h 283"/>
              <a:gd name="T30" fmla="*/ 210 w 374"/>
              <a:gd name="T31" fmla="*/ 29 h 283"/>
              <a:gd name="T32" fmla="*/ 216 w 374"/>
              <a:gd name="T33" fmla="*/ 20 h 283"/>
              <a:gd name="T34" fmla="*/ 211 w 374"/>
              <a:gd name="T35" fmla="*/ 15 h 283"/>
              <a:gd name="T36" fmla="*/ 200 w 374"/>
              <a:gd name="T37" fmla="*/ 14 h 283"/>
              <a:gd name="T38" fmla="*/ 183 w 374"/>
              <a:gd name="T39" fmla="*/ 9 h 283"/>
              <a:gd name="T40" fmla="*/ 172 w 374"/>
              <a:gd name="T41" fmla="*/ 6 h 283"/>
              <a:gd name="T42" fmla="*/ 168 w 374"/>
              <a:gd name="T43" fmla="*/ 15 h 283"/>
              <a:gd name="T44" fmla="*/ 157 w 374"/>
              <a:gd name="T45" fmla="*/ 23 h 283"/>
              <a:gd name="T46" fmla="*/ 152 w 374"/>
              <a:gd name="T47" fmla="*/ 38 h 283"/>
              <a:gd name="T48" fmla="*/ 140 w 374"/>
              <a:gd name="T49" fmla="*/ 41 h 283"/>
              <a:gd name="T50" fmla="*/ 138 w 374"/>
              <a:gd name="T51" fmla="*/ 38 h 283"/>
              <a:gd name="T52" fmla="*/ 122 w 374"/>
              <a:gd name="T53" fmla="*/ 33 h 283"/>
              <a:gd name="T54" fmla="*/ 113 w 374"/>
              <a:gd name="T55" fmla="*/ 37 h 283"/>
              <a:gd name="T56" fmla="*/ 106 w 374"/>
              <a:gd name="T57" fmla="*/ 49 h 283"/>
              <a:gd name="T58" fmla="*/ 95 w 374"/>
              <a:gd name="T59" fmla="*/ 56 h 283"/>
              <a:gd name="T60" fmla="*/ 88 w 374"/>
              <a:gd name="T61" fmla="*/ 57 h 283"/>
              <a:gd name="T62" fmla="*/ 78 w 374"/>
              <a:gd name="T63" fmla="*/ 76 h 283"/>
              <a:gd name="T64" fmla="*/ 57 w 374"/>
              <a:gd name="T65" fmla="*/ 88 h 283"/>
              <a:gd name="T66" fmla="*/ 31 w 374"/>
              <a:gd name="T67" fmla="*/ 95 h 283"/>
              <a:gd name="T68" fmla="*/ 11 w 374"/>
              <a:gd name="T69" fmla="*/ 108 h 283"/>
              <a:gd name="T70" fmla="*/ 4 w 374"/>
              <a:gd name="T71" fmla="*/ 111 h 283"/>
              <a:gd name="T72" fmla="*/ 5 w 374"/>
              <a:gd name="T73" fmla="*/ 139 h 283"/>
              <a:gd name="T74" fmla="*/ 3 w 374"/>
              <a:gd name="T75" fmla="*/ 143 h 283"/>
              <a:gd name="T76" fmla="*/ 0 w 374"/>
              <a:gd name="T77" fmla="*/ 150 h 283"/>
              <a:gd name="T78" fmla="*/ 16 w 374"/>
              <a:gd name="T79" fmla="*/ 181 h 283"/>
              <a:gd name="T80" fmla="*/ 24 w 374"/>
              <a:gd name="T81" fmla="*/ 212 h 283"/>
              <a:gd name="T82" fmla="*/ 22 w 374"/>
              <a:gd name="T83" fmla="*/ 231 h 283"/>
              <a:gd name="T84" fmla="*/ 43 w 374"/>
              <a:gd name="T85" fmla="*/ 239 h 283"/>
              <a:gd name="T86" fmla="*/ 63 w 374"/>
              <a:gd name="T87" fmla="*/ 227 h 283"/>
              <a:gd name="T88" fmla="*/ 94 w 374"/>
              <a:gd name="T89" fmla="*/ 227 h 283"/>
              <a:gd name="T90" fmla="*/ 120 w 374"/>
              <a:gd name="T91" fmla="*/ 210 h 283"/>
              <a:gd name="T92" fmla="*/ 164 w 374"/>
              <a:gd name="T93" fmla="*/ 202 h 283"/>
              <a:gd name="T94" fmla="*/ 188 w 374"/>
              <a:gd name="T95" fmla="*/ 209 h 283"/>
              <a:gd name="T96" fmla="*/ 205 w 374"/>
              <a:gd name="T97" fmla="*/ 230 h 283"/>
              <a:gd name="T98" fmla="*/ 211 w 374"/>
              <a:gd name="T99" fmla="*/ 234 h 283"/>
              <a:gd name="T100" fmla="*/ 227 w 374"/>
              <a:gd name="T101" fmla="*/ 216 h 283"/>
              <a:gd name="T102" fmla="*/ 225 w 374"/>
              <a:gd name="T103" fmla="*/ 229 h 283"/>
              <a:gd name="T104" fmla="*/ 228 w 374"/>
              <a:gd name="T105" fmla="*/ 238 h 283"/>
              <a:gd name="T106" fmla="*/ 237 w 374"/>
              <a:gd name="T107" fmla="*/ 244 h 283"/>
              <a:gd name="T108" fmla="*/ 247 w 374"/>
              <a:gd name="T109" fmla="*/ 255 h 283"/>
              <a:gd name="T110" fmla="*/ 267 w 374"/>
              <a:gd name="T111" fmla="*/ 274 h 283"/>
              <a:gd name="T112" fmla="*/ 290 w 374"/>
              <a:gd name="T113" fmla="*/ 271 h 283"/>
              <a:gd name="T114" fmla="*/ 301 w 374"/>
              <a:gd name="T115" fmla="*/ 278 h 283"/>
              <a:gd name="T116" fmla="*/ 308 w 374"/>
              <a:gd name="T117" fmla="*/ 278 h 283"/>
              <a:gd name="T118" fmla="*/ 328 w 374"/>
              <a:gd name="T119" fmla="*/ 268 h 283"/>
              <a:gd name="T120" fmla="*/ 343 w 374"/>
              <a:gd name="T121" fmla="*/ 256 h 283"/>
              <a:gd name="T122" fmla="*/ 349 w 374"/>
              <a:gd name="T123" fmla="*/ 237 h 283"/>
              <a:gd name="T124" fmla="*/ 361 w 374"/>
              <a:gd name="T125" fmla="*/ 216 h 2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4"/>
              <a:gd name="T190" fmla="*/ 0 h 283"/>
              <a:gd name="T191" fmla="*/ 374 w 374"/>
              <a:gd name="T192" fmla="*/ 283 h 2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4" h="283">
                <a:moveTo>
                  <a:pt x="369" y="200"/>
                </a:moveTo>
                <a:lnTo>
                  <a:pt x="370" y="199"/>
                </a:lnTo>
                <a:lnTo>
                  <a:pt x="369" y="197"/>
                </a:lnTo>
                <a:lnTo>
                  <a:pt x="369" y="196"/>
                </a:lnTo>
                <a:lnTo>
                  <a:pt x="369" y="195"/>
                </a:lnTo>
                <a:lnTo>
                  <a:pt x="369" y="193"/>
                </a:lnTo>
                <a:lnTo>
                  <a:pt x="370" y="191"/>
                </a:lnTo>
                <a:lnTo>
                  <a:pt x="371" y="190"/>
                </a:lnTo>
                <a:lnTo>
                  <a:pt x="371" y="189"/>
                </a:lnTo>
                <a:lnTo>
                  <a:pt x="371" y="187"/>
                </a:lnTo>
                <a:lnTo>
                  <a:pt x="372" y="184"/>
                </a:lnTo>
                <a:lnTo>
                  <a:pt x="372" y="181"/>
                </a:lnTo>
                <a:lnTo>
                  <a:pt x="373" y="178"/>
                </a:lnTo>
                <a:lnTo>
                  <a:pt x="374" y="177"/>
                </a:lnTo>
                <a:lnTo>
                  <a:pt x="374" y="174"/>
                </a:lnTo>
                <a:lnTo>
                  <a:pt x="374" y="173"/>
                </a:lnTo>
                <a:lnTo>
                  <a:pt x="374" y="172"/>
                </a:lnTo>
                <a:lnTo>
                  <a:pt x="374" y="171"/>
                </a:lnTo>
                <a:lnTo>
                  <a:pt x="374" y="170"/>
                </a:lnTo>
                <a:lnTo>
                  <a:pt x="374" y="169"/>
                </a:lnTo>
                <a:lnTo>
                  <a:pt x="373" y="168"/>
                </a:lnTo>
                <a:lnTo>
                  <a:pt x="373" y="167"/>
                </a:lnTo>
                <a:lnTo>
                  <a:pt x="373" y="165"/>
                </a:lnTo>
                <a:lnTo>
                  <a:pt x="372" y="164"/>
                </a:lnTo>
                <a:lnTo>
                  <a:pt x="371" y="163"/>
                </a:lnTo>
                <a:lnTo>
                  <a:pt x="371" y="161"/>
                </a:lnTo>
                <a:lnTo>
                  <a:pt x="370" y="160"/>
                </a:lnTo>
                <a:lnTo>
                  <a:pt x="370" y="159"/>
                </a:lnTo>
                <a:lnTo>
                  <a:pt x="370" y="157"/>
                </a:lnTo>
                <a:lnTo>
                  <a:pt x="371" y="158"/>
                </a:lnTo>
                <a:lnTo>
                  <a:pt x="370" y="156"/>
                </a:lnTo>
                <a:lnTo>
                  <a:pt x="370" y="154"/>
                </a:lnTo>
                <a:lnTo>
                  <a:pt x="370" y="152"/>
                </a:lnTo>
                <a:lnTo>
                  <a:pt x="370" y="151"/>
                </a:lnTo>
                <a:lnTo>
                  <a:pt x="369" y="150"/>
                </a:lnTo>
                <a:lnTo>
                  <a:pt x="370" y="148"/>
                </a:lnTo>
                <a:lnTo>
                  <a:pt x="370" y="145"/>
                </a:lnTo>
                <a:lnTo>
                  <a:pt x="369" y="146"/>
                </a:lnTo>
                <a:lnTo>
                  <a:pt x="369" y="145"/>
                </a:lnTo>
                <a:lnTo>
                  <a:pt x="368" y="144"/>
                </a:lnTo>
                <a:lnTo>
                  <a:pt x="368" y="142"/>
                </a:lnTo>
                <a:lnTo>
                  <a:pt x="367" y="141"/>
                </a:lnTo>
                <a:lnTo>
                  <a:pt x="367" y="139"/>
                </a:lnTo>
                <a:lnTo>
                  <a:pt x="365" y="139"/>
                </a:lnTo>
                <a:lnTo>
                  <a:pt x="365" y="138"/>
                </a:lnTo>
                <a:lnTo>
                  <a:pt x="364" y="136"/>
                </a:lnTo>
                <a:lnTo>
                  <a:pt x="363" y="135"/>
                </a:lnTo>
                <a:lnTo>
                  <a:pt x="363" y="134"/>
                </a:lnTo>
                <a:lnTo>
                  <a:pt x="361" y="133"/>
                </a:lnTo>
                <a:lnTo>
                  <a:pt x="360" y="132"/>
                </a:lnTo>
                <a:lnTo>
                  <a:pt x="360" y="131"/>
                </a:lnTo>
                <a:lnTo>
                  <a:pt x="359" y="129"/>
                </a:lnTo>
                <a:lnTo>
                  <a:pt x="357" y="128"/>
                </a:lnTo>
                <a:lnTo>
                  <a:pt x="356" y="127"/>
                </a:lnTo>
                <a:lnTo>
                  <a:pt x="354" y="127"/>
                </a:lnTo>
                <a:lnTo>
                  <a:pt x="353" y="126"/>
                </a:lnTo>
                <a:lnTo>
                  <a:pt x="352" y="125"/>
                </a:lnTo>
                <a:lnTo>
                  <a:pt x="351" y="124"/>
                </a:lnTo>
                <a:lnTo>
                  <a:pt x="349" y="123"/>
                </a:lnTo>
                <a:lnTo>
                  <a:pt x="349" y="120"/>
                </a:lnTo>
                <a:lnTo>
                  <a:pt x="348" y="118"/>
                </a:lnTo>
                <a:lnTo>
                  <a:pt x="348" y="116"/>
                </a:lnTo>
                <a:lnTo>
                  <a:pt x="348" y="113"/>
                </a:lnTo>
                <a:lnTo>
                  <a:pt x="347" y="112"/>
                </a:lnTo>
                <a:lnTo>
                  <a:pt x="347" y="111"/>
                </a:lnTo>
                <a:lnTo>
                  <a:pt x="346" y="112"/>
                </a:lnTo>
                <a:lnTo>
                  <a:pt x="346" y="113"/>
                </a:lnTo>
                <a:lnTo>
                  <a:pt x="345" y="112"/>
                </a:lnTo>
                <a:lnTo>
                  <a:pt x="343" y="111"/>
                </a:lnTo>
                <a:lnTo>
                  <a:pt x="342" y="110"/>
                </a:lnTo>
                <a:lnTo>
                  <a:pt x="342" y="109"/>
                </a:lnTo>
                <a:lnTo>
                  <a:pt x="341" y="110"/>
                </a:lnTo>
                <a:lnTo>
                  <a:pt x="341" y="112"/>
                </a:lnTo>
                <a:lnTo>
                  <a:pt x="339" y="112"/>
                </a:lnTo>
                <a:lnTo>
                  <a:pt x="339" y="113"/>
                </a:lnTo>
                <a:lnTo>
                  <a:pt x="338" y="112"/>
                </a:lnTo>
                <a:lnTo>
                  <a:pt x="338" y="111"/>
                </a:lnTo>
                <a:lnTo>
                  <a:pt x="337" y="110"/>
                </a:lnTo>
                <a:lnTo>
                  <a:pt x="337" y="109"/>
                </a:lnTo>
                <a:lnTo>
                  <a:pt x="337" y="108"/>
                </a:lnTo>
                <a:lnTo>
                  <a:pt x="336" y="106"/>
                </a:lnTo>
                <a:lnTo>
                  <a:pt x="336" y="104"/>
                </a:lnTo>
                <a:lnTo>
                  <a:pt x="336" y="103"/>
                </a:lnTo>
                <a:lnTo>
                  <a:pt x="335" y="102"/>
                </a:lnTo>
                <a:lnTo>
                  <a:pt x="335" y="101"/>
                </a:lnTo>
                <a:lnTo>
                  <a:pt x="334" y="100"/>
                </a:lnTo>
                <a:lnTo>
                  <a:pt x="334" y="99"/>
                </a:lnTo>
                <a:lnTo>
                  <a:pt x="333" y="97"/>
                </a:lnTo>
                <a:lnTo>
                  <a:pt x="332" y="96"/>
                </a:lnTo>
                <a:lnTo>
                  <a:pt x="331" y="96"/>
                </a:lnTo>
                <a:lnTo>
                  <a:pt x="330" y="95"/>
                </a:lnTo>
                <a:lnTo>
                  <a:pt x="330" y="93"/>
                </a:lnTo>
                <a:lnTo>
                  <a:pt x="331" y="93"/>
                </a:lnTo>
                <a:lnTo>
                  <a:pt x="331" y="92"/>
                </a:lnTo>
                <a:lnTo>
                  <a:pt x="330" y="91"/>
                </a:lnTo>
                <a:lnTo>
                  <a:pt x="329" y="90"/>
                </a:lnTo>
                <a:lnTo>
                  <a:pt x="328" y="90"/>
                </a:lnTo>
                <a:lnTo>
                  <a:pt x="327" y="89"/>
                </a:lnTo>
                <a:lnTo>
                  <a:pt x="326" y="90"/>
                </a:lnTo>
                <a:lnTo>
                  <a:pt x="325" y="89"/>
                </a:lnTo>
                <a:lnTo>
                  <a:pt x="324" y="87"/>
                </a:lnTo>
                <a:lnTo>
                  <a:pt x="323" y="87"/>
                </a:lnTo>
                <a:lnTo>
                  <a:pt x="321" y="86"/>
                </a:lnTo>
                <a:lnTo>
                  <a:pt x="320" y="86"/>
                </a:lnTo>
                <a:lnTo>
                  <a:pt x="320" y="87"/>
                </a:lnTo>
                <a:lnTo>
                  <a:pt x="319" y="86"/>
                </a:lnTo>
                <a:lnTo>
                  <a:pt x="318" y="84"/>
                </a:lnTo>
                <a:lnTo>
                  <a:pt x="317" y="82"/>
                </a:lnTo>
                <a:lnTo>
                  <a:pt x="316" y="82"/>
                </a:lnTo>
                <a:lnTo>
                  <a:pt x="314" y="82"/>
                </a:lnTo>
                <a:lnTo>
                  <a:pt x="313" y="82"/>
                </a:lnTo>
                <a:lnTo>
                  <a:pt x="311" y="81"/>
                </a:lnTo>
                <a:lnTo>
                  <a:pt x="310" y="80"/>
                </a:lnTo>
                <a:lnTo>
                  <a:pt x="308" y="79"/>
                </a:lnTo>
                <a:lnTo>
                  <a:pt x="307" y="78"/>
                </a:lnTo>
                <a:lnTo>
                  <a:pt x="307" y="76"/>
                </a:lnTo>
                <a:lnTo>
                  <a:pt x="307" y="75"/>
                </a:lnTo>
                <a:lnTo>
                  <a:pt x="307" y="76"/>
                </a:lnTo>
                <a:lnTo>
                  <a:pt x="307" y="75"/>
                </a:lnTo>
                <a:lnTo>
                  <a:pt x="306" y="75"/>
                </a:lnTo>
                <a:lnTo>
                  <a:pt x="305" y="74"/>
                </a:lnTo>
                <a:lnTo>
                  <a:pt x="305" y="72"/>
                </a:lnTo>
                <a:lnTo>
                  <a:pt x="305" y="70"/>
                </a:lnTo>
                <a:lnTo>
                  <a:pt x="305" y="69"/>
                </a:lnTo>
                <a:lnTo>
                  <a:pt x="305" y="68"/>
                </a:lnTo>
                <a:lnTo>
                  <a:pt x="305" y="66"/>
                </a:lnTo>
                <a:lnTo>
                  <a:pt x="305" y="64"/>
                </a:lnTo>
                <a:lnTo>
                  <a:pt x="304" y="63"/>
                </a:lnTo>
                <a:lnTo>
                  <a:pt x="303" y="61"/>
                </a:lnTo>
                <a:lnTo>
                  <a:pt x="303" y="59"/>
                </a:lnTo>
                <a:lnTo>
                  <a:pt x="302" y="59"/>
                </a:lnTo>
                <a:lnTo>
                  <a:pt x="301" y="57"/>
                </a:lnTo>
                <a:lnTo>
                  <a:pt x="300" y="56"/>
                </a:lnTo>
                <a:lnTo>
                  <a:pt x="299" y="54"/>
                </a:lnTo>
                <a:lnTo>
                  <a:pt x="299" y="53"/>
                </a:lnTo>
                <a:lnTo>
                  <a:pt x="299" y="51"/>
                </a:lnTo>
                <a:lnTo>
                  <a:pt x="298" y="50"/>
                </a:lnTo>
                <a:lnTo>
                  <a:pt x="298" y="48"/>
                </a:lnTo>
                <a:lnTo>
                  <a:pt x="298" y="47"/>
                </a:lnTo>
                <a:lnTo>
                  <a:pt x="298" y="45"/>
                </a:lnTo>
                <a:lnTo>
                  <a:pt x="298" y="44"/>
                </a:lnTo>
                <a:lnTo>
                  <a:pt x="297" y="43"/>
                </a:lnTo>
                <a:lnTo>
                  <a:pt x="298" y="41"/>
                </a:lnTo>
                <a:lnTo>
                  <a:pt x="296" y="39"/>
                </a:lnTo>
                <a:lnTo>
                  <a:pt x="295" y="39"/>
                </a:lnTo>
                <a:lnTo>
                  <a:pt x="294" y="37"/>
                </a:lnTo>
                <a:lnTo>
                  <a:pt x="292" y="36"/>
                </a:lnTo>
                <a:lnTo>
                  <a:pt x="291" y="35"/>
                </a:lnTo>
                <a:lnTo>
                  <a:pt x="291" y="34"/>
                </a:lnTo>
                <a:lnTo>
                  <a:pt x="289" y="33"/>
                </a:lnTo>
                <a:lnTo>
                  <a:pt x="288" y="34"/>
                </a:lnTo>
                <a:lnTo>
                  <a:pt x="287" y="35"/>
                </a:lnTo>
                <a:lnTo>
                  <a:pt x="286" y="36"/>
                </a:lnTo>
                <a:lnTo>
                  <a:pt x="284" y="35"/>
                </a:lnTo>
                <a:lnTo>
                  <a:pt x="283" y="34"/>
                </a:lnTo>
                <a:lnTo>
                  <a:pt x="282" y="32"/>
                </a:lnTo>
                <a:lnTo>
                  <a:pt x="282" y="31"/>
                </a:lnTo>
                <a:lnTo>
                  <a:pt x="281" y="29"/>
                </a:lnTo>
                <a:lnTo>
                  <a:pt x="281" y="27"/>
                </a:lnTo>
                <a:lnTo>
                  <a:pt x="281" y="26"/>
                </a:lnTo>
                <a:lnTo>
                  <a:pt x="281" y="24"/>
                </a:lnTo>
                <a:lnTo>
                  <a:pt x="280" y="21"/>
                </a:lnTo>
                <a:lnTo>
                  <a:pt x="279" y="21"/>
                </a:lnTo>
                <a:lnTo>
                  <a:pt x="279" y="20"/>
                </a:lnTo>
                <a:lnTo>
                  <a:pt x="279" y="18"/>
                </a:lnTo>
                <a:lnTo>
                  <a:pt x="278" y="16"/>
                </a:lnTo>
                <a:lnTo>
                  <a:pt x="277" y="15"/>
                </a:lnTo>
                <a:lnTo>
                  <a:pt x="277" y="14"/>
                </a:lnTo>
                <a:lnTo>
                  <a:pt x="277" y="13"/>
                </a:lnTo>
                <a:lnTo>
                  <a:pt x="277" y="12"/>
                </a:lnTo>
                <a:lnTo>
                  <a:pt x="275" y="12"/>
                </a:lnTo>
                <a:lnTo>
                  <a:pt x="274" y="10"/>
                </a:lnTo>
                <a:lnTo>
                  <a:pt x="274" y="8"/>
                </a:lnTo>
                <a:lnTo>
                  <a:pt x="274" y="5"/>
                </a:lnTo>
                <a:lnTo>
                  <a:pt x="274" y="4"/>
                </a:lnTo>
                <a:lnTo>
                  <a:pt x="274" y="3"/>
                </a:lnTo>
                <a:lnTo>
                  <a:pt x="274" y="2"/>
                </a:lnTo>
                <a:lnTo>
                  <a:pt x="274" y="1"/>
                </a:lnTo>
                <a:lnTo>
                  <a:pt x="273" y="0"/>
                </a:lnTo>
                <a:lnTo>
                  <a:pt x="272" y="1"/>
                </a:lnTo>
                <a:lnTo>
                  <a:pt x="271" y="2"/>
                </a:lnTo>
                <a:lnTo>
                  <a:pt x="270" y="2"/>
                </a:lnTo>
                <a:lnTo>
                  <a:pt x="269" y="3"/>
                </a:lnTo>
                <a:lnTo>
                  <a:pt x="269" y="5"/>
                </a:lnTo>
                <a:lnTo>
                  <a:pt x="267" y="8"/>
                </a:lnTo>
                <a:lnTo>
                  <a:pt x="266" y="11"/>
                </a:lnTo>
                <a:lnTo>
                  <a:pt x="266" y="13"/>
                </a:lnTo>
                <a:lnTo>
                  <a:pt x="264" y="13"/>
                </a:lnTo>
                <a:lnTo>
                  <a:pt x="263" y="16"/>
                </a:lnTo>
                <a:lnTo>
                  <a:pt x="263" y="18"/>
                </a:lnTo>
                <a:lnTo>
                  <a:pt x="264" y="18"/>
                </a:lnTo>
                <a:lnTo>
                  <a:pt x="264" y="20"/>
                </a:lnTo>
                <a:lnTo>
                  <a:pt x="263" y="22"/>
                </a:lnTo>
                <a:lnTo>
                  <a:pt x="263" y="23"/>
                </a:lnTo>
                <a:lnTo>
                  <a:pt x="264" y="25"/>
                </a:lnTo>
                <a:lnTo>
                  <a:pt x="263" y="26"/>
                </a:lnTo>
                <a:lnTo>
                  <a:pt x="262" y="28"/>
                </a:lnTo>
                <a:lnTo>
                  <a:pt x="262" y="31"/>
                </a:lnTo>
                <a:lnTo>
                  <a:pt x="262" y="33"/>
                </a:lnTo>
                <a:lnTo>
                  <a:pt x="262" y="36"/>
                </a:lnTo>
                <a:lnTo>
                  <a:pt x="263" y="39"/>
                </a:lnTo>
                <a:lnTo>
                  <a:pt x="263" y="42"/>
                </a:lnTo>
                <a:lnTo>
                  <a:pt x="263" y="44"/>
                </a:lnTo>
                <a:lnTo>
                  <a:pt x="262" y="46"/>
                </a:lnTo>
                <a:lnTo>
                  <a:pt x="261" y="49"/>
                </a:lnTo>
                <a:lnTo>
                  <a:pt x="260" y="52"/>
                </a:lnTo>
                <a:lnTo>
                  <a:pt x="260" y="54"/>
                </a:lnTo>
                <a:lnTo>
                  <a:pt x="259" y="56"/>
                </a:lnTo>
                <a:lnTo>
                  <a:pt x="258" y="58"/>
                </a:lnTo>
                <a:lnTo>
                  <a:pt x="257" y="60"/>
                </a:lnTo>
                <a:lnTo>
                  <a:pt x="257" y="61"/>
                </a:lnTo>
                <a:lnTo>
                  <a:pt x="257" y="64"/>
                </a:lnTo>
                <a:lnTo>
                  <a:pt x="256" y="65"/>
                </a:lnTo>
                <a:lnTo>
                  <a:pt x="253" y="66"/>
                </a:lnTo>
                <a:lnTo>
                  <a:pt x="251" y="67"/>
                </a:lnTo>
                <a:lnTo>
                  <a:pt x="249" y="67"/>
                </a:lnTo>
                <a:lnTo>
                  <a:pt x="247" y="66"/>
                </a:lnTo>
                <a:lnTo>
                  <a:pt x="246" y="66"/>
                </a:lnTo>
                <a:lnTo>
                  <a:pt x="244" y="65"/>
                </a:lnTo>
                <a:lnTo>
                  <a:pt x="243" y="64"/>
                </a:lnTo>
                <a:lnTo>
                  <a:pt x="241" y="63"/>
                </a:lnTo>
                <a:lnTo>
                  <a:pt x="241" y="61"/>
                </a:lnTo>
                <a:lnTo>
                  <a:pt x="240" y="60"/>
                </a:lnTo>
                <a:lnTo>
                  <a:pt x="238" y="58"/>
                </a:lnTo>
                <a:lnTo>
                  <a:pt x="236" y="58"/>
                </a:lnTo>
                <a:lnTo>
                  <a:pt x="234" y="57"/>
                </a:lnTo>
                <a:lnTo>
                  <a:pt x="232" y="57"/>
                </a:lnTo>
                <a:lnTo>
                  <a:pt x="231" y="56"/>
                </a:lnTo>
                <a:lnTo>
                  <a:pt x="230" y="55"/>
                </a:lnTo>
                <a:lnTo>
                  <a:pt x="229" y="54"/>
                </a:lnTo>
                <a:lnTo>
                  <a:pt x="227" y="53"/>
                </a:lnTo>
                <a:lnTo>
                  <a:pt x="225" y="52"/>
                </a:lnTo>
                <a:lnTo>
                  <a:pt x="224" y="51"/>
                </a:lnTo>
                <a:lnTo>
                  <a:pt x="223" y="50"/>
                </a:lnTo>
                <a:lnTo>
                  <a:pt x="221" y="50"/>
                </a:lnTo>
                <a:lnTo>
                  <a:pt x="219" y="50"/>
                </a:lnTo>
                <a:lnTo>
                  <a:pt x="217" y="49"/>
                </a:lnTo>
                <a:lnTo>
                  <a:pt x="215" y="50"/>
                </a:lnTo>
                <a:lnTo>
                  <a:pt x="215" y="48"/>
                </a:lnTo>
                <a:lnTo>
                  <a:pt x="215" y="46"/>
                </a:lnTo>
                <a:lnTo>
                  <a:pt x="214" y="45"/>
                </a:lnTo>
                <a:lnTo>
                  <a:pt x="213" y="44"/>
                </a:lnTo>
                <a:lnTo>
                  <a:pt x="212" y="44"/>
                </a:lnTo>
                <a:lnTo>
                  <a:pt x="211" y="43"/>
                </a:lnTo>
                <a:lnTo>
                  <a:pt x="210" y="42"/>
                </a:lnTo>
                <a:lnTo>
                  <a:pt x="209" y="43"/>
                </a:lnTo>
                <a:lnTo>
                  <a:pt x="208" y="42"/>
                </a:lnTo>
                <a:lnTo>
                  <a:pt x="207" y="41"/>
                </a:lnTo>
                <a:lnTo>
                  <a:pt x="207" y="39"/>
                </a:lnTo>
                <a:lnTo>
                  <a:pt x="208" y="38"/>
                </a:lnTo>
                <a:lnTo>
                  <a:pt x="209" y="36"/>
                </a:lnTo>
                <a:lnTo>
                  <a:pt x="210" y="33"/>
                </a:lnTo>
                <a:lnTo>
                  <a:pt x="211" y="32"/>
                </a:lnTo>
                <a:lnTo>
                  <a:pt x="211" y="30"/>
                </a:lnTo>
                <a:lnTo>
                  <a:pt x="211" y="29"/>
                </a:lnTo>
                <a:lnTo>
                  <a:pt x="210" y="29"/>
                </a:lnTo>
                <a:lnTo>
                  <a:pt x="210" y="28"/>
                </a:lnTo>
                <a:lnTo>
                  <a:pt x="210" y="27"/>
                </a:lnTo>
                <a:lnTo>
                  <a:pt x="211" y="25"/>
                </a:lnTo>
                <a:lnTo>
                  <a:pt x="212" y="26"/>
                </a:lnTo>
                <a:lnTo>
                  <a:pt x="213" y="26"/>
                </a:lnTo>
                <a:lnTo>
                  <a:pt x="212" y="26"/>
                </a:lnTo>
                <a:lnTo>
                  <a:pt x="212" y="24"/>
                </a:lnTo>
                <a:lnTo>
                  <a:pt x="213" y="23"/>
                </a:lnTo>
                <a:lnTo>
                  <a:pt x="213" y="24"/>
                </a:lnTo>
                <a:lnTo>
                  <a:pt x="214" y="24"/>
                </a:lnTo>
                <a:lnTo>
                  <a:pt x="215" y="24"/>
                </a:lnTo>
                <a:lnTo>
                  <a:pt x="216" y="23"/>
                </a:lnTo>
                <a:lnTo>
                  <a:pt x="217" y="22"/>
                </a:lnTo>
                <a:lnTo>
                  <a:pt x="216" y="22"/>
                </a:lnTo>
                <a:lnTo>
                  <a:pt x="216" y="21"/>
                </a:lnTo>
                <a:lnTo>
                  <a:pt x="216" y="20"/>
                </a:lnTo>
                <a:lnTo>
                  <a:pt x="217" y="20"/>
                </a:lnTo>
                <a:lnTo>
                  <a:pt x="218" y="18"/>
                </a:lnTo>
                <a:lnTo>
                  <a:pt x="219" y="16"/>
                </a:lnTo>
                <a:lnTo>
                  <a:pt x="218" y="15"/>
                </a:lnTo>
                <a:lnTo>
                  <a:pt x="217" y="15"/>
                </a:lnTo>
                <a:lnTo>
                  <a:pt x="216" y="16"/>
                </a:lnTo>
                <a:lnTo>
                  <a:pt x="216" y="13"/>
                </a:lnTo>
                <a:lnTo>
                  <a:pt x="215" y="13"/>
                </a:lnTo>
                <a:lnTo>
                  <a:pt x="215" y="12"/>
                </a:lnTo>
                <a:lnTo>
                  <a:pt x="213" y="14"/>
                </a:lnTo>
                <a:lnTo>
                  <a:pt x="213" y="15"/>
                </a:lnTo>
                <a:lnTo>
                  <a:pt x="212" y="17"/>
                </a:lnTo>
                <a:lnTo>
                  <a:pt x="211" y="18"/>
                </a:lnTo>
                <a:lnTo>
                  <a:pt x="211" y="17"/>
                </a:lnTo>
                <a:lnTo>
                  <a:pt x="211" y="16"/>
                </a:lnTo>
                <a:lnTo>
                  <a:pt x="211" y="15"/>
                </a:lnTo>
                <a:lnTo>
                  <a:pt x="211" y="14"/>
                </a:lnTo>
                <a:lnTo>
                  <a:pt x="210" y="15"/>
                </a:lnTo>
                <a:lnTo>
                  <a:pt x="209" y="15"/>
                </a:lnTo>
                <a:lnTo>
                  <a:pt x="209" y="14"/>
                </a:lnTo>
                <a:lnTo>
                  <a:pt x="209" y="13"/>
                </a:lnTo>
                <a:lnTo>
                  <a:pt x="210" y="12"/>
                </a:lnTo>
                <a:lnTo>
                  <a:pt x="210" y="13"/>
                </a:lnTo>
                <a:lnTo>
                  <a:pt x="208" y="13"/>
                </a:lnTo>
                <a:lnTo>
                  <a:pt x="207" y="13"/>
                </a:lnTo>
                <a:lnTo>
                  <a:pt x="206" y="13"/>
                </a:lnTo>
                <a:lnTo>
                  <a:pt x="205" y="14"/>
                </a:lnTo>
                <a:lnTo>
                  <a:pt x="204" y="14"/>
                </a:lnTo>
                <a:lnTo>
                  <a:pt x="204" y="15"/>
                </a:lnTo>
                <a:lnTo>
                  <a:pt x="203" y="15"/>
                </a:lnTo>
                <a:lnTo>
                  <a:pt x="202" y="14"/>
                </a:lnTo>
                <a:lnTo>
                  <a:pt x="200" y="14"/>
                </a:lnTo>
                <a:lnTo>
                  <a:pt x="199" y="13"/>
                </a:lnTo>
                <a:lnTo>
                  <a:pt x="197" y="13"/>
                </a:lnTo>
                <a:lnTo>
                  <a:pt x="196" y="13"/>
                </a:lnTo>
                <a:lnTo>
                  <a:pt x="194" y="13"/>
                </a:lnTo>
                <a:lnTo>
                  <a:pt x="193" y="13"/>
                </a:lnTo>
                <a:lnTo>
                  <a:pt x="192" y="12"/>
                </a:lnTo>
                <a:lnTo>
                  <a:pt x="191" y="12"/>
                </a:lnTo>
                <a:lnTo>
                  <a:pt x="190" y="11"/>
                </a:lnTo>
                <a:lnTo>
                  <a:pt x="190" y="10"/>
                </a:lnTo>
                <a:lnTo>
                  <a:pt x="189" y="11"/>
                </a:lnTo>
                <a:lnTo>
                  <a:pt x="188" y="11"/>
                </a:lnTo>
                <a:lnTo>
                  <a:pt x="187" y="11"/>
                </a:lnTo>
                <a:lnTo>
                  <a:pt x="186" y="11"/>
                </a:lnTo>
                <a:lnTo>
                  <a:pt x="185" y="10"/>
                </a:lnTo>
                <a:lnTo>
                  <a:pt x="184" y="10"/>
                </a:lnTo>
                <a:lnTo>
                  <a:pt x="183" y="9"/>
                </a:lnTo>
                <a:lnTo>
                  <a:pt x="182" y="8"/>
                </a:lnTo>
                <a:lnTo>
                  <a:pt x="181" y="7"/>
                </a:lnTo>
                <a:lnTo>
                  <a:pt x="180" y="9"/>
                </a:lnTo>
                <a:lnTo>
                  <a:pt x="180" y="8"/>
                </a:lnTo>
                <a:lnTo>
                  <a:pt x="179" y="7"/>
                </a:lnTo>
                <a:lnTo>
                  <a:pt x="178" y="7"/>
                </a:lnTo>
                <a:lnTo>
                  <a:pt x="177" y="6"/>
                </a:lnTo>
                <a:lnTo>
                  <a:pt x="176" y="5"/>
                </a:lnTo>
                <a:lnTo>
                  <a:pt x="175" y="5"/>
                </a:lnTo>
                <a:lnTo>
                  <a:pt x="175" y="7"/>
                </a:lnTo>
                <a:lnTo>
                  <a:pt x="175" y="8"/>
                </a:lnTo>
                <a:lnTo>
                  <a:pt x="174" y="7"/>
                </a:lnTo>
                <a:lnTo>
                  <a:pt x="174" y="5"/>
                </a:lnTo>
                <a:lnTo>
                  <a:pt x="173" y="5"/>
                </a:lnTo>
                <a:lnTo>
                  <a:pt x="173" y="6"/>
                </a:lnTo>
                <a:lnTo>
                  <a:pt x="172" y="6"/>
                </a:lnTo>
                <a:lnTo>
                  <a:pt x="173" y="7"/>
                </a:lnTo>
                <a:lnTo>
                  <a:pt x="174" y="8"/>
                </a:lnTo>
                <a:lnTo>
                  <a:pt x="175" y="9"/>
                </a:lnTo>
                <a:lnTo>
                  <a:pt x="176" y="8"/>
                </a:lnTo>
                <a:lnTo>
                  <a:pt x="178" y="8"/>
                </a:lnTo>
                <a:lnTo>
                  <a:pt x="179" y="9"/>
                </a:lnTo>
                <a:lnTo>
                  <a:pt x="179" y="12"/>
                </a:lnTo>
                <a:lnTo>
                  <a:pt x="179" y="14"/>
                </a:lnTo>
                <a:lnTo>
                  <a:pt x="178" y="14"/>
                </a:lnTo>
                <a:lnTo>
                  <a:pt x="177" y="15"/>
                </a:lnTo>
                <a:lnTo>
                  <a:pt x="176" y="15"/>
                </a:lnTo>
                <a:lnTo>
                  <a:pt x="175" y="16"/>
                </a:lnTo>
                <a:lnTo>
                  <a:pt x="173" y="16"/>
                </a:lnTo>
                <a:lnTo>
                  <a:pt x="171" y="15"/>
                </a:lnTo>
                <a:lnTo>
                  <a:pt x="169" y="15"/>
                </a:lnTo>
                <a:lnTo>
                  <a:pt x="168" y="15"/>
                </a:lnTo>
                <a:lnTo>
                  <a:pt x="167" y="15"/>
                </a:lnTo>
                <a:lnTo>
                  <a:pt x="167" y="16"/>
                </a:lnTo>
                <a:lnTo>
                  <a:pt x="166" y="15"/>
                </a:lnTo>
                <a:lnTo>
                  <a:pt x="165" y="15"/>
                </a:lnTo>
                <a:lnTo>
                  <a:pt x="164" y="17"/>
                </a:lnTo>
                <a:lnTo>
                  <a:pt x="163" y="17"/>
                </a:lnTo>
                <a:lnTo>
                  <a:pt x="164" y="18"/>
                </a:lnTo>
                <a:lnTo>
                  <a:pt x="164" y="20"/>
                </a:lnTo>
                <a:lnTo>
                  <a:pt x="163" y="18"/>
                </a:lnTo>
                <a:lnTo>
                  <a:pt x="162" y="18"/>
                </a:lnTo>
                <a:lnTo>
                  <a:pt x="161" y="17"/>
                </a:lnTo>
                <a:lnTo>
                  <a:pt x="161" y="19"/>
                </a:lnTo>
                <a:lnTo>
                  <a:pt x="159" y="19"/>
                </a:lnTo>
                <a:lnTo>
                  <a:pt x="158" y="20"/>
                </a:lnTo>
                <a:lnTo>
                  <a:pt x="157" y="21"/>
                </a:lnTo>
                <a:lnTo>
                  <a:pt x="157" y="23"/>
                </a:lnTo>
                <a:lnTo>
                  <a:pt x="157" y="24"/>
                </a:lnTo>
                <a:lnTo>
                  <a:pt x="158" y="24"/>
                </a:lnTo>
                <a:lnTo>
                  <a:pt x="158" y="26"/>
                </a:lnTo>
                <a:lnTo>
                  <a:pt x="157" y="27"/>
                </a:lnTo>
                <a:lnTo>
                  <a:pt x="155" y="27"/>
                </a:lnTo>
                <a:lnTo>
                  <a:pt x="154" y="27"/>
                </a:lnTo>
                <a:lnTo>
                  <a:pt x="153" y="28"/>
                </a:lnTo>
                <a:lnTo>
                  <a:pt x="153" y="29"/>
                </a:lnTo>
                <a:lnTo>
                  <a:pt x="153" y="30"/>
                </a:lnTo>
                <a:lnTo>
                  <a:pt x="152" y="31"/>
                </a:lnTo>
                <a:lnTo>
                  <a:pt x="152" y="32"/>
                </a:lnTo>
                <a:lnTo>
                  <a:pt x="151" y="32"/>
                </a:lnTo>
                <a:lnTo>
                  <a:pt x="150" y="32"/>
                </a:lnTo>
                <a:lnTo>
                  <a:pt x="149" y="35"/>
                </a:lnTo>
                <a:lnTo>
                  <a:pt x="151" y="37"/>
                </a:lnTo>
                <a:lnTo>
                  <a:pt x="152" y="38"/>
                </a:lnTo>
                <a:lnTo>
                  <a:pt x="153" y="39"/>
                </a:lnTo>
                <a:lnTo>
                  <a:pt x="153" y="40"/>
                </a:lnTo>
                <a:lnTo>
                  <a:pt x="152" y="40"/>
                </a:lnTo>
                <a:lnTo>
                  <a:pt x="152" y="43"/>
                </a:lnTo>
                <a:lnTo>
                  <a:pt x="151" y="43"/>
                </a:lnTo>
                <a:lnTo>
                  <a:pt x="150" y="42"/>
                </a:lnTo>
                <a:lnTo>
                  <a:pt x="149" y="41"/>
                </a:lnTo>
                <a:lnTo>
                  <a:pt x="148" y="40"/>
                </a:lnTo>
                <a:lnTo>
                  <a:pt x="147" y="39"/>
                </a:lnTo>
                <a:lnTo>
                  <a:pt x="145" y="40"/>
                </a:lnTo>
                <a:lnTo>
                  <a:pt x="143" y="40"/>
                </a:lnTo>
                <a:lnTo>
                  <a:pt x="142" y="39"/>
                </a:lnTo>
                <a:lnTo>
                  <a:pt x="141" y="39"/>
                </a:lnTo>
                <a:lnTo>
                  <a:pt x="141" y="41"/>
                </a:lnTo>
                <a:lnTo>
                  <a:pt x="140" y="40"/>
                </a:lnTo>
                <a:lnTo>
                  <a:pt x="140" y="41"/>
                </a:lnTo>
                <a:lnTo>
                  <a:pt x="139" y="40"/>
                </a:lnTo>
                <a:lnTo>
                  <a:pt x="139" y="41"/>
                </a:lnTo>
                <a:lnTo>
                  <a:pt x="138" y="41"/>
                </a:lnTo>
                <a:lnTo>
                  <a:pt x="139" y="42"/>
                </a:lnTo>
                <a:lnTo>
                  <a:pt x="138" y="43"/>
                </a:lnTo>
                <a:lnTo>
                  <a:pt x="138" y="44"/>
                </a:lnTo>
                <a:lnTo>
                  <a:pt x="138" y="43"/>
                </a:lnTo>
                <a:lnTo>
                  <a:pt x="137" y="45"/>
                </a:lnTo>
                <a:lnTo>
                  <a:pt x="136" y="46"/>
                </a:lnTo>
                <a:lnTo>
                  <a:pt x="136" y="47"/>
                </a:lnTo>
                <a:lnTo>
                  <a:pt x="137" y="46"/>
                </a:lnTo>
                <a:lnTo>
                  <a:pt x="137" y="45"/>
                </a:lnTo>
                <a:lnTo>
                  <a:pt x="137" y="43"/>
                </a:lnTo>
                <a:lnTo>
                  <a:pt x="137" y="41"/>
                </a:lnTo>
                <a:lnTo>
                  <a:pt x="138" y="39"/>
                </a:lnTo>
                <a:lnTo>
                  <a:pt x="138" y="38"/>
                </a:lnTo>
                <a:lnTo>
                  <a:pt x="137" y="38"/>
                </a:lnTo>
                <a:lnTo>
                  <a:pt x="136" y="37"/>
                </a:lnTo>
                <a:lnTo>
                  <a:pt x="134" y="35"/>
                </a:lnTo>
                <a:lnTo>
                  <a:pt x="133" y="33"/>
                </a:lnTo>
                <a:lnTo>
                  <a:pt x="132" y="32"/>
                </a:lnTo>
                <a:lnTo>
                  <a:pt x="130" y="31"/>
                </a:lnTo>
                <a:lnTo>
                  <a:pt x="128" y="31"/>
                </a:lnTo>
                <a:lnTo>
                  <a:pt x="128" y="30"/>
                </a:lnTo>
                <a:lnTo>
                  <a:pt x="127" y="30"/>
                </a:lnTo>
                <a:lnTo>
                  <a:pt x="126" y="30"/>
                </a:lnTo>
                <a:lnTo>
                  <a:pt x="125" y="30"/>
                </a:lnTo>
                <a:lnTo>
                  <a:pt x="125" y="31"/>
                </a:lnTo>
                <a:lnTo>
                  <a:pt x="125" y="32"/>
                </a:lnTo>
                <a:lnTo>
                  <a:pt x="124" y="32"/>
                </a:lnTo>
                <a:lnTo>
                  <a:pt x="123" y="33"/>
                </a:lnTo>
                <a:lnTo>
                  <a:pt x="122" y="33"/>
                </a:lnTo>
                <a:lnTo>
                  <a:pt x="122" y="32"/>
                </a:lnTo>
                <a:lnTo>
                  <a:pt x="121" y="32"/>
                </a:lnTo>
                <a:lnTo>
                  <a:pt x="121" y="33"/>
                </a:lnTo>
                <a:lnTo>
                  <a:pt x="120" y="34"/>
                </a:lnTo>
                <a:lnTo>
                  <a:pt x="119" y="32"/>
                </a:lnTo>
                <a:lnTo>
                  <a:pt x="118" y="31"/>
                </a:lnTo>
                <a:lnTo>
                  <a:pt x="118" y="32"/>
                </a:lnTo>
                <a:lnTo>
                  <a:pt x="119" y="33"/>
                </a:lnTo>
                <a:lnTo>
                  <a:pt x="119" y="34"/>
                </a:lnTo>
                <a:lnTo>
                  <a:pt x="118" y="36"/>
                </a:lnTo>
                <a:lnTo>
                  <a:pt x="117" y="37"/>
                </a:lnTo>
                <a:lnTo>
                  <a:pt x="116" y="38"/>
                </a:lnTo>
                <a:lnTo>
                  <a:pt x="116" y="36"/>
                </a:lnTo>
                <a:lnTo>
                  <a:pt x="115" y="36"/>
                </a:lnTo>
                <a:lnTo>
                  <a:pt x="114" y="36"/>
                </a:lnTo>
                <a:lnTo>
                  <a:pt x="113" y="37"/>
                </a:lnTo>
                <a:lnTo>
                  <a:pt x="112" y="37"/>
                </a:lnTo>
                <a:lnTo>
                  <a:pt x="111" y="38"/>
                </a:lnTo>
                <a:lnTo>
                  <a:pt x="111" y="40"/>
                </a:lnTo>
                <a:lnTo>
                  <a:pt x="112" y="41"/>
                </a:lnTo>
                <a:lnTo>
                  <a:pt x="112" y="42"/>
                </a:lnTo>
                <a:lnTo>
                  <a:pt x="110" y="41"/>
                </a:lnTo>
                <a:lnTo>
                  <a:pt x="109" y="41"/>
                </a:lnTo>
                <a:lnTo>
                  <a:pt x="108" y="42"/>
                </a:lnTo>
                <a:lnTo>
                  <a:pt x="108" y="43"/>
                </a:lnTo>
                <a:lnTo>
                  <a:pt x="109" y="44"/>
                </a:lnTo>
                <a:lnTo>
                  <a:pt x="109" y="45"/>
                </a:lnTo>
                <a:lnTo>
                  <a:pt x="107" y="44"/>
                </a:lnTo>
                <a:lnTo>
                  <a:pt x="106" y="45"/>
                </a:lnTo>
                <a:lnTo>
                  <a:pt x="105" y="46"/>
                </a:lnTo>
                <a:lnTo>
                  <a:pt x="105" y="48"/>
                </a:lnTo>
                <a:lnTo>
                  <a:pt x="106" y="49"/>
                </a:lnTo>
                <a:lnTo>
                  <a:pt x="105" y="50"/>
                </a:lnTo>
                <a:lnTo>
                  <a:pt x="104" y="50"/>
                </a:lnTo>
                <a:lnTo>
                  <a:pt x="103" y="51"/>
                </a:lnTo>
                <a:lnTo>
                  <a:pt x="103" y="53"/>
                </a:lnTo>
                <a:lnTo>
                  <a:pt x="104" y="54"/>
                </a:lnTo>
                <a:lnTo>
                  <a:pt x="104" y="55"/>
                </a:lnTo>
                <a:lnTo>
                  <a:pt x="103" y="55"/>
                </a:lnTo>
                <a:lnTo>
                  <a:pt x="101" y="55"/>
                </a:lnTo>
                <a:lnTo>
                  <a:pt x="100" y="53"/>
                </a:lnTo>
                <a:lnTo>
                  <a:pt x="99" y="52"/>
                </a:lnTo>
                <a:lnTo>
                  <a:pt x="98" y="52"/>
                </a:lnTo>
                <a:lnTo>
                  <a:pt x="96" y="52"/>
                </a:lnTo>
                <a:lnTo>
                  <a:pt x="95" y="52"/>
                </a:lnTo>
                <a:lnTo>
                  <a:pt x="95" y="55"/>
                </a:lnTo>
                <a:lnTo>
                  <a:pt x="96" y="55"/>
                </a:lnTo>
                <a:lnTo>
                  <a:pt x="95" y="56"/>
                </a:lnTo>
                <a:lnTo>
                  <a:pt x="96" y="57"/>
                </a:lnTo>
                <a:lnTo>
                  <a:pt x="97" y="58"/>
                </a:lnTo>
                <a:lnTo>
                  <a:pt x="98" y="60"/>
                </a:lnTo>
                <a:lnTo>
                  <a:pt x="96" y="61"/>
                </a:lnTo>
                <a:lnTo>
                  <a:pt x="96" y="63"/>
                </a:lnTo>
                <a:lnTo>
                  <a:pt x="95" y="65"/>
                </a:lnTo>
                <a:lnTo>
                  <a:pt x="94" y="64"/>
                </a:lnTo>
                <a:lnTo>
                  <a:pt x="94" y="63"/>
                </a:lnTo>
                <a:lnTo>
                  <a:pt x="93" y="62"/>
                </a:lnTo>
                <a:lnTo>
                  <a:pt x="92" y="59"/>
                </a:lnTo>
                <a:lnTo>
                  <a:pt x="91" y="58"/>
                </a:lnTo>
                <a:lnTo>
                  <a:pt x="90" y="57"/>
                </a:lnTo>
                <a:lnTo>
                  <a:pt x="90" y="56"/>
                </a:lnTo>
                <a:lnTo>
                  <a:pt x="89" y="54"/>
                </a:lnTo>
                <a:lnTo>
                  <a:pt x="88" y="56"/>
                </a:lnTo>
                <a:lnTo>
                  <a:pt x="88" y="57"/>
                </a:lnTo>
                <a:lnTo>
                  <a:pt x="86" y="58"/>
                </a:lnTo>
                <a:lnTo>
                  <a:pt x="86" y="60"/>
                </a:lnTo>
                <a:lnTo>
                  <a:pt x="85" y="59"/>
                </a:lnTo>
                <a:lnTo>
                  <a:pt x="84" y="60"/>
                </a:lnTo>
                <a:lnTo>
                  <a:pt x="83" y="62"/>
                </a:lnTo>
                <a:lnTo>
                  <a:pt x="83" y="64"/>
                </a:lnTo>
                <a:lnTo>
                  <a:pt x="83" y="66"/>
                </a:lnTo>
                <a:lnTo>
                  <a:pt x="83" y="67"/>
                </a:lnTo>
                <a:lnTo>
                  <a:pt x="84" y="69"/>
                </a:lnTo>
                <a:lnTo>
                  <a:pt x="84" y="70"/>
                </a:lnTo>
                <a:lnTo>
                  <a:pt x="82" y="72"/>
                </a:lnTo>
                <a:lnTo>
                  <a:pt x="80" y="74"/>
                </a:lnTo>
                <a:lnTo>
                  <a:pt x="79" y="74"/>
                </a:lnTo>
                <a:lnTo>
                  <a:pt x="79" y="75"/>
                </a:lnTo>
                <a:lnTo>
                  <a:pt x="79" y="76"/>
                </a:lnTo>
                <a:lnTo>
                  <a:pt x="78" y="76"/>
                </a:lnTo>
                <a:lnTo>
                  <a:pt x="77" y="78"/>
                </a:lnTo>
                <a:lnTo>
                  <a:pt x="77" y="79"/>
                </a:lnTo>
                <a:lnTo>
                  <a:pt x="77" y="80"/>
                </a:lnTo>
                <a:lnTo>
                  <a:pt x="76" y="81"/>
                </a:lnTo>
                <a:lnTo>
                  <a:pt x="75" y="82"/>
                </a:lnTo>
                <a:lnTo>
                  <a:pt x="74" y="83"/>
                </a:lnTo>
                <a:lnTo>
                  <a:pt x="73" y="84"/>
                </a:lnTo>
                <a:lnTo>
                  <a:pt x="72" y="85"/>
                </a:lnTo>
                <a:lnTo>
                  <a:pt x="70" y="86"/>
                </a:lnTo>
                <a:lnTo>
                  <a:pt x="68" y="86"/>
                </a:lnTo>
                <a:lnTo>
                  <a:pt x="65" y="86"/>
                </a:lnTo>
                <a:lnTo>
                  <a:pt x="64" y="87"/>
                </a:lnTo>
                <a:lnTo>
                  <a:pt x="62" y="88"/>
                </a:lnTo>
                <a:lnTo>
                  <a:pt x="60" y="88"/>
                </a:lnTo>
                <a:lnTo>
                  <a:pt x="58" y="89"/>
                </a:lnTo>
                <a:lnTo>
                  <a:pt x="57" y="88"/>
                </a:lnTo>
                <a:lnTo>
                  <a:pt x="54" y="88"/>
                </a:lnTo>
                <a:lnTo>
                  <a:pt x="53" y="89"/>
                </a:lnTo>
                <a:lnTo>
                  <a:pt x="51" y="91"/>
                </a:lnTo>
                <a:lnTo>
                  <a:pt x="49" y="91"/>
                </a:lnTo>
                <a:lnTo>
                  <a:pt x="47" y="91"/>
                </a:lnTo>
                <a:lnTo>
                  <a:pt x="45" y="92"/>
                </a:lnTo>
                <a:lnTo>
                  <a:pt x="44" y="93"/>
                </a:lnTo>
                <a:lnTo>
                  <a:pt x="42" y="94"/>
                </a:lnTo>
                <a:lnTo>
                  <a:pt x="41" y="95"/>
                </a:lnTo>
                <a:lnTo>
                  <a:pt x="39" y="95"/>
                </a:lnTo>
                <a:lnTo>
                  <a:pt x="37" y="95"/>
                </a:lnTo>
                <a:lnTo>
                  <a:pt x="36" y="94"/>
                </a:lnTo>
                <a:lnTo>
                  <a:pt x="35" y="94"/>
                </a:lnTo>
                <a:lnTo>
                  <a:pt x="33" y="94"/>
                </a:lnTo>
                <a:lnTo>
                  <a:pt x="32" y="94"/>
                </a:lnTo>
                <a:lnTo>
                  <a:pt x="31" y="95"/>
                </a:lnTo>
                <a:lnTo>
                  <a:pt x="29" y="96"/>
                </a:lnTo>
                <a:lnTo>
                  <a:pt x="28" y="96"/>
                </a:lnTo>
                <a:lnTo>
                  <a:pt x="27" y="97"/>
                </a:lnTo>
                <a:lnTo>
                  <a:pt x="26" y="98"/>
                </a:lnTo>
                <a:lnTo>
                  <a:pt x="25" y="98"/>
                </a:lnTo>
                <a:lnTo>
                  <a:pt x="24" y="100"/>
                </a:lnTo>
                <a:lnTo>
                  <a:pt x="22" y="101"/>
                </a:lnTo>
                <a:lnTo>
                  <a:pt x="21" y="102"/>
                </a:lnTo>
                <a:lnTo>
                  <a:pt x="20" y="103"/>
                </a:lnTo>
                <a:lnTo>
                  <a:pt x="18" y="104"/>
                </a:lnTo>
                <a:lnTo>
                  <a:pt x="17" y="104"/>
                </a:lnTo>
                <a:lnTo>
                  <a:pt x="16" y="105"/>
                </a:lnTo>
                <a:lnTo>
                  <a:pt x="15" y="105"/>
                </a:lnTo>
                <a:lnTo>
                  <a:pt x="13" y="106"/>
                </a:lnTo>
                <a:lnTo>
                  <a:pt x="12" y="107"/>
                </a:lnTo>
                <a:lnTo>
                  <a:pt x="11" y="108"/>
                </a:lnTo>
                <a:lnTo>
                  <a:pt x="10" y="109"/>
                </a:lnTo>
                <a:lnTo>
                  <a:pt x="10" y="112"/>
                </a:lnTo>
                <a:lnTo>
                  <a:pt x="8" y="113"/>
                </a:lnTo>
                <a:lnTo>
                  <a:pt x="8" y="112"/>
                </a:lnTo>
                <a:lnTo>
                  <a:pt x="8" y="110"/>
                </a:lnTo>
                <a:lnTo>
                  <a:pt x="7" y="110"/>
                </a:lnTo>
                <a:lnTo>
                  <a:pt x="8" y="109"/>
                </a:lnTo>
                <a:lnTo>
                  <a:pt x="8" y="108"/>
                </a:lnTo>
                <a:lnTo>
                  <a:pt x="8" y="107"/>
                </a:lnTo>
                <a:lnTo>
                  <a:pt x="8" y="106"/>
                </a:lnTo>
                <a:lnTo>
                  <a:pt x="8" y="105"/>
                </a:lnTo>
                <a:lnTo>
                  <a:pt x="7" y="106"/>
                </a:lnTo>
                <a:lnTo>
                  <a:pt x="6" y="107"/>
                </a:lnTo>
                <a:lnTo>
                  <a:pt x="6" y="108"/>
                </a:lnTo>
                <a:lnTo>
                  <a:pt x="5" y="109"/>
                </a:lnTo>
                <a:lnTo>
                  <a:pt x="4" y="111"/>
                </a:lnTo>
                <a:lnTo>
                  <a:pt x="4" y="113"/>
                </a:lnTo>
                <a:lnTo>
                  <a:pt x="4" y="114"/>
                </a:lnTo>
                <a:lnTo>
                  <a:pt x="4" y="116"/>
                </a:lnTo>
                <a:lnTo>
                  <a:pt x="5" y="117"/>
                </a:lnTo>
                <a:lnTo>
                  <a:pt x="5" y="118"/>
                </a:lnTo>
                <a:lnTo>
                  <a:pt x="5" y="120"/>
                </a:lnTo>
                <a:lnTo>
                  <a:pt x="5" y="121"/>
                </a:lnTo>
                <a:lnTo>
                  <a:pt x="5" y="123"/>
                </a:lnTo>
                <a:lnTo>
                  <a:pt x="4" y="124"/>
                </a:lnTo>
                <a:lnTo>
                  <a:pt x="2" y="125"/>
                </a:lnTo>
                <a:lnTo>
                  <a:pt x="1" y="127"/>
                </a:lnTo>
                <a:lnTo>
                  <a:pt x="1" y="129"/>
                </a:lnTo>
                <a:lnTo>
                  <a:pt x="1" y="132"/>
                </a:lnTo>
                <a:lnTo>
                  <a:pt x="3" y="134"/>
                </a:lnTo>
                <a:lnTo>
                  <a:pt x="4" y="136"/>
                </a:lnTo>
                <a:lnTo>
                  <a:pt x="5" y="139"/>
                </a:lnTo>
                <a:lnTo>
                  <a:pt x="6" y="140"/>
                </a:lnTo>
                <a:lnTo>
                  <a:pt x="6" y="141"/>
                </a:lnTo>
                <a:lnTo>
                  <a:pt x="6" y="142"/>
                </a:lnTo>
                <a:lnTo>
                  <a:pt x="6" y="141"/>
                </a:lnTo>
                <a:lnTo>
                  <a:pt x="8" y="143"/>
                </a:lnTo>
                <a:lnTo>
                  <a:pt x="9" y="145"/>
                </a:lnTo>
                <a:lnTo>
                  <a:pt x="9" y="148"/>
                </a:lnTo>
                <a:lnTo>
                  <a:pt x="9" y="150"/>
                </a:lnTo>
                <a:lnTo>
                  <a:pt x="8" y="151"/>
                </a:lnTo>
                <a:lnTo>
                  <a:pt x="6" y="151"/>
                </a:lnTo>
                <a:lnTo>
                  <a:pt x="6" y="149"/>
                </a:lnTo>
                <a:lnTo>
                  <a:pt x="6" y="147"/>
                </a:lnTo>
                <a:lnTo>
                  <a:pt x="4" y="149"/>
                </a:lnTo>
                <a:lnTo>
                  <a:pt x="4" y="147"/>
                </a:lnTo>
                <a:lnTo>
                  <a:pt x="4" y="145"/>
                </a:lnTo>
                <a:lnTo>
                  <a:pt x="3" y="143"/>
                </a:lnTo>
                <a:lnTo>
                  <a:pt x="2" y="143"/>
                </a:lnTo>
                <a:lnTo>
                  <a:pt x="2" y="144"/>
                </a:lnTo>
                <a:lnTo>
                  <a:pt x="3" y="147"/>
                </a:lnTo>
                <a:lnTo>
                  <a:pt x="4" y="149"/>
                </a:lnTo>
                <a:lnTo>
                  <a:pt x="6" y="151"/>
                </a:lnTo>
                <a:lnTo>
                  <a:pt x="6" y="152"/>
                </a:lnTo>
                <a:lnTo>
                  <a:pt x="5" y="153"/>
                </a:lnTo>
                <a:lnTo>
                  <a:pt x="4" y="153"/>
                </a:lnTo>
                <a:lnTo>
                  <a:pt x="3" y="152"/>
                </a:lnTo>
                <a:lnTo>
                  <a:pt x="2" y="151"/>
                </a:lnTo>
                <a:lnTo>
                  <a:pt x="2" y="149"/>
                </a:lnTo>
                <a:lnTo>
                  <a:pt x="1" y="149"/>
                </a:lnTo>
                <a:lnTo>
                  <a:pt x="0" y="149"/>
                </a:lnTo>
                <a:lnTo>
                  <a:pt x="0" y="148"/>
                </a:lnTo>
                <a:lnTo>
                  <a:pt x="0" y="149"/>
                </a:lnTo>
                <a:lnTo>
                  <a:pt x="0" y="150"/>
                </a:lnTo>
                <a:lnTo>
                  <a:pt x="1" y="151"/>
                </a:lnTo>
                <a:lnTo>
                  <a:pt x="2" y="152"/>
                </a:lnTo>
                <a:lnTo>
                  <a:pt x="2" y="153"/>
                </a:lnTo>
                <a:lnTo>
                  <a:pt x="3" y="154"/>
                </a:lnTo>
                <a:lnTo>
                  <a:pt x="5" y="156"/>
                </a:lnTo>
                <a:lnTo>
                  <a:pt x="7" y="157"/>
                </a:lnTo>
                <a:lnTo>
                  <a:pt x="8" y="161"/>
                </a:lnTo>
                <a:lnTo>
                  <a:pt x="9" y="163"/>
                </a:lnTo>
                <a:lnTo>
                  <a:pt x="9" y="167"/>
                </a:lnTo>
                <a:lnTo>
                  <a:pt x="11" y="170"/>
                </a:lnTo>
                <a:lnTo>
                  <a:pt x="13" y="173"/>
                </a:lnTo>
                <a:lnTo>
                  <a:pt x="13" y="175"/>
                </a:lnTo>
                <a:lnTo>
                  <a:pt x="15" y="177"/>
                </a:lnTo>
                <a:lnTo>
                  <a:pt x="15" y="178"/>
                </a:lnTo>
                <a:lnTo>
                  <a:pt x="16" y="179"/>
                </a:lnTo>
                <a:lnTo>
                  <a:pt x="16" y="181"/>
                </a:lnTo>
                <a:lnTo>
                  <a:pt x="16" y="183"/>
                </a:lnTo>
                <a:lnTo>
                  <a:pt x="16" y="185"/>
                </a:lnTo>
                <a:lnTo>
                  <a:pt x="16" y="186"/>
                </a:lnTo>
                <a:lnTo>
                  <a:pt x="17" y="188"/>
                </a:lnTo>
                <a:lnTo>
                  <a:pt x="17" y="190"/>
                </a:lnTo>
                <a:lnTo>
                  <a:pt x="18" y="193"/>
                </a:lnTo>
                <a:lnTo>
                  <a:pt x="19" y="195"/>
                </a:lnTo>
                <a:lnTo>
                  <a:pt x="20" y="196"/>
                </a:lnTo>
                <a:lnTo>
                  <a:pt x="21" y="198"/>
                </a:lnTo>
                <a:lnTo>
                  <a:pt x="22" y="200"/>
                </a:lnTo>
                <a:lnTo>
                  <a:pt x="23" y="202"/>
                </a:lnTo>
                <a:lnTo>
                  <a:pt x="24" y="204"/>
                </a:lnTo>
                <a:lnTo>
                  <a:pt x="24" y="206"/>
                </a:lnTo>
                <a:lnTo>
                  <a:pt x="24" y="209"/>
                </a:lnTo>
                <a:lnTo>
                  <a:pt x="24" y="210"/>
                </a:lnTo>
                <a:lnTo>
                  <a:pt x="24" y="212"/>
                </a:lnTo>
                <a:lnTo>
                  <a:pt x="23" y="214"/>
                </a:lnTo>
                <a:lnTo>
                  <a:pt x="23" y="213"/>
                </a:lnTo>
                <a:lnTo>
                  <a:pt x="23" y="215"/>
                </a:lnTo>
                <a:lnTo>
                  <a:pt x="24" y="217"/>
                </a:lnTo>
                <a:lnTo>
                  <a:pt x="24" y="219"/>
                </a:lnTo>
                <a:lnTo>
                  <a:pt x="23" y="221"/>
                </a:lnTo>
                <a:lnTo>
                  <a:pt x="21" y="224"/>
                </a:lnTo>
                <a:lnTo>
                  <a:pt x="20" y="224"/>
                </a:lnTo>
                <a:lnTo>
                  <a:pt x="18" y="223"/>
                </a:lnTo>
                <a:lnTo>
                  <a:pt x="18" y="224"/>
                </a:lnTo>
                <a:lnTo>
                  <a:pt x="18" y="225"/>
                </a:lnTo>
                <a:lnTo>
                  <a:pt x="18" y="227"/>
                </a:lnTo>
                <a:lnTo>
                  <a:pt x="18" y="229"/>
                </a:lnTo>
                <a:lnTo>
                  <a:pt x="18" y="230"/>
                </a:lnTo>
                <a:lnTo>
                  <a:pt x="20" y="231"/>
                </a:lnTo>
                <a:lnTo>
                  <a:pt x="22" y="231"/>
                </a:lnTo>
                <a:lnTo>
                  <a:pt x="24" y="233"/>
                </a:lnTo>
                <a:lnTo>
                  <a:pt x="25" y="234"/>
                </a:lnTo>
                <a:lnTo>
                  <a:pt x="26" y="235"/>
                </a:lnTo>
                <a:lnTo>
                  <a:pt x="28" y="236"/>
                </a:lnTo>
                <a:lnTo>
                  <a:pt x="29" y="237"/>
                </a:lnTo>
                <a:lnTo>
                  <a:pt x="29" y="236"/>
                </a:lnTo>
                <a:lnTo>
                  <a:pt x="30" y="237"/>
                </a:lnTo>
                <a:lnTo>
                  <a:pt x="31" y="237"/>
                </a:lnTo>
                <a:lnTo>
                  <a:pt x="31" y="238"/>
                </a:lnTo>
                <a:lnTo>
                  <a:pt x="32" y="238"/>
                </a:lnTo>
                <a:lnTo>
                  <a:pt x="35" y="239"/>
                </a:lnTo>
                <a:lnTo>
                  <a:pt x="37" y="238"/>
                </a:lnTo>
                <a:lnTo>
                  <a:pt x="39" y="238"/>
                </a:lnTo>
                <a:lnTo>
                  <a:pt x="40" y="238"/>
                </a:lnTo>
                <a:lnTo>
                  <a:pt x="41" y="239"/>
                </a:lnTo>
                <a:lnTo>
                  <a:pt x="43" y="239"/>
                </a:lnTo>
                <a:lnTo>
                  <a:pt x="44" y="239"/>
                </a:lnTo>
                <a:lnTo>
                  <a:pt x="44" y="238"/>
                </a:lnTo>
                <a:lnTo>
                  <a:pt x="46" y="238"/>
                </a:lnTo>
                <a:lnTo>
                  <a:pt x="47" y="238"/>
                </a:lnTo>
                <a:lnTo>
                  <a:pt x="48" y="237"/>
                </a:lnTo>
                <a:lnTo>
                  <a:pt x="49" y="236"/>
                </a:lnTo>
                <a:lnTo>
                  <a:pt x="51" y="234"/>
                </a:lnTo>
                <a:lnTo>
                  <a:pt x="52" y="233"/>
                </a:lnTo>
                <a:lnTo>
                  <a:pt x="53" y="233"/>
                </a:lnTo>
                <a:lnTo>
                  <a:pt x="56" y="232"/>
                </a:lnTo>
                <a:lnTo>
                  <a:pt x="58" y="232"/>
                </a:lnTo>
                <a:lnTo>
                  <a:pt x="59" y="231"/>
                </a:lnTo>
                <a:lnTo>
                  <a:pt x="59" y="230"/>
                </a:lnTo>
                <a:lnTo>
                  <a:pt x="60" y="229"/>
                </a:lnTo>
                <a:lnTo>
                  <a:pt x="62" y="228"/>
                </a:lnTo>
                <a:lnTo>
                  <a:pt x="63" y="227"/>
                </a:lnTo>
                <a:lnTo>
                  <a:pt x="65" y="227"/>
                </a:lnTo>
                <a:lnTo>
                  <a:pt x="68" y="227"/>
                </a:lnTo>
                <a:lnTo>
                  <a:pt x="71" y="227"/>
                </a:lnTo>
                <a:lnTo>
                  <a:pt x="73" y="226"/>
                </a:lnTo>
                <a:lnTo>
                  <a:pt x="75" y="226"/>
                </a:lnTo>
                <a:lnTo>
                  <a:pt x="78" y="226"/>
                </a:lnTo>
                <a:lnTo>
                  <a:pt x="81" y="226"/>
                </a:lnTo>
                <a:lnTo>
                  <a:pt x="82" y="226"/>
                </a:lnTo>
                <a:lnTo>
                  <a:pt x="83" y="226"/>
                </a:lnTo>
                <a:lnTo>
                  <a:pt x="84" y="227"/>
                </a:lnTo>
                <a:lnTo>
                  <a:pt x="85" y="227"/>
                </a:lnTo>
                <a:lnTo>
                  <a:pt x="87" y="226"/>
                </a:lnTo>
                <a:lnTo>
                  <a:pt x="89" y="226"/>
                </a:lnTo>
                <a:lnTo>
                  <a:pt x="91" y="226"/>
                </a:lnTo>
                <a:lnTo>
                  <a:pt x="93" y="227"/>
                </a:lnTo>
                <a:lnTo>
                  <a:pt x="94" y="227"/>
                </a:lnTo>
                <a:lnTo>
                  <a:pt x="96" y="226"/>
                </a:lnTo>
                <a:lnTo>
                  <a:pt x="97" y="226"/>
                </a:lnTo>
                <a:lnTo>
                  <a:pt x="98" y="224"/>
                </a:lnTo>
                <a:lnTo>
                  <a:pt x="99" y="223"/>
                </a:lnTo>
                <a:lnTo>
                  <a:pt x="100" y="222"/>
                </a:lnTo>
                <a:lnTo>
                  <a:pt x="101" y="220"/>
                </a:lnTo>
                <a:lnTo>
                  <a:pt x="101" y="218"/>
                </a:lnTo>
                <a:lnTo>
                  <a:pt x="104" y="217"/>
                </a:lnTo>
                <a:lnTo>
                  <a:pt x="106" y="216"/>
                </a:lnTo>
                <a:lnTo>
                  <a:pt x="107" y="216"/>
                </a:lnTo>
                <a:lnTo>
                  <a:pt x="108" y="215"/>
                </a:lnTo>
                <a:lnTo>
                  <a:pt x="111" y="214"/>
                </a:lnTo>
                <a:lnTo>
                  <a:pt x="113" y="213"/>
                </a:lnTo>
                <a:lnTo>
                  <a:pt x="116" y="212"/>
                </a:lnTo>
                <a:lnTo>
                  <a:pt x="117" y="210"/>
                </a:lnTo>
                <a:lnTo>
                  <a:pt x="120" y="210"/>
                </a:lnTo>
                <a:lnTo>
                  <a:pt x="122" y="210"/>
                </a:lnTo>
                <a:lnTo>
                  <a:pt x="124" y="210"/>
                </a:lnTo>
                <a:lnTo>
                  <a:pt x="125" y="210"/>
                </a:lnTo>
                <a:lnTo>
                  <a:pt x="128" y="210"/>
                </a:lnTo>
                <a:lnTo>
                  <a:pt x="131" y="210"/>
                </a:lnTo>
                <a:lnTo>
                  <a:pt x="134" y="208"/>
                </a:lnTo>
                <a:lnTo>
                  <a:pt x="137" y="208"/>
                </a:lnTo>
                <a:lnTo>
                  <a:pt x="138" y="208"/>
                </a:lnTo>
                <a:lnTo>
                  <a:pt x="142" y="206"/>
                </a:lnTo>
                <a:lnTo>
                  <a:pt x="145" y="205"/>
                </a:lnTo>
                <a:lnTo>
                  <a:pt x="148" y="203"/>
                </a:lnTo>
                <a:lnTo>
                  <a:pt x="152" y="203"/>
                </a:lnTo>
                <a:lnTo>
                  <a:pt x="156" y="203"/>
                </a:lnTo>
                <a:lnTo>
                  <a:pt x="159" y="203"/>
                </a:lnTo>
                <a:lnTo>
                  <a:pt x="161" y="203"/>
                </a:lnTo>
                <a:lnTo>
                  <a:pt x="164" y="202"/>
                </a:lnTo>
                <a:lnTo>
                  <a:pt x="166" y="203"/>
                </a:lnTo>
                <a:lnTo>
                  <a:pt x="168" y="203"/>
                </a:lnTo>
                <a:lnTo>
                  <a:pt x="170" y="203"/>
                </a:lnTo>
                <a:lnTo>
                  <a:pt x="172" y="203"/>
                </a:lnTo>
                <a:lnTo>
                  <a:pt x="175" y="206"/>
                </a:lnTo>
                <a:lnTo>
                  <a:pt x="176" y="207"/>
                </a:lnTo>
                <a:lnTo>
                  <a:pt x="177" y="208"/>
                </a:lnTo>
                <a:lnTo>
                  <a:pt x="178" y="208"/>
                </a:lnTo>
                <a:lnTo>
                  <a:pt x="179" y="207"/>
                </a:lnTo>
                <a:lnTo>
                  <a:pt x="180" y="207"/>
                </a:lnTo>
                <a:lnTo>
                  <a:pt x="184" y="208"/>
                </a:lnTo>
                <a:lnTo>
                  <a:pt x="186" y="209"/>
                </a:lnTo>
                <a:lnTo>
                  <a:pt x="187" y="210"/>
                </a:lnTo>
                <a:lnTo>
                  <a:pt x="187" y="209"/>
                </a:lnTo>
                <a:lnTo>
                  <a:pt x="187" y="208"/>
                </a:lnTo>
                <a:lnTo>
                  <a:pt x="188" y="209"/>
                </a:lnTo>
                <a:lnTo>
                  <a:pt x="192" y="212"/>
                </a:lnTo>
                <a:lnTo>
                  <a:pt x="193" y="213"/>
                </a:lnTo>
                <a:lnTo>
                  <a:pt x="195" y="213"/>
                </a:lnTo>
                <a:lnTo>
                  <a:pt x="195" y="215"/>
                </a:lnTo>
                <a:lnTo>
                  <a:pt x="194" y="215"/>
                </a:lnTo>
                <a:lnTo>
                  <a:pt x="194" y="217"/>
                </a:lnTo>
                <a:lnTo>
                  <a:pt x="195" y="218"/>
                </a:lnTo>
                <a:lnTo>
                  <a:pt x="197" y="219"/>
                </a:lnTo>
                <a:lnTo>
                  <a:pt x="199" y="220"/>
                </a:lnTo>
                <a:lnTo>
                  <a:pt x="200" y="220"/>
                </a:lnTo>
                <a:lnTo>
                  <a:pt x="200" y="221"/>
                </a:lnTo>
                <a:lnTo>
                  <a:pt x="201" y="222"/>
                </a:lnTo>
                <a:lnTo>
                  <a:pt x="202" y="225"/>
                </a:lnTo>
                <a:lnTo>
                  <a:pt x="203" y="226"/>
                </a:lnTo>
                <a:lnTo>
                  <a:pt x="204" y="228"/>
                </a:lnTo>
                <a:lnTo>
                  <a:pt x="205" y="230"/>
                </a:lnTo>
                <a:lnTo>
                  <a:pt x="206" y="231"/>
                </a:lnTo>
                <a:lnTo>
                  <a:pt x="206" y="233"/>
                </a:lnTo>
                <a:lnTo>
                  <a:pt x="206" y="235"/>
                </a:lnTo>
                <a:lnTo>
                  <a:pt x="205" y="234"/>
                </a:lnTo>
                <a:lnTo>
                  <a:pt x="204" y="233"/>
                </a:lnTo>
                <a:lnTo>
                  <a:pt x="203" y="233"/>
                </a:lnTo>
                <a:lnTo>
                  <a:pt x="203" y="234"/>
                </a:lnTo>
                <a:lnTo>
                  <a:pt x="205" y="234"/>
                </a:lnTo>
                <a:lnTo>
                  <a:pt x="206" y="236"/>
                </a:lnTo>
                <a:lnTo>
                  <a:pt x="207" y="236"/>
                </a:lnTo>
                <a:lnTo>
                  <a:pt x="209" y="238"/>
                </a:lnTo>
                <a:lnTo>
                  <a:pt x="210" y="238"/>
                </a:lnTo>
                <a:lnTo>
                  <a:pt x="211" y="239"/>
                </a:lnTo>
                <a:lnTo>
                  <a:pt x="211" y="236"/>
                </a:lnTo>
                <a:lnTo>
                  <a:pt x="210" y="236"/>
                </a:lnTo>
                <a:lnTo>
                  <a:pt x="211" y="234"/>
                </a:lnTo>
                <a:lnTo>
                  <a:pt x="212" y="233"/>
                </a:lnTo>
                <a:lnTo>
                  <a:pt x="213" y="233"/>
                </a:lnTo>
                <a:lnTo>
                  <a:pt x="214" y="231"/>
                </a:lnTo>
                <a:lnTo>
                  <a:pt x="215" y="229"/>
                </a:lnTo>
                <a:lnTo>
                  <a:pt x="216" y="228"/>
                </a:lnTo>
                <a:lnTo>
                  <a:pt x="217" y="227"/>
                </a:lnTo>
                <a:lnTo>
                  <a:pt x="220" y="226"/>
                </a:lnTo>
                <a:lnTo>
                  <a:pt x="220" y="225"/>
                </a:lnTo>
                <a:lnTo>
                  <a:pt x="221" y="225"/>
                </a:lnTo>
                <a:lnTo>
                  <a:pt x="222" y="225"/>
                </a:lnTo>
                <a:lnTo>
                  <a:pt x="223" y="224"/>
                </a:lnTo>
                <a:lnTo>
                  <a:pt x="223" y="223"/>
                </a:lnTo>
                <a:lnTo>
                  <a:pt x="225" y="221"/>
                </a:lnTo>
                <a:lnTo>
                  <a:pt x="225" y="219"/>
                </a:lnTo>
                <a:lnTo>
                  <a:pt x="227" y="217"/>
                </a:lnTo>
                <a:lnTo>
                  <a:pt x="227" y="216"/>
                </a:lnTo>
                <a:lnTo>
                  <a:pt x="227" y="214"/>
                </a:lnTo>
                <a:lnTo>
                  <a:pt x="228" y="213"/>
                </a:lnTo>
                <a:lnTo>
                  <a:pt x="229" y="213"/>
                </a:lnTo>
                <a:lnTo>
                  <a:pt x="229" y="215"/>
                </a:lnTo>
                <a:lnTo>
                  <a:pt x="229" y="216"/>
                </a:lnTo>
                <a:lnTo>
                  <a:pt x="229" y="217"/>
                </a:lnTo>
                <a:lnTo>
                  <a:pt x="230" y="218"/>
                </a:lnTo>
                <a:lnTo>
                  <a:pt x="230" y="219"/>
                </a:lnTo>
                <a:lnTo>
                  <a:pt x="229" y="219"/>
                </a:lnTo>
                <a:lnTo>
                  <a:pt x="229" y="220"/>
                </a:lnTo>
                <a:lnTo>
                  <a:pt x="229" y="222"/>
                </a:lnTo>
                <a:lnTo>
                  <a:pt x="229" y="223"/>
                </a:lnTo>
                <a:lnTo>
                  <a:pt x="228" y="225"/>
                </a:lnTo>
                <a:lnTo>
                  <a:pt x="227" y="225"/>
                </a:lnTo>
                <a:lnTo>
                  <a:pt x="226" y="228"/>
                </a:lnTo>
                <a:lnTo>
                  <a:pt x="225" y="229"/>
                </a:lnTo>
                <a:lnTo>
                  <a:pt x="225" y="230"/>
                </a:lnTo>
                <a:lnTo>
                  <a:pt x="225" y="231"/>
                </a:lnTo>
                <a:lnTo>
                  <a:pt x="225" y="232"/>
                </a:lnTo>
                <a:lnTo>
                  <a:pt x="225" y="233"/>
                </a:lnTo>
                <a:lnTo>
                  <a:pt x="225" y="235"/>
                </a:lnTo>
                <a:lnTo>
                  <a:pt x="225" y="237"/>
                </a:lnTo>
                <a:lnTo>
                  <a:pt x="223" y="238"/>
                </a:lnTo>
                <a:lnTo>
                  <a:pt x="220" y="238"/>
                </a:lnTo>
                <a:lnTo>
                  <a:pt x="220" y="239"/>
                </a:lnTo>
                <a:lnTo>
                  <a:pt x="220" y="241"/>
                </a:lnTo>
                <a:lnTo>
                  <a:pt x="221" y="242"/>
                </a:lnTo>
                <a:lnTo>
                  <a:pt x="222" y="241"/>
                </a:lnTo>
                <a:lnTo>
                  <a:pt x="224" y="241"/>
                </a:lnTo>
                <a:lnTo>
                  <a:pt x="226" y="240"/>
                </a:lnTo>
                <a:lnTo>
                  <a:pt x="228" y="240"/>
                </a:lnTo>
                <a:lnTo>
                  <a:pt x="228" y="238"/>
                </a:lnTo>
                <a:lnTo>
                  <a:pt x="229" y="236"/>
                </a:lnTo>
                <a:lnTo>
                  <a:pt x="229" y="234"/>
                </a:lnTo>
                <a:lnTo>
                  <a:pt x="230" y="232"/>
                </a:lnTo>
                <a:lnTo>
                  <a:pt x="231" y="230"/>
                </a:lnTo>
                <a:lnTo>
                  <a:pt x="232" y="231"/>
                </a:lnTo>
                <a:lnTo>
                  <a:pt x="234" y="233"/>
                </a:lnTo>
                <a:lnTo>
                  <a:pt x="235" y="236"/>
                </a:lnTo>
                <a:lnTo>
                  <a:pt x="235" y="239"/>
                </a:lnTo>
                <a:lnTo>
                  <a:pt x="234" y="241"/>
                </a:lnTo>
                <a:lnTo>
                  <a:pt x="233" y="243"/>
                </a:lnTo>
                <a:lnTo>
                  <a:pt x="232" y="245"/>
                </a:lnTo>
                <a:lnTo>
                  <a:pt x="233" y="246"/>
                </a:lnTo>
                <a:lnTo>
                  <a:pt x="234" y="245"/>
                </a:lnTo>
                <a:lnTo>
                  <a:pt x="235" y="245"/>
                </a:lnTo>
                <a:lnTo>
                  <a:pt x="236" y="245"/>
                </a:lnTo>
                <a:lnTo>
                  <a:pt x="237" y="244"/>
                </a:lnTo>
                <a:lnTo>
                  <a:pt x="238" y="244"/>
                </a:lnTo>
                <a:lnTo>
                  <a:pt x="239" y="243"/>
                </a:lnTo>
                <a:lnTo>
                  <a:pt x="240" y="243"/>
                </a:lnTo>
                <a:lnTo>
                  <a:pt x="241" y="243"/>
                </a:lnTo>
                <a:lnTo>
                  <a:pt x="242" y="243"/>
                </a:lnTo>
                <a:lnTo>
                  <a:pt x="243" y="243"/>
                </a:lnTo>
                <a:lnTo>
                  <a:pt x="242" y="245"/>
                </a:lnTo>
                <a:lnTo>
                  <a:pt x="241" y="246"/>
                </a:lnTo>
                <a:lnTo>
                  <a:pt x="242" y="246"/>
                </a:lnTo>
                <a:lnTo>
                  <a:pt x="243" y="248"/>
                </a:lnTo>
                <a:lnTo>
                  <a:pt x="244" y="249"/>
                </a:lnTo>
                <a:lnTo>
                  <a:pt x="245" y="250"/>
                </a:lnTo>
                <a:lnTo>
                  <a:pt x="245" y="251"/>
                </a:lnTo>
                <a:lnTo>
                  <a:pt x="246" y="252"/>
                </a:lnTo>
                <a:lnTo>
                  <a:pt x="246" y="253"/>
                </a:lnTo>
                <a:lnTo>
                  <a:pt x="247" y="255"/>
                </a:lnTo>
                <a:lnTo>
                  <a:pt x="247" y="257"/>
                </a:lnTo>
                <a:lnTo>
                  <a:pt x="246" y="259"/>
                </a:lnTo>
                <a:lnTo>
                  <a:pt x="246" y="260"/>
                </a:lnTo>
                <a:lnTo>
                  <a:pt x="247" y="262"/>
                </a:lnTo>
                <a:lnTo>
                  <a:pt x="248" y="264"/>
                </a:lnTo>
                <a:lnTo>
                  <a:pt x="250" y="266"/>
                </a:lnTo>
                <a:lnTo>
                  <a:pt x="251" y="268"/>
                </a:lnTo>
                <a:lnTo>
                  <a:pt x="253" y="269"/>
                </a:lnTo>
                <a:lnTo>
                  <a:pt x="255" y="271"/>
                </a:lnTo>
                <a:lnTo>
                  <a:pt x="258" y="271"/>
                </a:lnTo>
                <a:lnTo>
                  <a:pt x="261" y="272"/>
                </a:lnTo>
                <a:lnTo>
                  <a:pt x="262" y="274"/>
                </a:lnTo>
                <a:lnTo>
                  <a:pt x="263" y="274"/>
                </a:lnTo>
                <a:lnTo>
                  <a:pt x="264" y="273"/>
                </a:lnTo>
                <a:lnTo>
                  <a:pt x="265" y="273"/>
                </a:lnTo>
                <a:lnTo>
                  <a:pt x="267" y="274"/>
                </a:lnTo>
                <a:lnTo>
                  <a:pt x="269" y="274"/>
                </a:lnTo>
                <a:lnTo>
                  <a:pt x="271" y="275"/>
                </a:lnTo>
                <a:lnTo>
                  <a:pt x="273" y="275"/>
                </a:lnTo>
                <a:lnTo>
                  <a:pt x="276" y="277"/>
                </a:lnTo>
                <a:lnTo>
                  <a:pt x="279" y="278"/>
                </a:lnTo>
                <a:lnTo>
                  <a:pt x="280" y="279"/>
                </a:lnTo>
                <a:lnTo>
                  <a:pt x="282" y="279"/>
                </a:lnTo>
                <a:lnTo>
                  <a:pt x="283" y="278"/>
                </a:lnTo>
                <a:lnTo>
                  <a:pt x="284" y="278"/>
                </a:lnTo>
                <a:lnTo>
                  <a:pt x="285" y="277"/>
                </a:lnTo>
                <a:lnTo>
                  <a:pt x="287" y="275"/>
                </a:lnTo>
                <a:lnTo>
                  <a:pt x="289" y="274"/>
                </a:lnTo>
                <a:lnTo>
                  <a:pt x="290" y="273"/>
                </a:lnTo>
                <a:lnTo>
                  <a:pt x="292" y="273"/>
                </a:lnTo>
                <a:lnTo>
                  <a:pt x="292" y="272"/>
                </a:lnTo>
                <a:lnTo>
                  <a:pt x="290" y="271"/>
                </a:lnTo>
                <a:lnTo>
                  <a:pt x="289" y="271"/>
                </a:lnTo>
                <a:lnTo>
                  <a:pt x="291" y="271"/>
                </a:lnTo>
                <a:lnTo>
                  <a:pt x="293" y="269"/>
                </a:lnTo>
                <a:lnTo>
                  <a:pt x="294" y="269"/>
                </a:lnTo>
                <a:lnTo>
                  <a:pt x="295" y="270"/>
                </a:lnTo>
                <a:lnTo>
                  <a:pt x="296" y="272"/>
                </a:lnTo>
                <a:lnTo>
                  <a:pt x="295" y="273"/>
                </a:lnTo>
                <a:lnTo>
                  <a:pt x="293" y="273"/>
                </a:lnTo>
                <a:lnTo>
                  <a:pt x="294" y="274"/>
                </a:lnTo>
                <a:lnTo>
                  <a:pt x="295" y="275"/>
                </a:lnTo>
                <a:lnTo>
                  <a:pt x="297" y="274"/>
                </a:lnTo>
                <a:lnTo>
                  <a:pt x="298" y="274"/>
                </a:lnTo>
                <a:lnTo>
                  <a:pt x="299" y="273"/>
                </a:lnTo>
                <a:lnTo>
                  <a:pt x="300" y="274"/>
                </a:lnTo>
                <a:lnTo>
                  <a:pt x="300" y="276"/>
                </a:lnTo>
                <a:lnTo>
                  <a:pt x="301" y="278"/>
                </a:lnTo>
                <a:lnTo>
                  <a:pt x="302" y="278"/>
                </a:lnTo>
                <a:lnTo>
                  <a:pt x="303" y="278"/>
                </a:lnTo>
                <a:lnTo>
                  <a:pt x="304" y="279"/>
                </a:lnTo>
                <a:lnTo>
                  <a:pt x="305" y="280"/>
                </a:lnTo>
                <a:lnTo>
                  <a:pt x="306" y="280"/>
                </a:lnTo>
                <a:lnTo>
                  <a:pt x="307" y="281"/>
                </a:lnTo>
                <a:lnTo>
                  <a:pt x="308" y="283"/>
                </a:lnTo>
                <a:lnTo>
                  <a:pt x="309" y="282"/>
                </a:lnTo>
                <a:lnTo>
                  <a:pt x="309" y="280"/>
                </a:lnTo>
                <a:lnTo>
                  <a:pt x="310" y="278"/>
                </a:lnTo>
                <a:lnTo>
                  <a:pt x="309" y="278"/>
                </a:lnTo>
                <a:lnTo>
                  <a:pt x="308" y="279"/>
                </a:lnTo>
                <a:lnTo>
                  <a:pt x="307" y="280"/>
                </a:lnTo>
                <a:lnTo>
                  <a:pt x="307" y="279"/>
                </a:lnTo>
                <a:lnTo>
                  <a:pt x="307" y="278"/>
                </a:lnTo>
                <a:lnTo>
                  <a:pt x="308" y="278"/>
                </a:lnTo>
                <a:lnTo>
                  <a:pt x="309" y="278"/>
                </a:lnTo>
                <a:lnTo>
                  <a:pt x="310" y="277"/>
                </a:lnTo>
                <a:lnTo>
                  <a:pt x="311" y="277"/>
                </a:lnTo>
                <a:lnTo>
                  <a:pt x="312" y="278"/>
                </a:lnTo>
                <a:lnTo>
                  <a:pt x="313" y="277"/>
                </a:lnTo>
                <a:lnTo>
                  <a:pt x="315" y="276"/>
                </a:lnTo>
                <a:lnTo>
                  <a:pt x="315" y="275"/>
                </a:lnTo>
                <a:lnTo>
                  <a:pt x="316" y="274"/>
                </a:lnTo>
                <a:lnTo>
                  <a:pt x="317" y="274"/>
                </a:lnTo>
                <a:lnTo>
                  <a:pt x="318" y="273"/>
                </a:lnTo>
                <a:lnTo>
                  <a:pt x="319" y="272"/>
                </a:lnTo>
                <a:lnTo>
                  <a:pt x="320" y="271"/>
                </a:lnTo>
                <a:lnTo>
                  <a:pt x="322" y="270"/>
                </a:lnTo>
                <a:lnTo>
                  <a:pt x="324" y="269"/>
                </a:lnTo>
                <a:lnTo>
                  <a:pt x="326" y="269"/>
                </a:lnTo>
                <a:lnTo>
                  <a:pt x="328" y="268"/>
                </a:lnTo>
                <a:lnTo>
                  <a:pt x="331" y="268"/>
                </a:lnTo>
                <a:lnTo>
                  <a:pt x="333" y="268"/>
                </a:lnTo>
                <a:lnTo>
                  <a:pt x="335" y="268"/>
                </a:lnTo>
                <a:lnTo>
                  <a:pt x="337" y="268"/>
                </a:lnTo>
                <a:lnTo>
                  <a:pt x="339" y="267"/>
                </a:lnTo>
                <a:lnTo>
                  <a:pt x="339" y="265"/>
                </a:lnTo>
                <a:lnTo>
                  <a:pt x="340" y="265"/>
                </a:lnTo>
                <a:lnTo>
                  <a:pt x="341" y="266"/>
                </a:lnTo>
                <a:lnTo>
                  <a:pt x="341" y="265"/>
                </a:lnTo>
                <a:lnTo>
                  <a:pt x="342" y="264"/>
                </a:lnTo>
                <a:lnTo>
                  <a:pt x="342" y="262"/>
                </a:lnTo>
                <a:lnTo>
                  <a:pt x="341" y="261"/>
                </a:lnTo>
                <a:lnTo>
                  <a:pt x="341" y="260"/>
                </a:lnTo>
                <a:lnTo>
                  <a:pt x="341" y="258"/>
                </a:lnTo>
                <a:lnTo>
                  <a:pt x="342" y="257"/>
                </a:lnTo>
                <a:lnTo>
                  <a:pt x="343" y="256"/>
                </a:lnTo>
                <a:lnTo>
                  <a:pt x="343" y="254"/>
                </a:lnTo>
                <a:lnTo>
                  <a:pt x="343" y="253"/>
                </a:lnTo>
                <a:lnTo>
                  <a:pt x="343" y="252"/>
                </a:lnTo>
                <a:lnTo>
                  <a:pt x="343" y="251"/>
                </a:lnTo>
                <a:lnTo>
                  <a:pt x="343" y="249"/>
                </a:lnTo>
                <a:lnTo>
                  <a:pt x="343" y="247"/>
                </a:lnTo>
                <a:lnTo>
                  <a:pt x="344" y="246"/>
                </a:lnTo>
                <a:lnTo>
                  <a:pt x="345" y="246"/>
                </a:lnTo>
                <a:lnTo>
                  <a:pt x="345" y="244"/>
                </a:lnTo>
                <a:lnTo>
                  <a:pt x="346" y="243"/>
                </a:lnTo>
                <a:lnTo>
                  <a:pt x="347" y="241"/>
                </a:lnTo>
                <a:lnTo>
                  <a:pt x="347" y="240"/>
                </a:lnTo>
                <a:lnTo>
                  <a:pt x="348" y="241"/>
                </a:lnTo>
                <a:lnTo>
                  <a:pt x="349" y="239"/>
                </a:lnTo>
                <a:lnTo>
                  <a:pt x="349" y="238"/>
                </a:lnTo>
                <a:lnTo>
                  <a:pt x="349" y="237"/>
                </a:lnTo>
                <a:lnTo>
                  <a:pt x="350" y="234"/>
                </a:lnTo>
                <a:lnTo>
                  <a:pt x="351" y="232"/>
                </a:lnTo>
                <a:lnTo>
                  <a:pt x="352" y="230"/>
                </a:lnTo>
                <a:lnTo>
                  <a:pt x="352" y="229"/>
                </a:lnTo>
                <a:lnTo>
                  <a:pt x="353" y="229"/>
                </a:lnTo>
                <a:lnTo>
                  <a:pt x="354" y="227"/>
                </a:lnTo>
                <a:lnTo>
                  <a:pt x="354" y="225"/>
                </a:lnTo>
                <a:lnTo>
                  <a:pt x="353" y="225"/>
                </a:lnTo>
                <a:lnTo>
                  <a:pt x="353" y="224"/>
                </a:lnTo>
                <a:lnTo>
                  <a:pt x="355" y="223"/>
                </a:lnTo>
                <a:lnTo>
                  <a:pt x="356" y="222"/>
                </a:lnTo>
                <a:lnTo>
                  <a:pt x="357" y="219"/>
                </a:lnTo>
                <a:lnTo>
                  <a:pt x="358" y="218"/>
                </a:lnTo>
                <a:lnTo>
                  <a:pt x="358" y="217"/>
                </a:lnTo>
                <a:lnTo>
                  <a:pt x="359" y="216"/>
                </a:lnTo>
                <a:lnTo>
                  <a:pt x="361" y="216"/>
                </a:lnTo>
                <a:lnTo>
                  <a:pt x="361" y="215"/>
                </a:lnTo>
                <a:lnTo>
                  <a:pt x="362" y="215"/>
                </a:lnTo>
                <a:lnTo>
                  <a:pt x="362" y="214"/>
                </a:lnTo>
                <a:lnTo>
                  <a:pt x="364" y="213"/>
                </a:lnTo>
                <a:lnTo>
                  <a:pt x="364" y="212"/>
                </a:lnTo>
                <a:lnTo>
                  <a:pt x="364" y="211"/>
                </a:lnTo>
                <a:lnTo>
                  <a:pt x="364" y="210"/>
                </a:lnTo>
                <a:lnTo>
                  <a:pt x="365" y="209"/>
                </a:lnTo>
                <a:lnTo>
                  <a:pt x="366" y="208"/>
                </a:lnTo>
                <a:lnTo>
                  <a:pt x="367" y="207"/>
                </a:lnTo>
                <a:lnTo>
                  <a:pt x="367" y="205"/>
                </a:lnTo>
                <a:lnTo>
                  <a:pt x="369" y="201"/>
                </a:lnTo>
                <a:lnTo>
                  <a:pt x="369" y="200"/>
                </a:lnTo>
                <a:close/>
              </a:path>
            </a:pathLst>
          </a:cu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40" name="D799"/>
          <p:cNvSpPr>
            <a:spLocks/>
          </p:cNvSpPr>
          <p:nvPr/>
        </p:nvSpPr>
        <p:spPr bwMode="gray">
          <a:xfrm>
            <a:off x="7051083" y="3044039"/>
            <a:ext cx="851067" cy="898115"/>
          </a:xfrm>
          <a:custGeom>
            <a:avLst/>
            <a:gdLst>
              <a:gd name="T0" fmla="*/ 24 w 32"/>
              <a:gd name="T1" fmla="*/ 3 h 44"/>
              <a:gd name="T2" fmla="*/ 27 w 32"/>
              <a:gd name="T3" fmla="*/ 7 h 44"/>
              <a:gd name="T4" fmla="*/ 30 w 32"/>
              <a:gd name="T5" fmla="*/ 11 h 44"/>
              <a:gd name="T6" fmla="*/ 31 w 32"/>
              <a:gd name="T7" fmla="*/ 17 h 44"/>
              <a:gd name="T8" fmla="*/ 31 w 32"/>
              <a:gd name="T9" fmla="*/ 23 h 44"/>
              <a:gd name="T10" fmla="*/ 32 w 32"/>
              <a:gd name="T11" fmla="*/ 26 h 44"/>
              <a:gd name="T12" fmla="*/ 31 w 32"/>
              <a:gd name="T13" fmla="*/ 31 h 44"/>
              <a:gd name="T14" fmla="*/ 28 w 32"/>
              <a:gd name="T15" fmla="*/ 35 h 44"/>
              <a:gd name="T16" fmla="*/ 25 w 32"/>
              <a:gd name="T17" fmla="*/ 36 h 44"/>
              <a:gd name="T18" fmla="*/ 23 w 32"/>
              <a:gd name="T19" fmla="*/ 36 h 44"/>
              <a:gd name="T20" fmla="*/ 22 w 32"/>
              <a:gd name="T21" fmla="*/ 37 h 44"/>
              <a:gd name="T22" fmla="*/ 21 w 32"/>
              <a:gd name="T23" fmla="*/ 39 h 44"/>
              <a:gd name="T24" fmla="*/ 19 w 32"/>
              <a:gd name="T25" fmla="*/ 38 h 44"/>
              <a:gd name="T26" fmla="*/ 17 w 32"/>
              <a:gd name="T27" fmla="*/ 37 h 44"/>
              <a:gd name="T28" fmla="*/ 14 w 32"/>
              <a:gd name="T29" fmla="*/ 38 h 44"/>
              <a:gd name="T30" fmla="*/ 15 w 32"/>
              <a:gd name="T31" fmla="*/ 40 h 44"/>
              <a:gd name="T32" fmla="*/ 13 w 32"/>
              <a:gd name="T33" fmla="*/ 39 h 44"/>
              <a:gd name="T34" fmla="*/ 12 w 32"/>
              <a:gd name="T35" fmla="*/ 41 h 44"/>
              <a:gd name="T36" fmla="*/ 10 w 32"/>
              <a:gd name="T37" fmla="*/ 41 h 44"/>
              <a:gd name="T38" fmla="*/ 10 w 32"/>
              <a:gd name="T39" fmla="*/ 40 h 44"/>
              <a:gd name="T40" fmla="*/ 8 w 32"/>
              <a:gd name="T41" fmla="*/ 42 h 44"/>
              <a:gd name="T42" fmla="*/ 6 w 32"/>
              <a:gd name="T43" fmla="*/ 42 h 44"/>
              <a:gd name="T44" fmla="*/ 4 w 32"/>
              <a:gd name="T45" fmla="*/ 42 h 44"/>
              <a:gd name="T46" fmla="*/ 2 w 32"/>
              <a:gd name="T47" fmla="*/ 44 h 44"/>
              <a:gd name="T48" fmla="*/ 2 w 32"/>
              <a:gd name="T49" fmla="*/ 42 h 44"/>
              <a:gd name="T50" fmla="*/ 3 w 32"/>
              <a:gd name="T51" fmla="*/ 41 h 44"/>
              <a:gd name="T52" fmla="*/ 4 w 32"/>
              <a:gd name="T53" fmla="*/ 40 h 44"/>
              <a:gd name="T54" fmla="*/ 4 w 32"/>
              <a:gd name="T55" fmla="*/ 38 h 44"/>
              <a:gd name="T56" fmla="*/ 2 w 32"/>
              <a:gd name="T57" fmla="*/ 38 h 44"/>
              <a:gd name="T58" fmla="*/ 3 w 32"/>
              <a:gd name="T59" fmla="*/ 36 h 44"/>
              <a:gd name="T60" fmla="*/ 4 w 32"/>
              <a:gd name="T61" fmla="*/ 33 h 44"/>
              <a:gd name="T62" fmla="*/ 4 w 32"/>
              <a:gd name="T63" fmla="*/ 31 h 44"/>
              <a:gd name="T64" fmla="*/ 6 w 32"/>
              <a:gd name="T65" fmla="*/ 28 h 44"/>
              <a:gd name="T66" fmla="*/ 6 w 32"/>
              <a:gd name="T67" fmla="*/ 26 h 44"/>
              <a:gd name="T68" fmla="*/ 4 w 32"/>
              <a:gd name="T69" fmla="*/ 24 h 44"/>
              <a:gd name="T70" fmla="*/ 4 w 32"/>
              <a:gd name="T71" fmla="*/ 20 h 44"/>
              <a:gd name="T72" fmla="*/ 3 w 32"/>
              <a:gd name="T73" fmla="*/ 21 h 44"/>
              <a:gd name="T74" fmla="*/ 1 w 32"/>
              <a:gd name="T75" fmla="*/ 20 h 44"/>
              <a:gd name="T76" fmla="*/ 0 w 32"/>
              <a:gd name="T77" fmla="*/ 19 h 44"/>
              <a:gd name="T78" fmla="*/ 3 w 32"/>
              <a:gd name="T79" fmla="*/ 17 h 44"/>
              <a:gd name="T80" fmla="*/ 5 w 32"/>
              <a:gd name="T81" fmla="*/ 16 h 44"/>
              <a:gd name="T82" fmla="*/ 8 w 32"/>
              <a:gd name="T83" fmla="*/ 18 h 44"/>
              <a:gd name="T84" fmla="*/ 7 w 32"/>
              <a:gd name="T85" fmla="*/ 15 h 44"/>
              <a:gd name="T86" fmla="*/ 6 w 32"/>
              <a:gd name="T87" fmla="*/ 13 h 44"/>
              <a:gd name="T88" fmla="*/ 6 w 32"/>
              <a:gd name="T89" fmla="*/ 12 h 44"/>
              <a:gd name="T90" fmla="*/ 5 w 32"/>
              <a:gd name="T91" fmla="*/ 11 h 44"/>
              <a:gd name="T92" fmla="*/ 5 w 32"/>
              <a:gd name="T93" fmla="*/ 11 h 44"/>
              <a:gd name="T94" fmla="*/ 4 w 32"/>
              <a:gd name="T95" fmla="*/ 10 h 44"/>
              <a:gd name="T96" fmla="*/ 4 w 32"/>
              <a:gd name="T97" fmla="*/ 8 h 44"/>
              <a:gd name="T98" fmla="*/ 8 w 32"/>
              <a:gd name="T99" fmla="*/ 5 h 44"/>
              <a:gd name="T100" fmla="*/ 13 w 32"/>
              <a:gd name="T101" fmla="*/ 3 h 44"/>
              <a:gd name="T102" fmla="*/ 19 w 32"/>
              <a:gd name="T103" fmla="*/ 2 h 44"/>
              <a:gd name="T104" fmla="*/ 22 w 32"/>
              <a:gd name="T105" fmla="*/ 0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
              <a:gd name="T160" fmla="*/ 0 h 44"/>
              <a:gd name="T161" fmla="*/ 32 w 32"/>
              <a:gd name="T162" fmla="*/ 44 h 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 h="44">
                <a:moveTo>
                  <a:pt x="22" y="0"/>
                </a:moveTo>
                <a:lnTo>
                  <a:pt x="24" y="3"/>
                </a:lnTo>
                <a:lnTo>
                  <a:pt x="25" y="5"/>
                </a:lnTo>
                <a:lnTo>
                  <a:pt x="27" y="7"/>
                </a:lnTo>
                <a:lnTo>
                  <a:pt x="28" y="9"/>
                </a:lnTo>
                <a:lnTo>
                  <a:pt x="30" y="11"/>
                </a:lnTo>
                <a:lnTo>
                  <a:pt x="31" y="14"/>
                </a:lnTo>
                <a:lnTo>
                  <a:pt x="31" y="17"/>
                </a:lnTo>
                <a:lnTo>
                  <a:pt x="31" y="20"/>
                </a:lnTo>
                <a:lnTo>
                  <a:pt x="31" y="23"/>
                </a:lnTo>
                <a:lnTo>
                  <a:pt x="31" y="26"/>
                </a:lnTo>
                <a:lnTo>
                  <a:pt x="32" y="26"/>
                </a:lnTo>
                <a:lnTo>
                  <a:pt x="32" y="28"/>
                </a:lnTo>
                <a:lnTo>
                  <a:pt x="31" y="31"/>
                </a:lnTo>
                <a:lnTo>
                  <a:pt x="30" y="33"/>
                </a:lnTo>
                <a:lnTo>
                  <a:pt x="28" y="35"/>
                </a:lnTo>
                <a:lnTo>
                  <a:pt x="26" y="36"/>
                </a:lnTo>
                <a:lnTo>
                  <a:pt x="25" y="36"/>
                </a:lnTo>
                <a:lnTo>
                  <a:pt x="23" y="35"/>
                </a:lnTo>
                <a:lnTo>
                  <a:pt x="23" y="36"/>
                </a:lnTo>
                <a:lnTo>
                  <a:pt x="22" y="36"/>
                </a:lnTo>
                <a:lnTo>
                  <a:pt x="22" y="37"/>
                </a:lnTo>
                <a:lnTo>
                  <a:pt x="21" y="38"/>
                </a:lnTo>
                <a:lnTo>
                  <a:pt x="21" y="39"/>
                </a:lnTo>
                <a:lnTo>
                  <a:pt x="20" y="38"/>
                </a:lnTo>
                <a:lnTo>
                  <a:pt x="19" y="38"/>
                </a:lnTo>
                <a:lnTo>
                  <a:pt x="18" y="37"/>
                </a:lnTo>
                <a:lnTo>
                  <a:pt x="17" y="37"/>
                </a:lnTo>
                <a:lnTo>
                  <a:pt x="15" y="38"/>
                </a:lnTo>
                <a:lnTo>
                  <a:pt x="14" y="38"/>
                </a:lnTo>
                <a:lnTo>
                  <a:pt x="15" y="39"/>
                </a:lnTo>
                <a:lnTo>
                  <a:pt x="15" y="40"/>
                </a:lnTo>
                <a:lnTo>
                  <a:pt x="14" y="40"/>
                </a:lnTo>
                <a:lnTo>
                  <a:pt x="13" y="39"/>
                </a:lnTo>
                <a:lnTo>
                  <a:pt x="12" y="40"/>
                </a:lnTo>
                <a:lnTo>
                  <a:pt x="12" y="41"/>
                </a:lnTo>
                <a:lnTo>
                  <a:pt x="11" y="42"/>
                </a:lnTo>
                <a:lnTo>
                  <a:pt x="10" y="41"/>
                </a:lnTo>
                <a:lnTo>
                  <a:pt x="11" y="40"/>
                </a:lnTo>
                <a:lnTo>
                  <a:pt x="10" y="40"/>
                </a:lnTo>
                <a:lnTo>
                  <a:pt x="9" y="41"/>
                </a:lnTo>
                <a:lnTo>
                  <a:pt x="8" y="42"/>
                </a:lnTo>
                <a:lnTo>
                  <a:pt x="7" y="43"/>
                </a:lnTo>
                <a:lnTo>
                  <a:pt x="6" y="42"/>
                </a:lnTo>
                <a:lnTo>
                  <a:pt x="4" y="44"/>
                </a:lnTo>
                <a:lnTo>
                  <a:pt x="4" y="42"/>
                </a:lnTo>
                <a:lnTo>
                  <a:pt x="2" y="43"/>
                </a:lnTo>
                <a:lnTo>
                  <a:pt x="2" y="44"/>
                </a:lnTo>
                <a:lnTo>
                  <a:pt x="1" y="43"/>
                </a:lnTo>
                <a:lnTo>
                  <a:pt x="2" y="42"/>
                </a:lnTo>
                <a:lnTo>
                  <a:pt x="2" y="41"/>
                </a:lnTo>
                <a:lnTo>
                  <a:pt x="3" y="41"/>
                </a:lnTo>
                <a:lnTo>
                  <a:pt x="4" y="41"/>
                </a:lnTo>
                <a:lnTo>
                  <a:pt x="4" y="40"/>
                </a:lnTo>
                <a:lnTo>
                  <a:pt x="4" y="39"/>
                </a:lnTo>
                <a:lnTo>
                  <a:pt x="4" y="38"/>
                </a:lnTo>
                <a:lnTo>
                  <a:pt x="3" y="39"/>
                </a:lnTo>
                <a:lnTo>
                  <a:pt x="2" y="38"/>
                </a:lnTo>
                <a:lnTo>
                  <a:pt x="3" y="37"/>
                </a:lnTo>
                <a:lnTo>
                  <a:pt x="3" y="36"/>
                </a:lnTo>
                <a:lnTo>
                  <a:pt x="3" y="35"/>
                </a:lnTo>
                <a:lnTo>
                  <a:pt x="4" y="33"/>
                </a:lnTo>
                <a:lnTo>
                  <a:pt x="5" y="31"/>
                </a:lnTo>
                <a:lnTo>
                  <a:pt x="4" y="31"/>
                </a:lnTo>
                <a:lnTo>
                  <a:pt x="6" y="29"/>
                </a:lnTo>
                <a:lnTo>
                  <a:pt x="6" y="28"/>
                </a:lnTo>
                <a:lnTo>
                  <a:pt x="6" y="27"/>
                </a:lnTo>
                <a:lnTo>
                  <a:pt x="6" y="26"/>
                </a:lnTo>
                <a:lnTo>
                  <a:pt x="4" y="26"/>
                </a:lnTo>
                <a:lnTo>
                  <a:pt x="4" y="24"/>
                </a:lnTo>
                <a:lnTo>
                  <a:pt x="4" y="22"/>
                </a:lnTo>
                <a:lnTo>
                  <a:pt x="4" y="20"/>
                </a:lnTo>
                <a:lnTo>
                  <a:pt x="3" y="19"/>
                </a:lnTo>
                <a:lnTo>
                  <a:pt x="3" y="21"/>
                </a:lnTo>
                <a:lnTo>
                  <a:pt x="2" y="22"/>
                </a:lnTo>
                <a:lnTo>
                  <a:pt x="1" y="20"/>
                </a:lnTo>
                <a:lnTo>
                  <a:pt x="0" y="20"/>
                </a:lnTo>
                <a:lnTo>
                  <a:pt x="0" y="19"/>
                </a:lnTo>
                <a:lnTo>
                  <a:pt x="2" y="17"/>
                </a:lnTo>
                <a:lnTo>
                  <a:pt x="3" y="17"/>
                </a:lnTo>
                <a:lnTo>
                  <a:pt x="4" y="17"/>
                </a:lnTo>
                <a:lnTo>
                  <a:pt x="5" y="16"/>
                </a:lnTo>
                <a:lnTo>
                  <a:pt x="7" y="18"/>
                </a:lnTo>
                <a:lnTo>
                  <a:pt x="8" y="18"/>
                </a:lnTo>
                <a:lnTo>
                  <a:pt x="7" y="16"/>
                </a:lnTo>
                <a:lnTo>
                  <a:pt x="7" y="15"/>
                </a:lnTo>
                <a:lnTo>
                  <a:pt x="6" y="14"/>
                </a:lnTo>
                <a:lnTo>
                  <a:pt x="6" y="13"/>
                </a:lnTo>
                <a:lnTo>
                  <a:pt x="7" y="13"/>
                </a:lnTo>
                <a:lnTo>
                  <a:pt x="6" y="12"/>
                </a:lnTo>
                <a:lnTo>
                  <a:pt x="5" y="12"/>
                </a:lnTo>
                <a:lnTo>
                  <a:pt x="5" y="11"/>
                </a:lnTo>
                <a:lnTo>
                  <a:pt x="4" y="11"/>
                </a:lnTo>
                <a:lnTo>
                  <a:pt x="5" y="11"/>
                </a:lnTo>
                <a:lnTo>
                  <a:pt x="5" y="10"/>
                </a:lnTo>
                <a:lnTo>
                  <a:pt x="4" y="10"/>
                </a:lnTo>
                <a:lnTo>
                  <a:pt x="4" y="9"/>
                </a:lnTo>
                <a:lnTo>
                  <a:pt x="4" y="8"/>
                </a:lnTo>
                <a:lnTo>
                  <a:pt x="7" y="6"/>
                </a:lnTo>
                <a:lnTo>
                  <a:pt x="8" y="5"/>
                </a:lnTo>
                <a:lnTo>
                  <a:pt x="10" y="3"/>
                </a:lnTo>
                <a:lnTo>
                  <a:pt x="13" y="3"/>
                </a:lnTo>
                <a:lnTo>
                  <a:pt x="16" y="3"/>
                </a:lnTo>
                <a:lnTo>
                  <a:pt x="19" y="2"/>
                </a:lnTo>
                <a:lnTo>
                  <a:pt x="21" y="0"/>
                </a:lnTo>
                <a:lnTo>
                  <a:pt x="22" y="0"/>
                </a:lnTo>
                <a:close/>
              </a:path>
            </a:pathLst>
          </a:cu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41" name="Rectangle 40"/>
          <p:cNvSpPr/>
          <p:nvPr/>
        </p:nvSpPr>
        <p:spPr>
          <a:xfrm>
            <a:off x="1924527" y="3869874"/>
            <a:ext cx="560228" cy="322822"/>
          </a:xfrm>
          <a:prstGeom prst="rect">
            <a:avLst/>
          </a:prstGeom>
        </p:spPr>
        <p:txBody>
          <a:bodyPr wrap="none">
            <a:spAutoFit/>
          </a:bodyPr>
          <a:lstStyle/>
          <a:p>
            <a:r>
              <a:rPr lang="en-US" sz="1400" b="1" dirty="0"/>
              <a:t>EU5</a:t>
            </a:r>
            <a:endParaRPr lang="en-US" sz="1400" dirty="0"/>
          </a:p>
        </p:txBody>
      </p:sp>
      <p:sp>
        <p:nvSpPr>
          <p:cNvPr id="42" name="Rectangle 41"/>
          <p:cNvSpPr/>
          <p:nvPr/>
        </p:nvSpPr>
        <p:spPr>
          <a:xfrm>
            <a:off x="5822563" y="5779131"/>
            <a:ext cx="1206831" cy="390614"/>
          </a:xfrm>
          <a:prstGeom prst="rect">
            <a:avLst/>
          </a:prstGeom>
        </p:spPr>
        <p:txBody>
          <a:bodyPr wrap="none">
            <a:spAutoFit/>
          </a:bodyPr>
          <a:lstStyle/>
          <a:p>
            <a:r>
              <a:rPr lang="en-US" sz="1400" b="1" dirty="0"/>
              <a:t>Australia</a:t>
            </a:r>
            <a:endParaRPr lang="en-US" sz="1400" dirty="0"/>
          </a:p>
        </p:txBody>
      </p:sp>
      <p:sp>
        <p:nvSpPr>
          <p:cNvPr id="43" name="Rectangle 42"/>
          <p:cNvSpPr/>
          <p:nvPr/>
        </p:nvSpPr>
        <p:spPr>
          <a:xfrm>
            <a:off x="7037591" y="3901948"/>
            <a:ext cx="1082739" cy="266794"/>
          </a:xfrm>
          <a:prstGeom prst="rect">
            <a:avLst/>
          </a:prstGeom>
        </p:spPr>
        <p:txBody>
          <a:bodyPr wrap="none">
            <a:spAutoFit/>
          </a:bodyPr>
          <a:lstStyle/>
          <a:p>
            <a:r>
              <a:rPr lang="en-US" sz="1400" b="1" dirty="0"/>
              <a:t>South Korea</a:t>
            </a:r>
            <a:endParaRPr lang="en-US" sz="1400" dirty="0"/>
          </a:p>
        </p:txBody>
      </p:sp>
      <p:sp>
        <p:nvSpPr>
          <p:cNvPr id="44" name="Rectangle 43"/>
          <p:cNvSpPr/>
          <p:nvPr/>
        </p:nvSpPr>
        <p:spPr>
          <a:xfrm>
            <a:off x="5564957" y="3901948"/>
            <a:ext cx="889459" cy="390614"/>
          </a:xfrm>
          <a:prstGeom prst="rect">
            <a:avLst/>
          </a:prstGeom>
        </p:spPr>
        <p:txBody>
          <a:bodyPr wrap="none">
            <a:spAutoFit/>
          </a:bodyPr>
          <a:lstStyle/>
          <a:p>
            <a:r>
              <a:rPr lang="en-US" sz="1400" b="1" dirty="0"/>
              <a:t>Japan</a:t>
            </a:r>
            <a:endParaRPr lang="en-US" sz="1400" dirty="0"/>
          </a:p>
        </p:txBody>
      </p:sp>
      <p:sp>
        <p:nvSpPr>
          <p:cNvPr id="45" name="Rectangle 44"/>
          <p:cNvSpPr/>
          <p:nvPr/>
        </p:nvSpPr>
        <p:spPr>
          <a:xfrm>
            <a:off x="3525607" y="3901948"/>
            <a:ext cx="1054250" cy="390614"/>
          </a:xfrm>
          <a:prstGeom prst="rect">
            <a:avLst/>
          </a:prstGeom>
        </p:spPr>
        <p:txBody>
          <a:bodyPr wrap="none">
            <a:spAutoFit/>
          </a:bodyPr>
          <a:lstStyle/>
          <a:p>
            <a:r>
              <a:rPr lang="en-US" sz="1400" b="1" dirty="0"/>
              <a:t>Canada</a:t>
            </a:r>
            <a:endParaRPr lang="en-US" sz="1400" dirty="0"/>
          </a:p>
        </p:txBody>
      </p:sp>
      <p:sp>
        <p:nvSpPr>
          <p:cNvPr id="46" name="Rectangle 45"/>
          <p:cNvSpPr/>
          <p:nvPr/>
        </p:nvSpPr>
        <p:spPr>
          <a:xfrm>
            <a:off x="2494530" y="5780078"/>
            <a:ext cx="1003387" cy="390614"/>
          </a:xfrm>
          <a:prstGeom prst="rect">
            <a:avLst/>
          </a:prstGeom>
        </p:spPr>
        <p:txBody>
          <a:bodyPr wrap="none">
            <a:spAutoFit/>
          </a:bodyPr>
          <a:lstStyle/>
          <a:p>
            <a:r>
              <a:rPr lang="en-US" sz="1400" b="1" dirty="0"/>
              <a:t>Mexico</a:t>
            </a:r>
            <a:endParaRPr lang="en-US" sz="1400" dirty="0"/>
          </a:p>
        </p:txBody>
      </p:sp>
      <p:grpSp>
        <p:nvGrpSpPr>
          <p:cNvPr id="47" name="Group 46"/>
          <p:cNvGrpSpPr/>
          <p:nvPr/>
        </p:nvGrpSpPr>
        <p:grpSpPr>
          <a:xfrm>
            <a:off x="6044499" y="4961251"/>
            <a:ext cx="651429" cy="459382"/>
            <a:chOff x="9348275" y="3115406"/>
            <a:chExt cx="564610" cy="398158"/>
          </a:xfrm>
        </p:grpSpPr>
        <p:sp>
          <p:nvSpPr>
            <p:cNvPr id="48" name="Oval 47"/>
            <p:cNvSpPr/>
            <p:nvPr/>
          </p:nvSpPr>
          <p:spPr>
            <a:xfrm>
              <a:off x="9409886" y="3115406"/>
              <a:ext cx="424863" cy="398158"/>
            </a:xfrm>
            <a:prstGeom prst="ellipse">
              <a:avLst/>
            </a:prstGeom>
            <a:solidFill>
              <a:schemeClr val="bg1"/>
            </a:solidFill>
            <a:ln w="38100">
              <a:solidFill>
                <a:srgbClr val="F58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p:txBody>
        </p:sp>
        <p:sp>
          <p:nvSpPr>
            <p:cNvPr id="49" name="Rectangle 48"/>
            <p:cNvSpPr/>
            <p:nvPr/>
          </p:nvSpPr>
          <p:spPr>
            <a:xfrm>
              <a:off x="9348275" y="3186594"/>
              <a:ext cx="564610" cy="287771"/>
            </a:xfrm>
            <a:prstGeom prst="rect">
              <a:avLst/>
            </a:prstGeom>
            <a:ln>
              <a:noFill/>
            </a:ln>
          </p:spPr>
          <p:txBody>
            <a:bodyPr wrap="none" anchor="ctr">
              <a:spAutoFit/>
            </a:bodyPr>
            <a:lstStyle/>
            <a:p>
              <a:pPr lvl="0"/>
              <a:r>
                <a:rPr lang="en-US" sz="1400" b="1" dirty="0">
                  <a:solidFill>
                    <a:srgbClr val="000000"/>
                  </a:solidFill>
                  <a:latin typeface="Arial"/>
                </a:rPr>
                <a:t>-21%</a:t>
              </a:r>
            </a:p>
          </p:txBody>
        </p:sp>
      </p:grpSp>
      <p:grpSp>
        <p:nvGrpSpPr>
          <p:cNvPr id="50" name="Group 49"/>
          <p:cNvGrpSpPr/>
          <p:nvPr/>
        </p:nvGrpSpPr>
        <p:grpSpPr>
          <a:xfrm>
            <a:off x="7267354" y="3267708"/>
            <a:ext cx="528284" cy="459382"/>
            <a:chOff x="7708924" y="2757345"/>
            <a:chExt cx="609434" cy="529949"/>
          </a:xfrm>
        </p:grpSpPr>
        <p:sp>
          <p:nvSpPr>
            <p:cNvPr id="51" name="Oval 50"/>
            <p:cNvSpPr/>
            <p:nvPr/>
          </p:nvSpPr>
          <p:spPr>
            <a:xfrm>
              <a:off x="7730894" y="2757345"/>
              <a:ext cx="565493" cy="529949"/>
            </a:xfrm>
            <a:prstGeom prst="ellipse">
              <a:avLst/>
            </a:prstGeom>
            <a:solidFill>
              <a:schemeClr val="bg1"/>
            </a:solidFill>
            <a:ln w="38100">
              <a:solidFill>
                <a:srgbClr val="F58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p:txBody>
        </p:sp>
        <p:sp>
          <p:nvSpPr>
            <p:cNvPr id="52" name="Rectangle 51"/>
            <p:cNvSpPr/>
            <p:nvPr/>
          </p:nvSpPr>
          <p:spPr>
            <a:xfrm>
              <a:off x="7708924" y="2848165"/>
              <a:ext cx="609434" cy="372410"/>
            </a:xfrm>
            <a:prstGeom prst="rect">
              <a:avLst/>
            </a:prstGeom>
            <a:ln>
              <a:noFill/>
            </a:ln>
          </p:spPr>
          <p:txBody>
            <a:bodyPr wrap="none" anchor="ctr">
              <a:spAutoFit/>
            </a:bodyPr>
            <a:lstStyle/>
            <a:p>
              <a:pPr lvl="0"/>
              <a:r>
                <a:rPr lang="en-US" sz="1400" b="1" dirty="0">
                  <a:solidFill>
                    <a:srgbClr val="000000"/>
                  </a:solidFill>
                  <a:latin typeface="Arial"/>
                </a:rPr>
                <a:t>-8%</a:t>
              </a:r>
            </a:p>
          </p:txBody>
        </p:sp>
      </p:grpSp>
      <p:grpSp>
        <p:nvGrpSpPr>
          <p:cNvPr id="53" name="Group 52"/>
          <p:cNvGrpSpPr/>
          <p:nvPr/>
        </p:nvGrpSpPr>
        <p:grpSpPr>
          <a:xfrm>
            <a:off x="1229164" y="2619276"/>
            <a:ext cx="1598933" cy="1699916"/>
            <a:chOff x="5181600" y="3889080"/>
            <a:chExt cx="1844548" cy="1961043"/>
          </a:xfrm>
          <a:solidFill>
            <a:srgbClr val="006672"/>
          </a:solidFill>
        </p:grpSpPr>
        <p:grpSp>
          <p:nvGrpSpPr>
            <p:cNvPr id="54" name="Group 53"/>
            <p:cNvGrpSpPr/>
            <p:nvPr/>
          </p:nvGrpSpPr>
          <p:grpSpPr>
            <a:xfrm>
              <a:off x="5181600" y="3889080"/>
              <a:ext cx="1844548" cy="1961043"/>
              <a:chOff x="4078826" y="2778131"/>
              <a:chExt cx="662265" cy="690409"/>
            </a:xfrm>
            <a:grpFill/>
          </p:grpSpPr>
          <p:sp>
            <p:nvSpPr>
              <p:cNvPr id="58" name="D338"/>
              <p:cNvSpPr>
                <a:spLocks/>
              </p:cNvSpPr>
              <p:nvPr/>
            </p:nvSpPr>
            <p:spPr bwMode="gray">
              <a:xfrm>
                <a:off x="4185308" y="3027301"/>
                <a:ext cx="306459" cy="264743"/>
              </a:xfrm>
              <a:custGeom>
                <a:avLst/>
                <a:gdLst>
                  <a:gd name="T0" fmla="*/ 112 w 118"/>
                  <a:gd name="T1" fmla="*/ 82 h 102"/>
                  <a:gd name="T2" fmla="*/ 107 w 118"/>
                  <a:gd name="T3" fmla="*/ 77 h 102"/>
                  <a:gd name="T4" fmla="*/ 105 w 118"/>
                  <a:gd name="T5" fmla="*/ 72 h 102"/>
                  <a:gd name="T6" fmla="*/ 108 w 118"/>
                  <a:gd name="T7" fmla="*/ 68 h 102"/>
                  <a:gd name="T8" fmla="*/ 106 w 118"/>
                  <a:gd name="T9" fmla="*/ 62 h 102"/>
                  <a:gd name="T10" fmla="*/ 106 w 118"/>
                  <a:gd name="T11" fmla="*/ 60 h 102"/>
                  <a:gd name="T12" fmla="*/ 104 w 118"/>
                  <a:gd name="T13" fmla="*/ 56 h 102"/>
                  <a:gd name="T14" fmla="*/ 99 w 118"/>
                  <a:gd name="T15" fmla="*/ 57 h 102"/>
                  <a:gd name="T16" fmla="*/ 101 w 118"/>
                  <a:gd name="T17" fmla="*/ 52 h 102"/>
                  <a:gd name="T18" fmla="*/ 105 w 118"/>
                  <a:gd name="T19" fmla="*/ 48 h 102"/>
                  <a:gd name="T20" fmla="*/ 108 w 118"/>
                  <a:gd name="T21" fmla="*/ 43 h 102"/>
                  <a:gd name="T22" fmla="*/ 112 w 118"/>
                  <a:gd name="T23" fmla="*/ 40 h 102"/>
                  <a:gd name="T24" fmla="*/ 114 w 118"/>
                  <a:gd name="T25" fmla="*/ 31 h 102"/>
                  <a:gd name="T26" fmla="*/ 113 w 118"/>
                  <a:gd name="T27" fmla="*/ 24 h 102"/>
                  <a:gd name="T28" fmla="*/ 104 w 118"/>
                  <a:gd name="T29" fmla="*/ 22 h 102"/>
                  <a:gd name="T30" fmla="*/ 99 w 118"/>
                  <a:gd name="T31" fmla="*/ 19 h 102"/>
                  <a:gd name="T32" fmla="*/ 90 w 118"/>
                  <a:gd name="T33" fmla="*/ 17 h 102"/>
                  <a:gd name="T34" fmla="*/ 88 w 118"/>
                  <a:gd name="T35" fmla="*/ 12 h 102"/>
                  <a:gd name="T36" fmla="*/ 83 w 118"/>
                  <a:gd name="T37" fmla="*/ 11 h 102"/>
                  <a:gd name="T38" fmla="*/ 77 w 118"/>
                  <a:gd name="T39" fmla="*/ 8 h 102"/>
                  <a:gd name="T40" fmla="*/ 70 w 118"/>
                  <a:gd name="T41" fmla="*/ 4 h 102"/>
                  <a:gd name="T42" fmla="*/ 67 w 118"/>
                  <a:gd name="T43" fmla="*/ 1 h 102"/>
                  <a:gd name="T44" fmla="*/ 59 w 118"/>
                  <a:gd name="T45" fmla="*/ 8 h 102"/>
                  <a:gd name="T46" fmla="*/ 52 w 118"/>
                  <a:gd name="T47" fmla="*/ 15 h 102"/>
                  <a:gd name="T48" fmla="*/ 48 w 118"/>
                  <a:gd name="T49" fmla="*/ 20 h 102"/>
                  <a:gd name="T50" fmla="*/ 44 w 118"/>
                  <a:gd name="T51" fmla="*/ 22 h 102"/>
                  <a:gd name="T52" fmla="*/ 35 w 118"/>
                  <a:gd name="T53" fmla="*/ 21 h 102"/>
                  <a:gd name="T54" fmla="*/ 31 w 118"/>
                  <a:gd name="T55" fmla="*/ 18 h 102"/>
                  <a:gd name="T56" fmla="*/ 28 w 118"/>
                  <a:gd name="T57" fmla="*/ 22 h 102"/>
                  <a:gd name="T58" fmla="*/ 30 w 118"/>
                  <a:gd name="T59" fmla="*/ 29 h 102"/>
                  <a:gd name="T60" fmla="*/ 26 w 118"/>
                  <a:gd name="T61" fmla="*/ 30 h 102"/>
                  <a:gd name="T62" fmla="*/ 20 w 118"/>
                  <a:gd name="T63" fmla="*/ 31 h 102"/>
                  <a:gd name="T64" fmla="*/ 13 w 118"/>
                  <a:gd name="T65" fmla="*/ 28 h 102"/>
                  <a:gd name="T66" fmla="*/ 8 w 118"/>
                  <a:gd name="T67" fmla="*/ 30 h 102"/>
                  <a:gd name="T68" fmla="*/ 0 w 118"/>
                  <a:gd name="T69" fmla="*/ 33 h 102"/>
                  <a:gd name="T70" fmla="*/ 3 w 118"/>
                  <a:gd name="T71" fmla="*/ 34 h 102"/>
                  <a:gd name="T72" fmla="*/ 1 w 118"/>
                  <a:gd name="T73" fmla="*/ 37 h 102"/>
                  <a:gd name="T74" fmla="*/ 8 w 118"/>
                  <a:gd name="T75" fmla="*/ 39 h 102"/>
                  <a:gd name="T76" fmla="*/ 15 w 118"/>
                  <a:gd name="T77" fmla="*/ 42 h 102"/>
                  <a:gd name="T78" fmla="*/ 18 w 118"/>
                  <a:gd name="T79" fmla="*/ 43 h 102"/>
                  <a:gd name="T80" fmla="*/ 24 w 118"/>
                  <a:gd name="T81" fmla="*/ 46 h 102"/>
                  <a:gd name="T82" fmla="*/ 25 w 118"/>
                  <a:gd name="T83" fmla="*/ 48 h 102"/>
                  <a:gd name="T84" fmla="*/ 30 w 118"/>
                  <a:gd name="T85" fmla="*/ 56 h 102"/>
                  <a:gd name="T86" fmla="*/ 35 w 118"/>
                  <a:gd name="T87" fmla="*/ 62 h 102"/>
                  <a:gd name="T88" fmla="*/ 38 w 118"/>
                  <a:gd name="T89" fmla="*/ 70 h 102"/>
                  <a:gd name="T90" fmla="*/ 35 w 118"/>
                  <a:gd name="T91" fmla="*/ 70 h 102"/>
                  <a:gd name="T92" fmla="*/ 34 w 118"/>
                  <a:gd name="T93" fmla="*/ 80 h 102"/>
                  <a:gd name="T94" fmla="*/ 29 w 118"/>
                  <a:gd name="T95" fmla="*/ 91 h 102"/>
                  <a:gd name="T96" fmla="*/ 32 w 118"/>
                  <a:gd name="T97" fmla="*/ 94 h 102"/>
                  <a:gd name="T98" fmla="*/ 40 w 118"/>
                  <a:gd name="T99" fmla="*/ 98 h 102"/>
                  <a:gd name="T100" fmla="*/ 51 w 118"/>
                  <a:gd name="T101" fmla="*/ 98 h 102"/>
                  <a:gd name="T102" fmla="*/ 57 w 118"/>
                  <a:gd name="T103" fmla="*/ 100 h 102"/>
                  <a:gd name="T104" fmla="*/ 65 w 118"/>
                  <a:gd name="T105" fmla="*/ 102 h 102"/>
                  <a:gd name="T106" fmla="*/ 73 w 118"/>
                  <a:gd name="T107" fmla="*/ 98 h 102"/>
                  <a:gd name="T108" fmla="*/ 77 w 118"/>
                  <a:gd name="T109" fmla="*/ 92 h 102"/>
                  <a:gd name="T110" fmla="*/ 82 w 118"/>
                  <a:gd name="T111" fmla="*/ 89 h 102"/>
                  <a:gd name="T112" fmla="*/ 86 w 118"/>
                  <a:gd name="T113" fmla="*/ 91 h 102"/>
                  <a:gd name="T114" fmla="*/ 90 w 118"/>
                  <a:gd name="T115" fmla="*/ 90 h 102"/>
                  <a:gd name="T116" fmla="*/ 96 w 118"/>
                  <a:gd name="T117" fmla="*/ 93 h 102"/>
                  <a:gd name="T118" fmla="*/ 100 w 118"/>
                  <a:gd name="T119" fmla="*/ 94 h 102"/>
                  <a:gd name="T120" fmla="*/ 105 w 118"/>
                  <a:gd name="T121" fmla="*/ 92 h 102"/>
                  <a:gd name="T122" fmla="*/ 109 w 118"/>
                  <a:gd name="T123" fmla="*/ 89 h 102"/>
                  <a:gd name="T124" fmla="*/ 113 w 118"/>
                  <a:gd name="T125" fmla="*/ 86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
                  <a:gd name="T190" fmla="*/ 0 h 102"/>
                  <a:gd name="T191" fmla="*/ 118 w 118"/>
                  <a:gd name="T192" fmla="*/ 102 h 1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 h="102">
                    <a:moveTo>
                      <a:pt x="113" y="85"/>
                    </a:moveTo>
                    <a:lnTo>
                      <a:pt x="113" y="84"/>
                    </a:lnTo>
                    <a:lnTo>
                      <a:pt x="113" y="83"/>
                    </a:lnTo>
                    <a:lnTo>
                      <a:pt x="113" y="82"/>
                    </a:lnTo>
                    <a:lnTo>
                      <a:pt x="112" y="82"/>
                    </a:lnTo>
                    <a:lnTo>
                      <a:pt x="110" y="82"/>
                    </a:lnTo>
                    <a:lnTo>
                      <a:pt x="109" y="81"/>
                    </a:lnTo>
                    <a:lnTo>
                      <a:pt x="108" y="80"/>
                    </a:lnTo>
                    <a:lnTo>
                      <a:pt x="107" y="78"/>
                    </a:lnTo>
                    <a:lnTo>
                      <a:pt x="107" y="77"/>
                    </a:lnTo>
                    <a:lnTo>
                      <a:pt x="107" y="75"/>
                    </a:lnTo>
                    <a:lnTo>
                      <a:pt x="107" y="74"/>
                    </a:lnTo>
                    <a:lnTo>
                      <a:pt x="106" y="74"/>
                    </a:lnTo>
                    <a:lnTo>
                      <a:pt x="106" y="73"/>
                    </a:lnTo>
                    <a:lnTo>
                      <a:pt x="105" y="72"/>
                    </a:lnTo>
                    <a:lnTo>
                      <a:pt x="106" y="71"/>
                    </a:lnTo>
                    <a:lnTo>
                      <a:pt x="107" y="70"/>
                    </a:lnTo>
                    <a:lnTo>
                      <a:pt x="108" y="70"/>
                    </a:lnTo>
                    <a:lnTo>
                      <a:pt x="109" y="69"/>
                    </a:lnTo>
                    <a:lnTo>
                      <a:pt x="108" y="68"/>
                    </a:lnTo>
                    <a:lnTo>
                      <a:pt x="107" y="67"/>
                    </a:lnTo>
                    <a:lnTo>
                      <a:pt x="107" y="65"/>
                    </a:lnTo>
                    <a:lnTo>
                      <a:pt x="106" y="64"/>
                    </a:lnTo>
                    <a:lnTo>
                      <a:pt x="106" y="63"/>
                    </a:lnTo>
                    <a:lnTo>
                      <a:pt x="106" y="62"/>
                    </a:lnTo>
                    <a:lnTo>
                      <a:pt x="107" y="62"/>
                    </a:lnTo>
                    <a:lnTo>
                      <a:pt x="108" y="62"/>
                    </a:lnTo>
                    <a:lnTo>
                      <a:pt x="108" y="61"/>
                    </a:lnTo>
                    <a:lnTo>
                      <a:pt x="107" y="61"/>
                    </a:lnTo>
                    <a:lnTo>
                      <a:pt x="106" y="60"/>
                    </a:lnTo>
                    <a:lnTo>
                      <a:pt x="106" y="59"/>
                    </a:lnTo>
                    <a:lnTo>
                      <a:pt x="106" y="57"/>
                    </a:lnTo>
                    <a:lnTo>
                      <a:pt x="106" y="56"/>
                    </a:lnTo>
                    <a:lnTo>
                      <a:pt x="105" y="56"/>
                    </a:lnTo>
                    <a:lnTo>
                      <a:pt x="104" y="56"/>
                    </a:lnTo>
                    <a:lnTo>
                      <a:pt x="102" y="56"/>
                    </a:lnTo>
                    <a:lnTo>
                      <a:pt x="101" y="57"/>
                    </a:lnTo>
                    <a:lnTo>
                      <a:pt x="100" y="59"/>
                    </a:lnTo>
                    <a:lnTo>
                      <a:pt x="99" y="59"/>
                    </a:lnTo>
                    <a:lnTo>
                      <a:pt x="99" y="57"/>
                    </a:lnTo>
                    <a:lnTo>
                      <a:pt x="99" y="56"/>
                    </a:lnTo>
                    <a:lnTo>
                      <a:pt x="99" y="55"/>
                    </a:lnTo>
                    <a:lnTo>
                      <a:pt x="100" y="54"/>
                    </a:lnTo>
                    <a:lnTo>
                      <a:pt x="100" y="53"/>
                    </a:lnTo>
                    <a:lnTo>
                      <a:pt x="101" y="52"/>
                    </a:lnTo>
                    <a:lnTo>
                      <a:pt x="102" y="52"/>
                    </a:lnTo>
                    <a:lnTo>
                      <a:pt x="102" y="51"/>
                    </a:lnTo>
                    <a:lnTo>
                      <a:pt x="103" y="50"/>
                    </a:lnTo>
                    <a:lnTo>
                      <a:pt x="104" y="49"/>
                    </a:lnTo>
                    <a:lnTo>
                      <a:pt x="105" y="48"/>
                    </a:lnTo>
                    <a:lnTo>
                      <a:pt x="106" y="46"/>
                    </a:lnTo>
                    <a:lnTo>
                      <a:pt x="107" y="45"/>
                    </a:lnTo>
                    <a:lnTo>
                      <a:pt x="108" y="45"/>
                    </a:lnTo>
                    <a:lnTo>
                      <a:pt x="107" y="44"/>
                    </a:lnTo>
                    <a:lnTo>
                      <a:pt x="108" y="43"/>
                    </a:lnTo>
                    <a:lnTo>
                      <a:pt x="109" y="43"/>
                    </a:lnTo>
                    <a:lnTo>
                      <a:pt x="111" y="43"/>
                    </a:lnTo>
                    <a:lnTo>
                      <a:pt x="112" y="43"/>
                    </a:lnTo>
                    <a:lnTo>
                      <a:pt x="113" y="42"/>
                    </a:lnTo>
                    <a:lnTo>
                      <a:pt x="112" y="40"/>
                    </a:lnTo>
                    <a:lnTo>
                      <a:pt x="112" y="38"/>
                    </a:lnTo>
                    <a:lnTo>
                      <a:pt x="113" y="36"/>
                    </a:lnTo>
                    <a:lnTo>
                      <a:pt x="113" y="35"/>
                    </a:lnTo>
                    <a:lnTo>
                      <a:pt x="114" y="33"/>
                    </a:lnTo>
                    <a:lnTo>
                      <a:pt x="114" y="31"/>
                    </a:lnTo>
                    <a:lnTo>
                      <a:pt x="116" y="29"/>
                    </a:lnTo>
                    <a:lnTo>
                      <a:pt x="117" y="28"/>
                    </a:lnTo>
                    <a:lnTo>
                      <a:pt x="118" y="26"/>
                    </a:lnTo>
                    <a:lnTo>
                      <a:pt x="115" y="25"/>
                    </a:lnTo>
                    <a:lnTo>
                      <a:pt x="113" y="24"/>
                    </a:lnTo>
                    <a:lnTo>
                      <a:pt x="111" y="24"/>
                    </a:lnTo>
                    <a:lnTo>
                      <a:pt x="109" y="23"/>
                    </a:lnTo>
                    <a:lnTo>
                      <a:pt x="107" y="23"/>
                    </a:lnTo>
                    <a:lnTo>
                      <a:pt x="105" y="23"/>
                    </a:lnTo>
                    <a:lnTo>
                      <a:pt x="104" y="22"/>
                    </a:lnTo>
                    <a:lnTo>
                      <a:pt x="103" y="21"/>
                    </a:lnTo>
                    <a:lnTo>
                      <a:pt x="102" y="20"/>
                    </a:lnTo>
                    <a:lnTo>
                      <a:pt x="101" y="19"/>
                    </a:lnTo>
                    <a:lnTo>
                      <a:pt x="100" y="19"/>
                    </a:lnTo>
                    <a:lnTo>
                      <a:pt x="99" y="19"/>
                    </a:lnTo>
                    <a:lnTo>
                      <a:pt x="96" y="18"/>
                    </a:lnTo>
                    <a:lnTo>
                      <a:pt x="95" y="19"/>
                    </a:lnTo>
                    <a:lnTo>
                      <a:pt x="93" y="18"/>
                    </a:lnTo>
                    <a:lnTo>
                      <a:pt x="92" y="17"/>
                    </a:lnTo>
                    <a:lnTo>
                      <a:pt x="90" y="17"/>
                    </a:lnTo>
                    <a:lnTo>
                      <a:pt x="90" y="16"/>
                    </a:lnTo>
                    <a:lnTo>
                      <a:pt x="89" y="15"/>
                    </a:lnTo>
                    <a:lnTo>
                      <a:pt x="89" y="13"/>
                    </a:lnTo>
                    <a:lnTo>
                      <a:pt x="89" y="12"/>
                    </a:lnTo>
                    <a:lnTo>
                      <a:pt x="88" y="12"/>
                    </a:lnTo>
                    <a:lnTo>
                      <a:pt x="87" y="13"/>
                    </a:lnTo>
                    <a:lnTo>
                      <a:pt x="86" y="14"/>
                    </a:lnTo>
                    <a:lnTo>
                      <a:pt x="85" y="14"/>
                    </a:lnTo>
                    <a:lnTo>
                      <a:pt x="83" y="14"/>
                    </a:lnTo>
                    <a:lnTo>
                      <a:pt x="83" y="11"/>
                    </a:lnTo>
                    <a:lnTo>
                      <a:pt x="82" y="10"/>
                    </a:lnTo>
                    <a:lnTo>
                      <a:pt x="81" y="9"/>
                    </a:lnTo>
                    <a:lnTo>
                      <a:pt x="79" y="9"/>
                    </a:lnTo>
                    <a:lnTo>
                      <a:pt x="78" y="8"/>
                    </a:lnTo>
                    <a:lnTo>
                      <a:pt x="77" y="8"/>
                    </a:lnTo>
                    <a:lnTo>
                      <a:pt x="75" y="7"/>
                    </a:lnTo>
                    <a:lnTo>
                      <a:pt x="74" y="6"/>
                    </a:lnTo>
                    <a:lnTo>
                      <a:pt x="74" y="5"/>
                    </a:lnTo>
                    <a:lnTo>
                      <a:pt x="72" y="5"/>
                    </a:lnTo>
                    <a:lnTo>
                      <a:pt x="70" y="4"/>
                    </a:lnTo>
                    <a:lnTo>
                      <a:pt x="69" y="3"/>
                    </a:lnTo>
                    <a:lnTo>
                      <a:pt x="69" y="1"/>
                    </a:lnTo>
                    <a:lnTo>
                      <a:pt x="69" y="0"/>
                    </a:lnTo>
                    <a:lnTo>
                      <a:pt x="68" y="1"/>
                    </a:lnTo>
                    <a:lnTo>
                      <a:pt x="67" y="1"/>
                    </a:lnTo>
                    <a:lnTo>
                      <a:pt x="65" y="1"/>
                    </a:lnTo>
                    <a:lnTo>
                      <a:pt x="63" y="2"/>
                    </a:lnTo>
                    <a:lnTo>
                      <a:pt x="60" y="3"/>
                    </a:lnTo>
                    <a:lnTo>
                      <a:pt x="59" y="5"/>
                    </a:lnTo>
                    <a:lnTo>
                      <a:pt x="59" y="8"/>
                    </a:lnTo>
                    <a:lnTo>
                      <a:pt x="59" y="10"/>
                    </a:lnTo>
                    <a:lnTo>
                      <a:pt x="59" y="11"/>
                    </a:lnTo>
                    <a:lnTo>
                      <a:pt x="57" y="13"/>
                    </a:lnTo>
                    <a:lnTo>
                      <a:pt x="55" y="14"/>
                    </a:lnTo>
                    <a:lnTo>
                      <a:pt x="52" y="15"/>
                    </a:lnTo>
                    <a:lnTo>
                      <a:pt x="49" y="16"/>
                    </a:lnTo>
                    <a:lnTo>
                      <a:pt x="47" y="17"/>
                    </a:lnTo>
                    <a:lnTo>
                      <a:pt x="46" y="19"/>
                    </a:lnTo>
                    <a:lnTo>
                      <a:pt x="46" y="20"/>
                    </a:lnTo>
                    <a:lnTo>
                      <a:pt x="48" y="20"/>
                    </a:lnTo>
                    <a:lnTo>
                      <a:pt x="49" y="20"/>
                    </a:lnTo>
                    <a:lnTo>
                      <a:pt x="49" y="21"/>
                    </a:lnTo>
                    <a:lnTo>
                      <a:pt x="48" y="21"/>
                    </a:lnTo>
                    <a:lnTo>
                      <a:pt x="46" y="21"/>
                    </a:lnTo>
                    <a:lnTo>
                      <a:pt x="44" y="22"/>
                    </a:lnTo>
                    <a:lnTo>
                      <a:pt x="42" y="22"/>
                    </a:lnTo>
                    <a:lnTo>
                      <a:pt x="41" y="22"/>
                    </a:lnTo>
                    <a:lnTo>
                      <a:pt x="38" y="22"/>
                    </a:lnTo>
                    <a:lnTo>
                      <a:pt x="36" y="21"/>
                    </a:lnTo>
                    <a:lnTo>
                      <a:pt x="35" y="21"/>
                    </a:lnTo>
                    <a:lnTo>
                      <a:pt x="34" y="20"/>
                    </a:lnTo>
                    <a:lnTo>
                      <a:pt x="33" y="19"/>
                    </a:lnTo>
                    <a:lnTo>
                      <a:pt x="33" y="18"/>
                    </a:lnTo>
                    <a:lnTo>
                      <a:pt x="32" y="18"/>
                    </a:lnTo>
                    <a:lnTo>
                      <a:pt x="31" y="18"/>
                    </a:lnTo>
                    <a:lnTo>
                      <a:pt x="29" y="18"/>
                    </a:lnTo>
                    <a:lnTo>
                      <a:pt x="27" y="17"/>
                    </a:lnTo>
                    <a:lnTo>
                      <a:pt x="27" y="19"/>
                    </a:lnTo>
                    <a:lnTo>
                      <a:pt x="27" y="20"/>
                    </a:lnTo>
                    <a:lnTo>
                      <a:pt x="28" y="22"/>
                    </a:lnTo>
                    <a:lnTo>
                      <a:pt x="29" y="22"/>
                    </a:lnTo>
                    <a:lnTo>
                      <a:pt x="29" y="24"/>
                    </a:lnTo>
                    <a:lnTo>
                      <a:pt x="30" y="26"/>
                    </a:lnTo>
                    <a:lnTo>
                      <a:pt x="30" y="27"/>
                    </a:lnTo>
                    <a:lnTo>
                      <a:pt x="30" y="29"/>
                    </a:lnTo>
                    <a:lnTo>
                      <a:pt x="31" y="30"/>
                    </a:lnTo>
                    <a:lnTo>
                      <a:pt x="29" y="30"/>
                    </a:lnTo>
                    <a:lnTo>
                      <a:pt x="28" y="30"/>
                    </a:lnTo>
                    <a:lnTo>
                      <a:pt x="27" y="30"/>
                    </a:lnTo>
                    <a:lnTo>
                      <a:pt x="26" y="30"/>
                    </a:lnTo>
                    <a:lnTo>
                      <a:pt x="25" y="30"/>
                    </a:lnTo>
                    <a:lnTo>
                      <a:pt x="24" y="30"/>
                    </a:lnTo>
                    <a:lnTo>
                      <a:pt x="23" y="30"/>
                    </a:lnTo>
                    <a:lnTo>
                      <a:pt x="22" y="30"/>
                    </a:lnTo>
                    <a:lnTo>
                      <a:pt x="20" y="31"/>
                    </a:lnTo>
                    <a:lnTo>
                      <a:pt x="19" y="30"/>
                    </a:lnTo>
                    <a:lnTo>
                      <a:pt x="17" y="29"/>
                    </a:lnTo>
                    <a:lnTo>
                      <a:pt x="16" y="28"/>
                    </a:lnTo>
                    <a:lnTo>
                      <a:pt x="14" y="28"/>
                    </a:lnTo>
                    <a:lnTo>
                      <a:pt x="13" y="28"/>
                    </a:lnTo>
                    <a:lnTo>
                      <a:pt x="12" y="28"/>
                    </a:lnTo>
                    <a:lnTo>
                      <a:pt x="11" y="29"/>
                    </a:lnTo>
                    <a:lnTo>
                      <a:pt x="10" y="29"/>
                    </a:lnTo>
                    <a:lnTo>
                      <a:pt x="9" y="30"/>
                    </a:lnTo>
                    <a:lnTo>
                      <a:pt x="8" y="30"/>
                    </a:lnTo>
                    <a:lnTo>
                      <a:pt x="6" y="30"/>
                    </a:lnTo>
                    <a:lnTo>
                      <a:pt x="5" y="30"/>
                    </a:lnTo>
                    <a:lnTo>
                      <a:pt x="3" y="31"/>
                    </a:lnTo>
                    <a:lnTo>
                      <a:pt x="1" y="32"/>
                    </a:lnTo>
                    <a:lnTo>
                      <a:pt x="0" y="33"/>
                    </a:lnTo>
                    <a:lnTo>
                      <a:pt x="0" y="34"/>
                    </a:lnTo>
                    <a:lnTo>
                      <a:pt x="2" y="34"/>
                    </a:lnTo>
                    <a:lnTo>
                      <a:pt x="4" y="33"/>
                    </a:lnTo>
                    <a:lnTo>
                      <a:pt x="4" y="34"/>
                    </a:lnTo>
                    <a:lnTo>
                      <a:pt x="3" y="34"/>
                    </a:lnTo>
                    <a:lnTo>
                      <a:pt x="2" y="35"/>
                    </a:lnTo>
                    <a:lnTo>
                      <a:pt x="2" y="36"/>
                    </a:lnTo>
                    <a:lnTo>
                      <a:pt x="4" y="36"/>
                    </a:lnTo>
                    <a:lnTo>
                      <a:pt x="2" y="37"/>
                    </a:lnTo>
                    <a:lnTo>
                      <a:pt x="1" y="37"/>
                    </a:lnTo>
                    <a:lnTo>
                      <a:pt x="2" y="38"/>
                    </a:lnTo>
                    <a:lnTo>
                      <a:pt x="3" y="39"/>
                    </a:lnTo>
                    <a:lnTo>
                      <a:pt x="4" y="40"/>
                    </a:lnTo>
                    <a:lnTo>
                      <a:pt x="6" y="39"/>
                    </a:lnTo>
                    <a:lnTo>
                      <a:pt x="8" y="39"/>
                    </a:lnTo>
                    <a:lnTo>
                      <a:pt x="9" y="40"/>
                    </a:lnTo>
                    <a:lnTo>
                      <a:pt x="11" y="41"/>
                    </a:lnTo>
                    <a:lnTo>
                      <a:pt x="13" y="41"/>
                    </a:lnTo>
                    <a:lnTo>
                      <a:pt x="14" y="42"/>
                    </a:lnTo>
                    <a:lnTo>
                      <a:pt x="15" y="42"/>
                    </a:lnTo>
                    <a:lnTo>
                      <a:pt x="15" y="43"/>
                    </a:lnTo>
                    <a:lnTo>
                      <a:pt x="16" y="43"/>
                    </a:lnTo>
                    <a:lnTo>
                      <a:pt x="18" y="42"/>
                    </a:lnTo>
                    <a:lnTo>
                      <a:pt x="19" y="43"/>
                    </a:lnTo>
                    <a:lnTo>
                      <a:pt x="18" y="43"/>
                    </a:lnTo>
                    <a:lnTo>
                      <a:pt x="21" y="43"/>
                    </a:lnTo>
                    <a:lnTo>
                      <a:pt x="22" y="44"/>
                    </a:lnTo>
                    <a:lnTo>
                      <a:pt x="22" y="45"/>
                    </a:lnTo>
                    <a:lnTo>
                      <a:pt x="22" y="46"/>
                    </a:lnTo>
                    <a:lnTo>
                      <a:pt x="24" y="46"/>
                    </a:lnTo>
                    <a:lnTo>
                      <a:pt x="27" y="46"/>
                    </a:lnTo>
                    <a:lnTo>
                      <a:pt x="28" y="47"/>
                    </a:lnTo>
                    <a:lnTo>
                      <a:pt x="27" y="47"/>
                    </a:lnTo>
                    <a:lnTo>
                      <a:pt x="25" y="47"/>
                    </a:lnTo>
                    <a:lnTo>
                      <a:pt x="25" y="48"/>
                    </a:lnTo>
                    <a:lnTo>
                      <a:pt x="26" y="50"/>
                    </a:lnTo>
                    <a:lnTo>
                      <a:pt x="25" y="51"/>
                    </a:lnTo>
                    <a:lnTo>
                      <a:pt x="27" y="53"/>
                    </a:lnTo>
                    <a:lnTo>
                      <a:pt x="28" y="55"/>
                    </a:lnTo>
                    <a:lnTo>
                      <a:pt x="30" y="56"/>
                    </a:lnTo>
                    <a:lnTo>
                      <a:pt x="32" y="57"/>
                    </a:lnTo>
                    <a:lnTo>
                      <a:pt x="34" y="58"/>
                    </a:lnTo>
                    <a:lnTo>
                      <a:pt x="34" y="59"/>
                    </a:lnTo>
                    <a:lnTo>
                      <a:pt x="35" y="60"/>
                    </a:lnTo>
                    <a:lnTo>
                      <a:pt x="35" y="62"/>
                    </a:lnTo>
                    <a:lnTo>
                      <a:pt x="34" y="64"/>
                    </a:lnTo>
                    <a:lnTo>
                      <a:pt x="35" y="65"/>
                    </a:lnTo>
                    <a:lnTo>
                      <a:pt x="36" y="66"/>
                    </a:lnTo>
                    <a:lnTo>
                      <a:pt x="38" y="68"/>
                    </a:lnTo>
                    <a:lnTo>
                      <a:pt x="38" y="70"/>
                    </a:lnTo>
                    <a:lnTo>
                      <a:pt x="38" y="69"/>
                    </a:lnTo>
                    <a:lnTo>
                      <a:pt x="37" y="68"/>
                    </a:lnTo>
                    <a:lnTo>
                      <a:pt x="35" y="67"/>
                    </a:lnTo>
                    <a:lnTo>
                      <a:pt x="35" y="68"/>
                    </a:lnTo>
                    <a:lnTo>
                      <a:pt x="35" y="70"/>
                    </a:lnTo>
                    <a:lnTo>
                      <a:pt x="34" y="73"/>
                    </a:lnTo>
                    <a:lnTo>
                      <a:pt x="34" y="75"/>
                    </a:lnTo>
                    <a:lnTo>
                      <a:pt x="35" y="76"/>
                    </a:lnTo>
                    <a:lnTo>
                      <a:pt x="35" y="77"/>
                    </a:lnTo>
                    <a:lnTo>
                      <a:pt x="34" y="80"/>
                    </a:lnTo>
                    <a:lnTo>
                      <a:pt x="33" y="83"/>
                    </a:lnTo>
                    <a:lnTo>
                      <a:pt x="32" y="86"/>
                    </a:lnTo>
                    <a:lnTo>
                      <a:pt x="32" y="88"/>
                    </a:lnTo>
                    <a:lnTo>
                      <a:pt x="31" y="90"/>
                    </a:lnTo>
                    <a:lnTo>
                      <a:pt x="29" y="91"/>
                    </a:lnTo>
                    <a:lnTo>
                      <a:pt x="28" y="91"/>
                    </a:lnTo>
                    <a:lnTo>
                      <a:pt x="28" y="92"/>
                    </a:lnTo>
                    <a:lnTo>
                      <a:pt x="29" y="92"/>
                    </a:lnTo>
                    <a:lnTo>
                      <a:pt x="30" y="93"/>
                    </a:lnTo>
                    <a:lnTo>
                      <a:pt x="32" y="94"/>
                    </a:lnTo>
                    <a:lnTo>
                      <a:pt x="33" y="95"/>
                    </a:lnTo>
                    <a:lnTo>
                      <a:pt x="35" y="95"/>
                    </a:lnTo>
                    <a:lnTo>
                      <a:pt x="37" y="96"/>
                    </a:lnTo>
                    <a:lnTo>
                      <a:pt x="38" y="97"/>
                    </a:lnTo>
                    <a:lnTo>
                      <a:pt x="40" y="98"/>
                    </a:lnTo>
                    <a:lnTo>
                      <a:pt x="43" y="98"/>
                    </a:lnTo>
                    <a:lnTo>
                      <a:pt x="46" y="99"/>
                    </a:lnTo>
                    <a:lnTo>
                      <a:pt x="48" y="99"/>
                    </a:lnTo>
                    <a:lnTo>
                      <a:pt x="49" y="99"/>
                    </a:lnTo>
                    <a:lnTo>
                      <a:pt x="51" y="98"/>
                    </a:lnTo>
                    <a:lnTo>
                      <a:pt x="53" y="98"/>
                    </a:lnTo>
                    <a:lnTo>
                      <a:pt x="54" y="98"/>
                    </a:lnTo>
                    <a:lnTo>
                      <a:pt x="55" y="99"/>
                    </a:lnTo>
                    <a:lnTo>
                      <a:pt x="56" y="100"/>
                    </a:lnTo>
                    <a:lnTo>
                      <a:pt x="57" y="100"/>
                    </a:lnTo>
                    <a:lnTo>
                      <a:pt x="59" y="100"/>
                    </a:lnTo>
                    <a:lnTo>
                      <a:pt x="60" y="101"/>
                    </a:lnTo>
                    <a:lnTo>
                      <a:pt x="61" y="102"/>
                    </a:lnTo>
                    <a:lnTo>
                      <a:pt x="63" y="102"/>
                    </a:lnTo>
                    <a:lnTo>
                      <a:pt x="65" y="102"/>
                    </a:lnTo>
                    <a:lnTo>
                      <a:pt x="68" y="102"/>
                    </a:lnTo>
                    <a:lnTo>
                      <a:pt x="70" y="102"/>
                    </a:lnTo>
                    <a:lnTo>
                      <a:pt x="72" y="102"/>
                    </a:lnTo>
                    <a:lnTo>
                      <a:pt x="73" y="102"/>
                    </a:lnTo>
                    <a:lnTo>
                      <a:pt x="73" y="98"/>
                    </a:lnTo>
                    <a:lnTo>
                      <a:pt x="72" y="97"/>
                    </a:lnTo>
                    <a:lnTo>
                      <a:pt x="73" y="95"/>
                    </a:lnTo>
                    <a:lnTo>
                      <a:pt x="74" y="93"/>
                    </a:lnTo>
                    <a:lnTo>
                      <a:pt x="76" y="92"/>
                    </a:lnTo>
                    <a:lnTo>
                      <a:pt x="77" y="92"/>
                    </a:lnTo>
                    <a:lnTo>
                      <a:pt x="78" y="91"/>
                    </a:lnTo>
                    <a:lnTo>
                      <a:pt x="79" y="91"/>
                    </a:lnTo>
                    <a:lnTo>
                      <a:pt x="80" y="90"/>
                    </a:lnTo>
                    <a:lnTo>
                      <a:pt x="81" y="89"/>
                    </a:lnTo>
                    <a:lnTo>
                      <a:pt x="82" y="89"/>
                    </a:lnTo>
                    <a:lnTo>
                      <a:pt x="83" y="90"/>
                    </a:lnTo>
                    <a:lnTo>
                      <a:pt x="84" y="90"/>
                    </a:lnTo>
                    <a:lnTo>
                      <a:pt x="85" y="90"/>
                    </a:lnTo>
                    <a:lnTo>
                      <a:pt x="86" y="90"/>
                    </a:lnTo>
                    <a:lnTo>
                      <a:pt x="86" y="91"/>
                    </a:lnTo>
                    <a:lnTo>
                      <a:pt x="88" y="91"/>
                    </a:lnTo>
                    <a:lnTo>
                      <a:pt x="89" y="91"/>
                    </a:lnTo>
                    <a:lnTo>
                      <a:pt x="90" y="91"/>
                    </a:lnTo>
                    <a:lnTo>
                      <a:pt x="91" y="91"/>
                    </a:lnTo>
                    <a:lnTo>
                      <a:pt x="90" y="90"/>
                    </a:lnTo>
                    <a:lnTo>
                      <a:pt x="91" y="91"/>
                    </a:lnTo>
                    <a:lnTo>
                      <a:pt x="93" y="91"/>
                    </a:lnTo>
                    <a:lnTo>
                      <a:pt x="94" y="92"/>
                    </a:lnTo>
                    <a:lnTo>
                      <a:pt x="95" y="93"/>
                    </a:lnTo>
                    <a:lnTo>
                      <a:pt x="96" y="93"/>
                    </a:lnTo>
                    <a:lnTo>
                      <a:pt x="97" y="93"/>
                    </a:lnTo>
                    <a:lnTo>
                      <a:pt x="97" y="94"/>
                    </a:lnTo>
                    <a:lnTo>
                      <a:pt x="98" y="94"/>
                    </a:lnTo>
                    <a:lnTo>
                      <a:pt x="99" y="94"/>
                    </a:lnTo>
                    <a:lnTo>
                      <a:pt x="100" y="94"/>
                    </a:lnTo>
                    <a:lnTo>
                      <a:pt x="101" y="94"/>
                    </a:lnTo>
                    <a:lnTo>
                      <a:pt x="102" y="94"/>
                    </a:lnTo>
                    <a:lnTo>
                      <a:pt x="103" y="93"/>
                    </a:lnTo>
                    <a:lnTo>
                      <a:pt x="105" y="93"/>
                    </a:lnTo>
                    <a:lnTo>
                      <a:pt x="105" y="92"/>
                    </a:lnTo>
                    <a:lnTo>
                      <a:pt x="105" y="91"/>
                    </a:lnTo>
                    <a:lnTo>
                      <a:pt x="106" y="91"/>
                    </a:lnTo>
                    <a:lnTo>
                      <a:pt x="107" y="90"/>
                    </a:lnTo>
                    <a:lnTo>
                      <a:pt x="108" y="89"/>
                    </a:lnTo>
                    <a:lnTo>
                      <a:pt x="109" y="89"/>
                    </a:lnTo>
                    <a:lnTo>
                      <a:pt x="110" y="88"/>
                    </a:lnTo>
                    <a:lnTo>
                      <a:pt x="110" y="87"/>
                    </a:lnTo>
                    <a:lnTo>
                      <a:pt x="111" y="87"/>
                    </a:lnTo>
                    <a:lnTo>
                      <a:pt x="112" y="86"/>
                    </a:lnTo>
                    <a:lnTo>
                      <a:pt x="113" y="86"/>
                    </a:lnTo>
                    <a:lnTo>
                      <a:pt x="113" y="85"/>
                    </a:lnTo>
                    <a:close/>
                  </a:path>
                </a:pathLst>
              </a:custGeom>
              <a:grpFill/>
              <a:ln w="6350">
                <a:solidFill>
                  <a:schemeClr val="bg1"/>
                </a:solidFill>
                <a:prstDash val="solid"/>
                <a:round/>
                <a:headEnd/>
                <a:tailEnd type="none" w="med" len="med"/>
              </a:ln>
            </p:spPr>
            <p:txBody>
              <a:bodyPr wrap="none" anchor="ctr" anchorCtr="1">
                <a:normAutofit/>
              </a:bodyPr>
              <a:lstStyle/>
              <a:p>
                <a:pPr algn="ctr" fontAlgn="base">
                  <a:spcBef>
                    <a:spcPct val="0"/>
                  </a:spcBef>
                  <a:spcAft>
                    <a:spcPct val="0"/>
                  </a:spcAft>
                </a:pPr>
                <a:endParaRPr lang="en-US" sz="1600" dirty="0">
                  <a:solidFill>
                    <a:srgbClr val="000000"/>
                  </a:solidFill>
                </a:endParaRPr>
              </a:p>
            </p:txBody>
          </p:sp>
          <p:sp>
            <p:nvSpPr>
              <p:cNvPr id="59" name="D345"/>
              <p:cNvSpPr>
                <a:spLocks/>
              </p:cNvSpPr>
              <p:nvPr/>
            </p:nvSpPr>
            <p:spPr bwMode="gray">
              <a:xfrm>
                <a:off x="4439826" y="2902716"/>
                <a:ext cx="215561" cy="241384"/>
              </a:xfrm>
              <a:custGeom>
                <a:avLst/>
                <a:gdLst>
                  <a:gd name="T0" fmla="*/ 1 w 83"/>
                  <a:gd name="T1" fmla="*/ 47 h 93"/>
                  <a:gd name="T2" fmla="*/ 1 w 83"/>
                  <a:gd name="T3" fmla="*/ 39 h 93"/>
                  <a:gd name="T4" fmla="*/ 7 w 83"/>
                  <a:gd name="T5" fmla="*/ 37 h 93"/>
                  <a:gd name="T6" fmla="*/ 9 w 83"/>
                  <a:gd name="T7" fmla="*/ 31 h 93"/>
                  <a:gd name="T8" fmla="*/ 10 w 83"/>
                  <a:gd name="T9" fmla="*/ 25 h 93"/>
                  <a:gd name="T10" fmla="*/ 15 w 83"/>
                  <a:gd name="T11" fmla="*/ 22 h 93"/>
                  <a:gd name="T12" fmla="*/ 11 w 83"/>
                  <a:gd name="T13" fmla="*/ 19 h 93"/>
                  <a:gd name="T14" fmla="*/ 17 w 83"/>
                  <a:gd name="T15" fmla="*/ 16 h 93"/>
                  <a:gd name="T16" fmla="*/ 22 w 83"/>
                  <a:gd name="T17" fmla="*/ 18 h 93"/>
                  <a:gd name="T18" fmla="*/ 24 w 83"/>
                  <a:gd name="T19" fmla="*/ 18 h 93"/>
                  <a:gd name="T20" fmla="*/ 26 w 83"/>
                  <a:gd name="T21" fmla="*/ 14 h 93"/>
                  <a:gd name="T22" fmla="*/ 27 w 83"/>
                  <a:gd name="T23" fmla="*/ 11 h 93"/>
                  <a:gd name="T24" fmla="*/ 26 w 83"/>
                  <a:gd name="T25" fmla="*/ 8 h 93"/>
                  <a:gd name="T26" fmla="*/ 28 w 83"/>
                  <a:gd name="T27" fmla="*/ 5 h 93"/>
                  <a:gd name="T28" fmla="*/ 26 w 83"/>
                  <a:gd name="T29" fmla="*/ 0 h 93"/>
                  <a:gd name="T30" fmla="*/ 32 w 83"/>
                  <a:gd name="T31" fmla="*/ 1 h 93"/>
                  <a:gd name="T32" fmla="*/ 36 w 83"/>
                  <a:gd name="T33" fmla="*/ 2 h 93"/>
                  <a:gd name="T34" fmla="*/ 38 w 83"/>
                  <a:gd name="T35" fmla="*/ 6 h 93"/>
                  <a:gd name="T36" fmla="*/ 42 w 83"/>
                  <a:gd name="T37" fmla="*/ 8 h 93"/>
                  <a:gd name="T38" fmla="*/ 47 w 83"/>
                  <a:gd name="T39" fmla="*/ 9 h 93"/>
                  <a:gd name="T40" fmla="*/ 46 w 83"/>
                  <a:gd name="T41" fmla="*/ 13 h 93"/>
                  <a:gd name="T42" fmla="*/ 50 w 83"/>
                  <a:gd name="T43" fmla="*/ 12 h 93"/>
                  <a:gd name="T44" fmla="*/ 56 w 83"/>
                  <a:gd name="T45" fmla="*/ 9 h 93"/>
                  <a:gd name="T46" fmla="*/ 60 w 83"/>
                  <a:gd name="T47" fmla="*/ 6 h 93"/>
                  <a:gd name="T48" fmla="*/ 59 w 83"/>
                  <a:gd name="T49" fmla="*/ 9 h 93"/>
                  <a:gd name="T50" fmla="*/ 65 w 83"/>
                  <a:gd name="T51" fmla="*/ 8 h 93"/>
                  <a:gd name="T52" fmla="*/ 70 w 83"/>
                  <a:gd name="T53" fmla="*/ 10 h 93"/>
                  <a:gd name="T54" fmla="*/ 73 w 83"/>
                  <a:gd name="T55" fmla="*/ 14 h 93"/>
                  <a:gd name="T56" fmla="*/ 78 w 83"/>
                  <a:gd name="T57" fmla="*/ 19 h 93"/>
                  <a:gd name="T58" fmla="*/ 76 w 83"/>
                  <a:gd name="T59" fmla="*/ 26 h 93"/>
                  <a:gd name="T60" fmla="*/ 79 w 83"/>
                  <a:gd name="T61" fmla="*/ 31 h 93"/>
                  <a:gd name="T62" fmla="*/ 80 w 83"/>
                  <a:gd name="T63" fmla="*/ 39 h 93"/>
                  <a:gd name="T64" fmla="*/ 83 w 83"/>
                  <a:gd name="T65" fmla="*/ 45 h 93"/>
                  <a:gd name="T66" fmla="*/ 81 w 83"/>
                  <a:gd name="T67" fmla="*/ 51 h 93"/>
                  <a:gd name="T68" fmla="*/ 76 w 83"/>
                  <a:gd name="T69" fmla="*/ 49 h 93"/>
                  <a:gd name="T70" fmla="*/ 68 w 83"/>
                  <a:gd name="T71" fmla="*/ 55 h 93"/>
                  <a:gd name="T72" fmla="*/ 61 w 83"/>
                  <a:gd name="T73" fmla="*/ 57 h 93"/>
                  <a:gd name="T74" fmla="*/ 58 w 83"/>
                  <a:gd name="T75" fmla="*/ 60 h 93"/>
                  <a:gd name="T76" fmla="*/ 59 w 83"/>
                  <a:gd name="T77" fmla="*/ 62 h 93"/>
                  <a:gd name="T78" fmla="*/ 66 w 83"/>
                  <a:gd name="T79" fmla="*/ 71 h 93"/>
                  <a:gd name="T80" fmla="*/ 72 w 83"/>
                  <a:gd name="T81" fmla="*/ 78 h 93"/>
                  <a:gd name="T82" fmla="*/ 67 w 83"/>
                  <a:gd name="T83" fmla="*/ 82 h 93"/>
                  <a:gd name="T84" fmla="*/ 65 w 83"/>
                  <a:gd name="T85" fmla="*/ 90 h 93"/>
                  <a:gd name="T86" fmla="*/ 59 w 83"/>
                  <a:gd name="T87" fmla="*/ 89 h 93"/>
                  <a:gd name="T88" fmla="*/ 51 w 83"/>
                  <a:gd name="T89" fmla="*/ 91 h 93"/>
                  <a:gd name="T90" fmla="*/ 42 w 83"/>
                  <a:gd name="T91" fmla="*/ 92 h 93"/>
                  <a:gd name="T92" fmla="*/ 36 w 83"/>
                  <a:gd name="T93" fmla="*/ 91 h 93"/>
                  <a:gd name="T94" fmla="*/ 28 w 83"/>
                  <a:gd name="T95" fmla="*/ 90 h 93"/>
                  <a:gd name="T96" fmla="*/ 18 w 83"/>
                  <a:gd name="T97" fmla="*/ 91 h 93"/>
                  <a:gd name="T98" fmla="*/ 15 w 83"/>
                  <a:gd name="T99" fmla="*/ 84 h 93"/>
                  <a:gd name="T100" fmla="*/ 19 w 83"/>
                  <a:gd name="T101" fmla="*/ 76 h 93"/>
                  <a:gd name="T102" fmla="*/ 11 w 83"/>
                  <a:gd name="T103" fmla="*/ 71 h 93"/>
                  <a:gd name="T104" fmla="*/ 4 w 83"/>
                  <a:gd name="T105" fmla="*/ 68 h 93"/>
                  <a:gd name="T106" fmla="*/ 2 w 83"/>
                  <a:gd name="T107" fmla="*/ 62 h 93"/>
                  <a:gd name="T108" fmla="*/ 3 w 83"/>
                  <a:gd name="T109" fmla="*/ 57 h 93"/>
                  <a:gd name="T110" fmla="*/ 1 w 83"/>
                  <a:gd name="T111" fmla="*/ 53 h 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
                  <a:gd name="T169" fmla="*/ 0 h 93"/>
                  <a:gd name="T170" fmla="*/ 83 w 83"/>
                  <a:gd name="T171" fmla="*/ 93 h 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 h="93">
                    <a:moveTo>
                      <a:pt x="1" y="52"/>
                    </a:moveTo>
                    <a:lnTo>
                      <a:pt x="1" y="51"/>
                    </a:lnTo>
                    <a:lnTo>
                      <a:pt x="0" y="49"/>
                    </a:lnTo>
                    <a:lnTo>
                      <a:pt x="0" y="48"/>
                    </a:lnTo>
                    <a:lnTo>
                      <a:pt x="1" y="47"/>
                    </a:lnTo>
                    <a:lnTo>
                      <a:pt x="1" y="46"/>
                    </a:lnTo>
                    <a:lnTo>
                      <a:pt x="1" y="45"/>
                    </a:lnTo>
                    <a:lnTo>
                      <a:pt x="1" y="43"/>
                    </a:lnTo>
                    <a:lnTo>
                      <a:pt x="1" y="42"/>
                    </a:lnTo>
                    <a:lnTo>
                      <a:pt x="1" y="39"/>
                    </a:lnTo>
                    <a:lnTo>
                      <a:pt x="1" y="38"/>
                    </a:lnTo>
                    <a:lnTo>
                      <a:pt x="2" y="38"/>
                    </a:lnTo>
                    <a:lnTo>
                      <a:pt x="5" y="39"/>
                    </a:lnTo>
                    <a:lnTo>
                      <a:pt x="6" y="39"/>
                    </a:lnTo>
                    <a:lnTo>
                      <a:pt x="7" y="37"/>
                    </a:lnTo>
                    <a:lnTo>
                      <a:pt x="7" y="36"/>
                    </a:lnTo>
                    <a:lnTo>
                      <a:pt x="9" y="35"/>
                    </a:lnTo>
                    <a:lnTo>
                      <a:pt x="10" y="33"/>
                    </a:lnTo>
                    <a:lnTo>
                      <a:pt x="10" y="32"/>
                    </a:lnTo>
                    <a:lnTo>
                      <a:pt x="9" y="31"/>
                    </a:lnTo>
                    <a:lnTo>
                      <a:pt x="7" y="31"/>
                    </a:lnTo>
                    <a:lnTo>
                      <a:pt x="7" y="29"/>
                    </a:lnTo>
                    <a:lnTo>
                      <a:pt x="9" y="28"/>
                    </a:lnTo>
                    <a:lnTo>
                      <a:pt x="10" y="26"/>
                    </a:lnTo>
                    <a:lnTo>
                      <a:pt x="10" y="25"/>
                    </a:lnTo>
                    <a:lnTo>
                      <a:pt x="10" y="23"/>
                    </a:lnTo>
                    <a:lnTo>
                      <a:pt x="11" y="22"/>
                    </a:lnTo>
                    <a:lnTo>
                      <a:pt x="13" y="21"/>
                    </a:lnTo>
                    <a:lnTo>
                      <a:pt x="14" y="22"/>
                    </a:lnTo>
                    <a:lnTo>
                      <a:pt x="15" y="22"/>
                    </a:lnTo>
                    <a:lnTo>
                      <a:pt x="14" y="21"/>
                    </a:lnTo>
                    <a:lnTo>
                      <a:pt x="13" y="21"/>
                    </a:lnTo>
                    <a:lnTo>
                      <a:pt x="13" y="20"/>
                    </a:lnTo>
                    <a:lnTo>
                      <a:pt x="11" y="20"/>
                    </a:lnTo>
                    <a:lnTo>
                      <a:pt x="11" y="19"/>
                    </a:lnTo>
                    <a:lnTo>
                      <a:pt x="11" y="18"/>
                    </a:lnTo>
                    <a:lnTo>
                      <a:pt x="12" y="18"/>
                    </a:lnTo>
                    <a:lnTo>
                      <a:pt x="12" y="17"/>
                    </a:lnTo>
                    <a:lnTo>
                      <a:pt x="14" y="16"/>
                    </a:lnTo>
                    <a:lnTo>
                      <a:pt x="17" y="16"/>
                    </a:lnTo>
                    <a:lnTo>
                      <a:pt x="20" y="16"/>
                    </a:lnTo>
                    <a:lnTo>
                      <a:pt x="21" y="18"/>
                    </a:lnTo>
                    <a:lnTo>
                      <a:pt x="21" y="19"/>
                    </a:lnTo>
                    <a:lnTo>
                      <a:pt x="22" y="19"/>
                    </a:lnTo>
                    <a:lnTo>
                      <a:pt x="22" y="18"/>
                    </a:lnTo>
                    <a:lnTo>
                      <a:pt x="23" y="18"/>
                    </a:lnTo>
                    <a:lnTo>
                      <a:pt x="24" y="20"/>
                    </a:lnTo>
                    <a:lnTo>
                      <a:pt x="25" y="21"/>
                    </a:lnTo>
                    <a:lnTo>
                      <a:pt x="25" y="20"/>
                    </a:lnTo>
                    <a:lnTo>
                      <a:pt x="24" y="18"/>
                    </a:lnTo>
                    <a:lnTo>
                      <a:pt x="24" y="17"/>
                    </a:lnTo>
                    <a:lnTo>
                      <a:pt x="24" y="16"/>
                    </a:lnTo>
                    <a:lnTo>
                      <a:pt x="25" y="15"/>
                    </a:lnTo>
                    <a:lnTo>
                      <a:pt x="25" y="14"/>
                    </a:lnTo>
                    <a:lnTo>
                      <a:pt x="26" y="14"/>
                    </a:lnTo>
                    <a:lnTo>
                      <a:pt x="28" y="14"/>
                    </a:lnTo>
                    <a:lnTo>
                      <a:pt x="29" y="14"/>
                    </a:lnTo>
                    <a:lnTo>
                      <a:pt x="28" y="13"/>
                    </a:lnTo>
                    <a:lnTo>
                      <a:pt x="27" y="12"/>
                    </a:lnTo>
                    <a:lnTo>
                      <a:pt x="27" y="11"/>
                    </a:lnTo>
                    <a:lnTo>
                      <a:pt x="28" y="11"/>
                    </a:lnTo>
                    <a:lnTo>
                      <a:pt x="27" y="10"/>
                    </a:lnTo>
                    <a:lnTo>
                      <a:pt x="27" y="9"/>
                    </a:lnTo>
                    <a:lnTo>
                      <a:pt x="27" y="8"/>
                    </a:lnTo>
                    <a:lnTo>
                      <a:pt x="26" y="8"/>
                    </a:lnTo>
                    <a:lnTo>
                      <a:pt x="25" y="8"/>
                    </a:lnTo>
                    <a:lnTo>
                      <a:pt x="26" y="7"/>
                    </a:lnTo>
                    <a:lnTo>
                      <a:pt x="27" y="6"/>
                    </a:lnTo>
                    <a:lnTo>
                      <a:pt x="28" y="6"/>
                    </a:lnTo>
                    <a:lnTo>
                      <a:pt x="28" y="5"/>
                    </a:lnTo>
                    <a:lnTo>
                      <a:pt x="27" y="4"/>
                    </a:lnTo>
                    <a:lnTo>
                      <a:pt x="26" y="3"/>
                    </a:lnTo>
                    <a:lnTo>
                      <a:pt x="25" y="2"/>
                    </a:lnTo>
                    <a:lnTo>
                      <a:pt x="26" y="1"/>
                    </a:lnTo>
                    <a:lnTo>
                      <a:pt x="26" y="0"/>
                    </a:lnTo>
                    <a:lnTo>
                      <a:pt x="26" y="1"/>
                    </a:lnTo>
                    <a:lnTo>
                      <a:pt x="27" y="1"/>
                    </a:lnTo>
                    <a:lnTo>
                      <a:pt x="29" y="1"/>
                    </a:lnTo>
                    <a:lnTo>
                      <a:pt x="31" y="1"/>
                    </a:lnTo>
                    <a:lnTo>
                      <a:pt x="32" y="1"/>
                    </a:lnTo>
                    <a:lnTo>
                      <a:pt x="33" y="1"/>
                    </a:lnTo>
                    <a:lnTo>
                      <a:pt x="32" y="1"/>
                    </a:lnTo>
                    <a:lnTo>
                      <a:pt x="33" y="1"/>
                    </a:lnTo>
                    <a:lnTo>
                      <a:pt x="35" y="2"/>
                    </a:lnTo>
                    <a:lnTo>
                      <a:pt x="36" y="2"/>
                    </a:lnTo>
                    <a:lnTo>
                      <a:pt x="37" y="3"/>
                    </a:lnTo>
                    <a:lnTo>
                      <a:pt x="37" y="4"/>
                    </a:lnTo>
                    <a:lnTo>
                      <a:pt x="37" y="5"/>
                    </a:lnTo>
                    <a:lnTo>
                      <a:pt x="36" y="6"/>
                    </a:lnTo>
                    <a:lnTo>
                      <a:pt x="38" y="6"/>
                    </a:lnTo>
                    <a:lnTo>
                      <a:pt x="38" y="7"/>
                    </a:lnTo>
                    <a:lnTo>
                      <a:pt x="39" y="7"/>
                    </a:lnTo>
                    <a:lnTo>
                      <a:pt x="40" y="6"/>
                    </a:lnTo>
                    <a:lnTo>
                      <a:pt x="42" y="7"/>
                    </a:lnTo>
                    <a:lnTo>
                      <a:pt x="42" y="8"/>
                    </a:lnTo>
                    <a:lnTo>
                      <a:pt x="43" y="8"/>
                    </a:lnTo>
                    <a:lnTo>
                      <a:pt x="45" y="8"/>
                    </a:lnTo>
                    <a:lnTo>
                      <a:pt x="46" y="7"/>
                    </a:lnTo>
                    <a:lnTo>
                      <a:pt x="47" y="8"/>
                    </a:lnTo>
                    <a:lnTo>
                      <a:pt x="47" y="9"/>
                    </a:lnTo>
                    <a:lnTo>
                      <a:pt x="46" y="10"/>
                    </a:lnTo>
                    <a:lnTo>
                      <a:pt x="45" y="11"/>
                    </a:lnTo>
                    <a:lnTo>
                      <a:pt x="44" y="12"/>
                    </a:lnTo>
                    <a:lnTo>
                      <a:pt x="45" y="13"/>
                    </a:lnTo>
                    <a:lnTo>
                      <a:pt x="46" y="13"/>
                    </a:lnTo>
                    <a:lnTo>
                      <a:pt x="47" y="12"/>
                    </a:lnTo>
                    <a:lnTo>
                      <a:pt x="48" y="12"/>
                    </a:lnTo>
                    <a:lnTo>
                      <a:pt x="49" y="13"/>
                    </a:lnTo>
                    <a:lnTo>
                      <a:pt x="51" y="13"/>
                    </a:lnTo>
                    <a:lnTo>
                      <a:pt x="50" y="12"/>
                    </a:lnTo>
                    <a:lnTo>
                      <a:pt x="51" y="12"/>
                    </a:lnTo>
                    <a:lnTo>
                      <a:pt x="51" y="11"/>
                    </a:lnTo>
                    <a:lnTo>
                      <a:pt x="53" y="10"/>
                    </a:lnTo>
                    <a:lnTo>
                      <a:pt x="55" y="10"/>
                    </a:lnTo>
                    <a:lnTo>
                      <a:pt x="56" y="9"/>
                    </a:lnTo>
                    <a:lnTo>
                      <a:pt x="56" y="10"/>
                    </a:lnTo>
                    <a:lnTo>
                      <a:pt x="57" y="10"/>
                    </a:lnTo>
                    <a:lnTo>
                      <a:pt x="57" y="9"/>
                    </a:lnTo>
                    <a:lnTo>
                      <a:pt x="59" y="8"/>
                    </a:lnTo>
                    <a:lnTo>
                      <a:pt x="60" y="6"/>
                    </a:lnTo>
                    <a:lnTo>
                      <a:pt x="61" y="6"/>
                    </a:lnTo>
                    <a:lnTo>
                      <a:pt x="62" y="6"/>
                    </a:lnTo>
                    <a:lnTo>
                      <a:pt x="61" y="7"/>
                    </a:lnTo>
                    <a:lnTo>
                      <a:pt x="60" y="8"/>
                    </a:lnTo>
                    <a:lnTo>
                      <a:pt x="59" y="9"/>
                    </a:lnTo>
                    <a:lnTo>
                      <a:pt x="61" y="8"/>
                    </a:lnTo>
                    <a:lnTo>
                      <a:pt x="62" y="8"/>
                    </a:lnTo>
                    <a:lnTo>
                      <a:pt x="63" y="7"/>
                    </a:lnTo>
                    <a:lnTo>
                      <a:pt x="65" y="7"/>
                    </a:lnTo>
                    <a:lnTo>
                      <a:pt x="65" y="8"/>
                    </a:lnTo>
                    <a:lnTo>
                      <a:pt x="67" y="9"/>
                    </a:lnTo>
                    <a:lnTo>
                      <a:pt x="67" y="10"/>
                    </a:lnTo>
                    <a:lnTo>
                      <a:pt x="68" y="10"/>
                    </a:lnTo>
                    <a:lnTo>
                      <a:pt x="69" y="11"/>
                    </a:lnTo>
                    <a:lnTo>
                      <a:pt x="70" y="10"/>
                    </a:lnTo>
                    <a:lnTo>
                      <a:pt x="71" y="11"/>
                    </a:lnTo>
                    <a:lnTo>
                      <a:pt x="72" y="12"/>
                    </a:lnTo>
                    <a:lnTo>
                      <a:pt x="72" y="13"/>
                    </a:lnTo>
                    <a:lnTo>
                      <a:pt x="72" y="14"/>
                    </a:lnTo>
                    <a:lnTo>
                      <a:pt x="73" y="14"/>
                    </a:lnTo>
                    <a:lnTo>
                      <a:pt x="75" y="15"/>
                    </a:lnTo>
                    <a:lnTo>
                      <a:pt x="76" y="15"/>
                    </a:lnTo>
                    <a:lnTo>
                      <a:pt x="76" y="16"/>
                    </a:lnTo>
                    <a:lnTo>
                      <a:pt x="77" y="18"/>
                    </a:lnTo>
                    <a:lnTo>
                      <a:pt x="78" y="19"/>
                    </a:lnTo>
                    <a:lnTo>
                      <a:pt x="78" y="20"/>
                    </a:lnTo>
                    <a:lnTo>
                      <a:pt x="78" y="21"/>
                    </a:lnTo>
                    <a:lnTo>
                      <a:pt x="77" y="23"/>
                    </a:lnTo>
                    <a:lnTo>
                      <a:pt x="76" y="24"/>
                    </a:lnTo>
                    <a:lnTo>
                      <a:pt x="76" y="26"/>
                    </a:lnTo>
                    <a:lnTo>
                      <a:pt x="76" y="27"/>
                    </a:lnTo>
                    <a:lnTo>
                      <a:pt x="77" y="28"/>
                    </a:lnTo>
                    <a:lnTo>
                      <a:pt x="78" y="28"/>
                    </a:lnTo>
                    <a:lnTo>
                      <a:pt x="79" y="30"/>
                    </a:lnTo>
                    <a:lnTo>
                      <a:pt x="79" y="31"/>
                    </a:lnTo>
                    <a:lnTo>
                      <a:pt x="79" y="33"/>
                    </a:lnTo>
                    <a:lnTo>
                      <a:pt x="79" y="34"/>
                    </a:lnTo>
                    <a:lnTo>
                      <a:pt x="80" y="37"/>
                    </a:lnTo>
                    <a:lnTo>
                      <a:pt x="80" y="38"/>
                    </a:lnTo>
                    <a:lnTo>
                      <a:pt x="80" y="39"/>
                    </a:lnTo>
                    <a:lnTo>
                      <a:pt x="80" y="41"/>
                    </a:lnTo>
                    <a:lnTo>
                      <a:pt x="81" y="43"/>
                    </a:lnTo>
                    <a:lnTo>
                      <a:pt x="82" y="44"/>
                    </a:lnTo>
                    <a:lnTo>
                      <a:pt x="83" y="44"/>
                    </a:lnTo>
                    <a:lnTo>
                      <a:pt x="83" y="45"/>
                    </a:lnTo>
                    <a:lnTo>
                      <a:pt x="83" y="46"/>
                    </a:lnTo>
                    <a:lnTo>
                      <a:pt x="83" y="48"/>
                    </a:lnTo>
                    <a:lnTo>
                      <a:pt x="82" y="50"/>
                    </a:lnTo>
                    <a:lnTo>
                      <a:pt x="82" y="51"/>
                    </a:lnTo>
                    <a:lnTo>
                      <a:pt x="81" y="51"/>
                    </a:lnTo>
                    <a:lnTo>
                      <a:pt x="80" y="51"/>
                    </a:lnTo>
                    <a:lnTo>
                      <a:pt x="79" y="50"/>
                    </a:lnTo>
                    <a:lnTo>
                      <a:pt x="78" y="48"/>
                    </a:lnTo>
                    <a:lnTo>
                      <a:pt x="76" y="48"/>
                    </a:lnTo>
                    <a:lnTo>
                      <a:pt x="76" y="49"/>
                    </a:lnTo>
                    <a:lnTo>
                      <a:pt x="76" y="51"/>
                    </a:lnTo>
                    <a:lnTo>
                      <a:pt x="74" y="52"/>
                    </a:lnTo>
                    <a:lnTo>
                      <a:pt x="71" y="52"/>
                    </a:lnTo>
                    <a:lnTo>
                      <a:pt x="69" y="53"/>
                    </a:lnTo>
                    <a:lnTo>
                      <a:pt x="68" y="55"/>
                    </a:lnTo>
                    <a:lnTo>
                      <a:pt x="67" y="55"/>
                    </a:lnTo>
                    <a:lnTo>
                      <a:pt x="65" y="56"/>
                    </a:lnTo>
                    <a:lnTo>
                      <a:pt x="64" y="56"/>
                    </a:lnTo>
                    <a:lnTo>
                      <a:pt x="62" y="57"/>
                    </a:lnTo>
                    <a:lnTo>
                      <a:pt x="61" y="57"/>
                    </a:lnTo>
                    <a:lnTo>
                      <a:pt x="60" y="57"/>
                    </a:lnTo>
                    <a:lnTo>
                      <a:pt x="60" y="58"/>
                    </a:lnTo>
                    <a:lnTo>
                      <a:pt x="59" y="58"/>
                    </a:lnTo>
                    <a:lnTo>
                      <a:pt x="59" y="59"/>
                    </a:lnTo>
                    <a:lnTo>
                      <a:pt x="58" y="60"/>
                    </a:lnTo>
                    <a:lnTo>
                      <a:pt x="58" y="59"/>
                    </a:lnTo>
                    <a:lnTo>
                      <a:pt x="56" y="58"/>
                    </a:lnTo>
                    <a:lnTo>
                      <a:pt x="56" y="59"/>
                    </a:lnTo>
                    <a:lnTo>
                      <a:pt x="57" y="61"/>
                    </a:lnTo>
                    <a:lnTo>
                      <a:pt x="59" y="62"/>
                    </a:lnTo>
                    <a:lnTo>
                      <a:pt x="60" y="63"/>
                    </a:lnTo>
                    <a:lnTo>
                      <a:pt x="60" y="66"/>
                    </a:lnTo>
                    <a:lnTo>
                      <a:pt x="61" y="68"/>
                    </a:lnTo>
                    <a:lnTo>
                      <a:pt x="63" y="69"/>
                    </a:lnTo>
                    <a:lnTo>
                      <a:pt x="66" y="71"/>
                    </a:lnTo>
                    <a:lnTo>
                      <a:pt x="68" y="73"/>
                    </a:lnTo>
                    <a:lnTo>
                      <a:pt x="69" y="74"/>
                    </a:lnTo>
                    <a:lnTo>
                      <a:pt x="72" y="76"/>
                    </a:lnTo>
                    <a:lnTo>
                      <a:pt x="73" y="77"/>
                    </a:lnTo>
                    <a:lnTo>
                      <a:pt x="72" y="78"/>
                    </a:lnTo>
                    <a:lnTo>
                      <a:pt x="71" y="78"/>
                    </a:lnTo>
                    <a:lnTo>
                      <a:pt x="70" y="79"/>
                    </a:lnTo>
                    <a:lnTo>
                      <a:pt x="69" y="80"/>
                    </a:lnTo>
                    <a:lnTo>
                      <a:pt x="68" y="81"/>
                    </a:lnTo>
                    <a:lnTo>
                      <a:pt x="67" y="82"/>
                    </a:lnTo>
                    <a:lnTo>
                      <a:pt x="65" y="83"/>
                    </a:lnTo>
                    <a:lnTo>
                      <a:pt x="64" y="84"/>
                    </a:lnTo>
                    <a:lnTo>
                      <a:pt x="64" y="87"/>
                    </a:lnTo>
                    <a:lnTo>
                      <a:pt x="65" y="89"/>
                    </a:lnTo>
                    <a:lnTo>
                      <a:pt x="65" y="90"/>
                    </a:lnTo>
                    <a:lnTo>
                      <a:pt x="64" y="91"/>
                    </a:lnTo>
                    <a:lnTo>
                      <a:pt x="63" y="89"/>
                    </a:lnTo>
                    <a:lnTo>
                      <a:pt x="62" y="89"/>
                    </a:lnTo>
                    <a:lnTo>
                      <a:pt x="61" y="89"/>
                    </a:lnTo>
                    <a:lnTo>
                      <a:pt x="59" y="89"/>
                    </a:lnTo>
                    <a:lnTo>
                      <a:pt x="58" y="90"/>
                    </a:lnTo>
                    <a:lnTo>
                      <a:pt x="56" y="90"/>
                    </a:lnTo>
                    <a:lnTo>
                      <a:pt x="54" y="90"/>
                    </a:lnTo>
                    <a:lnTo>
                      <a:pt x="52" y="90"/>
                    </a:lnTo>
                    <a:lnTo>
                      <a:pt x="51" y="91"/>
                    </a:lnTo>
                    <a:lnTo>
                      <a:pt x="49" y="92"/>
                    </a:lnTo>
                    <a:lnTo>
                      <a:pt x="47" y="92"/>
                    </a:lnTo>
                    <a:lnTo>
                      <a:pt x="45" y="91"/>
                    </a:lnTo>
                    <a:lnTo>
                      <a:pt x="43" y="91"/>
                    </a:lnTo>
                    <a:lnTo>
                      <a:pt x="42" y="92"/>
                    </a:lnTo>
                    <a:lnTo>
                      <a:pt x="41" y="93"/>
                    </a:lnTo>
                    <a:lnTo>
                      <a:pt x="40" y="93"/>
                    </a:lnTo>
                    <a:lnTo>
                      <a:pt x="38" y="92"/>
                    </a:lnTo>
                    <a:lnTo>
                      <a:pt x="38" y="91"/>
                    </a:lnTo>
                    <a:lnTo>
                      <a:pt x="36" y="91"/>
                    </a:lnTo>
                    <a:lnTo>
                      <a:pt x="35" y="91"/>
                    </a:lnTo>
                    <a:lnTo>
                      <a:pt x="33" y="92"/>
                    </a:lnTo>
                    <a:lnTo>
                      <a:pt x="32" y="91"/>
                    </a:lnTo>
                    <a:lnTo>
                      <a:pt x="30" y="90"/>
                    </a:lnTo>
                    <a:lnTo>
                      <a:pt x="28" y="90"/>
                    </a:lnTo>
                    <a:lnTo>
                      <a:pt x="26" y="90"/>
                    </a:lnTo>
                    <a:lnTo>
                      <a:pt x="25" y="90"/>
                    </a:lnTo>
                    <a:lnTo>
                      <a:pt x="22" y="90"/>
                    </a:lnTo>
                    <a:lnTo>
                      <a:pt x="20" y="90"/>
                    </a:lnTo>
                    <a:lnTo>
                      <a:pt x="18" y="91"/>
                    </a:lnTo>
                    <a:lnTo>
                      <a:pt x="16" y="91"/>
                    </a:lnTo>
                    <a:lnTo>
                      <a:pt x="15" y="90"/>
                    </a:lnTo>
                    <a:lnTo>
                      <a:pt x="14" y="88"/>
                    </a:lnTo>
                    <a:lnTo>
                      <a:pt x="14" y="86"/>
                    </a:lnTo>
                    <a:lnTo>
                      <a:pt x="15" y="84"/>
                    </a:lnTo>
                    <a:lnTo>
                      <a:pt x="15" y="83"/>
                    </a:lnTo>
                    <a:lnTo>
                      <a:pt x="16" y="81"/>
                    </a:lnTo>
                    <a:lnTo>
                      <a:pt x="16" y="79"/>
                    </a:lnTo>
                    <a:lnTo>
                      <a:pt x="18" y="77"/>
                    </a:lnTo>
                    <a:lnTo>
                      <a:pt x="19" y="76"/>
                    </a:lnTo>
                    <a:lnTo>
                      <a:pt x="20" y="74"/>
                    </a:lnTo>
                    <a:lnTo>
                      <a:pt x="17" y="73"/>
                    </a:lnTo>
                    <a:lnTo>
                      <a:pt x="15" y="72"/>
                    </a:lnTo>
                    <a:lnTo>
                      <a:pt x="13" y="72"/>
                    </a:lnTo>
                    <a:lnTo>
                      <a:pt x="11" y="71"/>
                    </a:lnTo>
                    <a:lnTo>
                      <a:pt x="9" y="71"/>
                    </a:lnTo>
                    <a:lnTo>
                      <a:pt x="7" y="71"/>
                    </a:lnTo>
                    <a:lnTo>
                      <a:pt x="6" y="70"/>
                    </a:lnTo>
                    <a:lnTo>
                      <a:pt x="5" y="69"/>
                    </a:lnTo>
                    <a:lnTo>
                      <a:pt x="4" y="68"/>
                    </a:lnTo>
                    <a:lnTo>
                      <a:pt x="3" y="67"/>
                    </a:lnTo>
                    <a:lnTo>
                      <a:pt x="4" y="66"/>
                    </a:lnTo>
                    <a:lnTo>
                      <a:pt x="4" y="64"/>
                    </a:lnTo>
                    <a:lnTo>
                      <a:pt x="3" y="63"/>
                    </a:lnTo>
                    <a:lnTo>
                      <a:pt x="2" y="62"/>
                    </a:lnTo>
                    <a:lnTo>
                      <a:pt x="2" y="61"/>
                    </a:lnTo>
                    <a:lnTo>
                      <a:pt x="3" y="60"/>
                    </a:lnTo>
                    <a:lnTo>
                      <a:pt x="1" y="59"/>
                    </a:lnTo>
                    <a:lnTo>
                      <a:pt x="1" y="60"/>
                    </a:lnTo>
                    <a:lnTo>
                      <a:pt x="3" y="57"/>
                    </a:lnTo>
                    <a:lnTo>
                      <a:pt x="3" y="56"/>
                    </a:lnTo>
                    <a:lnTo>
                      <a:pt x="2" y="55"/>
                    </a:lnTo>
                    <a:lnTo>
                      <a:pt x="2" y="54"/>
                    </a:lnTo>
                    <a:lnTo>
                      <a:pt x="2" y="53"/>
                    </a:lnTo>
                    <a:lnTo>
                      <a:pt x="1" y="53"/>
                    </a:lnTo>
                    <a:lnTo>
                      <a:pt x="1" y="52"/>
                    </a:lnTo>
                    <a:close/>
                  </a:path>
                </a:pathLst>
              </a:custGeom>
              <a:grpFill/>
              <a:ln w="6350">
                <a:solidFill>
                  <a:schemeClr val="bg1"/>
                </a:solidFill>
                <a:prstDash val="solid"/>
                <a:round/>
                <a:headEnd/>
                <a:tailEnd type="none" w="med" len="med"/>
              </a:ln>
            </p:spPr>
            <p:txBody>
              <a:bodyPr wrap="none" anchor="ctr" anchorCtr="1">
                <a:normAutofit/>
              </a:bodyPr>
              <a:lstStyle/>
              <a:p>
                <a:pPr algn="ctr" fontAlgn="base">
                  <a:spcBef>
                    <a:spcPct val="0"/>
                  </a:spcBef>
                  <a:spcAft>
                    <a:spcPct val="0"/>
                  </a:spcAft>
                </a:pPr>
                <a:endParaRPr lang="en-US" sz="1600" dirty="0">
                  <a:solidFill>
                    <a:srgbClr val="000000"/>
                  </a:solidFill>
                </a:endParaRPr>
              </a:p>
            </p:txBody>
          </p:sp>
          <p:sp>
            <p:nvSpPr>
              <p:cNvPr id="60" name="D477"/>
              <p:cNvSpPr>
                <a:spLocks/>
              </p:cNvSpPr>
              <p:nvPr/>
            </p:nvSpPr>
            <p:spPr bwMode="gray">
              <a:xfrm>
                <a:off x="4458005" y="3151886"/>
                <a:ext cx="283086" cy="267339"/>
              </a:xfrm>
              <a:custGeom>
                <a:avLst/>
                <a:gdLst>
                  <a:gd name="T0" fmla="*/ 62 w 109"/>
                  <a:gd name="T1" fmla="*/ 16 h 103"/>
                  <a:gd name="T2" fmla="*/ 54 w 109"/>
                  <a:gd name="T3" fmla="*/ 19 h 103"/>
                  <a:gd name="T4" fmla="*/ 52 w 109"/>
                  <a:gd name="T5" fmla="*/ 23 h 103"/>
                  <a:gd name="T6" fmla="*/ 52 w 109"/>
                  <a:gd name="T7" fmla="*/ 27 h 103"/>
                  <a:gd name="T8" fmla="*/ 54 w 109"/>
                  <a:gd name="T9" fmla="*/ 34 h 103"/>
                  <a:gd name="T10" fmla="*/ 59 w 109"/>
                  <a:gd name="T11" fmla="*/ 38 h 103"/>
                  <a:gd name="T12" fmla="*/ 63 w 109"/>
                  <a:gd name="T13" fmla="*/ 40 h 103"/>
                  <a:gd name="T14" fmla="*/ 66 w 109"/>
                  <a:gd name="T15" fmla="*/ 46 h 103"/>
                  <a:gd name="T16" fmla="*/ 70 w 109"/>
                  <a:gd name="T17" fmla="*/ 53 h 103"/>
                  <a:gd name="T18" fmla="*/ 74 w 109"/>
                  <a:gd name="T19" fmla="*/ 57 h 103"/>
                  <a:gd name="T20" fmla="*/ 79 w 109"/>
                  <a:gd name="T21" fmla="*/ 59 h 103"/>
                  <a:gd name="T22" fmla="*/ 84 w 109"/>
                  <a:gd name="T23" fmla="*/ 59 h 103"/>
                  <a:gd name="T24" fmla="*/ 88 w 109"/>
                  <a:gd name="T25" fmla="*/ 60 h 103"/>
                  <a:gd name="T26" fmla="*/ 86 w 109"/>
                  <a:gd name="T27" fmla="*/ 64 h 103"/>
                  <a:gd name="T28" fmla="*/ 93 w 109"/>
                  <a:gd name="T29" fmla="*/ 67 h 103"/>
                  <a:gd name="T30" fmla="*/ 103 w 109"/>
                  <a:gd name="T31" fmla="*/ 72 h 103"/>
                  <a:gd name="T32" fmla="*/ 109 w 109"/>
                  <a:gd name="T33" fmla="*/ 78 h 103"/>
                  <a:gd name="T34" fmla="*/ 106 w 109"/>
                  <a:gd name="T35" fmla="*/ 81 h 103"/>
                  <a:gd name="T36" fmla="*/ 98 w 109"/>
                  <a:gd name="T37" fmla="*/ 75 h 103"/>
                  <a:gd name="T38" fmla="*/ 92 w 109"/>
                  <a:gd name="T39" fmla="*/ 80 h 103"/>
                  <a:gd name="T40" fmla="*/ 94 w 109"/>
                  <a:gd name="T41" fmla="*/ 85 h 103"/>
                  <a:gd name="T42" fmla="*/ 97 w 109"/>
                  <a:gd name="T43" fmla="*/ 90 h 103"/>
                  <a:gd name="T44" fmla="*/ 92 w 109"/>
                  <a:gd name="T45" fmla="*/ 93 h 103"/>
                  <a:gd name="T46" fmla="*/ 90 w 109"/>
                  <a:gd name="T47" fmla="*/ 98 h 103"/>
                  <a:gd name="T48" fmla="*/ 87 w 109"/>
                  <a:gd name="T49" fmla="*/ 102 h 103"/>
                  <a:gd name="T50" fmla="*/ 84 w 109"/>
                  <a:gd name="T51" fmla="*/ 103 h 103"/>
                  <a:gd name="T52" fmla="*/ 85 w 109"/>
                  <a:gd name="T53" fmla="*/ 95 h 103"/>
                  <a:gd name="T54" fmla="*/ 87 w 109"/>
                  <a:gd name="T55" fmla="*/ 90 h 103"/>
                  <a:gd name="T56" fmla="*/ 84 w 109"/>
                  <a:gd name="T57" fmla="*/ 82 h 103"/>
                  <a:gd name="T58" fmla="*/ 81 w 109"/>
                  <a:gd name="T59" fmla="*/ 80 h 103"/>
                  <a:gd name="T60" fmla="*/ 77 w 109"/>
                  <a:gd name="T61" fmla="*/ 76 h 103"/>
                  <a:gd name="T62" fmla="*/ 72 w 109"/>
                  <a:gd name="T63" fmla="*/ 73 h 103"/>
                  <a:gd name="T64" fmla="*/ 67 w 109"/>
                  <a:gd name="T65" fmla="*/ 68 h 103"/>
                  <a:gd name="T66" fmla="*/ 59 w 109"/>
                  <a:gd name="T67" fmla="*/ 66 h 103"/>
                  <a:gd name="T68" fmla="*/ 50 w 109"/>
                  <a:gd name="T69" fmla="*/ 58 h 103"/>
                  <a:gd name="T70" fmla="*/ 43 w 109"/>
                  <a:gd name="T71" fmla="*/ 53 h 103"/>
                  <a:gd name="T72" fmla="*/ 38 w 109"/>
                  <a:gd name="T73" fmla="*/ 49 h 103"/>
                  <a:gd name="T74" fmla="*/ 33 w 109"/>
                  <a:gd name="T75" fmla="*/ 39 h 103"/>
                  <a:gd name="T76" fmla="*/ 25 w 109"/>
                  <a:gd name="T77" fmla="*/ 32 h 103"/>
                  <a:gd name="T78" fmla="*/ 17 w 109"/>
                  <a:gd name="T79" fmla="*/ 32 h 103"/>
                  <a:gd name="T80" fmla="*/ 14 w 109"/>
                  <a:gd name="T81" fmla="*/ 37 h 103"/>
                  <a:gd name="T82" fmla="*/ 8 w 109"/>
                  <a:gd name="T83" fmla="*/ 37 h 103"/>
                  <a:gd name="T84" fmla="*/ 5 w 109"/>
                  <a:gd name="T85" fmla="*/ 34 h 103"/>
                  <a:gd name="T86" fmla="*/ 2 w 109"/>
                  <a:gd name="T87" fmla="*/ 27 h 103"/>
                  <a:gd name="T88" fmla="*/ 1 w 109"/>
                  <a:gd name="T89" fmla="*/ 23 h 103"/>
                  <a:gd name="T90" fmla="*/ 2 w 109"/>
                  <a:gd name="T91" fmla="*/ 19 h 103"/>
                  <a:gd name="T92" fmla="*/ 2 w 109"/>
                  <a:gd name="T93" fmla="*/ 14 h 103"/>
                  <a:gd name="T94" fmla="*/ 8 w 109"/>
                  <a:gd name="T95" fmla="*/ 14 h 103"/>
                  <a:gd name="T96" fmla="*/ 13 w 109"/>
                  <a:gd name="T97" fmla="*/ 10 h 103"/>
                  <a:gd name="T98" fmla="*/ 19 w 109"/>
                  <a:gd name="T99" fmla="*/ 12 h 103"/>
                  <a:gd name="T100" fmla="*/ 23 w 109"/>
                  <a:gd name="T101" fmla="*/ 10 h 103"/>
                  <a:gd name="T102" fmla="*/ 28 w 109"/>
                  <a:gd name="T103" fmla="*/ 9 h 103"/>
                  <a:gd name="T104" fmla="*/ 32 w 109"/>
                  <a:gd name="T105" fmla="*/ 6 h 103"/>
                  <a:gd name="T106" fmla="*/ 36 w 109"/>
                  <a:gd name="T107" fmla="*/ 3 h 103"/>
                  <a:gd name="T108" fmla="*/ 42 w 109"/>
                  <a:gd name="T109" fmla="*/ 2 h 103"/>
                  <a:gd name="T110" fmla="*/ 49 w 109"/>
                  <a:gd name="T111" fmla="*/ 0 h 103"/>
                  <a:gd name="T112" fmla="*/ 52 w 109"/>
                  <a:gd name="T113" fmla="*/ 4 h 103"/>
                  <a:gd name="T114" fmla="*/ 59 w 109"/>
                  <a:gd name="T115" fmla="*/ 6 h 103"/>
                  <a:gd name="T116" fmla="*/ 64 w 109"/>
                  <a:gd name="T117" fmla="*/ 7 h 103"/>
                  <a:gd name="T118" fmla="*/ 64 w 109"/>
                  <a:gd name="T119" fmla="*/ 10 h 103"/>
                  <a:gd name="T120" fmla="*/ 64 w 109"/>
                  <a:gd name="T121" fmla="*/ 15 h 103"/>
                  <a:gd name="T122" fmla="*/ 67 w 109"/>
                  <a:gd name="T123" fmla="*/ 17 h 1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
                  <a:gd name="T187" fmla="*/ 0 h 103"/>
                  <a:gd name="T188" fmla="*/ 109 w 109"/>
                  <a:gd name="T189" fmla="*/ 103 h 1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 h="103">
                    <a:moveTo>
                      <a:pt x="65" y="18"/>
                    </a:moveTo>
                    <a:lnTo>
                      <a:pt x="65" y="17"/>
                    </a:lnTo>
                    <a:lnTo>
                      <a:pt x="65" y="16"/>
                    </a:lnTo>
                    <a:lnTo>
                      <a:pt x="64" y="16"/>
                    </a:lnTo>
                    <a:lnTo>
                      <a:pt x="62" y="16"/>
                    </a:lnTo>
                    <a:lnTo>
                      <a:pt x="61" y="16"/>
                    </a:lnTo>
                    <a:lnTo>
                      <a:pt x="60" y="17"/>
                    </a:lnTo>
                    <a:lnTo>
                      <a:pt x="57" y="18"/>
                    </a:lnTo>
                    <a:lnTo>
                      <a:pt x="55" y="19"/>
                    </a:lnTo>
                    <a:lnTo>
                      <a:pt x="54" y="19"/>
                    </a:lnTo>
                    <a:lnTo>
                      <a:pt x="53" y="19"/>
                    </a:lnTo>
                    <a:lnTo>
                      <a:pt x="52" y="20"/>
                    </a:lnTo>
                    <a:lnTo>
                      <a:pt x="51" y="21"/>
                    </a:lnTo>
                    <a:lnTo>
                      <a:pt x="52" y="22"/>
                    </a:lnTo>
                    <a:lnTo>
                      <a:pt x="52" y="23"/>
                    </a:lnTo>
                    <a:lnTo>
                      <a:pt x="53" y="23"/>
                    </a:lnTo>
                    <a:lnTo>
                      <a:pt x="54" y="24"/>
                    </a:lnTo>
                    <a:lnTo>
                      <a:pt x="53" y="25"/>
                    </a:lnTo>
                    <a:lnTo>
                      <a:pt x="52" y="26"/>
                    </a:lnTo>
                    <a:lnTo>
                      <a:pt x="52" y="27"/>
                    </a:lnTo>
                    <a:lnTo>
                      <a:pt x="52" y="29"/>
                    </a:lnTo>
                    <a:lnTo>
                      <a:pt x="52" y="30"/>
                    </a:lnTo>
                    <a:lnTo>
                      <a:pt x="52" y="31"/>
                    </a:lnTo>
                    <a:lnTo>
                      <a:pt x="53" y="33"/>
                    </a:lnTo>
                    <a:lnTo>
                      <a:pt x="54" y="34"/>
                    </a:lnTo>
                    <a:lnTo>
                      <a:pt x="55" y="35"/>
                    </a:lnTo>
                    <a:lnTo>
                      <a:pt x="55" y="36"/>
                    </a:lnTo>
                    <a:lnTo>
                      <a:pt x="57" y="36"/>
                    </a:lnTo>
                    <a:lnTo>
                      <a:pt x="58" y="37"/>
                    </a:lnTo>
                    <a:lnTo>
                      <a:pt x="59" y="38"/>
                    </a:lnTo>
                    <a:lnTo>
                      <a:pt x="60" y="38"/>
                    </a:lnTo>
                    <a:lnTo>
                      <a:pt x="61" y="39"/>
                    </a:lnTo>
                    <a:lnTo>
                      <a:pt x="62" y="39"/>
                    </a:lnTo>
                    <a:lnTo>
                      <a:pt x="62" y="40"/>
                    </a:lnTo>
                    <a:lnTo>
                      <a:pt x="63" y="40"/>
                    </a:lnTo>
                    <a:lnTo>
                      <a:pt x="64" y="40"/>
                    </a:lnTo>
                    <a:lnTo>
                      <a:pt x="64" y="41"/>
                    </a:lnTo>
                    <a:lnTo>
                      <a:pt x="65" y="42"/>
                    </a:lnTo>
                    <a:lnTo>
                      <a:pt x="65" y="44"/>
                    </a:lnTo>
                    <a:lnTo>
                      <a:pt x="66" y="46"/>
                    </a:lnTo>
                    <a:lnTo>
                      <a:pt x="67" y="47"/>
                    </a:lnTo>
                    <a:lnTo>
                      <a:pt x="67" y="48"/>
                    </a:lnTo>
                    <a:lnTo>
                      <a:pt x="68" y="49"/>
                    </a:lnTo>
                    <a:lnTo>
                      <a:pt x="69" y="51"/>
                    </a:lnTo>
                    <a:lnTo>
                      <a:pt x="70" y="53"/>
                    </a:lnTo>
                    <a:lnTo>
                      <a:pt x="71" y="54"/>
                    </a:lnTo>
                    <a:lnTo>
                      <a:pt x="73" y="55"/>
                    </a:lnTo>
                    <a:lnTo>
                      <a:pt x="73" y="56"/>
                    </a:lnTo>
                    <a:lnTo>
                      <a:pt x="74" y="56"/>
                    </a:lnTo>
                    <a:lnTo>
                      <a:pt x="74" y="57"/>
                    </a:lnTo>
                    <a:lnTo>
                      <a:pt x="75" y="57"/>
                    </a:lnTo>
                    <a:lnTo>
                      <a:pt x="76" y="58"/>
                    </a:lnTo>
                    <a:lnTo>
                      <a:pt x="77" y="58"/>
                    </a:lnTo>
                    <a:lnTo>
                      <a:pt x="79" y="60"/>
                    </a:lnTo>
                    <a:lnTo>
                      <a:pt x="79" y="59"/>
                    </a:lnTo>
                    <a:lnTo>
                      <a:pt x="81" y="59"/>
                    </a:lnTo>
                    <a:lnTo>
                      <a:pt x="83" y="59"/>
                    </a:lnTo>
                    <a:lnTo>
                      <a:pt x="84" y="59"/>
                    </a:lnTo>
                    <a:lnTo>
                      <a:pt x="86" y="59"/>
                    </a:lnTo>
                    <a:lnTo>
                      <a:pt x="84" y="59"/>
                    </a:lnTo>
                    <a:lnTo>
                      <a:pt x="85" y="59"/>
                    </a:lnTo>
                    <a:lnTo>
                      <a:pt x="86" y="58"/>
                    </a:lnTo>
                    <a:lnTo>
                      <a:pt x="87" y="58"/>
                    </a:lnTo>
                    <a:lnTo>
                      <a:pt x="87" y="59"/>
                    </a:lnTo>
                    <a:lnTo>
                      <a:pt x="88" y="60"/>
                    </a:lnTo>
                    <a:lnTo>
                      <a:pt x="88" y="61"/>
                    </a:lnTo>
                    <a:lnTo>
                      <a:pt x="86" y="62"/>
                    </a:lnTo>
                    <a:lnTo>
                      <a:pt x="85" y="63"/>
                    </a:lnTo>
                    <a:lnTo>
                      <a:pt x="85" y="64"/>
                    </a:lnTo>
                    <a:lnTo>
                      <a:pt x="86" y="64"/>
                    </a:lnTo>
                    <a:lnTo>
                      <a:pt x="87" y="64"/>
                    </a:lnTo>
                    <a:lnTo>
                      <a:pt x="88" y="65"/>
                    </a:lnTo>
                    <a:lnTo>
                      <a:pt x="89" y="65"/>
                    </a:lnTo>
                    <a:lnTo>
                      <a:pt x="91" y="66"/>
                    </a:lnTo>
                    <a:lnTo>
                      <a:pt x="93" y="67"/>
                    </a:lnTo>
                    <a:lnTo>
                      <a:pt x="95" y="68"/>
                    </a:lnTo>
                    <a:lnTo>
                      <a:pt x="97" y="69"/>
                    </a:lnTo>
                    <a:lnTo>
                      <a:pt x="98" y="70"/>
                    </a:lnTo>
                    <a:lnTo>
                      <a:pt x="100" y="71"/>
                    </a:lnTo>
                    <a:lnTo>
                      <a:pt x="103" y="72"/>
                    </a:lnTo>
                    <a:lnTo>
                      <a:pt x="104" y="72"/>
                    </a:lnTo>
                    <a:lnTo>
                      <a:pt x="105" y="73"/>
                    </a:lnTo>
                    <a:lnTo>
                      <a:pt x="106" y="75"/>
                    </a:lnTo>
                    <a:lnTo>
                      <a:pt x="108" y="76"/>
                    </a:lnTo>
                    <a:lnTo>
                      <a:pt x="109" y="78"/>
                    </a:lnTo>
                    <a:lnTo>
                      <a:pt x="109" y="79"/>
                    </a:lnTo>
                    <a:lnTo>
                      <a:pt x="109" y="80"/>
                    </a:lnTo>
                    <a:lnTo>
                      <a:pt x="108" y="81"/>
                    </a:lnTo>
                    <a:lnTo>
                      <a:pt x="108" y="82"/>
                    </a:lnTo>
                    <a:lnTo>
                      <a:pt x="106" y="81"/>
                    </a:lnTo>
                    <a:lnTo>
                      <a:pt x="105" y="79"/>
                    </a:lnTo>
                    <a:lnTo>
                      <a:pt x="104" y="78"/>
                    </a:lnTo>
                    <a:lnTo>
                      <a:pt x="103" y="77"/>
                    </a:lnTo>
                    <a:lnTo>
                      <a:pt x="100" y="76"/>
                    </a:lnTo>
                    <a:lnTo>
                      <a:pt x="98" y="75"/>
                    </a:lnTo>
                    <a:lnTo>
                      <a:pt x="97" y="74"/>
                    </a:lnTo>
                    <a:lnTo>
                      <a:pt x="96" y="75"/>
                    </a:lnTo>
                    <a:lnTo>
                      <a:pt x="94" y="77"/>
                    </a:lnTo>
                    <a:lnTo>
                      <a:pt x="92" y="78"/>
                    </a:lnTo>
                    <a:lnTo>
                      <a:pt x="92" y="80"/>
                    </a:lnTo>
                    <a:lnTo>
                      <a:pt x="91" y="81"/>
                    </a:lnTo>
                    <a:lnTo>
                      <a:pt x="91" y="83"/>
                    </a:lnTo>
                    <a:lnTo>
                      <a:pt x="92" y="83"/>
                    </a:lnTo>
                    <a:lnTo>
                      <a:pt x="93" y="84"/>
                    </a:lnTo>
                    <a:lnTo>
                      <a:pt x="94" y="85"/>
                    </a:lnTo>
                    <a:lnTo>
                      <a:pt x="96" y="85"/>
                    </a:lnTo>
                    <a:lnTo>
                      <a:pt x="96" y="86"/>
                    </a:lnTo>
                    <a:lnTo>
                      <a:pt x="96" y="88"/>
                    </a:lnTo>
                    <a:lnTo>
                      <a:pt x="97" y="89"/>
                    </a:lnTo>
                    <a:lnTo>
                      <a:pt x="97" y="90"/>
                    </a:lnTo>
                    <a:lnTo>
                      <a:pt x="97" y="91"/>
                    </a:lnTo>
                    <a:lnTo>
                      <a:pt x="96" y="91"/>
                    </a:lnTo>
                    <a:lnTo>
                      <a:pt x="95" y="91"/>
                    </a:lnTo>
                    <a:lnTo>
                      <a:pt x="94" y="92"/>
                    </a:lnTo>
                    <a:lnTo>
                      <a:pt x="92" y="93"/>
                    </a:lnTo>
                    <a:lnTo>
                      <a:pt x="92" y="94"/>
                    </a:lnTo>
                    <a:lnTo>
                      <a:pt x="92" y="95"/>
                    </a:lnTo>
                    <a:lnTo>
                      <a:pt x="92" y="97"/>
                    </a:lnTo>
                    <a:lnTo>
                      <a:pt x="91" y="98"/>
                    </a:lnTo>
                    <a:lnTo>
                      <a:pt x="90" y="98"/>
                    </a:lnTo>
                    <a:lnTo>
                      <a:pt x="89" y="99"/>
                    </a:lnTo>
                    <a:lnTo>
                      <a:pt x="89" y="100"/>
                    </a:lnTo>
                    <a:lnTo>
                      <a:pt x="88" y="100"/>
                    </a:lnTo>
                    <a:lnTo>
                      <a:pt x="88" y="101"/>
                    </a:lnTo>
                    <a:lnTo>
                      <a:pt x="87" y="102"/>
                    </a:lnTo>
                    <a:lnTo>
                      <a:pt x="87" y="103"/>
                    </a:lnTo>
                    <a:lnTo>
                      <a:pt x="85" y="103"/>
                    </a:lnTo>
                    <a:lnTo>
                      <a:pt x="84" y="103"/>
                    </a:lnTo>
                    <a:lnTo>
                      <a:pt x="84" y="102"/>
                    </a:lnTo>
                    <a:lnTo>
                      <a:pt x="84" y="103"/>
                    </a:lnTo>
                    <a:lnTo>
                      <a:pt x="84" y="101"/>
                    </a:lnTo>
                    <a:lnTo>
                      <a:pt x="84" y="100"/>
                    </a:lnTo>
                    <a:lnTo>
                      <a:pt x="84" y="98"/>
                    </a:lnTo>
                    <a:lnTo>
                      <a:pt x="85" y="96"/>
                    </a:lnTo>
                    <a:lnTo>
                      <a:pt x="85" y="95"/>
                    </a:lnTo>
                    <a:lnTo>
                      <a:pt x="86" y="94"/>
                    </a:lnTo>
                    <a:lnTo>
                      <a:pt x="89" y="93"/>
                    </a:lnTo>
                    <a:lnTo>
                      <a:pt x="88" y="92"/>
                    </a:lnTo>
                    <a:lnTo>
                      <a:pt x="88" y="91"/>
                    </a:lnTo>
                    <a:lnTo>
                      <a:pt x="87" y="90"/>
                    </a:lnTo>
                    <a:lnTo>
                      <a:pt x="87" y="88"/>
                    </a:lnTo>
                    <a:lnTo>
                      <a:pt x="87" y="87"/>
                    </a:lnTo>
                    <a:lnTo>
                      <a:pt x="86" y="85"/>
                    </a:lnTo>
                    <a:lnTo>
                      <a:pt x="85" y="84"/>
                    </a:lnTo>
                    <a:lnTo>
                      <a:pt x="84" y="82"/>
                    </a:lnTo>
                    <a:lnTo>
                      <a:pt x="84" y="81"/>
                    </a:lnTo>
                    <a:lnTo>
                      <a:pt x="84" y="80"/>
                    </a:lnTo>
                    <a:lnTo>
                      <a:pt x="83" y="79"/>
                    </a:lnTo>
                    <a:lnTo>
                      <a:pt x="82" y="79"/>
                    </a:lnTo>
                    <a:lnTo>
                      <a:pt x="81" y="80"/>
                    </a:lnTo>
                    <a:lnTo>
                      <a:pt x="80" y="79"/>
                    </a:lnTo>
                    <a:lnTo>
                      <a:pt x="79" y="79"/>
                    </a:lnTo>
                    <a:lnTo>
                      <a:pt x="77" y="78"/>
                    </a:lnTo>
                    <a:lnTo>
                      <a:pt x="77" y="77"/>
                    </a:lnTo>
                    <a:lnTo>
                      <a:pt x="77" y="76"/>
                    </a:lnTo>
                    <a:lnTo>
                      <a:pt x="76" y="74"/>
                    </a:lnTo>
                    <a:lnTo>
                      <a:pt x="76" y="73"/>
                    </a:lnTo>
                    <a:lnTo>
                      <a:pt x="75" y="73"/>
                    </a:lnTo>
                    <a:lnTo>
                      <a:pt x="73" y="73"/>
                    </a:lnTo>
                    <a:lnTo>
                      <a:pt x="72" y="73"/>
                    </a:lnTo>
                    <a:lnTo>
                      <a:pt x="72" y="72"/>
                    </a:lnTo>
                    <a:lnTo>
                      <a:pt x="70" y="71"/>
                    </a:lnTo>
                    <a:lnTo>
                      <a:pt x="69" y="71"/>
                    </a:lnTo>
                    <a:lnTo>
                      <a:pt x="68" y="69"/>
                    </a:lnTo>
                    <a:lnTo>
                      <a:pt x="67" y="68"/>
                    </a:lnTo>
                    <a:lnTo>
                      <a:pt x="66" y="66"/>
                    </a:lnTo>
                    <a:lnTo>
                      <a:pt x="65" y="66"/>
                    </a:lnTo>
                    <a:lnTo>
                      <a:pt x="63" y="66"/>
                    </a:lnTo>
                    <a:lnTo>
                      <a:pt x="60" y="66"/>
                    </a:lnTo>
                    <a:lnTo>
                      <a:pt x="59" y="66"/>
                    </a:lnTo>
                    <a:lnTo>
                      <a:pt x="57" y="65"/>
                    </a:lnTo>
                    <a:lnTo>
                      <a:pt x="55" y="63"/>
                    </a:lnTo>
                    <a:lnTo>
                      <a:pt x="53" y="61"/>
                    </a:lnTo>
                    <a:lnTo>
                      <a:pt x="51" y="59"/>
                    </a:lnTo>
                    <a:lnTo>
                      <a:pt x="50" y="58"/>
                    </a:lnTo>
                    <a:lnTo>
                      <a:pt x="48" y="57"/>
                    </a:lnTo>
                    <a:lnTo>
                      <a:pt x="47" y="56"/>
                    </a:lnTo>
                    <a:lnTo>
                      <a:pt x="46" y="54"/>
                    </a:lnTo>
                    <a:lnTo>
                      <a:pt x="44" y="53"/>
                    </a:lnTo>
                    <a:lnTo>
                      <a:pt x="43" y="53"/>
                    </a:lnTo>
                    <a:lnTo>
                      <a:pt x="42" y="54"/>
                    </a:lnTo>
                    <a:lnTo>
                      <a:pt x="41" y="53"/>
                    </a:lnTo>
                    <a:lnTo>
                      <a:pt x="41" y="51"/>
                    </a:lnTo>
                    <a:lnTo>
                      <a:pt x="39" y="50"/>
                    </a:lnTo>
                    <a:lnTo>
                      <a:pt x="38" y="49"/>
                    </a:lnTo>
                    <a:lnTo>
                      <a:pt x="36" y="47"/>
                    </a:lnTo>
                    <a:lnTo>
                      <a:pt x="36" y="45"/>
                    </a:lnTo>
                    <a:lnTo>
                      <a:pt x="36" y="44"/>
                    </a:lnTo>
                    <a:lnTo>
                      <a:pt x="34" y="41"/>
                    </a:lnTo>
                    <a:lnTo>
                      <a:pt x="33" y="39"/>
                    </a:lnTo>
                    <a:lnTo>
                      <a:pt x="33" y="37"/>
                    </a:lnTo>
                    <a:lnTo>
                      <a:pt x="33" y="36"/>
                    </a:lnTo>
                    <a:lnTo>
                      <a:pt x="30" y="35"/>
                    </a:lnTo>
                    <a:lnTo>
                      <a:pt x="28" y="34"/>
                    </a:lnTo>
                    <a:lnTo>
                      <a:pt x="25" y="32"/>
                    </a:lnTo>
                    <a:lnTo>
                      <a:pt x="23" y="31"/>
                    </a:lnTo>
                    <a:lnTo>
                      <a:pt x="21" y="31"/>
                    </a:lnTo>
                    <a:lnTo>
                      <a:pt x="20" y="31"/>
                    </a:lnTo>
                    <a:lnTo>
                      <a:pt x="18" y="32"/>
                    </a:lnTo>
                    <a:lnTo>
                      <a:pt x="17" y="32"/>
                    </a:lnTo>
                    <a:lnTo>
                      <a:pt x="16" y="33"/>
                    </a:lnTo>
                    <a:lnTo>
                      <a:pt x="16" y="34"/>
                    </a:lnTo>
                    <a:lnTo>
                      <a:pt x="15" y="35"/>
                    </a:lnTo>
                    <a:lnTo>
                      <a:pt x="14" y="36"/>
                    </a:lnTo>
                    <a:lnTo>
                      <a:pt x="14" y="37"/>
                    </a:lnTo>
                    <a:lnTo>
                      <a:pt x="13" y="37"/>
                    </a:lnTo>
                    <a:lnTo>
                      <a:pt x="11" y="38"/>
                    </a:lnTo>
                    <a:lnTo>
                      <a:pt x="10" y="38"/>
                    </a:lnTo>
                    <a:lnTo>
                      <a:pt x="8" y="38"/>
                    </a:lnTo>
                    <a:lnTo>
                      <a:pt x="8" y="37"/>
                    </a:lnTo>
                    <a:lnTo>
                      <a:pt x="8" y="36"/>
                    </a:lnTo>
                    <a:lnTo>
                      <a:pt x="8" y="35"/>
                    </a:lnTo>
                    <a:lnTo>
                      <a:pt x="8" y="34"/>
                    </a:lnTo>
                    <a:lnTo>
                      <a:pt x="7" y="34"/>
                    </a:lnTo>
                    <a:lnTo>
                      <a:pt x="5" y="34"/>
                    </a:lnTo>
                    <a:lnTo>
                      <a:pt x="4" y="33"/>
                    </a:lnTo>
                    <a:lnTo>
                      <a:pt x="3" y="32"/>
                    </a:lnTo>
                    <a:lnTo>
                      <a:pt x="2" y="30"/>
                    </a:lnTo>
                    <a:lnTo>
                      <a:pt x="2" y="29"/>
                    </a:lnTo>
                    <a:lnTo>
                      <a:pt x="2" y="27"/>
                    </a:lnTo>
                    <a:lnTo>
                      <a:pt x="2" y="26"/>
                    </a:lnTo>
                    <a:lnTo>
                      <a:pt x="1" y="26"/>
                    </a:lnTo>
                    <a:lnTo>
                      <a:pt x="1" y="25"/>
                    </a:lnTo>
                    <a:lnTo>
                      <a:pt x="0" y="24"/>
                    </a:lnTo>
                    <a:lnTo>
                      <a:pt x="1" y="23"/>
                    </a:lnTo>
                    <a:lnTo>
                      <a:pt x="2" y="22"/>
                    </a:lnTo>
                    <a:lnTo>
                      <a:pt x="3" y="22"/>
                    </a:lnTo>
                    <a:lnTo>
                      <a:pt x="4" y="21"/>
                    </a:lnTo>
                    <a:lnTo>
                      <a:pt x="3" y="20"/>
                    </a:lnTo>
                    <a:lnTo>
                      <a:pt x="2" y="19"/>
                    </a:lnTo>
                    <a:lnTo>
                      <a:pt x="2" y="17"/>
                    </a:lnTo>
                    <a:lnTo>
                      <a:pt x="1" y="16"/>
                    </a:lnTo>
                    <a:lnTo>
                      <a:pt x="1" y="15"/>
                    </a:lnTo>
                    <a:lnTo>
                      <a:pt x="1" y="14"/>
                    </a:lnTo>
                    <a:lnTo>
                      <a:pt x="2" y="14"/>
                    </a:lnTo>
                    <a:lnTo>
                      <a:pt x="3" y="14"/>
                    </a:lnTo>
                    <a:lnTo>
                      <a:pt x="4" y="14"/>
                    </a:lnTo>
                    <a:lnTo>
                      <a:pt x="6" y="14"/>
                    </a:lnTo>
                    <a:lnTo>
                      <a:pt x="7" y="14"/>
                    </a:lnTo>
                    <a:lnTo>
                      <a:pt x="8" y="14"/>
                    </a:lnTo>
                    <a:lnTo>
                      <a:pt x="9" y="13"/>
                    </a:lnTo>
                    <a:lnTo>
                      <a:pt x="11" y="13"/>
                    </a:lnTo>
                    <a:lnTo>
                      <a:pt x="12" y="12"/>
                    </a:lnTo>
                    <a:lnTo>
                      <a:pt x="13" y="11"/>
                    </a:lnTo>
                    <a:lnTo>
                      <a:pt x="13" y="10"/>
                    </a:lnTo>
                    <a:lnTo>
                      <a:pt x="14" y="9"/>
                    </a:lnTo>
                    <a:lnTo>
                      <a:pt x="16" y="8"/>
                    </a:lnTo>
                    <a:lnTo>
                      <a:pt x="16" y="9"/>
                    </a:lnTo>
                    <a:lnTo>
                      <a:pt x="17" y="11"/>
                    </a:lnTo>
                    <a:lnTo>
                      <a:pt x="19" y="12"/>
                    </a:lnTo>
                    <a:lnTo>
                      <a:pt x="20" y="13"/>
                    </a:lnTo>
                    <a:lnTo>
                      <a:pt x="21" y="14"/>
                    </a:lnTo>
                    <a:lnTo>
                      <a:pt x="21" y="13"/>
                    </a:lnTo>
                    <a:lnTo>
                      <a:pt x="22" y="12"/>
                    </a:lnTo>
                    <a:lnTo>
                      <a:pt x="23" y="10"/>
                    </a:lnTo>
                    <a:lnTo>
                      <a:pt x="24" y="9"/>
                    </a:lnTo>
                    <a:lnTo>
                      <a:pt x="24" y="7"/>
                    </a:lnTo>
                    <a:lnTo>
                      <a:pt x="25" y="8"/>
                    </a:lnTo>
                    <a:lnTo>
                      <a:pt x="26" y="9"/>
                    </a:lnTo>
                    <a:lnTo>
                      <a:pt x="28" y="9"/>
                    </a:lnTo>
                    <a:lnTo>
                      <a:pt x="30" y="9"/>
                    </a:lnTo>
                    <a:lnTo>
                      <a:pt x="32" y="9"/>
                    </a:lnTo>
                    <a:lnTo>
                      <a:pt x="31" y="8"/>
                    </a:lnTo>
                    <a:lnTo>
                      <a:pt x="31" y="7"/>
                    </a:lnTo>
                    <a:lnTo>
                      <a:pt x="32" y="6"/>
                    </a:lnTo>
                    <a:lnTo>
                      <a:pt x="33" y="6"/>
                    </a:lnTo>
                    <a:lnTo>
                      <a:pt x="34" y="5"/>
                    </a:lnTo>
                    <a:lnTo>
                      <a:pt x="34" y="4"/>
                    </a:lnTo>
                    <a:lnTo>
                      <a:pt x="35" y="3"/>
                    </a:lnTo>
                    <a:lnTo>
                      <a:pt x="36" y="3"/>
                    </a:lnTo>
                    <a:lnTo>
                      <a:pt x="37" y="3"/>
                    </a:lnTo>
                    <a:lnTo>
                      <a:pt x="39" y="3"/>
                    </a:lnTo>
                    <a:lnTo>
                      <a:pt x="40" y="3"/>
                    </a:lnTo>
                    <a:lnTo>
                      <a:pt x="41" y="2"/>
                    </a:lnTo>
                    <a:lnTo>
                      <a:pt x="42" y="2"/>
                    </a:lnTo>
                    <a:lnTo>
                      <a:pt x="43" y="1"/>
                    </a:lnTo>
                    <a:lnTo>
                      <a:pt x="45" y="1"/>
                    </a:lnTo>
                    <a:lnTo>
                      <a:pt x="47" y="1"/>
                    </a:lnTo>
                    <a:lnTo>
                      <a:pt x="48" y="1"/>
                    </a:lnTo>
                    <a:lnTo>
                      <a:pt x="49" y="0"/>
                    </a:lnTo>
                    <a:lnTo>
                      <a:pt x="50" y="0"/>
                    </a:lnTo>
                    <a:lnTo>
                      <a:pt x="50" y="1"/>
                    </a:lnTo>
                    <a:lnTo>
                      <a:pt x="51" y="2"/>
                    </a:lnTo>
                    <a:lnTo>
                      <a:pt x="51" y="4"/>
                    </a:lnTo>
                    <a:lnTo>
                      <a:pt x="52" y="4"/>
                    </a:lnTo>
                    <a:lnTo>
                      <a:pt x="53" y="5"/>
                    </a:lnTo>
                    <a:lnTo>
                      <a:pt x="54" y="5"/>
                    </a:lnTo>
                    <a:lnTo>
                      <a:pt x="56" y="6"/>
                    </a:lnTo>
                    <a:lnTo>
                      <a:pt x="57" y="6"/>
                    </a:lnTo>
                    <a:lnTo>
                      <a:pt x="59" y="6"/>
                    </a:lnTo>
                    <a:lnTo>
                      <a:pt x="61" y="6"/>
                    </a:lnTo>
                    <a:lnTo>
                      <a:pt x="62" y="7"/>
                    </a:lnTo>
                    <a:lnTo>
                      <a:pt x="63" y="7"/>
                    </a:lnTo>
                    <a:lnTo>
                      <a:pt x="65" y="7"/>
                    </a:lnTo>
                    <a:lnTo>
                      <a:pt x="64" y="7"/>
                    </a:lnTo>
                    <a:lnTo>
                      <a:pt x="64" y="8"/>
                    </a:lnTo>
                    <a:lnTo>
                      <a:pt x="63" y="8"/>
                    </a:lnTo>
                    <a:lnTo>
                      <a:pt x="62" y="10"/>
                    </a:lnTo>
                    <a:lnTo>
                      <a:pt x="63" y="10"/>
                    </a:lnTo>
                    <a:lnTo>
                      <a:pt x="64" y="10"/>
                    </a:lnTo>
                    <a:lnTo>
                      <a:pt x="63" y="11"/>
                    </a:lnTo>
                    <a:lnTo>
                      <a:pt x="63" y="13"/>
                    </a:lnTo>
                    <a:lnTo>
                      <a:pt x="64" y="13"/>
                    </a:lnTo>
                    <a:lnTo>
                      <a:pt x="64" y="14"/>
                    </a:lnTo>
                    <a:lnTo>
                      <a:pt x="64" y="15"/>
                    </a:lnTo>
                    <a:lnTo>
                      <a:pt x="65" y="15"/>
                    </a:lnTo>
                    <a:lnTo>
                      <a:pt x="66" y="15"/>
                    </a:lnTo>
                    <a:lnTo>
                      <a:pt x="66" y="16"/>
                    </a:lnTo>
                    <a:lnTo>
                      <a:pt x="67" y="16"/>
                    </a:lnTo>
                    <a:lnTo>
                      <a:pt x="67" y="17"/>
                    </a:lnTo>
                    <a:lnTo>
                      <a:pt x="67" y="18"/>
                    </a:lnTo>
                    <a:lnTo>
                      <a:pt x="66" y="18"/>
                    </a:lnTo>
                    <a:lnTo>
                      <a:pt x="65" y="18"/>
                    </a:lnTo>
                    <a:close/>
                  </a:path>
                </a:pathLst>
              </a:custGeom>
              <a:grpFill/>
              <a:ln w="6350">
                <a:solidFill>
                  <a:schemeClr val="bg1"/>
                </a:solidFill>
                <a:prstDash val="solid"/>
                <a:round/>
                <a:headEnd/>
                <a:tailEnd type="none" w="med" len="med"/>
              </a:ln>
            </p:spPr>
            <p:txBody>
              <a:bodyPr wrap="none" anchor="ctr" anchorCtr="1">
                <a:normAutofit/>
              </a:bodyPr>
              <a:lstStyle/>
              <a:p>
                <a:pPr algn="ctr" fontAlgn="base">
                  <a:spcBef>
                    <a:spcPct val="0"/>
                  </a:spcBef>
                  <a:spcAft>
                    <a:spcPct val="0"/>
                  </a:spcAft>
                </a:pPr>
                <a:endParaRPr lang="en-US" sz="1600" dirty="0">
                  <a:solidFill>
                    <a:srgbClr val="000000"/>
                  </a:solidFill>
                </a:endParaRPr>
              </a:p>
            </p:txBody>
          </p:sp>
          <p:sp>
            <p:nvSpPr>
              <p:cNvPr id="61" name="D802"/>
              <p:cNvSpPr>
                <a:spLocks/>
              </p:cNvSpPr>
              <p:nvPr/>
            </p:nvSpPr>
            <p:spPr bwMode="gray">
              <a:xfrm>
                <a:off x="4078826" y="3255707"/>
                <a:ext cx="301266" cy="212833"/>
              </a:xfrm>
              <a:custGeom>
                <a:avLst/>
                <a:gdLst>
                  <a:gd name="T0" fmla="*/ 11 w 116"/>
                  <a:gd name="T1" fmla="*/ 19 h 83"/>
                  <a:gd name="T2" fmla="*/ 16 w 116"/>
                  <a:gd name="T3" fmla="*/ 21 h 83"/>
                  <a:gd name="T4" fmla="*/ 26 w 116"/>
                  <a:gd name="T5" fmla="*/ 21 h 83"/>
                  <a:gd name="T6" fmla="*/ 27 w 116"/>
                  <a:gd name="T7" fmla="*/ 27 h 83"/>
                  <a:gd name="T8" fmla="*/ 23 w 116"/>
                  <a:gd name="T9" fmla="*/ 34 h 83"/>
                  <a:gd name="T10" fmla="*/ 23 w 116"/>
                  <a:gd name="T11" fmla="*/ 41 h 83"/>
                  <a:gd name="T12" fmla="*/ 18 w 116"/>
                  <a:gd name="T13" fmla="*/ 46 h 83"/>
                  <a:gd name="T14" fmla="*/ 21 w 116"/>
                  <a:gd name="T15" fmla="*/ 52 h 83"/>
                  <a:gd name="T16" fmla="*/ 19 w 116"/>
                  <a:gd name="T17" fmla="*/ 59 h 83"/>
                  <a:gd name="T18" fmla="*/ 18 w 116"/>
                  <a:gd name="T19" fmla="*/ 65 h 83"/>
                  <a:gd name="T20" fmla="*/ 17 w 116"/>
                  <a:gd name="T21" fmla="*/ 71 h 83"/>
                  <a:gd name="T22" fmla="*/ 23 w 116"/>
                  <a:gd name="T23" fmla="*/ 72 h 83"/>
                  <a:gd name="T24" fmla="*/ 27 w 116"/>
                  <a:gd name="T25" fmla="*/ 77 h 83"/>
                  <a:gd name="T26" fmla="*/ 30 w 116"/>
                  <a:gd name="T27" fmla="*/ 82 h 83"/>
                  <a:gd name="T28" fmla="*/ 36 w 116"/>
                  <a:gd name="T29" fmla="*/ 83 h 83"/>
                  <a:gd name="T30" fmla="*/ 39 w 116"/>
                  <a:gd name="T31" fmla="*/ 80 h 83"/>
                  <a:gd name="T32" fmla="*/ 47 w 116"/>
                  <a:gd name="T33" fmla="*/ 77 h 83"/>
                  <a:gd name="T34" fmla="*/ 56 w 116"/>
                  <a:gd name="T35" fmla="*/ 76 h 83"/>
                  <a:gd name="T36" fmla="*/ 66 w 116"/>
                  <a:gd name="T37" fmla="*/ 76 h 83"/>
                  <a:gd name="T38" fmla="*/ 69 w 116"/>
                  <a:gd name="T39" fmla="*/ 72 h 83"/>
                  <a:gd name="T40" fmla="*/ 75 w 116"/>
                  <a:gd name="T41" fmla="*/ 68 h 83"/>
                  <a:gd name="T42" fmla="*/ 79 w 116"/>
                  <a:gd name="T43" fmla="*/ 65 h 83"/>
                  <a:gd name="T44" fmla="*/ 82 w 116"/>
                  <a:gd name="T45" fmla="*/ 60 h 83"/>
                  <a:gd name="T46" fmla="*/ 87 w 116"/>
                  <a:gd name="T47" fmla="*/ 55 h 83"/>
                  <a:gd name="T48" fmla="*/ 84 w 116"/>
                  <a:gd name="T49" fmla="*/ 52 h 83"/>
                  <a:gd name="T50" fmla="*/ 82 w 116"/>
                  <a:gd name="T51" fmla="*/ 48 h 83"/>
                  <a:gd name="T52" fmla="*/ 87 w 116"/>
                  <a:gd name="T53" fmla="*/ 42 h 83"/>
                  <a:gd name="T54" fmla="*/ 93 w 116"/>
                  <a:gd name="T55" fmla="*/ 34 h 83"/>
                  <a:gd name="T56" fmla="*/ 102 w 116"/>
                  <a:gd name="T57" fmla="*/ 28 h 83"/>
                  <a:gd name="T58" fmla="*/ 114 w 116"/>
                  <a:gd name="T59" fmla="*/ 22 h 83"/>
                  <a:gd name="T60" fmla="*/ 116 w 116"/>
                  <a:gd name="T61" fmla="*/ 16 h 83"/>
                  <a:gd name="T62" fmla="*/ 113 w 116"/>
                  <a:gd name="T63" fmla="*/ 15 h 83"/>
                  <a:gd name="T64" fmla="*/ 104 w 116"/>
                  <a:gd name="T65" fmla="*/ 15 h 83"/>
                  <a:gd name="T66" fmla="*/ 99 w 116"/>
                  <a:gd name="T67" fmla="*/ 15 h 83"/>
                  <a:gd name="T68" fmla="*/ 95 w 116"/>
                  <a:gd name="T69" fmla="*/ 11 h 83"/>
                  <a:gd name="T70" fmla="*/ 89 w 116"/>
                  <a:gd name="T71" fmla="*/ 12 h 83"/>
                  <a:gd name="T72" fmla="*/ 79 w 116"/>
                  <a:gd name="T73" fmla="*/ 10 h 83"/>
                  <a:gd name="T74" fmla="*/ 73 w 116"/>
                  <a:gd name="T75" fmla="*/ 7 h 83"/>
                  <a:gd name="T76" fmla="*/ 69 w 116"/>
                  <a:gd name="T77" fmla="*/ 4 h 83"/>
                  <a:gd name="T78" fmla="*/ 58 w 116"/>
                  <a:gd name="T79" fmla="*/ 4 h 83"/>
                  <a:gd name="T80" fmla="*/ 49 w 116"/>
                  <a:gd name="T81" fmla="*/ 3 h 83"/>
                  <a:gd name="T82" fmla="*/ 37 w 116"/>
                  <a:gd name="T83" fmla="*/ 2 h 83"/>
                  <a:gd name="T84" fmla="*/ 28 w 116"/>
                  <a:gd name="T85" fmla="*/ 2 h 83"/>
                  <a:gd name="T86" fmla="*/ 16 w 116"/>
                  <a:gd name="T87" fmla="*/ 0 h 83"/>
                  <a:gd name="T88" fmla="*/ 9 w 116"/>
                  <a:gd name="T89" fmla="*/ 2 h 83"/>
                  <a:gd name="T90" fmla="*/ 3 w 116"/>
                  <a:gd name="T91" fmla="*/ 5 h 83"/>
                  <a:gd name="T92" fmla="*/ 3 w 116"/>
                  <a:gd name="T93" fmla="*/ 10 h 83"/>
                  <a:gd name="T94" fmla="*/ 3 w 116"/>
                  <a:gd name="T95" fmla="*/ 14 h 83"/>
                  <a:gd name="T96" fmla="*/ 4 w 116"/>
                  <a:gd name="T97" fmla="*/ 17 h 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83"/>
                  <a:gd name="T149" fmla="*/ 116 w 116"/>
                  <a:gd name="T150" fmla="*/ 83 h 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83">
                    <a:moveTo>
                      <a:pt x="6" y="20"/>
                    </a:moveTo>
                    <a:lnTo>
                      <a:pt x="8" y="19"/>
                    </a:lnTo>
                    <a:lnTo>
                      <a:pt x="11" y="18"/>
                    </a:lnTo>
                    <a:lnTo>
                      <a:pt x="11" y="19"/>
                    </a:lnTo>
                    <a:lnTo>
                      <a:pt x="11" y="20"/>
                    </a:lnTo>
                    <a:lnTo>
                      <a:pt x="12" y="21"/>
                    </a:lnTo>
                    <a:lnTo>
                      <a:pt x="14" y="21"/>
                    </a:lnTo>
                    <a:lnTo>
                      <a:pt x="16" y="21"/>
                    </a:lnTo>
                    <a:lnTo>
                      <a:pt x="18" y="21"/>
                    </a:lnTo>
                    <a:lnTo>
                      <a:pt x="20" y="20"/>
                    </a:lnTo>
                    <a:lnTo>
                      <a:pt x="23" y="20"/>
                    </a:lnTo>
                    <a:lnTo>
                      <a:pt x="26" y="21"/>
                    </a:lnTo>
                    <a:lnTo>
                      <a:pt x="27" y="22"/>
                    </a:lnTo>
                    <a:lnTo>
                      <a:pt x="28" y="24"/>
                    </a:lnTo>
                    <a:lnTo>
                      <a:pt x="28" y="25"/>
                    </a:lnTo>
                    <a:lnTo>
                      <a:pt x="27" y="27"/>
                    </a:lnTo>
                    <a:lnTo>
                      <a:pt x="25" y="29"/>
                    </a:lnTo>
                    <a:lnTo>
                      <a:pt x="23" y="30"/>
                    </a:lnTo>
                    <a:lnTo>
                      <a:pt x="23" y="32"/>
                    </a:lnTo>
                    <a:lnTo>
                      <a:pt x="23" y="34"/>
                    </a:lnTo>
                    <a:lnTo>
                      <a:pt x="23" y="36"/>
                    </a:lnTo>
                    <a:lnTo>
                      <a:pt x="22" y="38"/>
                    </a:lnTo>
                    <a:lnTo>
                      <a:pt x="22" y="39"/>
                    </a:lnTo>
                    <a:lnTo>
                      <a:pt x="23" y="41"/>
                    </a:lnTo>
                    <a:lnTo>
                      <a:pt x="23" y="42"/>
                    </a:lnTo>
                    <a:lnTo>
                      <a:pt x="21" y="44"/>
                    </a:lnTo>
                    <a:lnTo>
                      <a:pt x="19" y="45"/>
                    </a:lnTo>
                    <a:lnTo>
                      <a:pt x="18" y="46"/>
                    </a:lnTo>
                    <a:lnTo>
                      <a:pt x="18" y="48"/>
                    </a:lnTo>
                    <a:lnTo>
                      <a:pt x="19" y="50"/>
                    </a:lnTo>
                    <a:lnTo>
                      <a:pt x="20" y="51"/>
                    </a:lnTo>
                    <a:lnTo>
                      <a:pt x="21" y="52"/>
                    </a:lnTo>
                    <a:lnTo>
                      <a:pt x="20" y="53"/>
                    </a:lnTo>
                    <a:lnTo>
                      <a:pt x="19" y="55"/>
                    </a:lnTo>
                    <a:lnTo>
                      <a:pt x="19" y="57"/>
                    </a:lnTo>
                    <a:lnTo>
                      <a:pt x="19" y="59"/>
                    </a:lnTo>
                    <a:lnTo>
                      <a:pt x="21" y="61"/>
                    </a:lnTo>
                    <a:lnTo>
                      <a:pt x="21" y="62"/>
                    </a:lnTo>
                    <a:lnTo>
                      <a:pt x="20" y="64"/>
                    </a:lnTo>
                    <a:lnTo>
                      <a:pt x="18" y="65"/>
                    </a:lnTo>
                    <a:lnTo>
                      <a:pt x="17" y="67"/>
                    </a:lnTo>
                    <a:lnTo>
                      <a:pt x="17" y="69"/>
                    </a:lnTo>
                    <a:lnTo>
                      <a:pt x="17" y="70"/>
                    </a:lnTo>
                    <a:lnTo>
                      <a:pt x="17" y="71"/>
                    </a:lnTo>
                    <a:lnTo>
                      <a:pt x="20" y="71"/>
                    </a:lnTo>
                    <a:lnTo>
                      <a:pt x="21" y="71"/>
                    </a:lnTo>
                    <a:lnTo>
                      <a:pt x="22" y="71"/>
                    </a:lnTo>
                    <a:lnTo>
                      <a:pt x="23" y="72"/>
                    </a:lnTo>
                    <a:lnTo>
                      <a:pt x="25" y="73"/>
                    </a:lnTo>
                    <a:lnTo>
                      <a:pt x="26" y="74"/>
                    </a:lnTo>
                    <a:lnTo>
                      <a:pt x="27" y="75"/>
                    </a:lnTo>
                    <a:lnTo>
                      <a:pt x="27" y="77"/>
                    </a:lnTo>
                    <a:lnTo>
                      <a:pt x="28" y="78"/>
                    </a:lnTo>
                    <a:lnTo>
                      <a:pt x="28" y="79"/>
                    </a:lnTo>
                    <a:lnTo>
                      <a:pt x="29" y="80"/>
                    </a:lnTo>
                    <a:lnTo>
                      <a:pt x="30" y="82"/>
                    </a:lnTo>
                    <a:lnTo>
                      <a:pt x="32" y="83"/>
                    </a:lnTo>
                    <a:lnTo>
                      <a:pt x="34" y="83"/>
                    </a:lnTo>
                    <a:lnTo>
                      <a:pt x="35" y="83"/>
                    </a:lnTo>
                    <a:lnTo>
                      <a:pt x="36" y="83"/>
                    </a:lnTo>
                    <a:lnTo>
                      <a:pt x="37" y="83"/>
                    </a:lnTo>
                    <a:lnTo>
                      <a:pt x="37" y="82"/>
                    </a:lnTo>
                    <a:lnTo>
                      <a:pt x="38" y="81"/>
                    </a:lnTo>
                    <a:lnTo>
                      <a:pt x="39" y="80"/>
                    </a:lnTo>
                    <a:lnTo>
                      <a:pt x="41" y="79"/>
                    </a:lnTo>
                    <a:lnTo>
                      <a:pt x="43" y="79"/>
                    </a:lnTo>
                    <a:lnTo>
                      <a:pt x="45" y="77"/>
                    </a:lnTo>
                    <a:lnTo>
                      <a:pt x="47" y="77"/>
                    </a:lnTo>
                    <a:lnTo>
                      <a:pt x="48" y="76"/>
                    </a:lnTo>
                    <a:lnTo>
                      <a:pt x="51" y="76"/>
                    </a:lnTo>
                    <a:lnTo>
                      <a:pt x="54" y="76"/>
                    </a:lnTo>
                    <a:lnTo>
                      <a:pt x="56" y="76"/>
                    </a:lnTo>
                    <a:lnTo>
                      <a:pt x="59" y="77"/>
                    </a:lnTo>
                    <a:lnTo>
                      <a:pt x="61" y="77"/>
                    </a:lnTo>
                    <a:lnTo>
                      <a:pt x="64" y="76"/>
                    </a:lnTo>
                    <a:lnTo>
                      <a:pt x="66" y="76"/>
                    </a:lnTo>
                    <a:lnTo>
                      <a:pt x="67" y="76"/>
                    </a:lnTo>
                    <a:lnTo>
                      <a:pt x="68" y="75"/>
                    </a:lnTo>
                    <a:lnTo>
                      <a:pt x="69" y="74"/>
                    </a:lnTo>
                    <a:lnTo>
                      <a:pt x="69" y="72"/>
                    </a:lnTo>
                    <a:lnTo>
                      <a:pt x="70" y="71"/>
                    </a:lnTo>
                    <a:lnTo>
                      <a:pt x="72" y="69"/>
                    </a:lnTo>
                    <a:lnTo>
                      <a:pt x="73" y="68"/>
                    </a:lnTo>
                    <a:lnTo>
                      <a:pt x="75" y="68"/>
                    </a:lnTo>
                    <a:lnTo>
                      <a:pt x="77" y="67"/>
                    </a:lnTo>
                    <a:lnTo>
                      <a:pt x="79" y="67"/>
                    </a:lnTo>
                    <a:lnTo>
                      <a:pt x="78" y="66"/>
                    </a:lnTo>
                    <a:lnTo>
                      <a:pt x="79" y="65"/>
                    </a:lnTo>
                    <a:lnTo>
                      <a:pt x="79" y="64"/>
                    </a:lnTo>
                    <a:lnTo>
                      <a:pt x="80" y="62"/>
                    </a:lnTo>
                    <a:lnTo>
                      <a:pt x="81" y="61"/>
                    </a:lnTo>
                    <a:lnTo>
                      <a:pt x="82" y="60"/>
                    </a:lnTo>
                    <a:lnTo>
                      <a:pt x="83" y="59"/>
                    </a:lnTo>
                    <a:lnTo>
                      <a:pt x="84" y="58"/>
                    </a:lnTo>
                    <a:lnTo>
                      <a:pt x="86" y="56"/>
                    </a:lnTo>
                    <a:lnTo>
                      <a:pt x="87" y="55"/>
                    </a:lnTo>
                    <a:lnTo>
                      <a:pt x="87" y="54"/>
                    </a:lnTo>
                    <a:lnTo>
                      <a:pt x="85" y="53"/>
                    </a:lnTo>
                    <a:lnTo>
                      <a:pt x="84" y="53"/>
                    </a:lnTo>
                    <a:lnTo>
                      <a:pt x="84" y="52"/>
                    </a:lnTo>
                    <a:lnTo>
                      <a:pt x="83" y="51"/>
                    </a:lnTo>
                    <a:lnTo>
                      <a:pt x="83" y="50"/>
                    </a:lnTo>
                    <a:lnTo>
                      <a:pt x="82" y="49"/>
                    </a:lnTo>
                    <a:lnTo>
                      <a:pt x="82" y="48"/>
                    </a:lnTo>
                    <a:lnTo>
                      <a:pt x="83" y="47"/>
                    </a:lnTo>
                    <a:lnTo>
                      <a:pt x="83" y="45"/>
                    </a:lnTo>
                    <a:lnTo>
                      <a:pt x="85" y="43"/>
                    </a:lnTo>
                    <a:lnTo>
                      <a:pt x="87" y="42"/>
                    </a:lnTo>
                    <a:lnTo>
                      <a:pt x="88" y="39"/>
                    </a:lnTo>
                    <a:lnTo>
                      <a:pt x="89" y="37"/>
                    </a:lnTo>
                    <a:lnTo>
                      <a:pt x="91" y="35"/>
                    </a:lnTo>
                    <a:lnTo>
                      <a:pt x="93" y="34"/>
                    </a:lnTo>
                    <a:lnTo>
                      <a:pt x="93" y="33"/>
                    </a:lnTo>
                    <a:lnTo>
                      <a:pt x="95" y="30"/>
                    </a:lnTo>
                    <a:lnTo>
                      <a:pt x="98" y="29"/>
                    </a:lnTo>
                    <a:lnTo>
                      <a:pt x="102" y="28"/>
                    </a:lnTo>
                    <a:lnTo>
                      <a:pt x="105" y="27"/>
                    </a:lnTo>
                    <a:lnTo>
                      <a:pt x="107" y="25"/>
                    </a:lnTo>
                    <a:lnTo>
                      <a:pt x="111" y="24"/>
                    </a:lnTo>
                    <a:lnTo>
                      <a:pt x="114" y="22"/>
                    </a:lnTo>
                    <a:lnTo>
                      <a:pt x="115" y="20"/>
                    </a:lnTo>
                    <a:lnTo>
                      <a:pt x="115" y="19"/>
                    </a:lnTo>
                    <a:lnTo>
                      <a:pt x="114" y="17"/>
                    </a:lnTo>
                    <a:lnTo>
                      <a:pt x="116" y="16"/>
                    </a:lnTo>
                    <a:lnTo>
                      <a:pt x="115" y="16"/>
                    </a:lnTo>
                    <a:lnTo>
                      <a:pt x="115" y="15"/>
                    </a:lnTo>
                    <a:lnTo>
                      <a:pt x="114" y="15"/>
                    </a:lnTo>
                    <a:lnTo>
                      <a:pt x="113" y="15"/>
                    </a:lnTo>
                    <a:lnTo>
                      <a:pt x="111" y="15"/>
                    </a:lnTo>
                    <a:lnTo>
                      <a:pt x="109" y="15"/>
                    </a:lnTo>
                    <a:lnTo>
                      <a:pt x="106" y="15"/>
                    </a:lnTo>
                    <a:lnTo>
                      <a:pt x="104" y="15"/>
                    </a:lnTo>
                    <a:lnTo>
                      <a:pt x="102" y="15"/>
                    </a:lnTo>
                    <a:lnTo>
                      <a:pt x="101" y="14"/>
                    </a:lnTo>
                    <a:lnTo>
                      <a:pt x="100" y="15"/>
                    </a:lnTo>
                    <a:lnTo>
                      <a:pt x="99" y="15"/>
                    </a:lnTo>
                    <a:lnTo>
                      <a:pt x="99" y="14"/>
                    </a:lnTo>
                    <a:lnTo>
                      <a:pt x="97" y="13"/>
                    </a:lnTo>
                    <a:lnTo>
                      <a:pt x="96" y="12"/>
                    </a:lnTo>
                    <a:lnTo>
                      <a:pt x="95" y="11"/>
                    </a:lnTo>
                    <a:lnTo>
                      <a:pt x="94" y="11"/>
                    </a:lnTo>
                    <a:lnTo>
                      <a:pt x="92" y="11"/>
                    </a:lnTo>
                    <a:lnTo>
                      <a:pt x="90" y="12"/>
                    </a:lnTo>
                    <a:lnTo>
                      <a:pt x="89" y="12"/>
                    </a:lnTo>
                    <a:lnTo>
                      <a:pt x="87" y="12"/>
                    </a:lnTo>
                    <a:lnTo>
                      <a:pt x="84" y="11"/>
                    </a:lnTo>
                    <a:lnTo>
                      <a:pt x="81" y="11"/>
                    </a:lnTo>
                    <a:lnTo>
                      <a:pt x="79" y="10"/>
                    </a:lnTo>
                    <a:lnTo>
                      <a:pt x="78" y="9"/>
                    </a:lnTo>
                    <a:lnTo>
                      <a:pt x="76" y="8"/>
                    </a:lnTo>
                    <a:lnTo>
                      <a:pt x="74" y="8"/>
                    </a:lnTo>
                    <a:lnTo>
                      <a:pt x="73" y="7"/>
                    </a:lnTo>
                    <a:lnTo>
                      <a:pt x="71" y="6"/>
                    </a:lnTo>
                    <a:lnTo>
                      <a:pt x="70" y="5"/>
                    </a:lnTo>
                    <a:lnTo>
                      <a:pt x="69" y="5"/>
                    </a:lnTo>
                    <a:lnTo>
                      <a:pt x="69" y="4"/>
                    </a:lnTo>
                    <a:lnTo>
                      <a:pt x="67" y="4"/>
                    </a:lnTo>
                    <a:lnTo>
                      <a:pt x="64" y="4"/>
                    </a:lnTo>
                    <a:lnTo>
                      <a:pt x="62" y="4"/>
                    </a:lnTo>
                    <a:lnTo>
                      <a:pt x="58" y="4"/>
                    </a:lnTo>
                    <a:lnTo>
                      <a:pt x="57" y="4"/>
                    </a:lnTo>
                    <a:lnTo>
                      <a:pt x="53" y="3"/>
                    </a:lnTo>
                    <a:lnTo>
                      <a:pt x="51" y="3"/>
                    </a:lnTo>
                    <a:lnTo>
                      <a:pt x="49" y="3"/>
                    </a:lnTo>
                    <a:lnTo>
                      <a:pt x="46" y="4"/>
                    </a:lnTo>
                    <a:lnTo>
                      <a:pt x="43" y="3"/>
                    </a:lnTo>
                    <a:lnTo>
                      <a:pt x="39" y="3"/>
                    </a:lnTo>
                    <a:lnTo>
                      <a:pt x="37" y="2"/>
                    </a:lnTo>
                    <a:lnTo>
                      <a:pt x="35" y="2"/>
                    </a:lnTo>
                    <a:lnTo>
                      <a:pt x="32" y="1"/>
                    </a:lnTo>
                    <a:lnTo>
                      <a:pt x="30" y="1"/>
                    </a:lnTo>
                    <a:lnTo>
                      <a:pt x="28" y="2"/>
                    </a:lnTo>
                    <a:lnTo>
                      <a:pt x="25" y="2"/>
                    </a:lnTo>
                    <a:lnTo>
                      <a:pt x="21" y="2"/>
                    </a:lnTo>
                    <a:lnTo>
                      <a:pt x="18" y="1"/>
                    </a:lnTo>
                    <a:lnTo>
                      <a:pt x="16" y="0"/>
                    </a:lnTo>
                    <a:lnTo>
                      <a:pt x="14" y="0"/>
                    </a:lnTo>
                    <a:lnTo>
                      <a:pt x="12" y="0"/>
                    </a:lnTo>
                    <a:lnTo>
                      <a:pt x="10" y="1"/>
                    </a:lnTo>
                    <a:lnTo>
                      <a:pt x="9" y="2"/>
                    </a:lnTo>
                    <a:lnTo>
                      <a:pt x="9" y="3"/>
                    </a:lnTo>
                    <a:lnTo>
                      <a:pt x="8" y="5"/>
                    </a:lnTo>
                    <a:lnTo>
                      <a:pt x="5" y="5"/>
                    </a:lnTo>
                    <a:lnTo>
                      <a:pt x="3" y="5"/>
                    </a:lnTo>
                    <a:lnTo>
                      <a:pt x="1" y="6"/>
                    </a:lnTo>
                    <a:lnTo>
                      <a:pt x="0" y="8"/>
                    </a:lnTo>
                    <a:lnTo>
                      <a:pt x="1" y="10"/>
                    </a:lnTo>
                    <a:lnTo>
                      <a:pt x="3" y="10"/>
                    </a:lnTo>
                    <a:lnTo>
                      <a:pt x="2" y="12"/>
                    </a:lnTo>
                    <a:lnTo>
                      <a:pt x="3" y="12"/>
                    </a:lnTo>
                    <a:lnTo>
                      <a:pt x="4" y="12"/>
                    </a:lnTo>
                    <a:lnTo>
                      <a:pt x="3" y="14"/>
                    </a:lnTo>
                    <a:lnTo>
                      <a:pt x="5" y="15"/>
                    </a:lnTo>
                    <a:lnTo>
                      <a:pt x="4" y="16"/>
                    </a:lnTo>
                    <a:lnTo>
                      <a:pt x="6" y="16"/>
                    </a:lnTo>
                    <a:lnTo>
                      <a:pt x="4" y="17"/>
                    </a:lnTo>
                    <a:lnTo>
                      <a:pt x="4" y="19"/>
                    </a:lnTo>
                    <a:lnTo>
                      <a:pt x="4" y="21"/>
                    </a:lnTo>
                    <a:lnTo>
                      <a:pt x="6" y="20"/>
                    </a:lnTo>
                    <a:close/>
                  </a:path>
                </a:pathLst>
              </a:custGeom>
              <a:grpFill/>
              <a:ln w="6350">
                <a:solidFill>
                  <a:schemeClr val="bg1"/>
                </a:solidFill>
                <a:prstDash val="solid"/>
                <a:round/>
                <a:headEnd/>
                <a:tailEnd type="none" w="med" len="med"/>
              </a:ln>
            </p:spPr>
            <p:txBody>
              <a:bodyPr wrap="none" anchor="ctr" anchorCtr="1">
                <a:normAutofit/>
              </a:bodyPr>
              <a:lstStyle/>
              <a:p>
                <a:pPr algn="ctr" fontAlgn="base">
                  <a:spcBef>
                    <a:spcPct val="0"/>
                  </a:spcBef>
                  <a:spcAft>
                    <a:spcPct val="0"/>
                  </a:spcAft>
                </a:pPr>
                <a:endParaRPr lang="en-US" sz="1600" dirty="0">
                  <a:solidFill>
                    <a:srgbClr val="000000"/>
                  </a:solidFill>
                </a:endParaRPr>
              </a:p>
            </p:txBody>
          </p:sp>
          <p:sp>
            <p:nvSpPr>
              <p:cNvPr id="62" name="D887"/>
              <p:cNvSpPr>
                <a:spLocks/>
              </p:cNvSpPr>
              <p:nvPr/>
            </p:nvSpPr>
            <p:spPr bwMode="gray">
              <a:xfrm>
                <a:off x="4154142" y="2778131"/>
                <a:ext cx="186993" cy="285507"/>
              </a:xfrm>
              <a:custGeom>
                <a:avLst/>
                <a:gdLst>
                  <a:gd name="T0" fmla="*/ 10 w 72"/>
                  <a:gd name="T1" fmla="*/ 1 h 110"/>
                  <a:gd name="T2" fmla="*/ 19 w 72"/>
                  <a:gd name="T3" fmla="*/ 1 h 110"/>
                  <a:gd name="T4" fmla="*/ 27 w 72"/>
                  <a:gd name="T5" fmla="*/ 3 h 110"/>
                  <a:gd name="T6" fmla="*/ 20 w 72"/>
                  <a:gd name="T7" fmla="*/ 11 h 110"/>
                  <a:gd name="T8" fmla="*/ 19 w 72"/>
                  <a:gd name="T9" fmla="*/ 14 h 110"/>
                  <a:gd name="T10" fmla="*/ 33 w 72"/>
                  <a:gd name="T11" fmla="*/ 13 h 110"/>
                  <a:gd name="T12" fmla="*/ 38 w 72"/>
                  <a:gd name="T13" fmla="*/ 17 h 110"/>
                  <a:gd name="T14" fmla="*/ 35 w 72"/>
                  <a:gd name="T15" fmla="*/ 24 h 110"/>
                  <a:gd name="T16" fmla="*/ 29 w 72"/>
                  <a:gd name="T17" fmla="*/ 29 h 110"/>
                  <a:gd name="T18" fmla="*/ 26 w 72"/>
                  <a:gd name="T19" fmla="*/ 33 h 110"/>
                  <a:gd name="T20" fmla="*/ 32 w 72"/>
                  <a:gd name="T21" fmla="*/ 34 h 110"/>
                  <a:gd name="T22" fmla="*/ 42 w 72"/>
                  <a:gd name="T23" fmla="*/ 42 h 110"/>
                  <a:gd name="T24" fmla="*/ 46 w 72"/>
                  <a:gd name="T25" fmla="*/ 52 h 110"/>
                  <a:gd name="T26" fmla="*/ 55 w 72"/>
                  <a:gd name="T27" fmla="*/ 61 h 110"/>
                  <a:gd name="T28" fmla="*/ 54 w 72"/>
                  <a:gd name="T29" fmla="*/ 64 h 110"/>
                  <a:gd name="T30" fmla="*/ 59 w 72"/>
                  <a:gd name="T31" fmla="*/ 69 h 110"/>
                  <a:gd name="T32" fmla="*/ 57 w 72"/>
                  <a:gd name="T33" fmla="*/ 75 h 110"/>
                  <a:gd name="T34" fmla="*/ 65 w 72"/>
                  <a:gd name="T35" fmla="*/ 73 h 110"/>
                  <a:gd name="T36" fmla="*/ 71 w 72"/>
                  <a:gd name="T37" fmla="*/ 84 h 110"/>
                  <a:gd name="T38" fmla="*/ 64 w 72"/>
                  <a:gd name="T39" fmla="*/ 88 h 110"/>
                  <a:gd name="T40" fmla="*/ 63 w 72"/>
                  <a:gd name="T41" fmla="*/ 92 h 110"/>
                  <a:gd name="T42" fmla="*/ 65 w 72"/>
                  <a:gd name="T43" fmla="*/ 98 h 110"/>
                  <a:gd name="T44" fmla="*/ 50 w 72"/>
                  <a:gd name="T45" fmla="*/ 101 h 110"/>
                  <a:gd name="T46" fmla="*/ 44 w 72"/>
                  <a:gd name="T47" fmla="*/ 100 h 110"/>
                  <a:gd name="T48" fmla="*/ 35 w 72"/>
                  <a:gd name="T49" fmla="*/ 102 h 110"/>
                  <a:gd name="T50" fmla="*/ 26 w 72"/>
                  <a:gd name="T51" fmla="*/ 102 h 110"/>
                  <a:gd name="T52" fmla="*/ 20 w 72"/>
                  <a:gd name="T53" fmla="*/ 106 h 110"/>
                  <a:gd name="T54" fmla="*/ 12 w 72"/>
                  <a:gd name="T55" fmla="*/ 107 h 110"/>
                  <a:gd name="T56" fmla="*/ 4 w 72"/>
                  <a:gd name="T57" fmla="*/ 110 h 110"/>
                  <a:gd name="T58" fmla="*/ 12 w 72"/>
                  <a:gd name="T59" fmla="*/ 102 h 110"/>
                  <a:gd name="T60" fmla="*/ 26 w 72"/>
                  <a:gd name="T61" fmla="*/ 95 h 110"/>
                  <a:gd name="T62" fmla="*/ 32 w 72"/>
                  <a:gd name="T63" fmla="*/ 89 h 110"/>
                  <a:gd name="T64" fmla="*/ 24 w 72"/>
                  <a:gd name="T65" fmla="*/ 93 h 110"/>
                  <a:gd name="T66" fmla="*/ 17 w 72"/>
                  <a:gd name="T67" fmla="*/ 91 h 110"/>
                  <a:gd name="T68" fmla="*/ 11 w 72"/>
                  <a:gd name="T69" fmla="*/ 90 h 110"/>
                  <a:gd name="T70" fmla="*/ 11 w 72"/>
                  <a:gd name="T71" fmla="*/ 86 h 110"/>
                  <a:gd name="T72" fmla="*/ 19 w 72"/>
                  <a:gd name="T73" fmla="*/ 78 h 110"/>
                  <a:gd name="T74" fmla="*/ 13 w 72"/>
                  <a:gd name="T75" fmla="*/ 75 h 110"/>
                  <a:gd name="T76" fmla="*/ 28 w 72"/>
                  <a:gd name="T77" fmla="*/ 69 h 110"/>
                  <a:gd name="T78" fmla="*/ 29 w 72"/>
                  <a:gd name="T79" fmla="*/ 63 h 110"/>
                  <a:gd name="T80" fmla="*/ 30 w 72"/>
                  <a:gd name="T81" fmla="*/ 57 h 110"/>
                  <a:gd name="T82" fmla="*/ 25 w 72"/>
                  <a:gd name="T83" fmla="*/ 58 h 110"/>
                  <a:gd name="T84" fmla="*/ 24 w 72"/>
                  <a:gd name="T85" fmla="*/ 51 h 110"/>
                  <a:gd name="T86" fmla="*/ 24 w 72"/>
                  <a:gd name="T87" fmla="*/ 48 h 110"/>
                  <a:gd name="T88" fmla="*/ 17 w 72"/>
                  <a:gd name="T89" fmla="*/ 50 h 110"/>
                  <a:gd name="T90" fmla="*/ 11 w 72"/>
                  <a:gd name="T91" fmla="*/ 52 h 110"/>
                  <a:gd name="T92" fmla="*/ 10 w 72"/>
                  <a:gd name="T93" fmla="*/ 46 h 110"/>
                  <a:gd name="T94" fmla="*/ 11 w 72"/>
                  <a:gd name="T95" fmla="*/ 38 h 110"/>
                  <a:gd name="T96" fmla="*/ 10 w 72"/>
                  <a:gd name="T97" fmla="*/ 34 h 110"/>
                  <a:gd name="T98" fmla="*/ 7 w 72"/>
                  <a:gd name="T99" fmla="*/ 35 h 110"/>
                  <a:gd name="T100" fmla="*/ 6 w 72"/>
                  <a:gd name="T101" fmla="*/ 34 h 110"/>
                  <a:gd name="T102" fmla="*/ 5 w 72"/>
                  <a:gd name="T103" fmla="*/ 41 h 110"/>
                  <a:gd name="T104" fmla="*/ 4 w 72"/>
                  <a:gd name="T105" fmla="*/ 40 h 110"/>
                  <a:gd name="T106" fmla="*/ 4 w 72"/>
                  <a:gd name="T107" fmla="*/ 34 h 110"/>
                  <a:gd name="T108" fmla="*/ 7 w 72"/>
                  <a:gd name="T109" fmla="*/ 27 h 110"/>
                  <a:gd name="T110" fmla="*/ 2 w 72"/>
                  <a:gd name="T111" fmla="*/ 28 h 110"/>
                  <a:gd name="T112" fmla="*/ 2 w 72"/>
                  <a:gd name="T113" fmla="*/ 24 h 110"/>
                  <a:gd name="T114" fmla="*/ 5 w 72"/>
                  <a:gd name="T115" fmla="*/ 17 h 110"/>
                  <a:gd name="T116" fmla="*/ 2 w 72"/>
                  <a:gd name="T117" fmla="*/ 15 h 110"/>
                  <a:gd name="T118" fmla="*/ 4 w 72"/>
                  <a:gd name="T119" fmla="*/ 11 h 110"/>
                  <a:gd name="T120" fmla="*/ 6 w 72"/>
                  <a:gd name="T121" fmla="*/ 8 h 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110"/>
                  <a:gd name="T185" fmla="*/ 72 w 72"/>
                  <a:gd name="T186" fmla="*/ 110 h 1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110">
                    <a:moveTo>
                      <a:pt x="7" y="5"/>
                    </a:moveTo>
                    <a:lnTo>
                      <a:pt x="8" y="5"/>
                    </a:lnTo>
                    <a:lnTo>
                      <a:pt x="9" y="5"/>
                    </a:lnTo>
                    <a:lnTo>
                      <a:pt x="9" y="4"/>
                    </a:lnTo>
                    <a:lnTo>
                      <a:pt x="9" y="3"/>
                    </a:lnTo>
                    <a:lnTo>
                      <a:pt x="9" y="2"/>
                    </a:lnTo>
                    <a:lnTo>
                      <a:pt x="10" y="1"/>
                    </a:lnTo>
                    <a:lnTo>
                      <a:pt x="12" y="1"/>
                    </a:lnTo>
                    <a:lnTo>
                      <a:pt x="12" y="0"/>
                    </a:lnTo>
                    <a:lnTo>
                      <a:pt x="13" y="1"/>
                    </a:lnTo>
                    <a:lnTo>
                      <a:pt x="14" y="1"/>
                    </a:lnTo>
                    <a:lnTo>
                      <a:pt x="16" y="1"/>
                    </a:lnTo>
                    <a:lnTo>
                      <a:pt x="17" y="1"/>
                    </a:lnTo>
                    <a:lnTo>
                      <a:pt x="19" y="1"/>
                    </a:lnTo>
                    <a:lnTo>
                      <a:pt x="20" y="1"/>
                    </a:lnTo>
                    <a:lnTo>
                      <a:pt x="23" y="0"/>
                    </a:lnTo>
                    <a:lnTo>
                      <a:pt x="24" y="0"/>
                    </a:lnTo>
                    <a:lnTo>
                      <a:pt x="25" y="0"/>
                    </a:lnTo>
                    <a:lnTo>
                      <a:pt x="27" y="0"/>
                    </a:lnTo>
                    <a:lnTo>
                      <a:pt x="27" y="2"/>
                    </a:lnTo>
                    <a:lnTo>
                      <a:pt x="27" y="3"/>
                    </a:lnTo>
                    <a:lnTo>
                      <a:pt x="24" y="5"/>
                    </a:lnTo>
                    <a:lnTo>
                      <a:pt x="23" y="6"/>
                    </a:lnTo>
                    <a:lnTo>
                      <a:pt x="20" y="8"/>
                    </a:lnTo>
                    <a:lnTo>
                      <a:pt x="18" y="10"/>
                    </a:lnTo>
                    <a:lnTo>
                      <a:pt x="18" y="9"/>
                    </a:lnTo>
                    <a:lnTo>
                      <a:pt x="18" y="11"/>
                    </a:lnTo>
                    <a:lnTo>
                      <a:pt x="20" y="11"/>
                    </a:lnTo>
                    <a:lnTo>
                      <a:pt x="19" y="12"/>
                    </a:lnTo>
                    <a:lnTo>
                      <a:pt x="16" y="12"/>
                    </a:lnTo>
                    <a:lnTo>
                      <a:pt x="16" y="13"/>
                    </a:lnTo>
                    <a:lnTo>
                      <a:pt x="18" y="13"/>
                    </a:lnTo>
                    <a:lnTo>
                      <a:pt x="18" y="14"/>
                    </a:lnTo>
                    <a:lnTo>
                      <a:pt x="18" y="15"/>
                    </a:lnTo>
                    <a:lnTo>
                      <a:pt x="19" y="14"/>
                    </a:lnTo>
                    <a:lnTo>
                      <a:pt x="21" y="13"/>
                    </a:lnTo>
                    <a:lnTo>
                      <a:pt x="24" y="12"/>
                    </a:lnTo>
                    <a:lnTo>
                      <a:pt x="26" y="12"/>
                    </a:lnTo>
                    <a:lnTo>
                      <a:pt x="28" y="13"/>
                    </a:lnTo>
                    <a:lnTo>
                      <a:pt x="30" y="12"/>
                    </a:lnTo>
                    <a:lnTo>
                      <a:pt x="31" y="12"/>
                    </a:lnTo>
                    <a:lnTo>
                      <a:pt x="33" y="13"/>
                    </a:lnTo>
                    <a:lnTo>
                      <a:pt x="36" y="12"/>
                    </a:lnTo>
                    <a:lnTo>
                      <a:pt x="38" y="12"/>
                    </a:lnTo>
                    <a:lnTo>
                      <a:pt x="38" y="13"/>
                    </a:lnTo>
                    <a:lnTo>
                      <a:pt x="39" y="14"/>
                    </a:lnTo>
                    <a:lnTo>
                      <a:pt x="39" y="15"/>
                    </a:lnTo>
                    <a:lnTo>
                      <a:pt x="39" y="16"/>
                    </a:lnTo>
                    <a:lnTo>
                      <a:pt x="38" y="17"/>
                    </a:lnTo>
                    <a:lnTo>
                      <a:pt x="38" y="18"/>
                    </a:lnTo>
                    <a:lnTo>
                      <a:pt x="37" y="18"/>
                    </a:lnTo>
                    <a:lnTo>
                      <a:pt x="36" y="20"/>
                    </a:lnTo>
                    <a:lnTo>
                      <a:pt x="36" y="21"/>
                    </a:lnTo>
                    <a:lnTo>
                      <a:pt x="35" y="22"/>
                    </a:lnTo>
                    <a:lnTo>
                      <a:pt x="35" y="23"/>
                    </a:lnTo>
                    <a:lnTo>
                      <a:pt x="35" y="24"/>
                    </a:lnTo>
                    <a:lnTo>
                      <a:pt x="34" y="24"/>
                    </a:lnTo>
                    <a:lnTo>
                      <a:pt x="34" y="25"/>
                    </a:lnTo>
                    <a:lnTo>
                      <a:pt x="33" y="26"/>
                    </a:lnTo>
                    <a:lnTo>
                      <a:pt x="33" y="27"/>
                    </a:lnTo>
                    <a:lnTo>
                      <a:pt x="32" y="28"/>
                    </a:lnTo>
                    <a:lnTo>
                      <a:pt x="31" y="29"/>
                    </a:lnTo>
                    <a:lnTo>
                      <a:pt x="29" y="29"/>
                    </a:lnTo>
                    <a:lnTo>
                      <a:pt x="30" y="30"/>
                    </a:lnTo>
                    <a:lnTo>
                      <a:pt x="31" y="31"/>
                    </a:lnTo>
                    <a:lnTo>
                      <a:pt x="32" y="32"/>
                    </a:lnTo>
                    <a:lnTo>
                      <a:pt x="30" y="32"/>
                    </a:lnTo>
                    <a:lnTo>
                      <a:pt x="29" y="32"/>
                    </a:lnTo>
                    <a:lnTo>
                      <a:pt x="27" y="33"/>
                    </a:lnTo>
                    <a:lnTo>
                      <a:pt x="26" y="33"/>
                    </a:lnTo>
                    <a:lnTo>
                      <a:pt x="26" y="34"/>
                    </a:lnTo>
                    <a:lnTo>
                      <a:pt x="26" y="35"/>
                    </a:lnTo>
                    <a:lnTo>
                      <a:pt x="27" y="35"/>
                    </a:lnTo>
                    <a:lnTo>
                      <a:pt x="28" y="35"/>
                    </a:lnTo>
                    <a:lnTo>
                      <a:pt x="30" y="35"/>
                    </a:lnTo>
                    <a:lnTo>
                      <a:pt x="31" y="34"/>
                    </a:lnTo>
                    <a:lnTo>
                      <a:pt x="32" y="34"/>
                    </a:lnTo>
                    <a:lnTo>
                      <a:pt x="34" y="35"/>
                    </a:lnTo>
                    <a:lnTo>
                      <a:pt x="35" y="36"/>
                    </a:lnTo>
                    <a:lnTo>
                      <a:pt x="37" y="37"/>
                    </a:lnTo>
                    <a:lnTo>
                      <a:pt x="38" y="38"/>
                    </a:lnTo>
                    <a:lnTo>
                      <a:pt x="40" y="40"/>
                    </a:lnTo>
                    <a:lnTo>
                      <a:pt x="42" y="41"/>
                    </a:lnTo>
                    <a:lnTo>
                      <a:pt x="42" y="42"/>
                    </a:lnTo>
                    <a:lnTo>
                      <a:pt x="42" y="43"/>
                    </a:lnTo>
                    <a:lnTo>
                      <a:pt x="42" y="44"/>
                    </a:lnTo>
                    <a:lnTo>
                      <a:pt x="42" y="46"/>
                    </a:lnTo>
                    <a:lnTo>
                      <a:pt x="43" y="47"/>
                    </a:lnTo>
                    <a:lnTo>
                      <a:pt x="44" y="49"/>
                    </a:lnTo>
                    <a:lnTo>
                      <a:pt x="45" y="51"/>
                    </a:lnTo>
                    <a:lnTo>
                      <a:pt x="46" y="52"/>
                    </a:lnTo>
                    <a:lnTo>
                      <a:pt x="46" y="53"/>
                    </a:lnTo>
                    <a:lnTo>
                      <a:pt x="49" y="53"/>
                    </a:lnTo>
                    <a:lnTo>
                      <a:pt x="50" y="54"/>
                    </a:lnTo>
                    <a:lnTo>
                      <a:pt x="52" y="56"/>
                    </a:lnTo>
                    <a:lnTo>
                      <a:pt x="53" y="57"/>
                    </a:lnTo>
                    <a:lnTo>
                      <a:pt x="54" y="59"/>
                    </a:lnTo>
                    <a:lnTo>
                      <a:pt x="55" y="61"/>
                    </a:lnTo>
                    <a:lnTo>
                      <a:pt x="56" y="62"/>
                    </a:lnTo>
                    <a:lnTo>
                      <a:pt x="57" y="63"/>
                    </a:lnTo>
                    <a:lnTo>
                      <a:pt x="58" y="65"/>
                    </a:lnTo>
                    <a:lnTo>
                      <a:pt x="57" y="65"/>
                    </a:lnTo>
                    <a:lnTo>
                      <a:pt x="56" y="65"/>
                    </a:lnTo>
                    <a:lnTo>
                      <a:pt x="55" y="65"/>
                    </a:lnTo>
                    <a:lnTo>
                      <a:pt x="54" y="64"/>
                    </a:lnTo>
                    <a:lnTo>
                      <a:pt x="53" y="64"/>
                    </a:lnTo>
                    <a:lnTo>
                      <a:pt x="54" y="65"/>
                    </a:lnTo>
                    <a:lnTo>
                      <a:pt x="55" y="66"/>
                    </a:lnTo>
                    <a:lnTo>
                      <a:pt x="56" y="66"/>
                    </a:lnTo>
                    <a:lnTo>
                      <a:pt x="57" y="67"/>
                    </a:lnTo>
                    <a:lnTo>
                      <a:pt x="58" y="68"/>
                    </a:lnTo>
                    <a:lnTo>
                      <a:pt x="59" y="69"/>
                    </a:lnTo>
                    <a:lnTo>
                      <a:pt x="59" y="70"/>
                    </a:lnTo>
                    <a:lnTo>
                      <a:pt x="59" y="71"/>
                    </a:lnTo>
                    <a:lnTo>
                      <a:pt x="59" y="72"/>
                    </a:lnTo>
                    <a:lnTo>
                      <a:pt x="58" y="73"/>
                    </a:lnTo>
                    <a:lnTo>
                      <a:pt x="57" y="74"/>
                    </a:lnTo>
                    <a:lnTo>
                      <a:pt x="56" y="75"/>
                    </a:lnTo>
                    <a:lnTo>
                      <a:pt x="57" y="75"/>
                    </a:lnTo>
                    <a:lnTo>
                      <a:pt x="58" y="75"/>
                    </a:lnTo>
                    <a:lnTo>
                      <a:pt x="59" y="75"/>
                    </a:lnTo>
                    <a:lnTo>
                      <a:pt x="59" y="76"/>
                    </a:lnTo>
                    <a:lnTo>
                      <a:pt x="60" y="75"/>
                    </a:lnTo>
                    <a:lnTo>
                      <a:pt x="61" y="74"/>
                    </a:lnTo>
                    <a:lnTo>
                      <a:pt x="63" y="74"/>
                    </a:lnTo>
                    <a:lnTo>
                      <a:pt x="65" y="73"/>
                    </a:lnTo>
                    <a:lnTo>
                      <a:pt x="67" y="74"/>
                    </a:lnTo>
                    <a:lnTo>
                      <a:pt x="68" y="74"/>
                    </a:lnTo>
                    <a:lnTo>
                      <a:pt x="70" y="75"/>
                    </a:lnTo>
                    <a:lnTo>
                      <a:pt x="72" y="77"/>
                    </a:lnTo>
                    <a:lnTo>
                      <a:pt x="72" y="79"/>
                    </a:lnTo>
                    <a:lnTo>
                      <a:pt x="72" y="81"/>
                    </a:lnTo>
                    <a:lnTo>
                      <a:pt x="71" y="84"/>
                    </a:lnTo>
                    <a:lnTo>
                      <a:pt x="70" y="85"/>
                    </a:lnTo>
                    <a:lnTo>
                      <a:pt x="68" y="86"/>
                    </a:lnTo>
                    <a:lnTo>
                      <a:pt x="68" y="87"/>
                    </a:lnTo>
                    <a:lnTo>
                      <a:pt x="68" y="88"/>
                    </a:lnTo>
                    <a:lnTo>
                      <a:pt x="66" y="88"/>
                    </a:lnTo>
                    <a:lnTo>
                      <a:pt x="65" y="88"/>
                    </a:lnTo>
                    <a:lnTo>
                      <a:pt x="64" y="88"/>
                    </a:lnTo>
                    <a:lnTo>
                      <a:pt x="63" y="89"/>
                    </a:lnTo>
                    <a:lnTo>
                      <a:pt x="64" y="89"/>
                    </a:lnTo>
                    <a:lnTo>
                      <a:pt x="65" y="89"/>
                    </a:lnTo>
                    <a:lnTo>
                      <a:pt x="64" y="90"/>
                    </a:lnTo>
                    <a:lnTo>
                      <a:pt x="64" y="91"/>
                    </a:lnTo>
                    <a:lnTo>
                      <a:pt x="62" y="91"/>
                    </a:lnTo>
                    <a:lnTo>
                      <a:pt x="63" y="92"/>
                    </a:lnTo>
                    <a:lnTo>
                      <a:pt x="63" y="94"/>
                    </a:lnTo>
                    <a:lnTo>
                      <a:pt x="65" y="94"/>
                    </a:lnTo>
                    <a:lnTo>
                      <a:pt x="67" y="94"/>
                    </a:lnTo>
                    <a:lnTo>
                      <a:pt x="69" y="94"/>
                    </a:lnTo>
                    <a:lnTo>
                      <a:pt x="69" y="96"/>
                    </a:lnTo>
                    <a:lnTo>
                      <a:pt x="67" y="97"/>
                    </a:lnTo>
                    <a:lnTo>
                      <a:pt x="65" y="98"/>
                    </a:lnTo>
                    <a:lnTo>
                      <a:pt x="64" y="99"/>
                    </a:lnTo>
                    <a:lnTo>
                      <a:pt x="62" y="99"/>
                    </a:lnTo>
                    <a:lnTo>
                      <a:pt x="59" y="100"/>
                    </a:lnTo>
                    <a:lnTo>
                      <a:pt x="57" y="100"/>
                    </a:lnTo>
                    <a:lnTo>
                      <a:pt x="55" y="100"/>
                    </a:lnTo>
                    <a:lnTo>
                      <a:pt x="54" y="100"/>
                    </a:lnTo>
                    <a:lnTo>
                      <a:pt x="50" y="101"/>
                    </a:lnTo>
                    <a:lnTo>
                      <a:pt x="49" y="101"/>
                    </a:lnTo>
                    <a:lnTo>
                      <a:pt x="48" y="100"/>
                    </a:lnTo>
                    <a:lnTo>
                      <a:pt x="47" y="100"/>
                    </a:lnTo>
                    <a:lnTo>
                      <a:pt x="46" y="100"/>
                    </a:lnTo>
                    <a:lnTo>
                      <a:pt x="45" y="100"/>
                    </a:lnTo>
                    <a:lnTo>
                      <a:pt x="44" y="99"/>
                    </a:lnTo>
                    <a:lnTo>
                      <a:pt x="44" y="100"/>
                    </a:lnTo>
                    <a:lnTo>
                      <a:pt x="43" y="101"/>
                    </a:lnTo>
                    <a:lnTo>
                      <a:pt x="42" y="101"/>
                    </a:lnTo>
                    <a:lnTo>
                      <a:pt x="40" y="101"/>
                    </a:lnTo>
                    <a:lnTo>
                      <a:pt x="38" y="101"/>
                    </a:lnTo>
                    <a:lnTo>
                      <a:pt x="38" y="102"/>
                    </a:lnTo>
                    <a:lnTo>
                      <a:pt x="37" y="103"/>
                    </a:lnTo>
                    <a:lnTo>
                      <a:pt x="35" y="102"/>
                    </a:lnTo>
                    <a:lnTo>
                      <a:pt x="34" y="103"/>
                    </a:lnTo>
                    <a:lnTo>
                      <a:pt x="33" y="103"/>
                    </a:lnTo>
                    <a:lnTo>
                      <a:pt x="32" y="102"/>
                    </a:lnTo>
                    <a:lnTo>
                      <a:pt x="31" y="102"/>
                    </a:lnTo>
                    <a:lnTo>
                      <a:pt x="30" y="101"/>
                    </a:lnTo>
                    <a:lnTo>
                      <a:pt x="28" y="102"/>
                    </a:lnTo>
                    <a:lnTo>
                      <a:pt x="26" y="102"/>
                    </a:lnTo>
                    <a:lnTo>
                      <a:pt x="25" y="102"/>
                    </a:lnTo>
                    <a:lnTo>
                      <a:pt x="24" y="102"/>
                    </a:lnTo>
                    <a:lnTo>
                      <a:pt x="24" y="104"/>
                    </a:lnTo>
                    <a:lnTo>
                      <a:pt x="23" y="106"/>
                    </a:lnTo>
                    <a:lnTo>
                      <a:pt x="22" y="107"/>
                    </a:lnTo>
                    <a:lnTo>
                      <a:pt x="21" y="107"/>
                    </a:lnTo>
                    <a:lnTo>
                      <a:pt x="20" y="106"/>
                    </a:lnTo>
                    <a:lnTo>
                      <a:pt x="19" y="106"/>
                    </a:lnTo>
                    <a:lnTo>
                      <a:pt x="18" y="106"/>
                    </a:lnTo>
                    <a:lnTo>
                      <a:pt x="17" y="106"/>
                    </a:lnTo>
                    <a:lnTo>
                      <a:pt x="16" y="106"/>
                    </a:lnTo>
                    <a:lnTo>
                      <a:pt x="14" y="106"/>
                    </a:lnTo>
                    <a:lnTo>
                      <a:pt x="13" y="106"/>
                    </a:lnTo>
                    <a:lnTo>
                      <a:pt x="12" y="107"/>
                    </a:lnTo>
                    <a:lnTo>
                      <a:pt x="10" y="108"/>
                    </a:lnTo>
                    <a:lnTo>
                      <a:pt x="9" y="109"/>
                    </a:lnTo>
                    <a:lnTo>
                      <a:pt x="9" y="110"/>
                    </a:lnTo>
                    <a:lnTo>
                      <a:pt x="8" y="109"/>
                    </a:lnTo>
                    <a:lnTo>
                      <a:pt x="7" y="109"/>
                    </a:lnTo>
                    <a:lnTo>
                      <a:pt x="5" y="109"/>
                    </a:lnTo>
                    <a:lnTo>
                      <a:pt x="4" y="110"/>
                    </a:lnTo>
                    <a:lnTo>
                      <a:pt x="4" y="109"/>
                    </a:lnTo>
                    <a:lnTo>
                      <a:pt x="5" y="108"/>
                    </a:lnTo>
                    <a:lnTo>
                      <a:pt x="6" y="107"/>
                    </a:lnTo>
                    <a:lnTo>
                      <a:pt x="8" y="107"/>
                    </a:lnTo>
                    <a:lnTo>
                      <a:pt x="9" y="105"/>
                    </a:lnTo>
                    <a:lnTo>
                      <a:pt x="10" y="104"/>
                    </a:lnTo>
                    <a:lnTo>
                      <a:pt x="12" y="102"/>
                    </a:lnTo>
                    <a:lnTo>
                      <a:pt x="14" y="100"/>
                    </a:lnTo>
                    <a:lnTo>
                      <a:pt x="16" y="98"/>
                    </a:lnTo>
                    <a:lnTo>
                      <a:pt x="17" y="97"/>
                    </a:lnTo>
                    <a:lnTo>
                      <a:pt x="18" y="96"/>
                    </a:lnTo>
                    <a:lnTo>
                      <a:pt x="21" y="95"/>
                    </a:lnTo>
                    <a:lnTo>
                      <a:pt x="23" y="95"/>
                    </a:lnTo>
                    <a:lnTo>
                      <a:pt x="26" y="95"/>
                    </a:lnTo>
                    <a:lnTo>
                      <a:pt x="28" y="95"/>
                    </a:lnTo>
                    <a:lnTo>
                      <a:pt x="29" y="94"/>
                    </a:lnTo>
                    <a:lnTo>
                      <a:pt x="29" y="93"/>
                    </a:lnTo>
                    <a:lnTo>
                      <a:pt x="30" y="92"/>
                    </a:lnTo>
                    <a:lnTo>
                      <a:pt x="32" y="91"/>
                    </a:lnTo>
                    <a:lnTo>
                      <a:pt x="33" y="90"/>
                    </a:lnTo>
                    <a:lnTo>
                      <a:pt x="32" y="89"/>
                    </a:lnTo>
                    <a:lnTo>
                      <a:pt x="31" y="89"/>
                    </a:lnTo>
                    <a:lnTo>
                      <a:pt x="30" y="90"/>
                    </a:lnTo>
                    <a:lnTo>
                      <a:pt x="29" y="91"/>
                    </a:lnTo>
                    <a:lnTo>
                      <a:pt x="28" y="91"/>
                    </a:lnTo>
                    <a:lnTo>
                      <a:pt x="27" y="92"/>
                    </a:lnTo>
                    <a:lnTo>
                      <a:pt x="26" y="93"/>
                    </a:lnTo>
                    <a:lnTo>
                      <a:pt x="24" y="93"/>
                    </a:lnTo>
                    <a:lnTo>
                      <a:pt x="23" y="93"/>
                    </a:lnTo>
                    <a:lnTo>
                      <a:pt x="23" y="92"/>
                    </a:lnTo>
                    <a:lnTo>
                      <a:pt x="21" y="91"/>
                    </a:lnTo>
                    <a:lnTo>
                      <a:pt x="21" y="90"/>
                    </a:lnTo>
                    <a:lnTo>
                      <a:pt x="20" y="90"/>
                    </a:lnTo>
                    <a:lnTo>
                      <a:pt x="19" y="91"/>
                    </a:lnTo>
                    <a:lnTo>
                      <a:pt x="17" y="91"/>
                    </a:lnTo>
                    <a:lnTo>
                      <a:pt x="16" y="90"/>
                    </a:lnTo>
                    <a:lnTo>
                      <a:pt x="16" y="89"/>
                    </a:lnTo>
                    <a:lnTo>
                      <a:pt x="16" y="88"/>
                    </a:lnTo>
                    <a:lnTo>
                      <a:pt x="15" y="88"/>
                    </a:lnTo>
                    <a:lnTo>
                      <a:pt x="13" y="89"/>
                    </a:lnTo>
                    <a:lnTo>
                      <a:pt x="12" y="90"/>
                    </a:lnTo>
                    <a:lnTo>
                      <a:pt x="11" y="90"/>
                    </a:lnTo>
                    <a:lnTo>
                      <a:pt x="10" y="90"/>
                    </a:lnTo>
                    <a:lnTo>
                      <a:pt x="9" y="90"/>
                    </a:lnTo>
                    <a:lnTo>
                      <a:pt x="9" y="89"/>
                    </a:lnTo>
                    <a:lnTo>
                      <a:pt x="8" y="88"/>
                    </a:lnTo>
                    <a:lnTo>
                      <a:pt x="8" y="87"/>
                    </a:lnTo>
                    <a:lnTo>
                      <a:pt x="9" y="87"/>
                    </a:lnTo>
                    <a:lnTo>
                      <a:pt x="11" y="86"/>
                    </a:lnTo>
                    <a:lnTo>
                      <a:pt x="13" y="85"/>
                    </a:lnTo>
                    <a:lnTo>
                      <a:pt x="14" y="84"/>
                    </a:lnTo>
                    <a:lnTo>
                      <a:pt x="16" y="83"/>
                    </a:lnTo>
                    <a:lnTo>
                      <a:pt x="18" y="82"/>
                    </a:lnTo>
                    <a:lnTo>
                      <a:pt x="19" y="80"/>
                    </a:lnTo>
                    <a:lnTo>
                      <a:pt x="20" y="79"/>
                    </a:lnTo>
                    <a:lnTo>
                      <a:pt x="19" y="78"/>
                    </a:lnTo>
                    <a:lnTo>
                      <a:pt x="18" y="78"/>
                    </a:lnTo>
                    <a:lnTo>
                      <a:pt x="18" y="77"/>
                    </a:lnTo>
                    <a:lnTo>
                      <a:pt x="18" y="75"/>
                    </a:lnTo>
                    <a:lnTo>
                      <a:pt x="18" y="74"/>
                    </a:lnTo>
                    <a:lnTo>
                      <a:pt x="16" y="74"/>
                    </a:lnTo>
                    <a:lnTo>
                      <a:pt x="14" y="75"/>
                    </a:lnTo>
                    <a:lnTo>
                      <a:pt x="13" y="75"/>
                    </a:lnTo>
                    <a:lnTo>
                      <a:pt x="15" y="73"/>
                    </a:lnTo>
                    <a:lnTo>
                      <a:pt x="17" y="72"/>
                    </a:lnTo>
                    <a:lnTo>
                      <a:pt x="19" y="70"/>
                    </a:lnTo>
                    <a:lnTo>
                      <a:pt x="21" y="69"/>
                    </a:lnTo>
                    <a:lnTo>
                      <a:pt x="24" y="69"/>
                    </a:lnTo>
                    <a:lnTo>
                      <a:pt x="26" y="69"/>
                    </a:lnTo>
                    <a:lnTo>
                      <a:pt x="28" y="69"/>
                    </a:lnTo>
                    <a:lnTo>
                      <a:pt x="29" y="68"/>
                    </a:lnTo>
                    <a:lnTo>
                      <a:pt x="29" y="67"/>
                    </a:lnTo>
                    <a:lnTo>
                      <a:pt x="28" y="67"/>
                    </a:lnTo>
                    <a:lnTo>
                      <a:pt x="28" y="66"/>
                    </a:lnTo>
                    <a:lnTo>
                      <a:pt x="29" y="65"/>
                    </a:lnTo>
                    <a:lnTo>
                      <a:pt x="30" y="64"/>
                    </a:lnTo>
                    <a:lnTo>
                      <a:pt x="29" y="63"/>
                    </a:lnTo>
                    <a:lnTo>
                      <a:pt x="28" y="63"/>
                    </a:lnTo>
                    <a:lnTo>
                      <a:pt x="29" y="62"/>
                    </a:lnTo>
                    <a:lnTo>
                      <a:pt x="30" y="61"/>
                    </a:lnTo>
                    <a:lnTo>
                      <a:pt x="30" y="60"/>
                    </a:lnTo>
                    <a:lnTo>
                      <a:pt x="30" y="58"/>
                    </a:lnTo>
                    <a:lnTo>
                      <a:pt x="31" y="58"/>
                    </a:lnTo>
                    <a:lnTo>
                      <a:pt x="30" y="57"/>
                    </a:lnTo>
                    <a:lnTo>
                      <a:pt x="29" y="59"/>
                    </a:lnTo>
                    <a:lnTo>
                      <a:pt x="27" y="59"/>
                    </a:lnTo>
                    <a:lnTo>
                      <a:pt x="26" y="59"/>
                    </a:lnTo>
                    <a:lnTo>
                      <a:pt x="26" y="58"/>
                    </a:lnTo>
                    <a:lnTo>
                      <a:pt x="25" y="58"/>
                    </a:lnTo>
                    <a:lnTo>
                      <a:pt x="25" y="57"/>
                    </a:lnTo>
                    <a:lnTo>
                      <a:pt x="25" y="58"/>
                    </a:lnTo>
                    <a:lnTo>
                      <a:pt x="24" y="57"/>
                    </a:lnTo>
                    <a:lnTo>
                      <a:pt x="24" y="56"/>
                    </a:lnTo>
                    <a:lnTo>
                      <a:pt x="23" y="55"/>
                    </a:lnTo>
                    <a:lnTo>
                      <a:pt x="23" y="54"/>
                    </a:lnTo>
                    <a:lnTo>
                      <a:pt x="23" y="53"/>
                    </a:lnTo>
                    <a:lnTo>
                      <a:pt x="24" y="52"/>
                    </a:lnTo>
                    <a:lnTo>
                      <a:pt x="24" y="51"/>
                    </a:lnTo>
                    <a:lnTo>
                      <a:pt x="25" y="50"/>
                    </a:lnTo>
                    <a:lnTo>
                      <a:pt x="26" y="49"/>
                    </a:lnTo>
                    <a:lnTo>
                      <a:pt x="27" y="49"/>
                    </a:lnTo>
                    <a:lnTo>
                      <a:pt x="28" y="48"/>
                    </a:lnTo>
                    <a:lnTo>
                      <a:pt x="26" y="48"/>
                    </a:lnTo>
                    <a:lnTo>
                      <a:pt x="25" y="48"/>
                    </a:lnTo>
                    <a:lnTo>
                      <a:pt x="24" y="48"/>
                    </a:lnTo>
                    <a:lnTo>
                      <a:pt x="23" y="49"/>
                    </a:lnTo>
                    <a:lnTo>
                      <a:pt x="22" y="49"/>
                    </a:lnTo>
                    <a:lnTo>
                      <a:pt x="21" y="49"/>
                    </a:lnTo>
                    <a:lnTo>
                      <a:pt x="21" y="50"/>
                    </a:lnTo>
                    <a:lnTo>
                      <a:pt x="20" y="50"/>
                    </a:lnTo>
                    <a:lnTo>
                      <a:pt x="18" y="50"/>
                    </a:lnTo>
                    <a:lnTo>
                      <a:pt x="17" y="50"/>
                    </a:lnTo>
                    <a:lnTo>
                      <a:pt x="16" y="50"/>
                    </a:lnTo>
                    <a:lnTo>
                      <a:pt x="16" y="51"/>
                    </a:lnTo>
                    <a:lnTo>
                      <a:pt x="15" y="52"/>
                    </a:lnTo>
                    <a:lnTo>
                      <a:pt x="14" y="51"/>
                    </a:lnTo>
                    <a:lnTo>
                      <a:pt x="13" y="50"/>
                    </a:lnTo>
                    <a:lnTo>
                      <a:pt x="11" y="50"/>
                    </a:lnTo>
                    <a:lnTo>
                      <a:pt x="11" y="52"/>
                    </a:lnTo>
                    <a:lnTo>
                      <a:pt x="10" y="52"/>
                    </a:lnTo>
                    <a:lnTo>
                      <a:pt x="9" y="50"/>
                    </a:lnTo>
                    <a:lnTo>
                      <a:pt x="8" y="49"/>
                    </a:lnTo>
                    <a:lnTo>
                      <a:pt x="9" y="48"/>
                    </a:lnTo>
                    <a:lnTo>
                      <a:pt x="10" y="49"/>
                    </a:lnTo>
                    <a:lnTo>
                      <a:pt x="10" y="47"/>
                    </a:lnTo>
                    <a:lnTo>
                      <a:pt x="10" y="46"/>
                    </a:lnTo>
                    <a:lnTo>
                      <a:pt x="11" y="44"/>
                    </a:lnTo>
                    <a:lnTo>
                      <a:pt x="12" y="43"/>
                    </a:lnTo>
                    <a:lnTo>
                      <a:pt x="13" y="41"/>
                    </a:lnTo>
                    <a:lnTo>
                      <a:pt x="13" y="40"/>
                    </a:lnTo>
                    <a:lnTo>
                      <a:pt x="12" y="39"/>
                    </a:lnTo>
                    <a:lnTo>
                      <a:pt x="11" y="39"/>
                    </a:lnTo>
                    <a:lnTo>
                      <a:pt x="11" y="38"/>
                    </a:lnTo>
                    <a:lnTo>
                      <a:pt x="11" y="37"/>
                    </a:lnTo>
                    <a:lnTo>
                      <a:pt x="12" y="36"/>
                    </a:lnTo>
                    <a:lnTo>
                      <a:pt x="12" y="35"/>
                    </a:lnTo>
                    <a:lnTo>
                      <a:pt x="13" y="35"/>
                    </a:lnTo>
                    <a:lnTo>
                      <a:pt x="12" y="34"/>
                    </a:lnTo>
                    <a:lnTo>
                      <a:pt x="11" y="34"/>
                    </a:lnTo>
                    <a:lnTo>
                      <a:pt x="10" y="34"/>
                    </a:lnTo>
                    <a:lnTo>
                      <a:pt x="10" y="35"/>
                    </a:lnTo>
                    <a:lnTo>
                      <a:pt x="10" y="36"/>
                    </a:lnTo>
                    <a:lnTo>
                      <a:pt x="9" y="35"/>
                    </a:lnTo>
                    <a:lnTo>
                      <a:pt x="8" y="36"/>
                    </a:lnTo>
                    <a:lnTo>
                      <a:pt x="7" y="37"/>
                    </a:lnTo>
                    <a:lnTo>
                      <a:pt x="7" y="36"/>
                    </a:lnTo>
                    <a:lnTo>
                      <a:pt x="7" y="35"/>
                    </a:lnTo>
                    <a:lnTo>
                      <a:pt x="8" y="34"/>
                    </a:lnTo>
                    <a:lnTo>
                      <a:pt x="9" y="33"/>
                    </a:lnTo>
                    <a:lnTo>
                      <a:pt x="9" y="32"/>
                    </a:lnTo>
                    <a:lnTo>
                      <a:pt x="8" y="32"/>
                    </a:lnTo>
                    <a:lnTo>
                      <a:pt x="7" y="33"/>
                    </a:lnTo>
                    <a:lnTo>
                      <a:pt x="7" y="34"/>
                    </a:lnTo>
                    <a:lnTo>
                      <a:pt x="6" y="34"/>
                    </a:lnTo>
                    <a:lnTo>
                      <a:pt x="6" y="35"/>
                    </a:lnTo>
                    <a:lnTo>
                      <a:pt x="7" y="36"/>
                    </a:lnTo>
                    <a:lnTo>
                      <a:pt x="7" y="37"/>
                    </a:lnTo>
                    <a:lnTo>
                      <a:pt x="7" y="38"/>
                    </a:lnTo>
                    <a:lnTo>
                      <a:pt x="6" y="39"/>
                    </a:lnTo>
                    <a:lnTo>
                      <a:pt x="6" y="40"/>
                    </a:lnTo>
                    <a:lnTo>
                      <a:pt x="5" y="41"/>
                    </a:lnTo>
                    <a:lnTo>
                      <a:pt x="4" y="43"/>
                    </a:lnTo>
                    <a:lnTo>
                      <a:pt x="4" y="44"/>
                    </a:lnTo>
                    <a:lnTo>
                      <a:pt x="3" y="44"/>
                    </a:lnTo>
                    <a:lnTo>
                      <a:pt x="3" y="43"/>
                    </a:lnTo>
                    <a:lnTo>
                      <a:pt x="3" y="42"/>
                    </a:lnTo>
                    <a:lnTo>
                      <a:pt x="3" y="41"/>
                    </a:lnTo>
                    <a:lnTo>
                      <a:pt x="4" y="40"/>
                    </a:lnTo>
                    <a:lnTo>
                      <a:pt x="5" y="39"/>
                    </a:lnTo>
                    <a:lnTo>
                      <a:pt x="5" y="38"/>
                    </a:lnTo>
                    <a:lnTo>
                      <a:pt x="5" y="37"/>
                    </a:lnTo>
                    <a:lnTo>
                      <a:pt x="4" y="37"/>
                    </a:lnTo>
                    <a:lnTo>
                      <a:pt x="4" y="36"/>
                    </a:lnTo>
                    <a:lnTo>
                      <a:pt x="4" y="35"/>
                    </a:lnTo>
                    <a:lnTo>
                      <a:pt x="4" y="34"/>
                    </a:lnTo>
                    <a:lnTo>
                      <a:pt x="5" y="33"/>
                    </a:lnTo>
                    <a:lnTo>
                      <a:pt x="5" y="32"/>
                    </a:lnTo>
                    <a:lnTo>
                      <a:pt x="5" y="31"/>
                    </a:lnTo>
                    <a:lnTo>
                      <a:pt x="6" y="30"/>
                    </a:lnTo>
                    <a:lnTo>
                      <a:pt x="6" y="29"/>
                    </a:lnTo>
                    <a:lnTo>
                      <a:pt x="7" y="28"/>
                    </a:lnTo>
                    <a:lnTo>
                      <a:pt x="7" y="27"/>
                    </a:lnTo>
                    <a:lnTo>
                      <a:pt x="7" y="26"/>
                    </a:lnTo>
                    <a:lnTo>
                      <a:pt x="6" y="27"/>
                    </a:lnTo>
                    <a:lnTo>
                      <a:pt x="5" y="28"/>
                    </a:lnTo>
                    <a:lnTo>
                      <a:pt x="4" y="28"/>
                    </a:lnTo>
                    <a:lnTo>
                      <a:pt x="4" y="29"/>
                    </a:lnTo>
                    <a:lnTo>
                      <a:pt x="3" y="28"/>
                    </a:lnTo>
                    <a:lnTo>
                      <a:pt x="2" y="28"/>
                    </a:lnTo>
                    <a:lnTo>
                      <a:pt x="1" y="27"/>
                    </a:lnTo>
                    <a:lnTo>
                      <a:pt x="1" y="26"/>
                    </a:lnTo>
                    <a:lnTo>
                      <a:pt x="0" y="26"/>
                    </a:lnTo>
                    <a:lnTo>
                      <a:pt x="0" y="25"/>
                    </a:lnTo>
                    <a:lnTo>
                      <a:pt x="1" y="25"/>
                    </a:lnTo>
                    <a:lnTo>
                      <a:pt x="2" y="25"/>
                    </a:lnTo>
                    <a:lnTo>
                      <a:pt x="2" y="24"/>
                    </a:lnTo>
                    <a:lnTo>
                      <a:pt x="2" y="23"/>
                    </a:lnTo>
                    <a:lnTo>
                      <a:pt x="3" y="22"/>
                    </a:lnTo>
                    <a:lnTo>
                      <a:pt x="3" y="21"/>
                    </a:lnTo>
                    <a:lnTo>
                      <a:pt x="4" y="20"/>
                    </a:lnTo>
                    <a:lnTo>
                      <a:pt x="4" y="19"/>
                    </a:lnTo>
                    <a:lnTo>
                      <a:pt x="5" y="18"/>
                    </a:lnTo>
                    <a:lnTo>
                      <a:pt x="5" y="17"/>
                    </a:lnTo>
                    <a:lnTo>
                      <a:pt x="4" y="17"/>
                    </a:lnTo>
                    <a:lnTo>
                      <a:pt x="5" y="17"/>
                    </a:lnTo>
                    <a:lnTo>
                      <a:pt x="5" y="16"/>
                    </a:lnTo>
                    <a:lnTo>
                      <a:pt x="3" y="17"/>
                    </a:lnTo>
                    <a:lnTo>
                      <a:pt x="2" y="17"/>
                    </a:lnTo>
                    <a:lnTo>
                      <a:pt x="2" y="16"/>
                    </a:lnTo>
                    <a:lnTo>
                      <a:pt x="2" y="15"/>
                    </a:lnTo>
                    <a:lnTo>
                      <a:pt x="3" y="14"/>
                    </a:lnTo>
                    <a:lnTo>
                      <a:pt x="4" y="14"/>
                    </a:lnTo>
                    <a:lnTo>
                      <a:pt x="3" y="14"/>
                    </a:lnTo>
                    <a:lnTo>
                      <a:pt x="3" y="13"/>
                    </a:lnTo>
                    <a:lnTo>
                      <a:pt x="3" y="12"/>
                    </a:lnTo>
                    <a:lnTo>
                      <a:pt x="3" y="11"/>
                    </a:lnTo>
                    <a:lnTo>
                      <a:pt x="4" y="11"/>
                    </a:lnTo>
                    <a:lnTo>
                      <a:pt x="4" y="10"/>
                    </a:lnTo>
                    <a:lnTo>
                      <a:pt x="5" y="10"/>
                    </a:lnTo>
                    <a:lnTo>
                      <a:pt x="6" y="10"/>
                    </a:lnTo>
                    <a:lnTo>
                      <a:pt x="7" y="9"/>
                    </a:lnTo>
                    <a:lnTo>
                      <a:pt x="8" y="9"/>
                    </a:lnTo>
                    <a:lnTo>
                      <a:pt x="7" y="8"/>
                    </a:lnTo>
                    <a:lnTo>
                      <a:pt x="6" y="8"/>
                    </a:lnTo>
                    <a:lnTo>
                      <a:pt x="6" y="7"/>
                    </a:lnTo>
                    <a:lnTo>
                      <a:pt x="7" y="7"/>
                    </a:lnTo>
                    <a:lnTo>
                      <a:pt x="7" y="6"/>
                    </a:lnTo>
                    <a:lnTo>
                      <a:pt x="7" y="5"/>
                    </a:lnTo>
                    <a:close/>
                  </a:path>
                </a:pathLst>
              </a:custGeom>
              <a:grpFill/>
              <a:ln w="6350">
                <a:solidFill>
                  <a:schemeClr val="bg1"/>
                </a:solidFill>
                <a:prstDash val="solid"/>
                <a:round/>
                <a:headEnd/>
                <a:tailEnd type="none" w="med" len="med"/>
              </a:ln>
            </p:spPr>
            <p:txBody>
              <a:bodyPr wrap="none" anchor="ctr" anchorCtr="1">
                <a:normAutofit/>
              </a:bodyPr>
              <a:lstStyle/>
              <a:p>
                <a:pPr algn="ctr" fontAlgn="base">
                  <a:spcBef>
                    <a:spcPct val="0"/>
                  </a:spcBef>
                  <a:spcAft>
                    <a:spcPct val="0"/>
                  </a:spcAft>
                </a:pPr>
                <a:endParaRPr lang="en-US" sz="1600" dirty="0">
                  <a:solidFill>
                    <a:srgbClr val="000000"/>
                  </a:solidFill>
                </a:endParaRPr>
              </a:p>
            </p:txBody>
          </p:sp>
        </p:grpSp>
        <p:grpSp>
          <p:nvGrpSpPr>
            <p:cNvPr id="55" name="Group 54"/>
            <p:cNvGrpSpPr/>
            <p:nvPr/>
          </p:nvGrpSpPr>
          <p:grpSpPr>
            <a:xfrm>
              <a:off x="5844534" y="4707178"/>
              <a:ext cx="603050" cy="529949"/>
              <a:chOff x="5660645" y="2516542"/>
              <a:chExt cx="603050" cy="529949"/>
            </a:xfrm>
            <a:grpFill/>
          </p:grpSpPr>
          <p:sp>
            <p:nvSpPr>
              <p:cNvPr id="56" name="Oval 55"/>
              <p:cNvSpPr/>
              <p:nvPr/>
            </p:nvSpPr>
            <p:spPr>
              <a:xfrm>
                <a:off x="5660645" y="2516542"/>
                <a:ext cx="603050" cy="52994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p:txBody>
          </p:sp>
          <p:sp>
            <p:nvSpPr>
              <p:cNvPr id="57" name="Rectangle 56"/>
              <p:cNvSpPr/>
              <p:nvPr/>
            </p:nvSpPr>
            <p:spPr>
              <a:xfrm>
                <a:off x="5660645" y="2625142"/>
                <a:ext cx="603050" cy="307777"/>
              </a:xfrm>
              <a:prstGeom prst="rect">
                <a:avLst/>
              </a:prstGeom>
              <a:solidFill>
                <a:srgbClr val="FFFFFF">
                  <a:alpha val="27000"/>
                </a:srgbClr>
              </a:solidFill>
            </p:spPr>
            <p:txBody>
              <a:bodyPr wrap="none" anchor="ctr">
                <a:spAutoFit/>
              </a:bodyPr>
              <a:lstStyle/>
              <a:p>
                <a:pPr lvl="0"/>
                <a:r>
                  <a:rPr lang="en-US" sz="1400" b="1" dirty="0">
                    <a:solidFill>
                      <a:srgbClr val="000000"/>
                    </a:solidFill>
                    <a:latin typeface="Arial"/>
                  </a:rPr>
                  <a:t>-21%</a:t>
                </a:r>
              </a:p>
            </p:txBody>
          </p:sp>
        </p:grpSp>
      </p:grpSp>
      <p:grpSp>
        <p:nvGrpSpPr>
          <p:cNvPr id="63" name="Group 62"/>
          <p:cNvGrpSpPr/>
          <p:nvPr/>
        </p:nvGrpSpPr>
        <p:grpSpPr>
          <a:xfrm>
            <a:off x="3265690" y="2965842"/>
            <a:ext cx="1780773" cy="1105292"/>
            <a:chOff x="2881556" y="2522364"/>
            <a:chExt cx="2054320" cy="1275078"/>
          </a:xfrm>
        </p:grpSpPr>
        <p:sp>
          <p:nvSpPr>
            <p:cNvPr id="64" name="D1430"/>
            <p:cNvSpPr>
              <a:spLocks/>
            </p:cNvSpPr>
            <p:nvPr/>
          </p:nvSpPr>
          <p:spPr bwMode="gray">
            <a:xfrm>
              <a:off x="2881556" y="2522364"/>
              <a:ext cx="2054320" cy="1275078"/>
            </a:xfrm>
            <a:custGeom>
              <a:avLst/>
              <a:gdLst>
                <a:gd name="T0" fmla="*/ 38 w 791"/>
                <a:gd name="T1" fmla="*/ 196 h 406"/>
                <a:gd name="T2" fmla="*/ 75 w 791"/>
                <a:gd name="T3" fmla="*/ 216 h 406"/>
                <a:gd name="T4" fmla="*/ 97 w 791"/>
                <a:gd name="T5" fmla="*/ 258 h 406"/>
                <a:gd name="T6" fmla="*/ 121 w 791"/>
                <a:gd name="T7" fmla="*/ 285 h 406"/>
                <a:gd name="T8" fmla="*/ 137 w 791"/>
                <a:gd name="T9" fmla="*/ 304 h 406"/>
                <a:gd name="T10" fmla="*/ 164 w 791"/>
                <a:gd name="T11" fmla="*/ 316 h 406"/>
                <a:gd name="T12" fmla="*/ 426 w 791"/>
                <a:gd name="T13" fmla="*/ 320 h 406"/>
                <a:gd name="T14" fmla="*/ 476 w 791"/>
                <a:gd name="T15" fmla="*/ 336 h 406"/>
                <a:gd name="T16" fmla="*/ 524 w 791"/>
                <a:gd name="T17" fmla="*/ 354 h 406"/>
                <a:gd name="T18" fmla="*/ 564 w 791"/>
                <a:gd name="T19" fmla="*/ 376 h 406"/>
                <a:gd name="T20" fmla="*/ 538 w 791"/>
                <a:gd name="T21" fmla="*/ 402 h 406"/>
                <a:gd name="T22" fmla="*/ 586 w 791"/>
                <a:gd name="T23" fmla="*/ 383 h 406"/>
                <a:gd name="T24" fmla="*/ 654 w 791"/>
                <a:gd name="T25" fmla="*/ 362 h 406"/>
                <a:gd name="T26" fmla="*/ 683 w 791"/>
                <a:gd name="T27" fmla="*/ 370 h 406"/>
                <a:gd name="T28" fmla="*/ 694 w 791"/>
                <a:gd name="T29" fmla="*/ 379 h 406"/>
                <a:gd name="T30" fmla="*/ 740 w 791"/>
                <a:gd name="T31" fmla="*/ 368 h 406"/>
                <a:gd name="T32" fmla="*/ 694 w 791"/>
                <a:gd name="T33" fmla="*/ 337 h 406"/>
                <a:gd name="T34" fmla="*/ 651 w 791"/>
                <a:gd name="T35" fmla="*/ 349 h 406"/>
                <a:gd name="T36" fmla="*/ 733 w 791"/>
                <a:gd name="T37" fmla="*/ 309 h 406"/>
                <a:gd name="T38" fmla="*/ 784 w 791"/>
                <a:gd name="T39" fmla="*/ 273 h 406"/>
                <a:gd name="T40" fmla="*/ 747 w 791"/>
                <a:gd name="T41" fmla="*/ 269 h 406"/>
                <a:gd name="T42" fmla="*/ 758 w 791"/>
                <a:gd name="T43" fmla="*/ 248 h 406"/>
                <a:gd name="T44" fmla="*/ 728 w 791"/>
                <a:gd name="T45" fmla="*/ 226 h 406"/>
                <a:gd name="T46" fmla="*/ 722 w 791"/>
                <a:gd name="T47" fmla="*/ 203 h 406"/>
                <a:gd name="T48" fmla="*/ 705 w 791"/>
                <a:gd name="T49" fmla="*/ 179 h 406"/>
                <a:gd name="T50" fmla="*/ 673 w 791"/>
                <a:gd name="T51" fmla="*/ 210 h 406"/>
                <a:gd name="T52" fmla="*/ 662 w 791"/>
                <a:gd name="T53" fmla="*/ 190 h 406"/>
                <a:gd name="T54" fmla="*/ 648 w 791"/>
                <a:gd name="T55" fmla="*/ 170 h 406"/>
                <a:gd name="T56" fmla="*/ 613 w 791"/>
                <a:gd name="T57" fmla="*/ 153 h 406"/>
                <a:gd name="T58" fmla="*/ 583 w 791"/>
                <a:gd name="T59" fmla="*/ 173 h 406"/>
                <a:gd name="T60" fmla="*/ 575 w 791"/>
                <a:gd name="T61" fmla="*/ 200 h 406"/>
                <a:gd name="T62" fmla="*/ 582 w 791"/>
                <a:gd name="T63" fmla="*/ 249 h 406"/>
                <a:gd name="T64" fmla="*/ 577 w 791"/>
                <a:gd name="T65" fmla="*/ 295 h 406"/>
                <a:gd name="T66" fmla="*/ 549 w 791"/>
                <a:gd name="T67" fmla="*/ 282 h 406"/>
                <a:gd name="T68" fmla="*/ 509 w 791"/>
                <a:gd name="T69" fmla="*/ 242 h 406"/>
                <a:gd name="T70" fmla="*/ 446 w 791"/>
                <a:gd name="T71" fmla="*/ 211 h 406"/>
                <a:gd name="T72" fmla="*/ 434 w 791"/>
                <a:gd name="T73" fmla="*/ 164 h 406"/>
                <a:gd name="T74" fmla="*/ 457 w 791"/>
                <a:gd name="T75" fmla="*/ 132 h 406"/>
                <a:gd name="T76" fmla="*/ 469 w 791"/>
                <a:gd name="T77" fmla="*/ 133 h 406"/>
                <a:gd name="T78" fmla="*/ 486 w 791"/>
                <a:gd name="T79" fmla="*/ 107 h 406"/>
                <a:gd name="T80" fmla="*/ 515 w 791"/>
                <a:gd name="T81" fmla="*/ 88 h 406"/>
                <a:gd name="T82" fmla="*/ 545 w 791"/>
                <a:gd name="T83" fmla="*/ 65 h 406"/>
                <a:gd name="T84" fmla="*/ 527 w 791"/>
                <a:gd name="T85" fmla="*/ 37 h 406"/>
                <a:gd name="T86" fmla="*/ 504 w 791"/>
                <a:gd name="T87" fmla="*/ 72 h 406"/>
                <a:gd name="T88" fmla="*/ 468 w 791"/>
                <a:gd name="T89" fmla="*/ 59 h 406"/>
                <a:gd name="T90" fmla="*/ 457 w 791"/>
                <a:gd name="T91" fmla="*/ 31 h 406"/>
                <a:gd name="T92" fmla="*/ 420 w 791"/>
                <a:gd name="T93" fmla="*/ 5 h 406"/>
                <a:gd name="T94" fmla="*/ 422 w 791"/>
                <a:gd name="T95" fmla="*/ 37 h 406"/>
                <a:gd name="T96" fmla="*/ 438 w 791"/>
                <a:gd name="T97" fmla="*/ 57 h 406"/>
                <a:gd name="T98" fmla="*/ 410 w 791"/>
                <a:gd name="T99" fmla="*/ 63 h 406"/>
                <a:gd name="T100" fmla="*/ 395 w 791"/>
                <a:gd name="T101" fmla="*/ 67 h 406"/>
                <a:gd name="T102" fmla="*/ 335 w 791"/>
                <a:gd name="T103" fmla="*/ 61 h 406"/>
                <a:gd name="T104" fmla="*/ 306 w 791"/>
                <a:gd name="T105" fmla="*/ 62 h 406"/>
                <a:gd name="T106" fmla="*/ 304 w 791"/>
                <a:gd name="T107" fmla="*/ 69 h 406"/>
                <a:gd name="T108" fmla="*/ 292 w 791"/>
                <a:gd name="T109" fmla="*/ 69 h 406"/>
                <a:gd name="T110" fmla="*/ 242 w 791"/>
                <a:gd name="T111" fmla="*/ 61 h 406"/>
                <a:gd name="T112" fmla="*/ 196 w 791"/>
                <a:gd name="T113" fmla="*/ 44 h 406"/>
                <a:gd name="T114" fmla="*/ 153 w 791"/>
                <a:gd name="T115" fmla="*/ 36 h 406"/>
                <a:gd name="T116" fmla="*/ 129 w 791"/>
                <a:gd name="T117" fmla="*/ 34 h 406"/>
                <a:gd name="T118" fmla="*/ 90 w 791"/>
                <a:gd name="T119" fmla="*/ 42 h 406"/>
                <a:gd name="T120" fmla="*/ 103 w 791"/>
                <a:gd name="T121" fmla="*/ 30 h 406"/>
                <a:gd name="T122" fmla="*/ 58 w 791"/>
                <a:gd name="T123" fmla="*/ 53 h 406"/>
                <a:gd name="T124" fmla="*/ 0 w 791"/>
                <a:gd name="T125" fmla="*/ 38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1"/>
                <a:gd name="T190" fmla="*/ 0 h 406"/>
                <a:gd name="T191" fmla="*/ 791 w 791"/>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1" h="406">
                  <a:moveTo>
                    <a:pt x="0" y="180"/>
                  </a:moveTo>
                  <a:lnTo>
                    <a:pt x="1" y="180"/>
                  </a:lnTo>
                  <a:lnTo>
                    <a:pt x="2" y="181"/>
                  </a:lnTo>
                  <a:lnTo>
                    <a:pt x="3" y="181"/>
                  </a:lnTo>
                  <a:lnTo>
                    <a:pt x="4" y="181"/>
                  </a:lnTo>
                  <a:lnTo>
                    <a:pt x="4" y="180"/>
                  </a:lnTo>
                  <a:lnTo>
                    <a:pt x="5" y="180"/>
                  </a:lnTo>
                  <a:lnTo>
                    <a:pt x="6" y="180"/>
                  </a:lnTo>
                  <a:lnTo>
                    <a:pt x="7" y="180"/>
                  </a:lnTo>
                  <a:lnTo>
                    <a:pt x="8" y="181"/>
                  </a:lnTo>
                  <a:lnTo>
                    <a:pt x="9" y="181"/>
                  </a:lnTo>
                  <a:lnTo>
                    <a:pt x="10" y="181"/>
                  </a:lnTo>
                  <a:lnTo>
                    <a:pt x="10" y="180"/>
                  </a:lnTo>
                  <a:lnTo>
                    <a:pt x="11" y="180"/>
                  </a:lnTo>
                  <a:lnTo>
                    <a:pt x="11" y="179"/>
                  </a:lnTo>
                  <a:lnTo>
                    <a:pt x="17" y="179"/>
                  </a:lnTo>
                  <a:lnTo>
                    <a:pt x="17" y="182"/>
                  </a:lnTo>
                  <a:lnTo>
                    <a:pt x="16" y="182"/>
                  </a:lnTo>
                  <a:lnTo>
                    <a:pt x="16" y="183"/>
                  </a:lnTo>
                  <a:lnTo>
                    <a:pt x="17" y="184"/>
                  </a:lnTo>
                  <a:lnTo>
                    <a:pt x="18" y="184"/>
                  </a:lnTo>
                  <a:lnTo>
                    <a:pt x="19" y="185"/>
                  </a:lnTo>
                  <a:lnTo>
                    <a:pt x="20" y="186"/>
                  </a:lnTo>
                  <a:lnTo>
                    <a:pt x="20" y="187"/>
                  </a:lnTo>
                  <a:lnTo>
                    <a:pt x="21" y="187"/>
                  </a:lnTo>
                  <a:lnTo>
                    <a:pt x="21" y="188"/>
                  </a:lnTo>
                  <a:lnTo>
                    <a:pt x="22" y="188"/>
                  </a:lnTo>
                  <a:lnTo>
                    <a:pt x="22" y="189"/>
                  </a:lnTo>
                  <a:lnTo>
                    <a:pt x="23" y="189"/>
                  </a:lnTo>
                  <a:lnTo>
                    <a:pt x="23" y="190"/>
                  </a:lnTo>
                  <a:lnTo>
                    <a:pt x="24" y="191"/>
                  </a:lnTo>
                  <a:lnTo>
                    <a:pt x="25" y="191"/>
                  </a:lnTo>
                  <a:lnTo>
                    <a:pt x="26" y="192"/>
                  </a:lnTo>
                  <a:lnTo>
                    <a:pt x="27" y="192"/>
                  </a:lnTo>
                  <a:lnTo>
                    <a:pt x="27" y="193"/>
                  </a:lnTo>
                  <a:lnTo>
                    <a:pt x="28" y="193"/>
                  </a:lnTo>
                  <a:lnTo>
                    <a:pt x="28" y="194"/>
                  </a:lnTo>
                  <a:lnTo>
                    <a:pt x="29" y="194"/>
                  </a:lnTo>
                  <a:lnTo>
                    <a:pt x="29" y="195"/>
                  </a:lnTo>
                  <a:lnTo>
                    <a:pt x="30" y="195"/>
                  </a:lnTo>
                  <a:lnTo>
                    <a:pt x="30" y="196"/>
                  </a:lnTo>
                  <a:lnTo>
                    <a:pt x="31" y="197"/>
                  </a:lnTo>
                  <a:lnTo>
                    <a:pt x="31" y="198"/>
                  </a:lnTo>
                  <a:lnTo>
                    <a:pt x="32" y="199"/>
                  </a:lnTo>
                  <a:lnTo>
                    <a:pt x="32" y="198"/>
                  </a:lnTo>
                  <a:lnTo>
                    <a:pt x="33" y="198"/>
                  </a:lnTo>
                  <a:lnTo>
                    <a:pt x="34" y="198"/>
                  </a:lnTo>
                  <a:lnTo>
                    <a:pt x="37" y="196"/>
                  </a:lnTo>
                  <a:lnTo>
                    <a:pt x="38" y="196"/>
                  </a:lnTo>
                  <a:lnTo>
                    <a:pt x="39" y="195"/>
                  </a:lnTo>
                  <a:lnTo>
                    <a:pt x="40" y="194"/>
                  </a:lnTo>
                  <a:lnTo>
                    <a:pt x="40" y="193"/>
                  </a:lnTo>
                  <a:lnTo>
                    <a:pt x="41" y="192"/>
                  </a:lnTo>
                  <a:lnTo>
                    <a:pt x="42" y="192"/>
                  </a:lnTo>
                  <a:lnTo>
                    <a:pt x="42" y="191"/>
                  </a:lnTo>
                  <a:lnTo>
                    <a:pt x="42" y="190"/>
                  </a:lnTo>
                  <a:lnTo>
                    <a:pt x="43" y="190"/>
                  </a:lnTo>
                  <a:lnTo>
                    <a:pt x="45" y="189"/>
                  </a:lnTo>
                  <a:lnTo>
                    <a:pt x="46" y="189"/>
                  </a:lnTo>
                  <a:lnTo>
                    <a:pt x="47" y="189"/>
                  </a:lnTo>
                  <a:lnTo>
                    <a:pt x="47" y="188"/>
                  </a:lnTo>
                  <a:lnTo>
                    <a:pt x="48" y="188"/>
                  </a:lnTo>
                  <a:lnTo>
                    <a:pt x="49" y="188"/>
                  </a:lnTo>
                  <a:lnTo>
                    <a:pt x="49" y="187"/>
                  </a:lnTo>
                  <a:lnTo>
                    <a:pt x="50" y="187"/>
                  </a:lnTo>
                  <a:lnTo>
                    <a:pt x="51" y="187"/>
                  </a:lnTo>
                  <a:lnTo>
                    <a:pt x="52" y="188"/>
                  </a:lnTo>
                  <a:lnTo>
                    <a:pt x="53" y="189"/>
                  </a:lnTo>
                  <a:lnTo>
                    <a:pt x="53" y="190"/>
                  </a:lnTo>
                  <a:lnTo>
                    <a:pt x="54" y="190"/>
                  </a:lnTo>
                  <a:lnTo>
                    <a:pt x="55" y="190"/>
                  </a:lnTo>
                  <a:lnTo>
                    <a:pt x="56" y="192"/>
                  </a:lnTo>
                  <a:lnTo>
                    <a:pt x="57" y="193"/>
                  </a:lnTo>
                  <a:lnTo>
                    <a:pt x="57" y="194"/>
                  </a:lnTo>
                  <a:lnTo>
                    <a:pt x="57" y="195"/>
                  </a:lnTo>
                  <a:lnTo>
                    <a:pt x="59" y="196"/>
                  </a:lnTo>
                  <a:lnTo>
                    <a:pt x="60" y="197"/>
                  </a:lnTo>
                  <a:lnTo>
                    <a:pt x="60" y="198"/>
                  </a:lnTo>
                  <a:lnTo>
                    <a:pt x="60" y="199"/>
                  </a:lnTo>
                  <a:lnTo>
                    <a:pt x="61" y="199"/>
                  </a:lnTo>
                  <a:lnTo>
                    <a:pt x="61" y="200"/>
                  </a:lnTo>
                  <a:lnTo>
                    <a:pt x="63" y="200"/>
                  </a:lnTo>
                  <a:lnTo>
                    <a:pt x="64" y="200"/>
                  </a:lnTo>
                  <a:lnTo>
                    <a:pt x="64" y="201"/>
                  </a:lnTo>
                  <a:lnTo>
                    <a:pt x="66" y="202"/>
                  </a:lnTo>
                  <a:lnTo>
                    <a:pt x="66" y="203"/>
                  </a:lnTo>
                  <a:lnTo>
                    <a:pt x="67" y="203"/>
                  </a:lnTo>
                  <a:lnTo>
                    <a:pt x="67" y="204"/>
                  </a:lnTo>
                  <a:lnTo>
                    <a:pt x="67" y="205"/>
                  </a:lnTo>
                  <a:lnTo>
                    <a:pt x="69" y="207"/>
                  </a:lnTo>
                  <a:lnTo>
                    <a:pt x="70" y="208"/>
                  </a:lnTo>
                  <a:lnTo>
                    <a:pt x="71" y="209"/>
                  </a:lnTo>
                  <a:lnTo>
                    <a:pt x="72" y="210"/>
                  </a:lnTo>
                  <a:lnTo>
                    <a:pt x="73" y="212"/>
                  </a:lnTo>
                  <a:lnTo>
                    <a:pt x="74" y="213"/>
                  </a:lnTo>
                  <a:lnTo>
                    <a:pt x="74" y="214"/>
                  </a:lnTo>
                  <a:lnTo>
                    <a:pt x="75" y="214"/>
                  </a:lnTo>
                  <a:lnTo>
                    <a:pt x="75" y="216"/>
                  </a:lnTo>
                  <a:lnTo>
                    <a:pt x="76" y="216"/>
                  </a:lnTo>
                  <a:lnTo>
                    <a:pt x="76" y="217"/>
                  </a:lnTo>
                  <a:lnTo>
                    <a:pt x="77" y="218"/>
                  </a:lnTo>
                  <a:lnTo>
                    <a:pt x="78" y="220"/>
                  </a:lnTo>
                  <a:lnTo>
                    <a:pt x="79" y="221"/>
                  </a:lnTo>
                  <a:lnTo>
                    <a:pt x="79" y="222"/>
                  </a:lnTo>
                  <a:lnTo>
                    <a:pt x="80" y="222"/>
                  </a:lnTo>
                  <a:lnTo>
                    <a:pt x="79" y="223"/>
                  </a:lnTo>
                  <a:lnTo>
                    <a:pt x="80" y="224"/>
                  </a:lnTo>
                  <a:lnTo>
                    <a:pt x="81" y="225"/>
                  </a:lnTo>
                  <a:lnTo>
                    <a:pt x="82" y="226"/>
                  </a:lnTo>
                  <a:lnTo>
                    <a:pt x="82" y="227"/>
                  </a:lnTo>
                  <a:lnTo>
                    <a:pt x="83" y="228"/>
                  </a:lnTo>
                  <a:lnTo>
                    <a:pt x="83" y="229"/>
                  </a:lnTo>
                  <a:lnTo>
                    <a:pt x="84" y="230"/>
                  </a:lnTo>
                  <a:lnTo>
                    <a:pt x="85" y="231"/>
                  </a:lnTo>
                  <a:lnTo>
                    <a:pt x="86" y="231"/>
                  </a:lnTo>
                  <a:lnTo>
                    <a:pt x="87" y="231"/>
                  </a:lnTo>
                  <a:lnTo>
                    <a:pt x="88" y="232"/>
                  </a:lnTo>
                  <a:lnTo>
                    <a:pt x="89" y="232"/>
                  </a:lnTo>
                  <a:lnTo>
                    <a:pt x="91" y="232"/>
                  </a:lnTo>
                  <a:lnTo>
                    <a:pt x="92" y="232"/>
                  </a:lnTo>
                  <a:lnTo>
                    <a:pt x="95" y="234"/>
                  </a:lnTo>
                  <a:lnTo>
                    <a:pt x="97" y="235"/>
                  </a:lnTo>
                  <a:lnTo>
                    <a:pt x="97" y="236"/>
                  </a:lnTo>
                  <a:lnTo>
                    <a:pt x="98" y="236"/>
                  </a:lnTo>
                  <a:lnTo>
                    <a:pt x="101" y="237"/>
                  </a:lnTo>
                  <a:lnTo>
                    <a:pt x="102" y="238"/>
                  </a:lnTo>
                  <a:lnTo>
                    <a:pt x="102" y="239"/>
                  </a:lnTo>
                  <a:lnTo>
                    <a:pt x="101" y="239"/>
                  </a:lnTo>
                  <a:lnTo>
                    <a:pt x="101" y="241"/>
                  </a:lnTo>
                  <a:lnTo>
                    <a:pt x="101" y="245"/>
                  </a:lnTo>
                  <a:lnTo>
                    <a:pt x="101" y="246"/>
                  </a:lnTo>
                  <a:lnTo>
                    <a:pt x="102" y="247"/>
                  </a:lnTo>
                  <a:lnTo>
                    <a:pt x="101" y="248"/>
                  </a:lnTo>
                  <a:lnTo>
                    <a:pt x="101" y="249"/>
                  </a:lnTo>
                  <a:lnTo>
                    <a:pt x="101" y="250"/>
                  </a:lnTo>
                  <a:lnTo>
                    <a:pt x="101" y="251"/>
                  </a:lnTo>
                  <a:lnTo>
                    <a:pt x="100" y="252"/>
                  </a:lnTo>
                  <a:lnTo>
                    <a:pt x="100" y="253"/>
                  </a:lnTo>
                  <a:lnTo>
                    <a:pt x="100" y="254"/>
                  </a:lnTo>
                  <a:lnTo>
                    <a:pt x="101" y="254"/>
                  </a:lnTo>
                  <a:lnTo>
                    <a:pt x="101" y="255"/>
                  </a:lnTo>
                  <a:lnTo>
                    <a:pt x="99" y="254"/>
                  </a:lnTo>
                  <a:lnTo>
                    <a:pt x="98" y="254"/>
                  </a:lnTo>
                  <a:lnTo>
                    <a:pt x="98" y="255"/>
                  </a:lnTo>
                  <a:lnTo>
                    <a:pt x="97" y="256"/>
                  </a:lnTo>
                  <a:lnTo>
                    <a:pt x="97" y="257"/>
                  </a:lnTo>
                  <a:lnTo>
                    <a:pt x="97" y="258"/>
                  </a:lnTo>
                  <a:lnTo>
                    <a:pt x="98" y="258"/>
                  </a:lnTo>
                  <a:lnTo>
                    <a:pt x="98" y="259"/>
                  </a:lnTo>
                  <a:lnTo>
                    <a:pt x="99" y="259"/>
                  </a:lnTo>
                  <a:lnTo>
                    <a:pt x="99" y="260"/>
                  </a:lnTo>
                  <a:lnTo>
                    <a:pt x="100" y="260"/>
                  </a:lnTo>
                  <a:lnTo>
                    <a:pt x="101" y="260"/>
                  </a:lnTo>
                  <a:lnTo>
                    <a:pt x="102" y="260"/>
                  </a:lnTo>
                  <a:lnTo>
                    <a:pt x="102" y="261"/>
                  </a:lnTo>
                  <a:lnTo>
                    <a:pt x="101" y="262"/>
                  </a:lnTo>
                  <a:lnTo>
                    <a:pt x="101" y="263"/>
                  </a:lnTo>
                  <a:lnTo>
                    <a:pt x="101" y="264"/>
                  </a:lnTo>
                  <a:lnTo>
                    <a:pt x="102" y="264"/>
                  </a:lnTo>
                  <a:lnTo>
                    <a:pt x="103" y="265"/>
                  </a:lnTo>
                  <a:lnTo>
                    <a:pt x="103" y="266"/>
                  </a:lnTo>
                  <a:lnTo>
                    <a:pt x="104" y="266"/>
                  </a:lnTo>
                  <a:lnTo>
                    <a:pt x="105" y="267"/>
                  </a:lnTo>
                  <a:lnTo>
                    <a:pt x="105" y="268"/>
                  </a:lnTo>
                  <a:lnTo>
                    <a:pt x="106" y="268"/>
                  </a:lnTo>
                  <a:lnTo>
                    <a:pt x="106" y="269"/>
                  </a:lnTo>
                  <a:lnTo>
                    <a:pt x="107" y="269"/>
                  </a:lnTo>
                  <a:lnTo>
                    <a:pt x="108" y="270"/>
                  </a:lnTo>
                  <a:lnTo>
                    <a:pt x="109" y="270"/>
                  </a:lnTo>
                  <a:lnTo>
                    <a:pt x="110" y="269"/>
                  </a:lnTo>
                  <a:lnTo>
                    <a:pt x="110" y="270"/>
                  </a:lnTo>
                  <a:lnTo>
                    <a:pt x="110" y="271"/>
                  </a:lnTo>
                  <a:lnTo>
                    <a:pt x="111" y="272"/>
                  </a:lnTo>
                  <a:lnTo>
                    <a:pt x="111" y="273"/>
                  </a:lnTo>
                  <a:lnTo>
                    <a:pt x="110" y="273"/>
                  </a:lnTo>
                  <a:lnTo>
                    <a:pt x="110" y="274"/>
                  </a:lnTo>
                  <a:lnTo>
                    <a:pt x="110" y="275"/>
                  </a:lnTo>
                  <a:lnTo>
                    <a:pt x="109" y="276"/>
                  </a:lnTo>
                  <a:lnTo>
                    <a:pt x="110" y="277"/>
                  </a:lnTo>
                  <a:lnTo>
                    <a:pt x="111" y="279"/>
                  </a:lnTo>
                  <a:lnTo>
                    <a:pt x="112" y="279"/>
                  </a:lnTo>
                  <a:lnTo>
                    <a:pt x="113" y="280"/>
                  </a:lnTo>
                  <a:lnTo>
                    <a:pt x="113" y="281"/>
                  </a:lnTo>
                  <a:lnTo>
                    <a:pt x="113" y="282"/>
                  </a:lnTo>
                  <a:lnTo>
                    <a:pt x="115" y="282"/>
                  </a:lnTo>
                  <a:lnTo>
                    <a:pt x="116" y="281"/>
                  </a:lnTo>
                  <a:lnTo>
                    <a:pt x="118" y="281"/>
                  </a:lnTo>
                  <a:lnTo>
                    <a:pt x="118" y="282"/>
                  </a:lnTo>
                  <a:lnTo>
                    <a:pt x="118" y="283"/>
                  </a:lnTo>
                  <a:lnTo>
                    <a:pt x="117" y="284"/>
                  </a:lnTo>
                  <a:lnTo>
                    <a:pt x="118" y="284"/>
                  </a:lnTo>
                  <a:lnTo>
                    <a:pt x="119" y="284"/>
                  </a:lnTo>
                  <a:lnTo>
                    <a:pt x="120" y="283"/>
                  </a:lnTo>
                  <a:lnTo>
                    <a:pt x="121" y="283"/>
                  </a:lnTo>
                  <a:lnTo>
                    <a:pt x="121" y="284"/>
                  </a:lnTo>
                  <a:lnTo>
                    <a:pt x="121" y="285"/>
                  </a:lnTo>
                  <a:lnTo>
                    <a:pt x="122" y="286"/>
                  </a:lnTo>
                  <a:lnTo>
                    <a:pt x="121" y="287"/>
                  </a:lnTo>
                  <a:lnTo>
                    <a:pt x="121" y="288"/>
                  </a:lnTo>
                  <a:lnTo>
                    <a:pt x="122" y="288"/>
                  </a:lnTo>
                  <a:lnTo>
                    <a:pt x="122" y="289"/>
                  </a:lnTo>
                  <a:lnTo>
                    <a:pt x="121" y="290"/>
                  </a:lnTo>
                  <a:lnTo>
                    <a:pt x="121" y="291"/>
                  </a:lnTo>
                  <a:lnTo>
                    <a:pt x="122" y="292"/>
                  </a:lnTo>
                  <a:lnTo>
                    <a:pt x="122" y="293"/>
                  </a:lnTo>
                  <a:lnTo>
                    <a:pt x="123" y="293"/>
                  </a:lnTo>
                  <a:lnTo>
                    <a:pt x="124" y="292"/>
                  </a:lnTo>
                  <a:lnTo>
                    <a:pt x="125" y="291"/>
                  </a:lnTo>
                  <a:lnTo>
                    <a:pt x="125" y="292"/>
                  </a:lnTo>
                  <a:lnTo>
                    <a:pt x="126" y="292"/>
                  </a:lnTo>
                  <a:lnTo>
                    <a:pt x="125" y="293"/>
                  </a:lnTo>
                  <a:lnTo>
                    <a:pt x="125" y="294"/>
                  </a:lnTo>
                  <a:lnTo>
                    <a:pt x="127" y="294"/>
                  </a:lnTo>
                  <a:lnTo>
                    <a:pt x="126" y="295"/>
                  </a:lnTo>
                  <a:lnTo>
                    <a:pt x="125" y="295"/>
                  </a:lnTo>
                  <a:lnTo>
                    <a:pt x="124" y="295"/>
                  </a:lnTo>
                  <a:lnTo>
                    <a:pt x="123" y="295"/>
                  </a:lnTo>
                  <a:lnTo>
                    <a:pt x="123" y="296"/>
                  </a:lnTo>
                  <a:lnTo>
                    <a:pt x="124" y="296"/>
                  </a:lnTo>
                  <a:lnTo>
                    <a:pt x="125" y="296"/>
                  </a:lnTo>
                  <a:lnTo>
                    <a:pt x="126" y="297"/>
                  </a:lnTo>
                  <a:lnTo>
                    <a:pt x="125" y="297"/>
                  </a:lnTo>
                  <a:lnTo>
                    <a:pt x="124" y="297"/>
                  </a:lnTo>
                  <a:lnTo>
                    <a:pt x="123" y="297"/>
                  </a:lnTo>
                  <a:lnTo>
                    <a:pt x="123" y="298"/>
                  </a:lnTo>
                  <a:lnTo>
                    <a:pt x="123" y="299"/>
                  </a:lnTo>
                  <a:lnTo>
                    <a:pt x="124" y="300"/>
                  </a:lnTo>
                  <a:lnTo>
                    <a:pt x="125" y="300"/>
                  </a:lnTo>
                  <a:lnTo>
                    <a:pt x="126" y="301"/>
                  </a:lnTo>
                  <a:lnTo>
                    <a:pt x="128" y="302"/>
                  </a:lnTo>
                  <a:lnTo>
                    <a:pt x="129" y="302"/>
                  </a:lnTo>
                  <a:lnTo>
                    <a:pt x="129" y="301"/>
                  </a:lnTo>
                  <a:lnTo>
                    <a:pt x="130" y="301"/>
                  </a:lnTo>
                  <a:lnTo>
                    <a:pt x="132" y="301"/>
                  </a:lnTo>
                  <a:lnTo>
                    <a:pt x="133" y="301"/>
                  </a:lnTo>
                  <a:lnTo>
                    <a:pt x="133" y="300"/>
                  </a:lnTo>
                  <a:lnTo>
                    <a:pt x="135" y="301"/>
                  </a:lnTo>
                  <a:lnTo>
                    <a:pt x="136" y="301"/>
                  </a:lnTo>
                  <a:lnTo>
                    <a:pt x="137" y="301"/>
                  </a:lnTo>
                  <a:lnTo>
                    <a:pt x="136" y="302"/>
                  </a:lnTo>
                  <a:lnTo>
                    <a:pt x="135" y="302"/>
                  </a:lnTo>
                  <a:lnTo>
                    <a:pt x="136" y="302"/>
                  </a:lnTo>
                  <a:lnTo>
                    <a:pt x="137" y="303"/>
                  </a:lnTo>
                  <a:lnTo>
                    <a:pt x="138" y="303"/>
                  </a:lnTo>
                  <a:lnTo>
                    <a:pt x="137" y="304"/>
                  </a:lnTo>
                  <a:lnTo>
                    <a:pt x="139" y="304"/>
                  </a:lnTo>
                  <a:lnTo>
                    <a:pt x="139" y="305"/>
                  </a:lnTo>
                  <a:lnTo>
                    <a:pt x="138" y="305"/>
                  </a:lnTo>
                  <a:lnTo>
                    <a:pt x="137" y="305"/>
                  </a:lnTo>
                  <a:lnTo>
                    <a:pt x="136" y="305"/>
                  </a:lnTo>
                  <a:lnTo>
                    <a:pt x="134" y="306"/>
                  </a:lnTo>
                  <a:lnTo>
                    <a:pt x="135" y="306"/>
                  </a:lnTo>
                  <a:lnTo>
                    <a:pt x="136" y="306"/>
                  </a:lnTo>
                  <a:lnTo>
                    <a:pt x="140" y="306"/>
                  </a:lnTo>
                  <a:lnTo>
                    <a:pt x="141" y="307"/>
                  </a:lnTo>
                  <a:lnTo>
                    <a:pt x="142" y="306"/>
                  </a:lnTo>
                  <a:lnTo>
                    <a:pt x="143" y="307"/>
                  </a:lnTo>
                  <a:lnTo>
                    <a:pt x="144" y="306"/>
                  </a:lnTo>
                  <a:lnTo>
                    <a:pt x="145" y="307"/>
                  </a:lnTo>
                  <a:lnTo>
                    <a:pt x="146" y="307"/>
                  </a:lnTo>
                  <a:lnTo>
                    <a:pt x="147" y="306"/>
                  </a:lnTo>
                  <a:lnTo>
                    <a:pt x="148" y="306"/>
                  </a:lnTo>
                  <a:lnTo>
                    <a:pt x="148" y="307"/>
                  </a:lnTo>
                  <a:lnTo>
                    <a:pt x="149" y="308"/>
                  </a:lnTo>
                  <a:lnTo>
                    <a:pt x="150" y="308"/>
                  </a:lnTo>
                  <a:lnTo>
                    <a:pt x="151" y="307"/>
                  </a:lnTo>
                  <a:lnTo>
                    <a:pt x="151" y="309"/>
                  </a:lnTo>
                  <a:lnTo>
                    <a:pt x="151" y="310"/>
                  </a:lnTo>
                  <a:lnTo>
                    <a:pt x="151" y="311"/>
                  </a:lnTo>
                  <a:lnTo>
                    <a:pt x="150" y="312"/>
                  </a:lnTo>
                  <a:lnTo>
                    <a:pt x="151" y="313"/>
                  </a:lnTo>
                  <a:lnTo>
                    <a:pt x="152" y="314"/>
                  </a:lnTo>
                  <a:lnTo>
                    <a:pt x="153" y="315"/>
                  </a:lnTo>
                  <a:lnTo>
                    <a:pt x="155" y="315"/>
                  </a:lnTo>
                  <a:lnTo>
                    <a:pt x="156" y="314"/>
                  </a:lnTo>
                  <a:lnTo>
                    <a:pt x="157" y="314"/>
                  </a:lnTo>
                  <a:lnTo>
                    <a:pt x="157" y="313"/>
                  </a:lnTo>
                  <a:lnTo>
                    <a:pt x="157" y="314"/>
                  </a:lnTo>
                  <a:lnTo>
                    <a:pt x="158" y="314"/>
                  </a:lnTo>
                  <a:lnTo>
                    <a:pt x="157" y="312"/>
                  </a:lnTo>
                  <a:lnTo>
                    <a:pt x="158" y="312"/>
                  </a:lnTo>
                  <a:lnTo>
                    <a:pt x="158" y="313"/>
                  </a:lnTo>
                  <a:lnTo>
                    <a:pt x="159" y="314"/>
                  </a:lnTo>
                  <a:lnTo>
                    <a:pt x="159" y="315"/>
                  </a:lnTo>
                  <a:lnTo>
                    <a:pt x="160" y="315"/>
                  </a:lnTo>
                  <a:lnTo>
                    <a:pt x="160" y="316"/>
                  </a:lnTo>
                  <a:lnTo>
                    <a:pt x="161" y="316"/>
                  </a:lnTo>
                  <a:lnTo>
                    <a:pt x="160" y="318"/>
                  </a:lnTo>
                  <a:lnTo>
                    <a:pt x="161" y="319"/>
                  </a:lnTo>
                  <a:lnTo>
                    <a:pt x="162" y="319"/>
                  </a:lnTo>
                  <a:lnTo>
                    <a:pt x="163" y="318"/>
                  </a:lnTo>
                  <a:lnTo>
                    <a:pt x="163" y="317"/>
                  </a:lnTo>
                  <a:lnTo>
                    <a:pt x="164" y="317"/>
                  </a:lnTo>
                  <a:lnTo>
                    <a:pt x="164" y="316"/>
                  </a:lnTo>
                  <a:lnTo>
                    <a:pt x="165" y="316"/>
                  </a:lnTo>
                  <a:lnTo>
                    <a:pt x="165" y="318"/>
                  </a:lnTo>
                  <a:lnTo>
                    <a:pt x="165" y="319"/>
                  </a:lnTo>
                  <a:lnTo>
                    <a:pt x="165" y="320"/>
                  </a:lnTo>
                  <a:lnTo>
                    <a:pt x="165" y="321"/>
                  </a:lnTo>
                  <a:lnTo>
                    <a:pt x="165" y="322"/>
                  </a:lnTo>
                  <a:lnTo>
                    <a:pt x="166" y="322"/>
                  </a:lnTo>
                  <a:lnTo>
                    <a:pt x="167" y="322"/>
                  </a:lnTo>
                  <a:lnTo>
                    <a:pt x="168" y="322"/>
                  </a:lnTo>
                  <a:lnTo>
                    <a:pt x="169" y="321"/>
                  </a:lnTo>
                  <a:lnTo>
                    <a:pt x="170" y="322"/>
                  </a:lnTo>
                  <a:lnTo>
                    <a:pt x="169" y="322"/>
                  </a:lnTo>
                  <a:lnTo>
                    <a:pt x="168" y="322"/>
                  </a:lnTo>
                  <a:lnTo>
                    <a:pt x="167" y="323"/>
                  </a:lnTo>
                  <a:lnTo>
                    <a:pt x="166" y="323"/>
                  </a:lnTo>
                  <a:lnTo>
                    <a:pt x="166" y="324"/>
                  </a:lnTo>
                  <a:lnTo>
                    <a:pt x="167" y="324"/>
                  </a:lnTo>
                  <a:lnTo>
                    <a:pt x="168" y="324"/>
                  </a:lnTo>
                  <a:lnTo>
                    <a:pt x="169" y="325"/>
                  </a:lnTo>
                  <a:lnTo>
                    <a:pt x="178" y="325"/>
                  </a:lnTo>
                  <a:lnTo>
                    <a:pt x="187" y="325"/>
                  </a:lnTo>
                  <a:lnTo>
                    <a:pt x="196" y="325"/>
                  </a:lnTo>
                  <a:lnTo>
                    <a:pt x="206" y="325"/>
                  </a:lnTo>
                  <a:lnTo>
                    <a:pt x="215" y="325"/>
                  </a:lnTo>
                  <a:lnTo>
                    <a:pt x="224" y="325"/>
                  </a:lnTo>
                  <a:lnTo>
                    <a:pt x="233" y="325"/>
                  </a:lnTo>
                  <a:lnTo>
                    <a:pt x="243" y="325"/>
                  </a:lnTo>
                  <a:lnTo>
                    <a:pt x="252" y="325"/>
                  </a:lnTo>
                  <a:lnTo>
                    <a:pt x="261" y="325"/>
                  </a:lnTo>
                  <a:lnTo>
                    <a:pt x="270" y="325"/>
                  </a:lnTo>
                  <a:lnTo>
                    <a:pt x="280" y="325"/>
                  </a:lnTo>
                  <a:lnTo>
                    <a:pt x="289" y="325"/>
                  </a:lnTo>
                  <a:lnTo>
                    <a:pt x="298" y="325"/>
                  </a:lnTo>
                  <a:lnTo>
                    <a:pt x="307" y="325"/>
                  </a:lnTo>
                  <a:lnTo>
                    <a:pt x="317" y="325"/>
                  </a:lnTo>
                  <a:lnTo>
                    <a:pt x="326" y="325"/>
                  </a:lnTo>
                  <a:lnTo>
                    <a:pt x="335" y="325"/>
                  </a:lnTo>
                  <a:lnTo>
                    <a:pt x="345" y="325"/>
                  </a:lnTo>
                  <a:lnTo>
                    <a:pt x="354" y="325"/>
                  </a:lnTo>
                  <a:lnTo>
                    <a:pt x="363" y="325"/>
                  </a:lnTo>
                  <a:lnTo>
                    <a:pt x="372" y="325"/>
                  </a:lnTo>
                  <a:lnTo>
                    <a:pt x="382" y="325"/>
                  </a:lnTo>
                  <a:lnTo>
                    <a:pt x="391" y="325"/>
                  </a:lnTo>
                  <a:lnTo>
                    <a:pt x="400" y="325"/>
                  </a:lnTo>
                  <a:lnTo>
                    <a:pt x="409" y="325"/>
                  </a:lnTo>
                  <a:lnTo>
                    <a:pt x="424" y="325"/>
                  </a:lnTo>
                  <a:lnTo>
                    <a:pt x="424" y="320"/>
                  </a:lnTo>
                  <a:lnTo>
                    <a:pt x="425" y="320"/>
                  </a:lnTo>
                  <a:lnTo>
                    <a:pt x="426" y="320"/>
                  </a:lnTo>
                  <a:lnTo>
                    <a:pt x="426" y="321"/>
                  </a:lnTo>
                  <a:lnTo>
                    <a:pt x="427" y="321"/>
                  </a:lnTo>
                  <a:lnTo>
                    <a:pt x="427" y="322"/>
                  </a:lnTo>
                  <a:lnTo>
                    <a:pt x="428" y="323"/>
                  </a:lnTo>
                  <a:lnTo>
                    <a:pt x="428" y="325"/>
                  </a:lnTo>
                  <a:lnTo>
                    <a:pt x="429" y="327"/>
                  </a:lnTo>
                  <a:lnTo>
                    <a:pt x="429" y="328"/>
                  </a:lnTo>
                  <a:lnTo>
                    <a:pt x="430" y="328"/>
                  </a:lnTo>
                  <a:lnTo>
                    <a:pt x="431" y="328"/>
                  </a:lnTo>
                  <a:lnTo>
                    <a:pt x="432" y="328"/>
                  </a:lnTo>
                  <a:lnTo>
                    <a:pt x="433" y="328"/>
                  </a:lnTo>
                  <a:lnTo>
                    <a:pt x="434" y="328"/>
                  </a:lnTo>
                  <a:lnTo>
                    <a:pt x="435" y="328"/>
                  </a:lnTo>
                  <a:lnTo>
                    <a:pt x="436" y="329"/>
                  </a:lnTo>
                  <a:lnTo>
                    <a:pt x="437" y="329"/>
                  </a:lnTo>
                  <a:lnTo>
                    <a:pt x="438" y="330"/>
                  </a:lnTo>
                  <a:lnTo>
                    <a:pt x="439" y="330"/>
                  </a:lnTo>
                  <a:lnTo>
                    <a:pt x="440" y="330"/>
                  </a:lnTo>
                  <a:lnTo>
                    <a:pt x="441" y="329"/>
                  </a:lnTo>
                  <a:lnTo>
                    <a:pt x="442" y="329"/>
                  </a:lnTo>
                  <a:lnTo>
                    <a:pt x="445" y="329"/>
                  </a:lnTo>
                  <a:lnTo>
                    <a:pt x="446" y="329"/>
                  </a:lnTo>
                  <a:lnTo>
                    <a:pt x="448" y="330"/>
                  </a:lnTo>
                  <a:lnTo>
                    <a:pt x="449" y="331"/>
                  </a:lnTo>
                  <a:lnTo>
                    <a:pt x="450" y="332"/>
                  </a:lnTo>
                  <a:lnTo>
                    <a:pt x="451" y="332"/>
                  </a:lnTo>
                  <a:lnTo>
                    <a:pt x="452" y="332"/>
                  </a:lnTo>
                  <a:lnTo>
                    <a:pt x="453" y="333"/>
                  </a:lnTo>
                  <a:lnTo>
                    <a:pt x="454" y="333"/>
                  </a:lnTo>
                  <a:lnTo>
                    <a:pt x="456" y="334"/>
                  </a:lnTo>
                  <a:lnTo>
                    <a:pt x="457" y="335"/>
                  </a:lnTo>
                  <a:lnTo>
                    <a:pt x="458" y="336"/>
                  </a:lnTo>
                  <a:lnTo>
                    <a:pt x="459" y="336"/>
                  </a:lnTo>
                  <a:lnTo>
                    <a:pt x="460" y="336"/>
                  </a:lnTo>
                  <a:lnTo>
                    <a:pt x="461" y="336"/>
                  </a:lnTo>
                  <a:lnTo>
                    <a:pt x="461" y="335"/>
                  </a:lnTo>
                  <a:lnTo>
                    <a:pt x="462" y="335"/>
                  </a:lnTo>
                  <a:lnTo>
                    <a:pt x="463" y="335"/>
                  </a:lnTo>
                  <a:lnTo>
                    <a:pt x="464" y="335"/>
                  </a:lnTo>
                  <a:lnTo>
                    <a:pt x="465" y="335"/>
                  </a:lnTo>
                  <a:lnTo>
                    <a:pt x="466" y="336"/>
                  </a:lnTo>
                  <a:lnTo>
                    <a:pt x="467" y="336"/>
                  </a:lnTo>
                  <a:lnTo>
                    <a:pt x="468" y="336"/>
                  </a:lnTo>
                  <a:lnTo>
                    <a:pt x="471" y="336"/>
                  </a:lnTo>
                  <a:lnTo>
                    <a:pt x="472" y="336"/>
                  </a:lnTo>
                  <a:lnTo>
                    <a:pt x="473" y="337"/>
                  </a:lnTo>
                  <a:lnTo>
                    <a:pt x="474" y="337"/>
                  </a:lnTo>
                  <a:lnTo>
                    <a:pt x="475" y="336"/>
                  </a:lnTo>
                  <a:lnTo>
                    <a:pt x="476" y="336"/>
                  </a:lnTo>
                  <a:lnTo>
                    <a:pt x="477" y="336"/>
                  </a:lnTo>
                  <a:lnTo>
                    <a:pt x="478" y="335"/>
                  </a:lnTo>
                  <a:lnTo>
                    <a:pt x="479" y="334"/>
                  </a:lnTo>
                  <a:lnTo>
                    <a:pt x="480" y="332"/>
                  </a:lnTo>
                  <a:lnTo>
                    <a:pt x="481" y="331"/>
                  </a:lnTo>
                  <a:lnTo>
                    <a:pt x="482" y="330"/>
                  </a:lnTo>
                  <a:lnTo>
                    <a:pt x="482" y="331"/>
                  </a:lnTo>
                  <a:lnTo>
                    <a:pt x="483" y="333"/>
                  </a:lnTo>
                  <a:lnTo>
                    <a:pt x="484" y="332"/>
                  </a:lnTo>
                  <a:lnTo>
                    <a:pt x="486" y="328"/>
                  </a:lnTo>
                  <a:lnTo>
                    <a:pt x="486" y="327"/>
                  </a:lnTo>
                  <a:lnTo>
                    <a:pt x="487" y="328"/>
                  </a:lnTo>
                  <a:lnTo>
                    <a:pt x="486" y="329"/>
                  </a:lnTo>
                  <a:lnTo>
                    <a:pt x="485" y="330"/>
                  </a:lnTo>
                  <a:lnTo>
                    <a:pt x="486" y="331"/>
                  </a:lnTo>
                  <a:lnTo>
                    <a:pt x="487" y="330"/>
                  </a:lnTo>
                  <a:lnTo>
                    <a:pt x="489" y="329"/>
                  </a:lnTo>
                  <a:lnTo>
                    <a:pt x="489" y="327"/>
                  </a:lnTo>
                  <a:lnTo>
                    <a:pt x="489" y="326"/>
                  </a:lnTo>
                  <a:lnTo>
                    <a:pt x="489" y="325"/>
                  </a:lnTo>
                  <a:lnTo>
                    <a:pt x="490" y="325"/>
                  </a:lnTo>
                  <a:lnTo>
                    <a:pt x="492" y="325"/>
                  </a:lnTo>
                  <a:lnTo>
                    <a:pt x="496" y="327"/>
                  </a:lnTo>
                  <a:lnTo>
                    <a:pt x="499" y="333"/>
                  </a:lnTo>
                  <a:lnTo>
                    <a:pt x="499" y="327"/>
                  </a:lnTo>
                  <a:lnTo>
                    <a:pt x="501" y="327"/>
                  </a:lnTo>
                  <a:lnTo>
                    <a:pt x="504" y="328"/>
                  </a:lnTo>
                  <a:lnTo>
                    <a:pt x="505" y="328"/>
                  </a:lnTo>
                  <a:lnTo>
                    <a:pt x="506" y="329"/>
                  </a:lnTo>
                  <a:lnTo>
                    <a:pt x="507" y="331"/>
                  </a:lnTo>
                  <a:lnTo>
                    <a:pt x="509" y="336"/>
                  </a:lnTo>
                  <a:lnTo>
                    <a:pt x="511" y="337"/>
                  </a:lnTo>
                  <a:lnTo>
                    <a:pt x="515" y="337"/>
                  </a:lnTo>
                  <a:lnTo>
                    <a:pt x="517" y="337"/>
                  </a:lnTo>
                  <a:lnTo>
                    <a:pt x="518" y="337"/>
                  </a:lnTo>
                  <a:lnTo>
                    <a:pt x="519" y="337"/>
                  </a:lnTo>
                  <a:lnTo>
                    <a:pt x="519" y="338"/>
                  </a:lnTo>
                  <a:lnTo>
                    <a:pt x="518" y="341"/>
                  </a:lnTo>
                  <a:lnTo>
                    <a:pt x="519" y="342"/>
                  </a:lnTo>
                  <a:lnTo>
                    <a:pt x="521" y="345"/>
                  </a:lnTo>
                  <a:lnTo>
                    <a:pt x="520" y="347"/>
                  </a:lnTo>
                  <a:lnTo>
                    <a:pt x="521" y="349"/>
                  </a:lnTo>
                  <a:lnTo>
                    <a:pt x="523" y="350"/>
                  </a:lnTo>
                  <a:lnTo>
                    <a:pt x="522" y="351"/>
                  </a:lnTo>
                  <a:lnTo>
                    <a:pt x="522" y="352"/>
                  </a:lnTo>
                  <a:lnTo>
                    <a:pt x="523" y="352"/>
                  </a:lnTo>
                  <a:lnTo>
                    <a:pt x="522" y="353"/>
                  </a:lnTo>
                  <a:lnTo>
                    <a:pt x="523" y="354"/>
                  </a:lnTo>
                  <a:lnTo>
                    <a:pt x="524" y="354"/>
                  </a:lnTo>
                  <a:lnTo>
                    <a:pt x="524" y="353"/>
                  </a:lnTo>
                  <a:lnTo>
                    <a:pt x="525" y="353"/>
                  </a:lnTo>
                  <a:lnTo>
                    <a:pt x="525" y="354"/>
                  </a:lnTo>
                  <a:lnTo>
                    <a:pt x="526" y="356"/>
                  </a:lnTo>
                  <a:lnTo>
                    <a:pt x="526" y="357"/>
                  </a:lnTo>
                  <a:lnTo>
                    <a:pt x="527" y="356"/>
                  </a:lnTo>
                  <a:lnTo>
                    <a:pt x="529" y="356"/>
                  </a:lnTo>
                  <a:lnTo>
                    <a:pt x="531" y="357"/>
                  </a:lnTo>
                  <a:lnTo>
                    <a:pt x="532" y="357"/>
                  </a:lnTo>
                  <a:lnTo>
                    <a:pt x="533" y="357"/>
                  </a:lnTo>
                  <a:lnTo>
                    <a:pt x="535" y="358"/>
                  </a:lnTo>
                  <a:lnTo>
                    <a:pt x="536" y="358"/>
                  </a:lnTo>
                  <a:lnTo>
                    <a:pt x="537" y="358"/>
                  </a:lnTo>
                  <a:lnTo>
                    <a:pt x="539" y="358"/>
                  </a:lnTo>
                  <a:lnTo>
                    <a:pt x="540" y="358"/>
                  </a:lnTo>
                  <a:lnTo>
                    <a:pt x="541" y="358"/>
                  </a:lnTo>
                  <a:lnTo>
                    <a:pt x="542" y="359"/>
                  </a:lnTo>
                  <a:lnTo>
                    <a:pt x="543" y="359"/>
                  </a:lnTo>
                  <a:lnTo>
                    <a:pt x="545" y="359"/>
                  </a:lnTo>
                  <a:lnTo>
                    <a:pt x="547" y="359"/>
                  </a:lnTo>
                  <a:lnTo>
                    <a:pt x="549" y="359"/>
                  </a:lnTo>
                  <a:lnTo>
                    <a:pt x="550" y="359"/>
                  </a:lnTo>
                  <a:lnTo>
                    <a:pt x="550" y="360"/>
                  </a:lnTo>
                  <a:lnTo>
                    <a:pt x="551" y="360"/>
                  </a:lnTo>
                  <a:lnTo>
                    <a:pt x="552" y="360"/>
                  </a:lnTo>
                  <a:lnTo>
                    <a:pt x="554" y="360"/>
                  </a:lnTo>
                  <a:lnTo>
                    <a:pt x="555" y="361"/>
                  </a:lnTo>
                  <a:lnTo>
                    <a:pt x="557" y="361"/>
                  </a:lnTo>
                  <a:lnTo>
                    <a:pt x="559" y="362"/>
                  </a:lnTo>
                  <a:lnTo>
                    <a:pt x="559" y="363"/>
                  </a:lnTo>
                  <a:lnTo>
                    <a:pt x="559" y="364"/>
                  </a:lnTo>
                  <a:lnTo>
                    <a:pt x="561" y="366"/>
                  </a:lnTo>
                  <a:lnTo>
                    <a:pt x="562" y="367"/>
                  </a:lnTo>
                  <a:lnTo>
                    <a:pt x="563" y="367"/>
                  </a:lnTo>
                  <a:lnTo>
                    <a:pt x="564" y="367"/>
                  </a:lnTo>
                  <a:lnTo>
                    <a:pt x="564" y="368"/>
                  </a:lnTo>
                  <a:lnTo>
                    <a:pt x="564" y="370"/>
                  </a:lnTo>
                  <a:lnTo>
                    <a:pt x="565" y="371"/>
                  </a:lnTo>
                  <a:lnTo>
                    <a:pt x="565" y="372"/>
                  </a:lnTo>
                  <a:lnTo>
                    <a:pt x="566" y="372"/>
                  </a:lnTo>
                  <a:lnTo>
                    <a:pt x="567" y="372"/>
                  </a:lnTo>
                  <a:lnTo>
                    <a:pt x="567" y="373"/>
                  </a:lnTo>
                  <a:lnTo>
                    <a:pt x="567" y="374"/>
                  </a:lnTo>
                  <a:lnTo>
                    <a:pt x="565" y="374"/>
                  </a:lnTo>
                  <a:lnTo>
                    <a:pt x="565" y="373"/>
                  </a:lnTo>
                  <a:lnTo>
                    <a:pt x="564" y="373"/>
                  </a:lnTo>
                  <a:lnTo>
                    <a:pt x="564" y="374"/>
                  </a:lnTo>
                  <a:lnTo>
                    <a:pt x="564" y="375"/>
                  </a:lnTo>
                  <a:lnTo>
                    <a:pt x="564" y="376"/>
                  </a:lnTo>
                  <a:lnTo>
                    <a:pt x="564" y="377"/>
                  </a:lnTo>
                  <a:lnTo>
                    <a:pt x="563" y="377"/>
                  </a:lnTo>
                  <a:lnTo>
                    <a:pt x="561" y="377"/>
                  </a:lnTo>
                  <a:lnTo>
                    <a:pt x="559" y="376"/>
                  </a:lnTo>
                  <a:lnTo>
                    <a:pt x="558" y="376"/>
                  </a:lnTo>
                  <a:lnTo>
                    <a:pt x="558" y="375"/>
                  </a:lnTo>
                  <a:lnTo>
                    <a:pt x="557" y="374"/>
                  </a:lnTo>
                  <a:lnTo>
                    <a:pt x="557" y="375"/>
                  </a:lnTo>
                  <a:lnTo>
                    <a:pt x="556" y="376"/>
                  </a:lnTo>
                  <a:lnTo>
                    <a:pt x="556" y="375"/>
                  </a:lnTo>
                  <a:lnTo>
                    <a:pt x="555" y="374"/>
                  </a:lnTo>
                  <a:lnTo>
                    <a:pt x="555" y="372"/>
                  </a:lnTo>
                  <a:lnTo>
                    <a:pt x="554" y="372"/>
                  </a:lnTo>
                  <a:lnTo>
                    <a:pt x="554" y="373"/>
                  </a:lnTo>
                  <a:lnTo>
                    <a:pt x="553" y="372"/>
                  </a:lnTo>
                  <a:lnTo>
                    <a:pt x="552" y="371"/>
                  </a:lnTo>
                  <a:lnTo>
                    <a:pt x="552" y="370"/>
                  </a:lnTo>
                  <a:lnTo>
                    <a:pt x="552" y="369"/>
                  </a:lnTo>
                  <a:lnTo>
                    <a:pt x="551" y="369"/>
                  </a:lnTo>
                  <a:lnTo>
                    <a:pt x="549" y="368"/>
                  </a:lnTo>
                  <a:lnTo>
                    <a:pt x="549" y="369"/>
                  </a:lnTo>
                  <a:lnTo>
                    <a:pt x="550" y="369"/>
                  </a:lnTo>
                  <a:lnTo>
                    <a:pt x="550" y="370"/>
                  </a:lnTo>
                  <a:lnTo>
                    <a:pt x="551" y="372"/>
                  </a:lnTo>
                  <a:lnTo>
                    <a:pt x="552" y="373"/>
                  </a:lnTo>
                  <a:lnTo>
                    <a:pt x="552" y="375"/>
                  </a:lnTo>
                  <a:lnTo>
                    <a:pt x="552" y="376"/>
                  </a:lnTo>
                  <a:lnTo>
                    <a:pt x="551" y="377"/>
                  </a:lnTo>
                  <a:lnTo>
                    <a:pt x="548" y="381"/>
                  </a:lnTo>
                  <a:lnTo>
                    <a:pt x="548" y="383"/>
                  </a:lnTo>
                  <a:lnTo>
                    <a:pt x="548" y="385"/>
                  </a:lnTo>
                  <a:lnTo>
                    <a:pt x="548" y="388"/>
                  </a:lnTo>
                  <a:lnTo>
                    <a:pt x="548" y="390"/>
                  </a:lnTo>
                  <a:lnTo>
                    <a:pt x="546" y="392"/>
                  </a:lnTo>
                  <a:lnTo>
                    <a:pt x="545" y="392"/>
                  </a:lnTo>
                  <a:lnTo>
                    <a:pt x="544" y="392"/>
                  </a:lnTo>
                  <a:lnTo>
                    <a:pt x="544" y="393"/>
                  </a:lnTo>
                  <a:lnTo>
                    <a:pt x="542" y="393"/>
                  </a:lnTo>
                  <a:lnTo>
                    <a:pt x="542" y="394"/>
                  </a:lnTo>
                  <a:lnTo>
                    <a:pt x="541" y="397"/>
                  </a:lnTo>
                  <a:lnTo>
                    <a:pt x="541" y="398"/>
                  </a:lnTo>
                  <a:lnTo>
                    <a:pt x="541" y="399"/>
                  </a:lnTo>
                  <a:lnTo>
                    <a:pt x="541" y="400"/>
                  </a:lnTo>
                  <a:lnTo>
                    <a:pt x="542" y="400"/>
                  </a:lnTo>
                  <a:lnTo>
                    <a:pt x="542" y="401"/>
                  </a:lnTo>
                  <a:lnTo>
                    <a:pt x="542" y="402"/>
                  </a:lnTo>
                  <a:lnTo>
                    <a:pt x="541" y="402"/>
                  </a:lnTo>
                  <a:lnTo>
                    <a:pt x="539" y="402"/>
                  </a:lnTo>
                  <a:lnTo>
                    <a:pt x="538" y="402"/>
                  </a:lnTo>
                  <a:lnTo>
                    <a:pt x="537" y="401"/>
                  </a:lnTo>
                  <a:lnTo>
                    <a:pt x="536" y="402"/>
                  </a:lnTo>
                  <a:lnTo>
                    <a:pt x="536" y="403"/>
                  </a:lnTo>
                  <a:lnTo>
                    <a:pt x="536" y="404"/>
                  </a:lnTo>
                  <a:lnTo>
                    <a:pt x="536" y="405"/>
                  </a:lnTo>
                  <a:lnTo>
                    <a:pt x="538" y="406"/>
                  </a:lnTo>
                  <a:lnTo>
                    <a:pt x="539" y="405"/>
                  </a:lnTo>
                  <a:lnTo>
                    <a:pt x="541" y="406"/>
                  </a:lnTo>
                  <a:lnTo>
                    <a:pt x="542" y="406"/>
                  </a:lnTo>
                  <a:lnTo>
                    <a:pt x="542" y="405"/>
                  </a:lnTo>
                  <a:lnTo>
                    <a:pt x="543" y="404"/>
                  </a:lnTo>
                  <a:lnTo>
                    <a:pt x="545" y="403"/>
                  </a:lnTo>
                  <a:lnTo>
                    <a:pt x="546" y="402"/>
                  </a:lnTo>
                  <a:lnTo>
                    <a:pt x="547" y="402"/>
                  </a:lnTo>
                  <a:lnTo>
                    <a:pt x="548" y="402"/>
                  </a:lnTo>
                  <a:lnTo>
                    <a:pt x="548" y="401"/>
                  </a:lnTo>
                  <a:lnTo>
                    <a:pt x="549" y="400"/>
                  </a:lnTo>
                  <a:lnTo>
                    <a:pt x="550" y="399"/>
                  </a:lnTo>
                  <a:lnTo>
                    <a:pt x="551" y="399"/>
                  </a:lnTo>
                  <a:lnTo>
                    <a:pt x="554" y="398"/>
                  </a:lnTo>
                  <a:lnTo>
                    <a:pt x="558" y="398"/>
                  </a:lnTo>
                  <a:lnTo>
                    <a:pt x="560" y="399"/>
                  </a:lnTo>
                  <a:lnTo>
                    <a:pt x="562" y="397"/>
                  </a:lnTo>
                  <a:lnTo>
                    <a:pt x="564" y="396"/>
                  </a:lnTo>
                  <a:lnTo>
                    <a:pt x="567" y="396"/>
                  </a:lnTo>
                  <a:lnTo>
                    <a:pt x="570" y="395"/>
                  </a:lnTo>
                  <a:lnTo>
                    <a:pt x="573" y="396"/>
                  </a:lnTo>
                  <a:lnTo>
                    <a:pt x="575" y="396"/>
                  </a:lnTo>
                  <a:lnTo>
                    <a:pt x="575" y="395"/>
                  </a:lnTo>
                  <a:lnTo>
                    <a:pt x="575" y="394"/>
                  </a:lnTo>
                  <a:lnTo>
                    <a:pt x="574" y="394"/>
                  </a:lnTo>
                  <a:lnTo>
                    <a:pt x="574" y="393"/>
                  </a:lnTo>
                  <a:lnTo>
                    <a:pt x="573" y="392"/>
                  </a:lnTo>
                  <a:lnTo>
                    <a:pt x="570" y="392"/>
                  </a:lnTo>
                  <a:lnTo>
                    <a:pt x="569" y="392"/>
                  </a:lnTo>
                  <a:lnTo>
                    <a:pt x="567" y="391"/>
                  </a:lnTo>
                  <a:lnTo>
                    <a:pt x="566" y="391"/>
                  </a:lnTo>
                  <a:lnTo>
                    <a:pt x="568" y="390"/>
                  </a:lnTo>
                  <a:lnTo>
                    <a:pt x="568" y="389"/>
                  </a:lnTo>
                  <a:lnTo>
                    <a:pt x="569" y="388"/>
                  </a:lnTo>
                  <a:lnTo>
                    <a:pt x="570" y="387"/>
                  </a:lnTo>
                  <a:lnTo>
                    <a:pt x="571" y="386"/>
                  </a:lnTo>
                  <a:lnTo>
                    <a:pt x="572" y="386"/>
                  </a:lnTo>
                  <a:lnTo>
                    <a:pt x="574" y="385"/>
                  </a:lnTo>
                  <a:lnTo>
                    <a:pt x="576" y="385"/>
                  </a:lnTo>
                  <a:lnTo>
                    <a:pt x="578" y="384"/>
                  </a:lnTo>
                  <a:lnTo>
                    <a:pt x="582" y="383"/>
                  </a:lnTo>
                  <a:lnTo>
                    <a:pt x="585" y="383"/>
                  </a:lnTo>
                  <a:lnTo>
                    <a:pt x="586" y="383"/>
                  </a:lnTo>
                  <a:lnTo>
                    <a:pt x="588" y="383"/>
                  </a:lnTo>
                  <a:lnTo>
                    <a:pt x="590" y="384"/>
                  </a:lnTo>
                  <a:lnTo>
                    <a:pt x="591" y="384"/>
                  </a:lnTo>
                  <a:lnTo>
                    <a:pt x="592" y="384"/>
                  </a:lnTo>
                  <a:lnTo>
                    <a:pt x="592" y="383"/>
                  </a:lnTo>
                  <a:lnTo>
                    <a:pt x="591" y="382"/>
                  </a:lnTo>
                  <a:lnTo>
                    <a:pt x="590" y="382"/>
                  </a:lnTo>
                  <a:lnTo>
                    <a:pt x="590" y="381"/>
                  </a:lnTo>
                  <a:lnTo>
                    <a:pt x="592" y="381"/>
                  </a:lnTo>
                  <a:lnTo>
                    <a:pt x="593" y="381"/>
                  </a:lnTo>
                  <a:lnTo>
                    <a:pt x="593" y="382"/>
                  </a:lnTo>
                  <a:lnTo>
                    <a:pt x="594" y="381"/>
                  </a:lnTo>
                  <a:lnTo>
                    <a:pt x="598" y="380"/>
                  </a:lnTo>
                  <a:lnTo>
                    <a:pt x="600" y="379"/>
                  </a:lnTo>
                  <a:lnTo>
                    <a:pt x="602" y="379"/>
                  </a:lnTo>
                  <a:lnTo>
                    <a:pt x="604" y="377"/>
                  </a:lnTo>
                  <a:lnTo>
                    <a:pt x="605" y="376"/>
                  </a:lnTo>
                  <a:lnTo>
                    <a:pt x="604" y="376"/>
                  </a:lnTo>
                  <a:lnTo>
                    <a:pt x="605" y="376"/>
                  </a:lnTo>
                  <a:lnTo>
                    <a:pt x="606" y="375"/>
                  </a:lnTo>
                  <a:lnTo>
                    <a:pt x="607" y="375"/>
                  </a:lnTo>
                  <a:lnTo>
                    <a:pt x="608" y="374"/>
                  </a:lnTo>
                  <a:lnTo>
                    <a:pt x="609" y="373"/>
                  </a:lnTo>
                  <a:lnTo>
                    <a:pt x="610" y="373"/>
                  </a:lnTo>
                  <a:lnTo>
                    <a:pt x="610" y="372"/>
                  </a:lnTo>
                  <a:lnTo>
                    <a:pt x="611" y="372"/>
                  </a:lnTo>
                  <a:lnTo>
                    <a:pt x="642" y="372"/>
                  </a:lnTo>
                  <a:lnTo>
                    <a:pt x="643" y="372"/>
                  </a:lnTo>
                  <a:lnTo>
                    <a:pt x="643" y="371"/>
                  </a:lnTo>
                  <a:lnTo>
                    <a:pt x="643" y="370"/>
                  </a:lnTo>
                  <a:lnTo>
                    <a:pt x="644" y="369"/>
                  </a:lnTo>
                  <a:lnTo>
                    <a:pt x="645" y="369"/>
                  </a:lnTo>
                  <a:lnTo>
                    <a:pt x="646" y="369"/>
                  </a:lnTo>
                  <a:lnTo>
                    <a:pt x="647" y="368"/>
                  </a:lnTo>
                  <a:lnTo>
                    <a:pt x="648" y="368"/>
                  </a:lnTo>
                  <a:lnTo>
                    <a:pt x="649" y="368"/>
                  </a:lnTo>
                  <a:lnTo>
                    <a:pt x="650" y="369"/>
                  </a:lnTo>
                  <a:lnTo>
                    <a:pt x="650" y="368"/>
                  </a:lnTo>
                  <a:lnTo>
                    <a:pt x="651" y="368"/>
                  </a:lnTo>
                  <a:lnTo>
                    <a:pt x="652" y="368"/>
                  </a:lnTo>
                  <a:lnTo>
                    <a:pt x="651" y="367"/>
                  </a:lnTo>
                  <a:lnTo>
                    <a:pt x="651" y="366"/>
                  </a:lnTo>
                  <a:lnTo>
                    <a:pt x="652" y="366"/>
                  </a:lnTo>
                  <a:lnTo>
                    <a:pt x="652" y="365"/>
                  </a:lnTo>
                  <a:lnTo>
                    <a:pt x="653" y="365"/>
                  </a:lnTo>
                  <a:lnTo>
                    <a:pt x="653" y="364"/>
                  </a:lnTo>
                  <a:lnTo>
                    <a:pt x="654" y="364"/>
                  </a:lnTo>
                  <a:lnTo>
                    <a:pt x="654" y="363"/>
                  </a:lnTo>
                  <a:lnTo>
                    <a:pt x="654" y="362"/>
                  </a:lnTo>
                  <a:lnTo>
                    <a:pt x="654" y="361"/>
                  </a:lnTo>
                  <a:lnTo>
                    <a:pt x="654" y="360"/>
                  </a:lnTo>
                  <a:lnTo>
                    <a:pt x="654" y="359"/>
                  </a:lnTo>
                  <a:lnTo>
                    <a:pt x="654" y="358"/>
                  </a:lnTo>
                  <a:lnTo>
                    <a:pt x="655" y="357"/>
                  </a:lnTo>
                  <a:lnTo>
                    <a:pt x="655" y="356"/>
                  </a:lnTo>
                  <a:lnTo>
                    <a:pt x="656" y="355"/>
                  </a:lnTo>
                  <a:lnTo>
                    <a:pt x="656" y="354"/>
                  </a:lnTo>
                  <a:lnTo>
                    <a:pt x="657" y="353"/>
                  </a:lnTo>
                  <a:lnTo>
                    <a:pt x="657" y="351"/>
                  </a:lnTo>
                  <a:lnTo>
                    <a:pt x="657" y="350"/>
                  </a:lnTo>
                  <a:lnTo>
                    <a:pt x="658" y="349"/>
                  </a:lnTo>
                  <a:lnTo>
                    <a:pt x="659" y="348"/>
                  </a:lnTo>
                  <a:lnTo>
                    <a:pt x="660" y="347"/>
                  </a:lnTo>
                  <a:lnTo>
                    <a:pt x="660" y="346"/>
                  </a:lnTo>
                  <a:lnTo>
                    <a:pt x="661" y="345"/>
                  </a:lnTo>
                  <a:lnTo>
                    <a:pt x="661" y="344"/>
                  </a:lnTo>
                  <a:lnTo>
                    <a:pt x="662" y="344"/>
                  </a:lnTo>
                  <a:lnTo>
                    <a:pt x="662" y="343"/>
                  </a:lnTo>
                  <a:lnTo>
                    <a:pt x="663" y="343"/>
                  </a:lnTo>
                  <a:lnTo>
                    <a:pt x="664" y="343"/>
                  </a:lnTo>
                  <a:lnTo>
                    <a:pt x="664" y="344"/>
                  </a:lnTo>
                  <a:lnTo>
                    <a:pt x="665" y="344"/>
                  </a:lnTo>
                  <a:lnTo>
                    <a:pt x="665" y="345"/>
                  </a:lnTo>
                  <a:lnTo>
                    <a:pt x="666" y="346"/>
                  </a:lnTo>
                  <a:lnTo>
                    <a:pt x="667" y="346"/>
                  </a:lnTo>
                  <a:lnTo>
                    <a:pt x="668" y="347"/>
                  </a:lnTo>
                  <a:lnTo>
                    <a:pt x="668" y="346"/>
                  </a:lnTo>
                  <a:lnTo>
                    <a:pt x="669" y="346"/>
                  </a:lnTo>
                  <a:lnTo>
                    <a:pt x="670" y="346"/>
                  </a:lnTo>
                  <a:lnTo>
                    <a:pt x="671" y="346"/>
                  </a:lnTo>
                  <a:lnTo>
                    <a:pt x="671" y="345"/>
                  </a:lnTo>
                  <a:lnTo>
                    <a:pt x="672" y="344"/>
                  </a:lnTo>
                  <a:lnTo>
                    <a:pt x="673" y="344"/>
                  </a:lnTo>
                  <a:lnTo>
                    <a:pt x="674" y="345"/>
                  </a:lnTo>
                  <a:lnTo>
                    <a:pt x="675" y="346"/>
                  </a:lnTo>
                  <a:lnTo>
                    <a:pt x="676" y="347"/>
                  </a:lnTo>
                  <a:lnTo>
                    <a:pt x="677" y="347"/>
                  </a:lnTo>
                  <a:lnTo>
                    <a:pt x="677" y="348"/>
                  </a:lnTo>
                  <a:lnTo>
                    <a:pt x="678" y="348"/>
                  </a:lnTo>
                  <a:lnTo>
                    <a:pt x="678" y="364"/>
                  </a:lnTo>
                  <a:lnTo>
                    <a:pt x="679" y="365"/>
                  </a:lnTo>
                  <a:lnTo>
                    <a:pt x="680" y="365"/>
                  </a:lnTo>
                  <a:lnTo>
                    <a:pt x="680" y="367"/>
                  </a:lnTo>
                  <a:lnTo>
                    <a:pt x="680" y="368"/>
                  </a:lnTo>
                  <a:lnTo>
                    <a:pt x="681" y="368"/>
                  </a:lnTo>
                  <a:lnTo>
                    <a:pt x="681" y="369"/>
                  </a:lnTo>
                  <a:lnTo>
                    <a:pt x="682" y="370"/>
                  </a:lnTo>
                  <a:lnTo>
                    <a:pt x="683" y="370"/>
                  </a:lnTo>
                  <a:lnTo>
                    <a:pt x="684" y="370"/>
                  </a:lnTo>
                  <a:lnTo>
                    <a:pt x="685" y="370"/>
                  </a:lnTo>
                  <a:lnTo>
                    <a:pt x="685" y="369"/>
                  </a:lnTo>
                  <a:lnTo>
                    <a:pt x="686" y="370"/>
                  </a:lnTo>
                  <a:lnTo>
                    <a:pt x="687" y="370"/>
                  </a:lnTo>
                  <a:lnTo>
                    <a:pt x="688" y="370"/>
                  </a:lnTo>
                  <a:lnTo>
                    <a:pt x="689" y="370"/>
                  </a:lnTo>
                  <a:lnTo>
                    <a:pt x="692" y="370"/>
                  </a:lnTo>
                  <a:lnTo>
                    <a:pt x="693" y="369"/>
                  </a:lnTo>
                  <a:lnTo>
                    <a:pt x="695" y="368"/>
                  </a:lnTo>
                  <a:lnTo>
                    <a:pt x="696" y="368"/>
                  </a:lnTo>
                  <a:lnTo>
                    <a:pt x="698" y="368"/>
                  </a:lnTo>
                  <a:lnTo>
                    <a:pt x="699" y="368"/>
                  </a:lnTo>
                  <a:lnTo>
                    <a:pt x="701" y="366"/>
                  </a:lnTo>
                  <a:lnTo>
                    <a:pt x="704" y="365"/>
                  </a:lnTo>
                  <a:lnTo>
                    <a:pt x="705" y="364"/>
                  </a:lnTo>
                  <a:lnTo>
                    <a:pt x="707" y="363"/>
                  </a:lnTo>
                  <a:lnTo>
                    <a:pt x="708" y="361"/>
                  </a:lnTo>
                  <a:lnTo>
                    <a:pt x="709" y="362"/>
                  </a:lnTo>
                  <a:lnTo>
                    <a:pt x="710" y="362"/>
                  </a:lnTo>
                  <a:lnTo>
                    <a:pt x="708" y="364"/>
                  </a:lnTo>
                  <a:lnTo>
                    <a:pt x="706" y="366"/>
                  </a:lnTo>
                  <a:lnTo>
                    <a:pt x="706" y="367"/>
                  </a:lnTo>
                  <a:lnTo>
                    <a:pt x="708" y="367"/>
                  </a:lnTo>
                  <a:lnTo>
                    <a:pt x="710" y="366"/>
                  </a:lnTo>
                  <a:lnTo>
                    <a:pt x="714" y="367"/>
                  </a:lnTo>
                  <a:lnTo>
                    <a:pt x="717" y="367"/>
                  </a:lnTo>
                  <a:lnTo>
                    <a:pt x="719" y="367"/>
                  </a:lnTo>
                  <a:lnTo>
                    <a:pt x="719" y="368"/>
                  </a:lnTo>
                  <a:lnTo>
                    <a:pt x="717" y="368"/>
                  </a:lnTo>
                  <a:lnTo>
                    <a:pt x="715" y="368"/>
                  </a:lnTo>
                  <a:lnTo>
                    <a:pt x="713" y="369"/>
                  </a:lnTo>
                  <a:lnTo>
                    <a:pt x="712" y="370"/>
                  </a:lnTo>
                  <a:lnTo>
                    <a:pt x="710" y="370"/>
                  </a:lnTo>
                  <a:lnTo>
                    <a:pt x="710" y="368"/>
                  </a:lnTo>
                  <a:lnTo>
                    <a:pt x="709" y="368"/>
                  </a:lnTo>
                  <a:lnTo>
                    <a:pt x="707" y="369"/>
                  </a:lnTo>
                  <a:lnTo>
                    <a:pt x="703" y="371"/>
                  </a:lnTo>
                  <a:lnTo>
                    <a:pt x="701" y="373"/>
                  </a:lnTo>
                  <a:lnTo>
                    <a:pt x="699" y="373"/>
                  </a:lnTo>
                  <a:lnTo>
                    <a:pt x="699" y="374"/>
                  </a:lnTo>
                  <a:lnTo>
                    <a:pt x="697" y="375"/>
                  </a:lnTo>
                  <a:lnTo>
                    <a:pt x="696" y="375"/>
                  </a:lnTo>
                  <a:lnTo>
                    <a:pt x="694" y="377"/>
                  </a:lnTo>
                  <a:lnTo>
                    <a:pt x="693" y="378"/>
                  </a:lnTo>
                  <a:lnTo>
                    <a:pt x="695" y="377"/>
                  </a:lnTo>
                  <a:lnTo>
                    <a:pt x="696" y="376"/>
                  </a:lnTo>
                  <a:lnTo>
                    <a:pt x="695" y="377"/>
                  </a:lnTo>
                  <a:lnTo>
                    <a:pt x="694" y="379"/>
                  </a:lnTo>
                  <a:lnTo>
                    <a:pt x="693" y="381"/>
                  </a:lnTo>
                  <a:lnTo>
                    <a:pt x="694" y="383"/>
                  </a:lnTo>
                  <a:lnTo>
                    <a:pt x="694" y="385"/>
                  </a:lnTo>
                  <a:lnTo>
                    <a:pt x="696" y="385"/>
                  </a:lnTo>
                  <a:lnTo>
                    <a:pt x="697" y="386"/>
                  </a:lnTo>
                  <a:lnTo>
                    <a:pt x="698" y="388"/>
                  </a:lnTo>
                  <a:lnTo>
                    <a:pt x="699" y="389"/>
                  </a:lnTo>
                  <a:lnTo>
                    <a:pt x="700" y="389"/>
                  </a:lnTo>
                  <a:lnTo>
                    <a:pt x="701" y="388"/>
                  </a:lnTo>
                  <a:lnTo>
                    <a:pt x="701" y="386"/>
                  </a:lnTo>
                  <a:lnTo>
                    <a:pt x="702" y="386"/>
                  </a:lnTo>
                  <a:lnTo>
                    <a:pt x="704" y="386"/>
                  </a:lnTo>
                  <a:lnTo>
                    <a:pt x="705" y="385"/>
                  </a:lnTo>
                  <a:lnTo>
                    <a:pt x="706" y="384"/>
                  </a:lnTo>
                  <a:lnTo>
                    <a:pt x="707" y="383"/>
                  </a:lnTo>
                  <a:lnTo>
                    <a:pt x="709" y="381"/>
                  </a:lnTo>
                  <a:lnTo>
                    <a:pt x="710" y="380"/>
                  </a:lnTo>
                  <a:lnTo>
                    <a:pt x="711" y="379"/>
                  </a:lnTo>
                  <a:lnTo>
                    <a:pt x="711" y="378"/>
                  </a:lnTo>
                  <a:lnTo>
                    <a:pt x="711" y="377"/>
                  </a:lnTo>
                  <a:lnTo>
                    <a:pt x="712" y="376"/>
                  </a:lnTo>
                  <a:lnTo>
                    <a:pt x="713" y="377"/>
                  </a:lnTo>
                  <a:lnTo>
                    <a:pt x="713" y="376"/>
                  </a:lnTo>
                  <a:lnTo>
                    <a:pt x="714" y="375"/>
                  </a:lnTo>
                  <a:lnTo>
                    <a:pt x="714" y="376"/>
                  </a:lnTo>
                  <a:lnTo>
                    <a:pt x="715" y="377"/>
                  </a:lnTo>
                  <a:lnTo>
                    <a:pt x="717" y="377"/>
                  </a:lnTo>
                  <a:lnTo>
                    <a:pt x="718" y="376"/>
                  </a:lnTo>
                  <a:lnTo>
                    <a:pt x="717" y="375"/>
                  </a:lnTo>
                  <a:lnTo>
                    <a:pt x="717" y="374"/>
                  </a:lnTo>
                  <a:lnTo>
                    <a:pt x="718" y="375"/>
                  </a:lnTo>
                  <a:lnTo>
                    <a:pt x="719" y="375"/>
                  </a:lnTo>
                  <a:lnTo>
                    <a:pt x="720" y="375"/>
                  </a:lnTo>
                  <a:lnTo>
                    <a:pt x="720" y="374"/>
                  </a:lnTo>
                  <a:lnTo>
                    <a:pt x="721" y="374"/>
                  </a:lnTo>
                  <a:lnTo>
                    <a:pt x="722" y="374"/>
                  </a:lnTo>
                  <a:lnTo>
                    <a:pt x="723" y="374"/>
                  </a:lnTo>
                  <a:lnTo>
                    <a:pt x="724" y="374"/>
                  </a:lnTo>
                  <a:lnTo>
                    <a:pt x="726" y="373"/>
                  </a:lnTo>
                  <a:lnTo>
                    <a:pt x="727" y="373"/>
                  </a:lnTo>
                  <a:lnTo>
                    <a:pt x="727" y="372"/>
                  </a:lnTo>
                  <a:lnTo>
                    <a:pt x="728" y="372"/>
                  </a:lnTo>
                  <a:lnTo>
                    <a:pt x="730" y="371"/>
                  </a:lnTo>
                  <a:lnTo>
                    <a:pt x="732" y="371"/>
                  </a:lnTo>
                  <a:lnTo>
                    <a:pt x="733" y="370"/>
                  </a:lnTo>
                  <a:lnTo>
                    <a:pt x="735" y="369"/>
                  </a:lnTo>
                  <a:lnTo>
                    <a:pt x="737" y="369"/>
                  </a:lnTo>
                  <a:lnTo>
                    <a:pt x="738" y="368"/>
                  </a:lnTo>
                  <a:lnTo>
                    <a:pt x="740" y="368"/>
                  </a:lnTo>
                  <a:lnTo>
                    <a:pt x="741" y="368"/>
                  </a:lnTo>
                  <a:lnTo>
                    <a:pt x="740" y="367"/>
                  </a:lnTo>
                  <a:lnTo>
                    <a:pt x="738" y="367"/>
                  </a:lnTo>
                  <a:lnTo>
                    <a:pt x="738" y="366"/>
                  </a:lnTo>
                  <a:lnTo>
                    <a:pt x="739" y="366"/>
                  </a:lnTo>
                  <a:lnTo>
                    <a:pt x="738" y="363"/>
                  </a:lnTo>
                  <a:lnTo>
                    <a:pt x="738" y="365"/>
                  </a:lnTo>
                  <a:lnTo>
                    <a:pt x="737" y="364"/>
                  </a:lnTo>
                  <a:lnTo>
                    <a:pt x="735" y="364"/>
                  </a:lnTo>
                  <a:lnTo>
                    <a:pt x="734" y="364"/>
                  </a:lnTo>
                  <a:lnTo>
                    <a:pt x="733" y="364"/>
                  </a:lnTo>
                  <a:lnTo>
                    <a:pt x="733" y="363"/>
                  </a:lnTo>
                  <a:lnTo>
                    <a:pt x="732" y="361"/>
                  </a:lnTo>
                  <a:lnTo>
                    <a:pt x="729" y="363"/>
                  </a:lnTo>
                  <a:lnTo>
                    <a:pt x="726" y="363"/>
                  </a:lnTo>
                  <a:lnTo>
                    <a:pt x="725" y="363"/>
                  </a:lnTo>
                  <a:lnTo>
                    <a:pt x="723" y="362"/>
                  </a:lnTo>
                  <a:lnTo>
                    <a:pt x="720" y="362"/>
                  </a:lnTo>
                  <a:lnTo>
                    <a:pt x="717" y="361"/>
                  </a:lnTo>
                  <a:lnTo>
                    <a:pt x="715" y="361"/>
                  </a:lnTo>
                  <a:lnTo>
                    <a:pt x="714" y="360"/>
                  </a:lnTo>
                  <a:lnTo>
                    <a:pt x="716" y="359"/>
                  </a:lnTo>
                  <a:lnTo>
                    <a:pt x="715" y="358"/>
                  </a:lnTo>
                  <a:lnTo>
                    <a:pt x="711" y="357"/>
                  </a:lnTo>
                  <a:lnTo>
                    <a:pt x="709" y="357"/>
                  </a:lnTo>
                  <a:lnTo>
                    <a:pt x="708" y="357"/>
                  </a:lnTo>
                  <a:lnTo>
                    <a:pt x="709" y="356"/>
                  </a:lnTo>
                  <a:lnTo>
                    <a:pt x="707" y="355"/>
                  </a:lnTo>
                  <a:lnTo>
                    <a:pt x="707" y="354"/>
                  </a:lnTo>
                  <a:lnTo>
                    <a:pt x="706" y="353"/>
                  </a:lnTo>
                  <a:lnTo>
                    <a:pt x="705" y="351"/>
                  </a:lnTo>
                  <a:lnTo>
                    <a:pt x="705" y="350"/>
                  </a:lnTo>
                  <a:lnTo>
                    <a:pt x="705" y="349"/>
                  </a:lnTo>
                  <a:lnTo>
                    <a:pt x="705" y="347"/>
                  </a:lnTo>
                  <a:lnTo>
                    <a:pt x="703" y="347"/>
                  </a:lnTo>
                  <a:lnTo>
                    <a:pt x="701" y="347"/>
                  </a:lnTo>
                  <a:lnTo>
                    <a:pt x="703" y="346"/>
                  </a:lnTo>
                  <a:lnTo>
                    <a:pt x="704" y="344"/>
                  </a:lnTo>
                  <a:lnTo>
                    <a:pt x="705" y="343"/>
                  </a:lnTo>
                  <a:lnTo>
                    <a:pt x="706" y="341"/>
                  </a:lnTo>
                  <a:lnTo>
                    <a:pt x="706" y="339"/>
                  </a:lnTo>
                  <a:lnTo>
                    <a:pt x="705" y="339"/>
                  </a:lnTo>
                  <a:lnTo>
                    <a:pt x="703" y="338"/>
                  </a:lnTo>
                  <a:lnTo>
                    <a:pt x="704" y="338"/>
                  </a:lnTo>
                  <a:lnTo>
                    <a:pt x="703" y="338"/>
                  </a:lnTo>
                  <a:lnTo>
                    <a:pt x="698" y="340"/>
                  </a:lnTo>
                  <a:lnTo>
                    <a:pt x="697" y="339"/>
                  </a:lnTo>
                  <a:lnTo>
                    <a:pt x="696" y="337"/>
                  </a:lnTo>
                  <a:lnTo>
                    <a:pt x="694" y="337"/>
                  </a:lnTo>
                  <a:lnTo>
                    <a:pt x="692" y="336"/>
                  </a:lnTo>
                  <a:lnTo>
                    <a:pt x="689" y="336"/>
                  </a:lnTo>
                  <a:lnTo>
                    <a:pt x="690" y="336"/>
                  </a:lnTo>
                  <a:lnTo>
                    <a:pt x="693" y="335"/>
                  </a:lnTo>
                  <a:lnTo>
                    <a:pt x="696" y="334"/>
                  </a:lnTo>
                  <a:lnTo>
                    <a:pt x="699" y="335"/>
                  </a:lnTo>
                  <a:lnTo>
                    <a:pt x="702" y="336"/>
                  </a:lnTo>
                  <a:lnTo>
                    <a:pt x="705" y="334"/>
                  </a:lnTo>
                  <a:lnTo>
                    <a:pt x="707" y="333"/>
                  </a:lnTo>
                  <a:lnTo>
                    <a:pt x="709" y="331"/>
                  </a:lnTo>
                  <a:lnTo>
                    <a:pt x="711" y="330"/>
                  </a:lnTo>
                  <a:lnTo>
                    <a:pt x="711" y="328"/>
                  </a:lnTo>
                  <a:lnTo>
                    <a:pt x="710" y="327"/>
                  </a:lnTo>
                  <a:lnTo>
                    <a:pt x="710" y="326"/>
                  </a:lnTo>
                  <a:lnTo>
                    <a:pt x="711" y="327"/>
                  </a:lnTo>
                  <a:lnTo>
                    <a:pt x="711" y="326"/>
                  </a:lnTo>
                  <a:lnTo>
                    <a:pt x="710" y="325"/>
                  </a:lnTo>
                  <a:lnTo>
                    <a:pt x="708" y="323"/>
                  </a:lnTo>
                  <a:lnTo>
                    <a:pt x="705" y="322"/>
                  </a:lnTo>
                  <a:lnTo>
                    <a:pt x="703" y="322"/>
                  </a:lnTo>
                  <a:lnTo>
                    <a:pt x="698" y="321"/>
                  </a:lnTo>
                  <a:lnTo>
                    <a:pt x="696" y="322"/>
                  </a:lnTo>
                  <a:lnTo>
                    <a:pt x="694" y="321"/>
                  </a:lnTo>
                  <a:lnTo>
                    <a:pt x="691" y="322"/>
                  </a:lnTo>
                  <a:lnTo>
                    <a:pt x="689" y="322"/>
                  </a:lnTo>
                  <a:lnTo>
                    <a:pt x="687" y="323"/>
                  </a:lnTo>
                  <a:lnTo>
                    <a:pt x="684" y="324"/>
                  </a:lnTo>
                  <a:lnTo>
                    <a:pt x="682" y="325"/>
                  </a:lnTo>
                  <a:lnTo>
                    <a:pt x="680" y="326"/>
                  </a:lnTo>
                  <a:lnTo>
                    <a:pt x="678" y="327"/>
                  </a:lnTo>
                  <a:lnTo>
                    <a:pt x="675" y="329"/>
                  </a:lnTo>
                  <a:lnTo>
                    <a:pt x="673" y="329"/>
                  </a:lnTo>
                  <a:lnTo>
                    <a:pt x="671" y="330"/>
                  </a:lnTo>
                  <a:lnTo>
                    <a:pt x="669" y="331"/>
                  </a:lnTo>
                  <a:lnTo>
                    <a:pt x="669" y="332"/>
                  </a:lnTo>
                  <a:lnTo>
                    <a:pt x="668" y="332"/>
                  </a:lnTo>
                  <a:lnTo>
                    <a:pt x="667" y="332"/>
                  </a:lnTo>
                  <a:lnTo>
                    <a:pt x="665" y="334"/>
                  </a:lnTo>
                  <a:lnTo>
                    <a:pt x="663" y="336"/>
                  </a:lnTo>
                  <a:lnTo>
                    <a:pt x="662" y="337"/>
                  </a:lnTo>
                  <a:lnTo>
                    <a:pt x="661" y="338"/>
                  </a:lnTo>
                  <a:lnTo>
                    <a:pt x="659" y="340"/>
                  </a:lnTo>
                  <a:lnTo>
                    <a:pt x="658" y="342"/>
                  </a:lnTo>
                  <a:lnTo>
                    <a:pt x="656" y="343"/>
                  </a:lnTo>
                  <a:lnTo>
                    <a:pt x="654" y="345"/>
                  </a:lnTo>
                  <a:lnTo>
                    <a:pt x="653" y="347"/>
                  </a:lnTo>
                  <a:lnTo>
                    <a:pt x="652" y="348"/>
                  </a:lnTo>
                  <a:lnTo>
                    <a:pt x="651" y="348"/>
                  </a:lnTo>
                  <a:lnTo>
                    <a:pt x="651" y="349"/>
                  </a:lnTo>
                  <a:lnTo>
                    <a:pt x="649" y="350"/>
                  </a:lnTo>
                  <a:lnTo>
                    <a:pt x="647" y="350"/>
                  </a:lnTo>
                  <a:lnTo>
                    <a:pt x="648" y="349"/>
                  </a:lnTo>
                  <a:lnTo>
                    <a:pt x="650" y="347"/>
                  </a:lnTo>
                  <a:lnTo>
                    <a:pt x="651" y="346"/>
                  </a:lnTo>
                  <a:lnTo>
                    <a:pt x="653" y="344"/>
                  </a:lnTo>
                  <a:lnTo>
                    <a:pt x="655" y="343"/>
                  </a:lnTo>
                  <a:lnTo>
                    <a:pt x="656" y="343"/>
                  </a:lnTo>
                  <a:lnTo>
                    <a:pt x="658" y="339"/>
                  </a:lnTo>
                  <a:lnTo>
                    <a:pt x="660" y="337"/>
                  </a:lnTo>
                  <a:lnTo>
                    <a:pt x="659" y="334"/>
                  </a:lnTo>
                  <a:lnTo>
                    <a:pt x="660" y="334"/>
                  </a:lnTo>
                  <a:lnTo>
                    <a:pt x="661" y="334"/>
                  </a:lnTo>
                  <a:lnTo>
                    <a:pt x="663" y="333"/>
                  </a:lnTo>
                  <a:lnTo>
                    <a:pt x="668" y="326"/>
                  </a:lnTo>
                  <a:lnTo>
                    <a:pt x="669" y="326"/>
                  </a:lnTo>
                  <a:lnTo>
                    <a:pt x="673" y="323"/>
                  </a:lnTo>
                  <a:lnTo>
                    <a:pt x="674" y="322"/>
                  </a:lnTo>
                  <a:lnTo>
                    <a:pt x="676" y="321"/>
                  </a:lnTo>
                  <a:lnTo>
                    <a:pt x="678" y="321"/>
                  </a:lnTo>
                  <a:lnTo>
                    <a:pt x="682" y="320"/>
                  </a:lnTo>
                  <a:lnTo>
                    <a:pt x="683" y="320"/>
                  </a:lnTo>
                  <a:lnTo>
                    <a:pt x="684" y="317"/>
                  </a:lnTo>
                  <a:lnTo>
                    <a:pt x="685" y="315"/>
                  </a:lnTo>
                  <a:lnTo>
                    <a:pt x="686" y="313"/>
                  </a:lnTo>
                  <a:lnTo>
                    <a:pt x="687" y="312"/>
                  </a:lnTo>
                  <a:lnTo>
                    <a:pt x="689" y="311"/>
                  </a:lnTo>
                  <a:lnTo>
                    <a:pt x="691" y="311"/>
                  </a:lnTo>
                  <a:lnTo>
                    <a:pt x="691" y="310"/>
                  </a:lnTo>
                  <a:lnTo>
                    <a:pt x="692" y="310"/>
                  </a:lnTo>
                  <a:lnTo>
                    <a:pt x="694" y="310"/>
                  </a:lnTo>
                  <a:lnTo>
                    <a:pt x="695" y="309"/>
                  </a:lnTo>
                  <a:lnTo>
                    <a:pt x="698" y="309"/>
                  </a:lnTo>
                  <a:lnTo>
                    <a:pt x="700" y="309"/>
                  </a:lnTo>
                  <a:lnTo>
                    <a:pt x="703" y="309"/>
                  </a:lnTo>
                  <a:lnTo>
                    <a:pt x="704" y="309"/>
                  </a:lnTo>
                  <a:lnTo>
                    <a:pt x="706" y="309"/>
                  </a:lnTo>
                  <a:lnTo>
                    <a:pt x="709" y="309"/>
                  </a:lnTo>
                  <a:lnTo>
                    <a:pt x="711" y="309"/>
                  </a:lnTo>
                  <a:lnTo>
                    <a:pt x="713" y="309"/>
                  </a:lnTo>
                  <a:lnTo>
                    <a:pt x="714" y="309"/>
                  </a:lnTo>
                  <a:lnTo>
                    <a:pt x="715" y="309"/>
                  </a:lnTo>
                  <a:lnTo>
                    <a:pt x="717" y="309"/>
                  </a:lnTo>
                  <a:lnTo>
                    <a:pt x="720" y="310"/>
                  </a:lnTo>
                  <a:lnTo>
                    <a:pt x="722" y="309"/>
                  </a:lnTo>
                  <a:lnTo>
                    <a:pt x="725" y="309"/>
                  </a:lnTo>
                  <a:lnTo>
                    <a:pt x="727" y="309"/>
                  </a:lnTo>
                  <a:lnTo>
                    <a:pt x="730" y="309"/>
                  </a:lnTo>
                  <a:lnTo>
                    <a:pt x="733" y="309"/>
                  </a:lnTo>
                  <a:lnTo>
                    <a:pt x="734" y="310"/>
                  </a:lnTo>
                  <a:lnTo>
                    <a:pt x="734" y="311"/>
                  </a:lnTo>
                  <a:lnTo>
                    <a:pt x="735" y="311"/>
                  </a:lnTo>
                  <a:lnTo>
                    <a:pt x="737" y="311"/>
                  </a:lnTo>
                  <a:lnTo>
                    <a:pt x="740" y="310"/>
                  </a:lnTo>
                  <a:lnTo>
                    <a:pt x="745" y="309"/>
                  </a:lnTo>
                  <a:lnTo>
                    <a:pt x="747" y="309"/>
                  </a:lnTo>
                  <a:lnTo>
                    <a:pt x="748" y="308"/>
                  </a:lnTo>
                  <a:lnTo>
                    <a:pt x="749" y="307"/>
                  </a:lnTo>
                  <a:lnTo>
                    <a:pt x="748" y="309"/>
                  </a:lnTo>
                  <a:lnTo>
                    <a:pt x="749" y="310"/>
                  </a:lnTo>
                  <a:lnTo>
                    <a:pt x="750" y="310"/>
                  </a:lnTo>
                  <a:lnTo>
                    <a:pt x="751" y="309"/>
                  </a:lnTo>
                  <a:lnTo>
                    <a:pt x="753" y="307"/>
                  </a:lnTo>
                  <a:lnTo>
                    <a:pt x="755" y="306"/>
                  </a:lnTo>
                  <a:lnTo>
                    <a:pt x="758" y="303"/>
                  </a:lnTo>
                  <a:lnTo>
                    <a:pt x="759" y="302"/>
                  </a:lnTo>
                  <a:lnTo>
                    <a:pt x="760" y="300"/>
                  </a:lnTo>
                  <a:lnTo>
                    <a:pt x="761" y="300"/>
                  </a:lnTo>
                  <a:lnTo>
                    <a:pt x="763" y="298"/>
                  </a:lnTo>
                  <a:lnTo>
                    <a:pt x="765" y="297"/>
                  </a:lnTo>
                  <a:lnTo>
                    <a:pt x="767" y="296"/>
                  </a:lnTo>
                  <a:lnTo>
                    <a:pt x="770" y="296"/>
                  </a:lnTo>
                  <a:lnTo>
                    <a:pt x="773" y="295"/>
                  </a:lnTo>
                  <a:lnTo>
                    <a:pt x="779" y="295"/>
                  </a:lnTo>
                  <a:lnTo>
                    <a:pt x="780" y="294"/>
                  </a:lnTo>
                  <a:lnTo>
                    <a:pt x="781" y="294"/>
                  </a:lnTo>
                  <a:lnTo>
                    <a:pt x="784" y="291"/>
                  </a:lnTo>
                  <a:lnTo>
                    <a:pt x="787" y="289"/>
                  </a:lnTo>
                  <a:lnTo>
                    <a:pt x="789" y="288"/>
                  </a:lnTo>
                  <a:lnTo>
                    <a:pt x="790" y="286"/>
                  </a:lnTo>
                  <a:lnTo>
                    <a:pt x="790" y="285"/>
                  </a:lnTo>
                  <a:lnTo>
                    <a:pt x="788" y="284"/>
                  </a:lnTo>
                  <a:lnTo>
                    <a:pt x="787" y="283"/>
                  </a:lnTo>
                  <a:lnTo>
                    <a:pt x="788" y="283"/>
                  </a:lnTo>
                  <a:lnTo>
                    <a:pt x="791" y="284"/>
                  </a:lnTo>
                  <a:lnTo>
                    <a:pt x="790" y="282"/>
                  </a:lnTo>
                  <a:lnTo>
                    <a:pt x="787" y="281"/>
                  </a:lnTo>
                  <a:lnTo>
                    <a:pt x="788" y="280"/>
                  </a:lnTo>
                  <a:lnTo>
                    <a:pt x="789" y="281"/>
                  </a:lnTo>
                  <a:lnTo>
                    <a:pt x="789" y="280"/>
                  </a:lnTo>
                  <a:lnTo>
                    <a:pt x="789" y="279"/>
                  </a:lnTo>
                  <a:lnTo>
                    <a:pt x="788" y="278"/>
                  </a:lnTo>
                  <a:lnTo>
                    <a:pt x="789" y="277"/>
                  </a:lnTo>
                  <a:lnTo>
                    <a:pt x="788" y="277"/>
                  </a:lnTo>
                  <a:lnTo>
                    <a:pt x="788" y="275"/>
                  </a:lnTo>
                  <a:lnTo>
                    <a:pt x="786" y="275"/>
                  </a:lnTo>
                  <a:lnTo>
                    <a:pt x="785" y="274"/>
                  </a:lnTo>
                  <a:lnTo>
                    <a:pt x="784" y="273"/>
                  </a:lnTo>
                  <a:lnTo>
                    <a:pt x="788" y="275"/>
                  </a:lnTo>
                  <a:lnTo>
                    <a:pt x="789" y="274"/>
                  </a:lnTo>
                  <a:lnTo>
                    <a:pt x="790" y="274"/>
                  </a:lnTo>
                  <a:lnTo>
                    <a:pt x="790" y="273"/>
                  </a:lnTo>
                  <a:lnTo>
                    <a:pt x="789" y="272"/>
                  </a:lnTo>
                  <a:lnTo>
                    <a:pt x="789" y="271"/>
                  </a:lnTo>
                  <a:lnTo>
                    <a:pt x="788" y="271"/>
                  </a:lnTo>
                  <a:lnTo>
                    <a:pt x="787" y="270"/>
                  </a:lnTo>
                  <a:lnTo>
                    <a:pt x="788" y="269"/>
                  </a:lnTo>
                  <a:lnTo>
                    <a:pt x="788" y="268"/>
                  </a:lnTo>
                  <a:lnTo>
                    <a:pt x="788" y="269"/>
                  </a:lnTo>
                  <a:lnTo>
                    <a:pt x="787" y="268"/>
                  </a:lnTo>
                  <a:lnTo>
                    <a:pt x="783" y="267"/>
                  </a:lnTo>
                  <a:lnTo>
                    <a:pt x="782" y="267"/>
                  </a:lnTo>
                  <a:lnTo>
                    <a:pt x="782" y="266"/>
                  </a:lnTo>
                  <a:lnTo>
                    <a:pt x="781" y="266"/>
                  </a:lnTo>
                  <a:lnTo>
                    <a:pt x="779" y="266"/>
                  </a:lnTo>
                  <a:lnTo>
                    <a:pt x="777" y="267"/>
                  </a:lnTo>
                  <a:lnTo>
                    <a:pt x="775" y="271"/>
                  </a:lnTo>
                  <a:lnTo>
                    <a:pt x="775" y="268"/>
                  </a:lnTo>
                  <a:lnTo>
                    <a:pt x="775" y="267"/>
                  </a:lnTo>
                  <a:lnTo>
                    <a:pt x="776" y="266"/>
                  </a:lnTo>
                  <a:lnTo>
                    <a:pt x="776" y="264"/>
                  </a:lnTo>
                  <a:lnTo>
                    <a:pt x="775" y="263"/>
                  </a:lnTo>
                  <a:lnTo>
                    <a:pt x="776" y="261"/>
                  </a:lnTo>
                  <a:lnTo>
                    <a:pt x="775" y="261"/>
                  </a:lnTo>
                  <a:lnTo>
                    <a:pt x="773" y="261"/>
                  </a:lnTo>
                  <a:lnTo>
                    <a:pt x="771" y="261"/>
                  </a:lnTo>
                  <a:lnTo>
                    <a:pt x="769" y="260"/>
                  </a:lnTo>
                  <a:lnTo>
                    <a:pt x="766" y="261"/>
                  </a:lnTo>
                  <a:lnTo>
                    <a:pt x="764" y="261"/>
                  </a:lnTo>
                  <a:lnTo>
                    <a:pt x="767" y="261"/>
                  </a:lnTo>
                  <a:lnTo>
                    <a:pt x="770" y="261"/>
                  </a:lnTo>
                  <a:lnTo>
                    <a:pt x="771" y="262"/>
                  </a:lnTo>
                  <a:lnTo>
                    <a:pt x="770" y="262"/>
                  </a:lnTo>
                  <a:lnTo>
                    <a:pt x="767" y="262"/>
                  </a:lnTo>
                  <a:lnTo>
                    <a:pt x="765" y="262"/>
                  </a:lnTo>
                  <a:lnTo>
                    <a:pt x="762" y="263"/>
                  </a:lnTo>
                  <a:lnTo>
                    <a:pt x="761" y="264"/>
                  </a:lnTo>
                  <a:lnTo>
                    <a:pt x="759" y="266"/>
                  </a:lnTo>
                  <a:lnTo>
                    <a:pt x="756" y="267"/>
                  </a:lnTo>
                  <a:lnTo>
                    <a:pt x="754" y="268"/>
                  </a:lnTo>
                  <a:lnTo>
                    <a:pt x="752" y="269"/>
                  </a:lnTo>
                  <a:lnTo>
                    <a:pt x="751" y="270"/>
                  </a:lnTo>
                  <a:lnTo>
                    <a:pt x="749" y="272"/>
                  </a:lnTo>
                  <a:lnTo>
                    <a:pt x="747" y="272"/>
                  </a:lnTo>
                  <a:lnTo>
                    <a:pt x="747" y="271"/>
                  </a:lnTo>
                  <a:lnTo>
                    <a:pt x="747" y="270"/>
                  </a:lnTo>
                  <a:lnTo>
                    <a:pt x="747" y="269"/>
                  </a:lnTo>
                  <a:lnTo>
                    <a:pt x="746" y="268"/>
                  </a:lnTo>
                  <a:lnTo>
                    <a:pt x="743" y="267"/>
                  </a:lnTo>
                  <a:lnTo>
                    <a:pt x="740" y="267"/>
                  </a:lnTo>
                  <a:lnTo>
                    <a:pt x="740" y="266"/>
                  </a:lnTo>
                  <a:lnTo>
                    <a:pt x="742" y="266"/>
                  </a:lnTo>
                  <a:lnTo>
                    <a:pt x="745" y="266"/>
                  </a:lnTo>
                  <a:lnTo>
                    <a:pt x="747" y="267"/>
                  </a:lnTo>
                  <a:lnTo>
                    <a:pt x="749" y="268"/>
                  </a:lnTo>
                  <a:lnTo>
                    <a:pt x="749" y="267"/>
                  </a:lnTo>
                  <a:lnTo>
                    <a:pt x="751" y="265"/>
                  </a:lnTo>
                  <a:lnTo>
                    <a:pt x="754" y="265"/>
                  </a:lnTo>
                  <a:lnTo>
                    <a:pt x="756" y="264"/>
                  </a:lnTo>
                  <a:lnTo>
                    <a:pt x="759" y="263"/>
                  </a:lnTo>
                  <a:lnTo>
                    <a:pt x="762" y="262"/>
                  </a:lnTo>
                  <a:lnTo>
                    <a:pt x="761" y="261"/>
                  </a:lnTo>
                  <a:lnTo>
                    <a:pt x="759" y="262"/>
                  </a:lnTo>
                  <a:lnTo>
                    <a:pt x="756" y="263"/>
                  </a:lnTo>
                  <a:lnTo>
                    <a:pt x="754" y="263"/>
                  </a:lnTo>
                  <a:lnTo>
                    <a:pt x="756" y="262"/>
                  </a:lnTo>
                  <a:lnTo>
                    <a:pt x="758" y="261"/>
                  </a:lnTo>
                  <a:lnTo>
                    <a:pt x="761" y="261"/>
                  </a:lnTo>
                  <a:lnTo>
                    <a:pt x="763" y="261"/>
                  </a:lnTo>
                  <a:lnTo>
                    <a:pt x="766" y="260"/>
                  </a:lnTo>
                  <a:lnTo>
                    <a:pt x="766" y="259"/>
                  </a:lnTo>
                  <a:lnTo>
                    <a:pt x="767" y="259"/>
                  </a:lnTo>
                  <a:lnTo>
                    <a:pt x="768" y="258"/>
                  </a:lnTo>
                  <a:lnTo>
                    <a:pt x="769" y="258"/>
                  </a:lnTo>
                  <a:lnTo>
                    <a:pt x="770" y="258"/>
                  </a:lnTo>
                  <a:lnTo>
                    <a:pt x="771" y="258"/>
                  </a:lnTo>
                  <a:lnTo>
                    <a:pt x="773" y="258"/>
                  </a:lnTo>
                  <a:lnTo>
                    <a:pt x="773" y="257"/>
                  </a:lnTo>
                  <a:lnTo>
                    <a:pt x="774" y="256"/>
                  </a:lnTo>
                  <a:lnTo>
                    <a:pt x="773" y="255"/>
                  </a:lnTo>
                  <a:lnTo>
                    <a:pt x="772" y="254"/>
                  </a:lnTo>
                  <a:lnTo>
                    <a:pt x="771" y="254"/>
                  </a:lnTo>
                  <a:lnTo>
                    <a:pt x="770" y="254"/>
                  </a:lnTo>
                  <a:lnTo>
                    <a:pt x="769" y="253"/>
                  </a:lnTo>
                  <a:lnTo>
                    <a:pt x="769" y="252"/>
                  </a:lnTo>
                  <a:lnTo>
                    <a:pt x="768" y="251"/>
                  </a:lnTo>
                  <a:lnTo>
                    <a:pt x="767" y="252"/>
                  </a:lnTo>
                  <a:lnTo>
                    <a:pt x="767" y="253"/>
                  </a:lnTo>
                  <a:lnTo>
                    <a:pt x="765" y="253"/>
                  </a:lnTo>
                  <a:lnTo>
                    <a:pt x="763" y="252"/>
                  </a:lnTo>
                  <a:lnTo>
                    <a:pt x="761" y="252"/>
                  </a:lnTo>
                  <a:lnTo>
                    <a:pt x="760" y="251"/>
                  </a:lnTo>
                  <a:lnTo>
                    <a:pt x="760" y="250"/>
                  </a:lnTo>
                  <a:lnTo>
                    <a:pt x="759" y="248"/>
                  </a:lnTo>
                  <a:lnTo>
                    <a:pt x="758" y="249"/>
                  </a:lnTo>
                  <a:lnTo>
                    <a:pt x="758" y="248"/>
                  </a:lnTo>
                  <a:lnTo>
                    <a:pt x="756" y="248"/>
                  </a:lnTo>
                  <a:lnTo>
                    <a:pt x="754" y="251"/>
                  </a:lnTo>
                  <a:lnTo>
                    <a:pt x="753" y="252"/>
                  </a:lnTo>
                  <a:lnTo>
                    <a:pt x="754" y="249"/>
                  </a:lnTo>
                  <a:lnTo>
                    <a:pt x="755" y="248"/>
                  </a:lnTo>
                  <a:lnTo>
                    <a:pt x="753" y="247"/>
                  </a:lnTo>
                  <a:lnTo>
                    <a:pt x="753" y="246"/>
                  </a:lnTo>
                  <a:lnTo>
                    <a:pt x="751" y="247"/>
                  </a:lnTo>
                  <a:lnTo>
                    <a:pt x="750" y="247"/>
                  </a:lnTo>
                  <a:lnTo>
                    <a:pt x="748" y="246"/>
                  </a:lnTo>
                  <a:lnTo>
                    <a:pt x="747" y="246"/>
                  </a:lnTo>
                  <a:lnTo>
                    <a:pt x="746" y="247"/>
                  </a:lnTo>
                  <a:lnTo>
                    <a:pt x="746" y="246"/>
                  </a:lnTo>
                  <a:lnTo>
                    <a:pt x="748" y="245"/>
                  </a:lnTo>
                  <a:lnTo>
                    <a:pt x="747" y="244"/>
                  </a:lnTo>
                  <a:lnTo>
                    <a:pt x="747" y="243"/>
                  </a:lnTo>
                  <a:lnTo>
                    <a:pt x="747" y="242"/>
                  </a:lnTo>
                  <a:lnTo>
                    <a:pt x="747" y="241"/>
                  </a:lnTo>
                  <a:lnTo>
                    <a:pt x="745" y="241"/>
                  </a:lnTo>
                  <a:lnTo>
                    <a:pt x="744" y="241"/>
                  </a:lnTo>
                  <a:lnTo>
                    <a:pt x="744" y="240"/>
                  </a:lnTo>
                  <a:lnTo>
                    <a:pt x="743" y="239"/>
                  </a:lnTo>
                  <a:lnTo>
                    <a:pt x="741" y="239"/>
                  </a:lnTo>
                  <a:lnTo>
                    <a:pt x="739" y="239"/>
                  </a:lnTo>
                  <a:lnTo>
                    <a:pt x="738" y="239"/>
                  </a:lnTo>
                  <a:lnTo>
                    <a:pt x="739" y="238"/>
                  </a:lnTo>
                  <a:lnTo>
                    <a:pt x="738" y="237"/>
                  </a:lnTo>
                  <a:lnTo>
                    <a:pt x="738" y="236"/>
                  </a:lnTo>
                  <a:lnTo>
                    <a:pt x="738" y="234"/>
                  </a:lnTo>
                  <a:lnTo>
                    <a:pt x="736" y="235"/>
                  </a:lnTo>
                  <a:lnTo>
                    <a:pt x="734" y="235"/>
                  </a:lnTo>
                  <a:lnTo>
                    <a:pt x="732" y="235"/>
                  </a:lnTo>
                  <a:lnTo>
                    <a:pt x="733" y="234"/>
                  </a:lnTo>
                  <a:lnTo>
                    <a:pt x="734" y="234"/>
                  </a:lnTo>
                  <a:lnTo>
                    <a:pt x="734" y="233"/>
                  </a:lnTo>
                  <a:lnTo>
                    <a:pt x="732" y="232"/>
                  </a:lnTo>
                  <a:lnTo>
                    <a:pt x="731" y="231"/>
                  </a:lnTo>
                  <a:lnTo>
                    <a:pt x="732" y="231"/>
                  </a:lnTo>
                  <a:lnTo>
                    <a:pt x="733" y="230"/>
                  </a:lnTo>
                  <a:lnTo>
                    <a:pt x="734" y="230"/>
                  </a:lnTo>
                  <a:lnTo>
                    <a:pt x="731" y="229"/>
                  </a:lnTo>
                  <a:lnTo>
                    <a:pt x="729" y="230"/>
                  </a:lnTo>
                  <a:lnTo>
                    <a:pt x="726" y="230"/>
                  </a:lnTo>
                  <a:lnTo>
                    <a:pt x="723" y="229"/>
                  </a:lnTo>
                  <a:lnTo>
                    <a:pt x="725" y="229"/>
                  </a:lnTo>
                  <a:lnTo>
                    <a:pt x="728" y="228"/>
                  </a:lnTo>
                  <a:lnTo>
                    <a:pt x="730" y="228"/>
                  </a:lnTo>
                  <a:lnTo>
                    <a:pt x="728" y="227"/>
                  </a:lnTo>
                  <a:lnTo>
                    <a:pt x="728" y="226"/>
                  </a:lnTo>
                  <a:lnTo>
                    <a:pt x="730" y="227"/>
                  </a:lnTo>
                  <a:lnTo>
                    <a:pt x="733" y="228"/>
                  </a:lnTo>
                  <a:lnTo>
                    <a:pt x="734" y="228"/>
                  </a:lnTo>
                  <a:lnTo>
                    <a:pt x="733" y="227"/>
                  </a:lnTo>
                  <a:lnTo>
                    <a:pt x="735" y="225"/>
                  </a:lnTo>
                  <a:lnTo>
                    <a:pt x="737" y="224"/>
                  </a:lnTo>
                  <a:lnTo>
                    <a:pt x="736" y="222"/>
                  </a:lnTo>
                  <a:lnTo>
                    <a:pt x="735" y="222"/>
                  </a:lnTo>
                  <a:lnTo>
                    <a:pt x="733" y="221"/>
                  </a:lnTo>
                  <a:lnTo>
                    <a:pt x="733" y="220"/>
                  </a:lnTo>
                  <a:lnTo>
                    <a:pt x="732" y="219"/>
                  </a:lnTo>
                  <a:lnTo>
                    <a:pt x="729" y="219"/>
                  </a:lnTo>
                  <a:lnTo>
                    <a:pt x="728" y="219"/>
                  </a:lnTo>
                  <a:lnTo>
                    <a:pt x="728" y="218"/>
                  </a:lnTo>
                  <a:lnTo>
                    <a:pt x="730" y="218"/>
                  </a:lnTo>
                  <a:lnTo>
                    <a:pt x="731" y="217"/>
                  </a:lnTo>
                  <a:lnTo>
                    <a:pt x="733" y="216"/>
                  </a:lnTo>
                  <a:lnTo>
                    <a:pt x="732" y="215"/>
                  </a:lnTo>
                  <a:lnTo>
                    <a:pt x="731" y="214"/>
                  </a:lnTo>
                  <a:lnTo>
                    <a:pt x="729" y="213"/>
                  </a:lnTo>
                  <a:lnTo>
                    <a:pt x="729" y="212"/>
                  </a:lnTo>
                  <a:lnTo>
                    <a:pt x="728" y="212"/>
                  </a:lnTo>
                  <a:lnTo>
                    <a:pt x="727" y="212"/>
                  </a:lnTo>
                  <a:lnTo>
                    <a:pt x="726" y="212"/>
                  </a:lnTo>
                  <a:lnTo>
                    <a:pt x="727" y="211"/>
                  </a:lnTo>
                  <a:lnTo>
                    <a:pt x="728" y="211"/>
                  </a:lnTo>
                  <a:lnTo>
                    <a:pt x="727" y="210"/>
                  </a:lnTo>
                  <a:lnTo>
                    <a:pt x="727" y="209"/>
                  </a:lnTo>
                  <a:lnTo>
                    <a:pt x="726" y="209"/>
                  </a:lnTo>
                  <a:lnTo>
                    <a:pt x="725" y="209"/>
                  </a:lnTo>
                  <a:lnTo>
                    <a:pt x="723" y="209"/>
                  </a:lnTo>
                  <a:lnTo>
                    <a:pt x="722" y="210"/>
                  </a:lnTo>
                  <a:lnTo>
                    <a:pt x="720" y="210"/>
                  </a:lnTo>
                  <a:lnTo>
                    <a:pt x="722" y="209"/>
                  </a:lnTo>
                  <a:lnTo>
                    <a:pt x="724" y="208"/>
                  </a:lnTo>
                  <a:lnTo>
                    <a:pt x="725" y="207"/>
                  </a:lnTo>
                  <a:lnTo>
                    <a:pt x="725" y="206"/>
                  </a:lnTo>
                  <a:lnTo>
                    <a:pt x="726" y="206"/>
                  </a:lnTo>
                  <a:lnTo>
                    <a:pt x="726" y="204"/>
                  </a:lnTo>
                  <a:lnTo>
                    <a:pt x="725" y="204"/>
                  </a:lnTo>
                  <a:lnTo>
                    <a:pt x="723" y="204"/>
                  </a:lnTo>
                  <a:lnTo>
                    <a:pt x="721" y="204"/>
                  </a:lnTo>
                  <a:lnTo>
                    <a:pt x="720" y="204"/>
                  </a:lnTo>
                  <a:lnTo>
                    <a:pt x="718" y="205"/>
                  </a:lnTo>
                  <a:lnTo>
                    <a:pt x="717" y="204"/>
                  </a:lnTo>
                  <a:lnTo>
                    <a:pt x="717" y="203"/>
                  </a:lnTo>
                  <a:lnTo>
                    <a:pt x="718" y="203"/>
                  </a:lnTo>
                  <a:lnTo>
                    <a:pt x="720" y="204"/>
                  </a:lnTo>
                  <a:lnTo>
                    <a:pt x="722" y="203"/>
                  </a:lnTo>
                  <a:lnTo>
                    <a:pt x="723" y="203"/>
                  </a:lnTo>
                  <a:lnTo>
                    <a:pt x="724" y="202"/>
                  </a:lnTo>
                  <a:lnTo>
                    <a:pt x="722" y="202"/>
                  </a:lnTo>
                  <a:lnTo>
                    <a:pt x="722" y="201"/>
                  </a:lnTo>
                  <a:lnTo>
                    <a:pt x="723" y="200"/>
                  </a:lnTo>
                  <a:lnTo>
                    <a:pt x="721" y="200"/>
                  </a:lnTo>
                  <a:lnTo>
                    <a:pt x="720" y="200"/>
                  </a:lnTo>
                  <a:lnTo>
                    <a:pt x="720" y="199"/>
                  </a:lnTo>
                  <a:lnTo>
                    <a:pt x="720" y="198"/>
                  </a:lnTo>
                  <a:lnTo>
                    <a:pt x="720" y="197"/>
                  </a:lnTo>
                  <a:lnTo>
                    <a:pt x="720" y="196"/>
                  </a:lnTo>
                  <a:lnTo>
                    <a:pt x="718" y="197"/>
                  </a:lnTo>
                  <a:lnTo>
                    <a:pt x="717" y="197"/>
                  </a:lnTo>
                  <a:lnTo>
                    <a:pt x="716" y="197"/>
                  </a:lnTo>
                  <a:lnTo>
                    <a:pt x="714" y="197"/>
                  </a:lnTo>
                  <a:lnTo>
                    <a:pt x="713" y="197"/>
                  </a:lnTo>
                  <a:lnTo>
                    <a:pt x="712" y="197"/>
                  </a:lnTo>
                  <a:lnTo>
                    <a:pt x="711" y="198"/>
                  </a:lnTo>
                  <a:lnTo>
                    <a:pt x="711" y="197"/>
                  </a:lnTo>
                  <a:lnTo>
                    <a:pt x="713" y="196"/>
                  </a:lnTo>
                  <a:lnTo>
                    <a:pt x="717" y="196"/>
                  </a:lnTo>
                  <a:lnTo>
                    <a:pt x="719" y="195"/>
                  </a:lnTo>
                  <a:lnTo>
                    <a:pt x="719" y="194"/>
                  </a:lnTo>
                  <a:lnTo>
                    <a:pt x="718" y="194"/>
                  </a:lnTo>
                  <a:lnTo>
                    <a:pt x="717" y="194"/>
                  </a:lnTo>
                  <a:lnTo>
                    <a:pt x="717" y="193"/>
                  </a:lnTo>
                  <a:lnTo>
                    <a:pt x="716" y="192"/>
                  </a:lnTo>
                  <a:lnTo>
                    <a:pt x="715" y="193"/>
                  </a:lnTo>
                  <a:lnTo>
                    <a:pt x="715" y="192"/>
                  </a:lnTo>
                  <a:lnTo>
                    <a:pt x="713" y="192"/>
                  </a:lnTo>
                  <a:lnTo>
                    <a:pt x="714" y="191"/>
                  </a:lnTo>
                  <a:lnTo>
                    <a:pt x="715" y="190"/>
                  </a:lnTo>
                  <a:lnTo>
                    <a:pt x="714" y="190"/>
                  </a:lnTo>
                  <a:lnTo>
                    <a:pt x="712" y="190"/>
                  </a:lnTo>
                  <a:lnTo>
                    <a:pt x="712" y="189"/>
                  </a:lnTo>
                  <a:lnTo>
                    <a:pt x="713" y="188"/>
                  </a:lnTo>
                  <a:lnTo>
                    <a:pt x="711" y="188"/>
                  </a:lnTo>
                  <a:lnTo>
                    <a:pt x="711" y="187"/>
                  </a:lnTo>
                  <a:lnTo>
                    <a:pt x="711" y="186"/>
                  </a:lnTo>
                  <a:lnTo>
                    <a:pt x="710" y="185"/>
                  </a:lnTo>
                  <a:lnTo>
                    <a:pt x="708" y="186"/>
                  </a:lnTo>
                  <a:lnTo>
                    <a:pt x="709" y="185"/>
                  </a:lnTo>
                  <a:lnTo>
                    <a:pt x="709" y="183"/>
                  </a:lnTo>
                  <a:lnTo>
                    <a:pt x="709" y="182"/>
                  </a:lnTo>
                  <a:lnTo>
                    <a:pt x="709" y="181"/>
                  </a:lnTo>
                  <a:lnTo>
                    <a:pt x="708" y="181"/>
                  </a:lnTo>
                  <a:lnTo>
                    <a:pt x="708" y="180"/>
                  </a:lnTo>
                  <a:lnTo>
                    <a:pt x="706" y="179"/>
                  </a:lnTo>
                  <a:lnTo>
                    <a:pt x="705" y="179"/>
                  </a:lnTo>
                  <a:lnTo>
                    <a:pt x="704" y="181"/>
                  </a:lnTo>
                  <a:lnTo>
                    <a:pt x="703" y="182"/>
                  </a:lnTo>
                  <a:lnTo>
                    <a:pt x="701" y="183"/>
                  </a:lnTo>
                  <a:lnTo>
                    <a:pt x="700" y="184"/>
                  </a:lnTo>
                  <a:lnTo>
                    <a:pt x="699" y="186"/>
                  </a:lnTo>
                  <a:lnTo>
                    <a:pt x="698" y="187"/>
                  </a:lnTo>
                  <a:lnTo>
                    <a:pt x="699" y="188"/>
                  </a:lnTo>
                  <a:lnTo>
                    <a:pt x="700" y="189"/>
                  </a:lnTo>
                  <a:lnTo>
                    <a:pt x="702" y="191"/>
                  </a:lnTo>
                  <a:lnTo>
                    <a:pt x="700" y="192"/>
                  </a:lnTo>
                  <a:lnTo>
                    <a:pt x="700" y="193"/>
                  </a:lnTo>
                  <a:lnTo>
                    <a:pt x="699" y="193"/>
                  </a:lnTo>
                  <a:lnTo>
                    <a:pt x="698" y="194"/>
                  </a:lnTo>
                  <a:lnTo>
                    <a:pt x="697" y="193"/>
                  </a:lnTo>
                  <a:lnTo>
                    <a:pt x="698" y="195"/>
                  </a:lnTo>
                  <a:lnTo>
                    <a:pt x="697" y="197"/>
                  </a:lnTo>
                  <a:lnTo>
                    <a:pt x="696" y="197"/>
                  </a:lnTo>
                  <a:lnTo>
                    <a:pt x="696" y="198"/>
                  </a:lnTo>
                  <a:lnTo>
                    <a:pt x="695" y="199"/>
                  </a:lnTo>
                  <a:lnTo>
                    <a:pt x="695" y="200"/>
                  </a:lnTo>
                  <a:lnTo>
                    <a:pt x="693" y="199"/>
                  </a:lnTo>
                  <a:lnTo>
                    <a:pt x="695" y="200"/>
                  </a:lnTo>
                  <a:lnTo>
                    <a:pt x="696" y="202"/>
                  </a:lnTo>
                  <a:lnTo>
                    <a:pt x="695" y="203"/>
                  </a:lnTo>
                  <a:lnTo>
                    <a:pt x="694" y="204"/>
                  </a:lnTo>
                  <a:lnTo>
                    <a:pt x="694" y="205"/>
                  </a:lnTo>
                  <a:lnTo>
                    <a:pt x="694" y="203"/>
                  </a:lnTo>
                  <a:lnTo>
                    <a:pt x="694" y="201"/>
                  </a:lnTo>
                  <a:lnTo>
                    <a:pt x="692" y="201"/>
                  </a:lnTo>
                  <a:lnTo>
                    <a:pt x="690" y="200"/>
                  </a:lnTo>
                  <a:lnTo>
                    <a:pt x="689" y="201"/>
                  </a:lnTo>
                  <a:lnTo>
                    <a:pt x="688" y="202"/>
                  </a:lnTo>
                  <a:lnTo>
                    <a:pt x="688" y="204"/>
                  </a:lnTo>
                  <a:lnTo>
                    <a:pt x="686" y="205"/>
                  </a:lnTo>
                  <a:lnTo>
                    <a:pt x="684" y="205"/>
                  </a:lnTo>
                  <a:lnTo>
                    <a:pt x="682" y="206"/>
                  </a:lnTo>
                  <a:lnTo>
                    <a:pt x="681" y="207"/>
                  </a:lnTo>
                  <a:lnTo>
                    <a:pt x="679" y="207"/>
                  </a:lnTo>
                  <a:lnTo>
                    <a:pt x="678" y="210"/>
                  </a:lnTo>
                  <a:lnTo>
                    <a:pt x="678" y="209"/>
                  </a:lnTo>
                  <a:lnTo>
                    <a:pt x="678" y="207"/>
                  </a:lnTo>
                  <a:lnTo>
                    <a:pt x="678" y="206"/>
                  </a:lnTo>
                  <a:lnTo>
                    <a:pt x="677" y="205"/>
                  </a:lnTo>
                  <a:lnTo>
                    <a:pt x="676" y="206"/>
                  </a:lnTo>
                  <a:lnTo>
                    <a:pt x="676" y="205"/>
                  </a:lnTo>
                  <a:lnTo>
                    <a:pt x="676" y="203"/>
                  </a:lnTo>
                  <a:lnTo>
                    <a:pt x="675" y="204"/>
                  </a:lnTo>
                  <a:lnTo>
                    <a:pt x="674" y="208"/>
                  </a:lnTo>
                  <a:lnTo>
                    <a:pt x="673" y="210"/>
                  </a:lnTo>
                  <a:lnTo>
                    <a:pt x="669" y="212"/>
                  </a:lnTo>
                  <a:lnTo>
                    <a:pt x="664" y="213"/>
                  </a:lnTo>
                  <a:lnTo>
                    <a:pt x="670" y="210"/>
                  </a:lnTo>
                  <a:lnTo>
                    <a:pt x="673" y="209"/>
                  </a:lnTo>
                  <a:lnTo>
                    <a:pt x="674" y="205"/>
                  </a:lnTo>
                  <a:lnTo>
                    <a:pt x="673" y="203"/>
                  </a:lnTo>
                  <a:lnTo>
                    <a:pt x="673" y="202"/>
                  </a:lnTo>
                  <a:lnTo>
                    <a:pt x="672" y="201"/>
                  </a:lnTo>
                  <a:lnTo>
                    <a:pt x="671" y="199"/>
                  </a:lnTo>
                  <a:lnTo>
                    <a:pt x="670" y="199"/>
                  </a:lnTo>
                  <a:lnTo>
                    <a:pt x="668" y="199"/>
                  </a:lnTo>
                  <a:lnTo>
                    <a:pt x="666" y="199"/>
                  </a:lnTo>
                  <a:lnTo>
                    <a:pt x="663" y="199"/>
                  </a:lnTo>
                  <a:lnTo>
                    <a:pt x="662" y="200"/>
                  </a:lnTo>
                  <a:lnTo>
                    <a:pt x="661" y="201"/>
                  </a:lnTo>
                  <a:lnTo>
                    <a:pt x="659" y="202"/>
                  </a:lnTo>
                  <a:lnTo>
                    <a:pt x="658" y="201"/>
                  </a:lnTo>
                  <a:lnTo>
                    <a:pt x="657" y="201"/>
                  </a:lnTo>
                  <a:lnTo>
                    <a:pt x="656" y="201"/>
                  </a:lnTo>
                  <a:lnTo>
                    <a:pt x="654" y="202"/>
                  </a:lnTo>
                  <a:lnTo>
                    <a:pt x="651" y="204"/>
                  </a:lnTo>
                  <a:lnTo>
                    <a:pt x="650" y="205"/>
                  </a:lnTo>
                  <a:lnTo>
                    <a:pt x="651" y="203"/>
                  </a:lnTo>
                  <a:lnTo>
                    <a:pt x="655" y="200"/>
                  </a:lnTo>
                  <a:lnTo>
                    <a:pt x="656" y="200"/>
                  </a:lnTo>
                  <a:lnTo>
                    <a:pt x="658" y="200"/>
                  </a:lnTo>
                  <a:lnTo>
                    <a:pt x="658" y="199"/>
                  </a:lnTo>
                  <a:lnTo>
                    <a:pt x="657" y="198"/>
                  </a:lnTo>
                  <a:lnTo>
                    <a:pt x="659" y="197"/>
                  </a:lnTo>
                  <a:lnTo>
                    <a:pt x="660" y="198"/>
                  </a:lnTo>
                  <a:lnTo>
                    <a:pt x="660" y="199"/>
                  </a:lnTo>
                  <a:lnTo>
                    <a:pt x="662" y="198"/>
                  </a:lnTo>
                  <a:lnTo>
                    <a:pt x="663" y="197"/>
                  </a:lnTo>
                  <a:lnTo>
                    <a:pt x="663" y="198"/>
                  </a:lnTo>
                  <a:lnTo>
                    <a:pt x="664" y="198"/>
                  </a:lnTo>
                  <a:lnTo>
                    <a:pt x="664" y="197"/>
                  </a:lnTo>
                  <a:lnTo>
                    <a:pt x="664" y="196"/>
                  </a:lnTo>
                  <a:lnTo>
                    <a:pt x="663" y="196"/>
                  </a:lnTo>
                  <a:lnTo>
                    <a:pt x="662" y="196"/>
                  </a:lnTo>
                  <a:lnTo>
                    <a:pt x="662" y="195"/>
                  </a:lnTo>
                  <a:lnTo>
                    <a:pt x="664" y="194"/>
                  </a:lnTo>
                  <a:lnTo>
                    <a:pt x="664" y="193"/>
                  </a:lnTo>
                  <a:lnTo>
                    <a:pt x="663" y="193"/>
                  </a:lnTo>
                  <a:lnTo>
                    <a:pt x="662" y="193"/>
                  </a:lnTo>
                  <a:lnTo>
                    <a:pt x="661" y="193"/>
                  </a:lnTo>
                  <a:lnTo>
                    <a:pt x="660" y="193"/>
                  </a:lnTo>
                  <a:lnTo>
                    <a:pt x="661" y="192"/>
                  </a:lnTo>
                  <a:lnTo>
                    <a:pt x="661" y="191"/>
                  </a:lnTo>
                  <a:lnTo>
                    <a:pt x="662" y="190"/>
                  </a:lnTo>
                  <a:lnTo>
                    <a:pt x="663" y="189"/>
                  </a:lnTo>
                  <a:lnTo>
                    <a:pt x="662" y="188"/>
                  </a:lnTo>
                  <a:lnTo>
                    <a:pt x="662" y="187"/>
                  </a:lnTo>
                  <a:lnTo>
                    <a:pt x="661" y="186"/>
                  </a:lnTo>
                  <a:lnTo>
                    <a:pt x="660" y="185"/>
                  </a:lnTo>
                  <a:lnTo>
                    <a:pt x="658" y="185"/>
                  </a:lnTo>
                  <a:lnTo>
                    <a:pt x="656" y="185"/>
                  </a:lnTo>
                  <a:lnTo>
                    <a:pt x="654" y="185"/>
                  </a:lnTo>
                  <a:lnTo>
                    <a:pt x="653" y="185"/>
                  </a:lnTo>
                  <a:lnTo>
                    <a:pt x="652" y="185"/>
                  </a:lnTo>
                  <a:lnTo>
                    <a:pt x="651" y="184"/>
                  </a:lnTo>
                  <a:lnTo>
                    <a:pt x="649" y="183"/>
                  </a:lnTo>
                  <a:lnTo>
                    <a:pt x="645" y="183"/>
                  </a:lnTo>
                  <a:lnTo>
                    <a:pt x="646" y="183"/>
                  </a:lnTo>
                  <a:lnTo>
                    <a:pt x="648" y="182"/>
                  </a:lnTo>
                  <a:lnTo>
                    <a:pt x="650" y="183"/>
                  </a:lnTo>
                  <a:lnTo>
                    <a:pt x="653" y="184"/>
                  </a:lnTo>
                  <a:lnTo>
                    <a:pt x="654" y="183"/>
                  </a:lnTo>
                  <a:lnTo>
                    <a:pt x="656" y="183"/>
                  </a:lnTo>
                  <a:lnTo>
                    <a:pt x="657" y="184"/>
                  </a:lnTo>
                  <a:lnTo>
                    <a:pt x="659" y="184"/>
                  </a:lnTo>
                  <a:lnTo>
                    <a:pt x="660" y="183"/>
                  </a:lnTo>
                  <a:lnTo>
                    <a:pt x="662" y="183"/>
                  </a:lnTo>
                  <a:lnTo>
                    <a:pt x="663" y="182"/>
                  </a:lnTo>
                  <a:lnTo>
                    <a:pt x="662" y="181"/>
                  </a:lnTo>
                  <a:lnTo>
                    <a:pt x="661" y="180"/>
                  </a:lnTo>
                  <a:lnTo>
                    <a:pt x="661" y="179"/>
                  </a:lnTo>
                  <a:lnTo>
                    <a:pt x="661" y="178"/>
                  </a:lnTo>
                  <a:lnTo>
                    <a:pt x="660" y="178"/>
                  </a:lnTo>
                  <a:lnTo>
                    <a:pt x="660" y="177"/>
                  </a:lnTo>
                  <a:lnTo>
                    <a:pt x="660" y="176"/>
                  </a:lnTo>
                  <a:lnTo>
                    <a:pt x="660" y="175"/>
                  </a:lnTo>
                  <a:lnTo>
                    <a:pt x="660" y="174"/>
                  </a:lnTo>
                  <a:lnTo>
                    <a:pt x="661" y="173"/>
                  </a:lnTo>
                  <a:lnTo>
                    <a:pt x="662" y="172"/>
                  </a:lnTo>
                  <a:lnTo>
                    <a:pt x="662" y="171"/>
                  </a:lnTo>
                  <a:lnTo>
                    <a:pt x="661" y="170"/>
                  </a:lnTo>
                  <a:lnTo>
                    <a:pt x="660" y="169"/>
                  </a:lnTo>
                  <a:lnTo>
                    <a:pt x="659" y="169"/>
                  </a:lnTo>
                  <a:lnTo>
                    <a:pt x="659" y="170"/>
                  </a:lnTo>
                  <a:lnTo>
                    <a:pt x="659" y="171"/>
                  </a:lnTo>
                  <a:lnTo>
                    <a:pt x="657" y="171"/>
                  </a:lnTo>
                  <a:lnTo>
                    <a:pt x="656" y="172"/>
                  </a:lnTo>
                  <a:lnTo>
                    <a:pt x="655" y="171"/>
                  </a:lnTo>
                  <a:lnTo>
                    <a:pt x="655" y="170"/>
                  </a:lnTo>
                  <a:lnTo>
                    <a:pt x="654" y="169"/>
                  </a:lnTo>
                  <a:lnTo>
                    <a:pt x="652" y="170"/>
                  </a:lnTo>
                  <a:lnTo>
                    <a:pt x="649" y="169"/>
                  </a:lnTo>
                  <a:lnTo>
                    <a:pt x="648" y="170"/>
                  </a:lnTo>
                  <a:lnTo>
                    <a:pt x="647" y="169"/>
                  </a:lnTo>
                  <a:lnTo>
                    <a:pt x="647" y="167"/>
                  </a:lnTo>
                  <a:lnTo>
                    <a:pt x="645" y="167"/>
                  </a:lnTo>
                  <a:lnTo>
                    <a:pt x="644" y="167"/>
                  </a:lnTo>
                  <a:lnTo>
                    <a:pt x="642" y="168"/>
                  </a:lnTo>
                  <a:lnTo>
                    <a:pt x="642" y="167"/>
                  </a:lnTo>
                  <a:lnTo>
                    <a:pt x="642" y="166"/>
                  </a:lnTo>
                  <a:lnTo>
                    <a:pt x="641" y="166"/>
                  </a:lnTo>
                  <a:lnTo>
                    <a:pt x="640" y="165"/>
                  </a:lnTo>
                  <a:lnTo>
                    <a:pt x="640" y="164"/>
                  </a:lnTo>
                  <a:lnTo>
                    <a:pt x="640" y="163"/>
                  </a:lnTo>
                  <a:lnTo>
                    <a:pt x="641" y="163"/>
                  </a:lnTo>
                  <a:lnTo>
                    <a:pt x="642" y="162"/>
                  </a:lnTo>
                  <a:lnTo>
                    <a:pt x="642" y="161"/>
                  </a:lnTo>
                  <a:lnTo>
                    <a:pt x="641" y="161"/>
                  </a:lnTo>
                  <a:lnTo>
                    <a:pt x="640" y="160"/>
                  </a:lnTo>
                  <a:lnTo>
                    <a:pt x="639" y="161"/>
                  </a:lnTo>
                  <a:lnTo>
                    <a:pt x="638" y="162"/>
                  </a:lnTo>
                  <a:lnTo>
                    <a:pt x="636" y="162"/>
                  </a:lnTo>
                  <a:lnTo>
                    <a:pt x="636" y="161"/>
                  </a:lnTo>
                  <a:lnTo>
                    <a:pt x="638" y="160"/>
                  </a:lnTo>
                  <a:lnTo>
                    <a:pt x="637" y="160"/>
                  </a:lnTo>
                  <a:lnTo>
                    <a:pt x="636" y="159"/>
                  </a:lnTo>
                  <a:lnTo>
                    <a:pt x="636" y="157"/>
                  </a:lnTo>
                  <a:lnTo>
                    <a:pt x="634" y="156"/>
                  </a:lnTo>
                  <a:lnTo>
                    <a:pt x="633" y="156"/>
                  </a:lnTo>
                  <a:lnTo>
                    <a:pt x="633" y="158"/>
                  </a:lnTo>
                  <a:lnTo>
                    <a:pt x="632" y="158"/>
                  </a:lnTo>
                  <a:lnTo>
                    <a:pt x="631" y="158"/>
                  </a:lnTo>
                  <a:lnTo>
                    <a:pt x="633" y="156"/>
                  </a:lnTo>
                  <a:lnTo>
                    <a:pt x="633" y="155"/>
                  </a:lnTo>
                  <a:lnTo>
                    <a:pt x="633" y="154"/>
                  </a:lnTo>
                  <a:lnTo>
                    <a:pt x="632" y="153"/>
                  </a:lnTo>
                  <a:lnTo>
                    <a:pt x="631" y="153"/>
                  </a:lnTo>
                  <a:lnTo>
                    <a:pt x="628" y="152"/>
                  </a:lnTo>
                  <a:lnTo>
                    <a:pt x="627" y="151"/>
                  </a:lnTo>
                  <a:lnTo>
                    <a:pt x="625" y="150"/>
                  </a:lnTo>
                  <a:lnTo>
                    <a:pt x="623" y="149"/>
                  </a:lnTo>
                  <a:lnTo>
                    <a:pt x="621" y="149"/>
                  </a:lnTo>
                  <a:lnTo>
                    <a:pt x="620" y="150"/>
                  </a:lnTo>
                  <a:lnTo>
                    <a:pt x="616" y="151"/>
                  </a:lnTo>
                  <a:lnTo>
                    <a:pt x="617" y="151"/>
                  </a:lnTo>
                  <a:lnTo>
                    <a:pt x="620" y="150"/>
                  </a:lnTo>
                  <a:lnTo>
                    <a:pt x="619" y="150"/>
                  </a:lnTo>
                  <a:lnTo>
                    <a:pt x="617" y="151"/>
                  </a:lnTo>
                  <a:lnTo>
                    <a:pt x="615" y="151"/>
                  </a:lnTo>
                  <a:lnTo>
                    <a:pt x="614" y="152"/>
                  </a:lnTo>
                  <a:lnTo>
                    <a:pt x="613" y="152"/>
                  </a:lnTo>
                  <a:lnTo>
                    <a:pt x="613" y="153"/>
                  </a:lnTo>
                  <a:lnTo>
                    <a:pt x="612" y="153"/>
                  </a:lnTo>
                  <a:lnTo>
                    <a:pt x="611" y="153"/>
                  </a:lnTo>
                  <a:lnTo>
                    <a:pt x="610" y="153"/>
                  </a:lnTo>
                  <a:lnTo>
                    <a:pt x="610" y="152"/>
                  </a:lnTo>
                  <a:lnTo>
                    <a:pt x="609" y="152"/>
                  </a:lnTo>
                  <a:lnTo>
                    <a:pt x="608" y="151"/>
                  </a:lnTo>
                  <a:lnTo>
                    <a:pt x="607" y="152"/>
                  </a:lnTo>
                  <a:lnTo>
                    <a:pt x="605" y="152"/>
                  </a:lnTo>
                  <a:lnTo>
                    <a:pt x="605" y="151"/>
                  </a:lnTo>
                  <a:lnTo>
                    <a:pt x="604" y="151"/>
                  </a:lnTo>
                  <a:lnTo>
                    <a:pt x="603" y="151"/>
                  </a:lnTo>
                  <a:lnTo>
                    <a:pt x="601" y="150"/>
                  </a:lnTo>
                  <a:lnTo>
                    <a:pt x="599" y="150"/>
                  </a:lnTo>
                  <a:lnTo>
                    <a:pt x="598" y="149"/>
                  </a:lnTo>
                  <a:lnTo>
                    <a:pt x="597" y="149"/>
                  </a:lnTo>
                  <a:lnTo>
                    <a:pt x="595" y="148"/>
                  </a:lnTo>
                  <a:lnTo>
                    <a:pt x="593" y="148"/>
                  </a:lnTo>
                  <a:lnTo>
                    <a:pt x="592" y="148"/>
                  </a:lnTo>
                  <a:lnTo>
                    <a:pt x="590" y="148"/>
                  </a:lnTo>
                  <a:lnTo>
                    <a:pt x="589" y="148"/>
                  </a:lnTo>
                  <a:lnTo>
                    <a:pt x="587" y="148"/>
                  </a:lnTo>
                  <a:lnTo>
                    <a:pt x="587" y="147"/>
                  </a:lnTo>
                  <a:lnTo>
                    <a:pt x="586" y="148"/>
                  </a:lnTo>
                  <a:lnTo>
                    <a:pt x="585" y="149"/>
                  </a:lnTo>
                  <a:lnTo>
                    <a:pt x="584" y="150"/>
                  </a:lnTo>
                  <a:lnTo>
                    <a:pt x="583" y="150"/>
                  </a:lnTo>
                  <a:lnTo>
                    <a:pt x="583" y="151"/>
                  </a:lnTo>
                  <a:lnTo>
                    <a:pt x="581" y="152"/>
                  </a:lnTo>
                  <a:lnTo>
                    <a:pt x="581" y="153"/>
                  </a:lnTo>
                  <a:lnTo>
                    <a:pt x="581" y="154"/>
                  </a:lnTo>
                  <a:lnTo>
                    <a:pt x="581" y="156"/>
                  </a:lnTo>
                  <a:lnTo>
                    <a:pt x="582" y="157"/>
                  </a:lnTo>
                  <a:lnTo>
                    <a:pt x="582" y="159"/>
                  </a:lnTo>
                  <a:lnTo>
                    <a:pt x="583" y="160"/>
                  </a:lnTo>
                  <a:lnTo>
                    <a:pt x="585" y="160"/>
                  </a:lnTo>
                  <a:lnTo>
                    <a:pt x="586" y="161"/>
                  </a:lnTo>
                  <a:lnTo>
                    <a:pt x="587" y="160"/>
                  </a:lnTo>
                  <a:lnTo>
                    <a:pt x="588" y="159"/>
                  </a:lnTo>
                  <a:lnTo>
                    <a:pt x="588" y="161"/>
                  </a:lnTo>
                  <a:lnTo>
                    <a:pt x="588" y="162"/>
                  </a:lnTo>
                  <a:lnTo>
                    <a:pt x="586" y="162"/>
                  </a:lnTo>
                  <a:lnTo>
                    <a:pt x="586" y="163"/>
                  </a:lnTo>
                  <a:lnTo>
                    <a:pt x="585" y="164"/>
                  </a:lnTo>
                  <a:lnTo>
                    <a:pt x="585" y="166"/>
                  </a:lnTo>
                  <a:lnTo>
                    <a:pt x="584" y="167"/>
                  </a:lnTo>
                  <a:lnTo>
                    <a:pt x="583" y="169"/>
                  </a:lnTo>
                  <a:lnTo>
                    <a:pt x="581" y="171"/>
                  </a:lnTo>
                  <a:lnTo>
                    <a:pt x="581" y="172"/>
                  </a:lnTo>
                  <a:lnTo>
                    <a:pt x="583" y="173"/>
                  </a:lnTo>
                  <a:lnTo>
                    <a:pt x="584" y="174"/>
                  </a:lnTo>
                  <a:lnTo>
                    <a:pt x="585" y="173"/>
                  </a:lnTo>
                  <a:lnTo>
                    <a:pt x="586" y="174"/>
                  </a:lnTo>
                  <a:lnTo>
                    <a:pt x="588" y="174"/>
                  </a:lnTo>
                  <a:lnTo>
                    <a:pt x="586" y="174"/>
                  </a:lnTo>
                  <a:lnTo>
                    <a:pt x="585" y="174"/>
                  </a:lnTo>
                  <a:lnTo>
                    <a:pt x="585" y="175"/>
                  </a:lnTo>
                  <a:lnTo>
                    <a:pt x="586" y="176"/>
                  </a:lnTo>
                  <a:lnTo>
                    <a:pt x="585" y="177"/>
                  </a:lnTo>
                  <a:lnTo>
                    <a:pt x="585" y="178"/>
                  </a:lnTo>
                  <a:lnTo>
                    <a:pt x="585" y="179"/>
                  </a:lnTo>
                  <a:lnTo>
                    <a:pt x="586" y="180"/>
                  </a:lnTo>
                  <a:lnTo>
                    <a:pt x="587" y="180"/>
                  </a:lnTo>
                  <a:lnTo>
                    <a:pt x="588" y="182"/>
                  </a:lnTo>
                  <a:lnTo>
                    <a:pt x="587" y="183"/>
                  </a:lnTo>
                  <a:lnTo>
                    <a:pt x="586" y="183"/>
                  </a:lnTo>
                  <a:lnTo>
                    <a:pt x="585" y="183"/>
                  </a:lnTo>
                  <a:lnTo>
                    <a:pt x="585" y="184"/>
                  </a:lnTo>
                  <a:lnTo>
                    <a:pt x="587" y="184"/>
                  </a:lnTo>
                  <a:lnTo>
                    <a:pt x="588" y="184"/>
                  </a:lnTo>
                  <a:lnTo>
                    <a:pt x="589" y="184"/>
                  </a:lnTo>
                  <a:lnTo>
                    <a:pt x="590" y="184"/>
                  </a:lnTo>
                  <a:lnTo>
                    <a:pt x="590" y="185"/>
                  </a:lnTo>
                  <a:lnTo>
                    <a:pt x="589" y="186"/>
                  </a:lnTo>
                  <a:lnTo>
                    <a:pt x="588" y="187"/>
                  </a:lnTo>
                  <a:lnTo>
                    <a:pt x="588" y="188"/>
                  </a:lnTo>
                  <a:lnTo>
                    <a:pt x="589" y="189"/>
                  </a:lnTo>
                  <a:lnTo>
                    <a:pt x="591" y="189"/>
                  </a:lnTo>
                  <a:lnTo>
                    <a:pt x="592" y="189"/>
                  </a:lnTo>
                  <a:lnTo>
                    <a:pt x="588" y="190"/>
                  </a:lnTo>
                  <a:lnTo>
                    <a:pt x="588" y="189"/>
                  </a:lnTo>
                  <a:lnTo>
                    <a:pt x="585" y="189"/>
                  </a:lnTo>
                  <a:lnTo>
                    <a:pt x="585" y="190"/>
                  </a:lnTo>
                  <a:lnTo>
                    <a:pt x="584" y="190"/>
                  </a:lnTo>
                  <a:lnTo>
                    <a:pt x="585" y="192"/>
                  </a:lnTo>
                  <a:lnTo>
                    <a:pt x="586" y="193"/>
                  </a:lnTo>
                  <a:lnTo>
                    <a:pt x="585" y="194"/>
                  </a:lnTo>
                  <a:lnTo>
                    <a:pt x="584" y="194"/>
                  </a:lnTo>
                  <a:lnTo>
                    <a:pt x="583" y="194"/>
                  </a:lnTo>
                  <a:lnTo>
                    <a:pt x="582" y="195"/>
                  </a:lnTo>
                  <a:lnTo>
                    <a:pt x="581" y="195"/>
                  </a:lnTo>
                  <a:lnTo>
                    <a:pt x="579" y="195"/>
                  </a:lnTo>
                  <a:lnTo>
                    <a:pt x="578" y="195"/>
                  </a:lnTo>
                  <a:lnTo>
                    <a:pt x="577" y="196"/>
                  </a:lnTo>
                  <a:lnTo>
                    <a:pt x="576" y="196"/>
                  </a:lnTo>
                  <a:lnTo>
                    <a:pt x="575" y="197"/>
                  </a:lnTo>
                  <a:lnTo>
                    <a:pt x="576" y="199"/>
                  </a:lnTo>
                  <a:lnTo>
                    <a:pt x="576" y="200"/>
                  </a:lnTo>
                  <a:lnTo>
                    <a:pt x="575" y="200"/>
                  </a:lnTo>
                  <a:lnTo>
                    <a:pt x="576" y="201"/>
                  </a:lnTo>
                  <a:lnTo>
                    <a:pt x="577" y="202"/>
                  </a:lnTo>
                  <a:lnTo>
                    <a:pt x="578" y="203"/>
                  </a:lnTo>
                  <a:lnTo>
                    <a:pt x="580" y="204"/>
                  </a:lnTo>
                  <a:lnTo>
                    <a:pt x="581" y="205"/>
                  </a:lnTo>
                  <a:lnTo>
                    <a:pt x="582" y="205"/>
                  </a:lnTo>
                  <a:lnTo>
                    <a:pt x="583" y="206"/>
                  </a:lnTo>
                  <a:lnTo>
                    <a:pt x="586" y="207"/>
                  </a:lnTo>
                  <a:lnTo>
                    <a:pt x="587" y="207"/>
                  </a:lnTo>
                  <a:lnTo>
                    <a:pt x="588" y="208"/>
                  </a:lnTo>
                  <a:lnTo>
                    <a:pt x="588" y="209"/>
                  </a:lnTo>
                  <a:lnTo>
                    <a:pt x="589" y="210"/>
                  </a:lnTo>
                  <a:lnTo>
                    <a:pt x="589" y="212"/>
                  </a:lnTo>
                  <a:lnTo>
                    <a:pt x="590" y="214"/>
                  </a:lnTo>
                  <a:lnTo>
                    <a:pt x="590" y="216"/>
                  </a:lnTo>
                  <a:lnTo>
                    <a:pt x="592" y="220"/>
                  </a:lnTo>
                  <a:lnTo>
                    <a:pt x="593" y="223"/>
                  </a:lnTo>
                  <a:lnTo>
                    <a:pt x="593" y="224"/>
                  </a:lnTo>
                  <a:lnTo>
                    <a:pt x="594" y="225"/>
                  </a:lnTo>
                  <a:lnTo>
                    <a:pt x="594" y="226"/>
                  </a:lnTo>
                  <a:lnTo>
                    <a:pt x="594" y="227"/>
                  </a:lnTo>
                  <a:lnTo>
                    <a:pt x="595" y="231"/>
                  </a:lnTo>
                  <a:lnTo>
                    <a:pt x="595" y="232"/>
                  </a:lnTo>
                  <a:lnTo>
                    <a:pt x="595" y="234"/>
                  </a:lnTo>
                  <a:lnTo>
                    <a:pt x="596" y="233"/>
                  </a:lnTo>
                  <a:lnTo>
                    <a:pt x="596" y="232"/>
                  </a:lnTo>
                  <a:lnTo>
                    <a:pt x="597" y="231"/>
                  </a:lnTo>
                  <a:lnTo>
                    <a:pt x="597" y="230"/>
                  </a:lnTo>
                  <a:lnTo>
                    <a:pt x="598" y="231"/>
                  </a:lnTo>
                  <a:lnTo>
                    <a:pt x="598" y="232"/>
                  </a:lnTo>
                  <a:lnTo>
                    <a:pt x="598" y="233"/>
                  </a:lnTo>
                  <a:lnTo>
                    <a:pt x="599" y="234"/>
                  </a:lnTo>
                  <a:lnTo>
                    <a:pt x="600" y="234"/>
                  </a:lnTo>
                  <a:lnTo>
                    <a:pt x="599" y="235"/>
                  </a:lnTo>
                  <a:lnTo>
                    <a:pt x="597" y="236"/>
                  </a:lnTo>
                  <a:lnTo>
                    <a:pt x="596" y="235"/>
                  </a:lnTo>
                  <a:lnTo>
                    <a:pt x="595" y="235"/>
                  </a:lnTo>
                  <a:lnTo>
                    <a:pt x="594" y="236"/>
                  </a:lnTo>
                  <a:lnTo>
                    <a:pt x="593" y="237"/>
                  </a:lnTo>
                  <a:lnTo>
                    <a:pt x="591" y="240"/>
                  </a:lnTo>
                  <a:lnTo>
                    <a:pt x="589" y="242"/>
                  </a:lnTo>
                  <a:lnTo>
                    <a:pt x="588" y="244"/>
                  </a:lnTo>
                  <a:lnTo>
                    <a:pt x="586" y="245"/>
                  </a:lnTo>
                  <a:lnTo>
                    <a:pt x="589" y="244"/>
                  </a:lnTo>
                  <a:lnTo>
                    <a:pt x="590" y="243"/>
                  </a:lnTo>
                  <a:lnTo>
                    <a:pt x="589" y="244"/>
                  </a:lnTo>
                  <a:lnTo>
                    <a:pt x="586" y="246"/>
                  </a:lnTo>
                  <a:lnTo>
                    <a:pt x="584" y="248"/>
                  </a:lnTo>
                  <a:lnTo>
                    <a:pt x="582" y="249"/>
                  </a:lnTo>
                  <a:lnTo>
                    <a:pt x="579" y="250"/>
                  </a:lnTo>
                  <a:lnTo>
                    <a:pt x="577" y="252"/>
                  </a:lnTo>
                  <a:lnTo>
                    <a:pt x="575" y="253"/>
                  </a:lnTo>
                  <a:lnTo>
                    <a:pt x="572" y="254"/>
                  </a:lnTo>
                  <a:lnTo>
                    <a:pt x="570" y="255"/>
                  </a:lnTo>
                  <a:lnTo>
                    <a:pt x="568" y="256"/>
                  </a:lnTo>
                  <a:lnTo>
                    <a:pt x="567" y="256"/>
                  </a:lnTo>
                  <a:lnTo>
                    <a:pt x="568" y="256"/>
                  </a:lnTo>
                  <a:lnTo>
                    <a:pt x="569" y="257"/>
                  </a:lnTo>
                  <a:lnTo>
                    <a:pt x="570" y="258"/>
                  </a:lnTo>
                  <a:lnTo>
                    <a:pt x="571" y="260"/>
                  </a:lnTo>
                  <a:lnTo>
                    <a:pt x="572" y="261"/>
                  </a:lnTo>
                  <a:lnTo>
                    <a:pt x="573" y="263"/>
                  </a:lnTo>
                  <a:lnTo>
                    <a:pt x="574" y="264"/>
                  </a:lnTo>
                  <a:lnTo>
                    <a:pt x="574" y="266"/>
                  </a:lnTo>
                  <a:lnTo>
                    <a:pt x="574" y="267"/>
                  </a:lnTo>
                  <a:lnTo>
                    <a:pt x="574" y="268"/>
                  </a:lnTo>
                  <a:lnTo>
                    <a:pt x="574" y="269"/>
                  </a:lnTo>
                  <a:lnTo>
                    <a:pt x="574" y="270"/>
                  </a:lnTo>
                  <a:lnTo>
                    <a:pt x="575" y="272"/>
                  </a:lnTo>
                  <a:lnTo>
                    <a:pt x="575" y="273"/>
                  </a:lnTo>
                  <a:lnTo>
                    <a:pt x="575" y="276"/>
                  </a:lnTo>
                  <a:lnTo>
                    <a:pt x="575" y="278"/>
                  </a:lnTo>
                  <a:lnTo>
                    <a:pt x="576" y="278"/>
                  </a:lnTo>
                  <a:lnTo>
                    <a:pt x="576" y="279"/>
                  </a:lnTo>
                  <a:lnTo>
                    <a:pt x="575" y="279"/>
                  </a:lnTo>
                  <a:lnTo>
                    <a:pt x="576" y="280"/>
                  </a:lnTo>
                  <a:lnTo>
                    <a:pt x="576" y="282"/>
                  </a:lnTo>
                  <a:lnTo>
                    <a:pt x="578" y="282"/>
                  </a:lnTo>
                  <a:lnTo>
                    <a:pt x="578" y="283"/>
                  </a:lnTo>
                  <a:lnTo>
                    <a:pt x="579" y="284"/>
                  </a:lnTo>
                  <a:lnTo>
                    <a:pt x="580" y="285"/>
                  </a:lnTo>
                  <a:lnTo>
                    <a:pt x="581" y="285"/>
                  </a:lnTo>
                  <a:lnTo>
                    <a:pt x="582" y="285"/>
                  </a:lnTo>
                  <a:lnTo>
                    <a:pt x="584" y="285"/>
                  </a:lnTo>
                  <a:lnTo>
                    <a:pt x="583" y="286"/>
                  </a:lnTo>
                  <a:lnTo>
                    <a:pt x="579" y="286"/>
                  </a:lnTo>
                  <a:lnTo>
                    <a:pt x="578" y="286"/>
                  </a:lnTo>
                  <a:lnTo>
                    <a:pt x="578" y="287"/>
                  </a:lnTo>
                  <a:lnTo>
                    <a:pt x="577" y="289"/>
                  </a:lnTo>
                  <a:lnTo>
                    <a:pt x="576" y="289"/>
                  </a:lnTo>
                  <a:lnTo>
                    <a:pt x="576" y="290"/>
                  </a:lnTo>
                  <a:lnTo>
                    <a:pt x="574" y="290"/>
                  </a:lnTo>
                  <a:lnTo>
                    <a:pt x="573" y="290"/>
                  </a:lnTo>
                  <a:lnTo>
                    <a:pt x="574" y="291"/>
                  </a:lnTo>
                  <a:lnTo>
                    <a:pt x="575" y="293"/>
                  </a:lnTo>
                  <a:lnTo>
                    <a:pt x="576" y="294"/>
                  </a:lnTo>
                  <a:lnTo>
                    <a:pt x="577" y="294"/>
                  </a:lnTo>
                  <a:lnTo>
                    <a:pt x="577" y="295"/>
                  </a:lnTo>
                  <a:lnTo>
                    <a:pt x="576" y="296"/>
                  </a:lnTo>
                  <a:lnTo>
                    <a:pt x="576" y="297"/>
                  </a:lnTo>
                  <a:lnTo>
                    <a:pt x="575" y="297"/>
                  </a:lnTo>
                  <a:lnTo>
                    <a:pt x="574" y="298"/>
                  </a:lnTo>
                  <a:lnTo>
                    <a:pt x="574" y="296"/>
                  </a:lnTo>
                  <a:lnTo>
                    <a:pt x="573" y="295"/>
                  </a:lnTo>
                  <a:lnTo>
                    <a:pt x="571" y="294"/>
                  </a:lnTo>
                  <a:lnTo>
                    <a:pt x="571" y="293"/>
                  </a:lnTo>
                  <a:lnTo>
                    <a:pt x="570" y="293"/>
                  </a:lnTo>
                  <a:lnTo>
                    <a:pt x="569" y="293"/>
                  </a:lnTo>
                  <a:lnTo>
                    <a:pt x="568" y="295"/>
                  </a:lnTo>
                  <a:lnTo>
                    <a:pt x="567" y="295"/>
                  </a:lnTo>
                  <a:lnTo>
                    <a:pt x="569" y="293"/>
                  </a:lnTo>
                  <a:lnTo>
                    <a:pt x="569" y="294"/>
                  </a:lnTo>
                  <a:lnTo>
                    <a:pt x="568" y="295"/>
                  </a:lnTo>
                  <a:lnTo>
                    <a:pt x="567" y="295"/>
                  </a:lnTo>
                  <a:lnTo>
                    <a:pt x="567" y="296"/>
                  </a:lnTo>
                  <a:lnTo>
                    <a:pt x="567" y="298"/>
                  </a:lnTo>
                  <a:lnTo>
                    <a:pt x="567" y="300"/>
                  </a:lnTo>
                  <a:lnTo>
                    <a:pt x="566" y="299"/>
                  </a:lnTo>
                  <a:lnTo>
                    <a:pt x="564" y="298"/>
                  </a:lnTo>
                  <a:lnTo>
                    <a:pt x="563" y="298"/>
                  </a:lnTo>
                  <a:lnTo>
                    <a:pt x="561" y="297"/>
                  </a:lnTo>
                  <a:lnTo>
                    <a:pt x="560" y="297"/>
                  </a:lnTo>
                  <a:lnTo>
                    <a:pt x="559" y="298"/>
                  </a:lnTo>
                  <a:lnTo>
                    <a:pt x="558" y="298"/>
                  </a:lnTo>
                  <a:lnTo>
                    <a:pt x="556" y="299"/>
                  </a:lnTo>
                  <a:lnTo>
                    <a:pt x="555" y="300"/>
                  </a:lnTo>
                  <a:lnTo>
                    <a:pt x="554" y="300"/>
                  </a:lnTo>
                  <a:lnTo>
                    <a:pt x="555" y="300"/>
                  </a:lnTo>
                  <a:lnTo>
                    <a:pt x="559" y="296"/>
                  </a:lnTo>
                  <a:lnTo>
                    <a:pt x="560" y="295"/>
                  </a:lnTo>
                  <a:lnTo>
                    <a:pt x="559" y="294"/>
                  </a:lnTo>
                  <a:lnTo>
                    <a:pt x="559" y="293"/>
                  </a:lnTo>
                  <a:lnTo>
                    <a:pt x="558" y="291"/>
                  </a:lnTo>
                  <a:lnTo>
                    <a:pt x="557" y="290"/>
                  </a:lnTo>
                  <a:lnTo>
                    <a:pt x="555" y="289"/>
                  </a:lnTo>
                  <a:lnTo>
                    <a:pt x="553" y="287"/>
                  </a:lnTo>
                  <a:lnTo>
                    <a:pt x="552" y="287"/>
                  </a:lnTo>
                  <a:lnTo>
                    <a:pt x="550" y="287"/>
                  </a:lnTo>
                  <a:lnTo>
                    <a:pt x="549" y="287"/>
                  </a:lnTo>
                  <a:lnTo>
                    <a:pt x="547" y="287"/>
                  </a:lnTo>
                  <a:lnTo>
                    <a:pt x="546" y="288"/>
                  </a:lnTo>
                  <a:lnTo>
                    <a:pt x="545" y="288"/>
                  </a:lnTo>
                  <a:lnTo>
                    <a:pt x="546" y="287"/>
                  </a:lnTo>
                  <a:lnTo>
                    <a:pt x="549" y="285"/>
                  </a:lnTo>
                  <a:lnTo>
                    <a:pt x="551" y="285"/>
                  </a:lnTo>
                  <a:lnTo>
                    <a:pt x="550" y="283"/>
                  </a:lnTo>
                  <a:lnTo>
                    <a:pt x="549" y="282"/>
                  </a:lnTo>
                  <a:lnTo>
                    <a:pt x="548" y="281"/>
                  </a:lnTo>
                  <a:lnTo>
                    <a:pt x="546" y="280"/>
                  </a:lnTo>
                  <a:lnTo>
                    <a:pt x="545" y="279"/>
                  </a:lnTo>
                  <a:lnTo>
                    <a:pt x="545" y="278"/>
                  </a:lnTo>
                  <a:lnTo>
                    <a:pt x="544" y="277"/>
                  </a:lnTo>
                  <a:lnTo>
                    <a:pt x="543" y="276"/>
                  </a:lnTo>
                  <a:lnTo>
                    <a:pt x="543" y="274"/>
                  </a:lnTo>
                  <a:lnTo>
                    <a:pt x="544" y="272"/>
                  </a:lnTo>
                  <a:lnTo>
                    <a:pt x="544" y="268"/>
                  </a:lnTo>
                  <a:lnTo>
                    <a:pt x="544" y="265"/>
                  </a:lnTo>
                  <a:lnTo>
                    <a:pt x="543" y="263"/>
                  </a:lnTo>
                  <a:lnTo>
                    <a:pt x="542" y="262"/>
                  </a:lnTo>
                  <a:lnTo>
                    <a:pt x="542" y="259"/>
                  </a:lnTo>
                  <a:lnTo>
                    <a:pt x="543" y="257"/>
                  </a:lnTo>
                  <a:lnTo>
                    <a:pt x="543" y="254"/>
                  </a:lnTo>
                  <a:lnTo>
                    <a:pt x="543" y="252"/>
                  </a:lnTo>
                  <a:lnTo>
                    <a:pt x="543" y="250"/>
                  </a:lnTo>
                  <a:lnTo>
                    <a:pt x="543" y="249"/>
                  </a:lnTo>
                  <a:lnTo>
                    <a:pt x="542" y="249"/>
                  </a:lnTo>
                  <a:lnTo>
                    <a:pt x="541" y="249"/>
                  </a:lnTo>
                  <a:lnTo>
                    <a:pt x="540" y="249"/>
                  </a:lnTo>
                  <a:lnTo>
                    <a:pt x="539" y="248"/>
                  </a:lnTo>
                  <a:lnTo>
                    <a:pt x="537" y="248"/>
                  </a:lnTo>
                  <a:lnTo>
                    <a:pt x="537" y="247"/>
                  </a:lnTo>
                  <a:lnTo>
                    <a:pt x="535" y="247"/>
                  </a:lnTo>
                  <a:lnTo>
                    <a:pt x="534" y="248"/>
                  </a:lnTo>
                  <a:lnTo>
                    <a:pt x="533" y="247"/>
                  </a:lnTo>
                  <a:lnTo>
                    <a:pt x="532" y="247"/>
                  </a:lnTo>
                  <a:lnTo>
                    <a:pt x="530" y="248"/>
                  </a:lnTo>
                  <a:lnTo>
                    <a:pt x="528" y="248"/>
                  </a:lnTo>
                  <a:lnTo>
                    <a:pt x="527" y="247"/>
                  </a:lnTo>
                  <a:lnTo>
                    <a:pt x="525" y="247"/>
                  </a:lnTo>
                  <a:lnTo>
                    <a:pt x="521" y="247"/>
                  </a:lnTo>
                  <a:lnTo>
                    <a:pt x="518" y="247"/>
                  </a:lnTo>
                  <a:lnTo>
                    <a:pt x="515" y="247"/>
                  </a:lnTo>
                  <a:lnTo>
                    <a:pt x="515" y="248"/>
                  </a:lnTo>
                  <a:lnTo>
                    <a:pt x="514" y="250"/>
                  </a:lnTo>
                  <a:lnTo>
                    <a:pt x="513" y="251"/>
                  </a:lnTo>
                  <a:lnTo>
                    <a:pt x="512" y="253"/>
                  </a:lnTo>
                  <a:lnTo>
                    <a:pt x="512" y="252"/>
                  </a:lnTo>
                  <a:lnTo>
                    <a:pt x="513" y="250"/>
                  </a:lnTo>
                  <a:lnTo>
                    <a:pt x="514" y="248"/>
                  </a:lnTo>
                  <a:lnTo>
                    <a:pt x="515" y="246"/>
                  </a:lnTo>
                  <a:lnTo>
                    <a:pt x="515" y="245"/>
                  </a:lnTo>
                  <a:lnTo>
                    <a:pt x="513" y="245"/>
                  </a:lnTo>
                  <a:lnTo>
                    <a:pt x="512" y="244"/>
                  </a:lnTo>
                  <a:lnTo>
                    <a:pt x="512" y="243"/>
                  </a:lnTo>
                  <a:lnTo>
                    <a:pt x="511" y="243"/>
                  </a:lnTo>
                  <a:lnTo>
                    <a:pt x="509" y="242"/>
                  </a:lnTo>
                  <a:lnTo>
                    <a:pt x="507" y="241"/>
                  </a:lnTo>
                  <a:lnTo>
                    <a:pt x="505" y="241"/>
                  </a:lnTo>
                  <a:lnTo>
                    <a:pt x="504" y="240"/>
                  </a:lnTo>
                  <a:lnTo>
                    <a:pt x="502" y="240"/>
                  </a:lnTo>
                  <a:lnTo>
                    <a:pt x="500" y="239"/>
                  </a:lnTo>
                  <a:lnTo>
                    <a:pt x="499" y="239"/>
                  </a:lnTo>
                  <a:lnTo>
                    <a:pt x="498" y="239"/>
                  </a:lnTo>
                  <a:lnTo>
                    <a:pt x="496" y="239"/>
                  </a:lnTo>
                  <a:lnTo>
                    <a:pt x="496" y="238"/>
                  </a:lnTo>
                  <a:lnTo>
                    <a:pt x="495" y="238"/>
                  </a:lnTo>
                  <a:lnTo>
                    <a:pt x="494" y="238"/>
                  </a:lnTo>
                  <a:lnTo>
                    <a:pt x="493" y="237"/>
                  </a:lnTo>
                  <a:lnTo>
                    <a:pt x="493" y="236"/>
                  </a:lnTo>
                  <a:lnTo>
                    <a:pt x="492" y="234"/>
                  </a:lnTo>
                  <a:lnTo>
                    <a:pt x="489" y="232"/>
                  </a:lnTo>
                  <a:lnTo>
                    <a:pt x="488" y="231"/>
                  </a:lnTo>
                  <a:lnTo>
                    <a:pt x="487" y="231"/>
                  </a:lnTo>
                  <a:lnTo>
                    <a:pt x="482" y="229"/>
                  </a:lnTo>
                  <a:lnTo>
                    <a:pt x="481" y="228"/>
                  </a:lnTo>
                  <a:lnTo>
                    <a:pt x="479" y="227"/>
                  </a:lnTo>
                  <a:lnTo>
                    <a:pt x="478" y="227"/>
                  </a:lnTo>
                  <a:lnTo>
                    <a:pt x="476" y="227"/>
                  </a:lnTo>
                  <a:lnTo>
                    <a:pt x="474" y="226"/>
                  </a:lnTo>
                  <a:lnTo>
                    <a:pt x="472" y="225"/>
                  </a:lnTo>
                  <a:lnTo>
                    <a:pt x="470" y="225"/>
                  </a:lnTo>
                  <a:lnTo>
                    <a:pt x="469" y="224"/>
                  </a:lnTo>
                  <a:lnTo>
                    <a:pt x="468" y="223"/>
                  </a:lnTo>
                  <a:lnTo>
                    <a:pt x="466" y="222"/>
                  </a:lnTo>
                  <a:lnTo>
                    <a:pt x="465" y="221"/>
                  </a:lnTo>
                  <a:lnTo>
                    <a:pt x="463" y="221"/>
                  </a:lnTo>
                  <a:lnTo>
                    <a:pt x="461" y="221"/>
                  </a:lnTo>
                  <a:lnTo>
                    <a:pt x="459" y="222"/>
                  </a:lnTo>
                  <a:lnTo>
                    <a:pt x="453" y="224"/>
                  </a:lnTo>
                  <a:lnTo>
                    <a:pt x="451" y="225"/>
                  </a:lnTo>
                  <a:lnTo>
                    <a:pt x="450" y="225"/>
                  </a:lnTo>
                  <a:lnTo>
                    <a:pt x="450" y="224"/>
                  </a:lnTo>
                  <a:lnTo>
                    <a:pt x="449" y="224"/>
                  </a:lnTo>
                  <a:lnTo>
                    <a:pt x="447" y="225"/>
                  </a:lnTo>
                  <a:lnTo>
                    <a:pt x="446" y="226"/>
                  </a:lnTo>
                  <a:lnTo>
                    <a:pt x="446" y="225"/>
                  </a:lnTo>
                  <a:lnTo>
                    <a:pt x="447" y="225"/>
                  </a:lnTo>
                  <a:lnTo>
                    <a:pt x="448" y="224"/>
                  </a:lnTo>
                  <a:lnTo>
                    <a:pt x="449" y="223"/>
                  </a:lnTo>
                  <a:lnTo>
                    <a:pt x="449" y="221"/>
                  </a:lnTo>
                  <a:lnTo>
                    <a:pt x="449" y="218"/>
                  </a:lnTo>
                  <a:lnTo>
                    <a:pt x="448" y="217"/>
                  </a:lnTo>
                  <a:lnTo>
                    <a:pt x="447" y="216"/>
                  </a:lnTo>
                  <a:lnTo>
                    <a:pt x="446" y="214"/>
                  </a:lnTo>
                  <a:lnTo>
                    <a:pt x="446" y="211"/>
                  </a:lnTo>
                  <a:lnTo>
                    <a:pt x="446" y="210"/>
                  </a:lnTo>
                  <a:lnTo>
                    <a:pt x="445" y="208"/>
                  </a:lnTo>
                  <a:lnTo>
                    <a:pt x="444" y="207"/>
                  </a:lnTo>
                  <a:lnTo>
                    <a:pt x="443" y="205"/>
                  </a:lnTo>
                  <a:lnTo>
                    <a:pt x="443" y="203"/>
                  </a:lnTo>
                  <a:lnTo>
                    <a:pt x="443" y="202"/>
                  </a:lnTo>
                  <a:lnTo>
                    <a:pt x="442" y="201"/>
                  </a:lnTo>
                  <a:lnTo>
                    <a:pt x="441" y="201"/>
                  </a:lnTo>
                  <a:lnTo>
                    <a:pt x="440" y="201"/>
                  </a:lnTo>
                  <a:lnTo>
                    <a:pt x="439" y="201"/>
                  </a:lnTo>
                  <a:lnTo>
                    <a:pt x="438" y="200"/>
                  </a:lnTo>
                  <a:lnTo>
                    <a:pt x="436" y="200"/>
                  </a:lnTo>
                  <a:lnTo>
                    <a:pt x="435" y="200"/>
                  </a:lnTo>
                  <a:lnTo>
                    <a:pt x="433" y="200"/>
                  </a:lnTo>
                  <a:lnTo>
                    <a:pt x="433" y="201"/>
                  </a:lnTo>
                  <a:lnTo>
                    <a:pt x="432" y="203"/>
                  </a:lnTo>
                  <a:lnTo>
                    <a:pt x="432" y="204"/>
                  </a:lnTo>
                  <a:lnTo>
                    <a:pt x="432" y="203"/>
                  </a:lnTo>
                  <a:lnTo>
                    <a:pt x="432" y="201"/>
                  </a:lnTo>
                  <a:lnTo>
                    <a:pt x="431" y="200"/>
                  </a:lnTo>
                  <a:lnTo>
                    <a:pt x="431" y="201"/>
                  </a:lnTo>
                  <a:lnTo>
                    <a:pt x="430" y="201"/>
                  </a:lnTo>
                  <a:lnTo>
                    <a:pt x="429" y="200"/>
                  </a:lnTo>
                  <a:lnTo>
                    <a:pt x="428" y="199"/>
                  </a:lnTo>
                  <a:lnTo>
                    <a:pt x="427" y="197"/>
                  </a:lnTo>
                  <a:lnTo>
                    <a:pt x="426" y="197"/>
                  </a:lnTo>
                  <a:lnTo>
                    <a:pt x="427" y="195"/>
                  </a:lnTo>
                  <a:lnTo>
                    <a:pt x="428" y="193"/>
                  </a:lnTo>
                  <a:lnTo>
                    <a:pt x="427" y="191"/>
                  </a:lnTo>
                  <a:lnTo>
                    <a:pt x="427" y="188"/>
                  </a:lnTo>
                  <a:lnTo>
                    <a:pt x="427" y="187"/>
                  </a:lnTo>
                  <a:lnTo>
                    <a:pt x="428" y="185"/>
                  </a:lnTo>
                  <a:lnTo>
                    <a:pt x="428" y="184"/>
                  </a:lnTo>
                  <a:lnTo>
                    <a:pt x="428" y="182"/>
                  </a:lnTo>
                  <a:lnTo>
                    <a:pt x="428" y="180"/>
                  </a:lnTo>
                  <a:lnTo>
                    <a:pt x="428" y="179"/>
                  </a:lnTo>
                  <a:lnTo>
                    <a:pt x="428" y="178"/>
                  </a:lnTo>
                  <a:lnTo>
                    <a:pt x="428" y="177"/>
                  </a:lnTo>
                  <a:lnTo>
                    <a:pt x="428" y="176"/>
                  </a:lnTo>
                  <a:lnTo>
                    <a:pt x="430" y="176"/>
                  </a:lnTo>
                  <a:lnTo>
                    <a:pt x="430" y="175"/>
                  </a:lnTo>
                  <a:lnTo>
                    <a:pt x="430" y="173"/>
                  </a:lnTo>
                  <a:lnTo>
                    <a:pt x="430" y="172"/>
                  </a:lnTo>
                  <a:lnTo>
                    <a:pt x="432" y="171"/>
                  </a:lnTo>
                  <a:lnTo>
                    <a:pt x="433" y="169"/>
                  </a:lnTo>
                  <a:lnTo>
                    <a:pt x="433" y="167"/>
                  </a:lnTo>
                  <a:lnTo>
                    <a:pt x="429" y="165"/>
                  </a:lnTo>
                  <a:lnTo>
                    <a:pt x="430" y="164"/>
                  </a:lnTo>
                  <a:lnTo>
                    <a:pt x="434" y="164"/>
                  </a:lnTo>
                  <a:lnTo>
                    <a:pt x="436" y="163"/>
                  </a:lnTo>
                  <a:lnTo>
                    <a:pt x="439" y="161"/>
                  </a:lnTo>
                  <a:lnTo>
                    <a:pt x="440" y="160"/>
                  </a:lnTo>
                  <a:lnTo>
                    <a:pt x="441" y="159"/>
                  </a:lnTo>
                  <a:lnTo>
                    <a:pt x="440" y="158"/>
                  </a:lnTo>
                  <a:lnTo>
                    <a:pt x="439" y="157"/>
                  </a:lnTo>
                  <a:lnTo>
                    <a:pt x="442" y="157"/>
                  </a:lnTo>
                  <a:lnTo>
                    <a:pt x="442" y="156"/>
                  </a:lnTo>
                  <a:lnTo>
                    <a:pt x="443" y="155"/>
                  </a:lnTo>
                  <a:lnTo>
                    <a:pt x="443" y="154"/>
                  </a:lnTo>
                  <a:lnTo>
                    <a:pt x="444" y="154"/>
                  </a:lnTo>
                  <a:lnTo>
                    <a:pt x="444" y="153"/>
                  </a:lnTo>
                  <a:lnTo>
                    <a:pt x="445" y="152"/>
                  </a:lnTo>
                  <a:lnTo>
                    <a:pt x="447" y="154"/>
                  </a:lnTo>
                  <a:lnTo>
                    <a:pt x="448" y="155"/>
                  </a:lnTo>
                  <a:lnTo>
                    <a:pt x="447" y="151"/>
                  </a:lnTo>
                  <a:lnTo>
                    <a:pt x="447" y="150"/>
                  </a:lnTo>
                  <a:lnTo>
                    <a:pt x="448" y="147"/>
                  </a:lnTo>
                  <a:lnTo>
                    <a:pt x="450" y="147"/>
                  </a:lnTo>
                  <a:lnTo>
                    <a:pt x="451" y="148"/>
                  </a:lnTo>
                  <a:lnTo>
                    <a:pt x="453" y="147"/>
                  </a:lnTo>
                  <a:lnTo>
                    <a:pt x="453" y="146"/>
                  </a:lnTo>
                  <a:lnTo>
                    <a:pt x="451" y="147"/>
                  </a:lnTo>
                  <a:lnTo>
                    <a:pt x="450" y="147"/>
                  </a:lnTo>
                  <a:lnTo>
                    <a:pt x="449" y="145"/>
                  </a:lnTo>
                  <a:lnTo>
                    <a:pt x="449" y="144"/>
                  </a:lnTo>
                  <a:lnTo>
                    <a:pt x="451" y="144"/>
                  </a:lnTo>
                  <a:lnTo>
                    <a:pt x="453" y="144"/>
                  </a:lnTo>
                  <a:lnTo>
                    <a:pt x="455" y="144"/>
                  </a:lnTo>
                  <a:lnTo>
                    <a:pt x="457" y="144"/>
                  </a:lnTo>
                  <a:lnTo>
                    <a:pt x="459" y="144"/>
                  </a:lnTo>
                  <a:lnTo>
                    <a:pt x="460" y="144"/>
                  </a:lnTo>
                  <a:lnTo>
                    <a:pt x="461" y="143"/>
                  </a:lnTo>
                  <a:lnTo>
                    <a:pt x="462" y="143"/>
                  </a:lnTo>
                  <a:lnTo>
                    <a:pt x="464" y="143"/>
                  </a:lnTo>
                  <a:lnTo>
                    <a:pt x="465" y="143"/>
                  </a:lnTo>
                  <a:lnTo>
                    <a:pt x="466" y="142"/>
                  </a:lnTo>
                  <a:lnTo>
                    <a:pt x="466" y="141"/>
                  </a:lnTo>
                  <a:lnTo>
                    <a:pt x="466" y="140"/>
                  </a:lnTo>
                  <a:lnTo>
                    <a:pt x="466" y="139"/>
                  </a:lnTo>
                  <a:lnTo>
                    <a:pt x="466" y="138"/>
                  </a:lnTo>
                  <a:lnTo>
                    <a:pt x="465" y="137"/>
                  </a:lnTo>
                  <a:lnTo>
                    <a:pt x="465" y="136"/>
                  </a:lnTo>
                  <a:lnTo>
                    <a:pt x="464" y="136"/>
                  </a:lnTo>
                  <a:lnTo>
                    <a:pt x="464" y="135"/>
                  </a:lnTo>
                  <a:lnTo>
                    <a:pt x="464" y="134"/>
                  </a:lnTo>
                  <a:lnTo>
                    <a:pt x="462" y="134"/>
                  </a:lnTo>
                  <a:lnTo>
                    <a:pt x="459" y="133"/>
                  </a:lnTo>
                  <a:lnTo>
                    <a:pt x="457" y="132"/>
                  </a:lnTo>
                  <a:lnTo>
                    <a:pt x="457" y="131"/>
                  </a:lnTo>
                  <a:lnTo>
                    <a:pt x="455" y="131"/>
                  </a:lnTo>
                  <a:lnTo>
                    <a:pt x="454" y="131"/>
                  </a:lnTo>
                  <a:lnTo>
                    <a:pt x="452" y="132"/>
                  </a:lnTo>
                  <a:lnTo>
                    <a:pt x="452" y="133"/>
                  </a:lnTo>
                  <a:lnTo>
                    <a:pt x="451" y="133"/>
                  </a:lnTo>
                  <a:lnTo>
                    <a:pt x="451" y="132"/>
                  </a:lnTo>
                  <a:lnTo>
                    <a:pt x="452" y="131"/>
                  </a:lnTo>
                  <a:lnTo>
                    <a:pt x="453" y="131"/>
                  </a:lnTo>
                  <a:lnTo>
                    <a:pt x="452" y="131"/>
                  </a:lnTo>
                  <a:lnTo>
                    <a:pt x="450" y="130"/>
                  </a:lnTo>
                  <a:lnTo>
                    <a:pt x="449" y="130"/>
                  </a:lnTo>
                  <a:lnTo>
                    <a:pt x="448" y="131"/>
                  </a:lnTo>
                  <a:lnTo>
                    <a:pt x="448" y="130"/>
                  </a:lnTo>
                  <a:lnTo>
                    <a:pt x="448" y="129"/>
                  </a:lnTo>
                  <a:lnTo>
                    <a:pt x="446" y="129"/>
                  </a:lnTo>
                  <a:lnTo>
                    <a:pt x="443" y="128"/>
                  </a:lnTo>
                  <a:lnTo>
                    <a:pt x="441" y="127"/>
                  </a:lnTo>
                  <a:lnTo>
                    <a:pt x="441" y="128"/>
                  </a:lnTo>
                  <a:lnTo>
                    <a:pt x="442" y="128"/>
                  </a:lnTo>
                  <a:lnTo>
                    <a:pt x="440" y="129"/>
                  </a:lnTo>
                  <a:lnTo>
                    <a:pt x="439" y="128"/>
                  </a:lnTo>
                  <a:lnTo>
                    <a:pt x="438" y="127"/>
                  </a:lnTo>
                  <a:lnTo>
                    <a:pt x="439" y="127"/>
                  </a:lnTo>
                  <a:lnTo>
                    <a:pt x="439" y="126"/>
                  </a:lnTo>
                  <a:lnTo>
                    <a:pt x="440" y="126"/>
                  </a:lnTo>
                  <a:lnTo>
                    <a:pt x="444" y="127"/>
                  </a:lnTo>
                  <a:lnTo>
                    <a:pt x="446" y="128"/>
                  </a:lnTo>
                  <a:lnTo>
                    <a:pt x="448" y="128"/>
                  </a:lnTo>
                  <a:lnTo>
                    <a:pt x="448" y="129"/>
                  </a:lnTo>
                  <a:lnTo>
                    <a:pt x="450" y="129"/>
                  </a:lnTo>
                  <a:lnTo>
                    <a:pt x="452" y="130"/>
                  </a:lnTo>
                  <a:lnTo>
                    <a:pt x="453" y="130"/>
                  </a:lnTo>
                  <a:lnTo>
                    <a:pt x="454" y="130"/>
                  </a:lnTo>
                  <a:lnTo>
                    <a:pt x="455" y="130"/>
                  </a:lnTo>
                  <a:lnTo>
                    <a:pt x="457" y="130"/>
                  </a:lnTo>
                  <a:lnTo>
                    <a:pt x="458" y="129"/>
                  </a:lnTo>
                  <a:lnTo>
                    <a:pt x="458" y="131"/>
                  </a:lnTo>
                  <a:lnTo>
                    <a:pt x="459" y="130"/>
                  </a:lnTo>
                  <a:lnTo>
                    <a:pt x="460" y="131"/>
                  </a:lnTo>
                  <a:lnTo>
                    <a:pt x="461" y="131"/>
                  </a:lnTo>
                  <a:lnTo>
                    <a:pt x="462" y="132"/>
                  </a:lnTo>
                  <a:lnTo>
                    <a:pt x="463" y="132"/>
                  </a:lnTo>
                  <a:lnTo>
                    <a:pt x="464" y="133"/>
                  </a:lnTo>
                  <a:lnTo>
                    <a:pt x="465" y="133"/>
                  </a:lnTo>
                  <a:lnTo>
                    <a:pt x="466" y="134"/>
                  </a:lnTo>
                  <a:lnTo>
                    <a:pt x="467" y="133"/>
                  </a:lnTo>
                  <a:lnTo>
                    <a:pt x="468" y="133"/>
                  </a:lnTo>
                  <a:lnTo>
                    <a:pt x="469" y="133"/>
                  </a:lnTo>
                  <a:lnTo>
                    <a:pt x="469" y="132"/>
                  </a:lnTo>
                  <a:lnTo>
                    <a:pt x="470" y="132"/>
                  </a:lnTo>
                  <a:lnTo>
                    <a:pt x="471" y="131"/>
                  </a:lnTo>
                  <a:lnTo>
                    <a:pt x="472" y="130"/>
                  </a:lnTo>
                  <a:lnTo>
                    <a:pt x="472" y="129"/>
                  </a:lnTo>
                  <a:lnTo>
                    <a:pt x="471" y="128"/>
                  </a:lnTo>
                  <a:lnTo>
                    <a:pt x="472" y="127"/>
                  </a:lnTo>
                  <a:lnTo>
                    <a:pt x="473" y="127"/>
                  </a:lnTo>
                  <a:lnTo>
                    <a:pt x="474" y="127"/>
                  </a:lnTo>
                  <a:lnTo>
                    <a:pt x="473" y="127"/>
                  </a:lnTo>
                  <a:lnTo>
                    <a:pt x="473" y="126"/>
                  </a:lnTo>
                  <a:lnTo>
                    <a:pt x="473" y="125"/>
                  </a:lnTo>
                  <a:lnTo>
                    <a:pt x="473" y="124"/>
                  </a:lnTo>
                  <a:lnTo>
                    <a:pt x="474" y="124"/>
                  </a:lnTo>
                  <a:lnTo>
                    <a:pt x="475" y="125"/>
                  </a:lnTo>
                  <a:lnTo>
                    <a:pt x="476" y="125"/>
                  </a:lnTo>
                  <a:lnTo>
                    <a:pt x="477" y="126"/>
                  </a:lnTo>
                  <a:lnTo>
                    <a:pt x="477" y="125"/>
                  </a:lnTo>
                  <a:lnTo>
                    <a:pt x="479" y="126"/>
                  </a:lnTo>
                  <a:lnTo>
                    <a:pt x="480" y="127"/>
                  </a:lnTo>
                  <a:lnTo>
                    <a:pt x="481" y="126"/>
                  </a:lnTo>
                  <a:lnTo>
                    <a:pt x="483" y="126"/>
                  </a:lnTo>
                  <a:lnTo>
                    <a:pt x="484" y="126"/>
                  </a:lnTo>
                  <a:lnTo>
                    <a:pt x="487" y="125"/>
                  </a:lnTo>
                  <a:lnTo>
                    <a:pt x="488" y="124"/>
                  </a:lnTo>
                  <a:lnTo>
                    <a:pt x="489" y="124"/>
                  </a:lnTo>
                  <a:lnTo>
                    <a:pt x="490" y="124"/>
                  </a:lnTo>
                  <a:lnTo>
                    <a:pt x="490" y="123"/>
                  </a:lnTo>
                  <a:lnTo>
                    <a:pt x="491" y="121"/>
                  </a:lnTo>
                  <a:lnTo>
                    <a:pt x="492" y="121"/>
                  </a:lnTo>
                  <a:lnTo>
                    <a:pt x="492" y="119"/>
                  </a:lnTo>
                  <a:lnTo>
                    <a:pt x="494" y="118"/>
                  </a:lnTo>
                  <a:lnTo>
                    <a:pt x="495" y="117"/>
                  </a:lnTo>
                  <a:lnTo>
                    <a:pt x="496" y="116"/>
                  </a:lnTo>
                  <a:lnTo>
                    <a:pt x="497" y="115"/>
                  </a:lnTo>
                  <a:lnTo>
                    <a:pt x="498" y="113"/>
                  </a:lnTo>
                  <a:lnTo>
                    <a:pt x="499" y="112"/>
                  </a:lnTo>
                  <a:lnTo>
                    <a:pt x="499" y="111"/>
                  </a:lnTo>
                  <a:lnTo>
                    <a:pt x="500" y="110"/>
                  </a:lnTo>
                  <a:lnTo>
                    <a:pt x="501" y="108"/>
                  </a:lnTo>
                  <a:lnTo>
                    <a:pt x="500" y="108"/>
                  </a:lnTo>
                  <a:lnTo>
                    <a:pt x="499" y="108"/>
                  </a:lnTo>
                  <a:lnTo>
                    <a:pt x="497" y="108"/>
                  </a:lnTo>
                  <a:lnTo>
                    <a:pt x="495" y="108"/>
                  </a:lnTo>
                  <a:lnTo>
                    <a:pt x="492" y="108"/>
                  </a:lnTo>
                  <a:lnTo>
                    <a:pt x="491" y="107"/>
                  </a:lnTo>
                  <a:lnTo>
                    <a:pt x="490" y="108"/>
                  </a:lnTo>
                  <a:lnTo>
                    <a:pt x="489" y="107"/>
                  </a:lnTo>
                  <a:lnTo>
                    <a:pt x="486" y="107"/>
                  </a:lnTo>
                  <a:lnTo>
                    <a:pt x="481" y="106"/>
                  </a:lnTo>
                  <a:lnTo>
                    <a:pt x="479" y="105"/>
                  </a:lnTo>
                  <a:lnTo>
                    <a:pt x="478" y="105"/>
                  </a:lnTo>
                  <a:lnTo>
                    <a:pt x="476" y="102"/>
                  </a:lnTo>
                  <a:lnTo>
                    <a:pt x="474" y="100"/>
                  </a:lnTo>
                  <a:lnTo>
                    <a:pt x="470" y="99"/>
                  </a:lnTo>
                  <a:lnTo>
                    <a:pt x="471" y="98"/>
                  </a:lnTo>
                  <a:lnTo>
                    <a:pt x="474" y="98"/>
                  </a:lnTo>
                  <a:lnTo>
                    <a:pt x="475" y="98"/>
                  </a:lnTo>
                  <a:lnTo>
                    <a:pt x="477" y="98"/>
                  </a:lnTo>
                  <a:lnTo>
                    <a:pt x="478" y="99"/>
                  </a:lnTo>
                  <a:lnTo>
                    <a:pt x="480" y="100"/>
                  </a:lnTo>
                  <a:lnTo>
                    <a:pt x="482" y="100"/>
                  </a:lnTo>
                  <a:lnTo>
                    <a:pt x="484" y="101"/>
                  </a:lnTo>
                  <a:lnTo>
                    <a:pt x="485" y="102"/>
                  </a:lnTo>
                  <a:lnTo>
                    <a:pt x="488" y="104"/>
                  </a:lnTo>
                  <a:lnTo>
                    <a:pt x="489" y="104"/>
                  </a:lnTo>
                  <a:lnTo>
                    <a:pt x="490" y="105"/>
                  </a:lnTo>
                  <a:lnTo>
                    <a:pt x="491" y="106"/>
                  </a:lnTo>
                  <a:lnTo>
                    <a:pt x="493" y="106"/>
                  </a:lnTo>
                  <a:lnTo>
                    <a:pt x="497" y="106"/>
                  </a:lnTo>
                  <a:lnTo>
                    <a:pt x="499" y="106"/>
                  </a:lnTo>
                  <a:lnTo>
                    <a:pt x="499" y="105"/>
                  </a:lnTo>
                  <a:lnTo>
                    <a:pt x="500" y="104"/>
                  </a:lnTo>
                  <a:lnTo>
                    <a:pt x="500" y="103"/>
                  </a:lnTo>
                  <a:lnTo>
                    <a:pt x="502" y="102"/>
                  </a:lnTo>
                  <a:lnTo>
                    <a:pt x="503" y="102"/>
                  </a:lnTo>
                  <a:lnTo>
                    <a:pt x="504" y="101"/>
                  </a:lnTo>
                  <a:lnTo>
                    <a:pt x="505" y="100"/>
                  </a:lnTo>
                  <a:lnTo>
                    <a:pt x="506" y="99"/>
                  </a:lnTo>
                  <a:lnTo>
                    <a:pt x="506" y="98"/>
                  </a:lnTo>
                  <a:lnTo>
                    <a:pt x="507" y="97"/>
                  </a:lnTo>
                  <a:lnTo>
                    <a:pt x="508" y="96"/>
                  </a:lnTo>
                  <a:lnTo>
                    <a:pt x="509" y="95"/>
                  </a:lnTo>
                  <a:lnTo>
                    <a:pt x="509" y="94"/>
                  </a:lnTo>
                  <a:lnTo>
                    <a:pt x="509" y="93"/>
                  </a:lnTo>
                  <a:lnTo>
                    <a:pt x="508" y="92"/>
                  </a:lnTo>
                  <a:lnTo>
                    <a:pt x="507" y="92"/>
                  </a:lnTo>
                  <a:lnTo>
                    <a:pt x="505" y="91"/>
                  </a:lnTo>
                  <a:lnTo>
                    <a:pt x="503" y="91"/>
                  </a:lnTo>
                  <a:lnTo>
                    <a:pt x="502" y="90"/>
                  </a:lnTo>
                  <a:lnTo>
                    <a:pt x="503" y="89"/>
                  </a:lnTo>
                  <a:lnTo>
                    <a:pt x="504" y="88"/>
                  </a:lnTo>
                  <a:lnTo>
                    <a:pt x="507" y="88"/>
                  </a:lnTo>
                  <a:lnTo>
                    <a:pt x="509" y="89"/>
                  </a:lnTo>
                  <a:lnTo>
                    <a:pt x="510" y="89"/>
                  </a:lnTo>
                  <a:lnTo>
                    <a:pt x="511" y="89"/>
                  </a:lnTo>
                  <a:lnTo>
                    <a:pt x="514" y="87"/>
                  </a:lnTo>
                  <a:lnTo>
                    <a:pt x="515" y="88"/>
                  </a:lnTo>
                  <a:lnTo>
                    <a:pt x="517" y="92"/>
                  </a:lnTo>
                  <a:lnTo>
                    <a:pt x="519" y="93"/>
                  </a:lnTo>
                  <a:lnTo>
                    <a:pt x="520" y="92"/>
                  </a:lnTo>
                  <a:lnTo>
                    <a:pt x="521" y="93"/>
                  </a:lnTo>
                  <a:lnTo>
                    <a:pt x="523" y="93"/>
                  </a:lnTo>
                  <a:lnTo>
                    <a:pt x="523" y="90"/>
                  </a:lnTo>
                  <a:lnTo>
                    <a:pt x="524" y="90"/>
                  </a:lnTo>
                  <a:lnTo>
                    <a:pt x="524" y="91"/>
                  </a:lnTo>
                  <a:lnTo>
                    <a:pt x="525" y="91"/>
                  </a:lnTo>
                  <a:lnTo>
                    <a:pt x="527" y="92"/>
                  </a:lnTo>
                  <a:lnTo>
                    <a:pt x="528" y="93"/>
                  </a:lnTo>
                  <a:lnTo>
                    <a:pt x="530" y="93"/>
                  </a:lnTo>
                  <a:lnTo>
                    <a:pt x="530" y="94"/>
                  </a:lnTo>
                  <a:lnTo>
                    <a:pt x="530" y="93"/>
                  </a:lnTo>
                  <a:lnTo>
                    <a:pt x="529" y="91"/>
                  </a:lnTo>
                  <a:lnTo>
                    <a:pt x="528" y="90"/>
                  </a:lnTo>
                  <a:lnTo>
                    <a:pt x="526" y="88"/>
                  </a:lnTo>
                  <a:lnTo>
                    <a:pt x="526" y="86"/>
                  </a:lnTo>
                  <a:lnTo>
                    <a:pt x="527" y="86"/>
                  </a:lnTo>
                  <a:lnTo>
                    <a:pt x="528" y="86"/>
                  </a:lnTo>
                  <a:lnTo>
                    <a:pt x="529" y="87"/>
                  </a:lnTo>
                  <a:lnTo>
                    <a:pt x="530" y="87"/>
                  </a:lnTo>
                  <a:lnTo>
                    <a:pt x="530" y="88"/>
                  </a:lnTo>
                  <a:lnTo>
                    <a:pt x="532" y="89"/>
                  </a:lnTo>
                  <a:lnTo>
                    <a:pt x="533" y="90"/>
                  </a:lnTo>
                  <a:lnTo>
                    <a:pt x="535" y="91"/>
                  </a:lnTo>
                  <a:lnTo>
                    <a:pt x="535" y="90"/>
                  </a:lnTo>
                  <a:lnTo>
                    <a:pt x="536" y="89"/>
                  </a:lnTo>
                  <a:lnTo>
                    <a:pt x="537" y="88"/>
                  </a:lnTo>
                  <a:lnTo>
                    <a:pt x="539" y="87"/>
                  </a:lnTo>
                  <a:lnTo>
                    <a:pt x="540" y="87"/>
                  </a:lnTo>
                  <a:lnTo>
                    <a:pt x="542" y="86"/>
                  </a:lnTo>
                  <a:lnTo>
                    <a:pt x="544" y="85"/>
                  </a:lnTo>
                  <a:lnTo>
                    <a:pt x="545" y="84"/>
                  </a:lnTo>
                  <a:lnTo>
                    <a:pt x="546" y="83"/>
                  </a:lnTo>
                  <a:lnTo>
                    <a:pt x="546" y="82"/>
                  </a:lnTo>
                  <a:lnTo>
                    <a:pt x="548" y="81"/>
                  </a:lnTo>
                  <a:lnTo>
                    <a:pt x="549" y="80"/>
                  </a:lnTo>
                  <a:lnTo>
                    <a:pt x="551" y="79"/>
                  </a:lnTo>
                  <a:lnTo>
                    <a:pt x="551" y="78"/>
                  </a:lnTo>
                  <a:lnTo>
                    <a:pt x="552" y="78"/>
                  </a:lnTo>
                  <a:lnTo>
                    <a:pt x="552" y="77"/>
                  </a:lnTo>
                  <a:lnTo>
                    <a:pt x="552" y="75"/>
                  </a:lnTo>
                  <a:lnTo>
                    <a:pt x="553" y="74"/>
                  </a:lnTo>
                  <a:lnTo>
                    <a:pt x="551" y="72"/>
                  </a:lnTo>
                  <a:lnTo>
                    <a:pt x="549" y="71"/>
                  </a:lnTo>
                  <a:lnTo>
                    <a:pt x="547" y="69"/>
                  </a:lnTo>
                  <a:lnTo>
                    <a:pt x="545" y="67"/>
                  </a:lnTo>
                  <a:lnTo>
                    <a:pt x="545" y="65"/>
                  </a:lnTo>
                  <a:lnTo>
                    <a:pt x="545" y="64"/>
                  </a:lnTo>
                  <a:lnTo>
                    <a:pt x="546" y="62"/>
                  </a:lnTo>
                  <a:lnTo>
                    <a:pt x="543" y="63"/>
                  </a:lnTo>
                  <a:lnTo>
                    <a:pt x="543" y="62"/>
                  </a:lnTo>
                  <a:lnTo>
                    <a:pt x="543" y="61"/>
                  </a:lnTo>
                  <a:lnTo>
                    <a:pt x="542" y="61"/>
                  </a:lnTo>
                  <a:lnTo>
                    <a:pt x="543" y="60"/>
                  </a:lnTo>
                  <a:lnTo>
                    <a:pt x="542" y="59"/>
                  </a:lnTo>
                  <a:lnTo>
                    <a:pt x="540" y="58"/>
                  </a:lnTo>
                  <a:lnTo>
                    <a:pt x="541" y="58"/>
                  </a:lnTo>
                  <a:lnTo>
                    <a:pt x="541" y="57"/>
                  </a:lnTo>
                  <a:lnTo>
                    <a:pt x="544" y="58"/>
                  </a:lnTo>
                  <a:lnTo>
                    <a:pt x="544" y="57"/>
                  </a:lnTo>
                  <a:lnTo>
                    <a:pt x="545" y="57"/>
                  </a:lnTo>
                  <a:lnTo>
                    <a:pt x="546" y="58"/>
                  </a:lnTo>
                  <a:lnTo>
                    <a:pt x="547" y="59"/>
                  </a:lnTo>
                  <a:lnTo>
                    <a:pt x="548" y="58"/>
                  </a:lnTo>
                  <a:lnTo>
                    <a:pt x="549" y="57"/>
                  </a:lnTo>
                  <a:lnTo>
                    <a:pt x="550" y="57"/>
                  </a:lnTo>
                  <a:lnTo>
                    <a:pt x="552" y="56"/>
                  </a:lnTo>
                  <a:lnTo>
                    <a:pt x="553" y="55"/>
                  </a:lnTo>
                  <a:lnTo>
                    <a:pt x="553" y="54"/>
                  </a:lnTo>
                  <a:lnTo>
                    <a:pt x="552" y="52"/>
                  </a:lnTo>
                  <a:lnTo>
                    <a:pt x="550" y="52"/>
                  </a:lnTo>
                  <a:lnTo>
                    <a:pt x="547" y="52"/>
                  </a:lnTo>
                  <a:lnTo>
                    <a:pt x="548" y="50"/>
                  </a:lnTo>
                  <a:lnTo>
                    <a:pt x="550" y="49"/>
                  </a:lnTo>
                  <a:lnTo>
                    <a:pt x="552" y="48"/>
                  </a:lnTo>
                  <a:lnTo>
                    <a:pt x="552" y="47"/>
                  </a:lnTo>
                  <a:lnTo>
                    <a:pt x="550" y="46"/>
                  </a:lnTo>
                  <a:lnTo>
                    <a:pt x="548" y="46"/>
                  </a:lnTo>
                  <a:lnTo>
                    <a:pt x="546" y="46"/>
                  </a:lnTo>
                  <a:lnTo>
                    <a:pt x="544" y="46"/>
                  </a:lnTo>
                  <a:lnTo>
                    <a:pt x="543" y="46"/>
                  </a:lnTo>
                  <a:lnTo>
                    <a:pt x="544" y="45"/>
                  </a:lnTo>
                  <a:lnTo>
                    <a:pt x="543" y="43"/>
                  </a:lnTo>
                  <a:lnTo>
                    <a:pt x="541" y="42"/>
                  </a:lnTo>
                  <a:lnTo>
                    <a:pt x="539" y="42"/>
                  </a:lnTo>
                  <a:lnTo>
                    <a:pt x="541" y="41"/>
                  </a:lnTo>
                  <a:lnTo>
                    <a:pt x="541" y="40"/>
                  </a:lnTo>
                  <a:lnTo>
                    <a:pt x="541" y="39"/>
                  </a:lnTo>
                  <a:lnTo>
                    <a:pt x="540" y="38"/>
                  </a:lnTo>
                  <a:lnTo>
                    <a:pt x="539" y="38"/>
                  </a:lnTo>
                  <a:lnTo>
                    <a:pt x="537" y="39"/>
                  </a:lnTo>
                  <a:lnTo>
                    <a:pt x="535" y="38"/>
                  </a:lnTo>
                  <a:lnTo>
                    <a:pt x="533" y="38"/>
                  </a:lnTo>
                  <a:lnTo>
                    <a:pt x="531" y="39"/>
                  </a:lnTo>
                  <a:lnTo>
                    <a:pt x="529" y="38"/>
                  </a:lnTo>
                  <a:lnTo>
                    <a:pt x="527" y="37"/>
                  </a:lnTo>
                  <a:lnTo>
                    <a:pt x="526" y="36"/>
                  </a:lnTo>
                  <a:lnTo>
                    <a:pt x="522" y="36"/>
                  </a:lnTo>
                  <a:lnTo>
                    <a:pt x="519" y="36"/>
                  </a:lnTo>
                  <a:lnTo>
                    <a:pt x="517" y="37"/>
                  </a:lnTo>
                  <a:lnTo>
                    <a:pt x="515" y="36"/>
                  </a:lnTo>
                  <a:lnTo>
                    <a:pt x="514" y="36"/>
                  </a:lnTo>
                  <a:lnTo>
                    <a:pt x="514" y="37"/>
                  </a:lnTo>
                  <a:lnTo>
                    <a:pt x="514" y="38"/>
                  </a:lnTo>
                  <a:lnTo>
                    <a:pt x="514" y="39"/>
                  </a:lnTo>
                  <a:lnTo>
                    <a:pt x="514" y="40"/>
                  </a:lnTo>
                  <a:lnTo>
                    <a:pt x="514" y="41"/>
                  </a:lnTo>
                  <a:lnTo>
                    <a:pt x="514" y="42"/>
                  </a:lnTo>
                  <a:lnTo>
                    <a:pt x="514" y="43"/>
                  </a:lnTo>
                  <a:lnTo>
                    <a:pt x="514" y="44"/>
                  </a:lnTo>
                  <a:lnTo>
                    <a:pt x="514" y="45"/>
                  </a:lnTo>
                  <a:lnTo>
                    <a:pt x="515" y="46"/>
                  </a:lnTo>
                  <a:lnTo>
                    <a:pt x="516" y="47"/>
                  </a:lnTo>
                  <a:lnTo>
                    <a:pt x="518" y="47"/>
                  </a:lnTo>
                  <a:lnTo>
                    <a:pt x="518" y="48"/>
                  </a:lnTo>
                  <a:lnTo>
                    <a:pt x="520" y="48"/>
                  </a:lnTo>
                  <a:lnTo>
                    <a:pt x="521" y="49"/>
                  </a:lnTo>
                  <a:lnTo>
                    <a:pt x="521" y="50"/>
                  </a:lnTo>
                  <a:lnTo>
                    <a:pt x="519" y="49"/>
                  </a:lnTo>
                  <a:lnTo>
                    <a:pt x="519" y="50"/>
                  </a:lnTo>
                  <a:lnTo>
                    <a:pt x="517" y="50"/>
                  </a:lnTo>
                  <a:lnTo>
                    <a:pt x="518" y="51"/>
                  </a:lnTo>
                  <a:lnTo>
                    <a:pt x="517" y="52"/>
                  </a:lnTo>
                  <a:lnTo>
                    <a:pt x="518" y="52"/>
                  </a:lnTo>
                  <a:lnTo>
                    <a:pt x="520" y="53"/>
                  </a:lnTo>
                  <a:lnTo>
                    <a:pt x="521" y="53"/>
                  </a:lnTo>
                  <a:lnTo>
                    <a:pt x="519" y="53"/>
                  </a:lnTo>
                  <a:lnTo>
                    <a:pt x="517" y="53"/>
                  </a:lnTo>
                  <a:lnTo>
                    <a:pt x="515" y="53"/>
                  </a:lnTo>
                  <a:lnTo>
                    <a:pt x="514" y="53"/>
                  </a:lnTo>
                  <a:lnTo>
                    <a:pt x="514" y="54"/>
                  </a:lnTo>
                  <a:lnTo>
                    <a:pt x="512" y="54"/>
                  </a:lnTo>
                  <a:lnTo>
                    <a:pt x="511" y="55"/>
                  </a:lnTo>
                  <a:lnTo>
                    <a:pt x="511" y="56"/>
                  </a:lnTo>
                  <a:lnTo>
                    <a:pt x="511" y="60"/>
                  </a:lnTo>
                  <a:lnTo>
                    <a:pt x="510" y="61"/>
                  </a:lnTo>
                  <a:lnTo>
                    <a:pt x="510" y="62"/>
                  </a:lnTo>
                  <a:lnTo>
                    <a:pt x="509" y="63"/>
                  </a:lnTo>
                  <a:lnTo>
                    <a:pt x="509" y="64"/>
                  </a:lnTo>
                  <a:lnTo>
                    <a:pt x="508" y="66"/>
                  </a:lnTo>
                  <a:lnTo>
                    <a:pt x="506" y="67"/>
                  </a:lnTo>
                  <a:lnTo>
                    <a:pt x="505" y="69"/>
                  </a:lnTo>
                  <a:lnTo>
                    <a:pt x="504" y="69"/>
                  </a:lnTo>
                  <a:lnTo>
                    <a:pt x="504" y="70"/>
                  </a:lnTo>
                  <a:lnTo>
                    <a:pt x="504" y="72"/>
                  </a:lnTo>
                  <a:lnTo>
                    <a:pt x="503" y="75"/>
                  </a:lnTo>
                  <a:lnTo>
                    <a:pt x="502" y="74"/>
                  </a:lnTo>
                  <a:lnTo>
                    <a:pt x="501" y="75"/>
                  </a:lnTo>
                  <a:lnTo>
                    <a:pt x="500" y="74"/>
                  </a:lnTo>
                  <a:lnTo>
                    <a:pt x="499" y="75"/>
                  </a:lnTo>
                  <a:lnTo>
                    <a:pt x="498" y="76"/>
                  </a:lnTo>
                  <a:lnTo>
                    <a:pt x="498" y="77"/>
                  </a:lnTo>
                  <a:lnTo>
                    <a:pt x="496" y="77"/>
                  </a:lnTo>
                  <a:lnTo>
                    <a:pt x="495" y="76"/>
                  </a:lnTo>
                  <a:lnTo>
                    <a:pt x="494" y="76"/>
                  </a:lnTo>
                  <a:lnTo>
                    <a:pt x="492" y="73"/>
                  </a:lnTo>
                  <a:lnTo>
                    <a:pt x="491" y="71"/>
                  </a:lnTo>
                  <a:lnTo>
                    <a:pt x="489" y="70"/>
                  </a:lnTo>
                  <a:lnTo>
                    <a:pt x="488" y="68"/>
                  </a:lnTo>
                  <a:lnTo>
                    <a:pt x="486" y="66"/>
                  </a:lnTo>
                  <a:lnTo>
                    <a:pt x="486" y="65"/>
                  </a:lnTo>
                  <a:lnTo>
                    <a:pt x="487" y="63"/>
                  </a:lnTo>
                  <a:lnTo>
                    <a:pt x="486" y="61"/>
                  </a:lnTo>
                  <a:lnTo>
                    <a:pt x="487" y="60"/>
                  </a:lnTo>
                  <a:lnTo>
                    <a:pt x="488" y="59"/>
                  </a:lnTo>
                  <a:lnTo>
                    <a:pt x="488" y="61"/>
                  </a:lnTo>
                  <a:lnTo>
                    <a:pt x="489" y="61"/>
                  </a:lnTo>
                  <a:lnTo>
                    <a:pt x="490" y="61"/>
                  </a:lnTo>
                  <a:lnTo>
                    <a:pt x="492" y="61"/>
                  </a:lnTo>
                  <a:lnTo>
                    <a:pt x="491" y="59"/>
                  </a:lnTo>
                  <a:lnTo>
                    <a:pt x="490" y="57"/>
                  </a:lnTo>
                  <a:lnTo>
                    <a:pt x="490" y="55"/>
                  </a:lnTo>
                  <a:lnTo>
                    <a:pt x="489" y="53"/>
                  </a:lnTo>
                  <a:lnTo>
                    <a:pt x="488" y="51"/>
                  </a:lnTo>
                  <a:lnTo>
                    <a:pt x="486" y="50"/>
                  </a:lnTo>
                  <a:lnTo>
                    <a:pt x="484" y="49"/>
                  </a:lnTo>
                  <a:lnTo>
                    <a:pt x="482" y="47"/>
                  </a:lnTo>
                  <a:lnTo>
                    <a:pt x="481" y="46"/>
                  </a:lnTo>
                  <a:lnTo>
                    <a:pt x="481" y="45"/>
                  </a:lnTo>
                  <a:lnTo>
                    <a:pt x="479" y="45"/>
                  </a:lnTo>
                  <a:lnTo>
                    <a:pt x="477" y="45"/>
                  </a:lnTo>
                  <a:lnTo>
                    <a:pt x="475" y="47"/>
                  </a:lnTo>
                  <a:lnTo>
                    <a:pt x="473" y="49"/>
                  </a:lnTo>
                  <a:lnTo>
                    <a:pt x="473" y="50"/>
                  </a:lnTo>
                  <a:lnTo>
                    <a:pt x="474" y="52"/>
                  </a:lnTo>
                  <a:lnTo>
                    <a:pt x="473" y="54"/>
                  </a:lnTo>
                  <a:lnTo>
                    <a:pt x="472" y="54"/>
                  </a:lnTo>
                  <a:lnTo>
                    <a:pt x="472" y="55"/>
                  </a:lnTo>
                  <a:lnTo>
                    <a:pt x="472" y="57"/>
                  </a:lnTo>
                  <a:lnTo>
                    <a:pt x="471" y="58"/>
                  </a:lnTo>
                  <a:lnTo>
                    <a:pt x="470" y="60"/>
                  </a:lnTo>
                  <a:lnTo>
                    <a:pt x="469" y="60"/>
                  </a:lnTo>
                  <a:lnTo>
                    <a:pt x="468" y="60"/>
                  </a:lnTo>
                  <a:lnTo>
                    <a:pt x="468" y="59"/>
                  </a:lnTo>
                  <a:lnTo>
                    <a:pt x="467" y="59"/>
                  </a:lnTo>
                  <a:lnTo>
                    <a:pt x="467" y="57"/>
                  </a:lnTo>
                  <a:lnTo>
                    <a:pt x="467" y="56"/>
                  </a:lnTo>
                  <a:lnTo>
                    <a:pt x="467" y="54"/>
                  </a:lnTo>
                  <a:lnTo>
                    <a:pt x="468" y="52"/>
                  </a:lnTo>
                  <a:lnTo>
                    <a:pt x="466" y="51"/>
                  </a:lnTo>
                  <a:lnTo>
                    <a:pt x="466" y="50"/>
                  </a:lnTo>
                  <a:lnTo>
                    <a:pt x="465" y="48"/>
                  </a:lnTo>
                  <a:lnTo>
                    <a:pt x="465" y="47"/>
                  </a:lnTo>
                  <a:lnTo>
                    <a:pt x="463" y="47"/>
                  </a:lnTo>
                  <a:lnTo>
                    <a:pt x="461" y="45"/>
                  </a:lnTo>
                  <a:lnTo>
                    <a:pt x="459" y="44"/>
                  </a:lnTo>
                  <a:lnTo>
                    <a:pt x="460" y="44"/>
                  </a:lnTo>
                  <a:lnTo>
                    <a:pt x="461" y="43"/>
                  </a:lnTo>
                  <a:lnTo>
                    <a:pt x="463" y="44"/>
                  </a:lnTo>
                  <a:lnTo>
                    <a:pt x="464" y="42"/>
                  </a:lnTo>
                  <a:lnTo>
                    <a:pt x="464" y="41"/>
                  </a:lnTo>
                  <a:lnTo>
                    <a:pt x="463" y="42"/>
                  </a:lnTo>
                  <a:lnTo>
                    <a:pt x="462" y="41"/>
                  </a:lnTo>
                  <a:lnTo>
                    <a:pt x="461" y="41"/>
                  </a:lnTo>
                  <a:lnTo>
                    <a:pt x="460" y="40"/>
                  </a:lnTo>
                  <a:lnTo>
                    <a:pt x="458" y="41"/>
                  </a:lnTo>
                  <a:lnTo>
                    <a:pt x="459" y="40"/>
                  </a:lnTo>
                  <a:lnTo>
                    <a:pt x="459" y="39"/>
                  </a:lnTo>
                  <a:lnTo>
                    <a:pt x="458" y="39"/>
                  </a:lnTo>
                  <a:lnTo>
                    <a:pt x="457" y="40"/>
                  </a:lnTo>
                  <a:lnTo>
                    <a:pt x="456" y="41"/>
                  </a:lnTo>
                  <a:lnTo>
                    <a:pt x="454" y="41"/>
                  </a:lnTo>
                  <a:lnTo>
                    <a:pt x="452" y="40"/>
                  </a:lnTo>
                  <a:lnTo>
                    <a:pt x="451" y="39"/>
                  </a:lnTo>
                  <a:lnTo>
                    <a:pt x="450" y="38"/>
                  </a:lnTo>
                  <a:lnTo>
                    <a:pt x="447" y="38"/>
                  </a:lnTo>
                  <a:lnTo>
                    <a:pt x="447" y="37"/>
                  </a:lnTo>
                  <a:lnTo>
                    <a:pt x="448" y="36"/>
                  </a:lnTo>
                  <a:lnTo>
                    <a:pt x="449" y="36"/>
                  </a:lnTo>
                  <a:lnTo>
                    <a:pt x="450" y="36"/>
                  </a:lnTo>
                  <a:lnTo>
                    <a:pt x="450" y="35"/>
                  </a:lnTo>
                  <a:lnTo>
                    <a:pt x="451" y="35"/>
                  </a:lnTo>
                  <a:lnTo>
                    <a:pt x="453" y="34"/>
                  </a:lnTo>
                  <a:lnTo>
                    <a:pt x="453" y="33"/>
                  </a:lnTo>
                  <a:lnTo>
                    <a:pt x="452" y="32"/>
                  </a:lnTo>
                  <a:lnTo>
                    <a:pt x="449" y="32"/>
                  </a:lnTo>
                  <a:lnTo>
                    <a:pt x="449" y="31"/>
                  </a:lnTo>
                  <a:lnTo>
                    <a:pt x="449" y="30"/>
                  </a:lnTo>
                  <a:lnTo>
                    <a:pt x="450" y="30"/>
                  </a:lnTo>
                  <a:lnTo>
                    <a:pt x="452" y="30"/>
                  </a:lnTo>
                  <a:lnTo>
                    <a:pt x="453" y="31"/>
                  </a:lnTo>
                  <a:lnTo>
                    <a:pt x="455" y="31"/>
                  </a:lnTo>
                  <a:lnTo>
                    <a:pt x="457" y="31"/>
                  </a:lnTo>
                  <a:lnTo>
                    <a:pt x="458" y="31"/>
                  </a:lnTo>
                  <a:lnTo>
                    <a:pt x="457" y="30"/>
                  </a:lnTo>
                  <a:lnTo>
                    <a:pt x="456" y="30"/>
                  </a:lnTo>
                  <a:lnTo>
                    <a:pt x="456" y="29"/>
                  </a:lnTo>
                  <a:lnTo>
                    <a:pt x="455" y="28"/>
                  </a:lnTo>
                  <a:lnTo>
                    <a:pt x="454" y="27"/>
                  </a:lnTo>
                  <a:lnTo>
                    <a:pt x="454" y="28"/>
                  </a:lnTo>
                  <a:lnTo>
                    <a:pt x="453" y="28"/>
                  </a:lnTo>
                  <a:lnTo>
                    <a:pt x="453" y="27"/>
                  </a:lnTo>
                  <a:lnTo>
                    <a:pt x="452" y="26"/>
                  </a:lnTo>
                  <a:lnTo>
                    <a:pt x="451" y="25"/>
                  </a:lnTo>
                  <a:lnTo>
                    <a:pt x="451" y="24"/>
                  </a:lnTo>
                  <a:lnTo>
                    <a:pt x="450" y="23"/>
                  </a:lnTo>
                  <a:lnTo>
                    <a:pt x="449" y="22"/>
                  </a:lnTo>
                  <a:lnTo>
                    <a:pt x="447" y="22"/>
                  </a:lnTo>
                  <a:lnTo>
                    <a:pt x="446" y="20"/>
                  </a:lnTo>
                  <a:lnTo>
                    <a:pt x="444" y="19"/>
                  </a:lnTo>
                  <a:lnTo>
                    <a:pt x="444" y="18"/>
                  </a:lnTo>
                  <a:lnTo>
                    <a:pt x="445" y="19"/>
                  </a:lnTo>
                  <a:lnTo>
                    <a:pt x="445" y="16"/>
                  </a:lnTo>
                  <a:lnTo>
                    <a:pt x="445" y="15"/>
                  </a:lnTo>
                  <a:lnTo>
                    <a:pt x="445" y="14"/>
                  </a:lnTo>
                  <a:lnTo>
                    <a:pt x="444" y="11"/>
                  </a:lnTo>
                  <a:lnTo>
                    <a:pt x="443" y="10"/>
                  </a:lnTo>
                  <a:lnTo>
                    <a:pt x="439" y="7"/>
                  </a:lnTo>
                  <a:lnTo>
                    <a:pt x="438" y="7"/>
                  </a:lnTo>
                  <a:lnTo>
                    <a:pt x="437" y="6"/>
                  </a:lnTo>
                  <a:lnTo>
                    <a:pt x="437" y="4"/>
                  </a:lnTo>
                  <a:lnTo>
                    <a:pt x="437" y="3"/>
                  </a:lnTo>
                  <a:lnTo>
                    <a:pt x="435" y="4"/>
                  </a:lnTo>
                  <a:lnTo>
                    <a:pt x="433" y="3"/>
                  </a:lnTo>
                  <a:lnTo>
                    <a:pt x="432" y="4"/>
                  </a:lnTo>
                  <a:lnTo>
                    <a:pt x="431" y="5"/>
                  </a:lnTo>
                  <a:lnTo>
                    <a:pt x="431" y="4"/>
                  </a:lnTo>
                  <a:lnTo>
                    <a:pt x="431" y="3"/>
                  </a:lnTo>
                  <a:lnTo>
                    <a:pt x="429" y="3"/>
                  </a:lnTo>
                  <a:lnTo>
                    <a:pt x="429" y="2"/>
                  </a:lnTo>
                  <a:lnTo>
                    <a:pt x="430" y="2"/>
                  </a:lnTo>
                  <a:lnTo>
                    <a:pt x="430" y="1"/>
                  </a:lnTo>
                  <a:lnTo>
                    <a:pt x="428" y="0"/>
                  </a:lnTo>
                  <a:lnTo>
                    <a:pt x="427" y="0"/>
                  </a:lnTo>
                  <a:lnTo>
                    <a:pt x="426" y="0"/>
                  </a:lnTo>
                  <a:lnTo>
                    <a:pt x="425" y="0"/>
                  </a:lnTo>
                  <a:lnTo>
                    <a:pt x="424" y="0"/>
                  </a:lnTo>
                  <a:lnTo>
                    <a:pt x="423" y="1"/>
                  </a:lnTo>
                  <a:lnTo>
                    <a:pt x="423" y="2"/>
                  </a:lnTo>
                  <a:lnTo>
                    <a:pt x="422" y="3"/>
                  </a:lnTo>
                  <a:lnTo>
                    <a:pt x="421" y="4"/>
                  </a:lnTo>
                  <a:lnTo>
                    <a:pt x="420" y="5"/>
                  </a:lnTo>
                  <a:lnTo>
                    <a:pt x="419" y="6"/>
                  </a:lnTo>
                  <a:lnTo>
                    <a:pt x="418" y="6"/>
                  </a:lnTo>
                  <a:lnTo>
                    <a:pt x="418" y="8"/>
                  </a:lnTo>
                  <a:lnTo>
                    <a:pt x="419" y="8"/>
                  </a:lnTo>
                  <a:lnTo>
                    <a:pt x="420" y="8"/>
                  </a:lnTo>
                  <a:lnTo>
                    <a:pt x="421" y="10"/>
                  </a:lnTo>
                  <a:lnTo>
                    <a:pt x="420" y="11"/>
                  </a:lnTo>
                  <a:lnTo>
                    <a:pt x="420" y="12"/>
                  </a:lnTo>
                  <a:lnTo>
                    <a:pt x="419" y="12"/>
                  </a:lnTo>
                  <a:lnTo>
                    <a:pt x="418" y="11"/>
                  </a:lnTo>
                  <a:lnTo>
                    <a:pt x="416" y="10"/>
                  </a:lnTo>
                  <a:lnTo>
                    <a:pt x="415" y="10"/>
                  </a:lnTo>
                  <a:lnTo>
                    <a:pt x="415" y="11"/>
                  </a:lnTo>
                  <a:lnTo>
                    <a:pt x="414" y="11"/>
                  </a:lnTo>
                  <a:lnTo>
                    <a:pt x="413" y="12"/>
                  </a:lnTo>
                  <a:lnTo>
                    <a:pt x="413" y="13"/>
                  </a:lnTo>
                  <a:lnTo>
                    <a:pt x="413" y="14"/>
                  </a:lnTo>
                  <a:lnTo>
                    <a:pt x="413" y="15"/>
                  </a:lnTo>
                  <a:lnTo>
                    <a:pt x="414" y="15"/>
                  </a:lnTo>
                  <a:lnTo>
                    <a:pt x="412" y="17"/>
                  </a:lnTo>
                  <a:lnTo>
                    <a:pt x="412" y="18"/>
                  </a:lnTo>
                  <a:lnTo>
                    <a:pt x="412" y="19"/>
                  </a:lnTo>
                  <a:lnTo>
                    <a:pt x="414" y="20"/>
                  </a:lnTo>
                  <a:lnTo>
                    <a:pt x="414" y="21"/>
                  </a:lnTo>
                  <a:lnTo>
                    <a:pt x="415" y="22"/>
                  </a:lnTo>
                  <a:lnTo>
                    <a:pt x="416" y="22"/>
                  </a:lnTo>
                  <a:lnTo>
                    <a:pt x="416" y="23"/>
                  </a:lnTo>
                  <a:lnTo>
                    <a:pt x="415" y="24"/>
                  </a:lnTo>
                  <a:lnTo>
                    <a:pt x="415" y="23"/>
                  </a:lnTo>
                  <a:lnTo>
                    <a:pt x="414" y="23"/>
                  </a:lnTo>
                  <a:lnTo>
                    <a:pt x="414" y="24"/>
                  </a:lnTo>
                  <a:lnTo>
                    <a:pt x="413" y="25"/>
                  </a:lnTo>
                  <a:lnTo>
                    <a:pt x="412" y="26"/>
                  </a:lnTo>
                  <a:lnTo>
                    <a:pt x="411" y="26"/>
                  </a:lnTo>
                  <a:lnTo>
                    <a:pt x="411" y="27"/>
                  </a:lnTo>
                  <a:lnTo>
                    <a:pt x="411" y="29"/>
                  </a:lnTo>
                  <a:lnTo>
                    <a:pt x="411" y="30"/>
                  </a:lnTo>
                  <a:lnTo>
                    <a:pt x="411" y="32"/>
                  </a:lnTo>
                  <a:lnTo>
                    <a:pt x="412" y="33"/>
                  </a:lnTo>
                  <a:lnTo>
                    <a:pt x="413" y="34"/>
                  </a:lnTo>
                  <a:lnTo>
                    <a:pt x="415" y="34"/>
                  </a:lnTo>
                  <a:lnTo>
                    <a:pt x="416" y="35"/>
                  </a:lnTo>
                  <a:lnTo>
                    <a:pt x="415" y="35"/>
                  </a:lnTo>
                  <a:lnTo>
                    <a:pt x="416" y="36"/>
                  </a:lnTo>
                  <a:lnTo>
                    <a:pt x="418" y="37"/>
                  </a:lnTo>
                  <a:lnTo>
                    <a:pt x="420" y="37"/>
                  </a:lnTo>
                  <a:lnTo>
                    <a:pt x="422" y="37"/>
                  </a:lnTo>
                  <a:lnTo>
                    <a:pt x="423" y="37"/>
                  </a:lnTo>
                  <a:lnTo>
                    <a:pt x="422" y="37"/>
                  </a:lnTo>
                  <a:lnTo>
                    <a:pt x="423" y="38"/>
                  </a:lnTo>
                  <a:lnTo>
                    <a:pt x="424" y="38"/>
                  </a:lnTo>
                  <a:lnTo>
                    <a:pt x="425" y="39"/>
                  </a:lnTo>
                  <a:lnTo>
                    <a:pt x="426" y="39"/>
                  </a:lnTo>
                  <a:lnTo>
                    <a:pt x="427" y="40"/>
                  </a:lnTo>
                  <a:lnTo>
                    <a:pt x="428" y="40"/>
                  </a:lnTo>
                  <a:lnTo>
                    <a:pt x="428" y="39"/>
                  </a:lnTo>
                  <a:lnTo>
                    <a:pt x="429" y="39"/>
                  </a:lnTo>
                  <a:lnTo>
                    <a:pt x="431" y="42"/>
                  </a:lnTo>
                  <a:lnTo>
                    <a:pt x="433" y="42"/>
                  </a:lnTo>
                  <a:lnTo>
                    <a:pt x="436" y="41"/>
                  </a:lnTo>
                  <a:lnTo>
                    <a:pt x="437" y="41"/>
                  </a:lnTo>
                  <a:lnTo>
                    <a:pt x="438" y="43"/>
                  </a:lnTo>
                  <a:lnTo>
                    <a:pt x="438" y="45"/>
                  </a:lnTo>
                  <a:lnTo>
                    <a:pt x="436" y="46"/>
                  </a:lnTo>
                  <a:lnTo>
                    <a:pt x="435" y="46"/>
                  </a:lnTo>
                  <a:lnTo>
                    <a:pt x="436" y="44"/>
                  </a:lnTo>
                  <a:lnTo>
                    <a:pt x="437" y="42"/>
                  </a:lnTo>
                  <a:lnTo>
                    <a:pt x="436" y="43"/>
                  </a:lnTo>
                  <a:lnTo>
                    <a:pt x="434" y="43"/>
                  </a:lnTo>
                  <a:lnTo>
                    <a:pt x="433" y="44"/>
                  </a:lnTo>
                  <a:lnTo>
                    <a:pt x="432" y="45"/>
                  </a:lnTo>
                  <a:lnTo>
                    <a:pt x="431" y="47"/>
                  </a:lnTo>
                  <a:lnTo>
                    <a:pt x="432" y="47"/>
                  </a:lnTo>
                  <a:lnTo>
                    <a:pt x="432" y="48"/>
                  </a:lnTo>
                  <a:lnTo>
                    <a:pt x="432" y="49"/>
                  </a:lnTo>
                  <a:lnTo>
                    <a:pt x="431" y="50"/>
                  </a:lnTo>
                  <a:lnTo>
                    <a:pt x="430" y="50"/>
                  </a:lnTo>
                  <a:lnTo>
                    <a:pt x="429" y="50"/>
                  </a:lnTo>
                  <a:lnTo>
                    <a:pt x="429" y="51"/>
                  </a:lnTo>
                  <a:lnTo>
                    <a:pt x="429" y="52"/>
                  </a:lnTo>
                  <a:lnTo>
                    <a:pt x="428" y="53"/>
                  </a:lnTo>
                  <a:lnTo>
                    <a:pt x="430" y="54"/>
                  </a:lnTo>
                  <a:lnTo>
                    <a:pt x="432" y="54"/>
                  </a:lnTo>
                  <a:lnTo>
                    <a:pt x="434" y="53"/>
                  </a:lnTo>
                  <a:lnTo>
                    <a:pt x="435" y="51"/>
                  </a:lnTo>
                  <a:lnTo>
                    <a:pt x="436" y="51"/>
                  </a:lnTo>
                  <a:lnTo>
                    <a:pt x="435" y="51"/>
                  </a:lnTo>
                  <a:lnTo>
                    <a:pt x="434" y="52"/>
                  </a:lnTo>
                  <a:lnTo>
                    <a:pt x="434" y="51"/>
                  </a:lnTo>
                  <a:lnTo>
                    <a:pt x="434" y="50"/>
                  </a:lnTo>
                  <a:lnTo>
                    <a:pt x="434" y="49"/>
                  </a:lnTo>
                  <a:lnTo>
                    <a:pt x="436" y="50"/>
                  </a:lnTo>
                  <a:lnTo>
                    <a:pt x="437" y="50"/>
                  </a:lnTo>
                  <a:lnTo>
                    <a:pt x="437" y="51"/>
                  </a:lnTo>
                  <a:lnTo>
                    <a:pt x="437" y="53"/>
                  </a:lnTo>
                  <a:lnTo>
                    <a:pt x="437" y="55"/>
                  </a:lnTo>
                  <a:lnTo>
                    <a:pt x="439" y="55"/>
                  </a:lnTo>
                  <a:lnTo>
                    <a:pt x="438" y="57"/>
                  </a:lnTo>
                  <a:lnTo>
                    <a:pt x="435" y="58"/>
                  </a:lnTo>
                  <a:lnTo>
                    <a:pt x="433" y="59"/>
                  </a:lnTo>
                  <a:lnTo>
                    <a:pt x="432" y="60"/>
                  </a:lnTo>
                  <a:lnTo>
                    <a:pt x="432" y="61"/>
                  </a:lnTo>
                  <a:lnTo>
                    <a:pt x="431" y="62"/>
                  </a:lnTo>
                  <a:lnTo>
                    <a:pt x="430" y="62"/>
                  </a:lnTo>
                  <a:lnTo>
                    <a:pt x="429" y="63"/>
                  </a:lnTo>
                  <a:lnTo>
                    <a:pt x="428" y="64"/>
                  </a:lnTo>
                  <a:lnTo>
                    <a:pt x="427" y="64"/>
                  </a:lnTo>
                  <a:lnTo>
                    <a:pt x="425" y="64"/>
                  </a:lnTo>
                  <a:lnTo>
                    <a:pt x="426" y="64"/>
                  </a:lnTo>
                  <a:lnTo>
                    <a:pt x="423" y="64"/>
                  </a:lnTo>
                  <a:lnTo>
                    <a:pt x="422" y="64"/>
                  </a:lnTo>
                  <a:lnTo>
                    <a:pt x="422" y="63"/>
                  </a:lnTo>
                  <a:lnTo>
                    <a:pt x="421" y="64"/>
                  </a:lnTo>
                  <a:lnTo>
                    <a:pt x="420" y="64"/>
                  </a:lnTo>
                  <a:lnTo>
                    <a:pt x="420" y="65"/>
                  </a:lnTo>
                  <a:lnTo>
                    <a:pt x="421" y="65"/>
                  </a:lnTo>
                  <a:lnTo>
                    <a:pt x="421" y="66"/>
                  </a:lnTo>
                  <a:lnTo>
                    <a:pt x="420" y="69"/>
                  </a:lnTo>
                  <a:lnTo>
                    <a:pt x="422" y="70"/>
                  </a:lnTo>
                  <a:lnTo>
                    <a:pt x="423" y="72"/>
                  </a:lnTo>
                  <a:lnTo>
                    <a:pt x="422" y="74"/>
                  </a:lnTo>
                  <a:lnTo>
                    <a:pt x="423" y="75"/>
                  </a:lnTo>
                  <a:lnTo>
                    <a:pt x="422" y="77"/>
                  </a:lnTo>
                  <a:lnTo>
                    <a:pt x="421" y="77"/>
                  </a:lnTo>
                  <a:lnTo>
                    <a:pt x="420" y="76"/>
                  </a:lnTo>
                  <a:lnTo>
                    <a:pt x="421" y="75"/>
                  </a:lnTo>
                  <a:lnTo>
                    <a:pt x="421" y="74"/>
                  </a:lnTo>
                  <a:lnTo>
                    <a:pt x="419" y="75"/>
                  </a:lnTo>
                  <a:lnTo>
                    <a:pt x="418" y="75"/>
                  </a:lnTo>
                  <a:lnTo>
                    <a:pt x="416" y="76"/>
                  </a:lnTo>
                  <a:lnTo>
                    <a:pt x="416" y="74"/>
                  </a:lnTo>
                  <a:lnTo>
                    <a:pt x="413" y="74"/>
                  </a:lnTo>
                  <a:lnTo>
                    <a:pt x="413" y="72"/>
                  </a:lnTo>
                  <a:lnTo>
                    <a:pt x="414" y="71"/>
                  </a:lnTo>
                  <a:lnTo>
                    <a:pt x="416" y="70"/>
                  </a:lnTo>
                  <a:lnTo>
                    <a:pt x="415" y="69"/>
                  </a:lnTo>
                  <a:lnTo>
                    <a:pt x="415" y="67"/>
                  </a:lnTo>
                  <a:lnTo>
                    <a:pt x="416" y="65"/>
                  </a:lnTo>
                  <a:lnTo>
                    <a:pt x="416" y="63"/>
                  </a:lnTo>
                  <a:lnTo>
                    <a:pt x="416" y="62"/>
                  </a:lnTo>
                  <a:lnTo>
                    <a:pt x="416" y="61"/>
                  </a:lnTo>
                  <a:lnTo>
                    <a:pt x="412" y="63"/>
                  </a:lnTo>
                  <a:lnTo>
                    <a:pt x="412" y="65"/>
                  </a:lnTo>
                  <a:lnTo>
                    <a:pt x="411" y="64"/>
                  </a:lnTo>
                  <a:lnTo>
                    <a:pt x="410" y="64"/>
                  </a:lnTo>
                  <a:lnTo>
                    <a:pt x="409" y="64"/>
                  </a:lnTo>
                  <a:lnTo>
                    <a:pt x="410" y="63"/>
                  </a:lnTo>
                  <a:lnTo>
                    <a:pt x="410" y="62"/>
                  </a:lnTo>
                  <a:lnTo>
                    <a:pt x="411" y="61"/>
                  </a:lnTo>
                  <a:lnTo>
                    <a:pt x="411" y="60"/>
                  </a:lnTo>
                  <a:lnTo>
                    <a:pt x="408" y="61"/>
                  </a:lnTo>
                  <a:lnTo>
                    <a:pt x="407" y="60"/>
                  </a:lnTo>
                  <a:lnTo>
                    <a:pt x="408" y="60"/>
                  </a:lnTo>
                  <a:lnTo>
                    <a:pt x="407" y="59"/>
                  </a:lnTo>
                  <a:lnTo>
                    <a:pt x="406" y="59"/>
                  </a:lnTo>
                  <a:lnTo>
                    <a:pt x="405" y="57"/>
                  </a:lnTo>
                  <a:lnTo>
                    <a:pt x="402" y="57"/>
                  </a:lnTo>
                  <a:lnTo>
                    <a:pt x="403" y="59"/>
                  </a:lnTo>
                  <a:lnTo>
                    <a:pt x="401" y="57"/>
                  </a:lnTo>
                  <a:lnTo>
                    <a:pt x="399" y="56"/>
                  </a:lnTo>
                  <a:lnTo>
                    <a:pt x="398" y="57"/>
                  </a:lnTo>
                  <a:lnTo>
                    <a:pt x="400" y="59"/>
                  </a:lnTo>
                  <a:lnTo>
                    <a:pt x="399" y="59"/>
                  </a:lnTo>
                  <a:lnTo>
                    <a:pt x="397" y="59"/>
                  </a:lnTo>
                  <a:lnTo>
                    <a:pt x="396" y="59"/>
                  </a:lnTo>
                  <a:lnTo>
                    <a:pt x="394" y="59"/>
                  </a:lnTo>
                  <a:lnTo>
                    <a:pt x="394" y="60"/>
                  </a:lnTo>
                  <a:lnTo>
                    <a:pt x="393" y="59"/>
                  </a:lnTo>
                  <a:lnTo>
                    <a:pt x="391" y="59"/>
                  </a:lnTo>
                  <a:lnTo>
                    <a:pt x="392" y="59"/>
                  </a:lnTo>
                  <a:lnTo>
                    <a:pt x="393" y="60"/>
                  </a:lnTo>
                  <a:lnTo>
                    <a:pt x="393" y="61"/>
                  </a:lnTo>
                  <a:lnTo>
                    <a:pt x="395" y="62"/>
                  </a:lnTo>
                  <a:lnTo>
                    <a:pt x="395" y="63"/>
                  </a:lnTo>
                  <a:lnTo>
                    <a:pt x="394" y="63"/>
                  </a:lnTo>
                  <a:lnTo>
                    <a:pt x="394" y="64"/>
                  </a:lnTo>
                  <a:lnTo>
                    <a:pt x="396" y="65"/>
                  </a:lnTo>
                  <a:lnTo>
                    <a:pt x="397" y="67"/>
                  </a:lnTo>
                  <a:lnTo>
                    <a:pt x="398" y="68"/>
                  </a:lnTo>
                  <a:lnTo>
                    <a:pt x="398" y="67"/>
                  </a:lnTo>
                  <a:lnTo>
                    <a:pt x="398" y="66"/>
                  </a:lnTo>
                  <a:lnTo>
                    <a:pt x="399" y="65"/>
                  </a:lnTo>
                  <a:lnTo>
                    <a:pt x="402" y="65"/>
                  </a:lnTo>
                  <a:lnTo>
                    <a:pt x="403" y="66"/>
                  </a:lnTo>
                  <a:lnTo>
                    <a:pt x="403" y="67"/>
                  </a:lnTo>
                  <a:lnTo>
                    <a:pt x="404" y="67"/>
                  </a:lnTo>
                  <a:lnTo>
                    <a:pt x="405" y="66"/>
                  </a:lnTo>
                  <a:lnTo>
                    <a:pt x="406" y="69"/>
                  </a:lnTo>
                  <a:lnTo>
                    <a:pt x="406" y="70"/>
                  </a:lnTo>
                  <a:lnTo>
                    <a:pt x="404" y="71"/>
                  </a:lnTo>
                  <a:lnTo>
                    <a:pt x="402" y="71"/>
                  </a:lnTo>
                  <a:lnTo>
                    <a:pt x="401" y="70"/>
                  </a:lnTo>
                  <a:lnTo>
                    <a:pt x="399" y="70"/>
                  </a:lnTo>
                  <a:lnTo>
                    <a:pt x="398" y="69"/>
                  </a:lnTo>
                  <a:lnTo>
                    <a:pt x="396" y="69"/>
                  </a:lnTo>
                  <a:lnTo>
                    <a:pt x="395" y="67"/>
                  </a:lnTo>
                  <a:lnTo>
                    <a:pt x="395" y="66"/>
                  </a:lnTo>
                  <a:lnTo>
                    <a:pt x="394" y="65"/>
                  </a:lnTo>
                  <a:lnTo>
                    <a:pt x="393" y="64"/>
                  </a:lnTo>
                  <a:lnTo>
                    <a:pt x="392" y="64"/>
                  </a:lnTo>
                  <a:lnTo>
                    <a:pt x="391" y="65"/>
                  </a:lnTo>
                  <a:lnTo>
                    <a:pt x="391" y="66"/>
                  </a:lnTo>
                  <a:lnTo>
                    <a:pt x="393" y="67"/>
                  </a:lnTo>
                  <a:lnTo>
                    <a:pt x="394" y="69"/>
                  </a:lnTo>
                  <a:lnTo>
                    <a:pt x="392" y="69"/>
                  </a:lnTo>
                  <a:lnTo>
                    <a:pt x="390" y="69"/>
                  </a:lnTo>
                  <a:lnTo>
                    <a:pt x="388" y="69"/>
                  </a:lnTo>
                  <a:lnTo>
                    <a:pt x="387" y="69"/>
                  </a:lnTo>
                  <a:lnTo>
                    <a:pt x="386" y="69"/>
                  </a:lnTo>
                  <a:lnTo>
                    <a:pt x="384" y="68"/>
                  </a:lnTo>
                  <a:lnTo>
                    <a:pt x="382" y="68"/>
                  </a:lnTo>
                  <a:lnTo>
                    <a:pt x="379" y="67"/>
                  </a:lnTo>
                  <a:lnTo>
                    <a:pt x="378" y="67"/>
                  </a:lnTo>
                  <a:lnTo>
                    <a:pt x="376" y="67"/>
                  </a:lnTo>
                  <a:lnTo>
                    <a:pt x="375" y="69"/>
                  </a:lnTo>
                  <a:lnTo>
                    <a:pt x="372" y="69"/>
                  </a:lnTo>
                  <a:lnTo>
                    <a:pt x="371" y="69"/>
                  </a:lnTo>
                  <a:lnTo>
                    <a:pt x="368" y="69"/>
                  </a:lnTo>
                  <a:lnTo>
                    <a:pt x="365" y="70"/>
                  </a:lnTo>
                  <a:lnTo>
                    <a:pt x="363" y="69"/>
                  </a:lnTo>
                  <a:lnTo>
                    <a:pt x="362" y="69"/>
                  </a:lnTo>
                  <a:lnTo>
                    <a:pt x="361" y="69"/>
                  </a:lnTo>
                  <a:lnTo>
                    <a:pt x="360" y="69"/>
                  </a:lnTo>
                  <a:lnTo>
                    <a:pt x="359" y="69"/>
                  </a:lnTo>
                  <a:lnTo>
                    <a:pt x="359" y="70"/>
                  </a:lnTo>
                  <a:lnTo>
                    <a:pt x="358" y="70"/>
                  </a:lnTo>
                  <a:lnTo>
                    <a:pt x="355" y="69"/>
                  </a:lnTo>
                  <a:lnTo>
                    <a:pt x="354" y="69"/>
                  </a:lnTo>
                  <a:lnTo>
                    <a:pt x="353" y="67"/>
                  </a:lnTo>
                  <a:lnTo>
                    <a:pt x="351" y="66"/>
                  </a:lnTo>
                  <a:lnTo>
                    <a:pt x="349" y="65"/>
                  </a:lnTo>
                  <a:lnTo>
                    <a:pt x="349" y="63"/>
                  </a:lnTo>
                  <a:lnTo>
                    <a:pt x="346" y="62"/>
                  </a:lnTo>
                  <a:lnTo>
                    <a:pt x="346" y="63"/>
                  </a:lnTo>
                  <a:lnTo>
                    <a:pt x="345" y="64"/>
                  </a:lnTo>
                  <a:lnTo>
                    <a:pt x="344" y="63"/>
                  </a:lnTo>
                  <a:lnTo>
                    <a:pt x="344" y="64"/>
                  </a:lnTo>
                  <a:lnTo>
                    <a:pt x="343" y="64"/>
                  </a:lnTo>
                  <a:lnTo>
                    <a:pt x="342" y="64"/>
                  </a:lnTo>
                  <a:lnTo>
                    <a:pt x="341" y="65"/>
                  </a:lnTo>
                  <a:lnTo>
                    <a:pt x="338" y="64"/>
                  </a:lnTo>
                  <a:lnTo>
                    <a:pt x="337" y="64"/>
                  </a:lnTo>
                  <a:lnTo>
                    <a:pt x="335" y="63"/>
                  </a:lnTo>
                  <a:lnTo>
                    <a:pt x="335" y="62"/>
                  </a:lnTo>
                  <a:lnTo>
                    <a:pt x="335" y="61"/>
                  </a:lnTo>
                  <a:lnTo>
                    <a:pt x="334" y="61"/>
                  </a:lnTo>
                  <a:lnTo>
                    <a:pt x="332" y="61"/>
                  </a:lnTo>
                  <a:lnTo>
                    <a:pt x="331" y="60"/>
                  </a:lnTo>
                  <a:lnTo>
                    <a:pt x="331" y="59"/>
                  </a:lnTo>
                  <a:lnTo>
                    <a:pt x="329" y="59"/>
                  </a:lnTo>
                  <a:lnTo>
                    <a:pt x="328" y="58"/>
                  </a:lnTo>
                  <a:lnTo>
                    <a:pt x="327" y="58"/>
                  </a:lnTo>
                  <a:lnTo>
                    <a:pt x="327" y="57"/>
                  </a:lnTo>
                  <a:lnTo>
                    <a:pt x="328" y="57"/>
                  </a:lnTo>
                  <a:lnTo>
                    <a:pt x="329" y="57"/>
                  </a:lnTo>
                  <a:lnTo>
                    <a:pt x="329" y="56"/>
                  </a:lnTo>
                  <a:lnTo>
                    <a:pt x="328" y="56"/>
                  </a:lnTo>
                  <a:lnTo>
                    <a:pt x="328" y="55"/>
                  </a:lnTo>
                  <a:lnTo>
                    <a:pt x="327" y="54"/>
                  </a:lnTo>
                  <a:lnTo>
                    <a:pt x="326" y="54"/>
                  </a:lnTo>
                  <a:lnTo>
                    <a:pt x="328" y="53"/>
                  </a:lnTo>
                  <a:lnTo>
                    <a:pt x="327" y="53"/>
                  </a:lnTo>
                  <a:lnTo>
                    <a:pt x="325" y="52"/>
                  </a:lnTo>
                  <a:lnTo>
                    <a:pt x="325" y="51"/>
                  </a:lnTo>
                  <a:lnTo>
                    <a:pt x="324" y="50"/>
                  </a:lnTo>
                  <a:lnTo>
                    <a:pt x="323" y="50"/>
                  </a:lnTo>
                  <a:lnTo>
                    <a:pt x="321" y="49"/>
                  </a:lnTo>
                  <a:lnTo>
                    <a:pt x="320" y="50"/>
                  </a:lnTo>
                  <a:lnTo>
                    <a:pt x="318" y="50"/>
                  </a:lnTo>
                  <a:lnTo>
                    <a:pt x="317" y="51"/>
                  </a:lnTo>
                  <a:lnTo>
                    <a:pt x="315" y="51"/>
                  </a:lnTo>
                  <a:lnTo>
                    <a:pt x="314" y="52"/>
                  </a:lnTo>
                  <a:lnTo>
                    <a:pt x="311" y="53"/>
                  </a:lnTo>
                  <a:lnTo>
                    <a:pt x="309" y="54"/>
                  </a:lnTo>
                  <a:lnTo>
                    <a:pt x="307" y="54"/>
                  </a:lnTo>
                  <a:lnTo>
                    <a:pt x="306" y="54"/>
                  </a:lnTo>
                  <a:lnTo>
                    <a:pt x="304" y="55"/>
                  </a:lnTo>
                  <a:lnTo>
                    <a:pt x="302" y="55"/>
                  </a:lnTo>
                  <a:lnTo>
                    <a:pt x="301" y="55"/>
                  </a:lnTo>
                  <a:lnTo>
                    <a:pt x="299" y="57"/>
                  </a:lnTo>
                  <a:lnTo>
                    <a:pt x="299" y="58"/>
                  </a:lnTo>
                  <a:lnTo>
                    <a:pt x="297" y="59"/>
                  </a:lnTo>
                  <a:lnTo>
                    <a:pt x="297" y="60"/>
                  </a:lnTo>
                  <a:lnTo>
                    <a:pt x="298" y="61"/>
                  </a:lnTo>
                  <a:lnTo>
                    <a:pt x="300" y="60"/>
                  </a:lnTo>
                  <a:lnTo>
                    <a:pt x="299" y="61"/>
                  </a:lnTo>
                  <a:lnTo>
                    <a:pt x="301" y="61"/>
                  </a:lnTo>
                  <a:lnTo>
                    <a:pt x="301" y="62"/>
                  </a:lnTo>
                  <a:lnTo>
                    <a:pt x="302" y="62"/>
                  </a:lnTo>
                  <a:lnTo>
                    <a:pt x="304" y="62"/>
                  </a:lnTo>
                  <a:lnTo>
                    <a:pt x="305" y="62"/>
                  </a:lnTo>
                  <a:lnTo>
                    <a:pt x="304" y="62"/>
                  </a:lnTo>
                  <a:lnTo>
                    <a:pt x="305" y="63"/>
                  </a:lnTo>
                  <a:lnTo>
                    <a:pt x="306" y="62"/>
                  </a:lnTo>
                  <a:lnTo>
                    <a:pt x="308" y="62"/>
                  </a:lnTo>
                  <a:lnTo>
                    <a:pt x="307" y="61"/>
                  </a:lnTo>
                  <a:lnTo>
                    <a:pt x="306" y="61"/>
                  </a:lnTo>
                  <a:lnTo>
                    <a:pt x="305" y="60"/>
                  </a:lnTo>
                  <a:lnTo>
                    <a:pt x="306" y="59"/>
                  </a:lnTo>
                  <a:lnTo>
                    <a:pt x="307" y="59"/>
                  </a:lnTo>
                  <a:lnTo>
                    <a:pt x="309" y="59"/>
                  </a:lnTo>
                  <a:lnTo>
                    <a:pt x="310" y="59"/>
                  </a:lnTo>
                  <a:lnTo>
                    <a:pt x="312" y="60"/>
                  </a:lnTo>
                  <a:lnTo>
                    <a:pt x="313" y="59"/>
                  </a:lnTo>
                  <a:lnTo>
                    <a:pt x="314" y="59"/>
                  </a:lnTo>
                  <a:lnTo>
                    <a:pt x="316" y="59"/>
                  </a:lnTo>
                  <a:lnTo>
                    <a:pt x="317" y="59"/>
                  </a:lnTo>
                  <a:lnTo>
                    <a:pt x="317" y="60"/>
                  </a:lnTo>
                  <a:lnTo>
                    <a:pt x="318" y="60"/>
                  </a:lnTo>
                  <a:lnTo>
                    <a:pt x="318" y="58"/>
                  </a:lnTo>
                  <a:lnTo>
                    <a:pt x="317" y="59"/>
                  </a:lnTo>
                  <a:lnTo>
                    <a:pt x="316" y="57"/>
                  </a:lnTo>
                  <a:lnTo>
                    <a:pt x="318" y="57"/>
                  </a:lnTo>
                  <a:lnTo>
                    <a:pt x="319" y="57"/>
                  </a:lnTo>
                  <a:lnTo>
                    <a:pt x="318" y="56"/>
                  </a:lnTo>
                  <a:lnTo>
                    <a:pt x="320" y="55"/>
                  </a:lnTo>
                  <a:lnTo>
                    <a:pt x="323" y="54"/>
                  </a:lnTo>
                  <a:lnTo>
                    <a:pt x="323" y="55"/>
                  </a:lnTo>
                  <a:lnTo>
                    <a:pt x="325" y="54"/>
                  </a:lnTo>
                  <a:lnTo>
                    <a:pt x="325" y="55"/>
                  </a:lnTo>
                  <a:lnTo>
                    <a:pt x="323" y="56"/>
                  </a:lnTo>
                  <a:lnTo>
                    <a:pt x="324" y="56"/>
                  </a:lnTo>
                  <a:lnTo>
                    <a:pt x="322" y="57"/>
                  </a:lnTo>
                  <a:lnTo>
                    <a:pt x="322" y="58"/>
                  </a:lnTo>
                  <a:lnTo>
                    <a:pt x="321" y="59"/>
                  </a:lnTo>
                  <a:lnTo>
                    <a:pt x="320" y="60"/>
                  </a:lnTo>
                  <a:lnTo>
                    <a:pt x="320" y="59"/>
                  </a:lnTo>
                  <a:lnTo>
                    <a:pt x="319" y="60"/>
                  </a:lnTo>
                  <a:lnTo>
                    <a:pt x="319" y="61"/>
                  </a:lnTo>
                  <a:lnTo>
                    <a:pt x="318" y="61"/>
                  </a:lnTo>
                  <a:lnTo>
                    <a:pt x="316" y="61"/>
                  </a:lnTo>
                  <a:lnTo>
                    <a:pt x="316" y="63"/>
                  </a:lnTo>
                  <a:lnTo>
                    <a:pt x="312" y="63"/>
                  </a:lnTo>
                  <a:lnTo>
                    <a:pt x="312" y="62"/>
                  </a:lnTo>
                  <a:lnTo>
                    <a:pt x="312" y="63"/>
                  </a:lnTo>
                  <a:lnTo>
                    <a:pt x="310" y="64"/>
                  </a:lnTo>
                  <a:lnTo>
                    <a:pt x="308" y="64"/>
                  </a:lnTo>
                  <a:lnTo>
                    <a:pt x="307" y="65"/>
                  </a:lnTo>
                  <a:lnTo>
                    <a:pt x="308" y="66"/>
                  </a:lnTo>
                  <a:lnTo>
                    <a:pt x="307" y="66"/>
                  </a:lnTo>
                  <a:lnTo>
                    <a:pt x="306" y="67"/>
                  </a:lnTo>
                  <a:lnTo>
                    <a:pt x="305" y="67"/>
                  </a:lnTo>
                  <a:lnTo>
                    <a:pt x="304" y="69"/>
                  </a:lnTo>
                  <a:lnTo>
                    <a:pt x="305" y="70"/>
                  </a:lnTo>
                  <a:lnTo>
                    <a:pt x="307" y="70"/>
                  </a:lnTo>
                  <a:lnTo>
                    <a:pt x="307" y="71"/>
                  </a:lnTo>
                  <a:lnTo>
                    <a:pt x="308" y="72"/>
                  </a:lnTo>
                  <a:lnTo>
                    <a:pt x="308" y="74"/>
                  </a:lnTo>
                  <a:lnTo>
                    <a:pt x="307" y="74"/>
                  </a:lnTo>
                  <a:lnTo>
                    <a:pt x="309" y="75"/>
                  </a:lnTo>
                  <a:lnTo>
                    <a:pt x="309" y="77"/>
                  </a:lnTo>
                  <a:lnTo>
                    <a:pt x="310" y="78"/>
                  </a:lnTo>
                  <a:lnTo>
                    <a:pt x="312" y="78"/>
                  </a:lnTo>
                  <a:lnTo>
                    <a:pt x="312" y="79"/>
                  </a:lnTo>
                  <a:lnTo>
                    <a:pt x="310" y="80"/>
                  </a:lnTo>
                  <a:lnTo>
                    <a:pt x="312" y="82"/>
                  </a:lnTo>
                  <a:lnTo>
                    <a:pt x="311" y="82"/>
                  </a:lnTo>
                  <a:lnTo>
                    <a:pt x="309" y="83"/>
                  </a:lnTo>
                  <a:lnTo>
                    <a:pt x="308" y="82"/>
                  </a:lnTo>
                  <a:lnTo>
                    <a:pt x="307" y="82"/>
                  </a:lnTo>
                  <a:lnTo>
                    <a:pt x="307" y="84"/>
                  </a:lnTo>
                  <a:lnTo>
                    <a:pt x="305" y="84"/>
                  </a:lnTo>
                  <a:lnTo>
                    <a:pt x="304" y="82"/>
                  </a:lnTo>
                  <a:lnTo>
                    <a:pt x="302" y="80"/>
                  </a:lnTo>
                  <a:lnTo>
                    <a:pt x="301" y="79"/>
                  </a:lnTo>
                  <a:lnTo>
                    <a:pt x="302" y="80"/>
                  </a:lnTo>
                  <a:lnTo>
                    <a:pt x="304" y="79"/>
                  </a:lnTo>
                  <a:lnTo>
                    <a:pt x="305" y="79"/>
                  </a:lnTo>
                  <a:lnTo>
                    <a:pt x="306" y="78"/>
                  </a:lnTo>
                  <a:lnTo>
                    <a:pt x="305" y="76"/>
                  </a:lnTo>
                  <a:lnTo>
                    <a:pt x="304" y="75"/>
                  </a:lnTo>
                  <a:lnTo>
                    <a:pt x="303" y="75"/>
                  </a:lnTo>
                  <a:lnTo>
                    <a:pt x="302" y="74"/>
                  </a:lnTo>
                  <a:lnTo>
                    <a:pt x="301" y="74"/>
                  </a:lnTo>
                  <a:lnTo>
                    <a:pt x="299" y="74"/>
                  </a:lnTo>
                  <a:lnTo>
                    <a:pt x="299" y="73"/>
                  </a:lnTo>
                  <a:lnTo>
                    <a:pt x="300" y="72"/>
                  </a:lnTo>
                  <a:lnTo>
                    <a:pt x="299" y="72"/>
                  </a:lnTo>
                  <a:lnTo>
                    <a:pt x="299" y="71"/>
                  </a:lnTo>
                  <a:lnTo>
                    <a:pt x="298" y="70"/>
                  </a:lnTo>
                  <a:lnTo>
                    <a:pt x="298" y="73"/>
                  </a:lnTo>
                  <a:lnTo>
                    <a:pt x="297" y="74"/>
                  </a:lnTo>
                  <a:lnTo>
                    <a:pt x="297" y="73"/>
                  </a:lnTo>
                  <a:lnTo>
                    <a:pt x="297" y="74"/>
                  </a:lnTo>
                  <a:lnTo>
                    <a:pt x="296" y="73"/>
                  </a:lnTo>
                  <a:lnTo>
                    <a:pt x="297" y="72"/>
                  </a:lnTo>
                  <a:lnTo>
                    <a:pt x="296" y="71"/>
                  </a:lnTo>
                  <a:lnTo>
                    <a:pt x="296" y="70"/>
                  </a:lnTo>
                  <a:lnTo>
                    <a:pt x="296" y="69"/>
                  </a:lnTo>
                  <a:lnTo>
                    <a:pt x="295" y="69"/>
                  </a:lnTo>
                  <a:lnTo>
                    <a:pt x="291" y="69"/>
                  </a:lnTo>
                  <a:lnTo>
                    <a:pt x="292" y="69"/>
                  </a:lnTo>
                  <a:lnTo>
                    <a:pt x="289" y="69"/>
                  </a:lnTo>
                  <a:lnTo>
                    <a:pt x="289" y="68"/>
                  </a:lnTo>
                  <a:lnTo>
                    <a:pt x="289" y="67"/>
                  </a:lnTo>
                  <a:lnTo>
                    <a:pt x="288" y="66"/>
                  </a:lnTo>
                  <a:lnTo>
                    <a:pt x="288" y="67"/>
                  </a:lnTo>
                  <a:lnTo>
                    <a:pt x="287" y="66"/>
                  </a:lnTo>
                  <a:lnTo>
                    <a:pt x="287" y="65"/>
                  </a:lnTo>
                  <a:lnTo>
                    <a:pt x="286" y="64"/>
                  </a:lnTo>
                  <a:lnTo>
                    <a:pt x="285" y="65"/>
                  </a:lnTo>
                  <a:lnTo>
                    <a:pt x="283" y="65"/>
                  </a:lnTo>
                  <a:lnTo>
                    <a:pt x="281" y="66"/>
                  </a:lnTo>
                  <a:lnTo>
                    <a:pt x="279" y="68"/>
                  </a:lnTo>
                  <a:lnTo>
                    <a:pt x="278" y="69"/>
                  </a:lnTo>
                  <a:lnTo>
                    <a:pt x="276" y="69"/>
                  </a:lnTo>
                  <a:lnTo>
                    <a:pt x="276" y="67"/>
                  </a:lnTo>
                  <a:lnTo>
                    <a:pt x="274" y="67"/>
                  </a:lnTo>
                  <a:lnTo>
                    <a:pt x="274" y="69"/>
                  </a:lnTo>
                  <a:lnTo>
                    <a:pt x="272" y="69"/>
                  </a:lnTo>
                  <a:lnTo>
                    <a:pt x="270" y="69"/>
                  </a:lnTo>
                  <a:lnTo>
                    <a:pt x="270" y="68"/>
                  </a:lnTo>
                  <a:lnTo>
                    <a:pt x="268" y="69"/>
                  </a:lnTo>
                  <a:lnTo>
                    <a:pt x="269" y="69"/>
                  </a:lnTo>
                  <a:lnTo>
                    <a:pt x="268" y="69"/>
                  </a:lnTo>
                  <a:lnTo>
                    <a:pt x="265" y="69"/>
                  </a:lnTo>
                  <a:lnTo>
                    <a:pt x="260" y="70"/>
                  </a:lnTo>
                  <a:lnTo>
                    <a:pt x="258" y="69"/>
                  </a:lnTo>
                  <a:lnTo>
                    <a:pt x="259" y="69"/>
                  </a:lnTo>
                  <a:lnTo>
                    <a:pt x="255" y="69"/>
                  </a:lnTo>
                  <a:lnTo>
                    <a:pt x="253" y="69"/>
                  </a:lnTo>
                  <a:lnTo>
                    <a:pt x="250" y="69"/>
                  </a:lnTo>
                  <a:lnTo>
                    <a:pt x="248" y="69"/>
                  </a:lnTo>
                  <a:lnTo>
                    <a:pt x="247" y="69"/>
                  </a:lnTo>
                  <a:lnTo>
                    <a:pt x="246" y="69"/>
                  </a:lnTo>
                  <a:lnTo>
                    <a:pt x="245" y="68"/>
                  </a:lnTo>
                  <a:lnTo>
                    <a:pt x="244" y="68"/>
                  </a:lnTo>
                  <a:lnTo>
                    <a:pt x="243" y="69"/>
                  </a:lnTo>
                  <a:lnTo>
                    <a:pt x="239" y="67"/>
                  </a:lnTo>
                  <a:lnTo>
                    <a:pt x="237" y="67"/>
                  </a:lnTo>
                  <a:lnTo>
                    <a:pt x="238" y="66"/>
                  </a:lnTo>
                  <a:lnTo>
                    <a:pt x="237" y="66"/>
                  </a:lnTo>
                  <a:lnTo>
                    <a:pt x="236" y="66"/>
                  </a:lnTo>
                  <a:lnTo>
                    <a:pt x="235" y="66"/>
                  </a:lnTo>
                  <a:lnTo>
                    <a:pt x="237" y="65"/>
                  </a:lnTo>
                  <a:lnTo>
                    <a:pt x="237" y="64"/>
                  </a:lnTo>
                  <a:lnTo>
                    <a:pt x="237" y="63"/>
                  </a:lnTo>
                  <a:lnTo>
                    <a:pt x="238" y="62"/>
                  </a:lnTo>
                  <a:lnTo>
                    <a:pt x="237" y="62"/>
                  </a:lnTo>
                  <a:lnTo>
                    <a:pt x="241" y="62"/>
                  </a:lnTo>
                  <a:lnTo>
                    <a:pt x="242" y="61"/>
                  </a:lnTo>
                  <a:lnTo>
                    <a:pt x="240" y="60"/>
                  </a:lnTo>
                  <a:lnTo>
                    <a:pt x="243" y="61"/>
                  </a:lnTo>
                  <a:lnTo>
                    <a:pt x="245" y="60"/>
                  </a:lnTo>
                  <a:lnTo>
                    <a:pt x="246" y="61"/>
                  </a:lnTo>
                  <a:lnTo>
                    <a:pt x="247" y="61"/>
                  </a:lnTo>
                  <a:lnTo>
                    <a:pt x="248" y="60"/>
                  </a:lnTo>
                  <a:lnTo>
                    <a:pt x="249" y="60"/>
                  </a:lnTo>
                  <a:lnTo>
                    <a:pt x="249" y="59"/>
                  </a:lnTo>
                  <a:lnTo>
                    <a:pt x="249" y="58"/>
                  </a:lnTo>
                  <a:lnTo>
                    <a:pt x="248" y="59"/>
                  </a:lnTo>
                  <a:lnTo>
                    <a:pt x="248" y="56"/>
                  </a:lnTo>
                  <a:lnTo>
                    <a:pt x="247" y="56"/>
                  </a:lnTo>
                  <a:lnTo>
                    <a:pt x="245" y="55"/>
                  </a:lnTo>
                  <a:lnTo>
                    <a:pt x="245" y="54"/>
                  </a:lnTo>
                  <a:lnTo>
                    <a:pt x="243" y="53"/>
                  </a:lnTo>
                  <a:lnTo>
                    <a:pt x="242" y="53"/>
                  </a:lnTo>
                  <a:lnTo>
                    <a:pt x="242" y="52"/>
                  </a:lnTo>
                  <a:lnTo>
                    <a:pt x="240" y="52"/>
                  </a:lnTo>
                  <a:lnTo>
                    <a:pt x="240" y="51"/>
                  </a:lnTo>
                  <a:lnTo>
                    <a:pt x="237" y="50"/>
                  </a:lnTo>
                  <a:lnTo>
                    <a:pt x="238" y="50"/>
                  </a:lnTo>
                  <a:lnTo>
                    <a:pt x="235" y="49"/>
                  </a:lnTo>
                  <a:lnTo>
                    <a:pt x="234" y="49"/>
                  </a:lnTo>
                  <a:lnTo>
                    <a:pt x="234" y="50"/>
                  </a:lnTo>
                  <a:lnTo>
                    <a:pt x="232" y="50"/>
                  </a:lnTo>
                  <a:lnTo>
                    <a:pt x="231" y="49"/>
                  </a:lnTo>
                  <a:lnTo>
                    <a:pt x="229" y="50"/>
                  </a:lnTo>
                  <a:lnTo>
                    <a:pt x="230" y="50"/>
                  </a:lnTo>
                  <a:lnTo>
                    <a:pt x="231" y="51"/>
                  </a:lnTo>
                  <a:lnTo>
                    <a:pt x="231" y="52"/>
                  </a:lnTo>
                  <a:lnTo>
                    <a:pt x="229" y="51"/>
                  </a:lnTo>
                  <a:lnTo>
                    <a:pt x="227" y="51"/>
                  </a:lnTo>
                  <a:lnTo>
                    <a:pt x="222" y="50"/>
                  </a:lnTo>
                  <a:lnTo>
                    <a:pt x="222" y="51"/>
                  </a:lnTo>
                  <a:lnTo>
                    <a:pt x="220" y="50"/>
                  </a:lnTo>
                  <a:lnTo>
                    <a:pt x="219" y="50"/>
                  </a:lnTo>
                  <a:lnTo>
                    <a:pt x="216" y="50"/>
                  </a:lnTo>
                  <a:lnTo>
                    <a:pt x="215" y="50"/>
                  </a:lnTo>
                  <a:lnTo>
                    <a:pt x="214" y="49"/>
                  </a:lnTo>
                  <a:lnTo>
                    <a:pt x="212" y="48"/>
                  </a:lnTo>
                  <a:lnTo>
                    <a:pt x="209" y="48"/>
                  </a:lnTo>
                  <a:lnTo>
                    <a:pt x="207" y="47"/>
                  </a:lnTo>
                  <a:lnTo>
                    <a:pt x="206" y="45"/>
                  </a:lnTo>
                  <a:lnTo>
                    <a:pt x="205" y="45"/>
                  </a:lnTo>
                  <a:lnTo>
                    <a:pt x="203" y="45"/>
                  </a:lnTo>
                  <a:lnTo>
                    <a:pt x="202" y="45"/>
                  </a:lnTo>
                  <a:lnTo>
                    <a:pt x="200" y="44"/>
                  </a:lnTo>
                  <a:lnTo>
                    <a:pt x="198" y="44"/>
                  </a:lnTo>
                  <a:lnTo>
                    <a:pt x="196" y="44"/>
                  </a:lnTo>
                  <a:lnTo>
                    <a:pt x="194" y="43"/>
                  </a:lnTo>
                  <a:lnTo>
                    <a:pt x="193" y="43"/>
                  </a:lnTo>
                  <a:lnTo>
                    <a:pt x="190" y="42"/>
                  </a:lnTo>
                  <a:lnTo>
                    <a:pt x="189" y="41"/>
                  </a:lnTo>
                  <a:lnTo>
                    <a:pt x="188" y="40"/>
                  </a:lnTo>
                  <a:lnTo>
                    <a:pt x="187" y="39"/>
                  </a:lnTo>
                  <a:lnTo>
                    <a:pt x="185" y="39"/>
                  </a:lnTo>
                  <a:lnTo>
                    <a:pt x="183" y="38"/>
                  </a:lnTo>
                  <a:lnTo>
                    <a:pt x="181" y="37"/>
                  </a:lnTo>
                  <a:lnTo>
                    <a:pt x="179" y="36"/>
                  </a:lnTo>
                  <a:lnTo>
                    <a:pt x="178" y="36"/>
                  </a:lnTo>
                  <a:lnTo>
                    <a:pt x="176" y="36"/>
                  </a:lnTo>
                  <a:lnTo>
                    <a:pt x="175" y="36"/>
                  </a:lnTo>
                  <a:lnTo>
                    <a:pt x="174" y="36"/>
                  </a:lnTo>
                  <a:lnTo>
                    <a:pt x="173" y="36"/>
                  </a:lnTo>
                  <a:lnTo>
                    <a:pt x="171" y="36"/>
                  </a:lnTo>
                  <a:lnTo>
                    <a:pt x="169" y="35"/>
                  </a:lnTo>
                  <a:lnTo>
                    <a:pt x="168" y="36"/>
                  </a:lnTo>
                  <a:lnTo>
                    <a:pt x="167" y="36"/>
                  </a:lnTo>
                  <a:lnTo>
                    <a:pt x="165" y="36"/>
                  </a:lnTo>
                  <a:lnTo>
                    <a:pt x="165" y="37"/>
                  </a:lnTo>
                  <a:lnTo>
                    <a:pt x="165" y="38"/>
                  </a:lnTo>
                  <a:lnTo>
                    <a:pt x="164" y="40"/>
                  </a:lnTo>
                  <a:lnTo>
                    <a:pt x="164" y="41"/>
                  </a:lnTo>
                  <a:lnTo>
                    <a:pt x="163" y="41"/>
                  </a:lnTo>
                  <a:lnTo>
                    <a:pt x="162" y="42"/>
                  </a:lnTo>
                  <a:lnTo>
                    <a:pt x="162" y="43"/>
                  </a:lnTo>
                  <a:lnTo>
                    <a:pt x="161" y="43"/>
                  </a:lnTo>
                  <a:lnTo>
                    <a:pt x="160" y="43"/>
                  </a:lnTo>
                  <a:lnTo>
                    <a:pt x="158" y="43"/>
                  </a:lnTo>
                  <a:lnTo>
                    <a:pt x="157" y="43"/>
                  </a:lnTo>
                  <a:lnTo>
                    <a:pt x="156" y="44"/>
                  </a:lnTo>
                  <a:lnTo>
                    <a:pt x="154" y="44"/>
                  </a:lnTo>
                  <a:lnTo>
                    <a:pt x="153" y="43"/>
                  </a:lnTo>
                  <a:lnTo>
                    <a:pt x="152" y="43"/>
                  </a:lnTo>
                  <a:lnTo>
                    <a:pt x="152" y="42"/>
                  </a:lnTo>
                  <a:lnTo>
                    <a:pt x="153" y="43"/>
                  </a:lnTo>
                  <a:lnTo>
                    <a:pt x="153" y="42"/>
                  </a:lnTo>
                  <a:lnTo>
                    <a:pt x="153" y="41"/>
                  </a:lnTo>
                  <a:lnTo>
                    <a:pt x="155" y="40"/>
                  </a:lnTo>
                  <a:lnTo>
                    <a:pt x="156" y="39"/>
                  </a:lnTo>
                  <a:lnTo>
                    <a:pt x="156" y="38"/>
                  </a:lnTo>
                  <a:lnTo>
                    <a:pt x="157" y="38"/>
                  </a:lnTo>
                  <a:lnTo>
                    <a:pt x="156" y="37"/>
                  </a:lnTo>
                  <a:lnTo>
                    <a:pt x="155" y="37"/>
                  </a:lnTo>
                  <a:lnTo>
                    <a:pt x="154" y="38"/>
                  </a:lnTo>
                  <a:lnTo>
                    <a:pt x="153" y="37"/>
                  </a:lnTo>
                  <a:lnTo>
                    <a:pt x="152" y="37"/>
                  </a:lnTo>
                  <a:lnTo>
                    <a:pt x="153" y="36"/>
                  </a:lnTo>
                  <a:lnTo>
                    <a:pt x="153" y="34"/>
                  </a:lnTo>
                  <a:lnTo>
                    <a:pt x="153" y="33"/>
                  </a:lnTo>
                  <a:lnTo>
                    <a:pt x="153" y="32"/>
                  </a:lnTo>
                  <a:lnTo>
                    <a:pt x="153" y="31"/>
                  </a:lnTo>
                  <a:lnTo>
                    <a:pt x="150" y="31"/>
                  </a:lnTo>
                  <a:lnTo>
                    <a:pt x="151" y="31"/>
                  </a:lnTo>
                  <a:lnTo>
                    <a:pt x="151" y="32"/>
                  </a:lnTo>
                  <a:lnTo>
                    <a:pt x="152" y="32"/>
                  </a:lnTo>
                  <a:lnTo>
                    <a:pt x="153" y="32"/>
                  </a:lnTo>
                  <a:lnTo>
                    <a:pt x="151" y="33"/>
                  </a:lnTo>
                  <a:lnTo>
                    <a:pt x="150" y="32"/>
                  </a:lnTo>
                  <a:lnTo>
                    <a:pt x="149" y="32"/>
                  </a:lnTo>
                  <a:lnTo>
                    <a:pt x="148" y="32"/>
                  </a:lnTo>
                  <a:lnTo>
                    <a:pt x="147" y="32"/>
                  </a:lnTo>
                  <a:lnTo>
                    <a:pt x="146" y="33"/>
                  </a:lnTo>
                  <a:lnTo>
                    <a:pt x="146" y="34"/>
                  </a:lnTo>
                  <a:lnTo>
                    <a:pt x="147" y="34"/>
                  </a:lnTo>
                  <a:lnTo>
                    <a:pt x="147" y="33"/>
                  </a:lnTo>
                  <a:lnTo>
                    <a:pt x="149" y="33"/>
                  </a:lnTo>
                  <a:lnTo>
                    <a:pt x="149" y="34"/>
                  </a:lnTo>
                  <a:lnTo>
                    <a:pt x="147" y="35"/>
                  </a:lnTo>
                  <a:lnTo>
                    <a:pt x="146" y="36"/>
                  </a:lnTo>
                  <a:lnTo>
                    <a:pt x="145" y="35"/>
                  </a:lnTo>
                  <a:lnTo>
                    <a:pt x="145" y="37"/>
                  </a:lnTo>
                  <a:lnTo>
                    <a:pt x="147" y="37"/>
                  </a:lnTo>
                  <a:lnTo>
                    <a:pt x="147" y="38"/>
                  </a:lnTo>
                  <a:lnTo>
                    <a:pt x="144" y="38"/>
                  </a:lnTo>
                  <a:lnTo>
                    <a:pt x="143" y="39"/>
                  </a:lnTo>
                  <a:lnTo>
                    <a:pt x="144" y="40"/>
                  </a:lnTo>
                  <a:lnTo>
                    <a:pt x="145" y="40"/>
                  </a:lnTo>
                  <a:lnTo>
                    <a:pt x="146" y="41"/>
                  </a:lnTo>
                  <a:lnTo>
                    <a:pt x="145" y="41"/>
                  </a:lnTo>
                  <a:lnTo>
                    <a:pt x="142" y="41"/>
                  </a:lnTo>
                  <a:lnTo>
                    <a:pt x="141" y="42"/>
                  </a:lnTo>
                  <a:lnTo>
                    <a:pt x="143" y="42"/>
                  </a:lnTo>
                  <a:lnTo>
                    <a:pt x="144" y="42"/>
                  </a:lnTo>
                  <a:lnTo>
                    <a:pt x="146" y="42"/>
                  </a:lnTo>
                  <a:lnTo>
                    <a:pt x="146" y="43"/>
                  </a:lnTo>
                  <a:lnTo>
                    <a:pt x="144" y="43"/>
                  </a:lnTo>
                  <a:lnTo>
                    <a:pt x="143" y="43"/>
                  </a:lnTo>
                  <a:lnTo>
                    <a:pt x="144" y="43"/>
                  </a:lnTo>
                  <a:lnTo>
                    <a:pt x="140" y="43"/>
                  </a:lnTo>
                  <a:lnTo>
                    <a:pt x="138" y="43"/>
                  </a:lnTo>
                  <a:lnTo>
                    <a:pt x="135" y="41"/>
                  </a:lnTo>
                  <a:lnTo>
                    <a:pt x="134" y="40"/>
                  </a:lnTo>
                  <a:lnTo>
                    <a:pt x="132" y="39"/>
                  </a:lnTo>
                  <a:lnTo>
                    <a:pt x="131" y="38"/>
                  </a:lnTo>
                  <a:lnTo>
                    <a:pt x="131" y="36"/>
                  </a:lnTo>
                  <a:lnTo>
                    <a:pt x="129" y="34"/>
                  </a:lnTo>
                  <a:lnTo>
                    <a:pt x="128" y="32"/>
                  </a:lnTo>
                  <a:lnTo>
                    <a:pt x="127" y="29"/>
                  </a:lnTo>
                  <a:lnTo>
                    <a:pt x="126" y="28"/>
                  </a:lnTo>
                  <a:lnTo>
                    <a:pt x="123" y="26"/>
                  </a:lnTo>
                  <a:lnTo>
                    <a:pt x="121" y="24"/>
                  </a:lnTo>
                  <a:lnTo>
                    <a:pt x="119" y="24"/>
                  </a:lnTo>
                  <a:lnTo>
                    <a:pt x="118" y="24"/>
                  </a:lnTo>
                  <a:lnTo>
                    <a:pt x="118" y="25"/>
                  </a:lnTo>
                  <a:lnTo>
                    <a:pt x="118" y="26"/>
                  </a:lnTo>
                  <a:lnTo>
                    <a:pt x="119" y="26"/>
                  </a:lnTo>
                  <a:lnTo>
                    <a:pt x="120" y="26"/>
                  </a:lnTo>
                  <a:lnTo>
                    <a:pt x="120" y="27"/>
                  </a:lnTo>
                  <a:lnTo>
                    <a:pt x="119" y="28"/>
                  </a:lnTo>
                  <a:lnTo>
                    <a:pt x="120" y="29"/>
                  </a:lnTo>
                  <a:lnTo>
                    <a:pt x="123" y="29"/>
                  </a:lnTo>
                  <a:lnTo>
                    <a:pt x="122" y="30"/>
                  </a:lnTo>
                  <a:lnTo>
                    <a:pt x="119" y="30"/>
                  </a:lnTo>
                  <a:lnTo>
                    <a:pt x="117" y="31"/>
                  </a:lnTo>
                  <a:lnTo>
                    <a:pt x="117" y="32"/>
                  </a:lnTo>
                  <a:lnTo>
                    <a:pt x="116" y="34"/>
                  </a:lnTo>
                  <a:lnTo>
                    <a:pt x="114" y="35"/>
                  </a:lnTo>
                  <a:lnTo>
                    <a:pt x="113" y="36"/>
                  </a:lnTo>
                  <a:lnTo>
                    <a:pt x="112" y="37"/>
                  </a:lnTo>
                  <a:lnTo>
                    <a:pt x="110" y="37"/>
                  </a:lnTo>
                  <a:lnTo>
                    <a:pt x="109" y="38"/>
                  </a:lnTo>
                  <a:lnTo>
                    <a:pt x="109" y="37"/>
                  </a:lnTo>
                  <a:lnTo>
                    <a:pt x="110" y="35"/>
                  </a:lnTo>
                  <a:lnTo>
                    <a:pt x="111" y="35"/>
                  </a:lnTo>
                  <a:lnTo>
                    <a:pt x="111" y="34"/>
                  </a:lnTo>
                  <a:lnTo>
                    <a:pt x="111" y="33"/>
                  </a:lnTo>
                  <a:lnTo>
                    <a:pt x="110" y="34"/>
                  </a:lnTo>
                  <a:lnTo>
                    <a:pt x="108" y="35"/>
                  </a:lnTo>
                  <a:lnTo>
                    <a:pt x="107" y="35"/>
                  </a:lnTo>
                  <a:lnTo>
                    <a:pt x="105" y="36"/>
                  </a:lnTo>
                  <a:lnTo>
                    <a:pt x="104" y="36"/>
                  </a:lnTo>
                  <a:lnTo>
                    <a:pt x="102" y="37"/>
                  </a:lnTo>
                  <a:lnTo>
                    <a:pt x="100" y="38"/>
                  </a:lnTo>
                  <a:lnTo>
                    <a:pt x="98" y="38"/>
                  </a:lnTo>
                  <a:lnTo>
                    <a:pt x="98" y="39"/>
                  </a:lnTo>
                  <a:lnTo>
                    <a:pt x="96" y="40"/>
                  </a:lnTo>
                  <a:lnTo>
                    <a:pt x="95" y="42"/>
                  </a:lnTo>
                  <a:lnTo>
                    <a:pt x="94" y="43"/>
                  </a:lnTo>
                  <a:lnTo>
                    <a:pt x="93" y="44"/>
                  </a:lnTo>
                  <a:lnTo>
                    <a:pt x="92" y="46"/>
                  </a:lnTo>
                  <a:lnTo>
                    <a:pt x="92" y="45"/>
                  </a:lnTo>
                  <a:lnTo>
                    <a:pt x="92" y="44"/>
                  </a:lnTo>
                  <a:lnTo>
                    <a:pt x="92" y="42"/>
                  </a:lnTo>
                  <a:lnTo>
                    <a:pt x="91" y="41"/>
                  </a:lnTo>
                  <a:lnTo>
                    <a:pt x="90" y="42"/>
                  </a:lnTo>
                  <a:lnTo>
                    <a:pt x="89" y="42"/>
                  </a:lnTo>
                  <a:lnTo>
                    <a:pt x="89" y="43"/>
                  </a:lnTo>
                  <a:lnTo>
                    <a:pt x="88" y="44"/>
                  </a:lnTo>
                  <a:lnTo>
                    <a:pt x="88" y="42"/>
                  </a:lnTo>
                  <a:lnTo>
                    <a:pt x="87" y="44"/>
                  </a:lnTo>
                  <a:lnTo>
                    <a:pt x="87" y="42"/>
                  </a:lnTo>
                  <a:lnTo>
                    <a:pt x="86" y="42"/>
                  </a:lnTo>
                  <a:lnTo>
                    <a:pt x="85" y="43"/>
                  </a:lnTo>
                  <a:lnTo>
                    <a:pt x="84" y="43"/>
                  </a:lnTo>
                  <a:lnTo>
                    <a:pt x="85" y="43"/>
                  </a:lnTo>
                  <a:lnTo>
                    <a:pt x="85" y="44"/>
                  </a:lnTo>
                  <a:lnTo>
                    <a:pt x="83" y="45"/>
                  </a:lnTo>
                  <a:lnTo>
                    <a:pt x="81" y="46"/>
                  </a:lnTo>
                  <a:lnTo>
                    <a:pt x="80" y="46"/>
                  </a:lnTo>
                  <a:lnTo>
                    <a:pt x="79" y="47"/>
                  </a:lnTo>
                  <a:lnTo>
                    <a:pt x="78" y="47"/>
                  </a:lnTo>
                  <a:lnTo>
                    <a:pt x="77" y="47"/>
                  </a:lnTo>
                  <a:lnTo>
                    <a:pt x="75" y="48"/>
                  </a:lnTo>
                  <a:lnTo>
                    <a:pt x="74" y="48"/>
                  </a:lnTo>
                  <a:lnTo>
                    <a:pt x="74" y="47"/>
                  </a:lnTo>
                  <a:lnTo>
                    <a:pt x="76" y="45"/>
                  </a:lnTo>
                  <a:lnTo>
                    <a:pt x="77" y="46"/>
                  </a:lnTo>
                  <a:lnTo>
                    <a:pt x="77" y="47"/>
                  </a:lnTo>
                  <a:lnTo>
                    <a:pt x="78" y="46"/>
                  </a:lnTo>
                  <a:lnTo>
                    <a:pt x="79" y="45"/>
                  </a:lnTo>
                  <a:lnTo>
                    <a:pt x="80" y="44"/>
                  </a:lnTo>
                  <a:lnTo>
                    <a:pt x="81" y="43"/>
                  </a:lnTo>
                  <a:lnTo>
                    <a:pt x="83" y="43"/>
                  </a:lnTo>
                  <a:lnTo>
                    <a:pt x="81" y="43"/>
                  </a:lnTo>
                  <a:lnTo>
                    <a:pt x="82" y="42"/>
                  </a:lnTo>
                  <a:lnTo>
                    <a:pt x="84" y="41"/>
                  </a:lnTo>
                  <a:lnTo>
                    <a:pt x="86" y="40"/>
                  </a:lnTo>
                  <a:lnTo>
                    <a:pt x="88" y="40"/>
                  </a:lnTo>
                  <a:lnTo>
                    <a:pt x="89" y="39"/>
                  </a:lnTo>
                  <a:lnTo>
                    <a:pt x="91" y="40"/>
                  </a:lnTo>
                  <a:lnTo>
                    <a:pt x="92" y="40"/>
                  </a:lnTo>
                  <a:lnTo>
                    <a:pt x="93" y="39"/>
                  </a:lnTo>
                  <a:lnTo>
                    <a:pt x="95" y="38"/>
                  </a:lnTo>
                  <a:lnTo>
                    <a:pt x="96" y="37"/>
                  </a:lnTo>
                  <a:lnTo>
                    <a:pt x="98" y="36"/>
                  </a:lnTo>
                  <a:lnTo>
                    <a:pt x="99" y="35"/>
                  </a:lnTo>
                  <a:lnTo>
                    <a:pt x="102" y="35"/>
                  </a:lnTo>
                  <a:lnTo>
                    <a:pt x="105" y="33"/>
                  </a:lnTo>
                  <a:lnTo>
                    <a:pt x="106" y="32"/>
                  </a:lnTo>
                  <a:lnTo>
                    <a:pt x="106" y="30"/>
                  </a:lnTo>
                  <a:lnTo>
                    <a:pt x="105" y="30"/>
                  </a:lnTo>
                  <a:lnTo>
                    <a:pt x="104" y="29"/>
                  </a:lnTo>
                  <a:lnTo>
                    <a:pt x="103" y="29"/>
                  </a:lnTo>
                  <a:lnTo>
                    <a:pt x="103" y="30"/>
                  </a:lnTo>
                  <a:lnTo>
                    <a:pt x="102" y="31"/>
                  </a:lnTo>
                  <a:lnTo>
                    <a:pt x="100" y="32"/>
                  </a:lnTo>
                  <a:lnTo>
                    <a:pt x="100" y="31"/>
                  </a:lnTo>
                  <a:lnTo>
                    <a:pt x="98" y="31"/>
                  </a:lnTo>
                  <a:lnTo>
                    <a:pt x="97" y="30"/>
                  </a:lnTo>
                  <a:lnTo>
                    <a:pt x="96" y="30"/>
                  </a:lnTo>
                  <a:lnTo>
                    <a:pt x="95" y="31"/>
                  </a:lnTo>
                  <a:lnTo>
                    <a:pt x="93" y="31"/>
                  </a:lnTo>
                  <a:lnTo>
                    <a:pt x="92" y="32"/>
                  </a:lnTo>
                  <a:lnTo>
                    <a:pt x="92" y="33"/>
                  </a:lnTo>
                  <a:lnTo>
                    <a:pt x="91" y="34"/>
                  </a:lnTo>
                  <a:lnTo>
                    <a:pt x="89" y="34"/>
                  </a:lnTo>
                  <a:lnTo>
                    <a:pt x="88" y="34"/>
                  </a:lnTo>
                  <a:lnTo>
                    <a:pt x="88" y="35"/>
                  </a:lnTo>
                  <a:lnTo>
                    <a:pt x="85" y="36"/>
                  </a:lnTo>
                  <a:lnTo>
                    <a:pt x="84" y="36"/>
                  </a:lnTo>
                  <a:lnTo>
                    <a:pt x="83" y="36"/>
                  </a:lnTo>
                  <a:lnTo>
                    <a:pt x="83" y="37"/>
                  </a:lnTo>
                  <a:lnTo>
                    <a:pt x="82" y="37"/>
                  </a:lnTo>
                  <a:lnTo>
                    <a:pt x="81" y="38"/>
                  </a:lnTo>
                  <a:lnTo>
                    <a:pt x="80" y="38"/>
                  </a:lnTo>
                  <a:lnTo>
                    <a:pt x="79" y="38"/>
                  </a:lnTo>
                  <a:lnTo>
                    <a:pt x="79" y="37"/>
                  </a:lnTo>
                  <a:lnTo>
                    <a:pt x="78" y="37"/>
                  </a:lnTo>
                  <a:lnTo>
                    <a:pt x="77" y="38"/>
                  </a:lnTo>
                  <a:lnTo>
                    <a:pt x="76" y="39"/>
                  </a:lnTo>
                  <a:lnTo>
                    <a:pt x="75" y="39"/>
                  </a:lnTo>
                  <a:lnTo>
                    <a:pt x="74" y="39"/>
                  </a:lnTo>
                  <a:lnTo>
                    <a:pt x="74" y="40"/>
                  </a:lnTo>
                  <a:lnTo>
                    <a:pt x="74" y="41"/>
                  </a:lnTo>
                  <a:lnTo>
                    <a:pt x="72" y="42"/>
                  </a:lnTo>
                  <a:lnTo>
                    <a:pt x="71" y="43"/>
                  </a:lnTo>
                  <a:lnTo>
                    <a:pt x="67" y="43"/>
                  </a:lnTo>
                  <a:lnTo>
                    <a:pt x="66" y="44"/>
                  </a:lnTo>
                  <a:lnTo>
                    <a:pt x="65" y="44"/>
                  </a:lnTo>
                  <a:lnTo>
                    <a:pt x="64" y="45"/>
                  </a:lnTo>
                  <a:lnTo>
                    <a:pt x="62" y="46"/>
                  </a:lnTo>
                  <a:lnTo>
                    <a:pt x="60" y="47"/>
                  </a:lnTo>
                  <a:lnTo>
                    <a:pt x="59" y="48"/>
                  </a:lnTo>
                  <a:lnTo>
                    <a:pt x="59" y="49"/>
                  </a:lnTo>
                  <a:lnTo>
                    <a:pt x="59" y="50"/>
                  </a:lnTo>
                  <a:lnTo>
                    <a:pt x="62" y="52"/>
                  </a:lnTo>
                  <a:lnTo>
                    <a:pt x="62" y="53"/>
                  </a:lnTo>
                  <a:lnTo>
                    <a:pt x="63" y="54"/>
                  </a:lnTo>
                  <a:lnTo>
                    <a:pt x="63" y="55"/>
                  </a:lnTo>
                  <a:lnTo>
                    <a:pt x="62" y="56"/>
                  </a:lnTo>
                  <a:lnTo>
                    <a:pt x="61" y="55"/>
                  </a:lnTo>
                  <a:lnTo>
                    <a:pt x="59" y="54"/>
                  </a:lnTo>
                  <a:lnTo>
                    <a:pt x="58" y="53"/>
                  </a:lnTo>
                  <a:lnTo>
                    <a:pt x="58" y="52"/>
                  </a:lnTo>
                  <a:lnTo>
                    <a:pt x="57" y="51"/>
                  </a:lnTo>
                  <a:lnTo>
                    <a:pt x="55" y="51"/>
                  </a:lnTo>
                  <a:lnTo>
                    <a:pt x="54" y="51"/>
                  </a:lnTo>
                  <a:lnTo>
                    <a:pt x="53" y="51"/>
                  </a:lnTo>
                  <a:lnTo>
                    <a:pt x="51" y="51"/>
                  </a:lnTo>
                  <a:lnTo>
                    <a:pt x="50" y="51"/>
                  </a:lnTo>
                  <a:lnTo>
                    <a:pt x="51" y="51"/>
                  </a:lnTo>
                  <a:lnTo>
                    <a:pt x="51" y="52"/>
                  </a:lnTo>
                  <a:lnTo>
                    <a:pt x="51" y="53"/>
                  </a:lnTo>
                  <a:lnTo>
                    <a:pt x="52" y="53"/>
                  </a:lnTo>
                  <a:lnTo>
                    <a:pt x="53" y="54"/>
                  </a:lnTo>
                  <a:lnTo>
                    <a:pt x="54" y="55"/>
                  </a:lnTo>
                  <a:lnTo>
                    <a:pt x="53" y="55"/>
                  </a:lnTo>
                  <a:lnTo>
                    <a:pt x="52" y="55"/>
                  </a:lnTo>
                  <a:lnTo>
                    <a:pt x="50" y="53"/>
                  </a:lnTo>
                  <a:lnTo>
                    <a:pt x="48" y="52"/>
                  </a:lnTo>
                  <a:lnTo>
                    <a:pt x="46" y="51"/>
                  </a:lnTo>
                  <a:lnTo>
                    <a:pt x="45" y="51"/>
                  </a:lnTo>
                  <a:lnTo>
                    <a:pt x="44" y="51"/>
                  </a:lnTo>
                  <a:lnTo>
                    <a:pt x="42" y="51"/>
                  </a:lnTo>
                  <a:lnTo>
                    <a:pt x="41" y="50"/>
                  </a:lnTo>
                  <a:lnTo>
                    <a:pt x="41" y="51"/>
                  </a:lnTo>
                  <a:lnTo>
                    <a:pt x="40" y="51"/>
                  </a:lnTo>
                  <a:lnTo>
                    <a:pt x="39" y="51"/>
                  </a:lnTo>
                  <a:lnTo>
                    <a:pt x="38" y="51"/>
                  </a:lnTo>
                  <a:lnTo>
                    <a:pt x="36" y="50"/>
                  </a:lnTo>
                  <a:lnTo>
                    <a:pt x="33" y="50"/>
                  </a:lnTo>
                  <a:lnTo>
                    <a:pt x="32" y="50"/>
                  </a:lnTo>
                  <a:lnTo>
                    <a:pt x="31" y="49"/>
                  </a:lnTo>
                  <a:lnTo>
                    <a:pt x="30" y="49"/>
                  </a:lnTo>
                  <a:lnTo>
                    <a:pt x="28" y="48"/>
                  </a:lnTo>
                  <a:lnTo>
                    <a:pt x="26" y="47"/>
                  </a:lnTo>
                  <a:lnTo>
                    <a:pt x="25" y="46"/>
                  </a:lnTo>
                  <a:lnTo>
                    <a:pt x="24" y="45"/>
                  </a:lnTo>
                  <a:lnTo>
                    <a:pt x="24" y="46"/>
                  </a:lnTo>
                  <a:lnTo>
                    <a:pt x="23" y="45"/>
                  </a:lnTo>
                  <a:lnTo>
                    <a:pt x="22" y="45"/>
                  </a:lnTo>
                  <a:lnTo>
                    <a:pt x="21" y="44"/>
                  </a:lnTo>
                  <a:lnTo>
                    <a:pt x="18" y="41"/>
                  </a:lnTo>
                  <a:lnTo>
                    <a:pt x="16" y="40"/>
                  </a:lnTo>
                  <a:lnTo>
                    <a:pt x="15" y="40"/>
                  </a:lnTo>
                  <a:lnTo>
                    <a:pt x="12" y="39"/>
                  </a:lnTo>
                  <a:lnTo>
                    <a:pt x="11" y="39"/>
                  </a:lnTo>
                  <a:lnTo>
                    <a:pt x="10" y="38"/>
                  </a:lnTo>
                  <a:lnTo>
                    <a:pt x="6" y="39"/>
                  </a:lnTo>
                  <a:lnTo>
                    <a:pt x="3" y="39"/>
                  </a:lnTo>
                  <a:lnTo>
                    <a:pt x="1" y="38"/>
                  </a:lnTo>
                  <a:lnTo>
                    <a:pt x="0" y="38"/>
                  </a:lnTo>
                  <a:lnTo>
                    <a:pt x="0" y="37"/>
                  </a:lnTo>
                  <a:lnTo>
                    <a:pt x="0" y="180"/>
                  </a:lnTo>
                  <a:close/>
                </a:path>
              </a:pathLst>
            </a:cu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grpSp>
          <p:nvGrpSpPr>
            <p:cNvPr id="65" name="Group 64"/>
            <p:cNvGrpSpPr/>
            <p:nvPr/>
          </p:nvGrpSpPr>
          <p:grpSpPr>
            <a:xfrm>
              <a:off x="3278044" y="2867070"/>
              <a:ext cx="603050" cy="529949"/>
              <a:chOff x="5660644" y="2546864"/>
              <a:chExt cx="603050" cy="529949"/>
            </a:xfrm>
          </p:grpSpPr>
          <p:sp>
            <p:nvSpPr>
              <p:cNvPr id="66" name="Oval 65"/>
              <p:cNvSpPr/>
              <p:nvPr/>
            </p:nvSpPr>
            <p:spPr>
              <a:xfrm>
                <a:off x="5672201" y="2546864"/>
                <a:ext cx="565493" cy="52994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p:txBody>
          </p:sp>
          <p:sp>
            <p:nvSpPr>
              <p:cNvPr id="67" name="Rectangle 66"/>
              <p:cNvSpPr/>
              <p:nvPr/>
            </p:nvSpPr>
            <p:spPr>
              <a:xfrm>
                <a:off x="5660644" y="2664426"/>
                <a:ext cx="603050" cy="307777"/>
              </a:xfrm>
              <a:prstGeom prst="rect">
                <a:avLst/>
              </a:prstGeom>
            </p:spPr>
            <p:txBody>
              <a:bodyPr wrap="none" anchor="ctr">
                <a:spAutoFit/>
              </a:bodyPr>
              <a:lstStyle/>
              <a:p>
                <a:pPr lvl="0"/>
                <a:r>
                  <a:rPr lang="en-US" sz="1400" b="1" dirty="0">
                    <a:solidFill>
                      <a:srgbClr val="000000"/>
                    </a:solidFill>
                    <a:latin typeface="Arial"/>
                  </a:rPr>
                  <a:t>-22%</a:t>
                </a:r>
              </a:p>
            </p:txBody>
          </p:sp>
        </p:grpSp>
      </p:grpSp>
      <p:grpSp>
        <p:nvGrpSpPr>
          <p:cNvPr id="68" name="Group 67"/>
          <p:cNvGrpSpPr/>
          <p:nvPr/>
        </p:nvGrpSpPr>
        <p:grpSpPr>
          <a:xfrm>
            <a:off x="2474389" y="4968416"/>
            <a:ext cx="522750" cy="459382"/>
            <a:chOff x="5660644" y="2575745"/>
            <a:chExt cx="603050" cy="529949"/>
          </a:xfrm>
        </p:grpSpPr>
        <p:sp>
          <p:nvSpPr>
            <p:cNvPr id="69" name="Oval 68"/>
            <p:cNvSpPr/>
            <p:nvPr/>
          </p:nvSpPr>
          <p:spPr>
            <a:xfrm>
              <a:off x="5672201" y="2575745"/>
              <a:ext cx="565493" cy="529949"/>
            </a:xfrm>
            <a:prstGeom prst="ellipse">
              <a:avLst/>
            </a:prstGeom>
            <a:solidFill>
              <a:schemeClr val="bg1"/>
            </a:solidFill>
            <a:ln w="38100">
              <a:solidFill>
                <a:srgbClr val="F58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p:txBody>
        </p:sp>
        <p:sp>
          <p:nvSpPr>
            <p:cNvPr id="70" name="Rectangle 69"/>
            <p:cNvSpPr/>
            <p:nvPr/>
          </p:nvSpPr>
          <p:spPr>
            <a:xfrm>
              <a:off x="5660644" y="2703838"/>
              <a:ext cx="603050" cy="307777"/>
            </a:xfrm>
            <a:prstGeom prst="rect">
              <a:avLst/>
            </a:prstGeom>
            <a:ln>
              <a:noFill/>
            </a:ln>
          </p:spPr>
          <p:txBody>
            <a:bodyPr wrap="none" anchor="ctr">
              <a:spAutoFit/>
            </a:bodyPr>
            <a:lstStyle/>
            <a:p>
              <a:pPr lvl="0"/>
              <a:r>
                <a:rPr lang="en-US" sz="1400" b="1" dirty="0">
                  <a:solidFill>
                    <a:srgbClr val="000000"/>
                  </a:solidFill>
                  <a:latin typeface="Arial"/>
                </a:rPr>
                <a:t>-17%</a:t>
              </a:r>
            </a:p>
          </p:txBody>
        </p:sp>
      </p:grpSp>
      <p:grpSp>
        <p:nvGrpSpPr>
          <p:cNvPr id="71" name="Group 70"/>
          <p:cNvGrpSpPr/>
          <p:nvPr/>
        </p:nvGrpSpPr>
        <p:grpSpPr>
          <a:xfrm>
            <a:off x="5486400" y="3272542"/>
            <a:ext cx="651429" cy="459382"/>
            <a:chOff x="5586422" y="2546864"/>
            <a:chExt cx="751496" cy="529949"/>
          </a:xfrm>
        </p:grpSpPr>
        <p:sp>
          <p:nvSpPr>
            <p:cNvPr id="72" name="Oval 71"/>
            <p:cNvSpPr/>
            <p:nvPr/>
          </p:nvSpPr>
          <p:spPr>
            <a:xfrm>
              <a:off x="5672201" y="2546864"/>
              <a:ext cx="565493" cy="529949"/>
            </a:xfrm>
            <a:prstGeom prst="ellipse">
              <a:avLst/>
            </a:prstGeom>
            <a:solidFill>
              <a:schemeClr val="bg1"/>
            </a:solidFill>
            <a:ln w="38100">
              <a:solidFill>
                <a:srgbClr val="F58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p:txBody>
        </p:sp>
        <p:sp>
          <p:nvSpPr>
            <p:cNvPr id="73" name="Rectangle 72"/>
            <p:cNvSpPr/>
            <p:nvPr/>
          </p:nvSpPr>
          <p:spPr>
            <a:xfrm>
              <a:off x="5586422" y="2626803"/>
              <a:ext cx="751496" cy="383024"/>
            </a:xfrm>
            <a:prstGeom prst="rect">
              <a:avLst/>
            </a:prstGeom>
          </p:spPr>
          <p:txBody>
            <a:bodyPr wrap="none" anchor="ctr">
              <a:spAutoFit/>
            </a:bodyPr>
            <a:lstStyle/>
            <a:p>
              <a:pPr lvl="0"/>
              <a:r>
                <a:rPr lang="en-US" sz="1400" b="1" dirty="0">
                  <a:solidFill>
                    <a:srgbClr val="000000"/>
                  </a:solidFill>
                  <a:latin typeface="Arial"/>
                </a:rPr>
                <a:t>-15%</a:t>
              </a:r>
            </a:p>
          </p:txBody>
        </p:sp>
      </p:grpSp>
      <p:sp>
        <p:nvSpPr>
          <p:cNvPr id="75" name="Rectangle 74"/>
          <p:cNvSpPr/>
          <p:nvPr/>
        </p:nvSpPr>
        <p:spPr>
          <a:xfrm>
            <a:off x="4148067" y="5755395"/>
            <a:ext cx="564578" cy="307777"/>
          </a:xfrm>
          <a:prstGeom prst="rect">
            <a:avLst/>
          </a:prstGeom>
        </p:spPr>
        <p:txBody>
          <a:bodyPr wrap="none">
            <a:spAutoFit/>
          </a:bodyPr>
          <a:lstStyle/>
          <a:p>
            <a:r>
              <a:rPr lang="en-US" sz="1400" b="1" dirty="0"/>
              <a:t>USA</a:t>
            </a:r>
            <a:endParaRPr lang="en-US" sz="1400" dirty="0"/>
          </a:p>
        </p:txBody>
      </p:sp>
      <p:grpSp>
        <p:nvGrpSpPr>
          <p:cNvPr id="76" name="Group 75"/>
          <p:cNvGrpSpPr/>
          <p:nvPr/>
        </p:nvGrpSpPr>
        <p:grpSpPr>
          <a:xfrm>
            <a:off x="4109595" y="4813694"/>
            <a:ext cx="603050" cy="459382"/>
            <a:chOff x="1525187" y="3164252"/>
            <a:chExt cx="603050" cy="459382"/>
          </a:xfrm>
        </p:grpSpPr>
        <p:sp>
          <p:nvSpPr>
            <p:cNvPr id="77" name="Oval 76"/>
            <p:cNvSpPr/>
            <p:nvPr/>
          </p:nvSpPr>
          <p:spPr>
            <a:xfrm>
              <a:off x="1590045" y="3164252"/>
              <a:ext cx="490194" cy="45938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p:txBody>
        </p:sp>
        <p:sp>
          <p:nvSpPr>
            <p:cNvPr id="78" name="Rectangle 77"/>
            <p:cNvSpPr/>
            <p:nvPr/>
          </p:nvSpPr>
          <p:spPr>
            <a:xfrm>
              <a:off x="1525187" y="3226641"/>
              <a:ext cx="603050" cy="307777"/>
            </a:xfrm>
            <a:prstGeom prst="rect">
              <a:avLst/>
            </a:prstGeom>
          </p:spPr>
          <p:txBody>
            <a:bodyPr wrap="none" anchor="ctr">
              <a:spAutoFit/>
            </a:bodyPr>
            <a:lstStyle/>
            <a:p>
              <a:pPr lvl="0"/>
              <a:r>
                <a:rPr lang="en-US" sz="1400" b="1" dirty="0">
                  <a:solidFill>
                    <a:srgbClr val="000000"/>
                  </a:solidFill>
                  <a:latin typeface="Arial"/>
                </a:rPr>
                <a:t>-24%</a:t>
              </a:r>
            </a:p>
          </p:txBody>
        </p:sp>
      </p:grpSp>
    </p:spTree>
    <p:extLst>
      <p:ext uri="{BB962C8B-B14F-4D97-AF65-F5344CB8AC3E}">
        <p14:creationId xmlns:p14="http://schemas.microsoft.com/office/powerpoint/2010/main" val="9236170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8000" y="354377"/>
            <a:ext cx="8382000" cy="735013"/>
          </a:xfrm>
        </p:spPr>
        <p:txBody>
          <a:bodyPr/>
          <a:lstStyle/>
          <a:p>
            <a:r>
              <a:rPr lang="en-US" sz="2400" b="0" dirty="0"/>
              <a:t>Medicines are Part of the Solution…</a:t>
            </a:r>
            <a:br>
              <a:rPr lang="en-US" sz="2400" b="0" dirty="0"/>
            </a:br>
            <a:r>
              <a:rPr lang="en-US" sz="2400" dirty="0"/>
              <a:t>and more can be done together</a:t>
            </a:r>
            <a:endParaRPr lang="fr-BE" sz="2400" dirty="0"/>
          </a:p>
        </p:txBody>
      </p:sp>
      <p:sp>
        <p:nvSpPr>
          <p:cNvPr id="165" name="Rectangle 164"/>
          <p:cNvSpPr/>
          <p:nvPr/>
        </p:nvSpPr>
        <p:spPr>
          <a:xfrm>
            <a:off x="1082560" y="2559808"/>
            <a:ext cx="2565149" cy="2286000"/>
          </a:xfrm>
          <a:prstGeom prst="rect">
            <a:avLst/>
          </a:prstGeom>
          <a:gradFill flip="none" rotWithShape="1">
            <a:gsLst>
              <a:gs pos="0">
                <a:schemeClr val="bg1"/>
              </a:gs>
              <a:gs pos="100000">
                <a:srgbClr val="CDCDCD"/>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3630586" y="2559808"/>
            <a:ext cx="2497168" cy="2286000"/>
          </a:xfrm>
          <a:prstGeom prst="rect">
            <a:avLst/>
          </a:prstGeom>
          <a:gradFill flip="none" rotWithShape="1">
            <a:gsLst>
              <a:gs pos="0">
                <a:schemeClr val="bg1"/>
              </a:gs>
              <a:gs pos="100000">
                <a:srgbClr val="CDCDCD"/>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a:off x="6125664" y="2559808"/>
            <a:ext cx="2448282" cy="2286000"/>
          </a:xfrm>
          <a:prstGeom prst="rect">
            <a:avLst/>
          </a:prstGeom>
          <a:gradFill flip="none" rotWithShape="1">
            <a:gsLst>
              <a:gs pos="0">
                <a:schemeClr val="bg1"/>
              </a:gs>
              <a:gs pos="100000">
                <a:srgbClr val="CDCDCD"/>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Pentagon 167"/>
          <p:cNvSpPr/>
          <p:nvPr/>
        </p:nvSpPr>
        <p:spPr>
          <a:xfrm>
            <a:off x="6018824" y="1721608"/>
            <a:ext cx="2971800" cy="838200"/>
          </a:xfrm>
          <a:prstGeom prst="homePlate">
            <a:avLst/>
          </a:pr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FIND SOLUTIONS</a:t>
            </a:r>
          </a:p>
        </p:txBody>
      </p:sp>
      <p:sp>
        <p:nvSpPr>
          <p:cNvPr id="169" name="Pentagon 168"/>
          <p:cNvSpPr/>
          <p:nvPr/>
        </p:nvSpPr>
        <p:spPr>
          <a:xfrm>
            <a:off x="3562604" y="1721608"/>
            <a:ext cx="2971800" cy="838200"/>
          </a:xfrm>
          <a:prstGeom prst="homePlate">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PAY FOR VALUE</a:t>
            </a:r>
          </a:p>
        </p:txBody>
      </p:sp>
      <p:sp>
        <p:nvSpPr>
          <p:cNvPr id="170" name="Pentagon 169"/>
          <p:cNvSpPr/>
          <p:nvPr/>
        </p:nvSpPr>
        <p:spPr>
          <a:xfrm>
            <a:off x="1080008" y="1721608"/>
            <a:ext cx="2971800" cy="838200"/>
          </a:xfrm>
          <a:prstGeom prst="homePlate">
            <a:avLst/>
          </a:prstGeom>
          <a:solidFill>
            <a:srgbClr val="00889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IMPROVE EFFICIENCY</a:t>
            </a:r>
          </a:p>
        </p:txBody>
      </p:sp>
      <p:sp>
        <p:nvSpPr>
          <p:cNvPr id="171" name="Text Box 3"/>
          <p:cNvSpPr txBox="1">
            <a:spLocks noChangeArrowheads="1"/>
          </p:cNvSpPr>
          <p:nvPr/>
        </p:nvSpPr>
        <p:spPr bwMode="auto">
          <a:xfrm>
            <a:off x="1152373" y="2841199"/>
            <a:ext cx="2425522" cy="1472333"/>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800" dirty="0">
                <a:solidFill>
                  <a:schemeClr val="tx1">
                    <a:lumMod val="65000"/>
                    <a:lumOff val="35000"/>
                  </a:schemeClr>
                </a:solidFill>
              </a:rPr>
              <a:t>Look at all healthcare costs, reduce administrative costs and waste, and improve efficiency. </a:t>
            </a:r>
          </a:p>
        </p:txBody>
      </p:sp>
      <p:sp>
        <p:nvSpPr>
          <p:cNvPr id="172" name="Text Box 3"/>
          <p:cNvSpPr txBox="1">
            <a:spLocks noChangeArrowheads="1"/>
          </p:cNvSpPr>
          <p:nvPr/>
        </p:nvSpPr>
        <p:spPr bwMode="auto">
          <a:xfrm>
            <a:off x="3806274" y="2712208"/>
            <a:ext cx="2145792" cy="2026331"/>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800" dirty="0">
                <a:solidFill>
                  <a:schemeClr val="tx1">
                    <a:lumMod val="65000"/>
                    <a:lumOff val="35000"/>
                  </a:schemeClr>
                </a:solidFill>
              </a:rPr>
              <a:t>Support evidence-based care and empowered patients and providers, backed by sound research and strong quality measures. </a:t>
            </a:r>
          </a:p>
        </p:txBody>
      </p:sp>
      <p:sp>
        <p:nvSpPr>
          <p:cNvPr id="173" name="Text Box 3"/>
          <p:cNvSpPr txBox="1">
            <a:spLocks noChangeArrowheads="1"/>
          </p:cNvSpPr>
          <p:nvPr/>
        </p:nvSpPr>
        <p:spPr bwMode="auto">
          <a:xfrm>
            <a:off x="6347523" y="2712208"/>
            <a:ext cx="2004564" cy="1472333"/>
          </a:xfrm>
          <a:prstGeom prst="rect">
            <a:avLst/>
          </a:prstGeom>
          <a:noFill/>
          <a:ln w="9525" algn="ctr">
            <a:noFill/>
            <a:miter lim="800000"/>
            <a:headEnd/>
            <a:tailEnd/>
          </a:ln>
          <a:effectLst/>
        </p:spPr>
        <p:txBody>
          <a:bodyPr wrap="square" lIns="43247" tIns="43247" rIns="43247" bIns="43247" anchor="ctr">
            <a:spAutoFit/>
          </a:bodyPr>
          <a:lstStyle/>
          <a:p>
            <a:pPr defTabSz="865188"/>
            <a:r>
              <a:rPr lang="en-US" sz="1800" dirty="0">
                <a:solidFill>
                  <a:schemeClr val="tx1">
                    <a:lumMod val="65000"/>
                    <a:lumOff val="35000"/>
                  </a:schemeClr>
                </a:solidFill>
              </a:rPr>
              <a:t>Avoid blanket policies that chill investment, and collaborate to find new approaches.</a:t>
            </a:r>
          </a:p>
        </p:txBody>
      </p:sp>
      <p:sp>
        <p:nvSpPr>
          <p:cNvPr id="174" name="Rectangle 173"/>
          <p:cNvSpPr/>
          <p:nvPr/>
        </p:nvSpPr>
        <p:spPr>
          <a:xfrm>
            <a:off x="2648598" y="1282700"/>
            <a:ext cx="4506170" cy="369332"/>
          </a:xfrm>
          <a:prstGeom prst="rect">
            <a:avLst/>
          </a:prstGeom>
        </p:spPr>
        <p:txBody>
          <a:bodyPr wrap="none">
            <a:spAutoFit/>
          </a:bodyPr>
          <a:lstStyle/>
          <a:p>
            <a:r>
              <a:rPr lang="en-US" sz="1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Governments, Providers, and National Payers</a:t>
            </a:r>
            <a:endParaRPr lang="en-US" sz="1800" b="1" dirty="0">
              <a:solidFill>
                <a:schemeClr val="accent1"/>
              </a:solidFill>
            </a:endParaRPr>
          </a:p>
        </p:txBody>
      </p:sp>
      <p:sp>
        <p:nvSpPr>
          <p:cNvPr id="175" name="Rectangle 174"/>
          <p:cNvSpPr/>
          <p:nvPr/>
        </p:nvSpPr>
        <p:spPr>
          <a:xfrm>
            <a:off x="3493739" y="5993126"/>
            <a:ext cx="3083153" cy="369332"/>
          </a:xfrm>
          <a:prstGeom prst="rect">
            <a:avLst/>
          </a:prstGeom>
        </p:spPr>
        <p:txBody>
          <a:bodyPr wrap="none">
            <a:spAutoFit/>
          </a:bodyPr>
          <a:lstStyle/>
          <a:p>
            <a:r>
              <a:rPr lang="en-US" sz="1800" b="1" dirty="0">
                <a:solidFill>
                  <a:schemeClr val="accent3">
                    <a:lumMod val="75000"/>
                  </a:schemeClr>
                </a:solidFill>
                <a:latin typeface="Calibri" panose="020F0502020204030204" pitchFamily="34" charset="0"/>
                <a:cs typeface="Times New Roman" panose="02020603050405020304" pitchFamily="18" charset="0"/>
              </a:rPr>
              <a:t>Biopharmaceutical Companies</a:t>
            </a:r>
            <a:endParaRPr lang="en-US" sz="1800" b="1" dirty="0">
              <a:solidFill>
                <a:schemeClr val="accent3">
                  <a:lumMod val="75000"/>
                </a:schemeClr>
              </a:solidFill>
            </a:endParaRPr>
          </a:p>
        </p:txBody>
      </p:sp>
      <p:sp>
        <p:nvSpPr>
          <p:cNvPr id="176" name="Pentagon 175"/>
          <p:cNvSpPr/>
          <p:nvPr/>
        </p:nvSpPr>
        <p:spPr>
          <a:xfrm>
            <a:off x="1080008" y="5168900"/>
            <a:ext cx="7910616" cy="838200"/>
          </a:xfrm>
          <a:prstGeom prst="homePlat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CONTINUE DEVELOPING INNOVATIVE THERAPIES, PROMOTE MEDICATION ADHERANCE, MAINTAIN EFFORTS TO SUPPORT BROAD PATIENT ACCESS</a:t>
            </a:r>
          </a:p>
        </p:txBody>
      </p:sp>
    </p:spTree>
    <p:extLst>
      <p:ext uri="{BB962C8B-B14F-4D97-AF65-F5344CB8AC3E}">
        <p14:creationId xmlns:p14="http://schemas.microsoft.com/office/powerpoint/2010/main" val="3424885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4794" y="4613073"/>
            <a:ext cx="3495295" cy="1051858"/>
          </a:xfrm>
          <a:prstGeom prst="rect">
            <a:avLst/>
          </a:prstGeom>
          <a:noFill/>
        </p:spPr>
        <p:txBody>
          <a:bodyPr lIns="95711" tIns="47856" rIns="150720" bIns="37681" spcCol="502273"/>
          <a:lstStyle/>
          <a:p>
            <a:pPr algn="ctr"/>
            <a:r>
              <a:rPr lang="en-GB" sz="1600" b="1" baseline="30000" dirty="0">
                <a:solidFill>
                  <a:srgbClr val="006B74"/>
                </a:solidFill>
                <a:latin typeface="+mn-lt"/>
              </a:rPr>
              <a:t>EFPIA Brussels Office</a:t>
            </a:r>
          </a:p>
          <a:p>
            <a:pPr algn="ctr"/>
            <a:r>
              <a:rPr lang="en-GB" sz="1600" baseline="30000" dirty="0">
                <a:solidFill>
                  <a:schemeClr val="tx1">
                    <a:lumMod val="50000"/>
                    <a:lumOff val="50000"/>
                  </a:schemeClr>
                </a:solidFill>
                <a:latin typeface="+mn-lt"/>
              </a:rPr>
              <a:t>Leopold Plaza Building</a:t>
            </a:r>
            <a:r>
              <a:rPr lang="en-GB" sz="1600" b="1" baseline="30000" dirty="0">
                <a:solidFill>
                  <a:schemeClr val="tx1">
                    <a:lumMod val="50000"/>
                    <a:lumOff val="50000"/>
                  </a:schemeClr>
                </a:solidFill>
                <a:latin typeface="+mn-lt"/>
              </a:rPr>
              <a:t> </a:t>
            </a:r>
            <a:r>
              <a:rPr lang="en-GB" sz="1600" baseline="30000" dirty="0">
                <a:solidFill>
                  <a:schemeClr val="tx1">
                    <a:lumMod val="50000"/>
                    <a:lumOff val="50000"/>
                  </a:schemeClr>
                </a:solidFill>
                <a:latin typeface="+mn-lt"/>
              </a:rPr>
              <a:t>*</a:t>
            </a:r>
            <a:r>
              <a:rPr lang="en-GB" sz="1600" b="1" baseline="30000" dirty="0">
                <a:solidFill>
                  <a:schemeClr val="tx1">
                    <a:lumMod val="50000"/>
                    <a:lumOff val="50000"/>
                  </a:schemeClr>
                </a:solidFill>
                <a:latin typeface="+mn-lt"/>
              </a:rPr>
              <a:t> </a:t>
            </a:r>
            <a:r>
              <a:rPr lang="en-GB" sz="1600" baseline="30000" dirty="0">
                <a:solidFill>
                  <a:schemeClr val="tx1">
                    <a:lumMod val="50000"/>
                    <a:lumOff val="50000"/>
                  </a:schemeClr>
                </a:solidFill>
                <a:latin typeface="+mn-lt"/>
              </a:rPr>
              <a:t>Rue du </a:t>
            </a:r>
            <a:r>
              <a:rPr lang="en-GB" sz="1600" baseline="30000" dirty="0" err="1">
                <a:solidFill>
                  <a:schemeClr val="tx1">
                    <a:lumMod val="50000"/>
                    <a:lumOff val="50000"/>
                  </a:schemeClr>
                </a:solidFill>
                <a:latin typeface="+mn-lt"/>
              </a:rPr>
              <a:t>Trône</a:t>
            </a:r>
            <a:r>
              <a:rPr lang="en-GB" sz="1600" baseline="30000" dirty="0">
                <a:solidFill>
                  <a:schemeClr val="tx1">
                    <a:lumMod val="50000"/>
                    <a:lumOff val="50000"/>
                  </a:schemeClr>
                </a:solidFill>
                <a:latin typeface="+mn-lt"/>
              </a:rPr>
              <a:t> 108</a:t>
            </a:r>
            <a:r>
              <a:rPr lang="en-GB" sz="1600" b="1" baseline="30000" dirty="0">
                <a:solidFill>
                  <a:schemeClr val="tx1">
                    <a:lumMod val="50000"/>
                    <a:lumOff val="50000"/>
                  </a:schemeClr>
                </a:solidFill>
                <a:latin typeface="+mn-lt"/>
              </a:rPr>
              <a:t> </a:t>
            </a:r>
          </a:p>
          <a:p>
            <a:pPr algn="ctr"/>
            <a:r>
              <a:rPr lang="en-GB" sz="1600" baseline="30000" dirty="0">
                <a:solidFill>
                  <a:schemeClr val="tx1">
                    <a:lumMod val="50000"/>
                    <a:lumOff val="50000"/>
                  </a:schemeClr>
                </a:solidFill>
                <a:latin typeface="+mn-lt"/>
              </a:rPr>
              <a:t>B-1050 Brussels</a:t>
            </a:r>
            <a:r>
              <a:rPr lang="en-GB" sz="1600" b="1" baseline="30000" dirty="0">
                <a:solidFill>
                  <a:schemeClr val="tx1">
                    <a:lumMod val="50000"/>
                    <a:lumOff val="50000"/>
                  </a:schemeClr>
                </a:solidFill>
                <a:latin typeface="+mn-lt"/>
              </a:rPr>
              <a:t> </a:t>
            </a:r>
            <a:r>
              <a:rPr lang="en-GB" sz="1600" baseline="30000" dirty="0">
                <a:solidFill>
                  <a:schemeClr val="tx1">
                    <a:lumMod val="50000"/>
                    <a:lumOff val="50000"/>
                  </a:schemeClr>
                </a:solidFill>
                <a:latin typeface="+mn-lt"/>
              </a:rPr>
              <a:t>*</a:t>
            </a:r>
            <a:r>
              <a:rPr lang="en-GB" sz="1600" b="1" baseline="30000" dirty="0">
                <a:solidFill>
                  <a:schemeClr val="tx1">
                    <a:lumMod val="50000"/>
                    <a:lumOff val="50000"/>
                  </a:schemeClr>
                </a:solidFill>
                <a:latin typeface="+mn-lt"/>
              </a:rPr>
              <a:t> </a:t>
            </a:r>
            <a:r>
              <a:rPr lang="en-GB" sz="1600" baseline="30000" dirty="0">
                <a:solidFill>
                  <a:schemeClr val="tx1">
                    <a:lumMod val="50000"/>
                    <a:lumOff val="50000"/>
                  </a:schemeClr>
                </a:solidFill>
                <a:latin typeface="+mn-lt"/>
              </a:rPr>
              <a:t>Belgium</a:t>
            </a:r>
            <a:endParaRPr lang="en-GB" sz="1600" b="1" baseline="30000" dirty="0">
              <a:solidFill>
                <a:schemeClr val="tx1">
                  <a:lumMod val="50000"/>
                  <a:lumOff val="50000"/>
                </a:schemeClr>
              </a:solidFill>
              <a:latin typeface="+mn-lt"/>
            </a:endParaRPr>
          </a:p>
          <a:p>
            <a:pPr algn="ctr"/>
            <a:r>
              <a:rPr lang="en-GB" sz="1600" baseline="30000" dirty="0">
                <a:solidFill>
                  <a:schemeClr val="tx1">
                    <a:lumMod val="50000"/>
                    <a:lumOff val="50000"/>
                  </a:schemeClr>
                </a:solidFill>
                <a:latin typeface="+mn-lt"/>
              </a:rPr>
              <a:t>Tel: + 32 (0)2 626 25 55</a:t>
            </a:r>
          </a:p>
          <a:p>
            <a:pPr algn="ctr"/>
            <a:r>
              <a:rPr lang="en-GB" sz="1600" b="1" baseline="30000" dirty="0" err="1">
                <a:solidFill>
                  <a:srgbClr val="006B74"/>
                </a:solidFill>
                <a:latin typeface="+mn-lt"/>
              </a:rPr>
              <a:t>www.efpia.eu</a:t>
            </a:r>
            <a:r>
              <a:rPr lang="en-GB" sz="1600" b="1" baseline="30000" dirty="0">
                <a:solidFill>
                  <a:srgbClr val="006B74"/>
                </a:solidFill>
                <a:latin typeface="+mn-lt"/>
              </a:rPr>
              <a:t> </a:t>
            </a:r>
            <a:r>
              <a:rPr lang="en-GB" sz="1600" baseline="30000" dirty="0">
                <a:solidFill>
                  <a:srgbClr val="006B74"/>
                </a:solidFill>
                <a:latin typeface="+mn-lt"/>
              </a:rPr>
              <a:t>*</a:t>
            </a:r>
            <a:r>
              <a:rPr lang="en-GB" sz="1600" b="1" baseline="30000" dirty="0">
                <a:solidFill>
                  <a:srgbClr val="006B74"/>
                </a:solidFill>
                <a:latin typeface="+mn-lt"/>
              </a:rPr>
              <a:t> </a:t>
            </a:r>
            <a:r>
              <a:rPr lang="en-GB" sz="1600" b="1" baseline="30000" dirty="0" err="1">
                <a:solidFill>
                  <a:srgbClr val="006B74"/>
                </a:solidFill>
                <a:latin typeface="+mn-lt"/>
              </a:rPr>
              <a:t>info@efpia.eu</a:t>
            </a:r>
            <a:endParaRPr lang="en-GB" sz="1600" b="1" baseline="30000" dirty="0">
              <a:solidFill>
                <a:srgbClr val="006B74"/>
              </a:solidFill>
              <a:latin typeface="+mn-lt"/>
            </a:endParaRPr>
          </a:p>
        </p:txBody>
      </p:sp>
      <p:sp>
        <p:nvSpPr>
          <p:cNvPr id="2" name="TextBox 1"/>
          <p:cNvSpPr txBox="1"/>
          <p:nvPr/>
        </p:nvSpPr>
        <p:spPr>
          <a:xfrm>
            <a:off x="6721933" y="5270504"/>
            <a:ext cx="184496" cy="384636"/>
          </a:xfrm>
          <a:prstGeom prst="rect">
            <a:avLst/>
          </a:prstGeom>
          <a:noFill/>
        </p:spPr>
        <p:txBody>
          <a:bodyPr wrap="none" lIns="91356" tIns="45678" rIns="91356" bIns="45678" rtlCol="0">
            <a:spAutoFit/>
          </a:bodyPr>
          <a:lstStyle/>
          <a:p>
            <a:endParaRPr lang="en-US"/>
          </a:p>
        </p:txBody>
      </p:sp>
    </p:spTree>
    <p:extLst>
      <p:ext uri="{BB962C8B-B14F-4D97-AF65-F5344CB8AC3E}">
        <p14:creationId xmlns:p14="http://schemas.microsoft.com/office/powerpoint/2010/main" val="1021179277"/>
      </p:ext>
    </p:extLst>
  </p:cSld>
  <p:clrMapOvr>
    <a:masterClrMapping/>
  </p:clrMapOvr>
  <p:transition spd="slow"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p:cNvCxnSpPr/>
          <p:nvPr/>
        </p:nvCxnSpPr>
        <p:spPr>
          <a:xfrm>
            <a:off x="6129993" y="3175633"/>
            <a:ext cx="848141" cy="0"/>
          </a:xfrm>
          <a:prstGeom prst="line">
            <a:avLst/>
          </a:prstGeom>
          <a:ln>
            <a:solidFill>
              <a:schemeClr val="accent3">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7423018" y="2346233"/>
            <a:ext cx="718337" cy="0"/>
          </a:xfrm>
          <a:prstGeom prst="line">
            <a:avLst/>
          </a:prstGeom>
          <a:ln>
            <a:solidFill>
              <a:schemeClr val="accent3">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4516976" y="1851936"/>
            <a:ext cx="391578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sz="quarter" idx="11"/>
          </p:nvPr>
        </p:nvSpPr>
        <p:spPr>
          <a:xfrm>
            <a:off x="495590" y="435865"/>
            <a:ext cx="8564422" cy="735013"/>
          </a:xfrm>
        </p:spPr>
        <p:txBody>
          <a:bodyPr/>
          <a:lstStyle/>
          <a:p>
            <a:r>
              <a:rPr lang="en-US" sz="2000" b="0" dirty="0">
                <a:solidFill>
                  <a:srgbClr val="008898"/>
                </a:solidFill>
              </a:rPr>
              <a:t>For cancer patients, Life expectancy continues to improve the use of innovative </a:t>
            </a:r>
            <a:r>
              <a:rPr lang="en-US" sz="2000" dirty="0">
                <a:solidFill>
                  <a:srgbClr val="008898"/>
                </a:solidFill>
              </a:rPr>
              <a:t>medicines has made major contribution to recent advances</a:t>
            </a:r>
          </a:p>
          <a:p>
            <a:endParaRPr lang="en-GB" sz="2000" dirty="0"/>
          </a:p>
        </p:txBody>
      </p:sp>
      <p:graphicFrame>
        <p:nvGraphicFramePr>
          <p:cNvPr id="95" name="Chart 94"/>
          <p:cNvGraphicFramePr/>
          <p:nvPr>
            <p:extLst>
              <p:ext uri="{D42A27DB-BD31-4B8C-83A1-F6EECF244321}">
                <p14:modId xmlns:p14="http://schemas.microsoft.com/office/powerpoint/2010/main" val="2823851795"/>
              </p:ext>
            </p:extLst>
          </p:nvPr>
        </p:nvGraphicFramePr>
        <p:xfrm>
          <a:off x="3429666" y="1530436"/>
          <a:ext cx="6009034" cy="4222311"/>
        </p:xfrm>
        <a:graphic>
          <a:graphicData uri="http://schemas.openxmlformats.org/drawingml/2006/chart">
            <c:chart xmlns:c="http://schemas.openxmlformats.org/drawingml/2006/chart" xmlns:r="http://schemas.openxmlformats.org/officeDocument/2006/relationships" r:id="rId2"/>
          </a:graphicData>
        </a:graphic>
      </p:graphicFrame>
      <p:sp>
        <p:nvSpPr>
          <p:cNvPr id="97" name="TextBox 96"/>
          <p:cNvSpPr txBox="1"/>
          <p:nvPr/>
        </p:nvSpPr>
        <p:spPr>
          <a:xfrm>
            <a:off x="147796" y="1851936"/>
            <a:ext cx="2970685" cy="3330062"/>
          </a:xfrm>
          <a:prstGeom prst="rect">
            <a:avLst/>
          </a:prstGeom>
          <a:noFill/>
        </p:spPr>
        <p:txBody>
          <a:bodyPr wrap="square" lIns="182798" tIns="91400" rIns="182798" bIns="91400">
            <a:spAutoFit/>
          </a:bodyPr>
          <a:lstStyle/>
          <a:p>
            <a:pPr fontAlgn="auto">
              <a:spcBef>
                <a:spcPct val="20000"/>
              </a:spcBef>
              <a:spcAft>
                <a:spcPts val="0"/>
              </a:spcAft>
              <a:buClr>
                <a:srgbClr val="F5841F"/>
              </a:buClr>
              <a:defRPr/>
            </a:pPr>
            <a:r>
              <a:rPr lang="en-US" sz="1400" dirty="0">
                <a:solidFill>
                  <a:schemeClr val="tx1">
                    <a:lumMod val="65000"/>
                    <a:lumOff val="35000"/>
                  </a:schemeClr>
                </a:solidFill>
              </a:rPr>
              <a:t>From 2000 – 2009, an </a:t>
            </a:r>
            <a:r>
              <a:rPr lang="en-US" sz="1400" b="1" dirty="0">
                <a:solidFill>
                  <a:schemeClr val="accent1"/>
                </a:solidFill>
              </a:rPr>
              <a:t>improvement</a:t>
            </a:r>
            <a:r>
              <a:rPr lang="en-US" sz="1400" dirty="0">
                <a:solidFill>
                  <a:schemeClr val="tx1">
                    <a:lumMod val="65000"/>
                    <a:lumOff val="35000"/>
                  </a:schemeClr>
                </a:solidFill>
              </a:rPr>
              <a:t> in population weighted </a:t>
            </a:r>
            <a:r>
              <a:rPr lang="en-US" sz="1400" b="1" dirty="0">
                <a:solidFill>
                  <a:srgbClr val="F5841F"/>
                </a:solidFill>
              </a:rPr>
              <a:t>mean life expectancy </a:t>
            </a:r>
            <a:r>
              <a:rPr lang="en-US" sz="1400" dirty="0">
                <a:solidFill>
                  <a:schemeClr val="tx1">
                    <a:lumMod val="65000"/>
                    <a:lumOff val="35000"/>
                  </a:schemeClr>
                </a:solidFill>
              </a:rPr>
              <a:t>at birth of </a:t>
            </a:r>
            <a:r>
              <a:rPr lang="en-US" sz="1400" b="1" dirty="0">
                <a:solidFill>
                  <a:srgbClr val="F5841F"/>
                </a:solidFill>
              </a:rPr>
              <a:t>1.74 years </a:t>
            </a:r>
            <a:r>
              <a:rPr lang="en-US" sz="1400" dirty="0">
                <a:solidFill>
                  <a:schemeClr val="tx1">
                    <a:lumMod val="65000"/>
                    <a:lumOff val="35000"/>
                  </a:schemeClr>
                </a:solidFill>
              </a:rPr>
              <a:t>was seen across 30 OECD countries.</a:t>
            </a:r>
          </a:p>
          <a:p>
            <a:pPr fontAlgn="auto">
              <a:spcBef>
                <a:spcPct val="20000"/>
              </a:spcBef>
              <a:spcAft>
                <a:spcPts val="0"/>
              </a:spcAft>
              <a:buClr>
                <a:srgbClr val="F5841F"/>
              </a:buClr>
              <a:defRPr/>
            </a:pPr>
            <a:endParaRPr lang="en-US" sz="1400" dirty="0">
              <a:solidFill>
                <a:schemeClr val="tx1">
                  <a:lumMod val="65000"/>
                  <a:lumOff val="35000"/>
                </a:schemeClr>
              </a:solidFill>
            </a:endParaRPr>
          </a:p>
          <a:p>
            <a:pPr fontAlgn="auto">
              <a:spcBef>
                <a:spcPct val="20000"/>
              </a:spcBef>
              <a:spcAft>
                <a:spcPts val="0"/>
              </a:spcAft>
              <a:buClr>
                <a:srgbClr val="F5841F"/>
              </a:buClr>
              <a:defRPr/>
            </a:pPr>
            <a:endParaRPr lang="en-US" sz="1400" dirty="0">
              <a:solidFill>
                <a:schemeClr val="tx1">
                  <a:lumMod val="65000"/>
                  <a:lumOff val="35000"/>
                </a:schemeClr>
              </a:solidFill>
            </a:endParaRPr>
          </a:p>
          <a:p>
            <a:pPr fontAlgn="auto">
              <a:spcBef>
                <a:spcPct val="20000"/>
              </a:spcBef>
              <a:spcAft>
                <a:spcPts val="0"/>
              </a:spcAft>
              <a:buClr>
                <a:srgbClr val="F5841F"/>
              </a:buClr>
              <a:defRPr/>
            </a:pPr>
            <a:r>
              <a:rPr lang="en-US" sz="1400" dirty="0">
                <a:solidFill>
                  <a:schemeClr val="tx1">
                    <a:lumMod val="65000"/>
                    <a:lumOff val="35000"/>
                  </a:schemeClr>
                </a:solidFill>
              </a:rPr>
              <a:t>Innovative medicines are estimated to have contributed </a:t>
            </a:r>
            <a:r>
              <a:rPr lang="en-US" sz="1400" b="1" dirty="0">
                <a:solidFill>
                  <a:srgbClr val="F5841F"/>
                </a:solidFill>
              </a:rPr>
              <a:t>to 73% of this improvement</a:t>
            </a:r>
            <a:r>
              <a:rPr lang="en-US" sz="1400" dirty="0">
                <a:solidFill>
                  <a:schemeClr val="tx1">
                    <a:lumMod val="65000"/>
                    <a:lumOff val="35000"/>
                  </a:schemeClr>
                </a:solidFill>
              </a:rPr>
              <a:t> once other factors are taken into account (e.g. income, education, immunization, reduction in risk factors, health system access).</a:t>
            </a:r>
          </a:p>
        </p:txBody>
      </p:sp>
      <p:cxnSp>
        <p:nvCxnSpPr>
          <p:cNvPr id="99" name="Straight Connector 98"/>
          <p:cNvCxnSpPr/>
          <p:nvPr/>
        </p:nvCxnSpPr>
        <p:spPr>
          <a:xfrm flipH="1" flipV="1">
            <a:off x="4516975" y="1851936"/>
            <a:ext cx="1" cy="16202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8432764" y="1851936"/>
            <a:ext cx="2" cy="488633"/>
          </a:xfrm>
          <a:prstGeom prst="line">
            <a:avLst/>
          </a:prstGeom>
        </p:spPr>
        <p:style>
          <a:lnRef idx="2">
            <a:schemeClr val="accent1"/>
          </a:lnRef>
          <a:fillRef idx="0">
            <a:schemeClr val="accent1"/>
          </a:fillRef>
          <a:effectRef idx="1">
            <a:schemeClr val="accent1"/>
          </a:effectRef>
          <a:fontRef idx="minor">
            <a:schemeClr val="tx1"/>
          </a:fontRef>
        </p:style>
      </p:cxnSp>
      <p:sp>
        <p:nvSpPr>
          <p:cNvPr id="105" name="Text Placeholder 3"/>
          <p:cNvSpPr>
            <a:spLocks noGrp="1"/>
          </p:cNvSpPr>
          <p:nvPr>
            <p:ph type="body" sz="quarter" idx="4294967295"/>
          </p:nvPr>
        </p:nvSpPr>
        <p:spPr>
          <a:xfrm rot="10800000" flipV="1">
            <a:off x="1490158" y="6421757"/>
            <a:ext cx="6218125" cy="333852"/>
          </a:xfrm>
          <a:prstGeom prst="rect">
            <a:avLst/>
          </a:prstGeom>
        </p:spPr>
        <p:txBody>
          <a:bodyPr/>
          <a:lstStyle/>
          <a:p>
            <a:pPr marL="0" indent="0" algn="ctr">
              <a:buNone/>
            </a:pPr>
            <a:r>
              <a:rPr lang="en-US" sz="800" dirty="0">
                <a:latin typeface="+mn-lt"/>
              </a:rPr>
              <a:t>Source: Lichtenberg, F: Pharmaceutical innovation and longevity growth in 30 developing OECD and high-income countries, 2000 - 2009 (2012)</a:t>
            </a:r>
          </a:p>
        </p:txBody>
      </p:sp>
      <p:cxnSp>
        <p:nvCxnSpPr>
          <p:cNvPr id="107" name="Straight Connector 106"/>
          <p:cNvCxnSpPr/>
          <p:nvPr/>
        </p:nvCxnSpPr>
        <p:spPr>
          <a:xfrm>
            <a:off x="4810295" y="3472202"/>
            <a:ext cx="718337" cy="0"/>
          </a:xfrm>
          <a:prstGeom prst="line">
            <a:avLst/>
          </a:prstGeom>
          <a:ln>
            <a:solidFill>
              <a:schemeClr val="accent3">
                <a:lumMod val="75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07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54813" y="189277"/>
            <a:ext cx="8876840" cy="735013"/>
          </a:xfrm>
        </p:spPr>
        <p:txBody>
          <a:bodyPr/>
          <a:lstStyle/>
          <a:p>
            <a:pPr>
              <a:lnSpc>
                <a:spcPct val="80000"/>
              </a:lnSpc>
            </a:pPr>
            <a:r>
              <a:rPr lang="fr-BE" sz="2400" b="0" dirty="0"/>
              <a:t>Medicines are some of the most powerful tools in </a:t>
            </a:r>
          </a:p>
          <a:p>
            <a:pPr>
              <a:lnSpc>
                <a:spcPct val="80000"/>
              </a:lnSpc>
            </a:pPr>
            <a:r>
              <a:rPr lang="fr-BE" sz="2400" dirty="0"/>
              <a:t>treating and curing deadly diseases</a:t>
            </a:r>
          </a:p>
        </p:txBody>
      </p:sp>
      <p:sp>
        <p:nvSpPr>
          <p:cNvPr id="5" name="Rectangle 4"/>
          <p:cNvSpPr/>
          <p:nvPr/>
        </p:nvSpPr>
        <p:spPr>
          <a:xfrm>
            <a:off x="4267527" y="3885290"/>
            <a:ext cx="269446" cy="1809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148916" y="1064418"/>
            <a:ext cx="885452" cy="860029"/>
            <a:chOff x="228600" y="1542288"/>
            <a:chExt cx="1219200" cy="1219200"/>
          </a:xfrm>
        </p:grpSpPr>
        <p:sp>
          <p:nvSpPr>
            <p:cNvPr id="7" name="Oval 6"/>
            <p:cNvSpPr/>
            <p:nvPr/>
          </p:nvSpPr>
          <p:spPr>
            <a:xfrm>
              <a:off x="228600" y="1542288"/>
              <a:ext cx="1219200" cy="1219200"/>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18"/>
            <p:cNvSpPr>
              <a:spLocks noEditPoints="1"/>
            </p:cNvSpPr>
            <p:nvPr/>
          </p:nvSpPr>
          <p:spPr bwMode="auto">
            <a:xfrm>
              <a:off x="460376" y="1897065"/>
              <a:ext cx="842962" cy="563563"/>
            </a:xfrm>
            <a:custGeom>
              <a:avLst/>
              <a:gdLst>
                <a:gd name="T0" fmla="*/ 521 w 584"/>
                <a:gd name="T1" fmla="*/ 82 h 390"/>
                <a:gd name="T2" fmla="*/ 518 w 584"/>
                <a:gd name="T3" fmla="*/ 84 h 390"/>
                <a:gd name="T4" fmla="*/ 517 w 584"/>
                <a:gd name="T5" fmla="*/ 84 h 390"/>
                <a:gd name="T6" fmla="*/ 450 w 584"/>
                <a:gd name="T7" fmla="*/ 74 h 390"/>
                <a:gd name="T8" fmla="*/ 374 w 584"/>
                <a:gd name="T9" fmla="*/ 75 h 390"/>
                <a:gd name="T10" fmla="*/ 371 w 584"/>
                <a:gd name="T11" fmla="*/ 72 h 390"/>
                <a:gd name="T12" fmla="*/ 374 w 584"/>
                <a:gd name="T13" fmla="*/ 69 h 390"/>
                <a:gd name="T14" fmla="*/ 450 w 584"/>
                <a:gd name="T15" fmla="*/ 68 h 390"/>
                <a:gd name="T16" fmla="*/ 519 w 584"/>
                <a:gd name="T17" fmla="*/ 78 h 390"/>
                <a:gd name="T18" fmla="*/ 521 w 584"/>
                <a:gd name="T19" fmla="*/ 82 h 390"/>
                <a:gd name="T20" fmla="*/ 348 w 584"/>
                <a:gd name="T21" fmla="*/ 214 h 390"/>
                <a:gd name="T22" fmla="*/ 323 w 584"/>
                <a:gd name="T23" fmla="*/ 217 h 390"/>
                <a:gd name="T24" fmla="*/ 309 w 584"/>
                <a:gd name="T25" fmla="*/ 213 h 390"/>
                <a:gd name="T26" fmla="*/ 294 w 584"/>
                <a:gd name="T27" fmla="*/ 228 h 390"/>
                <a:gd name="T28" fmla="*/ 283 w 584"/>
                <a:gd name="T29" fmla="*/ 235 h 390"/>
                <a:gd name="T30" fmla="*/ 296 w 584"/>
                <a:gd name="T31" fmla="*/ 195 h 390"/>
                <a:gd name="T32" fmla="*/ 360 w 584"/>
                <a:gd name="T33" fmla="*/ 46 h 390"/>
                <a:gd name="T34" fmla="*/ 348 w 584"/>
                <a:gd name="T35" fmla="*/ 214 h 390"/>
                <a:gd name="T36" fmla="*/ 227 w 584"/>
                <a:gd name="T37" fmla="*/ 264 h 390"/>
                <a:gd name="T38" fmla="*/ 102 w 584"/>
                <a:gd name="T39" fmla="*/ 340 h 390"/>
                <a:gd name="T40" fmla="*/ 29 w 584"/>
                <a:gd name="T41" fmla="*/ 345 h 390"/>
                <a:gd name="T42" fmla="*/ 72 w 584"/>
                <a:gd name="T43" fmla="*/ 306 h 390"/>
                <a:gd name="T44" fmla="*/ 178 w 584"/>
                <a:gd name="T45" fmla="*/ 270 h 390"/>
                <a:gd name="T46" fmla="*/ 264 w 584"/>
                <a:gd name="T47" fmla="*/ 191 h 390"/>
                <a:gd name="T48" fmla="*/ 310 w 584"/>
                <a:gd name="T49" fmla="*/ 108 h 390"/>
                <a:gd name="T50" fmla="*/ 277 w 584"/>
                <a:gd name="T51" fmla="*/ 191 h 390"/>
                <a:gd name="T52" fmla="*/ 227 w 584"/>
                <a:gd name="T53" fmla="*/ 264 h 390"/>
                <a:gd name="T54" fmla="*/ 74 w 584"/>
                <a:gd name="T55" fmla="*/ 76 h 390"/>
                <a:gd name="T56" fmla="*/ 182 w 584"/>
                <a:gd name="T57" fmla="*/ 43 h 390"/>
                <a:gd name="T58" fmla="*/ 251 w 584"/>
                <a:gd name="T59" fmla="*/ 54 h 390"/>
                <a:gd name="T60" fmla="*/ 311 w 584"/>
                <a:gd name="T61" fmla="*/ 62 h 390"/>
                <a:gd name="T62" fmla="*/ 314 w 584"/>
                <a:gd name="T63" fmla="*/ 66 h 390"/>
                <a:gd name="T64" fmla="*/ 311 w 584"/>
                <a:gd name="T65" fmla="*/ 69 h 390"/>
                <a:gd name="T66" fmla="*/ 250 w 584"/>
                <a:gd name="T67" fmla="*/ 60 h 390"/>
                <a:gd name="T68" fmla="*/ 182 w 584"/>
                <a:gd name="T69" fmla="*/ 49 h 390"/>
                <a:gd name="T70" fmla="*/ 77 w 584"/>
                <a:gd name="T71" fmla="*/ 82 h 390"/>
                <a:gd name="T72" fmla="*/ 76 w 584"/>
                <a:gd name="T73" fmla="*/ 82 h 390"/>
                <a:gd name="T74" fmla="*/ 73 w 584"/>
                <a:gd name="T75" fmla="*/ 81 h 390"/>
                <a:gd name="T76" fmla="*/ 74 w 584"/>
                <a:gd name="T77" fmla="*/ 76 h 390"/>
                <a:gd name="T78" fmla="*/ 561 w 584"/>
                <a:gd name="T79" fmla="*/ 60 h 390"/>
                <a:gd name="T80" fmla="*/ 473 w 584"/>
                <a:gd name="T81" fmla="*/ 37 h 390"/>
                <a:gd name="T82" fmla="*/ 399 w 584"/>
                <a:gd name="T83" fmla="*/ 33 h 390"/>
                <a:gd name="T84" fmla="*/ 287 w 584"/>
                <a:gd name="T85" fmla="*/ 16 h 390"/>
                <a:gd name="T86" fmla="*/ 160 w 584"/>
                <a:gd name="T87" fmla="*/ 8 h 390"/>
                <a:gd name="T88" fmla="*/ 106 w 584"/>
                <a:gd name="T89" fmla="*/ 26 h 390"/>
                <a:gd name="T90" fmla="*/ 31 w 584"/>
                <a:gd name="T91" fmla="*/ 111 h 390"/>
                <a:gd name="T92" fmla="*/ 5 w 584"/>
                <a:gd name="T93" fmla="*/ 282 h 390"/>
                <a:gd name="T94" fmla="*/ 31 w 584"/>
                <a:gd name="T95" fmla="*/ 383 h 390"/>
                <a:gd name="T96" fmla="*/ 156 w 584"/>
                <a:gd name="T97" fmla="*/ 344 h 390"/>
                <a:gd name="T98" fmla="*/ 314 w 584"/>
                <a:gd name="T99" fmla="*/ 234 h 390"/>
                <a:gd name="T100" fmla="*/ 355 w 584"/>
                <a:gd name="T101" fmla="*/ 233 h 390"/>
                <a:gd name="T102" fmla="*/ 456 w 584"/>
                <a:gd name="T103" fmla="*/ 196 h 390"/>
                <a:gd name="T104" fmla="*/ 555 w 584"/>
                <a:gd name="T105" fmla="*/ 98 h 390"/>
                <a:gd name="T106" fmla="*/ 561 w 584"/>
                <a:gd name="T107" fmla="*/ 6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4" h="390">
                  <a:moveTo>
                    <a:pt x="521" y="82"/>
                  </a:moveTo>
                  <a:cubicBezTo>
                    <a:pt x="521" y="84"/>
                    <a:pt x="520" y="84"/>
                    <a:pt x="518" y="84"/>
                  </a:cubicBezTo>
                  <a:cubicBezTo>
                    <a:pt x="518" y="84"/>
                    <a:pt x="518" y="84"/>
                    <a:pt x="517" y="84"/>
                  </a:cubicBezTo>
                  <a:cubicBezTo>
                    <a:pt x="494" y="76"/>
                    <a:pt x="464" y="74"/>
                    <a:pt x="450" y="74"/>
                  </a:cubicBezTo>
                  <a:cubicBezTo>
                    <a:pt x="436" y="74"/>
                    <a:pt x="375" y="75"/>
                    <a:pt x="374" y="75"/>
                  </a:cubicBezTo>
                  <a:cubicBezTo>
                    <a:pt x="373" y="75"/>
                    <a:pt x="371" y="74"/>
                    <a:pt x="371" y="72"/>
                  </a:cubicBezTo>
                  <a:cubicBezTo>
                    <a:pt x="371" y="70"/>
                    <a:pt x="373" y="69"/>
                    <a:pt x="374" y="69"/>
                  </a:cubicBezTo>
                  <a:cubicBezTo>
                    <a:pt x="375" y="69"/>
                    <a:pt x="436" y="68"/>
                    <a:pt x="450" y="68"/>
                  </a:cubicBezTo>
                  <a:cubicBezTo>
                    <a:pt x="464" y="68"/>
                    <a:pt x="495" y="70"/>
                    <a:pt x="519" y="78"/>
                  </a:cubicBezTo>
                  <a:cubicBezTo>
                    <a:pt x="521" y="79"/>
                    <a:pt x="522" y="81"/>
                    <a:pt x="521" y="82"/>
                  </a:cubicBezTo>
                  <a:moveTo>
                    <a:pt x="348" y="214"/>
                  </a:moveTo>
                  <a:cubicBezTo>
                    <a:pt x="348" y="214"/>
                    <a:pt x="335" y="218"/>
                    <a:pt x="323" y="217"/>
                  </a:cubicBezTo>
                  <a:cubicBezTo>
                    <a:pt x="312" y="215"/>
                    <a:pt x="310" y="214"/>
                    <a:pt x="309" y="213"/>
                  </a:cubicBezTo>
                  <a:cubicBezTo>
                    <a:pt x="309" y="213"/>
                    <a:pt x="305" y="220"/>
                    <a:pt x="294" y="228"/>
                  </a:cubicBezTo>
                  <a:cubicBezTo>
                    <a:pt x="283" y="235"/>
                    <a:pt x="283" y="235"/>
                    <a:pt x="283" y="235"/>
                  </a:cubicBezTo>
                  <a:cubicBezTo>
                    <a:pt x="283" y="235"/>
                    <a:pt x="293" y="206"/>
                    <a:pt x="296" y="195"/>
                  </a:cubicBezTo>
                  <a:cubicBezTo>
                    <a:pt x="299" y="185"/>
                    <a:pt x="329" y="89"/>
                    <a:pt x="360" y="46"/>
                  </a:cubicBezTo>
                  <a:cubicBezTo>
                    <a:pt x="360" y="46"/>
                    <a:pt x="293" y="175"/>
                    <a:pt x="348" y="214"/>
                  </a:cubicBezTo>
                  <a:moveTo>
                    <a:pt x="227" y="264"/>
                  </a:moveTo>
                  <a:cubicBezTo>
                    <a:pt x="167" y="315"/>
                    <a:pt x="102" y="340"/>
                    <a:pt x="102" y="340"/>
                  </a:cubicBezTo>
                  <a:cubicBezTo>
                    <a:pt x="32" y="377"/>
                    <a:pt x="29" y="345"/>
                    <a:pt x="29" y="345"/>
                  </a:cubicBezTo>
                  <a:cubicBezTo>
                    <a:pt x="23" y="304"/>
                    <a:pt x="72" y="306"/>
                    <a:pt x="72" y="306"/>
                  </a:cubicBezTo>
                  <a:cubicBezTo>
                    <a:pt x="129" y="299"/>
                    <a:pt x="178" y="270"/>
                    <a:pt x="178" y="270"/>
                  </a:cubicBezTo>
                  <a:cubicBezTo>
                    <a:pt x="236" y="235"/>
                    <a:pt x="254" y="207"/>
                    <a:pt x="264" y="191"/>
                  </a:cubicBezTo>
                  <a:cubicBezTo>
                    <a:pt x="273" y="175"/>
                    <a:pt x="310" y="108"/>
                    <a:pt x="310" y="108"/>
                  </a:cubicBezTo>
                  <a:cubicBezTo>
                    <a:pt x="277" y="191"/>
                    <a:pt x="277" y="191"/>
                    <a:pt x="277" y="191"/>
                  </a:cubicBezTo>
                  <a:cubicBezTo>
                    <a:pt x="257" y="247"/>
                    <a:pt x="227" y="264"/>
                    <a:pt x="227" y="264"/>
                  </a:cubicBezTo>
                  <a:moveTo>
                    <a:pt x="74" y="76"/>
                  </a:moveTo>
                  <a:cubicBezTo>
                    <a:pt x="76" y="75"/>
                    <a:pt x="132" y="40"/>
                    <a:pt x="182" y="43"/>
                  </a:cubicBezTo>
                  <a:cubicBezTo>
                    <a:pt x="207" y="44"/>
                    <a:pt x="231" y="49"/>
                    <a:pt x="251" y="54"/>
                  </a:cubicBezTo>
                  <a:cubicBezTo>
                    <a:pt x="273" y="59"/>
                    <a:pt x="293" y="63"/>
                    <a:pt x="311" y="62"/>
                  </a:cubicBezTo>
                  <a:cubicBezTo>
                    <a:pt x="313" y="63"/>
                    <a:pt x="314" y="64"/>
                    <a:pt x="314" y="66"/>
                  </a:cubicBezTo>
                  <a:cubicBezTo>
                    <a:pt x="314" y="67"/>
                    <a:pt x="313" y="69"/>
                    <a:pt x="311" y="69"/>
                  </a:cubicBezTo>
                  <a:cubicBezTo>
                    <a:pt x="293" y="69"/>
                    <a:pt x="272" y="65"/>
                    <a:pt x="250" y="60"/>
                  </a:cubicBezTo>
                  <a:cubicBezTo>
                    <a:pt x="229" y="55"/>
                    <a:pt x="206" y="51"/>
                    <a:pt x="182" y="49"/>
                  </a:cubicBezTo>
                  <a:cubicBezTo>
                    <a:pt x="134" y="46"/>
                    <a:pt x="78" y="81"/>
                    <a:pt x="77" y="82"/>
                  </a:cubicBezTo>
                  <a:cubicBezTo>
                    <a:pt x="77" y="82"/>
                    <a:pt x="76" y="82"/>
                    <a:pt x="76" y="82"/>
                  </a:cubicBezTo>
                  <a:cubicBezTo>
                    <a:pt x="75" y="82"/>
                    <a:pt x="74" y="82"/>
                    <a:pt x="73" y="81"/>
                  </a:cubicBezTo>
                  <a:cubicBezTo>
                    <a:pt x="72" y="79"/>
                    <a:pt x="73" y="77"/>
                    <a:pt x="74" y="76"/>
                  </a:cubicBezTo>
                  <a:moveTo>
                    <a:pt x="561" y="60"/>
                  </a:moveTo>
                  <a:cubicBezTo>
                    <a:pt x="537" y="46"/>
                    <a:pt x="507" y="41"/>
                    <a:pt x="473" y="37"/>
                  </a:cubicBezTo>
                  <a:cubicBezTo>
                    <a:pt x="439" y="33"/>
                    <a:pt x="399" y="33"/>
                    <a:pt x="399" y="33"/>
                  </a:cubicBezTo>
                  <a:cubicBezTo>
                    <a:pt x="287" y="16"/>
                    <a:pt x="287" y="16"/>
                    <a:pt x="287" y="16"/>
                  </a:cubicBezTo>
                  <a:cubicBezTo>
                    <a:pt x="175" y="0"/>
                    <a:pt x="160" y="8"/>
                    <a:pt x="160" y="8"/>
                  </a:cubicBezTo>
                  <a:cubicBezTo>
                    <a:pt x="160" y="8"/>
                    <a:pt x="137" y="13"/>
                    <a:pt x="106" y="26"/>
                  </a:cubicBezTo>
                  <a:cubicBezTo>
                    <a:pt x="76" y="40"/>
                    <a:pt x="54" y="49"/>
                    <a:pt x="31" y="111"/>
                  </a:cubicBezTo>
                  <a:cubicBezTo>
                    <a:pt x="8" y="173"/>
                    <a:pt x="10" y="200"/>
                    <a:pt x="5" y="282"/>
                  </a:cubicBezTo>
                  <a:cubicBezTo>
                    <a:pt x="0" y="364"/>
                    <a:pt x="11" y="376"/>
                    <a:pt x="31" y="383"/>
                  </a:cubicBezTo>
                  <a:cubicBezTo>
                    <a:pt x="51" y="390"/>
                    <a:pt x="66" y="389"/>
                    <a:pt x="156" y="344"/>
                  </a:cubicBezTo>
                  <a:cubicBezTo>
                    <a:pt x="245" y="298"/>
                    <a:pt x="314" y="234"/>
                    <a:pt x="314" y="234"/>
                  </a:cubicBezTo>
                  <a:cubicBezTo>
                    <a:pt x="355" y="233"/>
                    <a:pt x="355" y="233"/>
                    <a:pt x="355" y="233"/>
                  </a:cubicBezTo>
                  <a:cubicBezTo>
                    <a:pt x="422" y="228"/>
                    <a:pt x="427" y="218"/>
                    <a:pt x="456" y="196"/>
                  </a:cubicBezTo>
                  <a:cubicBezTo>
                    <a:pt x="485" y="175"/>
                    <a:pt x="551" y="103"/>
                    <a:pt x="555" y="98"/>
                  </a:cubicBezTo>
                  <a:cubicBezTo>
                    <a:pt x="560" y="92"/>
                    <a:pt x="584" y="74"/>
                    <a:pt x="561" y="6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 name="Rectangle 8"/>
          <p:cNvSpPr/>
          <p:nvPr/>
        </p:nvSpPr>
        <p:spPr>
          <a:xfrm>
            <a:off x="1068760" y="1089867"/>
            <a:ext cx="7914372" cy="815608"/>
          </a:xfrm>
          <a:prstGeom prst="rect">
            <a:avLst/>
          </a:prstGeom>
        </p:spPr>
        <p:txBody>
          <a:bodyPr wrap="square">
            <a:spAutoFit/>
          </a:bodyPr>
          <a:lstStyle/>
          <a:p>
            <a:pPr algn="l"/>
            <a:r>
              <a:rPr lang="en-US" b="1" dirty="0">
                <a:solidFill>
                  <a:srgbClr val="7F7F7F"/>
                </a:solidFill>
                <a:latin typeface="+mn-lt"/>
              </a:rPr>
              <a:t>Hepatitis C Virus (HCV) </a:t>
            </a:r>
          </a:p>
          <a:p>
            <a:pPr algn="l"/>
            <a:r>
              <a:rPr lang="en-US" sz="1400" dirty="0">
                <a:solidFill>
                  <a:srgbClr val="7F7F7F"/>
                </a:solidFill>
                <a:latin typeface="+mn-lt"/>
              </a:rPr>
              <a:t>HCV, which is the leading cause of liver transplants and the reason liver cancer is on the rise, is </a:t>
            </a:r>
            <a:r>
              <a:rPr lang="en-US" sz="1400" b="1" dirty="0">
                <a:solidFill>
                  <a:srgbClr val="7F7F7F"/>
                </a:solidFill>
                <a:latin typeface="+mn-lt"/>
              </a:rPr>
              <a:t>now curable in more than 90% of treated patients with only 8-12 weeks of treatment</a:t>
            </a:r>
            <a:r>
              <a:rPr lang="en-US" sz="1400" dirty="0">
                <a:solidFill>
                  <a:srgbClr val="7F7F7F"/>
                </a:solidFill>
                <a:latin typeface="+mn-lt"/>
              </a:rPr>
              <a:t>.</a:t>
            </a:r>
          </a:p>
        </p:txBody>
      </p:sp>
      <p:sp>
        <p:nvSpPr>
          <p:cNvPr id="10" name="TextBox 9"/>
          <p:cNvSpPr txBox="1"/>
          <p:nvPr/>
        </p:nvSpPr>
        <p:spPr>
          <a:xfrm>
            <a:off x="1308100" y="6015436"/>
            <a:ext cx="6642085" cy="830997"/>
          </a:xfrm>
          <a:prstGeom prst="rect">
            <a:avLst/>
          </a:prstGeom>
          <a:noFill/>
        </p:spPr>
        <p:txBody>
          <a:bodyPr vert="horz" wrap="square" rtlCol="0" anchor="b">
            <a:spAutoFit/>
          </a:bodyPr>
          <a:lstStyle/>
          <a:p>
            <a:pPr marL="514350" indent="-514350" algn="ctr" fontAlgn="auto">
              <a:spcBef>
                <a:spcPts val="0"/>
              </a:spcBef>
              <a:spcAft>
                <a:spcPts val="0"/>
              </a:spcAft>
              <a:tabLst>
                <a:tab pos="457200" algn="r"/>
              </a:tabLst>
              <a:defRPr/>
            </a:pPr>
            <a:r>
              <a:rPr lang="en-US" sz="800" dirty="0">
                <a:latin typeface="Arial" panose="020B0604020202020204" pitchFamily="34" charset="0"/>
              </a:rPr>
              <a:t>	*	Treatment duration. </a:t>
            </a:r>
          </a:p>
          <a:p>
            <a:pPr marL="514350" indent="-514350" algn="ctr" fontAlgn="auto">
              <a:spcBef>
                <a:spcPts val="0"/>
              </a:spcBef>
              <a:spcAft>
                <a:spcPts val="0"/>
              </a:spcAft>
              <a:tabLst>
                <a:tab pos="457200" algn="r"/>
              </a:tabLst>
              <a:defRPr/>
            </a:pPr>
            <a:r>
              <a:rPr lang="en-US" sz="800" dirty="0">
                <a:latin typeface="Arial" panose="020B0604020202020204" pitchFamily="34" charset="0"/>
              </a:rPr>
              <a:t>	Note:	EMA approval dates. </a:t>
            </a:r>
            <a:r>
              <a:rPr lang="en-US" sz="800" dirty="0"/>
              <a:t>Cure rates are based on the results of clinical trials reported by the US Food and Drug Administration (FDA) for different drugs against Hepatitis C. </a:t>
            </a:r>
            <a:r>
              <a:rPr lang="en-US" sz="800" dirty="0">
                <a:latin typeface="Arial" panose="020B0604020202020204" pitchFamily="34" charset="0"/>
              </a:rPr>
              <a:t>	</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Source: Health Advances analysis; </a:t>
            </a:r>
            <a:r>
              <a:rPr lang="en-US" sz="800" baseline="30000" dirty="0">
                <a:latin typeface="Arial" panose="020B0604020202020204" pitchFamily="34" charset="0"/>
              </a:rPr>
              <a:t>1</a:t>
            </a:r>
            <a:r>
              <a:rPr lang="en-US" sz="800" dirty="0"/>
              <a:t>Hope 2014 Prevalence and estimation of hepatitis B and C infections in the WHO European region Epidemiol Infect; European Medicines Agency (EMA) website;</a:t>
            </a:r>
            <a:r>
              <a:rPr lang="en-US" sz="800" dirty="0">
                <a:latin typeface="Arial" panose="020B0604020202020204" pitchFamily="34" charset="0"/>
              </a:rPr>
              <a:t> </a:t>
            </a:r>
            <a:r>
              <a:rPr lang="en-US" sz="800" baseline="30000" dirty="0">
                <a:latin typeface="Arial" panose="020B0604020202020204" pitchFamily="34" charset="0"/>
              </a:rPr>
              <a:t>2</a:t>
            </a:r>
            <a:r>
              <a:rPr lang="en-US" sz="800" dirty="0">
                <a:latin typeface="Arial" panose="020B0604020202020204" pitchFamily="34" charset="0"/>
              </a:rPr>
              <a:t>EFPIA 2015 Health &amp; Growth Evidence Compendia analysis of </a:t>
            </a:r>
            <a:r>
              <a:rPr lang="en-US" sz="800" dirty="0"/>
              <a:t>PhRMA 2014 25 Years of Progress Against Hepatitis C and PhRMA 2015 Pharma Profile.</a:t>
            </a:r>
            <a:endParaRPr lang="en-US" sz="800" dirty="0">
              <a:latin typeface="Arial" panose="020B0604020202020204" pitchFamily="34" charset="0"/>
            </a:endParaRPr>
          </a:p>
        </p:txBody>
      </p:sp>
      <p:grpSp>
        <p:nvGrpSpPr>
          <p:cNvPr id="12" name="Group 11"/>
          <p:cNvGrpSpPr/>
          <p:nvPr/>
        </p:nvGrpSpPr>
        <p:grpSpPr>
          <a:xfrm>
            <a:off x="1676400" y="2839632"/>
            <a:ext cx="7022906" cy="2664565"/>
            <a:chOff x="2524160" y="1562699"/>
            <a:chExt cx="5105693" cy="4267200"/>
          </a:xfrm>
        </p:grpSpPr>
        <p:graphicFrame>
          <p:nvGraphicFramePr>
            <p:cNvPr id="13" name="Chart 12"/>
            <p:cNvGraphicFramePr/>
            <p:nvPr>
              <p:extLst>
                <p:ext uri="{D42A27DB-BD31-4B8C-83A1-F6EECF244321}">
                  <p14:modId xmlns:p14="http://schemas.microsoft.com/office/powerpoint/2010/main" val="1326759945"/>
                </p:ext>
              </p:extLst>
            </p:nvPr>
          </p:nvGraphicFramePr>
          <p:xfrm>
            <a:off x="2524160" y="1562699"/>
            <a:ext cx="5105693"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3180674" y="4242174"/>
              <a:ext cx="922021"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chemeClr val="bg1"/>
                  </a:solidFill>
                </a:rPr>
                <a:t>41%</a:t>
              </a:r>
            </a:p>
            <a:p>
              <a:pPr algn="ctr"/>
              <a:r>
                <a:rPr lang="en-US" sz="1200" dirty="0">
                  <a:solidFill>
                    <a:schemeClr val="bg1"/>
                  </a:solidFill>
                </a:rPr>
                <a:t>cure rate</a:t>
              </a:r>
            </a:p>
          </p:txBody>
        </p:sp>
        <p:sp>
          <p:nvSpPr>
            <p:cNvPr id="15" name="Rectangle 14"/>
            <p:cNvSpPr/>
            <p:nvPr/>
          </p:nvSpPr>
          <p:spPr>
            <a:xfrm>
              <a:off x="4223102" y="3535271"/>
              <a:ext cx="1138909"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chemeClr val="bg1"/>
                  </a:solidFill>
                </a:rPr>
                <a:t>63-80%</a:t>
              </a:r>
            </a:p>
            <a:p>
              <a:pPr algn="ctr"/>
              <a:r>
                <a:rPr lang="en-US" sz="1200" dirty="0">
                  <a:solidFill>
                    <a:schemeClr val="bg1"/>
                  </a:solidFill>
                </a:rPr>
                <a:t>cure rate</a:t>
              </a:r>
            </a:p>
          </p:txBody>
        </p:sp>
        <p:sp>
          <p:nvSpPr>
            <p:cNvPr id="16" name="Rectangle 15"/>
            <p:cNvSpPr/>
            <p:nvPr/>
          </p:nvSpPr>
          <p:spPr>
            <a:xfrm>
              <a:off x="5452320" y="2933276"/>
              <a:ext cx="921137"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chemeClr val="bg1"/>
                  </a:solidFill>
                </a:rPr>
                <a:t>90%</a:t>
              </a:r>
            </a:p>
            <a:p>
              <a:pPr algn="ctr"/>
              <a:r>
                <a:rPr lang="en-US" sz="1200" dirty="0">
                  <a:solidFill>
                    <a:schemeClr val="bg1"/>
                  </a:solidFill>
                </a:rPr>
                <a:t>cure rate</a:t>
              </a:r>
            </a:p>
          </p:txBody>
        </p:sp>
        <p:sp>
          <p:nvSpPr>
            <p:cNvPr id="17" name="Rectangle 16"/>
            <p:cNvSpPr/>
            <p:nvPr/>
          </p:nvSpPr>
          <p:spPr>
            <a:xfrm>
              <a:off x="6485034" y="2798354"/>
              <a:ext cx="1128484"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chemeClr val="bg1"/>
                  </a:solidFill>
                </a:rPr>
                <a:t>95-96%</a:t>
              </a:r>
            </a:p>
            <a:p>
              <a:pPr algn="ctr"/>
              <a:r>
                <a:rPr lang="en-US" sz="1200" dirty="0">
                  <a:solidFill>
                    <a:schemeClr val="bg1"/>
                  </a:solidFill>
                </a:rPr>
                <a:t>cure rate</a:t>
              </a:r>
            </a:p>
          </p:txBody>
        </p:sp>
      </p:grpSp>
      <p:sp>
        <p:nvSpPr>
          <p:cNvPr id="18" name="Rectangle 17"/>
          <p:cNvSpPr/>
          <p:nvPr/>
        </p:nvSpPr>
        <p:spPr>
          <a:xfrm>
            <a:off x="3370477" y="1964767"/>
            <a:ext cx="4257990" cy="303885"/>
          </a:xfrm>
          <a:prstGeom prst="rect">
            <a:avLst/>
          </a:prstGeom>
          <a:noFill/>
          <a:ln w="38100">
            <a:solidFill>
              <a:srgbClr val="00A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+133% cure rate increase for patients in Europe</a:t>
            </a:r>
            <a:r>
              <a:rPr lang="en-US" sz="1400" baseline="30000" dirty="0">
                <a:solidFill>
                  <a:schemeClr val="tx1"/>
                </a:solidFill>
              </a:rPr>
              <a:t>2</a:t>
            </a:r>
            <a:endParaRPr lang="en-US" sz="1400" dirty="0">
              <a:solidFill>
                <a:schemeClr val="tx1"/>
              </a:solidFill>
            </a:endParaRPr>
          </a:p>
        </p:txBody>
      </p:sp>
      <p:cxnSp>
        <p:nvCxnSpPr>
          <p:cNvPr id="19" name="Elbow Connector 18"/>
          <p:cNvCxnSpPr>
            <a:stCxn id="18" idx="3"/>
            <a:endCxn id="68" idx="0"/>
          </p:cNvCxnSpPr>
          <p:nvPr/>
        </p:nvCxnSpPr>
        <p:spPr>
          <a:xfrm>
            <a:off x="7628467" y="2116710"/>
            <a:ext cx="265672" cy="131589"/>
          </a:xfrm>
          <a:prstGeom prst="bentConnector2">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22" idx="0"/>
            <a:endCxn id="18" idx="1"/>
          </p:cNvCxnSpPr>
          <p:nvPr/>
        </p:nvCxnSpPr>
        <p:spPr>
          <a:xfrm rot="5400000" flipH="1" flipV="1">
            <a:off x="2606397" y="2707224"/>
            <a:ext cx="1354594" cy="173566"/>
          </a:xfrm>
          <a:prstGeom prst="bentConnector2">
            <a:avLst/>
          </a:prstGeom>
          <a:ln>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819059" y="3471304"/>
            <a:ext cx="755703" cy="861033"/>
            <a:chOff x="4007954" y="3011519"/>
            <a:chExt cx="755703" cy="861033"/>
          </a:xfrm>
        </p:grpSpPr>
        <p:sp>
          <p:nvSpPr>
            <p:cNvPr id="22" name="Oval 21"/>
            <p:cNvSpPr/>
            <p:nvPr/>
          </p:nvSpPr>
          <p:spPr>
            <a:xfrm>
              <a:off x="4007954" y="3011519"/>
              <a:ext cx="755703" cy="748145"/>
            </a:xfrm>
            <a:prstGeom prst="ellipse">
              <a:avLst/>
            </a:prstGeom>
            <a:solidFill>
              <a:srgbClr val="F5841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chemeClr val="bg1"/>
                </a:solidFill>
              </a:endParaRPr>
            </a:p>
          </p:txBody>
        </p:sp>
        <p:grpSp>
          <p:nvGrpSpPr>
            <p:cNvPr id="23" name="Group 22"/>
            <p:cNvGrpSpPr/>
            <p:nvPr/>
          </p:nvGrpSpPr>
          <p:grpSpPr>
            <a:xfrm>
              <a:off x="4157150" y="3442425"/>
              <a:ext cx="457312" cy="430127"/>
              <a:chOff x="4564407" y="3141821"/>
              <a:chExt cx="503043" cy="473139"/>
            </a:xfrm>
          </p:grpSpPr>
          <p:sp>
            <p:nvSpPr>
              <p:cNvPr id="25" name="Oval 24"/>
              <p:cNvSpPr/>
              <p:nvPr/>
            </p:nvSpPr>
            <p:spPr>
              <a:xfrm>
                <a:off x="4564407" y="3141821"/>
                <a:ext cx="503043" cy="473139"/>
              </a:xfrm>
              <a:prstGeom prst="ellipse">
                <a:avLst/>
              </a:prstGeom>
              <a:solidFill>
                <a:schemeClr val="accent3">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grpSp>
            <p:nvGrpSpPr>
              <p:cNvPr id="26" name="Group 25"/>
              <p:cNvGrpSpPr/>
              <p:nvPr/>
            </p:nvGrpSpPr>
            <p:grpSpPr bwMode="gray">
              <a:xfrm rot="17100000">
                <a:off x="4572642" y="3288286"/>
                <a:ext cx="321710" cy="180258"/>
                <a:chOff x="6065838" y="2530475"/>
                <a:chExt cx="815975" cy="457200"/>
              </a:xfrm>
            </p:grpSpPr>
            <p:sp>
              <p:nvSpPr>
                <p:cNvPr id="31" name="Freeform 13"/>
                <p:cNvSpPr>
                  <a:spLocks/>
                </p:cNvSpPr>
                <p:nvPr/>
              </p:nvSpPr>
              <p:spPr bwMode="gray">
                <a:xfrm>
                  <a:off x="6065838" y="2530475"/>
                  <a:ext cx="815975" cy="457200"/>
                </a:xfrm>
                <a:custGeom>
                  <a:avLst/>
                  <a:gdLst/>
                  <a:ahLst/>
                  <a:cxnLst>
                    <a:cxn ang="0">
                      <a:pos x="845" y="200"/>
                    </a:cxn>
                    <a:cxn ang="0">
                      <a:pos x="875" y="185"/>
                    </a:cxn>
                    <a:cxn ang="0">
                      <a:pos x="789" y="0"/>
                    </a:cxn>
                    <a:cxn ang="0">
                      <a:pos x="758" y="13"/>
                    </a:cxn>
                    <a:cxn ang="0">
                      <a:pos x="791" y="83"/>
                    </a:cxn>
                    <a:cxn ang="0">
                      <a:pos x="698" y="125"/>
                    </a:cxn>
                    <a:cxn ang="0">
                      <a:pos x="665" y="50"/>
                    </a:cxn>
                    <a:cxn ang="0">
                      <a:pos x="143" y="291"/>
                    </a:cxn>
                    <a:cxn ang="0">
                      <a:pos x="178" y="366"/>
                    </a:cxn>
                    <a:cxn ang="0">
                      <a:pos x="0" y="462"/>
                    </a:cxn>
                    <a:cxn ang="0">
                      <a:pos x="191" y="396"/>
                    </a:cxn>
                    <a:cxn ang="0">
                      <a:pos x="234" y="488"/>
                    </a:cxn>
                    <a:cxn ang="0">
                      <a:pos x="755" y="247"/>
                    </a:cxn>
                    <a:cxn ang="0">
                      <a:pos x="713" y="155"/>
                    </a:cxn>
                    <a:cxn ang="0">
                      <a:pos x="804" y="114"/>
                    </a:cxn>
                    <a:cxn ang="0">
                      <a:pos x="845" y="200"/>
                    </a:cxn>
                  </a:cxnLst>
                  <a:rect l="0" t="0" r="r" b="b"/>
                  <a:pathLst>
                    <a:path w="875" h="488">
                      <a:moveTo>
                        <a:pt x="845" y="200"/>
                      </a:moveTo>
                      <a:lnTo>
                        <a:pt x="875" y="185"/>
                      </a:lnTo>
                      <a:lnTo>
                        <a:pt x="789" y="0"/>
                      </a:lnTo>
                      <a:lnTo>
                        <a:pt x="758" y="13"/>
                      </a:lnTo>
                      <a:lnTo>
                        <a:pt x="791" y="83"/>
                      </a:lnTo>
                      <a:lnTo>
                        <a:pt x="698" y="125"/>
                      </a:lnTo>
                      <a:lnTo>
                        <a:pt x="665" y="50"/>
                      </a:lnTo>
                      <a:lnTo>
                        <a:pt x="143" y="291"/>
                      </a:lnTo>
                      <a:lnTo>
                        <a:pt x="178" y="366"/>
                      </a:lnTo>
                      <a:lnTo>
                        <a:pt x="0" y="462"/>
                      </a:lnTo>
                      <a:lnTo>
                        <a:pt x="191" y="396"/>
                      </a:lnTo>
                      <a:lnTo>
                        <a:pt x="234" y="488"/>
                      </a:lnTo>
                      <a:lnTo>
                        <a:pt x="755" y="247"/>
                      </a:lnTo>
                      <a:lnTo>
                        <a:pt x="713" y="155"/>
                      </a:lnTo>
                      <a:lnTo>
                        <a:pt x="804" y="114"/>
                      </a:lnTo>
                      <a:lnTo>
                        <a:pt x="845" y="200"/>
                      </a:lnTo>
                      <a:close/>
                    </a:path>
                  </a:pathLst>
                </a:custGeom>
                <a:solidFill>
                  <a:srgbClr val="00A8CB"/>
                </a:solidFill>
                <a:ln w="9525">
                  <a:solidFill>
                    <a:srgbClr val="00A8CB"/>
                  </a:solidFill>
                  <a:round/>
                  <a:headEnd/>
                  <a:tailEnd/>
                </a:ln>
              </p:spPr>
              <p:txBody>
                <a:bodyPr/>
                <a:lstStyle/>
                <a:p>
                  <a:endParaRPr lang="en-US" dirty="0"/>
                </a:p>
              </p:txBody>
            </p:sp>
            <p:sp>
              <p:nvSpPr>
                <p:cNvPr id="32" name="Freeform 14"/>
                <p:cNvSpPr>
                  <a:spLocks/>
                </p:cNvSpPr>
                <p:nvPr/>
              </p:nvSpPr>
              <p:spPr bwMode="gray">
                <a:xfrm>
                  <a:off x="6242051" y="2620964"/>
                  <a:ext cx="488951" cy="325437"/>
                </a:xfrm>
                <a:custGeom>
                  <a:avLst/>
                  <a:gdLst/>
                  <a:ahLst/>
                  <a:cxnLst>
                    <a:cxn ang="0">
                      <a:pos x="460" y="0"/>
                    </a:cxn>
                    <a:cxn ang="0">
                      <a:pos x="502" y="144"/>
                    </a:cxn>
                    <a:cxn ang="0">
                      <a:pos x="462" y="60"/>
                    </a:cxn>
                    <a:cxn ang="0">
                      <a:pos x="450" y="56"/>
                    </a:cxn>
                    <a:cxn ang="0">
                      <a:pos x="439" y="60"/>
                    </a:cxn>
                    <a:cxn ang="0">
                      <a:pos x="434" y="72"/>
                    </a:cxn>
                    <a:cxn ang="0">
                      <a:pos x="435" y="79"/>
                    </a:cxn>
                    <a:cxn ang="0">
                      <a:pos x="426" y="180"/>
                    </a:cxn>
                    <a:cxn ang="0">
                      <a:pos x="386" y="95"/>
                    </a:cxn>
                    <a:cxn ang="0">
                      <a:pos x="374" y="90"/>
                    </a:cxn>
                    <a:cxn ang="0">
                      <a:pos x="363" y="96"/>
                    </a:cxn>
                    <a:cxn ang="0">
                      <a:pos x="358" y="107"/>
                    </a:cxn>
                    <a:cxn ang="0">
                      <a:pos x="396" y="194"/>
                    </a:cxn>
                    <a:cxn ang="0">
                      <a:pos x="314" y="135"/>
                    </a:cxn>
                    <a:cxn ang="0">
                      <a:pos x="304" y="127"/>
                    </a:cxn>
                    <a:cxn ang="0">
                      <a:pos x="293" y="127"/>
                    </a:cxn>
                    <a:cxn ang="0">
                      <a:pos x="285" y="136"/>
                    </a:cxn>
                    <a:cxn ang="0">
                      <a:pos x="285" y="149"/>
                    </a:cxn>
                    <a:cxn ang="0">
                      <a:pos x="320" y="228"/>
                    </a:cxn>
                    <a:cxn ang="0">
                      <a:pos x="238" y="171"/>
                    </a:cxn>
                    <a:cxn ang="0">
                      <a:pos x="229" y="161"/>
                    </a:cxn>
                    <a:cxn ang="0">
                      <a:pos x="217" y="161"/>
                    </a:cxn>
                    <a:cxn ang="0">
                      <a:pos x="208" y="171"/>
                    </a:cxn>
                    <a:cxn ang="0">
                      <a:pos x="208" y="185"/>
                    </a:cxn>
                    <a:cxn ang="0">
                      <a:pos x="245" y="264"/>
                    </a:cxn>
                    <a:cxn ang="0">
                      <a:pos x="162" y="205"/>
                    </a:cxn>
                    <a:cxn ang="0">
                      <a:pos x="153" y="197"/>
                    </a:cxn>
                    <a:cxn ang="0">
                      <a:pos x="140" y="197"/>
                    </a:cxn>
                    <a:cxn ang="0">
                      <a:pos x="132" y="206"/>
                    </a:cxn>
                    <a:cxn ang="0">
                      <a:pos x="132" y="219"/>
                    </a:cxn>
                    <a:cxn ang="0">
                      <a:pos x="123" y="320"/>
                    </a:cxn>
                    <a:cxn ang="0">
                      <a:pos x="83" y="235"/>
                    </a:cxn>
                    <a:cxn ang="0">
                      <a:pos x="71" y="231"/>
                    </a:cxn>
                    <a:cxn ang="0">
                      <a:pos x="60" y="236"/>
                    </a:cxn>
                    <a:cxn ang="0">
                      <a:pos x="55" y="248"/>
                    </a:cxn>
                    <a:cxn ang="0">
                      <a:pos x="93" y="334"/>
                    </a:cxn>
                    <a:cxn ang="0">
                      <a:pos x="0" y="212"/>
                    </a:cxn>
                  </a:cxnLst>
                  <a:rect l="0" t="0" r="r" b="b"/>
                  <a:pathLst>
                    <a:path w="523" h="348">
                      <a:moveTo>
                        <a:pt x="0" y="212"/>
                      </a:moveTo>
                      <a:lnTo>
                        <a:pt x="460" y="0"/>
                      </a:lnTo>
                      <a:lnTo>
                        <a:pt x="523" y="135"/>
                      </a:lnTo>
                      <a:lnTo>
                        <a:pt x="502" y="144"/>
                      </a:lnTo>
                      <a:lnTo>
                        <a:pt x="467" y="65"/>
                      </a:lnTo>
                      <a:lnTo>
                        <a:pt x="462" y="60"/>
                      </a:lnTo>
                      <a:lnTo>
                        <a:pt x="457" y="57"/>
                      </a:lnTo>
                      <a:lnTo>
                        <a:pt x="450" y="56"/>
                      </a:lnTo>
                      <a:lnTo>
                        <a:pt x="444" y="57"/>
                      </a:lnTo>
                      <a:lnTo>
                        <a:pt x="439" y="60"/>
                      </a:lnTo>
                      <a:lnTo>
                        <a:pt x="435" y="66"/>
                      </a:lnTo>
                      <a:lnTo>
                        <a:pt x="434" y="72"/>
                      </a:lnTo>
                      <a:lnTo>
                        <a:pt x="435" y="79"/>
                      </a:lnTo>
                      <a:lnTo>
                        <a:pt x="435" y="79"/>
                      </a:lnTo>
                      <a:lnTo>
                        <a:pt x="472" y="159"/>
                      </a:lnTo>
                      <a:lnTo>
                        <a:pt x="426" y="180"/>
                      </a:lnTo>
                      <a:lnTo>
                        <a:pt x="391" y="100"/>
                      </a:lnTo>
                      <a:lnTo>
                        <a:pt x="386" y="95"/>
                      </a:lnTo>
                      <a:lnTo>
                        <a:pt x="380" y="91"/>
                      </a:lnTo>
                      <a:lnTo>
                        <a:pt x="374" y="90"/>
                      </a:lnTo>
                      <a:lnTo>
                        <a:pt x="367" y="92"/>
                      </a:lnTo>
                      <a:lnTo>
                        <a:pt x="363" y="96"/>
                      </a:lnTo>
                      <a:lnTo>
                        <a:pt x="359" y="102"/>
                      </a:lnTo>
                      <a:lnTo>
                        <a:pt x="358" y="107"/>
                      </a:lnTo>
                      <a:lnTo>
                        <a:pt x="359" y="114"/>
                      </a:lnTo>
                      <a:lnTo>
                        <a:pt x="396" y="194"/>
                      </a:lnTo>
                      <a:lnTo>
                        <a:pt x="350" y="214"/>
                      </a:lnTo>
                      <a:lnTo>
                        <a:pt x="314" y="135"/>
                      </a:lnTo>
                      <a:lnTo>
                        <a:pt x="310" y="130"/>
                      </a:lnTo>
                      <a:lnTo>
                        <a:pt x="304" y="127"/>
                      </a:lnTo>
                      <a:lnTo>
                        <a:pt x="298" y="126"/>
                      </a:lnTo>
                      <a:lnTo>
                        <a:pt x="293" y="127"/>
                      </a:lnTo>
                      <a:lnTo>
                        <a:pt x="288" y="130"/>
                      </a:lnTo>
                      <a:lnTo>
                        <a:pt x="285" y="136"/>
                      </a:lnTo>
                      <a:lnTo>
                        <a:pt x="283" y="142"/>
                      </a:lnTo>
                      <a:lnTo>
                        <a:pt x="285" y="149"/>
                      </a:lnTo>
                      <a:lnTo>
                        <a:pt x="285" y="149"/>
                      </a:lnTo>
                      <a:lnTo>
                        <a:pt x="320" y="228"/>
                      </a:lnTo>
                      <a:lnTo>
                        <a:pt x="275" y="250"/>
                      </a:lnTo>
                      <a:lnTo>
                        <a:pt x="238" y="171"/>
                      </a:lnTo>
                      <a:lnTo>
                        <a:pt x="235" y="165"/>
                      </a:lnTo>
                      <a:lnTo>
                        <a:pt x="229" y="161"/>
                      </a:lnTo>
                      <a:lnTo>
                        <a:pt x="223" y="160"/>
                      </a:lnTo>
                      <a:lnTo>
                        <a:pt x="217" y="161"/>
                      </a:lnTo>
                      <a:lnTo>
                        <a:pt x="212" y="166"/>
                      </a:lnTo>
                      <a:lnTo>
                        <a:pt x="208" y="171"/>
                      </a:lnTo>
                      <a:lnTo>
                        <a:pt x="207" y="178"/>
                      </a:lnTo>
                      <a:lnTo>
                        <a:pt x="208" y="185"/>
                      </a:lnTo>
                      <a:lnTo>
                        <a:pt x="208" y="185"/>
                      </a:lnTo>
                      <a:lnTo>
                        <a:pt x="245" y="264"/>
                      </a:lnTo>
                      <a:lnTo>
                        <a:pt x="199" y="285"/>
                      </a:lnTo>
                      <a:lnTo>
                        <a:pt x="162" y="205"/>
                      </a:lnTo>
                      <a:lnTo>
                        <a:pt x="159" y="201"/>
                      </a:lnTo>
                      <a:lnTo>
                        <a:pt x="153" y="197"/>
                      </a:lnTo>
                      <a:lnTo>
                        <a:pt x="147" y="196"/>
                      </a:lnTo>
                      <a:lnTo>
                        <a:pt x="140" y="197"/>
                      </a:lnTo>
                      <a:lnTo>
                        <a:pt x="136" y="201"/>
                      </a:lnTo>
                      <a:lnTo>
                        <a:pt x="132" y="206"/>
                      </a:lnTo>
                      <a:lnTo>
                        <a:pt x="131" y="212"/>
                      </a:lnTo>
                      <a:lnTo>
                        <a:pt x="132" y="219"/>
                      </a:lnTo>
                      <a:lnTo>
                        <a:pt x="169" y="299"/>
                      </a:lnTo>
                      <a:lnTo>
                        <a:pt x="123" y="320"/>
                      </a:lnTo>
                      <a:lnTo>
                        <a:pt x="86" y="240"/>
                      </a:lnTo>
                      <a:lnTo>
                        <a:pt x="83" y="235"/>
                      </a:lnTo>
                      <a:lnTo>
                        <a:pt x="77" y="232"/>
                      </a:lnTo>
                      <a:lnTo>
                        <a:pt x="71" y="231"/>
                      </a:lnTo>
                      <a:lnTo>
                        <a:pt x="64" y="232"/>
                      </a:lnTo>
                      <a:lnTo>
                        <a:pt x="60" y="236"/>
                      </a:lnTo>
                      <a:lnTo>
                        <a:pt x="56" y="241"/>
                      </a:lnTo>
                      <a:lnTo>
                        <a:pt x="55" y="248"/>
                      </a:lnTo>
                      <a:lnTo>
                        <a:pt x="56" y="255"/>
                      </a:lnTo>
                      <a:lnTo>
                        <a:pt x="93" y="334"/>
                      </a:lnTo>
                      <a:lnTo>
                        <a:pt x="62" y="348"/>
                      </a:lnTo>
                      <a:lnTo>
                        <a:pt x="0" y="212"/>
                      </a:lnTo>
                      <a:close/>
                    </a:path>
                  </a:pathLst>
                </a:custGeom>
                <a:solidFill>
                  <a:schemeClr val="bg1"/>
                </a:solidFill>
                <a:ln w="9525">
                  <a:noFill/>
                  <a:round/>
                  <a:headEnd/>
                  <a:tailEnd/>
                </a:ln>
              </p:spPr>
              <p:txBody>
                <a:bodyPr/>
                <a:lstStyle/>
                <a:p>
                  <a:endParaRPr lang="en-US" dirty="0"/>
                </a:p>
              </p:txBody>
            </p:sp>
          </p:grpSp>
          <p:grpSp>
            <p:nvGrpSpPr>
              <p:cNvPr id="27" name="Group 469"/>
              <p:cNvGrpSpPr/>
              <p:nvPr/>
            </p:nvGrpSpPr>
            <p:grpSpPr bwMode="gray">
              <a:xfrm rot="4012859">
                <a:off x="4757210" y="3289613"/>
                <a:ext cx="271024" cy="132482"/>
                <a:chOff x="7553349" y="2819392"/>
                <a:chExt cx="1590650" cy="919158"/>
              </a:xfrm>
              <a:solidFill>
                <a:srgbClr val="2B7DC7"/>
              </a:solidFill>
            </p:grpSpPr>
            <p:sp>
              <p:nvSpPr>
                <p:cNvPr id="28" name="Freeform 157"/>
                <p:cNvSpPr>
                  <a:spLocks/>
                </p:cNvSpPr>
                <p:nvPr/>
              </p:nvSpPr>
              <p:spPr bwMode="gray">
                <a:xfrm>
                  <a:off x="7553349" y="2819392"/>
                  <a:ext cx="1590650" cy="919158"/>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29" name="Freeform 158"/>
                <p:cNvSpPr>
                  <a:spLocks/>
                </p:cNvSpPr>
                <p:nvPr/>
              </p:nvSpPr>
              <p:spPr bwMode="gray">
                <a:xfrm>
                  <a:off x="7663793" y="2894997"/>
                  <a:ext cx="693502" cy="587824"/>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0" name="Freeform 159"/>
                <p:cNvSpPr>
                  <a:spLocks/>
                </p:cNvSpPr>
                <p:nvPr/>
              </p:nvSpPr>
              <p:spPr bwMode="gray">
                <a:xfrm>
                  <a:off x="8299323" y="3146336"/>
                  <a:ext cx="657175" cy="233736"/>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grpSp>
        <p:sp>
          <p:nvSpPr>
            <p:cNvPr id="24" name="Rectangle 23"/>
            <p:cNvSpPr/>
            <p:nvPr/>
          </p:nvSpPr>
          <p:spPr>
            <a:xfrm>
              <a:off x="4034035" y="3047222"/>
              <a:ext cx="703537" cy="430887"/>
            </a:xfrm>
            <a:prstGeom prst="rect">
              <a:avLst/>
            </a:prstGeom>
          </p:spPr>
          <p:txBody>
            <a:bodyPr wrap="square">
              <a:spAutoFit/>
            </a:bodyPr>
            <a:lstStyle/>
            <a:p>
              <a:r>
                <a:rPr lang="en-US" sz="1100" b="1" dirty="0">
                  <a:solidFill>
                    <a:schemeClr val="bg1"/>
                  </a:solidFill>
                </a:rPr>
                <a:t>48 Weeks*</a:t>
              </a:r>
            </a:p>
          </p:txBody>
        </p:sp>
      </p:grpSp>
      <p:grpSp>
        <p:nvGrpSpPr>
          <p:cNvPr id="33" name="Group 32"/>
          <p:cNvGrpSpPr/>
          <p:nvPr/>
        </p:nvGrpSpPr>
        <p:grpSpPr>
          <a:xfrm>
            <a:off x="4415746" y="2826840"/>
            <a:ext cx="755703" cy="884125"/>
            <a:chOff x="3699209" y="2747988"/>
            <a:chExt cx="755703" cy="884125"/>
          </a:xfrm>
        </p:grpSpPr>
        <p:sp>
          <p:nvSpPr>
            <p:cNvPr id="34" name="Oval 33"/>
            <p:cNvSpPr/>
            <p:nvPr/>
          </p:nvSpPr>
          <p:spPr>
            <a:xfrm>
              <a:off x="3699209" y="2747988"/>
              <a:ext cx="755703" cy="748145"/>
            </a:xfrm>
            <a:prstGeom prst="ellipse">
              <a:avLst/>
            </a:prstGeom>
            <a:solidFill>
              <a:srgbClr val="F5841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chemeClr val="bg1"/>
                </a:solidFill>
              </a:endParaRPr>
            </a:p>
          </p:txBody>
        </p:sp>
        <p:sp>
          <p:nvSpPr>
            <p:cNvPr id="35" name="Rectangle 34"/>
            <p:cNvSpPr/>
            <p:nvPr/>
          </p:nvSpPr>
          <p:spPr>
            <a:xfrm>
              <a:off x="3725975" y="2794790"/>
              <a:ext cx="703537" cy="430887"/>
            </a:xfrm>
            <a:prstGeom prst="rect">
              <a:avLst/>
            </a:prstGeom>
          </p:spPr>
          <p:txBody>
            <a:bodyPr wrap="square">
              <a:spAutoFit/>
            </a:bodyPr>
            <a:lstStyle/>
            <a:p>
              <a:r>
                <a:rPr lang="en-US" sz="1100" b="1" dirty="0">
                  <a:solidFill>
                    <a:schemeClr val="bg1"/>
                  </a:solidFill>
                </a:rPr>
                <a:t>24-48 Weeks*</a:t>
              </a:r>
            </a:p>
          </p:txBody>
        </p:sp>
        <p:grpSp>
          <p:nvGrpSpPr>
            <p:cNvPr id="36" name="Group 35"/>
            <p:cNvGrpSpPr/>
            <p:nvPr/>
          </p:nvGrpSpPr>
          <p:grpSpPr>
            <a:xfrm>
              <a:off x="3854424" y="3201986"/>
              <a:ext cx="457312" cy="430127"/>
              <a:chOff x="3854424" y="3201986"/>
              <a:chExt cx="457312" cy="430127"/>
            </a:xfrm>
          </p:grpSpPr>
          <p:sp>
            <p:nvSpPr>
              <p:cNvPr id="37" name="Oval 36"/>
              <p:cNvSpPr/>
              <p:nvPr/>
            </p:nvSpPr>
            <p:spPr>
              <a:xfrm>
                <a:off x="3854424" y="3201986"/>
                <a:ext cx="457312" cy="430127"/>
              </a:xfrm>
              <a:prstGeom prst="ellipse">
                <a:avLst/>
              </a:prstGeom>
              <a:solidFill>
                <a:schemeClr val="accent3">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grpSp>
            <p:nvGrpSpPr>
              <p:cNvPr id="38" name="Group 37"/>
              <p:cNvGrpSpPr/>
              <p:nvPr/>
            </p:nvGrpSpPr>
            <p:grpSpPr>
              <a:xfrm>
                <a:off x="3901504" y="3294944"/>
                <a:ext cx="379138" cy="292464"/>
                <a:chOff x="5772011" y="2334444"/>
                <a:chExt cx="417052" cy="321710"/>
              </a:xfrm>
            </p:grpSpPr>
            <p:grpSp>
              <p:nvGrpSpPr>
                <p:cNvPr id="39" name="Group 38"/>
                <p:cNvGrpSpPr/>
                <p:nvPr/>
              </p:nvGrpSpPr>
              <p:grpSpPr bwMode="gray">
                <a:xfrm rot="17100000">
                  <a:off x="5701285" y="2405170"/>
                  <a:ext cx="321710" cy="180258"/>
                  <a:chOff x="6065838" y="2530475"/>
                  <a:chExt cx="815975" cy="457200"/>
                </a:xfrm>
              </p:grpSpPr>
              <p:sp>
                <p:nvSpPr>
                  <p:cNvPr id="48" name="Freeform 13"/>
                  <p:cNvSpPr>
                    <a:spLocks/>
                  </p:cNvSpPr>
                  <p:nvPr/>
                </p:nvSpPr>
                <p:spPr bwMode="gray">
                  <a:xfrm>
                    <a:off x="6065838" y="2530475"/>
                    <a:ext cx="815975" cy="457200"/>
                  </a:xfrm>
                  <a:custGeom>
                    <a:avLst/>
                    <a:gdLst/>
                    <a:ahLst/>
                    <a:cxnLst>
                      <a:cxn ang="0">
                        <a:pos x="845" y="200"/>
                      </a:cxn>
                      <a:cxn ang="0">
                        <a:pos x="875" y="185"/>
                      </a:cxn>
                      <a:cxn ang="0">
                        <a:pos x="789" y="0"/>
                      </a:cxn>
                      <a:cxn ang="0">
                        <a:pos x="758" y="13"/>
                      </a:cxn>
                      <a:cxn ang="0">
                        <a:pos x="791" y="83"/>
                      </a:cxn>
                      <a:cxn ang="0">
                        <a:pos x="698" y="125"/>
                      </a:cxn>
                      <a:cxn ang="0">
                        <a:pos x="665" y="50"/>
                      </a:cxn>
                      <a:cxn ang="0">
                        <a:pos x="143" y="291"/>
                      </a:cxn>
                      <a:cxn ang="0">
                        <a:pos x="178" y="366"/>
                      </a:cxn>
                      <a:cxn ang="0">
                        <a:pos x="0" y="462"/>
                      </a:cxn>
                      <a:cxn ang="0">
                        <a:pos x="191" y="396"/>
                      </a:cxn>
                      <a:cxn ang="0">
                        <a:pos x="234" y="488"/>
                      </a:cxn>
                      <a:cxn ang="0">
                        <a:pos x="755" y="247"/>
                      </a:cxn>
                      <a:cxn ang="0">
                        <a:pos x="713" y="155"/>
                      </a:cxn>
                      <a:cxn ang="0">
                        <a:pos x="804" y="114"/>
                      </a:cxn>
                      <a:cxn ang="0">
                        <a:pos x="845" y="200"/>
                      </a:cxn>
                    </a:cxnLst>
                    <a:rect l="0" t="0" r="r" b="b"/>
                    <a:pathLst>
                      <a:path w="875" h="488">
                        <a:moveTo>
                          <a:pt x="845" y="200"/>
                        </a:moveTo>
                        <a:lnTo>
                          <a:pt x="875" y="185"/>
                        </a:lnTo>
                        <a:lnTo>
                          <a:pt x="789" y="0"/>
                        </a:lnTo>
                        <a:lnTo>
                          <a:pt x="758" y="13"/>
                        </a:lnTo>
                        <a:lnTo>
                          <a:pt x="791" y="83"/>
                        </a:lnTo>
                        <a:lnTo>
                          <a:pt x="698" y="125"/>
                        </a:lnTo>
                        <a:lnTo>
                          <a:pt x="665" y="50"/>
                        </a:lnTo>
                        <a:lnTo>
                          <a:pt x="143" y="291"/>
                        </a:lnTo>
                        <a:lnTo>
                          <a:pt x="178" y="366"/>
                        </a:lnTo>
                        <a:lnTo>
                          <a:pt x="0" y="462"/>
                        </a:lnTo>
                        <a:lnTo>
                          <a:pt x="191" y="396"/>
                        </a:lnTo>
                        <a:lnTo>
                          <a:pt x="234" y="488"/>
                        </a:lnTo>
                        <a:lnTo>
                          <a:pt x="755" y="247"/>
                        </a:lnTo>
                        <a:lnTo>
                          <a:pt x="713" y="155"/>
                        </a:lnTo>
                        <a:lnTo>
                          <a:pt x="804" y="114"/>
                        </a:lnTo>
                        <a:lnTo>
                          <a:pt x="845" y="200"/>
                        </a:lnTo>
                        <a:close/>
                      </a:path>
                    </a:pathLst>
                  </a:custGeom>
                  <a:solidFill>
                    <a:srgbClr val="00A8CB"/>
                  </a:solidFill>
                  <a:ln w="9525">
                    <a:solidFill>
                      <a:srgbClr val="00A8CB"/>
                    </a:solidFill>
                    <a:round/>
                    <a:headEnd/>
                    <a:tailEnd/>
                  </a:ln>
                </p:spPr>
                <p:txBody>
                  <a:bodyPr/>
                  <a:lstStyle/>
                  <a:p>
                    <a:endParaRPr lang="en-US" dirty="0"/>
                  </a:p>
                </p:txBody>
              </p:sp>
              <p:sp>
                <p:nvSpPr>
                  <p:cNvPr id="49" name="Freeform 14"/>
                  <p:cNvSpPr>
                    <a:spLocks/>
                  </p:cNvSpPr>
                  <p:nvPr/>
                </p:nvSpPr>
                <p:spPr bwMode="gray">
                  <a:xfrm>
                    <a:off x="6242051" y="2620964"/>
                    <a:ext cx="488951" cy="325437"/>
                  </a:xfrm>
                  <a:custGeom>
                    <a:avLst/>
                    <a:gdLst/>
                    <a:ahLst/>
                    <a:cxnLst>
                      <a:cxn ang="0">
                        <a:pos x="460" y="0"/>
                      </a:cxn>
                      <a:cxn ang="0">
                        <a:pos x="502" y="144"/>
                      </a:cxn>
                      <a:cxn ang="0">
                        <a:pos x="462" y="60"/>
                      </a:cxn>
                      <a:cxn ang="0">
                        <a:pos x="450" y="56"/>
                      </a:cxn>
                      <a:cxn ang="0">
                        <a:pos x="439" y="60"/>
                      </a:cxn>
                      <a:cxn ang="0">
                        <a:pos x="434" y="72"/>
                      </a:cxn>
                      <a:cxn ang="0">
                        <a:pos x="435" y="79"/>
                      </a:cxn>
                      <a:cxn ang="0">
                        <a:pos x="426" y="180"/>
                      </a:cxn>
                      <a:cxn ang="0">
                        <a:pos x="386" y="95"/>
                      </a:cxn>
                      <a:cxn ang="0">
                        <a:pos x="374" y="90"/>
                      </a:cxn>
                      <a:cxn ang="0">
                        <a:pos x="363" y="96"/>
                      </a:cxn>
                      <a:cxn ang="0">
                        <a:pos x="358" y="107"/>
                      </a:cxn>
                      <a:cxn ang="0">
                        <a:pos x="396" y="194"/>
                      </a:cxn>
                      <a:cxn ang="0">
                        <a:pos x="314" y="135"/>
                      </a:cxn>
                      <a:cxn ang="0">
                        <a:pos x="304" y="127"/>
                      </a:cxn>
                      <a:cxn ang="0">
                        <a:pos x="293" y="127"/>
                      </a:cxn>
                      <a:cxn ang="0">
                        <a:pos x="285" y="136"/>
                      </a:cxn>
                      <a:cxn ang="0">
                        <a:pos x="285" y="149"/>
                      </a:cxn>
                      <a:cxn ang="0">
                        <a:pos x="320" y="228"/>
                      </a:cxn>
                      <a:cxn ang="0">
                        <a:pos x="238" y="171"/>
                      </a:cxn>
                      <a:cxn ang="0">
                        <a:pos x="229" y="161"/>
                      </a:cxn>
                      <a:cxn ang="0">
                        <a:pos x="217" y="161"/>
                      </a:cxn>
                      <a:cxn ang="0">
                        <a:pos x="208" y="171"/>
                      </a:cxn>
                      <a:cxn ang="0">
                        <a:pos x="208" y="185"/>
                      </a:cxn>
                      <a:cxn ang="0">
                        <a:pos x="245" y="264"/>
                      </a:cxn>
                      <a:cxn ang="0">
                        <a:pos x="162" y="205"/>
                      </a:cxn>
                      <a:cxn ang="0">
                        <a:pos x="153" y="197"/>
                      </a:cxn>
                      <a:cxn ang="0">
                        <a:pos x="140" y="197"/>
                      </a:cxn>
                      <a:cxn ang="0">
                        <a:pos x="132" y="206"/>
                      </a:cxn>
                      <a:cxn ang="0">
                        <a:pos x="132" y="219"/>
                      </a:cxn>
                      <a:cxn ang="0">
                        <a:pos x="123" y="320"/>
                      </a:cxn>
                      <a:cxn ang="0">
                        <a:pos x="83" y="235"/>
                      </a:cxn>
                      <a:cxn ang="0">
                        <a:pos x="71" y="231"/>
                      </a:cxn>
                      <a:cxn ang="0">
                        <a:pos x="60" y="236"/>
                      </a:cxn>
                      <a:cxn ang="0">
                        <a:pos x="55" y="248"/>
                      </a:cxn>
                      <a:cxn ang="0">
                        <a:pos x="93" y="334"/>
                      </a:cxn>
                      <a:cxn ang="0">
                        <a:pos x="0" y="212"/>
                      </a:cxn>
                    </a:cxnLst>
                    <a:rect l="0" t="0" r="r" b="b"/>
                    <a:pathLst>
                      <a:path w="523" h="348">
                        <a:moveTo>
                          <a:pt x="0" y="212"/>
                        </a:moveTo>
                        <a:lnTo>
                          <a:pt x="460" y="0"/>
                        </a:lnTo>
                        <a:lnTo>
                          <a:pt x="523" y="135"/>
                        </a:lnTo>
                        <a:lnTo>
                          <a:pt x="502" y="144"/>
                        </a:lnTo>
                        <a:lnTo>
                          <a:pt x="467" y="65"/>
                        </a:lnTo>
                        <a:lnTo>
                          <a:pt x="462" y="60"/>
                        </a:lnTo>
                        <a:lnTo>
                          <a:pt x="457" y="57"/>
                        </a:lnTo>
                        <a:lnTo>
                          <a:pt x="450" y="56"/>
                        </a:lnTo>
                        <a:lnTo>
                          <a:pt x="444" y="57"/>
                        </a:lnTo>
                        <a:lnTo>
                          <a:pt x="439" y="60"/>
                        </a:lnTo>
                        <a:lnTo>
                          <a:pt x="435" y="66"/>
                        </a:lnTo>
                        <a:lnTo>
                          <a:pt x="434" y="72"/>
                        </a:lnTo>
                        <a:lnTo>
                          <a:pt x="435" y="79"/>
                        </a:lnTo>
                        <a:lnTo>
                          <a:pt x="435" y="79"/>
                        </a:lnTo>
                        <a:lnTo>
                          <a:pt x="472" y="159"/>
                        </a:lnTo>
                        <a:lnTo>
                          <a:pt x="426" y="180"/>
                        </a:lnTo>
                        <a:lnTo>
                          <a:pt x="391" y="100"/>
                        </a:lnTo>
                        <a:lnTo>
                          <a:pt x="386" y="95"/>
                        </a:lnTo>
                        <a:lnTo>
                          <a:pt x="380" y="91"/>
                        </a:lnTo>
                        <a:lnTo>
                          <a:pt x="374" y="90"/>
                        </a:lnTo>
                        <a:lnTo>
                          <a:pt x="367" y="92"/>
                        </a:lnTo>
                        <a:lnTo>
                          <a:pt x="363" y="96"/>
                        </a:lnTo>
                        <a:lnTo>
                          <a:pt x="359" y="102"/>
                        </a:lnTo>
                        <a:lnTo>
                          <a:pt x="358" y="107"/>
                        </a:lnTo>
                        <a:lnTo>
                          <a:pt x="359" y="114"/>
                        </a:lnTo>
                        <a:lnTo>
                          <a:pt x="396" y="194"/>
                        </a:lnTo>
                        <a:lnTo>
                          <a:pt x="350" y="214"/>
                        </a:lnTo>
                        <a:lnTo>
                          <a:pt x="314" y="135"/>
                        </a:lnTo>
                        <a:lnTo>
                          <a:pt x="310" y="130"/>
                        </a:lnTo>
                        <a:lnTo>
                          <a:pt x="304" y="127"/>
                        </a:lnTo>
                        <a:lnTo>
                          <a:pt x="298" y="126"/>
                        </a:lnTo>
                        <a:lnTo>
                          <a:pt x="293" y="127"/>
                        </a:lnTo>
                        <a:lnTo>
                          <a:pt x="288" y="130"/>
                        </a:lnTo>
                        <a:lnTo>
                          <a:pt x="285" y="136"/>
                        </a:lnTo>
                        <a:lnTo>
                          <a:pt x="283" y="142"/>
                        </a:lnTo>
                        <a:lnTo>
                          <a:pt x="285" y="149"/>
                        </a:lnTo>
                        <a:lnTo>
                          <a:pt x="285" y="149"/>
                        </a:lnTo>
                        <a:lnTo>
                          <a:pt x="320" y="228"/>
                        </a:lnTo>
                        <a:lnTo>
                          <a:pt x="275" y="250"/>
                        </a:lnTo>
                        <a:lnTo>
                          <a:pt x="238" y="171"/>
                        </a:lnTo>
                        <a:lnTo>
                          <a:pt x="235" y="165"/>
                        </a:lnTo>
                        <a:lnTo>
                          <a:pt x="229" y="161"/>
                        </a:lnTo>
                        <a:lnTo>
                          <a:pt x="223" y="160"/>
                        </a:lnTo>
                        <a:lnTo>
                          <a:pt x="217" y="161"/>
                        </a:lnTo>
                        <a:lnTo>
                          <a:pt x="212" y="166"/>
                        </a:lnTo>
                        <a:lnTo>
                          <a:pt x="208" y="171"/>
                        </a:lnTo>
                        <a:lnTo>
                          <a:pt x="207" y="178"/>
                        </a:lnTo>
                        <a:lnTo>
                          <a:pt x="208" y="185"/>
                        </a:lnTo>
                        <a:lnTo>
                          <a:pt x="208" y="185"/>
                        </a:lnTo>
                        <a:lnTo>
                          <a:pt x="245" y="264"/>
                        </a:lnTo>
                        <a:lnTo>
                          <a:pt x="199" y="285"/>
                        </a:lnTo>
                        <a:lnTo>
                          <a:pt x="162" y="205"/>
                        </a:lnTo>
                        <a:lnTo>
                          <a:pt x="159" y="201"/>
                        </a:lnTo>
                        <a:lnTo>
                          <a:pt x="153" y="197"/>
                        </a:lnTo>
                        <a:lnTo>
                          <a:pt x="147" y="196"/>
                        </a:lnTo>
                        <a:lnTo>
                          <a:pt x="140" y="197"/>
                        </a:lnTo>
                        <a:lnTo>
                          <a:pt x="136" y="201"/>
                        </a:lnTo>
                        <a:lnTo>
                          <a:pt x="132" y="206"/>
                        </a:lnTo>
                        <a:lnTo>
                          <a:pt x="131" y="212"/>
                        </a:lnTo>
                        <a:lnTo>
                          <a:pt x="132" y="219"/>
                        </a:lnTo>
                        <a:lnTo>
                          <a:pt x="169" y="299"/>
                        </a:lnTo>
                        <a:lnTo>
                          <a:pt x="123" y="320"/>
                        </a:lnTo>
                        <a:lnTo>
                          <a:pt x="86" y="240"/>
                        </a:lnTo>
                        <a:lnTo>
                          <a:pt x="83" y="235"/>
                        </a:lnTo>
                        <a:lnTo>
                          <a:pt x="77" y="232"/>
                        </a:lnTo>
                        <a:lnTo>
                          <a:pt x="71" y="231"/>
                        </a:lnTo>
                        <a:lnTo>
                          <a:pt x="64" y="232"/>
                        </a:lnTo>
                        <a:lnTo>
                          <a:pt x="60" y="236"/>
                        </a:lnTo>
                        <a:lnTo>
                          <a:pt x="56" y="241"/>
                        </a:lnTo>
                        <a:lnTo>
                          <a:pt x="55" y="248"/>
                        </a:lnTo>
                        <a:lnTo>
                          <a:pt x="56" y="255"/>
                        </a:lnTo>
                        <a:lnTo>
                          <a:pt x="93" y="334"/>
                        </a:lnTo>
                        <a:lnTo>
                          <a:pt x="62" y="348"/>
                        </a:lnTo>
                        <a:lnTo>
                          <a:pt x="0" y="212"/>
                        </a:lnTo>
                        <a:close/>
                      </a:path>
                    </a:pathLst>
                  </a:custGeom>
                  <a:solidFill>
                    <a:schemeClr val="bg1"/>
                  </a:solidFill>
                  <a:ln w="9525">
                    <a:noFill/>
                    <a:round/>
                    <a:headEnd/>
                    <a:tailEnd/>
                  </a:ln>
                </p:spPr>
                <p:txBody>
                  <a:bodyPr/>
                  <a:lstStyle/>
                  <a:p>
                    <a:endParaRPr lang="en-US" dirty="0"/>
                  </a:p>
                </p:txBody>
              </p:sp>
            </p:grpSp>
            <p:grpSp>
              <p:nvGrpSpPr>
                <p:cNvPr id="40" name="Group 469"/>
                <p:cNvGrpSpPr/>
                <p:nvPr/>
              </p:nvGrpSpPr>
              <p:grpSpPr bwMode="gray">
                <a:xfrm rot="4012859">
                  <a:off x="5865305" y="2406497"/>
                  <a:ext cx="271024" cy="132482"/>
                  <a:chOff x="7553351" y="2819400"/>
                  <a:chExt cx="1590650" cy="919166"/>
                </a:xfrm>
                <a:solidFill>
                  <a:srgbClr val="2B7DC7"/>
                </a:solidFill>
              </p:grpSpPr>
              <p:sp>
                <p:nvSpPr>
                  <p:cNvPr id="45" name="Freeform 157"/>
                  <p:cNvSpPr>
                    <a:spLocks/>
                  </p:cNvSpPr>
                  <p:nvPr/>
                </p:nvSpPr>
                <p:spPr bwMode="gray">
                  <a:xfrm>
                    <a:off x="7553351" y="2819400"/>
                    <a:ext cx="1590650" cy="919166"/>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46" name="Freeform 158"/>
                  <p:cNvSpPr>
                    <a:spLocks/>
                  </p:cNvSpPr>
                  <p:nvPr/>
                </p:nvSpPr>
                <p:spPr bwMode="gray">
                  <a:xfrm>
                    <a:off x="7663797" y="2894988"/>
                    <a:ext cx="693501" cy="587825"/>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47" name="Freeform 159"/>
                  <p:cNvSpPr>
                    <a:spLocks/>
                  </p:cNvSpPr>
                  <p:nvPr/>
                </p:nvSpPr>
                <p:spPr bwMode="gray">
                  <a:xfrm>
                    <a:off x="8299323" y="3146336"/>
                    <a:ext cx="657175" cy="233736"/>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grpSp>
              <p:nvGrpSpPr>
                <p:cNvPr id="41" name="Group 469"/>
                <p:cNvGrpSpPr/>
                <p:nvPr/>
              </p:nvGrpSpPr>
              <p:grpSpPr bwMode="gray">
                <a:xfrm rot="4012859">
                  <a:off x="5987310" y="2404801"/>
                  <a:ext cx="271024" cy="132482"/>
                  <a:chOff x="7553350" y="2819400"/>
                  <a:chExt cx="1590650" cy="919164"/>
                </a:xfrm>
                <a:solidFill>
                  <a:srgbClr val="2B7DC7"/>
                </a:solidFill>
              </p:grpSpPr>
              <p:sp>
                <p:nvSpPr>
                  <p:cNvPr id="42" name="Freeform 157"/>
                  <p:cNvSpPr>
                    <a:spLocks/>
                  </p:cNvSpPr>
                  <p:nvPr/>
                </p:nvSpPr>
                <p:spPr bwMode="gray">
                  <a:xfrm>
                    <a:off x="7553350" y="2819400"/>
                    <a:ext cx="1590650" cy="919164"/>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43" name="Freeform 158"/>
                  <p:cNvSpPr>
                    <a:spLocks/>
                  </p:cNvSpPr>
                  <p:nvPr/>
                </p:nvSpPr>
                <p:spPr bwMode="gray">
                  <a:xfrm>
                    <a:off x="7663801" y="2894984"/>
                    <a:ext cx="693502" cy="587828"/>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44" name="Freeform 159"/>
                  <p:cNvSpPr>
                    <a:spLocks/>
                  </p:cNvSpPr>
                  <p:nvPr/>
                </p:nvSpPr>
                <p:spPr bwMode="gray">
                  <a:xfrm>
                    <a:off x="8299323" y="3146336"/>
                    <a:ext cx="657175" cy="233736"/>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grpSp>
        </p:grpSp>
      </p:grpSp>
      <p:grpSp>
        <p:nvGrpSpPr>
          <p:cNvPr id="50" name="Group 49"/>
          <p:cNvGrpSpPr/>
          <p:nvPr/>
        </p:nvGrpSpPr>
        <p:grpSpPr>
          <a:xfrm>
            <a:off x="5943941" y="2372726"/>
            <a:ext cx="755703" cy="908811"/>
            <a:chOff x="5460744" y="2172550"/>
            <a:chExt cx="755703" cy="908811"/>
          </a:xfrm>
        </p:grpSpPr>
        <p:sp>
          <p:nvSpPr>
            <p:cNvPr id="51" name="Oval 50"/>
            <p:cNvSpPr/>
            <p:nvPr/>
          </p:nvSpPr>
          <p:spPr>
            <a:xfrm>
              <a:off x="5460744" y="2172550"/>
              <a:ext cx="755703" cy="748145"/>
            </a:xfrm>
            <a:prstGeom prst="ellipse">
              <a:avLst/>
            </a:prstGeom>
            <a:solidFill>
              <a:srgbClr val="F5841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chemeClr val="bg1"/>
                </a:solidFill>
              </a:endParaRPr>
            </a:p>
          </p:txBody>
        </p:sp>
        <p:sp>
          <p:nvSpPr>
            <p:cNvPr id="52" name="Rectangle 51"/>
            <p:cNvSpPr/>
            <p:nvPr/>
          </p:nvSpPr>
          <p:spPr>
            <a:xfrm>
              <a:off x="5480805" y="2229356"/>
              <a:ext cx="703537" cy="430887"/>
            </a:xfrm>
            <a:prstGeom prst="rect">
              <a:avLst/>
            </a:prstGeom>
          </p:spPr>
          <p:txBody>
            <a:bodyPr wrap="square">
              <a:spAutoFit/>
            </a:bodyPr>
            <a:lstStyle/>
            <a:p>
              <a:pPr lvl="0"/>
              <a:r>
                <a:rPr lang="en-US" sz="1100" b="1" dirty="0">
                  <a:solidFill>
                    <a:srgbClr val="FFFFFF"/>
                  </a:solidFill>
                  <a:latin typeface="Arial"/>
                </a:rPr>
                <a:t>12 Weeks*</a:t>
              </a:r>
            </a:p>
          </p:txBody>
        </p:sp>
        <p:grpSp>
          <p:nvGrpSpPr>
            <p:cNvPr id="53" name="Group 52"/>
            <p:cNvGrpSpPr/>
            <p:nvPr/>
          </p:nvGrpSpPr>
          <p:grpSpPr>
            <a:xfrm>
              <a:off x="5616614" y="2651234"/>
              <a:ext cx="457312" cy="430127"/>
              <a:chOff x="6855009" y="2502821"/>
              <a:chExt cx="457312" cy="430127"/>
            </a:xfrm>
          </p:grpSpPr>
          <p:sp>
            <p:nvSpPr>
              <p:cNvPr id="54" name="Oval 53"/>
              <p:cNvSpPr/>
              <p:nvPr/>
            </p:nvSpPr>
            <p:spPr>
              <a:xfrm>
                <a:off x="6855009" y="2502821"/>
                <a:ext cx="457312" cy="430127"/>
              </a:xfrm>
              <a:prstGeom prst="ellipse">
                <a:avLst/>
              </a:prstGeom>
              <a:solidFill>
                <a:schemeClr val="accent3">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grpSp>
            <p:nvGrpSpPr>
              <p:cNvPr id="55" name="Group 54"/>
              <p:cNvGrpSpPr/>
              <p:nvPr/>
            </p:nvGrpSpPr>
            <p:grpSpPr>
              <a:xfrm>
                <a:off x="6902089" y="2595779"/>
                <a:ext cx="379138" cy="292464"/>
                <a:chOff x="5772011" y="2334444"/>
                <a:chExt cx="417052" cy="321710"/>
              </a:xfrm>
            </p:grpSpPr>
            <p:grpSp>
              <p:nvGrpSpPr>
                <p:cNvPr id="56" name="Group 55"/>
                <p:cNvGrpSpPr/>
                <p:nvPr/>
              </p:nvGrpSpPr>
              <p:grpSpPr bwMode="gray">
                <a:xfrm rot="17100000">
                  <a:off x="5701285" y="2405170"/>
                  <a:ext cx="321710" cy="180258"/>
                  <a:chOff x="6065838" y="2530475"/>
                  <a:chExt cx="815975" cy="457200"/>
                </a:xfrm>
              </p:grpSpPr>
              <p:sp>
                <p:nvSpPr>
                  <p:cNvPr id="65" name="Freeform 13"/>
                  <p:cNvSpPr>
                    <a:spLocks/>
                  </p:cNvSpPr>
                  <p:nvPr/>
                </p:nvSpPr>
                <p:spPr bwMode="gray">
                  <a:xfrm>
                    <a:off x="6065838" y="2530475"/>
                    <a:ext cx="815975" cy="457200"/>
                  </a:xfrm>
                  <a:custGeom>
                    <a:avLst/>
                    <a:gdLst/>
                    <a:ahLst/>
                    <a:cxnLst>
                      <a:cxn ang="0">
                        <a:pos x="845" y="200"/>
                      </a:cxn>
                      <a:cxn ang="0">
                        <a:pos x="875" y="185"/>
                      </a:cxn>
                      <a:cxn ang="0">
                        <a:pos x="789" y="0"/>
                      </a:cxn>
                      <a:cxn ang="0">
                        <a:pos x="758" y="13"/>
                      </a:cxn>
                      <a:cxn ang="0">
                        <a:pos x="791" y="83"/>
                      </a:cxn>
                      <a:cxn ang="0">
                        <a:pos x="698" y="125"/>
                      </a:cxn>
                      <a:cxn ang="0">
                        <a:pos x="665" y="50"/>
                      </a:cxn>
                      <a:cxn ang="0">
                        <a:pos x="143" y="291"/>
                      </a:cxn>
                      <a:cxn ang="0">
                        <a:pos x="178" y="366"/>
                      </a:cxn>
                      <a:cxn ang="0">
                        <a:pos x="0" y="462"/>
                      </a:cxn>
                      <a:cxn ang="0">
                        <a:pos x="191" y="396"/>
                      </a:cxn>
                      <a:cxn ang="0">
                        <a:pos x="234" y="488"/>
                      </a:cxn>
                      <a:cxn ang="0">
                        <a:pos x="755" y="247"/>
                      </a:cxn>
                      <a:cxn ang="0">
                        <a:pos x="713" y="155"/>
                      </a:cxn>
                      <a:cxn ang="0">
                        <a:pos x="804" y="114"/>
                      </a:cxn>
                      <a:cxn ang="0">
                        <a:pos x="845" y="200"/>
                      </a:cxn>
                    </a:cxnLst>
                    <a:rect l="0" t="0" r="r" b="b"/>
                    <a:pathLst>
                      <a:path w="875" h="488">
                        <a:moveTo>
                          <a:pt x="845" y="200"/>
                        </a:moveTo>
                        <a:lnTo>
                          <a:pt x="875" y="185"/>
                        </a:lnTo>
                        <a:lnTo>
                          <a:pt x="789" y="0"/>
                        </a:lnTo>
                        <a:lnTo>
                          <a:pt x="758" y="13"/>
                        </a:lnTo>
                        <a:lnTo>
                          <a:pt x="791" y="83"/>
                        </a:lnTo>
                        <a:lnTo>
                          <a:pt x="698" y="125"/>
                        </a:lnTo>
                        <a:lnTo>
                          <a:pt x="665" y="50"/>
                        </a:lnTo>
                        <a:lnTo>
                          <a:pt x="143" y="291"/>
                        </a:lnTo>
                        <a:lnTo>
                          <a:pt x="178" y="366"/>
                        </a:lnTo>
                        <a:lnTo>
                          <a:pt x="0" y="462"/>
                        </a:lnTo>
                        <a:lnTo>
                          <a:pt x="191" y="396"/>
                        </a:lnTo>
                        <a:lnTo>
                          <a:pt x="234" y="488"/>
                        </a:lnTo>
                        <a:lnTo>
                          <a:pt x="755" y="247"/>
                        </a:lnTo>
                        <a:lnTo>
                          <a:pt x="713" y="155"/>
                        </a:lnTo>
                        <a:lnTo>
                          <a:pt x="804" y="114"/>
                        </a:lnTo>
                        <a:lnTo>
                          <a:pt x="845" y="200"/>
                        </a:lnTo>
                        <a:close/>
                      </a:path>
                    </a:pathLst>
                  </a:custGeom>
                  <a:solidFill>
                    <a:srgbClr val="00A8CB"/>
                  </a:solidFill>
                  <a:ln w="9525">
                    <a:solidFill>
                      <a:srgbClr val="00A8CB"/>
                    </a:solidFill>
                    <a:round/>
                    <a:headEnd/>
                    <a:tailEnd/>
                  </a:ln>
                </p:spPr>
                <p:txBody>
                  <a:bodyPr/>
                  <a:lstStyle/>
                  <a:p>
                    <a:endParaRPr lang="en-US" dirty="0"/>
                  </a:p>
                </p:txBody>
              </p:sp>
              <p:sp>
                <p:nvSpPr>
                  <p:cNvPr id="66" name="Freeform 14"/>
                  <p:cNvSpPr>
                    <a:spLocks/>
                  </p:cNvSpPr>
                  <p:nvPr/>
                </p:nvSpPr>
                <p:spPr bwMode="gray">
                  <a:xfrm>
                    <a:off x="6242051" y="2620963"/>
                    <a:ext cx="488950" cy="325438"/>
                  </a:xfrm>
                  <a:custGeom>
                    <a:avLst/>
                    <a:gdLst/>
                    <a:ahLst/>
                    <a:cxnLst>
                      <a:cxn ang="0">
                        <a:pos x="460" y="0"/>
                      </a:cxn>
                      <a:cxn ang="0">
                        <a:pos x="502" y="144"/>
                      </a:cxn>
                      <a:cxn ang="0">
                        <a:pos x="462" y="60"/>
                      </a:cxn>
                      <a:cxn ang="0">
                        <a:pos x="450" y="56"/>
                      </a:cxn>
                      <a:cxn ang="0">
                        <a:pos x="439" y="60"/>
                      </a:cxn>
                      <a:cxn ang="0">
                        <a:pos x="434" y="72"/>
                      </a:cxn>
                      <a:cxn ang="0">
                        <a:pos x="435" y="79"/>
                      </a:cxn>
                      <a:cxn ang="0">
                        <a:pos x="426" y="180"/>
                      </a:cxn>
                      <a:cxn ang="0">
                        <a:pos x="386" y="95"/>
                      </a:cxn>
                      <a:cxn ang="0">
                        <a:pos x="374" y="90"/>
                      </a:cxn>
                      <a:cxn ang="0">
                        <a:pos x="363" y="96"/>
                      </a:cxn>
                      <a:cxn ang="0">
                        <a:pos x="358" y="107"/>
                      </a:cxn>
                      <a:cxn ang="0">
                        <a:pos x="396" y="194"/>
                      </a:cxn>
                      <a:cxn ang="0">
                        <a:pos x="314" y="135"/>
                      </a:cxn>
                      <a:cxn ang="0">
                        <a:pos x="304" y="127"/>
                      </a:cxn>
                      <a:cxn ang="0">
                        <a:pos x="293" y="127"/>
                      </a:cxn>
                      <a:cxn ang="0">
                        <a:pos x="285" y="136"/>
                      </a:cxn>
                      <a:cxn ang="0">
                        <a:pos x="285" y="149"/>
                      </a:cxn>
                      <a:cxn ang="0">
                        <a:pos x="320" y="228"/>
                      </a:cxn>
                      <a:cxn ang="0">
                        <a:pos x="238" y="171"/>
                      </a:cxn>
                      <a:cxn ang="0">
                        <a:pos x="229" y="161"/>
                      </a:cxn>
                      <a:cxn ang="0">
                        <a:pos x="217" y="161"/>
                      </a:cxn>
                      <a:cxn ang="0">
                        <a:pos x="208" y="171"/>
                      </a:cxn>
                      <a:cxn ang="0">
                        <a:pos x="208" y="185"/>
                      </a:cxn>
                      <a:cxn ang="0">
                        <a:pos x="245" y="264"/>
                      </a:cxn>
                      <a:cxn ang="0">
                        <a:pos x="162" y="205"/>
                      </a:cxn>
                      <a:cxn ang="0">
                        <a:pos x="153" y="197"/>
                      </a:cxn>
                      <a:cxn ang="0">
                        <a:pos x="140" y="197"/>
                      </a:cxn>
                      <a:cxn ang="0">
                        <a:pos x="132" y="206"/>
                      </a:cxn>
                      <a:cxn ang="0">
                        <a:pos x="132" y="219"/>
                      </a:cxn>
                      <a:cxn ang="0">
                        <a:pos x="123" y="320"/>
                      </a:cxn>
                      <a:cxn ang="0">
                        <a:pos x="83" y="235"/>
                      </a:cxn>
                      <a:cxn ang="0">
                        <a:pos x="71" y="231"/>
                      </a:cxn>
                      <a:cxn ang="0">
                        <a:pos x="60" y="236"/>
                      </a:cxn>
                      <a:cxn ang="0">
                        <a:pos x="55" y="248"/>
                      </a:cxn>
                      <a:cxn ang="0">
                        <a:pos x="93" y="334"/>
                      </a:cxn>
                      <a:cxn ang="0">
                        <a:pos x="0" y="212"/>
                      </a:cxn>
                    </a:cxnLst>
                    <a:rect l="0" t="0" r="r" b="b"/>
                    <a:pathLst>
                      <a:path w="523" h="348">
                        <a:moveTo>
                          <a:pt x="0" y="212"/>
                        </a:moveTo>
                        <a:lnTo>
                          <a:pt x="460" y="0"/>
                        </a:lnTo>
                        <a:lnTo>
                          <a:pt x="523" y="135"/>
                        </a:lnTo>
                        <a:lnTo>
                          <a:pt x="502" y="144"/>
                        </a:lnTo>
                        <a:lnTo>
                          <a:pt x="467" y="65"/>
                        </a:lnTo>
                        <a:lnTo>
                          <a:pt x="462" y="60"/>
                        </a:lnTo>
                        <a:lnTo>
                          <a:pt x="457" y="57"/>
                        </a:lnTo>
                        <a:lnTo>
                          <a:pt x="450" y="56"/>
                        </a:lnTo>
                        <a:lnTo>
                          <a:pt x="444" y="57"/>
                        </a:lnTo>
                        <a:lnTo>
                          <a:pt x="439" y="60"/>
                        </a:lnTo>
                        <a:lnTo>
                          <a:pt x="435" y="66"/>
                        </a:lnTo>
                        <a:lnTo>
                          <a:pt x="434" y="72"/>
                        </a:lnTo>
                        <a:lnTo>
                          <a:pt x="435" y="79"/>
                        </a:lnTo>
                        <a:lnTo>
                          <a:pt x="435" y="79"/>
                        </a:lnTo>
                        <a:lnTo>
                          <a:pt x="472" y="159"/>
                        </a:lnTo>
                        <a:lnTo>
                          <a:pt x="426" y="180"/>
                        </a:lnTo>
                        <a:lnTo>
                          <a:pt x="391" y="100"/>
                        </a:lnTo>
                        <a:lnTo>
                          <a:pt x="386" y="95"/>
                        </a:lnTo>
                        <a:lnTo>
                          <a:pt x="380" y="91"/>
                        </a:lnTo>
                        <a:lnTo>
                          <a:pt x="374" y="90"/>
                        </a:lnTo>
                        <a:lnTo>
                          <a:pt x="367" y="92"/>
                        </a:lnTo>
                        <a:lnTo>
                          <a:pt x="363" y="96"/>
                        </a:lnTo>
                        <a:lnTo>
                          <a:pt x="359" y="102"/>
                        </a:lnTo>
                        <a:lnTo>
                          <a:pt x="358" y="107"/>
                        </a:lnTo>
                        <a:lnTo>
                          <a:pt x="359" y="114"/>
                        </a:lnTo>
                        <a:lnTo>
                          <a:pt x="396" y="194"/>
                        </a:lnTo>
                        <a:lnTo>
                          <a:pt x="350" y="214"/>
                        </a:lnTo>
                        <a:lnTo>
                          <a:pt x="314" y="135"/>
                        </a:lnTo>
                        <a:lnTo>
                          <a:pt x="310" y="130"/>
                        </a:lnTo>
                        <a:lnTo>
                          <a:pt x="304" y="127"/>
                        </a:lnTo>
                        <a:lnTo>
                          <a:pt x="298" y="126"/>
                        </a:lnTo>
                        <a:lnTo>
                          <a:pt x="293" y="127"/>
                        </a:lnTo>
                        <a:lnTo>
                          <a:pt x="288" y="130"/>
                        </a:lnTo>
                        <a:lnTo>
                          <a:pt x="285" y="136"/>
                        </a:lnTo>
                        <a:lnTo>
                          <a:pt x="283" y="142"/>
                        </a:lnTo>
                        <a:lnTo>
                          <a:pt x="285" y="149"/>
                        </a:lnTo>
                        <a:lnTo>
                          <a:pt x="285" y="149"/>
                        </a:lnTo>
                        <a:lnTo>
                          <a:pt x="320" y="228"/>
                        </a:lnTo>
                        <a:lnTo>
                          <a:pt x="275" y="250"/>
                        </a:lnTo>
                        <a:lnTo>
                          <a:pt x="238" y="171"/>
                        </a:lnTo>
                        <a:lnTo>
                          <a:pt x="235" y="165"/>
                        </a:lnTo>
                        <a:lnTo>
                          <a:pt x="229" y="161"/>
                        </a:lnTo>
                        <a:lnTo>
                          <a:pt x="223" y="160"/>
                        </a:lnTo>
                        <a:lnTo>
                          <a:pt x="217" y="161"/>
                        </a:lnTo>
                        <a:lnTo>
                          <a:pt x="212" y="166"/>
                        </a:lnTo>
                        <a:lnTo>
                          <a:pt x="208" y="171"/>
                        </a:lnTo>
                        <a:lnTo>
                          <a:pt x="207" y="178"/>
                        </a:lnTo>
                        <a:lnTo>
                          <a:pt x="208" y="185"/>
                        </a:lnTo>
                        <a:lnTo>
                          <a:pt x="208" y="185"/>
                        </a:lnTo>
                        <a:lnTo>
                          <a:pt x="245" y="264"/>
                        </a:lnTo>
                        <a:lnTo>
                          <a:pt x="199" y="285"/>
                        </a:lnTo>
                        <a:lnTo>
                          <a:pt x="162" y="205"/>
                        </a:lnTo>
                        <a:lnTo>
                          <a:pt x="159" y="201"/>
                        </a:lnTo>
                        <a:lnTo>
                          <a:pt x="153" y="197"/>
                        </a:lnTo>
                        <a:lnTo>
                          <a:pt x="147" y="196"/>
                        </a:lnTo>
                        <a:lnTo>
                          <a:pt x="140" y="197"/>
                        </a:lnTo>
                        <a:lnTo>
                          <a:pt x="136" y="201"/>
                        </a:lnTo>
                        <a:lnTo>
                          <a:pt x="132" y="206"/>
                        </a:lnTo>
                        <a:lnTo>
                          <a:pt x="131" y="212"/>
                        </a:lnTo>
                        <a:lnTo>
                          <a:pt x="132" y="219"/>
                        </a:lnTo>
                        <a:lnTo>
                          <a:pt x="169" y="299"/>
                        </a:lnTo>
                        <a:lnTo>
                          <a:pt x="123" y="320"/>
                        </a:lnTo>
                        <a:lnTo>
                          <a:pt x="86" y="240"/>
                        </a:lnTo>
                        <a:lnTo>
                          <a:pt x="83" y="235"/>
                        </a:lnTo>
                        <a:lnTo>
                          <a:pt x="77" y="232"/>
                        </a:lnTo>
                        <a:lnTo>
                          <a:pt x="71" y="231"/>
                        </a:lnTo>
                        <a:lnTo>
                          <a:pt x="64" y="232"/>
                        </a:lnTo>
                        <a:lnTo>
                          <a:pt x="60" y="236"/>
                        </a:lnTo>
                        <a:lnTo>
                          <a:pt x="56" y="241"/>
                        </a:lnTo>
                        <a:lnTo>
                          <a:pt x="55" y="248"/>
                        </a:lnTo>
                        <a:lnTo>
                          <a:pt x="56" y="255"/>
                        </a:lnTo>
                        <a:lnTo>
                          <a:pt x="93" y="334"/>
                        </a:lnTo>
                        <a:lnTo>
                          <a:pt x="62" y="348"/>
                        </a:lnTo>
                        <a:lnTo>
                          <a:pt x="0" y="212"/>
                        </a:lnTo>
                        <a:close/>
                      </a:path>
                    </a:pathLst>
                  </a:custGeom>
                  <a:solidFill>
                    <a:schemeClr val="bg1"/>
                  </a:solidFill>
                  <a:ln w="9525">
                    <a:noFill/>
                    <a:round/>
                    <a:headEnd/>
                    <a:tailEnd/>
                  </a:ln>
                </p:spPr>
                <p:txBody>
                  <a:bodyPr/>
                  <a:lstStyle/>
                  <a:p>
                    <a:endParaRPr lang="en-US" dirty="0"/>
                  </a:p>
                </p:txBody>
              </p:sp>
            </p:grpSp>
            <p:grpSp>
              <p:nvGrpSpPr>
                <p:cNvPr id="57" name="Group 469"/>
                <p:cNvGrpSpPr/>
                <p:nvPr/>
              </p:nvGrpSpPr>
              <p:grpSpPr bwMode="gray">
                <a:xfrm rot="4012859">
                  <a:off x="5865304" y="2406497"/>
                  <a:ext cx="271024" cy="132482"/>
                  <a:chOff x="7553350" y="2819400"/>
                  <a:chExt cx="1590650" cy="919164"/>
                </a:xfrm>
                <a:solidFill>
                  <a:srgbClr val="2B7DC7"/>
                </a:solidFill>
              </p:grpSpPr>
              <p:sp>
                <p:nvSpPr>
                  <p:cNvPr id="62" name="Freeform 157"/>
                  <p:cNvSpPr>
                    <a:spLocks/>
                  </p:cNvSpPr>
                  <p:nvPr/>
                </p:nvSpPr>
                <p:spPr bwMode="gray">
                  <a:xfrm>
                    <a:off x="7553350" y="2819400"/>
                    <a:ext cx="1590650" cy="919164"/>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63" name="Freeform 158"/>
                  <p:cNvSpPr>
                    <a:spLocks/>
                  </p:cNvSpPr>
                  <p:nvPr/>
                </p:nvSpPr>
                <p:spPr bwMode="gray">
                  <a:xfrm>
                    <a:off x="7663797" y="2894988"/>
                    <a:ext cx="693501" cy="587825"/>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64" name="Freeform 159"/>
                  <p:cNvSpPr>
                    <a:spLocks/>
                  </p:cNvSpPr>
                  <p:nvPr/>
                </p:nvSpPr>
                <p:spPr bwMode="gray">
                  <a:xfrm>
                    <a:off x="8299323" y="3146336"/>
                    <a:ext cx="657175" cy="233736"/>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grpSp>
              <p:nvGrpSpPr>
                <p:cNvPr id="58" name="Group 469"/>
                <p:cNvGrpSpPr/>
                <p:nvPr/>
              </p:nvGrpSpPr>
              <p:grpSpPr bwMode="gray">
                <a:xfrm rot="4012859">
                  <a:off x="5987310" y="2404801"/>
                  <a:ext cx="271024" cy="132482"/>
                  <a:chOff x="7553350" y="2819400"/>
                  <a:chExt cx="1590650" cy="919164"/>
                </a:xfrm>
                <a:solidFill>
                  <a:srgbClr val="2B7DC7"/>
                </a:solidFill>
              </p:grpSpPr>
              <p:sp>
                <p:nvSpPr>
                  <p:cNvPr id="59" name="Freeform 157"/>
                  <p:cNvSpPr>
                    <a:spLocks/>
                  </p:cNvSpPr>
                  <p:nvPr/>
                </p:nvSpPr>
                <p:spPr bwMode="gray">
                  <a:xfrm>
                    <a:off x="7553350" y="2819400"/>
                    <a:ext cx="1590650" cy="919164"/>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60" name="Freeform 158"/>
                  <p:cNvSpPr>
                    <a:spLocks/>
                  </p:cNvSpPr>
                  <p:nvPr/>
                </p:nvSpPr>
                <p:spPr bwMode="gray">
                  <a:xfrm>
                    <a:off x="7663797" y="2894988"/>
                    <a:ext cx="693501" cy="587825"/>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61" name="Freeform 159"/>
                  <p:cNvSpPr>
                    <a:spLocks/>
                  </p:cNvSpPr>
                  <p:nvPr/>
                </p:nvSpPr>
                <p:spPr bwMode="gray">
                  <a:xfrm>
                    <a:off x="8299323" y="3146336"/>
                    <a:ext cx="657175" cy="233736"/>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grpSp>
        </p:grpSp>
      </p:grpSp>
      <p:grpSp>
        <p:nvGrpSpPr>
          <p:cNvPr id="67" name="Group 66"/>
          <p:cNvGrpSpPr/>
          <p:nvPr/>
        </p:nvGrpSpPr>
        <p:grpSpPr>
          <a:xfrm>
            <a:off x="7516287" y="2248299"/>
            <a:ext cx="755703" cy="893875"/>
            <a:chOff x="7516287" y="2248299"/>
            <a:chExt cx="755703" cy="893875"/>
          </a:xfrm>
        </p:grpSpPr>
        <p:sp>
          <p:nvSpPr>
            <p:cNvPr id="68" name="Oval 67"/>
            <p:cNvSpPr/>
            <p:nvPr/>
          </p:nvSpPr>
          <p:spPr>
            <a:xfrm>
              <a:off x="7516287" y="2248299"/>
              <a:ext cx="755703" cy="748145"/>
            </a:xfrm>
            <a:prstGeom prst="ellipse">
              <a:avLst/>
            </a:prstGeom>
            <a:solidFill>
              <a:srgbClr val="F5841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chemeClr val="bg1"/>
                </a:solidFill>
              </a:endParaRPr>
            </a:p>
          </p:txBody>
        </p:sp>
        <p:sp>
          <p:nvSpPr>
            <p:cNvPr id="69" name="Rectangle 68"/>
            <p:cNvSpPr/>
            <p:nvPr/>
          </p:nvSpPr>
          <p:spPr>
            <a:xfrm>
              <a:off x="7542370" y="2290543"/>
              <a:ext cx="703537" cy="430887"/>
            </a:xfrm>
            <a:prstGeom prst="rect">
              <a:avLst/>
            </a:prstGeom>
          </p:spPr>
          <p:txBody>
            <a:bodyPr wrap="square">
              <a:spAutoFit/>
            </a:bodyPr>
            <a:lstStyle/>
            <a:p>
              <a:pPr lvl="0"/>
              <a:r>
                <a:rPr lang="en-US" sz="1100" b="1" dirty="0">
                  <a:solidFill>
                    <a:srgbClr val="FFFFFF"/>
                  </a:solidFill>
                  <a:latin typeface="Arial"/>
                </a:rPr>
                <a:t>8-12 Weeks*</a:t>
              </a:r>
            </a:p>
          </p:txBody>
        </p:sp>
        <p:sp>
          <p:nvSpPr>
            <p:cNvPr id="70" name="Oval 69"/>
            <p:cNvSpPr/>
            <p:nvPr/>
          </p:nvSpPr>
          <p:spPr>
            <a:xfrm>
              <a:off x="7666628" y="2712047"/>
              <a:ext cx="457312" cy="430127"/>
            </a:xfrm>
            <a:prstGeom prst="ellipse">
              <a:avLst/>
            </a:prstGeom>
            <a:solidFill>
              <a:schemeClr val="accent3">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grpSp>
          <p:nvGrpSpPr>
            <p:cNvPr id="71" name="Group 70"/>
            <p:cNvGrpSpPr/>
            <p:nvPr/>
          </p:nvGrpSpPr>
          <p:grpSpPr>
            <a:xfrm>
              <a:off x="7786210" y="2806000"/>
              <a:ext cx="231356" cy="247933"/>
              <a:chOff x="5934572" y="2335530"/>
              <a:chExt cx="254491" cy="272725"/>
            </a:xfrm>
          </p:grpSpPr>
          <p:grpSp>
            <p:nvGrpSpPr>
              <p:cNvPr id="72" name="Group 469"/>
              <p:cNvGrpSpPr/>
              <p:nvPr/>
            </p:nvGrpSpPr>
            <p:grpSpPr bwMode="gray">
              <a:xfrm rot="4012859">
                <a:off x="5865302" y="2406501"/>
                <a:ext cx="271024" cy="132483"/>
                <a:chOff x="7553371" y="2819417"/>
                <a:chExt cx="1590650" cy="919171"/>
              </a:xfrm>
              <a:solidFill>
                <a:srgbClr val="2B7DC7"/>
              </a:solidFill>
            </p:grpSpPr>
            <p:sp>
              <p:nvSpPr>
                <p:cNvPr id="77" name="Freeform 157"/>
                <p:cNvSpPr>
                  <a:spLocks/>
                </p:cNvSpPr>
                <p:nvPr/>
              </p:nvSpPr>
              <p:spPr bwMode="gray">
                <a:xfrm>
                  <a:off x="7553371" y="2819417"/>
                  <a:ext cx="1590650" cy="919171"/>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78" name="Freeform 158"/>
                <p:cNvSpPr>
                  <a:spLocks/>
                </p:cNvSpPr>
                <p:nvPr/>
              </p:nvSpPr>
              <p:spPr bwMode="gray">
                <a:xfrm>
                  <a:off x="7663797" y="2894988"/>
                  <a:ext cx="693501" cy="587825"/>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79" name="Freeform 159"/>
                <p:cNvSpPr>
                  <a:spLocks/>
                </p:cNvSpPr>
                <p:nvPr/>
              </p:nvSpPr>
              <p:spPr bwMode="gray">
                <a:xfrm>
                  <a:off x="8299323" y="3146336"/>
                  <a:ext cx="657175" cy="233736"/>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grpSp>
            <p:nvGrpSpPr>
              <p:cNvPr id="73" name="Group 469"/>
              <p:cNvGrpSpPr/>
              <p:nvPr/>
            </p:nvGrpSpPr>
            <p:grpSpPr bwMode="gray">
              <a:xfrm rot="4012859">
                <a:off x="5987310" y="2404801"/>
                <a:ext cx="271024" cy="132482"/>
                <a:chOff x="7553350" y="2819400"/>
                <a:chExt cx="1590650" cy="919164"/>
              </a:xfrm>
              <a:solidFill>
                <a:srgbClr val="2B7DC7"/>
              </a:solidFill>
            </p:grpSpPr>
            <p:sp>
              <p:nvSpPr>
                <p:cNvPr id="74" name="Freeform 157"/>
                <p:cNvSpPr>
                  <a:spLocks/>
                </p:cNvSpPr>
                <p:nvPr/>
              </p:nvSpPr>
              <p:spPr bwMode="gray">
                <a:xfrm>
                  <a:off x="7553350" y="2819400"/>
                  <a:ext cx="1590650" cy="919164"/>
                </a:xfrm>
                <a:custGeom>
                  <a:avLst/>
                  <a:gdLst/>
                  <a:ahLst/>
                  <a:cxnLst>
                    <a:cxn ang="0">
                      <a:pos x="622" y="117"/>
                    </a:cxn>
                    <a:cxn ang="0">
                      <a:pos x="134" y="250"/>
                    </a:cxn>
                    <a:cxn ang="0">
                      <a:pos x="296" y="685"/>
                    </a:cxn>
                    <a:cxn ang="0">
                      <a:pos x="1342" y="949"/>
                    </a:cxn>
                    <a:cxn ang="0">
                      <a:pos x="1755" y="746"/>
                    </a:cxn>
                    <a:cxn ang="0">
                      <a:pos x="1555" y="360"/>
                    </a:cxn>
                    <a:cxn ang="0">
                      <a:pos x="622" y="117"/>
                    </a:cxn>
                  </a:cxnLst>
                  <a:rect l="0" t="0" r="r" b="b"/>
                  <a:pathLst>
                    <a:path w="1832" h="1057">
                      <a:moveTo>
                        <a:pt x="622" y="117"/>
                      </a:moveTo>
                      <a:cubicBezTo>
                        <a:pt x="622" y="117"/>
                        <a:pt x="246" y="0"/>
                        <a:pt x="134" y="250"/>
                      </a:cubicBezTo>
                      <a:cubicBezTo>
                        <a:pt x="134" y="250"/>
                        <a:pt x="0" y="552"/>
                        <a:pt x="296" y="685"/>
                      </a:cubicBezTo>
                      <a:cubicBezTo>
                        <a:pt x="592" y="818"/>
                        <a:pt x="1342" y="949"/>
                        <a:pt x="1342" y="949"/>
                      </a:cubicBezTo>
                      <a:cubicBezTo>
                        <a:pt x="1342" y="949"/>
                        <a:pt x="1665" y="1057"/>
                        <a:pt x="1755" y="746"/>
                      </a:cubicBezTo>
                      <a:cubicBezTo>
                        <a:pt x="1832" y="480"/>
                        <a:pt x="1563" y="362"/>
                        <a:pt x="1555" y="360"/>
                      </a:cubicBezTo>
                      <a:cubicBezTo>
                        <a:pt x="1547" y="357"/>
                        <a:pt x="622" y="117"/>
                        <a:pt x="622" y="117"/>
                      </a:cubicBezTo>
                      <a:close/>
                    </a:path>
                  </a:pathLst>
                </a:custGeom>
                <a:solidFill>
                  <a:srgbClr val="00A8CB"/>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75" name="Freeform 158"/>
                <p:cNvSpPr>
                  <a:spLocks/>
                </p:cNvSpPr>
                <p:nvPr/>
              </p:nvSpPr>
              <p:spPr bwMode="gray">
                <a:xfrm>
                  <a:off x="7663768" y="2895096"/>
                  <a:ext cx="693502" cy="587825"/>
                </a:xfrm>
                <a:custGeom>
                  <a:avLst/>
                  <a:gdLst/>
                  <a:ahLst/>
                  <a:cxnLst>
                    <a:cxn ang="0">
                      <a:pos x="262" y="382"/>
                    </a:cxn>
                    <a:cxn ang="0">
                      <a:pos x="218" y="422"/>
                    </a:cxn>
                    <a:cxn ang="0">
                      <a:pos x="200" y="507"/>
                    </a:cxn>
                    <a:cxn ang="0">
                      <a:pos x="132" y="468"/>
                    </a:cxn>
                    <a:cxn ang="0">
                      <a:pos x="134" y="317"/>
                    </a:cxn>
                    <a:cxn ang="0">
                      <a:pos x="77" y="435"/>
                    </a:cxn>
                    <a:cxn ang="0">
                      <a:pos x="84" y="169"/>
                    </a:cxn>
                    <a:cxn ang="0">
                      <a:pos x="476" y="110"/>
                    </a:cxn>
                    <a:cxn ang="0">
                      <a:pos x="799" y="201"/>
                    </a:cxn>
                    <a:cxn ang="0">
                      <a:pos x="670" y="404"/>
                    </a:cxn>
                    <a:cxn ang="0">
                      <a:pos x="680" y="676"/>
                    </a:cxn>
                    <a:cxn ang="0">
                      <a:pos x="578" y="644"/>
                    </a:cxn>
                    <a:cxn ang="0">
                      <a:pos x="572" y="440"/>
                    </a:cxn>
                    <a:cxn ang="0">
                      <a:pos x="498" y="626"/>
                    </a:cxn>
                    <a:cxn ang="0">
                      <a:pos x="422" y="600"/>
                    </a:cxn>
                    <a:cxn ang="0">
                      <a:pos x="411" y="413"/>
                    </a:cxn>
                    <a:cxn ang="0">
                      <a:pos x="365" y="443"/>
                    </a:cxn>
                    <a:cxn ang="0">
                      <a:pos x="334" y="572"/>
                    </a:cxn>
                    <a:cxn ang="0">
                      <a:pos x="266" y="546"/>
                    </a:cxn>
                    <a:cxn ang="0">
                      <a:pos x="262" y="382"/>
                    </a:cxn>
                  </a:cxnLst>
                  <a:rect l="0" t="0" r="r" b="b"/>
                  <a:pathLst>
                    <a:path w="799" h="676">
                      <a:moveTo>
                        <a:pt x="262" y="382"/>
                      </a:moveTo>
                      <a:cubicBezTo>
                        <a:pt x="230" y="375"/>
                        <a:pt x="218" y="422"/>
                        <a:pt x="218" y="422"/>
                      </a:cubicBezTo>
                      <a:cubicBezTo>
                        <a:pt x="200" y="507"/>
                        <a:pt x="200" y="507"/>
                        <a:pt x="200" y="507"/>
                      </a:cubicBezTo>
                      <a:cubicBezTo>
                        <a:pt x="172" y="498"/>
                        <a:pt x="132" y="468"/>
                        <a:pt x="132" y="468"/>
                      </a:cubicBezTo>
                      <a:cubicBezTo>
                        <a:pt x="132" y="468"/>
                        <a:pt x="169" y="329"/>
                        <a:pt x="134" y="317"/>
                      </a:cubicBezTo>
                      <a:cubicBezTo>
                        <a:pt x="82" y="299"/>
                        <a:pt x="77" y="435"/>
                        <a:pt x="77" y="435"/>
                      </a:cubicBezTo>
                      <a:cubicBezTo>
                        <a:pt x="56" y="411"/>
                        <a:pt x="0" y="324"/>
                        <a:pt x="84" y="169"/>
                      </a:cubicBezTo>
                      <a:cubicBezTo>
                        <a:pt x="175" y="0"/>
                        <a:pt x="476" y="110"/>
                        <a:pt x="476" y="110"/>
                      </a:cubicBezTo>
                      <a:cubicBezTo>
                        <a:pt x="799" y="201"/>
                        <a:pt x="799" y="201"/>
                        <a:pt x="799" y="201"/>
                      </a:cubicBezTo>
                      <a:cubicBezTo>
                        <a:pt x="799" y="201"/>
                        <a:pt x="702" y="308"/>
                        <a:pt x="670" y="404"/>
                      </a:cubicBezTo>
                      <a:cubicBezTo>
                        <a:pt x="637" y="505"/>
                        <a:pt x="680" y="676"/>
                        <a:pt x="680" y="676"/>
                      </a:cubicBezTo>
                      <a:cubicBezTo>
                        <a:pt x="578" y="644"/>
                        <a:pt x="578" y="644"/>
                        <a:pt x="578" y="644"/>
                      </a:cubicBezTo>
                      <a:cubicBezTo>
                        <a:pt x="588" y="603"/>
                        <a:pt x="630" y="448"/>
                        <a:pt x="572" y="440"/>
                      </a:cubicBezTo>
                      <a:cubicBezTo>
                        <a:pt x="514" y="432"/>
                        <a:pt x="503" y="626"/>
                        <a:pt x="498" y="626"/>
                      </a:cubicBezTo>
                      <a:cubicBezTo>
                        <a:pt x="468" y="622"/>
                        <a:pt x="422" y="600"/>
                        <a:pt x="422" y="600"/>
                      </a:cubicBezTo>
                      <a:cubicBezTo>
                        <a:pt x="451" y="477"/>
                        <a:pt x="467" y="422"/>
                        <a:pt x="411" y="413"/>
                      </a:cubicBezTo>
                      <a:cubicBezTo>
                        <a:pt x="376" y="407"/>
                        <a:pt x="365" y="443"/>
                        <a:pt x="365" y="443"/>
                      </a:cubicBezTo>
                      <a:cubicBezTo>
                        <a:pt x="334" y="572"/>
                        <a:pt x="334" y="572"/>
                        <a:pt x="334" y="572"/>
                      </a:cubicBezTo>
                      <a:cubicBezTo>
                        <a:pt x="315" y="575"/>
                        <a:pt x="266" y="546"/>
                        <a:pt x="266" y="546"/>
                      </a:cubicBezTo>
                      <a:cubicBezTo>
                        <a:pt x="266" y="546"/>
                        <a:pt x="325" y="395"/>
                        <a:pt x="262" y="3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76" name="Freeform 159"/>
                <p:cNvSpPr>
                  <a:spLocks/>
                </p:cNvSpPr>
                <p:nvPr/>
              </p:nvSpPr>
              <p:spPr bwMode="gray">
                <a:xfrm>
                  <a:off x="8299311" y="3146390"/>
                  <a:ext cx="657175" cy="233739"/>
                </a:xfrm>
                <a:custGeom>
                  <a:avLst/>
                  <a:gdLst/>
                  <a:ahLst/>
                  <a:cxnLst>
                    <a:cxn ang="0">
                      <a:pos x="59" y="0"/>
                    </a:cxn>
                    <a:cxn ang="0">
                      <a:pos x="653" y="152"/>
                    </a:cxn>
                    <a:cxn ang="0">
                      <a:pos x="757" y="269"/>
                    </a:cxn>
                    <a:cxn ang="0">
                      <a:pos x="0" y="88"/>
                    </a:cxn>
                    <a:cxn ang="0">
                      <a:pos x="59" y="0"/>
                    </a:cxn>
                  </a:cxnLst>
                  <a:rect l="0" t="0" r="r" b="b"/>
                  <a:pathLst>
                    <a:path w="757" h="269">
                      <a:moveTo>
                        <a:pt x="59" y="0"/>
                      </a:moveTo>
                      <a:cubicBezTo>
                        <a:pt x="653" y="152"/>
                        <a:pt x="653" y="152"/>
                        <a:pt x="653" y="152"/>
                      </a:cubicBezTo>
                      <a:cubicBezTo>
                        <a:pt x="653" y="152"/>
                        <a:pt x="741" y="170"/>
                        <a:pt x="757" y="269"/>
                      </a:cubicBezTo>
                      <a:cubicBezTo>
                        <a:pt x="0" y="88"/>
                        <a:pt x="0" y="88"/>
                        <a:pt x="0" y="88"/>
                      </a:cubicBezTo>
                      <a:lnTo>
                        <a:pt x="59"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grpSp>
      </p:grpSp>
      <p:graphicFrame>
        <p:nvGraphicFramePr>
          <p:cNvPr id="80" name="Table 79"/>
          <p:cNvGraphicFramePr>
            <a:graphicFrameLocks noGrp="1"/>
          </p:cNvGraphicFramePr>
          <p:nvPr>
            <p:extLst/>
          </p:nvPr>
        </p:nvGraphicFramePr>
        <p:xfrm>
          <a:off x="2392718" y="5205426"/>
          <a:ext cx="6374325" cy="731520"/>
        </p:xfrm>
        <a:graphic>
          <a:graphicData uri="http://schemas.openxmlformats.org/drawingml/2006/table">
            <a:tbl>
              <a:tblPr firstRow="1" bandRow="1">
                <a:tableStyleId>{5C22544A-7EE6-4342-B048-85BDC9FD1C3A}</a:tableStyleId>
              </a:tblPr>
              <a:tblGrid>
                <a:gridCol w="1660310">
                  <a:extLst>
                    <a:ext uri="{9D8B030D-6E8A-4147-A177-3AD203B41FA5}">
                      <a16:colId xmlns:a16="http://schemas.microsoft.com/office/drawing/2014/main" val="20000"/>
                    </a:ext>
                  </a:extLst>
                </a:gridCol>
                <a:gridCol w="1596603">
                  <a:extLst>
                    <a:ext uri="{9D8B030D-6E8A-4147-A177-3AD203B41FA5}">
                      <a16:colId xmlns:a16="http://schemas.microsoft.com/office/drawing/2014/main" val="20001"/>
                    </a:ext>
                  </a:extLst>
                </a:gridCol>
                <a:gridCol w="1596603">
                  <a:extLst>
                    <a:ext uri="{9D8B030D-6E8A-4147-A177-3AD203B41FA5}">
                      <a16:colId xmlns:a16="http://schemas.microsoft.com/office/drawing/2014/main" val="20002"/>
                    </a:ext>
                  </a:extLst>
                </a:gridCol>
                <a:gridCol w="1520809">
                  <a:extLst>
                    <a:ext uri="{9D8B030D-6E8A-4147-A177-3AD203B41FA5}">
                      <a16:colId xmlns:a16="http://schemas.microsoft.com/office/drawing/2014/main" val="20003"/>
                    </a:ext>
                  </a:extLst>
                </a:gridCol>
              </a:tblGrid>
              <a:tr h="527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1st generation </a:t>
                      </a:r>
                      <a:br>
                        <a:rPr lang="en-US" sz="1200" b="1"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(1999-2010) </a:t>
                      </a:r>
                      <a:br>
                        <a:rPr lang="en-US" sz="1200" b="0" i="0" u="none" strike="noStrike" kern="1200" baseline="0" dirty="0">
                          <a:solidFill>
                            <a:schemeClr val="tx1"/>
                          </a:solidFill>
                          <a:latin typeface="+mn-lt"/>
                          <a:ea typeface="+mn-ea"/>
                          <a:cs typeface="+mn-cs"/>
                        </a:rPr>
                      </a:br>
                      <a:r>
                        <a:rPr lang="en-US" sz="1200" b="0" i="1" u="none" strike="noStrike" kern="1200" baseline="0" dirty="0">
                          <a:solidFill>
                            <a:schemeClr val="tx1"/>
                          </a:solidFill>
                          <a:latin typeface="+mn-lt"/>
                          <a:ea typeface="+mn-ea"/>
                          <a:cs typeface="+mn-cs"/>
                        </a:rPr>
                        <a:t>Interferon and Ribavarin (IFN-R) Injection</a:t>
                      </a:r>
                      <a:endParaRPr lang="en-US" sz="1200" dirty="0">
                        <a:solidFill>
                          <a:schemeClr val="tx1"/>
                        </a:solidFill>
                      </a:endParaRPr>
                    </a:p>
                  </a:txBody>
                  <a:tcPr marL="0" marR="0" marT="0" marB="0">
                    <a:solidFill>
                      <a:schemeClr val="bg1"/>
                    </a:solidFill>
                  </a:tcPr>
                </a:tc>
                <a:tc>
                  <a:txBody>
                    <a:bodyPr/>
                    <a:lstStyle/>
                    <a:p>
                      <a:pPr algn="ctr"/>
                      <a:r>
                        <a:rPr lang="en-US" sz="1200" b="1" i="0" u="none" strike="noStrike" kern="1200" baseline="0" dirty="0">
                          <a:solidFill>
                            <a:schemeClr val="tx1"/>
                          </a:solidFill>
                          <a:latin typeface="+mn-lt"/>
                          <a:ea typeface="+mn-ea"/>
                          <a:cs typeface="+mn-cs"/>
                        </a:rPr>
                        <a:t>2nd generation</a:t>
                      </a:r>
                      <a:r>
                        <a:rPr lang="en-US" sz="1200" b="0" i="0" u="none" strike="noStrike" kern="1200" baseline="0" dirty="0">
                          <a:solidFill>
                            <a:schemeClr val="tx1"/>
                          </a:solidFill>
                          <a:latin typeface="+mn-lt"/>
                          <a:ea typeface="+mn-ea"/>
                          <a:cs typeface="+mn-cs"/>
                        </a:rPr>
                        <a:t>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(2011-2013) </a:t>
                      </a:r>
                      <a:br>
                        <a:rPr lang="en-US" sz="1200" b="0" i="0" u="none" strike="noStrike" kern="1200" baseline="0" dirty="0">
                          <a:solidFill>
                            <a:schemeClr val="tx1"/>
                          </a:solidFill>
                          <a:latin typeface="+mn-lt"/>
                          <a:ea typeface="+mn-ea"/>
                          <a:cs typeface="+mn-cs"/>
                        </a:rPr>
                      </a:br>
                      <a:r>
                        <a:rPr lang="en-US" sz="1200" b="0" i="1" u="none" strike="noStrike" kern="1200" baseline="0" dirty="0">
                          <a:solidFill>
                            <a:schemeClr val="tx1"/>
                          </a:solidFill>
                          <a:latin typeface="+mn-lt"/>
                          <a:ea typeface="+mn-ea"/>
                          <a:cs typeface="+mn-cs"/>
                        </a:rPr>
                        <a:t>Protease Inhibitors w/ IFN Injection</a:t>
                      </a:r>
                      <a:endParaRPr lang="en-US" sz="1200" dirty="0">
                        <a:solidFill>
                          <a:schemeClr val="tx1"/>
                        </a:solidFill>
                      </a:endParaRPr>
                    </a:p>
                  </a:txBody>
                  <a:tcPr marL="0" marR="0" marT="0" marB="0">
                    <a:solidFill>
                      <a:schemeClr val="bg1"/>
                    </a:solidFill>
                  </a:tcPr>
                </a:tc>
                <a:tc>
                  <a:txBody>
                    <a:bodyPr/>
                    <a:lstStyle/>
                    <a:p>
                      <a:pPr algn="ctr"/>
                      <a:r>
                        <a:rPr lang="en-US" sz="1200" b="1" i="0" u="none" strike="noStrike" kern="1200" baseline="0" dirty="0">
                          <a:solidFill>
                            <a:schemeClr val="tx1"/>
                          </a:solidFill>
                          <a:latin typeface="+mn-lt"/>
                          <a:ea typeface="+mn-ea"/>
                          <a:cs typeface="+mn-cs"/>
                        </a:rPr>
                        <a:t>3rd generation</a:t>
                      </a:r>
                      <a:r>
                        <a:rPr lang="en-US" sz="1200" b="0" i="0" u="none" strike="noStrike" kern="1200" baseline="0" dirty="0">
                          <a:solidFill>
                            <a:schemeClr val="tx1"/>
                          </a:solidFill>
                          <a:latin typeface="+mn-lt"/>
                          <a:ea typeface="+mn-ea"/>
                          <a:cs typeface="+mn-cs"/>
                        </a:rPr>
                        <a:t>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(2013-2014) </a:t>
                      </a:r>
                      <a:r>
                        <a:rPr lang="en-US" sz="1200" b="0" i="1" u="none" strike="noStrike" kern="1200" baseline="0" dirty="0">
                          <a:solidFill>
                            <a:schemeClr val="tx1"/>
                          </a:solidFill>
                          <a:latin typeface="+mn-lt"/>
                          <a:ea typeface="+mn-ea"/>
                          <a:cs typeface="+mn-cs"/>
                        </a:rPr>
                        <a:t>Polymerase Inhibitors w/ IFN Injection</a:t>
                      </a:r>
                      <a:endParaRPr lang="en-US" sz="1200" dirty="0">
                        <a:solidFill>
                          <a:schemeClr val="tx1"/>
                        </a:solidFill>
                      </a:endParaRPr>
                    </a:p>
                  </a:txBody>
                  <a:tcPr marL="0" marR="0" marT="0" marB="0">
                    <a:solidFill>
                      <a:schemeClr val="bg1"/>
                    </a:solidFill>
                  </a:tcPr>
                </a:tc>
                <a:tc>
                  <a:txBody>
                    <a:bodyPr/>
                    <a:lstStyle/>
                    <a:p>
                      <a:pPr algn="ctr"/>
                      <a:r>
                        <a:rPr lang="en-US" sz="1200" b="1" i="0" u="none" strike="noStrike" kern="1200" baseline="0" dirty="0">
                          <a:solidFill>
                            <a:schemeClr val="tx1"/>
                          </a:solidFill>
                          <a:latin typeface="+mn-lt"/>
                          <a:ea typeface="+mn-ea"/>
                          <a:cs typeface="+mn-cs"/>
                        </a:rPr>
                        <a:t>4th generation</a:t>
                      </a:r>
                      <a:r>
                        <a:rPr lang="en-US" sz="1200" b="0" i="0" u="none" strike="noStrike" kern="1200" baseline="0" dirty="0">
                          <a:solidFill>
                            <a:schemeClr val="tx1"/>
                          </a:solidFill>
                          <a:latin typeface="+mn-lt"/>
                          <a:ea typeface="+mn-ea"/>
                          <a:cs typeface="+mn-cs"/>
                        </a:rPr>
                        <a:t> (2014-2015) </a:t>
                      </a:r>
                      <a:br>
                        <a:rPr lang="en-US" sz="1200" b="0" i="0" u="none" strike="noStrike" kern="1200" baseline="0" dirty="0">
                          <a:solidFill>
                            <a:schemeClr val="tx1"/>
                          </a:solidFill>
                          <a:latin typeface="+mn-lt"/>
                          <a:ea typeface="+mn-ea"/>
                          <a:cs typeface="+mn-cs"/>
                        </a:rPr>
                      </a:br>
                      <a:r>
                        <a:rPr lang="en-US" sz="1200" b="0" i="1" u="none" strike="noStrike" kern="1200" baseline="0" dirty="0">
                          <a:solidFill>
                            <a:schemeClr val="tx1"/>
                          </a:solidFill>
                          <a:latin typeface="+mn-lt"/>
                          <a:ea typeface="+mn-ea"/>
                          <a:cs typeface="+mn-cs"/>
                        </a:rPr>
                        <a:t>Oral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Combination Therapies</a:t>
                      </a:r>
                      <a:endParaRPr lang="en-US" sz="1200" dirty="0">
                        <a:solidFill>
                          <a:schemeClr val="tx1"/>
                        </a:solidFill>
                      </a:endParaRPr>
                    </a:p>
                  </a:txBody>
                  <a:tcPr marL="0" marR="0" marT="0" marB="0">
                    <a:solidFill>
                      <a:schemeClr val="bg1"/>
                    </a:solidFill>
                  </a:tcPr>
                </a:tc>
                <a:extLst>
                  <a:ext uri="{0D108BD9-81ED-4DB2-BD59-A6C34878D82A}">
                    <a16:rowId xmlns:a16="http://schemas.microsoft.com/office/drawing/2014/main" val="10000"/>
                  </a:ext>
                </a:extLst>
              </a:tr>
            </a:tbl>
          </a:graphicData>
        </a:graphic>
      </p:graphicFrame>
      <p:sp>
        <p:nvSpPr>
          <p:cNvPr id="81" name="Rectangle 80"/>
          <p:cNvSpPr/>
          <p:nvPr/>
        </p:nvSpPr>
        <p:spPr>
          <a:xfrm>
            <a:off x="148917" y="2248299"/>
            <a:ext cx="1425884" cy="2957127"/>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a:solidFill>
                  <a:schemeClr val="bg1"/>
                </a:solidFill>
              </a:rPr>
              <a:t>15 million</a:t>
            </a:r>
            <a:endParaRPr lang="en-US" sz="2000" dirty="0">
              <a:solidFill>
                <a:schemeClr val="bg1"/>
              </a:solidFill>
            </a:endParaRPr>
          </a:p>
          <a:p>
            <a:r>
              <a:rPr lang="en-US" sz="2000" b="1" dirty="0">
                <a:solidFill>
                  <a:schemeClr val="bg1"/>
                </a:solidFill>
              </a:rPr>
              <a:t>people</a:t>
            </a:r>
            <a:r>
              <a:rPr lang="en-US" sz="2000" dirty="0">
                <a:solidFill>
                  <a:schemeClr val="bg1"/>
                </a:solidFill>
              </a:rPr>
              <a:t> are living with Hepatitis C in Europe</a:t>
            </a:r>
            <a:r>
              <a:rPr lang="en-US" sz="2000" baseline="30000" dirty="0">
                <a:solidFill>
                  <a:schemeClr val="bg1"/>
                </a:solidFill>
              </a:rPr>
              <a:t>1</a:t>
            </a:r>
            <a:endParaRPr lang="en-US" sz="2000" dirty="0">
              <a:solidFill>
                <a:schemeClr val="bg1"/>
              </a:solidFill>
            </a:endParaRPr>
          </a:p>
        </p:txBody>
      </p:sp>
    </p:spTree>
    <p:extLst>
      <p:ext uri="{BB962C8B-B14F-4D97-AF65-F5344CB8AC3E}">
        <p14:creationId xmlns:p14="http://schemas.microsoft.com/office/powerpoint/2010/main" val="149607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22300" y="278177"/>
            <a:ext cx="8089899" cy="735013"/>
          </a:xfrm>
        </p:spPr>
        <p:txBody>
          <a:bodyPr/>
          <a:lstStyle/>
          <a:p>
            <a:pPr>
              <a:lnSpc>
                <a:spcPct val="70000"/>
              </a:lnSpc>
            </a:pPr>
            <a:r>
              <a:rPr lang="fr-BE" sz="2800" b="0" dirty="0"/>
              <a:t>Medcines are transforming outcomes for</a:t>
            </a:r>
          </a:p>
          <a:p>
            <a:pPr>
              <a:lnSpc>
                <a:spcPct val="70000"/>
              </a:lnSpc>
            </a:pPr>
            <a:r>
              <a:rPr lang="fr-BE" sz="2800" dirty="0"/>
              <a:t>patients living with chronic disease </a:t>
            </a:r>
          </a:p>
        </p:txBody>
      </p:sp>
      <p:graphicFrame>
        <p:nvGraphicFramePr>
          <p:cNvPr id="6" name="Table 5"/>
          <p:cNvGraphicFramePr>
            <a:graphicFrameLocks noGrp="1"/>
          </p:cNvGraphicFramePr>
          <p:nvPr>
            <p:extLst>
              <p:ext uri="{D42A27DB-BD31-4B8C-83A1-F6EECF244321}">
                <p14:modId xmlns:p14="http://schemas.microsoft.com/office/powerpoint/2010/main" val="363414093"/>
              </p:ext>
            </p:extLst>
          </p:nvPr>
        </p:nvGraphicFramePr>
        <p:xfrm>
          <a:off x="533400" y="1377779"/>
          <a:ext cx="5727700" cy="4462161"/>
        </p:xfrm>
        <a:graphic>
          <a:graphicData uri="http://schemas.openxmlformats.org/drawingml/2006/table">
            <a:tbl>
              <a:tblPr firstRow="1" bandRow="1">
                <a:tableStyleId>{5C22544A-7EE6-4342-B048-85BDC9FD1C3A}</a:tableStyleId>
              </a:tblPr>
              <a:tblGrid>
                <a:gridCol w="1120666">
                  <a:extLst>
                    <a:ext uri="{9D8B030D-6E8A-4147-A177-3AD203B41FA5}">
                      <a16:colId xmlns:a16="http://schemas.microsoft.com/office/drawing/2014/main" val="20000"/>
                    </a:ext>
                  </a:extLst>
                </a:gridCol>
                <a:gridCol w="4607034">
                  <a:extLst>
                    <a:ext uri="{9D8B030D-6E8A-4147-A177-3AD203B41FA5}">
                      <a16:colId xmlns:a16="http://schemas.microsoft.com/office/drawing/2014/main" val="20001"/>
                    </a:ext>
                  </a:extLst>
                </a:gridCol>
              </a:tblGrid>
              <a:tr h="1572740">
                <a:tc>
                  <a:txBody>
                    <a:bodyPr/>
                    <a:lstStyle/>
                    <a:p>
                      <a:pPr algn="ctr"/>
                      <a:endParaRPr lang="en-US" sz="1600" b="1" dirty="0">
                        <a:solidFill>
                          <a:schemeClr val="tx1">
                            <a:lumMod val="50000"/>
                            <a:lumOff val="50000"/>
                          </a:schemeClr>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b="1" baseline="0" dirty="0">
                          <a:solidFill>
                            <a:schemeClr val="tx1">
                              <a:lumMod val="50000"/>
                              <a:lumOff val="50000"/>
                            </a:schemeClr>
                          </a:solidFill>
                          <a:latin typeface="+mn-lt"/>
                        </a:rPr>
                        <a:t>Cardiovascular Disease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lumMod val="50000"/>
                              <a:lumOff val="50000"/>
                            </a:schemeClr>
                          </a:solidFill>
                          <a:latin typeface="+mn-lt"/>
                        </a:rPr>
                        <a:t>In Europe, biopharmaceutical companies are currently developing 172 medicines* to treat heart disease, stroke and other cardiovascular diseases.</a:t>
                      </a:r>
                      <a:r>
                        <a:rPr lang="en-US" sz="1200" b="0" baseline="30000" dirty="0">
                          <a:solidFill>
                            <a:schemeClr val="tx1">
                              <a:lumMod val="50000"/>
                              <a:lumOff val="50000"/>
                            </a:schemeClr>
                          </a:solidFill>
                          <a:latin typeface="+mn-lt"/>
                        </a:rPr>
                        <a:t>1</a:t>
                      </a:r>
                      <a:r>
                        <a:rPr lang="en-US" sz="1200" b="0" baseline="0" dirty="0">
                          <a:solidFill>
                            <a:schemeClr val="tx1">
                              <a:lumMod val="50000"/>
                              <a:lumOff val="50000"/>
                            </a:schemeClr>
                          </a:solidFill>
                          <a:latin typeface="+mn-lt"/>
                        </a:rPr>
                        <a:t> New PCSK9 inhibitors have revolutionized therapy for high cholesterol. Between 2000 and 2012, the death rate from cardiovascular disease fell 37% in the EU5, 27% in Japan, and 5% in Mexico.</a:t>
                      </a:r>
                      <a:r>
                        <a:rPr lang="en-US" sz="1200" b="0" baseline="30000" dirty="0">
                          <a:solidFill>
                            <a:schemeClr val="tx1">
                              <a:lumMod val="50000"/>
                              <a:lumOff val="50000"/>
                            </a:schemeClr>
                          </a:solidFill>
                          <a:latin typeface="+mn-lt"/>
                        </a:rPr>
                        <a:t>2</a:t>
                      </a:r>
                      <a:endParaRPr lang="en-US" sz="1200" b="0" dirty="0">
                        <a:solidFill>
                          <a:schemeClr val="tx1">
                            <a:lumMod val="50000"/>
                            <a:lumOff val="50000"/>
                          </a:schemeClr>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16681">
                <a:tc>
                  <a:txBody>
                    <a:bodyPr/>
                    <a:lstStyle/>
                    <a:p>
                      <a:pPr marL="342900" lvl="0" indent="-342900" algn="l">
                        <a:buClr>
                          <a:srgbClr val="2B7DC7"/>
                        </a:buClr>
                        <a:buFont typeface="Wingdings" panose="05000000000000000000" pitchFamily="2" charset="2"/>
                        <a:buChar char="§"/>
                      </a:pPr>
                      <a:endParaRPr lang="en-US" sz="1400" dirty="0">
                        <a:solidFill>
                          <a:schemeClr val="tx1">
                            <a:lumMod val="50000"/>
                            <a:lumOff val="50000"/>
                          </a:schemeClr>
                        </a:solidFill>
                        <a:latin typeface="+mn-lt"/>
                      </a:endParaRPr>
                    </a:p>
                  </a:txBody>
                  <a:tcPr marL="63500" marR="63500" marT="63500" marB="635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b="1" dirty="0">
                          <a:solidFill>
                            <a:schemeClr val="tx1">
                              <a:lumMod val="50000"/>
                              <a:lumOff val="50000"/>
                            </a:schemeClr>
                          </a:solidFill>
                          <a:latin typeface="+mn-lt"/>
                        </a:rPr>
                        <a:t>Diabetes</a:t>
                      </a:r>
                      <a:endParaRPr lang="en-US" sz="1600" b="1" baseline="0" dirty="0">
                        <a:solidFill>
                          <a:schemeClr val="tx1">
                            <a:lumMod val="50000"/>
                            <a:lumOff val="50000"/>
                          </a:schemeClr>
                        </a:solidFill>
                        <a:latin typeface="+mn-lt"/>
                      </a:endParaRPr>
                    </a:p>
                    <a:p>
                      <a:pPr algn="l"/>
                      <a:r>
                        <a:rPr lang="en-US" sz="1200" b="0" baseline="0" dirty="0">
                          <a:solidFill>
                            <a:schemeClr val="tx1">
                              <a:lumMod val="50000"/>
                              <a:lumOff val="50000"/>
                            </a:schemeClr>
                          </a:solidFill>
                          <a:latin typeface="+mn-lt"/>
                        </a:rPr>
                        <a:t>Between 2000 and 2012, new therapies contributed to a 48%  and 31% decline in the diabetes death rate in Korea and Canada, respectively.</a:t>
                      </a:r>
                      <a:r>
                        <a:rPr lang="en-US" sz="1200" b="0" baseline="30000" dirty="0">
                          <a:solidFill>
                            <a:schemeClr val="tx1">
                              <a:lumMod val="50000"/>
                              <a:lumOff val="50000"/>
                            </a:schemeClr>
                          </a:solidFill>
                          <a:latin typeface="+mn-lt"/>
                        </a:rPr>
                        <a:t>2</a:t>
                      </a:r>
                      <a:endParaRPr lang="en-US" sz="1200" b="0" dirty="0">
                        <a:solidFill>
                          <a:schemeClr val="tx1">
                            <a:lumMod val="50000"/>
                            <a:lumOff val="50000"/>
                          </a:schemeClr>
                        </a:solidFill>
                        <a:latin typeface="+mn-lt"/>
                      </a:endParaRPr>
                    </a:p>
                  </a:txBody>
                  <a:tcPr marL="63500" marR="63500" marT="63500" marB="635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72740">
                <a:tc>
                  <a:txBody>
                    <a:bodyPr/>
                    <a:lstStyle/>
                    <a:p>
                      <a:pPr marL="342900" lvl="0" indent="-342900" algn="l">
                        <a:buClr>
                          <a:srgbClr val="2B7DC7"/>
                        </a:buClr>
                        <a:buFont typeface="Wingdings" panose="05000000000000000000" pitchFamily="2" charset="2"/>
                        <a:buChar char="§"/>
                      </a:pPr>
                      <a:endParaRPr lang="en-US" sz="1400" dirty="0">
                        <a:solidFill>
                          <a:schemeClr val="tx1">
                            <a:lumMod val="50000"/>
                            <a:lumOff val="50000"/>
                          </a:schemeClr>
                        </a:solidFill>
                        <a:latin typeface="+mn-lt"/>
                      </a:endParaRPr>
                    </a:p>
                  </a:txBody>
                  <a:tcPr marL="63500" marR="63500" marT="63500" marB="635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600" b="1" dirty="0">
                          <a:solidFill>
                            <a:schemeClr val="tx1">
                              <a:lumMod val="50000"/>
                              <a:lumOff val="50000"/>
                            </a:schemeClr>
                          </a:solidFill>
                          <a:latin typeface="+mn-lt"/>
                        </a:rPr>
                        <a:t>Rheumatoid</a:t>
                      </a:r>
                      <a:r>
                        <a:rPr lang="en-US" sz="1600" b="1" baseline="0" dirty="0">
                          <a:solidFill>
                            <a:schemeClr val="tx1">
                              <a:lumMod val="50000"/>
                              <a:lumOff val="50000"/>
                            </a:schemeClr>
                          </a:solidFill>
                          <a:latin typeface="+mn-lt"/>
                        </a:rPr>
                        <a:t> Arthritis </a:t>
                      </a:r>
                    </a:p>
                    <a:p>
                      <a:pPr algn="l"/>
                      <a:r>
                        <a:rPr lang="en-US" sz="1200" b="0" baseline="0" dirty="0">
                          <a:solidFill>
                            <a:schemeClr val="tx1">
                              <a:lumMod val="50000"/>
                              <a:lumOff val="50000"/>
                            </a:schemeClr>
                          </a:solidFill>
                          <a:latin typeface="+mn-lt"/>
                        </a:rPr>
                        <a:t>The recent introduction of disease-modifying therapies has dramatically improved the lives of patients and caregivers by slowing and sometimes even reversing negative physical symptoms of the disease.</a:t>
                      </a:r>
                      <a:r>
                        <a:rPr lang="en-US" sz="1200" b="0" baseline="30000" dirty="0">
                          <a:solidFill>
                            <a:schemeClr val="tx1">
                              <a:lumMod val="50000"/>
                              <a:lumOff val="50000"/>
                            </a:schemeClr>
                          </a:solidFill>
                          <a:latin typeface="+mn-lt"/>
                        </a:rPr>
                        <a:t>3</a:t>
                      </a:r>
                      <a:endParaRPr lang="en-US" sz="1200" b="0" dirty="0">
                        <a:solidFill>
                          <a:schemeClr val="tx1">
                            <a:lumMod val="50000"/>
                            <a:lumOff val="50000"/>
                          </a:schemeClr>
                        </a:solidFill>
                        <a:latin typeface="+mn-lt"/>
                      </a:endParaRPr>
                    </a:p>
                  </a:txBody>
                  <a:tcPr marL="63500" marR="63500" marT="63500" marB="635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7" name="Group 6"/>
          <p:cNvGrpSpPr/>
          <p:nvPr/>
        </p:nvGrpSpPr>
        <p:grpSpPr>
          <a:xfrm>
            <a:off x="580755" y="1463758"/>
            <a:ext cx="962256" cy="916004"/>
            <a:chOff x="228600" y="4679712"/>
            <a:chExt cx="1219200" cy="1219200"/>
          </a:xfrm>
        </p:grpSpPr>
        <p:sp>
          <p:nvSpPr>
            <p:cNvPr id="8" name="Oval 7"/>
            <p:cNvSpPr/>
            <p:nvPr/>
          </p:nvSpPr>
          <p:spPr>
            <a:xfrm>
              <a:off x="228600" y="4679712"/>
              <a:ext cx="1219200" cy="1219200"/>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35"/>
            <p:cNvSpPr>
              <a:spLocks noEditPoints="1"/>
            </p:cNvSpPr>
            <p:nvPr/>
          </p:nvSpPr>
          <p:spPr bwMode="auto">
            <a:xfrm>
              <a:off x="330200" y="4895438"/>
              <a:ext cx="1014413" cy="838200"/>
            </a:xfrm>
            <a:custGeom>
              <a:avLst/>
              <a:gdLst>
                <a:gd name="T0" fmla="*/ 502 w 623"/>
                <a:gd name="T1" fmla="*/ 281 h 514"/>
                <a:gd name="T2" fmla="*/ 422 w 623"/>
                <a:gd name="T3" fmla="*/ 281 h 514"/>
                <a:gd name="T4" fmla="*/ 410 w 623"/>
                <a:gd name="T5" fmla="*/ 300 h 514"/>
                <a:gd name="T6" fmla="*/ 402 w 623"/>
                <a:gd name="T7" fmla="*/ 304 h 514"/>
                <a:gd name="T8" fmla="*/ 396 w 623"/>
                <a:gd name="T9" fmla="*/ 298 h 514"/>
                <a:gd name="T10" fmla="*/ 384 w 623"/>
                <a:gd name="T11" fmla="*/ 248 h 514"/>
                <a:gd name="T12" fmla="*/ 375 w 623"/>
                <a:gd name="T13" fmla="*/ 275 h 514"/>
                <a:gd name="T14" fmla="*/ 367 w 623"/>
                <a:gd name="T15" fmla="*/ 281 h 514"/>
                <a:gd name="T16" fmla="*/ 353 w 623"/>
                <a:gd name="T17" fmla="*/ 281 h 514"/>
                <a:gd name="T18" fmla="*/ 333 w 623"/>
                <a:gd name="T19" fmla="*/ 364 h 514"/>
                <a:gd name="T20" fmla="*/ 325 w 623"/>
                <a:gd name="T21" fmla="*/ 370 h 514"/>
                <a:gd name="T22" fmla="*/ 325 w 623"/>
                <a:gd name="T23" fmla="*/ 370 h 514"/>
                <a:gd name="T24" fmla="*/ 318 w 623"/>
                <a:gd name="T25" fmla="*/ 363 h 514"/>
                <a:gd name="T26" fmla="*/ 300 w 623"/>
                <a:gd name="T27" fmla="*/ 219 h 514"/>
                <a:gd name="T28" fmla="*/ 289 w 623"/>
                <a:gd name="T29" fmla="*/ 274 h 514"/>
                <a:gd name="T30" fmla="*/ 281 w 623"/>
                <a:gd name="T31" fmla="*/ 281 h 514"/>
                <a:gd name="T32" fmla="*/ 256 w 623"/>
                <a:gd name="T33" fmla="*/ 281 h 514"/>
                <a:gd name="T34" fmla="*/ 238 w 623"/>
                <a:gd name="T35" fmla="*/ 318 h 514"/>
                <a:gd name="T36" fmla="*/ 230 w 623"/>
                <a:gd name="T37" fmla="*/ 322 h 514"/>
                <a:gd name="T38" fmla="*/ 224 w 623"/>
                <a:gd name="T39" fmla="*/ 316 h 514"/>
                <a:gd name="T40" fmla="*/ 212 w 623"/>
                <a:gd name="T41" fmla="*/ 239 h 514"/>
                <a:gd name="T42" fmla="*/ 199 w 623"/>
                <a:gd name="T43" fmla="*/ 274 h 514"/>
                <a:gd name="T44" fmla="*/ 192 w 623"/>
                <a:gd name="T45" fmla="*/ 279 h 514"/>
                <a:gd name="T46" fmla="*/ 115 w 623"/>
                <a:gd name="T47" fmla="*/ 279 h 514"/>
                <a:gd name="T48" fmla="*/ 108 w 623"/>
                <a:gd name="T49" fmla="*/ 272 h 514"/>
                <a:gd name="T50" fmla="*/ 115 w 623"/>
                <a:gd name="T51" fmla="*/ 264 h 514"/>
                <a:gd name="T52" fmla="*/ 186 w 623"/>
                <a:gd name="T53" fmla="*/ 264 h 514"/>
                <a:gd name="T54" fmla="*/ 208 w 623"/>
                <a:gd name="T55" fmla="*/ 204 h 514"/>
                <a:gd name="T56" fmla="*/ 216 w 623"/>
                <a:gd name="T57" fmla="*/ 199 h 514"/>
                <a:gd name="T58" fmla="*/ 223 w 623"/>
                <a:gd name="T59" fmla="*/ 205 h 514"/>
                <a:gd name="T60" fmla="*/ 235 w 623"/>
                <a:gd name="T61" fmla="*/ 288 h 514"/>
                <a:gd name="T62" fmla="*/ 244 w 623"/>
                <a:gd name="T63" fmla="*/ 269 h 514"/>
                <a:gd name="T64" fmla="*/ 251 w 623"/>
                <a:gd name="T65" fmla="*/ 265 h 514"/>
                <a:gd name="T66" fmla="*/ 275 w 623"/>
                <a:gd name="T67" fmla="*/ 265 h 514"/>
                <a:gd name="T68" fmla="*/ 295 w 623"/>
                <a:gd name="T69" fmla="*/ 169 h 514"/>
                <a:gd name="T70" fmla="*/ 303 w 623"/>
                <a:gd name="T71" fmla="*/ 163 h 514"/>
                <a:gd name="T72" fmla="*/ 310 w 623"/>
                <a:gd name="T73" fmla="*/ 170 h 514"/>
                <a:gd name="T74" fmla="*/ 328 w 623"/>
                <a:gd name="T75" fmla="*/ 317 h 514"/>
                <a:gd name="T76" fmla="*/ 339 w 623"/>
                <a:gd name="T77" fmla="*/ 271 h 514"/>
                <a:gd name="T78" fmla="*/ 346 w 623"/>
                <a:gd name="T79" fmla="*/ 265 h 514"/>
                <a:gd name="T80" fmla="*/ 362 w 623"/>
                <a:gd name="T81" fmla="*/ 265 h 514"/>
                <a:gd name="T82" fmla="*/ 377 w 623"/>
                <a:gd name="T83" fmla="*/ 217 h 514"/>
                <a:gd name="T84" fmla="*/ 385 w 623"/>
                <a:gd name="T85" fmla="*/ 212 h 514"/>
                <a:gd name="T86" fmla="*/ 392 w 623"/>
                <a:gd name="T87" fmla="*/ 218 h 514"/>
                <a:gd name="T88" fmla="*/ 406 w 623"/>
                <a:gd name="T89" fmla="*/ 276 h 514"/>
                <a:gd name="T90" fmla="*/ 410 w 623"/>
                <a:gd name="T91" fmla="*/ 269 h 514"/>
                <a:gd name="T92" fmla="*/ 417 w 623"/>
                <a:gd name="T93" fmla="*/ 265 h 514"/>
                <a:gd name="T94" fmla="*/ 502 w 623"/>
                <a:gd name="T95" fmla="*/ 265 h 514"/>
                <a:gd name="T96" fmla="*/ 510 w 623"/>
                <a:gd name="T97" fmla="*/ 273 h 514"/>
                <a:gd name="T98" fmla="*/ 502 w 623"/>
                <a:gd name="T99" fmla="*/ 281 h 514"/>
                <a:gd name="T100" fmla="*/ 512 w 623"/>
                <a:gd name="T101" fmla="*/ 78 h 514"/>
                <a:gd name="T102" fmla="*/ 312 w 623"/>
                <a:gd name="T103" fmla="*/ 110 h 514"/>
                <a:gd name="T104" fmla="*/ 111 w 623"/>
                <a:gd name="T105" fmla="*/ 78 h 514"/>
                <a:gd name="T106" fmla="*/ 90 w 623"/>
                <a:gd name="T107" fmla="*/ 287 h 514"/>
                <a:gd name="T108" fmla="*/ 312 w 623"/>
                <a:gd name="T109" fmla="*/ 514 h 514"/>
                <a:gd name="T110" fmla="*/ 312 w 623"/>
                <a:gd name="T111" fmla="*/ 514 h 514"/>
                <a:gd name="T112" fmla="*/ 312 w 623"/>
                <a:gd name="T113" fmla="*/ 514 h 514"/>
                <a:gd name="T114" fmla="*/ 312 w 623"/>
                <a:gd name="T115" fmla="*/ 514 h 514"/>
                <a:gd name="T116" fmla="*/ 312 w 623"/>
                <a:gd name="T117" fmla="*/ 514 h 514"/>
                <a:gd name="T118" fmla="*/ 533 w 623"/>
                <a:gd name="T119" fmla="*/ 287 h 514"/>
                <a:gd name="T120" fmla="*/ 512 w 623"/>
                <a:gd name="T121" fmla="*/ 7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3" h="514">
                  <a:moveTo>
                    <a:pt x="502" y="281"/>
                  </a:moveTo>
                  <a:cubicBezTo>
                    <a:pt x="422" y="281"/>
                    <a:pt x="422" y="281"/>
                    <a:pt x="422" y="281"/>
                  </a:cubicBezTo>
                  <a:cubicBezTo>
                    <a:pt x="410" y="300"/>
                    <a:pt x="410" y="300"/>
                    <a:pt x="410" y="300"/>
                  </a:cubicBezTo>
                  <a:cubicBezTo>
                    <a:pt x="408" y="303"/>
                    <a:pt x="405" y="304"/>
                    <a:pt x="402" y="304"/>
                  </a:cubicBezTo>
                  <a:cubicBezTo>
                    <a:pt x="399" y="303"/>
                    <a:pt x="396" y="301"/>
                    <a:pt x="396" y="298"/>
                  </a:cubicBezTo>
                  <a:cubicBezTo>
                    <a:pt x="384" y="248"/>
                    <a:pt x="384" y="248"/>
                    <a:pt x="384" y="248"/>
                  </a:cubicBezTo>
                  <a:cubicBezTo>
                    <a:pt x="375" y="275"/>
                    <a:pt x="375" y="275"/>
                    <a:pt x="375" y="275"/>
                  </a:cubicBezTo>
                  <a:cubicBezTo>
                    <a:pt x="374" y="278"/>
                    <a:pt x="371" y="281"/>
                    <a:pt x="367" y="281"/>
                  </a:cubicBezTo>
                  <a:cubicBezTo>
                    <a:pt x="353" y="281"/>
                    <a:pt x="353" y="281"/>
                    <a:pt x="353" y="281"/>
                  </a:cubicBezTo>
                  <a:cubicBezTo>
                    <a:pt x="333" y="364"/>
                    <a:pt x="333" y="364"/>
                    <a:pt x="333" y="364"/>
                  </a:cubicBezTo>
                  <a:cubicBezTo>
                    <a:pt x="332" y="368"/>
                    <a:pt x="329" y="370"/>
                    <a:pt x="325" y="370"/>
                  </a:cubicBezTo>
                  <a:cubicBezTo>
                    <a:pt x="325" y="370"/>
                    <a:pt x="325" y="370"/>
                    <a:pt x="325" y="370"/>
                  </a:cubicBezTo>
                  <a:cubicBezTo>
                    <a:pt x="321" y="370"/>
                    <a:pt x="318" y="367"/>
                    <a:pt x="318" y="363"/>
                  </a:cubicBezTo>
                  <a:cubicBezTo>
                    <a:pt x="300" y="219"/>
                    <a:pt x="300" y="219"/>
                    <a:pt x="300" y="219"/>
                  </a:cubicBezTo>
                  <a:cubicBezTo>
                    <a:pt x="289" y="274"/>
                    <a:pt x="289" y="274"/>
                    <a:pt x="289" y="274"/>
                  </a:cubicBezTo>
                  <a:cubicBezTo>
                    <a:pt x="288" y="278"/>
                    <a:pt x="285" y="281"/>
                    <a:pt x="281" y="281"/>
                  </a:cubicBezTo>
                  <a:cubicBezTo>
                    <a:pt x="256" y="281"/>
                    <a:pt x="256" y="281"/>
                    <a:pt x="256" y="281"/>
                  </a:cubicBezTo>
                  <a:cubicBezTo>
                    <a:pt x="238" y="318"/>
                    <a:pt x="238" y="318"/>
                    <a:pt x="238" y="318"/>
                  </a:cubicBezTo>
                  <a:cubicBezTo>
                    <a:pt x="237" y="321"/>
                    <a:pt x="234" y="323"/>
                    <a:pt x="230" y="322"/>
                  </a:cubicBezTo>
                  <a:cubicBezTo>
                    <a:pt x="227" y="322"/>
                    <a:pt x="224" y="319"/>
                    <a:pt x="224" y="316"/>
                  </a:cubicBezTo>
                  <a:cubicBezTo>
                    <a:pt x="212" y="239"/>
                    <a:pt x="212" y="239"/>
                    <a:pt x="212" y="239"/>
                  </a:cubicBezTo>
                  <a:cubicBezTo>
                    <a:pt x="199" y="274"/>
                    <a:pt x="199" y="274"/>
                    <a:pt x="199" y="274"/>
                  </a:cubicBezTo>
                  <a:cubicBezTo>
                    <a:pt x="198" y="277"/>
                    <a:pt x="195" y="279"/>
                    <a:pt x="192" y="279"/>
                  </a:cubicBezTo>
                  <a:cubicBezTo>
                    <a:pt x="115" y="279"/>
                    <a:pt x="115" y="279"/>
                    <a:pt x="115" y="279"/>
                  </a:cubicBezTo>
                  <a:cubicBezTo>
                    <a:pt x="111" y="279"/>
                    <a:pt x="108" y="276"/>
                    <a:pt x="108" y="272"/>
                  </a:cubicBezTo>
                  <a:cubicBezTo>
                    <a:pt x="108" y="267"/>
                    <a:pt x="111" y="264"/>
                    <a:pt x="115" y="264"/>
                  </a:cubicBezTo>
                  <a:cubicBezTo>
                    <a:pt x="186" y="264"/>
                    <a:pt x="186" y="264"/>
                    <a:pt x="186" y="264"/>
                  </a:cubicBezTo>
                  <a:cubicBezTo>
                    <a:pt x="208" y="204"/>
                    <a:pt x="208" y="204"/>
                    <a:pt x="208" y="204"/>
                  </a:cubicBezTo>
                  <a:cubicBezTo>
                    <a:pt x="209" y="201"/>
                    <a:pt x="212" y="199"/>
                    <a:pt x="216" y="199"/>
                  </a:cubicBezTo>
                  <a:cubicBezTo>
                    <a:pt x="219" y="199"/>
                    <a:pt x="222" y="202"/>
                    <a:pt x="223" y="205"/>
                  </a:cubicBezTo>
                  <a:cubicBezTo>
                    <a:pt x="235" y="288"/>
                    <a:pt x="235" y="288"/>
                    <a:pt x="235" y="288"/>
                  </a:cubicBezTo>
                  <a:cubicBezTo>
                    <a:pt x="244" y="269"/>
                    <a:pt x="244" y="269"/>
                    <a:pt x="244" y="269"/>
                  </a:cubicBezTo>
                  <a:cubicBezTo>
                    <a:pt x="245" y="267"/>
                    <a:pt x="248" y="265"/>
                    <a:pt x="251" y="265"/>
                  </a:cubicBezTo>
                  <a:cubicBezTo>
                    <a:pt x="275" y="265"/>
                    <a:pt x="275" y="265"/>
                    <a:pt x="275" y="265"/>
                  </a:cubicBezTo>
                  <a:cubicBezTo>
                    <a:pt x="295" y="169"/>
                    <a:pt x="295" y="169"/>
                    <a:pt x="295" y="169"/>
                  </a:cubicBezTo>
                  <a:cubicBezTo>
                    <a:pt x="295" y="165"/>
                    <a:pt x="299" y="163"/>
                    <a:pt x="303" y="163"/>
                  </a:cubicBezTo>
                  <a:cubicBezTo>
                    <a:pt x="306" y="163"/>
                    <a:pt x="310" y="166"/>
                    <a:pt x="310" y="170"/>
                  </a:cubicBezTo>
                  <a:cubicBezTo>
                    <a:pt x="328" y="317"/>
                    <a:pt x="328" y="317"/>
                    <a:pt x="328" y="317"/>
                  </a:cubicBezTo>
                  <a:cubicBezTo>
                    <a:pt x="339" y="271"/>
                    <a:pt x="339" y="271"/>
                    <a:pt x="339" y="271"/>
                  </a:cubicBezTo>
                  <a:cubicBezTo>
                    <a:pt x="340" y="268"/>
                    <a:pt x="343" y="265"/>
                    <a:pt x="346" y="265"/>
                  </a:cubicBezTo>
                  <a:cubicBezTo>
                    <a:pt x="362" y="265"/>
                    <a:pt x="362" y="265"/>
                    <a:pt x="362" y="265"/>
                  </a:cubicBezTo>
                  <a:cubicBezTo>
                    <a:pt x="377" y="217"/>
                    <a:pt x="377" y="217"/>
                    <a:pt x="377" y="217"/>
                  </a:cubicBezTo>
                  <a:cubicBezTo>
                    <a:pt x="378" y="214"/>
                    <a:pt x="381" y="211"/>
                    <a:pt x="385" y="212"/>
                  </a:cubicBezTo>
                  <a:cubicBezTo>
                    <a:pt x="388" y="212"/>
                    <a:pt x="391" y="214"/>
                    <a:pt x="392" y="218"/>
                  </a:cubicBezTo>
                  <a:cubicBezTo>
                    <a:pt x="406" y="276"/>
                    <a:pt x="406" y="276"/>
                    <a:pt x="406" y="276"/>
                  </a:cubicBezTo>
                  <a:cubicBezTo>
                    <a:pt x="410" y="269"/>
                    <a:pt x="410" y="269"/>
                    <a:pt x="410" y="269"/>
                  </a:cubicBezTo>
                  <a:cubicBezTo>
                    <a:pt x="412" y="266"/>
                    <a:pt x="414" y="265"/>
                    <a:pt x="417" y="265"/>
                  </a:cubicBezTo>
                  <a:cubicBezTo>
                    <a:pt x="502" y="265"/>
                    <a:pt x="502" y="265"/>
                    <a:pt x="502" y="265"/>
                  </a:cubicBezTo>
                  <a:cubicBezTo>
                    <a:pt x="506" y="265"/>
                    <a:pt x="510" y="268"/>
                    <a:pt x="510" y="273"/>
                  </a:cubicBezTo>
                  <a:cubicBezTo>
                    <a:pt x="510" y="277"/>
                    <a:pt x="506" y="281"/>
                    <a:pt x="502" y="281"/>
                  </a:cubicBezTo>
                  <a:moveTo>
                    <a:pt x="512" y="78"/>
                  </a:moveTo>
                  <a:cubicBezTo>
                    <a:pt x="403" y="0"/>
                    <a:pt x="313" y="109"/>
                    <a:pt x="312" y="110"/>
                  </a:cubicBezTo>
                  <a:cubicBezTo>
                    <a:pt x="311" y="109"/>
                    <a:pt x="220" y="0"/>
                    <a:pt x="111" y="78"/>
                  </a:cubicBezTo>
                  <a:cubicBezTo>
                    <a:pt x="0" y="156"/>
                    <a:pt x="71" y="268"/>
                    <a:pt x="90" y="287"/>
                  </a:cubicBezTo>
                  <a:cubicBezTo>
                    <a:pt x="108" y="305"/>
                    <a:pt x="310" y="512"/>
                    <a:pt x="312" y="514"/>
                  </a:cubicBezTo>
                  <a:cubicBezTo>
                    <a:pt x="312" y="514"/>
                    <a:pt x="312" y="514"/>
                    <a:pt x="312" y="514"/>
                  </a:cubicBezTo>
                  <a:cubicBezTo>
                    <a:pt x="312" y="514"/>
                    <a:pt x="312" y="514"/>
                    <a:pt x="312" y="514"/>
                  </a:cubicBezTo>
                  <a:cubicBezTo>
                    <a:pt x="312" y="514"/>
                    <a:pt x="312" y="514"/>
                    <a:pt x="312" y="514"/>
                  </a:cubicBezTo>
                  <a:cubicBezTo>
                    <a:pt x="312" y="514"/>
                    <a:pt x="312" y="514"/>
                    <a:pt x="312" y="514"/>
                  </a:cubicBezTo>
                  <a:cubicBezTo>
                    <a:pt x="314" y="512"/>
                    <a:pt x="515" y="305"/>
                    <a:pt x="533" y="287"/>
                  </a:cubicBezTo>
                  <a:cubicBezTo>
                    <a:pt x="552" y="268"/>
                    <a:pt x="623" y="156"/>
                    <a:pt x="512" y="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0" name="Text Placeholder 2"/>
          <p:cNvSpPr txBox="1">
            <a:spLocks/>
          </p:cNvSpPr>
          <p:nvPr/>
        </p:nvSpPr>
        <p:spPr>
          <a:xfrm>
            <a:off x="6567789" y="2045210"/>
            <a:ext cx="2230092" cy="548640"/>
          </a:xfrm>
          <a:prstGeom prst="rect">
            <a:avLst/>
          </a:prstGeom>
        </p:spPr>
        <p:txBody>
          <a:bodyPr/>
          <a:lst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119063" indent="-6350" algn="l" defTabSz="914400" rtl="0" eaLnBrk="1" latinLnBrk="0" hangingPunct="1">
              <a:spcBef>
                <a:spcPct val="20000"/>
              </a:spcBef>
              <a:buFontTx/>
              <a:buNone/>
              <a:defRPr sz="1600" b="1" kern="1200">
                <a:solidFill>
                  <a:schemeClr val="accent2"/>
                </a:solidFill>
                <a:latin typeface="+mn-lt"/>
                <a:ea typeface="+mn-ea"/>
                <a:cs typeface="+mn-cs"/>
              </a:defRPr>
            </a:lvl2pPr>
            <a:lvl3pPr marL="403225" indent="-165100" algn="l" defTabSz="914400" rtl="0" eaLnBrk="1" latinLnBrk="0" hangingPunct="1">
              <a:spcBef>
                <a:spcPct val="20000"/>
              </a:spcBef>
              <a:buClr>
                <a:schemeClr val="accent1"/>
              </a:buClr>
              <a:buFont typeface="Wingdings" pitchFamily="2" charset="2"/>
              <a:buChar char="§"/>
              <a:defRPr sz="1600" kern="1200">
                <a:solidFill>
                  <a:schemeClr val="tx1"/>
                </a:solidFill>
                <a:latin typeface="+mn-lt"/>
                <a:ea typeface="+mn-ea"/>
                <a:cs typeface="+mn-cs"/>
              </a:defRPr>
            </a:lvl3pPr>
            <a:lvl4pPr marL="688975" indent="-173038"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971550" indent="-173038"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endParaRPr lang="en-US" sz="1800" b="0" i="1" dirty="0">
              <a:solidFill>
                <a:schemeClr val="bg1"/>
              </a:solidFill>
            </a:endParaRPr>
          </a:p>
        </p:txBody>
      </p:sp>
      <p:sp>
        <p:nvSpPr>
          <p:cNvPr id="11" name="TextBox 10"/>
          <p:cNvSpPr txBox="1"/>
          <p:nvPr/>
        </p:nvSpPr>
        <p:spPr>
          <a:xfrm>
            <a:off x="1714501" y="5951936"/>
            <a:ext cx="5791200" cy="830997"/>
          </a:xfrm>
          <a:prstGeom prst="rect">
            <a:avLst/>
          </a:prstGeom>
          <a:noFill/>
        </p:spPr>
        <p:txBody>
          <a:bodyPr vert="horz" wrap="square" rtlCol="0" anchor="b">
            <a:spAutoFit/>
          </a:bodyPr>
          <a:lstStyle/>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	Medicines in Phase I through III of development. 	</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Note: The 4 main types of non-communicable diseases, also known as chronic diseases, defined by WHO are cardiovascular diseases (e.g. heart attacks and stroke), cancers, chronic respiratory diseases (e.g. chronic obstructed pulmonary disease and asthma) and diabetes.</a:t>
            </a:r>
          </a:p>
          <a:p>
            <a:pPr marL="514350" marR="0" lvl="0" indent="-514350" algn="ctr" eaLnBrk="1" fontAlgn="auto" latinLnBrk="0" hangingPunct="1">
              <a:lnSpc>
                <a:spcPct val="100000"/>
              </a:lnSpc>
              <a:spcBef>
                <a:spcPts val="0"/>
              </a:spcBef>
              <a:spcAft>
                <a:spcPts val="0"/>
              </a:spcAft>
              <a:buClrTx/>
              <a:buSzTx/>
              <a:buNone/>
              <a:tabLst>
                <a:tab pos="457200" algn="r"/>
              </a:tabLst>
              <a:defRPr/>
            </a:pPr>
            <a:r>
              <a:rPr lang="en-US" sz="800" dirty="0">
                <a:latin typeface="Arial" panose="020B0604020202020204" pitchFamily="34" charset="0"/>
              </a:rPr>
              <a:t>	Source: Health Advances analysis; </a:t>
            </a:r>
            <a:r>
              <a:rPr lang="en-US" sz="800" baseline="30000" dirty="0">
                <a:latin typeface="Arial" panose="020B0604020202020204" pitchFamily="34" charset="0"/>
              </a:rPr>
              <a:t>1</a:t>
            </a:r>
            <a:r>
              <a:rPr lang="en-US" sz="800" dirty="0">
                <a:latin typeface="Arial" panose="020B0604020202020204" pitchFamily="34" charset="0"/>
              </a:rPr>
              <a:t>PharmaProjects (accessed February 2016); </a:t>
            </a:r>
            <a:r>
              <a:rPr lang="en-US" sz="800" baseline="30000" dirty="0">
                <a:latin typeface="Arial" panose="020B0604020202020204" pitchFamily="34" charset="0"/>
              </a:rPr>
              <a:t>2</a:t>
            </a:r>
            <a:r>
              <a:rPr lang="en-US" sz="800" dirty="0">
                <a:latin typeface="Arial" panose="020B0604020202020204" pitchFamily="34" charset="0"/>
              </a:rPr>
              <a:t>WHO Mortality Database (accessed February 2016); </a:t>
            </a:r>
            <a:r>
              <a:rPr lang="en-US" sz="800" baseline="30000" dirty="0">
                <a:latin typeface="Arial" panose="020B0604020202020204" pitchFamily="34" charset="0"/>
              </a:rPr>
              <a:t>3</a:t>
            </a:r>
            <a:r>
              <a:rPr lang="en-US" sz="800" dirty="0">
                <a:latin typeface="Arial" panose="020B0604020202020204" pitchFamily="34" charset="0"/>
              </a:rPr>
              <a:t>PhRMA 2015 Pharma Profile.</a:t>
            </a:r>
          </a:p>
        </p:txBody>
      </p:sp>
      <p:grpSp>
        <p:nvGrpSpPr>
          <p:cNvPr id="12" name="Group 11"/>
          <p:cNvGrpSpPr/>
          <p:nvPr/>
        </p:nvGrpSpPr>
        <p:grpSpPr>
          <a:xfrm>
            <a:off x="571500" y="4578575"/>
            <a:ext cx="962256" cy="916004"/>
            <a:chOff x="650671" y="4328015"/>
            <a:chExt cx="916004" cy="916004"/>
          </a:xfrm>
        </p:grpSpPr>
        <p:sp>
          <p:nvSpPr>
            <p:cNvPr id="13" name="Oval 12"/>
            <p:cNvSpPr/>
            <p:nvPr/>
          </p:nvSpPr>
          <p:spPr>
            <a:xfrm>
              <a:off x="650671" y="4328015"/>
              <a:ext cx="916004" cy="916004"/>
            </a:xfrm>
            <a:prstGeom prst="ellipse">
              <a:avLst/>
            </a:pr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807278" y="4389660"/>
              <a:ext cx="565467" cy="790434"/>
              <a:chOff x="9144000" y="3081832"/>
              <a:chExt cx="1883262" cy="2330159"/>
            </a:xfrm>
          </p:grpSpPr>
          <p:sp>
            <p:nvSpPr>
              <p:cNvPr id="15" name="Freeform 17"/>
              <p:cNvSpPr>
                <a:spLocks/>
              </p:cNvSpPr>
              <p:nvPr/>
            </p:nvSpPr>
            <p:spPr bwMode="auto">
              <a:xfrm>
                <a:off x="9144000" y="3081832"/>
                <a:ext cx="1883262" cy="2330159"/>
              </a:xfrm>
              <a:custGeom>
                <a:avLst/>
                <a:gdLst>
                  <a:gd name="T0" fmla="*/ 427 w 1263"/>
                  <a:gd name="T1" fmla="*/ 618 h 1564"/>
                  <a:gd name="T2" fmla="*/ 443 w 1263"/>
                  <a:gd name="T3" fmla="*/ 1055 h 1564"/>
                  <a:gd name="T4" fmla="*/ 308 w 1263"/>
                  <a:gd name="T5" fmla="*/ 882 h 1564"/>
                  <a:gd name="T6" fmla="*/ 253 w 1263"/>
                  <a:gd name="T7" fmla="*/ 649 h 1564"/>
                  <a:gd name="T8" fmla="*/ 51 w 1263"/>
                  <a:gd name="T9" fmla="*/ 555 h 1564"/>
                  <a:gd name="T10" fmla="*/ 155 w 1263"/>
                  <a:gd name="T11" fmla="*/ 649 h 1564"/>
                  <a:gd name="T12" fmla="*/ 174 w 1263"/>
                  <a:gd name="T13" fmla="*/ 667 h 1564"/>
                  <a:gd name="T14" fmla="*/ 214 w 1263"/>
                  <a:gd name="T15" fmla="*/ 828 h 1564"/>
                  <a:gd name="T16" fmla="*/ 236 w 1263"/>
                  <a:gd name="T17" fmla="*/ 892 h 1564"/>
                  <a:gd name="T18" fmla="*/ 403 w 1263"/>
                  <a:gd name="T19" fmla="*/ 1145 h 1564"/>
                  <a:gd name="T20" fmla="*/ 585 w 1263"/>
                  <a:gd name="T21" fmla="*/ 1337 h 1564"/>
                  <a:gd name="T22" fmla="*/ 810 w 1263"/>
                  <a:gd name="T23" fmla="*/ 1301 h 1564"/>
                  <a:gd name="T24" fmla="*/ 841 w 1263"/>
                  <a:gd name="T25" fmla="*/ 1148 h 1564"/>
                  <a:gd name="T26" fmla="*/ 992 w 1263"/>
                  <a:gd name="T27" fmla="*/ 884 h 1564"/>
                  <a:gd name="T28" fmla="*/ 1039 w 1263"/>
                  <a:gd name="T29" fmla="*/ 818 h 1564"/>
                  <a:gd name="T30" fmla="*/ 1174 w 1263"/>
                  <a:gd name="T31" fmla="*/ 646 h 1564"/>
                  <a:gd name="T32" fmla="*/ 1221 w 1263"/>
                  <a:gd name="T33" fmla="*/ 546 h 1564"/>
                  <a:gd name="T34" fmla="*/ 1233 w 1263"/>
                  <a:gd name="T35" fmla="*/ 429 h 1564"/>
                  <a:gd name="T36" fmla="*/ 1153 w 1263"/>
                  <a:gd name="T37" fmla="*/ 529 h 1564"/>
                  <a:gd name="T38" fmla="*/ 1097 w 1263"/>
                  <a:gd name="T39" fmla="*/ 635 h 1564"/>
                  <a:gd name="T40" fmla="*/ 986 w 1263"/>
                  <a:gd name="T41" fmla="*/ 824 h 1564"/>
                  <a:gd name="T42" fmla="*/ 916 w 1263"/>
                  <a:gd name="T43" fmla="*/ 843 h 1564"/>
                  <a:gd name="T44" fmla="*/ 796 w 1263"/>
                  <a:gd name="T45" fmla="*/ 1035 h 1564"/>
                  <a:gd name="T46" fmla="*/ 887 w 1263"/>
                  <a:gd name="T47" fmla="*/ 745 h 1564"/>
                  <a:gd name="T48" fmla="*/ 938 w 1263"/>
                  <a:gd name="T49" fmla="*/ 675 h 1564"/>
                  <a:gd name="T50" fmla="*/ 1076 w 1263"/>
                  <a:gd name="T51" fmla="*/ 445 h 1564"/>
                  <a:gd name="T52" fmla="*/ 1133 w 1263"/>
                  <a:gd name="T53" fmla="*/ 167 h 1564"/>
                  <a:gd name="T54" fmla="*/ 1036 w 1263"/>
                  <a:gd name="T55" fmla="*/ 265 h 1564"/>
                  <a:gd name="T56" fmla="*/ 944 w 1263"/>
                  <a:gd name="T57" fmla="*/ 520 h 1564"/>
                  <a:gd name="T58" fmla="*/ 815 w 1263"/>
                  <a:gd name="T59" fmla="*/ 703 h 1564"/>
                  <a:gd name="T60" fmla="*/ 798 w 1263"/>
                  <a:gd name="T61" fmla="*/ 707 h 1564"/>
                  <a:gd name="T62" fmla="*/ 701 w 1263"/>
                  <a:gd name="T63" fmla="*/ 766 h 1564"/>
                  <a:gd name="T64" fmla="*/ 731 w 1263"/>
                  <a:gd name="T65" fmla="*/ 651 h 1564"/>
                  <a:gd name="T66" fmla="*/ 813 w 1263"/>
                  <a:gd name="T67" fmla="*/ 365 h 1564"/>
                  <a:gd name="T68" fmla="*/ 833 w 1263"/>
                  <a:gd name="T69" fmla="*/ 177 h 1564"/>
                  <a:gd name="T70" fmla="*/ 815 w 1263"/>
                  <a:gd name="T71" fmla="*/ 89 h 1564"/>
                  <a:gd name="T72" fmla="*/ 809 w 1263"/>
                  <a:gd name="T73" fmla="*/ 117 h 1564"/>
                  <a:gd name="T74" fmla="*/ 757 w 1263"/>
                  <a:gd name="T75" fmla="*/ 193 h 1564"/>
                  <a:gd name="T76" fmla="*/ 607 w 1263"/>
                  <a:gd name="T77" fmla="*/ 596 h 1564"/>
                  <a:gd name="T78" fmla="*/ 594 w 1263"/>
                  <a:gd name="T79" fmla="*/ 737 h 1564"/>
                  <a:gd name="T80" fmla="*/ 514 w 1263"/>
                  <a:gd name="T81" fmla="*/ 762 h 1564"/>
                  <a:gd name="T82" fmla="*/ 554 w 1263"/>
                  <a:gd name="T83" fmla="*/ 636 h 1564"/>
                  <a:gd name="T84" fmla="*/ 598 w 1263"/>
                  <a:gd name="T85" fmla="*/ 561 h 1564"/>
                  <a:gd name="T86" fmla="*/ 722 w 1263"/>
                  <a:gd name="T87" fmla="*/ 188 h 1564"/>
                  <a:gd name="T88" fmla="*/ 951 w 1263"/>
                  <a:gd name="T89" fmla="*/ 49 h 1564"/>
                  <a:gd name="T90" fmla="*/ 809 w 1263"/>
                  <a:gd name="T91" fmla="*/ 486 h 1564"/>
                  <a:gd name="T92" fmla="*/ 924 w 1263"/>
                  <a:gd name="T93" fmla="*/ 473 h 1564"/>
                  <a:gd name="T94" fmla="*/ 1180 w 1263"/>
                  <a:gd name="T95" fmla="*/ 175 h 1564"/>
                  <a:gd name="T96" fmla="*/ 971 w 1263"/>
                  <a:gd name="T97" fmla="*/ 694 h 1564"/>
                  <a:gd name="T98" fmla="*/ 1192 w 1263"/>
                  <a:gd name="T99" fmla="*/ 412 h 1564"/>
                  <a:gd name="T100" fmla="*/ 1115 w 1263"/>
                  <a:gd name="T101" fmla="*/ 740 h 1564"/>
                  <a:gd name="T102" fmla="*/ 945 w 1263"/>
                  <a:gd name="T103" fmla="*/ 1075 h 1564"/>
                  <a:gd name="T104" fmla="*/ 840 w 1263"/>
                  <a:gd name="T105" fmla="*/ 1549 h 1564"/>
                  <a:gd name="T106" fmla="*/ 315 w 1263"/>
                  <a:gd name="T107" fmla="*/ 1155 h 1564"/>
                  <a:gd name="T108" fmla="*/ 161 w 1263"/>
                  <a:gd name="T109" fmla="*/ 723 h 1564"/>
                  <a:gd name="T110" fmla="*/ 214 w 1263"/>
                  <a:gd name="T111" fmla="*/ 569 h 1564"/>
                  <a:gd name="T112" fmla="*/ 331 w 1263"/>
                  <a:gd name="T113" fmla="*/ 685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3" h="1564">
                    <a:moveTo>
                      <a:pt x="492" y="392"/>
                    </a:moveTo>
                    <a:cubicBezTo>
                      <a:pt x="496" y="391"/>
                      <a:pt x="499" y="392"/>
                      <a:pt x="498" y="396"/>
                    </a:cubicBezTo>
                    <a:cubicBezTo>
                      <a:pt x="496" y="416"/>
                      <a:pt x="501" y="434"/>
                      <a:pt x="516" y="449"/>
                    </a:cubicBezTo>
                    <a:cubicBezTo>
                      <a:pt x="519" y="452"/>
                      <a:pt x="517" y="454"/>
                      <a:pt x="516" y="457"/>
                    </a:cubicBezTo>
                    <a:cubicBezTo>
                      <a:pt x="509" y="492"/>
                      <a:pt x="493" y="524"/>
                      <a:pt x="477" y="555"/>
                    </a:cubicBezTo>
                    <a:cubicBezTo>
                      <a:pt x="465" y="579"/>
                      <a:pt x="449" y="600"/>
                      <a:pt x="427" y="618"/>
                    </a:cubicBezTo>
                    <a:cubicBezTo>
                      <a:pt x="420" y="624"/>
                      <a:pt x="420" y="633"/>
                      <a:pt x="421" y="641"/>
                    </a:cubicBezTo>
                    <a:cubicBezTo>
                      <a:pt x="422" y="646"/>
                      <a:pt x="421" y="648"/>
                      <a:pt x="415" y="649"/>
                    </a:cubicBezTo>
                    <a:cubicBezTo>
                      <a:pt x="386" y="657"/>
                      <a:pt x="377" y="674"/>
                      <a:pt x="380" y="701"/>
                    </a:cubicBezTo>
                    <a:cubicBezTo>
                      <a:pt x="386" y="751"/>
                      <a:pt x="410" y="798"/>
                      <a:pt x="421" y="848"/>
                    </a:cubicBezTo>
                    <a:cubicBezTo>
                      <a:pt x="432" y="897"/>
                      <a:pt x="444" y="945"/>
                      <a:pt x="450" y="995"/>
                    </a:cubicBezTo>
                    <a:cubicBezTo>
                      <a:pt x="453" y="1015"/>
                      <a:pt x="449" y="1035"/>
                      <a:pt x="443" y="1055"/>
                    </a:cubicBezTo>
                    <a:cubicBezTo>
                      <a:pt x="442" y="1060"/>
                      <a:pt x="442" y="1065"/>
                      <a:pt x="442" y="1070"/>
                    </a:cubicBezTo>
                    <a:cubicBezTo>
                      <a:pt x="442" y="1072"/>
                      <a:pt x="445" y="1075"/>
                      <a:pt x="442" y="1076"/>
                    </a:cubicBezTo>
                    <a:cubicBezTo>
                      <a:pt x="439" y="1078"/>
                      <a:pt x="436" y="1075"/>
                      <a:pt x="434" y="1074"/>
                    </a:cubicBezTo>
                    <a:cubicBezTo>
                      <a:pt x="378" y="1044"/>
                      <a:pt x="338" y="1001"/>
                      <a:pt x="308" y="951"/>
                    </a:cubicBezTo>
                    <a:cubicBezTo>
                      <a:pt x="303" y="942"/>
                      <a:pt x="301" y="933"/>
                      <a:pt x="305" y="923"/>
                    </a:cubicBezTo>
                    <a:cubicBezTo>
                      <a:pt x="310" y="910"/>
                      <a:pt x="307" y="896"/>
                      <a:pt x="308" y="882"/>
                    </a:cubicBezTo>
                    <a:cubicBezTo>
                      <a:pt x="309" y="860"/>
                      <a:pt x="295" y="847"/>
                      <a:pt x="283" y="832"/>
                    </a:cubicBezTo>
                    <a:cubicBezTo>
                      <a:pt x="267" y="811"/>
                      <a:pt x="258" y="787"/>
                      <a:pt x="251" y="763"/>
                    </a:cubicBezTo>
                    <a:cubicBezTo>
                      <a:pt x="246" y="746"/>
                      <a:pt x="241" y="729"/>
                      <a:pt x="242" y="711"/>
                    </a:cubicBezTo>
                    <a:cubicBezTo>
                      <a:pt x="242" y="705"/>
                      <a:pt x="244" y="700"/>
                      <a:pt x="249" y="695"/>
                    </a:cubicBezTo>
                    <a:cubicBezTo>
                      <a:pt x="255" y="689"/>
                      <a:pt x="261" y="683"/>
                      <a:pt x="265" y="676"/>
                    </a:cubicBezTo>
                    <a:cubicBezTo>
                      <a:pt x="271" y="663"/>
                      <a:pt x="268" y="655"/>
                      <a:pt x="253" y="649"/>
                    </a:cubicBezTo>
                    <a:cubicBezTo>
                      <a:pt x="245" y="646"/>
                      <a:pt x="237" y="645"/>
                      <a:pt x="228" y="644"/>
                    </a:cubicBezTo>
                    <a:cubicBezTo>
                      <a:pt x="224" y="644"/>
                      <a:pt x="223" y="644"/>
                      <a:pt x="224" y="639"/>
                    </a:cubicBezTo>
                    <a:cubicBezTo>
                      <a:pt x="226" y="628"/>
                      <a:pt x="222" y="624"/>
                      <a:pt x="210" y="621"/>
                    </a:cubicBezTo>
                    <a:cubicBezTo>
                      <a:pt x="197" y="618"/>
                      <a:pt x="185" y="618"/>
                      <a:pt x="172" y="617"/>
                    </a:cubicBezTo>
                    <a:cubicBezTo>
                      <a:pt x="138" y="613"/>
                      <a:pt x="109" y="598"/>
                      <a:pt x="84" y="578"/>
                    </a:cubicBezTo>
                    <a:cubicBezTo>
                      <a:pt x="74" y="569"/>
                      <a:pt x="63" y="563"/>
                      <a:pt x="51" y="555"/>
                    </a:cubicBezTo>
                    <a:cubicBezTo>
                      <a:pt x="48" y="553"/>
                      <a:pt x="44" y="550"/>
                      <a:pt x="40" y="553"/>
                    </a:cubicBezTo>
                    <a:cubicBezTo>
                      <a:pt x="35" y="556"/>
                      <a:pt x="35" y="560"/>
                      <a:pt x="36" y="563"/>
                    </a:cubicBezTo>
                    <a:cubicBezTo>
                      <a:pt x="37" y="575"/>
                      <a:pt x="46" y="584"/>
                      <a:pt x="54" y="592"/>
                    </a:cubicBezTo>
                    <a:cubicBezTo>
                      <a:pt x="66" y="604"/>
                      <a:pt x="81" y="612"/>
                      <a:pt x="94" y="625"/>
                    </a:cubicBezTo>
                    <a:cubicBezTo>
                      <a:pt x="97" y="627"/>
                      <a:pt x="101" y="630"/>
                      <a:pt x="105" y="630"/>
                    </a:cubicBezTo>
                    <a:cubicBezTo>
                      <a:pt x="126" y="628"/>
                      <a:pt x="141" y="636"/>
                      <a:pt x="155" y="649"/>
                    </a:cubicBezTo>
                    <a:cubicBezTo>
                      <a:pt x="163" y="656"/>
                      <a:pt x="168" y="655"/>
                      <a:pt x="177" y="650"/>
                    </a:cubicBezTo>
                    <a:cubicBezTo>
                      <a:pt x="187" y="644"/>
                      <a:pt x="196" y="635"/>
                      <a:pt x="209" y="632"/>
                    </a:cubicBezTo>
                    <a:cubicBezTo>
                      <a:pt x="211" y="632"/>
                      <a:pt x="215" y="630"/>
                      <a:pt x="217" y="632"/>
                    </a:cubicBezTo>
                    <a:cubicBezTo>
                      <a:pt x="218" y="634"/>
                      <a:pt x="216" y="637"/>
                      <a:pt x="216" y="639"/>
                    </a:cubicBezTo>
                    <a:cubicBezTo>
                      <a:pt x="215" y="642"/>
                      <a:pt x="212" y="645"/>
                      <a:pt x="209" y="647"/>
                    </a:cubicBezTo>
                    <a:cubicBezTo>
                      <a:pt x="197" y="653"/>
                      <a:pt x="189" y="664"/>
                      <a:pt x="174" y="667"/>
                    </a:cubicBezTo>
                    <a:cubicBezTo>
                      <a:pt x="171" y="667"/>
                      <a:pt x="171" y="668"/>
                      <a:pt x="172" y="671"/>
                    </a:cubicBezTo>
                    <a:cubicBezTo>
                      <a:pt x="173" y="673"/>
                      <a:pt x="174" y="674"/>
                      <a:pt x="177" y="673"/>
                    </a:cubicBezTo>
                    <a:cubicBezTo>
                      <a:pt x="183" y="671"/>
                      <a:pt x="184" y="674"/>
                      <a:pt x="184" y="678"/>
                    </a:cubicBezTo>
                    <a:cubicBezTo>
                      <a:pt x="184" y="682"/>
                      <a:pt x="184" y="687"/>
                      <a:pt x="187" y="691"/>
                    </a:cubicBezTo>
                    <a:cubicBezTo>
                      <a:pt x="201" y="713"/>
                      <a:pt x="205" y="737"/>
                      <a:pt x="209" y="761"/>
                    </a:cubicBezTo>
                    <a:cubicBezTo>
                      <a:pt x="213" y="783"/>
                      <a:pt x="216" y="806"/>
                      <a:pt x="214" y="828"/>
                    </a:cubicBezTo>
                    <a:cubicBezTo>
                      <a:pt x="214" y="831"/>
                      <a:pt x="214" y="835"/>
                      <a:pt x="213" y="838"/>
                    </a:cubicBezTo>
                    <a:cubicBezTo>
                      <a:pt x="206" y="852"/>
                      <a:pt x="212" y="862"/>
                      <a:pt x="225" y="871"/>
                    </a:cubicBezTo>
                    <a:cubicBezTo>
                      <a:pt x="225" y="871"/>
                      <a:pt x="225" y="871"/>
                      <a:pt x="225" y="871"/>
                    </a:cubicBezTo>
                    <a:cubicBezTo>
                      <a:pt x="228" y="874"/>
                      <a:pt x="230" y="878"/>
                      <a:pt x="236" y="878"/>
                    </a:cubicBezTo>
                    <a:cubicBezTo>
                      <a:pt x="236" y="878"/>
                      <a:pt x="236" y="878"/>
                      <a:pt x="236" y="878"/>
                    </a:cubicBezTo>
                    <a:cubicBezTo>
                      <a:pt x="240" y="883"/>
                      <a:pt x="240" y="887"/>
                      <a:pt x="236" y="892"/>
                    </a:cubicBezTo>
                    <a:cubicBezTo>
                      <a:pt x="225" y="905"/>
                      <a:pt x="219" y="919"/>
                      <a:pt x="228" y="935"/>
                    </a:cubicBezTo>
                    <a:cubicBezTo>
                      <a:pt x="231" y="941"/>
                      <a:pt x="235" y="946"/>
                      <a:pt x="241" y="951"/>
                    </a:cubicBezTo>
                    <a:cubicBezTo>
                      <a:pt x="259" y="962"/>
                      <a:pt x="270" y="978"/>
                      <a:pt x="282" y="993"/>
                    </a:cubicBezTo>
                    <a:cubicBezTo>
                      <a:pt x="304" y="1024"/>
                      <a:pt x="325" y="1054"/>
                      <a:pt x="340" y="1088"/>
                    </a:cubicBezTo>
                    <a:cubicBezTo>
                      <a:pt x="342" y="1092"/>
                      <a:pt x="344" y="1096"/>
                      <a:pt x="344" y="1100"/>
                    </a:cubicBezTo>
                    <a:cubicBezTo>
                      <a:pt x="346" y="1130"/>
                      <a:pt x="373" y="1146"/>
                      <a:pt x="403" y="1145"/>
                    </a:cubicBezTo>
                    <a:cubicBezTo>
                      <a:pt x="400" y="1149"/>
                      <a:pt x="399" y="1154"/>
                      <a:pt x="396" y="1158"/>
                    </a:cubicBezTo>
                    <a:cubicBezTo>
                      <a:pt x="390" y="1170"/>
                      <a:pt x="393" y="1182"/>
                      <a:pt x="403" y="1192"/>
                    </a:cubicBezTo>
                    <a:cubicBezTo>
                      <a:pt x="409" y="1198"/>
                      <a:pt x="417" y="1203"/>
                      <a:pt x="425" y="1208"/>
                    </a:cubicBezTo>
                    <a:cubicBezTo>
                      <a:pt x="434" y="1212"/>
                      <a:pt x="443" y="1213"/>
                      <a:pt x="452" y="1218"/>
                    </a:cubicBezTo>
                    <a:cubicBezTo>
                      <a:pt x="438" y="1235"/>
                      <a:pt x="450" y="1248"/>
                      <a:pt x="461" y="1260"/>
                    </a:cubicBezTo>
                    <a:cubicBezTo>
                      <a:pt x="493" y="1297"/>
                      <a:pt x="536" y="1321"/>
                      <a:pt x="585" y="1337"/>
                    </a:cubicBezTo>
                    <a:cubicBezTo>
                      <a:pt x="605" y="1343"/>
                      <a:pt x="627" y="1345"/>
                      <a:pt x="648" y="1343"/>
                    </a:cubicBezTo>
                    <a:cubicBezTo>
                      <a:pt x="652" y="1343"/>
                      <a:pt x="655" y="1343"/>
                      <a:pt x="659" y="1341"/>
                    </a:cubicBezTo>
                    <a:cubicBezTo>
                      <a:pt x="669" y="1338"/>
                      <a:pt x="672" y="1338"/>
                      <a:pt x="683" y="1342"/>
                    </a:cubicBezTo>
                    <a:cubicBezTo>
                      <a:pt x="702" y="1350"/>
                      <a:pt x="721" y="1348"/>
                      <a:pt x="741" y="1345"/>
                    </a:cubicBezTo>
                    <a:cubicBezTo>
                      <a:pt x="762" y="1342"/>
                      <a:pt x="783" y="1337"/>
                      <a:pt x="802" y="1327"/>
                    </a:cubicBezTo>
                    <a:cubicBezTo>
                      <a:pt x="818" y="1319"/>
                      <a:pt x="819" y="1315"/>
                      <a:pt x="810" y="1301"/>
                    </a:cubicBezTo>
                    <a:cubicBezTo>
                      <a:pt x="809" y="1300"/>
                      <a:pt x="809" y="1299"/>
                      <a:pt x="808" y="1297"/>
                    </a:cubicBezTo>
                    <a:cubicBezTo>
                      <a:pt x="816" y="1296"/>
                      <a:pt x="823" y="1300"/>
                      <a:pt x="831" y="1300"/>
                    </a:cubicBezTo>
                    <a:cubicBezTo>
                      <a:pt x="837" y="1300"/>
                      <a:pt x="843" y="1299"/>
                      <a:pt x="847" y="1294"/>
                    </a:cubicBezTo>
                    <a:cubicBezTo>
                      <a:pt x="871" y="1274"/>
                      <a:pt x="890" y="1251"/>
                      <a:pt x="890" y="1220"/>
                    </a:cubicBezTo>
                    <a:cubicBezTo>
                      <a:pt x="891" y="1200"/>
                      <a:pt x="884" y="1184"/>
                      <a:pt x="869" y="1170"/>
                    </a:cubicBezTo>
                    <a:cubicBezTo>
                      <a:pt x="861" y="1162"/>
                      <a:pt x="851" y="1154"/>
                      <a:pt x="841" y="1148"/>
                    </a:cubicBezTo>
                    <a:cubicBezTo>
                      <a:pt x="833" y="1144"/>
                      <a:pt x="834" y="1138"/>
                      <a:pt x="842" y="1135"/>
                    </a:cubicBezTo>
                    <a:cubicBezTo>
                      <a:pt x="861" y="1128"/>
                      <a:pt x="869" y="1115"/>
                      <a:pt x="869" y="1098"/>
                    </a:cubicBezTo>
                    <a:cubicBezTo>
                      <a:pt x="870" y="1078"/>
                      <a:pt x="880" y="1060"/>
                      <a:pt x="890" y="1043"/>
                    </a:cubicBezTo>
                    <a:cubicBezTo>
                      <a:pt x="913" y="1003"/>
                      <a:pt x="943" y="967"/>
                      <a:pt x="969" y="928"/>
                    </a:cubicBezTo>
                    <a:cubicBezTo>
                      <a:pt x="976" y="917"/>
                      <a:pt x="981" y="905"/>
                      <a:pt x="992" y="895"/>
                    </a:cubicBezTo>
                    <a:cubicBezTo>
                      <a:pt x="996" y="892"/>
                      <a:pt x="995" y="888"/>
                      <a:pt x="992" y="884"/>
                    </a:cubicBezTo>
                    <a:cubicBezTo>
                      <a:pt x="990" y="881"/>
                      <a:pt x="988" y="878"/>
                      <a:pt x="991" y="875"/>
                    </a:cubicBezTo>
                    <a:cubicBezTo>
                      <a:pt x="1000" y="863"/>
                      <a:pt x="1004" y="851"/>
                      <a:pt x="995" y="837"/>
                    </a:cubicBezTo>
                    <a:cubicBezTo>
                      <a:pt x="998" y="838"/>
                      <a:pt x="1000" y="838"/>
                      <a:pt x="1000" y="838"/>
                    </a:cubicBezTo>
                    <a:cubicBezTo>
                      <a:pt x="1010" y="848"/>
                      <a:pt x="1017" y="847"/>
                      <a:pt x="1021" y="835"/>
                    </a:cubicBezTo>
                    <a:cubicBezTo>
                      <a:pt x="1023" y="830"/>
                      <a:pt x="1025" y="827"/>
                      <a:pt x="1031" y="826"/>
                    </a:cubicBezTo>
                    <a:cubicBezTo>
                      <a:pt x="1035" y="825"/>
                      <a:pt x="1037" y="822"/>
                      <a:pt x="1039" y="818"/>
                    </a:cubicBezTo>
                    <a:cubicBezTo>
                      <a:pt x="1053" y="792"/>
                      <a:pt x="1066" y="766"/>
                      <a:pt x="1086" y="742"/>
                    </a:cubicBezTo>
                    <a:cubicBezTo>
                      <a:pt x="1098" y="730"/>
                      <a:pt x="1109" y="717"/>
                      <a:pt x="1123" y="707"/>
                    </a:cubicBezTo>
                    <a:cubicBezTo>
                      <a:pt x="1129" y="702"/>
                      <a:pt x="1136" y="697"/>
                      <a:pt x="1142" y="691"/>
                    </a:cubicBezTo>
                    <a:cubicBezTo>
                      <a:pt x="1147" y="687"/>
                      <a:pt x="1152" y="682"/>
                      <a:pt x="1148" y="674"/>
                    </a:cubicBezTo>
                    <a:cubicBezTo>
                      <a:pt x="1146" y="671"/>
                      <a:pt x="1148" y="668"/>
                      <a:pt x="1154" y="667"/>
                    </a:cubicBezTo>
                    <a:cubicBezTo>
                      <a:pt x="1168" y="665"/>
                      <a:pt x="1173" y="660"/>
                      <a:pt x="1174" y="646"/>
                    </a:cubicBezTo>
                    <a:cubicBezTo>
                      <a:pt x="1174" y="634"/>
                      <a:pt x="1174" y="623"/>
                      <a:pt x="1175" y="611"/>
                    </a:cubicBezTo>
                    <a:cubicBezTo>
                      <a:pt x="1177" y="597"/>
                      <a:pt x="1183" y="587"/>
                      <a:pt x="1197" y="580"/>
                    </a:cubicBezTo>
                    <a:cubicBezTo>
                      <a:pt x="1201" y="577"/>
                      <a:pt x="1205" y="574"/>
                      <a:pt x="1209" y="571"/>
                    </a:cubicBezTo>
                    <a:cubicBezTo>
                      <a:pt x="1220" y="565"/>
                      <a:pt x="1216" y="553"/>
                      <a:pt x="1202" y="549"/>
                    </a:cubicBezTo>
                    <a:cubicBezTo>
                      <a:pt x="1197" y="547"/>
                      <a:pt x="1191" y="546"/>
                      <a:pt x="1186" y="541"/>
                    </a:cubicBezTo>
                    <a:cubicBezTo>
                      <a:pt x="1198" y="545"/>
                      <a:pt x="1210" y="539"/>
                      <a:pt x="1221" y="546"/>
                    </a:cubicBezTo>
                    <a:cubicBezTo>
                      <a:pt x="1226" y="549"/>
                      <a:pt x="1227" y="544"/>
                      <a:pt x="1227" y="542"/>
                    </a:cubicBezTo>
                    <a:cubicBezTo>
                      <a:pt x="1229" y="538"/>
                      <a:pt x="1226" y="533"/>
                      <a:pt x="1224" y="529"/>
                    </a:cubicBezTo>
                    <a:cubicBezTo>
                      <a:pt x="1222" y="523"/>
                      <a:pt x="1220" y="517"/>
                      <a:pt x="1218" y="512"/>
                    </a:cubicBezTo>
                    <a:cubicBezTo>
                      <a:pt x="1215" y="502"/>
                      <a:pt x="1216" y="493"/>
                      <a:pt x="1226" y="486"/>
                    </a:cubicBezTo>
                    <a:cubicBezTo>
                      <a:pt x="1232" y="482"/>
                      <a:pt x="1236" y="477"/>
                      <a:pt x="1241" y="471"/>
                    </a:cubicBezTo>
                    <a:cubicBezTo>
                      <a:pt x="1252" y="460"/>
                      <a:pt x="1247" y="436"/>
                      <a:pt x="1233" y="429"/>
                    </a:cubicBezTo>
                    <a:cubicBezTo>
                      <a:pt x="1224" y="424"/>
                      <a:pt x="1214" y="427"/>
                      <a:pt x="1206" y="430"/>
                    </a:cubicBezTo>
                    <a:cubicBezTo>
                      <a:pt x="1197" y="434"/>
                      <a:pt x="1192" y="440"/>
                      <a:pt x="1192" y="449"/>
                    </a:cubicBezTo>
                    <a:cubicBezTo>
                      <a:pt x="1192" y="452"/>
                      <a:pt x="1192" y="455"/>
                      <a:pt x="1193" y="458"/>
                    </a:cubicBezTo>
                    <a:cubicBezTo>
                      <a:pt x="1196" y="476"/>
                      <a:pt x="1190" y="491"/>
                      <a:pt x="1172" y="502"/>
                    </a:cubicBezTo>
                    <a:cubicBezTo>
                      <a:pt x="1166" y="506"/>
                      <a:pt x="1161" y="511"/>
                      <a:pt x="1155" y="515"/>
                    </a:cubicBezTo>
                    <a:cubicBezTo>
                      <a:pt x="1151" y="519"/>
                      <a:pt x="1148" y="523"/>
                      <a:pt x="1153" y="529"/>
                    </a:cubicBezTo>
                    <a:cubicBezTo>
                      <a:pt x="1155" y="531"/>
                      <a:pt x="1154" y="533"/>
                      <a:pt x="1151" y="534"/>
                    </a:cubicBezTo>
                    <a:cubicBezTo>
                      <a:pt x="1143" y="538"/>
                      <a:pt x="1142" y="544"/>
                      <a:pt x="1141" y="552"/>
                    </a:cubicBezTo>
                    <a:cubicBezTo>
                      <a:pt x="1141" y="559"/>
                      <a:pt x="1140" y="567"/>
                      <a:pt x="1139" y="574"/>
                    </a:cubicBezTo>
                    <a:cubicBezTo>
                      <a:pt x="1137" y="583"/>
                      <a:pt x="1134" y="591"/>
                      <a:pt x="1126" y="598"/>
                    </a:cubicBezTo>
                    <a:cubicBezTo>
                      <a:pt x="1119" y="604"/>
                      <a:pt x="1113" y="610"/>
                      <a:pt x="1106" y="616"/>
                    </a:cubicBezTo>
                    <a:cubicBezTo>
                      <a:pt x="1101" y="621"/>
                      <a:pt x="1097" y="627"/>
                      <a:pt x="1097" y="635"/>
                    </a:cubicBezTo>
                    <a:cubicBezTo>
                      <a:pt x="1097" y="643"/>
                      <a:pt x="1090" y="648"/>
                      <a:pt x="1084" y="653"/>
                    </a:cubicBezTo>
                    <a:cubicBezTo>
                      <a:pt x="1080" y="656"/>
                      <a:pt x="1076" y="660"/>
                      <a:pt x="1074" y="664"/>
                    </a:cubicBezTo>
                    <a:cubicBezTo>
                      <a:pt x="1056" y="700"/>
                      <a:pt x="1026" y="728"/>
                      <a:pt x="989" y="750"/>
                    </a:cubicBezTo>
                    <a:cubicBezTo>
                      <a:pt x="975" y="759"/>
                      <a:pt x="961" y="768"/>
                      <a:pt x="950" y="780"/>
                    </a:cubicBezTo>
                    <a:cubicBezTo>
                      <a:pt x="939" y="792"/>
                      <a:pt x="941" y="802"/>
                      <a:pt x="957" y="809"/>
                    </a:cubicBezTo>
                    <a:cubicBezTo>
                      <a:pt x="967" y="814"/>
                      <a:pt x="979" y="815"/>
                      <a:pt x="986" y="824"/>
                    </a:cubicBezTo>
                    <a:cubicBezTo>
                      <a:pt x="991" y="830"/>
                      <a:pt x="983" y="826"/>
                      <a:pt x="983" y="827"/>
                    </a:cubicBezTo>
                    <a:cubicBezTo>
                      <a:pt x="983" y="827"/>
                      <a:pt x="983" y="827"/>
                      <a:pt x="983" y="827"/>
                    </a:cubicBezTo>
                    <a:cubicBezTo>
                      <a:pt x="976" y="817"/>
                      <a:pt x="964" y="815"/>
                      <a:pt x="953" y="812"/>
                    </a:cubicBezTo>
                    <a:cubicBezTo>
                      <a:pt x="946" y="810"/>
                      <a:pt x="941" y="814"/>
                      <a:pt x="937" y="820"/>
                    </a:cubicBezTo>
                    <a:cubicBezTo>
                      <a:pt x="934" y="825"/>
                      <a:pt x="931" y="830"/>
                      <a:pt x="922" y="832"/>
                    </a:cubicBezTo>
                    <a:cubicBezTo>
                      <a:pt x="917" y="833"/>
                      <a:pt x="916" y="839"/>
                      <a:pt x="916" y="843"/>
                    </a:cubicBezTo>
                    <a:cubicBezTo>
                      <a:pt x="915" y="848"/>
                      <a:pt x="914" y="853"/>
                      <a:pt x="915" y="858"/>
                    </a:cubicBezTo>
                    <a:cubicBezTo>
                      <a:pt x="920" y="880"/>
                      <a:pt x="913" y="900"/>
                      <a:pt x="904" y="920"/>
                    </a:cubicBezTo>
                    <a:cubicBezTo>
                      <a:pt x="885" y="960"/>
                      <a:pt x="864" y="1000"/>
                      <a:pt x="836" y="1036"/>
                    </a:cubicBezTo>
                    <a:cubicBezTo>
                      <a:pt x="833" y="1041"/>
                      <a:pt x="828" y="1044"/>
                      <a:pt x="822" y="1045"/>
                    </a:cubicBezTo>
                    <a:cubicBezTo>
                      <a:pt x="812" y="1048"/>
                      <a:pt x="802" y="1051"/>
                      <a:pt x="792" y="1056"/>
                    </a:cubicBezTo>
                    <a:cubicBezTo>
                      <a:pt x="793" y="1049"/>
                      <a:pt x="796" y="1042"/>
                      <a:pt x="796" y="1035"/>
                    </a:cubicBezTo>
                    <a:cubicBezTo>
                      <a:pt x="797" y="1025"/>
                      <a:pt x="795" y="1015"/>
                      <a:pt x="794" y="1005"/>
                    </a:cubicBezTo>
                    <a:cubicBezTo>
                      <a:pt x="792" y="978"/>
                      <a:pt x="801" y="954"/>
                      <a:pt x="812" y="930"/>
                    </a:cubicBezTo>
                    <a:cubicBezTo>
                      <a:pt x="827" y="897"/>
                      <a:pt x="845" y="865"/>
                      <a:pt x="864" y="833"/>
                    </a:cubicBezTo>
                    <a:cubicBezTo>
                      <a:pt x="871" y="820"/>
                      <a:pt x="870" y="804"/>
                      <a:pt x="877" y="790"/>
                    </a:cubicBezTo>
                    <a:cubicBezTo>
                      <a:pt x="878" y="786"/>
                      <a:pt x="879" y="782"/>
                      <a:pt x="882" y="777"/>
                    </a:cubicBezTo>
                    <a:cubicBezTo>
                      <a:pt x="890" y="767"/>
                      <a:pt x="888" y="756"/>
                      <a:pt x="887" y="745"/>
                    </a:cubicBezTo>
                    <a:cubicBezTo>
                      <a:pt x="887" y="744"/>
                      <a:pt x="887" y="744"/>
                      <a:pt x="888" y="744"/>
                    </a:cubicBezTo>
                    <a:cubicBezTo>
                      <a:pt x="895" y="746"/>
                      <a:pt x="903" y="751"/>
                      <a:pt x="908" y="741"/>
                    </a:cubicBezTo>
                    <a:cubicBezTo>
                      <a:pt x="909" y="738"/>
                      <a:pt x="913" y="739"/>
                      <a:pt x="916" y="738"/>
                    </a:cubicBezTo>
                    <a:cubicBezTo>
                      <a:pt x="929" y="737"/>
                      <a:pt x="936" y="731"/>
                      <a:pt x="937" y="719"/>
                    </a:cubicBezTo>
                    <a:cubicBezTo>
                      <a:pt x="938" y="712"/>
                      <a:pt x="936" y="705"/>
                      <a:pt x="934" y="699"/>
                    </a:cubicBezTo>
                    <a:cubicBezTo>
                      <a:pt x="931" y="690"/>
                      <a:pt x="933" y="683"/>
                      <a:pt x="938" y="675"/>
                    </a:cubicBezTo>
                    <a:cubicBezTo>
                      <a:pt x="971" y="624"/>
                      <a:pt x="1004" y="572"/>
                      <a:pt x="1046" y="526"/>
                    </a:cubicBezTo>
                    <a:cubicBezTo>
                      <a:pt x="1050" y="522"/>
                      <a:pt x="1053" y="517"/>
                      <a:pt x="1054" y="512"/>
                    </a:cubicBezTo>
                    <a:cubicBezTo>
                      <a:pt x="1055" y="506"/>
                      <a:pt x="1055" y="501"/>
                      <a:pt x="1062" y="499"/>
                    </a:cubicBezTo>
                    <a:cubicBezTo>
                      <a:pt x="1063" y="498"/>
                      <a:pt x="1064" y="497"/>
                      <a:pt x="1064" y="496"/>
                    </a:cubicBezTo>
                    <a:cubicBezTo>
                      <a:pt x="1057" y="485"/>
                      <a:pt x="1072" y="480"/>
                      <a:pt x="1075" y="471"/>
                    </a:cubicBezTo>
                    <a:cubicBezTo>
                      <a:pt x="1078" y="462"/>
                      <a:pt x="1078" y="454"/>
                      <a:pt x="1076" y="445"/>
                    </a:cubicBezTo>
                    <a:cubicBezTo>
                      <a:pt x="1071" y="426"/>
                      <a:pt x="1074" y="407"/>
                      <a:pt x="1080" y="388"/>
                    </a:cubicBezTo>
                    <a:cubicBezTo>
                      <a:pt x="1086" y="365"/>
                      <a:pt x="1096" y="343"/>
                      <a:pt x="1105" y="321"/>
                    </a:cubicBezTo>
                    <a:cubicBezTo>
                      <a:pt x="1110" y="311"/>
                      <a:pt x="1112" y="300"/>
                      <a:pt x="1117" y="290"/>
                    </a:cubicBezTo>
                    <a:cubicBezTo>
                      <a:pt x="1120" y="285"/>
                      <a:pt x="1117" y="279"/>
                      <a:pt x="1114" y="274"/>
                    </a:cubicBezTo>
                    <a:cubicBezTo>
                      <a:pt x="1102" y="251"/>
                      <a:pt x="1109" y="233"/>
                      <a:pt x="1131" y="218"/>
                    </a:cubicBezTo>
                    <a:cubicBezTo>
                      <a:pt x="1155" y="201"/>
                      <a:pt x="1144" y="181"/>
                      <a:pt x="1133" y="167"/>
                    </a:cubicBezTo>
                    <a:cubicBezTo>
                      <a:pt x="1129" y="162"/>
                      <a:pt x="1122" y="162"/>
                      <a:pt x="1116" y="162"/>
                    </a:cubicBezTo>
                    <a:cubicBezTo>
                      <a:pt x="1098" y="164"/>
                      <a:pt x="1082" y="172"/>
                      <a:pt x="1085" y="191"/>
                    </a:cubicBezTo>
                    <a:cubicBezTo>
                      <a:pt x="1086" y="200"/>
                      <a:pt x="1086" y="209"/>
                      <a:pt x="1083" y="217"/>
                    </a:cubicBezTo>
                    <a:cubicBezTo>
                      <a:pt x="1080" y="230"/>
                      <a:pt x="1069" y="238"/>
                      <a:pt x="1057" y="245"/>
                    </a:cubicBezTo>
                    <a:cubicBezTo>
                      <a:pt x="1053" y="248"/>
                      <a:pt x="1049" y="251"/>
                      <a:pt x="1044" y="254"/>
                    </a:cubicBezTo>
                    <a:cubicBezTo>
                      <a:pt x="1040" y="257"/>
                      <a:pt x="1035" y="261"/>
                      <a:pt x="1036" y="265"/>
                    </a:cubicBezTo>
                    <a:cubicBezTo>
                      <a:pt x="1038" y="281"/>
                      <a:pt x="1025" y="293"/>
                      <a:pt x="1025" y="309"/>
                    </a:cubicBezTo>
                    <a:cubicBezTo>
                      <a:pt x="1025" y="324"/>
                      <a:pt x="1026" y="339"/>
                      <a:pt x="1022" y="354"/>
                    </a:cubicBezTo>
                    <a:cubicBezTo>
                      <a:pt x="1017" y="373"/>
                      <a:pt x="1008" y="392"/>
                      <a:pt x="1000" y="410"/>
                    </a:cubicBezTo>
                    <a:cubicBezTo>
                      <a:pt x="994" y="423"/>
                      <a:pt x="986" y="435"/>
                      <a:pt x="982" y="449"/>
                    </a:cubicBezTo>
                    <a:cubicBezTo>
                      <a:pt x="982" y="451"/>
                      <a:pt x="981" y="452"/>
                      <a:pt x="980" y="453"/>
                    </a:cubicBezTo>
                    <a:cubicBezTo>
                      <a:pt x="959" y="471"/>
                      <a:pt x="956" y="498"/>
                      <a:pt x="944" y="520"/>
                    </a:cubicBezTo>
                    <a:cubicBezTo>
                      <a:pt x="938" y="531"/>
                      <a:pt x="930" y="541"/>
                      <a:pt x="923" y="552"/>
                    </a:cubicBezTo>
                    <a:cubicBezTo>
                      <a:pt x="908" y="578"/>
                      <a:pt x="887" y="600"/>
                      <a:pt x="868" y="624"/>
                    </a:cubicBezTo>
                    <a:cubicBezTo>
                      <a:pt x="857" y="637"/>
                      <a:pt x="842" y="644"/>
                      <a:pt x="827" y="653"/>
                    </a:cubicBezTo>
                    <a:cubicBezTo>
                      <a:pt x="823" y="655"/>
                      <a:pt x="818" y="658"/>
                      <a:pt x="814" y="661"/>
                    </a:cubicBezTo>
                    <a:cubicBezTo>
                      <a:pt x="801" y="667"/>
                      <a:pt x="802" y="679"/>
                      <a:pt x="802" y="689"/>
                    </a:cubicBezTo>
                    <a:cubicBezTo>
                      <a:pt x="801" y="696"/>
                      <a:pt x="807" y="701"/>
                      <a:pt x="815" y="703"/>
                    </a:cubicBezTo>
                    <a:cubicBezTo>
                      <a:pt x="818" y="704"/>
                      <a:pt x="821" y="705"/>
                      <a:pt x="823" y="705"/>
                    </a:cubicBezTo>
                    <a:cubicBezTo>
                      <a:pt x="841" y="705"/>
                      <a:pt x="853" y="712"/>
                      <a:pt x="864" y="723"/>
                    </a:cubicBezTo>
                    <a:cubicBezTo>
                      <a:pt x="857" y="725"/>
                      <a:pt x="850" y="728"/>
                      <a:pt x="850" y="717"/>
                    </a:cubicBezTo>
                    <a:cubicBezTo>
                      <a:pt x="850" y="712"/>
                      <a:pt x="845" y="713"/>
                      <a:pt x="841" y="713"/>
                    </a:cubicBezTo>
                    <a:cubicBezTo>
                      <a:pt x="832" y="712"/>
                      <a:pt x="824" y="711"/>
                      <a:pt x="816" y="707"/>
                    </a:cubicBezTo>
                    <a:cubicBezTo>
                      <a:pt x="811" y="704"/>
                      <a:pt x="804" y="705"/>
                      <a:pt x="798" y="707"/>
                    </a:cubicBezTo>
                    <a:cubicBezTo>
                      <a:pt x="778" y="714"/>
                      <a:pt x="766" y="735"/>
                      <a:pt x="773" y="753"/>
                    </a:cubicBezTo>
                    <a:cubicBezTo>
                      <a:pt x="778" y="767"/>
                      <a:pt x="776" y="780"/>
                      <a:pt x="773" y="793"/>
                    </a:cubicBezTo>
                    <a:cubicBezTo>
                      <a:pt x="762" y="858"/>
                      <a:pt x="746" y="922"/>
                      <a:pt x="722" y="985"/>
                    </a:cubicBezTo>
                    <a:cubicBezTo>
                      <a:pt x="715" y="1003"/>
                      <a:pt x="704" y="1018"/>
                      <a:pt x="689" y="1033"/>
                    </a:cubicBezTo>
                    <a:cubicBezTo>
                      <a:pt x="675" y="995"/>
                      <a:pt x="662" y="957"/>
                      <a:pt x="669" y="916"/>
                    </a:cubicBezTo>
                    <a:cubicBezTo>
                      <a:pt x="676" y="866"/>
                      <a:pt x="690" y="816"/>
                      <a:pt x="701" y="766"/>
                    </a:cubicBezTo>
                    <a:cubicBezTo>
                      <a:pt x="704" y="757"/>
                      <a:pt x="704" y="748"/>
                      <a:pt x="702" y="739"/>
                    </a:cubicBezTo>
                    <a:cubicBezTo>
                      <a:pt x="699" y="728"/>
                      <a:pt x="701" y="719"/>
                      <a:pt x="709" y="710"/>
                    </a:cubicBezTo>
                    <a:cubicBezTo>
                      <a:pt x="717" y="702"/>
                      <a:pt x="718" y="692"/>
                      <a:pt x="719" y="682"/>
                    </a:cubicBezTo>
                    <a:cubicBezTo>
                      <a:pt x="719" y="680"/>
                      <a:pt x="719" y="677"/>
                      <a:pt x="717" y="676"/>
                    </a:cubicBezTo>
                    <a:cubicBezTo>
                      <a:pt x="712" y="671"/>
                      <a:pt x="714" y="667"/>
                      <a:pt x="717" y="661"/>
                    </a:cubicBezTo>
                    <a:cubicBezTo>
                      <a:pt x="719" y="653"/>
                      <a:pt x="725" y="653"/>
                      <a:pt x="731" y="651"/>
                    </a:cubicBezTo>
                    <a:cubicBezTo>
                      <a:pt x="737" y="650"/>
                      <a:pt x="738" y="647"/>
                      <a:pt x="739" y="643"/>
                    </a:cubicBezTo>
                    <a:cubicBezTo>
                      <a:pt x="744" y="634"/>
                      <a:pt x="743" y="624"/>
                      <a:pt x="737" y="616"/>
                    </a:cubicBezTo>
                    <a:cubicBezTo>
                      <a:pt x="727" y="601"/>
                      <a:pt x="730" y="587"/>
                      <a:pt x="736" y="571"/>
                    </a:cubicBezTo>
                    <a:cubicBezTo>
                      <a:pt x="755" y="515"/>
                      <a:pt x="774" y="459"/>
                      <a:pt x="803" y="405"/>
                    </a:cubicBezTo>
                    <a:cubicBezTo>
                      <a:pt x="807" y="398"/>
                      <a:pt x="807" y="390"/>
                      <a:pt x="808" y="382"/>
                    </a:cubicBezTo>
                    <a:cubicBezTo>
                      <a:pt x="808" y="376"/>
                      <a:pt x="816" y="371"/>
                      <a:pt x="813" y="365"/>
                    </a:cubicBezTo>
                    <a:cubicBezTo>
                      <a:pt x="809" y="358"/>
                      <a:pt x="800" y="361"/>
                      <a:pt x="794" y="358"/>
                    </a:cubicBezTo>
                    <a:cubicBezTo>
                      <a:pt x="791" y="356"/>
                      <a:pt x="788" y="355"/>
                      <a:pt x="787" y="352"/>
                    </a:cubicBezTo>
                    <a:cubicBezTo>
                      <a:pt x="786" y="349"/>
                      <a:pt x="785" y="347"/>
                      <a:pt x="787" y="345"/>
                    </a:cubicBezTo>
                    <a:cubicBezTo>
                      <a:pt x="788" y="344"/>
                      <a:pt x="791" y="345"/>
                      <a:pt x="793" y="345"/>
                    </a:cubicBezTo>
                    <a:cubicBezTo>
                      <a:pt x="812" y="349"/>
                      <a:pt x="820" y="343"/>
                      <a:pt x="816" y="326"/>
                    </a:cubicBezTo>
                    <a:cubicBezTo>
                      <a:pt x="806" y="275"/>
                      <a:pt x="812" y="225"/>
                      <a:pt x="833" y="177"/>
                    </a:cubicBezTo>
                    <a:cubicBezTo>
                      <a:pt x="838" y="166"/>
                      <a:pt x="840" y="155"/>
                      <a:pt x="837" y="143"/>
                    </a:cubicBezTo>
                    <a:cubicBezTo>
                      <a:pt x="832" y="122"/>
                      <a:pt x="842" y="106"/>
                      <a:pt x="862" y="94"/>
                    </a:cubicBezTo>
                    <a:cubicBezTo>
                      <a:pt x="890" y="79"/>
                      <a:pt x="889" y="59"/>
                      <a:pt x="879" y="39"/>
                    </a:cubicBezTo>
                    <a:cubicBezTo>
                      <a:pt x="876" y="33"/>
                      <a:pt x="870" y="30"/>
                      <a:pt x="862" y="30"/>
                    </a:cubicBezTo>
                    <a:cubicBezTo>
                      <a:pt x="841" y="30"/>
                      <a:pt x="824" y="37"/>
                      <a:pt x="824" y="59"/>
                    </a:cubicBezTo>
                    <a:cubicBezTo>
                      <a:pt x="823" y="70"/>
                      <a:pt x="821" y="80"/>
                      <a:pt x="815" y="89"/>
                    </a:cubicBezTo>
                    <a:cubicBezTo>
                      <a:pt x="811" y="96"/>
                      <a:pt x="816" y="101"/>
                      <a:pt x="820" y="105"/>
                    </a:cubicBezTo>
                    <a:cubicBezTo>
                      <a:pt x="831" y="115"/>
                      <a:pt x="828" y="127"/>
                      <a:pt x="828" y="138"/>
                    </a:cubicBezTo>
                    <a:cubicBezTo>
                      <a:pt x="828" y="142"/>
                      <a:pt x="827" y="145"/>
                      <a:pt x="826" y="149"/>
                    </a:cubicBezTo>
                    <a:cubicBezTo>
                      <a:pt x="826" y="152"/>
                      <a:pt x="826" y="157"/>
                      <a:pt x="820" y="156"/>
                    </a:cubicBezTo>
                    <a:cubicBezTo>
                      <a:pt x="815" y="155"/>
                      <a:pt x="808" y="155"/>
                      <a:pt x="811" y="147"/>
                    </a:cubicBezTo>
                    <a:cubicBezTo>
                      <a:pt x="814" y="137"/>
                      <a:pt x="812" y="127"/>
                      <a:pt x="809" y="117"/>
                    </a:cubicBezTo>
                    <a:cubicBezTo>
                      <a:pt x="806" y="108"/>
                      <a:pt x="801" y="106"/>
                      <a:pt x="792" y="111"/>
                    </a:cubicBezTo>
                    <a:cubicBezTo>
                      <a:pt x="784" y="115"/>
                      <a:pt x="776" y="120"/>
                      <a:pt x="768" y="124"/>
                    </a:cubicBezTo>
                    <a:cubicBezTo>
                      <a:pt x="763" y="126"/>
                      <a:pt x="759" y="131"/>
                      <a:pt x="759" y="137"/>
                    </a:cubicBezTo>
                    <a:cubicBezTo>
                      <a:pt x="760" y="138"/>
                      <a:pt x="760" y="140"/>
                      <a:pt x="759" y="141"/>
                    </a:cubicBezTo>
                    <a:cubicBezTo>
                      <a:pt x="746" y="152"/>
                      <a:pt x="750" y="164"/>
                      <a:pt x="755" y="177"/>
                    </a:cubicBezTo>
                    <a:cubicBezTo>
                      <a:pt x="757" y="182"/>
                      <a:pt x="756" y="188"/>
                      <a:pt x="757" y="193"/>
                    </a:cubicBezTo>
                    <a:cubicBezTo>
                      <a:pt x="762" y="231"/>
                      <a:pt x="749" y="265"/>
                      <a:pt x="730" y="298"/>
                    </a:cubicBezTo>
                    <a:cubicBezTo>
                      <a:pt x="725" y="307"/>
                      <a:pt x="722" y="317"/>
                      <a:pt x="718" y="327"/>
                    </a:cubicBezTo>
                    <a:cubicBezTo>
                      <a:pt x="715" y="334"/>
                      <a:pt x="719" y="342"/>
                      <a:pt x="716" y="350"/>
                    </a:cubicBezTo>
                    <a:cubicBezTo>
                      <a:pt x="703" y="387"/>
                      <a:pt x="703" y="428"/>
                      <a:pt x="687" y="465"/>
                    </a:cubicBezTo>
                    <a:cubicBezTo>
                      <a:pt x="673" y="497"/>
                      <a:pt x="661" y="530"/>
                      <a:pt x="642" y="561"/>
                    </a:cubicBezTo>
                    <a:cubicBezTo>
                      <a:pt x="633" y="574"/>
                      <a:pt x="618" y="583"/>
                      <a:pt x="607" y="596"/>
                    </a:cubicBezTo>
                    <a:cubicBezTo>
                      <a:pt x="605" y="598"/>
                      <a:pt x="602" y="601"/>
                      <a:pt x="600" y="604"/>
                    </a:cubicBezTo>
                    <a:cubicBezTo>
                      <a:pt x="591" y="616"/>
                      <a:pt x="591" y="621"/>
                      <a:pt x="602" y="632"/>
                    </a:cubicBezTo>
                    <a:cubicBezTo>
                      <a:pt x="606" y="636"/>
                      <a:pt x="607" y="638"/>
                      <a:pt x="601" y="642"/>
                    </a:cubicBezTo>
                    <a:cubicBezTo>
                      <a:pt x="590" y="647"/>
                      <a:pt x="587" y="656"/>
                      <a:pt x="591" y="666"/>
                    </a:cubicBezTo>
                    <a:cubicBezTo>
                      <a:pt x="595" y="678"/>
                      <a:pt x="596" y="690"/>
                      <a:pt x="592" y="703"/>
                    </a:cubicBezTo>
                    <a:cubicBezTo>
                      <a:pt x="588" y="714"/>
                      <a:pt x="593" y="725"/>
                      <a:pt x="594" y="737"/>
                    </a:cubicBezTo>
                    <a:cubicBezTo>
                      <a:pt x="601" y="802"/>
                      <a:pt x="599" y="867"/>
                      <a:pt x="598" y="932"/>
                    </a:cubicBezTo>
                    <a:cubicBezTo>
                      <a:pt x="597" y="956"/>
                      <a:pt x="595" y="981"/>
                      <a:pt x="590" y="1005"/>
                    </a:cubicBezTo>
                    <a:cubicBezTo>
                      <a:pt x="587" y="1018"/>
                      <a:pt x="578" y="1030"/>
                      <a:pt x="573" y="1044"/>
                    </a:cubicBezTo>
                    <a:cubicBezTo>
                      <a:pt x="562" y="1026"/>
                      <a:pt x="553" y="1009"/>
                      <a:pt x="542" y="994"/>
                    </a:cubicBezTo>
                    <a:cubicBezTo>
                      <a:pt x="520" y="963"/>
                      <a:pt x="514" y="930"/>
                      <a:pt x="514" y="895"/>
                    </a:cubicBezTo>
                    <a:cubicBezTo>
                      <a:pt x="513" y="851"/>
                      <a:pt x="514" y="806"/>
                      <a:pt x="514" y="762"/>
                    </a:cubicBezTo>
                    <a:cubicBezTo>
                      <a:pt x="514" y="754"/>
                      <a:pt x="514" y="747"/>
                      <a:pt x="511" y="740"/>
                    </a:cubicBezTo>
                    <a:cubicBezTo>
                      <a:pt x="508" y="733"/>
                      <a:pt x="508" y="725"/>
                      <a:pt x="510" y="718"/>
                    </a:cubicBezTo>
                    <a:cubicBezTo>
                      <a:pt x="514" y="702"/>
                      <a:pt x="511" y="686"/>
                      <a:pt x="501" y="672"/>
                    </a:cubicBezTo>
                    <a:cubicBezTo>
                      <a:pt x="504" y="670"/>
                      <a:pt x="506" y="672"/>
                      <a:pt x="507" y="674"/>
                    </a:cubicBezTo>
                    <a:cubicBezTo>
                      <a:pt x="516" y="680"/>
                      <a:pt x="532" y="681"/>
                      <a:pt x="542" y="675"/>
                    </a:cubicBezTo>
                    <a:cubicBezTo>
                      <a:pt x="562" y="662"/>
                      <a:pt x="564" y="656"/>
                      <a:pt x="554" y="636"/>
                    </a:cubicBezTo>
                    <a:cubicBezTo>
                      <a:pt x="548" y="624"/>
                      <a:pt x="549" y="614"/>
                      <a:pt x="553" y="602"/>
                    </a:cubicBezTo>
                    <a:cubicBezTo>
                      <a:pt x="570" y="556"/>
                      <a:pt x="588" y="511"/>
                      <a:pt x="611" y="467"/>
                    </a:cubicBezTo>
                    <a:cubicBezTo>
                      <a:pt x="616" y="458"/>
                      <a:pt x="623" y="422"/>
                      <a:pt x="639" y="415"/>
                    </a:cubicBezTo>
                    <a:cubicBezTo>
                      <a:pt x="638" y="432"/>
                      <a:pt x="625" y="477"/>
                      <a:pt x="620" y="493"/>
                    </a:cubicBezTo>
                    <a:cubicBezTo>
                      <a:pt x="613" y="514"/>
                      <a:pt x="605" y="535"/>
                      <a:pt x="599" y="557"/>
                    </a:cubicBezTo>
                    <a:cubicBezTo>
                      <a:pt x="598" y="558"/>
                      <a:pt x="598" y="560"/>
                      <a:pt x="598" y="561"/>
                    </a:cubicBezTo>
                    <a:cubicBezTo>
                      <a:pt x="599" y="565"/>
                      <a:pt x="597" y="571"/>
                      <a:pt x="604" y="572"/>
                    </a:cubicBezTo>
                    <a:cubicBezTo>
                      <a:pt x="610" y="573"/>
                      <a:pt x="613" y="569"/>
                      <a:pt x="615" y="565"/>
                    </a:cubicBezTo>
                    <a:cubicBezTo>
                      <a:pt x="625" y="552"/>
                      <a:pt x="628" y="536"/>
                      <a:pt x="633" y="521"/>
                    </a:cubicBezTo>
                    <a:cubicBezTo>
                      <a:pt x="644" y="490"/>
                      <a:pt x="651" y="458"/>
                      <a:pt x="658" y="426"/>
                    </a:cubicBezTo>
                    <a:cubicBezTo>
                      <a:pt x="668" y="382"/>
                      <a:pt x="680" y="338"/>
                      <a:pt x="693" y="295"/>
                    </a:cubicBezTo>
                    <a:cubicBezTo>
                      <a:pt x="704" y="260"/>
                      <a:pt x="713" y="224"/>
                      <a:pt x="722" y="188"/>
                    </a:cubicBezTo>
                    <a:cubicBezTo>
                      <a:pt x="728" y="167"/>
                      <a:pt x="731" y="144"/>
                      <a:pt x="738" y="123"/>
                    </a:cubicBezTo>
                    <a:cubicBezTo>
                      <a:pt x="742" y="110"/>
                      <a:pt x="750" y="98"/>
                      <a:pt x="759" y="87"/>
                    </a:cubicBezTo>
                    <a:cubicBezTo>
                      <a:pt x="773" y="70"/>
                      <a:pt x="777" y="51"/>
                      <a:pt x="795" y="37"/>
                    </a:cubicBezTo>
                    <a:cubicBezTo>
                      <a:pt x="816" y="21"/>
                      <a:pt x="839" y="7"/>
                      <a:pt x="867" y="3"/>
                    </a:cubicBezTo>
                    <a:cubicBezTo>
                      <a:pt x="890" y="0"/>
                      <a:pt x="923" y="4"/>
                      <a:pt x="941" y="19"/>
                    </a:cubicBezTo>
                    <a:cubicBezTo>
                      <a:pt x="951" y="27"/>
                      <a:pt x="954" y="37"/>
                      <a:pt x="951" y="49"/>
                    </a:cubicBezTo>
                    <a:cubicBezTo>
                      <a:pt x="946" y="75"/>
                      <a:pt x="930" y="98"/>
                      <a:pt x="916" y="120"/>
                    </a:cubicBezTo>
                    <a:cubicBezTo>
                      <a:pt x="901" y="145"/>
                      <a:pt x="883" y="168"/>
                      <a:pt x="872" y="195"/>
                    </a:cubicBezTo>
                    <a:cubicBezTo>
                      <a:pt x="866" y="208"/>
                      <a:pt x="863" y="222"/>
                      <a:pt x="862" y="235"/>
                    </a:cubicBezTo>
                    <a:cubicBezTo>
                      <a:pt x="859" y="260"/>
                      <a:pt x="858" y="285"/>
                      <a:pt x="857" y="309"/>
                    </a:cubicBezTo>
                    <a:cubicBezTo>
                      <a:pt x="855" y="341"/>
                      <a:pt x="847" y="372"/>
                      <a:pt x="836" y="403"/>
                    </a:cubicBezTo>
                    <a:cubicBezTo>
                      <a:pt x="826" y="430"/>
                      <a:pt x="817" y="458"/>
                      <a:pt x="809" y="486"/>
                    </a:cubicBezTo>
                    <a:cubicBezTo>
                      <a:pt x="802" y="511"/>
                      <a:pt x="796" y="537"/>
                      <a:pt x="789" y="562"/>
                    </a:cubicBezTo>
                    <a:cubicBezTo>
                      <a:pt x="785" y="577"/>
                      <a:pt x="786" y="591"/>
                      <a:pt x="784" y="606"/>
                    </a:cubicBezTo>
                    <a:cubicBezTo>
                      <a:pt x="783" y="610"/>
                      <a:pt x="786" y="614"/>
                      <a:pt x="790" y="616"/>
                    </a:cubicBezTo>
                    <a:cubicBezTo>
                      <a:pt x="796" y="619"/>
                      <a:pt x="798" y="614"/>
                      <a:pt x="801" y="612"/>
                    </a:cubicBezTo>
                    <a:cubicBezTo>
                      <a:pt x="822" y="596"/>
                      <a:pt x="839" y="577"/>
                      <a:pt x="856" y="559"/>
                    </a:cubicBezTo>
                    <a:cubicBezTo>
                      <a:pt x="881" y="531"/>
                      <a:pt x="904" y="503"/>
                      <a:pt x="924" y="473"/>
                    </a:cubicBezTo>
                    <a:cubicBezTo>
                      <a:pt x="935" y="457"/>
                      <a:pt x="944" y="440"/>
                      <a:pt x="953" y="423"/>
                    </a:cubicBezTo>
                    <a:cubicBezTo>
                      <a:pt x="968" y="395"/>
                      <a:pt x="980" y="366"/>
                      <a:pt x="991" y="336"/>
                    </a:cubicBezTo>
                    <a:cubicBezTo>
                      <a:pt x="999" y="315"/>
                      <a:pt x="1004" y="294"/>
                      <a:pt x="1007" y="272"/>
                    </a:cubicBezTo>
                    <a:cubicBezTo>
                      <a:pt x="1011" y="245"/>
                      <a:pt x="1025" y="220"/>
                      <a:pt x="1041" y="196"/>
                    </a:cubicBezTo>
                    <a:cubicBezTo>
                      <a:pt x="1056" y="175"/>
                      <a:pt x="1073" y="156"/>
                      <a:pt x="1098" y="144"/>
                    </a:cubicBezTo>
                    <a:cubicBezTo>
                      <a:pt x="1135" y="127"/>
                      <a:pt x="1171" y="149"/>
                      <a:pt x="1180" y="175"/>
                    </a:cubicBezTo>
                    <a:cubicBezTo>
                      <a:pt x="1192" y="209"/>
                      <a:pt x="1181" y="241"/>
                      <a:pt x="1168" y="272"/>
                    </a:cubicBezTo>
                    <a:cubicBezTo>
                      <a:pt x="1153" y="307"/>
                      <a:pt x="1137" y="342"/>
                      <a:pt x="1127" y="378"/>
                    </a:cubicBezTo>
                    <a:cubicBezTo>
                      <a:pt x="1121" y="402"/>
                      <a:pt x="1115" y="426"/>
                      <a:pt x="1115" y="450"/>
                    </a:cubicBezTo>
                    <a:cubicBezTo>
                      <a:pt x="1117" y="493"/>
                      <a:pt x="1097" y="529"/>
                      <a:pt x="1071" y="563"/>
                    </a:cubicBezTo>
                    <a:cubicBezTo>
                      <a:pt x="1043" y="599"/>
                      <a:pt x="1014" y="635"/>
                      <a:pt x="985" y="672"/>
                    </a:cubicBezTo>
                    <a:cubicBezTo>
                      <a:pt x="980" y="678"/>
                      <a:pt x="974" y="685"/>
                      <a:pt x="971" y="694"/>
                    </a:cubicBezTo>
                    <a:cubicBezTo>
                      <a:pt x="970" y="697"/>
                      <a:pt x="968" y="701"/>
                      <a:pt x="973" y="704"/>
                    </a:cubicBezTo>
                    <a:cubicBezTo>
                      <a:pt x="977" y="706"/>
                      <a:pt x="981" y="703"/>
                      <a:pt x="984" y="701"/>
                    </a:cubicBezTo>
                    <a:cubicBezTo>
                      <a:pt x="1000" y="688"/>
                      <a:pt x="1012" y="673"/>
                      <a:pt x="1025" y="658"/>
                    </a:cubicBezTo>
                    <a:cubicBezTo>
                      <a:pt x="1046" y="632"/>
                      <a:pt x="1065" y="604"/>
                      <a:pt x="1083" y="575"/>
                    </a:cubicBezTo>
                    <a:cubicBezTo>
                      <a:pt x="1102" y="546"/>
                      <a:pt x="1120" y="517"/>
                      <a:pt x="1135" y="487"/>
                    </a:cubicBezTo>
                    <a:cubicBezTo>
                      <a:pt x="1150" y="460"/>
                      <a:pt x="1166" y="433"/>
                      <a:pt x="1192" y="412"/>
                    </a:cubicBezTo>
                    <a:cubicBezTo>
                      <a:pt x="1207" y="400"/>
                      <a:pt x="1224" y="394"/>
                      <a:pt x="1244" y="397"/>
                    </a:cubicBezTo>
                    <a:cubicBezTo>
                      <a:pt x="1253" y="398"/>
                      <a:pt x="1260" y="406"/>
                      <a:pt x="1261" y="416"/>
                    </a:cubicBezTo>
                    <a:cubicBezTo>
                      <a:pt x="1263" y="445"/>
                      <a:pt x="1258" y="473"/>
                      <a:pt x="1252" y="500"/>
                    </a:cubicBezTo>
                    <a:cubicBezTo>
                      <a:pt x="1245" y="531"/>
                      <a:pt x="1235" y="561"/>
                      <a:pt x="1226" y="590"/>
                    </a:cubicBezTo>
                    <a:cubicBezTo>
                      <a:pt x="1214" y="628"/>
                      <a:pt x="1191" y="660"/>
                      <a:pt x="1162" y="689"/>
                    </a:cubicBezTo>
                    <a:cubicBezTo>
                      <a:pt x="1146" y="706"/>
                      <a:pt x="1129" y="722"/>
                      <a:pt x="1115" y="740"/>
                    </a:cubicBezTo>
                    <a:cubicBezTo>
                      <a:pt x="1100" y="761"/>
                      <a:pt x="1089" y="784"/>
                      <a:pt x="1091" y="810"/>
                    </a:cubicBezTo>
                    <a:cubicBezTo>
                      <a:pt x="1092" y="831"/>
                      <a:pt x="1089" y="853"/>
                      <a:pt x="1081" y="873"/>
                    </a:cubicBezTo>
                    <a:cubicBezTo>
                      <a:pt x="1076" y="886"/>
                      <a:pt x="1065" y="895"/>
                      <a:pt x="1055" y="904"/>
                    </a:cubicBezTo>
                    <a:cubicBezTo>
                      <a:pt x="1043" y="914"/>
                      <a:pt x="1029" y="924"/>
                      <a:pt x="1019" y="936"/>
                    </a:cubicBezTo>
                    <a:cubicBezTo>
                      <a:pt x="1002" y="953"/>
                      <a:pt x="995" y="974"/>
                      <a:pt x="985" y="995"/>
                    </a:cubicBezTo>
                    <a:cubicBezTo>
                      <a:pt x="972" y="1022"/>
                      <a:pt x="961" y="1049"/>
                      <a:pt x="945" y="1075"/>
                    </a:cubicBezTo>
                    <a:cubicBezTo>
                      <a:pt x="939" y="1086"/>
                      <a:pt x="930" y="1097"/>
                      <a:pt x="924" y="1108"/>
                    </a:cubicBezTo>
                    <a:cubicBezTo>
                      <a:pt x="913" y="1128"/>
                      <a:pt x="912" y="1151"/>
                      <a:pt x="909" y="1173"/>
                    </a:cubicBezTo>
                    <a:cubicBezTo>
                      <a:pt x="905" y="1215"/>
                      <a:pt x="907" y="1257"/>
                      <a:pt x="910" y="1298"/>
                    </a:cubicBezTo>
                    <a:cubicBezTo>
                      <a:pt x="912" y="1336"/>
                      <a:pt x="914" y="1375"/>
                      <a:pt x="922" y="1412"/>
                    </a:cubicBezTo>
                    <a:cubicBezTo>
                      <a:pt x="923" y="1419"/>
                      <a:pt x="933" y="1498"/>
                      <a:pt x="926" y="1498"/>
                    </a:cubicBezTo>
                    <a:cubicBezTo>
                      <a:pt x="907" y="1498"/>
                      <a:pt x="859" y="1549"/>
                      <a:pt x="840" y="1549"/>
                    </a:cubicBezTo>
                    <a:cubicBezTo>
                      <a:pt x="700" y="1549"/>
                      <a:pt x="489" y="1564"/>
                      <a:pt x="426" y="1469"/>
                    </a:cubicBezTo>
                    <a:cubicBezTo>
                      <a:pt x="412" y="1469"/>
                      <a:pt x="422" y="1420"/>
                      <a:pt x="424" y="1407"/>
                    </a:cubicBezTo>
                    <a:cubicBezTo>
                      <a:pt x="428" y="1379"/>
                      <a:pt x="428" y="1350"/>
                      <a:pt x="424" y="1321"/>
                    </a:cubicBezTo>
                    <a:cubicBezTo>
                      <a:pt x="423" y="1308"/>
                      <a:pt x="414" y="1299"/>
                      <a:pt x="404" y="1289"/>
                    </a:cubicBezTo>
                    <a:cubicBezTo>
                      <a:pt x="387" y="1271"/>
                      <a:pt x="374" y="1250"/>
                      <a:pt x="362" y="1230"/>
                    </a:cubicBezTo>
                    <a:cubicBezTo>
                      <a:pt x="346" y="1205"/>
                      <a:pt x="331" y="1180"/>
                      <a:pt x="315" y="1155"/>
                    </a:cubicBezTo>
                    <a:cubicBezTo>
                      <a:pt x="302" y="1135"/>
                      <a:pt x="296" y="1111"/>
                      <a:pt x="290" y="1088"/>
                    </a:cubicBezTo>
                    <a:cubicBezTo>
                      <a:pt x="283" y="1061"/>
                      <a:pt x="279" y="1033"/>
                      <a:pt x="266" y="1007"/>
                    </a:cubicBezTo>
                    <a:cubicBezTo>
                      <a:pt x="259" y="993"/>
                      <a:pt x="249" y="981"/>
                      <a:pt x="234" y="974"/>
                    </a:cubicBezTo>
                    <a:cubicBezTo>
                      <a:pt x="203" y="962"/>
                      <a:pt x="190" y="940"/>
                      <a:pt x="181" y="914"/>
                    </a:cubicBezTo>
                    <a:cubicBezTo>
                      <a:pt x="169" y="879"/>
                      <a:pt x="172" y="846"/>
                      <a:pt x="182" y="812"/>
                    </a:cubicBezTo>
                    <a:cubicBezTo>
                      <a:pt x="192" y="780"/>
                      <a:pt x="184" y="750"/>
                      <a:pt x="161" y="723"/>
                    </a:cubicBezTo>
                    <a:cubicBezTo>
                      <a:pt x="139" y="698"/>
                      <a:pt x="114" y="676"/>
                      <a:pt x="91" y="651"/>
                    </a:cubicBezTo>
                    <a:cubicBezTo>
                      <a:pt x="71" y="630"/>
                      <a:pt x="49" y="609"/>
                      <a:pt x="32" y="585"/>
                    </a:cubicBezTo>
                    <a:cubicBezTo>
                      <a:pt x="24" y="574"/>
                      <a:pt x="16" y="564"/>
                      <a:pt x="9" y="553"/>
                    </a:cubicBezTo>
                    <a:cubicBezTo>
                      <a:pt x="0" y="539"/>
                      <a:pt x="11" y="530"/>
                      <a:pt x="23" y="525"/>
                    </a:cubicBezTo>
                    <a:cubicBezTo>
                      <a:pt x="43" y="518"/>
                      <a:pt x="63" y="518"/>
                      <a:pt x="83" y="522"/>
                    </a:cubicBezTo>
                    <a:cubicBezTo>
                      <a:pt x="130" y="530"/>
                      <a:pt x="174" y="545"/>
                      <a:pt x="214" y="569"/>
                    </a:cubicBezTo>
                    <a:cubicBezTo>
                      <a:pt x="233" y="581"/>
                      <a:pt x="252" y="594"/>
                      <a:pt x="264" y="612"/>
                    </a:cubicBezTo>
                    <a:cubicBezTo>
                      <a:pt x="271" y="623"/>
                      <a:pt x="272" y="634"/>
                      <a:pt x="276" y="644"/>
                    </a:cubicBezTo>
                    <a:cubicBezTo>
                      <a:pt x="289" y="677"/>
                      <a:pt x="305" y="707"/>
                      <a:pt x="327" y="735"/>
                    </a:cubicBezTo>
                    <a:cubicBezTo>
                      <a:pt x="331" y="740"/>
                      <a:pt x="337" y="748"/>
                      <a:pt x="344" y="745"/>
                    </a:cubicBezTo>
                    <a:cubicBezTo>
                      <a:pt x="351" y="742"/>
                      <a:pt x="345" y="735"/>
                      <a:pt x="344" y="730"/>
                    </a:cubicBezTo>
                    <a:cubicBezTo>
                      <a:pt x="339" y="715"/>
                      <a:pt x="334" y="700"/>
                      <a:pt x="331" y="685"/>
                    </a:cubicBezTo>
                    <a:cubicBezTo>
                      <a:pt x="319" y="638"/>
                      <a:pt x="332" y="596"/>
                      <a:pt x="368" y="559"/>
                    </a:cubicBezTo>
                    <a:cubicBezTo>
                      <a:pt x="389" y="536"/>
                      <a:pt x="416" y="517"/>
                      <a:pt x="436" y="493"/>
                    </a:cubicBezTo>
                    <a:cubicBezTo>
                      <a:pt x="461" y="462"/>
                      <a:pt x="480" y="428"/>
                      <a:pt x="492" y="392"/>
                    </a:cubicBezTo>
                  </a:path>
                </a:pathLst>
              </a:custGeom>
              <a:solidFill>
                <a:schemeClr val="bg1"/>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lt1"/>
                  </a:solidFill>
                  <a:latin typeface="+mn-lt"/>
                </a:endParaRPr>
              </a:p>
            </p:txBody>
          </p:sp>
          <p:sp>
            <p:nvSpPr>
              <p:cNvPr id="16" name="Freeform 18"/>
              <p:cNvSpPr>
                <a:spLocks/>
              </p:cNvSpPr>
              <p:nvPr/>
            </p:nvSpPr>
            <p:spPr bwMode="auto">
              <a:xfrm>
                <a:off x="9873512" y="3178765"/>
                <a:ext cx="321640" cy="549495"/>
              </a:xfrm>
              <a:custGeom>
                <a:avLst/>
                <a:gdLst>
                  <a:gd name="T0" fmla="*/ 154 w 216"/>
                  <a:gd name="T1" fmla="*/ 336 h 369"/>
                  <a:gd name="T2" fmla="*/ 134 w 216"/>
                  <a:gd name="T3" fmla="*/ 358 h 369"/>
                  <a:gd name="T4" fmla="*/ 129 w 216"/>
                  <a:gd name="T5" fmla="*/ 279 h 369"/>
                  <a:gd name="T6" fmla="*/ 141 w 216"/>
                  <a:gd name="T7" fmla="*/ 192 h 369"/>
                  <a:gd name="T8" fmla="*/ 139 w 216"/>
                  <a:gd name="T9" fmla="*/ 131 h 369"/>
                  <a:gd name="T10" fmla="*/ 148 w 216"/>
                  <a:gd name="T11" fmla="*/ 103 h 369"/>
                  <a:gd name="T12" fmla="*/ 168 w 216"/>
                  <a:gd name="T13" fmla="*/ 86 h 369"/>
                  <a:gd name="T14" fmla="*/ 175 w 216"/>
                  <a:gd name="T15" fmla="*/ 42 h 369"/>
                  <a:gd name="T16" fmla="*/ 149 w 216"/>
                  <a:gd name="T17" fmla="*/ 31 h 369"/>
                  <a:gd name="T18" fmla="*/ 120 w 216"/>
                  <a:gd name="T19" fmla="*/ 60 h 369"/>
                  <a:gd name="T20" fmla="*/ 86 w 216"/>
                  <a:gd name="T21" fmla="*/ 116 h 369"/>
                  <a:gd name="T22" fmla="*/ 72 w 216"/>
                  <a:gd name="T23" fmla="*/ 125 h 369"/>
                  <a:gd name="T24" fmla="*/ 70 w 216"/>
                  <a:gd name="T25" fmla="*/ 145 h 369"/>
                  <a:gd name="T26" fmla="*/ 70 w 216"/>
                  <a:gd name="T27" fmla="*/ 152 h 369"/>
                  <a:gd name="T28" fmla="*/ 61 w 216"/>
                  <a:gd name="T29" fmla="*/ 188 h 369"/>
                  <a:gd name="T30" fmla="*/ 57 w 216"/>
                  <a:gd name="T31" fmla="*/ 273 h 369"/>
                  <a:gd name="T32" fmla="*/ 49 w 216"/>
                  <a:gd name="T33" fmla="*/ 283 h 369"/>
                  <a:gd name="T34" fmla="*/ 22 w 216"/>
                  <a:gd name="T35" fmla="*/ 331 h 369"/>
                  <a:gd name="T36" fmla="*/ 0 w 216"/>
                  <a:gd name="T37" fmla="*/ 338 h 369"/>
                  <a:gd name="T38" fmla="*/ 18 w 216"/>
                  <a:gd name="T39" fmla="*/ 279 h 369"/>
                  <a:gd name="T40" fmla="*/ 38 w 216"/>
                  <a:gd name="T41" fmla="*/ 193 h 369"/>
                  <a:gd name="T42" fmla="*/ 43 w 216"/>
                  <a:gd name="T43" fmla="*/ 128 h 369"/>
                  <a:gd name="T44" fmla="*/ 81 w 216"/>
                  <a:gd name="T45" fmla="*/ 44 h 369"/>
                  <a:gd name="T46" fmla="*/ 130 w 216"/>
                  <a:gd name="T47" fmla="*/ 9 h 369"/>
                  <a:gd name="T48" fmla="*/ 199 w 216"/>
                  <a:gd name="T49" fmla="*/ 8 h 369"/>
                  <a:gd name="T50" fmla="*/ 213 w 216"/>
                  <a:gd name="T51" fmla="*/ 25 h 369"/>
                  <a:gd name="T52" fmla="*/ 210 w 216"/>
                  <a:gd name="T53" fmla="*/ 55 h 369"/>
                  <a:gd name="T54" fmla="*/ 204 w 216"/>
                  <a:gd name="T55" fmla="*/ 72 h 369"/>
                  <a:gd name="T56" fmla="*/ 194 w 216"/>
                  <a:gd name="T57" fmla="*/ 86 h 369"/>
                  <a:gd name="T58" fmla="*/ 166 w 216"/>
                  <a:gd name="T59" fmla="*/ 140 h 369"/>
                  <a:gd name="T60" fmla="*/ 156 w 216"/>
                  <a:gd name="T61" fmla="*/ 197 h 369"/>
                  <a:gd name="T62" fmla="*/ 159 w 216"/>
                  <a:gd name="T63" fmla="*/ 306 h 369"/>
                  <a:gd name="T64" fmla="*/ 154 w 216"/>
                  <a:gd name="T65" fmla="*/ 33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369">
                    <a:moveTo>
                      <a:pt x="154" y="336"/>
                    </a:moveTo>
                    <a:cubicBezTo>
                      <a:pt x="149" y="369"/>
                      <a:pt x="144" y="366"/>
                      <a:pt x="134" y="358"/>
                    </a:cubicBezTo>
                    <a:cubicBezTo>
                      <a:pt x="130" y="355"/>
                      <a:pt x="129" y="283"/>
                      <a:pt x="129" y="279"/>
                    </a:cubicBezTo>
                    <a:cubicBezTo>
                      <a:pt x="127" y="249"/>
                      <a:pt x="134" y="221"/>
                      <a:pt x="141" y="192"/>
                    </a:cubicBezTo>
                    <a:cubicBezTo>
                      <a:pt x="146" y="172"/>
                      <a:pt x="147" y="151"/>
                      <a:pt x="139" y="131"/>
                    </a:cubicBezTo>
                    <a:cubicBezTo>
                      <a:pt x="135" y="121"/>
                      <a:pt x="139" y="111"/>
                      <a:pt x="148" y="103"/>
                    </a:cubicBezTo>
                    <a:cubicBezTo>
                      <a:pt x="154" y="97"/>
                      <a:pt x="161" y="92"/>
                      <a:pt x="168" y="86"/>
                    </a:cubicBezTo>
                    <a:cubicBezTo>
                      <a:pt x="180" y="75"/>
                      <a:pt x="183" y="55"/>
                      <a:pt x="175" y="42"/>
                    </a:cubicBezTo>
                    <a:cubicBezTo>
                      <a:pt x="169" y="32"/>
                      <a:pt x="161" y="30"/>
                      <a:pt x="149" y="31"/>
                    </a:cubicBezTo>
                    <a:cubicBezTo>
                      <a:pt x="130" y="34"/>
                      <a:pt x="119" y="43"/>
                      <a:pt x="120" y="60"/>
                    </a:cubicBezTo>
                    <a:cubicBezTo>
                      <a:pt x="122" y="85"/>
                      <a:pt x="112" y="103"/>
                      <a:pt x="86" y="116"/>
                    </a:cubicBezTo>
                    <a:cubicBezTo>
                      <a:pt x="81" y="118"/>
                      <a:pt x="77" y="122"/>
                      <a:pt x="72" y="125"/>
                    </a:cubicBezTo>
                    <a:cubicBezTo>
                      <a:pt x="64" y="131"/>
                      <a:pt x="62" y="138"/>
                      <a:pt x="70" y="145"/>
                    </a:cubicBezTo>
                    <a:cubicBezTo>
                      <a:pt x="72" y="148"/>
                      <a:pt x="72" y="149"/>
                      <a:pt x="70" y="152"/>
                    </a:cubicBezTo>
                    <a:cubicBezTo>
                      <a:pt x="60" y="162"/>
                      <a:pt x="58" y="175"/>
                      <a:pt x="61" y="188"/>
                    </a:cubicBezTo>
                    <a:cubicBezTo>
                      <a:pt x="66" y="217"/>
                      <a:pt x="67" y="245"/>
                      <a:pt x="57" y="273"/>
                    </a:cubicBezTo>
                    <a:cubicBezTo>
                      <a:pt x="56" y="277"/>
                      <a:pt x="54" y="281"/>
                      <a:pt x="49" y="283"/>
                    </a:cubicBezTo>
                    <a:cubicBezTo>
                      <a:pt x="33" y="290"/>
                      <a:pt x="29" y="316"/>
                      <a:pt x="22" y="331"/>
                    </a:cubicBezTo>
                    <a:cubicBezTo>
                      <a:pt x="21" y="336"/>
                      <a:pt x="6" y="341"/>
                      <a:pt x="0" y="338"/>
                    </a:cubicBezTo>
                    <a:cubicBezTo>
                      <a:pt x="1" y="323"/>
                      <a:pt x="14" y="292"/>
                      <a:pt x="18" y="279"/>
                    </a:cubicBezTo>
                    <a:cubicBezTo>
                      <a:pt x="26" y="250"/>
                      <a:pt x="33" y="222"/>
                      <a:pt x="38" y="193"/>
                    </a:cubicBezTo>
                    <a:cubicBezTo>
                      <a:pt x="41" y="171"/>
                      <a:pt x="41" y="149"/>
                      <a:pt x="43" y="128"/>
                    </a:cubicBezTo>
                    <a:cubicBezTo>
                      <a:pt x="45" y="97"/>
                      <a:pt x="59" y="69"/>
                      <a:pt x="81" y="44"/>
                    </a:cubicBezTo>
                    <a:cubicBezTo>
                      <a:pt x="94" y="29"/>
                      <a:pt x="110" y="16"/>
                      <a:pt x="130" y="9"/>
                    </a:cubicBezTo>
                    <a:cubicBezTo>
                      <a:pt x="153" y="0"/>
                      <a:pt x="176" y="0"/>
                      <a:pt x="199" y="8"/>
                    </a:cubicBezTo>
                    <a:cubicBezTo>
                      <a:pt x="208" y="11"/>
                      <a:pt x="212" y="18"/>
                      <a:pt x="213" y="25"/>
                    </a:cubicBezTo>
                    <a:cubicBezTo>
                      <a:pt x="214" y="35"/>
                      <a:pt x="216" y="45"/>
                      <a:pt x="210" y="55"/>
                    </a:cubicBezTo>
                    <a:cubicBezTo>
                      <a:pt x="207" y="60"/>
                      <a:pt x="205" y="66"/>
                      <a:pt x="204" y="72"/>
                    </a:cubicBezTo>
                    <a:cubicBezTo>
                      <a:pt x="203" y="77"/>
                      <a:pt x="196" y="81"/>
                      <a:pt x="194" y="86"/>
                    </a:cubicBezTo>
                    <a:cubicBezTo>
                      <a:pt x="187" y="105"/>
                      <a:pt x="174" y="122"/>
                      <a:pt x="166" y="140"/>
                    </a:cubicBezTo>
                    <a:cubicBezTo>
                      <a:pt x="156" y="158"/>
                      <a:pt x="155" y="177"/>
                      <a:pt x="156" y="197"/>
                    </a:cubicBezTo>
                    <a:cubicBezTo>
                      <a:pt x="158" y="233"/>
                      <a:pt x="160" y="269"/>
                      <a:pt x="159" y="306"/>
                    </a:cubicBezTo>
                    <a:cubicBezTo>
                      <a:pt x="159" y="310"/>
                      <a:pt x="157" y="326"/>
                      <a:pt x="154" y="33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9"/>
              <p:cNvSpPr>
                <a:spLocks/>
              </p:cNvSpPr>
              <p:nvPr/>
            </p:nvSpPr>
            <p:spPr bwMode="auto">
              <a:xfrm>
                <a:off x="10152351" y="3731406"/>
                <a:ext cx="122110" cy="296463"/>
              </a:xfrm>
              <a:custGeom>
                <a:avLst/>
                <a:gdLst>
                  <a:gd name="T0" fmla="*/ 37 w 82"/>
                  <a:gd name="T1" fmla="*/ 197 h 199"/>
                  <a:gd name="T2" fmla="*/ 2 w 82"/>
                  <a:gd name="T3" fmla="*/ 177 h 199"/>
                  <a:gd name="T4" fmla="*/ 1 w 82"/>
                  <a:gd name="T5" fmla="*/ 171 h 199"/>
                  <a:gd name="T6" fmla="*/ 5 w 82"/>
                  <a:gd name="T7" fmla="*/ 150 h 199"/>
                  <a:gd name="T8" fmla="*/ 21 w 82"/>
                  <a:gd name="T9" fmla="*/ 103 h 199"/>
                  <a:gd name="T10" fmla="*/ 49 w 82"/>
                  <a:gd name="T11" fmla="*/ 51 h 199"/>
                  <a:gd name="T12" fmla="*/ 68 w 82"/>
                  <a:gd name="T13" fmla="*/ 17 h 199"/>
                  <a:gd name="T14" fmla="*/ 74 w 82"/>
                  <a:gd name="T15" fmla="*/ 5 h 199"/>
                  <a:gd name="T16" fmla="*/ 79 w 82"/>
                  <a:gd name="T17" fmla="*/ 2 h 199"/>
                  <a:gd name="T18" fmla="*/ 80 w 82"/>
                  <a:gd name="T19" fmla="*/ 7 h 199"/>
                  <a:gd name="T20" fmla="*/ 70 w 82"/>
                  <a:gd name="T21" fmla="*/ 39 h 199"/>
                  <a:gd name="T22" fmla="*/ 63 w 82"/>
                  <a:gd name="T23" fmla="*/ 64 h 199"/>
                  <a:gd name="T24" fmla="*/ 41 w 82"/>
                  <a:gd name="T25" fmla="*/ 131 h 199"/>
                  <a:gd name="T26" fmla="*/ 50 w 82"/>
                  <a:gd name="T27" fmla="*/ 176 h 199"/>
                  <a:gd name="T28" fmla="*/ 51 w 82"/>
                  <a:gd name="T29" fmla="*/ 194 h 199"/>
                  <a:gd name="T30" fmla="*/ 37 w 82"/>
                  <a:gd name="T31" fmla="*/ 19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199">
                    <a:moveTo>
                      <a:pt x="37" y="197"/>
                    </a:moveTo>
                    <a:cubicBezTo>
                      <a:pt x="25" y="197"/>
                      <a:pt x="7" y="186"/>
                      <a:pt x="2" y="177"/>
                    </a:cubicBezTo>
                    <a:cubicBezTo>
                      <a:pt x="1" y="175"/>
                      <a:pt x="0" y="173"/>
                      <a:pt x="1" y="171"/>
                    </a:cubicBezTo>
                    <a:cubicBezTo>
                      <a:pt x="6" y="165"/>
                      <a:pt x="5" y="157"/>
                      <a:pt x="5" y="150"/>
                    </a:cubicBezTo>
                    <a:cubicBezTo>
                      <a:pt x="4" y="133"/>
                      <a:pt x="14" y="118"/>
                      <a:pt x="21" y="103"/>
                    </a:cubicBezTo>
                    <a:cubicBezTo>
                      <a:pt x="29" y="85"/>
                      <a:pt x="38" y="68"/>
                      <a:pt x="49" y="51"/>
                    </a:cubicBezTo>
                    <a:cubicBezTo>
                      <a:pt x="55" y="40"/>
                      <a:pt x="59" y="27"/>
                      <a:pt x="68" y="17"/>
                    </a:cubicBezTo>
                    <a:cubicBezTo>
                      <a:pt x="71" y="13"/>
                      <a:pt x="69" y="8"/>
                      <a:pt x="74" y="5"/>
                    </a:cubicBezTo>
                    <a:cubicBezTo>
                      <a:pt x="76" y="4"/>
                      <a:pt x="76" y="0"/>
                      <a:pt x="79" y="2"/>
                    </a:cubicBezTo>
                    <a:cubicBezTo>
                      <a:pt x="82" y="3"/>
                      <a:pt x="81" y="6"/>
                      <a:pt x="80" y="7"/>
                    </a:cubicBezTo>
                    <a:cubicBezTo>
                      <a:pt x="77" y="18"/>
                      <a:pt x="75" y="29"/>
                      <a:pt x="70" y="39"/>
                    </a:cubicBezTo>
                    <a:cubicBezTo>
                      <a:pt x="65" y="47"/>
                      <a:pt x="66" y="56"/>
                      <a:pt x="63" y="64"/>
                    </a:cubicBezTo>
                    <a:cubicBezTo>
                      <a:pt x="55" y="86"/>
                      <a:pt x="48" y="108"/>
                      <a:pt x="41" y="131"/>
                    </a:cubicBezTo>
                    <a:cubicBezTo>
                      <a:pt x="36" y="147"/>
                      <a:pt x="40" y="163"/>
                      <a:pt x="50" y="176"/>
                    </a:cubicBezTo>
                    <a:cubicBezTo>
                      <a:pt x="56" y="183"/>
                      <a:pt x="53" y="189"/>
                      <a:pt x="51" y="194"/>
                    </a:cubicBezTo>
                    <a:cubicBezTo>
                      <a:pt x="49" y="199"/>
                      <a:pt x="42" y="196"/>
                      <a:pt x="37" y="197"/>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0"/>
              <p:cNvSpPr>
                <a:spLocks/>
              </p:cNvSpPr>
              <p:nvPr/>
            </p:nvSpPr>
            <p:spPr bwMode="auto">
              <a:xfrm>
                <a:off x="9880436" y="3801273"/>
                <a:ext cx="119592" cy="256179"/>
              </a:xfrm>
              <a:custGeom>
                <a:avLst/>
                <a:gdLst>
                  <a:gd name="T0" fmla="*/ 41 w 80"/>
                  <a:gd name="T1" fmla="*/ 172 h 172"/>
                  <a:gd name="T2" fmla="*/ 35 w 80"/>
                  <a:gd name="T3" fmla="*/ 169 h 172"/>
                  <a:gd name="T4" fmla="*/ 6 w 80"/>
                  <a:gd name="T5" fmla="*/ 150 h 172"/>
                  <a:gd name="T6" fmla="*/ 2 w 80"/>
                  <a:gd name="T7" fmla="*/ 140 h 172"/>
                  <a:gd name="T8" fmla="*/ 12 w 80"/>
                  <a:gd name="T9" fmla="*/ 104 h 172"/>
                  <a:gd name="T10" fmla="*/ 35 w 80"/>
                  <a:gd name="T11" fmla="*/ 60 h 172"/>
                  <a:gd name="T12" fmla="*/ 68 w 80"/>
                  <a:gd name="T13" fmla="*/ 6 h 172"/>
                  <a:gd name="T14" fmla="*/ 76 w 80"/>
                  <a:gd name="T15" fmla="*/ 1 h 172"/>
                  <a:gd name="T16" fmla="*/ 75 w 80"/>
                  <a:gd name="T17" fmla="*/ 8 h 172"/>
                  <a:gd name="T18" fmla="*/ 51 w 80"/>
                  <a:gd name="T19" fmla="*/ 83 h 172"/>
                  <a:gd name="T20" fmla="*/ 48 w 80"/>
                  <a:gd name="T21" fmla="*/ 109 h 172"/>
                  <a:gd name="T22" fmla="*/ 43 w 80"/>
                  <a:gd name="T23" fmla="*/ 116 h 172"/>
                  <a:gd name="T24" fmla="*/ 40 w 80"/>
                  <a:gd name="T25" fmla="*/ 139 h 172"/>
                  <a:gd name="T26" fmla="*/ 47 w 80"/>
                  <a:gd name="T27" fmla="*/ 161 h 172"/>
                  <a:gd name="T28" fmla="*/ 41 w 80"/>
                  <a:gd name="T29"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72">
                    <a:moveTo>
                      <a:pt x="41" y="172"/>
                    </a:moveTo>
                    <a:cubicBezTo>
                      <a:pt x="38" y="172"/>
                      <a:pt x="36" y="171"/>
                      <a:pt x="35" y="169"/>
                    </a:cubicBezTo>
                    <a:cubicBezTo>
                      <a:pt x="27" y="160"/>
                      <a:pt x="18" y="153"/>
                      <a:pt x="6" y="150"/>
                    </a:cubicBezTo>
                    <a:cubicBezTo>
                      <a:pt x="1" y="148"/>
                      <a:pt x="0" y="144"/>
                      <a:pt x="2" y="140"/>
                    </a:cubicBezTo>
                    <a:cubicBezTo>
                      <a:pt x="7" y="129"/>
                      <a:pt x="9" y="117"/>
                      <a:pt x="12" y="104"/>
                    </a:cubicBezTo>
                    <a:cubicBezTo>
                      <a:pt x="15" y="88"/>
                      <a:pt x="26" y="75"/>
                      <a:pt x="35" y="60"/>
                    </a:cubicBezTo>
                    <a:cubicBezTo>
                      <a:pt x="45" y="42"/>
                      <a:pt x="57" y="24"/>
                      <a:pt x="68" y="6"/>
                    </a:cubicBezTo>
                    <a:cubicBezTo>
                      <a:pt x="70" y="3"/>
                      <a:pt x="72" y="0"/>
                      <a:pt x="76" y="1"/>
                    </a:cubicBezTo>
                    <a:cubicBezTo>
                      <a:pt x="80" y="3"/>
                      <a:pt x="75" y="6"/>
                      <a:pt x="75" y="8"/>
                    </a:cubicBezTo>
                    <a:cubicBezTo>
                      <a:pt x="71" y="34"/>
                      <a:pt x="57" y="58"/>
                      <a:pt x="51" y="83"/>
                    </a:cubicBezTo>
                    <a:cubicBezTo>
                      <a:pt x="49" y="91"/>
                      <a:pt x="40" y="100"/>
                      <a:pt x="48" y="109"/>
                    </a:cubicBezTo>
                    <a:cubicBezTo>
                      <a:pt x="49" y="110"/>
                      <a:pt x="45" y="114"/>
                      <a:pt x="43" y="116"/>
                    </a:cubicBezTo>
                    <a:cubicBezTo>
                      <a:pt x="36" y="123"/>
                      <a:pt x="37" y="132"/>
                      <a:pt x="40" y="139"/>
                    </a:cubicBezTo>
                    <a:cubicBezTo>
                      <a:pt x="44" y="146"/>
                      <a:pt x="44" y="154"/>
                      <a:pt x="47" y="161"/>
                    </a:cubicBezTo>
                    <a:cubicBezTo>
                      <a:pt x="49" y="166"/>
                      <a:pt x="45" y="169"/>
                      <a:pt x="41" y="172"/>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1"/>
              <p:cNvSpPr>
                <a:spLocks/>
              </p:cNvSpPr>
              <p:nvPr/>
            </p:nvSpPr>
            <p:spPr bwMode="auto">
              <a:xfrm>
                <a:off x="10154869" y="4993418"/>
                <a:ext cx="173094" cy="73014"/>
              </a:xfrm>
              <a:custGeom>
                <a:avLst/>
                <a:gdLst>
                  <a:gd name="T0" fmla="*/ 116 w 116"/>
                  <a:gd name="T1" fmla="*/ 10 h 49"/>
                  <a:gd name="T2" fmla="*/ 79 w 116"/>
                  <a:gd name="T3" fmla="*/ 41 h 49"/>
                  <a:gd name="T4" fmla="*/ 9 w 116"/>
                  <a:gd name="T5" fmla="*/ 28 h 49"/>
                  <a:gd name="T6" fmla="*/ 4 w 116"/>
                  <a:gd name="T7" fmla="*/ 6 h 49"/>
                  <a:gd name="T8" fmla="*/ 18 w 116"/>
                  <a:gd name="T9" fmla="*/ 5 h 49"/>
                  <a:gd name="T10" fmla="*/ 36 w 116"/>
                  <a:gd name="T11" fmla="*/ 21 h 49"/>
                  <a:gd name="T12" fmla="*/ 91 w 116"/>
                  <a:gd name="T13" fmla="*/ 18 h 49"/>
                  <a:gd name="T14" fmla="*/ 110 w 116"/>
                  <a:gd name="T15" fmla="*/ 12 h 49"/>
                  <a:gd name="T16" fmla="*/ 116 w 116"/>
                  <a:gd name="T17"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49">
                    <a:moveTo>
                      <a:pt x="116" y="10"/>
                    </a:moveTo>
                    <a:cubicBezTo>
                      <a:pt x="111" y="28"/>
                      <a:pt x="96" y="36"/>
                      <a:pt x="79" y="41"/>
                    </a:cubicBezTo>
                    <a:cubicBezTo>
                      <a:pt x="53" y="49"/>
                      <a:pt x="30" y="42"/>
                      <a:pt x="9" y="28"/>
                    </a:cubicBezTo>
                    <a:cubicBezTo>
                      <a:pt x="3" y="24"/>
                      <a:pt x="0" y="11"/>
                      <a:pt x="4" y="6"/>
                    </a:cubicBezTo>
                    <a:cubicBezTo>
                      <a:pt x="8" y="0"/>
                      <a:pt x="13" y="0"/>
                      <a:pt x="18" y="5"/>
                    </a:cubicBezTo>
                    <a:cubicBezTo>
                      <a:pt x="23" y="11"/>
                      <a:pt x="29" y="17"/>
                      <a:pt x="36" y="21"/>
                    </a:cubicBezTo>
                    <a:cubicBezTo>
                      <a:pt x="54" y="31"/>
                      <a:pt x="75" y="30"/>
                      <a:pt x="91" y="18"/>
                    </a:cubicBezTo>
                    <a:cubicBezTo>
                      <a:pt x="97" y="15"/>
                      <a:pt x="100" y="7"/>
                      <a:pt x="110" y="12"/>
                    </a:cubicBezTo>
                    <a:cubicBezTo>
                      <a:pt x="111" y="13"/>
                      <a:pt x="113" y="11"/>
                      <a:pt x="116" y="1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2"/>
              <p:cNvSpPr>
                <a:spLocks/>
              </p:cNvSpPr>
              <p:nvPr/>
            </p:nvSpPr>
            <p:spPr bwMode="auto">
              <a:xfrm>
                <a:off x="9876030" y="3580972"/>
                <a:ext cx="84973" cy="187571"/>
              </a:xfrm>
              <a:custGeom>
                <a:avLst/>
                <a:gdLst>
                  <a:gd name="T0" fmla="*/ 57 w 57"/>
                  <a:gd name="T1" fmla="*/ 0 h 126"/>
                  <a:gd name="T2" fmla="*/ 25 w 57"/>
                  <a:gd name="T3" fmla="*/ 126 h 126"/>
                  <a:gd name="T4" fmla="*/ 2 w 57"/>
                  <a:gd name="T5" fmla="*/ 84 h 126"/>
                  <a:gd name="T6" fmla="*/ 1 w 57"/>
                  <a:gd name="T7" fmla="*/ 68 h 126"/>
                  <a:gd name="T8" fmla="*/ 17 w 57"/>
                  <a:gd name="T9" fmla="*/ 56 h 126"/>
                  <a:gd name="T10" fmla="*/ 10 w 57"/>
                  <a:gd name="T11" fmla="*/ 40 h 126"/>
                  <a:gd name="T12" fmla="*/ 57 w 5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57" h="126">
                    <a:moveTo>
                      <a:pt x="57" y="0"/>
                    </a:moveTo>
                    <a:cubicBezTo>
                      <a:pt x="48" y="43"/>
                      <a:pt x="40" y="85"/>
                      <a:pt x="25" y="126"/>
                    </a:cubicBezTo>
                    <a:cubicBezTo>
                      <a:pt x="11" y="113"/>
                      <a:pt x="4" y="100"/>
                      <a:pt x="2" y="84"/>
                    </a:cubicBezTo>
                    <a:cubicBezTo>
                      <a:pt x="1" y="79"/>
                      <a:pt x="2" y="73"/>
                      <a:pt x="1" y="68"/>
                    </a:cubicBezTo>
                    <a:cubicBezTo>
                      <a:pt x="0" y="59"/>
                      <a:pt x="4" y="55"/>
                      <a:pt x="17" y="56"/>
                    </a:cubicBezTo>
                    <a:cubicBezTo>
                      <a:pt x="4" y="52"/>
                      <a:pt x="6" y="47"/>
                      <a:pt x="10" y="40"/>
                    </a:cubicBezTo>
                    <a:cubicBezTo>
                      <a:pt x="20" y="23"/>
                      <a:pt x="35" y="10"/>
                      <a:pt x="57"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3"/>
              <p:cNvSpPr>
                <a:spLocks/>
              </p:cNvSpPr>
              <p:nvPr/>
            </p:nvSpPr>
            <p:spPr bwMode="auto">
              <a:xfrm>
                <a:off x="10555817" y="4304819"/>
                <a:ext cx="78050" cy="68608"/>
              </a:xfrm>
              <a:custGeom>
                <a:avLst/>
                <a:gdLst>
                  <a:gd name="T0" fmla="*/ 36 w 52"/>
                  <a:gd name="T1" fmla="*/ 6 h 46"/>
                  <a:gd name="T2" fmla="*/ 43 w 52"/>
                  <a:gd name="T3" fmla="*/ 18 h 46"/>
                  <a:gd name="T4" fmla="*/ 48 w 52"/>
                  <a:gd name="T5" fmla="*/ 40 h 46"/>
                  <a:gd name="T6" fmla="*/ 39 w 52"/>
                  <a:gd name="T7" fmla="*/ 44 h 46"/>
                  <a:gd name="T8" fmla="*/ 11 w 52"/>
                  <a:gd name="T9" fmla="*/ 34 h 46"/>
                  <a:gd name="T10" fmla="*/ 9 w 52"/>
                  <a:gd name="T11" fmla="*/ 7 h 46"/>
                  <a:gd name="T12" fmla="*/ 30 w 52"/>
                  <a:gd name="T13" fmla="*/ 6 h 46"/>
                  <a:gd name="T14" fmla="*/ 36 w 52"/>
                  <a:gd name="T15" fmla="*/ 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6">
                    <a:moveTo>
                      <a:pt x="36" y="6"/>
                    </a:moveTo>
                    <a:cubicBezTo>
                      <a:pt x="35" y="12"/>
                      <a:pt x="41" y="14"/>
                      <a:pt x="43" y="18"/>
                    </a:cubicBezTo>
                    <a:cubicBezTo>
                      <a:pt x="48" y="25"/>
                      <a:pt x="52" y="31"/>
                      <a:pt x="48" y="40"/>
                    </a:cubicBezTo>
                    <a:cubicBezTo>
                      <a:pt x="46" y="43"/>
                      <a:pt x="43" y="46"/>
                      <a:pt x="39" y="44"/>
                    </a:cubicBezTo>
                    <a:cubicBezTo>
                      <a:pt x="30" y="39"/>
                      <a:pt x="19" y="40"/>
                      <a:pt x="11" y="34"/>
                    </a:cubicBezTo>
                    <a:cubicBezTo>
                      <a:pt x="2" y="28"/>
                      <a:pt x="0" y="19"/>
                      <a:pt x="9" y="7"/>
                    </a:cubicBezTo>
                    <a:cubicBezTo>
                      <a:pt x="14" y="0"/>
                      <a:pt x="22" y="2"/>
                      <a:pt x="30" y="6"/>
                    </a:cubicBezTo>
                    <a:cubicBezTo>
                      <a:pt x="32" y="7"/>
                      <a:pt x="34" y="7"/>
                      <a:pt x="36" y="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4"/>
              <p:cNvSpPr>
                <a:spLocks/>
              </p:cNvSpPr>
              <p:nvPr/>
            </p:nvSpPr>
            <p:spPr bwMode="auto">
              <a:xfrm>
                <a:off x="9822528" y="4766823"/>
                <a:ext cx="67349" cy="68608"/>
              </a:xfrm>
              <a:custGeom>
                <a:avLst/>
                <a:gdLst>
                  <a:gd name="T0" fmla="*/ 44 w 45"/>
                  <a:gd name="T1" fmla="*/ 26 h 46"/>
                  <a:gd name="T2" fmla="*/ 21 w 45"/>
                  <a:gd name="T3" fmla="*/ 42 h 46"/>
                  <a:gd name="T4" fmla="*/ 2 w 45"/>
                  <a:gd name="T5" fmla="*/ 21 h 46"/>
                  <a:gd name="T6" fmla="*/ 33 w 45"/>
                  <a:gd name="T7" fmla="*/ 2 h 46"/>
                  <a:gd name="T8" fmla="*/ 41 w 45"/>
                  <a:gd name="T9" fmla="*/ 9 h 46"/>
                  <a:gd name="T10" fmla="*/ 44 w 45"/>
                  <a:gd name="T11" fmla="*/ 26 h 46"/>
                </a:gdLst>
                <a:ahLst/>
                <a:cxnLst>
                  <a:cxn ang="0">
                    <a:pos x="T0" y="T1"/>
                  </a:cxn>
                  <a:cxn ang="0">
                    <a:pos x="T2" y="T3"/>
                  </a:cxn>
                  <a:cxn ang="0">
                    <a:pos x="T4" y="T5"/>
                  </a:cxn>
                  <a:cxn ang="0">
                    <a:pos x="T6" y="T7"/>
                  </a:cxn>
                  <a:cxn ang="0">
                    <a:pos x="T8" y="T9"/>
                  </a:cxn>
                  <a:cxn ang="0">
                    <a:pos x="T10" y="T11"/>
                  </a:cxn>
                </a:cxnLst>
                <a:rect l="0" t="0" r="r" b="b"/>
                <a:pathLst>
                  <a:path w="45" h="46">
                    <a:moveTo>
                      <a:pt x="44" y="26"/>
                    </a:moveTo>
                    <a:cubicBezTo>
                      <a:pt x="44" y="44"/>
                      <a:pt x="41" y="46"/>
                      <a:pt x="21" y="42"/>
                    </a:cubicBezTo>
                    <a:cubicBezTo>
                      <a:pt x="7" y="39"/>
                      <a:pt x="0" y="31"/>
                      <a:pt x="2" y="21"/>
                    </a:cubicBezTo>
                    <a:cubicBezTo>
                      <a:pt x="6" y="9"/>
                      <a:pt x="20" y="0"/>
                      <a:pt x="33" y="2"/>
                    </a:cubicBezTo>
                    <a:cubicBezTo>
                      <a:pt x="37" y="3"/>
                      <a:pt x="41" y="5"/>
                      <a:pt x="41" y="9"/>
                    </a:cubicBezTo>
                    <a:cubicBezTo>
                      <a:pt x="41" y="15"/>
                      <a:pt x="45" y="21"/>
                      <a:pt x="44" y="2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5"/>
              <p:cNvSpPr>
                <a:spLocks/>
              </p:cNvSpPr>
              <p:nvPr/>
            </p:nvSpPr>
            <p:spPr bwMode="auto">
              <a:xfrm>
                <a:off x="10395312" y="4817807"/>
                <a:ext cx="57908" cy="83085"/>
              </a:xfrm>
              <a:custGeom>
                <a:avLst/>
                <a:gdLst>
                  <a:gd name="T0" fmla="*/ 1 w 39"/>
                  <a:gd name="T1" fmla="*/ 16 h 56"/>
                  <a:gd name="T2" fmla="*/ 1 w 39"/>
                  <a:gd name="T3" fmla="*/ 9 h 56"/>
                  <a:gd name="T4" fmla="*/ 14 w 39"/>
                  <a:gd name="T5" fmla="*/ 4 h 56"/>
                  <a:gd name="T6" fmla="*/ 35 w 39"/>
                  <a:gd name="T7" fmla="*/ 29 h 56"/>
                  <a:gd name="T8" fmla="*/ 32 w 39"/>
                  <a:gd name="T9" fmla="*/ 51 h 56"/>
                  <a:gd name="T10" fmla="*/ 18 w 39"/>
                  <a:gd name="T11" fmla="*/ 50 h 56"/>
                  <a:gd name="T12" fmla="*/ 1 w 39"/>
                  <a:gd name="T13" fmla="*/ 16 h 56"/>
                </a:gdLst>
                <a:ahLst/>
                <a:cxnLst>
                  <a:cxn ang="0">
                    <a:pos x="T0" y="T1"/>
                  </a:cxn>
                  <a:cxn ang="0">
                    <a:pos x="T2" y="T3"/>
                  </a:cxn>
                  <a:cxn ang="0">
                    <a:pos x="T4" y="T5"/>
                  </a:cxn>
                  <a:cxn ang="0">
                    <a:pos x="T6" y="T7"/>
                  </a:cxn>
                  <a:cxn ang="0">
                    <a:pos x="T8" y="T9"/>
                  </a:cxn>
                  <a:cxn ang="0">
                    <a:pos x="T10" y="T11"/>
                  </a:cxn>
                  <a:cxn ang="0">
                    <a:pos x="T12" y="T13"/>
                  </a:cxn>
                </a:cxnLst>
                <a:rect l="0" t="0" r="r" b="b"/>
                <a:pathLst>
                  <a:path w="39" h="56">
                    <a:moveTo>
                      <a:pt x="1" y="16"/>
                    </a:moveTo>
                    <a:cubicBezTo>
                      <a:pt x="1" y="14"/>
                      <a:pt x="0" y="11"/>
                      <a:pt x="1" y="9"/>
                    </a:cubicBezTo>
                    <a:cubicBezTo>
                      <a:pt x="3" y="1"/>
                      <a:pt x="7" y="0"/>
                      <a:pt x="14" y="4"/>
                    </a:cubicBezTo>
                    <a:cubicBezTo>
                      <a:pt x="25" y="10"/>
                      <a:pt x="31" y="19"/>
                      <a:pt x="35" y="29"/>
                    </a:cubicBezTo>
                    <a:cubicBezTo>
                      <a:pt x="39" y="37"/>
                      <a:pt x="36" y="44"/>
                      <a:pt x="32" y="51"/>
                    </a:cubicBezTo>
                    <a:cubicBezTo>
                      <a:pt x="29" y="56"/>
                      <a:pt x="22" y="54"/>
                      <a:pt x="18" y="50"/>
                    </a:cubicBezTo>
                    <a:cubicBezTo>
                      <a:pt x="7" y="41"/>
                      <a:pt x="0" y="30"/>
                      <a:pt x="1" y="1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6"/>
              <p:cNvSpPr>
                <a:spLocks/>
              </p:cNvSpPr>
              <p:nvPr/>
            </p:nvSpPr>
            <p:spPr bwMode="auto">
              <a:xfrm>
                <a:off x="10190746" y="4868161"/>
                <a:ext cx="98191" cy="43431"/>
              </a:xfrm>
              <a:custGeom>
                <a:avLst/>
                <a:gdLst>
                  <a:gd name="T0" fmla="*/ 5 w 66"/>
                  <a:gd name="T1" fmla="*/ 29 h 29"/>
                  <a:gd name="T2" fmla="*/ 21 w 66"/>
                  <a:gd name="T3" fmla="*/ 4 h 29"/>
                  <a:gd name="T4" fmla="*/ 58 w 66"/>
                  <a:gd name="T5" fmla="*/ 1 h 29"/>
                  <a:gd name="T6" fmla="*/ 65 w 66"/>
                  <a:gd name="T7" fmla="*/ 8 h 29"/>
                  <a:gd name="T8" fmla="*/ 59 w 66"/>
                  <a:gd name="T9" fmla="*/ 19 h 29"/>
                  <a:gd name="T10" fmla="*/ 5 w 66"/>
                  <a:gd name="T11" fmla="*/ 29 h 29"/>
                </a:gdLst>
                <a:ahLst/>
                <a:cxnLst>
                  <a:cxn ang="0">
                    <a:pos x="T0" y="T1"/>
                  </a:cxn>
                  <a:cxn ang="0">
                    <a:pos x="T2" y="T3"/>
                  </a:cxn>
                  <a:cxn ang="0">
                    <a:pos x="T4" y="T5"/>
                  </a:cxn>
                  <a:cxn ang="0">
                    <a:pos x="T6" y="T7"/>
                  </a:cxn>
                  <a:cxn ang="0">
                    <a:pos x="T8" y="T9"/>
                  </a:cxn>
                  <a:cxn ang="0">
                    <a:pos x="T10" y="T11"/>
                  </a:cxn>
                </a:cxnLst>
                <a:rect l="0" t="0" r="r" b="b"/>
                <a:pathLst>
                  <a:path w="66" h="29">
                    <a:moveTo>
                      <a:pt x="5" y="29"/>
                    </a:moveTo>
                    <a:cubicBezTo>
                      <a:pt x="0" y="12"/>
                      <a:pt x="0" y="11"/>
                      <a:pt x="21" y="4"/>
                    </a:cubicBezTo>
                    <a:cubicBezTo>
                      <a:pt x="33" y="1"/>
                      <a:pt x="45" y="0"/>
                      <a:pt x="58" y="1"/>
                    </a:cubicBezTo>
                    <a:cubicBezTo>
                      <a:pt x="63" y="1"/>
                      <a:pt x="66" y="4"/>
                      <a:pt x="65" y="8"/>
                    </a:cubicBezTo>
                    <a:cubicBezTo>
                      <a:pt x="64" y="12"/>
                      <a:pt x="66" y="19"/>
                      <a:pt x="59" y="19"/>
                    </a:cubicBezTo>
                    <a:cubicBezTo>
                      <a:pt x="40" y="18"/>
                      <a:pt x="22" y="23"/>
                      <a:pt x="5" y="2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7"/>
              <p:cNvSpPr>
                <a:spLocks/>
              </p:cNvSpPr>
              <p:nvPr/>
            </p:nvSpPr>
            <p:spPr bwMode="auto">
              <a:xfrm>
                <a:off x="10239842" y="4705768"/>
                <a:ext cx="50984" cy="65461"/>
              </a:xfrm>
              <a:custGeom>
                <a:avLst/>
                <a:gdLst>
                  <a:gd name="T0" fmla="*/ 32 w 34"/>
                  <a:gd name="T1" fmla="*/ 20 h 44"/>
                  <a:gd name="T2" fmla="*/ 20 w 34"/>
                  <a:gd name="T3" fmla="*/ 41 h 44"/>
                  <a:gd name="T4" fmla="*/ 11 w 34"/>
                  <a:gd name="T5" fmla="*/ 42 h 44"/>
                  <a:gd name="T6" fmla="*/ 1 w 34"/>
                  <a:gd name="T7" fmla="*/ 21 h 44"/>
                  <a:gd name="T8" fmla="*/ 8 w 34"/>
                  <a:gd name="T9" fmla="*/ 9 h 44"/>
                  <a:gd name="T10" fmla="*/ 24 w 34"/>
                  <a:gd name="T11" fmla="*/ 3 h 44"/>
                  <a:gd name="T12" fmla="*/ 32 w 34"/>
                  <a:gd name="T13" fmla="*/ 20 h 44"/>
                </a:gdLst>
                <a:ahLst/>
                <a:cxnLst>
                  <a:cxn ang="0">
                    <a:pos x="T0" y="T1"/>
                  </a:cxn>
                  <a:cxn ang="0">
                    <a:pos x="T2" y="T3"/>
                  </a:cxn>
                  <a:cxn ang="0">
                    <a:pos x="T4" y="T5"/>
                  </a:cxn>
                  <a:cxn ang="0">
                    <a:pos x="T6" y="T7"/>
                  </a:cxn>
                  <a:cxn ang="0">
                    <a:pos x="T8" y="T9"/>
                  </a:cxn>
                  <a:cxn ang="0">
                    <a:pos x="T10" y="T11"/>
                  </a:cxn>
                  <a:cxn ang="0">
                    <a:pos x="T12" y="T13"/>
                  </a:cxn>
                </a:cxnLst>
                <a:rect l="0" t="0" r="r" b="b"/>
                <a:pathLst>
                  <a:path w="34" h="44">
                    <a:moveTo>
                      <a:pt x="32" y="20"/>
                    </a:moveTo>
                    <a:cubicBezTo>
                      <a:pt x="32" y="29"/>
                      <a:pt x="26" y="35"/>
                      <a:pt x="20" y="41"/>
                    </a:cubicBezTo>
                    <a:cubicBezTo>
                      <a:pt x="18" y="44"/>
                      <a:pt x="14" y="44"/>
                      <a:pt x="11" y="42"/>
                    </a:cubicBezTo>
                    <a:cubicBezTo>
                      <a:pt x="5" y="36"/>
                      <a:pt x="0" y="29"/>
                      <a:pt x="1" y="21"/>
                    </a:cubicBezTo>
                    <a:cubicBezTo>
                      <a:pt x="1" y="17"/>
                      <a:pt x="4" y="12"/>
                      <a:pt x="8" y="9"/>
                    </a:cubicBezTo>
                    <a:cubicBezTo>
                      <a:pt x="12" y="5"/>
                      <a:pt x="17" y="0"/>
                      <a:pt x="24" y="3"/>
                    </a:cubicBezTo>
                    <a:cubicBezTo>
                      <a:pt x="34" y="6"/>
                      <a:pt x="29" y="15"/>
                      <a:pt x="32" y="2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8"/>
              <p:cNvSpPr>
                <a:spLocks/>
              </p:cNvSpPr>
              <p:nvPr/>
            </p:nvSpPr>
            <p:spPr bwMode="auto">
              <a:xfrm>
                <a:off x="10470844" y="4100883"/>
                <a:ext cx="49725" cy="61055"/>
              </a:xfrm>
              <a:custGeom>
                <a:avLst/>
                <a:gdLst>
                  <a:gd name="T0" fmla="*/ 32 w 33"/>
                  <a:gd name="T1" fmla="*/ 26 h 41"/>
                  <a:gd name="T2" fmla="*/ 27 w 33"/>
                  <a:gd name="T3" fmla="*/ 38 h 41"/>
                  <a:gd name="T4" fmla="*/ 19 w 33"/>
                  <a:gd name="T5" fmla="*/ 37 h 41"/>
                  <a:gd name="T6" fmla="*/ 6 w 33"/>
                  <a:gd name="T7" fmla="*/ 23 h 41"/>
                  <a:gd name="T8" fmla="*/ 13 w 33"/>
                  <a:gd name="T9" fmla="*/ 3 h 41"/>
                  <a:gd name="T10" fmla="*/ 25 w 33"/>
                  <a:gd name="T11" fmla="*/ 6 h 41"/>
                  <a:gd name="T12" fmla="*/ 32 w 33"/>
                  <a:gd name="T13" fmla="*/ 26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32" y="26"/>
                    </a:moveTo>
                    <a:cubicBezTo>
                      <a:pt x="33" y="31"/>
                      <a:pt x="29" y="34"/>
                      <a:pt x="27" y="38"/>
                    </a:cubicBezTo>
                    <a:cubicBezTo>
                      <a:pt x="25" y="41"/>
                      <a:pt x="22" y="39"/>
                      <a:pt x="19" y="37"/>
                    </a:cubicBezTo>
                    <a:cubicBezTo>
                      <a:pt x="15" y="32"/>
                      <a:pt x="10" y="28"/>
                      <a:pt x="6" y="23"/>
                    </a:cubicBezTo>
                    <a:cubicBezTo>
                      <a:pt x="0" y="15"/>
                      <a:pt x="3" y="7"/>
                      <a:pt x="13" y="3"/>
                    </a:cubicBezTo>
                    <a:cubicBezTo>
                      <a:pt x="18" y="0"/>
                      <a:pt x="22" y="2"/>
                      <a:pt x="25" y="6"/>
                    </a:cubicBezTo>
                    <a:cubicBezTo>
                      <a:pt x="30" y="12"/>
                      <a:pt x="31" y="19"/>
                      <a:pt x="32" y="2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9"/>
              <p:cNvSpPr>
                <a:spLocks/>
              </p:cNvSpPr>
              <p:nvPr/>
            </p:nvSpPr>
            <p:spPr bwMode="auto">
              <a:xfrm>
                <a:off x="10213406" y="4917257"/>
                <a:ext cx="73014" cy="37137"/>
              </a:xfrm>
              <a:custGeom>
                <a:avLst/>
                <a:gdLst>
                  <a:gd name="T0" fmla="*/ 31 w 49"/>
                  <a:gd name="T1" fmla="*/ 0 h 25"/>
                  <a:gd name="T2" fmla="*/ 44 w 49"/>
                  <a:gd name="T3" fmla="*/ 14 h 25"/>
                  <a:gd name="T4" fmla="*/ 38 w 49"/>
                  <a:gd name="T5" fmla="*/ 16 h 25"/>
                  <a:gd name="T6" fmla="*/ 19 w 49"/>
                  <a:gd name="T7" fmla="*/ 20 h 25"/>
                  <a:gd name="T8" fmla="*/ 5 w 49"/>
                  <a:gd name="T9" fmla="*/ 17 h 25"/>
                  <a:gd name="T10" fmla="*/ 9 w 49"/>
                  <a:gd name="T11" fmla="*/ 7 h 25"/>
                  <a:gd name="T12" fmla="*/ 31 w 49"/>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9" h="25">
                    <a:moveTo>
                      <a:pt x="31" y="0"/>
                    </a:moveTo>
                    <a:cubicBezTo>
                      <a:pt x="48" y="0"/>
                      <a:pt x="49" y="2"/>
                      <a:pt x="44" y="14"/>
                    </a:cubicBezTo>
                    <a:cubicBezTo>
                      <a:pt x="42" y="18"/>
                      <a:pt x="40" y="16"/>
                      <a:pt x="38" y="16"/>
                    </a:cubicBezTo>
                    <a:cubicBezTo>
                      <a:pt x="32" y="16"/>
                      <a:pt x="24" y="16"/>
                      <a:pt x="19" y="20"/>
                    </a:cubicBezTo>
                    <a:cubicBezTo>
                      <a:pt x="12" y="25"/>
                      <a:pt x="9" y="20"/>
                      <a:pt x="5" y="17"/>
                    </a:cubicBezTo>
                    <a:cubicBezTo>
                      <a:pt x="0" y="13"/>
                      <a:pt x="5" y="10"/>
                      <a:pt x="9" y="7"/>
                    </a:cubicBezTo>
                    <a:cubicBezTo>
                      <a:pt x="16" y="2"/>
                      <a:pt x="24" y="0"/>
                      <a:pt x="31"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0"/>
              <p:cNvSpPr>
                <a:spLocks/>
              </p:cNvSpPr>
              <p:nvPr/>
            </p:nvSpPr>
            <p:spPr bwMode="auto">
              <a:xfrm>
                <a:off x="10366987" y="4713321"/>
                <a:ext cx="51613" cy="40284"/>
              </a:xfrm>
              <a:custGeom>
                <a:avLst/>
                <a:gdLst>
                  <a:gd name="T0" fmla="*/ 19 w 35"/>
                  <a:gd name="T1" fmla="*/ 0 h 27"/>
                  <a:gd name="T2" fmla="*/ 34 w 35"/>
                  <a:gd name="T3" fmla="*/ 10 h 27"/>
                  <a:gd name="T4" fmla="*/ 16 w 35"/>
                  <a:gd name="T5" fmla="*/ 27 h 27"/>
                  <a:gd name="T6" fmla="*/ 0 w 35"/>
                  <a:gd name="T7" fmla="*/ 15 h 27"/>
                  <a:gd name="T8" fmla="*/ 19 w 35"/>
                  <a:gd name="T9" fmla="*/ 0 h 27"/>
                </a:gdLst>
                <a:ahLst/>
                <a:cxnLst>
                  <a:cxn ang="0">
                    <a:pos x="T0" y="T1"/>
                  </a:cxn>
                  <a:cxn ang="0">
                    <a:pos x="T2" y="T3"/>
                  </a:cxn>
                  <a:cxn ang="0">
                    <a:pos x="T4" y="T5"/>
                  </a:cxn>
                  <a:cxn ang="0">
                    <a:pos x="T6" y="T7"/>
                  </a:cxn>
                  <a:cxn ang="0">
                    <a:pos x="T8" y="T9"/>
                  </a:cxn>
                </a:cxnLst>
                <a:rect l="0" t="0" r="r" b="b"/>
                <a:pathLst>
                  <a:path w="35" h="27">
                    <a:moveTo>
                      <a:pt x="19" y="0"/>
                    </a:moveTo>
                    <a:cubicBezTo>
                      <a:pt x="25" y="1"/>
                      <a:pt x="32" y="4"/>
                      <a:pt x="34" y="10"/>
                    </a:cubicBezTo>
                    <a:cubicBezTo>
                      <a:pt x="35" y="15"/>
                      <a:pt x="22" y="26"/>
                      <a:pt x="16" y="27"/>
                    </a:cubicBezTo>
                    <a:cubicBezTo>
                      <a:pt x="12" y="27"/>
                      <a:pt x="0" y="18"/>
                      <a:pt x="0" y="15"/>
                    </a:cubicBezTo>
                    <a:cubicBezTo>
                      <a:pt x="0" y="9"/>
                      <a:pt x="10" y="1"/>
                      <a:pt x="19"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1"/>
              <p:cNvSpPr>
                <a:spLocks/>
              </p:cNvSpPr>
              <p:nvPr/>
            </p:nvSpPr>
            <p:spPr bwMode="auto">
              <a:xfrm>
                <a:off x="9467528" y="4351397"/>
                <a:ext cx="59796" cy="44690"/>
              </a:xfrm>
              <a:custGeom>
                <a:avLst/>
                <a:gdLst>
                  <a:gd name="T0" fmla="*/ 8 w 40"/>
                  <a:gd name="T1" fmla="*/ 19 h 30"/>
                  <a:gd name="T2" fmla="*/ 3 w 40"/>
                  <a:gd name="T3" fmla="*/ 10 h 30"/>
                  <a:gd name="T4" fmla="*/ 5 w 40"/>
                  <a:gd name="T5" fmla="*/ 2 h 30"/>
                  <a:gd name="T6" fmla="*/ 27 w 40"/>
                  <a:gd name="T7" fmla="*/ 7 h 30"/>
                  <a:gd name="T8" fmla="*/ 32 w 40"/>
                  <a:gd name="T9" fmla="*/ 11 h 30"/>
                  <a:gd name="T10" fmla="*/ 37 w 40"/>
                  <a:gd name="T11" fmla="*/ 25 h 30"/>
                  <a:gd name="T12" fmla="*/ 23 w 40"/>
                  <a:gd name="T13" fmla="*/ 27 h 30"/>
                  <a:gd name="T14" fmla="*/ 19 w 40"/>
                  <a:gd name="T15" fmla="*/ 26 h 30"/>
                  <a:gd name="T16" fmla="*/ 19 w 40"/>
                  <a:gd name="T17" fmla="*/ 26 h 30"/>
                  <a:gd name="T18" fmla="*/ 8 w 40"/>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0">
                    <a:moveTo>
                      <a:pt x="8" y="19"/>
                    </a:moveTo>
                    <a:cubicBezTo>
                      <a:pt x="9" y="15"/>
                      <a:pt x="6" y="13"/>
                      <a:pt x="3" y="10"/>
                    </a:cubicBezTo>
                    <a:cubicBezTo>
                      <a:pt x="0" y="7"/>
                      <a:pt x="1" y="4"/>
                      <a:pt x="5" y="2"/>
                    </a:cubicBezTo>
                    <a:cubicBezTo>
                      <a:pt x="9" y="0"/>
                      <a:pt x="23" y="3"/>
                      <a:pt x="27" y="7"/>
                    </a:cubicBezTo>
                    <a:cubicBezTo>
                      <a:pt x="28" y="9"/>
                      <a:pt x="30" y="10"/>
                      <a:pt x="32" y="11"/>
                    </a:cubicBezTo>
                    <a:cubicBezTo>
                      <a:pt x="38" y="15"/>
                      <a:pt x="40" y="19"/>
                      <a:pt x="37" y="25"/>
                    </a:cubicBezTo>
                    <a:cubicBezTo>
                      <a:pt x="33" y="30"/>
                      <a:pt x="28" y="29"/>
                      <a:pt x="23" y="27"/>
                    </a:cubicBezTo>
                    <a:cubicBezTo>
                      <a:pt x="21" y="27"/>
                      <a:pt x="20" y="27"/>
                      <a:pt x="19" y="26"/>
                    </a:cubicBezTo>
                    <a:cubicBezTo>
                      <a:pt x="19" y="26"/>
                      <a:pt x="19" y="26"/>
                      <a:pt x="19" y="26"/>
                    </a:cubicBezTo>
                    <a:cubicBezTo>
                      <a:pt x="18" y="21"/>
                      <a:pt x="14" y="19"/>
                      <a:pt x="8" y="1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2"/>
              <p:cNvSpPr>
                <a:spLocks/>
              </p:cNvSpPr>
              <p:nvPr/>
            </p:nvSpPr>
            <p:spPr bwMode="auto">
              <a:xfrm>
                <a:off x="10057936" y="4231805"/>
                <a:ext cx="52243" cy="58537"/>
              </a:xfrm>
              <a:custGeom>
                <a:avLst/>
                <a:gdLst>
                  <a:gd name="T0" fmla="*/ 10 w 35"/>
                  <a:gd name="T1" fmla="*/ 16 h 39"/>
                  <a:gd name="T2" fmla="*/ 7 w 35"/>
                  <a:gd name="T3" fmla="*/ 23 h 39"/>
                  <a:gd name="T4" fmla="*/ 15 w 35"/>
                  <a:gd name="T5" fmla="*/ 31 h 39"/>
                  <a:gd name="T6" fmla="*/ 22 w 35"/>
                  <a:gd name="T7" fmla="*/ 30 h 39"/>
                  <a:gd name="T8" fmla="*/ 22 w 35"/>
                  <a:gd name="T9" fmla="*/ 20 h 39"/>
                  <a:gd name="T10" fmla="*/ 13 w 35"/>
                  <a:gd name="T11" fmla="*/ 10 h 39"/>
                  <a:gd name="T12" fmla="*/ 5 w 35"/>
                  <a:gd name="T13" fmla="*/ 0 h 39"/>
                  <a:gd name="T14" fmla="*/ 33 w 35"/>
                  <a:gd name="T15" fmla="*/ 28 h 39"/>
                  <a:gd name="T16" fmla="*/ 20 w 35"/>
                  <a:gd name="T17" fmla="*/ 38 h 39"/>
                  <a:gd name="T18" fmla="*/ 1 w 35"/>
                  <a:gd name="T19" fmla="*/ 25 h 39"/>
                  <a:gd name="T20" fmla="*/ 10 w 35"/>
                  <a:gd name="T21"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9">
                    <a:moveTo>
                      <a:pt x="10" y="16"/>
                    </a:moveTo>
                    <a:cubicBezTo>
                      <a:pt x="9" y="19"/>
                      <a:pt x="7" y="21"/>
                      <a:pt x="7" y="23"/>
                    </a:cubicBezTo>
                    <a:cubicBezTo>
                      <a:pt x="7" y="27"/>
                      <a:pt x="10" y="30"/>
                      <a:pt x="15" y="31"/>
                    </a:cubicBezTo>
                    <a:cubicBezTo>
                      <a:pt x="18" y="33"/>
                      <a:pt x="20" y="32"/>
                      <a:pt x="22" y="30"/>
                    </a:cubicBezTo>
                    <a:cubicBezTo>
                      <a:pt x="26" y="26"/>
                      <a:pt x="25" y="23"/>
                      <a:pt x="22" y="20"/>
                    </a:cubicBezTo>
                    <a:cubicBezTo>
                      <a:pt x="20" y="16"/>
                      <a:pt x="16" y="13"/>
                      <a:pt x="13" y="10"/>
                    </a:cubicBezTo>
                    <a:cubicBezTo>
                      <a:pt x="11" y="7"/>
                      <a:pt x="8" y="4"/>
                      <a:pt x="5" y="0"/>
                    </a:cubicBezTo>
                    <a:cubicBezTo>
                      <a:pt x="20" y="3"/>
                      <a:pt x="35" y="18"/>
                      <a:pt x="33" y="28"/>
                    </a:cubicBezTo>
                    <a:cubicBezTo>
                      <a:pt x="32" y="34"/>
                      <a:pt x="27" y="38"/>
                      <a:pt x="20" y="38"/>
                    </a:cubicBezTo>
                    <a:cubicBezTo>
                      <a:pt x="12" y="39"/>
                      <a:pt x="3" y="33"/>
                      <a:pt x="1" y="25"/>
                    </a:cubicBezTo>
                    <a:cubicBezTo>
                      <a:pt x="0" y="20"/>
                      <a:pt x="2" y="17"/>
                      <a:pt x="10" y="1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3"/>
              <p:cNvSpPr>
                <a:spLocks/>
              </p:cNvSpPr>
              <p:nvPr/>
            </p:nvSpPr>
            <p:spPr bwMode="auto">
              <a:xfrm>
                <a:off x="10288938" y="3308428"/>
                <a:ext cx="42172" cy="43431"/>
              </a:xfrm>
              <a:custGeom>
                <a:avLst/>
                <a:gdLst>
                  <a:gd name="T0" fmla="*/ 28 w 28"/>
                  <a:gd name="T1" fmla="*/ 9 h 29"/>
                  <a:gd name="T2" fmla="*/ 7 w 28"/>
                  <a:gd name="T3" fmla="*/ 29 h 29"/>
                  <a:gd name="T4" fmla="*/ 1 w 28"/>
                  <a:gd name="T5" fmla="*/ 20 h 29"/>
                  <a:gd name="T6" fmla="*/ 14 w 28"/>
                  <a:gd name="T7" fmla="*/ 2 h 29"/>
                  <a:gd name="T8" fmla="*/ 21 w 28"/>
                  <a:gd name="T9" fmla="*/ 3 h 29"/>
                  <a:gd name="T10" fmla="*/ 28 w 28"/>
                  <a:gd name="T11" fmla="*/ 9 h 29"/>
                </a:gdLst>
                <a:ahLst/>
                <a:cxnLst>
                  <a:cxn ang="0">
                    <a:pos x="T0" y="T1"/>
                  </a:cxn>
                  <a:cxn ang="0">
                    <a:pos x="T2" y="T3"/>
                  </a:cxn>
                  <a:cxn ang="0">
                    <a:pos x="T4" y="T5"/>
                  </a:cxn>
                  <a:cxn ang="0">
                    <a:pos x="T6" y="T7"/>
                  </a:cxn>
                  <a:cxn ang="0">
                    <a:pos x="T8" y="T9"/>
                  </a:cxn>
                  <a:cxn ang="0">
                    <a:pos x="T10" y="T11"/>
                  </a:cxn>
                </a:cxnLst>
                <a:rect l="0" t="0" r="r" b="b"/>
                <a:pathLst>
                  <a:path w="28" h="29">
                    <a:moveTo>
                      <a:pt x="28" y="9"/>
                    </a:moveTo>
                    <a:cubicBezTo>
                      <a:pt x="28" y="13"/>
                      <a:pt x="12" y="29"/>
                      <a:pt x="7" y="29"/>
                    </a:cubicBezTo>
                    <a:cubicBezTo>
                      <a:pt x="3" y="28"/>
                      <a:pt x="0" y="24"/>
                      <a:pt x="1" y="20"/>
                    </a:cubicBezTo>
                    <a:cubicBezTo>
                      <a:pt x="3" y="13"/>
                      <a:pt x="12" y="9"/>
                      <a:pt x="14" y="2"/>
                    </a:cubicBezTo>
                    <a:cubicBezTo>
                      <a:pt x="15" y="0"/>
                      <a:pt x="19" y="2"/>
                      <a:pt x="21" y="3"/>
                    </a:cubicBezTo>
                    <a:cubicBezTo>
                      <a:pt x="24" y="5"/>
                      <a:pt x="28" y="5"/>
                      <a:pt x="28" y="9"/>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4"/>
              <p:cNvSpPr>
                <a:spLocks/>
              </p:cNvSpPr>
              <p:nvPr/>
            </p:nvSpPr>
            <p:spPr bwMode="auto">
              <a:xfrm>
                <a:off x="9453051" y="4051787"/>
                <a:ext cx="59167" cy="27066"/>
              </a:xfrm>
              <a:custGeom>
                <a:avLst/>
                <a:gdLst>
                  <a:gd name="T0" fmla="*/ 32 w 40"/>
                  <a:gd name="T1" fmla="*/ 18 h 18"/>
                  <a:gd name="T2" fmla="*/ 8 w 40"/>
                  <a:gd name="T3" fmla="*/ 13 h 18"/>
                  <a:gd name="T4" fmla="*/ 2 w 40"/>
                  <a:gd name="T5" fmla="*/ 4 h 18"/>
                  <a:gd name="T6" fmla="*/ 12 w 40"/>
                  <a:gd name="T7" fmla="*/ 2 h 18"/>
                  <a:gd name="T8" fmla="*/ 36 w 40"/>
                  <a:gd name="T9" fmla="*/ 11 h 18"/>
                  <a:gd name="T10" fmla="*/ 38 w 40"/>
                  <a:gd name="T11" fmla="*/ 16 h 18"/>
                  <a:gd name="T12" fmla="*/ 32 w 4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0" h="18">
                    <a:moveTo>
                      <a:pt x="32" y="18"/>
                    </a:moveTo>
                    <a:cubicBezTo>
                      <a:pt x="25" y="16"/>
                      <a:pt x="16" y="15"/>
                      <a:pt x="8" y="13"/>
                    </a:cubicBezTo>
                    <a:cubicBezTo>
                      <a:pt x="4" y="12"/>
                      <a:pt x="0" y="8"/>
                      <a:pt x="2" y="4"/>
                    </a:cubicBezTo>
                    <a:cubicBezTo>
                      <a:pt x="3" y="0"/>
                      <a:pt x="8" y="2"/>
                      <a:pt x="12" y="2"/>
                    </a:cubicBezTo>
                    <a:cubicBezTo>
                      <a:pt x="21" y="3"/>
                      <a:pt x="30" y="4"/>
                      <a:pt x="36" y="11"/>
                    </a:cubicBezTo>
                    <a:cubicBezTo>
                      <a:pt x="37" y="13"/>
                      <a:pt x="40" y="14"/>
                      <a:pt x="38" y="16"/>
                    </a:cubicBezTo>
                    <a:cubicBezTo>
                      <a:pt x="37" y="18"/>
                      <a:pt x="35" y="18"/>
                      <a:pt x="32" y="18"/>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5"/>
              <p:cNvSpPr>
                <a:spLocks/>
              </p:cNvSpPr>
              <p:nvPr/>
            </p:nvSpPr>
            <p:spPr bwMode="auto">
              <a:xfrm>
                <a:off x="10744017" y="3509217"/>
                <a:ext cx="53502" cy="16365"/>
              </a:xfrm>
              <a:custGeom>
                <a:avLst/>
                <a:gdLst>
                  <a:gd name="T0" fmla="*/ 0 w 36"/>
                  <a:gd name="T1" fmla="*/ 0 h 11"/>
                  <a:gd name="T2" fmla="*/ 31 w 36"/>
                  <a:gd name="T3" fmla="*/ 3 h 11"/>
                  <a:gd name="T4" fmla="*/ 36 w 36"/>
                  <a:gd name="T5" fmla="*/ 6 h 11"/>
                  <a:gd name="T6" fmla="*/ 31 w 36"/>
                  <a:gd name="T7" fmla="*/ 10 h 11"/>
                  <a:gd name="T8" fmla="*/ 0 w 36"/>
                  <a:gd name="T9" fmla="*/ 0 h 11"/>
                </a:gdLst>
                <a:ahLst/>
                <a:cxnLst>
                  <a:cxn ang="0">
                    <a:pos x="T0" y="T1"/>
                  </a:cxn>
                  <a:cxn ang="0">
                    <a:pos x="T2" y="T3"/>
                  </a:cxn>
                  <a:cxn ang="0">
                    <a:pos x="T4" y="T5"/>
                  </a:cxn>
                  <a:cxn ang="0">
                    <a:pos x="T6" y="T7"/>
                  </a:cxn>
                  <a:cxn ang="0">
                    <a:pos x="T8" y="T9"/>
                  </a:cxn>
                </a:cxnLst>
                <a:rect l="0" t="0" r="r" b="b"/>
                <a:pathLst>
                  <a:path w="36" h="11">
                    <a:moveTo>
                      <a:pt x="0" y="0"/>
                    </a:moveTo>
                    <a:cubicBezTo>
                      <a:pt x="10" y="2"/>
                      <a:pt x="20" y="2"/>
                      <a:pt x="31" y="3"/>
                    </a:cubicBezTo>
                    <a:cubicBezTo>
                      <a:pt x="33" y="3"/>
                      <a:pt x="36" y="3"/>
                      <a:pt x="36" y="6"/>
                    </a:cubicBezTo>
                    <a:cubicBezTo>
                      <a:pt x="36" y="9"/>
                      <a:pt x="33" y="9"/>
                      <a:pt x="31" y="10"/>
                    </a:cubicBezTo>
                    <a:cubicBezTo>
                      <a:pt x="19" y="11"/>
                      <a:pt x="9" y="6"/>
                      <a:pt x="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6"/>
              <p:cNvSpPr>
                <a:spLocks/>
              </p:cNvSpPr>
              <p:nvPr/>
            </p:nvSpPr>
            <p:spPr bwMode="auto">
              <a:xfrm>
                <a:off x="10332369" y="3323534"/>
                <a:ext cx="46578" cy="28324"/>
              </a:xfrm>
              <a:custGeom>
                <a:avLst/>
                <a:gdLst>
                  <a:gd name="T0" fmla="*/ 31 w 31"/>
                  <a:gd name="T1" fmla="*/ 9 h 19"/>
                  <a:gd name="T2" fmla="*/ 25 w 31"/>
                  <a:gd name="T3" fmla="*/ 12 h 19"/>
                  <a:gd name="T4" fmla="*/ 16 w 31"/>
                  <a:gd name="T5" fmla="*/ 17 h 19"/>
                  <a:gd name="T6" fmla="*/ 5 w 31"/>
                  <a:gd name="T7" fmla="*/ 17 h 19"/>
                  <a:gd name="T8" fmla="*/ 6 w 31"/>
                  <a:gd name="T9" fmla="*/ 11 h 19"/>
                  <a:gd name="T10" fmla="*/ 15 w 31"/>
                  <a:gd name="T11" fmla="*/ 3 h 19"/>
                  <a:gd name="T12" fmla="*/ 31 w 3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31" y="9"/>
                    </a:moveTo>
                    <a:cubicBezTo>
                      <a:pt x="29" y="12"/>
                      <a:pt x="26" y="12"/>
                      <a:pt x="25" y="12"/>
                    </a:cubicBezTo>
                    <a:cubicBezTo>
                      <a:pt x="22" y="14"/>
                      <a:pt x="14" y="8"/>
                      <a:pt x="16" y="17"/>
                    </a:cubicBezTo>
                    <a:cubicBezTo>
                      <a:pt x="16" y="17"/>
                      <a:pt x="8" y="19"/>
                      <a:pt x="5" y="17"/>
                    </a:cubicBezTo>
                    <a:cubicBezTo>
                      <a:pt x="2" y="15"/>
                      <a:pt x="0" y="13"/>
                      <a:pt x="6" y="11"/>
                    </a:cubicBezTo>
                    <a:cubicBezTo>
                      <a:pt x="10" y="10"/>
                      <a:pt x="5" y="0"/>
                      <a:pt x="15" y="3"/>
                    </a:cubicBezTo>
                    <a:cubicBezTo>
                      <a:pt x="20" y="5"/>
                      <a:pt x="25" y="7"/>
                      <a:pt x="31" y="9"/>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7"/>
              <p:cNvSpPr>
                <a:spLocks/>
              </p:cNvSpPr>
              <p:nvPr/>
            </p:nvSpPr>
            <p:spPr bwMode="auto">
              <a:xfrm>
                <a:off x="10100108" y="4218587"/>
                <a:ext cx="29583" cy="40284"/>
              </a:xfrm>
              <a:custGeom>
                <a:avLst/>
                <a:gdLst>
                  <a:gd name="T0" fmla="*/ 20 w 20"/>
                  <a:gd name="T1" fmla="*/ 27 h 27"/>
                  <a:gd name="T2" fmla="*/ 1 w 20"/>
                  <a:gd name="T3" fmla="*/ 10 h 27"/>
                  <a:gd name="T4" fmla="*/ 3 w 20"/>
                  <a:gd name="T5" fmla="*/ 1 h 27"/>
                  <a:gd name="T6" fmla="*/ 7 w 20"/>
                  <a:gd name="T7" fmla="*/ 0 h 27"/>
                  <a:gd name="T8" fmla="*/ 9 w 20"/>
                  <a:gd name="T9" fmla="*/ 8 h 27"/>
                  <a:gd name="T10" fmla="*/ 14 w 20"/>
                  <a:gd name="T11" fmla="*/ 17 h 27"/>
                  <a:gd name="T12" fmla="*/ 20 w 2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0" h="27">
                    <a:moveTo>
                      <a:pt x="20" y="27"/>
                    </a:moveTo>
                    <a:cubicBezTo>
                      <a:pt x="11" y="22"/>
                      <a:pt x="4" y="17"/>
                      <a:pt x="1" y="10"/>
                    </a:cubicBezTo>
                    <a:cubicBezTo>
                      <a:pt x="0" y="7"/>
                      <a:pt x="0" y="4"/>
                      <a:pt x="3" y="1"/>
                    </a:cubicBezTo>
                    <a:cubicBezTo>
                      <a:pt x="4" y="1"/>
                      <a:pt x="6" y="0"/>
                      <a:pt x="7" y="0"/>
                    </a:cubicBezTo>
                    <a:cubicBezTo>
                      <a:pt x="11" y="2"/>
                      <a:pt x="9" y="5"/>
                      <a:pt x="9" y="8"/>
                    </a:cubicBezTo>
                    <a:cubicBezTo>
                      <a:pt x="9" y="12"/>
                      <a:pt x="11" y="14"/>
                      <a:pt x="14" y="17"/>
                    </a:cubicBezTo>
                    <a:cubicBezTo>
                      <a:pt x="17" y="19"/>
                      <a:pt x="20" y="21"/>
                      <a:pt x="20" y="27"/>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8"/>
              <p:cNvSpPr>
                <a:spLocks/>
              </p:cNvSpPr>
              <p:nvPr/>
            </p:nvSpPr>
            <p:spPr bwMode="auto">
              <a:xfrm>
                <a:off x="10023947" y="3665945"/>
                <a:ext cx="44690" cy="17624"/>
              </a:xfrm>
              <a:custGeom>
                <a:avLst/>
                <a:gdLst>
                  <a:gd name="T0" fmla="*/ 0 w 30"/>
                  <a:gd name="T1" fmla="*/ 4 h 12"/>
                  <a:gd name="T2" fmla="*/ 24 w 30"/>
                  <a:gd name="T3" fmla="*/ 1 h 12"/>
                  <a:gd name="T4" fmla="*/ 29 w 30"/>
                  <a:gd name="T5" fmla="*/ 3 h 12"/>
                  <a:gd name="T6" fmla="*/ 26 w 30"/>
                  <a:gd name="T7" fmla="*/ 7 h 12"/>
                  <a:gd name="T8" fmla="*/ 0 w 30"/>
                  <a:gd name="T9" fmla="*/ 4 h 12"/>
                </a:gdLst>
                <a:ahLst/>
                <a:cxnLst>
                  <a:cxn ang="0">
                    <a:pos x="T0" y="T1"/>
                  </a:cxn>
                  <a:cxn ang="0">
                    <a:pos x="T2" y="T3"/>
                  </a:cxn>
                  <a:cxn ang="0">
                    <a:pos x="T4" y="T5"/>
                  </a:cxn>
                  <a:cxn ang="0">
                    <a:pos x="T6" y="T7"/>
                  </a:cxn>
                  <a:cxn ang="0">
                    <a:pos x="T8" y="T9"/>
                  </a:cxn>
                </a:cxnLst>
                <a:rect l="0" t="0" r="r" b="b"/>
                <a:pathLst>
                  <a:path w="30" h="12">
                    <a:moveTo>
                      <a:pt x="0" y="4"/>
                    </a:moveTo>
                    <a:cubicBezTo>
                      <a:pt x="10" y="2"/>
                      <a:pt x="17" y="1"/>
                      <a:pt x="24" y="1"/>
                    </a:cubicBezTo>
                    <a:cubicBezTo>
                      <a:pt x="26" y="1"/>
                      <a:pt x="29" y="0"/>
                      <a:pt x="29" y="3"/>
                    </a:cubicBezTo>
                    <a:cubicBezTo>
                      <a:pt x="30" y="5"/>
                      <a:pt x="28" y="6"/>
                      <a:pt x="26" y="7"/>
                    </a:cubicBezTo>
                    <a:cubicBezTo>
                      <a:pt x="18" y="12"/>
                      <a:pt x="10" y="10"/>
                      <a:pt x="0" y="4"/>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9"/>
              <p:cNvSpPr>
                <a:spLocks/>
              </p:cNvSpPr>
              <p:nvPr/>
            </p:nvSpPr>
            <p:spPr bwMode="auto">
              <a:xfrm>
                <a:off x="10032759" y="3418578"/>
                <a:ext cx="41543" cy="13218"/>
              </a:xfrm>
              <a:custGeom>
                <a:avLst/>
                <a:gdLst>
                  <a:gd name="T0" fmla="*/ 0 w 28"/>
                  <a:gd name="T1" fmla="*/ 0 h 9"/>
                  <a:gd name="T2" fmla="*/ 20 w 28"/>
                  <a:gd name="T3" fmla="*/ 1 h 9"/>
                  <a:gd name="T4" fmla="*/ 27 w 28"/>
                  <a:gd name="T5" fmla="*/ 5 h 9"/>
                  <a:gd name="T6" fmla="*/ 19 w 28"/>
                  <a:gd name="T7" fmla="*/ 8 h 9"/>
                  <a:gd name="T8" fmla="*/ 0 w 28"/>
                  <a:gd name="T9" fmla="*/ 0 h 9"/>
                </a:gdLst>
                <a:ahLst/>
                <a:cxnLst>
                  <a:cxn ang="0">
                    <a:pos x="T0" y="T1"/>
                  </a:cxn>
                  <a:cxn ang="0">
                    <a:pos x="T2" y="T3"/>
                  </a:cxn>
                  <a:cxn ang="0">
                    <a:pos x="T4" y="T5"/>
                  </a:cxn>
                  <a:cxn ang="0">
                    <a:pos x="T6" y="T7"/>
                  </a:cxn>
                  <a:cxn ang="0">
                    <a:pos x="T8" y="T9"/>
                  </a:cxn>
                </a:cxnLst>
                <a:rect l="0" t="0" r="r" b="b"/>
                <a:pathLst>
                  <a:path w="28" h="9">
                    <a:moveTo>
                      <a:pt x="0" y="0"/>
                    </a:moveTo>
                    <a:cubicBezTo>
                      <a:pt x="6" y="1"/>
                      <a:pt x="13" y="1"/>
                      <a:pt x="20" y="1"/>
                    </a:cubicBezTo>
                    <a:cubicBezTo>
                      <a:pt x="23" y="1"/>
                      <a:pt x="28" y="1"/>
                      <a:pt x="27" y="5"/>
                    </a:cubicBezTo>
                    <a:cubicBezTo>
                      <a:pt x="27" y="9"/>
                      <a:pt x="23" y="8"/>
                      <a:pt x="19" y="8"/>
                    </a:cubicBezTo>
                    <a:cubicBezTo>
                      <a:pt x="11" y="8"/>
                      <a:pt x="5" y="5"/>
                      <a:pt x="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0"/>
              <p:cNvSpPr>
                <a:spLocks/>
              </p:cNvSpPr>
              <p:nvPr/>
            </p:nvSpPr>
            <p:spPr bwMode="auto">
              <a:xfrm>
                <a:off x="10693033" y="3779243"/>
                <a:ext cx="39025" cy="10071"/>
              </a:xfrm>
              <a:custGeom>
                <a:avLst/>
                <a:gdLst>
                  <a:gd name="T0" fmla="*/ 0 w 26"/>
                  <a:gd name="T1" fmla="*/ 5 h 7"/>
                  <a:gd name="T2" fmla="*/ 21 w 26"/>
                  <a:gd name="T3" fmla="*/ 0 h 7"/>
                  <a:gd name="T4" fmla="*/ 26 w 26"/>
                  <a:gd name="T5" fmla="*/ 2 h 7"/>
                  <a:gd name="T6" fmla="*/ 22 w 26"/>
                  <a:gd name="T7" fmla="*/ 6 h 7"/>
                  <a:gd name="T8" fmla="*/ 0 w 26"/>
                  <a:gd name="T9" fmla="*/ 5 h 7"/>
                </a:gdLst>
                <a:ahLst/>
                <a:cxnLst>
                  <a:cxn ang="0">
                    <a:pos x="T0" y="T1"/>
                  </a:cxn>
                  <a:cxn ang="0">
                    <a:pos x="T2" y="T3"/>
                  </a:cxn>
                  <a:cxn ang="0">
                    <a:pos x="T4" y="T5"/>
                  </a:cxn>
                  <a:cxn ang="0">
                    <a:pos x="T6" y="T7"/>
                  </a:cxn>
                  <a:cxn ang="0">
                    <a:pos x="T8" y="T9"/>
                  </a:cxn>
                </a:cxnLst>
                <a:rect l="0" t="0" r="r" b="b"/>
                <a:pathLst>
                  <a:path w="26" h="7">
                    <a:moveTo>
                      <a:pt x="0" y="5"/>
                    </a:moveTo>
                    <a:cubicBezTo>
                      <a:pt x="9" y="1"/>
                      <a:pt x="15" y="0"/>
                      <a:pt x="21" y="0"/>
                    </a:cubicBezTo>
                    <a:cubicBezTo>
                      <a:pt x="23" y="0"/>
                      <a:pt x="25" y="0"/>
                      <a:pt x="26" y="2"/>
                    </a:cubicBezTo>
                    <a:cubicBezTo>
                      <a:pt x="26" y="4"/>
                      <a:pt x="24" y="6"/>
                      <a:pt x="22" y="6"/>
                    </a:cubicBezTo>
                    <a:cubicBezTo>
                      <a:pt x="16" y="7"/>
                      <a:pt x="9" y="7"/>
                      <a:pt x="0" y="5"/>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1"/>
              <p:cNvSpPr>
                <a:spLocks/>
              </p:cNvSpPr>
              <p:nvPr/>
            </p:nvSpPr>
            <p:spPr bwMode="auto">
              <a:xfrm>
                <a:off x="10197041" y="4911592"/>
                <a:ext cx="1259" cy="1259"/>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1"/>
                    </a:cubicBezTo>
                    <a:cubicBezTo>
                      <a:pt x="0" y="0"/>
                      <a:pt x="0" y="0"/>
                      <a:pt x="0" y="0"/>
                    </a:cubicBezTo>
                    <a:cubicBezTo>
                      <a:pt x="0" y="0"/>
                      <a:pt x="1" y="0"/>
                      <a:pt x="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2"/>
              <p:cNvSpPr>
                <a:spLocks/>
              </p:cNvSpPr>
              <p:nvPr/>
            </p:nvSpPr>
            <p:spPr bwMode="auto">
              <a:xfrm>
                <a:off x="10463920" y="4189004"/>
                <a:ext cx="4406" cy="3147"/>
              </a:xfrm>
              <a:custGeom>
                <a:avLst/>
                <a:gdLst>
                  <a:gd name="T0" fmla="*/ 2 w 3"/>
                  <a:gd name="T1" fmla="*/ 2 h 2"/>
                  <a:gd name="T2" fmla="*/ 1 w 3"/>
                  <a:gd name="T3" fmla="*/ 0 h 2"/>
                  <a:gd name="T4" fmla="*/ 3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1" y="1"/>
                      <a:pt x="0" y="1"/>
                      <a:pt x="1" y="0"/>
                    </a:cubicBezTo>
                    <a:cubicBezTo>
                      <a:pt x="1" y="0"/>
                      <a:pt x="2" y="1"/>
                      <a:pt x="3" y="1"/>
                    </a:cubicBezTo>
                    <a:cubicBezTo>
                      <a:pt x="2" y="1"/>
                      <a:pt x="2" y="1"/>
                      <a:pt x="2" y="2"/>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3"/>
              <p:cNvSpPr>
                <a:spLocks/>
              </p:cNvSpPr>
              <p:nvPr/>
            </p:nvSpPr>
            <p:spPr bwMode="auto">
              <a:xfrm>
                <a:off x="10066748" y="3600484"/>
                <a:ext cx="3147" cy="10071"/>
              </a:xfrm>
              <a:custGeom>
                <a:avLst/>
                <a:gdLst>
                  <a:gd name="T0" fmla="*/ 0 w 2"/>
                  <a:gd name="T1" fmla="*/ 0 h 7"/>
                  <a:gd name="T2" fmla="*/ 0 w 2"/>
                  <a:gd name="T3" fmla="*/ 5 h 7"/>
                  <a:gd name="T4" fmla="*/ 2 w 2"/>
                  <a:gd name="T5" fmla="*/ 7 h 7"/>
                  <a:gd name="T6" fmla="*/ 0 w 2"/>
                  <a:gd name="T7" fmla="*/ 0 h 7"/>
                </a:gdLst>
                <a:ahLst/>
                <a:cxnLst>
                  <a:cxn ang="0">
                    <a:pos x="T0" y="T1"/>
                  </a:cxn>
                  <a:cxn ang="0">
                    <a:pos x="T2" y="T3"/>
                  </a:cxn>
                  <a:cxn ang="0">
                    <a:pos x="T4" y="T5"/>
                  </a:cxn>
                  <a:cxn ang="0">
                    <a:pos x="T6" y="T7"/>
                  </a:cxn>
                </a:cxnLst>
                <a:rect l="0" t="0" r="r" b="b"/>
                <a:pathLst>
                  <a:path w="2" h="7">
                    <a:moveTo>
                      <a:pt x="0" y="0"/>
                    </a:moveTo>
                    <a:cubicBezTo>
                      <a:pt x="0" y="5"/>
                      <a:pt x="0" y="5"/>
                      <a:pt x="0" y="5"/>
                    </a:cubicBezTo>
                    <a:cubicBezTo>
                      <a:pt x="0" y="6"/>
                      <a:pt x="1" y="6"/>
                      <a:pt x="2" y="7"/>
                    </a:cubicBezTo>
                    <a:cubicBezTo>
                      <a:pt x="1" y="3"/>
                      <a:pt x="0" y="0"/>
                      <a:pt x="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4"/>
              <p:cNvSpPr>
                <a:spLocks/>
              </p:cNvSpPr>
              <p:nvPr/>
            </p:nvSpPr>
            <p:spPr bwMode="auto">
              <a:xfrm>
                <a:off x="10064230" y="3648321"/>
                <a:ext cx="25177" cy="99450"/>
              </a:xfrm>
              <a:custGeom>
                <a:avLst/>
                <a:gdLst>
                  <a:gd name="T0" fmla="*/ 9 w 17"/>
                  <a:gd name="T1" fmla="*/ 52 h 67"/>
                  <a:gd name="T2" fmla="*/ 6 w 17"/>
                  <a:gd name="T3" fmla="*/ 67 h 67"/>
                  <a:gd name="T4" fmla="*/ 7 w 17"/>
                  <a:gd name="T5" fmla="*/ 66 h 67"/>
                  <a:gd name="T6" fmla="*/ 12 w 17"/>
                  <a:gd name="T7" fmla="*/ 5 h 67"/>
                  <a:gd name="T8" fmla="*/ 11 w 17"/>
                  <a:gd name="T9" fmla="*/ 0 h 67"/>
                  <a:gd name="T10" fmla="*/ 0 w 17"/>
                  <a:gd name="T11" fmla="*/ 26 h 67"/>
                  <a:gd name="T12" fmla="*/ 0 w 17"/>
                  <a:gd name="T13" fmla="*/ 32 h 67"/>
                  <a:gd name="T14" fmla="*/ 4 w 17"/>
                  <a:gd name="T15" fmla="*/ 34 h 67"/>
                  <a:gd name="T16" fmla="*/ 9 w 17"/>
                  <a:gd name="T17"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7">
                    <a:moveTo>
                      <a:pt x="9" y="52"/>
                    </a:moveTo>
                    <a:cubicBezTo>
                      <a:pt x="7" y="56"/>
                      <a:pt x="5" y="61"/>
                      <a:pt x="6" y="67"/>
                    </a:cubicBezTo>
                    <a:cubicBezTo>
                      <a:pt x="6" y="67"/>
                      <a:pt x="6" y="66"/>
                      <a:pt x="7" y="66"/>
                    </a:cubicBezTo>
                    <a:cubicBezTo>
                      <a:pt x="14" y="46"/>
                      <a:pt x="17" y="18"/>
                      <a:pt x="12" y="5"/>
                    </a:cubicBezTo>
                    <a:cubicBezTo>
                      <a:pt x="12" y="3"/>
                      <a:pt x="11" y="2"/>
                      <a:pt x="11" y="0"/>
                    </a:cubicBezTo>
                    <a:cubicBezTo>
                      <a:pt x="12" y="14"/>
                      <a:pt x="10" y="21"/>
                      <a:pt x="0" y="26"/>
                    </a:cubicBezTo>
                    <a:cubicBezTo>
                      <a:pt x="0" y="32"/>
                      <a:pt x="0" y="32"/>
                      <a:pt x="0" y="32"/>
                    </a:cubicBezTo>
                    <a:cubicBezTo>
                      <a:pt x="1" y="33"/>
                      <a:pt x="3" y="34"/>
                      <a:pt x="4" y="34"/>
                    </a:cubicBezTo>
                    <a:cubicBezTo>
                      <a:pt x="13" y="38"/>
                      <a:pt x="13" y="44"/>
                      <a:pt x="9" y="52"/>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5"/>
              <p:cNvSpPr>
                <a:spLocks/>
              </p:cNvSpPr>
              <p:nvPr/>
            </p:nvSpPr>
            <p:spPr bwMode="auto">
              <a:xfrm>
                <a:off x="10049124" y="3770431"/>
                <a:ext cx="13218" cy="22030"/>
              </a:xfrm>
              <a:custGeom>
                <a:avLst/>
                <a:gdLst>
                  <a:gd name="T0" fmla="*/ 9 w 9"/>
                  <a:gd name="T1" fmla="*/ 9 h 15"/>
                  <a:gd name="T2" fmla="*/ 9 w 9"/>
                  <a:gd name="T3" fmla="*/ 0 h 15"/>
                  <a:gd name="T4" fmla="*/ 9 w 9"/>
                  <a:gd name="T5" fmla="*/ 9 h 15"/>
                </a:gdLst>
                <a:ahLst/>
                <a:cxnLst>
                  <a:cxn ang="0">
                    <a:pos x="T0" y="T1"/>
                  </a:cxn>
                  <a:cxn ang="0">
                    <a:pos x="T2" y="T3"/>
                  </a:cxn>
                  <a:cxn ang="0">
                    <a:pos x="T4" y="T5"/>
                  </a:cxn>
                </a:cxnLst>
                <a:rect l="0" t="0" r="r" b="b"/>
                <a:pathLst>
                  <a:path w="9" h="15">
                    <a:moveTo>
                      <a:pt x="9" y="9"/>
                    </a:moveTo>
                    <a:cubicBezTo>
                      <a:pt x="9" y="0"/>
                      <a:pt x="9" y="0"/>
                      <a:pt x="9" y="0"/>
                    </a:cubicBezTo>
                    <a:cubicBezTo>
                      <a:pt x="0" y="15"/>
                      <a:pt x="9" y="9"/>
                      <a:pt x="9" y="9"/>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6"/>
              <p:cNvSpPr>
                <a:spLocks/>
              </p:cNvSpPr>
              <p:nvPr/>
            </p:nvSpPr>
            <p:spPr bwMode="auto">
              <a:xfrm>
                <a:off x="10062342" y="3767284"/>
                <a:ext cx="1888" cy="3147"/>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0"/>
                      <a:pt x="1" y="0"/>
                    </a:cubicBezTo>
                    <a:cubicBezTo>
                      <a:pt x="1" y="0"/>
                      <a:pt x="0" y="0"/>
                      <a:pt x="0" y="1"/>
                    </a:cubicBezTo>
                    <a:lnTo>
                      <a:pt x="0" y="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7"/>
              <p:cNvSpPr>
                <a:spLocks/>
              </p:cNvSpPr>
              <p:nvPr/>
            </p:nvSpPr>
            <p:spPr bwMode="auto">
              <a:xfrm>
                <a:off x="10065489" y="3667204"/>
                <a:ext cx="3147" cy="7553"/>
              </a:xfrm>
              <a:custGeom>
                <a:avLst/>
                <a:gdLst>
                  <a:gd name="T0" fmla="*/ 1 w 2"/>
                  <a:gd name="T1" fmla="*/ 2 h 5"/>
                  <a:gd name="T2" fmla="*/ 0 w 2"/>
                  <a:gd name="T3" fmla="*/ 0 h 5"/>
                  <a:gd name="T4" fmla="*/ 0 w 2"/>
                  <a:gd name="T5" fmla="*/ 5 h 5"/>
                  <a:gd name="T6" fmla="*/ 1 w 2"/>
                  <a:gd name="T7" fmla="*/ 2 h 5"/>
                </a:gdLst>
                <a:ahLst/>
                <a:cxnLst>
                  <a:cxn ang="0">
                    <a:pos x="T0" y="T1"/>
                  </a:cxn>
                  <a:cxn ang="0">
                    <a:pos x="T2" y="T3"/>
                  </a:cxn>
                  <a:cxn ang="0">
                    <a:pos x="T4" y="T5"/>
                  </a:cxn>
                  <a:cxn ang="0">
                    <a:pos x="T6" y="T7"/>
                  </a:cxn>
                </a:cxnLst>
                <a:rect l="0" t="0" r="r" b="b"/>
                <a:pathLst>
                  <a:path w="2" h="5">
                    <a:moveTo>
                      <a:pt x="1" y="2"/>
                    </a:moveTo>
                    <a:cubicBezTo>
                      <a:pt x="1" y="1"/>
                      <a:pt x="0" y="0"/>
                      <a:pt x="0" y="0"/>
                    </a:cubicBezTo>
                    <a:cubicBezTo>
                      <a:pt x="0" y="5"/>
                      <a:pt x="0" y="5"/>
                      <a:pt x="0" y="5"/>
                    </a:cubicBezTo>
                    <a:cubicBezTo>
                      <a:pt x="1" y="4"/>
                      <a:pt x="2" y="3"/>
                      <a:pt x="1" y="2"/>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8"/>
              <p:cNvSpPr>
                <a:spLocks/>
              </p:cNvSpPr>
              <p:nvPr/>
            </p:nvSpPr>
            <p:spPr bwMode="auto">
              <a:xfrm>
                <a:off x="10064230" y="3608038"/>
                <a:ext cx="17624" cy="78679"/>
              </a:xfrm>
              <a:custGeom>
                <a:avLst/>
                <a:gdLst>
                  <a:gd name="T0" fmla="*/ 2 w 12"/>
                  <a:gd name="T1" fmla="*/ 42 h 53"/>
                  <a:gd name="T2" fmla="*/ 1 w 12"/>
                  <a:gd name="T3" fmla="*/ 45 h 53"/>
                  <a:gd name="T4" fmla="*/ 0 w 12"/>
                  <a:gd name="T5" fmla="*/ 53 h 53"/>
                  <a:gd name="T6" fmla="*/ 11 w 12"/>
                  <a:gd name="T7" fmla="*/ 27 h 53"/>
                  <a:gd name="T8" fmla="*/ 4 w 12"/>
                  <a:gd name="T9" fmla="*/ 2 h 53"/>
                  <a:gd name="T10" fmla="*/ 2 w 12"/>
                  <a:gd name="T11" fmla="*/ 0 h 53"/>
                  <a:gd name="T12" fmla="*/ 1 w 12"/>
                  <a:gd name="T13" fmla="*/ 40 h 53"/>
                  <a:gd name="T14" fmla="*/ 2 w 12"/>
                  <a:gd name="T15" fmla="*/ 42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3">
                    <a:moveTo>
                      <a:pt x="2" y="42"/>
                    </a:moveTo>
                    <a:cubicBezTo>
                      <a:pt x="3" y="43"/>
                      <a:pt x="2" y="44"/>
                      <a:pt x="1" y="45"/>
                    </a:cubicBezTo>
                    <a:cubicBezTo>
                      <a:pt x="0" y="53"/>
                      <a:pt x="0" y="53"/>
                      <a:pt x="0" y="53"/>
                    </a:cubicBezTo>
                    <a:cubicBezTo>
                      <a:pt x="10" y="48"/>
                      <a:pt x="12" y="41"/>
                      <a:pt x="11" y="27"/>
                    </a:cubicBezTo>
                    <a:cubicBezTo>
                      <a:pt x="8" y="18"/>
                      <a:pt x="5" y="8"/>
                      <a:pt x="4" y="2"/>
                    </a:cubicBezTo>
                    <a:cubicBezTo>
                      <a:pt x="3" y="1"/>
                      <a:pt x="2" y="1"/>
                      <a:pt x="2" y="0"/>
                    </a:cubicBezTo>
                    <a:cubicBezTo>
                      <a:pt x="1" y="40"/>
                      <a:pt x="1" y="40"/>
                      <a:pt x="1" y="40"/>
                    </a:cubicBezTo>
                    <a:cubicBezTo>
                      <a:pt x="1" y="40"/>
                      <a:pt x="2" y="41"/>
                      <a:pt x="2" y="42"/>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9"/>
              <p:cNvSpPr>
                <a:spLocks/>
              </p:cNvSpPr>
              <p:nvPr/>
            </p:nvSpPr>
            <p:spPr bwMode="auto">
              <a:xfrm>
                <a:off x="10062342" y="3695529"/>
                <a:ext cx="21401" cy="73014"/>
              </a:xfrm>
              <a:custGeom>
                <a:avLst/>
                <a:gdLst>
                  <a:gd name="T0" fmla="*/ 8 w 14"/>
                  <a:gd name="T1" fmla="*/ 34 h 49"/>
                  <a:gd name="T2" fmla="*/ 7 w 14"/>
                  <a:gd name="T3" fmla="*/ 35 h 49"/>
                  <a:gd name="T4" fmla="*/ 10 w 14"/>
                  <a:gd name="T5" fmla="*/ 20 h 49"/>
                  <a:gd name="T6" fmla="*/ 5 w 14"/>
                  <a:gd name="T7" fmla="*/ 2 h 49"/>
                  <a:gd name="T8" fmla="*/ 1 w 14"/>
                  <a:gd name="T9" fmla="*/ 0 h 49"/>
                  <a:gd name="T10" fmla="*/ 0 w 14"/>
                  <a:gd name="T11" fmla="*/ 49 h 49"/>
                  <a:gd name="T12" fmla="*/ 1 w 14"/>
                  <a:gd name="T13" fmla="*/ 48 h 49"/>
                  <a:gd name="T14" fmla="*/ 2 w 14"/>
                  <a:gd name="T15" fmla="*/ 46 h 49"/>
                  <a:gd name="T16" fmla="*/ 8 w 14"/>
                  <a:gd name="T17"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9">
                    <a:moveTo>
                      <a:pt x="8" y="34"/>
                    </a:moveTo>
                    <a:cubicBezTo>
                      <a:pt x="7" y="34"/>
                      <a:pt x="7" y="35"/>
                      <a:pt x="7" y="35"/>
                    </a:cubicBezTo>
                    <a:cubicBezTo>
                      <a:pt x="6" y="29"/>
                      <a:pt x="8" y="24"/>
                      <a:pt x="10" y="20"/>
                    </a:cubicBezTo>
                    <a:cubicBezTo>
                      <a:pt x="14" y="12"/>
                      <a:pt x="14" y="6"/>
                      <a:pt x="5" y="2"/>
                    </a:cubicBezTo>
                    <a:cubicBezTo>
                      <a:pt x="4" y="2"/>
                      <a:pt x="2" y="1"/>
                      <a:pt x="1" y="0"/>
                    </a:cubicBezTo>
                    <a:cubicBezTo>
                      <a:pt x="0" y="49"/>
                      <a:pt x="0" y="49"/>
                      <a:pt x="0" y="49"/>
                    </a:cubicBezTo>
                    <a:cubicBezTo>
                      <a:pt x="0" y="48"/>
                      <a:pt x="1" y="48"/>
                      <a:pt x="1" y="48"/>
                    </a:cubicBezTo>
                    <a:cubicBezTo>
                      <a:pt x="1" y="47"/>
                      <a:pt x="2" y="47"/>
                      <a:pt x="2" y="46"/>
                    </a:cubicBezTo>
                    <a:cubicBezTo>
                      <a:pt x="4" y="43"/>
                      <a:pt x="6" y="39"/>
                      <a:pt x="8" y="34"/>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0"/>
              <p:cNvSpPr>
                <a:spLocks/>
              </p:cNvSpPr>
              <p:nvPr/>
            </p:nvSpPr>
            <p:spPr bwMode="auto">
              <a:xfrm>
                <a:off x="10693033" y="3779243"/>
                <a:ext cx="39025" cy="10071"/>
              </a:xfrm>
              <a:custGeom>
                <a:avLst/>
                <a:gdLst>
                  <a:gd name="T0" fmla="*/ 22 w 26"/>
                  <a:gd name="T1" fmla="*/ 6 h 7"/>
                  <a:gd name="T2" fmla="*/ 26 w 26"/>
                  <a:gd name="T3" fmla="*/ 2 h 7"/>
                  <a:gd name="T4" fmla="*/ 21 w 26"/>
                  <a:gd name="T5" fmla="*/ 0 h 7"/>
                  <a:gd name="T6" fmla="*/ 0 w 26"/>
                  <a:gd name="T7" fmla="*/ 5 h 7"/>
                  <a:gd name="T8" fmla="*/ 22 w 26"/>
                  <a:gd name="T9" fmla="*/ 6 h 7"/>
                </a:gdLst>
                <a:ahLst/>
                <a:cxnLst>
                  <a:cxn ang="0">
                    <a:pos x="T0" y="T1"/>
                  </a:cxn>
                  <a:cxn ang="0">
                    <a:pos x="T2" y="T3"/>
                  </a:cxn>
                  <a:cxn ang="0">
                    <a:pos x="T4" y="T5"/>
                  </a:cxn>
                  <a:cxn ang="0">
                    <a:pos x="T6" y="T7"/>
                  </a:cxn>
                  <a:cxn ang="0">
                    <a:pos x="T8" y="T9"/>
                  </a:cxn>
                </a:cxnLst>
                <a:rect l="0" t="0" r="r" b="b"/>
                <a:pathLst>
                  <a:path w="26" h="7">
                    <a:moveTo>
                      <a:pt x="22" y="6"/>
                    </a:moveTo>
                    <a:cubicBezTo>
                      <a:pt x="24" y="6"/>
                      <a:pt x="26" y="4"/>
                      <a:pt x="26" y="2"/>
                    </a:cubicBezTo>
                    <a:cubicBezTo>
                      <a:pt x="25" y="0"/>
                      <a:pt x="23" y="0"/>
                      <a:pt x="21" y="0"/>
                    </a:cubicBezTo>
                    <a:cubicBezTo>
                      <a:pt x="15" y="0"/>
                      <a:pt x="9" y="1"/>
                      <a:pt x="0" y="5"/>
                    </a:cubicBezTo>
                    <a:cubicBezTo>
                      <a:pt x="9" y="7"/>
                      <a:pt x="16" y="7"/>
                      <a:pt x="22" y="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9" name="Group 48"/>
          <p:cNvGrpSpPr/>
          <p:nvPr/>
        </p:nvGrpSpPr>
        <p:grpSpPr>
          <a:xfrm>
            <a:off x="571500" y="3021166"/>
            <a:ext cx="962256" cy="916004"/>
            <a:chOff x="636951" y="3158738"/>
            <a:chExt cx="916004" cy="916004"/>
          </a:xfrm>
        </p:grpSpPr>
        <p:sp>
          <p:nvSpPr>
            <p:cNvPr id="50" name="Oval 49"/>
            <p:cNvSpPr/>
            <p:nvPr/>
          </p:nvSpPr>
          <p:spPr>
            <a:xfrm>
              <a:off x="636951" y="3158738"/>
              <a:ext cx="916004" cy="916004"/>
            </a:xfrm>
            <a:prstGeom prst="ellipse">
              <a:avLst/>
            </a:prstGeom>
            <a:solidFill>
              <a:srgbClr val="0066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4"/>
            <p:cNvGrpSpPr>
              <a:grpSpLocks noChangeAspect="1"/>
            </p:cNvGrpSpPr>
            <p:nvPr/>
          </p:nvGrpSpPr>
          <p:grpSpPr bwMode="auto">
            <a:xfrm>
              <a:off x="936059" y="3315942"/>
              <a:ext cx="342643" cy="647214"/>
              <a:chOff x="3838" y="926"/>
              <a:chExt cx="540" cy="1020"/>
            </a:xfrm>
            <a:solidFill>
              <a:schemeClr val="bg1"/>
            </a:solidFill>
          </p:grpSpPr>
          <p:sp>
            <p:nvSpPr>
              <p:cNvPr id="52" name="Rectangle 5"/>
              <p:cNvSpPr>
                <a:spLocks noChangeArrowheads="1"/>
              </p:cNvSpPr>
              <p:nvPr/>
            </p:nvSpPr>
            <p:spPr bwMode="auto">
              <a:xfrm>
                <a:off x="3950" y="1071"/>
                <a:ext cx="316" cy="2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6"/>
              <p:cNvSpPr>
                <a:spLocks noEditPoints="1"/>
              </p:cNvSpPr>
              <p:nvPr/>
            </p:nvSpPr>
            <p:spPr bwMode="auto">
              <a:xfrm>
                <a:off x="3838" y="926"/>
                <a:ext cx="540" cy="789"/>
              </a:xfrm>
              <a:custGeom>
                <a:avLst/>
                <a:gdLst>
                  <a:gd name="T0" fmla="*/ 195 w 226"/>
                  <a:gd name="T1" fmla="*/ 17 h 332"/>
                  <a:gd name="T2" fmla="*/ 112 w 226"/>
                  <a:gd name="T3" fmla="*/ 0 h 332"/>
                  <a:gd name="T4" fmla="*/ 33 w 226"/>
                  <a:gd name="T5" fmla="*/ 17 h 332"/>
                  <a:gd name="T6" fmla="*/ 0 w 226"/>
                  <a:gd name="T7" fmla="*/ 72 h 332"/>
                  <a:gd name="T8" fmla="*/ 0 w 226"/>
                  <a:gd name="T9" fmla="*/ 240 h 332"/>
                  <a:gd name="T10" fmla="*/ 113 w 226"/>
                  <a:gd name="T11" fmla="*/ 332 h 332"/>
                  <a:gd name="T12" fmla="*/ 226 w 226"/>
                  <a:gd name="T13" fmla="*/ 240 h 332"/>
                  <a:gd name="T14" fmla="*/ 226 w 226"/>
                  <a:gd name="T15" fmla="*/ 67 h 332"/>
                  <a:gd name="T16" fmla="*/ 195 w 226"/>
                  <a:gd name="T17" fmla="*/ 17 h 332"/>
                  <a:gd name="T18" fmla="*/ 44 w 226"/>
                  <a:gd name="T19" fmla="*/ 286 h 332"/>
                  <a:gd name="T20" fmla="*/ 23 w 226"/>
                  <a:gd name="T21" fmla="*/ 265 h 332"/>
                  <a:gd name="T22" fmla="*/ 44 w 226"/>
                  <a:gd name="T23" fmla="*/ 244 h 332"/>
                  <a:gd name="T24" fmla="*/ 65 w 226"/>
                  <a:gd name="T25" fmla="*/ 265 h 332"/>
                  <a:gd name="T26" fmla="*/ 44 w 226"/>
                  <a:gd name="T27" fmla="*/ 286 h 332"/>
                  <a:gd name="T28" fmla="*/ 113 w 226"/>
                  <a:gd name="T29" fmla="*/ 303 h 332"/>
                  <a:gd name="T30" fmla="*/ 83 w 226"/>
                  <a:gd name="T31" fmla="*/ 274 h 332"/>
                  <a:gd name="T32" fmla="*/ 113 w 226"/>
                  <a:gd name="T33" fmla="*/ 244 h 332"/>
                  <a:gd name="T34" fmla="*/ 142 w 226"/>
                  <a:gd name="T35" fmla="*/ 274 h 332"/>
                  <a:gd name="T36" fmla="*/ 113 w 226"/>
                  <a:gd name="T37" fmla="*/ 303 h 332"/>
                  <a:gd name="T38" fmla="*/ 182 w 226"/>
                  <a:gd name="T39" fmla="*/ 286 h 332"/>
                  <a:gd name="T40" fmla="*/ 161 w 226"/>
                  <a:gd name="T41" fmla="*/ 265 h 332"/>
                  <a:gd name="T42" fmla="*/ 182 w 226"/>
                  <a:gd name="T43" fmla="*/ 244 h 332"/>
                  <a:gd name="T44" fmla="*/ 202 w 226"/>
                  <a:gd name="T45" fmla="*/ 265 h 332"/>
                  <a:gd name="T46" fmla="*/ 182 w 226"/>
                  <a:gd name="T47" fmla="*/ 286 h 332"/>
                  <a:gd name="T48" fmla="*/ 206 w 226"/>
                  <a:gd name="T49" fmla="*/ 156 h 332"/>
                  <a:gd name="T50" fmla="*/ 207 w 226"/>
                  <a:gd name="T51" fmla="*/ 158 h 332"/>
                  <a:gd name="T52" fmla="*/ 206 w 226"/>
                  <a:gd name="T53" fmla="*/ 160 h 332"/>
                  <a:gd name="T54" fmla="*/ 206 w 226"/>
                  <a:gd name="T55" fmla="*/ 160 h 332"/>
                  <a:gd name="T56" fmla="*/ 206 w 226"/>
                  <a:gd name="T57" fmla="*/ 160 h 332"/>
                  <a:gd name="T58" fmla="*/ 113 w 226"/>
                  <a:gd name="T59" fmla="*/ 221 h 332"/>
                  <a:gd name="T60" fmla="*/ 19 w 226"/>
                  <a:gd name="T61" fmla="*/ 160 h 332"/>
                  <a:gd name="T62" fmla="*/ 19 w 226"/>
                  <a:gd name="T63" fmla="*/ 160 h 332"/>
                  <a:gd name="T64" fmla="*/ 19 w 226"/>
                  <a:gd name="T65" fmla="*/ 83 h 332"/>
                  <a:gd name="T66" fmla="*/ 113 w 226"/>
                  <a:gd name="T67" fmla="*/ 22 h 332"/>
                  <a:gd name="T68" fmla="*/ 207 w 226"/>
                  <a:gd name="T69" fmla="*/ 83 h 332"/>
                  <a:gd name="T70" fmla="*/ 206 w 226"/>
                  <a:gd name="T71" fmla="*/ 15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332">
                    <a:moveTo>
                      <a:pt x="195" y="17"/>
                    </a:moveTo>
                    <a:cubicBezTo>
                      <a:pt x="178" y="6"/>
                      <a:pt x="153" y="0"/>
                      <a:pt x="112" y="0"/>
                    </a:cubicBezTo>
                    <a:cubicBezTo>
                      <a:pt x="72" y="0"/>
                      <a:pt x="51" y="7"/>
                      <a:pt x="33" y="17"/>
                    </a:cubicBezTo>
                    <a:cubicBezTo>
                      <a:pt x="15" y="27"/>
                      <a:pt x="0" y="42"/>
                      <a:pt x="0" y="72"/>
                    </a:cubicBezTo>
                    <a:cubicBezTo>
                      <a:pt x="0" y="240"/>
                      <a:pt x="0" y="240"/>
                      <a:pt x="0" y="240"/>
                    </a:cubicBezTo>
                    <a:cubicBezTo>
                      <a:pt x="0" y="291"/>
                      <a:pt x="17" y="332"/>
                      <a:pt x="113" y="332"/>
                    </a:cubicBezTo>
                    <a:cubicBezTo>
                      <a:pt x="212" y="332"/>
                      <a:pt x="226" y="295"/>
                      <a:pt x="226" y="240"/>
                    </a:cubicBezTo>
                    <a:cubicBezTo>
                      <a:pt x="226" y="67"/>
                      <a:pt x="226" y="67"/>
                      <a:pt x="226" y="67"/>
                    </a:cubicBezTo>
                    <a:cubicBezTo>
                      <a:pt x="226" y="36"/>
                      <a:pt x="214" y="28"/>
                      <a:pt x="195" y="17"/>
                    </a:cubicBezTo>
                    <a:close/>
                    <a:moveTo>
                      <a:pt x="44" y="286"/>
                    </a:moveTo>
                    <a:cubicBezTo>
                      <a:pt x="33" y="286"/>
                      <a:pt x="23" y="276"/>
                      <a:pt x="23" y="265"/>
                    </a:cubicBezTo>
                    <a:cubicBezTo>
                      <a:pt x="23" y="253"/>
                      <a:pt x="33" y="244"/>
                      <a:pt x="44" y="244"/>
                    </a:cubicBezTo>
                    <a:cubicBezTo>
                      <a:pt x="56" y="244"/>
                      <a:pt x="65" y="253"/>
                      <a:pt x="65" y="265"/>
                    </a:cubicBezTo>
                    <a:cubicBezTo>
                      <a:pt x="65" y="276"/>
                      <a:pt x="56" y="286"/>
                      <a:pt x="44" y="286"/>
                    </a:cubicBezTo>
                    <a:close/>
                    <a:moveTo>
                      <a:pt x="113" y="303"/>
                    </a:moveTo>
                    <a:cubicBezTo>
                      <a:pt x="97" y="303"/>
                      <a:pt x="83" y="290"/>
                      <a:pt x="83" y="274"/>
                    </a:cubicBezTo>
                    <a:cubicBezTo>
                      <a:pt x="83" y="257"/>
                      <a:pt x="97" y="244"/>
                      <a:pt x="113" y="244"/>
                    </a:cubicBezTo>
                    <a:cubicBezTo>
                      <a:pt x="129" y="244"/>
                      <a:pt x="142" y="257"/>
                      <a:pt x="142" y="274"/>
                    </a:cubicBezTo>
                    <a:cubicBezTo>
                      <a:pt x="142" y="290"/>
                      <a:pt x="129" y="303"/>
                      <a:pt x="113" y="303"/>
                    </a:cubicBezTo>
                    <a:close/>
                    <a:moveTo>
                      <a:pt x="182" y="286"/>
                    </a:moveTo>
                    <a:cubicBezTo>
                      <a:pt x="170" y="286"/>
                      <a:pt x="161" y="276"/>
                      <a:pt x="161" y="265"/>
                    </a:cubicBezTo>
                    <a:cubicBezTo>
                      <a:pt x="161" y="253"/>
                      <a:pt x="170" y="244"/>
                      <a:pt x="182" y="244"/>
                    </a:cubicBezTo>
                    <a:cubicBezTo>
                      <a:pt x="193" y="244"/>
                      <a:pt x="202" y="253"/>
                      <a:pt x="202" y="265"/>
                    </a:cubicBezTo>
                    <a:cubicBezTo>
                      <a:pt x="202" y="276"/>
                      <a:pt x="193" y="286"/>
                      <a:pt x="182" y="286"/>
                    </a:cubicBezTo>
                    <a:close/>
                    <a:moveTo>
                      <a:pt x="206" y="156"/>
                    </a:moveTo>
                    <a:cubicBezTo>
                      <a:pt x="206" y="157"/>
                      <a:pt x="207" y="157"/>
                      <a:pt x="207" y="158"/>
                    </a:cubicBezTo>
                    <a:cubicBezTo>
                      <a:pt x="207" y="159"/>
                      <a:pt x="206" y="159"/>
                      <a:pt x="206" y="160"/>
                    </a:cubicBezTo>
                    <a:cubicBezTo>
                      <a:pt x="206" y="160"/>
                      <a:pt x="206" y="160"/>
                      <a:pt x="206" y="160"/>
                    </a:cubicBezTo>
                    <a:cubicBezTo>
                      <a:pt x="206" y="160"/>
                      <a:pt x="206" y="160"/>
                      <a:pt x="206" y="160"/>
                    </a:cubicBezTo>
                    <a:cubicBezTo>
                      <a:pt x="205" y="194"/>
                      <a:pt x="164" y="221"/>
                      <a:pt x="113" y="221"/>
                    </a:cubicBezTo>
                    <a:cubicBezTo>
                      <a:pt x="62" y="221"/>
                      <a:pt x="21" y="194"/>
                      <a:pt x="19" y="160"/>
                    </a:cubicBezTo>
                    <a:cubicBezTo>
                      <a:pt x="19" y="160"/>
                      <a:pt x="19" y="160"/>
                      <a:pt x="19" y="160"/>
                    </a:cubicBezTo>
                    <a:cubicBezTo>
                      <a:pt x="19" y="160"/>
                      <a:pt x="19" y="84"/>
                      <a:pt x="19" y="83"/>
                    </a:cubicBezTo>
                    <a:cubicBezTo>
                      <a:pt x="19" y="50"/>
                      <a:pt x="61" y="22"/>
                      <a:pt x="113" y="22"/>
                    </a:cubicBezTo>
                    <a:cubicBezTo>
                      <a:pt x="165" y="22"/>
                      <a:pt x="207" y="50"/>
                      <a:pt x="207" y="83"/>
                    </a:cubicBezTo>
                    <a:cubicBezTo>
                      <a:pt x="207" y="84"/>
                      <a:pt x="206" y="156"/>
                      <a:pt x="206" y="1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7"/>
              <p:cNvSpPr>
                <a:spLocks noChangeArrowheads="1"/>
              </p:cNvSpPr>
              <p:nvPr/>
            </p:nvSpPr>
            <p:spPr bwMode="auto">
              <a:xfrm>
                <a:off x="4072" y="1732"/>
                <a:ext cx="72" cy="2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8"/>
              <p:cNvSpPr>
                <a:spLocks noChangeArrowheads="1"/>
              </p:cNvSpPr>
              <p:nvPr/>
            </p:nvSpPr>
            <p:spPr bwMode="auto">
              <a:xfrm>
                <a:off x="4082" y="1898"/>
                <a:ext cx="52" cy="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9"/>
              <p:cNvSpPr>
                <a:spLocks noChangeArrowheads="1"/>
              </p:cNvSpPr>
              <p:nvPr/>
            </p:nvSpPr>
            <p:spPr bwMode="auto">
              <a:xfrm>
                <a:off x="4103" y="1898"/>
                <a:ext cx="10" cy="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57" name="Straight Connector 56"/>
          <p:cNvCxnSpPr/>
          <p:nvPr/>
        </p:nvCxnSpPr>
        <p:spPr>
          <a:xfrm flipV="1">
            <a:off x="1600200" y="2954800"/>
            <a:ext cx="4562711" cy="1277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600200" y="4254500"/>
            <a:ext cx="4562711"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188200" y="1625836"/>
            <a:ext cx="2146300" cy="3868743"/>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fontAlgn="auto">
              <a:spcAft>
                <a:spcPts val="0"/>
              </a:spcAft>
            </a:pPr>
            <a:r>
              <a:rPr lang="en-US" sz="2000" i="1" dirty="0">
                <a:solidFill>
                  <a:schemeClr val="bg1"/>
                </a:solidFill>
              </a:rPr>
              <a:t>Death rates for</a:t>
            </a:r>
          </a:p>
          <a:p>
            <a:pPr algn="r" fontAlgn="auto">
              <a:spcAft>
                <a:spcPts val="0"/>
              </a:spcAft>
            </a:pPr>
            <a:r>
              <a:rPr lang="en-US" sz="2000" i="1" dirty="0">
                <a:solidFill>
                  <a:schemeClr val="bg1"/>
                </a:solidFill>
              </a:rPr>
              <a:t>non-communicable diseases </a:t>
            </a:r>
            <a:r>
              <a:rPr lang="en-US" sz="2800" dirty="0">
                <a:solidFill>
                  <a:schemeClr val="bg1"/>
                </a:solidFill>
              </a:rPr>
              <a:t>declined nearly 20% </a:t>
            </a:r>
            <a:br>
              <a:rPr lang="en-US" sz="2800" dirty="0">
                <a:solidFill>
                  <a:schemeClr val="bg1"/>
                </a:solidFill>
              </a:rPr>
            </a:br>
            <a:r>
              <a:rPr lang="en-US" sz="2000" i="1" dirty="0">
                <a:solidFill>
                  <a:schemeClr val="bg1"/>
                </a:solidFill>
              </a:rPr>
              <a:t>in the EU5, Australia, Canada, and Japan from 2000 to 2012</a:t>
            </a:r>
            <a:r>
              <a:rPr lang="en-US" sz="2000" i="1" baseline="30000" dirty="0">
                <a:solidFill>
                  <a:schemeClr val="bg1"/>
                </a:solidFill>
              </a:rPr>
              <a:t>2</a:t>
            </a:r>
            <a:endParaRPr lang="en-US" sz="2000" i="1" dirty="0">
              <a:solidFill>
                <a:schemeClr val="bg1"/>
              </a:solidFill>
            </a:endParaRPr>
          </a:p>
        </p:txBody>
      </p:sp>
    </p:spTree>
    <p:extLst>
      <p:ext uri="{BB962C8B-B14F-4D97-AF65-F5344CB8AC3E}">
        <p14:creationId xmlns:p14="http://schemas.microsoft.com/office/powerpoint/2010/main" val="2173295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rt0rtwrYkCRrqtlnaut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rt0rtwrYkCRrqtlnaut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C1f7kDCoka0n3D87vnv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C1f7kDCoka0n3D87vnvu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SnbNolf7kOd.edKgcaVM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ko2kF3k70udThhLT4nzx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9inODK2REOEy2i_OpzSQ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XX_KrWT_kaKR__j8ZR_C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rZkB.bsPEG8c7jTzleDf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BvUORkrVC0.KYDbEJP1t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t7gbxTPBkW_ZXuzaK_Cw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UUvc8vh7FkGNR3GP60XWw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bBERaW9DqUGgcP3Dy5fgh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cmYiS.p_XE21BV5JqA7ci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c2yp2a1uEyo3fstqmd5b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uG.x21xJkWfahGJDb7nB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obCTKBwNdUuxvjKyeSy1K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XDNmm3rrkaw0V30Mt8iu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mM.PGSsnU._PFXmFRMjK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q6hZwNuvkWOhsRCoIIQ3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njFVO2nj0uh_LQaNQiL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8XMDGp050OXNctXr_Mm8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m92HoFe2IUK1.121H8KGd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Ot6fvhJo1kajQEdu8yiOa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e13YabVAZ0WH5H1OUHnAL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lJfBpgj3CUmZEMoHnE3pa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ecaeUs940WtcGOrJniPo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q8rM2obzkW.wnn_SCksZ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BIdfrQ4MykWyjUlyNhAQJ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40lgnziJWEW2Qmlqc3Qyq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8KhQIfvZhkK9FEUtSJSJ2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njFVO2nj0uh_LQaNQiL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5M2_zVpOkW2wIQK70.cR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2ItqxIBeku0GQkVn8hri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6NFhmpmkkezf33vVgXRU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5La4GY3aYUqWGmXrSm4Q_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ysRPF75fYkaSBAtDPLf4S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51Ii4ekN8UWt8JCEQF.Dp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XuG.x21xJkWfahGJDb7nB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28TqsCUkjEmLwMGVPoimf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DJL3elEuSEa1pP2NbCB55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njFVO2nj0uh_LQaNQiL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rt0rtwrYkCRrqtlnaut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rt0rtwrYkCRrqtlnaut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rt0rtwrYkCRrqtlnaut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rt0rtwrYkCRrqtlnautJw"/>
</p:tagLst>
</file>

<file path=ppt/theme/theme1.xml><?xml version="1.0" encoding="utf-8"?>
<a:theme xmlns:a="http://schemas.openxmlformats.org/drawingml/2006/main" name="EFPIA PPT Template">
  <a:themeElements>
    <a:clrScheme name="EFPIA Colors">
      <a:dk1>
        <a:sysClr val="windowText" lastClr="000000"/>
      </a:dk1>
      <a:lt1>
        <a:sysClr val="window" lastClr="FFFFFF"/>
      </a:lt1>
      <a:dk2>
        <a:srgbClr val="9AD6CC"/>
      </a:dk2>
      <a:lt2>
        <a:srgbClr val="BEC0C2"/>
      </a:lt2>
      <a:accent1>
        <a:srgbClr val="F5841F"/>
      </a:accent1>
      <a:accent2>
        <a:srgbClr val="77787B"/>
      </a:accent2>
      <a:accent3>
        <a:srgbClr val="008898"/>
      </a:accent3>
      <a:accent4>
        <a:srgbClr val="9ACA3C"/>
      </a:accent4>
      <a:accent5>
        <a:srgbClr val="FFD100"/>
      </a:accent5>
      <a:accent6>
        <a:srgbClr val="F05170"/>
      </a:accent6>
      <a:hlink>
        <a:srgbClr val="577BBD"/>
      </a:hlink>
      <a:folHlink>
        <a:srgbClr val="968D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9C9862-CE47-4248-AF3D-50CCCDB91E97}" vid="{B2386209-BD0E-4D7A-91AB-EDF64BFC7875}"/>
    </a:ext>
  </a:extLst>
</a:theme>
</file>

<file path=ppt/theme/theme2.xml><?xml version="1.0" encoding="utf-8"?>
<a:theme xmlns:a="http://schemas.openxmlformats.org/drawingml/2006/main" name="AdGrafics Design Studio - EFPIA - PowerPoint Presentation V4 (1)">
  <a:themeElements>
    <a:clrScheme name="EFPIA Colors">
      <a:dk1>
        <a:sysClr val="windowText" lastClr="000000"/>
      </a:dk1>
      <a:lt1>
        <a:sysClr val="window" lastClr="FFFFFF"/>
      </a:lt1>
      <a:dk2>
        <a:srgbClr val="9AD6CC"/>
      </a:dk2>
      <a:lt2>
        <a:srgbClr val="BEC0C2"/>
      </a:lt2>
      <a:accent1>
        <a:srgbClr val="F5841F"/>
      </a:accent1>
      <a:accent2>
        <a:srgbClr val="77787B"/>
      </a:accent2>
      <a:accent3>
        <a:srgbClr val="008898"/>
      </a:accent3>
      <a:accent4>
        <a:srgbClr val="9ACA3C"/>
      </a:accent4>
      <a:accent5>
        <a:srgbClr val="FFD100"/>
      </a:accent5>
      <a:accent6>
        <a:srgbClr val="F05170"/>
      </a:accent6>
      <a:hlink>
        <a:srgbClr val="577BBD"/>
      </a:hlink>
      <a:folHlink>
        <a:srgbClr val="968D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Grafics Design Studio _ Template EFPIA _ V2" id="{E7AA5A53-256D-41E8-9334-B1228C916EBC}" vid="{C60B8311-CF0E-418E-B5CB-1CE05E37BF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A Transition Colors">
    <a:dk1>
      <a:srgbClr val="000000"/>
    </a:dk1>
    <a:lt1>
      <a:srgbClr val="FFFFFF"/>
    </a:lt1>
    <a:dk2>
      <a:srgbClr val="000000"/>
    </a:dk2>
    <a:lt2>
      <a:srgbClr val="767794"/>
    </a:lt2>
    <a:accent1>
      <a:srgbClr val="2B7DC7"/>
    </a:accent1>
    <a:accent2>
      <a:srgbClr val="322C5E"/>
    </a:accent2>
    <a:accent3>
      <a:srgbClr val="FFFFFF"/>
    </a:accent3>
    <a:accent4>
      <a:srgbClr val="000000"/>
    </a:accent4>
    <a:accent5>
      <a:srgbClr val="ACBFE0"/>
    </a:accent5>
    <a:accent6>
      <a:srgbClr val="2C2754"/>
    </a:accent6>
    <a:hlink>
      <a:srgbClr val="18887B"/>
    </a:hlink>
    <a:folHlink>
      <a:srgbClr val="CDCDCD"/>
    </a:folHlink>
  </a:clrScheme>
  <a:fontScheme name="H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A Transition Colors">
    <a:dk1>
      <a:srgbClr val="000000"/>
    </a:dk1>
    <a:lt1>
      <a:srgbClr val="FFFFFF"/>
    </a:lt1>
    <a:dk2>
      <a:srgbClr val="000000"/>
    </a:dk2>
    <a:lt2>
      <a:srgbClr val="767794"/>
    </a:lt2>
    <a:accent1>
      <a:srgbClr val="2B7DC7"/>
    </a:accent1>
    <a:accent2>
      <a:srgbClr val="322C5E"/>
    </a:accent2>
    <a:accent3>
      <a:srgbClr val="FFFFFF"/>
    </a:accent3>
    <a:accent4>
      <a:srgbClr val="000000"/>
    </a:accent4>
    <a:accent5>
      <a:srgbClr val="ACBFE0"/>
    </a:accent5>
    <a:accent6>
      <a:srgbClr val="2C2754"/>
    </a:accent6>
    <a:hlink>
      <a:srgbClr val="18887B"/>
    </a:hlink>
    <a:folHlink>
      <a:srgbClr val="CDCDCD"/>
    </a:folHlink>
  </a:clrScheme>
  <a:fontScheme name="H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HA Transition Colors">
    <a:dk1>
      <a:srgbClr val="000000"/>
    </a:dk1>
    <a:lt1>
      <a:srgbClr val="FFFFFF"/>
    </a:lt1>
    <a:dk2>
      <a:srgbClr val="000000"/>
    </a:dk2>
    <a:lt2>
      <a:srgbClr val="767794"/>
    </a:lt2>
    <a:accent1>
      <a:srgbClr val="2B7DC7"/>
    </a:accent1>
    <a:accent2>
      <a:srgbClr val="322C5E"/>
    </a:accent2>
    <a:accent3>
      <a:srgbClr val="FFFFFF"/>
    </a:accent3>
    <a:accent4>
      <a:srgbClr val="000000"/>
    </a:accent4>
    <a:accent5>
      <a:srgbClr val="ACBFE0"/>
    </a:accent5>
    <a:accent6>
      <a:srgbClr val="2C2754"/>
    </a:accent6>
    <a:hlink>
      <a:srgbClr val="18887B"/>
    </a:hlink>
    <a:folHlink>
      <a:srgbClr val="CDCDCD"/>
    </a:folHlink>
  </a:clrScheme>
  <a:fontScheme name="H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HA Transition Colors">
    <a:dk1>
      <a:srgbClr val="000000"/>
    </a:dk1>
    <a:lt1>
      <a:srgbClr val="FFFFFF"/>
    </a:lt1>
    <a:dk2>
      <a:srgbClr val="000000"/>
    </a:dk2>
    <a:lt2>
      <a:srgbClr val="767794"/>
    </a:lt2>
    <a:accent1>
      <a:srgbClr val="2B7DC7"/>
    </a:accent1>
    <a:accent2>
      <a:srgbClr val="322C5E"/>
    </a:accent2>
    <a:accent3>
      <a:srgbClr val="FFFFFF"/>
    </a:accent3>
    <a:accent4>
      <a:srgbClr val="000000"/>
    </a:accent4>
    <a:accent5>
      <a:srgbClr val="ACBFE0"/>
    </a:accent5>
    <a:accent6>
      <a:srgbClr val="2C2754"/>
    </a:accent6>
    <a:hlink>
      <a:srgbClr val="18887B"/>
    </a:hlink>
    <a:folHlink>
      <a:srgbClr val="CDCDCD"/>
    </a:folHlink>
  </a:clrScheme>
  <a:fontScheme name="H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HA Transition Colors">
    <a:dk1>
      <a:srgbClr val="000000"/>
    </a:dk1>
    <a:lt1>
      <a:srgbClr val="FFFFFF"/>
    </a:lt1>
    <a:dk2>
      <a:srgbClr val="000000"/>
    </a:dk2>
    <a:lt2>
      <a:srgbClr val="767794"/>
    </a:lt2>
    <a:accent1>
      <a:srgbClr val="2B7DC7"/>
    </a:accent1>
    <a:accent2>
      <a:srgbClr val="322C5E"/>
    </a:accent2>
    <a:accent3>
      <a:srgbClr val="FFFFFF"/>
    </a:accent3>
    <a:accent4>
      <a:srgbClr val="000000"/>
    </a:accent4>
    <a:accent5>
      <a:srgbClr val="ACBFE0"/>
    </a:accent5>
    <a:accent6>
      <a:srgbClr val="2C2754"/>
    </a:accent6>
    <a:hlink>
      <a:srgbClr val="18887B"/>
    </a:hlink>
    <a:folHlink>
      <a:srgbClr val="CDCDCD"/>
    </a:folHlink>
  </a:clrScheme>
  <a:fontScheme name="H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HA Transition Colors">
    <a:dk1>
      <a:srgbClr val="000000"/>
    </a:dk1>
    <a:lt1>
      <a:srgbClr val="FFFFFF"/>
    </a:lt1>
    <a:dk2>
      <a:srgbClr val="000000"/>
    </a:dk2>
    <a:lt2>
      <a:srgbClr val="767794"/>
    </a:lt2>
    <a:accent1>
      <a:srgbClr val="2B7DC7"/>
    </a:accent1>
    <a:accent2>
      <a:srgbClr val="322C5E"/>
    </a:accent2>
    <a:accent3>
      <a:srgbClr val="FFFFFF"/>
    </a:accent3>
    <a:accent4>
      <a:srgbClr val="000000"/>
    </a:accent4>
    <a:accent5>
      <a:srgbClr val="ACBFE0"/>
    </a:accent5>
    <a:accent6>
      <a:srgbClr val="2C2754"/>
    </a:accent6>
    <a:hlink>
      <a:srgbClr val="18887B"/>
    </a:hlink>
    <a:folHlink>
      <a:srgbClr val="CDCDCD"/>
    </a:folHlink>
  </a:clrScheme>
  <a:fontScheme name="H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HA Transition Colors">
    <a:dk1>
      <a:srgbClr val="000000"/>
    </a:dk1>
    <a:lt1>
      <a:srgbClr val="FFFFFF"/>
    </a:lt1>
    <a:dk2>
      <a:srgbClr val="000000"/>
    </a:dk2>
    <a:lt2>
      <a:srgbClr val="767794"/>
    </a:lt2>
    <a:accent1>
      <a:srgbClr val="2B7DC7"/>
    </a:accent1>
    <a:accent2>
      <a:srgbClr val="322C5E"/>
    </a:accent2>
    <a:accent3>
      <a:srgbClr val="FFFFFF"/>
    </a:accent3>
    <a:accent4>
      <a:srgbClr val="000000"/>
    </a:accent4>
    <a:accent5>
      <a:srgbClr val="ACBFE0"/>
    </a:accent5>
    <a:accent6>
      <a:srgbClr val="2C2754"/>
    </a:accent6>
    <a:hlink>
      <a:srgbClr val="18887B"/>
    </a:hlink>
    <a:folHlink>
      <a:srgbClr val="CDCDCD"/>
    </a:folHlink>
  </a:clrScheme>
  <a:fontScheme name="H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HA Transition Colors">
    <a:dk1>
      <a:srgbClr val="000000"/>
    </a:dk1>
    <a:lt1>
      <a:srgbClr val="FFFFFF"/>
    </a:lt1>
    <a:dk2>
      <a:srgbClr val="000000"/>
    </a:dk2>
    <a:lt2>
      <a:srgbClr val="767794"/>
    </a:lt2>
    <a:accent1>
      <a:srgbClr val="2B7DC7"/>
    </a:accent1>
    <a:accent2>
      <a:srgbClr val="322C5E"/>
    </a:accent2>
    <a:accent3>
      <a:srgbClr val="FFFFFF"/>
    </a:accent3>
    <a:accent4>
      <a:srgbClr val="000000"/>
    </a:accent4>
    <a:accent5>
      <a:srgbClr val="ACBFE0"/>
    </a:accent5>
    <a:accent6>
      <a:srgbClr val="2C2754"/>
    </a:accent6>
    <a:hlink>
      <a:srgbClr val="18887B"/>
    </a:hlink>
    <a:folHlink>
      <a:srgbClr val="CDCDCD"/>
    </a:folHlink>
  </a:clrScheme>
  <a:fontScheme name="H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HA Transition Colors">
    <a:dk1>
      <a:srgbClr val="000000"/>
    </a:dk1>
    <a:lt1>
      <a:srgbClr val="FFFFFF"/>
    </a:lt1>
    <a:dk2>
      <a:srgbClr val="000000"/>
    </a:dk2>
    <a:lt2>
      <a:srgbClr val="767794"/>
    </a:lt2>
    <a:accent1>
      <a:srgbClr val="2B7DC7"/>
    </a:accent1>
    <a:accent2>
      <a:srgbClr val="322C5E"/>
    </a:accent2>
    <a:accent3>
      <a:srgbClr val="FFFFFF"/>
    </a:accent3>
    <a:accent4>
      <a:srgbClr val="000000"/>
    </a:accent4>
    <a:accent5>
      <a:srgbClr val="ACBFE0"/>
    </a:accent5>
    <a:accent6>
      <a:srgbClr val="2C2754"/>
    </a:accent6>
    <a:hlink>
      <a:srgbClr val="18887B"/>
    </a:hlink>
    <a:folHlink>
      <a:srgbClr val="CDCDCD"/>
    </a:folHlink>
  </a:clrScheme>
  <a:fontScheme name="H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EFPIA PPT Template.potx</Template>
  <TotalTime>31390</TotalTime>
  <Words>4432</Words>
  <Application>Microsoft Macintosh PowerPoint</Application>
  <PresentationFormat>A4 Paper (210x297 mm)</PresentationFormat>
  <Paragraphs>800</Paragraphs>
  <Slides>61</Slides>
  <Notes>2</Notes>
  <HiddenSlides>2</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75" baseType="lpstr">
      <vt:lpstr>ＭＳ Ｐゴシック</vt:lpstr>
      <vt:lpstr>AgfaRotisSansSerif-Bold</vt:lpstr>
      <vt:lpstr>Arial</vt:lpstr>
      <vt:lpstr>Calibri</vt:lpstr>
      <vt:lpstr>Calibri Light</vt:lpstr>
      <vt:lpstr>Lato Light</vt:lpstr>
      <vt:lpstr>Lato Regular</vt:lpstr>
      <vt:lpstr>Raleway Light</vt:lpstr>
      <vt:lpstr>Times New Roman</vt:lpstr>
      <vt:lpstr>Wingdings</vt:lpstr>
      <vt:lpstr>Wingdings 2</vt:lpstr>
      <vt:lpstr>EFPIA PPT Template</vt:lpstr>
      <vt:lpstr>AdGrafics Design Studio - EFPIA - PowerPoint Presentation V4 (1)</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Microsoft</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Julie Bonhomme</dc:creator>
  <cp:keywords/>
  <dc:description/>
  <cp:lastModifiedBy>Giulia Biasi</cp:lastModifiedBy>
  <cp:revision>338</cp:revision>
  <cp:lastPrinted>2015-10-01T14:26:46Z</cp:lastPrinted>
  <dcterms:created xsi:type="dcterms:W3CDTF">2015-08-11T16:02:58Z</dcterms:created>
  <dcterms:modified xsi:type="dcterms:W3CDTF">2019-10-14T08:43:17Z</dcterms:modified>
  <cp:category/>
</cp:coreProperties>
</file>